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872" r:id="rId4"/>
  </p:sldMasterIdLst>
  <p:notesMasterIdLst>
    <p:notesMasterId r:id="rId40"/>
  </p:notesMasterIdLst>
  <p:sldIdLst>
    <p:sldId id="2147478897" r:id="rId5"/>
    <p:sldId id="2147482356" r:id="rId6"/>
    <p:sldId id="2147481735" r:id="rId7"/>
    <p:sldId id="2147482358" r:id="rId8"/>
    <p:sldId id="2147478908" r:id="rId9"/>
    <p:sldId id="2147478895" r:id="rId10"/>
    <p:sldId id="294" r:id="rId11"/>
    <p:sldId id="2147478907" r:id="rId12"/>
    <p:sldId id="2147478950" r:id="rId13"/>
    <p:sldId id="2147478909" r:id="rId14"/>
    <p:sldId id="2147478910" r:id="rId15"/>
    <p:sldId id="2147478911" r:id="rId16"/>
    <p:sldId id="2147478949" r:id="rId17"/>
    <p:sldId id="2147478948" r:id="rId18"/>
    <p:sldId id="2147478958" r:id="rId19"/>
    <p:sldId id="2147482294" r:id="rId20"/>
    <p:sldId id="2147482357" r:id="rId21"/>
    <p:sldId id="2147478956" r:id="rId22"/>
    <p:sldId id="2147481937" r:id="rId23"/>
    <p:sldId id="2147480008" r:id="rId24"/>
    <p:sldId id="2147482263" r:id="rId25"/>
    <p:sldId id="2147482325" r:id="rId26"/>
    <p:sldId id="2147482353" r:id="rId27"/>
    <p:sldId id="2147482354" r:id="rId28"/>
    <p:sldId id="2147482314" r:id="rId29"/>
    <p:sldId id="2147482315" r:id="rId30"/>
    <p:sldId id="2147482312" r:id="rId31"/>
    <p:sldId id="2147482277" r:id="rId32"/>
    <p:sldId id="2147482278" r:id="rId33"/>
    <p:sldId id="2147482279" r:id="rId34"/>
    <p:sldId id="2147482296" r:id="rId35"/>
    <p:sldId id="2147482283" r:id="rId36"/>
    <p:sldId id="2147482284" r:id="rId37"/>
    <p:sldId id="2147482285" r:id="rId38"/>
    <p:sldId id="214748230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iva to drive AI Transformation" id="{9348D7BA-8351-4F76-BFDE-C607B719DEA6}">
          <p14:sldIdLst>
            <p14:sldId id="2147478897"/>
            <p14:sldId id="2147482356"/>
            <p14:sldId id="2147481735"/>
            <p14:sldId id="2147482358"/>
          </p14:sldIdLst>
        </p14:section>
        <p14:section name="Viva Amplify" id="{D3DCC6F5-1CF2-0946-AD1F-4DBE28BE3305}">
          <p14:sldIdLst>
            <p14:sldId id="2147478908"/>
            <p14:sldId id="2147478895"/>
            <p14:sldId id="294"/>
            <p14:sldId id="2147478907"/>
          </p14:sldIdLst>
        </p14:section>
        <p14:section name="Viva Pulse" id="{925F742A-6E29-324E-B841-0660EBDA9D4D}">
          <p14:sldIdLst>
            <p14:sldId id="2147478950"/>
            <p14:sldId id="2147478909"/>
            <p14:sldId id="2147478910"/>
            <p14:sldId id="2147478911"/>
            <p14:sldId id="2147478949"/>
            <p14:sldId id="2147478948"/>
          </p14:sldIdLst>
        </p14:section>
        <p14:section name="Viva Goals" id="{15C0EED7-23B3-F249-8051-D5949BF02CF6}">
          <p14:sldIdLst>
            <p14:sldId id="2147478958"/>
            <p14:sldId id="2147482294"/>
            <p14:sldId id="2147482357"/>
            <p14:sldId id="2147478956"/>
          </p14:sldIdLst>
        </p14:section>
        <p14:section name="Viva Insights" id="{DF338236-1C4C-A547-A495-853CF900FE81}">
          <p14:sldIdLst>
            <p14:sldId id="2147481937"/>
            <p14:sldId id="2147480008"/>
            <p14:sldId id="2147482263"/>
            <p14:sldId id="2147482325"/>
            <p14:sldId id="2147482353"/>
            <p14:sldId id="2147482354"/>
            <p14:sldId id="2147482314"/>
            <p14:sldId id="2147482315"/>
            <p14:sldId id="2147482312"/>
          </p14:sldIdLst>
        </p14:section>
        <p14:section name="Viva Learning" id="{FA9259F0-A0DC-6A4F-850C-CF587B7BB2E5}">
          <p14:sldIdLst>
            <p14:sldId id="2147482277"/>
            <p14:sldId id="2147482278"/>
            <p14:sldId id="2147482279"/>
            <p14:sldId id="2147482296"/>
          </p14:sldIdLst>
        </p14:section>
        <p14:section name="Viva Engage" id="{B0819252-3C35-2743-B34F-F2D76E5252AE}">
          <p14:sldIdLst>
            <p14:sldId id="2147482283"/>
            <p14:sldId id="2147482284"/>
            <p14:sldId id="2147482285"/>
            <p14:sldId id="214748230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7B7B7B"/>
    <a:srgbClr val="F2F2F2"/>
    <a:srgbClr val="627DC0"/>
    <a:srgbClr val="8661C5"/>
    <a:srgbClr val="254252"/>
    <a:srgbClr val="00A389"/>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AB4756-215B-A70E-99E1-BBC0026F0FC5}" v="1" dt="2024-02-06T17:22:43.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Calderon" userId="S::rcalderon@microsoft.com::16734954-456f-425c-a00c-4707d4da1d71" providerId="AD" clId="Web-{A3AB4756-215B-A70E-99E1-BBC0026F0FC5}"/>
    <pc:docChg chg="delSld modSection">
      <pc:chgData name="Richard Calderon" userId="S::rcalderon@microsoft.com::16734954-456f-425c-a00c-4707d4da1d71" providerId="AD" clId="Web-{A3AB4756-215B-A70E-99E1-BBC0026F0FC5}" dt="2024-02-06T17:22:43.193" v="0"/>
      <pc:docMkLst>
        <pc:docMk/>
      </pc:docMkLst>
      <pc:sldChg chg="del">
        <pc:chgData name="Richard Calderon" userId="S::rcalderon@microsoft.com::16734954-456f-425c-a00c-4707d4da1d71" providerId="AD" clId="Web-{A3AB4756-215B-A70E-99E1-BBC0026F0FC5}" dt="2024-02-06T17:22:43.193" v="0"/>
        <pc:sldMkLst>
          <pc:docMk/>
          <pc:sldMk cId="3500112390" sldId="2147482359"/>
        </pc:sldMkLst>
      </pc:sldChg>
    </pc:docChg>
  </pc:docChgLst>
  <pc:docChgLst>
    <pc:chgData name="Richard Calderon" userId="16734954-456f-425c-a00c-4707d4da1d71" providerId="ADAL" clId="{9978A6EF-475E-44B5-A6A6-AD2406D81C73}"/>
    <pc:docChg chg="mod">
      <pc:chgData name="Richard Calderon" userId="16734954-456f-425c-a00c-4707d4da1d71" providerId="ADAL" clId="{9978A6EF-475E-44B5-A6A6-AD2406D81C73}" dt="2024-02-06T16:59:44.679"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egoe UI" panose="020B0502040204020203"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egoe UI" panose="020B0502040204020203" pitchFamily="34" charset="0"/>
              </a:defRPr>
            </a:lvl1pPr>
          </a:lstStyle>
          <a:p>
            <a:fld id="{6293B41D-60FB-45C7-A18E-81F30EFE678B}" type="datetimeFigureOut">
              <a:rPr lang="en-US" smtClean="0"/>
              <a:pPr/>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egoe UI" panose="020B0502040204020203" pitchFamily="34" charset="0"/>
              </a:defRPr>
            </a:lvl1pPr>
          </a:lstStyle>
          <a:p>
            <a:fld id="{146E1325-55E2-4537-A78D-06A71F9A5D9C}" type="slidenum">
              <a:rPr lang="en-US" smtClean="0"/>
              <a:pPr/>
              <a:t>‹#›</a:t>
            </a:fld>
            <a:endParaRPr lang="en-US"/>
          </a:p>
        </p:txBody>
      </p:sp>
    </p:spTree>
    <p:extLst>
      <p:ext uri="{BB962C8B-B14F-4D97-AF65-F5344CB8AC3E}">
        <p14:creationId xmlns:p14="http://schemas.microsoft.com/office/powerpoint/2010/main" val="3961985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mn-cs"/>
      </a:defRPr>
    </a:lvl1pPr>
    <a:lvl2pPr marL="457200" algn="l" defTabSz="914400" rtl="0" eaLnBrk="1" latinLnBrk="0" hangingPunct="1">
      <a:defRPr sz="1200" kern="1200">
        <a:solidFill>
          <a:schemeClr val="tx1"/>
        </a:solidFill>
        <a:latin typeface="Segoe UI" panose="020B0502040204020203" pitchFamily="34" charset="0"/>
        <a:ea typeface="+mn-ea"/>
        <a:cs typeface="+mn-cs"/>
      </a:defRPr>
    </a:lvl2pPr>
    <a:lvl3pPr marL="914400" algn="l" defTabSz="914400" rtl="0" eaLnBrk="1" latinLnBrk="0" hangingPunct="1">
      <a:defRPr sz="1200" kern="1200">
        <a:solidFill>
          <a:schemeClr val="tx1"/>
        </a:solidFill>
        <a:latin typeface="Segoe UI" panose="020B0502040204020203" pitchFamily="34" charset="0"/>
        <a:ea typeface="+mn-ea"/>
        <a:cs typeface="+mn-cs"/>
      </a:defRPr>
    </a:lvl3pPr>
    <a:lvl4pPr marL="1371600" algn="l" defTabSz="914400" rtl="0" eaLnBrk="1" latinLnBrk="0" hangingPunct="1">
      <a:defRPr sz="1200" kern="1200">
        <a:solidFill>
          <a:schemeClr val="tx1"/>
        </a:solidFill>
        <a:latin typeface="Segoe UI" panose="020B0502040204020203" pitchFamily="34" charset="0"/>
        <a:ea typeface="+mn-ea"/>
        <a:cs typeface="+mn-cs"/>
      </a:defRPr>
    </a:lvl4pPr>
    <a:lvl5pPr marL="1828800" algn="l" defTabSz="914400" rtl="0" eaLnBrk="1" latinLnBrk="0" hangingPunct="1">
      <a:defRPr sz="1200" kern="1200">
        <a:solidFill>
          <a:schemeClr val="tx1"/>
        </a:solidFill>
        <a:latin typeface="Segoe UI"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619146B-24F9-441E-A368-DB3B5A84C1D4}" type="datetime8">
              <a:rPr lang="en-US" smtClean="0"/>
              <a:t>2/6/2024 9:22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4096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800"/>
              </a:spcBef>
              <a:spcAft>
                <a:spcPts val="0"/>
              </a:spcAft>
              <a:buClrTx/>
              <a:buSzTx/>
              <a:buFontTx/>
              <a:buNone/>
              <a:tabLst/>
              <a:defRPr/>
            </a:pPr>
            <a:endParaRPr lang="en-US">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68691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E1325-55E2-4537-A78D-06A71F9A5D9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37301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E1325-55E2-4537-A78D-06A71F9A5D9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125080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2/6/2024 9:22 AM</a:t>
            </a:fld>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88751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619146B-24F9-441E-A368-DB3B5A84C1D4}" type="datetime8">
              <a:rPr lang="en-US" smtClean="0"/>
              <a:t>2/6/2024 9:22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4291775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800"/>
              </a:spcBef>
              <a:buAutoNum type="arabicPeriod"/>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104719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E1325-55E2-4537-A78D-06A71F9A5D9C}" type="slidenum">
              <a:rPr lang="en-US" smtClean="0"/>
              <a:t>18</a:t>
            </a:fld>
            <a:endParaRPr lang="en-US"/>
          </a:p>
        </p:txBody>
      </p:sp>
    </p:spTree>
    <p:extLst>
      <p:ext uri="{BB962C8B-B14F-4D97-AF65-F5344CB8AC3E}">
        <p14:creationId xmlns:p14="http://schemas.microsoft.com/office/powerpoint/2010/main" val="2274439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619146B-24F9-441E-A368-DB3B5A84C1D4}" type="datetime8">
              <a:rPr lang="en-US" smtClean="0"/>
              <a:t>2/6/2024 9:22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188194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2024-02-06 9:22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92205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9:22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8685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3116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5AE2088-8A48-4824-A1CB-81E9FC54B8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9:22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59922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800"/>
              </a:spcBef>
              <a:spcAft>
                <a:spcPts val="0"/>
              </a:spcAft>
              <a:buClrTx/>
              <a:buSzTx/>
              <a:buFontTx/>
              <a:buNone/>
              <a:tabLst/>
              <a:defRPr/>
            </a:pPr>
            <a:endParaRPr lang="en-US">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70120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E1325-55E2-4537-A78D-06A71F9A5D9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67794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9:22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60017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9:22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8545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9:22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28777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9146B-24F9-441E-A368-DB3B5A84C1D4}" type="datetime8">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2/6/2024 9:22 AM</a:t>
            </a:fld>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57197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800"/>
              </a:spcBef>
              <a:spcAft>
                <a:spcPts val="0"/>
              </a:spcAft>
              <a:buClrTx/>
              <a:buSzTx/>
              <a:buFontTx/>
              <a:buNone/>
              <a:tabLst/>
              <a:defRPr/>
            </a:pPr>
            <a:endParaRPr lang="en-US">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81366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E1325-55E2-4537-A78D-06A71F9A5D9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05110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619146B-24F9-441E-A368-DB3B5A84C1D4}" type="datetime8">
              <a:rPr lang="en-US" smtClean="0"/>
              <a:t>2/6/2024 9:22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201519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800"/>
              </a:spcBef>
              <a:spcAft>
                <a:spcPts val="0"/>
              </a:spcAft>
              <a:buClrTx/>
              <a:buSzTx/>
              <a:buFontTx/>
              <a:buNone/>
              <a:tabLst/>
              <a:defRPr/>
            </a:pPr>
            <a:endParaRPr lang="en-US">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35743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5291E-1862-D543-B05D-F7CA8DE8415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615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E1325-55E2-4537-A78D-06A71F9A5D9C}" type="slidenum">
              <a:rPr lang="en-US" smtClean="0"/>
              <a:t>34</a:t>
            </a:fld>
            <a:endParaRPr lang="en-US"/>
          </a:p>
        </p:txBody>
      </p:sp>
    </p:spTree>
    <p:extLst>
      <p:ext uri="{BB962C8B-B14F-4D97-AF65-F5344CB8AC3E}">
        <p14:creationId xmlns:p14="http://schemas.microsoft.com/office/powerpoint/2010/main" val="609340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619146B-24F9-441E-A368-DB3B5A84C1D4}" type="datetime8">
              <a:rPr lang="en-US" smtClean="0"/>
              <a:t>2/6/2024 9:22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3850337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E1325-55E2-4537-A78D-06A71F9A5D9C}"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8313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9146B-24F9-441E-A368-DB3B5A84C1D4}" type="datetime8">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2/6/2024 9:22 AM</a:t>
            </a:fld>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40967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800"/>
              </a:spcBef>
              <a:spcAft>
                <a:spcPts val="0"/>
              </a:spcAft>
              <a:buClrTx/>
              <a:buSzTx/>
              <a:buFontTx/>
              <a:buNone/>
              <a:tabLst/>
              <a:defRPr/>
            </a:pPr>
            <a:endParaRPr lang="en-US">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68691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E1325-55E2-4537-A78D-06A71F9A5D9C}" type="slidenum">
              <a:rPr lang="en-US" smtClean="0"/>
              <a:t>7</a:t>
            </a:fld>
            <a:endParaRPr lang="en-US"/>
          </a:p>
        </p:txBody>
      </p:sp>
    </p:spTree>
    <p:extLst>
      <p:ext uri="{BB962C8B-B14F-4D97-AF65-F5344CB8AC3E}">
        <p14:creationId xmlns:p14="http://schemas.microsoft.com/office/powerpoint/2010/main" val="3237301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E1325-55E2-4537-A78D-06A71F9A5D9C}" type="slidenum">
              <a:rPr lang="en-US" smtClean="0"/>
              <a:t>8</a:t>
            </a:fld>
            <a:endParaRPr lang="en-US"/>
          </a:p>
        </p:txBody>
      </p:sp>
    </p:spTree>
    <p:extLst>
      <p:ext uri="{BB962C8B-B14F-4D97-AF65-F5344CB8AC3E}">
        <p14:creationId xmlns:p14="http://schemas.microsoft.com/office/powerpoint/2010/main" val="312508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9146B-24F9-441E-A368-DB3B5A84C1D4}" type="datetime8">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2/6/2024 9:22 AM</a:t>
            </a:fld>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64629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4"/>
            <a:ext cx="4167887" cy="2031325"/>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697834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6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209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8968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347703035"/>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40097910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24856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4737599"/>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853301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283883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bold" panose="020B0702040204020203" pitchFamily="34" charset="0"/>
                <a:cs typeface="Segoe UI Semibold" panose="020B07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7776708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4"/>
            <a:ext cx="4167887" cy="2031325"/>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442981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853638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3124301"/>
            <a:ext cx="9144000" cy="609398"/>
          </a:xfrm>
          <a:noFill/>
        </p:spPr>
        <p:txBody>
          <a:bodyPr lIns="0" tIns="0" rIns="0" bIns="0" anchor="ctr"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bold" panose="020B0702040204020203" pitchFamily="34" charset="0"/>
                <a:ea typeface="+mn-ea"/>
                <a:cs typeface="Segoe UI Semibold" panose="020B0702040204020203" pitchFamily="34" charset="0"/>
              </a:defRPr>
            </a:lvl1pPr>
          </a:lstStyle>
          <a:p>
            <a:r>
              <a:rPr lang="en-US"/>
              <a:t>Section title</a:t>
            </a:r>
          </a:p>
        </p:txBody>
      </p:sp>
    </p:spTree>
    <p:extLst>
      <p:ext uri="{BB962C8B-B14F-4D97-AF65-F5344CB8AC3E}">
        <p14:creationId xmlns:p14="http://schemas.microsoft.com/office/powerpoint/2010/main" val="2073042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3124301"/>
            <a:ext cx="9144000" cy="609398"/>
          </a:xfrm>
          <a:noFill/>
        </p:spPr>
        <p:txBody>
          <a:bodyPr lIns="0" tIns="0" rIns="0" bIns="0" anchor="ctr"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bold" panose="020B0702040204020203" pitchFamily="34" charset="0"/>
                <a:ea typeface="+mn-ea"/>
                <a:cs typeface="Segoe UI Semibold" panose="020B0702040204020203" pitchFamily="34" charset="0"/>
              </a:defRPr>
            </a:lvl1pPr>
          </a:lstStyle>
          <a:p>
            <a:r>
              <a:rPr lang="en-US"/>
              <a:t>Section title</a:t>
            </a:r>
          </a:p>
        </p:txBody>
      </p:sp>
    </p:spTree>
    <p:extLst>
      <p:ext uri="{BB962C8B-B14F-4D97-AF65-F5344CB8AC3E}">
        <p14:creationId xmlns:p14="http://schemas.microsoft.com/office/powerpoint/2010/main" val="1082539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3124301"/>
            <a:ext cx="9144000" cy="609398"/>
          </a:xfrm>
          <a:noFill/>
        </p:spPr>
        <p:txBody>
          <a:bodyPr lIns="0" tIns="0" rIns="0" bIns="0" anchor="ctr"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bold" panose="020B0702040204020203" pitchFamily="34" charset="0"/>
                <a:ea typeface="+mn-ea"/>
                <a:cs typeface="Segoe UI Semibold" panose="020B0702040204020203" pitchFamily="34" charset="0"/>
              </a:defRPr>
            </a:lvl1pPr>
          </a:lstStyle>
          <a:p>
            <a:r>
              <a:rPr lang="en-US"/>
              <a:t>Section title</a:t>
            </a:r>
          </a:p>
        </p:txBody>
      </p:sp>
    </p:spTree>
    <p:extLst>
      <p:ext uri="{BB962C8B-B14F-4D97-AF65-F5344CB8AC3E}">
        <p14:creationId xmlns:p14="http://schemas.microsoft.com/office/powerpoint/2010/main" val="2755218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Section title</a:t>
            </a:r>
          </a:p>
        </p:txBody>
      </p:sp>
    </p:spTree>
    <p:extLst>
      <p:ext uri="{BB962C8B-B14F-4D97-AF65-F5344CB8AC3E}">
        <p14:creationId xmlns:p14="http://schemas.microsoft.com/office/powerpoint/2010/main" val="4084353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2709739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bold" panose="020B0702040204020203" pitchFamily="34" charset="0"/>
                <a:cs typeface="Segoe UI Semibold" panose="020B07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49186250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288861119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3726804692"/>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806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4"/>
            <a:ext cx="4167887" cy="2031325"/>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8700850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129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90622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20973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30010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41961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756694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8502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252566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018578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156498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4"/>
            <a:ext cx="4167887" cy="2031325"/>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844715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669066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525195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96301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1948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78885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32494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05299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3164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01167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7440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bold" panose="020B0702040204020203" pitchFamily="34" charset="0"/>
                <a:cs typeface="Segoe UI Semibold" panose="020B07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35764"/>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540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509954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04398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12493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327139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982588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731095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bold" panose="020B0702040204020203" pitchFamily="34" charset="0"/>
                <a:cs typeface="Segoe UI Semibold" panose="020B07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8926784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873944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852944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77053787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016349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28055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9018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63799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29237091"/>
      </p:ext>
    </p:extLst>
  </p:cSld>
  <p:clrMap bg1="lt1" tx1="dk1" bg2="lt2" tx2="dk2" accent1="accent1" accent2="accent2" accent3="accent3" accent4="accent4" accent5="accent5" accent6="accent6" hlink="hlink" folHlink="folHlink"/>
  <p:sldLayoutIdLst>
    <p:sldLayoutId id="2147485873" r:id="rId1"/>
    <p:sldLayoutId id="2147485874" r:id="rId2"/>
    <p:sldLayoutId id="2147485875" r:id="rId3"/>
    <p:sldLayoutId id="2147485876" r:id="rId4"/>
    <p:sldLayoutId id="2147485877" r:id="rId5"/>
    <p:sldLayoutId id="2147485878" r:id="rId6"/>
    <p:sldLayoutId id="2147485879" r:id="rId7"/>
    <p:sldLayoutId id="2147485880" r:id="rId8"/>
    <p:sldLayoutId id="2147485881" r:id="rId9"/>
    <p:sldLayoutId id="2147485882" r:id="rId10"/>
    <p:sldLayoutId id="2147485883" r:id="rId11"/>
    <p:sldLayoutId id="2147485884" r:id="rId12"/>
    <p:sldLayoutId id="2147485885" r:id="rId13"/>
    <p:sldLayoutId id="2147485886" r:id="rId14"/>
    <p:sldLayoutId id="2147485887" r:id="rId15"/>
    <p:sldLayoutId id="2147485888" r:id="rId16"/>
    <p:sldLayoutId id="2147485889" r:id="rId17"/>
    <p:sldLayoutId id="2147485890" r:id="rId18"/>
    <p:sldLayoutId id="2147485891" r:id="rId19"/>
    <p:sldLayoutId id="2147485892" r:id="rId20"/>
    <p:sldLayoutId id="2147485893" r:id="rId21"/>
    <p:sldLayoutId id="2147485894" r:id="rId22"/>
    <p:sldLayoutId id="2147485895" r:id="rId23"/>
    <p:sldLayoutId id="2147485896" r:id="rId24"/>
    <p:sldLayoutId id="2147485897" r:id="rId25"/>
    <p:sldLayoutId id="2147485898" r:id="rId26"/>
    <p:sldLayoutId id="2147485899" r:id="rId27"/>
    <p:sldLayoutId id="2147485900" r:id="rId28"/>
    <p:sldLayoutId id="2147485901" r:id="rId29"/>
    <p:sldLayoutId id="2147485902" r:id="rId30"/>
    <p:sldLayoutId id="2147485903" r:id="rId31"/>
    <p:sldLayoutId id="2147485904" r:id="rId32"/>
    <p:sldLayoutId id="2147485905" r:id="rId33"/>
    <p:sldLayoutId id="2147485906" r:id="rId34"/>
    <p:sldLayoutId id="2147485907" r:id="rId35"/>
    <p:sldLayoutId id="2147485908" r:id="rId36"/>
    <p:sldLayoutId id="2147485909" r:id="rId37"/>
    <p:sldLayoutId id="2147485910" r:id="rId38"/>
    <p:sldLayoutId id="2147485911" r:id="rId39"/>
    <p:sldLayoutId id="2147485912" r:id="rId40"/>
    <p:sldLayoutId id="2147485913" r:id="rId41"/>
    <p:sldLayoutId id="2147485914" r:id="rId42"/>
    <p:sldLayoutId id="2147485915" r:id="rId43"/>
    <p:sldLayoutId id="2147485916" r:id="rId44"/>
    <p:sldLayoutId id="2147485917" r:id="rId45"/>
    <p:sldLayoutId id="2147485918" r:id="rId46"/>
    <p:sldLayoutId id="2147485919" r:id="rId47"/>
    <p:sldLayoutId id="2147485920" r:id="rId48"/>
    <p:sldLayoutId id="2147485921" r:id="rId49"/>
    <p:sldLayoutId id="2147485922" r:id="rId50"/>
    <p:sldLayoutId id="2147485923" r:id="rId51"/>
    <p:sldLayoutId id="2147485924" r:id="rId52"/>
    <p:sldLayoutId id="2147485925" r:id="rId53"/>
    <p:sldLayoutId id="2147485926" r:id="rId54"/>
    <p:sldLayoutId id="2147485927" r:id="rId55"/>
    <p:sldLayoutId id="2147485928" r:id="rId56"/>
    <p:sldLayoutId id="2147485929" r:id="rId57"/>
    <p:sldLayoutId id="2147485930" r:id="rId58"/>
    <p:sldLayoutId id="2147485931" r:id="rId59"/>
    <p:sldLayoutId id="2147485932" r:id="rId60"/>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6.svg"/><Relationship Id="rId3" Type="http://schemas.openxmlformats.org/officeDocument/2006/relationships/image" Target="../media/image72.emf"/><Relationship Id="rId7" Type="http://schemas.openxmlformats.org/officeDocument/2006/relationships/image" Target="../media/image56.svg"/><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5.png"/><Relationship Id="rId11" Type="http://schemas.openxmlformats.org/officeDocument/2006/relationships/image" Target="../media/image74.svg"/><Relationship Id="rId5" Type="http://schemas.openxmlformats.org/officeDocument/2006/relationships/image" Target="../media/image54.sv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0.png"/><Relationship Id="rId5" Type="http://schemas.openxmlformats.org/officeDocument/2006/relationships/image" Target="../media/image7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83.sv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6.svg"/><Relationship Id="rId3" Type="http://schemas.openxmlformats.org/officeDocument/2006/relationships/image" Target="../media/image72.emf"/><Relationship Id="rId7" Type="http://schemas.openxmlformats.org/officeDocument/2006/relationships/image" Target="../media/image56.svg"/><Relationship Id="rId12"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55.png"/><Relationship Id="rId11" Type="http://schemas.openxmlformats.org/officeDocument/2006/relationships/image" Target="../media/image74.svg"/><Relationship Id="rId5" Type="http://schemas.openxmlformats.org/officeDocument/2006/relationships/image" Target="../media/image54.sv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87.svg"/></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6.svg"/><Relationship Id="rId3" Type="http://schemas.openxmlformats.org/officeDocument/2006/relationships/image" Target="../media/image72.emf"/><Relationship Id="rId7" Type="http://schemas.openxmlformats.org/officeDocument/2006/relationships/image" Target="../media/image56.svg"/><Relationship Id="rId12"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55.png"/><Relationship Id="rId11" Type="http://schemas.openxmlformats.org/officeDocument/2006/relationships/image" Target="../media/image74.svg"/><Relationship Id="rId5" Type="http://schemas.openxmlformats.org/officeDocument/2006/relationships/image" Target="../media/image54.sv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99.sv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16.xml"/><Relationship Id="rId5" Type="http://schemas.openxmlformats.org/officeDocument/2006/relationships/image" Target="../media/image104.png"/><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77.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76.sv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56.svg"/><Relationship Id="rId11" Type="http://schemas.openxmlformats.org/officeDocument/2006/relationships/image" Target="../media/image75.png"/><Relationship Id="rId5" Type="http://schemas.openxmlformats.org/officeDocument/2006/relationships/image" Target="../media/image55.png"/><Relationship Id="rId10" Type="http://schemas.openxmlformats.org/officeDocument/2006/relationships/image" Target="../media/image74.svg"/><Relationship Id="rId4" Type="http://schemas.openxmlformats.org/officeDocument/2006/relationships/image" Target="../media/image54.svg"/><Relationship Id="rId9" Type="http://schemas.openxmlformats.org/officeDocument/2006/relationships/image" Target="../media/image73.png"/><Relationship Id="rId14" Type="http://schemas.openxmlformats.org/officeDocument/2006/relationships/image" Target="../media/image78.sv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106.sv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107.png"/><Relationship Id="rId4" Type="http://schemas.openxmlformats.org/officeDocument/2006/relationships/hyperlink" Target="https://aka.ms/Copilot/VivaEngageLaunch"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6.svg"/><Relationship Id="rId3" Type="http://schemas.openxmlformats.org/officeDocument/2006/relationships/image" Target="../media/image72.emf"/><Relationship Id="rId7" Type="http://schemas.openxmlformats.org/officeDocument/2006/relationships/image" Target="../media/image56.svg"/><Relationship Id="rId12"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55.png"/><Relationship Id="rId11" Type="http://schemas.openxmlformats.org/officeDocument/2006/relationships/image" Target="../media/image74.svg"/><Relationship Id="rId5" Type="http://schemas.openxmlformats.org/officeDocument/2006/relationships/image" Target="../media/image54.sv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hyperlink" Target="https://aka.ms/CopilotDashboard" TargetMode="External"/><Relationship Id="rId18" Type="http://schemas.openxmlformats.org/officeDocument/2006/relationships/slide" Target="slide27.xml"/><Relationship Id="rId3" Type="http://schemas.openxmlformats.org/officeDocument/2006/relationships/image" Target="../media/image37.png"/><Relationship Id="rId21" Type="http://schemas.openxmlformats.org/officeDocument/2006/relationships/slide" Target="slide8.xml"/><Relationship Id="rId7" Type="http://schemas.openxmlformats.org/officeDocument/2006/relationships/image" Target="../media/image43.png"/><Relationship Id="rId12" Type="http://schemas.openxmlformats.org/officeDocument/2006/relationships/slide" Target="slide19.xml"/><Relationship Id="rId17" Type="http://schemas.openxmlformats.org/officeDocument/2006/relationships/hyperlink" Target="https://aka.ms/SkillsInVivaAnnounceDetails" TargetMode="External"/><Relationship Id="rId2" Type="http://schemas.openxmlformats.org/officeDocument/2006/relationships/notesSlide" Target="../notesSlides/notesSlide4.xml"/><Relationship Id="rId16" Type="http://schemas.openxmlformats.org/officeDocument/2006/relationships/slide" Target="slide31.xml"/><Relationship Id="rId20" Type="http://schemas.openxmlformats.org/officeDocument/2006/relationships/slide" Target="slide6.xml"/><Relationship Id="rId1" Type="http://schemas.openxmlformats.org/officeDocument/2006/relationships/slideLayout" Target="../slideLayouts/slideLayout1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5" Type="http://schemas.openxmlformats.org/officeDocument/2006/relationships/slide" Target="slide18.xml"/><Relationship Id="rId10" Type="http://schemas.openxmlformats.org/officeDocument/2006/relationships/image" Target="../media/image46.png"/><Relationship Id="rId19" Type="http://schemas.openxmlformats.org/officeDocument/2006/relationships/slide" Target="slide14.xml"/><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9.sv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s://aka.ms/Viva/WelcomeEmailTemplate"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6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descr="Microsoft Viva logo, followed by a multiplication sign, followed by a Microsoft Copilot logo">
            <a:extLst>
              <a:ext uri="{FF2B5EF4-FFF2-40B4-BE49-F238E27FC236}">
                <a16:creationId xmlns:a16="http://schemas.microsoft.com/office/drawing/2014/main" id="{C943F3E4-B95C-36FC-F23E-DE2D744BF111}"/>
              </a:ext>
            </a:extLst>
          </p:cNvPr>
          <p:cNvSpPr/>
          <p:nvPr/>
        </p:nvSpPr>
        <p:spPr bwMode="auto">
          <a:xfrm>
            <a:off x="584200" y="3529576"/>
            <a:ext cx="2646315" cy="872223"/>
          </a:xfrm>
          <a:prstGeom prst="roundRect">
            <a:avLst>
              <a:gd name="adj" fmla="val 50000"/>
            </a:avLst>
          </a:prstGeom>
          <a:solidFill>
            <a:schemeClr val="accent3">
              <a:lumMod val="40000"/>
              <a:lumOff val="6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Title 3">
            <a:extLst>
              <a:ext uri="{FF2B5EF4-FFF2-40B4-BE49-F238E27FC236}">
                <a16:creationId xmlns:a16="http://schemas.microsoft.com/office/drawing/2014/main" id="{D54450D1-B54E-B2AB-2BCD-0BC88F2A2C65}"/>
              </a:ext>
            </a:extLst>
          </p:cNvPr>
          <p:cNvSpPr>
            <a:spLocks noGrp="1"/>
          </p:cNvSpPr>
          <p:nvPr>
            <p:ph type="title"/>
          </p:nvPr>
        </p:nvSpPr>
        <p:spPr>
          <a:xfrm>
            <a:off x="588963" y="1873973"/>
            <a:ext cx="4167187" cy="1354217"/>
          </a:xfrm>
        </p:spPr>
        <p:txBody>
          <a:bodyPr/>
          <a:lstStyle/>
          <a:p>
            <a:pPr lvl="0"/>
            <a:r>
              <a:rPr lang="en-US"/>
              <a:t>Viva For AI transformation</a:t>
            </a:r>
          </a:p>
        </p:txBody>
      </p:sp>
      <p:pic>
        <p:nvPicPr>
          <p:cNvPr id="2" name="Picture 1" descr="Microsoft Viva logo">
            <a:extLst>
              <a:ext uri="{FF2B5EF4-FFF2-40B4-BE49-F238E27FC236}">
                <a16:creationId xmlns:a16="http://schemas.microsoft.com/office/drawing/2014/main" id="{13890AAC-12CC-AEB8-F832-1EFA7F5CB6B3}"/>
              </a:ext>
            </a:extLst>
          </p:cNvPr>
          <p:cNvPicPr>
            <a:picLocks noChangeAspect="1"/>
          </p:cNvPicPr>
          <p:nvPr/>
        </p:nvPicPr>
        <p:blipFill>
          <a:blip r:embed="rId3"/>
          <a:stretch>
            <a:fillRect/>
          </a:stretch>
        </p:blipFill>
        <p:spPr>
          <a:xfrm>
            <a:off x="953149" y="3712384"/>
            <a:ext cx="545630" cy="541943"/>
          </a:xfrm>
          <a:prstGeom prst="rect">
            <a:avLst/>
          </a:prstGeom>
        </p:spPr>
      </p:pic>
      <p:sp>
        <p:nvSpPr>
          <p:cNvPr id="12" name="Multiplication Sign 11" descr="Multiplication sign">
            <a:extLst>
              <a:ext uri="{FF2B5EF4-FFF2-40B4-BE49-F238E27FC236}">
                <a16:creationId xmlns:a16="http://schemas.microsoft.com/office/drawing/2014/main" id="{E2DEEFA6-F9B8-643E-A837-E5E1D1C3A0FB}"/>
              </a:ext>
            </a:extLst>
          </p:cNvPr>
          <p:cNvSpPr/>
          <p:nvPr/>
        </p:nvSpPr>
        <p:spPr bwMode="auto">
          <a:xfrm>
            <a:off x="1604150" y="3739158"/>
            <a:ext cx="488395" cy="488395"/>
          </a:xfrm>
          <a:prstGeom prst="mathMultiply">
            <a:avLst>
              <a:gd name="adj1" fmla="val 13414"/>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descr="Microsoft Copilot logo">
            <a:extLst>
              <a:ext uri="{FF2B5EF4-FFF2-40B4-BE49-F238E27FC236}">
                <a16:creationId xmlns:a16="http://schemas.microsoft.com/office/drawing/2014/main" id="{D10A8353-5AA6-901E-4413-D2FB11929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2979" y="3668681"/>
            <a:ext cx="630220" cy="629349"/>
          </a:xfrm>
          <a:prstGeom prst="rect">
            <a:avLst/>
          </a:prstGeom>
        </p:spPr>
      </p:pic>
    </p:spTree>
    <p:extLst>
      <p:ext uri="{BB962C8B-B14F-4D97-AF65-F5344CB8AC3E}">
        <p14:creationId xmlns:p14="http://schemas.microsoft.com/office/powerpoint/2010/main" val="31088397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B71B943-43BE-F042-DC80-7702D95225F4}"/>
              </a:ext>
              <a:ext uri="{C183D7F6-B498-43B3-948B-1728B52AA6E4}">
                <adec:decorative xmlns:adec="http://schemas.microsoft.com/office/drawing/2017/decorative" val="1"/>
              </a:ext>
            </a:extLst>
          </p:cNvPr>
          <p:cNvGrpSpPr/>
          <p:nvPr/>
        </p:nvGrpSpPr>
        <p:grpSpPr>
          <a:xfrm>
            <a:off x="4639112" y="0"/>
            <a:ext cx="7552888" cy="6858000"/>
            <a:chOff x="4639112" y="0"/>
            <a:chExt cx="7552888" cy="6858000"/>
          </a:xfrm>
        </p:grpSpPr>
        <p:pic>
          <p:nvPicPr>
            <p:cNvPr id="9" name="Picture 8" descr="A planet in space&#10;&#10;Description automatically generated with low confidence">
              <a:extLst>
                <a:ext uri="{FF2B5EF4-FFF2-40B4-BE49-F238E27FC236}">
                  <a16:creationId xmlns:a16="http://schemas.microsoft.com/office/drawing/2014/main" id="{183D5347-D6C4-8D9C-A30D-A23069FF1B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3738"/>
            <a:stretch/>
          </p:blipFill>
          <p:spPr>
            <a:xfrm>
              <a:off x="6934200" y="0"/>
              <a:ext cx="5257800" cy="6858000"/>
            </a:xfrm>
            <a:prstGeom prst="rect">
              <a:avLst/>
            </a:prstGeom>
          </p:spPr>
        </p:pic>
        <p:sp>
          <p:nvSpPr>
            <p:cNvPr id="10" name="Rectangle 9">
              <a:extLst>
                <a:ext uri="{FF2B5EF4-FFF2-40B4-BE49-F238E27FC236}">
                  <a16:creationId xmlns:a16="http://schemas.microsoft.com/office/drawing/2014/main" id="{5725C909-C805-23BE-2A10-39A083A66987}"/>
                </a:ext>
              </a:extLst>
            </p:cNvPr>
            <p:cNvSpPr/>
            <p:nvPr/>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a:xfrm>
            <a:off x="588963" y="457200"/>
            <a:ext cx="4675764" cy="492125"/>
          </a:xfrm>
        </p:spPr>
        <p:txBody>
          <a:bodyPr/>
          <a:lstStyle/>
          <a:p>
            <a:r>
              <a:rPr lang="en-US"/>
              <a:t>Supporting Copilot for Microsoft 365 adoption with Viva Pulse</a:t>
            </a:r>
          </a:p>
        </p:txBody>
      </p:sp>
      <p:sp>
        <p:nvSpPr>
          <p:cNvPr id="8" name="TextBox 7">
            <a:extLst>
              <a:ext uri="{FF2B5EF4-FFF2-40B4-BE49-F238E27FC236}">
                <a16:creationId xmlns:a16="http://schemas.microsoft.com/office/drawing/2014/main" id="{535ADBF7-8828-72DB-CB37-74ACFD49C6F3}"/>
              </a:ext>
            </a:extLst>
          </p:cNvPr>
          <p:cNvSpPr txBox="1"/>
          <p:nvPr/>
        </p:nvSpPr>
        <p:spPr>
          <a:xfrm>
            <a:off x="584200" y="2457769"/>
            <a:ext cx="4777842" cy="2926217"/>
          </a:xfrm>
          <a:prstGeom prst="rect">
            <a:avLst/>
          </a:prstGeom>
          <a:noFill/>
        </p:spPr>
        <p:txBody>
          <a:bodyPr wrap="square" lIns="0" tIns="0" rIns="0" bIns="0" anchor="t">
            <a:noAutofit/>
          </a:bodyPr>
          <a:lstStyle/>
          <a:p>
            <a:pPr>
              <a:spcBef>
                <a:spcPts val="1200"/>
              </a:spcBef>
              <a:defRPr/>
            </a:pPr>
            <a:r>
              <a:rPr kumimoji="0" lang="en-US" sz="2000" b="0" i="0" u="none" strike="noStrike" kern="1200" cap="none" spc="0" normalizeH="0" baseline="0" noProof="0">
                <a:ln>
                  <a:noFill/>
                </a:ln>
                <a:solidFill>
                  <a:schemeClr val="accent5"/>
                </a:solidFill>
                <a:effectLst/>
                <a:uLnTx/>
                <a:uFillTx/>
                <a:latin typeface="Segoe UI Semibold" panose="020B0702040204020203" pitchFamily="34" charset="0"/>
                <a:cs typeface="Segoe UI Semibold" panose="020B0702040204020203" pitchFamily="34" charset="0"/>
              </a:rPr>
              <a:t>Drive engagement with pilot or general users in the right way</a:t>
            </a:r>
            <a:endParaRPr kumimoji="0" lang="en-US" sz="2000" b="0" i="0" u="none" strike="noStrike" kern="1200" cap="none" spc="0" normalizeH="0" baseline="0" noProof="0">
              <a:ln>
                <a:noFill/>
              </a:ln>
              <a:solidFill>
                <a:schemeClr val="accent5"/>
              </a:solidFill>
              <a:effectLst/>
              <a:uLnTx/>
              <a:uFillTx/>
              <a:latin typeface="Segoe UI"/>
              <a:ea typeface="+mn-lt"/>
              <a:cs typeface="Segoe UI"/>
            </a:endParaRP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Segoe UI"/>
                <a:ea typeface="+mn-lt"/>
                <a:cs typeface="Segoe UI"/>
              </a:rPr>
              <a:t>Capture feedback and insights from </a:t>
            </a:r>
            <a:br>
              <a:rPr kumimoji="0" lang="en-US" b="0" i="0" u="none" strike="noStrike" kern="1200" cap="none" spc="0" normalizeH="0" baseline="0" noProof="0">
                <a:ln>
                  <a:noFill/>
                </a:ln>
                <a:solidFill>
                  <a:srgbClr val="000000"/>
                </a:solidFill>
                <a:effectLst/>
                <a:uLnTx/>
                <a:uFillTx/>
                <a:latin typeface="Segoe UI"/>
                <a:ea typeface="+mn-lt"/>
                <a:cs typeface="Segoe UI"/>
              </a:rPr>
            </a:br>
            <a:r>
              <a:rPr kumimoji="0" lang="en-US" b="0" i="0" u="none" strike="noStrike" kern="1200" cap="none" spc="0" normalizeH="0" baseline="0" noProof="0">
                <a:ln>
                  <a:noFill/>
                </a:ln>
                <a:solidFill>
                  <a:srgbClr val="000000"/>
                </a:solidFill>
                <a:effectLst/>
                <a:uLnTx/>
                <a:uFillTx/>
                <a:latin typeface="Segoe UI"/>
                <a:ea typeface="+mn-lt"/>
                <a:cs typeface="Segoe UI"/>
              </a:rPr>
              <a:t>pilot users</a:t>
            </a: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Segoe UI"/>
                <a:ea typeface="+mn-lt"/>
                <a:cs typeface="Segoe UI"/>
              </a:rPr>
              <a:t>Gather use cases directly relevant to </a:t>
            </a:r>
            <a:br>
              <a:rPr kumimoji="0" lang="en-US" b="0" i="0" u="none" strike="noStrike" kern="1200" cap="none" spc="0" normalizeH="0" baseline="0" noProof="0">
                <a:ln>
                  <a:noFill/>
                </a:ln>
                <a:solidFill>
                  <a:srgbClr val="000000"/>
                </a:solidFill>
                <a:effectLst/>
                <a:uLnTx/>
                <a:uFillTx/>
                <a:latin typeface="Segoe UI"/>
                <a:ea typeface="+mn-lt"/>
                <a:cs typeface="Segoe UI"/>
              </a:rPr>
            </a:br>
            <a:r>
              <a:rPr kumimoji="0" lang="en-US" b="0" i="0" u="none" strike="noStrike" kern="1200" cap="none" spc="0" normalizeH="0" baseline="0" noProof="0">
                <a:ln>
                  <a:noFill/>
                </a:ln>
                <a:solidFill>
                  <a:srgbClr val="000000"/>
                </a:solidFill>
                <a:effectLst/>
                <a:uLnTx/>
                <a:uFillTx/>
                <a:latin typeface="Segoe UI"/>
                <a:ea typeface="+mn-lt"/>
                <a:cs typeface="Segoe UI"/>
              </a:rPr>
              <a:t>your organization</a:t>
            </a: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Segoe UI"/>
                <a:ea typeface="+mn-lt"/>
                <a:cs typeface="Segoe UI"/>
              </a:rPr>
              <a:t>Measure Copilot growth and adoption before, during, and after roll out</a:t>
            </a:r>
          </a:p>
        </p:txBody>
      </p:sp>
      <p:sp>
        <p:nvSpPr>
          <p:cNvPr id="11" name="Rectangle: Rounded Corners 10">
            <a:extLst>
              <a:ext uri="{FF2B5EF4-FFF2-40B4-BE49-F238E27FC236}">
                <a16:creationId xmlns:a16="http://schemas.microsoft.com/office/drawing/2014/main" id="{7FA57FAC-2206-725C-02CA-218EFABBBFEC}"/>
              </a:ext>
              <a:ext uri="{C183D7F6-B498-43B3-948B-1728B52AA6E4}">
                <adec:decorative xmlns:adec="http://schemas.microsoft.com/office/drawing/2017/decorative" val="1"/>
              </a:ext>
            </a:extLst>
          </p:cNvPr>
          <p:cNvSpPr/>
          <p:nvPr/>
        </p:nvSpPr>
        <p:spPr bwMode="auto">
          <a:xfrm>
            <a:off x="6336145" y="791603"/>
            <a:ext cx="5407695" cy="5274795"/>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7" name="Picture 6" descr="A screenshot of a survey">
            <a:extLst>
              <a:ext uri="{FF2B5EF4-FFF2-40B4-BE49-F238E27FC236}">
                <a16:creationId xmlns:a16="http://schemas.microsoft.com/office/drawing/2014/main" id="{EC76870D-8129-C2EF-F75C-E321DE18AFBA}"/>
              </a:ext>
            </a:extLst>
          </p:cNvPr>
          <p:cNvPicPr>
            <a:picLocks noChangeAspect="1"/>
          </p:cNvPicPr>
          <p:nvPr/>
        </p:nvPicPr>
        <p:blipFill>
          <a:blip r:embed="rId4"/>
          <a:stretch>
            <a:fillRect/>
          </a:stretch>
        </p:blipFill>
        <p:spPr>
          <a:xfrm>
            <a:off x="6466633" y="975469"/>
            <a:ext cx="5146719" cy="4907062"/>
          </a:xfrm>
          <a:prstGeom prst="rect">
            <a:avLst/>
          </a:prstGeom>
          <a:ln w="6350">
            <a:solidFill>
              <a:schemeClr val="bg1">
                <a:lumMod val="50000"/>
              </a:schemeClr>
            </a:solidFill>
          </a:ln>
        </p:spPr>
      </p:pic>
    </p:spTree>
    <p:extLst>
      <p:ext uri="{BB962C8B-B14F-4D97-AF65-F5344CB8AC3E}">
        <p14:creationId xmlns:p14="http://schemas.microsoft.com/office/powerpoint/2010/main" val="5809876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B3A3EF75-01D0-26C8-E507-B050638FD3F6}"/>
              </a:ext>
              <a:ext uri="{C183D7F6-B498-43B3-948B-1728B52AA6E4}">
                <adec:decorative xmlns:adec="http://schemas.microsoft.com/office/drawing/2017/decorative" val="1"/>
              </a:ext>
            </a:extLst>
          </p:cNvPr>
          <p:cNvGrpSpPr/>
          <p:nvPr/>
        </p:nvGrpSpPr>
        <p:grpSpPr>
          <a:xfrm>
            <a:off x="2492605" y="3535001"/>
            <a:ext cx="6941134" cy="1975098"/>
            <a:chOff x="2487841" y="4057996"/>
            <a:chExt cx="6941134" cy="1670905"/>
          </a:xfrm>
        </p:grpSpPr>
        <p:cxnSp>
          <p:nvCxnSpPr>
            <p:cNvPr id="18" name="Straight Connector 17">
              <a:extLst>
                <a:ext uri="{FF2B5EF4-FFF2-40B4-BE49-F238E27FC236}">
                  <a16:creationId xmlns:a16="http://schemas.microsoft.com/office/drawing/2014/main" id="{424DEDBC-276A-54DC-C019-7FBA5E4480B6}"/>
                </a:ext>
              </a:extLst>
            </p:cNvPr>
            <p:cNvCxnSpPr>
              <a:cxnSpLocks/>
            </p:cNvCxnSpPr>
            <p:nvPr/>
          </p:nvCxnSpPr>
          <p:spPr>
            <a:xfrm>
              <a:off x="5958409" y="4057997"/>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A9F0040-B93A-BA8F-EA9E-5CD827D29C6F}"/>
                </a:ext>
              </a:extLst>
            </p:cNvPr>
            <p:cNvCxnSpPr>
              <a:cxnSpLocks/>
            </p:cNvCxnSpPr>
            <p:nvPr/>
          </p:nvCxnSpPr>
          <p:spPr>
            <a:xfrm>
              <a:off x="9428975" y="4057996"/>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572FA8E-A045-1172-55BA-450E285BD38C}"/>
                </a:ext>
              </a:extLst>
            </p:cNvPr>
            <p:cNvCxnSpPr>
              <a:cxnSpLocks/>
            </p:cNvCxnSpPr>
            <p:nvPr/>
          </p:nvCxnSpPr>
          <p:spPr>
            <a:xfrm>
              <a:off x="2487841" y="4057997"/>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57D642-4FAA-4D60-BA9E-FC17FE126473}"/>
              </a:ext>
            </a:extLst>
          </p:cNvPr>
          <p:cNvSpPr>
            <a:spLocks noGrp="1"/>
          </p:cNvSpPr>
          <p:nvPr>
            <p:ph type="title"/>
          </p:nvPr>
        </p:nvSpPr>
        <p:spPr>
          <a:xfrm>
            <a:off x="588263" y="457200"/>
            <a:ext cx="11018520" cy="492443"/>
          </a:xfrm>
        </p:spPr>
        <p:txBody>
          <a:bodyPr/>
          <a:lstStyle/>
          <a:p>
            <a:r>
              <a:rPr lang="en-US">
                <a:cs typeface="Segoe UI"/>
              </a:rPr>
              <a:t>Get started with your Copilot surveys</a:t>
            </a:r>
            <a:endParaRPr lang="en-US"/>
          </a:p>
        </p:txBody>
      </p:sp>
      <p:pic>
        <p:nvPicPr>
          <p:cNvPr id="43"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5427EC9C-2205-4B08-9F2D-7BD47A1F8329}"/>
              </a:ext>
              <a:ext uri="{C183D7F6-B498-43B3-948B-1728B52AA6E4}">
                <adec:decorative xmlns:adec="http://schemas.microsoft.com/office/drawing/2017/decorative" val="0"/>
              </a:ext>
            </a:extLst>
          </p:cNvPr>
          <p:cNvPicPr>
            <a:picLocks noChangeAspect="1"/>
          </p:cNvPicPr>
          <p:nvPr/>
        </p:nvPicPr>
        <p:blipFill rotWithShape="1">
          <a:blip r:embed="rId3"/>
          <a:srcRect l="762"/>
          <a:stretch/>
        </p:blipFill>
        <p:spPr>
          <a:xfrm rot="5400000">
            <a:off x="9509760" y="2843773"/>
            <a:ext cx="6858000" cy="1170455"/>
          </a:xfrm>
          <a:prstGeom prst="rect">
            <a:avLst/>
          </a:prstGeom>
        </p:spPr>
      </p:pic>
      <p:sp>
        <p:nvSpPr>
          <p:cNvPr id="9" name="TextBox 8">
            <a:extLst>
              <a:ext uri="{FF2B5EF4-FFF2-40B4-BE49-F238E27FC236}">
                <a16:creationId xmlns:a16="http://schemas.microsoft.com/office/drawing/2014/main" id="{67B2C5A2-44FF-09AB-D655-514BD0C5541A}"/>
              </a:ext>
            </a:extLst>
          </p:cNvPr>
          <p:cNvSpPr txBox="1"/>
          <p:nvPr/>
        </p:nvSpPr>
        <p:spPr>
          <a:xfrm>
            <a:off x="9534662" y="4179185"/>
            <a:ext cx="2088885" cy="1381527"/>
          </a:xfrm>
          <a:prstGeom prst="rect">
            <a:avLst/>
          </a:prstGeom>
          <a:noFill/>
        </p:spPr>
        <p:txBody>
          <a:bodyPr wrap="square" lIns="0" tIns="0" rIns="0" bIns="0" anchor="b">
            <a:noAutofit/>
          </a:bodyPr>
          <a:lstStyle/>
          <a:p>
            <a:pPr>
              <a:spcAft>
                <a:spcPts val="600"/>
              </a:spcAft>
              <a:defRPr/>
            </a:pPr>
            <a:r>
              <a:rPr lang="en-US" sz="1600">
                <a:solidFill>
                  <a:schemeClr val="accent5"/>
                </a:solidFill>
                <a:latin typeface="+mj-lt"/>
              </a:rPr>
              <a:t>Consider Viva </a:t>
            </a:r>
            <a:br>
              <a:rPr lang="en-US" sz="1600">
                <a:solidFill>
                  <a:schemeClr val="accent5"/>
                </a:solidFill>
                <a:latin typeface="+mj-lt"/>
              </a:rPr>
            </a:br>
            <a:r>
              <a:rPr lang="en-US" sz="1600">
                <a:solidFill>
                  <a:schemeClr val="accent5"/>
                </a:solidFill>
                <a:latin typeface="+mj-lt"/>
              </a:rPr>
              <a:t>Pulse and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Get insights on users’ productivity from Insights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to prove value with data,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utilize campaigns in Amplify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to highlight use cases found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in surveys</a:t>
            </a:r>
          </a:p>
        </p:txBody>
      </p:sp>
      <p:cxnSp>
        <p:nvCxnSpPr>
          <p:cNvPr id="14" name="Straight Connector 13">
            <a:extLst>
              <a:ext uri="{FF2B5EF4-FFF2-40B4-BE49-F238E27FC236}">
                <a16:creationId xmlns:a16="http://schemas.microsoft.com/office/drawing/2014/main" id="{DD32FF8F-B820-477F-EBA8-08C1CC688D8C}"/>
              </a:ext>
              <a:ext uri="{C183D7F6-B498-43B3-948B-1728B52AA6E4}">
                <adec:decorative xmlns:adec="http://schemas.microsoft.com/office/drawing/2017/decorative" val="1"/>
              </a:ext>
            </a:extLst>
          </p:cNvPr>
          <p:cNvCxnSpPr>
            <a:cxnSpLocks/>
          </p:cNvCxnSpPr>
          <p:nvPr/>
        </p:nvCxnSpPr>
        <p:spPr>
          <a:xfrm>
            <a:off x="4227889"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D904AE-8F34-9A90-D0D5-623A45D52475}"/>
              </a:ext>
              <a:ext uri="{C183D7F6-B498-43B3-948B-1728B52AA6E4}">
                <adec:decorative xmlns:adec="http://schemas.microsoft.com/office/drawing/2017/decorative" val="1"/>
              </a:ext>
            </a:extLst>
          </p:cNvPr>
          <p:cNvCxnSpPr>
            <a:cxnSpLocks/>
          </p:cNvCxnSpPr>
          <p:nvPr/>
        </p:nvCxnSpPr>
        <p:spPr>
          <a:xfrm>
            <a:off x="7698457"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16334E-7C1A-17B6-7243-3624F4844F33}"/>
              </a:ext>
              <a:ext uri="{C183D7F6-B498-43B3-948B-1728B52AA6E4}">
                <adec:decorative xmlns:adec="http://schemas.microsoft.com/office/drawing/2017/decorative" val="1"/>
              </a:ext>
            </a:extLst>
          </p:cNvPr>
          <p:cNvCxnSpPr>
            <a:cxnSpLocks/>
          </p:cNvCxnSpPr>
          <p:nvPr/>
        </p:nvCxnSpPr>
        <p:spPr>
          <a:xfrm>
            <a:off x="1055195"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558C3549-B12C-5C46-6E7D-D2434AA74BCE}"/>
              </a:ext>
              <a:ext uri="{C183D7F6-B498-43B3-948B-1728B52AA6E4}">
                <adec:decorative xmlns:adec="http://schemas.microsoft.com/office/drawing/2017/decorative" val="1"/>
              </a:ext>
            </a:extLst>
          </p:cNvPr>
          <p:cNvSpPr/>
          <p:nvPr/>
        </p:nvSpPr>
        <p:spPr bwMode="auto">
          <a:xfrm>
            <a:off x="588963" y="3143706"/>
            <a:ext cx="10714183" cy="570587"/>
          </a:xfrm>
          <a:prstGeom prst="roundRect">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100">
              <a:solidFill>
                <a:srgbClr val="FFFFFF"/>
              </a:solidFill>
              <a:latin typeface="Segoe UI"/>
              <a:cs typeface="Segoe UI" pitchFamily="34" charset="0"/>
            </a:endParaRPr>
          </a:p>
        </p:txBody>
      </p:sp>
      <p:sp>
        <p:nvSpPr>
          <p:cNvPr id="30" name="Rectangle: Rounded Corners 29">
            <a:extLst>
              <a:ext uri="{FF2B5EF4-FFF2-40B4-BE49-F238E27FC236}">
                <a16:creationId xmlns:a16="http://schemas.microsoft.com/office/drawing/2014/main" id="{A7DDB985-322E-8CFF-8770-FAE7DB6F377E}"/>
              </a:ext>
              <a:ext uri="{C183D7F6-B498-43B3-948B-1728B52AA6E4}">
                <adec:decorative xmlns:adec="http://schemas.microsoft.com/office/drawing/2017/decorative" val="1"/>
              </a:ext>
            </a:extLst>
          </p:cNvPr>
          <p:cNvSpPr/>
          <p:nvPr/>
        </p:nvSpPr>
        <p:spPr bwMode="auto">
          <a:xfrm>
            <a:off x="5244105" y="3143706"/>
            <a:ext cx="6059042" cy="570587"/>
          </a:xfrm>
          <a:prstGeom prst="roundRect">
            <a:avLst/>
          </a:prstGeom>
          <a:gradFill>
            <a:gsLst>
              <a:gs pos="0">
                <a:schemeClr val="accent2"/>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100">
              <a:solidFill>
                <a:srgbClr val="FFFFFF"/>
              </a:solidFill>
              <a:cs typeface="Segoe UI" pitchFamily="34" charset="0"/>
            </a:endParaRPr>
          </a:p>
        </p:txBody>
      </p:sp>
      <p:pic>
        <p:nvPicPr>
          <p:cNvPr id="33" name="Graphic 32" descr="Comment Heart outline">
            <a:extLst>
              <a:ext uri="{FF2B5EF4-FFF2-40B4-BE49-F238E27FC236}">
                <a16:creationId xmlns:a16="http://schemas.microsoft.com/office/drawing/2014/main" id="{66F08A73-3D6D-19ED-C390-D269D42DBA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5226" y="3204999"/>
            <a:ext cx="489563" cy="489563"/>
          </a:xfrm>
          <a:prstGeom prst="rect">
            <a:avLst/>
          </a:prstGeom>
        </p:spPr>
      </p:pic>
      <p:pic>
        <p:nvPicPr>
          <p:cNvPr id="36" name="Graphic 35" descr="Magnifying glass outline">
            <a:extLst>
              <a:ext uri="{FF2B5EF4-FFF2-40B4-BE49-F238E27FC236}">
                <a16:creationId xmlns:a16="http://schemas.microsoft.com/office/drawing/2014/main" id="{2D779A77-BE03-74C5-0E0C-9172D2AA02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31236" y="3238059"/>
            <a:ext cx="381880" cy="381880"/>
          </a:xfrm>
          <a:prstGeom prst="rect">
            <a:avLst/>
          </a:prstGeom>
        </p:spPr>
      </p:pic>
      <p:pic>
        <p:nvPicPr>
          <p:cNvPr id="38" name="Graphic 37" descr="Blog outline">
            <a:extLst>
              <a:ext uri="{FF2B5EF4-FFF2-40B4-BE49-F238E27FC236}">
                <a16:creationId xmlns:a16="http://schemas.microsoft.com/office/drawing/2014/main" id="{413CCBCE-0C60-F68C-9F10-01832B1835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76861" y="3238059"/>
            <a:ext cx="381880" cy="381880"/>
          </a:xfrm>
          <a:prstGeom prst="rect">
            <a:avLst/>
          </a:prstGeom>
        </p:spPr>
      </p:pic>
      <p:pic>
        <p:nvPicPr>
          <p:cNvPr id="40" name="Graphic 39" descr="Paint brush outline">
            <a:extLst>
              <a:ext uri="{FF2B5EF4-FFF2-40B4-BE49-F238E27FC236}">
                <a16:creationId xmlns:a16="http://schemas.microsoft.com/office/drawing/2014/main" id="{C8CB51A4-801A-FEF8-B4C0-54ED12A050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44507" y="3238059"/>
            <a:ext cx="381880" cy="381880"/>
          </a:xfrm>
          <a:prstGeom prst="rect">
            <a:avLst/>
          </a:prstGeom>
        </p:spPr>
      </p:pic>
      <p:pic>
        <p:nvPicPr>
          <p:cNvPr id="44" name="Graphic 43" descr="Gears outline">
            <a:extLst>
              <a:ext uri="{FF2B5EF4-FFF2-40B4-BE49-F238E27FC236}">
                <a16:creationId xmlns:a16="http://schemas.microsoft.com/office/drawing/2014/main" id="{60C04816-9239-8D1F-52A8-0327FA2FB04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16423" y="3238059"/>
            <a:ext cx="381880" cy="381880"/>
          </a:xfrm>
          <a:prstGeom prst="rect">
            <a:avLst/>
          </a:prstGeom>
        </p:spPr>
      </p:pic>
      <p:pic>
        <p:nvPicPr>
          <p:cNvPr id="45" name="Graphic 44" descr="Settings outline">
            <a:extLst>
              <a:ext uri="{FF2B5EF4-FFF2-40B4-BE49-F238E27FC236}">
                <a16:creationId xmlns:a16="http://schemas.microsoft.com/office/drawing/2014/main" id="{CD032150-19C2-3DA2-EDB8-F3236035571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8143" y="3199837"/>
            <a:ext cx="458324" cy="458324"/>
          </a:xfrm>
          <a:prstGeom prst="rect">
            <a:avLst/>
          </a:prstGeom>
        </p:spPr>
      </p:pic>
      <p:sp>
        <p:nvSpPr>
          <p:cNvPr id="47" name="TextBox 46">
            <a:extLst>
              <a:ext uri="{FF2B5EF4-FFF2-40B4-BE49-F238E27FC236}">
                <a16:creationId xmlns:a16="http://schemas.microsoft.com/office/drawing/2014/main" id="{BC54CD5E-A791-2FA6-E0A5-92C68B2AF0AD}"/>
              </a:ext>
            </a:extLst>
          </p:cNvPr>
          <p:cNvSpPr txBox="1"/>
          <p:nvPr/>
        </p:nvSpPr>
        <p:spPr>
          <a:xfrm>
            <a:off x="1185226" y="1934283"/>
            <a:ext cx="2088885" cy="991762"/>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solidFill>
                  <a:schemeClr val="accent5"/>
                </a:solidFill>
                <a:latin typeface="+mj-lt"/>
              </a:rPr>
              <a:t>Plan and manage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Plan timing and launch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of Pulse surveys to be delivered over the 90 days</a:t>
            </a:r>
          </a:p>
        </p:txBody>
      </p:sp>
      <p:sp>
        <p:nvSpPr>
          <p:cNvPr id="49" name="TextBox 48">
            <a:extLst>
              <a:ext uri="{FF2B5EF4-FFF2-40B4-BE49-F238E27FC236}">
                <a16:creationId xmlns:a16="http://schemas.microsoft.com/office/drawing/2014/main" id="{873C7ED1-EF86-616B-0067-705445940333}"/>
              </a:ext>
            </a:extLst>
          </p:cNvPr>
          <p:cNvSpPr txBox="1"/>
          <p:nvPr/>
        </p:nvSpPr>
        <p:spPr>
          <a:xfrm>
            <a:off x="4346276" y="1934283"/>
            <a:ext cx="2088885" cy="991762"/>
          </a:xfrm>
          <a:prstGeom prst="rect">
            <a:avLst/>
          </a:prstGeom>
          <a:noFill/>
        </p:spPr>
        <p:txBody>
          <a:bodyPr wrap="square" lIns="0" tIns="0" rIns="0" bIns="0" anchor="t">
            <a:noAutofit/>
          </a:bodyPr>
          <a:lstStyle/>
          <a:p>
            <a:pPr>
              <a:spcAft>
                <a:spcPts val="600"/>
              </a:spcAft>
              <a:defRPr/>
            </a:pPr>
            <a:r>
              <a:rPr lang="en-US" sz="1600">
                <a:solidFill>
                  <a:schemeClr val="accent5"/>
                </a:solidFill>
                <a:latin typeface="+mj-lt"/>
              </a:rPr>
              <a:t>Design and </a:t>
            </a:r>
            <a:br>
              <a:rPr lang="en-US" sz="1600">
                <a:solidFill>
                  <a:schemeClr val="accent5"/>
                </a:solidFill>
                <a:latin typeface="+mj-lt"/>
              </a:rPr>
            </a:br>
            <a:r>
              <a:rPr lang="en-US" sz="1600">
                <a:solidFill>
                  <a:schemeClr val="accent5"/>
                </a:solidFill>
                <a:latin typeface="+mj-lt"/>
              </a:rPr>
              <a:t>create 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Create the surveys</a:t>
            </a:r>
          </a:p>
        </p:txBody>
      </p:sp>
      <p:sp>
        <p:nvSpPr>
          <p:cNvPr id="53" name="TextBox 52">
            <a:extLst>
              <a:ext uri="{FF2B5EF4-FFF2-40B4-BE49-F238E27FC236}">
                <a16:creationId xmlns:a16="http://schemas.microsoft.com/office/drawing/2014/main" id="{6F0DC4C2-F761-C01B-98DE-AEB3B8B0ACB5}"/>
              </a:ext>
            </a:extLst>
          </p:cNvPr>
          <p:cNvSpPr txBox="1"/>
          <p:nvPr/>
        </p:nvSpPr>
        <p:spPr>
          <a:xfrm>
            <a:off x="7805200" y="1934283"/>
            <a:ext cx="2088885" cy="991762"/>
          </a:xfrm>
          <a:prstGeom prst="rect">
            <a:avLst/>
          </a:prstGeom>
          <a:noFill/>
        </p:spPr>
        <p:txBody>
          <a:bodyPr wrap="square" lIns="0" tIns="0" rIns="0" bIns="0" anchor="t">
            <a:noAutofit/>
          </a:bodyPr>
          <a:lstStyle/>
          <a:p>
            <a:pPr>
              <a:spcAft>
                <a:spcPts val="600"/>
              </a:spcAft>
              <a:defRPr/>
            </a:pPr>
            <a:r>
              <a:rPr lang="en-US" sz="1600">
                <a:solidFill>
                  <a:schemeClr val="accent5"/>
                </a:solidFill>
                <a:latin typeface="+mj-lt"/>
              </a:rPr>
              <a:t>Measure effectiveness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Review user feedback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in an internal session</a:t>
            </a:r>
          </a:p>
        </p:txBody>
      </p:sp>
      <p:sp>
        <p:nvSpPr>
          <p:cNvPr id="54" name="TextBox 53">
            <a:extLst>
              <a:ext uri="{FF2B5EF4-FFF2-40B4-BE49-F238E27FC236}">
                <a16:creationId xmlns:a16="http://schemas.microsoft.com/office/drawing/2014/main" id="{B9389B0D-A6D6-0407-B0C1-124059EE415B}"/>
              </a:ext>
            </a:extLst>
          </p:cNvPr>
          <p:cNvSpPr txBox="1"/>
          <p:nvPr/>
        </p:nvSpPr>
        <p:spPr>
          <a:xfrm>
            <a:off x="2616814" y="4179185"/>
            <a:ext cx="2088885" cy="1381527"/>
          </a:xfrm>
          <a:prstGeom prst="rect">
            <a:avLst/>
          </a:prstGeom>
          <a:noFill/>
        </p:spPr>
        <p:txBody>
          <a:bodyPr wrap="square" lIns="0" tIns="0" rIns="0" bIns="0" anchor="b">
            <a:noAutofit/>
          </a:bodyPr>
          <a:lstStyle/>
          <a:p>
            <a:pPr>
              <a:spcAft>
                <a:spcPts val="600"/>
              </a:spcAft>
              <a:defRPr/>
            </a:pPr>
            <a:r>
              <a:rPr lang="en-US" sz="1600">
                <a:solidFill>
                  <a:schemeClr val="accent5"/>
                </a:solidFill>
                <a:latin typeface="+mj-lt"/>
              </a:rPr>
              <a:t>Orchestrate </a:t>
            </a:r>
            <a:br>
              <a:rPr lang="en-US" sz="1600">
                <a:solidFill>
                  <a:schemeClr val="accent5"/>
                </a:solidFill>
                <a:latin typeface="+mj-lt"/>
              </a:rPr>
            </a:br>
            <a:r>
              <a:rPr lang="en-US" sz="1600">
                <a:solidFill>
                  <a:schemeClr val="accent5"/>
                </a:solidFill>
                <a:latin typeface="+mj-lt"/>
              </a:rPr>
              <a:t>and automate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Assign Viva Pulse licenses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to the appropriate audience</a:t>
            </a:r>
          </a:p>
        </p:txBody>
      </p:sp>
      <p:sp>
        <p:nvSpPr>
          <p:cNvPr id="55" name="TextBox 54">
            <a:extLst>
              <a:ext uri="{FF2B5EF4-FFF2-40B4-BE49-F238E27FC236}">
                <a16:creationId xmlns:a16="http://schemas.microsoft.com/office/drawing/2014/main" id="{20FB43A6-0399-C835-EA76-0F35E1094F52}"/>
              </a:ext>
            </a:extLst>
          </p:cNvPr>
          <p:cNvSpPr txBox="1"/>
          <p:nvPr/>
        </p:nvSpPr>
        <p:spPr>
          <a:xfrm>
            <a:off x="6075738" y="4179185"/>
            <a:ext cx="2088885" cy="1381527"/>
          </a:xfrm>
          <a:prstGeom prst="rect">
            <a:avLst/>
          </a:prstGeom>
          <a:noFill/>
        </p:spPr>
        <p:txBody>
          <a:bodyPr wrap="square" lIns="0" tIns="0" rIns="0" bIns="0" anchor="b">
            <a:noAutofit/>
          </a:bodyPr>
          <a:lstStyle/>
          <a:p>
            <a:pPr>
              <a:spcAft>
                <a:spcPts val="600"/>
              </a:spcAft>
              <a:defRPr/>
            </a:pPr>
            <a:r>
              <a:rPr lang="en-US" sz="1600">
                <a:solidFill>
                  <a:schemeClr val="accent5"/>
                </a:solidFill>
                <a:latin typeface="+mj-lt"/>
              </a:rPr>
              <a:t>Publish universally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Review survey questions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and send to Copilot users</a:t>
            </a:r>
          </a:p>
        </p:txBody>
      </p:sp>
    </p:spTree>
    <p:extLst>
      <p:ext uri="{BB962C8B-B14F-4D97-AF65-F5344CB8AC3E}">
        <p14:creationId xmlns:p14="http://schemas.microsoft.com/office/powerpoint/2010/main" val="22484767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79C0EE7-3971-395C-4A2E-04C04454CE9F}"/>
              </a:ext>
              <a:ext uri="{C183D7F6-B498-43B3-948B-1728B52AA6E4}">
                <adec:decorative xmlns:adec="http://schemas.microsoft.com/office/drawing/2017/decorative" val="1"/>
              </a:ext>
            </a:extLst>
          </p:cNvPr>
          <p:cNvGrpSpPr/>
          <p:nvPr/>
        </p:nvGrpSpPr>
        <p:grpSpPr>
          <a:xfrm>
            <a:off x="4639112" y="0"/>
            <a:ext cx="7552888" cy="6858000"/>
            <a:chOff x="4639112" y="0"/>
            <a:chExt cx="7552888" cy="6858000"/>
          </a:xfrm>
        </p:grpSpPr>
        <p:pic>
          <p:nvPicPr>
            <p:cNvPr id="6" name="Picture 5" descr="A planet in space&#10;&#10;Description automatically generated with low confidence">
              <a:extLst>
                <a:ext uri="{FF2B5EF4-FFF2-40B4-BE49-F238E27FC236}">
                  <a16:creationId xmlns:a16="http://schemas.microsoft.com/office/drawing/2014/main" id="{4522891F-DC14-0273-94EB-C4A0842F2F2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3738"/>
            <a:stretch/>
          </p:blipFill>
          <p:spPr>
            <a:xfrm>
              <a:off x="6934200" y="0"/>
              <a:ext cx="5257800" cy="6858000"/>
            </a:xfrm>
            <a:prstGeom prst="rect">
              <a:avLst/>
            </a:prstGeom>
          </p:spPr>
        </p:pic>
        <p:sp>
          <p:nvSpPr>
            <p:cNvPr id="7" name="Rectangle 6">
              <a:extLst>
                <a:ext uri="{FF2B5EF4-FFF2-40B4-BE49-F238E27FC236}">
                  <a16:creationId xmlns:a16="http://schemas.microsoft.com/office/drawing/2014/main" id="{5415E793-2451-FCE9-29FF-A379F3F26E8C}"/>
                </a:ext>
              </a:extLst>
            </p:cNvPr>
            <p:cNvSpPr/>
            <p:nvPr/>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11" name="Rectangle: Rounded Corners 10">
            <a:extLst>
              <a:ext uri="{FF2B5EF4-FFF2-40B4-BE49-F238E27FC236}">
                <a16:creationId xmlns:a16="http://schemas.microsoft.com/office/drawing/2014/main" id="{1C94C59A-3B91-7C95-E484-FC60241E9124}"/>
              </a:ext>
              <a:ext uri="{C183D7F6-B498-43B3-948B-1728B52AA6E4}">
                <adec:decorative xmlns:adec="http://schemas.microsoft.com/office/drawing/2017/decorative" val="1"/>
              </a:ext>
            </a:extLst>
          </p:cNvPr>
          <p:cNvSpPr/>
          <p:nvPr/>
        </p:nvSpPr>
        <p:spPr bwMode="auto">
          <a:xfrm>
            <a:off x="5513901" y="1227804"/>
            <a:ext cx="6229939" cy="3804834"/>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4E92F5F4-636C-7743-8180-6F8567EE7311}"/>
              </a:ext>
            </a:extLst>
          </p:cNvPr>
          <p:cNvSpPr>
            <a:spLocks noGrp="1"/>
          </p:cNvSpPr>
          <p:nvPr>
            <p:ph type="title"/>
          </p:nvPr>
        </p:nvSpPr>
        <p:spPr/>
        <p:txBody>
          <a:bodyPr/>
          <a:lstStyle/>
          <a:p>
            <a:r>
              <a:rPr lang="en-US"/>
              <a:t>Sample survey questions</a:t>
            </a:r>
          </a:p>
        </p:txBody>
      </p:sp>
      <p:sp>
        <p:nvSpPr>
          <p:cNvPr id="3" name="Text Placeholder 2">
            <a:extLst>
              <a:ext uri="{FF2B5EF4-FFF2-40B4-BE49-F238E27FC236}">
                <a16:creationId xmlns:a16="http://schemas.microsoft.com/office/drawing/2014/main" id="{7297CE40-F8B0-644B-F545-575E3A6FBC3E}"/>
              </a:ext>
            </a:extLst>
          </p:cNvPr>
          <p:cNvSpPr>
            <a:spLocks noGrp="1"/>
          </p:cNvSpPr>
          <p:nvPr>
            <p:ph type="body" sz="quarter" idx="4294967295"/>
          </p:nvPr>
        </p:nvSpPr>
        <p:spPr>
          <a:xfrm>
            <a:off x="584200" y="1446478"/>
            <a:ext cx="4054909" cy="3554819"/>
          </a:xfrm>
        </p:spPr>
        <p:txBody>
          <a:bodyPr/>
          <a:lstStyle/>
          <a:p>
            <a:pPr marL="288925" indent="-288925">
              <a:spcBef>
                <a:spcPts val="0"/>
              </a:spcBef>
              <a:spcAft>
                <a:spcPts val="600"/>
              </a:spcAft>
              <a:buFont typeface="+mj-lt"/>
              <a:buAutoNum type="arabicPeriod"/>
            </a:pPr>
            <a:r>
              <a:rPr lang="en-US" sz="1400"/>
              <a:t>On a scale of 1-5, how satisfied are you </a:t>
            </a:r>
            <a:br>
              <a:rPr lang="en-US" sz="1400"/>
            </a:br>
            <a:r>
              <a:rPr lang="en-US" sz="1400"/>
              <a:t>with the Copilot's ability to understand </a:t>
            </a:r>
            <a:br>
              <a:rPr lang="en-US" sz="1400"/>
            </a:br>
            <a:r>
              <a:rPr lang="en-US" sz="1400"/>
              <a:t>and respond to your queries?</a:t>
            </a:r>
          </a:p>
          <a:p>
            <a:pPr marL="288925" indent="-288925">
              <a:spcBef>
                <a:spcPts val="0"/>
              </a:spcBef>
              <a:spcAft>
                <a:spcPts val="600"/>
              </a:spcAft>
              <a:buFont typeface="+mj-lt"/>
              <a:buAutoNum type="arabicPeriod"/>
            </a:pPr>
            <a:r>
              <a:rPr lang="en-US" sz="1400"/>
              <a:t>How often do you use Copilot in your </a:t>
            </a:r>
            <a:br>
              <a:rPr lang="en-US" sz="1400"/>
            </a:br>
            <a:r>
              <a:rPr lang="en-US" sz="1400"/>
              <a:t>day-to-day work?</a:t>
            </a:r>
          </a:p>
          <a:p>
            <a:pPr marL="288925" indent="-288925">
              <a:spcBef>
                <a:spcPts val="0"/>
              </a:spcBef>
              <a:spcAft>
                <a:spcPts val="600"/>
              </a:spcAft>
              <a:buFont typeface="+mj-lt"/>
              <a:buAutoNum type="arabicPeriod"/>
            </a:pPr>
            <a:r>
              <a:rPr lang="en-US" sz="1400"/>
              <a:t>What are the most common tasks you </a:t>
            </a:r>
            <a:br>
              <a:rPr lang="en-US" sz="1400"/>
            </a:br>
            <a:r>
              <a:rPr lang="en-US" sz="1400"/>
              <a:t>use Copilot for?</a:t>
            </a:r>
          </a:p>
          <a:p>
            <a:pPr marL="288925" indent="-288925">
              <a:spcBef>
                <a:spcPts val="0"/>
              </a:spcBef>
              <a:spcAft>
                <a:spcPts val="600"/>
              </a:spcAft>
              <a:buFont typeface="+mj-lt"/>
              <a:buAutoNum type="arabicPeriod"/>
            </a:pPr>
            <a:r>
              <a:rPr lang="en-US" sz="1400"/>
              <a:t>How has Copilot helped you in your work?</a:t>
            </a:r>
          </a:p>
          <a:p>
            <a:pPr marL="288925" indent="-288925">
              <a:spcBef>
                <a:spcPts val="0"/>
              </a:spcBef>
              <a:spcAft>
                <a:spcPts val="600"/>
              </a:spcAft>
              <a:buFont typeface="+mj-lt"/>
              <a:buAutoNum type="arabicPeriod"/>
            </a:pPr>
            <a:r>
              <a:rPr lang="en-US" sz="1400"/>
              <a:t>What improvements or changes would </a:t>
            </a:r>
            <a:br>
              <a:rPr lang="en-US" sz="1400"/>
            </a:br>
            <a:r>
              <a:rPr lang="en-US" sz="1400"/>
              <a:t>you like to see in Copilot?</a:t>
            </a:r>
          </a:p>
          <a:p>
            <a:pPr marL="288925" indent="-288925">
              <a:spcBef>
                <a:spcPts val="0"/>
              </a:spcBef>
              <a:spcAft>
                <a:spcPts val="600"/>
              </a:spcAft>
              <a:buFont typeface="+mj-lt"/>
              <a:buAutoNum type="arabicPeriod"/>
            </a:pPr>
            <a:r>
              <a:rPr lang="en-US" sz="1400"/>
              <a:t>How easy or difficult is it to use Copilot?</a:t>
            </a:r>
          </a:p>
          <a:p>
            <a:pPr marL="288925" indent="-288925">
              <a:spcBef>
                <a:spcPts val="0"/>
              </a:spcBef>
              <a:spcAft>
                <a:spcPts val="600"/>
              </a:spcAft>
              <a:buFont typeface="+mj-lt"/>
              <a:buAutoNum type="arabicPeriod"/>
            </a:pPr>
            <a:r>
              <a:rPr lang="en-US" sz="1400"/>
              <a:t>How has Copilot impacted your productivity?</a:t>
            </a:r>
          </a:p>
          <a:p>
            <a:pPr marL="288925" indent="-288925">
              <a:spcBef>
                <a:spcPts val="0"/>
              </a:spcBef>
              <a:spcAft>
                <a:spcPts val="600"/>
              </a:spcAft>
              <a:buFont typeface="+mj-lt"/>
              <a:buAutoNum type="arabicPeriod"/>
            </a:pPr>
            <a:r>
              <a:rPr lang="en-US" sz="1400"/>
              <a:t>Would you recommend Copilot to </a:t>
            </a:r>
            <a:br>
              <a:rPr lang="en-US" sz="1400"/>
            </a:br>
            <a:r>
              <a:rPr lang="en-US" sz="1400"/>
              <a:t>your colleagues?</a:t>
            </a:r>
          </a:p>
        </p:txBody>
      </p:sp>
      <p:pic>
        <p:nvPicPr>
          <p:cNvPr id="12" name="Picture Placeholder 11" descr="A screenshot of a survey">
            <a:extLst>
              <a:ext uri="{FF2B5EF4-FFF2-40B4-BE49-F238E27FC236}">
                <a16:creationId xmlns:a16="http://schemas.microsoft.com/office/drawing/2014/main" id="{62D9FC47-557D-FB42-9F9B-116448B89920}"/>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5658280" y="1371412"/>
            <a:ext cx="5940557" cy="3517727"/>
          </a:xfrm>
          <a:prstGeom prst="rect">
            <a:avLst/>
          </a:prstGeom>
          <a:ln w="6350">
            <a:solidFill>
              <a:schemeClr val="bg1">
                <a:lumMod val="50000"/>
              </a:schemeClr>
            </a:solidFill>
          </a:ln>
        </p:spPr>
      </p:pic>
      <p:sp>
        <p:nvSpPr>
          <p:cNvPr id="14" name="Rectangle 13">
            <a:extLst>
              <a:ext uri="{FF2B5EF4-FFF2-40B4-BE49-F238E27FC236}">
                <a16:creationId xmlns:a16="http://schemas.microsoft.com/office/drawing/2014/main" id="{FA2B2EF4-00ED-2373-ADE2-92C0CB10B751}"/>
              </a:ext>
              <a:ext uri="{C183D7F6-B498-43B3-948B-1728B52AA6E4}">
                <adec:decorative xmlns:adec="http://schemas.microsoft.com/office/drawing/2017/decorative" val="1"/>
              </a:ext>
            </a:extLst>
          </p:cNvPr>
          <p:cNvSpPr/>
          <p:nvPr/>
        </p:nvSpPr>
        <p:spPr bwMode="auto">
          <a:xfrm flipV="1">
            <a:off x="-1" y="5411522"/>
            <a:ext cx="12191999" cy="1446478"/>
          </a:xfrm>
          <a:prstGeom prst="rect">
            <a:avLst/>
          </a:prstGeom>
          <a:solidFill>
            <a:schemeClr val="bg1">
              <a:alpha val="66000"/>
            </a:schemeClr>
          </a:solidFill>
          <a:ln>
            <a:noFill/>
            <a:headEnd type="none" w="med" len="med"/>
            <a:tailEnd type="none" w="med" len="med"/>
          </a:ln>
          <a:effectLst>
            <a:outerShdw blurRad="177800" dist="38100" dir="16200000" rotWithShape="0">
              <a:prstClr val="black">
                <a:alpha val="1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 name="Text Placeholder 2">
            <a:extLst>
              <a:ext uri="{FF2B5EF4-FFF2-40B4-BE49-F238E27FC236}">
                <a16:creationId xmlns:a16="http://schemas.microsoft.com/office/drawing/2014/main" id="{E44D1748-82D2-D14D-C239-1F4B2D691D18}"/>
              </a:ext>
            </a:extLst>
          </p:cNvPr>
          <p:cNvSpPr txBox="1">
            <a:spLocks/>
          </p:cNvSpPr>
          <p:nvPr/>
        </p:nvSpPr>
        <p:spPr>
          <a:xfrm>
            <a:off x="584200" y="5617777"/>
            <a:ext cx="11022583" cy="6463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1400">
                <a:solidFill>
                  <a:schemeClr val="accent5"/>
                </a:solidFill>
                <a:latin typeface="+mj-lt"/>
              </a:rPr>
              <a:t>Pro tip: </a:t>
            </a:r>
            <a:r>
              <a:rPr lang="en-US" sz="1400"/>
              <a:t>It's important to include a mix of open-ended and close-ended questions to get a comprehensive understanding of the user's experience with Copilot. You can also include questions that ask for specific examples or instances where Copilot has been particularly helpful or where it could be improved. </a:t>
            </a:r>
          </a:p>
        </p:txBody>
      </p:sp>
    </p:spTree>
    <p:extLst>
      <p:ext uri="{BB962C8B-B14F-4D97-AF65-F5344CB8AC3E}">
        <p14:creationId xmlns:p14="http://schemas.microsoft.com/office/powerpoint/2010/main" val="161045687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843434-38EC-C68A-6F3B-598F2D55EA5B}"/>
              </a:ext>
              <a:ext uri="{C183D7F6-B498-43B3-948B-1728B52AA6E4}">
                <adec:decorative xmlns:adec="http://schemas.microsoft.com/office/drawing/2017/decorative" val="1"/>
              </a:ext>
            </a:extLst>
          </p:cNvPr>
          <p:cNvGrpSpPr/>
          <p:nvPr/>
        </p:nvGrpSpPr>
        <p:grpSpPr>
          <a:xfrm>
            <a:off x="4639112" y="0"/>
            <a:ext cx="7552888" cy="6858000"/>
            <a:chOff x="4639112" y="0"/>
            <a:chExt cx="7552888" cy="6858000"/>
          </a:xfrm>
        </p:grpSpPr>
        <p:pic>
          <p:nvPicPr>
            <p:cNvPr id="4" name="Picture 3" descr="A planet in space&#10;&#10;Description automatically generated with low confidence">
              <a:extLst>
                <a:ext uri="{FF2B5EF4-FFF2-40B4-BE49-F238E27FC236}">
                  <a16:creationId xmlns:a16="http://schemas.microsoft.com/office/drawing/2014/main" id="{61F676C2-F030-BD94-F4FA-80CF006E317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3738"/>
            <a:stretch/>
          </p:blipFill>
          <p:spPr>
            <a:xfrm>
              <a:off x="6934200" y="0"/>
              <a:ext cx="5257800" cy="6858000"/>
            </a:xfrm>
            <a:prstGeom prst="rect">
              <a:avLst/>
            </a:prstGeom>
          </p:spPr>
        </p:pic>
        <p:sp>
          <p:nvSpPr>
            <p:cNvPr id="6" name="Rectangle 5">
              <a:extLst>
                <a:ext uri="{FF2B5EF4-FFF2-40B4-BE49-F238E27FC236}">
                  <a16:creationId xmlns:a16="http://schemas.microsoft.com/office/drawing/2014/main" id="{90908E9C-9D99-9A1C-13D1-8EAC03BCCFB4}"/>
                </a:ext>
              </a:extLst>
            </p:cNvPr>
            <p:cNvSpPr/>
            <p:nvPr/>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7" name="Rectangle: Rounded Corners 6">
            <a:extLst>
              <a:ext uri="{FF2B5EF4-FFF2-40B4-BE49-F238E27FC236}">
                <a16:creationId xmlns:a16="http://schemas.microsoft.com/office/drawing/2014/main" id="{CB30C6A3-5A99-BCEB-EF8A-84DB55098EC7}"/>
              </a:ext>
              <a:ext uri="{C183D7F6-B498-43B3-948B-1728B52AA6E4}">
                <adec:decorative xmlns:adec="http://schemas.microsoft.com/office/drawing/2017/decorative" val="1"/>
              </a:ext>
            </a:extLst>
          </p:cNvPr>
          <p:cNvSpPr/>
          <p:nvPr/>
        </p:nvSpPr>
        <p:spPr bwMode="auto">
          <a:xfrm>
            <a:off x="1621139" y="1227804"/>
            <a:ext cx="8952900" cy="5172996"/>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2" name="Title 1">
            <a:extLst>
              <a:ext uri="{FF2B5EF4-FFF2-40B4-BE49-F238E27FC236}">
                <a16:creationId xmlns:a16="http://schemas.microsoft.com/office/drawing/2014/main" id="{4AE88B1F-4975-DC45-5A30-8AB3094E5F6A}"/>
              </a:ext>
            </a:extLst>
          </p:cNvPr>
          <p:cNvSpPr>
            <a:spLocks noGrp="1"/>
          </p:cNvSpPr>
          <p:nvPr>
            <p:ph type="title"/>
          </p:nvPr>
        </p:nvSpPr>
        <p:spPr>
          <a:xfrm>
            <a:off x="588263" y="457200"/>
            <a:ext cx="11018520" cy="492443"/>
          </a:xfrm>
        </p:spPr>
        <p:txBody>
          <a:bodyPr anchor="ctr"/>
          <a:lstStyle/>
          <a:p>
            <a:r>
              <a:rPr lang="en-US"/>
              <a:t>Reporting</a:t>
            </a:r>
          </a:p>
        </p:txBody>
      </p:sp>
      <p:pic>
        <p:nvPicPr>
          <p:cNvPr id="5" name="Viva Pulse Copilot Effectiveness" descr="A screenshot of a computer">
            <a:hlinkClick r:id="" action="ppaction://media"/>
            <a:extLst>
              <a:ext uri="{FF2B5EF4-FFF2-40B4-BE49-F238E27FC236}">
                <a16:creationId xmlns:a16="http://schemas.microsoft.com/office/drawing/2014/main" id="{871004F6-BA83-C2C9-21F9-B716C0C8155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64150" y="1371600"/>
            <a:ext cx="8666878" cy="4897438"/>
          </a:xfrm>
          <a:prstGeom prst="rect">
            <a:avLst/>
          </a:prstGeom>
          <a:ln w="3175">
            <a:solidFill>
              <a:schemeClr val="bg1">
                <a:lumMod val="50000"/>
              </a:schemeClr>
            </a:solidFill>
          </a:ln>
        </p:spPr>
      </p:pic>
    </p:spTree>
    <p:extLst>
      <p:ext uri="{BB962C8B-B14F-4D97-AF65-F5344CB8AC3E}">
        <p14:creationId xmlns:p14="http://schemas.microsoft.com/office/powerpoint/2010/main" val="506720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4E04-E07E-294D-14D8-2879AC5948B5}"/>
              </a:ext>
            </a:extLst>
          </p:cNvPr>
          <p:cNvSpPr>
            <a:spLocks noGrp="1"/>
          </p:cNvSpPr>
          <p:nvPr>
            <p:ph type="title"/>
          </p:nvPr>
        </p:nvSpPr>
        <p:spPr/>
        <p:txBody>
          <a:bodyPr/>
          <a:lstStyle/>
          <a:p>
            <a:r>
              <a:rPr lang="en-US"/>
              <a:t>Favorability and behaviors</a:t>
            </a:r>
          </a:p>
        </p:txBody>
      </p:sp>
      <p:sp>
        <p:nvSpPr>
          <p:cNvPr id="3" name="Text Placeholder 2">
            <a:extLst>
              <a:ext uri="{FF2B5EF4-FFF2-40B4-BE49-F238E27FC236}">
                <a16:creationId xmlns:a16="http://schemas.microsoft.com/office/drawing/2014/main" id="{B50F4614-9A89-F1D3-473D-9E1D4AEFF124}"/>
              </a:ext>
            </a:extLst>
          </p:cNvPr>
          <p:cNvSpPr txBox="1">
            <a:spLocks/>
          </p:cNvSpPr>
          <p:nvPr/>
        </p:nvSpPr>
        <p:spPr>
          <a:xfrm>
            <a:off x="584200" y="1446478"/>
            <a:ext cx="11025188"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1800"/>
              <a:t>Deeper insights for leaders by understanding the relationship between sentiment favorability and behaviors.</a:t>
            </a:r>
          </a:p>
        </p:txBody>
      </p:sp>
      <p:pic>
        <p:nvPicPr>
          <p:cNvPr id="4" name="Picture 3" descr="A screenshot of a computer">
            <a:extLst>
              <a:ext uri="{FF2B5EF4-FFF2-40B4-BE49-F238E27FC236}">
                <a16:creationId xmlns:a16="http://schemas.microsoft.com/office/drawing/2014/main" id="{641BADB0-97F7-260B-DA99-A49EFE6F198B}"/>
              </a:ext>
            </a:extLst>
          </p:cNvPr>
          <p:cNvPicPr>
            <a:picLocks noChangeAspect="1"/>
          </p:cNvPicPr>
          <p:nvPr/>
        </p:nvPicPr>
        <p:blipFill rotWithShape="1">
          <a:blip r:embed="rId3"/>
          <a:srcRect l="10900" t="45670" r="59278" b="869"/>
          <a:stretch/>
        </p:blipFill>
        <p:spPr>
          <a:xfrm>
            <a:off x="606625" y="2484282"/>
            <a:ext cx="3275826" cy="3300705"/>
          </a:xfrm>
          <a:prstGeom prst="roundRect">
            <a:avLst>
              <a:gd name="adj" fmla="val 3743"/>
            </a:avLst>
          </a:prstGeom>
          <a:effectLst>
            <a:outerShdw blurRad="165100" sx="102000" sy="102000" algn="ctr" rotWithShape="0">
              <a:prstClr val="black">
                <a:alpha val="25000"/>
              </a:prstClr>
            </a:outerShdw>
          </a:effectLst>
        </p:spPr>
      </p:pic>
      <p:pic>
        <p:nvPicPr>
          <p:cNvPr id="6" name="Picture 5" descr="A screenshot of a computer">
            <a:extLst>
              <a:ext uri="{FF2B5EF4-FFF2-40B4-BE49-F238E27FC236}">
                <a16:creationId xmlns:a16="http://schemas.microsoft.com/office/drawing/2014/main" id="{092364DF-BA82-3CA4-FB56-89A18087E60A}"/>
              </a:ext>
            </a:extLst>
          </p:cNvPr>
          <p:cNvPicPr>
            <a:picLocks noChangeAspect="1"/>
          </p:cNvPicPr>
          <p:nvPr/>
        </p:nvPicPr>
        <p:blipFill rotWithShape="1">
          <a:blip r:embed="rId3"/>
          <a:srcRect l="74984" t="56608" r="4325" b="8564"/>
          <a:stretch/>
        </p:blipFill>
        <p:spPr>
          <a:xfrm>
            <a:off x="9333936" y="3059488"/>
            <a:ext cx="2272847" cy="2150291"/>
          </a:xfrm>
          <a:prstGeom prst="roundRect">
            <a:avLst>
              <a:gd name="adj" fmla="val 3743"/>
            </a:avLst>
          </a:prstGeom>
          <a:effectLst>
            <a:outerShdw blurRad="165100" sx="102000" sy="102000" algn="ctr" rotWithShape="0">
              <a:prstClr val="black">
                <a:alpha val="25000"/>
              </a:prstClr>
            </a:outerShdw>
          </a:effectLst>
        </p:spPr>
      </p:pic>
      <p:pic>
        <p:nvPicPr>
          <p:cNvPr id="7" name="Picture 6" descr="A screenshot of a computer">
            <a:extLst>
              <a:ext uri="{FF2B5EF4-FFF2-40B4-BE49-F238E27FC236}">
                <a16:creationId xmlns:a16="http://schemas.microsoft.com/office/drawing/2014/main" id="{57A73C26-0BEF-47B4-F9C8-9B8ACAD0A98E}"/>
              </a:ext>
            </a:extLst>
          </p:cNvPr>
          <p:cNvPicPr>
            <a:picLocks noChangeAspect="1"/>
          </p:cNvPicPr>
          <p:nvPr/>
        </p:nvPicPr>
        <p:blipFill rotWithShape="1">
          <a:blip r:embed="rId3"/>
          <a:srcRect l="47954" t="65054" r="32470" b="17983"/>
          <a:stretch/>
        </p:blipFill>
        <p:spPr>
          <a:xfrm>
            <a:off x="5533048" y="3610988"/>
            <a:ext cx="2150292" cy="1047292"/>
          </a:xfrm>
          <a:prstGeom prst="roundRect">
            <a:avLst>
              <a:gd name="adj" fmla="val 3743"/>
            </a:avLst>
          </a:prstGeom>
          <a:effectLst>
            <a:outerShdw blurRad="165100" sx="102000" sy="102000" algn="ctr" rotWithShape="0">
              <a:prstClr val="black">
                <a:alpha val="25000"/>
              </a:prstClr>
            </a:outerShdw>
          </a:effectLst>
        </p:spPr>
      </p:pic>
      <p:sp>
        <p:nvSpPr>
          <p:cNvPr id="8" name="Oval 7">
            <a:extLst>
              <a:ext uri="{FF2B5EF4-FFF2-40B4-BE49-F238E27FC236}">
                <a16:creationId xmlns:a16="http://schemas.microsoft.com/office/drawing/2014/main" id="{FE3C2E92-4684-09C5-5848-0FB572F9C01C}"/>
              </a:ext>
              <a:ext uri="{C183D7F6-B498-43B3-948B-1728B52AA6E4}">
                <adec:decorative xmlns:adec="http://schemas.microsoft.com/office/drawing/2017/decorative" val="1"/>
              </a:ext>
            </a:extLst>
          </p:cNvPr>
          <p:cNvSpPr/>
          <p:nvPr/>
        </p:nvSpPr>
        <p:spPr bwMode="auto">
          <a:xfrm>
            <a:off x="4447879" y="3874763"/>
            <a:ext cx="519743" cy="519743"/>
          </a:xfrm>
          <a:prstGeom prst="ellipse">
            <a:avLst/>
          </a:prstGeom>
          <a:gradFill>
            <a:gsLst>
              <a:gs pos="0">
                <a:schemeClr val="accent2"/>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800">
                <a:solidFill>
                  <a:srgbClr val="FFFFFF"/>
                </a:solidFill>
                <a:latin typeface="+mj-lt"/>
                <a:cs typeface="Segoe UI" pitchFamily="34" charset="0"/>
              </a:rPr>
              <a:t>+</a:t>
            </a:r>
          </a:p>
        </p:txBody>
      </p:sp>
      <p:sp>
        <p:nvSpPr>
          <p:cNvPr id="9" name="Oval 8">
            <a:extLst>
              <a:ext uri="{FF2B5EF4-FFF2-40B4-BE49-F238E27FC236}">
                <a16:creationId xmlns:a16="http://schemas.microsoft.com/office/drawing/2014/main" id="{11DDECA1-3FA8-EE0C-1511-F763AB306F79}"/>
              </a:ext>
              <a:ext uri="{C183D7F6-B498-43B3-948B-1728B52AA6E4}">
                <adec:decorative xmlns:adec="http://schemas.microsoft.com/office/drawing/2017/decorative" val="1"/>
              </a:ext>
            </a:extLst>
          </p:cNvPr>
          <p:cNvSpPr/>
          <p:nvPr/>
        </p:nvSpPr>
        <p:spPr bwMode="auto">
          <a:xfrm>
            <a:off x="8248767" y="3874763"/>
            <a:ext cx="519743" cy="519743"/>
          </a:xfrm>
          <a:prstGeom prst="ellipse">
            <a:avLst/>
          </a:prstGeom>
          <a:gradFill>
            <a:gsLst>
              <a:gs pos="0">
                <a:schemeClr val="accent2"/>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800">
                <a:solidFill>
                  <a:srgbClr val="FFFFFF"/>
                </a:solidFill>
                <a:latin typeface="+mj-lt"/>
                <a:cs typeface="Segoe UI" pitchFamily="34" charset="0"/>
              </a:rPr>
              <a:t>+</a:t>
            </a:r>
          </a:p>
        </p:txBody>
      </p:sp>
      <p:cxnSp>
        <p:nvCxnSpPr>
          <p:cNvPr id="12" name="Straight Connector 11">
            <a:extLst>
              <a:ext uri="{FF2B5EF4-FFF2-40B4-BE49-F238E27FC236}">
                <a16:creationId xmlns:a16="http://schemas.microsoft.com/office/drawing/2014/main" id="{0D5380D5-3ED2-D9C0-715C-3ABA7F2B4809}"/>
              </a:ext>
              <a:ext uri="{C183D7F6-B498-43B3-948B-1728B52AA6E4}">
                <adec:decorative xmlns:adec="http://schemas.microsoft.com/office/drawing/2017/decorative" val="1"/>
              </a:ext>
            </a:extLst>
          </p:cNvPr>
          <p:cNvCxnSpPr>
            <a:cxnSpLocks/>
          </p:cNvCxnSpPr>
          <p:nvPr/>
        </p:nvCxnSpPr>
        <p:spPr>
          <a:xfrm>
            <a:off x="10804831" y="2623871"/>
            <a:ext cx="0" cy="566528"/>
          </a:xfrm>
          <a:prstGeom prst="line">
            <a:avLst/>
          </a:prstGeom>
          <a:ln w="19050">
            <a:solidFill>
              <a:srgbClr val="627DC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4DBAA8DD-6AE5-5881-5FEC-7863576B57E0}"/>
              </a:ext>
            </a:extLst>
          </p:cNvPr>
          <p:cNvSpPr txBox="1">
            <a:spLocks/>
          </p:cNvSpPr>
          <p:nvPr/>
        </p:nvSpPr>
        <p:spPr>
          <a:xfrm>
            <a:off x="9731605" y="2134612"/>
            <a:ext cx="1477508" cy="4154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900"/>
              <a:t>In this example we compare the most favorable with the least to signal the differences</a:t>
            </a:r>
          </a:p>
        </p:txBody>
      </p:sp>
    </p:spTree>
    <p:extLst>
      <p:ext uri="{BB962C8B-B14F-4D97-AF65-F5344CB8AC3E}">
        <p14:creationId xmlns:p14="http://schemas.microsoft.com/office/powerpoint/2010/main" val="62201655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D54450D1-B54E-B2AB-2BCD-0BC88F2A2C65}"/>
              </a:ext>
            </a:extLst>
          </p:cNvPr>
          <p:cNvSpPr>
            <a:spLocks noGrp="1"/>
          </p:cNvSpPr>
          <p:nvPr>
            <p:ph type="title"/>
          </p:nvPr>
        </p:nvSpPr>
        <p:spPr>
          <a:xfrm>
            <a:off x="584200" y="2819603"/>
            <a:ext cx="9144000" cy="1218795"/>
          </a:xfrm>
        </p:spPr>
        <p:txBody>
          <a:bodyPr/>
          <a:lstStyle/>
          <a:p>
            <a:r>
              <a:rPr lang="en-US"/>
              <a:t>Viva Goals for </a:t>
            </a:r>
            <a:br>
              <a:rPr lang="en-US"/>
            </a:br>
            <a:r>
              <a:rPr lang="en-US"/>
              <a:t>AI transformation</a:t>
            </a:r>
          </a:p>
        </p:txBody>
      </p:sp>
      <p:sp>
        <p:nvSpPr>
          <p:cNvPr id="5" name="Oval 4">
            <a:extLst>
              <a:ext uri="{FF2B5EF4-FFF2-40B4-BE49-F238E27FC236}">
                <a16:creationId xmlns:a16="http://schemas.microsoft.com/office/drawing/2014/main" id="{72A86868-7BC6-AD14-ECD8-B1933198EE85}"/>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2">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8" name="Graphic 7" descr="Viva Goals logo">
            <a:extLst>
              <a:ext uri="{FF2B5EF4-FFF2-40B4-BE49-F238E27FC236}">
                <a16:creationId xmlns:a16="http://schemas.microsoft.com/office/drawing/2014/main" id="{BCC0ACD9-6F12-DBEC-5E2B-F825AC527B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4407" y="2750887"/>
            <a:ext cx="1625170" cy="1625170"/>
          </a:xfrm>
          <a:prstGeom prst="rect">
            <a:avLst/>
          </a:prstGeom>
        </p:spPr>
      </p:pic>
    </p:spTree>
    <p:extLst>
      <p:ext uri="{BB962C8B-B14F-4D97-AF65-F5344CB8AC3E}">
        <p14:creationId xmlns:p14="http://schemas.microsoft.com/office/powerpoint/2010/main" val="180570936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A5F1C-45E9-1595-F51B-F24C470D5538}"/>
              </a:ext>
              <a:ext uri="{C183D7F6-B498-43B3-948B-1728B52AA6E4}">
                <adec:decorative xmlns:adec="http://schemas.microsoft.com/office/drawing/2017/decorative" val="1"/>
              </a:ext>
            </a:extLst>
          </p:cNvPr>
          <p:cNvGrpSpPr/>
          <p:nvPr/>
        </p:nvGrpSpPr>
        <p:grpSpPr>
          <a:xfrm>
            <a:off x="4639112" y="0"/>
            <a:ext cx="7552888" cy="6858000"/>
            <a:chOff x="4639112" y="0"/>
            <a:chExt cx="7552888" cy="6858000"/>
          </a:xfrm>
        </p:grpSpPr>
        <p:pic>
          <p:nvPicPr>
            <p:cNvPr id="5" name="Picture 4" descr="A planet in space&#10;&#10;Description automatically generated with low confidence">
              <a:extLst>
                <a:ext uri="{FF2B5EF4-FFF2-40B4-BE49-F238E27FC236}">
                  <a16:creationId xmlns:a16="http://schemas.microsoft.com/office/drawing/2014/main" id="{49F69A2A-5280-3AA8-9C26-807B4D0665A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3738"/>
            <a:stretch/>
          </p:blipFill>
          <p:spPr>
            <a:xfrm>
              <a:off x="6934200" y="0"/>
              <a:ext cx="5257800" cy="6858000"/>
            </a:xfrm>
            <a:prstGeom prst="rect">
              <a:avLst/>
            </a:prstGeom>
          </p:spPr>
        </p:pic>
        <p:sp>
          <p:nvSpPr>
            <p:cNvPr id="7" name="Rectangle 6">
              <a:extLst>
                <a:ext uri="{FF2B5EF4-FFF2-40B4-BE49-F238E27FC236}">
                  <a16:creationId xmlns:a16="http://schemas.microsoft.com/office/drawing/2014/main" id="{3EBE1D0B-2787-966F-DC44-FCE038BC030D}"/>
                </a:ext>
              </a:extLst>
            </p:cNvPr>
            <p:cNvSpPr/>
            <p:nvPr/>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9" name="Rectangle: Rounded Corners 8">
            <a:extLst>
              <a:ext uri="{FF2B5EF4-FFF2-40B4-BE49-F238E27FC236}">
                <a16:creationId xmlns:a16="http://schemas.microsoft.com/office/drawing/2014/main" id="{0A85E7CE-DF52-2943-B95A-E8721531189C}"/>
              </a:ext>
              <a:ext uri="{C183D7F6-B498-43B3-948B-1728B52AA6E4}">
                <adec:decorative xmlns:adec="http://schemas.microsoft.com/office/drawing/2017/decorative" val="1"/>
              </a:ext>
            </a:extLst>
          </p:cNvPr>
          <p:cNvSpPr/>
          <p:nvPr/>
        </p:nvSpPr>
        <p:spPr bwMode="auto">
          <a:xfrm>
            <a:off x="5513901" y="1701331"/>
            <a:ext cx="6229939" cy="3883039"/>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6" name="Picture Placeholder 5" descr="A screenshot of a computer">
            <a:extLst>
              <a:ext uri="{FF2B5EF4-FFF2-40B4-BE49-F238E27FC236}">
                <a16:creationId xmlns:a16="http://schemas.microsoft.com/office/drawing/2014/main" id="{FE515121-F3E8-731B-9D9A-B49709193EF5}"/>
              </a:ext>
            </a:extLst>
          </p:cNvPr>
          <p:cNvPicPr>
            <a:picLocks noGrp="1" noChangeAspect="1"/>
          </p:cNvPicPr>
          <p:nvPr>
            <p:ph type="pic" sz="quarter" idx="4294967295"/>
          </p:nvPr>
        </p:nvPicPr>
        <p:blipFill rotWithShape="1">
          <a:blip r:embed="rId3"/>
          <a:stretch/>
        </p:blipFill>
        <p:spPr>
          <a:xfrm>
            <a:off x="5658280" y="1847182"/>
            <a:ext cx="5940557" cy="3591336"/>
          </a:xfrm>
          <a:prstGeom prst="rect">
            <a:avLst/>
          </a:prstGeom>
          <a:ln w="6350">
            <a:solidFill>
              <a:schemeClr val="bg1">
                <a:lumMod val="50000"/>
              </a:schemeClr>
            </a:solidFill>
          </a:ln>
        </p:spPr>
      </p:pic>
      <p:sp>
        <p:nvSpPr>
          <p:cNvPr id="11" name="Title 1">
            <a:extLst>
              <a:ext uri="{FF2B5EF4-FFF2-40B4-BE49-F238E27FC236}">
                <a16:creationId xmlns:a16="http://schemas.microsoft.com/office/drawing/2014/main" id="{4BCE03A0-37A0-359E-C664-E62DD67A5324}"/>
              </a:ext>
            </a:extLst>
          </p:cNvPr>
          <p:cNvSpPr>
            <a:spLocks noGrp="1"/>
          </p:cNvSpPr>
          <p:nvPr>
            <p:ph type="title"/>
          </p:nvPr>
        </p:nvSpPr>
        <p:spPr>
          <a:xfrm>
            <a:off x="588263" y="457200"/>
            <a:ext cx="11018520" cy="492443"/>
          </a:xfrm>
        </p:spPr>
        <p:txBody>
          <a:bodyPr/>
          <a:lstStyle/>
          <a:p>
            <a:r>
              <a:rPr lang="en-US"/>
              <a:t>Copilot for Microsoft 365 Adoption with Viva Goals</a:t>
            </a:r>
          </a:p>
          <a:p>
            <a:endParaRPr lang="en-US"/>
          </a:p>
        </p:txBody>
      </p:sp>
      <p:sp>
        <p:nvSpPr>
          <p:cNvPr id="3" name="TextBox 2">
            <a:extLst>
              <a:ext uri="{FF2B5EF4-FFF2-40B4-BE49-F238E27FC236}">
                <a16:creationId xmlns:a16="http://schemas.microsoft.com/office/drawing/2014/main" id="{39AE7654-11B4-3166-625D-47C375A77FE4}"/>
              </a:ext>
            </a:extLst>
          </p:cNvPr>
          <p:cNvSpPr txBox="1"/>
          <p:nvPr/>
        </p:nvSpPr>
        <p:spPr>
          <a:xfrm>
            <a:off x="584200" y="1812245"/>
            <a:ext cx="4581281" cy="3947298"/>
          </a:xfrm>
          <a:prstGeom prst="rect">
            <a:avLst/>
          </a:prstGeom>
          <a:noFill/>
        </p:spPr>
        <p:txBody>
          <a:bodyPr wrap="square" lIns="0" tIns="0" rIns="0" bIns="0" anchor="t">
            <a:noAutofit/>
          </a:bodyPr>
          <a:lstStyle/>
          <a:p>
            <a:pPr>
              <a:spcBef>
                <a:spcPts val="1200"/>
              </a:spcBef>
              <a:defRPr/>
            </a:pPr>
            <a:r>
              <a:rPr kumimoji="0" lang="en-US" sz="2000" b="0" i="0" u="none" strike="noStrike" kern="1200" cap="none" spc="0" normalizeH="0" baseline="0" noProof="0">
                <a:ln>
                  <a:noFill/>
                </a:ln>
                <a:solidFill>
                  <a:schemeClr val="accent5"/>
                </a:solidFill>
                <a:effectLst/>
                <a:uLnTx/>
                <a:uFillTx/>
                <a:latin typeface="Segoe UI Semibold" panose="020B0702040204020203" pitchFamily="34" charset="0"/>
                <a:cs typeface="Segoe UI Semibold" panose="020B0702040204020203" pitchFamily="34" charset="0"/>
              </a:rPr>
              <a:t>Drive mission and alignment for Copilot for Microsoft 365</a:t>
            </a:r>
            <a:endParaRPr kumimoji="0" lang="en-US" sz="2000" b="0" i="0" u="none" strike="noStrike" kern="1200" cap="none" spc="0" normalizeH="0" baseline="0" noProof="0">
              <a:ln>
                <a:noFill/>
              </a:ln>
              <a:solidFill>
                <a:schemeClr val="accent5"/>
              </a:solidFill>
              <a:effectLst/>
              <a:uLnTx/>
              <a:uFillTx/>
              <a:latin typeface="Segoe UI"/>
              <a:ea typeface="+mn-lt"/>
              <a:cs typeface="Segoe UI"/>
            </a:endParaRP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Segoe UI"/>
                <a:ea typeface="+mn-lt"/>
                <a:cs typeface="Segoe UI"/>
              </a:rPr>
              <a:t>Create, manage and track goals for Copilot for Microsoft 365 deployment and adoption</a:t>
            </a: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Segoe UI"/>
                <a:ea typeface="+mn-lt"/>
                <a:cs typeface="Segoe UI"/>
              </a:rPr>
              <a:t>Align employees with Copilot for Microsoft 365 goals, enhancing visibility and alignment with organizational AI goals</a:t>
            </a: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Segoe UI"/>
                <a:ea typeface="+mn-lt"/>
                <a:cs typeface="Segoe UI"/>
              </a:rPr>
              <a:t>Provide a single, secure repository</a:t>
            </a:r>
            <a:r>
              <a:rPr lang="en-US">
                <a:solidFill>
                  <a:srgbClr val="000000"/>
                </a:solidFill>
                <a:latin typeface="Segoe UI"/>
                <a:ea typeface="+mn-lt"/>
                <a:cs typeface="Segoe UI"/>
              </a:rPr>
              <a:t> </a:t>
            </a:r>
            <a:r>
              <a:rPr kumimoji="0" lang="en-US" b="0" i="0" u="none" strike="noStrike" kern="1200" cap="none" spc="0" normalizeH="0" baseline="0" noProof="0">
                <a:ln>
                  <a:noFill/>
                </a:ln>
                <a:solidFill>
                  <a:srgbClr val="000000"/>
                </a:solidFill>
                <a:effectLst/>
                <a:uLnTx/>
                <a:uFillTx/>
                <a:latin typeface="Segoe UI"/>
                <a:ea typeface="+mn-lt"/>
                <a:cs typeface="Segoe UI"/>
              </a:rPr>
              <a:t>for Copilot for Microsoft 365 goals with easy-to-use updates, reporting and integrations</a:t>
            </a:r>
          </a:p>
        </p:txBody>
      </p:sp>
    </p:spTree>
    <p:extLst>
      <p:ext uri="{BB962C8B-B14F-4D97-AF65-F5344CB8AC3E}">
        <p14:creationId xmlns:p14="http://schemas.microsoft.com/office/powerpoint/2010/main" val="33505583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et of OKRs in Viva Goals">
            <a:extLst>
              <a:ext uri="{FF2B5EF4-FFF2-40B4-BE49-F238E27FC236}">
                <a16:creationId xmlns:a16="http://schemas.microsoft.com/office/drawing/2014/main" id="{2F2FB4A6-BB69-094E-0515-4C8B1B81F472}"/>
              </a:ext>
            </a:extLst>
          </p:cNvPr>
          <p:cNvPicPr>
            <a:picLocks noChangeAspect="1"/>
          </p:cNvPicPr>
          <p:nvPr/>
        </p:nvPicPr>
        <p:blipFill>
          <a:blip r:embed="rId3"/>
          <a:srcRect/>
          <a:stretch/>
        </p:blipFill>
        <p:spPr>
          <a:xfrm>
            <a:off x="3526971" y="660890"/>
            <a:ext cx="8076066" cy="5536220"/>
          </a:xfrm>
          <a:prstGeom prst="rect">
            <a:avLst/>
          </a:prstGeom>
        </p:spPr>
      </p:pic>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a:xfrm>
            <a:off x="503238" y="2438400"/>
            <a:ext cx="4554537" cy="1477328"/>
          </a:xfrm>
        </p:spPr>
        <p:txBody>
          <a:bodyPr/>
          <a:lstStyle/>
          <a:p>
            <a:r>
              <a:rPr lang="en-US"/>
              <a:t>Sample OKRs for adopting </a:t>
            </a:r>
            <a:r>
              <a:rPr lang="en-GB"/>
              <a:t>Copilot for Microsoft 365</a:t>
            </a:r>
            <a:endParaRPr lang="en-US"/>
          </a:p>
        </p:txBody>
      </p:sp>
    </p:spTree>
    <p:extLst>
      <p:ext uri="{BB962C8B-B14F-4D97-AF65-F5344CB8AC3E}">
        <p14:creationId xmlns:p14="http://schemas.microsoft.com/office/powerpoint/2010/main" val="405757379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D642-4FAA-4D60-BA9E-FC17FE126473}"/>
              </a:ext>
            </a:extLst>
          </p:cNvPr>
          <p:cNvSpPr>
            <a:spLocks noGrp="1"/>
          </p:cNvSpPr>
          <p:nvPr>
            <p:ph type="title"/>
          </p:nvPr>
        </p:nvSpPr>
        <p:spPr>
          <a:xfrm>
            <a:off x="588263" y="457200"/>
            <a:ext cx="11018520" cy="492443"/>
          </a:xfrm>
        </p:spPr>
        <p:txBody>
          <a:bodyPr/>
          <a:lstStyle/>
          <a:p>
            <a:r>
              <a:rPr lang="en-US"/>
              <a:t>Get started with your Copilot for Microsoft 365 goals</a:t>
            </a:r>
          </a:p>
        </p:txBody>
      </p:sp>
      <p:pic>
        <p:nvPicPr>
          <p:cNvPr id="43"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5427EC9C-2205-4B08-9F2D-7BD47A1F8329}"/>
              </a:ext>
              <a:ext uri="{C183D7F6-B498-43B3-948B-1728B52AA6E4}">
                <adec:decorative xmlns:adec="http://schemas.microsoft.com/office/drawing/2017/decorative" val="0"/>
              </a:ext>
            </a:extLst>
          </p:cNvPr>
          <p:cNvPicPr>
            <a:picLocks noChangeAspect="1"/>
          </p:cNvPicPr>
          <p:nvPr/>
        </p:nvPicPr>
        <p:blipFill rotWithShape="1">
          <a:blip r:embed="rId3"/>
          <a:srcRect l="762"/>
          <a:stretch/>
        </p:blipFill>
        <p:spPr>
          <a:xfrm rot="5400000">
            <a:off x="9509760" y="2843773"/>
            <a:ext cx="6858000" cy="1170455"/>
          </a:xfrm>
          <a:prstGeom prst="rect">
            <a:avLst/>
          </a:prstGeom>
        </p:spPr>
      </p:pic>
      <p:grpSp>
        <p:nvGrpSpPr>
          <p:cNvPr id="9" name="Group 8">
            <a:extLst>
              <a:ext uri="{FF2B5EF4-FFF2-40B4-BE49-F238E27FC236}">
                <a16:creationId xmlns:a16="http://schemas.microsoft.com/office/drawing/2014/main" id="{19CEF67F-B876-5F38-D8F5-0E138D2672BD}"/>
              </a:ext>
              <a:ext uri="{C183D7F6-B498-43B3-948B-1728B52AA6E4}">
                <adec:decorative xmlns:adec="http://schemas.microsoft.com/office/drawing/2017/decorative" val="1"/>
              </a:ext>
            </a:extLst>
          </p:cNvPr>
          <p:cNvGrpSpPr/>
          <p:nvPr/>
        </p:nvGrpSpPr>
        <p:grpSpPr>
          <a:xfrm>
            <a:off x="2492605" y="3535001"/>
            <a:ext cx="6941134" cy="1975098"/>
            <a:chOff x="2487841" y="4057996"/>
            <a:chExt cx="6941134" cy="1670905"/>
          </a:xfrm>
        </p:grpSpPr>
        <p:cxnSp>
          <p:nvCxnSpPr>
            <p:cNvPr id="14" name="Straight Connector 13">
              <a:extLst>
                <a:ext uri="{FF2B5EF4-FFF2-40B4-BE49-F238E27FC236}">
                  <a16:creationId xmlns:a16="http://schemas.microsoft.com/office/drawing/2014/main" id="{36E82152-CF34-9D10-EC66-C4296E86C87A}"/>
                </a:ext>
              </a:extLst>
            </p:cNvPr>
            <p:cNvCxnSpPr>
              <a:cxnSpLocks/>
            </p:cNvCxnSpPr>
            <p:nvPr/>
          </p:nvCxnSpPr>
          <p:spPr>
            <a:xfrm>
              <a:off x="5958409" y="4057997"/>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7B940C-0ADE-2E15-68CF-C4F1AF2F9C3F}"/>
                </a:ext>
              </a:extLst>
            </p:cNvPr>
            <p:cNvCxnSpPr>
              <a:cxnSpLocks/>
            </p:cNvCxnSpPr>
            <p:nvPr/>
          </p:nvCxnSpPr>
          <p:spPr>
            <a:xfrm>
              <a:off x="9428975" y="4057996"/>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06F52B-CD22-9A6A-783F-EDFAD7A632AB}"/>
                </a:ext>
              </a:extLst>
            </p:cNvPr>
            <p:cNvCxnSpPr>
              <a:cxnSpLocks/>
            </p:cNvCxnSpPr>
            <p:nvPr/>
          </p:nvCxnSpPr>
          <p:spPr>
            <a:xfrm>
              <a:off x="2487841" y="4057997"/>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7E0C9E2C-4717-4647-7DA8-0EF0D16498BD}"/>
              </a:ext>
            </a:extLst>
          </p:cNvPr>
          <p:cNvSpPr txBox="1"/>
          <p:nvPr/>
        </p:nvSpPr>
        <p:spPr>
          <a:xfrm>
            <a:off x="9534662" y="4179185"/>
            <a:ext cx="2088885" cy="1381527"/>
          </a:xfrm>
          <a:prstGeom prst="rect">
            <a:avLst/>
          </a:prstGeom>
          <a:noFill/>
        </p:spPr>
        <p:txBody>
          <a:bodyPr wrap="square" lIns="0" tIns="0" rIns="0" bIns="0" anchor="b">
            <a:noAutofit/>
          </a:bodyPr>
          <a:lstStyle/>
          <a:p>
            <a:pPr>
              <a:spcAft>
                <a:spcPts val="600"/>
              </a:spcAft>
              <a:defRPr/>
            </a:pPr>
            <a:r>
              <a:rPr lang="en-US" sz="1600">
                <a:solidFill>
                  <a:schemeClr val="accent5"/>
                </a:solidFill>
                <a:latin typeface="+mj-lt"/>
              </a:rPr>
              <a:t>Realize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Consider Viva Engage, Amplify, Pulse, and Insights to drive sustained adoption on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Copilot for Microsoft 365</a:t>
            </a:r>
          </a:p>
        </p:txBody>
      </p:sp>
      <p:cxnSp>
        <p:nvCxnSpPr>
          <p:cNvPr id="25" name="Straight Connector 24">
            <a:extLst>
              <a:ext uri="{FF2B5EF4-FFF2-40B4-BE49-F238E27FC236}">
                <a16:creationId xmlns:a16="http://schemas.microsoft.com/office/drawing/2014/main" id="{AABCF860-F348-B22C-90C8-60BCFCC0C563}"/>
              </a:ext>
              <a:ext uri="{C183D7F6-B498-43B3-948B-1728B52AA6E4}">
                <adec:decorative xmlns:adec="http://schemas.microsoft.com/office/drawing/2017/decorative" val="1"/>
              </a:ext>
            </a:extLst>
          </p:cNvPr>
          <p:cNvCxnSpPr>
            <a:cxnSpLocks/>
          </p:cNvCxnSpPr>
          <p:nvPr/>
        </p:nvCxnSpPr>
        <p:spPr>
          <a:xfrm>
            <a:off x="4227889"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35FC6B-5CAB-0301-32A5-98C841F8BC3F}"/>
              </a:ext>
              <a:ext uri="{C183D7F6-B498-43B3-948B-1728B52AA6E4}">
                <adec:decorative xmlns:adec="http://schemas.microsoft.com/office/drawing/2017/decorative" val="1"/>
              </a:ext>
            </a:extLst>
          </p:cNvPr>
          <p:cNvCxnSpPr>
            <a:cxnSpLocks/>
          </p:cNvCxnSpPr>
          <p:nvPr/>
        </p:nvCxnSpPr>
        <p:spPr>
          <a:xfrm>
            <a:off x="7698457"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B2D8A0-A469-9A48-E567-7FDADB0E91C5}"/>
              </a:ext>
              <a:ext uri="{C183D7F6-B498-43B3-948B-1728B52AA6E4}">
                <adec:decorative xmlns:adec="http://schemas.microsoft.com/office/drawing/2017/decorative" val="1"/>
              </a:ext>
            </a:extLst>
          </p:cNvPr>
          <p:cNvCxnSpPr>
            <a:cxnSpLocks/>
          </p:cNvCxnSpPr>
          <p:nvPr/>
        </p:nvCxnSpPr>
        <p:spPr>
          <a:xfrm>
            <a:off x="1055195"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93D4B44-D571-954E-C763-976F3D979D62}"/>
              </a:ext>
              <a:ext uri="{C183D7F6-B498-43B3-948B-1728B52AA6E4}">
                <adec:decorative xmlns:adec="http://schemas.microsoft.com/office/drawing/2017/decorative" val="1"/>
              </a:ext>
            </a:extLst>
          </p:cNvPr>
          <p:cNvSpPr/>
          <p:nvPr/>
        </p:nvSpPr>
        <p:spPr bwMode="auto">
          <a:xfrm>
            <a:off x="588963" y="3143706"/>
            <a:ext cx="10714183" cy="570587"/>
          </a:xfrm>
          <a:prstGeom prst="roundRect">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100">
              <a:solidFill>
                <a:srgbClr val="FFFFFF"/>
              </a:solidFill>
              <a:latin typeface="Segoe UI"/>
              <a:cs typeface="Segoe UI" pitchFamily="34" charset="0"/>
            </a:endParaRPr>
          </a:p>
        </p:txBody>
      </p:sp>
      <p:sp>
        <p:nvSpPr>
          <p:cNvPr id="33" name="Rectangle: Rounded Corners 32">
            <a:extLst>
              <a:ext uri="{FF2B5EF4-FFF2-40B4-BE49-F238E27FC236}">
                <a16:creationId xmlns:a16="http://schemas.microsoft.com/office/drawing/2014/main" id="{BCD603AB-AE13-EDA2-F6E6-D2635090D1D9}"/>
              </a:ext>
              <a:ext uri="{C183D7F6-B498-43B3-948B-1728B52AA6E4}">
                <adec:decorative xmlns:adec="http://schemas.microsoft.com/office/drawing/2017/decorative" val="1"/>
              </a:ext>
            </a:extLst>
          </p:cNvPr>
          <p:cNvSpPr/>
          <p:nvPr/>
        </p:nvSpPr>
        <p:spPr bwMode="auto">
          <a:xfrm>
            <a:off x="5244105" y="3143706"/>
            <a:ext cx="6059042" cy="570587"/>
          </a:xfrm>
          <a:prstGeom prst="roundRect">
            <a:avLst/>
          </a:prstGeom>
          <a:gradFill>
            <a:gsLst>
              <a:gs pos="0">
                <a:schemeClr val="accent2"/>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100">
              <a:solidFill>
                <a:srgbClr val="FFFFFF"/>
              </a:solidFill>
              <a:cs typeface="Segoe UI" pitchFamily="34" charset="0"/>
            </a:endParaRPr>
          </a:p>
        </p:txBody>
      </p:sp>
      <p:pic>
        <p:nvPicPr>
          <p:cNvPr id="36" name="Graphic 35" descr="Comment Heart outline">
            <a:extLst>
              <a:ext uri="{FF2B5EF4-FFF2-40B4-BE49-F238E27FC236}">
                <a16:creationId xmlns:a16="http://schemas.microsoft.com/office/drawing/2014/main" id="{C57AD5C9-8D3A-E72D-D935-6253B97C46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5226" y="3204999"/>
            <a:ext cx="489563" cy="489563"/>
          </a:xfrm>
          <a:prstGeom prst="rect">
            <a:avLst/>
          </a:prstGeom>
        </p:spPr>
      </p:pic>
      <p:pic>
        <p:nvPicPr>
          <p:cNvPr id="38" name="Graphic 37" descr="Magnifying glass outline">
            <a:extLst>
              <a:ext uri="{FF2B5EF4-FFF2-40B4-BE49-F238E27FC236}">
                <a16:creationId xmlns:a16="http://schemas.microsoft.com/office/drawing/2014/main" id="{168F2BF1-CB09-2046-7071-E5C6CF92F8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31236" y="3238059"/>
            <a:ext cx="381880" cy="381880"/>
          </a:xfrm>
          <a:prstGeom prst="rect">
            <a:avLst/>
          </a:prstGeom>
        </p:spPr>
      </p:pic>
      <p:pic>
        <p:nvPicPr>
          <p:cNvPr id="40" name="Graphic 39" descr="Blog outline">
            <a:extLst>
              <a:ext uri="{FF2B5EF4-FFF2-40B4-BE49-F238E27FC236}">
                <a16:creationId xmlns:a16="http://schemas.microsoft.com/office/drawing/2014/main" id="{6F50667E-0314-8AEA-65F7-96C53AC6A9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76861" y="3238059"/>
            <a:ext cx="381880" cy="381880"/>
          </a:xfrm>
          <a:prstGeom prst="rect">
            <a:avLst/>
          </a:prstGeom>
        </p:spPr>
      </p:pic>
      <p:pic>
        <p:nvPicPr>
          <p:cNvPr id="44" name="Graphic 43" descr="Paint brush outline">
            <a:extLst>
              <a:ext uri="{FF2B5EF4-FFF2-40B4-BE49-F238E27FC236}">
                <a16:creationId xmlns:a16="http://schemas.microsoft.com/office/drawing/2014/main" id="{BAACD30D-838E-04D6-870B-2A49C8E59E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44507" y="3238059"/>
            <a:ext cx="381880" cy="381880"/>
          </a:xfrm>
          <a:prstGeom prst="rect">
            <a:avLst/>
          </a:prstGeom>
        </p:spPr>
      </p:pic>
      <p:pic>
        <p:nvPicPr>
          <p:cNvPr id="45" name="Graphic 44" descr="Gears outline">
            <a:extLst>
              <a:ext uri="{FF2B5EF4-FFF2-40B4-BE49-F238E27FC236}">
                <a16:creationId xmlns:a16="http://schemas.microsoft.com/office/drawing/2014/main" id="{C4A2C5E1-43DD-6370-7D89-859DC7BDF3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16423" y="3238059"/>
            <a:ext cx="381880" cy="381880"/>
          </a:xfrm>
          <a:prstGeom prst="rect">
            <a:avLst/>
          </a:prstGeom>
        </p:spPr>
      </p:pic>
      <p:pic>
        <p:nvPicPr>
          <p:cNvPr id="47" name="Graphic 46" descr="Settings outline">
            <a:extLst>
              <a:ext uri="{FF2B5EF4-FFF2-40B4-BE49-F238E27FC236}">
                <a16:creationId xmlns:a16="http://schemas.microsoft.com/office/drawing/2014/main" id="{9A082C78-BFDB-1476-3FCD-02966144102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8143" y="3199837"/>
            <a:ext cx="458324" cy="458324"/>
          </a:xfrm>
          <a:prstGeom prst="rect">
            <a:avLst/>
          </a:prstGeom>
        </p:spPr>
      </p:pic>
      <p:sp>
        <p:nvSpPr>
          <p:cNvPr id="49" name="TextBox 48">
            <a:extLst>
              <a:ext uri="{FF2B5EF4-FFF2-40B4-BE49-F238E27FC236}">
                <a16:creationId xmlns:a16="http://schemas.microsoft.com/office/drawing/2014/main" id="{6F098722-B083-AF47-8D87-0F925E895CBE}"/>
              </a:ext>
            </a:extLst>
          </p:cNvPr>
          <p:cNvSpPr txBox="1"/>
          <p:nvPr/>
        </p:nvSpPr>
        <p:spPr>
          <a:xfrm>
            <a:off x="1185226" y="1934283"/>
            <a:ext cx="2088885" cy="991762"/>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solidFill>
                  <a:schemeClr val="accent5"/>
                </a:solidFill>
                <a:latin typeface="+mj-lt"/>
              </a:rPr>
              <a:t>Plan and manage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Engage Copilot v-team and understand key workstreams</a:t>
            </a:r>
          </a:p>
        </p:txBody>
      </p:sp>
      <p:sp>
        <p:nvSpPr>
          <p:cNvPr id="53" name="TextBox 52">
            <a:extLst>
              <a:ext uri="{FF2B5EF4-FFF2-40B4-BE49-F238E27FC236}">
                <a16:creationId xmlns:a16="http://schemas.microsoft.com/office/drawing/2014/main" id="{47D09916-D166-3668-70E9-80A2AE848997}"/>
              </a:ext>
            </a:extLst>
          </p:cNvPr>
          <p:cNvSpPr txBox="1"/>
          <p:nvPr/>
        </p:nvSpPr>
        <p:spPr>
          <a:xfrm>
            <a:off x="4346276" y="1934283"/>
            <a:ext cx="2335964" cy="991762"/>
          </a:xfrm>
          <a:prstGeom prst="rect">
            <a:avLst/>
          </a:prstGeom>
          <a:noFill/>
        </p:spPr>
        <p:txBody>
          <a:bodyPr wrap="square" lIns="0" tIns="0" rIns="0" bIns="0" anchor="t">
            <a:noAutofit/>
          </a:bodyPr>
          <a:lstStyle/>
          <a:p>
            <a:pPr>
              <a:spcAft>
                <a:spcPts val="600"/>
              </a:spcAft>
              <a:defRPr/>
            </a:pPr>
            <a:r>
              <a:rPr lang="en-US" sz="1600">
                <a:solidFill>
                  <a:schemeClr val="accent5"/>
                </a:solidFill>
                <a:latin typeface="+mj-lt"/>
              </a:rPr>
              <a:t>Create and publish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Create Objectives and Key Results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Ex: Use Copilot OKR template </a:t>
            </a:r>
          </a:p>
        </p:txBody>
      </p:sp>
      <p:sp>
        <p:nvSpPr>
          <p:cNvPr id="54" name="TextBox 53">
            <a:extLst>
              <a:ext uri="{FF2B5EF4-FFF2-40B4-BE49-F238E27FC236}">
                <a16:creationId xmlns:a16="http://schemas.microsoft.com/office/drawing/2014/main" id="{0A3ADED2-0A32-DE2D-279E-D6C61014B599}"/>
              </a:ext>
            </a:extLst>
          </p:cNvPr>
          <p:cNvSpPr txBox="1"/>
          <p:nvPr/>
        </p:nvSpPr>
        <p:spPr>
          <a:xfrm>
            <a:off x="7805200" y="1934283"/>
            <a:ext cx="2329416" cy="991762"/>
          </a:xfrm>
          <a:prstGeom prst="rect">
            <a:avLst/>
          </a:prstGeom>
          <a:noFill/>
        </p:spPr>
        <p:txBody>
          <a:bodyPr wrap="square" lIns="0" tIns="0" rIns="0" bIns="0" anchor="t">
            <a:noAutofit/>
          </a:bodyPr>
          <a:lstStyle/>
          <a:p>
            <a:pPr>
              <a:spcAft>
                <a:spcPts val="600"/>
              </a:spcAft>
              <a:defRPr/>
            </a:pPr>
            <a:r>
              <a:rPr lang="en-US" sz="1600">
                <a:solidFill>
                  <a:schemeClr val="accent5"/>
                </a:solidFill>
                <a:latin typeface="+mj-lt"/>
              </a:rPr>
              <a:t>Measure effectiveness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Review OKRs progress with focus on learnings and next steps</a:t>
            </a:r>
          </a:p>
        </p:txBody>
      </p:sp>
      <p:sp>
        <p:nvSpPr>
          <p:cNvPr id="55" name="TextBox 54">
            <a:extLst>
              <a:ext uri="{FF2B5EF4-FFF2-40B4-BE49-F238E27FC236}">
                <a16:creationId xmlns:a16="http://schemas.microsoft.com/office/drawing/2014/main" id="{9C1A5D9A-7775-3774-97DC-A4A462AB5BDD}"/>
              </a:ext>
            </a:extLst>
          </p:cNvPr>
          <p:cNvSpPr txBox="1"/>
          <p:nvPr/>
        </p:nvSpPr>
        <p:spPr>
          <a:xfrm>
            <a:off x="2616814" y="4179185"/>
            <a:ext cx="2088885" cy="1381527"/>
          </a:xfrm>
          <a:prstGeom prst="rect">
            <a:avLst/>
          </a:prstGeom>
          <a:noFill/>
        </p:spPr>
        <p:txBody>
          <a:bodyPr wrap="square" lIns="0" tIns="0" rIns="0" bIns="0" anchor="b">
            <a:noAutofit/>
          </a:bodyPr>
          <a:lstStyle/>
          <a:p>
            <a:pPr>
              <a:spcAft>
                <a:spcPts val="600"/>
              </a:spcAft>
              <a:defRPr/>
            </a:pPr>
            <a:r>
              <a:rPr lang="en-US" sz="1600">
                <a:solidFill>
                  <a:schemeClr val="accent5"/>
                </a:solidFill>
                <a:latin typeface="+mj-lt"/>
              </a:rPr>
              <a:t>Orchestrate </a:t>
            </a:r>
            <a:br>
              <a:rPr lang="en-US" sz="1600">
                <a:solidFill>
                  <a:schemeClr val="accent5"/>
                </a:solidFill>
                <a:latin typeface="+mj-lt"/>
              </a:rPr>
            </a:br>
            <a:r>
              <a:rPr lang="en-US" sz="1600">
                <a:solidFill>
                  <a:schemeClr val="accent5"/>
                </a:solidFill>
                <a:latin typeface="+mj-lt"/>
              </a:rPr>
              <a:t>and automate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Configure Copilot for Microsoft 365 team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structure under AI Org</a:t>
            </a:r>
          </a:p>
        </p:txBody>
      </p:sp>
      <p:sp>
        <p:nvSpPr>
          <p:cNvPr id="56" name="TextBox 55">
            <a:extLst>
              <a:ext uri="{FF2B5EF4-FFF2-40B4-BE49-F238E27FC236}">
                <a16:creationId xmlns:a16="http://schemas.microsoft.com/office/drawing/2014/main" id="{2E0A6AA5-FBC1-925C-C554-C73E4D2CBB54}"/>
              </a:ext>
            </a:extLst>
          </p:cNvPr>
          <p:cNvSpPr txBox="1"/>
          <p:nvPr/>
        </p:nvSpPr>
        <p:spPr>
          <a:xfrm>
            <a:off x="6075738" y="4179185"/>
            <a:ext cx="2088885" cy="1381527"/>
          </a:xfrm>
          <a:prstGeom prst="rect">
            <a:avLst/>
          </a:prstGeom>
          <a:noFill/>
        </p:spPr>
        <p:txBody>
          <a:bodyPr wrap="square" lIns="0" tIns="0" rIns="0" bIns="0" anchor="b">
            <a:noAutofit/>
          </a:bodyPr>
          <a:lstStyle/>
          <a:p>
            <a:pPr>
              <a:spcAft>
                <a:spcPts val="600"/>
              </a:spcAft>
              <a:defRPr/>
            </a:pPr>
            <a:r>
              <a:rPr lang="en-US" sz="1600">
                <a:solidFill>
                  <a:schemeClr val="accent5"/>
                </a:solidFill>
                <a:latin typeface="+mj-lt"/>
              </a:rPr>
              <a:t>Check-in rhythm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Regular updates and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check-ins on KRs</a:t>
            </a:r>
          </a:p>
        </p:txBody>
      </p:sp>
    </p:spTree>
    <p:extLst>
      <p:ext uri="{BB962C8B-B14F-4D97-AF65-F5344CB8AC3E}">
        <p14:creationId xmlns:p14="http://schemas.microsoft.com/office/powerpoint/2010/main" val="218342403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D54450D1-B54E-B2AB-2BCD-0BC88F2A2C65}"/>
              </a:ext>
            </a:extLst>
          </p:cNvPr>
          <p:cNvSpPr>
            <a:spLocks noGrp="1"/>
          </p:cNvSpPr>
          <p:nvPr>
            <p:ph type="title"/>
          </p:nvPr>
        </p:nvSpPr>
        <p:spPr>
          <a:xfrm>
            <a:off x="584200" y="2819603"/>
            <a:ext cx="9144000" cy="1218795"/>
          </a:xfrm>
        </p:spPr>
        <p:txBody>
          <a:bodyPr/>
          <a:lstStyle/>
          <a:p>
            <a:r>
              <a:rPr lang="en-US"/>
              <a:t>Viva Insights for </a:t>
            </a:r>
            <a:br>
              <a:rPr lang="en-US"/>
            </a:br>
            <a:r>
              <a:rPr lang="en-US"/>
              <a:t>AI transformation</a:t>
            </a:r>
          </a:p>
        </p:txBody>
      </p:sp>
      <p:sp>
        <p:nvSpPr>
          <p:cNvPr id="6" name="Oval 5">
            <a:extLst>
              <a:ext uri="{FF2B5EF4-FFF2-40B4-BE49-F238E27FC236}">
                <a16:creationId xmlns:a16="http://schemas.microsoft.com/office/drawing/2014/main" id="{E71AEDE3-0C73-EEC5-6605-995E95069DD5}"/>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9" name="Graphic 8" descr="Viva Insights logo">
            <a:extLst>
              <a:ext uri="{FF2B5EF4-FFF2-40B4-BE49-F238E27FC236}">
                <a16:creationId xmlns:a16="http://schemas.microsoft.com/office/drawing/2014/main" id="{5CFC405F-B3C3-80BD-98BB-91D617242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9938" y="2659195"/>
            <a:ext cx="1692011" cy="1692011"/>
          </a:xfrm>
          <a:prstGeom prst="rect">
            <a:avLst/>
          </a:prstGeom>
        </p:spPr>
      </p:pic>
    </p:spTree>
    <p:extLst>
      <p:ext uri="{BB962C8B-B14F-4D97-AF65-F5344CB8AC3E}">
        <p14:creationId xmlns:p14="http://schemas.microsoft.com/office/powerpoint/2010/main" val="14432978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A9F43048-115B-941B-6B3C-FC49BE2848B1}"/>
              </a:ext>
              <a:ext uri="{C183D7F6-B498-43B3-948B-1728B52AA6E4}">
                <adec:decorative xmlns:adec="http://schemas.microsoft.com/office/drawing/2017/decorative" val="1"/>
              </a:ext>
            </a:extLst>
          </p:cNvPr>
          <p:cNvSpPr/>
          <p:nvPr/>
        </p:nvSpPr>
        <p:spPr bwMode="auto">
          <a:xfrm>
            <a:off x="584200" y="1896165"/>
            <a:ext cx="5728110" cy="4186070"/>
          </a:xfrm>
          <a:prstGeom prst="roundRect">
            <a:avLst>
              <a:gd name="adj" fmla="val 1911"/>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 name="TextBox 1">
            <a:extLst>
              <a:ext uri="{FF2B5EF4-FFF2-40B4-BE49-F238E27FC236}">
                <a16:creationId xmlns:a16="http://schemas.microsoft.com/office/drawing/2014/main" id="{01C44ED5-9F2B-3447-11D3-40259B35C083}"/>
              </a:ext>
            </a:extLst>
          </p:cNvPr>
          <p:cNvSpPr txBox="1"/>
          <p:nvPr/>
        </p:nvSpPr>
        <p:spPr>
          <a:xfrm>
            <a:off x="588262" y="6269038"/>
            <a:ext cx="7102017" cy="588961"/>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Sources: </a:t>
            </a:r>
            <a:r>
              <a:rPr kumimoji="0" lang="en-US" sz="900" b="0" i="0" u="none" strike="noStrike" kern="1200" cap="none" spc="0" normalizeH="0" baseline="30000" noProof="0">
                <a:ln>
                  <a:noFill/>
                </a:ln>
                <a:gradFill>
                  <a:gsLst>
                    <a:gs pos="2917">
                      <a:srgbClr val="000000"/>
                    </a:gs>
                    <a:gs pos="30000">
                      <a:srgbClr val="000000"/>
                    </a:gs>
                  </a:gsLst>
                  <a:lin ang="5400000" scaled="0"/>
                </a:gradFill>
                <a:effectLst/>
                <a:uLnTx/>
                <a:uFillTx/>
                <a:latin typeface="Segoe UI"/>
                <a:ea typeface="+mn-ea"/>
                <a:cs typeface="+mn-cs"/>
              </a:rPr>
              <a:t>1</a:t>
            </a: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 Microsoft Research; </a:t>
            </a:r>
            <a:r>
              <a:rPr kumimoji="0" lang="en-US" sz="900" b="0" i="0" u="none" strike="noStrike" kern="1200" cap="none" spc="0" normalizeH="0" baseline="30000" noProof="0">
                <a:ln>
                  <a:noFill/>
                </a:ln>
                <a:gradFill>
                  <a:gsLst>
                    <a:gs pos="2917">
                      <a:srgbClr val="000000"/>
                    </a:gs>
                    <a:gs pos="30000">
                      <a:srgbClr val="000000"/>
                    </a:gs>
                  </a:gsLst>
                  <a:lin ang="5400000" scaled="0"/>
                </a:gradFill>
                <a:effectLst/>
                <a:uLnTx/>
                <a:uFillTx/>
                <a:latin typeface="Segoe UI"/>
                <a:ea typeface="+mn-ea"/>
                <a:cs typeface="+mn-cs"/>
              </a:rPr>
              <a:t>2</a:t>
            </a:r>
            <a:r>
              <a:rPr kumimoji="0" lang="en-US" sz="9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 The</a:t>
            </a:r>
            <a:r>
              <a:rPr kumimoji="0" lang="en-US" sz="900" b="0" i="0" u="none" strike="noStrike" kern="1200" cap="none" spc="0" normalizeH="0" baseline="0" noProof="0">
                <a:ln>
                  <a:noFill/>
                </a:ln>
                <a:solidFill>
                  <a:srgbClr val="000000"/>
                </a:solidFill>
                <a:effectLst/>
                <a:uLnTx/>
                <a:uFillTx/>
                <a:latin typeface="Segoe UI"/>
                <a:ea typeface="+mn-lt"/>
                <a:cs typeface="Segoe UI"/>
              </a:rPr>
              <a:t> state of AI in 2022 - and a half decade in review, McKinsey</a:t>
            </a:r>
            <a:endParaRPr kumimoji="0" lang="en-US" sz="900" b="0" i="0" u="none" strike="noStrike" kern="1200" cap="none" spc="0" normalizeH="0" baseline="0" noProof="0">
              <a:ln>
                <a:noFill/>
              </a:ln>
              <a:solidFill>
                <a:srgbClr val="000000"/>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F6FDE67A-23A9-F970-E6C1-00467489A06D}"/>
              </a:ext>
              <a:ext uri="{C183D7F6-B498-43B3-948B-1728B52AA6E4}">
                <adec:decorative xmlns:adec="http://schemas.microsoft.com/office/drawing/2017/decorative" val="1"/>
              </a:ext>
            </a:extLst>
          </p:cNvPr>
          <p:cNvCxnSpPr>
            <a:cxnSpLocks/>
          </p:cNvCxnSpPr>
          <p:nvPr/>
        </p:nvCxnSpPr>
        <p:spPr>
          <a:xfrm>
            <a:off x="897921" y="3962332"/>
            <a:ext cx="5261004" cy="0"/>
          </a:xfrm>
          <a:prstGeom prst="line">
            <a:avLst/>
          </a:prstGeom>
          <a:ln w="12700" cap="rnd">
            <a:solidFill>
              <a:schemeClr val="bg1">
                <a:lumMod val="85000"/>
              </a:schemeClr>
            </a:solidFill>
            <a:headEnd type="none" w="lg" len="med"/>
            <a:tailEnd type="none" w="lg" len="med"/>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F7CCA7-7989-2C2F-350B-91612C05960F}"/>
              </a:ext>
              <a:ext uri="{C183D7F6-B498-43B3-948B-1728B52AA6E4}">
                <adec:decorative xmlns:adec="http://schemas.microsoft.com/office/drawing/2017/decorative" val="1"/>
              </a:ext>
            </a:extLst>
          </p:cNvPr>
          <p:cNvCxnSpPr>
            <a:cxnSpLocks/>
          </p:cNvCxnSpPr>
          <p:nvPr/>
        </p:nvCxnSpPr>
        <p:spPr>
          <a:xfrm>
            <a:off x="897921" y="2552990"/>
            <a:ext cx="5261004" cy="0"/>
          </a:xfrm>
          <a:prstGeom prst="line">
            <a:avLst/>
          </a:prstGeom>
          <a:ln w="12700" cap="rnd">
            <a:solidFill>
              <a:schemeClr val="bg1">
                <a:lumMod val="85000"/>
              </a:schemeClr>
            </a:solidFill>
            <a:headEnd type="none" w="lg" len="med"/>
            <a:tailEnd type="none" w="lg" len="med"/>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843A69-500C-B02B-72F9-001B7EABB08E}"/>
              </a:ext>
              <a:ext uri="{C183D7F6-B498-43B3-948B-1728B52AA6E4}">
                <adec:decorative xmlns:adec="http://schemas.microsoft.com/office/drawing/2017/decorative" val="1"/>
              </a:ext>
            </a:extLst>
          </p:cNvPr>
          <p:cNvCxnSpPr>
            <a:cxnSpLocks/>
          </p:cNvCxnSpPr>
          <p:nvPr/>
        </p:nvCxnSpPr>
        <p:spPr>
          <a:xfrm>
            <a:off x="897921" y="5376612"/>
            <a:ext cx="5261004" cy="0"/>
          </a:xfrm>
          <a:prstGeom prst="line">
            <a:avLst/>
          </a:prstGeom>
          <a:ln w="12700" cap="rnd">
            <a:solidFill>
              <a:schemeClr val="tx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F66FE53-00C5-EC25-BF9C-ED0E5365F0C1}"/>
              </a:ext>
            </a:extLst>
          </p:cNvPr>
          <p:cNvSpPr txBox="1"/>
          <p:nvPr/>
        </p:nvSpPr>
        <p:spPr>
          <a:xfrm>
            <a:off x="897921" y="3962332"/>
            <a:ext cx="561318" cy="322160"/>
          </a:xfrm>
          <a:prstGeom prst="rect">
            <a:avLst/>
          </a:prstGeom>
          <a:noFill/>
        </p:spPr>
        <p:txBody>
          <a:bodyPr wrap="square" lIns="0" tIns="45720" rIns="0" bIns="0" anchor="t" anchorCtr="0">
            <a:spAutoFit/>
          </a:bodyPr>
          <a:lstStyle/>
          <a:p>
            <a:pPr marL="0" marR="0" lvl="0" indent="0" algn="l" defTabSz="914367"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50M</a:t>
            </a:r>
          </a:p>
        </p:txBody>
      </p:sp>
      <p:sp>
        <p:nvSpPr>
          <p:cNvPr id="20" name="TextBox 19">
            <a:extLst>
              <a:ext uri="{FF2B5EF4-FFF2-40B4-BE49-F238E27FC236}">
                <a16:creationId xmlns:a16="http://schemas.microsoft.com/office/drawing/2014/main" id="{BAF8DD13-AF38-48DC-5092-5CAF37D796A2}"/>
              </a:ext>
            </a:extLst>
          </p:cNvPr>
          <p:cNvSpPr txBox="1"/>
          <p:nvPr/>
        </p:nvSpPr>
        <p:spPr>
          <a:xfrm>
            <a:off x="897920" y="2552988"/>
            <a:ext cx="561319" cy="322160"/>
          </a:xfrm>
          <a:prstGeom prst="rect">
            <a:avLst/>
          </a:prstGeom>
          <a:noFill/>
        </p:spPr>
        <p:txBody>
          <a:bodyPr wrap="square" lIns="0" tIns="45720" rIns="0" bIns="0" anchor="t" anchorCtr="0">
            <a:spAutoFit/>
          </a:bodyPr>
          <a:lstStyle/>
          <a:p>
            <a:pPr marL="0" marR="0" lvl="0" indent="0" algn="l" defTabSz="914367"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100M</a:t>
            </a:r>
          </a:p>
        </p:txBody>
      </p:sp>
      <p:sp>
        <p:nvSpPr>
          <p:cNvPr id="21" name="!!Freeform: Shape 3082">
            <a:extLst>
              <a:ext uri="{FF2B5EF4-FFF2-40B4-BE49-F238E27FC236}">
                <a16:creationId xmlns:a16="http://schemas.microsoft.com/office/drawing/2014/main" id="{38D9FCE4-F7FA-5BBB-A382-140583C59B3A}"/>
              </a:ext>
              <a:ext uri="{C183D7F6-B498-43B3-948B-1728B52AA6E4}">
                <adec:decorative xmlns:adec="http://schemas.microsoft.com/office/drawing/2017/decorative" val="1"/>
              </a:ext>
            </a:extLst>
          </p:cNvPr>
          <p:cNvSpPr/>
          <p:nvPr/>
        </p:nvSpPr>
        <p:spPr bwMode="auto">
          <a:xfrm>
            <a:off x="1205261" y="2565258"/>
            <a:ext cx="4140494" cy="2812261"/>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02416 w 3183468"/>
              <a:gd name="connsiteY1" fmla="*/ 1098289 h 1898650"/>
              <a:gd name="connsiteX2" fmla="*/ 3183468 w 3183468"/>
              <a:gd name="connsiteY2" fmla="*/ 0 h 1898650"/>
              <a:gd name="connsiteX0" fmla="*/ 0 w 3183468"/>
              <a:gd name="connsiteY0" fmla="*/ 1898650 h 1898650"/>
              <a:gd name="connsiteX1" fmla="*/ 1802416 w 3183468"/>
              <a:gd name="connsiteY1" fmla="*/ 1098289 h 1898650"/>
              <a:gd name="connsiteX2" fmla="*/ 3183468 w 3183468"/>
              <a:gd name="connsiteY2" fmla="*/ 0 h 1898650"/>
              <a:gd name="connsiteX0" fmla="*/ 0 w 3183468"/>
              <a:gd name="connsiteY0" fmla="*/ 1898650 h 1898650"/>
              <a:gd name="connsiteX1" fmla="*/ 1802416 w 3183468"/>
              <a:gd name="connsiteY1" fmla="*/ 1098289 h 1898650"/>
              <a:gd name="connsiteX2" fmla="*/ 3183468 w 3183468"/>
              <a:gd name="connsiteY2" fmla="*/ 0 h 1898650"/>
            </a:gdLst>
            <a:ahLst/>
            <a:cxnLst>
              <a:cxn ang="0">
                <a:pos x="connsiteX0" y="connsiteY0"/>
              </a:cxn>
              <a:cxn ang="0">
                <a:pos x="connsiteX1" y="connsiteY1"/>
              </a:cxn>
              <a:cxn ang="0">
                <a:pos x="connsiteX2" y="connsiteY2"/>
              </a:cxn>
            </a:cxnLst>
            <a:rect l="l" t="t" r="r" b="b"/>
            <a:pathLst>
              <a:path w="3183468" h="1898650">
                <a:moveTo>
                  <a:pt x="0" y="1898650"/>
                </a:moveTo>
                <a:cubicBezTo>
                  <a:pt x="474523" y="1739669"/>
                  <a:pt x="1271838" y="1414731"/>
                  <a:pt x="1802416" y="1098289"/>
                </a:cubicBezTo>
                <a:cubicBezTo>
                  <a:pt x="2332994" y="781847"/>
                  <a:pt x="3025089" y="243921"/>
                  <a:pt x="3183468" y="0"/>
                </a:cubicBezTo>
              </a:path>
            </a:pathLst>
          </a:custGeom>
          <a:noFill/>
          <a:ln w="19050" cap="rnd">
            <a:solidFill>
              <a:schemeClr val="accent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3090">
            <a:extLst>
              <a:ext uri="{FF2B5EF4-FFF2-40B4-BE49-F238E27FC236}">
                <a16:creationId xmlns:a16="http://schemas.microsoft.com/office/drawing/2014/main" id="{EA56BC70-7F67-A8EE-E7B0-AC2F25FED507}"/>
              </a:ext>
              <a:ext uri="{C183D7F6-B498-43B3-948B-1728B52AA6E4}">
                <adec:decorative xmlns:adec="http://schemas.microsoft.com/office/drawing/2017/decorative" val="1"/>
              </a:ext>
            </a:extLst>
          </p:cNvPr>
          <p:cNvSpPr/>
          <p:nvPr/>
        </p:nvSpPr>
        <p:spPr bwMode="auto">
          <a:xfrm>
            <a:off x="3561219" y="2565258"/>
            <a:ext cx="1784535" cy="2812261"/>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Lst>
            <a:ahLst/>
            <a:cxnLst>
              <a:cxn ang="0">
                <a:pos x="connsiteX0" y="connsiteY0"/>
              </a:cxn>
              <a:cxn ang="0">
                <a:pos x="connsiteX1" y="connsiteY1"/>
              </a:cxn>
              <a:cxn ang="0">
                <a:pos x="connsiteX2" y="connsiteY2"/>
              </a:cxn>
            </a:cxnLst>
            <a:rect l="l" t="t" r="r" b="b"/>
            <a:pathLst>
              <a:path w="3183468" h="1898650">
                <a:moveTo>
                  <a:pt x="0" y="1898650"/>
                </a:moveTo>
                <a:cubicBezTo>
                  <a:pt x="375887" y="1714405"/>
                  <a:pt x="1165430" y="1305988"/>
                  <a:pt x="1696008" y="989546"/>
                </a:cubicBezTo>
                <a:cubicBezTo>
                  <a:pt x="2226586" y="673104"/>
                  <a:pt x="2865196" y="258330"/>
                  <a:pt x="3183468" y="0"/>
                </a:cubicBezTo>
              </a:path>
            </a:pathLst>
          </a:custGeom>
          <a:noFill/>
          <a:ln w="19050" cap="rnd">
            <a:solidFill>
              <a:schemeClr val="tx1">
                <a:lumMod val="75000"/>
                <a:lumOff val="2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6FFC42F7-3909-C3AB-19AA-67E2628C805A}"/>
              </a:ext>
              <a:ext uri="{C183D7F6-B498-43B3-948B-1728B52AA6E4}">
                <adec:decorative xmlns:adec="http://schemas.microsoft.com/office/drawing/2017/decorative" val="1"/>
              </a:ext>
            </a:extLst>
          </p:cNvPr>
          <p:cNvSpPr/>
          <p:nvPr/>
        </p:nvSpPr>
        <p:spPr bwMode="auto">
          <a:xfrm>
            <a:off x="4218105" y="2565258"/>
            <a:ext cx="1127650" cy="2812261"/>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 name="connsiteX0" fmla="*/ 0 w 3183468"/>
              <a:gd name="connsiteY0" fmla="*/ 1898650 h 1898650"/>
              <a:gd name="connsiteX1" fmla="*/ 1696008 w 3183468"/>
              <a:gd name="connsiteY1" fmla="*/ 989546 h 1898650"/>
              <a:gd name="connsiteX2" fmla="*/ 3183468 w 3183468"/>
              <a:gd name="connsiteY2" fmla="*/ 0 h 1898650"/>
            </a:gdLst>
            <a:ahLst/>
            <a:cxnLst>
              <a:cxn ang="0">
                <a:pos x="connsiteX0" y="connsiteY0"/>
              </a:cxn>
              <a:cxn ang="0">
                <a:pos x="connsiteX1" y="connsiteY1"/>
              </a:cxn>
              <a:cxn ang="0">
                <a:pos x="connsiteX2" y="connsiteY2"/>
              </a:cxn>
            </a:cxnLst>
            <a:rect l="l" t="t" r="r" b="b"/>
            <a:pathLst>
              <a:path w="3183468" h="1898650">
                <a:moveTo>
                  <a:pt x="0" y="1898650"/>
                </a:moveTo>
                <a:cubicBezTo>
                  <a:pt x="375887" y="1714405"/>
                  <a:pt x="1165430" y="1305988"/>
                  <a:pt x="1696008" y="989546"/>
                </a:cubicBezTo>
                <a:cubicBezTo>
                  <a:pt x="2226586" y="673104"/>
                  <a:pt x="2865196" y="258330"/>
                  <a:pt x="3183468" y="0"/>
                </a:cubicBezTo>
              </a:path>
            </a:pathLst>
          </a:custGeom>
          <a:noFill/>
          <a:ln w="19050" cap="rnd">
            <a:solidFill>
              <a:schemeClr val="accent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8FB65F20-D6BD-F3BD-FA01-7692DEB003E9}"/>
              </a:ext>
              <a:ext uri="{C183D7F6-B498-43B3-948B-1728B52AA6E4}">
                <adec:decorative xmlns:adec="http://schemas.microsoft.com/office/drawing/2017/decorative" val="1"/>
              </a:ext>
            </a:extLst>
          </p:cNvPr>
          <p:cNvSpPr/>
          <p:nvPr/>
        </p:nvSpPr>
        <p:spPr bwMode="auto">
          <a:xfrm>
            <a:off x="5345759" y="2565258"/>
            <a:ext cx="0" cy="2785987"/>
          </a:xfrm>
          <a:custGeom>
            <a:avLst/>
            <a:gdLst>
              <a:gd name="connsiteX0" fmla="*/ 0 w 1806451"/>
              <a:gd name="connsiteY0" fmla="*/ 416983 h 416983"/>
              <a:gd name="connsiteX1" fmla="*/ 1651000 w 1806451"/>
              <a:gd name="connsiteY1" fmla="*/ 192617 h 416983"/>
              <a:gd name="connsiteX2" fmla="*/ 1640417 w 1806451"/>
              <a:gd name="connsiteY2" fmla="*/ 0 h 416983"/>
              <a:gd name="connsiteX0" fmla="*/ 0 w 1735324"/>
              <a:gd name="connsiteY0" fmla="*/ 416983 h 416983"/>
              <a:gd name="connsiteX1" fmla="*/ 1511300 w 1735324"/>
              <a:gd name="connsiteY1" fmla="*/ 241300 h 416983"/>
              <a:gd name="connsiteX2" fmla="*/ 1640417 w 1735324"/>
              <a:gd name="connsiteY2" fmla="*/ 0 h 416983"/>
              <a:gd name="connsiteX0" fmla="*/ 0 w 2908875"/>
              <a:gd name="connsiteY0" fmla="*/ 1445683 h 1445683"/>
              <a:gd name="connsiteX1" fmla="*/ 1511300 w 2908875"/>
              <a:gd name="connsiteY1" fmla="*/ 1270000 h 1445683"/>
              <a:gd name="connsiteX2" fmla="*/ 2897717 w 2908875"/>
              <a:gd name="connsiteY2" fmla="*/ 0 h 1445683"/>
              <a:gd name="connsiteX0" fmla="*/ 0 w 3184269"/>
              <a:gd name="connsiteY0" fmla="*/ 1909233 h 1909233"/>
              <a:gd name="connsiteX1" fmla="*/ 1511300 w 3184269"/>
              <a:gd name="connsiteY1" fmla="*/ 1733550 h 1909233"/>
              <a:gd name="connsiteX2" fmla="*/ 3175001 w 3184269"/>
              <a:gd name="connsiteY2" fmla="*/ 0 h 1909233"/>
              <a:gd name="connsiteX0" fmla="*/ 0 w 3175001"/>
              <a:gd name="connsiteY0" fmla="*/ 1909233 h 1909233"/>
              <a:gd name="connsiteX1" fmla="*/ 1511300 w 3175001"/>
              <a:gd name="connsiteY1" fmla="*/ 1733550 h 1909233"/>
              <a:gd name="connsiteX2" fmla="*/ 3175001 w 3175001"/>
              <a:gd name="connsiteY2" fmla="*/ 0 h 1909233"/>
              <a:gd name="connsiteX0" fmla="*/ 0 w 3196168"/>
              <a:gd name="connsiteY0" fmla="*/ 1898650 h 1898650"/>
              <a:gd name="connsiteX1" fmla="*/ 1511300 w 3196168"/>
              <a:gd name="connsiteY1" fmla="*/ 1722967 h 1898650"/>
              <a:gd name="connsiteX2" fmla="*/ 3196168 w 3196168"/>
              <a:gd name="connsiteY2" fmla="*/ 0 h 1898650"/>
              <a:gd name="connsiteX0" fmla="*/ 0 w 3196168"/>
              <a:gd name="connsiteY0" fmla="*/ 1898650 h 1898650"/>
              <a:gd name="connsiteX1" fmla="*/ 1511300 w 3196168"/>
              <a:gd name="connsiteY1" fmla="*/ 1722967 h 1898650"/>
              <a:gd name="connsiteX2" fmla="*/ 1830916 w 3196168"/>
              <a:gd name="connsiteY2" fmla="*/ 1479549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921932 w 3196168"/>
              <a:gd name="connsiteY2" fmla="*/ 1363132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2816 w 3196168"/>
              <a:gd name="connsiteY2" fmla="*/ 1473198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3196168 w 3196168"/>
              <a:gd name="connsiteY3"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425699 w 3196168"/>
              <a:gd name="connsiteY3" fmla="*/ 814916 h 1898650"/>
              <a:gd name="connsiteX4" fmla="*/ 3196168 w 3196168"/>
              <a:gd name="connsiteY4" fmla="*/ 0 h 1898650"/>
              <a:gd name="connsiteX0" fmla="*/ 0 w 3196168"/>
              <a:gd name="connsiteY0" fmla="*/ 1898650 h 1898650"/>
              <a:gd name="connsiteX1" fmla="*/ 1511300 w 3196168"/>
              <a:gd name="connsiteY1" fmla="*/ 1722967 h 1898650"/>
              <a:gd name="connsiteX2" fmla="*/ 1797049 w 3196168"/>
              <a:gd name="connsiteY2" fmla="*/ 1483782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96168"/>
              <a:gd name="connsiteY0" fmla="*/ 1898650 h 1898650"/>
              <a:gd name="connsiteX1" fmla="*/ 1511300 w 3196168"/>
              <a:gd name="connsiteY1" fmla="*/ 1722967 h 1898650"/>
              <a:gd name="connsiteX2" fmla="*/ 1835149 w 3196168"/>
              <a:gd name="connsiteY2" fmla="*/ 1437216 h 1898650"/>
              <a:gd name="connsiteX3" fmla="*/ 2614082 w 3196168"/>
              <a:gd name="connsiteY3" fmla="*/ 958849 h 1898650"/>
              <a:gd name="connsiteX4" fmla="*/ 3196168 w 31961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614082 w 3183468"/>
              <a:gd name="connsiteY3" fmla="*/ 958849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35149 w 3183468"/>
              <a:gd name="connsiteY2" fmla="*/ 14372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9265 w 3183468"/>
              <a:gd name="connsiteY3" fmla="*/ 9567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11300 w 3183468"/>
              <a:gd name="connsiteY1" fmla="*/ 1722967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1864782 w 3183468"/>
              <a:gd name="connsiteY2" fmla="*/ 1424516 h 1898650"/>
              <a:gd name="connsiteX3" fmla="*/ 2592915 w 3183468"/>
              <a:gd name="connsiteY3" fmla="*/ 969432 h 1898650"/>
              <a:gd name="connsiteX4" fmla="*/ 3183468 w 3183468"/>
              <a:gd name="connsiteY4" fmla="*/ 0 h 1898650"/>
              <a:gd name="connsiteX0" fmla="*/ 0 w 3183468"/>
              <a:gd name="connsiteY0" fmla="*/ 1898650 h 1898650"/>
              <a:gd name="connsiteX1" fmla="*/ 1504950 w 3183468"/>
              <a:gd name="connsiteY1" fmla="*/ 1714501 h 1898650"/>
              <a:gd name="connsiteX2" fmla="*/ 2592915 w 3183468"/>
              <a:gd name="connsiteY2" fmla="*/ 969432 h 1898650"/>
              <a:gd name="connsiteX3" fmla="*/ 3183468 w 3183468"/>
              <a:gd name="connsiteY3" fmla="*/ 0 h 1898650"/>
              <a:gd name="connsiteX0" fmla="*/ 0 w 3183468"/>
              <a:gd name="connsiteY0" fmla="*/ 1898650 h 1909734"/>
              <a:gd name="connsiteX1" fmla="*/ 1504950 w 3183468"/>
              <a:gd name="connsiteY1" fmla="*/ 1714501 h 1909734"/>
              <a:gd name="connsiteX2" fmla="*/ 3183468 w 3183468"/>
              <a:gd name="connsiteY2" fmla="*/ 0 h 1909734"/>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2033397 w 3183468"/>
              <a:gd name="connsiteY1" fmla="*/ 1244379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987612 w 3183468"/>
              <a:gd name="connsiteY1" fmla="*/ 1165293 h 1898650"/>
              <a:gd name="connsiteX2" fmla="*/ 3183468 w 3183468"/>
              <a:gd name="connsiteY2" fmla="*/ 0 h 1898650"/>
              <a:gd name="connsiteX0" fmla="*/ 0 w 3183468"/>
              <a:gd name="connsiteY0" fmla="*/ 1898650 h 1898650"/>
              <a:gd name="connsiteX1" fmla="*/ 1892141 w 3183468"/>
              <a:gd name="connsiteY1" fmla="*/ 1130144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1832472 w 3183468"/>
              <a:gd name="connsiteY1" fmla="*/ 1121356 h 1898650"/>
              <a:gd name="connsiteX2" fmla="*/ 3183468 w 3183468"/>
              <a:gd name="connsiteY2"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0 w 3183468"/>
              <a:gd name="connsiteY0" fmla="*/ 1898650 h 1898650"/>
              <a:gd name="connsiteX1" fmla="*/ 3183468 w 3183468"/>
              <a:gd name="connsiteY1" fmla="*/ 0 h 1898650"/>
              <a:gd name="connsiteX0" fmla="*/ 1787 w 3185255"/>
              <a:gd name="connsiteY0" fmla="*/ 1898650 h 1898650"/>
              <a:gd name="connsiteX1" fmla="*/ 3185255 w 3185255"/>
              <a:gd name="connsiteY1" fmla="*/ 0 h 1898650"/>
              <a:gd name="connsiteX0" fmla="*/ 1717 w 3185185"/>
              <a:gd name="connsiteY0" fmla="*/ 1898650 h 1898650"/>
              <a:gd name="connsiteX1" fmla="*/ 3185185 w 3185185"/>
              <a:gd name="connsiteY1" fmla="*/ 0 h 1898650"/>
              <a:gd name="connsiteX0" fmla="*/ 1763 w 3185231"/>
              <a:gd name="connsiteY0" fmla="*/ 1898650 h 1898650"/>
              <a:gd name="connsiteX1" fmla="*/ 3185231 w 3185231"/>
              <a:gd name="connsiteY1" fmla="*/ 0 h 1898650"/>
              <a:gd name="connsiteX0" fmla="*/ -1 w 3183467"/>
              <a:gd name="connsiteY0" fmla="*/ 1898650 h 1898650"/>
              <a:gd name="connsiteX1" fmla="*/ 3183467 w 3183467"/>
              <a:gd name="connsiteY1" fmla="*/ 0 h 1898650"/>
            </a:gdLst>
            <a:ahLst/>
            <a:cxnLst>
              <a:cxn ang="0">
                <a:pos x="connsiteX0" y="connsiteY0"/>
              </a:cxn>
              <a:cxn ang="0">
                <a:pos x="connsiteX1" y="connsiteY1"/>
              </a:cxn>
            </a:cxnLst>
            <a:rect l="l" t="t" r="r" b="b"/>
            <a:pathLst>
              <a:path w="3183467" h="1898650">
                <a:moveTo>
                  <a:pt x="-1" y="1898650"/>
                </a:moveTo>
                <a:cubicBezTo>
                  <a:pt x="61065" y="1846717"/>
                  <a:pt x="3038196" y="59884"/>
                  <a:pt x="3183467" y="0"/>
                </a:cubicBezTo>
              </a:path>
            </a:pathLst>
          </a:custGeom>
          <a:noFill/>
          <a:ln w="38100" cap="rnd">
            <a:gradFill flip="none" rotWithShape="1">
              <a:gsLst>
                <a:gs pos="0">
                  <a:schemeClr val="accent1"/>
                </a:gs>
                <a:gs pos="100000">
                  <a:srgbClr val="8678D6"/>
                </a:gs>
              </a:gsLst>
              <a:lin ang="5400000" scaled="1"/>
              <a:tileRect/>
            </a:gra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301C6326-4FF2-DCA9-44C2-81F04ACD5766}"/>
              </a:ext>
            </a:extLst>
          </p:cNvPr>
          <p:cNvSpPr txBox="1"/>
          <p:nvPr/>
        </p:nvSpPr>
        <p:spPr>
          <a:xfrm>
            <a:off x="4090554" y="4972271"/>
            <a:ext cx="1141954" cy="257820"/>
          </a:xfrm>
          <a:prstGeom prst="roundRect">
            <a:avLst>
              <a:gd name="adj" fmla="val 50000"/>
            </a:avLst>
          </a:prstGeom>
          <a:solidFill>
            <a:schemeClr val="accent1">
              <a:lumMod val="75000"/>
            </a:schemeClr>
          </a:solidFill>
          <a:effectLst>
            <a:outerShdw blurRad="214029" dist="43797" dir="2700000" algn="tl" rotWithShape="0">
              <a:prstClr val="black">
                <a:alpha val="15000"/>
              </a:prstClr>
            </a:outerShdw>
          </a:effectLst>
        </p:spPr>
        <p:txBody>
          <a:bodyPr wrap="square" lIns="0" tIns="0" rIns="0" bIns="9144" anchor="ctr" anchorCtr="0">
            <a:noAutofit/>
          </a:bodyPr>
          <a:lstStyle>
            <a:defPPr>
              <a:defRPr lang="en-US"/>
            </a:defPPr>
            <a:lvl1pPr algn="ctr">
              <a:spcBef>
                <a:spcPts val="200"/>
              </a:spcBef>
              <a:defRPr sz="1000">
                <a:gradFill>
                  <a:gsLst>
                    <a:gs pos="91379">
                      <a:srgbClr val="FFFFFF"/>
                    </a:gs>
                    <a:gs pos="48851">
                      <a:srgbClr val="FFFFFF"/>
                    </a:gs>
                  </a:gsLst>
                  <a:lin ang="5400000" scaled="0"/>
                </a:gradFill>
                <a:latin typeface="+mj-lt"/>
              </a:defRPr>
            </a:lvl1p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Facebook: 4.5 years</a:t>
            </a:r>
          </a:p>
        </p:txBody>
      </p:sp>
      <p:sp>
        <p:nvSpPr>
          <p:cNvPr id="31" name="TextBox 30">
            <a:extLst>
              <a:ext uri="{FF2B5EF4-FFF2-40B4-BE49-F238E27FC236}">
                <a16:creationId xmlns:a16="http://schemas.microsoft.com/office/drawing/2014/main" id="{5183A14D-20C7-C116-79E3-1836F05275A3}"/>
              </a:ext>
            </a:extLst>
          </p:cNvPr>
          <p:cNvSpPr txBox="1"/>
          <p:nvPr/>
        </p:nvSpPr>
        <p:spPr>
          <a:xfrm>
            <a:off x="4613290" y="2147365"/>
            <a:ext cx="1464939" cy="346438"/>
          </a:xfrm>
          <a:prstGeom prst="roundRect">
            <a:avLst>
              <a:gd name="adj" fmla="val 50000"/>
            </a:avLst>
          </a:prstGeom>
          <a:gradFill>
            <a:gsLst>
              <a:gs pos="0">
                <a:schemeClr val="accent1"/>
              </a:gs>
              <a:gs pos="99000">
                <a:srgbClr val="8661C5"/>
              </a:gs>
            </a:gsLst>
          </a:gradFill>
          <a:ln>
            <a:noFill/>
            <a:headEnd type="none" w="med" len="med"/>
            <a:tailEnd type="none" w="med" len="med"/>
          </a:ln>
          <a:effectLst>
            <a:outerShdw blurRad="214029" dist="43797"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spcBef>
                <a:spcPct val="0"/>
              </a:spcBef>
              <a:spcAft>
                <a:spcPct val="0"/>
              </a:spcAft>
              <a:defRPr sz="1400" b="1">
                <a:ln w="3175">
                  <a:noFill/>
                </a:ln>
                <a:gradFill>
                  <a:gsLst>
                    <a:gs pos="17416">
                      <a:schemeClr val="bg1"/>
                    </a:gs>
                    <a:gs pos="42135">
                      <a:schemeClr val="bg1"/>
                    </a:gs>
                  </a:gsLst>
                  <a:path path="circle">
                    <a:fillToRect l="100000" b="100000"/>
                  </a:path>
                </a:gradFill>
                <a:latin typeface="+mj-lt"/>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w="3175">
                  <a:noFill/>
                </a:ln>
                <a:gradFill>
                  <a:gsLst>
                    <a:gs pos="17416">
                      <a:srgbClr val="FFFFFF"/>
                    </a:gs>
                    <a:gs pos="42135">
                      <a:srgbClr val="FFFFFF"/>
                    </a:gs>
                  </a:gsLst>
                  <a:path path="circle">
                    <a:fillToRect l="100000" b="100000"/>
                  </a:path>
                </a:gradFill>
                <a:effectLst/>
                <a:uLnTx/>
                <a:uFillTx/>
                <a:latin typeface="Segoe UI Semibold"/>
                <a:ea typeface="+mn-ea"/>
                <a:cs typeface="Segoe UI"/>
              </a:rPr>
              <a:t>ChatGPT: 3 months </a:t>
            </a:r>
            <a:r>
              <a:rPr kumimoji="0" lang="en-US" sz="1000" b="1" i="0" u="none" strike="noStrike" kern="1200" cap="none" spc="0" normalizeH="0" baseline="30000" noProof="0">
                <a:ln w="3175">
                  <a:noFill/>
                </a:ln>
                <a:gradFill>
                  <a:gsLst>
                    <a:gs pos="17416">
                      <a:srgbClr val="FFFFFF"/>
                    </a:gs>
                    <a:gs pos="42135">
                      <a:srgbClr val="FFFFFF"/>
                    </a:gs>
                  </a:gsLst>
                  <a:path path="circle">
                    <a:fillToRect l="100000" b="100000"/>
                  </a:path>
                </a:gradFill>
                <a:effectLst/>
                <a:uLnTx/>
                <a:uFillTx/>
                <a:latin typeface="Segoe UI Semibold"/>
                <a:ea typeface="+mn-ea"/>
                <a:cs typeface="Segoe UI"/>
              </a:rPr>
              <a:t>1</a:t>
            </a:r>
            <a:endParaRPr kumimoji="0" lang="en-US" sz="1000" b="1" i="0" u="none" strike="noStrike" kern="1200" cap="none" spc="0" normalizeH="0" baseline="30000" noProof="0">
              <a:ln w="3175">
                <a:noFill/>
              </a:ln>
              <a:gradFill>
                <a:gsLst>
                  <a:gs pos="17416">
                    <a:srgbClr val="FFFFFF"/>
                  </a:gs>
                  <a:gs pos="42135">
                    <a:srgbClr val="FFFFFF"/>
                  </a:gs>
                </a:gsLst>
                <a:path path="circle">
                  <a:fillToRect l="100000" b="100000"/>
                </a:path>
              </a:gradFill>
              <a:effectLst/>
              <a:uLnTx/>
              <a:uFillTx/>
              <a:latin typeface="Segoe UI Semibold"/>
              <a:ea typeface="+mn-ea"/>
              <a:cs typeface="Segoe UI" pitchFamily="34" charset="0"/>
            </a:endParaRPr>
          </a:p>
        </p:txBody>
      </p:sp>
      <p:sp>
        <p:nvSpPr>
          <p:cNvPr id="32" name="TextBox 31">
            <a:extLst>
              <a:ext uri="{FF2B5EF4-FFF2-40B4-BE49-F238E27FC236}">
                <a16:creationId xmlns:a16="http://schemas.microsoft.com/office/drawing/2014/main" id="{3DD5AF1A-5FB6-3304-A9BD-CD158FA4C8B8}"/>
              </a:ext>
            </a:extLst>
          </p:cNvPr>
          <p:cNvSpPr txBox="1"/>
          <p:nvPr/>
        </p:nvSpPr>
        <p:spPr>
          <a:xfrm>
            <a:off x="1125555" y="4964932"/>
            <a:ext cx="1427143" cy="257820"/>
          </a:xfrm>
          <a:prstGeom prst="roundRect">
            <a:avLst>
              <a:gd name="adj" fmla="val 50000"/>
            </a:avLst>
          </a:prstGeom>
          <a:solidFill>
            <a:schemeClr val="accent2">
              <a:lumMod val="75000"/>
            </a:schemeClr>
          </a:solidFill>
          <a:effectLst>
            <a:outerShdw blurRad="214029" dist="43797" dir="2700000" algn="tl" rotWithShape="0">
              <a:prstClr val="black">
                <a:alpha val="15000"/>
              </a:prstClr>
            </a:outerShdw>
          </a:effectLst>
        </p:spPr>
        <p:txBody>
          <a:bodyPr wrap="square" lIns="0" tIns="0" rIns="0" bIns="9144" anchor="ctr" anchorCtr="0">
            <a:noAutofit/>
          </a:bodyPr>
          <a:lstStyle>
            <a:defPPr>
              <a:defRPr lang="en-US"/>
            </a:defPPr>
            <a:lvl1pPr algn="ctr">
              <a:spcBef>
                <a:spcPts val="200"/>
              </a:spcBef>
              <a:defRPr sz="1000">
                <a:gradFill>
                  <a:gsLst>
                    <a:gs pos="91379">
                      <a:srgbClr val="FFFFFF"/>
                    </a:gs>
                    <a:gs pos="48851">
                      <a:srgbClr val="FFFFFF"/>
                    </a:gs>
                  </a:gsLst>
                  <a:lin ang="5400000" scaled="0"/>
                </a:gradFill>
                <a:latin typeface="+mj-lt"/>
              </a:defRPr>
            </a:lvl1p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Mobile phones: 16 years</a:t>
            </a:r>
          </a:p>
        </p:txBody>
      </p:sp>
      <p:sp>
        <p:nvSpPr>
          <p:cNvPr id="33" name="TextBox 32">
            <a:extLst>
              <a:ext uri="{FF2B5EF4-FFF2-40B4-BE49-F238E27FC236}">
                <a16:creationId xmlns:a16="http://schemas.microsoft.com/office/drawing/2014/main" id="{2EBAA4EA-4FB0-FDB2-03FB-275BD9D47BE6}"/>
              </a:ext>
            </a:extLst>
          </p:cNvPr>
          <p:cNvSpPr txBox="1"/>
          <p:nvPr/>
        </p:nvSpPr>
        <p:spPr>
          <a:xfrm>
            <a:off x="3006235" y="4964932"/>
            <a:ext cx="945527" cy="257820"/>
          </a:xfrm>
          <a:prstGeom prst="roundRect">
            <a:avLst>
              <a:gd name="adj" fmla="val 50000"/>
            </a:avLst>
          </a:prstGeom>
          <a:solidFill>
            <a:schemeClr val="tx1">
              <a:lumMod val="65000"/>
              <a:lumOff val="35000"/>
            </a:schemeClr>
          </a:solidFill>
          <a:effectLst>
            <a:outerShdw blurRad="214029" dist="43797" dir="2700000" algn="tl" rotWithShape="0">
              <a:prstClr val="black">
                <a:alpha val="15000"/>
              </a:prstClr>
            </a:outerShdw>
          </a:effectLst>
        </p:spPr>
        <p:txBody>
          <a:bodyPr wrap="square" lIns="0" tIns="0" rIns="0" bIns="9144" anchor="ctr" anchorCtr="0">
            <a:noAutofit/>
          </a:bodyPr>
          <a:lstStyle>
            <a:defPPr>
              <a:defRPr lang="en-US"/>
            </a:defPPr>
            <a:lvl1pPr algn="ctr">
              <a:spcBef>
                <a:spcPts val="200"/>
              </a:spcBef>
              <a:defRPr sz="1000">
                <a:gradFill>
                  <a:gsLst>
                    <a:gs pos="91379">
                      <a:srgbClr val="FFFFFF"/>
                    </a:gs>
                    <a:gs pos="48851">
                      <a:srgbClr val="FFFFFF"/>
                    </a:gs>
                  </a:gsLst>
                  <a:lin ang="5400000" scaled="0"/>
                </a:gradFill>
                <a:latin typeface="+mj-lt"/>
              </a:defRPr>
            </a:lvl1pPr>
          </a:lstStyle>
          <a:p>
            <a:pPr marL="0" marR="0" lvl="0" indent="0" algn="ctr" defTabSz="914367"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Internet: 7 years </a:t>
            </a:r>
          </a:p>
        </p:txBody>
      </p:sp>
      <p:sp>
        <p:nvSpPr>
          <p:cNvPr id="39" name="TextBox 38">
            <a:extLst>
              <a:ext uri="{FF2B5EF4-FFF2-40B4-BE49-F238E27FC236}">
                <a16:creationId xmlns:a16="http://schemas.microsoft.com/office/drawing/2014/main" id="{C7451801-C3BE-C1ED-AB83-D7CA13CB8F08}"/>
              </a:ext>
            </a:extLst>
          </p:cNvPr>
          <p:cNvSpPr txBox="1"/>
          <p:nvPr/>
        </p:nvSpPr>
        <p:spPr>
          <a:xfrm>
            <a:off x="1020737" y="5607824"/>
            <a:ext cx="4855037" cy="244106"/>
          </a:xfrm>
          <a:prstGeom prst="rect">
            <a:avLst/>
          </a:prstGeom>
          <a:noFill/>
        </p:spPr>
        <p:txBody>
          <a:bodyPr wrap="square" lIns="0" tIns="0" rIns="0" bIns="0" anchor="t">
            <a:spAutoFit/>
          </a:bodyPr>
          <a:lstStyle/>
          <a:p>
            <a:pPr marL="0" marR="0" lvl="0" indent="0" algn="ctr" defTabSz="914367" rtl="0" eaLnBrk="1" fontAlgn="auto" latinLnBrk="0" hangingPunct="1">
              <a:lnSpc>
                <a:spcPct val="107000"/>
              </a:lnSpc>
              <a:spcBef>
                <a:spcPts val="0"/>
              </a:spcBef>
              <a:spcAft>
                <a:spcPts val="800"/>
              </a:spcAft>
              <a:buClrTx/>
              <a:buSzTx/>
              <a:buFontTx/>
              <a:buNone/>
              <a:tabLst/>
              <a:defRPr/>
            </a:pPr>
            <a:r>
              <a:rPr kumimoji="0" lang="en-US" sz="1600" i="0" u="none" strike="noStrike" kern="1200" cap="none" spc="0" normalizeH="0" baseline="0" noProof="0">
                <a:ln>
                  <a:noFill/>
                </a:ln>
                <a:effectLst/>
                <a:uLnTx/>
                <a:uFillTx/>
                <a:latin typeface="Segoe UI Semibold"/>
                <a:ea typeface="+mn-ea"/>
                <a:cs typeface="+mn-cs"/>
              </a:rPr>
              <a:t>Time to reach 100M users</a:t>
            </a:r>
          </a:p>
        </p:txBody>
      </p:sp>
      <p:sp>
        <p:nvSpPr>
          <p:cNvPr id="40" name="TextBox 39">
            <a:extLst>
              <a:ext uri="{FF2B5EF4-FFF2-40B4-BE49-F238E27FC236}">
                <a16:creationId xmlns:a16="http://schemas.microsoft.com/office/drawing/2014/main" id="{70EB8780-A313-12A8-C9CA-4353DA244E50}"/>
              </a:ext>
            </a:extLst>
          </p:cNvPr>
          <p:cNvSpPr txBox="1"/>
          <p:nvPr/>
        </p:nvSpPr>
        <p:spPr>
          <a:xfrm>
            <a:off x="6899225" y="1906224"/>
            <a:ext cx="4710164" cy="2524530"/>
          </a:xfrm>
          <a:prstGeom prst="rect">
            <a:avLst/>
          </a:prstGeom>
          <a:noFill/>
        </p:spPr>
        <p:txBody>
          <a:bodyPr wrap="square" lIns="0" tIns="0" rIns="0" bIns="0" rtlCol="0" anchor="t">
            <a:noAutofit/>
          </a:bodyPr>
          <a:lstStyle/>
          <a:p>
            <a:pPr marL="228600" marR="0" lvl="0" indent="-228600" algn="l" defTabSz="914400" rtl="0" eaLnBrk="1" fontAlgn="auto" latinLnBrk="0" hangingPunct="1">
              <a:lnSpc>
                <a:spcPct val="110000"/>
              </a:lnSpc>
              <a:spcBef>
                <a:spcPts val="0"/>
              </a:spcBef>
              <a:spcAft>
                <a:spcPts val="1200"/>
              </a:spcAft>
              <a:buClrTx/>
              <a:buSzTx/>
              <a:buFont typeface="+mj-lt"/>
              <a:buAutoNum type="arabicPeriod"/>
              <a:tabLst/>
              <a:defRPr/>
            </a:pPr>
            <a:r>
              <a:rPr lang="en-GB" sz="1600">
                <a:gradFill>
                  <a:gsLst>
                    <a:gs pos="0">
                      <a:schemeClr val="accent1"/>
                    </a:gs>
                    <a:gs pos="100000">
                      <a:schemeClr val="accent3"/>
                    </a:gs>
                  </a:gsLst>
                  <a:lin ang="0" scaled="0"/>
                </a:gradFill>
                <a:latin typeface="+mj-lt"/>
              </a:rPr>
              <a:t>Adoption</a:t>
            </a:r>
            <a:r>
              <a:rPr kumimoji="0" lang="en-GB" sz="1600" b="0" i="0" u="none" strike="noStrike" kern="1200" cap="none" spc="0" normalizeH="0" baseline="0" noProof="0">
                <a:ln>
                  <a:noFill/>
                </a:ln>
                <a:solidFill>
                  <a:srgbClr val="000000"/>
                </a:solidFill>
                <a:effectLst/>
                <a:uLnTx/>
                <a:uFillTx/>
                <a:latin typeface="Segoe UI"/>
                <a:ea typeface="+mn-ea"/>
                <a:cs typeface="+mn-cs"/>
              </a:rPr>
              <a:t> </a:t>
            </a:r>
            <a:r>
              <a:rPr kumimoji="0" lang="en-GB" sz="1600" b="0" i="0" u="none" strike="noStrike" kern="1200" cap="none" spc="0" normalizeH="0" baseline="0" noProof="0">
                <a:ln>
                  <a:noFill/>
                </a:ln>
                <a:effectLst/>
                <a:uLnTx/>
                <a:uFillTx/>
                <a:latin typeface="Segoe UI"/>
                <a:ea typeface="+mn-ea"/>
                <a:cs typeface="+mn-cs"/>
              </a:rPr>
              <a:t>of new technology by consumers progresses faster than the enterprise which </a:t>
            </a:r>
            <a:br>
              <a:rPr kumimoji="0" lang="en-GB" sz="1600" b="0" i="0" u="none" strike="noStrike" kern="1200" cap="none" spc="0" normalizeH="0" baseline="0" noProof="0">
                <a:ln>
                  <a:noFill/>
                </a:ln>
                <a:effectLst/>
                <a:uLnTx/>
                <a:uFillTx/>
                <a:latin typeface="Segoe UI"/>
                <a:ea typeface="+mn-ea"/>
                <a:cs typeface="+mn-cs"/>
              </a:rPr>
            </a:br>
            <a:r>
              <a:rPr kumimoji="0" lang="en-GB" sz="1600" b="0" i="0" u="none" strike="noStrike" kern="1200" cap="none" spc="0" normalizeH="0" baseline="0" noProof="0">
                <a:ln>
                  <a:noFill/>
                </a:ln>
                <a:effectLst/>
                <a:uLnTx/>
                <a:uFillTx/>
                <a:latin typeface="Segoe UI"/>
                <a:ea typeface="+mn-ea"/>
                <a:cs typeface="+mn-cs"/>
              </a:rPr>
              <a:t>is more complex </a:t>
            </a:r>
            <a:r>
              <a:rPr kumimoji="0" lang="en-GB" sz="1600" b="0" i="0" u="none" strike="noStrike" kern="1200" cap="none" spc="0" normalizeH="0" baseline="30000" noProof="0">
                <a:ln>
                  <a:noFill/>
                </a:ln>
                <a:effectLst/>
                <a:uLnTx/>
                <a:uFillTx/>
                <a:latin typeface="Segoe UI"/>
                <a:ea typeface="+mn-ea"/>
                <a:cs typeface="+mn-cs"/>
              </a:rPr>
              <a:t>2</a:t>
            </a:r>
            <a:endParaRPr kumimoji="0" lang="en-GB" sz="1600" b="0" i="0" u="none" strike="noStrike" kern="1200" cap="none" spc="0" normalizeH="0" baseline="0" noProof="0">
              <a:ln>
                <a:noFill/>
              </a:ln>
              <a:effectLst/>
              <a:uLnTx/>
              <a:uFillTx/>
              <a:latin typeface="Segoe UI"/>
              <a:ea typeface="+mn-ea"/>
              <a:cs typeface="+mn-cs"/>
            </a:endParaRPr>
          </a:p>
          <a:p>
            <a:pPr marL="228600" marR="0" lvl="0" indent="-228600" algn="l" defTabSz="914400" rtl="0" eaLnBrk="1" fontAlgn="auto" latinLnBrk="0" hangingPunct="1">
              <a:lnSpc>
                <a:spcPct val="110000"/>
              </a:lnSpc>
              <a:spcBef>
                <a:spcPts val="0"/>
              </a:spcBef>
              <a:spcAft>
                <a:spcPts val="1200"/>
              </a:spcAft>
              <a:buClrTx/>
              <a:buSzTx/>
              <a:buFont typeface="+mj-lt"/>
              <a:buAutoNum type="arabicPeriod"/>
              <a:tabLst/>
              <a:defRPr/>
            </a:pPr>
            <a:r>
              <a:rPr kumimoji="0" lang="en-US" sz="1600" b="0" i="0" u="none" strike="noStrike" kern="1200" cap="none" spc="0" normalizeH="0" baseline="0" noProof="0">
                <a:ln>
                  <a:noFill/>
                </a:ln>
                <a:effectLst/>
                <a:uLnTx/>
                <a:uFillTx/>
                <a:latin typeface="Segoe UI"/>
                <a:ea typeface="+mn-ea"/>
                <a:cs typeface="Segoe UI"/>
              </a:rPr>
              <a:t>Enterprise Adoption for technologies like Copilot for Microsoft 365 needs </a:t>
            </a:r>
            <a:r>
              <a:rPr lang="en-US" sz="1600">
                <a:gradFill>
                  <a:gsLst>
                    <a:gs pos="0">
                      <a:schemeClr val="accent1"/>
                    </a:gs>
                    <a:gs pos="100000">
                      <a:schemeClr val="accent3"/>
                    </a:gs>
                  </a:gsLst>
                  <a:lin ang="0" scaled="0"/>
                </a:gradFill>
                <a:latin typeface="+mj-lt"/>
              </a:rPr>
              <a:t>engaged employees</a:t>
            </a:r>
          </a:p>
          <a:p>
            <a:pPr marL="228600" marR="0" lvl="0" indent="-228600" algn="l" defTabSz="914400" rtl="0" eaLnBrk="1" fontAlgn="auto" latinLnBrk="0" hangingPunct="1">
              <a:lnSpc>
                <a:spcPct val="110000"/>
              </a:lnSpc>
              <a:spcBef>
                <a:spcPts val="0"/>
              </a:spcBef>
              <a:spcAft>
                <a:spcPts val="1200"/>
              </a:spcAft>
              <a:buClrTx/>
              <a:buSzTx/>
              <a:buFont typeface="+mj-lt"/>
              <a:buAutoNum type="arabicPeriod"/>
              <a:tabLst/>
              <a:defRPr/>
            </a:pPr>
            <a:r>
              <a:rPr kumimoji="0" lang="en-GB" sz="1600" b="0" i="0" u="none" strike="noStrike" kern="1200" cap="none" spc="0" normalizeH="0" baseline="0" noProof="0">
                <a:ln>
                  <a:noFill/>
                </a:ln>
                <a:solidFill>
                  <a:srgbClr val="000000"/>
                </a:solidFill>
                <a:effectLst/>
                <a:uLnTx/>
                <a:uFillTx/>
                <a:latin typeface="Segoe UI"/>
                <a:ea typeface="+mn-ea"/>
                <a:cs typeface="+mn-cs"/>
              </a:rPr>
              <a:t>Microsoft Viva</a:t>
            </a:r>
            <a:r>
              <a:rPr lang="en-GB" sz="1600">
                <a:solidFill>
                  <a:srgbClr val="000000"/>
                </a:solidFill>
                <a:latin typeface="Segoe UI"/>
              </a:rPr>
              <a:t> shapes</a:t>
            </a:r>
            <a:r>
              <a:rPr kumimoji="0" lang="en-GB" sz="1600" b="0" i="0" u="none" strike="noStrike" kern="1200" cap="none" spc="0" normalizeH="0" baseline="0" noProof="0">
                <a:ln>
                  <a:noFill/>
                </a:ln>
                <a:solidFill>
                  <a:srgbClr val="000000"/>
                </a:solidFill>
                <a:effectLst/>
                <a:uLnTx/>
                <a:uFillTx/>
                <a:latin typeface="Segoe UI"/>
                <a:ea typeface="+mn-ea"/>
                <a:cs typeface="+mn-cs"/>
              </a:rPr>
              <a:t> </a:t>
            </a:r>
            <a:r>
              <a:rPr kumimoji="0" lang="en-GB" sz="1600" b="0" i="0" strike="noStrike" kern="1200" cap="none" spc="0" normalizeH="0" baseline="0" noProof="0">
                <a:ln>
                  <a:noFill/>
                </a:ln>
                <a:solidFill>
                  <a:srgbClr val="000000"/>
                </a:solidFill>
                <a:effectLst/>
                <a:uLnTx/>
                <a:uFillTx/>
                <a:latin typeface="Segoe UI"/>
                <a:ea typeface="+mn-ea"/>
                <a:cs typeface="+mn-cs"/>
              </a:rPr>
              <a:t>the </a:t>
            </a:r>
            <a:r>
              <a:rPr lang="en-GB" sz="1600">
                <a:gradFill>
                  <a:gsLst>
                    <a:gs pos="0">
                      <a:schemeClr val="accent1"/>
                    </a:gs>
                    <a:gs pos="100000">
                      <a:schemeClr val="accent3"/>
                    </a:gs>
                  </a:gsLst>
                  <a:lin ang="0" scaled="0"/>
                </a:gradFill>
                <a:latin typeface="+mj-lt"/>
              </a:rPr>
              <a:t>employee </a:t>
            </a:r>
            <a:br>
              <a:rPr lang="en-GB" sz="1600">
                <a:gradFill>
                  <a:gsLst>
                    <a:gs pos="0">
                      <a:schemeClr val="accent1"/>
                    </a:gs>
                    <a:gs pos="100000">
                      <a:schemeClr val="accent3"/>
                    </a:gs>
                  </a:gsLst>
                  <a:lin ang="0" scaled="0"/>
                </a:gradFill>
                <a:latin typeface="+mj-lt"/>
              </a:rPr>
            </a:br>
            <a:r>
              <a:rPr lang="en-GB" sz="1600">
                <a:gradFill>
                  <a:gsLst>
                    <a:gs pos="0">
                      <a:schemeClr val="accent1"/>
                    </a:gs>
                    <a:gs pos="100000">
                      <a:schemeClr val="accent3"/>
                    </a:gs>
                  </a:gsLst>
                  <a:lin ang="0" scaled="0"/>
                </a:gradFill>
                <a:latin typeface="+mj-lt"/>
              </a:rPr>
              <a:t>experience</a:t>
            </a:r>
            <a:r>
              <a:rPr kumimoji="0" lang="en-GB" sz="1600" b="0" i="0" strike="noStrike" kern="1200" cap="none" spc="0" normalizeH="0" baseline="0" noProof="0">
                <a:ln>
                  <a:noFill/>
                </a:ln>
                <a:solidFill>
                  <a:srgbClr val="000000"/>
                </a:solidFill>
                <a:effectLst/>
                <a:uLnTx/>
                <a:uFillTx/>
                <a:latin typeface="Segoe UI"/>
                <a:ea typeface="+mn-ea"/>
                <a:cs typeface="+mn-cs"/>
              </a:rPr>
              <a:t> and</a:t>
            </a:r>
            <a:r>
              <a:rPr kumimoji="0" lang="en-GB" sz="1600" b="0" i="0" u="none" strike="noStrike" kern="1200" cap="none" spc="0" normalizeH="0" baseline="0" noProof="0">
                <a:ln>
                  <a:noFill/>
                </a:ln>
                <a:solidFill>
                  <a:srgbClr val="000000"/>
                </a:solidFill>
                <a:effectLst/>
                <a:uLnTx/>
                <a:uFillTx/>
                <a:latin typeface="Segoe UI"/>
                <a:ea typeface="+mn-ea"/>
                <a:cs typeface="+mn-cs"/>
              </a:rPr>
              <a:t> enables your </a:t>
            </a:r>
            <a:br>
              <a:rPr kumimoji="0" lang="en-GB" sz="1600" b="0" i="0" u="none" strike="noStrike" kern="1200" cap="none" spc="0" normalizeH="0" baseline="0" noProof="0">
                <a:ln>
                  <a:noFill/>
                </a:ln>
                <a:solidFill>
                  <a:srgbClr val="000000"/>
                </a:solidFill>
                <a:effectLst/>
                <a:uLnTx/>
                <a:uFillTx/>
                <a:latin typeface="Segoe UI"/>
                <a:ea typeface="+mn-ea"/>
                <a:cs typeface="+mn-cs"/>
              </a:rPr>
            </a:br>
            <a:r>
              <a:rPr lang="en-GB" sz="1600">
                <a:gradFill>
                  <a:gsLst>
                    <a:gs pos="0">
                      <a:schemeClr val="accent1"/>
                    </a:gs>
                    <a:gs pos="100000">
                      <a:schemeClr val="accent3"/>
                    </a:gs>
                  </a:gsLst>
                  <a:lin ang="0" scaled="0"/>
                </a:gradFill>
                <a:latin typeface="+mj-lt"/>
              </a:rPr>
              <a:t>AI Transformation and Performance</a:t>
            </a:r>
          </a:p>
        </p:txBody>
      </p:sp>
      <p:sp>
        <p:nvSpPr>
          <p:cNvPr id="43" name="TextBox 42">
            <a:extLst>
              <a:ext uri="{FF2B5EF4-FFF2-40B4-BE49-F238E27FC236}">
                <a16:creationId xmlns:a16="http://schemas.microsoft.com/office/drawing/2014/main" id="{BDF547CE-7348-9879-7FAF-C6AE7B2F0512}"/>
              </a:ext>
            </a:extLst>
          </p:cNvPr>
          <p:cNvSpPr txBox="1"/>
          <p:nvPr/>
        </p:nvSpPr>
        <p:spPr>
          <a:xfrm>
            <a:off x="8938630" y="4703439"/>
            <a:ext cx="1231255" cy="43088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7B7B7B"/>
                </a:solidFill>
                <a:effectLst/>
                <a:uLnTx/>
                <a:uFillTx/>
                <a:latin typeface="Segoe UI Semibold"/>
                <a:ea typeface="+mn-ea"/>
                <a:cs typeface="+mn-cs"/>
              </a:rPr>
              <a:t>Copilot for </a:t>
            </a:r>
            <a:br>
              <a:rPr kumimoji="0" lang="en-US" sz="1400" i="0" u="none" strike="noStrike" kern="1200" cap="none" spc="0" normalizeH="0" baseline="0" noProof="0">
                <a:ln>
                  <a:noFill/>
                </a:ln>
                <a:solidFill>
                  <a:srgbClr val="7B7B7B"/>
                </a:solidFill>
                <a:effectLst/>
                <a:uLnTx/>
                <a:uFillTx/>
                <a:latin typeface="Segoe UI Semibold"/>
                <a:ea typeface="+mn-ea"/>
                <a:cs typeface="+mn-cs"/>
              </a:rPr>
            </a:br>
            <a:r>
              <a:rPr kumimoji="0" lang="en-US" sz="1400" i="0" u="none" strike="noStrike" kern="1200" cap="none" spc="0" normalizeH="0" baseline="0" noProof="0">
                <a:ln>
                  <a:noFill/>
                </a:ln>
                <a:solidFill>
                  <a:srgbClr val="7B7B7B"/>
                </a:solidFill>
                <a:effectLst/>
                <a:uLnTx/>
                <a:uFillTx/>
                <a:latin typeface="Segoe UI Semibold"/>
                <a:ea typeface="+mn-ea"/>
                <a:cs typeface="+mn-cs"/>
              </a:rPr>
              <a:t>Microsoft 365</a:t>
            </a:r>
          </a:p>
        </p:txBody>
      </p:sp>
      <p:pic>
        <p:nvPicPr>
          <p:cNvPr id="44" name="!Copilot" descr="Copilot logo">
            <a:extLst>
              <a:ext uri="{FF2B5EF4-FFF2-40B4-BE49-F238E27FC236}">
                <a16:creationId xmlns:a16="http://schemas.microsoft.com/office/drawing/2014/main" id="{1ABA710D-ADE9-E673-9443-9592AA90F6DD}"/>
              </a:ext>
            </a:extLst>
          </p:cNvPr>
          <p:cNvPicPr>
            <a:picLocks noChangeAspect="1"/>
          </p:cNvPicPr>
          <p:nvPr/>
        </p:nvPicPr>
        <p:blipFill>
          <a:blip r:embed="rId3"/>
          <a:stretch>
            <a:fillRect/>
          </a:stretch>
        </p:blipFill>
        <p:spPr>
          <a:xfrm>
            <a:off x="10327112" y="4735700"/>
            <a:ext cx="391138" cy="391137"/>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4" name="Title 3">
            <a:extLst>
              <a:ext uri="{FF2B5EF4-FFF2-40B4-BE49-F238E27FC236}">
                <a16:creationId xmlns:a16="http://schemas.microsoft.com/office/drawing/2014/main" id="{98AD7444-B721-DBD6-5CBB-3727F6559E2C}"/>
              </a:ext>
            </a:extLst>
          </p:cNvPr>
          <p:cNvSpPr>
            <a:spLocks noGrp="1"/>
          </p:cNvSpPr>
          <p:nvPr>
            <p:ph type="title"/>
          </p:nvPr>
        </p:nvSpPr>
        <p:spPr>
          <a:xfrm>
            <a:off x="588263" y="457200"/>
            <a:ext cx="11018520" cy="1477328"/>
          </a:xfrm>
        </p:spPr>
        <p:txBody>
          <a:bodyPr/>
          <a:lstStyle/>
          <a:p>
            <a:r>
              <a:rPr lang="en-US"/>
              <a:t>While generative AI technology is </a:t>
            </a:r>
            <a:r>
              <a:rPr lang="en-US">
                <a:gradFill flip="none" rotWithShape="1">
                  <a:gsLst>
                    <a:gs pos="0">
                      <a:srgbClr val="0078D4"/>
                    </a:gs>
                    <a:gs pos="91000">
                      <a:srgbClr val="8661C5"/>
                    </a:gs>
                  </a:gsLst>
                  <a:lin ang="5400000" scaled="1"/>
                  <a:tileRect/>
                </a:gradFill>
                <a:latin typeface="Segoe UI Semibold"/>
                <a:cs typeface="Segoe UI Semibold"/>
              </a:rPr>
              <a:t>here, </a:t>
            </a:r>
            <a:br>
              <a:rPr lang="en-US">
                <a:gradFill flip="none" rotWithShape="1">
                  <a:gsLst>
                    <a:gs pos="0">
                      <a:srgbClr val="0078D4"/>
                    </a:gs>
                    <a:gs pos="91000">
                      <a:srgbClr val="8661C5"/>
                    </a:gs>
                  </a:gsLst>
                  <a:lin ang="5400000" scaled="1"/>
                  <a:tileRect/>
                </a:gradFill>
                <a:latin typeface="Segoe UI Semibold"/>
                <a:cs typeface="Segoe UI Semibold"/>
              </a:rPr>
            </a:br>
            <a:r>
              <a:rPr kumimoji="0" lang="en-GB" sz="3200" b="0" i="0" u="none" strike="noStrike" kern="1200" cap="none" spc="-50" normalizeH="0" baseline="0" noProof="0">
                <a:ln w="3175">
                  <a:noFill/>
                </a:ln>
                <a:effectLst/>
                <a:uLnTx/>
                <a:uFillTx/>
                <a:latin typeface="Segoe UI Semibold"/>
                <a:ea typeface="+mn-ea"/>
                <a:cs typeface="Segoe UI"/>
              </a:rPr>
              <a:t>enterprise AI adoption needs a transformation strategy</a:t>
            </a:r>
            <a:br>
              <a:rPr kumimoji="0" lang="en-GB" sz="3200" b="0" i="0" u="none" strike="noStrike" kern="1200" cap="none" spc="-50" normalizeH="0" baseline="0" noProof="0">
                <a:ln w="3175">
                  <a:noFill/>
                </a:ln>
                <a:effectLst/>
                <a:uLnTx/>
                <a:uFillTx/>
                <a:latin typeface="Segoe UI Semibold"/>
                <a:ea typeface="+mn-ea"/>
                <a:cs typeface="Segoe UI"/>
              </a:rPr>
            </a:br>
            <a:endParaRPr lang="en-US">
              <a:gradFill flip="none" rotWithShape="1">
                <a:gsLst>
                  <a:gs pos="0">
                    <a:srgbClr val="0078D4"/>
                  </a:gs>
                  <a:gs pos="91000">
                    <a:srgbClr val="8661C5"/>
                  </a:gs>
                </a:gsLst>
                <a:lin ang="5400000" scaled="1"/>
                <a:tileRect/>
              </a:gradFill>
              <a:latin typeface="Segoe UI Semibold"/>
              <a:cs typeface="Segoe UI Semibold"/>
            </a:endParaRPr>
          </a:p>
        </p:txBody>
      </p:sp>
      <p:pic>
        <p:nvPicPr>
          <p:cNvPr id="11" name="Picture 10">
            <a:extLst>
              <a:ext uri="{FF2B5EF4-FFF2-40B4-BE49-F238E27FC236}">
                <a16:creationId xmlns:a16="http://schemas.microsoft.com/office/drawing/2014/main" id="{179E89C1-DEA2-07B2-3296-B14B1994AD7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15927" y="4687352"/>
            <a:ext cx="1489658" cy="455660"/>
          </a:xfrm>
          <a:prstGeom prst="rect">
            <a:avLst/>
          </a:prstGeom>
        </p:spPr>
      </p:pic>
    </p:spTree>
    <p:extLst>
      <p:ext uri="{BB962C8B-B14F-4D97-AF65-F5344CB8AC3E}">
        <p14:creationId xmlns:p14="http://schemas.microsoft.com/office/powerpoint/2010/main" val="201654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155EE1-84E3-A799-3C0B-428388866135}"/>
              </a:ext>
            </a:extLst>
          </p:cNvPr>
          <p:cNvSpPr txBox="1">
            <a:spLocks noGrp="1"/>
          </p:cNvSpPr>
          <p:nvPr>
            <p:ph type="title"/>
          </p:nvPr>
        </p:nvSpPr>
        <p:spPr>
          <a:xfrm>
            <a:off x="588263" y="457200"/>
            <a:ext cx="11018520" cy="430887"/>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Semibold" panose="020B0702040204020203" pitchFamily="34" charset="0"/>
              </a:defRPr>
            </a:lvl1pPr>
          </a:lstStyle>
          <a:p>
            <a:pPr lvl="0"/>
            <a:r>
              <a:rPr lang="en-US" noProof="0"/>
              <a:t>Will generative AI really transform work?</a:t>
            </a:r>
          </a:p>
        </p:txBody>
      </p:sp>
      <p:sp>
        <p:nvSpPr>
          <p:cNvPr id="15" name="TextBox 14">
            <a:extLst>
              <a:ext uri="{FF2B5EF4-FFF2-40B4-BE49-F238E27FC236}">
                <a16:creationId xmlns:a16="http://schemas.microsoft.com/office/drawing/2014/main" id="{23EBF880-6119-254A-4F3A-61C1F1B95B41}"/>
              </a:ext>
            </a:extLst>
          </p:cNvPr>
          <p:cNvSpPr txBox="1"/>
          <p:nvPr/>
        </p:nvSpPr>
        <p:spPr>
          <a:xfrm>
            <a:off x="3546754" y="2990701"/>
            <a:ext cx="2400959" cy="738664"/>
          </a:xfrm>
          <a:prstGeom prst="rect">
            <a:avLst/>
          </a:prstGeom>
          <a:noFill/>
        </p:spPr>
        <p:txBody>
          <a:bodyPr wrap="square" lIns="0" tIns="0" rIns="0" bIns="0">
            <a:spAutoFit/>
          </a:bodyPr>
          <a:lstStyle/>
          <a:p>
            <a:pPr marL="0" marR="0" lvl="0" indent="0" defTabSz="652943"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gradFill>
                  <a:gsLst>
                    <a:gs pos="10241">
                      <a:srgbClr val="000000"/>
                    </a:gs>
                    <a:gs pos="29000">
                      <a:srgbClr val="000000"/>
                    </a:gs>
                  </a:gsLst>
                  <a:lin ang="16200000" scaled="1"/>
                </a:gradFill>
                <a:effectLst/>
                <a:uLnTx/>
                <a:uFillTx/>
                <a:ea typeface="+mn-ea"/>
                <a:cs typeface="Segoe UI" panose="020B0502040204020203" pitchFamily="34" charset="0"/>
              </a:rPr>
              <a:t>of Copilot users </a:t>
            </a:r>
            <a:br>
              <a:rPr kumimoji="0" lang="en-US" sz="1600" b="0" i="0" u="none" strike="noStrike" kern="0" cap="none" spc="0" normalizeH="0" baseline="0" noProof="0">
                <a:ln>
                  <a:noFill/>
                </a:ln>
                <a:gradFill>
                  <a:gsLst>
                    <a:gs pos="10241">
                      <a:srgbClr val="000000"/>
                    </a:gs>
                    <a:gs pos="29000">
                      <a:srgbClr val="000000"/>
                    </a:gs>
                  </a:gsLst>
                  <a:lin ang="16200000" scaled="1"/>
                </a:gradFill>
                <a:effectLst/>
                <a:uLnTx/>
                <a:uFillTx/>
                <a:ea typeface="+mn-ea"/>
                <a:cs typeface="Segoe UI" panose="020B0502040204020203" pitchFamily="34" charset="0"/>
              </a:rPr>
            </a:br>
            <a:r>
              <a:rPr kumimoji="0" lang="en-US" sz="1600" b="0" i="0" u="none" strike="noStrike" kern="0" cap="none" spc="0" normalizeH="0" baseline="0" noProof="0">
                <a:ln>
                  <a:noFill/>
                </a:ln>
                <a:gradFill>
                  <a:gsLst>
                    <a:gs pos="10241">
                      <a:srgbClr val="000000"/>
                    </a:gs>
                    <a:gs pos="29000">
                      <a:srgbClr val="000000"/>
                    </a:gs>
                  </a:gsLst>
                  <a:lin ang="16200000" scaled="1"/>
                </a:gradFill>
                <a:effectLst/>
                <a:uLnTx/>
                <a:uFillTx/>
                <a:ea typeface="+mn-ea"/>
                <a:cs typeface="Segoe UI" panose="020B0502040204020203" pitchFamily="34" charset="0"/>
              </a:rPr>
              <a:t>reported that they </a:t>
            </a:r>
            <a:br>
              <a:rPr kumimoji="0" lang="en-US" sz="1600" b="0" i="0" u="none" strike="noStrike" kern="0" cap="none" spc="0" normalizeH="0" baseline="0" noProof="0">
                <a:ln>
                  <a:noFill/>
                </a:ln>
                <a:gradFill>
                  <a:gsLst>
                    <a:gs pos="10241">
                      <a:srgbClr val="000000"/>
                    </a:gs>
                    <a:gs pos="29000">
                      <a:srgbClr val="000000"/>
                    </a:gs>
                  </a:gsLst>
                  <a:lin ang="16200000" scaled="1"/>
                </a:gradFill>
                <a:effectLst/>
                <a:uLnTx/>
                <a:uFillTx/>
                <a:ea typeface="+mn-ea"/>
                <a:cs typeface="Segoe UI" panose="020B0502040204020203" pitchFamily="34" charset="0"/>
              </a:rPr>
            </a:br>
            <a:r>
              <a:rPr kumimoji="0" lang="en-US" sz="1600" b="0" i="0" u="none" strike="noStrike" kern="0" cap="none" spc="0" normalizeH="0" baseline="0" noProof="0">
                <a:ln>
                  <a:noFill/>
                </a:ln>
                <a:gradFill>
                  <a:gsLst>
                    <a:gs pos="10241">
                      <a:srgbClr val="000000"/>
                    </a:gs>
                    <a:gs pos="29000">
                      <a:srgbClr val="000000"/>
                    </a:gs>
                  </a:gsLst>
                  <a:lin ang="16200000" scaled="1"/>
                </a:gradFill>
                <a:effectLst/>
                <a:uLnTx/>
                <a:uFillTx/>
                <a:ea typeface="+mn-ea"/>
                <a:cs typeface="Segoe UI" panose="020B0502040204020203" pitchFamily="34" charset="0"/>
              </a:rPr>
              <a:t>were more productive</a:t>
            </a:r>
          </a:p>
        </p:txBody>
      </p:sp>
      <p:sp>
        <p:nvSpPr>
          <p:cNvPr id="16" name="TextBox 15">
            <a:extLst>
              <a:ext uri="{FF2B5EF4-FFF2-40B4-BE49-F238E27FC236}">
                <a16:creationId xmlns:a16="http://schemas.microsoft.com/office/drawing/2014/main" id="{B3BAA9F4-3CC2-F05D-5459-31E8AD5FD9E7}"/>
              </a:ext>
            </a:extLst>
          </p:cNvPr>
          <p:cNvSpPr txBox="1"/>
          <p:nvPr/>
        </p:nvSpPr>
        <p:spPr>
          <a:xfrm>
            <a:off x="1277886" y="2834020"/>
            <a:ext cx="1641891" cy="1046440"/>
          </a:xfrm>
          <a:prstGeom prst="rect">
            <a:avLst/>
          </a:prstGeom>
          <a:noFill/>
        </p:spPr>
        <p:txBody>
          <a:bodyPr wrap="square" lIns="0" tIns="0" rIns="0" bIns="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800" b="0" i="0" u="none" strike="noStrike" kern="1200" cap="none" spc="-150" normalizeH="0" baseline="0" noProof="0">
                <a:ln w="3175">
                  <a:noFill/>
                </a:ln>
                <a:gradFill>
                  <a:gsLst>
                    <a:gs pos="0">
                      <a:schemeClr val="accent1"/>
                    </a:gs>
                    <a:gs pos="100000">
                      <a:schemeClr val="accent4"/>
                    </a:gs>
                  </a:gsLst>
                  <a:lin ang="2700000" scaled="0"/>
                </a:gradFill>
                <a:effectLst/>
                <a:uLnTx/>
                <a:uFillTx/>
                <a:latin typeface="Segoe UI Semibold" panose="020B0502040204020203" pitchFamily="34" charset="0"/>
                <a:ea typeface="+mn-ea"/>
                <a:cs typeface="Segoe UI Semibold" panose="020B0502040204020203" pitchFamily="34" charset="0"/>
              </a:rPr>
              <a:t>70</a:t>
            </a:r>
            <a:r>
              <a:rPr kumimoji="0" lang="en-US" sz="6800" b="0" i="0" u="none" strike="noStrike" kern="1200" cap="none" spc="-150" normalizeH="0" baseline="30000" noProof="0">
                <a:ln w="3175">
                  <a:noFill/>
                </a:ln>
                <a:gradFill>
                  <a:gsLst>
                    <a:gs pos="0">
                      <a:schemeClr val="accent1"/>
                    </a:gs>
                    <a:gs pos="100000">
                      <a:schemeClr val="accent4"/>
                    </a:gs>
                  </a:gsLst>
                  <a:lin ang="2700000" scaled="0"/>
                </a:gradFill>
                <a:effectLst/>
                <a:uLnTx/>
                <a:uFillTx/>
                <a:latin typeface="Segoe UI Semibold" panose="020B0502040204020203" pitchFamily="34" charset="0"/>
                <a:ea typeface="+mn-ea"/>
                <a:cs typeface="Segoe UI Semibold" panose="020B0502040204020203" pitchFamily="34" charset="0"/>
              </a:rPr>
              <a:t>%</a:t>
            </a:r>
          </a:p>
        </p:txBody>
      </p:sp>
      <p:sp>
        <p:nvSpPr>
          <p:cNvPr id="17" name="Oval 16" descr="Pie chart">
            <a:extLst>
              <a:ext uri="{FF2B5EF4-FFF2-40B4-BE49-F238E27FC236}">
                <a16:creationId xmlns:a16="http://schemas.microsoft.com/office/drawing/2014/main" id="{2A745FE6-FF39-68F4-8838-9AECDD94E4E3}"/>
              </a:ext>
            </a:extLst>
          </p:cNvPr>
          <p:cNvSpPr>
            <a:spLocks/>
          </p:cNvSpPr>
          <p:nvPr/>
        </p:nvSpPr>
        <p:spPr>
          <a:xfrm>
            <a:off x="895636" y="2207040"/>
            <a:ext cx="2300400" cy="2300400"/>
          </a:xfrm>
          <a:prstGeom prst="ellipse">
            <a:avLst/>
          </a:prstGeom>
          <a:noFill/>
          <a:ln w="165100" cap="rnd" cmpd="sng" algn="ctr">
            <a:solidFill>
              <a:schemeClr val="bg1"/>
            </a:solidFill>
            <a:prstDash val="solid"/>
            <a:headEnd type="none" w="lg" len="med"/>
            <a:tailEnd type="none" w="lg" len="med"/>
          </a:ln>
          <a:effectLst>
            <a:outerShdw blurRad="63500" dist="63500" dir="2700000" algn="ctr" rotWithShape="0">
              <a:srgbClr val="2F345B">
                <a:alpha val="25000"/>
              </a:srgbClr>
            </a:outerShdw>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8" name="Arc 17" descr="70% filled pie chart">
            <a:extLst>
              <a:ext uri="{FF2B5EF4-FFF2-40B4-BE49-F238E27FC236}">
                <a16:creationId xmlns:a16="http://schemas.microsoft.com/office/drawing/2014/main" id="{9D610988-9990-B543-8FBF-6F3311063CCE}"/>
              </a:ext>
            </a:extLst>
          </p:cNvPr>
          <p:cNvSpPr>
            <a:spLocks/>
          </p:cNvSpPr>
          <p:nvPr/>
        </p:nvSpPr>
        <p:spPr>
          <a:xfrm>
            <a:off x="895636" y="2207040"/>
            <a:ext cx="2300400" cy="2300400"/>
          </a:xfrm>
          <a:prstGeom prst="arc">
            <a:avLst>
              <a:gd name="adj1" fmla="val 16200000"/>
              <a:gd name="adj2" fmla="val 9266966"/>
            </a:avLst>
          </a:prstGeom>
          <a:noFill/>
          <a:ln w="165100" cap="rnd" cmpd="sng" algn="ctr">
            <a:gradFill flip="none" rotWithShape="1">
              <a:gsLst>
                <a:gs pos="0">
                  <a:srgbClr val="4DDBF8"/>
                </a:gs>
                <a:gs pos="42000">
                  <a:srgbClr val="0078D4"/>
                </a:gs>
                <a:gs pos="80000">
                  <a:schemeClr val="accent4"/>
                </a:gs>
              </a:gsLst>
              <a:lin ang="8100000" scaled="1"/>
              <a:tileRect/>
            </a:gradFill>
            <a:prstDash val="solid"/>
            <a:headEnd type="none" w="lg" len="med"/>
            <a:tailEnd type="none" w="lg" len="med"/>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20" name="TextBox 19">
            <a:extLst>
              <a:ext uri="{FF2B5EF4-FFF2-40B4-BE49-F238E27FC236}">
                <a16:creationId xmlns:a16="http://schemas.microsoft.com/office/drawing/2014/main" id="{499BED1B-E317-1B14-3FD2-224F643D4FBF}"/>
              </a:ext>
            </a:extLst>
          </p:cNvPr>
          <p:cNvSpPr txBox="1"/>
          <p:nvPr/>
        </p:nvSpPr>
        <p:spPr>
          <a:xfrm>
            <a:off x="9219183" y="2990701"/>
            <a:ext cx="2400959" cy="738664"/>
          </a:xfrm>
          <a:prstGeom prst="rect">
            <a:avLst/>
          </a:prstGeom>
          <a:noFill/>
        </p:spPr>
        <p:txBody>
          <a:bodyPr wrap="square" lIns="0" tIns="0" rIns="0" bIns="0">
            <a:spAutoFit/>
          </a:bodyPr>
          <a:lstStyle/>
          <a:p>
            <a:pPr defTabSz="652943" fontAlgn="base">
              <a:spcBef>
                <a:spcPct val="0"/>
              </a:spcBef>
              <a:spcAft>
                <a:spcPct val="0"/>
              </a:spcAft>
              <a:defRPr/>
            </a:pPr>
            <a:r>
              <a:rPr lang="en-US" sz="1600" kern="0">
                <a:gradFill>
                  <a:gsLst>
                    <a:gs pos="10241">
                      <a:srgbClr val="000000"/>
                    </a:gs>
                    <a:gs pos="29000">
                      <a:srgbClr val="000000"/>
                    </a:gs>
                  </a:gsLst>
                  <a:lin ang="16200000" scaled="1"/>
                </a:gradFill>
                <a:cs typeface="Segoe UI" panose="020B0502040204020203" pitchFamily="34" charset="0"/>
              </a:rPr>
              <a:t>of Copilot users said </a:t>
            </a:r>
            <a:br>
              <a:rPr lang="en-US" sz="1600" kern="0">
                <a:gradFill>
                  <a:gsLst>
                    <a:gs pos="10241">
                      <a:srgbClr val="000000"/>
                    </a:gs>
                    <a:gs pos="29000">
                      <a:srgbClr val="000000"/>
                    </a:gs>
                  </a:gsLst>
                  <a:lin ang="16200000" scaled="1"/>
                </a:gradFill>
                <a:cs typeface="Segoe UI" panose="020B0502040204020203" pitchFamily="34" charset="0"/>
              </a:rPr>
            </a:br>
            <a:r>
              <a:rPr lang="en-US" sz="1600" kern="0">
                <a:gradFill>
                  <a:gsLst>
                    <a:gs pos="10241">
                      <a:srgbClr val="000000"/>
                    </a:gs>
                    <a:gs pos="29000">
                      <a:srgbClr val="000000"/>
                    </a:gs>
                  </a:gsLst>
                  <a:lin ang="16200000" scaled="1"/>
                </a:gradFill>
                <a:cs typeface="Segoe UI" panose="020B0502040204020203" pitchFamily="34" charset="0"/>
              </a:rPr>
              <a:t>it improved the quality </a:t>
            </a:r>
            <a:br>
              <a:rPr lang="en-US" sz="1600" kern="0">
                <a:gradFill>
                  <a:gsLst>
                    <a:gs pos="10241">
                      <a:srgbClr val="000000"/>
                    </a:gs>
                    <a:gs pos="29000">
                      <a:srgbClr val="000000"/>
                    </a:gs>
                  </a:gsLst>
                  <a:lin ang="16200000" scaled="1"/>
                </a:gradFill>
                <a:cs typeface="Segoe UI" panose="020B0502040204020203" pitchFamily="34" charset="0"/>
              </a:rPr>
            </a:br>
            <a:r>
              <a:rPr lang="en-US" sz="1600" kern="0">
                <a:gradFill>
                  <a:gsLst>
                    <a:gs pos="10241">
                      <a:srgbClr val="000000"/>
                    </a:gs>
                    <a:gs pos="29000">
                      <a:srgbClr val="000000"/>
                    </a:gs>
                  </a:gsLst>
                  <a:lin ang="16200000" scaled="1"/>
                </a:gradFill>
                <a:cs typeface="Segoe UI" panose="020B0502040204020203" pitchFamily="34" charset="0"/>
              </a:rPr>
              <a:t>of their work</a:t>
            </a:r>
          </a:p>
        </p:txBody>
      </p:sp>
      <p:sp>
        <p:nvSpPr>
          <p:cNvPr id="21" name="TextBox 20">
            <a:extLst>
              <a:ext uri="{FF2B5EF4-FFF2-40B4-BE49-F238E27FC236}">
                <a16:creationId xmlns:a16="http://schemas.microsoft.com/office/drawing/2014/main" id="{C659BD63-0661-1196-0056-0E8F0061E01C}"/>
              </a:ext>
            </a:extLst>
          </p:cNvPr>
          <p:cNvSpPr txBox="1"/>
          <p:nvPr/>
        </p:nvSpPr>
        <p:spPr>
          <a:xfrm>
            <a:off x="6950315" y="2834020"/>
            <a:ext cx="1641891" cy="1046440"/>
          </a:xfrm>
          <a:prstGeom prst="rect">
            <a:avLst/>
          </a:prstGeom>
          <a:noFill/>
        </p:spPr>
        <p:txBody>
          <a:bodyPr wrap="square" lIns="0" tIns="0" rIns="0" bIns="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6800" spc="-150">
                <a:ln w="3175">
                  <a:noFill/>
                </a:ln>
                <a:gradFill>
                  <a:gsLst>
                    <a:gs pos="0">
                      <a:schemeClr val="accent1"/>
                    </a:gs>
                    <a:gs pos="100000">
                      <a:schemeClr val="accent4"/>
                    </a:gs>
                  </a:gsLst>
                  <a:lin ang="2700000" scaled="0"/>
                </a:gradFill>
                <a:latin typeface="Segoe UI Semibold" panose="020B0502040204020203" pitchFamily="34" charset="0"/>
                <a:cs typeface="Segoe UI Semibold" panose="020B0502040204020203" pitchFamily="34" charset="0"/>
              </a:rPr>
              <a:t>68</a:t>
            </a:r>
            <a:r>
              <a:rPr lang="en-US" sz="6800" spc="-150" baseline="30000">
                <a:ln w="3175">
                  <a:noFill/>
                </a:ln>
                <a:gradFill>
                  <a:gsLst>
                    <a:gs pos="0">
                      <a:schemeClr val="accent1"/>
                    </a:gs>
                    <a:gs pos="100000">
                      <a:schemeClr val="accent4"/>
                    </a:gs>
                  </a:gsLst>
                  <a:lin ang="2700000" scaled="0"/>
                </a:gradFill>
                <a:latin typeface="Segoe UI Semibold" panose="020B0502040204020203" pitchFamily="34" charset="0"/>
                <a:cs typeface="Segoe UI Semibold" panose="020B0502040204020203" pitchFamily="34" charset="0"/>
              </a:rPr>
              <a:t>%</a:t>
            </a:r>
          </a:p>
        </p:txBody>
      </p:sp>
      <p:sp>
        <p:nvSpPr>
          <p:cNvPr id="22" name="Oval 21" descr="Pie chart">
            <a:extLst>
              <a:ext uri="{FF2B5EF4-FFF2-40B4-BE49-F238E27FC236}">
                <a16:creationId xmlns:a16="http://schemas.microsoft.com/office/drawing/2014/main" id="{BB55B62F-ED2B-29C5-6993-0A39286F78A9}"/>
              </a:ext>
            </a:extLst>
          </p:cNvPr>
          <p:cNvSpPr>
            <a:spLocks/>
          </p:cNvSpPr>
          <p:nvPr/>
        </p:nvSpPr>
        <p:spPr>
          <a:xfrm>
            <a:off x="6568065" y="2207040"/>
            <a:ext cx="2300400" cy="2300400"/>
          </a:xfrm>
          <a:prstGeom prst="ellipse">
            <a:avLst/>
          </a:prstGeom>
          <a:noFill/>
          <a:ln w="165100" cap="rnd" cmpd="sng" algn="ctr">
            <a:solidFill>
              <a:schemeClr val="bg1"/>
            </a:solidFill>
            <a:prstDash val="solid"/>
            <a:headEnd type="none" w="lg" len="med"/>
            <a:tailEnd type="none" w="lg" len="med"/>
          </a:ln>
          <a:effectLst>
            <a:outerShdw blurRad="63500" dist="63500" dir="2700000" algn="ctr" rotWithShape="0">
              <a:srgbClr val="2F345B">
                <a:alpha val="25000"/>
              </a:srgbClr>
            </a:outerShdw>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23" name="Arc 22" descr="70% filled pie chart">
            <a:extLst>
              <a:ext uri="{FF2B5EF4-FFF2-40B4-BE49-F238E27FC236}">
                <a16:creationId xmlns:a16="http://schemas.microsoft.com/office/drawing/2014/main" id="{D794D102-B3D6-9F6E-6BA2-3BD0644B2799}"/>
              </a:ext>
            </a:extLst>
          </p:cNvPr>
          <p:cNvSpPr>
            <a:spLocks/>
          </p:cNvSpPr>
          <p:nvPr/>
        </p:nvSpPr>
        <p:spPr>
          <a:xfrm>
            <a:off x="6568065" y="2207040"/>
            <a:ext cx="2300400" cy="2300400"/>
          </a:xfrm>
          <a:prstGeom prst="arc">
            <a:avLst>
              <a:gd name="adj1" fmla="val 16200000"/>
              <a:gd name="adj2" fmla="val 8882329"/>
            </a:avLst>
          </a:prstGeom>
          <a:noFill/>
          <a:ln w="165100" cap="rnd" cmpd="sng" algn="ctr">
            <a:gradFill flip="none" rotWithShape="1">
              <a:gsLst>
                <a:gs pos="0">
                  <a:srgbClr val="4DDBF8"/>
                </a:gs>
                <a:gs pos="42000">
                  <a:srgbClr val="0078D4"/>
                </a:gs>
                <a:gs pos="80000">
                  <a:schemeClr val="accent4"/>
                </a:gs>
              </a:gsLst>
              <a:lin ang="8100000" scaled="1"/>
              <a:tileRect/>
            </a:gradFill>
            <a:prstDash val="solid"/>
            <a:headEnd type="none" w="lg" len="med"/>
            <a:tailEnd type="none" w="lg" len="med"/>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053CE456-8897-9551-3840-3B2074CA4B97}"/>
              </a:ext>
            </a:extLst>
          </p:cNvPr>
          <p:cNvSpPr txBox="1"/>
          <p:nvPr/>
        </p:nvSpPr>
        <p:spPr>
          <a:xfrm>
            <a:off x="584200" y="6269038"/>
            <a:ext cx="11229527" cy="588962"/>
          </a:xfrm>
          <a:prstGeom prst="rect">
            <a:avLst/>
          </a:prstGeom>
          <a:noFill/>
        </p:spPr>
        <p:txBody>
          <a:bodyPr wrap="square" lIns="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Source: Microsoft, What can Copilot’s earliest users teach us about generative AI at work?, November 2023.</a:t>
            </a:r>
          </a:p>
        </p:txBody>
      </p:sp>
    </p:spTree>
    <p:extLst>
      <p:ext uri="{BB962C8B-B14F-4D97-AF65-F5344CB8AC3E}">
        <p14:creationId xmlns:p14="http://schemas.microsoft.com/office/powerpoint/2010/main" val="3393685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talking in a room">
            <a:extLst>
              <a:ext uri="{FF2B5EF4-FFF2-40B4-BE49-F238E27FC236}">
                <a16:creationId xmlns:a16="http://schemas.microsoft.com/office/drawing/2014/main" id="{96071A18-49C6-9DE4-220F-1B3844942794}"/>
              </a:ext>
            </a:extLst>
          </p:cNvPr>
          <p:cNvPicPr>
            <a:picLocks noChangeAspect="1"/>
          </p:cNvPicPr>
          <p:nvPr/>
        </p:nvPicPr>
        <p:blipFill rotWithShape="1">
          <a:blip r:embed="rId2"/>
          <a:srcRect l="15463" r="7629"/>
          <a:stretch/>
        </p:blipFill>
        <p:spPr>
          <a:xfrm>
            <a:off x="7583214" y="0"/>
            <a:ext cx="4608785" cy="6858000"/>
          </a:xfrm>
          <a:prstGeom prst="rect">
            <a:avLst/>
          </a:prstGeom>
        </p:spPr>
      </p:pic>
      <p:sp>
        <p:nvSpPr>
          <p:cNvPr id="2" name="Title 1">
            <a:extLst>
              <a:ext uri="{FF2B5EF4-FFF2-40B4-BE49-F238E27FC236}">
                <a16:creationId xmlns:a16="http://schemas.microsoft.com/office/drawing/2014/main" id="{742E42EB-4AAB-FA66-881A-FDED18B6E808}"/>
              </a:ext>
            </a:extLst>
          </p:cNvPr>
          <p:cNvSpPr>
            <a:spLocks noGrp="1"/>
          </p:cNvSpPr>
          <p:nvPr>
            <p:ph type="title"/>
          </p:nvPr>
        </p:nvSpPr>
        <p:spPr>
          <a:xfrm>
            <a:off x="588263" y="457200"/>
            <a:ext cx="11018520" cy="492443"/>
          </a:xfrm>
        </p:spPr>
        <p:txBody>
          <a:bodyPr/>
          <a:lstStyle/>
          <a:p>
            <a:r>
              <a:rPr lang="en-US"/>
              <a:t>Key questions org leaders have </a:t>
            </a:r>
          </a:p>
        </p:txBody>
      </p:sp>
      <p:sp>
        <p:nvSpPr>
          <p:cNvPr id="3" name="Content Placeholder 2">
            <a:extLst>
              <a:ext uri="{FF2B5EF4-FFF2-40B4-BE49-F238E27FC236}">
                <a16:creationId xmlns:a16="http://schemas.microsoft.com/office/drawing/2014/main" id="{29289F14-0B1F-3B3E-861A-252DB880FED6}"/>
              </a:ext>
            </a:extLst>
          </p:cNvPr>
          <p:cNvSpPr>
            <a:spLocks noGrp="1"/>
          </p:cNvSpPr>
          <p:nvPr>
            <p:ph sz="quarter" idx="4294967295"/>
          </p:nvPr>
        </p:nvSpPr>
        <p:spPr>
          <a:xfrm>
            <a:off x="584201" y="1436688"/>
            <a:ext cx="7093606" cy="4985980"/>
          </a:xfrm>
        </p:spPr>
        <p:txBody>
          <a:bodyPr/>
          <a:lstStyle/>
          <a:p>
            <a:pPr marL="284163" indent="-284163">
              <a:spcBef>
                <a:spcPts val="0"/>
              </a:spcBef>
              <a:spcAft>
                <a:spcPts val="1800"/>
              </a:spcAft>
              <a:buFont typeface="Arial" panose="020B0604020202020204" pitchFamily="34" charset="0"/>
              <a:buChar char="•"/>
            </a:pPr>
            <a:r>
              <a:rPr lang="en-US" sz="2200"/>
              <a:t>How has been your organization’s Copilot experience so far?</a:t>
            </a:r>
          </a:p>
          <a:p>
            <a:pPr marL="284163" indent="-284163">
              <a:spcBef>
                <a:spcPts val="0"/>
              </a:spcBef>
              <a:spcAft>
                <a:spcPts val="1800"/>
              </a:spcAft>
              <a:buFont typeface="Arial" panose="020B0604020202020204" pitchFamily="34" charset="0"/>
              <a:buChar char="•"/>
            </a:pPr>
            <a:r>
              <a:rPr lang="en-US" sz="2200"/>
              <a:t>How do you expect Copilot to transform work in your organization?</a:t>
            </a:r>
          </a:p>
          <a:p>
            <a:pPr marL="284163" indent="-284163">
              <a:spcBef>
                <a:spcPts val="0"/>
              </a:spcBef>
              <a:spcAft>
                <a:spcPts val="1800"/>
              </a:spcAft>
              <a:buFont typeface="Arial" panose="020B0604020202020204" pitchFamily="34" charset="0"/>
              <a:buChar char="•"/>
            </a:pPr>
            <a:r>
              <a:rPr lang="en-US" sz="2200"/>
              <a:t>What metrics and insights do you need to assess Copilot impact?</a:t>
            </a:r>
          </a:p>
          <a:p>
            <a:pPr marL="284163" indent="-284163">
              <a:spcBef>
                <a:spcPts val="0"/>
              </a:spcBef>
              <a:spcAft>
                <a:spcPts val="1800"/>
              </a:spcAft>
              <a:buFont typeface="Arial" panose="020B0604020202020204" pitchFamily="34" charset="0"/>
              <a:buChar char="•"/>
            </a:pPr>
            <a:r>
              <a:rPr lang="en-US" sz="2200"/>
              <a:t>How do you see Copilot impacting the employee experience/productivity and performance of your workforce?</a:t>
            </a:r>
          </a:p>
          <a:p>
            <a:pPr marL="284163" indent="-284163">
              <a:spcBef>
                <a:spcPts val="0"/>
              </a:spcBef>
              <a:spcAft>
                <a:spcPts val="1800"/>
              </a:spcAft>
              <a:buFont typeface="Arial" panose="020B0604020202020204" pitchFamily="34" charset="0"/>
              <a:buChar char="•"/>
            </a:pPr>
            <a:r>
              <a:rPr lang="en-US" sz="2200"/>
              <a:t>What metrics and other inputs do you plan to use to determine whether to expand Copilot to additional users?</a:t>
            </a:r>
          </a:p>
        </p:txBody>
      </p:sp>
      <p:sp>
        <p:nvSpPr>
          <p:cNvPr id="7" name="Rectangle 6">
            <a:extLst>
              <a:ext uri="{FF2B5EF4-FFF2-40B4-BE49-F238E27FC236}">
                <a16:creationId xmlns:a16="http://schemas.microsoft.com/office/drawing/2014/main" id="{B28E2381-AF8F-448E-B1B4-8B6231A65DC3}"/>
              </a:ext>
              <a:ext uri="{C183D7F6-B498-43B3-948B-1728B52AA6E4}">
                <adec:decorative xmlns:adec="http://schemas.microsoft.com/office/drawing/2017/decorative" val="1"/>
              </a:ext>
            </a:extLst>
          </p:cNvPr>
          <p:cNvSpPr/>
          <p:nvPr/>
        </p:nvSpPr>
        <p:spPr bwMode="auto">
          <a:xfrm>
            <a:off x="7583214" y="0"/>
            <a:ext cx="1647496" cy="6858000"/>
          </a:xfrm>
          <a:prstGeom prst="rect">
            <a:avLst/>
          </a:prstGeom>
          <a:gradFill>
            <a:gsLst>
              <a:gs pos="0">
                <a:srgbClr val="F2F2F2"/>
              </a:gs>
              <a:gs pos="100000">
                <a:srgbClr val="F2F2F2">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A7B5CFDB-8844-5A13-938A-1C15E17F19DC}"/>
              </a:ext>
              <a:ext uri="{C183D7F6-B498-43B3-948B-1728B52AA6E4}">
                <adec:decorative xmlns:adec="http://schemas.microsoft.com/office/drawing/2017/decorative" val="1"/>
              </a:ext>
            </a:extLst>
          </p:cNvPr>
          <p:cNvSpPr/>
          <p:nvPr/>
        </p:nvSpPr>
        <p:spPr bwMode="auto">
          <a:xfrm>
            <a:off x="7583213" y="-1"/>
            <a:ext cx="4608785" cy="4608785"/>
          </a:xfrm>
          <a:prstGeom prst="rect">
            <a:avLst/>
          </a:prstGeom>
          <a:gradFill>
            <a:gsLst>
              <a:gs pos="0">
                <a:srgbClr val="F2F2F2"/>
              </a:gs>
              <a:gs pos="50000">
                <a:srgbClr val="F2F2F2">
                  <a:alpha val="0"/>
                </a:srgbClr>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4636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DDFDC5E-34D7-BB40-3FC6-859E8D39F2CA}"/>
              </a:ext>
              <a:ext uri="{C183D7F6-B498-43B3-948B-1728B52AA6E4}">
                <adec:decorative xmlns:adec="http://schemas.microsoft.com/office/drawing/2017/decorative" val="1"/>
              </a:ext>
            </a:extLst>
          </p:cNvPr>
          <p:cNvGrpSpPr/>
          <p:nvPr/>
        </p:nvGrpSpPr>
        <p:grpSpPr>
          <a:xfrm>
            <a:off x="597415" y="1575662"/>
            <a:ext cx="2429588" cy="1410398"/>
            <a:chOff x="457246" y="1436689"/>
            <a:chExt cx="3432009" cy="1992311"/>
          </a:xfrm>
        </p:grpSpPr>
        <p:sp>
          <p:nvSpPr>
            <p:cNvPr id="20" name="Rectangle: Rounded Corners 19">
              <a:extLst>
                <a:ext uri="{FF2B5EF4-FFF2-40B4-BE49-F238E27FC236}">
                  <a16:creationId xmlns:a16="http://schemas.microsoft.com/office/drawing/2014/main" id="{78F6B8D5-B36B-C5DA-AA7C-639C91E21E88}"/>
                </a:ext>
              </a:extLst>
            </p:cNvPr>
            <p:cNvSpPr/>
            <p:nvPr/>
          </p:nvSpPr>
          <p:spPr bwMode="auto">
            <a:xfrm>
              <a:off x="457246" y="1436689"/>
              <a:ext cx="3432009" cy="1992311"/>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2B0A3E63-397F-FD6C-D421-6E07D42AB322}"/>
                </a:ext>
              </a:extLst>
            </p:cNvPr>
            <p:cNvPicPr>
              <a:picLocks noChangeAspect="1"/>
            </p:cNvPicPr>
            <p:nvPr/>
          </p:nvPicPr>
          <p:blipFill>
            <a:blip r:embed="rId3"/>
            <a:stretch>
              <a:fillRect/>
            </a:stretch>
          </p:blipFill>
          <p:spPr>
            <a:xfrm>
              <a:off x="536783" y="1517037"/>
              <a:ext cx="3272591" cy="1831275"/>
            </a:xfrm>
            <a:prstGeom prst="rect">
              <a:avLst/>
            </a:prstGeom>
            <a:ln w="6350">
              <a:solidFill>
                <a:schemeClr val="bg1">
                  <a:lumMod val="50000"/>
                </a:schemeClr>
              </a:solidFill>
            </a:ln>
          </p:spPr>
        </p:pic>
      </p:grpSp>
      <p:grpSp>
        <p:nvGrpSpPr>
          <p:cNvPr id="34" name="Group 33">
            <a:extLst>
              <a:ext uri="{FF2B5EF4-FFF2-40B4-BE49-F238E27FC236}">
                <a16:creationId xmlns:a16="http://schemas.microsoft.com/office/drawing/2014/main" id="{9331C15B-23C0-44FB-D464-6A4F81AB669B}"/>
              </a:ext>
              <a:ext uri="{C183D7F6-B498-43B3-948B-1728B52AA6E4}">
                <adec:decorative xmlns:adec="http://schemas.microsoft.com/office/drawing/2017/decorative" val="1"/>
              </a:ext>
            </a:extLst>
          </p:cNvPr>
          <p:cNvGrpSpPr/>
          <p:nvPr/>
        </p:nvGrpSpPr>
        <p:grpSpPr>
          <a:xfrm>
            <a:off x="4537308" y="1575662"/>
            <a:ext cx="2429588" cy="1410398"/>
            <a:chOff x="4319951" y="1436689"/>
            <a:chExt cx="3432009" cy="1992311"/>
          </a:xfrm>
        </p:grpSpPr>
        <p:sp>
          <p:nvSpPr>
            <p:cNvPr id="28" name="Rectangle: Rounded Corners 27">
              <a:extLst>
                <a:ext uri="{FF2B5EF4-FFF2-40B4-BE49-F238E27FC236}">
                  <a16:creationId xmlns:a16="http://schemas.microsoft.com/office/drawing/2014/main" id="{E4A4A7DE-6F57-FED1-B025-5EA90D023445}"/>
                </a:ext>
              </a:extLst>
            </p:cNvPr>
            <p:cNvSpPr/>
            <p:nvPr/>
          </p:nvSpPr>
          <p:spPr bwMode="auto">
            <a:xfrm>
              <a:off x="4319951" y="1436689"/>
              <a:ext cx="3432009" cy="1992311"/>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31" name="Picture 30">
              <a:extLst>
                <a:ext uri="{FF2B5EF4-FFF2-40B4-BE49-F238E27FC236}">
                  <a16:creationId xmlns:a16="http://schemas.microsoft.com/office/drawing/2014/main" id="{5D24AAF6-ED38-8627-E1A0-35C0360D90DD}"/>
                </a:ext>
              </a:extLst>
            </p:cNvPr>
            <p:cNvPicPr>
              <a:picLocks noChangeAspect="1"/>
            </p:cNvPicPr>
            <p:nvPr/>
          </p:nvPicPr>
          <p:blipFill>
            <a:blip r:embed="rId4"/>
            <a:stretch>
              <a:fillRect/>
            </a:stretch>
          </p:blipFill>
          <p:spPr>
            <a:xfrm>
              <a:off x="4399488" y="1517037"/>
              <a:ext cx="3272591" cy="1804308"/>
            </a:xfrm>
            <a:prstGeom prst="rect">
              <a:avLst/>
            </a:prstGeom>
            <a:ln w="6350">
              <a:solidFill>
                <a:schemeClr val="bg1">
                  <a:lumMod val="50000"/>
                </a:schemeClr>
              </a:solidFill>
            </a:ln>
          </p:spPr>
        </p:pic>
      </p:grpSp>
      <p:grpSp>
        <p:nvGrpSpPr>
          <p:cNvPr id="42" name="Group 41">
            <a:extLst>
              <a:ext uri="{FF2B5EF4-FFF2-40B4-BE49-F238E27FC236}">
                <a16:creationId xmlns:a16="http://schemas.microsoft.com/office/drawing/2014/main" id="{529210D0-7BFB-0D8C-3343-FFEF97BCE5F2}"/>
              </a:ext>
              <a:ext uri="{C183D7F6-B498-43B3-948B-1728B52AA6E4}">
                <adec:decorative xmlns:adec="http://schemas.microsoft.com/office/drawing/2017/decorative" val="1"/>
              </a:ext>
            </a:extLst>
          </p:cNvPr>
          <p:cNvGrpSpPr/>
          <p:nvPr/>
        </p:nvGrpSpPr>
        <p:grpSpPr>
          <a:xfrm>
            <a:off x="8267314" y="1552693"/>
            <a:ext cx="2429588" cy="1410398"/>
            <a:chOff x="8182656" y="1436689"/>
            <a:chExt cx="3432009" cy="1992311"/>
          </a:xfrm>
        </p:grpSpPr>
        <p:sp>
          <p:nvSpPr>
            <p:cNvPr id="24" name="Rectangle: Rounded Corners 23">
              <a:extLst>
                <a:ext uri="{FF2B5EF4-FFF2-40B4-BE49-F238E27FC236}">
                  <a16:creationId xmlns:a16="http://schemas.microsoft.com/office/drawing/2014/main" id="{4922DD80-33E7-158C-62D1-35B1B0FB3FB2}"/>
                </a:ext>
              </a:extLst>
            </p:cNvPr>
            <p:cNvSpPr/>
            <p:nvPr/>
          </p:nvSpPr>
          <p:spPr bwMode="auto">
            <a:xfrm>
              <a:off x="8182656" y="1436689"/>
              <a:ext cx="3432009" cy="1992311"/>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32" name="Picture 31" descr="A screenshot of a computer&#10;&#10;Description automatically generated">
              <a:extLst>
                <a:ext uri="{FF2B5EF4-FFF2-40B4-BE49-F238E27FC236}">
                  <a16:creationId xmlns:a16="http://schemas.microsoft.com/office/drawing/2014/main" id="{1224DDE7-B991-7717-B936-4B0059C41D09}"/>
                </a:ext>
              </a:extLst>
            </p:cNvPr>
            <p:cNvPicPr>
              <a:picLocks noChangeAspect="1"/>
            </p:cNvPicPr>
            <p:nvPr/>
          </p:nvPicPr>
          <p:blipFill rotWithShape="1">
            <a:blip r:embed="rId5"/>
            <a:srcRect l="1586" t="1596" r="1442" b="27785"/>
            <a:stretch/>
          </p:blipFill>
          <p:spPr>
            <a:xfrm>
              <a:off x="8262193" y="1517037"/>
              <a:ext cx="3272591" cy="1804308"/>
            </a:xfrm>
            <a:prstGeom prst="rect">
              <a:avLst/>
            </a:prstGeom>
            <a:ln w="6350">
              <a:solidFill>
                <a:schemeClr val="bg1">
                  <a:lumMod val="50000"/>
                </a:schemeClr>
              </a:solidFill>
            </a:ln>
          </p:spPr>
        </p:pic>
      </p:grpSp>
      <p:sp>
        <p:nvSpPr>
          <p:cNvPr id="3" name="TextBox 2">
            <a:extLst>
              <a:ext uri="{FF2B5EF4-FFF2-40B4-BE49-F238E27FC236}">
                <a16:creationId xmlns:a16="http://schemas.microsoft.com/office/drawing/2014/main" id="{31F1EA48-35E8-4AEF-EF45-17CABC67037B}"/>
              </a:ext>
            </a:extLst>
          </p:cNvPr>
          <p:cNvSpPr txBox="1"/>
          <p:nvPr/>
        </p:nvSpPr>
        <p:spPr>
          <a:xfrm>
            <a:off x="597415" y="5183552"/>
            <a:ext cx="11017250" cy="530915"/>
          </a:xfrm>
          <a:prstGeom prst="rect">
            <a:avLst/>
          </a:prstGeom>
          <a:noFill/>
        </p:spPr>
        <p:txBody>
          <a:bodyPr wrap="square" lIns="0" tIns="0" rIns="0" bIns="0" rtlCol="0">
            <a:spAutoFit/>
          </a:bodyPr>
          <a:lstStyle/>
          <a:p>
            <a:pPr marL="182880" marR="0" lvl="0" indent="-18288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u="none" strike="noStrike" kern="1200" cap="none" spc="0" normalizeH="0" baseline="0" noProof="0">
                <a:ln>
                  <a:noFill/>
                </a:ln>
                <a:solidFill>
                  <a:srgbClr val="000000"/>
                </a:solidFill>
                <a:effectLst/>
                <a:uLnTx/>
                <a:uFillTx/>
                <a:latin typeface="Segoe UI"/>
                <a:ea typeface="+mn-ea"/>
                <a:cs typeface="+mn-cs"/>
              </a:rPr>
              <a:t>All metrics are tenant-level aggregates unless indicated otherwise in the table above</a:t>
            </a:r>
          </a:p>
          <a:p>
            <a:pPr marL="182880" marR="0" lvl="0" indent="-182880" algn="l" defTabSz="9143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u="none" strike="noStrike" kern="1200" cap="none" spc="0" normalizeH="0" baseline="0" noProof="0">
                <a:ln>
                  <a:noFill/>
                </a:ln>
                <a:solidFill>
                  <a:srgbClr val="000000"/>
                </a:solidFill>
                <a:effectLst/>
                <a:uLnTx/>
                <a:uFillTx/>
                <a:latin typeface="Segoe UI"/>
                <a:ea typeface="+mn-ea"/>
                <a:cs typeface="+mn-cs"/>
              </a:rPr>
              <a:t>Reports will be expanded and iterated upon incrementally based on user feedback, research, and data availability</a:t>
            </a:r>
          </a:p>
        </p:txBody>
      </p:sp>
      <p:sp>
        <p:nvSpPr>
          <p:cNvPr id="4" name="Title 3">
            <a:extLst>
              <a:ext uri="{FF2B5EF4-FFF2-40B4-BE49-F238E27FC236}">
                <a16:creationId xmlns:a16="http://schemas.microsoft.com/office/drawing/2014/main" id="{386D8A86-A8AF-4DC9-9360-7807A6B5B0E8}"/>
              </a:ext>
            </a:extLst>
          </p:cNvPr>
          <p:cNvSpPr txBox="1">
            <a:spLocks noGrp="1"/>
          </p:cNvSpPr>
          <p:nvPr>
            <p:ph type="title"/>
          </p:nvPr>
        </p:nvSpPr>
        <p:spPr>
          <a:xfrm>
            <a:off x="588263" y="457200"/>
            <a:ext cx="11018520" cy="256032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Semibold" panose="020B0702040204020203" pitchFamily="34" charset="0"/>
              </a:defRPr>
            </a:lvl1pPr>
          </a:lstStyle>
          <a:p>
            <a:pPr lvl="0"/>
            <a:r>
              <a:rPr lang="en-US" noProof="0"/>
              <a:t>Microsoft Copilot Dashboard metrics</a:t>
            </a:r>
          </a:p>
        </p:txBody>
      </p:sp>
      <p:sp>
        <p:nvSpPr>
          <p:cNvPr id="57" name="TextBox 56">
            <a:extLst>
              <a:ext uri="{FF2B5EF4-FFF2-40B4-BE49-F238E27FC236}">
                <a16:creationId xmlns:a16="http://schemas.microsoft.com/office/drawing/2014/main" id="{C3C71A78-A575-4BB0-F4A6-FC26680B5064}"/>
              </a:ext>
            </a:extLst>
          </p:cNvPr>
          <p:cNvSpPr txBox="1"/>
          <p:nvPr/>
        </p:nvSpPr>
        <p:spPr>
          <a:xfrm>
            <a:off x="597415" y="3618600"/>
            <a:ext cx="3291840" cy="32526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b="0" u="none" strike="noStrike" kern="1200" cap="none" spc="0" normalizeH="0" baseline="0" noProof="0">
                <a:ln>
                  <a:noFill/>
                </a:ln>
                <a:solidFill>
                  <a:srgbClr val="000000"/>
                </a:solidFill>
                <a:effectLst/>
                <a:uLnTx/>
                <a:uFillTx/>
                <a:latin typeface="Segoe UI Semibold"/>
                <a:ea typeface="+mj-lt"/>
                <a:cs typeface="Segoe UI Semibold"/>
              </a:rPr>
              <a:t>Readiness</a:t>
            </a:r>
          </a:p>
        </p:txBody>
      </p:sp>
      <p:sp>
        <p:nvSpPr>
          <p:cNvPr id="55" name="TextBox 54">
            <a:extLst>
              <a:ext uri="{FF2B5EF4-FFF2-40B4-BE49-F238E27FC236}">
                <a16:creationId xmlns:a16="http://schemas.microsoft.com/office/drawing/2014/main" id="{214FCE13-1850-CE3A-5210-1451AE6440FD}"/>
              </a:ext>
            </a:extLst>
          </p:cNvPr>
          <p:cNvSpPr txBox="1"/>
          <p:nvPr/>
        </p:nvSpPr>
        <p:spPr>
          <a:xfrm>
            <a:off x="597415" y="4018131"/>
            <a:ext cx="2937093" cy="851049"/>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latin typeface="Segoe UI"/>
                <a:ea typeface="+mn-ea"/>
                <a:cs typeface="+mn-cs"/>
              </a:rPr>
              <a:t>How many people in my organization are ready to </a:t>
            </a:r>
            <a:br>
              <a:rPr kumimoji="0" lang="en-US" sz="1600" b="0" u="none" strike="noStrike" kern="1200" cap="none" spc="0" normalizeH="0" baseline="0" noProof="0">
                <a:ln>
                  <a:noFill/>
                </a:ln>
                <a:solidFill>
                  <a:srgbClr val="000000"/>
                </a:solidFill>
                <a:effectLst/>
                <a:uLnTx/>
                <a:uFillTx/>
                <a:latin typeface="Segoe UI"/>
                <a:ea typeface="+mn-ea"/>
                <a:cs typeface="+mn-cs"/>
              </a:rPr>
            </a:br>
            <a:r>
              <a:rPr kumimoji="0" lang="en-US" sz="1600" b="0" u="none" strike="noStrike" kern="1200" cap="none" spc="0" normalizeH="0" baseline="0" noProof="0">
                <a:ln>
                  <a:noFill/>
                </a:ln>
                <a:solidFill>
                  <a:srgbClr val="000000"/>
                </a:solidFill>
                <a:effectLst/>
                <a:uLnTx/>
                <a:uFillTx/>
                <a:latin typeface="Segoe UI"/>
                <a:ea typeface="+mn-ea"/>
                <a:cs typeface="+mn-cs"/>
              </a:rPr>
              <a:t>start using Microsoft Copilot?</a:t>
            </a:r>
          </a:p>
        </p:txBody>
      </p:sp>
      <p:sp>
        <p:nvSpPr>
          <p:cNvPr id="48" name="TextBox 47">
            <a:extLst>
              <a:ext uri="{FF2B5EF4-FFF2-40B4-BE49-F238E27FC236}">
                <a16:creationId xmlns:a16="http://schemas.microsoft.com/office/drawing/2014/main" id="{7170FA45-242B-7DA3-505F-3F2EB63B6906}"/>
              </a:ext>
            </a:extLst>
          </p:cNvPr>
          <p:cNvSpPr txBox="1"/>
          <p:nvPr/>
        </p:nvSpPr>
        <p:spPr>
          <a:xfrm>
            <a:off x="4441460" y="3618600"/>
            <a:ext cx="3291840" cy="32526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b="0" u="none" strike="noStrike" kern="1200" cap="none" spc="0" normalizeH="0" baseline="0" noProof="0">
                <a:ln>
                  <a:noFill/>
                </a:ln>
                <a:solidFill>
                  <a:srgbClr val="000000"/>
                </a:solidFill>
                <a:effectLst/>
                <a:uLnTx/>
                <a:uFillTx/>
                <a:latin typeface="Segoe UI Semibold"/>
                <a:ea typeface="+mj-lt"/>
                <a:cs typeface="Segoe UI Semibold"/>
              </a:rPr>
              <a:t>Adoption</a:t>
            </a:r>
          </a:p>
        </p:txBody>
      </p:sp>
      <p:sp>
        <p:nvSpPr>
          <p:cNvPr id="47" name="TextBox 46">
            <a:extLst>
              <a:ext uri="{FF2B5EF4-FFF2-40B4-BE49-F238E27FC236}">
                <a16:creationId xmlns:a16="http://schemas.microsoft.com/office/drawing/2014/main" id="{1CB6D34A-9C77-8813-44A8-A5EA6C051F06}"/>
              </a:ext>
            </a:extLst>
          </p:cNvPr>
          <p:cNvSpPr txBox="1"/>
          <p:nvPr/>
        </p:nvSpPr>
        <p:spPr>
          <a:xfrm>
            <a:off x="4441461" y="4018131"/>
            <a:ext cx="3291840" cy="851049"/>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latin typeface="Segoe UI"/>
                <a:ea typeface="+mn-ea"/>
                <a:cs typeface="+mn-cs"/>
              </a:rPr>
              <a:t>How many people are using </a:t>
            </a:r>
            <a:br>
              <a:rPr kumimoji="0" lang="en-US" sz="1600" b="0" u="none" strike="noStrike" kern="1200" cap="none" spc="0" normalizeH="0" baseline="0" noProof="0">
                <a:ln>
                  <a:noFill/>
                </a:ln>
                <a:solidFill>
                  <a:srgbClr val="000000"/>
                </a:solidFill>
                <a:effectLst/>
                <a:uLnTx/>
                <a:uFillTx/>
                <a:latin typeface="Segoe UI"/>
                <a:ea typeface="+mn-ea"/>
                <a:cs typeface="+mn-cs"/>
              </a:rPr>
            </a:br>
            <a:r>
              <a:rPr kumimoji="0" lang="en-US" sz="1600" b="0" u="none" strike="noStrike" kern="1200" cap="none" spc="0" normalizeH="0" baseline="0" noProof="0">
                <a:ln>
                  <a:noFill/>
                </a:ln>
                <a:solidFill>
                  <a:srgbClr val="000000"/>
                </a:solidFill>
                <a:effectLst/>
                <a:uLnTx/>
                <a:uFillTx/>
                <a:latin typeface="Segoe UI"/>
                <a:ea typeface="+mn-ea"/>
                <a:cs typeface="+mn-cs"/>
              </a:rPr>
              <a:t>Copilot and in what ways?</a:t>
            </a:r>
          </a:p>
        </p:txBody>
      </p:sp>
      <p:sp>
        <p:nvSpPr>
          <p:cNvPr id="43" name="TextBox 42">
            <a:extLst>
              <a:ext uri="{FF2B5EF4-FFF2-40B4-BE49-F238E27FC236}">
                <a16:creationId xmlns:a16="http://schemas.microsoft.com/office/drawing/2014/main" id="{974650E9-3897-72F3-4B2F-20BFC6166B83}"/>
              </a:ext>
            </a:extLst>
          </p:cNvPr>
          <p:cNvSpPr txBox="1"/>
          <p:nvPr/>
        </p:nvSpPr>
        <p:spPr>
          <a:xfrm>
            <a:off x="8293388" y="3618600"/>
            <a:ext cx="3291840" cy="32526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b="0" u="none" strike="noStrike" kern="1200" cap="none" spc="0" normalizeH="0" baseline="0" noProof="0">
                <a:ln>
                  <a:noFill/>
                </a:ln>
                <a:solidFill>
                  <a:srgbClr val="000000"/>
                </a:solidFill>
                <a:effectLst/>
                <a:uLnTx/>
                <a:uFillTx/>
                <a:latin typeface="Segoe UI Semibold"/>
                <a:ea typeface="+mj-lt"/>
                <a:cs typeface="Segoe UI Semibold"/>
              </a:rPr>
              <a:t>Impact</a:t>
            </a:r>
          </a:p>
        </p:txBody>
      </p:sp>
      <p:sp>
        <p:nvSpPr>
          <p:cNvPr id="41" name="TextBox 40">
            <a:extLst>
              <a:ext uri="{FF2B5EF4-FFF2-40B4-BE49-F238E27FC236}">
                <a16:creationId xmlns:a16="http://schemas.microsoft.com/office/drawing/2014/main" id="{45C55148-4385-7E2D-D986-733ADF0959E8}"/>
              </a:ext>
            </a:extLst>
          </p:cNvPr>
          <p:cNvSpPr txBox="1"/>
          <p:nvPr/>
        </p:nvSpPr>
        <p:spPr>
          <a:xfrm>
            <a:off x="8309155" y="4018131"/>
            <a:ext cx="3291840" cy="851049"/>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000000"/>
                </a:solidFill>
                <a:effectLst/>
                <a:uLnTx/>
                <a:uFillTx/>
                <a:latin typeface="Segoe UI"/>
                <a:ea typeface="+mn-ea"/>
                <a:cs typeface="+mn-cs"/>
              </a:rPr>
              <a:t>How can Copilot transform </a:t>
            </a:r>
            <a:br>
              <a:rPr kumimoji="0" lang="en-US" sz="1600" b="0" u="none" strike="noStrike" kern="1200" cap="none" spc="0" normalizeH="0" baseline="0" noProof="0">
                <a:ln>
                  <a:noFill/>
                </a:ln>
                <a:solidFill>
                  <a:srgbClr val="000000"/>
                </a:solidFill>
                <a:effectLst/>
                <a:uLnTx/>
                <a:uFillTx/>
                <a:latin typeface="Segoe UI"/>
                <a:ea typeface="+mn-ea"/>
                <a:cs typeface="+mn-cs"/>
              </a:rPr>
            </a:br>
            <a:r>
              <a:rPr kumimoji="0" lang="en-US" sz="1600" b="0" u="none" strike="noStrike" kern="1200" cap="none" spc="0" normalizeH="0" baseline="0" noProof="0">
                <a:ln>
                  <a:noFill/>
                </a:ln>
                <a:solidFill>
                  <a:srgbClr val="000000"/>
                </a:solidFill>
                <a:effectLst/>
                <a:uLnTx/>
                <a:uFillTx/>
                <a:latin typeface="Segoe UI"/>
                <a:ea typeface="+mn-ea"/>
                <a:cs typeface="+mn-cs"/>
              </a:rPr>
              <a:t>work in my organization?</a:t>
            </a:r>
          </a:p>
        </p:txBody>
      </p:sp>
      <p:pic>
        <p:nvPicPr>
          <p:cNvPr id="44" name="Picture 43" descr="Readiness tab zoomed in">
            <a:extLst>
              <a:ext uri="{FF2B5EF4-FFF2-40B4-BE49-F238E27FC236}">
                <a16:creationId xmlns:a16="http://schemas.microsoft.com/office/drawing/2014/main" id="{85D050C7-CA8B-117A-A61A-56373EF5576A}"/>
              </a:ext>
            </a:extLst>
          </p:cNvPr>
          <p:cNvPicPr>
            <a:picLocks noChangeAspect="1"/>
          </p:cNvPicPr>
          <p:nvPr/>
        </p:nvPicPr>
        <p:blipFill rotWithShape="1">
          <a:blip r:embed="rId6"/>
          <a:srcRect l="3557" t="2796" r="4074" b="48256"/>
          <a:stretch/>
        </p:blipFill>
        <p:spPr>
          <a:xfrm>
            <a:off x="876300" y="2348134"/>
            <a:ext cx="2841604" cy="867016"/>
          </a:xfrm>
          <a:prstGeom prst="roundRect">
            <a:avLst>
              <a:gd name="adj" fmla="val 3743"/>
            </a:avLst>
          </a:prstGeom>
          <a:ln>
            <a:solidFill>
              <a:schemeClr val="accent1"/>
            </a:solidFill>
          </a:ln>
          <a:effectLst>
            <a:outerShdw blurRad="165100" sx="102000" sy="102000" algn="ctr" rotWithShape="0">
              <a:prstClr val="black">
                <a:alpha val="25000"/>
              </a:prstClr>
            </a:outerShdw>
          </a:effectLst>
        </p:spPr>
      </p:pic>
      <p:pic>
        <p:nvPicPr>
          <p:cNvPr id="50" name="Picture 49" descr="Adoption tab zoomed in">
            <a:extLst>
              <a:ext uri="{FF2B5EF4-FFF2-40B4-BE49-F238E27FC236}">
                <a16:creationId xmlns:a16="http://schemas.microsoft.com/office/drawing/2014/main" id="{5CB94723-F022-DEF8-843B-9684D305E77A}"/>
              </a:ext>
            </a:extLst>
          </p:cNvPr>
          <p:cNvPicPr>
            <a:picLocks noChangeAspect="1"/>
          </p:cNvPicPr>
          <p:nvPr/>
        </p:nvPicPr>
        <p:blipFill rotWithShape="1">
          <a:blip r:embed="rId4"/>
          <a:srcRect l="75293" t="24330" r="1070" b="4872"/>
          <a:stretch/>
        </p:blipFill>
        <p:spPr>
          <a:xfrm>
            <a:off x="5183052" y="1416700"/>
            <a:ext cx="1155337" cy="1907886"/>
          </a:xfrm>
          <a:prstGeom prst="roundRect">
            <a:avLst>
              <a:gd name="adj" fmla="val 3743"/>
            </a:avLst>
          </a:prstGeom>
          <a:ln>
            <a:solidFill>
              <a:schemeClr val="accent1"/>
            </a:solidFill>
          </a:ln>
          <a:effectLst>
            <a:outerShdw blurRad="165100" sx="102000" sy="102000" algn="ctr" rotWithShape="0">
              <a:prstClr val="black">
                <a:alpha val="25000"/>
              </a:prstClr>
            </a:outerShdw>
          </a:effectLst>
        </p:spPr>
      </p:pic>
      <p:pic>
        <p:nvPicPr>
          <p:cNvPr id="7" name="Picture 6" descr="A screenshot of a computer screen">
            <a:extLst>
              <a:ext uri="{FF2B5EF4-FFF2-40B4-BE49-F238E27FC236}">
                <a16:creationId xmlns:a16="http://schemas.microsoft.com/office/drawing/2014/main" id="{CFE05F1C-7E30-2F57-F32B-665EA7672D10}"/>
              </a:ext>
            </a:extLst>
          </p:cNvPr>
          <p:cNvPicPr>
            <a:picLocks noChangeAspect="1"/>
          </p:cNvPicPr>
          <p:nvPr/>
        </p:nvPicPr>
        <p:blipFill>
          <a:blip r:embed="rId7"/>
          <a:stretch>
            <a:fillRect/>
          </a:stretch>
        </p:blipFill>
        <p:spPr>
          <a:xfrm>
            <a:off x="9617238" y="2080591"/>
            <a:ext cx="1887898" cy="1463745"/>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14607285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FEF3A47-57BC-7CA9-9012-933D92382477}"/>
              </a:ext>
              <a:ext uri="{C183D7F6-B498-43B3-948B-1728B52AA6E4}">
                <adec:decorative xmlns:adec="http://schemas.microsoft.com/office/drawing/2017/decorative" val="1"/>
              </a:ext>
            </a:extLst>
          </p:cNvPr>
          <p:cNvGrpSpPr/>
          <p:nvPr/>
        </p:nvGrpSpPr>
        <p:grpSpPr>
          <a:xfrm>
            <a:off x="4639115" y="0"/>
            <a:ext cx="7552885" cy="6858000"/>
            <a:chOff x="4639115" y="0"/>
            <a:chExt cx="7552885" cy="6858000"/>
          </a:xfrm>
        </p:grpSpPr>
        <p:pic>
          <p:nvPicPr>
            <p:cNvPr id="20" name="Picture 19" descr="A picture containing blur&#10;&#10;Description automatically generated">
              <a:extLst>
                <a:ext uri="{FF2B5EF4-FFF2-40B4-BE49-F238E27FC236}">
                  <a16:creationId xmlns:a16="http://schemas.microsoft.com/office/drawing/2014/main" id="{136EB243-8712-CB50-6719-901E783ADD4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5400000">
              <a:off x="6593776" y="1259777"/>
              <a:ext cx="6425973" cy="4770474"/>
            </a:xfrm>
            <a:prstGeom prst="rect">
              <a:avLst/>
            </a:prstGeom>
          </p:spPr>
        </p:pic>
        <p:sp>
          <p:nvSpPr>
            <p:cNvPr id="21" name="Rectangle 20">
              <a:extLst>
                <a:ext uri="{FF2B5EF4-FFF2-40B4-BE49-F238E27FC236}">
                  <a16:creationId xmlns:a16="http://schemas.microsoft.com/office/drawing/2014/main" id="{F2E079F7-F644-6CE2-6015-FF47C3913D4A}"/>
                </a:ext>
              </a:extLst>
            </p:cNvPr>
            <p:cNvSpPr/>
            <p:nvPr userDrawn="1"/>
          </p:nvSpPr>
          <p:spPr bwMode="auto">
            <a:xfrm>
              <a:off x="4639115" y="0"/>
              <a:ext cx="7552885" cy="6858000"/>
            </a:xfrm>
            <a:prstGeom prst="rect">
              <a:avLst/>
            </a:prstGeom>
            <a:gradFill>
              <a:gsLst>
                <a:gs pos="0">
                  <a:srgbClr val="CED8DB">
                    <a:alpha val="40000"/>
                  </a:srgbClr>
                </a:gs>
                <a:gs pos="5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a:xfrm>
            <a:off x="588963" y="457200"/>
            <a:ext cx="5014804" cy="1477328"/>
          </a:xfrm>
        </p:spPr>
        <p:txBody>
          <a:bodyPr/>
          <a:lstStyle/>
          <a:p>
            <a:r>
              <a:rPr lang="en-US"/>
              <a:t>Measure Copilot for </a:t>
            </a:r>
            <a:br>
              <a:rPr lang="en-US"/>
            </a:br>
            <a:r>
              <a:rPr lang="en-US"/>
              <a:t>Microsoft 365 effectiveness </a:t>
            </a:r>
            <a:br>
              <a:rPr lang="en-US"/>
            </a:br>
            <a:r>
              <a:rPr lang="en-US"/>
              <a:t>with Viva Insights </a:t>
            </a:r>
          </a:p>
        </p:txBody>
      </p:sp>
      <p:sp>
        <p:nvSpPr>
          <p:cNvPr id="16" name="Rectangle: Rounded Corners 15">
            <a:extLst>
              <a:ext uri="{FF2B5EF4-FFF2-40B4-BE49-F238E27FC236}">
                <a16:creationId xmlns:a16="http://schemas.microsoft.com/office/drawing/2014/main" id="{CBD70A76-3763-F20E-5482-D7EDABE6F033}"/>
              </a:ext>
              <a:ext uri="{C183D7F6-B498-43B3-948B-1728B52AA6E4}">
                <adec:decorative xmlns:adec="http://schemas.microsoft.com/office/drawing/2017/decorative" val="1"/>
              </a:ext>
            </a:extLst>
          </p:cNvPr>
          <p:cNvSpPr/>
          <p:nvPr/>
        </p:nvSpPr>
        <p:spPr bwMode="auto">
          <a:xfrm>
            <a:off x="5904186" y="1566868"/>
            <a:ext cx="5839654" cy="4449487"/>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9" name="Picture 8" descr="A screenshot of a computer">
            <a:extLst>
              <a:ext uri="{FF2B5EF4-FFF2-40B4-BE49-F238E27FC236}">
                <a16:creationId xmlns:a16="http://schemas.microsoft.com/office/drawing/2014/main" id="{7E1EDB76-0BD3-74EC-84C4-E89C20D5A536}"/>
              </a:ext>
            </a:extLst>
          </p:cNvPr>
          <p:cNvPicPr>
            <a:picLocks noChangeAspect="1"/>
          </p:cNvPicPr>
          <p:nvPr/>
        </p:nvPicPr>
        <p:blipFill rotWithShape="1">
          <a:blip r:embed="rId4"/>
          <a:srcRect l="1348" t="1888" r="1439" b="2049"/>
          <a:stretch/>
        </p:blipFill>
        <p:spPr>
          <a:xfrm>
            <a:off x="6046533" y="1713737"/>
            <a:ext cx="5554961" cy="4155747"/>
          </a:xfrm>
          <a:prstGeom prst="rect">
            <a:avLst/>
          </a:prstGeom>
          <a:ln w="6350">
            <a:solidFill>
              <a:schemeClr val="bg1">
                <a:lumMod val="50000"/>
              </a:schemeClr>
            </a:solidFill>
          </a:ln>
        </p:spPr>
      </p:pic>
      <p:sp>
        <p:nvSpPr>
          <p:cNvPr id="11" name="TextBox 10">
            <a:extLst>
              <a:ext uri="{FF2B5EF4-FFF2-40B4-BE49-F238E27FC236}">
                <a16:creationId xmlns:a16="http://schemas.microsoft.com/office/drawing/2014/main" id="{770A7C2A-6FBA-BE22-DA26-AC7566592C5C}"/>
              </a:ext>
            </a:extLst>
          </p:cNvPr>
          <p:cNvSpPr txBox="1"/>
          <p:nvPr/>
        </p:nvSpPr>
        <p:spPr>
          <a:xfrm>
            <a:off x="584200" y="2324630"/>
            <a:ext cx="4777842" cy="3722683"/>
          </a:xfrm>
          <a:prstGeom prst="rect">
            <a:avLst/>
          </a:prstGeom>
          <a:noFill/>
        </p:spPr>
        <p:txBody>
          <a:bodyPr wrap="square" lIns="0" tIns="0" rIns="0" bIns="0" anchor="t">
            <a:noAutofit/>
          </a:bodyPr>
          <a:lstStyle/>
          <a:p>
            <a:pPr>
              <a:spcBef>
                <a:spcPts val="1200"/>
              </a:spcBef>
              <a:defRPr/>
            </a:pPr>
            <a:r>
              <a:rPr kumimoji="0" lang="en-US" sz="2000" b="0" i="0" u="none" strike="noStrike" kern="1200" cap="none" spc="0" normalizeH="0" baseline="0" noProof="0">
                <a:ln>
                  <a:noFill/>
                </a:ln>
                <a:solidFill>
                  <a:schemeClr val="accent5"/>
                </a:solidFill>
                <a:effectLst/>
                <a:uLnTx/>
                <a:uFillTx/>
                <a:latin typeface="Segoe UI Semibold" panose="020B0702040204020203" pitchFamily="34" charset="0"/>
                <a:cs typeface="Segoe UI Semibold" panose="020B0702040204020203" pitchFamily="34" charset="0"/>
              </a:rPr>
              <a:t>Microsoft Copilot Dashboard enables IT and business leaders to plan their AI readiness, drive adoption, and measure the impact of their ROI</a:t>
            </a:r>
            <a:endParaRPr kumimoji="0" lang="en-US" sz="2000" b="0" i="0" u="none" strike="noStrike" kern="1200" cap="none" spc="0" normalizeH="0" baseline="0" noProof="0">
              <a:ln>
                <a:noFill/>
              </a:ln>
              <a:solidFill>
                <a:schemeClr val="accent5"/>
              </a:solidFill>
              <a:effectLst/>
              <a:uLnTx/>
              <a:uFillTx/>
              <a:latin typeface="Segoe UI"/>
              <a:ea typeface="+mn-lt"/>
              <a:cs typeface="Segoe UI"/>
            </a:endParaRP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mj-lt"/>
                <a:ea typeface="+mn-lt"/>
                <a:cs typeface="Segoe UI"/>
              </a:rPr>
              <a:t>Readiness: </a:t>
            </a:r>
            <a:r>
              <a:rPr kumimoji="0" lang="en-US" b="0" i="0" u="none" strike="noStrike" kern="1200" cap="none" spc="0" normalizeH="0" baseline="0" noProof="0">
                <a:ln>
                  <a:noFill/>
                </a:ln>
                <a:solidFill>
                  <a:srgbClr val="000000"/>
                </a:solidFill>
                <a:effectLst/>
                <a:uLnTx/>
                <a:uFillTx/>
                <a:latin typeface="Segoe UI"/>
                <a:ea typeface="+mn-lt"/>
                <a:cs typeface="Segoe UI"/>
              </a:rPr>
              <a:t>Get Insights on how many people in your organization are ready to start using Copilot for Microsoft 365</a:t>
            </a: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mj-lt"/>
                <a:ea typeface="+mn-lt"/>
                <a:cs typeface="Segoe UI"/>
              </a:rPr>
              <a:t>Adoption:</a:t>
            </a:r>
            <a:r>
              <a:rPr kumimoji="0" lang="en-US" b="0" i="0" u="none" strike="noStrike" kern="1200" cap="none" spc="0" normalizeH="0" baseline="0" noProof="0">
                <a:ln>
                  <a:noFill/>
                </a:ln>
                <a:solidFill>
                  <a:srgbClr val="000000"/>
                </a:solidFill>
                <a:effectLst/>
                <a:uLnTx/>
                <a:uFillTx/>
                <a:latin typeface="Segoe UI"/>
                <a:ea typeface="+mn-lt"/>
                <a:cs typeface="Segoe UI"/>
              </a:rPr>
              <a:t> Intel on how and when people are using Copilot</a:t>
            </a: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mj-lt"/>
                <a:ea typeface="+mn-lt"/>
                <a:cs typeface="Segoe UI"/>
              </a:rPr>
              <a:t>Impact:</a:t>
            </a:r>
            <a:r>
              <a:rPr kumimoji="0" lang="en-US" b="0" i="0" u="none" strike="noStrike" kern="1200" cap="none" spc="0" normalizeH="0" baseline="0" noProof="0">
                <a:ln>
                  <a:noFill/>
                </a:ln>
                <a:solidFill>
                  <a:srgbClr val="000000"/>
                </a:solidFill>
                <a:effectLst/>
                <a:uLnTx/>
                <a:uFillTx/>
                <a:latin typeface="Segoe UI"/>
                <a:ea typeface="+mn-lt"/>
                <a:cs typeface="Segoe UI"/>
              </a:rPr>
              <a:t> Insights on how Copilot transforms work in your organization</a:t>
            </a:r>
          </a:p>
        </p:txBody>
      </p:sp>
    </p:spTree>
    <p:extLst>
      <p:ext uri="{BB962C8B-B14F-4D97-AF65-F5344CB8AC3E}">
        <p14:creationId xmlns:p14="http://schemas.microsoft.com/office/powerpoint/2010/main" val="327356697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922B17AB-6E92-241E-FF3A-DF3ACE14CD72}"/>
              </a:ext>
              <a:ext uri="{C183D7F6-B498-43B3-948B-1728B52AA6E4}">
                <adec:decorative xmlns:adec="http://schemas.microsoft.com/office/drawing/2017/decorative" val="1"/>
              </a:ext>
            </a:extLst>
          </p:cNvPr>
          <p:cNvGrpSpPr/>
          <p:nvPr/>
        </p:nvGrpSpPr>
        <p:grpSpPr>
          <a:xfrm>
            <a:off x="1055195" y="1996628"/>
            <a:ext cx="6643262" cy="1920133"/>
            <a:chOff x="1055195" y="1996628"/>
            <a:chExt cx="6643262" cy="1381527"/>
          </a:xfrm>
        </p:grpSpPr>
        <p:cxnSp>
          <p:nvCxnSpPr>
            <p:cNvPr id="36" name="Straight Connector 35">
              <a:extLst>
                <a:ext uri="{FF2B5EF4-FFF2-40B4-BE49-F238E27FC236}">
                  <a16:creationId xmlns:a16="http://schemas.microsoft.com/office/drawing/2014/main" id="{5ED87CD1-D69A-4133-7FAE-F9E43009403B}"/>
                </a:ext>
              </a:extLst>
            </p:cNvPr>
            <p:cNvCxnSpPr>
              <a:cxnSpLocks/>
            </p:cNvCxnSpPr>
            <p:nvPr/>
          </p:nvCxnSpPr>
          <p:spPr>
            <a:xfrm>
              <a:off x="4227889"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A15C33F-2C29-516C-9753-D595C597561F}"/>
                </a:ext>
              </a:extLst>
            </p:cNvPr>
            <p:cNvCxnSpPr>
              <a:cxnSpLocks/>
            </p:cNvCxnSpPr>
            <p:nvPr/>
          </p:nvCxnSpPr>
          <p:spPr>
            <a:xfrm>
              <a:off x="7698457"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BEE7CFE-58E0-F29E-B805-5C94B935BED4}"/>
                </a:ext>
              </a:extLst>
            </p:cNvPr>
            <p:cNvCxnSpPr>
              <a:cxnSpLocks/>
            </p:cNvCxnSpPr>
            <p:nvPr/>
          </p:nvCxnSpPr>
          <p:spPr>
            <a:xfrm>
              <a:off x="1055195"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57D642-4FAA-4D60-BA9E-FC17FE126473}"/>
              </a:ext>
            </a:extLst>
          </p:cNvPr>
          <p:cNvSpPr>
            <a:spLocks noGrp="1"/>
          </p:cNvSpPr>
          <p:nvPr>
            <p:ph type="title"/>
          </p:nvPr>
        </p:nvSpPr>
        <p:spPr>
          <a:xfrm>
            <a:off x="588963" y="457200"/>
            <a:ext cx="11017250" cy="984885"/>
          </a:xfrm>
        </p:spPr>
        <p:txBody>
          <a:bodyPr/>
          <a:lstStyle/>
          <a:p>
            <a:r>
              <a:rPr lang="en-US"/>
              <a:t>Get started with measuring effectiveness </a:t>
            </a:r>
            <a:br>
              <a:rPr lang="en-US"/>
            </a:br>
            <a:r>
              <a:rPr lang="en-US"/>
              <a:t>for Copilot for Microsoft 365 </a:t>
            </a:r>
          </a:p>
        </p:txBody>
      </p:sp>
      <p:pic>
        <p:nvPicPr>
          <p:cNvPr id="43"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5427EC9C-2205-4B08-9F2D-7BD47A1F8329}"/>
              </a:ext>
              <a:ext uri="{C183D7F6-B498-43B3-948B-1728B52AA6E4}">
                <adec:decorative xmlns:adec="http://schemas.microsoft.com/office/drawing/2017/decorative" val="0"/>
              </a:ext>
            </a:extLst>
          </p:cNvPr>
          <p:cNvPicPr>
            <a:picLocks noChangeAspect="1"/>
          </p:cNvPicPr>
          <p:nvPr/>
        </p:nvPicPr>
        <p:blipFill rotWithShape="1">
          <a:blip r:embed="rId3"/>
          <a:srcRect l="762"/>
          <a:stretch/>
        </p:blipFill>
        <p:spPr>
          <a:xfrm rot="5400000">
            <a:off x="9509760" y="2843773"/>
            <a:ext cx="6858000" cy="1170455"/>
          </a:xfrm>
          <a:prstGeom prst="rect">
            <a:avLst/>
          </a:prstGeom>
        </p:spPr>
      </p:pic>
      <p:grpSp>
        <p:nvGrpSpPr>
          <p:cNvPr id="25" name="Group 24">
            <a:extLst>
              <a:ext uri="{FF2B5EF4-FFF2-40B4-BE49-F238E27FC236}">
                <a16:creationId xmlns:a16="http://schemas.microsoft.com/office/drawing/2014/main" id="{F9F15F02-B4EE-42C6-21EA-55A20085907F}"/>
              </a:ext>
              <a:ext uri="{C183D7F6-B498-43B3-948B-1728B52AA6E4}">
                <adec:decorative xmlns:adec="http://schemas.microsoft.com/office/drawing/2017/decorative" val="1"/>
              </a:ext>
            </a:extLst>
          </p:cNvPr>
          <p:cNvGrpSpPr/>
          <p:nvPr/>
        </p:nvGrpSpPr>
        <p:grpSpPr>
          <a:xfrm>
            <a:off x="2492605" y="4141396"/>
            <a:ext cx="6941134" cy="1975098"/>
            <a:chOff x="2487841" y="4057996"/>
            <a:chExt cx="6941134" cy="1670905"/>
          </a:xfrm>
        </p:grpSpPr>
        <p:cxnSp>
          <p:nvCxnSpPr>
            <p:cNvPr id="28" name="Straight Connector 27">
              <a:extLst>
                <a:ext uri="{FF2B5EF4-FFF2-40B4-BE49-F238E27FC236}">
                  <a16:creationId xmlns:a16="http://schemas.microsoft.com/office/drawing/2014/main" id="{A51AAE34-4CA1-F943-FB3A-34B1B5ECBDC8}"/>
                </a:ext>
              </a:extLst>
            </p:cNvPr>
            <p:cNvCxnSpPr>
              <a:cxnSpLocks/>
            </p:cNvCxnSpPr>
            <p:nvPr/>
          </p:nvCxnSpPr>
          <p:spPr>
            <a:xfrm>
              <a:off x="5958409" y="4057997"/>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9844636-0743-815A-6087-267511020EAF}"/>
                </a:ext>
              </a:extLst>
            </p:cNvPr>
            <p:cNvCxnSpPr>
              <a:cxnSpLocks/>
            </p:cNvCxnSpPr>
            <p:nvPr/>
          </p:nvCxnSpPr>
          <p:spPr>
            <a:xfrm>
              <a:off x="9428975" y="4057996"/>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40E7A6-9BB8-682E-1C9D-7051E3E37329}"/>
                </a:ext>
              </a:extLst>
            </p:cNvPr>
            <p:cNvCxnSpPr>
              <a:cxnSpLocks/>
            </p:cNvCxnSpPr>
            <p:nvPr/>
          </p:nvCxnSpPr>
          <p:spPr>
            <a:xfrm>
              <a:off x="2487841" y="4057997"/>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95EF9E8-6A55-1A4A-A2B1-CB46875472FD}"/>
              </a:ext>
            </a:extLst>
          </p:cNvPr>
          <p:cNvSpPr txBox="1"/>
          <p:nvPr/>
        </p:nvSpPr>
        <p:spPr>
          <a:xfrm>
            <a:off x="9534662" y="4785580"/>
            <a:ext cx="2088885" cy="1381527"/>
          </a:xfrm>
          <a:prstGeom prst="rect">
            <a:avLst/>
          </a:prstGeom>
          <a:noFill/>
        </p:spPr>
        <p:txBody>
          <a:bodyPr wrap="square" lIns="0" tIns="0" rIns="0" bIns="0" anchor="b">
            <a:noAutofit/>
          </a:bodyPr>
          <a:lstStyle/>
          <a:p>
            <a:pPr>
              <a:spcAft>
                <a:spcPts val="600"/>
              </a:spcAft>
              <a:defRPr/>
            </a:pPr>
            <a:r>
              <a:rPr lang="en-US" sz="1600">
                <a:solidFill>
                  <a:schemeClr val="accent4"/>
                </a:solidFill>
                <a:latin typeface="+mj-lt"/>
              </a:rPr>
              <a:t>Validate user sentiment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Use Viva Glint/Viva Pulse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to get feedback and user sentiment after Copilot/AI rollout</a:t>
            </a:r>
          </a:p>
        </p:txBody>
      </p:sp>
      <p:sp>
        <p:nvSpPr>
          <p:cNvPr id="42" name="Rectangle: Rounded Corners 41">
            <a:extLst>
              <a:ext uri="{FF2B5EF4-FFF2-40B4-BE49-F238E27FC236}">
                <a16:creationId xmlns:a16="http://schemas.microsoft.com/office/drawing/2014/main" id="{C44E2E4A-DB4D-6BF2-BBD4-FD0D0AC730F1}"/>
              </a:ext>
              <a:ext uri="{C183D7F6-B498-43B3-948B-1728B52AA6E4}">
                <adec:decorative xmlns:adec="http://schemas.microsoft.com/office/drawing/2017/decorative" val="1"/>
              </a:ext>
            </a:extLst>
          </p:cNvPr>
          <p:cNvSpPr/>
          <p:nvPr/>
        </p:nvSpPr>
        <p:spPr bwMode="auto">
          <a:xfrm>
            <a:off x="588963" y="3750101"/>
            <a:ext cx="10714183" cy="570587"/>
          </a:xfrm>
          <a:prstGeom prst="roundRect">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100">
              <a:solidFill>
                <a:srgbClr val="FFFFFF"/>
              </a:solidFill>
              <a:latin typeface="Segoe UI"/>
              <a:cs typeface="Segoe UI" pitchFamily="34" charset="0"/>
            </a:endParaRPr>
          </a:p>
        </p:txBody>
      </p:sp>
      <p:sp>
        <p:nvSpPr>
          <p:cNvPr id="44" name="Rectangle: Rounded Corners 43">
            <a:extLst>
              <a:ext uri="{FF2B5EF4-FFF2-40B4-BE49-F238E27FC236}">
                <a16:creationId xmlns:a16="http://schemas.microsoft.com/office/drawing/2014/main" id="{D432AB7C-3EB9-53C7-ACB6-2925ACEF17AE}"/>
              </a:ext>
              <a:ext uri="{C183D7F6-B498-43B3-948B-1728B52AA6E4}">
                <adec:decorative xmlns:adec="http://schemas.microsoft.com/office/drawing/2017/decorative" val="1"/>
              </a:ext>
            </a:extLst>
          </p:cNvPr>
          <p:cNvSpPr/>
          <p:nvPr/>
        </p:nvSpPr>
        <p:spPr bwMode="auto">
          <a:xfrm>
            <a:off x="5244105" y="3750101"/>
            <a:ext cx="6059042" cy="570587"/>
          </a:xfrm>
          <a:prstGeom prst="roundRect">
            <a:avLst/>
          </a:prstGeom>
          <a:gradFill>
            <a:gsLst>
              <a:gs pos="0">
                <a:schemeClr val="accent4"/>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100">
              <a:solidFill>
                <a:srgbClr val="FFFFFF"/>
              </a:solidFill>
              <a:cs typeface="Segoe UI" pitchFamily="34" charset="0"/>
            </a:endParaRPr>
          </a:p>
        </p:txBody>
      </p:sp>
      <p:pic>
        <p:nvPicPr>
          <p:cNvPr id="45" name="Graphic 44" descr="Comment Heart outline">
            <a:extLst>
              <a:ext uri="{FF2B5EF4-FFF2-40B4-BE49-F238E27FC236}">
                <a16:creationId xmlns:a16="http://schemas.microsoft.com/office/drawing/2014/main" id="{49B39866-DE61-AEF3-5E15-6EF50216F4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5226" y="3811394"/>
            <a:ext cx="489563" cy="489563"/>
          </a:xfrm>
          <a:prstGeom prst="rect">
            <a:avLst/>
          </a:prstGeom>
        </p:spPr>
      </p:pic>
      <p:pic>
        <p:nvPicPr>
          <p:cNvPr id="47" name="Graphic 46" descr="Magnifying glass outline">
            <a:extLst>
              <a:ext uri="{FF2B5EF4-FFF2-40B4-BE49-F238E27FC236}">
                <a16:creationId xmlns:a16="http://schemas.microsoft.com/office/drawing/2014/main" id="{0C48656A-D042-82A7-DB98-706B998EA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31236" y="3844454"/>
            <a:ext cx="381880" cy="381880"/>
          </a:xfrm>
          <a:prstGeom prst="rect">
            <a:avLst/>
          </a:prstGeom>
        </p:spPr>
      </p:pic>
      <p:pic>
        <p:nvPicPr>
          <p:cNvPr id="49" name="Graphic 48" descr="Blog outline">
            <a:extLst>
              <a:ext uri="{FF2B5EF4-FFF2-40B4-BE49-F238E27FC236}">
                <a16:creationId xmlns:a16="http://schemas.microsoft.com/office/drawing/2014/main" id="{FF64D2FE-74CA-B3A6-0958-C6BDD91BF3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76861" y="3844454"/>
            <a:ext cx="381880" cy="381880"/>
          </a:xfrm>
          <a:prstGeom prst="rect">
            <a:avLst/>
          </a:prstGeom>
        </p:spPr>
      </p:pic>
      <p:pic>
        <p:nvPicPr>
          <p:cNvPr id="53" name="Graphic 52" descr="Paint brush outline">
            <a:extLst>
              <a:ext uri="{FF2B5EF4-FFF2-40B4-BE49-F238E27FC236}">
                <a16:creationId xmlns:a16="http://schemas.microsoft.com/office/drawing/2014/main" id="{6C93B5B2-13ED-2EB3-8490-CE7E249F98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44507" y="3844454"/>
            <a:ext cx="381880" cy="381880"/>
          </a:xfrm>
          <a:prstGeom prst="rect">
            <a:avLst/>
          </a:prstGeom>
        </p:spPr>
      </p:pic>
      <p:pic>
        <p:nvPicPr>
          <p:cNvPr id="54" name="Graphic 53" descr="Gears outline">
            <a:extLst>
              <a:ext uri="{FF2B5EF4-FFF2-40B4-BE49-F238E27FC236}">
                <a16:creationId xmlns:a16="http://schemas.microsoft.com/office/drawing/2014/main" id="{76A8EB4A-1678-976B-B82B-18CEE808D8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16423" y="3844454"/>
            <a:ext cx="381880" cy="381880"/>
          </a:xfrm>
          <a:prstGeom prst="rect">
            <a:avLst/>
          </a:prstGeom>
        </p:spPr>
      </p:pic>
      <p:pic>
        <p:nvPicPr>
          <p:cNvPr id="55" name="Graphic 54" descr="Settings outline">
            <a:extLst>
              <a:ext uri="{FF2B5EF4-FFF2-40B4-BE49-F238E27FC236}">
                <a16:creationId xmlns:a16="http://schemas.microsoft.com/office/drawing/2014/main" id="{A4EDE5FF-5EE3-0CE8-9025-AF7CD133553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8143" y="3806232"/>
            <a:ext cx="458324" cy="458324"/>
          </a:xfrm>
          <a:prstGeom prst="rect">
            <a:avLst/>
          </a:prstGeom>
        </p:spPr>
      </p:pic>
      <p:sp>
        <p:nvSpPr>
          <p:cNvPr id="56" name="TextBox 55">
            <a:extLst>
              <a:ext uri="{FF2B5EF4-FFF2-40B4-BE49-F238E27FC236}">
                <a16:creationId xmlns:a16="http://schemas.microsoft.com/office/drawing/2014/main" id="{56DA6D43-AC08-2C1C-969E-22640D8BD149}"/>
              </a:ext>
            </a:extLst>
          </p:cNvPr>
          <p:cNvSpPr txBox="1"/>
          <p:nvPr/>
        </p:nvSpPr>
        <p:spPr>
          <a:xfrm>
            <a:off x="1185226" y="1934283"/>
            <a:ext cx="2088885" cy="991762"/>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solidFill>
                  <a:schemeClr val="accent4"/>
                </a:solidFill>
                <a:latin typeface="+mj-lt"/>
              </a:rPr>
              <a:t>Plan and manage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Engage Copilot v-team and understand key workstreams</a:t>
            </a:r>
          </a:p>
        </p:txBody>
      </p:sp>
      <p:sp>
        <p:nvSpPr>
          <p:cNvPr id="57" name="TextBox 56">
            <a:extLst>
              <a:ext uri="{FF2B5EF4-FFF2-40B4-BE49-F238E27FC236}">
                <a16:creationId xmlns:a16="http://schemas.microsoft.com/office/drawing/2014/main" id="{3CCB6D8C-E21B-BA00-C8DF-035498E3B124}"/>
              </a:ext>
            </a:extLst>
          </p:cNvPr>
          <p:cNvSpPr txBox="1"/>
          <p:nvPr/>
        </p:nvSpPr>
        <p:spPr>
          <a:xfrm>
            <a:off x="4346276" y="1934283"/>
            <a:ext cx="2335964" cy="991762"/>
          </a:xfrm>
          <a:prstGeom prst="rect">
            <a:avLst/>
          </a:prstGeom>
          <a:noFill/>
        </p:spPr>
        <p:txBody>
          <a:bodyPr wrap="square" lIns="0" tIns="0" rIns="0" bIns="0" anchor="t">
            <a:noAutofit/>
          </a:bodyPr>
          <a:lstStyle/>
          <a:p>
            <a:pPr>
              <a:spcAft>
                <a:spcPts val="600"/>
              </a:spcAft>
              <a:defRPr/>
            </a:pPr>
            <a:r>
              <a:rPr lang="en-US" sz="1600">
                <a:solidFill>
                  <a:schemeClr val="accent4"/>
                </a:solidFill>
                <a:latin typeface="+mj-lt"/>
              </a:rPr>
              <a:t>Assess Viva Insights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Analysts/leaders to assess existing PBI reports and Copilot Dashboard to understand productivity barriers and identify pilot user groups for roll out </a:t>
            </a:r>
          </a:p>
        </p:txBody>
      </p:sp>
      <p:sp>
        <p:nvSpPr>
          <p:cNvPr id="58" name="TextBox 57">
            <a:extLst>
              <a:ext uri="{FF2B5EF4-FFF2-40B4-BE49-F238E27FC236}">
                <a16:creationId xmlns:a16="http://schemas.microsoft.com/office/drawing/2014/main" id="{C7527708-40DE-D0A8-7713-7D06E6FDE02E}"/>
              </a:ext>
            </a:extLst>
          </p:cNvPr>
          <p:cNvSpPr txBox="1"/>
          <p:nvPr/>
        </p:nvSpPr>
        <p:spPr>
          <a:xfrm>
            <a:off x="7805200" y="1934283"/>
            <a:ext cx="2329416" cy="991762"/>
          </a:xfrm>
          <a:prstGeom prst="rect">
            <a:avLst/>
          </a:prstGeom>
          <a:noFill/>
        </p:spPr>
        <p:txBody>
          <a:bodyPr wrap="square" lIns="0" tIns="0" rIns="0" bIns="0" anchor="t">
            <a:noAutofit/>
          </a:bodyPr>
          <a:lstStyle/>
          <a:p>
            <a:pPr>
              <a:spcAft>
                <a:spcPts val="600"/>
              </a:spcAft>
              <a:defRPr/>
            </a:pPr>
            <a:r>
              <a:rPr lang="en-US" sz="1600">
                <a:solidFill>
                  <a:schemeClr val="accent4"/>
                </a:solidFill>
                <a:latin typeface="+mj-lt"/>
              </a:rPr>
              <a:t>Measure effectiveness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Check the productivity gains and ROI with Copilot Dashboard </a:t>
            </a:r>
          </a:p>
        </p:txBody>
      </p:sp>
      <p:sp>
        <p:nvSpPr>
          <p:cNvPr id="59" name="TextBox 58">
            <a:extLst>
              <a:ext uri="{FF2B5EF4-FFF2-40B4-BE49-F238E27FC236}">
                <a16:creationId xmlns:a16="http://schemas.microsoft.com/office/drawing/2014/main" id="{E906A662-5B3D-4B9E-804F-B8A90F0B2A10}"/>
              </a:ext>
            </a:extLst>
          </p:cNvPr>
          <p:cNvSpPr txBox="1"/>
          <p:nvPr/>
        </p:nvSpPr>
        <p:spPr>
          <a:xfrm>
            <a:off x="2616814" y="4785580"/>
            <a:ext cx="2088885" cy="1381527"/>
          </a:xfrm>
          <a:prstGeom prst="rect">
            <a:avLst/>
          </a:prstGeom>
          <a:noFill/>
        </p:spPr>
        <p:txBody>
          <a:bodyPr wrap="square" lIns="0" tIns="0" rIns="0" bIns="0" anchor="b">
            <a:noAutofit/>
          </a:bodyPr>
          <a:lstStyle/>
          <a:p>
            <a:pPr>
              <a:spcAft>
                <a:spcPts val="600"/>
              </a:spcAft>
              <a:defRPr/>
            </a:pPr>
            <a:r>
              <a:rPr lang="en-US" sz="1600">
                <a:solidFill>
                  <a:schemeClr val="accent4"/>
                </a:solidFill>
                <a:latin typeface="+mj-lt"/>
              </a:rPr>
              <a:t>Configure </a:t>
            </a:r>
            <a:br>
              <a:rPr lang="en-US" sz="1600">
                <a:solidFill>
                  <a:schemeClr val="accent4"/>
                </a:solidFill>
                <a:latin typeface="+mj-lt"/>
              </a:rPr>
            </a:br>
            <a:r>
              <a:rPr lang="en-US" sz="1600">
                <a:solidFill>
                  <a:schemeClr val="accent4"/>
                </a:solidFill>
                <a:latin typeface="+mj-lt"/>
              </a:rPr>
              <a:t>access in mac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IT Admin or Global admin to configure access for required users for Copilot Dashboard in the Microsoft 365 admin center</a:t>
            </a:r>
          </a:p>
        </p:txBody>
      </p:sp>
      <p:sp>
        <p:nvSpPr>
          <p:cNvPr id="60" name="TextBox 59">
            <a:extLst>
              <a:ext uri="{FF2B5EF4-FFF2-40B4-BE49-F238E27FC236}">
                <a16:creationId xmlns:a16="http://schemas.microsoft.com/office/drawing/2014/main" id="{C80B8676-2042-F915-B774-3022A5F0091F}"/>
              </a:ext>
            </a:extLst>
          </p:cNvPr>
          <p:cNvSpPr txBox="1"/>
          <p:nvPr/>
        </p:nvSpPr>
        <p:spPr>
          <a:xfrm>
            <a:off x="6075738" y="4785580"/>
            <a:ext cx="2088885" cy="1381527"/>
          </a:xfrm>
          <a:prstGeom prst="rect">
            <a:avLst/>
          </a:prstGeom>
          <a:noFill/>
        </p:spPr>
        <p:txBody>
          <a:bodyPr wrap="square" lIns="0" tIns="0" rIns="0" bIns="0" anchor="b">
            <a:noAutofit/>
          </a:bodyPr>
          <a:lstStyle/>
          <a:p>
            <a:pPr>
              <a:spcAft>
                <a:spcPts val="600"/>
              </a:spcAft>
              <a:defRPr/>
            </a:pPr>
            <a:r>
              <a:rPr lang="en-US" sz="1600">
                <a:solidFill>
                  <a:schemeClr val="accent4"/>
                </a:solidFill>
                <a:latin typeface="+mj-lt"/>
              </a:rPr>
              <a:t>Check-in rhythm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Take Actions for identified users on Copilot onboarding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lang="en-US" sz="1200">
                <a:solidFill>
                  <a:srgbClr val="2F2F2F"/>
                </a:solidFill>
                <a:latin typeface="Segoe UI"/>
                <a:ea typeface="MS Mincho" panose="02020609040205080304" pitchFamily="49" charset="-128"/>
                <a:cs typeface="Segoe UI" panose="020B0502040204020203" pitchFamily="34" charset="0"/>
              </a:rPr>
              <a:t>and</a:t>
            </a: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 enablement journey </a:t>
            </a:r>
          </a:p>
        </p:txBody>
      </p:sp>
    </p:spTree>
    <p:extLst>
      <p:ext uri="{BB962C8B-B14F-4D97-AF65-F5344CB8AC3E}">
        <p14:creationId xmlns:p14="http://schemas.microsoft.com/office/powerpoint/2010/main" val="344608559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24D5D0-DD82-8C65-F2BF-D7F618780E4C}"/>
              </a:ext>
              <a:ext uri="{C183D7F6-B498-43B3-948B-1728B52AA6E4}">
                <adec:decorative xmlns:adec="http://schemas.microsoft.com/office/drawing/2017/decorative" val="1"/>
              </a:ext>
            </a:extLst>
          </p:cNvPr>
          <p:cNvGrpSpPr/>
          <p:nvPr/>
        </p:nvGrpSpPr>
        <p:grpSpPr>
          <a:xfrm>
            <a:off x="4639115" y="0"/>
            <a:ext cx="7552885" cy="6858000"/>
            <a:chOff x="4639115" y="0"/>
            <a:chExt cx="7552885" cy="6858000"/>
          </a:xfrm>
        </p:grpSpPr>
        <p:pic>
          <p:nvPicPr>
            <p:cNvPr id="7" name="Picture 6" descr="A picture containing blur&#10;&#10;Description automatically generated">
              <a:extLst>
                <a:ext uri="{FF2B5EF4-FFF2-40B4-BE49-F238E27FC236}">
                  <a16:creationId xmlns:a16="http://schemas.microsoft.com/office/drawing/2014/main" id="{89259123-D135-B3E5-FBBC-626CA1B6C6E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5400000">
              <a:off x="6593776" y="1259777"/>
              <a:ext cx="6425973" cy="4770474"/>
            </a:xfrm>
            <a:prstGeom prst="rect">
              <a:avLst/>
            </a:prstGeom>
          </p:spPr>
        </p:pic>
        <p:sp>
          <p:nvSpPr>
            <p:cNvPr id="8" name="Rectangle 7">
              <a:extLst>
                <a:ext uri="{FF2B5EF4-FFF2-40B4-BE49-F238E27FC236}">
                  <a16:creationId xmlns:a16="http://schemas.microsoft.com/office/drawing/2014/main" id="{412BF507-1EFC-D91B-D5EB-9B5ABF96ACF1}"/>
                </a:ext>
              </a:extLst>
            </p:cNvPr>
            <p:cNvSpPr/>
            <p:nvPr userDrawn="1"/>
          </p:nvSpPr>
          <p:spPr bwMode="auto">
            <a:xfrm>
              <a:off x="4639115" y="0"/>
              <a:ext cx="7552885" cy="6858000"/>
            </a:xfrm>
            <a:prstGeom prst="rect">
              <a:avLst/>
            </a:prstGeom>
            <a:gradFill>
              <a:gsLst>
                <a:gs pos="0">
                  <a:srgbClr val="CED8DB">
                    <a:alpha val="40000"/>
                  </a:srgbClr>
                </a:gs>
                <a:gs pos="5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9" name="Rectangle: Rounded Corners 8">
            <a:extLst>
              <a:ext uri="{FF2B5EF4-FFF2-40B4-BE49-F238E27FC236}">
                <a16:creationId xmlns:a16="http://schemas.microsoft.com/office/drawing/2014/main" id="{F5A1F923-41BF-4DAB-64D4-D04C96B805A2}"/>
              </a:ext>
              <a:ext uri="{C183D7F6-B498-43B3-948B-1728B52AA6E4}">
                <adec:decorative xmlns:adec="http://schemas.microsoft.com/office/drawing/2017/decorative" val="1"/>
              </a:ext>
            </a:extLst>
          </p:cNvPr>
          <p:cNvSpPr/>
          <p:nvPr/>
        </p:nvSpPr>
        <p:spPr bwMode="auto">
          <a:xfrm>
            <a:off x="5029200" y="870912"/>
            <a:ext cx="6714640" cy="5116177"/>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23" name="Picture 22" descr="A screenshot of a computer">
            <a:extLst>
              <a:ext uri="{FF2B5EF4-FFF2-40B4-BE49-F238E27FC236}">
                <a16:creationId xmlns:a16="http://schemas.microsoft.com/office/drawing/2014/main" id="{B21246D3-9F2B-06B6-1A75-A1648EB19DD9}"/>
              </a:ext>
            </a:extLst>
          </p:cNvPr>
          <p:cNvPicPr>
            <a:picLocks noChangeAspect="1"/>
          </p:cNvPicPr>
          <p:nvPr/>
        </p:nvPicPr>
        <p:blipFill rotWithShape="1">
          <a:blip r:embed="rId4"/>
          <a:srcRect l="1377" t="1938" r="1606" b="2140"/>
          <a:stretch/>
        </p:blipFill>
        <p:spPr>
          <a:xfrm>
            <a:off x="5192874" y="1039786"/>
            <a:ext cx="6396367" cy="4787924"/>
          </a:xfrm>
          <a:prstGeom prst="rect">
            <a:avLst/>
          </a:prstGeom>
          <a:ln w="6350">
            <a:solidFill>
              <a:schemeClr val="bg1">
                <a:lumMod val="50000"/>
              </a:schemeClr>
            </a:solidFill>
          </a:ln>
        </p:spPr>
      </p:pic>
      <p:sp>
        <p:nvSpPr>
          <p:cNvPr id="4" name="Title 1">
            <a:extLst>
              <a:ext uri="{FF2B5EF4-FFF2-40B4-BE49-F238E27FC236}">
                <a16:creationId xmlns:a16="http://schemas.microsoft.com/office/drawing/2014/main" id="{9ED56955-2F77-B0D4-9C93-78EC13F96715}"/>
              </a:ext>
            </a:extLst>
          </p:cNvPr>
          <p:cNvSpPr txBox="1">
            <a:spLocks noGrp="1"/>
          </p:cNvSpPr>
          <p:nvPr>
            <p:ph type="title" idx="4294967295"/>
          </p:nvPr>
        </p:nvSpPr>
        <p:spPr>
          <a:xfrm>
            <a:off x="584200" y="1467731"/>
            <a:ext cx="4054915" cy="25853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240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UI" pitchFamily="34" charset="0"/>
              </a:rPr>
              <a:t>Quantify productivity gains and time savings</a:t>
            </a:r>
          </a:p>
          <a:p>
            <a:pPr marL="0" marR="0" lvl="0" indent="0" algn="l" defTabSz="914367"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j-lt"/>
                <a:cs typeface="+mn-cs"/>
              </a:rPr>
              <a:t>Measure the impact of your Copilot deployment as behaviors change </a:t>
            </a:r>
            <a:b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j-lt"/>
                <a:cs typeface="+mn-cs"/>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j-lt"/>
                <a:cs typeface="+mn-cs"/>
              </a:rPr>
              <a:t>and work is transformed.</a:t>
            </a:r>
          </a:p>
          <a:p>
            <a:pPr marL="0" marR="0" lvl="0" indent="0" algn="l" defTabSz="914367"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50" normalizeH="0" baseline="0" noProof="0">
                <a:ln w="3175">
                  <a:noFill/>
                </a:ln>
                <a:solidFill>
                  <a:srgbClr val="000000"/>
                </a:solidFill>
                <a:effectLst/>
                <a:uLnTx/>
                <a:uFillTx/>
                <a:latin typeface="Segoe UI Semibold"/>
                <a:ea typeface="+mn-ea"/>
                <a:cs typeface="Segoe UI Semibold" panose="020B0702040204020203" pitchFamily="34" charset="0"/>
              </a:rPr>
              <a:t>Coming early CY24</a:t>
            </a:r>
          </a:p>
        </p:txBody>
      </p:sp>
    </p:spTree>
    <p:extLst>
      <p:ext uri="{BB962C8B-B14F-4D97-AF65-F5344CB8AC3E}">
        <p14:creationId xmlns:p14="http://schemas.microsoft.com/office/powerpoint/2010/main" val="38725300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460546A-767E-2A61-F8E0-A0D0F02DF8CA}"/>
              </a:ext>
              <a:ext uri="{C183D7F6-B498-43B3-948B-1728B52AA6E4}">
                <adec:decorative xmlns:adec="http://schemas.microsoft.com/office/drawing/2017/decorative" val="1"/>
              </a:ext>
            </a:extLst>
          </p:cNvPr>
          <p:cNvGrpSpPr/>
          <p:nvPr/>
        </p:nvGrpSpPr>
        <p:grpSpPr>
          <a:xfrm>
            <a:off x="4639115" y="0"/>
            <a:ext cx="7552885" cy="6858000"/>
            <a:chOff x="4639115" y="0"/>
            <a:chExt cx="7552885" cy="6858000"/>
          </a:xfrm>
        </p:grpSpPr>
        <p:pic>
          <p:nvPicPr>
            <p:cNvPr id="12" name="Picture 11" descr="A picture containing blur&#10;&#10;Description automatically generated">
              <a:extLst>
                <a:ext uri="{FF2B5EF4-FFF2-40B4-BE49-F238E27FC236}">
                  <a16:creationId xmlns:a16="http://schemas.microsoft.com/office/drawing/2014/main" id="{148DF9A5-AE30-EC8F-DFA0-E4896D80954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5400000">
              <a:off x="6593776" y="1259777"/>
              <a:ext cx="6425973" cy="4770474"/>
            </a:xfrm>
            <a:prstGeom prst="rect">
              <a:avLst/>
            </a:prstGeom>
          </p:spPr>
        </p:pic>
        <p:sp>
          <p:nvSpPr>
            <p:cNvPr id="13" name="Rectangle 12">
              <a:extLst>
                <a:ext uri="{FF2B5EF4-FFF2-40B4-BE49-F238E27FC236}">
                  <a16:creationId xmlns:a16="http://schemas.microsoft.com/office/drawing/2014/main" id="{BC917918-EA28-17CE-08D1-E8614011DE2F}"/>
                </a:ext>
              </a:extLst>
            </p:cNvPr>
            <p:cNvSpPr/>
            <p:nvPr userDrawn="1"/>
          </p:nvSpPr>
          <p:spPr bwMode="auto">
            <a:xfrm>
              <a:off x="4639115" y="0"/>
              <a:ext cx="7552885" cy="6858000"/>
            </a:xfrm>
            <a:prstGeom prst="rect">
              <a:avLst/>
            </a:prstGeom>
            <a:gradFill>
              <a:gsLst>
                <a:gs pos="0">
                  <a:srgbClr val="CED8DB">
                    <a:alpha val="40000"/>
                  </a:srgbClr>
                </a:gs>
                <a:gs pos="5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14" name="Rectangle: Rounded Corners 13">
            <a:extLst>
              <a:ext uri="{FF2B5EF4-FFF2-40B4-BE49-F238E27FC236}">
                <a16:creationId xmlns:a16="http://schemas.microsoft.com/office/drawing/2014/main" id="{B9A1F01A-BEB7-2F57-BE42-3914AAE895B1}"/>
              </a:ext>
              <a:ext uri="{C183D7F6-B498-43B3-948B-1728B52AA6E4}">
                <adec:decorative xmlns:adec="http://schemas.microsoft.com/office/drawing/2017/decorative" val="1"/>
              </a:ext>
            </a:extLst>
          </p:cNvPr>
          <p:cNvSpPr/>
          <p:nvPr/>
        </p:nvSpPr>
        <p:spPr bwMode="auto">
          <a:xfrm>
            <a:off x="5029200" y="1235556"/>
            <a:ext cx="6714640" cy="4386888"/>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23" name="Picture 22" descr="A screenshot of a computer">
            <a:extLst>
              <a:ext uri="{FF2B5EF4-FFF2-40B4-BE49-F238E27FC236}">
                <a16:creationId xmlns:a16="http://schemas.microsoft.com/office/drawing/2014/main" id="{EB4F78BD-41FE-4C70-6A7D-81EC02750C61}"/>
              </a:ext>
            </a:extLst>
          </p:cNvPr>
          <p:cNvPicPr>
            <a:picLocks noChangeAspect="1"/>
          </p:cNvPicPr>
          <p:nvPr/>
        </p:nvPicPr>
        <p:blipFill rotWithShape="1">
          <a:blip r:embed="rId4"/>
          <a:srcRect b="7406"/>
          <a:stretch/>
        </p:blipFill>
        <p:spPr>
          <a:xfrm>
            <a:off x="5192874" y="1404430"/>
            <a:ext cx="6396367" cy="4071056"/>
          </a:xfrm>
          <a:prstGeom prst="rect">
            <a:avLst/>
          </a:prstGeom>
        </p:spPr>
      </p:pic>
      <p:sp>
        <p:nvSpPr>
          <p:cNvPr id="9" name="Title 1">
            <a:extLst>
              <a:ext uri="{FF2B5EF4-FFF2-40B4-BE49-F238E27FC236}">
                <a16:creationId xmlns:a16="http://schemas.microsoft.com/office/drawing/2014/main" id="{DC801CDB-1EB9-11BD-5181-DE8E131B3892}"/>
              </a:ext>
            </a:extLst>
          </p:cNvPr>
          <p:cNvSpPr txBox="1">
            <a:spLocks noGrp="1"/>
          </p:cNvSpPr>
          <p:nvPr>
            <p:ph type="title" idx="4294967295"/>
          </p:nvPr>
        </p:nvSpPr>
        <p:spPr>
          <a:xfrm>
            <a:off x="584200" y="1467731"/>
            <a:ext cx="3664955" cy="33239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240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UI" pitchFamily="34" charset="0"/>
              </a:rPr>
              <a:t>Compare before and after behaviors</a:t>
            </a:r>
          </a:p>
          <a:p>
            <a:pPr marL="0" marR="0" lvl="0" indent="0" algn="l" defTabSz="914367"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j-lt"/>
                <a:cs typeface="+mn-cs"/>
              </a:rPr>
              <a:t>Understand behavioral trends before and after Copilot adoption, such as meeting attendance and email processing time, and compare results across departments, functions, roles, </a:t>
            </a:r>
            <a:b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j-lt"/>
                <a:cs typeface="+mn-cs"/>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j-lt"/>
                <a:cs typeface="+mn-cs"/>
              </a:rPr>
              <a:t>and more.</a:t>
            </a:r>
          </a:p>
          <a:p>
            <a:pPr marL="0" marR="0" lvl="0" indent="0" algn="l" defTabSz="914367"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50" normalizeH="0" baseline="0" noProof="0">
                <a:ln w="3175">
                  <a:noFill/>
                </a:ln>
                <a:solidFill>
                  <a:srgbClr val="000000"/>
                </a:solidFill>
                <a:effectLst/>
                <a:uLnTx/>
                <a:uFillTx/>
                <a:latin typeface="Segoe UI Semibold"/>
                <a:ea typeface="+mn-ea"/>
                <a:cs typeface="Segoe UI Semibold" panose="020B0702040204020203" pitchFamily="34" charset="0"/>
              </a:rPr>
              <a:t>Coming early CY24</a:t>
            </a:r>
          </a:p>
        </p:txBody>
      </p:sp>
    </p:spTree>
    <p:extLst>
      <p:ext uri="{BB962C8B-B14F-4D97-AF65-F5344CB8AC3E}">
        <p14:creationId xmlns:p14="http://schemas.microsoft.com/office/powerpoint/2010/main" val="157912010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FD982BD-CBFD-F6D1-DF56-2CA229327FD8}"/>
              </a:ext>
              <a:ext uri="{C183D7F6-B498-43B3-948B-1728B52AA6E4}">
                <adec:decorative xmlns:adec="http://schemas.microsoft.com/office/drawing/2017/decorative" val="1"/>
              </a:ext>
            </a:extLst>
          </p:cNvPr>
          <p:cNvGrpSpPr/>
          <p:nvPr/>
        </p:nvGrpSpPr>
        <p:grpSpPr>
          <a:xfrm>
            <a:off x="4639115" y="0"/>
            <a:ext cx="7552885" cy="6858000"/>
            <a:chOff x="4639115" y="0"/>
            <a:chExt cx="7552885" cy="6858000"/>
          </a:xfrm>
        </p:grpSpPr>
        <p:pic>
          <p:nvPicPr>
            <p:cNvPr id="7" name="Picture 6" descr="A picture containing blur&#10;&#10;Description automatically generated">
              <a:extLst>
                <a:ext uri="{FF2B5EF4-FFF2-40B4-BE49-F238E27FC236}">
                  <a16:creationId xmlns:a16="http://schemas.microsoft.com/office/drawing/2014/main" id="{38CBA9C8-DD57-6FB4-FE02-E9639B8859D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5400000">
              <a:off x="6593776" y="1259777"/>
              <a:ext cx="6425973" cy="4770474"/>
            </a:xfrm>
            <a:prstGeom prst="rect">
              <a:avLst/>
            </a:prstGeom>
          </p:spPr>
        </p:pic>
        <p:sp>
          <p:nvSpPr>
            <p:cNvPr id="8" name="Rectangle 7">
              <a:extLst>
                <a:ext uri="{FF2B5EF4-FFF2-40B4-BE49-F238E27FC236}">
                  <a16:creationId xmlns:a16="http://schemas.microsoft.com/office/drawing/2014/main" id="{1D1F0E2C-D87E-5688-552E-693776840FC2}"/>
                </a:ext>
              </a:extLst>
            </p:cNvPr>
            <p:cNvSpPr/>
            <p:nvPr userDrawn="1"/>
          </p:nvSpPr>
          <p:spPr bwMode="auto">
            <a:xfrm>
              <a:off x="4639115" y="0"/>
              <a:ext cx="7552885" cy="6858000"/>
            </a:xfrm>
            <a:prstGeom prst="rect">
              <a:avLst/>
            </a:prstGeom>
            <a:gradFill>
              <a:gsLst>
                <a:gs pos="0">
                  <a:srgbClr val="CED8DB">
                    <a:alpha val="40000"/>
                  </a:srgbClr>
                </a:gs>
                <a:gs pos="5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9" name="Rectangle: Rounded Corners 8">
            <a:extLst>
              <a:ext uri="{FF2B5EF4-FFF2-40B4-BE49-F238E27FC236}">
                <a16:creationId xmlns:a16="http://schemas.microsoft.com/office/drawing/2014/main" id="{CD55181C-A9A3-A42E-9010-60E81FA42D91}"/>
              </a:ext>
              <a:ext uri="{C183D7F6-B498-43B3-948B-1728B52AA6E4}">
                <adec:decorative xmlns:adec="http://schemas.microsoft.com/office/drawing/2017/decorative" val="1"/>
              </a:ext>
            </a:extLst>
          </p:cNvPr>
          <p:cNvSpPr/>
          <p:nvPr/>
        </p:nvSpPr>
        <p:spPr bwMode="auto">
          <a:xfrm>
            <a:off x="5029200" y="870912"/>
            <a:ext cx="6714640" cy="5116177"/>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24" name="Picture 23" descr="A screenshot of a computer">
            <a:extLst>
              <a:ext uri="{FF2B5EF4-FFF2-40B4-BE49-F238E27FC236}">
                <a16:creationId xmlns:a16="http://schemas.microsoft.com/office/drawing/2014/main" id="{3A232AD6-FC5A-F71E-3729-AD4A496866E2}"/>
              </a:ext>
            </a:extLst>
          </p:cNvPr>
          <p:cNvPicPr>
            <a:picLocks noChangeAspect="1"/>
          </p:cNvPicPr>
          <p:nvPr/>
        </p:nvPicPr>
        <p:blipFill rotWithShape="1">
          <a:blip r:embed="rId4"/>
          <a:srcRect l="1509" t="1670" r="1450" b="1989"/>
          <a:stretch/>
        </p:blipFill>
        <p:spPr>
          <a:xfrm>
            <a:off x="5192874" y="1039786"/>
            <a:ext cx="6396367" cy="4807673"/>
          </a:xfrm>
          <a:prstGeom prst="rect">
            <a:avLst/>
          </a:prstGeom>
          <a:ln w="6350">
            <a:solidFill>
              <a:schemeClr val="bg1">
                <a:lumMod val="50000"/>
              </a:schemeClr>
            </a:solidFill>
          </a:ln>
        </p:spPr>
      </p:pic>
      <p:sp>
        <p:nvSpPr>
          <p:cNvPr id="11" name="Title 1">
            <a:extLst>
              <a:ext uri="{FF2B5EF4-FFF2-40B4-BE49-F238E27FC236}">
                <a16:creationId xmlns:a16="http://schemas.microsoft.com/office/drawing/2014/main" id="{8E7078D2-5B3F-DA10-FA5B-2571D312FB49}"/>
              </a:ext>
            </a:extLst>
          </p:cNvPr>
          <p:cNvSpPr txBox="1">
            <a:spLocks noGrp="1"/>
          </p:cNvSpPr>
          <p:nvPr>
            <p:ph type="title" idx="4294967295"/>
          </p:nvPr>
        </p:nvSpPr>
        <p:spPr>
          <a:xfrm>
            <a:off x="584200" y="1467731"/>
            <a:ext cx="3664955" cy="25853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240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UI" pitchFamily="34" charset="0"/>
              </a:rPr>
              <a:t>Analyze Copilot </a:t>
            </a:r>
            <a:br>
              <a:rPr kumimoji="0" lang="en-US" sz="3200" b="0" i="0" u="none" strike="noStrike" kern="1200" cap="none" spc="-50" normalizeH="0" baseline="0" noProof="0">
                <a:ln w="3175">
                  <a:noFill/>
                </a:ln>
                <a:solidFill>
                  <a:schemeClr val="tx1"/>
                </a:solidFill>
                <a:effectLst/>
                <a:uLnTx/>
                <a:uFillTx/>
                <a:latin typeface="+mj-lt"/>
                <a:ea typeface="+mn-ea"/>
                <a:cs typeface="Segoe UI" pitchFamily="34" charset="0"/>
              </a:rPr>
            </a:br>
            <a:r>
              <a:rPr kumimoji="0" lang="en-US" sz="3200" b="0" i="0" u="none" strike="noStrike" kern="1200" cap="none" spc="-50" normalizeH="0" baseline="0" noProof="0">
                <a:ln w="3175">
                  <a:noFill/>
                </a:ln>
                <a:solidFill>
                  <a:schemeClr val="tx1"/>
                </a:solidFill>
                <a:effectLst/>
                <a:uLnTx/>
                <a:uFillTx/>
                <a:latin typeface="+mj-lt"/>
                <a:ea typeface="+mn-ea"/>
                <a:cs typeface="Segoe UI" pitchFamily="34" charset="0"/>
              </a:rPr>
              <a:t>user sentiment</a:t>
            </a:r>
          </a:p>
          <a:p>
            <a:pPr marL="0" marR="0" lvl="0" indent="0" algn="l" defTabSz="914367"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j-lt"/>
                <a:cs typeface="+mn-cs"/>
              </a:rPr>
              <a:t>Understand employee sentiment </a:t>
            </a:r>
            <a:b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j-lt"/>
                <a:cs typeface="+mn-cs"/>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j-lt"/>
                <a:cs typeface="+mn-cs"/>
              </a:rPr>
              <a:t>about the benefits of using day-to-day, correlated with behavioral metrics.</a:t>
            </a:r>
          </a:p>
          <a:p>
            <a:pPr marL="0" marR="0" lvl="0" indent="0" algn="l" defTabSz="914367" rtl="0" eaLnBrk="1" fontAlgn="auto" latinLnBrk="0" hangingPunct="1">
              <a:lnSpc>
                <a:spcPct val="100000"/>
              </a:lnSpc>
              <a:spcBef>
                <a:spcPts val="0"/>
              </a:spcBef>
              <a:spcAft>
                <a:spcPts val="2400"/>
              </a:spcAft>
              <a:buClrTx/>
              <a:buSzTx/>
              <a:buFontTx/>
              <a:buNone/>
              <a:tabLst/>
              <a:defRPr/>
            </a:pPr>
            <a:r>
              <a:rPr kumimoji="0" lang="en-US" sz="1600" b="0" i="0" u="none" strike="noStrike" kern="1200" cap="none" spc="-50" normalizeH="0" baseline="0" noProof="0">
                <a:ln w="3175">
                  <a:noFill/>
                </a:ln>
                <a:solidFill>
                  <a:srgbClr val="000000"/>
                </a:solidFill>
                <a:effectLst/>
                <a:uLnTx/>
                <a:uFillTx/>
                <a:latin typeface="Segoe UI Semibold"/>
                <a:ea typeface="+mn-ea"/>
                <a:cs typeface="Segoe UI Semibold" panose="020B0702040204020203" pitchFamily="34" charset="0"/>
              </a:rPr>
              <a:t>Coming early CY24</a:t>
            </a:r>
          </a:p>
        </p:txBody>
      </p:sp>
    </p:spTree>
    <p:extLst>
      <p:ext uri="{BB962C8B-B14F-4D97-AF65-F5344CB8AC3E}">
        <p14:creationId xmlns:p14="http://schemas.microsoft.com/office/powerpoint/2010/main" val="341969455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D54450D1-B54E-B2AB-2BCD-0BC88F2A2C65}"/>
              </a:ext>
            </a:extLst>
          </p:cNvPr>
          <p:cNvSpPr>
            <a:spLocks noGrp="1"/>
          </p:cNvSpPr>
          <p:nvPr>
            <p:ph type="title"/>
          </p:nvPr>
        </p:nvSpPr>
        <p:spPr>
          <a:xfrm>
            <a:off x="584200" y="2819603"/>
            <a:ext cx="9144000" cy="1218795"/>
          </a:xfrm>
        </p:spPr>
        <p:txBody>
          <a:bodyPr/>
          <a:lstStyle/>
          <a:p>
            <a:r>
              <a:rPr lang="en-US"/>
              <a:t>Viva Learning for </a:t>
            </a:r>
            <a:br>
              <a:rPr lang="en-US"/>
            </a:br>
            <a:r>
              <a:rPr lang="en-US"/>
              <a:t>AI transformation</a:t>
            </a:r>
          </a:p>
        </p:txBody>
      </p:sp>
      <p:sp>
        <p:nvSpPr>
          <p:cNvPr id="5" name="Oval 4">
            <a:extLst>
              <a:ext uri="{FF2B5EF4-FFF2-40B4-BE49-F238E27FC236}">
                <a16:creationId xmlns:a16="http://schemas.microsoft.com/office/drawing/2014/main" id="{CEAEE364-1F34-DD42-EB96-4486B3E14D0A}"/>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2">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8" name="Graphic 7" descr="Viva Learning logo">
            <a:extLst>
              <a:ext uri="{FF2B5EF4-FFF2-40B4-BE49-F238E27FC236}">
                <a16:creationId xmlns:a16="http://schemas.microsoft.com/office/drawing/2014/main" id="{000AA14E-65A7-1234-539A-ABF8155495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7105" y="2580161"/>
            <a:ext cx="1697677" cy="1697677"/>
          </a:xfrm>
          <a:prstGeom prst="rect">
            <a:avLst/>
          </a:prstGeom>
        </p:spPr>
      </p:pic>
    </p:spTree>
    <p:extLst>
      <p:ext uri="{BB962C8B-B14F-4D97-AF65-F5344CB8AC3E}">
        <p14:creationId xmlns:p14="http://schemas.microsoft.com/office/powerpoint/2010/main" val="182386240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4EA6D62-ECFB-7EAB-D9EA-CB50FDC16C83}"/>
              </a:ext>
              <a:ext uri="{C183D7F6-B498-43B3-948B-1728B52AA6E4}">
                <adec:decorative xmlns:adec="http://schemas.microsoft.com/office/drawing/2017/decorative" val="1"/>
              </a:ext>
            </a:extLst>
          </p:cNvPr>
          <p:cNvGrpSpPr/>
          <p:nvPr/>
        </p:nvGrpSpPr>
        <p:grpSpPr>
          <a:xfrm>
            <a:off x="4639112" y="0"/>
            <a:ext cx="7552888" cy="6858000"/>
            <a:chOff x="4639112" y="0"/>
            <a:chExt cx="7552888" cy="6858000"/>
          </a:xfrm>
        </p:grpSpPr>
        <p:pic>
          <p:nvPicPr>
            <p:cNvPr id="10" name="Picture 9" descr="A planet in space&#10;&#10;Description automatically generated with low confidence">
              <a:extLst>
                <a:ext uri="{FF2B5EF4-FFF2-40B4-BE49-F238E27FC236}">
                  <a16:creationId xmlns:a16="http://schemas.microsoft.com/office/drawing/2014/main" id="{0BB621A4-9502-46DF-E864-59428E1DB6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3738"/>
            <a:stretch/>
          </p:blipFill>
          <p:spPr>
            <a:xfrm>
              <a:off x="6934200" y="0"/>
              <a:ext cx="5257800" cy="6858000"/>
            </a:xfrm>
            <a:prstGeom prst="rect">
              <a:avLst/>
            </a:prstGeom>
          </p:spPr>
        </p:pic>
        <p:sp>
          <p:nvSpPr>
            <p:cNvPr id="11" name="Rectangle 10">
              <a:extLst>
                <a:ext uri="{FF2B5EF4-FFF2-40B4-BE49-F238E27FC236}">
                  <a16:creationId xmlns:a16="http://schemas.microsoft.com/office/drawing/2014/main" id="{E818E4F1-D585-26A0-E1E7-859A11D7EE64}"/>
                </a:ext>
              </a:extLst>
            </p:cNvPr>
            <p:cNvSpPr/>
            <p:nvPr/>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12" name="Rectangle: Rounded Corners 11">
            <a:extLst>
              <a:ext uri="{FF2B5EF4-FFF2-40B4-BE49-F238E27FC236}">
                <a16:creationId xmlns:a16="http://schemas.microsoft.com/office/drawing/2014/main" id="{06CC0F57-144C-8A17-E71C-45744D859124}"/>
              </a:ext>
              <a:ext uri="{C183D7F6-B498-43B3-948B-1728B52AA6E4}">
                <adec:decorative xmlns:adec="http://schemas.microsoft.com/office/drawing/2017/decorative" val="1"/>
              </a:ext>
            </a:extLst>
          </p:cNvPr>
          <p:cNvSpPr/>
          <p:nvPr/>
        </p:nvSpPr>
        <p:spPr bwMode="auto">
          <a:xfrm>
            <a:off x="5655148" y="434502"/>
            <a:ext cx="6088691" cy="5992237"/>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9" name="Picture 8" descr="A screenshot of a computer">
            <a:extLst>
              <a:ext uri="{FF2B5EF4-FFF2-40B4-BE49-F238E27FC236}">
                <a16:creationId xmlns:a16="http://schemas.microsoft.com/office/drawing/2014/main" id="{284BFF7B-A775-DEE6-3DDE-E56FE2AA795D}"/>
              </a:ext>
            </a:extLst>
          </p:cNvPr>
          <p:cNvPicPr>
            <a:picLocks noChangeAspect="1"/>
          </p:cNvPicPr>
          <p:nvPr/>
        </p:nvPicPr>
        <p:blipFill rotWithShape="1">
          <a:blip r:embed="rId4"/>
          <a:srcRect b="7110"/>
          <a:stretch/>
        </p:blipFill>
        <p:spPr>
          <a:xfrm>
            <a:off x="5803565" y="588062"/>
            <a:ext cx="5805824" cy="5680976"/>
          </a:xfrm>
          <a:prstGeom prst="rect">
            <a:avLst/>
          </a:prstGeom>
          <a:ln w="6350">
            <a:solidFill>
              <a:schemeClr val="bg1">
                <a:lumMod val="50000"/>
              </a:schemeClr>
            </a:solidFill>
          </a:ln>
        </p:spPr>
      </p:pic>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a:xfrm>
            <a:off x="588963" y="457200"/>
            <a:ext cx="4386798" cy="492125"/>
          </a:xfrm>
        </p:spPr>
        <p:txBody>
          <a:bodyPr/>
          <a:lstStyle/>
          <a:p>
            <a:r>
              <a:rPr lang="en-US"/>
              <a:t>Supporting Copilot for Microsoft 365 adoption with Viva Learning</a:t>
            </a:r>
          </a:p>
        </p:txBody>
      </p:sp>
      <p:sp>
        <p:nvSpPr>
          <p:cNvPr id="7" name="TextBox 6">
            <a:extLst>
              <a:ext uri="{FF2B5EF4-FFF2-40B4-BE49-F238E27FC236}">
                <a16:creationId xmlns:a16="http://schemas.microsoft.com/office/drawing/2014/main" id="{C40D8BAD-1CE4-6BA0-23FF-8D507465C5A7}"/>
              </a:ext>
            </a:extLst>
          </p:cNvPr>
          <p:cNvSpPr txBox="1"/>
          <p:nvPr/>
        </p:nvSpPr>
        <p:spPr>
          <a:xfrm>
            <a:off x="584200" y="2324630"/>
            <a:ext cx="4777842" cy="3722683"/>
          </a:xfrm>
          <a:prstGeom prst="rect">
            <a:avLst/>
          </a:prstGeom>
          <a:noFill/>
        </p:spPr>
        <p:txBody>
          <a:bodyPr wrap="square" lIns="0" tIns="0" rIns="0" bIns="0" anchor="t">
            <a:noAutofit/>
          </a:bodyPr>
          <a:lstStyle/>
          <a:p>
            <a:pPr>
              <a:spcBef>
                <a:spcPts val="1200"/>
              </a:spcBef>
              <a:defRPr/>
            </a:pPr>
            <a:r>
              <a:rPr kumimoji="0" lang="en-US" sz="2000" b="0" i="0" u="none" strike="noStrike" kern="1200" cap="none" spc="0" normalizeH="0" baseline="0" noProof="0">
                <a:ln>
                  <a:noFill/>
                </a:ln>
                <a:solidFill>
                  <a:schemeClr val="accent5"/>
                </a:solidFill>
                <a:effectLst/>
                <a:uLnTx/>
                <a:uFillTx/>
                <a:latin typeface="Segoe UI Semibold" panose="020B0702040204020203" pitchFamily="34" charset="0"/>
                <a:cs typeface="Segoe UI Semibold" panose="020B0702040204020203" pitchFamily="34" charset="0"/>
              </a:rPr>
              <a:t>Drive engagement with pilot or general users in the right way</a:t>
            </a:r>
            <a:endParaRPr kumimoji="0" lang="en-US" sz="2000" b="0" i="0" u="none" strike="noStrike" kern="1200" cap="none" spc="0" normalizeH="0" baseline="0" noProof="0">
              <a:ln>
                <a:noFill/>
              </a:ln>
              <a:solidFill>
                <a:schemeClr val="accent5"/>
              </a:solidFill>
              <a:effectLst/>
              <a:uLnTx/>
              <a:uFillTx/>
              <a:latin typeface="Segoe UI"/>
              <a:ea typeface="+mn-lt"/>
              <a:cs typeface="Segoe UI"/>
            </a:endParaRP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mj-lt"/>
                <a:ea typeface="+mn-lt"/>
                <a:cs typeface="Segoe UI"/>
              </a:rPr>
              <a:t>Learn </a:t>
            </a:r>
            <a:r>
              <a:rPr kumimoji="0" lang="en-US" b="0" i="0" u="none" strike="noStrike" kern="1200" cap="none" spc="0" normalizeH="0" baseline="0" noProof="0">
                <a:ln>
                  <a:noFill/>
                </a:ln>
                <a:solidFill>
                  <a:srgbClr val="000000"/>
                </a:solidFill>
                <a:effectLst/>
                <a:uLnTx/>
                <a:uFillTx/>
                <a:ea typeface="+mn-lt"/>
                <a:cs typeface="Segoe UI"/>
              </a:rPr>
              <a:t>about Copilot for Microsoft 365 in the flow of work</a:t>
            </a: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mj-lt"/>
                <a:ea typeface="+mn-lt"/>
                <a:cs typeface="Segoe UI"/>
              </a:rPr>
              <a:t>Curate </a:t>
            </a:r>
            <a:r>
              <a:rPr kumimoji="0" lang="en-US" b="0" i="0" u="none" strike="noStrike" kern="1200" cap="none" spc="0" normalizeH="0" baseline="0" noProof="0">
                <a:ln>
                  <a:noFill/>
                </a:ln>
                <a:solidFill>
                  <a:srgbClr val="000000"/>
                </a:solidFill>
                <a:effectLst/>
                <a:uLnTx/>
                <a:uFillTx/>
                <a:ea typeface="+mn-lt"/>
                <a:cs typeface="Segoe UI"/>
              </a:rPr>
              <a:t>Copilot learning content in Teams channels</a:t>
            </a: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mj-lt"/>
                <a:ea typeface="+mn-lt"/>
                <a:cs typeface="Segoe UI"/>
              </a:rPr>
              <a:t>Recommend </a:t>
            </a:r>
            <a:r>
              <a:rPr kumimoji="0" lang="en-US" b="0" i="0" u="none" strike="noStrike" kern="1200" cap="none" spc="0" normalizeH="0" baseline="0" noProof="0">
                <a:ln>
                  <a:noFill/>
                </a:ln>
                <a:solidFill>
                  <a:srgbClr val="000000"/>
                </a:solidFill>
                <a:effectLst/>
                <a:uLnTx/>
                <a:uFillTx/>
                <a:ea typeface="+mn-lt"/>
                <a:cs typeface="Segoe UI"/>
              </a:rPr>
              <a:t>Copilot content to colleagues and track reported completion progress</a:t>
            </a: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mj-lt"/>
                <a:ea typeface="+mn-lt"/>
                <a:cs typeface="Segoe UI"/>
              </a:rPr>
              <a:t>Share </a:t>
            </a:r>
            <a:r>
              <a:rPr kumimoji="0" lang="en-US" b="0" i="0" u="none" strike="noStrike" kern="1200" cap="none" spc="0" normalizeH="0" baseline="0" noProof="0">
                <a:ln>
                  <a:noFill/>
                </a:ln>
                <a:solidFill>
                  <a:srgbClr val="000000"/>
                </a:solidFill>
                <a:effectLst/>
                <a:uLnTx/>
                <a:uFillTx/>
                <a:ea typeface="+mn-lt"/>
                <a:cs typeface="Segoe UI"/>
              </a:rPr>
              <a:t>learning content in a Teams chat or email</a:t>
            </a:r>
          </a:p>
        </p:txBody>
      </p:sp>
    </p:spTree>
    <p:extLst>
      <p:ext uri="{BB962C8B-B14F-4D97-AF65-F5344CB8AC3E}">
        <p14:creationId xmlns:p14="http://schemas.microsoft.com/office/powerpoint/2010/main" val="38307866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A5455CF-42D5-7660-A1A5-D82CE76D4593}"/>
              </a:ext>
              <a:ext uri="{C183D7F6-B498-43B3-948B-1728B52AA6E4}">
                <adec:decorative xmlns:adec="http://schemas.microsoft.com/office/drawing/2017/decorative" val="1"/>
              </a:ext>
            </a:extLst>
          </p:cNvPr>
          <p:cNvSpPr/>
          <p:nvPr/>
        </p:nvSpPr>
        <p:spPr bwMode="auto">
          <a:xfrm>
            <a:off x="582043" y="1403944"/>
            <a:ext cx="11027346" cy="4865093"/>
          </a:xfrm>
          <a:prstGeom prst="rect">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grpSp>
        <p:nvGrpSpPr>
          <p:cNvPr id="52" name="Group 51">
            <a:extLst>
              <a:ext uri="{FF2B5EF4-FFF2-40B4-BE49-F238E27FC236}">
                <a16:creationId xmlns:a16="http://schemas.microsoft.com/office/drawing/2014/main" id="{109860A5-05E9-142B-9EBE-51D7C52A0504}"/>
              </a:ext>
              <a:ext uri="{C183D7F6-B498-43B3-948B-1728B52AA6E4}">
                <adec:decorative xmlns:adec="http://schemas.microsoft.com/office/drawing/2017/decorative" val="1"/>
              </a:ext>
            </a:extLst>
          </p:cNvPr>
          <p:cNvGrpSpPr/>
          <p:nvPr/>
        </p:nvGrpSpPr>
        <p:grpSpPr>
          <a:xfrm>
            <a:off x="6121121" y="2181080"/>
            <a:ext cx="1435608" cy="1435608"/>
            <a:chOff x="6251388" y="2709229"/>
            <a:chExt cx="1435608" cy="1435608"/>
          </a:xfrm>
        </p:grpSpPr>
        <p:sp>
          <p:nvSpPr>
            <p:cNvPr id="11" name="Oval 10">
              <a:extLst>
                <a:ext uri="{FF2B5EF4-FFF2-40B4-BE49-F238E27FC236}">
                  <a16:creationId xmlns:a16="http://schemas.microsoft.com/office/drawing/2014/main" id="{4F0158FC-5BB2-2307-DF8B-658CAE9C8A81}"/>
                </a:ext>
              </a:extLst>
            </p:cNvPr>
            <p:cNvSpPr/>
            <p:nvPr/>
          </p:nvSpPr>
          <p:spPr bwMode="auto">
            <a:xfrm flipH="1">
              <a:off x="6254439" y="2709229"/>
              <a:ext cx="1432557" cy="1432557"/>
            </a:xfrm>
            <a:prstGeom prst="ellipse">
              <a:avLst/>
            </a:prstGeom>
            <a:solidFill>
              <a:schemeClr val="bg1"/>
            </a:solidFill>
            <a:ln>
              <a:noFill/>
              <a:headEnd type="none" w="med" len="med"/>
              <a:tailEnd type="none" w="med" len="med"/>
            </a:ln>
            <a:effectLst>
              <a:outerShdw blurRad="317500" sx="102000" sy="102000" algn="ctr" rotWithShape="0">
                <a:prstClr val="black">
                  <a:alpha val="33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none" lIns="182880" tIns="146304" rIns="182880" bIns="146304" numCol="1" spcCol="0" rtlCol="0" fromWordArt="0" anchor="ctr" anchorCtr="0" forceAA="0" compatLnSpc="1">
              <a:prstTxWarp prst="textNoShape">
                <a:avLst/>
              </a:prstTxWarp>
              <a:noAutofit/>
            </a:bodyPr>
            <a:lstStyle/>
            <a:p>
              <a:pPr algn="ctr">
                <a:defRPr/>
              </a:pPr>
              <a:r>
                <a:rPr lang="en-US" sz="1600">
                  <a:solidFill>
                    <a:srgbClr val="000000"/>
                  </a:solidFill>
                  <a:latin typeface="Segoe UI Semibold"/>
                </a:rPr>
                <a:t>Resilience</a:t>
              </a:r>
            </a:p>
          </p:txBody>
        </p:sp>
        <p:sp>
          <p:nvSpPr>
            <p:cNvPr id="47" name="Arc 46">
              <a:extLst>
                <a:ext uri="{FF2B5EF4-FFF2-40B4-BE49-F238E27FC236}">
                  <a16:creationId xmlns:a16="http://schemas.microsoft.com/office/drawing/2014/main" id="{A6EDE6FE-CE1F-D267-FC8A-EB2EB1454EB4}"/>
                </a:ext>
              </a:extLst>
            </p:cNvPr>
            <p:cNvSpPr/>
            <p:nvPr/>
          </p:nvSpPr>
          <p:spPr>
            <a:xfrm flipH="1">
              <a:off x="6251388" y="2709229"/>
              <a:ext cx="1435608" cy="1435608"/>
            </a:xfrm>
            <a:prstGeom prst="arc">
              <a:avLst>
                <a:gd name="adj1" fmla="val 16510700"/>
                <a:gd name="adj2" fmla="val 1756408"/>
              </a:avLst>
            </a:prstGeom>
            <a:ln w="38100">
              <a:gradFill flip="none" rotWithShape="1">
                <a:gsLst>
                  <a:gs pos="0">
                    <a:srgbClr val="0078D4"/>
                  </a:gs>
                  <a:gs pos="100000">
                    <a:srgbClr val="8661C5"/>
                  </a:gs>
                </a:gsLst>
                <a:lin ang="27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Segoe UI"/>
              </a:endParaRPr>
            </a:p>
          </p:txBody>
        </p:sp>
      </p:grpSp>
      <p:sp>
        <p:nvSpPr>
          <p:cNvPr id="7" name="Oval 6">
            <a:extLst>
              <a:ext uri="{FF2B5EF4-FFF2-40B4-BE49-F238E27FC236}">
                <a16:creationId xmlns:a16="http://schemas.microsoft.com/office/drawing/2014/main" id="{DDF77302-A475-7636-421C-5B394D0EC225}"/>
              </a:ext>
            </a:extLst>
          </p:cNvPr>
          <p:cNvSpPr/>
          <p:nvPr/>
        </p:nvSpPr>
        <p:spPr bwMode="auto">
          <a:xfrm flipH="1">
            <a:off x="8564047" y="1702508"/>
            <a:ext cx="2386584" cy="2386584"/>
          </a:xfrm>
          <a:prstGeom prst="ellipse">
            <a:avLst/>
          </a:prstGeom>
          <a:solidFill>
            <a:schemeClr val="bg1"/>
          </a:solidFill>
          <a:ln w="76200">
            <a:gradFill flip="none" rotWithShape="1">
              <a:gsLst>
                <a:gs pos="0">
                  <a:srgbClr val="0078D4"/>
                </a:gs>
                <a:gs pos="100000">
                  <a:srgbClr val="8661C5"/>
                </a:gs>
              </a:gsLst>
              <a:lin ang="2700000" scaled="1"/>
              <a:tileRect/>
            </a:gradFill>
            <a:headEnd type="none" w="med" len="med"/>
            <a:tailEnd type="none" w="med" len="med"/>
          </a:ln>
          <a:effectLst>
            <a:outerShdw blurRad="127000" sx="102000" sy="102000" algn="ctr"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Performance</a:t>
            </a:r>
          </a:p>
        </p:txBody>
      </p:sp>
      <p:sp>
        <p:nvSpPr>
          <p:cNvPr id="30" name="Equals 29" descr="Equals sign">
            <a:extLst>
              <a:ext uri="{FF2B5EF4-FFF2-40B4-BE49-F238E27FC236}">
                <a16:creationId xmlns:a16="http://schemas.microsoft.com/office/drawing/2014/main" id="{AA995AA4-8606-79D5-7D31-015FF356601E}"/>
              </a:ext>
            </a:extLst>
          </p:cNvPr>
          <p:cNvSpPr/>
          <p:nvPr/>
        </p:nvSpPr>
        <p:spPr bwMode="auto">
          <a:xfrm>
            <a:off x="7827150" y="2774248"/>
            <a:ext cx="356349" cy="356349"/>
          </a:xfrm>
          <a:prstGeom prst="mathEqual">
            <a:avLst>
              <a:gd name="adj1" fmla="val 17635"/>
              <a:gd name="adj2" fmla="val 14801"/>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463668"/>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4C3A248E-D90E-3A14-81EA-0B354808F826}"/>
              </a:ext>
            </a:extLst>
          </p:cNvPr>
          <p:cNvSpPr txBox="1"/>
          <p:nvPr/>
        </p:nvSpPr>
        <p:spPr>
          <a:xfrm>
            <a:off x="1241369" y="4018993"/>
            <a:ext cx="1435608"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energized, empowered, invested</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DB70A28C-2126-FDA5-3609-1FAB6DF242F3}"/>
              </a:ext>
            </a:extLst>
          </p:cNvPr>
          <p:cNvSpPr txBox="1"/>
          <p:nvPr/>
        </p:nvSpPr>
        <p:spPr>
          <a:xfrm>
            <a:off x="3681245" y="4018993"/>
            <a:ext cx="143560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getting work done</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EF1EB76D-59BB-80B9-3A63-90BC470573CD}"/>
              </a:ext>
            </a:extLst>
          </p:cNvPr>
          <p:cNvSpPr txBox="1"/>
          <p:nvPr/>
        </p:nvSpPr>
        <p:spPr>
          <a:xfrm>
            <a:off x="6121121" y="4018993"/>
            <a:ext cx="1435608"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agile, skilled, flexible </a:t>
            </a:r>
          </a:p>
        </p:txBody>
      </p:sp>
      <p:grpSp>
        <p:nvGrpSpPr>
          <p:cNvPr id="50" name="Group 49">
            <a:extLst>
              <a:ext uri="{FF2B5EF4-FFF2-40B4-BE49-F238E27FC236}">
                <a16:creationId xmlns:a16="http://schemas.microsoft.com/office/drawing/2014/main" id="{894CBB3F-4043-99EF-53E3-E06601F75E62}"/>
              </a:ext>
              <a:ext uri="{C183D7F6-B498-43B3-948B-1728B52AA6E4}">
                <adec:decorative xmlns:adec="http://schemas.microsoft.com/office/drawing/2017/decorative" val="1"/>
              </a:ext>
            </a:extLst>
          </p:cNvPr>
          <p:cNvGrpSpPr/>
          <p:nvPr/>
        </p:nvGrpSpPr>
        <p:grpSpPr>
          <a:xfrm>
            <a:off x="1244420" y="2181080"/>
            <a:ext cx="1435608" cy="1435608"/>
            <a:chOff x="1374687" y="2709229"/>
            <a:chExt cx="1435608" cy="1435608"/>
          </a:xfrm>
        </p:grpSpPr>
        <p:grpSp>
          <p:nvGrpSpPr>
            <p:cNvPr id="19" name="Group 18">
              <a:extLst>
                <a:ext uri="{FF2B5EF4-FFF2-40B4-BE49-F238E27FC236}">
                  <a16:creationId xmlns:a16="http://schemas.microsoft.com/office/drawing/2014/main" id="{34D7278C-06DC-C8C9-8048-74FE17E5B000}"/>
                </a:ext>
              </a:extLst>
            </p:cNvPr>
            <p:cNvGrpSpPr/>
            <p:nvPr/>
          </p:nvGrpSpPr>
          <p:grpSpPr>
            <a:xfrm flipH="1">
              <a:off x="1374687" y="2709229"/>
              <a:ext cx="1432557" cy="1432557"/>
              <a:chOff x="9464062" y="2333711"/>
              <a:chExt cx="1432557" cy="1432557"/>
            </a:xfrm>
          </p:grpSpPr>
          <p:sp>
            <p:nvSpPr>
              <p:cNvPr id="10" name="Oval 9">
                <a:extLst>
                  <a:ext uri="{FF2B5EF4-FFF2-40B4-BE49-F238E27FC236}">
                    <a16:creationId xmlns:a16="http://schemas.microsoft.com/office/drawing/2014/main" id="{1D4891D4-EC85-74E0-3229-17D1E10B54E8}"/>
                  </a:ext>
                </a:extLst>
              </p:cNvPr>
              <p:cNvSpPr/>
              <p:nvPr/>
            </p:nvSpPr>
            <p:spPr bwMode="auto">
              <a:xfrm>
                <a:off x="9464062" y="2333711"/>
                <a:ext cx="1432557" cy="1432557"/>
              </a:xfrm>
              <a:prstGeom prst="ellipse">
                <a:avLst/>
              </a:prstGeom>
              <a:solidFill>
                <a:schemeClr val="bg1"/>
              </a:solidFill>
              <a:ln>
                <a:noFill/>
                <a:headEnd type="none" w="med" len="med"/>
                <a:tailEnd type="none" w="med" len="med"/>
              </a:ln>
              <a:effectLst>
                <a:outerShdw blurRad="317500" sx="102000" sy="102000" algn="ctr" rotWithShape="0">
                  <a:prstClr val="black">
                    <a:alpha val="33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5" name="TextBox 14">
                <a:extLst>
                  <a:ext uri="{FF2B5EF4-FFF2-40B4-BE49-F238E27FC236}">
                    <a16:creationId xmlns:a16="http://schemas.microsoft.com/office/drawing/2014/main" id="{87076A6B-EFE6-E132-A0EE-BC5DE38A0E5A}"/>
                  </a:ext>
                </a:extLst>
              </p:cNvPr>
              <p:cNvSpPr txBox="1"/>
              <p:nvPr/>
            </p:nvSpPr>
            <p:spPr>
              <a:xfrm>
                <a:off x="9576041" y="2926879"/>
                <a:ext cx="120859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Engagement</a:t>
                </a:r>
              </a:p>
            </p:txBody>
          </p:sp>
        </p:grpSp>
        <p:sp>
          <p:nvSpPr>
            <p:cNvPr id="48" name="Arc 47">
              <a:extLst>
                <a:ext uri="{FF2B5EF4-FFF2-40B4-BE49-F238E27FC236}">
                  <a16:creationId xmlns:a16="http://schemas.microsoft.com/office/drawing/2014/main" id="{1D0B2E1D-A51F-F599-72E9-07D674C95470}"/>
                </a:ext>
              </a:extLst>
            </p:cNvPr>
            <p:cNvSpPr/>
            <p:nvPr/>
          </p:nvSpPr>
          <p:spPr>
            <a:xfrm>
              <a:off x="1374687" y="2709229"/>
              <a:ext cx="1435608" cy="1435608"/>
            </a:xfrm>
            <a:prstGeom prst="arc">
              <a:avLst>
                <a:gd name="adj1" fmla="val 16249321"/>
                <a:gd name="adj2" fmla="val 1756408"/>
              </a:avLst>
            </a:prstGeom>
            <a:ln w="38100">
              <a:gradFill flip="none" rotWithShape="1">
                <a:gsLst>
                  <a:gs pos="0">
                    <a:srgbClr val="0078D4"/>
                  </a:gs>
                  <a:gs pos="100000">
                    <a:srgbClr val="8661C5"/>
                  </a:gs>
                </a:gsLst>
                <a:lin ang="27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51" name="Group 50">
            <a:extLst>
              <a:ext uri="{FF2B5EF4-FFF2-40B4-BE49-F238E27FC236}">
                <a16:creationId xmlns:a16="http://schemas.microsoft.com/office/drawing/2014/main" id="{5696C814-5CD8-FEC0-A915-CB7757EBCC98}"/>
              </a:ext>
              <a:ext uri="{C183D7F6-B498-43B3-948B-1728B52AA6E4}">
                <adec:decorative xmlns:adec="http://schemas.microsoft.com/office/drawing/2017/decorative" val="1"/>
              </a:ext>
            </a:extLst>
          </p:cNvPr>
          <p:cNvGrpSpPr/>
          <p:nvPr/>
        </p:nvGrpSpPr>
        <p:grpSpPr>
          <a:xfrm>
            <a:off x="3684296" y="2178029"/>
            <a:ext cx="1435608" cy="1435608"/>
            <a:chOff x="3814563" y="2706178"/>
            <a:chExt cx="1435608" cy="1435608"/>
          </a:xfrm>
        </p:grpSpPr>
        <p:grpSp>
          <p:nvGrpSpPr>
            <p:cNvPr id="20" name="Group 19">
              <a:extLst>
                <a:ext uri="{FF2B5EF4-FFF2-40B4-BE49-F238E27FC236}">
                  <a16:creationId xmlns:a16="http://schemas.microsoft.com/office/drawing/2014/main" id="{3C253EF7-3311-E6A2-99DB-185760C62418}"/>
                </a:ext>
              </a:extLst>
            </p:cNvPr>
            <p:cNvGrpSpPr/>
            <p:nvPr/>
          </p:nvGrpSpPr>
          <p:grpSpPr>
            <a:xfrm flipH="1">
              <a:off x="3814563" y="2709229"/>
              <a:ext cx="1432557" cy="1432557"/>
              <a:chOff x="7912231" y="2409253"/>
              <a:chExt cx="1432557" cy="1432557"/>
            </a:xfrm>
          </p:grpSpPr>
          <p:sp>
            <p:nvSpPr>
              <p:cNvPr id="9" name="Oval 8">
                <a:extLst>
                  <a:ext uri="{FF2B5EF4-FFF2-40B4-BE49-F238E27FC236}">
                    <a16:creationId xmlns:a16="http://schemas.microsoft.com/office/drawing/2014/main" id="{13E7AD34-16D6-69FB-0177-CA97184BC971}"/>
                  </a:ext>
                </a:extLst>
              </p:cNvPr>
              <p:cNvSpPr/>
              <p:nvPr/>
            </p:nvSpPr>
            <p:spPr bwMode="auto">
              <a:xfrm>
                <a:off x="7912231" y="2409253"/>
                <a:ext cx="1432557" cy="1432557"/>
              </a:xfrm>
              <a:prstGeom prst="ellipse">
                <a:avLst/>
              </a:prstGeom>
              <a:solidFill>
                <a:schemeClr val="bg1"/>
              </a:solidFill>
              <a:ln>
                <a:noFill/>
                <a:headEnd type="none" w="med" len="med"/>
                <a:tailEnd type="none" w="med" len="med"/>
              </a:ln>
              <a:effectLst>
                <a:outerShdw blurRad="317500" sx="102000" sy="102000" algn="ctr" rotWithShape="0">
                  <a:prstClr val="black">
                    <a:alpha val="33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6" name="TextBox 15">
                <a:extLst>
                  <a:ext uri="{FF2B5EF4-FFF2-40B4-BE49-F238E27FC236}">
                    <a16:creationId xmlns:a16="http://schemas.microsoft.com/office/drawing/2014/main" id="{1AD18E29-B635-1E5F-2F8C-A42B721C69AD}"/>
                  </a:ext>
                </a:extLst>
              </p:cNvPr>
              <p:cNvSpPr txBox="1"/>
              <p:nvPr/>
            </p:nvSpPr>
            <p:spPr>
              <a:xfrm>
                <a:off x="8024210" y="3002421"/>
                <a:ext cx="120859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Productivity</a:t>
                </a:r>
              </a:p>
            </p:txBody>
          </p:sp>
        </p:grpSp>
        <p:sp>
          <p:nvSpPr>
            <p:cNvPr id="49" name="Arc 48">
              <a:extLst>
                <a:ext uri="{FF2B5EF4-FFF2-40B4-BE49-F238E27FC236}">
                  <a16:creationId xmlns:a16="http://schemas.microsoft.com/office/drawing/2014/main" id="{F3CE6366-7081-0FFD-0F8D-B445E40CDD2C}"/>
                </a:ext>
              </a:extLst>
            </p:cNvPr>
            <p:cNvSpPr/>
            <p:nvPr/>
          </p:nvSpPr>
          <p:spPr>
            <a:xfrm flipH="1">
              <a:off x="3814563" y="2706178"/>
              <a:ext cx="1435608" cy="1435608"/>
            </a:xfrm>
            <a:prstGeom prst="arc">
              <a:avLst>
                <a:gd name="adj1" fmla="val 2088101"/>
                <a:gd name="adj2" fmla="val 8644232"/>
              </a:avLst>
            </a:prstGeom>
            <a:ln w="38100">
              <a:gradFill flip="none" rotWithShape="1">
                <a:gsLst>
                  <a:gs pos="0">
                    <a:srgbClr val="0078D4"/>
                  </a:gs>
                  <a:gs pos="100000">
                    <a:srgbClr val="8661C5"/>
                  </a:gs>
                </a:gsLst>
                <a:lin ang="27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 name="TextBox 7">
            <a:extLst>
              <a:ext uri="{FF2B5EF4-FFF2-40B4-BE49-F238E27FC236}">
                <a16:creationId xmlns:a16="http://schemas.microsoft.com/office/drawing/2014/main" id="{27D7ADE6-95F5-E76D-82C2-62767DFF2555}"/>
              </a:ext>
            </a:extLst>
          </p:cNvPr>
          <p:cNvSpPr txBox="1"/>
          <p:nvPr/>
        </p:nvSpPr>
        <p:spPr>
          <a:xfrm>
            <a:off x="8568619" y="4531296"/>
            <a:ext cx="237744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achieving sustainable business outcomes</a:t>
            </a:r>
          </a:p>
        </p:txBody>
      </p:sp>
      <p:sp>
        <p:nvSpPr>
          <p:cNvPr id="2" name="Title 1">
            <a:extLst>
              <a:ext uri="{FF2B5EF4-FFF2-40B4-BE49-F238E27FC236}">
                <a16:creationId xmlns:a16="http://schemas.microsoft.com/office/drawing/2014/main" id="{04CE0A77-69B5-B6C8-46AC-B9EF8464BC64}"/>
              </a:ext>
            </a:extLst>
          </p:cNvPr>
          <p:cNvSpPr>
            <a:spLocks noGrp="1"/>
          </p:cNvSpPr>
          <p:nvPr>
            <p:ph type="title"/>
          </p:nvPr>
        </p:nvSpPr>
        <p:spPr>
          <a:xfrm>
            <a:off x="588263" y="457200"/>
            <a:ext cx="11018520" cy="492443"/>
          </a:xfrm>
        </p:spPr>
        <p:txBody>
          <a:bodyPr/>
          <a:lstStyle/>
          <a:p>
            <a:r>
              <a:rPr lang="en-US"/>
              <a:t>The </a:t>
            </a:r>
            <a:r>
              <a:rPr lang="en-US">
                <a:gradFill flip="none" rotWithShape="1">
                  <a:gsLst>
                    <a:gs pos="0">
                      <a:srgbClr val="0078D4"/>
                    </a:gs>
                    <a:gs pos="91000">
                      <a:srgbClr val="8661C5"/>
                    </a:gs>
                  </a:gsLst>
                  <a:lin ang="5400000" scaled="1"/>
                  <a:tileRect/>
                </a:gradFill>
                <a:latin typeface="Segoe UI Semibold"/>
                <a:cs typeface="Segoe UI Semibold"/>
              </a:rPr>
              <a:t>new</a:t>
            </a:r>
            <a:r>
              <a:rPr lang="en-US"/>
              <a:t> performance equation</a:t>
            </a:r>
          </a:p>
        </p:txBody>
      </p:sp>
      <p:sp>
        <p:nvSpPr>
          <p:cNvPr id="17" name="Multiplication Sign 16" descr="Multiplication sign">
            <a:extLst>
              <a:ext uri="{FF2B5EF4-FFF2-40B4-BE49-F238E27FC236}">
                <a16:creationId xmlns:a16="http://schemas.microsoft.com/office/drawing/2014/main" id="{7CC2208C-7C21-D0A6-7AEE-5CF94359E5C9}"/>
              </a:ext>
            </a:extLst>
          </p:cNvPr>
          <p:cNvSpPr/>
          <p:nvPr/>
        </p:nvSpPr>
        <p:spPr bwMode="auto">
          <a:xfrm>
            <a:off x="2964149" y="2721822"/>
            <a:ext cx="426873" cy="426873"/>
          </a:xfrm>
          <a:prstGeom prst="mathMultiply">
            <a:avLst>
              <a:gd name="adj1" fmla="val 13414"/>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2" name="Multiplication Sign 21" descr="Multiplication sign">
            <a:extLst>
              <a:ext uri="{FF2B5EF4-FFF2-40B4-BE49-F238E27FC236}">
                <a16:creationId xmlns:a16="http://schemas.microsoft.com/office/drawing/2014/main" id="{96084781-50AF-3967-31CE-FE1B30DC5006}"/>
              </a:ext>
            </a:extLst>
          </p:cNvPr>
          <p:cNvSpPr/>
          <p:nvPr/>
        </p:nvSpPr>
        <p:spPr bwMode="auto">
          <a:xfrm>
            <a:off x="5365926" y="2664120"/>
            <a:ext cx="426873" cy="426873"/>
          </a:xfrm>
          <a:prstGeom prst="mathMultiply">
            <a:avLst>
              <a:gd name="adj1" fmla="val 13414"/>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4" name="Straight Connector 23">
            <a:extLst>
              <a:ext uri="{FF2B5EF4-FFF2-40B4-BE49-F238E27FC236}">
                <a16:creationId xmlns:a16="http://schemas.microsoft.com/office/drawing/2014/main" id="{9C5D89D7-1D4F-7574-6AC7-6A059911D760}"/>
              </a:ext>
              <a:ext uri="{C183D7F6-B498-43B3-948B-1728B52AA6E4}">
                <adec:decorative xmlns:adec="http://schemas.microsoft.com/office/drawing/2017/decorative" val="1"/>
              </a:ext>
            </a:extLst>
          </p:cNvPr>
          <p:cNvCxnSpPr>
            <a:cxnSpLocks/>
          </p:cNvCxnSpPr>
          <p:nvPr/>
        </p:nvCxnSpPr>
        <p:spPr>
          <a:xfrm>
            <a:off x="1241369" y="5191714"/>
            <a:ext cx="6315360" cy="0"/>
          </a:xfrm>
          <a:prstGeom prst="line">
            <a:avLst/>
          </a:prstGeom>
          <a:ln w="12700" cap="rnd">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8D7CCA6-497B-5763-3E77-A8C7C20F448E}"/>
              </a:ext>
              <a:ext uri="{C183D7F6-B498-43B3-948B-1728B52AA6E4}">
                <adec:decorative xmlns:adec="http://schemas.microsoft.com/office/drawing/2017/decorative" val="1"/>
              </a:ext>
            </a:extLst>
          </p:cNvPr>
          <p:cNvCxnSpPr>
            <a:cxnSpLocks/>
          </p:cNvCxnSpPr>
          <p:nvPr/>
        </p:nvCxnSpPr>
        <p:spPr>
          <a:xfrm flipV="1">
            <a:off x="1244420" y="4973273"/>
            <a:ext cx="0" cy="218441"/>
          </a:xfrm>
          <a:prstGeom prst="line">
            <a:avLst/>
          </a:prstGeom>
          <a:ln w="12700" cap="rnd">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32A097-BF81-7FFD-8788-B634F8F3979B}"/>
              </a:ext>
              <a:ext uri="{C183D7F6-B498-43B3-948B-1728B52AA6E4}">
                <adec:decorative xmlns:adec="http://schemas.microsoft.com/office/drawing/2017/decorative" val="1"/>
              </a:ext>
            </a:extLst>
          </p:cNvPr>
          <p:cNvCxnSpPr>
            <a:cxnSpLocks/>
          </p:cNvCxnSpPr>
          <p:nvPr/>
        </p:nvCxnSpPr>
        <p:spPr>
          <a:xfrm flipV="1">
            <a:off x="7556729" y="4973273"/>
            <a:ext cx="0" cy="218441"/>
          </a:xfrm>
          <a:prstGeom prst="line">
            <a:avLst/>
          </a:prstGeom>
          <a:ln w="12700" cap="rnd">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E2F9FED-BF4C-06A5-5909-D411A0B2A9D6}"/>
              </a:ext>
              <a:ext uri="{C183D7F6-B498-43B3-948B-1728B52AA6E4}">
                <adec:decorative xmlns:adec="http://schemas.microsoft.com/office/drawing/2017/decorative" val="1"/>
              </a:ext>
            </a:extLst>
          </p:cNvPr>
          <p:cNvCxnSpPr>
            <a:cxnSpLocks/>
          </p:cNvCxnSpPr>
          <p:nvPr/>
        </p:nvCxnSpPr>
        <p:spPr>
          <a:xfrm flipV="1">
            <a:off x="4399049" y="5191714"/>
            <a:ext cx="0" cy="458271"/>
          </a:xfrm>
          <a:prstGeom prst="line">
            <a:avLst/>
          </a:prstGeom>
          <a:ln w="12700" cap="rnd">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Productivity">
            <a:extLst>
              <a:ext uri="{FF2B5EF4-FFF2-40B4-BE49-F238E27FC236}">
                <a16:creationId xmlns:a16="http://schemas.microsoft.com/office/drawing/2014/main" id="{3EB7ED1D-4C5F-E15C-8815-420F69E095F5}"/>
              </a:ext>
              <a:ext uri="{C183D7F6-B498-43B3-948B-1728B52AA6E4}">
                <adec:decorative xmlns:adec="http://schemas.microsoft.com/office/drawing/2017/decorative" val="1"/>
              </a:ext>
            </a:extLst>
          </p:cNvPr>
          <p:cNvSpPr/>
          <p:nvPr/>
        </p:nvSpPr>
        <p:spPr bwMode="auto">
          <a:xfrm>
            <a:off x="3825884" y="5490493"/>
            <a:ext cx="1146330" cy="555391"/>
          </a:xfrm>
          <a:prstGeom prst="roundRect">
            <a:avLst>
              <a:gd name="adj" fmla="val 50000"/>
            </a:avLst>
          </a:prstGeom>
          <a:gradFill>
            <a:gsLst>
              <a:gs pos="0">
                <a:srgbClr val="8661C5"/>
              </a:gs>
              <a:gs pos="100000">
                <a:srgbClr val="0078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108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200"/>
              </a:spcBef>
              <a:spcAft>
                <a:spcPct val="0"/>
              </a:spcAft>
              <a:buClrTx/>
              <a:buSzTx/>
              <a:buFontTx/>
              <a:buNone/>
              <a:tabLst/>
              <a:defRPr/>
            </a:pPr>
            <a:r>
              <a:rPr kumimoji="0" lang="en-US" sz="26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AI</a:t>
            </a:r>
          </a:p>
        </p:txBody>
      </p:sp>
    </p:spTree>
    <p:extLst>
      <p:ext uri="{BB962C8B-B14F-4D97-AF65-F5344CB8AC3E}">
        <p14:creationId xmlns:p14="http://schemas.microsoft.com/office/powerpoint/2010/main" val="180496264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85F0FF-44C3-07DD-AB30-CF830793FC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58AD7EB6-52C4-BC58-6B58-0F8485C0DE2B}"/>
              </a:ext>
              <a:ext uri="{C183D7F6-B498-43B3-948B-1728B52AA6E4}">
                <adec:decorative xmlns:adec="http://schemas.microsoft.com/office/drawing/2017/decorative" val="1"/>
              </a:ext>
            </a:extLst>
          </p:cNvPr>
          <p:cNvSpPr/>
          <p:nvPr/>
        </p:nvSpPr>
        <p:spPr bwMode="auto">
          <a:xfrm rot="5400000">
            <a:off x="3352800" y="-3352799"/>
            <a:ext cx="5486402" cy="12192001"/>
          </a:xfrm>
          <a:prstGeom prst="rect">
            <a:avLst/>
          </a:prstGeom>
          <a:gradFill>
            <a:gsLst>
              <a:gs pos="0">
                <a:srgbClr val="F2F2F2"/>
              </a:gs>
              <a:gs pos="100000">
                <a:srgbClr val="F2F2F2">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1A82FEA8-5E46-F668-4CC0-78EA3B96A34C}"/>
              </a:ext>
              <a:ext uri="{C183D7F6-B498-43B3-948B-1728B52AA6E4}">
                <adec:decorative xmlns:adec="http://schemas.microsoft.com/office/drawing/2017/decorative" val="1"/>
              </a:ext>
            </a:extLst>
          </p:cNvPr>
          <p:cNvSpPr/>
          <p:nvPr/>
        </p:nvSpPr>
        <p:spPr bwMode="auto">
          <a:xfrm>
            <a:off x="371177" y="2606075"/>
            <a:ext cx="3772608" cy="1994174"/>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79F91470-840F-208E-C2A9-E4486826AAD8}"/>
              </a:ext>
              <a:ext uri="{C183D7F6-B498-43B3-948B-1728B52AA6E4}">
                <adec:decorative xmlns:adec="http://schemas.microsoft.com/office/drawing/2017/decorative" val="1"/>
              </a:ext>
            </a:extLst>
          </p:cNvPr>
          <p:cNvSpPr/>
          <p:nvPr/>
        </p:nvSpPr>
        <p:spPr bwMode="auto">
          <a:xfrm>
            <a:off x="4210459" y="2606075"/>
            <a:ext cx="3772608" cy="1994174"/>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1" name="Rectangle: Rounded Corners 10">
            <a:extLst>
              <a:ext uri="{FF2B5EF4-FFF2-40B4-BE49-F238E27FC236}">
                <a16:creationId xmlns:a16="http://schemas.microsoft.com/office/drawing/2014/main" id="{190AE4BF-835D-3BB4-4392-C9CEBF33398C}"/>
              </a:ext>
              <a:ext uri="{C183D7F6-B498-43B3-948B-1728B52AA6E4}">
                <adec:decorative xmlns:adec="http://schemas.microsoft.com/office/drawing/2017/decorative" val="1"/>
              </a:ext>
            </a:extLst>
          </p:cNvPr>
          <p:cNvSpPr/>
          <p:nvPr/>
        </p:nvSpPr>
        <p:spPr bwMode="auto">
          <a:xfrm>
            <a:off x="8049741" y="2606075"/>
            <a:ext cx="3772608" cy="1994174"/>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209FE495-DAD0-8C76-2B18-A96612CE6210}"/>
              </a:ext>
            </a:extLst>
          </p:cNvPr>
          <p:cNvSpPr>
            <a:spLocks noGrp="1"/>
          </p:cNvSpPr>
          <p:nvPr>
            <p:ph type="title"/>
          </p:nvPr>
        </p:nvSpPr>
        <p:spPr>
          <a:xfrm>
            <a:off x="588963" y="457200"/>
            <a:ext cx="11017250" cy="984885"/>
          </a:xfrm>
        </p:spPr>
        <p:txBody>
          <a:bodyPr/>
          <a:lstStyle/>
          <a:p>
            <a:r>
              <a:rPr lang="en-US"/>
              <a:t>Curate, </a:t>
            </a:r>
            <a:r>
              <a:rPr lang="en-US" err="1"/>
              <a:t>recommendc</a:t>
            </a:r>
            <a:r>
              <a:rPr lang="en-US"/>
              <a:t> and share </a:t>
            </a:r>
            <a:br>
              <a:rPr lang="en-US"/>
            </a:br>
            <a:r>
              <a:rPr lang="en-US"/>
              <a:t>Copilot learning content in Teams</a:t>
            </a:r>
          </a:p>
        </p:txBody>
      </p:sp>
      <p:pic>
        <p:nvPicPr>
          <p:cNvPr id="6" name="Picture 5" descr="A screenshot of a computer">
            <a:extLst>
              <a:ext uri="{FF2B5EF4-FFF2-40B4-BE49-F238E27FC236}">
                <a16:creationId xmlns:a16="http://schemas.microsoft.com/office/drawing/2014/main" id="{99F6A968-144E-B96C-900F-5B1019B50DF6}"/>
              </a:ext>
            </a:extLst>
          </p:cNvPr>
          <p:cNvPicPr>
            <a:picLocks noChangeAspect="1"/>
          </p:cNvPicPr>
          <p:nvPr/>
        </p:nvPicPr>
        <p:blipFill rotWithShape="1">
          <a:blip r:embed="rId3"/>
          <a:srcRect b="11492"/>
          <a:stretch/>
        </p:blipFill>
        <p:spPr>
          <a:xfrm>
            <a:off x="508681" y="2736419"/>
            <a:ext cx="3497600" cy="1733487"/>
          </a:xfrm>
          <a:prstGeom prst="rect">
            <a:avLst/>
          </a:prstGeom>
          <a:ln w="6350">
            <a:solidFill>
              <a:schemeClr val="bg1">
                <a:lumMod val="50000"/>
              </a:schemeClr>
            </a:solidFill>
          </a:ln>
        </p:spPr>
      </p:pic>
      <p:pic>
        <p:nvPicPr>
          <p:cNvPr id="3" name="Picture 2" descr="A screenshot of a computer">
            <a:extLst>
              <a:ext uri="{FF2B5EF4-FFF2-40B4-BE49-F238E27FC236}">
                <a16:creationId xmlns:a16="http://schemas.microsoft.com/office/drawing/2014/main" id="{BAA22D90-686E-00DB-A141-C8F9D5A61407}"/>
              </a:ext>
            </a:extLst>
          </p:cNvPr>
          <p:cNvPicPr>
            <a:picLocks noChangeAspect="1"/>
          </p:cNvPicPr>
          <p:nvPr/>
        </p:nvPicPr>
        <p:blipFill>
          <a:blip r:embed="rId4"/>
          <a:stretch>
            <a:fillRect/>
          </a:stretch>
        </p:blipFill>
        <p:spPr>
          <a:xfrm>
            <a:off x="8187245" y="2736419"/>
            <a:ext cx="3497600" cy="1733487"/>
          </a:xfrm>
          <a:prstGeom prst="rect">
            <a:avLst/>
          </a:prstGeom>
          <a:ln w="6350">
            <a:solidFill>
              <a:schemeClr val="bg1">
                <a:lumMod val="50000"/>
              </a:schemeClr>
            </a:solidFill>
          </a:ln>
        </p:spPr>
      </p:pic>
      <p:pic>
        <p:nvPicPr>
          <p:cNvPr id="4" name="Picture 3" descr="A screenshot of a computer">
            <a:extLst>
              <a:ext uri="{FF2B5EF4-FFF2-40B4-BE49-F238E27FC236}">
                <a16:creationId xmlns:a16="http://schemas.microsoft.com/office/drawing/2014/main" id="{5F9FBCF6-A6D5-58C4-BF11-B94940B71F82}"/>
              </a:ext>
            </a:extLst>
          </p:cNvPr>
          <p:cNvPicPr>
            <a:picLocks noChangeAspect="1"/>
          </p:cNvPicPr>
          <p:nvPr/>
        </p:nvPicPr>
        <p:blipFill rotWithShape="1">
          <a:blip r:embed="rId5"/>
          <a:srcRect b="35617"/>
          <a:stretch/>
        </p:blipFill>
        <p:spPr>
          <a:xfrm>
            <a:off x="4347963" y="2715341"/>
            <a:ext cx="3497600" cy="1733487"/>
          </a:xfrm>
          <a:prstGeom prst="rect">
            <a:avLst/>
          </a:prstGeom>
          <a:ln w="6350">
            <a:solidFill>
              <a:schemeClr val="bg1">
                <a:lumMod val="50000"/>
              </a:schemeClr>
            </a:solidFill>
          </a:ln>
        </p:spPr>
      </p:pic>
    </p:spTree>
    <p:extLst>
      <p:ext uri="{BB962C8B-B14F-4D97-AF65-F5344CB8AC3E}">
        <p14:creationId xmlns:p14="http://schemas.microsoft.com/office/powerpoint/2010/main" val="220768932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D642-4FAA-4D60-BA9E-FC17FE126473}"/>
              </a:ext>
            </a:extLst>
          </p:cNvPr>
          <p:cNvSpPr>
            <a:spLocks noGrp="1"/>
          </p:cNvSpPr>
          <p:nvPr>
            <p:ph type="title"/>
          </p:nvPr>
        </p:nvSpPr>
        <p:spPr>
          <a:xfrm>
            <a:off x="588263" y="457200"/>
            <a:ext cx="11018520" cy="492443"/>
          </a:xfrm>
        </p:spPr>
        <p:txBody>
          <a:bodyPr/>
          <a:lstStyle/>
          <a:p>
            <a:r>
              <a:rPr lang="en-US"/>
              <a:t>Get started with your Copilot learning</a:t>
            </a:r>
          </a:p>
        </p:txBody>
      </p:sp>
      <p:grpSp>
        <p:nvGrpSpPr>
          <p:cNvPr id="14" name="Group 13">
            <a:extLst>
              <a:ext uri="{FF2B5EF4-FFF2-40B4-BE49-F238E27FC236}">
                <a16:creationId xmlns:a16="http://schemas.microsoft.com/office/drawing/2014/main" id="{463B6B13-CDA6-67EB-BA6F-28D14DE750F1}"/>
              </a:ext>
              <a:ext uri="{C183D7F6-B498-43B3-948B-1728B52AA6E4}">
                <adec:decorative xmlns:adec="http://schemas.microsoft.com/office/drawing/2017/decorative" val="1"/>
              </a:ext>
            </a:extLst>
          </p:cNvPr>
          <p:cNvGrpSpPr/>
          <p:nvPr/>
        </p:nvGrpSpPr>
        <p:grpSpPr>
          <a:xfrm>
            <a:off x="2492605" y="3535001"/>
            <a:ext cx="6941134" cy="1975098"/>
            <a:chOff x="2487841" y="4057996"/>
            <a:chExt cx="6941134" cy="1670905"/>
          </a:xfrm>
        </p:grpSpPr>
        <p:cxnSp>
          <p:nvCxnSpPr>
            <p:cNvPr id="15" name="Straight Connector 14">
              <a:extLst>
                <a:ext uri="{FF2B5EF4-FFF2-40B4-BE49-F238E27FC236}">
                  <a16:creationId xmlns:a16="http://schemas.microsoft.com/office/drawing/2014/main" id="{D319EABF-EC2A-DEA4-F8D0-9B2207305ECB}"/>
                </a:ext>
              </a:extLst>
            </p:cNvPr>
            <p:cNvCxnSpPr>
              <a:cxnSpLocks/>
            </p:cNvCxnSpPr>
            <p:nvPr/>
          </p:nvCxnSpPr>
          <p:spPr>
            <a:xfrm>
              <a:off x="5958409" y="4057997"/>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6ECF8D-9C5B-2DAD-AE34-4ABC9ACCB84B}"/>
                </a:ext>
              </a:extLst>
            </p:cNvPr>
            <p:cNvCxnSpPr>
              <a:cxnSpLocks/>
            </p:cNvCxnSpPr>
            <p:nvPr/>
          </p:nvCxnSpPr>
          <p:spPr>
            <a:xfrm>
              <a:off x="9428975" y="4057996"/>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D4D4FB-8B83-C304-26B8-D3AFF4E869D9}"/>
                </a:ext>
              </a:extLst>
            </p:cNvPr>
            <p:cNvCxnSpPr>
              <a:cxnSpLocks/>
            </p:cNvCxnSpPr>
            <p:nvPr/>
          </p:nvCxnSpPr>
          <p:spPr>
            <a:xfrm>
              <a:off x="2487841" y="4057997"/>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127C51A7-EA27-66FC-2ADF-0FB58E8A80E7}"/>
              </a:ext>
            </a:extLst>
          </p:cNvPr>
          <p:cNvSpPr txBox="1"/>
          <p:nvPr/>
        </p:nvSpPr>
        <p:spPr>
          <a:xfrm>
            <a:off x="9534662" y="4179185"/>
            <a:ext cx="2088885" cy="1381527"/>
          </a:xfrm>
          <a:prstGeom prst="rect">
            <a:avLst/>
          </a:prstGeom>
          <a:noFill/>
        </p:spPr>
        <p:txBody>
          <a:bodyPr wrap="square" lIns="0" tIns="0" rIns="0" bIns="0" anchor="b">
            <a:noAutofit/>
          </a:bodyPr>
          <a:lstStyle/>
          <a:p>
            <a:pPr>
              <a:spcAft>
                <a:spcPts val="600"/>
              </a:spcAft>
              <a:defRPr/>
            </a:pPr>
            <a:r>
              <a:rPr lang="en-US" sz="1600">
                <a:solidFill>
                  <a:schemeClr val="accent5"/>
                </a:solidFill>
                <a:latin typeface="+mj-lt"/>
              </a:rPr>
              <a:t>Measure adoption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View and report on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Viva Learning active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and engaged users</a:t>
            </a:r>
          </a:p>
        </p:txBody>
      </p:sp>
      <p:cxnSp>
        <p:nvCxnSpPr>
          <p:cNvPr id="28" name="Straight Connector 27">
            <a:extLst>
              <a:ext uri="{FF2B5EF4-FFF2-40B4-BE49-F238E27FC236}">
                <a16:creationId xmlns:a16="http://schemas.microsoft.com/office/drawing/2014/main" id="{6833B3A5-841A-E02B-2E07-FB3E3DDC4589}"/>
              </a:ext>
              <a:ext uri="{C183D7F6-B498-43B3-948B-1728B52AA6E4}">
                <adec:decorative xmlns:adec="http://schemas.microsoft.com/office/drawing/2017/decorative" val="1"/>
              </a:ext>
            </a:extLst>
          </p:cNvPr>
          <p:cNvCxnSpPr>
            <a:cxnSpLocks/>
          </p:cNvCxnSpPr>
          <p:nvPr/>
        </p:nvCxnSpPr>
        <p:spPr>
          <a:xfrm>
            <a:off x="4227889"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22D8DA4-B47F-17B3-7DA6-81623E3C2F55}"/>
              </a:ext>
              <a:ext uri="{C183D7F6-B498-43B3-948B-1728B52AA6E4}">
                <adec:decorative xmlns:adec="http://schemas.microsoft.com/office/drawing/2017/decorative" val="1"/>
              </a:ext>
            </a:extLst>
          </p:cNvPr>
          <p:cNvCxnSpPr>
            <a:cxnSpLocks/>
          </p:cNvCxnSpPr>
          <p:nvPr/>
        </p:nvCxnSpPr>
        <p:spPr>
          <a:xfrm>
            <a:off x="7698457"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FF3B5F-2966-EC5C-6726-117021239C05}"/>
              </a:ext>
              <a:ext uri="{C183D7F6-B498-43B3-948B-1728B52AA6E4}">
                <adec:decorative xmlns:adec="http://schemas.microsoft.com/office/drawing/2017/decorative" val="1"/>
              </a:ext>
            </a:extLst>
          </p:cNvPr>
          <p:cNvCxnSpPr>
            <a:cxnSpLocks/>
          </p:cNvCxnSpPr>
          <p:nvPr/>
        </p:nvCxnSpPr>
        <p:spPr>
          <a:xfrm>
            <a:off x="1055195"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2E5AF561-D00B-F769-2A86-0602B695431E}"/>
              </a:ext>
              <a:ext uri="{C183D7F6-B498-43B3-948B-1728B52AA6E4}">
                <adec:decorative xmlns:adec="http://schemas.microsoft.com/office/drawing/2017/decorative" val="1"/>
              </a:ext>
            </a:extLst>
          </p:cNvPr>
          <p:cNvSpPr/>
          <p:nvPr/>
        </p:nvSpPr>
        <p:spPr bwMode="auto">
          <a:xfrm>
            <a:off x="588963" y="3143706"/>
            <a:ext cx="10714183" cy="570587"/>
          </a:xfrm>
          <a:prstGeom prst="roundRect">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100">
              <a:solidFill>
                <a:srgbClr val="FFFFFF"/>
              </a:solidFill>
              <a:latin typeface="Segoe UI"/>
              <a:cs typeface="Segoe UI" pitchFamily="34" charset="0"/>
            </a:endParaRPr>
          </a:p>
        </p:txBody>
      </p:sp>
      <p:sp>
        <p:nvSpPr>
          <p:cNvPr id="36" name="Rectangle: Rounded Corners 35">
            <a:extLst>
              <a:ext uri="{FF2B5EF4-FFF2-40B4-BE49-F238E27FC236}">
                <a16:creationId xmlns:a16="http://schemas.microsoft.com/office/drawing/2014/main" id="{D42B3110-2621-F06A-C261-2C793F4C919D}"/>
              </a:ext>
              <a:ext uri="{C183D7F6-B498-43B3-948B-1728B52AA6E4}">
                <adec:decorative xmlns:adec="http://schemas.microsoft.com/office/drawing/2017/decorative" val="1"/>
              </a:ext>
            </a:extLst>
          </p:cNvPr>
          <p:cNvSpPr/>
          <p:nvPr/>
        </p:nvSpPr>
        <p:spPr bwMode="auto">
          <a:xfrm>
            <a:off x="5244105" y="3143706"/>
            <a:ext cx="6059042" cy="570587"/>
          </a:xfrm>
          <a:prstGeom prst="roundRect">
            <a:avLst/>
          </a:prstGeom>
          <a:gradFill>
            <a:gsLst>
              <a:gs pos="0">
                <a:schemeClr val="accent2"/>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100">
              <a:solidFill>
                <a:srgbClr val="FFFFFF"/>
              </a:solidFill>
              <a:cs typeface="Segoe UI" pitchFamily="34" charset="0"/>
            </a:endParaRPr>
          </a:p>
        </p:txBody>
      </p:sp>
      <p:pic>
        <p:nvPicPr>
          <p:cNvPr id="38" name="Graphic 37" descr="Comment Heart outline">
            <a:extLst>
              <a:ext uri="{FF2B5EF4-FFF2-40B4-BE49-F238E27FC236}">
                <a16:creationId xmlns:a16="http://schemas.microsoft.com/office/drawing/2014/main" id="{81B2DCDB-3954-41C2-168A-2A3F198D9B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95226" y="3204999"/>
            <a:ext cx="489563" cy="489563"/>
          </a:xfrm>
          <a:prstGeom prst="rect">
            <a:avLst/>
          </a:prstGeom>
        </p:spPr>
      </p:pic>
      <p:pic>
        <p:nvPicPr>
          <p:cNvPr id="40" name="Graphic 39" descr="Magnifying glass outline">
            <a:extLst>
              <a:ext uri="{FF2B5EF4-FFF2-40B4-BE49-F238E27FC236}">
                <a16:creationId xmlns:a16="http://schemas.microsoft.com/office/drawing/2014/main" id="{F328C7A6-224F-EE5C-3206-82293ED708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1236" y="3238059"/>
            <a:ext cx="381880" cy="381880"/>
          </a:xfrm>
          <a:prstGeom prst="rect">
            <a:avLst/>
          </a:prstGeom>
        </p:spPr>
      </p:pic>
      <p:pic>
        <p:nvPicPr>
          <p:cNvPr id="44" name="Graphic 43" descr="Blog outline">
            <a:extLst>
              <a:ext uri="{FF2B5EF4-FFF2-40B4-BE49-F238E27FC236}">
                <a16:creationId xmlns:a16="http://schemas.microsoft.com/office/drawing/2014/main" id="{C9885991-334B-9DC4-A43B-95AFB65A6D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76861" y="3238059"/>
            <a:ext cx="381880" cy="381880"/>
          </a:xfrm>
          <a:prstGeom prst="rect">
            <a:avLst/>
          </a:prstGeom>
        </p:spPr>
      </p:pic>
      <p:pic>
        <p:nvPicPr>
          <p:cNvPr id="45" name="Graphic 44" descr="Paint brush outline">
            <a:extLst>
              <a:ext uri="{FF2B5EF4-FFF2-40B4-BE49-F238E27FC236}">
                <a16:creationId xmlns:a16="http://schemas.microsoft.com/office/drawing/2014/main" id="{DEDA2867-0009-B1F4-69CD-75603DA09E4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44507" y="3238059"/>
            <a:ext cx="381880" cy="381880"/>
          </a:xfrm>
          <a:prstGeom prst="rect">
            <a:avLst/>
          </a:prstGeom>
        </p:spPr>
      </p:pic>
      <p:pic>
        <p:nvPicPr>
          <p:cNvPr id="47" name="Graphic 46" descr="Gears outline">
            <a:extLst>
              <a:ext uri="{FF2B5EF4-FFF2-40B4-BE49-F238E27FC236}">
                <a16:creationId xmlns:a16="http://schemas.microsoft.com/office/drawing/2014/main" id="{8CCC6EDE-BE20-AE74-25B7-50D9C028915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16423" y="3238059"/>
            <a:ext cx="381880" cy="381880"/>
          </a:xfrm>
          <a:prstGeom prst="rect">
            <a:avLst/>
          </a:prstGeom>
        </p:spPr>
      </p:pic>
      <p:pic>
        <p:nvPicPr>
          <p:cNvPr id="49" name="Graphic 48" descr="Settings outline">
            <a:extLst>
              <a:ext uri="{FF2B5EF4-FFF2-40B4-BE49-F238E27FC236}">
                <a16:creationId xmlns:a16="http://schemas.microsoft.com/office/drawing/2014/main" id="{6CDEFBE0-9F90-E5F5-8A0E-B9FB7C88EE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143" y="3199837"/>
            <a:ext cx="458324" cy="458324"/>
          </a:xfrm>
          <a:prstGeom prst="rect">
            <a:avLst/>
          </a:prstGeom>
        </p:spPr>
      </p:pic>
      <p:sp>
        <p:nvSpPr>
          <p:cNvPr id="53" name="TextBox 52">
            <a:extLst>
              <a:ext uri="{FF2B5EF4-FFF2-40B4-BE49-F238E27FC236}">
                <a16:creationId xmlns:a16="http://schemas.microsoft.com/office/drawing/2014/main" id="{4AC1C099-D406-43D0-FC5E-5B6B13A523E3}"/>
              </a:ext>
            </a:extLst>
          </p:cNvPr>
          <p:cNvSpPr txBox="1"/>
          <p:nvPr/>
        </p:nvSpPr>
        <p:spPr>
          <a:xfrm>
            <a:off x="1185226" y="1934283"/>
            <a:ext cx="2088885" cy="991762"/>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solidFill>
                  <a:schemeClr val="accent5"/>
                </a:solidFill>
                <a:latin typeface="+mj-lt"/>
              </a:rPr>
              <a:t>Curate Copilot 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Curate Copilot learning content in Teams</a:t>
            </a:r>
          </a:p>
        </p:txBody>
      </p:sp>
      <p:sp>
        <p:nvSpPr>
          <p:cNvPr id="54" name="TextBox 53">
            <a:extLst>
              <a:ext uri="{FF2B5EF4-FFF2-40B4-BE49-F238E27FC236}">
                <a16:creationId xmlns:a16="http://schemas.microsoft.com/office/drawing/2014/main" id="{3F7A6D12-1229-81A8-A2FA-8301B73DCDD1}"/>
              </a:ext>
            </a:extLst>
          </p:cNvPr>
          <p:cNvSpPr txBox="1"/>
          <p:nvPr/>
        </p:nvSpPr>
        <p:spPr>
          <a:xfrm>
            <a:off x="4346276" y="1934283"/>
            <a:ext cx="2335964" cy="991762"/>
          </a:xfrm>
          <a:prstGeom prst="rect">
            <a:avLst/>
          </a:prstGeom>
          <a:noFill/>
        </p:spPr>
        <p:txBody>
          <a:bodyPr wrap="square" lIns="0" tIns="0" rIns="0" bIns="0" anchor="t">
            <a:noAutofit/>
          </a:bodyPr>
          <a:lstStyle/>
          <a:p>
            <a:pPr>
              <a:spcAft>
                <a:spcPts val="600"/>
              </a:spcAft>
              <a:defRPr/>
            </a:pPr>
            <a:r>
              <a:rPr lang="en-US" sz="1600">
                <a:solidFill>
                  <a:schemeClr val="accent5"/>
                </a:solidFill>
                <a:latin typeface="+mj-lt"/>
              </a:rPr>
              <a:t>Track course completion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Create Objectives and Key Results.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Ex: Use Copilot OKR template </a:t>
            </a:r>
          </a:p>
        </p:txBody>
      </p:sp>
      <p:sp>
        <p:nvSpPr>
          <p:cNvPr id="55" name="TextBox 54">
            <a:extLst>
              <a:ext uri="{FF2B5EF4-FFF2-40B4-BE49-F238E27FC236}">
                <a16:creationId xmlns:a16="http://schemas.microsoft.com/office/drawing/2014/main" id="{E9DF1FEB-6B7C-1931-9B16-0200DAACCE65}"/>
              </a:ext>
            </a:extLst>
          </p:cNvPr>
          <p:cNvSpPr txBox="1"/>
          <p:nvPr/>
        </p:nvSpPr>
        <p:spPr>
          <a:xfrm>
            <a:off x="7805200" y="1934283"/>
            <a:ext cx="2329416" cy="991762"/>
          </a:xfrm>
          <a:prstGeom prst="rect">
            <a:avLst/>
          </a:prstGeom>
          <a:noFill/>
        </p:spPr>
        <p:txBody>
          <a:bodyPr wrap="square" lIns="0" tIns="0" rIns="0" bIns="0" anchor="t">
            <a:noAutofit/>
          </a:bodyPr>
          <a:lstStyle/>
          <a:p>
            <a:pPr>
              <a:spcAft>
                <a:spcPts val="600"/>
              </a:spcAft>
              <a:defRPr/>
            </a:pPr>
            <a:r>
              <a:rPr lang="en-US" sz="1600">
                <a:solidFill>
                  <a:schemeClr val="accent5"/>
                </a:solidFill>
                <a:latin typeface="+mj-lt"/>
              </a:rPr>
              <a:t>Find and share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Users can find and share Copilot training with teammates through Teams or email</a:t>
            </a:r>
          </a:p>
        </p:txBody>
      </p:sp>
      <p:sp>
        <p:nvSpPr>
          <p:cNvPr id="56" name="TextBox 55">
            <a:extLst>
              <a:ext uri="{FF2B5EF4-FFF2-40B4-BE49-F238E27FC236}">
                <a16:creationId xmlns:a16="http://schemas.microsoft.com/office/drawing/2014/main" id="{3B49B703-10EB-D0EA-AF01-A4513E261B06}"/>
              </a:ext>
            </a:extLst>
          </p:cNvPr>
          <p:cNvSpPr txBox="1"/>
          <p:nvPr/>
        </p:nvSpPr>
        <p:spPr>
          <a:xfrm>
            <a:off x="2616814" y="4179185"/>
            <a:ext cx="2088885" cy="1381527"/>
          </a:xfrm>
          <a:prstGeom prst="rect">
            <a:avLst/>
          </a:prstGeom>
          <a:noFill/>
        </p:spPr>
        <p:txBody>
          <a:bodyPr wrap="square" lIns="0" tIns="0" rIns="0" bIns="0" anchor="b">
            <a:noAutofit/>
          </a:bodyPr>
          <a:lstStyle/>
          <a:p>
            <a:pPr>
              <a:spcAft>
                <a:spcPts val="600"/>
              </a:spcAft>
              <a:defRPr/>
            </a:pPr>
            <a:r>
              <a:rPr lang="en-US" sz="1600">
                <a:solidFill>
                  <a:schemeClr val="accent5"/>
                </a:solidFill>
                <a:latin typeface="+mj-lt"/>
              </a:rPr>
              <a:t>Recommend courses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Configure Copilot for Microsoft 365 team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structure under AI org</a:t>
            </a:r>
          </a:p>
        </p:txBody>
      </p:sp>
      <p:sp>
        <p:nvSpPr>
          <p:cNvPr id="57" name="TextBox 56">
            <a:extLst>
              <a:ext uri="{FF2B5EF4-FFF2-40B4-BE49-F238E27FC236}">
                <a16:creationId xmlns:a16="http://schemas.microsoft.com/office/drawing/2014/main" id="{A7D1DBEF-6931-2BD8-9FAF-6A43EE320598}"/>
              </a:ext>
            </a:extLst>
          </p:cNvPr>
          <p:cNvSpPr txBox="1"/>
          <p:nvPr/>
        </p:nvSpPr>
        <p:spPr>
          <a:xfrm>
            <a:off x="6075738" y="4179185"/>
            <a:ext cx="2088885" cy="1381527"/>
          </a:xfrm>
          <a:prstGeom prst="rect">
            <a:avLst/>
          </a:prstGeom>
          <a:noFill/>
        </p:spPr>
        <p:txBody>
          <a:bodyPr wrap="square" lIns="0" tIns="0" rIns="0" bIns="0" anchor="b">
            <a:noAutofit/>
          </a:bodyPr>
          <a:lstStyle/>
          <a:p>
            <a:pPr>
              <a:spcAft>
                <a:spcPts val="600"/>
              </a:spcAft>
              <a:defRPr/>
            </a:pPr>
            <a:r>
              <a:rPr lang="en-US" sz="1600">
                <a:solidFill>
                  <a:schemeClr val="accent5"/>
                </a:solidFill>
                <a:latin typeface="+mj-lt"/>
              </a:rPr>
              <a:t>Complete </a:t>
            </a:r>
            <a:br>
              <a:rPr lang="en-US" sz="1600">
                <a:solidFill>
                  <a:schemeClr val="accent5"/>
                </a:solidFill>
                <a:latin typeface="+mj-lt"/>
              </a:rPr>
            </a:br>
            <a:r>
              <a:rPr lang="en-US" sz="1600">
                <a:solidFill>
                  <a:schemeClr val="accent5"/>
                </a:solidFill>
                <a:latin typeface="+mj-lt"/>
              </a:rPr>
              <a:t>Copilot courses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Users receive notifications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of recommended courses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and view directly in Teams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or Viva Learning web</a:t>
            </a:r>
          </a:p>
        </p:txBody>
      </p:sp>
    </p:spTree>
    <p:extLst>
      <p:ext uri="{BB962C8B-B14F-4D97-AF65-F5344CB8AC3E}">
        <p14:creationId xmlns:p14="http://schemas.microsoft.com/office/powerpoint/2010/main" val="246212587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D54450D1-B54E-B2AB-2BCD-0BC88F2A2C65}"/>
              </a:ext>
            </a:extLst>
          </p:cNvPr>
          <p:cNvSpPr>
            <a:spLocks noGrp="1"/>
          </p:cNvSpPr>
          <p:nvPr>
            <p:ph type="title"/>
          </p:nvPr>
        </p:nvSpPr>
        <p:spPr>
          <a:xfrm>
            <a:off x="584200" y="2819603"/>
            <a:ext cx="9144000" cy="1218795"/>
          </a:xfrm>
        </p:spPr>
        <p:txBody>
          <a:bodyPr/>
          <a:lstStyle/>
          <a:p>
            <a:r>
              <a:rPr lang="en-US"/>
              <a:t>Viva Engage for </a:t>
            </a:r>
            <a:br>
              <a:rPr lang="en-US"/>
            </a:br>
            <a:r>
              <a:rPr lang="en-US"/>
              <a:t>AI transformation</a:t>
            </a:r>
          </a:p>
        </p:txBody>
      </p:sp>
      <p:sp>
        <p:nvSpPr>
          <p:cNvPr id="4" name="Oval 3">
            <a:extLst>
              <a:ext uri="{FF2B5EF4-FFF2-40B4-BE49-F238E27FC236}">
                <a16:creationId xmlns:a16="http://schemas.microsoft.com/office/drawing/2014/main" id="{19BDDF22-9DC0-8953-F1EC-8795F2DE8A2B}"/>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descr="Viva Engage logo">
            <a:extLst>
              <a:ext uri="{FF2B5EF4-FFF2-40B4-BE49-F238E27FC236}">
                <a16:creationId xmlns:a16="http://schemas.microsoft.com/office/drawing/2014/main" id="{679854A4-D67F-C3B8-D251-53F9D4DE54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0892" y="2770149"/>
            <a:ext cx="1470103" cy="1470103"/>
          </a:xfrm>
          <a:prstGeom prst="rect">
            <a:avLst/>
          </a:prstGeom>
        </p:spPr>
      </p:pic>
    </p:spTree>
    <p:extLst>
      <p:ext uri="{BB962C8B-B14F-4D97-AF65-F5344CB8AC3E}">
        <p14:creationId xmlns:p14="http://schemas.microsoft.com/office/powerpoint/2010/main" val="180782540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6D81B4D-B7E1-96BE-798B-E027B8CCE9DE}"/>
              </a:ext>
              <a:ext uri="{C183D7F6-B498-43B3-948B-1728B52AA6E4}">
                <adec:decorative xmlns:adec="http://schemas.microsoft.com/office/drawing/2017/decorative" val="1"/>
              </a:ext>
            </a:extLst>
          </p:cNvPr>
          <p:cNvGrpSpPr/>
          <p:nvPr/>
        </p:nvGrpSpPr>
        <p:grpSpPr>
          <a:xfrm>
            <a:off x="4639115" y="0"/>
            <a:ext cx="7552885" cy="6858000"/>
            <a:chOff x="4639115" y="0"/>
            <a:chExt cx="7552885" cy="6858000"/>
          </a:xfrm>
        </p:grpSpPr>
        <p:pic>
          <p:nvPicPr>
            <p:cNvPr id="9" name="Picture 8" descr="A picture containing blur&#10;&#10;Description automatically generated">
              <a:extLst>
                <a:ext uri="{FF2B5EF4-FFF2-40B4-BE49-F238E27FC236}">
                  <a16:creationId xmlns:a16="http://schemas.microsoft.com/office/drawing/2014/main" id="{9A13FBD0-8FC9-EB05-FBC4-B600D0610FA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5400000">
              <a:off x="6593776" y="1259777"/>
              <a:ext cx="6425973" cy="4770474"/>
            </a:xfrm>
            <a:prstGeom prst="rect">
              <a:avLst/>
            </a:prstGeom>
          </p:spPr>
        </p:pic>
        <p:sp>
          <p:nvSpPr>
            <p:cNvPr id="10" name="Rectangle 9">
              <a:extLst>
                <a:ext uri="{FF2B5EF4-FFF2-40B4-BE49-F238E27FC236}">
                  <a16:creationId xmlns:a16="http://schemas.microsoft.com/office/drawing/2014/main" id="{4BCCFE9E-288A-6537-2184-8BC0D6C0B998}"/>
                </a:ext>
              </a:extLst>
            </p:cNvPr>
            <p:cNvSpPr/>
            <p:nvPr userDrawn="1"/>
          </p:nvSpPr>
          <p:spPr bwMode="auto">
            <a:xfrm>
              <a:off x="4639115" y="0"/>
              <a:ext cx="7552885" cy="6858000"/>
            </a:xfrm>
            <a:prstGeom prst="rect">
              <a:avLst/>
            </a:prstGeom>
            <a:gradFill>
              <a:gsLst>
                <a:gs pos="0">
                  <a:srgbClr val="CED8DB">
                    <a:alpha val="40000"/>
                  </a:srgbClr>
                </a:gs>
                <a:gs pos="5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6" name="Rectangle: Rounded Corners 5">
            <a:extLst>
              <a:ext uri="{FF2B5EF4-FFF2-40B4-BE49-F238E27FC236}">
                <a16:creationId xmlns:a16="http://schemas.microsoft.com/office/drawing/2014/main" id="{9C27D971-D0F2-6EC2-49CC-8AB4848D8354}"/>
              </a:ext>
              <a:ext uri="{C183D7F6-B498-43B3-948B-1728B52AA6E4}">
                <adec:decorative xmlns:adec="http://schemas.microsoft.com/office/drawing/2017/decorative" val="1"/>
              </a:ext>
            </a:extLst>
          </p:cNvPr>
          <p:cNvSpPr/>
          <p:nvPr/>
        </p:nvSpPr>
        <p:spPr bwMode="auto">
          <a:xfrm>
            <a:off x="7062439" y="434502"/>
            <a:ext cx="4681400" cy="5992237"/>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a:xfrm>
            <a:off x="588963" y="457200"/>
            <a:ext cx="4703783" cy="492443"/>
          </a:xfrm>
        </p:spPr>
        <p:txBody>
          <a:bodyPr/>
          <a:lstStyle/>
          <a:p>
            <a:r>
              <a:rPr lang="en-US"/>
              <a:t>Get ready to soar with Copilot and Viva Engage!</a:t>
            </a:r>
          </a:p>
        </p:txBody>
      </p:sp>
      <p:sp>
        <p:nvSpPr>
          <p:cNvPr id="7" name="TextBox 6">
            <a:extLst>
              <a:ext uri="{FF2B5EF4-FFF2-40B4-BE49-F238E27FC236}">
                <a16:creationId xmlns:a16="http://schemas.microsoft.com/office/drawing/2014/main" id="{DD0A1A38-7F15-20B5-A6AC-428809BC65EE}"/>
              </a:ext>
            </a:extLst>
          </p:cNvPr>
          <p:cNvSpPr txBox="1"/>
          <p:nvPr/>
        </p:nvSpPr>
        <p:spPr>
          <a:xfrm>
            <a:off x="213976" y="1612007"/>
            <a:ext cx="5240337" cy="5131693"/>
          </a:xfrm>
          <a:prstGeom prst="rect">
            <a:avLst/>
          </a:prstGeom>
          <a:noFill/>
        </p:spPr>
        <p:txBody>
          <a:bodyPr wrap="square" lIns="0" tIns="0" rIns="0" bIns="0" anchor="t">
            <a:noAutofit/>
          </a:bodyPr>
          <a:lstStyle/>
          <a:p>
            <a:pPr marL="230188" marR="0" lvl="0" indent="-230188">
              <a:lnSpc>
                <a:spcPct val="107000"/>
              </a:lnSpc>
              <a:spcBef>
                <a:spcPts val="0"/>
              </a:spcBef>
              <a:spcAft>
                <a:spcPts val="900"/>
              </a:spcAft>
              <a:buSzPts val="1000"/>
              <a:buFont typeface="Symbol" panose="05050102010706020507" pitchFamily="18" charset="2"/>
              <a:buChar char=""/>
              <a:tabLst>
                <a:tab pos="457200" algn="l"/>
              </a:tabLst>
            </a:pPr>
            <a:r>
              <a:rPr lang="en-US" sz="1300" b="1">
                <a:effectLst/>
                <a:latin typeface="+mj-lt"/>
                <a:ea typeface="Aptos" panose="020B0004020202020204" pitchFamily="34" charset="0"/>
                <a:cs typeface="Times New Roman" panose="02020603050405020304" pitchFamily="18" charset="0"/>
              </a:rPr>
              <a:t>Communities</a:t>
            </a:r>
            <a:r>
              <a:rPr lang="en-US" sz="1300">
                <a:effectLst/>
                <a:latin typeface="+mj-lt"/>
                <a:ea typeface="Aptos" panose="020B0004020202020204" pitchFamily="34" charset="0"/>
                <a:cs typeface="Times New Roman" panose="02020603050405020304" pitchFamily="18" charset="0"/>
              </a:rPr>
              <a:t>:</a:t>
            </a:r>
            <a:r>
              <a:rPr lang="en-US" sz="1300">
                <a:effectLst/>
                <a:latin typeface="Segoe UI" panose="020B0502040204020203" pitchFamily="34" charset="0"/>
                <a:ea typeface="Aptos" panose="020B0004020202020204" pitchFamily="34" charset="0"/>
                <a:cs typeface="Times New Roman" panose="02020603050405020304" pitchFamily="18" charset="0"/>
              </a:rPr>
              <a:t> Create Communities for Copilot for Microsoft 365. </a:t>
            </a:r>
            <a:br>
              <a:rPr lang="en-US" sz="1300">
                <a:effectLst/>
                <a:latin typeface="Segoe UI" panose="020B0502040204020203" pitchFamily="34" charset="0"/>
                <a:ea typeface="Aptos" panose="020B0004020202020204" pitchFamily="34" charset="0"/>
                <a:cs typeface="Times New Roman" panose="02020603050405020304" pitchFamily="18" charset="0"/>
              </a:rPr>
            </a:br>
            <a:r>
              <a:rPr lang="en-US" sz="1300">
                <a:effectLst/>
                <a:latin typeface="Segoe UI" panose="020B0502040204020203" pitchFamily="34" charset="0"/>
                <a:ea typeface="Aptos" panose="020B0004020202020204" pitchFamily="34" charset="0"/>
                <a:cs typeface="Times New Roman" panose="02020603050405020304" pitchFamily="18" charset="0"/>
              </a:rPr>
              <a:t>Connect with coworkers in communities built around what Copilot can do.</a:t>
            </a:r>
          </a:p>
          <a:p>
            <a:pPr marL="230188" marR="0" lvl="0" indent="-230188">
              <a:lnSpc>
                <a:spcPct val="107000"/>
              </a:lnSpc>
              <a:spcBef>
                <a:spcPts val="0"/>
              </a:spcBef>
              <a:spcAft>
                <a:spcPts val="900"/>
              </a:spcAft>
              <a:buSzPts val="1000"/>
              <a:buFont typeface="Symbol" panose="05050102010706020507" pitchFamily="18" charset="2"/>
              <a:buChar char=""/>
              <a:tabLst>
                <a:tab pos="457200" algn="l"/>
              </a:tabLst>
            </a:pPr>
            <a:r>
              <a:rPr lang="en-US" sz="1300" b="1">
                <a:effectLst/>
                <a:latin typeface="+mj-lt"/>
                <a:ea typeface="Aptos" panose="020B0004020202020204" pitchFamily="34" charset="0"/>
                <a:cs typeface="Times New Roman" panose="02020603050405020304" pitchFamily="18" charset="0"/>
              </a:rPr>
              <a:t>Announcements</a:t>
            </a:r>
            <a:r>
              <a:rPr lang="en-US" sz="1300">
                <a:effectLst/>
                <a:latin typeface="+mj-lt"/>
                <a:ea typeface="Aptos" panose="020B0004020202020204" pitchFamily="34" charset="0"/>
                <a:cs typeface="Times New Roman" panose="02020603050405020304" pitchFamily="18" charset="0"/>
              </a:rPr>
              <a:t>:</a:t>
            </a:r>
            <a:r>
              <a:rPr lang="en-US" sz="1300">
                <a:effectLst/>
                <a:latin typeface="Segoe UI" panose="020B0502040204020203" pitchFamily="34" charset="0"/>
                <a:ea typeface="Aptos" panose="020B0004020202020204" pitchFamily="34" charset="0"/>
                <a:cs typeface="Times New Roman" panose="02020603050405020304" pitchFamily="18" charset="0"/>
              </a:rPr>
              <a:t> Keep everyone informed and engaged with announcements and notifications across web and mobile apps.</a:t>
            </a:r>
          </a:p>
          <a:p>
            <a:pPr marL="230188" marR="0" lvl="0" indent="-230188">
              <a:lnSpc>
                <a:spcPct val="107000"/>
              </a:lnSpc>
              <a:spcBef>
                <a:spcPts val="0"/>
              </a:spcBef>
              <a:spcAft>
                <a:spcPts val="900"/>
              </a:spcAft>
              <a:buSzPts val="1000"/>
              <a:buFont typeface="Symbol" panose="05050102010706020507" pitchFamily="18" charset="2"/>
              <a:buChar char=""/>
              <a:tabLst>
                <a:tab pos="457200" algn="l"/>
              </a:tabLst>
            </a:pPr>
            <a:r>
              <a:rPr lang="en-US" sz="1300" b="1">
                <a:effectLst/>
                <a:latin typeface="+mj-lt"/>
                <a:ea typeface="Aptos" panose="020B0004020202020204" pitchFamily="34" charset="0"/>
                <a:cs typeface="Times New Roman" panose="02020603050405020304" pitchFamily="18" charset="0"/>
              </a:rPr>
              <a:t>Conversations</a:t>
            </a:r>
            <a:r>
              <a:rPr lang="en-US" sz="1300">
                <a:effectLst/>
                <a:latin typeface="+mj-lt"/>
                <a:ea typeface="Aptos" panose="020B0004020202020204" pitchFamily="34" charset="0"/>
                <a:cs typeface="Times New Roman" panose="02020603050405020304" pitchFamily="18" charset="0"/>
              </a:rPr>
              <a:t>:</a:t>
            </a:r>
            <a:r>
              <a:rPr lang="en-US" sz="1300">
                <a:effectLst/>
                <a:latin typeface="Segoe UI" panose="020B0502040204020203" pitchFamily="34" charset="0"/>
                <a:ea typeface="Aptos" panose="020B0004020202020204" pitchFamily="34" charset="0"/>
                <a:cs typeface="Times New Roman" panose="02020603050405020304" pitchFamily="18" charset="0"/>
              </a:rPr>
              <a:t> Need assistance on features? Post conversations, questions, polls, and praise in a community or on your storyline.</a:t>
            </a:r>
          </a:p>
          <a:p>
            <a:pPr marL="230188" marR="0" lvl="0" indent="-230188">
              <a:lnSpc>
                <a:spcPct val="107000"/>
              </a:lnSpc>
              <a:spcBef>
                <a:spcPts val="0"/>
              </a:spcBef>
              <a:spcAft>
                <a:spcPts val="900"/>
              </a:spcAft>
              <a:buSzPts val="1000"/>
              <a:buFont typeface="Symbol" panose="05050102010706020507" pitchFamily="18" charset="2"/>
              <a:buChar char=""/>
              <a:tabLst>
                <a:tab pos="457200" algn="l"/>
              </a:tabLst>
            </a:pPr>
            <a:r>
              <a:rPr lang="en-US" sz="1300" b="1">
                <a:effectLst/>
                <a:latin typeface="+mj-lt"/>
                <a:ea typeface="Aptos" panose="020B0004020202020204" pitchFamily="34" charset="0"/>
                <a:cs typeface="Times New Roman" panose="02020603050405020304" pitchFamily="18" charset="0"/>
              </a:rPr>
              <a:t>Storyline</a:t>
            </a:r>
            <a:r>
              <a:rPr lang="en-US" sz="1300">
                <a:effectLst/>
                <a:latin typeface="+mj-lt"/>
                <a:ea typeface="Aptos" panose="020B0004020202020204" pitchFamily="34" charset="0"/>
                <a:cs typeface="Times New Roman" panose="02020603050405020304" pitchFamily="18" charset="0"/>
              </a:rPr>
              <a:t>:</a:t>
            </a:r>
            <a:r>
              <a:rPr lang="en-US" sz="1300">
                <a:effectLst/>
                <a:latin typeface="Segoe UI" panose="020B0502040204020203" pitchFamily="34" charset="0"/>
                <a:ea typeface="Aptos" panose="020B0004020202020204" pitchFamily="34" charset="0"/>
                <a:cs typeface="Times New Roman" panose="02020603050405020304" pitchFamily="18" charset="0"/>
              </a:rPr>
              <a:t> Post and share with your followers and others that can learn from your knowledge.</a:t>
            </a:r>
          </a:p>
          <a:p>
            <a:pPr marL="230188" marR="0" lvl="0" indent="-230188">
              <a:lnSpc>
                <a:spcPct val="107000"/>
              </a:lnSpc>
              <a:spcBef>
                <a:spcPts val="0"/>
              </a:spcBef>
              <a:spcAft>
                <a:spcPts val="900"/>
              </a:spcAft>
              <a:buSzPts val="1000"/>
              <a:buFont typeface="Symbol" panose="05050102010706020507" pitchFamily="18" charset="2"/>
              <a:buChar char=""/>
              <a:tabLst>
                <a:tab pos="457200" algn="l"/>
              </a:tabLst>
            </a:pPr>
            <a:r>
              <a:rPr lang="en-US" sz="1300" b="1">
                <a:effectLst/>
                <a:latin typeface="+mj-lt"/>
                <a:ea typeface="Aptos" panose="020B0004020202020204" pitchFamily="34" charset="0"/>
                <a:cs typeface="Times New Roman" panose="02020603050405020304" pitchFamily="18" charset="0"/>
              </a:rPr>
              <a:t>Leadership Corner</a:t>
            </a:r>
            <a:r>
              <a:rPr lang="en-US" sz="1300">
                <a:effectLst/>
                <a:latin typeface="+mj-lt"/>
                <a:ea typeface="Aptos" panose="020B0004020202020204" pitchFamily="34" charset="0"/>
                <a:cs typeface="Times New Roman" panose="02020603050405020304" pitchFamily="18" charset="0"/>
              </a:rPr>
              <a:t>:</a:t>
            </a:r>
            <a:r>
              <a:rPr lang="en-US" sz="1300">
                <a:effectLst/>
                <a:latin typeface="Segoe UI" panose="020B0502040204020203" pitchFamily="34" charset="0"/>
                <a:ea typeface="Aptos" panose="020B0004020202020204" pitchFamily="34" charset="0"/>
                <a:cs typeface="Times New Roman" panose="02020603050405020304" pitchFamily="18" charset="0"/>
              </a:rPr>
              <a:t> What are leaders doing with Copilot for Microsoft 365? Get to know your leaders, stay informed, attend their AMAs (Ask Me Anything), and follow them for updates.</a:t>
            </a:r>
          </a:p>
          <a:p>
            <a:pPr marL="230188" marR="0" lvl="0" indent="-230188">
              <a:lnSpc>
                <a:spcPct val="107000"/>
              </a:lnSpc>
              <a:spcBef>
                <a:spcPts val="0"/>
              </a:spcBef>
              <a:spcAft>
                <a:spcPts val="900"/>
              </a:spcAft>
              <a:buSzPts val="1000"/>
              <a:buFont typeface="Symbol" panose="05050102010706020507" pitchFamily="18" charset="2"/>
              <a:buChar char=""/>
              <a:tabLst>
                <a:tab pos="457200" algn="l"/>
              </a:tabLst>
            </a:pPr>
            <a:r>
              <a:rPr lang="en-US" sz="1300" b="1">
                <a:effectLst/>
                <a:latin typeface="+mj-lt"/>
                <a:ea typeface="Aptos" panose="020B0004020202020204" pitchFamily="34" charset="0"/>
                <a:cs typeface="Times New Roman" panose="02020603050405020304" pitchFamily="18" charset="0"/>
              </a:rPr>
              <a:t>Answers</a:t>
            </a:r>
            <a:r>
              <a:rPr lang="en-US" sz="1300">
                <a:effectLst/>
                <a:latin typeface="+mj-lt"/>
                <a:ea typeface="Aptos" panose="020B0004020202020204" pitchFamily="34" charset="0"/>
                <a:cs typeface="Times New Roman" panose="02020603050405020304" pitchFamily="18" charset="0"/>
              </a:rPr>
              <a:t>:</a:t>
            </a:r>
            <a:r>
              <a:rPr lang="en-US" sz="1300">
                <a:effectLst/>
                <a:latin typeface="Segoe UI" panose="020B0502040204020203" pitchFamily="34" charset="0"/>
                <a:ea typeface="Aptos" panose="020B0004020202020204" pitchFamily="34" charset="0"/>
                <a:cs typeface="Times New Roman" panose="02020603050405020304" pitchFamily="18" charset="0"/>
              </a:rPr>
              <a:t> A new experience for people to learn from each other by asking and answering questions. You can even build an FAQ from the best answers.</a:t>
            </a:r>
          </a:p>
          <a:p>
            <a:pPr marL="230188" marR="0" lvl="0" indent="-230188">
              <a:lnSpc>
                <a:spcPct val="107000"/>
              </a:lnSpc>
              <a:spcBef>
                <a:spcPts val="0"/>
              </a:spcBef>
              <a:spcAft>
                <a:spcPts val="900"/>
              </a:spcAft>
              <a:buSzPts val="1000"/>
              <a:buFont typeface="Symbol" panose="05050102010706020507" pitchFamily="18" charset="2"/>
              <a:buChar char=""/>
              <a:tabLst>
                <a:tab pos="457200" algn="l"/>
              </a:tabLst>
            </a:pPr>
            <a:r>
              <a:rPr lang="en-US" sz="1300" b="1">
                <a:effectLst/>
                <a:latin typeface="+mj-lt"/>
                <a:ea typeface="Aptos" panose="020B0004020202020204" pitchFamily="34" charset="0"/>
                <a:cs typeface="Times New Roman" panose="02020603050405020304" pitchFamily="18" charset="0"/>
              </a:rPr>
              <a:t>Virtual Events</a:t>
            </a:r>
            <a:r>
              <a:rPr lang="en-US" sz="1300">
                <a:effectLst/>
                <a:latin typeface="+mj-lt"/>
                <a:ea typeface="Aptos" panose="020B0004020202020204" pitchFamily="34" charset="0"/>
                <a:cs typeface="Times New Roman" panose="02020603050405020304" pitchFamily="18" charset="0"/>
              </a:rPr>
              <a:t>: </a:t>
            </a:r>
            <a:r>
              <a:rPr lang="en-US" sz="1300">
                <a:effectLst/>
                <a:latin typeface="Segoe UI" panose="020B0502040204020203" pitchFamily="34" charset="0"/>
                <a:ea typeface="Aptos" panose="020B0004020202020204" pitchFamily="34" charset="0"/>
                <a:cs typeface="Times New Roman" panose="02020603050405020304" pitchFamily="18" charset="0"/>
              </a:rPr>
              <a:t>Host a live video event including Viva Engage conversations and Q&amp;A before, during, and after a Copilot for </a:t>
            </a:r>
            <a:br>
              <a:rPr lang="en-US" sz="1300">
                <a:effectLst/>
                <a:latin typeface="Segoe UI" panose="020B0502040204020203" pitchFamily="34" charset="0"/>
                <a:ea typeface="Aptos" panose="020B0004020202020204" pitchFamily="34" charset="0"/>
                <a:cs typeface="Times New Roman" panose="02020603050405020304" pitchFamily="18" charset="0"/>
              </a:rPr>
            </a:br>
            <a:r>
              <a:rPr lang="en-US" sz="1300">
                <a:effectLst/>
                <a:latin typeface="Segoe UI" panose="020B0502040204020203" pitchFamily="34" charset="0"/>
                <a:ea typeface="Aptos" panose="020B0004020202020204" pitchFamily="34" charset="0"/>
                <a:cs typeface="Times New Roman" panose="02020603050405020304" pitchFamily="18" charset="0"/>
              </a:rPr>
              <a:t>Microsoft 365 event.</a:t>
            </a:r>
          </a:p>
          <a:p>
            <a:pPr marR="0" lvl="0">
              <a:lnSpc>
                <a:spcPct val="107000"/>
              </a:lnSpc>
              <a:spcBef>
                <a:spcPts val="0"/>
              </a:spcBef>
              <a:spcAft>
                <a:spcPts val="900"/>
              </a:spcAft>
              <a:buSzPts val="1000"/>
              <a:tabLst>
                <a:tab pos="457200" algn="l"/>
              </a:tabLst>
            </a:pPr>
            <a:r>
              <a:rPr lang="en-US" sz="1300">
                <a:latin typeface="Segoe UI" panose="020B0502040204020203" pitchFamily="34" charset="0"/>
                <a:ea typeface="Aptos" panose="020B0004020202020204" pitchFamily="34" charset="0"/>
                <a:cs typeface="Times New Roman" panose="02020603050405020304" pitchFamily="18" charset="0"/>
              </a:rPr>
              <a:t>For additional guidance,</a:t>
            </a:r>
            <a:r>
              <a:rPr lang="en-US" sz="1300">
                <a:gradFill>
                  <a:gsLst>
                    <a:gs pos="2917">
                      <a:schemeClr val="tx1"/>
                    </a:gs>
                    <a:gs pos="30000">
                      <a:schemeClr val="tx1"/>
                    </a:gs>
                  </a:gsLst>
                  <a:lin ang="5400000" scaled="0"/>
                </a:gradFill>
              </a:rPr>
              <a:t> leverage our </a:t>
            </a:r>
            <a:r>
              <a:rPr lang="en-US" sz="1300">
                <a:gradFill>
                  <a:gsLst>
                    <a:gs pos="2917">
                      <a:schemeClr val="tx1"/>
                    </a:gs>
                    <a:gs pos="30000">
                      <a:schemeClr val="tx1"/>
                    </a:gs>
                  </a:gsLst>
                  <a:lin ang="5400000" scaled="0"/>
                </a:gradFill>
                <a:hlinkClick r:id="rId4"/>
              </a:rPr>
              <a:t>best practices guide on using Viva Engage to launch Copilot for Microsoft 365</a:t>
            </a:r>
            <a:r>
              <a:rPr lang="en-US" sz="1300">
                <a:gradFill>
                  <a:gsLst>
                    <a:gs pos="2917">
                      <a:schemeClr val="tx1"/>
                    </a:gs>
                    <a:gs pos="30000">
                      <a:schemeClr val="tx1"/>
                    </a:gs>
                  </a:gsLst>
                  <a:lin ang="5400000" scaled="0"/>
                </a:gradFill>
              </a:rPr>
              <a:t>.</a:t>
            </a:r>
          </a:p>
        </p:txBody>
      </p:sp>
      <p:sp>
        <p:nvSpPr>
          <p:cNvPr id="3" name="Rectangle: Rounded Corners 2">
            <a:extLst>
              <a:ext uri="{FF2B5EF4-FFF2-40B4-BE49-F238E27FC236}">
                <a16:creationId xmlns:a16="http://schemas.microsoft.com/office/drawing/2014/main" id="{C3E82391-8166-5879-FB84-17C3B667B0B7}"/>
              </a:ext>
              <a:ext uri="{C183D7F6-B498-43B3-948B-1728B52AA6E4}">
                <adec:decorative xmlns:adec="http://schemas.microsoft.com/office/drawing/2017/decorative" val="1"/>
              </a:ext>
            </a:extLst>
          </p:cNvPr>
          <p:cNvSpPr/>
          <p:nvPr/>
        </p:nvSpPr>
        <p:spPr bwMode="auto">
          <a:xfrm>
            <a:off x="5778811" y="431261"/>
            <a:ext cx="6088691" cy="6160039"/>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3" name="Picture 12" descr="A screenshot of a computer">
            <a:extLst>
              <a:ext uri="{FF2B5EF4-FFF2-40B4-BE49-F238E27FC236}">
                <a16:creationId xmlns:a16="http://schemas.microsoft.com/office/drawing/2014/main" id="{D027ED51-D90C-88F6-1A29-53B9C28A70E1}"/>
              </a:ext>
            </a:extLst>
          </p:cNvPr>
          <p:cNvPicPr>
            <a:picLocks noChangeAspect="1"/>
          </p:cNvPicPr>
          <p:nvPr/>
        </p:nvPicPr>
        <p:blipFill>
          <a:blip r:embed="rId5"/>
          <a:stretch>
            <a:fillRect/>
          </a:stretch>
        </p:blipFill>
        <p:spPr>
          <a:xfrm>
            <a:off x="5947528" y="544329"/>
            <a:ext cx="5796311" cy="5933901"/>
          </a:xfrm>
          <a:prstGeom prst="rect">
            <a:avLst/>
          </a:prstGeom>
        </p:spPr>
      </p:pic>
    </p:spTree>
    <p:extLst>
      <p:ext uri="{BB962C8B-B14F-4D97-AF65-F5344CB8AC3E}">
        <p14:creationId xmlns:p14="http://schemas.microsoft.com/office/powerpoint/2010/main" val="140818135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D642-4FAA-4D60-BA9E-FC17FE126473}"/>
              </a:ext>
            </a:extLst>
          </p:cNvPr>
          <p:cNvSpPr>
            <a:spLocks noGrp="1"/>
          </p:cNvSpPr>
          <p:nvPr>
            <p:ph type="title"/>
          </p:nvPr>
        </p:nvSpPr>
        <p:spPr>
          <a:xfrm>
            <a:off x="588263" y="457200"/>
            <a:ext cx="11018520" cy="492443"/>
          </a:xfrm>
        </p:spPr>
        <p:txBody>
          <a:bodyPr/>
          <a:lstStyle/>
          <a:p>
            <a:r>
              <a:rPr lang="en-US"/>
              <a:t>Get started with Copilot for Microsoft 365 in Viva Engage</a:t>
            </a:r>
          </a:p>
        </p:txBody>
      </p:sp>
      <p:pic>
        <p:nvPicPr>
          <p:cNvPr id="43"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5427EC9C-2205-4B08-9F2D-7BD47A1F8329}"/>
              </a:ext>
              <a:ext uri="{C183D7F6-B498-43B3-948B-1728B52AA6E4}">
                <adec:decorative xmlns:adec="http://schemas.microsoft.com/office/drawing/2017/decorative" val="0"/>
              </a:ext>
            </a:extLst>
          </p:cNvPr>
          <p:cNvPicPr>
            <a:picLocks noChangeAspect="1"/>
          </p:cNvPicPr>
          <p:nvPr/>
        </p:nvPicPr>
        <p:blipFill rotWithShape="1">
          <a:blip r:embed="rId3"/>
          <a:srcRect l="762"/>
          <a:stretch/>
        </p:blipFill>
        <p:spPr>
          <a:xfrm rot="5400000">
            <a:off x="9509760" y="2843773"/>
            <a:ext cx="6858000" cy="1170455"/>
          </a:xfrm>
          <a:prstGeom prst="rect">
            <a:avLst/>
          </a:prstGeom>
        </p:spPr>
      </p:pic>
      <p:grpSp>
        <p:nvGrpSpPr>
          <p:cNvPr id="9" name="Group 8">
            <a:extLst>
              <a:ext uri="{FF2B5EF4-FFF2-40B4-BE49-F238E27FC236}">
                <a16:creationId xmlns:a16="http://schemas.microsoft.com/office/drawing/2014/main" id="{AE7E54DE-5AFE-271A-4902-AB9F0F130DE0}"/>
              </a:ext>
              <a:ext uri="{C183D7F6-B498-43B3-948B-1728B52AA6E4}">
                <adec:decorative xmlns:adec="http://schemas.microsoft.com/office/drawing/2017/decorative" val="1"/>
              </a:ext>
            </a:extLst>
          </p:cNvPr>
          <p:cNvGrpSpPr/>
          <p:nvPr/>
        </p:nvGrpSpPr>
        <p:grpSpPr>
          <a:xfrm>
            <a:off x="1055195" y="1714136"/>
            <a:ext cx="6643262" cy="1920133"/>
            <a:chOff x="1055195" y="1996628"/>
            <a:chExt cx="6643262" cy="1381527"/>
          </a:xfrm>
        </p:grpSpPr>
        <p:cxnSp>
          <p:nvCxnSpPr>
            <p:cNvPr id="14" name="Straight Connector 13">
              <a:extLst>
                <a:ext uri="{FF2B5EF4-FFF2-40B4-BE49-F238E27FC236}">
                  <a16:creationId xmlns:a16="http://schemas.microsoft.com/office/drawing/2014/main" id="{72E92875-DF87-C9A1-8441-AAB7F12B53FF}"/>
                </a:ext>
              </a:extLst>
            </p:cNvPr>
            <p:cNvCxnSpPr>
              <a:cxnSpLocks/>
            </p:cNvCxnSpPr>
            <p:nvPr/>
          </p:nvCxnSpPr>
          <p:spPr>
            <a:xfrm>
              <a:off x="4227889"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8BD37A-9BCC-9B47-433D-D68D4A65F672}"/>
                </a:ext>
              </a:extLst>
            </p:cNvPr>
            <p:cNvCxnSpPr>
              <a:cxnSpLocks/>
            </p:cNvCxnSpPr>
            <p:nvPr/>
          </p:nvCxnSpPr>
          <p:spPr>
            <a:xfrm>
              <a:off x="7698457"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987217-B655-5842-A436-08B3EF16E4F4}"/>
                </a:ext>
              </a:extLst>
            </p:cNvPr>
            <p:cNvCxnSpPr>
              <a:cxnSpLocks/>
            </p:cNvCxnSpPr>
            <p:nvPr/>
          </p:nvCxnSpPr>
          <p:spPr>
            <a:xfrm>
              <a:off x="1055195" y="1996628"/>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A99A1E0-B480-2123-5535-3FE6C4D8EBD6}"/>
              </a:ext>
              <a:ext uri="{C183D7F6-B498-43B3-948B-1728B52AA6E4}">
                <adec:decorative xmlns:adec="http://schemas.microsoft.com/office/drawing/2017/decorative" val="1"/>
              </a:ext>
            </a:extLst>
          </p:cNvPr>
          <p:cNvGrpSpPr/>
          <p:nvPr/>
        </p:nvGrpSpPr>
        <p:grpSpPr>
          <a:xfrm>
            <a:off x="2492605" y="3858904"/>
            <a:ext cx="6941134" cy="1975098"/>
            <a:chOff x="2487841" y="4057996"/>
            <a:chExt cx="6941134" cy="1670905"/>
          </a:xfrm>
        </p:grpSpPr>
        <p:cxnSp>
          <p:nvCxnSpPr>
            <p:cNvPr id="25" name="Straight Connector 24">
              <a:extLst>
                <a:ext uri="{FF2B5EF4-FFF2-40B4-BE49-F238E27FC236}">
                  <a16:creationId xmlns:a16="http://schemas.microsoft.com/office/drawing/2014/main" id="{FE6FE5BB-DBE9-9F1D-63BA-C390F9F9B448}"/>
                </a:ext>
              </a:extLst>
            </p:cNvPr>
            <p:cNvCxnSpPr>
              <a:cxnSpLocks/>
            </p:cNvCxnSpPr>
            <p:nvPr/>
          </p:nvCxnSpPr>
          <p:spPr>
            <a:xfrm>
              <a:off x="5958409" y="4057997"/>
              <a:ext cx="0" cy="1383132"/>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EDE0B7-1F9D-2D57-98A4-D05F391B32AF}"/>
                </a:ext>
              </a:extLst>
            </p:cNvPr>
            <p:cNvCxnSpPr>
              <a:cxnSpLocks/>
            </p:cNvCxnSpPr>
            <p:nvPr/>
          </p:nvCxnSpPr>
          <p:spPr>
            <a:xfrm>
              <a:off x="9428975" y="4057996"/>
              <a:ext cx="0" cy="1383133"/>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94E2AF-5594-3AC7-B989-07EC6DA7E360}"/>
                </a:ext>
              </a:extLst>
            </p:cNvPr>
            <p:cNvCxnSpPr>
              <a:cxnSpLocks/>
            </p:cNvCxnSpPr>
            <p:nvPr/>
          </p:nvCxnSpPr>
          <p:spPr>
            <a:xfrm>
              <a:off x="2487841" y="4057997"/>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B9C21505-D1D1-CAEE-D630-28D5C61B991F}"/>
              </a:ext>
            </a:extLst>
          </p:cNvPr>
          <p:cNvSpPr txBox="1"/>
          <p:nvPr/>
        </p:nvSpPr>
        <p:spPr>
          <a:xfrm>
            <a:off x="9534662" y="4384144"/>
            <a:ext cx="2088885" cy="1381527"/>
          </a:xfrm>
          <a:prstGeom prst="rect">
            <a:avLst/>
          </a:prstGeom>
          <a:noFill/>
        </p:spPr>
        <p:txBody>
          <a:bodyPr wrap="square" lIns="0" tIns="0" rIns="0" bIns="0" anchor="t">
            <a:noAutofit/>
          </a:bodyPr>
          <a:lstStyle/>
          <a:p>
            <a:pPr>
              <a:spcAft>
                <a:spcPts val="600"/>
              </a:spcAft>
              <a:defRPr/>
            </a:pPr>
            <a:r>
              <a:rPr lang="en-US" sz="1600">
                <a:solidFill>
                  <a:schemeClr val="accent4"/>
                </a:solidFill>
                <a:latin typeface="+mj-lt"/>
              </a:rPr>
              <a:t>Realize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Measure engagement using conversation insights to understand the impact and reach with analytics</a:t>
            </a:r>
          </a:p>
        </p:txBody>
      </p:sp>
      <p:sp>
        <p:nvSpPr>
          <p:cNvPr id="33" name="Rectangle: Rounded Corners 32">
            <a:extLst>
              <a:ext uri="{FF2B5EF4-FFF2-40B4-BE49-F238E27FC236}">
                <a16:creationId xmlns:a16="http://schemas.microsoft.com/office/drawing/2014/main" id="{CED68E51-53FE-1792-B75F-510F83306A5E}"/>
              </a:ext>
              <a:ext uri="{C183D7F6-B498-43B3-948B-1728B52AA6E4}">
                <adec:decorative xmlns:adec="http://schemas.microsoft.com/office/drawing/2017/decorative" val="1"/>
              </a:ext>
            </a:extLst>
          </p:cNvPr>
          <p:cNvSpPr/>
          <p:nvPr/>
        </p:nvSpPr>
        <p:spPr bwMode="auto">
          <a:xfrm>
            <a:off x="588963" y="3467609"/>
            <a:ext cx="10714183" cy="570587"/>
          </a:xfrm>
          <a:prstGeom prst="roundRect">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100">
              <a:solidFill>
                <a:srgbClr val="FFFFFF"/>
              </a:solidFill>
              <a:latin typeface="Segoe UI"/>
              <a:cs typeface="Segoe UI" pitchFamily="34" charset="0"/>
            </a:endParaRPr>
          </a:p>
        </p:txBody>
      </p:sp>
      <p:sp>
        <p:nvSpPr>
          <p:cNvPr id="36" name="Rectangle: Rounded Corners 35">
            <a:extLst>
              <a:ext uri="{FF2B5EF4-FFF2-40B4-BE49-F238E27FC236}">
                <a16:creationId xmlns:a16="http://schemas.microsoft.com/office/drawing/2014/main" id="{D2D552EE-D420-22F7-380F-B7B46CF28C4A}"/>
              </a:ext>
              <a:ext uri="{C183D7F6-B498-43B3-948B-1728B52AA6E4}">
                <adec:decorative xmlns:adec="http://schemas.microsoft.com/office/drawing/2017/decorative" val="1"/>
              </a:ext>
            </a:extLst>
          </p:cNvPr>
          <p:cNvSpPr/>
          <p:nvPr/>
        </p:nvSpPr>
        <p:spPr bwMode="auto">
          <a:xfrm>
            <a:off x="5244105" y="3467609"/>
            <a:ext cx="6059042" cy="570587"/>
          </a:xfrm>
          <a:prstGeom prst="roundRect">
            <a:avLst/>
          </a:prstGeom>
          <a:gradFill>
            <a:gsLst>
              <a:gs pos="0">
                <a:schemeClr val="accent4"/>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100">
              <a:solidFill>
                <a:srgbClr val="FFFFFF"/>
              </a:solidFill>
              <a:cs typeface="Segoe UI" pitchFamily="34" charset="0"/>
            </a:endParaRPr>
          </a:p>
        </p:txBody>
      </p:sp>
      <p:pic>
        <p:nvPicPr>
          <p:cNvPr id="38" name="Graphic 37" descr="Comment Heart outline">
            <a:extLst>
              <a:ext uri="{FF2B5EF4-FFF2-40B4-BE49-F238E27FC236}">
                <a16:creationId xmlns:a16="http://schemas.microsoft.com/office/drawing/2014/main" id="{D716EEA8-4812-CF1C-A6E3-AA8D7E5521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5226" y="3528902"/>
            <a:ext cx="489563" cy="489563"/>
          </a:xfrm>
          <a:prstGeom prst="rect">
            <a:avLst/>
          </a:prstGeom>
        </p:spPr>
      </p:pic>
      <p:pic>
        <p:nvPicPr>
          <p:cNvPr id="40" name="Graphic 39" descr="Magnifying glass outline">
            <a:extLst>
              <a:ext uri="{FF2B5EF4-FFF2-40B4-BE49-F238E27FC236}">
                <a16:creationId xmlns:a16="http://schemas.microsoft.com/office/drawing/2014/main" id="{0B36DDF8-0FA8-E6F0-3CCD-E9C71B4FF4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31236" y="3561962"/>
            <a:ext cx="381880" cy="381880"/>
          </a:xfrm>
          <a:prstGeom prst="rect">
            <a:avLst/>
          </a:prstGeom>
        </p:spPr>
      </p:pic>
      <p:pic>
        <p:nvPicPr>
          <p:cNvPr id="44" name="Graphic 43" descr="Blog outline">
            <a:extLst>
              <a:ext uri="{FF2B5EF4-FFF2-40B4-BE49-F238E27FC236}">
                <a16:creationId xmlns:a16="http://schemas.microsoft.com/office/drawing/2014/main" id="{2EC23580-A4F0-1AB5-CF9C-A5FCF1AC3A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76861" y="3561962"/>
            <a:ext cx="381880" cy="381880"/>
          </a:xfrm>
          <a:prstGeom prst="rect">
            <a:avLst/>
          </a:prstGeom>
        </p:spPr>
      </p:pic>
      <p:pic>
        <p:nvPicPr>
          <p:cNvPr id="45" name="Graphic 44" descr="Paint brush outline">
            <a:extLst>
              <a:ext uri="{FF2B5EF4-FFF2-40B4-BE49-F238E27FC236}">
                <a16:creationId xmlns:a16="http://schemas.microsoft.com/office/drawing/2014/main" id="{01047DE5-A575-896B-B548-F356D27E42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44507" y="3561962"/>
            <a:ext cx="381880" cy="381880"/>
          </a:xfrm>
          <a:prstGeom prst="rect">
            <a:avLst/>
          </a:prstGeom>
        </p:spPr>
      </p:pic>
      <p:pic>
        <p:nvPicPr>
          <p:cNvPr id="47" name="Graphic 46" descr="Gears outline">
            <a:extLst>
              <a:ext uri="{FF2B5EF4-FFF2-40B4-BE49-F238E27FC236}">
                <a16:creationId xmlns:a16="http://schemas.microsoft.com/office/drawing/2014/main" id="{12633D75-6284-FAE9-FD41-5FE745C30A1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16423" y="3561962"/>
            <a:ext cx="381880" cy="381880"/>
          </a:xfrm>
          <a:prstGeom prst="rect">
            <a:avLst/>
          </a:prstGeom>
        </p:spPr>
      </p:pic>
      <p:pic>
        <p:nvPicPr>
          <p:cNvPr id="49" name="Graphic 48" descr="Settings outline">
            <a:extLst>
              <a:ext uri="{FF2B5EF4-FFF2-40B4-BE49-F238E27FC236}">
                <a16:creationId xmlns:a16="http://schemas.microsoft.com/office/drawing/2014/main" id="{CB60EF37-9E59-1249-13E1-481F223544C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8143" y="3523740"/>
            <a:ext cx="458324" cy="458324"/>
          </a:xfrm>
          <a:prstGeom prst="rect">
            <a:avLst/>
          </a:prstGeom>
        </p:spPr>
      </p:pic>
      <p:sp>
        <p:nvSpPr>
          <p:cNvPr id="53" name="TextBox 52">
            <a:extLst>
              <a:ext uri="{FF2B5EF4-FFF2-40B4-BE49-F238E27FC236}">
                <a16:creationId xmlns:a16="http://schemas.microsoft.com/office/drawing/2014/main" id="{8AF3A928-02DD-E2E1-09F9-480C5EDF22E8}"/>
              </a:ext>
            </a:extLst>
          </p:cNvPr>
          <p:cNvSpPr txBox="1"/>
          <p:nvPr/>
        </p:nvSpPr>
        <p:spPr>
          <a:xfrm>
            <a:off x="1185226" y="1651791"/>
            <a:ext cx="2088885" cy="1469870"/>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solidFill>
                  <a:schemeClr val="accent4"/>
                </a:solidFill>
                <a:latin typeface="+mj-lt"/>
              </a:rPr>
              <a:t>Plan and manage</a:t>
            </a:r>
          </a:p>
          <a:p>
            <a:pPr marL="111125" marR="0" lvl="0" indent="-11112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Create Copilot user Communities</a:t>
            </a:r>
          </a:p>
          <a:p>
            <a:pPr marL="111125" marR="0" lvl="0" indent="-11112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Rally employees around Copilot initiatives with Community collaboration</a:t>
            </a:r>
          </a:p>
        </p:txBody>
      </p:sp>
      <p:sp>
        <p:nvSpPr>
          <p:cNvPr id="54" name="TextBox 53">
            <a:extLst>
              <a:ext uri="{FF2B5EF4-FFF2-40B4-BE49-F238E27FC236}">
                <a16:creationId xmlns:a16="http://schemas.microsoft.com/office/drawing/2014/main" id="{1A3FCF79-852A-EECA-5EC5-465E9F039808}"/>
              </a:ext>
            </a:extLst>
          </p:cNvPr>
          <p:cNvSpPr txBox="1"/>
          <p:nvPr/>
        </p:nvSpPr>
        <p:spPr>
          <a:xfrm>
            <a:off x="4346276" y="1651790"/>
            <a:ext cx="2335964" cy="1571021"/>
          </a:xfrm>
          <a:prstGeom prst="rect">
            <a:avLst/>
          </a:prstGeom>
          <a:noFill/>
        </p:spPr>
        <p:txBody>
          <a:bodyPr wrap="square" lIns="0" tIns="0" rIns="0" bIns="0" anchor="t">
            <a:noAutofit/>
          </a:bodyPr>
          <a:lstStyle/>
          <a:p>
            <a:pPr>
              <a:spcAft>
                <a:spcPts val="600"/>
              </a:spcAft>
              <a:defRPr/>
            </a:pPr>
            <a:r>
              <a:rPr lang="en-US" sz="1600">
                <a:solidFill>
                  <a:schemeClr val="accent4"/>
                </a:solidFill>
                <a:latin typeface="+mj-lt"/>
              </a:rPr>
              <a:t>Use AI to create </a:t>
            </a:r>
            <a:br>
              <a:rPr lang="en-US" sz="1600">
                <a:solidFill>
                  <a:schemeClr val="accent4"/>
                </a:solidFill>
                <a:latin typeface="+mj-lt"/>
              </a:rPr>
            </a:br>
            <a:r>
              <a:rPr lang="en-US" sz="1600">
                <a:solidFill>
                  <a:schemeClr val="accent4"/>
                </a:solidFill>
                <a:latin typeface="+mj-lt"/>
              </a:rPr>
              <a:t>and publish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Use AI-powered features in Viva Engage Copilot, which assists employees in creating engaging and inclusive posts, and AI suggested topics for Viva Answers</a:t>
            </a:r>
          </a:p>
        </p:txBody>
      </p:sp>
      <p:sp>
        <p:nvSpPr>
          <p:cNvPr id="55" name="TextBox 54">
            <a:extLst>
              <a:ext uri="{FF2B5EF4-FFF2-40B4-BE49-F238E27FC236}">
                <a16:creationId xmlns:a16="http://schemas.microsoft.com/office/drawing/2014/main" id="{931451CA-2B21-9E6E-8FCA-85F4C85F9C90}"/>
              </a:ext>
            </a:extLst>
          </p:cNvPr>
          <p:cNvSpPr txBox="1"/>
          <p:nvPr/>
        </p:nvSpPr>
        <p:spPr>
          <a:xfrm>
            <a:off x="7805200" y="1651791"/>
            <a:ext cx="2329416" cy="1311044"/>
          </a:xfrm>
          <a:prstGeom prst="rect">
            <a:avLst/>
          </a:prstGeom>
          <a:noFill/>
        </p:spPr>
        <p:txBody>
          <a:bodyPr wrap="square" lIns="0" tIns="0" rIns="0" bIns="0" anchor="t">
            <a:noAutofit/>
          </a:bodyPr>
          <a:lstStyle/>
          <a:p>
            <a:pPr>
              <a:spcAft>
                <a:spcPts val="600"/>
              </a:spcAft>
              <a:defRPr/>
            </a:pPr>
            <a:r>
              <a:rPr lang="en-US" sz="1600">
                <a:solidFill>
                  <a:schemeClr val="accent4"/>
                </a:solidFill>
                <a:latin typeface="+mj-lt"/>
              </a:rPr>
              <a:t>Search for answers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Use the search bar to quickly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find conversations, people, communities, and knowledge across your network for Copilot for Microsoft 365</a:t>
            </a:r>
          </a:p>
        </p:txBody>
      </p:sp>
      <p:sp>
        <p:nvSpPr>
          <p:cNvPr id="56" name="TextBox 55">
            <a:extLst>
              <a:ext uri="{FF2B5EF4-FFF2-40B4-BE49-F238E27FC236}">
                <a16:creationId xmlns:a16="http://schemas.microsoft.com/office/drawing/2014/main" id="{2800045B-BF89-ED7E-761B-80DA592EAB14}"/>
              </a:ext>
            </a:extLst>
          </p:cNvPr>
          <p:cNvSpPr txBox="1"/>
          <p:nvPr/>
        </p:nvSpPr>
        <p:spPr>
          <a:xfrm>
            <a:off x="2616814" y="4384144"/>
            <a:ext cx="2610929" cy="1381527"/>
          </a:xfrm>
          <a:prstGeom prst="rect">
            <a:avLst/>
          </a:prstGeom>
          <a:noFill/>
        </p:spPr>
        <p:txBody>
          <a:bodyPr wrap="square" lIns="0" tIns="0" rIns="0" bIns="0" anchor="t">
            <a:noAutofit/>
          </a:bodyPr>
          <a:lstStyle/>
          <a:p>
            <a:pPr>
              <a:spcAft>
                <a:spcPts val="600"/>
              </a:spcAft>
              <a:defRPr/>
            </a:pPr>
            <a:r>
              <a:rPr lang="en-US" sz="1600">
                <a:solidFill>
                  <a:schemeClr val="accent4"/>
                </a:solidFill>
                <a:latin typeface="+mj-lt"/>
              </a:rPr>
              <a:t>Orchestrate and connect </a:t>
            </a:r>
          </a:p>
          <a:p>
            <a:pPr marL="111125" indent="-111125">
              <a:spcBef>
                <a:spcPts val="300"/>
              </a:spcBef>
              <a:buFont typeface="Arial" panose="020B0604020202020204" pitchFamily="34" charset="0"/>
              <a:buChar char="•"/>
              <a:defRPr/>
            </a:pPr>
            <a:r>
              <a:rPr lang="en-US" sz="1200">
                <a:solidFill>
                  <a:srgbClr val="2F2F2F"/>
                </a:solidFill>
                <a:latin typeface="Segoe UI"/>
                <a:ea typeface="MS Mincho" panose="02020609040205080304" pitchFamily="49" charset="-128"/>
                <a:cs typeface="Segoe UI" panose="020B0502040204020203" pitchFamily="34" charset="0"/>
              </a:rPr>
              <a:t>Reach Copilot users with interactive messages that can extend across Outlook, Microsoft Teams, SharePoint, and mobile devices</a:t>
            </a:r>
          </a:p>
          <a:p>
            <a:pPr marL="111125" indent="-111125">
              <a:spcBef>
                <a:spcPts val="300"/>
              </a:spcBef>
              <a:buFont typeface="Arial" panose="020B0604020202020204" pitchFamily="34" charset="0"/>
              <a:buChar char="•"/>
              <a:defRPr/>
            </a:pPr>
            <a:r>
              <a:rPr lang="en-US" sz="1200">
                <a:solidFill>
                  <a:srgbClr val="2F2F2F"/>
                </a:solidFill>
                <a:latin typeface="Segoe UI"/>
                <a:ea typeface="MS Mincho" panose="02020609040205080304" pitchFamily="49" charset="-128"/>
                <a:cs typeface="Segoe UI" panose="020B0502040204020203" pitchFamily="34" charset="0"/>
              </a:rPr>
              <a:t>Uncover helpful information through conversations happening across Copilot users</a:t>
            </a:r>
          </a:p>
        </p:txBody>
      </p:sp>
      <p:sp>
        <p:nvSpPr>
          <p:cNvPr id="57" name="TextBox 56">
            <a:extLst>
              <a:ext uri="{FF2B5EF4-FFF2-40B4-BE49-F238E27FC236}">
                <a16:creationId xmlns:a16="http://schemas.microsoft.com/office/drawing/2014/main" id="{32CDA366-F0DD-4346-6041-D7273267BF19}"/>
              </a:ext>
            </a:extLst>
          </p:cNvPr>
          <p:cNvSpPr txBox="1"/>
          <p:nvPr/>
        </p:nvSpPr>
        <p:spPr>
          <a:xfrm>
            <a:off x="6075738" y="4384144"/>
            <a:ext cx="2088885" cy="1381527"/>
          </a:xfrm>
          <a:prstGeom prst="rect">
            <a:avLst/>
          </a:prstGeom>
          <a:noFill/>
        </p:spPr>
        <p:txBody>
          <a:bodyPr wrap="square" lIns="0" tIns="0" rIns="0" bIns="0" anchor="t">
            <a:noAutofit/>
          </a:bodyPr>
          <a:lstStyle/>
          <a:p>
            <a:pPr>
              <a:spcAft>
                <a:spcPts val="600"/>
              </a:spcAft>
              <a:defRPr/>
            </a:pPr>
            <a:r>
              <a:rPr lang="en-US" sz="1600">
                <a:solidFill>
                  <a:schemeClr val="accent4"/>
                </a:solidFill>
                <a:latin typeface="+mj-lt"/>
              </a:rPr>
              <a:t>Follow champions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Discover and learn more from Champions and leaders. Follow people to exchange knowledge and ideas</a:t>
            </a:r>
          </a:p>
        </p:txBody>
      </p:sp>
    </p:spTree>
    <p:extLst>
      <p:ext uri="{BB962C8B-B14F-4D97-AF65-F5344CB8AC3E}">
        <p14:creationId xmlns:p14="http://schemas.microsoft.com/office/powerpoint/2010/main" val="383682291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D54450D1-B54E-B2AB-2BCD-0BC88F2A2C65}"/>
              </a:ext>
            </a:extLst>
          </p:cNvPr>
          <p:cNvSpPr>
            <a:spLocks noGrp="1"/>
          </p:cNvSpPr>
          <p:nvPr>
            <p:ph type="title"/>
          </p:nvPr>
        </p:nvSpPr>
        <p:spPr>
          <a:xfrm>
            <a:off x="588263" y="2301252"/>
            <a:ext cx="4957610" cy="677108"/>
          </a:xfrm>
        </p:spPr>
        <p:txBody>
          <a:bodyPr/>
          <a:lstStyle/>
          <a:p>
            <a:r>
              <a:rPr lang="en-US"/>
              <a:t>Thank You</a:t>
            </a:r>
          </a:p>
        </p:txBody>
      </p:sp>
    </p:spTree>
    <p:extLst>
      <p:ext uri="{BB962C8B-B14F-4D97-AF65-F5344CB8AC3E}">
        <p14:creationId xmlns:p14="http://schemas.microsoft.com/office/powerpoint/2010/main" val="21730051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D642-4FAA-4D60-BA9E-FC17FE126473}"/>
              </a:ext>
            </a:extLst>
          </p:cNvPr>
          <p:cNvSpPr>
            <a:spLocks noGrp="1"/>
          </p:cNvSpPr>
          <p:nvPr>
            <p:ph type="title"/>
          </p:nvPr>
        </p:nvSpPr>
        <p:spPr>
          <a:xfrm>
            <a:off x="588963" y="457200"/>
            <a:ext cx="11017250" cy="984885"/>
          </a:xfrm>
        </p:spPr>
        <p:txBody>
          <a:bodyPr/>
          <a:lstStyle/>
          <a:p>
            <a:r>
              <a:rPr lang="en-US"/>
              <a:t>Accelerated path to becoming an AI-powered high-performance organization with Microsoft Viva </a:t>
            </a:r>
          </a:p>
        </p:txBody>
      </p:sp>
      <p:sp>
        <p:nvSpPr>
          <p:cNvPr id="10" name="Rectangle: Rounded Corners 9">
            <a:extLst>
              <a:ext uri="{FF2B5EF4-FFF2-40B4-BE49-F238E27FC236}">
                <a16:creationId xmlns:a16="http://schemas.microsoft.com/office/drawing/2014/main" id="{F2760216-086E-00E9-CA44-F09420399AF2}"/>
              </a:ext>
              <a:ext uri="{C183D7F6-B498-43B3-948B-1728B52AA6E4}">
                <adec:decorative xmlns:adec="http://schemas.microsoft.com/office/drawing/2017/decorative" val="1"/>
              </a:ext>
            </a:extLst>
          </p:cNvPr>
          <p:cNvSpPr/>
          <p:nvPr/>
        </p:nvSpPr>
        <p:spPr bwMode="auto">
          <a:xfrm>
            <a:off x="588963" y="1715718"/>
            <a:ext cx="11027346" cy="570587"/>
          </a:xfrm>
          <a:prstGeom prst="roundRect">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1" name="Picture 10" descr="Microsoft Copilot logo">
            <a:extLst>
              <a:ext uri="{FF2B5EF4-FFF2-40B4-BE49-F238E27FC236}">
                <a16:creationId xmlns:a16="http://schemas.microsoft.com/office/drawing/2014/main" id="{2D044D89-43BD-2883-E26B-F48143F60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87" y="1828792"/>
            <a:ext cx="344915" cy="344438"/>
          </a:xfrm>
          <a:prstGeom prst="rect">
            <a:avLst/>
          </a:prstGeom>
        </p:spPr>
      </p:pic>
      <p:sp>
        <p:nvSpPr>
          <p:cNvPr id="13" name="Rectangle: Rounded Corners 12">
            <a:extLst>
              <a:ext uri="{FF2B5EF4-FFF2-40B4-BE49-F238E27FC236}">
                <a16:creationId xmlns:a16="http://schemas.microsoft.com/office/drawing/2014/main" id="{7032DB5C-C110-105C-3F8D-E1E70FADAC78}"/>
              </a:ext>
            </a:extLst>
          </p:cNvPr>
          <p:cNvSpPr/>
          <p:nvPr/>
        </p:nvSpPr>
        <p:spPr bwMode="auto">
          <a:xfrm>
            <a:off x="1330100" y="1839654"/>
            <a:ext cx="3179028" cy="322714"/>
          </a:xfrm>
          <a:prstGeom prst="roundRect">
            <a:avLst/>
          </a:prstGeom>
          <a:gradFill>
            <a:gsLst>
              <a:gs pos="0">
                <a:srgbClr val="8661C5"/>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Copilot Onboarding</a:t>
            </a:r>
          </a:p>
        </p:txBody>
      </p:sp>
      <p:sp>
        <p:nvSpPr>
          <p:cNvPr id="14" name="Rectangle: Rounded Corners 13">
            <a:extLst>
              <a:ext uri="{FF2B5EF4-FFF2-40B4-BE49-F238E27FC236}">
                <a16:creationId xmlns:a16="http://schemas.microsoft.com/office/drawing/2014/main" id="{D199876F-69EE-4B82-AFB0-5D4ED2B28B94}"/>
              </a:ext>
            </a:extLst>
          </p:cNvPr>
          <p:cNvSpPr/>
          <p:nvPr/>
        </p:nvSpPr>
        <p:spPr bwMode="auto">
          <a:xfrm>
            <a:off x="4602674" y="1840534"/>
            <a:ext cx="3323813" cy="320954"/>
          </a:xfrm>
          <a:prstGeom prst="roundRect">
            <a:avLst/>
          </a:prstGeom>
          <a:gradFill>
            <a:gsLst>
              <a:gs pos="0">
                <a:srgbClr val="8661C5"/>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UI"/>
                <a:ea typeface="+mn-ea"/>
                <a:cs typeface="Segoe UI" pitchFamily="34" charset="0"/>
              </a:rPr>
              <a:t>Copilot Enablement</a:t>
            </a:r>
          </a:p>
        </p:txBody>
      </p:sp>
      <p:sp>
        <p:nvSpPr>
          <p:cNvPr id="16" name="Rectangle: Rounded Corners 15">
            <a:extLst>
              <a:ext uri="{FF2B5EF4-FFF2-40B4-BE49-F238E27FC236}">
                <a16:creationId xmlns:a16="http://schemas.microsoft.com/office/drawing/2014/main" id="{CB3BB766-9927-5E05-5C52-EC7BA16A3080}"/>
              </a:ext>
            </a:extLst>
          </p:cNvPr>
          <p:cNvSpPr/>
          <p:nvPr/>
        </p:nvSpPr>
        <p:spPr bwMode="auto">
          <a:xfrm>
            <a:off x="8020033" y="1843033"/>
            <a:ext cx="3331820" cy="315956"/>
          </a:xfrm>
          <a:prstGeom prst="roundRect">
            <a:avLst/>
          </a:prstGeom>
          <a:gradFill>
            <a:gsLst>
              <a:gs pos="0">
                <a:srgbClr val="8661C5"/>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UI"/>
                <a:ea typeface="+mn-ea"/>
                <a:cs typeface="Segoe UI" pitchFamily="34" charset="0"/>
              </a:rPr>
              <a:t>Copilot Adoption &amp; Value Realization</a:t>
            </a:r>
          </a:p>
        </p:txBody>
      </p:sp>
      <p:pic>
        <p:nvPicPr>
          <p:cNvPr id="109" name="Graphic 108" descr="Viva Insights logo">
            <a:extLst>
              <a:ext uri="{FF2B5EF4-FFF2-40B4-BE49-F238E27FC236}">
                <a16:creationId xmlns:a16="http://schemas.microsoft.com/office/drawing/2014/main" id="{C739013C-6D24-01D6-CE9F-3AEA809AEFB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25426" y="2634469"/>
            <a:ext cx="327675" cy="327675"/>
          </a:xfrm>
          <a:prstGeom prst="rect">
            <a:avLst/>
          </a:prstGeom>
        </p:spPr>
      </p:pic>
      <p:pic>
        <p:nvPicPr>
          <p:cNvPr id="111" name="Picture 16" descr="Viva Pulse logo">
            <a:extLst>
              <a:ext uri="{FF2B5EF4-FFF2-40B4-BE49-F238E27FC236}">
                <a16:creationId xmlns:a16="http://schemas.microsoft.com/office/drawing/2014/main" id="{EB62E36E-72D8-4AF0-FCCD-2EFE393CC5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0508" y="2657654"/>
            <a:ext cx="312357" cy="28130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Viva Goals logo">
            <a:extLst>
              <a:ext uri="{FF2B5EF4-FFF2-40B4-BE49-F238E27FC236}">
                <a16:creationId xmlns:a16="http://schemas.microsoft.com/office/drawing/2014/main" id="{0EB675BD-7B0E-D5F9-0CF3-14A5EE66AF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1599" y="4083770"/>
            <a:ext cx="256416" cy="261386"/>
          </a:xfrm>
          <a:prstGeom prst="rect">
            <a:avLst/>
          </a:prstGeom>
          <a:noFill/>
          <a:extLst>
            <a:ext uri="{909E8E84-426E-40DD-AFC4-6F175D3DCCD1}">
              <a14:hiddenFill xmlns:a14="http://schemas.microsoft.com/office/drawing/2010/main">
                <a:solidFill>
                  <a:srgbClr val="FFFFFF"/>
                </a:solidFill>
              </a14:hiddenFill>
            </a:ext>
          </a:extLst>
        </p:spPr>
      </p:pic>
      <p:pic>
        <p:nvPicPr>
          <p:cNvPr id="115" name="Graphic 114" descr="Viva Insights logo">
            <a:extLst>
              <a:ext uri="{FF2B5EF4-FFF2-40B4-BE49-F238E27FC236}">
                <a16:creationId xmlns:a16="http://schemas.microsoft.com/office/drawing/2014/main" id="{550B869B-247B-5CD4-80F7-EF0DA7FF113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02147" y="2654749"/>
            <a:ext cx="287114" cy="287114"/>
          </a:xfrm>
          <a:prstGeom prst="rect">
            <a:avLst/>
          </a:prstGeom>
        </p:spPr>
      </p:pic>
      <p:pic>
        <p:nvPicPr>
          <p:cNvPr id="117" name="Picture 116" descr="Viva Amplify logo">
            <a:extLst>
              <a:ext uri="{FF2B5EF4-FFF2-40B4-BE49-F238E27FC236}">
                <a16:creationId xmlns:a16="http://schemas.microsoft.com/office/drawing/2014/main" id="{005AA1B0-F7CD-BABA-C308-0E1892783C4D}"/>
              </a:ext>
            </a:extLst>
          </p:cNvPr>
          <p:cNvPicPr>
            <a:picLocks noChangeAspect="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13238" y="4056918"/>
            <a:ext cx="309168" cy="315090"/>
          </a:xfrm>
          <a:prstGeom prst="rect">
            <a:avLst/>
          </a:prstGeom>
        </p:spPr>
      </p:pic>
      <p:pic>
        <p:nvPicPr>
          <p:cNvPr id="119" name="Picture 6" descr="Viva Engage logo">
            <a:extLst>
              <a:ext uri="{FF2B5EF4-FFF2-40B4-BE49-F238E27FC236}">
                <a16:creationId xmlns:a16="http://schemas.microsoft.com/office/drawing/2014/main" id="{EDBC1817-45EF-C55B-8DEB-53C73774A4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3787" y="2654749"/>
            <a:ext cx="287114" cy="287114"/>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Viva Learning logo">
            <a:extLst>
              <a:ext uri="{FF2B5EF4-FFF2-40B4-BE49-F238E27FC236}">
                <a16:creationId xmlns:a16="http://schemas.microsoft.com/office/drawing/2014/main" id="{53484EFA-48D8-D142-ABD7-CA974ABEB7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4878" y="4077831"/>
            <a:ext cx="273265" cy="273265"/>
          </a:xfrm>
          <a:prstGeom prst="rect">
            <a:avLst/>
          </a:prstGeom>
          <a:noFill/>
          <a:extLst>
            <a:ext uri="{909E8E84-426E-40DD-AFC4-6F175D3DCCD1}">
              <a14:hiddenFill xmlns:a14="http://schemas.microsoft.com/office/drawing/2010/main">
                <a:solidFill>
                  <a:srgbClr val="FFFFFF"/>
                </a:solidFill>
              </a14:hiddenFill>
            </a:ext>
          </a:extLst>
        </p:spPr>
      </p:pic>
      <p:pic>
        <p:nvPicPr>
          <p:cNvPr id="122" name="Graphic 121" descr="Viva Insights logo">
            <a:extLst>
              <a:ext uri="{FF2B5EF4-FFF2-40B4-BE49-F238E27FC236}">
                <a16:creationId xmlns:a16="http://schemas.microsoft.com/office/drawing/2014/main" id="{B830CE23-931C-8EC1-A229-96C8644D897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8061" y="2634469"/>
            <a:ext cx="327675" cy="327675"/>
          </a:xfrm>
          <a:prstGeom prst="rect">
            <a:avLst/>
          </a:prstGeom>
        </p:spPr>
      </p:pic>
      <p:pic>
        <p:nvPicPr>
          <p:cNvPr id="127" name="Picture 12" descr="Viva Learning logo">
            <a:extLst>
              <a:ext uri="{FF2B5EF4-FFF2-40B4-BE49-F238E27FC236}">
                <a16:creationId xmlns:a16="http://schemas.microsoft.com/office/drawing/2014/main" id="{3CBC313B-4454-0DFC-03F0-0C9E64BA9E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963" y="4077831"/>
            <a:ext cx="273265" cy="27326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Viva Glint logo">
            <a:extLst>
              <a:ext uri="{FF2B5EF4-FFF2-40B4-BE49-F238E27FC236}">
                <a16:creationId xmlns:a16="http://schemas.microsoft.com/office/drawing/2014/main" id="{40324EF6-E77F-AEC4-4A10-1DA5BC6760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36517" y="4068266"/>
            <a:ext cx="292394" cy="292394"/>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B7A5B146-7F99-841B-8877-75FAFD73518C}"/>
              </a:ext>
            </a:extLst>
          </p:cNvPr>
          <p:cNvSpPr txBox="1"/>
          <p:nvPr/>
        </p:nvSpPr>
        <p:spPr>
          <a:xfrm>
            <a:off x="578868" y="2999906"/>
            <a:ext cx="1983962" cy="102245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 </a:t>
            </a:r>
            <a:r>
              <a:rPr kumimoji="0" lang="en-CA" sz="1100" b="0" i="0" u="none" strike="noStrike" kern="1200" cap="none" spc="0" normalizeH="0" baseline="0" noProof="0">
                <a:ln>
                  <a:noFill/>
                </a:ln>
                <a:solidFill>
                  <a:srgbClr val="000000"/>
                </a:solidFill>
                <a:effectLst/>
                <a:uLnTx/>
                <a:uFillTx/>
                <a:latin typeface="Segoe UI"/>
                <a:ea typeface="+mn-ea"/>
                <a:cs typeface="+mn-cs"/>
              </a:rPr>
              <a:t>Use </a:t>
            </a:r>
            <a:r>
              <a:rPr kumimoji="0" lang="en-CA" sz="1100" b="0" i="0" u="sng" strike="noStrike" kern="1200" cap="none" spc="0" normalizeH="0" baseline="0" noProof="0">
                <a:ln>
                  <a:noFill/>
                </a:ln>
                <a:solidFill>
                  <a:srgbClr val="000000"/>
                </a:solidFill>
                <a:effectLst/>
                <a:uLnTx/>
                <a:uFillTx/>
                <a:latin typeface="Segoe UI"/>
                <a:ea typeface="+mn-ea"/>
                <a:cs typeface="+mn-cs"/>
                <a:hlinkClick r:id="rId12" action="ppaction://hlinksldjump"/>
              </a:rPr>
              <a:t>Viva Insights</a:t>
            </a:r>
            <a:r>
              <a:rPr kumimoji="0" lang="en-CA" sz="1100" b="0" i="0" strike="noStrike" kern="1200" cap="none" spc="0" normalizeH="0" baseline="0" noProof="0">
                <a:ln>
                  <a:noFill/>
                </a:ln>
                <a:solidFill>
                  <a:srgbClr val="000000"/>
                </a:solidFill>
                <a:effectLst/>
                <a:uLnTx/>
                <a:uFillTx/>
                <a:latin typeface="Segoe UI"/>
                <a:ea typeface="+mn-ea"/>
                <a:cs typeface="+mn-cs"/>
              </a:rPr>
              <a:t> </a:t>
            </a:r>
            <a:r>
              <a:rPr kumimoji="0" lang="en-CA" sz="1100" b="0" i="0" u="none" strike="noStrike" kern="1200" cap="none" spc="0" normalizeH="0" baseline="0" noProof="0">
                <a:ln>
                  <a:noFill/>
                </a:ln>
                <a:solidFill>
                  <a:srgbClr val="000000"/>
                </a:solidFill>
                <a:effectLst/>
                <a:uLnTx/>
                <a:uFillTx/>
                <a:latin typeface="Segoe UI"/>
                <a:ea typeface="+mn-ea"/>
                <a:cs typeface="+mn-cs"/>
              </a:rPr>
              <a:t>reports and </a:t>
            </a: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hlinkClick r:id="rId13"/>
              </a:rPr>
              <a:t>Microsoft Copilot Dashboard</a:t>
            </a:r>
            <a:r>
              <a:rPr kumimoji="0" lang="en-CA" sz="1100" b="0" i="0" u="none" strike="noStrike" kern="1200" cap="none" spc="0" normalizeH="0" baseline="0" noProof="0">
                <a:ln>
                  <a:noFill/>
                </a:ln>
                <a:solidFill>
                  <a:srgbClr val="000000"/>
                </a:solidFill>
                <a:effectLst/>
                <a:uLnTx/>
                <a:uFillTx/>
                <a:latin typeface="Segoe UI"/>
                <a:ea typeface="+mn-ea"/>
                <a:cs typeface="+mn-cs"/>
              </a:rPr>
              <a:t> </a:t>
            </a:r>
            <a:br>
              <a:rPr kumimoji="0" lang="en-CA" sz="1100" b="0" i="0" u="none" strike="noStrike" kern="1200" cap="none" spc="0" normalizeH="0" baseline="0" noProof="0">
                <a:ln>
                  <a:noFill/>
                </a:ln>
                <a:solidFill>
                  <a:srgbClr val="000000"/>
                </a:solidFill>
                <a:effectLst/>
                <a:uLnTx/>
                <a:uFillTx/>
                <a:latin typeface="Segoe UI"/>
                <a:ea typeface="+mn-ea"/>
                <a:cs typeface="+mn-cs"/>
              </a:rPr>
            </a:br>
            <a:r>
              <a:rPr kumimoji="0" lang="en-CA" sz="1100" b="0" i="0" u="none" strike="noStrike" kern="1200" cap="none" spc="0" normalizeH="0" baseline="0" noProof="0">
                <a:ln>
                  <a:noFill/>
                </a:ln>
                <a:solidFill>
                  <a:srgbClr val="000000"/>
                </a:solidFill>
                <a:effectLst/>
                <a:uLnTx/>
                <a:uFillTx/>
                <a:latin typeface="Segoe UI"/>
                <a:ea typeface="+mn-ea"/>
                <a:cs typeface="+mn-cs"/>
              </a:rPr>
              <a:t>to identify ideal pilot groups.</a:t>
            </a:r>
          </a:p>
        </p:txBody>
      </p:sp>
      <p:sp>
        <p:nvSpPr>
          <p:cNvPr id="129" name="TextBox 128">
            <a:extLst>
              <a:ext uri="{FF2B5EF4-FFF2-40B4-BE49-F238E27FC236}">
                <a16:creationId xmlns:a16="http://schemas.microsoft.com/office/drawing/2014/main" id="{8408227F-52CB-0B77-50B2-2767ECB92EF2}"/>
              </a:ext>
            </a:extLst>
          </p:cNvPr>
          <p:cNvSpPr txBox="1"/>
          <p:nvPr/>
        </p:nvSpPr>
        <p:spPr>
          <a:xfrm>
            <a:off x="2840508" y="2999906"/>
            <a:ext cx="1983962" cy="102245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Segoe UI"/>
                <a:ea typeface="+mn-ea"/>
                <a:cs typeface="+mn-cs"/>
              </a:rPr>
              <a:t>Use </a:t>
            </a:r>
            <a:r>
              <a:rPr kumimoji="0" lang="en-CA" sz="1100" b="0" i="0" u="sng" strike="noStrike" kern="1200" cap="none" spc="0" normalizeH="0" baseline="0" noProof="0">
                <a:ln>
                  <a:noFill/>
                </a:ln>
                <a:solidFill>
                  <a:srgbClr val="000000"/>
                </a:solidFill>
                <a:effectLst/>
                <a:uLnTx/>
                <a:uFillTx/>
                <a:latin typeface="Segoe UI"/>
                <a:ea typeface="+mn-ea"/>
                <a:cs typeface="+mn-cs"/>
                <a:hlinkClick r:id="rId14" action="ppaction://hlinksldjump"/>
              </a:rPr>
              <a:t>Viva Pulse</a:t>
            </a:r>
            <a:r>
              <a:rPr kumimoji="0" lang="en-CA" sz="1100" b="0" i="0" strike="noStrike" kern="1200" cap="none" spc="0" normalizeH="0" baseline="0" noProof="0">
                <a:ln>
                  <a:noFill/>
                </a:ln>
                <a:solidFill>
                  <a:srgbClr val="000000"/>
                </a:solidFill>
                <a:effectLst/>
                <a:uLnTx/>
                <a:uFillTx/>
                <a:latin typeface="Segoe UI"/>
                <a:ea typeface="+mn-ea"/>
                <a:cs typeface="+mn-cs"/>
              </a:rPr>
              <a:t> </a:t>
            </a:r>
            <a:r>
              <a:rPr kumimoji="0" lang="en-CA" sz="1100" b="0" i="0" u="none" strike="noStrike" kern="1200" cap="none" spc="0" normalizeH="0" baseline="0" noProof="0">
                <a:ln>
                  <a:noFill/>
                </a:ln>
                <a:solidFill>
                  <a:srgbClr val="000000"/>
                </a:solidFill>
                <a:effectLst/>
                <a:uLnTx/>
                <a:uFillTx/>
                <a:latin typeface="Segoe UI"/>
                <a:ea typeface="+mn-ea"/>
                <a:cs typeface="+mn-cs"/>
              </a:rPr>
              <a:t>to get feedback and insights before Copilot/AI roll out to capture productivity obstacles and create baseline key metrics.</a:t>
            </a:r>
          </a:p>
        </p:txBody>
      </p:sp>
      <p:sp>
        <p:nvSpPr>
          <p:cNvPr id="130" name="TextBox 129">
            <a:extLst>
              <a:ext uri="{FF2B5EF4-FFF2-40B4-BE49-F238E27FC236}">
                <a16:creationId xmlns:a16="http://schemas.microsoft.com/office/drawing/2014/main" id="{04F8C2DF-4615-24C1-052F-88F2CB3A486D}"/>
              </a:ext>
            </a:extLst>
          </p:cNvPr>
          <p:cNvSpPr txBox="1"/>
          <p:nvPr/>
        </p:nvSpPr>
        <p:spPr>
          <a:xfrm>
            <a:off x="5102147" y="2999906"/>
            <a:ext cx="1983962" cy="102245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Segoe UI"/>
                <a:ea typeface="+mn-ea"/>
                <a:cs typeface="+mn-cs"/>
              </a:rPr>
              <a:t>Create and drive actionable plans from </a:t>
            </a:r>
            <a:r>
              <a:rPr kumimoji="0" lang="en-CA" sz="1100" b="0" i="0" u="sng" strike="noStrike" kern="1200" cap="none" spc="0" normalizeH="0" baseline="0" noProof="0">
                <a:ln>
                  <a:noFill/>
                </a:ln>
                <a:solidFill>
                  <a:srgbClr val="000000"/>
                </a:solidFill>
                <a:effectLst/>
                <a:uLnTx/>
                <a:uFillTx/>
                <a:latin typeface="Segoe UI"/>
                <a:ea typeface="+mn-ea"/>
                <a:cs typeface="+mn-cs"/>
                <a:hlinkClick r:id="rId15" action="ppaction://hlinksldjump"/>
              </a:rPr>
              <a:t>Viva Insights</a:t>
            </a:r>
            <a:r>
              <a:rPr kumimoji="0" lang="en-CA" sz="1100" b="0" i="0" u="none" strike="noStrike" kern="1200" cap="none" spc="0" normalizeH="0" baseline="0" noProof="0">
                <a:ln>
                  <a:noFill/>
                </a:ln>
                <a:solidFill>
                  <a:srgbClr val="000000"/>
                </a:solidFill>
                <a:effectLst/>
                <a:uLnTx/>
                <a:uFillTx/>
                <a:latin typeface="Segoe UI"/>
                <a:ea typeface="+mn-ea"/>
                <a:cs typeface="+mn-cs"/>
              </a:rPr>
              <a:t> reports to remove productivity barriers and obstacles.</a:t>
            </a:r>
          </a:p>
        </p:txBody>
      </p:sp>
      <p:sp>
        <p:nvSpPr>
          <p:cNvPr id="131" name="TextBox 130">
            <a:extLst>
              <a:ext uri="{FF2B5EF4-FFF2-40B4-BE49-F238E27FC236}">
                <a16:creationId xmlns:a16="http://schemas.microsoft.com/office/drawing/2014/main" id="{A328E620-8273-AA67-9CE7-F2F85D110943}"/>
              </a:ext>
            </a:extLst>
          </p:cNvPr>
          <p:cNvSpPr txBox="1"/>
          <p:nvPr/>
        </p:nvSpPr>
        <p:spPr>
          <a:xfrm>
            <a:off x="7363787" y="2999906"/>
            <a:ext cx="1983962" cy="1022457"/>
          </a:xfrm>
          <a:prstGeom prst="rect">
            <a:avLst/>
          </a:prstGeom>
          <a:noFill/>
        </p:spPr>
        <p:txBody>
          <a:bodyPr wrap="square" lIns="0" tIns="0" rIns="0" bIns="0" rtlCol="0">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 Use </a:t>
            </a:r>
            <a:r>
              <a:rPr kumimoji="0" lang="en-CA" sz="1100" b="0" i="0" u="sng" strike="noStrike" kern="1200" cap="none" spc="0" normalizeH="0" baseline="0" noProof="0">
                <a:ln>
                  <a:noFill/>
                </a:ln>
                <a:solidFill>
                  <a:srgbClr val="000000"/>
                </a:solidFill>
                <a:effectLst/>
                <a:uLnTx/>
                <a:uFillTx/>
                <a:latin typeface="Segoe UI"/>
                <a:ea typeface="+mn-ea"/>
                <a:cs typeface="Segoe UI" pitchFamily="34" charset="0"/>
                <a:hlinkClick r:id="rId16" action="ppaction://hlinksldjump"/>
              </a:rPr>
              <a:t>Viva Engage</a:t>
            </a:r>
            <a:r>
              <a:rPr kumimoji="0" lang="en-CA" sz="1100" b="0" i="0" strike="noStrike" kern="1200" cap="none" spc="0" normalizeH="0" baseline="0" noProof="0">
                <a:ln>
                  <a:noFill/>
                </a:ln>
                <a:solidFill>
                  <a:srgbClr val="000000"/>
                </a:solidFill>
                <a:effectLst/>
                <a:uLnTx/>
                <a:uFillTx/>
                <a:latin typeface="Segoe UI"/>
                <a:ea typeface="+mn-ea"/>
                <a:cs typeface="Segoe UI" pitchFamily="34" charset="0"/>
              </a:rPr>
              <a:t> </a:t>
            </a: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to share progress, learnings, and activities in communities. Curate knowledge base </a:t>
            </a:r>
            <a:b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b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via Topics and Answers </a:t>
            </a:r>
            <a:b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b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in communities.</a:t>
            </a:r>
          </a:p>
        </p:txBody>
      </p:sp>
      <p:sp>
        <p:nvSpPr>
          <p:cNvPr id="132" name="TextBox 131">
            <a:extLst>
              <a:ext uri="{FF2B5EF4-FFF2-40B4-BE49-F238E27FC236}">
                <a16:creationId xmlns:a16="http://schemas.microsoft.com/office/drawing/2014/main" id="{2CFA1A10-A97E-407E-5B36-896BDF46C96D}"/>
              </a:ext>
            </a:extLst>
          </p:cNvPr>
          <p:cNvSpPr txBox="1"/>
          <p:nvPr/>
        </p:nvSpPr>
        <p:spPr>
          <a:xfrm>
            <a:off x="9625426" y="2999906"/>
            <a:ext cx="1983962" cy="1022457"/>
          </a:xfrm>
          <a:prstGeom prst="rect">
            <a:avLst/>
          </a:prstGeom>
          <a:noFill/>
        </p:spPr>
        <p:txBody>
          <a:bodyPr wrap="square" lIns="0" tIns="0" rIns="0" bIns="0" rtlCol="0">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 Use </a:t>
            </a: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hlinkClick r:id="rId13"/>
              </a:rPr>
              <a:t>Microsoft Copilot Dashboard</a:t>
            </a: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 powered by Viva </a:t>
            </a:r>
            <a:b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b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to understand adoption rate, productivity gains, and ROI </a:t>
            </a:r>
            <a:b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b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for Copilot users.</a:t>
            </a:r>
          </a:p>
        </p:txBody>
      </p:sp>
      <p:sp>
        <p:nvSpPr>
          <p:cNvPr id="135" name="TextBox 134">
            <a:extLst>
              <a:ext uri="{FF2B5EF4-FFF2-40B4-BE49-F238E27FC236}">
                <a16:creationId xmlns:a16="http://schemas.microsoft.com/office/drawing/2014/main" id="{0B7C16B5-F510-F372-CBA6-38E0750DAF6C}"/>
              </a:ext>
            </a:extLst>
          </p:cNvPr>
          <p:cNvSpPr txBox="1"/>
          <p:nvPr/>
        </p:nvSpPr>
        <p:spPr>
          <a:xfrm>
            <a:off x="589959" y="4402902"/>
            <a:ext cx="1983962" cy="87044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Segoe UI"/>
                <a:ea typeface="+mn-ea"/>
                <a:cs typeface="+mn-cs"/>
              </a:rPr>
              <a:t>Use </a:t>
            </a:r>
            <a:r>
              <a:rPr kumimoji="0" lang="en-CA" sz="1100" b="0" i="0" u="none" strike="noStrike" kern="1200" cap="none" spc="0" normalizeH="0" baseline="0" noProof="0">
                <a:ln>
                  <a:noFill/>
                </a:ln>
                <a:solidFill>
                  <a:srgbClr val="000000"/>
                </a:solidFill>
                <a:effectLst/>
                <a:uLnTx/>
                <a:uFillTx/>
                <a:latin typeface="Segoe UI"/>
                <a:ea typeface="+mn-ea"/>
                <a:cs typeface="+mn-cs"/>
                <a:hlinkClick r:id="rId17"/>
              </a:rPr>
              <a:t>Skills in Viva</a:t>
            </a:r>
            <a:r>
              <a:rPr kumimoji="0" lang="en-CA" sz="1100" b="0" i="0" u="none" strike="noStrike" kern="1200" cap="none" spc="0" normalizeH="0" baseline="0" noProof="0">
                <a:ln>
                  <a:noFill/>
                </a:ln>
                <a:solidFill>
                  <a:srgbClr val="000000"/>
                </a:solidFill>
                <a:effectLst/>
                <a:uLnTx/>
                <a:uFillTx/>
                <a:latin typeface="Segoe UI"/>
                <a:ea typeface="+mn-ea"/>
                <a:cs typeface="+mn-cs"/>
              </a:rPr>
              <a:t> to assess current readiness and assign </a:t>
            </a: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 </a:t>
            </a:r>
            <a:r>
              <a:rPr kumimoji="0" lang="en-CA" sz="1100" b="0" i="0" u="sng" strike="noStrike" kern="1200" cap="none" spc="0" normalizeH="0" baseline="0" noProof="0">
                <a:ln>
                  <a:noFill/>
                </a:ln>
                <a:solidFill>
                  <a:srgbClr val="000000"/>
                </a:solidFill>
                <a:effectLst/>
                <a:uLnTx/>
                <a:uFillTx/>
                <a:latin typeface="Segoe UI"/>
                <a:ea typeface="+mn-ea"/>
                <a:cs typeface="+mn-cs"/>
                <a:hlinkClick r:id="rId18" action="ppaction://hlinksldjump"/>
              </a:rPr>
              <a:t>Viva Learning</a:t>
            </a:r>
            <a:r>
              <a:rPr kumimoji="0" lang="en-CA" sz="1100" b="0" i="0" u="none" strike="noStrike" kern="1200" cap="none" spc="0" normalizeH="0" baseline="0" noProof="0">
                <a:ln>
                  <a:noFill/>
                </a:ln>
                <a:solidFill>
                  <a:srgbClr val="000000"/>
                </a:solidFill>
                <a:effectLst/>
                <a:uLnTx/>
                <a:uFillTx/>
                <a:latin typeface="Segoe UI"/>
                <a:ea typeface="+mn-ea"/>
                <a:cs typeface="+mn-cs"/>
              </a:rPr>
              <a:t> path on generative AI based on proficiency level.</a:t>
            </a:r>
          </a:p>
        </p:txBody>
      </p:sp>
      <p:sp>
        <p:nvSpPr>
          <p:cNvPr id="136" name="TextBox 135">
            <a:extLst>
              <a:ext uri="{FF2B5EF4-FFF2-40B4-BE49-F238E27FC236}">
                <a16:creationId xmlns:a16="http://schemas.microsoft.com/office/drawing/2014/main" id="{1AF72A88-42D0-5BE4-E14E-C7A033CF6287}"/>
              </a:ext>
            </a:extLst>
          </p:cNvPr>
          <p:cNvSpPr txBox="1"/>
          <p:nvPr/>
        </p:nvSpPr>
        <p:spPr>
          <a:xfrm>
            <a:off x="2851599" y="4402902"/>
            <a:ext cx="1983962" cy="87044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Segoe UI"/>
                <a:ea typeface="+mn-ea"/>
                <a:cs typeface="+mn-cs"/>
              </a:rPr>
              <a:t>Use </a:t>
            </a:r>
            <a:r>
              <a:rPr kumimoji="0" lang="en-CA" sz="1100" b="0" i="0" u="sng" strike="noStrike" kern="1200" cap="none" spc="0" normalizeH="0" baseline="0" noProof="0">
                <a:ln>
                  <a:noFill/>
                </a:ln>
                <a:solidFill>
                  <a:srgbClr val="000000"/>
                </a:solidFill>
                <a:effectLst/>
                <a:uLnTx/>
                <a:uFillTx/>
                <a:latin typeface="Segoe UI"/>
                <a:ea typeface="+mn-ea"/>
                <a:cs typeface="+mn-cs"/>
                <a:hlinkClick r:id="rId19" action="ppaction://hlinksldjump"/>
              </a:rPr>
              <a:t>Viva Goals</a:t>
            </a:r>
            <a:r>
              <a:rPr kumimoji="0" lang="en-CA" sz="1100" b="0" i="0" u="none" strike="noStrike" kern="1200" cap="none" spc="0" normalizeH="0" baseline="0" noProof="0">
                <a:ln>
                  <a:noFill/>
                </a:ln>
                <a:solidFill>
                  <a:srgbClr val="000000"/>
                </a:solidFill>
                <a:effectLst/>
                <a:uLnTx/>
                <a:uFillTx/>
                <a:latin typeface="Segoe UI"/>
                <a:ea typeface="+mn-ea"/>
                <a:cs typeface="+mn-cs"/>
              </a:rPr>
              <a:t> to unite Copilot users around shared adoption goals and measure progress. </a:t>
            </a:r>
          </a:p>
        </p:txBody>
      </p:sp>
      <p:sp>
        <p:nvSpPr>
          <p:cNvPr id="137" name="TextBox 136">
            <a:extLst>
              <a:ext uri="{FF2B5EF4-FFF2-40B4-BE49-F238E27FC236}">
                <a16:creationId xmlns:a16="http://schemas.microsoft.com/office/drawing/2014/main" id="{778D0003-5AA9-1BAE-E38C-303AEDF6AE7E}"/>
              </a:ext>
            </a:extLst>
          </p:cNvPr>
          <p:cNvSpPr txBox="1"/>
          <p:nvPr/>
        </p:nvSpPr>
        <p:spPr>
          <a:xfrm>
            <a:off x="5113238" y="4402902"/>
            <a:ext cx="1983962" cy="87044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Segoe UI"/>
                <a:ea typeface="+mn-ea"/>
                <a:cs typeface="+mn-cs"/>
              </a:rPr>
              <a:t>Use </a:t>
            </a:r>
            <a:r>
              <a:rPr kumimoji="0" lang="en-CA" sz="1100" b="0" i="0" u="sng" strike="noStrike" kern="1200" cap="none" spc="0" normalizeH="0" baseline="0" noProof="0">
                <a:ln>
                  <a:noFill/>
                </a:ln>
                <a:solidFill>
                  <a:srgbClr val="000000"/>
                </a:solidFill>
                <a:effectLst/>
                <a:uLnTx/>
                <a:uFillTx/>
                <a:latin typeface="Segoe UI"/>
                <a:ea typeface="+mn-ea"/>
                <a:cs typeface="+mn-cs"/>
                <a:hlinkClick r:id="rId20" action="ppaction://hlinksldjump"/>
              </a:rPr>
              <a:t>Viva Amplify</a:t>
            </a:r>
            <a:r>
              <a:rPr kumimoji="0" lang="en-CA" sz="1100" b="0" i="0" u="none" strike="noStrike" kern="1200" cap="none" spc="0" normalizeH="0" baseline="0" noProof="0">
                <a:ln>
                  <a:noFill/>
                </a:ln>
                <a:solidFill>
                  <a:srgbClr val="000000"/>
                </a:solidFill>
                <a:effectLst/>
                <a:uLnTx/>
                <a:uFillTx/>
                <a:latin typeface="Segoe UI"/>
                <a:ea typeface="+mn-ea"/>
                <a:cs typeface="+mn-cs"/>
              </a:rPr>
              <a:t> to run iterative AI campaigns on Copilot launch, use cases, trainings, and support for different user groups.</a:t>
            </a:r>
          </a:p>
        </p:txBody>
      </p:sp>
      <p:sp>
        <p:nvSpPr>
          <p:cNvPr id="138" name="TextBox 137">
            <a:extLst>
              <a:ext uri="{FF2B5EF4-FFF2-40B4-BE49-F238E27FC236}">
                <a16:creationId xmlns:a16="http://schemas.microsoft.com/office/drawing/2014/main" id="{49CBEB3B-4302-AE40-7BB5-303CB429BC7E}"/>
              </a:ext>
            </a:extLst>
          </p:cNvPr>
          <p:cNvSpPr txBox="1"/>
          <p:nvPr/>
        </p:nvSpPr>
        <p:spPr>
          <a:xfrm>
            <a:off x="7374878" y="4402902"/>
            <a:ext cx="1983962" cy="870443"/>
          </a:xfrm>
          <a:prstGeom prst="rect">
            <a:avLst/>
          </a:prstGeom>
          <a:noFill/>
        </p:spPr>
        <p:txBody>
          <a:bodyPr wrap="square" lIns="0" tIns="0" rIns="0" bIns="0" rtlCol="0">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 Use </a:t>
            </a:r>
            <a:r>
              <a:rPr kumimoji="0" lang="en-CA" sz="1100" b="0" i="0" u="sng" strike="noStrike" kern="1200" cap="none" spc="0" normalizeH="0" baseline="0" noProof="0">
                <a:ln>
                  <a:noFill/>
                </a:ln>
                <a:solidFill>
                  <a:srgbClr val="000000"/>
                </a:solidFill>
                <a:effectLst/>
                <a:uLnTx/>
                <a:uFillTx/>
                <a:latin typeface="Segoe UI"/>
                <a:ea typeface="+mn-ea"/>
                <a:cs typeface="Segoe UI" pitchFamily="34" charset="0"/>
                <a:hlinkClick r:id="rId18" action="ppaction://hlinksldjump"/>
              </a:rPr>
              <a:t>Viva Learning</a:t>
            </a: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 to deliver bite-sized trainings on AI, Copilot, and lessons learned </a:t>
            </a:r>
            <a:b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b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in flow of work.</a:t>
            </a:r>
          </a:p>
        </p:txBody>
      </p:sp>
      <p:sp>
        <p:nvSpPr>
          <p:cNvPr id="139" name="TextBox 138">
            <a:extLst>
              <a:ext uri="{FF2B5EF4-FFF2-40B4-BE49-F238E27FC236}">
                <a16:creationId xmlns:a16="http://schemas.microsoft.com/office/drawing/2014/main" id="{02CD228D-0264-40B5-4C6F-4F488941FFB8}"/>
              </a:ext>
            </a:extLst>
          </p:cNvPr>
          <p:cNvSpPr txBox="1"/>
          <p:nvPr/>
        </p:nvSpPr>
        <p:spPr>
          <a:xfrm>
            <a:off x="9636517" y="4402902"/>
            <a:ext cx="1983962" cy="87044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Segoe UI"/>
                <a:ea typeface="+mn-ea"/>
                <a:cs typeface="+mn-cs"/>
              </a:rPr>
              <a:t>Use </a:t>
            </a:r>
            <a:r>
              <a:rPr kumimoji="0" lang="en-CA" sz="1100" b="0" i="0" u="sng" strike="noStrike" kern="1200" cap="none" spc="0" normalizeH="0" baseline="0" noProof="0">
                <a:ln>
                  <a:noFill/>
                </a:ln>
                <a:solidFill>
                  <a:srgbClr val="000000"/>
                </a:solidFill>
                <a:effectLst/>
                <a:uLnTx/>
                <a:uFillTx/>
                <a:latin typeface="Segoe UI"/>
                <a:ea typeface="+mn-ea"/>
                <a:cs typeface="+mn-cs"/>
                <a:hlinkClick r:id="rId21" action="ppaction://hlinksldjump"/>
              </a:rPr>
              <a:t>Viva Glint</a:t>
            </a:r>
            <a:r>
              <a:rPr kumimoji="0" lang="en-CA" sz="1100" b="0" i="0" strike="noStrike" kern="1200" cap="none" spc="0" normalizeH="0" baseline="0" noProof="0">
                <a:ln>
                  <a:noFill/>
                </a:ln>
                <a:solidFill>
                  <a:srgbClr val="000000"/>
                </a:solidFill>
                <a:effectLst/>
                <a:uLnTx/>
                <a:uFillTx/>
                <a:latin typeface="Segoe UI"/>
                <a:ea typeface="+mn-ea"/>
                <a:cs typeface="+mn-cs"/>
              </a:rPr>
              <a:t> </a:t>
            </a:r>
            <a:r>
              <a:rPr kumimoji="0" lang="en-CA" sz="1100" b="0" i="0" u="none" strike="noStrike" kern="1200" cap="none" spc="0" normalizeH="0" baseline="0" noProof="0">
                <a:ln>
                  <a:noFill/>
                </a:ln>
                <a:solidFill>
                  <a:srgbClr val="000000"/>
                </a:solidFill>
                <a:effectLst/>
                <a:uLnTx/>
                <a:uFillTx/>
                <a:latin typeface="Segoe UI"/>
                <a:ea typeface="+mn-ea"/>
                <a:cs typeface="+mn-cs"/>
              </a:rPr>
              <a:t>to get feedback, insights and user sentiment after Copilot/AI roll out.</a:t>
            </a:r>
          </a:p>
        </p:txBody>
      </p:sp>
      <p:sp>
        <p:nvSpPr>
          <p:cNvPr id="143" name="Rectangle: Rounded Corners 142">
            <a:extLst>
              <a:ext uri="{FF2B5EF4-FFF2-40B4-BE49-F238E27FC236}">
                <a16:creationId xmlns:a16="http://schemas.microsoft.com/office/drawing/2014/main" id="{24962E9A-0726-E149-96F5-93C0D5657CF3}"/>
              </a:ext>
              <a:ext uri="{C183D7F6-B498-43B3-948B-1728B52AA6E4}">
                <adec:decorative xmlns:adec="http://schemas.microsoft.com/office/drawing/2017/decorative" val="1"/>
              </a:ext>
            </a:extLst>
          </p:cNvPr>
          <p:cNvSpPr/>
          <p:nvPr/>
        </p:nvSpPr>
        <p:spPr bwMode="auto">
          <a:xfrm>
            <a:off x="588963" y="5615418"/>
            <a:ext cx="3614295" cy="570587"/>
          </a:xfrm>
          <a:prstGeom prst="roundRect">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rPr>
              <a:t>Leverage Viva apps </a:t>
            </a:r>
            <a:r>
              <a:rPr kumimoji="0" lang="en-US" sz="1100" b="0" i="0" u="none" strike="noStrike" kern="1200" cap="none" spc="0" normalizeH="0" baseline="0" noProof="0">
                <a:ln>
                  <a:noFill/>
                </a:ln>
                <a:solidFill>
                  <a:srgbClr val="000000"/>
                </a:solidFill>
                <a:effectLst/>
                <a:uLnTx/>
                <a:uFillTx/>
                <a:latin typeface="Segoe UI Semibold"/>
                <a:ea typeface="+mn-ea"/>
                <a:cs typeface="Segoe UI" pitchFamily="34" charset="0"/>
              </a:rPr>
              <a:t>to identify core business scenarios </a:t>
            </a:r>
            <a:br>
              <a:rPr kumimoji="0" lang="en-US" sz="1100" b="0" i="0" u="none" strike="noStrike" kern="1200" cap="none" spc="0" normalizeH="0" baseline="0" noProof="0">
                <a:ln>
                  <a:noFill/>
                </a:ln>
                <a:solidFill>
                  <a:srgbClr val="000000"/>
                </a:solidFill>
                <a:effectLst/>
                <a:uLnTx/>
                <a:uFillTx/>
                <a:latin typeface="Segoe UI Semibold"/>
                <a:ea typeface="+mn-ea"/>
                <a:cs typeface="Segoe UI" pitchFamily="34" charset="0"/>
              </a:rPr>
            </a:br>
            <a:r>
              <a:rPr kumimoji="0" lang="en-US" sz="1100" b="0" i="0" u="none" strike="noStrike" kern="1200" cap="none" spc="0" normalizeH="0" baseline="0" noProof="0">
                <a:ln>
                  <a:noFill/>
                </a:ln>
                <a:solidFill>
                  <a:srgbClr val="000000"/>
                </a:solidFill>
                <a:effectLst/>
                <a:uLnTx/>
                <a:uFillTx/>
                <a:latin typeface="Segoe UI Semibold"/>
                <a:ea typeface="+mn-ea"/>
                <a:cs typeface="Segoe UI" pitchFamily="34" charset="0"/>
              </a:rPr>
              <a:t>and pain points </a:t>
            </a:r>
            <a:r>
              <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rPr>
              <a:t>to resolve with AI Transformation </a:t>
            </a:r>
          </a:p>
        </p:txBody>
      </p:sp>
      <p:sp>
        <p:nvSpPr>
          <p:cNvPr id="151" name="Rectangle: Rounded Corners 150">
            <a:extLst>
              <a:ext uri="{FF2B5EF4-FFF2-40B4-BE49-F238E27FC236}">
                <a16:creationId xmlns:a16="http://schemas.microsoft.com/office/drawing/2014/main" id="{68093997-AD2B-5F93-C208-4EFCF73272BD}"/>
              </a:ext>
              <a:ext uri="{C183D7F6-B498-43B3-948B-1728B52AA6E4}">
                <adec:decorative xmlns:adec="http://schemas.microsoft.com/office/drawing/2017/decorative" val="1"/>
              </a:ext>
            </a:extLst>
          </p:cNvPr>
          <p:cNvSpPr/>
          <p:nvPr/>
        </p:nvSpPr>
        <p:spPr bwMode="auto">
          <a:xfrm>
            <a:off x="4292028" y="5615418"/>
            <a:ext cx="3614295" cy="570587"/>
          </a:xfrm>
          <a:prstGeom prst="roundRect">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rPr>
              <a:t>Leverage Viva apps to drive AI/Copilot for Microsoft 365 adoption and change management</a:t>
            </a:r>
          </a:p>
        </p:txBody>
      </p:sp>
      <p:sp>
        <p:nvSpPr>
          <p:cNvPr id="152" name="Rectangle: Rounded Corners 151">
            <a:extLst>
              <a:ext uri="{FF2B5EF4-FFF2-40B4-BE49-F238E27FC236}">
                <a16:creationId xmlns:a16="http://schemas.microsoft.com/office/drawing/2014/main" id="{729BB232-244B-A583-74A6-D09B77FD5FDA}"/>
              </a:ext>
              <a:ext uri="{C183D7F6-B498-43B3-948B-1728B52AA6E4}">
                <adec:decorative xmlns:adec="http://schemas.microsoft.com/office/drawing/2017/decorative" val="1"/>
              </a:ext>
            </a:extLst>
          </p:cNvPr>
          <p:cNvSpPr/>
          <p:nvPr/>
        </p:nvSpPr>
        <p:spPr bwMode="auto">
          <a:xfrm>
            <a:off x="7995093" y="5615418"/>
            <a:ext cx="3614295" cy="570587"/>
          </a:xfrm>
          <a:prstGeom prst="roundRect">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rPr>
              <a:t>Leverage Viva apps to measure effectiveness, productivity gains and ROI of AI adoption</a:t>
            </a:r>
          </a:p>
        </p:txBody>
      </p:sp>
      <p:sp>
        <p:nvSpPr>
          <p:cNvPr id="3" name="TextBox 2">
            <a:extLst>
              <a:ext uri="{FF2B5EF4-FFF2-40B4-BE49-F238E27FC236}">
                <a16:creationId xmlns:a16="http://schemas.microsoft.com/office/drawing/2014/main" id="{49AD5D2C-0866-13E7-D9C9-2C5B1738235D}"/>
              </a:ext>
            </a:extLst>
          </p:cNvPr>
          <p:cNvSpPr txBox="1"/>
          <p:nvPr/>
        </p:nvSpPr>
        <p:spPr>
          <a:xfrm>
            <a:off x="8918713" y="6454755"/>
            <a:ext cx="323666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Segoe UI"/>
                <a:ea typeface="+mn-ea"/>
                <a:cs typeface="Segoe UI" pitchFamily="34" charset="0"/>
              </a:rPr>
              <a:t>* Seeded capabilities of app can also be utilized </a:t>
            </a:r>
          </a:p>
        </p:txBody>
      </p:sp>
    </p:spTree>
    <p:extLst>
      <p:ext uri="{BB962C8B-B14F-4D97-AF65-F5344CB8AC3E}">
        <p14:creationId xmlns:p14="http://schemas.microsoft.com/office/powerpoint/2010/main" val="69978585"/>
      </p:ext>
    </p:extLst>
  </p:cSld>
  <p:clrMapOvr>
    <a:masterClrMapping/>
  </p:clrMapOvr>
  <p:transition advTm="114433">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D6C71571-A5DC-F6D9-47A3-FE07D9ADAE4B}"/>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3">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Title 3">
            <a:extLst>
              <a:ext uri="{FF2B5EF4-FFF2-40B4-BE49-F238E27FC236}">
                <a16:creationId xmlns:a16="http://schemas.microsoft.com/office/drawing/2014/main" id="{D54450D1-B54E-B2AB-2BCD-0BC88F2A2C65}"/>
              </a:ext>
            </a:extLst>
          </p:cNvPr>
          <p:cNvSpPr>
            <a:spLocks noGrp="1"/>
          </p:cNvSpPr>
          <p:nvPr>
            <p:ph type="title"/>
          </p:nvPr>
        </p:nvSpPr>
        <p:spPr>
          <a:xfrm>
            <a:off x="584200" y="2637041"/>
            <a:ext cx="9144000" cy="1218795"/>
          </a:xfrm>
        </p:spPr>
        <p:txBody>
          <a:bodyPr anchor="ctr"/>
          <a:lstStyle/>
          <a:p>
            <a:r>
              <a:rPr lang="en-US"/>
              <a:t>Viva Amplify for </a:t>
            </a:r>
            <a:br>
              <a:rPr lang="en-US"/>
            </a:br>
            <a:r>
              <a:rPr lang="en-US"/>
              <a:t>AI transformation</a:t>
            </a:r>
          </a:p>
        </p:txBody>
      </p:sp>
      <p:pic>
        <p:nvPicPr>
          <p:cNvPr id="7" name="Graphic 6" descr="Viva Amplify logo">
            <a:extLst>
              <a:ext uri="{FF2B5EF4-FFF2-40B4-BE49-F238E27FC236}">
                <a16:creationId xmlns:a16="http://schemas.microsoft.com/office/drawing/2014/main" id="{840679FB-FE0F-1326-E522-90B8205B2C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3697" y="2731009"/>
            <a:ext cx="1504492" cy="1504492"/>
          </a:xfrm>
          <a:prstGeom prst="rect">
            <a:avLst/>
          </a:prstGeom>
        </p:spPr>
      </p:pic>
    </p:spTree>
    <p:extLst>
      <p:ext uri="{BB962C8B-B14F-4D97-AF65-F5344CB8AC3E}">
        <p14:creationId xmlns:p14="http://schemas.microsoft.com/office/powerpoint/2010/main" val="40601309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FA25F89-95B9-9C26-2949-16940038013C}"/>
              </a:ext>
              <a:ext uri="{C183D7F6-B498-43B3-948B-1728B52AA6E4}">
                <adec:decorative xmlns:adec="http://schemas.microsoft.com/office/drawing/2017/decorative" val="1"/>
              </a:ext>
            </a:extLst>
          </p:cNvPr>
          <p:cNvGrpSpPr/>
          <p:nvPr/>
        </p:nvGrpSpPr>
        <p:grpSpPr>
          <a:xfrm>
            <a:off x="5512777" y="-1"/>
            <a:ext cx="6679223" cy="6858001"/>
            <a:chOff x="5512777" y="-1"/>
            <a:chExt cx="6679223" cy="6858001"/>
          </a:xfrm>
        </p:grpSpPr>
        <p:pic>
          <p:nvPicPr>
            <p:cNvPr id="7" name="Picture 6" descr="A close-up of a toothbrush&#10;&#10;Description automatically generated with medium confidence">
              <a:extLst>
                <a:ext uri="{FF2B5EF4-FFF2-40B4-BE49-F238E27FC236}">
                  <a16:creationId xmlns:a16="http://schemas.microsoft.com/office/drawing/2014/main" id="{09DF3FD6-F346-D32A-4AE7-75332DF0E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10" name="Rectangle 9">
              <a:extLst>
                <a:ext uri="{FF2B5EF4-FFF2-40B4-BE49-F238E27FC236}">
                  <a16:creationId xmlns:a16="http://schemas.microsoft.com/office/drawing/2014/main" id="{C7C2EE3D-C893-169E-7FEE-7A5E7D32F8DD}"/>
                </a:ext>
              </a:extLst>
            </p:cNvPr>
            <p:cNvSpPr/>
            <p:nvPr/>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a:xfrm>
            <a:off x="588963" y="457200"/>
            <a:ext cx="11017250" cy="1477328"/>
          </a:xfrm>
        </p:spPr>
        <p:txBody>
          <a:bodyPr/>
          <a:lstStyle/>
          <a:p>
            <a:r>
              <a:rPr lang="en-US"/>
              <a:t>Supporting Copilot for </a:t>
            </a:r>
            <a:br>
              <a:rPr lang="en-US"/>
            </a:br>
            <a:r>
              <a:rPr lang="en-US"/>
              <a:t>Microsoft 365 adoption </a:t>
            </a:r>
            <a:br>
              <a:rPr lang="en-US"/>
            </a:br>
            <a:r>
              <a:rPr lang="en-US"/>
              <a:t>with Viva Amplify</a:t>
            </a:r>
          </a:p>
        </p:txBody>
      </p:sp>
      <p:sp>
        <p:nvSpPr>
          <p:cNvPr id="4" name="TextBox 3">
            <a:extLst>
              <a:ext uri="{FF2B5EF4-FFF2-40B4-BE49-F238E27FC236}">
                <a16:creationId xmlns:a16="http://schemas.microsoft.com/office/drawing/2014/main" id="{CC25867A-FD79-A368-D089-183157AC0296}"/>
              </a:ext>
            </a:extLst>
          </p:cNvPr>
          <p:cNvSpPr txBox="1"/>
          <p:nvPr/>
        </p:nvSpPr>
        <p:spPr>
          <a:xfrm>
            <a:off x="584200" y="2457769"/>
            <a:ext cx="4777842" cy="3103366"/>
          </a:xfrm>
          <a:prstGeom prst="rect">
            <a:avLst/>
          </a:prstGeom>
          <a:noFill/>
        </p:spPr>
        <p:txBody>
          <a:bodyPr wrap="square" lIns="0" tIns="0" rIns="0" bIns="0" anchor="t">
            <a:noAutofit/>
          </a:bodyPr>
          <a:lstStyle/>
          <a:p>
            <a:pPr>
              <a:spcBef>
                <a:spcPts val="1200"/>
              </a:spcBef>
              <a:defRPr/>
            </a:pPr>
            <a:r>
              <a:rPr kumimoji="0" lang="en-US" sz="2000" b="0" i="0" u="none" strike="noStrike" kern="1200" cap="none" spc="0" normalizeH="0" baseline="0" noProof="0">
                <a:ln>
                  <a:noFill/>
                </a:ln>
                <a:solidFill>
                  <a:srgbClr val="463668"/>
                </a:solidFill>
                <a:effectLst/>
                <a:uLnTx/>
                <a:uFillTx/>
                <a:latin typeface="Segoe UI Semibold" panose="020B0702040204020203" pitchFamily="34" charset="0"/>
                <a:cs typeface="Segoe UI Semibold" panose="020B0702040204020203" pitchFamily="34" charset="0"/>
              </a:rPr>
              <a:t>Drive engagement with pilot or general users in the right way</a:t>
            </a:r>
            <a:endParaRPr kumimoji="0" lang="en-US" sz="2000" b="0" i="0" u="none" strike="noStrike" kern="1200" cap="none" spc="0" normalizeH="0" baseline="0" noProof="0">
              <a:ln>
                <a:noFill/>
              </a:ln>
              <a:solidFill>
                <a:srgbClr val="463668"/>
              </a:solidFill>
              <a:effectLst/>
              <a:uLnTx/>
              <a:uFillTx/>
              <a:latin typeface="Segoe UI"/>
              <a:ea typeface="+mn-lt"/>
              <a:cs typeface="Segoe UI"/>
            </a:endParaRP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Segoe UI"/>
                <a:ea typeface="+mn-lt"/>
                <a:cs typeface="Segoe UI"/>
              </a:rPr>
              <a:t>Maximize audience reach and target </a:t>
            </a:r>
            <a:r>
              <a:rPr lang="en-US">
                <a:solidFill>
                  <a:srgbClr val="000000"/>
                </a:solidFill>
                <a:latin typeface="Segoe UI"/>
                <a:ea typeface="+mn-lt"/>
                <a:cs typeface="Segoe UI"/>
              </a:rPr>
              <a:t>users</a:t>
            </a:r>
            <a:r>
              <a:rPr kumimoji="0" lang="en-US" b="0" i="0" u="none" strike="noStrike" kern="1200" cap="none" spc="0" normalizeH="0" baseline="0" noProof="0">
                <a:ln>
                  <a:noFill/>
                </a:ln>
                <a:solidFill>
                  <a:srgbClr val="000000"/>
                </a:solidFill>
                <a:effectLst/>
                <a:uLnTx/>
                <a:uFillTx/>
                <a:latin typeface="Segoe UI"/>
                <a:ea typeface="+mn-lt"/>
                <a:cs typeface="Segoe UI"/>
              </a:rPr>
              <a:t> with education and</a:t>
            </a:r>
            <a:r>
              <a:rPr lang="en-US">
                <a:solidFill>
                  <a:srgbClr val="000000"/>
                </a:solidFill>
                <a:latin typeface="Segoe UI"/>
                <a:ea typeface="+mn-lt"/>
                <a:cs typeface="Segoe UI"/>
              </a:rPr>
              <a:t> </a:t>
            </a:r>
            <a:r>
              <a:rPr kumimoji="0" lang="en-US" b="0" i="0" u="none" strike="noStrike" kern="1200" cap="none" spc="0" normalizeH="0" baseline="0" noProof="0">
                <a:ln>
                  <a:noFill/>
                </a:ln>
                <a:solidFill>
                  <a:srgbClr val="000000"/>
                </a:solidFill>
                <a:effectLst/>
                <a:uLnTx/>
                <a:uFillTx/>
                <a:latin typeface="Segoe UI"/>
                <a:ea typeface="+mn-lt"/>
                <a:cs typeface="Segoe UI"/>
              </a:rPr>
              <a:t>anticipation messaging </a:t>
            </a:r>
            <a:endParaRPr lang="en-US" b="0" i="0" u="none" strike="noStrike" kern="1200" cap="none" spc="0" normalizeH="0" baseline="0" noProof="0">
              <a:ln>
                <a:noFill/>
              </a:ln>
              <a:solidFill>
                <a:srgbClr val="000000"/>
              </a:solidFill>
              <a:effectLst/>
              <a:uLnTx/>
              <a:uFillTx/>
              <a:latin typeface="Segoe UI"/>
              <a:ea typeface="+mn-lt"/>
              <a:cs typeface="Segoe UI"/>
            </a:endParaRPr>
          </a:p>
          <a:p>
            <a:pPr marL="227013" indent="-227013">
              <a:spcBef>
                <a:spcPts val="1200"/>
              </a:spcBef>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Segoe UI"/>
                <a:ea typeface="+mn-lt"/>
                <a:cs typeface="Segoe UI"/>
              </a:rPr>
              <a:t>Tailor and target communications to specific distribution channels and groups, e.g. </a:t>
            </a:r>
            <a:r>
              <a:rPr lang="en-US">
                <a:solidFill>
                  <a:srgbClr val="000000"/>
                </a:solidFill>
                <a:latin typeface="Segoe UI"/>
                <a:ea typeface="+mn-lt"/>
                <a:cs typeface="Segoe UI"/>
              </a:rPr>
              <a:t>A Viva Engage Community for learning AI skills</a:t>
            </a:r>
            <a:endParaRPr lang="en-US" b="0" i="0" u="none" strike="noStrike" kern="1200" cap="none" spc="0" normalizeH="0" baseline="0" noProof="0">
              <a:ln>
                <a:noFill/>
              </a:ln>
              <a:solidFill>
                <a:srgbClr val="000000"/>
              </a:solidFill>
              <a:effectLst/>
              <a:uLnTx/>
              <a:uFillTx/>
              <a:latin typeface="Segoe UI"/>
              <a:ea typeface="+mn-lt"/>
              <a:cs typeface="Segoe UI"/>
            </a:endParaRPr>
          </a:p>
          <a:p>
            <a:pPr marL="227013" indent="-227013">
              <a:spcBef>
                <a:spcPts val="1200"/>
              </a:spcBef>
              <a:buFont typeface="Arial" panose="020B0604020202020204" pitchFamily="34" charset="0"/>
              <a:buChar char="•"/>
              <a:defRPr/>
            </a:pPr>
            <a:r>
              <a:rPr lang="en-US">
                <a:solidFill>
                  <a:srgbClr val="000000"/>
                </a:solidFill>
                <a:latin typeface="Segoe UI"/>
                <a:ea typeface="+mn-lt"/>
                <a:cs typeface="Segoe UI"/>
              </a:rPr>
              <a:t>Publish once to multiple apps and assess engagement through reports</a:t>
            </a:r>
            <a:endParaRPr kumimoji="0" lang="en-US" b="0" i="0" u="none" strike="noStrike" kern="1200" cap="none" spc="0" normalizeH="0" baseline="0" noProof="0">
              <a:ln>
                <a:noFill/>
              </a:ln>
              <a:solidFill>
                <a:srgbClr val="000000"/>
              </a:solidFill>
              <a:effectLst/>
              <a:uLnTx/>
              <a:uFillTx/>
              <a:latin typeface="Segoe UI"/>
              <a:ea typeface="+mn-ea"/>
              <a:cs typeface="Segoe UI"/>
            </a:endParaRPr>
          </a:p>
        </p:txBody>
      </p:sp>
      <p:sp>
        <p:nvSpPr>
          <p:cNvPr id="14" name="Rectangle: Rounded Corners 13">
            <a:extLst>
              <a:ext uri="{FF2B5EF4-FFF2-40B4-BE49-F238E27FC236}">
                <a16:creationId xmlns:a16="http://schemas.microsoft.com/office/drawing/2014/main" id="{3DDF1C83-3600-29BA-1E58-6FA1ACDB48FA}"/>
              </a:ext>
              <a:ext uri="{C183D7F6-B498-43B3-948B-1728B52AA6E4}">
                <adec:decorative xmlns:adec="http://schemas.microsoft.com/office/drawing/2017/decorative" val="1"/>
              </a:ext>
            </a:extLst>
          </p:cNvPr>
          <p:cNvSpPr/>
          <p:nvPr/>
        </p:nvSpPr>
        <p:spPr bwMode="auto">
          <a:xfrm>
            <a:off x="6788727" y="901765"/>
            <a:ext cx="4955113" cy="5062617"/>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2" name="Picture 11" descr="Image of the Communities page in Viva Engage">
            <a:extLst>
              <a:ext uri="{FF2B5EF4-FFF2-40B4-BE49-F238E27FC236}">
                <a16:creationId xmlns:a16="http://schemas.microsoft.com/office/drawing/2014/main" id="{57F1A2E1-7D18-7001-24B6-3A5FCE8633A9}"/>
              </a:ext>
            </a:extLst>
          </p:cNvPr>
          <p:cNvPicPr>
            <a:picLocks noChangeAspect="1"/>
          </p:cNvPicPr>
          <p:nvPr/>
        </p:nvPicPr>
        <p:blipFill rotWithShape="1">
          <a:blip r:embed="rId4"/>
          <a:srcRect l="954" t="790" r="38732" b="2223"/>
          <a:stretch/>
        </p:blipFill>
        <p:spPr>
          <a:xfrm>
            <a:off x="6900017" y="1048575"/>
            <a:ext cx="4703020" cy="4779416"/>
          </a:xfrm>
          <a:prstGeom prst="rect">
            <a:avLst/>
          </a:prstGeom>
        </p:spPr>
      </p:pic>
      <p:pic>
        <p:nvPicPr>
          <p:cNvPr id="15" name="Picture 14" descr="A screenshot of a computer">
            <a:extLst>
              <a:ext uri="{FF2B5EF4-FFF2-40B4-BE49-F238E27FC236}">
                <a16:creationId xmlns:a16="http://schemas.microsoft.com/office/drawing/2014/main" id="{E360B104-5F87-934C-A361-A7873B27A9F8}"/>
              </a:ext>
            </a:extLst>
          </p:cNvPr>
          <p:cNvPicPr>
            <a:picLocks noChangeAspect="1"/>
          </p:cNvPicPr>
          <p:nvPr/>
        </p:nvPicPr>
        <p:blipFill rotWithShape="1">
          <a:blip r:embed="rId5"/>
          <a:srcRect t="1760" b="1760"/>
          <a:stretch/>
        </p:blipFill>
        <p:spPr>
          <a:xfrm>
            <a:off x="6252018" y="2607694"/>
            <a:ext cx="1890956" cy="1424200"/>
          </a:xfrm>
          <a:prstGeom prst="roundRect">
            <a:avLst>
              <a:gd name="adj" fmla="val 7143"/>
            </a:avLst>
          </a:prstGeom>
          <a:effectLst>
            <a:outerShdw blurRad="165100" sx="102000" sy="102000" algn="ctr" rotWithShape="0">
              <a:prstClr val="black">
                <a:alpha val="40000"/>
              </a:prstClr>
            </a:outerShdw>
          </a:effectLst>
        </p:spPr>
      </p:pic>
    </p:spTree>
    <p:extLst>
      <p:ext uri="{BB962C8B-B14F-4D97-AF65-F5344CB8AC3E}">
        <p14:creationId xmlns:p14="http://schemas.microsoft.com/office/powerpoint/2010/main" val="111337134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20E4FFF1-1ED2-6DEC-4EEB-4CD2E2113B26}"/>
              </a:ext>
              <a:ext uri="{C183D7F6-B498-43B3-948B-1728B52AA6E4}">
                <adec:decorative xmlns:adec="http://schemas.microsoft.com/office/drawing/2017/decorative" val="1"/>
              </a:ext>
            </a:extLst>
          </p:cNvPr>
          <p:cNvSpPr/>
          <p:nvPr/>
        </p:nvSpPr>
        <p:spPr bwMode="auto">
          <a:xfrm flipV="1">
            <a:off x="-1" y="2708564"/>
            <a:ext cx="12191999" cy="4149436"/>
          </a:xfrm>
          <a:prstGeom prst="rect">
            <a:avLst/>
          </a:prstGeom>
          <a:solidFill>
            <a:schemeClr val="bg1"/>
          </a:solidFill>
          <a:ln>
            <a:noFill/>
            <a:headEnd type="none" w="med" len="med"/>
            <a:tailEnd type="none" w="med" len="med"/>
          </a:ln>
          <a:effectLst>
            <a:outerShdw blurRad="177800" dist="38100" dir="16200000" rotWithShape="0">
              <a:prstClr val="black">
                <a:alpha val="1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57D642-4FAA-4D60-BA9E-FC17FE126473}"/>
              </a:ext>
            </a:extLst>
          </p:cNvPr>
          <p:cNvSpPr>
            <a:spLocks noGrp="1"/>
          </p:cNvSpPr>
          <p:nvPr>
            <p:ph type="title"/>
          </p:nvPr>
        </p:nvSpPr>
        <p:spPr/>
        <p:txBody>
          <a:bodyPr/>
          <a:lstStyle/>
          <a:p>
            <a:pPr>
              <a:tabLst>
                <a:tab pos="1792288" algn="l"/>
              </a:tabLst>
            </a:pPr>
            <a:r>
              <a:rPr lang="en-US"/>
              <a:t>Get started with your Copilot campaigns</a:t>
            </a:r>
            <a:endParaRPr lang="en-US">
              <a:solidFill>
                <a:schemeClr val="bg2">
                  <a:lumMod val="75000"/>
                </a:schemeClr>
              </a:solidFill>
            </a:endParaRPr>
          </a:p>
        </p:txBody>
      </p:sp>
      <p:sp>
        <p:nvSpPr>
          <p:cNvPr id="41" name="TextBox 40">
            <a:extLst>
              <a:ext uri="{FF2B5EF4-FFF2-40B4-BE49-F238E27FC236}">
                <a16:creationId xmlns:a16="http://schemas.microsoft.com/office/drawing/2014/main" id="{9176B059-51E3-4AAB-A089-616F65551F0E}"/>
              </a:ext>
            </a:extLst>
          </p:cNvPr>
          <p:cNvSpPr txBox="1"/>
          <p:nvPr/>
        </p:nvSpPr>
        <p:spPr>
          <a:xfrm>
            <a:off x="9529898" y="4887511"/>
            <a:ext cx="2088885" cy="1381527"/>
          </a:xfrm>
          <a:prstGeom prst="rect">
            <a:avLst/>
          </a:prstGeom>
          <a:noFill/>
        </p:spPr>
        <p:txBody>
          <a:bodyPr wrap="square" lIns="0" tIns="0" rIns="0" bIns="0" anchor="b">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solidFill>
                  <a:schemeClr val="accent3"/>
                </a:solidFill>
                <a:latin typeface="+mj-lt"/>
              </a:rPr>
              <a:t>Consider Viva </a:t>
            </a:r>
            <a:br>
              <a:rPr lang="en-US" sz="1600">
                <a:solidFill>
                  <a:schemeClr val="accent3"/>
                </a:solidFill>
                <a:latin typeface="+mj-lt"/>
              </a:rPr>
            </a:br>
            <a:r>
              <a:rPr lang="en-US" sz="1600">
                <a:solidFill>
                  <a:schemeClr val="accent3"/>
                </a:solidFill>
                <a:latin typeface="+mj-lt"/>
              </a:rPr>
              <a:t>Pulse and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Get qualitative feedback from Pulse surveys and behavioral data from Viva Insights to supplement engagement data</a:t>
            </a:r>
          </a:p>
        </p:txBody>
      </p:sp>
      <p:cxnSp>
        <p:nvCxnSpPr>
          <p:cNvPr id="48" name="Straight Connector 47">
            <a:extLst>
              <a:ext uri="{FF2B5EF4-FFF2-40B4-BE49-F238E27FC236}">
                <a16:creationId xmlns:a16="http://schemas.microsoft.com/office/drawing/2014/main" id="{64D88FB1-C9D6-4DA6-A71D-6B5E1FE96567}"/>
              </a:ext>
              <a:ext uri="{C183D7F6-B498-43B3-948B-1728B52AA6E4}">
                <adec:decorative xmlns:adec="http://schemas.microsoft.com/office/drawing/2017/decorative" val="1"/>
              </a:ext>
            </a:extLst>
          </p:cNvPr>
          <p:cNvCxnSpPr>
            <a:cxnSpLocks/>
          </p:cNvCxnSpPr>
          <p:nvPr/>
        </p:nvCxnSpPr>
        <p:spPr>
          <a:xfrm>
            <a:off x="4223125" y="3083643"/>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ACD79B2-7C60-4863-9DA8-EEC84E111564}"/>
              </a:ext>
              <a:ext uri="{C183D7F6-B498-43B3-948B-1728B52AA6E4}">
                <adec:decorative xmlns:adec="http://schemas.microsoft.com/office/drawing/2017/decorative" val="1"/>
              </a:ext>
            </a:extLst>
          </p:cNvPr>
          <p:cNvCxnSpPr>
            <a:cxnSpLocks/>
          </p:cNvCxnSpPr>
          <p:nvPr/>
        </p:nvCxnSpPr>
        <p:spPr>
          <a:xfrm>
            <a:off x="7693693" y="3083643"/>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756216-2536-A3F8-31C9-139D54FCB9AA}"/>
              </a:ext>
              <a:ext uri="{C183D7F6-B498-43B3-948B-1728B52AA6E4}">
                <adec:decorative xmlns:adec="http://schemas.microsoft.com/office/drawing/2017/decorative" val="1"/>
              </a:ext>
            </a:extLst>
          </p:cNvPr>
          <p:cNvCxnSpPr>
            <a:cxnSpLocks/>
          </p:cNvCxnSpPr>
          <p:nvPr/>
        </p:nvCxnSpPr>
        <p:spPr>
          <a:xfrm>
            <a:off x="1050431" y="3083643"/>
            <a:ext cx="0" cy="138152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A24F7A6-08A9-4CC7-9BD2-16D471CCF3D5}"/>
              </a:ext>
              <a:ext uri="{C183D7F6-B498-43B3-948B-1728B52AA6E4}">
                <adec:decorative xmlns:adec="http://schemas.microsoft.com/office/drawing/2017/decorative" val="1"/>
              </a:ext>
            </a:extLst>
          </p:cNvPr>
          <p:cNvCxnSpPr>
            <a:cxnSpLocks/>
          </p:cNvCxnSpPr>
          <p:nvPr/>
        </p:nvCxnSpPr>
        <p:spPr>
          <a:xfrm>
            <a:off x="5958409" y="4593703"/>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A6FA1F6-C327-4870-9F3B-69B4C16433E6}"/>
              </a:ext>
              <a:ext uri="{C183D7F6-B498-43B3-948B-1728B52AA6E4}">
                <adec:decorative xmlns:adec="http://schemas.microsoft.com/office/drawing/2017/decorative" val="1"/>
              </a:ext>
            </a:extLst>
          </p:cNvPr>
          <p:cNvCxnSpPr>
            <a:cxnSpLocks/>
          </p:cNvCxnSpPr>
          <p:nvPr/>
        </p:nvCxnSpPr>
        <p:spPr>
          <a:xfrm>
            <a:off x="9428975" y="4593702"/>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2805D9-8423-55C6-22A7-56778F16DF37}"/>
              </a:ext>
              <a:ext uri="{C183D7F6-B498-43B3-948B-1728B52AA6E4}">
                <adec:decorative xmlns:adec="http://schemas.microsoft.com/office/drawing/2017/decorative" val="1"/>
              </a:ext>
            </a:extLst>
          </p:cNvPr>
          <p:cNvCxnSpPr>
            <a:cxnSpLocks/>
          </p:cNvCxnSpPr>
          <p:nvPr/>
        </p:nvCxnSpPr>
        <p:spPr>
          <a:xfrm>
            <a:off x="2487841" y="4593703"/>
            <a:ext cx="0" cy="1670904"/>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B9A935D2-F2D3-AF53-A987-0287580072E8}"/>
              </a:ext>
              <a:ext uri="{C183D7F6-B498-43B3-948B-1728B52AA6E4}">
                <adec:decorative xmlns:adec="http://schemas.microsoft.com/office/drawing/2017/decorative" val="1"/>
              </a:ext>
            </a:extLst>
          </p:cNvPr>
          <p:cNvSpPr/>
          <p:nvPr/>
        </p:nvSpPr>
        <p:spPr bwMode="auto">
          <a:xfrm>
            <a:off x="584199" y="4230721"/>
            <a:ext cx="10714183" cy="570587"/>
          </a:xfrm>
          <a:prstGeom prst="roundRect">
            <a:avLst/>
          </a:prstGeom>
          <a:solidFill>
            <a:schemeClr val="bg1"/>
          </a:solidFill>
          <a:ln>
            <a:noFill/>
            <a:headEnd type="none" w="med" len="med"/>
            <a:tailEnd type="none" w="med" len="med"/>
          </a:ln>
          <a:effectLst>
            <a:outerShdw blurRad="317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100">
              <a:solidFill>
                <a:srgbClr val="FFFFFF"/>
              </a:solidFill>
              <a:latin typeface="Segoe UI"/>
              <a:cs typeface="Segoe UI" pitchFamily="34" charset="0"/>
            </a:endParaRPr>
          </a:p>
        </p:txBody>
      </p:sp>
      <p:sp>
        <p:nvSpPr>
          <p:cNvPr id="9" name="Rectangle: Rounded Corners 8">
            <a:extLst>
              <a:ext uri="{FF2B5EF4-FFF2-40B4-BE49-F238E27FC236}">
                <a16:creationId xmlns:a16="http://schemas.microsoft.com/office/drawing/2014/main" id="{2901C3BB-2F4C-10C4-C835-D81A413CA0DD}"/>
              </a:ext>
              <a:ext uri="{C183D7F6-B498-43B3-948B-1728B52AA6E4}">
                <adec:decorative xmlns:adec="http://schemas.microsoft.com/office/drawing/2017/decorative" val="1"/>
              </a:ext>
            </a:extLst>
          </p:cNvPr>
          <p:cNvSpPr/>
          <p:nvPr/>
        </p:nvSpPr>
        <p:spPr bwMode="auto">
          <a:xfrm>
            <a:off x="5493329" y="4230721"/>
            <a:ext cx="5805054" cy="570587"/>
          </a:xfrm>
          <a:prstGeom prst="roundRect">
            <a:avLst/>
          </a:prstGeom>
          <a:gradFill>
            <a:gsLst>
              <a:gs pos="0">
                <a:srgbClr val="8661C5"/>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100">
              <a:solidFill>
                <a:srgbClr val="FFFFFF"/>
              </a:solidFill>
              <a:cs typeface="Segoe UI" pitchFamily="34" charset="0"/>
            </a:endParaRPr>
          </a:p>
        </p:txBody>
      </p:sp>
      <p:pic>
        <p:nvPicPr>
          <p:cNvPr id="14" name="Graphic 13" descr="Comment Heart outline">
            <a:extLst>
              <a:ext uri="{FF2B5EF4-FFF2-40B4-BE49-F238E27FC236}">
                <a16:creationId xmlns:a16="http://schemas.microsoft.com/office/drawing/2014/main" id="{A396B34F-E842-5EDE-337D-2B5ADAFA41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90462" y="4292014"/>
            <a:ext cx="489563" cy="489563"/>
          </a:xfrm>
          <a:prstGeom prst="rect">
            <a:avLst/>
          </a:prstGeom>
        </p:spPr>
      </p:pic>
      <p:pic>
        <p:nvPicPr>
          <p:cNvPr id="15" name="Graphic 14" descr="Magnifying glass outline">
            <a:extLst>
              <a:ext uri="{FF2B5EF4-FFF2-40B4-BE49-F238E27FC236}">
                <a16:creationId xmlns:a16="http://schemas.microsoft.com/office/drawing/2014/main" id="{BBCBC5E5-F9D1-B15C-5662-BC59A5BBFD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26472" y="4325074"/>
            <a:ext cx="381880" cy="381880"/>
          </a:xfrm>
          <a:prstGeom prst="rect">
            <a:avLst/>
          </a:prstGeom>
        </p:spPr>
      </p:pic>
      <p:pic>
        <p:nvPicPr>
          <p:cNvPr id="16" name="Graphic 15" descr="Blog outline">
            <a:extLst>
              <a:ext uri="{FF2B5EF4-FFF2-40B4-BE49-F238E27FC236}">
                <a16:creationId xmlns:a16="http://schemas.microsoft.com/office/drawing/2014/main" id="{F027AF96-0DF9-19BD-E22B-60AC906320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72097" y="4325074"/>
            <a:ext cx="381880" cy="381880"/>
          </a:xfrm>
          <a:prstGeom prst="rect">
            <a:avLst/>
          </a:prstGeom>
        </p:spPr>
      </p:pic>
      <p:pic>
        <p:nvPicPr>
          <p:cNvPr id="18" name="Graphic 17" descr="Paint brush outline">
            <a:extLst>
              <a:ext uri="{FF2B5EF4-FFF2-40B4-BE49-F238E27FC236}">
                <a16:creationId xmlns:a16="http://schemas.microsoft.com/office/drawing/2014/main" id="{4E44843B-B6F0-0671-A5C9-02FF1DFD61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39743" y="4325074"/>
            <a:ext cx="381880" cy="381880"/>
          </a:xfrm>
          <a:prstGeom prst="rect">
            <a:avLst/>
          </a:prstGeom>
        </p:spPr>
      </p:pic>
      <p:pic>
        <p:nvPicPr>
          <p:cNvPr id="25" name="Graphic 24" descr="Gears outline">
            <a:extLst>
              <a:ext uri="{FF2B5EF4-FFF2-40B4-BE49-F238E27FC236}">
                <a16:creationId xmlns:a16="http://schemas.microsoft.com/office/drawing/2014/main" id="{6BCCFBEA-AAE0-8DC6-DDF9-9E50AB7D55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11659" y="4325074"/>
            <a:ext cx="381880" cy="381880"/>
          </a:xfrm>
          <a:prstGeom prst="rect">
            <a:avLst/>
          </a:prstGeom>
        </p:spPr>
      </p:pic>
      <p:pic>
        <p:nvPicPr>
          <p:cNvPr id="28" name="Graphic 27" descr="Settings outline">
            <a:extLst>
              <a:ext uri="{FF2B5EF4-FFF2-40B4-BE49-F238E27FC236}">
                <a16:creationId xmlns:a16="http://schemas.microsoft.com/office/drawing/2014/main" id="{BF4AB3A3-3E46-FBF7-4735-52B6769656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3379" y="4286852"/>
            <a:ext cx="458324" cy="458324"/>
          </a:xfrm>
          <a:prstGeom prst="rect">
            <a:avLst/>
          </a:prstGeom>
        </p:spPr>
      </p:pic>
      <p:sp>
        <p:nvSpPr>
          <p:cNvPr id="55" name="TextBox 54">
            <a:extLst>
              <a:ext uri="{FF2B5EF4-FFF2-40B4-BE49-F238E27FC236}">
                <a16:creationId xmlns:a16="http://schemas.microsoft.com/office/drawing/2014/main" id="{3AE52BC5-CBC3-DB13-E54A-EDA49173F79C}"/>
              </a:ext>
            </a:extLst>
          </p:cNvPr>
          <p:cNvSpPr txBox="1"/>
          <p:nvPr/>
        </p:nvSpPr>
        <p:spPr>
          <a:xfrm>
            <a:off x="1180462" y="3021298"/>
            <a:ext cx="2088885" cy="991762"/>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solidFill>
                  <a:schemeClr val="accent3"/>
                </a:solidFill>
                <a:latin typeface="+mj-lt"/>
              </a:rPr>
              <a:t>Plan and manage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Plan launch and subsequent campaigns. </a:t>
            </a:r>
          </a:p>
        </p:txBody>
      </p:sp>
      <p:sp>
        <p:nvSpPr>
          <p:cNvPr id="56" name="TextBox 55">
            <a:extLst>
              <a:ext uri="{FF2B5EF4-FFF2-40B4-BE49-F238E27FC236}">
                <a16:creationId xmlns:a16="http://schemas.microsoft.com/office/drawing/2014/main" id="{8C8A868B-DB20-9D66-9D88-9C8787DCAFAE}"/>
              </a:ext>
            </a:extLst>
          </p:cNvPr>
          <p:cNvSpPr txBox="1"/>
          <p:nvPr/>
        </p:nvSpPr>
        <p:spPr>
          <a:xfrm>
            <a:off x="4341512" y="3021298"/>
            <a:ext cx="2088885" cy="991762"/>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solidFill>
                  <a:schemeClr val="accent3"/>
                </a:solidFill>
                <a:latin typeface="+mj-lt"/>
              </a:rPr>
              <a:t>Design and </a:t>
            </a:r>
            <a:br>
              <a:rPr lang="en-US" sz="1600">
                <a:solidFill>
                  <a:schemeClr val="accent3"/>
                </a:solidFill>
                <a:latin typeface="+mj-lt"/>
              </a:rPr>
            </a:br>
            <a:r>
              <a:rPr lang="en-US" sz="1600">
                <a:solidFill>
                  <a:schemeClr val="accent3"/>
                </a:solidFill>
                <a:latin typeface="+mj-lt"/>
              </a:rPr>
              <a:t>create 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Create the content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and get approvals</a:t>
            </a:r>
          </a:p>
        </p:txBody>
      </p:sp>
      <p:sp>
        <p:nvSpPr>
          <p:cNvPr id="57" name="TextBox 56">
            <a:extLst>
              <a:ext uri="{FF2B5EF4-FFF2-40B4-BE49-F238E27FC236}">
                <a16:creationId xmlns:a16="http://schemas.microsoft.com/office/drawing/2014/main" id="{3B7C21DB-6FA5-1F15-A313-1C63ED0CEC0E}"/>
              </a:ext>
            </a:extLst>
          </p:cNvPr>
          <p:cNvSpPr txBox="1"/>
          <p:nvPr/>
        </p:nvSpPr>
        <p:spPr>
          <a:xfrm>
            <a:off x="7800436" y="3021298"/>
            <a:ext cx="2088885" cy="991762"/>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solidFill>
                  <a:schemeClr val="accent3"/>
                </a:solidFill>
                <a:latin typeface="+mj-lt"/>
              </a:rPr>
              <a:t>Measure effectiveness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How did users engage </a:t>
            </a:r>
            <a:b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with your content?</a:t>
            </a:r>
          </a:p>
        </p:txBody>
      </p:sp>
      <p:sp>
        <p:nvSpPr>
          <p:cNvPr id="58" name="TextBox 57">
            <a:extLst>
              <a:ext uri="{FF2B5EF4-FFF2-40B4-BE49-F238E27FC236}">
                <a16:creationId xmlns:a16="http://schemas.microsoft.com/office/drawing/2014/main" id="{9629ED7B-402E-DC66-8081-A21B5FFBEA6A}"/>
              </a:ext>
            </a:extLst>
          </p:cNvPr>
          <p:cNvSpPr txBox="1"/>
          <p:nvPr/>
        </p:nvSpPr>
        <p:spPr>
          <a:xfrm>
            <a:off x="2612050" y="4887511"/>
            <a:ext cx="2088885" cy="1381527"/>
          </a:xfrm>
          <a:prstGeom prst="rect">
            <a:avLst/>
          </a:prstGeom>
          <a:noFill/>
        </p:spPr>
        <p:txBody>
          <a:bodyPr wrap="square" lIns="0" tIns="0" rIns="0" bIns="0" anchor="b">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solidFill>
                  <a:schemeClr val="accent3"/>
                </a:solidFill>
                <a:latin typeface="+mj-lt"/>
              </a:rPr>
              <a:t>Orchestrate </a:t>
            </a:r>
            <a:br>
              <a:rPr lang="en-US" sz="1600">
                <a:solidFill>
                  <a:schemeClr val="accent3"/>
                </a:solidFill>
                <a:latin typeface="+mj-lt"/>
              </a:rPr>
            </a:br>
            <a:r>
              <a:rPr lang="en-US" sz="1600">
                <a:solidFill>
                  <a:schemeClr val="accent3"/>
                </a:solidFill>
                <a:latin typeface="+mj-lt"/>
              </a:rPr>
              <a:t>and automate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Decide who will receive and in which channels</a:t>
            </a:r>
          </a:p>
        </p:txBody>
      </p:sp>
      <p:sp>
        <p:nvSpPr>
          <p:cNvPr id="59" name="TextBox 58">
            <a:extLst>
              <a:ext uri="{FF2B5EF4-FFF2-40B4-BE49-F238E27FC236}">
                <a16:creationId xmlns:a16="http://schemas.microsoft.com/office/drawing/2014/main" id="{C85E00B3-DBD6-DD70-6D08-3518C7A4F946}"/>
              </a:ext>
            </a:extLst>
          </p:cNvPr>
          <p:cNvSpPr txBox="1"/>
          <p:nvPr/>
        </p:nvSpPr>
        <p:spPr>
          <a:xfrm>
            <a:off x="6070974" y="4887511"/>
            <a:ext cx="2088885" cy="1381527"/>
          </a:xfrm>
          <a:prstGeom prst="rect">
            <a:avLst/>
          </a:prstGeom>
          <a:noFill/>
        </p:spPr>
        <p:txBody>
          <a:bodyPr wrap="square" lIns="0" tIns="0" rIns="0" bIns="0" anchor="b">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solidFill>
                  <a:schemeClr val="accent3"/>
                </a:solidFill>
                <a:latin typeface="+mj-lt"/>
              </a:rPr>
              <a:t>Publish universally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Review and hit send</a:t>
            </a:r>
          </a:p>
        </p:txBody>
      </p:sp>
      <p:sp>
        <p:nvSpPr>
          <p:cNvPr id="62" name="TextBox 61">
            <a:extLst>
              <a:ext uri="{FF2B5EF4-FFF2-40B4-BE49-F238E27FC236}">
                <a16:creationId xmlns:a16="http://schemas.microsoft.com/office/drawing/2014/main" id="{70E6AA2A-8221-29F8-F798-8A7B28C5F7E9}"/>
              </a:ext>
            </a:extLst>
          </p:cNvPr>
          <p:cNvSpPr txBox="1"/>
          <p:nvPr/>
        </p:nvSpPr>
        <p:spPr>
          <a:xfrm>
            <a:off x="1079817" y="1499032"/>
            <a:ext cx="3043054" cy="634567"/>
          </a:xfrm>
          <a:prstGeom prst="rect">
            <a:avLst/>
          </a:prstGeom>
          <a:noFill/>
        </p:spPr>
        <p:txBody>
          <a:bodyPr wrap="square" lIns="0" tIns="0" rIns="0" bIns="0">
            <a:no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What is our company vision for AI and w</a:t>
            </a:r>
            <a:r>
              <a:rPr lang="en-US" sz="1400">
                <a:solidFill>
                  <a:srgbClr val="2F2F2F"/>
                </a:solidFill>
                <a:latin typeface="Segoe UI"/>
                <a:ea typeface="MS Mincho" panose="02020609040205080304" pitchFamily="49" charset="-128"/>
                <a:cs typeface="Segoe UI" panose="020B0502040204020203" pitchFamily="34" charset="0"/>
              </a:rPr>
              <a:t>here do Copilot goals fit in (consider using/sharing Viva Goals for Copilot)</a:t>
            </a:r>
          </a:p>
        </p:txBody>
      </p:sp>
      <p:sp>
        <p:nvSpPr>
          <p:cNvPr id="63" name="TextBox 62">
            <a:extLst>
              <a:ext uri="{FF2B5EF4-FFF2-40B4-BE49-F238E27FC236}">
                <a16:creationId xmlns:a16="http://schemas.microsoft.com/office/drawing/2014/main" id="{AC771C24-BF7D-F390-A691-FEFA6A72448F}"/>
              </a:ext>
            </a:extLst>
          </p:cNvPr>
          <p:cNvSpPr txBox="1"/>
          <p:nvPr/>
        </p:nvSpPr>
        <p:spPr>
          <a:xfrm>
            <a:off x="5196047" y="1499032"/>
            <a:ext cx="3043054" cy="634567"/>
          </a:xfrm>
          <a:prstGeom prst="rect">
            <a:avLst/>
          </a:prstGeom>
          <a:noFill/>
        </p:spPr>
        <p:txBody>
          <a:bodyPr wrap="square" lIns="0" tIns="0" rIns="0" bIns="0">
            <a:no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Getting started with Copilot </a:t>
            </a:r>
            <a:br>
              <a:rPr kumimoji="0" lang="en-US" sz="14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4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and training/support</a:t>
            </a:r>
          </a:p>
        </p:txBody>
      </p:sp>
      <p:sp>
        <p:nvSpPr>
          <p:cNvPr id="64" name="TextBox 63">
            <a:extLst>
              <a:ext uri="{FF2B5EF4-FFF2-40B4-BE49-F238E27FC236}">
                <a16:creationId xmlns:a16="http://schemas.microsoft.com/office/drawing/2014/main" id="{F5104E42-96C1-7916-72DD-A830576C73D0}"/>
              </a:ext>
            </a:extLst>
          </p:cNvPr>
          <p:cNvSpPr txBox="1"/>
          <p:nvPr/>
        </p:nvSpPr>
        <p:spPr>
          <a:xfrm>
            <a:off x="8598768" y="1499032"/>
            <a:ext cx="3043054" cy="634567"/>
          </a:xfrm>
          <a:prstGeom prst="rect">
            <a:avLst/>
          </a:prstGeom>
          <a:noFill/>
        </p:spPr>
        <p:txBody>
          <a:bodyPr wrap="square" lIns="0" tIns="0" rIns="0" bIns="0">
            <a:no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Sharing successful </a:t>
            </a:r>
            <a:br>
              <a:rPr kumimoji="0" lang="en-US" sz="14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br>
            <a:r>
              <a:rPr kumimoji="0" lang="en-US" sz="1400" b="0" i="0" u="none" strike="noStrike" kern="1200" cap="none" spc="0" normalizeH="0" baseline="0" noProof="0">
                <a:ln>
                  <a:noFill/>
                </a:ln>
                <a:solidFill>
                  <a:srgbClr val="2F2F2F"/>
                </a:solidFill>
                <a:effectLst/>
                <a:uLnTx/>
                <a:uFillTx/>
                <a:latin typeface="Segoe UI"/>
                <a:ea typeface="MS Mincho" panose="02020609040205080304" pitchFamily="49" charset="-128"/>
                <a:cs typeface="Segoe UI" panose="020B0502040204020203" pitchFamily="34" charset="0"/>
              </a:rPr>
              <a:t>use cases from others</a:t>
            </a:r>
          </a:p>
        </p:txBody>
      </p:sp>
      <p:sp>
        <p:nvSpPr>
          <p:cNvPr id="65" name="Oval 64">
            <a:extLst>
              <a:ext uri="{FF2B5EF4-FFF2-40B4-BE49-F238E27FC236}">
                <a16:creationId xmlns:a16="http://schemas.microsoft.com/office/drawing/2014/main" id="{27BD1214-0764-7988-7583-804C5654E6BC}"/>
              </a:ext>
              <a:ext uri="{C183D7F6-B498-43B3-948B-1728B52AA6E4}">
                <adec:decorative xmlns:adec="http://schemas.microsoft.com/office/drawing/2017/decorative" val="1"/>
              </a:ext>
            </a:extLst>
          </p:cNvPr>
          <p:cNvSpPr/>
          <p:nvPr/>
        </p:nvSpPr>
        <p:spPr bwMode="auto">
          <a:xfrm>
            <a:off x="587211" y="1405902"/>
            <a:ext cx="352044" cy="352044"/>
          </a:xfrm>
          <a:prstGeom prst="ellipse">
            <a:avLst/>
          </a:prstGeom>
          <a:gradFill>
            <a:gsLst>
              <a:gs pos="0">
                <a:srgbClr val="8661C5"/>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rgbClr val="FFFFFF"/>
                </a:solidFill>
                <a:latin typeface="+mj-lt"/>
                <a:cs typeface="Segoe UI" pitchFamily="34" charset="0"/>
              </a:rPr>
              <a:t>1</a:t>
            </a:r>
          </a:p>
        </p:txBody>
      </p:sp>
      <p:sp>
        <p:nvSpPr>
          <p:cNvPr id="66" name="Oval 65">
            <a:extLst>
              <a:ext uri="{FF2B5EF4-FFF2-40B4-BE49-F238E27FC236}">
                <a16:creationId xmlns:a16="http://schemas.microsoft.com/office/drawing/2014/main" id="{9F2D37FA-17AA-0291-6F75-84485AE2F868}"/>
              </a:ext>
              <a:ext uri="{C183D7F6-B498-43B3-948B-1728B52AA6E4}">
                <adec:decorative xmlns:adec="http://schemas.microsoft.com/office/drawing/2017/decorative" val="1"/>
              </a:ext>
            </a:extLst>
          </p:cNvPr>
          <p:cNvSpPr/>
          <p:nvPr/>
        </p:nvSpPr>
        <p:spPr bwMode="auto">
          <a:xfrm>
            <a:off x="4723583" y="1410911"/>
            <a:ext cx="352044" cy="352044"/>
          </a:xfrm>
          <a:prstGeom prst="ellipse">
            <a:avLst/>
          </a:prstGeom>
          <a:gradFill>
            <a:gsLst>
              <a:gs pos="0">
                <a:srgbClr val="8661C5"/>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rgbClr val="FFFFFF"/>
                </a:solidFill>
                <a:latin typeface="+mj-lt"/>
                <a:cs typeface="Segoe UI" pitchFamily="34" charset="0"/>
              </a:rPr>
              <a:t>2</a:t>
            </a:r>
          </a:p>
        </p:txBody>
      </p:sp>
      <p:sp>
        <p:nvSpPr>
          <p:cNvPr id="67" name="Oval 66">
            <a:extLst>
              <a:ext uri="{FF2B5EF4-FFF2-40B4-BE49-F238E27FC236}">
                <a16:creationId xmlns:a16="http://schemas.microsoft.com/office/drawing/2014/main" id="{5F8BD56F-A0AB-F89A-91C9-D172D93BEEB6}"/>
              </a:ext>
              <a:ext uri="{C183D7F6-B498-43B3-948B-1728B52AA6E4}">
                <adec:decorative xmlns:adec="http://schemas.microsoft.com/office/drawing/2017/decorative" val="1"/>
              </a:ext>
            </a:extLst>
          </p:cNvPr>
          <p:cNvSpPr/>
          <p:nvPr/>
        </p:nvSpPr>
        <p:spPr bwMode="auto">
          <a:xfrm>
            <a:off x="8102660" y="1404678"/>
            <a:ext cx="352044" cy="352044"/>
          </a:xfrm>
          <a:prstGeom prst="ellipse">
            <a:avLst/>
          </a:prstGeom>
          <a:gradFill>
            <a:gsLst>
              <a:gs pos="0">
                <a:srgbClr val="8661C5"/>
              </a:gs>
              <a:gs pos="46000">
                <a:srgbClr val="0078D4"/>
              </a:gs>
            </a:gsLst>
            <a:lin ang="129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rgbClr val="FFFFFF"/>
                </a:solidFill>
                <a:latin typeface="+mj-lt"/>
                <a:cs typeface="Segoe UI" pitchFamily="34" charset="0"/>
              </a:rPr>
              <a:t>3</a:t>
            </a:r>
          </a:p>
        </p:txBody>
      </p:sp>
    </p:spTree>
    <p:extLst>
      <p:ext uri="{BB962C8B-B14F-4D97-AF65-F5344CB8AC3E}">
        <p14:creationId xmlns:p14="http://schemas.microsoft.com/office/powerpoint/2010/main" val="12513349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D5FD5AF-C37E-711D-76FF-0C596AB8B535}"/>
              </a:ext>
              <a:ext uri="{C183D7F6-B498-43B3-948B-1728B52AA6E4}">
                <adec:decorative xmlns:adec="http://schemas.microsoft.com/office/drawing/2017/decorative" val="1"/>
              </a:ext>
            </a:extLst>
          </p:cNvPr>
          <p:cNvGrpSpPr/>
          <p:nvPr/>
        </p:nvGrpSpPr>
        <p:grpSpPr>
          <a:xfrm>
            <a:off x="5512777" y="-1"/>
            <a:ext cx="6679223" cy="6858001"/>
            <a:chOff x="5512777" y="-1"/>
            <a:chExt cx="6679223" cy="6858001"/>
          </a:xfrm>
        </p:grpSpPr>
        <p:pic>
          <p:nvPicPr>
            <p:cNvPr id="5" name="Picture 4" descr="A close-up of a toothbrush&#10;&#10;Description automatically generated with medium confidence">
              <a:extLst>
                <a:ext uri="{FF2B5EF4-FFF2-40B4-BE49-F238E27FC236}">
                  <a16:creationId xmlns:a16="http://schemas.microsoft.com/office/drawing/2014/main" id="{739D1E33-F073-C8F0-16E6-9621417334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7" name="Rectangle 6">
              <a:extLst>
                <a:ext uri="{FF2B5EF4-FFF2-40B4-BE49-F238E27FC236}">
                  <a16:creationId xmlns:a16="http://schemas.microsoft.com/office/drawing/2014/main" id="{A12A828C-7044-26BB-4FFF-59500055F075}"/>
                </a:ext>
              </a:extLst>
            </p:cNvPr>
            <p:cNvSpPr/>
            <p:nvPr/>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9" name="Rectangle: Rounded Corners 8">
            <a:extLst>
              <a:ext uri="{FF2B5EF4-FFF2-40B4-BE49-F238E27FC236}">
                <a16:creationId xmlns:a16="http://schemas.microsoft.com/office/drawing/2014/main" id="{24E26BAC-4864-C3EB-B62C-F0554FA29B5C}"/>
              </a:ext>
              <a:ext uri="{C183D7F6-B498-43B3-948B-1728B52AA6E4}">
                <adec:decorative xmlns:adec="http://schemas.microsoft.com/office/drawing/2017/decorative" val="1"/>
              </a:ext>
            </a:extLst>
          </p:cNvPr>
          <p:cNvSpPr/>
          <p:nvPr/>
        </p:nvSpPr>
        <p:spPr bwMode="auto">
          <a:xfrm>
            <a:off x="9206171" y="457200"/>
            <a:ext cx="2510351" cy="3023945"/>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7" name="Picture 16" descr="A screenshot of a computer">
            <a:extLst>
              <a:ext uri="{FF2B5EF4-FFF2-40B4-BE49-F238E27FC236}">
                <a16:creationId xmlns:a16="http://schemas.microsoft.com/office/drawing/2014/main" id="{50441DDC-D323-84E1-734A-92B295B51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064" y="571043"/>
            <a:ext cx="2274146" cy="2799652"/>
          </a:xfrm>
          <a:prstGeom prst="rect">
            <a:avLst/>
          </a:prstGeom>
          <a:ln w="6350">
            <a:solidFill>
              <a:schemeClr val="bg1">
                <a:lumMod val="50000"/>
              </a:schemeClr>
            </a:solidFill>
          </a:ln>
        </p:spPr>
      </p:pic>
      <p:sp>
        <p:nvSpPr>
          <p:cNvPr id="18" name="Rectangle: Rounded Corners 17">
            <a:extLst>
              <a:ext uri="{FF2B5EF4-FFF2-40B4-BE49-F238E27FC236}">
                <a16:creationId xmlns:a16="http://schemas.microsoft.com/office/drawing/2014/main" id="{E860C78F-DD28-E13E-AE0C-DA9F8FB188C9}"/>
              </a:ext>
              <a:ext uri="{C183D7F6-B498-43B3-948B-1728B52AA6E4}">
                <adec:decorative xmlns:adec="http://schemas.microsoft.com/office/drawing/2017/decorative" val="1"/>
              </a:ext>
            </a:extLst>
          </p:cNvPr>
          <p:cNvSpPr/>
          <p:nvPr/>
        </p:nvSpPr>
        <p:spPr bwMode="auto">
          <a:xfrm>
            <a:off x="9206171" y="3693788"/>
            <a:ext cx="2510352" cy="2707012"/>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9" name="Picture 18" descr="A screenshot of a computer">
            <a:extLst>
              <a:ext uri="{FF2B5EF4-FFF2-40B4-BE49-F238E27FC236}">
                <a16:creationId xmlns:a16="http://schemas.microsoft.com/office/drawing/2014/main" id="{5E7EAA61-5946-AE23-BFB2-75911BAF6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4065" y="3811630"/>
            <a:ext cx="2274145" cy="2480136"/>
          </a:xfrm>
          <a:prstGeom prst="rect">
            <a:avLst/>
          </a:prstGeom>
          <a:ln w="6350">
            <a:solidFill>
              <a:schemeClr val="bg1">
                <a:lumMod val="50000"/>
              </a:schemeClr>
            </a:solidFill>
          </a:ln>
        </p:spPr>
      </p:pic>
      <p:sp>
        <p:nvSpPr>
          <p:cNvPr id="20" name="TextBox 19">
            <a:extLst>
              <a:ext uri="{FF2B5EF4-FFF2-40B4-BE49-F238E27FC236}">
                <a16:creationId xmlns:a16="http://schemas.microsoft.com/office/drawing/2014/main" id="{A8790F1C-BFAA-D777-2563-2C70C6D9EAB6}"/>
              </a:ext>
            </a:extLst>
          </p:cNvPr>
          <p:cNvSpPr txBox="1"/>
          <p:nvPr/>
        </p:nvSpPr>
        <p:spPr>
          <a:xfrm>
            <a:off x="8228111" y="571043"/>
            <a:ext cx="914114" cy="309022"/>
          </a:xfrm>
          <a:prstGeom prst="rect">
            <a:avLst/>
          </a:prstGeom>
          <a:noFill/>
        </p:spPr>
        <p:txBody>
          <a:bodyPr wrap="square" lIns="0" tIns="0" rIns="0" bIns="0" anchor="t">
            <a:no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2F2F2F"/>
                </a:solidFill>
                <a:effectLst/>
                <a:uLnTx/>
                <a:uFillTx/>
                <a:latin typeface="+mj-lt"/>
                <a:ea typeface="MS Mincho" panose="02020609040205080304" pitchFamily="49" charset="-128"/>
                <a:cs typeface="Segoe UI" panose="020B0502040204020203" pitchFamily="34" charset="0"/>
              </a:rPr>
              <a:t>SharePoint</a:t>
            </a:r>
          </a:p>
        </p:txBody>
      </p:sp>
      <p:sp>
        <p:nvSpPr>
          <p:cNvPr id="21" name="TextBox 20">
            <a:extLst>
              <a:ext uri="{FF2B5EF4-FFF2-40B4-BE49-F238E27FC236}">
                <a16:creationId xmlns:a16="http://schemas.microsoft.com/office/drawing/2014/main" id="{C1A6E093-7EF5-BBBE-103D-B5BE2AB045CC}"/>
              </a:ext>
            </a:extLst>
          </p:cNvPr>
          <p:cNvSpPr txBox="1"/>
          <p:nvPr/>
        </p:nvSpPr>
        <p:spPr>
          <a:xfrm>
            <a:off x="8208988" y="3811630"/>
            <a:ext cx="914114" cy="309022"/>
          </a:xfrm>
          <a:prstGeom prst="rect">
            <a:avLst/>
          </a:prstGeom>
          <a:noFill/>
        </p:spPr>
        <p:txBody>
          <a:bodyPr wrap="square" lIns="0" tIns="0" rIns="0" bIns="0" anchor="t">
            <a:noAutofit/>
          </a:bodyPr>
          <a:lstStyle/>
          <a:p>
            <a:pPr marR="0" lvl="0" algn="r"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2F2F2F"/>
                </a:solidFill>
                <a:effectLst/>
                <a:uLnTx/>
                <a:uFillTx/>
                <a:latin typeface="+mj-lt"/>
                <a:ea typeface="MS Mincho" panose="02020609040205080304" pitchFamily="49" charset="-128"/>
                <a:cs typeface="Segoe UI" panose="020B0502040204020203" pitchFamily="34" charset="0"/>
              </a:rPr>
              <a:t>Teams</a:t>
            </a:r>
          </a:p>
        </p:txBody>
      </p:sp>
      <p:sp>
        <p:nvSpPr>
          <p:cNvPr id="12" name="Title 1">
            <a:extLst>
              <a:ext uri="{FF2B5EF4-FFF2-40B4-BE49-F238E27FC236}">
                <a16:creationId xmlns:a16="http://schemas.microsoft.com/office/drawing/2014/main" id="{4AE88B1F-4975-DC45-5A30-8AB3094E5F6A}"/>
              </a:ext>
            </a:extLst>
          </p:cNvPr>
          <p:cNvSpPr>
            <a:spLocks noGrp="1"/>
          </p:cNvSpPr>
          <p:nvPr>
            <p:ph type="title"/>
          </p:nvPr>
        </p:nvSpPr>
        <p:spPr>
          <a:xfrm>
            <a:off x="582237" y="2514268"/>
            <a:ext cx="2872917" cy="984885"/>
          </a:xfrm>
        </p:spPr>
        <p:txBody>
          <a:bodyPr anchor="t"/>
          <a:lstStyle/>
          <a:p>
            <a:r>
              <a:rPr lang="en-US"/>
              <a:t>Campaign </a:t>
            </a:r>
            <a:br>
              <a:rPr lang="en-US"/>
            </a:br>
            <a:r>
              <a:rPr lang="en-US"/>
              <a:t>example</a:t>
            </a:r>
          </a:p>
        </p:txBody>
      </p:sp>
      <p:sp>
        <p:nvSpPr>
          <p:cNvPr id="23" name="Rectangle: Rounded Corners 22">
            <a:extLst>
              <a:ext uri="{FF2B5EF4-FFF2-40B4-BE49-F238E27FC236}">
                <a16:creationId xmlns:a16="http://schemas.microsoft.com/office/drawing/2014/main" id="{41B5A148-C460-7896-2130-A7848649F4B3}"/>
              </a:ext>
              <a:ext uri="{C183D7F6-B498-43B3-948B-1728B52AA6E4}">
                <adec:decorative xmlns:adec="http://schemas.microsoft.com/office/drawing/2017/decorative" val="1"/>
              </a:ext>
            </a:extLst>
          </p:cNvPr>
          <p:cNvSpPr/>
          <p:nvPr/>
        </p:nvSpPr>
        <p:spPr bwMode="auto">
          <a:xfrm>
            <a:off x="4784441" y="457200"/>
            <a:ext cx="2925401" cy="5943600"/>
          </a:xfrm>
          <a:prstGeom prst="roundRect">
            <a:avLst>
              <a:gd name="adj" fmla="val 2616"/>
            </a:avLst>
          </a:prstGeom>
          <a:solidFill>
            <a:schemeClr val="bg1">
              <a:alpha val="76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22" name="Picture 21" descr="A screenshot of a computer">
            <a:extLst>
              <a:ext uri="{FF2B5EF4-FFF2-40B4-BE49-F238E27FC236}">
                <a16:creationId xmlns:a16="http://schemas.microsoft.com/office/drawing/2014/main" id="{CD65C334-5CE7-0A21-BACF-0DFB6B28E66F}"/>
              </a:ext>
            </a:extLst>
          </p:cNvPr>
          <p:cNvPicPr>
            <a:picLocks noChangeAspect="1"/>
          </p:cNvPicPr>
          <p:nvPr/>
        </p:nvPicPr>
        <p:blipFill>
          <a:blip r:embed="rId6"/>
          <a:srcRect t="5535" b="5535"/>
          <a:stretch/>
        </p:blipFill>
        <p:spPr>
          <a:xfrm>
            <a:off x="4915316" y="571043"/>
            <a:ext cx="2682650" cy="5720723"/>
          </a:xfrm>
          <a:prstGeom prst="rect">
            <a:avLst/>
          </a:prstGeom>
          <a:ln w="6350">
            <a:solidFill>
              <a:schemeClr val="bg1">
                <a:lumMod val="50000"/>
              </a:schemeClr>
            </a:solidFill>
          </a:ln>
        </p:spPr>
      </p:pic>
      <p:sp>
        <p:nvSpPr>
          <p:cNvPr id="24" name="TextBox 23">
            <a:extLst>
              <a:ext uri="{FF2B5EF4-FFF2-40B4-BE49-F238E27FC236}">
                <a16:creationId xmlns:a16="http://schemas.microsoft.com/office/drawing/2014/main" id="{20CD96FD-E07C-B9B1-748F-6DC12E4A07CF}"/>
              </a:ext>
            </a:extLst>
          </p:cNvPr>
          <p:cNvSpPr txBox="1"/>
          <p:nvPr/>
        </p:nvSpPr>
        <p:spPr>
          <a:xfrm>
            <a:off x="3979449" y="571043"/>
            <a:ext cx="914114" cy="309022"/>
          </a:xfrm>
          <a:prstGeom prst="rect">
            <a:avLst/>
          </a:prstGeom>
          <a:noFill/>
        </p:spPr>
        <p:txBody>
          <a:bodyPr wrap="square" lIns="0" tIns="0" rIns="0" bIns="0" anchor="t">
            <a:no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2F2F2F"/>
                </a:solidFill>
                <a:effectLst/>
                <a:uLnTx/>
                <a:uFillTx/>
                <a:latin typeface="+mj-lt"/>
                <a:ea typeface="MS Mincho" panose="02020609040205080304" pitchFamily="49" charset="-128"/>
                <a:cs typeface="Segoe UI" panose="020B0502040204020203" pitchFamily="34" charset="0"/>
              </a:rPr>
              <a:t>Outlook</a:t>
            </a:r>
          </a:p>
        </p:txBody>
      </p:sp>
      <p:sp>
        <p:nvSpPr>
          <p:cNvPr id="3" name="TextBox 2">
            <a:extLst>
              <a:ext uri="{FF2B5EF4-FFF2-40B4-BE49-F238E27FC236}">
                <a16:creationId xmlns:a16="http://schemas.microsoft.com/office/drawing/2014/main" id="{EB98050B-55C0-E5BB-F063-C12EC0FC5CBD}"/>
              </a:ext>
            </a:extLst>
          </p:cNvPr>
          <p:cNvSpPr txBox="1"/>
          <p:nvPr/>
        </p:nvSpPr>
        <p:spPr>
          <a:xfrm>
            <a:off x="579438" y="3989390"/>
            <a:ext cx="3101747"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a:solidFill>
                  <a:srgbClr val="8661C5"/>
                </a:solidFill>
                <a:hlinkClick r:id="rId7"/>
              </a:rPr>
              <a:t>Campaign email template</a:t>
            </a:r>
            <a:endParaRPr lang="en-GB">
              <a:solidFill>
                <a:srgbClr val="8661C5"/>
              </a:solidFill>
              <a:cs typeface="Segoe UI"/>
            </a:endParaRPr>
          </a:p>
        </p:txBody>
      </p:sp>
    </p:spTree>
    <p:extLst>
      <p:ext uri="{BB962C8B-B14F-4D97-AF65-F5344CB8AC3E}">
        <p14:creationId xmlns:p14="http://schemas.microsoft.com/office/powerpoint/2010/main" val="24871970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D54450D1-B54E-B2AB-2BCD-0BC88F2A2C65}"/>
              </a:ext>
            </a:extLst>
          </p:cNvPr>
          <p:cNvSpPr>
            <a:spLocks noGrp="1"/>
          </p:cNvSpPr>
          <p:nvPr>
            <p:ph type="title"/>
          </p:nvPr>
        </p:nvSpPr>
        <p:spPr>
          <a:xfrm>
            <a:off x="584200" y="2819603"/>
            <a:ext cx="9144000" cy="1218795"/>
          </a:xfrm>
        </p:spPr>
        <p:txBody>
          <a:bodyPr anchor="ctr"/>
          <a:lstStyle/>
          <a:p>
            <a:r>
              <a:rPr lang="en-US"/>
              <a:t>Viva Pulse for </a:t>
            </a:r>
            <a:br>
              <a:rPr lang="en-US"/>
            </a:br>
            <a:r>
              <a:rPr lang="en-US"/>
              <a:t>AI transformation</a:t>
            </a:r>
          </a:p>
        </p:txBody>
      </p:sp>
      <p:sp>
        <p:nvSpPr>
          <p:cNvPr id="5" name="Oval 4">
            <a:extLst>
              <a:ext uri="{FF2B5EF4-FFF2-40B4-BE49-F238E27FC236}">
                <a16:creationId xmlns:a16="http://schemas.microsoft.com/office/drawing/2014/main" id="{E8130168-F27B-021F-ED6D-4B7D2F14DD18}"/>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2">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0" name="Graphic 9" descr="Viva Pulse logo">
            <a:extLst>
              <a:ext uri="{FF2B5EF4-FFF2-40B4-BE49-F238E27FC236}">
                <a16:creationId xmlns:a16="http://schemas.microsoft.com/office/drawing/2014/main" id="{3175E391-90FD-C29A-27FF-E793311B91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4978" y="2624235"/>
            <a:ext cx="1761930" cy="1761930"/>
          </a:xfrm>
          <a:prstGeom prst="rect">
            <a:avLst/>
          </a:prstGeom>
        </p:spPr>
      </p:pic>
    </p:spTree>
    <p:extLst>
      <p:ext uri="{BB962C8B-B14F-4D97-AF65-F5344CB8AC3E}">
        <p14:creationId xmlns:p14="http://schemas.microsoft.com/office/powerpoint/2010/main" val="2021517235"/>
      </p:ext>
    </p:extLst>
  </p:cSld>
  <p:clrMapOvr>
    <a:masterClrMapping/>
  </p:clrMapOvr>
  <p:transition>
    <p:fade/>
  </p:transition>
</p:sld>
</file>

<file path=ppt/theme/theme1.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940150FE6BC344A7C3211D99434701" ma:contentTypeVersion="18" ma:contentTypeDescription="Create a new document." ma:contentTypeScope="" ma:versionID="e3377f1bf7f500645fd4daf5ae9f2bfd">
  <xsd:schema xmlns:xsd="http://www.w3.org/2001/XMLSchema" xmlns:xs="http://www.w3.org/2001/XMLSchema" xmlns:p="http://schemas.microsoft.com/office/2006/metadata/properties" xmlns:ns1="http://schemas.microsoft.com/sharepoint/v3" xmlns:ns2="dac7efd6-dbc9-4daf-a814-b81e05a20e1f" xmlns:ns3="df2c0a58-13ea-4c23-911e-904ae79d30ab" targetNamespace="http://schemas.microsoft.com/office/2006/metadata/properties" ma:root="true" ma:fieldsID="b6c09b5b18ccb182183eeb16b670855f" ns1:_="" ns2:_="" ns3:_="">
    <xsd:import namespace="http://schemas.microsoft.com/sharepoint/v3"/>
    <xsd:import namespace="dac7efd6-dbc9-4daf-a814-b81e05a20e1f"/>
    <xsd:import namespace="df2c0a58-13ea-4c23-911e-904ae79d30ab"/>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Whatisthefi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c7efd6-dbc9-4daf-a814-b81e05a20e1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Whatisthefile" ma:index="25" nillable="true" ma:displayName="What is the file" ma:format="Dropdown" ma:internalName="Whatisthefil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2c0a58-13ea-4c23-911e-904ae79d30ab"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40a4283-70a4-4e05-8423-e07bbd6c7f3e}" ma:internalName="TaxCatchAll" ma:showField="CatchAllData" ma:web="df2c0a58-13ea-4c23-911e-904ae79d30ab">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df2c0a58-13ea-4c23-911e-904ae79d30ab">
      <UserInfo>
        <DisplayName>Richard Calderon</DisplayName>
        <AccountId>12</AccountId>
        <AccountType/>
      </UserInfo>
      <UserInfo>
        <DisplayName>Samantha Marsh</DisplayName>
        <AccountId>453</AccountId>
        <AccountType/>
      </UserInfo>
      <UserInfo>
        <DisplayName>Bella Markee</DisplayName>
        <AccountId>58</AccountId>
        <AccountType/>
      </UserInfo>
      <UserInfo>
        <DisplayName>Matt Hickey</DisplayName>
        <AccountId>26</AccountId>
        <AccountType/>
      </UserInfo>
      <UserInfo>
        <DisplayName>Gil Stendig</DisplayName>
        <AccountId>477</AccountId>
        <AccountType/>
      </UserInfo>
      <UserInfo>
        <DisplayName>Zahid Saleem</DisplayName>
        <AccountId>484</AccountId>
        <AccountType/>
      </UserInfo>
      <UserInfo>
        <DisplayName>Emily Jensen</DisplayName>
        <AccountId>23</AccountId>
        <AccountType/>
      </UserInfo>
      <UserInfo>
        <DisplayName>Monica Marinucci</DisplayName>
        <AccountId>22</AccountId>
        <AccountType/>
      </UserInfo>
      <UserInfo>
        <DisplayName>Sunita Khatri</DisplayName>
        <AccountId>479</AccountId>
        <AccountType/>
      </UserInfo>
      <UserInfo>
        <DisplayName>Kyle von Haden</DisplayName>
        <AccountId>527</AccountId>
        <AccountType/>
      </UserInfo>
      <UserInfo>
        <DisplayName>Dan Zarzar</DisplayName>
        <AccountId>528</AccountId>
        <AccountType/>
      </UserInfo>
      <UserInfo>
        <DisplayName>Kirk Gregersen</DisplayName>
        <AccountId>529</AccountId>
        <AccountType/>
      </UserInfo>
      <UserInfo>
        <DisplayName>Karuana Gatimu</DisplayName>
        <AccountId>535</AccountId>
        <AccountType/>
      </UserInfo>
      <UserInfo>
        <DisplayName>Justin Larkin</DisplayName>
        <AccountId>548</AccountId>
        <AccountType/>
      </UserInfo>
      <UserInfo>
        <DisplayName>Nick Harris</DisplayName>
        <AccountId>279</AccountId>
        <AccountType/>
      </UserInfo>
      <UserInfo>
        <DisplayName>Jason Bullock</DisplayName>
        <AccountId>549</AccountId>
        <AccountType/>
      </UserInfo>
      <UserInfo>
        <DisplayName>Jorie Foss</DisplayName>
        <AccountId>565</AccountId>
        <AccountType/>
      </UserInfo>
      <UserInfo>
        <DisplayName>Gurmeet Singh</DisplayName>
        <AccountId>617</AccountId>
        <AccountType/>
      </UserInfo>
      <UserInfo>
        <DisplayName>Chris Echelmeier</DisplayName>
        <AccountId>87</AccountId>
        <AccountType/>
      </UserInfo>
      <UserInfo>
        <DisplayName>Ellen Poissant</DisplayName>
        <AccountId>140</AccountId>
        <AccountType/>
      </UserInfo>
      <UserInfo>
        <DisplayName>Shane O'Sullivan (FREEMIND SEATTLE LLC)</DisplayName>
        <AccountId>678</AccountId>
        <AccountType/>
      </UserInfo>
      <UserInfo>
        <DisplayName>Stephen Danelutti</DisplayName>
        <AccountId>18</AccountId>
        <AccountType/>
      </UserInfo>
      <UserInfo>
        <DisplayName>Priya Dubey</DisplayName>
        <AccountId>38</AccountId>
        <AccountType/>
      </UserInfo>
      <UserInfo>
        <DisplayName>Jessie Hwang</DisplayName>
        <AccountId>674</AccountId>
        <AccountType/>
      </UserInfo>
      <UserInfo>
        <DisplayName>Venu Tirumalai</DisplayName>
        <AccountId>31</AccountId>
        <AccountType/>
      </UserInfo>
      <UserInfo>
        <DisplayName>Jyoti Rathod</DisplayName>
        <AccountId>11</AccountId>
        <AccountType/>
      </UserInfo>
      <UserInfo>
        <DisplayName>Josh Leporati</DisplayName>
        <AccountId>719</AccountId>
        <AccountType/>
      </UserInfo>
      <UserInfo>
        <DisplayName>Tiffany Lee</DisplayName>
        <AccountId>720</AccountId>
        <AccountType/>
      </UserInfo>
      <UserInfo>
        <DisplayName>Prashant Sonu</DisplayName>
        <AccountId>467</AccountId>
        <AccountType/>
      </UserInfo>
      <UserInfo>
        <DisplayName>Vipul Agarwal</DisplayName>
        <AccountId>716</AccountId>
        <AccountType/>
      </UserInfo>
      <UserInfo>
        <DisplayName>John Mighell</DisplayName>
        <AccountId>508</AccountId>
        <AccountType/>
      </UserInfo>
      <UserInfo>
        <DisplayName>Senthil Mani</DisplayName>
        <AccountId>738</AccountId>
        <AccountType/>
      </UserInfo>
      <UserInfo>
        <DisplayName>Shivam Garg</DisplayName>
        <AccountId>427</AccountId>
        <AccountType/>
      </UserInfo>
      <UserInfo>
        <DisplayName>Anthony Doherty</DisplayName>
        <AccountId>379</AccountId>
        <AccountType/>
      </UserInfo>
      <UserInfo>
        <DisplayName>Abhishek Srivastava</DisplayName>
        <AccountId>745</AccountId>
        <AccountType/>
      </UserInfo>
      <UserInfo>
        <DisplayName>Divyanka Malik</DisplayName>
        <AccountId>764</AccountId>
        <AccountType/>
      </UserInfo>
      <UserInfo>
        <DisplayName>Lawrence Flack II</DisplayName>
        <AccountId>583</AccountId>
        <AccountType/>
      </UserInfo>
      <UserInfo>
        <DisplayName>Rajmohan Rajagopalan</DisplayName>
        <AccountId>493</AccountId>
        <AccountType/>
      </UserInfo>
      <UserInfo>
        <DisplayName>Alexis Kinzelin</DisplayName>
        <AccountId>181</AccountId>
        <AccountType/>
      </UserInfo>
      <UserInfo>
        <DisplayName>Barry Silic</DisplayName>
        <AccountId>14</AccountId>
        <AccountType/>
      </UserInfo>
      <UserInfo>
        <DisplayName>Megan Magon</DisplayName>
        <AccountId>637</AccountId>
        <AccountType/>
      </UserInfo>
      <UserInfo>
        <DisplayName>Nicholas Miti</DisplayName>
        <AccountId>287</AccountId>
        <AccountType/>
      </UserInfo>
      <UserInfo>
        <DisplayName>Lucy Debono (REACH)</DisplayName>
        <AccountId>643</AccountId>
        <AccountType/>
      </UserInfo>
      <UserInfo>
        <DisplayName>Jordan Sheridan (HE\HIM)</DisplayName>
        <AccountId>688</AccountId>
        <AccountType/>
      </UserInfo>
      <UserInfo>
        <DisplayName>Karlee Scott-Murphy</DisplayName>
        <AccountId>141</AccountId>
        <AccountType/>
      </UserInfo>
      <UserInfo>
        <DisplayName>Felicity McNish</DisplayName>
        <AccountId>624</AccountId>
        <AccountType/>
      </UserInfo>
      <UserInfo>
        <DisplayName>Vanessa Gage</DisplayName>
        <AccountId>622</AccountId>
        <AccountType/>
      </UserInfo>
      <UserInfo>
        <DisplayName>Srinivasan Kannan</DisplayName>
        <AccountId>194</AccountId>
        <AccountType/>
      </UserInfo>
      <UserInfo>
        <DisplayName>Peter Mason</DisplayName>
        <AccountId>218</AccountId>
        <AccountType/>
      </UserInfo>
      <UserInfo>
        <DisplayName>Vivienne Ting</DisplayName>
        <AccountId>138</AccountId>
        <AccountType/>
      </UserInfo>
      <UserInfo>
        <DisplayName>Adrian White</DisplayName>
        <AccountId>343</AccountId>
        <AccountType/>
      </UserInfo>
      <UserInfo>
        <DisplayName>Thomas Weddin</DisplayName>
        <AccountId>629</AccountId>
        <AccountType/>
      </UserInfo>
      <UserInfo>
        <DisplayName>Seth Patton</DisplayName>
        <AccountId>475</AccountId>
        <AccountType/>
      </UserInfo>
      <UserInfo>
        <DisplayName>Angus Florance</DisplayName>
        <AccountId>623</AccountId>
        <AccountType/>
      </UserInfo>
      <UserInfo>
        <DisplayName>Krizia Ceccobao</DisplayName>
        <AccountId>366</AccountId>
        <AccountType/>
      </UserInfo>
      <UserInfo>
        <DisplayName>Brad McCabe</DisplayName>
        <AccountId>646</AccountId>
        <AccountType/>
      </UserInfo>
      <UserInfo>
        <DisplayName>Ian Heard</DisplayName>
        <AccountId>658</AccountId>
        <AccountType/>
      </UserInfo>
      <UserInfo>
        <DisplayName>Sean Floyd</DisplayName>
        <AccountId>656</AccountId>
        <AccountType/>
      </UserInfo>
      <UserInfo>
        <DisplayName>Jo Dooley</DisplayName>
        <AccountId>803</AccountId>
        <AccountType/>
      </UserInfo>
      <UserInfo>
        <DisplayName>Angela Hughes</DisplayName>
        <AccountId>804</AccountId>
        <AccountType/>
      </UserInfo>
      <UserInfo>
        <DisplayName>Tiffany Wright</DisplayName>
        <AccountId>805</AccountId>
        <AccountType/>
      </UserInfo>
      <UserInfo>
        <DisplayName>Shreya Goswami</DisplayName>
        <AccountId>806</AccountId>
        <AccountType/>
      </UserInfo>
      <UserInfo>
        <DisplayName>Gaelle Thurau</DisplayName>
        <AccountId>807</AccountId>
        <AccountType/>
      </UserInfo>
      <UserInfo>
        <DisplayName>Udaiya Karuppasamy (UD)</DisplayName>
        <AccountId>808</AccountId>
        <AccountType/>
      </UserInfo>
      <UserInfo>
        <DisplayName>Connie Vrettos</DisplayName>
        <AccountId>809</AccountId>
        <AccountType/>
      </UserInfo>
      <UserInfo>
        <DisplayName>Steven Worrall</DisplayName>
        <AccountId>810</AccountId>
        <AccountType/>
      </UserInfo>
      <UserInfo>
        <DisplayName>Phillip Krstev</DisplayName>
        <AccountId>811</AccountId>
        <AccountType/>
      </UserInfo>
      <UserInfo>
        <DisplayName>El Settle</DisplayName>
        <AccountId>812</AccountId>
        <AccountType/>
      </UserInfo>
      <UserInfo>
        <DisplayName>Graeme Carmichael</DisplayName>
        <AccountId>813</AccountId>
        <AccountType/>
      </UserInfo>
      <UserInfo>
        <DisplayName>Mark Leigh</DisplayName>
        <AccountId>814</AccountId>
        <AccountType/>
      </UserInfo>
      <UserInfo>
        <DisplayName>Lindy Dang</DisplayName>
        <AccountId>815</AccountId>
        <AccountType/>
      </UserInfo>
      <UserInfo>
        <DisplayName>Fiona Sims (she/her)</DisplayName>
        <AccountId>816</AccountId>
        <AccountType/>
      </UserInfo>
      <UserInfo>
        <DisplayName>Duncan Taylor</DisplayName>
        <AccountId>817</AccountId>
        <AccountType/>
      </UserInfo>
      <UserInfo>
        <DisplayName>Gael McLennan</DisplayName>
        <AccountId>818</AccountId>
        <AccountType/>
      </UserInfo>
      <UserInfo>
        <DisplayName>Alex Gould</DisplayName>
        <AccountId>819</AccountId>
        <AccountType/>
      </UserInfo>
      <UserInfo>
        <DisplayName>Zoe McBride</DisplayName>
        <AccountId>820</AccountId>
        <AccountType/>
      </UserInfo>
      <UserInfo>
        <DisplayName>Mariana Castro</DisplayName>
        <AccountId>821</AccountId>
        <AccountType/>
      </UserInfo>
      <UserInfo>
        <DisplayName>Chong Kim</DisplayName>
        <AccountId>822</AccountId>
        <AccountType/>
      </UserInfo>
      <UserInfo>
        <DisplayName>Elena Wise</DisplayName>
        <AccountId>823</AccountId>
        <AccountType/>
      </UserInfo>
      <UserInfo>
        <DisplayName>Cam Smith (HE/HIM)</DisplayName>
        <AccountId>824</AccountId>
        <AccountType/>
      </UserInfo>
      <UserInfo>
        <DisplayName>Shreya Balabhadrapathuruni</DisplayName>
        <AccountId>825</AccountId>
        <AccountType/>
      </UserInfo>
      <UserInfo>
        <DisplayName>Andrew Boyd (ANZ)</DisplayName>
        <AccountId>826</AccountId>
        <AccountType/>
      </UserInfo>
      <UserInfo>
        <DisplayName>Melissa Dewick</DisplayName>
        <AccountId>827</AccountId>
        <AccountType/>
      </UserInfo>
      <UserInfo>
        <DisplayName>Vanessa Sorenson</DisplayName>
        <AccountId>828</AccountId>
        <AccountType/>
      </UserInfo>
      <UserInfo>
        <DisplayName>Nivedita Autar</DisplayName>
        <AccountId>829</AccountId>
        <AccountType/>
      </UserInfo>
      <UserInfo>
        <DisplayName>Sarah Chapman (AUSTRALIA)</DisplayName>
        <AccountId>830</AccountId>
        <AccountType/>
      </UserInfo>
      <UserInfo>
        <DisplayName>Sameer Jagga</DisplayName>
        <AccountId>831</AccountId>
        <AccountType/>
      </UserInfo>
      <UserInfo>
        <DisplayName>Harish Vellat</DisplayName>
        <AccountId>832</AccountId>
        <AccountType/>
      </UserInfo>
      <UserInfo>
        <DisplayName>Anne Wallace</DisplayName>
        <AccountId>833</AccountId>
        <AccountType/>
      </UserInfo>
      <UserInfo>
        <DisplayName>Natasha Brownlie</DisplayName>
        <AccountId>834</AccountId>
        <AccountType/>
      </UserInfo>
      <UserInfo>
        <DisplayName>Vinod Muralidharan</DisplayName>
        <AccountId>835</AccountId>
        <AccountType/>
      </UserInfo>
      <UserInfo>
        <DisplayName>John Galligan</DisplayName>
        <AccountId>836</AccountId>
        <AccountType/>
      </UserInfo>
      <UserInfo>
        <DisplayName>Selvan Loganathan</DisplayName>
        <AccountId>837</AccountId>
        <AccountType/>
      </UserInfo>
      <UserInfo>
        <DisplayName>Jack Elmore</DisplayName>
        <AccountId>694</AccountId>
        <AccountType/>
      </UserInfo>
      <UserInfo>
        <DisplayName>Tom Nolan (VIVA EXP)</DisplayName>
        <AccountId>881</AccountId>
        <AccountType/>
      </UserInfo>
      <UserInfo>
        <DisplayName>Alisa Liddle</DisplayName>
        <AccountId>621</AccountId>
        <AccountType/>
      </UserInfo>
      <UserInfo>
        <DisplayName>Monique Smith</DisplayName>
        <AccountId>924</AccountId>
        <AccountType/>
      </UserInfo>
      <UserInfo>
        <DisplayName>Carolyn Kalafut</DisplayName>
        <AccountId>878</AccountId>
        <AccountType/>
      </UserInfo>
      <UserInfo>
        <DisplayName>Eric Knudsen</DisplayName>
        <AccountId>879</AccountId>
        <AccountType/>
      </UserInfo>
      <UserInfo>
        <DisplayName>Jaime Gonzales</DisplayName>
        <AccountId>603</AccountId>
        <AccountType/>
      </UserInfo>
    </SharedWithUsers>
    <Whatisthefile xmlns="dac7efd6-dbc9-4daf-a814-b81e05a20e1f" xsi:nil="true"/>
    <lcf76f155ced4ddcb4097134ff3c332f xmlns="dac7efd6-dbc9-4daf-a814-b81e05a20e1f">
      <Terms xmlns="http://schemas.microsoft.com/office/infopath/2007/PartnerControls"/>
    </lcf76f155ced4ddcb4097134ff3c332f>
    <TaxCatchAll xmlns="df2c0a58-13ea-4c23-911e-904ae79d30ab" xsi:nil="true"/>
  </documentManagement>
</p:properties>
</file>

<file path=customXml/itemProps1.xml><?xml version="1.0" encoding="utf-8"?>
<ds:datastoreItem xmlns:ds="http://schemas.openxmlformats.org/officeDocument/2006/customXml" ds:itemID="{17EF9BEC-71AD-4AAD-8256-D5CBE075BFAB}">
  <ds:schemaRefs>
    <ds:schemaRef ds:uri="http://schemas.microsoft.com/sharepoint/v3/contenttype/forms"/>
  </ds:schemaRefs>
</ds:datastoreItem>
</file>

<file path=customXml/itemProps2.xml><?xml version="1.0" encoding="utf-8"?>
<ds:datastoreItem xmlns:ds="http://schemas.openxmlformats.org/officeDocument/2006/customXml" ds:itemID="{155D4CDE-F8A4-4492-BC5A-0217AC2DFD3A}">
  <ds:schemaRefs>
    <ds:schemaRef ds:uri="dac7efd6-dbc9-4daf-a814-b81e05a20e1f"/>
    <ds:schemaRef ds:uri="df2c0a58-13ea-4c23-911e-904ae79d30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AD343F-4886-4C96-9B55-3A59AD7F75EC}">
  <ds:schemaRefs>
    <ds:schemaRef ds:uri="dac7efd6-dbc9-4daf-a814-b81e05a20e1f"/>
    <ds:schemaRef ds:uri="df2c0a58-13ea-4c23-911e-904ae79d30ab"/>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31</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Microsoft Viva Template</vt:lpstr>
      <vt:lpstr>Viva For AI transformation</vt:lpstr>
      <vt:lpstr>While generative AI technology is here,  enterprise AI adoption needs a transformation strategy </vt:lpstr>
      <vt:lpstr>The new performance equation</vt:lpstr>
      <vt:lpstr>Accelerated path to becoming an AI-powered high-performance organization with Microsoft Viva </vt:lpstr>
      <vt:lpstr>Viva Amplify for  AI transformation</vt:lpstr>
      <vt:lpstr>Supporting Copilot for  Microsoft 365 adoption  with Viva Amplify</vt:lpstr>
      <vt:lpstr>Get started with your Copilot campaigns</vt:lpstr>
      <vt:lpstr>Campaign  example</vt:lpstr>
      <vt:lpstr>Viva Pulse for  AI transformation</vt:lpstr>
      <vt:lpstr>Supporting Copilot for Microsoft 365 adoption with Viva Pulse</vt:lpstr>
      <vt:lpstr>Get started with your Copilot surveys</vt:lpstr>
      <vt:lpstr>Sample survey questions</vt:lpstr>
      <vt:lpstr>Reporting</vt:lpstr>
      <vt:lpstr>Favorability and behaviors</vt:lpstr>
      <vt:lpstr>Viva Goals for  AI transformation</vt:lpstr>
      <vt:lpstr>Copilot for Microsoft 365 Adoption with Viva Goals </vt:lpstr>
      <vt:lpstr>Sample OKRs for adopting Copilot for Microsoft 365</vt:lpstr>
      <vt:lpstr>Get started with your Copilot for Microsoft 365 goals</vt:lpstr>
      <vt:lpstr>Viva Insights for  AI transformation</vt:lpstr>
      <vt:lpstr>Will generative AI really transform work?</vt:lpstr>
      <vt:lpstr>Key questions org leaders have </vt:lpstr>
      <vt:lpstr>Microsoft Copilot Dashboard metrics</vt:lpstr>
      <vt:lpstr>Measure Copilot for  Microsoft 365 effectiveness  with Viva Insights </vt:lpstr>
      <vt:lpstr>Get started with measuring effectiveness  for Copilot for Microsoft 365 </vt:lpstr>
      <vt:lpstr>Quantify productivity gains and time savings Measure the impact of your Copilot deployment as behaviors change  and work is transformed. Coming early CY24</vt:lpstr>
      <vt:lpstr>Compare before and after behaviors Understand behavioral trends before and after Copilot adoption, such as meeting attendance and email processing time, and compare results across departments, functions, roles,  and more. Coming early CY24</vt:lpstr>
      <vt:lpstr>Analyze Copilot  user sentiment Understand employee sentiment  about the benefits of using day-to-day, correlated with behavioral metrics. Coming early CY24</vt:lpstr>
      <vt:lpstr>Viva Learning for  AI transformation</vt:lpstr>
      <vt:lpstr>Supporting Copilot for Microsoft 365 adoption with Viva Learning</vt:lpstr>
      <vt:lpstr>Curate, recommendc and share  Copilot learning content in Teams</vt:lpstr>
      <vt:lpstr>Get started with your Copilot learning</vt:lpstr>
      <vt:lpstr>Viva Engage for  AI transformation</vt:lpstr>
      <vt:lpstr>Get ready to soar with Copilot and Viva Engage!</vt:lpstr>
      <vt:lpstr>Get started with Copilot for Microsoft 365 in Viva Engage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Viva For AI transformation</dc:title>
  <dc:creator/>
  <cp:revision>1</cp:revision>
  <dcterms:created xsi:type="dcterms:W3CDTF">2024-02-02T17:42:22Z</dcterms:created>
  <dcterms:modified xsi:type="dcterms:W3CDTF">2024-02-06T17:22:47Z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0x0101001D940150FE6BC344A7C3211D99434701</vt:lpwstr>
  </property>
</Properties>
</file>