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1" r:id="rId4"/>
  </p:sldMasterIdLst>
  <p:notesMasterIdLst>
    <p:notesMasterId r:id="rId31"/>
  </p:notesMasterIdLst>
  <p:handoutMasterIdLst>
    <p:handoutMasterId r:id="rId32"/>
  </p:handoutMasterIdLst>
  <p:sldIdLst>
    <p:sldId id="256" r:id="rId5"/>
    <p:sldId id="257" r:id="rId6"/>
    <p:sldId id="284" r:id="rId7"/>
    <p:sldId id="261" r:id="rId8"/>
    <p:sldId id="259" r:id="rId9"/>
    <p:sldId id="260" r:id="rId10"/>
    <p:sldId id="264" r:id="rId11"/>
    <p:sldId id="265" r:id="rId12"/>
    <p:sldId id="266" r:id="rId13"/>
    <p:sldId id="267" r:id="rId14"/>
    <p:sldId id="280" r:id="rId15"/>
    <p:sldId id="268" r:id="rId16"/>
    <p:sldId id="269" r:id="rId17"/>
    <p:sldId id="270" r:id="rId18"/>
    <p:sldId id="271" r:id="rId19"/>
    <p:sldId id="272" r:id="rId20"/>
    <p:sldId id="281" r:id="rId21"/>
    <p:sldId id="273" r:id="rId22"/>
    <p:sldId id="274" r:id="rId23"/>
    <p:sldId id="275" r:id="rId24"/>
    <p:sldId id="276" r:id="rId25"/>
    <p:sldId id="277" r:id="rId26"/>
    <p:sldId id="278" r:id="rId27"/>
    <p:sldId id="282" r:id="rId28"/>
    <p:sldId id="283" r:id="rId29"/>
    <p:sldId id="279" r:id="rId30"/>
  </p:sldIdLst>
  <p:sldSz cx="7772400" cy="10058400"/>
  <p:notesSz cx="6858000" cy="9144000"/>
  <p:defaultTextStyle>
    <a:defPPr>
      <a:defRPr lang="en-US"/>
    </a:defPPr>
    <a:lvl1pPr marL="0" algn="l" defTabSz="914294" rtl="0" eaLnBrk="1" latinLnBrk="0" hangingPunct="1">
      <a:defRPr sz="1799" kern="1200">
        <a:solidFill>
          <a:schemeClr val="tx1"/>
        </a:solidFill>
        <a:latin typeface="+mn-lt"/>
        <a:ea typeface="+mn-ea"/>
        <a:cs typeface="+mn-cs"/>
      </a:defRPr>
    </a:lvl1pPr>
    <a:lvl2pPr marL="457146" algn="l" defTabSz="914294" rtl="0" eaLnBrk="1" latinLnBrk="0" hangingPunct="1">
      <a:defRPr sz="1799" kern="1200">
        <a:solidFill>
          <a:schemeClr val="tx1"/>
        </a:solidFill>
        <a:latin typeface="+mn-lt"/>
        <a:ea typeface="+mn-ea"/>
        <a:cs typeface="+mn-cs"/>
      </a:defRPr>
    </a:lvl2pPr>
    <a:lvl3pPr marL="914294" algn="l" defTabSz="914294" rtl="0" eaLnBrk="1" latinLnBrk="0" hangingPunct="1">
      <a:defRPr sz="1799" kern="1200">
        <a:solidFill>
          <a:schemeClr val="tx1"/>
        </a:solidFill>
        <a:latin typeface="+mn-lt"/>
        <a:ea typeface="+mn-ea"/>
        <a:cs typeface="+mn-cs"/>
      </a:defRPr>
    </a:lvl3pPr>
    <a:lvl4pPr marL="1371440" algn="l" defTabSz="914294" rtl="0" eaLnBrk="1" latinLnBrk="0" hangingPunct="1">
      <a:defRPr sz="1799" kern="1200">
        <a:solidFill>
          <a:schemeClr val="tx1"/>
        </a:solidFill>
        <a:latin typeface="+mn-lt"/>
        <a:ea typeface="+mn-ea"/>
        <a:cs typeface="+mn-cs"/>
      </a:defRPr>
    </a:lvl4pPr>
    <a:lvl5pPr marL="1828586" algn="l" defTabSz="914294" rtl="0" eaLnBrk="1" latinLnBrk="0" hangingPunct="1">
      <a:defRPr sz="1799" kern="1200">
        <a:solidFill>
          <a:schemeClr val="tx1"/>
        </a:solidFill>
        <a:latin typeface="+mn-lt"/>
        <a:ea typeface="+mn-ea"/>
        <a:cs typeface="+mn-cs"/>
      </a:defRPr>
    </a:lvl5pPr>
    <a:lvl6pPr marL="2285732" algn="l" defTabSz="914294" rtl="0" eaLnBrk="1" latinLnBrk="0" hangingPunct="1">
      <a:defRPr sz="1799" kern="1200">
        <a:solidFill>
          <a:schemeClr val="tx1"/>
        </a:solidFill>
        <a:latin typeface="+mn-lt"/>
        <a:ea typeface="+mn-ea"/>
        <a:cs typeface="+mn-cs"/>
      </a:defRPr>
    </a:lvl6pPr>
    <a:lvl7pPr marL="2742880" algn="l" defTabSz="914294" rtl="0" eaLnBrk="1" latinLnBrk="0" hangingPunct="1">
      <a:defRPr sz="1799" kern="1200">
        <a:solidFill>
          <a:schemeClr val="tx1"/>
        </a:solidFill>
        <a:latin typeface="+mn-lt"/>
        <a:ea typeface="+mn-ea"/>
        <a:cs typeface="+mn-cs"/>
      </a:defRPr>
    </a:lvl7pPr>
    <a:lvl8pPr marL="3200026" algn="l" defTabSz="914294" rtl="0" eaLnBrk="1" latinLnBrk="0" hangingPunct="1">
      <a:defRPr sz="1799" kern="1200">
        <a:solidFill>
          <a:schemeClr val="tx1"/>
        </a:solidFill>
        <a:latin typeface="+mn-lt"/>
        <a:ea typeface="+mn-ea"/>
        <a:cs typeface="+mn-cs"/>
      </a:defRPr>
    </a:lvl8pPr>
    <a:lvl9pPr marL="3657172" algn="l" defTabSz="914294" rtl="0" eaLnBrk="1" latinLnBrk="0" hangingPunct="1">
      <a:defRPr sz="1799"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8DB1D24-2E4A-8860-FDED-28A37029C2EC}" name="Riwanki Wahlang [Chillibreeze]" initials="RW" userId="S::riwanki.w@chillibreeze.com::6206285a-eaa0-44c1-9daa-552d83590a0c" providerId="AD"/>
  <p188:author id="{C994572D-00E3-5C74-F75A-6A9E7DE5D51F}" name="Matt Taylor" initials="MT" userId="S::matayl@microsoft.com::b7f05fc9-027e-4142-b9af-79678c7cf56e" providerId="AD"/>
  <p188:author id="{DEE8662F-2ED5-62CD-A01D-FC89A48C4A37}" name="Lauri Ellis" initials="LE" userId="S::lauris@microsoft.com::57b60647-e2a9-4053-81b5-cc33920c1f46" providerId="AD"/>
  <p188:author id="{05416B56-5B83-4973-889A-BFDAB7F422F1}" name="Efe Abugo" initials="EA" userId="S::omoefeabugo@microsoft.com::6f9643a4-064e-43fe-88b1-4f223db45fc5" providerId="AD"/>
  <p188:author id="{4DCD3A78-4CF9-7C36-53BE-2259BAC64832}" name="Sophia Peng" initials="SP" userId="S::sophiapeng@microsoft.com::d50d4ef7-b9cf-4638-942b-f27526978e60" providerId="AD"/>
  <p188:author id="{3DB9A589-F6D1-EF62-F9F0-4D25DF6AC7C5}" name="Chelsea Shipp (Unify Consulting LLC)" initials="CL" userId="S::v-cshipp@microsoft.com::eeaad48a-66b6-442a-856b-103aabf14e18" providerId="AD"/>
  <p188:author id="{A66DB394-6DE1-3EBF-7463-D00980B36DAB}" name="Rachel Solomon Nambi" initials="" userId="S::rasolomon@microsoft.com::3742ddf2-1518-468a-817e-27acebafbcda" providerId="AD"/>
  <p188:author id="{11A4369A-785F-E404-D061-6010F7195A1C}" name="Rajvir Raheja (Unify Consulting LLC)" initials="RR" userId="S::v-rajraheja@microsoft.com::6f176c70-ab72-439c-8fc3-c406d1b7820b" providerId="AD"/>
  <p188:author id="{CB7B68A1-4208-96B1-9DF4-C573EB67B07D}" name="Jessie Hwang (SCALE)" initials="JH" userId="S::jhwang@microsoft.com::85f2306c-fd56-49d2-8dff-e96751c6f345" providerId="AD"/>
  <p188:author id="{6D5E61A7-3E7E-8942-A511-5634EA338113}" name="Tiffany Ellis" initials="TE" userId="S::tiellis@microsoft.com::b80b2530-a376-45b2-8ebc-8e10d021bb54" providerId="AD"/>
  <p188:author id="{9EFE4CB0-9AF4-7AD6-BFF8-13A37700211B}" name="Deimonmi Nongrum [Chillibreeze]" initials="DN" userId="S::deimonmi.n@chillibreeze.com::e937f645-8c95-42a9-a298-dfd645e9a76a" providerId="AD"/>
  <p188:author id="{49B2D9B8-9E40-F92B-EA45-3AE27D34BBB6}" name="Anu Domingo" initials="AD" userId="S::anudomingo@microsoft.com::8d0d3857-3c32-4046-b556-cc76845d0c8c" providerId="AD"/>
  <p188:author id="{7F6AA5C2-3686-53B8-D6B0-D5F7661C6192}" name="Teresa Malsawmdawngkimi [Chillibreeze]" initials="TM" userId="S::teresa.m@chillibreeze.com::d5972248-43ea-4ea8-8beb-d838052854fa" providerId="AD"/>
  <p188:author id="{E8B662C3-1017-FEDB-6BE5-9BA42082FB23}" name="Guest User" initials="GU" userId="S::urn:spo:tenantanon#25b262c6-3135-4102-9fd1-8cc793b35eee::" providerId="AD"/>
  <p188:author id="{9EB3BBF5-A0B9-B2A6-C048-A9B5CF7D55C7}" name="Sarah Chun (CELA)" initials="S(" userId="S::sarahchun@microsoft.com::29b4bd0b-c58a-43cc-950c-20c76e92095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97F4"/>
    <a:srgbClr val="F6E9FF"/>
    <a:srgbClr val="E3BDFF"/>
    <a:srgbClr val="DF96FB"/>
    <a:srgbClr val="E6C5FF"/>
    <a:srgbClr val="ECD3FF"/>
    <a:srgbClr val="3A95D9"/>
    <a:srgbClr val="E5F6FC"/>
    <a:srgbClr val="DDF1FA"/>
    <a:srgbClr val="034C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snapToGrid="0">
      <p:cViewPr varScale="1">
        <p:scale>
          <a:sx n="70" d="100"/>
          <a:sy n="70" d="100"/>
        </p:scale>
        <p:origin x="213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900AE66-D0E4-0A78-D32D-FD6C2E81F14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4164889-8EC6-B3F3-BEE1-1195931249E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6B1DC8-244D-42AF-A2DD-6A68F7E65DC3}" type="datetimeFigureOut">
              <a:rPr lang="en-US" smtClean="0"/>
              <a:t>10/5/2026</a:t>
            </a:fld>
            <a:endParaRPr lang="en-US"/>
          </a:p>
        </p:txBody>
      </p:sp>
      <p:sp>
        <p:nvSpPr>
          <p:cNvPr id="4" name="Footer Placeholder 3">
            <a:extLst>
              <a:ext uri="{FF2B5EF4-FFF2-40B4-BE49-F238E27FC236}">
                <a16:creationId xmlns:a16="http://schemas.microsoft.com/office/drawing/2014/main" id="{E8FF488E-F5C6-61DC-87D9-5DAB26DABEB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EA33CC8-9595-F542-F982-1C7002C404D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049ED1B-53B5-4E23-BEF0-E3C200292914}" type="slidenum">
              <a:rPr lang="en-US" smtClean="0"/>
              <a:t>‹#›</a:t>
            </a:fld>
            <a:endParaRPr lang="en-US"/>
          </a:p>
        </p:txBody>
      </p:sp>
    </p:spTree>
    <p:extLst>
      <p:ext uri="{BB962C8B-B14F-4D97-AF65-F5344CB8AC3E}">
        <p14:creationId xmlns:p14="http://schemas.microsoft.com/office/powerpoint/2010/main" val="18432342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6F9D50-C960-4043-B8C8-61A499FFE081}" type="datetimeFigureOut">
              <a:rPr lang="en-US" smtClean="0"/>
              <a:t>10/5/2026</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4B21F0-C76A-4FD6-9B3E-74B49E003D60}" type="slidenum">
              <a:rPr lang="en-US" smtClean="0"/>
              <a:t>‹#›</a:t>
            </a:fld>
            <a:endParaRPr lang="en-US"/>
          </a:p>
        </p:txBody>
      </p:sp>
    </p:spTree>
    <p:extLst>
      <p:ext uri="{BB962C8B-B14F-4D97-AF65-F5344CB8AC3E}">
        <p14:creationId xmlns:p14="http://schemas.microsoft.com/office/powerpoint/2010/main" val="2785938917"/>
      </p:ext>
    </p:extLst>
  </p:cSld>
  <p:clrMap bg1="lt1" tx1="dk1" bg2="lt2" tx2="dk2" accent1="accent1" accent2="accent2" accent3="accent3" accent4="accent4" accent5="accent5" accent6="accent6" hlink="hlink" folHlink="folHlink"/>
  <p:notesStyle>
    <a:lvl1pPr marL="0" algn="l" defTabSz="914294" rtl="0" eaLnBrk="1" latinLnBrk="0" hangingPunct="1">
      <a:defRPr sz="1200" kern="1200">
        <a:solidFill>
          <a:schemeClr val="tx1"/>
        </a:solidFill>
        <a:latin typeface="+mn-lt"/>
        <a:ea typeface="+mn-ea"/>
        <a:cs typeface="+mn-cs"/>
      </a:defRPr>
    </a:lvl1pPr>
    <a:lvl2pPr marL="457146" algn="l" defTabSz="914294" rtl="0" eaLnBrk="1" latinLnBrk="0" hangingPunct="1">
      <a:defRPr sz="1200" kern="1200">
        <a:solidFill>
          <a:schemeClr val="tx1"/>
        </a:solidFill>
        <a:latin typeface="+mn-lt"/>
        <a:ea typeface="+mn-ea"/>
        <a:cs typeface="+mn-cs"/>
      </a:defRPr>
    </a:lvl2pPr>
    <a:lvl3pPr marL="914294" algn="l" defTabSz="914294" rtl="0" eaLnBrk="1" latinLnBrk="0" hangingPunct="1">
      <a:defRPr sz="1200" kern="1200">
        <a:solidFill>
          <a:schemeClr val="tx1"/>
        </a:solidFill>
        <a:latin typeface="+mn-lt"/>
        <a:ea typeface="+mn-ea"/>
        <a:cs typeface="+mn-cs"/>
      </a:defRPr>
    </a:lvl3pPr>
    <a:lvl4pPr marL="1371440" algn="l" defTabSz="914294" rtl="0" eaLnBrk="1" latinLnBrk="0" hangingPunct="1">
      <a:defRPr sz="1200" kern="1200">
        <a:solidFill>
          <a:schemeClr val="tx1"/>
        </a:solidFill>
        <a:latin typeface="+mn-lt"/>
        <a:ea typeface="+mn-ea"/>
        <a:cs typeface="+mn-cs"/>
      </a:defRPr>
    </a:lvl4pPr>
    <a:lvl5pPr marL="1828586" algn="l" defTabSz="914294" rtl="0" eaLnBrk="1" latinLnBrk="0" hangingPunct="1">
      <a:defRPr sz="1200" kern="1200">
        <a:solidFill>
          <a:schemeClr val="tx1"/>
        </a:solidFill>
        <a:latin typeface="+mn-lt"/>
        <a:ea typeface="+mn-ea"/>
        <a:cs typeface="+mn-cs"/>
      </a:defRPr>
    </a:lvl5pPr>
    <a:lvl6pPr marL="2285732" algn="l" defTabSz="914294" rtl="0" eaLnBrk="1" latinLnBrk="0" hangingPunct="1">
      <a:defRPr sz="1200" kern="1200">
        <a:solidFill>
          <a:schemeClr val="tx1"/>
        </a:solidFill>
        <a:latin typeface="+mn-lt"/>
        <a:ea typeface="+mn-ea"/>
        <a:cs typeface="+mn-cs"/>
      </a:defRPr>
    </a:lvl6pPr>
    <a:lvl7pPr marL="2742880" algn="l" defTabSz="914294" rtl="0" eaLnBrk="1" latinLnBrk="0" hangingPunct="1">
      <a:defRPr sz="1200" kern="1200">
        <a:solidFill>
          <a:schemeClr val="tx1"/>
        </a:solidFill>
        <a:latin typeface="+mn-lt"/>
        <a:ea typeface="+mn-ea"/>
        <a:cs typeface="+mn-cs"/>
      </a:defRPr>
    </a:lvl7pPr>
    <a:lvl8pPr marL="3200026" algn="l" defTabSz="914294" rtl="0" eaLnBrk="1" latinLnBrk="0" hangingPunct="1">
      <a:defRPr sz="1200" kern="1200">
        <a:solidFill>
          <a:schemeClr val="tx1"/>
        </a:solidFill>
        <a:latin typeface="+mn-lt"/>
        <a:ea typeface="+mn-ea"/>
        <a:cs typeface="+mn-cs"/>
      </a:defRPr>
    </a:lvl8pPr>
    <a:lvl9pPr marL="3657172" algn="l" defTabSz="914294"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N"/>
          </a:p>
        </p:txBody>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A54B21F0-C76A-4FD6-9B3E-74B49E003D60}" type="slidenum">
              <a:rPr lang="en-US" smtClean="0"/>
              <a:t>2</a:t>
            </a:fld>
            <a:endParaRPr lang="en-US"/>
          </a:p>
        </p:txBody>
      </p:sp>
    </p:spTree>
    <p:extLst>
      <p:ext uri="{BB962C8B-B14F-4D97-AF65-F5344CB8AC3E}">
        <p14:creationId xmlns:p14="http://schemas.microsoft.com/office/powerpoint/2010/main" val="30154995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350837" y="3810407"/>
            <a:ext cx="5865813" cy="1218795"/>
          </a:xfrm>
          <a:noFill/>
        </p:spPr>
        <p:txBody>
          <a:bodyPr wrap="square" lIns="0" tIns="0" rIns="0" bIns="0" anchor="b" anchorCtr="0">
            <a:spAutoFit/>
          </a:bodyPr>
          <a:lstStyle>
            <a:lvl1pPr marL="0" indent="0" algn="l">
              <a:lnSpc>
                <a:spcPct val="90000"/>
              </a:lnSpc>
              <a:defRPr sz="4400" spc="-41" baseline="0">
                <a:solidFill>
                  <a:schemeClr val="tx1"/>
                </a:solidFill>
                <a:latin typeface="+mj-lt"/>
                <a:cs typeface="Segoe Sans Display" pitchFamily="2" charset="0"/>
              </a:defRPr>
            </a:lvl1pPr>
          </a:lstStyle>
          <a:p>
            <a:r>
              <a:rPr lang="en-US"/>
              <a:t>Event name or </a:t>
            </a:r>
            <a:br>
              <a:rPr lang="en-US"/>
            </a:br>
            <a:r>
              <a:rPr lang="en-US"/>
              <a:t>presentation title </a:t>
            </a:r>
          </a:p>
        </p:txBody>
      </p:sp>
      <p:sp>
        <p:nvSpPr>
          <p:cNvPr id="8" name="Text Placeholder 4">
            <a:extLst>
              <a:ext uri="{FF2B5EF4-FFF2-40B4-BE49-F238E27FC236}">
                <a16:creationId xmlns:a16="http://schemas.microsoft.com/office/drawing/2014/main" id="{B6E62221-38E8-45B6-E470-A7284F6581CD}"/>
              </a:ext>
            </a:extLst>
          </p:cNvPr>
          <p:cNvSpPr>
            <a:spLocks noGrp="1"/>
          </p:cNvSpPr>
          <p:nvPr>
            <p:ph type="body" sz="quarter" idx="12" hasCustomPrompt="1"/>
          </p:nvPr>
        </p:nvSpPr>
        <p:spPr>
          <a:xfrm>
            <a:off x="350836" y="5248028"/>
            <a:ext cx="5829300" cy="307777"/>
          </a:xfrm>
          <a:noFill/>
        </p:spPr>
        <p:txBody>
          <a:bodyPr wrap="square" lIns="0" tIns="0" rIns="0" bIns="0">
            <a:spAutoFit/>
          </a:bodyPr>
          <a:lstStyle>
            <a:lvl1pPr marL="0" indent="0">
              <a:spcBef>
                <a:spcPts val="0"/>
              </a:spcBef>
              <a:buNone/>
              <a:defRPr sz="2000" spc="0" baseline="0">
                <a:solidFill>
                  <a:schemeClr val="tx1"/>
                </a:solidFill>
                <a:latin typeface="+mn-lt"/>
                <a:cs typeface="Segoe Sans Display" pitchFamily="2" charset="0"/>
              </a:defRPr>
            </a:lvl1pPr>
          </a:lstStyle>
          <a:p>
            <a:pPr lvl="0"/>
            <a:r>
              <a:rPr lang="en-US"/>
              <a:t>Speaker name or subtitle text</a:t>
            </a:r>
          </a:p>
        </p:txBody>
      </p:sp>
      <p:pic>
        <p:nvPicPr>
          <p:cNvPr id="3" name="Picture 2" descr="Microsoft 365 Copliot logo">
            <a:extLst>
              <a:ext uri="{FF2B5EF4-FFF2-40B4-BE49-F238E27FC236}">
                <a16:creationId xmlns:a16="http://schemas.microsoft.com/office/drawing/2014/main" id="{B3CE56D3-CC5B-25FD-8D81-B3316C381B63}"/>
              </a:ext>
            </a:extLst>
          </p:cNvPr>
          <p:cNvPicPr>
            <a:picLocks noChangeAspect="1"/>
          </p:cNvPicPr>
          <p:nvPr userDrawn="1"/>
        </p:nvPicPr>
        <p:blipFill rotWithShape="1">
          <a:blip r:embed="rId3"/>
          <a:srcRect l="15625" t="31670" r="16109" b="31670"/>
          <a:stretch>
            <a:fillRect/>
          </a:stretch>
        </p:blipFill>
        <p:spPr>
          <a:xfrm>
            <a:off x="330993" y="326231"/>
            <a:ext cx="1654293" cy="376237"/>
          </a:xfrm>
          <a:prstGeom prst="rect">
            <a:avLst/>
          </a:prstGeom>
        </p:spPr>
      </p:pic>
    </p:spTree>
    <p:extLst>
      <p:ext uri="{BB962C8B-B14F-4D97-AF65-F5344CB8AC3E}">
        <p14:creationId xmlns:p14="http://schemas.microsoft.com/office/powerpoint/2010/main" val="214899271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userDrawn="1">
          <p15:clr>
            <a:srgbClr val="5ACBF0"/>
          </p15:clr>
        </p15:guide>
        <p15:guide id="2" orient="horz" pos="2496" userDrawn="1">
          <p15:clr>
            <a:srgbClr val="5ACBF0"/>
          </p15:clr>
        </p15:guide>
        <p15:guide id="3" pos="6132" userDrawn="1">
          <p15:clr>
            <a:srgbClr val="5ACBF0"/>
          </p15:clr>
        </p15:guide>
        <p15:guide id="4" orient="horz" pos="216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350837" y="3810407"/>
            <a:ext cx="5829300" cy="1218795"/>
          </a:xfrm>
          <a:noFill/>
        </p:spPr>
        <p:txBody>
          <a:bodyPr wrap="square" lIns="0" tIns="0" rIns="0" bIns="0" anchor="b" anchorCtr="0">
            <a:spAutoFit/>
          </a:bodyPr>
          <a:lstStyle>
            <a:lvl1pPr>
              <a:lnSpc>
                <a:spcPct val="90000"/>
              </a:lnSpc>
              <a:defRPr sz="4400" spc="-41" baseline="0">
                <a:solidFill>
                  <a:schemeClr val="tx1"/>
                </a:solidFill>
                <a:latin typeface="+mj-lt"/>
                <a:cs typeface="Segoe Sans Display" pitchFamily="2" charset="0"/>
              </a:defRPr>
            </a:lvl1pPr>
          </a:lstStyle>
          <a:p>
            <a:r>
              <a:rPr lang="en-US"/>
              <a:t>Event name or </a:t>
            </a:r>
            <a:br>
              <a:rPr lang="en-US"/>
            </a:br>
            <a:r>
              <a:rPr lang="en-US"/>
              <a:t>presentation title </a:t>
            </a:r>
          </a:p>
        </p:txBody>
      </p:sp>
      <p:sp>
        <p:nvSpPr>
          <p:cNvPr id="5" name="Text Placeholder 4"/>
          <p:cNvSpPr>
            <a:spLocks noGrp="1"/>
          </p:cNvSpPr>
          <p:nvPr>
            <p:ph type="body" sz="quarter" idx="12" hasCustomPrompt="1"/>
          </p:nvPr>
        </p:nvSpPr>
        <p:spPr>
          <a:xfrm>
            <a:off x="350836" y="5248028"/>
            <a:ext cx="5829300" cy="307777"/>
          </a:xfrm>
          <a:noFill/>
        </p:spPr>
        <p:txBody>
          <a:bodyPr wrap="square" lIns="0" tIns="0" rIns="0" bIns="0">
            <a:spAutoFit/>
          </a:bodyPr>
          <a:lstStyle>
            <a:lvl1pPr marL="0" indent="0">
              <a:spcBef>
                <a:spcPts val="0"/>
              </a:spcBef>
              <a:buNone/>
              <a:defRPr sz="2000" spc="0" baseline="0">
                <a:solidFill>
                  <a:schemeClr val="tx1"/>
                </a:solidFill>
                <a:latin typeface="+mn-lt"/>
                <a:cs typeface="Segoe Sans Display" pitchFamily="2" charset="0"/>
              </a:defRPr>
            </a:lvl1pPr>
          </a:lstStyle>
          <a:p>
            <a:pPr lvl="0"/>
            <a:r>
              <a:rPr lang="en-US"/>
              <a:t>Speaker name or subtitle text</a:t>
            </a:r>
          </a:p>
        </p:txBody>
      </p:sp>
      <p:pic>
        <p:nvPicPr>
          <p:cNvPr id="3" name="Picture 2">
            <a:extLst>
              <a:ext uri="{FF2B5EF4-FFF2-40B4-BE49-F238E27FC236}">
                <a16:creationId xmlns:a16="http://schemas.microsoft.com/office/drawing/2014/main" id="{9D71294D-FEE2-8549-CDD9-E32F70E62E76}"/>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345282" y="345283"/>
            <a:ext cx="2111374" cy="281070"/>
          </a:xfrm>
          <a:prstGeom prst="rect">
            <a:avLst/>
          </a:prstGeom>
        </p:spPr>
      </p:pic>
    </p:spTree>
    <p:extLst>
      <p:ext uri="{BB962C8B-B14F-4D97-AF65-F5344CB8AC3E}">
        <p14:creationId xmlns:p14="http://schemas.microsoft.com/office/powerpoint/2010/main" val="138719700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userDrawn="1">
          <p15:clr>
            <a:srgbClr val="5ACBF0"/>
          </p15:clr>
        </p15:guide>
        <p15:guide id="2" orient="horz" pos="2496" userDrawn="1">
          <p15:clr>
            <a:srgbClr val="5ACBF0"/>
          </p15:clr>
        </p15:guide>
        <p15:guide id="4" orient="horz" pos="216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2">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350838" y="3810407"/>
            <a:ext cx="5814377" cy="1218795"/>
          </a:xfrm>
          <a:noFill/>
        </p:spPr>
        <p:txBody>
          <a:bodyPr wrap="square" lIns="0" tIns="0" rIns="0" bIns="0" anchor="b" anchorCtr="0">
            <a:spAutoFit/>
          </a:bodyPr>
          <a:lstStyle>
            <a:lvl1pPr>
              <a:lnSpc>
                <a:spcPct val="90000"/>
              </a:lnSpc>
              <a:defRPr sz="4400" spc="-41" baseline="0">
                <a:solidFill>
                  <a:schemeClr val="tx1"/>
                </a:solidFill>
                <a:latin typeface="+mj-lt"/>
                <a:cs typeface="Segoe Sans Display" pitchFamily="2" charset="0"/>
              </a:defRPr>
            </a:lvl1pPr>
          </a:lstStyle>
          <a:p>
            <a:r>
              <a:rPr lang="en-US"/>
              <a:t>Event name or </a:t>
            </a:r>
            <a:br>
              <a:rPr lang="en-US"/>
            </a:br>
            <a:r>
              <a:rPr lang="en-US"/>
              <a:t>presentation title </a:t>
            </a:r>
          </a:p>
        </p:txBody>
      </p:sp>
      <p:pic>
        <p:nvPicPr>
          <p:cNvPr id="11" name="Picture 10">
            <a:extLst>
              <a:ext uri="{FF2B5EF4-FFF2-40B4-BE49-F238E27FC236}">
                <a16:creationId xmlns:a16="http://schemas.microsoft.com/office/drawing/2014/main" id="{CA63402F-4347-87B8-3138-7514EE38EDA5}"/>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353620" y="9305822"/>
            <a:ext cx="3696216" cy="752580"/>
          </a:xfrm>
          <a:prstGeom prst="rect">
            <a:avLst/>
          </a:prstGeom>
        </p:spPr>
      </p:pic>
      <p:pic>
        <p:nvPicPr>
          <p:cNvPr id="3" name="Picture 2">
            <a:extLst>
              <a:ext uri="{FF2B5EF4-FFF2-40B4-BE49-F238E27FC236}">
                <a16:creationId xmlns:a16="http://schemas.microsoft.com/office/drawing/2014/main" id="{604D7A63-E9F0-5EBC-B7BB-E070AABDA45F}"/>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4338769" y="3"/>
            <a:ext cx="3284638" cy="545870"/>
          </a:xfrm>
          <a:prstGeom prst="rect">
            <a:avLst/>
          </a:prstGeom>
        </p:spPr>
      </p:pic>
      <p:sp>
        <p:nvSpPr>
          <p:cNvPr id="15" name="Text Placeholder 4">
            <a:extLst>
              <a:ext uri="{FF2B5EF4-FFF2-40B4-BE49-F238E27FC236}">
                <a16:creationId xmlns:a16="http://schemas.microsoft.com/office/drawing/2014/main" id="{40A1847D-BD8E-A4EB-D55D-D3D3555B5420}"/>
              </a:ext>
            </a:extLst>
          </p:cNvPr>
          <p:cNvSpPr>
            <a:spLocks noGrp="1"/>
          </p:cNvSpPr>
          <p:nvPr>
            <p:ph type="body" sz="quarter" idx="12" hasCustomPrompt="1"/>
          </p:nvPr>
        </p:nvSpPr>
        <p:spPr>
          <a:xfrm>
            <a:off x="350836" y="5248028"/>
            <a:ext cx="5829300" cy="307777"/>
          </a:xfrm>
          <a:noFill/>
        </p:spPr>
        <p:txBody>
          <a:bodyPr wrap="square" lIns="0" tIns="0" rIns="0" bIns="0">
            <a:spAutoFit/>
          </a:bodyPr>
          <a:lstStyle>
            <a:lvl1pPr marL="0" indent="0">
              <a:spcBef>
                <a:spcPts val="0"/>
              </a:spcBef>
              <a:buNone/>
              <a:defRPr sz="2000" spc="0" baseline="0">
                <a:solidFill>
                  <a:schemeClr val="tx1"/>
                </a:solidFill>
                <a:latin typeface="+mn-lt"/>
                <a:cs typeface="Segoe Sans Display" pitchFamily="2" charset="0"/>
              </a:defRPr>
            </a:lvl1pPr>
          </a:lstStyle>
          <a:p>
            <a:pPr lvl="0"/>
            <a:r>
              <a:rPr lang="en-US"/>
              <a:t>Speaker name or subtitle text</a:t>
            </a:r>
          </a:p>
        </p:txBody>
      </p:sp>
      <p:pic>
        <p:nvPicPr>
          <p:cNvPr id="4" name="Picture 3" descr="Microsoft 365 Copliot logo">
            <a:extLst>
              <a:ext uri="{FF2B5EF4-FFF2-40B4-BE49-F238E27FC236}">
                <a16:creationId xmlns:a16="http://schemas.microsoft.com/office/drawing/2014/main" id="{4C564E65-5F52-B843-0897-CB6101071418}"/>
              </a:ext>
            </a:extLst>
          </p:cNvPr>
          <p:cNvPicPr>
            <a:picLocks noChangeAspect="1"/>
          </p:cNvPicPr>
          <p:nvPr userDrawn="1"/>
        </p:nvPicPr>
        <p:blipFill rotWithShape="1">
          <a:blip r:embed="rId5"/>
          <a:srcRect l="15625" t="31670" r="16109" b="31670"/>
          <a:stretch>
            <a:fillRect/>
          </a:stretch>
        </p:blipFill>
        <p:spPr>
          <a:xfrm>
            <a:off x="330993" y="326231"/>
            <a:ext cx="1654293" cy="376237"/>
          </a:xfrm>
          <a:prstGeom prst="rect">
            <a:avLst/>
          </a:prstGeom>
        </p:spPr>
      </p:pic>
    </p:spTree>
    <p:extLst>
      <p:ext uri="{BB962C8B-B14F-4D97-AF65-F5344CB8AC3E}">
        <p14:creationId xmlns:p14="http://schemas.microsoft.com/office/powerpoint/2010/main" val="207723164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350838" y="320675"/>
            <a:ext cx="7070725" cy="369332"/>
          </a:xfrm>
        </p:spPr>
        <p:txBody>
          <a:bodyPr/>
          <a:lstStyle>
            <a:lvl1pPr>
              <a:defRPr sz="2400" spc="0"/>
            </a:lvl1pPr>
          </a:lstStyle>
          <a:p>
            <a:r>
              <a:rPr lang="en-US"/>
              <a:t>Click to edit Master title style</a:t>
            </a:r>
          </a:p>
        </p:txBody>
      </p:sp>
      <p:sp>
        <p:nvSpPr>
          <p:cNvPr id="4" name="Slide Number Placeholder 3">
            <a:extLst>
              <a:ext uri="{FF2B5EF4-FFF2-40B4-BE49-F238E27FC236}">
                <a16:creationId xmlns:a16="http://schemas.microsoft.com/office/drawing/2014/main" id="{D8CEB100-E165-4214-CC54-D24B3D834391}"/>
              </a:ext>
            </a:extLst>
          </p:cNvPr>
          <p:cNvSpPr>
            <a:spLocks noGrp="1"/>
          </p:cNvSpPr>
          <p:nvPr>
            <p:ph type="sldNum" sz="quarter" idx="10"/>
          </p:nvPr>
        </p:nvSpPr>
        <p:spPr/>
        <p:txBody>
          <a:bodyPr/>
          <a:lstStyle/>
          <a:p>
            <a:r>
              <a:rPr lang="en-IN"/>
              <a:t>##</a:t>
            </a:r>
            <a:endParaRPr lang="en-IN" sz="800"/>
          </a:p>
        </p:txBody>
      </p:sp>
    </p:spTree>
    <p:extLst>
      <p:ext uri="{BB962C8B-B14F-4D97-AF65-F5344CB8AC3E}">
        <p14:creationId xmlns:p14="http://schemas.microsoft.com/office/powerpoint/2010/main" val="3528374276"/>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2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350838" y="1008281"/>
            <a:ext cx="7070725" cy="307777"/>
          </a:xfrm>
        </p:spPr>
        <p:txBody>
          <a:bodyPr/>
          <a:lstStyle>
            <a:lvl1pPr>
              <a:defRPr sz="2000" spc="0"/>
            </a:lvl1pPr>
          </a:lstStyle>
          <a:p>
            <a:r>
              <a:rPr lang="en-US"/>
              <a:t>Click to edit Master title style</a:t>
            </a:r>
          </a:p>
        </p:txBody>
      </p:sp>
      <p:sp>
        <p:nvSpPr>
          <p:cNvPr id="4" name="Slide Number Placeholder 3">
            <a:extLst>
              <a:ext uri="{FF2B5EF4-FFF2-40B4-BE49-F238E27FC236}">
                <a16:creationId xmlns:a16="http://schemas.microsoft.com/office/drawing/2014/main" id="{D8CEB100-E165-4214-CC54-D24B3D834391}"/>
              </a:ext>
            </a:extLst>
          </p:cNvPr>
          <p:cNvSpPr>
            <a:spLocks noGrp="1"/>
          </p:cNvSpPr>
          <p:nvPr>
            <p:ph type="sldNum" sz="quarter" idx="10"/>
          </p:nvPr>
        </p:nvSpPr>
        <p:spPr/>
        <p:txBody>
          <a:bodyPr/>
          <a:lstStyle/>
          <a:p>
            <a:r>
              <a:rPr lang="en-IN"/>
              <a:t>##</a:t>
            </a:r>
            <a:endParaRPr lang="en-IN" sz="800"/>
          </a:p>
        </p:txBody>
      </p:sp>
    </p:spTree>
    <p:extLst>
      <p:ext uri="{BB962C8B-B14F-4D97-AF65-F5344CB8AC3E}">
        <p14:creationId xmlns:p14="http://schemas.microsoft.com/office/powerpoint/2010/main" val="168729791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blackWhite">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1555" y="333227"/>
            <a:ext cx="7069291" cy="430887"/>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p:ph type="body" idx="1"/>
          </p:nvPr>
        </p:nvSpPr>
        <p:spPr>
          <a:xfrm>
            <a:off x="351555" y="1005842"/>
            <a:ext cx="7069291" cy="1273938"/>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p:nvGrpSpPr>
        <p:grpSpPr>
          <a:xfrm>
            <a:off x="0" y="0"/>
            <a:ext cx="7772400" cy="100584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p:nvSpPr>
        <p:spPr bwMode="auto">
          <a:xfrm>
            <a:off x="2" y="3"/>
            <a:ext cx="373075" cy="858317"/>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50876" tIns="120701" rIns="150876" bIns="120701" numCol="1" spcCol="0" rtlCol="0" fromWordArt="0" anchor="t" anchorCtr="0" forceAA="0" compatLnSpc="1">
            <a:prstTxWarp prst="textNoShape">
              <a:avLst/>
            </a:prstTxWarp>
            <a:noAutofit/>
          </a:bodyPr>
          <a:lstStyle/>
          <a:p>
            <a:pPr algn="ctr" defTabSz="769298" fontAlgn="base">
              <a:lnSpc>
                <a:spcPct val="90000"/>
              </a:lnSpc>
              <a:spcBef>
                <a:spcPct val="0"/>
              </a:spcBef>
              <a:spcAft>
                <a:spcPct val="0"/>
              </a:spcAft>
            </a:pPr>
            <a:endParaRPr lang="en-US" sz="1980">
              <a:gradFill>
                <a:gsLst>
                  <a:gs pos="0">
                    <a:srgbClr val="FFFFFF"/>
                  </a:gs>
                  <a:gs pos="100000">
                    <a:srgbClr val="FFFFFF"/>
                  </a:gs>
                </a:gsLst>
                <a:lin ang="5400000" scaled="0"/>
              </a:gradFill>
              <a:ea typeface="Segoe UI" pitchFamily="34" charset="0"/>
              <a:cs typeface="Segoe Sans Display" pitchFamily="2" charset="0"/>
            </a:endParaRPr>
          </a:p>
        </p:txBody>
      </p:sp>
      <p:sp>
        <p:nvSpPr>
          <p:cNvPr id="35" name=".32 square" hidden="1">
            <a:extLst>
              <a:ext uri="{FF2B5EF4-FFF2-40B4-BE49-F238E27FC236}">
                <a16:creationId xmlns:a16="http://schemas.microsoft.com/office/drawing/2014/main" id="{09835393-211C-428D-B22F-51EE7A413599}"/>
              </a:ext>
            </a:extLst>
          </p:cNvPr>
          <p:cNvSpPr/>
          <p:nvPr/>
        </p:nvSpPr>
        <p:spPr bwMode="auto">
          <a:xfrm>
            <a:off x="0" y="0"/>
            <a:ext cx="186538" cy="42915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50876" tIns="120701" rIns="150876" bIns="120701" numCol="1" spcCol="0" rtlCol="0" fromWordArt="0" anchor="t" anchorCtr="0" forceAA="0" compatLnSpc="1">
            <a:prstTxWarp prst="textNoShape">
              <a:avLst/>
            </a:prstTxWarp>
            <a:noAutofit/>
          </a:bodyPr>
          <a:lstStyle/>
          <a:p>
            <a:pPr algn="ctr" defTabSz="769298" fontAlgn="base">
              <a:lnSpc>
                <a:spcPct val="90000"/>
              </a:lnSpc>
              <a:spcBef>
                <a:spcPct val="0"/>
              </a:spcBef>
              <a:spcAft>
                <a:spcPct val="0"/>
              </a:spcAft>
            </a:pPr>
            <a:endParaRPr lang="en-US" sz="1980">
              <a:gradFill>
                <a:gsLst>
                  <a:gs pos="0">
                    <a:srgbClr val="FFFFFF"/>
                  </a:gs>
                  <a:gs pos="100000">
                    <a:srgbClr val="FFFFFF"/>
                  </a:gs>
                </a:gsLst>
                <a:lin ang="5400000" scaled="0"/>
              </a:gradFill>
              <a:ea typeface="Segoe UI" pitchFamily="34" charset="0"/>
              <a:cs typeface="Segoe Sans Display" pitchFamily="2" charset="0"/>
            </a:endParaRPr>
          </a:p>
        </p:txBody>
      </p:sp>
      <p:pic>
        <p:nvPicPr>
          <p:cNvPr id="144" name="Graphic 143">
            <a:extLst>
              <a:ext uri="{FF2B5EF4-FFF2-40B4-BE49-F238E27FC236}">
                <a16:creationId xmlns:a16="http://schemas.microsoft.com/office/drawing/2014/main" id="{55FCE7D5-5796-0746-3173-EB75FBE85E45}"/>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rot="5400000">
            <a:off x="3734231" y="4077135"/>
            <a:ext cx="10058400" cy="1904137"/>
          </a:xfrm>
          <a:prstGeom prst="rect">
            <a:avLst/>
          </a:prstGeom>
        </p:spPr>
      </p:pic>
      <p:sp>
        <p:nvSpPr>
          <p:cNvPr id="8" name="Slide Number Placeholder 7">
            <a:extLst>
              <a:ext uri="{FF2B5EF4-FFF2-40B4-BE49-F238E27FC236}">
                <a16:creationId xmlns:a16="http://schemas.microsoft.com/office/drawing/2014/main" id="{6AB47D78-E3C5-5966-7486-AEEE91F85C4D}"/>
              </a:ext>
            </a:extLst>
          </p:cNvPr>
          <p:cNvSpPr>
            <a:spLocks noGrp="1"/>
          </p:cNvSpPr>
          <p:nvPr>
            <p:ph type="sldNum" sz="quarter" idx="4"/>
          </p:nvPr>
        </p:nvSpPr>
        <p:spPr>
          <a:xfrm>
            <a:off x="7197040" y="9825395"/>
            <a:ext cx="232460" cy="123111"/>
          </a:xfrm>
          <a:prstGeom prst="rect">
            <a:avLst/>
          </a:prstGeom>
        </p:spPr>
        <p:txBody>
          <a:bodyPr vert="horz" wrap="square" lIns="0" tIns="0" rIns="0" bIns="0" rtlCol="0" anchor="ctr">
            <a:spAutoFit/>
          </a:bodyPr>
          <a:lstStyle>
            <a:lvl1pPr algn="ctr">
              <a:defRPr lang="en-IN" sz="800" smtClean="0"/>
            </a:lvl1pPr>
          </a:lstStyle>
          <a:p>
            <a:r>
              <a:rPr lang="en-IN"/>
              <a:t>##</a:t>
            </a:r>
            <a:endParaRPr lang="en-IN" sz="800"/>
          </a:p>
        </p:txBody>
      </p:sp>
    </p:spTree>
    <p:extLst>
      <p:ext uri="{BB962C8B-B14F-4D97-AF65-F5344CB8AC3E}">
        <p14:creationId xmlns:p14="http://schemas.microsoft.com/office/powerpoint/2010/main" val="1103413643"/>
      </p:ext>
    </p:extLst>
  </p:cSld>
  <p:clrMap bg1="lt1" tx1="dk1" bg2="lt2" tx2="dk2" accent1="accent1" accent2="accent2" accent3="accent3" accent4="accent4" accent5="accent5" accent6="accent6" hlink="hlink" folHlink="folHlink"/>
  <p:sldLayoutIdLst>
    <p:sldLayoutId id="2147483662" r:id="rId1"/>
    <p:sldLayoutId id="2147483735" r:id="rId2"/>
    <p:sldLayoutId id="2147483663" r:id="rId3"/>
    <p:sldLayoutId id="2147483675" r:id="rId4"/>
    <p:sldLayoutId id="2147483736" r:id="rId5"/>
  </p:sldLayoutIdLst>
  <p:transition>
    <p:fade/>
  </p:transition>
  <p:hf hdr="0" ftr="0" dt="0"/>
  <p:txStyles>
    <p:titleStyle>
      <a:lvl1pPr algn="l" defTabSz="769520" rtl="0" eaLnBrk="1" latinLnBrk="0" hangingPunct="1">
        <a:lnSpc>
          <a:spcPct val="100000"/>
        </a:lnSpc>
        <a:spcBef>
          <a:spcPct val="0"/>
        </a:spcBef>
        <a:buNone/>
        <a:defRPr lang="en-US" sz="2800" b="0" kern="1200" cap="none" spc="-41" baseline="0" dirty="0" smtClean="0">
          <a:ln w="3175">
            <a:noFill/>
          </a:ln>
          <a:solidFill>
            <a:schemeClr val="tx1"/>
          </a:solidFill>
          <a:effectLst/>
          <a:latin typeface="+mj-lt"/>
          <a:ea typeface="+mn-ea"/>
          <a:cs typeface="Segoe Sans Display" pitchFamily="2" charset="0"/>
        </a:defRPr>
      </a:lvl1pPr>
    </p:titleStyle>
    <p:bodyStyle>
      <a:lvl1pPr marL="188598" marR="0" indent="-188598" algn="l" defTabSz="769520"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Segoe Sans Display" pitchFamily="2" charset="0"/>
        </a:defRPr>
      </a:lvl1pPr>
      <a:lvl2pPr marL="377194" marR="0" indent="-188598" algn="l" defTabSz="769520"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2pPr>
      <a:lvl3pPr marL="542216" marR="0" indent="-165022" algn="l" defTabSz="769520"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00" kern="1200" spc="0" baseline="0">
          <a:solidFill>
            <a:schemeClr val="tx1"/>
          </a:solidFill>
          <a:latin typeface="+mn-lt"/>
          <a:ea typeface="+mn-ea"/>
          <a:cs typeface="+mn-cs"/>
        </a:defRPr>
      </a:lvl3pPr>
      <a:lvl4pPr marL="695452" marR="0" indent="-149305" algn="l" defTabSz="769520"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100" kern="1200" spc="0" baseline="0">
          <a:solidFill>
            <a:schemeClr val="tx1"/>
          </a:solidFill>
          <a:latin typeface="+mn-lt"/>
          <a:ea typeface="+mn-ea"/>
          <a:cs typeface="+mn-cs"/>
        </a:defRPr>
      </a:lvl4pPr>
      <a:lvl5pPr marL="844756" marR="0" indent="-138827" algn="l" defTabSz="769520"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100" kern="1200" spc="0" baseline="0">
          <a:solidFill>
            <a:schemeClr val="tx1"/>
          </a:solidFill>
          <a:latin typeface="+mn-lt"/>
          <a:ea typeface="+mn-ea"/>
          <a:cs typeface="+mn-cs"/>
        </a:defRPr>
      </a:lvl5pPr>
      <a:lvl6pPr marL="2116180" indent="-192380" algn="l" defTabSz="769520" rtl="0" eaLnBrk="1" latinLnBrk="0" hangingPunct="1">
        <a:spcBef>
          <a:spcPct val="20000"/>
        </a:spcBef>
        <a:buFont typeface="Arial" pitchFamily="34" charset="0"/>
        <a:buChar char="•"/>
        <a:defRPr sz="1650" kern="1200">
          <a:solidFill>
            <a:schemeClr val="tx1"/>
          </a:solidFill>
          <a:latin typeface="+mn-lt"/>
          <a:ea typeface="+mn-ea"/>
          <a:cs typeface="+mn-cs"/>
        </a:defRPr>
      </a:lvl6pPr>
      <a:lvl7pPr marL="2500940" indent="-192380" algn="l" defTabSz="769520" rtl="0" eaLnBrk="1" latinLnBrk="0" hangingPunct="1">
        <a:spcBef>
          <a:spcPct val="20000"/>
        </a:spcBef>
        <a:buFont typeface="Arial" pitchFamily="34" charset="0"/>
        <a:buChar char="•"/>
        <a:defRPr sz="1650" kern="1200">
          <a:solidFill>
            <a:schemeClr val="tx1"/>
          </a:solidFill>
          <a:latin typeface="+mn-lt"/>
          <a:ea typeface="+mn-ea"/>
          <a:cs typeface="+mn-cs"/>
        </a:defRPr>
      </a:lvl7pPr>
      <a:lvl8pPr marL="2885701" indent="-192380" algn="l" defTabSz="769520" rtl="0" eaLnBrk="1" latinLnBrk="0" hangingPunct="1">
        <a:spcBef>
          <a:spcPct val="20000"/>
        </a:spcBef>
        <a:buFont typeface="Arial" pitchFamily="34" charset="0"/>
        <a:buChar char="•"/>
        <a:defRPr sz="1650" kern="1200">
          <a:solidFill>
            <a:schemeClr val="tx1"/>
          </a:solidFill>
          <a:latin typeface="+mn-lt"/>
          <a:ea typeface="+mn-ea"/>
          <a:cs typeface="+mn-cs"/>
        </a:defRPr>
      </a:lvl8pPr>
      <a:lvl9pPr marL="3270461" indent="-192380" algn="l" defTabSz="769520" rtl="0" eaLnBrk="1" latinLnBrk="0" hangingPunct="1">
        <a:spcBef>
          <a:spcPct val="20000"/>
        </a:spcBef>
        <a:buFont typeface="Arial" pitchFamily="34" charset="0"/>
        <a:buChar char="•"/>
        <a:defRPr sz="1650" kern="1200">
          <a:solidFill>
            <a:schemeClr val="tx1"/>
          </a:solidFill>
          <a:latin typeface="+mn-lt"/>
          <a:ea typeface="+mn-ea"/>
          <a:cs typeface="+mn-cs"/>
        </a:defRPr>
      </a:lvl9pPr>
    </p:bodyStyle>
    <p:otherStyle>
      <a:defPPr>
        <a:defRPr lang="en-US"/>
      </a:defPPr>
      <a:lvl1pPr marL="0" algn="l" defTabSz="769520" rtl="0" eaLnBrk="1" latinLnBrk="0" hangingPunct="1">
        <a:defRPr sz="1486" kern="1200">
          <a:solidFill>
            <a:schemeClr val="tx1"/>
          </a:solidFill>
          <a:latin typeface="+mn-lt"/>
          <a:ea typeface="+mn-ea"/>
          <a:cs typeface="+mn-cs"/>
        </a:defRPr>
      </a:lvl1pPr>
      <a:lvl2pPr marL="384761" algn="l" defTabSz="769520" rtl="0" eaLnBrk="1" latinLnBrk="0" hangingPunct="1">
        <a:defRPr sz="1486" kern="1200">
          <a:solidFill>
            <a:schemeClr val="tx1"/>
          </a:solidFill>
          <a:latin typeface="+mn-lt"/>
          <a:ea typeface="+mn-ea"/>
          <a:cs typeface="+mn-cs"/>
        </a:defRPr>
      </a:lvl2pPr>
      <a:lvl3pPr marL="769520" algn="l" defTabSz="769520" rtl="0" eaLnBrk="1" latinLnBrk="0" hangingPunct="1">
        <a:defRPr sz="1486" kern="1200">
          <a:solidFill>
            <a:schemeClr val="tx1"/>
          </a:solidFill>
          <a:latin typeface="+mn-lt"/>
          <a:ea typeface="+mn-ea"/>
          <a:cs typeface="+mn-cs"/>
        </a:defRPr>
      </a:lvl3pPr>
      <a:lvl4pPr marL="1154280" algn="l" defTabSz="769520" rtl="0" eaLnBrk="1" latinLnBrk="0" hangingPunct="1">
        <a:defRPr sz="1486" kern="1200">
          <a:solidFill>
            <a:schemeClr val="tx1"/>
          </a:solidFill>
          <a:latin typeface="+mn-lt"/>
          <a:ea typeface="+mn-ea"/>
          <a:cs typeface="+mn-cs"/>
        </a:defRPr>
      </a:lvl4pPr>
      <a:lvl5pPr marL="1539041" algn="l" defTabSz="769520" rtl="0" eaLnBrk="1" latinLnBrk="0" hangingPunct="1">
        <a:defRPr sz="1486" kern="1200">
          <a:solidFill>
            <a:schemeClr val="tx1"/>
          </a:solidFill>
          <a:latin typeface="+mn-lt"/>
          <a:ea typeface="+mn-ea"/>
          <a:cs typeface="+mn-cs"/>
        </a:defRPr>
      </a:lvl5pPr>
      <a:lvl6pPr marL="1923801" algn="l" defTabSz="769520" rtl="0" eaLnBrk="1" latinLnBrk="0" hangingPunct="1">
        <a:defRPr sz="1486" kern="1200">
          <a:solidFill>
            <a:schemeClr val="tx1"/>
          </a:solidFill>
          <a:latin typeface="+mn-lt"/>
          <a:ea typeface="+mn-ea"/>
          <a:cs typeface="+mn-cs"/>
        </a:defRPr>
      </a:lvl6pPr>
      <a:lvl7pPr marL="2308561" algn="l" defTabSz="769520" rtl="0" eaLnBrk="1" latinLnBrk="0" hangingPunct="1">
        <a:defRPr sz="1486" kern="1200">
          <a:solidFill>
            <a:schemeClr val="tx1"/>
          </a:solidFill>
          <a:latin typeface="+mn-lt"/>
          <a:ea typeface="+mn-ea"/>
          <a:cs typeface="+mn-cs"/>
        </a:defRPr>
      </a:lvl7pPr>
      <a:lvl8pPr marL="2693321" algn="l" defTabSz="769520" rtl="0" eaLnBrk="1" latinLnBrk="0" hangingPunct="1">
        <a:defRPr sz="1486" kern="1200">
          <a:solidFill>
            <a:schemeClr val="tx1"/>
          </a:solidFill>
          <a:latin typeface="+mn-lt"/>
          <a:ea typeface="+mn-ea"/>
          <a:cs typeface="+mn-cs"/>
        </a:defRPr>
      </a:lvl8pPr>
      <a:lvl9pPr marL="3078082" algn="l" defTabSz="769520" rtl="0" eaLnBrk="1" latinLnBrk="0" hangingPunct="1">
        <a:defRPr sz="1486"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216" userDrawn="1">
          <p15:clr>
            <a:srgbClr val="C35EA4"/>
          </p15:clr>
        </p15:guide>
        <p15:guide id="17" pos="4680" userDrawn="1">
          <p15:clr>
            <a:srgbClr val="C35EA4"/>
          </p15:clr>
        </p15:guide>
        <p15:guide id="25" orient="horz" pos="216" userDrawn="1">
          <p15:clr>
            <a:srgbClr val="C35EA4"/>
          </p15:clr>
        </p15:guide>
        <p15:guide id="26" orient="horz" pos="6120" userDrawn="1">
          <p15:clr>
            <a:srgbClr val="C35E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1.svg"/><Relationship Id="rId4" Type="http://schemas.openxmlformats.org/officeDocument/2006/relationships/image" Target="../media/image10.sv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3.svg"/><Relationship Id="rId7" Type="http://schemas.openxmlformats.org/officeDocument/2006/relationships/image" Target="../media/image6.png"/><Relationship Id="rId2" Type="http://schemas.openxmlformats.org/officeDocument/2006/relationships/image" Target="../media/image11.svg"/><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7.png"/><Relationship Id="rId4" Type="http://schemas.openxmlformats.org/officeDocument/2006/relationships/image" Target="../media/image14.svg"/></Relationships>
</file>

<file path=ppt/slides/_rels/slide4.xml.rels><?xml version="1.0" encoding="UTF-8" standalone="yes"?>
<Relationships xmlns="http://schemas.openxmlformats.org/package/2006/relationships"><Relationship Id="rId8" Type="http://schemas.openxmlformats.org/officeDocument/2006/relationships/image" Target="../media/image17.svg"/><Relationship Id="rId13" Type="http://schemas.openxmlformats.org/officeDocument/2006/relationships/slide" Target="slide15.xml"/><Relationship Id="rId3" Type="http://schemas.openxmlformats.org/officeDocument/2006/relationships/slide" Target="slide7.xml"/><Relationship Id="rId7" Type="http://schemas.openxmlformats.org/officeDocument/2006/relationships/image" Target="../media/image6.png"/><Relationship Id="rId12" Type="http://schemas.openxmlformats.org/officeDocument/2006/relationships/slide" Target="slide14.xml"/><Relationship Id="rId17" Type="http://schemas.openxmlformats.org/officeDocument/2006/relationships/image" Target="../media/image20.png"/><Relationship Id="rId2" Type="http://schemas.openxmlformats.org/officeDocument/2006/relationships/slide" Target="slide6.xml"/><Relationship Id="rId16" Type="http://schemas.openxmlformats.org/officeDocument/2006/relationships/image" Target="../media/image19.svg"/><Relationship Id="rId1" Type="http://schemas.openxmlformats.org/officeDocument/2006/relationships/slideLayout" Target="../slideLayouts/slideLayout4.xml"/><Relationship Id="rId6" Type="http://schemas.openxmlformats.org/officeDocument/2006/relationships/slide" Target="slide10.xml"/><Relationship Id="rId11" Type="http://schemas.openxmlformats.org/officeDocument/2006/relationships/slide" Target="slide13.xml"/><Relationship Id="rId5" Type="http://schemas.openxmlformats.org/officeDocument/2006/relationships/slide" Target="slide9.xml"/><Relationship Id="rId15" Type="http://schemas.openxmlformats.org/officeDocument/2006/relationships/image" Target="../media/image18.png"/><Relationship Id="rId10" Type="http://schemas.openxmlformats.org/officeDocument/2006/relationships/slide" Target="slide12.xml"/><Relationship Id="rId4" Type="http://schemas.openxmlformats.org/officeDocument/2006/relationships/slide" Target="slide8.xml"/><Relationship Id="rId9" Type="http://schemas.openxmlformats.org/officeDocument/2006/relationships/slide" Target="slide11.xml"/><Relationship Id="rId14" Type="http://schemas.openxmlformats.org/officeDocument/2006/relationships/slide" Target="slide16.xml"/></Relationships>
</file>

<file path=ppt/slides/_rels/slide5.xml.rels><?xml version="1.0" encoding="UTF-8" standalone="yes"?>
<Relationships xmlns="http://schemas.openxmlformats.org/package/2006/relationships"><Relationship Id="rId8" Type="http://schemas.openxmlformats.org/officeDocument/2006/relationships/slide" Target="slide20.xml"/><Relationship Id="rId13" Type="http://schemas.openxmlformats.org/officeDocument/2006/relationships/slide" Target="slide25.xml"/><Relationship Id="rId3" Type="http://schemas.openxmlformats.org/officeDocument/2006/relationships/image" Target="../media/image21.svg"/><Relationship Id="rId7" Type="http://schemas.openxmlformats.org/officeDocument/2006/relationships/slide" Target="slide19.xml"/><Relationship Id="rId12" Type="http://schemas.openxmlformats.org/officeDocument/2006/relationships/slide" Target="slide24.xml"/><Relationship Id="rId17" Type="http://schemas.openxmlformats.org/officeDocument/2006/relationships/image" Target="../media/image22.png"/><Relationship Id="rId2" Type="http://schemas.openxmlformats.org/officeDocument/2006/relationships/image" Target="../media/image7.png"/><Relationship Id="rId16" Type="http://schemas.openxmlformats.org/officeDocument/2006/relationships/image" Target="../media/image19.svg"/><Relationship Id="rId1" Type="http://schemas.openxmlformats.org/officeDocument/2006/relationships/slideLayout" Target="../slideLayouts/slideLayout4.xml"/><Relationship Id="rId6" Type="http://schemas.openxmlformats.org/officeDocument/2006/relationships/slide" Target="slide18.xml"/><Relationship Id="rId11" Type="http://schemas.openxmlformats.org/officeDocument/2006/relationships/slide" Target="slide23.xml"/><Relationship Id="rId5" Type="http://schemas.openxmlformats.org/officeDocument/2006/relationships/slide" Target="slide17.xml"/><Relationship Id="rId15" Type="http://schemas.openxmlformats.org/officeDocument/2006/relationships/image" Target="../media/image18.png"/><Relationship Id="rId10" Type="http://schemas.openxmlformats.org/officeDocument/2006/relationships/slide" Target="slide22.xml"/><Relationship Id="rId4" Type="http://schemas.openxmlformats.org/officeDocument/2006/relationships/image" Target="../media/image6.png"/><Relationship Id="rId9" Type="http://schemas.openxmlformats.org/officeDocument/2006/relationships/slide" Target="slide21.xml"/><Relationship Id="rId14" Type="http://schemas.openxmlformats.org/officeDocument/2006/relationships/image" Target="../media/image17.sv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3.png"/><Relationship Id="rId1" Type="http://schemas.openxmlformats.org/officeDocument/2006/relationships/slideLayout" Target="../slideLayouts/slideLayout5.xml"/><Relationship Id="rId4" Type="http://schemas.openxmlformats.org/officeDocument/2006/relationships/slide" Target="slide4.xml"/></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7.png"/><Relationship Id="rId1" Type="http://schemas.openxmlformats.org/officeDocument/2006/relationships/slideLayout" Target="../slideLayouts/slideLayout5.xml"/><Relationship Id="rId4" Type="http://schemas.openxmlformats.org/officeDocument/2006/relationships/slide" Target="slide4.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7.png"/><Relationship Id="rId1" Type="http://schemas.openxmlformats.org/officeDocument/2006/relationships/slideLayout" Target="../slideLayouts/slideLayout5.xml"/><Relationship Id="rId5" Type="http://schemas.openxmlformats.org/officeDocument/2006/relationships/slide" Target="slide4.xml"/><Relationship Id="rId4" Type="http://schemas.openxmlformats.org/officeDocument/2006/relationships/image" Target="../media/image17.sv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7.png"/><Relationship Id="rId1" Type="http://schemas.openxmlformats.org/officeDocument/2006/relationships/slideLayout" Target="../slideLayouts/slideLayout5.xml"/><Relationship Id="rId5" Type="http://schemas.openxmlformats.org/officeDocument/2006/relationships/slide" Target="slide4.xml"/><Relationship Id="rId4" Type="http://schemas.openxmlformats.org/officeDocument/2006/relationships/image" Target="../media/image17.sv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7.png"/><Relationship Id="rId1" Type="http://schemas.openxmlformats.org/officeDocument/2006/relationships/slideLayout" Target="../slideLayouts/slideLayout5.xml"/><Relationship Id="rId6" Type="http://schemas.openxmlformats.org/officeDocument/2006/relationships/slide" Target="slide4.xml"/><Relationship Id="rId5" Type="http://schemas.openxmlformats.org/officeDocument/2006/relationships/image" Target="../media/image24.png"/><Relationship Id="rId4" Type="http://schemas.openxmlformats.org/officeDocument/2006/relationships/image" Target="../media/image17.sv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7.png"/><Relationship Id="rId1" Type="http://schemas.openxmlformats.org/officeDocument/2006/relationships/slideLayout" Target="../slideLayouts/slideLayout5.xml"/><Relationship Id="rId4" Type="http://schemas.openxmlformats.org/officeDocument/2006/relationships/slide" Target="slide4.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slide" Target="slide4.xml"/><Relationship Id="rId2" Type="http://schemas.openxmlformats.org/officeDocument/2006/relationships/image" Target="../media/image7.png"/><Relationship Id="rId1" Type="http://schemas.openxmlformats.org/officeDocument/2006/relationships/slideLayout" Target="../slideLayouts/slideLayout5.xml"/><Relationship Id="rId6" Type="http://schemas.openxmlformats.org/officeDocument/2006/relationships/hyperlink" Target="https://learn.microsoft.com/en-us/microsoft-365/copilot/cowork/use-cowork#cowork-skills" TargetMode="External"/><Relationship Id="rId5" Type="http://schemas.openxmlformats.org/officeDocument/2006/relationships/image" Target="../media/image19.svg"/><Relationship Id="rId4" Type="http://schemas.openxmlformats.org/officeDocument/2006/relationships/image" Target="../media/image17.sv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7.png"/><Relationship Id="rId1" Type="http://schemas.openxmlformats.org/officeDocument/2006/relationships/slideLayout" Target="../slideLayouts/slideLayout5.xml"/><Relationship Id="rId4" Type="http://schemas.openxmlformats.org/officeDocument/2006/relationships/slide" Target="slide4.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7.png"/><Relationship Id="rId1" Type="http://schemas.openxmlformats.org/officeDocument/2006/relationships/slideLayout" Target="../slideLayouts/slideLayout5.xml"/><Relationship Id="rId6" Type="http://schemas.openxmlformats.org/officeDocument/2006/relationships/slide" Target="slide4.xml"/><Relationship Id="rId5" Type="http://schemas.openxmlformats.org/officeDocument/2006/relationships/image" Target="../media/image18.png"/><Relationship Id="rId4" Type="http://schemas.openxmlformats.org/officeDocument/2006/relationships/image" Target="../media/image17.sv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7.png"/><Relationship Id="rId1" Type="http://schemas.openxmlformats.org/officeDocument/2006/relationships/slideLayout" Target="../slideLayouts/slideLayout5.xml"/><Relationship Id="rId5" Type="http://schemas.openxmlformats.org/officeDocument/2006/relationships/slide" Target="slide4.xml"/><Relationship Id="rId4" Type="http://schemas.openxmlformats.org/officeDocument/2006/relationships/image" Target="../media/image17.sv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7.png"/><Relationship Id="rId1" Type="http://schemas.openxmlformats.org/officeDocument/2006/relationships/slideLayout" Target="../slideLayouts/slideLayout5.xml"/><Relationship Id="rId6" Type="http://schemas.openxmlformats.org/officeDocument/2006/relationships/slide" Target="slide4.xml"/><Relationship Id="rId5" Type="http://schemas.openxmlformats.org/officeDocument/2006/relationships/image" Target="../media/image20.png"/><Relationship Id="rId4" Type="http://schemas.openxmlformats.org/officeDocument/2006/relationships/image" Target="../media/image17.sv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7.png"/><Relationship Id="rId1" Type="http://schemas.openxmlformats.org/officeDocument/2006/relationships/slideLayout" Target="../slideLayouts/slideLayout5.xml"/><Relationship Id="rId4" Type="http://schemas.openxmlformats.org/officeDocument/2006/relationships/slide" Target="slide4.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7.png"/><Relationship Id="rId1" Type="http://schemas.openxmlformats.org/officeDocument/2006/relationships/slideLayout" Target="../slideLayouts/slideLayout5.xml"/><Relationship Id="rId4" Type="http://schemas.openxmlformats.org/officeDocument/2006/relationships/slide" Target="slide4.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7.png"/><Relationship Id="rId1" Type="http://schemas.openxmlformats.org/officeDocument/2006/relationships/slideLayout" Target="../slideLayouts/slideLayout5.xml"/><Relationship Id="rId6" Type="http://schemas.openxmlformats.org/officeDocument/2006/relationships/slide" Target="slide4.xml"/><Relationship Id="rId5" Type="http://schemas.openxmlformats.org/officeDocument/2006/relationships/image" Target="../media/image19.svg"/><Relationship Id="rId4" Type="http://schemas.openxmlformats.org/officeDocument/2006/relationships/image" Target="../media/image17.sv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7.png"/><Relationship Id="rId1" Type="http://schemas.openxmlformats.org/officeDocument/2006/relationships/slideLayout" Target="../slideLayouts/slideLayout5.xml"/><Relationship Id="rId6" Type="http://schemas.openxmlformats.org/officeDocument/2006/relationships/slide" Target="slide4.xml"/><Relationship Id="rId5" Type="http://schemas.openxmlformats.org/officeDocument/2006/relationships/image" Target="../media/image19.svg"/><Relationship Id="rId4" Type="http://schemas.openxmlformats.org/officeDocument/2006/relationships/image" Target="../media/image17.sv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7.png"/><Relationship Id="rId1" Type="http://schemas.openxmlformats.org/officeDocument/2006/relationships/slideLayout" Target="../slideLayouts/slideLayout5.xml"/><Relationship Id="rId4" Type="http://schemas.openxmlformats.org/officeDocument/2006/relationships/slide" Target="slide4.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7.png"/><Relationship Id="rId1" Type="http://schemas.openxmlformats.org/officeDocument/2006/relationships/slideLayout" Target="../slideLayouts/slideLayout5.xml"/><Relationship Id="rId4" Type="http://schemas.openxmlformats.org/officeDocument/2006/relationships/slide" Target="slide4.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7.png"/><Relationship Id="rId1" Type="http://schemas.openxmlformats.org/officeDocument/2006/relationships/slideLayout" Target="../slideLayouts/slideLayout5.xml"/><Relationship Id="rId6" Type="http://schemas.openxmlformats.org/officeDocument/2006/relationships/slide" Target="slide4.xml"/><Relationship Id="rId5" Type="http://schemas.openxmlformats.org/officeDocument/2006/relationships/image" Target="../media/image18.png"/><Relationship Id="rId4" Type="http://schemas.openxmlformats.org/officeDocument/2006/relationships/image" Target="../media/image17.svg"/></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7.png"/><Relationship Id="rId1" Type="http://schemas.openxmlformats.org/officeDocument/2006/relationships/slideLayout" Target="../slideLayouts/slideLayout5.xml"/><Relationship Id="rId6" Type="http://schemas.openxmlformats.org/officeDocument/2006/relationships/slide" Target="slide4.xml"/><Relationship Id="rId5" Type="http://schemas.openxmlformats.org/officeDocument/2006/relationships/image" Target="../media/image22.png"/><Relationship Id="rId4" Type="http://schemas.openxmlformats.org/officeDocument/2006/relationships/image" Target="../media/image17.svg"/></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7.png"/><Relationship Id="rId1" Type="http://schemas.openxmlformats.org/officeDocument/2006/relationships/slideLayout" Target="../slideLayouts/slideLayout5.xml"/><Relationship Id="rId5" Type="http://schemas.openxmlformats.org/officeDocument/2006/relationships/slide" Target="slide4.xml"/><Relationship Id="rId4" Type="http://schemas.openxmlformats.org/officeDocument/2006/relationships/image" Target="../media/image17.svg"/></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aka.ms/CoworkAdoption" TargetMode="External"/><Relationship Id="rId1" Type="http://schemas.openxmlformats.org/officeDocument/2006/relationships/slideLayout" Target="../slideLayouts/slideLayout4.xml"/><Relationship Id="rId5" Type="http://schemas.openxmlformats.org/officeDocument/2006/relationships/image" Target="../media/image26.jpg"/><Relationship Id="rId4" Type="http://schemas.openxmlformats.org/officeDocument/2006/relationships/image" Target="../media/image2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7611B-EEE1-753B-736D-D7041D1E1CFA}"/>
              </a:ext>
            </a:extLst>
          </p:cNvPr>
          <p:cNvSpPr>
            <a:spLocks noGrp="1"/>
          </p:cNvSpPr>
          <p:nvPr>
            <p:ph type="title"/>
          </p:nvPr>
        </p:nvSpPr>
        <p:spPr>
          <a:xfrm>
            <a:off x="350838" y="4419802"/>
            <a:ext cx="6456362" cy="609398"/>
          </a:xfrm>
        </p:spPr>
        <p:txBody>
          <a:bodyPr wrap="square">
            <a:spAutoFit/>
          </a:bodyPr>
          <a:lstStyle/>
          <a:p>
            <a:r>
              <a:rPr lang="en-US"/>
              <a:t>Copilot </a:t>
            </a:r>
            <a:r>
              <a:rPr lang="en-US" err="1"/>
              <a:t>Cowork</a:t>
            </a:r>
            <a:r>
              <a:rPr lang="en-US"/>
              <a:t> Task Pack</a:t>
            </a:r>
            <a:endParaRPr lang="en-IN"/>
          </a:p>
        </p:txBody>
      </p:sp>
      <p:sp>
        <p:nvSpPr>
          <p:cNvPr id="21" name="Text Placeholder 20">
            <a:extLst>
              <a:ext uri="{FF2B5EF4-FFF2-40B4-BE49-F238E27FC236}">
                <a16:creationId xmlns:a16="http://schemas.microsoft.com/office/drawing/2014/main" id="{ADA72D42-11AD-EC88-5E54-F4E792DE8876}"/>
              </a:ext>
            </a:extLst>
          </p:cNvPr>
          <p:cNvSpPr>
            <a:spLocks noGrp="1"/>
          </p:cNvSpPr>
          <p:nvPr>
            <p:ph type="body" sz="quarter" idx="12"/>
          </p:nvPr>
        </p:nvSpPr>
        <p:spPr>
          <a:xfrm>
            <a:off x="350838" y="5248275"/>
            <a:ext cx="6456362" cy="923330"/>
          </a:xfrm>
        </p:spPr>
        <p:txBody>
          <a:bodyPr/>
          <a:lstStyle/>
          <a:p>
            <a:r>
              <a:rPr lang="en-US" dirty="0"/>
              <a:t>Ready-to-use Copilot </a:t>
            </a:r>
            <a:r>
              <a:rPr lang="en-US" dirty="0" err="1"/>
              <a:t>Cowork</a:t>
            </a:r>
            <a:r>
              <a:rPr lang="en-US" dirty="0"/>
              <a:t> tasks that help knowledge workers delegate, coordinate, and complete multi-step tasks across everyday workflows.</a:t>
            </a:r>
          </a:p>
        </p:txBody>
      </p:sp>
      <p:pic>
        <p:nvPicPr>
          <p:cNvPr id="17" name="Picture 16">
            <a:extLst>
              <a:ext uri="{FF2B5EF4-FFF2-40B4-BE49-F238E27FC236}">
                <a16:creationId xmlns:a16="http://schemas.microsoft.com/office/drawing/2014/main" id="{3D66AD15-527B-2C16-92A1-BC813FC03B01}"/>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flipV="1">
            <a:off x="4390571" y="9496377"/>
            <a:ext cx="3381829" cy="562023"/>
          </a:xfrm>
          <a:prstGeom prst="rect">
            <a:avLst/>
          </a:prstGeom>
        </p:spPr>
      </p:pic>
      <p:pic>
        <p:nvPicPr>
          <p:cNvPr id="1108" name="Picture 1107">
            <a:extLst>
              <a:ext uri="{FF2B5EF4-FFF2-40B4-BE49-F238E27FC236}">
                <a16:creationId xmlns:a16="http://schemas.microsoft.com/office/drawing/2014/main" id="{27B3E94F-04B4-614B-7D99-44D39071CEA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443972"/>
            <a:ext cx="7772400" cy="59166"/>
          </a:xfrm>
          <a:prstGeom prst="rect">
            <a:avLst/>
          </a:prstGeom>
        </p:spPr>
      </p:pic>
      <p:grpSp>
        <p:nvGrpSpPr>
          <p:cNvPr id="22" name="Group 21">
            <a:extLst>
              <a:ext uri="{FF2B5EF4-FFF2-40B4-BE49-F238E27FC236}">
                <a16:creationId xmlns:a16="http://schemas.microsoft.com/office/drawing/2014/main" id="{8424AD05-74F0-D984-8F68-0725A2F4954D}"/>
              </a:ext>
              <a:ext uri="{C183D7F6-B498-43B3-948B-1728B52AA6E4}">
                <adec:decorative xmlns:adec="http://schemas.microsoft.com/office/drawing/2017/decorative" val="1"/>
              </a:ext>
            </a:extLst>
          </p:cNvPr>
          <p:cNvGrpSpPr/>
          <p:nvPr/>
        </p:nvGrpSpPr>
        <p:grpSpPr>
          <a:xfrm>
            <a:off x="4724587" y="0"/>
            <a:ext cx="3047813" cy="2563011"/>
            <a:chOff x="5807692" y="-2622177"/>
            <a:chExt cx="4250710" cy="3574568"/>
          </a:xfrm>
        </p:grpSpPr>
        <p:pic>
          <p:nvPicPr>
            <p:cNvPr id="35" name="Graphic 34">
              <a:extLst>
                <a:ext uri="{FF2B5EF4-FFF2-40B4-BE49-F238E27FC236}">
                  <a16:creationId xmlns:a16="http://schemas.microsoft.com/office/drawing/2014/main" id="{9B29C8A9-5719-F6DD-5026-AD4225725A48}"/>
                </a:ext>
              </a:extLst>
            </p:cNvPr>
            <p:cNvPicPr>
              <a:picLocks noChangeAspect="1"/>
            </p:cNvPicPr>
            <p:nvPr/>
          </p:nvPicPr>
          <p:blipFill>
            <a:blip>
              <a:alphaModFix amt="64000"/>
              <a:extLst>
                <a:ext uri="{96DAC541-7B7A-43D3-8B79-37D633B846F1}">
                  <asvg:svgBlip xmlns:asvg="http://schemas.microsoft.com/office/drawing/2016/SVG/main" r:embed="rId4"/>
                </a:ext>
              </a:extLst>
            </a:blip>
            <a:srcRect t="20918" r="13829"/>
            <a:stretch>
              <a:fillRect/>
            </a:stretch>
          </p:blipFill>
          <p:spPr>
            <a:xfrm>
              <a:off x="7541029" y="-2622177"/>
              <a:ext cx="2517373" cy="1707599"/>
            </a:xfrm>
            <a:custGeom>
              <a:avLst/>
              <a:gdLst>
                <a:gd name="csX0" fmla="*/ 0 w 1945243"/>
                <a:gd name="csY0" fmla="*/ 0 h 1319508"/>
                <a:gd name="csX1" fmla="*/ 1945243 w 1945243"/>
                <a:gd name="csY1" fmla="*/ 0 h 1319508"/>
                <a:gd name="csX2" fmla="*/ 1945243 w 1945243"/>
                <a:gd name="csY2" fmla="*/ 1319508 h 1319508"/>
                <a:gd name="csX3" fmla="*/ 0 w 1945243"/>
                <a:gd name="csY3" fmla="*/ 1319508 h 1319508"/>
              </a:gdLst>
              <a:ahLst/>
              <a:cxnLst>
                <a:cxn ang="0">
                  <a:pos x="csX0" y="csY0"/>
                </a:cxn>
                <a:cxn ang="0">
                  <a:pos x="csX1" y="csY1"/>
                </a:cxn>
                <a:cxn ang="0">
                  <a:pos x="csX2" y="csY2"/>
                </a:cxn>
                <a:cxn ang="0">
                  <a:pos x="csX3" y="csY3"/>
                </a:cxn>
              </a:cxnLst>
              <a:rect l="l" t="t" r="r" b="b"/>
              <a:pathLst>
                <a:path w="1945243" h="1319508">
                  <a:moveTo>
                    <a:pt x="0" y="0"/>
                  </a:moveTo>
                  <a:lnTo>
                    <a:pt x="1945243" y="0"/>
                  </a:lnTo>
                  <a:lnTo>
                    <a:pt x="1945243" y="1319508"/>
                  </a:lnTo>
                  <a:lnTo>
                    <a:pt x="0" y="1319508"/>
                  </a:lnTo>
                  <a:close/>
                </a:path>
              </a:pathLst>
            </a:custGeom>
          </p:spPr>
        </p:pic>
        <p:pic>
          <p:nvPicPr>
            <p:cNvPr id="28" name="Graphic 27">
              <a:extLst>
                <a:ext uri="{FF2B5EF4-FFF2-40B4-BE49-F238E27FC236}">
                  <a16:creationId xmlns:a16="http://schemas.microsoft.com/office/drawing/2014/main" id="{B411F022-CBD4-2392-DD90-341574337D32}"/>
                </a:ext>
              </a:extLst>
            </p:cNvPr>
            <p:cNvPicPr>
              <a:picLocks noChangeAspect="1"/>
            </p:cNvPicPr>
            <p:nvPr/>
          </p:nvPicPr>
          <p:blipFill>
            <a:blip>
              <a:alphaModFix amt="64000"/>
              <a:extLst>
                <a:ext uri="{96DAC541-7B7A-43D3-8B79-37D633B846F1}">
                  <asvg:svgBlip xmlns:asvg="http://schemas.microsoft.com/office/drawing/2016/SVG/main" r:embed="rId5"/>
                </a:ext>
              </a:extLst>
            </a:blip>
            <a:stretch>
              <a:fillRect/>
            </a:stretch>
          </p:blipFill>
          <p:spPr>
            <a:xfrm>
              <a:off x="5807692" y="-2400409"/>
              <a:ext cx="4092388" cy="3352800"/>
            </a:xfrm>
            <a:prstGeom prst="rect">
              <a:avLst/>
            </a:prstGeom>
          </p:spPr>
        </p:pic>
      </p:grpSp>
    </p:spTree>
    <p:extLst>
      <p:ext uri="{BB962C8B-B14F-4D97-AF65-F5344CB8AC3E}">
        <p14:creationId xmlns:p14="http://schemas.microsoft.com/office/powerpoint/2010/main" val="2952712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2F12E-94DF-A972-BD26-771AACA5857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79E5F82-41F1-C29D-C2EA-A0825CB782EC}"/>
              </a:ext>
            </a:extLst>
          </p:cNvPr>
          <p:cNvSpPr>
            <a:spLocks noGrp="1"/>
          </p:cNvSpPr>
          <p:nvPr>
            <p:ph type="title"/>
          </p:nvPr>
        </p:nvSpPr>
        <p:spPr>
          <a:xfrm>
            <a:off x="350838" y="320675"/>
            <a:ext cx="7070725" cy="738664"/>
          </a:xfrm>
        </p:spPr>
        <p:txBody>
          <a:bodyPr/>
          <a:lstStyle/>
          <a:p>
            <a:r>
              <a:rPr lang="en-US"/>
              <a:t>Drive work forward with </a:t>
            </a:r>
            <a:br>
              <a:rPr lang="en-US"/>
            </a:br>
            <a:r>
              <a:rPr lang="en-US"/>
              <a:t>Copilot </a:t>
            </a:r>
            <a:r>
              <a:rPr lang="en-US" err="1"/>
              <a:t>Cowork</a:t>
            </a:r>
            <a:endParaRPr lang="en-IN"/>
          </a:p>
        </p:txBody>
      </p:sp>
      <p:sp>
        <p:nvSpPr>
          <p:cNvPr id="16" name="TextBox 15">
            <a:extLst>
              <a:ext uri="{FF2B5EF4-FFF2-40B4-BE49-F238E27FC236}">
                <a16:creationId xmlns:a16="http://schemas.microsoft.com/office/drawing/2014/main" id="{FB9BDCE2-0C01-1AF7-C75F-E7A305AE6B47}"/>
              </a:ext>
            </a:extLst>
          </p:cNvPr>
          <p:cNvSpPr txBox="1"/>
          <p:nvPr/>
        </p:nvSpPr>
        <p:spPr>
          <a:xfrm>
            <a:off x="350838" y="1380012"/>
            <a:ext cx="4030662" cy="5616922"/>
          </a:xfrm>
          <a:prstGeom prst="rect">
            <a:avLst/>
          </a:prstGeom>
          <a:noFill/>
        </p:spPr>
        <p:txBody>
          <a:bodyPr wrap="square" lIns="0" tIns="0" rIns="0" bIns="0" anchor="t">
            <a:spAutoFit/>
          </a:bodyPr>
          <a:lstStyle/>
          <a:p>
            <a:pPr>
              <a:spcAft>
                <a:spcPts val="1200"/>
              </a:spcAft>
            </a:pPr>
            <a:r>
              <a:rPr lang="en-US" sz="1500" dirty="0"/>
              <a:t>Copilot Cowork brings long-running, multi-step work into Microsoft Copilot – moving beyond prompts and responses to task execution that unfolds over time. You delegate the work and stay in the loop as </a:t>
            </a:r>
            <a:r>
              <a:rPr lang="en-US" sz="1500" dirty="0" err="1"/>
              <a:t>Cowork</a:t>
            </a:r>
            <a:r>
              <a:rPr lang="en-US" sz="1500" dirty="0"/>
              <a:t> breaks it into steps, reasons across your tools and files, and carries it forward – generating documents, organizing files, scheduling meetings, and sending communications across Microsoft Copilot.</a:t>
            </a:r>
          </a:p>
          <a:p>
            <a:pPr>
              <a:spcAft>
                <a:spcPts val="1200"/>
              </a:spcAft>
            </a:pPr>
            <a:r>
              <a:rPr lang="en-US" sz="1500" dirty="0"/>
              <a:t>It's powered by Work IQ, which grounds </a:t>
            </a:r>
            <a:r>
              <a:rPr lang="en-US" sz="1500" dirty="0" err="1"/>
              <a:t>Cowork</a:t>
            </a:r>
            <a:r>
              <a:rPr lang="en-US" sz="1500" dirty="0"/>
              <a:t> in the organizational context you have access to – the emails, meetings, files, chats, people, and business systems that shape your work – so it can plan intelligently and produce actionable results. With plugins, </a:t>
            </a:r>
            <a:r>
              <a:rPr lang="en-US" sz="1500" dirty="0" err="1"/>
              <a:t>Cowork</a:t>
            </a:r>
            <a:r>
              <a:rPr lang="en-US" sz="1500" dirty="0"/>
              <a:t> can extend into the connected tools your team relies on, from native integrations like Fabric IQ to partners like monday.com and Miro.</a:t>
            </a:r>
            <a:endParaRPr lang="en-US" sz="1500" dirty="0">
              <a:cs typeface="Segoe Sans Display Semilight"/>
            </a:endParaRPr>
          </a:p>
          <a:p>
            <a:pPr>
              <a:spcAft>
                <a:spcPts val="1200"/>
              </a:spcAft>
            </a:pPr>
            <a:r>
              <a:rPr lang="en-US" sz="1500" dirty="0"/>
              <a:t>And because it's cloud-native, </a:t>
            </a:r>
            <a:r>
              <a:rPr lang="en-US" sz="1500" dirty="0" err="1"/>
              <a:t>Cowork</a:t>
            </a:r>
            <a:r>
              <a:rPr lang="en-US" sz="1500" dirty="0"/>
              <a:t> can keep working even after you close your laptop, saving every output to OneDrive as protected, ready-to-share knowledge – secure by design within Microsoft Copilot.</a:t>
            </a:r>
            <a:endParaRPr lang="en-IN" sz="1500" dirty="0"/>
          </a:p>
        </p:txBody>
      </p:sp>
      <p:sp>
        <p:nvSpPr>
          <p:cNvPr id="23" name="NavPill_AskQuestions">
            <a:hlinkClick r:id="" action="ppaction://noaction"/>
            <a:extLst>
              <a:ext uri="{FF2B5EF4-FFF2-40B4-BE49-F238E27FC236}">
                <a16:creationId xmlns:a16="http://schemas.microsoft.com/office/drawing/2014/main" id="{49F147E5-1B5D-27B7-97E1-C3B2C280FB91}"/>
              </a:ext>
            </a:extLst>
          </p:cNvPr>
          <p:cNvSpPr/>
          <p:nvPr/>
        </p:nvSpPr>
        <p:spPr>
          <a:xfrm>
            <a:off x="350838" y="7412989"/>
            <a:ext cx="4030662" cy="246221"/>
          </a:xfrm>
          <a:prstGeom prst="rect">
            <a:avLst/>
          </a:prstGeom>
          <a:noFill/>
          <a:ln w="9525">
            <a:noFill/>
            <a:headEnd type="none" w="lg" len="med"/>
            <a:tailEnd type="none" w="lg" len="me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defTabSz="932765" fontAlgn="base">
              <a:spcBef>
                <a:spcPct val="0"/>
              </a:spcBef>
              <a:spcAft>
                <a:spcPct val="0"/>
              </a:spcAft>
            </a:pPr>
            <a:r>
              <a:rPr lang="en-US" sz="1600">
                <a:solidFill>
                  <a:srgbClr val="0070C0"/>
                </a:solidFill>
                <a:latin typeface="Segoe Sans Display Semibold" pitchFamily="2" charset="0"/>
                <a:cs typeface="Segoe Sans Display Semibold" pitchFamily="2" charset="0"/>
              </a:rPr>
              <a:t>Intended use of the task pack</a:t>
            </a:r>
          </a:p>
        </p:txBody>
      </p:sp>
      <p:sp>
        <p:nvSpPr>
          <p:cNvPr id="20" name="TextBox 19">
            <a:extLst>
              <a:ext uri="{FF2B5EF4-FFF2-40B4-BE49-F238E27FC236}">
                <a16:creationId xmlns:a16="http://schemas.microsoft.com/office/drawing/2014/main" id="{1CC7EB84-E79B-DE36-DA9A-86723D0ABD3B}"/>
              </a:ext>
            </a:extLst>
          </p:cNvPr>
          <p:cNvSpPr txBox="1"/>
          <p:nvPr/>
        </p:nvSpPr>
        <p:spPr>
          <a:xfrm>
            <a:off x="350838" y="7755732"/>
            <a:ext cx="4030662" cy="1600438"/>
          </a:xfrm>
          <a:prstGeom prst="rect">
            <a:avLst/>
          </a:prstGeom>
          <a:noFill/>
        </p:spPr>
        <p:txBody>
          <a:bodyPr wrap="square" lIns="0" tIns="0" rIns="0" bIns="0">
            <a:spAutoFit/>
          </a:bodyPr>
          <a:lstStyle/>
          <a:p>
            <a:pPr marL="171450" indent="-171450">
              <a:spcAft>
                <a:spcPts val="1200"/>
              </a:spcAft>
              <a:buFont typeface="Wingdings" panose="05000000000000000000" pitchFamily="2" charset="2"/>
              <a:buChar char=""/>
            </a:pPr>
            <a:r>
              <a:rPr lang="en-US" sz="1200" dirty="0"/>
              <a:t>For individuals and teams looking to delegate and complete multi-step work with Microsoft Copilot </a:t>
            </a:r>
            <a:r>
              <a:rPr lang="en-US" sz="1200" dirty="0" err="1"/>
              <a:t>Cowork</a:t>
            </a:r>
            <a:r>
              <a:rPr lang="en-US" sz="1200" dirty="0"/>
              <a:t>.</a:t>
            </a:r>
          </a:p>
          <a:p>
            <a:pPr marL="171450" indent="-171450">
              <a:spcAft>
                <a:spcPts val="1200"/>
              </a:spcAft>
              <a:buFont typeface="Wingdings" panose="05000000000000000000" pitchFamily="2" charset="2"/>
              <a:buChar char=""/>
            </a:pPr>
            <a:r>
              <a:rPr lang="en-US" sz="1200" dirty="0"/>
              <a:t>As inspiration and guidance for structuring outcome-based tasks that drive coordinated work across Microsoft Copilot.</a:t>
            </a:r>
          </a:p>
          <a:p>
            <a:pPr marL="171450" indent="-171450">
              <a:spcAft>
                <a:spcPts val="1200"/>
              </a:spcAft>
              <a:buFont typeface="Wingdings" panose="05000000000000000000" pitchFamily="2" charset="2"/>
              <a:buChar char=""/>
            </a:pPr>
            <a:r>
              <a:rPr lang="en-US" sz="1200" dirty="0"/>
              <a:t>As a learning resource that shows how </a:t>
            </a:r>
            <a:r>
              <a:rPr lang="en-US" sz="1200" dirty="0" err="1"/>
              <a:t>Cowork</a:t>
            </a:r>
            <a:r>
              <a:rPr lang="en-US" sz="1200" dirty="0"/>
              <a:t> reasons across emails, meetings, files, and chats to plan, act, and carry work forward.</a:t>
            </a:r>
          </a:p>
        </p:txBody>
      </p:sp>
      <p:pic>
        <p:nvPicPr>
          <p:cNvPr id="22" name="Picture 21">
            <a:extLst>
              <a:ext uri="{FF2B5EF4-FFF2-40B4-BE49-F238E27FC236}">
                <a16:creationId xmlns:a16="http://schemas.microsoft.com/office/drawing/2014/main" id="{0B2E3722-EB16-66B5-EC30-D176FC03EEB6}"/>
              </a:ext>
              <a:ext uri="{C183D7F6-B498-43B3-948B-1728B52AA6E4}">
                <adec:decorative xmlns:adec="http://schemas.microsoft.com/office/drawing/2017/decorative" val="1"/>
              </a:ext>
            </a:extLst>
          </p:cNvPr>
          <p:cNvPicPr>
            <a:picLocks noChangeAspect="1"/>
          </p:cNvPicPr>
          <p:nvPr/>
        </p:nvPicPr>
        <p:blipFill>
          <a:blip r:embed="rId3">
            <a:alphaModFix amt="62000"/>
          </a:blip>
          <a:srcRect l="19826"/>
          <a:stretch>
            <a:fillRect/>
          </a:stretch>
        </p:blipFill>
        <p:spPr>
          <a:xfrm flipV="1">
            <a:off x="1" y="9715076"/>
            <a:ext cx="1656285" cy="343323"/>
          </a:xfrm>
          <a:custGeom>
            <a:avLst/>
            <a:gdLst>
              <a:gd name="csX0" fmla="*/ 0 w 1656285"/>
              <a:gd name="csY0" fmla="*/ 343323 h 343323"/>
              <a:gd name="csX1" fmla="*/ 1656285 w 1656285"/>
              <a:gd name="csY1" fmla="*/ 343323 h 343323"/>
              <a:gd name="csX2" fmla="*/ 1656285 w 1656285"/>
              <a:gd name="csY2" fmla="*/ 0 h 343323"/>
              <a:gd name="csX3" fmla="*/ 0 w 1656285"/>
              <a:gd name="csY3" fmla="*/ 0 h 343323"/>
            </a:gdLst>
            <a:ahLst/>
            <a:cxnLst>
              <a:cxn ang="0">
                <a:pos x="csX0" y="csY0"/>
              </a:cxn>
              <a:cxn ang="0">
                <a:pos x="csX1" y="csY1"/>
              </a:cxn>
              <a:cxn ang="0">
                <a:pos x="csX2" y="csY2"/>
              </a:cxn>
              <a:cxn ang="0">
                <a:pos x="csX3" y="csY3"/>
              </a:cxn>
            </a:cxnLst>
            <a:rect l="l" t="t" r="r" b="b"/>
            <a:pathLst>
              <a:path w="1656285" h="343323">
                <a:moveTo>
                  <a:pt x="0" y="343323"/>
                </a:moveTo>
                <a:lnTo>
                  <a:pt x="1656285" y="343323"/>
                </a:lnTo>
                <a:lnTo>
                  <a:pt x="1656285" y="0"/>
                </a:lnTo>
                <a:lnTo>
                  <a:pt x="0" y="0"/>
                </a:lnTo>
                <a:close/>
              </a:path>
            </a:pathLst>
          </a:custGeom>
        </p:spPr>
      </p:pic>
      <p:cxnSp>
        <p:nvCxnSpPr>
          <p:cNvPr id="31" name="Straight Connector 30">
            <a:extLst>
              <a:ext uri="{FF2B5EF4-FFF2-40B4-BE49-F238E27FC236}">
                <a16:creationId xmlns:a16="http://schemas.microsoft.com/office/drawing/2014/main" id="{34B1902C-E1EB-4CB2-011D-8498B58EF0F0}"/>
              </a:ext>
              <a:ext uri="{C183D7F6-B498-43B3-948B-1728B52AA6E4}">
                <adec:decorative xmlns:adec="http://schemas.microsoft.com/office/drawing/2017/decorative" val="1"/>
              </a:ext>
            </a:extLst>
          </p:cNvPr>
          <p:cNvCxnSpPr>
            <a:cxnSpLocks/>
          </p:cNvCxnSpPr>
          <p:nvPr/>
        </p:nvCxnSpPr>
        <p:spPr>
          <a:xfrm>
            <a:off x="350838" y="7173658"/>
            <a:ext cx="4030662" cy="0"/>
          </a:xfrm>
          <a:prstGeom prst="line">
            <a:avLst/>
          </a:prstGeom>
          <a:ln w="9525">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nvGrpSpPr>
          <p:cNvPr id="36" name="Group 35">
            <a:extLst>
              <a:ext uri="{FF2B5EF4-FFF2-40B4-BE49-F238E27FC236}">
                <a16:creationId xmlns:a16="http://schemas.microsoft.com/office/drawing/2014/main" id="{E263B8A2-E7F9-86FE-D7C1-8E7CBF308DFC}"/>
              </a:ext>
              <a:ext uri="{C183D7F6-B498-43B3-948B-1728B52AA6E4}">
                <adec:decorative xmlns:adec="http://schemas.microsoft.com/office/drawing/2017/decorative" val="1"/>
              </a:ext>
            </a:extLst>
          </p:cNvPr>
          <p:cNvGrpSpPr/>
          <p:nvPr/>
        </p:nvGrpSpPr>
        <p:grpSpPr>
          <a:xfrm>
            <a:off x="4553454" y="2"/>
            <a:ext cx="3218946" cy="10058398"/>
            <a:chOff x="4553454" y="2"/>
            <a:chExt cx="3218946" cy="10058398"/>
          </a:xfrm>
        </p:grpSpPr>
        <p:pic>
          <p:nvPicPr>
            <p:cNvPr id="34" name="Picture 33">
              <a:extLst>
                <a:ext uri="{FF2B5EF4-FFF2-40B4-BE49-F238E27FC236}">
                  <a16:creationId xmlns:a16="http://schemas.microsoft.com/office/drawing/2014/main" id="{D6E6933B-08EA-E505-BC32-57EB06EFA2F9}"/>
                </a:ext>
              </a:extLst>
            </p:cNvPr>
            <p:cNvPicPr>
              <a:picLocks noChangeAspect="1"/>
            </p:cNvPicPr>
            <p:nvPr/>
          </p:nvPicPr>
          <p:blipFill rotWithShape="1">
            <a:blip r:embed="rId4"/>
            <a:srcRect l="58050" r="21029"/>
            <a:stretch>
              <a:fillRect/>
            </a:stretch>
          </p:blipFill>
          <p:spPr>
            <a:xfrm>
              <a:off x="4553454" y="2"/>
              <a:ext cx="3218946" cy="10058398"/>
            </a:xfrm>
            <a:custGeom>
              <a:avLst/>
              <a:gdLst>
                <a:gd name="csX0" fmla="*/ 0 w 3218946"/>
                <a:gd name="csY0" fmla="*/ 0 h 10058398"/>
                <a:gd name="csX1" fmla="*/ 233265 w 3218946"/>
                <a:gd name="csY1" fmla="*/ 0 h 10058398"/>
                <a:gd name="csX2" fmla="*/ 3218946 w 3218946"/>
                <a:gd name="csY2" fmla="*/ 0 h 10058398"/>
                <a:gd name="csX3" fmla="*/ 3218946 w 3218946"/>
                <a:gd name="csY3" fmla="*/ 10058398 h 10058398"/>
                <a:gd name="csX4" fmla="*/ 0 w 3218946"/>
                <a:gd name="csY4" fmla="*/ 10058398 h 10058398"/>
              </a:gdLst>
              <a:ahLst/>
              <a:cxnLst>
                <a:cxn ang="0">
                  <a:pos x="csX0" y="csY0"/>
                </a:cxn>
                <a:cxn ang="0">
                  <a:pos x="csX1" y="csY1"/>
                </a:cxn>
                <a:cxn ang="0">
                  <a:pos x="csX2" y="csY2"/>
                </a:cxn>
                <a:cxn ang="0">
                  <a:pos x="csX3" y="csY3"/>
                </a:cxn>
                <a:cxn ang="0">
                  <a:pos x="csX4" y="csY4"/>
                </a:cxn>
              </a:cxnLst>
              <a:rect l="l" t="t" r="r" b="b"/>
              <a:pathLst>
                <a:path w="3218946" h="10058398">
                  <a:moveTo>
                    <a:pt x="0" y="0"/>
                  </a:moveTo>
                  <a:lnTo>
                    <a:pt x="233265" y="0"/>
                  </a:lnTo>
                  <a:lnTo>
                    <a:pt x="3218946" y="0"/>
                  </a:lnTo>
                  <a:lnTo>
                    <a:pt x="3218946" y="10058398"/>
                  </a:lnTo>
                  <a:lnTo>
                    <a:pt x="0" y="10058398"/>
                  </a:lnTo>
                  <a:close/>
                </a:path>
              </a:pathLst>
            </a:custGeom>
          </p:spPr>
        </p:pic>
        <p:sp>
          <p:nvSpPr>
            <p:cNvPr id="33" name="Freeform: Shape 32">
              <a:extLst>
                <a:ext uri="{FF2B5EF4-FFF2-40B4-BE49-F238E27FC236}">
                  <a16:creationId xmlns:a16="http://schemas.microsoft.com/office/drawing/2014/main" id="{56367EFC-5F4D-A1FE-47D8-4B52818B9A2E}"/>
                </a:ext>
              </a:extLst>
            </p:cNvPr>
            <p:cNvSpPr/>
            <p:nvPr/>
          </p:nvSpPr>
          <p:spPr bwMode="auto">
            <a:xfrm>
              <a:off x="4553454" y="2"/>
              <a:ext cx="3218946" cy="10058398"/>
            </a:xfrm>
            <a:custGeom>
              <a:avLst/>
              <a:gdLst>
                <a:gd name="csX0" fmla="*/ 0 w 2901949"/>
                <a:gd name="csY0" fmla="*/ 0 h 10058398"/>
                <a:gd name="csX1" fmla="*/ 2901949 w 2901949"/>
                <a:gd name="csY1" fmla="*/ 0 h 10058398"/>
                <a:gd name="csX2" fmla="*/ 2901949 w 2901949"/>
                <a:gd name="csY2" fmla="*/ 10058398 h 10058398"/>
                <a:gd name="csX3" fmla="*/ 0 w 2901949"/>
                <a:gd name="csY3" fmla="*/ 10058398 h 10058398"/>
              </a:gdLst>
              <a:ahLst/>
              <a:cxnLst>
                <a:cxn ang="0">
                  <a:pos x="csX0" y="csY0"/>
                </a:cxn>
                <a:cxn ang="0">
                  <a:pos x="csX1" y="csY1"/>
                </a:cxn>
                <a:cxn ang="0">
                  <a:pos x="csX2" y="csY2"/>
                </a:cxn>
                <a:cxn ang="0">
                  <a:pos x="csX3" y="csY3"/>
                </a:cxn>
              </a:cxnLst>
              <a:rect l="l" t="t" r="r" b="b"/>
              <a:pathLst>
                <a:path w="2901949" h="10058398">
                  <a:moveTo>
                    <a:pt x="0" y="0"/>
                  </a:moveTo>
                  <a:lnTo>
                    <a:pt x="2901949" y="0"/>
                  </a:lnTo>
                  <a:lnTo>
                    <a:pt x="2901949" y="10058398"/>
                  </a:lnTo>
                  <a:lnTo>
                    <a:pt x="0" y="10058398"/>
                  </a:lnTo>
                  <a:close/>
                </a:path>
              </a:pathLst>
            </a:custGeom>
            <a:solidFill>
              <a:schemeClr val="tx2">
                <a:lumMod val="50000"/>
                <a:lumOff val="50000"/>
                <a:alpha val="38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IN" sz="2000">
                <a:solidFill>
                  <a:schemeClr val="bg1"/>
                </a:solidFill>
                <a:cs typeface="Segoe UI" pitchFamily="34" charset="0"/>
              </a:endParaRPr>
            </a:p>
          </p:txBody>
        </p:sp>
      </p:grpSp>
      <p:sp>
        <p:nvSpPr>
          <p:cNvPr id="2" name="TextBox 10">
            <a:extLst>
              <a:ext uri="{FF2B5EF4-FFF2-40B4-BE49-F238E27FC236}">
                <a16:creationId xmlns:a16="http://schemas.microsoft.com/office/drawing/2014/main" id="{24378EEE-9731-6307-6742-78646F6C1DF6}"/>
              </a:ext>
            </a:extLst>
          </p:cNvPr>
          <p:cNvSpPr txBox="1">
            <a:spLocks/>
          </p:cNvSpPr>
          <p:nvPr/>
        </p:nvSpPr>
        <p:spPr>
          <a:xfrm>
            <a:off x="4839673" y="8557541"/>
            <a:ext cx="2644549" cy="1196319"/>
          </a:xfrm>
          <a:prstGeom prst="roundRect">
            <a:avLst/>
          </a:prstGeom>
          <a:solidFill>
            <a:srgbClr val="FAF7F5">
              <a:alpha val="90000"/>
            </a:srgbClr>
          </a:solidFill>
          <a:ln>
            <a:solidFill>
              <a:schemeClr val="bg1"/>
            </a:solidFill>
          </a:ln>
        </p:spPr>
        <p:txBody>
          <a:bodyPr wrap="square" anchor="ctr">
            <a:noAutofit/>
          </a:bodyPr>
          <a:lstStyle>
            <a:defPPr>
              <a:defRPr lang="en-US"/>
            </a:defPPr>
            <a:lvl1pPr marL="0" algn="l" defTabSz="1018824" rtl="0" eaLnBrk="1" latinLnBrk="0" hangingPunct="1">
              <a:defRPr sz="2006" kern="1200">
                <a:solidFill>
                  <a:schemeClr val="tx1"/>
                </a:solidFill>
                <a:latin typeface="+mn-lt"/>
                <a:ea typeface="+mn-ea"/>
                <a:cs typeface="+mn-cs"/>
              </a:defRPr>
            </a:lvl1pPr>
            <a:lvl2pPr marL="509412" algn="l" defTabSz="1018824" rtl="0" eaLnBrk="1" latinLnBrk="0" hangingPunct="1">
              <a:defRPr sz="2006" kern="1200">
                <a:solidFill>
                  <a:schemeClr val="tx1"/>
                </a:solidFill>
                <a:latin typeface="+mn-lt"/>
                <a:ea typeface="+mn-ea"/>
                <a:cs typeface="+mn-cs"/>
              </a:defRPr>
            </a:lvl2pPr>
            <a:lvl3pPr marL="1018824" algn="l" defTabSz="1018824" rtl="0" eaLnBrk="1" latinLnBrk="0" hangingPunct="1">
              <a:defRPr sz="2006" kern="1200">
                <a:solidFill>
                  <a:schemeClr val="tx1"/>
                </a:solidFill>
                <a:latin typeface="+mn-lt"/>
                <a:ea typeface="+mn-ea"/>
                <a:cs typeface="+mn-cs"/>
              </a:defRPr>
            </a:lvl3pPr>
            <a:lvl4pPr marL="1528237" algn="l" defTabSz="1018824" rtl="0" eaLnBrk="1" latinLnBrk="0" hangingPunct="1">
              <a:defRPr sz="2006" kern="1200">
                <a:solidFill>
                  <a:schemeClr val="tx1"/>
                </a:solidFill>
                <a:latin typeface="+mn-lt"/>
                <a:ea typeface="+mn-ea"/>
                <a:cs typeface="+mn-cs"/>
              </a:defRPr>
            </a:lvl4pPr>
            <a:lvl5pPr marL="2037649" algn="l" defTabSz="1018824" rtl="0" eaLnBrk="1" latinLnBrk="0" hangingPunct="1">
              <a:defRPr sz="2006" kern="1200">
                <a:solidFill>
                  <a:schemeClr val="tx1"/>
                </a:solidFill>
                <a:latin typeface="+mn-lt"/>
                <a:ea typeface="+mn-ea"/>
                <a:cs typeface="+mn-cs"/>
              </a:defRPr>
            </a:lvl5pPr>
            <a:lvl6pPr marL="2547061" algn="l" defTabSz="1018824" rtl="0" eaLnBrk="1" latinLnBrk="0" hangingPunct="1">
              <a:defRPr sz="2006" kern="1200">
                <a:solidFill>
                  <a:schemeClr val="tx1"/>
                </a:solidFill>
                <a:latin typeface="+mn-lt"/>
                <a:ea typeface="+mn-ea"/>
                <a:cs typeface="+mn-cs"/>
              </a:defRPr>
            </a:lvl6pPr>
            <a:lvl7pPr marL="3056473" algn="l" defTabSz="1018824" rtl="0" eaLnBrk="1" latinLnBrk="0" hangingPunct="1">
              <a:defRPr sz="2006" kern="1200">
                <a:solidFill>
                  <a:schemeClr val="tx1"/>
                </a:solidFill>
                <a:latin typeface="+mn-lt"/>
                <a:ea typeface="+mn-ea"/>
                <a:cs typeface="+mn-cs"/>
              </a:defRPr>
            </a:lvl7pPr>
            <a:lvl8pPr marL="3565886" algn="l" defTabSz="1018824" rtl="0" eaLnBrk="1" latinLnBrk="0" hangingPunct="1">
              <a:defRPr sz="2006" kern="1200">
                <a:solidFill>
                  <a:schemeClr val="tx1"/>
                </a:solidFill>
                <a:latin typeface="+mn-lt"/>
                <a:ea typeface="+mn-ea"/>
                <a:cs typeface="+mn-cs"/>
              </a:defRPr>
            </a:lvl8pPr>
            <a:lvl9pPr marL="4075298" algn="l" defTabSz="1018824" rtl="0" eaLnBrk="1" latinLnBrk="0" hangingPunct="1">
              <a:defRPr sz="2006" kern="1200">
                <a:solidFill>
                  <a:schemeClr val="tx1"/>
                </a:solidFill>
                <a:latin typeface="+mn-lt"/>
                <a:ea typeface="+mn-ea"/>
                <a:cs typeface="+mn-cs"/>
              </a:defRPr>
            </a:lvl9pPr>
          </a:lstStyle>
          <a:p>
            <a:pPr marL="0" marR="0" lvl="0" indent="0" algn="ctr" defTabSz="1018824" rtl="0" eaLnBrk="1" fontAlgn="auto" latinLnBrk="0" hangingPunct="1">
              <a:lnSpc>
                <a:spcPct val="100000"/>
              </a:lnSpc>
              <a:spcBef>
                <a:spcPts val="0"/>
              </a:spcBef>
              <a:spcAft>
                <a:spcPts val="200"/>
              </a:spcAft>
              <a:buClrTx/>
              <a:buSzTx/>
              <a:buFontTx/>
              <a:buNone/>
              <a:tabLst/>
              <a:defRPr/>
            </a:pPr>
            <a:r>
              <a:rPr kumimoji="0" lang="en-US" sz="1200" b="1" i="1" u="none" strike="noStrike" kern="1200" cap="none" spc="0" normalizeH="0" baseline="0" noProof="0" dirty="0">
                <a:ln>
                  <a:noFill/>
                </a:ln>
                <a:solidFill>
                  <a:srgbClr val="091F2C"/>
                </a:solidFill>
                <a:effectLst/>
                <a:uLnTx/>
                <a:uFillTx/>
                <a:latin typeface="Segoe Sans Display Semibold"/>
                <a:ea typeface="+mn-ea"/>
                <a:cs typeface="+mn-cs"/>
              </a:rPr>
              <a:t>Please note</a:t>
            </a:r>
            <a:r>
              <a:rPr kumimoji="0" lang="en-US" sz="1200" b="0" i="1" u="none" strike="noStrike" kern="1200" cap="none" spc="0" normalizeH="0" baseline="0" noProof="0" dirty="0">
                <a:ln>
                  <a:noFill/>
                </a:ln>
                <a:solidFill>
                  <a:srgbClr val="091F2C"/>
                </a:solidFill>
                <a:effectLst/>
                <a:uLnTx/>
                <a:uFillTx/>
                <a:latin typeface="Segoe Sans Display Semibold"/>
                <a:ea typeface="+mn-ea"/>
                <a:cs typeface="+mn-cs"/>
              </a:rPr>
              <a:t>: </a:t>
            </a:r>
            <a:r>
              <a:rPr kumimoji="0" lang="en-US" sz="1200" b="0" i="1" u="none" strike="noStrike" kern="1200" cap="none" spc="0" normalizeH="0" baseline="0" noProof="0" dirty="0">
                <a:ln>
                  <a:noFill/>
                </a:ln>
                <a:solidFill>
                  <a:srgbClr val="091F2C"/>
                </a:solidFill>
                <a:effectLst/>
                <a:uLnTx/>
                <a:uFillTx/>
                <a:latin typeface="Segoe Sans Display"/>
                <a:ea typeface="+mn-ea"/>
                <a:cs typeface="+mn-cs"/>
              </a:rPr>
              <a:t>Results vary based on organizational configuration, permissions, data quality, and product availability</a:t>
            </a:r>
          </a:p>
        </p:txBody>
      </p:sp>
    </p:spTree>
    <p:extLst>
      <p:ext uri="{BB962C8B-B14F-4D97-AF65-F5344CB8AC3E}">
        <p14:creationId xmlns:p14="http://schemas.microsoft.com/office/powerpoint/2010/main" val="3214818012"/>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A2D58B-CD8F-009E-981E-744C5B1947D9}"/>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071590DB-3DFF-3626-DF08-8EABBC5CB61F}"/>
              </a:ext>
              <a:ext uri="{C183D7F6-B498-43B3-948B-1728B52AA6E4}">
                <adec:decorative xmlns:adec="http://schemas.microsoft.com/office/drawing/2017/decorative" val="1"/>
              </a:ext>
            </a:extLst>
          </p:cNvPr>
          <p:cNvGrpSpPr/>
          <p:nvPr/>
        </p:nvGrpSpPr>
        <p:grpSpPr>
          <a:xfrm>
            <a:off x="5295900" y="0"/>
            <a:ext cx="2357084" cy="1784288"/>
            <a:chOff x="5934256" y="1118170"/>
            <a:chExt cx="2735531" cy="2070768"/>
          </a:xfrm>
        </p:grpSpPr>
        <p:pic>
          <p:nvPicPr>
            <p:cNvPr id="12" name="Graphic 11">
              <a:extLst>
                <a:ext uri="{FF2B5EF4-FFF2-40B4-BE49-F238E27FC236}">
                  <a16:creationId xmlns:a16="http://schemas.microsoft.com/office/drawing/2014/main" id="{B1A13D1A-D866-59A8-BA17-A6887FA4C66C}"/>
                </a:ext>
              </a:extLst>
            </p:cNvPr>
            <p:cNvPicPr>
              <a:picLocks noChangeAspect="1"/>
            </p:cNvPicPr>
            <p:nvPr/>
          </p:nvPicPr>
          <p:blipFill>
            <a:blip>
              <a:alphaModFix amt="26000"/>
              <a:extLst>
                <a:ext uri="{96DAC541-7B7A-43D3-8B79-37D633B846F1}">
                  <asvg:svgBlip xmlns:asvg="http://schemas.microsoft.com/office/drawing/2016/SVG/main" r:embed="rId2"/>
                </a:ext>
              </a:extLst>
            </a:blip>
            <a:stretch>
              <a:fillRect/>
            </a:stretch>
          </p:blipFill>
          <p:spPr>
            <a:xfrm>
              <a:off x="5934256" y="2417032"/>
              <a:ext cx="889796" cy="728989"/>
            </a:xfrm>
            <a:prstGeom prst="rect">
              <a:avLst/>
            </a:prstGeom>
          </p:spPr>
        </p:pic>
        <p:pic>
          <p:nvPicPr>
            <p:cNvPr id="1073" name="Graphic 1072">
              <a:extLst>
                <a:ext uri="{FF2B5EF4-FFF2-40B4-BE49-F238E27FC236}">
                  <a16:creationId xmlns:a16="http://schemas.microsoft.com/office/drawing/2014/main" id="{3E748B8D-41AE-9C97-0538-6C91CEFE90E4}"/>
                </a:ext>
              </a:extLst>
            </p:cNvPr>
            <p:cNvPicPr>
              <a:picLocks noChangeAspect="1"/>
            </p:cNvPicPr>
            <p:nvPr/>
          </p:nvPicPr>
          <p:blipFill>
            <a:blip>
              <a:alphaModFix amt="66000"/>
              <a:extLst>
                <a:ext uri="{96DAC541-7B7A-43D3-8B79-37D633B846F1}">
                  <asvg:svgBlip xmlns:asvg="http://schemas.microsoft.com/office/drawing/2016/SVG/main" r:embed="rId3"/>
                </a:ext>
              </a:extLst>
            </a:blip>
            <a:stretch>
              <a:fillRect/>
            </a:stretch>
          </p:blipFill>
          <p:spPr>
            <a:xfrm>
              <a:off x="7467951" y="1306880"/>
              <a:ext cx="1201836" cy="1448895"/>
            </a:xfrm>
            <a:prstGeom prst="rect">
              <a:avLst/>
            </a:prstGeom>
          </p:spPr>
        </p:pic>
        <p:pic>
          <p:nvPicPr>
            <p:cNvPr id="23" name="Graphic 22">
              <a:extLst>
                <a:ext uri="{FF2B5EF4-FFF2-40B4-BE49-F238E27FC236}">
                  <a16:creationId xmlns:a16="http://schemas.microsoft.com/office/drawing/2014/main" id="{AED64FD6-68BE-596A-FD08-109695B61E4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255383" y="1118170"/>
              <a:ext cx="1713993" cy="2070768"/>
            </a:xfrm>
            <a:prstGeom prst="rect">
              <a:avLst/>
            </a:prstGeom>
          </p:spPr>
        </p:pic>
      </p:grpSp>
      <p:sp>
        <p:nvSpPr>
          <p:cNvPr id="4" name="Title 3">
            <a:extLst>
              <a:ext uri="{FF2B5EF4-FFF2-40B4-BE49-F238E27FC236}">
                <a16:creationId xmlns:a16="http://schemas.microsoft.com/office/drawing/2014/main" id="{6883FDC0-73AE-C7AD-C56A-17CAC23075E8}"/>
              </a:ext>
            </a:extLst>
          </p:cNvPr>
          <p:cNvSpPr>
            <a:spLocks noGrp="1"/>
          </p:cNvSpPr>
          <p:nvPr>
            <p:ph type="title"/>
          </p:nvPr>
        </p:nvSpPr>
        <p:spPr>
          <a:xfrm>
            <a:off x="350838" y="265113"/>
            <a:ext cx="7070725" cy="369887"/>
          </a:xfrm>
        </p:spPr>
        <p:txBody>
          <a:bodyPr>
            <a:spAutoFit/>
          </a:bodyPr>
          <a:lstStyle/>
          <a:p>
            <a:r>
              <a:rPr lang="en-US" dirty="0"/>
              <a:t>Find your starting point.</a:t>
            </a:r>
            <a:endParaRPr lang="en-IN" dirty="0"/>
          </a:p>
        </p:txBody>
      </p:sp>
      <p:sp>
        <p:nvSpPr>
          <p:cNvPr id="8" name="TextBox 7">
            <a:extLst>
              <a:ext uri="{FF2B5EF4-FFF2-40B4-BE49-F238E27FC236}">
                <a16:creationId xmlns:a16="http://schemas.microsoft.com/office/drawing/2014/main" id="{985328FD-6FB2-D7C3-4739-3A87AAD53E10}"/>
              </a:ext>
            </a:extLst>
          </p:cNvPr>
          <p:cNvSpPr txBox="1"/>
          <p:nvPr/>
        </p:nvSpPr>
        <p:spPr>
          <a:xfrm>
            <a:off x="350837" y="854508"/>
            <a:ext cx="4618252" cy="646331"/>
          </a:xfrm>
          <a:prstGeom prst="rect">
            <a:avLst/>
          </a:prstGeom>
          <a:noFill/>
        </p:spPr>
        <p:txBody>
          <a:bodyPr wrap="square" lIns="0" tIns="0" rIns="0" bIns="0">
            <a:spAutoFit/>
          </a:bodyPr>
          <a:lstStyle/>
          <a:p>
            <a:pPr>
              <a:spcBef>
                <a:spcPts val="600"/>
              </a:spcBef>
            </a:pPr>
            <a:r>
              <a:rPr lang="en-US" sz="1400" dirty="0"/>
              <a:t>The tasks are grouped by the kind of problem they help you solve – so you can start with a quick win and work up to the bigger things. New to </a:t>
            </a:r>
            <a:r>
              <a:rPr lang="en-US" sz="1400" dirty="0" err="1"/>
              <a:t>Cowork</a:t>
            </a:r>
            <a:r>
              <a:rPr lang="en-US" sz="1400" dirty="0"/>
              <a:t>? Start with a lightweight task.</a:t>
            </a:r>
          </a:p>
        </p:txBody>
      </p:sp>
      <p:pic>
        <p:nvPicPr>
          <p:cNvPr id="80" name="Picture 79">
            <a:extLst>
              <a:ext uri="{FF2B5EF4-FFF2-40B4-BE49-F238E27FC236}">
                <a16:creationId xmlns:a16="http://schemas.microsoft.com/office/drawing/2014/main" id="{4D4C4B37-69BF-C5F2-7F80-D17EC5D9152B}"/>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rot="5400000" flipH="1">
            <a:off x="6830481" y="8469005"/>
            <a:ext cx="1615380" cy="268459"/>
          </a:xfrm>
          <a:prstGeom prst="rect">
            <a:avLst/>
          </a:prstGeom>
        </p:spPr>
      </p:pic>
      <p:pic>
        <p:nvPicPr>
          <p:cNvPr id="81" name="Graphic 73">
            <a:extLst>
              <a:ext uri="{FF2B5EF4-FFF2-40B4-BE49-F238E27FC236}">
                <a16:creationId xmlns:a16="http://schemas.microsoft.com/office/drawing/2014/main" id="{349191FC-5D9F-FF58-FFFC-EB0B979EBF97}"/>
              </a:ext>
              <a:ext uri="{C183D7F6-B498-43B3-948B-1728B52AA6E4}">
                <adec:decorative xmlns:adec="http://schemas.microsoft.com/office/drawing/2017/decorative" val="1"/>
              </a:ext>
            </a:extLst>
          </p:cNvPr>
          <p:cNvPicPr>
            <a:picLocks noChangeAspect="1"/>
          </p:cNvPicPr>
          <p:nvPr/>
        </p:nvPicPr>
        <p:blipFill>
          <a:blip r:embed="rId6">
            <a:alphaModFix amt="54000"/>
          </a:blip>
          <a:srcRect l="8089" t="16300" r="8089" b="16300"/>
          <a:stretch>
            <a:fillRect/>
          </a:stretch>
        </p:blipFill>
        <p:spPr>
          <a:xfrm>
            <a:off x="4654005" y="9088903"/>
            <a:ext cx="2266538" cy="859960"/>
          </a:xfrm>
          <a:custGeom>
            <a:avLst/>
            <a:gdLst>
              <a:gd name="csX0" fmla="*/ 0 w 2200275"/>
              <a:gd name="csY0" fmla="*/ 0 h 1038225"/>
              <a:gd name="csX1" fmla="*/ 2200275 w 2200275"/>
              <a:gd name="csY1" fmla="*/ 0 h 1038225"/>
              <a:gd name="csX2" fmla="*/ 2200275 w 2200275"/>
              <a:gd name="csY2" fmla="*/ 1038225 h 1038225"/>
              <a:gd name="csX3" fmla="*/ 0 w 2200275"/>
              <a:gd name="csY3" fmla="*/ 1038225 h 1038225"/>
            </a:gdLst>
            <a:ahLst/>
            <a:cxnLst>
              <a:cxn ang="0">
                <a:pos x="csX0" y="csY0"/>
              </a:cxn>
              <a:cxn ang="0">
                <a:pos x="csX1" y="csY1"/>
              </a:cxn>
              <a:cxn ang="0">
                <a:pos x="csX2" y="csY2"/>
              </a:cxn>
              <a:cxn ang="0">
                <a:pos x="csX3" y="csY3"/>
              </a:cxn>
            </a:cxnLst>
            <a:rect l="l" t="t" r="r" b="b"/>
            <a:pathLst>
              <a:path w="2200275" h="1038225">
                <a:moveTo>
                  <a:pt x="0" y="0"/>
                </a:moveTo>
                <a:lnTo>
                  <a:pt x="2200275" y="0"/>
                </a:lnTo>
                <a:lnTo>
                  <a:pt x="2200275" y="1038225"/>
                </a:lnTo>
                <a:lnTo>
                  <a:pt x="0" y="1038225"/>
                </a:lnTo>
                <a:close/>
              </a:path>
            </a:pathLst>
          </a:custGeom>
        </p:spPr>
      </p:pic>
      <p:pic>
        <p:nvPicPr>
          <p:cNvPr id="82" name="Picture 81">
            <a:extLst>
              <a:ext uri="{FF2B5EF4-FFF2-40B4-BE49-F238E27FC236}">
                <a16:creationId xmlns:a16="http://schemas.microsoft.com/office/drawing/2014/main" id="{1C3DF52A-140C-58FF-4C1C-442FB8DB31EA}"/>
              </a:ext>
              <a:ext uri="{C183D7F6-B498-43B3-948B-1728B52AA6E4}">
                <adec:decorative xmlns:adec="http://schemas.microsoft.com/office/drawing/2017/decorative" val="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flipH="1">
            <a:off x="0" y="9793620"/>
            <a:ext cx="2177900" cy="264780"/>
          </a:xfrm>
          <a:prstGeom prst="rect">
            <a:avLst/>
          </a:prstGeom>
        </p:spPr>
      </p:pic>
      <p:sp>
        <p:nvSpPr>
          <p:cNvPr id="15" name="Rectangle: Rounded Corners 14">
            <a:extLst>
              <a:ext uri="{FF2B5EF4-FFF2-40B4-BE49-F238E27FC236}">
                <a16:creationId xmlns:a16="http://schemas.microsoft.com/office/drawing/2014/main" id="{8EB14AD6-4973-73BB-58F4-3C71E52450D6}"/>
              </a:ext>
            </a:extLst>
          </p:cNvPr>
          <p:cNvSpPr/>
          <p:nvPr/>
        </p:nvSpPr>
        <p:spPr bwMode="auto">
          <a:xfrm>
            <a:off x="350839" y="1843692"/>
            <a:ext cx="1325562" cy="850769"/>
          </a:xfrm>
          <a:prstGeom prst="roundRect">
            <a:avLst>
              <a:gd name="adj" fmla="val 8736"/>
            </a:avLst>
          </a:prstGeom>
          <a:solidFill>
            <a:schemeClr val="accent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1206712" fontAlgn="base">
              <a:spcBef>
                <a:spcPct val="0"/>
              </a:spcBef>
              <a:spcAft>
                <a:spcPct val="0"/>
              </a:spcAft>
            </a:pPr>
            <a:r>
              <a:rPr lang="en-US" sz="1400" dirty="0">
                <a:solidFill>
                  <a:schemeClr val="tx1"/>
                </a:solidFill>
                <a:latin typeface="+mj-lt"/>
                <a:cs typeface="Segoe UI" pitchFamily="34" charset="0"/>
              </a:rPr>
              <a:t>Lightweight tasks</a:t>
            </a:r>
            <a:endParaRPr lang="en-IN" sz="1400" dirty="0">
              <a:solidFill>
                <a:schemeClr val="tx1"/>
              </a:solidFill>
              <a:latin typeface="+mj-lt"/>
              <a:cs typeface="Segoe UI" pitchFamily="34" charset="0"/>
            </a:endParaRPr>
          </a:p>
        </p:txBody>
      </p:sp>
      <p:sp>
        <p:nvSpPr>
          <p:cNvPr id="19" name="TextBox 18">
            <a:extLst>
              <a:ext uri="{FF2B5EF4-FFF2-40B4-BE49-F238E27FC236}">
                <a16:creationId xmlns:a16="http://schemas.microsoft.com/office/drawing/2014/main" id="{FE4B36CD-A7B9-3118-F197-BE8E8031458A}"/>
              </a:ext>
            </a:extLst>
          </p:cNvPr>
          <p:cNvSpPr txBox="1"/>
          <p:nvPr/>
        </p:nvSpPr>
        <p:spPr>
          <a:xfrm>
            <a:off x="1821180" y="1945911"/>
            <a:ext cx="5608319" cy="646331"/>
          </a:xfrm>
          <a:prstGeom prst="rect">
            <a:avLst/>
          </a:prstGeom>
          <a:noFill/>
        </p:spPr>
        <p:txBody>
          <a:bodyPr wrap="square" lIns="0" tIns="0" rIns="0" bIns="0" anchor="ctr">
            <a:spAutoFit/>
          </a:bodyPr>
          <a:lstStyle/>
          <a:p>
            <a:pPr>
              <a:spcBef>
                <a:spcPts val="600"/>
              </a:spcBef>
            </a:pPr>
            <a:r>
              <a:rPr lang="en-US" sz="1400" dirty="0"/>
              <a:t>Quick, everyday tasks you can hand off in a few minutes. </a:t>
            </a:r>
            <a:r>
              <a:rPr lang="en-US" sz="1400" dirty="0" err="1"/>
              <a:t>Cowork</a:t>
            </a:r>
            <a:r>
              <a:rPr lang="en-US" sz="1400" dirty="0"/>
              <a:t> pulls from a source or two and returns a ready-to-use deliverable that keeps you moving in your workflow.</a:t>
            </a:r>
          </a:p>
        </p:txBody>
      </p:sp>
      <p:sp>
        <p:nvSpPr>
          <p:cNvPr id="17" name="Rectangle: Rounded Corners 16">
            <a:extLst>
              <a:ext uri="{FF2B5EF4-FFF2-40B4-BE49-F238E27FC236}">
                <a16:creationId xmlns:a16="http://schemas.microsoft.com/office/drawing/2014/main" id="{1B55A0FD-750B-4845-663D-BB88DE5D615A}"/>
              </a:ext>
            </a:extLst>
          </p:cNvPr>
          <p:cNvSpPr/>
          <p:nvPr/>
        </p:nvSpPr>
        <p:spPr bwMode="auto">
          <a:xfrm>
            <a:off x="350839" y="2850342"/>
            <a:ext cx="1325562" cy="850769"/>
          </a:xfrm>
          <a:prstGeom prst="roundRect">
            <a:avLst>
              <a:gd name="adj" fmla="val 8736"/>
            </a:avLst>
          </a:prstGeom>
          <a:solidFill>
            <a:schemeClr val="accent2">
              <a:lumMod val="40000"/>
              <a:lumOff val="6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1206712" fontAlgn="base">
              <a:spcBef>
                <a:spcPct val="0"/>
              </a:spcBef>
              <a:spcAft>
                <a:spcPct val="0"/>
              </a:spcAft>
            </a:pPr>
            <a:r>
              <a:rPr lang="en-US" sz="1400" dirty="0">
                <a:solidFill>
                  <a:schemeClr val="tx1"/>
                </a:solidFill>
                <a:latin typeface="+mj-lt"/>
                <a:cs typeface="Segoe UI" pitchFamily="34" charset="0"/>
              </a:rPr>
              <a:t>Everyday workflows</a:t>
            </a:r>
            <a:endParaRPr lang="en-IN" sz="1400" dirty="0">
              <a:solidFill>
                <a:schemeClr val="tx1"/>
              </a:solidFill>
              <a:latin typeface="+mj-lt"/>
              <a:cs typeface="Segoe UI" pitchFamily="34" charset="0"/>
            </a:endParaRPr>
          </a:p>
        </p:txBody>
      </p:sp>
      <p:sp>
        <p:nvSpPr>
          <p:cNvPr id="20" name="TextBox 19">
            <a:extLst>
              <a:ext uri="{FF2B5EF4-FFF2-40B4-BE49-F238E27FC236}">
                <a16:creationId xmlns:a16="http://schemas.microsoft.com/office/drawing/2014/main" id="{D7C3C35C-1860-5A50-7E41-991230A3F7F1}"/>
              </a:ext>
            </a:extLst>
          </p:cNvPr>
          <p:cNvSpPr txBox="1"/>
          <p:nvPr/>
        </p:nvSpPr>
        <p:spPr>
          <a:xfrm>
            <a:off x="1821180" y="2952560"/>
            <a:ext cx="5608319" cy="646331"/>
          </a:xfrm>
          <a:prstGeom prst="rect">
            <a:avLst/>
          </a:prstGeom>
          <a:noFill/>
        </p:spPr>
        <p:txBody>
          <a:bodyPr wrap="square" lIns="0" tIns="0" rIns="0" bIns="0" anchor="ctr">
            <a:spAutoFit/>
          </a:bodyPr>
          <a:lstStyle/>
          <a:p>
            <a:pPr>
              <a:spcBef>
                <a:spcPts val="600"/>
              </a:spcBef>
            </a:pPr>
            <a:r>
              <a:rPr lang="en-US" sz="1400" dirty="0"/>
              <a:t>The recurring, multi-step work that fills your week. </a:t>
            </a:r>
            <a:r>
              <a:rPr lang="en-US" sz="1400" dirty="0" err="1"/>
              <a:t>Cowork</a:t>
            </a:r>
            <a:r>
              <a:rPr lang="en-US" sz="1400" dirty="0"/>
              <a:t> reasons across several sources, works through a few steps, and hands back one or more finished deliverables you’d normally build by hand.</a:t>
            </a:r>
          </a:p>
        </p:txBody>
      </p:sp>
      <p:sp>
        <p:nvSpPr>
          <p:cNvPr id="18" name="Rectangle: Rounded Corners 17">
            <a:extLst>
              <a:ext uri="{FF2B5EF4-FFF2-40B4-BE49-F238E27FC236}">
                <a16:creationId xmlns:a16="http://schemas.microsoft.com/office/drawing/2014/main" id="{3993BF18-D206-18EA-1AC4-0E0F8D9AF4C9}"/>
              </a:ext>
            </a:extLst>
          </p:cNvPr>
          <p:cNvSpPr/>
          <p:nvPr/>
        </p:nvSpPr>
        <p:spPr bwMode="auto">
          <a:xfrm>
            <a:off x="350839" y="3856990"/>
            <a:ext cx="1325562" cy="850769"/>
          </a:xfrm>
          <a:prstGeom prst="roundRect">
            <a:avLst>
              <a:gd name="adj" fmla="val 8736"/>
            </a:avLst>
          </a:prstGeom>
          <a:solidFill>
            <a:schemeClr val="accent2">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1206712" fontAlgn="base">
              <a:spcBef>
                <a:spcPct val="0"/>
              </a:spcBef>
              <a:spcAft>
                <a:spcPct val="0"/>
              </a:spcAft>
            </a:pPr>
            <a:r>
              <a:rPr lang="en-US" sz="1400" dirty="0">
                <a:solidFill>
                  <a:schemeClr val="tx1"/>
                </a:solidFill>
                <a:latin typeface="+mj-lt"/>
                <a:cs typeface="Segoe UI" pitchFamily="34" charset="0"/>
              </a:rPr>
              <a:t>Hard </a:t>
            </a:r>
            <a:br>
              <a:rPr lang="en-US" sz="1400" dirty="0">
                <a:solidFill>
                  <a:schemeClr val="tx1"/>
                </a:solidFill>
                <a:latin typeface="+mj-lt"/>
                <a:cs typeface="Segoe UI" pitchFamily="34" charset="0"/>
              </a:rPr>
            </a:br>
            <a:r>
              <a:rPr lang="en-US" sz="1400" dirty="0">
                <a:solidFill>
                  <a:schemeClr val="tx1"/>
                </a:solidFill>
                <a:latin typeface="+mj-lt"/>
                <a:cs typeface="Segoe UI" pitchFamily="34" charset="0"/>
              </a:rPr>
              <a:t>problems</a:t>
            </a:r>
            <a:endParaRPr lang="en-IN" sz="1400" dirty="0">
              <a:solidFill>
                <a:schemeClr val="tx1"/>
              </a:solidFill>
              <a:latin typeface="+mj-lt"/>
              <a:cs typeface="Segoe UI" pitchFamily="34" charset="0"/>
            </a:endParaRPr>
          </a:p>
        </p:txBody>
      </p:sp>
      <p:sp>
        <p:nvSpPr>
          <p:cNvPr id="21" name="TextBox 20">
            <a:extLst>
              <a:ext uri="{FF2B5EF4-FFF2-40B4-BE49-F238E27FC236}">
                <a16:creationId xmlns:a16="http://schemas.microsoft.com/office/drawing/2014/main" id="{092BEC4A-E524-0D20-AE58-1BCA39826F78}"/>
              </a:ext>
            </a:extLst>
          </p:cNvPr>
          <p:cNvSpPr txBox="1"/>
          <p:nvPr/>
        </p:nvSpPr>
        <p:spPr>
          <a:xfrm>
            <a:off x="1821180" y="3959209"/>
            <a:ext cx="5608319" cy="646331"/>
          </a:xfrm>
          <a:prstGeom prst="rect">
            <a:avLst/>
          </a:prstGeom>
          <a:noFill/>
        </p:spPr>
        <p:txBody>
          <a:bodyPr wrap="square" lIns="0" tIns="0" rIns="0" bIns="0" anchor="ctr">
            <a:spAutoFit/>
          </a:bodyPr>
          <a:lstStyle/>
          <a:p>
            <a:pPr>
              <a:spcBef>
                <a:spcPts val="600"/>
              </a:spcBef>
            </a:pPr>
            <a:r>
              <a:rPr lang="en-US" sz="1400" dirty="0"/>
              <a:t>The big, multi-part work you’d usually block out serious time for. </a:t>
            </a:r>
            <a:r>
              <a:rPr lang="en-US" sz="1400" dirty="0" err="1"/>
              <a:t>Cowork</a:t>
            </a:r>
            <a:r>
              <a:rPr lang="en-US" sz="1400" dirty="0"/>
              <a:t> pulls from across your tools, does the deep thinking, and delivers a full set of artifacts that could take much longer to manually assemble.</a:t>
            </a:r>
          </a:p>
        </p:txBody>
      </p:sp>
      <p:sp>
        <p:nvSpPr>
          <p:cNvPr id="25" name="Title 3">
            <a:extLst>
              <a:ext uri="{FF2B5EF4-FFF2-40B4-BE49-F238E27FC236}">
                <a16:creationId xmlns:a16="http://schemas.microsoft.com/office/drawing/2014/main" id="{3E092B70-9A04-8ECE-C0F6-AC53D6DF6111}"/>
              </a:ext>
            </a:extLst>
          </p:cNvPr>
          <p:cNvSpPr txBox="1">
            <a:spLocks/>
          </p:cNvSpPr>
          <p:nvPr/>
        </p:nvSpPr>
        <p:spPr>
          <a:xfrm>
            <a:off x="350838" y="5108485"/>
            <a:ext cx="7070725" cy="369332"/>
          </a:xfrm>
          <a:prstGeom prst="rect">
            <a:avLst/>
          </a:prstGeom>
        </p:spPr>
        <p:txBody>
          <a:bodyPr vert="horz" wrap="square" lIns="0" tIns="0" rIns="0" bIns="0" rtlCol="0" anchor="t">
            <a:spAutoFit/>
          </a:bodyPr>
          <a:lstStyle>
            <a:lvl1pPr algn="l" defTabSz="769520" rtl="0" eaLnBrk="1" latinLnBrk="0" hangingPunct="1">
              <a:lnSpc>
                <a:spcPct val="100000"/>
              </a:lnSpc>
              <a:spcBef>
                <a:spcPct val="0"/>
              </a:spcBef>
              <a:buNone/>
              <a:defRPr lang="en-US" sz="2400" b="0" kern="1200" cap="none" spc="0" baseline="0">
                <a:ln w="3175">
                  <a:noFill/>
                </a:ln>
                <a:solidFill>
                  <a:schemeClr val="tx1"/>
                </a:solidFill>
                <a:effectLst/>
                <a:latin typeface="+mj-lt"/>
                <a:ea typeface="+mn-ea"/>
                <a:cs typeface="Segoe Sans Display" pitchFamily="2" charset="0"/>
              </a:defRPr>
            </a:lvl1pPr>
          </a:lstStyle>
          <a:p>
            <a:r>
              <a:rPr lang="en-US" dirty="0"/>
              <a:t>Getting started with plugins</a:t>
            </a:r>
            <a:endParaRPr lang="en-IN" dirty="0"/>
          </a:p>
        </p:txBody>
      </p:sp>
      <p:sp>
        <p:nvSpPr>
          <p:cNvPr id="26" name="TextBox 25">
            <a:extLst>
              <a:ext uri="{FF2B5EF4-FFF2-40B4-BE49-F238E27FC236}">
                <a16:creationId xmlns:a16="http://schemas.microsoft.com/office/drawing/2014/main" id="{729313A4-C025-79D4-4FBD-48BBB6146F49}"/>
              </a:ext>
            </a:extLst>
          </p:cNvPr>
          <p:cNvSpPr txBox="1"/>
          <p:nvPr/>
        </p:nvSpPr>
        <p:spPr>
          <a:xfrm>
            <a:off x="350836" y="5697880"/>
            <a:ext cx="7070725" cy="430887"/>
          </a:xfrm>
          <a:prstGeom prst="rect">
            <a:avLst/>
          </a:prstGeom>
          <a:noFill/>
        </p:spPr>
        <p:txBody>
          <a:bodyPr wrap="square" lIns="0" tIns="0" rIns="0" bIns="0" anchor="t">
            <a:spAutoFit/>
          </a:bodyPr>
          <a:lstStyle/>
          <a:p>
            <a:pPr>
              <a:spcBef>
                <a:spcPts val="600"/>
              </a:spcBef>
            </a:pPr>
            <a:r>
              <a:rPr lang="en-US" sz="1400" dirty="0"/>
              <a:t>Give </a:t>
            </a:r>
            <a:r>
              <a:rPr lang="en-US" sz="1400" dirty="0" err="1"/>
              <a:t>Cowork</a:t>
            </a:r>
            <a:r>
              <a:rPr lang="en-US" sz="1400" dirty="0"/>
              <a:t> your team’s playbook. Plugins bring your organization’s skills and knowledge into one workflow so </a:t>
            </a:r>
            <a:r>
              <a:rPr lang="en-US" sz="1400" dirty="0" err="1"/>
              <a:t>Cowork</a:t>
            </a:r>
            <a:r>
              <a:rPr lang="en-US" sz="1400" dirty="0"/>
              <a:t> can help teams work the way they already do. </a:t>
            </a:r>
          </a:p>
        </p:txBody>
      </p:sp>
      <p:sp>
        <p:nvSpPr>
          <p:cNvPr id="27" name="Rectangle: Rounded Corners 26">
            <a:extLst>
              <a:ext uri="{FF2B5EF4-FFF2-40B4-BE49-F238E27FC236}">
                <a16:creationId xmlns:a16="http://schemas.microsoft.com/office/drawing/2014/main" id="{E30BB52E-30E6-D927-0EEA-646866DF3105}"/>
              </a:ext>
              <a:ext uri="{C183D7F6-B498-43B3-948B-1728B52AA6E4}">
                <adec:decorative xmlns:adec="http://schemas.microsoft.com/office/drawing/2017/decorative" val="1"/>
              </a:ext>
            </a:extLst>
          </p:cNvPr>
          <p:cNvSpPr/>
          <p:nvPr/>
        </p:nvSpPr>
        <p:spPr bwMode="auto">
          <a:xfrm>
            <a:off x="350838" y="6430653"/>
            <a:ext cx="7070725" cy="1232336"/>
          </a:xfrm>
          <a:prstGeom prst="roundRect">
            <a:avLst>
              <a:gd name="adj" fmla="val 11828"/>
            </a:avLst>
          </a:prstGeom>
          <a:solidFill>
            <a:schemeClr val="bg2"/>
          </a:solidFill>
          <a:ln w="9525">
            <a:noFill/>
            <a:headEnd type="none" w="lg" len="med"/>
            <a:tailEnd type="none" w="lg" len="me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1207091" fontAlgn="base">
              <a:spcBef>
                <a:spcPct val="0"/>
              </a:spcBef>
              <a:spcAft>
                <a:spcPct val="0"/>
              </a:spcAft>
            </a:pPr>
            <a:endParaRPr lang="en-IN" sz="1200">
              <a:solidFill>
                <a:schemeClr val="tx1"/>
              </a:solidFill>
              <a:latin typeface="+mj-lt"/>
              <a:cs typeface="Segoe Sans Display Semibold" pitchFamily="2" charset="0"/>
            </a:endParaRPr>
          </a:p>
        </p:txBody>
      </p:sp>
      <p:sp>
        <p:nvSpPr>
          <p:cNvPr id="67" name="Rectangle: Rounded Corners 66">
            <a:extLst>
              <a:ext uri="{FF2B5EF4-FFF2-40B4-BE49-F238E27FC236}">
                <a16:creationId xmlns:a16="http://schemas.microsoft.com/office/drawing/2014/main" id="{28A5A4C5-2EAF-40F6-8C86-A040454BEEDF}"/>
              </a:ext>
            </a:extLst>
          </p:cNvPr>
          <p:cNvSpPr>
            <a:spLocks/>
          </p:cNvSpPr>
          <p:nvPr/>
        </p:nvSpPr>
        <p:spPr bwMode="auto">
          <a:xfrm>
            <a:off x="426245" y="6507265"/>
            <a:ext cx="1879917" cy="1079112"/>
          </a:xfrm>
          <a:prstGeom prst="roundRect">
            <a:avLst>
              <a:gd name="adj" fmla="val 8736"/>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0" rIns="91440" bIns="45720" numCol="1" spcCol="0" rtlCol="0" fromWordArt="0" anchor="t" anchorCtr="0" forceAA="0" compatLnSpc="1">
            <a:prstTxWarp prst="textNoShape">
              <a:avLst/>
            </a:prstTxWarp>
            <a:noAutofit/>
          </a:bodyPr>
          <a:lstStyle/>
          <a:p>
            <a:pPr algn="ctr" defTabSz="1206712" fontAlgn="base">
              <a:spcBef>
                <a:spcPct val="0"/>
              </a:spcBef>
              <a:spcAft>
                <a:spcPct val="0"/>
              </a:spcAft>
            </a:pPr>
            <a:r>
              <a:rPr lang="en-US" sz="1400" dirty="0">
                <a:solidFill>
                  <a:schemeClr val="tx1"/>
                </a:solidFill>
                <a:latin typeface="+mj-lt"/>
                <a:cs typeface="Segoe UI" pitchFamily="34" charset="0"/>
              </a:rPr>
              <a:t>Plugins</a:t>
            </a:r>
            <a:endParaRPr lang="en-IN" sz="1400" dirty="0">
              <a:solidFill>
                <a:schemeClr val="tx1"/>
              </a:solidFill>
              <a:latin typeface="+mj-lt"/>
              <a:cs typeface="Segoe UI" pitchFamily="34" charset="0"/>
            </a:endParaRPr>
          </a:p>
        </p:txBody>
      </p:sp>
      <p:sp>
        <p:nvSpPr>
          <p:cNvPr id="70" name="TextBox 69">
            <a:extLst>
              <a:ext uri="{FF2B5EF4-FFF2-40B4-BE49-F238E27FC236}">
                <a16:creationId xmlns:a16="http://schemas.microsoft.com/office/drawing/2014/main" id="{D964E2FF-6D29-FDC0-9A48-03F48046FE97}"/>
              </a:ext>
            </a:extLst>
          </p:cNvPr>
          <p:cNvSpPr txBox="1"/>
          <p:nvPr/>
        </p:nvSpPr>
        <p:spPr>
          <a:xfrm>
            <a:off x="2536434" y="6831379"/>
            <a:ext cx="246863" cy="430887"/>
          </a:xfrm>
          <a:prstGeom prst="rect">
            <a:avLst/>
          </a:prstGeom>
          <a:noFill/>
        </p:spPr>
        <p:txBody>
          <a:bodyPr wrap="none" lIns="0" tIns="0" rIns="0" bIns="0" rtlCol="0" anchor="ctr">
            <a:spAutoFit/>
          </a:bodyPr>
          <a:lstStyle/>
          <a:p>
            <a:pPr algn="ctr"/>
            <a:r>
              <a:rPr lang="en-IN" sz="2800" dirty="0">
                <a:latin typeface="Segoe Sans Display Semibold" pitchFamily="2" charset="0"/>
                <a:cs typeface="Segoe Sans Display Semibold" pitchFamily="2" charset="0"/>
              </a:rPr>
              <a:t>=</a:t>
            </a:r>
          </a:p>
        </p:txBody>
      </p:sp>
      <p:sp>
        <p:nvSpPr>
          <p:cNvPr id="68" name="Rectangle: Rounded Corners 67">
            <a:extLst>
              <a:ext uri="{FF2B5EF4-FFF2-40B4-BE49-F238E27FC236}">
                <a16:creationId xmlns:a16="http://schemas.microsoft.com/office/drawing/2014/main" id="{CCD10518-CF1D-F704-6E03-E299287F04D0}"/>
              </a:ext>
            </a:extLst>
          </p:cNvPr>
          <p:cNvSpPr>
            <a:spLocks/>
          </p:cNvSpPr>
          <p:nvPr/>
        </p:nvSpPr>
        <p:spPr bwMode="auto">
          <a:xfrm>
            <a:off x="2946242" y="6507265"/>
            <a:ext cx="1879917" cy="1079112"/>
          </a:xfrm>
          <a:prstGeom prst="roundRect">
            <a:avLst>
              <a:gd name="adj" fmla="val 8736"/>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0" rIns="91440" bIns="45720" numCol="1" spcCol="0" rtlCol="0" fromWordArt="0" anchor="t" anchorCtr="0" forceAA="0" compatLnSpc="1">
            <a:prstTxWarp prst="textNoShape">
              <a:avLst/>
            </a:prstTxWarp>
            <a:noAutofit/>
          </a:bodyPr>
          <a:lstStyle/>
          <a:p>
            <a:pPr algn="ctr" defTabSz="1206712" fontAlgn="base">
              <a:spcBef>
                <a:spcPct val="0"/>
              </a:spcBef>
              <a:spcAft>
                <a:spcPct val="0"/>
              </a:spcAft>
            </a:pPr>
            <a:r>
              <a:rPr lang="en-US" sz="1400">
                <a:solidFill>
                  <a:schemeClr val="tx1"/>
                </a:solidFill>
                <a:latin typeface="+mj-lt"/>
                <a:cs typeface="Segoe UI" pitchFamily="34" charset="0"/>
              </a:rPr>
              <a:t>Skills</a:t>
            </a:r>
          </a:p>
          <a:p>
            <a:pPr algn="ctr" defTabSz="1206712" fontAlgn="base">
              <a:spcBef>
                <a:spcPct val="0"/>
              </a:spcBef>
              <a:spcAft>
                <a:spcPct val="0"/>
              </a:spcAft>
            </a:pPr>
            <a:r>
              <a:rPr lang="en-US" sz="1050">
                <a:solidFill>
                  <a:schemeClr val="tx1"/>
                </a:solidFill>
                <a:cs typeface="Segoe UI" pitchFamily="34" charset="0"/>
              </a:rPr>
              <a:t>Custom Instructions</a:t>
            </a:r>
            <a:endParaRPr lang="en-IN" sz="1050">
              <a:solidFill>
                <a:schemeClr val="tx1"/>
              </a:solidFill>
              <a:cs typeface="Segoe UI" pitchFamily="34" charset="0"/>
            </a:endParaRPr>
          </a:p>
        </p:txBody>
      </p:sp>
      <p:sp>
        <p:nvSpPr>
          <p:cNvPr id="71" name="TextBox 70">
            <a:extLst>
              <a:ext uri="{FF2B5EF4-FFF2-40B4-BE49-F238E27FC236}">
                <a16:creationId xmlns:a16="http://schemas.microsoft.com/office/drawing/2014/main" id="{1ED60A68-FCA0-FBC6-1D18-44122E9A9545}"/>
              </a:ext>
            </a:extLst>
          </p:cNvPr>
          <p:cNvSpPr txBox="1"/>
          <p:nvPr/>
        </p:nvSpPr>
        <p:spPr>
          <a:xfrm>
            <a:off x="4907350" y="6954488"/>
            <a:ext cx="477695" cy="184666"/>
          </a:xfrm>
          <a:prstGeom prst="rect">
            <a:avLst/>
          </a:prstGeom>
          <a:noFill/>
        </p:spPr>
        <p:txBody>
          <a:bodyPr wrap="none" lIns="0" tIns="0" rIns="0" bIns="0" rtlCol="0" anchor="ctr">
            <a:spAutoFit/>
          </a:bodyPr>
          <a:lstStyle/>
          <a:p>
            <a:pPr algn="ctr"/>
            <a:r>
              <a:rPr lang="en-IN" sz="1200">
                <a:latin typeface="Segoe Sans Display Semibold" pitchFamily="2" charset="0"/>
                <a:cs typeface="Segoe Sans Display Semibold" pitchFamily="2" charset="0"/>
              </a:rPr>
              <a:t>and/or</a:t>
            </a:r>
          </a:p>
        </p:txBody>
      </p:sp>
      <p:sp>
        <p:nvSpPr>
          <p:cNvPr id="69" name="Rectangle: Rounded Corners 68">
            <a:extLst>
              <a:ext uri="{FF2B5EF4-FFF2-40B4-BE49-F238E27FC236}">
                <a16:creationId xmlns:a16="http://schemas.microsoft.com/office/drawing/2014/main" id="{F5AD234C-2EE6-D715-2934-CD6D6E8AC0C2}"/>
              </a:ext>
            </a:extLst>
          </p:cNvPr>
          <p:cNvSpPr>
            <a:spLocks/>
          </p:cNvSpPr>
          <p:nvPr/>
        </p:nvSpPr>
        <p:spPr bwMode="auto">
          <a:xfrm>
            <a:off x="5466239" y="6507265"/>
            <a:ext cx="1879917" cy="1079112"/>
          </a:xfrm>
          <a:prstGeom prst="roundRect">
            <a:avLst>
              <a:gd name="adj" fmla="val 8736"/>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0" rIns="91440" bIns="45720" numCol="1" spcCol="0" rtlCol="0" fromWordArt="0" anchor="t" anchorCtr="0" forceAA="0" compatLnSpc="1">
            <a:prstTxWarp prst="textNoShape">
              <a:avLst/>
            </a:prstTxWarp>
            <a:noAutofit/>
          </a:bodyPr>
          <a:lstStyle/>
          <a:p>
            <a:pPr algn="ctr" defTabSz="1206712" fontAlgn="base">
              <a:spcBef>
                <a:spcPct val="0"/>
              </a:spcBef>
              <a:spcAft>
                <a:spcPct val="0"/>
              </a:spcAft>
            </a:pPr>
            <a:r>
              <a:rPr lang="en-US" sz="1400" dirty="0">
                <a:solidFill>
                  <a:schemeClr val="tx1"/>
                </a:solidFill>
                <a:latin typeface="+mj-lt"/>
                <a:cs typeface="Segoe UI" pitchFamily="34" charset="0"/>
              </a:rPr>
              <a:t>Connectors</a:t>
            </a:r>
          </a:p>
          <a:p>
            <a:pPr algn="ctr" defTabSz="1206712" fontAlgn="base">
              <a:spcBef>
                <a:spcPct val="0"/>
              </a:spcBef>
              <a:spcAft>
                <a:spcPct val="0"/>
              </a:spcAft>
            </a:pPr>
            <a:r>
              <a:rPr lang="en-US" sz="1050" dirty="0">
                <a:solidFill>
                  <a:schemeClr val="tx1"/>
                </a:solidFill>
                <a:cs typeface="Segoe UI" pitchFamily="34" charset="0"/>
              </a:rPr>
              <a:t>Data Integrations </a:t>
            </a:r>
            <a:br>
              <a:rPr lang="en-US" sz="1050" dirty="0">
                <a:solidFill>
                  <a:schemeClr val="tx1"/>
                </a:solidFill>
                <a:cs typeface="Segoe UI" pitchFamily="34" charset="0"/>
              </a:rPr>
            </a:br>
            <a:r>
              <a:rPr lang="en-US" sz="1050" dirty="0">
                <a:solidFill>
                  <a:schemeClr val="tx1"/>
                </a:solidFill>
                <a:cs typeface="Segoe UI" pitchFamily="34" charset="0"/>
              </a:rPr>
              <a:t>(read &amp; write)</a:t>
            </a:r>
            <a:endParaRPr lang="en-IN" sz="1050" dirty="0">
              <a:solidFill>
                <a:schemeClr val="tx1"/>
              </a:solidFill>
              <a:cs typeface="Segoe UI" pitchFamily="34" charset="0"/>
            </a:endParaRPr>
          </a:p>
        </p:txBody>
      </p:sp>
      <p:sp>
        <p:nvSpPr>
          <p:cNvPr id="73" name="Graphic 61">
            <a:extLst>
              <a:ext uri="{FF2B5EF4-FFF2-40B4-BE49-F238E27FC236}">
                <a16:creationId xmlns:a16="http://schemas.microsoft.com/office/drawing/2014/main" id="{238A74E8-DC40-AB48-EE18-3E4E0C4F054C}"/>
              </a:ext>
              <a:ext uri="{C183D7F6-B498-43B3-948B-1728B52AA6E4}">
                <adec:decorative xmlns:adec="http://schemas.microsoft.com/office/drawing/2017/decorative" val="1"/>
              </a:ext>
            </a:extLst>
          </p:cNvPr>
          <p:cNvSpPr>
            <a:spLocks noChangeAspect="1"/>
          </p:cNvSpPr>
          <p:nvPr/>
        </p:nvSpPr>
        <p:spPr>
          <a:xfrm>
            <a:off x="3752883" y="6634397"/>
            <a:ext cx="266636" cy="266570"/>
          </a:xfrm>
          <a:custGeom>
            <a:avLst/>
            <a:gdLst>
              <a:gd name="connsiteX0" fmla="*/ 233977 w 743134"/>
              <a:gd name="connsiteY0" fmla="*/ 525730 h 742953"/>
              <a:gd name="connsiteX1" fmla="*/ 268483 w 743134"/>
              <a:gd name="connsiteY1" fmla="*/ 536626 h 742953"/>
              <a:gd name="connsiteX2" fmla="*/ 268483 w 743134"/>
              <a:gd name="connsiteY2" fmla="*/ 536461 h 742953"/>
              <a:gd name="connsiteX3" fmla="*/ 323255 w 743134"/>
              <a:gd name="connsiteY3" fmla="*/ 500469 h 742953"/>
              <a:gd name="connsiteX4" fmla="*/ 348557 w 743134"/>
              <a:gd name="connsiteY4" fmla="*/ 423533 h 742953"/>
              <a:gd name="connsiteX5" fmla="*/ 423554 w 743134"/>
              <a:gd name="connsiteY5" fmla="*/ 348742 h 742953"/>
              <a:gd name="connsiteX6" fmla="*/ 496940 w 743134"/>
              <a:gd name="connsiteY6" fmla="*/ 324885 h 742953"/>
              <a:gd name="connsiteX7" fmla="*/ 533390 w 743134"/>
              <a:gd name="connsiteY7" fmla="*/ 248950 h 742953"/>
              <a:gd name="connsiteX8" fmla="*/ 494794 w 743134"/>
              <a:gd name="connsiteY8" fmla="*/ 211792 h 742953"/>
              <a:gd name="connsiteX9" fmla="*/ 422357 w 743134"/>
              <a:gd name="connsiteY9" fmla="*/ 188265 h 742953"/>
              <a:gd name="connsiteX10" fmla="*/ 347154 w 743134"/>
              <a:gd name="connsiteY10" fmla="*/ 113021 h 742953"/>
              <a:gd name="connsiteX11" fmla="*/ 323297 w 743134"/>
              <a:gd name="connsiteY11" fmla="*/ 39675 h 742953"/>
              <a:gd name="connsiteX12" fmla="*/ 247048 w 743134"/>
              <a:gd name="connsiteY12" fmla="*/ 3476 h 742953"/>
              <a:gd name="connsiteX13" fmla="*/ 210533 w 743134"/>
              <a:gd name="connsiteY13" fmla="*/ 40583 h 742953"/>
              <a:gd name="connsiteX14" fmla="*/ 186470 w 743134"/>
              <a:gd name="connsiteY14" fmla="*/ 114548 h 742953"/>
              <a:gd name="connsiteX15" fmla="*/ 113413 w 743134"/>
              <a:gd name="connsiteY15" fmla="*/ 188265 h 742953"/>
              <a:gd name="connsiteX16" fmla="*/ 40068 w 743134"/>
              <a:gd name="connsiteY16" fmla="*/ 211833 h 742953"/>
              <a:gd name="connsiteX17" fmla="*/ 3314 w 743134"/>
              <a:gd name="connsiteY17" fmla="*/ 287687 h 742953"/>
              <a:gd name="connsiteX18" fmla="*/ 40769 w 743134"/>
              <a:gd name="connsiteY18" fmla="*/ 324679 h 742953"/>
              <a:gd name="connsiteX19" fmla="*/ 113166 w 743134"/>
              <a:gd name="connsiteY19" fmla="*/ 348165 h 742953"/>
              <a:gd name="connsiteX20" fmla="*/ 188369 w 743134"/>
              <a:gd name="connsiteY20" fmla="*/ 423533 h 742953"/>
              <a:gd name="connsiteX21" fmla="*/ 212226 w 743134"/>
              <a:gd name="connsiteY21" fmla="*/ 496796 h 742953"/>
              <a:gd name="connsiteX22" fmla="*/ 233977 w 743134"/>
              <a:gd name="connsiteY22" fmla="*/ 525688 h 742953"/>
              <a:gd name="connsiteX23" fmla="*/ 550433 w 743134"/>
              <a:gd name="connsiteY23" fmla="*/ 734045 h 742953"/>
              <a:gd name="connsiteX24" fmla="*/ 533510 w 743134"/>
              <a:gd name="connsiteY24" fmla="*/ 711385 h 742953"/>
              <a:gd name="connsiteX25" fmla="*/ 519972 w 743134"/>
              <a:gd name="connsiteY25" fmla="*/ 669821 h 742953"/>
              <a:gd name="connsiteX26" fmla="*/ 486085 w 743134"/>
              <a:gd name="connsiteY26" fmla="*/ 635851 h 742953"/>
              <a:gd name="connsiteX27" fmla="*/ 445182 w 743134"/>
              <a:gd name="connsiteY27" fmla="*/ 622519 h 742953"/>
              <a:gd name="connsiteX28" fmla="*/ 412946 w 743134"/>
              <a:gd name="connsiteY28" fmla="*/ 577819 h 742953"/>
              <a:gd name="connsiteX29" fmla="*/ 444769 w 743134"/>
              <a:gd name="connsiteY29" fmla="*/ 533242 h 742953"/>
              <a:gd name="connsiteX30" fmla="*/ 486292 w 743134"/>
              <a:gd name="connsiteY30" fmla="*/ 519786 h 742953"/>
              <a:gd name="connsiteX31" fmla="*/ 519312 w 743134"/>
              <a:gd name="connsiteY31" fmla="*/ 485982 h 742953"/>
              <a:gd name="connsiteX32" fmla="*/ 532685 w 743134"/>
              <a:gd name="connsiteY32" fmla="*/ 445037 h 742953"/>
              <a:gd name="connsiteX33" fmla="*/ 592538 w 743134"/>
              <a:gd name="connsiteY33" fmla="*/ 415554 h 742953"/>
              <a:gd name="connsiteX34" fmla="*/ 621715 w 743134"/>
              <a:gd name="connsiteY34" fmla="*/ 444170 h 742953"/>
              <a:gd name="connsiteX35" fmla="*/ 635294 w 743134"/>
              <a:gd name="connsiteY35" fmla="*/ 486023 h 742953"/>
              <a:gd name="connsiteX36" fmla="*/ 669140 w 743134"/>
              <a:gd name="connsiteY36" fmla="*/ 519703 h 742953"/>
              <a:gd name="connsiteX37" fmla="*/ 710085 w 743134"/>
              <a:gd name="connsiteY37" fmla="*/ 533035 h 742953"/>
              <a:gd name="connsiteX38" fmla="*/ 740975 w 743134"/>
              <a:gd name="connsiteY38" fmla="*/ 592042 h 742953"/>
              <a:gd name="connsiteX39" fmla="*/ 711694 w 743134"/>
              <a:gd name="connsiteY39" fmla="*/ 622396 h 742953"/>
              <a:gd name="connsiteX40" fmla="*/ 669842 w 743134"/>
              <a:gd name="connsiteY40" fmla="*/ 635975 h 742953"/>
              <a:gd name="connsiteX41" fmla="*/ 636079 w 743134"/>
              <a:gd name="connsiteY41" fmla="*/ 669903 h 742953"/>
              <a:gd name="connsiteX42" fmla="*/ 622788 w 743134"/>
              <a:gd name="connsiteY42" fmla="*/ 710724 h 742953"/>
              <a:gd name="connsiteX43" fmla="*/ 605246 w 743134"/>
              <a:gd name="connsiteY43" fmla="*/ 734251 h 742953"/>
              <a:gd name="connsiteX44" fmla="*/ 550433 w 743134"/>
              <a:gd name="connsiteY44" fmla="*/ 734045 h 742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43134" h="742953">
                <a:moveTo>
                  <a:pt x="233977" y="525730"/>
                </a:moveTo>
                <a:cubicBezTo>
                  <a:pt x="244090" y="532870"/>
                  <a:pt x="256142" y="536667"/>
                  <a:pt x="268483" y="536626"/>
                </a:cubicBezTo>
                <a:lnTo>
                  <a:pt x="268483" y="536461"/>
                </a:lnTo>
                <a:cubicBezTo>
                  <a:pt x="292295" y="536502"/>
                  <a:pt x="313840" y="522345"/>
                  <a:pt x="323255" y="500469"/>
                </a:cubicBezTo>
                <a:lnTo>
                  <a:pt x="348557" y="423533"/>
                </a:lnTo>
                <a:cubicBezTo>
                  <a:pt x="360411" y="388201"/>
                  <a:pt x="388189" y="360498"/>
                  <a:pt x="423554" y="348742"/>
                </a:cubicBezTo>
                <a:lnTo>
                  <a:pt x="496940" y="324885"/>
                </a:lnTo>
                <a:cubicBezTo>
                  <a:pt x="527975" y="313981"/>
                  <a:pt x="544295" y="279984"/>
                  <a:pt x="533390" y="248950"/>
                </a:cubicBezTo>
                <a:cubicBezTo>
                  <a:pt x="527137" y="231150"/>
                  <a:pt x="512819" y="217366"/>
                  <a:pt x="494794" y="211792"/>
                </a:cubicBezTo>
                <a:lnTo>
                  <a:pt x="422357" y="188265"/>
                </a:lnTo>
                <a:cubicBezTo>
                  <a:pt x="386823" y="176449"/>
                  <a:pt x="358950" y="148560"/>
                  <a:pt x="347154" y="113021"/>
                </a:cubicBezTo>
                <a:lnTo>
                  <a:pt x="323297" y="39675"/>
                </a:lnTo>
                <a:cubicBezTo>
                  <a:pt x="312239" y="8624"/>
                  <a:pt x="278099" y="-7583"/>
                  <a:pt x="247048" y="3476"/>
                </a:cubicBezTo>
                <a:cubicBezTo>
                  <a:pt x="229839" y="9605"/>
                  <a:pt x="216384" y="23278"/>
                  <a:pt x="210533" y="40583"/>
                </a:cubicBezTo>
                <a:lnTo>
                  <a:pt x="186470" y="114548"/>
                </a:lnTo>
                <a:cubicBezTo>
                  <a:pt x="174713" y="149025"/>
                  <a:pt x="147783" y="176198"/>
                  <a:pt x="113413" y="188265"/>
                </a:cubicBezTo>
                <a:lnTo>
                  <a:pt x="40068" y="211833"/>
                </a:lnTo>
                <a:cubicBezTo>
                  <a:pt x="8972" y="222630"/>
                  <a:pt x="-7483" y="256591"/>
                  <a:pt x="3314" y="287687"/>
                </a:cubicBezTo>
                <a:cubicBezTo>
                  <a:pt x="9382" y="305160"/>
                  <a:pt x="23220" y="318830"/>
                  <a:pt x="40769" y="324679"/>
                </a:cubicBezTo>
                <a:lnTo>
                  <a:pt x="113166" y="348165"/>
                </a:lnTo>
                <a:cubicBezTo>
                  <a:pt x="148687" y="360068"/>
                  <a:pt x="176542" y="387987"/>
                  <a:pt x="188369" y="423533"/>
                </a:cubicBezTo>
                <a:lnTo>
                  <a:pt x="212226" y="496796"/>
                </a:lnTo>
                <a:cubicBezTo>
                  <a:pt x="216312" y="508477"/>
                  <a:pt x="223906" y="518589"/>
                  <a:pt x="233977" y="525688"/>
                </a:cubicBezTo>
                <a:close/>
                <a:moveTo>
                  <a:pt x="550433" y="734045"/>
                </a:moveTo>
                <a:cubicBezTo>
                  <a:pt x="542570" y="728439"/>
                  <a:pt x="536651" y="720515"/>
                  <a:pt x="533510" y="711385"/>
                </a:cubicBezTo>
                <a:lnTo>
                  <a:pt x="519972" y="669821"/>
                </a:lnTo>
                <a:cubicBezTo>
                  <a:pt x="514689" y="653773"/>
                  <a:pt x="502120" y="641172"/>
                  <a:pt x="486085" y="635851"/>
                </a:cubicBezTo>
                <a:lnTo>
                  <a:pt x="445182" y="622519"/>
                </a:lnTo>
                <a:cubicBezTo>
                  <a:pt x="425985" y="616043"/>
                  <a:pt x="413028" y="598076"/>
                  <a:pt x="412946" y="577819"/>
                </a:cubicBezTo>
                <a:cubicBezTo>
                  <a:pt x="412958" y="557693"/>
                  <a:pt x="425737" y="539792"/>
                  <a:pt x="444769" y="533242"/>
                </a:cubicBezTo>
                <a:lnTo>
                  <a:pt x="486292" y="519786"/>
                </a:lnTo>
                <a:cubicBezTo>
                  <a:pt x="501935" y="514230"/>
                  <a:pt x="514127" y="501749"/>
                  <a:pt x="519312" y="485982"/>
                </a:cubicBezTo>
                <a:lnTo>
                  <a:pt x="532685" y="445037"/>
                </a:lnTo>
                <a:cubicBezTo>
                  <a:pt x="541072" y="420367"/>
                  <a:pt x="567868" y="407167"/>
                  <a:pt x="592538" y="415554"/>
                </a:cubicBezTo>
                <a:cubicBezTo>
                  <a:pt x="606105" y="420165"/>
                  <a:pt x="616840" y="430694"/>
                  <a:pt x="621715" y="444170"/>
                </a:cubicBezTo>
                <a:lnTo>
                  <a:pt x="635294" y="486023"/>
                </a:lnTo>
                <a:cubicBezTo>
                  <a:pt x="640685" y="501926"/>
                  <a:pt x="653208" y="514391"/>
                  <a:pt x="669140" y="519703"/>
                </a:cubicBezTo>
                <a:lnTo>
                  <a:pt x="710085" y="533035"/>
                </a:lnTo>
                <a:cubicBezTo>
                  <a:pt x="734907" y="540799"/>
                  <a:pt x="748739" y="567215"/>
                  <a:pt x="740975" y="592042"/>
                </a:cubicBezTo>
                <a:cubicBezTo>
                  <a:pt x="736546" y="606208"/>
                  <a:pt x="725695" y="617459"/>
                  <a:pt x="711694" y="622396"/>
                </a:cubicBezTo>
                <a:lnTo>
                  <a:pt x="669842" y="635975"/>
                </a:lnTo>
                <a:cubicBezTo>
                  <a:pt x="653889" y="641362"/>
                  <a:pt x="641386" y="653921"/>
                  <a:pt x="636079" y="669903"/>
                </a:cubicBezTo>
                <a:lnTo>
                  <a:pt x="622788" y="710724"/>
                </a:lnTo>
                <a:cubicBezTo>
                  <a:pt x="619569" y="720217"/>
                  <a:pt x="613460" y="728472"/>
                  <a:pt x="605246" y="734251"/>
                </a:cubicBezTo>
                <a:cubicBezTo>
                  <a:pt x="588819" y="745932"/>
                  <a:pt x="566774" y="745845"/>
                  <a:pt x="550433" y="734045"/>
                </a:cubicBezTo>
                <a:close/>
              </a:path>
            </a:pathLst>
          </a:custGeom>
          <a:solidFill>
            <a:schemeClr val="tx1"/>
          </a:solidFill>
          <a:ln w="15081" cap="flat">
            <a:noFill/>
            <a:prstDash val="solid"/>
            <a:miter/>
          </a:ln>
        </p:spPr>
        <p:txBody>
          <a:bodyPr rtlCol="0" anchor="ctr"/>
          <a:lstStyle/>
          <a:p>
            <a:endParaRPr lang="en-US"/>
          </a:p>
        </p:txBody>
      </p:sp>
      <p:sp>
        <p:nvSpPr>
          <p:cNvPr id="74" name="Graphic 52">
            <a:extLst>
              <a:ext uri="{FF2B5EF4-FFF2-40B4-BE49-F238E27FC236}">
                <a16:creationId xmlns:a16="http://schemas.microsoft.com/office/drawing/2014/main" id="{1365AF24-BC3C-0DFE-527F-CF53B648C438}"/>
              </a:ext>
              <a:ext uri="{C183D7F6-B498-43B3-948B-1728B52AA6E4}">
                <adec:decorative xmlns:adec="http://schemas.microsoft.com/office/drawing/2017/decorative" val="1"/>
              </a:ext>
            </a:extLst>
          </p:cNvPr>
          <p:cNvSpPr/>
          <p:nvPr/>
        </p:nvSpPr>
        <p:spPr>
          <a:xfrm>
            <a:off x="6268719" y="6630127"/>
            <a:ext cx="274956" cy="275110"/>
          </a:xfrm>
          <a:custGeom>
            <a:avLst/>
            <a:gdLst>
              <a:gd name="connsiteX0" fmla="*/ 161920 w 190496"/>
              <a:gd name="connsiteY0" fmla="*/ 23802 h 190603"/>
              <a:gd name="connsiteX1" fmla="*/ 138117 w 190496"/>
              <a:gd name="connsiteY1" fmla="*/ 47624 h 190603"/>
              <a:gd name="connsiteX2" fmla="*/ 133231 w 190496"/>
              <a:gd name="connsiteY2" fmla="*/ 47119 h 190603"/>
              <a:gd name="connsiteX3" fmla="*/ 121039 w 190496"/>
              <a:gd name="connsiteY3" fmla="*/ 67293 h 190603"/>
              <a:gd name="connsiteX4" fmla="*/ 133345 w 190496"/>
              <a:gd name="connsiteY4" fmla="*/ 95325 h 190603"/>
              <a:gd name="connsiteX5" fmla="*/ 133345 w 190496"/>
              <a:gd name="connsiteY5" fmla="*/ 95878 h 190603"/>
              <a:gd name="connsiteX6" fmla="*/ 145689 w 190496"/>
              <a:gd name="connsiteY6" fmla="*/ 98364 h 190603"/>
              <a:gd name="connsiteX7" fmla="*/ 177924 w 190496"/>
              <a:gd name="connsiteY7" fmla="*/ 88618 h 190603"/>
              <a:gd name="connsiteX8" fmla="*/ 187670 w 190496"/>
              <a:gd name="connsiteY8" fmla="*/ 120853 h 190603"/>
              <a:gd name="connsiteX9" fmla="*/ 155435 w 190496"/>
              <a:gd name="connsiteY9" fmla="*/ 130598 h 190603"/>
              <a:gd name="connsiteX10" fmla="*/ 143032 w 190496"/>
              <a:gd name="connsiteY10" fmla="*/ 112403 h 190603"/>
              <a:gd name="connsiteX11" fmla="*/ 130459 w 190496"/>
              <a:gd name="connsiteY11" fmla="*/ 109879 h 190603"/>
              <a:gd name="connsiteX12" fmla="*/ 113866 w 190496"/>
              <a:gd name="connsiteY12" fmla="*/ 128577 h 190603"/>
              <a:gd name="connsiteX13" fmla="*/ 118581 w 190496"/>
              <a:gd name="connsiteY13" fmla="*/ 142979 h 190603"/>
              <a:gd name="connsiteX14" fmla="*/ 119058 w 190496"/>
              <a:gd name="connsiteY14" fmla="*/ 142979 h 190603"/>
              <a:gd name="connsiteX15" fmla="*/ 142853 w 190496"/>
              <a:gd name="connsiteY15" fmla="*/ 166808 h 190603"/>
              <a:gd name="connsiteX16" fmla="*/ 119023 w 190496"/>
              <a:gd name="connsiteY16" fmla="*/ 190604 h 190603"/>
              <a:gd name="connsiteX17" fmla="*/ 95228 w 190496"/>
              <a:gd name="connsiteY17" fmla="*/ 166774 h 190603"/>
              <a:gd name="connsiteX18" fmla="*/ 105037 w 190496"/>
              <a:gd name="connsiteY18" fmla="*/ 147532 h 190603"/>
              <a:gd name="connsiteX19" fmla="*/ 100312 w 190496"/>
              <a:gd name="connsiteY19" fmla="*/ 133092 h 190603"/>
              <a:gd name="connsiteX20" fmla="*/ 64575 w 190496"/>
              <a:gd name="connsiteY20" fmla="*/ 117918 h 190603"/>
              <a:gd name="connsiteX21" fmla="*/ 47477 w 190496"/>
              <a:gd name="connsiteY21" fmla="*/ 125996 h 190603"/>
              <a:gd name="connsiteX22" fmla="*/ 26483 w 190496"/>
              <a:gd name="connsiteY22" fmla="*/ 152327 h 190603"/>
              <a:gd name="connsiteX23" fmla="*/ 152 w 190496"/>
              <a:gd name="connsiteY23" fmla="*/ 131333 h 190603"/>
              <a:gd name="connsiteX24" fmla="*/ 21146 w 190496"/>
              <a:gd name="connsiteY24" fmla="*/ 105002 h 190603"/>
              <a:gd name="connsiteX25" fmla="*/ 41686 w 190496"/>
              <a:gd name="connsiteY25" fmla="*/ 112927 h 190603"/>
              <a:gd name="connsiteX26" fmla="*/ 58393 w 190496"/>
              <a:gd name="connsiteY26" fmla="*/ 105041 h 190603"/>
              <a:gd name="connsiteX27" fmla="*/ 65860 w 190496"/>
              <a:gd name="connsiteY27" fmla="*/ 71065 h 190603"/>
              <a:gd name="connsiteX28" fmla="*/ 56421 w 190496"/>
              <a:gd name="connsiteY28" fmla="*/ 60302 h 190603"/>
              <a:gd name="connsiteX29" fmla="*/ 25494 w 190496"/>
              <a:gd name="connsiteY29" fmla="*/ 46975 h 190603"/>
              <a:gd name="connsiteX30" fmla="*/ 38821 w 190496"/>
              <a:gd name="connsiteY30" fmla="*/ 16048 h 190603"/>
              <a:gd name="connsiteX31" fmla="*/ 69748 w 190496"/>
              <a:gd name="connsiteY31" fmla="*/ 29375 h 190603"/>
              <a:gd name="connsiteX32" fmla="*/ 67508 w 190496"/>
              <a:gd name="connsiteY32" fmla="*/ 51272 h 190603"/>
              <a:gd name="connsiteX33" fmla="*/ 76871 w 190496"/>
              <a:gd name="connsiteY33" fmla="*/ 61940 h 190603"/>
              <a:gd name="connsiteX34" fmla="*/ 95245 w 190496"/>
              <a:gd name="connsiteY34" fmla="*/ 57225 h 190603"/>
              <a:gd name="connsiteX35" fmla="*/ 108904 w 190496"/>
              <a:gd name="connsiteY35" fmla="*/ 59749 h 190603"/>
              <a:gd name="connsiteX36" fmla="*/ 120762 w 190496"/>
              <a:gd name="connsiteY36" fmla="*/ 40128 h 190603"/>
              <a:gd name="connsiteX37" fmla="*/ 121792 w 190496"/>
              <a:gd name="connsiteY37" fmla="*/ 6468 h 190603"/>
              <a:gd name="connsiteX38" fmla="*/ 155453 w 190496"/>
              <a:gd name="connsiteY38" fmla="*/ 7497 h 190603"/>
              <a:gd name="connsiteX39" fmla="*/ 161920 w 190496"/>
              <a:gd name="connsiteY39" fmla="*/ 23811 h 190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90496" h="190603">
                <a:moveTo>
                  <a:pt x="161920" y="23802"/>
                </a:moveTo>
                <a:cubicBezTo>
                  <a:pt x="161925" y="36953"/>
                  <a:pt x="151268" y="47619"/>
                  <a:pt x="138117" y="47624"/>
                </a:cubicBezTo>
                <a:cubicBezTo>
                  <a:pt x="136475" y="47624"/>
                  <a:pt x="134838" y="47455"/>
                  <a:pt x="133231" y="47119"/>
                </a:cubicBezTo>
                <a:lnTo>
                  <a:pt x="121039" y="67293"/>
                </a:lnTo>
                <a:cubicBezTo>
                  <a:pt x="128889" y="74499"/>
                  <a:pt x="133354" y="84669"/>
                  <a:pt x="133345" y="95325"/>
                </a:cubicBezTo>
                <a:lnTo>
                  <a:pt x="133345" y="95878"/>
                </a:lnTo>
                <a:lnTo>
                  <a:pt x="145689" y="98364"/>
                </a:lnTo>
                <a:cubicBezTo>
                  <a:pt x="151900" y="86771"/>
                  <a:pt x="166332" y="82408"/>
                  <a:pt x="177924" y="88618"/>
                </a:cubicBezTo>
                <a:cubicBezTo>
                  <a:pt x="189517" y="94828"/>
                  <a:pt x="193880" y="109260"/>
                  <a:pt x="187670" y="120853"/>
                </a:cubicBezTo>
                <a:cubicBezTo>
                  <a:pt x="181460" y="132445"/>
                  <a:pt x="167028" y="136809"/>
                  <a:pt x="155435" y="130598"/>
                </a:cubicBezTo>
                <a:cubicBezTo>
                  <a:pt x="148576" y="126924"/>
                  <a:pt x="143945" y="120131"/>
                  <a:pt x="143032" y="112403"/>
                </a:cubicBezTo>
                <a:lnTo>
                  <a:pt x="130459" y="109879"/>
                </a:lnTo>
                <a:cubicBezTo>
                  <a:pt x="127179" y="117795"/>
                  <a:pt x="121336" y="124379"/>
                  <a:pt x="113866" y="128577"/>
                </a:cubicBezTo>
                <a:lnTo>
                  <a:pt x="118581" y="142979"/>
                </a:lnTo>
                <a:lnTo>
                  <a:pt x="119058" y="142979"/>
                </a:lnTo>
                <a:cubicBezTo>
                  <a:pt x="132209" y="142988"/>
                  <a:pt x="142862" y="153657"/>
                  <a:pt x="142853" y="166808"/>
                </a:cubicBezTo>
                <a:cubicBezTo>
                  <a:pt x="142844" y="179960"/>
                  <a:pt x="132175" y="190613"/>
                  <a:pt x="119023" y="190604"/>
                </a:cubicBezTo>
                <a:cubicBezTo>
                  <a:pt x="105872" y="190594"/>
                  <a:pt x="95219" y="179925"/>
                  <a:pt x="95228" y="166774"/>
                </a:cubicBezTo>
                <a:cubicBezTo>
                  <a:pt x="95233" y="159161"/>
                  <a:pt x="98879" y="152009"/>
                  <a:pt x="105037" y="147532"/>
                </a:cubicBezTo>
                <a:lnTo>
                  <a:pt x="100312" y="133092"/>
                </a:lnTo>
                <a:cubicBezTo>
                  <a:pt x="86521" y="134951"/>
                  <a:pt x="72815" y="129132"/>
                  <a:pt x="64575" y="117918"/>
                </a:cubicBezTo>
                <a:lnTo>
                  <a:pt x="47477" y="125996"/>
                </a:lnTo>
                <a:cubicBezTo>
                  <a:pt x="48951" y="139064"/>
                  <a:pt x="39552" y="150853"/>
                  <a:pt x="26483" y="152327"/>
                </a:cubicBezTo>
                <a:cubicBezTo>
                  <a:pt x="13415" y="153801"/>
                  <a:pt x="1626" y="144401"/>
                  <a:pt x="152" y="131333"/>
                </a:cubicBezTo>
                <a:cubicBezTo>
                  <a:pt x="-1322" y="118265"/>
                  <a:pt x="8078" y="106476"/>
                  <a:pt x="21146" y="105002"/>
                </a:cubicBezTo>
                <a:cubicBezTo>
                  <a:pt x="28876" y="104130"/>
                  <a:pt x="36545" y="107089"/>
                  <a:pt x="41686" y="112927"/>
                </a:cubicBezTo>
                <a:lnTo>
                  <a:pt x="58393" y="105041"/>
                </a:lnTo>
                <a:cubicBezTo>
                  <a:pt x="55275" y="93173"/>
                  <a:pt x="58053" y="80531"/>
                  <a:pt x="65860" y="71065"/>
                </a:cubicBezTo>
                <a:lnTo>
                  <a:pt x="56421" y="60302"/>
                </a:lnTo>
                <a:cubicBezTo>
                  <a:pt x="44201" y="65162"/>
                  <a:pt x="30354" y="59195"/>
                  <a:pt x="25494" y="46975"/>
                </a:cubicBezTo>
                <a:cubicBezTo>
                  <a:pt x="20634" y="34755"/>
                  <a:pt x="26601" y="20908"/>
                  <a:pt x="38821" y="16048"/>
                </a:cubicBezTo>
                <a:cubicBezTo>
                  <a:pt x="51041" y="11188"/>
                  <a:pt x="64888" y="17155"/>
                  <a:pt x="69748" y="29375"/>
                </a:cubicBezTo>
                <a:cubicBezTo>
                  <a:pt x="72622" y="36602"/>
                  <a:pt x="71786" y="44777"/>
                  <a:pt x="67508" y="51272"/>
                </a:cubicBezTo>
                <a:lnTo>
                  <a:pt x="76871" y="61940"/>
                </a:lnTo>
                <a:cubicBezTo>
                  <a:pt x="82498" y="58837"/>
                  <a:pt x="88820" y="57215"/>
                  <a:pt x="95245" y="57225"/>
                </a:cubicBezTo>
                <a:cubicBezTo>
                  <a:pt x="100055" y="57225"/>
                  <a:pt x="104675" y="58120"/>
                  <a:pt x="108904" y="59749"/>
                </a:cubicBezTo>
                <a:lnTo>
                  <a:pt x="120762" y="40128"/>
                </a:lnTo>
                <a:cubicBezTo>
                  <a:pt x="111752" y="30548"/>
                  <a:pt x="112213" y="15478"/>
                  <a:pt x="121792" y="6468"/>
                </a:cubicBezTo>
                <a:cubicBezTo>
                  <a:pt x="131372" y="-2543"/>
                  <a:pt x="146442" y="-2082"/>
                  <a:pt x="155453" y="7497"/>
                </a:cubicBezTo>
                <a:cubicBezTo>
                  <a:pt x="159607" y="11914"/>
                  <a:pt x="161920" y="17748"/>
                  <a:pt x="161920" y="23811"/>
                </a:cubicBezTo>
                <a:close/>
              </a:path>
            </a:pathLst>
          </a:custGeom>
          <a:solidFill>
            <a:schemeClr val="tx1"/>
          </a:solidFill>
          <a:ln w="15081" cap="flat">
            <a:noFill/>
            <a:prstDash val="solid"/>
            <a:miter/>
          </a:ln>
        </p:spPr>
        <p:txBody>
          <a:bodyPr rtlCol="0" anchor="ctr"/>
          <a:lstStyle/>
          <a:p>
            <a:endParaRPr lang="en-US"/>
          </a:p>
        </p:txBody>
      </p:sp>
      <p:sp>
        <p:nvSpPr>
          <p:cNvPr id="75" name="TextBox 74">
            <a:extLst>
              <a:ext uri="{FF2B5EF4-FFF2-40B4-BE49-F238E27FC236}">
                <a16:creationId xmlns:a16="http://schemas.microsoft.com/office/drawing/2014/main" id="{4903E62B-DD7A-45CC-BAFF-F8E34798BE7C}"/>
              </a:ext>
            </a:extLst>
          </p:cNvPr>
          <p:cNvSpPr txBox="1"/>
          <p:nvPr/>
        </p:nvSpPr>
        <p:spPr>
          <a:xfrm>
            <a:off x="350836" y="7862436"/>
            <a:ext cx="7070725" cy="1369606"/>
          </a:xfrm>
          <a:prstGeom prst="rect">
            <a:avLst/>
          </a:prstGeom>
          <a:noFill/>
        </p:spPr>
        <p:txBody>
          <a:bodyPr wrap="square" lIns="0" tIns="0" rIns="0" bIns="0" anchor="t">
            <a:spAutoFit/>
          </a:bodyPr>
          <a:lstStyle/>
          <a:p>
            <a:pPr>
              <a:spcBef>
                <a:spcPts val="600"/>
              </a:spcBef>
            </a:pPr>
            <a:r>
              <a:rPr lang="en-US" sz="1400" dirty="0">
                <a:latin typeface="Segoe Sans Display Semibold"/>
                <a:cs typeface="Segoe Sans Display Semibold"/>
              </a:rPr>
              <a:t>In plain</a:t>
            </a:r>
            <a:r>
              <a:rPr lang="en-US" sz="1400" dirty="0"/>
              <a:t> </a:t>
            </a:r>
            <a:r>
              <a:rPr lang="en-US" sz="1400" b="1" dirty="0"/>
              <a:t>English: </a:t>
            </a:r>
            <a:r>
              <a:rPr lang="en-US" sz="1400" dirty="0"/>
              <a:t>a connector is the “bridge” that lets </a:t>
            </a:r>
            <a:r>
              <a:rPr lang="en-US" sz="1400" dirty="0" err="1"/>
              <a:t>Cowork</a:t>
            </a:r>
            <a:r>
              <a:rPr lang="en-US" sz="1400" dirty="0"/>
              <a:t> pull data from another platform like Fabric IQ, monday.com, and Miro – and in some cases send updates back. A plugin packages one or more connectors and skills together to help </a:t>
            </a:r>
            <a:r>
              <a:rPr lang="en-US" sz="1400" dirty="0" err="1"/>
              <a:t>Cowork</a:t>
            </a:r>
            <a:r>
              <a:rPr lang="en-US" sz="1400" dirty="0"/>
              <a:t> do a specific job.</a:t>
            </a:r>
          </a:p>
          <a:p>
            <a:pPr>
              <a:spcBef>
                <a:spcPts val="600"/>
              </a:spcBef>
            </a:pPr>
            <a:r>
              <a:rPr lang="en-US" sz="1400" dirty="0"/>
              <a:t>If something says read &amp; write, it means </a:t>
            </a:r>
            <a:r>
              <a:rPr lang="en-US" sz="1400" dirty="0" err="1"/>
              <a:t>Cowork</a:t>
            </a:r>
            <a:r>
              <a:rPr lang="en-US" sz="1400" dirty="0"/>
              <a:t> can both read data from that app and where supported and configured, help write updates back (for example, create or update a record), not just view it.</a:t>
            </a:r>
          </a:p>
        </p:txBody>
      </p:sp>
      <p:cxnSp>
        <p:nvCxnSpPr>
          <p:cNvPr id="76" name="Straight Connector 75">
            <a:extLst>
              <a:ext uri="{FF2B5EF4-FFF2-40B4-BE49-F238E27FC236}">
                <a16:creationId xmlns:a16="http://schemas.microsoft.com/office/drawing/2014/main" id="{D970FD01-3475-7E44-99FC-60734F588624}"/>
              </a:ext>
              <a:ext uri="{C183D7F6-B498-43B3-948B-1728B52AA6E4}">
                <adec:decorative xmlns:adec="http://schemas.microsoft.com/office/drawing/2017/decorative" val="1"/>
              </a:ext>
            </a:extLst>
          </p:cNvPr>
          <p:cNvCxnSpPr>
            <a:cxnSpLocks/>
          </p:cNvCxnSpPr>
          <p:nvPr/>
        </p:nvCxnSpPr>
        <p:spPr>
          <a:xfrm>
            <a:off x="350836" y="4931229"/>
            <a:ext cx="7070725" cy="0"/>
          </a:xfrm>
          <a:prstGeom prst="line">
            <a:avLst/>
          </a:prstGeom>
          <a:ln w="9525">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pic>
        <p:nvPicPr>
          <p:cNvPr id="84" name="Graphic 83">
            <a:extLst>
              <a:ext uri="{FF2B5EF4-FFF2-40B4-BE49-F238E27FC236}">
                <a16:creationId xmlns:a16="http://schemas.microsoft.com/office/drawing/2014/main" id="{20EA622A-0F5A-C5D4-ABC2-6F9DBCB2CF9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280906" y="6636885"/>
            <a:ext cx="170596" cy="261596"/>
          </a:xfrm>
          <a:prstGeom prst="rect">
            <a:avLst/>
          </a:prstGeom>
        </p:spPr>
      </p:pic>
      <p:sp>
        <p:nvSpPr>
          <p:cNvPr id="77" name="Slide Number Placeholder 76">
            <a:extLst>
              <a:ext uri="{FF2B5EF4-FFF2-40B4-BE49-F238E27FC236}">
                <a16:creationId xmlns:a16="http://schemas.microsoft.com/office/drawing/2014/main" id="{688E56FE-2C8A-60E5-AD0C-8903DEF9ACA1}"/>
              </a:ext>
            </a:extLst>
          </p:cNvPr>
          <p:cNvSpPr>
            <a:spLocks noGrp="1"/>
          </p:cNvSpPr>
          <p:nvPr>
            <p:ph type="sldNum" sz="quarter" idx="10"/>
          </p:nvPr>
        </p:nvSpPr>
        <p:spPr>
          <a:xfrm>
            <a:off x="7197040" y="9825395"/>
            <a:ext cx="232460" cy="123111"/>
          </a:xfrm>
        </p:spPr>
        <p:txBody>
          <a:bodyPr/>
          <a:lstStyle/>
          <a:p>
            <a:r>
              <a:rPr lang="en-IN"/>
              <a:t>03</a:t>
            </a:r>
          </a:p>
        </p:txBody>
      </p:sp>
    </p:spTree>
    <p:extLst>
      <p:ext uri="{BB962C8B-B14F-4D97-AF65-F5344CB8AC3E}">
        <p14:creationId xmlns:p14="http://schemas.microsoft.com/office/powerpoint/2010/main" val="349693632"/>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D9A9E0-E702-EF99-B63E-F7615729671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3D14A1A-6E95-7048-5054-F4A109B04578}"/>
              </a:ext>
            </a:extLst>
          </p:cNvPr>
          <p:cNvSpPr>
            <a:spLocks noGrp="1"/>
          </p:cNvSpPr>
          <p:nvPr>
            <p:ph type="title"/>
          </p:nvPr>
        </p:nvSpPr>
        <p:spPr>
          <a:xfrm>
            <a:off x="350838" y="265331"/>
            <a:ext cx="7070725" cy="369332"/>
          </a:xfrm>
        </p:spPr>
        <p:txBody>
          <a:bodyPr vert="horz" wrap="square" lIns="0" tIns="0" rIns="0" bIns="0" rtlCol="0" anchor="t">
            <a:spAutoFit/>
          </a:bodyPr>
          <a:lstStyle/>
          <a:p>
            <a:r>
              <a:rPr lang="en-US"/>
              <a:t>At a glance</a:t>
            </a:r>
            <a:endParaRPr lang="en-IN"/>
          </a:p>
        </p:txBody>
      </p:sp>
      <p:sp>
        <p:nvSpPr>
          <p:cNvPr id="10" name="TextBox 9">
            <a:extLst>
              <a:ext uri="{FF2B5EF4-FFF2-40B4-BE49-F238E27FC236}">
                <a16:creationId xmlns:a16="http://schemas.microsoft.com/office/drawing/2014/main" id="{52716BCF-86AB-267C-7117-E160D2E1AAF4}"/>
              </a:ext>
            </a:extLst>
          </p:cNvPr>
          <p:cNvSpPr txBox="1"/>
          <p:nvPr/>
        </p:nvSpPr>
        <p:spPr>
          <a:xfrm>
            <a:off x="350837" y="854508"/>
            <a:ext cx="7070725" cy="215444"/>
          </a:xfrm>
          <a:prstGeom prst="rect">
            <a:avLst/>
          </a:prstGeom>
          <a:noFill/>
        </p:spPr>
        <p:txBody>
          <a:bodyPr wrap="square" lIns="0" tIns="0" rIns="0" bIns="0">
            <a:spAutoFit/>
          </a:bodyPr>
          <a:lstStyle/>
          <a:p>
            <a:pPr>
              <a:spcBef>
                <a:spcPts val="600"/>
              </a:spcBef>
            </a:pPr>
            <a:r>
              <a:rPr lang="en-US" sz="1400" dirty="0"/>
              <a:t>Skim the full pack at a glance – pick the task that maps to what you’re running this week.</a:t>
            </a:r>
          </a:p>
        </p:txBody>
      </p:sp>
      <p:graphicFrame>
        <p:nvGraphicFramePr>
          <p:cNvPr id="47" name="Table 46">
            <a:extLst>
              <a:ext uri="{FF2B5EF4-FFF2-40B4-BE49-F238E27FC236}">
                <a16:creationId xmlns:a16="http://schemas.microsoft.com/office/drawing/2014/main" id="{9AD607E9-5CDE-3F3F-E08B-D9EC50EDDDF4}"/>
              </a:ext>
            </a:extLst>
          </p:cNvPr>
          <p:cNvGraphicFramePr>
            <a:graphicFrameLocks noGrp="1"/>
          </p:cNvGraphicFramePr>
          <p:nvPr>
            <p:extLst>
              <p:ext uri="{D42A27DB-BD31-4B8C-83A1-F6EECF244321}">
                <p14:modId xmlns:p14="http://schemas.microsoft.com/office/powerpoint/2010/main" val="527777215"/>
              </p:ext>
            </p:extLst>
          </p:nvPr>
        </p:nvGraphicFramePr>
        <p:xfrm>
          <a:off x="342900" y="1504903"/>
          <a:ext cx="7086602" cy="3352800"/>
        </p:xfrm>
        <a:graphic>
          <a:graphicData uri="http://schemas.openxmlformats.org/drawingml/2006/table">
            <a:tbl>
              <a:tblPr firstRow="1" bandRow="1">
                <a:effectLst/>
                <a:tableStyleId>{2D5ABB26-0587-4C30-8999-92F81FD0307C}</a:tableStyleId>
              </a:tblPr>
              <a:tblGrid>
                <a:gridCol w="409575">
                  <a:extLst>
                    <a:ext uri="{9D8B030D-6E8A-4147-A177-3AD203B41FA5}">
                      <a16:colId xmlns:a16="http://schemas.microsoft.com/office/drawing/2014/main" val="625667662"/>
                    </a:ext>
                  </a:extLst>
                </a:gridCol>
                <a:gridCol w="904875">
                  <a:extLst>
                    <a:ext uri="{9D8B030D-6E8A-4147-A177-3AD203B41FA5}">
                      <a16:colId xmlns:a16="http://schemas.microsoft.com/office/drawing/2014/main" val="2061578366"/>
                    </a:ext>
                  </a:extLst>
                </a:gridCol>
                <a:gridCol w="2638425">
                  <a:extLst>
                    <a:ext uri="{9D8B030D-6E8A-4147-A177-3AD203B41FA5}">
                      <a16:colId xmlns:a16="http://schemas.microsoft.com/office/drawing/2014/main" val="500978148"/>
                    </a:ext>
                  </a:extLst>
                </a:gridCol>
                <a:gridCol w="3133727">
                  <a:extLst>
                    <a:ext uri="{9D8B030D-6E8A-4147-A177-3AD203B41FA5}">
                      <a16:colId xmlns:a16="http://schemas.microsoft.com/office/drawing/2014/main" val="1291813688"/>
                    </a:ext>
                  </a:extLst>
                </a:gridCol>
              </a:tblGrid>
              <a:tr h="0">
                <a:tc>
                  <a:txBody>
                    <a:bodyPr/>
                    <a:lstStyle/>
                    <a:p>
                      <a:pPr marL="0" marR="0" lvl="0" indent="0" algn="l" defTabSz="524695" rtl="0" eaLnBrk="1" fontAlgn="auto" latinLnBrk="0" hangingPunct="1">
                        <a:lnSpc>
                          <a:spcPct val="100000"/>
                        </a:lnSpc>
                        <a:spcBef>
                          <a:spcPts val="0"/>
                        </a:spcBef>
                        <a:spcAft>
                          <a:spcPts val="800"/>
                        </a:spcAft>
                        <a:buFontTx/>
                        <a:buNone/>
                      </a:pPr>
                      <a:endParaRPr lang="en-US" sz="1200" b="0" i="0" u="none" strike="noStrike" kern="1200" cap="none" spc="0" normalizeH="0" baseline="0" dirty="0">
                        <a:solidFill>
                          <a:schemeClr val="tx1"/>
                        </a:solidFill>
                        <a:effectLst/>
                        <a:latin typeface="+mj-lt"/>
                        <a:ea typeface="+mn-ea"/>
                        <a:cs typeface="Segoe Sans Display"/>
                        <a:sym typeface=""/>
                      </a:endParaRPr>
                    </a:p>
                  </a:txBody>
                  <a:tcPr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FontTx/>
                        <a:buNone/>
                      </a:pPr>
                      <a:r>
                        <a:rPr lang="en-US" sz="1400" kern="1200">
                          <a:solidFill>
                            <a:schemeClr val="tx1"/>
                          </a:solidFill>
                          <a:latin typeface="Segoe Sans Display Semibold" pitchFamily="2" charset="0"/>
                          <a:ea typeface="+mn-ea"/>
                          <a:cs typeface="Segoe Sans Display Semibold" pitchFamily="2" charset="0"/>
                          <a:sym typeface=""/>
                        </a:rPr>
                        <a:t>Tier</a:t>
                      </a:r>
                      <a:endPar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
                      </a:endParaRPr>
                    </a:p>
                  </a:txBody>
                  <a:tcPr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ClrTx/>
                        <a:buSzTx/>
                        <a:buFontTx/>
                        <a:buNone/>
                        <a:tabLst/>
                        <a:defRPr/>
                      </a:pPr>
                      <a:r>
                        <a:rPr lang="en-US" sz="1400" kern="1200">
                          <a:solidFill>
                            <a:schemeClr val="tx1"/>
                          </a:solidFill>
                          <a:latin typeface="Segoe Sans Display Semibold"/>
                          <a:ea typeface="+mn-ea"/>
                          <a:cs typeface="Segoe Sans Display Semibold"/>
                          <a:sym typeface=""/>
                        </a:rPr>
                        <a:t>Task </a:t>
                      </a:r>
                      <a:r>
                        <a:rPr lang="en-US" sz="1400" kern="1200">
                          <a:solidFill>
                            <a:schemeClr val="tx1"/>
                          </a:solidFill>
                          <a:latin typeface="Segoe Sans Display Semibold"/>
                          <a:ea typeface="+mn-ea"/>
                          <a:cs typeface="Segoe Sans Display Semibold"/>
                        </a:rPr>
                        <a:t>Name</a:t>
                      </a:r>
                      <a:endParaRPr lang="en-US" sz="1400" kern="1200" dirty="0">
                        <a:solidFill>
                          <a:schemeClr val="tx1"/>
                        </a:solidFill>
                        <a:latin typeface="Segoe Sans Display Semibold" pitchFamily="2" charset="0"/>
                        <a:ea typeface="+mn-ea"/>
                        <a:cs typeface="Segoe Sans Display Semibold" pitchFamily="2" charset="0"/>
                        <a:sym typeface=""/>
                      </a:endParaRPr>
                    </a:p>
                  </a:txBody>
                  <a:tcPr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ClrTx/>
                        <a:buSzTx/>
                        <a:buFontTx/>
                        <a:buNone/>
                        <a:tabLst/>
                        <a:defRPr/>
                      </a:pPr>
                      <a:r>
                        <a:rPr lang="en-US" sz="1400" kern="1200">
                          <a:solidFill>
                            <a:schemeClr val="tx1"/>
                          </a:solidFill>
                          <a:latin typeface="Segoe Sans Display Semibold" pitchFamily="2" charset="0"/>
                          <a:ea typeface="+mn-ea"/>
                          <a:cs typeface="Segoe Sans Display Semibold" pitchFamily="2" charset="0"/>
                          <a:sym typeface=""/>
                        </a:rPr>
                        <a:t>Goal</a:t>
                      </a:r>
                    </a:p>
                  </a:txBody>
                  <a:tcPr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68231157"/>
                  </a:ext>
                </a:extLst>
              </a:tr>
              <a:tr h="609600">
                <a:tc>
                  <a:txBody>
                    <a:bodyPr/>
                    <a:lstStyle/>
                    <a:p>
                      <a:pPr marL="0" marR="0" lvl="0" indent="0" algn="l" defTabSz="524695" rtl="0" eaLnBrk="1" fontAlgn="auto" latinLnBrk="0" hangingPunct="1">
                        <a:lnSpc>
                          <a:spcPct val="100000"/>
                        </a:lnSpc>
                        <a:spcBef>
                          <a:spcPts val="0"/>
                        </a:spcBef>
                        <a:spcAft>
                          <a:spcPts val="800"/>
                        </a:spcAft>
                        <a:buFontTx/>
                        <a:buNone/>
                      </a:pPr>
                      <a:r>
                        <a:rPr lang="en-US" sz="1200" b="0" i="0" u="none" strike="noStrike" kern="1200" cap="none" spc="0" normalizeH="0" baseline="0">
                          <a:solidFill>
                            <a:schemeClr val="tx1"/>
                          </a:solidFill>
                          <a:effectLst/>
                          <a:latin typeface="+mj-lt"/>
                          <a:ea typeface="+mn-ea"/>
                          <a:cs typeface="Segoe Sans Display"/>
                          <a:sym typeface=""/>
                        </a:rPr>
                        <a:t>01</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FontTx/>
                        <a:buNone/>
                      </a:pPr>
                      <a:r>
                        <a:rPr kumimoji="0" lang="en-US" sz="1200" b="0" i="0" u="none" strike="noStrike" kern="1200" cap="none" spc="0" normalizeH="0" baseline="0" dirty="0">
                          <a:ln>
                            <a:noFill/>
                          </a:ln>
                          <a:solidFill>
                            <a:schemeClr val="tx1"/>
                          </a:solidFill>
                          <a:effectLst/>
                          <a:uLnTx/>
                          <a:uFillTx/>
                          <a:latin typeface="+mj-lt"/>
                          <a:ea typeface="+mn-ea"/>
                          <a:cs typeface="Segoe Sans Display"/>
                        </a:rPr>
                        <a:t>Lightweight tasks</a:t>
                      </a:r>
                    </a:p>
                  </a:txBody>
                  <a:tcPr marR="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solidFill>
                      <a:srgbClr val="F6E9FF"/>
                    </a:solidFill>
                  </a:tcPr>
                </a:tc>
                <a:tc>
                  <a:txBody>
                    <a:bodyPr/>
                    <a:lstStyle/>
                    <a:p>
                      <a:pPr marL="0" marR="0" lvl="0" indent="0" algn="l" defTabSz="524695" rtl="0" eaLnBrk="1" fontAlgn="auto" latinLnBrk="0" hangingPunct="1">
                        <a:lnSpc>
                          <a:spcPct val="100000"/>
                        </a:lnSpc>
                        <a:spcBef>
                          <a:spcPts val="0"/>
                        </a:spcBef>
                        <a:spcAft>
                          <a:spcPts val="800"/>
                        </a:spcAft>
                        <a:buFontTx/>
                        <a:buNone/>
                      </a:pPr>
                      <a:r>
                        <a:rPr lang="en-US" sz="1100" b="0" i="0" u="none" strike="noStrike" kern="1200" cap="none" spc="0" normalizeH="0" baseline="0">
                          <a:solidFill>
                            <a:schemeClr val="tx1"/>
                          </a:solidFill>
                          <a:effectLst/>
                          <a:latin typeface="+mn-lt"/>
                          <a:ea typeface="+mn-ea"/>
                          <a:cs typeface="Segoe Sans Display"/>
                          <a:hlinkClick r:id="rId2" action="ppaction://hlinksldjump"/>
                        </a:rPr>
                        <a:t>Rebalance your week and protect focus time</a:t>
                      </a:r>
                      <a:endParaRPr lang="en-US" sz="1100" b="0" i="0" u="none" strike="noStrike" kern="1200" cap="none" spc="0" normalizeH="0" baseline="0">
                        <a:solidFill>
                          <a:schemeClr val="tx1"/>
                        </a:solidFill>
                        <a:effectLst/>
                        <a:latin typeface="+mn-lt"/>
                        <a:ea typeface="+mn-ea"/>
                        <a:cs typeface="Segoe Sans Display"/>
                        <a:sym typeface=""/>
                      </a:endParaRPr>
                    </a:p>
                  </a:txBody>
                  <a:tcPr marR="9144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FontTx/>
                        <a:buNone/>
                      </a:pPr>
                      <a:r>
                        <a:rPr lang="en-US" sz="1100" b="0" i="0" u="none" strike="noStrike" kern="1200" cap="none" spc="0" normalizeH="0" baseline="0">
                          <a:solidFill>
                            <a:schemeClr val="tx1"/>
                          </a:solidFill>
                          <a:effectLst/>
                          <a:latin typeface="+mn-lt"/>
                          <a:ea typeface="+mn-ea"/>
                          <a:cs typeface="Segoe Sans Display"/>
                          <a:sym typeface=""/>
                        </a:rPr>
                        <a:t>Take control of a fragmented calendar before it takes control of your week.</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726913705"/>
                  </a:ext>
                </a:extLst>
              </a:tr>
              <a:tr h="609600">
                <a:tc>
                  <a:txBody>
                    <a:bodyPr/>
                    <a:lstStyle/>
                    <a:p>
                      <a:pPr marL="0" marR="0" lvl="0" indent="0" algn="l" defTabSz="524695" rtl="0" eaLnBrk="1" fontAlgn="auto" latinLnBrk="0" hangingPunct="1">
                        <a:lnSpc>
                          <a:spcPct val="100000"/>
                        </a:lnSpc>
                        <a:spcBef>
                          <a:spcPts val="0"/>
                        </a:spcBef>
                        <a:spcAft>
                          <a:spcPts val="800"/>
                        </a:spcAft>
                        <a:buFontTx/>
                        <a:buNone/>
                      </a:pPr>
                      <a:r>
                        <a:rPr lang="en-US" sz="1200" b="0" i="0" u="none" strike="noStrike" kern="1200" cap="none" spc="0" normalizeH="0" baseline="0">
                          <a:solidFill>
                            <a:schemeClr val="tx1"/>
                          </a:solidFill>
                          <a:effectLst/>
                          <a:latin typeface="+mj-lt"/>
                          <a:ea typeface="+mn-ea"/>
                          <a:cs typeface="Segoe Sans Display"/>
                          <a:sym typeface=""/>
                        </a:rPr>
                        <a:t>02</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FontTx/>
                        <a:buNone/>
                      </a:pPr>
                      <a:r>
                        <a:rPr kumimoji="0" lang="en-US" sz="1200" b="0" i="0" u="none" strike="noStrike" kern="1200" cap="none" spc="0" normalizeH="0" baseline="0" dirty="0">
                          <a:ln>
                            <a:noFill/>
                          </a:ln>
                          <a:solidFill>
                            <a:schemeClr val="tx1"/>
                          </a:solidFill>
                          <a:effectLst/>
                          <a:uLnTx/>
                          <a:uFillTx/>
                          <a:latin typeface="+mj-lt"/>
                          <a:ea typeface="+mn-ea"/>
                          <a:cs typeface="Segoe Sans Display"/>
                        </a:rPr>
                        <a:t>Lightweight tasks</a:t>
                      </a:r>
                    </a:p>
                  </a:txBody>
                  <a:tcPr marR="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solidFill>
                      <a:srgbClr val="F6E9FF"/>
                    </a:solidFill>
                  </a:tcPr>
                </a:tc>
                <a:tc>
                  <a:txBody>
                    <a:bodyPr/>
                    <a:lstStyle/>
                    <a:p>
                      <a:pPr marL="0" marR="0" lvl="0" indent="0" algn="l" defTabSz="524695" rtl="0" eaLnBrk="1" fontAlgn="auto" latinLnBrk="0" hangingPunct="1">
                        <a:lnSpc>
                          <a:spcPct val="100000"/>
                        </a:lnSpc>
                        <a:spcBef>
                          <a:spcPts val="0"/>
                        </a:spcBef>
                        <a:spcAft>
                          <a:spcPts val="800"/>
                        </a:spcAft>
                        <a:buFontTx/>
                        <a:buNone/>
                      </a:pPr>
                      <a:r>
                        <a:rPr lang="en-US" sz="1100" b="0" i="0" u="none" strike="noStrike" kern="1200" cap="none" spc="0" normalizeH="0" baseline="0" dirty="0">
                          <a:solidFill>
                            <a:schemeClr val="tx1"/>
                          </a:solidFill>
                          <a:effectLst/>
                          <a:latin typeface="+mn-lt"/>
                          <a:ea typeface="+mn-ea"/>
                          <a:cs typeface="Segoe Sans Display"/>
                          <a:sym typeface=""/>
                          <a:hlinkClick r:id="rId3" action="ppaction://hlinksldjump"/>
                        </a:rPr>
                        <a:t>Wrap up projects and organize all related work</a:t>
                      </a:r>
                      <a:endParaRPr lang="en-US" sz="1100" b="0" i="0" u="none" strike="noStrike" kern="1200" cap="none" spc="0" normalizeH="0" baseline="0" dirty="0">
                        <a:solidFill>
                          <a:schemeClr val="tx1"/>
                        </a:solidFill>
                        <a:effectLst/>
                        <a:latin typeface="+mn-lt"/>
                        <a:ea typeface="+mn-ea"/>
                        <a:cs typeface="Segoe Sans Display"/>
                        <a:sym typeface=""/>
                      </a:endParaRPr>
                    </a:p>
                  </a:txBody>
                  <a:tcPr marR="9144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FontTx/>
                        <a:buNone/>
                      </a:pPr>
                      <a:r>
                        <a:rPr lang="en-US" sz="1100" b="0" i="0" u="none" strike="noStrike" kern="1200" cap="none" spc="0" normalizeH="0" baseline="0" dirty="0">
                          <a:solidFill>
                            <a:schemeClr val="tx1"/>
                          </a:solidFill>
                          <a:effectLst/>
                          <a:latin typeface="+mn-lt"/>
                          <a:ea typeface="+mn-ea"/>
                          <a:cs typeface="Segoe Sans Display"/>
                          <a:sym typeface=""/>
                        </a:rPr>
                        <a:t>Close out a project with a clean, shareable archive – not a scattered trail of files.</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006516224"/>
                  </a:ext>
                </a:extLst>
              </a:tr>
              <a:tr h="609600">
                <a:tc>
                  <a:txBody>
                    <a:bodyPr/>
                    <a:lstStyle/>
                    <a:p>
                      <a:pPr marL="0" marR="0" lvl="0" indent="0" algn="l" defTabSz="524695" rtl="0" eaLnBrk="1" fontAlgn="auto" latinLnBrk="0" hangingPunct="1">
                        <a:lnSpc>
                          <a:spcPct val="100000"/>
                        </a:lnSpc>
                        <a:spcBef>
                          <a:spcPts val="0"/>
                        </a:spcBef>
                        <a:spcAft>
                          <a:spcPts val="800"/>
                        </a:spcAft>
                        <a:buFontTx/>
                        <a:buNone/>
                      </a:pPr>
                      <a:r>
                        <a:rPr lang="en-US" sz="1200" b="0" i="0" u="none" strike="noStrike" kern="1200" cap="none" spc="0" normalizeH="0" baseline="0">
                          <a:solidFill>
                            <a:schemeClr val="tx1"/>
                          </a:solidFill>
                          <a:effectLst/>
                          <a:latin typeface="+mj-lt"/>
                          <a:ea typeface="+mn-ea"/>
                          <a:cs typeface="Segoe Sans Display"/>
                          <a:sym typeface=""/>
                        </a:rPr>
                        <a:t>03</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FontTx/>
                        <a:buNone/>
                      </a:pPr>
                      <a:r>
                        <a:rPr kumimoji="0" lang="en-US" sz="1200" b="0" i="0" u="none" strike="noStrike" kern="1200" cap="none" spc="0" normalizeH="0" baseline="0" dirty="0">
                          <a:ln>
                            <a:noFill/>
                          </a:ln>
                          <a:solidFill>
                            <a:schemeClr val="tx1"/>
                          </a:solidFill>
                          <a:effectLst/>
                          <a:uLnTx/>
                          <a:uFillTx/>
                          <a:latin typeface="+mj-lt"/>
                          <a:ea typeface="+mn-ea"/>
                          <a:cs typeface="Segoe Sans Display"/>
                        </a:rPr>
                        <a:t>Lightweight tasks</a:t>
                      </a:r>
                    </a:p>
                  </a:txBody>
                  <a:tcPr marR="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solidFill>
                      <a:srgbClr val="F6E9FF"/>
                    </a:solidFill>
                  </a:tcPr>
                </a:tc>
                <a:tc>
                  <a:txBody>
                    <a:bodyPr/>
                    <a:lstStyle/>
                    <a:p>
                      <a:pPr marL="0" marR="0" lvl="0" indent="0" algn="l" defTabSz="524695" rtl="0" eaLnBrk="1" fontAlgn="auto" latinLnBrk="0" hangingPunct="1">
                        <a:lnSpc>
                          <a:spcPct val="100000"/>
                        </a:lnSpc>
                        <a:spcBef>
                          <a:spcPts val="0"/>
                        </a:spcBef>
                        <a:spcAft>
                          <a:spcPts val="800"/>
                        </a:spcAft>
                        <a:buFontTx/>
                        <a:buNone/>
                      </a:pPr>
                      <a:r>
                        <a:rPr lang="en-US" sz="1100" b="0" i="0" u="none" strike="noStrike" kern="1200" cap="none" spc="0" normalizeH="0" baseline="0">
                          <a:solidFill>
                            <a:schemeClr val="accent1"/>
                          </a:solidFill>
                          <a:effectLst/>
                          <a:latin typeface="+mn-lt"/>
                          <a:ea typeface="+mn-ea"/>
                          <a:cs typeface="Segoe Sans Display"/>
                          <a:hlinkClick r:id="rId4" action="ppaction://hlinksldjump">
                            <a:extLst>
                              <a:ext uri="{A12FA001-AC4F-418D-AE19-62706E023703}">
                                <ahyp:hlinkClr xmlns:ahyp="http://schemas.microsoft.com/office/drawing/2018/hyperlinkcolor" val="tx"/>
                              </a:ext>
                            </a:extLst>
                          </a:hlinkClick>
                        </a:rPr>
                        <a:t>Turn a document or deck into a visual framework</a:t>
                      </a:r>
                      <a:endParaRPr lang="en-US" sz="1100" b="0" i="0" u="none" strike="noStrike" kern="1200" cap="none" spc="0" normalizeH="0" baseline="0">
                        <a:solidFill>
                          <a:schemeClr val="accent1"/>
                        </a:solidFill>
                        <a:effectLst/>
                        <a:latin typeface="+mn-lt"/>
                        <a:ea typeface="+mn-ea"/>
                        <a:cs typeface="Segoe Sans Display"/>
                        <a:sym typeface=""/>
                      </a:endParaRPr>
                    </a:p>
                  </a:txBody>
                  <a:tcPr marR="9144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FontTx/>
                        <a:buNone/>
                      </a:pPr>
                      <a:r>
                        <a:rPr lang="en-US" sz="1100" b="0" i="0" u="none" strike="noStrike" kern="1200" cap="none" spc="0" normalizeH="0" baseline="0">
                          <a:solidFill>
                            <a:schemeClr val="tx1"/>
                          </a:solidFill>
                          <a:effectLst/>
                          <a:latin typeface="+mn-lt"/>
                          <a:ea typeface="+mn-ea"/>
                          <a:cs typeface="Segoe Sans Display"/>
                          <a:sym typeface=""/>
                        </a:rPr>
                        <a:t>Take dense, written content and turn it into a clear visual the team can actually engage with.</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251738935"/>
                  </a:ext>
                </a:extLst>
              </a:tr>
              <a:tr h="609600">
                <a:tc>
                  <a:txBody>
                    <a:bodyPr/>
                    <a:lstStyle/>
                    <a:p>
                      <a:pPr marL="0" marR="0" lvl="0" indent="0" algn="l" defTabSz="524695" rtl="0" eaLnBrk="1" fontAlgn="auto" latinLnBrk="0" hangingPunct="1">
                        <a:lnSpc>
                          <a:spcPct val="100000"/>
                        </a:lnSpc>
                        <a:spcBef>
                          <a:spcPts val="0"/>
                        </a:spcBef>
                        <a:spcAft>
                          <a:spcPts val="800"/>
                        </a:spcAft>
                        <a:buFontTx/>
                        <a:buNone/>
                      </a:pPr>
                      <a:r>
                        <a:rPr lang="en-US" sz="1200" b="0" i="0" u="none" strike="noStrike" kern="1200" cap="none" spc="0" normalizeH="0" baseline="0">
                          <a:solidFill>
                            <a:schemeClr val="tx1"/>
                          </a:solidFill>
                          <a:effectLst/>
                          <a:latin typeface="+mj-lt"/>
                          <a:ea typeface="+mn-ea"/>
                          <a:cs typeface="Segoe Sans Display"/>
                          <a:sym typeface=""/>
                        </a:rPr>
                        <a:t>04</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FontTx/>
                        <a:buNone/>
                      </a:pPr>
                      <a:r>
                        <a:rPr kumimoji="0" lang="en-US" sz="1200" b="0" i="0" u="none" strike="noStrike" kern="1200" cap="none" spc="0" normalizeH="0" baseline="0" dirty="0">
                          <a:ln>
                            <a:noFill/>
                          </a:ln>
                          <a:solidFill>
                            <a:schemeClr val="tx1"/>
                          </a:solidFill>
                          <a:effectLst/>
                          <a:uLnTx/>
                          <a:uFillTx/>
                          <a:latin typeface="+mj-lt"/>
                          <a:ea typeface="+mn-ea"/>
                          <a:cs typeface="Segoe Sans Display"/>
                        </a:rPr>
                        <a:t>Lightweight tasks</a:t>
                      </a:r>
                    </a:p>
                  </a:txBody>
                  <a:tcPr marR="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solidFill>
                      <a:srgbClr val="F6E9FF"/>
                    </a:solidFill>
                  </a:tcPr>
                </a:tc>
                <a:tc>
                  <a:txBody>
                    <a:bodyPr/>
                    <a:lstStyle/>
                    <a:p>
                      <a:pPr marL="0" marR="0" lvl="0" indent="0" algn="l" defTabSz="524695" rtl="0" eaLnBrk="1" fontAlgn="auto" latinLnBrk="0" hangingPunct="1">
                        <a:lnSpc>
                          <a:spcPct val="100000"/>
                        </a:lnSpc>
                        <a:spcBef>
                          <a:spcPts val="0"/>
                        </a:spcBef>
                        <a:spcAft>
                          <a:spcPts val="800"/>
                        </a:spcAft>
                        <a:buFontTx/>
                        <a:buNone/>
                      </a:pPr>
                      <a:r>
                        <a:rPr lang="en-US" sz="1100" b="0" i="0" u="none" strike="noStrike" kern="1200" cap="none" spc="0" normalizeH="0" baseline="0">
                          <a:solidFill>
                            <a:schemeClr val="accent1"/>
                          </a:solidFill>
                          <a:effectLst/>
                          <a:latin typeface="+mn-lt"/>
                          <a:ea typeface="+mn-ea"/>
                          <a:cs typeface="Segoe Sans Display"/>
                          <a:hlinkClick r:id="rId5" action="ppaction://hlinksldjump">
                            <a:extLst>
                              <a:ext uri="{A12FA001-AC4F-418D-AE19-62706E023703}">
                                <ahyp:hlinkClr xmlns:ahyp="http://schemas.microsoft.com/office/drawing/2018/hyperlinkcolor" val="tx"/>
                              </a:ext>
                            </a:extLst>
                          </a:hlinkClick>
                        </a:rPr>
                        <a:t>Map a workflow from a process description </a:t>
                      </a:r>
                      <a:endParaRPr lang="en-US" sz="1100" b="0" i="0" u="none" strike="noStrike" kern="1200" cap="none" spc="0" normalizeH="0" baseline="0">
                        <a:solidFill>
                          <a:schemeClr val="accent1"/>
                        </a:solidFill>
                        <a:effectLst/>
                        <a:latin typeface="+mn-lt"/>
                        <a:ea typeface="+mn-ea"/>
                        <a:cs typeface="Segoe Sans Display"/>
                        <a:sym typeface=""/>
                      </a:endParaRPr>
                    </a:p>
                  </a:txBody>
                  <a:tcPr marR="9144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FontTx/>
                        <a:buNone/>
                      </a:pPr>
                      <a:r>
                        <a:rPr lang="en-US" sz="1100" b="0" i="0" u="none" strike="noStrike" kern="1200" cap="none" spc="0" normalizeH="0" baseline="0" dirty="0">
                          <a:solidFill>
                            <a:schemeClr val="tx1"/>
                          </a:solidFill>
                          <a:effectLst/>
                          <a:latin typeface="+mn-lt"/>
                          <a:ea typeface="+mn-ea"/>
                          <a:cs typeface="Segoe Sans Display"/>
                          <a:sym typeface=""/>
                        </a:rPr>
                        <a:t>Make a workflow shareable, reviewable, and improvable – without spending hours building the diagram by hand.</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2557294504"/>
                  </a:ext>
                </a:extLst>
              </a:tr>
              <a:tr h="609600">
                <a:tc>
                  <a:txBody>
                    <a:bodyPr/>
                    <a:lstStyle/>
                    <a:p>
                      <a:pPr marL="0" marR="0" lvl="0" indent="0" algn="l" defTabSz="524695" rtl="0" eaLnBrk="1" fontAlgn="auto" latinLnBrk="0" hangingPunct="1">
                        <a:lnSpc>
                          <a:spcPct val="100000"/>
                        </a:lnSpc>
                        <a:spcBef>
                          <a:spcPts val="0"/>
                        </a:spcBef>
                        <a:spcAft>
                          <a:spcPts val="800"/>
                        </a:spcAft>
                        <a:buFontTx/>
                        <a:buNone/>
                      </a:pPr>
                      <a:r>
                        <a:rPr lang="en-US" sz="1200" b="0" i="0" u="none" strike="noStrike" kern="1200" cap="none" spc="0" normalizeH="0" baseline="0">
                          <a:solidFill>
                            <a:schemeClr val="tx1"/>
                          </a:solidFill>
                          <a:effectLst/>
                          <a:latin typeface="+mj-lt"/>
                          <a:ea typeface="+mn-ea"/>
                          <a:cs typeface="Segoe Sans Display"/>
                          <a:sym typeface=""/>
                        </a:rPr>
                        <a:t>05</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FontTx/>
                        <a:buNone/>
                      </a:pPr>
                      <a:r>
                        <a:rPr kumimoji="0" lang="en-US" sz="1200" b="0" i="0" u="none" strike="noStrike" kern="1200" cap="none" spc="0" normalizeH="0" baseline="0" dirty="0">
                          <a:ln>
                            <a:noFill/>
                          </a:ln>
                          <a:solidFill>
                            <a:schemeClr val="tx1"/>
                          </a:solidFill>
                          <a:effectLst/>
                          <a:uLnTx/>
                          <a:uFillTx/>
                          <a:latin typeface="+mj-lt"/>
                          <a:ea typeface="+mn-ea"/>
                          <a:cs typeface="Segoe Sans Display"/>
                        </a:rPr>
                        <a:t>Lightweight tasks</a:t>
                      </a:r>
                    </a:p>
                  </a:txBody>
                  <a:tcPr marR="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12700" cap="flat" cmpd="sng" algn="ctr">
                      <a:noFill/>
                      <a:prstDash val="solid"/>
                      <a:round/>
                      <a:headEnd type="none" w="med" len="med"/>
                      <a:tailEnd type="none" w="med" len="med"/>
                    </a:lnB>
                    <a:solidFill>
                      <a:srgbClr val="F6E9FF"/>
                    </a:solidFill>
                  </a:tcPr>
                </a:tc>
                <a:tc>
                  <a:txBody>
                    <a:bodyPr/>
                    <a:lstStyle/>
                    <a:p>
                      <a:pPr marL="0" marR="0" lvl="0" indent="0" algn="l" defTabSz="524695" rtl="0" eaLnBrk="1" fontAlgn="auto" latinLnBrk="0" hangingPunct="1">
                        <a:lnSpc>
                          <a:spcPct val="100000"/>
                        </a:lnSpc>
                        <a:spcBef>
                          <a:spcPts val="0"/>
                        </a:spcBef>
                        <a:spcAft>
                          <a:spcPts val="800"/>
                        </a:spcAft>
                        <a:buFontTx/>
                        <a:buNone/>
                        <a:tabLst/>
                      </a:pPr>
                      <a:r>
                        <a:rPr lang="en-US" sz="1100" b="0" i="0" u="none" strike="noStrike" kern="1200" cap="none" spc="0" normalizeH="0" baseline="0">
                          <a:solidFill>
                            <a:schemeClr val="tx1"/>
                          </a:solidFill>
                          <a:effectLst/>
                          <a:latin typeface="+mn-lt"/>
                          <a:ea typeface="+mn-ea"/>
                          <a:cs typeface="Segoe Sans Display"/>
                          <a:hlinkClick r:id="rId6" action="ppaction://hlinksldjump"/>
                        </a:rPr>
                        <a:t>Turn source content into a deck</a:t>
                      </a:r>
                      <a:endParaRPr lang="en-US" sz="1100" b="0" i="0" u="none" strike="noStrike" kern="1200" cap="none" spc="0" normalizeH="0" baseline="0">
                        <a:solidFill>
                          <a:schemeClr val="tx1"/>
                        </a:solidFill>
                        <a:effectLst/>
                        <a:latin typeface="+mn-lt"/>
                        <a:ea typeface="+mn-ea"/>
                        <a:cs typeface="Segoe Sans Display"/>
                        <a:sym typeface=""/>
                      </a:endParaRPr>
                    </a:p>
                  </a:txBody>
                  <a:tcPr marR="9144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FontTx/>
                        <a:buNone/>
                      </a:pPr>
                      <a:r>
                        <a:rPr lang="en-US" sz="1100" b="0" i="0" u="none" strike="noStrike" kern="1200" cap="none" spc="0" normalizeH="0" baseline="0" dirty="0">
                          <a:solidFill>
                            <a:schemeClr val="tx1"/>
                          </a:solidFill>
                          <a:effectLst/>
                          <a:latin typeface="+mn-lt"/>
                          <a:ea typeface="+mn-ea"/>
                          <a:cs typeface="Segoe Sans Display"/>
                          <a:sym typeface=""/>
                        </a:rPr>
                        <a:t>Get a working deck built from content you already have – without starting from a blank slide.</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336937978"/>
                  </a:ext>
                </a:extLst>
              </a:tr>
            </a:tbl>
          </a:graphicData>
        </a:graphic>
      </p:graphicFrame>
      <p:pic>
        <p:nvPicPr>
          <p:cNvPr id="93" name="Picture 92">
            <a:extLst>
              <a:ext uri="{FF2B5EF4-FFF2-40B4-BE49-F238E27FC236}">
                <a16:creationId xmlns:a16="http://schemas.microsoft.com/office/drawing/2014/main" id="{49E1FD29-BBDF-7290-7914-4792CC15CB8A}"/>
              </a:ext>
              <a:ext uri="{C183D7F6-B498-43B3-948B-1728B52AA6E4}">
                <adec:decorative xmlns:adec="http://schemas.microsoft.com/office/drawing/2017/decorative" val="1"/>
              </a:ext>
            </a:extLst>
          </p:cNvPr>
          <p:cNvPicPr>
            <a:picLocks noChangeAspect="1"/>
          </p:cNvPicPr>
          <p:nvPr/>
        </p:nvPicPr>
        <p:blipFill>
          <a:blip r:embed="rId7" cstate="email">
            <a:extLst>
              <a:ext uri="{28A0092B-C50C-407E-A947-70E740481C1C}">
                <a14:useLocalDpi xmlns:a14="http://schemas.microsoft.com/office/drawing/2010/main"/>
              </a:ext>
            </a:extLst>
          </a:blip>
          <a:srcRect r="5747" b="50000"/>
          <a:stretch>
            <a:fillRect/>
          </a:stretch>
        </p:blipFill>
        <p:spPr>
          <a:xfrm flipV="1">
            <a:off x="4616245" y="0"/>
            <a:ext cx="3156155" cy="340901"/>
          </a:xfrm>
          <a:custGeom>
            <a:avLst/>
            <a:gdLst>
              <a:gd name="csX0" fmla="*/ 0 w 3416300"/>
              <a:gd name="csY0" fmla="*/ 369000 h 369000"/>
              <a:gd name="csX1" fmla="*/ 3416300 w 3416300"/>
              <a:gd name="csY1" fmla="*/ 369000 h 369000"/>
              <a:gd name="csX2" fmla="*/ 3416300 w 3416300"/>
              <a:gd name="csY2" fmla="*/ 0 h 369000"/>
              <a:gd name="csX3" fmla="*/ 0 w 3416300"/>
              <a:gd name="csY3" fmla="*/ 0 h 369000"/>
            </a:gdLst>
            <a:ahLst/>
            <a:cxnLst>
              <a:cxn ang="0">
                <a:pos x="csX0" y="csY0"/>
              </a:cxn>
              <a:cxn ang="0">
                <a:pos x="csX1" y="csY1"/>
              </a:cxn>
              <a:cxn ang="0">
                <a:pos x="csX2" y="csY2"/>
              </a:cxn>
              <a:cxn ang="0">
                <a:pos x="csX3" y="csY3"/>
              </a:cxn>
            </a:cxnLst>
            <a:rect l="l" t="t" r="r" b="b"/>
            <a:pathLst>
              <a:path w="3416300" h="369000">
                <a:moveTo>
                  <a:pt x="0" y="369000"/>
                </a:moveTo>
                <a:lnTo>
                  <a:pt x="3416300" y="369000"/>
                </a:lnTo>
                <a:lnTo>
                  <a:pt x="3416300" y="0"/>
                </a:lnTo>
                <a:lnTo>
                  <a:pt x="0" y="0"/>
                </a:lnTo>
                <a:close/>
              </a:path>
            </a:pathLst>
          </a:custGeom>
        </p:spPr>
      </p:pic>
      <p:grpSp>
        <p:nvGrpSpPr>
          <p:cNvPr id="1041" name="Group 1040">
            <a:extLst>
              <a:ext uri="{FF2B5EF4-FFF2-40B4-BE49-F238E27FC236}">
                <a16:creationId xmlns:a16="http://schemas.microsoft.com/office/drawing/2014/main" id="{BB59FF03-4703-9163-FA79-B5F6B87B7FB0}"/>
              </a:ext>
              <a:ext uri="{C183D7F6-B498-43B3-948B-1728B52AA6E4}">
                <adec:decorative xmlns:adec="http://schemas.microsoft.com/office/drawing/2017/decorative" val="1"/>
              </a:ext>
            </a:extLst>
          </p:cNvPr>
          <p:cNvGrpSpPr/>
          <p:nvPr/>
        </p:nvGrpSpPr>
        <p:grpSpPr>
          <a:xfrm>
            <a:off x="3486106" y="3828226"/>
            <a:ext cx="777598" cy="222254"/>
            <a:chOff x="3008550" y="4253962"/>
            <a:chExt cx="834788" cy="238602"/>
          </a:xfrm>
        </p:grpSpPr>
        <p:sp>
          <p:nvSpPr>
            <p:cNvPr id="1042" name="NavPill_SitesPages">
              <a:extLst>
                <a:ext uri="{FF2B5EF4-FFF2-40B4-BE49-F238E27FC236}">
                  <a16:creationId xmlns:a16="http://schemas.microsoft.com/office/drawing/2014/main" id="{E2719E82-EC9E-3464-4796-A04133640F51}"/>
                </a:ext>
              </a:extLst>
            </p:cNvPr>
            <p:cNvSpPr/>
            <p:nvPr/>
          </p:nvSpPr>
          <p:spPr>
            <a:xfrm>
              <a:off x="3008550" y="4253962"/>
              <a:ext cx="834788" cy="238602"/>
            </a:xfrm>
            <a:prstGeom prst="roundRect">
              <a:avLst>
                <a:gd name="adj" fmla="val 50000"/>
              </a:avLst>
            </a:prstGeom>
            <a:solidFill>
              <a:schemeClr val="bg1"/>
            </a:solidFill>
            <a:ln w="9525">
              <a:noFill/>
              <a:headEnd type="none" w="lg" len="med"/>
              <a:tailEnd type="none" w="lg" len="med"/>
            </a:ln>
            <a:effectLst>
              <a:outerShdw blurRad="63500" dist="635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18334" tIns="59167" rIns="118334" bIns="94667" numCol="1" spcCol="0" rtlCol="0" fromWordArt="0" anchor="ctr" anchorCtr="0" forceAA="0" compatLnSpc="1">
              <a:prstTxWarp prst="textNoShape">
                <a:avLst/>
              </a:prstTxWarp>
              <a:noAutofit/>
            </a:bodyPr>
            <a:lstStyle/>
            <a:p>
              <a:pPr algn="ctr" defTabSz="1207091" fontAlgn="base">
                <a:spcBef>
                  <a:spcPct val="0"/>
                </a:spcBef>
                <a:spcAft>
                  <a:spcPct val="0"/>
                </a:spcAft>
              </a:pPr>
              <a:endParaRPr lang="en-US" sz="1553">
                <a:latin typeface="+mj-lt"/>
                <a:cs typeface="Segoe Sans Display Semibold" pitchFamily="2" charset="0"/>
              </a:endParaRPr>
            </a:p>
          </p:txBody>
        </p:sp>
        <p:pic>
          <p:nvPicPr>
            <p:cNvPr id="1043" name="Graphic 1042">
              <a:extLst>
                <a:ext uri="{FF2B5EF4-FFF2-40B4-BE49-F238E27FC236}">
                  <a16:creationId xmlns:a16="http://schemas.microsoft.com/office/drawing/2014/main" id="{A30BA998-DBF9-3AB9-BFEB-92D0BB38F50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104841" y="4310867"/>
              <a:ext cx="81380" cy="124792"/>
            </a:xfrm>
            <a:prstGeom prst="rect">
              <a:avLst/>
            </a:prstGeom>
            <a:effectLst>
              <a:outerShdw blurRad="63500" dist="63500" dir="2700000" algn="tl" rotWithShape="0">
                <a:prstClr val="black">
                  <a:alpha val="10000"/>
                </a:prstClr>
              </a:outerShdw>
            </a:effectLst>
          </p:spPr>
        </p:pic>
      </p:grpSp>
      <p:grpSp>
        <p:nvGrpSpPr>
          <p:cNvPr id="1045" name="Group 1044">
            <a:extLst>
              <a:ext uri="{FF2B5EF4-FFF2-40B4-BE49-F238E27FC236}">
                <a16:creationId xmlns:a16="http://schemas.microsoft.com/office/drawing/2014/main" id="{9DE301C4-1469-D0F2-6461-BADE33AAE9EE}"/>
              </a:ext>
              <a:ext uri="{C183D7F6-B498-43B3-948B-1728B52AA6E4}">
                <adec:decorative xmlns:adec="http://schemas.microsoft.com/office/drawing/2017/decorative" val="1"/>
              </a:ext>
            </a:extLst>
          </p:cNvPr>
          <p:cNvGrpSpPr/>
          <p:nvPr/>
        </p:nvGrpSpPr>
        <p:grpSpPr>
          <a:xfrm>
            <a:off x="3486106" y="3217898"/>
            <a:ext cx="777598" cy="222254"/>
            <a:chOff x="3008550" y="4253962"/>
            <a:chExt cx="834788" cy="238602"/>
          </a:xfrm>
        </p:grpSpPr>
        <p:sp>
          <p:nvSpPr>
            <p:cNvPr id="1046" name="NavPill_SitesPages">
              <a:extLst>
                <a:ext uri="{FF2B5EF4-FFF2-40B4-BE49-F238E27FC236}">
                  <a16:creationId xmlns:a16="http://schemas.microsoft.com/office/drawing/2014/main" id="{3BFCFDD9-53DE-24D0-C9B8-EADECA76B993}"/>
                </a:ext>
              </a:extLst>
            </p:cNvPr>
            <p:cNvSpPr/>
            <p:nvPr/>
          </p:nvSpPr>
          <p:spPr>
            <a:xfrm>
              <a:off x="3008550" y="4253962"/>
              <a:ext cx="834788" cy="238602"/>
            </a:xfrm>
            <a:prstGeom prst="roundRect">
              <a:avLst>
                <a:gd name="adj" fmla="val 50000"/>
              </a:avLst>
            </a:prstGeom>
            <a:solidFill>
              <a:schemeClr val="bg1"/>
            </a:solidFill>
            <a:ln w="9525">
              <a:noFill/>
              <a:headEnd type="none" w="lg" len="med"/>
              <a:tailEnd type="none" w="lg" len="med"/>
            </a:ln>
            <a:effectLst>
              <a:outerShdw blurRad="63500" dist="635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18334" tIns="59167" rIns="118334" bIns="94667" numCol="1" spcCol="0" rtlCol="0" fromWordArt="0" anchor="ctr" anchorCtr="0" forceAA="0" compatLnSpc="1">
              <a:prstTxWarp prst="textNoShape">
                <a:avLst/>
              </a:prstTxWarp>
              <a:noAutofit/>
            </a:bodyPr>
            <a:lstStyle/>
            <a:p>
              <a:pPr algn="ctr" defTabSz="1207091" fontAlgn="base">
                <a:spcBef>
                  <a:spcPct val="0"/>
                </a:spcBef>
                <a:spcAft>
                  <a:spcPct val="0"/>
                </a:spcAft>
              </a:pPr>
              <a:endParaRPr lang="en-US" sz="1553">
                <a:latin typeface="+mj-lt"/>
                <a:cs typeface="Segoe Sans Display Semibold" pitchFamily="2" charset="0"/>
              </a:endParaRPr>
            </a:p>
          </p:txBody>
        </p:sp>
        <p:pic>
          <p:nvPicPr>
            <p:cNvPr id="1047" name="Graphic 1046">
              <a:extLst>
                <a:ext uri="{FF2B5EF4-FFF2-40B4-BE49-F238E27FC236}">
                  <a16:creationId xmlns:a16="http://schemas.microsoft.com/office/drawing/2014/main" id="{F582AFBC-5CB8-606D-82C2-DC62939EF77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104841" y="4310867"/>
              <a:ext cx="81380" cy="124792"/>
            </a:xfrm>
            <a:prstGeom prst="rect">
              <a:avLst/>
            </a:prstGeom>
            <a:effectLst>
              <a:outerShdw blurRad="63500" dist="63500" dir="2700000" algn="tl" rotWithShape="0">
                <a:prstClr val="black">
                  <a:alpha val="10000"/>
                </a:prstClr>
              </a:outerShdw>
            </a:effectLst>
          </p:spPr>
        </p:pic>
      </p:grpSp>
      <p:grpSp>
        <p:nvGrpSpPr>
          <p:cNvPr id="26" name="Group 25">
            <a:extLst>
              <a:ext uri="{FF2B5EF4-FFF2-40B4-BE49-F238E27FC236}">
                <a16:creationId xmlns:a16="http://schemas.microsoft.com/office/drawing/2014/main" id="{96C97E8A-078E-A156-A547-3FB39C836022}"/>
              </a:ext>
              <a:ext uri="{C183D7F6-B498-43B3-948B-1728B52AA6E4}">
                <adec:decorative xmlns:adec="http://schemas.microsoft.com/office/drawing/2017/decorative" val="1"/>
              </a:ext>
            </a:extLst>
          </p:cNvPr>
          <p:cNvGrpSpPr/>
          <p:nvPr/>
        </p:nvGrpSpPr>
        <p:grpSpPr>
          <a:xfrm>
            <a:off x="3486106" y="4438554"/>
            <a:ext cx="777598" cy="222254"/>
            <a:chOff x="3097307" y="5008065"/>
            <a:chExt cx="777598" cy="222254"/>
          </a:xfrm>
        </p:grpSpPr>
        <p:sp>
          <p:nvSpPr>
            <p:cNvPr id="16" name="NavPill_SitesPages">
              <a:extLst>
                <a:ext uri="{FF2B5EF4-FFF2-40B4-BE49-F238E27FC236}">
                  <a16:creationId xmlns:a16="http://schemas.microsoft.com/office/drawing/2014/main" id="{AA3AA012-11FC-9921-D20D-CCB12F476ADD}"/>
                </a:ext>
              </a:extLst>
            </p:cNvPr>
            <p:cNvSpPr/>
            <p:nvPr/>
          </p:nvSpPr>
          <p:spPr>
            <a:xfrm>
              <a:off x="3097307" y="5008065"/>
              <a:ext cx="777598" cy="222254"/>
            </a:xfrm>
            <a:prstGeom prst="roundRect">
              <a:avLst>
                <a:gd name="adj" fmla="val 50000"/>
              </a:avLst>
            </a:prstGeom>
            <a:solidFill>
              <a:schemeClr val="bg1"/>
            </a:solidFill>
            <a:ln w="9525">
              <a:noFill/>
              <a:headEnd type="none" w="lg" len="med"/>
              <a:tailEnd type="none" w="lg" len="med"/>
            </a:ln>
            <a:effectLst>
              <a:outerShdw blurRad="63500" dist="635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18334" tIns="59167" rIns="118334" bIns="94667" numCol="1" spcCol="0" rtlCol="0" fromWordArt="0" anchor="ctr" anchorCtr="0" forceAA="0" compatLnSpc="1">
              <a:prstTxWarp prst="textNoShape">
                <a:avLst/>
              </a:prstTxWarp>
              <a:noAutofit/>
            </a:bodyPr>
            <a:lstStyle/>
            <a:p>
              <a:pPr algn="ctr" defTabSz="1207091" fontAlgn="base">
                <a:spcBef>
                  <a:spcPct val="0"/>
                </a:spcBef>
                <a:spcAft>
                  <a:spcPct val="0"/>
                </a:spcAft>
              </a:pPr>
              <a:endParaRPr lang="en-US" sz="1553">
                <a:latin typeface="+mj-lt"/>
                <a:cs typeface="Segoe Sans Display Semibold" pitchFamily="2" charset="0"/>
              </a:endParaRPr>
            </a:p>
          </p:txBody>
        </p:sp>
        <p:pic>
          <p:nvPicPr>
            <p:cNvPr id="17" name="Graphic 16">
              <a:extLst>
                <a:ext uri="{FF2B5EF4-FFF2-40B4-BE49-F238E27FC236}">
                  <a16:creationId xmlns:a16="http://schemas.microsoft.com/office/drawing/2014/main" id="{F0CDC7A6-EE96-7A75-E660-A061D3F7529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187001" y="5061071"/>
              <a:ext cx="75805" cy="116242"/>
            </a:xfrm>
            <a:prstGeom prst="rect">
              <a:avLst/>
            </a:prstGeom>
            <a:effectLst>
              <a:outerShdw blurRad="63500" dist="63500" dir="2700000" algn="tl" rotWithShape="0">
                <a:prstClr val="black">
                  <a:alpha val="10000"/>
                </a:prstClr>
              </a:outerShdw>
            </a:effectLst>
          </p:spPr>
        </p:pic>
      </p:grpSp>
      <p:graphicFrame>
        <p:nvGraphicFramePr>
          <p:cNvPr id="28" name="Table 27">
            <a:extLst>
              <a:ext uri="{FF2B5EF4-FFF2-40B4-BE49-F238E27FC236}">
                <a16:creationId xmlns:a16="http://schemas.microsoft.com/office/drawing/2014/main" id="{90F676DF-BF9E-4FD6-F081-1A9DD78F697D}"/>
              </a:ext>
            </a:extLst>
          </p:cNvPr>
          <p:cNvGraphicFramePr>
            <a:graphicFrameLocks noGrp="1"/>
          </p:cNvGraphicFramePr>
          <p:nvPr>
            <p:extLst>
              <p:ext uri="{D42A27DB-BD31-4B8C-83A1-F6EECF244321}">
                <p14:modId xmlns:p14="http://schemas.microsoft.com/office/powerpoint/2010/main" val="1545448083"/>
              </p:ext>
            </p:extLst>
          </p:nvPr>
        </p:nvGraphicFramePr>
        <p:xfrm>
          <a:off x="342900" y="5753100"/>
          <a:ext cx="7086602" cy="3962400"/>
        </p:xfrm>
        <a:graphic>
          <a:graphicData uri="http://schemas.openxmlformats.org/drawingml/2006/table">
            <a:tbl>
              <a:tblPr firstRow="1" bandRow="1">
                <a:effectLst/>
                <a:tableStyleId>{2D5ABB26-0587-4C30-8999-92F81FD0307C}</a:tableStyleId>
              </a:tblPr>
              <a:tblGrid>
                <a:gridCol w="409575">
                  <a:extLst>
                    <a:ext uri="{9D8B030D-6E8A-4147-A177-3AD203B41FA5}">
                      <a16:colId xmlns:a16="http://schemas.microsoft.com/office/drawing/2014/main" val="625667662"/>
                    </a:ext>
                  </a:extLst>
                </a:gridCol>
                <a:gridCol w="904875">
                  <a:extLst>
                    <a:ext uri="{9D8B030D-6E8A-4147-A177-3AD203B41FA5}">
                      <a16:colId xmlns:a16="http://schemas.microsoft.com/office/drawing/2014/main" val="2061578366"/>
                    </a:ext>
                  </a:extLst>
                </a:gridCol>
                <a:gridCol w="2638425">
                  <a:extLst>
                    <a:ext uri="{9D8B030D-6E8A-4147-A177-3AD203B41FA5}">
                      <a16:colId xmlns:a16="http://schemas.microsoft.com/office/drawing/2014/main" val="500978148"/>
                    </a:ext>
                  </a:extLst>
                </a:gridCol>
                <a:gridCol w="3133727">
                  <a:extLst>
                    <a:ext uri="{9D8B030D-6E8A-4147-A177-3AD203B41FA5}">
                      <a16:colId xmlns:a16="http://schemas.microsoft.com/office/drawing/2014/main" val="1291813688"/>
                    </a:ext>
                  </a:extLst>
                </a:gridCol>
              </a:tblGrid>
              <a:tr h="0">
                <a:tc>
                  <a:txBody>
                    <a:bodyPr/>
                    <a:lstStyle/>
                    <a:p>
                      <a:pPr marL="0" marR="0" lvl="0" indent="0" algn="l" defTabSz="524695" rtl="0" eaLnBrk="1" fontAlgn="auto" latinLnBrk="0" hangingPunct="1">
                        <a:lnSpc>
                          <a:spcPct val="100000"/>
                        </a:lnSpc>
                        <a:spcBef>
                          <a:spcPts val="0"/>
                        </a:spcBef>
                        <a:spcAft>
                          <a:spcPts val="800"/>
                        </a:spcAft>
                        <a:buFontTx/>
                        <a:buNone/>
                      </a:pPr>
                      <a:endParaRPr lang="en-US" sz="1200" b="0" i="0" u="none" strike="noStrike" kern="1200" cap="none" spc="0" normalizeH="0" baseline="0" dirty="0">
                        <a:solidFill>
                          <a:schemeClr val="tx1"/>
                        </a:solidFill>
                        <a:effectLst/>
                        <a:latin typeface="+mj-lt"/>
                        <a:ea typeface="+mn-ea"/>
                        <a:cs typeface="Segoe Sans Display"/>
                        <a:sym typeface=""/>
                      </a:endParaRPr>
                    </a:p>
                  </a:txBody>
                  <a:tcPr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FontTx/>
                        <a:buNone/>
                      </a:pPr>
                      <a:r>
                        <a:rPr lang="en-US" sz="1400" kern="1200">
                          <a:solidFill>
                            <a:schemeClr val="tx1"/>
                          </a:solidFill>
                          <a:latin typeface="Segoe Sans Display Semibold" pitchFamily="2" charset="0"/>
                          <a:ea typeface="+mn-ea"/>
                          <a:cs typeface="Segoe Sans Display Semibold" pitchFamily="2" charset="0"/>
                          <a:sym typeface=""/>
                        </a:rPr>
                        <a:t>Tier</a:t>
                      </a:r>
                      <a:endPar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
                      </a:endParaRPr>
                    </a:p>
                  </a:txBody>
                  <a:tcPr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ClrTx/>
                        <a:buSzTx/>
                        <a:buFontTx/>
                        <a:buNone/>
                        <a:tabLst/>
                        <a:defRPr/>
                      </a:pPr>
                      <a:r>
                        <a:rPr lang="en-US" sz="1400" kern="1200">
                          <a:solidFill>
                            <a:schemeClr val="tx1"/>
                          </a:solidFill>
                          <a:latin typeface="Segoe Sans Display Semibold"/>
                          <a:ea typeface="+mn-ea"/>
                          <a:cs typeface="Segoe Sans Display Semibold"/>
                          <a:sym typeface=""/>
                        </a:rPr>
                        <a:t>Task </a:t>
                      </a:r>
                      <a:r>
                        <a:rPr lang="en-US" sz="1400" kern="1200">
                          <a:solidFill>
                            <a:schemeClr val="tx1"/>
                          </a:solidFill>
                          <a:latin typeface="Segoe Sans Display Semibold"/>
                          <a:ea typeface="+mn-ea"/>
                          <a:cs typeface="Segoe Sans Display Semibold"/>
                        </a:rPr>
                        <a:t>Name</a:t>
                      </a:r>
                      <a:endParaRPr lang="en-US">
                        <a:sym typeface=""/>
                      </a:endParaRPr>
                    </a:p>
                  </a:txBody>
                  <a:tcPr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ClrTx/>
                        <a:buSzTx/>
                        <a:buFontTx/>
                        <a:buNone/>
                        <a:tabLst/>
                        <a:defRPr/>
                      </a:pPr>
                      <a:r>
                        <a:rPr lang="en-US" sz="1400" kern="1200">
                          <a:solidFill>
                            <a:schemeClr val="tx1"/>
                          </a:solidFill>
                          <a:latin typeface="Segoe Sans Display Semibold" pitchFamily="2" charset="0"/>
                          <a:ea typeface="+mn-ea"/>
                          <a:cs typeface="Segoe Sans Display Semibold" pitchFamily="2" charset="0"/>
                          <a:sym typeface=""/>
                        </a:rPr>
                        <a:t>Goal</a:t>
                      </a:r>
                    </a:p>
                  </a:txBody>
                  <a:tcPr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68231157"/>
                  </a:ext>
                </a:extLst>
              </a:tr>
              <a:tr h="609600">
                <a:tc>
                  <a:txBody>
                    <a:bodyPr/>
                    <a:lstStyle/>
                    <a:p>
                      <a:pPr marL="0" marR="0" lvl="0" indent="0" algn="l" defTabSz="524695" rtl="0" eaLnBrk="1" fontAlgn="auto" latinLnBrk="0" hangingPunct="1">
                        <a:lnSpc>
                          <a:spcPct val="100000"/>
                        </a:lnSpc>
                        <a:spcBef>
                          <a:spcPts val="0"/>
                        </a:spcBef>
                        <a:spcAft>
                          <a:spcPts val="800"/>
                        </a:spcAft>
                        <a:buFontTx/>
                        <a:buNone/>
                      </a:pPr>
                      <a:r>
                        <a:rPr lang="en-US" sz="1200" b="0" i="0" u="none" strike="noStrike" kern="1200" cap="none" spc="0" normalizeH="0" baseline="0">
                          <a:solidFill>
                            <a:schemeClr val="tx1"/>
                          </a:solidFill>
                          <a:effectLst/>
                          <a:latin typeface="+mj-lt"/>
                          <a:ea typeface="+mn-ea"/>
                          <a:cs typeface="Segoe Sans Display"/>
                          <a:sym typeface=""/>
                        </a:rPr>
                        <a:t>06</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FontTx/>
                        <a:buNone/>
                      </a:pPr>
                      <a:r>
                        <a:rPr kumimoji="0" lang="en-US" sz="1200" b="0" i="0" u="none" strike="noStrike" kern="1200" cap="none" spc="0" normalizeH="0" baseline="0">
                          <a:ln>
                            <a:noFill/>
                          </a:ln>
                          <a:solidFill>
                            <a:schemeClr val="tx1"/>
                          </a:solidFill>
                          <a:effectLst/>
                          <a:uLnTx/>
                          <a:uFillTx/>
                          <a:latin typeface="+mj-lt"/>
                          <a:ea typeface="+mn-ea"/>
                          <a:cs typeface="Segoe Sans Display"/>
                        </a:rPr>
                        <a:t>Everyday workflows</a:t>
                      </a:r>
                      <a:endParaRPr kumimoji="0" lang="en-US" sz="1200" b="0" i="0" u="none" strike="noStrike" kern="1200" cap="none" spc="0" normalizeH="0" baseline="0">
                        <a:ln>
                          <a:noFill/>
                        </a:ln>
                        <a:solidFill>
                          <a:schemeClr val="tx1"/>
                        </a:solidFill>
                        <a:effectLst/>
                        <a:uLnTx/>
                        <a:uFillTx/>
                        <a:latin typeface="+mj-lt"/>
                        <a:ea typeface="+mn-ea"/>
                        <a:cs typeface="Segoe Sans Display"/>
                        <a:sym typeface=""/>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solidFill>
                      <a:schemeClr val="accent2">
                        <a:lumMod val="40000"/>
                        <a:lumOff val="60000"/>
                      </a:schemeClr>
                    </a:solidFill>
                  </a:tcPr>
                </a:tc>
                <a:tc>
                  <a:txBody>
                    <a:bodyPr/>
                    <a:lstStyle/>
                    <a:p>
                      <a:pPr marL="0" marR="0" lvl="0" indent="0" algn="l" defTabSz="524695" rtl="0" eaLnBrk="1" fontAlgn="auto" latinLnBrk="0" hangingPunct="1">
                        <a:lnSpc>
                          <a:spcPct val="100000"/>
                        </a:lnSpc>
                        <a:spcBef>
                          <a:spcPts val="0"/>
                        </a:spcBef>
                        <a:spcAft>
                          <a:spcPts val="800"/>
                        </a:spcAft>
                        <a:buFontTx/>
                        <a:buNone/>
                      </a:pPr>
                      <a:r>
                        <a:rPr lang="en-US" sz="1100" b="0" i="0" u="none" strike="noStrike" kern="1200" cap="none" spc="0" normalizeH="0" baseline="0" dirty="0">
                          <a:solidFill>
                            <a:schemeClr val="tx1"/>
                          </a:solidFill>
                          <a:effectLst/>
                          <a:latin typeface="+mn-lt"/>
                          <a:ea typeface="+mn-ea"/>
                          <a:cs typeface="Segoe Sans Display"/>
                          <a:hlinkClick r:id="rId9" action="ppaction://hlinksldjump"/>
                        </a:rPr>
                        <a:t>Catch up on messages and send replies automatically</a:t>
                      </a:r>
                      <a:endParaRPr lang="en-US" sz="1100" b="0" i="0" u="none" strike="noStrike" kern="1200" cap="none" spc="0" normalizeH="0" baseline="0" dirty="0">
                        <a:solidFill>
                          <a:schemeClr val="tx1"/>
                        </a:solidFill>
                        <a:effectLst/>
                        <a:latin typeface="+mn-lt"/>
                        <a:ea typeface="+mn-ea"/>
                        <a:cs typeface="Segoe Sans Display"/>
                        <a:sym typeface=""/>
                      </a:endParaRPr>
                    </a:p>
                  </a:txBody>
                  <a:tcPr marR="9144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FontTx/>
                        <a:buNone/>
                      </a:pPr>
                      <a:r>
                        <a:rPr lang="en-US" sz="1100" b="0" i="0" u="none" strike="noStrike" kern="1200" cap="none" spc="0" normalizeH="0" baseline="0" dirty="0">
                          <a:solidFill>
                            <a:schemeClr val="tx1"/>
                          </a:solidFill>
                          <a:effectLst/>
                          <a:latin typeface="+mn-lt"/>
                          <a:ea typeface="+mn-ea"/>
                          <a:cs typeface="Segoe Sans Display"/>
                        </a:rPr>
                        <a:t>Close the loop on unanswered questions without scrolling back through a week of threads.</a:t>
                      </a:r>
                      <a:endParaRPr lang="en-IN" sz="1100" b="0" i="0" u="none" strike="noStrike" kern="1200" cap="none" spc="0" normalizeH="0" baseline="0" dirty="0">
                        <a:solidFill>
                          <a:schemeClr val="tx1"/>
                        </a:solidFill>
                        <a:effectLst/>
                        <a:latin typeface="+mn-lt"/>
                        <a:ea typeface="+mn-ea"/>
                        <a:cs typeface="Segoe Sans Display"/>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726913705"/>
                  </a:ext>
                </a:extLst>
              </a:tr>
              <a:tr h="609600">
                <a:tc>
                  <a:txBody>
                    <a:bodyPr/>
                    <a:lstStyle/>
                    <a:p>
                      <a:pPr marL="0" marR="0" lvl="0" indent="0" algn="l" defTabSz="524695" rtl="0" eaLnBrk="1" fontAlgn="auto" latinLnBrk="0" hangingPunct="1">
                        <a:lnSpc>
                          <a:spcPct val="100000"/>
                        </a:lnSpc>
                        <a:spcBef>
                          <a:spcPts val="0"/>
                        </a:spcBef>
                        <a:spcAft>
                          <a:spcPts val="800"/>
                        </a:spcAft>
                        <a:buFontTx/>
                        <a:buNone/>
                      </a:pPr>
                      <a:r>
                        <a:rPr lang="en-US" sz="1200" b="0" i="0" u="none" strike="noStrike" kern="1200" cap="none" spc="0" normalizeH="0" baseline="0">
                          <a:solidFill>
                            <a:schemeClr val="tx1"/>
                          </a:solidFill>
                          <a:effectLst/>
                          <a:latin typeface="+mj-lt"/>
                          <a:ea typeface="+mn-ea"/>
                          <a:cs typeface="Segoe Sans Display"/>
                          <a:sym typeface=""/>
                        </a:rPr>
                        <a:t>07</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FontTx/>
                        <a:buNone/>
                      </a:pPr>
                      <a:r>
                        <a:rPr kumimoji="0" lang="en-US" sz="1200" b="0" i="0" u="none" strike="noStrike" kern="1200" cap="none" spc="0" normalizeH="0" baseline="0">
                          <a:ln>
                            <a:noFill/>
                          </a:ln>
                          <a:solidFill>
                            <a:schemeClr val="tx1"/>
                          </a:solidFill>
                          <a:effectLst/>
                          <a:uLnTx/>
                          <a:uFillTx/>
                          <a:latin typeface="+mj-lt"/>
                          <a:ea typeface="+mn-ea"/>
                          <a:cs typeface="Segoe Sans Display"/>
                        </a:rPr>
                        <a:t>Everyday workflows</a:t>
                      </a:r>
                      <a:endParaRPr kumimoji="0" lang="en-US" sz="1200" b="0" i="0" u="none" strike="noStrike" kern="1200" cap="none" spc="0" normalizeH="0" baseline="0">
                        <a:ln>
                          <a:noFill/>
                        </a:ln>
                        <a:solidFill>
                          <a:schemeClr val="tx1"/>
                        </a:solidFill>
                        <a:effectLst/>
                        <a:uLnTx/>
                        <a:uFillTx/>
                        <a:latin typeface="+mj-lt"/>
                        <a:ea typeface="+mn-ea"/>
                        <a:cs typeface="Segoe Sans Display"/>
                        <a:sym typeface=""/>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solidFill>
                      <a:schemeClr val="accent2">
                        <a:lumMod val="40000"/>
                        <a:lumOff val="60000"/>
                      </a:schemeClr>
                    </a:solidFill>
                  </a:tcPr>
                </a:tc>
                <a:tc>
                  <a:txBody>
                    <a:bodyPr/>
                    <a:lstStyle/>
                    <a:p>
                      <a:pPr marL="0" marR="0" lvl="0" indent="0" algn="l" defTabSz="524695" rtl="0" eaLnBrk="1" fontAlgn="auto" latinLnBrk="0" hangingPunct="1">
                        <a:lnSpc>
                          <a:spcPct val="100000"/>
                        </a:lnSpc>
                        <a:spcBef>
                          <a:spcPts val="0"/>
                        </a:spcBef>
                        <a:spcAft>
                          <a:spcPts val="800"/>
                        </a:spcAft>
                        <a:buFontTx/>
                        <a:buNone/>
                      </a:pPr>
                      <a:r>
                        <a:rPr lang="en-US" sz="1100" b="0" i="0" u="none" strike="noStrike" kern="1200" cap="none" spc="0" normalizeH="0" baseline="0">
                          <a:solidFill>
                            <a:schemeClr val="tx1"/>
                          </a:solidFill>
                          <a:effectLst/>
                          <a:latin typeface="+mn-lt"/>
                          <a:ea typeface="+mn-ea"/>
                          <a:cs typeface="Segoe Sans Display"/>
                          <a:sym typeface=""/>
                          <a:hlinkClick r:id="rId10" action="ppaction://hlinksldjump"/>
                        </a:rPr>
                        <a:t>Generate and send your weekly status automatically</a:t>
                      </a:r>
                      <a:endParaRPr lang="en-US" sz="1100" b="0" i="0" u="none" strike="noStrike" kern="1200" cap="none" spc="0" normalizeH="0" baseline="0">
                        <a:solidFill>
                          <a:schemeClr val="tx1"/>
                        </a:solidFill>
                        <a:effectLst/>
                        <a:latin typeface="+mn-lt"/>
                        <a:ea typeface="+mn-ea"/>
                        <a:cs typeface="Segoe Sans Display"/>
                        <a:sym typeface=""/>
                      </a:endParaRPr>
                    </a:p>
                  </a:txBody>
                  <a:tcPr marR="9144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FontTx/>
                        <a:buNone/>
                      </a:pPr>
                      <a:r>
                        <a:rPr lang="en-US" sz="1100" b="0" i="0" u="none" strike="noStrike" kern="1200" cap="none" spc="0" normalizeH="0" baseline="0">
                          <a:solidFill>
                            <a:schemeClr val="tx1"/>
                          </a:solidFill>
                          <a:effectLst/>
                          <a:latin typeface="+mn-lt"/>
                          <a:ea typeface="+mn-ea"/>
                          <a:cs typeface="Segoe Sans Display"/>
                        </a:rPr>
                        <a:t>Replace the Monday-morning scramble with a status update that writes itself.</a:t>
                      </a:r>
                      <a:endParaRPr lang="en-IN" sz="1100" b="0" i="0" u="none" strike="noStrike" kern="1200" cap="none" spc="0" normalizeH="0" baseline="0">
                        <a:solidFill>
                          <a:schemeClr val="tx1"/>
                        </a:solidFill>
                        <a:effectLst/>
                        <a:latin typeface="+mn-lt"/>
                        <a:ea typeface="+mn-ea"/>
                        <a:cs typeface="Segoe Sans Display"/>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006516224"/>
                  </a:ext>
                </a:extLst>
              </a:tr>
              <a:tr h="609600">
                <a:tc>
                  <a:txBody>
                    <a:bodyPr/>
                    <a:lstStyle/>
                    <a:p>
                      <a:pPr marL="0" marR="0" lvl="0" indent="0" algn="l" defTabSz="524695" rtl="0" eaLnBrk="1" fontAlgn="auto" latinLnBrk="0" hangingPunct="1">
                        <a:lnSpc>
                          <a:spcPct val="100000"/>
                        </a:lnSpc>
                        <a:spcBef>
                          <a:spcPts val="0"/>
                        </a:spcBef>
                        <a:spcAft>
                          <a:spcPts val="800"/>
                        </a:spcAft>
                        <a:buFontTx/>
                        <a:buNone/>
                      </a:pPr>
                      <a:r>
                        <a:rPr lang="en-US" sz="1200" b="0" i="0" u="none" strike="noStrike" kern="1200" cap="none" spc="0" normalizeH="0" baseline="0">
                          <a:solidFill>
                            <a:schemeClr val="tx1"/>
                          </a:solidFill>
                          <a:effectLst/>
                          <a:latin typeface="+mj-lt"/>
                          <a:ea typeface="+mn-ea"/>
                          <a:cs typeface="Segoe Sans Display"/>
                          <a:sym typeface=""/>
                        </a:rPr>
                        <a:t>08</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FontTx/>
                        <a:buNone/>
                      </a:pPr>
                      <a:r>
                        <a:rPr kumimoji="0" lang="en-US" sz="1200" b="0" i="0" u="none" strike="noStrike" kern="1200" cap="none" spc="0" normalizeH="0" baseline="0">
                          <a:ln>
                            <a:noFill/>
                          </a:ln>
                          <a:solidFill>
                            <a:schemeClr val="tx1"/>
                          </a:solidFill>
                          <a:effectLst/>
                          <a:uLnTx/>
                          <a:uFillTx/>
                          <a:latin typeface="+mj-lt"/>
                          <a:ea typeface="+mn-ea"/>
                          <a:cs typeface="Segoe Sans Display"/>
                        </a:rPr>
                        <a:t>Everyday workflows</a:t>
                      </a:r>
                      <a:endParaRPr kumimoji="0" lang="en-US" sz="1200" b="0" i="0" u="none" strike="noStrike" kern="1200" cap="none" spc="0" normalizeH="0" baseline="0">
                        <a:ln>
                          <a:noFill/>
                        </a:ln>
                        <a:solidFill>
                          <a:schemeClr val="tx1"/>
                        </a:solidFill>
                        <a:effectLst/>
                        <a:uLnTx/>
                        <a:uFillTx/>
                        <a:latin typeface="+mj-lt"/>
                        <a:ea typeface="+mn-ea"/>
                        <a:cs typeface="Segoe Sans Display"/>
                        <a:sym typeface=""/>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solidFill>
                      <a:schemeClr val="accent2">
                        <a:lumMod val="40000"/>
                        <a:lumOff val="60000"/>
                      </a:schemeClr>
                    </a:solidFill>
                  </a:tcPr>
                </a:tc>
                <a:tc>
                  <a:txBody>
                    <a:bodyPr/>
                    <a:lstStyle/>
                    <a:p>
                      <a:pPr marL="0" marR="0" lvl="0" indent="0" algn="l" defTabSz="524695" rtl="0" eaLnBrk="1" fontAlgn="auto" latinLnBrk="0" hangingPunct="1">
                        <a:lnSpc>
                          <a:spcPct val="100000"/>
                        </a:lnSpc>
                        <a:spcBef>
                          <a:spcPts val="0"/>
                        </a:spcBef>
                        <a:spcAft>
                          <a:spcPts val="800"/>
                        </a:spcAft>
                        <a:buFontTx/>
                        <a:buNone/>
                      </a:pPr>
                      <a:r>
                        <a:rPr lang="en-US" sz="1100" b="0" i="0" u="none" strike="noStrike" kern="1200" cap="none" spc="0" normalizeH="0" baseline="0">
                          <a:solidFill>
                            <a:schemeClr val="tx1"/>
                          </a:solidFill>
                          <a:effectLst/>
                          <a:latin typeface="+mn-lt"/>
                          <a:ea typeface="+mn-ea"/>
                          <a:cs typeface="Segoe Sans Display"/>
                          <a:hlinkClick r:id="rId11" action="ppaction://hlinksldjump"/>
                        </a:rPr>
                        <a:t>Turn inbox noise into a curated intelligence brief</a:t>
                      </a:r>
                      <a:endParaRPr lang="en-US" sz="1100" b="0" i="0" u="none" strike="noStrike" kern="1200" cap="none" spc="0" normalizeH="0" baseline="0">
                        <a:solidFill>
                          <a:schemeClr val="tx1"/>
                        </a:solidFill>
                        <a:effectLst/>
                        <a:latin typeface="+mn-lt"/>
                        <a:ea typeface="+mn-ea"/>
                        <a:cs typeface="Segoe Sans Display"/>
                        <a:sym typeface=""/>
                      </a:endParaRPr>
                    </a:p>
                  </a:txBody>
                  <a:tcPr marR="9144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FontTx/>
                        <a:buNone/>
                      </a:pPr>
                      <a:r>
                        <a:rPr lang="en-US" sz="1100" b="0" i="0" u="none" strike="noStrike" kern="1200" cap="none" spc="0" normalizeH="0" baseline="0">
                          <a:solidFill>
                            <a:schemeClr val="tx1"/>
                          </a:solidFill>
                          <a:effectLst/>
                          <a:latin typeface="+mn-lt"/>
                          <a:ea typeface="+mn-ea"/>
                          <a:cs typeface="Segoe Sans Display"/>
                        </a:rPr>
                        <a:t>Cut through a week of newsletters to the stories that actually matter to your work.</a:t>
                      </a:r>
                      <a:endParaRPr lang="en-IN" sz="1100" b="0" i="0" u="none" strike="noStrike" kern="1200" cap="none" spc="0" normalizeH="0" baseline="0">
                        <a:solidFill>
                          <a:schemeClr val="tx1"/>
                        </a:solidFill>
                        <a:effectLst/>
                        <a:latin typeface="+mn-lt"/>
                        <a:ea typeface="+mn-ea"/>
                        <a:cs typeface="Segoe Sans Display"/>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251738935"/>
                  </a:ext>
                </a:extLst>
              </a:tr>
              <a:tr h="609600">
                <a:tc>
                  <a:txBody>
                    <a:bodyPr/>
                    <a:lstStyle/>
                    <a:p>
                      <a:pPr marL="0" marR="0" lvl="0" indent="0" algn="l" defTabSz="524695" rtl="0" eaLnBrk="1" fontAlgn="auto" latinLnBrk="0" hangingPunct="1">
                        <a:lnSpc>
                          <a:spcPct val="100000"/>
                        </a:lnSpc>
                        <a:spcBef>
                          <a:spcPts val="0"/>
                        </a:spcBef>
                        <a:spcAft>
                          <a:spcPts val="800"/>
                        </a:spcAft>
                        <a:buFontTx/>
                        <a:buNone/>
                      </a:pPr>
                      <a:r>
                        <a:rPr lang="en-US" sz="1200" b="0" i="0" u="none" strike="noStrike" kern="1200" cap="none" spc="0" normalizeH="0" baseline="0">
                          <a:solidFill>
                            <a:schemeClr val="tx1"/>
                          </a:solidFill>
                          <a:effectLst/>
                          <a:latin typeface="+mj-lt"/>
                          <a:ea typeface="+mn-ea"/>
                          <a:cs typeface="Segoe Sans Display"/>
                          <a:sym typeface=""/>
                        </a:rPr>
                        <a:t>09</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FontTx/>
                        <a:buNone/>
                      </a:pPr>
                      <a:r>
                        <a:rPr kumimoji="0" lang="en-US" sz="1200" b="0" i="0" u="none" strike="noStrike" kern="1200" cap="none" spc="0" normalizeH="0" baseline="0">
                          <a:ln>
                            <a:noFill/>
                          </a:ln>
                          <a:solidFill>
                            <a:schemeClr val="tx1"/>
                          </a:solidFill>
                          <a:effectLst/>
                          <a:uLnTx/>
                          <a:uFillTx/>
                          <a:latin typeface="+mj-lt"/>
                          <a:ea typeface="+mn-ea"/>
                          <a:cs typeface="Segoe Sans Display"/>
                        </a:rPr>
                        <a:t>Everyday workflows</a:t>
                      </a:r>
                      <a:endParaRPr kumimoji="0" lang="en-US" sz="1200" b="0" i="0" u="none" strike="noStrike" kern="1200" cap="none" spc="0" normalizeH="0" baseline="0">
                        <a:ln>
                          <a:noFill/>
                        </a:ln>
                        <a:solidFill>
                          <a:schemeClr val="tx1"/>
                        </a:solidFill>
                        <a:effectLst/>
                        <a:uLnTx/>
                        <a:uFillTx/>
                        <a:latin typeface="+mj-lt"/>
                        <a:ea typeface="+mn-ea"/>
                        <a:cs typeface="Segoe Sans Display"/>
                        <a:sym typeface=""/>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solidFill>
                      <a:schemeClr val="accent2">
                        <a:lumMod val="40000"/>
                        <a:lumOff val="60000"/>
                      </a:schemeClr>
                    </a:solidFill>
                  </a:tcPr>
                </a:tc>
                <a:tc>
                  <a:txBody>
                    <a:bodyPr/>
                    <a:lstStyle/>
                    <a:p>
                      <a:pPr marL="0" marR="0" lvl="0" indent="0" algn="l" defTabSz="524695" rtl="0" eaLnBrk="1" fontAlgn="auto" latinLnBrk="0" hangingPunct="1">
                        <a:lnSpc>
                          <a:spcPct val="100000"/>
                        </a:lnSpc>
                        <a:spcBef>
                          <a:spcPts val="0"/>
                        </a:spcBef>
                        <a:spcAft>
                          <a:spcPts val="800"/>
                        </a:spcAft>
                        <a:buFontTx/>
                        <a:buNone/>
                      </a:pPr>
                      <a:r>
                        <a:rPr lang="en-US" sz="1100" b="0" i="0" u="none" strike="noStrike" kern="1200" cap="none" spc="0" normalizeH="0" baseline="0" dirty="0">
                          <a:solidFill>
                            <a:schemeClr val="tx1"/>
                          </a:solidFill>
                          <a:effectLst/>
                          <a:latin typeface="+mn-lt"/>
                          <a:ea typeface="+mn-ea"/>
                          <a:cs typeface="Segoe Sans Display"/>
                          <a:hlinkClick r:id="rId12" action="ppaction://hlinksldjump"/>
                        </a:rPr>
                        <a:t>Build a project board from work context </a:t>
                      </a:r>
                      <a:endParaRPr lang="en-US" sz="1100" b="0" i="0" u="none" strike="noStrike" kern="1200" cap="none" spc="0" normalizeH="0" baseline="0" dirty="0">
                        <a:solidFill>
                          <a:schemeClr val="tx1"/>
                        </a:solidFill>
                        <a:effectLst/>
                        <a:latin typeface="+mn-lt"/>
                        <a:ea typeface="+mn-ea"/>
                        <a:cs typeface="Segoe Sans Display"/>
                        <a:sym typeface=""/>
                      </a:endParaRPr>
                    </a:p>
                  </a:txBody>
                  <a:tcPr marR="9144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FontTx/>
                        <a:buNone/>
                      </a:pPr>
                      <a:r>
                        <a:rPr lang="en-US" sz="1100" b="0" i="0" u="none" strike="noStrike" kern="1200" cap="none" spc="0" normalizeH="0" baseline="0" dirty="0">
                          <a:solidFill>
                            <a:schemeClr val="tx1"/>
                          </a:solidFill>
                          <a:effectLst/>
                          <a:latin typeface="+mn-lt"/>
                          <a:ea typeface="+mn-ea"/>
                          <a:cs typeface="Segoe Sans Display"/>
                        </a:rPr>
                        <a:t>Spin up a fully scoped project board without the manual setup tax – no copying from emails or chasing owners.</a:t>
                      </a:r>
                      <a:endParaRPr lang="en-IN" sz="1100" b="0" i="0" u="none" strike="noStrike" kern="1200" cap="none" spc="0" normalizeH="0" baseline="0" dirty="0">
                        <a:solidFill>
                          <a:schemeClr val="tx1"/>
                        </a:solidFill>
                        <a:effectLst/>
                        <a:latin typeface="+mn-lt"/>
                        <a:ea typeface="+mn-ea"/>
                        <a:cs typeface="Segoe Sans Display"/>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2557294504"/>
                  </a:ext>
                </a:extLst>
              </a:tr>
              <a:tr h="609600">
                <a:tc>
                  <a:txBody>
                    <a:bodyPr/>
                    <a:lstStyle/>
                    <a:p>
                      <a:pPr marL="0" marR="0" lvl="0" indent="0" algn="l" defTabSz="524695" rtl="0" eaLnBrk="1" fontAlgn="auto" latinLnBrk="0" hangingPunct="1">
                        <a:lnSpc>
                          <a:spcPct val="100000"/>
                        </a:lnSpc>
                        <a:spcBef>
                          <a:spcPts val="0"/>
                        </a:spcBef>
                        <a:spcAft>
                          <a:spcPts val="800"/>
                        </a:spcAft>
                        <a:buFontTx/>
                        <a:buNone/>
                      </a:pPr>
                      <a:r>
                        <a:rPr lang="en-US" sz="1200" b="0" i="0" u="none" strike="noStrike" kern="1200" cap="none" spc="0" normalizeH="0" baseline="0">
                          <a:solidFill>
                            <a:schemeClr val="tx1"/>
                          </a:solidFill>
                          <a:effectLst/>
                          <a:latin typeface="+mj-lt"/>
                          <a:ea typeface="+mn-ea"/>
                          <a:cs typeface="Segoe Sans Display"/>
                          <a:sym typeface=""/>
                        </a:rPr>
                        <a:t>10</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FontTx/>
                        <a:buNone/>
                      </a:pPr>
                      <a:r>
                        <a:rPr kumimoji="0" lang="en-US" sz="1200" b="0" i="0" u="none" strike="noStrike" kern="1200" cap="none" spc="0" normalizeH="0" baseline="0">
                          <a:ln>
                            <a:noFill/>
                          </a:ln>
                          <a:solidFill>
                            <a:schemeClr val="tx1"/>
                          </a:solidFill>
                          <a:effectLst/>
                          <a:uLnTx/>
                          <a:uFillTx/>
                          <a:latin typeface="+mj-lt"/>
                          <a:ea typeface="+mn-ea"/>
                          <a:cs typeface="Segoe Sans Display"/>
                        </a:rPr>
                        <a:t>Everyday workflows</a:t>
                      </a:r>
                      <a:endParaRPr kumimoji="0" lang="en-US" sz="1200" b="0" i="0" u="none" strike="noStrike" kern="1200" cap="none" spc="0" normalizeH="0" baseline="0">
                        <a:ln>
                          <a:noFill/>
                        </a:ln>
                        <a:solidFill>
                          <a:schemeClr val="tx1"/>
                        </a:solidFill>
                        <a:effectLst/>
                        <a:uLnTx/>
                        <a:uFillTx/>
                        <a:latin typeface="+mj-lt"/>
                        <a:ea typeface="+mn-ea"/>
                        <a:cs typeface="Segoe Sans Display"/>
                        <a:sym typeface=""/>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solidFill>
                      <a:schemeClr val="accent2">
                        <a:lumMod val="40000"/>
                        <a:lumOff val="60000"/>
                      </a:schemeClr>
                    </a:solidFill>
                  </a:tcPr>
                </a:tc>
                <a:tc>
                  <a:txBody>
                    <a:bodyPr/>
                    <a:lstStyle/>
                    <a:p>
                      <a:pPr marL="0" marR="0" lvl="0" indent="0" algn="l" rtl="0" eaLnBrk="1" fontAlgn="auto" latinLnBrk="0" hangingPunct="1">
                        <a:lnSpc>
                          <a:spcPct val="100000"/>
                        </a:lnSpc>
                        <a:spcBef>
                          <a:spcPts val="0"/>
                        </a:spcBef>
                        <a:spcAft>
                          <a:spcPts val="800"/>
                        </a:spcAft>
                        <a:buClrTx/>
                        <a:buSzTx/>
                        <a:buFontTx/>
                        <a:buNone/>
                      </a:pPr>
                      <a:r>
                        <a:rPr lang="en-US" sz="1100" b="0" i="0" u="none" strike="noStrike" kern="1200" cap="none" spc="0" normalizeH="0" baseline="0">
                          <a:solidFill>
                            <a:srgbClr val="0097F4"/>
                          </a:solidFill>
                          <a:effectLst/>
                          <a:latin typeface="+mn-lt"/>
                          <a:ea typeface="+mn-ea"/>
                          <a:cs typeface="Segoe Sans Display"/>
                          <a:hlinkClick r:id="rId13" action="ppaction://hlinksldjump">
                            <a:extLst>
                              <a:ext uri="{A12FA001-AC4F-418D-AE19-62706E023703}">
                                <ahyp:hlinkClr xmlns:ahyp="http://schemas.microsoft.com/office/drawing/2018/hyperlinkcolor" val="tx"/>
                              </a:ext>
                            </a:extLst>
                          </a:hlinkClick>
                        </a:rPr>
                        <a:t>Visualize a project plan from work context </a:t>
                      </a:r>
                      <a:endParaRPr lang="en-US" sz="1100" b="0" i="0" u="none" strike="noStrike" kern="1200" cap="none" spc="0" normalizeH="0" baseline="0" dirty="0">
                        <a:solidFill>
                          <a:srgbClr val="0097F4"/>
                        </a:solidFill>
                        <a:effectLst/>
                        <a:latin typeface="+mn-lt"/>
                        <a:ea typeface="+mn-ea"/>
                        <a:cs typeface="Segoe Sans Display"/>
                        <a:sym typeface=""/>
                        <a:hlinkClick r:id="rId13" action="ppaction://hlinksldjump">
                          <a:extLst>
                            <a:ext uri="{A12FA001-AC4F-418D-AE19-62706E023703}">
                              <ahyp:hlinkClr xmlns:ahyp="http://schemas.microsoft.com/office/drawing/2018/hyperlinkcolor" val="tx"/>
                            </a:ext>
                          </a:extLst>
                        </a:hlinkClick>
                      </a:endParaRPr>
                    </a:p>
                  </a:txBody>
                  <a:tcPr marR="9144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FontTx/>
                        <a:buNone/>
                      </a:pPr>
                      <a:r>
                        <a:rPr lang="en-US" sz="1100" b="0" i="0" u="none" strike="noStrike" kern="1200" cap="none" spc="0" normalizeH="0" baseline="0" dirty="0">
                          <a:solidFill>
                            <a:schemeClr val="tx1"/>
                          </a:solidFill>
                          <a:effectLst/>
                          <a:latin typeface="+mn-lt"/>
                          <a:ea typeface="+mn-ea"/>
                          <a:cs typeface="Segoe Sans Display"/>
                        </a:rPr>
                        <a:t>Turn a scattered project picture into a single visual plan the team can rally around.</a:t>
                      </a:r>
                      <a:endParaRPr lang="en-IN" sz="1100" b="0" i="0" u="none" strike="noStrike" kern="1200" cap="none" spc="0" normalizeH="0" baseline="0" dirty="0">
                        <a:solidFill>
                          <a:schemeClr val="tx1"/>
                        </a:solidFill>
                        <a:effectLst/>
                        <a:latin typeface="+mn-lt"/>
                        <a:ea typeface="+mn-ea"/>
                        <a:cs typeface="Segoe Sans Display"/>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2336937978"/>
                  </a:ext>
                </a:extLst>
              </a:tr>
              <a:tr h="609600">
                <a:tc>
                  <a:txBody>
                    <a:bodyPr/>
                    <a:lstStyle/>
                    <a:p>
                      <a:pPr marL="0" marR="0" lvl="0" indent="0" algn="l" defTabSz="524695" rtl="0" eaLnBrk="1" fontAlgn="auto" latinLnBrk="0" hangingPunct="1">
                        <a:lnSpc>
                          <a:spcPct val="100000"/>
                        </a:lnSpc>
                        <a:spcBef>
                          <a:spcPts val="0"/>
                        </a:spcBef>
                        <a:spcAft>
                          <a:spcPts val="800"/>
                        </a:spcAft>
                        <a:buFontTx/>
                        <a:buNone/>
                      </a:pPr>
                      <a:r>
                        <a:rPr lang="en-US" sz="1200" b="0" i="0" u="none" strike="noStrike" kern="1200" cap="none" spc="0" normalizeH="0" baseline="0">
                          <a:solidFill>
                            <a:schemeClr val="tx1"/>
                          </a:solidFill>
                          <a:effectLst/>
                          <a:latin typeface="+mj-lt"/>
                          <a:ea typeface="+mn-ea"/>
                          <a:cs typeface="Segoe Sans Display"/>
                          <a:sym typeface=""/>
                        </a:rPr>
                        <a:t>11</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FontTx/>
                        <a:buNone/>
                      </a:pPr>
                      <a:r>
                        <a:rPr kumimoji="0" lang="en-US" sz="1200" b="0" i="0" u="none" strike="noStrike" kern="1200" cap="none" spc="0" normalizeH="0" baseline="0">
                          <a:ln>
                            <a:noFill/>
                          </a:ln>
                          <a:solidFill>
                            <a:schemeClr val="tx1"/>
                          </a:solidFill>
                          <a:effectLst/>
                          <a:uLnTx/>
                          <a:uFillTx/>
                          <a:latin typeface="+mj-lt"/>
                          <a:ea typeface="+mn-ea"/>
                          <a:cs typeface="Segoe Sans Display"/>
                        </a:rPr>
                        <a:t>Everyday workflows</a:t>
                      </a:r>
                      <a:endParaRPr kumimoji="0" lang="en-US" sz="1200" b="0" i="0" u="none" strike="noStrike" kern="1200" cap="none" spc="0" normalizeH="0" baseline="0">
                        <a:ln>
                          <a:noFill/>
                        </a:ln>
                        <a:solidFill>
                          <a:schemeClr val="tx1"/>
                        </a:solidFill>
                        <a:effectLst/>
                        <a:uLnTx/>
                        <a:uFillTx/>
                        <a:latin typeface="+mj-lt"/>
                        <a:ea typeface="+mn-ea"/>
                        <a:cs typeface="Segoe Sans Display"/>
                        <a:sym typeface=""/>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12700" cap="flat" cmpd="sng" algn="ctr">
                      <a:noFill/>
                      <a:prstDash val="solid"/>
                      <a:round/>
                      <a:headEnd type="none" w="med" len="med"/>
                      <a:tailEnd type="none" w="med" len="med"/>
                    </a:lnB>
                    <a:solidFill>
                      <a:schemeClr val="accent2">
                        <a:lumMod val="40000"/>
                        <a:lumOff val="60000"/>
                      </a:schemeClr>
                    </a:solidFill>
                  </a:tcPr>
                </a:tc>
                <a:tc>
                  <a:txBody>
                    <a:bodyPr/>
                    <a:lstStyle/>
                    <a:p>
                      <a:pPr marL="0" marR="0" lvl="0" indent="0" algn="l" defTabSz="524695" rtl="0" eaLnBrk="1" fontAlgn="auto" latinLnBrk="0" hangingPunct="1">
                        <a:lnSpc>
                          <a:spcPct val="100000"/>
                        </a:lnSpc>
                        <a:spcBef>
                          <a:spcPts val="0"/>
                        </a:spcBef>
                        <a:spcAft>
                          <a:spcPts val="800"/>
                        </a:spcAft>
                        <a:buFontTx/>
                        <a:buNone/>
                        <a:tabLst/>
                      </a:pPr>
                      <a:r>
                        <a:rPr lang="en-US" sz="1100" b="0" i="0" u="none" strike="noStrike" kern="1200" cap="none" spc="0" normalizeH="0" baseline="0">
                          <a:solidFill>
                            <a:schemeClr val="tx1"/>
                          </a:solidFill>
                          <a:effectLst/>
                          <a:latin typeface="+mn-lt"/>
                          <a:ea typeface="+mn-ea"/>
                          <a:cs typeface="Segoe Sans Display"/>
                          <a:sym typeface=""/>
                          <a:hlinkClick r:id="rId14" action="ppaction://hlinksldjump"/>
                        </a:rPr>
                        <a:t>Pull what’s relevant for your team from a source doc</a:t>
                      </a:r>
                      <a:endParaRPr lang="en-US" sz="1100" b="0" i="0" u="none" strike="noStrike" kern="1200" cap="none" spc="0" normalizeH="0" baseline="0">
                        <a:solidFill>
                          <a:schemeClr val="tx1"/>
                        </a:solidFill>
                        <a:effectLst/>
                        <a:latin typeface="+mn-lt"/>
                        <a:ea typeface="+mn-ea"/>
                        <a:cs typeface="Segoe Sans Display"/>
                        <a:sym typeface=""/>
                      </a:endParaRPr>
                    </a:p>
                  </a:txBody>
                  <a:tcPr marR="9144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FontTx/>
                        <a:buNone/>
                      </a:pPr>
                      <a:r>
                        <a:rPr lang="en-US" sz="1100" b="0" i="0" u="none" strike="noStrike" kern="1200" cap="none" spc="0" normalizeH="0" baseline="0" dirty="0">
                          <a:solidFill>
                            <a:schemeClr val="tx1"/>
                          </a:solidFill>
                          <a:effectLst/>
                          <a:latin typeface="+mn-lt"/>
                          <a:ea typeface="+mn-ea"/>
                          <a:cs typeface="Segoe Sans Display"/>
                        </a:rPr>
                        <a:t>Get your team only the parts of a long document that actually apply to them – without sending them the whole thing.</a:t>
                      </a:r>
                      <a:endParaRPr lang="en-IN" sz="1100" b="0" i="0" u="none" strike="noStrike" kern="1200" cap="none" spc="0" normalizeH="0" baseline="0" dirty="0">
                        <a:solidFill>
                          <a:schemeClr val="tx1"/>
                        </a:solidFill>
                        <a:effectLst/>
                        <a:latin typeface="+mn-lt"/>
                        <a:ea typeface="+mn-ea"/>
                        <a:cs typeface="Segoe Sans Display"/>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415984930"/>
                  </a:ext>
                </a:extLst>
              </a:tr>
            </a:tbl>
          </a:graphicData>
        </a:graphic>
      </p:graphicFrame>
      <p:grpSp>
        <p:nvGrpSpPr>
          <p:cNvPr id="56" name="Group 55">
            <a:extLst>
              <a:ext uri="{FF2B5EF4-FFF2-40B4-BE49-F238E27FC236}">
                <a16:creationId xmlns:a16="http://schemas.microsoft.com/office/drawing/2014/main" id="{5C31A71C-EBBA-317A-0D64-38D6A5555BF0}"/>
              </a:ext>
              <a:ext uri="{C183D7F6-B498-43B3-948B-1728B52AA6E4}">
                <adec:decorative xmlns:adec="http://schemas.microsoft.com/office/drawing/2017/decorative" val="1"/>
              </a:ext>
            </a:extLst>
          </p:cNvPr>
          <p:cNvGrpSpPr/>
          <p:nvPr/>
        </p:nvGrpSpPr>
        <p:grpSpPr>
          <a:xfrm>
            <a:off x="3486106" y="8076423"/>
            <a:ext cx="777598" cy="222254"/>
            <a:chOff x="3008550" y="3617286"/>
            <a:chExt cx="834788" cy="238602"/>
          </a:xfrm>
        </p:grpSpPr>
        <p:sp>
          <p:nvSpPr>
            <p:cNvPr id="57" name="NavPill_SitesPages">
              <a:extLst>
                <a:ext uri="{FF2B5EF4-FFF2-40B4-BE49-F238E27FC236}">
                  <a16:creationId xmlns:a16="http://schemas.microsoft.com/office/drawing/2014/main" id="{DEB846BD-AD68-2B5B-2308-0741CCC8ABC8}"/>
                </a:ext>
              </a:extLst>
            </p:cNvPr>
            <p:cNvSpPr/>
            <p:nvPr/>
          </p:nvSpPr>
          <p:spPr>
            <a:xfrm>
              <a:off x="3008550" y="3617286"/>
              <a:ext cx="834788" cy="238602"/>
            </a:xfrm>
            <a:prstGeom prst="roundRect">
              <a:avLst>
                <a:gd name="adj" fmla="val 50000"/>
              </a:avLst>
            </a:prstGeom>
            <a:solidFill>
              <a:schemeClr val="bg1"/>
            </a:solidFill>
            <a:ln w="9525">
              <a:noFill/>
              <a:headEnd type="none" w="lg" len="med"/>
              <a:tailEnd type="none" w="lg" len="med"/>
            </a:ln>
            <a:effectLst>
              <a:outerShdw blurRad="63500" dist="635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18334" tIns="59167" rIns="118334" bIns="94667" numCol="1" spcCol="0" rtlCol="0" fromWordArt="0" anchor="ctr" anchorCtr="0" forceAA="0" compatLnSpc="1">
              <a:prstTxWarp prst="textNoShape">
                <a:avLst/>
              </a:prstTxWarp>
              <a:noAutofit/>
            </a:bodyPr>
            <a:lstStyle/>
            <a:p>
              <a:pPr algn="ctr" defTabSz="1207091" fontAlgn="base">
                <a:spcBef>
                  <a:spcPct val="0"/>
                </a:spcBef>
                <a:spcAft>
                  <a:spcPct val="0"/>
                </a:spcAft>
              </a:pPr>
              <a:endParaRPr lang="en-US" sz="1553">
                <a:latin typeface="+mj-lt"/>
                <a:cs typeface="Segoe Sans Display Semibold" pitchFamily="2" charset="0"/>
              </a:endParaRPr>
            </a:p>
          </p:txBody>
        </p:sp>
        <p:pic>
          <p:nvPicPr>
            <p:cNvPr id="58" name="Graphic 57">
              <a:extLst>
                <a:ext uri="{FF2B5EF4-FFF2-40B4-BE49-F238E27FC236}">
                  <a16:creationId xmlns:a16="http://schemas.microsoft.com/office/drawing/2014/main" id="{F164111B-3098-80D3-F985-4D9B42D0437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107395" y="3674191"/>
              <a:ext cx="76273" cy="124792"/>
            </a:xfrm>
            <a:prstGeom prst="rect">
              <a:avLst/>
            </a:prstGeom>
            <a:effectLst>
              <a:outerShdw blurRad="63500" dist="63500" dir="2700000" algn="tl" rotWithShape="0">
                <a:prstClr val="black">
                  <a:alpha val="10000"/>
                </a:prstClr>
              </a:outerShdw>
            </a:effectLst>
          </p:spPr>
        </p:pic>
        <p:pic>
          <p:nvPicPr>
            <p:cNvPr id="59" name="Picture 4" descr="Press Kit - monday.com">
              <a:extLst>
                <a:ext uri="{FF2B5EF4-FFF2-40B4-BE49-F238E27FC236}">
                  <a16:creationId xmlns:a16="http://schemas.microsoft.com/office/drawing/2014/main" id="{603DB531-91ED-C635-9455-76521EA45F8A}"/>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l="6618" t="30171" r="6618" b="20256"/>
            <a:stretch>
              <a:fillRect/>
            </a:stretch>
          </p:blipFill>
          <p:spPr bwMode="auto">
            <a:xfrm>
              <a:off x="3274817" y="3694064"/>
              <a:ext cx="516133" cy="8504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8" name="Group 67">
            <a:extLst>
              <a:ext uri="{FF2B5EF4-FFF2-40B4-BE49-F238E27FC236}">
                <a16:creationId xmlns:a16="http://schemas.microsoft.com/office/drawing/2014/main" id="{B8B6E216-874A-446F-52D9-827F4EDD2A44}"/>
              </a:ext>
              <a:ext uri="{C183D7F6-B498-43B3-948B-1728B52AA6E4}">
                <adec:decorative xmlns:adec="http://schemas.microsoft.com/office/drawing/2017/decorative" val="1"/>
              </a:ext>
            </a:extLst>
          </p:cNvPr>
          <p:cNvGrpSpPr/>
          <p:nvPr/>
        </p:nvGrpSpPr>
        <p:grpSpPr>
          <a:xfrm>
            <a:off x="3716790" y="6855767"/>
            <a:ext cx="546914" cy="222254"/>
            <a:chOff x="3008550" y="2384951"/>
            <a:chExt cx="587138" cy="238602"/>
          </a:xfrm>
        </p:grpSpPr>
        <p:sp>
          <p:nvSpPr>
            <p:cNvPr id="69" name="NavPill_SitesPages">
              <a:extLst>
                <a:ext uri="{FF2B5EF4-FFF2-40B4-BE49-F238E27FC236}">
                  <a16:creationId xmlns:a16="http://schemas.microsoft.com/office/drawing/2014/main" id="{6E1EB801-2A1C-C81B-16E6-AECCB06A3ADC}"/>
                </a:ext>
              </a:extLst>
            </p:cNvPr>
            <p:cNvSpPr/>
            <p:nvPr/>
          </p:nvSpPr>
          <p:spPr>
            <a:xfrm>
              <a:off x="3008550" y="2384951"/>
              <a:ext cx="587138" cy="238602"/>
            </a:xfrm>
            <a:prstGeom prst="roundRect">
              <a:avLst>
                <a:gd name="adj" fmla="val 50000"/>
              </a:avLst>
            </a:prstGeom>
            <a:solidFill>
              <a:schemeClr val="bg1"/>
            </a:solidFill>
            <a:ln w="9525">
              <a:noFill/>
              <a:headEnd type="none" w="lg" len="med"/>
              <a:tailEnd type="none" w="lg" len="med"/>
            </a:ln>
            <a:effectLst>
              <a:outerShdw blurRad="63500" dist="635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18334" tIns="59167" rIns="118334" bIns="94667" numCol="1" spcCol="0" rtlCol="0" fromWordArt="0" anchor="ctr" anchorCtr="0" forceAA="0" compatLnSpc="1">
              <a:prstTxWarp prst="textNoShape">
                <a:avLst/>
              </a:prstTxWarp>
              <a:noAutofit/>
            </a:bodyPr>
            <a:lstStyle/>
            <a:p>
              <a:pPr algn="ctr" defTabSz="1207091" fontAlgn="base">
                <a:spcBef>
                  <a:spcPct val="0"/>
                </a:spcBef>
                <a:spcAft>
                  <a:spcPct val="0"/>
                </a:spcAft>
              </a:pPr>
              <a:endParaRPr lang="en-US" sz="1553">
                <a:latin typeface="+mj-lt"/>
                <a:cs typeface="Segoe Sans Display Semibold" pitchFamily="2" charset="0"/>
              </a:endParaRPr>
            </a:p>
          </p:txBody>
        </p:sp>
        <p:pic>
          <p:nvPicPr>
            <p:cNvPr id="70" name="Graphic 69">
              <a:extLst>
                <a:ext uri="{FF2B5EF4-FFF2-40B4-BE49-F238E27FC236}">
                  <a16:creationId xmlns:a16="http://schemas.microsoft.com/office/drawing/2014/main" id="{9028DA09-DCDC-B559-890D-A034F66594A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107395" y="2441856"/>
              <a:ext cx="76273" cy="124792"/>
            </a:xfrm>
            <a:prstGeom prst="rect">
              <a:avLst/>
            </a:prstGeom>
            <a:effectLst>
              <a:outerShdw blurRad="63500" dist="63500" dir="2700000" algn="tl" rotWithShape="0">
                <a:prstClr val="black">
                  <a:alpha val="10000"/>
                </a:prstClr>
              </a:outerShdw>
            </a:effectLst>
          </p:spPr>
        </p:pic>
        <p:pic>
          <p:nvPicPr>
            <p:cNvPr id="71" name="Graphic 70">
              <a:extLst>
                <a:ext uri="{FF2B5EF4-FFF2-40B4-BE49-F238E27FC236}">
                  <a16:creationId xmlns:a16="http://schemas.microsoft.com/office/drawing/2014/main" id="{009D5C26-D3FE-3E35-DB9E-9E024FBC9868}"/>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3326873" y="2431392"/>
              <a:ext cx="125610" cy="145720"/>
            </a:xfrm>
            <a:prstGeom prst="rect">
              <a:avLst/>
            </a:prstGeom>
          </p:spPr>
        </p:pic>
      </p:grpSp>
      <p:grpSp>
        <p:nvGrpSpPr>
          <p:cNvPr id="87" name="Group 86">
            <a:extLst>
              <a:ext uri="{FF2B5EF4-FFF2-40B4-BE49-F238E27FC236}">
                <a16:creationId xmlns:a16="http://schemas.microsoft.com/office/drawing/2014/main" id="{885961AB-1C89-A2DB-5B41-8115947755C8}"/>
              </a:ext>
              <a:ext uri="{C183D7F6-B498-43B3-948B-1728B52AA6E4}">
                <adec:decorative xmlns:adec="http://schemas.microsoft.com/office/drawing/2017/decorative" val="1"/>
              </a:ext>
            </a:extLst>
          </p:cNvPr>
          <p:cNvGrpSpPr/>
          <p:nvPr/>
        </p:nvGrpSpPr>
        <p:grpSpPr>
          <a:xfrm>
            <a:off x="3486106" y="9297079"/>
            <a:ext cx="777598" cy="222254"/>
            <a:chOff x="3486106" y="9415313"/>
            <a:chExt cx="777598" cy="222254"/>
          </a:xfrm>
        </p:grpSpPr>
        <p:sp>
          <p:nvSpPr>
            <p:cNvPr id="78" name="NavPill_SitesPages">
              <a:extLst>
                <a:ext uri="{FF2B5EF4-FFF2-40B4-BE49-F238E27FC236}">
                  <a16:creationId xmlns:a16="http://schemas.microsoft.com/office/drawing/2014/main" id="{665AD70A-8744-FC9A-AC75-6A98C975AF30}"/>
                </a:ext>
              </a:extLst>
            </p:cNvPr>
            <p:cNvSpPr/>
            <p:nvPr/>
          </p:nvSpPr>
          <p:spPr>
            <a:xfrm>
              <a:off x="3486106" y="9415313"/>
              <a:ext cx="777598" cy="222254"/>
            </a:xfrm>
            <a:prstGeom prst="roundRect">
              <a:avLst>
                <a:gd name="adj" fmla="val 50000"/>
              </a:avLst>
            </a:prstGeom>
            <a:solidFill>
              <a:schemeClr val="bg1"/>
            </a:solidFill>
            <a:ln w="9525">
              <a:noFill/>
              <a:headEnd type="none" w="lg" len="med"/>
              <a:tailEnd type="none" w="lg" len="med"/>
            </a:ln>
            <a:effectLst>
              <a:outerShdw blurRad="63500" dist="635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18334" tIns="59167" rIns="118334" bIns="94667" numCol="1" spcCol="0" rtlCol="0" fromWordArt="0" anchor="ctr" anchorCtr="0" forceAA="0" compatLnSpc="1">
              <a:prstTxWarp prst="textNoShape">
                <a:avLst/>
              </a:prstTxWarp>
              <a:noAutofit/>
            </a:bodyPr>
            <a:lstStyle/>
            <a:p>
              <a:pPr algn="ctr" defTabSz="1207091" fontAlgn="base">
                <a:spcBef>
                  <a:spcPct val="0"/>
                </a:spcBef>
                <a:spcAft>
                  <a:spcPct val="0"/>
                </a:spcAft>
              </a:pPr>
              <a:endParaRPr lang="en-US" sz="1553">
                <a:latin typeface="+mj-lt"/>
                <a:cs typeface="Segoe Sans Display Semibold" pitchFamily="2" charset="0"/>
              </a:endParaRPr>
            </a:p>
          </p:txBody>
        </p:sp>
        <p:pic>
          <p:nvPicPr>
            <p:cNvPr id="79" name="Graphic 78">
              <a:extLst>
                <a:ext uri="{FF2B5EF4-FFF2-40B4-BE49-F238E27FC236}">
                  <a16:creationId xmlns:a16="http://schemas.microsoft.com/office/drawing/2014/main" id="{EC3C0C62-1E51-8606-4BC1-CD188EA16BA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575800" y="9468319"/>
              <a:ext cx="75805" cy="116242"/>
            </a:xfrm>
            <a:prstGeom prst="rect">
              <a:avLst/>
            </a:prstGeom>
            <a:effectLst>
              <a:outerShdw blurRad="63500" dist="63500" dir="2700000" algn="tl" rotWithShape="0">
                <a:prstClr val="black">
                  <a:alpha val="10000"/>
                </a:prstClr>
              </a:outerShdw>
            </a:effectLst>
          </p:spPr>
        </p:pic>
        <p:pic>
          <p:nvPicPr>
            <p:cNvPr id="1028" name="Picture 4" descr="Box Logo PNG Transparent &amp; SVG Vector - Freebie Supply">
              <a:extLst>
                <a:ext uri="{FF2B5EF4-FFF2-40B4-BE49-F238E27FC236}">
                  <a16:creationId xmlns:a16="http://schemas.microsoft.com/office/drawing/2014/main" id="{A000FE89-F307-E9BD-52E8-B3C9FEE56DA4}"/>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877099" y="9472696"/>
              <a:ext cx="194838" cy="10748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8" name="Group 87">
            <a:extLst>
              <a:ext uri="{FF2B5EF4-FFF2-40B4-BE49-F238E27FC236}">
                <a16:creationId xmlns:a16="http://schemas.microsoft.com/office/drawing/2014/main" id="{FFBA66DA-0BB1-D83F-91DF-4B938B4E23A3}"/>
              </a:ext>
              <a:ext uri="{C183D7F6-B498-43B3-948B-1728B52AA6E4}">
                <adec:decorative xmlns:adec="http://schemas.microsoft.com/office/drawing/2017/decorative" val="1"/>
              </a:ext>
            </a:extLst>
          </p:cNvPr>
          <p:cNvGrpSpPr>
            <a:grpSpLocks noChangeAspect="1"/>
          </p:cNvGrpSpPr>
          <p:nvPr/>
        </p:nvGrpSpPr>
        <p:grpSpPr>
          <a:xfrm>
            <a:off x="3486106" y="8686751"/>
            <a:ext cx="777598" cy="222254"/>
            <a:chOff x="3008550" y="4253962"/>
            <a:chExt cx="834788" cy="238602"/>
          </a:xfrm>
        </p:grpSpPr>
        <p:sp>
          <p:nvSpPr>
            <p:cNvPr id="89" name="NavPill_SitesPages">
              <a:extLst>
                <a:ext uri="{FF2B5EF4-FFF2-40B4-BE49-F238E27FC236}">
                  <a16:creationId xmlns:a16="http://schemas.microsoft.com/office/drawing/2014/main" id="{B4DDFAB1-6A73-6D3F-3617-373FDAAF3362}"/>
                </a:ext>
              </a:extLst>
            </p:cNvPr>
            <p:cNvSpPr/>
            <p:nvPr/>
          </p:nvSpPr>
          <p:spPr>
            <a:xfrm>
              <a:off x="3008550" y="4253962"/>
              <a:ext cx="834788" cy="238602"/>
            </a:xfrm>
            <a:prstGeom prst="roundRect">
              <a:avLst>
                <a:gd name="adj" fmla="val 50000"/>
              </a:avLst>
            </a:prstGeom>
            <a:solidFill>
              <a:schemeClr val="bg1"/>
            </a:solidFill>
            <a:ln w="9525">
              <a:noFill/>
              <a:headEnd type="none" w="lg" len="med"/>
              <a:tailEnd type="none" w="lg" len="med"/>
            </a:ln>
            <a:effectLst>
              <a:outerShdw blurRad="63500" dist="635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18334" tIns="59167" rIns="118334" bIns="94667" numCol="1" spcCol="0" rtlCol="0" fromWordArt="0" anchor="ctr" anchorCtr="0" forceAA="0" compatLnSpc="1">
              <a:prstTxWarp prst="textNoShape">
                <a:avLst/>
              </a:prstTxWarp>
              <a:noAutofit/>
            </a:bodyPr>
            <a:lstStyle/>
            <a:p>
              <a:pPr algn="ctr" defTabSz="1207091" fontAlgn="base">
                <a:spcBef>
                  <a:spcPct val="0"/>
                </a:spcBef>
                <a:spcAft>
                  <a:spcPct val="0"/>
                </a:spcAft>
              </a:pPr>
              <a:endParaRPr lang="en-US" sz="1553">
                <a:latin typeface="+mj-lt"/>
                <a:cs typeface="Segoe Sans Display Semibold" pitchFamily="2" charset="0"/>
              </a:endParaRPr>
            </a:p>
          </p:txBody>
        </p:sp>
        <p:pic>
          <p:nvPicPr>
            <p:cNvPr id="90" name="Graphic 89">
              <a:extLst>
                <a:ext uri="{FF2B5EF4-FFF2-40B4-BE49-F238E27FC236}">
                  <a16:creationId xmlns:a16="http://schemas.microsoft.com/office/drawing/2014/main" id="{0F0793BF-F366-3B49-C4D3-2319D252CEE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104841" y="4310867"/>
              <a:ext cx="81380" cy="124792"/>
            </a:xfrm>
            <a:prstGeom prst="rect">
              <a:avLst/>
            </a:prstGeom>
            <a:effectLst>
              <a:outerShdw blurRad="63500" dist="63500" dir="2700000" algn="tl" rotWithShape="0">
                <a:prstClr val="black">
                  <a:alpha val="10000"/>
                </a:prstClr>
              </a:outerShdw>
            </a:effectLst>
          </p:spPr>
        </p:pic>
      </p:grpSp>
      <p:sp>
        <p:nvSpPr>
          <p:cNvPr id="5" name="TextBox 4">
            <a:extLst>
              <a:ext uri="{FF2B5EF4-FFF2-40B4-BE49-F238E27FC236}">
                <a16:creationId xmlns:a16="http://schemas.microsoft.com/office/drawing/2014/main" id="{5AA58ADC-1D47-28E4-91A5-A8C342D6C38F}"/>
              </a:ext>
              <a:ext uri="{C183D7F6-B498-43B3-948B-1728B52AA6E4}">
                <adec:decorative xmlns:adec="http://schemas.microsoft.com/office/drawing/2017/decorative" val="1"/>
              </a:ext>
            </a:extLst>
          </p:cNvPr>
          <p:cNvSpPr txBox="1"/>
          <p:nvPr/>
        </p:nvSpPr>
        <p:spPr>
          <a:xfrm>
            <a:off x="3741299" y="4438554"/>
            <a:ext cx="447675" cy="215444"/>
          </a:xfrm>
          <a:prstGeom prst="rect">
            <a:avLst/>
          </a:prstGeom>
          <a:noFill/>
        </p:spPr>
        <p:txBody>
          <a:bodyPr wrap="square">
            <a:spAutoFit/>
          </a:bodyPr>
          <a:lstStyle/>
          <a:p>
            <a:r>
              <a:rPr kumimoji="0" lang="en-US" sz="800" b="0" i="0" u="none" strike="noStrike" kern="1200" cap="none" spc="0" normalizeH="0" baseline="0" dirty="0">
                <a:ln>
                  <a:noFill/>
                </a:ln>
                <a:solidFill>
                  <a:schemeClr val="tx1"/>
                </a:solidFill>
                <a:effectLst/>
                <a:uLnTx/>
                <a:uFillTx/>
                <a:latin typeface="+mj-lt"/>
                <a:ea typeface="+mn-ea"/>
                <a:cs typeface="Segoe Sans Display"/>
              </a:rPr>
              <a:t>Prezi</a:t>
            </a:r>
            <a:endParaRPr lang="en-US" sz="1050" dirty="0"/>
          </a:p>
        </p:txBody>
      </p:sp>
      <p:sp>
        <p:nvSpPr>
          <p:cNvPr id="7" name="TextBox 6">
            <a:extLst>
              <a:ext uri="{FF2B5EF4-FFF2-40B4-BE49-F238E27FC236}">
                <a16:creationId xmlns:a16="http://schemas.microsoft.com/office/drawing/2014/main" id="{BD0B9625-729D-EEFB-15EE-BC4E4B20B8B2}"/>
              </a:ext>
              <a:ext uri="{C183D7F6-B498-43B3-948B-1728B52AA6E4}">
                <adec:decorative xmlns:adec="http://schemas.microsoft.com/office/drawing/2017/decorative" val="1"/>
              </a:ext>
            </a:extLst>
          </p:cNvPr>
          <p:cNvSpPr txBox="1"/>
          <p:nvPr/>
        </p:nvSpPr>
        <p:spPr>
          <a:xfrm>
            <a:off x="3748211" y="3215070"/>
            <a:ext cx="447675" cy="215444"/>
          </a:xfrm>
          <a:prstGeom prst="rect">
            <a:avLst/>
          </a:prstGeom>
          <a:noFill/>
        </p:spPr>
        <p:txBody>
          <a:bodyPr wrap="square">
            <a:spAutoFit/>
          </a:bodyPr>
          <a:lstStyle/>
          <a:p>
            <a:r>
              <a:rPr kumimoji="0" lang="en-US" sz="800" b="0" i="0" u="none" strike="noStrike" kern="1200" cap="none" spc="0" normalizeH="0" baseline="0" dirty="0">
                <a:ln>
                  <a:noFill/>
                </a:ln>
                <a:solidFill>
                  <a:schemeClr val="tx1"/>
                </a:solidFill>
                <a:effectLst/>
                <a:uLnTx/>
                <a:uFillTx/>
                <a:latin typeface="+mj-lt"/>
                <a:ea typeface="+mn-ea"/>
                <a:cs typeface="Segoe Sans Display"/>
              </a:rPr>
              <a:t>Miro</a:t>
            </a:r>
            <a:endParaRPr lang="en-US" sz="1050" dirty="0"/>
          </a:p>
        </p:txBody>
      </p:sp>
      <p:sp>
        <p:nvSpPr>
          <p:cNvPr id="9" name="TextBox 8">
            <a:extLst>
              <a:ext uri="{FF2B5EF4-FFF2-40B4-BE49-F238E27FC236}">
                <a16:creationId xmlns:a16="http://schemas.microsoft.com/office/drawing/2014/main" id="{B9B1CBB8-42F3-7EB3-28BD-6777149F51F5}"/>
              </a:ext>
              <a:ext uri="{C183D7F6-B498-43B3-948B-1728B52AA6E4}">
                <adec:decorative xmlns:adec="http://schemas.microsoft.com/office/drawing/2017/decorative" val="1"/>
              </a:ext>
            </a:extLst>
          </p:cNvPr>
          <p:cNvSpPr txBox="1"/>
          <p:nvPr/>
        </p:nvSpPr>
        <p:spPr>
          <a:xfrm>
            <a:off x="3750680" y="3807827"/>
            <a:ext cx="447675" cy="215444"/>
          </a:xfrm>
          <a:prstGeom prst="rect">
            <a:avLst/>
          </a:prstGeom>
          <a:noFill/>
        </p:spPr>
        <p:txBody>
          <a:bodyPr wrap="square">
            <a:spAutoFit/>
          </a:bodyPr>
          <a:lstStyle/>
          <a:p>
            <a:r>
              <a:rPr kumimoji="0" lang="en-US" sz="800" b="0" i="0" u="none" strike="noStrike" kern="1200" cap="none" spc="0" normalizeH="0" baseline="0" dirty="0">
                <a:ln>
                  <a:noFill/>
                </a:ln>
                <a:solidFill>
                  <a:schemeClr val="tx1"/>
                </a:solidFill>
                <a:effectLst/>
                <a:uLnTx/>
                <a:uFillTx/>
                <a:latin typeface="+mj-lt"/>
                <a:ea typeface="+mn-ea"/>
                <a:cs typeface="Segoe Sans Display"/>
              </a:rPr>
              <a:t>Miro</a:t>
            </a:r>
            <a:endParaRPr lang="en-US" sz="1050" dirty="0"/>
          </a:p>
        </p:txBody>
      </p:sp>
      <p:sp>
        <p:nvSpPr>
          <p:cNvPr id="12" name="TextBox 11">
            <a:extLst>
              <a:ext uri="{FF2B5EF4-FFF2-40B4-BE49-F238E27FC236}">
                <a16:creationId xmlns:a16="http://schemas.microsoft.com/office/drawing/2014/main" id="{F7E64D73-2039-FD97-DD0D-82637EFD489D}"/>
              </a:ext>
              <a:ext uri="{C183D7F6-B498-43B3-948B-1728B52AA6E4}">
                <adec:decorative xmlns:adec="http://schemas.microsoft.com/office/drawing/2017/decorative" val="1"/>
              </a:ext>
            </a:extLst>
          </p:cNvPr>
          <p:cNvSpPr txBox="1"/>
          <p:nvPr/>
        </p:nvSpPr>
        <p:spPr>
          <a:xfrm>
            <a:off x="3766409" y="8678655"/>
            <a:ext cx="447675" cy="215444"/>
          </a:xfrm>
          <a:prstGeom prst="rect">
            <a:avLst/>
          </a:prstGeom>
          <a:noFill/>
        </p:spPr>
        <p:txBody>
          <a:bodyPr wrap="square">
            <a:spAutoFit/>
          </a:bodyPr>
          <a:lstStyle/>
          <a:p>
            <a:r>
              <a:rPr kumimoji="0" lang="en-US" sz="800" b="0" i="0" u="none" strike="noStrike" kern="1200" cap="none" spc="0" normalizeH="0" baseline="0" dirty="0">
                <a:ln>
                  <a:noFill/>
                </a:ln>
                <a:solidFill>
                  <a:schemeClr val="tx1"/>
                </a:solidFill>
                <a:effectLst/>
                <a:uLnTx/>
                <a:uFillTx/>
                <a:latin typeface="+mj-lt"/>
                <a:ea typeface="+mn-ea"/>
                <a:cs typeface="Segoe Sans Display"/>
              </a:rPr>
              <a:t>Miro</a:t>
            </a:r>
            <a:endParaRPr lang="en-US" sz="1050" dirty="0"/>
          </a:p>
        </p:txBody>
      </p:sp>
      <p:sp>
        <p:nvSpPr>
          <p:cNvPr id="2" name="Slide Number Placeholder 1">
            <a:extLst>
              <a:ext uri="{FF2B5EF4-FFF2-40B4-BE49-F238E27FC236}">
                <a16:creationId xmlns:a16="http://schemas.microsoft.com/office/drawing/2014/main" id="{BC8393C8-3F4D-5A66-96F4-B06935B461C8}"/>
              </a:ext>
            </a:extLst>
          </p:cNvPr>
          <p:cNvSpPr>
            <a:spLocks noGrp="1"/>
          </p:cNvSpPr>
          <p:nvPr>
            <p:ph type="sldNum" sz="quarter" idx="10"/>
          </p:nvPr>
        </p:nvSpPr>
        <p:spPr>
          <a:xfrm>
            <a:off x="7197040" y="9825395"/>
            <a:ext cx="232460" cy="123111"/>
          </a:xfrm>
        </p:spPr>
        <p:txBody>
          <a:bodyPr/>
          <a:lstStyle/>
          <a:p>
            <a:r>
              <a:rPr lang="en-IN"/>
              <a:t>04</a:t>
            </a:r>
          </a:p>
        </p:txBody>
      </p:sp>
    </p:spTree>
    <p:extLst>
      <p:ext uri="{BB962C8B-B14F-4D97-AF65-F5344CB8AC3E}">
        <p14:creationId xmlns:p14="http://schemas.microsoft.com/office/powerpoint/2010/main" val="3096026702"/>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AC846E-45C2-60E8-741C-40711CF0173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FA4DD64-40A1-B9AF-35AB-876DA02ABBD9}"/>
              </a:ext>
            </a:extLst>
          </p:cNvPr>
          <p:cNvSpPr>
            <a:spLocks noGrp="1"/>
          </p:cNvSpPr>
          <p:nvPr>
            <p:ph type="title"/>
          </p:nvPr>
        </p:nvSpPr>
        <p:spPr>
          <a:xfrm>
            <a:off x="350838" y="265331"/>
            <a:ext cx="7070725" cy="369332"/>
          </a:xfrm>
        </p:spPr>
        <p:txBody>
          <a:bodyPr vert="horz" wrap="square" lIns="0" tIns="0" rIns="0" bIns="0" rtlCol="0" anchor="t">
            <a:spAutoFit/>
          </a:bodyPr>
          <a:lstStyle/>
          <a:p>
            <a:r>
              <a:rPr lang="en-US" dirty="0"/>
              <a:t>At a glance (continued)</a:t>
            </a:r>
            <a:endParaRPr lang="en-IN" dirty="0"/>
          </a:p>
        </p:txBody>
      </p:sp>
      <p:pic>
        <p:nvPicPr>
          <p:cNvPr id="1060" name="Picture 1059">
            <a:extLst>
              <a:ext uri="{FF2B5EF4-FFF2-40B4-BE49-F238E27FC236}">
                <a16:creationId xmlns:a16="http://schemas.microsoft.com/office/drawing/2014/main" id="{98F570D0-70C6-CD15-3EA3-719A4133955E}"/>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flipV="1">
            <a:off x="4949447" y="9684761"/>
            <a:ext cx="2248278" cy="373639"/>
          </a:xfrm>
          <a:prstGeom prst="rect">
            <a:avLst/>
          </a:prstGeom>
        </p:spPr>
      </p:pic>
      <p:pic>
        <p:nvPicPr>
          <p:cNvPr id="1072" name="Graphic 1071">
            <a:extLst>
              <a:ext uri="{FF2B5EF4-FFF2-40B4-BE49-F238E27FC236}">
                <a16:creationId xmlns:a16="http://schemas.microsoft.com/office/drawing/2014/main" id="{FFB650EE-4EB4-A01E-520F-BB9DBE0A6527}"/>
              </a:ext>
              <a:ext uri="{C183D7F6-B498-43B3-948B-1728B52AA6E4}">
                <adec:decorative xmlns:adec="http://schemas.microsoft.com/office/drawing/2017/decorative" val="1"/>
              </a:ext>
            </a:extLst>
          </p:cNvPr>
          <p:cNvPicPr>
            <a:picLocks noChangeAspect="1"/>
          </p:cNvPicPr>
          <p:nvPr/>
        </p:nvPicPr>
        <p:blipFill>
          <a:blip>
            <a:alphaModFix amt="52000"/>
            <a:extLst>
              <a:ext uri="{96DAC541-7B7A-43D3-8B79-37D633B846F1}">
                <asvg:svgBlip xmlns:asvg="http://schemas.microsoft.com/office/drawing/2016/SVG/main" r:embed="rId3"/>
              </a:ext>
            </a:extLst>
          </a:blip>
          <a:stretch>
            <a:fillRect/>
          </a:stretch>
        </p:blipFill>
        <p:spPr>
          <a:xfrm>
            <a:off x="127642" y="7944360"/>
            <a:ext cx="2695312" cy="2489248"/>
          </a:xfrm>
          <a:prstGeom prst="rect">
            <a:avLst/>
          </a:prstGeom>
        </p:spPr>
      </p:pic>
      <p:pic>
        <p:nvPicPr>
          <p:cNvPr id="40" name="Picture 39">
            <a:extLst>
              <a:ext uri="{FF2B5EF4-FFF2-40B4-BE49-F238E27FC236}">
                <a16:creationId xmlns:a16="http://schemas.microsoft.com/office/drawing/2014/main" id="{695B955D-0439-5AC5-515C-19CAFB677FFD}"/>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rcRect r="5747" b="50000"/>
          <a:stretch>
            <a:fillRect/>
          </a:stretch>
        </p:blipFill>
        <p:spPr>
          <a:xfrm flipV="1">
            <a:off x="4616245" y="0"/>
            <a:ext cx="3156155" cy="340901"/>
          </a:xfrm>
          <a:custGeom>
            <a:avLst/>
            <a:gdLst>
              <a:gd name="csX0" fmla="*/ 0 w 3416300"/>
              <a:gd name="csY0" fmla="*/ 369000 h 369000"/>
              <a:gd name="csX1" fmla="*/ 3416300 w 3416300"/>
              <a:gd name="csY1" fmla="*/ 369000 h 369000"/>
              <a:gd name="csX2" fmla="*/ 3416300 w 3416300"/>
              <a:gd name="csY2" fmla="*/ 0 h 369000"/>
              <a:gd name="csX3" fmla="*/ 0 w 3416300"/>
              <a:gd name="csY3" fmla="*/ 0 h 369000"/>
            </a:gdLst>
            <a:ahLst/>
            <a:cxnLst>
              <a:cxn ang="0">
                <a:pos x="csX0" y="csY0"/>
              </a:cxn>
              <a:cxn ang="0">
                <a:pos x="csX1" y="csY1"/>
              </a:cxn>
              <a:cxn ang="0">
                <a:pos x="csX2" y="csY2"/>
              </a:cxn>
              <a:cxn ang="0">
                <a:pos x="csX3" y="csY3"/>
              </a:cxn>
            </a:cxnLst>
            <a:rect l="l" t="t" r="r" b="b"/>
            <a:pathLst>
              <a:path w="3416300" h="369000">
                <a:moveTo>
                  <a:pt x="0" y="369000"/>
                </a:moveTo>
                <a:lnTo>
                  <a:pt x="3416300" y="369000"/>
                </a:lnTo>
                <a:lnTo>
                  <a:pt x="3416300" y="0"/>
                </a:lnTo>
                <a:lnTo>
                  <a:pt x="0" y="0"/>
                </a:lnTo>
                <a:close/>
              </a:path>
            </a:pathLst>
          </a:custGeom>
        </p:spPr>
      </p:pic>
      <p:graphicFrame>
        <p:nvGraphicFramePr>
          <p:cNvPr id="9" name="Table 8">
            <a:extLst>
              <a:ext uri="{FF2B5EF4-FFF2-40B4-BE49-F238E27FC236}">
                <a16:creationId xmlns:a16="http://schemas.microsoft.com/office/drawing/2014/main" id="{0C5DC6F7-30B6-2E30-AAF9-21C08F7F7F9E}"/>
              </a:ext>
            </a:extLst>
          </p:cNvPr>
          <p:cNvGraphicFramePr>
            <a:graphicFrameLocks noGrp="1"/>
          </p:cNvGraphicFramePr>
          <p:nvPr>
            <p:extLst>
              <p:ext uri="{D42A27DB-BD31-4B8C-83A1-F6EECF244321}">
                <p14:modId xmlns:p14="http://schemas.microsoft.com/office/powerpoint/2010/main" val="3248202200"/>
              </p:ext>
            </p:extLst>
          </p:nvPr>
        </p:nvGraphicFramePr>
        <p:xfrm>
          <a:off x="342900" y="1504903"/>
          <a:ext cx="7086602" cy="6563563"/>
        </p:xfrm>
        <a:graphic>
          <a:graphicData uri="http://schemas.openxmlformats.org/drawingml/2006/table">
            <a:tbl>
              <a:tblPr firstRow="1" bandRow="1">
                <a:effectLst/>
                <a:tableStyleId>{2D5ABB26-0587-4C30-8999-92F81FD0307C}</a:tableStyleId>
              </a:tblPr>
              <a:tblGrid>
                <a:gridCol w="409575">
                  <a:extLst>
                    <a:ext uri="{9D8B030D-6E8A-4147-A177-3AD203B41FA5}">
                      <a16:colId xmlns:a16="http://schemas.microsoft.com/office/drawing/2014/main" val="625667662"/>
                    </a:ext>
                  </a:extLst>
                </a:gridCol>
                <a:gridCol w="904875">
                  <a:extLst>
                    <a:ext uri="{9D8B030D-6E8A-4147-A177-3AD203B41FA5}">
                      <a16:colId xmlns:a16="http://schemas.microsoft.com/office/drawing/2014/main" val="2061578366"/>
                    </a:ext>
                  </a:extLst>
                </a:gridCol>
                <a:gridCol w="2638425">
                  <a:extLst>
                    <a:ext uri="{9D8B030D-6E8A-4147-A177-3AD203B41FA5}">
                      <a16:colId xmlns:a16="http://schemas.microsoft.com/office/drawing/2014/main" val="500978148"/>
                    </a:ext>
                  </a:extLst>
                </a:gridCol>
                <a:gridCol w="3133727">
                  <a:extLst>
                    <a:ext uri="{9D8B030D-6E8A-4147-A177-3AD203B41FA5}">
                      <a16:colId xmlns:a16="http://schemas.microsoft.com/office/drawing/2014/main" val="1291813688"/>
                    </a:ext>
                  </a:extLst>
                </a:gridCol>
              </a:tblGrid>
              <a:tr h="0">
                <a:tc>
                  <a:txBody>
                    <a:bodyPr/>
                    <a:lstStyle/>
                    <a:p>
                      <a:pPr marL="0" marR="0" lvl="0" indent="0" algn="l" defTabSz="524695" rtl="0" eaLnBrk="1" fontAlgn="auto" latinLnBrk="0" hangingPunct="1">
                        <a:lnSpc>
                          <a:spcPct val="100000"/>
                        </a:lnSpc>
                        <a:spcBef>
                          <a:spcPts val="0"/>
                        </a:spcBef>
                        <a:spcAft>
                          <a:spcPts val="800"/>
                        </a:spcAft>
                        <a:buFontTx/>
                        <a:buNone/>
                      </a:pPr>
                      <a:endParaRPr lang="en-US" sz="1200" b="0" i="0" u="none" strike="noStrike" kern="1200" cap="none" spc="0" normalizeH="0" baseline="0" dirty="0">
                        <a:solidFill>
                          <a:schemeClr val="tx1"/>
                        </a:solidFill>
                        <a:effectLst/>
                        <a:latin typeface="+mj-lt"/>
                        <a:ea typeface="+mn-ea"/>
                        <a:cs typeface="Segoe Sans Display"/>
                        <a:sym typeface=""/>
                      </a:endParaRPr>
                    </a:p>
                  </a:txBody>
                  <a:tcPr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FontTx/>
                        <a:buNone/>
                      </a:pPr>
                      <a:r>
                        <a:rPr lang="en-US" sz="1400" kern="1200">
                          <a:solidFill>
                            <a:schemeClr val="tx1"/>
                          </a:solidFill>
                          <a:latin typeface="Segoe Sans Display Semibold" pitchFamily="2" charset="0"/>
                          <a:ea typeface="+mn-ea"/>
                          <a:cs typeface="Segoe Sans Display Semibold" pitchFamily="2" charset="0"/>
                          <a:sym typeface=""/>
                        </a:rPr>
                        <a:t>Tier</a:t>
                      </a:r>
                      <a:endPar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
                      </a:endParaRPr>
                    </a:p>
                  </a:txBody>
                  <a:tcPr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ClrTx/>
                        <a:buSzTx/>
                        <a:buFontTx/>
                        <a:buNone/>
                        <a:tabLst/>
                        <a:defRPr/>
                      </a:pPr>
                      <a:r>
                        <a:rPr lang="en-US" sz="1400" kern="1200">
                          <a:solidFill>
                            <a:schemeClr val="tx1"/>
                          </a:solidFill>
                          <a:latin typeface="Segoe Sans Display Semibold"/>
                          <a:ea typeface="+mn-ea"/>
                          <a:cs typeface="Segoe Sans Display Semibold"/>
                          <a:sym typeface=""/>
                        </a:rPr>
                        <a:t>Task </a:t>
                      </a:r>
                      <a:r>
                        <a:rPr lang="en-US" sz="1400" kern="1200">
                          <a:solidFill>
                            <a:schemeClr val="tx1"/>
                          </a:solidFill>
                          <a:latin typeface="Segoe Sans Display Semibold"/>
                          <a:ea typeface="+mn-ea"/>
                          <a:cs typeface="Segoe Sans Display Semibold"/>
                        </a:rPr>
                        <a:t>Name</a:t>
                      </a:r>
                      <a:endParaRPr lang="en-US" sz="1400" kern="1200" dirty="0">
                        <a:solidFill>
                          <a:schemeClr val="tx1"/>
                        </a:solidFill>
                        <a:latin typeface="Segoe Sans Display Semibold" pitchFamily="2" charset="0"/>
                        <a:ea typeface="+mn-ea"/>
                        <a:cs typeface="Segoe Sans Display Semibold" pitchFamily="2" charset="0"/>
                        <a:sym typeface=""/>
                      </a:endParaRPr>
                    </a:p>
                  </a:txBody>
                  <a:tcPr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ClrTx/>
                        <a:buSzTx/>
                        <a:buFontTx/>
                        <a:buNone/>
                        <a:tabLst/>
                        <a:defRPr/>
                      </a:pPr>
                      <a:r>
                        <a:rPr lang="en-US" sz="1400" kern="1200">
                          <a:solidFill>
                            <a:schemeClr val="tx1"/>
                          </a:solidFill>
                          <a:latin typeface="Segoe Sans Display Semibold" pitchFamily="2" charset="0"/>
                          <a:ea typeface="+mn-ea"/>
                          <a:cs typeface="Segoe Sans Display Semibold" pitchFamily="2" charset="0"/>
                          <a:sym typeface=""/>
                        </a:rPr>
                        <a:t>Goal</a:t>
                      </a:r>
                    </a:p>
                  </a:txBody>
                  <a:tcPr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68231157"/>
                  </a:ext>
                </a:extLst>
              </a:tr>
              <a:tr h="658817">
                <a:tc>
                  <a:txBody>
                    <a:bodyPr/>
                    <a:lstStyle/>
                    <a:p>
                      <a:pPr marL="0" marR="0" lvl="0" indent="0" algn="l" defTabSz="524695" rtl="0" eaLnBrk="1" fontAlgn="auto" latinLnBrk="0" hangingPunct="1">
                        <a:lnSpc>
                          <a:spcPct val="100000"/>
                        </a:lnSpc>
                        <a:spcBef>
                          <a:spcPts val="0"/>
                        </a:spcBef>
                        <a:spcAft>
                          <a:spcPts val="800"/>
                        </a:spcAft>
                        <a:buFontTx/>
                        <a:buNone/>
                      </a:pPr>
                      <a:r>
                        <a:rPr lang="en-US" sz="1200" b="0" i="0" u="none" strike="noStrike" kern="1200" cap="none" spc="0" normalizeH="0" baseline="0">
                          <a:solidFill>
                            <a:schemeClr val="tx1"/>
                          </a:solidFill>
                          <a:effectLst/>
                          <a:latin typeface="+mj-lt"/>
                          <a:ea typeface="+mn-ea"/>
                          <a:cs typeface="Segoe Sans Display"/>
                          <a:sym typeface=""/>
                        </a:rPr>
                        <a:t>12</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mj-lt"/>
                          <a:ea typeface="+mn-ea"/>
                          <a:cs typeface="Segoe Sans Display"/>
                        </a:rPr>
                        <a:t>Hard </a:t>
                      </a:r>
                      <a:br>
                        <a:rPr kumimoji="0" lang="en-US" sz="1200" b="0" i="0" u="none" strike="noStrike" kern="1200" cap="none" spc="0" normalizeH="0" baseline="0" noProof="0" dirty="0">
                          <a:ln>
                            <a:noFill/>
                          </a:ln>
                          <a:solidFill>
                            <a:schemeClr val="tx1"/>
                          </a:solidFill>
                          <a:effectLst/>
                          <a:uLnTx/>
                          <a:uFillTx/>
                          <a:latin typeface="+mj-lt"/>
                          <a:ea typeface="+mn-ea"/>
                          <a:cs typeface="Segoe Sans Display"/>
                        </a:rPr>
                      </a:br>
                      <a:r>
                        <a:rPr kumimoji="0" lang="en-US" sz="1200" b="0" i="0" u="none" strike="noStrike" kern="1200" cap="none" spc="0" normalizeH="0" baseline="0" noProof="0" dirty="0">
                          <a:ln>
                            <a:noFill/>
                          </a:ln>
                          <a:solidFill>
                            <a:schemeClr val="tx1"/>
                          </a:solidFill>
                          <a:effectLst/>
                          <a:uLnTx/>
                          <a:uFillTx/>
                          <a:latin typeface="+mj-lt"/>
                          <a:ea typeface="+mn-ea"/>
                          <a:cs typeface="Segoe Sans Display"/>
                        </a:rPr>
                        <a:t>problems</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solidFill>
                      <a:schemeClr val="accent2">
                        <a:lumMod val="60000"/>
                        <a:lumOff val="40000"/>
                      </a:schemeClr>
                    </a:solidFill>
                  </a:tcPr>
                </a:tc>
                <a:tc>
                  <a:txBody>
                    <a:bodyPr/>
                    <a:lstStyle/>
                    <a:p>
                      <a:pPr marL="0" marR="0" lvl="0" indent="0" algn="l" defTabSz="524695" rtl="0" eaLnBrk="1" fontAlgn="auto" latinLnBrk="0" hangingPunct="1">
                        <a:lnSpc>
                          <a:spcPct val="100000"/>
                        </a:lnSpc>
                        <a:spcBef>
                          <a:spcPts val="0"/>
                        </a:spcBef>
                        <a:spcAft>
                          <a:spcPts val="800"/>
                        </a:spcAft>
                        <a:buFontTx/>
                        <a:buNone/>
                      </a:pPr>
                      <a:r>
                        <a:rPr lang="en-US" sz="1100" b="0" i="0" u="none" strike="noStrike" kern="1200" cap="none" spc="0" normalizeH="0" baseline="0">
                          <a:solidFill>
                            <a:schemeClr val="tx1"/>
                          </a:solidFill>
                          <a:effectLst/>
                          <a:latin typeface="+mn-lt"/>
                          <a:ea typeface="+mn-ea"/>
                          <a:cs typeface="Segoe Sans Display"/>
                          <a:hlinkClick r:id="rId5" action="ppaction://hlinksldjump"/>
                        </a:rPr>
                        <a:t>Prepare a complete</a:t>
                      </a:r>
                      <a:br>
                        <a:rPr lang="en-US" sz="1100" b="0" i="0" u="none" strike="noStrike" kern="1200" cap="none" spc="0" normalizeH="0" baseline="0">
                          <a:solidFill>
                            <a:srgbClr val="323139"/>
                          </a:solidFill>
                          <a:effectLst/>
                          <a:latin typeface="+mn-lt"/>
                          <a:ea typeface="+mn-ea"/>
                          <a:cs typeface="Segoe Sans Display"/>
                          <a:hlinkClick r:id="rId5" action="ppaction://hlinksldjump"/>
                        </a:rPr>
                      </a:br>
                      <a:r>
                        <a:rPr lang="en-US" sz="1100" b="0" i="0" u="none" strike="noStrike" kern="1200" cap="none" spc="0" normalizeH="0" baseline="0">
                          <a:solidFill>
                            <a:schemeClr val="tx1"/>
                          </a:solidFill>
                          <a:effectLst/>
                          <a:latin typeface="+mn-lt"/>
                          <a:ea typeface="+mn-ea"/>
                          <a:cs typeface="Segoe Sans Display"/>
                          <a:hlinkClick r:id="rId5" action="ppaction://hlinksldjump"/>
                        </a:rPr>
                        <a:t>out-of-office handoff</a:t>
                      </a:r>
                      <a:endParaRPr lang="en-US" sz="1100" b="0" i="0" u="none" strike="noStrike" kern="1200" cap="none" spc="0" normalizeH="0" baseline="0" dirty="0">
                        <a:solidFill>
                          <a:schemeClr val="tx1"/>
                        </a:solidFill>
                        <a:effectLst/>
                        <a:latin typeface="+mn-lt"/>
                        <a:ea typeface="+mn-ea"/>
                        <a:cs typeface="Segoe Sans Display"/>
                        <a:sym typeface=""/>
                        <a:hlinkClick r:id="" action="ppaction://noaction">
                          <a:extLst>
                            <a:ext uri="{A12FA001-AC4F-418D-AE19-62706E023703}">
                              <ahyp:hlinkClr xmlns:ahyp="http://schemas.microsoft.com/office/drawing/2018/hyperlinkcolor" val="tx"/>
                            </a:ext>
                          </a:extLst>
                        </a:hlinkClick>
                      </a:endParaRPr>
                    </a:p>
                  </a:txBody>
                  <a:tcPr marR="9144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FontTx/>
                        <a:buNone/>
                      </a:pPr>
                      <a:r>
                        <a:rPr lang="en-US" sz="1100" b="0" i="0" u="none" strike="noStrike" kern="1200" cap="none" spc="0" normalizeH="0" baseline="0">
                          <a:solidFill>
                            <a:schemeClr val="tx1"/>
                          </a:solidFill>
                          <a:effectLst/>
                          <a:latin typeface="+mn-lt"/>
                          <a:ea typeface="+mn-ea"/>
                          <a:cs typeface="Segoe Sans Display"/>
                        </a:rPr>
                        <a:t>Step away from your laptop knowing nothing in flight will stall while you’re out.</a:t>
                      </a:r>
                      <a:endParaRPr lang="en-IN" sz="1100" b="0" i="0" u="none" strike="noStrike" kern="1200" cap="none" spc="0" normalizeH="0" baseline="0">
                        <a:solidFill>
                          <a:schemeClr val="tx1"/>
                        </a:solidFill>
                        <a:effectLst/>
                        <a:latin typeface="+mn-lt"/>
                        <a:ea typeface="+mn-ea"/>
                        <a:cs typeface="Segoe Sans Display"/>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726913705"/>
                  </a:ext>
                </a:extLst>
              </a:tr>
              <a:tr h="658817">
                <a:tc>
                  <a:txBody>
                    <a:bodyPr/>
                    <a:lstStyle/>
                    <a:p>
                      <a:pPr marL="0" marR="0" lvl="0" indent="0" algn="l" defTabSz="524695" rtl="0" eaLnBrk="1" fontAlgn="auto" latinLnBrk="0" hangingPunct="1">
                        <a:lnSpc>
                          <a:spcPct val="100000"/>
                        </a:lnSpc>
                        <a:spcBef>
                          <a:spcPts val="0"/>
                        </a:spcBef>
                        <a:spcAft>
                          <a:spcPts val="800"/>
                        </a:spcAft>
                        <a:buFontTx/>
                        <a:buNone/>
                      </a:pPr>
                      <a:r>
                        <a:rPr lang="en-US" sz="1200" b="0" i="0" u="none" strike="noStrike" kern="1200" cap="none" spc="0" normalizeH="0" baseline="0">
                          <a:solidFill>
                            <a:schemeClr val="tx1"/>
                          </a:solidFill>
                          <a:effectLst/>
                          <a:latin typeface="+mj-lt"/>
                          <a:ea typeface="+mn-ea"/>
                          <a:cs typeface="Segoe Sans Display"/>
                          <a:sym typeface=""/>
                        </a:rPr>
                        <a:t>13</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mj-lt"/>
                          <a:ea typeface="+mn-ea"/>
                          <a:cs typeface="Segoe Sans Display"/>
                        </a:rPr>
                        <a:t>Hard </a:t>
                      </a:r>
                      <a:br>
                        <a:rPr kumimoji="0" lang="en-US" sz="1200" b="0" i="0" u="none" strike="noStrike" kern="1200" cap="none" spc="0" normalizeH="0" baseline="0" noProof="0" dirty="0">
                          <a:ln>
                            <a:noFill/>
                          </a:ln>
                          <a:solidFill>
                            <a:schemeClr val="tx1"/>
                          </a:solidFill>
                          <a:effectLst/>
                          <a:uLnTx/>
                          <a:uFillTx/>
                          <a:latin typeface="+mj-lt"/>
                          <a:ea typeface="+mn-ea"/>
                          <a:cs typeface="Segoe Sans Display"/>
                        </a:rPr>
                      </a:br>
                      <a:r>
                        <a:rPr kumimoji="0" lang="en-US" sz="1200" b="0" i="0" u="none" strike="noStrike" kern="1200" cap="none" spc="0" normalizeH="0" baseline="0" noProof="0" dirty="0">
                          <a:ln>
                            <a:noFill/>
                          </a:ln>
                          <a:solidFill>
                            <a:schemeClr val="tx1"/>
                          </a:solidFill>
                          <a:effectLst/>
                          <a:uLnTx/>
                          <a:uFillTx/>
                          <a:latin typeface="+mj-lt"/>
                          <a:ea typeface="+mn-ea"/>
                          <a:cs typeface="Segoe Sans Display"/>
                        </a:rPr>
                        <a:t>problems</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solidFill>
                      <a:schemeClr val="accent2">
                        <a:lumMod val="60000"/>
                        <a:lumOff val="40000"/>
                      </a:schemeClr>
                    </a:solidFill>
                  </a:tcPr>
                </a:tc>
                <a:tc>
                  <a:txBody>
                    <a:bodyPr/>
                    <a:lstStyle/>
                    <a:p>
                      <a:pPr marL="0" marR="0" lvl="0" indent="0" algn="l" defTabSz="524695" rtl="0" eaLnBrk="1" fontAlgn="auto" latinLnBrk="0" hangingPunct="1">
                        <a:lnSpc>
                          <a:spcPct val="100000"/>
                        </a:lnSpc>
                        <a:spcBef>
                          <a:spcPts val="0"/>
                        </a:spcBef>
                        <a:spcAft>
                          <a:spcPts val="800"/>
                        </a:spcAft>
                        <a:buFontTx/>
                        <a:buNone/>
                      </a:pPr>
                      <a:r>
                        <a:rPr lang="en-US" sz="1100" b="0" i="0" u="none" strike="noStrike" kern="1200" cap="none" spc="0" normalizeH="0" baseline="0">
                          <a:solidFill>
                            <a:schemeClr val="tx1"/>
                          </a:solidFill>
                          <a:effectLst/>
                          <a:latin typeface="+mn-lt"/>
                          <a:ea typeface="+mn-ea"/>
                          <a:cs typeface="Segoe Sans Display"/>
                          <a:sym typeface=""/>
                          <a:hlinkClick r:id="rId6" action="ppaction://hlinksldjump"/>
                        </a:rPr>
                        <a:t>Analyze and optimize your OneDrive at scale</a:t>
                      </a:r>
                      <a:endParaRPr lang="en-US" sz="1100" b="0" i="0" u="none" strike="noStrike" kern="1200" cap="none" spc="0" normalizeH="0" baseline="0">
                        <a:solidFill>
                          <a:schemeClr val="tx1"/>
                        </a:solidFill>
                        <a:effectLst/>
                        <a:latin typeface="+mn-lt"/>
                        <a:ea typeface="+mn-ea"/>
                        <a:cs typeface="Segoe Sans Display"/>
                        <a:sym typeface=""/>
                      </a:endParaRPr>
                    </a:p>
                  </a:txBody>
                  <a:tcPr marR="9144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FontTx/>
                        <a:buNone/>
                      </a:pPr>
                      <a:r>
                        <a:rPr lang="en-US" sz="1100" b="0" i="0" u="none" strike="noStrike" kern="1200" cap="none" spc="0" normalizeH="0" baseline="0">
                          <a:solidFill>
                            <a:schemeClr val="tx1"/>
                          </a:solidFill>
                          <a:effectLst/>
                          <a:latin typeface="+mn-lt"/>
                          <a:ea typeface="+mn-ea"/>
                          <a:cs typeface="Segoe Sans Display"/>
                        </a:rPr>
                        <a:t>Turn a sprawling OneDrive into a structured catalog you can actually act on.</a:t>
                      </a:r>
                      <a:endParaRPr lang="en-IN" sz="1100" b="0" i="0" u="none" strike="noStrike" kern="1200" cap="none" spc="0" normalizeH="0" baseline="0">
                        <a:solidFill>
                          <a:schemeClr val="tx1"/>
                        </a:solidFill>
                        <a:effectLst/>
                        <a:latin typeface="+mn-lt"/>
                        <a:ea typeface="+mn-ea"/>
                        <a:cs typeface="Segoe Sans Display"/>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006516224"/>
                  </a:ext>
                </a:extLst>
              </a:tr>
              <a:tr h="658817">
                <a:tc>
                  <a:txBody>
                    <a:bodyPr/>
                    <a:lstStyle/>
                    <a:p>
                      <a:pPr marL="0" marR="0" lvl="0" indent="0" algn="l" defTabSz="524695" rtl="0" eaLnBrk="1" fontAlgn="auto" latinLnBrk="0" hangingPunct="1">
                        <a:lnSpc>
                          <a:spcPct val="100000"/>
                        </a:lnSpc>
                        <a:spcBef>
                          <a:spcPts val="0"/>
                        </a:spcBef>
                        <a:spcAft>
                          <a:spcPts val="800"/>
                        </a:spcAft>
                        <a:buFontTx/>
                        <a:buNone/>
                      </a:pPr>
                      <a:r>
                        <a:rPr lang="en-US" sz="1200" b="0" i="0" u="none" strike="noStrike" kern="1200" cap="none" spc="0" normalizeH="0" baseline="0">
                          <a:solidFill>
                            <a:schemeClr val="tx1"/>
                          </a:solidFill>
                          <a:effectLst/>
                          <a:latin typeface="+mj-lt"/>
                          <a:ea typeface="+mn-ea"/>
                          <a:cs typeface="Segoe Sans Display"/>
                          <a:sym typeface=""/>
                        </a:rPr>
                        <a:t>14</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mj-lt"/>
                          <a:ea typeface="+mn-ea"/>
                          <a:cs typeface="Segoe Sans Display"/>
                        </a:rPr>
                        <a:t>Hard </a:t>
                      </a:r>
                      <a:br>
                        <a:rPr kumimoji="0" lang="en-US" sz="1200" b="0" i="0" u="none" strike="noStrike" kern="1200" cap="none" spc="0" normalizeH="0" baseline="0" noProof="0" dirty="0">
                          <a:ln>
                            <a:noFill/>
                          </a:ln>
                          <a:solidFill>
                            <a:schemeClr val="tx1"/>
                          </a:solidFill>
                          <a:effectLst/>
                          <a:uLnTx/>
                          <a:uFillTx/>
                          <a:latin typeface="+mj-lt"/>
                          <a:ea typeface="+mn-ea"/>
                          <a:cs typeface="Segoe Sans Display"/>
                        </a:rPr>
                      </a:br>
                      <a:r>
                        <a:rPr kumimoji="0" lang="en-US" sz="1200" b="0" i="0" u="none" strike="noStrike" kern="1200" cap="none" spc="0" normalizeH="0" baseline="0" noProof="0" dirty="0">
                          <a:ln>
                            <a:noFill/>
                          </a:ln>
                          <a:solidFill>
                            <a:schemeClr val="tx1"/>
                          </a:solidFill>
                          <a:effectLst/>
                          <a:uLnTx/>
                          <a:uFillTx/>
                          <a:latin typeface="+mj-lt"/>
                          <a:ea typeface="+mn-ea"/>
                          <a:cs typeface="Segoe Sans Display"/>
                        </a:rPr>
                        <a:t>problems</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solidFill>
                      <a:schemeClr val="accent2">
                        <a:lumMod val="60000"/>
                        <a:lumOff val="40000"/>
                      </a:schemeClr>
                    </a:solidFill>
                  </a:tcPr>
                </a:tc>
                <a:tc>
                  <a:txBody>
                    <a:bodyPr/>
                    <a:lstStyle/>
                    <a:p>
                      <a:pPr marL="0" marR="0" lvl="0" indent="0" algn="l" defTabSz="524695" rtl="0" eaLnBrk="1" fontAlgn="auto" latinLnBrk="0" hangingPunct="1">
                        <a:lnSpc>
                          <a:spcPct val="100000"/>
                        </a:lnSpc>
                        <a:spcBef>
                          <a:spcPts val="0"/>
                        </a:spcBef>
                        <a:spcAft>
                          <a:spcPts val="800"/>
                        </a:spcAft>
                        <a:buFontTx/>
                        <a:buNone/>
                      </a:pPr>
                      <a:r>
                        <a:rPr lang="en-US" sz="1100" b="0" i="0" u="none" strike="noStrike" kern="1200" cap="none" spc="0" normalizeH="0" baseline="0">
                          <a:solidFill>
                            <a:schemeClr val="tx1"/>
                          </a:solidFill>
                          <a:effectLst/>
                          <a:latin typeface="+mn-lt"/>
                          <a:ea typeface="+mn-ea"/>
                          <a:cs typeface="Segoe Sans Display"/>
                          <a:hlinkClick r:id="rId7" action="ppaction://hlinksldjump"/>
                        </a:rPr>
                        <a:t>Build your executive command center </a:t>
                      </a:r>
                      <a:endParaRPr lang="en-US" sz="1100" b="0" i="0" u="none" strike="noStrike" kern="1200" cap="none" spc="0" normalizeH="0" baseline="0">
                        <a:solidFill>
                          <a:schemeClr val="tx1"/>
                        </a:solidFill>
                        <a:effectLst/>
                        <a:latin typeface="+mn-lt"/>
                        <a:ea typeface="+mn-ea"/>
                        <a:cs typeface="Segoe Sans Display"/>
                        <a:sym typeface=""/>
                      </a:endParaRPr>
                    </a:p>
                  </a:txBody>
                  <a:tcPr marR="9144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FontTx/>
                        <a:buNone/>
                      </a:pPr>
                      <a:r>
                        <a:rPr lang="en-US" sz="1100" b="0" i="0" u="none" strike="noStrike" kern="1200" cap="none" spc="0" normalizeH="0" baseline="0" dirty="0">
                          <a:solidFill>
                            <a:schemeClr val="tx1"/>
                          </a:solidFill>
                          <a:effectLst/>
                          <a:latin typeface="+mn-lt"/>
                          <a:ea typeface="+mn-ea"/>
                          <a:cs typeface="Segoe Sans Display"/>
                        </a:rPr>
                        <a:t>Start every day knowing exactly where to focus – without scrolling through emails, meetings, and chats to triangulate it yourself.</a:t>
                      </a:r>
                      <a:endParaRPr lang="en-IN" sz="1100" b="0" i="0" u="none" strike="noStrike" kern="1200" cap="none" spc="0" normalizeH="0" baseline="0" dirty="0">
                        <a:solidFill>
                          <a:schemeClr val="tx1"/>
                        </a:solidFill>
                        <a:effectLst/>
                        <a:latin typeface="+mn-lt"/>
                        <a:ea typeface="+mn-ea"/>
                        <a:cs typeface="Segoe Sans Display"/>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251738935"/>
                  </a:ext>
                </a:extLst>
              </a:tr>
              <a:tr h="658817">
                <a:tc>
                  <a:txBody>
                    <a:bodyPr/>
                    <a:lstStyle/>
                    <a:p>
                      <a:pPr marL="0" marR="0" lvl="0" indent="0" algn="l" defTabSz="524695" rtl="0" eaLnBrk="1" fontAlgn="auto" latinLnBrk="0" hangingPunct="1">
                        <a:lnSpc>
                          <a:spcPct val="100000"/>
                        </a:lnSpc>
                        <a:spcBef>
                          <a:spcPts val="0"/>
                        </a:spcBef>
                        <a:spcAft>
                          <a:spcPts val="800"/>
                        </a:spcAft>
                        <a:buFontTx/>
                        <a:buNone/>
                      </a:pPr>
                      <a:r>
                        <a:rPr lang="en-US" sz="1200" b="0" i="0" u="none" strike="noStrike" kern="1200" cap="none" spc="0" normalizeH="0" baseline="0">
                          <a:solidFill>
                            <a:schemeClr val="tx1"/>
                          </a:solidFill>
                          <a:effectLst/>
                          <a:latin typeface="+mj-lt"/>
                          <a:ea typeface="+mn-ea"/>
                          <a:cs typeface="Segoe Sans Display"/>
                          <a:sym typeface=""/>
                        </a:rPr>
                        <a:t>15</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mj-lt"/>
                          <a:ea typeface="+mn-ea"/>
                          <a:cs typeface="Segoe Sans Display"/>
                        </a:rPr>
                        <a:t>Hard </a:t>
                      </a:r>
                      <a:br>
                        <a:rPr kumimoji="0" lang="en-US" sz="1200" b="0" i="0" u="none" strike="noStrike" kern="1200" cap="none" spc="0" normalizeH="0" baseline="0" noProof="0" dirty="0">
                          <a:ln>
                            <a:noFill/>
                          </a:ln>
                          <a:solidFill>
                            <a:schemeClr val="tx1"/>
                          </a:solidFill>
                          <a:effectLst/>
                          <a:uLnTx/>
                          <a:uFillTx/>
                          <a:latin typeface="+mj-lt"/>
                          <a:ea typeface="+mn-ea"/>
                          <a:cs typeface="Segoe Sans Display"/>
                        </a:rPr>
                      </a:br>
                      <a:r>
                        <a:rPr kumimoji="0" lang="en-US" sz="1200" b="0" i="0" u="none" strike="noStrike" kern="1200" cap="none" spc="0" normalizeH="0" baseline="0" noProof="0" dirty="0">
                          <a:ln>
                            <a:noFill/>
                          </a:ln>
                          <a:solidFill>
                            <a:schemeClr val="tx1"/>
                          </a:solidFill>
                          <a:effectLst/>
                          <a:uLnTx/>
                          <a:uFillTx/>
                          <a:latin typeface="+mj-lt"/>
                          <a:ea typeface="+mn-ea"/>
                          <a:cs typeface="Segoe Sans Display"/>
                        </a:rPr>
                        <a:t>problems</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solidFill>
                      <a:schemeClr val="accent2">
                        <a:lumMod val="60000"/>
                        <a:lumOff val="40000"/>
                      </a:schemeClr>
                    </a:solidFill>
                  </a:tcPr>
                </a:tc>
                <a:tc>
                  <a:txBody>
                    <a:bodyPr/>
                    <a:lstStyle/>
                    <a:p>
                      <a:pPr marL="0" marR="0" lvl="0" indent="0" algn="l" defTabSz="524695" rtl="0" eaLnBrk="1" fontAlgn="auto" latinLnBrk="0" hangingPunct="1">
                        <a:lnSpc>
                          <a:spcPct val="100000"/>
                        </a:lnSpc>
                        <a:spcBef>
                          <a:spcPts val="0"/>
                        </a:spcBef>
                        <a:spcAft>
                          <a:spcPts val="800"/>
                        </a:spcAft>
                        <a:buFontTx/>
                        <a:buNone/>
                      </a:pPr>
                      <a:r>
                        <a:rPr lang="en-US" sz="1100" b="0" i="0" u="none" strike="noStrike" kern="1200" cap="none" spc="0" normalizeH="0" baseline="0">
                          <a:solidFill>
                            <a:schemeClr val="tx1"/>
                          </a:solidFill>
                          <a:effectLst/>
                          <a:latin typeface="+mn-lt"/>
                          <a:ea typeface="+mn-ea"/>
                          <a:cs typeface="Segoe Sans Display"/>
                          <a:hlinkClick r:id="rId8" action="ppaction://hlinksldjump"/>
                        </a:rPr>
                        <a:t>Run deep research </a:t>
                      </a:r>
                      <a:br>
                        <a:rPr lang="en-US" sz="1100" b="0" i="0" u="none" strike="noStrike" kern="1200" cap="none" spc="0" normalizeH="0" baseline="0">
                          <a:solidFill>
                            <a:srgbClr val="323139"/>
                          </a:solidFill>
                          <a:effectLst/>
                          <a:latin typeface="+mn-lt"/>
                          <a:ea typeface="+mn-ea"/>
                          <a:cs typeface="Segoe Sans Display"/>
                          <a:hlinkClick r:id="rId8" action="ppaction://hlinksldjump"/>
                        </a:rPr>
                      </a:br>
                      <a:r>
                        <a:rPr lang="en-US" sz="1100" b="0" i="0" u="none" strike="noStrike" kern="1200" cap="none" spc="0" normalizeH="0" baseline="0">
                          <a:solidFill>
                            <a:schemeClr val="tx1"/>
                          </a:solidFill>
                          <a:effectLst/>
                          <a:latin typeface="+mn-lt"/>
                          <a:ea typeface="+mn-ea"/>
                          <a:cs typeface="Segoe Sans Display"/>
                          <a:hlinkClick r:id="rId8" action="ppaction://hlinksldjump"/>
                        </a:rPr>
                        <a:t>with a citation map</a:t>
                      </a:r>
                      <a:endParaRPr lang="en-US" sz="1100" b="0" i="0" u="none" strike="noStrike" kern="1200" cap="none" spc="0" normalizeH="0" baseline="0" dirty="0">
                        <a:solidFill>
                          <a:schemeClr val="tx1"/>
                        </a:solidFill>
                        <a:effectLst/>
                        <a:latin typeface="+mn-lt"/>
                        <a:ea typeface="+mn-ea"/>
                        <a:cs typeface="Segoe Sans Display"/>
                        <a:sym typeface=""/>
                        <a:hlinkClick r:id="" action="ppaction://noaction">
                          <a:extLst>
                            <a:ext uri="{A12FA001-AC4F-418D-AE19-62706E023703}">
                              <ahyp:hlinkClr xmlns:ahyp="http://schemas.microsoft.com/office/drawing/2018/hyperlinkcolor" val="tx"/>
                            </a:ext>
                          </a:extLst>
                        </a:hlinkClick>
                      </a:endParaRPr>
                    </a:p>
                  </a:txBody>
                  <a:tcPr marR="9144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FontTx/>
                        <a:buNone/>
                      </a:pPr>
                      <a:r>
                        <a:rPr lang="en-US" sz="1100" b="0" i="0" u="none" strike="noStrike" kern="1200" cap="none" spc="0" normalizeH="0" baseline="0">
                          <a:solidFill>
                            <a:schemeClr val="tx1"/>
                          </a:solidFill>
                          <a:effectLst/>
                          <a:latin typeface="+mn-lt"/>
                          <a:ea typeface="+mn-ea"/>
                          <a:cs typeface="Segoe Sans Display"/>
                        </a:rPr>
                        <a:t>Move from “I have a folder of documents I should read” to “I have a structured brief I can act on.”</a:t>
                      </a:r>
                      <a:endParaRPr lang="en-IN" sz="1100" b="0" i="0" u="none" strike="noStrike" kern="1200" cap="none" spc="0" normalizeH="0" baseline="0">
                        <a:solidFill>
                          <a:schemeClr val="tx1"/>
                        </a:solidFill>
                        <a:effectLst/>
                        <a:latin typeface="+mn-lt"/>
                        <a:ea typeface="+mn-ea"/>
                        <a:cs typeface="Segoe Sans Display"/>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2557294504"/>
                  </a:ext>
                </a:extLst>
              </a:tr>
              <a:tr h="823522">
                <a:tc>
                  <a:txBody>
                    <a:bodyPr/>
                    <a:lstStyle/>
                    <a:p>
                      <a:pPr marL="0" marR="0" lvl="0" indent="0" algn="l" defTabSz="524695" rtl="0" eaLnBrk="1" fontAlgn="auto" latinLnBrk="0" hangingPunct="1">
                        <a:lnSpc>
                          <a:spcPct val="100000"/>
                        </a:lnSpc>
                        <a:spcBef>
                          <a:spcPts val="0"/>
                        </a:spcBef>
                        <a:spcAft>
                          <a:spcPts val="800"/>
                        </a:spcAft>
                        <a:buFontTx/>
                        <a:buNone/>
                      </a:pPr>
                      <a:r>
                        <a:rPr lang="en-US" sz="1200" b="0" i="0" u="none" strike="noStrike" kern="1200" cap="none" spc="0" normalizeH="0" baseline="0">
                          <a:solidFill>
                            <a:schemeClr val="tx1"/>
                          </a:solidFill>
                          <a:effectLst/>
                          <a:latin typeface="+mj-lt"/>
                          <a:ea typeface="+mn-ea"/>
                          <a:cs typeface="Segoe Sans Display"/>
                          <a:sym typeface=""/>
                        </a:rPr>
                        <a:t>16</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mj-lt"/>
                          <a:ea typeface="+mn-ea"/>
                          <a:cs typeface="Segoe Sans Display"/>
                        </a:rPr>
                        <a:t>Hard </a:t>
                      </a:r>
                      <a:br>
                        <a:rPr kumimoji="0" lang="en-US" sz="1200" b="0" i="0" u="none" strike="noStrike" kern="1200" cap="none" spc="0" normalizeH="0" baseline="0" noProof="0" dirty="0">
                          <a:ln>
                            <a:noFill/>
                          </a:ln>
                          <a:solidFill>
                            <a:schemeClr val="tx1"/>
                          </a:solidFill>
                          <a:effectLst/>
                          <a:uLnTx/>
                          <a:uFillTx/>
                          <a:latin typeface="+mj-lt"/>
                          <a:ea typeface="+mn-ea"/>
                          <a:cs typeface="Segoe Sans Display"/>
                        </a:rPr>
                      </a:br>
                      <a:r>
                        <a:rPr kumimoji="0" lang="en-US" sz="1200" b="0" i="0" u="none" strike="noStrike" kern="1200" cap="none" spc="0" normalizeH="0" baseline="0" noProof="0" dirty="0">
                          <a:ln>
                            <a:noFill/>
                          </a:ln>
                          <a:solidFill>
                            <a:schemeClr val="tx1"/>
                          </a:solidFill>
                          <a:effectLst/>
                          <a:uLnTx/>
                          <a:uFillTx/>
                          <a:latin typeface="+mj-lt"/>
                          <a:ea typeface="+mn-ea"/>
                          <a:cs typeface="Segoe Sans Display"/>
                        </a:rPr>
                        <a:t>problems</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solidFill>
                      <a:schemeClr val="accent2">
                        <a:lumMod val="60000"/>
                        <a:lumOff val="40000"/>
                      </a:schemeClr>
                    </a:solidFill>
                  </a:tcPr>
                </a:tc>
                <a:tc>
                  <a:txBody>
                    <a:bodyPr/>
                    <a:lstStyle/>
                    <a:p>
                      <a:pPr marL="0" marR="0" lvl="0" indent="0" algn="l" rtl="0" eaLnBrk="1" fontAlgn="auto" latinLnBrk="0" hangingPunct="1">
                        <a:lnSpc>
                          <a:spcPct val="100000"/>
                        </a:lnSpc>
                        <a:spcBef>
                          <a:spcPts val="0"/>
                        </a:spcBef>
                        <a:spcAft>
                          <a:spcPts val="800"/>
                        </a:spcAft>
                        <a:buClrTx/>
                        <a:buSzTx/>
                        <a:buFontTx/>
                        <a:buNone/>
                      </a:pPr>
                      <a:r>
                        <a:rPr lang="en-US" sz="1100" b="0" i="0" u="none" strike="noStrike" kern="1200" cap="none" spc="0" normalizeH="0" baseline="0">
                          <a:solidFill>
                            <a:srgbClr val="0097F4"/>
                          </a:solidFill>
                          <a:effectLst/>
                          <a:latin typeface="+mn-lt"/>
                          <a:ea typeface="+mn-ea"/>
                          <a:cs typeface="Segoe Sans Display"/>
                          <a:hlinkClick r:id="rId9" action="ppaction://hlinksldjump">
                            <a:extLst>
                              <a:ext uri="{A12FA001-AC4F-418D-AE19-62706E023703}">
                                <ahyp:hlinkClr xmlns:ahyp="http://schemas.microsoft.com/office/drawing/2018/hyperlinkcolor" val="tx"/>
                              </a:ext>
                            </a:extLst>
                          </a:hlinkClick>
                        </a:rPr>
                        <a:t>Audit files against a standard and surface fixes</a:t>
                      </a:r>
                      <a:endParaRPr lang="en-US" sz="1100" b="0" i="0" u="none" strike="noStrike" kern="1200" cap="none" spc="0" normalizeH="0" baseline="0" dirty="0">
                        <a:solidFill>
                          <a:srgbClr val="0097F4"/>
                        </a:solidFill>
                        <a:effectLst/>
                        <a:latin typeface="+mn-lt"/>
                        <a:ea typeface="+mn-ea"/>
                        <a:cs typeface="Segoe Sans Display"/>
                        <a:sym typeface=""/>
                        <a:hlinkClick r:id="" action="ppaction://noaction">
                          <a:extLst>
                            <a:ext uri="{A12FA001-AC4F-418D-AE19-62706E023703}">
                              <ahyp:hlinkClr xmlns:ahyp="http://schemas.microsoft.com/office/drawing/2018/hyperlinkcolor" val="tx"/>
                            </a:ext>
                          </a:extLst>
                        </a:hlinkClick>
                      </a:endParaRPr>
                    </a:p>
                  </a:txBody>
                  <a:tcPr marR="9144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FontTx/>
                        <a:buNone/>
                      </a:pPr>
                      <a:r>
                        <a:rPr lang="en-US" sz="1100" b="0" i="0" u="none" strike="noStrike" kern="1200" cap="none" spc="0" normalizeH="0" baseline="0" dirty="0">
                          <a:solidFill>
                            <a:schemeClr val="tx1"/>
                          </a:solidFill>
                          <a:effectLst/>
                          <a:latin typeface="+mn-lt"/>
                          <a:ea typeface="+mn-ea"/>
                          <a:cs typeface="Segoe Sans Display"/>
                        </a:rPr>
                        <a:t>Apply a brand guide, naming convention, or compliance policy across dozens of files – without manually reviewing each one or risking accidental changes.</a:t>
                      </a:r>
                      <a:endParaRPr lang="en-IN" sz="1100" b="0" i="0" u="none" strike="noStrike" kern="1200" cap="none" spc="0" normalizeH="0" baseline="0" dirty="0">
                        <a:solidFill>
                          <a:schemeClr val="tx1"/>
                        </a:solidFill>
                        <a:effectLst/>
                        <a:latin typeface="+mn-lt"/>
                        <a:ea typeface="+mn-ea"/>
                        <a:cs typeface="Segoe Sans Display"/>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2336937978"/>
                  </a:ext>
                </a:extLst>
              </a:tr>
              <a:tr h="823522">
                <a:tc>
                  <a:txBody>
                    <a:bodyPr/>
                    <a:lstStyle/>
                    <a:p>
                      <a:pPr marL="0" marR="0" lvl="0" indent="0" algn="l" defTabSz="524695" rtl="0" eaLnBrk="1" fontAlgn="auto" latinLnBrk="0" hangingPunct="1">
                        <a:lnSpc>
                          <a:spcPct val="100000"/>
                        </a:lnSpc>
                        <a:spcBef>
                          <a:spcPts val="0"/>
                        </a:spcBef>
                        <a:spcAft>
                          <a:spcPts val="800"/>
                        </a:spcAft>
                        <a:buFontTx/>
                        <a:buNone/>
                      </a:pPr>
                      <a:r>
                        <a:rPr lang="en-US" sz="1200" b="0" i="0" u="none" strike="noStrike" kern="1200" cap="none" spc="0" normalizeH="0" baseline="0">
                          <a:solidFill>
                            <a:schemeClr val="tx1"/>
                          </a:solidFill>
                          <a:effectLst/>
                          <a:latin typeface="+mj-lt"/>
                          <a:ea typeface="+mn-ea"/>
                          <a:cs typeface="Segoe Sans Display"/>
                          <a:sym typeface=""/>
                        </a:rPr>
                        <a:t>17</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mj-lt"/>
                          <a:ea typeface="+mn-ea"/>
                          <a:cs typeface="Segoe Sans Display"/>
                        </a:rPr>
                        <a:t>Hard </a:t>
                      </a:r>
                      <a:br>
                        <a:rPr kumimoji="0" lang="en-US" sz="1200" b="0" i="0" u="none" strike="noStrike" kern="1200" cap="none" spc="0" normalizeH="0" baseline="0" noProof="0" dirty="0">
                          <a:ln>
                            <a:noFill/>
                          </a:ln>
                          <a:solidFill>
                            <a:schemeClr val="tx1"/>
                          </a:solidFill>
                          <a:effectLst/>
                          <a:uLnTx/>
                          <a:uFillTx/>
                          <a:latin typeface="+mj-lt"/>
                          <a:ea typeface="+mn-ea"/>
                          <a:cs typeface="Segoe Sans Display"/>
                        </a:rPr>
                      </a:br>
                      <a:r>
                        <a:rPr kumimoji="0" lang="en-US" sz="1200" b="0" i="0" u="none" strike="noStrike" kern="1200" cap="none" spc="0" normalizeH="0" baseline="0" noProof="0" dirty="0">
                          <a:ln>
                            <a:noFill/>
                          </a:ln>
                          <a:solidFill>
                            <a:schemeClr val="tx1"/>
                          </a:solidFill>
                          <a:effectLst/>
                          <a:uLnTx/>
                          <a:uFillTx/>
                          <a:latin typeface="+mj-lt"/>
                          <a:ea typeface="+mn-ea"/>
                          <a:cs typeface="Segoe Sans Display"/>
                        </a:rPr>
                        <a:t>problems</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solidFill>
                      <a:schemeClr val="accent2">
                        <a:lumMod val="60000"/>
                        <a:lumOff val="40000"/>
                      </a:schemeClr>
                    </a:solidFill>
                  </a:tcPr>
                </a:tc>
                <a:tc>
                  <a:txBody>
                    <a:bodyPr/>
                    <a:lstStyle/>
                    <a:p>
                      <a:pPr marL="0" marR="0" lvl="0" indent="0" algn="l" rtl="0" eaLnBrk="1" fontAlgn="auto" latinLnBrk="0" hangingPunct="1">
                        <a:lnSpc>
                          <a:spcPct val="100000"/>
                        </a:lnSpc>
                        <a:spcBef>
                          <a:spcPts val="0"/>
                        </a:spcBef>
                        <a:spcAft>
                          <a:spcPts val="800"/>
                        </a:spcAft>
                        <a:buClrTx/>
                        <a:buSzTx/>
                        <a:buFontTx/>
                        <a:buNone/>
                      </a:pPr>
                      <a:r>
                        <a:rPr lang="en-US" sz="1100" b="0" i="0" u="none" strike="noStrike" kern="1200" cap="none" spc="0" normalizeH="0" baseline="0">
                          <a:solidFill>
                            <a:srgbClr val="0097F4"/>
                          </a:solidFill>
                          <a:effectLst/>
                          <a:latin typeface="+mn-lt"/>
                          <a:ea typeface="+mn-ea"/>
                          <a:cs typeface="Segoe Sans Display"/>
                          <a:sym typeface=""/>
                          <a:hlinkClick r:id="rId10" action="ppaction://hlinksldjump">
                            <a:extLst>
                              <a:ext uri="{A12FA001-AC4F-418D-AE19-62706E023703}">
                                <ahyp:hlinkClr xmlns:ahyp="http://schemas.microsoft.com/office/drawing/2018/hyperlinkcolor" val="tx"/>
                              </a:ext>
                            </a:extLst>
                          </a:hlinkClick>
                        </a:rPr>
                        <a:t>Onboard a new </a:t>
                      </a:r>
                      <a:r>
                        <a:rPr lang="en-US" sz="1100" b="0" i="0" u="none" strike="noStrike" kern="1200" cap="none" spc="0" normalizeH="0" baseline="0">
                          <a:solidFill>
                            <a:srgbClr val="0097F4"/>
                          </a:solidFill>
                          <a:effectLst/>
                          <a:latin typeface="+mn-lt"/>
                          <a:ea typeface="+mn-ea"/>
                          <a:cs typeface="Segoe Sans Display"/>
                          <a:hlinkClick r:id="rId10" action="ppaction://hlinksldjump">
                            <a:extLst>
                              <a:ext uri="{A12FA001-AC4F-418D-AE19-62706E023703}">
                                <ahyp:hlinkClr xmlns:ahyp="http://schemas.microsoft.com/office/drawing/2018/hyperlinkcolor" val="tx"/>
                              </a:ext>
                            </a:extLst>
                          </a:hlinkClick>
                        </a:rPr>
                        <a:t>hire with a complete 30-60-90-day plan</a:t>
                      </a:r>
                      <a:endParaRPr lang="en-US" sz="1100" b="0" i="0" u="none" strike="noStrike" kern="1200" cap="none" spc="0" normalizeH="0" baseline="0">
                        <a:solidFill>
                          <a:srgbClr val="0097F4"/>
                        </a:solidFill>
                        <a:effectLst/>
                        <a:latin typeface="+mn-lt"/>
                        <a:ea typeface="+mn-ea"/>
                        <a:cs typeface="Segoe Sans Display"/>
                        <a:sym typeface=""/>
                      </a:endParaRPr>
                    </a:p>
                  </a:txBody>
                  <a:tcPr marR="9144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tc>
                  <a:txBody>
                    <a:bodyPr/>
                    <a:lstStyle/>
                    <a:p>
                      <a:pPr marL="0" marR="0" lvl="0" indent="0" algn="l">
                        <a:lnSpc>
                          <a:spcPct val="100000"/>
                        </a:lnSpc>
                        <a:spcBef>
                          <a:spcPts val="0"/>
                        </a:spcBef>
                        <a:spcAft>
                          <a:spcPts val="800"/>
                        </a:spcAft>
                        <a:buNone/>
                      </a:pPr>
                      <a:r>
                        <a:rPr lang="en-US" sz="1100" b="0" i="0" u="none" strike="noStrike" kern="1200" cap="none" spc="0" normalizeH="0" baseline="0" noProof="0">
                          <a:solidFill>
                            <a:schemeClr val="tx1"/>
                          </a:solidFill>
                          <a:effectLst/>
                          <a:latin typeface="Segoe Sans Display Semilight"/>
                          <a:ea typeface="+mn-ea"/>
                          <a:cs typeface="Segoe Sans Display Semilight"/>
                        </a:rPr>
                        <a:t>Set a new hire up to succeed from day one– without building the plan from scratch.</a:t>
                      </a:r>
                      <a:endParaRPr lang="en-US" noProof="0">
                        <a:latin typeface="Segoe Sans Display Semilight"/>
                        <a:cs typeface="Segoe Sans Display Semilight"/>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2918473555"/>
                  </a:ext>
                </a:extLst>
              </a:tr>
              <a:tr h="658817">
                <a:tc>
                  <a:txBody>
                    <a:bodyPr/>
                    <a:lstStyle/>
                    <a:p>
                      <a:pPr marL="0" marR="0" lvl="0" indent="0" algn="l" defTabSz="524695" rtl="0" eaLnBrk="1" fontAlgn="auto" latinLnBrk="0" hangingPunct="1">
                        <a:lnSpc>
                          <a:spcPct val="100000"/>
                        </a:lnSpc>
                        <a:spcBef>
                          <a:spcPts val="0"/>
                        </a:spcBef>
                        <a:spcAft>
                          <a:spcPts val="800"/>
                        </a:spcAft>
                        <a:buFontTx/>
                        <a:buNone/>
                      </a:pPr>
                      <a:r>
                        <a:rPr lang="en-US" sz="1200" b="0" i="0" u="none" strike="noStrike" kern="1200" cap="none" spc="0" normalizeH="0" baseline="0">
                          <a:solidFill>
                            <a:schemeClr val="tx1"/>
                          </a:solidFill>
                          <a:effectLst/>
                          <a:latin typeface="+mj-lt"/>
                          <a:ea typeface="+mn-ea"/>
                          <a:cs typeface="Segoe Sans Display"/>
                          <a:sym typeface=""/>
                        </a:rPr>
                        <a:t>18</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mj-lt"/>
                          <a:ea typeface="+mn-ea"/>
                          <a:cs typeface="Segoe Sans Display"/>
                        </a:rPr>
                        <a:t>Hard </a:t>
                      </a:r>
                      <a:br>
                        <a:rPr kumimoji="0" lang="en-US" sz="1200" b="0" i="0" u="none" strike="noStrike" kern="1200" cap="none" spc="0" normalizeH="0" baseline="0" noProof="0" dirty="0">
                          <a:ln>
                            <a:noFill/>
                          </a:ln>
                          <a:solidFill>
                            <a:schemeClr val="tx1"/>
                          </a:solidFill>
                          <a:effectLst/>
                          <a:uLnTx/>
                          <a:uFillTx/>
                          <a:latin typeface="+mj-lt"/>
                          <a:ea typeface="+mn-ea"/>
                          <a:cs typeface="Segoe Sans Display"/>
                        </a:rPr>
                      </a:br>
                      <a:r>
                        <a:rPr kumimoji="0" lang="en-US" sz="1200" b="0" i="0" u="none" strike="noStrike" kern="1200" cap="none" spc="0" normalizeH="0" baseline="0" noProof="0" dirty="0">
                          <a:ln>
                            <a:noFill/>
                          </a:ln>
                          <a:solidFill>
                            <a:schemeClr val="tx1"/>
                          </a:solidFill>
                          <a:effectLst/>
                          <a:uLnTx/>
                          <a:uFillTx/>
                          <a:latin typeface="+mj-lt"/>
                          <a:ea typeface="+mn-ea"/>
                          <a:cs typeface="Segoe Sans Display"/>
                        </a:rPr>
                        <a:t>problems</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solidFill>
                      <a:schemeClr val="accent2">
                        <a:lumMod val="60000"/>
                        <a:lumOff val="40000"/>
                      </a:schemeClr>
                    </a:solidFill>
                  </a:tcPr>
                </a:tc>
                <a:tc>
                  <a:txBody>
                    <a:bodyPr/>
                    <a:lstStyle/>
                    <a:p>
                      <a:pPr marL="0" marR="0" lvl="0" indent="0" algn="l" defTabSz="524695" rtl="0" eaLnBrk="1" fontAlgn="auto" latinLnBrk="0" hangingPunct="1">
                        <a:lnSpc>
                          <a:spcPct val="100000"/>
                        </a:lnSpc>
                        <a:spcBef>
                          <a:spcPts val="0"/>
                        </a:spcBef>
                        <a:spcAft>
                          <a:spcPts val="800"/>
                        </a:spcAft>
                        <a:buClrTx/>
                        <a:buSzTx/>
                        <a:buFontTx/>
                        <a:buNone/>
                        <a:tabLst/>
                        <a:defRPr/>
                      </a:pPr>
                      <a:r>
                        <a:rPr lang="en-US" sz="1100" b="0" i="0" u="none" strike="noStrike" kern="1200" cap="none" spc="0" normalizeH="0" baseline="0" dirty="0">
                          <a:solidFill>
                            <a:schemeClr val="tx1"/>
                          </a:solidFill>
                          <a:effectLst/>
                          <a:latin typeface="+mn-lt"/>
                          <a:ea typeface="+mn-ea"/>
                          <a:cs typeface="Segoe Sans Display"/>
                          <a:sym typeface=""/>
                          <a:hlinkClick r:id="rId11" action="ppaction://hlinksldjump"/>
                        </a:rPr>
                        <a:t>Automate recurring project reporting</a:t>
                      </a:r>
                      <a:endParaRPr lang="en-US" sz="1100" b="0" i="0" u="none" strike="noStrike" kern="1200" cap="none" spc="0" normalizeH="0" baseline="0" dirty="0">
                        <a:solidFill>
                          <a:schemeClr val="tx1"/>
                        </a:solidFill>
                        <a:effectLst/>
                        <a:latin typeface="+mn-lt"/>
                        <a:ea typeface="+mn-ea"/>
                        <a:cs typeface="Segoe Sans Display"/>
                        <a:sym typeface=""/>
                      </a:endParaRPr>
                    </a:p>
                  </a:txBody>
                  <a:tcPr marR="9144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FontTx/>
                        <a:buNone/>
                      </a:pPr>
                      <a:r>
                        <a:rPr lang="en-US" sz="1100" b="0" i="0" u="none" strike="noStrike" kern="1200" cap="none" spc="0" normalizeH="0" baseline="0">
                          <a:solidFill>
                            <a:schemeClr val="tx1"/>
                          </a:solidFill>
                          <a:effectLst/>
                          <a:latin typeface="+mn-lt"/>
                          <a:ea typeface="+mn-ea"/>
                          <a:cs typeface="Segoe Sans Display"/>
                        </a:rPr>
                        <a:t>Replace the manual “pull the board, write the update, send it out” cycle with a status update that writes and sends itself.</a:t>
                      </a:r>
                      <a:endParaRPr lang="en-IN" sz="1100" b="0" i="0" u="none" strike="noStrike" kern="1200" cap="none" spc="0" normalizeH="0" baseline="0">
                        <a:solidFill>
                          <a:schemeClr val="tx1"/>
                        </a:solidFill>
                        <a:effectLst/>
                        <a:latin typeface="+mn-lt"/>
                        <a:ea typeface="+mn-ea"/>
                        <a:cs typeface="Segoe Sans Display"/>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429315581"/>
                  </a:ext>
                </a:extLst>
              </a:tr>
              <a:tr h="658817">
                <a:tc>
                  <a:txBody>
                    <a:bodyPr/>
                    <a:lstStyle/>
                    <a:p>
                      <a:pPr marL="0" marR="0" lvl="0" indent="0" algn="l" defTabSz="524695" rtl="0" eaLnBrk="1" fontAlgn="auto" latinLnBrk="0" hangingPunct="1">
                        <a:lnSpc>
                          <a:spcPct val="100000"/>
                        </a:lnSpc>
                        <a:spcBef>
                          <a:spcPts val="0"/>
                        </a:spcBef>
                        <a:spcAft>
                          <a:spcPts val="800"/>
                        </a:spcAft>
                        <a:buFontTx/>
                        <a:buNone/>
                      </a:pPr>
                      <a:r>
                        <a:rPr lang="en-US" sz="1200" b="0" i="0" u="none" strike="noStrike" kern="1200" cap="none" spc="0" normalizeH="0" baseline="0">
                          <a:solidFill>
                            <a:schemeClr val="tx1"/>
                          </a:solidFill>
                          <a:effectLst/>
                          <a:latin typeface="+mj-lt"/>
                          <a:ea typeface="+mn-ea"/>
                          <a:cs typeface="Segoe Sans Display"/>
                          <a:sym typeface=""/>
                        </a:rPr>
                        <a:t>19</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mj-lt"/>
                          <a:ea typeface="+mn-ea"/>
                          <a:cs typeface="Segoe Sans Display"/>
                        </a:rPr>
                        <a:t>Hard </a:t>
                      </a:r>
                      <a:br>
                        <a:rPr kumimoji="0" lang="en-US" sz="1200" b="0" i="0" u="none" strike="noStrike" kern="1200" cap="none" spc="0" normalizeH="0" baseline="0" noProof="0" dirty="0">
                          <a:ln>
                            <a:noFill/>
                          </a:ln>
                          <a:solidFill>
                            <a:schemeClr val="tx1"/>
                          </a:solidFill>
                          <a:effectLst/>
                          <a:uLnTx/>
                          <a:uFillTx/>
                          <a:latin typeface="+mj-lt"/>
                          <a:ea typeface="+mn-ea"/>
                          <a:cs typeface="Segoe Sans Display"/>
                        </a:rPr>
                      </a:br>
                      <a:r>
                        <a:rPr kumimoji="0" lang="en-US" sz="1200" b="0" i="0" u="none" strike="noStrike" kern="1200" cap="none" spc="0" normalizeH="0" baseline="0" noProof="0" dirty="0">
                          <a:ln>
                            <a:noFill/>
                          </a:ln>
                          <a:solidFill>
                            <a:schemeClr val="tx1"/>
                          </a:solidFill>
                          <a:effectLst/>
                          <a:uLnTx/>
                          <a:uFillTx/>
                          <a:latin typeface="+mj-lt"/>
                          <a:ea typeface="+mn-ea"/>
                          <a:cs typeface="Segoe Sans Display"/>
                        </a:rPr>
                        <a:t>problems</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solidFill>
                      <a:schemeClr val="accent2">
                        <a:lumMod val="60000"/>
                        <a:lumOff val="40000"/>
                      </a:schemeClr>
                    </a:solidFill>
                  </a:tcPr>
                </a:tc>
                <a:tc>
                  <a:txBody>
                    <a:bodyPr/>
                    <a:lstStyle/>
                    <a:p>
                      <a:pPr marL="0" marR="0" lvl="0" indent="0" algn="l" defTabSz="524695" rtl="0" eaLnBrk="1" fontAlgn="auto" latinLnBrk="0" hangingPunct="1">
                        <a:lnSpc>
                          <a:spcPct val="100000"/>
                        </a:lnSpc>
                        <a:spcBef>
                          <a:spcPts val="0"/>
                        </a:spcBef>
                        <a:spcAft>
                          <a:spcPts val="800"/>
                        </a:spcAft>
                        <a:buFontTx/>
                        <a:buNone/>
                        <a:tabLst/>
                      </a:pPr>
                      <a:r>
                        <a:rPr lang="en-US" sz="1100" b="0" i="0" u="none" strike="noStrike" kern="1200" cap="none" spc="0" normalizeH="0" baseline="0">
                          <a:solidFill>
                            <a:schemeClr val="tx1"/>
                          </a:solidFill>
                          <a:effectLst/>
                          <a:latin typeface="+mn-lt"/>
                          <a:ea typeface="+mn-ea"/>
                          <a:cs typeface="Segoe Sans Display"/>
                          <a:sym typeface=""/>
                          <a:hlinkClick r:id="rId12" action="ppaction://hlinksldjump"/>
                        </a:rPr>
                        <a:t>Find patterns across your meetings </a:t>
                      </a:r>
                      <a:endParaRPr lang="en-US" sz="1100" b="0" i="0" u="none" strike="noStrike" kern="1200" cap="none" spc="0" normalizeH="0" baseline="0">
                        <a:solidFill>
                          <a:schemeClr val="tx1"/>
                        </a:solidFill>
                        <a:effectLst/>
                        <a:latin typeface="+mn-lt"/>
                        <a:ea typeface="+mn-ea"/>
                        <a:cs typeface="Segoe Sans Display"/>
                        <a:sym typeface=""/>
                      </a:endParaRPr>
                    </a:p>
                  </a:txBody>
                  <a:tcPr marR="9144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FontTx/>
                        <a:buNone/>
                      </a:pPr>
                      <a:r>
                        <a:rPr lang="en-US" sz="1100" b="0" i="0" u="none" strike="noStrike" kern="1200" cap="none" spc="0" normalizeH="0" baseline="0" dirty="0">
                          <a:solidFill>
                            <a:schemeClr val="tx1"/>
                          </a:solidFill>
                          <a:effectLst/>
                          <a:latin typeface="+mn-lt"/>
                          <a:ea typeface="+mn-ea"/>
                          <a:cs typeface="Segoe Sans Display"/>
                        </a:rPr>
                        <a:t>Surface the themes repeating across your meetings – without re-listening, re-reading transcripts, or relying on memory.</a:t>
                      </a:r>
                      <a:endParaRPr lang="en-IN" sz="1100" b="0" i="0" u="none" strike="noStrike" kern="1200" cap="none" spc="0" normalizeH="0" baseline="0" dirty="0">
                        <a:solidFill>
                          <a:schemeClr val="tx1"/>
                        </a:solidFill>
                        <a:effectLst/>
                        <a:latin typeface="+mn-lt"/>
                        <a:ea typeface="+mn-ea"/>
                        <a:cs typeface="Segoe Sans Display"/>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292349506"/>
                  </a:ext>
                </a:extLst>
              </a:tr>
              <a:tr h="658817">
                <a:tc>
                  <a:txBody>
                    <a:bodyPr/>
                    <a:lstStyle/>
                    <a:p>
                      <a:pPr marL="0" marR="0" lvl="0" indent="0" algn="l" defTabSz="524695" rtl="0" eaLnBrk="1" fontAlgn="auto" latinLnBrk="0" hangingPunct="1">
                        <a:lnSpc>
                          <a:spcPct val="100000"/>
                        </a:lnSpc>
                        <a:spcBef>
                          <a:spcPts val="0"/>
                        </a:spcBef>
                        <a:spcAft>
                          <a:spcPts val="800"/>
                        </a:spcAft>
                        <a:buFontTx/>
                        <a:buNone/>
                      </a:pPr>
                      <a:r>
                        <a:rPr lang="en-US" sz="1200" b="0" i="0" u="none" strike="noStrike" kern="1200" cap="none" spc="0" normalizeH="0" baseline="0">
                          <a:solidFill>
                            <a:schemeClr val="tx1"/>
                          </a:solidFill>
                          <a:effectLst/>
                          <a:latin typeface="+mj-lt"/>
                          <a:ea typeface="+mn-ea"/>
                          <a:cs typeface="Segoe Sans Display"/>
                          <a:sym typeface=""/>
                        </a:rPr>
                        <a:t>20</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mj-lt"/>
                          <a:ea typeface="+mn-ea"/>
                          <a:cs typeface="Segoe Sans Display"/>
                        </a:rPr>
                        <a:t>Hard </a:t>
                      </a:r>
                      <a:br>
                        <a:rPr kumimoji="0" lang="en-US" sz="1200" b="0" i="0" u="none" strike="noStrike" kern="1200" cap="none" spc="0" normalizeH="0" baseline="0" noProof="0" dirty="0">
                          <a:ln>
                            <a:noFill/>
                          </a:ln>
                          <a:solidFill>
                            <a:schemeClr val="tx1"/>
                          </a:solidFill>
                          <a:effectLst/>
                          <a:uLnTx/>
                          <a:uFillTx/>
                          <a:latin typeface="+mj-lt"/>
                          <a:ea typeface="+mn-ea"/>
                          <a:cs typeface="Segoe Sans Display"/>
                        </a:rPr>
                      </a:br>
                      <a:r>
                        <a:rPr kumimoji="0" lang="en-US" sz="1200" b="0" i="0" u="none" strike="noStrike" kern="1200" cap="none" spc="0" normalizeH="0" baseline="0" noProof="0" dirty="0">
                          <a:ln>
                            <a:noFill/>
                          </a:ln>
                          <a:solidFill>
                            <a:schemeClr val="tx1"/>
                          </a:solidFill>
                          <a:effectLst/>
                          <a:uLnTx/>
                          <a:uFillTx/>
                          <a:latin typeface="+mj-lt"/>
                          <a:ea typeface="+mn-ea"/>
                          <a:cs typeface="Segoe Sans Display"/>
                        </a:rPr>
                        <a:t>problems</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12700" cap="flat" cmpd="sng" algn="ctr">
                      <a:noFill/>
                      <a:prstDash val="solid"/>
                      <a:round/>
                      <a:headEnd type="none" w="med" len="med"/>
                      <a:tailEnd type="none" w="med" len="med"/>
                    </a:lnB>
                    <a:solidFill>
                      <a:schemeClr val="accent2">
                        <a:lumMod val="60000"/>
                        <a:lumOff val="40000"/>
                      </a:schemeClr>
                    </a:solidFill>
                  </a:tcPr>
                </a:tc>
                <a:tc>
                  <a:txBody>
                    <a:bodyPr/>
                    <a:lstStyle/>
                    <a:p>
                      <a:pPr marL="0" marR="0" lvl="0" indent="0" algn="l" defTabSz="524695" rtl="0" eaLnBrk="1" fontAlgn="auto" latinLnBrk="0" hangingPunct="1">
                        <a:lnSpc>
                          <a:spcPct val="100000"/>
                        </a:lnSpc>
                        <a:spcBef>
                          <a:spcPts val="0"/>
                        </a:spcBef>
                        <a:spcAft>
                          <a:spcPts val="800"/>
                        </a:spcAft>
                        <a:buFontTx/>
                        <a:buNone/>
                        <a:tabLst/>
                      </a:pPr>
                      <a:r>
                        <a:rPr lang="en-US" sz="1100" b="0" i="0" u="none" strike="noStrike" kern="1200" cap="none" spc="0" normalizeH="0" baseline="0" dirty="0">
                          <a:solidFill>
                            <a:schemeClr val="tx1"/>
                          </a:solidFill>
                          <a:effectLst/>
                          <a:latin typeface="+mn-lt"/>
                          <a:ea typeface="+mn-ea"/>
                          <a:cs typeface="Segoe Sans Display"/>
                          <a:sym typeface=""/>
                          <a:hlinkClick r:id="rId13" action="ppaction://hlinksldjump"/>
                        </a:rPr>
                        <a:t>Prepare a leadership update </a:t>
                      </a:r>
                      <a:endParaRPr lang="en-US" sz="1100" b="0" i="0" u="none" strike="noStrike" kern="1200" cap="none" spc="0" normalizeH="0" baseline="0" dirty="0">
                        <a:solidFill>
                          <a:schemeClr val="tx1"/>
                        </a:solidFill>
                        <a:effectLst/>
                        <a:latin typeface="+mn-lt"/>
                        <a:ea typeface="+mn-ea"/>
                        <a:cs typeface="Segoe Sans Display"/>
                        <a:sym typeface=""/>
                      </a:endParaRPr>
                    </a:p>
                  </a:txBody>
                  <a:tcPr marR="9144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FontTx/>
                        <a:buNone/>
                      </a:pPr>
                      <a:r>
                        <a:rPr lang="en-US" sz="1100" b="0" i="0" u="none" strike="noStrike" kern="1200" cap="none" spc="0" normalizeH="0" baseline="0" dirty="0">
                          <a:solidFill>
                            <a:schemeClr val="tx1"/>
                          </a:solidFill>
                          <a:effectLst/>
                          <a:latin typeface="+mn-lt"/>
                          <a:ea typeface="+mn-ea"/>
                          <a:cs typeface="Segoe Sans Display"/>
                        </a:rPr>
                        <a:t>Walk into a leadership update with a deck that’s on-brand, on-message, and grounded in your team’s real work.</a:t>
                      </a:r>
                      <a:endParaRPr lang="en-IN" sz="1100" b="0" i="0" u="none" strike="noStrike" kern="1200" cap="none" spc="0" normalizeH="0" baseline="0" dirty="0">
                        <a:solidFill>
                          <a:schemeClr val="tx1"/>
                        </a:solidFill>
                        <a:effectLst/>
                        <a:latin typeface="+mn-lt"/>
                        <a:ea typeface="+mn-ea"/>
                        <a:cs typeface="Segoe Sans Display"/>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292762833"/>
                  </a:ext>
                </a:extLst>
              </a:tr>
            </a:tbl>
          </a:graphicData>
        </a:graphic>
      </p:graphicFrame>
      <p:grpSp>
        <p:nvGrpSpPr>
          <p:cNvPr id="52" name="Group 51">
            <a:extLst>
              <a:ext uri="{FF2B5EF4-FFF2-40B4-BE49-F238E27FC236}">
                <a16:creationId xmlns:a16="http://schemas.microsoft.com/office/drawing/2014/main" id="{55EF047F-1AAD-8C2E-2A12-FF71F8B95310}"/>
              </a:ext>
              <a:ext uri="{C183D7F6-B498-43B3-948B-1728B52AA6E4}">
                <adec:decorative xmlns:adec="http://schemas.microsoft.com/office/drawing/2017/decorative" val="1"/>
              </a:ext>
            </a:extLst>
          </p:cNvPr>
          <p:cNvGrpSpPr/>
          <p:nvPr/>
        </p:nvGrpSpPr>
        <p:grpSpPr>
          <a:xfrm>
            <a:off x="3486106" y="6310309"/>
            <a:ext cx="777598" cy="222254"/>
            <a:chOff x="3008550" y="3617286"/>
            <a:chExt cx="834788" cy="238602"/>
          </a:xfrm>
        </p:grpSpPr>
        <p:sp>
          <p:nvSpPr>
            <p:cNvPr id="53" name="NavPill_SitesPages">
              <a:extLst>
                <a:ext uri="{FF2B5EF4-FFF2-40B4-BE49-F238E27FC236}">
                  <a16:creationId xmlns:a16="http://schemas.microsoft.com/office/drawing/2014/main" id="{9C6B5D8B-E88B-C38A-581A-3647F666A420}"/>
                </a:ext>
              </a:extLst>
            </p:cNvPr>
            <p:cNvSpPr/>
            <p:nvPr/>
          </p:nvSpPr>
          <p:spPr>
            <a:xfrm>
              <a:off x="3008550" y="3617286"/>
              <a:ext cx="834788" cy="238602"/>
            </a:xfrm>
            <a:prstGeom prst="roundRect">
              <a:avLst>
                <a:gd name="adj" fmla="val 50000"/>
              </a:avLst>
            </a:prstGeom>
            <a:solidFill>
              <a:schemeClr val="bg1"/>
            </a:solidFill>
            <a:ln w="9525">
              <a:noFill/>
              <a:headEnd type="none" w="lg" len="med"/>
              <a:tailEnd type="none" w="lg" len="med"/>
            </a:ln>
            <a:effectLst>
              <a:outerShdw blurRad="63500" dist="635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18334" tIns="59167" rIns="118334" bIns="94667" numCol="1" spcCol="0" rtlCol="0" fromWordArt="0" anchor="ctr" anchorCtr="0" forceAA="0" compatLnSpc="1">
              <a:prstTxWarp prst="textNoShape">
                <a:avLst/>
              </a:prstTxWarp>
              <a:noAutofit/>
            </a:bodyPr>
            <a:lstStyle/>
            <a:p>
              <a:pPr algn="ctr" defTabSz="1207091" fontAlgn="base">
                <a:spcBef>
                  <a:spcPct val="0"/>
                </a:spcBef>
                <a:spcAft>
                  <a:spcPct val="0"/>
                </a:spcAft>
              </a:pPr>
              <a:endParaRPr lang="en-US" sz="1553">
                <a:latin typeface="+mj-lt"/>
                <a:cs typeface="Segoe Sans Display Semibold" pitchFamily="2" charset="0"/>
              </a:endParaRPr>
            </a:p>
          </p:txBody>
        </p:sp>
        <p:pic>
          <p:nvPicPr>
            <p:cNvPr id="54" name="Graphic 53">
              <a:extLst>
                <a:ext uri="{FF2B5EF4-FFF2-40B4-BE49-F238E27FC236}">
                  <a16:creationId xmlns:a16="http://schemas.microsoft.com/office/drawing/2014/main" id="{C19B9235-2795-ADA8-D239-D3BB430EFA3E}"/>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3107395" y="3674191"/>
              <a:ext cx="76273" cy="124792"/>
            </a:xfrm>
            <a:prstGeom prst="rect">
              <a:avLst/>
            </a:prstGeom>
            <a:effectLst>
              <a:outerShdw blurRad="63500" dist="63500" dir="2700000" algn="tl" rotWithShape="0">
                <a:prstClr val="black">
                  <a:alpha val="10000"/>
                </a:prstClr>
              </a:outerShdw>
            </a:effectLst>
          </p:spPr>
        </p:pic>
        <p:pic>
          <p:nvPicPr>
            <p:cNvPr id="55" name="Picture 4" descr="Press Kit - monday.com">
              <a:extLst>
                <a:ext uri="{FF2B5EF4-FFF2-40B4-BE49-F238E27FC236}">
                  <a16:creationId xmlns:a16="http://schemas.microsoft.com/office/drawing/2014/main" id="{6DD2FA89-49C3-13CF-53E2-6BFE5B97AD52}"/>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l="6618" t="30171" r="6618" b="20256"/>
            <a:stretch>
              <a:fillRect/>
            </a:stretch>
          </p:blipFill>
          <p:spPr bwMode="auto">
            <a:xfrm>
              <a:off x="3274817" y="3694064"/>
              <a:ext cx="516133" cy="8504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6" name="Group 55">
            <a:extLst>
              <a:ext uri="{FF2B5EF4-FFF2-40B4-BE49-F238E27FC236}">
                <a16:creationId xmlns:a16="http://schemas.microsoft.com/office/drawing/2014/main" id="{B5F21F8C-203D-94B4-EBE2-DA2D55479BF5}"/>
              </a:ext>
              <a:ext uri="{C183D7F6-B498-43B3-948B-1728B52AA6E4}">
                <adec:decorative xmlns:adec="http://schemas.microsoft.com/office/drawing/2017/decorative" val="1"/>
              </a:ext>
            </a:extLst>
          </p:cNvPr>
          <p:cNvGrpSpPr/>
          <p:nvPr/>
        </p:nvGrpSpPr>
        <p:grpSpPr>
          <a:xfrm>
            <a:off x="3716790" y="3344465"/>
            <a:ext cx="546914" cy="222254"/>
            <a:chOff x="3008550" y="2384951"/>
            <a:chExt cx="587138" cy="238602"/>
          </a:xfrm>
        </p:grpSpPr>
        <p:sp>
          <p:nvSpPr>
            <p:cNvPr id="57" name="NavPill_SitesPages">
              <a:extLst>
                <a:ext uri="{FF2B5EF4-FFF2-40B4-BE49-F238E27FC236}">
                  <a16:creationId xmlns:a16="http://schemas.microsoft.com/office/drawing/2014/main" id="{AF7AB523-A7EC-3C41-2A05-63161816E448}"/>
                </a:ext>
              </a:extLst>
            </p:cNvPr>
            <p:cNvSpPr/>
            <p:nvPr/>
          </p:nvSpPr>
          <p:spPr>
            <a:xfrm>
              <a:off x="3008550" y="2384951"/>
              <a:ext cx="587138" cy="238602"/>
            </a:xfrm>
            <a:prstGeom prst="roundRect">
              <a:avLst>
                <a:gd name="adj" fmla="val 50000"/>
              </a:avLst>
            </a:prstGeom>
            <a:solidFill>
              <a:schemeClr val="bg1"/>
            </a:solidFill>
            <a:ln w="9525">
              <a:noFill/>
              <a:headEnd type="none" w="lg" len="med"/>
              <a:tailEnd type="none" w="lg" len="med"/>
            </a:ln>
            <a:effectLst>
              <a:outerShdw blurRad="63500" dist="635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18334" tIns="59167" rIns="118334" bIns="94667" numCol="1" spcCol="0" rtlCol="0" fromWordArt="0" anchor="ctr" anchorCtr="0" forceAA="0" compatLnSpc="1">
              <a:prstTxWarp prst="textNoShape">
                <a:avLst/>
              </a:prstTxWarp>
              <a:noAutofit/>
            </a:bodyPr>
            <a:lstStyle/>
            <a:p>
              <a:pPr algn="ctr" defTabSz="1207091" fontAlgn="base">
                <a:spcBef>
                  <a:spcPct val="0"/>
                </a:spcBef>
                <a:spcAft>
                  <a:spcPct val="0"/>
                </a:spcAft>
              </a:pPr>
              <a:endParaRPr lang="en-US" sz="1553">
                <a:latin typeface="+mj-lt"/>
                <a:cs typeface="Segoe Sans Display Semibold" pitchFamily="2" charset="0"/>
              </a:endParaRPr>
            </a:p>
          </p:txBody>
        </p:sp>
        <p:pic>
          <p:nvPicPr>
            <p:cNvPr id="58" name="Graphic 57">
              <a:extLst>
                <a:ext uri="{FF2B5EF4-FFF2-40B4-BE49-F238E27FC236}">
                  <a16:creationId xmlns:a16="http://schemas.microsoft.com/office/drawing/2014/main" id="{FAE58D58-1F69-E508-C5E7-A75869D89F53}"/>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3107395" y="2441856"/>
              <a:ext cx="76273" cy="124792"/>
            </a:xfrm>
            <a:prstGeom prst="rect">
              <a:avLst/>
            </a:prstGeom>
            <a:effectLst>
              <a:outerShdw blurRad="63500" dist="63500" dir="2700000" algn="tl" rotWithShape="0">
                <a:prstClr val="black">
                  <a:alpha val="10000"/>
                </a:prstClr>
              </a:outerShdw>
            </a:effectLst>
          </p:spPr>
        </p:pic>
        <p:pic>
          <p:nvPicPr>
            <p:cNvPr id="59" name="Graphic 58">
              <a:extLst>
                <a:ext uri="{FF2B5EF4-FFF2-40B4-BE49-F238E27FC236}">
                  <a16:creationId xmlns:a16="http://schemas.microsoft.com/office/drawing/2014/main" id="{E971B9C7-3B65-0FCC-BCDD-5FEA83C69650}"/>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3326873" y="2431392"/>
              <a:ext cx="125610" cy="145720"/>
            </a:xfrm>
            <a:prstGeom prst="rect">
              <a:avLst/>
            </a:prstGeom>
          </p:spPr>
        </p:pic>
      </p:grpSp>
      <p:grpSp>
        <p:nvGrpSpPr>
          <p:cNvPr id="60" name="Group 59">
            <a:extLst>
              <a:ext uri="{FF2B5EF4-FFF2-40B4-BE49-F238E27FC236}">
                <a16:creationId xmlns:a16="http://schemas.microsoft.com/office/drawing/2014/main" id="{B906F3C8-523D-81CE-DE7C-E4E66BD267F4}"/>
              </a:ext>
              <a:ext uri="{C183D7F6-B498-43B3-948B-1728B52AA6E4}">
                <adec:decorative xmlns:adec="http://schemas.microsoft.com/office/drawing/2017/decorative" val="1"/>
              </a:ext>
            </a:extLst>
          </p:cNvPr>
          <p:cNvGrpSpPr/>
          <p:nvPr/>
        </p:nvGrpSpPr>
        <p:grpSpPr>
          <a:xfrm>
            <a:off x="3716790" y="4003278"/>
            <a:ext cx="546914" cy="222254"/>
            <a:chOff x="3008550" y="2384951"/>
            <a:chExt cx="587138" cy="238602"/>
          </a:xfrm>
        </p:grpSpPr>
        <p:sp>
          <p:nvSpPr>
            <p:cNvPr id="61" name="NavPill_SitesPages">
              <a:extLst>
                <a:ext uri="{FF2B5EF4-FFF2-40B4-BE49-F238E27FC236}">
                  <a16:creationId xmlns:a16="http://schemas.microsoft.com/office/drawing/2014/main" id="{981A7032-9F26-F612-387C-362D5DBD212A}"/>
                </a:ext>
              </a:extLst>
            </p:cNvPr>
            <p:cNvSpPr/>
            <p:nvPr/>
          </p:nvSpPr>
          <p:spPr>
            <a:xfrm>
              <a:off x="3008550" y="2384951"/>
              <a:ext cx="587138" cy="238602"/>
            </a:xfrm>
            <a:prstGeom prst="roundRect">
              <a:avLst>
                <a:gd name="adj" fmla="val 50000"/>
              </a:avLst>
            </a:prstGeom>
            <a:solidFill>
              <a:schemeClr val="bg1"/>
            </a:solidFill>
            <a:ln w="9525">
              <a:noFill/>
              <a:headEnd type="none" w="lg" len="med"/>
              <a:tailEnd type="none" w="lg" len="med"/>
            </a:ln>
            <a:effectLst>
              <a:outerShdw blurRad="63500" dist="635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18334" tIns="59167" rIns="118334" bIns="94667" numCol="1" spcCol="0" rtlCol="0" fromWordArt="0" anchor="ctr" anchorCtr="0" forceAA="0" compatLnSpc="1">
              <a:prstTxWarp prst="textNoShape">
                <a:avLst/>
              </a:prstTxWarp>
              <a:noAutofit/>
            </a:bodyPr>
            <a:lstStyle/>
            <a:p>
              <a:pPr algn="ctr" defTabSz="1207091" fontAlgn="base">
                <a:spcBef>
                  <a:spcPct val="0"/>
                </a:spcBef>
                <a:spcAft>
                  <a:spcPct val="0"/>
                </a:spcAft>
              </a:pPr>
              <a:endParaRPr lang="en-US" sz="1553">
                <a:latin typeface="+mj-lt"/>
                <a:cs typeface="Segoe Sans Display Semibold" pitchFamily="2" charset="0"/>
              </a:endParaRPr>
            </a:p>
          </p:txBody>
        </p:sp>
        <p:pic>
          <p:nvPicPr>
            <p:cNvPr id="62" name="Graphic 61">
              <a:extLst>
                <a:ext uri="{FF2B5EF4-FFF2-40B4-BE49-F238E27FC236}">
                  <a16:creationId xmlns:a16="http://schemas.microsoft.com/office/drawing/2014/main" id="{8BCA1094-DE2B-B560-5C2B-A49DD6DA08C8}"/>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3107395" y="2441856"/>
              <a:ext cx="76273" cy="124792"/>
            </a:xfrm>
            <a:prstGeom prst="rect">
              <a:avLst/>
            </a:prstGeom>
            <a:effectLst>
              <a:outerShdw blurRad="63500" dist="63500" dir="2700000" algn="tl" rotWithShape="0">
                <a:prstClr val="black">
                  <a:alpha val="10000"/>
                </a:prstClr>
              </a:outerShdw>
            </a:effectLst>
          </p:spPr>
        </p:pic>
        <p:pic>
          <p:nvPicPr>
            <p:cNvPr id="63" name="Graphic 62">
              <a:extLst>
                <a:ext uri="{FF2B5EF4-FFF2-40B4-BE49-F238E27FC236}">
                  <a16:creationId xmlns:a16="http://schemas.microsoft.com/office/drawing/2014/main" id="{E2790D57-08AA-2E53-EDD8-C161B2037BC6}"/>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3326873" y="2431392"/>
              <a:ext cx="125610" cy="145720"/>
            </a:xfrm>
            <a:prstGeom prst="rect">
              <a:avLst/>
            </a:prstGeom>
          </p:spPr>
        </p:pic>
      </p:grpSp>
      <p:grpSp>
        <p:nvGrpSpPr>
          <p:cNvPr id="1031" name="Group 1030">
            <a:extLst>
              <a:ext uri="{FF2B5EF4-FFF2-40B4-BE49-F238E27FC236}">
                <a16:creationId xmlns:a16="http://schemas.microsoft.com/office/drawing/2014/main" id="{B200E7D1-D85E-4C7D-F7C4-575A573F701B}"/>
              </a:ext>
              <a:ext uri="{C183D7F6-B498-43B3-948B-1728B52AA6E4}">
                <adec:decorative xmlns:adec="http://schemas.microsoft.com/office/drawing/2017/decorative" val="1"/>
              </a:ext>
            </a:extLst>
          </p:cNvPr>
          <p:cNvGrpSpPr/>
          <p:nvPr/>
        </p:nvGrpSpPr>
        <p:grpSpPr>
          <a:xfrm>
            <a:off x="3444510" y="6969121"/>
            <a:ext cx="819194" cy="222254"/>
            <a:chOff x="3486106" y="6994915"/>
            <a:chExt cx="819194" cy="222254"/>
          </a:xfrm>
        </p:grpSpPr>
        <p:sp>
          <p:nvSpPr>
            <p:cNvPr id="1028" name="NavPill_SitesPages">
              <a:extLst>
                <a:ext uri="{FF2B5EF4-FFF2-40B4-BE49-F238E27FC236}">
                  <a16:creationId xmlns:a16="http://schemas.microsoft.com/office/drawing/2014/main" id="{04F68362-9428-C62D-232B-CC2801FD9BC7}"/>
                </a:ext>
              </a:extLst>
            </p:cNvPr>
            <p:cNvSpPr/>
            <p:nvPr/>
          </p:nvSpPr>
          <p:spPr>
            <a:xfrm>
              <a:off x="3486106" y="6994915"/>
              <a:ext cx="819194" cy="222254"/>
            </a:xfrm>
            <a:prstGeom prst="roundRect">
              <a:avLst>
                <a:gd name="adj" fmla="val 50000"/>
              </a:avLst>
            </a:prstGeom>
            <a:solidFill>
              <a:schemeClr val="bg1"/>
            </a:solidFill>
            <a:ln w="9525">
              <a:noFill/>
              <a:headEnd type="none" w="lg" len="med"/>
              <a:tailEnd type="none" w="lg" len="med"/>
            </a:ln>
            <a:effectLst>
              <a:outerShdw blurRad="63500" dist="635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18334" tIns="59167" rIns="118334" bIns="94667" numCol="1" spcCol="0" rtlCol="0" fromWordArt="0" anchor="ctr" anchorCtr="0" forceAA="0" compatLnSpc="1">
              <a:prstTxWarp prst="textNoShape">
                <a:avLst/>
              </a:prstTxWarp>
              <a:noAutofit/>
            </a:bodyPr>
            <a:lstStyle/>
            <a:p>
              <a:pPr algn="ctr" defTabSz="1207091" fontAlgn="base">
                <a:spcBef>
                  <a:spcPct val="0"/>
                </a:spcBef>
                <a:spcAft>
                  <a:spcPct val="0"/>
                </a:spcAft>
              </a:pPr>
              <a:endParaRPr lang="en-US" sz="1553">
                <a:latin typeface="+mj-lt"/>
                <a:cs typeface="Segoe Sans Display Semibold" pitchFamily="2" charset="0"/>
              </a:endParaRPr>
            </a:p>
          </p:txBody>
        </p:sp>
        <p:pic>
          <p:nvPicPr>
            <p:cNvPr id="1029" name="Graphic 1028">
              <a:extLst>
                <a:ext uri="{FF2B5EF4-FFF2-40B4-BE49-F238E27FC236}">
                  <a16:creationId xmlns:a16="http://schemas.microsoft.com/office/drawing/2014/main" id="{EF43448B-BA97-37D4-A3AA-29330E97720A}"/>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3578179" y="7047921"/>
              <a:ext cx="71048" cy="116242"/>
            </a:xfrm>
            <a:prstGeom prst="rect">
              <a:avLst/>
            </a:prstGeom>
            <a:effectLst>
              <a:outerShdw blurRad="63500" dist="63500" dir="2700000" algn="tl" rotWithShape="0">
                <a:prstClr val="black">
                  <a:alpha val="10000"/>
                </a:prstClr>
              </a:outerShdw>
            </a:effectLst>
          </p:spPr>
        </p:pic>
      </p:grpSp>
      <p:grpSp>
        <p:nvGrpSpPr>
          <p:cNvPr id="1040" name="Group 1039">
            <a:extLst>
              <a:ext uri="{FF2B5EF4-FFF2-40B4-BE49-F238E27FC236}">
                <a16:creationId xmlns:a16="http://schemas.microsoft.com/office/drawing/2014/main" id="{ECFFB588-31B3-A85F-3782-1F3B8DDC1C6C}"/>
              </a:ext>
              <a:ext uri="{C183D7F6-B498-43B3-948B-1728B52AA6E4}">
                <adec:decorative xmlns:adec="http://schemas.microsoft.com/office/drawing/2017/decorative" val="1"/>
              </a:ext>
            </a:extLst>
          </p:cNvPr>
          <p:cNvGrpSpPr/>
          <p:nvPr/>
        </p:nvGrpSpPr>
        <p:grpSpPr>
          <a:xfrm>
            <a:off x="3444510" y="7627933"/>
            <a:ext cx="819194" cy="222254"/>
            <a:chOff x="3444510" y="7627933"/>
            <a:chExt cx="819194" cy="222254"/>
          </a:xfrm>
        </p:grpSpPr>
        <p:sp>
          <p:nvSpPr>
            <p:cNvPr id="1033" name="NavPill_SitesPages">
              <a:extLst>
                <a:ext uri="{FF2B5EF4-FFF2-40B4-BE49-F238E27FC236}">
                  <a16:creationId xmlns:a16="http://schemas.microsoft.com/office/drawing/2014/main" id="{F545A280-5DB2-0F65-2770-FA63E4BC9BB0}"/>
                </a:ext>
              </a:extLst>
            </p:cNvPr>
            <p:cNvSpPr/>
            <p:nvPr/>
          </p:nvSpPr>
          <p:spPr>
            <a:xfrm>
              <a:off x="3444510" y="7627933"/>
              <a:ext cx="819194" cy="222254"/>
            </a:xfrm>
            <a:prstGeom prst="roundRect">
              <a:avLst>
                <a:gd name="adj" fmla="val 50000"/>
              </a:avLst>
            </a:prstGeom>
            <a:solidFill>
              <a:schemeClr val="bg1"/>
            </a:solidFill>
            <a:ln w="9525">
              <a:noFill/>
              <a:headEnd type="none" w="lg" len="med"/>
              <a:tailEnd type="none" w="lg" len="med"/>
            </a:ln>
            <a:effectLst>
              <a:outerShdw blurRad="63500" dist="635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18334" tIns="59167" rIns="118334" bIns="94667" numCol="1" spcCol="0" rtlCol="0" fromWordArt="0" anchor="ctr" anchorCtr="0" forceAA="0" compatLnSpc="1">
              <a:prstTxWarp prst="textNoShape">
                <a:avLst/>
              </a:prstTxWarp>
              <a:noAutofit/>
            </a:bodyPr>
            <a:lstStyle/>
            <a:p>
              <a:pPr algn="ctr" defTabSz="1207091" fontAlgn="base">
                <a:spcBef>
                  <a:spcPct val="0"/>
                </a:spcBef>
                <a:spcAft>
                  <a:spcPct val="0"/>
                </a:spcAft>
              </a:pPr>
              <a:endParaRPr lang="en-US" sz="1553">
                <a:latin typeface="+mj-lt"/>
                <a:cs typeface="Segoe Sans Display Semibold" pitchFamily="2" charset="0"/>
              </a:endParaRPr>
            </a:p>
          </p:txBody>
        </p:sp>
        <p:pic>
          <p:nvPicPr>
            <p:cNvPr id="1034" name="Graphic 1033">
              <a:extLst>
                <a:ext uri="{FF2B5EF4-FFF2-40B4-BE49-F238E27FC236}">
                  <a16:creationId xmlns:a16="http://schemas.microsoft.com/office/drawing/2014/main" id="{32F80A92-C1A6-6A37-391A-AB8DF52FF088}"/>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3536583" y="7680939"/>
              <a:ext cx="71048" cy="116242"/>
            </a:xfrm>
            <a:prstGeom prst="rect">
              <a:avLst/>
            </a:prstGeom>
            <a:effectLst>
              <a:outerShdw blurRad="63500" dist="63500" dir="2700000" algn="tl" rotWithShape="0">
                <a:prstClr val="black">
                  <a:alpha val="10000"/>
                </a:prstClr>
              </a:outerShdw>
            </a:effectLst>
          </p:spPr>
        </p:pic>
      </p:grpSp>
      <p:pic>
        <p:nvPicPr>
          <p:cNvPr id="3" name="Picture 2">
            <a:extLst>
              <a:ext uri="{FF2B5EF4-FFF2-40B4-BE49-F238E27FC236}">
                <a16:creationId xmlns:a16="http://schemas.microsoft.com/office/drawing/2014/main" id="{6F8A21BE-C70B-A8A2-CBD6-FE6AD897D0D3}"/>
              </a:ext>
              <a:ext uri="{C183D7F6-B498-43B3-948B-1728B52AA6E4}">
                <adec:decorative xmlns:adec="http://schemas.microsoft.com/office/drawing/2017/decorative" val="1"/>
              </a:ext>
            </a:extLst>
          </p:cNvPr>
          <p:cNvPicPr>
            <a:picLocks noChangeAspect="1"/>
          </p:cNvPicPr>
          <p:nvPr/>
        </p:nvPicPr>
        <p:blipFill>
          <a:blip r:embed="rId17"/>
          <a:stretch>
            <a:fillRect/>
          </a:stretch>
        </p:blipFill>
        <p:spPr>
          <a:xfrm>
            <a:off x="3651279" y="7023827"/>
            <a:ext cx="565876" cy="116242"/>
          </a:xfrm>
          <a:prstGeom prst="rect">
            <a:avLst/>
          </a:prstGeom>
        </p:spPr>
      </p:pic>
      <p:sp>
        <p:nvSpPr>
          <p:cNvPr id="6" name="TextBox 5">
            <a:extLst>
              <a:ext uri="{FF2B5EF4-FFF2-40B4-BE49-F238E27FC236}">
                <a16:creationId xmlns:a16="http://schemas.microsoft.com/office/drawing/2014/main" id="{990A28F6-A63D-4A7F-7E72-E2543E333471}"/>
              </a:ext>
              <a:ext uri="{C183D7F6-B498-43B3-948B-1728B52AA6E4}">
                <adec:decorative xmlns:adec="http://schemas.microsoft.com/office/drawing/2017/decorative" val="1"/>
              </a:ext>
            </a:extLst>
          </p:cNvPr>
          <p:cNvSpPr txBox="1"/>
          <p:nvPr/>
        </p:nvSpPr>
        <p:spPr>
          <a:xfrm>
            <a:off x="3627464" y="7625050"/>
            <a:ext cx="613505" cy="215444"/>
          </a:xfrm>
          <a:prstGeom prst="rect">
            <a:avLst/>
          </a:prstGeom>
          <a:noFill/>
        </p:spPr>
        <p:txBody>
          <a:bodyPr wrap="square">
            <a:spAutoFit/>
          </a:bodyPr>
          <a:lstStyle/>
          <a:p>
            <a:r>
              <a:rPr kumimoji="0" lang="en-US" sz="800" b="0" i="0" u="none" strike="noStrike" kern="1200" cap="none" spc="0" normalizeH="0" baseline="0" dirty="0" err="1">
                <a:ln>
                  <a:noFill/>
                </a:ln>
                <a:solidFill>
                  <a:schemeClr val="tx1"/>
                </a:solidFill>
                <a:effectLst/>
                <a:uLnTx/>
                <a:uFillTx/>
                <a:latin typeface="+mj-lt"/>
                <a:ea typeface="+mn-ea"/>
                <a:cs typeface="Segoe Sans Display"/>
              </a:rPr>
              <a:t>Templafy</a:t>
            </a:r>
            <a:endParaRPr lang="en-US" sz="1050" dirty="0"/>
          </a:p>
        </p:txBody>
      </p:sp>
      <p:sp>
        <p:nvSpPr>
          <p:cNvPr id="42" name="Slide Number Placeholder 1">
            <a:extLst>
              <a:ext uri="{FF2B5EF4-FFF2-40B4-BE49-F238E27FC236}">
                <a16:creationId xmlns:a16="http://schemas.microsoft.com/office/drawing/2014/main" id="{27D6CF04-305A-E0EB-5EC6-8D78D1E29BF2}"/>
              </a:ext>
            </a:extLst>
          </p:cNvPr>
          <p:cNvSpPr>
            <a:spLocks noGrp="1"/>
          </p:cNvSpPr>
          <p:nvPr>
            <p:ph type="sldNum" sz="quarter" idx="10"/>
          </p:nvPr>
        </p:nvSpPr>
        <p:spPr>
          <a:xfrm>
            <a:off x="7197040" y="9825395"/>
            <a:ext cx="232460" cy="123111"/>
          </a:xfrm>
        </p:spPr>
        <p:txBody>
          <a:bodyPr/>
          <a:lstStyle/>
          <a:p>
            <a:r>
              <a:rPr lang="en-IN"/>
              <a:t>05</a:t>
            </a:r>
          </a:p>
        </p:txBody>
      </p:sp>
    </p:spTree>
    <p:extLst>
      <p:ext uri="{BB962C8B-B14F-4D97-AF65-F5344CB8AC3E}">
        <p14:creationId xmlns:p14="http://schemas.microsoft.com/office/powerpoint/2010/main" val="2069246638"/>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60A2C8-592C-3E04-D593-123B28D6D47F}"/>
            </a:ext>
          </a:extLst>
        </p:cNvPr>
        <p:cNvGrpSpPr/>
        <p:nvPr/>
      </p:nvGrpSpPr>
      <p:grpSpPr>
        <a:xfrm>
          <a:off x="0" y="0"/>
          <a:ext cx="0" cy="0"/>
          <a:chOff x="0" y="0"/>
          <a:chExt cx="0" cy="0"/>
        </a:xfrm>
      </p:grpSpPr>
      <p:sp>
        <p:nvSpPr>
          <p:cNvPr id="39" name="Title 3">
            <a:extLst>
              <a:ext uri="{FF2B5EF4-FFF2-40B4-BE49-F238E27FC236}">
                <a16:creationId xmlns:a16="http://schemas.microsoft.com/office/drawing/2014/main" id="{A728C4B1-49EB-DBA3-25F1-6718135AC31F}"/>
              </a:ext>
            </a:extLst>
          </p:cNvPr>
          <p:cNvSpPr>
            <a:spLocks noGrp="1"/>
          </p:cNvSpPr>
          <p:nvPr>
            <p:ph type="title"/>
          </p:nvPr>
        </p:nvSpPr>
        <p:spPr>
          <a:xfrm>
            <a:off x="350838" y="1008063"/>
            <a:ext cx="7070725" cy="369887"/>
          </a:xfrm>
        </p:spPr>
        <p:txBody>
          <a:bodyPr vert="horz" wrap="square" lIns="0" tIns="0" rIns="0" bIns="0" rtlCol="0" anchor="t">
            <a:spAutoFit/>
          </a:bodyPr>
          <a:lstStyle/>
          <a:p>
            <a:r>
              <a:rPr lang="en-US"/>
              <a:t>Rebalance your week and protect focus time</a:t>
            </a:r>
            <a:endParaRPr lang="en-IN"/>
          </a:p>
        </p:txBody>
      </p:sp>
      <p:sp>
        <p:nvSpPr>
          <p:cNvPr id="37" name="NavPill_SitesPages">
            <a:extLst>
              <a:ext uri="{FF2B5EF4-FFF2-40B4-BE49-F238E27FC236}">
                <a16:creationId xmlns:a16="http://schemas.microsoft.com/office/drawing/2014/main" id="{BF0E601B-F4FD-9AD7-3649-416627FBAF62}"/>
              </a:ext>
            </a:extLst>
          </p:cNvPr>
          <p:cNvSpPr/>
          <p:nvPr/>
        </p:nvSpPr>
        <p:spPr>
          <a:xfrm>
            <a:off x="350838" y="342900"/>
            <a:ext cx="1012825" cy="337762"/>
          </a:xfrm>
          <a:prstGeom prst="roundRect">
            <a:avLst>
              <a:gd name="adj" fmla="val 50000"/>
            </a:avLst>
          </a:prstGeom>
          <a:solidFill>
            <a:schemeClr val="bg1"/>
          </a:solidFill>
          <a:ln w="9525">
            <a:noFill/>
            <a:headEnd type="none" w="lg" len="med"/>
            <a:tailEnd type="none" w="lg" len="med"/>
          </a:ln>
          <a:effectLst>
            <a:outerShdw blurRad="63500" dist="635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07091" fontAlgn="base">
              <a:spcBef>
                <a:spcPct val="0"/>
              </a:spcBef>
              <a:spcAft>
                <a:spcPct val="0"/>
              </a:spcAft>
            </a:pPr>
            <a:r>
              <a:rPr lang="en-US" sz="1600">
                <a:blipFill>
                  <a:blip r:embed="rId2"/>
                  <a:stretch>
                    <a:fillRect t="-26822" b="-26822"/>
                  </a:stretch>
                </a:blipFill>
                <a:latin typeface="Segoe Sans Display Semibold" pitchFamily="2" charset="0"/>
                <a:cs typeface="Segoe Sans Display Semibold" pitchFamily="2" charset="0"/>
              </a:rPr>
              <a:t>Task 01</a:t>
            </a:r>
          </a:p>
        </p:txBody>
      </p:sp>
      <p:grpSp>
        <p:nvGrpSpPr>
          <p:cNvPr id="7" name="Group 6" descr="Classification: Lightweight tasks">
            <a:extLst>
              <a:ext uri="{FF2B5EF4-FFF2-40B4-BE49-F238E27FC236}">
                <a16:creationId xmlns:a16="http://schemas.microsoft.com/office/drawing/2014/main" id="{C6F455E1-9C23-B010-1418-81A422E46BE3}"/>
              </a:ext>
            </a:extLst>
          </p:cNvPr>
          <p:cNvGrpSpPr/>
          <p:nvPr/>
        </p:nvGrpSpPr>
        <p:grpSpPr>
          <a:xfrm>
            <a:off x="4772028" y="342900"/>
            <a:ext cx="2649535" cy="377634"/>
            <a:chOff x="5432428" y="135543"/>
            <a:chExt cx="2649535" cy="377634"/>
          </a:xfrm>
        </p:grpSpPr>
        <p:sp>
          <p:nvSpPr>
            <p:cNvPr id="8" name="TextBox 7">
              <a:extLst>
                <a:ext uri="{FF2B5EF4-FFF2-40B4-BE49-F238E27FC236}">
                  <a16:creationId xmlns:a16="http://schemas.microsoft.com/office/drawing/2014/main" id="{D16399DE-CD86-D2FA-47BE-047BDF46C34E}"/>
                </a:ext>
              </a:extLst>
            </p:cNvPr>
            <p:cNvSpPr txBox="1"/>
            <p:nvPr/>
          </p:nvSpPr>
          <p:spPr>
            <a:xfrm>
              <a:off x="5432428" y="135543"/>
              <a:ext cx="2649535" cy="377634"/>
            </a:xfrm>
            <a:prstGeom prst="roundRect">
              <a:avLst>
                <a:gd name="adj" fmla="val 19537"/>
              </a:avLst>
            </a:prstGeom>
            <a:solidFill>
              <a:schemeClr val="accent2">
                <a:lumMod val="20000"/>
                <a:lumOff val="80000"/>
              </a:schemeClr>
            </a:solidFill>
          </p:spPr>
          <p:txBody>
            <a:bodyPr wrap="square" lIns="1188720" tIns="45720" rIns="0" bIns="45720" anchor="ctr">
              <a:noAutofit/>
            </a:bodyPr>
            <a:lstStyle>
              <a:defPPr>
                <a:defRPr lang="en-US"/>
              </a:defPPr>
              <a:lvl1pPr>
                <a:spcAft>
                  <a:spcPts val="776"/>
                </a:spcAft>
                <a:defRPr sz="1200">
                  <a:latin typeface="+mj-lt"/>
                  <a:cs typeface="Segoe Sans Display Semibold" pitchFamily="2" charset="0"/>
                </a:defRPr>
              </a:lvl1pPr>
            </a:lstStyle>
            <a:p>
              <a:r>
                <a:rPr lang="en-US" dirty="0"/>
                <a:t>Lightweight tasks</a:t>
              </a:r>
            </a:p>
          </p:txBody>
        </p:sp>
        <p:sp>
          <p:nvSpPr>
            <p:cNvPr id="9" name="TextBox 8">
              <a:extLst>
                <a:ext uri="{FF2B5EF4-FFF2-40B4-BE49-F238E27FC236}">
                  <a16:creationId xmlns:a16="http://schemas.microsoft.com/office/drawing/2014/main" id="{3A9B1360-90A3-1590-FE21-E81BEA5DEE96}"/>
                </a:ext>
              </a:extLst>
            </p:cNvPr>
            <p:cNvSpPr txBox="1"/>
            <p:nvPr/>
          </p:nvSpPr>
          <p:spPr>
            <a:xfrm>
              <a:off x="5493304" y="194216"/>
              <a:ext cx="1065613" cy="260288"/>
            </a:xfrm>
            <a:prstGeom prst="roundRect">
              <a:avLst>
                <a:gd name="adj" fmla="val 16151"/>
              </a:avLst>
            </a:prstGeom>
            <a:solidFill>
              <a:schemeClr val="bg1"/>
            </a:solidFill>
            <a:ln w="9525">
              <a:noFill/>
              <a:headEnd type="none" w="lg" len="med"/>
              <a:tailEnd type="none" w="lg" len="med"/>
            </a:ln>
            <a:effectLst>
              <a:outerShdw blurRad="63500" dist="63500" dir="2700000" algn="tl" rotWithShape="0">
                <a:prstClr val="black">
                  <a:alpha val="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defRPr lang="en-US"/>
              </a:defPPr>
              <a:lvl1pPr algn="ctr" defTabSz="932765" fontAlgn="base">
                <a:spcBef>
                  <a:spcPct val="0"/>
                </a:spcBef>
                <a:spcAft>
                  <a:spcPct val="0"/>
                </a:spcAft>
                <a:defRPr sz="1600">
                  <a:solidFill>
                    <a:schemeClr val="accent1"/>
                  </a:solidFill>
                  <a:latin typeface="+mj-lt"/>
                  <a:cs typeface="Segoe Sans Display Semibold" pitchFamily="2" charset="0"/>
                </a:defRPr>
              </a:lvl1pPr>
            </a:lstStyle>
            <a:p>
              <a:r>
                <a:rPr lang="en-IN" sz="1200" dirty="0">
                  <a:solidFill>
                    <a:schemeClr val="tx1"/>
                  </a:solidFill>
                </a:rPr>
                <a:t>Classification</a:t>
              </a:r>
            </a:p>
          </p:txBody>
        </p:sp>
      </p:grpSp>
      <p:pic>
        <p:nvPicPr>
          <p:cNvPr id="96" name="Picture 95">
            <a:extLst>
              <a:ext uri="{FF2B5EF4-FFF2-40B4-BE49-F238E27FC236}">
                <a16:creationId xmlns:a16="http://schemas.microsoft.com/office/drawing/2014/main" id="{13B7B351-270F-5FA5-C7BC-DCF1CA19F479}"/>
              </a:ext>
              <a:ext uri="{C183D7F6-B498-43B3-948B-1728B52AA6E4}">
                <adec:decorative xmlns:adec="http://schemas.microsoft.com/office/drawing/2017/decorative" val="1"/>
              </a:ext>
            </a:extLst>
          </p:cNvPr>
          <p:cNvPicPr>
            <a:picLocks noChangeAspect="1"/>
          </p:cNvPicPr>
          <p:nvPr/>
        </p:nvPicPr>
        <p:blipFill>
          <a:blip r:embed="rId3">
            <a:alphaModFix amt="62000"/>
          </a:blip>
          <a:srcRect l="19826" t="32122"/>
          <a:stretch>
            <a:fillRect/>
          </a:stretch>
        </p:blipFill>
        <p:spPr>
          <a:xfrm flipV="1">
            <a:off x="0" y="9784109"/>
            <a:ext cx="1949450" cy="274291"/>
          </a:xfrm>
          <a:custGeom>
            <a:avLst/>
            <a:gdLst>
              <a:gd name="csX0" fmla="*/ 0 w 1988820"/>
              <a:gd name="csY0" fmla="*/ 279830 h 279830"/>
              <a:gd name="csX1" fmla="*/ 1988820 w 1988820"/>
              <a:gd name="csY1" fmla="*/ 279830 h 279830"/>
              <a:gd name="csX2" fmla="*/ 1988820 w 1988820"/>
              <a:gd name="csY2" fmla="*/ 0 h 279830"/>
              <a:gd name="csX3" fmla="*/ 0 w 1988820"/>
              <a:gd name="csY3" fmla="*/ 0 h 279830"/>
            </a:gdLst>
            <a:ahLst/>
            <a:cxnLst>
              <a:cxn ang="0">
                <a:pos x="csX0" y="csY0"/>
              </a:cxn>
              <a:cxn ang="0">
                <a:pos x="csX1" y="csY1"/>
              </a:cxn>
              <a:cxn ang="0">
                <a:pos x="csX2" y="csY2"/>
              </a:cxn>
              <a:cxn ang="0">
                <a:pos x="csX3" y="csY3"/>
              </a:cxn>
            </a:cxnLst>
            <a:rect l="l" t="t" r="r" b="b"/>
            <a:pathLst>
              <a:path w="1988820" h="279830">
                <a:moveTo>
                  <a:pt x="0" y="279830"/>
                </a:moveTo>
                <a:lnTo>
                  <a:pt x="1988820" y="279830"/>
                </a:lnTo>
                <a:lnTo>
                  <a:pt x="1988820" y="0"/>
                </a:lnTo>
                <a:lnTo>
                  <a:pt x="0" y="0"/>
                </a:lnTo>
                <a:close/>
              </a:path>
            </a:pathLst>
          </a:custGeom>
        </p:spPr>
      </p:pic>
      <p:sp>
        <p:nvSpPr>
          <p:cNvPr id="25" name="Graphic 5">
            <a:extLst>
              <a:ext uri="{FF2B5EF4-FFF2-40B4-BE49-F238E27FC236}">
                <a16:creationId xmlns:a16="http://schemas.microsoft.com/office/drawing/2014/main" id="{CCB17A8E-7452-17E1-7115-2392C9200BAD}"/>
              </a:ext>
              <a:ext uri="{C183D7F6-B498-43B3-948B-1728B52AA6E4}">
                <adec:decorative xmlns:adec="http://schemas.microsoft.com/office/drawing/2017/decorative" val="1"/>
              </a:ext>
            </a:extLst>
          </p:cNvPr>
          <p:cNvSpPr>
            <a:spLocks/>
          </p:cNvSpPr>
          <p:nvPr/>
        </p:nvSpPr>
        <p:spPr>
          <a:xfrm>
            <a:off x="457518" y="1753371"/>
            <a:ext cx="250822" cy="250818"/>
          </a:xfrm>
          <a:custGeom>
            <a:avLst/>
            <a:gdLst>
              <a:gd name="csX0" fmla="*/ 188408 w 190501"/>
              <a:gd name="csY0" fmla="*/ 45534 h 190500"/>
              <a:gd name="csX1" fmla="*/ 189957 w 190501"/>
              <a:gd name="csY1" fmla="*/ 37748 h 190500"/>
              <a:gd name="csX2" fmla="*/ 183357 w 190501"/>
              <a:gd name="csY2" fmla="*/ 33338 h 190500"/>
              <a:gd name="csX3" fmla="*/ 157162 w 190501"/>
              <a:gd name="csY3" fmla="*/ 33338 h 190500"/>
              <a:gd name="csX4" fmla="*/ 157162 w 190501"/>
              <a:gd name="csY4" fmla="*/ 7144 h 190500"/>
              <a:gd name="csX5" fmla="*/ 152751 w 190501"/>
              <a:gd name="csY5" fmla="*/ 544 h 190500"/>
              <a:gd name="csX6" fmla="*/ 144967 w 190501"/>
              <a:gd name="csY6" fmla="*/ 2093 h 190500"/>
              <a:gd name="csX7" fmla="*/ 121155 w 190501"/>
              <a:gd name="csY7" fmla="*/ 25906 h 190500"/>
              <a:gd name="csX8" fmla="*/ 119063 w 190501"/>
              <a:gd name="csY8" fmla="*/ 30957 h 190500"/>
              <a:gd name="csX9" fmla="*/ 119063 w 190501"/>
              <a:gd name="csY9" fmla="*/ 57967 h 190500"/>
              <a:gd name="csX10" fmla="*/ 100185 w 190501"/>
              <a:gd name="csY10" fmla="*/ 76846 h 190500"/>
              <a:gd name="csX11" fmla="*/ 95250 w 190501"/>
              <a:gd name="csY11" fmla="*/ 76201 h 190500"/>
              <a:gd name="csX12" fmla="*/ 76200 w 190501"/>
              <a:gd name="csY12" fmla="*/ 95251 h 190500"/>
              <a:gd name="csX13" fmla="*/ 95250 w 190501"/>
              <a:gd name="csY13" fmla="*/ 114301 h 190500"/>
              <a:gd name="csX14" fmla="*/ 114300 w 190501"/>
              <a:gd name="csY14" fmla="*/ 95251 h 190500"/>
              <a:gd name="csX15" fmla="*/ 113655 w 190501"/>
              <a:gd name="csY15" fmla="*/ 90316 h 190500"/>
              <a:gd name="csX16" fmla="*/ 132533 w 190501"/>
              <a:gd name="csY16" fmla="*/ 71438 h 190500"/>
              <a:gd name="csX17" fmla="*/ 159545 w 190501"/>
              <a:gd name="csY17" fmla="*/ 71438 h 190500"/>
              <a:gd name="csX18" fmla="*/ 164596 w 190501"/>
              <a:gd name="csY18" fmla="*/ 69346 h 190500"/>
              <a:gd name="csX19" fmla="*/ 188408 w 190501"/>
              <a:gd name="csY19" fmla="*/ 45534 h 190500"/>
              <a:gd name="csX20" fmla="*/ 95250 w 190501"/>
              <a:gd name="csY20" fmla="*/ 1 h 190500"/>
              <a:gd name="csX21" fmla="*/ 127860 w 190501"/>
              <a:gd name="csY21" fmla="*/ 5729 h 190500"/>
              <a:gd name="csX22" fmla="*/ 114419 w 190501"/>
              <a:gd name="csY22" fmla="*/ 19170 h 190500"/>
              <a:gd name="csX23" fmla="*/ 112781 w 190501"/>
              <a:gd name="csY23" fmla="*/ 21077 h 190500"/>
              <a:gd name="csX24" fmla="*/ 95250 w 190501"/>
              <a:gd name="csY24" fmla="*/ 19051 h 190500"/>
              <a:gd name="csX25" fmla="*/ 19050 w 190501"/>
              <a:gd name="csY25" fmla="*/ 95251 h 190500"/>
              <a:gd name="csX26" fmla="*/ 95250 w 190501"/>
              <a:gd name="csY26" fmla="*/ 171451 h 190500"/>
              <a:gd name="csX27" fmla="*/ 171450 w 190501"/>
              <a:gd name="csY27" fmla="*/ 95251 h 190500"/>
              <a:gd name="csX28" fmla="*/ 169424 w 190501"/>
              <a:gd name="csY28" fmla="*/ 77720 h 190500"/>
              <a:gd name="csX29" fmla="*/ 171331 w 190501"/>
              <a:gd name="csY29" fmla="*/ 76081 h 190500"/>
              <a:gd name="csX30" fmla="*/ 184772 w 190501"/>
              <a:gd name="csY30" fmla="*/ 62641 h 190500"/>
              <a:gd name="csX31" fmla="*/ 190500 w 190501"/>
              <a:gd name="csY31" fmla="*/ 95251 h 190500"/>
              <a:gd name="csX32" fmla="*/ 95250 w 190501"/>
              <a:gd name="csY32" fmla="*/ 190501 h 190500"/>
              <a:gd name="csX33" fmla="*/ 0 w 190501"/>
              <a:gd name="csY33" fmla="*/ 95251 h 190500"/>
              <a:gd name="csX34" fmla="*/ 95250 w 190501"/>
              <a:gd name="csY34" fmla="*/ 1 h 190500"/>
              <a:gd name="csX35" fmla="*/ 95250 w 190501"/>
              <a:gd name="csY35" fmla="*/ 38101 h 190500"/>
              <a:gd name="csX36" fmla="*/ 109538 w 190501"/>
              <a:gd name="csY36" fmla="*/ 39901 h 190500"/>
              <a:gd name="csX37" fmla="*/ 109538 w 190501"/>
              <a:gd name="csY37" fmla="*/ 54021 h 190500"/>
              <a:gd name="csX38" fmla="*/ 105592 w 190501"/>
              <a:gd name="csY38" fmla="*/ 57968 h 190500"/>
              <a:gd name="csX39" fmla="*/ 105131 w 190501"/>
              <a:gd name="csY39" fmla="*/ 58444 h 190500"/>
              <a:gd name="csX40" fmla="*/ 95250 w 190501"/>
              <a:gd name="csY40" fmla="*/ 57151 h 190500"/>
              <a:gd name="csX41" fmla="*/ 57150 w 190501"/>
              <a:gd name="csY41" fmla="*/ 95251 h 190500"/>
              <a:gd name="csX42" fmla="*/ 95250 w 190501"/>
              <a:gd name="csY42" fmla="*/ 133351 h 190500"/>
              <a:gd name="csX43" fmla="*/ 133350 w 190501"/>
              <a:gd name="csY43" fmla="*/ 95251 h 190500"/>
              <a:gd name="csX44" fmla="*/ 132057 w 190501"/>
              <a:gd name="csY44" fmla="*/ 85369 h 190500"/>
              <a:gd name="csX45" fmla="*/ 132533 w 190501"/>
              <a:gd name="csY45" fmla="*/ 84909 h 190500"/>
              <a:gd name="csX46" fmla="*/ 136478 w 190501"/>
              <a:gd name="csY46" fmla="*/ 80963 h 190500"/>
              <a:gd name="csX47" fmla="*/ 150600 w 190501"/>
              <a:gd name="csY47" fmla="*/ 80963 h 190500"/>
              <a:gd name="csX48" fmla="*/ 152400 w 190501"/>
              <a:gd name="csY48" fmla="*/ 95251 h 190500"/>
              <a:gd name="csX49" fmla="*/ 95250 w 190501"/>
              <a:gd name="csY49" fmla="*/ 152401 h 190500"/>
              <a:gd name="csX50" fmla="*/ 38100 w 190501"/>
              <a:gd name="csY50" fmla="*/ 95251 h 190500"/>
              <a:gd name="csX51" fmla="*/ 95250 w 190501"/>
              <a:gd name="csY51" fmla="*/ 38101 h 190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Lst>
            <a:rect l="l" t="t" r="r" b="b"/>
            <a:pathLst>
              <a:path w="190501" h="190500">
                <a:moveTo>
                  <a:pt x="188408" y="45534"/>
                </a:moveTo>
                <a:cubicBezTo>
                  <a:pt x="190452" y="43491"/>
                  <a:pt x="191063" y="40418"/>
                  <a:pt x="189957" y="37748"/>
                </a:cubicBezTo>
                <a:cubicBezTo>
                  <a:pt x="188852" y="35079"/>
                  <a:pt x="186247" y="33338"/>
                  <a:pt x="183357" y="33338"/>
                </a:cubicBezTo>
                <a:lnTo>
                  <a:pt x="157162" y="33338"/>
                </a:lnTo>
                <a:lnTo>
                  <a:pt x="157162" y="7144"/>
                </a:lnTo>
                <a:cubicBezTo>
                  <a:pt x="157162" y="4255"/>
                  <a:pt x="155421" y="1650"/>
                  <a:pt x="152751" y="544"/>
                </a:cubicBezTo>
                <a:cubicBezTo>
                  <a:pt x="150083" y="-562"/>
                  <a:pt x="147010" y="50"/>
                  <a:pt x="144967" y="2093"/>
                </a:cubicBezTo>
                <a:lnTo>
                  <a:pt x="121155" y="25906"/>
                </a:lnTo>
                <a:cubicBezTo>
                  <a:pt x="119815" y="27246"/>
                  <a:pt x="119063" y="29063"/>
                  <a:pt x="119063" y="30957"/>
                </a:cubicBezTo>
                <a:lnTo>
                  <a:pt x="119063" y="57967"/>
                </a:lnTo>
                <a:lnTo>
                  <a:pt x="100185" y="76846"/>
                </a:lnTo>
                <a:cubicBezTo>
                  <a:pt x="98610" y="76425"/>
                  <a:pt x="96957" y="76201"/>
                  <a:pt x="95250" y="76201"/>
                </a:cubicBezTo>
                <a:cubicBezTo>
                  <a:pt x="84729" y="76201"/>
                  <a:pt x="76200" y="84730"/>
                  <a:pt x="76200" y="95251"/>
                </a:cubicBezTo>
                <a:cubicBezTo>
                  <a:pt x="76200" y="105771"/>
                  <a:pt x="84729" y="114301"/>
                  <a:pt x="95250" y="114301"/>
                </a:cubicBezTo>
                <a:cubicBezTo>
                  <a:pt x="105771" y="114301"/>
                  <a:pt x="114300" y="105771"/>
                  <a:pt x="114300" y="95251"/>
                </a:cubicBezTo>
                <a:cubicBezTo>
                  <a:pt x="114300" y="93544"/>
                  <a:pt x="114075" y="91891"/>
                  <a:pt x="113655" y="90316"/>
                </a:cubicBezTo>
                <a:lnTo>
                  <a:pt x="132533" y="71438"/>
                </a:lnTo>
                <a:lnTo>
                  <a:pt x="159545" y="71438"/>
                </a:lnTo>
                <a:cubicBezTo>
                  <a:pt x="161439" y="71438"/>
                  <a:pt x="163256" y="70686"/>
                  <a:pt x="164596" y="69346"/>
                </a:cubicBezTo>
                <a:lnTo>
                  <a:pt x="188408" y="45534"/>
                </a:lnTo>
                <a:close/>
                <a:moveTo>
                  <a:pt x="95250" y="1"/>
                </a:moveTo>
                <a:cubicBezTo>
                  <a:pt x="106705" y="1"/>
                  <a:pt x="117687" y="2023"/>
                  <a:pt x="127860" y="5729"/>
                </a:cubicBezTo>
                <a:lnTo>
                  <a:pt x="114419" y="19170"/>
                </a:lnTo>
                <a:cubicBezTo>
                  <a:pt x="113823" y="19767"/>
                  <a:pt x="113275" y="20405"/>
                  <a:pt x="112781" y="21077"/>
                </a:cubicBezTo>
                <a:cubicBezTo>
                  <a:pt x="107152" y="19752"/>
                  <a:pt x="101283" y="19051"/>
                  <a:pt x="95250" y="19051"/>
                </a:cubicBezTo>
                <a:cubicBezTo>
                  <a:pt x="53166" y="19051"/>
                  <a:pt x="19050" y="53166"/>
                  <a:pt x="19050" y="95251"/>
                </a:cubicBezTo>
                <a:cubicBezTo>
                  <a:pt x="19050" y="137334"/>
                  <a:pt x="53166" y="171451"/>
                  <a:pt x="95250" y="171451"/>
                </a:cubicBezTo>
                <a:cubicBezTo>
                  <a:pt x="137334" y="171451"/>
                  <a:pt x="171450" y="137334"/>
                  <a:pt x="171450" y="95251"/>
                </a:cubicBezTo>
                <a:cubicBezTo>
                  <a:pt x="171450" y="89218"/>
                  <a:pt x="170749" y="83348"/>
                  <a:pt x="169424" y="77720"/>
                </a:cubicBezTo>
                <a:cubicBezTo>
                  <a:pt x="170096" y="77226"/>
                  <a:pt x="170734" y="76678"/>
                  <a:pt x="171331" y="76081"/>
                </a:cubicBezTo>
                <a:lnTo>
                  <a:pt x="184772" y="62641"/>
                </a:lnTo>
                <a:cubicBezTo>
                  <a:pt x="188478" y="72813"/>
                  <a:pt x="190500" y="83796"/>
                  <a:pt x="190500" y="95251"/>
                </a:cubicBezTo>
                <a:cubicBezTo>
                  <a:pt x="190500" y="147856"/>
                  <a:pt x="147855" y="190501"/>
                  <a:pt x="95250" y="190501"/>
                </a:cubicBezTo>
                <a:cubicBezTo>
                  <a:pt x="42645" y="190501"/>
                  <a:pt x="0" y="147856"/>
                  <a:pt x="0" y="95251"/>
                </a:cubicBezTo>
                <a:cubicBezTo>
                  <a:pt x="0" y="42645"/>
                  <a:pt x="42645" y="1"/>
                  <a:pt x="95250" y="1"/>
                </a:cubicBezTo>
                <a:close/>
                <a:moveTo>
                  <a:pt x="95250" y="38101"/>
                </a:moveTo>
                <a:cubicBezTo>
                  <a:pt x="100184" y="38101"/>
                  <a:pt x="104971" y="38726"/>
                  <a:pt x="109538" y="39901"/>
                </a:cubicBezTo>
                <a:lnTo>
                  <a:pt x="109538" y="54021"/>
                </a:lnTo>
                <a:lnTo>
                  <a:pt x="105592" y="57968"/>
                </a:lnTo>
                <a:cubicBezTo>
                  <a:pt x="105435" y="58125"/>
                  <a:pt x="105282" y="58284"/>
                  <a:pt x="105131" y="58444"/>
                </a:cubicBezTo>
                <a:cubicBezTo>
                  <a:pt x="101980" y="57601"/>
                  <a:pt x="98668" y="57151"/>
                  <a:pt x="95250" y="57151"/>
                </a:cubicBezTo>
                <a:cubicBezTo>
                  <a:pt x="74208" y="57151"/>
                  <a:pt x="57150" y="74208"/>
                  <a:pt x="57150" y="95251"/>
                </a:cubicBezTo>
                <a:cubicBezTo>
                  <a:pt x="57150" y="116293"/>
                  <a:pt x="74208" y="133351"/>
                  <a:pt x="95250" y="133351"/>
                </a:cubicBezTo>
                <a:cubicBezTo>
                  <a:pt x="116292" y="133351"/>
                  <a:pt x="133350" y="116293"/>
                  <a:pt x="133350" y="95251"/>
                </a:cubicBezTo>
                <a:cubicBezTo>
                  <a:pt x="133350" y="91833"/>
                  <a:pt x="132900" y="88521"/>
                  <a:pt x="132057" y="85369"/>
                </a:cubicBezTo>
                <a:cubicBezTo>
                  <a:pt x="132217" y="85219"/>
                  <a:pt x="132376" y="85065"/>
                  <a:pt x="132533" y="84909"/>
                </a:cubicBezTo>
                <a:lnTo>
                  <a:pt x="136478" y="80963"/>
                </a:lnTo>
                <a:lnTo>
                  <a:pt x="150600" y="80963"/>
                </a:lnTo>
                <a:cubicBezTo>
                  <a:pt x="151775" y="85530"/>
                  <a:pt x="152400" y="90317"/>
                  <a:pt x="152400" y="95251"/>
                </a:cubicBezTo>
                <a:cubicBezTo>
                  <a:pt x="152400" y="126814"/>
                  <a:pt x="126813" y="152401"/>
                  <a:pt x="95250" y="152401"/>
                </a:cubicBezTo>
                <a:cubicBezTo>
                  <a:pt x="63687" y="152401"/>
                  <a:pt x="38100" y="126814"/>
                  <a:pt x="38100" y="95251"/>
                </a:cubicBezTo>
                <a:cubicBezTo>
                  <a:pt x="38100" y="63687"/>
                  <a:pt x="63687" y="38101"/>
                  <a:pt x="95250" y="38101"/>
                </a:cubicBezTo>
                <a:close/>
              </a:path>
            </a:pathLst>
          </a:custGeom>
          <a:solidFill>
            <a:schemeClr val="tx1"/>
          </a:solidFill>
          <a:ln w="10477" cap="flat">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38011" tIns="270406" rIns="338011" bIns="270406" numCol="1" spcCol="0" rtlCol="0" fromWordArt="0" anchor="t" anchorCtr="0" forceAA="0" compatLnSpc="1">
            <a:prstTxWarp prst="textNoShape">
              <a:avLst/>
            </a:prstTxWarp>
            <a:noAutofit/>
          </a:bodyPr>
          <a:lstStyle/>
          <a:p>
            <a:pPr defTabSz="1722411" fontAlgn="base">
              <a:spcBef>
                <a:spcPct val="0"/>
              </a:spcBef>
              <a:spcAft>
                <a:spcPct val="0"/>
              </a:spcAft>
              <a:defRPr/>
            </a:pPr>
            <a:endParaRPr lang="en-US" sz="3622" b="1">
              <a:noFill/>
              <a:latin typeface="Segoe UI Variable Display Semibold" pitchFamily="2" charset="0"/>
              <a:cs typeface="Segoe UI" pitchFamily="34" charset="0"/>
            </a:endParaRPr>
          </a:p>
        </p:txBody>
      </p:sp>
      <p:sp>
        <p:nvSpPr>
          <p:cNvPr id="26" name="Rectangle: Rounded Corners 25">
            <a:extLst>
              <a:ext uri="{FF2B5EF4-FFF2-40B4-BE49-F238E27FC236}">
                <a16:creationId xmlns:a16="http://schemas.microsoft.com/office/drawing/2014/main" id="{48EDDF19-2ACB-25CD-6F53-0B82AADCE1EB}"/>
              </a:ext>
            </a:extLst>
          </p:cNvPr>
          <p:cNvSpPr/>
          <p:nvPr/>
        </p:nvSpPr>
        <p:spPr bwMode="auto">
          <a:xfrm>
            <a:off x="350838" y="2066107"/>
            <a:ext cx="3187959" cy="814642"/>
          </a:xfrm>
          <a:prstGeom prst="roundRect">
            <a:avLst>
              <a:gd name="adj" fmla="val 9646"/>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769520" fontAlgn="base">
              <a:spcBef>
                <a:spcPct val="0"/>
              </a:spcBef>
              <a:spcAft>
                <a:spcPct val="0"/>
              </a:spcAft>
            </a:pPr>
            <a:r>
              <a:rPr lang="en-US" sz="1100">
                <a:ln w="3175">
                  <a:noFill/>
                </a:ln>
                <a:solidFill>
                  <a:schemeClr val="tx1"/>
                </a:solidFill>
                <a:latin typeface="Segoe Sans Display Semibold" pitchFamily="2" charset="0"/>
                <a:cs typeface="Segoe Sans Display Semibold" pitchFamily="2" charset="0"/>
              </a:rPr>
              <a:t>Goal: </a:t>
            </a:r>
            <a:r>
              <a:rPr lang="en-US" sz="1100">
                <a:ln w="3175">
                  <a:noFill/>
                </a:ln>
                <a:solidFill>
                  <a:schemeClr val="tx1"/>
                </a:solidFill>
                <a:cs typeface="Segoe Sans Display Semibold" pitchFamily="2" charset="0"/>
              </a:rPr>
              <a:t>Take control of a fragmented calendar before it takes control of your week.</a:t>
            </a:r>
          </a:p>
        </p:txBody>
      </p:sp>
      <p:sp>
        <p:nvSpPr>
          <p:cNvPr id="27" name="Rectangle: Rounded Corners 26">
            <a:extLst>
              <a:ext uri="{FF2B5EF4-FFF2-40B4-BE49-F238E27FC236}">
                <a16:creationId xmlns:a16="http://schemas.microsoft.com/office/drawing/2014/main" id="{C7FE8BCC-FDAF-10C6-31C6-36ADBE73C54D}"/>
              </a:ext>
            </a:extLst>
          </p:cNvPr>
          <p:cNvSpPr/>
          <p:nvPr/>
        </p:nvSpPr>
        <p:spPr bwMode="auto">
          <a:xfrm>
            <a:off x="3674226" y="2066107"/>
            <a:ext cx="3747337" cy="814642"/>
          </a:xfrm>
          <a:prstGeom prst="roundRect">
            <a:avLst>
              <a:gd name="adj" fmla="val 10584"/>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769520" fontAlgn="base">
              <a:spcBef>
                <a:spcPct val="0"/>
              </a:spcBef>
              <a:spcAft>
                <a:spcPct val="0"/>
              </a:spcAft>
            </a:pPr>
            <a:r>
              <a:rPr lang="en-US" sz="1100" dirty="0">
                <a:ln w="3175">
                  <a:noFill/>
                </a:ln>
                <a:solidFill>
                  <a:schemeClr val="tx1"/>
                </a:solidFill>
                <a:latin typeface="Segoe Sans Display Semibold"/>
                <a:cs typeface="Segoe Sans Display Semibold"/>
              </a:rPr>
              <a:t>Output: </a:t>
            </a:r>
            <a:r>
              <a:rPr lang="en-US" sz="1100" dirty="0">
                <a:ln w="3175">
                  <a:noFill/>
                </a:ln>
                <a:solidFill>
                  <a:schemeClr val="tx1"/>
                </a:solidFill>
                <a:cs typeface="Segoe Sans Display Semibold"/>
              </a:rPr>
              <a:t>A rebalanced schedule that protects focus time, prioritizes high-impact meetings, and resolves conflicts – without manually negotiating your own availability.</a:t>
            </a:r>
          </a:p>
        </p:txBody>
      </p:sp>
      <p:graphicFrame>
        <p:nvGraphicFramePr>
          <p:cNvPr id="62" name="Table 61">
            <a:extLst>
              <a:ext uri="{FF2B5EF4-FFF2-40B4-BE49-F238E27FC236}">
                <a16:creationId xmlns:a16="http://schemas.microsoft.com/office/drawing/2014/main" id="{9BCD231F-4379-FF6A-67C1-F2E7A4331303}"/>
              </a:ext>
            </a:extLst>
          </p:cNvPr>
          <p:cNvGraphicFramePr>
            <a:graphicFrameLocks noGrp="1"/>
          </p:cNvGraphicFramePr>
          <p:nvPr>
            <p:extLst>
              <p:ext uri="{D42A27DB-BD31-4B8C-83A1-F6EECF244321}">
                <p14:modId xmlns:p14="http://schemas.microsoft.com/office/powerpoint/2010/main" val="3984869507"/>
              </p:ext>
            </p:extLst>
          </p:nvPr>
        </p:nvGraphicFramePr>
        <p:xfrm>
          <a:off x="350838" y="3120140"/>
          <a:ext cx="7070725" cy="5212080"/>
        </p:xfrm>
        <a:graphic>
          <a:graphicData uri="http://schemas.openxmlformats.org/drawingml/2006/table">
            <a:tbl>
              <a:tblPr firstRow="1" bandRow="1">
                <a:effectLst/>
                <a:tableStyleId>{2D5ABB26-0587-4C30-8999-92F81FD0307C}</a:tableStyleId>
              </a:tblPr>
              <a:tblGrid>
                <a:gridCol w="4438876">
                  <a:extLst>
                    <a:ext uri="{9D8B030D-6E8A-4147-A177-3AD203B41FA5}">
                      <a16:colId xmlns:a16="http://schemas.microsoft.com/office/drawing/2014/main" val="500978148"/>
                    </a:ext>
                  </a:extLst>
                </a:gridCol>
                <a:gridCol w="2631849">
                  <a:extLst>
                    <a:ext uri="{9D8B030D-6E8A-4147-A177-3AD203B41FA5}">
                      <a16:colId xmlns:a16="http://schemas.microsoft.com/office/drawing/2014/main" val="1291813688"/>
                    </a:ext>
                  </a:extLst>
                </a:gridCol>
              </a:tblGrid>
              <a:tr h="0">
                <a:tc>
                  <a:txBody>
                    <a:bodyPr/>
                    <a:lstStyle/>
                    <a:p>
                      <a:pPr marL="0" marR="0" lvl="0" indent="0" algn="l" defTabSz="524695" rtl="0" eaLnBrk="1" fontAlgn="auto" latinLnBrk="0" hangingPunct="1">
                        <a:lnSpc>
                          <a:spcPct val="100000"/>
                        </a:lnSpc>
                        <a:spcBef>
                          <a:spcPts val="0"/>
                        </a:spcBef>
                        <a:spcAft>
                          <a:spcPts val="800"/>
                        </a:spcAft>
                        <a:buClrTx/>
                        <a:buSzTx/>
                        <a:buFontTx/>
                        <a:buNone/>
                        <a:tabLst/>
                        <a:defRPr/>
                      </a:pPr>
                      <a:r>
                        <a:rPr lang="en-US" sz="1400" kern="1200" dirty="0">
                          <a:solidFill>
                            <a:schemeClr val="accent2">
                              <a:lumMod val="75000"/>
                            </a:schemeClr>
                          </a:solidFill>
                          <a:latin typeface="Segoe Sans Display Semibold" pitchFamily="2" charset="0"/>
                          <a:ea typeface="+mn-ea"/>
                          <a:cs typeface="Segoe Sans Display Semibold" pitchFamily="2" charset="0"/>
                          <a:sym typeface=""/>
                        </a:rPr>
                        <a:t>Prompt</a:t>
                      </a:r>
                    </a:p>
                  </a:txBody>
                  <a:tcPr marL="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ClrTx/>
                        <a:buSzTx/>
                        <a:buFontTx/>
                        <a:buNone/>
                        <a:tabLst/>
                        <a:defRPr/>
                      </a:pPr>
                      <a:r>
                        <a:rPr lang="en-US" sz="1400" kern="1200" dirty="0">
                          <a:solidFill>
                            <a:schemeClr val="accent2">
                              <a:lumMod val="75000"/>
                            </a:schemeClr>
                          </a:solidFill>
                          <a:latin typeface="Segoe Sans Display Semibold" pitchFamily="2" charset="0"/>
                          <a:ea typeface="+mn-ea"/>
                          <a:cs typeface="Segoe Sans Display Semibold" pitchFamily="2" charset="0"/>
                          <a:sym typeface=""/>
                        </a:rPr>
                        <a:t>Execution workflow</a:t>
                      </a:r>
                    </a:p>
                  </a:txBody>
                  <a:tcPr marL="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68231157"/>
                  </a:ext>
                </a:extLst>
              </a:tr>
              <a:tr h="576072">
                <a:tc rowSpan="7">
                  <a:txBody>
                    <a:bodyPr/>
                    <a:lstStyle/>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a:solidFill>
                            <a:schemeClr val="tx1"/>
                          </a:solidFill>
                          <a:effectLst/>
                          <a:latin typeface="+mn-lt"/>
                          <a:ea typeface="+mn-ea"/>
                          <a:cs typeface="Segoe Sans Display"/>
                        </a:rPr>
                        <a:t>Help me organize my week. Review my Outlook calendar.</a:t>
                      </a:r>
                    </a:p>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a:solidFill>
                            <a:schemeClr val="tx1"/>
                          </a:solidFill>
                          <a:effectLst/>
                          <a:latin typeface="+mn-lt"/>
                          <a:ea typeface="+mn-ea"/>
                          <a:cs typeface="Segoe Sans Display"/>
                        </a:rPr>
                        <a:t>First, show me a summary: Total meetings and hours spent, where I have focus time (2+ hours), and days with the most meetings.</a:t>
                      </a:r>
                    </a:p>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a:solidFill>
                            <a:schemeClr val="tx1"/>
                          </a:solidFill>
                          <a:effectLst/>
                          <a:latin typeface="+mn-lt"/>
                          <a:ea typeface="+mn-ea"/>
                          <a:cs typeface="Segoe Sans Display"/>
                        </a:rPr>
                        <a:t>Before making changes, ask clarifying questions: my manager and management chain – note if they are in a meeting, how many attendees, what I’m trying to accomplish this week, how to prioritize conflicts, personal commitments, and which meetings to decline or shorten.</a:t>
                      </a:r>
                    </a:p>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a:solidFill>
                            <a:schemeClr val="tx1"/>
                          </a:solidFill>
                          <a:effectLst/>
                          <a:latin typeface="+mn-lt"/>
                          <a:ea typeface="+mn-ea"/>
                          <a:cs typeface="Segoe Sans Display"/>
                        </a:rPr>
                        <a:t>Then show proposed changes with explanations: meetings to accept/decline/reschedule, conflicts to resolve (including emailing organizers), and focus blocks to add. Start with highest-impact changes first.</a:t>
                      </a:r>
                    </a:p>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a:solidFill>
                            <a:schemeClr val="tx1"/>
                          </a:solidFill>
                          <a:effectLst/>
                          <a:latin typeface="+mn-lt"/>
                          <a:ea typeface="+mn-ea"/>
                          <a:cs typeface="Segoe Sans Display"/>
                        </a:rPr>
                        <a:t>Once I approve each change, make edits directly in my calendar one at a time.</a:t>
                      </a:r>
                    </a:p>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rPr>
                        <a:t>Follow-up prompts:</a:t>
                      </a:r>
                      <a:r>
                        <a:rPr lang="en-US" sz="1400" b="0" i="0" u="none" strike="noStrike" kern="1200" cap="none" spc="0" normalizeH="0" baseline="0">
                          <a:solidFill>
                            <a:schemeClr val="tx1"/>
                          </a:solidFill>
                          <a:effectLst/>
                          <a:latin typeface="+mn-lt"/>
                          <a:ea typeface="+mn-ea"/>
                          <a:cs typeface="Segoe Sans Display"/>
                        </a:rPr>
                        <a:t> Accept and decline meetings. Create a customer meeting prep document.</a:t>
                      </a:r>
                      <a:endParaRPr lang="en-US" sz="1400" b="0" i="0" u="none" strike="noStrike" kern="1200" cap="none" spc="0" normalizeH="0" baseline="0" dirty="0">
                        <a:solidFill>
                          <a:schemeClr val="tx1"/>
                        </a:solidFill>
                        <a:effectLst/>
                        <a:latin typeface="+mn-lt"/>
                        <a:ea typeface="+mn-ea"/>
                        <a:cs typeface="Segoe Sans Display"/>
                      </a:endParaRPr>
                    </a:p>
                  </a:txBody>
                  <a:tcPr marL="0" marR="274320">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FontTx/>
                        <a:buNone/>
                      </a:pPr>
                      <a:r>
                        <a:rPr lang="en-US" sz="1200" b="0" i="0" u="none" strike="noStrike" kern="1200" cap="none" spc="0" normalizeH="0" baseline="0">
                          <a:solidFill>
                            <a:schemeClr val="tx1"/>
                          </a:solidFill>
                          <a:effectLst/>
                          <a:latin typeface="Segoe Sans Display Semibold"/>
                          <a:ea typeface="+mn-ea"/>
                          <a:cs typeface="Segoe Sans Display Semibold"/>
                          <a:sym typeface=""/>
                        </a:rPr>
                        <a:t>Calendar </a:t>
                      </a:r>
                      <a:r>
                        <a:rPr lang="en-US" sz="12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200" b="0" i="0" u="none" strike="noStrike" kern="1200" cap="none" spc="0" normalizeH="0" baseline="0">
                          <a:solidFill>
                            <a:schemeClr val="tx1"/>
                          </a:solidFill>
                          <a:effectLst/>
                          <a:latin typeface="Segoe Sans Display Semibold"/>
                          <a:ea typeface="+mn-ea"/>
                          <a:cs typeface="Segoe Sans Display Semibold"/>
                          <a:sym typeface=""/>
                        </a:rPr>
                        <a:t> </a:t>
                      </a:r>
                      <a:r>
                        <a:rPr lang="en-US" sz="1200" b="0" i="0" u="none" strike="noStrike" kern="1200" cap="none" spc="0" normalizeH="0" baseline="0">
                          <a:solidFill>
                            <a:schemeClr val="tx1"/>
                          </a:solidFill>
                          <a:effectLst/>
                          <a:latin typeface="+mn-lt"/>
                          <a:ea typeface="+mn-ea"/>
                          <a:cs typeface="Segoe Sans Display"/>
                          <a:sym typeface=""/>
                        </a:rPr>
                        <a:t>Summarize meeting load + focus time</a:t>
                      </a:r>
                    </a:p>
                  </a:txBody>
                  <a:tcPr marL="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726913705"/>
                  </a:ext>
                </a:extLst>
              </a:tr>
              <a:tr h="576072">
                <a:tc vMerge="1">
                  <a:txBody>
                    <a:bodyPr/>
                    <a:lstStyle/>
                    <a:p>
                      <a:endParaRPr lang="en-IN"/>
                    </a:p>
                  </a:txBody>
                  <a:tcPr/>
                </a:tc>
                <a:tc>
                  <a:txBody>
                    <a:bodyPr/>
                    <a:lstStyle/>
                    <a:p>
                      <a:pPr marL="0" marR="0" lvl="0" indent="0" algn="l" defTabSz="524695" rtl="0" eaLnBrk="1" fontAlgn="auto" latinLnBrk="0" hangingPunct="1">
                        <a:lnSpc>
                          <a:spcPct val="100000"/>
                        </a:lnSpc>
                        <a:spcBef>
                          <a:spcPts val="0"/>
                        </a:spcBef>
                        <a:spcAft>
                          <a:spcPts val="800"/>
                        </a:spcAft>
                        <a:buFontTx/>
                        <a:buNone/>
                      </a:pPr>
                      <a:r>
                        <a:rPr lang="en-US" sz="1200" b="0" i="0" u="none" strike="noStrike" kern="1200" cap="none" spc="0" normalizeH="0" baseline="0">
                          <a:solidFill>
                            <a:schemeClr val="tx1"/>
                          </a:solidFill>
                          <a:effectLst/>
                          <a:latin typeface="Segoe Sans Display Semibold"/>
                          <a:ea typeface="+mn-ea"/>
                          <a:cs typeface="Segoe Sans Display Semibold"/>
                          <a:sym typeface=""/>
                        </a:rPr>
                        <a:t>Clarify </a:t>
                      </a:r>
                      <a:r>
                        <a:rPr lang="en-US" sz="12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200" b="0" i="0" u="none" strike="noStrike" kern="1200" cap="none" spc="0" normalizeH="0" baseline="0">
                          <a:solidFill>
                            <a:schemeClr val="tx1"/>
                          </a:solidFill>
                          <a:effectLst/>
                          <a:latin typeface="Segoe Sans Display Semibold"/>
                          <a:ea typeface="+mn-ea"/>
                          <a:cs typeface="Segoe Sans Display Semibold"/>
                          <a:sym typeface=""/>
                        </a:rPr>
                        <a:t> </a:t>
                      </a:r>
                      <a:r>
                        <a:rPr lang="en-US" sz="1200" b="0" i="0" u="none" strike="noStrike" kern="1200" cap="none" spc="0" normalizeH="0" baseline="0">
                          <a:solidFill>
                            <a:schemeClr val="tx1"/>
                          </a:solidFill>
                          <a:effectLst/>
                          <a:latin typeface="+mn-lt"/>
                          <a:ea typeface="+mn-ea"/>
                          <a:cs typeface="Segoe Sans Display"/>
                          <a:sym typeface=""/>
                        </a:rPr>
                        <a:t>Weekly goals + constraints</a:t>
                      </a:r>
                    </a:p>
                  </a:txBody>
                  <a:tcPr marL="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952265413"/>
                  </a:ext>
                </a:extLst>
              </a:tr>
              <a:tr h="576072">
                <a:tc vMerge="1">
                  <a:txBody>
                    <a:bodyPr/>
                    <a:lstStyle/>
                    <a:p>
                      <a:endParaRPr lang="en-IN"/>
                    </a:p>
                  </a:txBody>
                  <a:tcPr/>
                </a:tc>
                <a:tc>
                  <a:txBody>
                    <a:bodyPr/>
                    <a:lstStyle/>
                    <a:p>
                      <a:pPr marL="0" marR="0" lvl="0" indent="0" algn="l" defTabSz="524695" rtl="0" eaLnBrk="1" fontAlgn="auto" latinLnBrk="0" hangingPunct="1">
                        <a:lnSpc>
                          <a:spcPct val="100000"/>
                        </a:lnSpc>
                        <a:spcBef>
                          <a:spcPts val="0"/>
                        </a:spcBef>
                        <a:spcAft>
                          <a:spcPts val="800"/>
                        </a:spcAft>
                        <a:buFontTx/>
                        <a:buNone/>
                      </a:pPr>
                      <a:r>
                        <a:rPr lang="en-US" sz="1200" b="0" i="0" u="none" strike="noStrike" kern="1200" cap="none" spc="0" normalizeH="0" baseline="0">
                          <a:solidFill>
                            <a:schemeClr val="tx1"/>
                          </a:solidFill>
                          <a:effectLst/>
                          <a:latin typeface="Segoe Sans Display Semibold"/>
                          <a:ea typeface="+mn-ea"/>
                          <a:cs typeface="Segoe Sans Display Semibold"/>
                          <a:sym typeface=""/>
                        </a:rPr>
                        <a:t>Evaluate </a:t>
                      </a:r>
                      <a:r>
                        <a:rPr lang="en-US" sz="12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200" b="0" i="0" u="none" strike="noStrike" kern="1200" cap="none" spc="0" normalizeH="0" baseline="0">
                          <a:solidFill>
                            <a:schemeClr val="tx1"/>
                          </a:solidFill>
                          <a:effectLst/>
                          <a:latin typeface="Segoe Sans Display Semibold"/>
                          <a:ea typeface="+mn-ea"/>
                          <a:cs typeface="Segoe Sans Display Semibold"/>
                          <a:sym typeface=""/>
                        </a:rPr>
                        <a:t> </a:t>
                      </a:r>
                      <a:r>
                        <a:rPr lang="en-US" sz="1200" b="0" i="0" u="none" strike="noStrike" kern="1200" cap="none" spc="0" normalizeH="0" baseline="0">
                          <a:solidFill>
                            <a:schemeClr val="tx1"/>
                          </a:solidFill>
                          <a:effectLst/>
                          <a:latin typeface="+mn-lt"/>
                          <a:ea typeface="+mn-ea"/>
                          <a:cs typeface="Segoe Sans Display"/>
                          <a:sym typeface=""/>
                        </a:rPr>
                        <a:t>Meeting impact + conflicts</a:t>
                      </a:r>
                    </a:p>
                  </a:txBody>
                  <a:tcPr marL="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771845048"/>
                  </a:ext>
                </a:extLst>
              </a:tr>
              <a:tr h="576072">
                <a:tc vMerge="1">
                  <a:txBody>
                    <a:bodyPr/>
                    <a:lstStyle/>
                    <a:p>
                      <a:endParaRPr lang="en-IN"/>
                    </a:p>
                  </a:txBody>
                  <a:tcPr/>
                </a:tc>
                <a:tc>
                  <a:txBody>
                    <a:bodyPr/>
                    <a:lstStyle/>
                    <a:p>
                      <a:pPr marL="0" marR="0" lvl="0" indent="0" algn="l" defTabSz="524695" rtl="0" eaLnBrk="1" fontAlgn="auto" latinLnBrk="0" hangingPunct="1">
                        <a:lnSpc>
                          <a:spcPct val="100000"/>
                        </a:lnSpc>
                        <a:spcBef>
                          <a:spcPts val="0"/>
                        </a:spcBef>
                        <a:spcAft>
                          <a:spcPts val="800"/>
                        </a:spcAft>
                        <a:buFontTx/>
                        <a:buNone/>
                      </a:pPr>
                      <a:r>
                        <a:rPr lang="en-US" sz="1200" b="0" i="0" u="none" strike="noStrike" kern="1200" cap="none" spc="0" normalizeH="0" baseline="0">
                          <a:solidFill>
                            <a:schemeClr val="tx1"/>
                          </a:solidFill>
                          <a:effectLst/>
                          <a:latin typeface="Segoe Sans Display Semibold"/>
                          <a:ea typeface="+mn-ea"/>
                          <a:cs typeface="Segoe Sans Display Semibold"/>
                          <a:sym typeface=""/>
                        </a:rPr>
                        <a:t>Propose </a:t>
                      </a:r>
                      <a:r>
                        <a:rPr lang="en-US" sz="12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200" b="0" i="0" u="none" strike="noStrike" kern="1200" cap="none" spc="0" normalizeH="0" baseline="0">
                          <a:solidFill>
                            <a:schemeClr val="tx1"/>
                          </a:solidFill>
                          <a:effectLst/>
                          <a:latin typeface="Segoe Sans Display Semibold"/>
                          <a:ea typeface="+mn-ea"/>
                          <a:cs typeface="Segoe Sans Display Semibold"/>
                          <a:sym typeface=""/>
                        </a:rPr>
                        <a:t> </a:t>
                      </a:r>
                      <a:r>
                        <a:rPr lang="en-US" sz="1200" b="0" i="0" u="none" strike="noStrike" kern="1200" cap="none" spc="0" normalizeH="0" baseline="0">
                          <a:solidFill>
                            <a:schemeClr val="tx1"/>
                          </a:solidFill>
                          <a:effectLst/>
                          <a:latin typeface="+mn-lt"/>
                          <a:ea typeface="+mn-ea"/>
                          <a:cs typeface="Segoe Sans Display"/>
                          <a:sym typeface=""/>
                        </a:rPr>
                        <a:t>Accept / decline / reschedule</a:t>
                      </a:r>
                    </a:p>
                  </a:txBody>
                  <a:tcPr marL="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992826558"/>
                  </a:ext>
                </a:extLst>
              </a:tr>
              <a:tr h="576072">
                <a:tc vMerge="1">
                  <a:txBody>
                    <a:bodyPr/>
                    <a:lstStyle/>
                    <a:p>
                      <a:endParaRPr lang="en-IN"/>
                    </a:p>
                  </a:txBody>
                  <a:tcPr/>
                </a:tc>
                <a:tc>
                  <a:txBody>
                    <a:bodyPr/>
                    <a:lstStyle/>
                    <a:p>
                      <a:pPr marL="0" marR="0" lvl="0" indent="0" algn="l" defTabSz="524695" rtl="0" eaLnBrk="1" fontAlgn="auto" latinLnBrk="0" hangingPunct="1">
                        <a:lnSpc>
                          <a:spcPct val="100000"/>
                        </a:lnSpc>
                        <a:spcBef>
                          <a:spcPts val="0"/>
                        </a:spcBef>
                        <a:spcAft>
                          <a:spcPts val="800"/>
                        </a:spcAft>
                        <a:buFontTx/>
                        <a:buNone/>
                      </a:pPr>
                      <a:r>
                        <a:rPr lang="en-US" sz="1200" b="0" i="0" u="none" strike="noStrike" kern="1200" cap="none" spc="0" normalizeH="0" baseline="0">
                          <a:solidFill>
                            <a:schemeClr val="tx1"/>
                          </a:solidFill>
                          <a:effectLst/>
                          <a:latin typeface="Segoe Sans Display Semibold"/>
                          <a:ea typeface="+mn-ea"/>
                          <a:cs typeface="Segoe Sans Display Semibold"/>
                          <a:sym typeface=""/>
                        </a:rPr>
                        <a:t>Recommend </a:t>
                      </a:r>
                      <a:r>
                        <a:rPr lang="en-US" sz="12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200" b="0" i="0" u="none" strike="noStrike" kern="1200" cap="none" spc="0" normalizeH="0" baseline="0">
                          <a:solidFill>
                            <a:schemeClr val="tx1"/>
                          </a:solidFill>
                          <a:effectLst/>
                          <a:latin typeface="Segoe Sans Display Semibold"/>
                          <a:ea typeface="+mn-ea"/>
                          <a:cs typeface="Segoe Sans Display Semibold"/>
                          <a:sym typeface=""/>
                        </a:rPr>
                        <a:t> </a:t>
                      </a:r>
                      <a:r>
                        <a:rPr lang="en-US" sz="1200" b="0" i="0" u="none" strike="noStrike" kern="1200" cap="none" spc="0" normalizeH="0" baseline="0">
                          <a:solidFill>
                            <a:schemeClr val="tx1"/>
                          </a:solidFill>
                          <a:effectLst/>
                          <a:latin typeface="+mn-lt"/>
                          <a:ea typeface="+mn-ea"/>
                          <a:cs typeface="Segoe Sans Display"/>
                          <a:sym typeface=""/>
                        </a:rPr>
                        <a:t>Add focus blocks</a:t>
                      </a:r>
                    </a:p>
                  </a:txBody>
                  <a:tcPr marL="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138400096"/>
                  </a:ext>
                </a:extLst>
              </a:tr>
              <a:tr h="576072">
                <a:tc vMerge="1">
                  <a:txBody>
                    <a:bodyPr/>
                    <a:lstStyle/>
                    <a:p>
                      <a:endParaRPr lang="en-IN"/>
                    </a:p>
                  </a:txBody>
                  <a:tcPr/>
                </a:tc>
                <a:tc>
                  <a:txBody>
                    <a:bodyPr/>
                    <a:lstStyle/>
                    <a:p>
                      <a:pPr marL="0" marR="0" lvl="0" indent="0" algn="l" defTabSz="524695" rtl="0" eaLnBrk="1" fontAlgn="auto" latinLnBrk="0" hangingPunct="1">
                        <a:lnSpc>
                          <a:spcPct val="100000"/>
                        </a:lnSpc>
                        <a:spcBef>
                          <a:spcPts val="0"/>
                        </a:spcBef>
                        <a:spcAft>
                          <a:spcPts val="800"/>
                        </a:spcAft>
                        <a:buFontTx/>
                        <a:buNone/>
                      </a:pPr>
                      <a:r>
                        <a:rPr lang="en-US" sz="12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
                        </a:rPr>
                        <a:t>Approve </a:t>
                      </a:r>
                      <a:r>
                        <a:rPr lang="en-US" sz="12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Wingdings" panose="05000000000000000000" pitchFamily="2" charset="2"/>
                        </a:rPr>
                        <a:t></a:t>
                      </a:r>
                      <a:r>
                        <a:rPr lang="en-US" sz="1200" b="0" i="0" u="none" strike="noStrike" kern="1200" cap="none" spc="0" normalizeH="0" baseline="0">
                          <a:solidFill>
                            <a:schemeClr val="tx1"/>
                          </a:solidFill>
                          <a:effectLst/>
                          <a:latin typeface="+mn-lt"/>
                          <a:ea typeface="+mn-ea"/>
                          <a:cs typeface="Segoe Sans Display"/>
                          <a:sym typeface=""/>
                        </a:rPr>
                        <a:t> Proposed changes</a:t>
                      </a:r>
                    </a:p>
                  </a:txBody>
                  <a:tcPr marL="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523366087"/>
                  </a:ext>
                </a:extLst>
              </a:tr>
              <a:tr h="576072">
                <a:tc vMerge="1">
                  <a:txBody>
                    <a:bodyPr/>
                    <a:lstStyle/>
                    <a:p>
                      <a:endParaRPr lang="en-IN"/>
                    </a:p>
                  </a:txBody>
                  <a:tcPr/>
                </a:tc>
                <a:tc>
                  <a:txBody>
                    <a:bodyPr/>
                    <a:lstStyle/>
                    <a:p>
                      <a:pPr marL="0" marR="0" lvl="0" indent="0" algn="l" defTabSz="524695" rtl="0" eaLnBrk="1" fontAlgn="auto" latinLnBrk="0" hangingPunct="1">
                        <a:lnSpc>
                          <a:spcPct val="100000"/>
                        </a:lnSpc>
                        <a:spcBef>
                          <a:spcPts val="0"/>
                        </a:spcBef>
                        <a:spcAft>
                          <a:spcPts val="800"/>
                        </a:spcAft>
                        <a:buFontTx/>
                        <a:buNone/>
                      </a:pPr>
                      <a:r>
                        <a:rPr lang="en-US" sz="1200" b="0" i="0" u="none" strike="noStrike" kern="1200" cap="none" spc="0" normalizeH="0" baseline="0" dirty="0">
                          <a:solidFill>
                            <a:schemeClr val="tx1"/>
                          </a:solidFill>
                          <a:effectLst/>
                          <a:latin typeface="Segoe Sans Display Semibold" pitchFamily="2" charset="0"/>
                          <a:ea typeface="+mn-ea"/>
                          <a:cs typeface="Segoe Sans Display Semibold" pitchFamily="2" charset="0"/>
                          <a:sym typeface=""/>
                        </a:rPr>
                        <a:t>Execute </a:t>
                      </a:r>
                      <a:r>
                        <a:rPr lang="en-US" sz="1200" b="0" i="0" u="none" strike="noStrike" kern="1200" cap="none" spc="0" normalizeH="0" baseline="0" dirty="0">
                          <a:solidFill>
                            <a:schemeClr val="tx1"/>
                          </a:solidFill>
                          <a:effectLst/>
                          <a:latin typeface="Segoe Sans Display Semibold" pitchFamily="2" charset="0"/>
                          <a:ea typeface="+mn-ea"/>
                          <a:cs typeface="Segoe Sans Display Semibold" pitchFamily="2" charset="0"/>
                          <a:sym typeface="Wingdings" panose="05000000000000000000" pitchFamily="2" charset="2"/>
                        </a:rPr>
                        <a:t></a:t>
                      </a:r>
                      <a:r>
                        <a:rPr lang="en-US" sz="1200" b="0" i="0" u="none" strike="noStrike" kern="1200" cap="none" spc="0" normalizeH="0" baseline="0" dirty="0">
                          <a:solidFill>
                            <a:schemeClr val="tx1"/>
                          </a:solidFill>
                          <a:effectLst/>
                          <a:latin typeface="Segoe Sans Display Semibold" pitchFamily="2" charset="0"/>
                          <a:ea typeface="+mn-ea"/>
                          <a:cs typeface="Segoe Sans Display Semibold" pitchFamily="2" charset="0"/>
                          <a:sym typeface=""/>
                        </a:rPr>
                        <a:t> </a:t>
                      </a:r>
                      <a:r>
                        <a:rPr lang="en-US" sz="1200" b="0" i="0" u="none" strike="noStrike" kern="1200" cap="none" spc="0" normalizeH="0" baseline="0" dirty="0">
                          <a:solidFill>
                            <a:schemeClr val="tx1"/>
                          </a:solidFill>
                          <a:effectLst/>
                          <a:latin typeface="+mn-lt"/>
                          <a:ea typeface="+mn-ea"/>
                          <a:cs typeface="Segoe Sans Display"/>
                          <a:sym typeface=""/>
                        </a:rPr>
                        <a:t>Apply updates one-by-one</a:t>
                      </a:r>
                    </a:p>
                  </a:txBody>
                  <a:tcPr marL="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noFill/>
                      <a:prstDash val="solid"/>
                      <a:round/>
                      <a:headEnd type="none" w="med" len="med"/>
                      <a:tailEnd type="none" w="med" len="med"/>
                    </a:lnB>
                    <a:noFill/>
                  </a:tcPr>
                </a:tc>
                <a:extLst>
                  <a:ext uri="{0D108BD9-81ED-4DB2-BD59-A6C34878D82A}">
                    <a16:rowId xmlns:a16="http://schemas.microsoft.com/office/drawing/2014/main" val="3214041887"/>
                  </a:ext>
                </a:extLst>
              </a:tr>
            </a:tbl>
          </a:graphicData>
        </a:graphic>
      </p:graphicFrame>
      <p:sp>
        <p:nvSpPr>
          <p:cNvPr id="29" name="Graphic 15">
            <a:extLst>
              <a:ext uri="{FF2B5EF4-FFF2-40B4-BE49-F238E27FC236}">
                <a16:creationId xmlns:a16="http://schemas.microsoft.com/office/drawing/2014/main" id="{206FEC62-5532-34AF-D9E6-3DCF067EA948}"/>
              </a:ext>
              <a:ext uri="{C183D7F6-B498-43B3-948B-1728B52AA6E4}">
                <adec:decorative xmlns:adec="http://schemas.microsoft.com/office/drawing/2017/decorative" val="1"/>
              </a:ext>
            </a:extLst>
          </p:cNvPr>
          <p:cNvSpPr>
            <a:spLocks/>
          </p:cNvSpPr>
          <p:nvPr/>
        </p:nvSpPr>
        <p:spPr>
          <a:xfrm>
            <a:off x="3780906" y="1753374"/>
            <a:ext cx="297568" cy="252931"/>
          </a:xfrm>
          <a:custGeom>
            <a:avLst/>
            <a:gdLst>
              <a:gd name="csX0" fmla="*/ 147926 w 190499"/>
              <a:gd name="csY0" fmla="*/ 2092 h 161924"/>
              <a:gd name="csX1" fmla="*/ 137824 w 190499"/>
              <a:gd name="csY1" fmla="*/ 2092 h 161924"/>
              <a:gd name="csX2" fmla="*/ 137824 w 190499"/>
              <a:gd name="csY2" fmla="*/ 12195 h 161924"/>
              <a:gd name="csX3" fmla="*/ 166109 w 190499"/>
              <a:gd name="csY3" fmla="*/ 40481 h 161924"/>
              <a:gd name="csX4" fmla="*/ 119063 w 190499"/>
              <a:gd name="csY4" fmla="*/ 40481 h 161924"/>
              <a:gd name="csX5" fmla="*/ 88106 w 190499"/>
              <a:gd name="csY5" fmla="*/ 71437 h 161924"/>
              <a:gd name="csX6" fmla="*/ 88106 w 190499"/>
              <a:gd name="csY6" fmla="*/ 100012 h 161924"/>
              <a:gd name="csX7" fmla="*/ 75437 w 190499"/>
              <a:gd name="csY7" fmla="*/ 116198 h 161924"/>
              <a:gd name="csX8" fmla="*/ 38100 w 190499"/>
              <a:gd name="csY8" fmla="*/ 85725 h 161924"/>
              <a:gd name="csX9" fmla="*/ 0 w 190499"/>
              <a:gd name="csY9" fmla="*/ 123825 h 161924"/>
              <a:gd name="csX10" fmla="*/ 38100 w 190499"/>
              <a:gd name="csY10" fmla="*/ 161925 h 161924"/>
              <a:gd name="csX11" fmla="*/ 75582 w 190499"/>
              <a:gd name="csY11" fmla="*/ 130693 h 161924"/>
              <a:gd name="csX12" fmla="*/ 102394 w 190499"/>
              <a:gd name="csY12" fmla="*/ 100012 h 161924"/>
              <a:gd name="csX13" fmla="*/ 102394 w 190499"/>
              <a:gd name="csY13" fmla="*/ 71437 h 161924"/>
              <a:gd name="csX14" fmla="*/ 119063 w 190499"/>
              <a:gd name="csY14" fmla="*/ 54769 h 161924"/>
              <a:gd name="csX15" fmla="*/ 166109 w 190499"/>
              <a:gd name="csY15" fmla="*/ 54769 h 161924"/>
              <a:gd name="csX16" fmla="*/ 137824 w 190499"/>
              <a:gd name="csY16" fmla="*/ 83055 h 161924"/>
              <a:gd name="csX17" fmla="*/ 137824 w 190499"/>
              <a:gd name="csY17" fmla="*/ 93157 h 161924"/>
              <a:gd name="csX18" fmla="*/ 147926 w 190499"/>
              <a:gd name="csY18" fmla="*/ 93157 h 161924"/>
              <a:gd name="csX19" fmla="*/ 188407 w 190499"/>
              <a:gd name="csY19" fmla="*/ 52676 h 161924"/>
              <a:gd name="csX20" fmla="*/ 188407 w 190499"/>
              <a:gd name="csY20" fmla="*/ 42574 h 161924"/>
              <a:gd name="csX21" fmla="*/ 147926 w 190499"/>
              <a:gd name="csY21" fmla="*/ 2092 h 1619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90499" h="161924">
                <a:moveTo>
                  <a:pt x="147926" y="2092"/>
                </a:moveTo>
                <a:cubicBezTo>
                  <a:pt x="145136" y="-697"/>
                  <a:pt x="140614" y="-697"/>
                  <a:pt x="137824" y="2092"/>
                </a:cubicBezTo>
                <a:cubicBezTo>
                  <a:pt x="135034" y="4882"/>
                  <a:pt x="135034" y="9405"/>
                  <a:pt x="137824" y="12195"/>
                </a:cubicBezTo>
                <a:lnTo>
                  <a:pt x="166109" y="40481"/>
                </a:lnTo>
                <a:lnTo>
                  <a:pt x="119063" y="40481"/>
                </a:lnTo>
                <a:cubicBezTo>
                  <a:pt x="101966" y="40481"/>
                  <a:pt x="88106" y="54341"/>
                  <a:pt x="88106" y="71437"/>
                </a:cubicBezTo>
                <a:lnTo>
                  <a:pt x="88106" y="100012"/>
                </a:lnTo>
                <a:cubicBezTo>
                  <a:pt x="88106" y="107840"/>
                  <a:pt x="82711" y="114408"/>
                  <a:pt x="75437" y="116198"/>
                </a:cubicBezTo>
                <a:cubicBezTo>
                  <a:pt x="71904" y="98811"/>
                  <a:pt x="56530" y="85725"/>
                  <a:pt x="38100" y="85725"/>
                </a:cubicBezTo>
                <a:cubicBezTo>
                  <a:pt x="17058" y="85725"/>
                  <a:pt x="0" y="102783"/>
                  <a:pt x="0" y="123825"/>
                </a:cubicBezTo>
                <a:cubicBezTo>
                  <a:pt x="0" y="144867"/>
                  <a:pt x="17058" y="161925"/>
                  <a:pt x="38100" y="161925"/>
                </a:cubicBezTo>
                <a:cubicBezTo>
                  <a:pt x="56797" y="161925"/>
                  <a:pt x="72348" y="148458"/>
                  <a:pt x="75582" y="130693"/>
                </a:cubicBezTo>
                <a:cubicBezTo>
                  <a:pt x="90719" y="128668"/>
                  <a:pt x="102394" y="115704"/>
                  <a:pt x="102394" y="100012"/>
                </a:cubicBezTo>
                <a:lnTo>
                  <a:pt x="102394" y="71437"/>
                </a:lnTo>
                <a:cubicBezTo>
                  <a:pt x="102394" y="62232"/>
                  <a:pt x="109857" y="54769"/>
                  <a:pt x="119063" y="54769"/>
                </a:cubicBezTo>
                <a:lnTo>
                  <a:pt x="166109" y="54769"/>
                </a:lnTo>
                <a:lnTo>
                  <a:pt x="137824" y="83055"/>
                </a:lnTo>
                <a:cubicBezTo>
                  <a:pt x="135034" y="85845"/>
                  <a:pt x="135034" y="90367"/>
                  <a:pt x="137824" y="93157"/>
                </a:cubicBezTo>
                <a:cubicBezTo>
                  <a:pt x="140614" y="95947"/>
                  <a:pt x="145136" y="95947"/>
                  <a:pt x="147926" y="93157"/>
                </a:cubicBezTo>
                <a:lnTo>
                  <a:pt x="188407" y="52676"/>
                </a:lnTo>
                <a:cubicBezTo>
                  <a:pt x="191197" y="49887"/>
                  <a:pt x="191197" y="45363"/>
                  <a:pt x="188407" y="42574"/>
                </a:cubicBezTo>
                <a:lnTo>
                  <a:pt x="147926" y="2092"/>
                </a:lnTo>
                <a:close/>
              </a:path>
            </a:pathLst>
          </a:custGeom>
          <a:solidFill>
            <a:schemeClr val="tx1"/>
          </a:solidFill>
          <a:ln w="10477" cap="flat">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38011" tIns="270406" rIns="338011" bIns="270406" numCol="1" spcCol="0" rtlCol="0" fromWordArt="0" anchor="t" anchorCtr="0" forceAA="0" compatLnSpc="1">
            <a:prstTxWarp prst="textNoShape">
              <a:avLst/>
            </a:prstTxWarp>
            <a:noAutofit/>
          </a:bodyPr>
          <a:lstStyle/>
          <a:p>
            <a:pPr defTabSz="1722411" fontAlgn="base">
              <a:spcBef>
                <a:spcPct val="0"/>
              </a:spcBef>
              <a:spcAft>
                <a:spcPct val="0"/>
              </a:spcAft>
              <a:defRPr/>
            </a:pPr>
            <a:endParaRPr lang="en-US" sz="3622" b="1">
              <a:noFill/>
              <a:latin typeface="Segoe UI Variable Display Semibold" pitchFamily="2" charset="0"/>
              <a:cs typeface="Segoe UI" pitchFamily="34" charset="0"/>
            </a:endParaRPr>
          </a:p>
        </p:txBody>
      </p:sp>
      <p:cxnSp>
        <p:nvCxnSpPr>
          <p:cNvPr id="3" name="Straight Connector 2">
            <a:extLst>
              <a:ext uri="{FF2B5EF4-FFF2-40B4-BE49-F238E27FC236}">
                <a16:creationId xmlns:a16="http://schemas.microsoft.com/office/drawing/2014/main" id="{E2416D77-404F-75F5-30A0-A849A6628800}"/>
              </a:ext>
              <a:ext uri="{C183D7F6-B498-43B3-948B-1728B52AA6E4}">
                <adec:decorative xmlns:adec="http://schemas.microsoft.com/office/drawing/2017/decorative" val="1"/>
              </a:ext>
            </a:extLst>
          </p:cNvPr>
          <p:cNvCxnSpPr>
            <a:cxnSpLocks/>
          </p:cNvCxnSpPr>
          <p:nvPr/>
        </p:nvCxnSpPr>
        <p:spPr>
          <a:xfrm>
            <a:off x="350838" y="1389084"/>
            <a:ext cx="7070725" cy="0"/>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51" name="Rectangle: Rounded Corners 50">
            <a:extLst>
              <a:ext uri="{FF2B5EF4-FFF2-40B4-BE49-F238E27FC236}">
                <a16:creationId xmlns:a16="http://schemas.microsoft.com/office/drawing/2014/main" id="{F40161E2-E9CE-DF67-0611-91750EC0BE9E}"/>
              </a:ext>
            </a:extLst>
          </p:cNvPr>
          <p:cNvSpPr/>
          <p:nvPr/>
        </p:nvSpPr>
        <p:spPr bwMode="auto">
          <a:xfrm>
            <a:off x="350838" y="9201150"/>
            <a:ext cx="7070725" cy="515125"/>
          </a:xfrm>
          <a:prstGeom prst="roundRect">
            <a:avLst>
              <a:gd name="adj" fmla="val 9243"/>
            </a:avLst>
          </a:prstGeom>
          <a:solidFill>
            <a:schemeClr val="accent3">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1206712" fontAlgn="base">
              <a:spcBef>
                <a:spcPts val="1553"/>
              </a:spcBef>
              <a:spcAft>
                <a:spcPct val="0"/>
              </a:spcAft>
            </a:pPr>
            <a:r>
              <a:rPr lang="en-US" sz="1000" dirty="0">
                <a:ln w="3175">
                  <a:noFill/>
                </a:ln>
                <a:solidFill>
                  <a:schemeClr val="tx1"/>
                </a:solidFill>
                <a:latin typeface="Segoe Sans Display Semibold"/>
                <a:cs typeface="Segoe Sans Display Semibold"/>
              </a:rPr>
              <a:t>Note: </a:t>
            </a:r>
            <a:r>
              <a:rPr lang="en-US" sz="1000" dirty="0">
                <a:ln w="3175">
                  <a:noFill/>
                </a:ln>
                <a:solidFill>
                  <a:schemeClr val="tx1"/>
                </a:solidFill>
                <a:cs typeface="Segoe Sans Display"/>
              </a:rPr>
              <a:t>You can schedule this to run automatically by telling</a:t>
            </a:r>
            <a:r>
              <a:rPr lang="en-US" sz="1000" dirty="0">
                <a:ln w="3175">
                  <a:noFill/>
                </a:ln>
                <a:solidFill>
                  <a:schemeClr val="tx1"/>
                </a:solidFill>
                <a:latin typeface="Segoe Sans Display Semilight"/>
                <a:cs typeface="Segoe Sans Display Semilight"/>
              </a:rPr>
              <a:t> </a:t>
            </a:r>
            <a:r>
              <a:rPr lang="en-US" sz="1000" dirty="0" err="1">
                <a:ln w="3175">
                  <a:noFill/>
                </a:ln>
                <a:solidFill>
                  <a:schemeClr val="tx1"/>
                </a:solidFill>
                <a:cs typeface="Segoe Sans Display Semilight"/>
              </a:rPr>
              <a:t>Cowork</a:t>
            </a:r>
            <a:r>
              <a:rPr lang="en-US" sz="1000" dirty="0">
                <a:ln w="3175">
                  <a:noFill/>
                </a:ln>
                <a:solidFill>
                  <a:schemeClr val="tx1"/>
                </a:solidFill>
                <a:cs typeface="Segoe Sans Display Semilight"/>
              </a:rPr>
              <a:t> you want it to run automatically on a recurring basis. To create a scheduled prompt, simply describe what you want and when in your message.</a:t>
            </a:r>
            <a:endParaRPr lang="en-US" sz="1000">
              <a:ln w="3175">
                <a:noFill/>
              </a:ln>
              <a:solidFill>
                <a:schemeClr val="tx1"/>
              </a:solidFill>
              <a:cs typeface="Segoe Sans Display" pitchFamily="2" charset="0"/>
            </a:endParaRPr>
          </a:p>
        </p:txBody>
      </p:sp>
      <p:sp>
        <p:nvSpPr>
          <p:cNvPr id="5" name="Graphic 38" descr="Icon of a house which links to the At a glance page">
            <a:hlinkClick r:id="rId4" action="ppaction://hlinksldjump"/>
            <a:extLst>
              <a:ext uri="{FF2B5EF4-FFF2-40B4-BE49-F238E27FC236}">
                <a16:creationId xmlns:a16="http://schemas.microsoft.com/office/drawing/2014/main" id="{127B1AA3-B0AF-5FC3-5232-F3B8C86E5E6B}"/>
              </a:ext>
              <a:ext uri="{C183D7F6-B498-43B3-948B-1728B52AA6E4}">
                <adec:decorative xmlns:adec="http://schemas.microsoft.com/office/drawing/2017/decorative" val="0"/>
              </a:ext>
            </a:extLst>
          </p:cNvPr>
          <p:cNvSpPr>
            <a:spLocks/>
          </p:cNvSpPr>
          <p:nvPr/>
        </p:nvSpPr>
        <p:spPr>
          <a:xfrm>
            <a:off x="3812381" y="9807003"/>
            <a:ext cx="147638" cy="159896"/>
          </a:xfrm>
          <a:custGeom>
            <a:avLst/>
            <a:gdLst>
              <a:gd name="connsiteX0" fmla="*/ 638351 w 1521897"/>
              <a:gd name="connsiteY0" fmla="*/ 44772 h 1648428"/>
              <a:gd name="connsiteX1" fmla="*/ 883546 w 1521897"/>
              <a:gd name="connsiteY1" fmla="*/ 44772 h 1648428"/>
              <a:gd name="connsiteX2" fmla="*/ 1454257 w 1521897"/>
              <a:gd name="connsiteY2" fmla="*/ 526284 h 1648428"/>
              <a:gd name="connsiteX3" fmla="*/ 1521897 w 1521897"/>
              <a:gd name="connsiteY3" fmla="*/ 671709 h 1648428"/>
              <a:gd name="connsiteX4" fmla="*/ 1521897 w 1521897"/>
              <a:gd name="connsiteY4" fmla="*/ 1500467 h 1648428"/>
              <a:gd name="connsiteX5" fmla="*/ 1373935 w 1521897"/>
              <a:gd name="connsiteY5" fmla="*/ 1648429 h 1648428"/>
              <a:gd name="connsiteX6" fmla="*/ 1120285 w 1521897"/>
              <a:gd name="connsiteY6" fmla="*/ 1648429 h 1648428"/>
              <a:gd name="connsiteX7" fmla="*/ 972323 w 1521897"/>
              <a:gd name="connsiteY7" fmla="*/ 1500467 h 1648428"/>
              <a:gd name="connsiteX8" fmla="*/ 972323 w 1521897"/>
              <a:gd name="connsiteY8" fmla="*/ 1077718 h 1648428"/>
              <a:gd name="connsiteX9" fmla="*/ 908911 w 1521897"/>
              <a:gd name="connsiteY9" fmla="*/ 1014305 h 1648428"/>
              <a:gd name="connsiteX10" fmla="*/ 612986 w 1521897"/>
              <a:gd name="connsiteY10" fmla="*/ 1014305 h 1648428"/>
              <a:gd name="connsiteX11" fmla="*/ 549574 w 1521897"/>
              <a:gd name="connsiteY11" fmla="*/ 1077718 h 1648428"/>
              <a:gd name="connsiteX12" fmla="*/ 549574 w 1521897"/>
              <a:gd name="connsiteY12" fmla="*/ 1500467 h 1648428"/>
              <a:gd name="connsiteX13" fmla="*/ 401612 w 1521897"/>
              <a:gd name="connsiteY13" fmla="*/ 1648429 h 1648428"/>
              <a:gd name="connsiteX14" fmla="*/ 147962 w 1521897"/>
              <a:gd name="connsiteY14" fmla="*/ 1648429 h 1648428"/>
              <a:gd name="connsiteX15" fmla="*/ 0 w 1521897"/>
              <a:gd name="connsiteY15" fmla="*/ 1500467 h 1648428"/>
              <a:gd name="connsiteX16" fmla="*/ 0 w 1521897"/>
              <a:gd name="connsiteY16" fmla="*/ 671625 h 1648428"/>
              <a:gd name="connsiteX17" fmla="*/ 67640 w 1521897"/>
              <a:gd name="connsiteY17" fmla="*/ 526199 h 1648428"/>
              <a:gd name="connsiteX18" fmla="*/ 638351 w 1521897"/>
              <a:gd name="connsiteY18" fmla="*/ 44772 h 1648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21897" h="1648428">
                <a:moveTo>
                  <a:pt x="638351" y="44772"/>
                </a:moveTo>
                <a:cubicBezTo>
                  <a:pt x="709179" y="-14924"/>
                  <a:pt x="812718" y="-14924"/>
                  <a:pt x="883546" y="44772"/>
                </a:cubicBezTo>
                <a:lnTo>
                  <a:pt x="1454257" y="526284"/>
                </a:lnTo>
                <a:cubicBezTo>
                  <a:pt x="1497209" y="562386"/>
                  <a:pt x="1521897" y="615568"/>
                  <a:pt x="1521897" y="671709"/>
                </a:cubicBezTo>
                <a:lnTo>
                  <a:pt x="1521897" y="1500467"/>
                </a:lnTo>
                <a:cubicBezTo>
                  <a:pt x="1521897" y="1582184"/>
                  <a:pt x="1455652" y="1648429"/>
                  <a:pt x="1373935" y="1648429"/>
                </a:cubicBezTo>
                <a:lnTo>
                  <a:pt x="1120285" y="1648429"/>
                </a:lnTo>
                <a:cubicBezTo>
                  <a:pt x="1038568" y="1648429"/>
                  <a:pt x="972323" y="1582184"/>
                  <a:pt x="972323" y="1500467"/>
                </a:cubicBezTo>
                <a:lnTo>
                  <a:pt x="972323" y="1077718"/>
                </a:lnTo>
                <a:cubicBezTo>
                  <a:pt x="972323" y="1042697"/>
                  <a:pt x="943931" y="1014305"/>
                  <a:pt x="908911" y="1014305"/>
                </a:cubicBezTo>
                <a:lnTo>
                  <a:pt x="612986" y="1014305"/>
                </a:lnTo>
                <a:cubicBezTo>
                  <a:pt x="577965" y="1014305"/>
                  <a:pt x="549574" y="1042697"/>
                  <a:pt x="549574" y="1077718"/>
                </a:cubicBezTo>
                <a:lnTo>
                  <a:pt x="549574" y="1500467"/>
                </a:lnTo>
                <a:cubicBezTo>
                  <a:pt x="549574" y="1582184"/>
                  <a:pt x="483329" y="1648429"/>
                  <a:pt x="401612" y="1648429"/>
                </a:cubicBezTo>
                <a:lnTo>
                  <a:pt x="147962" y="1648429"/>
                </a:lnTo>
                <a:cubicBezTo>
                  <a:pt x="66245" y="1648429"/>
                  <a:pt x="0" y="1582184"/>
                  <a:pt x="0" y="1500467"/>
                </a:cubicBezTo>
                <a:lnTo>
                  <a:pt x="0" y="671625"/>
                </a:lnTo>
                <a:cubicBezTo>
                  <a:pt x="0" y="615568"/>
                  <a:pt x="24689" y="562386"/>
                  <a:pt x="67640" y="526199"/>
                </a:cubicBezTo>
                <a:lnTo>
                  <a:pt x="638351" y="44772"/>
                </a:lnTo>
                <a:close/>
              </a:path>
            </a:pathLst>
          </a:custGeom>
          <a:solidFill>
            <a:schemeClr val="tx1"/>
          </a:solidFill>
          <a:ln w="15081" cap="flat">
            <a:noFill/>
            <a:prstDash val="solid"/>
            <a:miter/>
          </a:ln>
        </p:spPr>
        <p:txBody>
          <a:bodyPr rtlCol="0" anchor="ctr"/>
          <a:lstStyle/>
          <a:p>
            <a:endParaRPr lang="en-US" dirty="0"/>
          </a:p>
        </p:txBody>
      </p:sp>
      <p:sp>
        <p:nvSpPr>
          <p:cNvPr id="2" name="Slide Number Placeholder 1">
            <a:extLst>
              <a:ext uri="{FF2B5EF4-FFF2-40B4-BE49-F238E27FC236}">
                <a16:creationId xmlns:a16="http://schemas.microsoft.com/office/drawing/2014/main" id="{CCFDBCF9-0CB4-8B38-A7B8-9AAF9C65C39B}"/>
              </a:ext>
            </a:extLst>
          </p:cNvPr>
          <p:cNvSpPr>
            <a:spLocks noGrp="1"/>
          </p:cNvSpPr>
          <p:nvPr>
            <p:ph type="sldNum" sz="quarter" idx="10"/>
          </p:nvPr>
        </p:nvSpPr>
        <p:spPr>
          <a:xfrm>
            <a:off x="7197725" y="9825038"/>
            <a:ext cx="231775" cy="123825"/>
          </a:xfrm>
        </p:spPr>
        <p:txBody>
          <a:bodyPr/>
          <a:lstStyle/>
          <a:p>
            <a:r>
              <a:rPr lang="en-IN"/>
              <a:t>06</a:t>
            </a:r>
          </a:p>
        </p:txBody>
      </p:sp>
    </p:spTree>
    <p:extLst>
      <p:ext uri="{BB962C8B-B14F-4D97-AF65-F5344CB8AC3E}">
        <p14:creationId xmlns:p14="http://schemas.microsoft.com/office/powerpoint/2010/main" val="3416693568"/>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250EB0-F214-D5EA-4F23-A8421E40AA59}"/>
            </a:ext>
          </a:extLst>
        </p:cNvPr>
        <p:cNvGrpSpPr/>
        <p:nvPr/>
      </p:nvGrpSpPr>
      <p:grpSpPr>
        <a:xfrm>
          <a:off x="0" y="0"/>
          <a:ext cx="0" cy="0"/>
          <a:chOff x="0" y="0"/>
          <a:chExt cx="0" cy="0"/>
        </a:xfrm>
      </p:grpSpPr>
      <p:pic>
        <p:nvPicPr>
          <p:cNvPr id="32" name="Picture 31">
            <a:extLst>
              <a:ext uri="{FF2B5EF4-FFF2-40B4-BE49-F238E27FC236}">
                <a16:creationId xmlns:a16="http://schemas.microsoft.com/office/drawing/2014/main" id="{B51ADECB-5E6B-42BB-ECB2-9F0424046AD5}"/>
              </a:ext>
              <a:ext uri="{C183D7F6-B498-43B3-948B-1728B52AA6E4}">
                <adec:decorative xmlns:adec="http://schemas.microsoft.com/office/drawing/2017/decorative" val="1"/>
              </a:ext>
            </a:extLst>
          </p:cNvPr>
          <p:cNvPicPr>
            <a:picLocks noChangeAspect="1"/>
          </p:cNvPicPr>
          <p:nvPr/>
        </p:nvPicPr>
        <p:blipFill>
          <a:blip r:embed="rId2">
            <a:alphaModFix amt="62000"/>
          </a:blip>
          <a:srcRect l="19826" t="32122"/>
          <a:stretch>
            <a:fillRect/>
          </a:stretch>
        </p:blipFill>
        <p:spPr>
          <a:xfrm flipV="1">
            <a:off x="0" y="9784109"/>
            <a:ext cx="1949450" cy="274291"/>
          </a:xfrm>
          <a:custGeom>
            <a:avLst/>
            <a:gdLst>
              <a:gd name="csX0" fmla="*/ 0 w 1988820"/>
              <a:gd name="csY0" fmla="*/ 279830 h 279830"/>
              <a:gd name="csX1" fmla="*/ 1988820 w 1988820"/>
              <a:gd name="csY1" fmla="*/ 279830 h 279830"/>
              <a:gd name="csX2" fmla="*/ 1988820 w 1988820"/>
              <a:gd name="csY2" fmla="*/ 0 h 279830"/>
              <a:gd name="csX3" fmla="*/ 0 w 1988820"/>
              <a:gd name="csY3" fmla="*/ 0 h 279830"/>
            </a:gdLst>
            <a:ahLst/>
            <a:cxnLst>
              <a:cxn ang="0">
                <a:pos x="csX0" y="csY0"/>
              </a:cxn>
              <a:cxn ang="0">
                <a:pos x="csX1" y="csY1"/>
              </a:cxn>
              <a:cxn ang="0">
                <a:pos x="csX2" y="csY2"/>
              </a:cxn>
              <a:cxn ang="0">
                <a:pos x="csX3" y="csY3"/>
              </a:cxn>
            </a:cxnLst>
            <a:rect l="l" t="t" r="r" b="b"/>
            <a:pathLst>
              <a:path w="1988820" h="279830">
                <a:moveTo>
                  <a:pt x="0" y="279830"/>
                </a:moveTo>
                <a:lnTo>
                  <a:pt x="1988820" y="279830"/>
                </a:lnTo>
                <a:lnTo>
                  <a:pt x="1988820" y="0"/>
                </a:lnTo>
                <a:lnTo>
                  <a:pt x="0" y="0"/>
                </a:lnTo>
                <a:close/>
              </a:path>
            </a:pathLst>
          </a:custGeom>
        </p:spPr>
      </p:pic>
      <p:sp>
        <p:nvSpPr>
          <p:cNvPr id="39" name="Title 3">
            <a:extLst>
              <a:ext uri="{FF2B5EF4-FFF2-40B4-BE49-F238E27FC236}">
                <a16:creationId xmlns:a16="http://schemas.microsoft.com/office/drawing/2014/main" id="{4C026861-035B-F1D6-EFC3-481F0B6095B6}"/>
              </a:ext>
            </a:extLst>
          </p:cNvPr>
          <p:cNvSpPr>
            <a:spLocks noGrp="1"/>
          </p:cNvSpPr>
          <p:nvPr>
            <p:ph type="title"/>
          </p:nvPr>
        </p:nvSpPr>
        <p:spPr>
          <a:xfrm>
            <a:off x="350838" y="1008281"/>
            <a:ext cx="7070725" cy="369332"/>
          </a:xfrm>
        </p:spPr>
        <p:txBody>
          <a:bodyPr vert="horz" wrap="square" lIns="0" tIns="0" rIns="0" bIns="0" rtlCol="0" anchor="t">
            <a:spAutoFit/>
          </a:bodyPr>
          <a:lstStyle/>
          <a:p>
            <a:r>
              <a:rPr lang="en-US" dirty="0"/>
              <a:t>Wrap up projects and organize all related work</a:t>
            </a:r>
            <a:endParaRPr lang="en-IN" dirty="0"/>
          </a:p>
        </p:txBody>
      </p:sp>
      <p:sp>
        <p:nvSpPr>
          <p:cNvPr id="13" name="NavPill_SitesPages">
            <a:extLst>
              <a:ext uri="{FF2B5EF4-FFF2-40B4-BE49-F238E27FC236}">
                <a16:creationId xmlns:a16="http://schemas.microsoft.com/office/drawing/2014/main" id="{17C42782-4D62-0698-D6F9-07AAE1CE96BC}"/>
              </a:ext>
            </a:extLst>
          </p:cNvPr>
          <p:cNvSpPr/>
          <p:nvPr/>
        </p:nvSpPr>
        <p:spPr>
          <a:xfrm>
            <a:off x="350838" y="342900"/>
            <a:ext cx="1012825" cy="337762"/>
          </a:xfrm>
          <a:prstGeom prst="roundRect">
            <a:avLst>
              <a:gd name="adj" fmla="val 50000"/>
            </a:avLst>
          </a:prstGeom>
          <a:solidFill>
            <a:schemeClr val="bg1"/>
          </a:solidFill>
          <a:ln w="9525">
            <a:noFill/>
            <a:headEnd type="none" w="lg" len="med"/>
            <a:tailEnd type="none" w="lg" len="med"/>
          </a:ln>
          <a:effectLst>
            <a:outerShdw blurRad="63500" dist="635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07091" fontAlgn="base">
              <a:spcBef>
                <a:spcPct val="0"/>
              </a:spcBef>
              <a:spcAft>
                <a:spcPct val="0"/>
              </a:spcAft>
            </a:pPr>
            <a:r>
              <a:rPr lang="en-US" sz="1600">
                <a:blipFill>
                  <a:blip r:embed="rId3"/>
                  <a:stretch>
                    <a:fillRect t="-26822" b="-26822"/>
                  </a:stretch>
                </a:blipFill>
                <a:latin typeface="Segoe Sans Display Semibold" pitchFamily="2" charset="0"/>
                <a:cs typeface="Segoe Sans Display Semibold" pitchFamily="2" charset="0"/>
              </a:rPr>
              <a:t>Task 02</a:t>
            </a:r>
          </a:p>
        </p:txBody>
      </p:sp>
      <p:grpSp>
        <p:nvGrpSpPr>
          <p:cNvPr id="8" name="Group 7" descr="Classification: Lightweight tasks">
            <a:extLst>
              <a:ext uri="{FF2B5EF4-FFF2-40B4-BE49-F238E27FC236}">
                <a16:creationId xmlns:a16="http://schemas.microsoft.com/office/drawing/2014/main" id="{C4965ECE-7DDF-9F28-3801-1F58587A2C84}"/>
              </a:ext>
            </a:extLst>
          </p:cNvPr>
          <p:cNvGrpSpPr/>
          <p:nvPr/>
        </p:nvGrpSpPr>
        <p:grpSpPr>
          <a:xfrm>
            <a:off x="4772028" y="342900"/>
            <a:ext cx="2649535" cy="377634"/>
            <a:chOff x="5432428" y="135543"/>
            <a:chExt cx="2649535" cy="377634"/>
          </a:xfrm>
        </p:grpSpPr>
        <p:sp>
          <p:nvSpPr>
            <p:cNvPr id="9" name="TextBox 8">
              <a:extLst>
                <a:ext uri="{FF2B5EF4-FFF2-40B4-BE49-F238E27FC236}">
                  <a16:creationId xmlns:a16="http://schemas.microsoft.com/office/drawing/2014/main" id="{3119CA8C-744C-D180-94AC-FF9BB56AF881}"/>
                </a:ext>
              </a:extLst>
            </p:cNvPr>
            <p:cNvSpPr txBox="1"/>
            <p:nvPr/>
          </p:nvSpPr>
          <p:spPr>
            <a:xfrm>
              <a:off x="5432428" y="135543"/>
              <a:ext cx="2649535" cy="377634"/>
            </a:xfrm>
            <a:prstGeom prst="roundRect">
              <a:avLst>
                <a:gd name="adj" fmla="val 19537"/>
              </a:avLst>
            </a:prstGeom>
            <a:solidFill>
              <a:schemeClr val="accent2">
                <a:lumMod val="20000"/>
                <a:lumOff val="80000"/>
              </a:schemeClr>
            </a:solidFill>
          </p:spPr>
          <p:txBody>
            <a:bodyPr wrap="square" lIns="1188720" tIns="45720" rIns="0" bIns="45720" anchor="ctr">
              <a:noAutofit/>
            </a:bodyPr>
            <a:lstStyle>
              <a:defPPr>
                <a:defRPr lang="en-US"/>
              </a:defPPr>
              <a:lvl1pPr>
                <a:spcAft>
                  <a:spcPts val="776"/>
                </a:spcAft>
                <a:defRPr sz="1200">
                  <a:latin typeface="+mj-lt"/>
                  <a:cs typeface="Segoe Sans Display Semibold" pitchFamily="2" charset="0"/>
                </a:defRPr>
              </a:lvl1pPr>
            </a:lstStyle>
            <a:p>
              <a:r>
                <a:rPr lang="en-US" dirty="0"/>
                <a:t>Lightweight tasks</a:t>
              </a:r>
            </a:p>
          </p:txBody>
        </p:sp>
        <p:sp>
          <p:nvSpPr>
            <p:cNvPr id="10" name="TextBox 9">
              <a:extLst>
                <a:ext uri="{FF2B5EF4-FFF2-40B4-BE49-F238E27FC236}">
                  <a16:creationId xmlns:a16="http://schemas.microsoft.com/office/drawing/2014/main" id="{5452DDCB-6BD3-D9A9-B4C6-9ED908024A3F}"/>
                </a:ext>
              </a:extLst>
            </p:cNvPr>
            <p:cNvSpPr txBox="1"/>
            <p:nvPr/>
          </p:nvSpPr>
          <p:spPr>
            <a:xfrm>
              <a:off x="5493304" y="194216"/>
              <a:ext cx="1065613" cy="260288"/>
            </a:xfrm>
            <a:prstGeom prst="roundRect">
              <a:avLst>
                <a:gd name="adj" fmla="val 16151"/>
              </a:avLst>
            </a:prstGeom>
            <a:solidFill>
              <a:schemeClr val="bg1"/>
            </a:solidFill>
            <a:ln w="9525">
              <a:noFill/>
              <a:headEnd type="none" w="lg" len="med"/>
              <a:tailEnd type="none" w="lg" len="med"/>
            </a:ln>
            <a:effectLst>
              <a:outerShdw blurRad="63500" dist="63500" dir="2700000" algn="tl" rotWithShape="0">
                <a:prstClr val="black">
                  <a:alpha val="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defRPr lang="en-US"/>
              </a:defPPr>
              <a:lvl1pPr algn="ctr" defTabSz="932765" fontAlgn="base">
                <a:spcBef>
                  <a:spcPct val="0"/>
                </a:spcBef>
                <a:spcAft>
                  <a:spcPct val="0"/>
                </a:spcAft>
                <a:defRPr sz="1600">
                  <a:solidFill>
                    <a:schemeClr val="accent1"/>
                  </a:solidFill>
                  <a:latin typeface="+mj-lt"/>
                  <a:cs typeface="Segoe Sans Display Semibold" pitchFamily="2" charset="0"/>
                </a:defRPr>
              </a:lvl1pPr>
            </a:lstStyle>
            <a:p>
              <a:r>
                <a:rPr lang="en-IN" sz="1200">
                  <a:solidFill>
                    <a:schemeClr val="tx1"/>
                  </a:solidFill>
                </a:rPr>
                <a:t>Classification</a:t>
              </a:r>
            </a:p>
          </p:txBody>
        </p:sp>
      </p:grpSp>
      <p:sp>
        <p:nvSpPr>
          <p:cNvPr id="24" name="Graphic 5">
            <a:extLst>
              <a:ext uri="{FF2B5EF4-FFF2-40B4-BE49-F238E27FC236}">
                <a16:creationId xmlns:a16="http://schemas.microsoft.com/office/drawing/2014/main" id="{BC311745-D600-6D2B-8EA5-ABACFCEAC69B}"/>
              </a:ext>
              <a:ext uri="{C183D7F6-B498-43B3-948B-1728B52AA6E4}">
                <adec:decorative xmlns:adec="http://schemas.microsoft.com/office/drawing/2017/decorative" val="1"/>
              </a:ext>
            </a:extLst>
          </p:cNvPr>
          <p:cNvSpPr>
            <a:spLocks/>
          </p:cNvSpPr>
          <p:nvPr/>
        </p:nvSpPr>
        <p:spPr>
          <a:xfrm>
            <a:off x="457518" y="1753371"/>
            <a:ext cx="250822" cy="250818"/>
          </a:xfrm>
          <a:custGeom>
            <a:avLst/>
            <a:gdLst>
              <a:gd name="csX0" fmla="*/ 188408 w 190501"/>
              <a:gd name="csY0" fmla="*/ 45534 h 190500"/>
              <a:gd name="csX1" fmla="*/ 189957 w 190501"/>
              <a:gd name="csY1" fmla="*/ 37748 h 190500"/>
              <a:gd name="csX2" fmla="*/ 183357 w 190501"/>
              <a:gd name="csY2" fmla="*/ 33338 h 190500"/>
              <a:gd name="csX3" fmla="*/ 157162 w 190501"/>
              <a:gd name="csY3" fmla="*/ 33338 h 190500"/>
              <a:gd name="csX4" fmla="*/ 157162 w 190501"/>
              <a:gd name="csY4" fmla="*/ 7144 h 190500"/>
              <a:gd name="csX5" fmla="*/ 152751 w 190501"/>
              <a:gd name="csY5" fmla="*/ 544 h 190500"/>
              <a:gd name="csX6" fmla="*/ 144967 w 190501"/>
              <a:gd name="csY6" fmla="*/ 2093 h 190500"/>
              <a:gd name="csX7" fmla="*/ 121155 w 190501"/>
              <a:gd name="csY7" fmla="*/ 25906 h 190500"/>
              <a:gd name="csX8" fmla="*/ 119063 w 190501"/>
              <a:gd name="csY8" fmla="*/ 30957 h 190500"/>
              <a:gd name="csX9" fmla="*/ 119063 w 190501"/>
              <a:gd name="csY9" fmla="*/ 57967 h 190500"/>
              <a:gd name="csX10" fmla="*/ 100185 w 190501"/>
              <a:gd name="csY10" fmla="*/ 76846 h 190500"/>
              <a:gd name="csX11" fmla="*/ 95250 w 190501"/>
              <a:gd name="csY11" fmla="*/ 76201 h 190500"/>
              <a:gd name="csX12" fmla="*/ 76200 w 190501"/>
              <a:gd name="csY12" fmla="*/ 95251 h 190500"/>
              <a:gd name="csX13" fmla="*/ 95250 w 190501"/>
              <a:gd name="csY13" fmla="*/ 114301 h 190500"/>
              <a:gd name="csX14" fmla="*/ 114300 w 190501"/>
              <a:gd name="csY14" fmla="*/ 95251 h 190500"/>
              <a:gd name="csX15" fmla="*/ 113655 w 190501"/>
              <a:gd name="csY15" fmla="*/ 90316 h 190500"/>
              <a:gd name="csX16" fmla="*/ 132533 w 190501"/>
              <a:gd name="csY16" fmla="*/ 71438 h 190500"/>
              <a:gd name="csX17" fmla="*/ 159545 w 190501"/>
              <a:gd name="csY17" fmla="*/ 71438 h 190500"/>
              <a:gd name="csX18" fmla="*/ 164596 w 190501"/>
              <a:gd name="csY18" fmla="*/ 69346 h 190500"/>
              <a:gd name="csX19" fmla="*/ 188408 w 190501"/>
              <a:gd name="csY19" fmla="*/ 45534 h 190500"/>
              <a:gd name="csX20" fmla="*/ 95250 w 190501"/>
              <a:gd name="csY20" fmla="*/ 1 h 190500"/>
              <a:gd name="csX21" fmla="*/ 127860 w 190501"/>
              <a:gd name="csY21" fmla="*/ 5729 h 190500"/>
              <a:gd name="csX22" fmla="*/ 114419 w 190501"/>
              <a:gd name="csY22" fmla="*/ 19170 h 190500"/>
              <a:gd name="csX23" fmla="*/ 112781 w 190501"/>
              <a:gd name="csY23" fmla="*/ 21077 h 190500"/>
              <a:gd name="csX24" fmla="*/ 95250 w 190501"/>
              <a:gd name="csY24" fmla="*/ 19051 h 190500"/>
              <a:gd name="csX25" fmla="*/ 19050 w 190501"/>
              <a:gd name="csY25" fmla="*/ 95251 h 190500"/>
              <a:gd name="csX26" fmla="*/ 95250 w 190501"/>
              <a:gd name="csY26" fmla="*/ 171451 h 190500"/>
              <a:gd name="csX27" fmla="*/ 171450 w 190501"/>
              <a:gd name="csY27" fmla="*/ 95251 h 190500"/>
              <a:gd name="csX28" fmla="*/ 169424 w 190501"/>
              <a:gd name="csY28" fmla="*/ 77720 h 190500"/>
              <a:gd name="csX29" fmla="*/ 171331 w 190501"/>
              <a:gd name="csY29" fmla="*/ 76081 h 190500"/>
              <a:gd name="csX30" fmla="*/ 184772 w 190501"/>
              <a:gd name="csY30" fmla="*/ 62641 h 190500"/>
              <a:gd name="csX31" fmla="*/ 190500 w 190501"/>
              <a:gd name="csY31" fmla="*/ 95251 h 190500"/>
              <a:gd name="csX32" fmla="*/ 95250 w 190501"/>
              <a:gd name="csY32" fmla="*/ 190501 h 190500"/>
              <a:gd name="csX33" fmla="*/ 0 w 190501"/>
              <a:gd name="csY33" fmla="*/ 95251 h 190500"/>
              <a:gd name="csX34" fmla="*/ 95250 w 190501"/>
              <a:gd name="csY34" fmla="*/ 1 h 190500"/>
              <a:gd name="csX35" fmla="*/ 95250 w 190501"/>
              <a:gd name="csY35" fmla="*/ 38101 h 190500"/>
              <a:gd name="csX36" fmla="*/ 109538 w 190501"/>
              <a:gd name="csY36" fmla="*/ 39901 h 190500"/>
              <a:gd name="csX37" fmla="*/ 109538 w 190501"/>
              <a:gd name="csY37" fmla="*/ 54021 h 190500"/>
              <a:gd name="csX38" fmla="*/ 105592 w 190501"/>
              <a:gd name="csY38" fmla="*/ 57968 h 190500"/>
              <a:gd name="csX39" fmla="*/ 105131 w 190501"/>
              <a:gd name="csY39" fmla="*/ 58444 h 190500"/>
              <a:gd name="csX40" fmla="*/ 95250 w 190501"/>
              <a:gd name="csY40" fmla="*/ 57151 h 190500"/>
              <a:gd name="csX41" fmla="*/ 57150 w 190501"/>
              <a:gd name="csY41" fmla="*/ 95251 h 190500"/>
              <a:gd name="csX42" fmla="*/ 95250 w 190501"/>
              <a:gd name="csY42" fmla="*/ 133351 h 190500"/>
              <a:gd name="csX43" fmla="*/ 133350 w 190501"/>
              <a:gd name="csY43" fmla="*/ 95251 h 190500"/>
              <a:gd name="csX44" fmla="*/ 132057 w 190501"/>
              <a:gd name="csY44" fmla="*/ 85369 h 190500"/>
              <a:gd name="csX45" fmla="*/ 132533 w 190501"/>
              <a:gd name="csY45" fmla="*/ 84909 h 190500"/>
              <a:gd name="csX46" fmla="*/ 136478 w 190501"/>
              <a:gd name="csY46" fmla="*/ 80963 h 190500"/>
              <a:gd name="csX47" fmla="*/ 150600 w 190501"/>
              <a:gd name="csY47" fmla="*/ 80963 h 190500"/>
              <a:gd name="csX48" fmla="*/ 152400 w 190501"/>
              <a:gd name="csY48" fmla="*/ 95251 h 190500"/>
              <a:gd name="csX49" fmla="*/ 95250 w 190501"/>
              <a:gd name="csY49" fmla="*/ 152401 h 190500"/>
              <a:gd name="csX50" fmla="*/ 38100 w 190501"/>
              <a:gd name="csY50" fmla="*/ 95251 h 190500"/>
              <a:gd name="csX51" fmla="*/ 95250 w 190501"/>
              <a:gd name="csY51" fmla="*/ 38101 h 190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Lst>
            <a:rect l="l" t="t" r="r" b="b"/>
            <a:pathLst>
              <a:path w="190501" h="190500">
                <a:moveTo>
                  <a:pt x="188408" y="45534"/>
                </a:moveTo>
                <a:cubicBezTo>
                  <a:pt x="190452" y="43491"/>
                  <a:pt x="191063" y="40418"/>
                  <a:pt x="189957" y="37748"/>
                </a:cubicBezTo>
                <a:cubicBezTo>
                  <a:pt x="188852" y="35079"/>
                  <a:pt x="186247" y="33338"/>
                  <a:pt x="183357" y="33338"/>
                </a:cubicBezTo>
                <a:lnTo>
                  <a:pt x="157162" y="33338"/>
                </a:lnTo>
                <a:lnTo>
                  <a:pt x="157162" y="7144"/>
                </a:lnTo>
                <a:cubicBezTo>
                  <a:pt x="157162" y="4255"/>
                  <a:pt x="155421" y="1650"/>
                  <a:pt x="152751" y="544"/>
                </a:cubicBezTo>
                <a:cubicBezTo>
                  <a:pt x="150083" y="-562"/>
                  <a:pt x="147010" y="50"/>
                  <a:pt x="144967" y="2093"/>
                </a:cubicBezTo>
                <a:lnTo>
                  <a:pt x="121155" y="25906"/>
                </a:lnTo>
                <a:cubicBezTo>
                  <a:pt x="119815" y="27246"/>
                  <a:pt x="119063" y="29063"/>
                  <a:pt x="119063" y="30957"/>
                </a:cubicBezTo>
                <a:lnTo>
                  <a:pt x="119063" y="57967"/>
                </a:lnTo>
                <a:lnTo>
                  <a:pt x="100185" y="76846"/>
                </a:lnTo>
                <a:cubicBezTo>
                  <a:pt x="98610" y="76425"/>
                  <a:pt x="96957" y="76201"/>
                  <a:pt x="95250" y="76201"/>
                </a:cubicBezTo>
                <a:cubicBezTo>
                  <a:pt x="84729" y="76201"/>
                  <a:pt x="76200" y="84730"/>
                  <a:pt x="76200" y="95251"/>
                </a:cubicBezTo>
                <a:cubicBezTo>
                  <a:pt x="76200" y="105771"/>
                  <a:pt x="84729" y="114301"/>
                  <a:pt x="95250" y="114301"/>
                </a:cubicBezTo>
                <a:cubicBezTo>
                  <a:pt x="105771" y="114301"/>
                  <a:pt x="114300" y="105771"/>
                  <a:pt x="114300" y="95251"/>
                </a:cubicBezTo>
                <a:cubicBezTo>
                  <a:pt x="114300" y="93544"/>
                  <a:pt x="114075" y="91891"/>
                  <a:pt x="113655" y="90316"/>
                </a:cubicBezTo>
                <a:lnTo>
                  <a:pt x="132533" y="71438"/>
                </a:lnTo>
                <a:lnTo>
                  <a:pt x="159545" y="71438"/>
                </a:lnTo>
                <a:cubicBezTo>
                  <a:pt x="161439" y="71438"/>
                  <a:pt x="163256" y="70686"/>
                  <a:pt x="164596" y="69346"/>
                </a:cubicBezTo>
                <a:lnTo>
                  <a:pt x="188408" y="45534"/>
                </a:lnTo>
                <a:close/>
                <a:moveTo>
                  <a:pt x="95250" y="1"/>
                </a:moveTo>
                <a:cubicBezTo>
                  <a:pt x="106705" y="1"/>
                  <a:pt x="117687" y="2023"/>
                  <a:pt x="127860" y="5729"/>
                </a:cubicBezTo>
                <a:lnTo>
                  <a:pt x="114419" y="19170"/>
                </a:lnTo>
                <a:cubicBezTo>
                  <a:pt x="113823" y="19767"/>
                  <a:pt x="113275" y="20405"/>
                  <a:pt x="112781" y="21077"/>
                </a:cubicBezTo>
                <a:cubicBezTo>
                  <a:pt x="107152" y="19752"/>
                  <a:pt x="101283" y="19051"/>
                  <a:pt x="95250" y="19051"/>
                </a:cubicBezTo>
                <a:cubicBezTo>
                  <a:pt x="53166" y="19051"/>
                  <a:pt x="19050" y="53166"/>
                  <a:pt x="19050" y="95251"/>
                </a:cubicBezTo>
                <a:cubicBezTo>
                  <a:pt x="19050" y="137334"/>
                  <a:pt x="53166" y="171451"/>
                  <a:pt x="95250" y="171451"/>
                </a:cubicBezTo>
                <a:cubicBezTo>
                  <a:pt x="137334" y="171451"/>
                  <a:pt x="171450" y="137334"/>
                  <a:pt x="171450" y="95251"/>
                </a:cubicBezTo>
                <a:cubicBezTo>
                  <a:pt x="171450" y="89218"/>
                  <a:pt x="170749" y="83348"/>
                  <a:pt x="169424" y="77720"/>
                </a:cubicBezTo>
                <a:cubicBezTo>
                  <a:pt x="170096" y="77226"/>
                  <a:pt x="170734" y="76678"/>
                  <a:pt x="171331" y="76081"/>
                </a:cubicBezTo>
                <a:lnTo>
                  <a:pt x="184772" y="62641"/>
                </a:lnTo>
                <a:cubicBezTo>
                  <a:pt x="188478" y="72813"/>
                  <a:pt x="190500" y="83796"/>
                  <a:pt x="190500" y="95251"/>
                </a:cubicBezTo>
                <a:cubicBezTo>
                  <a:pt x="190500" y="147856"/>
                  <a:pt x="147855" y="190501"/>
                  <a:pt x="95250" y="190501"/>
                </a:cubicBezTo>
                <a:cubicBezTo>
                  <a:pt x="42645" y="190501"/>
                  <a:pt x="0" y="147856"/>
                  <a:pt x="0" y="95251"/>
                </a:cubicBezTo>
                <a:cubicBezTo>
                  <a:pt x="0" y="42645"/>
                  <a:pt x="42645" y="1"/>
                  <a:pt x="95250" y="1"/>
                </a:cubicBezTo>
                <a:close/>
                <a:moveTo>
                  <a:pt x="95250" y="38101"/>
                </a:moveTo>
                <a:cubicBezTo>
                  <a:pt x="100184" y="38101"/>
                  <a:pt x="104971" y="38726"/>
                  <a:pt x="109538" y="39901"/>
                </a:cubicBezTo>
                <a:lnTo>
                  <a:pt x="109538" y="54021"/>
                </a:lnTo>
                <a:lnTo>
                  <a:pt x="105592" y="57968"/>
                </a:lnTo>
                <a:cubicBezTo>
                  <a:pt x="105435" y="58125"/>
                  <a:pt x="105282" y="58284"/>
                  <a:pt x="105131" y="58444"/>
                </a:cubicBezTo>
                <a:cubicBezTo>
                  <a:pt x="101980" y="57601"/>
                  <a:pt x="98668" y="57151"/>
                  <a:pt x="95250" y="57151"/>
                </a:cubicBezTo>
                <a:cubicBezTo>
                  <a:pt x="74208" y="57151"/>
                  <a:pt x="57150" y="74208"/>
                  <a:pt x="57150" y="95251"/>
                </a:cubicBezTo>
                <a:cubicBezTo>
                  <a:pt x="57150" y="116293"/>
                  <a:pt x="74208" y="133351"/>
                  <a:pt x="95250" y="133351"/>
                </a:cubicBezTo>
                <a:cubicBezTo>
                  <a:pt x="116292" y="133351"/>
                  <a:pt x="133350" y="116293"/>
                  <a:pt x="133350" y="95251"/>
                </a:cubicBezTo>
                <a:cubicBezTo>
                  <a:pt x="133350" y="91833"/>
                  <a:pt x="132900" y="88521"/>
                  <a:pt x="132057" y="85369"/>
                </a:cubicBezTo>
                <a:cubicBezTo>
                  <a:pt x="132217" y="85219"/>
                  <a:pt x="132376" y="85065"/>
                  <a:pt x="132533" y="84909"/>
                </a:cubicBezTo>
                <a:lnTo>
                  <a:pt x="136478" y="80963"/>
                </a:lnTo>
                <a:lnTo>
                  <a:pt x="150600" y="80963"/>
                </a:lnTo>
                <a:cubicBezTo>
                  <a:pt x="151775" y="85530"/>
                  <a:pt x="152400" y="90317"/>
                  <a:pt x="152400" y="95251"/>
                </a:cubicBezTo>
                <a:cubicBezTo>
                  <a:pt x="152400" y="126814"/>
                  <a:pt x="126813" y="152401"/>
                  <a:pt x="95250" y="152401"/>
                </a:cubicBezTo>
                <a:cubicBezTo>
                  <a:pt x="63687" y="152401"/>
                  <a:pt x="38100" y="126814"/>
                  <a:pt x="38100" y="95251"/>
                </a:cubicBezTo>
                <a:cubicBezTo>
                  <a:pt x="38100" y="63687"/>
                  <a:pt x="63687" y="38101"/>
                  <a:pt x="95250" y="38101"/>
                </a:cubicBezTo>
                <a:close/>
              </a:path>
            </a:pathLst>
          </a:custGeom>
          <a:solidFill>
            <a:schemeClr val="tx1"/>
          </a:solidFill>
          <a:ln w="10477" cap="flat">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38011" tIns="270406" rIns="338011" bIns="270406" numCol="1" spcCol="0" rtlCol="0" fromWordArt="0" anchor="t" anchorCtr="0" forceAA="0" compatLnSpc="1">
            <a:prstTxWarp prst="textNoShape">
              <a:avLst/>
            </a:prstTxWarp>
            <a:noAutofit/>
          </a:bodyPr>
          <a:lstStyle/>
          <a:p>
            <a:pPr defTabSz="1722411" fontAlgn="base">
              <a:spcBef>
                <a:spcPct val="0"/>
              </a:spcBef>
              <a:spcAft>
                <a:spcPct val="0"/>
              </a:spcAft>
              <a:defRPr/>
            </a:pPr>
            <a:endParaRPr lang="en-US" sz="3622" b="1">
              <a:noFill/>
              <a:latin typeface="Segoe UI Variable Display Semibold" pitchFamily="2" charset="0"/>
              <a:cs typeface="Segoe UI" pitchFamily="34" charset="0"/>
            </a:endParaRPr>
          </a:p>
        </p:txBody>
      </p:sp>
      <p:sp>
        <p:nvSpPr>
          <p:cNvPr id="26" name="Rectangle: Rounded Corners 25">
            <a:extLst>
              <a:ext uri="{FF2B5EF4-FFF2-40B4-BE49-F238E27FC236}">
                <a16:creationId xmlns:a16="http://schemas.microsoft.com/office/drawing/2014/main" id="{23559751-F174-B0EA-9609-5B721AC17665}"/>
              </a:ext>
            </a:extLst>
          </p:cNvPr>
          <p:cNvSpPr/>
          <p:nvPr/>
        </p:nvSpPr>
        <p:spPr bwMode="auto">
          <a:xfrm>
            <a:off x="350838" y="2066107"/>
            <a:ext cx="3187959" cy="814642"/>
          </a:xfrm>
          <a:prstGeom prst="roundRect">
            <a:avLst>
              <a:gd name="adj" fmla="val 9646"/>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769520" fontAlgn="base">
              <a:spcBef>
                <a:spcPct val="0"/>
              </a:spcBef>
              <a:spcAft>
                <a:spcPct val="0"/>
              </a:spcAft>
            </a:pPr>
            <a:r>
              <a:rPr lang="en-US" sz="1100" dirty="0">
                <a:ln w="3175">
                  <a:noFill/>
                </a:ln>
                <a:solidFill>
                  <a:schemeClr val="tx1"/>
                </a:solidFill>
                <a:latin typeface="Segoe Sans Display Semibold" pitchFamily="2" charset="0"/>
                <a:cs typeface="Segoe Sans Display Semibold" pitchFamily="2" charset="0"/>
              </a:rPr>
              <a:t>Goal: </a:t>
            </a:r>
            <a:r>
              <a:rPr lang="en-US" sz="1100" dirty="0">
                <a:ln w="3175">
                  <a:noFill/>
                </a:ln>
                <a:solidFill>
                  <a:schemeClr val="tx1"/>
                </a:solidFill>
                <a:cs typeface="Segoe Sans Display Semibold" pitchFamily="2" charset="0"/>
              </a:rPr>
              <a:t>Close out a project with a clean, shareable archive – not a scattered trail of files.</a:t>
            </a:r>
          </a:p>
        </p:txBody>
      </p:sp>
      <p:sp>
        <p:nvSpPr>
          <p:cNvPr id="28" name="Rectangle: Rounded Corners 27">
            <a:extLst>
              <a:ext uri="{FF2B5EF4-FFF2-40B4-BE49-F238E27FC236}">
                <a16:creationId xmlns:a16="http://schemas.microsoft.com/office/drawing/2014/main" id="{96CDD36B-6D5B-CA49-A808-7E10C6763A04}"/>
              </a:ext>
            </a:extLst>
          </p:cNvPr>
          <p:cNvSpPr/>
          <p:nvPr/>
        </p:nvSpPr>
        <p:spPr bwMode="auto">
          <a:xfrm>
            <a:off x="3674226" y="2066107"/>
            <a:ext cx="3747337" cy="814642"/>
          </a:xfrm>
          <a:prstGeom prst="roundRect">
            <a:avLst>
              <a:gd name="adj" fmla="val 10584"/>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769520" fontAlgn="base">
              <a:spcBef>
                <a:spcPct val="0"/>
              </a:spcBef>
              <a:spcAft>
                <a:spcPct val="0"/>
              </a:spcAft>
            </a:pPr>
            <a:r>
              <a:rPr lang="en-US" sz="1100" dirty="0">
                <a:ln w="3175">
                  <a:noFill/>
                </a:ln>
                <a:solidFill>
                  <a:schemeClr val="tx1"/>
                </a:solidFill>
                <a:latin typeface="Segoe Sans Display Semibold"/>
                <a:cs typeface="Segoe Sans Display Semibold"/>
              </a:rPr>
              <a:t>Output: </a:t>
            </a:r>
            <a:r>
              <a:rPr lang="en-US" sz="1100" dirty="0">
                <a:ln w="3175">
                  <a:noFill/>
                </a:ln>
                <a:solidFill>
                  <a:schemeClr val="tx1"/>
                </a:solidFill>
                <a:cs typeface="Segoe Sans Display Semibold"/>
              </a:rPr>
              <a:t>A single OneDrive folder with the project’s deliverables and references, shared with the team so the work stays findable and easy to reference.</a:t>
            </a:r>
          </a:p>
        </p:txBody>
      </p:sp>
      <p:graphicFrame>
        <p:nvGraphicFramePr>
          <p:cNvPr id="23" name="Table 22">
            <a:extLst>
              <a:ext uri="{FF2B5EF4-FFF2-40B4-BE49-F238E27FC236}">
                <a16:creationId xmlns:a16="http://schemas.microsoft.com/office/drawing/2014/main" id="{841D97D5-B5DF-AD84-EEC9-280453B87DEF}"/>
              </a:ext>
            </a:extLst>
          </p:cNvPr>
          <p:cNvGraphicFramePr>
            <a:graphicFrameLocks noGrp="1"/>
          </p:cNvGraphicFramePr>
          <p:nvPr>
            <p:extLst>
              <p:ext uri="{D42A27DB-BD31-4B8C-83A1-F6EECF244321}">
                <p14:modId xmlns:p14="http://schemas.microsoft.com/office/powerpoint/2010/main" val="3569656873"/>
              </p:ext>
            </p:extLst>
          </p:nvPr>
        </p:nvGraphicFramePr>
        <p:xfrm>
          <a:off x="350838" y="3120140"/>
          <a:ext cx="7070725" cy="4337304"/>
        </p:xfrm>
        <a:graphic>
          <a:graphicData uri="http://schemas.openxmlformats.org/drawingml/2006/table">
            <a:tbl>
              <a:tblPr firstRow="1" bandRow="1">
                <a:effectLst/>
                <a:tableStyleId>{2D5ABB26-0587-4C30-8999-92F81FD0307C}</a:tableStyleId>
              </a:tblPr>
              <a:tblGrid>
                <a:gridCol w="4438876">
                  <a:extLst>
                    <a:ext uri="{9D8B030D-6E8A-4147-A177-3AD203B41FA5}">
                      <a16:colId xmlns:a16="http://schemas.microsoft.com/office/drawing/2014/main" val="500978148"/>
                    </a:ext>
                  </a:extLst>
                </a:gridCol>
                <a:gridCol w="2631849">
                  <a:extLst>
                    <a:ext uri="{9D8B030D-6E8A-4147-A177-3AD203B41FA5}">
                      <a16:colId xmlns:a16="http://schemas.microsoft.com/office/drawing/2014/main" val="1291813688"/>
                    </a:ext>
                  </a:extLst>
                </a:gridCol>
              </a:tblGrid>
              <a:tr h="0">
                <a:tc>
                  <a:txBody>
                    <a:bodyPr/>
                    <a:lstStyle/>
                    <a:p>
                      <a:pPr marL="0" marR="0" lvl="0" indent="0" algn="l" defTabSz="524695" rtl="0" eaLnBrk="1" fontAlgn="auto" latinLnBrk="0" hangingPunct="1">
                        <a:lnSpc>
                          <a:spcPct val="100000"/>
                        </a:lnSpc>
                        <a:spcBef>
                          <a:spcPts val="600"/>
                        </a:spcBef>
                        <a:spcAft>
                          <a:spcPts val="0"/>
                        </a:spcAft>
                        <a:buClrTx/>
                        <a:buSzTx/>
                        <a:buFontTx/>
                        <a:buNone/>
                        <a:tabLst/>
                        <a:defRPr/>
                      </a:pPr>
                      <a:r>
                        <a:rPr lang="en-US" sz="1400" kern="1200" dirty="0">
                          <a:solidFill>
                            <a:schemeClr val="accent2">
                              <a:lumMod val="75000"/>
                            </a:schemeClr>
                          </a:solidFill>
                          <a:latin typeface="Segoe Sans Display Semibold" pitchFamily="2" charset="0"/>
                          <a:ea typeface="+mn-ea"/>
                          <a:cs typeface="Segoe Sans Display Semibold" pitchFamily="2" charset="0"/>
                          <a:sym typeface=""/>
                        </a:rPr>
                        <a:t>Prompt</a:t>
                      </a:r>
                    </a:p>
                  </a:txBody>
                  <a:tcPr marL="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ClrTx/>
                        <a:buSzTx/>
                        <a:buFontTx/>
                        <a:buNone/>
                        <a:tabLst/>
                        <a:defRPr/>
                      </a:pPr>
                      <a:r>
                        <a:rPr lang="en-US" sz="1400" kern="1200" dirty="0">
                          <a:solidFill>
                            <a:schemeClr val="accent2">
                              <a:lumMod val="75000"/>
                            </a:schemeClr>
                          </a:solidFill>
                          <a:latin typeface="Segoe Sans Display Semibold" pitchFamily="2" charset="0"/>
                          <a:ea typeface="+mn-ea"/>
                          <a:cs typeface="Segoe Sans Display Semibold" pitchFamily="2" charset="0"/>
                          <a:sym typeface=""/>
                        </a:rPr>
                        <a:t>Execution workflow</a:t>
                      </a:r>
                    </a:p>
                  </a:txBody>
                  <a:tcPr marL="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68231157"/>
                  </a:ext>
                </a:extLst>
              </a:tr>
              <a:tr h="576072">
                <a:tc rowSpan="7">
                  <a:txBody>
                    <a:bodyPr/>
                    <a:lstStyle/>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dirty="0">
                          <a:solidFill>
                            <a:schemeClr val="tx1"/>
                          </a:solidFill>
                          <a:effectLst/>
                          <a:latin typeface="+mn-lt"/>
                          <a:ea typeface="+mn-ea"/>
                          <a:cs typeface="Segoe Sans Display"/>
                        </a:rPr>
                        <a:t>I just wrapped up the [Project name] project.</a:t>
                      </a:r>
                    </a:p>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dirty="0">
                          <a:solidFill>
                            <a:schemeClr val="tx1"/>
                          </a:solidFill>
                          <a:effectLst/>
                          <a:latin typeface="+mn-lt"/>
                          <a:ea typeface="+mn-ea"/>
                          <a:cs typeface="Segoe Sans Display"/>
                        </a:rPr>
                        <a:t>Find all files in my OneDrive related to this project – docs, decks, spreadsheets.</a:t>
                      </a:r>
                    </a:p>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dirty="0">
                          <a:solidFill>
                            <a:schemeClr val="tx1"/>
                          </a:solidFill>
                          <a:effectLst/>
                          <a:latin typeface="+mn-lt"/>
                          <a:ea typeface="+mn-ea"/>
                          <a:cs typeface="Segoe Sans Display"/>
                        </a:rPr>
                        <a:t>Create a new folder called “[Project name] – Archive” and move everything into it. Share the archive folder with the [Project name] team so they have a clean reference.</a:t>
                      </a:r>
                    </a:p>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dirty="0">
                          <a:solidFill>
                            <a:schemeClr val="tx1"/>
                          </a:solidFill>
                          <a:effectLst/>
                          <a:latin typeface="+mn-lt"/>
                          <a:ea typeface="+mn-ea"/>
                          <a:cs typeface="Segoe Sans Display"/>
                        </a:rPr>
                        <a:t>Then build a lightweight HTML recap page for the archive – project outcomes, key contributors, links to the headline deliverables, and a one-paragraph “what shipped” summary up top – so the archive is navigable, not just a folder of files.</a:t>
                      </a:r>
                    </a:p>
                  </a:txBody>
                  <a:tcPr marL="0" marR="274320">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FontTx/>
                        <a:buNone/>
                      </a:pPr>
                      <a:r>
                        <a:rPr lang="en-US" sz="1400" b="0" i="0" u="none" strike="noStrike" kern="1200" cap="none" spc="0" normalizeH="0" baseline="0" dirty="0">
                          <a:solidFill>
                            <a:schemeClr val="tx1"/>
                          </a:solidFill>
                          <a:effectLst/>
                          <a:latin typeface="Segoe Sans Display Semibold" pitchFamily="2" charset="0"/>
                          <a:ea typeface="+mn-ea"/>
                          <a:cs typeface="Segoe Sans Display Semibold" pitchFamily="2" charset="0"/>
                          <a:sym typeface=""/>
                        </a:rPr>
                        <a:t>OneDrive </a:t>
                      </a:r>
                      <a:r>
                        <a:rPr lang="en-US" sz="1400" b="0" i="0" u="none" strike="noStrike" kern="1200" cap="none" spc="0" normalizeH="0" baseline="0" dirty="0">
                          <a:solidFill>
                            <a:schemeClr val="tx1"/>
                          </a:solidFill>
                          <a:effectLst/>
                          <a:latin typeface="Segoe Sans Display Semibold" pitchFamily="2" charset="0"/>
                          <a:ea typeface="+mn-ea"/>
                          <a:cs typeface="Segoe Sans Display Semibold" pitchFamily="2" charset="0"/>
                          <a:sym typeface="Wingdings" panose="05000000000000000000" pitchFamily="2" charset="2"/>
                        </a:rPr>
                        <a:t></a:t>
                      </a:r>
                      <a:r>
                        <a:rPr lang="en-US" sz="1400" b="0" i="0" u="none" strike="noStrike" kern="1200" cap="none" spc="0" normalizeH="0" baseline="0" dirty="0">
                          <a:solidFill>
                            <a:schemeClr val="tx1"/>
                          </a:solidFill>
                          <a:effectLst/>
                          <a:latin typeface="Segoe Sans Display Semibold" pitchFamily="2" charset="0"/>
                          <a:ea typeface="+mn-ea"/>
                          <a:cs typeface="Segoe Sans Display Semibold" pitchFamily="2" charset="0"/>
                          <a:sym typeface=""/>
                        </a:rPr>
                        <a:t> </a:t>
                      </a:r>
                      <a:r>
                        <a:rPr lang="en-US" sz="1400" b="0" i="0" u="none" strike="noStrike" kern="1200" cap="none" spc="0" normalizeH="0" baseline="0" dirty="0">
                          <a:solidFill>
                            <a:schemeClr val="tx1"/>
                          </a:solidFill>
                          <a:effectLst/>
                          <a:latin typeface="+mn-lt"/>
                          <a:ea typeface="+mn-ea"/>
                          <a:cs typeface="Segoe Sans Display"/>
                          <a:sym typeface=""/>
                        </a:rPr>
                        <a:t>Locate project files</a:t>
                      </a: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726913705"/>
                  </a:ext>
                </a:extLst>
              </a:tr>
              <a:tr h="576072">
                <a:tc vMerge="1">
                  <a:txBody>
                    <a:bodyPr/>
                    <a:lstStyle/>
                    <a:p>
                      <a:endParaRPr lang="en-IN"/>
                    </a:p>
                  </a:txBody>
                  <a:tcPr/>
                </a:tc>
                <a:tc>
                  <a:txBody>
                    <a:bodyPr/>
                    <a:lstStyle/>
                    <a:p>
                      <a:pPr marL="0" marR="0" lvl="0" indent="0" algn="l" defTabSz="524695" rtl="0" eaLnBrk="1" fontAlgn="auto" latinLnBrk="0" hangingPunct="1">
                        <a:lnSpc>
                          <a:spcPct val="100000"/>
                        </a:lnSpc>
                        <a:spcBef>
                          <a:spcPts val="0"/>
                        </a:spcBef>
                        <a:spcAft>
                          <a:spcPts val="800"/>
                        </a:spcAft>
                        <a:buFontTx/>
                        <a:buNone/>
                      </a:pP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
                        </a:rPr>
                        <a:t>Classify </a:t>
                      </a: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Wingdings" panose="05000000000000000000" pitchFamily="2" charset="2"/>
                        </a:rPr>
                        <a:t></a:t>
                      </a: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
                        </a:rPr>
                        <a:t> </a:t>
                      </a:r>
                      <a:r>
                        <a:rPr lang="en-US" sz="1400" b="0" i="0" u="none" strike="noStrike" kern="1200" cap="none" spc="0" normalizeH="0" baseline="0">
                          <a:solidFill>
                            <a:schemeClr val="tx1"/>
                          </a:solidFill>
                          <a:effectLst/>
                          <a:latin typeface="+mn-lt"/>
                          <a:ea typeface="+mn-ea"/>
                          <a:cs typeface="Segoe Sans Display"/>
                          <a:sym typeface=""/>
                        </a:rPr>
                        <a:t>Docs / decks / spreadsheets</a:t>
                      </a: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952265413"/>
                  </a:ext>
                </a:extLst>
              </a:tr>
              <a:tr h="576072">
                <a:tc vMerge="1">
                  <a:txBody>
                    <a:bodyPr/>
                    <a:lstStyle/>
                    <a:p>
                      <a:endParaRPr lang="en-IN"/>
                    </a:p>
                  </a:txBody>
                  <a:tcPr/>
                </a:tc>
                <a:tc>
                  <a:txBody>
                    <a:bodyPr/>
                    <a:lstStyle/>
                    <a:p>
                      <a:pPr marL="0" marR="0" lvl="0" indent="0" algn="l" defTabSz="524695" rtl="0" eaLnBrk="1" fontAlgn="auto" latinLnBrk="0" hangingPunct="1">
                        <a:lnSpc>
                          <a:spcPct val="100000"/>
                        </a:lnSpc>
                        <a:spcBef>
                          <a:spcPts val="0"/>
                        </a:spcBef>
                        <a:spcAft>
                          <a:spcPts val="800"/>
                        </a:spcAft>
                        <a:buFontTx/>
                        <a:buNone/>
                      </a:pP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
                        </a:rPr>
                        <a:t>Create </a:t>
                      </a: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Wingdings" panose="05000000000000000000" pitchFamily="2" charset="2"/>
                        </a:rPr>
                        <a:t></a:t>
                      </a: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
                        </a:rPr>
                        <a:t> </a:t>
                      </a:r>
                      <a:r>
                        <a:rPr lang="en-US" sz="1400" b="0" i="0" u="none" strike="noStrike" kern="1200" cap="none" spc="0" normalizeH="0" baseline="0">
                          <a:solidFill>
                            <a:schemeClr val="tx1"/>
                          </a:solidFill>
                          <a:effectLst/>
                          <a:latin typeface="+mn-lt"/>
                          <a:ea typeface="+mn-ea"/>
                          <a:cs typeface="Segoe Sans Display"/>
                          <a:sym typeface=""/>
                        </a:rPr>
                        <a:t>Archive folder</a:t>
                      </a: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771845048"/>
                  </a:ext>
                </a:extLst>
              </a:tr>
              <a:tr h="576072">
                <a:tc vMerge="1">
                  <a:txBody>
                    <a:bodyPr/>
                    <a:lstStyle/>
                    <a:p>
                      <a:endParaRPr lang="en-IN"/>
                    </a:p>
                  </a:txBody>
                  <a:tcPr/>
                </a:tc>
                <a:tc>
                  <a:txBody>
                    <a:bodyPr/>
                    <a:lstStyle/>
                    <a:p>
                      <a:pPr marL="0" marR="0" lvl="0" indent="0" algn="l" defTabSz="524695" rtl="0" eaLnBrk="1" fontAlgn="auto" latinLnBrk="0" hangingPunct="1">
                        <a:lnSpc>
                          <a:spcPct val="100000"/>
                        </a:lnSpc>
                        <a:spcBef>
                          <a:spcPts val="0"/>
                        </a:spcBef>
                        <a:spcAft>
                          <a:spcPts val="800"/>
                        </a:spcAft>
                        <a:buFontTx/>
                        <a:buNone/>
                      </a:pP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
                        </a:rPr>
                        <a:t>Move </a:t>
                      </a: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Wingdings" panose="05000000000000000000" pitchFamily="2" charset="2"/>
                        </a:rPr>
                        <a:t></a:t>
                      </a:r>
                      <a:r>
                        <a:rPr lang="en-US" sz="1400" b="0" i="0" u="none" strike="noStrike" kern="1200" cap="none" spc="0" normalizeH="0" baseline="0">
                          <a:solidFill>
                            <a:schemeClr val="tx1"/>
                          </a:solidFill>
                          <a:effectLst/>
                          <a:latin typeface="+mn-lt"/>
                          <a:ea typeface="+mn-ea"/>
                          <a:cs typeface="Segoe Sans Display"/>
                          <a:sym typeface=""/>
                        </a:rPr>
                        <a:t> Related artifacts</a:t>
                      </a: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992826558"/>
                  </a:ext>
                </a:extLst>
              </a:tr>
              <a:tr h="576072">
                <a:tc vMerge="1">
                  <a:txBody>
                    <a:bodyPr/>
                    <a:lstStyle/>
                    <a:p>
                      <a:endParaRPr lang="en-IN"/>
                    </a:p>
                  </a:txBody>
                  <a:tcPr/>
                </a:tc>
                <a:tc>
                  <a:txBody>
                    <a:bodyPr/>
                    <a:lstStyle/>
                    <a:p>
                      <a:pPr marL="0" marR="0" lvl="0" indent="0" algn="l" defTabSz="524695" rtl="0" eaLnBrk="1" fontAlgn="auto" latinLnBrk="0" hangingPunct="1">
                        <a:lnSpc>
                          <a:spcPct val="100000"/>
                        </a:lnSpc>
                        <a:spcBef>
                          <a:spcPts val="0"/>
                        </a:spcBef>
                        <a:spcAft>
                          <a:spcPts val="800"/>
                        </a:spcAft>
                        <a:buFontTx/>
                        <a:buNone/>
                      </a:pP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
                        </a:rPr>
                        <a:t>Share </a:t>
                      </a: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Wingdings" panose="05000000000000000000" pitchFamily="2" charset="2"/>
                        </a:rPr>
                        <a:t></a:t>
                      </a:r>
                      <a:r>
                        <a:rPr lang="en-US" sz="1400" b="0" i="0" u="none" strike="noStrike" kern="1200" cap="none" spc="0" normalizeH="0" baseline="0">
                          <a:solidFill>
                            <a:schemeClr val="tx1"/>
                          </a:solidFill>
                          <a:effectLst/>
                          <a:latin typeface="+mn-lt"/>
                          <a:ea typeface="+mn-ea"/>
                          <a:cs typeface="Segoe Sans Display"/>
                          <a:sym typeface=""/>
                        </a:rPr>
                        <a:t> Archive folder</a:t>
                      </a: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138400096"/>
                  </a:ext>
                </a:extLst>
              </a:tr>
              <a:tr h="576072">
                <a:tc vMerge="1">
                  <a:txBody>
                    <a:bodyPr/>
                    <a:lstStyle/>
                    <a:p>
                      <a:endParaRPr lang="en-IN"/>
                    </a:p>
                  </a:txBody>
                  <a:tcPr/>
                </a:tc>
                <a:tc>
                  <a:txBody>
                    <a:bodyPr/>
                    <a:lstStyle/>
                    <a:p>
                      <a:pPr marL="0" marR="0" lvl="0" indent="0" algn="l" defTabSz="524695" rtl="0" eaLnBrk="1" fontAlgn="auto" latinLnBrk="0" hangingPunct="1">
                        <a:lnSpc>
                          <a:spcPct val="100000"/>
                        </a:lnSpc>
                        <a:spcBef>
                          <a:spcPts val="0"/>
                        </a:spcBef>
                        <a:spcAft>
                          <a:spcPts val="800"/>
                        </a:spcAft>
                        <a:buFontTx/>
                        <a:buNone/>
                      </a:pPr>
                      <a:r>
                        <a:rPr lang="en-US" sz="1400" b="0" i="0" u="none" strike="noStrike" kern="1200" cap="none" spc="0" normalizeH="0" baseline="0" dirty="0">
                          <a:solidFill>
                            <a:schemeClr val="tx1"/>
                          </a:solidFill>
                          <a:effectLst/>
                          <a:latin typeface="Segoe Sans Display Semibold" pitchFamily="2" charset="0"/>
                          <a:ea typeface="+mn-ea"/>
                          <a:cs typeface="Segoe Sans Display Semibold" pitchFamily="2" charset="0"/>
                          <a:sym typeface=""/>
                        </a:rPr>
                        <a:t>Confirm </a:t>
                      </a:r>
                      <a:r>
                        <a:rPr lang="en-US" sz="1400" b="0" i="0" u="none" strike="noStrike" kern="1200" cap="none" spc="0" normalizeH="0" baseline="0" dirty="0">
                          <a:solidFill>
                            <a:schemeClr val="tx1"/>
                          </a:solidFill>
                          <a:effectLst/>
                          <a:latin typeface="Segoe Sans Display Semibold" pitchFamily="2" charset="0"/>
                          <a:ea typeface="+mn-ea"/>
                          <a:cs typeface="Segoe Sans Display Semibold" pitchFamily="2" charset="0"/>
                          <a:sym typeface="Wingdings" panose="05000000000000000000" pitchFamily="2" charset="2"/>
                        </a:rPr>
                        <a:t></a:t>
                      </a:r>
                      <a:r>
                        <a:rPr lang="en-US" sz="1400" b="0" i="0" u="none" strike="noStrike" kern="1200" cap="none" spc="0" normalizeH="0" baseline="0" dirty="0">
                          <a:solidFill>
                            <a:schemeClr val="tx1"/>
                          </a:solidFill>
                          <a:effectLst/>
                          <a:latin typeface="+mn-lt"/>
                          <a:ea typeface="+mn-ea"/>
                          <a:cs typeface="Segoe Sans Display"/>
                          <a:sym typeface=""/>
                        </a:rPr>
                        <a:t> Central project reference</a:t>
                      </a: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523366087"/>
                  </a:ext>
                </a:extLst>
              </a:tr>
              <a:tr h="576072">
                <a:tc vMerge="1">
                  <a:txBody>
                    <a:bodyPr/>
                    <a:lstStyle/>
                    <a:p>
                      <a:endParaRPr lang="en-IN"/>
                    </a:p>
                  </a:txBody>
                  <a:tcPr/>
                </a:tc>
                <a:tc>
                  <a:txBody>
                    <a:bodyPr/>
                    <a:lstStyle/>
                    <a:p>
                      <a:pPr marL="0" marR="0" lvl="0" indent="0" algn="l" defTabSz="524695" rtl="0" eaLnBrk="1" fontAlgn="auto" latinLnBrk="0" hangingPunct="1">
                        <a:lnSpc>
                          <a:spcPct val="100000"/>
                        </a:lnSpc>
                        <a:spcBef>
                          <a:spcPts val="0"/>
                        </a:spcBef>
                        <a:spcAft>
                          <a:spcPts val="800"/>
                        </a:spcAft>
                        <a:buFontTx/>
                        <a:buNone/>
                      </a:pPr>
                      <a:r>
                        <a:rPr lang="en-US" sz="1400" b="0" i="0" u="none" strike="noStrike" kern="1200" cap="none" spc="0" normalizeH="0" baseline="0" dirty="0">
                          <a:solidFill>
                            <a:schemeClr val="tx1"/>
                          </a:solidFill>
                          <a:effectLst/>
                          <a:latin typeface="Segoe Sans Display Semibold" pitchFamily="2" charset="0"/>
                          <a:ea typeface="+mn-ea"/>
                          <a:cs typeface="Segoe Sans Display Semibold" pitchFamily="2" charset="0"/>
                          <a:sym typeface=""/>
                        </a:rPr>
                        <a:t>Build </a:t>
                      </a:r>
                      <a:r>
                        <a:rPr lang="en-US" sz="1400" b="0" i="0" u="none" strike="noStrike" kern="1200" cap="none" spc="0" normalizeH="0" baseline="0" dirty="0">
                          <a:solidFill>
                            <a:schemeClr val="tx1"/>
                          </a:solidFill>
                          <a:effectLst/>
                          <a:latin typeface="Segoe Sans Display Semibold" pitchFamily="2" charset="0"/>
                          <a:ea typeface="+mn-ea"/>
                          <a:cs typeface="Segoe Sans Display Semibold" pitchFamily="2" charset="0"/>
                          <a:sym typeface="Wingdings" panose="05000000000000000000" pitchFamily="2" charset="2"/>
                        </a:rPr>
                        <a:t></a:t>
                      </a:r>
                      <a:r>
                        <a:rPr lang="en-US" sz="1400" b="0" i="0" u="none" strike="noStrike" kern="1200" cap="none" spc="0" normalizeH="0" baseline="0" dirty="0">
                          <a:solidFill>
                            <a:schemeClr val="tx1"/>
                          </a:solidFill>
                          <a:effectLst/>
                          <a:latin typeface="+mn-lt"/>
                          <a:ea typeface="+mn-ea"/>
                          <a:cs typeface="Segoe Sans Display"/>
                          <a:sym typeface=""/>
                        </a:rPr>
                        <a:t> HTML project recap page </a:t>
                      </a:r>
                      <a:br>
                        <a:rPr lang="en-US" sz="1400" b="0" i="0" u="none" strike="noStrike" kern="1200" cap="none" spc="0" normalizeH="0" baseline="0" dirty="0">
                          <a:solidFill>
                            <a:schemeClr val="tx1"/>
                          </a:solidFill>
                          <a:effectLst/>
                          <a:latin typeface="+mn-lt"/>
                          <a:ea typeface="+mn-ea"/>
                          <a:cs typeface="Segoe Sans Display"/>
                          <a:sym typeface=""/>
                        </a:rPr>
                      </a:br>
                      <a:r>
                        <a:rPr lang="en-US" sz="1400" b="0" i="0" u="none" strike="noStrike" kern="1200" cap="none" spc="0" normalizeH="0" baseline="0" dirty="0">
                          <a:solidFill>
                            <a:schemeClr val="tx1"/>
                          </a:solidFill>
                          <a:effectLst/>
                          <a:latin typeface="+mn-lt"/>
                          <a:ea typeface="+mn-ea"/>
                          <a:cs typeface="Segoe Sans Display"/>
                          <a:sym typeface=""/>
                        </a:rPr>
                        <a:t>for the archive</a:t>
                      </a: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noFill/>
                      <a:prstDash val="solid"/>
                      <a:round/>
                      <a:headEnd type="none" w="med" len="med"/>
                      <a:tailEnd type="none" w="med" len="med"/>
                    </a:lnB>
                    <a:noFill/>
                  </a:tcPr>
                </a:tc>
                <a:extLst>
                  <a:ext uri="{0D108BD9-81ED-4DB2-BD59-A6C34878D82A}">
                    <a16:rowId xmlns:a16="http://schemas.microsoft.com/office/drawing/2014/main" val="3214041887"/>
                  </a:ext>
                </a:extLst>
              </a:tr>
            </a:tbl>
          </a:graphicData>
        </a:graphic>
      </p:graphicFrame>
      <p:sp>
        <p:nvSpPr>
          <p:cNvPr id="30" name="Graphic 15">
            <a:extLst>
              <a:ext uri="{FF2B5EF4-FFF2-40B4-BE49-F238E27FC236}">
                <a16:creationId xmlns:a16="http://schemas.microsoft.com/office/drawing/2014/main" id="{B154B880-0D7D-E374-2643-C8C24D85D346}"/>
              </a:ext>
              <a:ext uri="{C183D7F6-B498-43B3-948B-1728B52AA6E4}">
                <adec:decorative xmlns:adec="http://schemas.microsoft.com/office/drawing/2017/decorative" val="1"/>
              </a:ext>
            </a:extLst>
          </p:cNvPr>
          <p:cNvSpPr>
            <a:spLocks/>
          </p:cNvSpPr>
          <p:nvPr/>
        </p:nvSpPr>
        <p:spPr>
          <a:xfrm>
            <a:off x="3780906" y="1753374"/>
            <a:ext cx="297568" cy="252931"/>
          </a:xfrm>
          <a:custGeom>
            <a:avLst/>
            <a:gdLst>
              <a:gd name="csX0" fmla="*/ 147926 w 190499"/>
              <a:gd name="csY0" fmla="*/ 2092 h 161924"/>
              <a:gd name="csX1" fmla="*/ 137824 w 190499"/>
              <a:gd name="csY1" fmla="*/ 2092 h 161924"/>
              <a:gd name="csX2" fmla="*/ 137824 w 190499"/>
              <a:gd name="csY2" fmla="*/ 12195 h 161924"/>
              <a:gd name="csX3" fmla="*/ 166109 w 190499"/>
              <a:gd name="csY3" fmla="*/ 40481 h 161924"/>
              <a:gd name="csX4" fmla="*/ 119063 w 190499"/>
              <a:gd name="csY4" fmla="*/ 40481 h 161924"/>
              <a:gd name="csX5" fmla="*/ 88106 w 190499"/>
              <a:gd name="csY5" fmla="*/ 71437 h 161924"/>
              <a:gd name="csX6" fmla="*/ 88106 w 190499"/>
              <a:gd name="csY6" fmla="*/ 100012 h 161924"/>
              <a:gd name="csX7" fmla="*/ 75437 w 190499"/>
              <a:gd name="csY7" fmla="*/ 116198 h 161924"/>
              <a:gd name="csX8" fmla="*/ 38100 w 190499"/>
              <a:gd name="csY8" fmla="*/ 85725 h 161924"/>
              <a:gd name="csX9" fmla="*/ 0 w 190499"/>
              <a:gd name="csY9" fmla="*/ 123825 h 161924"/>
              <a:gd name="csX10" fmla="*/ 38100 w 190499"/>
              <a:gd name="csY10" fmla="*/ 161925 h 161924"/>
              <a:gd name="csX11" fmla="*/ 75582 w 190499"/>
              <a:gd name="csY11" fmla="*/ 130693 h 161924"/>
              <a:gd name="csX12" fmla="*/ 102394 w 190499"/>
              <a:gd name="csY12" fmla="*/ 100012 h 161924"/>
              <a:gd name="csX13" fmla="*/ 102394 w 190499"/>
              <a:gd name="csY13" fmla="*/ 71437 h 161924"/>
              <a:gd name="csX14" fmla="*/ 119063 w 190499"/>
              <a:gd name="csY14" fmla="*/ 54769 h 161924"/>
              <a:gd name="csX15" fmla="*/ 166109 w 190499"/>
              <a:gd name="csY15" fmla="*/ 54769 h 161924"/>
              <a:gd name="csX16" fmla="*/ 137824 w 190499"/>
              <a:gd name="csY16" fmla="*/ 83055 h 161924"/>
              <a:gd name="csX17" fmla="*/ 137824 w 190499"/>
              <a:gd name="csY17" fmla="*/ 93157 h 161924"/>
              <a:gd name="csX18" fmla="*/ 147926 w 190499"/>
              <a:gd name="csY18" fmla="*/ 93157 h 161924"/>
              <a:gd name="csX19" fmla="*/ 188407 w 190499"/>
              <a:gd name="csY19" fmla="*/ 52676 h 161924"/>
              <a:gd name="csX20" fmla="*/ 188407 w 190499"/>
              <a:gd name="csY20" fmla="*/ 42574 h 161924"/>
              <a:gd name="csX21" fmla="*/ 147926 w 190499"/>
              <a:gd name="csY21" fmla="*/ 2092 h 1619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90499" h="161924">
                <a:moveTo>
                  <a:pt x="147926" y="2092"/>
                </a:moveTo>
                <a:cubicBezTo>
                  <a:pt x="145136" y="-697"/>
                  <a:pt x="140614" y="-697"/>
                  <a:pt x="137824" y="2092"/>
                </a:cubicBezTo>
                <a:cubicBezTo>
                  <a:pt x="135034" y="4882"/>
                  <a:pt x="135034" y="9405"/>
                  <a:pt x="137824" y="12195"/>
                </a:cubicBezTo>
                <a:lnTo>
                  <a:pt x="166109" y="40481"/>
                </a:lnTo>
                <a:lnTo>
                  <a:pt x="119063" y="40481"/>
                </a:lnTo>
                <a:cubicBezTo>
                  <a:pt x="101966" y="40481"/>
                  <a:pt x="88106" y="54341"/>
                  <a:pt x="88106" y="71437"/>
                </a:cubicBezTo>
                <a:lnTo>
                  <a:pt x="88106" y="100012"/>
                </a:lnTo>
                <a:cubicBezTo>
                  <a:pt x="88106" y="107840"/>
                  <a:pt x="82711" y="114408"/>
                  <a:pt x="75437" y="116198"/>
                </a:cubicBezTo>
                <a:cubicBezTo>
                  <a:pt x="71904" y="98811"/>
                  <a:pt x="56530" y="85725"/>
                  <a:pt x="38100" y="85725"/>
                </a:cubicBezTo>
                <a:cubicBezTo>
                  <a:pt x="17058" y="85725"/>
                  <a:pt x="0" y="102783"/>
                  <a:pt x="0" y="123825"/>
                </a:cubicBezTo>
                <a:cubicBezTo>
                  <a:pt x="0" y="144867"/>
                  <a:pt x="17058" y="161925"/>
                  <a:pt x="38100" y="161925"/>
                </a:cubicBezTo>
                <a:cubicBezTo>
                  <a:pt x="56797" y="161925"/>
                  <a:pt x="72348" y="148458"/>
                  <a:pt x="75582" y="130693"/>
                </a:cubicBezTo>
                <a:cubicBezTo>
                  <a:pt x="90719" y="128668"/>
                  <a:pt x="102394" y="115704"/>
                  <a:pt x="102394" y="100012"/>
                </a:cubicBezTo>
                <a:lnTo>
                  <a:pt x="102394" y="71437"/>
                </a:lnTo>
                <a:cubicBezTo>
                  <a:pt x="102394" y="62232"/>
                  <a:pt x="109857" y="54769"/>
                  <a:pt x="119063" y="54769"/>
                </a:cubicBezTo>
                <a:lnTo>
                  <a:pt x="166109" y="54769"/>
                </a:lnTo>
                <a:lnTo>
                  <a:pt x="137824" y="83055"/>
                </a:lnTo>
                <a:cubicBezTo>
                  <a:pt x="135034" y="85845"/>
                  <a:pt x="135034" y="90367"/>
                  <a:pt x="137824" y="93157"/>
                </a:cubicBezTo>
                <a:cubicBezTo>
                  <a:pt x="140614" y="95947"/>
                  <a:pt x="145136" y="95947"/>
                  <a:pt x="147926" y="93157"/>
                </a:cubicBezTo>
                <a:lnTo>
                  <a:pt x="188407" y="52676"/>
                </a:lnTo>
                <a:cubicBezTo>
                  <a:pt x="191197" y="49887"/>
                  <a:pt x="191197" y="45363"/>
                  <a:pt x="188407" y="42574"/>
                </a:cubicBezTo>
                <a:lnTo>
                  <a:pt x="147926" y="2092"/>
                </a:lnTo>
                <a:close/>
              </a:path>
            </a:pathLst>
          </a:custGeom>
          <a:solidFill>
            <a:schemeClr val="tx1"/>
          </a:solidFill>
          <a:ln w="10477" cap="flat">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38011" tIns="270406" rIns="338011" bIns="270406" numCol="1" spcCol="0" rtlCol="0" fromWordArt="0" anchor="t" anchorCtr="0" forceAA="0" compatLnSpc="1">
            <a:prstTxWarp prst="textNoShape">
              <a:avLst/>
            </a:prstTxWarp>
            <a:noAutofit/>
          </a:bodyPr>
          <a:lstStyle/>
          <a:p>
            <a:pPr defTabSz="1722411" fontAlgn="base">
              <a:spcBef>
                <a:spcPct val="0"/>
              </a:spcBef>
              <a:spcAft>
                <a:spcPct val="0"/>
              </a:spcAft>
              <a:defRPr/>
            </a:pPr>
            <a:endParaRPr lang="en-US" sz="3622" b="1">
              <a:noFill/>
              <a:latin typeface="Segoe UI Variable Display Semibold" pitchFamily="2" charset="0"/>
              <a:cs typeface="Segoe UI" pitchFamily="34" charset="0"/>
            </a:endParaRPr>
          </a:p>
        </p:txBody>
      </p:sp>
      <p:cxnSp>
        <p:nvCxnSpPr>
          <p:cNvPr id="3" name="Straight Connector 2">
            <a:extLst>
              <a:ext uri="{FF2B5EF4-FFF2-40B4-BE49-F238E27FC236}">
                <a16:creationId xmlns:a16="http://schemas.microsoft.com/office/drawing/2014/main" id="{F8A39263-6A0F-8C0B-B938-5C4CACD3C633}"/>
              </a:ext>
              <a:ext uri="{C183D7F6-B498-43B3-948B-1728B52AA6E4}">
                <adec:decorative xmlns:adec="http://schemas.microsoft.com/office/drawing/2017/decorative" val="1"/>
              </a:ext>
            </a:extLst>
          </p:cNvPr>
          <p:cNvCxnSpPr>
            <a:cxnSpLocks/>
          </p:cNvCxnSpPr>
          <p:nvPr/>
        </p:nvCxnSpPr>
        <p:spPr>
          <a:xfrm>
            <a:off x="350838" y="1389084"/>
            <a:ext cx="7070725" cy="0"/>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5" name="Graphic 38" descr="Icon of a house which links to the At a glance page">
            <a:hlinkClick r:id="rId4" action="ppaction://hlinksldjump"/>
            <a:extLst>
              <a:ext uri="{FF2B5EF4-FFF2-40B4-BE49-F238E27FC236}">
                <a16:creationId xmlns:a16="http://schemas.microsoft.com/office/drawing/2014/main" id="{4D237683-735C-82CF-1366-40F1CB8E4718}"/>
              </a:ext>
              <a:ext uri="{C183D7F6-B498-43B3-948B-1728B52AA6E4}">
                <adec:decorative xmlns:adec="http://schemas.microsoft.com/office/drawing/2017/decorative" val="0"/>
              </a:ext>
            </a:extLst>
          </p:cNvPr>
          <p:cNvSpPr>
            <a:spLocks/>
          </p:cNvSpPr>
          <p:nvPr/>
        </p:nvSpPr>
        <p:spPr>
          <a:xfrm>
            <a:off x="3812381" y="9807003"/>
            <a:ext cx="147638" cy="159896"/>
          </a:xfrm>
          <a:custGeom>
            <a:avLst/>
            <a:gdLst>
              <a:gd name="connsiteX0" fmla="*/ 638351 w 1521897"/>
              <a:gd name="connsiteY0" fmla="*/ 44772 h 1648428"/>
              <a:gd name="connsiteX1" fmla="*/ 883546 w 1521897"/>
              <a:gd name="connsiteY1" fmla="*/ 44772 h 1648428"/>
              <a:gd name="connsiteX2" fmla="*/ 1454257 w 1521897"/>
              <a:gd name="connsiteY2" fmla="*/ 526284 h 1648428"/>
              <a:gd name="connsiteX3" fmla="*/ 1521897 w 1521897"/>
              <a:gd name="connsiteY3" fmla="*/ 671709 h 1648428"/>
              <a:gd name="connsiteX4" fmla="*/ 1521897 w 1521897"/>
              <a:gd name="connsiteY4" fmla="*/ 1500467 h 1648428"/>
              <a:gd name="connsiteX5" fmla="*/ 1373935 w 1521897"/>
              <a:gd name="connsiteY5" fmla="*/ 1648429 h 1648428"/>
              <a:gd name="connsiteX6" fmla="*/ 1120285 w 1521897"/>
              <a:gd name="connsiteY6" fmla="*/ 1648429 h 1648428"/>
              <a:gd name="connsiteX7" fmla="*/ 972323 w 1521897"/>
              <a:gd name="connsiteY7" fmla="*/ 1500467 h 1648428"/>
              <a:gd name="connsiteX8" fmla="*/ 972323 w 1521897"/>
              <a:gd name="connsiteY8" fmla="*/ 1077718 h 1648428"/>
              <a:gd name="connsiteX9" fmla="*/ 908911 w 1521897"/>
              <a:gd name="connsiteY9" fmla="*/ 1014305 h 1648428"/>
              <a:gd name="connsiteX10" fmla="*/ 612986 w 1521897"/>
              <a:gd name="connsiteY10" fmla="*/ 1014305 h 1648428"/>
              <a:gd name="connsiteX11" fmla="*/ 549574 w 1521897"/>
              <a:gd name="connsiteY11" fmla="*/ 1077718 h 1648428"/>
              <a:gd name="connsiteX12" fmla="*/ 549574 w 1521897"/>
              <a:gd name="connsiteY12" fmla="*/ 1500467 h 1648428"/>
              <a:gd name="connsiteX13" fmla="*/ 401612 w 1521897"/>
              <a:gd name="connsiteY13" fmla="*/ 1648429 h 1648428"/>
              <a:gd name="connsiteX14" fmla="*/ 147962 w 1521897"/>
              <a:gd name="connsiteY14" fmla="*/ 1648429 h 1648428"/>
              <a:gd name="connsiteX15" fmla="*/ 0 w 1521897"/>
              <a:gd name="connsiteY15" fmla="*/ 1500467 h 1648428"/>
              <a:gd name="connsiteX16" fmla="*/ 0 w 1521897"/>
              <a:gd name="connsiteY16" fmla="*/ 671625 h 1648428"/>
              <a:gd name="connsiteX17" fmla="*/ 67640 w 1521897"/>
              <a:gd name="connsiteY17" fmla="*/ 526199 h 1648428"/>
              <a:gd name="connsiteX18" fmla="*/ 638351 w 1521897"/>
              <a:gd name="connsiteY18" fmla="*/ 44772 h 1648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21897" h="1648428">
                <a:moveTo>
                  <a:pt x="638351" y="44772"/>
                </a:moveTo>
                <a:cubicBezTo>
                  <a:pt x="709179" y="-14924"/>
                  <a:pt x="812718" y="-14924"/>
                  <a:pt x="883546" y="44772"/>
                </a:cubicBezTo>
                <a:lnTo>
                  <a:pt x="1454257" y="526284"/>
                </a:lnTo>
                <a:cubicBezTo>
                  <a:pt x="1497209" y="562386"/>
                  <a:pt x="1521897" y="615568"/>
                  <a:pt x="1521897" y="671709"/>
                </a:cubicBezTo>
                <a:lnTo>
                  <a:pt x="1521897" y="1500467"/>
                </a:lnTo>
                <a:cubicBezTo>
                  <a:pt x="1521897" y="1582184"/>
                  <a:pt x="1455652" y="1648429"/>
                  <a:pt x="1373935" y="1648429"/>
                </a:cubicBezTo>
                <a:lnTo>
                  <a:pt x="1120285" y="1648429"/>
                </a:lnTo>
                <a:cubicBezTo>
                  <a:pt x="1038568" y="1648429"/>
                  <a:pt x="972323" y="1582184"/>
                  <a:pt x="972323" y="1500467"/>
                </a:cubicBezTo>
                <a:lnTo>
                  <a:pt x="972323" y="1077718"/>
                </a:lnTo>
                <a:cubicBezTo>
                  <a:pt x="972323" y="1042697"/>
                  <a:pt x="943931" y="1014305"/>
                  <a:pt x="908911" y="1014305"/>
                </a:cubicBezTo>
                <a:lnTo>
                  <a:pt x="612986" y="1014305"/>
                </a:lnTo>
                <a:cubicBezTo>
                  <a:pt x="577965" y="1014305"/>
                  <a:pt x="549574" y="1042697"/>
                  <a:pt x="549574" y="1077718"/>
                </a:cubicBezTo>
                <a:lnTo>
                  <a:pt x="549574" y="1500467"/>
                </a:lnTo>
                <a:cubicBezTo>
                  <a:pt x="549574" y="1582184"/>
                  <a:pt x="483329" y="1648429"/>
                  <a:pt x="401612" y="1648429"/>
                </a:cubicBezTo>
                <a:lnTo>
                  <a:pt x="147962" y="1648429"/>
                </a:lnTo>
                <a:cubicBezTo>
                  <a:pt x="66245" y="1648429"/>
                  <a:pt x="0" y="1582184"/>
                  <a:pt x="0" y="1500467"/>
                </a:cubicBezTo>
                <a:lnTo>
                  <a:pt x="0" y="671625"/>
                </a:lnTo>
                <a:cubicBezTo>
                  <a:pt x="0" y="615568"/>
                  <a:pt x="24689" y="562386"/>
                  <a:pt x="67640" y="526199"/>
                </a:cubicBezTo>
                <a:lnTo>
                  <a:pt x="638351" y="44772"/>
                </a:lnTo>
                <a:close/>
              </a:path>
            </a:pathLst>
          </a:custGeom>
          <a:solidFill>
            <a:schemeClr val="tx1"/>
          </a:solidFill>
          <a:ln w="15081" cap="flat">
            <a:noFill/>
            <a:prstDash val="solid"/>
            <a:miter/>
          </a:ln>
        </p:spPr>
        <p:txBody>
          <a:bodyPr rtlCol="0" anchor="ctr"/>
          <a:lstStyle/>
          <a:p>
            <a:endParaRPr lang="en-US" dirty="0"/>
          </a:p>
        </p:txBody>
      </p:sp>
      <p:sp>
        <p:nvSpPr>
          <p:cNvPr id="2" name="Slide Number Placeholder 1">
            <a:extLst>
              <a:ext uri="{FF2B5EF4-FFF2-40B4-BE49-F238E27FC236}">
                <a16:creationId xmlns:a16="http://schemas.microsoft.com/office/drawing/2014/main" id="{743E0254-95A8-7144-9A4F-2FC94FA4E368}"/>
              </a:ext>
            </a:extLst>
          </p:cNvPr>
          <p:cNvSpPr>
            <a:spLocks noGrp="1"/>
          </p:cNvSpPr>
          <p:nvPr>
            <p:ph type="sldNum" sz="quarter" idx="10"/>
          </p:nvPr>
        </p:nvSpPr>
        <p:spPr>
          <a:xfrm>
            <a:off x="7197040" y="9825395"/>
            <a:ext cx="232460" cy="123111"/>
          </a:xfrm>
        </p:spPr>
        <p:txBody>
          <a:bodyPr/>
          <a:lstStyle/>
          <a:p>
            <a:r>
              <a:rPr lang="en-IN"/>
              <a:t>07</a:t>
            </a:r>
          </a:p>
        </p:txBody>
      </p:sp>
    </p:spTree>
    <p:extLst>
      <p:ext uri="{BB962C8B-B14F-4D97-AF65-F5344CB8AC3E}">
        <p14:creationId xmlns:p14="http://schemas.microsoft.com/office/powerpoint/2010/main" val="14981308"/>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690B10-9262-1FED-410B-EF807E344219}"/>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7FF0A70C-2536-0ED1-9C70-A19BCD58787D}"/>
              </a:ext>
              <a:ext uri="{C183D7F6-B498-43B3-948B-1728B52AA6E4}">
                <adec:decorative xmlns:adec="http://schemas.microsoft.com/office/drawing/2017/decorative" val="1"/>
              </a:ext>
            </a:extLst>
          </p:cNvPr>
          <p:cNvPicPr>
            <a:picLocks noChangeAspect="1"/>
          </p:cNvPicPr>
          <p:nvPr/>
        </p:nvPicPr>
        <p:blipFill>
          <a:blip r:embed="rId2">
            <a:alphaModFix amt="62000"/>
          </a:blip>
          <a:srcRect l="19826" t="32122"/>
          <a:stretch>
            <a:fillRect/>
          </a:stretch>
        </p:blipFill>
        <p:spPr>
          <a:xfrm flipV="1">
            <a:off x="0" y="9784109"/>
            <a:ext cx="1949450" cy="274291"/>
          </a:xfrm>
          <a:custGeom>
            <a:avLst/>
            <a:gdLst>
              <a:gd name="csX0" fmla="*/ 0 w 1988820"/>
              <a:gd name="csY0" fmla="*/ 279830 h 279830"/>
              <a:gd name="csX1" fmla="*/ 1988820 w 1988820"/>
              <a:gd name="csY1" fmla="*/ 279830 h 279830"/>
              <a:gd name="csX2" fmla="*/ 1988820 w 1988820"/>
              <a:gd name="csY2" fmla="*/ 0 h 279830"/>
              <a:gd name="csX3" fmla="*/ 0 w 1988820"/>
              <a:gd name="csY3" fmla="*/ 0 h 279830"/>
            </a:gdLst>
            <a:ahLst/>
            <a:cxnLst>
              <a:cxn ang="0">
                <a:pos x="csX0" y="csY0"/>
              </a:cxn>
              <a:cxn ang="0">
                <a:pos x="csX1" y="csY1"/>
              </a:cxn>
              <a:cxn ang="0">
                <a:pos x="csX2" y="csY2"/>
              </a:cxn>
              <a:cxn ang="0">
                <a:pos x="csX3" y="csY3"/>
              </a:cxn>
            </a:cxnLst>
            <a:rect l="l" t="t" r="r" b="b"/>
            <a:pathLst>
              <a:path w="1988820" h="279830">
                <a:moveTo>
                  <a:pt x="0" y="279830"/>
                </a:moveTo>
                <a:lnTo>
                  <a:pt x="1988820" y="279830"/>
                </a:lnTo>
                <a:lnTo>
                  <a:pt x="1988820" y="0"/>
                </a:lnTo>
                <a:lnTo>
                  <a:pt x="0" y="0"/>
                </a:lnTo>
                <a:close/>
              </a:path>
            </a:pathLst>
          </a:custGeom>
        </p:spPr>
      </p:pic>
      <p:sp>
        <p:nvSpPr>
          <p:cNvPr id="39" name="Title 3">
            <a:extLst>
              <a:ext uri="{FF2B5EF4-FFF2-40B4-BE49-F238E27FC236}">
                <a16:creationId xmlns:a16="http://schemas.microsoft.com/office/drawing/2014/main" id="{C137B079-65AD-684F-4D5D-765779936DA6}"/>
              </a:ext>
            </a:extLst>
          </p:cNvPr>
          <p:cNvSpPr>
            <a:spLocks noGrp="1"/>
          </p:cNvSpPr>
          <p:nvPr>
            <p:ph type="title"/>
          </p:nvPr>
        </p:nvSpPr>
        <p:spPr>
          <a:xfrm>
            <a:off x="350838" y="1008281"/>
            <a:ext cx="7070725" cy="369332"/>
          </a:xfrm>
        </p:spPr>
        <p:txBody>
          <a:bodyPr vert="horz" wrap="square" lIns="0" tIns="0" rIns="0" bIns="0" rtlCol="0" anchor="t">
            <a:spAutoFit/>
          </a:bodyPr>
          <a:lstStyle/>
          <a:p>
            <a:r>
              <a:rPr lang="en-US" dirty="0"/>
              <a:t>Turn a document or deck into a visual framework</a:t>
            </a:r>
            <a:endParaRPr lang="en-IN" dirty="0"/>
          </a:p>
        </p:txBody>
      </p:sp>
      <p:sp>
        <p:nvSpPr>
          <p:cNvPr id="11" name="NavPill_SitesPages">
            <a:extLst>
              <a:ext uri="{FF2B5EF4-FFF2-40B4-BE49-F238E27FC236}">
                <a16:creationId xmlns:a16="http://schemas.microsoft.com/office/drawing/2014/main" id="{A677F967-0D38-0698-C76A-86123C8EE7FA}"/>
              </a:ext>
            </a:extLst>
          </p:cNvPr>
          <p:cNvSpPr/>
          <p:nvPr/>
        </p:nvSpPr>
        <p:spPr>
          <a:xfrm>
            <a:off x="350838" y="342900"/>
            <a:ext cx="1012825" cy="337762"/>
          </a:xfrm>
          <a:prstGeom prst="roundRect">
            <a:avLst>
              <a:gd name="adj" fmla="val 50000"/>
            </a:avLst>
          </a:prstGeom>
          <a:solidFill>
            <a:schemeClr val="bg1"/>
          </a:solidFill>
          <a:ln w="9525">
            <a:noFill/>
            <a:headEnd type="none" w="lg" len="med"/>
            <a:tailEnd type="none" w="lg" len="med"/>
          </a:ln>
          <a:effectLst>
            <a:outerShdw blurRad="63500" dist="635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07091" fontAlgn="base">
              <a:spcBef>
                <a:spcPct val="0"/>
              </a:spcBef>
              <a:spcAft>
                <a:spcPct val="0"/>
              </a:spcAft>
            </a:pPr>
            <a:r>
              <a:rPr lang="en-US" sz="1600">
                <a:blipFill>
                  <a:blip r:embed="rId3"/>
                  <a:stretch>
                    <a:fillRect t="-26822" b="-26822"/>
                  </a:stretch>
                </a:blipFill>
                <a:latin typeface="Segoe Sans Display Semibold" pitchFamily="2" charset="0"/>
                <a:cs typeface="Segoe Sans Display Semibold" pitchFamily="2" charset="0"/>
              </a:rPr>
              <a:t>Task 03</a:t>
            </a:r>
          </a:p>
        </p:txBody>
      </p:sp>
      <p:grpSp>
        <p:nvGrpSpPr>
          <p:cNvPr id="3" name="Group 2" descr="Classification: Lightweight tasks">
            <a:extLst>
              <a:ext uri="{FF2B5EF4-FFF2-40B4-BE49-F238E27FC236}">
                <a16:creationId xmlns:a16="http://schemas.microsoft.com/office/drawing/2014/main" id="{3ADE17D8-52E9-D516-4FC2-EAA7D1D9F24B}"/>
              </a:ext>
            </a:extLst>
          </p:cNvPr>
          <p:cNvGrpSpPr/>
          <p:nvPr/>
        </p:nvGrpSpPr>
        <p:grpSpPr>
          <a:xfrm>
            <a:off x="4772028" y="135543"/>
            <a:ext cx="2649535" cy="377634"/>
            <a:chOff x="4772028" y="135543"/>
            <a:chExt cx="2649535" cy="377634"/>
          </a:xfrm>
        </p:grpSpPr>
        <p:sp>
          <p:nvSpPr>
            <p:cNvPr id="8" name="TextBox 7">
              <a:extLst>
                <a:ext uri="{FF2B5EF4-FFF2-40B4-BE49-F238E27FC236}">
                  <a16:creationId xmlns:a16="http://schemas.microsoft.com/office/drawing/2014/main" id="{F75D2342-BD4C-42A9-9613-3F890DEE3A7F}"/>
                </a:ext>
              </a:extLst>
            </p:cNvPr>
            <p:cNvSpPr txBox="1"/>
            <p:nvPr/>
          </p:nvSpPr>
          <p:spPr>
            <a:xfrm>
              <a:off x="4772028" y="135543"/>
              <a:ext cx="2649535" cy="377634"/>
            </a:xfrm>
            <a:prstGeom prst="roundRect">
              <a:avLst>
                <a:gd name="adj" fmla="val 19537"/>
              </a:avLst>
            </a:prstGeom>
            <a:solidFill>
              <a:schemeClr val="accent2">
                <a:lumMod val="20000"/>
                <a:lumOff val="80000"/>
              </a:schemeClr>
            </a:solidFill>
          </p:spPr>
          <p:txBody>
            <a:bodyPr wrap="square" lIns="1188720" tIns="45720" rIns="0" bIns="45720" anchor="ctr">
              <a:noAutofit/>
            </a:bodyPr>
            <a:lstStyle/>
            <a:p>
              <a:pPr>
                <a:spcAft>
                  <a:spcPts val="776"/>
                </a:spcAft>
              </a:pPr>
              <a:r>
                <a:rPr lang="en-US" sz="1200" dirty="0">
                  <a:latin typeface="+mj-lt"/>
                  <a:cs typeface="Segoe Sans Display Semibold" pitchFamily="2" charset="0"/>
                </a:rPr>
                <a:t>Lightweight tasks</a:t>
              </a:r>
            </a:p>
          </p:txBody>
        </p:sp>
        <p:sp>
          <p:nvSpPr>
            <p:cNvPr id="12" name="TextBox 11">
              <a:extLst>
                <a:ext uri="{FF2B5EF4-FFF2-40B4-BE49-F238E27FC236}">
                  <a16:creationId xmlns:a16="http://schemas.microsoft.com/office/drawing/2014/main" id="{63BBCD8C-35F9-6024-2414-03D672134C36}"/>
                </a:ext>
              </a:extLst>
            </p:cNvPr>
            <p:cNvSpPr txBox="1"/>
            <p:nvPr/>
          </p:nvSpPr>
          <p:spPr>
            <a:xfrm>
              <a:off x="4832904" y="194216"/>
              <a:ext cx="1065613" cy="260288"/>
            </a:xfrm>
            <a:prstGeom prst="roundRect">
              <a:avLst>
                <a:gd name="adj" fmla="val 16151"/>
              </a:avLst>
            </a:prstGeom>
            <a:solidFill>
              <a:schemeClr val="bg1"/>
            </a:solidFill>
            <a:ln w="9525">
              <a:noFill/>
              <a:headEnd type="none" w="lg" len="med"/>
              <a:tailEnd type="none" w="lg" len="med"/>
            </a:ln>
            <a:effectLst>
              <a:outerShdw blurRad="63500" dist="63500" dir="2700000" algn="tl" rotWithShape="0">
                <a:prstClr val="black">
                  <a:alpha val="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defRPr lang="en-US"/>
              </a:defPPr>
              <a:lvl1pPr algn="ctr" defTabSz="932765" fontAlgn="base">
                <a:spcBef>
                  <a:spcPct val="0"/>
                </a:spcBef>
                <a:spcAft>
                  <a:spcPct val="0"/>
                </a:spcAft>
                <a:defRPr sz="1600">
                  <a:solidFill>
                    <a:schemeClr val="accent1"/>
                  </a:solidFill>
                  <a:latin typeface="+mj-lt"/>
                  <a:cs typeface="Segoe Sans Display Semibold" pitchFamily="2" charset="0"/>
                </a:defRPr>
              </a:lvl1pPr>
            </a:lstStyle>
            <a:p>
              <a:r>
                <a:rPr lang="en-IN" sz="1200">
                  <a:solidFill>
                    <a:schemeClr val="tx1"/>
                  </a:solidFill>
                </a:rPr>
                <a:t>Classification</a:t>
              </a:r>
            </a:p>
          </p:txBody>
        </p:sp>
      </p:grpSp>
      <p:grpSp>
        <p:nvGrpSpPr>
          <p:cNvPr id="5" name="Group 4" descr="Plugin: Miro">
            <a:extLst>
              <a:ext uri="{FF2B5EF4-FFF2-40B4-BE49-F238E27FC236}">
                <a16:creationId xmlns:a16="http://schemas.microsoft.com/office/drawing/2014/main" id="{C6C1AF91-4B13-F24F-8FF3-B66E748AE072}"/>
              </a:ext>
            </a:extLst>
          </p:cNvPr>
          <p:cNvGrpSpPr/>
          <p:nvPr/>
        </p:nvGrpSpPr>
        <p:grpSpPr>
          <a:xfrm>
            <a:off x="4772028" y="557053"/>
            <a:ext cx="2649535" cy="377634"/>
            <a:chOff x="4772028" y="557053"/>
            <a:chExt cx="2649535" cy="377634"/>
          </a:xfrm>
        </p:grpSpPr>
        <p:sp>
          <p:nvSpPr>
            <p:cNvPr id="16" name="TextBox 15">
              <a:extLst>
                <a:ext uri="{FF2B5EF4-FFF2-40B4-BE49-F238E27FC236}">
                  <a16:creationId xmlns:a16="http://schemas.microsoft.com/office/drawing/2014/main" id="{8608914D-D4B3-B777-53CC-6B9C5A00F48D}"/>
                </a:ext>
              </a:extLst>
            </p:cNvPr>
            <p:cNvSpPr txBox="1"/>
            <p:nvPr/>
          </p:nvSpPr>
          <p:spPr>
            <a:xfrm>
              <a:off x="4772028" y="557053"/>
              <a:ext cx="2649535" cy="377634"/>
            </a:xfrm>
            <a:prstGeom prst="roundRect">
              <a:avLst>
                <a:gd name="adj" fmla="val 19537"/>
              </a:avLst>
            </a:prstGeom>
            <a:solidFill>
              <a:schemeClr val="bg1">
                <a:lumMod val="85000"/>
              </a:schemeClr>
            </a:solidFill>
          </p:spPr>
          <p:txBody>
            <a:bodyPr wrap="square" lIns="1188720" tIns="45720" rIns="91440" bIns="45720" anchor="ctr">
              <a:noAutofit/>
            </a:bodyPr>
            <a:lstStyle/>
            <a:p>
              <a:pPr>
                <a:spcAft>
                  <a:spcPts val="776"/>
                </a:spcAft>
              </a:pPr>
              <a:endParaRPr lang="en-IN" sz="1200">
                <a:latin typeface="+mj-lt"/>
                <a:cs typeface="Segoe Sans Display Semibold" pitchFamily="2" charset="0"/>
              </a:endParaRPr>
            </a:p>
          </p:txBody>
        </p:sp>
        <p:sp>
          <p:nvSpPr>
            <p:cNvPr id="19" name="TextBox 18">
              <a:extLst>
                <a:ext uri="{FF2B5EF4-FFF2-40B4-BE49-F238E27FC236}">
                  <a16:creationId xmlns:a16="http://schemas.microsoft.com/office/drawing/2014/main" id="{EB2FEC23-C5BA-69F5-D239-6C648627104E}"/>
                </a:ext>
              </a:extLst>
            </p:cNvPr>
            <p:cNvSpPr txBox="1"/>
            <p:nvPr/>
          </p:nvSpPr>
          <p:spPr>
            <a:xfrm>
              <a:off x="4832904" y="615726"/>
              <a:ext cx="1065613" cy="260288"/>
            </a:xfrm>
            <a:prstGeom prst="roundRect">
              <a:avLst>
                <a:gd name="adj" fmla="val 16151"/>
              </a:avLst>
            </a:prstGeom>
            <a:solidFill>
              <a:schemeClr val="bg1"/>
            </a:solidFill>
            <a:ln w="9525">
              <a:noFill/>
              <a:headEnd type="none" w="lg" len="med"/>
              <a:tailEnd type="none" w="lg" len="med"/>
            </a:ln>
            <a:effectLst>
              <a:outerShdw blurRad="63500" dist="63500" dir="2700000" algn="tl" rotWithShape="0">
                <a:prstClr val="black">
                  <a:alpha val="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defRPr lang="en-US"/>
              </a:defPPr>
              <a:lvl1pPr algn="ctr" defTabSz="932765" fontAlgn="base">
                <a:spcBef>
                  <a:spcPct val="0"/>
                </a:spcBef>
                <a:spcAft>
                  <a:spcPct val="0"/>
                </a:spcAft>
                <a:defRPr sz="1600">
                  <a:solidFill>
                    <a:schemeClr val="accent1"/>
                  </a:solidFill>
                  <a:latin typeface="+mj-lt"/>
                  <a:cs typeface="Segoe Sans Display Semibold" pitchFamily="2" charset="0"/>
                </a:defRPr>
              </a:lvl1pPr>
            </a:lstStyle>
            <a:p>
              <a:r>
                <a:rPr lang="en-IN" sz="1200">
                  <a:solidFill>
                    <a:schemeClr val="tx1"/>
                  </a:solidFill>
                </a:rPr>
                <a:t>Plugin</a:t>
              </a:r>
            </a:p>
          </p:txBody>
        </p:sp>
        <p:pic>
          <p:nvPicPr>
            <p:cNvPr id="25" name="Graphic 24">
              <a:extLst>
                <a:ext uri="{FF2B5EF4-FFF2-40B4-BE49-F238E27FC236}">
                  <a16:creationId xmlns:a16="http://schemas.microsoft.com/office/drawing/2014/main" id="{919A2437-6BCF-27B1-ECE0-808483DD033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711371" y="687749"/>
              <a:ext cx="75805" cy="116242"/>
            </a:xfrm>
            <a:prstGeom prst="rect">
              <a:avLst/>
            </a:prstGeom>
            <a:effectLst>
              <a:outerShdw blurRad="63500" dist="63500" dir="2700000" algn="tl" rotWithShape="0">
                <a:prstClr val="black">
                  <a:alpha val="10000"/>
                </a:prstClr>
              </a:outerShdw>
            </a:effectLst>
          </p:spPr>
        </p:pic>
        <p:sp>
          <p:nvSpPr>
            <p:cNvPr id="4" name="TextBox 3">
              <a:extLst>
                <a:ext uri="{FF2B5EF4-FFF2-40B4-BE49-F238E27FC236}">
                  <a16:creationId xmlns:a16="http://schemas.microsoft.com/office/drawing/2014/main" id="{E1CA77B3-5832-6B8F-83C7-6FF57044F24F}"/>
                </a:ext>
              </a:extLst>
            </p:cNvPr>
            <p:cNvSpPr txBox="1"/>
            <p:nvPr/>
          </p:nvSpPr>
          <p:spPr>
            <a:xfrm>
              <a:off x="5898517" y="605874"/>
              <a:ext cx="830532" cy="276999"/>
            </a:xfrm>
            <a:prstGeom prst="rect">
              <a:avLst/>
            </a:prstGeom>
            <a:noFill/>
          </p:spPr>
          <p:txBody>
            <a:bodyPr wrap="square">
              <a:spAutoFit/>
            </a:bodyPr>
            <a:lstStyle/>
            <a:p>
              <a:r>
                <a:rPr lang="en-US" sz="1200" dirty="0">
                  <a:latin typeface="+mj-lt"/>
                  <a:cs typeface="Segoe Sans Display"/>
                </a:rPr>
                <a:t>M</a:t>
              </a:r>
              <a:r>
                <a:rPr kumimoji="0" lang="en-US" sz="1200" b="0" i="0" u="none" strike="noStrike" kern="1200" cap="none" spc="0" normalizeH="0" baseline="0" dirty="0">
                  <a:ln>
                    <a:noFill/>
                  </a:ln>
                  <a:solidFill>
                    <a:schemeClr val="tx1"/>
                  </a:solidFill>
                  <a:effectLst/>
                  <a:uLnTx/>
                  <a:uFillTx/>
                  <a:latin typeface="+mj-lt"/>
                  <a:ea typeface="+mn-ea"/>
                  <a:cs typeface="Segoe Sans Display"/>
                </a:rPr>
                <a:t>iro</a:t>
              </a:r>
              <a:endParaRPr lang="en-US" sz="1800" dirty="0"/>
            </a:p>
          </p:txBody>
        </p:sp>
      </p:grpSp>
      <p:sp>
        <p:nvSpPr>
          <p:cNvPr id="20" name="Graphic 5">
            <a:extLst>
              <a:ext uri="{FF2B5EF4-FFF2-40B4-BE49-F238E27FC236}">
                <a16:creationId xmlns:a16="http://schemas.microsoft.com/office/drawing/2014/main" id="{3F985404-3F8D-3D20-9ECF-648172578AE6}"/>
              </a:ext>
              <a:ext uri="{C183D7F6-B498-43B3-948B-1728B52AA6E4}">
                <adec:decorative xmlns:adec="http://schemas.microsoft.com/office/drawing/2017/decorative" val="1"/>
              </a:ext>
            </a:extLst>
          </p:cNvPr>
          <p:cNvSpPr>
            <a:spLocks/>
          </p:cNvSpPr>
          <p:nvPr/>
        </p:nvSpPr>
        <p:spPr>
          <a:xfrm>
            <a:off x="457518" y="1753371"/>
            <a:ext cx="250822" cy="250818"/>
          </a:xfrm>
          <a:custGeom>
            <a:avLst/>
            <a:gdLst>
              <a:gd name="csX0" fmla="*/ 188408 w 190501"/>
              <a:gd name="csY0" fmla="*/ 45534 h 190500"/>
              <a:gd name="csX1" fmla="*/ 189957 w 190501"/>
              <a:gd name="csY1" fmla="*/ 37748 h 190500"/>
              <a:gd name="csX2" fmla="*/ 183357 w 190501"/>
              <a:gd name="csY2" fmla="*/ 33338 h 190500"/>
              <a:gd name="csX3" fmla="*/ 157162 w 190501"/>
              <a:gd name="csY3" fmla="*/ 33338 h 190500"/>
              <a:gd name="csX4" fmla="*/ 157162 w 190501"/>
              <a:gd name="csY4" fmla="*/ 7144 h 190500"/>
              <a:gd name="csX5" fmla="*/ 152751 w 190501"/>
              <a:gd name="csY5" fmla="*/ 544 h 190500"/>
              <a:gd name="csX6" fmla="*/ 144967 w 190501"/>
              <a:gd name="csY6" fmla="*/ 2093 h 190500"/>
              <a:gd name="csX7" fmla="*/ 121155 w 190501"/>
              <a:gd name="csY7" fmla="*/ 25906 h 190500"/>
              <a:gd name="csX8" fmla="*/ 119063 w 190501"/>
              <a:gd name="csY8" fmla="*/ 30957 h 190500"/>
              <a:gd name="csX9" fmla="*/ 119063 w 190501"/>
              <a:gd name="csY9" fmla="*/ 57967 h 190500"/>
              <a:gd name="csX10" fmla="*/ 100185 w 190501"/>
              <a:gd name="csY10" fmla="*/ 76846 h 190500"/>
              <a:gd name="csX11" fmla="*/ 95250 w 190501"/>
              <a:gd name="csY11" fmla="*/ 76201 h 190500"/>
              <a:gd name="csX12" fmla="*/ 76200 w 190501"/>
              <a:gd name="csY12" fmla="*/ 95251 h 190500"/>
              <a:gd name="csX13" fmla="*/ 95250 w 190501"/>
              <a:gd name="csY13" fmla="*/ 114301 h 190500"/>
              <a:gd name="csX14" fmla="*/ 114300 w 190501"/>
              <a:gd name="csY14" fmla="*/ 95251 h 190500"/>
              <a:gd name="csX15" fmla="*/ 113655 w 190501"/>
              <a:gd name="csY15" fmla="*/ 90316 h 190500"/>
              <a:gd name="csX16" fmla="*/ 132533 w 190501"/>
              <a:gd name="csY16" fmla="*/ 71438 h 190500"/>
              <a:gd name="csX17" fmla="*/ 159545 w 190501"/>
              <a:gd name="csY17" fmla="*/ 71438 h 190500"/>
              <a:gd name="csX18" fmla="*/ 164596 w 190501"/>
              <a:gd name="csY18" fmla="*/ 69346 h 190500"/>
              <a:gd name="csX19" fmla="*/ 188408 w 190501"/>
              <a:gd name="csY19" fmla="*/ 45534 h 190500"/>
              <a:gd name="csX20" fmla="*/ 95250 w 190501"/>
              <a:gd name="csY20" fmla="*/ 1 h 190500"/>
              <a:gd name="csX21" fmla="*/ 127860 w 190501"/>
              <a:gd name="csY21" fmla="*/ 5729 h 190500"/>
              <a:gd name="csX22" fmla="*/ 114419 w 190501"/>
              <a:gd name="csY22" fmla="*/ 19170 h 190500"/>
              <a:gd name="csX23" fmla="*/ 112781 w 190501"/>
              <a:gd name="csY23" fmla="*/ 21077 h 190500"/>
              <a:gd name="csX24" fmla="*/ 95250 w 190501"/>
              <a:gd name="csY24" fmla="*/ 19051 h 190500"/>
              <a:gd name="csX25" fmla="*/ 19050 w 190501"/>
              <a:gd name="csY25" fmla="*/ 95251 h 190500"/>
              <a:gd name="csX26" fmla="*/ 95250 w 190501"/>
              <a:gd name="csY26" fmla="*/ 171451 h 190500"/>
              <a:gd name="csX27" fmla="*/ 171450 w 190501"/>
              <a:gd name="csY27" fmla="*/ 95251 h 190500"/>
              <a:gd name="csX28" fmla="*/ 169424 w 190501"/>
              <a:gd name="csY28" fmla="*/ 77720 h 190500"/>
              <a:gd name="csX29" fmla="*/ 171331 w 190501"/>
              <a:gd name="csY29" fmla="*/ 76081 h 190500"/>
              <a:gd name="csX30" fmla="*/ 184772 w 190501"/>
              <a:gd name="csY30" fmla="*/ 62641 h 190500"/>
              <a:gd name="csX31" fmla="*/ 190500 w 190501"/>
              <a:gd name="csY31" fmla="*/ 95251 h 190500"/>
              <a:gd name="csX32" fmla="*/ 95250 w 190501"/>
              <a:gd name="csY32" fmla="*/ 190501 h 190500"/>
              <a:gd name="csX33" fmla="*/ 0 w 190501"/>
              <a:gd name="csY33" fmla="*/ 95251 h 190500"/>
              <a:gd name="csX34" fmla="*/ 95250 w 190501"/>
              <a:gd name="csY34" fmla="*/ 1 h 190500"/>
              <a:gd name="csX35" fmla="*/ 95250 w 190501"/>
              <a:gd name="csY35" fmla="*/ 38101 h 190500"/>
              <a:gd name="csX36" fmla="*/ 109538 w 190501"/>
              <a:gd name="csY36" fmla="*/ 39901 h 190500"/>
              <a:gd name="csX37" fmla="*/ 109538 w 190501"/>
              <a:gd name="csY37" fmla="*/ 54021 h 190500"/>
              <a:gd name="csX38" fmla="*/ 105592 w 190501"/>
              <a:gd name="csY38" fmla="*/ 57968 h 190500"/>
              <a:gd name="csX39" fmla="*/ 105131 w 190501"/>
              <a:gd name="csY39" fmla="*/ 58444 h 190500"/>
              <a:gd name="csX40" fmla="*/ 95250 w 190501"/>
              <a:gd name="csY40" fmla="*/ 57151 h 190500"/>
              <a:gd name="csX41" fmla="*/ 57150 w 190501"/>
              <a:gd name="csY41" fmla="*/ 95251 h 190500"/>
              <a:gd name="csX42" fmla="*/ 95250 w 190501"/>
              <a:gd name="csY42" fmla="*/ 133351 h 190500"/>
              <a:gd name="csX43" fmla="*/ 133350 w 190501"/>
              <a:gd name="csY43" fmla="*/ 95251 h 190500"/>
              <a:gd name="csX44" fmla="*/ 132057 w 190501"/>
              <a:gd name="csY44" fmla="*/ 85369 h 190500"/>
              <a:gd name="csX45" fmla="*/ 132533 w 190501"/>
              <a:gd name="csY45" fmla="*/ 84909 h 190500"/>
              <a:gd name="csX46" fmla="*/ 136478 w 190501"/>
              <a:gd name="csY46" fmla="*/ 80963 h 190500"/>
              <a:gd name="csX47" fmla="*/ 150600 w 190501"/>
              <a:gd name="csY47" fmla="*/ 80963 h 190500"/>
              <a:gd name="csX48" fmla="*/ 152400 w 190501"/>
              <a:gd name="csY48" fmla="*/ 95251 h 190500"/>
              <a:gd name="csX49" fmla="*/ 95250 w 190501"/>
              <a:gd name="csY49" fmla="*/ 152401 h 190500"/>
              <a:gd name="csX50" fmla="*/ 38100 w 190501"/>
              <a:gd name="csY50" fmla="*/ 95251 h 190500"/>
              <a:gd name="csX51" fmla="*/ 95250 w 190501"/>
              <a:gd name="csY51" fmla="*/ 38101 h 190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Lst>
            <a:rect l="l" t="t" r="r" b="b"/>
            <a:pathLst>
              <a:path w="190501" h="190500">
                <a:moveTo>
                  <a:pt x="188408" y="45534"/>
                </a:moveTo>
                <a:cubicBezTo>
                  <a:pt x="190452" y="43491"/>
                  <a:pt x="191063" y="40418"/>
                  <a:pt x="189957" y="37748"/>
                </a:cubicBezTo>
                <a:cubicBezTo>
                  <a:pt x="188852" y="35079"/>
                  <a:pt x="186247" y="33338"/>
                  <a:pt x="183357" y="33338"/>
                </a:cubicBezTo>
                <a:lnTo>
                  <a:pt x="157162" y="33338"/>
                </a:lnTo>
                <a:lnTo>
                  <a:pt x="157162" y="7144"/>
                </a:lnTo>
                <a:cubicBezTo>
                  <a:pt x="157162" y="4255"/>
                  <a:pt x="155421" y="1650"/>
                  <a:pt x="152751" y="544"/>
                </a:cubicBezTo>
                <a:cubicBezTo>
                  <a:pt x="150083" y="-562"/>
                  <a:pt x="147010" y="50"/>
                  <a:pt x="144967" y="2093"/>
                </a:cubicBezTo>
                <a:lnTo>
                  <a:pt x="121155" y="25906"/>
                </a:lnTo>
                <a:cubicBezTo>
                  <a:pt x="119815" y="27246"/>
                  <a:pt x="119063" y="29063"/>
                  <a:pt x="119063" y="30957"/>
                </a:cubicBezTo>
                <a:lnTo>
                  <a:pt x="119063" y="57967"/>
                </a:lnTo>
                <a:lnTo>
                  <a:pt x="100185" y="76846"/>
                </a:lnTo>
                <a:cubicBezTo>
                  <a:pt x="98610" y="76425"/>
                  <a:pt x="96957" y="76201"/>
                  <a:pt x="95250" y="76201"/>
                </a:cubicBezTo>
                <a:cubicBezTo>
                  <a:pt x="84729" y="76201"/>
                  <a:pt x="76200" y="84730"/>
                  <a:pt x="76200" y="95251"/>
                </a:cubicBezTo>
                <a:cubicBezTo>
                  <a:pt x="76200" y="105771"/>
                  <a:pt x="84729" y="114301"/>
                  <a:pt x="95250" y="114301"/>
                </a:cubicBezTo>
                <a:cubicBezTo>
                  <a:pt x="105771" y="114301"/>
                  <a:pt x="114300" y="105771"/>
                  <a:pt x="114300" y="95251"/>
                </a:cubicBezTo>
                <a:cubicBezTo>
                  <a:pt x="114300" y="93544"/>
                  <a:pt x="114075" y="91891"/>
                  <a:pt x="113655" y="90316"/>
                </a:cubicBezTo>
                <a:lnTo>
                  <a:pt x="132533" y="71438"/>
                </a:lnTo>
                <a:lnTo>
                  <a:pt x="159545" y="71438"/>
                </a:lnTo>
                <a:cubicBezTo>
                  <a:pt x="161439" y="71438"/>
                  <a:pt x="163256" y="70686"/>
                  <a:pt x="164596" y="69346"/>
                </a:cubicBezTo>
                <a:lnTo>
                  <a:pt x="188408" y="45534"/>
                </a:lnTo>
                <a:close/>
                <a:moveTo>
                  <a:pt x="95250" y="1"/>
                </a:moveTo>
                <a:cubicBezTo>
                  <a:pt x="106705" y="1"/>
                  <a:pt x="117687" y="2023"/>
                  <a:pt x="127860" y="5729"/>
                </a:cubicBezTo>
                <a:lnTo>
                  <a:pt x="114419" y="19170"/>
                </a:lnTo>
                <a:cubicBezTo>
                  <a:pt x="113823" y="19767"/>
                  <a:pt x="113275" y="20405"/>
                  <a:pt x="112781" y="21077"/>
                </a:cubicBezTo>
                <a:cubicBezTo>
                  <a:pt x="107152" y="19752"/>
                  <a:pt x="101283" y="19051"/>
                  <a:pt x="95250" y="19051"/>
                </a:cubicBezTo>
                <a:cubicBezTo>
                  <a:pt x="53166" y="19051"/>
                  <a:pt x="19050" y="53166"/>
                  <a:pt x="19050" y="95251"/>
                </a:cubicBezTo>
                <a:cubicBezTo>
                  <a:pt x="19050" y="137334"/>
                  <a:pt x="53166" y="171451"/>
                  <a:pt x="95250" y="171451"/>
                </a:cubicBezTo>
                <a:cubicBezTo>
                  <a:pt x="137334" y="171451"/>
                  <a:pt x="171450" y="137334"/>
                  <a:pt x="171450" y="95251"/>
                </a:cubicBezTo>
                <a:cubicBezTo>
                  <a:pt x="171450" y="89218"/>
                  <a:pt x="170749" y="83348"/>
                  <a:pt x="169424" y="77720"/>
                </a:cubicBezTo>
                <a:cubicBezTo>
                  <a:pt x="170096" y="77226"/>
                  <a:pt x="170734" y="76678"/>
                  <a:pt x="171331" y="76081"/>
                </a:cubicBezTo>
                <a:lnTo>
                  <a:pt x="184772" y="62641"/>
                </a:lnTo>
                <a:cubicBezTo>
                  <a:pt x="188478" y="72813"/>
                  <a:pt x="190500" y="83796"/>
                  <a:pt x="190500" y="95251"/>
                </a:cubicBezTo>
                <a:cubicBezTo>
                  <a:pt x="190500" y="147856"/>
                  <a:pt x="147855" y="190501"/>
                  <a:pt x="95250" y="190501"/>
                </a:cubicBezTo>
                <a:cubicBezTo>
                  <a:pt x="42645" y="190501"/>
                  <a:pt x="0" y="147856"/>
                  <a:pt x="0" y="95251"/>
                </a:cubicBezTo>
                <a:cubicBezTo>
                  <a:pt x="0" y="42645"/>
                  <a:pt x="42645" y="1"/>
                  <a:pt x="95250" y="1"/>
                </a:cubicBezTo>
                <a:close/>
                <a:moveTo>
                  <a:pt x="95250" y="38101"/>
                </a:moveTo>
                <a:cubicBezTo>
                  <a:pt x="100184" y="38101"/>
                  <a:pt x="104971" y="38726"/>
                  <a:pt x="109538" y="39901"/>
                </a:cubicBezTo>
                <a:lnTo>
                  <a:pt x="109538" y="54021"/>
                </a:lnTo>
                <a:lnTo>
                  <a:pt x="105592" y="57968"/>
                </a:lnTo>
                <a:cubicBezTo>
                  <a:pt x="105435" y="58125"/>
                  <a:pt x="105282" y="58284"/>
                  <a:pt x="105131" y="58444"/>
                </a:cubicBezTo>
                <a:cubicBezTo>
                  <a:pt x="101980" y="57601"/>
                  <a:pt x="98668" y="57151"/>
                  <a:pt x="95250" y="57151"/>
                </a:cubicBezTo>
                <a:cubicBezTo>
                  <a:pt x="74208" y="57151"/>
                  <a:pt x="57150" y="74208"/>
                  <a:pt x="57150" y="95251"/>
                </a:cubicBezTo>
                <a:cubicBezTo>
                  <a:pt x="57150" y="116293"/>
                  <a:pt x="74208" y="133351"/>
                  <a:pt x="95250" y="133351"/>
                </a:cubicBezTo>
                <a:cubicBezTo>
                  <a:pt x="116292" y="133351"/>
                  <a:pt x="133350" y="116293"/>
                  <a:pt x="133350" y="95251"/>
                </a:cubicBezTo>
                <a:cubicBezTo>
                  <a:pt x="133350" y="91833"/>
                  <a:pt x="132900" y="88521"/>
                  <a:pt x="132057" y="85369"/>
                </a:cubicBezTo>
                <a:cubicBezTo>
                  <a:pt x="132217" y="85219"/>
                  <a:pt x="132376" y="85065"/>
                  <a:pt x="132533" y="84909"/>
                </a:cubicBezTo>
                <a:lnTo>
                  <a:pt x="136478" y="80963"/>
                </a:lnTo>
                <a:lnTo>
                  <a:pt x="150600" y="80963"/>
                </a:lnTo>
                <a:cubicBezTo>
                  <a:pt x="151775" y="85530"/>
                  <a:pt x="152400" y="90317"/>
                  <a:pt x="152400" y="95251"/>
                </a:cubicBezTo>
                <a:cubicBezTo>
                  <a:pt x="152400" y="126814"/>
                  <a:pt x="126813" y="152401"/>
                  <a:pt x="95250" y="152401"/>
                </a:cubicBezTo>
                <a:cubicBezTo>
                  <a:pt x="63687" y="152401"/>
                  <a:pt x="38100" y="126814"/>
                  <a:pt x="38100" y="95251"/>
                </a:cubicBezTo>
                <a:cubicBezTo>
                  <a:pt x="38100" y="63687"/>
                  <a:pt x="63687" y="38101"/>
                  <a:pt x="95250" y="38101"/>
                </a:cubicBezTo>
                <a:close/>
              </a:path>
            </a:pathLst>
          </a:custGeom>
          <a:solidFill>
            <a:schemeClr val="tx1"/>
          </a:solidFill>
          <a:ln w="10477" cap="flat">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38011" tIns="270406" rIns="338011" bIns="270406" numCol="1" spcCol="0" rtlCol="0" fromWordArt="0" anchor="t" anchorCtr="0" forceAA="0" compatLnSpc="1">
            <a:prstTxWarp prst="textNoShape">
              <a:avLst/>
            </a:prstTxWarp>
            <a:noAutofit/>
          </a:bodyPr>
          <a:lstStyle/>
          <a:p>
            <a:pPr defTabSz="1722411" fontAlgn="base">
              <a:spcBef>
                <a:spcPct val="0"/>
              </a:spcBef>
              <a:spcAft>
                <a:spcPct val="0"/>
              </a:spcAft>
              <a:defRPr/>
            </a:pPr>
            <a:endParaRPr lang="en-US" sz="3622" b="1">
              <a:noFill/>
              <a:latin typeface="Segoe UI Variable Display Semibold" pitchFamily="2" charset="0"/>
              <a:cs typeface="Segoe UI" pitchFamily="34" charset="0"/>
            </a:endParaRPr>
          </a:p>
        </p:txBody>
      </p:sp>
      <p:sp>
        <p:nvSpPr>
          <p:cNvPr id="21" name="Rectangle: Rounded Corners 20">
            <a:extLst>
              <a:ext uri="{FF2B5EF4-FFF2-40B4-BE49-F238E27FC236}">
                <a16:creationId xmlns:a16="http://schemas.microsoft.com/office/drawing/2014/main" id="{B7AA20B1-B8E8-DF46-F679-534D42599F4B}"/>
              </a:ext>
            </a:extLst>
          </p:cNvPr>
          <p:cNvSpPr/>
          <p:nvPr/>
        </p:nvSpPr>
        <p:spPr bwMode="auto">
          <a:xfrm>
            <a:off x="350838" y="2066107"/>
            <a:ext cx="3187959" cy="814642"/>
          </a:xfrm>
          <a:prstGeom prst="roundRect">
            <a:avLst>
              <a:gd name="adj" fmla="val 9646"/>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769520" fontAlgn="base">
              <a:spcBef>
                <a:spcPct val="0"/>
              </a:spcBef>
              <a:spcAft>
                <a:spcPct val="0"/>
              </a:spcAft>
            </a:pPr>
            <a:r>
              <a:rPr lang="en-US" sz="1100" dirty="0">
                <a:ln w="3175">
                  <a:noFill/>
                </a:ln>
                <a:solidFill>
                  <a:schemeClr val="tx1"/>
                </a:solidFill>
                <a:latin typeface="Segoe Sans Display Semibold" pitchFamily="2" charset="0"/>
                <a:cs typeface="Segoe Sans Display Semibold" pitchFamily="2" charset="0"/>
              </a:rPr>
              <a:t>Goal: </a:t>
            </a:r>
            <a:r>
              <a:rPr lang="en-US" sz="1100" dirty="0">
                <a:ln w="3175">
                  <a:noFill/>
                </a:ln>
                <a:solidFill>
                  <a:schemeClr val="tx1"/>
                </a:solidFill>
                <a:cs typeface="Segoe Sans Display Semibold" pitchFamily="2" charset="0"/>
              </a:rPr>
              <a:t>Take dense, written content and turn it into a clear visual the team can actually engage with – without spending the afternoon redrawing it by hand.</a:t>
            </a:r>
          </a:p>
        </p:txBody>
      </p:sp>
      <p:sp>
        <p:nvSpPr>
          <p:cNvPr id="22" name="Rectangle: Rounded Corners 21">
            <a:extLst>
              <a:ext uri="{FF2B5EF4-FFF2-40B4-BE49-F238E27FC236}">
                <a16:creationId xmlns:a16="http://schemas.microsoft.com/office/drawing/2014/main" id="{E705CA4F-9EAA-4BF5-EFF7-282625EF9868}"/>
              </a:ext>
            </a:extLst>
          </p:cNvPr>
          <p:cNvSpPr/>
          <p:nvPr/>
        </p:nvSpPr>
        <p:spPr bwMode="auto">
          <a:xfrm>
            <a:off x="3674226" y="2066107"/>
            <a:ext cx="3747337" cy="814642"/>
          </a:xfrm>
          <a:prstGeom prst="roundRect">
            <a:avLst>
              <a:gd name="adj" fmla="val 10584"/>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769520" fontAlgn="base">
              <a:spcBef>
                <a:spcPct val="0"/>
              </a:spcBef>
              <a:spcAft>
                <a:spcPct val="0"/>
              </a:spcAft>
            </a:pPr>
            <a:r>
              <a:rPr lang="en-US" sz="1100" dirty="0">
                <a:ln w="3175">
                  <a:noFill/>
                </a:ln>
                <a:solidFill>
                  <a:schemeClr val="tx1"/>
                </a:solidFill>
                <a:latin typeface="Segoe Sans Display Semibold"/>
                <a:cs typeface="Segoe Sans Display Semibold"/>
              </a:rPr>
              <a:t>Output: </a:t>
            </a:r>
            <a:r>
              <a:rPr lang="en-US" sz="1100" dirty="0">
                <a:ln w="3175">
                  <a:noFill/>
                </a:ln>
                <a:solidFill>
                  <a:schemeClr val="tx1"/>
                </a:solidFill>
                <a:cs typeface="Segoe Sans Display Semibold"/>
              </a:rPr>
              <a:t>A Miro visual – flowchart, </a:t>
            </a:r>
            <a:r>
              <a:rPr lang="en-US" sz="1100" dirty="0" err="1">
                <a:ln w="3175">
                  <a:noFill/>
                </a:ln>
                <a:solidFill>
                  <a:schemeClr val="tx1"/>
                </a:solidFill>
                <a:cs typeface="Segoe Sans Display Semibold"/>
              </a:rPr>
              <a:t>mindmap</a:t>
            </a:r>
            <a:r>
              <a:rPr lang="en-US" sz="1100" dirty="0">
                <a:ln w="3175">
                  <a:noFill/>
                </a:ln>
                <a:solidFill>
                  <a:schemeClr val="tx1"/>
                </a:solidFill>
                <a:cs typeface="Segoe Sans Display Semibold"/>
              </a:rPr>
              <a:t>, or framework diagram – that translates the source content into a clean, presentation-ready format.</a:t>
            </a:r>
          </a:p>
        </p:txBody>
      </p:sp>
      <p:graphicFrame>
        <p:nvGraphicFramePr>
          <p:cNvPr id="18" name="Table 17">
            <a:extLst>
              <a:ext uri="{FF2B5EF4-FFF2-40B4-BE49-F238E27FC236}">
                <a16:creationId xmlns:a16="http://schemas.microsoft.com/office/drawing/2014/main" id="{98D4E8A1-A6D0-D816-BCCF-BD40D434DAFF}"/>
              </a:ext>
            </a:extLst>
          </p:cNvPr>
          <p:cNvGraphicFramePr>
            <a:graphicFrameLocks noGrp="1"/>
          </p:cNvGraphicFramePr>
          <p:nvPr>
            <p:extLst>
              <p:ext uri="{D42A27DB-BD31-4B8C-83A1-F6EECF244321}">
                <p14:modId xmlns:p14="http://schemas.microsoft.com/office/powerpoint/2010/main" val="1890432806"/>
              </p:ext>
            </p:extLst>
          </p:nvPr>
        </p:nvGraphicFramePr>
        <p:xfrm>
          <a:off x="350838" y="3120140"/>
          <a:ext cx="7070725" cy="3761232"/>
        </p:xfrm>
        <a:graphic>
          <a:graphicData uri="http://schemas.openxmlformats.org/drawingml/2006/table">
            <a:tbl>
              <a:tblPr firstRow="1" bandRow="1">
                <a:effectLst/>
                <a:tableStyleId>{2D5ABB26-0587-4C30-8999-92F81FD0307C}</a:tableStyleId>
              </a:tblPr>
              <a:tblGrid>
                <a:gridCol w="4438876">
                  <a:extLst>
                    <a:ext uri="{9D8B030D-6E8A-4147-A177-3AD203B41FA5}">
                      <a16:colId xmlns:a16="http://schemas.microsoft.com/office/drawing/2014/main" val="500978148"/>
                    </a:ext>
                  </a:extLst>
                </a:gridCol>
                <a:gridCol w="2631849">
                  <a:extLst>
                    <a:ext uri="{9D8B030D-6E8A-4147-A177-3AD203B41FA5}">
                      <a16:colId xmlns:a16="http://schemas.microsoft.com/office/drawing/2014/main" val="1291813688"/>
                    </a:ext>
                  </a:extLst>
                </a:gridCol>
              </a:tblGrid>
              <a:tr h="0">
                <a:tc>
                  <a:txBody>
                    <a:bodyPr/>
                    <a:lstStyle/>
                    <a:p>
                      <a:pPr marL="0" marR="0" lvl="0" indent="0" algn="l" defTabSz="524695" rtl="0" eaLnBrk="1" fontAlgn="auto" latinLnBrk="0" hangingPunct="1">
                        <a:lnSpc>
                          <a:spcPct val="100000"/>
                        </a:lnSpc>
                        <a:spcBef>
                          <a:spcPts val="600"/>
                        </a:spcBef>
                        <a:spcAft>
                          <a:spcPts val="0"/>
                        </a:spcAft>
                        <a:buClrTx/>
                        <a:buSzTx/>
                        <a:buFontTx/>
                        <a:buNone/>
                        <a:tabLst/>
                        <a:defRPr/>
                      </a:pPr>
                      <a:r>
                        <a:rPr lang="en-US" sz="1400" kern="1200" dirty="0">
                          <a:solidFill>
                            <a:schemeClr val="accent2">
                              <a:lumMod val="75000"/>
                            </a:schemeClr>
                          </a:solidFill>
                          <a:latin typeface="Segoe Sans Display Semibold" pitchFamily="2" charset="0"/>
                          <a:ea typeface="+mn-ea"/>
                          <a:cs typeface="Segoe Sans Display Semibold" pitchFamily="2" charset="0"/>
                          <a:sym typeface=""/>
                        </a:rPr>
                        <a:t>Prompt</a:t>
                      </a:r>
                    </a:p>
                  </a:txBody>
                  <a:tcPr marL="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ClrTx/>
                        <a:buSzTx/>
                        <a:buFontTx/>
                        <a:buNone/>
                        <a:tabLst/>
                        <a:defRPr/>
                      </a:pPr>
                      <a:r>
                        <a:rPr lang="en-US" sz="1400" kern="1200" dirty="0">
                          <a:solidFill>
                            <a:schemeClr val="accent2">
                              <a:lumMod val="75000"/>
                            </a:schemeClr>
                          </a:solidFill>
                          <a:latin typeface="Segoe Sans Display Semibold" pitchFamily="2" charset="0"/>
                          <a:ea typeface="+mn-ea"/>
                          <a:cs typeface="Segoe Sans Display Semibold" pitchFamily="2" charset="0"/>
                          <a:sym typeface=""/>
                        </a:rPr>
                        <a:t>Execution workflow</a:t>
                      </a:r>
                    </a:p>
                  </a:txBody>
                  <a:tcPr marL="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68231157"/>
                  </a:ext>
                </a:extLst>
              </a:tr>
              <a:tr h="576072">
                <a:tc rowSpan="6">
                  <a:txBody>
                    <a:bodyPr/>
                    <a:lstStyle/>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dirty="0">
                          <a:solidFill>
                            <a:schemeClr val="tx1"/>
                          </a:solidFill>
                          <a:effectLst/>
                          <a:latin typeface="+mn-lt"/>
                          <a:ea typeface="+mn-ea"/>
                          <a:cs typeface="Segoe Sans Display"/>
                        </a:rPr>
                        <a:t>Take [document or deck name] and convert the key content into a Miro visual – either a process flowchart, </a:t>
                      </a:r>
                      <a:r>
                        <a:rPr lang="en-US" sz="1400" b="0" i="0" u="none" strike="noStrike" kern="1200" cap="none" spc="0" normalizeH="0" baseline="0" dirty="0" err="1">
                          <a:solidFill>
                            <a:schemeClr val="tx1"/>
                          </a:solidFill>
                          <a:effectLst/>
                          <a:latin typeface="+mn-lt"/>
                          <a:ea typeface="+mn-ea"/>
                          <a:cs typeface="Segoe Sans Display"/>
                        </a:rPr>
                        <a:t>mindmap</a:t>
                      </a:r>
                      <a:r>
                        <a:rPr lang="en-US" sz="1400" b="0" i="0" u="none" strike="noStrike" kern="1200" cap="none" spc="0" normalizeH="0" baseline="0" dirty="0">
                          <a:solidFill>
                            <a:schemeClr val="tx1"/>
                          </a:solidFill>
                          <a:effectLst/>
                          <a:latin typeface="+mn-lt"/>
                          <a:ea typeface="+mn-ea"/>
                          <a:cs typeface="Segoe Sans Display"/>
                        </a:rPr>
                        <a:t>, or structured framework diagram depending on what fits the content best.</a:t>
                      </a:r>
                    </a:p>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dirty="0">
                          <a:solidFill>
                            <a:schemeClr val="tx1"/>
                          </a:solidFill>
                          <a:effectLst/>
                          <a:latin typeface="+mn-lt"/>
                          <a:ea typeface="+mn-ea"/>
                          <a:cs typeface="Segoe Sans Display"/>
                        </a:rPr>
                        <a:t>Use frames, shapes, and text to keep it clean and presentation-ready.</a:t>
                      </a:r>
                    </a:p>
                  </a:txBody>
                  <a:tcPr marL="0" marR="274320">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FontTx/>
                        <a:buNone/>
                      </a:pP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
                        </a:rPr>
                        <a:t>Source </a:t>
                      </a: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Wingdings" panose="05000000000000000000" pitchFamily="2" charset="2"/>
                        </a:rPr>
                        <a:t></a:t>
                      </a: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
                        </a:rPr>
                        <a:t> </a:t>
                      </a:r>
                      <a:r>
                        <a:rPr lang="en-US" sz="1400" b="0" i="0" u="none" strike="noStrike" kern="1200" cap="none" spc="0" normalizeH="0" baseline="0">
                          <a:solidFill>
                            <a:schemeClr val="tx1"/>
                          </a:solidFill>
                          <a:effectLst/>
                          <a:latin typeface="+mn-lt"/>
                          <a:ea typeface="+mn-ea"/>
                          <a:cs typeface="Segoe Sans Display Semibold" pitchFamily="2" charset="0"/>
                          <a:sym typeface=""/>
                        </a:rPr>
                        <a:t>Read full document or deck</a:t>
                      </a: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726913705"/>
                  </a:ext>
                </a:extLst>
              </a:tr>
              <a:tr h="576072">
                <a:tc vMerge="1">
                  <a:txBody>
                    <a:bodyPr/>
                    <a:lstStyle/>
                    <a:p>
                      <a:endParaRPr lang="en-IN"/>
                    </a:p>
                  </a:txBody>
                  <a:tcPr/>
                </a:tc>
                <a:tc>
                  <a:txBody>
                    <a:bodyPr/>
                    <a:lstStyle/>
                    <a:p>
                      <a:pPr marL="0" marR="0" lvl="0" indent="0" algn="l" defTabSz="524695" rtl="0" eaLnBrk="1" fontAlgn="auto" latinLnBrk="0" hangingPunct="1">
                        <a:lnSpc>
                          <a:spcPct val="100000"/>
                        </a:lnSpc>
                        <a:spcBef>
                          <a:spcPts val="0"/>
                        </a:spcBef>
                        <a:spcAft>
                          <a:spcPts val="800"/>
                        </a:spcAft>
                        <a:buFontTx/>
                        <a:buNone/>
                      </a:pP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
                        </a:rPr>
                        <a:t>Identify </a:t>
                      </a: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Wingdings" panose="05000000000000000000" pitchFamily="2" charset="2"/>
                        </a:rPr>
                        <a:t></a:t>
                      </a: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
                        </a:rPr>
                        <a:t> </a:t>
                      </a:r>
                      <a:r>
                        <a:rPr lang="en-US" sz="1400" b="0" i="0" u="none" strike="noStrike" kern="1200" cap="none" spc="0" normalizeH="0" baseline="0">
                          <a:solidFill>
                            <a:schemeClr val="tx1"/>
                          </a:solidFill>
                          <a:effectLst/>
                          <a:latin typeface="+mn-lt"/>
                          <a:ea typeface="+mn-ea"/>
                          <a:cs typeface="Segoe Sans Display Semibold" pitchFamily="2" charset="0"/>
                          <a:sym typeface=""/>
                        </a:rPr>
                        <a:t>Core structure + relationships</a:t>
                      </a: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952265413"/>
                  </a:ext>
                </a:extLst>
              </a:tr>
              <a:tr h="576072">
                <a:tc vMerge="1">
                  <a:txBody>
                    <a:bodyPr/>
                    <a:lstStyle/>
                    <a:p>
                      <a:endParaRPr lang="en-IN"/>
                    </a:p>
                  </a:txBody>
                  <a:tcPr/>
                </a:tc>
                <a:tc>
                  <a:txBody>
                    <a:bodyPr/>
                    <a:lstStyle/>
                    <a:p>
                      <a:pPr marL="0" marR="0" lvl="0" indent="0" algn="l" defTabSz="524695" rtl="0" eaLnBrk="1" fontAlgn="auto" latinLnBrk="0" hangingPunct="1">
                        <a:lnSpc>
                          <a:spcPct val="100000"/>
                        </a:lnSpc>
                        <a:spcBef>
                          <a:spcPts val="0"/>
                        </a:spcBef>
                        <a:spcAft>
                          <a:spcPts val="800"/>
                        </a:spcAft>
                        <a:buFontTx/>
                        <a:buNone/>
                      </a:pP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
                        </a:rPr>
                        <a:t>Select </a:t>
                      </a: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Wingdings" panose="05000000000000000000" pitchFamily="2" charset="2"/>
                        </a:rPr>
                        <a:t></a:t>
                      </a: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
                        </a:rPr>
                        <a:t> </a:t>
                      </a:r>
                      <a:r>
                        <a:rPr lang="en-US" sz="1400" b="0" i="0" u="none" strike="noStrike" kern="1200" cap="none" spc="0" normalizeH="0" baseline="0">
                          <a:solidFill>
                            <a:schemeClr val="tx1"/>
                          </a:solidFill>
                          <a:effectLst/>
                          <a:latin typeface="+mn-lt"/>
                          <a:ea typeface="+mn-ea"/>
                          <a:cs typeface="Segoe Sans Display Semibold" pitchFamily="2" charset="0"/>
                          <a:sym typeface=""/>
                        </a:rPr>
                        <a:t>Best-fit visual format</a:t>
                      </a: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771845048"/>
                  </a:ext>
                </a:extLst>
              </a:tr>
              <a:tr h="576072">
                <a:tc vMerge="1">
                  <a:txBody>
                    <a:bodyPr/>
                    <a:lstStyle/>
                    <a:p>
                      <a:endParaRPr lang="en-IN"/>
                    </a:p>
                  </a:txBody>
                  <a:tcPr/>
                </a:tc>
                <a:tc>
                  <a:txBody>
                    <a:bodyPr/>
                    <a:lstStyle/>
                    <a:p>
                      <a:pPr marL="0" marR="0" lvl="0" indent="0" algn="l" defTabSz="524695" rtl="0" eaLnBrk="1" fontAlgn="auto" latinLnBrk="0" hangingPunct="1">
                        <a:lnSpc>
                          <a:spcPct val="100000"/>
                        </a:lnSpc>
                        <a:spcBef>
                          <a:spcPts val="0"/>
                        </a:spcBef>
                        <a:spcAft>
                          <a:spcPts val="800"/>
                        </a:spcAft>
                        <a:buFontTx/>
                        <a:buNone/>
                      </a:pP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
                        </a:rPr>
                        <a:t>Map </a:t>
                      </a: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Wingdings" panose="05000000000000000000" pitchFamily="2" charset="2"/>
                        </a:rPr>
                        <a:t></a:t>
                      </a: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
                        </a:rPr>
                        <a:t> </a:t>
                      </a:r>
                      <a:r>
                        <a:rPr lang="en-US" sz="1400" b="0" i="0" u="none" strike="noStrike" kern="1200" cap="none" spc="0" normalizeH="0" baseline="0">
                          <a:solidFill>
                            <a:schemeClr val="tx1"/>
                          </a:solidFill>
                          <a:effectLst/>
                          <a:latin typeface="+mn-lt"/>
                          <a:ea typeface="+mn-ea"/>
                          <a:cs typeface="Segoe Sans Display Semibold" pitchFamily="2" charset="0"/>
                          <a:sym typeface=""/>
                        </a:rPr>
                        <a:t>Content to shapes + frames</a:t>
                      </a: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992826558"/>
                  </a:ext>
                </a:extLst>
              </a:tr>
              <a:tr h="576072">
                <a:tc vMerge="1">
                  <a:txBody>
                    <a:bodyPr/>
                    <a:lstStyle/>
                    <a:p>
                      <a:endParaRPr lang="en-IN"/>
                    </a:p>
                  </a:txBody>
                  <a:tcPr/>
                </a:tc>
                <a:tc>
                  <a:txBody>
                    <a:bodyPr/>
                    <a:lstStyle/>
                    <a:p>
                      <a:pPr marL="247650" marR="0" lvl="0" indent="0" algn="l" defTabSz="524695" rtl="0" eaLnBrk="1" fontAlgn="auto" latinLnBrk="0" hangingPunct="1">
                        <a:lnSpc>
                          <a:spcPct val="100000"/>
                        </a:lnSpc>
                        <a:spcBef>
                          <a:spcPts val="0"/>
                        </a:spcBef>
                        <a:spcAft>
                          <a:spcPts val="800"/>
                        </a:spcAft>
                        <a:buFontTx/>
                        <a:buNone/>
                      </a:pP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
                        </a:rPr>
                        <a:t>Miro </a:t>
                      </a: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Wingdings" panose="05000000000000000000" pitchFamily="2" charset="2"/>
                        </a:rPr>
                        <a:t></a:t>
                      </a: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
                        </a:rPr>
                        <a:t> </a:t>
                      </a:r>
                      <a:r>
                        <a:rPr lang="en-US" sz="1400" b="0" i="0" u="none" strike="noStrike" kern="1200" cap="none" spc="0" normalizeH="0" baseline="0">
                          <a:solidFill>
                            <a:schemeClr val="tx1"/>
                          </a:solidFill>
                          <a:effectLst/>
                          <a:latin typeface="+mn-lt"/>
                          <a:ea typeface="+mn-ea"/>
                          <a:cs typeface="Segoe Sans Display Semibold" pitchFamily="2" charset="0"/>
                          <a:sym typeface=""/>
                        </a:rPr>
                        <a:t>Build visual layout</a:t>
                      </a: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138400096"/>
                  </a:ext>
                </a:extLst>
              </a:tr>
              <a:tr h="576072">
                <a:tc vMerge="1">
                  <a:txBody>
                    <a:bodyPr/>
                    <a:lstStyle/>
                    <a:p>
                      <a:endParaRPr lang="en-IN"/>
                    </a:p>
                  </a:txBody>
                  <a:tcPr/>
                </a:tc>
                <a:tc>
                  <a:txBody>
                    <a:bodyPr/>
                    <a:lstStyle/>
                    <a:p>
                      <a:pPr marL="0" marR="0" lvl="0" indent="0" algn="l" defTabSz="524695" rtl="0" eaLnBrk="1" fontAlgn="auto" latinLnBrk="0" hangingPunct="1">
                        <a:lnSpc>
                          <a:spcPct val="100000"/>
                        </a:lnSpc>
                        <a:spcBef>
                          <a:spcPts val="0"/>
                        </a:spcBef>
                        <a:spcAft>
                          <a:spcPts val="800"/>
                        </a:spcAft>
                        <a:buFontTx/>
                        <a:buNone/>
                      </a:pPr>
                      <a:r>
                        <a:rPr lang="en-US" sz="1400" b="0" i="0" u="none" strike="noStrike" kern="1200" cap="none" spc="0" normalizeH="0" baseline="0" dirty="0">
                          <a:solidFill>
                            <a:schemeClr val="tx1"/>
                          </a:solidFill>
                          <a:effectLst/>
                          <a:latin typeface="Segoe Sans Display Semibold" pitchFamily="2" charset="0"/>
                          <a:ea typeface="+mn-ea"/>
                          <a:cs typeface="Segoe Sans Display Semibold" pitchFamily="2" charset="0"/>
                          <a:sym typeface=""/>
                        </a:rPr>
                        <a:t>Refine </a:t>
                      </a:r>
                      <a:r>
                        <a:rPr lang="en-US" sz="1400" b="0" i="0" u="none" strike="noStrike" kern="1200" cap="none" spc="0" normalizeH="0" baseline="0" dirty="0">
                          <a:solidFill>
                            <a:schemeClr val="tx1"/>
                          </a:solidFill>
                          <a:effectLst/>
                          <a:latin typeface="Segoe Sans Display Semibold" pitchFamily="2" charset="0"/>
                          <a:ea typeface="+mn-ea"/>
                          <a:cs typeface="Segoe Sans Display Semibold" pitchFamily="2" charset="0"/>
                          <a:sym typeface="Wingdings" panose="05000000000000000000" pitchFamily="2" charset="2"/>
                        </a:rPr>
                        <a:t></a:t>
                      </a:r>
                      <a:r>
                        <a:rPr lang="en-US" sz="1400" b="0" i="0" u="none" strike="noStrike" kern="1200" cap="none" spc="0" normalizeH="0" baseline="0" dirty="0">
                          <a:solidFill>
                            <a:schemeClr val="tx1"/>
                          </a:solidFill>
                          <a:effectLst/>
                          <a:latin typeface="Segoe Sans Display Semibold" pitchFamily="2" charset="0"/>
                          <a:ea typeface="+mn-ea"/>
                          <a:cs typeface="Segoe Sans Display Semibold" pitchFamily="2" charset="0"/>
                          <a:sym typeface=""/>
                        </a:rPr>
                        <a:t> </a:t>
                      </a:r>
                      <a:r>
                        <a:rPr lang="en-US" sz="1400" b="0" i="0" u="none" strike="noStrike" kern="1200" cap="none" spc="0" normalizeH="0" baseline="0" dirty="0">
                          <a:solidFill>
                            <a:schemeClr val="tx1"/>
                          </a:solidFill>
                          <a:effectLst/>
                          <a:latin typeface="+mn-lt"/>
                          <a:ea typeface="+mn-ea"/>
                          <a:cs typeface="Segoe Sans Display Semibold" pitchFamily="2" charset="0"/>
                          <a:sym typeface=""/>
                        </a:rPr>
                        <a:t>Clean, presentation-ready output</a:t>
                      </a: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noFill/>
                      <a:prstDash val="solid"/>
                      <a:round/>
                      <a:headEnd type="none" w="med" len="med"/>
                      <a:tailEnd type="none" w="med" len="med"/>
                    </a:lnB>
                    <a:noFill/>
                  </a:tcPr>
                </a:tc>
                <a:extLst>
                  <a:ext uri="{0D108BD9-81ED-4DB2-BD59-A6C34878D82A}">
                    <a16:rowId xmlns:a16="http://schemas.microsoft.com/office/drawing/2014/main" val="523366087"/>
                  </a:ext>
                </a:extLst>
              </a:tr>
            </a:tbl>
          </a:graphicData>
        </a:graphic>
      </p:graphicFrame>
      <p:sp>
        <p:nvSpPr>
          <p:cNvPr id="23" name="Graphic 15">
            <a:extLst>
              <a:ext uri="{FF2B5EF4-FFF2-40B4-BE49-F238E27FC236}">
                <a16:creationId xmlns:a16="http://schemas.microsoft.com/office/drawing/2014/main" id="{5C52BAE2-6A4A-CCE0-798D-C4FF7B9DCE0F}"/>
              </a:ext>
              <a:ext uri="{C183D7F6-B498-43B3-948B-1728B52AA6E4}">
                <adec:decorative xmlns:adec="http://schemas.microsoft.com/office/drawing/2017/decorative" val="1"/>
              </a:ext>
            </a:extLst>
          </p:cNvPr>
          <p:cNvSpPr>
            <a:spLocks/>
          </p:cNvSpPr>
          <p:nvPr/>
        </p:nvSpPr>
        <p:spPr>
          <a:xfrm>
            <a:off x="3780906" y="1753374"/>
            <a:ext cx="297568" cy="252931"/>
          </a:xfrm>
          <a:custGeom>
            <a:avLst/>
            <a:gdLst>
              <a:gd name="csX0" fmla="*/ 147926 w 190499"/>
              <a:gd name="csY0" fmla="*/ 2092 h 161924"/>
              <a:gd name="csX1" fmla="*/ 137824 w 190499"/>
              <a:gd name="csY1" fmla="*/ 2092 h 161924"/>
              <a:gd name="csX2" fmla="*/ 137824 w 190499"/>
              <a:gd name="csY2" fmla="*/ 12195 h 161924"/>
              <a:gd name="csX3" fmla="*/ 166109 w 190499"/>
              <a:gd name="csY3" fmla="*/ 40481 h 161924"/>
              <a:gd name="csX4" fmla="*/ 119063 w 190499"/>
              <a:gd name="csY4" fmla="*/ 40481 h 161924"/>
              <a:gd name="csX5" fmla="*/ 88106 w 190499"/>
              <a:gd name="csY5" fmla="*/ 71437 h 161924"/>
              <a:gd name="csX6" fmla="*/ 88106 w 190499"/>
              <a:gd name="csY6" fmla="*/ 100012 h 161924"/>
              <a:gd name="csX7" fmla="*/ 75437 w 190499"/>
              <a:gd name="csY7" fmla="*/ 116198 h 161924"/>
              <a:gd name="csX8" fmla="*/ 38100 w 190499"/>
              <a:gd name="csY8" fmla="*/ 85725 h 161924"/>
              <a:gd name="csX9" fmla="*/ 0 w 190499"/>
              <a:gd name="csY9" fmla="*/ 123825 h 161924"/>
              <a:gd name="csX10" fmla="*/ 38100 w 190499"/>
              <a:gd name="csY10" fmla="*/ 161925 h 161924"/>
              <a:gd name="csX11" fmla="*/ 75582 w 190499"/>
              <a:gd name="csY11" fmla="*/ 130693 h 161924"/>
              <a:gd name="csX12" fmla="*/ 102394 w 190499"/>
              <a:gd name="csY12" fmla="*/ 100012 h 161924"/>
              <a:gd name="csX13" fmla="*/ 102394 w 190499"/>
              <a:gd name="csY13" fmla="*/ 71437 h 161924"/>
              <a:gd name="csX14" fmla="*/ 119063 w 190499"/>
              <a:gd name="csY14" fmla="*/ 54769 h 161924"/>
              <a:gd name="csX15" fmla="*/ 166109 w 190499"/>
              <a:gd name="csY15" fmla="*/ 54769 h 161924"/>
              <a:gd name="csX16" fmla="*/ 137824 w 190499"/>
              <a:gd name="csY16" fmla="*/ 83055 h 161924"/>
              <a:gd name="csX17" fmla="*/ 137824 w 190499"/>
              <a:gd name="csY17" fmla="*/ 93157 h 161924"/>
              <a:gd name="csX18" fmla="*/ 147926 w 190499"/>
              <a:gd name="csY18" fmla="*/ 93157 h 161924"/>
              <a:gd name="csX19" fmla="*/ 188407 w 190499"/>
              <a:gd name="csY19" fmla="*/ 52676 h 161924"/>
              <a:gd name="csX20" fmla="*/ 188407 w 190499"/>
              <a:gd name="csY20" fmla="*/ 42574 h 161924"/>
              <a:gd name="csX21" fmla="*/ 147926 w 190499"/>
              <a:gd name="csY21" fmla="*/ 2092 h 1619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90499" h="161924">
                <a:moveTo>
                  <a:pt x="147926" y="2092"/>
                </a:moveTo>
                <a:cubicBezTo>
                  <a:pt x="145136" y="-697"/>
                  <a:pt x="140614" y="-697"/>
                  <a:pt x="137824" y="2092"/>
                </a:cubicBezTo>
                <a:cubicBezTo>
                  <a:pt x="135034" y="4882"/>
                  <a:pt x="135034" y="9405"/>
                  <a:pt x="137824" y="12195"/>
                </a:cubicBezTo>
                <a:lnTo>
                  <a:pt x="166109" y="40481"/>
                </a:lnTo>
                <a:lnTo>
                  <a:pt x="119063" y="40481"/>
                </a:lnTo>
                <a:cubicBezTo>
                  <a:pt x="101966" y="40481"/>
                  <a:pt x="88106" y="54341"/>
                  <a:pt x="88106" y="71437"/>
                </a:cubicBezTo>
                <a:lnTo>
                  <a:pt x="88106" y="100012"/>
                </a:lnTo>
                <a:cubicBezTo>
                  <a:pt x="88106" y="107840"/>
                  <a:pt x="82711" y="114408"/>
                  <a:pt x="75437" y="116198"/>
                </a:cubicBezTo>
                <a:cubicBezTo>
                  <a:pt x="71904" y="98811"/>
                  <a:pt x="56530" y="85725"/>
                  <a:pt x="38100" y="85725"/>
                </a:cubicBezTo>
                <a:cubicBezTo>
                  <a:pt x="17058" y="85725"/>
                  <a:pt x="0" y="102783"/>
                  <a:pt x="0" y="123825"/>
                </a:cubicBezTo>
                <a:cubicBezTo>
                  <a:pt x="0" y="144867"/>
                  <a:pt x="17058" y="161925"/>
                  <a:pt x="38100" y="161925"/>
                </a:cubicBezTo>
                <a:cubicBezTo>
                  <a:pt x="56797" y="161925"/>
                  <a:pt x="72348" y="148458"/>
                  <a:pt x="75582" y="130693"/>
                </a:cubicBezTo>
                <a:cubicBezTo>
                  <a:pt x="90719" y="128668"/>
                  <a:pt x="102394" y="115704"/>
                  <a:pt x="102394" y="100012"/>
                </a:cubicBezTo>
                <a:lnTo>
                  <a:pt x="102394" y="71437"/>
                </a:lnTo>
                <a:cubicBezTo>
                  <a:pt x="102394" y="62232"/>
                  <a:pt x="109857" y="54769"/>
                  <a:pt x="119063" y="54769"/>
                </a:cubicBezTo>
                <a:lnTo>
                  <a:pt x="166109" y="54769"/>
                </a:lnTo>
                <a:lnTo>
                  <a:pt x="137824" y="83055"/>
                </a:lnTo>
                <a:cubicBezTo>
                  <a:pt x="135034" y="85845"/>
                  <a:pt x="135034" y="90367"/>
                  <a:pt x="137824" y="93157"/>
                </a:cubicBezTo>
                <a:cubicBezTo>
                  <a:pt x="140614" y="95947"/>
                  <a:pt x="145136" y="95947"/>
                  <a:pt x="147926" y="93157"/>
                </a:cubicBezTo>
                <a:lnTo>
                  <a:pt x="188407" y="52676"/>
                </a:lnTo>
                <a:cubicBezTo>
                  <a:pt x="191197" y="49887"/>
                  <a:pt x="191197" y="45363"/>
                  <a:pt x="188407" y="42574"/>
                </a:cubicBezTo>
                <a:lnTo>
                  <a:pt x="147926" y="2092"/>
                </a:lnTo>
                <a:close/>
              </a:path>
            </a:pathLst>
          </a:custGeom>
          <a:solidFill>
            <a:schemeClr val="tx1"/>
          </a:solidFill>
          <a:ln w="10477" cap="flat">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38011" tIns="270406" rIns="338011" bIns="270406" numCol="1" spcCol="0" rtlCol="0" fromWordArt="0" anchor="t" anchorCtr="0" forceAA="0" compatLnSpc="1">
            <a:prstTxWarp prst="textNoShape">
              <a:avLst/>
            </a:prstTxWarp>
            <a:noAutofit/>
          </a:bodyPr>
          <a:lstStyle/>
          <a:p>
            <a:pPr defTabSz="1722411" fontAlgn="base">
              <a:spcBef>
                <a:spcPct val="0"/>
              </a:spcBef>
              <a:spcAft>
                <a:spcPct val="0"/>
              </a:spcAft>
              <a:defRPr/>
            </a:pPr>
            <a:endParaRPr lang="en-US" sz="3622" b="1">
              <a:noFill/>
              <a:latin typeface="Segoe UI Variable Display Semibold" pitchFamily="2" charset="0"/>
              <a:cs typeface="Segoe UI" pitchFamily="34" charset="0"/>
            </a:endParaRPr>
          </a:p>
        </p:txBody>
      </p:sp>
      <p:pic>
        <p:nvPicPr>
          <p:cNvPr id="47" name="Graphic 46">
            <a:extLst>
              <a:ext uri="{FF2B5EF4-FFF2-40B4-BE49-F238E27FC236}">
                <a16:creationId xmlns:a16="http://schemas.microsoft.com/office/drawing/2014/main" id="{A9593DC7-66FF-8536-40F1-45657CEEA81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800455" y="5923814"/>
            <a:ext cx="141677" cy="217256"/>
          </a:xfrm>
          <a:prstGeom prst="rect">
            <a:avLst/>
          </a:prstGeom>
          <a:effectLst>
            <a:outerShdw blurRad="63500" dist="63500" dir="2700000" algn="tl" rotWithShape="0">
              <a:prstClr val="black">
                <a:alpha val="10000"/>
              </a:prstClr>
            </a:outerShdw>
          </a:effectLst>
        </p:spPr>
      </p:pic>
      <p:cxnSp>
        <p:nvCxnSpPr>
          <p:cNvPr id="2" name="Straight Connector 1">
            <a:extLst>
              <a:ext uri="{FF2B5EF4-FFF2-40B4-BE49-F238E27FC236}">
                <a16:creationId xmlns:a16="http://schemas.microsoft.com/office/drawing/2014/main" id="{5416F9E7-0899-E9F2-FA11-DCF0492621C0}"/>
              </a:ext>
              <a:ext uri="{C183D7F6-B498-43B3-948B-1728B52AA6E4}">
                <adec:decorative xmlns:adec="http://schemas.microsoft.com/office/drawing/2017/decorative" val="1"/>
              </a:ext>
            </a:extLst>
          </p:cNvPr>
          <p:cNvCxnSpPr>
            <a:cxnSpLocks/>
          </p:cNvCxnSpPr>
          <p:nvPr/>
        </p:nvCxnSpPr>
        <p:spPr>
          <a:xfrm>
            <a:off x="350838" y="1389084"/>
            <a:ext cx="7070725" cy="0"/>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7" name="Graphic 38" descr="Icon of a house which links to the At a glance page">
            <a:hlinkClick r:id="rId5" action="ppaction://hlinksldjump"/>
            <a:extLst>
              <a:ext uri="{FF2B5EF4-FFF2-40B4-BE49-F238E27FC236}">
                <a16:creationId xmlns:a16="http://schemas.microsoft.com/office/drawing/2014/main" id="{05AE7A3B-F0D1-1DCB-798B-57ADC679D6FE}"/>
              </a:ext>
              <a:ext uri="{C183D7F6-B498-43B3-948B-1728B52AA6E4}">
                <adec:decorative xmlns:adec="http://schemas.microsoft.com/office/drawing/2017/decorative" val="0"/>
              </a:ext>
            </a:extLst>
          </p:cNvPr>
          <p:cNvSpPr>
            <a:spLocks/>
          </p:cNvSpPr>
          <p:nvPr/>
        </p:nvSpPr>
        <p:spPr>
          <a:xfrm>
            <a:off x="3812381" y="9807003"/>
            <a:ext cx="147638" cy="159896"/>
          </a:xfrm>
          <a:custGeom>
            <a:avLst/>
            <a:gdLst>
              <a:gd name="connsiteX0" fmla="*/ 638351 w 1521897"/>
              <a:gd name="connsiteY0" fmla="*/ 44772 h 1648428"/>
              <a:gd name="connsiteX1" fmla="*/ 883546 w 1521897"/>
              <a:gd name="connsiteY1" fmla="*/ 44772 h 1648428"/>
              <a:gd name="connsiteX2" fmla="*/ 1454257 w 1521897"/>
              <a:gd name="connsiteY2" fmla="*/ 526284 h 1648428"/>
              <a:gd name="connsiteX3" fmla="*/ 1521897 w 1521897"/>
              <a:gd name="connsiteY3" fmla="*/ 671709 h 1648428"/>
              <a:gd name="connsiteX4" fmla="*/ 1521897 w 1521897"/>
              <a:gd name="connsiteY4" fmla="*/ 1500467 h 1648428"/>
              <a:gd name="connsiteX5" fmla="*/ 1373935 w 1521897"/>
              <a:gd name="connsiteY5" fmla="*/ 1648429 h 1648428"/>
              <a:gd name="connsiteX6" fmla="*/ 1120285 w 1521897"/>
              <a:gd name="connsiteY6" fmla="*/ 1648429 h 1648428"/>
              <a:gd name="connsiteX7" fmla="*/ 972323 w 1521897"/>
              <a:gd name="connsiteY7" fmla="*/ 1500467 h 1648428"/>
              <a:gd name="connsiteX8" fmla="*/ 972323 w 1521897"/>
              <a:gd name="connsiteY8" fmla="*/ 1077718 h 1648428"/>
              <a:gd name="connsiteX9" fmla="*/ 908911 w 1521897"/>
              <a:gd name="connsiteY9" fmla="*/ 1014305 h 1648428"/>
              <a:gd name="connsiteX10" fmla="*/ 612986 w 1521897"/>
              <a:gd name="connsiteY10" fmla="*/ 1014305 h 1648428"/>
              <a:gd name="connsiteX11" fmla="*/ 549574 w 1521897"/>
              <a:gd name="connsiteY11" fmla="*/ 1077718 h 1648428"/>
              <a:gd name="connsiteX12" fmla="*/ 549574 w 1521897"/>
              <a:gd name="connsiteY12" fmla="*/ 1500467 h 1648428"/>
              <a:gd name="connsiteX13" fmla="*/ 401612 w 1521897"/>
              <a:gd name="connsiteY13" fmla="*/ 1648429 h 1648428"/>
              <a:gd name="connsiteX14" fmla="*/ 147962 w 1521897"/>
              <a:gd name="connsiteY14" fmla="*/ 1648429 h 1648428"/>
              <a:gd name="connsiteX15" fmla="*/ 0 w 1521897"/>
              <a:gd name="connsiteY15" fmla="*/ 1500467 h 1648428"/>
              <a:gd name="connsiteX16" fmla="*/ 0 w 1521897"/>
              <a:gd name="connsiteY16" fmla="*/ 671625 h 1648428"/>
              <a:gd name="connsiteX17" fmla="*/ 67640 w 1521897"/>
              <a:gd name="connsiteY17" fmla="*/ 526199 h 1648428"/>
              <a:gd name="connsiteX18" fmla="*/ 638351 w 1521897"/>
              <a:gd name="connsiteY18" fmla="*/ 44772 h 1648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21897" h="1648428">
                <a:moveTo>
                  <a:pt x="638351" y="44772"/>
                </a:moveTo>
                <a:cubicBezTo>
                  <a:pt x="709179" y="-14924"/>
                  <a:pt x="812718" y="-14924"/>
                  <a:pt x="883546" y="44772"/>
                </a:cubicBezTo>
                <a:lnTo>
                  <a:pt x="1454257" y="526284"/>
                </a:lnTo>
                <a:cubicBezTo>
                  <a:pt x="1497209" y="562386"/>
                  <a:pt x="1521897" y="615568"/>
                  <a:pt x="1521897" y="671709"/>
                </a:cubicBezTo>
                <a:lnTo>
                  <a:pt x="1521897" y="1500467"/>
                </a:lnTo>
                <a:cubicBezTo>
                  <a:pt x="1521897" y="1582184"/>
                  <a:pt x="1455652" y="1648429"/>
                  <a:pt x="1373935" y="1648429"/>
                </a:cubicBezTo>
                <a:lnTo>
                  <a:pt x="1120285" y="1648429"/>
                </a:lnTo>
                <a:cubicBezTo>
                  <a:pt x="1038568" y="1648429"/>
                  <a:pt x="972323" y="1582184"/>
                  <a:pt x="972323" y="1500467"/>
                </a:cubicBezTo>
                <a:lnTo>
                  <a:pt x="972323" y="1077718"/>
                </a:lnTo>
                <a:cubicBezTo>
                  <a:pt x="972323" y="1042697"/>
                  <a:pt x="943931" y="1014305"/>
                  <a:pt x="908911" y="1014305"/>
                </a:cubicBezTo>
                <a:lnTo>
                  <a:pt x="612986" y="1014305"/>
                </a:lnTo>
                <a:cubicBezTo>
                  <a:pt x="577965" y="1014305"/>
                  <a:pt x="549574" y="1042697"/>
                  <a:pt x="549574" y="1077718"/>
                </a:cubicBezTo>
                <a:lnTo>
                  <a:pt x="549574" y="1500467"/>
                </a:lnTo>
                <a:cubicBezTo>
                  <a:pt x="549574" y="1582184"/>
                  <a:pt x="483329" y="1648429"/>
                  <a:pt x="401612" y="1648429"/>
                </a:cubicBezTo>
                <a:lnTo>
                  <a:pt x="147962" y="1648429"/>
                </a:lnTo>
                <a:cubicBezTo>
                  <a:pt x="66245" y="1648429"/>
                  <a:pt x="0" y="1582184"/>
                  <a:pt x="0" y="1500467"/>
                </a:cubicBezTo>
                <a:lnTo>
                  <a:pt x="0" y="671625"/>
                </a:lnTo>
                <a:cubicBezTo>
                  <a:pt x="0" y="615568"/>
                  <a:pt x="24689" y="562386"/>
                  <a:pt x="67640" y="526199"/>
                </a:cubicBezTo>
                <a:lnTo>
                  <a:pt x="638351" y="44772"/>
                </a:lnTo>
                <a:close/>
              </a:path>
            </a:pathLst>
          </a:custGeom>
          <a:solidFill>
            <a:schemeClr val="tx1"/>
          </a:solidFill>
          <a:ln w="15081" cap="flat">
            <a:noFill/>
            <a:prstDash val="solid"/>
            <a:miter/>
          </a:ln>
        </p:spPr>
        <p:txBody>
          <a:bodyPr rtlCol="0" anchor="ctr"/>
          <a:lstStyle/>
          <a:p>
            <a:endParaRPr lang="en-US" dirty="0"/>
          </a:p>
        </p:txBody>
      </p:sp>
      <p:sp>
        <p:nvSpPr>
          <p:cNvPr id="30" name="Slide Number Placeholder 29">
            <a:extLst>
              <a:ext uri="{FF2B5EF4-FFF2-40B4-BE49-F238E27FC236}">
                <a16:creationId xmlns:a16="http://schemas.microsoft.com/office/drawing/2014/main" id="{9E007050-9D6C-2B21-AB5F-B7B5F5A35705}"/>
              </a:ext>
            </a:extLst>
          </p:cNvPr>
          <p:cNvSpPr>
            <a:spLocks noGrp="1"/>
          </p:cNvSpPr>
          <p:nvPr>
            <p:ph type="sldNum" sz="quarter" idx="10"/>
          </p:nvPr>
        </p:nvSpPr>
        <p:spPr>
          <a:xfrm>
            <a:off x="7197040" y="9825395"/>
            <a:ext cx="232460" cy="123111"/>
          </a:xfrm>
        </p:spPr>
        <p:txBody>
          <a:bodyPr/>
          <a:lstStyle/>
          <a:p>
            <a:r>
              <a:rPr lang="en-IN"/>
              <a:t>08</a:t>
            </a:r>
          </a:p>
        </p:txBody>
      </p:sp>
    </p:spTree>
    <p:extLst>
      <p:ext uri="{BB962C8B-B14F-4D97-AF65-F5344CB8AC3E}">
        <p14:creationId xmlns:p14="http://schemas.microsoft.com/office/powerpoint/2010/main" val="770195191"/>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226E2-C28F-7820-2554-DE98176BAB65}"/>
            </a:ext>
          </a:extLst>
        </p:cNvPr>
        <p:cNvGrpSpPr/>
        <p:nvPr/>
      </p:nvGrpSpPr>
      <p:grpSpPr>
        <a:xfrm>
          <a:off x="0" y="0"/>
          <a:ext cx="0" cy="0"/>
          <a:chOff x="0" y="0"/>
          <a:chExt cx="0" cy="0"/>
        </a:xfrm>
      </p:grpSpPr>
      <p:sp>
        <p:nvSpPr>
          <p:cNvPr id="39" name="Title 3">
            <a:extLst>
              <a:ext uri="{FF2B5EF4-FFF2-40B4-BE49-F238E27FC236}">
                <a16:creationId xmlns:a16="http://schemas.microsoft.com/office/drawing/2014/main" id="{097BC645-3C93-C25F-0C5C-8F5D544F653B}"/>
              </a:ext>
            </a:extLst>
          </p:cNvPr>
          <p:cNvSpPr>
            <a:spLocks noGrp="1"/>
          </p:cNvSpPr>
          <p:nvPr>
            <p:ph type="title"/>
          </p:nvPr>
        </p:nvSpPr>
        <p:spPr>
          <a:xfrm>
            <a:off x="350838" y="1008281"/>
            <a:ext cx="7070725" cy="369332"/>
          </a:xfrm>
        </p:spPr>
        <p:txBody>
          <a:bodyPr vert="horz" wrap="square" lIns="0" tIns="0" rIns="0" bIns="0" rtlCol="0" anchor="t">
            <a:spAutoFit/>
          </a:bodyPr>
          <a:lstStyle/>
          <a:p>
            <a:r>
              <a:rPr lang="en-US"/>
              <a:t>Map a workflow from a process description</a:t>
            </a:r>
            <a:endParaRPr lang="en-IN"/>
          </a:p>
        </p:txBody>
      </p:sp>
      <p:pic>
        <p:nvPicPr>
          <p:cNvPr id="11" name="Picture 10">
            <a:extLst>
              <a:ext uri="{FF2B5EF4-FFF2-40B4-BE49-F238E27FC236}">
                <a16:creationId xmlns:a16="http://schemas.microsoft.com/office/drawing/2014/main" id="{4B3AC130-20C1-CA9E-52CF-4C481F805447}"/>
              </a:ext>
              <a:ext uri="{C183D7F6-B498-43B3-948B-1728B52AA6E4}">
                <adec:decorative xmlns:adec="http://schemas.microsoft.com/office/drawing/2017/decorative" val="1"/>
              </a:ext>
            </a:extLst>
          </p:cNvPr>
          <p:cNvPicPr>
            <a:picLocks noChangeAspect="1"/>
          </p:cNvPicPr>
          <p:nvPr/>
        </p:nvPicPr>
        <p:blipFill>
          <a:blip r:embed="rId2">
            <a:alphaModFix amt="62000"/>
          </a:blip>
          <a:srcRect l="19826" t="32122"/>
          <a:stretch>
            <a:fillRect/>
          </a:stretch>
        </p:blipFill>
        <p:spPr>
          <a:xfrm flipV="1">
            <a:off x="0" y="9784109"/>
            <a:ext cx="1949450" cy="274291"/>
          </a:xfrm>
          <a:custGeom>
            <a:avLst/>
            <a:gdLst>
              <a:gd name="csX0" fmla="*/ 0 w 1988820"/>
              <a:gd name="csY0" fmla="*/ 279830 h 279830"/>
              <a:gd name="csX1" fmla="*/ 1988820 w 1988820"/>
              <a:gd name="csY1" fmla="*/ 279830 h 279830"/>
              <a:gd name="csX2" fmla="*/ 1988820 w 1988820"/>
              <a:gd name="csY2" fmla="*/ 0 h 279830"/>
              <a:gd name="csX3" fmla="*/ 0 w 1988820"/>
              <a:gd name="csY3" fmla="*/ 0 h 279830"/>
            </a:gdLst>
            <a:ahLst/>
            <a:cxnLst>
              <a:cxn ang="0">
                <a:pos x="csX0" y="csY0"/>
              </a:cxn>
              <a:cxn ang="0">
                <a:pos x="csX1" y="csY1"/>
              </a:cxn>
              <a:cxn ang="0">
                <a:pos x="csX2" y="csY2"/>
              </a:cxn>
              <a:cxn ang="0">
                <a:pos x="csX3" y="csY3"/>
              </a:cxn>
            </a:cxnLst>
            <a:rect l="l" t="t" r="r" b="b"/>
            <a:pathLst>
              <a:path w="1988820" h="279830">
                <a:moveTo>
                  <a:pt x="0" y="279830"/>
                </a:moveTo>
                <a:lnTo>
                  <a:pt x="1988820" y="279830"/>
                </a:lnTo>
                <a:lnTo>
                  <a:pt x="1988820" y="0"/>
                </a:lnTo>
                <a:lnTo>
                  <a:pt x="0" y="0"/>
                </a:lnTo>
                <a:close/>
              </a:path>
            </a:pathLst>
          </a:custGeom>
        </p:spPr>
      </p:pic>
      <p:sp>
        <p:nvSpPr>
          <p:cNvPr id="12" name="NavPill_SitesPages">
            <a:extLst>
              <a:ext uri="{FF2B5EF4-FFF2-40B4-BE49-F238E27FC236}">
                <a16:creationId xmlns:a16="http://schemas.microsoft.com/office/drawing/2014/main" id="{FC26F1EB-03E2-47F4-68C9-3C79C198460F}"/>
              </a:ext>
            </a:extLst>
          </p:cNvPr>
          <p:cNvSpPr/>
          <p:nvPr/>
        </p:nvSpPr>
        <p:spPr>
          <a:xfrm>
            <a:off x="350838" y="342900"/>
            <a:ext cx="1012825" cy="337762"/>
          </a:xfrm>
          <a:prstGeom prst="roundRect">
            <a:avLst>
              <a:gd name="adj" fmla="val 50000"/>
            </a:avLst>
          </a:prstGeom>
          <a:solidFill>
            <a:schemeClr val="bg1"/>
          </a:solidFill>
          <a:ln w="9525">
            <a:noFill/>
            <a:headEnd type="none" w="lg" len="med"/>
            <a:tailEnd type="none" w="lg" len="med"/>
          </a:ln>
          <a:effectLst>
            <a:outerShdw blurRad="63500" dist="635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07091" fontAlgn="base">
              <a:spcBef>
                <a:spcPct val="0"/>
              </a:spcBef>
              <a:spcAft>
                <a:spcPct val="0"/>
              </a:spcAft>
            </a:pPr>
            <a:r>
              <a:rPr lang="en-US" sz="1600">
                <a:blipFill>
                  <a:blip r:embed="rId3"/>
                  <a:stretch>
                    <a:fillRect t="-26822" b="-26822"/>
                  </a:stretch>
                </a:blipFill>
                <a:latin typeface="Segoe Sans Display Semibold" pitchFamily="2" charset="0"/>
                <a:cs typeface="Segoe Sans Display Semibold" pitchFamily="2" charset="0"/>
              </a:rPr>
              <a:t>Task 04</a:t>
            </a:r>
          </a:p>
        </p:txBody>
      </p:sp>
      <p:grpSp>
        <p:nvGrpSpPr>
          <p:cNvPr id="3" name="Group 2" descr="Classification: Lightweight tasks">
            <a:extLst>
              <a:ext uri="{FF2B5EF4-FFF2-40B4-BE49-F238E27FC236}">
                <a16:creationId xmlns:a16="http://schemas.microsoft.com/office/drawing/2014/main" id="{D20DEBB6-CA48-1646-9E4A-45C81E257640}"/>
              </a:ext>
            </a:extLst>
          </p:cNvPr>
          <p:cNvGrpSpPr/>
          <p:nvPr/>
        </p:nvGrpSpPr>
        <p:grpSpPr>
          <a:xfrm>
            <a:off x="4772028" y="135543"/>
            <a:ext cx="2649535" cy="377634"/>
            <a:chOff x="4772028" y="135543"/>
            <a:chExt cx="2649535" cy="377634"/>
          </a:xfrm>
        </p:grpSpPr>
        <p:sp>
          <p:nvSpPr>
            <p:cNvPr id="41" name="TextBox 40">
              <a:extLst>
                <a:ext uri="{FF2B5EF4-FFF2-40B4-BE49-F238E27FC236}">
                  <a16:creationId xmlns:a16="http://schemas.microsoft.com/office/drawing/2014/main" id="{40AC2253-B2BB-1C90-4540-29EF87EDE951}"/>
                </a:ext>
              </a:extLst>
            </p:cNvPr>
            <p:cNvSpPr txBox="1"/>
            <p:nvPr/>
          </p:nvSpPr>
          <p:spPr>
            <a:xfrm>
              <a:off x="4772028" y="135543"/>
              <a:ext cx="2649535" cy="377634"/>
            </a:xfrm>
            <a:prstGeom prst="roundRect">
              <a:avLst>
                <a:gd name="adj" fmla="val 19537"/>
              </a:avLst>
            </a:prstGeom>
            <a:solidFill>
              <a:schemeClr val="accent2">
                <a:lumMod val="20000"/>
                <a:lumOff val="80000"/>
              </a:schemeClr>
            </a:solidFill>
          </p:spPr>
          <p:txBody>
            <a:bodyPr wrap="square" lIns="1188720" tIns="45720" rIns="0" bIns="45720" anchor="ctr">
              <a:noAutofit/>
            </a:bodyPr>
            <a:lstStyle/>
            <a:p>
              <a:pPr>
                <a:spcAft>
                  <a:spcPts val="776"/>
                </a:spcAft>
              </a:pPr>
              <a:r>
                <a:rPr lang="en-US" sz="1200" dirty="0">
                  <a:latin typeface="+mj-lt"/>
                  <a:cs typeface="Segoe Sans Display Semibold" pitchFamily="2" charset="0"/>
                </a:rPr>
                <a:t>Lightweight tasks</a:t>
              </a:r>
            </a:p>
          </p:txBody>
        </p:sp>
        <p:sp>
          <p:nvSpPr>
            <p:cNvPr id="43" name="TextBox 42">
              <a:extLst>
                <a:ext uri="{FF2B5EF4-FFF2-40B4-BE49-F238E27FC236}">
                  <a16:creationId xmlns:a16="http://schemas.microsoft.com/office/drawing/2014/main" id="{6D734E7D-2086-355F-C442-BCF4A3C47D1C}"/>
                </a:ext>
              </a:extLst>
            </p:cNvPr>
            <p:cNvSpPr txBox="1"/>
            <p:nvPr/>
          </p:nvSpPr>
          <p:spPr>
            <a:xfrm>
              <a:off x="4832904" y="194216"/>
              <a:ext cx="1065613" cy="260288"/>
            </a:xfrm>
            <a:prstGeom prst="roundRect">
              <a:avLst>
                <a:gd name="adj" fmla="val 16151"/>
              </a:avLst>
            </a:prstGeom>
            <a:solidFill>
              <a:schemeClr val="bg1"/>
            </a:solidFill>
            <a:ln w="9525">
              <a:noFill/>
              <a:headEnd type="none" w="lg" len="med"/>
              <a:tailEnd type="none" w="lg" len="med"/>
            </a:ln>
            <a:effectLst>
              <a:outerShdw blurRad="63500" dist="63500" dir="2700000" algn="tl" rotWithShape="0">
                <a:prstClr val="black">
                  <a:alpha val="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defRPr lang="en-US"/>
              </a:defPPr>
              <a:lvl1pPr algn="ctr" defTabSz="932765" fontAlgn="base">
                <a:spcBef>
                  <a:spcPct val="0"/>
                </a:spcBef>
                <a:spcAft>
                  <a:spcPct val="0"/>
                </a:spcAft>
                <a:defRPr sz="1600">
                  <a:solidFill>
                    <a:schemeClr val="accent1"/>
                  </a:solidFill>
                  <a:latin typeface="+mj-lt"/>
                  <a:cs typeface="Segoe Sans Display Semibold" pitchFamily="2" charset="0"/>
                </a:defRPr>
              </a:lvl1pPr>
            </a:lstStyle>
            <a:p>
              <a:r>
                <a:rPr lang="en-IN" sz="1200">
                  <a:solidFill>
                    <a:schemeClr val="tx1"/>
                  </a:solidFill>
                </a:rPr>
                <a:t>Classification</a:t>
              </a:r>
            </a:p>
          </p:txBody>
        </p:sp>
      </p:grpSp>
      <p:grpSp>
        <p:nvGrpSpPr>
          <p:cNvPr id="5" name="Group 4" descr="Plugin: Miro">
            <a:extLst>
              <a:ext uri="{FF2B5EF4-FFF2-40B4-BE49-F238E27FC236}">
                <a16:creationId xmlns:a16="http://schemas.microsoft.com/office/drawing/2014/main" id="{F1168C84-D346-B311-223D-C57C9B7581ED}"/>
              </a:ext>
            </a:extLst>
          </p:cNvPr>
          <p:cNvGrpSpPr/>
          <p:nvPr/>
        </p:nvGrpSpPr>
        <p:grpSpPr>
          <a:xfrm>
            <a:off x="4772028" y="557053"/>
            <a:ext cx="2649535" cy="377634"/>
            <a:chOff x="4772028" y="557053"/>
            <a:chExt cx="2649535" cy="377634"/>
          </a:xfrm>
        </p:grpSpPr>
        <p:sp>
          <p:nvSpPr>
            <p:cNvPr id="6" name="TextBox 5">
              <a:extLst>
                <a:ext uri="{FF2B5EF4-FFF2-40B4-BE49-F238E27FC236}">
                  <a16:creationId xmlns:a16="http://schemas.microsoft.com/office/drawing/2014/main" id="{F3B5EA11-A65F-5AEB-39E4-AFC64BB78A96}"/>
                </a:ext>
              </a:extLst>
            </p:cNvPr>
            <p:cNvSpPr txBox="1"/>
            <p:nvPr/>
          </p:nvSpPr>
          <p:spPr>
            <a:xfrm>
              <a:off x="4772028" y="557053"/>
              <a:ext cx="2649535" cy="377634"/>
            </a:xfrm>
            <a:prstGeom prst="roundRect">
              <a:avLst>
                <a:gd name="adj" fmla="val 19537"/>
              </a:avLst>
            </a:prstGeom>
            <a:solidFill>
              <a:schemeClr val="bg1">
                <a:lumMod val="85000"/>
              </a:schemeClr>
            </a:solidFill>
          </p:spPr>
          <p:txBody>
            <a:bodyPr wrap="square" lIns="1188720" tIns="45720" rIns="91440" bIns="45720" anchor="ctr">
              <a:noAutofit/>
            </a:bodyPr>
            <a:lstStyle/>
            <a:p>
              <a:pPr>
                <a:spcAft>
                  <a:spcPts val="776"/>
                </a:spcAft>
              </a:pPr>
              <a:endParaRPr lang="en-IN" sz="1200">
                <a:latin typeface="+mj-lt"/>
                <a:cs typeface="Segoe Sans Display Semibold" pitchFamily="2" charset="0"/>
              </a:endParaRPr>
            </a:p>
          </p:txBody>
        </p:sp>
        <p:sp>
          <p:nvSpPr>
            <p:cNvPr id="7" name="TextBox 6">
              <a:extLst>
                <a:ext uri="{FF2B5EF4-FFF2-40B4-BE49-F238E27FC236}">
                  <a16:creationId xmlns:a16="http://schemas.microsoft.com/office/drawing/2014/main" id="{111CD9BA-150C-B96E-1E18-4ED63B2A2F97}"/>
                </a:ext>
              </a:extLst>
            </p:cNvPr>
            <p:cNvSpPr txBox="1"/>
            <p:nvPr/>
          </p:nvSpPr>
          <p:spPr>
            <a:xfrm>
              <a:off x="4832904" y="615726"/>
              <a:ext cx="1065613" cy="260288"/>
            </a:xfrm>
            <a:prstGeom prst="roundRect">
              <a:avLst>
                <a:gd name="adj" fmla="val 16151"/>
              </a:avLst>
            </a:prstGeom>
            <a:solidFill>
              <a:schemeClr val="bg1"/>
            </a:solidFill>
            <a:ln w="9525">
              <a:noFill/>
              <a:headEnd type="none" w="lg" len="med"/>
              <a:tailEnd type="none" w="lg" len="med"/>
            </a:ln>
            <a:effectLst>
              <a:outerShdw blurRad="63500" dist="63500" dir="2700000" algn="tl" rotWithShape="0">
                <a:prstClr val="black">
                  <a:alpha val="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defRPr lang="en-US"/>
              </a:defPPr>
              <a:lvl1pPr algn="ctr" defTabSz="932765" fontAlgn="base">
                <a:spcBef>
                  <a:spcPct val="0"/>
                </a:spcBef>
                <a:spcAft>
                  <a:spcPct val="0"/>
                </a:spcAft>
                <a:defRPr sz="1600">
                  <a:solidFill>
                    <a:schemeClr val="accent1"/>
                  </a:solidFill>
                  <a:latin typeface="+mj-lt"/>
                  <a:cs typeface="Segoe Sans Display Semibold" pitchFamily="2" charset="0"/>
                </a:defRPr>
              </a:lvl1pPr>
            </a:lstStyle>
            <a:p>
              <a:r>
                <a:rPr lang="en-IN" sz="1200">
                  <a:solidFill>
                    <a:schemeClr val="tx1"/>
                  </a:solidFill>
                </a:rPr>
                <a:t>Plugin</a:t>
              </a:r>
            </a:p>
          </p:txBody>
        </p:sp>
        <p:pic>
          <p:nvPicPr>
            <p:cNvPr id="8" name="Graphic 7">
              <a:extLst>
                <a:ext uri="{FF2B5EF4-FFF2-40B4-BE49-F238E27FC236}">
                  <a16:creationId xmlns:a16="http://schemas.microsoft.com/office/drawing/2014/main" id="{69702E92-BFD6-B938-8DB0-FAD9CAB087A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711371" y="687749"/>
              <a:ext cx="75805" cy="116242"/>
            </a:xfrm>
            <a:prstGeom prst="rect">
              <a:avLst/>
            </a:prstGeom>
            <a:effectLst>
              <a:outerShdw blurRad="63500" dist="63500" dir="2700000" algn="tl" rotWithShape="0">
                <a:prstClr val="black">
                  <a:alpha val="10000"/>
                </a:prstClr>
              </a:outerShdw>
            </a:effectLst>
          </p:spPr>
        </p:pic>
        <p:sp>
          <p:nvSpPr>
            <p:cNvPr id="9" name="TextBox 8">
              <a:extLst>
                <a:ext uri="{FF2B5EF4-FFF2-40B4-BE49-F238E27FC236}">
                  <a16:creationId xmlns:a16="http://schemas.microsoft.com/office/drawing/2014/main" id="{9E8DDD51-1F02-5539-FCDF-20F9659E8884}"/>
                </a:ext>
              </a:extLst>
            </p:cNvPr>
            <p:cNvSpPr txBox="1"/>
            <p:nvPr/>
          </p:nvSpPr>
          <p:spPr>
            <a:xfrm>
              <a:off x="5898517" y="605874"/>
              <a:ext cx="830532" cy="276999"/>
            </a:xfrm>
            <a:prstGeom prst="rect">
              <a:avLst/>
            </a:prstGeom>
            <a:noFill/>
          </p:spPr>
          <p:txBody>
            <a:bodyPr wrap="square">
              <a:spAutoFit/>
            </a:bodyPr>
            <a:lstStyle/>
            <a:p>
              <a:r>
                <a:rPr lang="en-US" sz="1200" dirty="0">
                  <a:latin typeface="+mj-lt"/>
                  <a:cs typeface="Segoe Sans Display"/>
                </a:rPr>
                <a:t>M</a:t>
              </a:r>
              <a:r>
                <a:rPr kumimoji="0" lang="en-US" sz="1200" b="0" i="0" u="none" strike="noStrike" kern="1200" cap="none" spc="0" normalizeH="0" baseline="0" dirty="0">
                  <a:ln>
                    <a:noFill/>
                  </a:ln>
                  <a:solidFill>
                    <a:schemeClr val="tx1"/>
                  </a:solidFill>
                  <a:effectLst/>
                  <a:uLnTx/>
                  <a:uFillTx/>
                  <a:latin typeface="+mj-lt"/>
                  <a:ea typeface="+mn-ea"/>
                  <a:cs typeface="Segoe Sans Display"/>
                </a:rPr>
                <a:t>iro</a:t>
              </a:r>
              <a:endParaRPr lang="en-US" sz="1800" dirty="0"/>
            </a:p>
          </p:txBody>
        </p:sp>
      </p:grpSp>
      <p:sp>
        <p:nvSpPr>
          <p:cNvPr id="21" name="Graphic 5">
            <a:extLst>
              <a:ext uri="{FF2B5EF4-FFF2-40B4-BE49-F238E27FC236}">
                <a16:creationId xmlns:a16="http://schemas.microsoft.com/office/drawing/2014/main" id="{DFC41613-B08E-4379-FAAA-D8125A891460}"/>
              </a:ext>
              <a:ext uri="{C183D7F6-B498-43B3-948B-1728B52AA6E4}">
                <adec:decorative xmlns:adec="http://schemas.microsoft.com/office/drawing/2017/decorative" val="1"/>
              </a:ext>
            </a:extLst>
          </p:cNvPr>
          <p:cNvSpPr>
            <a:spLocks/>
          </p:cNvSpPr>
          <p:nvPr/>
        </p:nvSpPr>
        <p:spPr>
          <a:xfrm>
            <a:off x="457518" y="1753371"/>
            <a:ext cx="250822" cy="250818"/>
          </a:xfrm>
          <a:custGeom>
            <a:avLst/>
            <a:gdLst>
              <a:gd name="csX0" fmla="*/ 188408 w 190501"/>
              <a:gd name="csY0" fmla="*/ 45534 h 190500"/>
              <a:gd name="csX1" fmla="*/ 189957 w 190501"/>
              <a:gd name="csY1" fmla="*/ 37748 h 190500"/>
              <a:gd name="csX2" fmla="*/ 183357 w 190501"/>
              <a:gd name="csY2" fmla="*/ 33338 h 190500"/>
              <a:gd name="csX3" fmla="*/ 157162 w 190501"/>
              <a:gd name="csY3" fmla="*/ 33338 h 190500"/>
              <a:gd name="csX4" fmla="*/ 157162 w 190501"/>
              <a:gd name="csY4" fmla="*/ 7144 h 190500"/>
              <a:gd name="csX5" fmla="*/ 152751 w 190501"/>
              <a:gd name="csY5" fmla="*/ 544 h 190500"/>
              <a:gd name="csX6" fmla="*/ 144967 w 190501"/>
              <a:gd name="csY6" fmla="*/ 2093 h 190500"/>
              <a:gd name="csX7" fmla="*/ 121155 w 190501"/>
              <a:gd name="csY7" fmla="*/ 25906 h 190500"/>
              <a:gd name="csX8" fmla="*/ 119063 w 190501"/>
              <a:gd name="csY8" fmla="*/ 30957 h 190500"/>
              <a:gd name="csX9" fmla="*/ 119063 w 190501"/>
              <a:gd name="csY9" fmla="*/ 57967 h 190500"/>
              <a:gd name="csX10" fmla="*/ 100185 w 190501"/>
              <a:gd name="csY10" fmla="*/ 76846 h 190500"/>
              <a:gd name="csX11" fmla="*/ 95250 w 190501"/>
              <a:gd name="csY11" fmla="*/ 76201 h 190500"/>
              <a:gd name="csX12" fmla="*/ 76200 w 190501"/>
              <a:gd name="csY12" fmla="*/ 95251 h 190500"/>
              <a:gd name="csX13" fmla="*/ 95250 w 190501"/>
              <a:gd name="csY13" fmla="*/ 114301 h 190500"/>
              <a:gd name="csX14" fmla="*/ 114300 w 190501"/>
              <a:gd name="csY14" fmla="*/ 95251 h 190500"/>
              <a:gd name="csX15" fmla="*/ 113655 w 190501"/>
              <a:gd name="csY15" fmla="*/ 90316 h 190500"/>
              <a:gd name="csX16" fmla="*/ 132533 w 190501"/>
              <a:gd name="csY16" fmla="*/ 71438 h 190500"/>
              <a:gd name="csX17" fmla="*/ 159545 w 190501"/>
              <a:gd name="csY17" fmla="*/ 71438 h 190500"/>
              <a:gd name="csX18" fmla="*/ 164596 w 190501"/>
              <a:gd name="csY18" fmla="*/ 69346 h 190500"/>
              <a:gd name="csX19" fmla="*/ 188408 w 190501"/>
              <a:gd name="csY19" fmla="*/ 45534 h 190500"/>
              <a:gd name="csX20" fmla="*/ 95250 w 190501"/>
              <a:gd name="csY20" fmla="*/ 1 h 190500"/>
              <a:gd name="csX21" fmla="*/ 127860 w 190501"/>
              <a:gd name="csY21" fmla="*/ 5729 h 190500"/>
              <a:gd name="csX22" fmla="*/ 114419 w 190501"/>
              <a:gd name="csY22" fmla="*/ 19170 h 190500"/>
              <a:gd name="csX23" fmla="*/ 112781 w 190501"/>
              <a:gd name="csY23" fmla="*/ 21077 h 190500"/>
              <a:gd name="csX24" fmla="*/ 95250 w 190501"/>
              <a:gd name="csY24" fmla="*/ 19051 h 190500"/>
              <a:gd name="csX25" fmla="*/ 19050 w 190501"/>
              <a:gd name="csY25" fmla="*/ 95251 h 190500"/>
              <a:gd name="csX26" fmla="*/ 95250 w 190501"/>
              <a:gd name="csY26" fmla="*/ 171451 h 190500"/>
              <a:gd name="csX27" fmla="*/ 171450 w 190501"/>
              <a:gd name="csY27" fmla="*/ 95251 h 190500"/>
              <a:gd name="csX28" fmla="*/ 169424 w 190501"/>
              <a:gd name="csY28" fmla="*/ 77720 h 190500"/>
              <a:gd name="csX29" fmla="*/ 171331 w 190501"/>
              <a:gd name="csY29" fmla="*/ 76081 h 190500"/>
              <a:gd name="csX30" fmla="*/ 184772 w 190501"/>
              <a:gd name="csY30" fmla="*/ 62641 h 190500"/>
              <a:gd name="csX31" fmla="*/ 190500 w 190501"/>
              <a:gd name="csY31" fmla="*/ 95251 h 190500"/>
              <a:gd name="csX32" fmla="*/ 95250 w 190501"/>
              <a:gd name="csY32" fmla="*/ 190501 h 190500"/>
              <a:gd name="csX33" fmla="*/ 0 w 190501"/>
              <a:gd name="csY33" fmla="*/ 95251 h 190500"/>
              <a:gd name="csX34" fmla="*/ 95250 w 190501"/>
              <a:gd name="csY34" fmla="*/ 1 h 190500"/>
              <a:gd name="csX35" fmla="*/ 95250 w 190501"/>
              <a:gd name="csY35" fmla="*/ 38101 h 190500"/>
              <a:gd name="csX36" fmla="*/ 109538 w 190501"/>
              <a:gd name="csY36" fmla="*/ 39901 h 190500"/>
              <a:gd name="csX37" fmla="*/ 109538 w 190501"/>
              <a:gd name="csY37" fmla="*/ 54021 h 190500"/>
              <a:gd name="csX38" fmla="*/ 105592 w 190501"/>
              <a:gd name="csY38" fmla="*/ 57968 h 190500"/>
              <a:gd name="csX39" fmla="*/ 105131 w 190501"/>
              <a:gd name="csY39" fmla="*/ 58444 h 190500"/>
              <a:gd name="csX40" fmla="*/ 95250 w 190501"/>
              <a:gd name="csY40" fmla="*/ 57151 h 190500"/>
              <a:gd name="csX41" fmla="*/ 57150 w 190501"/>
              <a:gd name="csY41" fmla="*/ 95251 h 190500"/>
              <a:gd name="csX42" fmla="*/ 95250 w 190501"/>
              <a:gd name="csY42" fmla="*/ 133351 h 190500"/>
              <a:gd name="csX43" fmla="*/ 133350 w 190501"/>
              <a:gd name="csY43" fmla="*/ 95251 h 190500"/>
              <a:gd name="csX44" fmla="*/ 132057 w 190501"/>
              <a:gd name="csY44" fmla="*/ 85369 h 190500"/>
              <a:gd name="csX45" fmla="*/ 132533 w 190501"/>
              <a:gd name="csY45" fmla="*/ 84909 h 190500"/>
              <a:gd name="csX46" fmla="*/ 136478 w 190501"/>
              <a:gd name="csY46" fmla="*/ 80963 h 190500"/>
              <a:gd name="csX47" fmla="*/ 150600 w 190501"/>
              <a:gd name="csY47" fmla="*/ 80963 h 190500"/>
              <a:gd name="csX48" fmla="*/ 152400 w 190501"/>
              <a:gd name="csY48" fmla="*/ 95251 h 190500"/>
              <a:gd name="csX49" fmla="*/ 95250 w 190501"/>
              <a:gd name="csY49" fmla="*/ 152401 h 190500"/>
              <a:gd name="csX50" fmla="*/ 38100 w 190501"/>
              <a:gd name="csY50" fmla="*/ 95251 h 190500"/>
              <a:gd name="csX51" fmla="*/ 95250 w 190501"/>
              <a:gd name="csY51" fmla="*/ 38101 h 190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Lst>
            <a:rect l="l" t="t" r="r" b="b"/>
            <a:pathLst>
              <a:path w="190501" h="190500">
                <a:moveTo>
                  <a:pt x="188408" y="45534"/>
                </a:moveTo>
                <a:cubicBezTo>
                  <a:pt x="190452" y="43491"/>
                  <a:pt x="191063" y="40418"/>
                  <a:pt x="189957" y="37748"/>
                </a:cubicBezTo>
                <a:cubicBezTo>
                  <a:pt x="188852" y="35079"/>
                  <a:pt x="186247" y="33338"/>
                  <a:pt x="183357" y="33338"/>
                </a:cubicBezTo>
                <a:lnTo>
                  <a:pt x="157162" y="33338"/>
                </a:lnTo>
                <a:lnTo>
                  <a:pt x="157162" y="7144"/>
                </a:lnTo>
                <a:cubicBezTo>
                  <a:pt x="157162" y="4255"/>
                  <a:pt x="155421" y="1650"/>
                  <a:pt x="152751" y="544"/>
                </a:cubicBezTo>
                <a:cubicBezTo>
                  <a:pt x="150083" y="-562"/>
                  <a:pt x="147010" y="50"/>
                  <a:pt x="144967" y="2093"/>
                </a:cubicBezTo>
                <a:lnTo>
                  <a:pt x="121155" y="25906"/>
                </a:lnTo>
                <a:cubicBezTo>
                  <a:pt x="119815" y="27246"/>
                  <a:pt x="119063" y="29063"/>
                  <a:pt x="119063" y="30957"/>
                </a:cubicBezTo>
                <a:lnTo>
                  <a:pt x="119063" y="57967"/>
                </a:lnTo>
                <a:lnTo>
                  <a:pt x="100185" y="76846"/>
                </a:lnTo>
                <a:cubicBezTo>
                  <a:pt x="98610" y="76425"/>
                  <a:pt x="96957" y="76201"/>
                  <a:pt x="95250" y="76201"/>
                </a:cubicBezTo>
                <a:cubicBezTo>
                  <a:pt x="84729" y="76201"/>
                  <a:pt x="76200" y="84730"/>
                  <a:pt x="76200" y="95251"/>
                </a:cubicBezTo>
                <a:cubicBezTo>
                  <a:pt x="76200" y="105771"/>
                  <a:pt x="84729" y="114301"/>
                  <a:pt x="95250" y="114301"/>
                </a:cubicBezTo>
                <a:cubicBezTo>
                  <a:pt x="105771" y="114301"/>
                  <a:pt x="114300" y="105771"/>
                  <a:pt x="114300" y="95251"/>
                </a:cubicBezTo>
                <a:cubicBezTo>
                  <a:pt x="114300" y="93544"/>
                  <a:pt x="114075" y="91891"/>
                  <a:pt x="113655" y="90316"/>
                </a:cubicBezTo>
                <a:lnTo>
                  <a:pt x="132533" y="71438"/>
                </a:lnTo>
                <a:lnTo>
                  <a:pt x="159545" y="71438"/>
                </a:lnTo>
                <a:cubicBezTo>
                  <a:pt x="161439" y="71438"/>
                  <a:pt x="163256" y="70686"/>
                  <a:pt x="164596" y="69346"/>
                </a:cubicBezTo>
                <a:lnTo>
                  <a:pt x="188408" y="45534"/>
                </a:lnTo>
                <a:close/>
                <a:moveTo>
                  <a:pt x="95250" y="1"/>
                </a:moveTo>
                <a:cubicBezTo>
                  <a:pt x="106705" y="1"/>
                  <a:pt x="117687" y="2023"/>
                  <a:pt x="127860" y="5729"/>
                </a:cubicBezTo>
                <a:lnTo>
                  <a:pt x="114419" y="19170"/>
                </a:lnTo>
                <a:cubicBezTo>
                  <a:pt x="113823" y="19767"/>
                  <a:pt x="113275" y="20405"/>
                  <a:pt x="112781" y="21077"/>
                </a:cubicBezTo>
                <a:cubicBezTo>
                  <a:pt x="107152" y="19752"/>
                  <a:pt x="101283" y="19051"/>
                  <a:pt x="95250" y="19051"/>
                </a:cubicBezTo>
                <a:cubicBezTo>
                  <a:pt x="53166" y="19051"/>
                  <a:pt x="19050" y="53166"/>
                  <a:pt x="19050" y="95251"/>
                </a:cubicBezTo>
                <a:cubicBezTo>
                  <a:pt x="19050" y="137334"/>
                  <a:pt x="53166" y="171451"/>
                  <a:pt x="95250" y="171451"/>
                </a:cubicBezTo>
                <a:cubicBezTo>
                  <a:pt x="137334" y="171451"/>
                  <a:pt x="171450" y="137334"/>
                  <a:pt x="171450" y="95251"/>
                </a:cubicBezTo>
                <a:cubicBezTo>
                  <a:pt x="171450" y="89218"/>
                  <a:pt x="170749" y="83348"/>
                  <a:pt x="169424" y="77720"/>
                </a:cubicBezTo>
                <a:cubicBezTo>
                  <a:pt x="170096" y="77226"/>
                  <a:pt x="170734" y="76678"/>
                  <a:pt x="171331" y="76081"/>
                </a:cubicBezTo>
                <a:lnTo>
                  <a:pt x="184772" y="62641"/>
                </a:lnTo>
                <a:cubicBezTo>
                  <a:pt x="188478" y="72813"/>
                  <a:pt x="190500" y="83796"/>
                  <a:pt x="190500" y="95251"/>
                </a:cubicBezTo>
                <a:cubicBezTo>
                  <a:pt x="190500" y="147856"/>
                  <a:pt x="147855" y="190501"/>
                  <a:pt x="95250" y="190501"/>
                </a:cubicBezTo>
                <a:cubicBezTo>
                  <a:pt x="42645" y="190501"/>
                  <a:pt x="0" y="147856"/>
                  <a:pt x="0" y="95251"/>
                </a:cubicBezTo>
                <a:cubicBezTo>
                  <a:pt x="0" y="42645"/>
                  <a:pt x="42645" y="1"/>
                  <a:pt x="95250" y="1"/>
                </a:cubicBezTo>
                <a:close/>
                <a:moveTo>
                  <a:pt x="95250" y="38101"/>
                </a:moveTo>
                <a:cubicBezTo>
                  <a:pt x="100184" y="38101"/>
                  <a:pt x="104971" y="38726"/>
                  <a:pt x="109538" y="39901"/>
                </a:cubicBezTo>
                <a:lnTo>
                  <a:pt x="109538" y="54021"/>
                </a:lnTo>
                <a:lnTo>
                  <a:pt x="105592" y="57968"/>
                </a:lnTo>
                <a:cubicBezTo>
                  <a:pt x="105435" y="58125"/>
                  <a:pt x="105282" y="58284"/>
                  <a:pt x="105131" y="58444"/>
                </a:cubicBezTo>
                <a:cubicBezTo>
                  <a:pt x="101980" y="57601"/>
                  <a:pt x="98668" y="57151"/>
                  <a:pt x="95250" y="57151"/>
                </a:cubicBezTo>
                <a:cubicBezTo>
                  <a:pt x="74208" y="57151"/>
                  <a:pt x="57150" y="74208"/>
                  <a:pt x="57150" y="95251"/>
                </a:cubicBezTo>
                <a:cubicBezTo>
                  <a:pt x="57150" y="116293"/>
                  <a:pt x="74208" y="133351"/>
                  <a:pt x="95250" y="133351"/>
                </a:cubicBezTo>
                <a:cubicBezTo>
                  <a:pt x="116292" y="133351"/>
                  <a:pt x="133350" y="116293"/>
                  <a:pt x="133350" y="95251"/>
                </a:cubicBezTo>
                <a:cubicBezTo>
                  <a:pt x="133350" y="91833"/>
                  <a:pt x="132900" y="88521"/>
                  <a:pt x="132057" y="85369"/>
                </a:cubicBezTo>
                <a:cubicBezTo>
                  <a:pt x="132217" y="85219"/>
                  <a:pt x="132376" y="85065"/>
                  <a:pt x="132533" y="84909"/>
                </a:cubicBezTo>
                <a:lnTo>
                  <a:pt x="136478" y="80963"/>
                </a:lnTo>
                <a:lnTo>
                  <a:pt x="150600" y="80963"/>
                </a:lnTo>
                <a:cubicBezTo>
                  <a:pt x="151775" y="85530"/>
                  <a:pt x="152400" y="90317"/>
                  <a:pt x="152400" y="95251"/>
                </a:cubicBezTo>
                <a:cubicBezTo>
                  <a:pt x="152400" y="126814"/>
                  <a:pt x="126813" y="152401"/>
                  <a:pt x="95250" y="152401"/>
                </a:cubicBezTo>
                <a:cubicBezTo>
                  <a:pt x="63687" y="152401"/>
                  <a:pt x="38100" y="126814"/>
                  <a:pt x="38100" y="95251"/>
                </a:cubicBezTo>
                <a:cubicBezTo>
                  <a:pt x="38100" y="63687"/>
                  <a:pt x="63687" y="38101"/>
                  <a:pt x="95250" y="38101"/>
                </a:cubicBezTo>
                <a:close/>
              </a:path>
            </a:pathLst>
          </a:custGeom>
          <a:solidFill>
            <a:schemeClr val="tx1"/>
          </a:solidFill>
          <a:ln w="10477" cap="flat">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38011" tIns="270406" rIns="338011" bIns="270406" numCol="1" spcCol="0" rtlCol="0" fromWordArt="0" anchor="t" anchorCtr="0" forceAA="0" compatLnSpc="1">
            <a:prstTxWarp prst="textNoShape">
              <a:avLst/>
            </a:prstTxWarp>
            <a:noAutofit/>
          </a:bodyPr>
          <a:lstStyle/>
          <a:p>
            <a:pPr defTabSz="1722411" fontAlgn="base">
              <a:spcBef>
                <a:spcPct val="0"/>
              </a:spcBef>
              <a:spcAft>
                <a:spcPct val="0"/>
              </a:spcAft>
              <a:defRPr/>
            </a:pPr>
            <a:endParaRPr lang="en-US" sz="3622" b="1">
              <a:noFill/>
              <a:latin typeface="Segoe UI Variable Display Semibold" pitchFamily="2" charset="0"/>
              <a:cs typeface="Segoe UI" pitchFamily="34" charset="0"/>
            </a:endParaRPr>
          </a:p>
        </p:txBody>
      </p:sp>
      <p:sp>
        <p:nvSpPr>
          <p:cNvPr id="22" name="Rectangle: Rounded Corners 21">
            <a:extLst>
              <a:ext uri="{FF2B5EF4-FFF2-40B4-BE49-F238E27FC236}">
                <a16:creationId xmlns:a16="http://schemas.microsoft.com/office/drawing/2014/main" id="{06CFD9C3-A512-F2B1-CD2B-6CC0F2A44455}"/>
              </a:ext>
            </a:extLst>
          </p:cNvPr>
          <p:cNvSpPr/>
          <p:nvPr/>
        </p:nvSpPr>
        <p:spPr bwMode="auto">
          <a:xfrm>
            <a:off x="350838" y="2066107"/>
            <a:ext cx="3187959" cy="814642"/>
          </a:xfrm>
          <a:prstGeom prst="roundRect">
            <a:avLst>
              <a:gd name="adj" fmla="val 9646"/>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769520" fontAlgn="base">
              <a:spcBef>
                <a:spcPct val="0"/>
              </a:spcBef>
              <a:spcAft>
                <a:spcPct val="0"/>
              </a:spcAft>
            </a:pPr>
            <a:r>
              <a:rPr lang="en-US" sz="1100" dirty="0">
                <a:ln w="3175">
                  <a:noFill/>
                </a:ln>
                <a:solidFill>
                  <a:schemeClr val="tx1"/>
                </a:solidFill>
                <a:latin typeface="Segoe Sans Display Semibold" pitchFamily="2" charset="0"/>
                <a:cs typeface="Segoe Sans Display Semibold" pitchFamily="2" charset="0"/>
              </a:rPr>
              <a:t>Goal: </a:t>
            </a:r>
            <a:r>
              <a:rPr lang="en-US" sz="1100" dirty="0">
                <a:ln w="3175">
                  <a:noFill/>
                </a:ln>
                <a:solidFill>
                  <a:schemeClr val="tx1"/>
                </a:solidFill>
                <a:cs typeface="Segoe Sans Display Semibold" pitchFamily="2" charset="0"/>
              </a:rPr>
              <a:t>Make a workflow shareable, reviewable, and improvable – without spending hours building the diagram by hand.</a:t>
            </a:r>
          </a:p>
        </p:txBody>
      </p:sp>
      <p:sp>
        <p:nvSpPr>
          <p:cNvPr id="23" name="Rectangle: Rounded Corners 22">
            <a:extLst>
              <a:ext uri="{FF2B5EF4-FFF2-40B4-BE49-F238E27FC236}">
                <a16:creationId xmlns:a16="http://schemas.microsoft.com/office/drawing/2014/main" id="{B65E6184-4DC2-5513-5FE9-E1EFE5911749}"/>
              </a:ext>
            </a:extLst>
          </p:cNvPr>
          <p:cNvSpPr/>
          <p:nvPr/>
        </p:nvSpPr>
        <p:spPr bwMode="auto">
          <a:xfrm>
            <a:off x="3674226" y="2066107"/>
            <a:ext cx="3747337" cy="814642"/>
          </a:xfrm>
          <a:prstGeom prst="roundRect">
            <a:avLst>
              <a:gd name="adj" fmla="val 10584"/>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769520" fontAlgn="base">
              <a:spcBef>
                <a:spcPct val="0"/>
              </a:spcBef>
              <a:spcAft>
                <a:spcPct val="0"/>
              </a:spcAft>
            </a:pPr>
            <a:r>
              <a:rPr lang="en-US" sz="1100" dirty="0">
                <a:ln w="3175">
                  <a:noFill/>
                </a:ln>
                <a:solidFill>
                  <a:schemeClr val="tx1"/>
                </a:solidFill>
                <a:latin typeface="Segoe Sans Display Semibold"/>
                <a:cs typeface="Segoe Sans Display Semibold"/>
              </a:rPr>
              <a:t>Output: </a:t>
            </a:r>
            <a:r>
              <a:rPr lang="en-US" sz="1100" dirty="0">
                <a:ln w="3175">
                  <a:noFill/>
                </a:ln>
                <a:solidFill>
                  <a:schemeClr val="tx1"/>
                </a:solidFill>
                <a:cs typeface="Segoe Sans Display Semibold"/>
              </a:rPr>
              <a:t>A clear Miro flowchart of the process, paired with a narrative doc that captures purpose, ownership, handoffs, and risks – turning tribal knowledge into an artifact the team can act on.</a:t>
            </a:r>
          </a:p>
        </p:txBody>
      </p:sp>
      <p:sp>
        <p:nvSpPr>
          <p:cNvPr id="24" name="Graphic 15">
            <a:extLst>
              <a:ext uri="{FF2B5EF4-FFF2-40B4-BE49-F238E27FC236}">
                <a16:creationId xmlns:a16="http://schemas.microsoft.com/office/drawing/2014/main" id="{0F71D4D2-4A5D-E360-1CAA-1169A0D1C2E4}"/>
              </a:ext>
              <a:ext uri="{C183D7F6-B498-43B3-948B-1728B52AA6E4}">
                <adec:decorative xmlns:adec="http://schemas.microsoft.com/office/drawing/2017/decorative" val="1"/>
              </a:ext>
            </a:extLst>
          </p:cNvPr>
          <p:cNvSpPr>
            <a:spLocks/>
          </p:cNvSpPr>
          <p:nvPr/>
        </p:nvSpPr>
        <p:spPr>
          <a:xfrm>
            <a:off x="3780906" y="1753374"/>
            <a:ext cx="297568" cy="252931"/>
          </a:xfrm>
          <a:custGeom>
            <a:avLst/>
            <a:gdLst>
              <a:gd name="csX0" fmla="*/ 147926 w 190499"/>
              <a:gd name="csY0" fmla="*/ 2092 h 161924"/>
              <a:gd name="csX1" fmla="*/ 137824 w 190499"/>
              <a:gd name="csY1" fmla="*/ 2092 h 161924"/>
              <a:gd name="csX2" fmla="*/ 137824 w 190499"/>
              <a:gd name="csY2" fmla="*/ 12195 h 161924"/>
              <a:gd name="csX3" fmla="*/ 166109 w 190499"/>
              <a:gd name="csY3" fmla="*/ 40481 h 161924"/>
              <a:gd name="csX4" fmla="*/ 119063 w 190499"/>
              <a:gd name="csY4" fmla="*/ 40481 h 161924"/>
              <a:gd name="csX5" fmla="*/ 88106 w 190499"/>
              <a:gd name="csY5" fmla="*/ 71437 h 161924"/>
              <a:gd name="csX6" fmla="*/ 88106 w 190499"/>
              <a:gd name="csY6" fmla="*/ 100012 h 161924"/>
              <a:gd name="csX7" fmla="*/ 75437 w 190499"/>
              <a:gd name="csY7" fmla="*/ 116198 h 161924"/>
              <a:gd name="csX8" fmla="*/ 38100 w 190499"/>
              <a:gd name="csY8" fmla="*/ 85725 h 161924"/>
              <a:gd name="csX9" fmla="*/ 0 w 190499"/>
              <a:gd name="csY9" fmla="*/ 123825 h 161924"/>
              <a:gd name="csX10" fmla="*/ 38100 w 190499"/>
              <a:gd name="csY10" fmla="*/ 161925 h 161924"/>
              <a:gd name="csX11" fmla="*/ 75582 w 190499"/>
              <a:gd name="csY11" fmla="*/ 130693 h 161924"/>
              <a:gd name="csX12" fmla="*/ 102394 w 190499"/>
              <a:gd name="csY12" fmla="*/ 100012 h 161924"/>
              <a:gd name="csX13" fmla="*/ 102394 w 190499"/>
              <a:gd name="csY13" fmla="*/ 71437 h 161924"/>
              <a:gd name="csX14" fmla="*/ 119063 w 190499"/>
              <a:gd name="csY14" fmla="*/ 54769 h 161924"/>
              <a:gd name="csX15" fmla="*/ 166109 w 190499"/>
              <a:gd name="csY15" fmla="*/ 54769 h 161924"/>
              <a:gd name="csX16" fmla="*/ 137824 w 190499"/>
              <a:gd name="csY16" fmla="*/ 83055 h 161924"/>
              <a:gd name="csX17" fmla="*/ 137824 w 190499"/>
              <a:gd name="csY17" fmla="*/ 93157 h 161924"/>
              <a:gd name="csX18" fmla="*/ 147926 w 190499"/>
              <a:gd name="csY18" fmla="*/ 93157 h 161924"/>
              <a:gd name="csX19" fmla="*/ 188407 w 190499"/>
              <a:gd name="csY19" fmla="*/ 52676 h 161924"/>
              <a:gd name="csX20" fmla="*/ 188407 w 190499"/>
              <a:gd name="csY20" fmla="*/ 42574 h 161924"/>
              <a:gd name="csX21" fmla="*/ 147926 w 190499"/>
              <a:gd name="csY21" fmla="*/ 2092 h 1619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90499" h="161924">
                <a:moveTo>
                  <a:pt x="147926" y="2092"/>
                </a:moveTo>
                <a:cubicBezTo>
                  <a:pt x="145136" y="-697"/>
                  <a:pt x="140614" y="-697"/>
                  <a:pt x="137824" y="2092"/>
                </a:cubicBezTo>
                <a:cubicBezTo>
                  <a:pt x="135034" y="4882"/>
                  <a:pt x="135034" y="9405"/>
                  <a:pt x="137824" y="12195"/>
                </a:cubicBezTo>
                <a:lnTo>
                  <a:pt x="166109" y="40481"/>
                </a:lnTo>
                <a:lnTo>
                  <a:pt x="119063" y="40481"/>
                </a:lnTo>
                <a:cubicBezTo>
                  <a:pt x="101966" y="40481"/>
                  <a:pt x="88106" y="54341"/>
                  <a:pt x="88106" y="71437"/>
                </a:cubicBezTo>
                <a:lnTo>
                  <a:pt x="88106" y="100012"/>
                </a:lnTo>
                <a:cubicBezTo>
                  <a:pt x="88106" y="107840"/>
                  <a:pt x="82711" y="114408"/>
                  <a:pt x="75437" y="116198"/>
                </a:cubicBezTo>
                <a:cubicBezTo>
                  <a:pt x="71904" y="98811"/>
                  <a:pt x="56530" y="85725"/>
                  <a:pt x="38100" y="85725"/>
                </a:cubicBezTo>
                <a:cubicBezTo>
                  <a:pt x="17058" y="85725"/>
                  <a:pt x="0" y="102783"/>
                  <a:pt x="0" y="123825"/>
                </a:cubicBezTo>
                <a:cubicBezTo>
                  <a:pt x="0" y="144867"/>
                  <a:pt x="17058" y="161925"/>
                  <a:pt x="38100" y="161925"/>
                </a:cubicBezTo>
                <a:cubicBezTo>
                  <a:pt x="56797" y="161925"/>
                  <a:pt x="72348" y="148458"/>
                  <a:pt x="75582" y="130693"/>
                </a:cubicBezTo>
                <a:cubicBezTo>
                  <a:pt x="90719" y="128668"/>
                  <a:pt x="102394" y="115704"/>
                  <a:pt x="102394" y="100012"/>
                </a:cubicBezTo>
                <a:lnTo>
                  <a:pt x="102394" y="71437"/>
                </a:lnTo>
                <a:cubicBezTo>
                  <a:pt x="102394" y="62232"/>
                  <a:pt x="109857" y="54769"/>
                  <a:pt x="119063" y="54769"/>
                </a:cubicBezTo>
                <a:lnTo>
                  <a:pt x="166109" y="54769"/>
                </a:lnTo>
                <a:lnTo>
                  <a:pt x="137824" y="83055"/>
                </a:lnTo>
                <a:cubicBezTo>
                  <a:pt x="135034" y="85845"/>
                  <a:pt x="135034" y="90367"/>
                  <a:pt x="137824" y="93157"/>
                </a:cubicBezTo>
                <a:cubicBezTo>
                  <a:pt x="140614" y="95947"/>
                  <a:pt x="145136" y="95947"/>
                  <a:pt x="147926" y="93157"/>
                </a:cubicBezTo>
                <a:lnTo>
                  <a:pt x="188407" y="52676"/>
                </a:lnTo>
                <a:cubicBezTo>
                  <a:pt x="191197" y="49887"/>
                  <a:pt x="191197" y="45363"/>
                  <a:pt x="188407" y="42574"/>
                </a:cubicBezTo>
                <a:lnTo>
                  <a:pt x="147926" y="2092"/>
                </a:lnTo>
                <a:close/>
              </a:path>
            </a:pathLst>
          </a:custGeom>
          <a:solidFill>
            <a:schemeClr val="tx1"/>
          </a:solidFill>
          <a:ln w="10477" cap="flat">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38011" tIns="270406" rIns="338011" bIns="270406" numCol="1" spcCol="0" rtlCol="0" fromWordArt="0" anchor="t" anchorCtr="0" forceAA="0" compatLnSpc="1">
            <a:prstTxWarp prst="textNoShape">
              <a:avLst/>
            </a:prstTxWarp>
            <a:noAutofit/>
          </a:bodyPr>
          <a:lstStyle/>
          <a:p>
            <a:pPr defTabSz="1722411" fontAlgn="base">
              <a:spcBef>
                <a:spcPct val="0"/>
              </a:spcBef>
              <a:spcAft>
                <a:spcPct val="0"/>
              </a:spcAft>
              <a:defRPr/>
            </a:pPr>
            <a:endParaRPr lang="en-US" sz="3622" b="1">
              <a:noFill/>
              <a:latin typeface="Segoe UI Variable Display Semibold" pitchFamily="2" charset="0"/>
              <a:cs typeface="Segoe UI" pitchFamily="34" charset="0"/>
            </a:endParaRPr>
          </a:p>
        </p:txBody>
      </p:sp>
      <p:graphicFrame>
        <p:nvGraphicFramePr>
          <p:cNvPr id="32" name="Table 31">
            <a:extLst>
              <a:ext uri="{FF2B5EF4-FFF2-40B4-BE49-F238E27FC236}">
                <a16:creationId xmlns:a16="http://schemas.microsoft.com/office/drawing/2014/main" id="{2E93A7A3-74AA-7489-CE3F-538BD749314E}"/>
              </a:ext>
            </a:extLst>
          </p:cNvPr>
          <p:cNvGraphicFramePr>
            <a:graphicFrameLocks noGrp="1"/>
          </p:cNvGraphicFramePr>
          <p:nvPr>
            <p:extLst>
              <p:ext uri="{D42A27DB-BD31-4B8C-83A1-F6EECF244321}">
                <p14:modId xmlns:p14="http://schemas.microsoft.com/office/powerpoint/2010/main" val="2257329264"/>
              </p:ext>
            </p:extLst>
          </p:nvPr>
        </p:nvGraphicFramePr>
        <p:xfrm>
          <a:off x="350838" y="3120140"/>
          <a:ext cx="7070725" cy="4337304"/>
        </p:xfrm>
        <a:graphic>
          <a:graphicData uri="http://schemas.openxmlformats.org/drawingml/2006/table">
            <a:tbl>
              <a:tblPr firstRow="1" bandRow="1">
                <a:effectLst/>
                <a:tableStyleId>{2D5ABB26-0587-4C30-8999-92F81FD0307C}</a:tableStyleId>
              </a:tblPr>
              <a:tblGrid>
                <a:gridCol w="4438876">
                  <a:extLst>
                    <a:ext uri="{9D8B030D-6E8A-4147-A177-3AD203B41FA5}">
                      <a16:colId xmlns:a16="http://schemas.microsoft.com/office/drawing/2014/main" val="500978148"/>
                    </a:ext>
                  </a:extLst>
                </a:gridCol>
                <a:gridCol w="2631849">
                  <a:extLst>
                    <a:ext uri="{9D8B030D-6E8A-4147-A177-3AD203B41FA5}">
                      <a16:colId xmlns:a16="http://schemas.microsoft.com/office/drawing/2014/main" val="1291813688"/>
                    </a:ext>
                  </a:extLst>
                </a:gridCol>
              </a:tblGrid>
              <a:tr h="0">
                <a:tc>
                  <a:txBody>
                    <a:bodyPr/>
                    <a:lstStyle/>
                    <a:p>
                      <a:pPr marL="0" marR="0" lvl="0" indent="0" algn="l" defTabSz="524695" rtl="0" eaLnBrk="1" fontAlgn="auto" latinLnBrk="0" hangingPunct="1">
                        <a:lnSpc>
                          <a:spcPct val="100000"/>
                        </a:lnSpc>
                        <a:spcBef>
                          <a:spcPts val="0"/>
                        </a:spcBef>
                        <a:spcAft>
                          <a:spcPts val="800"/>
                        </a:spcAft>
                        <a:buClrTx/>
                        <a:buSzTx/>
                        <a:buFontTx/>
                        <a:buNone/>
                        <a:tabLst/>
                        <a:defRPr/>
                      </a:pPr>
                      <a:r>
                        <a:rPr lang="en-US" sz="1400" kern="1200" dirty="0">
                          <a:solidFill>
                            <a:schemeClr val="accent2">
                              <a:lumMod val="75000"/>
                            </a:schemeClr>
                          </a:solidFill>
                          <a:latin typeface="Segoe Sans Display Semibold" pitchFamily="2" charset="0"/>
                          <a:ea typeface="+mn-ea"/>
                          <a:cs typeface="Segoe Sans Display Semibold" pitchFamily="2" charset="0"/>
                          <a:sym typeface=""/>
                        </a:rPr>
                        <a:t>Prompt</a:t>
                      </a:r>
                    </a:p>
                  </a:txBody>
                  <a:tcPr marL="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ClrTx/>
                        <a:buSzTx/>
                        <a:buFontTx/>
                        <a:buNone/>
                        <a:tabLst/>
                        <a:defRPr/>
                      </a:pPr>
                      <a:r>
                        <a:rPr lang="en-US" sz="1400" kern="1200" dirty="0">
                          <a:solidFill>
                            <a:schemeClr val="accent2">
                              <a:lumMod val="75000"/>
                            </a:schemeClr>
                          </a:solidFill>
                          <a:latin typeface="Segoe Sans Display Semibold" pitchFamily="2" charset="0"/>
                          <a:ea typeface="+mn-ea"/>
                          <a:cs typeface="Segoe Sans Display Semibold" pitchFamily="2" charset="0"/>
                          <a:sym typeface=""/>
                        </a:rPr>
                        <a:t>Execution workflow</a:t>
                      </a:r>
                    </a:p>
                  </a:txBody>
                  <a:tcPr marL="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68231157"/>
                  </a:ext>
                </a:extLst>
              </a:tr>
              <a:tr h="576072">
                <a:tc rowSpan="7">
                  <a:txBody>
                    <a:bodyPr/>
                    <a:lstStyle/>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dirty="0">
                          <a:solidFill>
                            <a:schemeClr val="tx1"/>
                          </a:solidFill>
                          <a:effectLst/>
                          <a:latin typeface="+mn-lt"/>
                          <a:ea typeface="+mn-ea"/>
                          <a:cs typeface="Segoe Sans Display"/>
                        </a:rPr>
                        <a:t>Map the [process or workflow name] as a Miro flowchart.</a:t>
                      </a:r>
                    </a:p>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dirty="0">
                          <a:solidFill>
                            <a:schemeClr val="tx1"/>
                          </a:solidFill>
                          <a:effectLst/>
                          <a:latin typeface="+mn-lt"/>
                          <a:ea typeface="+mn-ea"/>
                          <a:cs typeface="Segoe Sans Display"/>
                        </a:rPr>
                        <a:t>Pull the steps, decision points, and owners from [document, meeting notes, or my description].</a:t>
                      </a:r>
                    </a:p>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dirty="0">
                          <a:solidFill>
                            <a:schemeClr val="tx1"/>
                          </a:solidFill>
                          <a:effectLst/>
                          <a:latin typeface="+mn-lt"/>
                          <a:ea typeface="+mn-ea"/>
                          <a:cs typeface="Segoe Sans Display"/>
                        </a:rPr>
                        <a:t>Use Miro’s diagramming layout with clearly labeled shapes and connectors. Add a frame at the top with the workflow name, purpose, and any open questions.</a:t>
                      </a:r>
                    </a:p>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dirty="0">
                          <a:solidFill>
                            <a:schemeClr val="tx1"/>
                          </a:solidFill>
                          <a:effectLst/>
                          <a:latin typeface="+mn-lt"/>
                          <a:ea typeface="+mn-ea"/>
                          <a:cs typeface="Segoe Sans Display"/>
                        </a:rPr>
                        <a:t>Then create a Miro doc next to the flowchart summarizing the workflow narrative – what it does, who it serves, where the handoffs happen, and any risks or bottlenecks worth flagging.</a:t>
                      </a:r>
                    </a:p>
                  </a:txBody>
                  <a:tcPr marL="0" marR="274320">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noFill/>
                  </a:tcPr>
                </a:tc>
                <a:tc>
                  <a:txBody>
                    <a:bodyPr/>
                    <a:lstStyle/>
                    <a:p>
                      <a:pPr marL="0" marR="0">
                        <a:buNone/>
                      </a:pP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
                        </a:rPr>
                        <a:t>Source </a:t>
                      </a: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Wingdings" panose="05000000000000000000" pitchFamily="2" charset="2"/>
                        </a:rPr>
                        <a:t></a:t>
                      </a: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
                        </a:rPr>
                        <a:t> </a:t>
                      </a:r>
                      <a:r>
                        <a:rPr lang="en-US" sz="1400" b="0" i="0" u="none" strike="noStrike" kern="1200" cap="none" spc="0" normalizeH="0" baseline="0">
                          <a:solidFill>
                            <a:schemeClr val="tx1"/>
                          </a:solidFill>
                          <a:effectLst/>
                          <a:latin typeface="+mn-lt"/>
                          <a:ea typeface="+mn-ea"/>
                          <a:cs typeface="Segoe Sans Display"/>
                        </a:rPr>
                        <a:t>Extract process steps + owners</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726913705"/>
                  </a:ext>
                </a:extLst>
              </a:tr>
              <a:tr h="576072">
                <a:tc vMerge="1">
                  <a:txBody>
                    <a:bodyPr/>
                    <a:lstStyle/>
                    <a:p>
                      <a:endParaRPr lang="en-IN"/>
                    </a:p>
                  </a:txBody>
                  <a:tcPr/>
                </a:tc>
                <a:tc>
                  <a:txBody>
                    <a:bodyPr/>
                    <a:lstStyle/>
                    <a:p>
                      <a:pPr marL="0" marR="0">
                        <a:buNone/>
                      </a:pP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rPr>
                        <a:t>Identify</a:t>
                      </a: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
                        </a:rPr>
                        <a:t> </a:t>
                      </a: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Wingdings" panose="05000000000000000000" pitchFamily="2" charset="2"/>
                        </a:rPr>
                        <a:t></a:t>
                      </a: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
                        </a:rPr>
                        <a:t> </a:t>
                      </a:r>
                      <a:r>
                        <a:rPr lang="en-US" sz="1400" b="0" i="0" u="none" strike="noStrike" kern="1200" cap="none" spc="0" normalizeH="0" baseline="0">
                          <a:solidFill>
                            <a:schemeClr val="tx1"/>
                          </a:solidFill>
                          <a:effectLst/>
                          <a:latin typeface="+mn-lt"/>
                          <a:ea typeface="+mn-ea"/>
                          <a:cs typeface="Segoe Sans Display"/>
                        </a:rPr>
                        <a:t>Decision points + handoffs</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952265413"/>
                  </a:ext>
                </a:extLst>
              </a:tr>
              <a:tr h="576072">
                <a:tc vMerge="1">
                  <a:txBody>
                    <a:bodyPr/>
                    <a:lstStyle/>
                    <a:p>
                      <a:endParaRPr lang="en-IN"/>
                    </a:p>
                  </a:txBody>
                  <a:tcPr/>
                </a:tc>
                <a:tc>
                  <a:txBody>
                    <a:bodyPr/>
                    <a:lstStyle/>
                    <a:p>
                      <a:pPr marL="0" marR="0">
                        <a:buNone/>
                      </a:pP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rPr>
                        <a:t>Structure</a:t>
                      </a:r>
                      <a:r>
                        <a:rPr lang="en-US" sz="1400" b="0" i="0" u="none" strike="noStrike" kern="1200" cap="none" spc="0" normalizeH="0" baseline="0">
                          <a:solidFill>
                            <a:schemeClr val="tx1"/>
                          </a:solidFill>
                          <a:effectLst/>
                          <a:latin typeface="+mn-lt"/>
                          <a:ea typeface="+mn-ea"/>
                          <a:cs typeface="Segoe Sans Display"/>
                        </a:rPr>
                        <a:t> </a:t>
                      </a: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Wingdings" panose="05000000000000000000" pitchFamily="2" charset="2"/>
                        </a:rPr>
                        <a:t></a:t>
                      </a: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
                        </a:rPr>
                        <a:t> </a:t>
                      </a:r>
                      <a:r>
                        <a:rPr lang="en-US" sz="1400" b="0" i="0" u="none" strike="noStrike" kern="1200" cap="none" spc="0" normalizeH="0" baseline="0">
                          <a:solidFill>
                            <a:schemeClr val="tx1"/>
                          </a:solidFill>
                          <a:effectLst/>
                          <a:latin typeface="+mn-lt"/>
                          <a:ea typeface="+mn-ea"/>
                          <a:cs typeface="Segoe Sans Display"/>
                        </a:rPr>
                        <a:t>Flowchart layout</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771845048"/>
                  </a:ext>
                </a:extLst>
              </a:tr>
              <a:tr h="576072">
                <a:tc vMerge="1">
                  <a:txBody>
                    <a:bodyPr/>
                    <a:lstStyle/>
                    <a:p>
                      <a:endParaRPr lang="en-IN"/>
                    </a:p>
                  </a:txBody>
                  <a:tcPr/>
                </a:tc>
                <a:tc>
                  <a:txBody>
                    <a:bodyPr/>
                    <a:lstStyle/>
                    <a:p>
                      <a:pPr marL="247650" marR="0" indent="0">
                        <a:buNone/>
                      </a:pP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rPr>
                        <a:t>Miro</a:t>
                      </a:r>
                      <a:r>
                        <a:rPr lang="en-US" sz="1400" b="0" i="0" u="none" strike="noStrike" kern="1200" cap="none" spc="0" normalizeH="0" baseline="0">
                          <a:solidFill>
                            <a:schemeClr val="tx1"/>
                          </a:solidFill>
                          <a:effectLst/>
                          <a:latin typeface="+mn-lt"/>
                          <a:ea typeface="+mn-ea"/>
                          <a:cs typeface="Segoe Sans Display"/>
                        </a:rPr>
                        <a:t> </a:t>
                      </a: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Wingdings" panose="05000000000000000000" pitchFamily="2" charset="2"/>
                        </a:rPr>
                        <a:t></a:t>
                      </a: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
                        </a:rPr>
                        <a:t> </a:t>
                      </a:r>
                      <a:r>
                        <a:rPr lang="en-US" sz="1400" b="0" i="0" u="none" strike="noStrike" kern="1200" cap="none" spc="0" normalizeH="0" baseline="0">
                          <a:solidFill>
                            <a:schemeClr val="tx1"/>
                          </a:solidFill>
                          <a:effectLst/>
                          <a:latin typeface="+mn-lt"/>
                          <a:ea typeface="+mn-ea"/>
                          <a:cs typeface="Segoe Sans Display"/>
                        </a:rPr>
                        <a:t>Build labeled diagram</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992826558"/>
                  </a:ext>
                </a:extLst>
              </a:tr>
              <a:tr h="576072">
                <a:tc vMerge="1">
                  <a:txBody>
                    <a:bodyPr/>
                    <a:lstStyle/>
                    <a:p>
                      <a:endParaRPr lang="en-IN"/>
                    </a:p>
                  </a:txBody>
                  <a:tcPr/>
                </a:tc>
                <a:tc>
                  <a:txBody>
                    <a:bodyPr/>
                    <a:lstStyle/>
                    <a:p>
                      <a:pPr marL="0" marR="0">
                        <a:buNone/>
                      </a:pP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rPr>
                        <a:t>Generate</a:t>
                      </a:r>
                      <a:r>
                        <a:rPr lang="en-US" sz="1400" b="0" i="0" u="none" strike="noStrike" kern="1200" cap="none" spc="0" normalizeH="0" baseline="0">
                          <a:solidFill>
                            <a:schemeClr val="tx1"/>
                          </a:solidFill>
                          <a:effectLst/>
                          <a:latin typeface="+mn-lt"/>
                          <a:ea typeface="+mn-ea"/>
                          <a:cs typeface="Segoe Sans Display"/>
                        </a:rPr>
                        <a:t> </a:t>
                      </a: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Wingdings" panose="05000000000000000000" pitchFamily="2" charset="2"/>
                        </a:rPr>
                        <a:t></a:t>
                      </a: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
                        </a:rPr>
                        <a:t> </a:t>
                      </a:r>
                      <a:r>
                        <a:rPr lang="en-US" sz="1400" b="0" i="0" u="none" strike="noStrike" kern="1200" cap="none" spc="0" normalizeH="0" baseline="0">
                          <a:solidFill>
                            <a:schemeClr val="tx1"/>
                          </a:solidFill>
                          <a:effectLst/>
                          <a:latin typeface="+mn-lt"/>
                          <a:ea typeface="+mn-ea"/>
                          <a:cs typeface="Segoe Sans Display"/>
                        </a:rPr>
                        <a:t>Companion narrative doc</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138400096"/>
                  </a:ext>
                </a:extLst>
              </a:tr>
              <a:tr h="576072">
                <a:tc vMerge="1">
                  <a:txBody>
                    <a:bodyPr/>
                    <a:lstStyle/>
                    <a:p>
                      <a:endParaRPr lang="en-IN"/>
                    </a:p>
                  </a:txBody>
                  <a:tcPr/>
                </a:tc>
                <a:tc>
                  <a:txBody>
                    <a:bodyPr/>
                    <a:lstStyle/>
                    <a:p>
                      <a:pPr marL="0" marR="0">
                        <a:buNone/>
                      </a:pP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rPr>
                        <a:t>Flag</a:t>
                      </a:r>
                      <a:r>
                        <a:rPr lang="en-US" sz="1400" b="0" i="0" u="none" strike="noStrike" kern="1200" cap="none" spc="0" normalizeH="0" baseline="0">
                          <a:solidFill>
                            <a:schemeClr val="tx1"/>
                          </a:solidFill>
                          <a:effectLst/>
                          <a:latin typeface="+mn-lt"/>
                          <a:ea typeface="+mn-ea"/>
                          <a:cs typeface="Segoe Sans Display"/>
                        </a:rPr>
                        <a:t> </a:t>
                      </a: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Wingdings" panose="05000000000000000000" pitchFamily="2" charset="2"/>
                        </a:rPr>
                        <a:t></a:t>
                      </a: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
                        </a:rPr>
                        <a:t> </a:t>
                      </a:r>
                      <a:r>
                        <a:rPr lang="en-US" sz="1400" b="0" i="0" u="none" strike="noStrike" kern="1200" cap="none" spc="0" normalizeH="0" baseline="0">
                          <a:solidFill>
                            <a:schemeClr val="tx1"/>
                          </a:solidFill>
                          <a:effectLst/>
                          <a:latin typeface="+mn-lt"/>
                          <a:ea typeface="+mn-ea"/>
                          <a:cs typeface="Segoe Sans Display"/>
                        </a:rPr>
                        <a:t>Risks + bottlenecks</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523366087"/>
                  </a:ext>
                </a:extLst>
              </a:tr>
              <a:tr h="576072">
                <a:tc vMerge="1">
                  <a:txBody>
                    <a:bodyPr/>
                    <a:lstStyle/>
                    <a:p>
                      <a:endParaRPr lang="en-IN"/>
                    </a:p>
                  </a:txBody>
                  <a:tcPr/>
                </a:tc>
                <a:tc>
                  <a:txBody>
                    <a:bodyPr/>
                    <a:lstStyle/>
                    <a:p>
                      <a:pPr marL="0" marR="0">
                        <a:buNone/>
                      </a:pPr>
                      <a:r>
                        <a:rPr lang="en-US" sz="1400" b="0" i="0" u="none" strike="noStrike" kern="1200" cap="none" spc="0" normalizeH="0" baseline="0" dirty="0">
                          <a:solidFill>
                            <a:schemeClr val="tx1"/>
                          </a:solidFill>
                          <a:effectLst/>
                          <a:latin typeface="Segoe Sans Display Semibold" pitchFamily="2" charset="0"/>
                          <a:ea typeface="+mn-ea"/>
                          <a:cs typeface="Segoe Sans Display Semibold" pitchFamily="2" charset="0"/>
                        </a:rPr>
                        <a:t>Surface</a:t>
                      </a:r>
                      <a:r>
                        <a:rPr lang="en-US" sz="1400" b="0" i="0" u="none" strike="noStrike" kern="1200" cap="none" spc="0" normalizeH="0" baseline="0" dirty="0">
                          <a:solidFill>
                            <a:schemeClr val="tx1"/>
                          </a:solidFill>
                          <a:effectLst/>
                          <a:latin typeface="Segoe Sans Display Semibold" pitchFamily="2" charset="0"/>
                          <a:ea typeface="+mn-ea"/>
                          <a:cs typeface="Segoe Sans Display Semibold" pitchFamily="2" charset="0"/>
                          <a:sym typeface=""/>
                        </a:rPr>
                        <a:t> </a:t>
                      </a:r>
                      <a:r>
                        <a:rPr lang="en-US" sz="1400" b="0" i="0" u="none" strike="noStrike" kern="1200" cap="none" spc="0" normalizeH="0" baseline="0" dirty="0">
                          <a:solidFill>
                            <a:schemeClr val="tx1"/>
                          </a:solidFill>
                          <a:effectLst/>
                          <a:latin typeface="Segoe Sans Display Semibold" pitchFamily="2" charset="0"/>
                          <a:ea typeface="+mn-ea"/>
                          <a:cs typeface="Segoe Sans Display Semibold" pitchFamily="2" charset="0"/>
                          <a:sym typeface="Wingdings" panose="05000000000000000000" pitchFamily="2" charset="2"/>
                        </a:rPr>
                        <a:t></a:t>
                      </a:r>
                      <a:r>
                        <a:rPr lang="en-US" sz="1400" b="0" i="0" u="none" strike="noStrike" kern="1200" cap="none" spc="0" normalizeH="0" baseline="0" dirty="0">
                          <a:solidFill>
                            <a:schemeClr val="tx1"/>
                          </a:solidFill>
                          <a:effectLst/>
                          <a:latin typeface="Segoe Sans Display Semibold" pitchFamily="2" charset="0"/>
                          <a:ea typeface="+mn-ea"/>
                          <a:cs typeface="Segoe Sans Display Semibold" pitchFamily="2" charset="0"/>
                          <a:sym typeface=""/>
                        </a:rPr>
                        <a:t> </a:t>
                      </a:r>
                      <a:r>
                        <a:rPr lang="en-US" sz="1400" b="0" i="0" u="none" strike="noStrike" kern="1200" cap="none" spc="0" normalizeH="0" baseline="0" dirty="0">
                          <a:solidFill>
                            <a:schemeClr val="tx1"/>
                          </a:solidFill>
                          <a:effectLst/>
                          <a:latin typeface="+mn-lt"/>
                          <a:ea typeface="+mn-ea"/>
                          <a:cs typeface="Segoe Sans Display"/>
                        </a:rPr>
                        <a:t>Workflow ready for review</a:t>
                      </a:r>
                      <a:endParaRPr lang="en-IN" sz="1400" b="0" i="0" u="none" strike="noStrike" kern="1200" cap="none" spc="0" normalizeH="0" baseline="0" dirty="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noFill/>
                      <a:prstDash val="solid"/>
                      <a:round/>
                      <a:headEnd type="none" w="med" len="med"/>
                      <a:tailEnd type="none" w="med" len="med"/>
                    </a:lnB>
                    <a:noFill/>
                  </a:tcPr>
                </a:tc>
                <a:extLst>
                  <a:ext uri="{0D108BD9-81ED-4DB2-BD59-A6C34878D82A}">
                    <a16:rowId xmlns:a16="http://schemas.microsoft.com/office/drawing/2014/main" val="3214041887"/>
                  </a:ext>
                </a:extLst>
              </a:tr>
            </a:tbl>
          </a:graphicData>
        </a:graphic>
      </p:graphicFrame>
      <p:pic>
        <p:nvPicPr>
          <p:cNvPr id="31" name="Graphic 30">
            <a:extLst>
              <a:ext uri="{FF2B5EF4-FFF2-40B4-BE49-F238E27FC236}">
                <a16:creationId xmlns:a16="http://schemas.microsoft.com/office/drawing/2014/main" id="{46C6B8C6-49D3-FC5B-20DB-CDBD8E63A2A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800454" y="5324970"/>
            <a:ext cx="141677" cy="217256"/>
          </a:xfrm>
          <a:prstGeom prst="rect">
            <a:avLst/>
          </a:prstGeom>
          <a:effectLst>
            <a:outerShdw blurRad="63500" dist="63500" dir="2700000" algn="tl" rotWithShape="0">
              <a:prstClr val="black">
                <a:alpha val="10000"/>
              </a:prstClr>
            </a:outerShdw>
          </a:effectLst>
        </p:spPr>
      </p:pic>
      <p:cxnSp>
        <p:nvCxnSpPr>
          <p:cNvPr id="2" name="Straight Connector 1">
            <a:extLst>
              <a:ext uri="{FF2B5EF4-FFF2-40B4-BE49-F238E27FC236}">
                <a16:creationId xmlns:a16="http://schemas.microsoft.com/office/drawing/2014/main" id="{0D3C8498-3C8B-F14E-3D75-BC97C4AC4A56}"/>
              </a:ext>
              <a:ext uri="{C183D7F6-B498-43B3-948B-1728B52AA6E4}">
                <adec:decorative xmlns:adec="http://schemas.microsoft.com/office/drawing/2017/decorative" val="1"/>
              </a:ext>
            </a:extLst>
          </p:cNvPr>
          <p:cNvCxnSpPr>
            <a:cxnSpLocks/>
          </p:cNvCxnSpPr>
          <p:nvPr/>
        </p:nvCxnSpPr>
        <p:spPr>
          <a:xfrm>
            <a:off x="350838" y="1389084"/>
            <a:ext cx="7070725" cy="0"/>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3" name="Graphic 38" descr="Icon of a house which links to the At a glance page">
            <a:hlinkClick r:id="rId5" action="ppaction://hlinksldjump"/>
            <a:extLst>
              <a:ext uri="{FF2B5EF4-FFF2-40B4-BE49-F238E27FC236}">
                <a16:creationId xmlns:a16="http://schemas.microsoft.com/office/drawing/2014/main" id="{A70974F1-D52A-2B5B-D37C-76F57885E088}"/>
              </a:ext>
              <a:ext uri="{C183D7F6-B498-43B3-948B-1728B52AA6E4}">
                <adec:decorative xmlns:adec="http://schemas.microsoft.com/office/drawing/2017/decorative" val="0"/>
              </a:ext>
            </a:extLst>
          </p:cNvPr>
          <p:cNvSpPr>
            <a:spLocks/>
          </p:cNvSpPr>
          <p:nvPr/>
        </p:nvSpPr>
        <p:spPr>
          <a:xfrm>
            <a:off x="3812381" y="9807003"/>
            <a:ext cx="147638" cy="159896"/>
          </a:xfrm>
          <a:custGeom>
            <a:avLst/>
            <a:gdLst>
              <a:gd name="connsiteX0" fmla="*/ 638351 w 1521897"/>
              <a:gd name="connsiteY0" fmla="*/ 44772 h 1648428"/>
              <a:gd name="connsiteX1" fmla="*/ 883546 w 1521897"/>
              <a:gd name="connsiteY1" fmla="*/ 44772 h 1648428"/>
              <a:gd name="connsiteX2" fmla="*/ 1454257 w 1521897"/>
              <a:gd name="connsiteY2" fmla="*/ 526284 h 1648428"/>
              <a:gd name="connsiteX3" fmla="*/ 1521897 w 1521897"/>
              <a:gd name="connsiteY3" fmla="*/ 671709 h 1648428"/>
              <a:gd name="connsiteX4" fmla="*/ 1521897 w 1521897"/>
              <a:gd name="connsiteY4" fmla="*/ 1500467 h 1648428"/>
              <a:gd name="connsiteX5" fmla="*/ 1373935 w 1521897"/>
              <a:gd name="connsiteY5" fmla="*/ 1648429 h 1648428"/>
              <a:gd name="connsiteX6" fmla="*/ 1120285 w 1521897"/>
              <a:gd name="connsiteY6" fmla="*/ 1648429 h 1648428"/>
              <a:gd name="connsiteX7" fmla="*/ 972323 w 1521897"/>
              <a:gd name="connsiteY7" fmla="*/ 1500467 h 1648428"/>
              <a:gd name="connsiteX8" fmla="*/ 972323 w 1521897"/>
              <a:gd name="connsiteY8" fmla="*/ 1077718 h 1648428"/>
              <a:gd name="connsiteX9" fmla="*/ 908911 w 1521897"/>
              <a:gd name="connsiteY9" fmla="*/ 1014305 h 1648428"/>
              <a:gd name="connsiteX10" fmla="*/ 612986 w 1521897"/>
              <a:gd name="connsiteY10" fmla="*/ 1014305 h 1648428"/>
              <a:gd name="connsiteX11" fmla="*/ 549574 w 1521897"/>
              <a:gd name="connsiteY11" fmla="*/ 1077718 h 1648428"/>
              <a:gd name="connsiteX12" fmla="*/ 549574 w 1521897"/>
              <a:gd name="connsiteY12" fmla="*/ 1500467 h 1648428"/>
              <a:gd name="connsiteX13" fmla="*/ 401612 w 1521897"/>
              <a:gd name="connsiteY13" fmla="*/ 1648429 h 1648428"/>
              <a:gd name="connsiteX14" fmla="*/ 147962 w 1521897"/>
              <a:gd name="connsiteY14" fmla="*/ 1648429 h 1648428"/>
              <a:gd name="connsiteX15" fmla="*/ 0 w 1521897"/>
              <a:gd name="connsiteY15" fmla="*/ 1500467 h 1648428"/>
              <a:gd name="connsiteX16" fmla="*/ 0 w 1521897"/>
              <a:gd name="connsiteY16" fmla="*/ 671625 h 1648428"/>
              <a:gd name="connsiteX17" fmla="*/ 67640 w 1521897"/>
              <a:gd name="connsiteY17" fmla="*/ 526199 h 1648428"/>
              <a:gd name="connsiteX18" fmla="*/ 638351 w 1521897"/>
              <a:gd name="connsiteY18" fmla="*/ 44772 h 1648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21897" h="1648428">
                <a:moveTo>
                  <a:pt x="638351" y="44772"/>
                </a:moveTo>
                <a:cubicBezTo>
                  <a:pt x="709179" y="-14924"/>
                  <a:pt x="812718" y="-14924"/>
                  <a:pt x="883546" y="44772"/>
                </a:cubicBezTo>
                <a:lnTo>
                  <a:pt x="1454257" y="526284"/>
                </a:lnTo>
                <a:cubicBezTo>
                  <a:pt x="1497209" y="562386"/>
                  <a:pt x="1521897" y="615568"/>
                  <a:pt x="1521897" y="671709"/>
                </a:cubicBezTo>
                <a:lnTo>
                  <a:pt x="1521897" y="1500467"/>
                </a:lnTo>
                <a:cubicBezTo>
                  <a:pt x="1521897" y="1582184"/>
                  <a:pt x="1455652" y="1648429"/>
                  <a:pt x="1373935" y="1648429"/>
                </a:cubicBezTo>
                <a:lnTo>
                  <a:pt x="1120285" y="1648429"/>
                </a:lnTo>
                <a:cubicBezTo>
                  <a:pt x="1038568" y="1648429"/>
                  <a:pt x="972323" y="1582184"/>
                  <a:pt x="972323" y="1500467"/>
                </a:cubicBezTo>
                <a:lnTo>
                  <a:pt x="972323" y="1077718"/>
                </a:lnTo>
                <a:cubicBezTo>
                  <a:pt x="972323" y="1042697"/>
                  <a:pt x="943931" y="1014305"/>
                  <a:pt x="908911" y="1014305"/>
                </a:cubicBezTo>
                <a:lnTo>
                  <a:pt x="612986" y="1014305"/>
                </a:lnTo>
                <a:cubicBezTo>
                  <a:pt x="577965" y="1014305"/>
                  <a:pt x="549574" y="1042697"/>
                  <a:pt x="549574" y="1077718"/>
                </a:cubicBezTo>
                <a:lnTo>
                  <a:pt x="549574" y="1500467"/>
                </a:lnTo>
                <a:cubicBezTo>
                  <a:pt x="549574" y="1582184"/>
                  <a:pt x="483329" y="1648429"/>
                  <a:pt x="401612" y="1648429"/>
                </a:cubicBezTo>
                <a:lnTo>
                  <a:pt x="147962" y="1648429"/>
                </a:lnTo>
                <a:cubicBezTo>
                  <a:pt x="66245" y="1648429"/>
                  <a:pt x="0" y="1582184"/>
                  <a:pt x="0" y="1500467"/>
                </a:cubicBezTo>
                <a:lnTo>
                  <a:pt x="0" y="671625"/>
                </a:lnTo>
                <a:cubicBezTo>
                  <a:pt x="0" y="615568"/>
                  <a:pt x="24689" y="562386"/>
                  <a:pt x="67640" y="526199"/>
                </a:cubicBezTo>
                <a:lnTo>
                  <a:pt x="638351" y="44772"/>
                </a:lnTo>
                <a:close/>
              </a:path>
            </a:pathLst>
          </a:custGeom>
          <a:solidFill>
            <a:schemeClr val="tx1"/>
          </a:solidFill>
          <a:ln w="15081" cap="flat">
            <a:noFill/>
            <a:prstDash val="solid"/>
            <a:miter/>
          </a:ln>
        </p:spPr>
        <p:txBody>
          <a:bodyPr rtlCol="0" anchor="ctr"/>
          <a:lstStyle/>
          <a:p>
            <a:endParaRPr lang="en-US" dirty="0"/>
          </a:p>
        </p:txBody>
      </p:sp>
      <p:sp>
        <p:nvSpPr>
          <p:cNvPr id="30" name="Slide Number Placeholder 29">
            <a:extLst>
              <a:ext uri="{FF2B5EF4-FFF2-40B4-BE49-F238E27FC236}">
                <a16:creationId xmlns:a16="http://schemas.microsoft.com/office/drawing/2014/main" id="{14B193D5-212A-0ACD-8ECF-2777F8EE71CA}"/>
              </a:ext>
            </a:extLst>
          </p:cNvPr>
          <p:cNvSpPr>
            <a:spLocks noGrp="1"/>
          </p:cNvSpPr>
          <p:nvPr>
            <p:ph type="sldNum" sz="quarter" idx="10"/>
          </p:nvPr>
        </p:nvSpPr>
        <p:spPr>
          <a:xfrm>
            <a:off x="7197040" y="9825395"/>
            <a:ext cx="232460" cy="123111"/>
          </a:xfrm>
        </p:spPr>
        <p:txBody>
          <a:bodyPr/>
          <a:lstStyle/>
          <a:p>
            <a:r>
              <a:rPr lang="en-IN"/>
              <a:t>09</a:t>
            </a:r>
          </a:p>
        </p:txBody>
      </p:sp>
    </p:spTree>
    <p:extLst>
      <p:ext uri="{BB962C8B-B14F-4D97-AF65-F5344CB8AC3E}">
        <p14:creationId xmlns:p14="http://schemas.microsoft.com/office/powerpoint/2010/main" val="509035401"/>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DE484A-1E82-C0B0-0A7B-CE6EDD8B04CF}"/>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DD3BC38E-45D0-F5C2-BD18-5B97FBC30306}"/>
              </a:ext>
              <a:ext uri="{C183D7F6-B498-43B3-948B-1728B52AA6E4}">
                <adec:decorative xmlns:adec="http://schemas.microsoft.com/office/drawing/2017/decorative" val="1"/>
              </a:ext>
            </a:extLst>
          </p:cNvPr>
          <p:cNvPicPr>
            <a:picLocks noChangeAspect="1"/>
          </p:cNvPicPr>
          <p:nvPr/>
        </p:nvPicPr>
        <p:blipFill>
          <a:blip r:embed="rId2">
            <a:alphaModFix amt="62000"/>
          </a:blip>
          <a:srcRect l="19826" t="32122"/>
          <a:stretch>
            <a:fillRect/>
          </a:stretch>
        </p:blipFill>
        <p:spPr>
          <a:xfrm flipV="1">
            <a:off x="0" y="9784109"/>
            <a:ext cx="1949450" cy="274291"/>
          </a:xfrm>
          <a:custGeom>
            <a:avLst/>
            <a:gdLst>
              <a:gd name="csX0" fmla="*/ 0 w 1988820"/>
              <a:gd name="csY0" fmla="*/ 279830 h 279830"/>
              <a:gd name="csX1" fmla="*/ 1988820 w 1988820"/>
              <a:gd name="csY1" fmla="*/ 279830 h 279830"/>
              <a:gd name="csX2" fmla="*/ 1988820 w 1988820"/>
              <a:gd name="csY2" fmla="*/ 0 h 279830"/>
              <a:gd name="csX3" fmla="*/ 0 w 1988820"/>
              <a:gd name="csY3" fmla="*/ 0 h 279830"/>
            </a:gdLst>
            <a:ahLst/>
            <a:cxnLst>
              <a:cxn ang="0">
                <a:pos x="csX0" y="csY0"/>
              </a:cxn>
              <a:cxn ang="0">
                <a:pos x="csX1" y="csY1"/>
              </a:cxn>
              <a:cxn ang="0">
                <a:pos x="csX2" y="csY2"/>
              </a:cxn>
              <a:cxn ang="0">
                <a:pos x="csX3" y="csY3"/>
              </a:cxn>
            </a:cxnLst>
            <a:rect l="l" t="t" r="r" b="b"/>
            <a:pathLst>
              <a:path w="1988820" h="279830">
                <a:moveTo>
                  <a:pt x="0" y="279830"/>
                </a:moveTo>
                <a:lnTo>
                  <a:pt x="1988820" y="279830"/>
                </a:lnTo>
                <a:lnTo>
                  <a:pt x="1988820" y="0"/>
                </a:lnTo>
                <a:lnTo>
                  <a:pt x="0" y="0"/>
                </a:lnTo>
                <a:close/>
              </a:path>
            </a:pathLst>
          </a:custGeom>
        </p:spPr>
      </p:pic>
      <p:sp>
        <p:nvSpPr>
          <p:cNvPr id="39" name="Title 3">
            <a:extLst>
              <a:ext uri="{FF2B5EF4-FFF2-40B4-BE49-F238E27FC236}">
                <a16:creationId xmlns:a16="http://schemas.microsoft.com/office/drawing/2014/main" id="{74B775EE-FEE0-80A9-79A7-926048829FE1}"/>
              </a:ext>
            </a:extLst>
          </p:cNvPr>
          <p:cNvSpPr>
            <a:spLocks noGrp="1"/>
          </p:cNvSpPr>
          <p:nvPr>
            <p:ph type="title"/>
          </p:nvPr>
        </p:nvSpPr>
        <p:spPr>
          <a:xfrm>
            <a:off x="350838" y="1008281"/>
            <a:ext cx="7070725" cy="369332"/>
          </a:xfrm>
        </p:spPr>
        <p:txBody>
          <a:bodyPr vert="horz" wrap="square" lIns="0" tIns="0" rIns="0" bIns="0" rtlCol="0" anchor="t">
            <a:spAutoFit/>
          </a:bodyPr>
          <a:lstStyle/>
          <a:p>
            <a:r>
              <a:rPr lang="en-US"/>
              <a:t>Turn source content into a deck</a:t>
            </a:r>
            <a:endParaRPr lang="en-IN"/>
          </a:p>
        </p:txBody>
      </p:sp>
      <p:sp>
        <p:nvSpPr>
          <p:cNvPr id="15" name="NavPill_SitesPages">
            <a:extLst>
              <a:ext uri="{FF2B5EF4-FFF2-40B4-BE49-F238E27FC236}">
                <a16:creationId xmlns:a16="http://schemas.microsoft.com/office/drawing/2014/main" id="{139713C8-D363-E111-BB27-86E890C08A6E}"/>
              </a:ext>
            </a:extLst>
          </p:cNvPr>
          <p:cNvSpPr/>
          <p:nvPr/>
        </p:nvSpPr>
        <p:spPr>
          <a:xfrm>
            <a:off x="350838" y="342900"/>
            <a:ext cx="1012825" cy="337762"/>
          </a:xfrm>
          <a:prstGeom prst="roundRect">
            <a:avLst>
              <a:gd name="adj" fmla="val 50000"/>
            </a:avLst>
          </a:prstGeom>
          <a:solidFill>
            <a:schemeClr val="bg1"/>
          </a:solidFill>
          <a:ln w="9525">
            <a:noFill/>
            <a:headEnd type="none" w="lg" len="med"/>
            <a:tailEnd type="none" w="lg" len="med"/>
          </a:ln>
          <a:effectLst>
            <a:outerShdw blurRad="63500" dist="635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07091" fontAlgn="base">
              <a:spcBef>
                <a:spcPct val="0"/>
              </a:spcBef>
              <a:spcAft>
                <a:spcPct val="0"/>
              </a:spcAft>
            </a:pPr>
            <a:r>
              <a:rPr lang="en-US" sz="1600">
                <a:blipFill>
                  <a:blip r:embed="rId3"/>
                  <a:stretch>
                    <a:fillRect t="-26822" b="-26822"/>
                  </a:stretch>
                </a:blipFill>
                <a:latin typeface="Segoe Sans Display Semibold" pitchFamily="2" charset="0"/>
                <a:cs typeface="Segoe Sans Display Semibold" pitchFamily="2" charset="0"/>
              </a:rPr>
              <a:t>Task 05</a:t>
            </a:r>
          </a:p>
        </p:txBody>
      </p:sp>
      <p:grpSp>
        <p:nvGrpSpPr>
          <p:cNvPr id="3" name="Group 2" descr="Classification: Lightweight tasks">
            <a:extLst>
              <a:ext uri="{FF2B5EF4-FFF2-40B4-BE49-F238E27FC236}">
                <a16:creationId xmlns:a16="http://schemas.microsoft.com/office/drawing/2014/main" id="{DF5D1339-ADB6-8F17-D508-EBCB5CE098A3}"/>
              </a:ext>
            </a:extLst>
          </p:cNvPr>
          <p:cNvGrpSpPr/>
          <p:nvPr/>
        </p:nvGrpSpPr>
        <p:grpSpPr>
          <a:xfrm>
            <a:off x="4772028" y="135543"/>
            <a:ext cx="2649535" cy="377634"/>
            <a:chOff x="4772028" y="135543"/>
            <a:chExt cx="2649535" cy="377634"/>
          </a:xfrm>
        </p:grpSpPr>
        <p:sp>
          <p:nvSpPr>
            <p:cNvPr id="4" name="TextBox 3">
              <a:extLst>
                <a:ext uri="{FF2B5EF4-FFF2-40B4-BE49-F238E27FC236}">
                  <a16:creationId xmlns:a16="http://schemas.microsoft.com/office/drawing/2014/main" id="{B25A7235-74D2-D9CE-A52C-B6FAA3F997B5}"/>
                </a:ext>
              </a:extLst>
            </p:cNvPr>
            <p:cNvSpPr txBox="1"/>
            <p:nvPr/>
          </p:nvSpPr>
          <p:spPr>
            <a:xfrm>
              <a:off x="4772028" y="135543"/>
              <a:ext cx="2649535" cy="377634"/>
            </a:xfrm>
            <a:prstGeom prst="roundRect">
              <a:avLst>
                <a:gd name="adj" fmla="val 19537"/>
              </a:avLst>
            </a:prstGeom>
            <a:solidFill>
              <a:schemeClr val="accent2">
                <a:lumMod val="20000"/>
                <a:lumOff val="80000"/>
              </a:schemeClr>
            </a:solidFill>
          </p:spPr>
          <p:txBody>
            <a:bodyPr wrap="square" lIns="1188720" tIns="45720" rIns="0" bIns="45720" anchor="ctr">
              <a:noAutofit/>
            </a:bodyPr>
            <a:lstStyle/>
            <a:p>
              <a:pPr>
                <a:spcAft>
                  <a:spcPts val="776"/>
                </a:spcAft>
              </a:pPr>
              <a:r>
                <a:rPr lang="en-US" sz="1200" dirty="0">
                  <a:latin typeface="+mj-lt"/>
                  <a:cs typeface="Segoe Sans Display Semibold" pitchFamily="2" charset="0"/>
                </a:rPr>
                <a:t>Lightweight tasks</a:t>
              </a:r>
            </a:p>
          </p:txBody>
        </p:sp>
        <p:sp>
          <p:nvSpPr>
            <p:cNvPr id="6" name="TextBox 5">
              <a:extLst>
                <a:ext uri="{FF2B5EF4-FFF2-40B4-BE49-F238E27FC236}">
                  <a16:creationId xmlns:a16="http://schemas.microsoft.com/office/drawing/2014/main" id="{17A21F90-F46F-7A73-95A6-6B4EAC138113}"/>
                </a:ext>
              </a:extLst>
            </p:cNvPr>
            <p:cNvSpPr txBox="1"/>
            <p:nvPr/>
          </p:nvSpPr>
          <p:spPr>
            <a:xfrm>
              <a:off x="4832904" y="194216"/>
              <a:ext cx="1065613" cy="260288"/>
            </a:xfrm>
            <a:prstGeom prst="roundRect">
              <a:avLst>
                <a:gd name="adj" fmla="val 16151"/>
              </a:avLst>
            </a:prstGeom>
            <a:solidFill>
              <a:schemeClr val="bg1"/>
            </a:solidFill>
            <a:ln w="9525">
              <a:noFill/>
              <a:headEnd type="none" w="lg" len="med"/>
              <a:tailEnd type="none" w="lg" len="med"/>
            </a:ln>
            <a:effectLst>
              <a:outerShdw blurRad="63500" dist="63500" dir="2700000" algn="tl" rotWithShape="0">
                <a:prstClr val="black">
                  <a:alpha val="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defRPr lang="en-US"/>
              </a:defPPr>
              <a:lvl1pPr algn="ctr" defTabSz="932765" fontAlgn="base">
                <a:spcBef>
                  <a:spcPct val="0"/>
                </a:spcBef>
                <a:spcAft>
                  <a:spcPct val="0"/>
                </a:spcAft>
                <a:defRPr sz="1600">
                  <a:solidFill>
                    <a:schemeClr val="accent1"/>
                  </a:solidFill>
                  <a:latin typeface="+mj-lt"/>
                  <a:cs typeface="Segoe Sans Display Semibold" pitchFamily="2" charset="0"/>
                </a:defRPr>
              </a:lvl1pPr>
            </a:lstStyle>
            <a:p>
              <a:r>
                <a:rPr lang="en-IN" sz="1200">
                  <a:solidFill>
                    <a:schemeClr val="tx1"/>
                  </a:solidFill>
                </a:rPr>
                <a:t>Classification</a:t>
              </a:r>
            </a:p>
          </p:txBody>
        </p:sp>
      </p:grpSp>
      <p:grpSp>
        <p:nvGrpSpPr>
          <p:cNvPr id="5" name="Group 4" descr="Plugin: Prezi">
            <a:extLst>
              <a:ext uri="{FF2B5EF4-FFF2-40B4-BE49-F238E27FC236}">
                <a16:creationId xmlns:a16="http://schemas.microsoft.com/office/drawing/2014/main" id="{65205D20-6894-E9F1-ADDA-7D61CC3651E7}"/>
              </a:ext>
            </a:extLst>
          </p:cNvPr>
          <p:cNvGrpSpPr/>
          <p:nvPr/>
        </p:nvGrpSpPr>
        <p:grpSpPr>
          <a:xfrm>
            <a:off x="4772028" y="557053"/>
            <a:ext cx="2649535" cy="377634"/>
            <a:chOff x="4772028" y="557053"/>
            <a:chExt cx="2649535" cy="377634"/>
          </a:xfrm>
        </p:grpSpPr>
        <p:sp>
          <p:nvSpPr>
            <p:cNvPr id="8" name="TextBox 7">
              <a:extLst>
                <a:ext uri="{FF2B5EF4-FFF2-40B4-BE49-F238E27FC236}">
                  <a16:creationId xmlns:a16="http://schemas.microsoft.com/office/drawing/2014/main" id="{8BCB0E03-693D-2D65-88DE-90A3E65B2F00}"/>
                </a:ext>
              </a:extLst>
            </p:cNvPr>
            <p:cNvSpPr txBox="1"/>
            <p:nvPr/>
          </p:nvSpPr>
          <p:spPr>
            <a:xfrm>
              <a:off x="4772028" y="557053"/>
              <a:ext cx="2649535" cy="377634"/>
            </a:xfrm>
            <a:prstGeom prst="roundRect">
              <a:avLst>
                <a:gd name="adj" fmla="val 19537"/>
              </a:avLst>
            </a:prstGeom>
            <a:solidFill>
              <a:schemeClr val="bg1">
                <a:lumMod val="85000"/>
              </a:schemeClr>
            </a:solidFill>
          </p:spPr>
          <p:txBody>
            <a:bodyPr wrap="square" lIns="1188720" tIns="45720" rIns="91440" bIns="45720" anchor="ctr">
              <a:noAutofit/>
            </a:bodyPr>
            <a:lstStyle/>
            <a:p>
              <a:pPr>
                <a:spcAft>
                  <a:spcPts val="776"/>
                </a:spcAft>
              </a:pPr>
              <a:endParaRPr lang="en-IN" sz="1200">
                <a:latin typeface="+mj-lt"/>
                <a:cs typeface="Segoe Sans Display Semibold" pitchFamily="2" charset="0"/>
              </a:endParaRPr>
            </a:p>
          </p:txBody>
        </p:sp>
        <p:sp>
          <p:nvSpPr>
            <p:cNvPr id="10" name="TextBox 9">
              <a:extLst>
                <a:ext uri="{FF2B5EF4-FFF2-40B4-BE49-F238E27FC236}">
                  <a16:creationId xmlns:a16="http://schemas.microsoft.com/office/drawing/2014/main" id="{1891787C-2DB5-C547-0FF7-83B529135A92}"/>
                </a:ext>
              </a:extLst>
            </p:cNvPr>
            <p:cNvSpPr txBox="1"/>
            <p:nvPr/>
          </p:nvSpPr>
          <p:spPr>
            <a:xfrm>
              <a:off x="4832904" y="615726"/>
              <a:ext cx="1065613" cy="260288"/>
            </a:xfrm>
            <a:prstGeom prst="roundRect">
              <a:avLst>
                <a:gd name="adj" fmla="val 16151"/>
              </a:avLst>
            </a:prstGeom>
            <a:solidFill>
              <a:schemeClr val="bg1"/>
            </a:solidFill>
            <a:ln w="9525">
              <a:noFill/>
              <a:headEnd type="none" w="lg" len="med"/>
              <a:tailEnd type="none" w="lg" len="med"/>
            </a:ln>
            <a:effectLst>
              <a:outerShdw blurRad="63500" dist="63500" dir="2700000" algn="tl" rotWithShape="0">
                <a:prstClr val="black">
                  <a:alpha val="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defRPr lang="en-US"/>
              </a:defPPr>
              <a:lvl1pPr algn="ctr" defTabSz="932765" fontAlgn="base">
                <a:spcBef>
                  <a:spcPct val="0"/>
                </a:spcBef>
                <a:spcAft>
                  <a:spcPct val="0"/>
                </a:spcAft>
                <a:defRPr sz="1600">
                  <a:solidFill>
                    <a:schemeClr val="accent1"/>
                  </a:solidFill>
                  <a:latin typeface="+mj-lt"/>
                  <a:cs typeface="Segoe Sans Display Semibold" pitchFamily="2" charset="0"/>
                </a:defRPr>
              </a:lvl1pPr>
            </a:lstStyle>
            <a:p>
              <a:r>
                <a:rPr lang="en-IN" sz="1200">
                  <a:solidFill>
                    <a:schemeClr val="tx1"/>
                  </a:solidFill>
                </a:rPr>
                <a:t>Plugin</a:t>
              </a:r>
            </a:p>
          </p:txBody>
        </p:sp>
        <p:pic>
          <p:nvPicPr>
            <p:cNvPr id="13" name="Graphic 12">
              <a:extLst>
                <a:ext uri="{FF2B5EF4-FFF2-40B4-BE49-F238E27FC236}">
                  <a16:creationId xmlns:a16="http://schemas.microsoft.com/office/drawing/2014/main" id="{53531E25-C524-EE37-C58D-226051C60BE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711371" y="687749"/>
              <a:ext cx="75805" cy="116242"/>
            </a:xfrm>
            <a:prstGeom prst="rect">
              <a:avLst/>
            </a:prstGeom>
            <a:effectLst>
              <a:outerShdw blurRad="63500" dist="63500" dir="2700000" algn="tl" rotWithShape="0">
                <a:prstClr val="black">
                  <a:alpha val="10000"/>
                </a:prstClr>
              </a:outerShdw>
            </a:effectLst>
          </p:spPr>
        </p:pic>
        <p:pic>
          <p:nvPicPr>
            <p:cNvPr id="57" name="Picture 2" descr="Press Kit | Official Prezi Assets, Logos and Photos | Prezi">
              <a:extLst>
                <a:ext uri="{FF2B5EF4-FFF2-40B4-BE49-F238E27FC236}">
                  <a16:creationId xmlns:a16="http://schemas.microsoft.com/office/drawing/2014/main" id="{94E015FA-EE10-3C07-F30F-65206674568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8247" t="14210" r="8247" b="14210"/>
            <a:stretch>
              <a:fillRect/>
            </a:stretch>
          </p:blipFill>
          <p:spPr bwMode="auto">
            <a:xfrm>
              <a:off x="5984794" y="620202"/>
              <a:ext cx="522028" cy="251336"/>
            </a:xfrm>
            <a:prstGeom prst="rect">
              <a:avLst/>
            </a:prstGeom>
            <a:noFill/>
            <a:extLst>
              <a:ext uri="{909E8E84-426E-40DD-AFC4-6F175D3DCCD1}">
                <a14:hiddenFill xmlns:a14="http://schemas.microsoft.com/office/drawing/2010/main">
                  <a:solidFill>
                    <a:srgbClr val="FFFFFF"/>
                  </a:solidFill>
                </a14:hiddenFill>
              </a:ext>
            </a:extLst>
          </p:spPr>
        </p:pic>
      </p:grpSp>
      <p:sp>
        <p:nvSpPr>
          <p:cNvPr id="25" name="Graphic 5">
            <a:extLst>
              <a:ext uri="{FF2B5EF4-FFF2-40B4-BE49-F238E27FC236}">
                <a16:creationId xmlns:a16="http://schemas.microsoft.com/office/drawing/2014/main" id="{3D25E831-7503-6BD3-E08F-FE0B0FAFB7EA}"/>
              </a:ext>
              <a:ext uri="{C183D7F6-B498-43B3-948B-1728B52AA6E4}">
                <adec:decorative xmlns:adec="http://schemas.microsoft.com/office/drawing/2017/decorative" val="1"/>
              </a:ext>
            </a:extLst>
          </p:cNvPr>
          <p:cNvSpPr>
            <a:spLocks/>
          </p:cNvSpPr>
          <p:nvPr/>
        </p:nvSpPr>
        <p:spPr>
          <a:xfrm>
            <a:off x="457518" y="1753371"/>
            <a:ext cx="250822" cy="250818"/>
          </a:xfrm>
          <a:custGeom>
            <a:avLst/>
            <a:gdLst>
              <a:gd name="csX0" fmla="*/ 188408 w 190501"/>
              <a:gd name="csY0" fmla="*/ 45534 h 190500"/>
              <a:gd name="csX1" fmla="*/ 189957 w 190501"/>
              <a:gd name="csY1" fmla="*/ 37748 h 190500"/>
              <a:gd name="csX2" fmla="*/ 183357 w 190501"/>
              <a:gd name="csY2" fmla="*/ 33338 h 190500"/>
              <a:gd name="csX3" fmla="*/ 157162 w 190501"/>
              <a:gd name="csY3" fmla="*/ 33338 h 190500"/>
              <a:gd name="csX4" fmla="*/ 157162 w 190501"/>
              <a:gd name="csY4" fmla="*/ 7144 h 190500"/>
              <a:gd name="csX5" fmla="*/ 152751 w 190501"/>
              <a:gd name="csY5" fmla="*/ 544 h 190500"/>
              <a:gd name="csX6" fmla="*/ 144967 w 190501"/>
              <a:gd name="csY6" fmla="*/ 2093 h 190500"/>
              <a:gd name="csX7" fmla="*/ 121155 w 190501"/>
              <a:gd name="csY7" fmla="*/ 25906 h 190500"/>
              <a:gd name="csX8" fmla="*/ 119063 w 190501"/>
              <a:gd name="csY8" fmla="*/ 30957 h 190500"/>
              <a:gd name="csX9" fmla="*/ 119063 w 190501"/>
              <a:gd name="csY9" fmla="*/ 57967 h 190500"/>
              <a:gd name="csX10" fmla="*/ 100185 w 190501"/>
              <a:gd name="csY10" fmla="*/ 76846 h 190500"/>
              <a:gd name="csX11" fmla="*/ 95250 w 190501"/>
              <a:gd name="csY11" fmla="*/ 76201 h 190500"/>
              <a:gd name="csX12" fmla="*/ 76200 w 190501"/>
              <a:gd name="csY12" fmla="*/ 95251 h 190500"/>
              <a:gd name="csX13" fmla="*/ 95250 w 190501"/>
              <a:gd name="csY13" fmla="*/ 114301 h 190500"/>
              <a:gd name="csX14" fmla="*/ 114300 w 190501"/>
              <a:gd name="csY14" fmla="*/ 95251 h 190500"/>
              <a:gd name="csX15" fmla="*/ 113655 w 190501"/>
              <a:gd name="csY15" fmla="*/ 90316 h 190500"/>
              <a:gd name="csX16" fmla="*/ 132533 w 190501"/>
              <a:gd name="csY16" fmla="*/ 71438 h 190500"/>
              <a:gd name="csX17" fmla="*/ 159545 w 190501"/>
              <a:gd name="csY17" fmla="*/ 71438 h 190500"/>
              <a:gd name="csX18" fmla="*/ 164596 w 190501"/>
              <a:gd name="csY18" fmla="*/ 69346 h 190500"/>
              <a:gd name="csX19" fmla="*/ 188408 w 190501"/>
              <a:gd name="csY19" fmla="*/ 45534 h 190500"/>
              <a:gd name="csX20" fmla="*/ 95250 w 190501"/>
              <a:gd name="csY20" fmla="*/ 1 h 190500"/>
              <a:gd name="csX21" fmla="*/ 127860 w 190501"/>
              <a:gd name="csY21" fmla="*/ 5729 h 190500"/>
              <a:gd name="csX22" fmla="*/ 114419 w 190501"/>
              <a:gd name="csY22" fmla="*/ 19170 h 190500"/>
              <a:gd name="csX23" fmla="*/ 112781 w 190501"/>
              <a:gd name="csY23" fmla="*/ 21077 h 190500"/>
              <a:gd name="csX24" fmla="*/ 95250 w 190501"/>
              <a:gd name="csY24" fmla="*/ 19051 h 190500"/>
              <a:gd name="csX25" fmla="*/ 19050 w 190501"/>
              <a:gd name="csY25" fmla="*/ 95251 h 190500"/>
              <a:gd name="csX26" fmla="*/ 95250 w 190501"/>
              <a:gd name="csY26" fmla="*/ 171451 h 190500"/>
              <a:gd name="csX27" fmla="*/ 171450 w 190501"/>
              <a:gd name="csY27" fmla="*/ 95251 h 190500"/>
              <a:gd name="csX28" fmla="*/ 169424 w 190501"/>
              <a:gd name="csY28" fmla="*/ 77720 h 190500"/>
              <a:gd name="csX29" fmla="*/ 171331 w 190501"/>
              <a:gd name="csY29" fmla="*/ 76081 h 190500"/>
              <a:gd name="csX30" fmla="*/ 184772 w 190501"/>
              <a:gd name="csY30" fmla="*/ 62641 h 190500"/>
              <a:gd name="csX31" fmla="*/ 190500 w 190501"/>
              <a:gd name="csY31" fmla="*/ 95251 h 190500"/>
              <a:gd name="csX32" fmla="*/ 95250 w 190501"/>
              <a:gd name="csY32" fmla="*/ 190501 h 190500"/>
              <a:gd name="csX33" fmla="*/ 0 w 190501"/>
              <a:gd name="csY33" fmla="*/ 95251 h 190500"/>
              <a:gd name="csX34" fmla="*/ 95250 w 190501"/>
              <a:gd name="csY34" fmla="*/ 1 h 190500"/>
              <a:gd name="csX35" fmla="*/ 95250 w 190501"/>
              <a:gd name="csY35" fmla="*/ 38101 h 190500"/>
              <a:gd name="csX36" fmla="*/ 109538 w 190501"/>
              <a:gd name="csY36" fmla="*/ 39901 h 190500"/>
              <a:gd name="csX37" fmla="*/ 109538 w 190501"/>
              <a:gd name="csY37" fmla="*/ 54021 h 190500"/>
              <a:gd name="csX38" fmla="*/ 105592 w 190501"/>
              <a:gd name="csY38" fmla="*/ 57968 h 190500"/>
              <a:gd name="csX39" fmla="*/ 105131 w 190501"/>
              <a:gd name="csY39" fmla="*/ 58444 h 190500"/>
              <a:gd name="csX40" fmla="*/ 95250 w 190501"/>
              <a:gd name="csY40" fmla="*/ 57151 h 190500"/>
              <a:gd name="csX41" fmla="*/ 57150 w 190501"/>
              <a:gd name="csY41" fmla="*/ 95251 h 190500"/>
              <a:gd name="csX42" fmla="*/ 95250 w 190501"/>
              <a:gd name="csY42" fmla="*/ 133351 h 190500"/>
              <a:gd name="csX43" fmla="*/ 133350 w 190501"/>
              <a:gd name="csY43" fmla="*/ 95251 h 190500"/>
              <a:gd name="csX44" fmla="*/ 132057 w 190501"/>
              <a:gd name="csY44" fmla="*/ 85369 h 190500"/>
              <a:gd name="csX45" fmla="*/ 132533 w 190501"/>
              <a:gd name="csY45" fmla="*/ 84909 h 190500"/>
              <a:gd name="csX46" fmla="*/ 136478 w 190501"/>
              <a:gd name="csY46" fmla="*/ 80963 h 190500"/>
              <a:gd name="csX47" fmla="*/ 150600 w 190501"/>
              <a:gd name="csY47" fmla="*/ 80963 h 190500"/>
              <a:gd name="csX48" fmla="*/ 152400 w 190501"/>
              <a:gd name="csY48" fmla="*/ 95251 h 190500"/>
              <a:gd name="csX49" fmla="*/ 95250 w 190501"/>
              <a:gd name="csY49" fmla="*/ 152401 h 190500"/>
              <a:gd name="csX50" fmla="*/ 38100 w 190501"/>
              <a:gd name="csY50" fmla="*/ 95251 h 190500"/>
              <a:gd name="csX51" fmla="*/ 95250 w 190501"/>
              <a:gd name="csY51" fmla="*/ 38101 h 190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Lst>
            <a:rect l="l" t="t" r="r" b="b"/>
            <a:pathLst>
              <a:path w="190501" h="190500">
                <a:moveTo>
                  <a:pt x="188408" y="45534"/>
                </a:moveTo>
                <a:cubicBezTo>
                  <a:pt x="190452" y="43491"/>
                  <a:pt x="191063" y="40418"/>
                  <a:pt x="189957" y="37748"/>
                </a:cubicBezTo>
                <a:cubicBezTo>
                  <a:pt x="188852" y="35079"/>
                  <a:pt x="186247" y="33338"/>
                  <a:pt x="183357" y="33338"/>
                </a:cubicBezTo>
                <a:lnTo>
                  <a:pt x="157162" y="33338"/>
                </a:lnTo>
                <a:lnTo>
                  <a:pt x="157162" y="7144"/>
                </a:lnTo>
                <a:cubicBezTo>
                  <a:pt x="157162" y="4255"/>
                  <a:pt x="155421" y="1650"/>
                  <a:pt x="152751" y="544"/>
                </a:cubicBezTo>
                <a:cubicBezTo>
                  <a:pt x="150083" y="-562"/>
                  <a:pt x="147010" y="50"/>
                  <a:pt x="144967" y="2093"/>
                </a:cubicBezTo>
                <a:lnTo>
                  <a:pt x="121155" y="25906"/>
                </a:lnTo>
                <a:cubicBezTo>
                  <a:pt x="119815" y="27246"/>
                  <a:pt x="119063" y="29063"/>
                  <a:pt x="119063" y="30957"/>
                </a:cubicBezTo>
                <a:lnTo>
                  <a:pt x="119063" y="57967"/>
                </a:lnTo>
                <a:lnTo>
                  <a:pt x="100185" y="76846"/>
                </a:lnTo>
                <a:cubicBezTo>
                  <a:pt x="98610" y="76425"/>
                  <a:pt x="96957" y="76201"/>
                  <a:pt x="95250" y="76201"/>
                </a:cubicBezTo>
                <a:cubicBezTo>
                  <a:pt x="84729" y="76201"/>
                  <a:pt x="76200" y="84730"/>
                  <a:pt x="76200" y="95251"/>
                </a:cubicBezTo>
                <a:cubicBezTo>
                  <a:pt x="76200" y="105771"/>
                  <a:pt x="84729" y="114301"/>
                  <a:pt x="95250" y="114301"/>
                </a:cubicBezTo>
                <a:cubicBezTo>
                  <a:pt x="105771" y="114301"/>
                  <a:pt x="114300" y="105771"/>
                  <a:pt x="114300" y="95251"/>
                </a:cubicBezTo>
                <a:cubicBezTo>
                  <a:pt x="114300" y="93544"/>
                  <a:pt x="114075" y="91891"/>
                  <a:pt x="113655" y="90316"/>
                </a:cubicBezTo>
                <a:lnTo>
                  <a:pt x="132533" y="71438"/>
                </a:lnTo>
                <a:lnTo>
                  <a:pt x="159545" y="71438"/>
                </a:lnTo>
                <a:cubicBezTo>
                  <a:pt x="161439" y="71438"/>
                  <a:pt x="163256" y="70686"/>
                  <a:pt x="164596" y="69346"/>
                </a:cubicBezTo>
                <a:lnTo>
                  <a:pt x="188408" y="45534"/>
                </a:lnTo>
                <a:close/>
                <a:moveTo>
                  <a:pt x="95250" y="1"/>
                </a:moveTo>
                <a:cubicBezTo>
                  <a:pt x="106705" y="1"/>
                  <a:pt x="117687" y="2023"/>
                  <a:pt x="127860" y="5729"/>
                </a:cubicBezTo>
                <a:lnTo>
                  <a:pt x="114419" y="19170"/>
                </a:lnTo>
                <a:cubicBezTo>
                  <a:pt x="113823" y="19767"/>
                  <a:pt x="113275" y="20405"/>
                  <a:pt x="112781" y="21077"/>
                </a:cubicBezTo>
                <a:cubicBezTo>
                  <a:pt x="107152" y="19752"/>
                  <a:pt x="101283" y="19051"/>
                  <a:pt x="95250" y="19051"/>
                </a:cubicBezTo>
                <a:cubicBezTo>
                  <a:pt x="53166" y="19051"/>
                  <a:pt x="19050" y="53166"/>
                  <a:pt x="19050" y="95251"/>
                </a:cubicBezTo>
                <a:cubicBezTo>
                  <a:pt x="19050" y="137334"/>
                  <a:pt x="53166" y="171451"/>
                  <a:pt x="95250" y="171451"/>
                </a:cubicBezTo>
                <a:cubicBezTo>
                  <a:pt x="137334" y="171451"/>
                  <a:pt x="171450" y="137334"/>
                  <a:pt x="171450" y="95251"/>
                </a:cubicBezTo>
                <a:cubicBezTo>
                  <a:pt x="171450" y="89218"/>
                  <a:pt x="170749" y="83348"/>
                  <a:pt x="169424" y="77720"/>
                </a:cubicBezTo>
                <a:cubicBezTo>
                  <a:pt x="170096" y="77226"/>
                  <a:pt x="170734" y="76678"/>
                  <a:pt x="171331" y="76081"/>
                </a:cubicBezTo>
                <a:lnTo>
                  <a:pt x="184772" y="62641"/>
                </a:lnTo>
                <a:cubicBezTo>
                  <a:pt x="188478" y="72813"/>
                  <a:pt x="190500" y="83796"/>
                  <a:pt x="190500" y="95251"/>
                </a:cubicBezTo>
                <a:cubicBezTo>
                  <a:pt x="190500" y="147856"/>
                  <a:pt x="147855" y="190501"/>
                  <a:pt x="95250" y="190501"/>
                </a:cubicBezTo>
                <a:cubicBezTo>
                  <a:pt x="42645" y="190501"/>
                  <a:pt x="0" y="147856"/>
                  <a:pt x="0" y="95251"/>
                </a:cubicBezTo>
                <a:cubicBezTo>
                  <a:pt x="0" y="42645"/>
                  <a:pt x="42645" y="1"/>
                  <a:pt x="95250" y="1"/>
                </a:cubicBezTo>
                <a:close/>
                <a:moveTo>
                  <a:pt x="95250" y="38101"/>
                </a:moveTo>
                <a:cubicBezTo>
                  <a:pt x="100184" y="38101"/>
                  <a:pt x="104971" y="38726"/>
                  <a:pt x="109538" y="39901"/>
                </a:cubicBezTo>
                <a:lnTo>
                  <a:pt x="109538" y="54021"/>
                </a:lnTo>
                <a:lnTo>
                  <a:pt x="105592" y="57968"/>
                </a:lnTo>
                <a:cubicBezTo>
                  <a:pt x="105435" y="58125"/>
                  <a:pt x="105282" y="58284"/>
                  <a:pt x="105131" y="58444"/>
                </a:cubicBezTo>
                <a:cubicBezTo>
                  <a:pt x="101980" y="57601"/>
                  <a:pt x="98668" y="57151"/>
                  <a:pt x="95250" y="57151"/>
                </a:cubicBezTo>
                <a:cubicBezTo>
                  <a:pt x="74208" y="57151"/>
                  <a:pt x="57150" y="74208"/>
                  <a:pt x="57150" y="95251"/>
                </a:cubicBezTo>
                <a:cubicBezTo>
                  <a:pt x="57150" y="116293"/>
                  <a:pt x="74208" y="133351"/>
                  <a:pt x="95250" y="133351"/>
                </a:cubicBezTo>
                <a:cubicBezTo>
                  <a:pt x="116292" y="133351"/>
                  <a:pt x="133350" y="116293"/>
                  <a:pt x="133350" y="95251"/>
                </a:cubicBezTo>
                <a:cubicBezTo>
                  <a:pt x="133350" y="91833"/>
                  <a:pt x="132900" y="88521"/>
                  <a:pt x="132057" y="85369"/>
                </a:cubicBezTo>
                <a:cubicBezTo>
                  <a:pt x="132217" y="85219"/>
                  <a:pt x="132376" y="85065"/>
                  <a:pt x="132533" y="84909"/>
                </a:cubicBezTo>
                <a:lnTo>
                  <a:pt x="136478" y="80963"/>
                </a:lnTo>
                <a:lnTo>
                  <a:pt x="150600" y="80963"/>
                </a:lnTo>
                <a:cubicBezTo>
                  <a:pt x="151775" y="85530"/>
                  <a:pt x="152400" y="90317"/>
                  <a:pt x="152400" y="95251"/>
                </a:cubicBezTo>
                <a:cubicBezTo>
                  <a:pt x="152400" y="126814"/>
                  <a:pt x="126813" y="152401"/>
                  <a:pt x="95250" y="152401"/>
                </a:cubicBezTo>
                <a:cubicBezTo>
                  <a:pt x="63687" y="152401"/>
                  <a:pt x="38100" y="126814"/>
                  <a:pt x="38100" y="95251"/>
                </a:cubicBezTo>
                <a:cubicBezTo>
                  <a:pt x="38100" y="63687"/>
                  <a:pt x="63687" y="38101"/>
                  <a:pt x="95250" y="38101"/>
                </a:cubicBezTo>
                <a:close/>
              </a:path>
            </a:pathLst>
          </a:custGeom>
          <a:solidFill>
            <a:schemeClr val="tx1"/>
          </a:solidFill>
          <a:ln w="10477" cap="flat">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38011" tIns="270406" rIns="338011" bIns="270406" numCol="1" spcCol="0" rtlCol="0" fromWordArt="0" anchor="t" anchorCtr="0" forceAA="0" compatLnSpc="1">
            <a:prstTxWarp prst="textNoShape">
              <a:avLst/>
            </a:prstTxWarp>
            <a:noAutofit/>
          </a:bodyPr>
          <a:lstStyle/>
          <a:p>
            <a:pPr defTabSz="1722411" fontAlgn="base">
              <a:spcBef>
                <a:spcPct val="0"/>
              </a:spcBef>
              <a:spcAft>
                <a:spcPct val="0"/>
              </a:spcAft>
              <a:defRPr/>
            </a:pPr>
            <a:endParaRPr lang="en-US" sz="3622" b="1">
              <a:noFill/>
              <a:latin typeface="Segoe UI Variable Display Semibold" pitchFamily="2" charset="0"/>
              <a:cs typeface="Segoe UI" pitchFamily="34" charset="0"/>
            </a:endParaRPr>
          </a:p>
        </p:txBody>
      </p:sp>
      <p:sp>
        <p:nvSpPr>
          <p:cNvPr id="26" name="Rectangle: Rounded Corners 25">
            <a:extLst>
              <a:ext uri="{FF2B5EF4-FFF2-40B4-BE49-F238E27FC236}">
                <a16:creationId xmlns:a16="http://schemas.microsoft.com/office/drawing/2014/main" id="{FE077B94-186B-B979-E437-343D714B8A42}"/>
              </a:ext>
            </a:extLst>
          </p:cNvPr>
          <p:cNvSpPr/>
          <p:nvPr/>
        </p:nvSpPr>
        <p:spPr bwMode="auto">
          <a:xfrm>
            <a:off x="350838" y="2066107"/>
            <a:ext cx="3187959" cy="814642"/>
          </a:xfrm>
          <a:prstGeom prst="roundRect">
            <a:avLst>
              <a:gd name="adj" fmla="val 9646"/>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769520" fontAlgn="base">
              <a:spcBef>
                <a:spcPct val="0"/>
              </a:spcBef>
              <a:spcAft>
                <a:spcPct val="0"/>
              </a:spcAft>
            </a:pPr>
            <a:r>
              <a:rPr lang="en-US" sz="1100" dirty="0">
                <a:ln w="3175">
                  <a:noFill/>
                </a:ln>
                <a:solidFill>
                  <a:schemeClr val="tx1"/>
                </a:solidFill>
                <a:latin typeface="Segoe Sans Display Semibold" pitchFamily="2" charset="0"/>
                <a:cs typeface="Segoe Sans Display Semibold" pitchFamily="2" charset="0"/>
              </a:rPr>
              <a:t>Goal: </a:t>
            </a:r>
            <a:r>
              <a:rPr lang="en-US" sz="1100" dirty="0">
                <a:ln w="3175">
                  <a:noFill/>
                </a:ln>
                <a:solidFill>
                  <a:schemeClr val="tx1"/>
                </a:solidFill>
                <a:cs typeface="Segoe Sans Display Semibold" pitchFamily="2" charset="0"/>
              </a:rPr>
              <a:t>Get a working deck built from content you already have – without starting from a blank slide.</a:t>
            </a:r>
          </a:p>
        </p:txBody>
      </p:sp>
      <p:sp>
        <p:nvSpPr>
          <p:cNvPr id="28" name="Rectangle: Rounded Corners 27">
            <a:extLst>
              <a:ext uri="{FF2B5EF4-FFF2-40B4-BE49-F238E27FC236}">
                <a16:creationId xmlns:a16="http://schemas.microsoft.com/office/drawing/2014/main" id="{017E3C9D-40A5-E556-87A6-4194CF5E4937}"/>
              </a:ext>
            </a:extLst>
          </p:cNvPr>
          <p:cNvSpPr/>
          <p:nvPr/>
        </p:nvSpPr>
        <p:spPr bwMode="auto">
          <a:xfrm>
            <a:off x="3674226" y="2066107"/>
            <a:ext cx="3747337" cy="814642"/>
          </a:xfrm>
          <a:prstGeom prst="roundRect">
            <a:avLst>
              <a:gd name="adj" fmla="val 10584"/>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769520" fontAlgn="base">
              <a:spcBef>
                <a:spcPct val="0"/>
              </a:spcBef>
              <a:spcAft>
                <a:spcPct val="0"/>
              </a:spcAft>
            </a:pPr>
            <a:r>
              <a:rPr lang="en-US" sz="1100">
                <a:ln w="3175">
                  <a:noFill/>
                </a:ln>
                <a:solidFill>
                  <a:schemeClr val="tx1"/>
                </a:solidFill>
                <a:latin typeface="Segoe Sans Display Semibold"/>
                <a:cs typeface="Segoe Sans Display Semibold"/>
              </a:rPr>
              <a:t>Output: </a:t>
            </a:r>
            <a:r>
              <a:rPr lang="en-US" sz="1100">
                <a:ln w="3175">
                  <a:noFill/>
                </a:ln>
                <a:solidFill>
                  <a:schemeClr val="tx1"/>
                </a:solidFill>
                <a:cs typeface="Segoe Sans Display Semibold"/>
              </a:rPr>
              <a:t>A ready-to-present Prezi deck built from your source content, structured into clear sections with visuals applied.</a:t>
            </a:r>
          </a:p>
        </p:txBody>
      </p:sp>
      <p:sp>
        <p:nvSpPr>
          <p:cNvPr id="29" name="Graphic 15">
            <a:extLst>
              <a:ext uri="{FF2B5EF4-FFF2-40B4-BE49-F238E27FC236}">
                <a16:creationId xmlns:a16="http://schemas.microsoft.com/office/drawing/2014/main" id="{E85CD1B1-80F1-696B-D9A9-184AE46A5D06}"/>
              </a:ext>
              <a:ext uri="{C183D7F6-B498-43B3-948B-1728B52AA6E4}">
                <adec:decorative xmlns:adec="http://schemas.microsoft.com/office/drawing/2017/decorative" val="1"/>
              </a:ext>
            </a:extLst>
          </p:cNvPr>
          <p:cNvSpPr>
            <a:spLocks/>
          </p:cNvSpPr>
          <p:nvPr/>
        </p:nvSpPr>
        <p:spPr>
          <a:xfrm>
            <a:off x="3780906" y="1753374"/>
            <a:ext cx="297568" cy="252931"/>
          </a:xfrm>
          <a:custGeom>
            <a:avLst/>
            <a:gdLst>
              <a:gd name="csX0" fmla="*/ 147926 w 190499"/>
              <a:gd name="csY0" fmla="*/ 2092 h 161924"/>
              <a:gd name="csX1" fmla="*/ 137824 w 190499"/>
              <a:gd name="csY1" fmla="*/ 2092 h 161924"/>
              <a:gd name="csX2" fmla="*/ 137824 w 190499"/>
              <a:gd name="csY2" fmla="*/ 12195 h 161924"/>
              <a:gd name="csX3" fmla="*/ 166109 w 190499"/>
              <a:gd name="csY3" fmla="*/ 40481 h 161924"/>
              <a:gd name="csX4" fmla="*/ 119063 w 190499"/>
              <a:gd name="csY4" fmla="*/ 40481 h 161924"/>
              <a:gd name="csX5" fmla="*/ 88106 w 190499"/>
              <a:gd name="csY5" fmla="*/ 71437 h 161924"/>
              <a:gd name="csX6" fmla="*/ 88106 w 190499"/>
              <a:gd name="csY6" fmla="*/ 100012 h 161924"/>
              <a:gd name="csX7" fmla="*/ 75437 w 190499"/>
              <a:gd name="csY7" fmla="*/ 116198 h 161924"/>
              <a:gd name="csX8" fmla="*/ 38100 w 190499"/>
              <a:gd name="csY8" fmla="*/ 85725 h 161924"/>
              <a:gd name="csX9" fmla="*/ 0 w 190499"/>
              <a:gd name="csY9" fmla="*/ 123825 h 161924"/>
              <a:gd name="csX10" fmla="*/ 38100 w 190499"/>
              <a:gd name="csY10" fmla="*/ 161925 h 161924"/>
              <a:gd name="csX11" fmla="*/ 75582 w 190499"/>
              <a:gd name="csY11" fmla="*/ 130693 h 161924"/>
              <a:gd name="csX12" fmla="*/ 102394 w 190499"/>
              <a:gd name="csY12" fmla="*/ 100012 h 161924"/>
              <a:gd name="csX13" fmla="*/ 102394 w 190499"/>
              <a:gd name="csY13" fmla="*/ 71437 h 161924"/>
              <a:gd name="csX14" fmla="*/ 119063 w 190499"/>
              <a:gd name="csY14" fmla="*/ 54769 h 161924"/>
              <a:gd name="csX15" fmla="*/ 166109 w 190499"/>
              <a:gd name="csY15" fmla="*/ 54769 h 161924"/>
              <a:gd name="csX16" fmla="*/ 137824 w 190499"/>
              <a:gd name="csY16" fmla="*/ 83055 h 161924"/>
              <a:gd name="csX17" fmla="*/ 137824 w 190499"/>
              <a:gd name="csY17" fmla="*/ 93157 h 161924"/>
              <a:gd name="csX18" fmla="*/ 147926 w 190499"/>
              <a:gd name="csY18" fmla="*/ 93157 h 161924"/>
              <a:gd name="csX19" fmla="*/ 188407 w 190499"/>
              <a:gd name="csY19" fmla="*/ 52676 h 161924"/>
              <a:gd name="csX20" fmla="*/ 188407 w 190499"/>
              <a:gd name="csY20" fmla="*/ 42574 h 161924"/>
              <a:gd name="csX21" fmla="*/ 147926 w 190499"/>
              <a:gd name="csY21" fmla="*/ 2092 h 1619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90499" h="161924">
                <a:moveTo>
                  <a:pt x="147926" y="2092"/>
                </a:moveTo>
                <a:cubicBezTo>
                  <a:pt x="145136" y="-697"/>
                  <a:pt x="140614" y="-697"/>
                  <a:pt x="137824" y="2092"/>
                </a:cubicBezTo>
                <a:cubicBezTo>
                  <a:pt x="135034" y="4882"/>
                  <a:pt x="135034" y="9405"/>
                  <a:pt x="137824" y="12195"/>
                </a:cubicBezTo>
                <a:lnTo>
                  <a:pt x="166109" y="40481"/>
                </a:lnTo>
                <a:lnTo>
                  <a:pt x="119063" y="40481"/>
                </a:lnTo>
                <a:cubicBezTo>
                  <a:pt x="101966" y="40481"/>
                  <a:pt x="88106" y="54341"/>
                  <a:pt x="88106" y="71437"/>
                </a:cubicBezTo>
                <a:lnTo>
                  <a:pt x="88106" y="100012"/>
                </a:lnTo>
                <a:cubicBezTo>
                  <a:pt x="88106" y="107840"/>
                  <a:pt x="82711" y="114408"/>
                  <a:pt x="75437" y="116198"/>
                </a:cubicBezTo>
                <a:cubicBezTo>
                  <a:pt x="71904" y="98811"/>
                  <a:pt x="56530" y="85725"/>
                  <a:pt x="38100" y="85725"/>
                </a:cubicBezTo>
                <a:cubicBezTo>
                  <a:pt x="17058" y="85725"/>
                  <a:pt x="0" y="102783"/>
                  <a:pt x="0" y="123825"/>
                </a:cubicBezTo>
                <a:cubicBezTo>
                  <a:pt x="0" y="144867"/>
                  <a:pt x="17058" y="161925"/>
                  <a:pt x="38100" y="161925"/>
                </a:cubicBezTo>
                <a:cubicBezTo>
                  <a:pt x="56797" y="161925"/>
                  <a:pt x="72348" y="148458"/>
                  <a:pt x="75582" y="130693"/>
                </a:cubicBezTo>
                <a:cubicBezTo>
                  <a:pt x="90719" y="128668"/>
                  <a:pt x="102394" y="115704"/>
                  <a:pt x="102394" y="100012"/>
                </a:cubicBezTo>
                <a:lnTo>
                  <a:pt x="102394" y="71437"/>
                </a:lnTo>
                <a:cubicBezTo>
                  <a:pt x="102394" y="62232"/>
                  <a:pt x="109857" y="54769"/>
                  <a:pt x="119063" y="54769"/>
                </a:cubicBezTo>
                <a:lnTo>
                  <a:pt x="166109" y="54769"/>
                </a:lnTo>
                <a:lnTo>
                  <a:pt x="137824" y="83055"/>
                </a:lnTo>
                <a:cubicBezTo>
                  <a:pt x="135034" y="85845"/>
                  <a:pt x="135034" y="90367"/>
                  <a:pt x="137824" y="93157"/>
                </a:cubicBezTo>
                <a:cubicBezTo>
                  <a:pt x="140614" y="95947"/>
                  <a:pt x="145136" y="95947"/>
                  <a:pt x="147926" y="93157"/>
                </a:cubicBezTo>
                <a:lnTo>
                  <a:pt x="188407" y="52676"/>
                </a:lnTo>
                <a:cubicBezTo>
                  <a:pt x="191197" y="49887"/>
                  <a:pt x="191197" y="45363"/>
                  <a:pt x="188407" y="42574"/>
                </a:cubicBezTo>
                <a:lnTo>
                  <a:pt x="147926" y="2092"/>
                </a:lnTo>
                <a:close/>
              </a:path>
            </a:pathLst>
          </a:custGeom>
          <a:solidFill>
            <a:schemeClr val="tx1"/>
          </a:solidFill>
          <a:ln w="10477" cap="flat">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38011" tIns="270406" rIns="338011" bIns="270406" numCol="1" spcCol="0" rtlCol="0" fromWordArt="0" anchor="t" anchorCtr="0" forceAA="0" compatLnSpc="1">
            <a:prstTxWarp prst="textNoShape">
              <a:avLst/>
            </a:prstTxWarp>
            <a:noAutofit/>
          </a:bodyPr>
          <a:lstStyle/>
          <a:p>
            <a:pPr defTabSz="1722411" fontAlgn="base">
              <a:spcBef>
                <a:spcPct val="0"/>
              </a:spcBef>
              <a:spcAft>
                <a:spcPct val="0"/>
              </a:spcAft>
              <a:defRPr/>
            </a:pPr>
            <a:endParaRPr lang="en-US" sz="3622" b="1">
              <a:noFill/>
              <a:latin typeface="Segoe UI Variable Display Semibold" pitchFamily="2" charset="0"/>
              <a:cs typeface="Segoe UI" pitchFamily="34" charset="0"/>
            </a:endParaRPr>
          </a:p>
        </p:txBody>
      </p:sp>
      <p:graphicFrame>
        <p:nvGraphicFramePr>
          <p:cNvPr id="36" name="Table 35">
            <a:extLst>
              <a:ext uri="{FF2B5EF4-FFF2-40B4-BE49-F238E27FC236}">
                <a16:creationId xmlns:a16="http://schemas.microsoft.com/office/drawing/2014/main" id="{DD5362F4-3ABF-05D5-4065-8DCABF0E1F65}"/>
              </a:ext>
            </a:extLst>
          </p:cNvPr>
          <p:cNvGraphicFramePr>
            <a:graphicFrameLocks noGrp="1"/>
          </p:cNvGraphicFramePr>
          <p:nvPr>
            <p:extLst>
              <p:ext uri="{D42A27DB-BD31-4B8C-83A1-F6EECF244321}">
                <p14:modId xmlns:p14="http://schemas.microsoft.com/office/powerpoint/2010/main" val="1369100742"/>
              </p:ext>
            </p:extLst>
          </p:nvPr>
        </p:nvGraphicFramePr>
        <p:xfrm>
          <a:off x="350838" y="3120140"/>
          <a:ext cx="7070725" cy="3185160"/>
        </p:xfrm>
        <a:graphic>
          <a:graphicData uri="http://schemas.openxmlformats.org/drawingml/2006/table">
            <a:tbl>
              <a:tblPr firstRow="1" bandRow="1">
                <a:effectLst/>
                <a:tableStyleId>{2D5ABB26-0587-4C30-8999-92F81FD0307C}</a:tableStyleId>
              </a:tblPr>
              <a:tblGrid>
                <a:gridCol w="4438876">
                  <a:extLst>
                    <a:ext uri="{9D8B030D-6E8A-4147-A177-3AD203B41FA5}">
                      <a16:colId xmlns:a16="http://schemas.microsoft.com/office/drawing/2014/main" val="500978148"/>
                    </a:ext>
                  </a:extLst>
                </a:gridCol>
                <a:gridCol w="2631849">
                  <a:extLst>
                    <a:ext uri="{9D8B030D-6E8A-4147-A177-3AD203B41FA5}">
                      <a16:colId xmlns:a16="http://schemas.microsoft.com/office/drawing/2014/main" val="1291813688"/>
                    </a:ext>
                  </a:extLst>
                </a:gridCol>
              </a:tblGrid>
              <a:tr h="0">
                <a:tc>
                  <a:txBody>
                    <a:bodyPr/>
                    <a:lstStyle/>
                    <a:p>
                      <a:pPr marL="0" marR="0" lvl="0" indent="0" algn="l" defTabSz="524695" rtl="0" eaLnBrk="1" fontAlgn="auto" latinLnBrk="0" hangingPunct="1">
                        <a:lnSpc>
                          <a:spcPct val="100000"/>
                        </a:lnSpc>
                        <a:spcBef>
                          <a:spcPts val="0"/>
                        </a:spcBef>
                        <a:spcAft>
                          <a:spcPts val="800"/>
                        </a:spcAft>
                        <a:buClrTx/>
                        <a:buSzTx/>
                        <a:buFontTx/>
                        <a:buNone/>
                        <a:tabLst/>
                        <a:defRPr/>
                      </a:pPr>
                      <a:r>
                        <a:rPr lang="en-US" sz="1400" kern="1200" dirty="0">
                          <a:solidFill>
                            <a:schemeClr val="accent2">
                              <a:lumMod val="75000"/>
                            </a:schemeClr>
                          </a:solidFill>
                          <a:latin typeface="Segoe Sans Display Semibold" pitchFamily="2" charset="0"/>
                          <a:ea typeface="+mn-ea"/>
                          <a:cs typeface="Segoe Sans Display Semibold" pitchFamily="2" charset="0"/>
                          <a:sym typeface=""/>
                        </a:rPr>
                        <a:t>Prompt</a:t>
                      </a:r>
                    </a:p>
                  </a:txBody>
                  <a:tcPr marL="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ClrTx/>
                        <a:buSzTx/>
                        <a:buFontTx/>
                        <a:buNone/>
                        <a:tabLst/>
                        <a:defRPr/>
                      </a:pPr>
                      <a:r>
                        <a:rPr lang="en-US" sz="1400" kern="1200" dirty="0">
                          <a:solidFill>
                            <a:schemeClr val="accent2">
                              <a:lumMod val="75000"/>
                            </a:schemeClr>
                          </a:solidFill>
                          <a:latin typeface="Segoe Sans Display Semibold" pitchFamily="2" charset="0"/>
                          <a:ea typeface="+mn-ea"/>
                          <a:cs typeface="Segoe Sans Display Semibold" pitchFamily="2" charset="0"/>
                          <a:sym typeface=""/>
                        </a:rPr>
                        <a:t>Execution workflow</a:t>
                      </a:r>
                    </a:p>
                  </a:txBody>
                  <a:tcPr marL="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68231157"/>
                  </a:ext>
                </a:extLst>
              </a:tr>
              <a:tr h="576072">
                <a:tc rowSpan="5">
                  <a:txBody>
                    <a:bodyPr/>
                    <a:lstStyle/>
                    <a:p>
                      <a:pPr marL="0" marR="0" lvl="0" indent="0" algn="l" rtl="0" eaLnBrk="1" fontAlgn="auto" latinLnBrk="0" hangingPunct="1">
                        <a:lnSpc>
                          <a:spcPct val="100000"/>
                        </a:lnSpc>
                        <a:spcBef>
                          <a:spcPts val="1200"/>
                        </a:spcBef>
                        <a:spcAft>
                          <a:spcPts val="0"/>
                        </a:spcAft>
                        <a:buFontTx/>
                        <a:buNone/>
                      </a:pPr>
                      <a:r>
                        <a:rPr lang="en-US" sz="1400" b="0" i="0" u="none" strike="noStrike" kern="1200" cap="none" spc="0" normalizeH="0" baseline="0" dirty="0">
                          <a:solidFill>
                            <a:schemeClr val="tx1"/>
                          </a:solidFill>
                          <a:effectLst/>
                          <a:latin typeface="Segoe Sans Display Semilight"/>
                          <a:ea typeface="+mn-ea"/>
                          <a:cs typeface="Segoe Sans Display Semilight"/>
                        </a:rPr>
                        <a:t>Using [Source – e.g., meeting transcript, notes, document], create a [X]-slide deck in Prezi covering the key points.</a:t>
                      </a:r>
                      <a:endParaRPr lang="en-US" b="0" dirty="0">
                        <a:latin typeface="Segoe Sans Display Semilight"/>
                        <a:cs typeface="Segoe Sans Display Semilight"/>
                      </a:endParaRPr>
                    </a:p>
                    <a:p>
                      <a:pPr marL="0" marR="0" lvl="0" indent="0" algn="l">
                        <a:lnSpc>
                          <a:spcPct val="100000"/>
                        </a:lnSpc>
                        <a:spcBef>
                          <a:spcPts val="1200"/>
                        </a:spcBef>
                        <a:spcAft>
                          <a:spcPts val="0"/>
                        </a:spcAft>
                        <a:buFontTx/>
                        <a:buNone/>
                      </a:pPr>
                      <a:r>
                        <a:rPr lang="en-US" sz="1400" b="0" i="0" u="none" strike="noStrike" kern="1200" cap="none" spc="0" normalizeH="0" baseline="0" dirty="0">
                          <a:solidFill>
                            <a:schemeClr val="tx1"/>
                          </a:solidFill>
                          <a:effectLst/>
                          <a:latin typeface="+mn-lt"/>
                          <a:ea typeface="+mn-ea"/>
                          <a:cs typeface="Segoe Sans Display"/>
                        </a:rPr>
                        <a:t>Structure it with a title slide, section breaks for the main themes, and a closing slide with next steps.</a:t>
                      </a:r>
                      <a:endParaRPr lang="en-US" dirty="0"/>
                    </a:p>
                    <a:p>
                      <a:pPr marL="0" marR="0" lvl="0" indent="0" algn="l" defTabSz="524695">
                        <a:lnSpc>
                          <a:spcPct val="100000"/>
                        </a:lnSpc>
                        <a:spcBef>
                          <a:spcPts val="1200"/>
                        </a:spcBef>
                        <a:spcAft>
                          <a:spcPts val="0"/>
                        </a:spcAft>
                        <a:buFontTx/>
                        <a:buNone/>
                      </a:pPr>
                      <a:r>
                        <a:rPr lang="en-US" sz="1400" b="0" i="0" u="none" strike="noStrike" kern="1200" cap="none" spc="0" normalizeH="0" baseline="0" dirty="0">
                          <a:solidFill>
                            <a:schemeClr val="tx1"/>
                          </a:solidFill>
                          <a:effectLst/>
                          <a:latin typeface="+mn-lt"/>
                          <a:ea typeface="+mn-ea"/>
                          <a:cs typeface="Segoe Sans Display"/>
                        </a:rPr>
                        <a:t>Apply a clean visual treatment and keep the language tight – let the structure carry the story.</a:t>
                      </a:r>
                      <a:endParaRPr lang="en-US" dirty="0"/>
                    </a:p>
                  </a:txBody>
                  <a:tcPr marL="0" marR="274320">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noFill/>
                  </a:tcPr>
                </a:tc>
                <a:tc>
                  <a:txBody>
                    <a:bodyPr/>
                    <a:lstStyle/>
                    <a:p>
                      <a:pPr marL="0" marR="0">
                        <a:buNone/>
                      </a:pPr>
                      <a:r>
                        <a:rPr lang="en-US" sz="1400" b="0" i="0" u="none" strike="noStrike" kern="1200" cap="none" spc="0" normalizeH="0" baseline="0">
                          <a:solidFill>
                            <a:schemeClr val="tx1"/>
                          </a:solidFill>
                          <a:effectLst/>
                          <a:latin typeface="Segoe Sans Display Semibold"/>
                          <a:ea typeface="+mn-ea"/>
                          <a:cs typeface="Segoe Sans Display Semibold"/>
                          <a:sym typeface=""/>
                        </a:rPr>
                        <a:t>Source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dirty="0">
                          <a:solidFill>
                            <a:schemeClr val="tx1"/>
                          </a:solidFill>
                          <a:effectLst/>
                          <a:latin typeface="Segoe Sans Display Semibold"/>
                          <a:ea typeface="+mn-ea"/>
                          <a:cs typeface="Segoe Sans Display Semibold"/>
                          <a:sym typeface=""/>
                        </a:rPr>
                        <a:t> </a:t>
                      </a:r>
                      <a:r>
                        <a:rPr lang="en-US" sz="1400" b="0" i="0" u="none" strike="noStrike" kern="1200" cap="none" spc="0" normalizeH="0" baseline="0">
                          <a:solidFill>
                            <a:schemeClr val="tx1"/>
                          </a:solidFill>
                          <a:effectLst/>
                          <a:latin typeface="+mn-lt"/>
                          <a:ea typeface="+mn-ea"/>
                          <a:cs typeface="Segoe Sans Display"/>
                        </a:rPr>
                        <a:t>Read full content</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726913705"/>
                  </a:ext>
                </a:extLst>
              </a:tr>
              <a:tr h="576072">
                <a:tc vMerge="1">
                  <a:txBody>
                    <a:bodyPr/>
                    <a:lstStyle/>
                    <a:p>
                      <a:endParaRPr lang="en-IN"/>
                    </a:p>
                  </a:txBody>
                  <a:tcPr/>
                </a:tc>
                <a:tc>
                  <a:txBody>
                    <a:bodyPr/>
                    <a:lstStyle/>
                    <a:p>
                      <a:pPr marL="0" marR="0">
                        <a:buNone/>
                      </a:pPr>
                      <a:r>
                        <a:rPr lang="en-US" sz="1400" b="0" i="0" u="none" strike="noStrike" kern="1200" cap="none" spc="0" normalizeH="0" baseline="0">
                          <a:solidFill>
                            <a:schemeClr val="tx1"/>
                          </a:solidFill>
                          <a:effectLst/>
                          <a:latin typeface="Segoe Sans Display Semibold"/>
                          <a:ea typeface="+mn-ea"/>
                          <a:cs typeface="Segoe Sans Display Semibold"/>
                        </a:rPr>
                        <a:t>Identify</a:t>
                      </a:r>
                      <a:r>
                        <a:rPr lang="en-US" sz="1400" b="0" i="0" u="none" strike="noStrike" kern="1200" cap="none" spc="0" normalizeH="0" baseline="0" dirty="0">
                          <a:solidFill>
                            <a:schemeClr val="tx1"/>
                          </a:solidFill>
                          <a:effectLst/>
                          <a:latin typeface="Segoe Sans Display Semibold"/>
                          <a:ea typeface="+mn-ea"/>
                          <a:cs typeface="Segoe Sans Display Semibold"/>
                          <a:sym typeface=""/>
                        </a:rPr>
                        <a:t>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dirty="0">
                          <a:solidFill>
                            <a:schemeClr val="tx1"/>
                          </a:solidFill>
                          <a:effectLst/>
                          <a:latin typeface="Segoe Sans Display Semibold"/>
                          <a:ea typeface="+mn-ea"/>
                          <a:cs typeface="Segoe Sans Display Semibold"/>
                          <a:sym typeface=""/>
                        </a:rPr>
                        <a:t> </a:t>
                      </a:r>
                      <a:r>
                        <a:rPr lang="en-US" sz="1400" b="0" i="0" u="none" strike="noStrike" kern="1200" cap="none" spc="0" normalizeH="0" baseline="0">
                          <a:solidFill>
                            <a:schemeClr val="tx1"/>
                          </a:solidFill>
                          <a:effectLst/>
                          <a:latin typeface="+mn-lt"/>
                          <a:ea typeface="+mn-ea"/>
                          <a:cs typeface="Segoe Sans Display"/>
                        </a:rPr>
                        <a:t>Key points and main themes</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952265413"/>
                  </a:ext>
                </a:extLst>
              </a:tr>
              <a:tr h="576072">
                <a:tc vMerge="1">
                  <a:txBody>
                    <a:bodyPr/>
                    <a:lstStyle/>
                    <a:p>
                      <a:endParaRPr lang="en-IN"/>
                    </a:p>
                  </a:txBody>
                  <a:tcPr/>
                </a:tc>
                <a:tc>
                  <a:txBody>
                    <a:bodyPr/>
                    <a:lstStyle/>
                    <a:p>
                      <a:pPr marL="0" marR="0">
                        <a:buNone/>
                      </a:pPr>
                      <a:r>
                        <a:rPr lang="en-US" sz="1400" b="0" i="0" u="none" strike="noStrike" kern="1200" cap="none" spc="0" normalizeH="0" baseline="0">
                          <a:solidFill>
                            <a:schemeClr val="tx1"/>
                          </a:solidFill>
                          <a:effectLst/>
                          <a:latin typeface="Segoe Sans Display Semibold"/>
                          <a:ea typeface="+mn-ea"/>
                          <a:cs typeface="Segoe Sans Display Semibold"/>
                        </a:rPr>
                        <a:t>Structure</a:t>
                      </a:r>
                      <a:r>
                        <a:rPr lang="en-US" sz="1400" b="0" i="0" u="none" strike="noStrike" kern="1200" cap="none" spc="0" normalizeH="0" baseline="0" dirty="0">
                          <a:solidFill>
                            <a:schemeClr val="tx1"/>
                          </a:solidFill>
                          <a:effectLst/>
                          <a:latin typeface="+mn-lt"/>
                          <a:ea typeface="+mn-ea"/>
                          <a:cs typeface="Segoe Sans Display"/>
                        </a:rPr>
                        <a:t>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dirty="0">
                          <a:solidFill>
                            <a:schemeClr val="tx1"/>
                          </a:solidFill>
                          <a:effectLst/>
                          <a:latin typeface="Segoe Sans Display Semibold"/>
                          <a:ea typeface="+mn-ea"/>
                          <a:cs typeface="Segoe Sans Display Semibold"/>
                          <a:sym typeface=""/>
                        </a:rPr>
                        <a:t> </a:t>
                      </a:r>
                      <a:r>
                        <a:rPr lang="en-US" sz="1400" b="0" i="0" u="none" strike="noStrike" kern="1200" cap="none" spc="0" normalizeH="0" baseline="0">
                          <a:solidFill>
                            <a:schemeClr val="tx1"/>
                          </a:solidFill>
                          <a:effectLst/>
                          <a:latin typeface="+mn-lt"/>
                          <a:ea typeface="+mn-ea"/>
                          <a:cs typeface="Segoe Sans Display"/>
                        </a:rPr>
                        <a:t>Title · sections · next steps</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771845048"/>
                  </a:ext>
                </a:extLst>
              </a:tr>
              <a:tr h="576072">
                <a:tc vMerge="1">
                  <a:txBody>
                    <a:bodyPr/>
                    <a:lstStyle/>
                    <a:p>
                      <a:endParaRPr lang="en-IN"/>
                    </a:p>
                  </a:txBody>
                  <a:tcPr/>
                </a:tc>
                <a:tc>
                  <a:txBody>
                    <a:bodyPr/>
                    <a:lstStyle/>
                    <a:p>
                      <a:pPr marL="247650" marR="0" indent="0">
                        <a:buNone/>
                      </a:pPr>
                      <a:r>
                        <a:rPr lang="en-US" sz="1400" b="0" i="0" u="none" strike="noStrike" kern="1200" cap="none" spc="0" normalizeH="0" baseline="0">
                          <a:solidFill>
                            <a:schemeClr val="tx1"/>
                          </a:solidFill>
                          <a:effectLst/>
                          <a:latin typeface="Segoe Sans Display Semibold"/>
                          <a:ea typeface="+mn-ea"/>
                          <a:cs typeface="Segoe Sans Display Semibold"/>
                        </a:rPr>
                        <a:t>Prezi</a:t>
                      </a:r>
                      <a:r>
                        <a:rPr lang="en-US" sz="1400" b="0" i="0" u="none" strike="noStrike" kern="1200" cap="none" spc="0" normalizeH="0" baseline="0" dirty="0">
                          <a:solidFill>
                            <a:schemeClr val="tx1"/>
                          </a:solidFill>
                          <a:effectLst/>
                          <a:latin typeface="+mn-lt"/>
                          <a:ea typeface="+mn-ea"/>
                          <a:cs typeface="Segoe Sans Display"/>
                        </a:rPr>
                        <a:t>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dirty="0">
                          <a:solidFill>
                            <a:schemeClr val="tx1"/>
                          </a:solidFill>
                          <a:effectLst/>
                          <a:latin typeface="Segoe Sans Display Semibold"/>
                          <a:ea typeface="+mn-ea"/>
                          <a:cs typeface="Segoe Sans Display Semibold"/>
                          <a:sym typeface=""/>
                        </a:rPr>
                        <a:t> </a:t>
                      </a:r>
                      <a:r>
                        <a:rPr lang="en-US" sz="1400" b="0" i="0" u="none" strike="noStrike" kern="1200" cap="none" spc="0" normalizeH="0" baseline="0">
                          <a:solidFill>
                            <a:schemeClr val="tx1"/>
                          </a:solidFill>
                          <a:effectLst/>
                          <a:latin typeface="+mn-lt"/>
                          <a:ea typeface="+mn-ea"/>
                          <a:cs typeface="Segoe Sans Display"/>
                        </a:rPr>
                        <a:t>Build [X]-slide deck with visual treatment</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992826558"/>
                  </a:ext>
                </a:extLst>
              </a:tr>
              <a:tr h="576072">
                <a:tc vMerge="1">
                  <a:txBody>
                    <a:bodyPr/>
                    <a:lstStyle/>
                    <a:p>
                      <a:endParaRPr lang="en-IN"/>
                    </a:p>
                  </a:txBody>
                  <a:tcPr/>
                </a:tc>
                <a:tc>
                  <a:txBody>
                    <a:bodyPr/>
                    <a:lstStyle/>
                    <a:p>
                      <a:pPr marL="0" marR="0">
                        <a:buNone/>
                      </a:pPr>
                      <a:r>
                        <a:rPr lang="en-US" sz="1400" b="0" i="0" u="none" strike="noStrike" kern="1200" cap="none" spc="0" normalizeH="0" baseline="0" dirty="0">
                          <a:solidFill>
                            <a:schemeClr val="tx1"/>
                          </a:solidFill>
                          <a:effectLst/>
                          <a:latin typeface="Segoe Sans Display Semibold"/>
                          <a:ea typeface="+mn-ea"/>
                          <a:cs typeface="Segoe Sans Display Semibold"/>
                        </a:rPr>
                        <a:t>Refine</a:t>
                      </a:r>
                      <a:r>
                        <a:rPr lang="en-US" sz="1400" b="0" i="0" u="none" strike="noStrike" kern="1200" cap="none" spc="0" normalizeH="0" baseline="0" dirty="0">
                          <a:solidFill>
                            <a:schemeClr val="tx1"/>
                          </a:solidFill>
                          <a:effectLst/>
                          <a:latin typeface="+mn-lt"/>
                          <a:ea typeface="+mn-ea"/>
                          <a:cs typeface="Segoe Sans Display"/>
                        </a:rPr>
                        <a:t> </a:t>
                      </a:r>
                      <a:r>
                        <a:rPr lang="en-US" sz="1400" b="0" i="0" u="none" strike="noStrike" kern="1200" cap="none" spc="0" normalizeH="0" baseline="0" dirty="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dirty="0">
                          <a:solidFill>
                            <a:schemeClr val="tx1"/>
                          </a:solidFill>
                          <a:effectLst/>
                          <a:latin typeface="Segoe Sans Display Semibold"/>
                          <a:ea typeface="+mn-ea"/>
                          <a:cs typeface="Segoe Sans Display Semibold"/>
                          <a:sym typeface=""/>
                        </a:rPr>
                        <a:t> </a:t>
                      </a:r>
                      <a:r>
                        <a:rPr lang="en-US" sz="1400" b="0" i="0" u="none" strike="noStrike" kern="1200" cap="none" spc="0" normalizeH="0" baseline="0" dirty="0">
                          <a:solidFill>
                            <a:schemeClr val="tx1"/>
                          </a:solidFill>
                          <a:effectLst/>
                          <a:latin typeface="+mn-lt"/>
                          <a:ea typeface="+mn-ea"/>
                          <a:cs typeface="Segoe Sans Display"/>
                        </a:rPr>
                        <a:t>Tight language, structure-led narrative</a:t>
                      </a:r>
                      <a:endParaRPr lang="en-IN" sz="1400" b="0" i="0" u="none" strike="noStrike" kern="1200" cap="none" spc="0" normalizeH="0" baseline="0" dirty="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noFill/>
                      <a:prstDash val="solid"/>
                      <a:round/>
                      <a:headEnd type="none" w="med" len="med"/>
                      <a:tailEnd type="none" w="med" len="med"/>
                    </a:lnB>
                    <a:noFill/>
                  </a:tcPr>
                </a:tc>
                <a:extLst>
                  <a:ext uri="{0D108BD9-81ED-4DB2-BD59-A6C34878D82A}">
                    <a16:rowId xmlns:a16="http://schemas.microsoft.com/office/drawing/2014/main" val="4138400096"/>
                  </a:ext>
                </a:extLst>
              </a:tr>
            </a:tbl>
          </a:graphicData>
        </a:graphic>
      </p:graphicFrame>
      <p:pic>
        <p:nvPicPr>
          <p:cNvPr id="37" name="Graphic 36">
            <a:extLst>
              <a:ext uri="{FF2B5EF4-FFF2-40B4-BE49-F238E27FC236}">
                <a16:creationId xmlns:a16="http://schemas.microsoft.com/office/drawing/2014/main" id="{80F2571F-7056-801A-DEAF-FD1470B4370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800454" y="5324970"/>
            <a:ext cx="141677" cy="217256"/>
          </a:xfrm>
          <a:prstGeom prst="rect">
            <a:avLst/>
          </a:prstGeom>
          <a:effectLst>
            <a:outerShdw blurRad="63500" dist="63500" dir="2700000" algn="tl" rotWithShape="0">
              <a:prstClr val="black">
                <a:alpha val="10000"/>
              </a:prstClr>
            </a:outerShdw>
          </a:effectLst>
        </p:spPr>
      </p:pic>
      <p:cxnSp>
        <p:nvCxnSpPr>
          <p:cNvPr id="2" name="Straight Connector 1">
            <a:extLst>
              <a:ext uri="{FF2B5EF4-FFF2-40B4-BE49-F238E27FC236}">
                <a16:creationId xmlns:a16="http://schemas.microsoft.com/office/drawing/2014/main" id="{7D896160-8241-FDE8-9216-BB46A007ECAB}"/>
              </a:ext>
              <a:ext uri="{C183D7F6-B498-43B3-948B-1728B52AA6E4}">
                <adec:decorative xmlns:adec="http://schemas.microsoft.com/office/drawing/2017/decorative" val="1"/>
              </a:ext>
            </a:extLst>
          </p:cNvPr>
          <p:cNvCxnSpPr>
            <a:cxnSpLocks/>
          </p:cNvCxnSpPr>
          <p:nvPr/>
        </p:nvCxnSpPr>
        <p:spPr>
          <a:xfrm>
            <a:off x="350838" y="1389084"/>
            <a:ext cx="7070725" cy="0"/>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9" name="Graphic 38" descr="Icon of a house which links to the At a glance page">
            <a:hlinkClick r:id="rId6" action="ppaction://hlinksldjump"/>
            <a:extLst>
              <a:ext uri="{FF2B5EF4-FFF2-40B4-BE49-F238E27FC236}">
                <a16:creationId xmlns:a16="http://schemas.microsoft.com/office/drawing/2014/main" id="{26123965-B7FB-F711-F95E-DC22F89547F7}"/>
              </a:ext>
              <a:ext uri="{C183D7F6-B498-43B3-948B-1728B52AA6E4}">
                <adec:decorative xmlns:adec="http://schemas.microsoft.com/office/drawing/2017/decorative" val="0"/>
              </a:ext>
            </a:extLst>
          </p:cNvPr>
          <p:cNvSpPr>
            <a:spLocks/>
          </p:cNvSpPr>
          <p:nvPr/>
        </p:nvSpPr>
        <p:spPr>
          <a:xfrm>
            <a:off x="3812381" y="9807003"/>
            <a:ext cx="147638" cy="159896"/>
          </a:xfrm>
          <a:custGeom>
            <a:avLst/>
            <a:gdLst>
              <a:gd name="connsiteX0" fmla="*/ 638351 w 1521897"/>
              <a:gd name="connsiteY0" fmla="*/ 44772 h 1648428"/>
              <a:gd name="connsiteX1" fmla="*/ 883546 w 1521897"/>
              <a:gd name="connsiteY1" fmla="*/ 44772 h 1648428"/>
              <a:gd name="connsiteX2" fmla="*/ 1454257 w 1521897"/>
              <a:gd name="connsiteY2" fmla="*/ 526284 h 1648428"/>
              <a:gd name="connsiteX3" fmla="*/ 1521897 w 1521897"/>
              <a:gd name="connsiteY3" fmla="*/ 671709 h 1648428"/>
              <a:gd name="connsiteX4" fmla="*/ 1521897 w 1521897"/>
              <a:gd name="connsiteY4" fmla="*/ 1500467 h 1648428"/>
              <a:gd name="connsiteX5" fmla="*/ 1373935 w 1521897"/>
              <a:gd name="connsiteY5" fmla="*/ 1648429 h 1648428"/>
              <a:gd name="connsiteX6" fmla="*/ 1120285 w 1521897"/>
              <a:gd name="connsiteY6" fmla="*/ 1648429 h 1648428"/>
              <a:gd name="connsiteX7" fmla="*/ 972323 w 1521897"/>
              <a:gd name="connsiteY7" fmla="*/ 1500467 h 1648428"/>
              <a:gd name="connsiteX8" fmla="*/ 972323 w 1521897"/>
              <a:gd name="connsiteY8" fmla="*/ 1077718 h 1648428"/>
              <a:gd name="connsiteX9" fmla="*/ 908911 w 1521897"/>
              <a:gd name="connsiteY9" fmla="*/ 1014305 h 1648428"/>
              <a:gd name="connsiteX10" fmla="*/ 612986 w 1521897"/>
              <a:gd name="connsiteY10" fmla="*/ 1014305 h 1648428"/>
              <a:gd name="connsiteX11" fmla="*/ 549574 w 1521897"/>
              <a:gd name="connsiteY11" fmla="*/ 1077718 h 1648428"/>
              <a:gd name="connsiteX12" fmla="*/ 549574 w 1521897"/>
              <a:gd name="connsiteY12" fmla="*/ 1500467 h 1648428"/>
              <a:gd name="connsiteX13" fmla="*/ 401612 w 1521897"/>
              <a:gd name="connsiteY13" fmla="*/ 1648429 h 1648428"/>
              <a:gd name="connsiteX14" fmla="*/ 147962 w 1521897"/>
              <a:gd name="connsiteY14" fmla="*/ 1648429 h 1648428"/>
              <a:gd name="connsiteX15" fmla="*/ 0 w 1521897"/>
              <a:gd name="connsiteY15" fmla="*/ 1500467 h 1648428"/>
              <a:gd name="connsiteX16" fmla="*/ 0 w 1521897"/>
              <a:gd name="connsiteY16" fmla="*/ 671625 h 1648428"/>
              <a:gd name="connsiteX17" fmla="*/ 67640 w 1521897"/>
              <a:gd name="connsiteY17" fmla="*/ 526199 h 1648428"/>
              <a:gd name="connsiteX18" fmla="*/ 638351 w 1521897"/>
              <a:gd name="connsiteY18" fmla="*/ 44772 h 1648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21897" h="1648428">
                <a:moveTo>
                  <a:pt x="638351" y="44772"/>
                </a:moveTo>
                <a:cubicBezTo>
                  <a:pt x="709179" y="-14924"/>
                  <a:pt x="812718" y="-14924"/>
                  <a:pt x="883546" y="44772"/>
                </a:cubicBezTo>
                <a:lnTo>
                  <a:pt x="1454257" y="526284"/>
                </a:lnTo>
                <a:cubicBezTo>
                  <a:pt x="1497209" y="562386"/>
                  <a:pt x="1521897" y="615568"/>
                  <a:pt x="1521897" y="671709"/>
                </a:cubicBezTo>
                <a:lnTo>
                  <a:pt x="1521897" y="1500467"/>
                </a:lnTo>
                <a:cubicBezTo>
                  <a:pt x="1521897" y="1582184"/>
                  <a:pt x="1455652" y="1648429"/>
                  <a:pt x="1373935" y="1648429"/>
                </a:cubicBezTo>
                <a:lnTo>
                  <a:pt x="1120285" y="1648429"/>
                </a:lnTo>
                <a:cubicBezTo>
                  <a:pt x="1038568" y="1648429"/>
                  <a:pt x="972323" y="1582184"/>
                  <a:pt x="972323" y="1500467"/>
                </a:cubicBezTo>
                <a:lnTo>
                  <a:pt x="972323" y="1077718"/>
                </a:lnTo>
                <a:cubicBezTo>
                  <a:pt x="972323" y="1042697"/>
                  <a:pt x="943931" y="1014305"/>
                  <a:pt x="908911" y="1014305"/>
                </a:cubicBezTo>
                <a:lnTo>
                  <a:pt x="612986" y="1014305"/>
                </a:lnTo>
                <a:cubicBezTo>
                  <a:pt x="577965" y="1014305"/>
                  <a:pt x="549574" y="1042697"/>
                  <a:pt x="549574" y="1077718"/>
                </a:cubicBezTo>
                <a:lnTo>
                  <a:pt x="549574" y="1500467"/>
                </a:lnTo>
                <a:cubicBezTo>
                  <a:pt x="549574" y="1582184"/>
                  <a:pt x="483329" y="1648429"/>
                  <a:pt x="401612" y="1648429"/>
                </a:cubicBezTo>
                <a:lnTo>
                  <a:pt x="147962" y="1648429"/>
                </a:lnTo>
                <a:cubicBezTo>
                  <a:pt x="66245" y="1648429"/>
                  <a:pt x="0" y="1582184"/>
                  <a:pt x="0" y="1500467"/>
                </a:cubicBezTo>
                <a:lnTo>
                  <a:pt x="0" y="671625"/>
                </a:lnTo>
                <a:cubicBezTo>
                  <a:pt x="0" y="615568"/>
                  <a:pt x="24689" y="562386"/>
                  <a:pt x="67640" y="526199"/>
                </a:cubicBezTo>
                <a:lnTo>
                  <a:pt x="638351" y="44772"/>
                </a:lnTo>
                <a:close/>
              </a:path>
            </a:pathLst>
          </a:custGeom>
          <a:solidFill>
            <a:schemeClr val="tx1"/>
          </a:solidFill>
          <a:ln w="15081" cap="flat">
            <a:noFill/>
            <a:prstDash val="solid"/>
            <a:miter/>
          </a:ln>
        </p:spPr>
        <p:txBody>
          <a:bodyPr rtlCol="0" anchor="ctr"/>
          <a:lstStyle/>
          <a:p>
            <a:endParaRPr lang="en-US" dirty="0"/>
          </a:p>
        </p:txBody>
      </p:sp>
      <p:sp>
        <p:nvSpPr>
          <p:cNvPr id="30" name="Slide Number Placeholder 29">
            <a:extLst>
              <a:ext uri="{FF2B5EF4-FFF2-40B4-BE49-F238E27FC236}">
                <a16:creationId xmlns:a16="http://schemas.microsoft.com/office/drawing/2014/main" id="{55652D6B-A2DC-A09A-A218-CBBCA3A4ADDE}"/>
              </a:ext>
            </a:extLst>
          </p:cNvPr>
          <p:cNvSpPr>
            <a:spLocks noGrp="1"/>
          </p:cNvSpPr>
          <p:nvPr>
            <p:ph type="sldNum" sz="quarter" idx="10"/>
          </p:nvPr>
        </p:nvSpPr>
        <p:spPr>
          <a:xfrm>
            <a:off x="7197040" y="9825395"/>
            <a:ext cx="232460" cy="123111"/>
          </a:xfrm>
        </p:spPr>
        <p:txBody>
          <a:bodyPr/>
          <a:lstStyle/>
          <a:p>
            <a:r>
              <a:rPr lang="en-IN"/>
              <a:t>10</a:t>
            </a:r>
          </a:p>
        </p:txBody>
      </p:sp>
    </p:spTree>
    <p:extLst>
      <p:ext uri="{BB962C8B-B14F-4D97-AF65-F5344CB8AC3E}">
        <p14:creationId xmlns:p14="http://schemas.microsoft.com/office/powerpoint/2010/main" val="3858515651"/>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54BD07-CE54-7F43-7DB8-99590979E2CB}"/>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1B9F6D27-62C9-845B-5481-A7AF3DDB99FD}"/>
              </a:ext>
              <a:ext uri="{C183D7F6-B498-43B3-948B-1728B52AA6E4}">
                <adec:decorative xmlns:adec="http://schemas.microsoft.com/office/drawing/2017/decorative" val="1"/>
              </a:ext>
            </a:extLst>
          </p:cNvPr>
          <p:cNvPicPr>
            <a:picLocks noChangeAspect="1"/>
          </p:cNvPicPr>
          <p:nvPr/>
        </p:nvPicPr>
        <p:blipFill>
          <a:blip r:embed="rId2">
            <a:alphaModFix amt="62000"/>
          </a:blip>
          <a:srcRect l="19826" t="32122"/>
          <a:stretch>
            <a:fillRect/>
          </a:stretch>
        </p:blipFill>
        <p:spPr>
          <a:xfrm flipV="1">
            <a:off x="0" y="9784109"/>
            <a:ext cx="1949450" cy="274291"/>
          </a:xfrm>
          <a:custGeom>
            <a:avLst/>
            <a:gdLst>
              <a:gd name="csX0" fmla="*/ 0 w 1988820"/>
              <a:gd name="csY0" fmla="*/ 279830 h 279830"/>
              <a:gd name="csX1" fmla="*/ 1988820 w 1988820"/>
              <a:gd name="csY1" fmla="*/ 279830 h 279830"/>
              <a:gd name="csX2" fmla="*/ 1988820 w 1988820"/>
              <a:gd name="csY2" fmla="*/ 0 h 279830"/>
              <a:gd name="csX3" fmla="*/ 0 w 1988820"/>
              <a:gd name="csY3" fmla="*/ 0 h 279830"/>
            </a:gdLst>
            <a:ahLst/>
            <a:cxnLst>
              <a:cxn ang="0">
                <a:pos x="csX0" y="csY0"/>
              </a:cxn>
              <a:cxn ang="0">
                <a:pos x="csX1" y="csY1"/>
              </a:cxn>
              <a:cxn ang="0">
                <a:pos x="csX2" y="csY2"/>
              </a:cxn>
              <a:cxn ang="0">
                <a:pos x="csX3" y="csY3"/>
              </a:cxn>
            </a:cxnLst>
            <a:rect l="l" t="t" r="r" b="b"/>
            <a:pathLst>
              <a:path w="1988820" h="279830">
                <a:moveTo>
                  <a:pt x="0" y="279830"/>
                </a:moveTo>
                <a:lnTo>
                  <a:pt x="1988820" y="279830"/>
                </a:lnTo>
                <a:lnTo>
                  <a:pt x="1988820" y="0"/>
                </a:lnTo>
                <a:lnTo>
                  <a:pt x="0" y="0"/>
                </a:lnTo>
                <a:close/>
              </a:path>
            </a:pathLst>
          </a:custGeom>
        </p:spPr>
      </p:pic>
      <p:sp>
        <p:nvSpPr>
          <p:cNvPr id="39" name="Title 3">
            <a:extLst>
              <a:ext uri="{FF2B5EF4-FFF2-40B4-BE49-F238E27FC236}">
                <a16:creationId xmlns:a16="http://schemas.microsoft.com/office/drawing/2014/main" id="{DCBA8CE6-B5CC-285C-2EA1-D5A2E651FB86}"/>
              </a:ext>
            </a:extLst>
          </p:cNvPr>
          <p:cNvSpPr>
            <a:spLocks noGrp="1"/>
          </p:cNvSpPr>
          <p:nvPr>
            <p:ph type="title"/>
          </p:nvPr>
        </p:nvSpPr>
        <p:spPr>
          <a:xfrm>
            <a:off x="350838" y="1008063"/>
            <a:ext cx="7173912" cy="369887"/>
          </a:xfrm>
        </p:spPr>
        <p:txBody>
          <a:bodyPr vert="horz" wrap="square" lIns="0" tIns="0" rIns="0" bIns="0" rtlCol="0" anchor="t">
            <a:spAutoFit/>
          </a:bodyPr>
          <a:lstStyle/>
          <a:p>
            <a:r>
              <a:rPr lang="en-US"/>
              <a:t>Catch up on messages and send replies automatically</a:t>
            </a:r>
            <a:endParaRPr lang="en-IN"/>
          </a:p>
        </p:txBody>
      </p:sp>
      <p:sp>
        <p:nvSpPr>
          <p:cNvPr id="15" name="NavPill_SitesPages">
            <a:extLst>
              <a:ext uri="{FF2B5EF4-FFF2-40B4-BE49-F238E27FC236}">
                <a16:creationId xmlns:a16="http://schemas.microsoft.com/office/drawing/2014/main" id="{E5B432C4-4234-F72F-6253-B7BF926DCB88}"/>
              </a:ext>
            </a:extLst>
          </p:cNvPr>
          <p:cNvSpPr/>
          <p:nvPr/>
        </p:nvSpPr>
        <p:spPr>
          <a:xfrm>
            <a:off x="350838" y="342900"/>
            <a:ext cx="1012825" cy="337762"/>
          </a:xfrm>
          <a:prstGeom prst="roundRect">
            <a:avLst>
              <a:gd name="adj" fmla="val 50000"/>
            </a:avLst>
          </a:prstGeom>
          <a:solidFill>
            <a:schemeClr val="bg1"/>
          </a:solidFill>
          <a:ln w="9525">
            <a:noFill/>
            <a:headEnd type="none" w="lg" len="med"/>
            <a:tailEnd type="none" w="lg" len="med"/>
          </a:ln>
          <a:effectLst>
            <a:outerShdw blurRad="63500" dist="635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07091" fontAlgn="base">
              <a:spcBef>
                <a:spcPct val="0"/>
              </a:spcBef>
              <a:spcAft>
                <a:spcPct val="0"/>
              </a:spcAft>
            </a:pPr>
            <a:r>
              <a:rPr lang="en-US" sz="1600">
                <a:blipFill>
                  <a:blip r:embed="rId3"/>
                  <a:stretch>
                    <a:fillRect t="-26822" b="-26822"/>
                  </a:stretch>
                </a:blipFill>
                <a:latin typeface="Segoe Sans Display Semibold" pitchFamily="2" charset="0"/>
                <a:cs typeface="Segoe Sans Display Semibold" pitchFamily="2" charset="0"/>
              </a:rPr>
              <a:t>Task 06</a:t>
            </a:r>
          </a:p>
        </p:txBody>
      </p:sp>
      <p:grpSp>
        <p:nvGrpSpPr>
          <p:cNvPr id="2" name="Group 1" descr="Classification: Everyday workflows">
            <a:extLst>
              <a:ext uri="{FF2B5EF4-FFF2-40B4-BE49-F238E27FC236}">
                <a16:creationId xmlns:a16="http://schemas.microsoft.com/office/drawing/2014/main" id="{DBBC8C76-3A35-DDFF-2B43-C3BEA298A4EE}"/>
              </a:ext>
            </a:extLst>
          </p:cNvPr>
          <p:cNvGrpSpPr/>
          <p:nvPr/>
        </p:nvGrpSpPr>
        <p:grpSpPr>
          <a:xfrm>
            <a:off x="4772028" y="342900"/>
            <a:ext cx="2649535" cy="377634"/>
            <a:chOff x="5432428" y="135543"/>
            <a:chExt cx="2649535" cy="377634"/>
          </a:xfrm>
        </p:grpSpPr>
        <p:sp>
          <p:nvSpPr>
            <p:cNvPr id="18" name="TextBox 17">
              <a:extLst>
                <a:ext uri="{FF2B5EF4-FFF2-40B4-BE49-F238E27FC236}">
                  <a16:creationId xmlns:a16="http://schemas.microsoft.com/office/drawing/2014/main" id="{486F9248-C0C1-717C-196C-30C1642DB53E}"/>
                </a:ext>
              </a:extLst>
            </p:cNvPr>
            <p:cNvSpPr txBox="1"/>
            <p:nvPr/>
          </p:nvSpPr>
          <p:spPr>
            <a:xfrm>
              <a:off x="5432428" y="135543"/>
              <a:ext cx="2649535" cy="377634"/>
            </a:xfrm>
            <a:prstGeom prst="roundRect">
              <a:avLst>
                <a:gd name="adj" fmla="val 19537"/>
              </a:avLst>
            </a:prstGeom>
            <a:solidFill>
              <a:schemeClr val="accent2">
                <a:lumMod val="40000"/>
                <a:lumOff val="60000"/>
              </a:schemeClr>
            </a:solidFill>
          </p:spPr>
          <p:txBody>
            <a:bodyPr wrap="square" lIns="1188720" tIns="45720" rIns="91440" bIns="45720" anchor="ctr">
              <a:noAutofit/>
            </a:bodyPr>
            <a:lstStyle/>
            <a:p>
              <a:pPr>
                <a:spcAft>
                  <a:spcPts val="776"/>
                </a:spcAft>
              </a:pPr>
              <a:r>
                <a:rPr lang="en-US" sz="1200">
                  <a:latin typeface="+mj-lt"/>
                  <a:cs typeface="Segoe Sans Display Semibold" pitchFamily="2" charset="0"/>
                </a:rPr>
                <a:t>Everyday workflows</a:t>
              </a:r>
              <a:endParaRPr lang="en-IN" sz="1200">
                <a:latin typeface="+mj-lt"/>
                <a:cs typeface="Segoe Sans Display Semibold" pitchFamily="2" charset="0"/>
              </a:endParaRPr>
            </a:p>
          </p:txBody>
        </p:sp>
        <p:sp>
          <p:nvSpPr>
            <p:cNvPr id="21" name="TextBox 20">
              <a:extLst>
                <a:ext uri="{FF2B5EF4-FFF2-40B4-BE49-F238E27FC236}">
                  <a16:creationId xmlns:a16="http://schemas.microsoft.com/office/drawing/2014/main" id="{809871AE-3CFC-709C-F0C4-2CF376B731A8}"/>
                </a:ext>
              </a:extLst>
            </p:cNvPr>
            <p:cNvSpPr txBox="1"/>
            <p:nvPr/>
          </p:nvSpPr>
          <p:spPr>
            <a:xfrm>
              <a:off x="5493304" y="194216"/>
              <a:ext cx="1065613" cy="260288"/>
            </a:xfrm>
            <a:prstGeom prst="roundRect">
              <a:avLst>
                <a:gd name="adj" fmla="val 16151"/>
              </a:avLst>
            </a:prstGeom>
            <a:solidFill>
              <a:schemeClr val="bg1"/>
            </a:solidFill>
            <a:ln w="9525">
              <a:noFill/>
              <a:headEnd type="none" w="lg" len="med"/>
              <a:tailEnd type="none" w="lg" len="med"/>
            </a:ln>
            <a:effectLst>
              <a:outerShdw blurRad="63500" dist="63500" dir="2700000" algn="tl" rotWithShape="0">
                <a:prstClr val="black">
                  <a:alpha val="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defRPr lang="en-US"/>
              </a:defPPr>
              <a:lvl1pPr algn="ctr" defTabSz="932765" fontAlgn="base">
                <a:spcBef>
                  <a:spcPct val="0"/>
                </a:spcBef>
                <a:spcAft>
                  <a:spcPct val="0"/>
                </a:spcAft>
                <a:defRPr sz="1600">
                  <a:solidFill>
                    <a:schemeClr val="accent1"/>
                  </a:solidFill>
                  <a:latin typeface="+mj-lt"/>
                  <a:cs typeface="Segoe Sans Display Semibold" pitchFamily="2" charset="0"/>
                </a:defRPr>
              </a:lvl1pPr>
            </a:lstStyle>
            <a:p>
              <a:r>
                <a:rPr lang="en-IN" sz="1200">
                  <a:solidFill>
                    <a:schemeClr val="tx1"/>
                  </a:solidFill>
                </a:rPr>
                <a:t>Classification</a:t>
              </a:r>
            </a:p>
          </p:txBody>
        </p:sp>
      </p:grpSp>
      <p:sp>
        <p:nvSpPr>
          <p:cNvPr id="25" name="Graphic 5">
            <a:extLst>
              <a:ext uri="{FF2B5EF4-FFF2-40B4-BE49-F238E27FC236}">
                <a16:creationId xmlns:a16="http://schemas.microsoft.com/office/drawing/2014/main" id="{19952E4B-D456-AA64-4782-42C0845FBCCC}"/>
              </a:ext>
              <a:ext uri="{C183D7F6-B498-43B3-948B-1728B52AA6E4}">
                <adec:decorative xmlns:adec="http://schemas.microsoft.com/office/drawing/2017/decorative" val="1"/>
              </a:ext>
            </a:extLst>
          </p:cNvPr>
          <p:cNvSpPr>
            <a:spLocks/>
          </p:cNvSpPr>
          <p:nvPr/>
        </p:nvSpPr>
        <p:spPr>
          <a:xfrm>
            <a:off x="457518" y="1753371"/>
            <a:ext cx="250822" cy="250818"/>
          </a:xfrm>
          <a:custGeom>
            <a:avLst/>
            <a:gdLst>
              <a:gd name="csX0" fmla="*/ 188408 w 190501"/>
              <a:gd name="csY0" fmla="*/ 45534 h 190500"/>
              <a:gd name="csX1" fmla="*/ 189957 w 190501"/>
              <a:gd name="csY1" fmla="*/ 37748 h 190500"/>
              <a:gd name="csX2" fmla="*/ 183357 w 190501"/>
              <a:gd name="csY2" fmla="*/ 33338 h 190500"/>
              <a:gd name="csX3" fmla="*/ 157162 w 190501"/>
              <a:gd name="csY3" fmla="*/ 33338 h 190500"/>
              <a:gd name="csX4" fmla="*/ 157162 w 190501"/>
              <a:gd name="csY4" fmla="*/ 7144 h 190500"/>
              <a:gd name="csX5" fmla="*/ 152751 w 190501"/>
              <a:gd name="csY5" fmla="*/ 544 h 190500"/>
              <a:gd name="csX6" fmla="*/ 144967 w 190501"/>
              <a:gd name="csY6" fmla="*/ 2093 h 190500"/>
              <a:gd name="csX7" fmla="*/ 121155 w 190501"/>
              <a:gd name="csY7" fmla="*/ 25906 h 190500"/>
              <a:gd name="csX8" fmla="*/ 119063 w 190501"/>
              <a:gd name="csY8" fmla="*/ 30957 h 190500"/>
              <a:gd name="csX9" fmla="*/ 119063 w 190501"/>
              <a:gd name="csY9" fmla="*/ 57967 h 190500"/>
              <a:gd name="csX10" fmla="*/ 100185 w 190501"/>
              <a:gd name="csY10" fmla="*/ 76846 h 190500"/>
              <a:gd name="csX11" fmla="*/ 95250 w 190501"/>
              <a:gd name="csY11" fmla="*/ 76201 h 190500"/>
              <a:gd name="csX12" fmla="*/ 76200 w 190501"/>
              <a:gd name="csY12" fmla="*/ 95251 h 190500"/>
              <a:gd name="csX13" fmla="*/ 95250 w 190501"/>
              <a:gd name="csY13" fmla="*/ 114301 h 190500"/>
              <a:gd name="csX14" fmla="*/ 114300 w 190501"/>
              <a:gd name="csY14" fmla="*/ 95251 h 190500"/>
              <a:gd name="csX15" fmla="*/ 113655 w 190501"/>
              <a:gd name="csY15" fmla="*/ 90316 h 190500"/>
              <a:gd name="csX16" fmla="*/ 132533 w 190501"/>
              <a:gd name="csY16" fmla="*/ 71438 h 190500"/>
              <a:gd name="csX17" fmla="*/ 159545 w 190501"/>
              <a:gd name="csY17" fmla="*/ 71438 h 190500"/>
              <a:gd name="csX18" fmla="*/ 164596 w 190501"/>
              <a:gd name="csY18" fmla="*/ 69346 h 190500"/>
              <a:gd name="csX19" fmla="*/ 188408 w 190501"/>
              <a:gd name="csY19" fmla="*/ 45534 h 190500"/>
              <a:gd name="csX20" fmla="*/ 95250 w 190501"/>
              <a:gd name="csY20" fmla="*/ 1 h 190500"/>
              <a:gd name="csX21" fmla="*/ 127860 w 190501"/>
              <a:gd name="csY21" fmla="*/ 5729 h 190500"/>
              <a:gd name="csX22" fmla="*/ 114419 w 190501"/>
              <a:gd name="csY22" fmla="*/ 19170 h 190500"/>
              <a:gd name="csX23" fmla="*/ 112781 w 190501"/>
              <a:gd name="csY23" fmla="*/ 21077 h 190500"/>
              <a:gd name="csX24" fmla="*/ 95250 w 190501"/>
              <a:gd name="csY24" fmla="*/ 19051 h 190500"/>
              <a:gd name="csX25" fmla="*/ 19050 w 190501"/>
              <a:gd name="csY25" fmla="*/ 95251 h 190500"/>
              <a:gd name="csX26" fmla="*/ 95250 w 190501"/>
              <a:gd name="csY26" fmla="*/ 171451 h 190500"/>
              <a:gd name="csX27" fmla="*/ 171450 w 190501"/>
              <a:gd name="csY27" fmla="*/ 95251 h 190500"/>
              <a:gd name="csX28" fmla="*/ 169424 w 190501"/>
              <a:gd name="csY28" fmla="*/ 77720 h 190500"/>
              <a:gd name="csX29" fmla="*/ 171331 w 190501"/>
              <a:gd name="csY29" fmla="*/ 76081 h 190500"/>
              <a:gd name="csX30" fmla="*/ 184772 w 190501"/>
              <a:gd name="csY30" fmla="*/ 62641 h 190500"/>
              <a:gd name="csX31" fmla="*/ 190500 w 190501"/>
              <a:gd name="csY31" fmla="*/ 95251 h 190500"/>
              <a:gd name="csX32" fmla="*/ 95250 w 190501"/>
              <a:gd name="csY32" fmla="*/ 190501 h 190500"/>
              <a:gd name="csX33" fmla="*/ 0 w 190501"/>
              <a:gd name="csY33" fmla="*/ 95251 h 190500"/>
              <a:gd name="csX34" fmla="*/ 95250 w 190501"/>
              <a:gd name="csY34" fmla="*/ 1 h 190500"/>
              <a:gd name="csX35" fmla="*/ 95250 w 190501"/>
              <a:gd name="csY35" fmla="*/ 38101 h 190500"/>
              <a:gd name="csX36" fmla="*/ 109538 w 190501"/>
              <a:gd name="csY36" fmla="*/ 39901 h 190500"/>
              <a:gd name="csX37" fmla="*/ 109538 w 190501"/>
              <a:gd name="csY37" fmla="*/ 54021 h 190500"/>
              <a:gd name="csX38" fmla="*/ 105592 w 190501"/>
              <a:gd name="csY38" fmla="*/ 57968 h 190500"/>
              <a:gd name="csX39" fmla="*/ 105131 w 190501"/>
              <a:gd name="csY39" fmla="*/ 58444 h 190500"/>
              <a:gd name="csX40" fmla="*/ 95250 w 190501"/>
              <a:gd name="csY40" fmla="*/ 57151 h 190500"/>
              <a:gd name="csX41" fmla="*/ 57150 w 190501"/>
              <a:gd name="csY41" fmla="*/ 95251 h 190500"/>
              <a:gd name="csX42" fmla="*/ 95250 w 190501"/>
              <a:gd name="csY42" fmla="*/ 133351 h 190500"/>
              <a:gd name="csX43" fmla="*/ 133350 w 190501"/>
              <a:gd name="csY43" fmla="*/ 95251 h 190500"/>
              <a:gd name="csX44" fmla="*/ 132057 w 190501"/>
              <a:gd name="csY44" fmla="*/ 85369 h 190500"/>
              <a:gd name="csX45" fmla="*/ 132533 w 190501"/>
              <a:gd name="csY45" fmla="*/ 84909 h 190500"/>
              <a:gd name="csX46" fmla="*/ 136478 w 190501"/>
              <a:gd name="csY46" fmla="*/ 80963 h 190500"/>
              <a:gd name="csX47" fmla="*/ 150600 w 190501"/>
              <a:gd name="csY47" fmla="*/ 80963 h 190500"/>
              <a:gd name="csX48" fmla="*/ 152400 w 190501"/>
              <a:gd name="csY48" fmla="*/ 95251 h 190500"/>
              <a:gd name="csX49" fmla="*/ 95250 w 190501"/>
              <a:gd name="csY49" fmla="*/ 152401 h 190500"/>
              <a:gd name="csX50" fmla="*/ 38100 w 190501"/>
              <a:gd name="csY50" fmla="*/ 95251 h 190500"/>
              <a:gd name="csX51" fmla="*/ 95250 w 190501"/>
              <a:gd name="csY51" fmla="*/ 38101 h 190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Lst>
            <a:rect l="l" t="t" r="r" b="b"/>
            <a:pathLst>
              <a:path w="190501" h="190500">
                <a:moveTo>
                  <a:pt x="188408" y="45534"/>
                </a:moveTo>
                <a:cubicBezTo>
                  <a:pt x="190452" y="43491"/>
                  <a:pt x="191063" y="40418"/>
                  <a:pt x="189957" y="37748"/>
                </a:cubicBezTo>
                <a:cubicBezTo>
                  <a:pt x="188852" y="35079"/>
                  <a:pt x="186247" y="33338"/>
                  <a:pt x="183357" y="33338"/>
                </a:cubicBezTo>
                <a:lnTo>
                  <a:pt x="157162" y="33338"/>
                </a:lnTo>
                <a:lnTo>
                  <a:pt x="157162" y="7144"/>
                </a:lnTo>
                <a:cubicBezTo>
                  <a:pt x="157162" y="4255"/>
                  <a:pt x="155421" y="1650"/>
                  <a:pt x="152751" y="544"/>
                </a:cubicBezTo>
                <a:cubicBezTo>
                  <a:pt x="150083" y="-562"/>
                  <a:pt x="147010" y="50"/>
                  <a:pt x="144967" y="2093"/>
                </a:cubicBezTo>
                <a:lnTo>
                  <a:pt x="121155" y="25906"/>
                </a:lnTo>
                <a:cubicBezTo>
                  <a:pt x="119815" y="27246"/>
                  <a:pt x="119063" y="29063"/>
                  <a:pt x="119063" y="30957"/>
                </a:cubicBezTo>
                <a:lnTo>
                  <a:pt x="119063" y="57967"/>
                </a:lnTo>
                <a:lnTo>
                  <a:pt x="100185" y="76846"/>
                </a:lnTo>
                <a:cubicBezTo>
                  <a:pt x="98610" y="76425"/>
                  <a:pt x="96957" y="76201"/>
                  <a:pt x="95250" y="76201"/>
                </a:cubicBezTo>
                <a:cubicBezTo>
                  <a:pt x="84729" y="76201"/>
                  <a:pt x="76200" y="84730"/>
                  <a:pt x="76200" y="95251"/>
                </a:cubicBezTo>
                <a:cubicBezTo>
                  <a:pt x="76200" y="105771"/>
                  <a:pt x="84729" y="114301"/>
                  <a:pt x="95250" y="114301"/>
                </a:cubicBezTo>
                <a:cubicBezTo>
                  <a:pt x="105771" y="114301"/>
                  <a:pt x="114300" y="105771"/>
                  <a:pt x="114300" y="95251"/>
                </a:cubicBezTo>
                <a:cubicBezTo>
                  <a:pt x="114300" y="93544"/>
                  <a:pt x="114075" y="91891"/>
                  <a:pt x="113655" y="90316"/>
                </a:cubicBezTo>
                <a:lnTo>
                  <a:pt x="132533" y="71438"/>
                </a:lnTo>
                <a:lnTo>
                  <a:pt x="159545" y="71438"/>
                </a:lnTo>
                <a:cubicBezTo>
                  <a:pt x="161439" y="71438"/>
                  <a:pt x="163256" y="70686"/>
                  <a:pt x="164596" y="69346"/>
                </a:cubicBezTo>
                <a:lnTo>
                  <a:pt x="188408" y="45534"/>
                </a:lnTo>
                <a:close/>
                <a:moveTo>
                  <a:pt x="95250" y="1"/>
                </a:moveTo>
                <a:cubicBezTo>
                  <a:pt x="106705" y="1"/>
                  <a:pt x="117687" y="2023"/>
                  <a:pt x="127860" y="5729"/>
                </a:cubicBezTo>
                <a:lnTo>
                  <a:pt x="114419" y="19170"/>
                </a:lnTo>
                <a:cubicBezTo>
                  <a:pt x="113823" y="19767"/>
                  <a:pt x="113275" y="20405"/>
                  <a:pt x="112781" y="21077"/>
                </a:cubicBezTo>
                <a:cubicBezTo>
                  <a:pt x="107152" y="19752"/>
                  <a:pt x="101283" y="19051"/>
                  <a:pt x="95250" y="19051"/>
                </a:cubicBezTo>
                <a:cubicBezTo>
                  <a:pt x="53166" y="19051"/>
                  <a:pt x="19050" y="53166"/>
                  <a:pt x="19050" y="95251"/>
                </a:cubicBezTo>
                <a:cubicBezTo>
                  <a:pt x="19050" y="137334"/>
                  <a:pt x="53166" y="171451"/>
                  <a:pt x="95250" y="171451"/>
                </a:cubicBezTo>
                <a:cubicBezTo>
                  <a:pt x="137334" y="171451"/>
                  <a:pt x="171450" y="137334"/>
                  <a:pt x="171450" y="95251"/>
                </a:cubicBezTo>
                <a:cubicBezTo>
                  <a:pt x="171450" y="89218"/>
                  <a:pt x="170749" y="83348"/>
                  <a:pt x="169424" y="77720"/>
                </a:cubicBezTo>
                <a:cubicBezTo>
                  <a:pt x="170096" y="77226"/>
                  <a:pt x="170734" y="76678"/>
                  <a:pt x="171331" y="76081"/>
                </a:cubicBezTo>
                <a:lnTo>
                  <a:pt x="184772" y="62641"/>
                </a:lnTo>
                <a:cubicBezTo>
                  <a:pt x="188478" y="72813"/>
                  <a:pt x="190500" y="83796"/>
                  <a:pt x="190500" y="95251"/>
                </a:cubicBezTo>
                <a:cubicBezTo>
                  <a:pt x="190500" y="147856"/>
                  <a:pt x="147855" y="190501"/>
                  <a:pt x="95250" y="190501"/>
                </a:cubicBezTo>
                <a:cubicBezTo>
                  <a:pt x="42645" y="190501"/>
                  <a:pt x="0" y="147856"/>
                  <a:pt x="0" y="95251"/>
                </a:cubicBezTo>
                <a:cubicBezTo>
                  <a:pt x="0" y="42645"/>
                  <a:pt x="42645" y="1"/>
                  <a:pt x="95250" y="1"/>
                </a:cubicBezTo>
                <a:close/>
                <a:moveTo>
                  <a:pt x="95250" y="38101"/>
                </a:moveTo>
                <a:cubicBezTo>
                  <a:pt x="100184" y="38101"/>
                  <a:pt x="104971" y="38726"/>
                  <a:pt x="109538" y="39901"/>
                </a:cubicBezTo>
                <a:lnTo>
                  <a:pt x="109538" y="54021"/>
                </a:lnTo>
                <a:lnTo>
                  <a:pt x="105592" y="57968"/>
                </a:lnTo>
                <a:cubicBezTo>
                  <a:pt x="105435" y="58125"/>
                  <a:pt x="105282" y="58284"/>
                  <a:pt x="105131" y="58444"/>
                </a:cubicBezTo>
                <a:cubicBezTo>
                  <a:pt x="101980" y="57601"/>
                  <a:pt x="98668" y="57151"/>
                  <a:pt x="95250" y="57151"/>
                </a:cubicBezTo>
                <a:cubicBezTo>
                  <a:pt x="74208" y="57151"/>
                  <a:pt x="57150" y="74208"/>
                  <a:pt x="57150" y="95251"/>
                </a:cubicBezTo>
                <a:cubicBezTo>
                  <a:pt x="57150" y="116293"/>
                  <a:pt x="74208" y="133351"/>
                  <a:pt x="95250" y="133351"/>
                </a:cubicBezTo>
                <a:cubicBezTo>
                  <a:pt x="116292" y="133351"/>
                  <a:pt x="133350" y="116293"/>
                  <a:pt x="133350" y="95251"/>
                </a:cubicBezTo>
                <a:cubicBezTo>
                  <a:pt x="133350" y="91833"/>
                  <a:pt x="132900" y="88521"/>
                  <a:pt x="132057" y="85369"/>
                </a:cubicBezTo>
                <a:cubicBezTo>
                  <a:pt x="132217" y="85219"/>
                  <a:pt x="132376" y="85065"/>
                  <a:pt x="132533" y="84909"/>
                </a:cubicBezTo>
                <a:lnTo>
                  <a:pt x="136478" y="80963"/>
                </a:lnTo>
                <a:lnTo>
                  <a:pt x="150600" y="80963"/>
                </a:lnTo>
                <a:cubicBezTo>
                  <a:pt x="151775" y="85530"/>
                  <a:pt x="152400" y="90317"/>
                  <a:pt x="152400" y="95251"/>
                </a:cubicBezTo>
                <a:cubicBezTo>
                  <a:pt x="152400" y="126814"/>
                  <a:pt x="126813" y="152401"/>
                  <a:pt x="95250" y="152401"/>
                </a:cubicBezTo>
                <a:cubicBezTo>
                  <a:pt x="63687" y="152401"/>
                  <a:pt x="38100" y="126814"/>
                  <a:pt x="38100" y="95251"/>
                </a:cubicBezTo>
                <a:cubicBezTo>
                  <a:pt x="38100" y="63687"/>
                  <a:pt x="63687" y="38101"/>
                  <a:pt x="95250" y="38101"/>
                </a:cubicBezTo>
                <a:close/>
              </a:path>
            </a:pathLst>
          </a:custGeom>
          <a:solidFill>
            <a:schemeClr val="tx1"/>
          </a:solidFill>
          <a:ln w="10477" cap="flat">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38011" tIns="270406" rIns="338011" bIns="270406" numCol="1" spcCol="0" rtlCol="0" fromWordArt="0" anchor="t" anchorCtr="0" forceAA="0" compatLnSpc="1">
            <a:prstTxWarp prst="textNoShape">
              <a:avLst/>
            </a:prstTxWarp>
            <a:noAutofit/>
          </a:bodyPr>
          <a:lstStyle/>
          <a:p>
            <a:pPr defTabSz="1722411" fontAlgn="base">
              <a:spcBef>
                <a:spcPct val="0"/>
              </a:spcBef>
              <a:spcAft>
                <a:spcPct val="0"/>
              </a:spcAft>
              <a:defRPr/>
            </a:pPr>
            <a:endParaRPr lang="en-US" sz="3622" b="1">
              <a:noFill/>
              <a:latin typeface="Segoe UI Variable Display Semibold" pitchFamily="2" charset="0"/>
              <a:cs typeface="Segoe UI" pitchFamily="34" charset="0"/>
            </a:endParaRPr>
          </a:p>
        </p:txBody>
      </p:sp>
      <p:sp>
        <p:nvSpPr>
          <p:cNvPr id="26" name="Rectangle: Rounded Corners 25">
            <a:extLst>
              <a:ext uri="{FF2B5EF4-FFF2-40B4-BE49-F238E27FC236}">
                <a16:creationId xmlns:a16="http://schemas.microsoft.com/office/drawing/2014/main" id="{1C08BEBF-18FD-A213-427D-A9962297883B}"/>
              </a:ext>
            </a:extLst>
          </p:cNvPr>
          <p:cNvSpPr/>
          <p:nvPr/>
        </p:nvSpPr>
        <p:spPr bwMode="auto">
          <a:xfrm>
            <a:off x="350838" y="2066107"/>
            <a:ext cx="3187959" cy="814642"/>
          </a:xfrm>
          <a:prstGeom prst="roundRect">
            <a:avLst>
              <a:gd name="adj" fmla="val 9646"/>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769520" fontAlgn="base">
              <a:spcBef>
                <a:spcPct val="0"/>
              </a:spcBef>
              <a:spcAft>
                <a:spcPct val="0"/>
              </a:spcAft>
            </a:pPr>
            <a:r>
              <a:rPr lang="en-US" sz="1100">
                <a:ln w="3175">
                  <a:noFill/>
                </a:ln>
                <a:solidFill>
                  <a:schemeClr val="tx1"/>
                </a:solidFill>
                <a:latin typeface="Segoe Sans Display Semibold" pitchFamily="2" charset="0"/>
                <a:cs typeface="Segoe Sans Display Semibold" pitchFamily="2" charset="0"/>
              </a:rPr>
              <a:t>Goal: </a:t>
            </a:r>
            <a:r>
              <a:rPr lang="en-US" sz="1100">
                <a:ln w="3175">
                  <a:noFill/>
                </a:ln>
                <a:solidFill>
                  <a:schemeClr val="tx1"/>
                </a:solidFill>
                <a:cs typeface="Segoe Sans Display Semibold" pitchFamily="2" charset="0"/>
              </a:rPr>
              <a:t>Close the loop on unanswered questions without scrolling back through a week of threads.</a:t>
            </a:r>
          </a:p>
        </p:txBody>
      </p:sp>
      <p:sp>
        <p:nvSpPr>
          <p:cNvPr id="28" name="Rectangle: Rounded Corners 27">
            <a:extLst>
              <a:ext uri="{FF2B5EF4-FFF2-40B4-BE49-F238E27FC236}">
                <a16:creationId xmlns:a16="http://schemas.microsoft.com/office/drawing/2014/main" id="{E48B4B51-78E1-8669-437E-31B0CCF96112}"/>
              </a:ext>
            </a:extLst>
          </p:cNvPr>
          <p:cNvSpPr/>
          <p:nvPr/>
        </p:nvSpPr>
        <p:spPr bwMode="auto">
          <a:xfrm>
            <a:off x="3674226" y="2066107"/>
            <a:ext cx="3747337" cy="814642"/>
          </a:xfrm>
          <a:prstGeom prst="roundRect">
            <a:avLst>
              <a:gd name="adj" fmla="val 10584"/>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769520" fontAlgn="base">
              <a:spcBef>
                <a:spcPct val="0"/>
              </a:spcBef>
              <a:spcAft>
                <a:spcPct val="0"/>
              </a:spcAft>
            </a:pPr>
            <a:r>
              <a:rPr lang="en-US" sz="1100" dirty="0">
                <a:ln w="3175">
                  <a:noFill/>
                </a:ln>
                <a:solidFill>
                  <a:schemeClr val="tx1"/>
                </a:solidFill>
                <a:latin typeface="Segoe Sans Display Semibold"/>
                <a:cs typeface="Segoe Sans Display Semibold"/>
              </a:rPr>
              <a:t>Output: </a:t>
            </a:r>
            <a:r>
              <a:rPr lang="en-US" sz="1100" dirty="0">
                <a:ln w="3175">
                  <a:noFill/>
                </a:ln>
                <a:solidFill>
                  <a:schemeClr val="tx1"/>
                </a:solidFill>
                <a:cs typeface="Segoe Sans Display Semibold"/>
              </a:rPr>
              <a:t>Routine acknowledgments handled automatically, higher-stakes replies drafted for review – so you stay responsive without spending hours catching up.</a:t>
            </a:r>
          </a:p>
        </p:txBody>
      </p:sp>
      <p:sp>
        <p:nvSpPr>
          <p:cNvPr id="29" name="Graphic 15">
            <a:extLst>
              <a:ext uri="{FF2B5EF4-FFF2-40B4-BE49-F238E27FC236}">
                <a16:creationId xmlns:a16="http://schemas.microsoft.com/office/drawing/2014/main" id="{FCA89ECE-E251-A9A5-E5E3-244C5E445557}"/>
              </a:ext>
              <a:ext uri="{C183D7F6-B498-43B3-948B-1728B52AA6E4}">
                <adec:decorative xmlns:adec="http://schemas.microsoft.com/office/drawing/2017/decorative" val="1"/>
              </a:ext>
            </a:extLst>
          </p:cNvPr>
          <p:cNvSpPr>
            <a:spLocks/>
          </p:cNvSpPr>
          <p:nvPr/>
        </p:nvSpPr>
        <p:spPr>
          <a:xfrm>
            <a:off x="3780906" y="1753374"/>
            <a:ext cx="297568" cy="252931"/>
          </a:xfrm>
          <a:custGeom>
            <a:avLst/>
            <a:gdLst>
              <a:gd name="csX0" fmla="*/ 147926 w 190499"/>
              <a:gd name="csY0" fmla="*/ 2092 h 161924"/>
              <a:gd name="csX1" fmla="*/ 137824 w 190499"/>
              <a:gd name="csY1" fmla="*/ 2092 h 161924"/>
              <a:gd name="csX2" fmla="*/ 137824 w 190499"/>
              <a:gd name="csY2" fmla="*/ 12195 h 161924"/>
              <a:gd name="csX3" fmla="*/ 166109 w 190499"/>
              <a:gd name="csY3" fmla="*/ 40481 h 161924"/>
              <a:gd name="csX4" fmla="*/ 119063 w 190499"/>
              <a:gd name="csY4" fmla="*/ 40481 h 161924"/>
              <a:gd name="csX5" fmla="*/ 88106 w 190499"/>
              <a:gd name="csY5" fmla="*/ 71437 h 161924"/>
              <a:gd name="csX6" fmla="*/ 88106 w 190499"/>
              <a:gd name="csY6" fmla="*/ 100012 h 161924"/>
              <a:gd name="csX7" fmla="*/ 75437 w 190499"/>
              <a:gd name="csY7" fmla="*/ 116198 h 161924"/>
              <a:gd name="csX8" fmla="*/ 38100 w 190499"/>
              <a:gd name="csY8" fmla="*/ 85725 h 161924"/>
              <a:gd name="csX9" fmla="*/ 0 w 190499"/>
              <a:gd name="csY9" fmla="*/ 123825 h 161924"/>
              <a:gd name="csX10" fmla="*/ 38100 w 190499"/>
              <a:gd name="csY10" fmla="*/ 161925 h 161924"/>
              <a:gd name="csX11" fmla="*/ 75582 w 190499"/>
              <a:gd name="csY11" fmla="*/ 130693 h 161924"/>
              <a:gd name="csX12" fmla="*/ 102394 w 190499"/>
              <a:gd name="csY12" fmla="*/ 100012 h 161924"/>
              <a:gd name="csX13" fmla="*/ 102394 w 190499"/>
              <a:gd name="csY13" fmla="*/ 71437 h 161924"/>
              <a:gd name="csX14" fmla="*/ 119063 w 190499"/>
              <a:gd name="csY14" fmla="*/ 54769 h 161924"/>
              <a:gd name="csX15" fmla="*/ 166109 w 190499"/>
              <a:gd name="csY15" fmla="*/ 54769 h 161924"/>
              <a:gd name="csX16" fmla="*/ 137824 w 190499"/>
              <a:gd name="csY16" fmla="*/ 83055 h 161924"/>
              <a:gd name="csX17" fmla="*/ 137824 w 190499"/>
              <a:gd name="csY17" fmla="*/ 93157 h 161924"/>
              <a:gd name="csX18" fmla="*/ 147926 w 190499"/>
              <a:gd name="csY18" fmla="*/ 93157 h 161924"/>
              <a:gd name="csX19" fmla="*/ 188407 w 190499"/>
              <a:gd name="csY19" fmla="*/ 52676 h 161924"/>
              <a:gd name="csX20" fmla="*/ 188407 w 190499"/>
              <a:gd name="csY20" fmla="*/ 42574 h 161924"/>
              <a:gd name="csX21" fmla="*/ 147926 w 190499"/>
              <a:gd name="csY21" fmla="*/ 2092 h 1619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90499" h="161924">
                <a:moveTo>
                  <a:pt x="147926" y="2092"/>
                </a:moveTo>
                <a:cubicBezTo>
                  <a:pt x="145136" y="-697"/>
                  <a:pt x="140614" y="-697"/>
                  <a:pt x="137824" y="2092"/>
                </a:cubicBezTo>
                <a:cubicBezTo>
                  <a:pt x="135034" y="4882"/>
                  <a:pt x="135034" y="9405"/>
                  <a:pt x="137824" y="12195"/>
                </a:cubicBezTo>
                <a:lnTo>
                  <a:pt x="166109" y="40481"/>
                </a:lnTo>
                <a:lnTo>
                  <a:pt x="119063" y="40481"/>
                </a:lnTo>
                <a:cubicBezTo>
                  <a:pt x="101966" y="40481"/>
                  <a:pt x="88106" y="54341"/>
                  <a:pt x="88106" y="71437"/>
                </a:cubicBezTo>
                <a:lnTo>
                  <a:pt x="88106" y="100012"/>
                </a:lnTo>
                <a:cubicBezTo>
                  <a:pt x="88106" y="107840"/>
                  <a:pt x="82711" y="114408"/>
                  <a:pt x="75437" y="116198"/>
                </a:cubicBezTo>
                <a:cubicBezTo>
                  <a:pt x="71904" y="98811"/>
                  <a:pt x="56530" y="85725"/>
                  <a:pt x="38100" y="85725"/>
                </a:cubicBezTo>
                <a:cubicBezTo>
                  <a:pt x="17058" y="85725"/>
                  <a:pt x="0" y="102783"/>
                  <a:pt x="0" y="123825"/>
                </a:cubicBezTo>
                <a:cubicBezTo>
                  <a:pt x="0" y="144867"/>
                  <a:pt x="17058" y="161925"/>
                  <a:pt x="38100" y="161925"/>
                </a:cubicBezTo>
                <a:cubicBezTo>
                  <a:pt x="56797" y="161925"/>
                  <a:pt x="72348" y="148458"/>
                  <a:pt x="75582" y="130693"/>
                </a:cubicBezTo>
                <a:cubicBezTo>
                  <a:pt x="90719" y="128668"/>
                  <a:pt x="102394" y="115704"/>
                  <a:pt x="102394" y="100012"/>
                </a:cubicBezTo>
                <a:lnTo>
                  <a:pt x="102394" y="71437"/>
                </a:lnTo>
                <a:cubicBezTo>
                  <a:pt x="102394" y="62232"/>
                  <a:pt x="109857" y="54769"/>
                  <a:pt x="119063" y="54769"/>
                </a:cubicBezTo>
                <a:lnTo>
                  <a:pt x="166109" y="54769"/>
                </a:lnTo>
                <a:lnTo>
                  <a:pt x="137824" y="83055"/>
                </a:lnTo>
                <a:cubicBezTo>
                  <a:pt x="135034" y="85845"/>
                  <a:pt x="135034" y="90367"/>
                  <a:pt x="137824" y="93157"/>
                </a:cubicBezTo>
                <a:cubicBezTo>
                  <a:pt x="140614" y="95947"/>
                  <a:pt x="145136" y="95947"/>
                  <a:pt x="147926" y="93157"/>
                </a:cubicBezTo>
                <a:lnTo>
                  <a:pt x="188407" y="52676"/>
                </a:lnTo>
                <a:cubicBezTo>
                  <a:pt x="191197" y="49887"/>
                  <a:pt x="191197" y="45363"/>
                  <a:pt x="188407" y="42574"/>
                </a:cubicBezTo>
                <a:lnTo>
                  <a:pt x="147926" y="2092"/>
                </a:lnTo>
                <a:close/>
              </a:path>
            </a:pathLst>
          </a:custGeom>
          <a:solidFill>
            <a:schemeClr val="tx1"/>
          </a:solidFill>
          <a:ln w="10477" cap="flat">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38011" tIns="270406" rIns="338011" bIns="270406" numCol="1" spcCol="0" rtlCol="0" fromWordArt="0" anchor="t" anchorCtr="0" forceAA="0" compatLnSpc="1">
            <a:prstTxWarp prst="textNoShape">
              <a:avLst/>
            </a:prstTxWarp>
            <a:noAutofit/>
          </a:bodyPr>
          <a:lstStyle/>
          <a:p>
            <a:pPr defTabSz="1722411" fontAlgn="base">
              <a:spcBef>
                <a:spcPct val="0"/>
              </a:spcBef>
              <a:spcAft>
                <a:spcPct val="0"/>
              </a:spcAft>
              <a:defRPr/>
            </a:pPr>
            <a:endParaRPr lang="en-US" sz="3622" b="1">
              <a:noFill/>
              <a:latin typeface="Segoe UI Variable Display Semibold" pitchFamily="2" charset="0"/>
              <a:cs typeface="Segoe UI" pitchFamily="34" charset="0"/>
            </a:endParaRPr>
          </a:p>
        </p:txBody>
      </p:sp>
      <p:graphicFrame>
        <p:nvGraphicFramePr>
          <p:cNvPr id="36" name="Table 35">
            <a:extLst>
              <a:ext uri="{FF2B5EF4-FFF2-40B4-BE49-F238E27FC236}">
                <a16:creationId xmlns:a16="http://schemas.microsoft.com/office/drawing/2014/main" id="{DD29868F-DE72-A6C0-891E-D508E1D9C4FD}"/>
              </a:ext>
            </a:extLst>
          </p:cNvPr>
          <p:cNvGraphicFramePr>
            <a:graphicFrameLocks noGrp="1"/>
          </p:cNvGraphicFramePr>
          <p:nvPr>
            <p:extLst>
              <p:ext uri="{D42A27DB-BD31-4B8C-83A1-F6EECF244321}">
                <p14:modId xmlns:p14="http://schemas.microsoft.com/office/powerpoint/2010/main" val="3237888404"/>
              </p:ext>
            </p:extLst>
          </p:nvPr>
        </p:nvGraphicFramePr>
        <p:xfrm>
          <a:off x="350838" y="3120140"/>
          <a:ext cx="7070725" cy="4337304"/>
        </p:xfrm>
        <a:graphic>
          <a:graphicData uri="http://schemas.openxmlformats.org/drawingml/2006/table">
            <a:tbl>
              <a:tblPr firstRow="1" bandRow="1">
                <a:effectLst/>
                <a:tableStyleId>{2D5ABB26-0587-4C30-8999-92F81FD0307C}</a:tableStyleId>
              </a:tblPr>
              <a:tblGrid>
                <a:gridCol w="4438876">
                  <a:extLst>
                    <a:ext uri="{9D8B030D-6E8A-4147-A177-3AD203B41FA5}">
                      <a16:colId xmlns:a16="http://schemas.microsoft.com/office/drawing/2014/main" val="500978148"/>
                    </a:ext>
                  </a:extLst>
                </a:gridCol>
                <a:gridCol w="2631849">
                  <a:extLst>
                    <a:ext uri="{9D8B030D-6E8A-4147-A177-3AD203B41FA5}">
                      <a16:colId xmlns:a16="http://schemas.microsoft.com/office/drawing/2014/main" val="1291813688"/>
                    </a:ext>
                  </a:extLst>
                </a:gridCol>
              </a:tblGrid>
              <a:tr h="0">
                <a:tc>
                  <a:txBody>
                    <a:bodyPr/>
                    <a:lstStyle/>
                    <a:p>
                      <a:pPr marL="0" marR="0" lvl="0" indent="0" algn="l" defTabSz="524695" rtl="0" eaLnBrk="1" fontAlgn="auto" latinLnBrk="0" hangingPunct="1">
                        <a:lnSpc>
                          <a:spcPct val="100000"/>
                        </a:lnSpc>
                        <a:spcBef>
                          <a:spcPts val="0"/>
                        </a:spcBef>
                        <a:spcAft>
                          <a:spcPts val="800"/>
                        </a:spcAft>
                        <a:buClrTx/>
                        <a:buSzTx/>
                        <a:buFontTx/>
                        <a:buNone/>
                        <a:tabLst/>
                        <a:defRPr/>
                      </a:pPr>
                      <a:r>
                        <a:rPr lang="en-US" sz="1400" kern="1200">
                          <a:solidFill>
                            <a:schemeClr val="accent2">
                              <a:lumMod val="75000"/>
                            </a:schemeClr>
                          </a:solidFill>
                          <a:latin typeface="Segoe Sans Display Semibold" pitchFamily="2" charset="0"/>
                          <a:ea typeface="+mn-ea"/>
                          <a:cs typeface="Segoe Sans Display Semibold" pitchFamily="2" charset="0"/>
                          <a:sym typeface=""/>
                        </a:rPr>
                        <a:t>Prompt</a:t>
                      </a:r>
                    </a:p>
                  </a:txBody>
                  <a:tcPr marL="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ClrTx/>
                        <a:buSzTx/>
                        <a:buFontTx/>
                        <a:buNone/>
                        <a:tabLst/>
                        <a:defRPr/>
                      </a:pPr>
                      <a:r>
                        <a:rPr lang="en-US" sz="1400" kern="1200" dirty="0">
                          <a:solidFill>
                            <a:schemeClr val="accent2">
                              <a:lumMod val="75000"/>
                            </a:schemeClr>
                          </a:solidFill>
                          <a:latin typeface="Segoe Sans Display Semibold" pitchFamily="2" charset="0"/>
                          <a:ea typeface="+mn-ea"/>
                          <a:cs typeface="Segoe Sans Display Semibold" pitchFamily="2" charset="0"/>
                          <a:sym typeface=""/>
                        </a:rPr>
                        <a:t>Execution workflow</a:t>
                      </a:r>
                    </a:p>
                  </a:txBody>
                  <a:tcPr marL="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68231157"/>
                  </a:ext>
                </a:extLst>
              </a:tr>
              <a:tr h="576072">
                <a:tc rowSpan="7">
                  <a:txBody>
                    <a:bodyPr/>
                    <a:lstStyle/>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a:solidFill>
                            <a:schemeClr val="tx1"/>
                          </a:solidFill>
                          <a:effectLst/>
                          <a:latin typeface="+mn-lt"/>
                          <a:ea typeface="+mn-ea"/>
                          <a:cs typeface="Segoe Sans Display"/>
                        </a:rPr>
                        <a:t>Go through my Teams messages and emails from this week where someone asked me a direct question and I haven’t responded.</a:t>
                      </a:r>
                    </a:p>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a:solidFill>
                            <a:schemeClr val="tx1"/>
                          </a:solidFill>
                          <a:effectLst/>
                          <a:latin typeface="+mn-lt"/>
                          <a:ea typeface="+mn-ea"/>
                          <a:cs typeface="Segoe Sans Display"/>
                        </a:rPr>
                        <a:t>For anything that just needs a quick acknowledgment or “got it,” send the reply. For anything that needs a real answer, draft it and show me first.</a:t>
                      </a:r>
                    </a:p>
                  </a:txBody>
                  <a:tcPr marL="0" marR="274320">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noFill/>
                  </a:tcPr>
                </a:tc>
                <a:tc>
                  <a:txBody>
                    <a:bodyPr/>
                    <a:lstStyle/>
                    <a:p>
                      <a:pPr marL="0" marR="0">
                        <a:buNone/>
                      </a:pPr>
                      <a:r>
                        <a:rPr lang="en-US" sz="1400" b="0" i="0" u="none" strike="noStrike" kern="1200" cap="none" spc="0" normalizeH="0" baseline="0" dirty="0">
                          <a:solidFill>
                            <a:schemeClr val="tx1"/>
                          </a:solidFill>
                          <a:effectLst/>
                          <a:latin typeface="Segoe Sans Display Semibold" pitchFamily="2" charset="0"/>
                          <a:ea typeface="+mn-ea"/>
                          <a:cs typeface="Segoe Sans Display Semibold" pitchFamily="2" charset="0"/>
                        </a:rPr>
                        <a:t>Email + Teams </a:t>
                      </a:r>
                      <a:r>
                        <a:rPr lang="en-US" sz="1400" b="0" i="0" u="none" strike="noStrike" kern="1200" cap="none" spc="0" normalizeH="0" baseline="0" dirty="0">
                          <a:solidFill>
                            <a:schemeClr val="tx1"/>
                          </a:solidFill>
                          <a:effectLst/>
                          <a:latin typeface="Segoe Sans Display Semibold" pitchFamily="2" charset="0"/>
                          <a:ea typeface="+mn-ea"/>
                          <a:cs typeface="Segoe Sans Display Semibold" pitchFamily="2" charset="0"/>
                          <a:sym typeface="Wingdings" panose="05000000000000000000" pitchFamily="2" charset="2"/>
                        </a:rPr>
                        <a:t></a:t>
                      </a:r>
                      <a:r>
                        <a:rPr lang="en-US" sz="1400" b="0" i="0" u="none" strike="noStrike" kern="1200" cap="none" spc="0" normalizeH="0" baseline="0" dirty="0">
                          <a:solidFill>
                            <a:schemeClr val="tx1"/>
                          </a:solidFill>
                          <a:effectLst/>
                          <a:latin typeface="+mn-lt"/>
                          <a:ea typeface="+mn-ea"/>
                          <a:cs typeface="Segoe Sans Display"/>
                        </a:rPr>
                        <a:t> Scan weekly conversations</a:t>
                      </a:r>
                      <a:endParaRPr lang="en-IN" sz="1400" b="0" i="0" u="none" strike="noStrike" kern="1200" cap="none" spc="0" normalizeH="0" baseline="0" dirty="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726913705"/>
                  </a:ext>
                </a:extLst>
              </a:tr>
              <a:tr h="576072">
                <a:tc vMerge="1">
                  <a:txBody>
                    <a:bodyPr/>
                    <a:lstStyle/>
                    <a:p>
                      <a:endParaRPr lang="en-IN"/>
                    </a:p>
                  </a:txBody>
                  <a:tcPr/>
                </a:tc>
                <a:tc>
                  <a:txBody>
                    <a:bodyPr/>
                    <a:lstStyle/>
                    <a:p>
                      <a:pPr marL="0" marR="0">
                        <a:buNone/>
                      </a:pP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rPr>
                        <a:t>Detect</a:t>
                      </a:r>
                      <a:r>
                        <a:rPr lang="en-US" sz="1400" b="0" i="0" u="none" strike="noStrike" kern="1200" cap="none" spc="0" normalizeH="0" baseline="0">
                          <a:solidFill>
                            <a:schemeClr val="tx1"/>
                          </a:solidFill>
                          <a:effectLst/>
                          <a:latin typeface="+mn-lt"/>
                          <a:ea typeface="+mn-ea"/>
                          <a:cs typeface="Segoe Sans Display"/>
                        </a:rPr>
                        <a:t> </a:t>
                      </a: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Wingdings" panose="05000000000000000000" pitchFamily="2" charset="2"/>
                        </a:rPr>
                        <a:t></a:t>
                      </a:r>
                      <a:r>
                        <a:rPr lang="en-US" sz="1400" b="0" i="0" u="none" strike="noStrike" kern="1200" cap="none" spc="0" normalizeH="0" baseline="0">
                          <a:solidFill>
                            <a:schemeClr val="tx1"/>
                          </a:solidFill>
                          <a:effectLst/>
                          <a:latin typeface="+mn-lt"/>
                          <a:ea typeface="+mn-ea"/>
                          <a:cs typeface="Segoe Sans Display"/>
                        </a:rPr>
                        <a:t> Direct questions without response</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952265413"/>
                  </a:ext>
                </a:extLst>
              </a:tr>
              <a:tr h="576072">
                <a:tc vMerge="1">
                  <a:txBody>
                    <a:bodyPr/>
                    <a:lstStyle/>
                    <a:p>
                      <a:endParaRPr lang="en-IN"/>
                    </a:p>
                  </a:txBody>
                  <a:tcPr/>
                </a:tc>
                <a:tc>
                  <a:txBody>
                    <a:bodyPr/>
                    <a:lstStyle/>
                    <a:p>
                      <a:pPr marL="0" marR="0">
                        <a:buNone/>
                      </a:pP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rPr>
                        <a:t>Classify</a:t>
                      </a:r>
                      <a:r>
                        <a:rPr lang="en-US" sz="1400" b="0" i="0" u="none" strike="noStrike" kern="1200" cap="none" spc="0" normalizeH="0" baseline="0">
                          <a:solidFill>
                            <a:schemeClr val="tx1"/>
                          </a:solidFill>
                          <a:effectLst/>
                          <a:latin typeface="+mn-lt"/>
                          <a:ea typeface="+mn-ea"/>
                          <a:cs typeface="Segoe Sans Display"/>
                        </a:rPr>
                        <a:t> </a:t>
                      </a: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Wingdings" panose="05000000000000000000" pitchFamily="2" charset="2"/>
                        </a:rPr>
                        <a:t></a:t>
                      </a:r>
                      <a:r>
                        <a:rPr lang="en-US" sz="1400" b="0" i="0" u="none" strike="noStrike" kern="1200" cap="none" spc="0" normalizeH="0" baseline="0">
                          <a:solidFill>
                            <a:schemeClr val="tx1"/>
                          </a:solidFill>
                          <a:effectLst/>
                          <a:latin typeface="+mn-lt"/>
                          <a:ea typeface="+mn-ea"/>
                          <a:cs typeface="Segoe Sans Display"/>
                        </a:rPr>
                        <a:t> Acknowledgment vs. </a:t>
                      </a:r>
                      <a:br>
                        <a:rPr lang="en-US" sz="1400" b="0" i="0" u="none" strike="noStrike" kern="1200" cap="none" spc="0" normalizeH="0" baseline="0">
                          <a:solidFill>
                            <a:schemeClr val="tx1"/>
                          </a:solidFill>
                          <a:effectLst/>
                          <a:latin typeface="+mn-lt"/>
                          <a:ea typeface="+mn-ea"/>
                          <a:cs typeface="Segoe Sans Display"/>
                        </a:rPr>
                      </a:br>
                      <a:r>
                        <a:rPr lang="en-US" sz="1400" b="0" i="0" u="none" strike="noStrike" kern="1200" cap="none" spc="0" normalizeH="0" baseline="0">
                          <a:solidFill>
                            <a:schemeClr val="tx1"/>
                          </a:solidFill>
                          <a:effectLst/>
                          <a:latin typeface="+mn-lt"/>
                          <a:ea typeface="+mn-ea"/>
                          <a:cs typeface="Segoe Sans Display"/>
                        </a:rPr>
                        <a:t>substantive reply</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771845048"/>
                  </a:ext>
                </a:extLst>
              </a:tr>
              <a:tr h="576072">
                <a:tc vMerge="1">
                  <a:txBody>
                    <a:bodyPr/>
                    <a:lstStyle/>
                    <a:p>
                      <a:endParaRPr lang="en-IN"/>
                    </a:p>
                  </a:txBody>
                  <a:tcPr/>
                </a:tc>
                <a:tc>
                  <a:txBody>
                    <a:bodyPr/>
                    <a:lstStyle/>
                    <a:p>
                      <a:pPr marL="0" marR="0">
                        <a:buNone/>
                      </a:pP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rPr>
                        <a:t>Generate</a:t>
                      </a:r>
                      <a:r>
                        <a:rPr lang="en-US" sz="1400" b="0" i="0" u="none" strike="noStrike" kern="1200" cap="none" spc="0" normalizeH="0" baseline="0">
                          <a:solidFill>
                            <a:schemeClr val="tx1"/>
                          </a:solidFill>
                          <a:effectLst/>
                          <a:latin typeface="+mn-lt"/>
                          <a:ea typeface="+mn-ea"/>
                          <a:cs typeface="Segoe Sans Display"/>
                        </a:rPr>
                        <a:t> </a:t>
                      </a: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Wingdings" panose="05000000000000000000" pitchFamily="2" charset="2"/>
                        </a:rPr>
                        <a:t></a:t>
                      </a:r>
                      <a:r>
                        <a:rPr lang="en-US" sz="1400" b="0" i="0" u="none" strike="noStrike" kern="1200" cap="none" spc="0" normalizeH="0" baseline="0">
                          <a:solidFill>
                            <a:schemeClr val="tx1"/>
                          </a:solidFill>
                          <a:effectLst/>
                          <a:latin typeface="+mn-lt"/>
                          <a:ea typeface="+mn-ea"/>
                          <a:cs typeface="Segoe Sans Display"/>
                        </a:rPr>
                        <a:t> Quick acknowledgment responses</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992826558"/>
                  </a:ext>
                </a:extLst>
              </a:tr>
              <a:tr h="576072">
                <a:tc vMerge="1">
                  <a:txBody>
                    <a:bodyPr/>
                    <a:lstStyle/>
                    <a:p>
                      <a:endParaRPr lang="en-IN"/>
                    </a:p>
                  </a:txBody>
                  <a:tcPr/>
                </a:tc>
                <a:tc>
                  <a:txBody>
                    <a:bodyPr/>
                    <a:lstStyle/>
                    <a:p>
                      <a:pPr marL="0" marR="0">
                        <a:buNone/>
                      </a:pP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rPr>
                        <a:t>Draft</a:t>
                      </a:r>
                      <a:r>
                        <a:rPr lang="en-US" sz="1400" b="0" i="0" u="none" strike="noStrike" kern="1200" cap="none" spc="0" normalizeH="0" baseline="0">
                          <a:solidFill>
                            <a:schemeClr val="tx1"/>
                          </a:solidFill>
                          <a:effectLst/>
                          <a:latin typeface="+mn-lt"/>
                          <a:ea typeface="+mn-ea"/>
                          <a:cs typeface="Segoe Sans Display"/>
                        </a:rPr>
                        <a:t> </a:t>
                      </a: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Wingdings" panose="05000000000000000000" pitchFamily="2" charset="2"/>
                        </a:rPr>
                        <a:t></a:t>
                      </a:r>
                      <a:r>
                        <a:rPr lang="en-US" sz="1400" b="0" i="0" u="none" strike="noStrike" kern="1200" cap="none" spc="0" normalizeH="0" baseline="0">
                          <a:solidFill>
                            <a:schemeClr val="tx1"/>
                          </a:solidFill>
                          <a:effectLst/>
                          <a:latin typeface="+mn-lt"/>
                          <a:ea typeface="+mn-ea"/>
                          <a:cs typeface="Segoe Sans Display"/>
                        </a:rPr>
                        <a:t> Substantive replies for review</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138400096"/>
                  </a:ext>
                </a:extLst>
              </a:tr>
              <a:tr h="576072">
                <a:tc vMerge="1">
                  <a:txBody>
                    <a:bodyPr/>
                    <a:lstStyle/>
                    <a:p>
                      <a:endParaRPr lang="en-IN"/>
                    </a:p>
                  </a:txBody>
                  <a:tcPr/>
                </a:tc>
                <a:tc>
                  <a:txBody>
                    <a:bodyPr/>
                    <a:lstStyle/>
                    <a:p>
                      <a:pPr marL="0" marR="0">
                        <a:buNone/>
                      </a:pP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rPr>
                        <a:t>Auto-send</a:t>
                      </a:r>
                      <a:r>
                        <a:rPr lang="en-US" sz="1400" b="0" i="0" u="none" strike="noStrike" kern="1200" cap="none" spc="0" normalizeH="0" baseline="0">
                          <a:solidFill>
                            <a:schemeClr val="tx1"/>
                          </a:solidFill>
                          <a:effectLst/>
                          <a:latin typeface="+mn-lt"/>
                          <a:ea typeface="+mn-ea"/>
                          <a:cs typeface="Segoe Sans Display"/>
                        </a:rPr>
                        <a:t> </a:t>
                      </a: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Wingdings" panose="05000000000000000000" pitchFamily="2" charset="2"/>
                        </a:rPr>
                        <a:t></a:t>
                      </a:r>
                      <a:r>
                        <a:rPr lang="en-US" sz="1400" b="0" i="0" u="none" strike="noStrike" kern="1200" cap="none" spc="0" normalizeH="0" baseline="0">
                          <a:solidFill>
                            <a:schemeClr val="tx1"/>
                          </a:solidFill>
                          <a:effectLst/>
                          <a:latin typeface="+mn-lt"/>
                          <a:ea typeface="+mn-ea"/>
                          <a:cs typeface="Segoe Sans Display"/>
                        </a:rPr>
                        <a:t> Low-risk acknowledgments</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523366087"/>
                  </a:ext>
                </a:extLst>
              </a:tr>
              <a:tr h="576072">
                <a:tc vMerge="1">
                  <a:txBody>
                    <a:bodyPr/>
                    <a:lstStyle/>
                    <a:p>
                      <a:endParaRPr lang="en-IN"/>
                    </a:p>
                  </a:txBody>
                  <a:tcPr/>
                </a:tc>
                <a:tc>
                  <a:txBody>
                    <a:bodyPr/>
                    <a:lstStyle/>
                    <a:p>
                      <a:pPr marL="0" marR="0">
                        <a:buNone/>
                      </a:pPr>
                      <a:r>
                        <a:rPr lang="en-US" sz="1400" b="0" i="0" u="none" strike="noStrike" kern="1200" cap="none" spc="0" normalizeH="0" baseline="0" dirty="0">
                          <a:solidFill>
                            <a:schemeClr val="tx1"/>
                          </a:solidFill>
                          <a:effectLst/>
                          <a:latin typeface="Segoe Sans Display Semibold" pitchFamily="2" charset="0"/>
                          <a:ea typeface="+mn-ea"/>
                          <a:cs typeface="Segoe Sans Display Semibold" pitchFamily="2" charset="0"/>
                        </a:rPr>
                        <a:t>Surface</a:t>
                      </a:r>
                      <a:r>
                        <a:rPr lang="en-US" sz="1400" b="0" i="0" u="none" strike="noStrike" kern="1200" cap="none" spc="0" normalizeH="0" baseline="0" dirty="0">
                          <a:solidFill>
                            <a:schemeClr val="tx1"/>
                          </a:solidFill>
                          <a:effectLst/>
                          <a:latin typeface="+mn-lt"/>
                          <a:ea typeface="+mn-ea"/>
                          <a:cs typeface="Segoe Sans Display"/>
                        </a:rPr>
                        <a:t> </a:t>
                      </a:r>
                      <a:r>
                        <a:rPr lang="en-US" sz="1400" b="0" i="0" u="none" strike="noStrike" kern="1200" cap="none" spc="0" normalizeH="0" baseline="0" dirty="0">
                          <a:solidFill>
                            <a:schemeClr val="tx1"/>
                          </a:solidFill>
                          <a:effectLst/>
                          <a:latin typeface="Segoe Sans Display Semibold" pitchFamily="2" charset="0"/>
                          <a:ea typeface="+mn-ea"/>
                          <a:cs typeface="Segoe Sans Display Semibold" pitchFamily="2" charset="0"/>
                          <a:sym typeface="Wingdings" panose="05000000000000000000" pitchFamily="2" charset="2"/>
                        </a:rPr>
                        <a:t></a:t>
                      </a:r>
                      <a:r>
                        <a:rPr lang="en-US" sz="1400" b="0" i="0" u="none" strike="noStrike" kern="1200" cap="none" spc="0" normalizeH="0" baseline="0" dirty="0">
                          <a:solidFill>
                            <a:schemeClr val="tx1"/>
                          </a:solidFill>
                          <a:effectLst/>
                          <a:latin typeface="+mn-lt"/>
                          <a:ea typeface="+mn-ea"/>
                          <a:cs typeface="Segoe Sans Display"/>
                        </a:rPr>
                        <a:t> Drafted replies for approval</a:t>
                      </a:r>
                      <a:endParaRPr lang="en-IN" sz="1400" b="0" i="0" u="none" strike="noStrike" kern="1200" cap="none" spc="0" normalizeH="0" baseline="0" dirty="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noFill/>
                      <a:prstDash val="solid"/>
                      <a:round/>
                      <a:headEnd type="none" w="med" len="med"/>
                      <a:tailEnd type="none" w="med" len="med"/>
                    </a:lnB>
                    <a:noFill/>
                  </a:tcPr>
                </a:tc>
                <a:extLst>
                  <a:ext uri="{0D108BD9-81ED-4DB2-BD59-A6C34878D82A}">
                    <a16:rowId xmlns:a16="http://schemas.microsoft.com/office/drawing/2014/main" val="3214041887"/>
                  </a:ext>
                </a:extLst>
              </a:tr>
            </a:tbl>
          </a:graphicData>
        </a:graphic>
      </p:graphicFrame>
      <p:cxnSp>
        <p:nvCxnSpPr>
          <p:cNvPr id="5" name="Straight Connector 4">
            <a:extLst>
              <a:ext uri="{FF2B5EF4-FFF2-40B4-BE49-F238E27FC236}">
                <a16:creationId xmlns:a16="http://schemas.microsoft.com/office/drawing/2014/main" id="{E9F80DE6-8633-7C1C-AEDF-424831055471}"/>
              </a:ext>
              <a:ext uri="{C183D7F6-B498-43B3-948B-1728B52AA6E4}">
                <adec:decorative xmlns:adec="http://schemas.microsoft.com/office/drawing/2017/decorative" val="1"/>
              </a:ext>
            </a:extLst>
          </p:cNvPr>
          <p:cNvCxnSpPr>
            <a:cxnSpLocks/>
          </p:cNvCxnSpPr>
          <p:nvPr/>
        </p:nvCxnSpPr>
        <p:spPr>
          <a:xfrm>
            <a:off x="350838" y="1389084"/>
            <a:ext cx="7070725" cy="0"/>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 name="Graphic 38" descr="Icon of a house which links to the At a glance page">
            <a:hlinkClick r:id="rId4" action="ppaction://hlinksldjump"/>
            <a:extLst>
              <a:ext uri="{FF2B5EF4-FFF2-40B4-BE49-F238E27FC236}">
                <a16:creationId xmlns:a16="http://schemas.microsoft.com/office/drawing/2014/main" id="{554C9FA7-DB5C-39E1-7FB2-DD3A1EADDDD3}"/>
              </a:ext>
              <a:ext uri="{C183D7F6-B498-43B3-948B-1728B52AA6E4}">
                <adec:decorative xmlns:adec="http://schemas.microsoft.com/office/drawing/2017/decorative" val="0"/>
              </a:ext>
            </a:extLst>
          </p:cNvPr>
          <p:cNvSpPr>
            <a:spLocks/>
          </p:cNvSpPr>
          <p:nvPr/>
        </p:nvSpPr>
        <p:spPr>
          <a:xfrm>
            <a:off x="3812381" y="9807003"/>
            <a:ext cx="147638" cy="159896"/>
          </a:xfrm>
          <a:custGeom>
            <a:avLst/>
            <a:gdLst>
              <a:gd name="connsiteX0" fmla="*/ 638351 w 1521897"/>
              <a:gd name="connsiteY0" fmla="*/ 44772 h 1648428"/>
              <a:gd name="connsiteX1" fmla="*/ 883546 w 1521897"/>
              <a:gd name="connsiteY1" fmla="*/ 44772 h 1648428"/>
              <a:gd name="connsiteX2" fmla="*/ 1454257 w 1521897"/>
              <a:gd name="connsiteY2" fmla="*/ 526284 h 1648428"/>
              <a:gd name="connsiteX3" fmla="*/ 1521897 w 1521897"/>
              <a:gd name="connsiteY3" fmla="*/ 671709 h 1648428"/>
              <a:gd name="connsiteX4" fmla="*/ 1521897 w 1521897"/>
              <a:gd name="connsiteY4" fmla="*/ 1500467 h 1648428"/>
              <a:gd name="connsiteX5" fmla="*/ 1373935 w 1521897"/>
              <a:gd name="connsiteY5" fmla="*/ 1648429 h 1648428"/>
              <a:gd name="connsiteX6" fmla="*/ 1120285 w 1521897"/>
              <a:gd name="connsiteY6" fmla="*/ 1648429 h 1648428"/>
              <a:gd name="connsiteX7" fmla="*/ 972323 w 1521897"/>
              <a:gd name="connsiteY7" fmla="*/ 1500467 h 1648428"/>
              <a:gd name="connsiteX8" fmla="*/ 972323 w 1521897"/>
              <a:gd name="connsiteY8" fmla="*/ 1077718 h 1648428"/>
              <a:gd name="connsiteX9" fmla="*/ 908911 w 1521897"/>
              <a:gd name="connsiteY9" fmla="*/ 1014305 h 1648428"/>
              <a:gd name="connsiteX10" fmla="*/ 612986 w 1521897"/>
              <a:gd name="connsiteY10" fmla="*/ 1014305 h 1648428"/>
              <a:gd name="connsiteX11" fmla="*/ 549574 w 1521897"/>
              <a:gd name="connsiteY11" fmla="*/ 1077718 h 1648428"/>
              <a:gd name="connsiteX12" fmla="*/ 549574 w 1521897"/>
              <a:gd name="connsiteY12" fmla="*/ 1500467 h 1648428"/>
              <a:gd name="connsiteX13" fmla="*/ 401612 w 1521897"/>
              <a:gd name="connsiteY13" fmla="*/ 1648429 h 1648428"/>
              <a:gd name="connsiteX14" fmla="*/ 147962 w 1521897"/>
              <a:gd name="connsiteY14" fmla="*/ 1648429 h 1648428"/>
              <a:gd name="connsiteX15" fmla="*/ 0 w 1521897"/>
              <a:gd name="connsiteY15" fmla="*/ 1500467 h 1648428"/>
              <a:gd name="connsiteX16" fmla="*/ 0 w 1521897"/>
              <a:gd name="connsiteY16" fmla="*/ 671625 h 1648428"/>
              <a:gd name="connsiteX17" fmla="*/ 67640 w 1521897"/>
              <a:gd name="connsiteY17" fmla="*/ 526199 h 1648428"/>
              <a:gd name="connsiteX18" fmla="*/ 638351 w 1521897"/>
              <a:gd name="connsiteY18" fmla="*/ 44772 h 1648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21897" h="1648428">
                <a:moveTo>
                  <a:pt x="638351" y="44772"/>
                </a:moveTo>
                <a:cubicBezTo>
                  <a:pt x="709179" y="-14924"/>
                  <a:pt x="812718" y="-14924"/>
                  <a:pt x="883546" y="44772"/>
                </a:cubicBezTo>
                <a:lnTo>
                  <a:pt x="1454257" y="526284"/>
                </a:lnTo>
                <a:cubicBezTo>
                  <a:pt x="1497209" y="562386"/>
                  <a:pt x="1521897" y="615568"/>
                  <a:pt x="1521897" y="671709"/>
                </a:cubicBezTo>
                <a:lnTo>
                  <a:pt x="1521897" y="1500467"/>
                </a:lnTo>
                <a:cubicBezTo>
                  <a:pt x="1521897" y="1582184"/>
                  <a:pt x="1455652" y="1648429"/>
                  <a:pt x="1373935" y="1648429"/>
                </a:cubicBezTo>
                <a:lnTo>
                  <a:pt x="1120285" y="1648429"/>
                </a:lnTo>
                <a:cubicBezTo>
                  <a:pt x="1038568" y="1648429"/>
                  <a:pt x="972323" y="1582184"/>
                  <a:pt x="972323" y="1500467"/>
                </a:cubicBezTo>
                <a:lnTo>
                  <a:pt x="972323" y="1077718"/>
                </a:lnTo>
                <a:cubicBezTo>
                  <a:pt x="972323" y="1042697"/>
                  <a:pt x="943931" y="1014305"/>
                  <a:pt x="908911" y="1014305"/>
                </a:cubicBezTo>
                <a:lnTo>
                  <a:pt x="612986" y="1014305"/>
                </a:lnTo>
                <a:cubicBezTo>
                  <a:pt x="577965" y="1014305"/>
                  <a:pt x="549574" y="1042697"/>
                  <a:pt x="549574" y="1077718"/>
                </a:cubicBezTo>
                <a:lnTo>
                  <a:pt x="549574" y="1500467"/>
                </a:lnTo>
                <a:cubicBezTo>
                  <a:pt x="549574" y="1582184"/>
                  <a:pt x="483329" y="1648429"/>
                  <a:pt x="401612" y="1648429"/>
                </a:cubicBezTo>
                <a:lnTo>
                  <a:pt x="147962" y="1648429"/>
                </a:lnTo>
                <a:cubicBezTo>
                  <a:pt x="66245" y="1648429"/>
                  <a:pt x="0" y="1582184"/>
                  <a:pt x="0" y="1500467"/>
                </a:cubicBezTo>
                <a:lnTo>
                  <a:pt x="0" y="671625"/>
                </a:lnTo>
                <a:cubicBezTo>
                  <a:pt x="0" y="615568"/>
                  <a:pt x="24689" y="562386"/>
                  <a:pt x="67640" y="526199"/>
                </a:cubicBezTo>
                <a:lnTo>
                  <a:pt x="638351" y="44772"/>
                </a:lnTo>
                <a:close/>
              </a:path>
            </a:pathLst>
          </a:custGeom>
          <a:solidFill>
            <a:schemeClr val="tx1"/>
          </a:solidFill>
          <a:ln w="15081" cap="flat">
            <a:noFill/>
            <a:prstDash val="solid"/>
            <a:miter/>
          </a:ln>
        </p:spPr>
        <p:txBody>
          <a:bodyPr rtlCol="0" anchor="ctr"/>
          <a:lstStyle/>
          <a:p>
            <a:endParaRPr lang="en-US" dirty="0"/>
          </a:p>
        </p:txBody>
      </p:sp>
      <p:sp>
        <p:nvSpPr>
          <p:cNvPr id="30" name="Slide Number Placeholder 29">
            <a:extLst>
              <a:ext uri="{FF2B5EF4-FFF2-40B4-BE49-F238E27FC236}">
                <a16:creationId xmlns:a16="http://schemas.microsoft.com/office/drawing/2014/main" id="{A347889D-FA4C-1565-2C74-7550754F67D7}"/>
              </a:ext>
            </a:extLst>
          </p:cNvPr>
          <p:cNvSpPr>
            <a:spLocks noGrp="1"/>
          </p:cNvSpPr>
          <p:nvPr>
            <p:ph type="sldNum" sz="quarter" idx="10"/>
          </p:nvPr>
        </p:nvSpPr>
        <p:spPr>
          <a:xfrm>
            <a:off x="7197040" y="9825395"/>
            <a:ext cx="232460" cy="123111"/>
          </a:xfrm>
        </p:spPr>
        <p:txBody>
          <a:bodyPr/>
          <a:lstStyle/>
          <a:p>
            <a:r>
              <a:rPr lang="en-IN"/>
              <a:t>11</a:t>
            </a:r>
          </a:p>
        </p:txBody>
      </p:sp>
    </p:spTree>
    <p:extLst>
      <p:ext uri="{BB962C8B-B14F-4D97-AF65-F5344CB8AC3E}">
        <p14:creationId xmlns:p14="http://schemas.microsoft.com/office/powerpoint/2010/main" val="618198811"/>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8F6F73-6DE7-C53D-F1CE-F9956E843AC8}"/>
            </a:ext>
          </a:extLst>
        </p:cNvPr>
        <p:cNvGrpSpPr/>
        <p:nvPr/>
      </p:nvGrpSpPr>
      <p:grpSpPr>
        <a:xfrm>
          <a:off x="0" y="0"/>
          <a:ext cx="0" cy="0"/>
          <a:chOff x="0" y="0"/>
          <a:chExt cx="0" cy="0"/>
        </a:xfrm>
      </p:grpSpPr>
      <p:pic>
        <p:nvPicPr>
          <p:cNvPr id="17" name="Picture 16">
            <a:extLst>
              <a:ext uri="{FF2B5EF4-FFF2-40B4-BE49-F238E27FC236}">
                <a16:creationId xmlns:a16="http://schemas.microsoft.com/office/drawing/2014/main" id="{F3AD6B79-F8CC-E9CA-9118-C0E3843FA77E}"/>
              </a:ext>
              <a:ext uri="{C183D7F6-B498-43B3-948B-1728B52AA6E4}">
                <adec:decorative xmlns:adec="http://schemas.microsoft.com/office/drawing/2017/decorative" val="1"/>
              </a:ext>
            </a:extLst>
          </p:cNvPr>
          <p:cNvPicPr>
            <a:picLocks noChangeAspect="1"/>
          </p:cNvPicPr>
          <p:nvPr/>
        </p:nvPicPr>
        <p:blipFill>
          <a:blip r:embed="rId2">
            <a:alphaModFix amt="62000"/>
          </a:blip>
          <a:srcRect l="19826" t="32122"/>
          <a:stretch>
            <a:fillRect/>
          </a:stretch>
        </p:blipFill>
        <p:spPr>
          <a:xfrm flipV="1">
            <a:off x="0" y="9784109"/>
            <a:ext cx="1949450" cy="274291"/>
          </a:xfrm>
          <a:custGeom>
            <a:avLst/>
            <a:gdLst>
              <a:gd name="csX0" fmla="*/ 0 w 1988820"/>
              <a:gd name="csY0" fmla="*/ 279830 h 279830"/>
              <a:gd name="csX1" fmla="*/ 1988820 w 1988820"/>
              <a:gd name="csY1" fmla="*/ 279830 h 279830"/>
              <a:gd name="csX2" fmla="*/ 1988820 w 1988820"/>
              <a:gd name="csY2" fmla="*/ 0 h 279830"/>
              <a:gd name="csX3" fmla="*/ 0 w 1988820"/>
              <a:gd name="csY3" fmla="*/ 0 h 279830"/>
            </a:gdLst>
            <a:ahLst/>
            <a:cxnLst>
              <a:cxn ang="0">
                <a:pos x="csX0" y="csY0"/>
              </a:cxn>
              <a:cxn ang="0">
                <a:pos x="csX1" y="csY1"/>
              </a:cxn>
              <a:cxn ang="0">
                <a:pos x="csX2" y="csY2"/>
              </a:cxn>
              <a:cxn ang="0">
                <a:pos x="csX3" y="csY3"/>
              </a:cxn>
            </a:cxnLst>
            <a:rect l="l" t="t" r="r" b="b"/>
            <a:pathLst>
              <a:path w="1988820" h="279830">
                <a:moveTo>
                  <a:pt x="0" y="279830"/>
                </a:moveTo>
                <a:lnTo>
                  <a:pt x="1988820" y="279830"/>
                </a:lnTo>
                <a:lnTo>
                  <a:pt x="1988820" y="0"/>
                </a:lnTo>
                <a:lnTo>
                  <a:pt x="0" y="0"/>
                </a:lnTo>
                <a:close/>
              </a:path>
            </a:pathLst>
          </a:custGeom>
        </p:spPr>
      </p:pic>
      <p:sp>
        <p:nvSpPr>
          <p:cNvPr id="39" name="Title 3">
            <a:extLst>
              <a:ext uri="{FF2B5EF4-FFF2-40B4-BE49-F238E27FC236}">
                <a16:creationId xmlns:a16="http://schemas.microsoft.com/office/drawing/2014/main" id="{83F11C18-A20D-E3BF-256B-969C2B6DA86A}"/>
              </a:ext>
            </a:extLst>
          </p:cNvPr>
          <p:cNvSpPr>
            <a:spLocks noGrp="1"/>
          </p:cNvSpPr>
          <p:nvPr>
            <p:ph type="title"/>
          </p:nvPr>
        </p:nvSpPr>
        <p:spPr>
          <a:xfrm>
            <a:off x="350838" y="1008281"/>
            <a:ext cx="7070725" cy="369332"/>
          </a:xfrm>
        </p:spPr>
        <p:txBody>
          <a:bodyPr vert="horz" wrap="square" lIns="0" tIns="0" rIns="0" bIns="0" rtlCol="0" anchor="t">
            <a:spAutoFit/>
          </a:bodyPr>
          <a:lstStyle/>
          <a:p>
            <a:r>
              <a:rPr lang="en-US"/>
              <a:t>Generate and send your weekly status automatically</a:t>
            </a:r>
            <a:endParaRPr lang="en-IN"/>
          </a:p>
        </p:txBody>
      </p:sp>
      <p:sp>
        <p:nvSpPr>
          <p:cNvPr id="21" name="NavPill_SitesPages">
            <a:extLst>
              <a:ext uri="{FF2B5EF4-FFF2-40B4-BE49-F238E27FC236}">
                <a16:creationId xmlns:a16="http://schemas.microsoft.com/office/drawing/2014/main" id="{476E8791-23C8-6E92-F2B6-A156DEE860EB}"/>
              </a:ext>
            </a:extLst>
          </p:cNvPr>
          <p:cNvSpPr/>
          <p:nvPr/>
        </p:nvSpPr>
        <p:spPr>
          <a:xfrm>
            <a:off x="350838" y="342900"/>
            <a:ext cx="1012825" cy="337762"/>
          </a:xfrm>
          <a:prstGeom prst="roundRect">
            <a:avLst>
              <a:gd name="adj" fmla="val 50000"/>
            </a:avLst>
          </a:prstGeom>
          <a:solidFill>
            <a:schemeClr val="bg1"/>
          </a:solidFill>
          <a:ln w="9525">
            <a:noFill/>
            <a:headEnd type="none" w="lg" len="med"/>
            <a:tailEnd type="none" w="lg" len="med"/>
          </a:ln>
          <a:effectLst>
            <a:outerShdw blurRad="63500" dist="635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07091" fontAlgn="base">
              <a:spcBef>
                <a:spcPct val="0"/>
              </a:spcBef>
              <a:spcAft>
                <a:spcPct val="0"/>
              </a:spcAft>
            </a:pPr>
            <a:r>
              <a:rPr lang="en-US" sz="1600">
                <a:blipFill>
                  <a:blip r:embed="rId3"/>
                  <a:stretch>
                    <a:fillRect t="-26822" b="-26822"/>
                  </a:stretch>
                </a:blipFill>
                <a:latin typeface="Segoe Sans Display Semibold" pitchFamily="2" charset="0"/>
                <a:cs typeface="Segoe Sans Display Semibold" pitchFamily="2" charset="0"/>
              </a:rPr>
              <a:t>Task 07</a:t>
            </a:r>
          </a:p>
        </p:txBody>
      </p:sp>
      <p:grpSp>
        <p:nvGrpSpPr>
          <p:cNvPr id="3" name="Group 2" descr="Classification: Everyday workflows">
            <a:extLst>
              <a:ext uri="{FF2B5EF4-FFF2-40B4-BE49-F238E27FC236}">
                <a16:creationId xmlns:a16="http://schemas.microsoft.com/office/drawing/2014/main" id="{AF93C986-5109-53EE-DFA0-A77E12DF5753}"/>
              </a:ext>
            </a:extLst>
          </p:cNvPr>
          <p:cNvGrpSpPr/>
          <p:nvPr/>
        </p:nvGrpSpPr>
        <p:grpSpPr>
          <a:xfrm>
            <a:off x="4772028" y="135543"/>
            <a:ext cx="2649535" cy="377634"/>
            <a:chOff x="4772028" y="135543"/>
            <a:chExt cx="2649535" cy="377634"/>
          </a:xfrm>
        </p:grpSpPr>
        <p:sp>
          <p:nvSpPr>
            <p:cNvPr id="48" name="TextBox 47">
              <a:extLst>
                <a:ext uri="{FF2B5EF4-FFF2-40B4-BE49-F238E27FC236}">
                  <a16:creationId xmlns:a16="http://schemas.microsoft.com/office/drawing/2014/main" id="{12CCCE4B-0C63-CED3-703D-A3DDE6B0F24A}"/>
                </a:ext>
              </a:extLst>
            </p:cNvPr>
            <p:cNvSpPr txBox="1"/>
            <p:nvPr/>
          </p:nvSpPr>
          <p:spPr>
            <a:xfrm>
              <a:off x="4772028" y="135543"/>
              <a:ext cx="2649535" cy="377634"/>
            </a:xfrm>
            <a:prstGeom prst="roundRect">
              <a:avLst>
                <a:gd name="adj" fmla="val 19537"/>
              </a:avLst>
            </a:prstGeom>
            <a:solidFill>
              <a:schemeClr val="accent2">
                <a:lumMod val="40000"/>
                <a:lumOff val="60000"/>
              </a:schemeClr>
            </a:solidFill>
          </p:spPr>
          <p:txBody>
            <a:bodyPr wrap="square" lIns="1188720" tIns="45720" rIns="91440" bIns="45720" anchor="ctr">
              <a:noAutofit/>
            </a:bodyPr>
            <a:lstStyle/>
            <a:p>
              <a:pPr>
                <a:spcAft>
                  <a:spcPts val="776"/>
                </a:spcAft>
              </a:pPr>
              <a:r>
                <a:rPr lang="en-US" sz="1200">
                  <a:latin typeface="+mj-lt"/>
                  <a:cs typeface="Segoe Sans Display Semibold" pitchFamily="2" charset="0"/>
                </a:rPr>
                <a:t>Everyday workflows</a:t>
              </a:r>
              <a:endParaRPr lang="en-IN" sz="1200">
                <a:latin typeface="+mj-lt"/>
                <a:cs typeface="Segoe Sans Display Semibold" pitchFamily="2" charset="0"/>
              </a:endParaRPr>
            </a:p>
          </p:txBody>
        </p:sp>
        <p:sp>
          <p:nvSpPr>
            <p:cNvPr id="49" name="TextBox 48">
              <a:extLst>
                <a:ext uri="{FF2B5EF4-FFF2-40B4-BE49-F238E27FC236}">
                  <a16:creationId xmlns:a16="http://schemas.microsoft.com/office/drawing/2014/main" id="{73834C8E-7917-2998-1FF8-47553750DE8F}"/>
                </a:ext>
              </a:extLst>
            </p:cNvPr>
            <p:cNvSpPr txBox="1"/>
            <p:nvPr/>
          </p:nvSpPr>
          <p:spPr>
            <a:xfrm>
              <a:off x="4832904" y="194216"/>
              <a:ext cx="1065613" cy="260288"/>
            </a:xfrm>
            <a:prstGeom prst="roundRect">
              <a:avLst>
                <a:gd name="adj" fmla="val 16151"/>
              </a:avLst>
            </a:prstGeom>
            <a:solidFill>
              <a:schemeClr val="bg1"/>
            </a:solidFill>
            <a:ln w="9525">
              <a:noFill/>
              <a:headEnd type="none" w="lg" len="med"/>
              <a:tailEnd type="none" w="lg" len="med"/>
            </a:ln>
            <a:effectLst>
              <a:outerShdw blurRad="63500" dist="63500" dir="2700000" algn="tl" rotWithShape="0">
                <a:prstClr val="black">
                  <a:alpha val="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defRPr lang="en-US"/>
              </a:defPPr>
              <a:lvl1pPr algn="ctr" defTabSz="932765" fontAlgn="base">
                <a:spcBef>
                  <a:spcPct val="0"/>
                </a:spcBef>
                <a:spcAft>
                  <a:spcPct val="0"/>
                </a:spcAft>
                <a:defRPr sz="1600">
                  <a:solidFill>
                    <a:schemeClr val="accent1"/>
                  </a:solidFill>
                  <a:latin typeface="+mj-lt"/>
                  <a:cs typeface="Segoe Sans Display Semibold" pitchFamily="2" charset="0"/>
                </a:defRPr>
              </a:lvl1pPr>
            </a:lstStyle>
            <a:p>
              <a:r>
                <a:rPr lang="en-IN" sz="1200">
                  <a:solidFill>
                    <a:schemeClr val="tx1"/>
                  </a:solidFill>
                </a:rPr>
                <a:t>Classification</a:t>
              </a:r>
            </a:p>
          </p:txBody>
        </p:sp>
      </p:grpSp>
      <p:grpSp>
        <p:nvGrpSpPr>
          <p:cNvPr id="4" name="Group 3" descr="Plugin: Fabric IQ">
            <a:extLst>
              <a:ext uri="{FF2B5EF4-FFF2-40B4-BE49-F238E27FC236}">
                <a16:creationId xmlns:a16="http://schemas.microsoft.com/office/drawing/2014/main" id="{15F0B5C6-15EF-DD91-2E41-3E1636586737}"/>
              </a:ext>
            </a:extLst>
          </p:cNvPr>
          <p:cNvGrpSpPr/>
          <p:nvPr/>
        </p:nvGrpSpPr>
        <p:grpSpPr>
          <a:xfrm>
            <a:off x="4772028" y="557053"/>
            <a:ext cx="2649535" cy="377634"/>
            <a:chOff x="4772028" y="557053"/>
            <a:chExt cx="2649535" cy="377634"/>
          </a:xfrm>
        </p:grpSpPr>
        <p:sp>
          <p:nvSpPr>
            <p:cNvPr id="37" name="TextBox 36">
              <a:extLst>
                <a:ext uri="{FF2B5EF4-FFF2-40B4-BE49-F238E27FC236}">
                  <a16:creationId xmlns:a16="http://schemas.microsoft.com/office/drawing/2014/main" id="{82FD7ED8-8FDA-37B0-59ED-328C58F63B3D}"/>
                </a:ext>
              </a:extLst>
            </p:cNvPr>
            <p:cNvSpPr txBox="1"/>
            <p:nvPr/>
          </p:nvSpPr>
          <p:spPr>
            <a:xfrm>
              <a:off x="4772028" y="557053"/>
              <a:ext cx="2649535" cy="377634"/>
            </a:xfrm>
            <a:prstGeom prst="roundRect">
              <a:avLst>
                <a:gd name="adj" fmla="val 19537"/>
              </a:avLst>
            </a:prstGeom>
            <a:solidFill>
              <a:schemeClr val="bg1">
                <a:lumMod val="85000"/>
              </a:schemeClr>
            </a:solidFill>
          </p:spPr>
          <p:txBody>
            <a:bodyPr wrap="square" lIns="1188720" tIns="45720" rIns="91440" bIns="45720" anchor="ctr">
              <a:noAutofit/>
            </a:bodyPr>
            <a:lstStyle>
              <a:defPPr>
                <a:defRPr lang="en-US"/>
              </a:defPPr>
              <a:lvl1pPr>
                <a:spcAft>
                  <a:spcPts val="776"/>
                </a:spcAft>
                <a:defRPr sz="1200">
                  <a:latin typeface="+mj-lt"/>
                  <a:cs typeface="Segoe Sans Display Semibold" pitchFamily="2" charset="0"/>
                </a:defRPr>
              </a:lvl1pPr>
            </a:lstStyle>
            <a:p>
              <a:endParaRPr lang="en-IN"/>
            </a:p>
          </p:txBody>
        </p:sp>
        <p:sp>
          <p:nvSpPr>
            <p:cNvPr id="38" name="TextBox 37">
              <a:extLst>
                <a:ext uri="{FF2B5EF4-FFF2-40B4-BE49-F238E27FC236}">
                  <a16:creationId xmlns:a16="http://schemas.microsoft.com/office/drawing/2014/main" id="{293C8EE4-A9E1-6AB9-C4BB-4D04BF1C8F3B}"/>
                </a:ext>
              </a:extLst>
            </p:cNvPr>
            <p:cNvSpPr txBox="1"/>
            <p:nvPr/>
          </p:nvSpPr>
          <p:spPr>
            <a:xfrm>
              <a:off x="4832904" y="615726"/>
              <a:ext cx="1065613" cy="260288"/>
            </a:xfrm>
            <a:prstGeom prst="roundRect">
              <a:avLst>
                <a:gd name="adj" fmla="val 16151"/>
              </a:avLst>
            </a:prstGeom>
            <a:solidFill>
              <a:schemeClr val="bg1"/>
            </a:solidFill>
            <a:ln w="9525">
              <a:noFill/>
              <a:headEnd type="none" w="lg" len="med"/>
              <a:tailEnd type="none" w="lg" len="med"/>
            </a:ln>
            <a:effectLst>
              <a:outerShdw blurRad="63500" dist="63500" dir="2700000" algn="tl" rotWithShape="0">
                <a:prstClr val="black">
                  <a:alpha val="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defRPr lang="en-US"/>
              </a:defPPr>
              <a:lvl1pPr algn="ctr" defTabSz="932765" fontAlgn="base">
                <a:spcBef>
                  <a:spcPct val="0"/>
                </a:spcBef>
                <a:spcAft>
                  <a:spcPct val="0"/>
                </a:spcAft>
                <a:defRPr sz="1600">
                  <a:solidFill>
                    <a:schemeClr val="accent1"/>
                  </a:solidFill>
                  <a:latin typeface="+mj-lt"/>
                  <a:cs typeface="Segoe Sans Display Semibold" pitchFamily="2" charset="0"/>
                </a:defRPr>
              </a:lvl1pPr>
            </a:lstStyle>
            <a:p>
              <a:r>
                <a:rPr lang="en-IN" sz="1200">
                  <a:solidFill>
                    <a:schemeClr val="tx1"/>
                  </a:solidFill>
                </a:rPr>
                <a:t>Plugin</a:t>
              </a:r>
            </a:p>
          </p:txBody>
        </p:sp>
        <p:pic>
          <p:nvPicPr>
            <p:cNvPr id="40" name="Graphic 39">
              <a:extLst>
                <a:ext uri="{FF2B5EF4-FFF2-40B4-BE49-F238E27FC236}">
                  <a16:creationId xmlns:a16="http://schemas.microsoft.com/office/drawing/2014/main" id="{6F7AD134-EFA0-D109-FE6E-5AA032E56D3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93908" y="687749"/>
              <a:ext cx="75805" cy="116242"/>
            </a:xfrm>
            <a:prstGeom prst="rect">
              <a:avLst/>
            </a:prstGeom>
            <a:effectLst>
              <a:outerShdw blurRad="63500" dist="63500" dir="2700000" algn="tl" rotWithShape="0">
                <a:prstClr val="black">
                  <a:alpha val="10000"/>
                </a:prstClr>
              </a:outerShdw>
            </a:effectLst>
          </p:spPr>
        </p:pic>
        <p:pic>
          <p:nvPicPr>
            <p:cNvPr id="46" name="Graphic 45">
              <a:extLst>
                <a:ext uri="{FF2B5EF4-FFF2-40B4-BE49-F238E27FC236}">
                  <a16:creationId xmlns:a16="http://schemas.microsoft.com/office/drawing/2014/main" id="{7BC9CABC-20D3-2CF0-C8D1-AF03DC18A27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205557" y="620202"/>
              <a:ext cx="216654" cy="251336"/>
            </a:xfrm>
            <a:prstGeom prst="rect">
              <a:avLst/>
            </a:prstGeom>
          </p:spPr>
        </p:pic>
      </p:grpSp>
      <p:sp>
        <p:nvSpPr>
          <p:cNvPr id="31" name="Graphic 5">
            <a:extLst>
              <a:ext uri="{FF2B5EF4-FFF2-40B4-BE49-F238E27FC236}">
                <a16:creationId xmlns:a16="http://schemas.microsoft.com/office/drawing/2014/main" id="{4730B4E8-01BB-DC89-5FF5-8428C5E6E71B}"/>
              </a:ext>
              <a:ext uri="{C183D7F6-B498-43B3-948B-1728B52AA6E4}">
                <adec:decorative xmlns:adec="http://schemas.microsoft.com/office/drawing/2017/decorative" val="1"/>
              </a:ext>
            </a:extLst>
          </p:cNvPr>
          <p:cNvSpPr>
            <a:spLocks/>
          </p:cNvSpPr>
          <p:nvPr/>
        </p:nvSpPr>
        <p:spPr>
          <a:xfrm>
            <a:off x="457518" y="1753371"/>
            <a:ext cx="250822" cy="250818"/>
          </a:xfrm>
          <a:custGeom>
            <a:avLst/>
            <a:gdLst>
              <a:gd name="csX0" fmla="*/ 188408 w 190501"/>
              <a:gd name="csY0" fmla="*/ 45534 h 190500"/>
              <a:gd name="csX1" fmla="*/ 189957 w 190501"/>
              <a:gd name="csY1" fmla="*/ 37748 h 190500"/>
              <a:gd name="csX2" fmla="*/ 183357 w 190501"/>
              <a:gd name="csY2" fmla="*/ 33338 h 190500"/>
              <a:gd name="csX3" fmla="*/ 157162 w 190501"/>
              <a:gd name="csY3" fmla="*/ 33338 h 190500"/>
              <a:gd name="csX4" fmla="*/ 157162 w 190501"/>
              <a:gd name="csY4" fmla="*/ 7144 h 190500"/>
              <a:gd name="csX5" fmla="*/ 152751 w 190501"/>
              <a:gd name="csY5" fmla="*/ 544 h 190500"/>
              <a:gd name="csX6" fmla="*/ 144967 w 190501"/>
              <a:gd name="csY6" fmla="*/ 2093 h 190500"/>
              <a:gd name="csX7" fmla="*/ 121155 w 190501"/>
              <a:gd name="csY7" fmla="*/ 25906 h 190500"/>
              <a:gd name="csX8" fmla="*/ 119063 w 190501"/>
              <a:gd name="csY8" fmla="*/ 30957 h 190500"/>
              <a:gd name="csX9" fmla="*/ 119063 w 190501"/>
              <a:gd name="csY9" fmla="*/ 57967 h 190500"/>
              <a:gd name="csX10" fmla="*/ 100185 w 190501"/>
              <a:gd name="csY10" fmla="*/ 76846 h 190500"/>
              <a:gd name="csX11" fmla="*/ 95250 w 190501"/>
              <a:gd name="csY11" fmla="*/ 76201 h 190500"/>
              <a:gd name="csX12" fmla="*/ 76200 w 190501"/>
              <a:gd name="csY12" fmla="*/ 95251 h 190500"/>
              <a:gd name="csX13" fmla="*/ 95250 w 190501"/>
              <a:gd name="csY13" fmla="*/ 114301 h 190500"/>
              <a:gd name="csX14" fmla="*/ 114300 w 190501"/>
              <a:gd name="csY14" fmla="*/ 95251 h 190500"/>
              <a:gd name="csX15" fmla="*/ 113655 w 190501"/>
              <a:gd name="csY15" fmla="*/ 90316 h 190500"/>
              <a:gd name="csX16" fmla="*/ 132533 w 190501"/>
              <a:gd name="csY16" fmla="*/ 71438 h 190500"/>
              <a:gd name="csX17" fmla="*/ 159545 w 190501"/>
              <a:gd name="csY17" fmla="*/ 71438 h 190500"/>
              <a:gd name="csX18" fmla="*/ 164596 w 190501"/>
              <a:gd name="csY18" fmla="*/ 69346 h 190500"/>
              <a:gd name="csX19" fmla="*/ 188408 w 190501"/>
              <a:gd name="csY19" fmla="*/ 45534 h 190500"/>
              <a:gd name="csX20" fmla="*/ 95250 w 190501"/>
              <a:gd name="csY20" fmla="*/ 1 h 190500"/>
              <a:gd name="csX21" fmla="*/ 127860 w 190501"/>
              <a:gd name="csY21" fmla="*/ 5729 h 190500"/>
              <a:gd name="csX22" fmla="*/ 114419 w 190501"/>
              <a:gd name="csY22" fmla="*/ 19170 h 190500"/>
              <a:gd name="csX23" fmla="*/ 112781 w 190501"/>
              <a:gd name="csY23" fmla="*/ 21077 h 190500"/>
              <a:gd name="csX24" fmla="*/ 95250 w 190501"/>
              <a:gd name="csY24" fmla="*/ 19051 h 190500"/>
              <a:gd name="csX25" fmla="*/ 19050 w 190501"/>
              <a:gd name="csY25" fmla="*/ 95251 h 190500"/>
              <a:gd name="csX26" fmla="*/ 95250 w 190501"/>
              <a:gd name="csY26" fmla="*/ 171451 h 190500"/>
              <a:gd name="csX27" fmla="*/ 171450 w 190501"/>
              <a:gd name="csY27" fmla="*/ 95251 h 190500"/>
              <a:gd name="csX28" fmla="*/ 169424 w 190501"/>
              <a:gd name="csY28" fmla="*/ 77720 h 190500"/>
              <a:gd name="csX29" fmla="*/ 171331 w 190501"/>
              <a:gd name="csY29" fmla="*/ 76081 h 190500"/>
              <a:gd name="csX30" fmla="*/ 184772 w 190501"/>
              <a:gd name="csY30" fmla="*/ 62641 h 190500"/>
              <a:gd name="csX31" fmla="*/ 190500 w 190501"/>
              <a:gd name="csY31" fmla="*/ 95251 h 190500"/>
              <a:gd name="csX32" fmla="*/ 95250 w 190501"/>
              <a:gd name="csY32" fmla="*/ 190501 h 190500"/>
              <a:gd name="csX33" fmla="*/ 0 w 190501"/>
              <a:gd name="csY33" fmla="*/ 95251 h 190500"/>
              <a:gd name="csX34" fmla="*/ 95250 w 190501"/>
              <a:gd name="csY34" fmla="*/ 1 h 190500"/>
              <a:gd name="csX35" fmla="*/ 95250 w 190501"/>
              <a:gd name="csY35" fmla="*/ 38101 h 190500"/>
              <a:gd name="csX36" fmla="*/ 109538 w 190501"/>
              <a:gd name="csY36" fmla="*/ 39901 h 190500"/>
              <a:gd name="csX37" fmla="*/ 109538 w 190501"/>
              <a:gd name="csY37" fmla="*/ 54021 h 190500"/>
              <a:gd name="csX38" fmla="*/ 105592 w 190501"/>
              <a:gd name="csY38" fmla="*/ 57968 h 190500"/>
              <a:gd name="csX39" fmla="*/ 105131 w 190501"/>
              <a:gd name="csY39" fmla="*/ 58444 h 190500"/>
              <a:gd name="csX40" fmla="*/ 95250 w 190501"/>
              <a:gd name="csY40" fmla="*/ 57151 h 190500"/>
              <a:gd name="csX41" fmla="*/ 57150 w 190501"/>
              <a:gd name="csY41" fmla="*/ 95251 h 190500"/>
              <a:gd name="csX42" fmla="*/ 95250 w 190501"/>
              <a:gd name="csY42" fmla="*/ 133351 h 190500"/>
              <a:gd name="csX43" fmla="*/ 133350 w 190501"/>
              <a:gd name="csY43" fmla="*/ 95251 h 190500"/>
              <a:gd name="csX44" fmla="*/ 132057 w 190501"/>
              <a:gd name="csY44" fmla="*/ 85369 h 190500"/>
              <a:gd name="csX45" fmla="*/ 132533 w 190501"/>
              <a:gd name="csY45" fmla="*/ 84909 h 190500"/>
              <a:gd name="csX46" fmla="*/ 136478 w 190501"/>
              <a:gd name="csY46" fmla="*/ 80963 h 190500"/>
              <a:gd name="csX47" fmla="*/ 150600 w 190501"/>
              <a:gd name="csY47" fmla="*/ 80963 h 190500"/>
              <a:gd name="csX48" fmla="*/ 152400 w 190501"/>
              <a:gd name="csY48" fmla="*/ 95251 h 190500"/>
              <a:gd name="csX49" fmla="*/ 95250 w 190501"/>
              <a:gd name="csY49" fmla="*/ 152401 h 190500"/>
              <a:gd name="csX50" fmla="*/ 38100 w 190501"/>
              <a:gd name="csY50" fmla="*/ 95251 h 190500"/>
              <a:gd name="csX51" fmla="*/ 95250 w 190501"/>
              <a:gd name="csY51" fmla="*/ 38101 h 190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Lst>
            <a:rect l="l" t="t" r="r" b="b"/>
            <a:pathLst>
              <a:path w="190501" h="190500">
                <a:moveTo>
                  <a:pt x="188408" y="45534"/>
                </a:moveTo>
                <a:cubicBezTo>
                  <a:pt x="190452" y="43491"/>
                  <a:pt x="191063" y="40418"/>
                  <a:pt x="189957" y="37748"/>
                </a:cubicBezTo>
                <a:cubicBezTo>
                  <a:pt x="188852" y="35079"/>
                  <a:pt x="186247" y="33338"/>
                  <a:pt x="183357" y="33338"/>
                </a:cubicBezTo>
                <a:lnTo>
                  <a:pt x="157162" y="33338"/>
                </a:lnTo>
                <a:lnTo>
                  <a:pt x="157162" y="7144"/>
                </a:lnTo>
                <a:cubicBezTo>
                  <a:pt x="157162" y="4255"/>
                  <a:pt x="155421" y="1650"/>
                  <a:pt x="152751" y="544"/>
                </a:cubicBezTo>
                <a:cubicBezTo>
                  <a:pt x="150083" y="-562"/>
                  <a:pt x="147010" y="50"/>
                  <a:pt x="144967" y="2093"/>
                </a:cubicBezTo>
                <a:lnTo>
                  <a:pt x="121155" y="25906"/>
                </a:lnTo>
                <a:cubicBezTo>
                  <a:pt x="119815" y="27246"/>
                  <a:pt x="119063" y="29063"/>
                  <a:pt x="119063" y="30957"/>
                </a:cubicBezTo>
                <a:lnTo>
                  <a:pt x="119063" y="57967"/>
                </a:lnTo>
                <a:lnTo>
                  <a:pt x="100185" y="76846"/>
                </a:lnTo>
                <a:cubicBezTo>
                  <a:pt x="98610" y="76425"/>
                  <a:pt x="96957" y="76201"/>
                  <a:pt x="95250" y="76201"/>
                </a:cubicBezTo>
                <a:cubicBezTo>
                  <a:pt x="84729" y="76201"/>
                  <a:pt x="76200" y="84730"/>
                  <a:pt x="76200" y="95251"/>
                </a:cubicBezTo>
                <a:cubicBezTo>
                  <a:pt x="76200" y="105771"/>
                  <a:pt x="84729" y="114301"/>
                  <a:pt x="95250" y="114301"/>
                </a:cubicBezTo>
                <a:cubicBezTo>
                  <a:pt x="105771" y="114301"/>
                  <a:pt x="114300" y="105771"/>
                  <a:pt x="114300" y="95251"/>
                </a:cubicBezTo>
                <a:cubicBezTo>
                  <a:pt x="114300" y="93544"/>
                  <a:pt x="114075" y="91891"/>
                  <a:pt x="113655" y="90316"/>
                </a:cubicBezTo>
                <a:lnTo>
                  <a:pt x="132533" y="71438"/>
                </a:lnTo>
                <a:lnTo>
                  <a:pt x="159545" y="71438"/>
                </a:lnTo>
                <a:cubicBezTo>
                  <a:pt x="161439" y="71438"/>
                  <a:pt x="163256" y="70686"/>
                  <a:pt x="164596" y="69346"/>
                </a:cubicBezTo>
                <a:lnTo>
                  <a:pt x="188408" y="45534"/>
                </a:lnTo>
                <a:close/>
                <a:moveTo>
                  <a:pt x="95250" y="1"/>
                </a:moveTo>
                <a:cubicBezTo>
                  <a:pt x="106705" y="1"/>
                  <a:pt x="117687" y="2023"/>
                  <a:pt x="127860" y="5729"/>
                </a:cubicBezTo>
                <a:lnTo>
                  <a:pt x="114419" y="19170"/>
                </a:lnTo>
                <a:cubicBezTo>
                  <a:pt x="113823" y="19767"/>
                  <a:pt x="113275" y="20405"/>
                  <a:pt x="112781" y="21077"/>
                </a:cubicBezTo>
                <a:cubicBezTo>
                  <a:pt x="107152" y="19752"/>
                  <a:pt x="101283" y="19051"/>
                  <a:pt x="95250" y="19051"/>
                </a:cubicBezTo>
                <a:cubicBezTo>
                  <a:pt x="53166" y="19051"/>
                  <a:pt x="19050" y="53166"/>
                  <a:pt x="19050" y="95251"/>
                </a:cubicBezTo>
                <a:cubicBezTo>
                  <a:pt x="19050" y="137334"/>
                  <a:pt x="53166" y="171451"/>
                  <a:pt x="95250" y="171451"/>
                </a:cubicBezTo>
                <a:cubicBezTo>
                  <a:pt x="137334" y="171451"/>
                  <a:pt x="171450" y="137334"/>
                  <a:pt x="171450" y="95251"/>
                </a:cubicBezTo>
                <a:cubicBezTo>
                  <a:pt x="171450" y="89218"/>
                  <a:pt x="170749" y="83348"/>
                  <a:pt x="169424" y="77720"/>
                </a:cubicBezTo>
                <a:cubicBezTo>
                  <a:pt x="170096" y="77226"/>
                  <a:pt x="170734" y="76678"/>
                  <a:pt x="171331" y="76081"/>
                </a:cubicBezTo>
                <a:lnTo>
                  <a:pt x="184772" y="62641"/>
                </a:lnTo>
                <a:cubicBezTo>
                  <a:pt x="188478" y="72813"/>
                  <a:pt x="190500" y="83796"/>
                  <a:pt x="190500" y="95251"/>
                </a:cubicBezTo>
                <a:cubicBezTo>
                  <a:pt x="190500" y="147856"/>
                  <a:pt x="147855" y="190501"/>
                  <a:pt x="95250" y="190501"/>
                </a:cubicBezTo>
                <a:cubicBezTo>
                  <a:pt x="42645" y="190501"/>
                  <a:pt x="0" y="147856"/>
                  <a:pt x="0" y="95251"/>
                </a:cubicBezTo>
                <a:cubicBezTo>
                  <a:pt x="0" y="42645"/>
                  <a:pt x="42645" y="1"/>
                  <a:pt x="95250" y="1"/>
                </a:cubicBezTo>
                <a:close/>
                <a:moveTo>
                  <a:pt x="95250" y="38101"/>
                </a:moveTo>
                <a:cubicBezTo>
                  <a:pt x="100184" y="38101"/>
                  <a:pt x="104971" y="38726"/>
                  <a:pt x="109538" y="39901"/>
                </a:cubicBezTo>
                <a:lnTo>
                  <a:pt x="109538" y="54021"/>
                </a:lnTo>
                <a:lnTo>
                  <a:pt x="105592" y="57968"/>
                </a:lnTo>
                <a:cubicBezTo>
                  <a:pt x="105435" y="58125"/>
                  <a:pt x="105282" y="58284"/>
                  <a:pt x="105131" y="58444"/>
                </a:cubicBezTo>
                <a:cubicBezTo>
                  <a:pt x="101980" y="57601"/>
                  <a:pt x="98668" y="57151"/>
                  <a:pt x="95250" y="57151"/>
                </a:cubicBezTo>
                <a:cubicBezTo>
                  <a:pt x="74208" y="57151"/>
                  <a:pt x="57150" y="74208"/>
                  <a:pt x="57150" y="95251"/>
                </a:cubicBezTo>
                <a:cubicBezTo>
                  <a:pt x="57150" y="116293"/>
                  <a:pt x="74208" y="133351"/>
                  <a:pt x="95250" y="133351"/>
                </a:cubicBezTo>
                <a:cubicBezTo>
                  <a:pt x="116292" y="133351"/>
                  <a:pt x="133350" y="116293"/>
                  <a:pt x="133350" y="95251"/>
                </a:cubicBezTo>
                <a:cubicBezTo>
                  <a:pt x="133350" y="91833"/>
                  <a:pt x="132900" y="88521"/>
                  <a:pt x="132057" y="85369"/>
                </a:cubicBezTo>
                <a:cubicBezTo>
                  <a:pt x="132217" y="85219"/>
                  <a:pt x="132376" y="85065"/>
                  <a:pt x="132533" y="84909"/>
                </a:cubicBezTo>
                <a:lnTo>
                  <a:pt x="136478" y="80963"/>
                </a:lnTo>
                <a:lnTo>
                  <a:pt x="150600" y="80963"/>
                </a:lnTo>
                <a:cubicBezTo>
                  <a:pt x="151775" y="85530"/>
                  <a:pt x="152400" y="90317"/>
                  <a:pt x="152400" y="95251"/>
                </a:cubicBezTo>
                <a:cubicBezTo>
                  <a:pt x="152400" y="126814"/>
                  <a:pt x="126813" y="152401"/>
                  <a:pt x="95250" y="152401"/>
                </a:cubicBezTo>
                <a:cubicBezTo>
                  <a:pt x="63687" y="152401"/>
                  <a:pt x="38100" y="126814"/>
                  <a:pt x="38100" y="95251"/>
                </a:cubicBezTo>
                <a:cubicBezTo>
                  <a:pt x="38100" y="63687"/>
                  <a:pt x="63687" y="38101"/>
                  <a:pt x="95250" y="38101"/>
                </a:cubicBezTo>
                <a:close/>
              </a:path>
            </a:pathLst>
          </a:custGeom>
          <a:solidFill>
            <a:schemeClr val="tx1"/>
          </a:solidFill>
          <a:ln w="10477" cap="flat">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38011" tIns="270406" rIns="338011" bIns="270406" numCol="1" spcCol="0" rtlCol="0" fromWordArt="0" anchor="t" anchorCtr="0" forceAA="0" compatLnSpc="1">
            <a:prstTxWarp prst="textNoShape">
              <a:avLst/>
            </a:prstTxWarp>
            <a:noAutofit/>
          </a:bodyPr>
          <a:lstStyle/>
          <a:p>
            <a:pPr defTabSz="1722411" fontAlgn="base">
              <a:spcBef>
                <a:spcPct val="0"/>
              </a:spcBef>
              <a:spcAft>
                <a:spcPct val="0"/>
              </a:spcAft>
              <a:defRPr/>
            </a:pPr>
            <a:endParaRPr lang="en-US" sz="3622" b="1">
              <a:noFill/>
              <a:latin typeface="Segoe UI Variable Display Semibold" pitchFamily="2" charset="0"/>
              <a:cs typeface="Segoe UI" pitchFamily="34" charset="0"/>
            </a:endParaRPr>
          </a:p>
        </p:txBody>
      </p:sp>
      <p:sp>
        <p:nvSpPr>
          <p:cNvPr id="32" name="Rectangle: Rounded Corners 31">
            <a:extLst>
              <a:ext uri="{FF2B5EF4-FFF2-40B4-BE49-F238E27FC236}">
                <a16:creationId xmlns:a16="http://schemas.microsoft.com/office/drawing/2014/main" id="{F0E10704-F7CD-08EE-5020-08C6069D4D30}"/>
              </a:ext>
            </a:extLst>
          </p:cNvPr>
          <p:cNvSpPr/>
          <p:nvPr/>
        </p:nvSpPr>
        <p:spPr bwMode="auto">
          <a:xfrm>
            <a:off x="350838" y="2066107"/>
            <a:ext cx="3187959" cy="814642"/>
          </a:xfrm>
          <a:prstGeom prst="roundRect">
            <a:avLst>
              <a:gd name="adj" fmla="val 9646"/>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769520" fontAlgn="base">
              <a:spcBef>
                <a:spcPct val="0"/>
              </a:spcBef>
              <a:spcAft>
                <a:spcPct val="0"/>
              </a:spcAft>
            </a:pPr>
            <a:r>
              <a:rPr lang="en-US" sz="1100">
                <a:ln w="3175">
                  <a:noFill/>
                </a:ln>
                <a:solidFill>
                  <a:schemeClr val="tx1"/>
                </a:solidFill>
                <a:latin typeface="Segoe Sans Display Semibold" pitchFamily="2" charset="0"/>
                <a:cs typeface="Segoe Sans Display Semibold" pitchFamily="2" charset="0"/>
              </a:rPr>
              <a:t>Goal: </a:t>
            </a:r>
            <a:r>
              <a:rPr lang="en-US" sz="1100">
                <a:ln w="3175">
                  <a:noFill/>
                </a:ln>
                <a:solidFill>
                  <a:schemeClr val="tx1"/>
                </a:solidFill>
                <a:cs typeface="Segoe Sans Display Semibold" pitchFamily="2" charset="0"/>
              </a:rPr>
              <a:t>Replace the Monday-morning scramble with a status update that writes itself.</a:t>
            </a:r>
          </a:p>
        </p:txBody>
      </p:sp>
      <p:sp>
        <p:nvSpPr>
          <p:cNvPr id="34" name="Rectangle: Rounded Corners 33">
            <a:extLst>
              <a:ext uri="{FF2B5EF4-FFF2-40B4-BE49-F238E27FC236}">
                <a16:creationId xmlns:a16="http://schemas.microsoft.com/office/drawing/2014/main" id="{3BC8BA2D-9BE1-BF71-403F-74C59EF1D72C}"/>
              </a:ext>
            </a:extLst>
          </p:cNvPr>
          <p:cNvSpPr/>
          <p:nvPr/>
        </p:nvSpPr>
        <p:spPr bwMode="auto">
          <a:xfrm>
            <a:off x="3674226" y="2066107"/>
            <a:ext cx="3747337" cy="814642"/>
          </a:xfrm>
          <a:prstGeom prst="roundRect">
            <a:avLst>
              <a:gd name="adj" fmla="val 10584"/>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769520" fontAlgn="base">
              <a:spcBef>
                <a:spcPct val="0"/>
              </a:spcBef>
              <a:spcAft>
                <a:spcPct val="0"/>
              </a:spcAft>
            </a:pPr>
            <a:r>
              <a:rPr lang="en-US" sz="1100">
                <a:ln w="3175">
                  <a:noFill/>
                </a:ln>
                <a:solidFill>
                  <a:schemeClr val="tx1"/>
                </a:solidFill>
                <a:latin typeface="Segoe Sans Display Semibold"/>
                <a:cs typeface="Segoe Sans Display Semibold"/>
              </a:rPr>
              <a:t>Output: </a:t>
            </a:r>
            <a:r>
              <a:rPr lang="en-US" sz="1100">
                <a:ln w="3175">
                  <a:noFill/>
                </a:ln>
                <a:solidFill>
                  <a:schemeClr val="tx1"/>
                </a:solidFill>
                <a:cs typeface="Segoe Sans Display Semibold"/>
              </a:rPr>
              <a:t>A ready-to-send weekly status, drafted from your real meetings and conversations, that lands in your team’s inbox to start the week.</a:t>
            </a:r>
          </a:p>
        </p:txBody>
      </p:sp>
      <p:sp>
        <p:nvSpPr>
          <p:cNvPr id="35" name="Graphic 15">
            <a:extLst>
              <a:ext uri="{FF2B5EF4-FFF2-40B4-BE49-F238E27FC236}">
                <a16:creationId xmlns:a16="http://schemas.microsoft.com/office/drawing/2014/main" id="{64E6B436-7456-A05A-E7AA-E8729427AA13}"/>
              </a:ext>
              <a:ext uri="{C183D7F6-B498-43B3-948B-1728B52AA6E4}">
                <adec:decorative xmlns:adec="http://schemas.microsoft.com/office/drawing/2017/decorative" val="1"/>
              </a:ext>
            </a:extLst>
          </p:cNvPr>
          <p:cNvSpPr>
            <a:spLocks/>
          </p:cNvSpPr>
          <p:nvPr/>
        </p:nvSpPr>
        <p:spPr>
          <a:xfrm>
            <a:off x="3780906" y="1753374"/>
            <a:ext cx="297568" cy="252931"/>
          </a:xfrm>
          <a:custGeom>
            <a:avLst/>
            <a:gdLst>
              <a:gd name="csX0" fmla="*/ 147926 w 190499"/>
              <a:gd name="csY0" fmla="*/ 2092 h 161924"/>
              <a:gd name="csX1" fmla="*/ 137824 w 190499"/>
              <a:gd name="csY1" fmla="*/ 2092 h 161924"/>
              <a:gd name="csX2" fmla="*/ 137824 w 190499"/>
              <a:gd name="csY2" fmla="*/ 12195 h 161924"/>
              <a:gd name="csX3" fmla="*/ 166109 w 190499"/>
              <a:gd name="csY3" fmla="*/ 40481 h 161924"/>
              <a:gd name="csX4" fmla="*/ 119063 w 190499"/>
              <a:gd name="csY4" fmla="*/ 40481 h 161924"/>
              <a:gd name="csX5" fmla="*/ 88106 w 190499"/>
              <a:gd name="csY5" fmla="*/ 71437 h 161924"/>
              <a:gd name="csX6" fmla="*/ 88106 w 190499"/>
              <a:gd name="csY6" fmla="*/ 100012 h 161924"/>
              <a:gd name="csX7" fmla="*/ 75437 w 190499"/>
              <a:gd name="csY7" fmla="*/ 116198 h 161924"/>
              <a:gd name="csX8" fmla="*/ 38100 w 190499"/>
              <a:gd name="csY8" fmla="*/ 85725 h 161924"/>
              <a:gd name="csX9" fmla="*/ 0 w 190499"/>
              <a:gd name="csY9" fmla="*/ 123825 h 161924"/>
              <a:gd name="csX10" fmla="*/ 38100 w 190499"/>
              <a:gd name="csY10" fmla="*/ 161925 h 161924"/>
              <a:gd name="csX11" fmla="*/ 75582 w 190499"/>
              <a:gd name="csY11" fmla="*/ 130693 h 161924"/>
              <a:gd name="csX12" fmla="*/ 102394 w 190499"/>
              <a:gd name="csY12" fmla="*/ 100012 h 161924"/>
              <a:gd name="csX13" fmla="*/ 102394 w 190499"/>
              <a:gd name="csY13" fmla="*/ 71437 h 161924"/>
              <a:gd name="csX14" fmla="*/ 119063 w 190499"/>
              <a:gd name="csY14" fmla="*/ 54769 h 161924"/>
              <a:gd name="csX15" fmla="*/ 166109 w 190499"/>
              <a:gd name="csY15" fmla="*/ 54769 h 161924"/>
              <a:gd name="csX16" fmla="*/ 137824 w 190499"/>
              <a:gd name="csY16" fmla="*/ 83055 h 161924"/>
              <a:gd name="csX17" fmla="*/ 137824 w 190499"/>
              <a:gd name="csY17" fmla="*/ 93157 h 161924"/>
              <a:gd name="csX18" fmla="*/ 147926 w 190499"/>
              <a:gd name="csY18" fmla="*/ 93157 h 161924"/>
              <a:gd name="csX19" fmla="*/ 188407 w 190499"/>
              <a:gd name="csY19" fmla="*/ 52676 h 161924"/>
              <a:gd name="csX20" fmla="*/ 188407 w 190499"/>
              <a:gd name="csY20" fmla="*/ 42574 h 161924"/>
              <a:gd name="csX21" fmla="*/ 147926 w 190499"/>
              <a:gd name="csY21" fmla="*/ 2092 h 1619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90499" h="161924">
                <a:moveTo>
                  <a:pt x="147926" y="2092"/>
                </a:moveTo>
                <a:cubicBezTo>
                  <a:pt x="145136" y="-697"/>
                  <a:pt x="140614" y="-697"/>
                  <a:pt x="137824" y="2092"/>
                </a:cubicBezTo>
                <a:cubicBezTo>
                  <a:pt x="135034" y="4882"/>
                  <a:pt x="135034" y="9405"/>
                  <a:pt x="137824" y="12195"/>
                </a:cubicBezTo>
                <a:lnTo>
                  <a:pt x="166109" y="40481"/>
                </a:lnTo>
                <a:lnTo>
                  <a:pt x="119063" y="40481"/>
                </a:lnTo>
                <a:cubicBezTo>
                  <a:pt x="101966" y="40481"/>
                  <a:pt x="88106" y="54341"/>
                  <a:pt x="88106" y="71437"/>
                </a:cubicBezTo>
                <a:lnTo>
                  <a:pt x="88106" y="100012"/>
                </a:lnTo>
                <a:cubicBezTo>
                  <a:pt x="88106" y="107840"/>
                  <a:pt x="82711" y="114408"/>
                  <a:pt x="75437" y="116198"/>
                </a:cubicBezTo>
                <a:cubicBezTo>
                  <a:pt x="71904" y="98811"/>
                  <a:pt x="56530" y="85725"/>
                  <a:pt x="38100" y="85725"/>
                </a:cubicBezTo>
                <a:cubicBezTo>
                  <a:pt x="17058" y="85725"/>
                  <a:pt x="0" y="102783"/>
                  <a:pt x="0" y="123825"/>
                </a:cubicBezTo>
                <a:cubicBezTo>
                  <a:pt x="0" y="144867"/>
                  <a:pt x="17058" y="161925"/>
                  <a:pt x="38100" y="161925"/>
                </a:cubicBezTo>
                <a:cubicBezTo>
                  <a:pt x="56797" y="161925"/>
                  <a:pt x="72348" y="148458"/>
                  <a:pt x="75582" y="130693"/>
                </a:cubicBezTo>
                <a:cubicBezTo>
                  <a:pt x="90719" y="128668"/>
                  <a:pt x="102394" y="115704"/>
                  <a:pt x="102394" y="100012"/>
                </a:cubicBezTo>
                <a:lnTo>
                  <a:pt x="102394" y="71437"/>
                </a:lnTo>
                <a:cubicBezTo>
                  <a:pt x="102394" y="62232"/>
                  <a:pt x="109857" y="54769"/>
                  <a:pt x="119063" y="54769"/>
                </a:cubicBezTo>
                <a:lnTo>
                  <a:pt x="166109" y="54769"/>
                </a:lnTo>
                <a:lnTo>
                  <a:pt x="137824" y="83055"/>
                </a:lnTo>
                <a:cubicBezTo>
                  <a:pt x="135034" y="85845"/>
                  <a:pt x="135034" y="90367"/>
                  <a:pt x="137824" y="93157"/>
                </a:cubicBezTo>
                <a:cubicBezTo>
                  <a:pt x="140614" y="95947"/>
                  <a:pt x="145136" y="95947"/>
                  <a:pt x="147926" y="93157"/>
                </a:cubicBezTo>
                <a:lnTo>
                  <a:pt x="188407" y="52676"/>
                </a:lnTo>
                <a:cubicBezTo>
                  <a:pt x="191197" y="49887"/>
                  <a:pt x="191197" y="45363"/>
                  <a:pt x="188407" y="42574"/>
                </a:cubicBezTo>
                <a:lnTo>
                  <a:pt x="147926" y="2092"/>
                </a:lnTo>
                <a:close/>
              </a:path>
            </a:pathLst>
          </a:custGeom>
          <a:solidFill>
            <a:schemeClr val="tx1"/>
          </a:solidFill>
          <a:ln w="10477" cap="flat">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38011" tIns="270406" rIns="338011" bIns="270406" numCol="1" spcCol="0" rtlCol="0" fromWordArt="0" anchor="t" anchorCtr="0" forceAA="0" compatLnSpc="1">
            <a:prstTxWarp prst="textNoShape">
              <a:avLst/>
            </a:prstTxWarp>
            <a:noAutofit/>
          </a:bodyPr>
          <a:lstStyle/>
          <a:p>
            <a:pPr defTabSz="1722411" fontAlgn="base">
              <a:spcBef>
                <a:spcPct val="0"/>
              </a:spcBef>
              <a:spcAft>
                <a:spcPct val="0"/>
              </a:spcAft>
              <a:defRPr/>
            </a:pPr>
            <a:endParaRPr lang="en-US" sz="3622" b="1">
              <a:noFill/>
              <a:latin typeface="Segoe UI Variable Display Semibold" pitchFamily="2" charset="0"/>
              <a:cs typeface="Segoe UI" pitchFamily="34" charset="0"/>
            </a:endParaRPr>
          </a:p>
        </p:txBody>
      </p:sp>
      <p:graphicFrame>
        <p:nvGraphicFramePr>
          <p:cNvPr id="41" name="Table 40">
            <a:extLst>
              <a:ext uri="{FF2B5EF4-FFF2-40B4-BE49-F238E27FC236}">
                <a16:creationId xmlns:a16="http://schemas.microsoft.com/office/drawing/2014/main" id="{3FDA68D1-84AC-5ECD-277C-43093A66986C}"/>
              </a:ext>
            </a:extLst>
          </p:cNvPr>
          <p:cNvGraphicFramePr>
            <a:graphicFrameLocks noGrp="1"/>
          </p:cNvGraphicFramePr>
          <p:nvPr>
            <p:extLst>
              <p:ext uri="{D42A27DB-BD31-4B8C-83A1-F6EECF244321}">
                <p14:modId xmlns:p14="http://schemas.microsoft.com/office/powerpoint/2010/main" val="2362110050"/>
              </p:ext>
            </p:extLst>
          </p:nvPr>
        </p:nvGraphicFramePr>
        <p:xfrm>
          <a:off x="350838" y="3120140"/>
          <a:ext cx="7070725" cy="4913376"/>
        </p:xfrm>
        <a:graphic>
          <a:graphicData uri="http://schemas.openxmlformats.org/drawingml/2006/table">
            <a:tbl>
              <a:tblPr firstRow="1" bandRow="1">
                <a:effectLst/>
                <a:tableStyleId>{2D5ABB26-0587-4C30-8999-92F81FD0307C}</a:tableStyleId>
              </a:tblPr>
              <a:tblGrid>
                <a:gridCol w="4438876">
                  <a:extLst>
                    <a:ext uri="{9D8B030D-6E8A-4147-A177-3AD203B41FA5}">
                      <a16:colId xmlns:a16="http://schemas.microsoft.com/office/drawing/2014/main" val="500978148"/>
                    </a:ext>
                  </a:extLst>
                </a:gridCol>
                <a:gridCol w="2631849">
                  <a:extLst>
                    <a:ext uri="{9D8B030D-6E8A-4147-A177-3AD203B41FA5}">
                      <a16:colId xmlns:a16="http://schemas.microsoft.com/office/drawing/2014/main" val="1291813688"/>
                    </a:ext>
                  </a:extLst>
                </a:gridCol>
              </a:tblGrid>
              <a:tr h="0">
                <a:tc>
                  <a:txBody>
                    <a:bodyPr/>
                    <a:lstStyle/>
                    <a:p>
                      <a:pPr marL="0" marR="0" lvl="0" indent="0" algn="l" defTabSz="524695" rtl="0" eaLnBrk="1" fontAlgn="auto" latinLnBrk="0" hangingPunct="1">
                        <a:lnSpc>
                          <a:spcPct val="100000"/>
                        </a:lnSpc>
                        <a:spcBef>
                          <a:spcPts val="0"/>
                        </a:spcBef>
                        <a:spcAft>
                          <a:spcPts val="800"/>
                        </a:spcAft>
                        <a:buClrTx/>
                        <a:buSzTx/>
                        <a:buFontTx/>
                        <a:buNone/>
                        <a:tabLst/>
                        <a:defRPr/>
                      </a:pPr>
                      <a:r>
                        <a:rPr lang="en-US" sz="1400" kern="1200" dirty="0">
                          <a:solidFill>
                            <a:schemeClr val="accent2">
                              <a:lumMod val="75000"/>
                            </a:schemeClr>
                          </a:solidFill>
                          <a:latin typeface="Segoe Sans Display Semibold" pitchFamily="2" charset="0"/>
                          <a:ea typeface="+mn-ea"/>
                          <a:cs typeface="Segoe Sans Display Semibold" pitchFamily="2" charset="0"/>
                          <a:sym typeface=""/>
                        </a:rPr>
                        <a:t>Prompt</a:t>
                      </a:r>
                    </a:p>
                  </a:txBody>
                  <a:tcPr marL="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ClrTx/>
                        <a:buSzTx/>
                        <a:buFontTx/>
                        <a:buNone/>
                        <a:tabLst/>
                        <a:defRPr/>
                      </a:pPr>
                      <a:r>
                        <a:rPr lang="en-US" sz="1400" kern="1200" dirty="0">
                          <a:solidFill>
                            <a:schemeClr val="accent2">
                              <a:lumMod val="75000"/>
                            </a:schemeClr>
                          </a:solidFill>
                          <a:latin typeface="Segoe Sans Display Semibold" pitchFamily="2" charset="0"/>
                          <a:ea typeface="+mn-ea"/>
                          <a:cs typeface="Segoe Sans Display Semibold" pitchFamily="2" charset="0"/>
                          <a:sym typeface=""/>
                        </a:rPr>
                        <a:t>Execution workflow</a:t>
                      </a:r>
                    </a:p>
                  </a:txBody>
                  <a:tcPr marL="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68231157"/>
                  </a:ext>
                </a:extLst>
              </a:tr>
              <a:tr h="576072">
                <a:tc rowSpan="8">
                  <a:txBody>
                    <a:bodyPr/>
                    <a:lstStyle/>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a:solidFill>
                            <a:schemeClr val="tx1"/>
                          </a:solidFill>
                          <a:effectLst/>
                          <a:latin typeface="+mn-lt"/>
                          <a:ea typeface="+mn-ea"/>
                          <a:cs typeface="Segoe Sans Display"/>
                        </a:rPr>
                        <a:t>I create a weekly email to my team focused on my top of mind for the week – I send this Monday morning, and it includes my top of mind as well as some of the key meetings for the week.</a:t>
                      </a:r>
                    </a:p>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a:solidFill>
                            <a:schemeClr val="tx1"/>
                          </a:solidFill>
                          <a:effectLst/>
                          <a:latin typeface="+mn-lt"/>
                          <a:ea typeface="+mn-ea"/>
                          <a:cs typeface="Segoe Sans Display"/>
                        </a:rPr>
                        <a:t>Those key meetings tend to be executives, and my top of mind are related to the key priorities and projects the team and I are working on.</a:t>
                      </a:r>
                    </a:p>
                    <a:p>
                      <a:pPr marL="0" marR="0" lvl="0" indent="0" algn="l" rtl="0" eaLnBrk="1" fontAlgn="auto" latinLnBrk="0" hangingPunct="1">
                        <a:lnSpc>
                          <a:spcPct val="100000"/>
                        </a:lnSpc>
                        <a:spcBef>
                          <a:spcPts val="1200"/>
                        </a:spcBef>
                        <a:spcAft>
                          <a:spcPts val="0"/>
                        </a:spcAft>
                        <a:buFontTx/>
                        <a:buNone/>
                      </a:pPr>
                      <a:r>
                        <a:rPr lang="en-US" sz="1400" b="0" i="0" u="none" strike="noStrike" kern="1200" cap="none" spc="0" normalizeH="0" baseline="0">
                          <a:solidFill>
                            <a:schemeClr val="tx1"/>
                          </a:solidFill>
                          <a:effectLst/>
                          <a:latin typeface="+mn-lt"/>
                          <a:ea typeface="+mn-ea"/>
                          <a:cs typeface="Segoe Sans Display"/>
                        </a:rPr>
                        <a:t>Pull a few key metrics from Fabric IQ tied to our priorities – progress since last week – and weave them into the update so the status is grounded in real numbers.</a:t>
                      </a:r>
                    </a:p>
                    <a:p>
                      <a:pPr marL="0" marR="0" lvl="0" indent="0" algn="l" rtl="0" eaLnBrk="1" fontAlgn="auto" latinLnBrk="0" hangingPunct="1">
                        <a:lnSpc>
                          <a:spcPct val="100000"/>
                        </a:lnSpc>
                        <a:spcBef>
                          <a:spcPts val="1200"/>
                        </a:spcBef>
                        <a:spcAft>
                          <a:spcPts val="0"/>
                        </a:spcAft>
                        <a:buFontTx/>
                        <a:buNone/>
                      </a:pPr>
                      <a:r>
                        <a:rPr lang="en-US" sz="1400" b="0" i="0" u="none" strike="noStrike" kern="1200" cap="none" spc="0" normalizeH="0" baseline="0">
                          <a:solidFill>
                            <a:schemeClr val="tx1"/>
                          </a:solidFill>
                          <a:effectLst/>
                          <a:latin typeface="Segoe Sans Display Semilight"/>
                          <a:ea typeface="+mn-ea"/>
                          <a:cs typeface="Segoe Sans Display Semilight"/>
                        </a:rPr>
                        <a:t>Create a skill for this workflow and schedule it to run </a:t>
                      </a:r>
                      <a:r>
                        <a:rPr lang="en-US" sz="1400" b="0" i="0" u="none" strike="noStrike" kern="1200" cap="none" spc="0" normalizeH="0" baseline="0">
                          <a:solidFill>
                            <a:schemeClr val="tx1"/>
                          </a:solidFill>
                          <a:effectLst/>
                          <a:latin typeface="+mn-lt"/>
                          <a:ea typeface="+mn-ea"/>
                          <a:cs typeface="Segoe Sans Display"/>
                        </a:rPr>
                        <a:t>every Monday morning.</a:t>
                      </a:r>
                    </a:p>
                  </a:txBody>
                  <a:tcPr marL="0" marR="274320">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noFill/>
                  </a:tcPr>
                </a:tc>
                <a:tc>
                  <a:txBody>
                    <a:bodyPr/>
                    <a:lstStyle/>
                    <a:p>
                      <a:pPr marL="0" marR="0">
                        <a:buNone/>
                      </a:pPr>
                      <a:r>
                        <a:rPr lang="en-US" sz="1400" b="0" i="0" u="none" strike="noStrike" kern="1200" cap="none" spc="0" normalizeH="0" baseline="0">
                          <a:solidFill>
                            <a:schemeClr val="tx1"/>
                          </a:solidFill>
                          <a:effectLst/>
                          <a:latin typeface="Segoe Sans Display Semibold"/>
                          <a:ea typeface="+mn-ea"/>
                          <a:cs typeface="Segoe Sans Display Semibold"/>
                        </a:rPr>
                        <a:t>Calendar</a:t>
                      </a:r>
                      <a:r>
                        <a:rPr lang="en-US" sz="1400" b="0" i="0" u="none" strike="noStrike" kern="1200" cap="none" spc="0" normalizeH="0" baseline="0" dirty="0">
                          <a:solidFill>
                            <a:schemeClr val="tx1"/>
                          </a:solidFill>
                          <a:effectLst/>
                          <a:latin typeface="+mn-lt"/>
                          <a:ea typeface="+mn-ea"/>
                          <a:cs typeface="Segoe Sans Display"/>
                        </a:rPr>
                        <a:t>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a:solidFill>
                            <a:schemeClr val="tx1"/>
                          </a:solidFill>
                          <a:effectLst/>
                          <a:latin typeface="+mn-lt"/>
                          <a:ea typeface="+mn-ea"/>
                          <a:cs typeface="Segoe Sans Display"/>
                        </a:rPr>
                        <a:t> Identify key meetings</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726913705"/>
                  </a:ext>
                </a:extLst>
              </a:tr>
              <a:tr h="576072">
                <a:tc vMerge="1">
                  <a:txBody>
                    <a:bodyPr/>
                    <a:lstStyle/>
                    <a:p>
                      <a:endParaRPr lang="en-IN"/>
                    </a:p>
                  </a:txBody>
                  <a:tcPr/>
                </a:tc>
                <a:tc>
                  <a:txBody>
                    <a:bodyPr/>
                    <a:lstStyle/>
                    <a:p>
                      <a:pPr marL="0" marR="0">
                        <a:buNone/>
                      </a:pPr>
                      <a:r>
                        <a:rPr lang="en-US" sz="1400" b="0" i="0" u="none" strike="noStrike" kern="1200" cap="none" spc="0" normalizeH="0" baseline="0" dirty="0">
                          <a:solidFill>
                            <a:schemeClr val="tx1"/>
                          </a:solidFill>
                          <a:effectLst/>
                          <a:latin typeface="Segoe Sans Display Semibold"/>
                          <a:ea typeface="+mn-ea"/>
                          <a:cs typeface="Segoe Sans Display Semibold"/>
                        </a:rPr>
                        <a:t>Email</a:t>
                      </a:r>
                      <a:r>
                        <a:rPr lang="en-US" sz="1400" b="0" i="0" u="none" strike="noStrike" kern="1200" cap="none" spc="0" normalizeH="0" baseline="0" dirty="0">
                          <a:solidFill>
                            <a:schemeClr val="tx1"/>
                          </a:solidFill>
                          <a:effectLst/>
                          <a:latin typeface="+mn-lt"/>
                          <a:ea typeface="+mn-ea"/>
                          <a:cs typeface="Segoe Sans Display"/>
                        </a:rPr>
                        <a:t> </a:t>
                      </a:r>
                      <a:r>
                        <a:rPr lang="en-US" sz="1400" b="0" i="0" u="none" strike="noStrike" kern="1200" cap="none" spc="0" normalizeH="0" baseline="0" dirty="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dirty="0">
                          <a:solidFill>
                            <a:schemeClr val="tx1"/>
                          </a:solidFill>
                          <a:effectLst/>
                          <a:latin typeface="+mn-lt"/>
                          <a:ea typeface="+mn-ea"/>
                          <a:cs typeface="Segoe Sans Display"/>
                        </a:rPr>
                        <a:t> Extract top-of-mind priorities</a:t>
                      </a:r>
                      <a:endParaRPr lang="en-IN" sz="1400" b="0" i="0" u="none" strike="noStrike" kern="1200" cap="none" spc="0" normalizeH="0" baseline="0" dirty="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952265413"/>
                  </a:ext>
                </a:extLst>
              </a:tr>
              <a:tr h="576072">
                <a:tc vMerge="1">
                  <a:txBody>
                    <a:bodyPr/>
                    <a:lstStyle/>
                    <a:p>
                      <a:endParaRPr lang="en-IN"/>
                    </a:p>
                  </a:txBody>
                  <a:tcPr/>
                </a:tc>
                <a:tc>
                  <a:txBody>
                    <a:bodyPr/>
                    <a:lstStyle/>
                    <a:p>
                      <a:pPr marL="0" marR="0">
                        <a:buNone/>
                      </a:pPr>
                      <a:r>
                        <a:rPr lang="en-US" sz="1400" b="0" i="0" u="none" strike="noStrike" kern="1200" cap="none" spc="0" normalizeH="0" baseline="0" dirty="0">
                          <a:solidFill>
                            <a:schemeClr val="tx1"/>
                          </a:solidFill>
                          <a:effectLst/>
                          <a:latin typeface="Segoe Sans Display Semibold"/>
                          <a:ea typeface="+mn-ea"/>
                          <a:cs typeface="Segoe Sans Display Semibold"/>
                        </a:rPr>
                        <a:t>Teams</a:t>
                      </a:r>
                      <a:r>
                        <a:rPr lang="en-US" sz="1400" b="0" i="0" u="none" strike="noStrike" kern="1200" cap="none" spc="0" normalizeH="0" baseline="0" dirty="0">
                          <a:solidFill>
                            <a:schemeClr val="tx1"/>
                          </a:solidFill>
                          <a:effectLst/>
                          <a:latin typeface="+mn-lt"/>
                          <a:ea typeface="+mn-ea"/>
                          <a:cs typeface="Segoe Sans Display"/>
                        </a:rPr>
                        <a:t> </a:t>
                      </a:r>
                      <a:r>
                        <a:rPr lang="en-US" sz="1400" b="0" i="0" u="none" strike="noStrike" kern="1200" cap="none" spc="0" normalizeH="0" baseline="0" dirty="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dirty="0">
                          <a:solidFill>
                            <a:schemeClr val="tx1"/>
                          </a:solidFill>
                          <a:effectLst/>
                          <a:latin typeface="+mn-lt"/>
                          <a:ea typeface="+mn-ea"/>
                          <a:cs typeface="Segoe Sans Display"/>
                        </a:rPr>
                        <a:t> Capture project updates</a:t>
                      </a:r>
                      <a:endParaRPr lang="en-IN" sz="1400" b="0" i="0" u="none" strike="noStrike" kern="1200" cap="none" spc="0" normalizeH="0" baseline="0" dirty="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771845048"/>
                  </a:ext>
                </a:extLst>
              </a:tr>
              <a:tr h="576072">
                <a:tc vMerge="1">
                  <a:txBody>
                    <a:bodyPr/>
                    <a:lstStyle/>
                    <a:p>
                      <a:endParaRPr lang="en-IN"/>
                    </a:p>
                  </a:txBody>
                  <a:tcPr/>
                </a:tc>
                <a:tc>
                  <a:txBody>
                    <a:bodyPr/>
                    <a:lstStyle/>
                    <a:p>
                      <a:pPr marL="247650" marR="0" indent="0">
                        <a:buNone/>
                      </a:pPr>
                      <a:r>
                        <a:rPr lang="en-US" sz="1400" b="0" i="0" u="none" strike="noStrike" kern="1200" cap="none" spc="0" normalizeH="0" baseline="0">
                          <a:solidFill>
                            <a:schemeClr val="tx1"/>
                          </a:solidFill>
                          <a:effectLst/>
                          <a:latin typeface="Segoe Sans Display Semibold"/>
                          <a:ea typeface="+mn-ea"/>
                          <a:cs typeface="Segoe Sans Display Semibold"/>
                        </a:rPr>
                        <a:t>Fabric</a:t>
                      </a:r>
                      <a:r>
                        <a:rPr lang="en-US" sz="1400" b="0" i="0" u="none" strike="noStrike" kern="1200" cap="none" spc="0" normalizeH="0" baseline="0" dirty="0">
                          <a:solidFill>
                            <a:schemeClr val="tx1"/>
                          </a:solidFill>
                          <a:effectLst/>
                          <a:latin typeface="+mn-lt"/>
                          <a:ea typeface="+mn-ea"/>
                          <a:cs typeface="Segoe Sans Display"/>
                        </a:rPr>
                        <a:t> </a:t>
                      </a:r>
                      <a:r>
                        <a:rPr lang="en-US" sz="1400" b="0" i="0" u="none" strike="noStrike" kern="1200" cap="none" spc="0" normalizeH="0" baseline="0">
                          <a:solidFill>
                            <a:schemeClr val="tx1"/>
                          </a:solidFill>
                          <a:effectLst/>
                          <a:latin typeface="Segoe Sans Display Semibold"/>
                          <a:ea typeface="+mn-ea"/>
                          <a:cs typeface="Segoe Sans Display Semibold"/>
                        </a:rPr>
                        <a:t>IQ</a:t>
                      </a:r>
                      <a:r>
                        <a:rPr lang="en-US" sz="1400" b="0" i="0" u="none" strike="noStrike" kern="1200" cap="none" spc="0" normalizeH="0" baseline="0" dirty="0">
                          <a:solidFill>
                            <a:schemeClr val="tx1"/>
                          </a:solidFill>
                          <a:effectLst/>
                          <a:latin typeface="+mn-lt"/>
                          <a:ea typeface="+mn-ea"/>
                          <a:cs typeface="Segoe Sans Display"/>
                        </a:rPr>
                        <a:t>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a:solidFill>
                            <a:schemeClr val="tx1"/>
                          </a:solidFill>
                          <a:effectLst/>
                          <a:latin typeface="+mn-lt"/>
                          <a:ea typeface="+mn-ea"/>
                          <a:cs typeface="Segoe Sans Display"/>
                        </a:rPr>
                        <a:t> Pull priority metrics + weekly progress</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992826558"/>
                  </a:ext>
                </a:extLst>
              </a:tr>
              <a:tr h="576072">
                <a:tc vMerge="1">
                  <a:txBody>
                    <a:bodyPr/>
                    <a:lstStyle/>
                    <a:p>
                      <a:endParaRPr lang="en-IN"/>
                    </a:p>
                  </a:txBody>
                  <a:tcPr/>
                </a:tc>
                <a:tc>
                  <a:txBody>
                    <a:bodyPr/>
                    <a:lstStyle/>
                    <a:p>
                      <a:pPr marL="0" marR="0">
                        <a:buNone/>
                      </a:pPr>
                      <a:r>
                        <a:rPr lang="en-US" sz="1400" b="0" i="0" u="none" strike="noStrike" kern="1200" cap="none" spc="0" normalizeH="0" baseline="0">
                          <a:solidFill>
                            <a:schemeClr val="tx1"/>
                          </a:solidFill>
                          <a:effectLst/>
                          <a:latin typeface="Segoe Sans Display Semibold"/>
                          <a:ea typeface="+mn-ea"/>
                          <a:cs typeface="Segoe Sans Display Semibold"/>
                        </a:rPr>
                        <a:t>Summarize</a:t>
                      </a:r>
                      <a:r>
                        <a:rPr lang="en-US" sz="1400" b="0" i="0" u="none" strike="noStrike" kern="1200" cap="none" spc="0" normalizeH="0" baseline="0" dirty="0">
                          <a:solidFill>
                            <a:schemeClr val="tx1"/>
                          </a:solidFill>
                          <a:effectLst/>
                          <a:latin typeface="+mn-lt"/>
                          <a:ea typeface="+mn-ea"/>
                          <a:cs typeface="Segoe Sans Display"/>
                        </a:rPr>
                        <a:t>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a:solidFill>
                            <a:schemeClr val="tx1"/>
                          </a:solidFill>
                          <a:effectLst/>
                          <a:latin typeface="+mn-lt"/>
                          <a:ea typeface="+mn-ea"/>
                          <a:cs typeface="Segoe Sans Display"/>
                        </a:rPr>
                        <a:t> Draft weekly status</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138400096"/>
                  </a:ext>
                </a:extLst>
              </a:tr>
              <a:tr h="576072">
                <a:tc vMerge="1">
                  <a:txBody>
                    <a:bodyPr/>
                    <a:lstStyle/>
                    <a:p>
                      <a:endParaRPr lang="en-IN"/>
                    </a:p>
                  </a:txBody>
                  <a:tcPr/>
                </a:tc>
                <a:tc>
                  <a:txBody>
                    <a:bodyPr/>
                    <a:lstStyle/>
                    <a:p>
                      <a:pPr marL="0" marR="0">
                        <a:buNone/>
                      </a:pPr>
                      <a:r>
                        <a:rPr lang="en-US" sz="1400" b="0" i="0" u="none" strike="noStrike" kern="1200" cap="none" spc="0" normalizeH="0" baseline="0">
                          <a:solidFill>
                            <a:schemeClr val="tx1"/>
                          </a:solidFill>
                          <a:effectLst/>
                          <a:latin typeface="Segoe Sans Display Semibold"/>
                          <a:ea typeface="+mn-ea"/>
                          <a:cs typeface="Segoe Sans Display Semibold"/>
                        </a:rPr>
                        <a:t>Validate</a:t>
                      </a:r>
                      <a:r>
                        <a:rPr lang="en-US" sz="1400" b="0" i="0" u="none" strike="noStrike" kern="1200" cap="none" spc="0" normalizeH="0" baseline="0" dirty="0">
                          <a:solidFill>
                            <a:schemeClr val="tx1"/>
                          </a:solidFill>
                          <a:effectLst/>
                          <a:latin typeface="+mn-lt"/>
                          <a:ea typeface="+mn-ea"/>
                          <a:cs typeface="Segoe Sans Display"/>
                        </a:rPr>
                        <a:t>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a:solidFill>
                            <a:schemeClr val="tx1"/>
                          </a:solidFill>
                          <a:effectLst/>
                          <a:latin typeface="+mn-lt"/>
                          <a:ea typeface="+mn-ea"/>
                          <a:cs typeface="Segoe Sans Display"/>
                        </a:rPr>
                        <a:t> Highlight exec-level meetings</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107832659"/>
                  </a:ext>
                </a:extLst>
              </a:tr>
              <a:tr h="576072">
                <a:tc vMerge="1">
                  <a:txBody>
                    <a:bodyPr/>
                    <a:lstStyle/>
                    <a:p>
                      <a:endParaRPr lang="en-IN"/>
                    </a:p>
                  </a:txBody>
                  <a:tcPr/>
                </a:tc>
                <a:tc>
                  <a:txBody>
                    <a:bodyPr/>
                    <a:lstStyle/>
                    <a:p>
                      <a:pPr marL="0" marR="0">
                        <a:buNone/>
                      </a:pPr>
                      <a:r>
                        <a:rPr lang="en-US" sz="1400" b="0" i="0" u="none" strike="noStrike" kern="1200" cap="none" spc="0" normalizeH="0" baseline="0">
                          <a:solidFill>
                            <a:schemeClr val="tx1"/>
                          </a:solidFill>
                          <a:effectLst/>
                          <a:latin typeface="Segoe Sans Display Semibold"/>
                          <a:ea typeface="+mn-ea"/>
                          <a:cs typeface="Segoe Sans Display Semibold"/>
                        </a:rPr>
                        <a:t>Approve</a:t>
                      </a:r>
                      <a:r>
                        <a:rPr lang="en-US" sz="1400" b="0" i="0" u="none" strike="noStrike" kern="1200" cap="none" spc="0" normalizeH="0" baseline="0" dirty="0">
                          <a:solidFill>
                            <a:schemeClr val="tx1"/>
                          </a:solidFill>
                          <a:effectLst/>
                          <a:latin typeface="+mn-lt"/>
                          <a:ea typeface="+mn-ea"/>
                          <a:cs typeface="Segoe Sans Display"/>
                        </a:rPr>
                        <a:t>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a:solidFill>
                            <a:schemeClr val="tx1"/>
                          </a:solidFill>
                          <a:effectLst/>
                          <a:latin typeface="+mn-lt"/>
                          <a:ea typeface="+mn-ea"/>
                          <a:cs typeface="Segoe Sans Display"/>
                        </a:rPr>
                        <a:t> Review draft</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928881038"/>
                  </a:ext>
                </a:extLst>
              </a:tr>
              <a:tr h="576072">
                <a:tc vMerge="1">
                  <a:txBody>
                    <a:bodyPr/>
                    <a:lstStyle/>
                    <a:p>
                      <a:endParaRPr lang="en-IN"/>
                    </a:p>
                  </a:txBody>
                  <a:tcPr/>
                </a:tc>
                <a:tc>
                  <a:txBody>
                    <a:bodyPr/>
                    <a:lstStyle/>
                    <a:p>
                      <a:pPr marL="0" marR="0">
                        <a:buNone/>
                      </a:pPr>
                      <a:r>
                        <a:rPr lang="en-US" sz="1400" b="0" i="0" u="none" strike="noStrike" kern="1200" cap="none" spc="0" normalizeH="0" baseline="0" dirty="0">
                          <a:solidFill>
                            <a:schemeClr val="tx1"/>
                          </a:solidFill>
                          <a:effectLst/>
                          <a:latin typeface="Segoe Sans Display Semibold"/>
                          <a:ea typeface="+mn-ea"/>
                          <a:cs typeface="Segoe Sans Display Semibold"/>
                        </a:rPr>
                        <a:t>Schedule</a:t>
                      </a:r>
                      <a:r>
                        <a:rPr lang="en-US" sz="1400" b="0" i="0" u="none" strike="noStrike" kern="1200" cap="none" spc="0" normalizeH="0" baseline="0" dirty="0">
                          <a:solidFill>
                            <a:schemeClr val="tx1"/>
                          </a:solidFill>
                          <a:effectLst/>
                          <a:latin typeface="+mn-lt"/>
                          <a:ea typeface="+mn-ea"/>
                          <a:cs typeface="Segoe Sans Display"/>
                        </a:rPr>
                        <a:t> </a:t>
                      </a:r>
                      <a:r>
                        <a:rPr lang="en-US" sz="1400" b="0" i="0" u="none" strike="noStrike" kern="1200" cap="none" spc="0" normalizeH="0" baseline="0" dirty="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dirty="0">
                          <a:solidFill>
                            <a:schemeClr val="tx1"/>
                          </a:solidFill>
                          <a:effectLst/>
                          <a:latin typeface="+mn-lt"/>
                          <a:ea typeface="+mn-ea"/>
                          <a:cs typeface="Segoe Sans Display"/>
                        </a:rPr>
                        <a:t> Send every Monday morning</a:t>
                      </a:r>
                      <a:endParaRPr lang="en-IN" sz="1400" b="0" i="0" u="none" strike="noStrike" kern="1200" cap="none" spc="0" normalizeH="0" baseline="0" dirty="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noFill/>
                      <a:prstDash val="solid"/>
                      <a:round/>
                      <a:headEnd type="none" w="med" len="med"/>
                      <a:tailEnd type="none" w="med" len="med"/>
                    </a:lnB>
                    <a:noFill/>
                  </a:tcPr>
                </a:tc>
                <a:extLst>
                  <a:ext uri="{0D108BD9-81ED-4DB2-BD59-A6C34878D82A}">
                    <a16:rowId xmlns:a16="http://schemas.microsoft.com/office/drawing/2014/main" val="7549616"/>
                  </a:ext>
                </a:extLst>
              </a:tr>
            </a:tbl>
          </a:graphicData>
        </a:graphic>
      </p:graphicFrame>
      <p:pic>
        <p:nvPicPr>
          <p:cNvPr id="42" name="Graphic 41">
            <a:extLst>
              <a:ext uri="{FF2B5EF4-FFF2-40B4-BE49-F238E27FC236}">
                <a16:creationId xmlns:a16="http://schemas.microsoft.com/office/drawing/2014/main" id="{C74124FA-82A1-8B44-CEFC-F811055F750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800454" y="5324970"/>
            <a:ext cx="141677" cy="217256"/>
          </a:xfrm>
          <a:prstGeom prst="rect">
            <a:avLst/>
          </a:prstGeom>
          <a:effectLst>
            <a:outerShdw blurRad="63500" dist="63500" dir="2700000" algn="tl" rotWithShape="0">
              <a:prstClr val="black">
                <a:alpha val="10000"/>
              </a:prstClr>
            </a:outerShdw>
          </a:effectLst>
        </p:spPr>
      </p:pic>
      <p:sp>
        <p:nvSpPr>
          <p:cNvPr id="51" name="Rectangle: Rounded Corners 50">
            <a:extLst>
              <a:ext uri="{FF2B5EF4-FFF2-40B4-BE49-F238E27FC236}">
                <a16:creationId xmlns:a16="http://schemas.microsoft.com/office/drawing/2014/main" id="{B71B8E5F-6C84-2778-E3D1-092DE0ECBEE1}"/>
              </a:ext>
            </a:extLst>
          </p:cNvPr>
          <p:cNvSpPr/>
          <p:nvPr/>
        </p:nvSpPr>
        <p:spPr bwMode="auto">
          <a:xfrm>
            <a:off x="350838" y="8908674"/>
            <a:ext cx="7070725" cy="807602"/>
          </a:xfrm>
          <a:prstGeom prst="roundRect">
            <a:avLst>
              <a:gd name="adj" fmla="val 9243"/>
            </a:avLst>
          </a:prstGeom>
          <a:solidFill>
            <a:schemeClr val="accent3">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1206712" fontAlgn="base">
              <a:spcBef>
                <a:spcPts val="600"/>
              </a:spcBef>
              <a:spcAft>
                <a:spcPct val="0"/>
              </a:spcAft>
            </a:pPr>
            <a:r>
              <a:rPr lang="en-US" sz="1000" dirty="0">
                <a:ln w="3175">
                  <a:noFill/>
                </a:ln>
                <a:solidFill>
                  <a:schemeClr val="tx1"/>
                </a:solidFill>
                <a:latin typeface="Segoe Sans Display Semibold" pitchFamily="2" charset="0"/>
                <a:cs typeface="Segoe Sans Display Semibold" pitchFamily="2" charset="0"/>
              </a:rPr>
              <a:t>Note: </a:t>
            </a:r>
            <a:r>
              <a:rPr lang="en-US" sz="1000" dirty="0">
                <a:ln w="3175">
                  <a:noFill/>
                </a:ln>
                <a:solidFill>
                  <a:schemeClr val="tx1"/>
                </a:solidFill>
                <a:cs typeface="Segoe Sans Display" pitchFamily="2" charset="0"/>
              </a:rPr>
              <a:t>This task features skill creation for repeatable processes. For a detailed description of each skill, see </a:t>
            </a:r>
            <a:r>
              <a:rPr lang="en-US" sz="1000" dirty="0" err="1">
                <a:ln w="3175">
                  <a:noFill/>
                </a:ln>
                <a:solidFill>
                  <a:schemeClr val="accent3">
                    <a:lumMod val="50000"/>
                  </a:schemeClr>
                </a:solidFill>
                <a:cs typeface="Segoe Sans Display" pitchFamily="2" charset="0"/>
                <a:hlinkClick r:id="rId6">
                  <a:extLst>
                    <a:ext uri="{A12FA001-AC4F-418D-AE19-62706E023703}">
                      <ahyp:hlinkClr xmlns:ahyp="http://schemas.microsoft.com/office/drawing/2018/hyperlinkcolor" val="tx"/>
                    </a:ext>
                  </a:extLst>
                </a:hlinkClick>
              </a:rPr>
              <a:t>Cowork</a:t>
            </a:r>
            <a:r>
              <a:rPr lang="en-US" sz="1000" dirty="0">
                <a:ln w="3175">
                  <a:noFill/>
                </a:ln>
                <a:solidFill>
                  <a:schemeClr val="accent3">
                    <a:lumMod val="50000"/>
                  </a:schemeClr>
                </a:solidFill>
                <a:cs typeface="Segoe Sans Display" pitchFamily="2" charset="0"/>
                <a:hlinkClick r:id="rId6">
                  <a:extLst>
                    <a:ext uri="{A12FA001-AC4F-418D-AE19-62706E023703}">
                      <ahyp:hlinkClr xmlns:ahyp="http://schemas.microsoft.com/office/drawing/2018/hyperlinkcolor" val="tx"/>
                    </a:ext>
                  </a:extLst>
                </a:hlinkClick>
              </a:rPr>
              <a:t> skills</a:t>
            </a:r>
            <a:r>
              <a:rPr lang="en-US" sz="1000" dirty="0">
                <a:ln w="3175">
                  <a:noFill/>
                </a:ln>
                <a:solidFill>
                  <a:schemeClr val="tx1"/>
                </a:solidFill>
                <a:cs typeface="Segoe Sans Display" pitchFamily="2" charset="0"/>
              </a:rPr>
              <a:t>.</a:t>
            </a:r>
          </a:p>
          <a:p>
            <a:pPr defTabSz="1206712" fontAlgn="base">
              <a:spcBef>
                <a:spcPts val="600"/>
              </a:spcBef>
              <a:spcAft>
                <a:spcPct val="0"/>
              </a:spcAft>
            </a:pPr>
            <a:r>
              <a:rPr lang="en-US" sz="1000" dirty="0">
                <a:ln w="3175">
                  <a:noFill/>
                </a:ln>
                <a:solidFill>
                  <a:schemeClr val="tx1"/>
                </a:solidFill>
                <a:latin typeface="Segoe Sans Display Semibold" pitchFamily="2" charset="0"/>
                <a:cs typeface="Segoe Sans Display Semibold" pitchFamily="2" charset="0"/>
              </a:rPr>
              <a:t>Note:</a:t>
            </a:r>
            <a:r>
              <a:rPr lang="en-US" sz="1000" b="1" dirty="0"/>
              <a:t> </a:t>
            </a:r>
            <a:r>
              <a:rPr lang="en-US" sz="1000" dirty="0">
                <a:ln w="3175">
                  <a:noFill/>
                </a:ln>
                <a:solidFill>
                  <a:schemeClr val="tx1"/>
                </a:solidFill>
                <a:cs typeface="Segoe Sans Display" pitchFamily="2" charset="0"/>
              </a:rPr>
              <a:t>With the Fabric IQ plugin, </a:t>
            </a:r>
            <a:r>
              <a:rPr lang="en-US" sz="1000" dirty="0" err="1">
                <a:ln w="3175">
                  <a:noFill/>
                </a:ln>
                <a:solidFill>
                  <a:schemeClr val="tx1"/>
                </a:solidFill>
                <a:cs typeface="Segoe Sans Display" pitchFamily="2" charset="0"/>
              </a:rPr>
              <a:t>Cowork</a:t>
            </a:r>
            <a:r>
              <a:rPr lang="en-US" sz="1000" dirty="0">
                <a:ln w="3175">
                  <a:noFill/>
                </a:ln>
                <a:solidFill>
                  <a:schemeClr val="tx1"/>
                </a:solidFill>
                <a:cs typeface="Segoe Sans Display" pitchFamily="2" charset="0"/>
              </a:rPr>
              <a:t> can access live metrics tied to your priorities – grounding the weekly status in real numbers alongside your meetings and conversations.</a:t>
            </a:r>
          </a:p>
        </p:txBody>
      </p:sp>
      <p:cxnSp>
        <p:nvCxnSpPr>
          <p:cNvPr id="2" name="Straight Connector 1">
            <a:extLst>
              <a:ext uri="{FF2B5EF4-FFF2-40B4-BE49-F238E27FC236}">
                <a16:creationId xmlns:a16="http://schemas.microsoft.com/office/drawing/2014/main" id="{041C3AE3-E7D4-A645-4677-725B92525416}"/>
              </a:ext>
              <a:ext uri="{C183D7F6-B498-43B3-948B-1728B52AA6E4}">
                <adec:decorative xmlns:adec="http://schemas.microsoft.com/office/drawing/2017/decorative" val="1"/>
              </a:ext>
            </a:extLst>
          </p:cNvPr>
          <p:cNvCxnSpPr>
            <a:cxnSpLocks/>
          </p:cNvCxnSpPr>
          <p:nvPr/>
        </p:nvCxnSpPr>
        <p:spPr>
          <a:xfrm>
            <a:off x="350838" y="1389084"/>
            <a:ext cx="7070725" cy="0"/>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Graphic 38" descr="Icon of a house which links to the At a glance page">
            <a:hlinkClick r:id="rId7" action="ppaction://hlinksldjump"/>
            <a:extLst>
              <a:ext uri="{FF2B5EF4-FFF2-40B4-BE49-F238E27FC236}">
                <a16:creationId xmlns:a16="http://schemas.microsoft.com/office/drawing/2014/main" id="{B9B1739E-857D-C3F7-0180-BBB4E9856D61}"/>
              </a:ext>
              <a:ext uri="{C183D7F6-B498-43B3-948B-1728B52AA6E4}">
                <adec:decorative xmlns:adec="http://schemas.microsoft.com/office/drawing/2017/decorative" val="0"/>
              </a:ext>
            </a:extLst>
          </p:cNvPr>
          <p:cNvSpPr>
            <a:spLocks/>
          </p:cNvSpPr>
          <p:nvPr/>
        </p:nvSpPr>
        <p:spPr>
          <a:xfrm>
            <a:off x="3812381" y="9807003"/>
            <a:ext cx="147638" cy="159896"/>
          </a:xfrm>
          <a:custGeom>
            <a:avLst/>
            <a:gdLst>
              <a:gd name="connsiteX0" fmla="*/ 638351 w 1521897"/>
              <a:gd name="connsiteY0" fmla="*/ 44772 h 1648428"/>
              <a:gd name="connsiteX1" fmla="*/ 883546 w 1521897"/>
              <a:gd name="connsiteY1" fmla="*/ 44772 h 1648428"/>
              <a:gd name="connsiteX2" fmla="*/ 1454257 w 1521897"/>
              <a:gd name="connsiteY2" fmla="*/ 526284 h 1648428"/>
              <a:gd name="connsiteX3" fmla="*/ 1521897 w 1521897"/>
              <a:gd name="connsiteY3" fmla="*/ 671709 h 1648428"/>
              <a:gd name="connsiteX4" fmla="*/ 1521897 w 1521897"/>
              <a:gd name="connsiteY4" fmla="*/ 1500467 h 1648428"/>
              <a:gd name="connsiteX5" fmla="*/ 1373935 w 1521897"/>
              <a:gd name="connsiteY5" fmla="*/ 1648429 h 1648428"/>
              <a:gd name="connsiteX6" fmla="*/ 1120285 w 1521897"/>
              <a:gd name="connsiteY6" fmla="*/ 1648429 h 1648428"/>
              <a:gd name="connsiteX7" fmla="*/ 972323 w 1521897"/>
              <a:gd name="connsiteY7" fmla="*/ 1500467 h 1648428"/>
              <a:gd name="connsiteX8" fmla="*/ 972323 w 1521897"/>
              <a:gd name="connsiteY8" fmla="*/ 1077718 h 1648428"/>
              <a:gd name="connsiteX9" fmla="*/ 908911 w 1521897"/>
              <a:gd name="connsiteY9" fmla="*/ 1014305 h 1648428"/>
              <a:gd name="connsiteX10" fmla="*/ 612986 w 1521897"/>
              <a:gd name="connsiteY10" fmla="*/ 1014305 h 1648428"/>
              <a:gd name="connsiteX11" fmla="*/ 549574 w 1521897"/>
              <a:gd name="connsiteY11" fmla="*/ 1077718 h 1648428"/>
              <a:gd name="connsiteX12" fmla="*/ 549574 w 1521897"/>
              <a:gd name="connsiteY12" fmla="*/ 1500467 h 1648428"/>
              <a:gd name="connsiteX13" fmla="*/ 401612 w 1521897"/>
              <a:gd name="connsiteY13" fmla="*/ 1648429 h 1648428"/>
              <a:gd name="connsiteX14" fmla="*/ 147962 w 1521897"/>
              <a:gd name="connsiteY14" fmla="*/ 1648429 h 1648428"/>
              <a:gd name="connsiteX15" fmla="*/ 0 w 1521897"/>
              <a:gd name="connsiteY15" fmla="*/ 1500467 h 1648428"/>
              <a:gd name="connsiteX16" fmla="*/ 0 w 1521897"/>
              <a:gd name="connsiteY16" fmla="*/ 671625 h 1648428"/>
              <a:gd name="connsiteX17" fmla="*/ 67640 w 1521897"/>
              <a:gd name="connsiteY17" fmla="*/ 526199 h 1648428"/>
              <a:gd name="connsiteX18" fmla="*/ 638351 w 1521897"/>
              <a:gd name="connsiteY18" fmla="*/ 44772 h 1648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21897" h="1648428">
                <a:moveTo>
                  <a:pt x="638351" y="44772"/>
                </a:moveTo>
                <a:cubicBezTo>
                  <a:pt x="709179" y="-14924"/>
                  <a:pt x="812718" y="-14924"/>
                  <a:pt x="883546" y="44772"/>
                </a:cubicBezTo>
                <a:lnTo>
                  <a:pt x="1454257" y="526284"/>
                </a:lnTo>
                <a:cubicBezTo>
                  <a:pt x="1497209" y="562386"/>
                  <a:pt x="1521897" y="615568"/>
                  <a:pt x="1521897" y="671709"/>
                </a:cubicBezTo>
                <a:lnTo>
                  <a:pt x="1521897" y="1500467"/>
                </a:lnTo>
                <a:cubicBezTo>
                  <a:pt x="1521897" y="1582184"/>
                  <a:pt x="1455652" y="1648429"/>
                  <a:pt x="1373935" y="1648429"/>
                </a:cubicBezTo>
                <a:lnTo>
                  <a:pt x="1120285" y="1648429"/>
                </a:lnTo>
                <a:cubicBezTo>
                  <a:pt x="1038568" y="1648429"/>
                  <a:pt x="972323" y="1582184"/>
                  <a:pt x="972323" y="1500467"/>
                </a:cubicBezTo>
                <a:lnTo>
                  <a:pt x="972323" y="1077718"/>
                </a:lnTo>
                <a:cubicBezTo>
                  <a:pt x="972323" y="1042697"/>
                  <a:pt x="943931" y="1014305"/>
                  <a:pt x="908911" y="1014305"/>
                </a:cubicBezTo>
                <a:lnTo>
                  <a:pt x="612986" y="1014305"/>
                </a:lnTo>
                <a:cubicBezTo>
                  <a:pt x="577965" y="1014305"/>
                  <a:pt x="549574" y="1042697"/>
                  <a:pt x="549574" y="1077718"/>
                </a:cubicBezTo>
                <a:lnTo>
                  <a:pt x="549574" y="1500467"/>
                </a:lnTo>
                <a:cubicBezTo>
                  <a:pt x="549574" y="1582184"/>
                  <a:pt x="483329" y="1648429"/>
                  <a:pt x="401612" y="1648429"/>
                </a:cubicBezTo>
                <a:lnTo>
                  <a:pt x="147962" y="1648429"/>
                </a:lnTo>
                <a:cubicBezTo>
                  <a:pt x="66245" y="1648429"/>
                  <a:pt x="0" y="1582184"/>
                  <a:pt x="0" y="1500467"/>
                </a:cubicBezTo>
                <a:lnTo>
                  <a:pt x="0" y="671625"/>
                </a:lnTo>
                <a:cubicBezTo>
                  <a:pt x="0" y="615568"/>
                  <a:pt x="24689" y="562386"/>
                  <a:pt x="67640" y="526199"/>
                </a:cubicBezTo>
                <a:lnTo>
                  <a:pt x="638351" y="44772"/>
                </a:lnTo>
                <a:close/>
              </a:path>
            </a:pathLst>
          </a:custGeom>
          <a:solidFill>
            <a:schemeClr val="tx1"/>
          </a:solidFill>
          <a:ln w="15081" cap="flat">
            <a:noFill/>
            <a:prstDash val="solid"/>
            <a:miter/>
          </a:ln>
        </p:spPr>
        <p:txBody>
          <a:bodyPr rtlCol="0" anchor="ctr"/>
          <a:lstStyle/>
          <a:p>
            <a:endParaRPr lang="en-US" dirty="0"/>
          </a:p>
        </p:txBody>
      </p:sp>
      <p:sp>
        <p:nvSpPr>
          <p:cNvPr id="30" name="Slide Number Placeholder 29">
            <a:extLst>
              <a:ext uri="{FF2B5EF4-FFF2-40B4-BE49-F238E27FC236}">
                <a16:creationId xmlns:a16="http://schemas.microsoft.com/office/drawing/2014/main" id="{90A078C5-2DA2-0977-A282-809243A6F73D}"/>
              </a:ext>
            </a:extLst>
          </p:cNvPr>
          <p:cNvSpPr>
            <a:spLocks noGrp="1"/>
          </p:cNvSpPr>
          <p:nvPr>
            <p:ph type="sldNum" sz="quarter" idx="10"/>
          </p:nvPr>
        </p:nvSpPr>
        <p:spPr>
          <a:xfrm>
            <a:off x="7197040" y="9825395"/>
            <a:ext cx="232460" cy="123111"/>
          </a:xfrm>
        </p:spPr>
        <p:txBody>
          <a:bodyPr/>
          <a:lstStyle/>
          <a:p>
            <a:r>
              <a:rPr lang="en-IN"/>
              <a:t>12</a:t>
            </a:r>
          </a:p>
        </p:txBody>
      </p:sp>
    </p:spTree>
    <p:extLst>
      <p:ext uri="{BB962C8B-B14F-4D97-AF65-F5344CB8AC3E}">
        <p14:creationId xmlns:p14="http://schemas.microsoft.com/office/powerpoint/2010/main" val="1030375971"/>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F88FAE-F728-B46D-9C36-1F9302B37D2F}"/>
            </a:ext>
          </a:extLst>
        </p:cNvPr>
        <p:cNvGrpSpPr/>
        <p:nvPr/>
      </p:nvGrpSpPr>
      <p:grpSpPr>
        <a:xfrm>
          <a:off x="0" y="0"/>
          <a:ext cx="0" cy="0"/>
          <a:chOff x="0" y="0"/>
          <a:chExt cx="0" cy="0"/>
        </a:xfrm>
      </p:grpSpPr>
      <p:sp>
        <p:nvSpPr>
          <p:cNvPr id="39" name="Title 3">
            <a:extLst>
              <a:ext uri="{FF2B5EF4-FFF2-40B4-BE49-F238E27FC236}">
                <a16:creationId xmlns:a16="http://schemas.microsoft.com/office/drawing/2014/main" id="{E4592452-EE36-0147-8CDC-CFB935343ADA}"/>
              </a:ext>
            </a:extLst>
          </p:cNvPr>
          <p:cNvSpPr>
            <a:spLocks noGrp="1"/>
          </p:cNvSpPr>
          <p:nvPr>
            <p:ph type="title"/>
          </p:nvPr>
        </p:nvSpPr>
        <p:spPr>
          <a:xfrm>
            <a:off x="350838" y="1008281"/>
            <a:ext cx="7070725" cy="369332"/>
          </a:xfrm>
        </p:spPr>
        <p:txBody>
          <a:bodyPr vert="horz" wrap="square" lIns="0" tIns="0" rIns="0" bIns="0" rtlCol="0" anchor="t">
            <a:spAutoFit/>
          </a:bodyPr>
          <a:lstStyle/>
          <a:p>
            <a:r>
              <a:rPr lang="en-US"/>
              <a:t>Turn inbox noise into a curated intelligence brief</a:t>
            </a:r>
            <a:endParaRPr lang="en-IN"/>
          </a:p>
        </p:txBody>
      </p:sp>
      <p:pic>
        <p:nvPicPr>
          <p:cNvPr id="13" name="Picture 12">
            <a:extLst>
              <a:ext uri="{FF2B5EF4-FFF2-40B4-BE49-F238E27FC236}">
                <a16:creationId xmlns:a16="http://schemas.microsoft.com/office/drawing/2014/main" id="{095D0F39-AE02-19DC-FC04-B1C259A50B67}"/>
              </a:ext>
              <a:ext uri="{C183D7F6-B498-43B3-948B-1728B52AA6E4}">
                <adec:decorative xmlns:adec="http://schemas.microsoft.com/office/drawing/2017/decorative" val="1"/>
              </a:ext>
            </a:extLst>
          </p:cNvPr>
          <p:cNvPicPr>
            <a:picLocks noChangeAspect="1"/>
          </p:cNvPicPr>
          <p:nvPr/>
        </p:nvPicPr>
        <p:blipFill>
          <a:blip r:embed="rId2">
            <a:alphaModFix amt="62000"/>
          </a:blip>
          <a:srcRect l="19826" t="32122"/>
          <a:stretch>
            <a:fillRect/>
          </a:stretch>
        </p:blipFill>
        <p:spPr>
          <a:xfrm flipV="1">
            <a:off x="0" y="9784109"/>
            <a:ext cx="1949450" cy="274291"/>
          </a:xfrm>
          <a:custGeom>
            <a:avLst/>
            <a:gdLst>
              <a:gd name="csX0" fmla="*/ 0 w 1988820"/>
              <a:gd name="csY0" fmla="*/ 279830 h 279830"/>
              <a:gd name="csX1" fmla="*/ 1988820 w 1988820"/>
              <a:gd name="csY1" fmla="*/ 279830 h 279830"/>
              <a:gd name="csX2" fmla="*/ 1988820 w 1988820"/>
              <a:gd name="csY2" fmla="*/ 0 h 279830"/>
              <a:gd name="csX3" fmla="*/ 0 w 1988820"/>
              <a:gd name="csY3" fmla="*/ 0 h 279830"/>
            </a:gdLst>
            <a:ahLst/>
            <a:cxnLst>
              <a:cxn ang="0">
                <a:pos x="csX0" y="csY0"/>
              </a:cxn>
              <a:cxn ang="0">
                <a:pos x="csX1" y="csY1"/>
              </a:cxn>
              <a:cxn ang="0">
                <a:pos x="csX2" y="csY2"/>
              </a:cxn>
              <a:cxn ang="0">
                <a:pos x="csX3" y="csY3"/>
              </a:cxn>
            </a:cxnLst>
            <a:rect l="l" t="t" r="r" b="b"/>
            <a:pathLst>
              <a:path w="1988820" h="279830">
                <a:moveTo>
                  <a:pt x="0" y="279830"/>
                </a:moveTo>
                <a:lnTo>
                  <a:pt x="1988820" y="279830"/>
                </a:lnTo>
                <a:lnTo>
                  <a:pt x="1988820" y="0"/>
                </a:lnTo>
                <a:lnTo>
                  <a:pt x="0" y="0"/>
                </a:lnTo>
                <a:close/>
              </a:path>
            </a:pathLst>
          </a:custGeom>
        </p:spPr>
      </p:pic>
      <p:sp>
        <p:nvSpPr>
          <p:cNvPr id="15" name="NavPill_SitesPages">
            <a:extLst>
              <a:ext uri="{FF2B5EF4-FFF2-40B4-BE49-F238E27FC236}">
                <a16:creationId xmlns:a16="http://schemas.microsoft.com/office/drawing/2014/main" id="{9FB089FE-DB16-08A9-2958-17993B40D98B}"/>
              </a:ext>
            </a:extLst>
          </p:cNvPr>
          <p:cNvSpPr/>
          <p:nvPr/>
        </p:nvSpPr>
        <p:spPr>
          <a:xfrm>
            <a:off x="350838" y="342900"/>
            <a:ext cx="1012825" cy="337762"/>
          </a:xfrm>
          <a:prstGeom prst="roundRect">
            <a:avLst>
              <a:gd name="adj" fmla="val 50000"/>
            </a:avLst>
          </a:prstGeom>
          <a:solidFill>
            <a:schemeClr val="bg1"/>
          </a:solidFill>
          <a:ln w="9525">
            <a:noFill/>
            <a:headEnd type="none" w="lg" len="med"/>
            <a:tailEnd type="none" w="lg" len="med"/>
          </a:ln>
          <a:effectLst>
            <a:outerShdw blurRad="63500" dist="635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07091" fontAlgn="base">
              <a:spcBef>
                <a:spcPct val="0"/>
              </a:spcBef>
              <a:spcAft>
                <a:spcPct val="0"/>
              </a:spcAft>
            </a:pPr>
            <a:r>
              <a:rPr lang="en-US" sz="1600">
                <a:blipFill>
                  <a:blip r:embed="rId3"/>
                  <a:stretch>
                    <a:fillRect t="-26822" b="-26822"/>
                  </a:stretch>
                </a:blipFill>
                <a:latin typeface="Segoe Sans Display Semibold" pitchFamily="2" charset="0"/>
                <a:cs typeface="Segoe Sans Display Semibold" pitchFamily="2" charset="0"/>
              </a:rPr>
              <a:t>Task 08</a:t>
            </a:r>
          </a:p>
        </p:txBody>
      </p:sp>
      <p:grpSp>
        <p:nvGrpSpPr>
          <p:cNvPr id="3" name="Group 2" descr="Classification: Everyday workflows">
            <a:extLst>
              <a:ext uri="{FF2B5EF4-FFF2-40B4-BE49-F238E27FC236}">
                <a16:creationId xmlns:a16="http://schemas.microsoft.com/office/drawing/2014/main" id="{DA5EFAE0-14DF-3E2C-8CDF-2294A25F6F5D}"/>
              </a:ext>
            </a:extLst>
          </p:cNvPr>
          <p:cNvGrpSpPr/>
          <p:nvPr/>
        </p:nvGrpSpPr>
        <p:grpSpPr>
          <a:xfrm>
            <a:off x="4772028" y="342900"/>
            <a:ext cx="2649535" cy="377634"/>
            <a:chOff x="4772028" y="342900"/>
            <a:chExt cx="2649535" cy="377634"/>
          </a:xfrm>
        </p:grpSpPr>
        <p:sp>
          <p:nvSpPr>
            <p:cNvPr id="40" name="TextBox 39">
              <a:extLst>
                <a:ext uri="{FF2B5EF4-FFF2-40B4-BE49-F238E27FC236}">
                  <a16:creationId xmlns:a16="http://schemas.microsoft.com/office/drawing/2014/main" id="{5D2FFD39-7C92-71B6-AD3A-44AF042AB5FD}"/>
                </a:ext>
              </a:extLst>
            </p:cNvPr>
            <p:cNvSpPr txBox="1"/>
            <p:nvPr/>
          </p:nvSpPr>
          <p:spPr>
            <a:xfrm>
              <a:off x="4772028" y="342900"/>
              <a:ext cx="2649535" cy="377634"/>
            </a:xfrm>
            <a:prstGeom prst="roundRect">
              <a:avLst>
                <a:gd name="adj" fmla="val 19537"/>
              </a:avLst>
            </a:prstGeom>
            <a:solidFill>
              <a:schemeClr val="accent2">
                <a:lumMod val="40000"/>
                <a:lumOff val="60000"/>
              </a:schemeClr>
            </a:solidFill>
          </p:spPr>
          <p:txBody>
            <a:bodyPr wrap="square" lIns="1188720" tIns="45720" rIns="91440" bIns="45720" anchor="ctr">
              <a:noAutofit/>
            </a:bodyPr>
            <a:lstStyle/>
            <a:p>
              <a:pPr>
                <a:spcAft>
                  <a:spcPts val="776"/>
                </a:spcAft>
              </a:pPr>
              <a:r>
                <a:rPr lang="en-US" sz="1200">
                  <a:latin typeface="+mj-lt"/>
                  <a:cs typeface="Segoe Sans Display Semibold" pitchFamily="2" charset="0"/>
                </a:rPr>
                <a:t>Everyday workflows</a:t>
              </a:r>
              <a:endParaRPr lang="en-IN" sz="1200">
                <a:latin typeface="+mj-lt"/>
                <a:cs typeface="Segoe Sans Display Semibold" pitchFamily="2" charset="0"/>
              </a:endParaRPr>
            </a:p>
          </p:txBody>
        </p:sp>
        <p:sp>
          <p:nvSpPr>
            <p:cNvPr id="41" name="TextBox 40">
              <a:extLst>
                <a:ext uri="{FF2B5EF4-FFF2-40B4-BE49-F238E27FC236}">
                  <a16:creationId xmlns:a16="http://schemas.microsoft.com/office/drawing/2014/main" id="{BFC962E3-3B03-5A0A-7817-9839EE85B5DF}"/>
                </a:ext>
              </a:extLst>
            </p:cNvPr>
            <p:cNvSpPr txBox="1"/>
            <p:nvPr/>
          </p:nvSpPr>
          <p:spPr>
            <a:xfrm>
              <a:off x="4832904" y="401573"/>
              <a:ext cx="1065613" cy="260288"/>
            </a:xfrm>
            <a:prstGeom prst="roundRect">
              <a:avLst>
                <a:gd name="adj" fmla="val 16151"/>
              </a:avLst>
            </a:prstGeom>
            <a:solidFill>
              <a:schemeClr val="bg1"/>
            </a:solidFill>
            <a:ln w="9525">
              <a:noFill/>
              <a:headEnd type="none" w="lg" len="med"/>
              <a:tailEnd type="none" w="lg" len="med"/>
            </a:ln>
            <a:effectLst>
              <a:outerShdw blurRad="63500" dist="63500" dir="2700000" algn="tl" rotWithShape="0">
                <a:prstClr val="black">
                  <a:alpha val="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defRPr lang="en-US"/>
              </a:defPPr>
              <a:lvl1pPr algn="ctr" defTabSz="932765" fontAlgn="base">
                <a:spcBef>
                  <a:spcPct val="0"/>
                </a:spcBef>
                <a:spcAft>
                  <a:spcPct val="0"/>
                </a:spcAft>
                <a:defRPr sz="1600">
                  <a:solidFill>
                    <a:schemeClr val="accent1"/>
                  </a:solidFill>
                  <a:latin typeface="+mj-lt"/>
                  <a:cs typeface="Segoe Sans Display Semibold" pitchFamily="2" charset="0"/>
                </a:defRPr>
              </a:lvl1pPr>
            </a:lstStyle>
            <a:p>
              <a:r>
                <a:rPr lang="en-IN" sz="1200">
                  <a:solidFill>
                    <a:schemeClr val="tx1"/>
                  </a:solidFill>
                </a:rPr>
                <a:t>Classification</a:t>
              </a:r>
            </a:p>
          </p:txBody>
        </p:sp>
      </p:grpSp>
      <p:sp>
        <p:nvSpPr>
          <p:cNvPr id="22" name="Graphic 5">
            <a:extLst>
              <a:ext uri="{FF2B5EF4-FFF2-40B4-BE49-F238E27FC236}">
                <a16:creationId xmlns:a16="http://schemas.microsoft.com/office/drawing/2014/main" id="{D80DF4B6-CD62-C648-15C5-97ABD8768B94}"/>
              </a:ext>
              <a:ext uri="{C183D7F6-B498-43B3-948B-1728B52AA6E4}">
                <adec:decorative xmlns:adec="http://schemas.microsoft.com/office/drawing/2017/decorative" val="1"/>
              </a:ext>
            </a:extLst>
          </p:cNvPr>
          <p:cNvSpPr>
            <a:spLocks/>
          </p:cNvSpPr>
          <p:nvPr/>
        </p:nvSpPr>
        <p:spPr>
          <a:xfrm>
            <a:off x="457518" y="1753371"/>
            <a:ext cx="250822" cy="250818"/>
          </a:xfrm>
          <a:custGeom>
            <a:avLst/>
            <a:gdLst>
              <a:gd name="csX0" fmla="*/ 188408 w 190501"/>
              <a:gd name="csY0" fmla="*/ 45534 h 190500"/>
              <a:gd name="csX1" fmla="*/ 189957 w 190501"/>
              <a:gd name="csY1" fmla="*/ 37748 h 190500"/>
              <a:gd name="csX2" fmla="*/ 183357 w 190501"/>
              <a:gd name="csY2" fmla="*/ 33338 h 190500"/>
              <a:gd name="csX3" fmla="*/ 157162 w 190501"/>
              <a:gd name="csY3" fmla="*/ 33338 h 190500"/>
              <a:gd name="csX4" fmla="*/ 157162 w 190501"/>
              <a:gd name="csY4" fmla="*/ 7144 h 190500"/>
              <a:gd name="csX5" fmla="*/ 152751 w 190501"/>
              <a:gd name="csY5" fmla="*/ 544 h 190500"/>
              <a:gd name="csX6" fmla="*/ 144967 w 190501"/>
              <a:gd name="csY6" fmla="*/ 2093 h 190500"/>
              <a:gd name="csX7" fmla="*/ 121155 w 190501"/>
              <a:gd name="csY7" fmla="*/ 25906 h 190500"/>
              <a:gd name="csX8" fmla="*/ 119063 w 190501"/>
              <a:gd name="csY8" fmla="*/ 30957 h 190500"/>
              <a:gd name="csX9" fmla="*/ 119063 w 190501"/>
              <a:gd name="csY9" fmla="*/ 57967 h 190500"/>
              <a:gd name="csX10" fmla="*/ 100185 w 190501"/>
              <a:gd name="csY10" fmla="*/ 76846 h 190500"/>
              <a:gd name="csX11" fmla="*/ 95250 w 190501"/>
              <a:gd name="csY11" fmla="*/ 76201 h 190500"/>
              <a:gd name="csX12" fmla="*/ 76200 w 190501"/>
              <a:gd name="csY12" fmla="*/ 95251 h 190500"/>
              <a:gd name="csX13" fmla="*/ 95250 w 190501"/>
              <a:gd name="csY13" fmla="*/ 114301 h 190500"/>
              <a:gd name="csX14" fmla="*/ 114300 w 190501"/>
              <a:gd name="csY14" fmla="*/ 95251 h 190500"/>
              <a:gd name="csX15" fmla="*/ 113655 w 190501"/>
              <a:gd name="csY15" fmla="*/ 90316 h 190500"/>
              <a:gd name="csX16" fmla="*/ 132533 w 190501"/>
              <a:gd name="csY16" fmla="*/ 71438 h 190500"/>
              <a:gd name="csX17" fmla="*/ 159545 w 190501"/>
              <a:gd name="csY17" fmla="*/ 71438 h 190500"/>
              <a:gd name="csX18" fmla="*/ 164596 w 190501"/>
              <a:gd name="csY18" fmla="*/ 69346 h 190500"/>
              <a:gd name="csX19" fmla="*/ 188408 w 190501"/>
              <a:gd name="csY19" fmla="*/ 45534 h 190500"/>
              <a:gd name="csX20" fmla="*/ 95250 w 190501"/>
              <a:gd name="csY20" fmla="*/ 1 h 190500"/>
              <a:gd name="csX21" fmla="*/ 127860 w 190501"/>
              <a:gd name="csY21" fmla="*/ 5729 h 190500"/>
              <a:gd name="csX22" fmla="*/ 114419 w 190501"/>
              <a:gd name="csY22" fmla="*/ 19170 h 190500"/>
              <a:gd name="csX23" fmla="*/ 112781 w 190501"/>
              <a:gd name="csY23" fmla="*/ 21077 h 190500"/>
              <a:gd name="csX24" fmla="*/ 95250 w 190501"/>
              <a:gd name="csY24" fmla="*/ 19051 h 190500"/>
              <a:gd name="csX25" fmla="*/ 19050 w 190501"/>
              <a:gd name="csY25" fmla="*/ 95251 h 190500"/>
              <a:gd name="csX26" fmla="*/ 95250 w 190501"/>
              <a:gd name="csY26" fmla="*/ 171451 h 190500"/>
              <a:gd name="csX27" fmla="*/ 171450 w 190501"/>
              <a:gd name="csY27" fmla="*/ 95251 h 190500"/>
              <a:gd name="csX28" fmla="*/ 169424 w 190501"/>
              <a:gd name="csY28" fmla="*/ 77720 h 190500"/>
              <a:gd name="csX29" fmla="*/ 171331 w 190501"/>
              <a:gd name="csY29" fmla="*/ 76081 h 190500"/>
              <a:gd name="csX30" fmla="*/ 184772 w 190501"/>
              <a:gd name="csY30" fmla="*/ 62641 h 190500"/>
              <a:gd name="csX31" fmla="*/ 190500 w 190501"/>
              <a:gd name="csY31" fmla="*/ 95251 h 190500"/>
              <a:gd name="csX32" fmla="*/ 95250 w 190501"/>
              <a:gd name="csY32" fmla="*/ 190501 h 190500"/>
              <a:gd name="csX33" fmla="*/ 0 w 190501"/>
              <a:gd name="csY33" fmla="*/ 95251 h 190500"/>
              <a:gd name="csX34" fmla="*/ 95250 w 190501"/>
              <a:gd name="csY34" fmla="*/ 1 h 190500"/>
              <a:gd name="csX35" fmla="*/ 95250 w 190501"/>
              <a:gd name="csY35" fmla="*/ 38101 h 190500"/>
              <a:gd name="csX36" fmla="*/ 109538 w 190501"/>
              <a:gd name="csY36" fmla="*/ 39901 h 190500"/>
              <a:gd name="csX37" fmla="*/ 109538 w 190501"/>
              <a:gd name="csY37" fmla="*/ 54021 h 190500"/>
              <a:gd name="csX38" fmla="*/ 105592 w 190501"/>
              <a:gd name="csY38" fmla="*/ 57968 h 190500"/>
              <a:gd name="csX39" fmla="*/ 105131 w 190501"/>
              <a:gd name="csY39" fmla="*/ 58444 h 190500"/>
              <a:gd name="csX40" fmla="*/ 95250 w 190501"/>
              <a:gd name="csY40" fmla="*/ 57151 h 190500"/>
              <a:gd name="csX41" fmla="*/ 57150 w 190501"/>
              <a:gd name="csY41" fmla="*/ 95251 h 190500"/>
              <a:gd name="csX42" fmla="*/ 95250 w 190501"/>
              <a:gd name="csY42" fmla="*/ 133351 h 190500"/>
              <a:gd name="csX43" fmla="*/ 133350 w 190501"/>
              <a:gd name="csY43" fmla="*/ 95251 h 190500"/>
              <a:gd name="csX44" fmla="*/ 132057 w 190501"/>
              <a:gd name="csY44" fmla="*/ 85369 h 190500"/>
              <a:gd name="csX45" fmla="*/ 132533 w 190501"/>
              <a:gd name="csY45" fmla="*/ 84909 h 190500"/>
              <a:gd name="csX46" fmla="*/ 136478 w 190501"/>
              <a:gd name="csY46" fmla="*/ 80963 h 190500"/>
              <a:gd name="csX47" fmla="*/ 150600 w 190501"/>
              <a:gd name="csY47" fmla="*/ 80963 h 190500"/>
              <a:gd name="csX48" fmla="*/ 152400 w 190501"/>
              <a:gd name="csY48" fmla="*/ 95251 h 190500"/>
              <a:gd name="csX49" fmla="*/ 95250 w 190501"/>
              <a:gd name="csY49" fmla="*/ 152401 h 190500"/>
              <a:gd name="csX50" fmla="*/ 38100 w 190501"/>
              <a:gd name="csY50" fmla="*/ 95251 h 190500"/>
              <a:gd name="csX51" fmla="*/ 95250 w 190501"/>
              <a:gd name="csY51" fmla="*/ 38101 h 190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Lst>
            <a:rect l="l" t="t" r="r" b="b"/>
            <a:pathLst>
              <a:path w="190501" h="190500">
                <a:moveTo>
                  <a:pt x="188408" y="45534"/>
                </a:moveTo>
                <a:cubicBezTo>
                  <a:pt x="190452" y="43491"/>
                  <a:pt x="191063" y="40418"/>
                  <a:pt x="189957" y="37748"/>
                </a:cubicBezTo>
                <a:cubicBezTo>
                  <a:pt x="188852" y="35079"/>
                  <a:pt x="186247" y="33338"/>
                  <a:pt x="183357" y="33338"/>
                </a:cubicBezTo>
                <a:lnTo>
                  <a:pt x="157162" y="33338"/>
                </a:lnTo>
                <a:lnTo>
                  <a:pt x="157162" y="7144"/>
                </a:lnTo>
                <a:cubicBezTo>
                  <a:pt x="157162" y="4255"/>
                  <a:pt x="155421" y="1650"/>
                  <a:pt x="152751" y="544"/>
                </a:cubicBezTo>
                <a:cubicBezTo>
                  <a:pt x="150083" y="-562"/>
                  <a:pt x="147010" y="50"/>
                  <a:pt x="144967" y="2093"/>
                </a:cubicBezTo>
                <a:lnTo>
                  <a:pt x="121155" y="25906"/>
                </a:lnTo>
                <a:cubicBezTo>
                  <a:pt x="119815" y="27246"/>
                  <a:pt x="119063" y="29063"/>
                  <a:pt x="119063" y="30957"/>
                </a:cubicBezTo>
                <a:lnTo>
                  <a:pt x="119063" y="57967"/>
                </a:lnTo>
                <a:lnTo>
                  <a:pt x="100185" y="76846"/>
                </a:lnTo>
                <a:cubicBezTo>
                  <a:pt x="98610" y="76425"/>
                  <a:pt x="96957" y="76201"/>
                  <a:pt x="95250" y="76201"/>
                </a:cubicBezTo>
                <a:cubicBezTo>
                  <a:pt x="84729" y="76201"/>
                  <a:pt x="76200" y="84730"/>
                  <a:pt x="76200" y="95251"/>
                </a:cubicBezTo>
                <a:cubicBezTo>
                  <a:pt x="76200" y="105771"/>
                  <a:pt x="84729" y="114301"/>
                  <a:pt x="95250" y="114301"/>
                </a:cubicBezTo>
                <a:cubicBezTo>
                  <a:pt x="105771" y="114301"/>
                  <a:pt x="114300" y="105771"/>
                  <a:pt x="114300" y="95251"/>
                </a:cubicBezTo>
                <a:cubicBezTo>
                  <a:pt x="114300" y="93544"/>
                  <a:pt x="114075" y="91891"/>
                  <a:pt x="113655" y="90316"/>
                </a:cubicBezTo>
                <a:lnTo>
                  <a:pt x="132533" y="71438"/>
                </a:lnTo>
                <a:lnTo>
                  <a:pt x="159545" y="71438"/>
                </a:lnTo>
                <a:cubicBezTo>
                  <a:pt x="161439" y="71438"/>
                  <a:pt x="163256" y="70686"/>
                  <a:pt x="164596" y="69346"/>
                </a:cubicBezTo>
                <a:lnTo>
                  <a:pt x="188408" y="45534"/>
                </a:lnTo>
                <a:close/>
                <a:moveTo>
                  <a:pt x="95250" y="1"/>
                </a:moveTo>
                <a:cubicBezTo>
                  <a:pt x="106705" y="1"/>
                  <a:pt x="117687" y="2023"/>
                  <a:pt x="127860" y="5729"/>
                </a:cubicBezTo>
                <a:lnTo>
                  <a:pt x="114419" y="19170"/>
                </a:lnTo>
                <a:cubicBezTo>
                  <a:pt x="113823" y="19767"/>
                  <a:pt x="113275" y="20405"/>
                  <a:pt x="112781" y="21077"/>
                </a:cubicBezTo>
                <a:cubicBezTo>
                  <a:pt x="107152" y="19752"/>
                  <a:pt x="101283" y="19051"/>
                  <a:pt x="95250" y="19051"/>
                </a:cubicBezTo>
                <a:cubicBezTo>
                  <a:pt x="53166" y="19051"/>
                  <a:pt x="19050" y="53166"/>
                  <a:pt x="19050" y="95251"/>
                </a:cubicBezTo>
                <a:cubicBezTo>
                  <a:pt x="19050" y="137334"/>
                  <a:pt x="53166" y="171451"/>
                  <a:pt x="95250" y="171451"/>
                </a:cubicBezTo>
                <a:cubicBezTo>
                  <a:pt x="137334" y="171451"/>
                  <a:pt x="171450" y="137334"/>
                  <a:pt x="171450" y="95251"/>
                </a:cubicBezTo>
                <a:cubicBezTo>
                  <a:pt x="171450" y="89218"/>
                  <a:pt x="170749" y="83348"/>
                  <a:pt x="169424" y="77720"/>
                </a:cubicBezTo>
                <a:cubicBezTo>
                  <a:pt x="170096" y="77226"/>
                  <a:pt x="170734" y="76678"/>
                  <a:pt x="171331" y="76081"/>
                </a:cubicBezTo>
                <a:lnTo>
                  <a:pt x="184772" y="62641"/>
                </a:lnTo>
                <a:cubicBezTo>
                  <a:pt x="188478" y="72813"/>
                  <a:pt x="190500" y="83796"/>
                  <a:pt x="190500" y="95251"/>
                </a:cubicBezTo>
                <a:cubicBezTo>
                  <a:pt x="190500" y="147856"/>
                  <a:pt x="147855" y="190501"/>
                  <a:pt x="95250" y="190501"/>
                </a:cubicBezTo>
                <a:cubicBezTo>
                  <a:pt x="42645" y="190501"/>
                  <a:pt x="0" y="147856"/>
                  <a:pt x="0" y="95251"/>
                </a:cubicBezTo>
                <a:cubicBezTo>
                  <a:pt x="0" y="42645"/>
                  <a:pt x="42645" y="1"/>
                  <a:pt x="95250" y="1"/>
                </a:cubicBezTo>
                <a:close/>
                <a:moveTo>
                  <a:pt x="95250" y="38101"/>
                </a:moveTo>
                <a:cubicBezTo>
                  <a:pt x="100184" y="38101"/>
                  <a:pt x="104971" y="38726"/>
                  <a:pt x="109538" y="39901"/>
                </a:cubicBezTo>
                <a:lnTo>
                  <a:pt x="109538" y="54021"/>
                </a:lnTo>
                <a:lnTo>
                  <a:pt x="105592" y="57968"/>
                </a:lnTo>
                <a:cubicBezTo>
                  <a:pt x="105435" y="58125"/>
                  <a:pt x="105282" y="58284"/>
                  <a:pt x="105131" y="58444"/>
                </a:cubicBezTo>
                <a:cubicBezTo>
                  <a:pt x="101980" y="57601"/>
                  <a:pt x="98668" y="57151"/>
                  <a:pt x="95250" y="57151"/>
                </a:cubicBezTo>
                <a:cubicBezTo>
                  <a:pt x="74208" y="57151"/>
                  <a:pt x="57150" y="74208"/>
                  <a:pt x="57150" y="95251"/>
                </a:cubicBezTo>
                <a:cubicBezTo>
                  <a:pt x="57150" y="116293"/>
                  <a:pt x="74208" y="133351"/>
                  <a:pt x="95250" y="133351"/>
                </a:cubicBezTo>
                <a:cubicBezTo>
                  <a:pt x="116292" y="133351"/>
                  <a:pt x="133350" y="116293"/>
                  <a:pt x="133350" y="95251"/>
                </a:cubicBezTo>
                <a:cubicBezTo>
                  <a:pt x="133350" y="91833"/>
                  <a:pt x="132900" y="88521"/>
                  <a:pt x="132057" y="85369"/>
                </a:cubicBezTo>
                <a:cubicBezTo>
                  <a:pt x="132217" y="85219"/>
                  <a:pt x="132376" y="85065"/>
                  <a:pt x="132533" y="84909"/>
                </a:cubicBezTo>
                <a:lnTo>
                  <a:pt x="136478" y="80963"/>
                </a:lnTo>
                <a:lnTo>
                  <a:pt x="150600" y="80963"/>
                </a:lnTo>
                <a:cubicBezTo>
                  <a:pt x="151775" y="85530"/>
                  <a:pt x="152400" y="90317"/>
                  <a:pt x="152400" y="95251"/>
                </a:cubicBezTo>
                <a:cubicBezTo>
                  <a:pt x="152400" y="126814"/>
                  <a:pt x="126813" y="152401"/>
                  <a:pt x="95250" y="152401"/>
                </a:cubicBezTo>
                <a:cubicBezTo>
                  <a:pt x="63687" y="152401"/>
                  <a:pt x="38100" y="126814"/>
                  <a:pt x="38100" y="95251"/>
                </a:cubicBezTo>
                <a:cubicBezTo>
                  <a:pt x="38100" y="63687"/>
                  <a:pt x="63687" y="38101"/>
                  <a:pt x="95250" y="38101"/>
                </a:cubicBezTo>
                <a:close/>
              </a:path>
            </a:pathLst>
          </a:custGeom>
          <a:solidFill>
            <a:schemeClr val="tx1"/>
          </a:solidFill>
          <a:ln w="10477" cap="flat">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38011" tIns="270406" rIns="338011" bIns="270406" numCol="1" spcCol="0" rtlCol="0" fromWordArt="0" anchor="t" anchorCtr="0" forceAA="0" compatLnSpc="1">
            <a:prstTxWarp prst="textNoShape">
              <a:avLst/>
            </a:prstTxWarp>
            <a:noAutofit/>
          </a:bodyPr>
          <a:lstStyle/>
          <a:p>
            <a:pPr defTabSz="1722411" fontAlgn="base">
              <a:spcBef>
                <a:spcPct val="0"/>
              </a:spcBef>
              <a:spcAft>
                <a:spcPct val="0"/>
              </a:spcAft>
              <a:defRPr/>
            </a:pPr>
            <a:endParaRPr lang="en-US" sz="3622" b="1">
              <a:noFill/>
              <a:latin typeface="Segoe UI Variable Display Semibold" pitchFamily="2" charset="0"/>
              <a:cs typeface="Segoe UI" pitchFamily="34" charset="0"/>
            </a:endParaRPr>
          </a:p>
        </p:txBody>
      </p:sp>
      <p:sp>
        <p:nvSpPr>
          <p:cNvPr id="24" name="Rectangle: Rounded Corners 23">
            <a:extLst>
              <a:ext uri="{FF2B5EF4-FFF2-40B4-BE49-F238E27FC236}">
                <a16:creationId xmlns:a16="http://schemas.microsoft.com/office/drawing/2014/main" id="{325BEB30-63E8-3905-1FA4-1277B5F4BF26}"/>
              </a:ext>
            </a:extLst>
          </p:cNvPr>
          <p:cNvSpPr/>
          <p:nvPr/>
        </p:nvSpPr>
        <p:spPr bwMode="auto">
          <a:xfrm>
            <a:off x="350838" y="2066107"/>
            <a:ext cx="3187959" cy="814642"/>
          </a:xfrm>
          <a:prstGeom prst="roundRect">
            <a:avLst>
              <a:gd name="adj" fmla="val 9646"/>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769520" fontAlgn="base">
              <a:spcBef>
                <a:spcPct val="0"/>
              </a:spcBef>
              <a:spcAft>
                <a:spcPct val="0"/>
              </a:spcAft>
            </a:pPr>
            <a:r>
              <a:rPr lang="en-US" sz="1100">
                <a:ln w="3175">
                  <a:noFill/>
                </a:ln>
                <a:solidFill>
                  <a:schemeClr val="tx1"/>
                </a:solidFill>
                <a:latin typeface="Segoe Sans Display Semibold" pitchFamily="2" charset="0"/>
                <a:cs typeface="Segoe Sans Display Semibold" pitchFamily="2" charset="0"/>
              </a:rPr>
              <a:t>Goal: </a:t>
            </a:r>
            <a:r>
              <a:rPr lang="en-US" sz="1100">
                <a:ln w="3175">
                  <a:noFill/>
                </a:ln>
                <a:solidFill>
                  <a:schemeClr val="tx1"/>
                </a:solidFill>
                <a:cs typeface="Segoe Sans Display Semibold" pitchFamily="2" charset="0"/>
              </a:rPr>
              <a:t>Cut through a week of newsletters to the stories that actually matter to your work.</a:t>
            </a:r>
          </a:p>
        </p:txBody>
      </p:sp>
      <p:sp>
        <p:nvSpPr>
          <p:cNvPr id="26" name="Rectangle: Rounded Corners 25">
            <a:extLst>
              <a:ext uri="{FF2B5EF4-FFF2-40B4-BE49-F238E27FC236}">
                <a16:creationId xmlns:a16="http://schemas.microsoft.com/office/drawing/2014/main" id="{7E84AADD-E13A-2F4B-2C28-5A8EA59FFB59}"/>
              </a:ext>
            </a:extLst>
          </p:cNvPr>
          <p:cNvSpPr/>
          <p:nvPr/>
        </p:nvSpPr>
        <p:spPr bwMode="auto">
          <a:xfrm>
            <a:off x="3674226" y="2066107"/>
            <a:ext cx="3747337" cy="814642"/>
          </a:xfrm>
          <a:prstGeom prst="roundRect">
            <a:avLst>
              <a:gd name="adj" fmla="val 10584"/>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769520" fontAlgn="base">
              <a:spcBef>
                <a:spcPct val="0"/>
              </a:spcBef>
              <a:spcAft>
                <a:spcPct val="0"/>
              </a:spcAft>
            </a:pPr>
            <a:r>
              <a:rPr lang="en-US" sz="1100" dirty="0">
                <a:ln w="3175">
                  <a:noFill/>
                </a:ln>
                <a:solidFill>
                  <a:schemeClr val="tx1"/>
                </a:solidFill>
                <a:latin typeface="Segoe Sans Display Semibold"/>
                <a:cs typeface="Segoe Sans Display Semibold"/>
              </a:rPr>
              <a:t>Output: </a:t>
            </a:r>
            <a:r>
              <a:rPr lang="en-US" sz="1100" dirty="0">
                <a:ln w="3175">
                  <a:noFill/>
                </a:ln>
                <a:solidFill>
                  <a:schemeClr val="tx1"/>
                </a:solidFill>
                <a:cs typeface="Segoe Sans Display Semibold"/>
              </a:rPr>
              <a:t>A curated weekly brief that surfaces meaningful trends across the publications you follow – without the time spent reading them.</a:t>
            </a:r>
          </a:p>
        </p:txBody>
      </p:sp>
      <p:sp>
        <p:nvSpPr>
          <p:cNvPr id="27" name="Graphic 15">
            <a:extLst>
              <a:ext uri="{FF2B5EF4-FFF2-40B4-BE49-F238E27FC236}">
                <a16:creationId xmlns:a16="http://schemas.microsoft.com/office/drawing/2014/main" id="{CF94544F-BADF-0A3C-6879-945EC31BB1A9}"/>
              </a:ext>
              <a:ext uri="{C183D7F6-B498-43B3-948B-1728B52AA6E4}">
                <adec:decorative xmlns:adec="http://schemas.microsoft.com/office/drawing/2017/decorative" val="1"/>
              </a:ext>
            </a:extLst>
          </p:cNvPr>
          <p:cNvSpPr>
            <a:spLocks/>
          </p:cNvSpPr>
          <p:nvPr/>
        </p:nvSpPr>
        <p:spPr>
          <a:xfrm>
            <a:off x="3780906" y="1753374"/>
            <a:ext cx="297568" cy="252931"/>
          </a:xfrm>
          <a:custGeom>
            <a:avLst/>
            <a:gdLst>
              <a:gd name="csX0" fmla="*/ 147926 w 190499"/>
              <a:gd name="csY0" fmla="*/ 2092 h 161924"/>
              <a:gd name="csX1" fmla="*/ 137824 w 190499"/>
              <a:gd name="csY1" fmla="*/ 2092 h 161924"/>
              <a:gd name="csX2" fmla="*/ 137824 w 190499"/>
              <a:gd name="csY2" fmla="*/ 12195 h 161924"/>
              <a:gd name="csX3" fmla="*/ 166109 w 190499"/>
              <a:gd name="csY3" fmla="*/ 40481 h 161924"/>
              <a:gd name="csX4" fmla="*/ 119063 w 190499"/>
              <a:gd name="csY4" fmla="*/ 40481 h 161924"/>
              <a:gd name="csX5" fmla="*/ 88106 w 190499"/>
              <a:gd name="csY5" fmla="*/ 71437 h 161924"/>
              <a:gd name="csX6" fmla="*/ 88106 w 190499"/>
              <a:gd name="csY6" fmla="*/ 100012 h 161924"/>
              <a:gd name="csX7" fmla="*/ 75437 w 190499"/>
              <a:gd name="csY7" fmla="*/ 116198 h 161924"/>
              <a:gd name="csX8" fmla="*/ 38100 w 190499"/>
              <a:gd name="csY8" fmla="*/ 85725 h 161924"/>
              <a:gd name="csX9" fmla="*/ 0 w 190499"/>
              <a:gd name="csY9" fmla="*/ 123825 h 161924"/>
              <a:gd name="csX10" fmla="*/ 38100 w 190499"/>
              <a:gd name="csY10" fmla="*/ 161925 h 161924"/>
              <a:gd name="csX11" fmla="*/ 75582 w 190499"/>
              <a:gd name="csY11" fmla="*/ 130693 h 161924"/>
              <a:gd name="csX12" fmla="*/ 102394 w 190499"/>
              <a:gd name="csY12" fmla="*/ 100012 h 161924"/>
              <a:gd name="csX13" fmla="*/ 102394 w 190499"/>
              <a:gd name="csY13" fmla="*/ 71437 h 161924"/>
              <a:gd name="csX14" fmla="*/ 119063 w 190499"/>
              <a:gd name="csY14" fmla="*/ 54769 h 161924"/>
              <a:gd name="csX15" fmla="*/ 166109 w 190499"/>
              <a:gd name="csY15" fmla="*/ 54769 h 161924"/>
              <a:gd name="csX16" fmla="*/ 137824 w 190499"/>
              <a:gd name="csY16" fmla="*/ 83055 h 161924"/>
              <a:gd name="csX17" fmla="*/ 137824 w 190499"/>
              <a:gd name="csY17" fmla="*/ 93157 h 161924"/>
              <a:gd name="csX18" fmla="*/ 147926 w 190499"/>
              <a:gd name="csY18" fmla="*/ 93157 h 161924"/>
              <a:gd name="csX19" fmla="*/ 188407 w 190499"/>
              <a:gd name="csY19" fmla="*/ 52676 h 161924"/>
              <a:gd name="csX20" fmla="*/ 188407 w 190499"/>
              <a:gd name="csY20" fmla="*/ 42574 h 161924"/>
              <a:gd name="csX21" fmla="*/ 147926 w 190499"/>
              <a:gd name="csY21" fmla="*/ 2092 h 1619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90499" h="161924">
                <a:moveTo>
                  <a:pt x="147926" y="2092"/>
                </a:moveTo>
                <a:cubicBezTo>
                  <a:pt x="145136" y="-697"/>
                  <a:pt x="140614" y="-697"/>
                  <a:pt x="137824" y="2092"/>
                </a:cubicBezTo>
                <a:cubicBezTo>
                  <a:pt x="135034" y="4882"/>
                  <a:pt x="135034" y="9405"/>
                  <a:pt x="137824" y="12195"/>
                </a:cubicBezTo>
                <a:lnTo>
                  <a:pt x="166109" y="40481"/>
                </a:lnTo>
                <a:lnTo>
                  <a:pt x="119063" y="40481"/>
                </a:lnTo>
                <a:cubicBezTo>
                  <a:pt x="101966" y="40481"/>
                  <a:pt x="88106" y="54341"/>
                  <a:pt x="88106" y="71437"/>
                </a:cubicBezTo>
                <a:lnTo>
                  <a:pt x="88106" y="100012"/>
                </a:lnTo>
                <a:cubicBezTo>
                  <a:pt x="88106" y="107840"/>
                  <a:pt x="82711" y="114408"/>
                  <a:pt x="75437" y="116198"/>
                </a:cubicBezTo>
                <a:cubicBezTo>
                  <a:pt x="71904" y="98811"/>
                  <a:pt x="56530" y="85725"/>
                  <a:pt x="38100" y="85725"/>
                </a:cubicBezTo>
                <a:cubicBezTo>
                  <a:pt x="17058" y="85725"/>
                  <a:pt x="0" y="102783"/>
                  <a:pt x="0" y="123825"/>
                </a:cubicBezTo>
                <a:cubicBezTo>
                  <a:pt x="0" y="144867"/>
                  <a:pt x="17058" y="161925"/>
                  <a:pt x="38100" y="161925"/>
                </a:cubicBezTo>
                <a:cubicBezTo>
                  <a:pt x="56797" y="161925"/>
                  <a:pt x="72348" y="148458"/>
                  <a:pt x="75582" y="130693"/>
                </a:cubicBezTo>
                <a:cubicBezTo>
                  <a:pt x="90719" y="128668"/>
                  <a:pt x="102394" y="115704"/>
                  <a:pt x="102394" y="100012"/>
                </a:cubicBezTo>
                <a:lnTo>
                  <a:pt x="102394" y="71437"/>
                </a:lnTo>
                <a:cubicBezTo>
                  <a:pt x="102394" y="62232"/>
                  <a:pt x="109857" y="54769"/>
                  <a:pt x="119063" y="54769"/>
                </a:cubicBezTo>
                <a:lnTo>
                  <a:pt x="166109" y="54769"/>
                </a:lnTo>
                <a:lnTo>
                  <a:pt x="137824" y="83055"/>
                </a:lnTo>
                <a:cubicBezTo>
                  <a:pt x="135034" y="85845"/>
                  <a:pt x="135034" y="90367"/>
                  <a:pt x="137824" y="93157"/>
                </a:cubicBezTo>
                <a:cubicBezTo>
                  <a:pt x="140614" y="95947"/>
                  <a:pt x="145136" y="95947"/>
                  <a:pt x="147926" y="93157"/>
                </a:cubicBezTo>
                <a:lnTo>
                  <a:pt x="188407" y="52676"/>
                </a:lnTo>
                <a:cubicBezTo>
                  <a:pt x="191197" y="49887"/>
                  <a:pt x="191197" y="45363"/>
                  <a:pt x="188407" y="42574"/>
                </a:cubicBezTo>
                <a:lnTo>
                  <a:pt x="147926" y="2092"/>
                </a:lnTo>
                <a:close/>
              </a:path>
            </a:pathLst>
          </a:custGeom>
          <a:solidFill>
            <a:schemeClr val="tx1"/>
          </a:solidFill>
          <a:ln w="10477" cap="flat">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38011" tIns="270406" rIns="338011" bIns="270406" numCol="1" spcCol="0" rtlCol="0" fromWordArt="0" anchor="t" anchorCtr="0" forceAA="0" compatLnSpc="1">
            <a:prstTxWarp prst="textNoShape">
              <a:avLst/>
            </a:prstTxWarp>
            <a:noAutofit/>
          </a:bodyPr>
          <a:lstStyle/>
          <a:p>
            <a:pPr defTabSz="1722411" fontAlgn="base">
              <a:spcBef>
                <a:spcPct val="0"/>
              </a:spcBef>
              <a:spcAft>
                <a:spcPct val="0"/>
              </a:spcAft>
              <a:defRPr/>
            </a:pPr>
            <a:endParaRPr lang="en-US" sz="3622" b="1">
              <a:noFill/>
              <a:latin typeface="Segoe UI Variable Display Semibold" pitchFamily="2" charset="0"/>
              <a:cs typeface="Segoe UI" pitchFamily="34" charset="0"/>
            </a:endParaRPr>
          </a:p>
        </p:txBody>
      </p:sp>
      <p:graphicFrame>
        <p:nvGraphicFramePr>
          <p:cNvPr id="31" name="Table 30">
            <a:extLst>
              <a:ext uri="{FF2B5EF4-FFF2-40B4-BE49-F238E27FC236}">
                <a16:creationId xmlns:a16="http://schemas.microsoft.com/office/drawing/2014/main" id="{82858D7A-BA4E-787A-A342-B005BBEE4E98}"/>
              </a:ext>
            </a:extLst>
          </p:cNvPr>
          <p:cNvGraphicFramePr>
            <a:graphicFrameLocks noGrp="1"/>
          </p:cNvGraphicFramePr>
          <p:nvPr>
            <p:extLst>
              <p:ext uri="{D42A27DB-BD31-4B8C-83A1-F6EECF244321}">
                <p14:modId xmlns:p14="http://schemas.microsoft.com/office/powerpoint/2010/main" val="1595752903"/>
              </p:ext>
            </p:extLst>
          </p:nvPr>
        </p:nvGraphicFramePr>
        <p:xfrm>
          <a:off x="350838" y="3120140"/>
          <a:ext cx="7070725" cy="5638800"/>
        </p:xfrm>
        <a:graphic>
          <a:graphicData uri="http://schemas.openxmlformats.org/drawingml/2006/table">
            <a:tbl>
              <a:tblPr firstRow="1" bandRow="1">
                <a:effectLst/>
                <a:tableStyleId>{2D5ABB26-0587-4C30-8999-92F81FD0307C}</a:tableStyleId>
              </a:tblPr>
              <a:tblGrid>
                <a:gridCol w="4438876">
                  <a:extLst>
                    <a:ext uri="{9D8B030D-6E8A-4147-A177-3AD203B41FA5}">
                      <a16:colId xmlns:a16="http://schemas.microsoft.com/office/drawing/2014/main" val="500978148"/>
                    </a:ext>
                  </a:extLst>
                </a:gridCol>
                <a:gridCol w="2631849">
                  <a:extLst>
                    <a:ext uri="{9D8B030D-6E8A-4147-A177-3AD203B41FA5}">
                      <a16:colId xmlns:a16="http://schemas.microsoft.com/office/drawing/2014/main" val="1291813688"/>
                    </a:ext>
                  </a:extLst>
                </a:gridCol>
              </a:tblGrid>
              <a:tr h="0">
                <a:tc>
                  <a:txBody>
                    <a:bodyPr/>
                    <a:lstStyle/>
                    <a:p>
                      <a:pPr marL="0" marR="0" lvl="0" indent="0" algn="l" defTabSz="524695" rtl="0" eaLnBrk="1" fontAlgn="auto" latinLnBrk="0" hangingPunct="1">
                        <a:lnSpc>
                          <a:spcPct val="100000"/>
                        </a:lnSpc>
                        <a:spcBef>
                          <a:spcPts val="600"/>
                        </a:spcBef>
                        <a:spcAft>
                          <a:spcPts val="800"/>
                        </a:spcAft>
                        <a:buClrTx/>
                        <a:buSzTx/>
                        <a:buFontTx/>
                        <a:buNone/>
                        <a:tabLst/>
                        <a:defRPr/>
                      </a:pPr>
                      <a:r>
                        <a:rPr lang="en-US" sz="1400" kern="1200" dirty="0">
                          <a:solidFill>
                            <a:schemeClr val="accent2">
                              <a:lumMod val="75000"/>
                            </a:schemeClr>
                          </a:solidFill>
                          <a:latin typeface="Segoe Sans Display Semibold" pitchFamily="2" charset="0"/>
                          <a:ea typeface="+mn-ea"/>
                          <a:cs typeface="Segoe Sans Display Semibold" pitchFamily="2" charset="0"/>
                          <a:sym typeface=""/>
                        </a:rPr>
                        <a:t>Prompt</a:t>
                      </a:r>
                    </a:p>
                  </a:txBody>
                  <a:tcPr marL="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ClrTx/>
                        <a:buSzTx/>
                        <a:buFontTx/>
                        <a:buNone/>
                        <a:tabLst/>
                        <a:defRPr/>
                      </a:pPr>
                      <a:r>
                        <a:rPr lang="en-US" sz="1400" kern="1200" dirty="0">
                          <a:solidFill>
                            <a:schemeClr val="accent2">
                              <a:lumMod val="75000"/>
                            </a:schemeClr>
                          </a:solidFill>
                          <a:latin typeface="Segoe Sans Display Semibold" pitchFamily="2" charset="0"/>
                          <a:ea typeface="+mn-ea"/>
                          <a:cs typeface="Segoe Sans Display Semibold" pitchFamily="2" charset="0"/>
                          <a:sym typeface=""/>
                        </a:rPr>
                        <a:t>Execution workflow</a:t>
                      </a:r>
                    </a:p>
                  </a:txBody>
                  <a:tcPr marL="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68231157"/>
                  </a:ext>
                </a:extLst>
              </a:tr>
              <a:tr h="576072">
                <a:tc rowSpan="8">
                  <a:txBody>
                    <a:bodyPr/>
                    <a:lstStyle/>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dirty="0">
                          <a:solidFill>
                            <a:schemeClr val="tx1"/>
                          </a:solidFill>
                          <a:effectLst/>
                          <a:latin typeface="+mn-lt"/>
                          <a:ea typeface="+mn-ea"/>
                          <a:cs typeface="Segoe Sans Display"/>
                        </a:rPr>
                        <a:t>Search my inbox for all newsletters, digests, and industry publications received in the past 7 days.</a:t>
                      </a:r>
                    </a:p>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dirty="0">
                          <a:solidFill>
                            <a:schemeClr val="tx1"/>
                          </a:solidFill>
                          <a:effectLst/>
                          <a:latin typeface="+mn-lt"/>
                          <a:ea typeface="+mn-ea"/>
                          <a:cs typeface="Segoe Sans Display"/>
                        </a:rPr>
                        <a:t>Then write a polished, article-style weekly brief covering four sections: (1) [Company] internal newsletters, (2) AI &amp; tech news, (3) World affairs/news publications, and (4) [Your industry] – weaving the key stories and themes from each into flowing narrative paragraphs, not bullet lists.</a:t>
                      </a:r>
                    </a:p>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dirty="0">
                          <a:solidFill>
                            <a:schemeClr val="tx1"/>
                          </a:solidFill>
                          <a:effectLst/>
                          <a:latin typeface="+mn-lt"/>
                          <a:ea typeface="+mn-ea"/>
                          <a:cs typeface="Segoe Sans Display"/>
                        </a:rPr>
                        <a:t>Exclude personal or consumer newsletters (hardware, food bank fundraisers, etc.). </a:t>
                      </a:r>
                    </a:p>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dirty="0">
                          <a:solidFill>
                            <a:schemeClr val="tx1"/>
                          </a:solidFill>
                          <a:effectLst/>
                          <a:latin typeface="+mn-lt"/>
                          <a:ea typeface="+mn-ea"/>
                          <a:cs typeface="Segoe Sans Display"/>
                        </a:rPr>
                        <a:t>End with a 2-3 sentence throughline tying the week’s themes together. Write the output inline as a readable article. Include links inline to the actual emails in case I want to read more.</a:t>
                      </a:r>
                    </a:p>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dirty="0">
                          <a:solidFill>
                            <a:schemeClr val="tx1"/>
                          </a:solidFill>
                          <a:effectLst/>
                          <a:latin typeface="+mn-lt"/>
                          <a:ea typeface="+mn-ea"/>
                          <a:cs typeface="Segoe Sans Display"/>
                        </a:rPr>
                        <a:t>Then, as a Part 2, pick the top headline stories across the brief and run a deep research report on them – pull the primary sources behind each, summarize the substance, and surface the context, key data points, and “so what” for my work. Deliver this as a separate research companion to the brief.</a:t>
                      </a:r>
                    </a:p>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dirty="0">
                          <a:solidFill>
                            <a:schemeClr val="tx1"/>
                          </a:solidFill>
                          <a:effectLst/>
                          <a:latin typeface="+mn-lt"/>
                          <a:ea typeface="+mn-ea"/>
                          <a:cs typeface="Segoe Sans Display"/>
                        </a:rPr>
                        <a:t>Send me this weekly brief every Friday afternoon. </a:t>
                      </a:r>
                    </a:p>
                  </a:txBody>
                  <a:tcPr marL="0" marR="274320">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noFill/>
                  </a:tcPr>
                </a:tc>
                <a:tc>
                  <a:txBody>
                    <a:bodyPr/>
                    <a:lstStyle/>
                    <a:p>
                      <a:pPr marL="0" marR="0">
                        <a:buNone/>
                      </a:pP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rPr>
                        <a:t>Inbox </a:t>
                      </a: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Wingdings" panose="05000000000000000000" pitchFamily="2" charset="2"/>
                        </a:rPr>
                        <a:t></a:t>
                      </a: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rPr>
                        <a:t> </a:t>
                      </a:r>
                      <a:r>
                        <a:rPr lang="en-US" sz="1400" b="0" i="0" u="none" strike="noStrike" kern="1200" cap="none" spc="0" normalizeH="0" baseline="0">
                          <a:solidFill>
                            <a:schemeClr val="tx1"/>
                          </a:solidFill>
                          <a:effectLst/>
                          <a:latin typeface="+mn-lt"/>
                          <a:ea typeface="+mn-ea"/>
                          <a:cs typeface="Segoe Sans Display"/>
                        </a:rPr>
                        <a:t>Identify newsletters + digests</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726913705"/>
                  </a:ext>
                </a:extLst>
              </a:tr>
              <a:tr h="576072">
                <a:tc vMerge="1">
                  <a:txBody>
                    <a:bodyPr/>
                    <a:lstStyle/>
                    <a:p>
                      <a:endParaRPr lang="en-IN"/>
                    </a:p>
                  </a:txBody>
                  <a:tcPr/>
                </a:tc>
                <a:tc>
                  <a:txBody>
                    <a:bodyPr/>
                    <a:lstStyle/>
                    <a:p>
                      <a:pPr marL="0" marR="0">
                        <a:buNone/>
                      </a:pP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rPr>
                        <a:t>Categorize </a:t>
                      </a: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Wingdings" panose="05000000000000000000" pitchFamily="2" charset="2"/>
                        </a:rPr>
                        <a:t></a:t>
                      </a: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rPr>
                        <a:t> </a:t>
                      </a:r>
                      <a:r>
                        <a:rPr lang="en-US" sz="1400" b="0" i="0" u="none" strike="noStrike" kern="1200" cap="none" spc="0" normalizeH="0" baseline="0">
                          <a:solidFill>
                            <a:schemeClr val="tx1"/>
                          </a:solidFill>
                          <a:effectLst/>
                          <a:latin typeface="+mn-lt"/>
                          <a:ea typeface="+mn-ea"/>
                          <a:cs typeface="Segoe Sans Display"/>
                        </a:rPr>
                        <a:t>Internal / AI / news / industry</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952265413"/>
                  </a:ext>
                </a:extLst>
              </a:tr>
              <a:tr h="576072">
                <a:tc vMerge="1">
                  <a:txBody>
                    <a:bodyPr/>
                    <a:lstStyle/>
                    <a:p>
                      <a:endParaRPr lang="en-IN"/>
                    </a:p>
                  </a:txBody>
                  <a:tcPr/>
                </a:tc>
                <a:tc>
                  <a:txBody>
                    <a:bodyPr/>
                    <a:lstStyle/>
                    <a:p>
                      <a:pPr marL="0" marR="0">
                        <a:buNone/>
                      </a:pP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rPr>
                        <a:t>Filter </a:t>
                      </a: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Wingdings" panose="05000000000000000000" pitchFamily="2" charset="2"/>
                        </a:rPr>
                        <a:t></a:t>
                      </a: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rPr>
                        <a:t> </a:t>
                      </a:r>
                      <a:r>
                        <a:rPr lang="en-US" sz="1400" b="0" i="0" u="none" strike="noStrike" kern="1200" cap="none" spc="0" normalizeH="0" baseline="0">
                          <a:solidFill>
                            <a:schemeClr val="tx1"/>
                          </a:solidFill>
                          <a:effectLst/>
                          <a:latin typeface="+mn-lt"/>
                          <a:ea typeface="+mn-ea"/>
                          <a:cs typeface="Segoe Sans Display"/>
                        </a:rPr>
                        <a:t>Exclude consumer content</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771845048"/>
                  </a:ext>
                </a:extLst>
              </a:tr>
              <a:tr h="576072">
                <a:tc vMerge="1">
                  <a:txBody>
                    <a:bodyPr/>
                    <a:lstStyle/>
                    <a:p>
                      <a:endParaRPr lang="en-IN"/>
                    </a:p>
                  </a:txBody>
                  <a:tcPr/>
                </a:tc>
                <a:tc>
                  <a:txBody>
                    <a:bodyPr/>
                    <a:lstStyle/>
                    <a:p>
                      <a:pPr marL="0" marR="0">
                        <a:buNone/>
                      </a:pP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rPr>
                        <a:t>Synthesize </a:t>
                      </a: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Wingdings" panose="05000000000000000000" pitchFamily="2" charset="2"/>
                        </a:rPr>
                        <a:t></a:t>
                      </a: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rPr>
                        <a:t> </a:t>
                      </a:r>
                      <a:r>
                        <a:rPr lang="en-US" sz="1400" b="0" i="0" u="none" strike="noStrike" kern="1200" cap="none" spc="0" normalizeH="0" baseline="0">
                          <a:solidFill>
                            <a:schemeClr val="tx1"/>
                          </a:solidFill>
                          <a:effectLst/>
                          <a:latin typeface="+mn-lt"/>
                          <a:ea typeface="+mn-ea"/>
                          <a:cs typeface="Segoe Sans Display"/>
                        </a:rPr>
                        <a:t>Narrative brief</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992826558"/>
                  </a:ext>
                </a:extLst>
              </a:tr>
              <a:tr h="576072">
                <a:tc vMerge="1">
                  <a:txBody>
                    <a:bodyPr/>
                    <a:lstStyle/>
                    <a:p>
                      <a:endParaRPr lang="en-IN"/>
                    </a:p>
                  </a:txBody>
                  <a:tcPr/>
                </a:tc>
                <a:tc>
                  <a:txBody>
                    <a:bodyPr/>
                    <a:lstStyle/>
                    <a:p>
                      <a:pPr marL="0" marR="0">
                        <a:buNone/>
                      </a:pP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rPr>
                        <a:t>Compile </a:t>
                      </a: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Wingdings" panose="05000000000000000000" pitchFamily="2" charset="2"/>
                        </a:rPr>
                        <a:t></a:t>
                      </a: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rPr>
                        <a:t> </a:t>
                      </a:r>
                      <a:r>
                        <a:rPr lang="en-US" sz="1400" b="0" i="0" u="none" strike="noStrike" kern="1200" cap="none" spc="0" normalizeH="0" baseline="0">
                          <a:solidFill>
                            <a:schemeClr val="tx1"/>
                          </a:solidFill>
                          <a:effectLst/>
                          <a:latin typeface="+mn-lt"/>
                          <a:ea typeface="+mn-ea"/>
                          <a:cs typeface="Segoe Sans Display"/>
                        </a:rPr>
                        <a:t>Inline article</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138400096"/>
                  </a:ext>
                </a:extLst>
              </a:tr>
              <a:tr h="576072">
                <a:tc vMerge="1">
                  <a:txBody>
                    <a:bodyPr/>
                    <a:lstStyle/>
                    <a:p>
                      <a:endParaRPr lang="en-IN"/>
                    </a:p>
                  </a:txBody>
                  <a:tcPr/>
                </a:tc>
                <a:tc>
                  <a:txBody>
                    <a:bodyPr/>
                    <a:lstStyle/>
                    <a:p>
                      <a:pPr marL="0" marR="0">
                        <a:buNone/>
                      </a:pP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rPr>
                        <a:t>Link </a:t>
                      </a: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Wingdings" panose="05000000000000000000" pitchFamily="2" charset="2"/>
                        </a:rPr>
                        <a:t></a:t>
                      </a: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rPr>
                        <a:t> </a:t>
                      </a:r>
                      <a:r>
                        <a:rPr lang="en-US" sz="1400" b="0" i="0" u="none" strike="noStrike" kern="1200" cap="none" spc="0" normalizeH="0" baseline="0">
                          <a:solidFill>
                            <a:schemeClr val="tx1"/>
                          </a:solidFill>
                          <a:effectLst/>
                          <a:latin typeface="+mn-lt"/>
                          <a:ea typeface="+mn-ea"/>
                          <a:cs typeface="Segoe Sans Display"/>
                        </a:rPr>
                        <a:t>Source emails</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107832659"/>
                  </a:ext>
                </a:extLst>
              </a:tr>
              <a:tr h="576072">
                <a:tc vMerge="1">
                  <a:txBody>
                    <a:bodyPr/>
                    <a:lstStyle/>
                    <a:p>
                      <a:endParaRPr lang="en-IN"/>
                    </a:p>
                  </a:txBody>
                  <a:tcPr/>
                </a:tc>
                <a:tc>
                  <a:txBody>
                    <a:bodyPr/>
                    <a:lstStyle/>
                    <a:p>
                      <a:pPr marL="0" marR="0">
                        <a:buNone/>
                      </a:pP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rPr>
                        <a:t>Research </a:t>
                      </a: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Wingdings" panose="05000000000000000000" pitchFamily="2" charset="2"/>
                        </a:rPr>
                        <a:t> </a:t>
                      </a:r>
                      <a:r>
                        <a:rPr lang="en-US" sz="1400" b="0" i="0" u="none" strike="noStrike" kern="1200" cap="none" spc="0" normalizeH="0" baseline="0">
                          <a:solidFill>
                            <a:schemeClr val="tx1"/>
                          </a:solidFill>
                          <a:effectLst/>
                          <a:latin typeface="+mn-lt"/>
                          <a:ea typeface="+mn-ea"/>
                          <a:cs typeface="Segoe Sans Display"/>
                        </a:rPr>
                        <a:t>Deep dive on top headlines</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928881038"/>
                  </a:ext>
                </a:extLst>
              </a:tr>
              <a:tr h="576072">
                <a:tc vMerge="1">
                  <a:txBody>
                    <a:bodyPr/>
                    <a:lstStyle/>
                    <a:p>
                      <a:endParaRPr lang="en-IN"/>
                    </a:p>
                  </a:txBody>
                  <a:tcPr/>
                </a:tc>
                <a:tc>
                  <a:txBody>
                    <a:bodyPr/>
                    <a:lstStyle/>
                    <a:p>
                      <a:pPr marL="0" marR="0">
                        <a:buNone/>
                      </a:pPr>
                      <a:r>
                        <a:rPr lang="en-US" sz="1400" b="0" i="0" u="none" strike="noStrike" kern="1200" cap="none" spc="0" normalizeH="0" baseline="0" dirty="0">
                          <a:solidFill>
                            <a:schemeClr val="tx1"/>
                          </a:solidFill>
                          <a:effectLst/>
                          <a:latin typeface="Segoe Sans Display Semibold" pitchFamily="2" charset="0"/>
                          <a:ea typeface="+mn-ea"/>
                          <a:cs typeface="Segoe Sans Display Semibold" pitchFamily="2" charset="0"/>
                        </a:rPr>
                        <a:t>Send </a:t>
                      </a:r>
                      <a:r>
                        <a:rPr lang="en-US" sz="1400" b="0" i="0" u="none" strike="noStrike" kern="1200" cap="none" spc="0" normalizeH="0" baseline="0" dirty="0">
                          <a:solidFill>
                            <a:schemeClr val="tx1"/>
                          </a:solidFill>
                          <a:effectLst/>
                          <a:latin typeface="Segoe Sans Display Semibold" pitchFamily="2" charset="0"/>
                          <a:ea typeface="+mn-ea"/>
                          <a:cs typeface="Segoe Sans Display Semibold" pitchFamily="2" charset="0"/>
                          <a:sym typeface="Wingdings" panose="05000000000000000000" pitchFamily="2" charset="2"/>
                        </a:rPr>
                        <a:t></a:t>
                      </a:r>
                      <a:r>
                        <a:rPr lang="en-US" sz="1400" b="0" i="0" u="none" strike="noStrike" kern="1200" cap="none" spc="0" normalizeH="0" baseline="0" dirty="0">
                          <a:solidFill>
                            <a:schemeClr val="tx1"/>
                          </a:solidFill>
                          <a:effectLst/>
                          <a:latin typeface="Segoe Sans Display Semibold" pitchFamily="2" charset="0"/>
                          <a:ea typeface="+mn-ea"/>
                          <a:cs typeface="Segoe Sans Display Semibold" pitchFamily="2" charset="0"/>
                        </a:rPr>
                        <a:t> </a:t>
                      </a:r>
                      <a:r>
                        <a:rPr lang="en-US" sz="1400" b="0" i="0" u="none" strike="noStrike" kern="1200" cap="none" spc="0" normalizeH="0" baseline="0" dirty="0">
                          <a:solidFill>
                            <a:schemeClr val="tx1"/>
                          </a:solidFill>
                          <a:effectLst/>
                          <a:latin typeface="+mn-lt"/>
                          <a:ea typeface="+mn-ea"/>
                          <a:cs typeface="Segoe Sans Display"/>
                        </a:rPr>
                        <a:t>Every Friday afternoon</a:t>
                      </a:r>
                      <a:endParaRPr lang="en-IN" sz="1400" b="0" i="0" u="none" strike="noStrike" kern="1200" cap="none" spc="0" normalizeH="0" baseline="0" dirty="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noFill/>
                      <a:prstDash val="solid"/>
                      <a:round/>
                      <a:headEnd type="none" w="med" len="med"/>
                      <a:tailEnd type="none" w="med" len="med"/>
                    </a:lnB>
                    <a:noFill/>
                  </a:tcPr>
                </a:tc>
                <a:extLst>
                  <a:ext uri="{0D108BD9-81ED-4DB2-BD59-A6C34878D82A}">
                    <a16:rowId xmlns:a16="http://schemas.microsoft.com/office/drawing/2014/main" val="7549616"/>
                  </a:ext>
                </a:extLst>
              </a:tr>
            </a:tbl>
          </a:graphicData>
        </a:graphic>
      </p:graphicFrame>
      <p:sp>
        <p:nvSpPr>
          <p:cNvPr id="42" name="Rectangle: Rounded Corners 41">
            <a:extLst>
              <a:ext uri="{FF2B5EF4-FFF2-40B4-BE49-F238E27FC236}">
                <a16:creationId xmlns:a16="http://schemas.microsoft.com/office/drawing/2014/main" id="{DB5A319C-8D58-D2C6-9F01-3E5CDE0F6B94}"/>
              </a:ext>
            </a:extLst>
          </p:cNvPr>
          <p:cNvSpPr/>
          <p:nvPr/>
        </p:nvSpPr>
        <p:spPr bwMode="auto">
          <a:xfrm>
            <a:off x="350838" y="9201150"/>
            <a:ext cx="7070725" cy="515125"/>
          </a:xfrm>
          <a:prstGeom prst="roundRect">
            <a:avLst>
              <a:gd name="adj" fmla="val 9243"/>
            </a:avLst>
          </a:prstGeom>
          <a:solidFill>
            <a:schemeClr val="accent3">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1206712" fontAlgn="base">
              <a:spcBef>
                <a:spcPts val="600"/>
              </a:spcBef>
              <a:spcAft>
                <a:spcPct val="0"/>
              </a:spcAft>
            </a:pPr>
            <a:r>
              <a:rPr lang="en-US" sz="1000">
                <a:ln w="3175">
                  <a:noFill/>
                </a:ln>
                <a:solidFill>
                  <a:schemeClr val="tx1"/>
                </a:solidFill>
                <a:latin typeface="Segoe Sans Display Semibold" pitchFamily="2" charset="0"/>
                <a:cs typeface="Segoe Sans Display Semibold" pitchFamily="2" charset="0"/>
              </a:rPr>
              <a:t>Note: </a:t>
            </a:r>
            <a:r>
              <a:rPr lang="en-US" sz="1000">
                <a:ln w="3175">
                  <a:noFill/>
                </a:ln>
                <a:solidFill>
                  <a:schemeClr val="tx1"/>
                </a:solidFill>
                <a:cs typeface="Segoe Sans Display" pitchFamily="2" charset="0"/>
              </a:rPr>
              <a:t>This task features a scheduled prompt, which tells </a:t>
            </a:r>
            <a:r>
              <a:rPr lang="en-US" sz="1000" err="1">
                <a:ln w="3175">
                  <a:noFill/>
                </a:ln>
                <a:solidFill>
                  <a:schemeClr val="tx1"/>
                </a:solidFill>
                <a:cs typeface="Segoe Sans Display" pitchFamily="2" charset="0"/>
              </a:rPr>
              <a:t>Cowork</a:t>
            </a:r>
            <a:r>
              <a:rPr lang="en-US" sz="1000">
                <a:ln w="3175">
                  <a:noFill/>
                </a:ln>
                <a:solidFill>
                  <a:schemeClr val="tx1"/>
                </a:solidFill>
                <a:cs typeface="Segoe Sans Display" pitchFamily="2" charset="0"/>
              </a:rPr>
              <a:t> you want it to run automatically on a recurring basis. To create a scheduled prompt, simply describe what you want and when in your message.</a:t>
            </a:r>
          </a:p>
        </p:txBody>
      </p:sp>
      <p:cxnSp>
        <p:nvCxnSpPr>
          <p:cNvPr id="2" name="Straight Connector 1">
            <a:extLst>
              <a:ext uri="{FF2B5EF4-FFF2-40B4-BE49-F238E27FC236}">
                <a16:creationId xmlns:a16="http://schemas.microsoft.com/office/drawing/2014/main" id="{820E46C5-AEF2-5BD6-FBE7-9BC694C2B146}"/>
              </a:ext>
              <a:ext uri="{C183D7F6-B498-43B3-948B-1728B52AA6E4}">
                <adec:decorative xmlns:adec="http://schemas.microsoft.com/office/drawing/2017/decorative" val="1"/>
              </a:ext>
            </a:extLst>
          </p:cNvPr>
          <p:cNvCxnSpPr>
            <a:cxnSpLocks/>
          </p:cNvCxnSpPr>
          <p:nvPr/>
        </p:nvCxnSpPr>
        <p:spPr>
          <a:xfrm>
            <a:off x="350838" y="1389084"/>
            <a:ext cx="7070725" cy="0"/>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5" name="Graphic 38" descr="Icon of a house which links to the At a glance page">
            <a:hlinkClick r:id="rId4" action="ppaction://hlinksldjump"/>
            <a:extLst>
              <a:ext uri="{FF2B5EF4-FFF2-40B4-BE49-F238E27FC236}">
                <a16:creationId xmlns:a16="http://schemas.microsoft.com/office/drawing/2014/main" id="{0B9542D1-DB41-E673-184E-225C5F973EE7}"/>
              </a:ext>
              <a:ext uri="{C183D7F6-B498-43B3-948B-1728B52AA6E4}">
                <adec:decorative xmlns:adec="http://schemas.microsoft.com/office/drawing/2017/decorative" val="0"/>
              </a:ext>
            </a:extLst>
          </p:cNvPr>
          <p:cNvSpPr>
            <a:spLocks/>
          </p:cNvSpPr>
          <p:nvPr/>
        </p:nvSpPr>
        <p:spPr>
          <a:xfrm>
            <a:off x="3812381" y="9807003"/>
            <a:ext cx="147638" cy="159896"/>
          </a:xfrm>
          <a:custGeom>
            <a:avLst/>
            <a:gdLst>
              <a:gd name="connsiteX0" fmla="*/ 638351 w 1521897"/>
              <a:gd name="connsiteY0" fmla="*/ 44772 h 1648428"/>
              <a:gd name="connsiteX1" fmla="*/ 883546 w 1521897"/>
              <a:gd name="connsiteY1" fmla="*/ 44772 h 1648428"/>
              <a:gd name="connsiteX2" fmla="*/ 1454257 w 1521897"/>
              <a:gd name="connsiteY2" fmla="*/ 526284 h 1648428"/>
              <a:gd name="connsiteX3" fmla="*/ 1521897 w 1521897"/>
              <a:gd name="connsiteY3" fmla="*/ 671709 h 1648428"/>
              <a:gd name="connsiteX4" fmla="*/ 1521897 w 1521897"/>
              <a:gd name="connsiteY4" fmla="*/ 1500467 h 1648428"/>
              <a:gd name="connsiteX5" fmla="*/ 1373935 w 1521897"/>
              <a:gd name="connsiteY5" fmla="*/ 1648429 h 1648428"/>
              <a:gd name="connsiteX6" fmla="*/ 1120285 w 1521897"/>
              <a:gd name="connsiteY6" fmla="*/ 1648429 h 1648428"/>
              <a:gd name="connsiteX7" fmla="*/ 972323 w 1521897"/>
              <a:gd name="connsiteY7" fmla="*/ 1500467 h 1648428"/>
              <a:gd name="connsiteX8" fmla="*/ 972323 w 1521897"/>
              <a:gd name="connsiteY8" fmla="*/ 1077718 h 1648428"/>
              <a:gd name="connsiteX9" fmla="*/ 908911 w 1521897"/>
              <a:gd name="connsiteY9" fmla="*/ 1014305 h 1648428"/>
              <a:gd name="connsiteX10" fmla="*/ 612986 w 1521897"/>
              <a:gd name="connsiteY10" fmla="*/ 1014305 h 1648428"/>
              <a:gd name="connsiteX11" fmla="*/ 549574 w 1521897"/>
              <a:gd name="connsiteY11" fmla="*/ 1077718 h 1648428"/>
              <a:gd name="connsiteX12" fmla="*/ 549574 w 1521897"/>
              <a:gd name="connsiteY12" fmla="*/ 1500467 h 1648428"/>
              <a:gd name="connsiteX13" fmla="*/ 401612 w 1521897"/>
              <a:gd name="connsiteY13" fmla="*/ 1648429 h 1648428"/>
              <a:gd name="connsiteX14" fmla="*/ 147962 w 1521897"/>
              <a:gd name="connsiteY14" fmla="*/ 1648429 h 1648428"/>
              <a:gd name="connsiteX15" fmla="*/ 0 w 1521897"/>
              <a:gd name="connsiteY15" fmla="*/ 1500467 h 1648428"/>
              <a:gd name="connsiteX16" fmla="*/ 0 w 1521897"/>
              <a:gd name="connsiteY16" fmla="*/ 671625 h 1648428"/>
              <a:gd name="connsiteX17" fmla="*/ 67640 w 1521897"/>
              <a:gd name="connsiteY17" fmla="*/ 526199 h 1648428"/>
              <a:gd name="connsiteX18" fmla="*/ 638351 w 1521897"/>
              <a:gd name="connsiteY18" fmla="*/ 44772 h 1648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21897" h="1648428">
                <a:moveTo>
                  <a:pt x="638351" y="44772"/>
                </a:moveTo>
                <a:cubicBezTo>
                  <a:pt x="709179" y="-14924"/>
                  <a:pt x="812718" y="-14924"/>
                  <a:pt x="883546" y="44772"/>
                </a:cubicBezTo>
                <a:lnTo>
                  <a:pt x="1454257" y="526284"/>
                </a:lnTo>
                <a:cubicBezTo>
                  <a:pt x="1497209" y="562386"/>
                  <a:pt x="1521897" y="615568"/>
                  <a:pt x="1521897" y="671709"/>
                </a:cubicBezTo>
                <a:lnTo>
                  <a:pt x="1521897" y="1500467"/>
                </a:lnTo>
                <a:cubicBezTo>
                  <a:pt x="1521897" y="1582184"/>
                  <a:pt x="1455652" y="1648429"/>
                  <a:pt x="1373935" y="1648429"/>
                </a:cubicBezTo>
                <a:lnTo>
                  <a:pt x="1120285" y="1648429"/>
                </a:lnTo>
                <a:cubicBezTo>
                  <a:pt x="1038568" y="1648429"/>
                  <a:pt x="972323" y="1582184"/>
                  <a:pt x="972323" y="1500467"/>
                </a:cubicBezTo>
                <a:lnTo>
                  <a:pt x="972323" y="1077718"/>
                </a:lnTo>
                <a:cubicBezTo>
                  <a:pt x="972323" y="1042697"/>
                  <a:pt x="943931" y="1014305"/>
                  <a:pt x="908911" y="1014305"/>
                </a:cubicBezTo>
                <a:lnTo>
                  <a:pt x="612986" y="1014305"/>
                </a:lnTo>
                <a:cubicBezTo>
                  <a:pt x="577965" y="1014305"/>
                  <a:pt x="549574" y="1042697"/>
                  <a:pt x="549574" y="1077718"/>
                </a:cubicBezTo>
                <a:lnTo>
                  <a:pt x="549574" y="1500467"/>
                </a:lnTo>
                <a:cubicBezTo>
                  <a:pt x="549574" y="1582184"/>
                  <a:pt x="483329" y="1648429"/>
                  <a:pt x="401612" y="1648429"/>
                </a:cubicBezTo>
                <a:lnTo>
                  <a:pt x="147962" y="1648429"/>
                </a:lnTo>
                <a:cubicBezTo>
                  <a:pt x="66245" y="1648429"/>
                  <a:pt x="0" y="1582184"/>
                  <a:pt x="0" y="1500467"/>
                </a:cubicBezTo>
                <a:lnTo>
                  <a:pt x="0" y="671625"/>
                </a:lnTo>
                <a:cubicBezTo>
                  <a:pt x="0" y="615568"/>
                  <a:pt x="24689" y="562386"/>
                  <a:pt x="67640" y="526199"/>
                </a:cubicBezTo>
                <a:lnTo>
                  <a:pt x="638351" y="44772"/>
                </a:lnTo>
                <a:close/>
              </a:path>
            </a:pathLst>
          </a:custGeom>
          <a:solidFill>
            <a:schemeClr val="tx1"/>
          </a:solidFill>
          <a:ln w="15081" cap="flat">
            <a:noFill/>
            <a:prstDash val="solid"/>
            <a:miter/>
          </a:ln>
        </p:spPr>
        <p:txBody>
          <a:bodyPr rtlCol="0" anchor="ctr"/>
          <a:lstStyle/>
          <a:p>
            <a:endParaRPr lang="en-US" dirty="0"/>
          </a:p>
        </p:txBody>
      </p:sp>
      <p:sp>
        <p:nvSpPr>
          <p:cNvPr id="30" name="Slide Number Placeholder 29">
            <a:extLst>
              <a:ext uri="{FF2B5EF4-FFF2-40B4-BE49-F238E27FC236}">
                <a16:creationId xmlns:a16="http://schemas.microsoft.com/office/drawing/2014/main" id="{1F406C54-6E4C-87A4-731B-6FF61E16AD7D}"/>
              </a:ext>
            </a:extLst>
          </p:cNvPr>
          <p:cNvSpPr>
            <a:spLocks noGrp="1"/>
          </p:cNvSpPr>
          <p:nvPr>
            <p:ph type="sldNum" sz="quarter" idx="10"/>
          </p:nvPr>
        </p:nvSpPr>
        <p:spPr>
          <a:xfrm>
            <a:off x="7197040" y="9825395"/>
            <a:ext cx="232460" cy="123111"/>
          </a:xfrm>
        </p:spPr>
        <p:txBody>
          <a:bodyPr/>
          <a:lstStyle/>
          <a:p>
            <a:r>
              <a:rPr lang="en-IN"/>
              <a:t>13</a:t>
            </a:r>
          </a:p>
        </p:txBody>
      </p:sp>
    </p:spTree>
    <p:extLst>
      <p:ext uri="{BB962C8B-B14F-4D97-AF65-F5344CB8AC3E}">
        <p14:creationId xmlns:p14="http://schemas.microsoft.com/office/powerpoint/2010/main" val="1139294912"/>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D4E218-9675-4480-B3E1-81DE4DFF1EBD}"/>
            </a:ext>
          </a:extLst>
        </p:cNvPr>
        <p:cNvGrpSpPr/>
        <p:nvPr/>
      </p:nvGrpSpPr>
      <p:grpSpPr>
        <a:xfrm>
          <a:off x="0" y="0"/>
          <a:ext cx="0" cy="0"/>
          <a:chOff x="0" y="0"/>
          <a:chExt cx="0" cy="0"/>
        </a:xfrm>
      </p:grpSpPr>
      <p:sp>
        <p:nvSpPr>
          <p:cNvPr id="39" name="Title 3">
            <a:extLst>
              <a:ext uri="{FF2B5EF4-FFF2-40B4-BE49-F238E27FC236}">
                <a16:creationId xmlns:a16="http://schemas.microsoft.com/office/drawing/2014/main" id="{D0E3F419-DDD0-143E-A04F-C05C0DE1F258}"/>
              </a:ext>
            </a:extLst>
          </p:cNvPr>
          <p:cNvSpPr>
            <a:spLocks noGrp="1"/>
          </p:cNvSpPr>
          <p:nvPr>
            <p:ph type="title"/>
          </p:nvPr>
        </p:nvSpPr>
        <p:spPr>
          <a:xfrm>
            <a:off x="350838" y="1008281"/>
            <a:ext cx="7070725" cy="369332"/>
          </a:xfrm>
        </p:spPr>
        <p:txBody>
          <a:bodyPr vert="horz" wrap="square" lIns="0" tIns="0" rIns="0" bIns="0" rtlCol="0" anchor="t">
            <a:spAutoFit/>
          </a:bodyPr>
          <a:lstStyle/>
          <a:p>
            <a:r>
              <a:rPr lang="en-US" dirty="0"/>
              <a:t>Build a project board from work context</a:t>
            </a:r>
            <a:endParaRPr lang="en-IN" dirty="0"/>
          </a:p>
        </p:txBody>
      </p:sp>
      <p:pic>
        <p:nvPicPr>
          <p:cNvPr id="17" name="Picture 16">
            <a:extLst>
              <a:ext uri="{FF2B5EF4-FFF2-40B4-BE49-F238E27FC236}">
                <a16:creationId xmlns:a16="http://schemas.microsoft.com/office/drawing/2014/main" id="{08660008-C8F8-F0CC-2006-76353806E788}"/>
              </a:ext>
              <a:ext uri="{C183D7F6-B498-43B3-948B-1728B52AA6E4}">
                <adec:decorative xmlns:adec="http://schemas.microsoft.com/office/drawing/2017/decorative" val="1"/>
              </a:ext>
            </a:extLst>
          </p:cNvPr>
          <p:cNvPicPr>
            <a:picLocks noChangeAspect="1"/>
          </p:cNvPicPr>
          <p:nvPr/>
        </p:nvPicPr>
        <p:blipFill>
          <a:blip r:embed="rId2">
            <a:alphaModFix amt="62000"/>
          </a:blip>
          <a:srcRect l="19826" t="32122"/>
          <a:stretch>
            <a:fillRect/>
          </a:stretch>
        </p:blipFill>
        <p:spPr>
          <a:xfrm flipV="1">
            <a:off x="0" y="9784109"/>
            <a:ext cx="1949450" cy="274291"/>
          </a:xfrm>
          <a:custGeom>
            <a:avLst/>
            <a:gdLst>
              <a:gd name="csX0" fmla="*/ 0 w 1988820"/>
              <a:gd name="csY0" fmla="*/ 279830 h 279830"/>
              <a:gd name="csX1" fmla="*/ 1988820 w 1988820"/>
              <a:gd name="csY1" fmla="*/ 279830 h 279830"/>
              <a:gd name="csX2" fmla="*/ 1988820 w 1988820"/>
              <a:gd name="csY2" fmla="*/ 0 h 279830"/>
              <a:gd name="csX3" fmla="*/ 0 w 1988820"/>
              <a:gd name="csY3" fmla="*/ 0 h 279830"/>
            </a:gdLst>
            <a:ahLst/>
            <a:cxnLst>
              <a:cxn ang="0">
                <a:pos x="csX0" y="csY0"/>
              </a:cxn>
              <a:cxn ang="0">
                <a:pos x="csX1" y="csY1"/>
              </a:cxn>
              <a:cxn ang="0">
                <a:pos x="csX2" y="csY2"/>
              </a:cxn>
              <a:cxn ang="0">
                <a:pos x="csX3" y="csY3"/>
              </a:cxn>
            </a:cxnLst>
            <a:rect l="l" t="t" r="r" b="b"/>
            <a:pathLst>
              <a:path w="1988820" h="279830">
                <a:moveTo>
                  <a:pt x="0" y="279830"/>
                </a:moveTo>
                <a:lnTo>
                  <a:pt x="1988820" y="279830"/>
                </a:lnTo>
                <a:lnTo>
                  <a:pt x="1988820" y="0"/>
                </a:lnTo>
                <a:lnTo>
                  <a:pt x="0" y="0"/>
                </a:lnTo>
                <a:close/>
              </a:path>
            </a:pathLst>
          </a:custGeom>
        </p:spPr>
      </p:pic>
      <p:sp>
        <p:nvSpPr>
          <p:cNvPr id="20" name="NavPill_SitesPages">
            <a:extLst>
              <a:ext uri="{FF2B5EF4-FFF2-40B4-BE49-F238E27FC236}">
                <a16:creationId xmlns:a16="http://schemas.microsoft.com/office/drawing/2014/main" id="{239D65DC-19BF-9541-A4DC-73F9A3CA7FCF}"/>
              </a:ext>
            </a:extLst>
          </p:cNvPr>
          <p:cNvSpPr/>
          <p:nvPr/>
        </p:nvSpPr>
        <p:spPr>
          <a:xfrm>
            <a:off x="350838" y="342900"/>
            <a:ext cx="1012825" cy="337762"/>
          </a:xfrm>
          <a:prstGeom prst="roundRect">
            <a:avLst>
              <a:gd name="adj" fmla="val 50000"/>
            </a:avLst>
          </a:prstGeom>
          <a:solidFill>
            <a:schemeClr val="bg1"/>
          </a:solidFill>
          <a:ln w="9525">
            <a:noFill/>
            <a:headEnd type="none" w="lg" len="med"/>
            <a:tailEnd type="none" w="lg" len="med"/>
          </a:ln>
          <a:effectLst>
            <a:outerShdw blurRad="63500" dist="635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07091" fontAlgn="base">
              <a:spcBef>
                <a:spcPct val="0"/>
              </a:spcBef>
              <a:spcAft>
                <a:spcPct val="0"/>
              </a:spcAft>
            </a:pPr>
            <a:r>
              <a:rPr lang="en-US" sz="1600">
                <a:blipFill>
                  <a:blip r:embed="rId3"/>
                  <a:stretch>
                    <a:fillRect t="-26822" b="-26822"/>
                  </a:stretch>
                </a:blipFill>
                <a:latin typeface="Segoe Sans Display Semibold" pitchFamily="2" charset="0"/>
                <a:cs typeface="Segoe Sans Display Semibold" pitchFamily="2" charset="0"/>
              </a:rPr>
              <a:t>Task 09</a:t>
            </a:r>
          </a:p>
        </p:txBody>
      </p:sp>
      <p:grpSp>
        <p:nvGrpSpPr>
          <p:cNvPr id="4" name="Group 3" descr="Classification: Everyday workflows">
            <a:extLst>
              <a:ext uri="{FF2B5EF4-FFF2-40B4-BE49-F238E27FC236}">
                <a16:creationId xmlns:a16="http://schemas.microsoft.com/office/drawing/2014/main" id="{0597D1CE-96D7-6EE0-94EF-DB1826C1482D}"/>
              </a:ext>
            </a:extLst>
          </p:cNvPr>
          <p:cNvGrpSpPr/>
          <p:nvPr/>
        </p:nvGrpSpPr>
        <p:grpSpPr>
          <a:xfrm>
            <a:off x="4772028" y="135543"/>
            <a:ext cx="2649535" cy="377634"/>
            <a:chOff x="4772028" y="135543"/>
            <a:chExt cx="2649535" cy="377634"/>
          </a:xfrm>
        </p:grpSpPr>
        <p:sp>
          <p:nvSpPr>
            <p:cNvPr id="41" name="TextBox 40">
              <a:extLst>
                <a:ext uri="{FF2B5EF4-FFF2-40B4-BE49-F238E27FC236}">
                  <a16:creationId xmlns:a16="http://schemas.microsoft.com/office/drawing/2014/main" id="{82CEDDD2-30AA-95EB-0B34-34824B26ED90}"/>
                </a:ext>
              </a:extLst>
            </p:cNvPr>
            <p:cNvSpPr txBox="1"/>
            <p:nvPr/>
          </p:nvSpPr>
          <p:spPr>
            <a:xfrm>
              <a:off x="4772028" y="135543"/>
              <a:ext cx="2649535" cy="377634"/>
            </a:xfrm>
            <a:prstGeom prst="roundRect">
              <a:avLst>
                <a:gd name="adj" fmla="val 19537"/>
              </a:avLst>
            </a:prstGeom>
            <a:solidFill>
              <a:schemeClr val="accent2">
                <a:lumMod val="40000"/>
                <a:lumOff val="60000"/>
              </a:schemeClr>
            </a:solidFill>
          </p:spPr>
          <p:txBody>
            <a:bodyPr wrap="square" lIns="1188720" tIns="45720" rIns="91440" bIns="45720" anchor="ctr">
              <a:noAutofit/>
            </a:bodyPr>
            <a:lstStyle/>
            <a:p>
              <a:pPr>
                <a:spcAft>
                  <a:spcPts val="776"/>
                </a:spcAft>
              </a:pPr>
              <a:r>
                <a:rPr lang="en-US" sz="1200">
                  <a:latin typeface="+mj-lt"/>
                  <a:cs typeface="Segoe Sans Display Semibold" pitchFamily="2" charset="0"/>
                </a:rPr>
                <a:t>Everyday workflows</a:t>
              </a:r>
              <a:endParaRPr lang="en-IN" sz="1200">
                <a:latin typeface="+mj-lt"/>
                <a:cs typeface="Segoe Sans Display Semibold" pitchFamily="2" charset="0"/>
              </a:endParaRPr>
            </a:p>
          </p:txBody>
        </p:sp>
        <p:sp>
          <p:nvSpPr>
            <p:cNvPr id="42" name="TextBox 41">
              <a:extLst>
                <a:ext uri="{FF2B5EF4-FFF2-40B4-BE49-F238E27FC236}">
                  <a16:creationId xmlns:a16="http://schemas.microsoft.com/office/drawing/2014/main" id="{E77913A3-0F67-C173-638C-AC6E13AC64F9}"/>
                </a:ext>
              </a:extLst>
            </p:cNvPr>
            <p:cNvSpPr txBox="1"/>
            <p:nvPr/>
          </p:nvSpPr>
          <p:spPr>
            <a:xfrm>
              <a:off x="4832904" y="194216"/>
              <a:ext cx="1065613" cy="260288"/>
            </a:xfrm>
            <a:prstGeom prst="roundRect">
              <a:avLst>
                <a:gd name="adj" fmla="val 16151"/>
              </a:avLst>
            </a:prstGeom>
            <a:solidFill>
              <a:schemeClr val="bg1"/>
            </a:solidFill>
            <a:ln w="9525">
              <a:noFill/>
              <a:headEnd type="none" w="lg" len="med"/>
              <a:tailEnd type="none" w="lg" len="med"/>
            </a:ln>
            <a:effectLst>
              <a:outerShdw blurRad="63500" dist="63500" dir="2700000" algn="tl" rotWithShape="0">
                <a:prstClr val="black">
                  <a:alpha val="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defRPr lang="en-US"/>
              </a:defPPr>
              <a:lvl1pPr algn="ctr" defTabSz="932765" fontAlgn="base">
                <a:spcBef>
                  <a:spcPct val="0"/>
                </a:spcBef>
                <a:spcAft>
                  <a:spcPct val="0"/>
                </a:spcAft>
                <a:defRPr sz="1600">
                  <a:solidFill>
                    <a:schemeClr val="accent1"/>
                  </a:solidFill>
                  <a:latin typeface="+mj-lt"/>
                  <a:cs typeface="Segoe Sans Display Semibold" pitchFamily="2" charset="0"/>
                </a:defRPr>
              </a:lvl1pPr>
            </a:lstStyle>
            <a:p>
              <a:r>
                <a:rPr lang="en-IN" sz="1200">
                  <a:solidFill>
                    <a:schemeClr val="tx1"/>
                  </a:solidFill>
                </a:rPr>
                <a:t>Classification</a:t>
              </a:r>
            </a:p>
          </p:txBody>
        </p:sp>
      </p:grpSp>
      <p:grpSp>
        <p:nvGrpSpPr>
          <p:cNvPr id="5" name="Group 4" descr="Plugin: Monday.com">
            <a:extLst>
              <a:ext uri="{FF2B5EF4-FFF2-40B4-BE49-F238E27FC236}">
                <a16:creationId xmlns:a16="http://schemas.microsoft.com/office/drawing/2014/main" id="{80B52AD4-AADF-25AB-1009-4ECCBD623B91}"/>
              </a:ext>
            </a:extLst>
          </p:cNvPr>
          <p:cNvGrpSpPr/>
          <p:nvPr/>
        </p:nvGrpSpPr>
        <p:grpSpPr>
          <a:xfrm>
            <a:off x="4772028" y="557053"/>
            <a:ext cx="2649535" cy="377634"/>
            <a:chOff x="4772028" y="557053"/>
            <a:chExt cx="2649535" cy="377634"/>
          </a:xfrm>
        </p:grpSpPr>
        <p:sp>
          <p:nvSpPr>
            <p:cNvPr id="36" name="TextBox 35">
              <a:extLst>
                <a:ext uri="{FF2B5EF4-FFF2-40B4-BE49-F238E27FC236}">
                  <a16:creationId xmlns:a16="http://schemas.microsoft.com/office/drawing/2014/main" id="{D420100F-D3D3-26B1-D763-0DF5601E70DB}"/>
                </a:ext>
              </a:extLst>
            </p:cNvPr>
            <p:cNvSpPr txBox="1"/>
            <p:nvPr/>
          </p:nvSpPr>
          <p:spPr>
            <a:xfrm>
              <a:off x="4772028" y="557053"/>
              <a:ext cx="2649535" cy="377634"/>
            </a:xfrm>
            <a:prstGeom prst="roundRect">
              <a:avLst>
                <a:gd name="adj" fmla="val 19537"/>
              </a:avLst>
            </a:prstGeom>
            <a:solidFill>
              <a:schemeClr val="bg1">
                <a:lumMod val="85000"/>
              </a:schemeClr>
            </a:solidFill>
          </p:spPr>
          <p:txBody>
            <a:bodyPr wrap="square" lIns="1188720" tIns="45720" rIns="91440" bIns="45720" anchor="ctr">
              <a:noAutofit/>
            </a:bodyPr>
            <a:lstStyle>
              <a:defPPr>
                <a:defRPr lang="en-US"/>
              </a:defPPr>
              <a:lvl1pPr>
                <a:spcAft>
                  <a:spcPts val="776"/>
                </a:spcAft>
                <a:defRPr sz="1200">
                  <a:latin typeface="+mj-lt"/>
                  <a:cs typeface="Segoe Sans Display Semibold" pitchFamily="2" charset="0"/>
                </a:defRPr>
              </a:lvl1pPr>
            </a:lstStyle>
            <a:p>
              <a:endParaRPr lang="en-IN"/>
            </a:p>
          </p:txBody>
        </p:sp>
        <p:sp>
          <p:nvSpPr>
            <p:cNvPr id="37" name="TextBox 36">
              <a:extLst>
                <a:ext uri="{FF2B5EF4-FFF2-40B4-BE49-F238E27FC236}">
                  <a16:creationId xmlns:a16="http://schemas.microsoft.com/office/drawing/2014/main" id="{63F8AC3E-4F00-DA77-233B-32CB85351F2C}"/>
                </a:ext>
              </a:extLst>
            </p:cNvPr>
            <p:cNvSpPr txBox="1"/>
            <p:nvPr/>
          </p:nvSpPr>
          <p:spPr>
            <a:xfrm>
              <a:off x="4832904" y="615726"/>
              <a:ext cx="1065613" cy="260288"/>
            </a:xfrm>
            <a:prstGeom prst="roundRect">
              <a:avLst>
                <a:gd name="adj" fmla="val 16151"/>
              </a:avLst>
            </a:prstGeom>
            <a:solidFill>
              <a:schemeClr val="bg1"/>
            </a:solidFill>
            <a:ln w="9525">
              <a:noFill/>
              <a:headEnd type="none" w="lg" len="med"/>
              <a:tailEnd type="none" w="lg" len="med"/>
            </a:ln>
            <a:effectLst>
              <a:outerShdw blurRad="63500" dist="63500" dir="2700000" algn="tl" rotWithShape="0">
                <a:prstClr val="black">
                  <a:alpha val="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defRPr lang="en-US"/>
              </a:defPPr>
              <a:lvl1pPr algn="ctr" defTabSz="932765" fontAlgn="base">
                <a:spcBef>
                  <a:spcPct val="0"/>
                </a:spcBef>
                <a:spcAft>
                  <a:spcPct val="0"/>
                </a:spcAft>
                <a:defRPr sz="1600">
                  <a:solidFill>
                    <a:schemeClr val="accent1"/>
                  </a:solidFill>
                  <a:latin typeface="+mj-lt"/>
                  <a:cs typeface="Segoe Sans Display Semibold" pitchFamily="2" charset="0"/>
                </a:defRPr>
              </a:lvl1pPr>
            </a:lstStyle>
            <a:p>
              <a:r>
                <a:rPr lang="en-IN" sz="1200">
                  <a:solidFill>
                    <a:schemeClr val="tx1"/>
                  </a:solidFill>
                </a:rPr>
                <a:t>Plugin</a:t>
              </a:r>
            </a:p>
          </p:txBody>
        </p:sp>
        <p:pic>
          <p:nvPicPr>
            <p:cNvPr id="38" name="Graphic 37">
              <a:extLst>
                <a:ext uri="{FF2B5EF4-FFF2-40B4-BE49-F238E27FC236}">
                  <a16:creationId xmlns:a16="http://schemas.microsoft.com/office/drawing/2014/main" id="{2A0AE752-EF33-8727-15B8-1ECE69B6FFF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93908" y="687749"/>
              <a:ext cx="75805" cy="116242"/>
            </a:xfrm>
            <a:prstGeom prst="rect">
              <a:avLst/>
            </a:prstGeom>
            <a:effectLst>
              <a:outerShdw blurRad="63500" dist="63500" dir="2700000" algn="tl" rotWithShape="0">
                <a:prstClr val="black">
                  <a:alpha val="10000"/>
                </a:prstClr>
              </a:outerShdw>
            </a:effectLst>
          </p:spPr>
        </p:pic>
        <p:pic>
          <p:nvPicPr>
            <p:cNvPr id="21" name="Picture 4" descr="Press Kit - monday.com">
              <a:extLst>
                <a:ext uri="{FF2B5EF4-FFF2-40B4-BE49-F238E27FC236}">
                  <a16:creationId xmlns:a16="http://schemas.microsoft.com/office/drawing/2014/main" id="{1DF5E833-DE0F-1F8B-C210-FA271269154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618" t="30171" r="6618" b="20256"/>
            <a:stretch>
              <a:fillRect/>
            </a:stretch>
          </p:blipFill>
          <p:spPr bwMode="auto">
            <a:xfrm>
              <a:off x="6032864" y="661901"/>
              <a:ext cx="1019193" cy="167938"/>
            </a:xfrm>
            <a:prstGeom prst="rect">
              <a:avLst/>
            </a:prstGeom>
            <a:noFill/>
            <a:extLst>
              <a:ext uri="{909E8E84-426E-40DD-AFC4-6F175D3DCCD1}">
                <a14:hiddenFill xmlns:a14="http://schemas.microsoft.com/office/drawing/2010/main">
                  <a:solidFill>
                    <a:srgbClr val="FFFFFF"/>
                  </a:solidFill>
                </a14:hiddenFill>
              </a:ext>
            </a:extLst>
          </p:spPr>
        </p:pic>
      </p:grpSp>
      <p:sp>
        <p:nvSpPr>
          <p:cNvPr id="27" name="Graphic 5">
            <a:extLst>
              <a:ext uri="{FF2B5EF4-FFF2-40B4-BE49-F238E27FC236}">
                <a16:creationId xmlns:a16="http://schemas.microsoft.com/office/drawing/2014/main" id="{19200EE6-3878-53FE-F002-363BEC89FD98}"/>
              </a:ext>
              <a:ext uri="{C183D7F6-B498-43B3-948B-1728B52AA6E4}">
                <adec:decorative xmlns:adec="http://schemas.microsoft.com/office/drawing/2017/decorative" val="1"/>
              </a:ext>
            </a:extLst>
          </p:cNvPr>
          <p:cNvSpPr>
            <a:spLocks/>
          </p:cNvSpPr>
          <p:nvPr/>
        </p:nvSpPr>
        <p:spPr>
          <a:xfrm>
            <a:off x="457518" y="1753371"/>
            <a:ext cx="250822" cy="250818"/>
          </a:xfrm>
          <a:custGeom>
            <a:avLst/>
            <a:gdLst>
              <a:gd name="csX0" fmla="*/ 188408 w 190501"/>
              <a:gd name="csY0" fmla="*/ 45534 h 190500"/>
              <a:gd name="csX1" fmla="*/ 189957 w 190501"/>
              <a:gd name="csY1" fmla="*/ 37748 h 190500"/>
              <a:gd name="csX2" fmla="*/ 183357 w 190501"/>
              <a:gd name="csY2" fmla="*/ 33338 h 190500"/>
              <a:gd name="csX3" fmla="*/ 157162 w 190501"/>
              <a:gd name="csY3" fmla="*/ 33338 h 190500"/>
              <a:gd name="csX4" fmla="*/ 157162 w 190501"/>
              <a:gd name="csY4" fmla="*/ 7144 h 190500"/>
              <a:gd name="csX5" fmla="*/ 152751 w 190501"/>
              <a:gd name="csY5" fmla="*/ 544 h 190500"/>
              <a:gd name="csX6" fmla="*/ 144967 w 190501"/>
              <a:gd name="csY6" fmla="*/ 2093 h 190500"/>
              <a:gd name="csX7" fmla="*/ 121155 w 190501"/>
              <a:gd name="csY7" fmla="*/ 25906 h 190500"/>
              <a:gd name="csX8" fmla="*/ 119063 w 190501"/>
              <a:gd name="csY8" fmla="*/ 30957 h 190500"/>
              <a:gd name="csX9" fmla="*/ 119063 w 190501"/>
              <a:gd name="csY9" fmla="*/ 57967 h 190500"/>
              <a:gd name="csX10" fmla="*/ 100185 w 190501"/>
              <a:gd name="csY10" fmla="*/ 76846 h 190500"/>
              <a:gd name="csX11" fmla="*/ 95250 w 190501"/>
              <a:gd name="csY11" fmla="*/ 76201 h 190500"/>
              <a:gd name="csX12" fmla="*/ 76200 w 190501"/>
              <a:gd name="csY12" fmla="*/ 95251 h 190500"/>
              <a:gd name="csX13" fmla="*/ 95250 w 190501"/>
              <a:gd name="csY13" fmla="*/ 114301 h 190500"/>
              <a:gd name="csX14" fmla="*/ 114300 w 190501"/>
              <a:gd name="csY14" fmla="*/ 95251 h 190500"/>
              <a:gd name="csX15" fmla="*/ 113655 w 190501"/>
              <a:gd name="csY15" fmla="*/ 90316 h 190500"/>
              <a:gd name="csX16" fmla="*/ 132533 w 190501"/>
              <a:gd name="csY16" fmla="*/ 71438 h 190500"/>
              <a:gd name="csX17" fmla="*/ 159545 w 190501"/>
              <a:gd name="csY17" fmla="*/ 71438 h 190500"/>
              <a:gd name="csX18" fmla="*/ 164596 w 190501"/>
              <a:gd name="csY18" fmla="*/ 69346 h 190500"/>
              <a:gd name="csX19" fmla="*/ 188408 w 190501"/>
              <a:gd name="csY19" fmla="*/ 45534 h 190500"/>
              <a:gd name="csX20" fmla="*/ 95250 w 190501"/>
              <a:gd name="csY20" fmla="*/ 1 h 190500"/>
              <a:gd name="csX21" fmla="*/ 127860 w 190501"/>
              <a:gd name="csY21" fmla="*/ 5729 h 190500"/>
              <a:gd name="csX22" fmla="*/ 114419 w 190501"/>
              <a:gd name="csY22" fmla="*/ 19170 h 190500"/>
              <a:gd name="csX23" fmla="*/ 112781 w 190501"/>
              <a:gd name="csY23" fmla="*/ 21077 h 190500"/>
              <a:gd name="csX24" fmla="*/ 95250 w 190501"/>
              <a:gd name="csY24" fmla="*/ 19051 h 190500"/>
              <a:gd name="csX25" fmla="*/ 19050 w 190501"/>
              <a:gd name="csY25" fmla="*/ 95251 h 190500"/>
              <a:gd name="csX26" fmla="*/ 95250 w 190501"/>
              <a:gd name="csY26" fmla="*/ 171451 h 190500"/>
              <a:gd name="csX27" fmla="*/ 171450 w 190501"/>
              <a:gd name="csY27" fmla="*/ 95251 h 190500"/>
              <a:gd name="csX28" fmla="*/ 169424 w 190501"/>
              <a:gd name="csY28" fmla="*/ 77720 h 190500"/>
              <a:gd name="csX29" fmla="*/ 171331 w 190501"/>
              <a:gd name="csY29" fmla="*/ 76081 h 190500"/>
              <a:gd name="csX30" fmla="*/ 184772 w 190501"/>
              <a:gd name="csY30" fmla="*/ 62641 h 190500"/>
              <a:gd name="csX31" fmla="*/ 190500 w 190501"/>
              <a:gd name="csY31" fmla="*/ 95251 h 190500"/>
              <a:gd name="csX32" fmla="*/ 95250 w 190501"/>
              <a:gd name="csY32" fmla="*/ 190501 h 190500"/>
              <a:gd name="csX33" fmla="*/ 0 w 190501"/>
              <a:gd name="csY33" fmla="*/ 95251 h 190500"/>
              <a:gd name="csX34" fmla="*/ 95250 w 190501"/>
              <a:gd name="csY34" fmla="*/ 1 h 190500"/>
              <a:gd name="csX35" fmla="*/ 95250 w 190501"/>
              <a:gd name="csY35" fmla="*/ 38101 h 190500"/>
              <a:gd name="csX36" fmla="*/ 109538 w 190501"/>
              <a:gd name="csY36" fmla="*/ 39901 h 190500"/>
              <a:gd name="csX37" fmla="*/ 109538 w 190501"/>
              <a:gd name="csY37" fmla="*/ 54021 h 190500"/>
              <a:gd name="csX38" fmla="*/ 105592 w 190501"/>
              <a:gd name="csY38" fmla="*/ 57968 h 190500"/>
              <a:gd name="csX39" fmla="*/ 105131 w 190501"/>
              <a:gd name="csY39" fmla="*/ 58444 h 190500"/>
              <a:gd name="csX40" fmla="*/ 95250 w 190501"/>
              <a:gd name="csY40" fmla="*/ 57151 h 190500"/>
              <a:gd name="csX41" fmla="*/ 57150 w 190501"/>
              <a:gd name="csY41" fmla="*/ 95251 h 190500"/>
              <a:gd name="csX42" fmla="*/ 95250 w 190501"/>
              <a:gd name="csY42" fmla="*/ 133351 h 190500"/>
              <a:gd name="csX43" fmla="*/ 133350 w 190501"/>
              <a:gd name="csY43" fmla="*/ 95251 h 190500"/>
              <a:gd name="csX44" fmla="*/ 132057 w 190501"/>
              <a:gd name="csY44" fmla="*/ 85369 h 190500"/>
              <a:gd name="csX45" fmla="*/ 132533 w 190501"/>
              <a:gd name="csY45" fmla="*/ 84909 h 190500"/>
              <a:gd name="csX46" fmla="*/ 136478 w 190501"/>
              <a:gd name="csY46" fmla="*/ 80963 h 190500"/>
              <a:gd name="csX47" fmla="*/ 150600 w 190501"/>
              <a:gd name="csY47" fmla="*/ 80963 h 190500"/>
              <a:gd name="csX48" fmla="*/ 152400 w 190501"/>
              <a:gd name="csY48" fmla="*/ 95251 h 190500"/>
              <a:gd name="csX49" fmla="*/ 95250 w 190501"/>
              <a:gd name="csY49" fmla="*/ 152401 h 190500"/>
              <a:gd name="csX50" fmla="*/ 38100 w 190501"/>
              <a:gd name="csY50" fmla="*/ 95251 h 190500"/>
              <a:gd name="csX51" fmla="*/ 95250 w 190501"/>
              <a:gd name="csY51" fmla="*/ 38101 h 190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Lst>
            <a:rect l="l" t="t" r="r" b="b"/>
            <a:pathLst>
              <a:path w="190501" h="190500">
                <a:moveTo>
                  <a:pt x="188408" y="45534"/>
                </a:moveTo>
                <a:cubicBezTo>
                  <a:pt x="190452" y="43491"/>
                  <a:pt x="191063" y="40418"/>
                  <a:pt x="189957" y="37748"/>
                </a:cubicBezTo>
                <a:cubicBezTo>
                  <a:pt x="188852" y="35079"/>
                  <a:pt x="186247" y="33338"/>
                  <a:pt x="183357" y="33338"/>
                </a:cubicBezTo>
                <a:lnTo>
                  <a:pt x="157162" y="33338"/>
                </a:lnTo>
                <a:lnTo>
                  <a:pt x="157162" y="7144"/>
                </a:lnTo>
                <a:cubicBezTo>
                  <a:pt x="157162" y="4255"/>
                  <a:pt x="155421" y="1650"/>
                  <a:pt x="152751" y="544"/>
                </a:cubicBezTo>
                <a:cubicBezTo>
                  <a:pt x="150083" y="-562"/>
                  <a:pt x="147010" y="50"/>
                  <a:pt x="144967" y="2093"/>
                </a:cubicBezTo>
                <a:lnTo>
                  <a:pt x="121155" y="25906"/>
                </a:lnTo>
                <a:cubicBezTo>
                  <a:pt x="119815" y="27246"/>
                  <a:pt x="119063" y="29063"/>
                  <a:pt x="119063" y="30957"/>
                </a:cubicBezTo>
                <a:lnTo>
                  <a:pt x="119063" y="57967"/>
                </a:lnTo>
                <a:lnTo>
                  <a:pt x="100185" y="76846"/>
                </a:lnTo>
                <a:cubicBezTo>
                  <a:pt x="98610" y="76425"/>
                  <a:pt x="96957" y="76201"/>
                  <a:pt x="95250" y="76201"/>
                </a:cubicBezTo>
                <a:cubicBezTo>
                  <a:pt x="84729" y="76201"/>
                  <a:pt x="76200" y="84730"/>
                  <a:pt x="76200" y="95251"/>
                </a:cubicBezTo>
                <a:cubicBezTo>
                  <a:pt x="76200" y="105771"/>
                  <a:pt x="84729" y="114301"/>
                  <a:pt x="95250" y="114301"/>
                </a:cubicBezTo>
                <a:cubicBezTo>
                  <a:pt x="105771" y="114301"/>
                  <a:pt x="114300" y="105771"/>
                  <a:pt x="114300" y="95251"/>
                </a:cubicBezTo>
                <a:cubicBezTo>
                  <a:pt x="114300" y="93544"/>
                  <a:pt x="114075" y="91891"/>
                  <a:pt x="113655" y="90316"/>
                </a:cubicBezTo>
                <a:lnTo>
                  <a:pt x="132533" y="71438"/>
                </a:lnTo>
                <a:lnTo>
                  <a:pt x="159545" y="71438"/>
                </a:lnTo>
                <a:cubicBezTo>
                  <a:pt x="161439" y="71438"/>
                  <a:pt x="163256" y="70686"/>
                  <a:pt x="164596" y="69346"/>
                </a:cubicBezTo>
                <a:lnTo>
                  <a:pt x="188408" y="45534"/>
                </a:lnTo>
                <a:close/>
                <a:moveTo>
                  <a:pt x="95250" y="1"/>
                </a:moveTo>
                <a:cubicBezTo>
                  <a:pt x="106705" y="1"/>
                  <a:pt x="117687" y="2023"/>
                  <a:pt x="127860" y="5729"/>
                </a:cubicBezTo>
                <a:lnTo>
                  <a:pt x="114419" y="19170"/>
                </a:lnTo>
                <a:cubicBezTo>
                  <a:pt x="113823" y="19767"/>
                  <a:pt x="113275" y="20405"/>
                  <a:pt x="112781" y="21077"/>
                </a:cubicBezTo>
                <a:cubicBezTo>
                  <a:pt x="107152" y="19752"/>
                  <a:pt x="101283" y="19051"/>
                  <a:pt x="95250" y="19051"/>
                </a:cubicBezTo>
                <a:cubicBezTo>
                  <a:pt x="53166" y="19051"/>
                  <a:pt x="19050" y="53166"/>
                  <a:pt x="19050" y="95251"/>
                </a:cubicBezTo>
                <a:cubicBezTo>
                  <a:pt x="19050" y="137334"/>
                  <a:pt x="53166" y="171451"/>
                  <a:pt x="95250" y="171451"/>
                </a:cubicBezTo>
                <a:cubicBezTo>
                  <a:pt x="137334" y="171451"/>
                  <a:pt x="171450" y="137334"/>
                  <a:pt x="171450" y="95251"/>
                </a:cubicBezTo>
                <a:cubicBezTo>
                  <a:pt x="171450" y="89218"/>
                  <a:pt x="170749" y="83348"/>
                  <a:pt x="169424" y="77720"/>
                </a:cubicBezTo>
                <a:cubicBezTo>
                  <a:pt x="170096" y="77226"/>
                  <a:pt x="170734" y="76678"/>
                  <a:pt x="171331" y="76081"/>
                </a:cubicBezTo>
                <a:lnTo>
                  <a:pt x="184772" y="62641"/>
                </a:lnTo>
                <a:cubicBezTo>
                  <a:pt x="188478" y="72813"/>
                  <a:pt x="190500" y="83796"/>
                  <a:pt x="190500" y="95251"/>
                </a:cubicBezTo>
                <a:cubicBezTo>
                  <a:pt x="190500" y="147856"/>
                  <a:pt x="147855" y="190501"/>
                  <a:pt x="95250" y="190501"/>
                </a:cubicBezTo>
                <a:cubicBezTo>
                  <a:pt x="42645" y="190501"/>
                  <a:pt x="0" y="147856"/>
                  <a:pt x="0" y="95251"/>
                </a:cubicBezTo>
                <a:cubicBezTo>
                  <a:pt x="0" y="42645"/>
                  <a:pt x="42645" y="1"/>
                  <a:pt x="95250" y="1"/>
                </a:cubicBezTo>
                <a:close/>
                <a:moveTo>
                  <a:pt x="95250" y="38101"/>
                </a:moveTo>
                <a:cubicBezTo>
                  <a:pt x="100184" y="38101"/>
                  <a:pt x="104971" y="38726"/>
                  <a:pt x="109538" y="39901"/>
                </a:cubicBezTo>
                <a:lnTo>
                  <a:pt x="109538" y="54021"/>
                </a:lnTo>
                <a:lnTo>
                  <a:pt x="105592" y="57968"/>
                </a:lnTo>
                <a:cubicBezTo>
                  <a:pt x="105435" y="58125"/>
                  <a:pt x="105282" y="58284"/>
                  <a:pt x="105131" y="58444"/>
                </a:cubicBezTo>
                <a:cubicBezTo>
                  <a:pt x="101980" y="57601"/>
                  <a:pt x="98668" y="57151"/>
                  <a:pt x="95250" y="57151"/>
                </a:cubicBezTo>
                <a:cubicBezTo>
                  <a:pt x="74208" y="57151"/>
                  <a:pt x="57150" y="74208"/>
                  <a:pt x="57150" y="95251"/>
                </a:cubicBezTo>
                <a:cubicBezTo>
                  <a:pt x="57150" y="116293"/>
                  <a:pt x="74208" y="133351"/>
                  <a:pt x="95250" y="133351"/>
                </a:cubicBezTo>
                <a:cubicBezTo>
                  <a:pt x="116292" y="133351"/>
                  <a:pt x="133350" y="116293"/>
                  <a:pt x="133350" y="95251"/>
                </a:cubicBezTo>
                <a:cubicBezTo>
                  <a:pt x="133350" y="91833"/>
                  <a:pt x="132900" y="88521"/>
                  <a:pt x="132057" y="85369"/>
                </a:cubicBezTo>
                <a:cubicBezTo>
                  <a:pt x="132217" y="85219"/>
                  <a:pt x="132376" y="85065"/>
                  <a:pt x="132533" y="84909"/>
                </a:cubicBezTo>
                <a:lnTo>
                  <a:pt x="136478" y="80963"/>
                </a:lnTo>
                <a:lnTo>
                  <a:pt x="150600" y="80963"/>
                </a:lnTo>
                <a:cubicBezTo>
                  <a:pt x="151775" y="85530"/>
                  <a:pt x="152400" y="90317"/>
                  <a:pt x="152400" y="95251"/>
                </a:cubicBezTo>
                <a:cubicBezTo>
                  <a:pt x="152400" y="126814"/>
                  <a:pt x="126813" y="152401"/>
                  <a:pt x="95250" y="152401"/>
                </a:cubicBezTo>
                <a:cubicBezTo>
                  <a:pt x="63687" y="152401"/>
                  <a:pt x="38100" y="126814"/>
                  <a:pt x="38100" y="95251"/>
                </a:cubicBezTo>
                <a:cubicBezTo>
                  <a:pt x="38100" y="63687"/>
                  <a:pt x="63687" y="38101"/>
                  <a:pt x="95250" y="38101"/>
                </a:cubicBezTo>
                <a:close/>
              </a:path>
            </a:pathLst>
          </a:custGeom>
          <a:solidFill>
            <a:schemeClr val="tx1"/>
          </a:solidFill>
          <a:ln w="10477" cap="flat">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38011" tIns="270406" rIns="338011" bIns="270406" numCol="1" spcCol="0" rtlCol="0" fromWordArt="0" anchor="t" anchorCtr="0" forceAA="0" compatLnSpc="1">
            <a:prstTxWarp prst="textNoShape">
              <a:avLst/>
            </a:prstTxWarp>
            <a:noAutofit/>
          </a:bodyPr>
          <a:lstStyle/>
          <a:p>
            <a:pPr defTabSz="1722411" fontAlgn="base">
              <a:spcBef>
                <a:spcPct val="0"/>
              </a:spcBef>
              <a:spcAft>
                <a:spcPct val="0"/>
              </a:spcAft>
              <a:defRPr/>
            </a:pPr>
            <a:endParaRPr lang="en-US" sz="3622" b="1">
              <a:noFill/>
              <a:latin typeface="Segoe UI Variable Display Semibold" pitchFamily="2" charset="0"/>
              <a:cs typeface="Segoe UI" pitchFamily="34" charset="0"/>
            </a:endParaRPr>
          </a:p>
        </p:txBody>
      </p:sp>
      <p:sp>
        <p:nvSpPr>
          <p:cNvPr id="28" name="Rectangle: Rounded Corners 27">
            <a:extLst>
              <a:ext uri="{FF2B5EF4-FFF2-40B4-BE49-F238E27FC236}">
                <a16:creationId xmlns:a16="http://schemas.microsoft.com/office/drawing/2014/main" id="{969B33E6-7EE0-C6CD-9E88-D0C6F46FE15D}"/>
              </a:ext>
            </a:extLst>
          </p:cNvPr>
          <p:cNvSpPr/>
          <p:nvPr/>
        </p:nvSpPr>
        <p:spPr bwMode="auto">
          <a:xfrm>
            <a:off x="350838" y="2066107"/>
            <a:ext cx="3187959" cy="814642"/>
          </a:xfrm>
          <a:prstGeom prst="roundRect">
            <a:avLst>
              <a:gd name="adj" fmla="val 9646"/>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769520" fontAlgn="base">
              <a:spcBef>
                <a:spcPct val="0"/>
              </a:spcBef>
              <a:spcAft>
                <a:spcPct val="0"/>
              </a:spcAft>
            </a:pPr>
            <a:r>
              <a:rPr lang="en-US" sz="1100" dirty="0">
                <a:ln w="3175">
                  <a:noFill/>
                </a:ln>
                <a:solidFill>
                  <a:schemeClr val="tx1"/>
                </a:solidFill>
                <a:latin typeface="Segoe Sans Display Semibold" pitchFamily="2" charset="0"/>
                <a:cs typeface="Segoe Sans Display Semibold" pitchFamily="2" charset="0"/>
              </a:rPr>
              <a:t>Goal: </a:t>
            </a:r>
            <a:r>
              <a:rPr lang="en-US" sz="1100" dirty="0">
                <a:ln w="3175">
                  <a:noFill/>
                </a:ln>
                <a:solidFill>
                  <a:schemeClr val="tx1"/>
                </a:solidFill>
                <a:cs typeface="Segoe Sans Display Semibold" pitchFamily="2" charset="0"/>
              </a:rPr>
              <a:t>Spin up a fully scoped project board without the manual setup tax – no copying from emails, chasing owners, or piecing together task lists from scattered threads.</a:t>
            </a:r>
          </a:p>
        </p:txBody>
      </p:sp>
      <p:sp>
        <p:nvSpPr>
          <p:cNvPr id="31" name="Rectangle: Rounded Corners 30">
            <a:extLst>
              <a:ext uri="{FF2B5EF4-FFF2-40B4-BE49-F238E27FC236}">
                <a16:creationId xmlns:a16="http://schemas.microsoft.com/office/drawing/2014/main" id="{F7FE1947-F36B-C3C4-2404-2C79A899C9C5}"/>
              </a:ext>
            </a:extLst>
          </p:cNvPr>
          <p:cNvSpPr/>
          <p:nvPr/>
        </p:nvSpPr>
        <p:spPr bwMode="auto">
          <a:xfrm>
            <a:off x="3674226" y="2066107"/>
            <a:ext cx="3747337" cy="814642"/>
          </a:xfrm>
          <a:prstGeom prst="roundRect">
            <a:avLst>
              <a:gd name="adj" fmla="val 10584"/>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769520" fontAlgn="base">
              <a:spcBef>
                <a:spcPct val="0"/>
              </a:spcBef>
              <a:spcAft>
                <a:spcPct val="0"/>
              </a:spcAft>
            </a:pPr>
            <a:r>
              <a:rPr lang="en-US" sz="1100" dirty="0">
                <a:ln w="3175">
                  <a:noFill/>
                </a:ln>
                <a:solidFill>
                  <a:schemeClr val="tx1"/>
                </a:solidFill>
                <a:latin typeface="Segoe Sans Display Semibold"/>
                <a:cs typeface="Segoe Sans Display Semibold"/>
              </a:rPr>
              <a:t>Output: </a:t>
            </a:r>
            <a:r>
              <a:rPr lang="en-US" sz="1100" dirty="0">
                <a:ln w="3175">
                  <a:noFill/>
                </a:ln>
                <a:solidFill>
                  <a:schemeClr val="tx1"/>
                </a:solidFill>
                <a:cs typeface="Segoe Sans Display Semibold"/>
              </a:rPr>
              <a:t>A ready-to-run </a:t>
            </a:r>
            <a:r>
              <a:rPr lang="en-US" sz="1100">
                <a:ln w="3175">
                  <a:noFill/>
                </a:ln>
                <a:solidFill>
                  <a:schemeClr val="tx1"/>
                </a:solidFill>
                <a:cs typeface="Segoe Sans Display Semibold"/>
              </a:rPr>
              <a:t>monday</a:t>
            </a:r>
            <a:r>
              <a:rPr lang="en-US" sz="1100" dirty="0">
                <a:ln w="3175">
                  <a:noFill/>
                </a:ln>
                <a:solidFill>
                  <a:schemeClr val="tx1"/>
                </a:solidFill>
                <a:cs typeface="Segoe Sans Display Semibold"/>
              </a:rPr>
              <a:t>.com board grounded in your actual work – with owners, statuses, and priorities already in place so the team can pick it up and move.</a:t>
            </a:r>
          </a:p>
        </p:txBody>
      </p:sp>
      <p:sp>
        <p:nvSpPr>
          <p:cNvPr id="32" name="Graphic 15">
            <a:extLst>
              <a:ext uri="{FF2B5EF4-FFF2-40B4-BE49-F238E27FC236}">
                <a16:creationId xmlns:a16="http://schemas.microsoft.com/office/drawing/2014/main" id="{A7A0652C-3EC1-4067-75FC-ED99ECCEECA9}"/>
              </a:ext>
              <a:ext uri="{C183D7F6-B498-43B3-948B-1728B52AA6E4}">
                <adec:decorative xmlns:adec="http://schemas.microsoft.com/office/drawing/2017/decorative" val="1"/>
              </a:ext>
            </a:extLst>
          </p:cNvPr>
          <p:cNvSpPr>
            <a:spLocks/>
          </p:cNvSpPr>
          <p:nvPr/>
        </p:nvSpPr>
        <p:spPr>
          <a:xfrm>
            <a:off x="3780906" y="1753374"/>
            <a:ext cx="297568" cy="252931"/>
          </a:xfrm>
          <a:custGeom>
            <a:avLst/>
            <a:gdLst>
              <a:gd name="csX0" fmla="*/ 147926 w 190499"/>
              <a:gd name="csY0" fmla="*/ 2092 h 161924"/>
              <a:gd name="csX1" fmla="*/ 137824 w 190499"/>
              <a:gd name="csY1" fmla="*/ 2092 h 161924"/>
              <a:gd name="csX2" fmla="*/ 137824 w 190499"/>
              <a:gd name="csY2" fmla="*/ 12195 h 161924"/>
              <a:gd name="csX3" fmla="*/ 166109 w 190499"/>
              <a:gd name="csY3" fmla="*/ 40481 h 161924"/>
              <a:gd name="csX4" fmla="*/ 119063 w 190499"/>
              <a:gd name="csY4" fmla="*/ 40481 h 161924"/>
              <a:gd name="csX5" fmla="*/ 88106 w 190499"/>
              <a:gd name="csY5" fmla="*/ 71437 h 161924"/>
              <a:gd name="csX6" fmla="*/ 88106 w 190499"/>
              <a:gd name="csY6" fmla="*/ 100012 h 161924"/>
              <a:gd name="csX7" fmla="*/ 75437 w 190499"/>
              <a:gd name="csY7" fmla="*/ 116198 h 161924"/>
              <a:gd name="csX8" fmla="*/ 38100 w 190499"/>
              <a:gd name="csY8" fmla="*/ 85725 h 161924"/>
              <a:gd name="csX9" fmla="*/ 0 w 190499"/>
              <a:gd name="csY9" fmla="*/ 123825 h 161924"/>
              <a:gd name="csX10" fmla="*/ 38100 w 190499"/>
              <a:gd name="csY10" fmla="*/ 161925 h 161924"/>
              <a:gd name="csX11" fmla="*/ 75582 w 190499"/>
              <a:gd name="csY11" fmla="*/ 130693 h 161924"/>
              <a:gd name="csX12" fmla="*/ 102394 w 190499"/>
              <a:gd name="csY12" fmla="*/ 100012 h 161924"/>
              <a:gd name="csX13" fmla="*/ 102394 w 190499"/>
              <a:gd name="csY13" fmla="*/ 71437 h 161924"/>
              <a:gd name="csX14" fmla="*/ 119063 w 190499"/>
              <a:gd name="csY14" fmla="*/ 54769 h 161924"/>
              <a:gd name="csX15" fmla="*/ 166109 w 190499"/>
              <a:gd name="csY15" fmla="*/ 54769 h 161924"/>
              <a:gd name="csX16" fmla="*/ 137824 w 190499"/>
              <a:gd name="csY16" fmla="*/ 83055 h 161924"/>
              <a:gd name="csX17" fmla="*/ 137824 w 190499"/>
              <a:gd name="csY17" fmla="*/ 93157 h 161924"/>
              <a:gd name="csX18" fmla="*/ 147926 w 190499"/>
              <a:gd name="csY18" fmla="*/ 93157 h 161924"/>
              <a:gd name="csX19" fmla="*/ 188407 w 190499"/>
              <a:gd name="csY19" fmla="*/ 52676 h 161924"/>
              <a:gd name="csX20" fmla="*/ 188407 w 190499"/>
              <a:gd name="csY20" fmla="*/ 42574 h 161924"/>
              <a:gd name="csX21" fmla="*/ 147926 w 190499"/>
              <a:gd name="csY21" fmla="*/ 2092 h 1619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90499" h="161924">
                <a:moveTo>
                  <a:pt x="147926" y="2092"/>
                </a:moveTo>
                <a:cubicBezTo>
                  <a:pt x="145136" y="-697"/>
                  <a:pt x="140614" y="-697"/>
                  <a:pt x="137824" y="2092"/>
                </a:cubicBezTo>
                <a:cubicBezTo>
                  <a:pt x="135034" y="4882"/>
                  <a:pt x="135034" y="9405"/>
                  <a:pt x="137824" y="12195"/>
                </a:cubicBezTo>
                <a:lnTo>
                  <a:pt x="166109" y="40481"/>
                </a:lnTo>
                <a:lnTo>
                  <a:pt x="119063" y="40481"/>
                </a:lnTo>
                <a:cubicBezTo>
                  <a:pt x="101966" y="40481"/>
                  <a:pt x="88106" y="54341"/>
                  <a:pt x="88106" y="71437"/>
                </a:cubicBezTo>
                <a:lnTo>
                  <a:pt x="88106" y="100012"/>
                </a:lnTo>
                <a:cubicBezTo>
                  <a:pt x="88106" y="107840"/>
                  <a:pt x="82711" y="114408"/>
                  <a:pt x="75437" y="116198"/>
                </a:cubicBezTo>
                <a:cubicBezTo>
                  <a:pt x="71904" y="98811"/>
                  <a:pt x="56530" y="85725"/>
                  <a:pt x="38100" y="85725"/>
                </a:cubicBezTo>
                <a:cubicBezTo>
                  <a:pt x="17058" y="85725"/>
                  <a:pt x="0" y="102783"/>
                  <a:pt x="0" y="123825"/>
                </a:cubicBezTo>
                <a:cubicBezTo>
                  <a:pt x="0" y="144867"/>
                  <a:pt x="17058" y="161925"/>
                  <a:pt x="38100" y="161925"/>
                </a:cubicBezTo>
                <a:cubicBezTo>
                  <a:pt x="56797" y="161925"/>
                  <a:pt x="72348" y="148458"/>
                  <a:pt x="75582" y="130693"/>
                </a:cubicBezTo>
                <a:cubicBezTo>
                  <a:pt x="90719" y="128668"/>
                  <a:pt x="102394" y="115704"/>
                  <a:pt x="102394" y="100012"/>
                </a:cubicBezTo>
                <a:lnTo>
                  <a:pt x="102394" y="71437"/>
                </a:lnTo>
                <a:cubicBezTo>
                  <a:pt x="102394" y="62232"/>
                  <a:pt x="109857" y="54769"/>
                  <a:pt x="119063" y="54769"/>
                </a:cubicBezTo>
                <a:lnTo>
                  <a:pt x="166109" y="54769"/>
                </a:lnTo>
                <a:lnTo>
                  <a:pt x="137824" y="83055"/>
                </a:lnTo>
                <a:cubicBezTo>
                  <a:pt x="135034" y="85845"/>
                  <a:pt x="135034" y="90367"/>
                  <a:pt x="137824" y="93157"/>
                </a:cubicBezTo>
                <a:cubicBezTo>
                  <a:pt x="140614" y="95947"/>
                  <a:pt x="145136" y="95947"/>
                  <a:pt x="147926" y="93157"/>
                </a:cubicBezTo>
                <a:lnTo>
                  <a:pt x="188407" y="52676"/>
                </a:lnTo>
                <a:cubicBezTo>
                  <a:pt x="191197" y="49887"/>
                  <a:pt x="191197" y="45363"/>
                  <a:pt x="188407" y="42574"/>
                </a:cubicBezTo>
                <a:lnTo>
                  <a:pt x="147926" y="2092"/>
                </a:lnTo>
                <a:close/>
              </a:path>
            </a:pathLst>
          </a:custGeom>
          <a:solidFill>
            <a:schemeClr val="tx1"/>
          </a:solidFill>
          <a:ln w="10477" cap="flat">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38011" tIns="270406" rIns="338011" bIns="270406" numCol="1" spcCol="0" rtlCol="0" fromWordArt="0" anchor="t" anchorCtr="0" forceAA="0" compatLnSpc="1">
            <a:prstTxWarp prst="textNoShape">
              <a:avLst/>
            </a:prstTxWarp>
            <a:noAutofit/>
          </a:bodyPr>
          <a:lstStyle/>
          <a:p>
            <a:pPr defTabSz="1722411" fontAlgn="base">
              <a:spcBef>
                <a:spcPct val="0"/>
              </a:spcBef>
              <a:spcAft>
                <a:spcPct val="0"/>
              </a:spcAft>
              <a:defRPr/>
            </a:pPr>
            <a:endParaRPr lang="en-US" sz="3622" b="1">
              <a:noFill/>
              <a:latin typeface="Segoe UI Variable Display Semibold" pitchFamily="2" charset="0"/>
              <a:cs typeface="Segoe UI" pitchFamily="34" charset="0"/>
            </a:endParaRPr>
          </a:p>
        </p:txBody>
      </p:sp>
      <p:graphicFrame>
        <p:nvGraphicFramePr>
          <p:cNvPr id="34" name="Table 33">
            <a:extLst>
              <a:ext uri="{FF2B5EF4-FFF2-40B4-BE49-F238E27FC236}">
                <a16:creationId xmlns:a16="http://schemas.microsoft.com/office/drawing/2014/main" id="{F7F5559D-E17F-DAF4-5EAA-B9458A73114D}"/>
              </a:ext>
            </a:extLst>
          </p:cNvPr>
          <p:cNvGraphicFramePr>
            <a:graphicFrameLocks noGrp="1"/>
          </p:cNvGraphicFramePr>
          <p:nvPr>
            <p:extLst>
              <p:ext uri="{D42A27DB-BD31-4B8C-83A1-F6EECF244321}">
                <p14:modId xmlns:p14="http://schemas.microsoft.com/office/powerpoint/2010/main" val="1313748670"/>
              </p:ext>
            </p:extLst>
          </p:nvPr>
        </p:nvGraphicFramePr>
        <p:xfrm>
          <a:off x="350838" y="3120140"/>
          <a:ext cx="7070725" cy="4337304"/>
        </p:xfrm>
        <a:graphic>
          <a:graphicData uri="http://schemas.openxmlformats.org/drawingml/2006/table">
            <a:tbl>
              <a:tblPr firstRow="1" bandRow="1">
                <a:effectLst/>
                <a:tableStyleId>{2D5ABB26-0587-4C30-8999-92F81FD0307C}</a:tableStyleId>
              </a:tblPr>
              <a:tblGrid>
                <a:gridCol w="4438876">
                  <a:extLst>
                    <a:ext uri="{9D8B030D-6E8A-4147-A177-3AD203B41FA5}">
                      <a16:colId xmlns:a16="http://schemas.microsoft.com/office/drawing/2014/main" val="500978148"/>
                    </a:ext>
                  </a:extLst>
                </a:gridCol>
                <a:gridCol w="2631849">
                  <a:extLst>
                    <a:ext uri="{9D8B030D-6E8A-4147-A177-3AD203B41FA5}">
                      <a16:colId xmlns:a16="http://schemas.microsoft.com/office/drawing/2014/main" val="1291813688"/>
                    </a:ext>
                  </a:extLst>
                </a:gridCol>
              </a:tblGrid>
              <a:tr h="0">
                <a:tc>
                  <a:txBody>
                    <a:bodyPr/>
                    <a:lstStyle/>
                    <a:p>
                      <a:pPr marL="0" marR="0" lvl="0" indent="0" algn="l" defTabSz="524695" rtl="0" eaLnBrk="1" fontAlgn="auto" latinLnBrk="0" hangingPunct="1">
                        <a:lnSpc>
                          <a:spcPct val="100000"/>
                        </a:lnSpc>
                        <a:spcBef>
                          <a:spcPts val="600"/>
                        </a:spcBef>
                        <a:spcAft>
                          <a:spcPts val="800"/>
                        </a:spcAft>
                        <a:buClrTx/>
                        <a:buSzTx/>
                        <a:buFontTx/>
                        <a:buNone/>
                        <a:tabLst/>
                        <a:defRPr/>
                      </a:pPr>
                      <a:r>
                        <a:rPr lang="en-US" sz="1400" kern="1200">
                          <a:solidFill>
                            <a:schemeClr val="accent2">
                              <a:lumMod val="75000"/>
                            </a:schemeClr>
                          </a:solidFill>
                          <a:latin typeface="Segoe Sans Display Semibold" pitchFamily="2" charset="0"/>
                          <a:ea typeface="+mn-ea"/>
                          <a:cs typeface="Segoe Sans Display Semibold" pitchFamily="2" charset="0"/>
                          <a:sym typeface=""/>
                        </a:rPr>
                        <a:t>Prompt</a:t>
                      </a:r>
                    </a:p>
                  </a:txBody>
                  <a:tcPr marL="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ClrTx/>
                        <a:buSzTx/>
                        <a:buFontTx/>
                        <a:buNone/>
                        <a:tabLst/>
                        <a:defRPr/>
                      </a:pPr>
                      <a:r>
                        <a:rPr lang="en-US" sz="1400" kern="1200" dirty="0">
                          <a:solidFill>
                            <a:schemeClr val="accent2">
                              <a:lumMod val="75000"/>
                            </a:schemeClr>
                          </a:solidFill>
                          <a:latin typeface="Segoe Sans Display Semibold" pitchFamily="2" charset="0"/>
                          <a:ea typeface="+mn-ea"/>
                          <a:cs typeface="Segoe Sans Display Semibold" pitchFamily="2" charset="0"/>
                          <a:sym typeface=""/>
                        </a:rPr>
                        <a:t>Execution workflow</a:t>
                      </a:r>
                    </a:p>
                  </a:txBody>
                  <a:tcPr marL="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68231157"/>
                  </a:ext>
                </a:extLst>
              </a:tr>
              <a:tr h="576072">
                <a:tc rowSpan="7">
                  <a:txBody>
                    <a:bodyPr/>
                    <a:lstStyle/>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a:solidFill>
                            <a:schemeClr val="tx1"/>
                          </a:solidFill>
                          <a:effectLst/>
                          <a:latin typeface="+mn-lt"/>
                          <a:ea typeface="+mn-ea"/>
                          <a:cs typeface="Segoe Sans Display"/>
                        </a:rPr>
                        <a:t>I need to kick off [Project name]. Review my emails, Teams conversations, and any related files from the past [X weeks] to understand the scope, stakeholders, and outstanding tasks.</a:t>
                      </a:r>
                    </a:p>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a:solidFill>
                            <a:schemeClr val="tx1"/>
                          </a:solidFill>
                          <a:effectLst/>
                          <a:latin typeface="+mn-lt"/>
                          <a:ea typeface="+mn-ea"/>
                          <a:cs typeface="Segoe Sans Display"/>
                        </a:rPr>
                        <a:t>Then build a monday.com board with the following structure: project name, task owner, status, due date, and priority.</a:t>
                      </a:r>
                    </a:p>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a:solidFill>
                            <a:schemeClr val="tx1"/>
                          </a:solidFill>
                          <a:effectLst/>
                          <a:latin typeface="+mn-lt"/>
                          <a:ea typeface="+mn-ea"/>
                          <a:cs typeface="Segoe Sans Display"/>
                        </a:rPr>
                        <a:t>Group tasks by workstream.</a:t>
                      </a:r>
                      <a:endParaRPr lang="en-US" sz="1400" b="0" i="0" u="none" strike="noStrike" kern="1200" cap="none" spc="0" normalizeH="0" baseline="0" dirty="0">
                        <a:solidFill>
                          <a:schemeClr val="tx1"/>
                        </a:solidFill>
                        <a:effectLst/>
                        <a:latin typeface="+mn-lt"/>
                        <a:ea typeface="+mn-ea"/>
                        <a:cs typeface="Segoe Sans Display"/>
                      </a:endParaRPr>
                    </a:p>
                  </a:txBody>
                  <a:tcPr marL="0" marR="274320">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noFill/>
                  </a:tcPr>
                </a:tc>
                <a:tc>
                  <a:txBody>
                    <a:bodyPr/>
                    <a:lstStyle/>
                    <a:p>
                      <a:pPr marL="0" marR="0">
                        <a:buNone/>
                      </a:pPr>
                      <a:r>
                        <a:rPr lang="en-US" sz="1400" b="0" i="0" u="none" strike="noStrike" kern="1200" cap="none" spc="0" normalizeH="0" baseline="0" dirty="0">
                          <a:solidFill>
                            <a:schemeClr val="tx1"/>
                          </a:solidFill>
                          <a:effectLst/>
                          <a:latin typeface="Segoe Sans Display Semibold" pitchFamily="2" charset="0"/>
                          <a:ea typeface="+mn-ea"/>
                          <a:cs typeface="Segoe Sans Display Semibold" pitchFamily="2" charset="0"/>
                        </a:rPr>
                        <a:t>Email + Teams + files </a:t>
                      </a:r>
                      <a:r>
                        <a:rPr lang="en-US" sz="1400" b="0" i="0" u="none" strike="noStrike" kern="1200" cap="none" spc="0" normalizeH="0" baseline="0" dirty="0">
                          <a:solidFill>
                            <a:schemeClr val="tx1"/>
                          </a:solidFill>
                          <a:effectLst/>
                          <a:latin typeface="Segoe Sans Display Semibold" pitchFamily="2" charset="0"/>
                          <a:ea typeface="+mn-ea"/>
                          <a:cs typeface="Segoe Sans Display Semibold" pitchFamily="2" charset="0"/>
                          <a:sym typeface="Wingdings" panose="05000000000000000000" pitchFamily="2" charset="2"/>
                        </a:rPr>
                        <a:t></a:t>
                      </a:r>
                      <a:r>
                        <a:rPr lang="en-US" sz="1400" b="0" i="0" u="none" strike="noStrike" kern="1200" cap="none" spc="0" normalizeH="0" baseline="0" dirty="0">
                          <a:solidFill>
                            <a:schemeClr val="tx1"/>
                          </a:solidFill>
                          <a:effectLst/>
                          <a:latin typeface="+mn-lt"/>
                          <a:ea typeface="+mn-ea"/>
                          <a:cs typeface="Segoe Sans Display"/>
                        </a:rPr>
                        <a:t> Identify scope and stakeholders</a:t>
                      </a:r>
                      <a:endParaRPr lang="en-IN" sz="1400" b="0" i="0" u="none" strike="noStrike" kern="1200" cap="none" spc="0" normalizeH="0" baseline="0" dirty="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726913705"/>
                  </a:ext>
                </a:extLst>
              </a:tr>
              <a:tr h="576072">
                <a:tc vMerge="1">
                  <a:txBody>
                    <a:bodyPr/>
                    <a:lstStyle/>
                    <a:p>
                      <a:endParaRPr lang="en-IN"/>
                    </a:p>
                  </a:txBody>
                  <a:tcPr/>
                </a:tc>
                <a:tc>
                  <a:txBody>
                    <a:bodyPr/>
                    <a:lstStyle/>
                    <a:p>
                      <a:pPr marL="0" marR="0">
                        <a:buNone/>
                      </a:pPr>
                      <a:r>
                        <a:rPr lang="en-US" sz="1400" b="0" i="0" u="none" strike="noStrike" kern="1200" cap="none" spc="0" normalizeH="0" baseline="0">
                          <a:solidFill>
                            <a:schemeClr val="tx1"/>
                          </a:solidFill>
                          <a:effectLst/>
                          <a:latin typeface="Segoe Sans Display Semibold"/>
                          <a:ea typeface="+mn-ea"/>
                          <a:cs typeface="Segoe Sans Display Semibold"/>
                        </a:rPr>
                        <a:t>Extract</a:t>
                      </a:r>
                      <a:r>
                        <a:rPr lang="en-US" sz="1400" b="0" i="0" u="none" strike="noStrike" kern="1200" cap="none" spc="0" normalizeH="0" baseline="0">
                          <a:solidFill>
                            <a:schemeClr val="tx1"/>
                          </a:solidFill>
                          <a:effectLst/>
                          <a:latin typeface="+mn-lt"/>
                          <a:ea typeface="+mn-ea"/>
                          <a:cs typeface="Segoe Sans Display"/>
                        </a:rPr>
                        <a:t>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a:solidFill>
                            <a:schemeClr val="tx1"/>
                          </a:solidFill>
                          <a:effectLst/>
                          <a:latin typeface="+mn-lt"/>
                          <a:ea typeface="+mn-ea"/>
                          <a:cs typeface="Segoe Sans Display"/>
                        </a:rPr>
                        <a:t> Outstanding tasks and dependencies</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952265413"/>
                  </a:ext>
                </a:extLst>
              </a:tr>
              <a:tr h="576072">
                <a:tc vMerge="1">
                  <a:txBody>
                    <a:bodyPr/>
                    <a:lstStyle/>
                    <a:p>
                      <a:endParaRPr lang="en-IN"/>
                    </a:p>
                  </a:txBody>
                  <a:tcPr/>
                </a:tc>
                <a:tc>
                  <a:txBody>
                    <a:bodyPr/>
                    <a:lstStyle/>
                    <a:p>
                      <a:pPr marL="0" marR="0">
                        <a:buNone/>
                      </a:pPr>
                      <a:r>
                        <a:rPr lang="en-US" sz="1400" b="0" i="0" u="none" strike="noStrike" kern="1200" cap="none" spc="0" normalizeH="0" baseline="0" dirty="0">
                          <a:solidFill>
                            <a:schemeClr val="tx1"/>
                          </a:solidFill>
                          <a:effectLst/>
                          <a:latin typeface="Segoe Sans Display Semibold" pitchFamily="2" charset="0"/>
                          <a:ea typeface="+mn-ea"/>
                          <a:cs typeface="Segoe Sans Display Semibold" pitchFamily="2" charset="0"/>
                        </a:rPr>
                        <a:t>Cluster</a:t>
                      </a:r>
                      <a:r>
                        <a:rPr lang="en-US" sz="1400" b="0" i="0" u="none" strike="noStrike" kern="1200" cap="none" spc="0" normalizeH="0" baseline="0" dirty="0">
                          <a:solidFill>
                            <a:schemeClr val="tx1"/>
                          </a:solidFill>
                          <a:effectLst/>
                          <a:latin typeface="+mn-lt"/>
                          <a:ea typeface="+mn-ea"/>
                          <a:cs typeface="Segoe Sans Display"/>
                        </a:rPr>
                        <a:t> </a:t>
                      </a:r>
                      <a:r>
                        <a:rPr lang="en-US" sz="1400" b="0" i="0" u="none" strike="noStrike" kern="1200" cap="none" spc="0" normalizeH="0" baseline="0" dirty="0">
                          <a:solidFill>
                            <a:schemeClr val="tx1"/>
                          </a:solidFill>
                          <a:effectLst/>
                          <a:latin typeface="Segoe Sans Display Semibold" pitchFamily="2" charset="0"/>
                          <a:ea typeface="+mn-ea"/>
                          <a:cs typeface="Segoe Sans Display Semibold" pitchFamily="2" charset="0"/>
                          <a:sym typeface="Wingdings" panose="05000000000000000000" pitchFamily="2" charset="2"/>
                        </a:rPr>
                        <a:t></a:t>
                      </a:r>
                      <a:r>
                        <a:rPr lang="en-US" sz="1400" b="0" i="0" u="none" strike="noStrike" kern="1200" cap="none" spc="0" normalizeH="0" baseline="0" dirty="0">
                          <a:solidFill>
                            <a:schemeClr val="tx1"/>
                          </a:solidFill>
                          <a:effectLst/>
                          <a:latin typeface="+mn-lt"/>
                          <a:ea typeface="+mn-ea"/>
                          <a:cs typeface="Segoe Sans Display"/>
                        </a:rPr>
                        <a:t> Tasks by workstream</a:t>
                      </a:r>
                      <a:endParaRPr lang="en-IN" sz="1400" b="0" i="0" u="none" strike="noStrike" kern="1200" cap="none" spc="0" normalizeH="0" baseline="0" dirty="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771845048"/>
                  </a:ext>
                </a:extLst>
              </a:tr>
              <a:tr h="576072">
                <a:tc vMerge="1">
                  <a:txBody>
                    <a:bodyPr/>
                    <a:lstStyle/>
                    <a:p>
                      <a:endParaRPr lang="en-IN"/>
                    </a:p>
                  </a:txBody>
                  <a:tcPr/>
                </a:tc>
                <a:tc>
                  <a:txBody>
                    <a:bodyPr/>
                    <a:lstStyle/>
                    <a:p>
                      <a:pPr marL="0" marR="0">
                        <a:buNone/>
                      </a:pPr>
                      <a:r>
                        <a:rPr lang="en-US" sz="1400" b="0" i="0" u="none" strike="noStrike" kern="1200" cap="none" spc="0" normalizeH="0" baseline="0">
                          <a:solidFill>
                            <a:schemeClr val="tx1"/>
                          </a:solidFill>
                          <a:effectLst/>
                          <a:latin typeface="Segoe Sans Display Semibold"/>
                          <a:ea typeface="+mn-ea"/>
                          <a:cs typeface="Segoe Sans Display Semibold"/>
                        </a:rPr>
                        <a:t>Assign</a:t>
                      </a:r>
                      <a:r>
                        <a:rPr lang="en-US" sz="1400" b="0" i="0" u="none" strike="noStrike" kern="1200" cap="none" spc="0" normalizeH="0" baseline="0">
                          <a:solidFill>
                            <a:schemeClr val="tx1"/>
                          </a:solidFill>
                          <a:effectLst/>
                          <a:latin typeface="+mn-lt"/>
                          <a:ea typeface="+mn-ea"/>
                          <a:cs typeface="Segoe Sans Display"/>
                        </a:rPr>
                        <a:t>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a:solidFill>
                            <a:schemeClr val="tx1"/>
                          </a:solidFill>
                          <a:effectLst/>
                          <a:latin typeface="+mn-lt"/>
                          <a:ea typeface="+mn-ea"/>
                          <a:cs typeface="Segoe Sans Display"/>
                        </a:rPr>
                        <a:t> Owner + status + priority</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992826558"/>
                  </a:ext>
                </a:extLst>
              </a:tr>
              <a:tr h="576072">
                <a:tc vMerge="1">
                  <a:txBody>
                    <a:bodyPr/>
                    <a:lstStyle/>
                    <a:p>
                      <a:endParaRPr lang="en-IN"/>
                    </a:p>
                  </a:txBody>
                  <a:tcPr/>
                </a:tc>
                <a:tc>
                  <a:txBody>
                    <a:bodyPr/>
                    <a:lstStyle/>
                    <a:p>
                      <a:pPr marL="0" marR="0">
                        <a:buNone/>
                      </a:pPr>
                      <a:r>
                        <a:rPr lang="en-US" sz="1400" b="0" i="0" u="none" strike="noStrike" kern="1200" cap="none" spc="0" normalizeH="0" baseline="0">
                          <a:solidFill>
                            <a:schemeClr val="tx1"/>
                          </a:solidFill>
                          <a:effectLst/>
                          <a:latin typeface="Segoe Sans Display Semibold"/>
                          <a:ea typeface="+mn-ea"/>
                          <a:cs typeface="Segoe Sans Display Semibold"/>
                        </a:rPr>
                        <a:t>Structure</a:t>
                      </a:r>
                      <a:r>
                        <a:rPr lang="en-US" sz="1400" b="0" i="0" u="none" strike="noStrike" kern="1200" cap="none" spc="0" normalizeH="0" baseline="0">
                          <a:solidFill>
                            <a:schemeClr val="tx1"/>
                          </a:solidFill>
                          <a:effectLst/>
                          <a:latin typeface="+mn-lt"/>
                          <a:ea typeface="+mn-ea"/>
                          <a:cs typeface="Segoe Sans Display"/>
                        </a:rPr>
                        <a:t>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a:solidFill>
                            <a:schemeClr val="tx1"/>
                          </a:solidFill>
                          <a:effectLst/>
                          <a:latin typeface="+mn-lt"/>
                          <a:ea typeface="+mn-ea"/>
                          <a:cs typeface="Segoe Sans Display"/>
                        </a:rPr>
                        <a:t> Board schema and groupings</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138400096"/>
                  </a:ext>
                </a:extLst>
              </a:tr>
              <a:tr h="576072">
                <a:tc vMerge="1">
                  <a:txBody>
                    <a:bodyPr/>
                    <a:lstStyle/>
                    <a:p>
                      <a:endParaRPr lang="en-IN"/>
                    </a:p>
                  </a:txBody>
                  <a:tcPr/>
                </a:tc>
                <a:tc>
                  <a:txBody>
                    <a:bodyPr/>
                    <a:lstStyle/>
                    <a:p>
                      <a:pPr marL="247650" marR="0" indent="0">
                        <a:buNone/>
                      </a:pPr>
                      <a:r>
                        <a:rPr lang="en-US" sz="1400" b="0" i="0" u="none" strike="noStrike" kern="1200" cap="none" spc="0" normalizeH="0" baseline="0">
                          <a:solidFill>
                            <a:schemeClr val="tx1"/>
                          </a:solidFill>
                          <a:effectLst/>
                          <a:latin typeface="Segoe Sans Display Semibold"/>
                          <a:ea typeface="+mn-ea"/>
                          <a:cs typeface="Segoe Sans Display Semibold"/>
                        </a:rPr>
                        <a:t>monday.com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a:solidFill>
                            <a:schemeClr val="tx1"/>
                          </a:solidFill>
                          <a:effectLst/>
                          <a:latin typeface="+mn-lt"/>
                          <a:ea typeface="+mn-ea"/>
                          <a:cs typeface="Segoe Sans Display"/>
                        </a:rPr>
                        <a:t> Create new project board</a:t>
                      </a:r>
                      <a:endParaRPr lang="en-IN" sz="1400" b="0" i="0" u="none" strike="noStrike" kern="1200" cap="none" spc="0" normalizeH="0" baseline="0" dirty="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107832659"/>
                  </a:ext>
                </a:extLst>
              </a:tr>
              <a:tr h="576072">
                <a:tc vMerge="1">
                  <a:txBody>
                    <a:bodyPr/>
                    <a:lstStyle/>
                    <a:p>
                      <a:endParaRPr lang="en-IN"/>
                    </a:p>
                  </a:txBody>
                  <a:tcPr/>
                </a:tc>
                <a:tc>
                  <a:txBody>
                    <a:bodyPr/>
                    <a:lstStyle/>
                    <a:p>
                      <a:pPr marL="0" marR="0">
                        <a:buNone/>
                      </a:pPr>
                      <a:r>
                        <a:rPr lang="en-US" sz="1400" b="0" i="0" u="none" strike="noStrike" kern="1200" cap="none" spc="0" normalizeH="0" baseline="0" dirty="0">
                          <a:solidFill>
                            <a:schemeClr val="tx1"/>
                          </a:solidFill>
                          <a:effectLst/>
                          <a:latin typeface="Segoe Sans Display Semibold" pitchFamily="2" charset="0"/>
                          <a:ea typeface="+mn-ea"/>
                          <a:cs typeface="Segoe Sans Display Semibold" pitchFamily="2" charset="0"/>
                        </a:rPr>
                        <a:t>Populate</a:t>
                      </a:r>
                      <a:r>
                        <a:rPr lang="en-US" sz="1400" b="0" i="0" u="none" strike="noStrike" kern="1200" cap="none" spc="0" normalizeH="0" baseline="0" dirty="0">
                          <a:solidFill>
                            <a:schemeClr val="tx1"/>
                          </a:solidFill>
                          <a:effectLst/>
                          <a:latin typeface="+mn-lt"/>
                          <a:ea typeface="+mn-ea"/>
                          <a:cs typeface="Segoe Sans Display"/>
                        </a:rPr>
                        <a:t> </a:t>
                      </a:r>
                      <a:r>
                        <a:rPr lang="en-US" sz="1400" b="0" i="0" u="none" strike="noStrike" kern="1200" cap="none" spc="0" normalizeH="0" baseline="0" dirty="0">
                          <a:solidFill>
                            <a:schemeClr val="tx1"/>
                          </a:solidFill>
                          <a:effectLst/>
                          <a:latin typeface="Segoe Sans Display Semibold" pitchFamily="2" charset="0"/>
                          <a:ea typeface="+mn-ea"/>
                          <a:cs typeface="Segoe Sans Display Semibold" pitchFamily="2" charset="0"/>
                          <a:sym typeface="Wingdings" panose="05000000000000000000" pitchFamily="2" charset="2"/>
                        </a:rPr>
                        <a:t></a:t>
                      </a:r>
                      <a:r>
                        <a:rPr lang="en-US" sz="1400" b="0" i="0" u="none" strike="noStrike" kern="1200" cap="none" spc="0" normalizeH="0" baseline="0" dirty="0">
                          <a:solidFill>
                            <a:schemeClr val="tx1"/>
                          </a:solidFill>
                          <a:effectLst/>
                          <a:latin typeface="+mn-lt"/>
                          <a:ea typeface="+mn-ea"/>
                          <a:cs typeface="Segoe Sans Display"/>
                        </a:rPr>
                        <a:t> Tasks with all metadata</a:t>
                      </a:r>
                      <a:endParaRPr lang="en-IN" sz="1400" b="0" i="0" u="none" strike="noStrike" kern="1200" cap="none" spc="0" normalizeH="0" baseline="0" dirty="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noFill/>
                      <a:prstDash val="solid"/>
                      <a:round/>
                      <a:headEnd type="none" w="med" len="med"/>
                      <a:tailEnd type="none" w="med" len="med"/>
                    </a:lnB>
                    <a:noFill/>
                  </a:tcPr>
                </a:tc>
                <a:extLst>
                  <a:ext uri="{0D108BD9-81ED-4DB2-BD59-A6C34878D82A}">
                    <a16:rowId xmlns:a16="http://schemas.microsoft.com/office/drawing/2014/main" val="1928881038"/>
                  </a:ext>
                </a:extLst>
              </a:tr>
            </a:tbl>
          </a:graphicData>
        </a:graphic>
      </p:graphicFrame>
      <p:pic>
        <p:nvPicPr>
          <p:cNvPr id="35" name="Graphic 34">
            <a:extLst>
              <a:ext uri="{FF2B5EF4-FFF2-40B4-BE49-F238E27FC236}">
                <a16:creationId xmlns:a16="http://schemas.microsoft.com/office/drawing/2014/main" id="{D4E8CDA1-DA9B-0C2B-B711-3BBF12BC28B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800454" y="6477495"/>
            <a:ext cx="141677" cy="217256"/>
          </a:xfrm>
          <a:prstGeom prst="rect">
            <a:avLst/>
          </a:prstGeom>
          <a:effectLst>
            <a:outerShdw blurRad="63500" dist="63500" dir="2700000" algn="tl" rotWithShape="0">
              <a:prstClr val="black">
                <a:alpha val="10000"/>
              </a:prstClr>
            </a:outerShdw>
          </a:effectLst>
        </p:spPr>
      </p:pic>
      <p:cxnSp>
        <p:nvCxnSpPr>
          <p:cNvPr id="2" name="Straight Connector 1">
            <a:extLst>
              <a:ext uri="{FF2B5EF4-FFF2-40B4-BE49-F238E27FC236}">
                <a16:creationId xmlns:a16="http://schemas.microsoft.com/office/drawing/2014/main" id="{D96A56A2-CB7C-7535-16F3-6FEDAA60DFD9}"/>
              </a:ext>
              <a:ext uri="{C183D7F6-B498-43B3-948B-1728B52AA6E4}">
                <adec:decorative xmlns:adec="http://schemas.microsoft.com/office/drawing/2017/decorative" val="1"/>
              </a:ext>
            </a:extLst>
          </p:cNvPr>
          <p:cNvCxnSpPr>
            <a:cxnSpLocks/>
          </p:cNvCxnSpPr>
          <p:nvPr/>
        </p:nvCxnSpPr>
        <p:spPr>
          <a:xfrm>
            <a:off x="350838" y="1389084"/>
            <a:ext cx="7070725" cy="0"/>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7" name="Graphic 38" descr="Icon of a house which links to the At a glance page">
            <a:hlinkClick r:id="rId6" action="ppaction://hlinksldjump"/>
            <a:extLst>
              <a:ext uri="{FF2B5EF4-FFF2-40B4-BE49-F238E27FC236}">
                <a16:creationId xmlns:a16="http://schemas.microsoft.com/office/drawing/2014/main" id="{2C29D74F-C151-4BE9-EB58-497A6857591A}"/>
              </a:ext>
              <a:ext uri="{C183D7F6-B498-43B3-948B-1728B52AA6E4}">
                <adec:decorative xmlns:adec="http://schemas.microsoft.com/office/drawing/2017/decorative" val="0"/>
              </a:ext>
            </a:extLst>
          </p:cNvPr>
          <p:cNvSpPr>
            <a:spLocks/>
          </p:cNvSpPr>
          <p:nvPr/>
        </p:nvSpPr>
        <p:spPr>
          <a:xfrm>
            <a:off x="3812381" y="9807003"/>
            <a:ext cx="147638" cy="159896"/>
          </a:xfrm>
          <a:custGeom>
            <a:avLst/>
            <a:gdLst>
              <a:gd name="connsiteX0" fmla="*/ 638351 w 1521897"/>
              <a:gd name="connsiteY0" fmla="*/ 44772 h 1648428"/>
              <a:gd name="connsiteX1" fmla="*/ 883546 w 1521897"/>
              <a:gd name="connsiteY1" fmla="*/ 44772 h 1648428"/>
              <a:gd name="connsiteX2" fmla="*/ 1454257 w 1521897"/>
              <a:gd name="connsiteY2" fmla="*/ 526284 h 1648428"/>
              <a:gd name="connsiteX3" fmla="*/ 1521897 w 1521897"/>
              <a:gd name="connsiteY3" fmla="*/ 671709 h 1648428"/>
              <a:gd name="connsiteX4" fmla="*/ 1521897 w 1521897"/>
              <a:gd name="connsiteY4" fmla="*/ 1500467 h 1648428"/>
              <a:gd name="connsiteX5" fmla="*/ 1373935 w 1521897"/>
              <a:gd name="connsiteY5" fmla="*/ 1648429 h 1648428"/>
              <a:gd name="connsiteX6" fmla="*/ 1120285 w 1521897"/>
              <a:gd name="connsiteY6" fmla="*/ 1648429 h 1648428"/>
              <a:gd name="connsiteX7" fmla="*/ 972323 w 1521897"/>
              <a:gd name="connsiteY7" fmla="*/ 1500467 h 1648428"/>
              <a:gd name="connsiteX8" fmla="*/ 972323 w 1521897"/>
              <a:gd name="connsiteY8" fmla="*/ 1077718 h 1648428"/>
              <a:gd name="connsiteX9" fmla="*/ 908911 w 1521897"/>
              <a:gd name="connsiteY9" fmla="*/ 1014305 h 1648428"/>
              <a:gd name="connsiteX10" fmla="*/ 612986 w 1521897"/>
              <a:gd name="connsiteY10" fmla="*/ 1014305 h 1648428"/>
              <a:gd name="connsiteX11" fmla="*/ 549574 w 1521897"/>
              <a:gd name="connsiteY11" fmla="*/ 1077718 h 1648428"/>
              <a:gd name="connsiteX12" fmla="*/ 549574 w 1521897"/>
              <a:gd name="connsiteY12" fmla="*/ 1500467 h 1648428"/>
              <a:gd name="connsiteX13" fmla="*/ 401612 w 1521897"/>
              <a:gd name="connsiteY13" fmla="*/ 1648429 h 1648428"/>
              <a:gd name="connsiteX14" fmla="*/ 147962 w 1521897"/>
              <a:gd name="connsiteY14" fmla="*/ 1648429 h 1648428"/>
              <a:gd name="connsiteX15" fmla="*/ 0 w 1521897"/>
              <a:gd name="connsiteY15" fmla="*/ 1500467 h 1648428"/>
              <a:gd name="connsiteX16" fmla="*/ 0 w 1521897"/>
              <a:gd name="connsiteY16" fmla="*/ 671625 h 1648428"/>
              <a:gd name="connsiteX17" fmla="*/ 67640 w 1521897"/>
              <a:gd name="connsiteY17" fmla="*/ 526199 h 1648428"/>
              <a:gd name="connsiteX18" fmla="*/ 638351 w 1521897"/>
              <a:gd name="connsiteY18" fmla="*/ 44772 h 1648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21897" h="1648428">
                <a:moveTo>
                  <a:pt x="638351" y="44772"/>
                </a:moveTo>
                <a:cubicBezTo>
                  <a:pt x="709179" y="-14924"/>
                  <a:pt x="812718" y="-14924"/>
                  <a:pt x="883546" y="44772"/>
                </a:cubicBezTo>
                <a:lnTo>
                  <a:pt x="1454257" y="526284"/>
                </a:lnTo>
                <a:cubicBezTo>
                  <a:pt x="1497209" y="562386"/>
                  <a:pt x="1521897" y="615568"/>
                  <a:pt x="1521897" y="671709"/>
                </a:cubicBezTo>
                <a:lnTo>
                  <a:pt x="1521897" y="1500467"/>
                </a:lnTo>
                <a:cubicBezTo>
                  <a:pt x="1521897" y="1582184"/>
                  <a:pt x="1455652" y="1648429"/>
                  <a:pt x="1373935" y="1648429"/>
                </a:cubicBezTo>
                <a:lnTo>
                  <a:pt x="1120285" y="1648429"/>
                </a:lnTo>
                <a:cubicBezTo>
                  <a:pt x="1038568" y="1648429"/>
                  <a:pt x="972323" y="1582184"/>
                  <a:pt x="972323" y="1500467"/>
                </a:cubicBezTo>
                <a:lnTo>
                  <a:pt x="972323" y="1077718"/>
                </a:lnTo>
                <a:cubicBezTo>
                  <a:pt x="972323" y="1042697"/>
                  <a:pt x="943931" y="1014305"/>
                  <a:pt x="908911" y="1014305"/>
                </a:cubicBezTo>
                <a:lnTo>
                  <a:pt x="612986" y="1014305"/>
                </a:lnTo>
                <a:cubicBezTo>
                  <a:pt x="577965" y="1014305"/>
                  <a:pt x="549574" y="1042697"/>
                  <a:pt x="549574" y="1077718"/>
                </a:cubicBezTo>
                <a:lnTo>
                  <a:pt x="549574" y="1500467"/>
                </a:lnTo>
                <a:cubicBezTo>
                  <a:pt x="549574" y="1582184"/>
                  <a:pt x="483329" y="1648429"/>
                  <a:pt x="401612" y="1648429"/>
                </a:cubicBezTo>
                <a:lnTo>
                  <a:pt x="147962" y="1648429"/>
                </a:lnTo>
                <a:cubicBezTo>
                  <a:pt x="66245" y="1648429"/>
                  <a:pt x="0" y="1582184"/>
                  <a:pt x="0" y="1500467"/>
                </a:cubicBezTo>
                <a:lnTo>
                  <a:pt x="0" y="671625"/>
                </a:lnTo>
                <a:cubicBezTo>
                  <a:pt x="0" y="615568"/>
                  <a:pt x="24689" y="562386"/>
                  <a:pt x="67640" y="526199"/>
                </a:cubicBezTo>
                <a:lnTo>
                  <a:pt x="638351" y="44772"/>
                </a:lnTo>
                <a:close/>
              </a:path>
            </a:pathLst>
          </a:custGeom>
          <a:solidFill>
            <a:schemeClr val="tx1"/>
          </a:solidFill>
          <a:ln w="15081" cap="flat">
            <a:noFill/>
            <a:prstDash val="solid"/>
            <a:miter/>
          </a:ln>
        </p:spPr>
        <p:txBody>
          <a:bodyPr rtlCol="0" anchor="ctr"/>
          <a:lstStyle/>
          <a:p>
            <a:endParaRPr lang="en-US" dirty="0"/>
          </a:p>
        </p:txBody>
      </p:sp>
      <p:sp>
        <p:nvSpPr>
          <p:cNvPr id="30" name="Slide Number Placeholder 29">
            <a:extLst>
              <a:ext uri="{FF2B5EF4-FFF2-40B4-BE49-F238E27FC236}">
                <a16:creationId xmlns:a16="http://schemas.microsoft.com/office/drawing/2014/main" id="{C3CBFDF7-2406-7F70-DB30-938D6CFDB775}"/>
              </a:ext>
            </a:extLst>
          </p:cNvPr>
          <p:cNvSpPr>
            <a:spLocks noGrp="1"/>
          </p:cNvSpPr>
          <p:nvPr>
            <p:ph type="sldNum" sz="quarter" idx="10"/>
          </p:nvPr>
        </p:nvSpPr>
        <p:spPr>
          <a:xfrm>
            <a:off x="7197040" y="9825395"/>
            <a:ext cx="232460" cy="123111"/>
          </a:xfrm>
        </p:spPr>
        <p:txBody>
          <a:bodyPr/>
          <a:lstStyle/>
          <a:p>
            <a:r>
              <a:rPr lang="en-IN"/>
              <a:t>14</a:t>
            </a:r>
          </a:p>
        </p:txBody>
      </p:sp>
    </p:spTree>
    <p:extLst>
      <p:ext uri="{BB962C8B-B14F-4D97-AF65-F5344CB8AC3E}">
        <p14:creationId xmlns:p14="http://schemas.microsoft.com/office/powerpoint/2010/main" val="3952291968"/>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D27C3B-9725-72BF-84DF-7006A0218FD0}"/>
            </a:ext>
          </a:extLst>
        </p:cNvPr>
        <p:cNvGrpSpPr/>
        <p:nvPr/>
      </p:nvGrpSpPr>
      <p:grpSpPr>
        <a:xfrm>
          <a:off x="0" y="0"/>
          <a:ext cx="0" cy="0"/>
          <a:chOff x="0" y="0"/>
          <a:chExt cx="0" cy="0"/>
        </a:xfrm>
      </p:grpSpPr>
      <p:sp>
        <p:nvSpPr>
          <p:cNvPr id="39" name="Title 3">
            <a:extLst>
              <a:ext uri="{FF2B5EF4-FFF2-40B4-BE49-F238E27FC236}">
                <a16:creationId xmlns:a16="http://schemas.microsoft.com/office/drawing/2014/main" id="{73EAF8EC-4F66-AEA6-D854-0B4D022C7E74}"/>
              </a:ext>
            </a:extLst>
          </p:cNvPr>
          <p:cNvSpPr>
            <a:spLocks noGrp="1"/>
          </p:cNvSpPr>
          <p:nvPr>
            <p:ph type="title"/>
          </p:nvPr>
        </p:nvSpPr>
        <p:spPr>
          <a:xfrm>
            <a:off x="350838" y="1008281"/>
            <a:ext cx="7070725" cy="615553"/>
          </a:xfrm>
        </p:spPr>
        <p:txBody>
          <a:bodyPr vert="horz" wrap="square" lIns="0" tIns="0" rIns="0" bIns="0" rtlCol="0" anchor="t">
            <a:spAutoFit/>
          </a:bodyPr>
          <a:lstStyle/>
          <a:p>
            <a:r>
              <a:rPr lang="en-US">
                <a:latin typeface="Segoe Sans Display"/>
                <a:cs typeface="Segoe Sans Display"/>
              </a:rPr>
              <a:t>Visualize a project plan from work context</a:t>
            </a:r>
            <a:endParaRPr lang="en-US"/>
          </a:p>
          <a:p>
            <a:endParaRPr lang="en-US" dirty="0">
              <a:latin typeface="Segoe Sans Display"/>
              <a:cs typeface="Segoe Sans Display"/>
            </a:endParaRPr>
          </a:p>
        </p:txBody>
      </p:sp>
      <p:pic>
        <p:nvPicPr>
          <p:cNvPr id="20" name="Picture 19">
            <a:extLst>
              <a:ext uri="{FF2B5EF4-FFF2-40B4-BE49-F238E27FC236}">
                <a16:creationId xmlns:a16="http://schemas.microsoft.com/office/drawing/2014/main" id="{6DAA86A8-0104-E318-AD9E-F2C84F4F674F}"/>
              </a:ext>
              <a:ext uri="{C183D7F6-B498-43B3-948B-1728B52AA6E4}">
                <adec:decorative xmlns:adec="http://schemas.microsoft.com/office/drawing/2017/decorative" val="1"/>
              </a:ext>
            </a:extLst>
          </p:cNvPr>
          <p:cNvPicPr>
            <a:picLocks noChangeAspect="1"/>
          </p:cNvPicPr>
          <p:nvPr/>
        </p:nvPicPr>
        <p:blipFill>
          <a:blip r:embed="rId2">
            <a:alphaModFix amt="62000"/>
          </a:blip>
          <a:srcRect l="19826" t="32122"/>
          <a:stretch>
            <a:fillRect/>
          </a:stretch>
        </p:blipFill>
        <p:spPr>
          <a:xfrm flipV="1">
            <a:off x="0" y="9784109"/>
            <a:ext cx="1949450" cy="274291"/>
          </a:xfrm>
          <a:custGeom>
            <a:avLst/>
            <a:gdLst>
              <a:gd name="csX0" fmla="*/ 0 w 1988820"/>
              <a:gd name="csY0" fmla="*/ 279830 h 279830"/>
              <a:gd name="csX1" fmla="*/ 1988820 w 1988820"/>
              <a:gd name="csY1" fmla="*/ 279830 h 279830"/>
              <a:gd name="csX2" fmla="*/ 1988820 w 1988820"/>
              <a:gd name="csY2" fmla="*/ 0 h 279830"/>
              <a:gd name="csX3" fmla="*/ 0 w 1988820"/>
              <a:gd name="csY3" fmla="*/ 0 h 279830"/>
            </a:gdLst>
            <a:ahLst/>
            <a:cxnLst>
              <a:cxn ang="0">
                <a:pos x="csX0" y="csY0"/>
              </a:cxn>
              <a:cxn ang="0">
                <a:pos x="csX1" y="csY1"/>
              </a:cxn>
              <a:cxn ang="0">
                <a:pos x="csX2" y="csY2"/>
              </a:cxn>
              <a:cxn ang="0">
                <a:pos x="csX3" y="csY3"/>
              </a:cxn>
            </a:cxnLst>
            <a:rect l="l" t="t" r="r" b="b"/>
            <a:pathLst>
              <a:path w="1988820" h="279830">
                <a:moveTo>
                  <a:pt x="0" y="279830"/>
                </a:moveTo>
                <a:lnTo>
                  <a:pt x="1988820" y="279830"/>
                </a:lnTo>
                <a:lnTo>
                  <a:pt x="1988820" y="0"/>
                </a:lnTo>
                <a:lnTo>
                  <a:pt x="0" y="0"/>
                </a:lnTo>
                <a:close/>
              </a:path>
            </a:pathLst>
          </a:custGeom>
        </p:spPr>
      </p:pic>
      <p:sp>
        <p:nvSpPr>
          <p:cNvPr id="21" name="NavPill_SitesPages">
            <a:extLst>
              <a:ext uri="{FF2B5EF4-FFF2-40B4-BE49-F238E27FC236}">
                <a16:creationId xmlns:a16="http://schemas.microsoft.com/office/drawing/2014/main" id="{2EB9A84F-53CA-EBC4-59D9-5BCFAC8878FF}"/>
              </a:ext>
            </a:extLst>
          </p:cNvPr>
          <p:cNvSpPr/>
          <p:nvPr/>
        </p:nvSpPr>
        <p:spPr>
          <a:xfrm>
            <a:off x="350838" y="342900"/>
            <a:ext cx="1012825" cy="337762"/>
          </a:xfrm>
          <a:prstGeom prst="roundRect">
            <a:avLst>
              <a:gd name="adj" fmla="val 50000"/>
            </a:avLst>
          </a:prstGeom>
          <a:solidFill>
            <a:schemeClr val="bg1"/>
          </a:solidFill>
          <a:ln w="9525">
            <a:noFill/>
            <a:headEnd type="none" w="lg" len="med"/>
            <a:tailEnd type="none" w="lg" len="med"/>
          </a:ln>
          <a:effectLst>
            <a:outerShdw blurRad="63500" dist="635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07091" fontAlgn="base">
              <a:spcBef>
                <a:spcPct val="0"/>
              </a:spcBef>
              <a:spcAft>
                <a:spcPct val="0"/>
              </a:spcAft>
            </a:pPr>
            <a:r>
              <a:rPr lang="en-US" sz="1600">
                <a:blipFill>
                  <a:blip r:embed="rId3"/>
                  <a:stretch>
                    <a:fillRect t="-26822" b="-26822"/>
                  </a:stretch>
                </a:blipFill>
                <a:latin typeface="Segoe Sans Display Semibold" pitchFamily="2" charset="0"/>
                <a:cs typeface="Segoe Sans Display Semibold" pitchFamily="2" charset="0"/>
              </a:rPr>
              <a:t>Task 10</a:t>
            </a:r>
          </a:p>
        </p:txBody>
      </p:sp>
      <p:grpSp>
        <p:nvGrpSpPr>
          <p:cNvPr id="3" name="Group 2" descr="Classification: Everyday workflows">
            <a:extLst>
              <a:ext uri="{FF2B5EF4-FFF2-40B4-BE49-F238E27FC236}">
                <a16:creationId xmlns:a16="http://schemas.microsoft.com/office/drawing/2014/main" id="{707ACB34-F4D7-04D6-3FED-AF75EA6F2008}"/>
              </a:ext>
            </a:extLst>
          </p:cNvPr>
          <p:cNvGrpSpPr/>
          <p:nvPr/>
        </p:nvGrpSpPr>
        <p:grpSpPr>
          <a:xfrm>
            <a:off x="4772028" y="135543"/>
            <a:ext cx="2649535" cy="377634"/>
            <a:chOff x="4772028" y="135543"/>
            <a:chExt cx="2649535" cy="377634"/>
          </a:xfrm>
        </p:grpSpPr>
        <p:sp>
          <p:nvSpPr>
            <p:cNvPr id="40" name="TextBox 39">
              <a:extLst>
                <a:ext uri="{FF2B5EF4-FFF2-40B4-BE49-F238E27FC236}">
                  <a16:creationId xmlns:a16="http://schemas.microsoft.com/office/drawing/2014/main" id="{7D088F89-8870-0D32-CF46-2D5984E6CBF0}"/>
                </a:ext>
              </a:extLst>
            </p:cNvPr>
            <p:cNvSpPr txBox="1"/>
            <p:nvPr/>
          </p:nvSpPr>
          <p:spPr>
            <a:xfrm>
              <a:off x="4772028" y="135543"/>
              <a:ext cx="2649535" cy="377634"/>
            </a:xfrm>
            <a:prstGeom prst="roundRect">
              <a:avLst>
                <a:gd name="adj" fmla="val 19537"/>
              </a:avLst>
            </a:prstGeom>
            <a:solidFill>
              <a:schemeClr val="accent2">
                <a:lumMod val="40000"/>
                <a:lumOff val="60000"/>
              </a:schemeClr>
            </a:solidFill>
          </p:spPr>
          <p:txBody>
            <a:bodyPr wrap="square" lIns="1188720" tIns="45720" rIns="91440" bIns="45720" anchor="ctr">
              <a:noAutofit/>
            </a:bodyPr>
            <a:lstStyle/>
            <a:p>
              <a:pPr>
                <a:spcAft>
                  <a:spcPts val="776"/>
                </a:spcAft>
              </a:pPr>
              <a:r>
                <a:rPr lang="en-US" sz="1200">
                  <a:latin typeface="+mj-lt"/>
                  <a:cs typeface="Segoe Sans Display Semibold" pitchFamily="2" charset="0"/>
                </a:rPr>
                <a:t>Everyday workflows</a:t>
              </a:r>
              <a:endParaRPr lang="en-IN" sz="1200">
                <a:latin typeface="+mj-lt"/>
                <a:cs typeface="Segoe Sans Display Semibold" pitchFamily="2" charset="0"/>
              </a:endParaRPr>
            </a:p>
          </p:txBody>
        </p:sp>
        <p:sp>
          <p:nvSpPr>
            <p:cNvPr id="41" name="TextBox 40">
              <a:extLst>
                <a:ext uri="{FF2B5EF4-FFF2-40B4-BE49-F238E27FC236}">
                  <a16:creationId xmlns:a16="http://schemas.microsoft.com/office/drawing/2014/main" id="{150AEDD9-D894-17BD-ED94-71D751541EF3}"/>
                </a:ext>
              </a:extLst>
            </p:cNvPr>
            <p:cNvSpPr txBox="1"/>
            <p:nvPr/>
          </p:nvSpPr>
          <p:spPr>
            <a:xfrm>
              <a:off x="4832904" y="194216"/>
              <a:ext cx="1065613" cy="260288"/>
            </a:xfrm>
            <a:prstGeom prst="roundRect">
              <a:avLst>
                <a:gd name="adj" fmla="val 16151"/>
              </a:avLst>
            </a:prstGeom>
            <a:solidFill>
              <a:schemeClr val="bg1"/>
            </a:solidFill>
            <a:ln w="9525">
              <a:noFill/>
              <a:headEnd type="none" w="lg" len="med"/>
              <a:tailEnd type="none" w="lg" len="med"/>
            </a:ln>
            <a:effectLst>
              <a:outerShdw blurRad="63500" dist="63500" dir="2700000" algn="tl" rotWithShape="0">
                <a:prstClr val="black">
                  <a:alpha val="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defRPr lang="en-US"/>
              </a:defPPr>
              <a:lvl1pPr algn="ctr" defTabSz="932765" fontAlgn="base">
                <a:spcBef>
                  <a:spcPct val="0"/>
                </a:spcBef>
                <a:spcAft>
                  <a:spcPct val="0"/>
                </a:spcAft>
                <a:defRPr sz="1600">
                  <a:solidFill>
                    <a:schemeClr val="accent1"/>
                  </a:solidFill>
                  <a:latin typeface="+mj-lt"/>
                  <a:cs typeface="Segoe Sans Display Semibold" pitchFamily="2" charset="0"/>
                </a:defRPr>
              </a:lvl1pPr>
            </a:lstStyle>
            <a:p>
              <a:r>
                <a:rPr lang="en-IN" sz="1200">
                  <a:solidFill>
                    <a:schemeClr val="tx1"/>
                  </a:solidFill>
                </a:rPr>
                <a:t>Classification</a:t>
              </a:r>
            </a:p>
          </p:txBody>
        </p:sp>
      </p:grpSp>
      <p:grpSp>
        <p:nvGrpSpPr>
          <p:cNvPr id="5" name="Group 4" descr="Plugin: Miro">
            <a:extLst>
              <a:ext uri="{FF2B5EF4-FFF2-40B4-BE49-F238E27FC236}">
                <a16:creationId xmlns:a16="http://schemas.microsoft.com/office/drawing/2014/main" id="{DD4A1BF6-5F7D-0B16-7E51-48604451D784}"/>
              </a:ext>
            </a:extLst>
          </p:cNvPr>
          <p:cNvGrpSpPr/>
          <p:nvPr/>
        </p:nvGrpSpPr>
        <p:grpSpPr>
          <a:xfrm>
            <a:off x="4772028" y="557053"/>
            <a:ext cx="2649535" cy="377634"/>
            <a:chOff x="4772028" y="557053"/>
            <a:chExt cx="2649535" cy="377634"/>
          </a:xfrm>
        </p:grpSpPr>
        <p:sp>
          <p:nvSpPr>
            <p:cNvPr id="6" name="TextBox 5">
              <a:extLst>
                <a:ext uri="{FF2B5EF4-FFF2-40B4-BE49-F238E27FC236}">
                  <a16:creationId xmlns:a16="http://schemas.microsoft.com/office/drawing/2014/main" id="{DCB3F831-AFCF-42C5-D698-7292CC8FC2D0}"/>
                </a:ext>
              </a:extLst>
            </p:cNvPr>
            <p:cNvSpPr txBox="1"/>
            <p:nvPr/>
          </p:nvSpPr>
          <p:spPr>
            <a:xfrm>
              <a:off x="4772028" y="557053"/>
              <a:ext cx="2649535" cy="377634"/>
            </a:xfrm>
            <a:prstGeom prst="roundRect">
              <a:avLst>
                <a:gd name="adj" fmla="val 19537"/>
              </a:avLst>
            </a:prstGeom>
            <a:solidFill>
              <a:schemeClr val="bg1">
                <a:lumMod val="85000"/>
              </a:schemeClr>
            </a:solidFill>
          </p:spPr>
          <p:txBody>
            <a:bodyPr wrap="square" lIns="1188720" tIns="45720" rIns="91440" bIns="45720" anchor="ctr">
              <a:noAutofit/>
            </a:bodyPr>
            <a:lstStyle/>
            <a:p>
              <a:pPr>
                <a:spcAft>
                  <a:spcPts val="776"/>
                </a:spcAft>
              </a:pPr>
              <a:endParaRPr lang="en-IN" sz="1200">
                <a:latin typeface="+mj-lt"/>
                <a:cs typeface="Segoe Sans Display Semibold" pitchFamily="2" charset="0"/>
              </a:endParaRPr>
            </a:p>
          </p:txBody>
        </p:sp>
        <p:sp>
          <p:nvSpPr>
            <p:cNvPr id="7" name="TextBox 6">
              <a:extLst>
                <a:ext uri="{FF2B5EF4-FFF2-40B4-BE49-F238E27FC236}">
                  <a16:creationId xmlns:a16="http://schemas.microsoft.com/office/drawing/2014/main" id="{33C34381-3ED3-664F-23BD-E0B6DD4BEE24}"/>
                </a:ext>
              </a:extLst>
            </p:cNvPr>
            <p:cNvSpPr txBox="1"/>
            <p:nvPr/>
          </p:nvSpPr>
          <p:spPr>
            <a:xfrm>
              <a:off x="4832904" y="615726"/>
              <a:ext cx="1065613" cy="260288"/>
            </a:xfrm>
            <a:prstGeom prst="roundRect">
              <a:avLst>
                <a:gd name="adj" fmla="val 16151"/>
              </a:avLst>
            </a:prstGeom>
            <a:solidFill>
              <a:schemeClr val="bg1"/>
            </a:solidFill>
            <a:ln w="9525">
              <a:noFill/>
              <a:headEnd type="none" w="lg" len="med"/>
              <a:tailEnd type="none" w="lg" len="med"/>
            </a:ln>
            <a:effectLst>
              <a:outerShdw blurRad="63500" dist="63500" dir="2700000" algn="tl" rotWithShape="0">
                <a:prstClr val="black">
                  <a:alpha val="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defRPr lang="en-US"/>
              </a:defPPr>
              <a:lvl1pPr algn="ctr" defTabSz="932765" fontAlgn="base">
                <a:spcBef>
                  <a:spcPct val="0"/>
                </a:spcBef>
                <a:spcAft>
                  <a:spcPct val="0"/>
                </a:spcAft>
                <a:defRPr sz="1600">
                  <a:solidFill>
                    <a:schemeClr val="accent1"/>
                  </a:solidFill>
                  <a:latin typeface="+mj-lt"/>
                  <a:cs typeface="Segoe Sans Display Semibold" pitchFamily="2" charset="0"/>
                </a:defRPr>
              </a:lvl1pPr>
            </a:lstStyle>
            <a:p>
              <a:r>
                <a:rPr lang="en-IN" sz="1200">
                  <a:solidFill>
                    <a:schemeClr val="tx1"/>
                  </a:solidFill>
                </a:rPr>
                <a:t>Plugin</a:t>
              </a:r>
            </a:p>
          </p:txBody>
        </p:sp>
        <p:pic>
          <p:nvPicPr>
            <p:cNvPr id="8" name="Graphic 7">
              <a:extLst>
                <a:ext uri="{FF2B5EF4-FFF2-40B4-BE49-F238E27FC236}">
                  <a16:creationId xmlns:a16="http://schemas.microsoft.com/office/drawing/2014/main" id="{8C733889-23AC-B439-A095-378B71AD397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711371" y="687749"/>
              <a:ext cx="75805" cy="116242"/>
            </a:xfrm>
            <a:prstGeom prst="rect">
              <a:avLst/>
            </a:prstGeom>
            <a:effectLst>
              <a:outerShdw blurRad="63500" dist="63500" dir="2700000" algn="tl" rotWithShape="0">
                <a:prstClr val="black">
                  <a:alpha val="10000"/>
                </a:prstClr>
              </a:outerShdw>
            </a:effectLst>
          </p:spPr>
        </p:pic>
        <p:sp>
          <p:nvSpPr>
            <p:cNvPr id="9" name="TextBox 8">
              <a:extLst>
                <a:ext uri="{FF2B5EF4-FFF2-40B4-BE49-F238E27FC236}">
                  <a16:creationId xmlns:a16="http://schemas.microsoft.com/office/drawing/2014/main" id="{38523360-0CE2-2A38-4043-D508409965F0}"/>
                </a:ext>
              </a:extLst>
            </p:cNvPr>
            <p:cNvSpPr txBox="1"/>
            <p:nvPr/>
          </p:nvSpPr>
          <p:spPr>
            <a:xfrm>
              <a:off x="5898517" y="605874"/>
              <a:ext cx="830532" cy="276999"/>
            </a:xfrm>
            <a:prstGeom prst="rect">
              <a:avLst/>
            </a:prstGeom>
            <a:noFill/>
          </p:spPr>
          <p:txBody>
            <a:bodyPr wrap="square">
              <a:spAutoFit/>
            </a:bodyPr>
            <a:lstStyle/>
            <a:p>
              <a:r>
                <a:rPr lang="en-US" sz="1200" dirty="0">
                  <a:latin typeface="+mj-lt"/>
                  <a:cs typeface="Segoe Sans Display"/>
                </a:rPr>
                <a:t>M</a:t>
              </a:r>
              <a:r>
                <a:rPr kumimoji="0" lang="en-US" sz="1200" b="0" i="0" u="none" strike="noStrike" kern="1200" cap="none" spc="0" normalizeH="0" baseline="0" dirty="0">
                  <a:ln>
                    <a:noFill/>
                  </a:ln>
                  <a:solidFill>
                    <a:schemeClr val="tx1"/>
                  </a:solidFill>
                  <a:effectLst/>
                  <a:uLnTx/>
                  <a:uFillTx/>
                  <a:latin typeface="+mj-lt"/>
                  <a:ea typeface="+mn-ea"/>
                  <a:cs typeface="Segoe Sans Display"/>
                </a:rPr>
                <a:t>iro</a:t>
              </a:r>
              <a:endParaRPr lang="en-US" sz="1800" dirty="0"/>
            </a:p>
          </p:txBody>
        </p:sp>
      </p:grpSp>
      <p:sp>
        <p:nvSpPr>
          <p:cNvPr id="27" name="Graphic 5">
            <a:extLst>
              <a:ext uri="{FF2B5EF4-FFF2-40B4-BE49-F238E27FC236}">
                <a16:creationId xmlns:a16="http://schemas.microsoft.com/office/drawing/2014/main" id="{89C293C0-66C1-6B47-9E40-408D0B3E2D77}"/>
              </a:ext>
              <a:ext uri="{C183D7F6-B498-43B3-948B-1728B52AA6E4}">
                <adec:decorative xmlns:adec="http://schemas.microsoft.com/office/drawing/2017/decorative" val="1"/>
              </a:ext>
            </a:extLst>
          </p:cNvPr>
          <p:cNvSpPr>
            <a:spLocks/>
          </p:cNvSpPr>
          <p:nvPr/>
        </p:nvSpPr>
        <p:spPr>
          <a:xfrm>
            <a:off x="457518" y="1753371"/>
            <a:ext cx="250822" cy="250818"/>
          </a:xfrm>
          <a:custGeom>
            <a:avLst/>
            <a:gdLst>
              <a:gd name="csX0" fmla="*/ 188408 w 190501"/>
              <a:gd name="csY0" fmla="*/ 45534 h 190500"/>
              <a:gd name="csX1" fmla="*/ 189957 w 190501"/>
              <a:gd name="csY1" fmla="*/ 37748 h 190500"/>
              <a:gd name="csX2" fmla="*/ 183357 w 190501"/>
              <a:gd name="csY2" fmla="*/ 33338 h 190500"/>
              <a:gd name="csX3" fmla="*/ 157162 w 190501"/>
              <a:gd name="csY3" fmla="*/ 33338 h 190500"/>
              <a:gd name="csX4" fmla="*/ 157162 w 190501"/>
              <a:gd name="csY4" fmla="*/ 7144 h 190500"/>
              <a:gd name="csX5" fmla="*/ 152751 w 190501"/>
              <a:gd name="csY5" fmla="*/ 544 h 190500"/>
              <a:gd name="csX6" fmla="*/ 144967 w 190501"/>
              <a:gd name="csY6" fmla="*/ 2093 h 190500"/>
              <a:gd name="csX7" fmla="*/ 121155 w 190501"/>
              <a:gd name="csY7" fmla="*/ 25906 h 190500"/>
              <a:gd name="csX8" fmla="*/ 119063 w 190501"/>
              <a:gd name="csY8" fmla="*/ 30957 h 190500"/>
              <a:gd name="csX9" fmla="*/ 119063 w 190501"/>
              <a:gd name="csY9" fmla="*/ 57967 h 190500"/>
              <a:gd name="csX10" fmla="*/ 100185 w 190501"/>
              <a:gd name="csY10" fmla="*/ 76846 h 190500"/>
              <a:gd name="csX11" fmla="*/ 95250 w 190501"/>
              <a:gd name="csY11" fmla="*/ 76201 h 190500"/>
              <a:gd name="csX12" fmla="*/ 76200 w 190501"/>
              <a:gd name="csY12" fmla="*/ 95251 h 190500"/>
              <a:gd name="csX13" fmla="*/ 95250 w 190501"/>
              <a:gd name="csY13" fmla="*/ 114301 h 190500"/>
              <a:gd name="csX14" fmla="*/ 114300 w 190501"/>
              <a:gd name="csY14" fmla="*/ 95251 h 190500"/>
              <a:gd name="csX15" fmla="*/ 113655 w 190501"/>
              <a:gd name="csY15" fmla="*/ 90316 h 190500"/>
              <a:gd name="csX16" fmla="*/ 132533 w 190501"/>
              <a:gd name="csY16" fmla="*/ 71438 h 190500"/>
              <a:gd name="csX17" fmla="*/ 159545 w 190501"/>
              <a:gd name="csY17" fmla="*/ 71438 h 190500"/>
              <a:gd name="csX18" fmla="*/ 164596 w 190501"/>
              <a:gd name="csY18" fmla="*/ 69346 h 190500"/>
              <a:gd name="csX19" fmla="*/ 188408 w 190501"/>
              <a:gd name="csY19" fmla="*/ 45534 h 190500"/>
              <a:gd name="csX20" fmla="*/ 95250 w 190501"/>
              <a:gd name="csY20" fmla="*/ 1 h 190500"/>
              <a:gd name="csX21" fmla="*/ 127860 w 190501"/>
              <a:gd name="csY21" fmla="*/ 5729 h 190500"/>
              <a:gd name="csX22" fmla="*/ 114419 w 190501"/>
              <a:gd name="csY22" fmla="*/ 19170 h 190500"/>
              <a:gd name="csX23" fmla="*/ 112781 w 190501"/>
              <a:gd name="csY23" fmla="*/ 21077 h 190500"/>
              <a:gd name="csX24" fmla="*/ 95250 w 190501"/>
              <a:gd name="csY24" fmla="*/ 19051 h 190500"/>
              <a:gd name="csX25" fmla="*/ 19050 w 190501"/>
              <a:gd name="csY25" fmla="*/ 95251 h 190500"/>
              <a:gd name="csX26" fmla="*/ 95250 w 190501"/>
              <a:gd name="csY26" fmla="*/ 171451 h 190500"/>
              <a:gd name="csX27" fmla="*/ 171450 w 190501"/>
              <a:gd name="csY27" fmla="*/ 95251 h 190500"/>
              <a:gd name="csX28" fmla="*/ 169424 w 190501"/>
              <a:gd name="csY28" fmla="*/ 77720 h 190500"/>
              <a:gd name="csX29" fmla="*/ 171331 w 190501"/>
              <a:gd name="csY29" fmla="*/ 76081 h 190500"/>
              <a:gd name="csX30" fmla="*/ 184772 w 190501"/>
              <a:gd name="csY30" fmla="*/ 62641 h 190500"/>
              <a:gd name="csX31" fmla="*/ 190500 w 190501"/>
              <a:gd name="csY31" fmla="*/ 95251 h 190500"/>
              <a:gd name="csX32" fmla="*/ 95250 w 190501"/>
              <a:gd name="csY32" fmla="*/ 190501 h 190500"/>
              <a:gd name="csX33" fmla="*/ 0 w 190501"/>
              <a:gd name="csY33" fmla="*/ 95251 h 190500"/>
              <a:gd name="csX34" fmla="*/ 95250 w 190501"/>
              <a:gd name="csY34" fmla="*/ 1 h 190500"/>
              <a:gd name="csX35" fmla="*/ 95250 w 190501"/>
              <a:gd name="csY35" fmla="*/ 38101 h 190500"/>
              <a:gd name="csX36" fmla="*/ 109538 w 190501"/>
              <a:gd name="csY36" fmla="*/ 39901 h 190500"/>
              <a:gd name="csX37" fmla="*/ 109538 w 190501"/>
              <a:gd name="csY37" fmla="*/ 54021 h 190500"/>
              <a:gd name="csX38" fmla="*/ 105592 w 190501"/>
              <a:gd name="csY38" fmla="*/ 57968 h 190500"/>
              <a:gd name="csX39" fmla="*/ 105131 w 190501"/>
              <a:gd name="csY39" fmla="*/ 58444 h 190500"/>
              <a:gd name="csX40" fmla="*/ 95250 w 190501"/>
              <a:gd name="csY40" fmla="*/ 57151 h 190500"/>
              <a:gd name="csX41" fmla="*/ 57150 w 190501"/>
              <a:gd name="csY41" fmla="*/ 95251 h 190500"/>
              <a:gd name="csX42" fmla="*/ 95250 w 190501"/>
              <a:gd name="csY42" fmla="*/ 133351 h 190500"/>
              <a:gd name="csX43" fmla="*/ 133350 w 190501"/>
              <a:gd name="csY43" fmla="*/ 95251 h 190500"/>
              <a:gd name="csX44" fmla="*/ 132057 w 190501"/>
              <a:gd name="csY44" fmla="*/ 85369 h 190500"/>
              <a:gd name="csX45" fmla="*/ 132533 w 190501"/>
              <a:gd name="csY45" fmla="*/ 84909 h 190500"/>
              <a:gd name="csX46" fmla="*/ 136478 w 190501"/>
              <a:gd name="csY46" fmla="*/ 80963 h 190500"/>
              <a:gd name="csX47" fmla="*/ 150600 w 190501"/>
              <a:gd name="csY47" fmla="*/ 80963 h 190500"/>
              <a:gd name="csX48" fmla="*/ 152400 w 190501"/>
              <a:gd name="csY48" fmla="*/ 95251 h 190500"/>
              <a:gd name="csX49" fmla="*/ 95250 w 190501"/>
              <a:gd name="csY49" fmla="*/ 152401 h 190500"/>
              <a:gd name="csX50" fmla="*/ 38100 w 190501"/>
              <a:gd name="csY50" fmla="*/ 95251 h 190500"/>
              <a:gd name="csX51" fmla="*/ 95250 w 190501"/>
              <a:gd name="csY51" fmla="*/ 38101 h 190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Lst>
            <a:rect l="l" t="t" r="r" b="b"/>
            <a:pathLst>
              <a:path w="190501" h="190500">
                <a:moveTo>
                  <a:pt x="188408" y="45534"/>
                </a:moveTo>
                <a:cubicBezTo>
                  <a:pt x="190452" y="43491"/>
                  <a:pt x="191063" y="40418"/>
                  <a:pt x="189957" y="37748"/>
                </a:cubicBezTo>
                <a:cubicBezTo>
                  <a:pt x="188852" y="35079"/>
                  <a:pt x="186247" y="33338"/>
                  <a:pt x="183357" y="33338"/>
                </a:cubicBezTo>
                <a:lnTo>
                  <a:pt x="157162" y="33338"/>
                </a:lnTo>
                <a:lnTo>
                  <a:pt x="157162" y="7144"/>
                </a:lnTo>
                <a:cubicBezTo>
                  <a:pt x="157162" y="4255"/>
                  <a:pt x="155421" y="1650"/>
                  <a:pt x="152751" y="544"/>
                </a:cubicBezTo>
                <a:cubicBezTo>
                  <a:pt x="150083" y="-562"/>
                  <a:pt x="147010" y="50"/>
                  <a:pt x="144967" y="2093"/>
                </a:cubicBezTo>
                <a:lnTo>
                  <a:pt x="121155" y="25906"/>
                </a:lnTo>
                <a:cubicBezTo>
                  <a:pt x="119815" y="27246"/>
                  <a:pt x="119063" y="29063"/>
                  <a:pt x="119063" y="30957"/>
                </a:cubicBezTo>
                <a:lnTo>
                  <a:pt x="119063" y="57967"/>
                </a:lnTo>
                <a:lnTo>
                  <a:pt x="100185" y="76846"/>
                </a:lnTo>
                <a:cubicBezTo>
                  <a:pt x="98610" y="76425"/>
                  <a:pt x="96957" y="76201"/>
                  <a:pt x="95250" y="76201"/>
                </a:cubicBezTo>
                <a:cubicBezTo>
                  <a:pt x="84729" y="76201"/>
                  <a:pt x="76200" y="84730"/>
                  <a:pt x="76200" y="95251"/>
                </a:cubicBezTo>
                <a:cubicBezTo>
                  <a:pt x="76200" y="105771"/>
                  <a:pt x="84729" y="114301"/>
                  <a:pt x="95250" y="114301"/>
                </a:cubicBezTo>
                <a:cubicBezTo>
                  <a:pt x="105771" y="114301"/>
                  <a:pt x="114300" y="105771"/>
                  <a:pt x="114300" y="95251"/>
                </a:cubicBezTo>
                <a:cubicBezTo>
                  <a:pt x="114300" y="93544"/>
                  <a:pt x="114075" y="91891"/>
                  <a:pt x="113655" y="90316"/>
                </a:cubicBezTo>
                <a:lnTo>
                  <a:pt x="132533" y="71438"/>
                </a:lnTo>
                <a:lnTo>
                  <a:pt x="159545" y="71438"/>
                </a:lnTo>
                <a:cubicBezTo>
                  <a:pt x="161439" y="71438"/>
                  <a:pt x="163256" y="70686"/>
                  <a:pt x="164596" y="69346"/>
                </a:cubicBezTo>
                <a:lnTo>
                  <a:pt x="188408" y="45534"/>
                </a:lnTo>
                <a:close/>
                <a:moveTo>
                  <a:pt x="95250" y="1"/>
                </a:moveTo>
                <a:cubicBezTo>
                  <a:pt x="106705" y="1"/>
                  <a:pt x="117687" y="2023"/>
                  <a:pt x="127860" y="5729"/>
                </a:cubicBezTo>
                <a:lnTo>
                  <a:pt x="114419" y="19170"/>
                </a:lnTo>
                <a:cubicBezTo>
                  <a:pt x="113823" y="19767"/>
                  <a:pt x="113275" y="20405"/>
                  <a:pt x="112781" y="21077"/>
                </a:cubicBezTo>
                <a:cubicBezTo>
                  <a:pt x="107152" y="19752"/>
                  <a:pt x="101283" y="19051"/>
                  <a:pt x="95250" y="19051"/>
                </a:cubicBezTo>
                <a:cubicBezTo>
                  <a:pt x="53166" y="19051"/>
                  <a:pt x="19050" y="53166"/>
                  <a:pt x="19050" y="95251"/>
                </a:cubicBezTo>
                <a:cubicBezTo>
                  <a:pt x="19050" y="137334"/>
                  <a:pt x="53166" y="171451"/>
                  <a:pt x="95250" y="171451"/>
                </a:cubicBezTo>
                <a:cubicBezTo>
                  <a:pt x="137334" y="171451"/>
                  <a:pt x="171450" y="137334"/>
                  <a:pt x="171450" y="95251"/>
                </a:cubicBezTo>
                <a:cubicBezTo>
                  <a:pt x="171450" y="89218"/>
                  <a:pt x="170749" y="83348"/>
                  <a:pt x="169424" y="77720"/>
                </a:cubicBezTo>
                <a:cubicBezTo>
                  <a:pt x="170096" y="77226"/>
                  <a:pt x="170734" y="76678"/>
                  <a:pt x="171331" y="76081"/>
                </a:cubicBezTo>
                <a:lnTo>
                  <a:pt x="184772" y="62641"/>
                </a:lnTo>
                <a:cubicBezTo>
                  <a:pt x="188478" y="72813"/>
                  <a:pt x="190500" y="83796"/>
                  <a:pt x="190500" y="95251"/>
                </a:cubicBezTo>
                <a:cubicBezTo>
                  <a:pt x="190500" y="147856"/>
                  <a:pt x="147855" y="190501"/>
                  <a:pt x="95250" y="190501"/>
                </a:cubicBezTo>
                <a:cubicBezTo>
                  <a:pt x="42645" y="190501"/>
                  <a:pt x="0" y="147856"/>
                  <a:pt x="0" y="95251"/>
                </a:cubicBezTo>
                <a:cubicBezTo>
                  <a:pt x="0" y="42645"/>
                  <a:pt x="42645" y="1"/>
                  <a:pt x="95250" y="1"/>
                </a:cubicBezTo>
                <a:close/>
                <a:moveTo>
                  <a:pt x="95250" y="38101"/>
                </a:moveTo>
                <a:cubicBezTo>
                  <a:pt x="100184" y="38101"/>
                  <a:pt x="104971" y="38726"/>
                  <a:pt x="109538" y="39901"/>
                </a:cubicBezTo>
                <a:lnTo>
                  <a:pt x="109538" y="54021"/>
                </a:lnTo>
                <a:lnTo>
                  <a:pt x="105592" y="57968"/>
                </a:lnTo>
                <a:cubicBezTo>
                  <a:pt x="105435" y="58125"/>
                  <a:pt x="105282" y="58284"/>
                  <a:pt x="105131" y="58444"/>
                </a:cubicBezTo>
                <a:cubicBezTo>
                  <a:pt x="101980" y="57601"/>
                  <a:pt x="98668" y="57151"/>
                  <a:pt x="95250" y="57151"/>
                </a:cubicBezTo>
                <a:cubicBezTo>
                  <a:pt x="74208" y="57151"/>
                  <a:pt x="57150" y="74208"/>
                  <a:pt x="57150" y="95251"/>
                </a:cubicBezTo>
                <a:cubicBezTo>
                  <a:pt x="57150" y="116293"/>
                  <a:pt x="74208" y="133351"/>
                  <a:pt x="95250" y="133351"/>
                </a:cubicBezTo>
                <a:cubicBezTo>
                  <a:pt x="116292" y="133351"/>
                  <a:pt x="133350" y="116293"/>
                  <a:pt x="133350" y="95251"/>
                </a:cubicBezTo>
                <a:cubicBezTo>
                  <a:pt x="133350" y="91833"/>
                  <a:pt x="132900" y="88521"/>
                  <a:pt x="132057" y="85369"/>
                </a:cubicBezTo>
                <a:cubicBezTo>
                  <a:pt x="132217" y="85219"/>
                  <a:pt x="132376" y="85065"/>
                  <a:pt x="132533" y="84909"/>
                </a:cubicBezTo>
                <a:lnTo>
                  <a:pt x="136478" y="80963"/>
                </a:lnTo>
                <a:lnTo>
                  <a:pt x="150600" y="80963"/>
                </a:lnTo>
                <a:cubicBezTo>
                  <a:pt x="151775" y="85530"/>
                  <a:pt x="152400" y="90317"/>
                  <a:pt x="152400" y="95251"/>
                </a:cubicBezTo>
                <a:cubicBezTo>
                  <a:pt x="152400" y="126814"/>
                  <a:pt x="126813" y="152401"/>
                  <a:pt x="95250" y="152401"/>
                </a:cubicBezTo>
                <a:cubicBezTo>
                  <a:pt x="63687" y="152401"/>
                  <a:pt x="38100" y="126814"/>
                  <a:pt x="38100" y="95251"/>
                </a:cubicBezTo>
                <a:cubicBezTo>
                  <a:pt x="38100" y="63687"/>
                  <a:pt x="63687" y="38101"/>
                  <a:pt x="95250" y="38101"/>
                </a:cubicBezTo>
                <a:close/>
              </a:path>
            </a:pathLst>
          </a:custGeom>
          <a:solidFill>
            <a:schemeClr val="tx1"/>
          </a:solidFill>
          <a:ln w="10477" cap="flat">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38011" tIns="270406" rIns="338011" bIns="270406" numCol="1" spcCol="0" rtlCol="0" fromWordArt="0" anchor="t" anchorCtr="0" forceAA="0" compatLnSpc="1">
            <a:prstTxWarp prst="textNoShape">
              <a:avLst/>
            </a:prstTxWarp>
            <a:noAutofit/>
          </a:bodyPr>
          <a:lstStyle/>
          <a:p>
            <a:pPr defTabSz="1722411" fontAlgn="base">
              <a:spcBef>
                <a:spcPct val="0"/>
              </a:spcBef>
              <a:spcAft>
                <a:spcPct val="0"/>
              </a:spcAft>
              <a:defRPr/>
            </a:pPr>
            <a:endParaRPr lang="en-US" sz="3622" b="1">
              <a:noFill/>
              <a:latin typeface="Segoe UI Variable Display Semibold" pitchFamily="2" charset="0"/>
              <a:cs typeface="Segoe UI" pitchFamily="34" charset="0"/>
            </a:endParaRPr>
          </a:p>
        </p:txBody>
      </p:sp>
      <p:sp>
        <p:nvSpPr>
          <p:cNvPr id="28" name="Rectangle: Rounded Corners 27">
            <a:extLst>
              <a:ext uri="{FF2B5EF4-FFF2-40B4-BE49-F238E27FC236}">
                <a16:creationId xmlns:a16="http://schemas.microsoft.com/office/drawing/2014/main" id="{3AFF36A6-A294-9247-2872-2C20B77337E1}"/>
              </a:ext>
            </a:extLst>
          </p:cNvPr>
          <p:cNvSpPr/>
          <p:nvPr/>
        </p:nvSpPr>
        <p:spPr bwMode="auto">
          <a:xfrm>
            <a:off x="350838" y="2066107"/>
            <a:ext cx="3187959" cy="814642"/>
          </a:xfrm>
          <a:prstGeom prst="roundRect">
            <a:avLst>
              <a:gd name="adj" fmla="val 9646"/>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769520" fontAlgn="base">
              <a:spcBef>
                <a:spcPct val="0"/>
              </a:spcBef>
              <a:spcAft>
                <a:spcPct val="0"/>
              </a:spcAft>
            </a:pPr>
            <a:r>
              <a:rPr lang="en-US" sz="1100" dirty="0">
                <a:ln w="3175">
                  <a:noFill/>
                </a:ln>
                <a:solidFill>
                  <a:schemeClr val="tx1"/>
                </a:solidFill>
                <a:latin typeface="Segoe Sans Display Semibold" pitchFamily="2" charset="0"/>
                <a:cs typeface="Segoe Sans Display Semibold" pitchFamily="2" charset="0"/>
              </a:rPr>
              <a:t>Goal: </a:t>
            </a:r>
            <a:r>
              <a:rPr lang="en-US" sz="1100" dirty="0">
                <a:ln w="3175">
                  <a:noFill/>
                </a:ln>
                <a:solidFill>
                  <a:schemeClr val="tx1"/>
                </a:solidFill>
                <a:cs typeface="Segoe Sans Display Semibold" pitchFamily="2" charset="0"/>
              </a:rPr>
              <a:t>Turn a scattered project picture – emails, meetings, files – into a single visual plan the team can rally around without rebuilding it from scratch.</a:t>
            </a:r>
          </a:p>
        </p:txBody>
      </p:sp>
      <p:sp>
        <p:nvSpPr>
          <p:cNvPr id="31" name="Rectangle: Rounded Corners 30">
            <a:extLst>
              <a:ext uri="{FF2B5EF4-FFF2-40B4-BE49-F238E27FC236}">
                <a16:creationId xmlns:a16="http://schemas.microsoft.com/office/drawing/2014/main" id="{CB6BD92F-3053-C9BB-BC91-FBC5A1B16E7F}"/>
              </a:ext>
            </a:extLst>
          </p:cNvPr>
          <p:cNvSpPr/>
          <p:nvPr/>
        </p:nvSpPr>
        <p:spPr bwMode="auto">
          <a:xfrm>
            <a:off x="3674226" y="2066107"/>
            <a:ext cx="3747337" cy="814642"/>
          </a:xfrm>
          <a:prstGeom prst="roundRect">
            <a:avLst>
              <a:gd name="adj" fmla="val 10584"/>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769520" fontAlgn="base">
              <a:spcBef>
                <a:spcPct val="0"/>
              </a:spcBef>
              <a:spcAft>
                <a:spcPct val="0"/>
              </a:spcAft>
            </a:pPr>
            <a:r>
              <a:rPr lang="en-US" sz="1100" dirty="0">
                <a:ln w="3175">
                  <a:noFill/>
                </a:ln>
                <a:solidFill>
                  <a:schemeClr val="tx1"/>
                </a:solidFill>
                <a:latin typeface="Segoe Sans Display Semibold"/>
                <a:cs typeface="Segoe Sans Display Semibold"/>
              </a:rPr>
              <a:t>Output: </a:t>
            </a:r>
            <a:r>
              <a:rPr lang="en-US" sz="1100" dirty="0">
                <a:ln w="3175">
                  <a:noFill/>
                </a:ln>
                <a:solidFill>
                  <a:schemeClr val="tx1"/>
                </a:solidFill>
                <a:cs typeface="Segoe Sans Display Semibold"/>
              </a:rPr>
              <a:t>A Miro board that maps the project end-to-end, with workstreams, milestones, and ownership visualized in one place – paired with a tracking table the team can update as work moves forward.</a:t>
            </a:r>
          </a:p>
        </p:txBody>
      </p:sp>
      <p:sp>
        <p:nvSpPr>
          <p:cNvPr id="32" name="Graphic 15">
            <a:extLst>
              <a:ext uri="{FF2B5EF4-FFF2-40B4-BE49-F238E27FC236}">
                <a16:creationId xmlns:a16="http://schemas.microsoft.com/office/drawing/2014/main" id="{BCEBC5B8-4FBE-7A73-A084-7F6462C9C315}"/>
              </a:ext>
              <a:ext uri="{C183D7F6-B498-43B3-948B-1728B52AA6E4}">
                <adec:decorative xmlns:adec="http://schemas.microsoft.com/office/drawing/2017/decorative" val="1"/>
              </a:ext>
            </a:extLst>
          </p:cNvPr>
          <p:cNvSpPr>
            <a:spLocks/>
          </p:cNvSpPr>
          <p:nvPr/>
        </p:nvSpPr>
        <p:spPr>
          <a:xfrm>
            <a:off x="3780906" y="1753374"/>
            <a:ext cx="297568" cy="252931"/>
          </a:xfrm>
          <a:custGeom>
            <a:avLst/>
            <a:gdLst>
              <a:gd name="csX0" fmla="*/ 147926 w 190499"/>
              <a:gd name="csY0" fmla="*/ 2092 h 161924"/>
              <a:gd name="csX1" fmla="*/ 137824 w 190499"/>
              <a:gd name="csY1" fmla="*/ 2092 h 161924"/>
              <a:gd name="csX2" fmla="*/ 137824 w 190499"/>
              <a:gd name="csY2" fmla="*/ 12195 h 161924"/>
              <a:gd name="csX3" fmla="*/ 166109 w 190499"/>
              <a:gd name="csY3" fmla="*/ 40481 h 161924"/>
              <a:gd name="csX4" fmla="*/ 119063 w 190499"/>
              <a:gd name="csY4" fmla="*/ 40481 h 161924"/>
              <a:gd name="csX5" fmla="*/ 88106 w 190499"/>
              <a:gd name="csY5" fmla="*/ 71437 h 161924"/>
              <a:gd name="csX6" fmla="*/ 88106 w 190499"/>
              <a:gd name="csY6" fmla="*/ 100012 h 161924"/>
              <a:gd name="csX7" fmla="*/ 75437 w 190499"/>
              <a:gd name="csY7" fmla="*/ 116198 h 161924"/>
              <a:gd name="csX8" fmla="*/ 38100 w 190499"/>
              <a:gd name="csY8" fmla="*/ 85725 h 161924"/>
              <a:gd name="csX9" fmla="*/ 0 w 190499"/>
              <a:gd name="csY9" fmla="*/ 123825 h 161924"/>
              <a:gd name="csX10" fmla="*/ 38100 w 190499"/>
              <a:gd name="csY10" fmla="*/ 161925 h 161924"/>
              <a:gd name="csX11" fmla="*/ 75582 w 190499"/>
              <a:gd name="csY11" fmla="*/ 130693 h 161924"/>
              <a:gd name="csX12" fmla="*/ 102394 w 190499"/>
              <a:gd name="csY12" fmla="*/ 100012 h 161924"/>
              <a:gd name="csX13" fmla="*/ 102394 w 190499"/>
              <a:gd name="csY13" fmla="*/ 71437 h 161924"/>
              <a:gd name="csX14" fmla="*/ 119063 w 190499"/>
              <a:gd name="csY14" fmla="*/ 54769 h 161924"/>
              <a:gd name="csX15" fmla="*/ 166109 w 190499"/>
              <a:gd name="csY15" fmla="*/ 54769 h 161924"/>
              <a:gd name="csX16" fmla="*/ 137824 w 190499"/>
              <a:gd name="csY16" fmla="*/ 83055 h 161924"/>
              <a:gd name="csX17" fmla="*/ 137824 w 190499"/>
              <a:gd name="csY17" fmla="*/ 93157 h 161924"/>
              <a:gd name="csX18" fmla="*/ 147926 w 190499"/>
              <a:gd name="csY18" fmla="*/ 93157 h 161924"/>
              <a:gd name="csX19" fmla="*/ 188407 w 190499"/>
              <a:gd name="csY19" fmla="*/ 52676 h 161924"/>
              <a:gd name="csX20" fmla="*/ 188407 w 190499"/>
              <a:gd name="csY20" fmla="*/ 42574 h 161924"/>
              <a:gd name="csX21" fmla="*/ 147926 w 190499"/>
              <a:gd name="csY21" fmla="*/ 2092 h 1619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90499" h="161924">
                <a:moveTo>
                  <a:pt x="147926" y="2092"/>
                </a:moveTo>
                <a:cubicBezTo>
                  <a:pt x="145136" y="-697"/>
                  <a:pt x="140614" y="-697"/>
                  <a:pt x="137824" y="2092"/>
                </a:cubicBezTo>
                <a:cubicBezTo>
                  <a:pt x="135034" y="4882"/>
                  <a:pt x="135034" y="9405"/>
                  <a:pt x="137824" y="12195"/>
                </a:cubicBezTo>
                <a:lnTo>
                  <a:pt x="166109" y="40481"/>
                </a:lnTo>
                <a:lnTo>
                  <a:pt x="119063" y="40481"/>
                </a:lnTo>
                <a:cubicBezTo>
                  <a:pt x="101966" y="40481"/>
                  <a:pt x="88106" y="54341"/>
                  <a:pt x="88106" y="71437"/>
                </a:cubicBezTo>
                <a:lnTo>
                  <a:pt x="88106" y="100012"/>
                </a:lnTo>
                <a:cubicBezTo>
                  <a:pt x="88106" y="107840"/>
                  <a:pt x="82711" y="114408"/>
                  <a:pt x="75437" y="116198"/>
                </a:cubicBezTo>
                <a:cubicBezTo>
                  <a:pt x="71904" y="98811"/>
                  <a:pt x="56530" y="85725"/>
                  <a:pt x="38100" y="85725"/>
                </a:cubicBezTo>
                <a:cubicBezTo>
                  <a:pt x="17058" y="85725"/>
                  <a:pt x="0" y="102783"/>
                  <a:pt x="0" y="123825"/>
                </a:cubicBezTo>
                <a:cubicBezTo>
                  <a:pt x="0" y="144867"/>
                  <a:pt x="17058" y="161925"/>
                  <a:pt x="38100" y="161925"/>
                </a:cubicBezTo>
                <a:cubicBezTo>
                  <a:pt x="56797" y="161925"/>
                  <a:pt x="72348" y="148458"/>
                  <a:pt x="75582" y="130693"/>
                </a:cubicBezTo>
                <a:cubicBezTo>
                  <a:pt x="90719" y="128668"/>
                  <a:pt x="102394" y="115704"/>
                  <a:pt x="102394" y="100012"/>
                </a:cubicBezTo>
                <a:lnTo>
                  <a:pt x="102394" y="71437"/>
                </a:lnTo>
                <a:cubicBezTo>
                  <a:pt x="102394" y="62232"/>
                  <a:pt x="109857" y="54769"/>
                  <a:pt x="119063" y="54769"/>
                </a:cubicBezTo>
                <a:lnTo>
                  <a:pt x="166109" y="54769"/>
                </a:lnTo>
                <a:lnTo>
                  <a:pt x="137824" y="83055"/>
                </a:lnTo>
                <a:cubicBezTo>
                  <a:pt x="135034" y="85845"/>
                  <a:pt x="135034" y="90367"/>
                  <a:pt x="137824" y="93157"/>
                </a:cubicBezTo>
                <a:cubicBezTo>
                  <a:pt x="140614" y="95947"/>
                  <a:pt x="145136" y="95947"/>
                  <a:pt x="147926" y="93157"/>
                </a:cubicBezTo>
                <a:lnTo>
                  <a:pt x="188407" y="52676"/>
                </a:lnTo>
                <a:cubicBezTo>
                  <a:pt x="191197" y="49887"/>
                  <a:pt x="191197" y="45363"/>
                  <a:pt x="188407" y="42574"/>
                </a:cubicBezTo>
                <a:lnTo>
                  <a:pt x="147926" y="2092"/>
                </a:lnTo>
                <a:close/>
              </a:path>
            </a:pathLst>
          </a:custGeom>
          <a:solidFill>
            <a:schemeClr val="tx1"/>
          </a:solidFill>
          <a:ln w="10477" cap="flat">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38011" tIns="270406" rIns="338011" bIns="270406" numCol="1" spcCol="0" rtlCol="0" fromWordArt="0" anchor="t" anchorCtr="0" forceAA="0" compatLnSpc="1">
            <a:prstTxWarp prst="textNoShape">
              <a:avLst/>
            </a:prstTxWarp>
            <a:noAutofit/>
          </a:bodyPr>
          <a:lstStyle/>
          <a:p>
            <a:pPr defTabSz="1722411" fontAlgn="base">
              <a:spcBef>
                <a:spcPct val="0"/>
              </a:spcBef>
              <a:spcAft>
                <a:spcPct val="0"/>
              </a:spcAft>
              <a:defRPr/>
            </a:pPr>
            <a:endParaRPr lang="en-US" sz="3622" b="1">
              <a:noFill/>
              <a:latin typeface="Segoe UI Variable Display Semibold" pitchFamily="2" charset="0"/>
              <a:cs typeface="Segoe UI" pitchFamily="34" charset="0"/>
            </a:endParaRPr>
          </a:p>
        </p:txBody>
      </p:sp>
      <p:graphicFrame>
        <p:nvGraphicFramePr>
          <p:cNvPr id="34" name="Table 33">
            <a:extLst>
              <a:ext uri="{FF2B5EF4-FFF2-40B4-BE49-F238E27FC236}">
                <a16:creationId xmlns:a16="http://schemas.microsoft.com/office/drawing/2014/main" id="{566CCB8F-FA45-F7B3-D773-D00DAF4B78A2}"/>
              </a:ext>
            </a:extLst>
          </p:cNvPr>
          <p:cNvGraphicFramePr>
            <a:graphicFrameLocks noGrp="1"/>
          </p:cNvGraphicFramePr>
          <p:nvPr>
            <p:extLst>
              <p:ext uri="{D42A27DB-BD31-4B8C-83A1-F6EECF244321}">
                <p14:modId xmlns:p14="http://schemas.microsoft.com/office/powerpoint/2010/main" val="3086235195"/>
              </p:ext>
            </p:extLst>
          </p:nvPr>
        </p:nvGraphicFramePr>
        <p:xfrm>
          <a:off x="350838" y="3120140"/>
          <a:ext cx="7070725" cy="4492752"/>
        </p:xfrm>
        <a:graphic>
          <a:graphicData uri="http://schemas.openxmlformats.org/drawingml/2006/table">
            <a:tbl>
              <a:tblPr firstRow="1" bandRow="1">
                <a:effectLst/>
                <a:tableStyleId>{2D5ABB26-0587-4C30-8999-92F81FD0307C}</a:tableStyleId>
              </a:tblPr>
              <a:tblGrid>
                <a:gridCol w="4438876">
                  <a:extLst>
                    <a:ext uri="{9D8B030D-6E8A-4147-A177-3AD203B41FA5}">
                      <a16:colId xmlns:a16="http://schemas.microsoft.com/office/drawing/2014/main" val="500978148"/>
                    </a:ext>
                  </a:extLst>
                </a:gridCol>
                <a:gridCol w="2631849">
                  <a:extLst>
                    <a:ext uri="{9D8B030D-6E8A-4147-A177-3AD203B41FA5}">
                      <a16:colId xmlns:a16="http://schemas.microsoft.com/office/drawing/2014/main" val="1291813688"/>
                    </a:ext>
                  </a:extLst>
                </a:gridCol>
              </a:tblGrid>
              <a:tr h="0">
                <a:tc>
                  <a:txBody>
                    <a:bodyPr/>
                    <a:lstStyle/>
                    <a:p>
                      <a:pPr marL="0" marR="0" lvl="0" indent="0" algn="l" defTabSz="524695" rtl="0" eaLnBrk="1" fontAlgn="auto" latinLnBrk="0" hangingPunct="1">
                        <a:lnSpc>
                          <a:spcPct val="100000"/>
                        </a:lnSpc>
                        <a:spcBef>
                          <a:spcPts val="0"/>
                        </a:spcBef>
                        <a:spcAft>
                          <a:spcPts val="800"/>
                        </a:spcAft>
                        <a:buClrTx/>
                        <a:buSzTx/>
                        <a:buFontTx/>
                        <a:buNone/>
                        <a:tabLst/>
                        <a:defRPr/>
                      </a:pPr>
                      <a:r>
                        <a:rPr lang="en-US" sz="1400" kern="1200" dirty="0">
                          <a:solidFill>
                            <a:schemeClr val="accent2">
                              <a:lumMod val="75000"/>
                            </a:schemeClr>
                          </a:solidFill>
                          <a:latin typeface="Segoe Sans Display Semibold" pitchFamily="2" charset="0"/>
                          <a:ea typeface="+mn-ea"/>
                          <a:cs typeface="Segoe Sans Display Semibold" pitchFamily="2" charset="0"/>
                          <a:sym typeface=""/>
                        </a:rPr>
                        <a:t>Prompt</a:t>
                      </a:r>
                    </a:p>
                  </a:txBody>
                  <a:tcPr marL="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ClrTx/>
                        <a:buSzTx/>
                        <a:buFontTx/>
                        <a:buNone/>
                        <a:tabLst/>
                        <a:defRPr/>
                      </a:pPr>
                      <a:r>
                        <a:rPr lang="en-US" sz="1400" kern="1200" dirty="0">
                          <a:solidFill>
                            <a:schemeClr val="accent2">
                              <a:lumMod val="75000"/>
                            </a:schemeClr>
                          </a:solidFill>
                          <a:latin typeface="Segoe Sans Display Semibold" pitchFamily="2" charset="0"/>
                          <a:ea typeface="+mn-ea"/>
                          <a:cs typeface="Segoe Sans Display Semibold" pitchFamily="2" charset="0"/>
                          <a:sym typeface=""/>
                        </a:rPr>
                        <a:t>Execution workflow</a:t>
                      </a:r>
                    </a:p>
                  </a:txBody>
                  <a:tcPr marL="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68231157"/>
                  </a:ext>
                </a:extLst>
              </a:tr>
              <a:tr h="576072">
                <a:tc rowSpan="7">
                  <a:txBody>
                    <a:bodyPr/>
                    <a:lstStyle/>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dirty="0">
                          <a:solidFill>
                            <a:schemeClr val="tx1"/>
                          </a:solidFill>
                          <a:effectLst/>
                          <a:latin typeface="+mn-lt"/>
                          <a:ea typeface="+mn-ea"/>
                          <a:cs typeface="Segoe Sans Display"/>
                        </a:rPr>
                        <a:t>I’m starting [Project name]. Review my emails, meetings, and files from the past [X weeks] to identify the key workstreams, milestones, and dependencies.</a:t>
                      </a:r>
                    </a:p>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dirty="0">
                          <a:solidFill>
                            <a:schemeClr val="tx1"/>
                          </a:solidFill>
                          <a:effectLst/>
                          <a:latin typeface="+mn-lt"/>
                          <a:ea typeface="+mn-ea"/>
                          <a:cs typeface="Segoe Sans Display"/>
                        </a:rPr>
                        <a:t>Then build a Miro board that visualizes the project plan as a timeline or swim lane diagram, including owners and due dates.</a:t>
                      </a:r>
                    </a:p>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dirty="0">
                          <a:solidFill>
                            <a:schemeClr val="tx1"/>
                          </a:solidFill>
                          <a:effectLst/>
                          <a:latin typeface="+mn-lt"/>
                          <a:ea typeface="+mn-ea"/>
                          <a:cs typeface="Segoe Sans Display"/>
                        </a:rPr>
                        <a:t>Once the board is built, add a Miro data table beneath the timeline summarizing each workstream with columns for owner, milestone, due date, and status.</a:t>
                      </a:r>
                    </a:p>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dirty="0">
                          <a:solidFill>
                            <a:schemeClr val="tx1"/>
                          </a:solidFill>
                          <a:effectLst/>
                          <a:latin typeface="+mn-lt"/>
                          <a:ea typeface="+mn-ea"/>
                          <a:cs typeface="Segoe Sans Display"/>
                        </a:rPr>
                        <a:t>Pre-fill what you can infer from the source materials.</a:t>
                      </a:r>
                    </a:p>
                  </a:txBody>
                  <a:tcPr marL="0" marR="274320">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noFill/>
                  </a:tcPr>
                </a:tc>
                <a:tc>
                  <a:txBody>
                    <a:bodyPr/>
                    <a:lstStyle/>
                    <a:p>
                      <a:pPr marL="0" marR="0">
                        <a:buNone/>
                      </a:pPr>
                      <a:r>
                        <a:rPr lang="en-US" sz="1400" b="0" i="0" u="none" strike="noStrike" kern="1200" cap="none" spc="0" normalizeH="0" baseline="0" dirty="0">
                          <a:solidFill>
                            <a:schemeClr val="tx1"/>
                          </a:solidFill>
                          <a:effectLst/>
                          <a:latin typeface="Segoe Sans Display Semibold" pitchFamily="2" charset="0"/>
                          <a:ea typeface="+mn-ea"/>
                          <a:cs typeface="Segoe Sans Display Semibold" pitchFamily="2" charset="0"/>
                        </a:rPr>
                        <a:t>Email + meetings + files </a:t>
                      </a:r>
                      <a:r>
                        <a:rPr lang="en-US" sz="1400" b="0" i="0" u="none" strike="noStrike" kern="1200" cap="none" spc="0" normalizeH="0" baseline="0" dirty="0">
                          <a:solidFill>
                            <a:schemeClr val="tx1"/>
                          </a:solidFill>
                          <a:effectLst/>
                          <a:latin typeface="Segoe Sans Display Semibold" pitchFamily="2" charset="0"/>
                          <a:ea typeface="+mn-ea"/>
                          <a:cs typeface="Segoe Sans Display Semibold" pitchFamily="2" charset="0"/>
                          <a:sym typeface="Wingdings" panose="05000000000000000000" pitchFamily="2" charset="2"/>
                        </a:rPr>
                        <a:t></a:t>
                      </a:r>
                      <a:r>
                        <a:rPr lang="en-US" sz="1400" b="0" i="0" u="none" strike="noStrike" kern="1200" cap="none" spc="0" normalizeH="0" baseline="0" dirty="0">
                          <a:solidFill>
                            <a:schemeClr val="tx1"/>
                          </a:solidFill>
                          <a:effectLst/>
                          <a:latin typeface="+mn-lt"/>
                          <a:ea typeface="+mn-ea"/>
                          <a:cs typeface="Segoe Sans Display"/>
                        </a:rPr>
                        <a:t> Identify workstreams + dependencies</a:t>
                      </a:r>
                      <a:endParaRPr lang="en-IN" sz="1400" b="0" i="0" u="none" strike="noStrike" kern="1200" cap="none" spc="0" normalizeH="0" baseline="0" dirty="0">
                        <a:solidFill>
                          <a:schemeClr val="tx1"/>
                        </a:solidFill>
                        <a:effectLst/>
                        <a:latin typeface="+mn-lt"/>
                        <a:ea typeface="+mn-ea"/>
                        <a:cs typeface="Segoe Sans Display"/>
                      </a:endParaRPr>
                    </a:p>
                  </a:txBody>
                  <a:tcPr marL="0" marR="46247"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726913705"/>
                  </a:ext>
                </a:extLst>
              </a:tr>
              <a:tr h="576072">
                <a:tc vMerge="1">
                  <a:txBody>
                    <a:bodyPr/>
                    <a:lstStyle/>
                    <a:p>
                      <a:endParaRPr lang="en-IN"/>
                    </a:p>
                  </a:txBody>
                  <a:tcPr/>
                </a:tc>
                <a:tc>
                  <a:txBody>
                    <a:bodyPr/>
                    <a:lstStyle/>
                    <a:p>
                      <a:pPr marL="0" marR="0">
                        <a:buNone/>
                      </a:pP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rPr>
                        <a:t>Extract</a:t>
                      </a:r>
                      <a:r>
                        <a:rPr lang="en-US" sz="1400" b="0" i="0" u="none" strike="noStrike" kern="1200" cap="none" spc="0" normalizeH="0" baseline="0">
                          <a:solidFill>
                            <a:schemeClr val="tx1"/>
                          </a:solidFill>
                          <a:effectLst/>
                          <a:latin typeface="+mn-lt"/>
                          <a:ea typeface="+mn-ea"/>
                          <a:cs typeface="Segoe Sans Display"/>
                        </a:rPr>
                        <a:t> </a:t>
                      </a: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Wingdings" panose="05000000000000000000" pitchFamily="2" charset="2"/>
                        </a:rPr>
                        <a:t></a:t>
                      </a:r>
                      <a:r>
                        <a:rPr lang="en-US" sz="1400" b="0" i="0" u="none" strike="noStrike" kern="1200" cap="none" spc="0" normalizeH="0" baseline="0">
                          <a:solidFill>
                            <a:schemeClr val="tx1"/>
                          </a:solidFill>
                          <a:effectLst/>
                          <a:latin typeface="+mn-lt"/>
                          <a:ea typeface="+mn-ea"/>
                          <a:cs typeface="Segoe Sans Display"/>
                        </a:rPr>
                        <a:t> Milestones, owners, due dates</a:t>
                      </a:r>
                      <a:endParaRPr lang="en-IN" sz="1400" b="0" i="0" u="none" strike="noStrike" kern="1200" cap="none" spc="0" normalizeH="0" baseline="0">
                        <a:solidFill>
                          <a:schemeClr val="tx1"/>
                        </a:solidFill>
                        <a:effectLst/>
                        <a:latin typeface="+mn-lt"/>
                        <a:ea typeface="+mn-ea"/>
                        <a:cs typeface="Segoe Sans Display"/>
                      </a:endParaRPr>
                    </a:p>
                  </a:txBody>
                  <a:tcPr marL="0" marR="46247"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952265413"/>
                  </a:ext>
                </a:extLst>
              </a:tr>
              <a:tr h="576072">
                <a:tc vMerge="1">
                  <a:txBody>
                    <a:bodyPr/>
                    <a:lstStyle/>
                    <a:p>
                      <a:endParaRPr lang="en-IN"/>
                    </a:p>
                  </a:txBody>
                  <a:tcPr/>
                </a:tc>
                <a:tc>
                  <a:txBody>
                    <a:bodyPr/>
                    <a:lstStyle/>
                    <a:p>
                      <a:pPr marL="0" marR="0">
                        <a:buNone/>
                      </a:pP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rPr>
                        <a:t>Structure</a:t>
                      </a:r>
                      <a:r>
                        <a:rPr lang="en-US" sz="1400" b="0" i="0" u="none" strike="noStrike" kern="1200" cap="none" spc="0" normalizeH="0" baseline="0">
                          <a:solidFill>
                            <a:schemeClr val="tx1"/>
                          </a:solidFill>
                          <a:effectLst/>
                          <a:latin typeface="+mn-lt"/>
                          <a:ea typeface="+mn-ea"/>
                          <a:cs typeface="Segoe Sans Display"/>
                        </a:rPr>
                        <a:t> </a:t>
                      </a: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Wingdings" panose="05000000000000000000" pitchFamily="2" charset="2"/>
                        </a:rPr>
                        <a:t></a:t>
                      </a:r>
                      <a:r>
                        <a:rPr lang="en-US" sz="1400" b="0" i="0" u="none" strike="noStrike" kern="1200" cap="none" spc="0" normalizeH="0" baseline="0">
                          <a:solidFill>
                            <a:schemeClr val="tx1"/>
                          </a:solidFill>
                          <a:effectLst/>
                          <a:latin typeface="+mn-lt"/>
                          <a:ea typeface="+mn-ea"/>
                          <a:cs typeface="Segoe Sans Display"/>
                        </a:rPr>
                        <a:t> Timeline or swim lane layout</a:t>
                      </a:r>
                      <a:endParaRPr lang="en-IN" sz="1400" b="0" i="0" u="none" strike="noStrike" kern="1200" cap="none" spc="0" normalizeH="0" baseline="0">
                        <a:solidFill>
                          <a:schemeClr val="tx1"/>
                        </a:solidFill>
                        <a:effectLst/>
                        <a:latin typeface="+mn-lt"/>
                        <a:ea typeface="+mn-ea"/>
                        <a:cs typeface="Segoe Sans Display"/>
                      </a:endParaRPr>
                    </a:p>
                  </a:txBody>
                  <a:tcPr marL="0" marR="46247"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771845048"/>
                  </a:ext>
                </a:extLst>
              </a:tr>
              <a:tr h="576072">
                <a:tc vMerge="1">
                  <a:txBody>
                    <a:bodyPr/>
                    <a:lstStyle/>
                    <a:p>
                      <a:endParaRPr lang="en-IN"/>
                    </a:p>
                  </a:txBody>
                  <a:tcPr/>
                </a:tc>
                <a:tc>
                  <a:txBody>
                    <a:bodyPr/>
                    <a:lstStyle/>
                    <a:p>
                      <a:pPr marL="247650" marR="0" indent="0">
                        <a:buNone/>
                      </a:pPr>
                      <a:r>
                        <a:rPr lang="en-US" sz="1400" b="0" i="0" u="none" strike="noStrike" kern="1200" cap="none" spc="0" normalizeH="0" baseline="0" dirty="0">
                          <a:solidFill>
                            <a:schemeClr val="tx1"/>
                          </a:solidFill>
                          <a:effectLst/>
                          <a:latin typeface="Segoe Sans Display Semibold" pitchFamily="2" charset="0"/>
                          <a:ea typeface="+mn-ea"/>
                          <a:cs typeface="Segoe Sans Display Semibold" pitchFamily="2" charset="0"/>
                        </a:rPr>
                        <a:t>Miro</a:t>
                      </a:r>
                      <a:r>
                        <a:rPr lang="en-US" sz="1400" b="0" i="0" u="none" strike="noStrike" kern="1200" cap="none" spc="0" normalizeH="0" baseline="0" dirty="0">
                          <a:solidFill>
                            <a:schemeClr val="tx1"/>
                          </a:solidFill>
                          <a:effectLst/>
                          <a:latin typeface="+mn-lt"/>
                          <a:ea typeface="+mn-ea"/>
                          <a:cs typeface="Segoe Sans Display"/>
                        </a:rPr>
                        <a:t> </a:t>
                      </a:r>
                      <a:r>
                        <a:rPr lang="en-US" sz="1400" b="0" i="0" u="none" strike="noStrike" kern="1200" cap="none" spc="0" normalizeH="0" baseline="0" dirty="0">
                          <a:solidFill>
                            <a:schemeClr val="tx1"/>
                          </a:solidFill>
                          <a:effectLst/>
                          <a:latin typeface="Segoe Sans Display Semibold" pitchFamily="2" charset="0"/>
                          <a:ea typeface="+mn-ea"/>
                          <a:cs typeface="Segoe Sans Display Semibold" pitchFamily="2" charset="0"/>
                          <a:sym typeface="Wingdings" panose="05000000000000000000" pitchFamily="2" charset="2"/>
                        </a:rPr>
                        <a:t></a:t>
                      </a:r>
                      <a:r>
                        <a:rPr lang="en-US" sz="1400" b="0" i="0" u="none" strike="noStrike" kern="1200" cap="none" spc="0" normalizeH="0" baseline="0" dirty="0">
                          <a:solidFill>
                            <a:schemeClr val="tx1"/>
                          </a:solidFill>
                          <a:effectLst/>
                          <a:latin typeface="+mn-lt"/>
                          <a:ea typeface="+mn-ea"/>
                          <a:cs typeface="Segoe Sans Display"/>
                        </a:rPr>
                        <a:t> Build visual project plan</a:t>
                      </a:r>
                      <a:endParaRPr lang="en-IN" sz="1400" b="0" i="0" u="none" strike="noStrike" kern="1200" cap="none" spc="0" normalizeH="0" baseline="0" dirty="0">
                        <a:solidFill>
                          <a:schemeClr val="tx1"/>
                        </a:solidFill>
                        <a:effectLst/>
                        <a:latin typeface="+mn-lt"/>
                        <a:ea typeface="+mn-ea"/>
                        <a:cs typeface="Segoe Sans Display"/>
                      </a:endParaRPr>
                    </a:p>
                  </a:txBody>
                  <a:tcPr marL="0" marR="46247"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992826558"/>
                  </a:ext>
                </a:extLst>
              </a:tr>
              <a:tr h="576072">
                <a:tc vMerge="1">
                  <a:txBody>
                    <a:bodyPr/>
                    <a:lstStyle/>
                    <a:p>
                      <a:endParaRPr lang="en-IN"/>
                    </a:p>
                  </a:txBody>
                  <a:tcPr/>
                </a:tc>
                <a:tc>
                  <a:txBody>
                    <a:bodyPr/>
                    <a:lstStyle/>
                    <a:p>
                      <a:pPr marL="0" marR="0">
                        <a:buNone/>
                      </a:pP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rPr>
                        <a:t>Generate</a:t>
                      </a:r>
                      <a:r>
                        <a:rPr lang="en-US" sz="1400" b="0" i="0" u="none" strike="noStrike" kern="1200" cap="none" spc="0" normalizeH="0" baseline="0">
                          <a:solidFill>
                            <a:schemeClr val="tx1"/>
                          </a:solidFill>
                          <a:effectLst/>
                          <a:latin typeface="+mn-lt"/>
                          <a:ea typeface="+mn-ea"/>
                          <a:cs typeface="Segoe Sans Display"/>
                        </a:rPr>
                        <a:t> </a:t>
                      </a: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Wingdings" panose="05000000000000000000" pitchFamily="2" charset="2"/>
                        </a:rPr>
                        <a:t></a:t>
                      </a:r>
                      <a:r>
                        <a:rPr lang="en-US" sz="1400" b="0" i="0" u="none" strike="noStrike" kern="1200" cap="none" spc="0" normalizeH="0" baseline="0">
                          <a:solidFill>
                            <a:schemeClr val="tx1"/>
                          </a:solidFill>
                          <a:effectLst/>
                          <a:latin typeface="+mn-lt"/>
                          <a:ea typeface="+mn-ea"/>
                          <a:cs typeface="Segoe Sans Display"/>
                        </a:rPr>
                        <a:t> Companion data table</a:t>
                      </a:r>
                      <a:endParaRPr lang="en-IN" sz="1400" b="0" i="0" u="none" strike="noStrike" kern="1200" cap="none" spc="0" normalizeH="0" baseline="0">
                        <a:solidFill>
                          <a:schemeClr val="tx1"/>
                        </a:solidFill>
                        <a:effectLst/>
                        <a:latin typeface="+mn-lt"/>
                        <a:ea typeface="+mn-ea"/>
                        <a:cs typeface="Segoe Sans Display"/>
                      </a:endParaRPr>
                    </a:p>
                  </a:txBody>
                  <a:tcPr marL="0" marR="46247"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138400096"/>
                  </a:ext>
                </a:extLst>
              </a:tr>
              <a:tr h="576072">
                <a:tc vMerge="1">
                  <a:txBody>
                    <a:bodyPr/>
                    <a:lstStyle/>
                    <a:p>
                      <a:endParaRPr lang="en-IN"/>
                    </a:p>
                  </a:txBody>
                  <a:tcPr/>
                </a:tc>
                <a:tc>
                  <a:txBody>
                    <a:bodyPr/>
                    <a:lstStyle/>
                    <a:p>
                      <a:pPr marL="0" marR="0">
                        <a:buNone/>
                      </a:pP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rPr>
                        <a:t>Pre-fill</a:t>
                      </a:r>
                      <a:r>
                        <a:rPr lang="en-US" sz="1400" b="0" i="0" u="none" strike="noStrike" kern="1200" cap="none" spc="0" normalizeH="0" baseline="0">
                          <a:solidFill>
                            <a:schemeClr val="tx1"/>
                          </a:solidFill>
                          <a:effectLst/>
                          <a:latin typeface="+mn-lt"/>
                          <a:ea typeface="+mn-ea"/>
                          <a:cs typeface="Segoe Sans Display"/>
                        </a:rPr>
                        <a:t> </a:t>
                      </a: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Wingdings" panose="05000000000000000000" pitchFamily="2" charset="2"/>
                        </a:rPr>
                        <a:t></a:t>
                      </a:r>
                      <a:r>
                        <a:rPr lang="en-US" sz="1400" b="0" i="0" u="none" strike="noStrike" kern="1200" cap="none" spc="0" normalizeH="0" baseline="0">
                          <a:solidFill>
                            <a:schemeClr val="tx1"/>
                          </a:solidFill>
                          <a:effectLst/>
                          <a:latin typeface="+mn-lt"/>
                          <a:ea typeface="+mn-ea"/>
                          <a:cs typeface="Segoe Sans Display"/>
                        </a:rPr>
                        <a:t> Inferred owners + statuses</a:t>
                      </a:r>
                      <a:endParaRPr lang="en-IN" sz="1400" b="0" i="0" u="none" strike="noStrike" kern="1200" cap="none" spc="0" normalizeH="0" baseline="0">
                        <a:solidFill>
                          <a:schemeClr val="tx1"/>
                        </a:solidFill>
                        <a:effectLst/>
                        <a:latin typeface="+mn-lt"/>
                        <a:ea typeface="+mn-ea"/>
                        <a:cs typeface="Segoe Sans Display"/>
                      </a:endParaRPr>
                    </a:p>
                  </a:txBody>
                  <a:tcPr marL="0" marR="46247"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107832659"/>
                  </a:ext>
                </a:extLst>
              </a:tr>
              <a:tr h="576072">
                <a:tc vMerge="1">
                  <a:txBody>
                    <a:bodyPr/>
                    <a:lstStyle/>
                    <a:p>
                      <a:endParaRPr lang="en-IN"/>
                    </a:p>
                  </a:txBody>
                  <a:tcPr/>
                </a:tc>
                <a:tc>
                  <a:txBody>
                    <a:bodyPr/>
                    <a:lstStyle/>
                    <a:p>
                      <a:pPr marL="0" marR="0">
                        <a:buNone/>
                      </a:pPr>
                      <a:r>
                        <a:rPr lang="en-US" sz="1400" b="0" i="0" u="none" strike="noStrike" kern="1200" cap="none" spc="0" normalizeH="0" baseline="0" dirty="0">
                          <a:solidFill>
                            <a:schemeClr val="tx1"/>
                          </a:solidFill>
                          <a:effectLst/>
                          <a:latin typeface="Segoe Sans Display Semibold" pitchFamily="2" charset="0"/>
                          <a:ea typeface="+mn-ea"/>
                          <a:cs typeface="Segoe Sans Display Semibold" pitchFamily="2" charset="0"/>
                        </a:rPr>
                        <a:t>Surface</a:t>
                      </a:r>
                      <a:r>
                        <a:rPr lang="en-US" sz="1400" b="0" i="0" u="none" strike="noStrike" kern="1200" cap="none" spc="0" normalizeH="0" baseline="0" dirty="0">
                          <a:solidFill>
                            <a:schemeClr val="tx1"/>
                          </a:solidFill>
                          <a:effectLst/>
                          <a:latin typeface="+mn-lt"/>
                          <a:ea typeface="+mn-ea"/>
                          <a:cs typeface="Segoe Sans Display"/>
                        </a:rPr>
                        <a:t> </a:t>
                      </a:r>
                      <a:r>
                        <a:rPr lang="en-US" sz="1400" b="0" i="0" u="none" strike="noStrike" kern="1200" cap="none" spc="0" normalizeH="0" baseline="0" dirty="0">
                          <a:solidFill>
                            <a:schemeClr val="tx1"/>
                          </a:solidFill>
                          <a:effectLst/>
                          <a:latin typeface="Segoe Sans Display Semibold" pitchFamily="2" charset="0"/>
                          <a:ea typeface="+mn-ea"/>
                          <a:cs typeface="Segoe Sans Display Semibold" pitchFamily="2" charset="0"/>
                          <a:sym typeface="Wingdings" panose="05000000000000000000" pitchFamily="2" charset="2"/>
                        </a:rPr>
                        <a:t></a:t>
                      </a:r>
                      <a:r>
                        <a:rPr lang="en-US" sz="1400" b="0" i="0" u="none" strike="noStrike" kern="1200" cap="none" spc="0" normalizeH="0" baseline="0" dirty="0">
                          <a:solidFill>
                            <a:schemeClr val="tx1"/>
                          </a:solidFill>
                          <a:effectLst/>
                          <a:latin typeface="+mn-lt"/>
                          <a:ea typeface="+mn-ea"/>
                          <a:cs typeface="Segoe Sans Display"/>
                        </a:rPr>
                        <a:t> Board ready for team input</a:t>
                      </a:r>
                      <a:endParaRPr lang="en-IN" sz="1400" b="0" i="0" u="none" strike="noStrike" kern="1200" cap="none" spc="0" normalizeH="0" baseline="0" dirty="0">
                        <a:solidFill>
                          <a:schemeClr val="tx1"/>
                        </a:solidFill>
                        <a:effectLst/>
                        <a:latin typeface="+mn-lt"/>
                        <a:ea typeface="+mn-ea"/>
                        <a:cs typeface="Segoe Sans Display"/>
                      </a:endParaRPr>
                    </a:p>
                  </a:txBody>
                  <a:tcPr marL="0" marR="46247"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noFill/>
                      <a:prstDash val="solid"/>
                      <a:round/>
                      <a:headEnd type="none" w="med" len="med"/>
                      <a:tailEnd type="none" w="med" len="med"/>
                    </a:lnB>
                    <a:noFill/>
                  </a:tcPr>
                </a:tc>
                <a:extLst>
                  <a:ext uri="{0D108BD9-81ED-4DB2-BD59-A6C34878D82A}">
                    <a16:rowId xmlns:a16="http://schemas.microsoft.com/office/drawing/2014/main" val="1928881038"/>
                  </a:ext>
                </a:extLst>
              </a:tr>
            </a:tbl>
          </a:graphicData>
        </a:graphic>
      </p:graphicFrame>
      <p:pic>
        <p:nvPicPr>
          <p:cNvPr id="35" name="Graphic 34">
            <a:extLst>
              <a:ext uri="{FF2B5EF4-FFF2-40B4-BE49-F238E27FC236}">
                <a16:creationId xmlns:a16="http://schemas.microsoft.com/office/drawing/2014/main" id="{09467B25-8B01-80F7-2582-D4C14A61B69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800454" y="5475684"/>
            <a:ext cx="141677" cy="217256"/>
          </a:xfrm>
          <a:prstGeom prst="rect">
            <a:avLst/>
          </a:prstGeom>
          <a:effectLst>
            <a:outerShdw blurRad="63500" dist="63500" dir="2700000" algn="tl" rotWithShape="0">
              <a:prstClr val="black">
                <a:alpha val="10000"/>
              </a:prstClr>
            </a:outerShdw>
          </a:effectLst>
        </p:spPr>
      </p:pic>
      <p:cxnSp>
        <p:nvCxnSpPr>
          <p:cNvPr id="2" name="Straight Connector 1">
            <a:extLst>
              <a:ext uri="{FF2B5EF4-FFF2-40B4-BE49-F238E27FC236}">
                <a16:creationId xmlns:a16="http://schemas.microsoft.com/office/drawing/2014/main" id="{24568256-62C2-64F2-0561-3727388337D1}"/>
              </a:ext>
              <a:ext uri="{C183D7F6-B498-43B3-948B-1728B52AA6E4}">
                <adec:decorative xmlns:adec="http://schemas.microsoft.com/office/drawing/2017/decorative" val="1"/>
              </a:ext>
            </a:extLst>
          </p:cNvPr>
          <p:cNvCxnSpPr>
            <a:cxnSpLocks/>
          </p:cNvCxnSpPr>
          <p:nvPr/>
        </p:nvCxnSpPr>
        <p:spPr>
          <a:xfrm>
            <a:off x="350838" y="1389084"/>
            <a:ext cx="7070725" cy="0"/>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1" name="Graphic 38" descr="Icon of a house which links to the At a glance page">
            <a:hlinkClick r:id="rId5" action="ppaction://hlinksldjump"/>
            <a:extLst>
              <a:ext uri="{FF2B5EF4-FFF2-40B4-BE49-F238E27FC236}">
                <a16:creationId xmlns:a16="http://schemas.microsoft.com/office/drawing/2014/main" id="{FE52FC12-3109-24BC-48A7-F810190988C0}"/>
              </a:ext>
              <a:ext uri="{C183D7F6-B498-43B3-948B-1728B52AA6E4}">
                <adec:decorative xmlns:adec="http://schemas.microsoft.com/office/drawing/2017/decorative" val="0"/>
              </a:ext>
            </a:extLst>
          </p:cNvPr>
          <p:cNvSpPr>
            <a:spLocks/>
          </p:cNvSpPr>
          <p:nvPr/>
        </p:nvSpPr>
        <p:spPr>
          <a:xfrm>
            <a:off x="3812381" y="9807003"/>
            <a:ext cx="147638" cy="159896"/>
          </a:xfrm>
          <a:custGeom>
            <a:avLst/>
            <a:gdLst>
              <a:gd name="connsiteX0" fmla="*/ 638351 w 1521897"/>
              <a:gd name="connsiteY0" fmla="*/ 44772 h 1648428"/>
              <a:gd name="connsiteX1" fmla="*/ 883546 w 1521897"/>
              <a:gd name="connsiteY1" fmla="*/ 44772 h 1648428"/>
              <a:gd name="connsiteX2" fmla="*/ 1454257 w 1521897"/>
              <a:gd name="connsiteY2" fmla="*/ 526284 h 1648428"/>
              <a:gd name="connsiteX3" fmla="*/ 1521897 w 1521897"/>
              <a:gd name="connsiteY3" fmla="*/ 671709 h 1648428"/>
              <a:gd name="connsiteX4" fmla="*/ 1521897 w 1521897"/>
              <a:gd name="connsiteY4" fmla="*/ 1500467 h 1648428"/>
              <a:gd name="connsiteX5" fmla="*/ 1373935 w 1521897"/>
              <a:gd name="connsiteY5" fmla="*/ 1648429 h 1648428"/>
              <a:gd name="connsiteX6" fmla="*/ 1120285 w 1521897"/>
              <a:gd name="connsiteY6" fmla="*/ 1648429 h 1648428"/>
              <a:gd name="connsiteX7" fmla="*/ 972323 w 1521897"/>
              <a:gd name="connsiteY7" fmla="*/ 1500467 h 1648428"/>
              <a:gd name="connsiteX8" fmla="*/ 972323 w 1521897"/>
              <a:gd name="connsiteY8" fmla="*/ 1077718 h 1648428"/>
              <a:gd name="connsiteX9" fmla="*/ 908911 w 1521897"/>
              <a:gd name="connsiteY9" fmla="*/ 1014305 h 1648428"/>
              <a:gd name="connsiteX10" fmla="*/ 612986 w 1521897"/>
              <a:gd name="connsiteY10" fmla="*/ 1014305 h 1648428"/>
              <a:gd name="connsiteX11" fmla="*/ 549574 w 1521897"/>
              <a:gd name="connsiteY11" fmla="*/ 1077718 h 1648428"/>
              <a:gd name="connsiteX12" fmla="*/ 549574 w 1521897"/>
              <a:gd name="connsiteY12" fmla="*/ 1500467 h 1648428"/>
              <a:gd name="connsiteX13" fmla="*/ 401612 w 1521897"/>
              <a:gd name="connsiteY13" fmla="*/ 1648429 h 1648428"/>
              <a:gd name="connsiteX14" fmla="*/ 147962 w 1521897"/>
              <a:gd name="connsiteY14" fmla="*/ 1648429 h 1648428"/>
              <a:gd name="connsiteX15" fmla="*/ 0 w 1521897"/>
              <a:gd name="connsiteY15" fmla="*/ 1500467 h 1648428"/>
              <a:gd name="connsiteX16" fmla="*/ 0 w 1521897"/>
              <a:gd name="connsiteY16" fmla="*/ 671625 h 1648428"/>
              <a:gd name="connsiteX17" fmla="*/ 67640 w 1521897"/>
              <a:gd name="connsiteY17" fmla="*/ 526199 h 1648428"/>
              <a:gd name="connsiteX18" fmla="*/ 638351 w 1521897"/>
              <a:gd name="connsiteY18" fmla="*/ 44772 h 1648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21897" h="1648428">
                <a:moveTo>
                  <a:pt x="638351" y="44772"/>
                </a:moveTo>
                <a:cubicBezTo>
                  <a:pt x="709179" y="-14924"/>
                  <a:pt x="812718" y="-14924"/>
                  <a:pt x="883546" y="44772"/>
                </a:cubicBezTo>
                <a:lnTo>
                  <a:pt x="1454257" y="526284"/>
                </a:lnTo>
                <a:cubicBezTo>
                  <a:pt x="1497209" y="562386"/>
                  <a:pt x="1521897" y="615568"/>
                  <a:pt x="1521897" y="671709"/>
                </a:cubicBezTo>
                <a:lnTo>
                  <a:pt x="1521897" y="1500467"/>
                </a:lnTo>
                <a:cubicBezTo>
                  <a:pt x="1521897" y="1582184"/>
                  <a:pt x="1455652" y="1648429"/>
                  <a:pt x="1373935" y="1648429"/>
                </a:cubicBezTo>
                <a:lnTo>
                  <a:pt x="1120285" y="1648429"/>
                </a:lnTo>
                <a:cubicBezTo>
                  <a:pt x="1038568" y="1648429"/>
                  <a:pt x="972323" y="1582184"/>
                  <a:pt x="972323" y="1500467"/>
                </a:cubicBezTo>
                <a:lnTo>
                  <a:pt x="972323" y="1077718"/>
                </a:lnTo>
                <a:cubicBezTo>
                  <a:pt x="972323" y="1042697"/>
                  <a:pt x="943931" y="1014305"/>
                  <a:pt x="908911" y="1014305"/>
                </a:cubicBezTo>
                <a:lnTo>
                  <a:pt x="612986" y="1014305"/>
                </a:lnTo>
                <a:cubicBezTo>
                  <a:pt x="577965" y="1014305"/>
                  <a:pt x="549574" y="1042697"/>
                  <a:pt x="549574" y="1077718"/>
                </a:cubicBezTo>
                <a:lnTo>
                  <a:pt x="549574" y="1500467"/>
                </a:lnTo>
                <a:cubicBezTo>
                  <a:pt x="549574" y="1582184"/>
                  <a:pt x="483329" y="1648429"/>
                  <a:pt x="401612" y="1648429"/>
                </a:cubicBezTo>
                <a:lnTo>
                  <a:pt x="147962" y="1648429"/>
                </a:lnTo>
                <a:cubicBezTo>
                  <a:pt x="66245" y="1648429"/>
                  <a:pt x="0" y="1582184"/>
                  <a:pt x="0" y="1500467"/>
                </a:cubicBezTo>
                <a:lnTo>
                  <a:pt x="0" y="671625"/>
                </a:lnTo>
                <a:cubicBezTo>
                  <a:pt x="0" y="615568"/>
                  <a:pt x="24689" y="562386"/>
                  <a:pt x="67640" y="526199"/>
                </a:cubicBezTo>
                <a:lnTo>
                  <a:pt x="638351" y="44772"/>
                </a:lnTo>
                <a:close/>
              </a:path>
            </a:pathLst>
          </a:custGeom>
          <a:solidFill>
            <a:schemeClr val="tx1"/>
          </a:solidFill>
          <a:ln w="15081" cap="flat">
            <a:noFill/>
            <a:prstDash val="solid"/>
            <a:miter/>
          </a:ln>
        </p:spPr>
        <p:txBody>
          <a:bodyPr rtlCol="0" anchor="ctr"/>
          <a:lstStyle/>
          <a:p>
            <a:endParaRPr lang="en-US" dirty="0"/>
          </a:p>
        </p:txBody>
      </p:sp>
      <p:sp>
        <p:nvSpPr>
          <p:cNvPr id="30" name="Slide Number Placeholder 29">
            <a:extLst>
              <a:ext uri="{FF2B5EF4-FFF2-40B4-BE49-F238E27FC236}">
                <a16:creationId xmlns:a16="http://schemas.microsoft.com/office/drawing/2014/main" id="{A8645D49-8E7A-335C-B0AC-EB4CA45386F7}"/>
              </a:ext>
            </a:extLst>
          </p:cNvPr>
          <p:cNvSpPr>
            <a:spLocks noGrp="1"/>
          </p:cNvSpPr>
          <p:nvPr>
            <p:ph type="sldNum" sz="quarter" idx="10"/>
          </p:nvPr>
        </p:nvSpPr>
        <p:spPr>
          <a:xfrm>
            <a:off x="7197040" y="9825395"/>
            <a:ext cx="232460" cy="123111"/>
          </a:xfrm>
        </p:spPr>
        <p:txBody>
          <a:bodyPr/>
          <a:lstStyle/>
          <a:p>
            <a:r>
              <a:rPr lang="en-IN"/>
              <a:t>15</a:t>
            </a:r>
          </a:p>
        </p:txBody>
      </p:sp>
    </p:spTree>
    <p:extLst>
      <p:ext uri="{BB962C8B-B14F-4D97-AF65-F5344CB8AC3E}">
        <p14:creationId xmlns:p14="http://schemas.microsoft.com/office/powerpoint/2010/main" val="3648214769"/>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4E310-F303-C775-03DF-16C9A75C0F10}"/>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1AF3F32F-F851-0141-E262-4B48225D807D}"/>
              </a:ext>
              <a:ext uri="{C183D7F6-B498-43B3-948B-1728B52AA6E4}">
                <adec:decorative xmlns:adec="http://schemas.microsoft.com/office/drawing/2017/decorative" val="1"/>
              </a:ext>
            </a:extLst>
          </p:cNvPr>
          <p:cNvPicPr>
            <a:picLocks noChangeAspect="1"/>
          </p:cNvPicPr>
          <p:nvPr/>
        </p:nvPicPr>
        <p:blipFill>
          <a:blip r:embed="rId2">
            <a:alphaModFix amt="62000"/>
          </a:blip>
          <a:srcRect l="19826" t="32122"/>
          <a:stretch>
            <a:fillRect/>
          </a:stretch>
        </p:blipFill>
        <p:spPr>
          <a:xfrm flipV="1">
            <a:off x="0" y="9784109"/>
            <a:ext cx="1949450" cy="274291"/>
          </a:xfrm>
          <a:custGeom>
            <a:avLst/>
            <a:gdLst>
              <a:gd name="csX0" fmla="*/ 0 w 1988820"/>
              <a:gd name="csY0" fmla="*/ 279830 h 279830"/>
              <a:gd name="csX1" fmla="*/ 1988820 w 1988820"/>
              <a:gd name="csY1" fmla="*/ 279830 h 279830"/>
              <a:gd name="csX2" fmla="*/ 1988820 w 1988820"/>
              <a:gd name="csY2" fmla="*/ 0 h 279830"/>
              <a:gd name="csX3" fmla="*/ 0 w 1988820"/>
              <a:gd name="csY3" fmla="*/ 0 h 279830"/>
            </a:gdLst>
            <a:ahLst/>
            <a:cxnLst>
              <a:cxn ang="0">
                <a:pos x="csX0" y="csY0"/>
              </a:cxn>
              <a:cxn ang="0">
                <a:pos x="csX1" y="csY1"/>
              </a:cxn>
              <a:cxn ang="0">
                <a:pos x="csX2" y="csY2"/>
              </a:cxn>
              <a:cxn ang="0">
                <a:pos x="csX3" y="csY3"/>
              </a:cxn>
            </a:cxnLst>
            <a:rect l="l" t="t" r="r" b="b"/>
            <a:pathLst>
              <a:path w="1988820" h="279830">
                <a:moveTo>
                  <a:pt x="0" y="279830"/>
                </a:moveTo>
                <a:lnTo>
                  <a:pt x="1988820" y="279830"/>
                </a:lnTo>
                <a:lnTo>
                  <a:pt x="1988820" y="0"/>
                </a:lnTo>
                <a:lnTo>
                  <a:pt x="0" y="0"/>
                </a:lnTo>
                <a:close/>
              </a:path>
            </a:pathLst>
          </a:custGeom>
        </p:spPr>
      </p:pic>
      <p:sp>
        <p:nvSpPr>
          <p:cNvPr id="39" name="Title 3">
            <a:extLst>
              <a:ext uri="{FF2B5EF4-FFF2-40B4-BE49-F238E27FC236}">
                <a16:creationId xmlns:a16="http://schemas.microsoft.com/office/drawing/2014/main" id="{0C660643-D5F3-F461-21D3-8AAC56536526}"/>
              </a:ext>
            </a:extLst>
          </p:cNvPr>
          <p:cNvSpPr>
            <a:spLocks noGrp="1"/>
          </p:cNvSpPr>
          <p:nvPr>
            <p:ph type="title"/>
          </p:nvPr>
        </p:nvSpPr>
        <p:spPr>
          <a:xfrm>
            <a:off x="350838" y="1008063"/>
            <a:ext cx="7070725" cy="307777"/>
          </a:xfrm>
        </p:spPr>
        <p:txBody>
          <a:bodyPr vert="horz" wrap="square" lIns="0" tIns="0" rIns="0" bIns="0" rtlCol="0" anchor="t">
            <a:spAutoFit/>
          </a:bodyPr>
          <a:lstStyle/>
          <a:p>
            <a:r>
              <a:rPr lang="en-US"/>
              <a:t>Pull what’s relevant for your team from a source doc</a:t>
            </a:r>
            <a:endParaRPr lang="en-IN"/>
          </a:p>
        </p:txBody>
      </p:sp>
      <p:sp>
        <p:nvSpPr>
          <p:cNvPr id="10" name="NavPill_SitesPages">
            <a:extLst>
              <a:ext uri="{FF2B5EF4-FFF2-40B4-BE49-F238E27FC236}">
                <a16:creationId xmlns:a16="http://schemas.microsoft.com/office/drawing/2014/main" id="{00DD1712-2862-4FE0-D4D5-466A54208E40}"/>
              </a:ext>
            </a:extLst>
          </p:cNvPr>
          <p:cNvSpPr/>
          <p:nvPr/>
        </p:nvSpPr>
        <p:spPr>
          <a:xfrm>
            <a:off x="350838" y="342900"/>
            <a:ext cx="1012825" cy="337762"/>
          </a:xfrm>
          <a:prstGeom prst="roundRect">
            <a:avLst>
              <a:gd name="adj" fmla="val 50000"/>
            </a:avLst>
          </a:prstGeom>
          <a:solidFill>
            <a:schemeClr val="bg1"/>
          </a:solidFill>
          <a:ln w="9525">
            <a:noFill/>
            <a:headEnd type="none" w="lg" len="med"/>
            <a:tailEnd type="none" w="lg" len="med"/>
          </a:ln>
          <a:effectLst>
            <a:outerShdw blurRad="63500" dist="635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07091" fontAlgn="base">
              <a:spcBef>
                <a:spcPct val="0"/>
              </a:spcBef>
              <a:spcAft>
                <a:spcPct val="0"/>
              </a:spcAft>
            </a:pPr>
            <a:r>
              <a:rPr lang="en-US" sz="1600">
                <a:blipFill>
                  <a:blip r:embed="rId3"/>
                  <a:stretch>
                    <a:fillRect t="-26822" b="-26822"/>
                  </a:stretch>
                </a:blipFill>
                <a:latin typeface="Segoe Sans Display Semibold" pitchFamily="2" charset="0"/>
                <a:cs typeface="Segoe Sans Display Semibold" pitchFamily="2" charset="0"/>
              </a:rPr>
              <a:t>Task 11</a:t>
            </a:r>
          </a:p>
        </p:txBody>
      </p:sp>
      <p:grpSp>
        <p:nvGrpSpPr>
          <p:cNvPr id="3" name="Group 2" descr="Classification: Everyday workflows">
            <a:extLst>
              <a:ext uri="{FF2B5EF4-FFF2-40B4-BE49-F238E27FC236}">
                <a16:creationId xmlns:a16="http://schemas.microsoft.com/office/drawing/2014/main" id="{19F0B173-FC54-A6F0-EBFC-E9484FE560C2}"/>
              </a:ext>
            </a:extLst>
          </p:cNvPr>
          <p:cNvGrpSpPr/>
          <p:nvPr/>
        </p:nvGrpSpPr>
        <p:grpSpPr>
          <a:xfrm>
            <a:off x="4772028" y="135543"/>
            <a:ext cx="2649535" cy="377634"/>
            <a:chOff x="4772028" y="135543"/>
            <a:chExt cx="2649535" cy="377634"/>
          </a:xfrm>
        </p:grpSpPr>
        <p:sp>
          <p:nvSpPr>
            <p:cNvPr id="33" name="TextBox 32">
              <a:extLst>
                <a:ext uri="{FF2B5EF4-FFF2-40B4-BE49-F238E27FC236}">
                  <a16:creationId xmlns:a16="http://schemas.microsoft.com/office/drawing/2014/main" id="{F07A3A25-B9C7-95BC-F2C4-0486FCC83A99}"/>
                </a:ext>
              </a:extLst>
            </p:cNvPr>
            <p:cNvSpPr txBox="1"/>
            <p:nvPr/>
          </p:nvSpPr>
          <p:spPr>
            <a:xfrm>
              <a:off x="4772028" y="135543"/>
              <a:ext cx="2649535" cy="377634"/>
            </a:xfrm>
            <a:prstGeom prst="roundRect">
              <a:avLst>
                <a:gd name="adj" fmla="val 19537"/>
              </a:avLst>
            </a:prstGeom>
            <a:solidFill>
              <a:schemeClr val="accent2">
                <a:lumMod val="40000"/>
                <a:lumOff val="60000"/>
              </a:schemeClr>
            </a:solidFill>
          </p:spPr>
          <p:txBody>
            <a:bodyPr wrap="square" lIns="1188720" tIns="45720" rIns="91440" bIns="45720" anchor="ctr">
              <a:noAutofit/>
            </a:bodyPr>
            <a:lstStyle/>
            <a:p>
              <a:pPr>
                <a:spcAft>
                  <a:spcPts val="776"/>
                </a:spcAft>
              </a:pPr>
              <a:r>
                <a:rPr lang="en-US" sz="1200">
                  <a:latin typeface="+mj-lt"/>
                  <a:cs typeface="Segoe Sans Display Semibold" pitchFamily="2" charset="0"/>
                </a:rPr>
                <a:t>Everyday workflows</a:t>
              </a:r>
              <a:endParaRPr lang="en-IN" sz="1200">
                <a:latin typeface="+mj-lt"/>
                <a:cs typeface="Segoe Sans Display Semibold" pitchFamily="2" charset="0"/>
              </a:endParaRPr>
            </a:p>
          </p:txBody>
        </p:sp>
        <p:sp>
          <p:nvSpPr>
            <p:cNvPr id="34" name="TextBox 33">
              <a:extLst>
                <a:ext uri="{FF2B5EF4-FFF2-40B4-BE49-F238E27FC236}">
                  <a16:creationId xmlns:a16="http://schemas.microsoft.com/office/drawing/2014/main" id="{E0B9906A-7372-9F4F-7156-7971664A4C09}"/>
                </a:ext>
              </a:extLst>
            </p:cNvPr>
            <p:cNvSpPr txBox="1"/>
            <p:nvPr/>
          </p:nvSpPr>
          <p:spPr>
            <a:xfrm>
              <a:off x="4832904" y="194216"/>
              <a:ext cx="1065613" cy="260288"/>
            </a:xfrm>
            <a:prstGeom prst="roundRect">
              <a:avLst>
                <a:gd name="adj" fmla="val 16151"/>
              </a:avLst>
            </a:prstGeom>
            <a:solidFill>
              <a:schemeClr val="bg1"/>
            </a:solidFill>
            <a:ln w="9525">
              <a:noFill/>
              <a:headEnd type="none" w="lg" len="med"/>
              <a:tailEnd type="none" w="lg" len="med"/>
            </a:ln>
            <a:effectLst>
              <a:outerShdw blurRad="63500" dist="63500" dir="2700000" algn="tl" rotWithShape="0">
                <a:prstClr val="black">
                  <a:alpha val="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defRPr lang="en-US"/>
              </a:defPPr>
              <a:lvl1pPr algn="ctr" defTabSz="932765" fontAlgn="base">
                <a:spcBef>
                  <a:spcPct val="0"/>
                </a:spcBef>
                <a:spcAft>
                  <a:spcPct val="0"/>
                </a:spcAft>
                <a:defRPr sz="1600">
                  <a:solidFill>
                    <a:schemeClr val="accent1"/>
                  </a:solidFill>
                  <a:latin typeface="+mj-lt"/>
                  <a:cs typeface="Segoe Sans Display Semibold" pitchFamily="2" charset="0"/>
                </a:defRPr>
              </a:lvl1pPr>
            </a:lstStyle>
            <a:p>
              <a:r>
                <a:rPr lang="en-IN" sz="1200">
                  <a:solidFill>
                    <a:schemeClr val="tx1"/>
                  </a:solidFill>
                </a:rPr>
                <a:t>Classification</a:t>
              </a:r>
            </a:p>
          </p:txBody>
        </p:sp>
      </p:grpSp>
      <p:grpSp>
        <p:nvGrpSpPr>
          <p:cNvPr id="4" name="Group 3" descr="Plugin: Box">
            <a:extLst>
              <a:ext uri="{FF2B5EF4-FFF2-40B4-BE49-F238E27FC236}">
                <a16:creationId xmlns:a16="http://schemas.microsoft.com/office/drawing/2014/main" id="{7D1AC261-B0C5-A995-F7FC-AD15379FE0D5}"/>
              </a:ext>
            </a:extLst>
          </p:cNvPr>
          <p:cNvGrpSpPr/>
          <p:nvPr/>
        </p:nvGrpSpPr>
        <p:grpSpPr>
          <a:xfrm>
            <a:off x="4772028" y="557053"/>
            <a:ext cx="2649535" cy="377634"/>
            <a:chOff x="4772028" y="557053"/>
            <a:chExt cx="2649535" cy="377634"/>
          </a:xfrm>
        </p:grpSpPr>
        <p:sp>
          <p:nvSpPr>
            <p:cNvPr id="36" name="TextBox 35">
              <a:extLst>
                <a:ext uri="{FF2B5EF4-FFF2-40B4-BE49-F238E27FC236}">
                  <a16:creationId xmlns:a16="http://schemas.microsoft.com/office/drawing/2014/main" id="{346B7CCC-8154-DF95-D02D-A9F081DE53E3}"/>
                </a:ext>
              </a:extLst>
            </p:cNvPr>
            <p:cNvSpPr txBox="1"/>
            <p:nvPr/>
          </p:nvSpPr>
          <p:spPr>
            <a:xfrm>
              <a:off x="4772028" y="557053"/>
              <a:ext cx="2649535" cy="377634"/>
            </a:xfrm>
            <a:prstGeom prst="roundRect">
              <a:avLst>
                <a:gd name="adj" fmla="val 19537"/>
              </a:avLst>
            </a:prstGeom>
            <a:solidFill>
              <a:schemeClr val="bg1">
                <a:lumMod val="85000"/>
              </a:schemeClr>
            </a:solidFill>
          </p:spPr>
          <p:txBody>
            <a:bodyPr wrap="square" lIns="1188720" tIns="45720" rIns="91440" bIns="45720" anchor="ctr">
              <a:noAutofit/>
            </a:bodyPr>
            <a:lstStyle>
              <a:defPPr>
                <a:defRPr lang="en-US"/>
              </a:defPPr>
              <a:lvl1pPr>
                <a:spcAft>
                  <a:spcPts val="776"/>
                </a:spcAft>
                <a:defRPr sz="1200">
                  <a:latin typeface="+mj-lt"/>
                  <a:cs typeface="Segoe Sans Display Semibold" pitchFamily="2" charset="0"/>
                </a:defRPr>
              </a:lvl1pPr>
            </a:lstStyle>
            <a:p>
              <a:endParaRPr lang="en-IN"/>
            </a:p>
          </p:txBody>
        </p:sp>
        <p:sp>
          <p:nvSpPr>
            <p:cNvPr id="37" name="TextBox 36">
              <a:extLst>
                <a:ext uri="{FF2B5EF4-FFF2-40B4-BE49-F238E27FC236}">
                  <a16:creationId xmlns:a16="http://schemas.microsoft.com/office/drawing/2014/main" id="{54A455DB-5DF7-7E37-52F7-27836C1B1160}"/>
                </a:ext>
              </a:extLst>
            </p:cNvPr>
            <p:cNvSpPr txBox="1"/>
            <p:nvPr/>
          </p:nvSpPr>
          <p:spPr>
            <a:xfrm>
              <a:off x="4832904" y="615726"/>
              <a:ext cx="1065613" cy="260288"/>
            </a:xfrm>
            <a:prstGeom prst="roundRect">
              <a:avLst>
                <a:gd name="adj" fmla="val 16151"/>
              </a:avLst>
            </a:prstGeom>
            <a:solidFill>
              <a:schemeClr val="bg1"/>
            </a:solidFill>
            <a:ln w="9525">
              <a:noFill/>
              <a:headEnd type="none" w="lg" len="med"/>
              <a:tailEnd type="none" w="lg" len="med"/>
            </a:ln>
            <a:effectLst>
              <a:outerShdw blurRad="63500" dist="63500" dir="2700000" algn="tl" rotWithShape="0">
                <a:prstClr val="black">
                  <a:alpha val="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defRPr lang="en-US"/>
              </a:defPPr>
              <a:lvl1pPr algn="ctr" defTabSz="932765" fontAlgn="base">
                <a:spcBef>
                  <a:spcPct val="0"/>
                </a:spcBef>
                <a:spcAft>
                  <a:spcPct val="0"/>
                </a:spcAft>
                <a:defRPr sz="1600">
                  <a:solidFill>
                    <a:schemeClr val="accent1"/>
                  </a:solidFill>
                  <a:latin typeface="+mj-lt"/>
                  <a:cs typeface="Segoe Sans Display Semibold" pitchFamily="2" charset="0"/>
                </a:defRPr>
              </a:lvl1pPr>
            </a:lstStyle>
            <a:p>
              <a:r>
                <a:rPr lang="en-IN" sz="1200">
                  <a:solidFill>
                    <a:schemeClr val="tx1"/>
                  </a:solidFill>
                </a:rPr>
                <a:t>Plugin</a:t>
              </a:r>
            </a:p>
          </p:txBody>
        </p:sp>
        <p:pic>
          <p:nvPicPr>
            <p:cNvPr id="38" name="Graphic 37">
              <a:extLst>
                <a:ext uri="{FF2B5EF4-FFF2-40B4-BE49-F238E27FC236}">
                  <a16:creationId xmlns:a16="http://schemas.microsoft.com/office/drawing/2014/main" id="{2B19697B-21FA-3B29-8819-D59C895D8C8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93908" y="687749"/>
              <a:ext cx="75805" cy="116242"/>
            </a:xfrm>
            <a:prstGeom prst="rect">
              <a:avLst/>
            </a:prstGeom>
            <a:effectLst>
              <a:outerShdw blurRad="63500" dist="63500" dir="2700000" algn="tl" rotWithShape="0">
                <a:prstClr val="black">
                  <a:alpha val="10000"/>
                </a:prstClr>
              </a:outerShdw>
            </a:effectLst>
          </p:spPr>
        </p:pic>
        <p:pic>
          <p:nvPicPr>
            <p:cNvPr id="41" name="Picture 4" descr="Box Logo PNG Transparent &amp; SVG Vector - Freebie Supply">
              <a:extLst>
                <a:ext uri="{FF2B5EF4-FFF2-40B4-BE49-F238E27FC236}">
                  <a16:creationId xmlns:a16="http://schemas.microsoft.com/office/drawing/2014/main" id="{E3D8B09B-1472-F808-DD6A-22F77E95CEE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795" y="665448"/>
              <a:ext cx="291558" cy="160846"/>
            </a:xfrm>
            <a:prstGeom prst="rect">
              <a:avLst/>
            </a:prstGeom>
            <a:noFill/>
            <a:extLst>
              <a:ext uri="{909E8E84-426E-40DD-AFC4-6F175D3DCCD1}">
                <a14:hiddenFill xmlns:a14="http://schemas.microsoft.com/office/drawing/2010/main">
                  <a:solidFill>
                    <a:srgbClr val="FFFFFF"/>
                  </a:solidFill>
                </a14:hiddenFill>
              </a:ext>
            </a:extLst>
          </p:spPr>
        </p:pic>
      </p:grpSp>
      <p:sp>
        <p:nvSpPr>
          <p:cNvPr id="13" name="Graphic 5">
            <a:extLst>
              <a:ext uri="{FF2B5EF4-FFF2-40B4-BE49-F238E27FC236}">
                <a16:creationId xmlns:a16="http://schemas.microsoft.com/office/drawing/2014/main" id="{779CA4A1-953B-E146-4014-57CEACE23770}"/>
              </a:ext>
              <a:ext uri="{C183D7F6-B498-43B3-948B-1728B52AA6E4}">
                <adec:decorative xmlns:adec="http://schemas.microsoft.com/office/drawing/2017/decorative" val="1"/>
              </a:ext>
            </a:extLst>
          </p:cNvPr>
          <p:cNvSpPr>
            <a:spLocks/>
          </p:cNvSpPr>
          <p:nvPr/>
        </p:nvSpPr>
        <p:spPr>
          <a:xfrm>
            <a:off x="457518" y="1753371"/>
            <a:ext cx="250822" cy="250818"/>
          </a:xfrm>
          <a:custGeom>
            <a:avLst/>
            <a:gdLst>
              <a:gd name="csX0" fmla="*/ 188408 w 190501"/>
              <a:gd name="csY0" fmla="*/ 45534 h 190500"/>
              <a:gd name="csX1" fmla="*/ 189957 w 190501"/>
              <a:gd name="csY1" fmla="*/ 37748 h 190500"/>
              <a:gd name="csX2" fmla="*/ 183357 w 190501"/>
              <a:gd name="csY2" fmla="*/ 33338 h 190500"/>
              <a:gd name="csX3" fmla="*/ 157162 w 190501"/>
              <a:gd name="csY3" fmla="*/ 33338 h 190500"/>
              <a:gd name="csX4" fmla="*/ 157162 w 190501"/>
              <a:gd name="csY4" fmla="*/ 7144 h 190500"/>
              <a:gd name="csX5" fmla="*/ 152751 w 190501"/>
              <a:gd name="csY5" fmla="*/ 544 h 190500"/>
              <a:gd name="csX6" fmla="*/ 144967 w 190501"/>
              <a:gd name="csY6" fmla="*/ 2093 h 190500"/>
              <a:gd name="csX7" fmla="*/ 121155 w 190501"/>
              <a:gd name="csY7" fmla="*/ 25906 h 190500"/>
              <a:gd name="csX8" fmla="*/ 119063 w 190501"/>
              <a:gd name="csY8" fmla="*/ 30957 h 190500"/>
              <a:gd name="csX9" fmla="*/ 119063 w 190501"/>
              <a:gd name="csY9" fmla="*/ 57967 h 190500"/>
              <a:gd name="csX10" fmla="*/ 100185 w 190501"/>
              <a:gd name="csY10" fmla="*/ 76846 h 190500"/>
              <a:gd name="csX11" fmla="*/ 95250 w 190501"/>
              <a:gd name="csY11" fmla="*/ 76201 h 190500"/>
              <a:gd name="csX12" fmla="*/ 76200 w 190501"/>
              <a:gd name="csY12" fmla="*/ 95251 h 190500"/>
              <a:gd name="csX13" fmla="*/ 95250 w 190501"/>
              <a:gd name="csY13" fmla="*/ 114301 h 190500"/>
              <a:gd name="csX14" fmla="*/ 114300 w 190501"/>
              <a:gd name="csY14" fmla="*/ 95251 h 190500"/>
              <a:gd name="csX15" fmla="*/ 113655 w 190501"/>
              <a:gd name="csY15" fmla="*/ 90316 h 190500"/>
              <a:gd name="csX16" fmla="*/ 132533 w 190501"/>
              <a:gd name="csY16" fmla="*/ 71438 h 190500"/>
              <a:gd name="csX17" fmla="*/ 159545 w 190501"/>
              <a:gd name="csY17" fmla="*/ 71438 h 190500"/>
              <a:gd name="csX18" fmla="*/ 164596 w 190501"/>
              <a:gd name="csY18" fmla="*/ 69346 h 190500"/>
              <a:gd name="csX19" fmla="*/ 188408 w 190501"/>
              <a:gd name="csY19" fmla="*/ 45534 h 190500"/>
              <a:gd name="csX20" fmla="*/ 95250 w 190501"/>
              <a:gd name="csY20" fmla="*/ 1 h 190500"/>
              <a:gd name="csX21" fmla="*/ 127860 w 190501"/>
              <a:gd name="csY21" fmla="*/ 5729 h 190500"/>
              <a:gd name="csX22" fmla="*/ 114419 w 190501"/>
              <a:gd name="csY22" fmla="*/ 19170 h 190500"/>
              <a:gd name="csX23" fmla="*/ 112781 w 190501"/>
              <a:gd name="csY23" fmla="*/ 21077 h 190500"/>
              <a:gd name="csX24" fmla="*/ 95250 w 190501"/>
              <a:gd name="csY24" fmla="*/ 19051 h 190500"/>
              <a:gd name="csX25" fmla="*/ 19050 w 190501"/>
              <a:gd name="csY25" fmla="*/ 95251 h 190500"/>
              <a:gd name="csX26" fmla="*/ 95250 w 190501"/>
              <a:gd name="csY26" fmla="*/ 171451 h 190500"/>
              <a:gd name="csX27" fmla="*/ 171450 w 190501"/>
              <a:gd name="csY27" fmla="*/ 95251 h 190500"/>
              <a:gd name="csX28" fmla="*/ 169424 w 190501"/>
              <a:gd name="csY28" fmla="*/ 77720 h 190500"/>
              <a:gd name="csX29" fmla="*/ 171331 w 190501"/>
              <a:gd name="csY29" fmla="*/ 76081 h 190500"/>
              <a:gd name="csX30" fmla="*/ 184772 w 190501"/>
              <a:gd name="csY30" fmla="*/ 62641 h 190500"/>
              <a:gd name="csX31" fmla="*/ 190500 w 190501"/>
              <a:gd name="csY31" fmla="*/ 95251 h 190500"/>
              <a:gd name="csX32" fmla="*/ 95250 w 190501"/>
              <a:gd name="csY32" fmla="*/ 190501 h 190500"/>
              <a:gd name="csX33" fmla="*/ 0 w 190501"/>
              <a:gd name="csY33" fmla="*/ 95251 h 190500"/>
              <a:gd name="csX34" fmla="*/ 95250 w 190501"/>
              <a:gd name="csY34" fmla="*/ 1 h 190500"/>
              <a:gd name="csX35" fmla="*/ 95250 w 190501"/>
              <a:gd name="csY35" fmla="*/ 38101 h 190500"/>
              <a:gd name="csX36" fmla="*/ 109538 w 190501"/>
              <a:gd name="csY36" fmla="*/ 39901 h 190500"/>
              <a:gd name="csX37" fmla="*/ 109538 w 190501"/>
              <a:gd name="csY37" fmla="*/ 54021 h 190500"/>
              <a:gd name="csX38" fmla="*/ 105592 w 190501"/>
              <a:gd name="csY38" fmla="*/ 57968 h 190500"/>
              <a:gd name="csX39" fmla="*/ 105131 w 190501"/>
              <a:gd name="csY39" fmla="*/ 58444 h 190500"/>
              <a:gd name="csX40" fmla="*/ 95250 w 190501"/>
              <a:gd name="csY40" fmla="*/ 57151 h 190500"/>
              <a:gd name="csX41" fmla="*/ 57150 w 190501"/>
              <a:gd name="csY41" fmla="*/ 95251 h 190500"/>
              <a:gd name="csX42" fmla="*/ 95250 w 190501"/>
              <a:gd name="csY42" fmla="*/ 133351 h 190500"/>
              <a:gd name="csX43" fmla="*/ 133350 w 190501"/>
              <a:gd name="csY43" fmla="*/ 95251 h 190500"/>
              <a:gd name="csX44" fmla="*/ 132057 w 190501"/>
              <a:gd name="csY44" fmla="*/ 85369 h 190500"/>
              <a:gd name="csX45" fmla="*/ 132533 w 190501"/>
              <a:gd name="csY45" fmla="*/ 84909 h 190500"/>
              <a:gd name="csX46" fmla="*/ 136478 w 190501"/>
              <a:gd name="csY46" fmla="*/ 80963 h 190500"/>
              <a:gd name="csX47" fmla="*/ 150600 w 190501"/>
              <a:gd name="csY47" fmla="*/ 80963 h 190500"/>
              <a:gd name="csX48" fmla="*/ 152400 w 190501"/>
              <a:gd name="csY48" fmla="*/ 95251 h 190500"/>
              <a:gd name="csX49" fmla="*/ 95250 w 190501"/>
              <a:gd name="csY49" fmla="*/ 152401 h 190500"/>
              <a:gd name="csX50" fmla="*/ 38100 w 190501"/>
              <a:gd name="csY50" fmla="*/ 95251 h 190500"/>
              <a:gd name="csX51" fmla="*/ 95250 w 190501"/>
              <a:gd name="csY51" fmla="*/ 38101 h 190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Lst>
            <a:rect l="l" t="t" r="r" b="b"/>
            <a:pathLst>
              <a:path w="190501" h="190500">
                <a:moveTo>
                  <a:pt x="188408" y="45534"/>
                </a:moveTo>
                <a:cubicBezTo>
                  <a:pt x="190452" y="43491"/>
                  <a:pt x="191063" y="40418"/>
                  <a:pt x="189957" y="37748"/>
                </a:cubicBezTo>
                <a:cubicBezTo>
                  <a:pt x="188852" y="35079"/>
                  <a:pt x="186247" y="33338"/>
                  <a:pt x="183357" y="33338"/>
                </a:cubicBezTo>
                <a:lnTo>
                  <a:pt x="157162" y="33338"/>
                </a:lnTo>
                <a:lnTo>
                  <a:pt x="157162" y="7144"/>
                </a:lnTo>
                <a:cubicBezTo>
                  <a:pt x="157162" y="4255"/>
                  <a:pt x="155421" y="1650"/>
                  <a:pt x="152751" y="544"/>
                </a:cubicBezTo>
                <a:cubicBezTo>
                  <a:pt x="150083" y="-562"/>
                  <a:pt x="147010" y="50"/>
                  <a:pt x="144967" y="2093"/>
                </a:cubicBezTo>
                <a:lnTo>
                  <a:pt x="121155" y="25906"/>
                </a:lnTo>
                <a:cubicBezTo>
                  <a:pt x="119815" y="27246"/>
                  <a:pt x="119063" y="29063"/>
                  <a:pt x="119063" y="30957"/>
                </a:cubicBezTo>
                <a:lnTo>
                  <a:pt x="119063" y="57967"/>
                </a:lnTo>
                <a:lnTo>
                  <a:pt x="100185" y="76846"/>
                </a:lnTo>
                <a:cubicBezTo>
                  <a:pt x="98610" y="76425"/>
                  <a:pt x="96957" y="76201"/>
                  <a:pt x="95250" y="76201"/>
                </a:cubicBezTo>
                <a:cubicBezTo>
                  <a:pt x="84729" y="76201"/>
                  <a:pt x="76200" y="84730"/>
                  <a:pt x="76200" y="95251"/>
                </a:cubicBezTo>
                <a:cubicBezTo>
                  <a:pt x="76200" y="105771"/>
                  <a:pt x="84729" y="114301"/>
                  <a:pt x="95250" y="114301"/>
                </a:cubicBezTo>
                <a:cubicBezTo>
                  <a:pt x="105771" y="114301"/>
                  <a:pt x="114300" y="105771"/>
                  <a:pt x="114300" y="95251"/>
                </a:cubicBezTo>
                <a:cubicBezTo>
                  <a:pt x="114300" y="93544"/>
                  <a:pt x="114075" y="91891"/>
                  <a:pt x="113655" y="90316"/>
                </a:cubicBezTo>
                <a:lnTo>
                  <a:pt x="132533" y="71438"/>
                </a:lnTo>
                <a:lnTo>
                  <a:pt x="159545" y="71438"/>
                </a:lnTo>
                <a:cubicBezTo>
                  <a:pt x="161439" y="71438"/>
                  <a:pt x="163256" y="70686"/>
                  <a:pt x="164596" y="69346"/>
                </a:cubicBezTo>
                <a:lnTo>
                  <a:pt x="188408" y="45534"/>
                </a:lnTo>
                <a:close/>
                <a:moveTo>
                  <a:pt x="95250" y="1"/>
                </a:moveTo>
                <a:cubicBezTo>
                  <a:pt x="106705" y="1"/>
                  <a:pt x="117687" y="2023"/>
                  <a:pt x="127860" y="5729"/>
                </a:cubicBezTo>
                <a:lnTo>
                  <a:pt x="114419" y="19170"/>
                </a:lnTo>
                <a:cubicBezTo>
                  <a:pt x="113823" y="19767"/>
                  <a:pt x="113275" y="20405"/>
                  <a:pt x="112781" y="21077"/>
                </a:cubicBezTo>
                <a:cubicBezTo>
                  <a:pt x="107152" y="19752"/>
                  <a:pt x="101283" y="19051"/>
                  <a:pt x="95250" y="19051"/>
                </a:cubicBezTo>
                <a:cubicBezTo>
                  <a:pt x="53166" y="19051"/>
                  <a:pt x="19050" y="53166"/>
                  <a:pt x="19050" y="95251"/>
                </a:cubicBezTo>
                <a:cubicBezTo>
                  <a:pt x="19050" y="137334"/>
                  <a:pt x="53166" y="171451"/>
                  <a:pt x="95250" y="171451"/>
                </a:cubicBezTo>
                <a:cubicBezTo>
                  <a:pt x="137334" y="171451"/>
                  <a:pt x="171450" y="137334"/>
                  <a:pt x="171450" y="95251"/>
                </a:cubicBezTo>
                <a:cubicBezTo>
                  <a:pt x="171450" y="89218"/>
                  <a:pt x="170749" y="83348"/>
                  <a:pt x="169424" y="77720"/>
                </a:cubicBezTo>
                <a:cubicBezTo>
                  <a:pt x="170096" y="77226"/>
                  <a:pt x="170734" y="76678"/>
                  <a:pt x="171331" y="76081"/>
                </a:cubicBezTo>
                <a:lnTo>
                  <a:pt x="184772" y="62641"/>
                </a:lnTo>
                <a:cubicBezTo>
                  <a:pt x="188478" y="72813"/>
                  <a:pt x="190500" y="83796"/>
                  <a:pt x="190500" y="95251"/>
                </a:cubicBezTo>
                <a:cubicBezTo>
                  <a:pt x="190500" y="147856"/>
                  <a:pt x="147855" y="190501"/>
                  <a:pt x="95250" y="190501"/>
                </a:cubicBezTo>
                <a:cubicBezTo>
                  <a:pt x="42645" y="190501"/>
                  <a:pt x="0" y="147856"/>
                  <a:pt x="0" y="95251"/>
                </a:cubicBezTo>
                <a:cubicBezTo>
                  <a:pt x="0" y="42645"/>
                  <a:pt x="42645" y="1"/>
                  <a:pt x="95250" y="1"/>
                </a:cubicBezTo>
                <a:close/>
                <a:moveTo>
                  <a:pt x="95250" y="38101"/>
                </a:moveTo>
                <a:cubicBezTo>
                  <a:pt x="100184" y="38101"/>
                  <a:pt x="104971" y="38726"/>
                  <a:pt x="109538" y="39901"/>
                </a:cubicBezTo>
                <a:lnTo>
                  <a:pt x="109538" y="54021"/>
                </a:lnTo>
                <a:lnTo>
                  <a:pt x="105592" y="57968"/>
                </a:lnTo>
                <a:cubicBezTo>
                  <a:pt x="105435" y="58125"/>
                  <a:pt x="105282" y="58284"/>
                  <a:pt x="105131" y="58444"/>
                </a:cubicBezTo>
                <a:cubicBezTo>
                  <a:pt x="101980" y="57601"/>
                  <a:pt x="98668" y="57151"/>
                  <a:pt x="95250" y="57151"/>
                </a:cubicBezTo>
                <a:cubicBezTo>
                  <a:pt x="74208" y="57151"/>
                  <a:pt x="57150" y="74208"/>
                  <a:pt x="57150" y="95251"/>
                </a:cubicBezTo>
                <a:cubicBezTo>
                  <a:pt x="57150" y="116293"/>
                  <a:pt x="74208" y="133351"/>
                  <a:pt x="95250" y="133351"/>
                </a:cubicBezTo>
                <a:cubicBezTo>
                  <a:pt x="116292" y="133351"/>
                  <a:pt x="133350" y="116293"/>
                  <a:pt x="133350" y="95251"/>
                </a:cubicBezTo>
                <a:cubicBezTo>
                  <a:pt x="133350" y="91833"/>
                  <a:pt x="132900" y="88521"/>
                  <a:pt x="132057" y="85369"/>
                </a:cubicBezTo>
                <a:cubicBezTo>
                  <a:pt x="132217" y="85219"/>
                  <a:pt x="132376" y="85065"/>
                  <a:pt x="132533" y="84909"/>
                </a:cubicBezTo>
                <a:lnTo>
                  <a:pt x="136478" y="80963"/>
                </a:lnTo>
                <a:lnTo>
                  <a:pt x="150600" y="80963"/>
                </a:lnTo>
                <a:cubicBezTo>
                  <a:pt x="151775" y="85530"/>
                  <a:pt x="152400" y="90317"/>
                  <a:pt x="152400" y="95251"/>
                </a:cubicBezTo>
                <a:cubicBezTo>
                  <a:pt x="152400" y="126814"/>
                  <a:pt x="126813" y="152401"/>
                  <a:pt x="95250" y="152401"/>
                </a:cubicBezTo>
                <a:cubicBezTo>
                  <a:pt x="63687" y="152401"/>
                  <a:pt x="38100" y="126814"/>
                  <a:pt x="38100" y="95251"/>
                </a:cubicBezTo>
                <a:cubicBezTo>
                  <a:pt x="38100" y="63687"/>
                  <a:pt x="63687" y="38101"/>
                  <a:pt x="95250" y="38101"/>
                </a:cubicBezTo>
                <a:close/>
              </a:path>
            </a:pathLst>
          </a:custGeom>
          <a:solidFill>
            <a:schemeClr val="tx1"/>
          </a:solidFill>
          <a:ln w="10477" cap="flat">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38011" tIns="270406" rIns="338011" bIns="270406" numCol="1" spcCol="0" rtlCol="0" fromWordArt="0" anchor="t" anchorCtr="0" forceAA="0" compatLnSpc="1">
            <a:prstTxWarp prst="textNoShape">
              <a:avLst/>
            </a:prstTxWarp>
            <a:noAutofit/>
          </a:bodyPr>
          <a:lstStyle/>
          <a:p>
            <a:pPr defTabSz="1722411" fontAlgn="base">
              <a:spcBef>
                <a:spcPct val="0"/>
              </a:spcBef>
              <a:spcAft>
                <a:spcPct val="0"/>
              </a:spcAft>
              <a:defRPr/>
            </a:pPr>
            <a:endParaRPr lang="en-US" sz="3622" b="1">
              <a:noFill/>
              <a:latin typeface="Segoe UI Variable Display Semibold" pitchFamily="2" charset="0"/>
              <a:cs typeface="Segoe UI" pitchFamily="34" charset="0"/>
            </a:endParaRPr>
          </a:p>
        </p:txBody>
      </p:sp>
      <p:sp>
        <p:nvSpPr>
          <p:cNvPr id="15" name="Rectangle: Rounded Corners 14">
            <a:extLst>
              <a:ext uri="{FF2B5EF4-FFF2-40B4-BE49-F238E27FC236}">
                <a16:creationId xmlns:a16="http://schemas.microsoft.com/office/drawing/2014/main" id="{3A86FFFC-5FD7-5562-D48A-D1A6711E0A20}"/>
              </a:ext>
            </a:extLst>
          </p:cNvPr>
          <p:cNvSpPr/>
          <p:nvPr/>
        </p:nvSpPr>
        <p:spPr bwMode="auto">
          <a:xfrm>
            <a:off x="350838" y="2066107"/>
            <a:ext cx="3187959" cy="814642"/>
          </a:xfrm>
          <a:prstGeom prst="roundRect">
            <a:avLst>
              <a:gd name="adj" fmla="val 9646"/>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769520" fontAlgn="base">
              <a:spcBef>
                <a:spcPct val="0"/>
              </a:spcBef>
              <a:spcAft>
                <a:spcPct val="0"/>
              </a:spcAft>
            </a:pPr>
            <a:r>
              <a:rPr lang="en-US" sz="1100" dirty="0">
                <a:ln w="3175">
                  <a:noFill/>
                </a:ln>
                <a:solidFill>
                  <a:schemeClr val="tx1"/>
                </a:solidFill>
                <a:latin typeface="Segoe Sans Display Semibold" pitchFamily="2" charset="0"/>
                <a:cs typeface="Segoe Sans Display Semibold" pitchFamily="2" charset="0"/>
              </a:rPr>
              <a:t>Goal: </a:t>
            </a:r>
            <a:r>
              <a:rPr lang="en-US" sz="1100" dirty="0">
                <a:ln w="3175">
                  <a:noFill/>
                </a:ln>
                <a:solidFill>
                  <a:schemeClr val="tx1"/>
                </a:solidFill>
                <a:cs typeface="Segoe Sans Display Semibold" pitchFamily="2" charset="0"/>
              </a:rPr>
              <a:t>Get your team only the parts of a long document that actually apply to them – without sending them the whole thing and asking them to find their section.</a:t>
            </a:r>
          </a:p>
        </p:txBody>
      </p:sp>
      <p:sp>
        <p:nvSpPr>
          <p:cNvPr id="17" name="Rectangle: Rounded Corners 16">
            <a:extLst>
              <a:ext uri="{FF2B5EF4-FFF2-40B4-BE49-F238E27FC236}">
                <a16:creationId xmlns:a16="http://schemas.microsoft.com/office/drawing/2014/main" id="{AD95AF46-D051-B847-9A6B-37F9AD0B8810}"/>
              </a:ext>
            </a:extLst>
          </p:cNvPr>
          <p:cNvSpPr/>
          <p:nvPr/>
        </p:nvSpPr>
        <p:spPr bwMode="auto">
          <a:xfrm>
            <a:off x="3674226" y="2066107"/>
            <a:ext cx="3747337" cy="814642"/>
          </a:xfrm>
          <a:prstGeom prst="roundRect">
            <a:avLst>
              <a:gd name="adj" fmla="val 10584"/>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769520" fontAlgn="base">
              <a:spcBef>
                <a:spcPct val="0"/>
              </a:spcBef>
              <a:spcAft>
                <a:spcPct val="0"/>
              </a:spcAft>
            </a:pPr>
            <a:r>
              <a:rPr lang="en-US" sz="1100">
                <a:ln w="3175">
                  <a:noFill/>
                </a:ln>
                <a:solidFill>
                  <a:schemeClr val="tx1"/>
                </a:solidFill>
                <a:latin typeface="Segoe Sans Display Semibold"/>
                <a:cs typeface="Segoe Sans Display Semibold"/>
              </a:rPr>
              <a:t>Output: </a:t>
            </a:r>
            <a:r>
              <a:rPr lang="en-US" sz="1100">
                <a:ln w="3175">
                  <a:noFill/>
                </a:ln>
                <a:solidFill>
                  <a:schemeClr val="tx1"/>
                </a:solidFill>
                <a:cs typeface="Segoe Sans Display Semibold"/>
              </a:rPr>
              <a:t>A new, focused doc containing just the sections relevant to your team, saved in Box and shared with the right group.</a:t>
            </a:r>
          </a:p>
        </p:txBody>
      </p:sp>
      <p:sp>
        <p:nvSpPr>
          <p:cNvPr id="23" name="Graphic 15">
            <a:extLst>
              <a:ext uri="{FF2B5EF4-FFF2-40B4-BE49-F238E27FC236}">
                <a16:creationId xmlns:a16="http://schemas.microsoft.com/office/drawing/2014/main" id="{3B8BA809-C3ED-0431-F0FE-8599AB860EF9}"/>
              </a:ext>
              <a:ext uri="{C183D7F6-B498-43B3-948B-1728B52AA6E4}">
                <adec:decorative xmlns:adec="http://schemas.microsoft.com/office/drawing/2017/decorative" val="1"/>
              </a:ext>
            </a:extLst>
          </p:cNvPr>
          <p:cNvSpPr>
            <a:spLocks/>
          </p:cNvSpPr>
          <p:nvPr/>
        </p:nvSpPr>
        <p:spPr>
          <a:xfrm>
            <a:off x="3780906" y="1753374"/>
            <a:ext cx="297568" cy="252931"/>
          </a:xfrm>
          <a:custGeom>
            <a:avLst/>
            <a:gdLst>
              <a:gd name="csX0" fmla="*/ 147926 w 190499"/>
              <a:gd name="csY0" fmla="*/ 2092 h 161924"/>
              <a:gd name="csX1" fmla="*/ 137824 w 190499"/>
              <a:gd name="csY1" fmla="*/ 2092 h 161924"/>
              <a:gd name="csX2" fmla="*/ 137824 w 190499"/>
              <a:gd name="csY2" fmla="*/ 12195 h 161924"/>
              <a:gd name="csX3" fmla="*/ 166109 w 190499"/>
              <a:gd name="csY3" fmla="*/ 40481 h 161924"/>
              <a:gd name="csX4" fmla="*/ 119063 w 190499"/>
              <a:gd name="csY4" fmla="*/ 40481 h 161924"/>
              <a:gd name="csX5" fmla="*/ 88106 w 190499"/>
              <a:gd name="csY5" fmla="*/ 71437 h 161924"/>
              <a:gd name="csX6" fmla="*/ 88106 w 190499"/>
              <a:gd name="csY6" fmla="*/ 100012 h 161924"/>
              <a:gd name="csX7" fmla="*/ 75437 w 190499"/>
              <a:gd name="csY7" fmla="*/ 116198 h 161924"/>
              <a:gd name="csX8" fmla="*/ 38100 w 190499"/>
              <a:gd name="csY8" fmla="*/ 85725 h 161924"/>
              <a:gd name="csX9" fmla="*/ 0 w 190499"/>
              <a:gd name="csY9" fmla="*/ 123825 h 161924"/>
              <a:gd name="csX10" fmla="*/ 38100 w 190499"/>
              <a:gd name="csY10" fmla="*/ 161925 h 161924"/>
              <a:gd name="csX11" fmla="*/ 75582 w 190499"/>
              <a:gd name="csY11" fmla="*/ 130693 h 161924"/>
              <a:gd name="csX12" fmla="*/ 102394 w 190499"/>
              <a:gd name="csY12" fmla="*/ 100012 h 161924"/>
              <a:gd name="csX13" fmla="*/ 102394 w 190499"/>
              <a:gd name="csY13" fmla="*/ 71437 h 161924"/>
              <a:gd name="csX14" fmla="*/ 119063 w 190499"/>
              <a:gd name="csY14" fmla="*/ 54769 h 161924"/>
              <a:gd name="csX15" fmla="*/ 166109 w 190499"/>
              <a:gd name="csY15" fmla="*/ 54769 h 161924"/>
              <a:gd name="csX16" fmla="*/ 137824 w 190499"/>
              <a:gd name="csY16" fmla="*/ 83055 h 161924"/>
              <a:gd name="csX17" fmla="*/ 137824 w 190499"/>
              <a:gd name="csY17" fmla="*/ 93157 h 161924"/>
              <a:gd name="csX18" fmla="*/ 147926 w 190499"/>
              <a:gd name="csY18" fmla="*/ 93157 h 161924"/>
              <a:gd name="csX19" fmla="*/ 188407 w 190499"/>
              <a:gd name="csY19" fmla="*/ 52676 h 161924"/>
              <a:gd name="csX20" fmla="*/ 188407 w 190499"/>
              <a:gd name="csY20" fmla="*/ 42574 h 161924"/>
              <a:gd name="csX21" fmla="*/ 147926 w 190499"/>
              <a:gd name="csY21" fmla="*/ 2092 h 1619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90499" h="161924">
                <a:moveTo>
                  <a:pt x="147926" y="2092"/>
                </a:moveTo>
                <a:cubicBezTo>
                  <a:pt x="145136" y="-697"/>
                  <a:pt x="140614" y="-697"/>
                  <a:pt x="137824" y="2092"/>
                </a:cubicBezTo>
                <a:cubicBezTo>
                  <a:pt x="135034" y="4882"/>
                  <a:pt x="135034" y="9405"/>
                  <a:pt x="137824" y="12195"/>
                </a:cubicBezTo>
                <a:lnTo>
                  <a:pt x="166109" y="40481"/>
                </a:lnTo>
                <a:lnTo>
                  <a:pt x="119063" y="40481"/>
                </a:lnTo>
                <a:cubicBezTo>
                  <a:pt x="101966" y="40481"/>
                  <a:pt x="88106" y="54341"/>
                  <a:pt x="88106" y="71437"/>
                </a:cubicBezTo>
                <a:lnTo>
                  <a:pt x="88106" y="100012"/>
                </a:lnTo>
                <a:cubicBezTo>
                  <a:pt x="88106" y="107840"/>
                  <a:pt x="82711" y="114408"/>
                  <a:pt x="75437" y="116198"/>
                </a:cubicBezTo>
                <a:cubicBezTo>
                  <a:pt x="71904" y="98811"/>
                  <a:pt x="56530" y="85725"/>
                  <a:pt x="38100" y="85725"/>
                </a:cubicBezTo>
                <a:cubicBezTo>
                  <a:pt x="17058" y="85725"/>
                  <a:pt x="0" y="102783"/>
                  <a:pt x="0" y="123825"/>
                </a:cubicBezTo>
                <a:cubicBezTo>
                  <a:pt x="0" y="144867"/>
                  <a:pt x="17058" y="161925"/>
                  <a:pt x="38100" y="161925"/>
                </a:cubicBezTo>
                <a:cubicBezTo>
                  <a:pt x="56797" y="161925"/>
                  <a:pt x="72348" y="148458"/>
                  <a:pt x="75582" y="130693"/>
                </a:cubicBezTo>
                <a:cubicBezTo>
                  <a:pt x="90719" y="128668"/>
                  <a:pt x="102394" y="115704"/>
                  <a:pt x="102394" y="100012"/>
                </a:cubicBezTo>
                <a:lnTo>
                  <a:pt x="102394" y="71437"/>
                </a:lnTo>
                <a:cubicBezTo>
                  <a:pt x="102394" y="62232"/>
                  <a:pt x="109857" y="54769"/>
                  <a:pt x="119063" y="54769"/>
                </a:cubicBezTo>
                <a:lnTo>
                  <a:pt x="166109" y="54769"/>
                </a:lnTo>
                <a:lnTo>
                  <a:pt x="137824" y="83055"/>
                </a:lnTo>
                <a:cubicBezTo>
                  <a:pt x="135034" y="85845"/>
                  <a:pt x="135034" y="90367"/>
                  <a:pt x="137824" y="93157"/>
                </a:cubicBezTo>
                <a:cubicBezTo>
                  <a:pt x="140614" y="95947"/>
                  <a:pt x="145136" y="95947"/>
                  <a:pt x="147926" y="93157"/>
                </a:cubicBezTo>
                <a:lnTo>
                  <a:pt x="188407" y="52676"/>
                </a:lnTo>
                <a:cubicBezTo>
                  <a:pt x="191197" y="49887"/>
                  <a:pt x="191197" y="45363"/>
                  <a:pt x="188407" y="42574"/>
                </a:cubicBezTo>
                <a:lnTo>
                  <a:pt x="147926" y="2092"/>
                </a:lnTo>
                <a:close/>
              </a:path>
            </a:pathLst>
          </a:custGeom>
          <a:solidFill>
            <a:schemeClr val="tx1"/>
          </a:solidFill>
          <a:ln w="10477" cap="flat">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38011" tIns="270406" rIns="338011" bIns="270406" numCol="1" spcCol="0" rtlCol="0" fromWordArt="0" anchor="t" anchorCtr="0" forceAA="0" compatLnSpc="1">
            <a:prstTxWarp prst="textNoShape">
              <a:avLst/>
            </a:prstTxWarp>
            <a:noAutofit/>
          </a:bodyPr>
          <a:lstStyle/>
          <a:p>
            <a:pPr defTabSz="1722411" fontAlgn="base">
              <a:spcBef>
                <a:spcPct val="0"/>
              </a:spcBef>
              <a:spcAft>
                <a:spcPct val="0"/>
              </a:spcAft>
              <a:defRPr/>
            </a:pPr>
            <a:endParaRPr lang="en-US" sz="3622" b="1">
              <a:noFill/>
              <a:latin typeface="Segoe UI Variable Display Semibold" pitchFamily="2" charset="0"/>
              <a:cs typeface="Segoe UI" pitchFamily="34" charset="0"/>
            </a:endParaRPr>
          </a:p>
        </p:txBody>
      </p:sp>
      <p:graphicFrame>
        <p:nvGraphicFramePr>
          <p:cNvPr id="26" name="Table 25">
            <a:extLst>
              <a:ext uri="{FF2B5EF4-FFF2-40B4-BE49-F238E27FC236}">
                <a16:creationId xmlns:a16="http://schemas.microsoft.com/office/drawing/2014/main" id="{C0AA2309-DB93-2440-84DF-720F636C3B55}"/>
              </a:ext>
            </a:extLst>
          </p:cNvPr>
          <p:cNvGraphicFramePr>
            <a:graphicFrameLocks noGrp="1"/>
          </p:cNvGraphicFramePr>
          <p:nvPr>
            <p:extLst>
              <p:ext uri="{D42A27DB-BD31-4B8C-83A1-F6EECF244321}">
                <p14:modId xmlns:p14="http://schemas.microsoft.com/office/powerpoint/2010/main" val="3404252911"/>
              </p:ext>
            </p:extLst>
          </p:nvPr>
        </p:nvGraphicFramePr>
        <p:xfrm>
          <a:off x="350838" y="3120140"/>
          <a:ext cx="7070725" cy="3185160"/>
        </p:xfrm>
        <a:graphic>
          <a:graphicData uri="http://schemas.openxmlformats.org/drawingml/2006/table">
            <a:tbl>
              <a:tblPr firstRow="1" bandRow="1">
                <a:effectLst/>
                <a:tableStyleId>{2D5ABB26-0587-4C30-8999-92F81FD0307C}</a:tableStyleId>
              </a:tblPr>
              <a:tblGrid>
                <a:gridCol w="4438876">
                  <a:extLst>
                    <a:ext uri="{9D8B030D-6E8A-4147-A177-3AD203B41FA5}">
                      <a16:colId xmlns:a16="http://schemas.microsoft.com/office/drawing/2014/main" val="500978148"/>
                    </a:ext>
                  </a:extLst>
                </a:gridCol>
                <a:gridCol w="2631849">
                  <a:extLst>
                    <a:ext uri="{9D8B030D-6E8A-4147-A177-3AD203B41FA5}">
                      <a16:colId xmlns:a16="http://schemas.microsoft.com/office/drawing/2014/main" val="1291813688"/>
                    </a:ext>
                  </a:extLst>
                </a:gridCol>
              </a:tblGrid>
              <a:tr h="0">
                <a:tc>
                  <a:txBody>
                    <a:bodyPr/>
                    <a:lstStyle/>
                    <a:p>
                      <a:pPr marL="0" marR="0" lvl="0" indent="0" algn="l" defTabSz="524695" rtl="0" eaLnBrk="1" fontAlgn="auto" latinLnBrk="0" hangingPunct="1">
                        <a:lnSpc>
                          <a:spcPct val="100000"/>
                        </a:lnSpc>
                        <a:spcBef>
                          <a:spcPts val="0"/>
                        </a:spcBef>
                        <a:spcAft>
                          <a:spcPts val="800"/>
                        </a:spcAft>
                        <a:buClrTx/>
                        <a:buSzTx/>
                        <a:buFontTx/>
                        <a:buNone/>
                        <a:tabLst/>
                        <a:defRPr/>
                      </a:pPr>
                      <a:r>
                        <a:rPr lang="en-US" sz="1400" kern="1200">
                          <a:solidFill>
                            <a:schemeClr val="accent2">
                              <a:lumMod val="75000"/>
                            </a:schemeClr>
                          </a:solidFill>
                          <a:latin typeface="Segoe Sans Display Semibold" pitchFamily="2" charset="0"/>
                          <a:ea typeface="+mn-ea"/>
                          <a:cs typeface="Segoe Sans Display Semibold" pitchFamily="2" charset="0"/>
                          <a:sym typeface=""/>
                        </a:rPr>
                        <a:t>Prompt</a:t>
                      </a:r>
                    </a:p>
                  </a:txBody>
                  <a:tcPr marL="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ClrTx/>
                        <a:buSzTx/>
                        <a:buFontTx/>
                        <a:buNone/>
                        <a:tabLst/>
                        <a:defRPr/>
                      </a:pPr>
                      <a:r>
                        <a:rPr lang="en-US" sz="1400" kern="1200" dirty="0">
                          <a:solidFill>
                            <a:schemeClr val="accent2">
                              <a:lumMod val="75000"/>
                            </a:schemeClr>
                          </a:solidFill>
                          <a:latin typeface="Segoe Sans Display Semibold" pitchFamily="2" charset="0"/>
                          <a:ea typeface="+mn-ea"/>
                          <a:cs typeface="Segoe Sans Display Semibold" pitchFamily="2" charset="0"/>
                          <a:sym typeface=""/>
                        </a:rPr>
                        <a:t>Execution workflow</a:t>
                      </a:r>
                    </a:p>
                  </a:txBody>
                  <a:tcPr marL="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68231157"/>
                  </a:ext>
                </a:extLst>
              </a:tr>
              <a:tr h="576072">
                <a:tc rowSpan="5">
                  <a:txBody>
                    <a:bodyPr/>
                    <a:lstStyle/>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dirty="0">
                          <a:solidFill>
                            <a:schemeClr val="tx1"/>
                          </a:solidFill>
                          <a:effectLst/>
                          <a:latin typeface="Segoe Sans Display Semilight"/>
                          <a:ea typeface="+mn-ea"/>
                          <a:cs typeface="Segoe Sans Display Semilight"/>
                        </a:rPr>
                        <a:t>Extract the sections relevant to [Team name] from [Source Document] in Box and create a new doc with just those sections.</a:t>
                      </a:r>
                    </a:p>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dirty="0">
                          <a:solidFill>
                            <a:schemeClr val="tx1"/>
                          </a:solidFill>
                          <a:effectLst/>
                          <a:latin typeface="Segoe Sans Display Semilight"/>
                          <a:ea typeface="+mn-ea"/>
                          <a:cs typeface="Segoe Sans Display Semilight"/>
                        </a:rPr>
                        <a:t>Keep the original headings and wording intact so nothing loses context. Save the new doc in Box and share it with [Team name / Distribution].</a:t>
                      </a:r>
                    </a:p>
                  </a:txBody>
                  <a:tcPr marL="0" marR="274320">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noFill/>
                  </a:tcPr>
                </a:tc>
                <a:tc>
                  <a:txBody>
                    <a:bodyPr/>
                    <a:lstStyle/>
                    <a:p>
                      <a:pPr marL="247650" marR="0" indent="0" algn="l" defTabSz="769520" rtl="0" eaLnBrk="1" latinLnBrk="0" hangingPunct="1">
                        <a:buNone/>
                      </a:pPr>
                      <a:r>
                        <a:rPr lang="en-US" sz="1400" b="0" i="0" u="none" strike="noStrike" kern="1200" cap="none" spc="0" normalizeH="0" baseline="0">
                          <a:solidFill>
                            <a:schemeClr val="tx1"/>
                          </a:solidFill>
                          <a:effectLst/>
                          <a:latin typeface="Segoe Sans Display Semibold"/>
                          <a:ea typeface="+mn-ea"/>
                          <a:cs typeface="Segoe Sans Display Semibold"/>
                        </a:rPr>
                        <a:t>Box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dirty="0">
                          <a:solidFill>
                            <a:schemeClr val="tx1"/>
                          </a:solidFill>
                          <a:effectLst/>
                          <a:latin typeface="Segoe Sans Display Semibold"/>
                          <a:ea typeface="+mn-ea"/>
                          <a:cs typeface="Segoe Sans Display Semibold"/>
                        </a:rPr>
                        <a:t> </a:t>
                      </a:r>
                      <a:r>
                        <a:rPr lang="en-US" sz="1400" b="0" i="0" u="none" strike="noStrike" kern="1200" cap="none" spc="0" normalizeH="0" baseline="0">
                          <a:solidFill>
                            <a:schemeClr val="tx1"/>
                          </a:solidFill>
                          <a:effectLst/>
                          <a:latin typeface="+mn-lt"/>
                          <a:ea typeface="+mn-ea"/>
                          <a:cs typeface="Segoe Sans Display"/>
                        </a:rPr>
                        <a:t>Open and read the full source document</a:t>
                      </a:r>
                      <a:endParaRPr lang="en-IN" sz="1400" b="0" i="0" u="none" strike="noStrike" kern="1200" cap="none" spc="0" normalizeH="0" baseline="0">
                        <a:solidFill>
                          <a:schemeClr val="tx1"/>
                        </a:solidFill>
                        <a:effectLst/>
                        <a:latin typeface="+mn-lt"/>
                        <a:ea typeface="+mn-ea"/>
                        <a:cs typeface="Segoe Sans Display"/>
                      </a:endParaRPr>
                    </a:p>
                  </a:txBody>
                  <a:tcPr marL="0" marR="9525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726913705"/>
                  </a:ext>
                </a:extLst>
              </a:tr>
              <a:tr h="576072">
                <a:tc vMerge="1">
                  <a:txBody>
                    <a:bodyPr/>
                    <a:lstStyle/>
                    <a:p>
                      <a:endParaRPr lang="en-IN"/>
                    </a:p>
                  </a:txBody>
                  <a:tcPr/>
                </a:tc>
                <a:tc>
                  <a:txBody>
                    <a:bodyPr/>
                    <a:lstStyle/>
                    <a:p>
                      <a:pPr marL="0" marR="0" algn="l" defTabSz="769520" rtl="0" eaLnBrk="1" latinLnBrk="0" hangingPunct="1">
                        <a:buNone/>
                      </a:pPr>
                      <a:r>
                        <a:rPr lang="en-US" sz="1400" b="0" i="0" u="none" strike="noStrike" kern="1200" cap="none" spc="0" normalizeH="0" baseline="0" dirty="0">
                          <a:solidFill>
                            <a:schemeClr val="tx1"/>
                          </a:solidFill>
                          <a:effectLst/>
                          <a:latin typeface="Segoe Sans Display Semibold"/>
                          <a:ea typeface="+mn-ea"/>
                          <a:cs typeface="Segoe Sans Display Semibold"/>
                        </a:rPr>
                        <a:t>Identify </a:t>
                      </a:r>
                      <a:r>
                        <a:rPr lang="en-US" sz="1400" b="0" i="0" u="none" strike="noStrike" kern="1200" cap="none" spc="0" normalizeH="0" baseline="0" dirty="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dirty="0">
                          <a:solidFill>
                            <a:schemeClr val="tx1"/>
                          </a:solidFill>
                          <a:effectLst/>
                          <a:latin typeface="Segoe Sans Display Semibold"/>
                          <a:ea typeface="+mn-ea"/>
                          <a:cs typeface="Segoe Sans Display Semibold"/>
                        </a:rPr>
                        <a:t> </a:t>
                      </a:r>
                      <a:r>
                        <a:rPr lang="en-US" sz="1400" b="0" i="0" u="none" strike="noStrike" kern="1200" cap="none" spc="0" normalizeH="0" baseline="0" dirty="0">
                          <a:solidFill>
                            <a:schemeClr val="tx1"/>
                          </a:solidFill>
                          <a:effectLst/>
                          <a:latin typeface="+mn-lt"/>
                          <a:ea typeface="+mn-ea"/>
                          <a:cs typeface="Segoe Sans Display"/>
                        </a:rPr>
                        <a:t>Sections relevant to [Team name]</a:t>
                      </a:r>
                      <a:endParaRPr lang="en-IN" sz="1400" b="0" i="0" u="none" strike="noStrike" kern="1200" cap="none" spc="0" normalizeH="0" baseline="0" dirty="0">
                        <a:solidFill>
                          <a:schemeClr val="tx1"/>
                        </a:solidFill>
                        <a:effectLst/>
                        <a:latin typeface="+mn-lt"/>
                        <a:ea typeface="+mn-ea"/>
                        <a:cs typeface="Segoe Sans Display"/>
                      </a:endParaRPr>
                    </a:p>
                  </a:txBody>
                  <a:tcPr marL="0" marR="9525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952265413"/>
                  </a:ext>
                </a:extLst>
              </a:tr>
              <a:tr h="576072">
                <a:tc vMerge="1">
                  <a:txBody>
                    <a:bodyPr/>
                    <a:lstStyle/>
                    <a:p>
                      <a:endParaRPr lang="en-IN"/>
                    </a:p>
                  </a:txBody>
                  <a:tcPr/>
                </a:tc>
                <a:tc>
                  <a:txBody>
                    <a:bodyPr/>
                    <a:lstStyle/>
                    <a:p>
                      <a:pPr marL="0" marR="0" algn="l" defTabSz="769520" rtl="0" eaLnBrk="1" latinLnBrk="0" hangingPunct="1">
                        <a:buNone/>
                      </a:pPr>
                      <a:r>
                        <a:rPr lang="en-US" sz="1400" b="0" i="0" u="none" strike="noStrike" kern="1200" cap="none" spc="0" normalizeH="0" baseline="0">
                          <a:solidFill>
                            <a:schemeClr val="tx1"/>
                          </a:solidFill>
                          <a:effectLst/>
                          <a:latin typeface="Segoe Sans Display Semibold"/>
                          <a:ea typeface="+mn-ea"/>
                          <a:cs typeface="Segoe Sans Display Semibold"/>
                        </a:rPr>
                        <a:t>Extract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dirty="0">
                          <a:solidFill>
                            <a:schemeClr val="tx1"/>
                          </a:solidFill>
                          <a:effectLst/>
                          <a:latin typeface="Segoe Sans Display Semibold"/>
                          <a:ea typeface="+mn-ea"/>
                          <a:cs typeface="Segoe Sans Display Semibold"/>
                        </a:rPr>
                        <a:t> </a:t>
                      </a:r>
                      <a:r>
                        <a:rPr lang="en-US" sz="1400" b="0" i="0" u="none" strike="noStrike" kern="1200" cap="none" spc="0" normalizeH="0" baseline="0">
                          <a:solidFill>
                            <a:schemeClr val="tx1"/>
                          </a:solidFill>
                          <a:effectLst/>
                          <a:latin typeface="+mn-lt"/>
                          <a:ea typeface="+mn-ea"/>
                          <a:cs typeface="Segoe Sans Display"/>
                        </a:rPr>
                        <a:t>Pull those sections with headings and wording intact</a:t>
                      </a:r>
                      <a:endParaRPr lang="en-IN" sz="1400" b="0" i="0" u="none" strike="noStrike" kern="1200" cap="none" spc="0" normalizeH="0" baseline="0">
                        <a:solidFill>
                          <a:schemeClr val="tx1"/>
                        </a:solidFill>
                        <a:effectLst/>
                        <a:latin typeface="+mn-lt"/>
                        <a:ea typeface="+mn-ea"/>
                        <a:cs typeface="Segoe Sans Display"/>
                      </a:endParaRPr>
                    </a:p>
                  </a:txBody>
                  <a:tcPr marL="0" marR="9525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771845048"/>
                  </a:ext>
                </a:extLst>
              </a:tr>
              <a:tr h="576072">
                <a:tc vMerge="1">
                  <a:txBody>
                    <a:bodyPr/>
                    <a:lstStyle/>
                    <a:p>
                      <a:endParaRPr lang="en-IN"/>
                    </a:p>
                  </a:txBody>
                  <a:tcPr/>
                </a:tc>
                <a:tc>
                  <a:txBody>
                    <a:bodyPr/>
                    <a:lstStyle/>
                    <a:p>
                      <a:pPr marL="247650" marR="0" indent="0" algn="l" defTabSz="769520" rtl="0" eaLnBrk="1" latinLnBrk="0" hangingPunct="1">
                        <a:buNone/>
                      </a:pPr>
                      <a:r>
                        <a:rPr lang="en-US" sz="1400" b="0" i="0" u="none" strike="noStrike" kern="1200" cap="none" spc="0" normalizeH="0" baseline="0">
                          <a:solidFill>
                            <a:schemeClr val="tx1"/>
                          </a:solidFill>
                          <a:effectLst/>
                          <a:latin typeface="Segoe Sans Display Semibold"/>
                          <a:ea typeface="+mn-ea"/>
                          <a:cs typeface="Segoe Sans Display Semibold"/>
                        </a:rPr>
                        <a:t>Box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dirty="0">
                          <a:solidFill>
                            <a:schemeClr val="tx1"/>
                          </a:solidFill>
                          <a:effectLst/>
                          <a:latin typeface="Segoe Sans Display Semibold"/>
                          <a:ea typeface="+mn-ea"/>
                          <a:cs typeface="Segoe Sans Display Semibold"/>
                        </a:rPr>
                        <a:t> </a:t>
                      </a:r>
                      <a:r>
                        <a:rPr lang="en-US" sz="1400" b="0" i="0" u="none" strike="noStrike" kern="1200" cap="none" spc="0" normalizeH="0" baseline="0">
                          <a:solidFill>
                            <a:schemeClr val="tx1"/>
                          </a:solidFill>
                          <a:effectLst/>
                          <a:latin typeface="+mn-lt"/>
                          <a:ea typeface="+mn-ea"/>
                          <a:cs typeface="Segoe Sans Display"/>
                        </a:rPr>
                        <a:t>Create new focused doc and save in Box</a:t>
                      </a:r>
                      <a:endParaRPr lang="en-IN" sz="1400" b="0" i="0" u="none" strike="noStrike" kern="1200" cap="none" spc="0" normalizeH="0" baseline="0">
                        <a:solidFill>
                          <a:schemeClr val="tx1"/>
                        </a:solidFill>
                        <a:effectLst/>
                        <a:latin typeface="+mn-lt"/>
                        <a:ea typeface="+mn-ea"/>
                        <a:cs typeface="Segoe Sans Display"/>
                      </a:endParaRPr>
                    </a:p>
                  </a:txBody>
                  <a:tcPr marL="0" marR="9525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992826558"/>
                  </a:ext>
                </a:extLst>
              </a:tr>
              <a:tr h="576072">
                <a:tc vMerge="1">
                  <a:txBody>
                    <a:bodyPr/>
                    <a:lstStyle/>
                    <a:p>
                      <a:endParaRPr lang="en-IN"/>
                    </a:p>
                  </a:txBody>
                  <a:tcPr/>
                </a:tc>
                <a:tc>
                  <a:txBody>
                    <a:bodyPr/>
                    <a:lstStyle/>
                    <a:p>
                      <a:pPr marL="0" marR="0" algn="l" defTabSz="769520" rtl="0" eaLnBrk="1" latinLnBrk="0" hangingPunct="1">
                        <a:buNone/>
                      </a:pPr>
                      <a:r>
                        <a:rPr lang="en-US" sz="1400" b="0" i="0" u="none" strike="noStrike" kern="1200" cap="none" spc="0" normalizeH="0" baseline="0" dirty="0">
                          <a:solidFill>
                            <a:schemeClr val="tx1"/>
                          </a:solidFill>
                          <a:effectLst/>
                          <a:latin typeface="Segoe Sans Display Semibold"/>
                          <a:ea typeface="+mn-ea"/>
                          <a:cs typeface="Segoe Sans Display Semibold"/>
                        </a:rPr>
                        <a:t>Share </a:t>
                      </a:r>
                      <a:r>
                        <a:rPr lang="en-US" sz="1400" b="0" i="0" u="none" strike="noStrike" kern="1200" cap="none" spc="0" normalizeH="0" baseline="0" dirty="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dirty="0">
                          <a:solidFill>
                            <a:schemeClr val="tx1"/>
                          </a:solidFill>
                          <a:effectLst/>
                          <a:latin typeface="Segoe Sans Display Semibold"/>
                          <a:ea typeface="+mn-ea"/>
                          <a:cs typeface="Segoe Sans Display Semibold"/>
                        </a:rPr>
                        <a:t> </a:t>
                      </a:r>
                      <a:r>
                        <a:rPr lang="en-US" sz="1400" b="0" i="0" u="none" strike="noStrike" kern="1200" cap="none" spc="0" normalizeH="0" baseline="0" dirty="0">
                          <a:solidFill>
                            <a:schemeClr val="tx1"/>
                          </a:solidFill>
                          <a:effectLst/>
                          <a:latin typeface="+mn-lt"/>
                          <a:ea typeface="+mn-ea"/>
                          <a:cs typeface="Segoe Sans Display"/>
                        </a:rPr>
                        <a:t>Deliver to [Team name / Distribution]</a:t>
                      </a:r>
                      <a:endParaRPr lang="en-IN" sz="1400" b="0" i="0" u="none" strike="noStrike" kern="1200" cap="none" spc="0" normalizeH="0" baseline="0" dirty="0">
                        <a:solidFill>
                          <a:schemeClr val="tx1"/>
                        </a:solidFill>
                        <a:effectLst/>
                        <a:latin typeface="+mn-lt"/>
                        <a:ea typeface="+mn-ea"/>
                        <a:cs typeface="Segoe Sans Display"/>
                      </a:endParaRPr>
                    </a:p>
                  </a:txBody>
                  <a:tcPr marL="0" marR="9525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noFill/>
                      <a:prstDash val="solid"/>
                      <a:round/>
                      <a:headEnd type="none" w="med" len="med"/>
                      <a:tailEnd type="none" w="med" len="med"/>
                    </a:lnB>
                    <a:noFill/>
                  </a:tcPr>
                </a:tc>
                <a:extLst>
                  <a:ext uri="{0D108BD9-81ED-4DB2-BD59-A6C34878D82A}">
                    <a16:rowId xmlns:a16="http://schemas.microsoft.com/office/drawing/2014/main" val="4138400096"/>
                  </a:ext>
                </a:extLst>
              </a:tr>
            </a:tbl>
          </a:graphicData>
        </a:graphic>
      </p:graphicFrame>
      <p:pic>
        <p:nvPicPr>
          <p:cNvPr id="28" name="Graphic 27">
            <a:extLst>
              <a:ext uri="{FF2B5EF4-FFF2-40B4-BE49-F238E27FC236}">
                <a16:creationId xmlns:a16="http://schemas.microsoft.com/office/drawing/2014/main" id="{7398B2CE-60EA-A963-5D87-F0B9B2DDEA9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800454" y="3602796"/>
            <a:ext cx="141677" cy="217256"/>
          </a:xfrm>
          <a:prstGeom prst="rect">
            <a:avLst/>
          </a:prstGeom>
          <a:effectLst>
            <a:outerShdw blurRad="63500" dist="63500" dir="2700000" algn="tl" rotWithShape="0">
              <a:prstClr val="black">
                <a:alpha val="10000"/>
              </a:prstClr>
            </a:outerShdw>
          </a:effectLst>
        </p:spPr>
      </p:pic>
      <p:pic>
        <p:nvPicPr>
          <p:cNvPr id="43" name="Graphic 42">
            <a:extLst>
              <a:ext uri="{FF2B5EF4-FFF2-40B4-BE49-F238E27FC236}">
                <a16:creationId xmlns:a16="http://schemas.microsoft.com/office/drawing/2014/main" id="{16D34CD1-4335-A966-E6A0-6AF46A58173C}"/>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800454" y="5306865"/>
            <a:ext cx="141677" cy="217256"/>
          </a:xfrm>
          <a:prstGeom prst="rect">
            <a:avLst/>
          </a:prstGeom>
          <a:effectLst>
            <a:outerShdw blurRad="63500" dist="63500" dir="2700000" algn="tl" rotWithShape="0">
              <a:prstClr val="black">
                <a:alpha val="10000"/>
              </a:prstClr>
            </a:outerShdw>
          </a:effectLst>
        </p:spPr>
      </p:pic>
      <p:cxnSp>
        <p:nvCxnSpPr>
          <p:cNvPr id="2" name="Straight Connector 1">
            <a:extLst>
              <a:ext uri="{FF2B5EF4-FFF2-40B4-BE49-F238E27FC236}">
                <a16:creationId xmlns:a16="http://schemas.microsoft.com/office/drawing/2014/main" id="{053935A4-76CA-3E8B-438D-0B4F8E2FA278}"/>
              </a:ext>
              <a:ext uri="{C183D7F6-B498-43B3-948B-1728B52AA6E4}">
                <adec:decorative xmlns:adec="http://schemas.microsoft.com/office/drawing/2017/decorative" val="1"/>
              </a:ext>
            </a:extLst>
          </p:cNvPr>
          <p:cNvCxnSpPr>
            <a:cxnSpLocks/>
          </p:cNvCxnSpPr>
          <p:nvPr/>
        </p:nvCxnSpPr>
        <p:spPr>
          <a:xfrm>
            <a:off x="350838" y="1389084"/>
            <a:ext cx="7070725" cy="0"/>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Graphic 38" descr="Icon of a house which links to the At a glance page">
            <a:hlinkClick r:id="rId6" action="ppaction://hlinksldjump"/>
            <a:extLst>
              <a:ext uri="{FF2B5EF4-FFF2-40B4-BE49-F238E27FC236}">
                <a16:creationId xmlns:a16="http://schemas.microsoft.com/office/drawing/2014/main" id="{508912BB-9536-6B97-7A36-93085660364B}"/>
              </a:ext>
              <a:ext uri="{C183D7F6-B498-43B3-948B-1728B52AA6E4}">
                <adec:decorative xmlns:adec="http://schemas.microsoft.com/office/drawing/2017/decorative" val="0"/>
              </a:ext>
            </a:extLst>
          </p:cNvPr>
          <p:cNvSpPr>
            <a:spLocks/>
          </p:cNvSpPr>
          <p:nvPr/>
        </p:nvSpPr>
        <p:spPr>
          <a:xfrm>
            <a:off x="3812381" y="9807003"/>
            <a:ext cx="147638" cy="159896"/>
          </a:xfrm>
          <a:custGeom>
            <a:avLst/>
            <a:gdLst>
              <a:gd name="connsiteX0" fmla="*/ 638351 w 1521897"/>
              <a:gd name="connsiteY0" fmla="*/ 44772 h 1648428"/>
              <a:gd name="connsiteX1" fmla="*/ 883546 w 1521897"/>
              <a:gd name="connsiteY1" fmla="*/ 44772 h 1648428"/>
              <a:gd name="connsiteX2" fmla="*/ 1454257 w 1521897"/>
              <a:gd name="connsiteY2" fmla="*/ 526284 h 1648428"/>
              <a:gd name="connsiteX3" fmla="*/ 1521897 w 1521897"/>
              <a:gd name="connsiteY3" fmla="*/ 671709 h 1648428"/>
              <a:gd name="connsiteX4" fmla="*/ 1521897 w 1521897"/>
              <a:gd name="connsiteY4" fmla="*/ 1500467 h 1648428"/>
              <a:gd name="connsiteX5" fmla="*/ 1373935 w 1521897"/>
              <a:gd name="connsiteY5" fmla="*/ 1648429 h 1648428"/>
              <a:gd name="connsiteX6" fmla="*/ 1120285 w 1521897"/>
              <a:gd name="connsiteY6" fmla="*/ 1648429 h 1648428"/>
              <a:gd name="connsiteX7" fmla="*/ 972323 w 1521897"/>
              <a:gd name="connsiteY7" fmla="*/ 1500467 h 1648428"/>
              <a:gd name="connsiteX8" fmla="*/ 972323 w 1521897"/>
              <a:gd name="connsiteY8" fmla="*/ 1077718 h 1648428"/>
              <a:gd name="connsiteX9" fmla="*/ 908911 w 1521897"/>
              <a:gd name="connsiteY9" fmla="*/ 1014305 h 1648428"/>
              <a:gd name="connsiteX10" fmla="*/ 612986 w 1521897"/>
              <a:gd name="connsiteY10" fmla="*/ 1014305 h 1648428"/>
              <a:gd name="connsiteX11" fmla="*/ 549574 w 1521897"/>
              <a:gd name="connsiteY11" fmla="*/ 1077718 h 1648428"/>
              <a:gd name="connsiteX12" fmla="*/ 549574 w 1521897"/>
              <a:gd name="connsiteY12" fmla="*/ 1500467 h 1648428"/>
              <a:gd name="connsiteX13" fmla="*/ 401612 w 1521897"/>
              <a:gd name="connsiteY13" fmla="*/ 1648429 h 1648428"/>
              <a:gd name="connsiteX14" fmla="*/ 147962 w 1521897"/>
              <a:gd name="connsiteY14" fmla="*/ 1648429 h 1648428"/>
              <a:gd name="connsiteX15" fmla="*/ 0 w 1521897"/>
              <a:gd name="connsiteY15" fmla="*/ 1500467 h 1648428"/>
              <a:gd name="connsiteX16" fmla="*/ 0 w 1521897"/>
              <a:gd name="connsiteY16" fmla="*/ 671625 h 1648428"/>
              <a:gd name="connsiteX17" fmla="*/ 67640 w 1521897"/>
              <a:gd name="connsiteY17" fmla="*/ 526199 h 1648428"/>
              <a:gd name="connsiteX18" fmla="*/ 638351 w 1521897"/>
              <a:gd name="connsiteY18" fmla="*/ 44772 h 1648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21897" h="1648428">
                <a:moveTo>
                  <a:pt x="638351" y="44772"/>
                </a:moveTo>
                <a:cubicBezTo>
                  <a:pt x="709179" y="-14924"/>
                  <a:pt x="812718" y="-14924"/>
                  <a:pt x="883546" y="44772"/>
                </a:cubicBezTo>
                <a:lnTo>
                  <a:pt x="1454257" y="526284"/>
                </a:lnTo>
                <a:cubicBezTo>
                  <a:pt x="1497209" y="562386"/>
                  <a:pt x="1521897" y="615568"/>
                  <a:pt x="1521897" y="671709"/>
                </a:cubicBezTo>
                <a:lnTo>
                  <a:pt x="1521897" y="1500467"/>
                </a:lnTo>
                <a:cubicBezTo>
                  <a:pt x="1521897" y="1582184"/>
                  <a:pt x="1455652" y="1648429"/>
                  <a:pt x="1373935" y="1648429"/>
                </a:cubicBezTo>
                <a:lnTo>
                  <a:pt x="1120285" y="1648429"/>
                </a:lnTo>
                <a:cubicBezTo>
                  <a:pt x="1038568" y="1648429"/>
                  <a:pt x="972323" y="1582184"/>
                  <a:pt x="972323" y="1500467"/>
                </a:cubicBezTo>
                <a:lnTo>
                  <a:pt x="972323" y="1077718"/>
                </a:lnTo>
                <a:cubicBezTo>
                  <a:pt x="972323" y="1042697"/>
                  <a:pt x="943931" y="1014305"/>
                  <a:pt x="908911" y="1014305"/>
                </a:cubicBezTo>
                <a:lnTo>
                  <a:pt x="612986" y="1014305"/>
                </a:lnTo>
                <a:cubicBezTo>
                  <a:pt x="577965" y="1014305"/>
                  <a:pt x="549574" y="1042697"/>
                  <a:pt x="549574" y="1077718"/>
                </a:cubicBezTo>
                <a:lnTo>
                  <a:pt x="549574" y="1500467"/>
                </a:lnTo>
                <a:cubicBezTo>
                  <a:pt x="549574" y="1582184"/>
                  <a:pt x="483329" y="1648429"/>
                  <a:pt x="401612" y="1648429"/>
                </a:cubicBezTo>
                <a:lnTo>
                  <a:pt x="147962" y="1648429"/>
                </a:lnTo>
                <a:cubicBezTo>
                  <a:pt x="66245" y="1648429"/>
                  <a:pt x="0" y="1582184"/>
                  <a:pt x="0" y="1500467"/>
                </a:cubicBezTo>
                <a:lnTo>
                  <a:pt x="0" y="671625"/>
                </a:lnTo>
                <a:cubicBezTo>
                  <a:pt x="0" y="615568"/>
                  <a:pt x="24689" y="562386"/>
                  <a:pt x="67640" y="526199"/>
                </a:cubicBezTo>
                <a:lnTo>
                  <a:pt x="638351" y="44772"/>
                </a:lnTo>
                <a:close/>
              </a:path>
            </a:pathLst>
          </a:custGeom>
          <a:solidFill>
            <a:schemeClr val="tx1"/>
          </a:solidFill>
          <a:ln w="15081" cap="flat">
            <a:noFill/>
            <a:prstDash val="solid"/>
            <a:miter/>
          </a:ln>
        </p:spPr>
        <p:txBody>
          <a:bodyPr rtlCol="0" anchor="ctr"/>
          <a:lstStyle/>
          <a:p>
            <a:endParaRPr lang="en-US" dirty="0"/>
          </a:p>
        </p:txBody>
      </p:sp>
      <p:sp>
        <p:nvSpPr>
          <p:cNvPr id="30" name="Slide Number Placeholder 29">
            <a:extLst>
              <a:ext uri="{FF2B5EF4-FFF2-40B4-BE49-F238E27FC236}">
                <a16:creationId xmlns:a16="http://schemas.microsoft.com/office/drawing/2014/main" id="{81609F13-9942-939A-69EC-BA9820DD9E8B}"/>
              </a:ext>
            </a:extLst>
          </p:cNvPr>
          <p:cNvSpPr>
            <a:spLocks noGrp="1"/>
          </p:cNvSpPr>
          <p:nvPr>
            <p:ph type="sldNum" sz="quarter" idx="10"/>
          </p:nvPr>
        </p:nvSpPr>
        <p:spPr>
          <a:xfrm>
            <a:off x="7197040" y="9825395"/>
            <a:ext cx="232460" cy="123111"/>
          </a:xfrm>
        </p:spPr>
        <p:txBody>
          <a:bodyPr/>
          <a:lstStyle/>
          <a:p>
            <a:r>
              <a:rPr lang="en-IN"/>
              <a:t>16</a:t>
            </a:r>
          </a:p>
        </p:txBody>
      </p:sp>
    </p:spTree>
    <p:extLst>
      <p:ext uri="{BB962C8B-B14F-4D97-AF65-F5344CB8AC3E}">
        <p14:creationId xmlns:p14="http://schemas.microsoft.com/office/powerpoint/2010/main" val="1396253678"/>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C8B48-55F3-8CA9-8DDA-1B3B38E9B178}"/>
              </a:ext>
            </a:extLst>
          </p:cNvPr>
          <p:cNvSpPr>
            <a:spLocks noGrp="1"/>
          </p:cNvSpPr>
          <p:nvPr>
            <p:ph type="title"/>
          </p:nvPr>
        </p:nvSpPr>
        <p:spPr>
          <a:xfrm>
            <a:off x="350838" y="1008281"/>
            <a:ext cx="7070725" cy="369332"/>
          </a:xfrm>
        </p:spPr>
        <p:txBody>
          <a:bodyPr/>
          <a:lstStyle/>
          <a:p>
            <a:r>
              <a:rPr lang="en-US"/>
              <a:t>Prepare a complete out-of-office handoff</a:t>
            </a:r>
            <a:endParaRPr lang="en-IN"/>
          </a:p>
        </p:txBody>
      </p:sp>
      <p:pic>
        <p:nvPicPr>
          <p:cNvPr id="4" name="Picture 3">
            <a:extLst>
              <a:ext uri="{FF2B5EF4-FFF2-40B4-BE49-F238E27FC236}">
                <a16:creationId xmlns:a16="http://schemas.microsoft.com/office/drawing/2014/main" id="{5108177A-61C6-F2C4-D9B3-BE8DD66AD38D}"/>
              </a:ext>
              <a:ext uri="{C183D7F6-B498-43B3-948B-1728B52AA6E4}">
                <adec:decorative xmlns:adec="http://schemas.microsoft.com/office/drawing/2017/decorative" val="1"/>
              </a:ext>
            </a:extLst>
          </p:cNvPr>
          <p:cNvPicPr>
            <a:picLocks noChangeAspect="1"/>
          </p:cNvPicPr>
          <p:nvPr/>
        </p:nvPicPr>
        <p:blipFill>
          <a:blip r:embed="rId2">
            <a:alphaModFix amt="62000"/>
          </a:blip>
          <a:srcRect l="19826" t="32122"/>
          <a:stretch>
            <a:fillRect/>
          </a:stretch>
        </p:blipFill>
        <p:spPr>
          <a:xfrm flipV="1">
            <a:off x="0" y="9784109"/>
            <a:ext cx="1949450" cy="274291"/>
          </a:xfrm>
          <a:custGeom>
            <a:avLst/>
            <a:gdLst>
              <a:gd name="csX0" fmla="*/ 0 w 1988820"/>
              <a:gd name="csY0" fmla="*/ 279830 h 279830"/>
              <a:gd name="csX1" fmla="*/ 1988820 w 1988820"/>
              <a:gd name="csY1" fmla="*/ 279830 h 279830"/>
              <a:gd name="csX2" fmla="*/ 1988820 w 1988820"/>
              <a:gd name="csY2" fmla="*/ 0 h 279830"/>
              <a:gd name="csX3" fmla="*/ 0 w 1988820"/>
              <a:gd name="csY3" fmla="*/ 0 h 279830"/>
            </a:gdLst>
            <a:ahLst/>
            <a:cxnLst>
              <a:cxn ang="0">
                <a:pos x="csX0" y="csY0"/>
              </a:cxn>
              <a:cxn ang="0">
                <a:pos x="csX1" y="csY1"/>
              </a:cxn>
              <a:cxn ang="0">
                <a:pos x="csX2" y="csY2"/>
              </a:cxn>
              <a:cxn ang="0">
                <a:pos x="csX3" y="csY3"/>
              </a:cxn>
            </a:cxnLst>
            <a:rect l="l" t="t" r="r" b="b"/>
            <a:pathLst>
              <a:path w="1988820" h="279830">
                <a:moveTo>
                  <a:pt x="0" y="279830"/>
                </a:moveTo>
                <a:lnTo>
                  <a:pt x="1988820" y="279830"/>
                </a:lnTo>
                <a:lnTo>
                  <a:pt x="1988820" y="0"/>
                </a:lnTo>
                <a:lnTo>
                  <a:pt x="0" y="0"/>
                </a:lnTo>
                <a:close/>
              </a:path>
            </a:pathLst>
          </a:custGeom>
        </p:spPr>
      </p:pic>
      <p:sp>
        <p:nvSpPr>
          <p:cNvPr id="5" name="NavPill_SitesPages">
            <a:extLst>
              <a:ext uri="{FF2B5EF4-FFF2-40B4-BE49-F238E27FC236}">
                <a16:creationId xmlns:a16="http://schemas.microsoft.com/office/drawing/2014/main" id="{AF05A008-9AE1-E373-C479-1AFE0E2E1B30}"/>
              </a:ext>
            </a:extLst>
          </p:cNvPr>
          <p:cNvSpPr/>
          <p:nvPr/>
        </p:nvSpPr>
        <p:spPr>
          <a:xfrm>
            <a:off x="350838" y="342900"/>
            <a:ext cx="1012825" cy="337762"/>
          </a:xfrm>
          <a:prstGeom prst="roundRect">
            <a:avLst>
              <a:gd name="adj" fmla="val 50000"/>
            </a:avLst>
          </a:prstGeom>
          <a:solidFill>
            <a:schemeClr val="bg1"/>
          </a:solidFill>
          <a:ln w="9525">
            <a:noFill/>
            <a:headEnd type="none" w="lg" len="med"/>
            <a:tailEnd type="none" w="lg" len="med"/>
          </a:ln>
          <a:effectLst>
            <a:outerShdw blurRad="63500" dist="635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07091" fontAlgn="base">
              <a:spcBef>
                <a:spcPct val="0"/>
              </a:spcBef>
              <a:spcAft>
                <a:spcPct val="0"/>
              </a:spcAft>
            </a:pPr>
            <a:r>
              <a:rPr lang="en-US" sz="1600">
                <a:blipFill>
                  <a:blip r:embed="rId3"/>
                  <a:stretch>
                    <a:fillRect t="-26822" b="-26822"/>
                  </a:stretch>
                </a:blipFill>
                <a:latin typeface="Segoe Sans Display Semibold" pitchFamily="2" charset="0"/>
                <a:cs typeface="Segoe Sans Display Semibold" pitchFamily="2" charset="0"/>
              </a:rPr>
              <a:t>Task 12</a:t>
            </a:r>
          </a:p>
        </p:txBody>
      </p:sp>
      <p:grpSp>
        <p:nvGrpSpPr>
          <p:cNvPr id="6" name="Group 5" descr="Classification: HArd problems">
            <a:extLst>
              <a:ext uri="{FF2B5EF4-FFF2-40B4-BE49-F238E27FC236}">
                <a16:creationId xmlns:a16="http://schemas.microsoft.com/office/drawing/2014/main" id="{19312CDA-99EE-82A8-C33F-C348C11B66E0}"/>
              </a:ext>
            </a:extLst>
          </p:cNvPr>
          <p:cNvGrpSpPr/>
          <p:nvPr/>
        </p:nvGrpSpPr>
        <p:grpSpPr>
          <a:xfrm>
            <a:off x="4772028" y="342900"/>
            <a:ext cx="2649535" cy="377634"/>
            <a:chOff x="4772028" y="342900"/>
            <a:chExt cx="2649535" cy="377634"/>
          </a:xfrm>
        </p:grpSpPr>
        <p:sp>
          <p:nvSpPr>
            <p:cNvPr id="14" name="TextBox 13">
              <a:extLst>
                <a:ext uri="{FF2B5EF4-FFF2-40B4-BE49-F238E27FC236}">
                  <a16:creationId xmlns:a16="http://schemas.microsoft.com/office/drawing/2014/main" id="{E607A2EA-F188-ADD6-76AE-979DA804FA40}"/>
                </a:ext>
              </a:extLst>
            </p:cNvPr>
            <p:cNvSpPr txBox="1"/>
            <p:nvPr/>
          </p:nvSpPr>
          <p:spPr>
            <a:xfrm>
              <a:off x="4772028" y="342900"/>
              <a:ext cx="2649535" cy="377634"/>
            </a:xfrm>
            <a:prstGeom prst="roundRect">
              <a:avLst>
                <a:gd name="adj" fmla="val 19537"/>
              </a:avLst>
            </a:prstGeom>
            <a:solidFill>
              <a:schemeClr val="accent2">
                <a:lumMod val="60000"/>
                <a:lumOff val="40000"/>
              </a:schemeClr>
            </a:solidFill>
          </p:spPr>
          <p:txBody>
            <a:bodyPr wrap="square" lIns="1188720" tIns="45720" rIns="0" bIns="45720" anchor="ctr">
              <a:noAutofit/>
            </a:bodyPr>
            <a:lstStyle/>
            <a:p>
              <a:pPr>
                <a:spcAft>
                  <a:spcPts val="776"/>
                </a:spcAft>
              </a:pPr>
              <a:r>
                <a:rPr lang="en-US" sz="1200" dirty="0">
                  <a:latin typeface="+mj-lt"/>
                  <a:cs typeface="Segoe Sans Display Semibold" pitchFamily="2" charset="0"/>
                </a:rPr>
                <a:t>Hard problems</a:t>
              </a:r>
            </a:p>
          </p:txBody>
        </p:sp>
        <p:sp>
          <p:nvSpPr>
            <p:cNvPr id="15" name="TextBox 14">
              <a:extLst>
                <a:ext uri="{FF2B5EF4-FFF2-40B4-BE49-F238E27FC236}">
                  <a16:creationId xmlns:a16="http://schemas.microsoft.com/office/drawing/2014/main" id="{680888F8-C3B2-BA02-390E-2BD8CDDCE3F3}"/>
                </a:ext>
              </a:extLst>
            </p:cNvPr>
            <p:cNvSpPr txBox="1"/>
            <p:nvPr/>
          </p:nvSpPr>
          <p:spPr>
            <a:xfrm>
              <a:off x="4832904" y="401573"/>
              <a:ext cx="1065613" cy="260288"/>
            </a:xfrm>
            <a:prstGeom prst="roundRect">
              <a:avLst>
                <a:gd name="adj" fmla="val 16151"/>
              </a:avLst>
            </a:prstGeom>
            <a:solidFill>
              <a:schemeClr val="bg1"/>
            </a:solidFill>
            <a:ln w="9525">
              <a:noFill/>
              <a:headEnd type="none" w="lg" len="med"/>
              <a:tailEnd type="none" w="lg" len="med"/>
            </a:ln>
            <a:effectLst>
              <a:outerShdw blurRad="63500" dist="63500" dir="2700000" algn="tl" rotWithShape="0">
                <a:prstClr val="black">
                  <a:alpha val="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defRPr lang="en-US"/>
              </a:defPPr>
              <a:lvl1pPr algn="ctr" defTabSz="932765" fontAlgn="base">
                <a:spcBef>
                  <a:spcPct val="0"/>
                </a:spcBef>
                <a:spcAft>
                  <a:spcPct val="0"/>
                </a:spcAft>
                <a:defRPr sz="1600">
                  <a:solidFill>
                    <a:schemeClr val="accent1"/>
                  </a:solidFill>
                  <a:latin typeface="+mj-lt"/>
                  <a:cs typeface="Segoe Sans Display Semibold" pitchFamily="2" charset="0"/>
                </a:defRPr>
              </a:lvl1pPr>
            </a:lstStyle>
            <a:p>
              <a:r>
                <a:rPr lang="en-IN" sz="1200">
                  <a:solidFill>
                    <a:schemeClr val="tx1"/>
                  </a:solidFill>
                </a:rPr>
                <a:t>Classification</a:t>
              </a:r>
            </a:p>
          </p:txBody>
        </p:sp>
      </p:grpSp>
      <p:sp>
        <p:nvSpPr>
          <p:cNvPr id="7" name="Graphic 5">
            <a:extLst>
              <a:ext uri="{FF2B5EF4-FFF2-40B4-BE49-F238E27FC236}">
                <a16:creationId xmlns:a16="http://schemas.microsoft.com/office/drawing/2014/main" id="{5C37898C-50A7-0678-38E2-BA4947B65911}"/>
              </a:ext>
              <a:ext uri="{C183D7F6-B498-43B3-948B-1728B52AA6E4}">
                <adec:decorative xmlns:adec="http://schemas.microsoft.com/office/drawing/2017/decorative" val="1"/>
              </a:ext>
            </a:extLst>
          </p:cNvPr>
          <p:cNvSpPr>
            <a:spLocks/>
          </p:cNvSpPr>
          <p:nvPr/>
        </p:nvSpPr>
        <p:spPr>
          <a:xfrm>
            <a:off x="457518" y="1753371"/>
            <a:ext cx="250822" cy="250818"/>
          </a:xfrm>
          <a:custGeom>
            <a:avLst/>
            <a:gdLst>
              <a:gd name="csX0" fmla="*/ 188408 w 190501"/>
              <a:gd name="csY0" fmla="*/ 45534 h 190500"/>
              <a:gd name="csX1" fmla="*/ 189957 w 190501"/>
              <a:gd name="csY1" fmla="*/ 37748 h 190500"/>
              <a:gd name="csX2" fmla="*/ 183357 w 190501"/>
              <a:gd name="csY2" fmla="*/ 33338 h 190500"/>
              <a:gd name="csX3" fmla="*/ 157162 w 190501"/>
              <a:gd name="csY3" fmla="*/ 33338 h 190500"/>
              <a:gd name="csX4" fmla="*/ 157162 w 190501"/>
              <a:gd name="csY4" fmla="*/ 7144 h 190500"/>
              <a:gd name="csX5" fmla="*/ 152751 w 190501"/>
              <a:gd name="csY5" fmla="*/ 544 h 190500"/>
              <a:gd name="csX6" fmla="*/ 144967 w 190501"/>
              <a:gd name="csY6" fmla="*/ 2093 h 190500"/>
              <a:gd name="csX7" fmla="*/ 121155 w 190501"/>
              <a:gd name="csY7" fmla="*/ 25906 h 190500"/>
              <a:gd name="csX8" fmla="*/ 119063 w 190501"/>
              <a:gd name="csY8" fmla="*/ 30957 h 190500"/>
              <a:gd name="csX9" fmla="*/ 119063 w 190501"/>
              <a:gd name="csY9" fmla="*/ 57967 h 190500"/>
              <a:gd name="csX10" fmla="*/ 100185 w 190501"/>
              <a:gd name="csY10" fmla="*/ 76846 h 190500"/>
              <a:gd name="csX11" fmla="*/ 95250 w 190501"/>
              <a:gd name="csY11" fmla="*/ 76201 h 190500"/>
              <a:gd name="csX12" fmla="*/ 76200 w 190501"/>
              <a:gd name="csY12" fmla="*/ 95251 h 190500"/>
              <a:gd name="csX13" fmla="*/ 95250 w 190501"/>
              <a:gd name="csY13" fmla="*/ 114301 h 190500"/>
              <a:gd name="csX14" fmla="*/ 114300 w 190501"/>
              <a:gd name="csY14" fmla="*/ 95251 h 190500"/>
              <a:gd name="csX15" fmla="*/ 113655 w 190501"/>
              <a:gd name="csY15" fmla="*/ 90316 h 190500"/>
              <a:gd name="csX16" fmla="*/ 132533 w 190501"/>
              <a:gd name="csY16" fmla="*/ 71438 h 190500"/>
              <a:gd name="csX17" fmla="*/ 159545 w 190501"/>
              <a:gd name="csY17" fmla="*/ 71438 h 190500"/>
              <a:gd name="csX18" fmla="*/ 164596 w 190501"/>
              <a:gd name="csY18" fmla="*/ 69346 h 190500"/>
              <a:gd name="csX19" fmla="*/ 188408 w 190501"/>
              <a:gd name="csY19" fmla="*/ 45534 h 190500"/>
              <a:gd name="csX20" fmla="*/ 95250 w 190501"/>
              <a:gd name="csY20" fmla="*/ 1 h 190500"/>
              <a:gd name="csX21" fmla="*/ 127860 w 190501"/>
              <a:gd name="csY21" fmla="*/ 5729 h 190500"/>
              <a:gd name="csX22" fmla="*/ 114419 w 190501"/>
              <a:gd name="csY22" fmla="*/ 19170 h 190500"/>
              <a:gd name="csX23" fmla="*/ 112781 w 190501"/>
              <a:gd name="csY23" fmla="*/ 21077 h 190500"/>
              <a:gd name="csX24" fmla="*/ 95250 w 190501"/>
              <a:gd name="csY24" fmla="*/ 19051 h 190500"/>
              <a:gd name="csX25" fmla="*/ 19050 w 190501"/>
              <a:gd name="csY25" fmla="*/ 95251 h 190500"/>
              <a:gd name="csX26" fmla="*/ 95250 w 190501"/>
              <a:gd name="csY26" fmla="*/ 171451 h 190500"/>
              <a:gd name="csX27" fmla="*/ 171450 w 190501"/>
              <a:gd name="csY27" fmla="*/ 95251 h 190500"/>
              <a:gd name="csX28" fmla="*/ 169424 w 190501"/>
              <a:gd name="csY28" fmla="*/ 77720 h 190500"/>
              <a:gd name="csX29" fmla="*/ 171331 w 190501"/>
              <a:gd name="csY29" fmla="*/ 76081 h 190500"/>
              <a:gd name="csX30" fmla="*/ 184772 w 190501"/>
              <a:gd name="csY30" fmla="*/ 62641 h 190500"/>
              <a:gd name="csX31" fmla="*/ 190500 w 190501"/>
              <a:gd name="csY31" fmla="*/ 95251 h 190500"/>
              <a:gd name="csX32" fmla="*/ 95250 w 190501"/>
              <a:gd name="csY32" fmla="*/ 190501 h 190500"/>
              <a:gd name="csX33" fmla="*/ 0 w 190501"/>
              <a:gd name="csY33" fmla="*/ 95251 h 190500"/>
              <a:gd name="csX34" fmla="*/ 95250 w 190501"/>
              <a:gd name="csY34" fmla="*/ 1 h 190500"/>
              <a:gd name="csX35" fmla="*/ 95250 w 190501"/>
              <a:gd name="csY35" fmla="*/ 38101 h 190500"/>
              <a:gd name="csX36" fmla="*/ 109538 w 190501"/>
              <a:gd name="csY36" fmla="*/ 39901 h 190500"/>
              <a:gd name="csX37" fmla="*/ 109538 w 190501"/>
              <a:gd name="csY37" fmla="*/ 54021 h 190500"/>
              <a:gd name="csX38" fmla="*/ 105592 w 190501"/>
              <a:gd name="csY38" fmla="*/ 57968 h 190500"/>
              <a:gd name="csX39" fmla="*/ 105131 w 190501"/>
              <a:gd name="csY39" fmla="*/ 58444 h 190500"/>
              <a:gd name="csX40" fmla="*/ 95250 w 190501"/>
              <a:gd name="csY40" fmla="*/ 57151 h 190500"/>
              <a:gd name="csX41" fmla="*/ 57150 w 190501"/>
              <a:gd name="csY41" fmla="*/ 95251 h 190500"/>
              <a:gd name="csX42" fmla="*/ 95250 w 190501"/>
              <a:gd name="csY42" fmla="*/ 133351 h 190500"/>
              <a:gd name="csX43" fmla="*/ 133350 w 190501"/>
              <a:gd name="csY43" fmla="*/ 95251 h 190500"/>
              <a:gd name="csX44" fmla="*/ 132057 w 190501"/>
              <a:gd name="csY44" fmla="*/ 85369 h 190500"/>
              <a:gd name="csX45" fmla="*/ 132533 w 190501"/>
              <a:gd name="csY45" fmla="*/ 84909 h 190500"/>
              <a:gd name="csX46" fmla="*/ 136478 w 190501"/>
              <a:gd name="csY46" fmla="*/ 80963 h 190500"/>
              <a:gd name="csX47" fmla="*/ 150600 w 190501"/>
              <a:gd name="csY47" fmla="*/ 80963 h 190500"/>
              <a:gd name="csX48" fmla="*/ 152400 w 190501"/>
              <a:gd name="csY48" fmla="*/ 95251 h 190500"/>
              <a:gd name="csX49" fmla="*/ 95250 w 190501"/>
              <a:gd name="csY49" fmla="*/ 152401 h 190500"/>
              <a:gd name="csX50" fmla="*/ 38100 w 190501"/>
              <a:gd name="csY50" fmla="*/ 95251 h 190500"/>
              <a:gd name="csX51" fmla="*/ 95250 w 190501"/>
              <a:gd name="csY51" fmla="*/ 38101 h 190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Lst>
            <a:rect l="l" t="t" r="r" b="b"/>
            <a:pathLst>
              <a:path w="190501" h="190500">
                <a:moveTo>
                  <a:pt x="188408" y="45534"/>
                </a:moveTo>
                <a:cubicBezTo>
                  <a:pt x="190452" y="43491"/>
                  <a:pt x="191063" y="40418"/>
                  <a:pt x="189957" y="37748"/>
                </a:cubicBezTo>
                <a:cubicBezTo>
                  <a:pt x="188852" y="35079"/>
                  <a:pt x="186247" y="33338"/>
                  <a:pt x="183357" y="33338"/>
                </a:cubicBezTo>
                <a:lnTo>
                  <a:pt x="157162" y="33338"/>
                </a:lnTo>
                <a:lnTo>
                  <a:pt x="157162" y="7144"/>
                </a:lnTo>
                <a:cubicBezTo>
                  <a:pt x="157162" y="4255"/>
                  <a:pt x="155421" y="1650"/>
                  <a:pt x="152751" y="544"/>
                </a:cubicBezTo>
                <a:cubicBezTo>
                  <a:pt x="150083" y="-562"/>
                  <a:pt x="147010" y="50"/>
                  <a:pt x="144967" y="2093"/>
                </a:cubicBezTo>
                <a:lnTo>
                  <a:pt x="121155" y="25906"/>
                </a:lnTo>
                <a:cubicBezTo>
                  <a:pt x="119815" y="27246"/>
                  <a:pt x="119063" y="29063"/>
                  <a:pt x="119063" y="30957"/>
                </a:cubicBezTo>
                <a:lnTo>
                  <a:pt x="119063" y="57967"/>
                </a:lnTo>
                <a:lnTo>
                  <a:pt x="100185" y="76846"/>
                </a:lnTo>
                <a:cubicBezTo>
                  <a:pt x="98610" y="76425"/>
                  <a:pt x="96957" y="76201"/>
                  <a:pt x="95250" y="76201"/>
                </a:cubicBezTo>
                <a:cubicBezTo>
                  <a:pt x="84729" y="76201"/>
                  <a:pt x="76200" y="84730"/>
                  <a:pt x="76200" y="95251"/>
                </a:cubicBezTo>
                <a:cubicBezTo>
                  <a:pt x="76200" y="105771"/>
                  <a:pt x="84729" y="114301"/>
                  <a:pt x="95250" y="114301"/>
                </a:cubicBezTo>
                <a:cubicBezTo>
                  <a:pt x="105771" y="114301"/>
                  <a:pt x="114300" y="105771"/>
                  <a:pt x="114300" y="95251"/>
                </a:cubicBezTo>
                <a:cubicBezTo>
                  <a:pt x="114300" y="93544"/>
                  <a:pt x="114075" y="91891"/>
                  <a:pt x="113655" y="90316"/>
                </a:cubicBezTo>
                <a:lnTo>
                  <a:pt x="132533" y="71438"/>
                </a:lnTo>
                <a:lnTo>
                  <a:pt x="159545" y="71438"/>
                </a:lnTo>
                <a:cubicBezTo>
                  <a:pt x="161439" y="71438"/>
                  <a:pt x="163256" y="70686"/>
                  <a:pt x="164596" y="69346"/>
                </a:cubicBezTo>
                <a:lnTo>
                  <a:pt x="188408" y="45534"/>
                </a:lnTo>
                <a:close/>
                <a:moveTo>
                  <a:pt x="95250" y="1"/>
                </a:moveTo>
                <a:cubicBezTo>
                  <a:pt x="106705" y="1"/>
                  <a:pt x="117687" y="2023"/>
                  <a:pt x="127860" y="5729"/>
                </a:cubicBezTo>
                <a:lnTo>
                  <a:pt x="114419" y="19170"/>
                </a:lnTo>
                <a:cubicBezTo>
                  <a:pt x="113823" y="19767"/>
                  <a:pt x="113275" y="20405"/>
                  <a:pt x="112781" y="21077"/>
                </a:cubicBezTo>
                <a:cubicBezTo>
                  <a:pt x="107152" y="19752"/>
                  <a:pt x="101283" y="19051"/>
                  <a:pt x="95250" y="19051"/>
                </a:cubicBezTo>
                <a:cubicBezTo>
                  <a:pt x="53166" y="19051"/>
                  <a:pt x="19050" y="53166"/>
                  <a:pt x="19050" y="95251"/>
                </a:cubicBezTo>
                <a:cubicBezTo>
                  <a:pt x="19050" y="137334"/>
                  <a:pt x="53166" y="171451"/>
                  <a:pt x="95250" y="171451"/>
                </a:cubicBezTo>
                <a:cubicBezTo>
                  <a:pt x="137334" y="171451"/>
                  <a:pt x="171450" y="137334"/>
                  <a:pt x="171450" y="95251"/>
                </a:cubicBezTo>
                <a:cubicBezTo>
                  <a:pt x="171450" y="89218"/>
                  <a:pt x="170749" y="83348"/>
                  <a:pt x="169424" y="77720"/>
                </a:cubicBezTo>
                <a:cubicBezTo>
                  <a:pt x="170096" y="77226"/>
                  <a:pt x="170734" y="76678"/>
                  <a:pt x="171331" y="76081"/>
                </a:cubicBezTo>
                <a:lnTo>
                  <a:pt x="184772" y="62641"/>
                </a:lnTo>
                <a:cubicBezTo>
                  <a:pt x="188478" y="72813"/>
                  <a:pt x="190500" y="83796"/>
                  <a:pt x="190500" y="95251"/>
                </a:cubicBezTo>
                <a:cubicBezTo>
                  <a:pt x="190500" y="147856"/>
                  <a:pt x="147855" y="190501"/>
                  <a:pt x="95250" y="190501"/>
                </a:cubicBezTo>
                <a:cubicBezTo>
                  <a:pt x="42645" y="190501"/>
                  <a:pt x="0" y="147856"/>
                  <a:pt x="0" y="95251"/>
                </a:cubicBezTo>
                <a:cubicBezTo>
                  <a:pt x="0" y="42645"/>
                  <a:pt x="42645" y="1"/>
                  <a:pt x="95250" y="1"/>
                </a:cubicBezTo>
                <a:close/>
                <a:moveTo>
                  <a:pt x="95250" y="38101"/>
                </a:moveTo>
                <a:cubicBezTo>
                  <a:pt x="100184" y="38101"/>
                  <a:pt x="104971" y="38726"/>
                  <a:pt x="109538" y="39901"/>
                </a:cubicBezTo>
                <a:lnTo>
                  <a:pt x="109538" y="54021"/>
                </a:lnTo>
                <a:lnTo>
                  <a:pt x="105592" y="57968"/>
                </a:lnTo>
                <a:cubicBezTo>
                  <a:pt x="105435" y="58125"/>
                  <a:pt x="105282" y="58284"/>
                  <a:pt x="105131" y="58444"/>
                </a:cubicBezTo>
                <a:cubicBezTo>
                  <a:pt x="101980" y="57601"/>
                  <a:pt x="98668" y="57151"/>
                  <a:pt x="95250" y="57151"/>
                </a:cubicBezTo>
                <a:cubicBezTo>
                  <a:pt x="74208" y="57151"/>
                  <a:pt x="57150" y="74208"/>
                  <a:pt x="57150" y="95251"/>
                </a:cubicBezTo>
                <a:cubicBezTo>
                  <a:pt x="57150" y="116293"/>
                  <a:pt x="74208" y="133351"/>
                  <a:pt x="95250" y="133351"/>
                </a:cubicBezTo>
                <a:cubicBezTo>
                  <a:pt x="116292" y="133351"/>
                  <a:pt x="133350" y="116293"/>
                  <a:pt x="133350" y="95251"/>
                </a:cubicBezTo>
                <a:cubicBezTo>
                  <a:pt x="133350" y="91833"/>
                  <a:pt x="132900" y="88521"/>
                  <a:pt x="132057" y="85369"/>
                </a:cubicBezTo>
                <a:cubicBezTo>
                  <a:pt x="132217" y="85219"/>
                  <a:pt x="132376" y="85065"/>
                  <a:pt x="132533" y="84909"/>
                </a:cubicBezTo>
                <a:lnTo>
                  <a:pt x="136478" y="80963"/>
                </a:lnTo>
                <a:lnTo>
                  <a:pt x="150600" y="80963"/>
                </a:lnTo>
                <a:cubicBezTo>
                  <a:pt x="151775" y="85530"/>
                  <a:pt x="152400" y="90317"/>
                  <a:pt x="152400" y="95251"/>
                </a:cubicBezTo>
                <a:cubicBezTo>
                  <a:pt x="152400" y="126814"/>
                  <a:pt x="126813" y="152401"/>
                  <a:pt x="95250" y="152401"/>
                </a:cubicBezTo>
                <a:cubicBezTo>
                  <a:pt x="63687" y="152401"/>
                  <a:pt x="38100" y="126814"/>
                  <a:pt x="38100" y="95251"/>
                </a:cubicBezTo>
                <a:cubicBezTo>
                  <a:pt x="38100" y="63687"/>
                  <a:pt x="63687" y="38101"/>
                  <a:pt x="95250" y="38101"/>
                </a:cubicBezTo>
                <a:close/>
              </a:path>
            </a:pathLst>
          </a:custGeom>
          <a:solidFill>
            <a:schemeClr val="tx1"/>
          </a:solidFill>
          <a:ln w="10477" cap="flat">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38011" tIns="270406" rIns="338011" bIns="270406" numCol="1" spcCol="0" rtlCol="0" fromWordArt="0" anchor="t" anchorCtr="0" forceAA="0" compatLnSpc="1">
            <a:prstTxWarp prst="textNoShape">
              <a:avLst/>
            </a:prstTxWarp>
            <a:noAutofit/>
          </a:bodyPr>
          <a:lstStyle/>
          <a:p>
            <a:pPr defTabSz="1722411" fontAlgn="base">
              <a:spcBef>
                <a:spcPct val="0"/>
              </a:spcBef>
              <a:spcAft>
                <a:spcPct val="0"/>
              </a:spcAft>
              <a:defRPr/>
            </a:pPr>
            <a:endParaRPr lang="en-US" sz="3622" b="1">
              <a:noFill/>
              <a:latin typeface="Segoe UI Variable Display Semibold" pitchFamily="2" charset="0"/>
              <a:cs typeface="Segoe UI" pitchFamily="34" charset="0"/>
            </a:endParaRPr>
          </a:p>
        </p:txBody>
      </p:sp>
      <p:sp>
        <p:nvSpPr>
          <p:cNvPr id="8" name="Rectangle: Rounded Corners 7">
            <a:extLst>
              <a:ext uri="{FF2B5EF4-FFF2-40B4-BE49-F238E27FC236}">
                <a16:creationId xmlns:a16="http://schemas.microsoft.com/office/drawing/2014/main" id="{56EAB656-8E51-2263-7144-D54DBBB85594}"/>
              </a:ext>
            </a:extLst>
          </p:cNvPr>
          <p:cNvSpPr/>
          <p:nvPr/>
        </p:nvSpPr>
        <p:spPr bwMode="auto">
          <a:xfrm>
            <a:off x="350838" y="2066107"/>
            <a:ext cx="3187959" cy="814642"/>
          </a:xfrm>
          <a:prstGeom prst="roundRect">
            <a:avLst>
              <a:gd name="adj" fmla="val 9646"/>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769520" fontAlgn="base">
              <a:spcBef>
                <a:spcPct val="0"/>
              </a:spcBef>
              <a:spcAft>
                <a:spcPct val="0"/>
              </a:spcAft>
            </a:pPr>
            <a:r>
              <a:rPr lang="en-US" sz="1100" dirty="0">
                <a:ln w="3175">
                  <a:noFill/>
                </a:ln>
                <a:solidFill>
                  <a:schemeClr val="tx1"/>
                </a:solidFill>
                <a:latin typeface="Segoe Sans Display Semibold" pitchFamily="2" charset="0"/>
                <a:cs typeface="Segoe Sans Display Semibold" pitchFamily="2" charset="0"/>
              </a:rPr>
              <a:t>Goal: </a:t>
            </a:r>
            <a:r>
              <a:rPr lang="en-US" sz="1100" dirty="0">
                <a:ln w="3175">
                  <a:noFill/>
                </a:ln>
                <a:solidFill>
                  <a:schemeClr val="tx1"/>
                </a:solidFill>
                <a:cs typeface="Segoe Sans Display Semibold" pitchFamily="2" charset="0"/>
              </a:rPr>
              <a:t>Step away from your laptop knowing nothing in flight will stall while you are out.</a:t>
            </a:r>
          </a:p>
        </p:txBody>
      </p:sp>
      <p:sp>
        <p:nvSpPr>
          <p:cNvPr id="9" name="Rectangle: Rounded Corners 8">
            <a:extLst>
              <a:ext uri="{FF2B5EF4-FFF2-40B4-BE49-F238E27FC236}">
                <a16:creationId xmlns:a16="http://schemas.microsoft.com/office/drawing/2014/main" id="{23BD900A-C08C-3218-635C-898617CFC1EB}"/>
              </a:ext>
            </a:extLst>
          </p:cNvPr>
          <p:cNvSpPr/>
          <p:nvPr/>
        </p:nvSpPr>
        <p:spPr bwMode="auto">
          <a:xfrm>
            <a:off x="3674226" y="2066107"/>
            <a:ext cx="3747337" cy="814642"/>
          </a:xfrm>
          <a:prstGeom prst="roundRect">
            <a:avLst>
              <a:gd name="adj" fmla="val 10584"/>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769520" fontAlgn="base">
              <a:spcBef>
                <a:spcPct val="0"/>
              </a:spcBef>
              <a:spcAft>
                <a:spcPct val="0"/>
              </a:spcAft>
            </a:pPr>
            <a:r>
              <a:rPr lang="en-US" sz="1100" dirty="0">
                <a:ln w="3175">
                  <a:noFill/>
                </a:ln>
                <a:solidFill>
                  <a:schemeClr val="tx1"/>
                </a:solidFill>
                <a:latin typeface="Segoe Sans Display Semibold"/>
                <a:cs typeface="Segoe Sans Display Semibold"/>
              </a:rPr>
              <a:t>Output: </a:t>
            </a:r>
            <a:r>
              <a:rPr lang="en-US" sz="1100" dirty="0">
                <a:ln w="3175">
                  <a:noFill/>
                </a:ln>
                <a:solidFill>
                  <a:schemeClr val="tx1"/>
                </a:solidFill>
                <a:cs typeface="Segoe Sans Display Semibold"/>
              </a:rPr>
              <a:t>A handover document built from your real work – projects, owners, deadlines, and supporting files – so coverage stays clear and execution keeps moving.</a:t>
            </a:r>
          </a:p>
        </p:txBody>
      </p:sp>
      <p:sp>
        <p:nvSpPr>
          <p:cNvPr id="10" name="Graphic 15">
            <a:extLst>
              <a:ext uri="{FF2B5EF4-FFF2-40B4-BE49-F238E27FC236}">
                <a16:creationId xmlns:a16="http://schemas.microsoft.com/office/drawing/2014/main" id="{ECF06758-2CDE-1963-9901-94308B0433BC}"/>
              </a:ext>
              <a:ext uri="{C183D7F6-B498-43B3-948B-1728B52AA6E4}">
                <adec:decorative xmlns:adec="http://schemas.microsoft.com/office/drawing/2017/decorative" val="1"/>
              </a:ext>
            </a:extLst>
          </p:cNvPr>
          <p:cNvSpPr>
            <a:spLocks/>
          </p:cNvSpPr>
          <p:nvPr/>
        </p:nvSpPr>
        <p:spPr>
          <a:xfrm>
            <a:off x="3780906" y="1753374"/>
            <a:ext cx="297568" cy="252931"/>
          </a:xfrm>
          <a:custGeom>
            <a:avLst/>
            <a:gdLst>
              <a:gd name="csX0" fmla="*/ 147926 w 190499"/>
              <a:gd name="csY0" fmla="*/ 2092 h 161924"/>
              <a:gd name="csX1" fmla="*/ 137824 w 190499"/>
              <a:gd name="csY1" fmla="*/ 2092 h 161924"/>
              <a:gd name="csX2" fmla="*/ 137824 w 190499"/>
              <a:gd name="csY2" fmla="*/ 12195 h 161924"/>
              <a:gd name="csX3" fmla="*/ 166109 w 190499"/>
              <a:gd name="csY3" fmla="*/ 40481 h 161924"/>
              <a:gd name="csX4" fmla="*/ 119063 w 190499"/>
              <a:gd name="csY4" fmla="*/ 40481 h 161924"/>
              <a:gd name="csX5" fmla="*/ 88106 w 190499"/>
              <a:gd name="csY5" fmla="*/ 71437 h 161924"/>
              <a:gd name="csX6" fmla="*/ 88106 w 190499"/>
              <a:gd name="csY6" fmla="*/ 100012 h 161924"/>
              <a:gd name="csX7" fmla="*/ 75437 w 190499"/>
              <a:gd name="csY7" fmla="*/ 116198 h 161924"/>
              <a:gd name="csX8" fmla="*/ 38100 w 190499"/>
              <a:gd name="csY8" fmla="*/ 85725 h 161924"/>
              <a:gd name="csX9" fmla="*/ 0 w 190499"/>
              <a:gd name="csY9" fmla="*/ 123825 h 161924"/>
              <a:gd name="csX10" fmla="*/ 38100 w 190499"/>
              <a:gd name="csY10" fmla="*/ 161925 h 161924"/>
              <a:gd name="csX11" fmla="*/ 75582 w 190499"/>
              <a:gd name="csY11" fmla="*/ 130693 h 161924"/>
              <a:gd name="csX12" fmla="*/ 102394 w 190499"/>
              <a:gd name="csY12" fmla="*/ 100012 h 161924"/>
              <a:gd name="csX13" fmla="*/ 102394 w 190499"/>
              <a:gd name="csY13" fmla="*/ 71437 h 161924"/>
              <a:gd name="csX14" fmla="*/ 119063 w 190499"/>
              <a:gd name="csY14" fmla="*/ 54769 h 161924"/>
              <a:gd name="csX15" fmla="*/ 166109 w 190499"/>
              <a:gd name="csY15" fmla="*/ 54769 h 161924"/>
              <a:gd name="csX16" fmla="*/ 137824 w 190499"/>
              <a:gd name="csY16" fmla="*/ 83055 h 161924"/>
              <a:gd name="csX17" fmla="*/ 137824 w 190499"/>
              <a:gd name="csY17" fmla="*/ 93157 h 161924"/>
              <a:gd name="csX18" fmla="*/ 147926 w 190499"/>
              <a:gd name="csY18" fmla="*/ 93157 h 161924"/>
              <a:gd name="csX19" fmla="*/ 188407 w 190499"/>
              <a:gd name="csY19" fmla="*/ 52676 h 161924"/>
              <a:gd name="csX20" fmla="*/ 188407 w 190499"/>
              <a:gd name="csY20" fmla="*/ 42574 h 161924"/>
              <a:gd name="csX21" fmla="*/ 147926 w 190499"/>
              <a:gd name="csY21" fmla="*/ 2092 h 1619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90499" h="161924">
                <a:moveTo>
                  <a:pt x="147926" y="2092"/>
                </a:moveTo>
                <a:cubicBezTo>
                  <a:pt x="145136" y="-697"/>
                  <a:pt x="140614" y="-697"/>
                  <a:pt x="137824" y="2092"/>
                </a:cubicBezTo>
                <a:cubicBezTo>
                  <a:pt x="135034" y="4882"/>
                  <a:pt x="135034" y="9405"/>
                  <a:pt x="137824" y="12195"/>
                </a:cubicBezTo>
                <a:lnTo>
                  <a:pt x="166109" y="40481"/>
                </a:lnTo>
                <a:lnTo>
                  <a:pt x="119063" y="40481"/>
                </a:lnTo>
                <a:cubicBezTo>
                  <a:pt x="101966" y="40481"/>
                  <a:pt x="88106" y="54341"/>
                  <a:pt x="88106" y="71437"/>
                </a:cubicBezTo>
                <a:lnTo>
                  <a:pt x="88106" y="100012"/>
                </a:lnTo>
                <a:cubicBezTo>
                  <a:pt x="88106" y="107840"/>
                  <a:pt x="82711" y="114408"/>
                  <a:pt x="75437" y="116198"/>
                </a:cubicBezTo>
                <a:cubicBezTo>
                  <a:pt x="71904" y="98811"/>
                  <a:pt x="56530" y="85725"/>
                  <a:pt x="38100" y="85725"/>
                </a:cubicBezTo>
                <a:cubicBezTo>
                  <a:pt x="17058" y="85725"/>
                  <a:pt x="0" y="102783"/>
                  <a:pt x="0" y="123825"/>
                </a:cubicBezTo>
                <a:cubicBezTo>
                  <a:pt x="0" y="144867"/>
                  <a:pt x="17058" y="161925"/>
                  <a:pt x="38100" y="161925"/>
                </a:cubicBezTo>
                <a:cubicBezTo>
                  <a:pt x="56797" y="161925"/>
                  <a:pt x="72348" y="148458"/>
                  <a:pt x="75582" y="130693"/>
                </a:cubicBezTo>
                <a:cubicBezTo>
                  <a:pt x="90719" y="128668"/>
                  <a:pt x="102394" y="115704"/>
                  <a:pt x="102394" y="100012"/>
                </a:cubicBezTo>
                <a:lnTo>
                  <a:pt x="102394" y="71437"/>
                </a:lnTo>
                <a:cubicBezTo>
                  <a:pt x="102394" y="62232"/>
                  <a:pt x="109857" y="54769"/>
                  <a:pt x="119063" y="54769"/>
                </a:cubicBezTo>
                <a:lnTo>
                  <a:pt x="166109" y="54769"/>
                </a:lnTo>
                <a:lnTo>
                  <a:pt x="137824" y="83055"/>
                </a:lnTo>
                <a:cubicBezTo>
                  <a:pt x="135034" y="85845"/>
                  <a:pt x="135034" y="90367"/>
                  <a:pt x="137824" y="93157"/>
                </a:cubicBezTo>
                <a:cubicBezTo>
                  <a:pt x="140614" y="95947"/>
                  <a:pt x="145136" y="95947"/>
                  <a:pt x="147926" y="93157"/>
                </a:cubicBezTo>
                <a:lnTo>
                  <a:pt x="188407" y="52676"/>
                </a:lnTo>
                <a:cubicBezTo>
                  <a:pt x="191197" y="49887"/>
                  <a:pt x="191197" y="45363"/>
                  <a:pt x="188407" y="42574"/>
                </a:cubicBezTo>
                <a:lnTo>
                  <a:pt x="147926" y="2092"/>
                </a:lnTo>
                <a:close/>
              </a:path>
            </a:pathLst>
          </a:custGeom>
          <a:solidFill>
            <a:schemeClr val="tx1"/>
          </a:solidFill>
          <a:ln w="10477" cap="flat">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38011" tIns="270406" rIns="338011" bIns="270406" numCol="1" spcCol="0" rtlCol="0" fromWordArt="0" anchor="t" anchorCtr="0" forceAA="0" compatLnSpc="1">
            <a:prstTxWarp prst="textNoShape">
              <a:avLst/>
            </a:prstTxWarp>
            <a:noAutofit/>
          </a:bodyPr>
          <a:lstStyle/>
          <a:p>
            <a:pPr defTabSz="1722411" fontAlgn="base">
              <a:spcBef>
                <a:spcPct val="0"/>
              </a:spcBef>
              <a:spcAft>
                <a:spcPct val="0"/>
              </a:spcAft>
              <a:defRPr/>
            </a:pPr>
            <a:endParaRPr lang="en-US" sz="3622" b="1">
              <a:noFill/>
              <a:latin typeface="Segoe UI Variable Display Semibold" pitchFamily="2" charset="0"/>
              <a:cs typeface="Segoe UI" pitchFamily="34" charset="0"/>
            </a:endParaRPr>
          </a:p>
        </p:txBody>
      </p:sp>
      <p:graphicFrame>
        <p:nvGraphicFramePr>
          <p:cNvPr id="12" name="Table 11">
            <a:extLst>
              <a:ext uri="{FF2B5EF4-FFF2-40B4-BE49-F238E27FC236}">
                <a16:creationId xmlns:a16="http://schemas.microsoft.com/office/drawing/2014/main" id="{83B46FEB-21F7-4CC8-5086-F63FCDAA4BBB}"/>
              </a:ext>
            </a:extLst>
          </p:cNvPr>
          <p:cNvGraphicFramePr>
            <a:graphicFrameLocks noGrp="1"/>
          </p:cNvGraphicFramePr>
          <p:nvPr>
            <p:extLst>
              <p:ext uri="{D42A27DB-BD31-4B8C-83A1-F6EECF244321}">
                <p14:modId xmlns:p14="http://schemas.microsoft.com/office/powerpoint/2010/main" val="3949342053"/>
              </p:ext>
            </p:extLst>
          </p:nvPr>
        </p:nvGraphicFramePr>
        <p:xfrm>
          <a:off x="350838" y="3120140"/>
          <a:ext cx="7070725" cy="5699760"/>
        </p:xfrm>
        <a:graphic>
          <a:graphicData uri="http://schemas.openxmlformats.org/drawingml/2006/table">
            <a:tbl>
              <a:tblPr firstRow="1" bandRow="1">
                <a:effectLst/>
                <a:tableStyleId>{2D5ABB26-0587-4C30-8999-92F81FD0307C}</a:tableStyleId>
              </a:tblPr>
              <a:tblGrid>
                <a:gridCol w="4438876">
                  <a:extLst>
                    <a:ext uri="{9D8B030D-6E8A-4147-A177-3AD203B41FA5}">
                      <a16:colId xmlns:a16="http://schemas.microsoft.com/office/drawing/2014/main" val="500978148"/>
                    </a:ext>
                  </a:extLst>
                </a:gridCol>
                <a:gridCol w="2631849">
                  <a:extLst>
                    <a:ext uri="{9D8B030D-6E8A-4147-A177-3AD203B41FA5}">
                      <a16:colId xmlns:a16="http://schemas.microsoft.com/office/drawing/2014/main" val="1291813688"/>
                    </a:ext>
                  </a:extLst>
                </a:gridCol>
              </a:tblGrid>
              <a:tr h="0">
                <a:tc>
                  <a:txBody>
                    <a:bodyPr/>
                    <a:lstStyle/>
                    <a:p>
                      <a:pPr marL="0" marR="0" lvl="0" indent="0" algn="l" defTabSz="524695" rtl="0" eaLnBrk="1" fontAlgn="auto" latinLnBrk="0" hangingPunct="1">
                        <a:lnSpc>
                          <a:spcPct val="100000"/>
                        </a:lnSpc>
                        <a:spcBef>
                          <a:spcPts val="600"/>
                        </a:spcBef>
                        <a:spcAft>
                          <a:spcPts val="800"/>
                        </a:spcAft>
                        <a:buClrTx/>
                        <a:buSzTx/>
                        <a:buFontTx/>
                        <a:buNone/>
                        <a:tabLst/>
                        <a:defRPr/>
                      </a:pPr>
                      <a:r>
                        <a:rPr lang="en-US" sz="1400" kern="1200">
                          <a:solidFill>
                            <a:schemeClr val="accent2">
                              <a:lumMod val="75000"/>
                            </a:schemeClr>
                          </a:solidFill>
                          <a:latin typeface="Segoe Sans Display Semibold" pitchFamily="2" charset="0"/>
                          <a:ea typeface="+mn-ea"/>
                          <a:cs typeface="Segoe Sans Display Semibold" pitchFamily="2" charset="0"/>
                          <a:sym typeface=""/>
                        </a:rPr>
                        <a:t>Prompt</a:t>
                      </a:r>
                    </a:p>
                  </a:txBody>
                  <a:tcPr marL="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ClrTx/>
                        <a:buSzTx/>
                        <a:buFontTx/>
                        <a:buNone/>
                        <a:tabLst/>
                        <a:defRPr/>
                      </a:pPr>
                      <a:r>
                        <a:rPr lang="en-US" sz="1400" kern="1200" dirty="0">
                          <a:solidFill>
                            <a:schemeClr val="accent2">
                              <a:lumMod val="75000"/>
                            </a:schemeClr>
                          </a:solidFill>
                          <a:latin typeface="Segoe Sans Display Semibold" pitchFamily="2" charset="0"/>
                          <a:ea typeface="+mn-ea"/>
                          <a:cs typeface="Segoe Sans Display Semibold" pitchFamily="2" charset="0"/>
                          <a:sym typeface=""/>
                        </a:rPr>
                        <a:t>Execution workflow</a:t>
                      </a:r>
                    </a:p>
                  </a:txBody>
                  <a:tcPr marL="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68231157"/>
                  </a:ext>
                </a:extLst>
              </a:tr>
              <a:tr h="576072">
                <a:tc rowSpan="8">
                  <a:txBody>
                    <a:bodyPr/>
                    <a:lstStyle/>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a:solidFill>
                            <a:schemeClr val="tx1"/>
                          </a:solidFill>
                          <a:effectLst/>
                          <a:latin typeface="+mn-lt"/>
                          <a:ea typeface="+mn-ea"/>
                          <a:cs typeface="Segoe Sans Display"/>
                        </a:rPr>
                        <a:t>I am about to go out of office for [x week(s)] beginning this coming [date]. Build an out-of-office tracker to cover off on all ongoing projects and tasks that will require things to move forward while I am gone.</a:t>
                      </a:r>
                    </a:p>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a:solidFill>
                            <a:schemeClr val="tx1"/>
                          </a:solidFill>
                          <a:effectLst/>
                          <a:latin typeface="+mn-lt"/>
                          <a:ea typeface="+mn-ea"/>
                          <a:cs typeface="Segoe Sans Display"/>
                        </a:rPr>
                        <a:t>This should cover all team meetings from this week, all emails, and all Teams messages (both in meeting chats, individual chats, and group chats). Please also analyze my calendar for next week, and any projects that have action items for next week and include these in the handover. This should cover big project asks as well as smaller project tasks.</a:t>
                      </a:r>
                    </a:p>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a:solidFill>
                            <a:schemeClr val="tx1"/>
                          </a:solidFill>
                          <a:effectLst/>
                          <a:latin typeface="+mn-lt"/>
                          <a:ea typeface="+mn-ea"/>
                          <a:cs typeface="Segoe Sans Display"/>
                        </a:rPr>
                        <a:t>Please limit the team members who are covering to my internal team members.</a:t>
                      </a:r>
                    </a:p>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a:solidFill>
                            <a:schemeClr val="tx1"/>
                          </a:solidFill>
                          <a:effectLst/>
                          <a:latin typeface="+mn-lt"/>
                          <a:ea typeface="+mn-ea"/>
                          <a:cs typeface="Segoe Sans Display"/>
                        </a:rPr>
                        <a:t>For this handover, include: Project name, Project status, Upcoming next steps &amp; deadlines, Action items that need to be done, Who should cover it while I am out, and links to any relevant documents.</a:t>
                      </a:r>
                    </a:p>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a:solidFill>
                            <a:schemeClr val="tx1"/>
                          </a:solidFill>
                          <a:effectLst/>
                          <a:latin typeface="+mn-lt"/>
                          <a:ea typeface="+mn-ea"/>
                          <a:cs typeface="Segoe Sans Display"/>
                        </a:rPr>
                        <a:t>Then act on my calendar for the OOO window: set my out-of-office auto-reply, decline or delegate non-critical meetings I’m invited to, and flag any meetings I own that should be rescheduled or covered. Hold all calendar changes for my review.</a:t>
                      </a:r>
                      <a:endParaRPr lang="en-US" sz="1400" b="0" i="0" u="none" strike="noStrike" kern="1200" cap="none" spc="0" normalizeH="0" baseline="0" dirty="0">
                        <a:solidFill>
                          <a:schemeClr val="tx1"/>
                        </a:solidFill>
                        <a:effectLst/>
                        <a:latin typeface="+mn-lt"/>
                        <a:ea typeface="+mn-ea"/>
                        <a:cs typeface="Segoe Sans Display"/>
                      </a:endParaRPr>
                    </a:p>
                  </a:txBody>
                  <a:tcPr marL="0" marR="274320">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noFill/>
                  </a:tcPr>
                </a:tc>
                <a:tc>
                  <a:txBody>
                    <a:bodyPr/>
                    <a:lstStyle/>
                    <a:p>
                      <a:pPr marL="0" marR="0" indent="0" algn="l" defTabSz="769520" rtl="0" eaLnBrk="1" latinLnBrk="0" hangingPunct="1">
                        <a:buNone/>
                      </a:pPr>
                      <a:r>
                        <a:rPr lang="en-US" sz="1400" b="0" i="0" u="none" strike="noStrike" kern="1200" cap="none" spc="0" normalizeH="0" baseline="0" dirty="0">
                          <a:solidFill>
                            <a:schemeClr val="tx1"/>
                          </a:solidFill>
                          <a:effectLst/>
                          <a:latin typeface="Segoe Sans Display Semibold" pitchFamily="2" charset="0"/>
                          <a:ea typeface="+mn-ea"/>
                          <a:cs typeface="Segoe Sans Display Semibold" pitchFamily="2" charset="0"/>
                        </a:rPr>
                        <a:t>Meetings (this week) </a:t>
                      </a:r>
                      <a:r>
                        <a:rPr lang="en-US" sz="1400" b="0" i="0" u="none" strike="noStrike" kern="1200" cap="none" spc="0" normalizeH="0" baseline="0" dirty="0">
                          <a:solidFill>
                            <a:schemeClr val="tx1"/>
                          </a:solidFill>
                          <a:effectLst/>
                          <a:latin typeface="Segoe Sans Display Semibold" pitchFamily="2" charset="0"/>
                          <a:ea typeface="+mn-ea"/>
                          <a:cs typeface="Segoe Sans Display Semibold" pitchFamily="2" charset="0"/>
                          <a:sym typeface="Wingdings" panose="05000000000000000000" pitchFamily="2" charset="2"/>
                        </a:rPr>
                        <a:t></a:t>
                      </a:r>
                      <a:r>
                        <a:rPr lang="en-US" sz="1400" b="0" i="0" u="none" strike="noStrike" kern="1200" cap="none" spc="0" normalizeH="0" baseline="0" dirty="0">
                          <a:solidFill>
                            <a:schemeClr val="tx1"/>
                          </a:solidFill>
                          <a:effectLst/>
                          <a:latin typeface="Segoe Sans Display Semibold" pitchFamily="2" charset="0"/>
                          <a:ea typeface="+mn-ea"/>
                          <a:cs typeface="Segoe Sans Display Semibold" pitchFamily="2" charset="0"/>
                        </a:rPr>
                        <a:t> </a:t>
                      </a:r>
                      <a:r>
                        <a:rPr lang="en-US" sz="1400" b="0" i="0" u="none" strike="noStrike" kern="1200" cap="none" spc="0" normalizeH="0" baseline="0" dirty="0">
                          <a:solidFill>
                            <a:schemeClr val="tx1"/>
                          </a:solidFill>
                          <a:effectLst/>
                          <a:latin typeface="+mn-lt"/>
                          <a:ea typeface="+mn-ea"/>
                          <a:cs typeface="Segoe Sans Display"/>
                        </a:rPr>
                        <a:t>Identify active projects + stakeholders</a:t>
                      </a:r>
                      <a:endParaRPr lang="en-IN" sz="1400" b="0" i="0" u="none" strike="noStrike" kern="1200" cap="none" spc="0" normalizeH="0" baseline="0" dirty="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726913705"/>
                  </a:ext>
                </a:extLst>
              </a:tr>
              <a:tr h="576072">
                <a:tc vMerge="1">
                  <a:txBody>
                    <a:bodyPr/>
                    <a:lstStyle/>
                    <a:p>
                      <a:endParaRPr lang="en-IN"/>
                    </a:p>
                  </a:txBody>
                  <a:tcPr/>
                </a:tc>
                <a:tc>
                  <a:txBody>
                    <a:bodyPr/>
                    <a:lstStyle/>
                    <a:p>
                      <a:pPr marL="0" marR="0" indent="0" algn="l" defTabSz="769520" rtl="0" eaLnBrk="1" latinLnBrk="0" hangingPunct="1">
                        <a:buNone/>
                      </a:pPr>
                      <a:r>
                        <a:rPr lang="en-US" sz="1400" b="0" i="0" u="none" strike="noStrike" kern="1200" cap="none" spc="0" normalizeH="0" baseline="0" dirty="0">
                          <a:solidFill>
                            <a:schemeClr val="tx1"/>
                          </a:solidFill>
                          <a:effectLst/>
                          <a:latin typeface="Segoe Sans Display Semibold" pitchFamily="2" charset="0"/>
                          <a:ea typeface="+mn-ea"/>
                          <a:cs typeface="Segoe Sans Display Semibold" pitchFamily="2" charset="0"/>
                        </a:rPr>
                        <a:t>Email threads </a:t>
                      </a:r>
                      <a:r>
                        <a:rPr lang="en-US" sz="1400" b="0" i="0" u="none" strike="noStrike" kern="1200" cap="none" spc="0" normalizeH="0" baseline="0" dirty="0">
                          <a:solidFill>
                            <a:schemeClr val="tx1"/>
                          </a:solidFill>
                          <a:effectLst/>
                          <a:latin typeface="Segoe Sans Display Semibold" pitchFamily="2" charset="0"/>
                          <a:ea typeface="+mn-ea"/>
                          <a:cs typeface="Segoe Sans Display Semibold" pitchFamily="2" charset="0"/>
                          <a:sym typeface="Wingdings" panose="05000000000000000000" pitchFamily="2" charset="2"/>
                        </a:rPr>
                        <a:t></a:t>
                      </a:r>
                      <a:r>
                        <a:rPr lang="en-US" sz="1400" b="0" i="0" u="none" strike="noStrike" kern="1200" cap="none" spc="0" normalizeH="0" baseline="0" dirty="0">
                          <a:solidFill>
                            <a:schemeClr val="tx1"/>
                          </a:solidFill>
                          <a:effectLst/>
                          <a:latin typeface="Segoe Sans Display Semibold" pitchFamily="2" charset="0"/>
                          <a:ea typeface="+mn-ea"/>
                          <a:cs typeface="Segoe Sans Display Semibold" pitchFamily="2" charset="0"/>
                        </a:rPr>
                        <a:t> </a:t>
                      </a:r>
                      <a:r>
                        <a:rPr lang="en-US" sz="1400" b="0" i="0" u="none" strike="noStrike" kern="1200" cap="none" spc="0" normalizeH="0" baseline="0" dirty="0">
                          <a:solidFill>
                            <a:schemeClr val="tx1"/>
                          </a:solidFill>
                          <a:effectLst/>
                          <a:latin typeface="+mn-lt"/>
                          <a:ea typeface="+mn-ea"/>
                          <a:cs typeface="Segoe Sans Display"/>
                        </a:rPr>
                        <a:t>Extract open requests + dependencies</a:t>
                      </a:r>
                      <a:endParaRPr lang="en-IN" sz="1400" b="0" i="0" u="none" strike="noStrike" kern="1200" cap="none" spc="0" normalizeH="0" baseline="0" dirty="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952265413"/>
                  </a:ext>
                </a:extLst>
              </a:tr>
              <a:tr h="576072">
                <a:tc vMerge="1">
                  <a:txBody>
                    <a:bodyPr/>
                    <a:lstStyle/>
                    <a:p>
                      <a:endParaRPr lang="en-IN"/>
                    </a:p>
                  </a:txBody>
                  <a:tcPr/>
                </a:tc>
                <a:tc>
                  <a:txBody>
                    <a:bodyPr/>
                    <a:lstStyle/>
                    <a:p>
                      <a:pPr marL="0" marR="0" indent="0" algn="l" defTabSz="769520" rtl="0" eaLnBrk="1" latinLnBrk="0" hangingPunct="1">
                        <a:buNone/>
                      </a:pPr>
                      <a:r>
                        <a:rPr lang="en-US" sz="1400" b="0" i="0" u="none" strike="noStrike" kern="1200" cap="none" spc="0" normalizeH="0" baseline="0">
                          <a:solidFill>
                            <a:schemeClr val="tx1"/>
                          </a:solidFill>
                          <a:effectLst/>
                          <a:latin typeface="Segoe Sans Display Semibold"/>
                          <a:ea typeface="+mn-ea"/>
                          <a:cs typeface="Segoe Sans Display Semibold"/>
                        </a:rPr>
                        <a:t>Teams chats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a:solidFill>
                            <a:schemeClr val="tx1"/>
                          </a:solidFill>
                          <a:effectLst/>
                          <a:latin typeface="Segoe Sans Display Semibold"/>
                          <a:ea typeface="+mn-ea"/>
                          <a:cs typeface="Segoe Sans Display Semibold"/>
                        </a:rPr>
                        <a:t> </a:t>
                      </a:r>
                      <a:r>
                        <a:rPr lang="en-US" sz="1400" b="0" i="0" u="none" strike="noStrike" kern="1200" cap="none" spc="0" normalizeH="0" baseline="0">
                          <a:solidFill>
                            <a:schemeClr val="tx1"/>
                          </a:solidFill>
                          <a:effectLst/>
                          <a:latin typeface="+mn-lt"/>
                          <a:ea typeface="+mn-ea"/>
                          <a:cs typeface="Segoe Sans Display"/>
                        </a:rPr>
                        <a:t>Capture in-flight tasks</a:t>
                      </a:r>
                      <a:endParaRPr lang="en-IN" sz="1400" b="0" i="0" u="none" strike="noStrike" kern="1200" cap="none" spc="0" normalizeH="0" baseline="0" dirty="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771845048"/>
                  </a:ext>
                </a:extLst>
              </a:tr>
              <a:tr h="576072">
                <a:tc vMerge="1">
                  <a:txBody>
                    <a:bodyPr/>
                    <a:lstStyle/>
                    <a:p>
                      <a:endParaRPr lang="en-IN"/>
                    </a:p>
                  </a:txBody>
                  <a:tcPr/>
                </a:tc>
                <a:tc>
                  <a:txBody>
                    <a:bodyPr/>
                    <a:lstStyle/>
                    <a:p>
                      <a:pPr marL="0" marR="0" indent="0" algn="l" defTabSz="769520" rtl="0" eaLnBrk="1" latinLnBrk="0" hangingPunct="1">
                        <a:buNone/>
                      </a:pPr>
                      <a:r>
                        <a:rPr lang="en-US" sz="1400" b="0" i="0" u="none" strike="noStrike" kern="1200" cap="none" spc="0" normalizeH="0" baseline="0">
                          <a:solidFill>
                            <a:schemeClr val="tx1"/>
                          </a:solidFill>
                          <a:effectLst/>
                          <a:latin typeface="Segoe Sans Display Semibold"/>
                          <a:ea typeface="+mn-ea"/>
                          <a:cs typeface="Segoe Sans Display Semibold"/>
                        </a:rPr>
                        <a:t>Calendar (next week)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a:solidFill>
                            <a:schemeClr val="tx1"/>
                          </a:solidFill>
                          <a:effectLst/>
                          <a:latin typeface="Segoe Sans Display Semibold"/>
                          <a:ea typeface="+mn-ea"/>
                          <a:cs typeface="Segoe Sans Display Semibold"/>
                        </a:rPr>
                        <a:t> </a:t>
                      </a:r>
                      <a:r>
                        <a:rPr lang="en-US" sz="1400" b="0" i="0" u="none" strike="noStrike" kern="1200" cap="none" spc="0" normalizeH="0" baseline="0">
                          <a:solidFill>
                            <a:schemeClr val="tx1"/>
                          </a:solidFill>
                          <a:effectLst/>
                          <a:latin typeface="+mn-lt"/>
                          <a:ea typeface="+mn-ea"/>
                          <a:cs typeface="Segoe Sans Display"/>
                        </a:rPr>
                        <a:t>Detect upcoming deadlines</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992826558"/>
                  </a:ext>
                </a:extLst>
              </a:tr>
              <a:tr h="576072">
                <a:tc vMerge="1">
                  <a:txBody>
                    <a:bodyPr/>
                    <a:lstStyle/>
                    <a:p>
                      <a:endParaRPr lang="en-IN"/>
                    </a:p>
                  </a:txBody>
                  <a:tcPr/>
                </a:tc>
                <a:tc>
                  <a:txBody>
                    <a:bodyPr/>
                    <a:lstStyle/>
                    <a:p>
                      <a:pPr marL="0" marR="0" indent="0" algn="l" defTabSz="769520" rtl="0" eaLnBrk="1" latinLnBrk="0" hangingPunct="1">
                        <a:buNone/>
                      </a:pPr>
                      <a:r>
                        <a:rPr lang="en-US" sz="1400" b="0" i="0" u="none" strike="noStrike" kern="1200" cap="none" spc="0" normalizeH="0" baseline="0">
                          <a:solidFill>
                            <a:schemeClr val="tx1"/>
                          </a:solidFill>
                          <a:effectLst/>
                          <a:latin typeface="Segoe Sans Display Semibold"/>
                          <a:ea typeface="+mn-ea"/>
                          <a:cs typeface="Segoe Sans Display Semibold"/>
                        </a:rPr>
                        <a:t>Org directory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a:solidFill>
                            <a:schemeClr val="tx1"/>
                          </a:solidFill>
                          <a:effectLst/>
                          <a:latin typeface="Segoe Sans Display Semibold"/>
                          <a:ea typeface="+mn-ea"/>
                          <a:cs typeface="Segoe Sans Display Semibold"/>
                        </a:rPr>
                        <a:t> </a:t>
                      </a:r>
                      <a:r>
                        <a:rPr lang="en-US" sz="1400" b="0" i="0" u="none" strike="noStrike" kern="1200" cap="none" spc="0" normalizeH="0" baseline="0">
                          <a:solidFill>
                            <a:schemeClr val="tx1"/>
                          </a:solidFill>
                          <a:effectLst/>
                          <a:latin typeface="+mn-lt"/>
                          <a:ea typeface="+mn-ea"/>
                          <a:cs typeface="Segoe Sans Display"/>
                        </a:rPr>
                        <a:t>Match internal team coverage</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138400096"/>
                  </a:ext>
                </a:extLst>
              </a:tr>
              <a:tr h="576072">
                <a:tc vMerge="1">
                  <a:txBody>
                    <a:bodyPr/>
                    <a:lstStyle/>
                    <a:p>
                      <a:endParaRPr lang="en-IN"/>
                    </a:p>
                  </a:txBody>
                  <a:tcPr/>
                </a:tc>
                <a:tc>
                  <a:txBody>
                    <a:bodyPr/>
                    <a:lstStyle/>
                    <a:p>
                      <a:pPr marL="0" marR="0" indent="0" algn="l" defTabSz="769520" rtl="0" eaLnBrk="1" latinLnBrk="0" hangingPunct="1">
                        <a:buNone/>
                      </a:pPr>
                      <a:r>
                        <a:rPr lang="en-US" sz="1400" b="0" i="0" u="none" strike="noStrike" kern="1200" cap="none" spc="0" normalizeH="0" baseline="0" dirty="0">
                          <a:solidFill>
                            <a:schemeClr val="tx1"/>
                          </a:solidFill>
                          <a:effectLst/>
                          <a:latin typeface="Segoe Sans Display Semibold" pitchFamily="2" charset="0"/>
                          <a:ea typeface="+mn-ea"/>
                          <a:cs typeface="Segoe Sans Display Semibold" pitchFamily="2" charset="0"/>
                        </a:rPr>
                        <a:t>Files </a:t>
                      </a:r>
                      <a:r>
                        <a:rPr lang="en-US" sz="1400" b="0" i="0" u="none" strike="noStrike" kern="1200" cap="none" spc="0" normalizeH="0" baseline="0" dirty="0">
                          <a:solidFill>
                            <a:schemeClr val="tx1"/>
                          </a:solidFill>
                          <a:effectLst/>
                          <a:latin typeface="Segoe Sans Display Semibold" pitchFamily="2" charset="0"/>
                          <a:ea typeface="+mn-ea"/>
                          <a:cs typeface="Segoe Sans Display Semibold" pitchFamily="2" charset="0"/>
                          <a:sym typeface="Wingdings" panose="05000000000000000000" pitchFamily="2" charset="2"/>
                        </a:rPr>
                        <a:t></a:t>
                      </a:r>
                      <a:r>
                        <a:rPr lang="en-US" sz="1400" b="0" i="0" u="none" strike="noStrike" kern="1200" cap="none" spc="0" normalizeH="0" baseline="0" dirty="0">
                          <a:solidFill>
                            <a:schemeClr val="tx1"/>
                          </a:solidFill>
                          <a:effectLst/>
                          <a:latin typeface="Segoe Sans Display Semibold" pitchFamily="2" charset="0"/>
                          <a:ea typeface="+mn-ea"/>
                          <a:cs typeface="Segoe Sans Display Semibold" pitchFamily="2" charset="0"/>
                        </a:rPr>
                        <a:t> </a:t>
                      </a:r>
                      <a:r>
                        <a:rPr lang="en-US" sz="1400" b="0" i="0" u="none" strike="noStrike" kern="1200" cap="none" spc="0" normalizeH="0" baseline="0" dirty="0">
                          <a:solidFill>
                            <a:schemeClr val="tx1"/>
                          </a:solidFill>
                          <a:effectLst/>
                          <a:latin typeface="+mn-lt"/>
                          <a:ea typeface="+mn-ea"/>
                          <a:cs typeface="Segoe Sans Display"/>
                        </a:rPr>
                        <a:t>Link supporting documents</a:t>
                      </a:r>
                      <a:endParaRPr lang="en-IN" sz="1400" b="0" i="0" u="none" strike="noStrike" kern="1200" cap="none" spc="0" normalizeH="0" baseline="0" dirty="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082059850"/>
                  </a:ext>
                </a:extLst>
              </a:tr>
              <a:tr h="576072">
                <a:tc vMerge="1">
                  <a:txBody>
                    <a:bodyPr/>
                    <a:lstStyle/>
                    <a:p>
                      <a:endParaRPr lang="en-IN"/>
                    </a:p>
                  </a:txBody>
                  <a:tcPr/>
                </a:tc>
                <a:tc>
                  <a:txBody>
                    <a:bodyPr/>
                    <a:lstStyle/>
                    <a:p>
                      <a:pPr marL="0" marR="0" indent="0" algn="l" defTabSz="769520" rtl="0" eaLnBrk="1" latinLnBrk="0" hangingPunct="1">
                        <a:buNone/>
                      </a:pPr>
                      <a:r>
                        <a:rPr lang="en-US" sz="1400" b="0" i="0" u="none" strike="noStrike" kern="1200" cap="none" spc="0" normalizeH="0" baseline="0">
                          <a:solidFill>
                            <a:schemeClr val="tx1"/>
                          </a:solidFill>
                          <a:effectLst/>
                          <a:latin typeface="Segoe Sans Display Semibold"/>
                          <a:ea typeface="+mn-ea"/>
                          <a:cs typeface="Segoe Sans Display Semibold"/>
                        </a:rPr>
                        <a:t>Compile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a:solidFill>
                            <a:schemeClr val="tx1"/>
                          </a:solidFill>
                          <a:effectLst/>
                          <a:latin typeface="Segoe Sans Display Semibold"/>
                          <a:ea typeface="+mn-ea"/>
                          <a:cs typeface="Segoe Sans Display Semibold"/>
                        </a:rPr>
                        <a:t> </a:t>
                      </a:r>
                      <a:r>
                        <a:rPr lang="en-US" sz="1400" b="0" i="0" u="none" strike="noStrike" kern="1200" cap="none" spc="0" normalizeH="0" baseline="0">
                          <a:solidFill>
                            <a:schemeClr val="tx1"/>
                          </a:solidFill>
                          <a:effectLst/>
                          <a:latin typeface="+mn-lt"/>
                          <a:ea typeface="+mn-ea"/>
                          <a:cs typeface="Segoe Sans Display"/>
                        </a:rPr>
                        <a:t>Ownership-assigned handover tracker</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613136370"/>
                  </a:ext>
                </a:extLst>
              </a:tr>
              <a:tr h="576072">
                <a:tc vMerge="1">
                  <a:txBody>
                    <a:bodyPr/>
                    <a:lstStyle/>
                    <a:p>
                      <a:endParaRPr lang="en-IN"/>
                    </a:p>
                  </a:txBody>
                  <a:tcPr/>
                </a:tc>
                <a:tc>
                  <a:txBody>
                    <a:bodyPr/>
                    <a:lstStyle/>
                    <a:p>
                      <a:pPr marL="0" marR="0" indent="0" algn="l" defTabSz="769520" rtl="0" eaLnBrk="1" latinLnBrk="0" hangingPunct="1">
                        <a:buNone/>
                      </a:pPr>
                      <a:r>
                        <a:rPr lang="en-US" sz="1400" b="0" i="0" u="none" strike="noStrike" kern="1200" cap="none" spc="0" normalizeH="0" baseline="0" dirty="0">
                          <a:solidFill>
                            <a:schemeClr val="tx1"/>
                          </a:solidFill>
                          <a:effectLst/>
                          <a:latin typeface="Segoe Sans Display Semibold" pitchFamily="2" charset="0"/>
                          <a:ea typeface="+mn-ea"/>
                          <a:cs typeface="Segoe Sans Display Semibold" pitchFamily="2" charset="0"/>
                        </a:rPr>
                        <a:t>Calendar </a:t>
                      </a:r>
                      <a:r>
                        <a:rPr lang="en-US" sz="1400" b="0" i="0" u="none" strike="noStrike" kern="1200" cap="none" spc="0" normalizeH="0" baseline="0" dirty="0">
                          <a:solidFill>
                            <a:schemeClr val="tx1"/>
                          </a:solidFill>
                          <a:effectLst/>
                          <a:latin typeface="Segoe Sans Display Semibold" pitchFamily="2" charset="0"/>
                          <a:ea typeface="+mn-ea"/>
                          <a:cs typeface="Segoe Sans Display Semibold" pitchFamily="2" charset="0"/>
                          <a:sym typeface="Wingdings" panose="05000000000000000000" pitchFamily="2" charset="2"/>
                        </a:rPr>
                        <a:t></a:t>
                      </a:r>
                      <a:r>
                        <a:rPr lang="en-US" sz="1400" b="0" i="0" u="none" strike="noStrike" kern="1200" cap="none" spc="0" normalizeH="0" baseline="0" dirty="0">
                          <a:solidFill>
                            <a:schemeClr val="tx1"/>
                          </a:solidFill>
                          <a:effectLst/>
                          <a:latin typeface="Segoe Sans Display Semibold" pitchFamily="2" charset="0"/>
                          <a:ea typeface="+mn-ea"/>
                          <a:cs typeface="Segoe Sans Display Semibold" pitchFamily="2" charset="0"/>
                        </a:rPr>
                        <a:t> </a:t>
                      </a:r>
                      <a:r>
                        <a:rPr lang="en-US" sz="1400" b="0" i="0" u="none" strike="noStrike" kern="1200" cap="none" spc="0" normalizeH="0" baseline="0" dirty="0">
                          <a:solidFill>
                            <a:schemeClr val="tx1"/>
                          </a:solidFill>
                          <a:effectLst/>
                          <a:latin typeface="+mn-lt"/>
                          <a:ea typeface="+mn-ea"/>
                          <a:cs typeface="Segoe Sans Display"/>
                        </a:rPr>
                        <a:t>Set auto-reply, decline/ delegate meetings, flag owned meetings</a:t>
                      </a:r>
                      <a:endParaRPr lang="en-IN" sz="1400" b="0" i="0" u="none" strike="noStrike" kern="1200" cap="none" spc="0" normalizeH="0" baseline="0" dirty="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noFill/>
                      <a:prstDash val="solid"/>
                      <a:round/>
                      <a:headEnd type="none" w="med" len="med"/>
                      <a:tailEnd type="none" w="med" len="med"/>
                    </a:lnB>
                    <a:noFill/>
                  </a:tcPr>
                </a:tc>
                <a:extLst>
                  <a:ext uri="{0D108BD9-81ED-4DB2-BD59-A6C34878D82A}">
                    <a16:rowId xmlns:a16="http://schemas.microsoft.com/office/drawing/2014/main" val="523743080"/>
                  </a:ext>
                </a:extLst>
              </a:tr>
            </a:tbl>
          </a:graphicData>
        </a:graphic>
      </p:graphicFrame>
      <p:cxnSp>
        <p:nvCxnSpPr>
          <p:cNvPr id="11" name="Straight Connector 10">
            <a:extLst>
              <a:ext uri="{FF2B5EF4-FFF2-40B4-BE49-F238E27FC236}">
                <a16:creationId xmlns:a16="http://schemas.microsoft.com/office/drawing/2014/main" id="{8D20557B-714B-3F49-A2FE-13F1C44EF206}"/>
              </a:ext>
              <a:ext uri="{C183D7F6-B498-43B3-948B-1728B52AA6E4}">
                <adec:decorative xmlns:adec="http://schemas.microsoft.com/office/drawing/2017/decorative" val="1"/>
              </a:ext>
            </a:extLst>
          </p:cNvPr>
          <p:cNvCxnSpPr>
            <a:cxnSpLocks/>
          </p:cNvCxnSpPr>
          <p:nvPr/>
        </p:nvCxnSpPr>
        <p:spPr>
          <a:xfrm>
            <a:off x="350838" y="1389084"/>
            <a:ext cx="7070725" cy="0"/>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6" name="Graphic 38" descr="Icon of a house which links to the At a glance page">
            <a:hlinkClick r:id="rId4" action="ppaction://hlinksldjump"/>
            <a:extLst>
              <a:ext uri="{FF2B5EF4-FFF2-40B4-BE49-F238E27FC236}">
                <a16:creationId xmlns:a16="http://schemas.microsoft.com/office/drawing/2014/main" id="{9272F0AA-544F-C9F3-2E3F-210B30C3CFCE}"/>
              </a:ext>
              <a:ext uri="{C183D7F6-B498-43B3-948B-1728B52AA6E4}">
                <adec:decorative xmlns:adec="http://schemas.microsoft.com/office/drawing/2017/decorative" val="0"/>
              </a:ext>
            </a:extLst>
          </p:cNvPr>
          <p:cNvSpPr>
            <a:spLocks/>
          </p:cNvSpPr>
          <p:nvPr/>
        </p:nvSpPr>
        <p:spPr>
          <a:xfrm>
            <a:off x="3812381" y="9807003"/>
            <a:ext cx="147638" cy="159896"/>
          </a:xfrm>
          <a:custGeom>
            <a:avLst/>
            <a:gdLst>
              <a:gd name="connsiteX0" fmla="*/ 638351 w 1521897"/>
              <a:gd name="connsiteY0" fmla="*/ 44772 h 1648428"/>
              <a:gd name="connsiteX1" fmla="*/ 883546 w 1521897"/>
              <a:gd name="connsiteY1" fmla="*/ 44772 h 1648428"/>
              <a:gd name="connsiteX2" fmla="*/ 1454257 w 1521897"/>
              <a:gd name="connsiteY2" fmla="*/ 526284 h 1648428"/>
              <a:gd name="connsiteX3" fmla="*/ 1521897 w 1521897"/>
              <a:gd name="connsiteY3" fmla="*/ 671709 h 1648428"/>
              <a:gd name="connsiteX4" fmla="*/ 1521897 w 1521897"/>
              <a:gd name="connsiteY4" fmla="*/ 1500467 h 1648428"/>
              <a:gd name="connsiteX5" fmla="*/ 1373935 w 1521897"/>
              <a:gd name="connsiteY5" fmla="*/ 1648429 h 1648428"/>
              <a:gd name="connsiteX6" fmla="*/ 1120285 w 1521897"/>
              <a:gd name="connsiteY6" fmla="*/ 1648429 h 1648428"/>
              <a:gd name="connsiteX7" fmla="*/ 972323 w 1521897"/>
              <a:gd name="connsiteY7" fmla="*/ 1500467 h 1648428"/>
              <a:gd name="connsiteX8" fmla="*/ 972323 w 1521897"/>
              <a:gd name="connsiteY8" fmla="*/ 1077718 h 1648428"/>
              <a:gd name="connsiteX9" fmla="*/ 908911 w 1521897"/>
              <a:gd name="connsiteY9" fmla="*/ 1014305 h 1648428"/>
              <a:gd name="connsiteX10" fmla="*/ 612986 w 1521897"/>
              <a:gd name="connsiteY10" fmla="*/ 1014305 h 1648428"/>
              <a:gd name="connsiteX11" fmla="*/ 549574 w 1521897"/>
              <a:gd name="connsiteY11" fmla="*/ 1077718 h 1648428"/>
              <a:gd name="connsiteX12" fmla="*/ 549574 w 1521897"/>
              <a:gd name="connsiteY12" fmla="*/ 1500467 h 1648428"/>
              <a:gd name="connsiteX13" fmla="*/ 401612 w 1521897"/>
              <a:gd name="connsiteY13" fmla="*/ 1648429 h 1648428"/>
              <a:gd name="connsiteX14" fmla="*/ 147962 w 1521897"/>
              <a:gd name="connsiteY14" fmla="*/ 1648429 h 1648428"/>
              <a:gd name="connsiteX15" fmla="*/ 0 w 1521897"/>
              <a:gd name="connsiteY15" fmla="*/ 1500467 h 1648428"/>
              <a:gd name="connsiteX16" fmla="*/ 0 w 1521897"/>
              <a:gd name="connsiteY16" fmla="*/ 671625 h 1648428"/>
              <a:gd name="connsiteX17" fmla="*/ 67640 w 1521897"/>
              <a:gd name="connsiteY17" fmla="*/ 526199 h 1648428"/>
              <a:gd name="connsiteX18" fmla="*/ 638351 w 1521897"/>
              <a:gd name="connsiteY18" fmla="*/ 44772 h 1648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21897" h="1648428">
                <a:moveTo>
                  <a:pt x="638351" y="44772"/>
                </a:moveTo>
                <a:cubicBezTo>
                  <a:pt x="709179" y="-14924"/>
                  <a:pt x="812718" y="-14924"/>
                  <a:pt x="883546" y="44772"/>
                </a:cubicBezTo>
                <a:lnTo>
                  <a:pt x="1454257" y="526284"/>
                </a:lnTo>
                <a:cubicBezTo>
                  <a:pt x="1497209" y="562386"/>
                  <a:pt x="1521897" y="615568"/>
                  <a:pt x="1521897" y="671709"/>
                </a:cubicBezTo>
                <a:lnTo>
                  <a:pt x="1521897" y="1500467"/>
                </a:lnTo>
                <a:cubicBezTo>
                  <a:pt x="1521897" y="1582184"/>
                  <a:pt x="1455652" y="1648429"/>
                  <a:pt x="1373935" y="1648429"/>
                </a:cubicBezTo>
                <a:lnTo>
                  <a:pt x="1120285" y="1648429"/>
                </a:lnTo>
                <a:cubicBezTo>
                  <a:pt x="1038568" y="1648429"/>
                  <a:pt x="972323" y="1582184"/>
                  <a:pt x="972323" y="1500467"/>
                </a:cubicBezTo>
                <a:lnTo>
                  <a:pt x="972323" y="1077718"/>
                </a:lnTo>
                <a:cubicBezTo>
                  <a:pt x="972323" y="1042697"/>
                  <a:pt x="943931" y="1014305"/>
                  <a:pt x="908911" y="1014305"/>
                </a:cubicBezTo>
                <a:lnTo>
                  <a:pt x="612986" y="1014305"/>
                </a:lnTo>
                <a:cubicBezTo>
                  <a:pt x="577965" y="1014305"/>
                  <a:pt x="549574" y="1042697"/>
                  <a:pt x="549574" y="1077718"/>
                </a:cubicBezTo>
                <a:lnTo>
                  <a:pt x="549574" y="1500467"/>
                </a:lnTo>
                <a:cubicBezTo>
                  <a:pt x="549574" y="1582184"/>
                  <a:pt x="483329" y="1648429"/>
                  <a:pt x="401612" y="1648429"/>
                </a:cubicBezTo>
                <a:lnTo>
                  <a:pt x="147962" y="1648429"/>
                </a:lnTo>
                <a:cubicBezTo>
                  <a:pt x="66245" y="1648429"/>
                  <a:pt x="0" y="1582184"/>
                  <a:pt x="0" y="1500467"/>
                </a:cubicBezTo>
                <a:lnTo>
                  <a:pt x="0" y="671625"/>
                </a:lnTo>
                <a:cubicBezTo>
                  <a:pt x="0" y="615568"/>
                  <a:pt x="24689" y="562386"/>
                  <a:pt x="67640" y="526199"/>
                </a:cubicBezTo>
                <a:lnTo>
                  <a:pt x="638351" y="44772"/>
                </a:lnTo>
                <a:close/>
              </a:path>
            </a:pathLst>
          </a:custGeom>
          <a:solidFill>
            <a:schemeClr val="tx1"/>
          </a:solidFill>
          <a:ln w="15081" cap="flat">
            <a:noFill/>
            <a:prstDash val="solid"/>
            <a:miter/>
          </a:ln>
        </p:spPr>
        <p:txBody>
          <a:bodyPr rtlCol="0" anchor="ctr"/>
          <a:lstStyle/>
          <a:p>
            <a:endParaRPr lang="en-US" dirty="0"/>
          </a:p>
        </p:txBody>
      </p:sp>
      <p:sp>
        <p:nvSpPr>
          <p:cNvPr id="3" name="Slide Number Placeholder 2">
            <a:extLst>
              <a:ext uri="{FF2B5EF4-FFF2-40B4-BE49-F238E27FC236}">
                <a16:creationId xmlns:a16="http://schemas.microsoft.com/office/drawing/2014/main" id="{80B19634-3DD5-D8D8-355B-3541FBEA29E8}"/>
              </a:ext>
            </a:extLst>
          </p:cNvPr>
          <p:cNvSpPr>
            <a:spLocks noGrp="1"/>
          </p:cNvSpPr>
          <p:nvPr>
            <p:ph type="sldNum" sz="quarter" idx="10"/>
          </p:nvPr>
        </p:nvSpPr>
        <p:spPr>
          <a:xfrm>
            <a:off x="7197040" y="9825395"/>
            <a:ext cx="232460" cy="123111"/>
          </a:xfrm>
        </p:spPr>
        <p:txBody>
          <a:bodyPr/>
          <a:lstStyle/>
          <a:p>
            <a:r>
              <a:rPr lang="en-IN"/>
              <a:t>17</a:t>
            </a:r>
          </a:p>
        </p:txBody>
      </p:sp>
    </p:spTree>
    <p:extLst>
      <p:ext uri="{BB962C8B-B14F-4D97-AF65-F5344CB8AC3E}">
        <p14:creationId xmlns:p14="http://schemas.microsoft.com/office/powerpoint/2010/main" val="2730163394"/>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DCB2C-E2C4-9479-9143-3DF27944A491}"/>
            </a:ext>
          </a:extLst>
        </p:cNvPr>
        <p:cNvGrpSpPr/>
        <p:nvPr/>
      </p:nvGrpSpPr>
      <p:grpSpPr>
        <a:xfrm>
          <a:off x="0" y="0"/>
          <a:ext cx="0" cy="0"/>
          <a:chOff x="0" y="0"/>
          <a:chExt cx="0" cy="0"/>
        </a:xfrm>
      </p:grpSpPr>
      <p:sp>
        <p:nvSpPr>
          <p:cNvPr id="39" name="Title 3">
            <a:extLst>
              <a:ext uri="{FF2B5EF4-FFF2-40B4-BE49-F238E27FC236}">
                <a16:creationId xmlns:a16="http://schemas.microsoft.com/office/drawing/2014/main" id="{2C7DA5DF-74B7-4A5D-8B9F-6E31F7C22917}"/>
              </a:ext>
            </a:extLst>
          </p:cNvPr>
          <p:cNvSpPr>
            <a:spLocks noGrp="1"/>
          </p:cNvSpPr>
          <p:nvPr>
            <p:ph type="title"/>
          </p:nvPr>
        </p:nvSpPr>
        <p:spPr>
          <a:xfrm>
            <a:off x="350838" y="1008281"/>
            <a:ext cx="7070725" cy="369332"/>
          </a:xfrm>
        </p:spPr>
        <p:txBody>
          <a:bodyPr vert="horz" wrap="square" lIns="0" tIns="0" rIns="0" bIns="0" rtlCol="0" anchor="t">
            <a:spAutoFit/>
          </a:bodyPr>
          <a:lstStyle/>
          <a:p>
            <a:r>
              <a:rPr lang="en-US"/>
              <a:t>Analyze and optimize your OneDrive at scale</a:t>
            </a:r>
            <a:endParaRPr lang="en-IN"/>
          </a:p>
        </p:txBody>
      </p:sp>
      <p:pic>
        <p:nvPicPr>
          <p:cNvPr id="12" name="Picture 11">
            <a:extLst>
              <a:ext uri="{FF2B5EF4-FFF2-40B4-BE49-F238E27FC236}">
                <a16:creationId xmlns:a16="http://schemas.microsoft.com/office/drawing/2014/main" id="{CDEFFBCE-739B-90B7-C2B7-BAEF65B7E185}"/>
              </a:ext>
              <a:ext uri="{C183D7F6-B498-43B3-948B-1728B52AA6E4}">
                <adec:decorative xmlns:adec="http://schemas.microsoft.com/office/drawing/2017/decorative" val="1"/>
              </a:ext>
            </a:extLst>
          </p:cNvPr>
          <p:cNvPicPr>
            <a:picLocks noChangeAspect="1"/>
          </p:cNvPicPr>
          <p:nvPr/>
        </p:nvPicPr>
        <p:blipFill>
          <a:blip r:embed="rId2">
            <a:alphaModFix amt="62000"/>
          </a:blip>
          <a:srcRect l="19826" t="32122"/>
          <a:stretch>
            <a:fillRect/>
          </a:stretch>
        </p:blipFill>
        <p:spPr>
          <a:xfrm flipV="1">
            <a:off x="0" y="9784109"/>
            <a:ext cx="1949450" cy="274291"/>
          </a:xfrm>
          <a:custGeom>
            <a:avLst/>
            <a:gdLst>
              <a:gd name="csX0" fmla="*/ 0 w 1988820"/>
              <a:gd name="csY0" fmla="*/ 279830 h 279830"/>
              <a:gd name="csX1" fmla="*/ 1988820 w 1988820"/>
              <a:gd name="csY1" fmla="*/ 279830 h 279830"/>
              <a:gd name="csX2" fmla="*/ 1988820 w 1988820"/>
              <a:gd name="csY2" fmla="*/ 0 h 279830"/>
              <a:gd name="csX3" fmla="*/ 0 w 1988820"/>
              <a:gd name="csY3" fmla="*/ 0 h 279830"/>
            </a:gdLst>
            <a:ahLst/>
            <a:cxnLst>
              <a:cxn ang="0">
                <a:pos x="csX0" y="csY0"/>
              </a:cxn>
              <a:cxn ang="0">
                <a:pos x="csX1" y="csY1"/>
              </a:cxn>
              <a:cxn ang="0">
                <a:pos x="csX2" y="csY2"/>
              </a:cxn>
              <a:cxn ang="0">
                <a:pos x="csX3" y="csY3"/>
              </a:cxn>
            </a:cxnLst>
            <a:rect l="l" t="t" r="r" b="b"/>
            <a:pathLst>
              <a:path w="1988820" h="279830">
                <a:moveTo>
                  <a:pt x="0" y="279830"/>
                </a:moveTo>
                <a:lnTo>
                  <a:pt x="1988820" y="279830"/>
                </a:lnTo>
                <a:lnTo>
                  <a:pt x="1988820" y="0"/>
                </a:lnTo>
                <a:lnTo>
                  <a:pt x="0" y="0"/>
                </a:lnTo>
                <a:close/>
              </a:path>
            </a:pathLst>
          </a:custGeom>
        </p:spPr>
      </p:pic>
      <p:sp>
        <p:nvSpPr>
          <p:cNvPr id="13" name="NavPill_SitesPages">
            <a:extLst>
              <a:ext uri="{FF2B5EF4-FFF2-40B4-BE49-F238E27FC236}">
                <a16:creationId xmlns:a16="http://schemas.microsoft.com/office/drawing/2014/main" id="{0685D741-81F5-8AFA-E1C4-C0A8E2B6B6D4}"/>
              </a:ext>
            </a:extLst>
          </p:cNvPr>
          <p:cNvSpPr/>
          <p:nvPr/>
        </p:nvSpPr>
        <p:spPr>
          <a:xfrm>
            <a:off x="350838" y="342900"/>
            <a:ext cx="1012825" cy="337762"/>
          </a:xfrm>
          <a:prstGeom prst="roundRect">
            <a:avLst>
              <a:gd name="adj" fmla="val 50000"/>
            </a:avLst>
          </a:prstGeom>
          <a:solidFill>
            <a:schemeClr val="bg1"/>
          </a:solidFill>
          <a:ln w="9525">
            <a:noFill/>
            <a:headEnd type="none" w="lg" len="med"/>
            <a:tailEnd type="none" w="lg" len="med"/>
          </a:ln>
          <a:effectLst>
            <a:outerShdw blurRad="63500" dist="635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07091" fontAlgn="base">
              <a:spcBef>
                <a:spcPct val="0"/>
              </a:spcBef>
              <a:spcAft>
                <a:spcPct val="0"/>
              </a:spcAft>
            </a:pPr>
            <a:r>
              <a:rPr lang="en-US" sz="1600">
                <a:blipFill>
                  <a:blip r:embed="rId3"/>
                  <a:stretch>
                    <a:fillRect t="-26822" b="-26822"/>
                  </a:stretch>
                </a:blipFill>
                <a:latin typeface="Segoe Sans Display Semibold" pitchFamily="2" charset="0"/>
                <a:cs typeface="Segoe Sans Display Semibold" pitchFamily="2" charset="0"/>
              </a:rPr>
              <a:t>Task 13</a:t>
            </a:r>
          </a:p>
        </p:txBody>
      </p:sp>
      <p:grpSp>
        <p:nvGrpSpPr>
          <p:cNvPr id="3" name="Group 2" descr="Classification: Hard problems">
            <a:extLst>
              <a:ext uri="{FF2B5EF4-FFF2-40B4-BE49-F238E27FC236}">
                <a16:creationId xmlns:a16="http://schemas.microsoft.com/office/drawing/2014/main" id="{A1939BF1-D596-B2DB-1DFD-3EEC1DF49790}"/>
              </a:ext>
            </a:extLst>
          </p:cNvPr>
          <p:cNvGrpSpPr/>
          <p:nvPr/>
        </p:nvGrpSpPr>
        <p:grpSpPr>
          <a:xfrm>
            <a:off x="4772028" y="342900"/>
            <a:ext cx="2649535" cy="377634"/>
            <a:chOff x="4772028" y="342900"/>
            <a:chExt cx="2649535" cy="377634"/>
          </a:xfrm>
        </p:grpSpPr>
        <p:sp>
          <p:nvSpPr>
            <p:cNvPr id="31" name="TextBox 30">
              <a:extLst>
                <a:ext uri="{FF2B5EF4-FFF2-40B4-BE49-F238E27FC236}">
                  <a16:creationId xmlns:a16="http://schemas.microsoft.com/office/drawing/2014/main" id="{6FC936DF-E2BE-27B4-4A4B-42F714AE5788}"/>
                </a:ext>
              </a:extLst>
            </p:cNvPr>
            <p:cNvSpPr txBox="1"/>
            <p:nvPr/>
          </p:nvSpPr>
          <p:spPr>
            <a:xfrm>
              <a:off x="4772028" y="342900"/>
              <a:ext cx="2649535" cy="377634"/>
            </a:xfrm>
            <a:prstGeom prst="roundRect">
              <a:avLst>
                <a:gd name="adj" fmla="val 19537"/>
              </a:avLst>
            </a:prstGeom>
            <a:solidFill>
              <a:schemeClr val="accent2">
                <a:lumMod val="60000"/>
                <a:lumOff val="40000"/>
              </a:schemeClr>
            </a:solidFill>
          </p:spPr>
          <p:txBody>
            <a:bodyPr wrap="square" lIns="1188720" tIns="45720" rIns="0" bIns="45720" anchor="ctr">
              <a:noAutofit/>
            </a:bodyPr>
            <a:lstStyle/>
            <a:p>
              <a:pPr>
                <a:spcAft>
                  <a:spcPts val="776"/>
                </a:spcAft>
              </a:pPr>
              <a:r>
                <a:rPr lang="en-US" sz="1200" dirty="0">
                  <a:latin typeface="+mj-lt"/>
                  <a:cs typeface="Segoe Sans Display Semibold" pitchFamily="2" charset="0"/>
                </a:rPr>
                <a:t>Hard problems</a:t>
              </a:r>
            </a:p>
          </p:txBody>
        </p:sp>
        <p:sp>
          <p:nvSpPr>
            <p:cNvPr id="32" name="TextBox 31">
              <a:extLst>
                <a:ext uri="{FF2B5EF4-FFF2-40B4-BE49-F238E27FC236}">
                  <a16:creationId xmlns:a16="http://schemas.microsoft.com/office/drawing/2014/main" id="{1FB2C413-9441-9148-02BE-76E958E048FF}"/>
                </a:ext>
              </a:extLst>
            </p:cNvPr>
            <p:cNvSpPr txBox="1"/>
            <p:nvPr/>
          </p:nvSpPr>
          <p:spPr>
            <a:xfrm>
              <a:off x="4832904" y="401573"/>
              <a:ext cx="1065613" cy="260288"/>
            </a:xfrm>
            <a:prstGeom prst="roundRect">
              <a:avLst>
                <a:gd name="adj" fmla="val 16151"/>
              </a:avLst>
            </a:prstGeom>
            <a:solidFill>
              <a:schemeClr val="bg1"/>
            </a:solidFill>
            <a:ln w="9525">
              <a:noFill/>
              <a:headEnd type="none" w="lg" len="med"/>
              <a:tailEnd type="none" w="lg" len="med"/>
            </a:ln>
            <a:effectLst>
              <a:outerShdw blurRad="63500" dist="63500" dir="2700000" algn="tl" rotWithShape="0">
                <a:prstClr val="black">
                  <a:alpha val="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defRPr lang="en-US"/>
              </a:defPPr>
              <a:lvl1pPr algn="ctr" defTabSz="932765" fontAlgn="base">
                <a:spcBef>
                  <a:spcPct val="0"/>
                </a:spcBef>
                <a:spcAft>
                  <a:spcPct val="0"/>
                </a:spcAft>
                <a:defRPr sz="1600">
                  <a:solidFill>
                    <a:schemeClr val="accent1"/>
                  </a:solidFill>
                  <a:latin typeface="+mj-lt"/>
                  <a:cs typeface="Segoe Sans Display Semibold" pitchFamily="2" charset="0"/>
                </a:defRPr>
              </a:lvl1pPr>
            </a:lstStyle>
            <a:p>
              <a:r>
                <a:rPr lang="en-IN" sz="1200">
                  <a:solidFill>
                    <a:schemeClr val="tx1"/>
                  </a:solidFill>
                </a:rPr>
                <a:t>Classification</a:t>
              </a:r>
            </a:p>
          </p:txBody>
        </p:sp>
      </p:grpSp>
      <p:sp>
        <p:nvSpPr>
          <p:cNvPr id="22" name="Graphic 5">
            <a:extLst>
              <a:ext uri="{FF2B5EF4-FFF2-40B4-BE49-F238E27FC236}">
                <a16:creationId xmlns:a16="http://schemas.microsoft.com/office/drawing/2014/main" id="{9A92C9B5-88BB-53C9-3465-A34C55116AE7}"/>
              </a:ext>
              <a:ext uri="{C183D7F6-B498-43B3-948B-1728B52AA6E4}">
                <adec:decorative xmlns:adec="http://schemas.microsoft.com/office/drawing/2017/decorative" val="1"/>
              </a:ext>
            </a:extLst>
          </p:cNvPr>
          <p:cNvSpPr>
            <a:spLocks/>
          </p:cNvSpPr>
          <p:nvPr/>
        </p:nvSpPr>
        <p:spPr>
          <a:xfrm>
            <a:off x="457518" y="1753371"/>
            <a:ext cx="250822" cy="250818"/>
          </a:xfrm>
          <a:custGeom>
            <a:avLst/>
            <a:gdLst>
              <a:gd name="csX0" fmla="*/ 188408 w 190501"/>
              <a:gd name="csY0" fmla="*/ 45534 h 190500"/>
              <a:gd name="csX1" fmla="*/ 189957 w 190501"/>
              <a:gd name="csY1" fmla="*/ 37748 h 190500"/>
              <a:gd name="csX2" fmla="*/ 183357 w 190501"/>
              <a:gd name="csY2" fmla="*/ 33338 h 190500"/>
              <a:gd name="csX3" fmla="*/ 157162 w 190501"/>
              <a:gd name="csY3" fmla="*/ 33338 h 190500"/>
              <a:gd name="csX4" fmla="*/ 157162 w 190501"/>
              <a:gd name="csY4" fmla="*/ 7144 h 190500"/>
              <a:gd name="csX5" fmla="*/ 152751 w 190501"/>
              <a:gd name="csY5" fmla="*/ 544 h 190500"/>
              <a:gd name="csX6" fmla="*/ 144967 w 190501"/>
              <a:gd name="csY6" fmla="*/ 2093 h 190500"/>
              <a:gd name="csX7" fmla="*/ 121155 w 190501"/>
              <a:gd name="csY7" fmla="*/ 25906 h 190500"/>
              <a:gd name="csX8" fmla="*/ 119063 w 190501"/>
              <a:gd name="csY8" fmla="*/ 30957 h 190500"/>
              <a:gd name="csX9" fmla="*/ 119063 w 190501"/>
              <a:gd name="csY9" fmla="*/ 57967 h 190500"/>
              <a:gd name="csX10" fmla="*/ 100185 w 190501"/>
              <a:gd name="csY10" fmla="*/ 76846 h 190500"/>
              <a:gd name="csX11" fmla="*/ 95250 w 190501"/>
              <a:gd name="csY11" fmla="*/ 76201 h 190500"/>
              <a:gd name="csX12" fmla="*/ 76200 w 190501"/>
              <a:gd name="csY12" fmla="*/ 95251 h 190500"/>
              <a:gd name="csX13" fmla="*/ 95250 w 190501"/>
              <a:gd name="csY13" fmla="*/ 114301 h 190500"/>
              <a:gd name="csX14" fmla="*/ 114300 w 190501"/>
              <a:gd name="csY14" fmla="*/ 95251 h 190500"/>
              <a:gd name="csX15" fmla="*/ 113655 w 190501"/>
              <a:gd name="csY15" fmla="*/ 90316 h 190500"/>
              <a:gd name="csX16" fmla="*/ 132533 w 190501"/>
              <a:gd name="csY16" fmla="*/ 71438 h 190500"/>
              <a:gd name="csX17" fmla="*/ 159545 w 190501"/>
              <a:gd name="csY17" fmla="*/ 71438 h 190500"/>
              <a:gd name="csX18" fmla="*/ 164596 w 190501"/>
              <a:gd name="csY18" fmla="*/ 69346 h 190500"/>
              <a:gd name="csX19" fmla="*/ 188408 w 190501"/>
              <a:gd name="csY19" fmla="*/ 45534 h 190500"/>
              <a:gd name="csX20" fmla="*/ 95250 w 190501"/>
              <a:gd name="csY20" fmla="*/ 1 h 190500"/>
              <a:gd name="csX21" fmla="*/ 127860 w 190501"/>
              <a:gd name="csY21" fmla="*/ 5729 h 190500"/>
              <a:gd name="csX22" fmla="*/ 114419 w 190501"/>
              <a:gd name="csY22" fmla="*/ 19170 h 190500"/>
              <a:gd name="csX23" fmla="*/ 112781 w 190501"/>
              <a:gd name="csY23" fmla="*/ 21077 h 190500"/>
              <a:gd name="csX24" fmla="*/ 95250 w 190501"/>
              <a:gd name="csY24" fmla="*/ 19051 h 190500"/>
              <a:gd name="csX25" fmla="*/ 19050 w 190501"/>
              <a:gd name="csY25" fmla="*/ 95251 h 190500"/>
              <a:gd name="csX26" fmla="*/ 95250 w 190501"/>
              <a:gd name="csY26" fmla="*/ 171451 h 190500"/>
              <a:gd name="csX27" fmla="*/ 171450 w 190501"/>
              <a:gd name="csY27" fmla="*/ 95251 h 190500"/>
              <a:gd name="csX28" fmla="*/ 169424 w 190501"/>
              <a:gd name="csY28" fmla="*/ 77720 h 190500"/>
              <a:gd name="csX29" fmla="*/ 171331 w 190501"/>
              <a:gd name="csY29" fmla="*/ 76081 h 190500"/>
              <a:gd name="csX30" fmla="*/ 184772 w 190501"/>
              <a:gd name="csY30" fmla="*/ 62641 h 190500"/>
              <a:gd name="csX31" fmla="*/ 190500 w 190501"/>
              <a:gd name="csY31" fmla="*/ 95251 h 190500"/>
              <a:gd name="csX32" fmla="*/ 95250 w 190501"/>
              <a:gd name="csY32" fmla="*/ 190501 h 190500"/>
              <a:gd name="csX33" fmla="*/ 0 w 190501"/>
              <a:gd name="csY33" fmla="*/ 95251 h 190500"/>
              <a:gd name="csX34" fmla="*/ 95250 w 190501"/>
              <a:gd name="csY34" fmla="*/ 1 h 190500"/>
              <a:gd name="csX35" fmla="*/ 95250 w 190501"/>
              <a:gd name="csY35" fmla="*/ 38101 h 190500"/>
              <a:gd name="csX36" fmla="*/ 109538 w 190501"/>
              <a:gd name="csY36" fmla="*/ 39901 h 190500"/>
              <a:gd name="csX37" fmla="*/ 109538 w 190501"/>
              <a:gd name="csY37" fmla="*/ 54021 h 190500"/>
              <a:gd name="csX38" fmla="*/ 105592 w 190501"/>
              <a:gd name="csY38" fmla="*/ 57968 h 190500"/>
              <a:gd name="csX39" fmla="*/ 105131 w 190501"/>
              <a:gd name="csY39" fmla="*/ 58444 h 190500"/>
              <a:gd name="csX40" fmla="*/ 95250 w 190501"/>
              <a:gd name="csY40" fmla="*/ 57151 h 190500"/>
              <a:gd name="csX41" fmla="*/ 57150 w 190501"/>
              <a:gd name="csY41" fmla="*/ 95251 h 190500"/>
              <a:gd name="csX42" fmla="*/ 95250 w 190501"/>
              <a:gd name="csY42" fmla="*/ 133351 h 190500"/>
              <a:gd name="csX43" fmla="*/ 133350 w 190501"/>
              <a:gd name="csY43" fmla="*/ 95251 h 190500"/>
              <a:gd name="csX44" fmla="*/ 132057 w 190501"/>
              <a:gd name="csY44" fmla="*/ 85369 h 190500"/>
              <a:gd name="csX45" fmla="*/ 132533 w 190501"/>
              <a:gd name="csY45" fmla="*/ 84909 h 190500"/>
              <a:gd name="csX46" fmla="*/ 136478 w 190501"/>
              <a:gd name="csY46" fmla="*/ 80963 h 190500"/>
              <a:gd name="csX47" fmla="*/ 150600 w 190501"/>
              <a:gd name="csY47" fmla="*/ 80963 h 190500"/>
              <a:gd name="csX48" fmla="*/ 152400 w 190501"/>
              <a:gd name="csY48" fmla="*/ 95251 h 190500"/>
              <a:gd name="csX49" fmla="*/ 95250 w 190501"/>
              <a:gd name="csY49" fmla="*/ 152401 h 190500"/>
              <a:gd name="csX50" fmla="*/ 38100 w 190501"/>
              <a:gd name="csY50" fmla="*/ 95251 h 190500"/>
              <a:gd name="csX51" fmla="*/ 95250 w 190501"/>
              <a:gd name="csY51" fmla="*/ 38101 h 190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Lst>
            <a:rect l="l" t="t" r="r" b="b"/>
            <a:pathLst>
              <a:path w="190501" h="190500">
                <a:moveTo>
                  <a:pt x="188408" y="45534"/>
                </a:moveTo>
                <a:cubicBezTo>
                  <a:pt x="190452" y="43491"/>
                  <a:pt x="191063" y="40418"/>
                  <a:pt x="189957" y="37748"/>
                </a:cubicBezTo>
                <a:cubicBezTo>
                  <a:pt x="188852" y="35079"/>
                  <a:pt x="186247" y="33338"/>
                  <a:pt x="183357" y="33338"/>
                </a:cubicBezTo>
                <a:lnTo>
                  <a:pt x="157162" y="33338"/>
                </a:lnTo>
                <a:lnTo>
                  <a:pt x="157162" y="7144"/>
                </a:lnTo>
                <a:cubicBezTo>
                  <a:pt x="157162" y="4255"/>
                  <a:pt x="155421" y="1650"/>
                  <a:pt x="152751" y="544"/>
                </a:cubicBezTo>
                <a:cubicBezTo>
                  <a:pt x="150083" y="-562"/>
                  <a:pt x="147010" y="50"/>
                  <a:pt x="144967" y="2093"/>
                </a:cubicBezTo>
                <a:lnTo>
                  <a:pt x="121155" y="25906"/>
                </a:lnTo>
                <a:cubicBezTo>
                  <a:pt x="119815" y="27246"/>
                  <a:pt x="119063" y="29063"/>
                  <a:pt x="119063" y="30957"/>
                </a:cubicBezTo>
                <a:lnTo>
                  <a:pt x="119063" y="57967"/>
                </a:lnTo>
                <a:lnTo>
                  <a:pt x="100185" y="76846"/>
                </a:lnTo>
                <a:cubicBezTo>
                  <a:pt x="98610" y="76425"/>
                  <a:pt x="96957" y="76201"/>
                  <a:pt x="95250" y="76201"/>
                </a:cubicBezTo>
                <a:cubicBezTo>
                  <a:pt x="84729" y="76201"/>
                  <a:pt x="76200" y="84730"/>
                  <a:pt x="76200" y="95251"/>
                </a:cubicBezTo>
                <a:cubicBezTo>
                  <a:pt x="76200" y="105771"/>
                  <a:pt x="84729" y="114301"/>
                  <a:pt x="95250" y="114301"/>
                </a:cubicBezTo>
                <a:cubicBezTo>
                  <a:pt x="105771" y="114301"/>
                  <a:pt x="114300" y="105771"/>
                  <a:pt x="114300" y="95251"/>
                </a:cubicBezTo>
                <a:cubicBezTo>
                  <a:pt x="114300" y="93544"/>
                  <a:pt x="114075" y="91891"/>
                  <a:pt x="113655" y="90316"/>
                </a:cubicBezTo>
                <a:lnTo>
                  <a:pt x="132533" y="71438"/>
                </a:lnTo>
                <a:lnTo>
                  <a:pt x="159545" y="71438"/>
                </a:lnTo>
                <a:cubicBezTo>
                  <a:pt x="161439" y="71438"/>
                  <a:pt x="163256" y="70686"/>
                  <a:pt x="164596" y="69346"/>
                </a:cubicBezTo>
                <a:lnTo>
                  <a:pt x="188408" y="45534"/>
                </a:lnTo>
                <a:close/>
                <a:moveTo>
                  <a:pt x="95250" y="1"/>
                </a:moveTo>
                <a:cubicBezTo>
                  <a:pt x="106705" y="1"/>
                  <a:pt x="117687" y="2023"/>
                  <a:pt x="127860" y="5729"/>
                </a:cubicBezTo>
                <a:lnTo>
                  <a:pt x="114419" y="19170"/>
                </a:lnTo>
                <a:cubicBezTo>
                  <a:pt x="113823" y="19767"/>
                  <a:pt x="113275" y="20405"/>
                  <a:pt x="112781" y="21077"/>
                </a:cubicBezTo>
                <a:cubicBezTo>
                  <a:pt x="107152" y="19752"/>
                  <a:pt x="101283" y="19051"/>
                  <a:pt x="95250" y="19051"/>
                </a:cubicBezTo>
                <a:cubicBezTo>
                  <a:pt x="53166" y="19051"/>
                  <a:pt x="19050" y="53166"/>
                  <a:pt x="19050" y="95251"/>
                </a:cubicBezTo>
                <a:cubicBezTo>
                  <a:pt x="19050" y="137334"/>
                  <a:pt x="53166" y="171451"/>
                  <a:pt x="95250" y="171451"/>
                </a:cubicBezTo>
                <a:cubicBezTo>
                  <a:pt x="137334" y="171451"/>
                  <a:pt x="171450" y="137334"/>
                  <a:pt x="171450" y="95251"/>
                </a:cubicBezTo>
                <a:cubicBezTo>
                  <a:pt x="171450" y="89218"/>
                  <a:pt x="170749" y="83348"/>
                  <a:pt x="169424" y="77720"/>
                </a:cubicBezTo>
                <a:cubicBezTo>
                  <a:pt x="170096" y="77226"/>
                  <a:pt x="170734" y="76678"/>
                  <a:pt x="171331" y="76081"/>
                </a:cubicBezTo>
                <a:lnTo>
                  <a:pt x="184772" y="62641"/>
                </a:lnTo>
                <a:cubicBezTo>
                  <a:pt x="188478" y="72813"/>
                  <a:pt x="190500" y="83796"/>
                  <a:pt x="190500" y="95251"/>
                </a:cubicBezTo>
                <a:cubicBezTo>
                  <a:pt x="190500" y="147856"/>
                  <a:pt x="147855" y="190501"/>
                  <a:pt x="95250" y="190501"/>
                </a:cubicBezTo>
                <a:cubicBezTo>
                  <a:pt x="42645" y="190501"/>
                  <a:pt x="0" y="147856"/>
                  <a:pt x="0" y="95251"/>
                </a:cubicBezTo>
                <a:cubicBezTo>
                  <a:pt x="0" y="42645"/>
                  <a:pt x="42645" y="1"/>
                  <a:pt x="95250" y="1"/>
                </a:cubicBezTo>
                <a:close/>
                <a:moveTo>
                  <a:pt x="95250" y="38101"/>
                </a:moveTo>
                <a:cubicBezTo>
                  <a:pt x="100184" y="38101"/>
                  <a:pt x="104971" y="38726"/>
                  <a:pt x="109538" y="39901"/>
                </a:cubicBezTo>
                <a:lnTo>
                  <a:pt x="109538" y="54021"/>
                </a:lnTo>
                <a:lnTo>
                  <a:pt x="105592" y="57968"/>
                </a:lnTo>
                <a:cubicBezTo>
                  <a:pt x="105435" y="58125"/>
                  <a:pt x="105282" y="58284"/>
                  <a:pt x="105131" y="58444"/>
                </a:cubicBezTo>
                <a:cubicBezTo>
                  <a:pt x="101980" y="57601"/>
                  <a:pt x="98668" y="57151"/>
                  <a:pt x="95250" y="57151"/>
                </a:cubicBezTo>
                <a:cubicBezTo>
                  <a:pt x="74208" y="57151"/>
                  <a:pt x="57150" y="74208"/>
                  <a:pt x="57150" y="95251"/>
                </a:cubicBezTo>
                <a:cubicBezTo>
                  <a:pt x="57150" y="116293"/>
                  <a:pt x="74208" y="133351"/>
                  <a:pt x="95250" y="133351"/>
                </a:cubicBezTo>
                <a:cubicBezTo>
                  <a:pt x="116292" y="133351"/>
                  <a:pt x="133350" y="116293"/>
                  <a:pt x="133350" y="95251"/>
                </a:cubicBezTo>
                <a:cubicBezTo>
                  <a:pt x="133350" y="91833"/>
                  <a:pt x="132900" y="88521"/>
                  <a:pt x="132057" y="85369"/>
                </a:cubicBezTo>
                <a:cubicBezTo>
                  <a:pt x="132217" y="85219"/>
                  <a:pt x="132376" y="85065"/>
                  <a:pt x="132533" y="84909"/>
                </a:cubicBezTo>
                <a:lnTo>
                  <a:pt x="136478" y="80963"/>
                </a:lnTo>
                <a:lnTo>
                  <a:pt x="150600" y="80963"/>
                </a:lnTo>
                <a:cubicBezTo>
                  <a:pt x="151775" y="85530"/>
                  <a:pt x="152400" y="90317"/>
                  <a:pt x="152400" y="95251"/>
                </a:cubicBezTo>
                <a:cubicBezTo>
                  <a:pt x="152400" y="126814"/>
                  <a:pt x="126813" y="152401"/>
                  <a:pt x="95250" y="152401"/>
                </a:cubicBezTo>
                <a:cubicBezTo>
                  <a:pt x="63687" y="152401"/>
                  <a:pt x="38100" y="126814"/>
                  <a:pt x="38100" y="95251"/>
                </a:cubicBezTo>
                <a:cubicBezTo>
                  <a:pt x="38100" y="63687"/>
                  <a:pt x="63687" y="38101"/>
                  <a:pt x="95250" y="38101"/>
                </a:cubicBezTo>
                <a:close/>
              </a:path>
            </a:pathLst>
          </a:custGeom>
          <a:solidFill>
            <a:schemeClr val="tx1"/>
          </a:solidFill>
          <a:ln w="10477" cap="flat">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38011" tIns="270406" rIns="338011" bIns="270406" numCol="1" spcCol="0" rtlCol="0" fromWordArt="0" anchor="t" anchorCtr="0" forceAA="0" compatLnSpc="1">
            <a:prstTxWarp prst="textNoShape">
              <a:avLst/>
            </a:prstTxWarp>
            <a:noAutofit/>
          </a:bodyPr>
          <a:lstStyle/>
          <a:p>
            <a:pPr defTabSz="1722411" fontAlgn="base">
              <a:spcBef>
                <a:spcPct val="0"/>
              </a:spcBef>
              <a:spcAft>
                <a:spcPct val="0"/>
              </a:spcAft>
              <a:defRPr/>
            </a:pPr>
            <a:endParaRPr lang="en-US" sz="3622" b="1">
              <a:noFill/>
              <a:latin typeface="Segoe UI Variable Display Semibold" pitchFamily="2" charset="0"/>
              <a:cs typeface="Segoe UI" pitchFamily="34" charset="0"/>
            </a:endParaRPr>
          </a:p>
        </p:txBody>
      </p:sp>
      <p:sp>
        <p:nvSpPr>
          <p:cNvPr id="23" name="Rectangle: Rounded Corners 22">
            <a:extLst>
              <a:ext uri="{FF2B5EF4-FFF2-40B4-BE49-F238E27FC236}">
                <a16:creationId xmlns:a16="http://schemas.microsoft.com/office/drawing/2014/main" id="{786D7CB4-D2BC-92ED-DF7C-01BFDB0354DD}"/>
              </a:ext>
            </a:extLst>
          </p:cNvPr>
          <p:cNvSpPr/>
          <p:nvPr/>
        </p:nvSpPr>
        <p:spPr bwMode="auto">
          <a:xfrm>
            <a:off x="350838" y="2066107"/>
            <a:ext cx="3187959" cy="814642"/>
          </a:xfrm>
          <a:prstGeom prst="roundRect">
            <a:avLst>
              <a:gd name="adj" fmla="val 9646"/>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769520" fontAlgn="base">
              <a:spcBef>
                <a:spcPct val="0"/>
              </a:spcBef>
              <a:spcAft>
                <a:spcPct val="0"/>
              </a:spcAft>
            </a:pPr>
            <a:r>
              <a:rPr lang="en-US" sz="1100">
                <a:ln w="3175">
                  <a:noFill/>
                </a:ln>
                <a:solidFill>
                  <a:schemeClr val="tx1"/>
                </a:solidFill>
                <a:latin typeface="Segoe Sans Display Semibold" pitchFamily="2" charset="0"/>
                <a:cs typeface="Segoe Sans Display Semibold" pitchFamily="2" charset="0"/>
              </a:rPr>
              <a:t>Goal: </a:t>
            </a:r>
            <a:r>
              <a:rPr lang="en-US" sz="1100">
                <a:ln w="3175">
                  <a:noFill/>
                </a:ln>
                <a:solidFill>
                  <a:schemeClr val="tx1"/>
                </a:solidFill>
                <a:cs typeface="Segoe Sans Display Semibold" pitchFamily="2" charset="0"/>
              </a:rPr>
              <a:t>Turn a sprawling OneDrive into a structured catalog you can actually act on.</a:t>
            </a:r>
          </a:p>
        </p:txBody>
      </p:sp>
      <p:sp>
        <p:nvSpPr>
          <p:cNvPr id="24" name="Rectangle: Rounded Corners 23">
            <a:extLst>
              <a:ext uri="{FF2B5EF4-FFF2-40B4-BE49-F238E27FC236}">
                <a16:creationId xmlns:a16="http://schemas.microsoft.com/office/drawing/2014/main" id="{5EBA6C40-31FF-5ACC-F226-64A839905A2E}"/>
              </a:ext>
            </a:extLst>
          </p:cNvPr>
          <p:cNvSpPr/>
          <p:nvPr/>
        </p:nvSpPr>
        <p:spPr bwMode="auto">
          <a:xfrm>
            <a:off x="3674226" y="2066107"/>
            <a:ext cx="3747337" cy="814642"/>
          </a:xfrm>
          <a:prstGeom prst="roundRect">
            <a:avLst>
              <a:gd name="adj" fmla="val 10584"/>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769520" fontAlgn="base">
              <a:spcBef>
                <a:spcPct val="0"/>
              </a:spcBef>
              <a:spcAft>
                <a:spcPct val="0"/>
              </a:spcAft>
            </a:pPr>
            <a:r>
              <a:rPr lang="en-US" sz="1100" dirty="0">
                <a:ln w="3175">
                  <a:noFill/>
                </a:ln>
                <a:solidFill>
                  <a:schemeClr val="tx1"/>
                </a:solidFill>
                <a:latin typeface="Segoe Sans Display Semibold"/>
                <a:cs typeface="Segoe Sans Display Semibold"/>
              </a:rPr>
              <a:t>Output: </a:t>
            </a:r>
            <a:r>
              <a:rPr lang="en-US" sz="1100" dirty="0">
                <a:ln w="3175">
                  <a:noFill/>
                </a:ln>
                <a:solidFill>
                  <a:schemeClr val="tx1"/>
                </a:solidFill>
                <a:cs typeface="Segoe Sans Display Semibold"/>
              </a:rPr>
              <a:t>An organization plan and visual overview of your files – with cleanup decisions queued up for your approval.</a:t>
            </a:r>
          </a:p>
        </p:txBody>
      </p:sp>
      <p:sp>
        <p:nvSpPr>
          <p:cNvPr id="25" name="Graphic 15">
            <a:extLst>
              <a:ext uri="{FF2B5EF4-FFF2-40B4-BE49-F238E27FC236}">
                <a16:creationId xmlns:a16="http://schemas.microsoft.com/office/drawing/2014/main" id="{B218C596-A4E6-402A-D2E5-CBD22C5EA935}"/>
              </a:ext>
              <a:ext uri="{C183D7F6-B498-43B3-948B-1728B52AA6E4}">
                <adec:decorative xmlns:adec="http://schemas.microsoft.com/office/drawing/2017/decorative" val="1"/>
              </a:ext>
            </a:extLst>
          </p:cNvPr>
          <p:cNvSpPr>
            <a:spLocks/>
          </p:cNvSpPr>
          <p:nvPr/>
        </p:nvSpPr>
        <p:spPr>
          <a:xfrm>
            <a:off x="3780906" y="1753374"/>
            <a:ext cx="297568" cy="252931"/>
          </a:xfrm>
          <a:custGeom>
            <a:avLst/>
            <a:gdLst>
              <a:gd name="csX0" fmla="*/ 147926 w 190499"/>
              <a:gd name="csY0" fmla="*/ 2092 h 161924"/>
              <a:gd name="csX1" fmla="*/ 137824 w 190499"/>
              <a:gd name="csY1" fmla="*/ 2092 h 161924"/>
              <a:gd name="csX2" fmla="*/ 137824 w 190499"/>
              <a:gd name="csY2" fmla="*/ 12195 h 161924"/>
              <a:gd name="csX3" fmla="*/ 166109 w 190499"/>
              <a:gd name="csY3" fmla="*/ 40481 h 161924"/>
              <a:gd name="csX4" fmla="*/ 119063 w 190499"/>
              <a:gd name="csY4" fmla="*/ 40481 h 161924"/>
              <a:gd name="csX5" fmla="*/ 88106 w 190499"/>
              <a:gd name="csY5" fmla="*/ 71437 h 161924"/>
              <a:gd name="csX6" fmla="*/ 88106 w 190499"/>
              <a:gd name="csY6" fmla="*/ 100012 h 161924"/>
              <a:gd name="csX7" fmla="*/ 75437 w 190499"/>
              <a:gd name="csY7" fmla="*/ 116198 h 161924"/>
              <a:gd name="csX8" fmla="*/ 38100 w 190499"/>
              <a:gd name="csY8" fmla="*/ 85725 h 161924"/>
              <a:gd name="csX9" fmla="*/ 0 w 190499"/>
              <a:gd name="csY9" fmla="*/ 123825 h 161924"/>
              <a:gd name="csX10" fmla="*/ 38100 w 190499"/>
              <a:gd name="csY10" fmla="*/ 161925 h 161924"/>
              <a:gd name="csX11" fmla="*/ 75582 w 190499"/>
              <a:gd name="csY11" fmla="*/ 130693 h 161924"/>
              <a:gd name="csX12" fmla="*/ 102394 w 190499"/>
              <a:gd name="csY12" fmla="*/ 100012 h 161924"/>
              <a:gd name="csX13" fmla="*/ 102394 w 190499"/>
              <a:gd name="csY13" fmla="*/ 71437 h 161924"/>
              <a:gd name="csX14" fmla="*/ 119063 w 190499"/>
              <a:gd name="csY14" fmla="*/ 54769 h 161924"/>
              <a:gd name="csX15" fmla="*/ 166109 w 190499"/>
              <a:gd name="csY15" fmla="*/ 54769 h 161924"/>
              <a:gd name="csX16" fmla="*/ 137824 w 190499"/>
              <a:gd name="csY16" fmla="*/ 83055 h 161924"/>
              <a:gd name="csX17" fmla="*/ 137824 w 190499"/>
              <a:gd name="csY17" fmla="*/ 93157 h 161924"/>
              <a:gd name="csX18" fmla="*/ 147926 w 190499"/>
              <a:gd name="csY18" fmla="*/ 93157 h 161924"/>
              <a:gd name="csX19" fmla="*/ 188407 w 190499"/>
              <a:gd name="csY19" fmla="*/ 52676 h 161924"/>
              <a:gd name="csX20" fmla="*/ 188407 w 190499"/>
              <a:gd name="csY20" fmla="*/ 42574 h 161924"/>
              <a:gd name="csX21" fmla="*/ 147926 w 190499"/>
              <a:gd name="csY21" fmla="*/ 2092 h 1619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90499" h="161924">
                <a:moveTo>
                  <a:pt x="147926" y="2092"/>
                </a:moveTo>
                <a:cubicBezTo>
                  <a:pt x="145136" y="-697"/>
                  <a:pt x="140614" y="-697"/>
                  <a:pt x="137824" y="2092"/>
                </a:cubicBezTo>
                <a:cubicBezTo>
                  <a:pt x="135034" y="4882"/>
                  <a:pt x="135034" y="9405"/>
                  <a:pt x="137824" y="12195"/>
                </a:cubicBezTo>
                <a:lnTo>
                  <a:pt x="166109" y="40481"/>
                </a:lnTo>
                <a:lnTo>
                  <a:pt x="119063" y="40481"/>
                </a:lnTo>
                <a:cubicBezTo>
                  <a:pt x="101966" y="40481"/>
                  <a:pt x="88106" y="54341"/>
                  <a:pt x="88106" y="71437"/>
                </a:cubicBezTo>
                <a:lnTo>
                  <a:pt x="88106" y="100012"/>
                </a:lnTo>
                <a:cubicBezTo>
                  <a:pt x="88106" y="107840"/>
                  <a:pt x="82711" y="114408"/>
                  <a:pt x="75437" y="116198"/>
                </a:cubicBezTo>
                <a:cubicBezTo>
                  <a:pt x="71904" y="98811"/>
                  <a:pt x="56530" y="85725"/>
                  <a:pt x="38100" y="85725"/>
                </a:cubicBezTo>
                <a:cubicBezTo>
                  <a:pt x="17058" y="85725"/>
                  <a:pt x="0" y="102783"/>
                  <a:pt x="0" y="123825"/>
                </a:cubicBezTo>
                <a:cubicBezTo>
                  <a:pt x="0" y="144867"/>
                  <a:pt x="17058" y="161925"/>
                  <a:pt x="38100" y="161925"/>
                </a:cubicBezTo>
                <a:cubicBezTo>
                  <a:pt x="56797" y="161925"/>
                  <a:pt x="72348" y="148458"/>
                  <a:pt x="75582" y="130693"/>
                </a:cubicBezTo>
                <a:cubicBezTo>
                  <a:pt x="90719" y="128668"/>
                  <a:pt x="102394" y="115704"/>
                  <a:pt x="102394" y="100012"/>
                </a:cubicBezTo>
                <a:lnTo>
                  <a:pt x="102394" y="71437"/>
                </a:lnTo>
                <a:cubicBezTo>
                  <a:pt x="102394" y="62232"/>
                  <a:pt x="109857" y="54769"/>
                  <a:pt x="119063" y="54769"/>
                </a:cubicBezTo>
                <a:lnTo>
                  <a:pt x="166109" y="54769"/>
                </a:lnTo>
                <a:lnTo>
                  <a:pt x="137824" y="83055"/>
                </a:lnTo>
                <a:cubicBezTo>
                  <a:pt x="135034" y="85845"/>
                  <a:pt x="135034" y="90367"/>
                  <a:pt x="137824" y="93157"/>
                </a:cubicBezTo>
                <a:cubicBezTo>
                  <a:pt x="140614" y="95947"/>
                  <a:pt x="145136" y="95947"/>
                  <a:pt x="147926" y="93157"/>
                </a:cubicBezTo>
                <a:lnTo>
                  <a:pt x="188407" y="52676"/>
                </a:lnTo>
                <a:cubicBezTo>
                  <a:pt x="191197" y="49887"/>
                  <a:pt x="191197" y="45363"/>
                  <a:pt x="188407" y="42574"/>
                </a:cubicBezTo>
                <a:lnTo>
                  <a:pt x="147926" y="2092"/>
                </a:lnTo>
                <a:close/>
              </a:path>
            </a:pathLst>
          </a:custGeom>
          <a:solidFill>
            <a:schemeClr val="tx1"/>
          </a:solidFill>
          <a:ln w="10477" cap="flat">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38011" tIns="270406" rIns="338011" bIns="270406" numCol="1" spcCol="0" rtlCol="0" fromWordArt="0" anchor="t" anchorCtr="0" forceAA="0" compatLnSpc="1">
            <a:prstTxWarp prst="textNoShape">
              <a:avLst/>
            </a:prstTxWarp>
            <a:noAutofit/>
          </a:bodyPr>
          <a:lstStyle/>
          <a:p>
            <a:pPr defTabSz="1722411" fontAlgn="base">
              <a:spcBef>
                <a:spcPct val="0"/>
              </a:spcBef>
              <a:spcAft>
                <a:spcPct val="0"/>
              </a:spcAft>
              <a:defRPr/>
            </a:pPr>
            <a:endParaRPr lang="en-US" sz="3622" b="1">
              <a:noFill/>
              <a:latin typeface="Segoe UI Variable Display Semibold" pitchFamily="2" charset="0"/>
              <a:cs typeface="Segoe UI" pitchFamily="34" charset="0"/>
            </a:endParaRPr>
          </a:p>
        </p:txBody>
      </p:sp>
      <p:graphicFrame>
        <p:nvGraphicFramePr>
          <p:cNvPr id="28" name="Table 27">
            <a:extLst>
              <a:ext uri="{FF2B5EF4-FFF2-40B4-BE49-F238E27FC236}">
                <a16:creationId xmlns:a16="http://schemas.microsoft.com/office/drawing/2014/main" id="{D4C2133A-3240-1C66-4B7F-313126D2E328}"/>
              </a:ext>
            </a:extLst>
          </p:cNvPr>
          <p:cNvGraphicFramePr>
            <a:graphicFrameLocks noGrp="1"/>
          </p:cNvGraphicFramePr>
          <p:nvPr>
            <p:extLst>
              <p:ext uri="{D42A27DB-BD31-4B8C-83A1-F6EECF244321}">
                <p14:modId xmlns:p14="http://schemas.microsoft.com/office/powerpoint/2010/main" val="3255288148"/>
              </p:ext>
            </p:extLst>
          </p:nvPr>
        </p:nvGraphicFramePr>
        <p:xfrm>
          <a:off x="350838" y="3120140"/>
          <a:ext cx="7070725" cy="4337304"/>
        </p:xfrm>
        <a:graphic>
          <a:graphicData uri="http://schemas.openxmlformats.org/drawingml/2006/table">
            <a:tbl>
              <a:tblPr firstRow="1" bandRow="1">
                <a:effectLst/>
                <a:tableStyleId>{2D5ABB26-0587-4C30-8999-92F81FD0307C}</a:tableStyleId>
              </a:tblPr>
              <a:tblGrid>
                <a:gridCol w="4438876">
                  <a:extLst>
                    <a:ext uri="{9D8B030D-6E8A-4147-A177-3AD203B41FA5}">
                      <a16:colId xmlns:a16="http://schemas.microsoft.com/office/drawing/2014/main" val="500978148"/>
                    </a:ext>
                  </a:extLst>
                </a:gridCol>
                <a:gridCol w="2631849">
                  <a:extLst>
                    <a:ext uri="{9D8B030D-6E8A-4147-A177-3AD203B41FA5}">
                      <a16:colId xmlns:a16="http://schemas.microsoft.com/office/drawing/2014/main" val="1291813688"/>
                    </a:ext>
                  </a:extLst>
                </a:gridCol>
              </a:tblGrid>
              <a:tr h="0">
                <a:tc>
                  <a:txBody>
                    <a:bodyPr/>
                    <a:lstStyle/>
                    <a:p>
                      <a:pPr marL="0" marR="0" lvl="0" indent="0" algn="l" defTabSz="524695" rtl="0" eaLnBrk="1" fontAlgn="auto" latinLnBrk="0" hangingPunct="1">
                        <a:lnSpc>
                          <a:spcPct val="100000"/>
                        </a:lnSpc>
                        <a:spcBef>
                          <a:spcPts val="600"/>
                        </a:spcBef>
                        <a:spcAft>
                          <a:spcPts val="800"/>
                        </a:spcAft>
                        <a:buClrTx/>
                        <a:buSzTx/>
                        <a:buFontTx/>
                        <a:buNone/>
                        <a:tabLst/>
                        <a:defRPr/>
                      </a:pPr>
                      <a:r>
                        <a:rPr lang="en-US" sz="1400" kern="1200">
                          <a:solidFill>
                            <a:schemeClr val="accent2">
                              <a:lumMod val="75000"/>
                            </a:schemeClr>
                          </a:solidFill>
                          <a:latin typeface="Segoe Sans Display Semibold" pitchFamily="2" charset="0"/>
                          <a:ea typeface="+mn-ea"/>
                          <a:cs typeface="Segoe Sans Display Semibold" pitchFamily="2" charset="0"/>
                          <a:sym typeface=""/>
                        </a:rPr>
                        <a:t>Prompt</a:t>
                      </a:r>
                    </a:p>
                  </a:txBody>
                  <a:tcPr marL="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ClrTx/>
                        <a:buSzTx/>
                        <a:buFontTx/>
                        <a:buNone/>
                        <a:tabLst/>
                        <a:defRPr/>
                      </a:pPr>
                      <a:r>
                        <a:rPr lang="en-US" sz="1400" kern="1200" dirty="0">
                          <a:solidFill>
                            <a:schemeClr val="accent2">
                              <a:lumMod val="75000"/>
                            </a:schemeClr>
                          </a:solidFill>
                          <a:latin typeface="Segoe Sans Display Semibold" pitchFamily="2" charset="0"/>
                          <a:ea typeface="+mn-ea"/>
                          <a:cs typeface="Segoe Sans Display Semibold" pitchFamily="2" charset="0"/>
                          <a:sym typeface=""/>
                        </a:rPr>
                        <a:t>Execution workflow</a:t>
                      </a:r>
                    </a:p>
                  </a:txBody>
                  <a:tcPr marL="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68231157"/>
                  </a:ext>
                </a:extLst>
              </a:tr>
              <a:tr h="576072">
                <a:tc rowSpan="7">
                  <a:txBody>
                    <a:bodyPr/>
                    <a:lstStyle/>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a:solidFill>
                            <a:schemeClr val="tx1"/>
                          </a:solidFill>
                          <a:effectLst/>
                          <a:latin typeface="+mn-lt"/>
                          <a:ea typeface="+mn-ea"/>
                          <a:cs typeface="Segoe Sans Display"/>
                        </a:rPr>
                        <a:t>A</a:t>
                      </a:r>
                      <a:r>
                        <a:rPr lang="en-US" sz="1400" b="0" i="0" u="none" strike="noStrike" kern="1200" cap="none" spc="0" normalizeH="0" baseline="0">
                          <a:solidFill>
                            <a:schemeClr val="tx1"/>
                          </a:solidFill>
                          <a:effectLst/>
                          <a:latin typeface="Segoe Sans Display Semilight"/>
                          <a:ea typeface="+mn-ea"/>
                          <a:cs typeface="Segoe Sans Display Semilight"/>
                        </a:rPr>
                        <a:t>nalyze my OneDrive. Catalog and categorize all of the files.</a:t>
                      </a:r>
                    </a:p>
                    <a:p>
                      <a:pPr marL="0" marR="0" lvl="0" indent="0" algn="l" rtl="0" eaLnBrk="1" fontAlgn="auto" latinLnBrk="0" hangingPunct="1">
                        <a:lnSpc>
                          <a:spcPct val="100000"/>
                        </a:lnSpc>
                        <a:spcBef>
                          <a:spcPts val="1200"/>
                        </a:spcBef>
                        <a:spcAft>
                          <a:spcPts val="0"/>
                        </a:spcAft>
                        <a:buFontTx/>
                        <a:buNone/>
                      </a:pPr>
                      <a:r>
                        <a:rPr lang="en-US" sz="1400" b="0" i="0" u="none" strike="noStrike" kern="1200" cap="none" spc="0" normalizeH="0" baseline="0">
                          <a:solidFill>
                            <a:schemeClr val="tx1"/>
                          </a:solidFill>
                          <a:effectLst/>
                          <a:latin typeface="Segoe Sans Display Semilight"/>
                          <a:ea typeface="+mn-ea"/>
                          <a:cs typeface="Segoe Sans Display Semilight"/>
                        </a:rPr>
                        <a:t>Create</a:t>
                      </a:r>
                      <a:r>
                        <a:rPr lang="en-US" sz="1400" b="0" i="0" u="none" strike="noStrike" kern="1200" cap="none" spc="0" normalizeH="0" baseline="0">
                          <a:solidFill>
                            <a:schemeClr val="tx1"/>
                          </a:solidFill>
                          <a:effectLst/>
                          <a:latin typeface="+mn-lt"/>
                          <a:ea typeface="+mn-ea"/>
                          <a:cs typeface="Segoe Sans Display"/>
                        </a:rPr>
                        <a:t> a dynamic HTML presentation showing the disposition of the files, age, relevancy, customer, product etc. The presentation should be no more than six scrolling screens with an executive overview with animated interactivity. The sixth screen should be reserved for recommendations.</a:t>
                      </a:r>
                    </a:p>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a:solidFill>
                            <a:schemeClr val="tx1"/>
                          </a:solidFill>
                          <a:effectLst/>
                          <a:latin typeface="+mn-lt"/>
                          <a:ea typeface="+mn-ea"/>
                          <a:cs typeface="Segoe Sans Display"/>
                        </a:rPr>
                        <a:t>Create a plan to optimize my files and reorganize them. The plan should include folders and files to delete which you will rename by prepending the original name with “Delete_” and place them all into a Delete folder.</a:t>
                      </a:r>
                    </a:p>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a:solidFill>
                            <a:schemeClr val="tx1"/>
                          </a:solidFill>
                          <a:effectLst/>
                          <a:latin typeface="+mn-lt"/>
                          <a:ea typeface="+mn-ea"/>
                          <a:cs typeface="Segoe Sans Display"/>
                        </a:rPr>
                        <a:t>Present me with your plan before you act on it.</a:t>
                      </a:r>
                    </a:p>
                  </a:txBody>
                  <a:tcPr marL="0" marR="274320">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noFill/>
                  </a:tcPr>
                </a:tc>
                <a:tc>
                  <a:txBody>
                    <a:bodyPr/>
                    <a:lstStyle/>
                    <a:p>
                      <a:pPr marL="0" marR="0">
                        <a:buNone/>
                      </a:pPr>
                      <a:r>
                        <a:rPr lang="en-US" sz="1400" b="0" i="0" u="none" strike="noStrike" kern="1200" cap="none" spc="0" normalizeH="0" baseline="0">
                          <a:solidFill>
                            <a:schemeClr val="tx1"/>
                          </a:solidFill>
                          <a:effectLst/>
                          <a:latin typeface="Segoe Sans Display Semibold"/>
                          <a:ea typeface="+mn-ea"/>
                          <a:cs typeface="Segoe Sans Display Semibold"/>
                        </a:rPr>
                        <a:t>OneDrive</a:t>
                      </a:r>
                      <a:r>
                        <a:rPr lang="en-US" sz="1400" b="0" i="0" u="none" strike="noStrike" kern="1200" cap="none" spc="0" normalizeH="0" baseline="0" dirty="0">
                          <a:solidFill>
                            <a:schemeClr val="tx1"/>
                          </a:solidFill>
                          <a:effectLst/>
                          <a:latin typeface="+mn-lt"/>
                          <a:ea typeface="+mn-ea"/>
                          <a:cs typeface="Segoe Sans Display"/>
                        </a:rPr>
                        <a:t>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a:solidFill>
                            <a:schemeClr val="tx1"/>
                          </a:solidFill>
                          <a:effectLst/>
                          <a:latin typeface="+mn-lt"/>
                          <a:ea typeface="+mn-ea"/>
                          <a:cs typeface="Segoe Sans Display"/>
                        </a:rPr>
                        <a:t> Scan file inventory</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726913705"/>
                  </a:ext>
                </a:extLst>
              </a:tr>
              <a:tr h="576072">
                <a:tc vMerge="1">
                  <a:txBody>
                    <a:bodyPr/>
                    <a:lstStyle/>
                    <a:p>
                      <a:endParaRPr lang="en-IN"/>
                    </a:p>
                  </a:txBody>
                  <a:tcPr/>
                </a:tc>
                <a:tc>
                  <a:txBody>
                    <a:bodyPr/>
                    <a:lstStyle/>
                    <a:p>
                      <a:pPr marL="0" marR="0">
                        <a:buNone/>
                      </a:pPr>
                      <a:r>
                        <a:rPr lang="en-US" sz="1400" b="0" i="0" u="none" strike="noStrike" kern="1200" cap="none" spc="0" normalizeH="0" baseline="0">
                          <a:solidFill>
                            <a:schemeClr val="tx1"/>
                          </a:solidFill>
                          <a:effectLst/>
                          <a:latin typeface="Segoe Sans Display Semibold"/>
                          <a:ea typeface="+mn-ea"/>
                          <a:cs typeface="Segoe Sans Display Semibold"/>
                        </a:rPr>
                        <a:t>Catalog</a:t>
                      </a:r>
                      <a:r>
                        <a:rPr lang="en-US" sz="1400" b="0" i="0" u="none" strike="noStrike" kern="1200" cap="none" spc="0" normalizeH="0" baseline="0" dirty="0">
                          <a:solidFill>
                            <a:schemeClr val="tx1"/>
                          </a:solidFill>
                          <a:effectLst/>
                          <a:latin typeface="+mn-lt"/>
                          <a:ea typeface="+mn-ea"/>
                          <a:cs typeface="Segoe Sans Display"/>
                        </a:rPr>
                        <a:t>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a:solidFill>
                            <a:schemeClr val="tx1"/>
                          </a:solidFill>
                          <a:effectLst/>
                          <a:latin typeface="+mn-lt"/>
                          <a:ea typeface="+mn-ea"/>
                          <a:cs typeface="Segoe Sans Display"/>
                        </a:rPr>
                        <a:t> Age + relevance</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952265413"/>
                  </a:ext>
                </a:extLst>
              </a:tr>
              <a:tr h="576072">
                <a:tc vMerge="1">
                  <a:txBody>
                    <a:bodyPr/>
                    <a:lstStyle/>
                    <a:p>
                      <a:endParaRPr lang="en-IN"/>
                    </a:p>
                  </a:txBody>
                  <a:tcPr/>
                </a:tc>
                <a:tc>
                  <a:txBody>
                    <a:bodyPr/>
                    <a:lstStyle/>
                    <a:p>
                      <a:pPr marL="0" marR="0">
                        <a:buNone/>
                      </a:pPr>
                      <a:r>
                        <a:rPr lang="en-US" sz="1400" b="0" i="0" u="none" strike="noStrike" kern="1200" cap="none" spc="0" normalizeH="0" baseline="0">
                          <a:solidFill>
                            <a:schemeClr val="tx1"/>
                          </a:solidFill>
                          <a:effectLst/>
                          <a:latin typeface="Segoe Sans Display Semibold"/>
                          <a:ea typeface="+mn-ea"/>
                          <a:cs typeface="Segoe Sans Display Semibold"/>
                        </a:rPr>
                        <a:t>Categorize</a:t>
                      </a:r>
                      <a:r>
                        <a:rPr lang="en-US" sz="1400" b="0" i="0" u="none" strike="noStrike" kern="1200" cap="none" spc="0" normalizeH="0" baseline="0" dirty="0">
                          <a:solidFill>
                            <a:schemeClr val="tx1"/>
                          </a:solidFill>
                          <a:effectLst/>
                          <a:latin typeface="+mn-lt"/>
                          <a:ea typeface="+mn-ea"/>
                          <a:cs typeface="Segoe Sans Display"/>
                        </a:rPr>
                        <a:t>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a:solidFill>
                            <a:schemeClr val="tx1"/>
                          </a:solidFill>
                          <a:effectLst/>
                          <a:latin typeface="+mn-lt"/>
                          <a:ea typeface="+mn-ea"/>
                          <a:cs typeface="Segoe Sans Display"/>
                        </a:rPr>
                        <a:t> Customer / product</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771845048"/>
                  </a:ext>
                </a:extLst>
              </a:tr>
              <a:tr h="576072">
                <a:tc vMerge="1">
                  <a:txBody>
                    <a:bodyPr/>
                    <a:lstStyle/>
                    <a:p>
                      <a:endParaRPr lang="en-IN"/>
                    </a:p>
                  </a:txBody>
                  <a:tcPr/>
                </a:tc>
                <a:tc>
                  <a:txBody>
                    <a:bodyPr/>
                    <a:lstStyle/>
                    <a:p>
                      <a:pPr marL="0" marR="0">
                        <a:buNone/>
                      </a:pPr>
                      <a:r>
                        <a:rPr lang="en-US" sz="1400" b="0" i="0" u="none" strike="noStrike" kern="1200" cap="none" spc="0" normalizeH="0" baseline="0">
                          <a:solidFill>
                            <a:schemeClr val="tx1"/>
                          </a:solidFill>
                          <a:effectLst/>
                          <a:latin typeface="Segoe Sans Display Semibold"/>
                          <a:ea typeface="+mn-ea"/>
                          <a:cs typeface="Segoe Sans Display Semibold"/>
                        </a:rPr>
                        <a:t>Visualize</a:t>
                      </a:r>
                      <a:r>
                        <a:rPr lang="en-US" sz="1400" b="0" i="0" u="none" strike="noStrike" kern="1200" cap="none" spc="0" normalizeH="0" baseline="0" dirty="0">
                          <a:solidFill>
                            <a:schemeClr val="tx1"/>
                          </a:solidFill>
                          <a:effectLst/>
                          <a:latin typeface="+mn-lt"/>
                          <a:ea typeface="+mn-ea"/>
                          <a:cs typeface="Segoe Sans Display"/>
                        </a:rPr>
                        <a:t>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a:solidFill>
                            <a:schemeClr val="tx1"/>
                          </a:solidFill>
                          <a:effectLst/>
                          <a:latin typeface="+mn-lt"/>
                          <a:ea typeface="+mn-ea"/>
                          <a:cs typeface="Segoe Sans Display"/>
                        </a:rPr>
                        <a:t> HTML dashboard</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992826558"/>
                  </a:ext>
                </a:extLst>
              </a:tr>
              <a:tr h="576072">
                <a:tc vMerge="1">
                  <a:txBody>
                    <a:bodyPr/>
                    <a:lstStyle/>
                    <a:p>
                      <a:endParaRPr lang="en-IN"/>
                    </a:p>
                  </a:txBody>
                  <a:tcPr/>
                </a:tc>
                <a:tc>
                  <a:txBody>
                    <a:bodyPr/>
                    <a:lstStyle/>
                    <a:p>
                      <a:pPr marL="0" marR="0">
                        <a:buNone/>
                      </a:pPr>
                      <a:r>
                        <a:rPr lang="en-US" sz="1400" b="0" i="0" u="none" strike="noStrike" kern="1200" cap="none" spc="0" normalizeH="0" baseline="0">
                          <a:solidFill>
                            <a:schemeClr val="tx1"/>
                          </a:solidFill>
                          <a:effectLst/>
                          <a:latin typeface="Segoe Sans Display Semibold"/>
                          <a:ea typeface="+mn-ea"/>
                          <a:cs typeface="Segoe Sans Display Semibold"/>
                        </a:rPr>
                        <a:t>Recommend</a:t>
                      </a:r>
                      <a:r>
                        <a:rPr lang="en-US" sz="1400" b="0" i="0" u="none" strike="noStrike" kern="1200" cap="none" spc="0" normalizeH="0" baseline="0" dirty="0">
                          <a:solidFill>
                            <a:schemeClr val="tx1"/>
                          </a:solidFill>
                          <a:effectLst/>
                          <a:latin typeface="+mn-lt"/>
                          <a:ea typeface="+mn-ea"/>
                          <a:cs typeface="Segoe Sans Display"/>
                        </a:rPr>
                        <a:t>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a:solidFill>
                            <a:schemeClr val="tx1"/>
                          </a:solidFill>
                          <a:effectLst/>
                          <a:latin typeface="+mn-lt"/>
                          <a:ea typeface="+mn-ea"/>
                          <a:cs typeface="Segoe Sans Display"/>
                        </a:rPr>
                        <a:t> Optimization plan</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138400096"/>
                  </a:ext>
                </a:extLst>
              </a:tr>
              <a:tr h="576072">
                <a:tc vMerge="1">
                  <a:txBody>
                    <a:bodyPr/>
                    <a:lstStyle/>
                    <a:p>
                      <a:endParaRPr lang="en-IN"/>
                    </a:p>
                  </a:txBody>
                  <a:tcPr/>
                </a:tc>
                <a:tc>
                  <a:txBody>
                    <a:bodyPr/>
                    <a:lstStyle/>
                    <a:p>
                      <a:pPr marL="0" marR="0">
                        <a:buNone/>
                      </a:pPr>
                      <a:r>
                        <a:rPr lang="en-US" sz="1400" b="0" i="0" u="none" strike="noStrike" kern="1200" cap="none" spc="0" normalizeH="0" baseline="0">
                          <a:solidFill>
                            <a:schemeClr val="tx1"/>
                          </a:solidFill>
                          <a:effectLst/>
                          <a:latin typeface="Segoe Sans Display Semibold"/>
                          <a:ea typeface="+mn-ea"/>
                          <a:cs typeface="Segoe Sans Display Semibold"/>
                        </a:rPr>
                        <a:t>Rename</a:t>
                      </a:r>
                      <a:r>
                        <a:rPr lang="en-US" sz="1400" b="0" i="0" u="none" strike="noStrike" kern="1200" cap="none" spc="0" normalizeH="0" baseline="0" dirty="0">
                          <a:solidFill>
                            <a:schemeClr val="tx1"/>
                          </a:solidFill>
                          <a:effectLst/>
                          <a:latin typeface="+mn-lt"/>
                          <a:ea typeface="+mn-ea"/>
                          <a:cs typeface="Segoe Sans Display"/>
                        </a:rPr>
                        <a:t>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a:solidFill>
                            <a:schemeClr val="tx1"/>
                          </a:solidFill>
                          <a:effectLst/>
                          <a:latin typeface="+mn-lt"/>
                          <a:ea typeface="+mn-ea"/>
                          <a:cs typeface="Segoe Sans Display"/>
                        </a:rPr>
                        <a:t> “Delete_” files</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082059850"/>
                  </a:ext>
                </a:extLst>
              </a:tr>
              <a:tr h="576072">
                <a:tc vMerge="1">
                  <a:txBody>
                    <a:bodyPr/>
                    <a:lstStyle/>
                    <a:p>
                      <a:endParaRPr lang="en-IN"/>
                    </a:p>
                  </a:txBody>
                  <a:tcPr/>
                </a:tc>
                <a:tc>
                  <a:txBody>
                    <a:bodyPr/>
                    <a:lstStyle/>
                    <a:p>
                      <a:pPr marL="0" marR="0">
                        <a:buNone/>
                      </a:pPr>
                      <a:r>
                        <a:rPr lang="en-US" sz="1400" b="0" i="0" u="none" strike="noStrike" kern="1200" cap="none" spc="0" normalizeH="0" baseline="0" dirty="0">
                          <a:solidFill>
                            <a:schemeClr val="tx1"/>
                          </a:solidFill>
                          <a:effectLst/>
                          <a:latin typeface="Segoe Sans Display Semibold"/>
                          <a:ea typeface="+mn-ea"/>
                          <a:cs typeface="Segoe Sans Display Semibold"/>
                        </a:rPr>
                        <a:t>Approve</a:t>
                      </a:r>
                      <a:r>
                        <a:rPr lang="en-US" sz="1400" b="0" i="0" u="none" strike="noStrike" kern="1200" cap="none" spc="0" normalizeH="0" baseline="0" dirty="0">
                          <a:solidFill>
                            <a:schemeClr val="tx1"/>
                          </a:solidFill>
                          <a:effectLst/>
                          <a:latin typeface="+mn-lt"/>
                          <a:ea typeface="+mn-ea"/>
                          <a:cs typeface="Segoe Sans Display"/>
                        </a:rPr>
                        <a:t> </a:t>
                      </a:r>
                      <a:r>
                        <a:rPr lang="en-US" sz="1400" b="0" i="0" u="none" strike="noStrike" kern="1200" cap="none" spc="0" normalizeH="0" baseline="0" dirty="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dirty="0">
                          <a:solidFill>
                            <a:schemeClr val="tx1"/>
                          </a:solidFill>
                          <a:effectLst/>
                          <a:latin typeface="+mn-lt"/>
                          <a:ea typeface="+mn-ea"/>
                          <a:cs typeface="Segoe Sans Display"/>
                        </a:rPr>
                        <a:t> Re-org actions</a:t>
                      </a:r>
                      <a:endParaRPr lang="en-IN" sz="1400" b="0" i="0" u="none" strike="noStrike" kern="1200" cap="none" spc="0" normalizeH="0" baseline="0" dirty="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noFill/>
                      <a:prstDash val="solid"/>
                      <a:round/>
                      <a:headEnd type="none" w="med" len="med"/>
                      <a:tailEnd type="none" w="med" len="med"/>
                    </a:lnB>
                    <a:noFill/>
                  </a:tcPr>
                </a:tc>
                <a:extLst>
                  <a:ext uri="{0D108BD9-81ED-4DB2-BD59-A6C34878D82A}">
                    <a16:rowId xmlns:a16="http://schemas.microsoft.com/office/drawing/2014/main" val="613136370"/>
                  </a:ext>
                </a:extLst>
              </a:tr>
            </a:tbl>
          </a:graphicData>
        </a:graphic>
      </p:graphicFrame>
      <p:cxnSp>
        <p:nvCxnSpPr>
          <p:cNvPr id="2" name="Straight Connector 1">
            <a:extLst>
              <a:ext uri="{FF2B5EF4-FFF2-40B4-BE49-F238E27FC236}">
                <a16:creationId xmlns:a16="http://schemas.microsoft.com/office/drawing/2014/main" id="{990A54CA-CC61-BDC5-E38E-6D97F77968C8}"/>
              </a:ext>
              <a:ext uri="{C183D7F6-B498-43B3-948B-1728B52AA6E4}">
                <adec:decorative xmlns:adec="http://schemas.microsoft.com/office/drawing/2017/decorative" val="1"/>
              </a:ext>
            </a:extLst>
          </p:cNvPr>
          <p:cNvCxnSpPr>
            <a:cxnSpLocks/>
          </p:cNvCxnSpPr>
          <p:nvPr/>
        </p:nvCxnSpPr>
        <p:spPr>
          <a:xfrm>
            <a:off x="350838" y="1389084"/>
            <a:ext cx="7070725" cy="0"/>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5" name="Graphic 38" descr="Icon of a house which links to the At a glance page">
            <a:hlinkClick r:id="rId4" action="ppaction://hlinksldjump"/>
            <a:extLst>
              <a:ext uri="{FF2B5EF4-FFF2-40B4-BE49-F238E27FC236}">
                <a16:creationId xmlns:a16="http://schemas.microsoft.com/office/drawing/2014/main" id="{8E9F21DF-1DB3-3557-91D5-73AA55A1444D}"/>
              </a:ext>
              <a:ext uri="{C183D7F6-B498-43B3-948B-1728B52AA6E4}">
                <adec:decorative xmlns:adec="http://schemas.microsoft.com/office/drawing/2017/decorative" val="0"/>
              </a:ext>
            </a:extLst>
          </p:cNvPr>
          <p:cNvSpPr>
            <a:spLocks/>
          </p:cNvSpPr>
          <p:nvPr/>
        </p:nvSpPr>
        <p:spPr>
          <a:xfrm>
            <a:off x="3812381" y="9807003"/>
            <a:ext cx="147638" cy="159896"/>
          </a:xfrm>
          <a:custGeom>
            <a:avLst/>
            <a:gdLst>
              <a:gd name="connsiteX0" fmla="*/ 638351 w 1521897"/>
              <a:gd name="connsiteY0" fmla="*/ 44772 h 1648428"/>
              <a:gd name="connsiteX1" fmla="*/ 883546 w 1521897"/>
              <a:gd name="connsiteY1" fmla="*/ 44772 h 1648428"/>
              <a:gd name="connsiteX2" fmla="*/ 1454257 w 1521897"/>
              <a:gd name="connsiteY2" fmla="*/ 526284 h 1648428"/>
              <a:gd name="connsiteX3" fmla="*/ 1521897 w 1521897"/>
              <a:gd name="connsiteY3" fmla="*/ 671709 h 1648428"/>
              <a:gd name="connsiteX4" fmla="*/ 1521897 w 1521897"/>
              <a:gd name="connsiteY4" fmla="*/ 1500467 h 1648428"/>
              <a:gd name="connsiteX5" fmla="*/ 1373935 w 1521897"/>
              <a:gd name="connsiteY5" fmla="*/ 1648429 h 1648428"/>
              <a:gd name="connsiteX6" fmla="*/ 1120285 w 1521897"/>
              <a:gd name="connsiteY6" fmla="*/ 1648429 h 1648428"/>
              <a:gd name="connsiteX7" fmla="*/ 972323 w 1521897"/>
              <a:gd name="connsiteY7" fmla="*/ 1500467 h 1648428"/>
              <a:gd name="connsiteX8" fmla="*/ 972323 w 1521897"/>
              <a:gd name="connsiteY8" fmla="*/ 1077718 h 1648428"/>
              <a:gd name="connsiteX9" fmla="*/ 908911 w 1521897"/>
              <a:gd name="connsiteY9" fmla="*/ 1014305 h 1648428"/>
              <a:gd name="connsiteX10" fmla="*/ 612986 w 1521897"/>
              <a:gd name="connsiteY10" fmla="*/ 1014305 h 1648428"/>
              <a:gd name="connsiteX11" fmla="*/ 549574 w 1521897"/>
              <a:gd name="connsiteY11" fmla="*/ 1077718 h 1648428"/>
              <a:gd name="connsiteX12" fmla="*/ 549574 w 1521897"/>
              <a:gd name="connsiteY12" fmla="*/ 1500467 h 1648428"/>
              <a:gd name="connsiteX13" fmla="*/ 401612 w 1521897"/>
              <a:gd name="connsiteY13" fmla="*/ 1648429 h 1648428"/>
              <a:gd name="connsiteX14" fmla="*/ 147962 w 1521897"/>
              <a:gd name="connsiteY14" fmla="*/ 1648429 h 1648428"/>
              <a:gd name="connsiteX15" fmla="*/ 0 w 1521897"/>
              <a:gd name="connsiteY15" fmla="*/ 1500467 h 1648428"/>
              <a:gd name="connsiteX16" fmla="*/ 0 w 1521897"/>
              <a:gd name="connsiteY16" fmla="*/ 671625 h 1648428"/>
              <a:gd name="connsiteX17" fmla="*/ 67640 w 1521897"/>
              <a:gd name="connsiteY17" fmla="*/ 526199 h 1648428"/>
              <a:gd name="connsiteX18" fmla="*/ 638351 w 1521897"/>
              <a:gd name="connsiteY18" fmla="*/ 44772 h 1648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21897" h="1648428">
                <a:moveTo>
                  <a:pt x="638351" y="44772"/>
                </a:moveTo>
                <a:cubicBezTo>
                  <a:pt x="709179" y="-14924"/>
                  <a:pt x="812718" y="-14924"/>
                  <a:pt x="883546" y="44772"/>
                </a:cubicBezTo>
                <a:lnTo>
                  <a:pt x="1454257" y="526284"/>
                </a:lnTo>
                <a:cubicBezTo>
                  <a:pt x="1497209" y="562386"/>
                  <a:pt x="1521897" y="615568"/>
                  <a:pt x="1521897" y="671709"/>
                </a:cubicBezTo>
                <a:lnTo>
                  <a:pt x="1521897" y="1500467"/>
                </a:lnTo>
                <a:cubicBezTo>
                  <a:pt x="1521897" y="1582184"/>
                  <a:pt x="1455652" y="1648429"/>
                  <a:pt x="1373935" y="1648429"/>
                </a:cubicBezTo>
                <a:lnTo>
                  <a:pt x="1120285" y="1648429"/>
                </a:lnTo>
                <a:cubicBezTo>
                  <a:pt x="1038568" y="1648429"/>
                  <a:pt x="972323" y="1582184"/>
                  <a:pt x="972323" y="1500467"/>
                </a:cubicBezTo>
                <a:lnTo>
                  <a:pt x="972323" y="1077718"/>
                </a:lnTo>
                <a:cubicBezTo>
                  <a:pt x="972323" y="1042697"/>
                  <a:pt x="943931" y="1014305"/>
                  <a:pt x="908911" y="1014305"/>
                </a:cubicBezTo>
                <a:lnTo>
                  <a:pt x="612986" y="1014305"/>
                </a:lnTo>
                <a:cubicBezTo>
                  <a:pt x="577965" y="1014305"/>
                  <a:pt x="549574" y="1042697"/>
                  <a:pt x="549574" y="1077718"/>
                </a:cubicBezTo>
                <a:lnTo>
                  <a:pt x="549574" y="1500467"/>
                </a:lnTo>
                <a:cubicBezTo>
                  <a:pt x="549574" y="1582184"/>
                  <a:pt x="483329" y="1648429"/>
                  <a:pt x="401612" y="1648429"/>
                </a:cubicBezTo>
                <a:lnTo>
                  <a:pt x="147962" y="1648429"/>
                </a:lnTo>
                <a:cubicBezTo>
                  <a:pt x="66245" y="1648429"/>
                  <a:pt x="0" y="1582184"/>
                  <a:pt x="0" y="1500467"/>
                </a:cubicBezTo>
                <a:lnTo>
                  <a:pt x="0" y="671625"/>
                </a:lnTo>
                <a:cubicBezTo>
                  <a:pt x="0" y="615568"/>
                  <a:pt x="24689" y="562386"/>
                  <a:pt x="67640" y="526199"/>
                </a:cubicBezTo>
                <a:lnTo>
                  <a:pt x="638351" y="44772"/>
                </a:lnTo>
                <a:close/>
              </a:path>
            </a:pathLst>
          </a:custGeom>
          <a:solidFill>
            <a:schemeClr val="tx1"/>
          </a:solidFill>
          <a:ln w="15081" cap="flat">
            <a:noFill/>
            <a:prstDash val="solid"/>
            <a:miter/>
          </a:ln>
        </p:spPr>
        <p:txBody>
          <a:bodyPr rtlCol="0" anchor="ctr"/>
          <a:lstStyle/>
          <a:p>
            <a:endParaRPr lang="en-US" dirty="0"/>
          </a:p>
        </p:txBody>
      </p:sp>
      <p:sp>
        <p:nvSpPr>
          <p:cNvPr id="30" name="Slide Number Placeholder 29">
            <a:extLst>
              <a:ext uri="{FF2B5EF4-FFF2-40B4-BE49-F238E27FC236}">
                <a16:creationId xmlns:a16="http://schemas.microsoft.com/office/drawing/2014/main" id="{F8038D05-20DD-1B4D-0893-F50F8D96FC4F}"/>
              </a:ext>
            </a:extLst>
          </p:cNvPr>
          <p:cNvSpPr>
            <a:spLocks noGrp="1"/>
          </p:cNvSpPr>
          <p:nvPr>
            <p:ph type="sldNum" sz="quarter" idx="10"/>
          </p:nvPr>
        </p:nvSpPr>
        <p:spPr>
          <a:xfrm>
            <a:off x="7197040" y="9825395"/>
            <a:ext cx="232460" cy="123111"/>
          </a:xfrm>
        </p:spPr>
        <p:txBody>
          <a:bodyPr/>
          <a:lstStyle/>
          <a:p>
            <a:r>
              <a:rPr lang="en-IN"/>
              <a:t>18</a:t>
            </a:r>
          </a:p>
        </p:txBody>
      </p:sp>
    </p:spTree>
    <p:extLst>
      <p:ext uri="{BB962C8B-B14F-4D97-AF65-F5344CB8AC3E}">
        <p14:creationId xmlns:p14="http://schemas.microsoft.com/office/powerpoint/2010/main" val="3467041235"/>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A70D56-7AAB-DB7E-8369-86183B7DBE1B}"/>
            </a:ext>
          </a:extLst>
        </p:cNvPr>
        <p:cNvGrpSpPr/>
        <p:nvPr/>
      </p:nvGrpSpPr>
      <p:grpSpPr>
        <a:xfrm>
          <a:off x="0" y="0"/>
          <a:ext cx="0" cy="0"/>
          <a:chOff x="0" y="0"/>
          <a:chExt cx="0" cy="0"/>
        </a:xfrm>
      </p:grpSpPr>
      <p:sp>
        <p:nvSpPr>
          <p:cNvPr id="39" name="Title 3">
            <a:extLst>
              <a:ext uri="{FF2B5EF4-FFF2-40B4-BE49-F238E27FC236}">
                <a16:creationId xmlns:a16="http://schemas.microsoft.com/office/drawing/2014/main" id="{9C30C39F-7064-001D-0644-C79AABF40680}"/>
              </a:ext>
            </a:extLst>
          </p:cNvPr>
          <p:cNvSpPr>
            <a:spLocks noGrp="1"/>
          </p:cNvSpPr>
          <p:nvPr>
            <p:ph type="title"/>
          </p:nvPr>
        </p:nvSpPr>
        <p:spPr>
          <a:xfrm>
            <a:off x="350838" y="1008281"/>
            <a:ext cx="7070725" cy="369332"/>
          </a:xfrm>
        </p:spPr>
        <p:txBody>
          <a:bodyPr vert="horz" wrap="square" lIns="0" tIns="0" rIns="0" bIns="0" rtlCol="0" anchor="t">
            <a:spAutoFit/>
          </a:bodyPr>
          <a:lstStyle/>
          <a:p>
            <a:r>
              <a:rPr lang="en-US"/>
              <a:t>Build your executive command center</a:t>
            </a:r>
            <a:endParaRPr lang="en-IN"/>
          </a:p>
        </p:txBody>
      </p:sp>
      <p:pic>
        <p:nvPicPr>
          <p:cNvPr id="25" name="Picture 24">
            <a:extLst>
              <a:ext uri="{FF2B5EF4-FFF2-40B4-BE49-F238E27FC236}">
                <a16:creationId xmlns:a16="http://schemas.microsoft.com/office/drawing/2014/main" id="{BEB7D8FB-D156-9208-9180-F1A827B78582}"/>
              </a:ext>
              <a:ext uri="{C183D7F6-B498-43B3-948B-1728B52AA6E4}">
                <adec:decorative xmlns:adec="http://schemas.microsoft.com/office/drawing/2017/decorative" val="1"/>
              </a:ext>
            </a:extLst>
          </p:cNvPr>
          <p:cNvPicPr>
            <a:picLocks noChangeAspect="1"/>
          </p:cNvPicPr>
          <p:nvPr/>
        </p:nvPicPr>
        <p:blipFill>
          <a:blip r:embed="rId2">
            <a:alphaModFix amt="62000"/>
          </a:blip>
          <a:srcRect l="19826" t="32122"/>
          <a:stretch>
            <a:fillRect/>
          </a:stretch>
        </p:blipFill>
        <p:spPr>
          <a:xfrm flipV="1">
            <a:off x="0" y="9784109"/>
            <a:ext cx="1949450" cy="274291"/>
          </a:xfrm>
          <a:custGeom>
            <a:avLst/>
            <a:gdLst>
              <a:gd name="csX0" fmla="*/ 0 w 1988820"/>
              <a:gd name="csY0" fmla="*/ 279830 h 279830"/>
              <a:gd name="csX1" fmla="*/ 1988820 w 1988820"/>
              <a:gd name="csY1" fmla="*/ 279830 h 279830"/>
              <a:gd name="csX2" fmla="*/ 1988820 w 1988820"/>
              <a:gd name="csY2" fmla="*/ 0 h 279830"/>
              <a:gd name="csX3" fmla="*/ 0 w 1988820"/>
              <a:gd name="csY3" fmla="*/ 0 h 279830"/>
            </a:gdLst>
            <a:ahLst/>
            <a:cxnLst>
              <a:cxn ang="0">
                <a:pos x="csX0" y="csY0"/>
              </a:cxn>
              <a:cxn ang="0">
                <a:pos x="csX1" y="csY1"/>
              </a:cxn>
              <a:cxn ang="0">
                <a:pos x="csX2" y="csY2"/>
              </a:cxn>
              <a:cxn ang="0">
                <a:pos x="csX3" y="csY3"/>
              </a:cxn>
            </a:cxnLst>
            <a:rect l="l" t="t" r="r" b="b"/>
            <a:pathLst>
              <a:path w="1988820" h="279830">
                <a:moveTo>
                  <a:pt x="0" y="279830"/>
                </a:moveTo>
                <a:lnTo>
                  <a:pt x="1988820" y="279830"/>
                </a:lnTo>
                <a:lnTo>
                  <a:pt x="1988820" y="0"/>
                </a:lnTo>
                <a:lnTo>
                  <a:pt x="0" y="0"/>
                </a:lnTo>
                <a:close/>
              </a:path>
            </a:pathLst>
          </a:custGeom>
        </p:spPr>
      </p:pic>
      <p:sp>
        <p:nvSpPr>
          <p:cNvPr id="27" name="NavPill_SitesPages">
            <a:extLst>
              <a:ext uri="{FF2B5EF4-FFF2-40B4-BE49-F238E27FC236}">
                <a16:creationId xmlns:a16="http://schemas.microsoft.com/office/drawing/2014/main" id="{D49FE451-06DA-68DE-DF32-66FB73BF3E81}"/>
              </a:ext>
            </a:extLst>
          </p:cNvPr>
          <p:cNvSpPr/>
          <p:nvPr/>
        </p:nvSpPr>
        <p:spPr>
          <a:xfrm>
            <a:off x="350838" y="342900"/>
            <a:ext cx="1012825" cy="337762"/>
          </a:xfrm>
          <a:prstGeom prst="roundRect">
            <a:avLst>
              <a:gd name="adj" fmla="val 50000"/>
            </a:avLst>
          </a:prstGeom>
          <a:solidFill>
            <a:schemeClr val="bg1"/>
          </a:solidFill>
          <a:ln w="9525">
            <a:noFill/>
            <a:headEnd type="none" w="lg" len="med"/>
            <a:tailEnd type="none" w="lg" len="med"/>
          </a:ln>
          <a:effectLst>
            <a:outerShdw blurRad="63500" dist="635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07091" fontAlgn="base">
              <a:spcBef>
                <a:spcPct val="0"/>
              </a:spcBef>
              <a:spcAft>
                <a:spcPct val="0"/>
              </a:spcAft>
            </a:pPr>
            <a:r>
              <a:rPr lang="en-US" sz="1600">
                <a:blipFill>
                  <a:blip r:embed="rId3"/>
                  <a:stretch>
                    <a:fillRect t="-26822" b="-26822"/>
                  </a:stretch>
                </a:blipFill>
                <a:latin typeface="Segoe Sans Display Semibold" pitchFamily="2" charset="0"/>
                <a:cs typeface="Segoe Sans Display Semibold" pitchFamily="2" charset="0"/>
              </a:rPr>
              <a:t>Task 14</a:t>
            </a:r>
          </a:p>
        </p:txBody>
      </p:sp>
      <p:grpSp>
        <p:nvGrpSpPr>
          <p:cNvPr id="3" name="Group 2" descr="Classification: Hard problems">
            <a:extLst>
              <a:ext uri="{FF2B5EF4-FFF2-40B4-BE49-F238E27FC236}">
                <a16:creationId xmlns:a16="http://schemas.microsoft.com/office/drawing/2014/main" id="{7F3C26C3-1738-B405-33D9-5074A60D7EA5}"/>
              </a:ext>
            </a:extLst>
          </p:cNvPr>
          <p:cNvGrpSpPr/>
          <p:nvPr/>
        </p:nvGrpSpPr>
        <p:grpSpPr>
          <a:xfrm>
            <a:off x="4772028" y="135543"/>
            <a:ext cx="2649535" cy="377634"/>
            <a:chOff x="4772028" y="135543"/>
            <a:chExt cx="2649535" cy="377634"/>
          </a:xfrm>
        </p:grpSpPr>
        <p:sp>
          <p:nvSpPr>
            <p:cNvPr id="42" name="TextBox 41">
              <a:extLst>
                <a:ext uri="{FF2B5EF4-FFF2-40B4-BE49-F238E27FC236}">
                  <a16:creationId xmlns:a16="http://schemas.microsoft.com/office/drawing/2014/main" id="{E7A6473A-641A-B69D-A0C4-122493D02C1D}"/>
                </a:ext>
              </a:extLst>
            </p:cNvPr>
            <p:cNvSpPr txBox="1"/>
            <p:nvPr/>
          </p:nvSpPr>
          <p:spPr>
            <a:xfrm>
              <a:off x="4772028" y="135543"/>
              <a:ext cx="2649535" cy="377634"/>
            </a:xfrm>
            <a:prstGeom prst="roundRect">
              <a:avLst>
                <a:gd name="adj" fmla="val 19537"/>
              </a:avLst>
            </a:prstGeom>
            <a:solidFill>
              <a:schemeClr val="accent2">
                <a:lumMod val="60000"/>
                <a:lumOff val="40000"/>
              </a:schemeClr>
            </a:solidFill>
          </p:spPr>
          <p:txBody>
            <a:bodyPr wrap="square" lIns="1188720" tIns="45720" rIns="0" bIns="45720" anchor="ctr">
              <a:noAutofit/>
            </a:bodyPr>
            <a:lstStyle>
              <a:defPPr>
                <a:defRPr lang="en-US"/>
              </a:defPPr>
              <a:lvl1pPr>
                <a:spcAft>
                  <a:spcPts val="776"/>
                </a:spcAft>
                <a:defRPr sz="1200">
                  <a:latin typeface="+mj-lt"/>
                  <a:cs typeface="Segoe Sans Display Semibold" pitchFamily="2" charset="0"/>
                </a:defRPr>
              </a:lvl1pPr>
            </a:lstStyle>
            <a:p>
              <a:r>
                <a:rPr lang="en-US" dirty="0"/>
                <a:t>Hard problems</a:t>
              </a:r>
            </a:p>
          </p:txBody>
        </p:sp>
        <p:sp>
          <p:nvSpPr>
            <p:cNvPr id="43" name="TextBox 42">
              <a:extLst>
                <a:ext uri="{FF2B5EF4-FFF2-40B4-BE49-F238E27FC236}">
                  <a16:creationId xmlns:a16="http://schemas.microsoft.com/office/drawing/2014/main" id="{6588B840-EEFD-47AF-4F3B-7D0170DF98CF}"/>
                </a:ext>
              </a:extLst>
            </p:cNvPr>
            <p:cNvSpPr txBox="1"/>
            <p:nvPr/>
          </p:nvSpPr>
          <p:spPr>
            <a:xfrm>
              <a:off x="4832904" y="194216"/>
              <a:ext cx="1065613" cy="260288"/>
            </a:xfrm>
            <a:prstGeom prst="roundRect">
              <a:avLst>
                <a:gd name="adj" fmla="val 16151"/>
              </a:avLst>
            </a:prstGeom>
            <a:solidFill>
              <a:schemeClr val="bg1"/>
            </a:solidFill>
            <a:ln w="9525">
              <a:noFill/>
              <a:headEnd type="none" w="lg" len="med"/>
              <a:tailEnd type="none" w="lg" len="med"/>
            </a:ln>
            <a:effectLst>
              <a:outerShdw blurRad="63500" dist="63500" dir="2700000" algn="tl" rotWithShape="0">
                <a:prstClr val="black">
                  <a:alpha val="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defRPr lang="en-US"/>
              </a:defPPr>
              <a:lvl1pPr algn="ctr" defTabSz="932765" fontAlgn="base">
                <a:spcBef>
                  <a:spcPct val="0"/>
                </a:spcBef>
                <a:spcAft>
                  <a:spcPct val="0"/>
                </a:spcAft>
                <a:defRPr sz="1600">
                  <a:solidFill>
                    <a:schemeClr val="accent1"/>
                  </a:solidFill>
                  <a:latin typeface="+mj-lt"/>
                  <a:cs typeface="Segoe Sans Display Semibold" pitchFamily="2" charset="0"/>
                </a:defRPr>
              </a:lvl1pPr>
            </a:lstStyle>
            <a:p>
              <a:r>
                <a:rPr lang="en-IN" sz="1200">
                  <a:solidFill>
                    <a:schemeClr val="tx1"/>
                  </a:solidFill>
                </a:rPr>
                <a:t>Classification</a:t>
              </a:r>
            </a:p>
          </p:txBody>
        </p:sp>
      </p:grpSp>
      <p:grpSp>
        <p:nvGrpSpPr>
          <p:cNvPr id="4" name="Group 3" descr="Plugin: Fabric IQ">
            <a:extLst>
              <a:ext uri="{FF2B5EF4-FFF2-40B4-BE49-F238E27FC236}">
                <a16:creationId xmlns:a16="http://schemas.microsoft.com/office/drawing/2014/main" id="{763468F0-777D-4EB7-8DD5-4694415740C5}"/>
              </a:ext>
            </a:extLst>
          </p:cNvPr>
          <p:cNvGrpSpPr/>
          <p:nvPr/>
        </p:nvGrpSpPr>
        <p:grpSpPr>
          <a:xfrm>
            <a:off x="4772028" y="557053"/>
            <a:ext cx="2649535" cy="377634"/>
            <a:chOff x="4772028" y="557053"/>
            <a:chExt cx="2649535" cy="377634"/>
          </a:xfrm>
        </p:grpSpPr>
        <p:sp>
          <p:nvSpPr>
            <p:cNvPr id="38" name="TextBox 37">
              <a:extLst>
                <a:ext uri="{FF2B5EF4-FFF2-40B4-BE49-F238E27FC236}">
                  <a16:creationId xmlns:a16="http://schemas.microsoft.com/office/drawing/2014/main" id="{29465292-3C90-A4EA-3CFD-6CF32B634150}"/>
                </a:ext>
              </a:extLst>
            </p:cNvPr>
            <p:cNvSpPr txBox="1"/>
            <p:nvPr/>
          </p:nvSpPr>
          <p:spPr>
            <a:xfrm>
              <a:off x="4772028" y="557053"/>
              <a:ext cx="2649535" cy="377634"/>
            </a:xfrm>
            <a:prstGeom prst="roundRect">
              <a:avLst>
                <a:gd name="adj" fmla="val 19537"/>
              </a:avLst>
            </a:prstGeom>
            <a:solidFill>
              <a:schemeClr val="bg1">
                <a:lumMod val="85000"/>
              </a:schemeClr>
            </a:solidFill>
          </p:spPr>
          <p:txBody>
            <a:bodyPr wrap="square" lIns="1188720" tIns="45720" rIns="91440" bIns="45720" anchor="ctr">
              <a:noAutofit/>
            </a:bodyPr>
            <a:lstStyle>
              <a:defPPr>
                <a:defRPr lang="en-US"/>
              </a:defPPr>
              <a:lvl1pPr>
                <a:spcAft>
                  <a:spcPts val="776"/>
                </a:spcAft>
                <a:defRPr sz="1200">
                  <a:latin typeface="+mj-lt"/>
                  <a:cs typeface="Segoe Sans Display Semibold" pitchFamily="2" charset="0"/>
                </a:defRPr>
              </a:lvl1pPr>
            </a:lstStyle>
            <a:p>
              <a:endParaRPr lang="en-IN"/>
            </a:p>
          </p:txBody>
        </p:sp>
        <p:sp>
          <p:nvSpPr>
            <p:cNvPr id="40" name="TextBox 39">
              <a:extLst>
                <a:ext uri="{FF2B5EF4-FFF2-40B4-BE49-F238E27FC236}">
                  <a16:creationId xmlns:a16="http://schemas.microsoft.com/office/drawing/2014/main" id="{D9BAD7D0-1C4C-FE61-0C22-31BF910BB18C}"/>
                </a:ext>
              </a:extLst>
            </p:cNvPr>
            <p:cNvSpPr txBox="1"/>
            <p:nvPr/>
          </p:nvSpPr>
          <p:spPr>
            <a:xfrm>
              <a:off x="4832904" y="615726"/>
              <a:ext cx="1065613" cy="260288"/>
            </a:xfrm>
            <a:prstGeom prst="roundRect">
              <a:avLst>
                <a:gd name="adj" fmla="val 16151"/>
              </a:avLst>
            </a:prstGeom>
            <a:solidFill>
              <a:schemeClr val="bg1"/>
            </a:solidFill>
            <a:ln w="9525">
              <a:noFill/>
              <a:headEnd type="none" w="lg" len="med"/>
              <a:tailEnd type="none" w="lg" len="med"/>
            </a:ln>
            <a:effectLst>
              <a:outerShdw blurRad="63500" dist="63500" dir="2700000" algn="tl" rotWithShape="0">
                <a:prstClr val="black">
                  <a:alpha val="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defRPr lang="en-US"/>
              </a:defPPr>
              <a:lvl1pPr algn="ctr" defTabSz="932765" fontAlgn="base">
                <a:spcBef>
                  <a:spcPct val="0"/>
                </a:spcBef>
                <a:spcAft>
                  <a:spcPct val="0"/>
                </a:spcAft>
                <a:defRPr sz="1600">
                  <a:solidFill>
                    <a:schemeClr val="accent1"/>
                  </a:solidFill>
                  <a:latin typeface="+mj-lt"/>
                  <a:cs typeface="Segoe Sans Display Semibold" pitchFamily="2" charset="0"/>
                </a:defRPr>
              </a:lvl1pPr>
            </a:lstStyle>
            <a:p>
              <a:r>
                <a:rPr lang="en-IN" sz="1200">
                  <a:solidFill>
                    <a:schemeClr val="tx1"/>
                  </a:solidFill>
                </a:rPr>
                <a:t>Plugin</a:t>
              </a:r>
            </a:p>
          </p:txBody>
        </p:sp>
        <p:pic>
          <p:nvPicPr>
            <p:cNvPr id="41" name="Graphic 40">
              <a:extLst>
                <a:ext uri="{FF2B5EF4-FFF2-40B4-BE49-F238E27FC236}">
                  <a16:creationId xmlns:a16="http://schemas.microsoft.com/office/drawing/2014/main" id="{5F9C31F3-BA6C-7CEB-FCC7-10A90C3DF28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93908" y="687749"/>
              <a:ext cx="75805" cy="116242"/>
            </a:xfrm>
            <a:prstGeom prst="rect">
              <a:avLst/>
            </a:prstGeom>
            <a:effectLst>
              <a:outerShdw blurRad="63500" dist="63500" dir="2700000" algn="tl" rotWithShape="0">
                <a:prstClr val="black">
                  <a:alpha val="10000"/>
                </a:prstClr>
              </a:outerShdw>
            </a:effectLst>
          </p:spPr>
        </p:pic>
        <p:pic>
          <p:nvPicPr>
            <p:cNvPr id="45" name="Graphic 44">
              <a:extLst>
                <a:ext uri="{FF2B5EF4-FFF2-40B4-BE49-F238E27FC236}">
                  <a16:creationId xmlns:a16="http://schemas.microsoft.com/office/drawing/2014/main" id="{0B742310-E2A4-F9A5-DEFA-DD4470AA01B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205557" y="620202"/>
              <a:ext cx="216654" cy="251336"/>
            </a:xfrm>
            <a:prstGeom prst="rect">
              <a:avLst/>
            </a:prstGeom>
          </p:spPr>
        </p:pic>
      </p:grpSp>
      <p:sp>
        <p:nvSpPr>
          <p:cNvPr id="29" name="Graphic 5">
            <a:extLst>
              <a:ext uri="{FF2B5EF4-FFF2-40B4-BE49-F238E27FC236}">
                <a16:creationId xmlns:a16="http://schemas.microsoft.com/office/drawing/2014/main" id="{BDC8AF7C-D5E7-74A6-9B2E-8091DF1CAC3B}"/>
              </a:ext>
              <a:ext uri="{C183D7F6-B498-43B3-948B-1728B52AA6E4}">
                <adec:decorative xmlns:adec="http://schemas.microsoft.com/office/drawing/2017/decorative" val="1"/>
              </a:ext>
            </a:extLst>
          </p:cNvPr>
          <p:cNvSpPr>
            <a:spLocks/>
          </p:cNvSpPr>
          <p:nvPr/>
        </p:nvSpPr>
        <p:spPr>
          <a:xfrm>
            <a:off x="457518" y="1753371"/>
            <a:ext cx="250822" cy="250818"/>
          </a:xfrm>
          <a:custGeom>
            <a:avLst/>
            <a:gdLst>
              <a:gd name="csX0" fmla="*/ 188408 w 190501"/>
              <a:gd name="csY0" fmla="*/ 45534 h 190500"/>
              <a:gd name="csX1" fmla="*/ 189957 w 190501"/>
              <a:gd name="csY1" fmla="*/ 37748 h 190500"/>
              <a:gd name="csX2" fmla="*/ 183357 w 190501"/>
              <a:gd name="csY2" fmla="*/ 33338 h 190500"/>
              <a:gd name="csX3" fmla="*/ 157162 w 190501"/>
              <a:gd name="csY3" fmla="*/ 33338 h 190500"/>
              <a:gd name="csX4" fmla="*/ 157162 w 190501"/>
              <a:gd name="csY4" fmla="*/ 7144 h 190500"/>
              <a:gd name="csX5" fmla="*/ 152751 w 190501"/>
              <a:gd name="csY5" fmla="*/ 544 h 190500"/>
              <a:gd name="csX6" fmla="*/ 144967 w 190501"/>
              <a:gd name="csY6" fmla="*/ 2093 h 190500"/>
              <a:gd name="csX7" fmla="*/ 121155 w 190501"/>
              <a:gd name="csY7" fmla="*/ 25906 h 190500"/>
              <a:gd name="csX8" fmla="*/ 119063 w 190501"/>
              <a:gd name="csY8" fmla="*/ 30957 h 190500"/>
              <a:gd name="csX9" fmla="*/ 119063 w 190501"/>
              <a:gd name="csY9" fmla="*/ 57967 h 190500"/>
              <a:gd name="csX10" fmla="*/ 100185 w 190501"/>
              <a:gd name="csY10" fmla="*/ 76846 h 190500"/>
              <a:gd name="csX11" fmla="*/ 95250 w 190501"/>
              <a:gd name="csY11" fmla="*/ 76201 h 190500"/>
              <a:gd name="csX12" fmla="*/ 76200 w 190501"/>
              <a:gd name="csY12" fmla="*/ 95251 h 190500"/>
              <a:gd name="csX13" fmla="*/ 95250 w 190501"/>
              <a:gd name="csY13" fmla="*/ 114301 h 190500"/>
              <a:gd name="csX14" fmla="*/ 114300 w 190501"/>
              <a:gd name="csY14" fmla="*/ 95251 h 190500"/>
              <a:gd name="csX15" fmla="*/ 113655 w 190501"/>
              <a:gd name="csY15" fmla="*/ 90316 h 190500"/>
              <a:gd name="csX16" fmla="*/ 132533 w 190501"/>
              <a:gd name="csY16" fmla="*/ 71438 h 190500"/>
              <a:gd name="csX17" fmla="*/ 159545 w 190501"/>
              <a:gd name="csY17" fmla="*/ 71438 h 190500"/>
              <a:gd name="csX18" fmla="*/ 164596 w 190501"/>
              <a:gd name="csY18" fmla="*/ 69346 h 190500"/>
              <a:gd name="csX19" fmla="*/ 188408 w 190501"/>
              <a:gd name="csY19" fmla="*/ 45534 h 190500"/>
              <a:gd name="csX20" fmla="*/ 95250 w 190501"/>
              <a:gd name="csY20" fmla="*/ 1 h 190500"/>
              <a:gd name="csX21" fmla="*/ 127860 w 190501"/>
              <a:gd name="csY21" fmla="*/ 5729 h 190500"/>
              <a:gd name="csX22" fmla="*/ 114419 w 190501"/>
              <a:gd name="csY22" fmla="*/ 19170 h 190500"/>
              <a:gd name="csX23" fmla="*/ 112781 w 190501"/>
              <a:gd name="csY23" fmla="*/ 21077 h 190500"/>
              <a:gd name="csX24" fmla="*/ 95250 w 190501"/>
              <a:gd name="csY24" fmla="*/ 19051 h 190500"/>
              <a:gd name="csX25" fmla="*/ 19050 w 190501"/>
              <a:gd name="csY25" fmla="*/ 95251 h 190500"/>
              <a:gd name="csX26" fmla="*/ 95250 w 190501"/>
              <a:gd name="csY26" fmla="*/ 171451 h 190500"/>
              <a:gd name="csX27" fmla="*/ 171450 w 190501"/>
              <a:gd name="csY27" fmla="*/ 95251 h 190500"/>
              <a:gd name="csX28" fmla="*/ 169424 w 190501"/>
              <a:gd name="csY28" fmla="*/ 77720 h 190500"/>
              <a:gd name="csX29" fmla="*/ 171331 w 190501"/>
              <a:gd name="csY29" fmla="*/ 76081 h 190500"/>
              <a:gd name="csX30" fmla="*/ 184772 w 190501"/>
              <a:gd name="csY30" fmla="*/ 62641 h 190500"/>
              <a:gd name="csX31" fmla="*/ 190500 w 190501"/>
              <a:gd name="csY31" fmla="*/ 95251 h 190500"/>
              <a:gd name="csX32" fmla="*/ 95250 w 190501"/>
              <a:gd name="csY32" fmla="*/ 190501 h 190500"/>
              <a:gd name="csX33" fmla="*/ 0 w 190501"/>
              <a:gd name="csY33" fmla="*/ 95251 h 190500"/>
              <a:gd name="csX34" fmla="*/ 95250 w 190501"/>
              <a:gd name="csY34" fmla="*/ 1 h 190500"/>
              <a:gd name="csX35" fmla="*/ 95250 w 190501"/>
              <a:gd name="csY35" fmla="*/ 38101 h 190500"/>
              <a:gd name="csX36" fmla="*/ 109538 w 190501"/>
              <a:gd name="csY36" fmla="*/ 39901 h 190500"/>
              <a:gd name="csX37" fmla="*/ 109538 w 190501"/>
              <a:gd name="csY37" fmla="*/ 54021 h 190500"/>
              <a:gd name="csX38" fmla="*/ 105592 w 190501"/>
              <a:gd name="csY38" fmla="*/ 57968 h 190500"/>
              <a:gd name="csX39" fmla="*/ 105131 w 190501"/>
              <a:gd name="csY39" fmla="*/ 58444 h 190500"/>
              <a:gd name="csX40" fmla="*/ 95250 w 190501"/>
              <a:gd name="csY40" fmla="*/ 57151 h 190500"/>
              <a:gd name="csX41" fmla="*/ 57150 w 190501"/>
              <a:gd name="csY41" fmla="*/ 95251 h 190500"/>
              <a:gd name="csX42" fmla="*/ 95250 w 190501"/>
              <a:gd name="csY42" fmla="*/ 133351 h 190500"/>
              <a:gd name="csX43" fmla="*/ 133350 w 190501"/>
              <a:gd name="csY43" fmla="*/ 95251 h 190500"/>
              <a:gd name="csX44" fmla="*/ 132057 w 190501"/>
              <a:gd name="csY44" fmla="*/ 85369 h 190500"/>
              <a:gd name="csX45" fmla="*/ 132533 w 190501"/>
              <a:gd name="csY45" fmla="*/ 84909 h 190500"/>
              <a:gd name="csX46" fmla="*/ 136478 w 190501"/>
              <a:gd name="csY46" fmla="*/ 80963 h 190500"/>
              <a:gd name="csX47" fmla="*/ 150600 w 190501"/>
              <a:gd name="csY47" fmla="*/ 80963 h 190500"/>
              <a:gd name="csX48" fmla="*/ 152400 w 190501"/>
              <a:gd name="csY48" fmla="*/ 95251 h 190500"/>
              <a:gd name="csX49" fmla="*/ 95250 w 190501"/>
              <a:gd name="csY49" fmla="*/ 152401 h 190500"/>
              <a:gd name="csX50" fmla="*/ 38100 w 190501"/>
              <a:gd name="csY50" fmla="*/ 95251 h 190500"/>
              <a:gd name="csX51" fmla="*/ 95250 w 190501"/>
              <a:gd name="csY51" fmla="*/ 38101 h 190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Lst>
            <a:rect l="l" t="t" r="r" b="b"/>
            <a:pathLst>
              <a:path w="190501" h="190500">
                <a:moveTo>
                  <a:pt x="188408" y="45534"/>
                </a:moveTo>
                <a:cubicBezTo>
                  <a:pt x="190452" y="43491"/>
                  <a:pt x="191063" y="40418"/>
                  <a:pt x="189957" y="37748"/>
                </a:cubicBezTo>
                <a:cubicBezTo>
                  <a:pt x="188852" y="35079"/>
                  <a:pt x="186247" y="33338"/>
                  <a:pt x="183357" y="33338"/>
                </a:cubicBezTo>
                <a:lnTo>
                  <a:pt x="157162" y="33338"/>
                </a:lnTo>
                <a:lnTo>
                  <a:pt x="157162" y="7144"/>
                </a:lnTo>
                <a:cubicBezTo>
                  <a:pt x="157162" y="4255"/>
                  <a:pt x="155421" y="1650"/>
                  <a:pt x="152751" y="544"/>
                </a:cubicBezTo>
                <a:cubicBezTo>
                  <a:pt x="150083" y="-562"/>
                  <a:pt x="147010" y="50"/>
                  <a:pt x="144967" y="2093"/>
                </a:cubicBezTo>
                <a:lnTo>
                  <a:pt x="121155" y="25906"/>
                </a:lnTo>
                <a:cubicBezTo>
                  <a:pt x="119815" y="27246"/>
                  <a:pt x="119063" y="29063"/>
                  <a:pt x="119063" y="30957"/>
                </a:cubicBezTo>
                <a:lnTo>
                  <a:pt x="119063" y="57967"/>
                </a:lnTo>
                <a:lnTo>
                  <a:pt x="100185" y="76846"/>
                </a:lnTo>
                <a:cubicBezTo>
                  <a:pt x="98610" y="76425"/>
                  <a:pt x="96957" y="76201"/>
                  <a:pt x="95250" y="76201"/>
                </a:cubicBezTo>
                <a:cubicBezTo>
                  <a:pt x="84729" y="76201"/>
                  <a:pt x="76200" y="84730"/>
                  <a:pt x="76200" y="95251"/>
                </a:cubicBezTo>
                <a:cubicBezTo>
                  <a:pt x="76200" y="105771"/>
                  <a:pt x="84729" y="114301"/>
                  <a:pt x="95250" y="114301"/>
                </a:cubicBezTo>
                <a:cubicBezTo>
                  <a:pt x="105771" y="114301"/>
                  <a:pt x="114300" y="105771"/>
                  <a:pt x="114300" y="95251"/>
                </a:cubicBezTo>
                <a:cubicBezTo>
                  <a:pt x="114300" y="93544"/>
                  <a:pt x="114075" y="91891"/>
                  <a:pt x="113655" y="90316"/>
                </a:cubicBezTo>
                <a:lnTo>
                  <a:pt x="132533" y="71438"/>
                </a:lnTo>
                <a:lnTo>
                  <a:pt x="159545" y="71438"/>
                </a:lnTo>
                <a:cubicBezTo>
                  <a:pt x="161439" y="71438"/>
                  <a:pt x="163256" y="70686"/>
                  <a:pt x="164596" y="69346"/>
                </a:cubicBezTo>
                <a:lnTo>
                  <a:pt x="188408" y="45534"/>
                </a:lnTo>
                <a:close/>
                <a:moveTo>
                  <a:pt x="95250" y="1"/>
                </a:moveTo>
                <a:cubicBezTo>
                  <a:pt x="106705" y="1"/>
                  <a:pt x="117687" y="2023"/>
                  <a:pt x="127860" y="5729"/>
                </a:cubicBezTo>
                <a:lnTo>
                  <a:pt x="114419" y="19170"/>
                </a:lnTo>
                <a:cubicBezTo>
                  <a:pt x="113823" y="19767"/>
                  <a:pt x="113275" y="20405"/>
                  <a:pt x="112781" y="21077"/>
                </a:cubicBezTo>
                <a:cubicBezTo>
                  <a:pt x="107152" y="19752"/>
                  <a:pt x="101283" y="19051"/>
                  <a:pt x="95250" y="19051"/>
                </a:cubicBezTo>
                <a:cubicBezTo>
                  <a:pt x="53166" y="19051"/>
                  <a:pt x="19050" y="53166"/>
                  <a:pt x="19050" y="95251"/>
                </a:cubicBezTo>
                <a:cubicBezTo>
                  <a:pt x="19050" y="137334"/>
                  <a:pt x="53166" y="171451"/>
                  <a:pt x="95250" y="171451"/>
                </a:cubicBezTo>
                <a:cubicBezTo>
                  <a:pt x="137334" y="171451"/>
                  <a:pt x="171450" y="137334"/>
                  <a:pt x="171450" y="95251"/>
                </a:cubicBezTo>
                <a:cubicBezTo>
                  <a:pt x="171450" y="89218"/>
                  <a:pt x="170749" y="83348"/>
                  <a:pt x="169424" y="77720"/>
                </a:cubicBezTo>
                <a:cubicBezTo>
                  <a:pt x="170096" y="77226"/>
                  <a:pt x="170734" y="76678"/>
                  <a:pt x="171331" y="76081"/>
                </a:cubicBezTo>
                <a:lnTo>
                  <a:pt x="184772" y="62641"/>
                </a:lnTo>
                <a:cubicBezTo>
                  <a:pt x="188478" y="72813"/>
                  <a:pt x="190500" y="83796"/>
                  <a:pt x="190500" y="95251"/>
                </a:cubicBezTo>
                <a:cubicBezTo>
                  <a:pt x="190500" y="147856"/>
                  <a:pt x="147855" y="190501"/>
                  <a:pt x="95250" y="190501"/>
                </a:cubicBezTo>
                <a:cubicBezTo>
                  <a:pt x="42645" y="190501"/>
                  <a:pt x="0" y="147856"/>
                  <a:pt x="0" y="95251"/>
                </a:cubicBezTo>
                <a:cubicBezTo>
                  <a:pt x="0" y="42645"/>
                  <a:pt x="42645" y="1"/>
                  <a:pt x="95250" y="1"/>
                </a:cubicBezTo>
                <a:close/>
                <a:moveTo>
                  <a:pt x="95250" y="38101"/>
                </a:moveTo>
                <a:cubicBezTo>
                  <a:pt x="100184" y="38101"/>
                  <a:pt x="104971" y="38726"/>
                  <a:pt x="109538" y="39901"/>
                </a:cubicBezTo>
                <a:lnTo>
                  <a:pt x="109538" y="54021"/>
                </a:lnTo>
                <a:lnTo>
                  <a:pt x="105592" y="57968"/>
                </a:lnTo>
                <a:cubicBezTo>
                  <a:pt x="105435" y="58125"/>
                  <a:pt x="105282" y="58284"/>
                  <a:pt x="105131" y="58444"/>
                </a:cubicBezTo>
                <a:cubicBezTo>
                  <a:pt x="101980" y="57601"/>
                  <a:pt x="98668" y="57151"/>
                  <a:pt x="95250" y="57151"/>
                </a:cubicBezTo>
                <a:cubicBezTo>
                  <a:pt x="74208" y="57151"/>
                  <a:pt x="57150" y="74208"/>
                  <a:pt x="57150" y="95251"/>
                </a:cubicBezTo>
                <a:cubicBezTo>
                  <a:pt x="57150" y="116293"/>
                  <a:pt x="74208" y="133351"/>
                  <a:pt x="95250" y="133351"/>
                </a:cubicBezTo>
                <a:cubicBezTo>
                  <a:pt x="116292" y="133351"/>
                  <a:pt x="133350" y="116293"/>
                  <a:pt x="133350" y="95251"/>
                </a:cubicBezTo>
                <a:cubicBezTo>
                  <a:pt x="133350" y="91833"/>
                  <a:pt x="132900" y="88521"/>
                  <a:pt x="132057" y="85369"/>
                </a:cubicBezTo>
                <a:cubicBezTo>
                  <a:pt x="132217" y="85219"/>
                  <a:pt x="132376" y="85065"/>
                  <a:pt x="132533" y="84909"/>
                </a:cubicBezTo>
                <a:lnTo>
                  <a:pt x="136478" y="80963"/>
                </a:lnTo>
                <a:lnTo>
                  <a:pt x="150600" y="80963"/>
                </a:lnTo>
                <a:cubicBezTo>
                  <a:pt x="151775" y="85530"/>
                  <a:pt x="152400" y="90317"/>
                  <a:pt x="152400" y="95251"/>
                </a:cubicBezTo>
                <a:cubicBezTo>
                  <a:pt x="152400" y="126814"/>
                  <a:pt x="126813" y="152401"/>
                  <a:pt x="95250" y="152401"/>
                </a:cubicBezTo>
                <a:cubicBezTo>
                  <a:pt x="63687" y="152401"/>
                  <a:pt x="38100" y="126814"/>
                  <a:pt x="38100" y="95251"/>
                </a:cubicBezTo>
                <a:cubicBezTo>
                  <a:pt x="38100" y="63687"/>
                  <a:pt x="63687" y="38101"/>
                  <a:pt x="95250" y="38101"/>
                </a:cubicBezTo>
                <a:close/>
              </a:path>
            </a:pathLst>
          </a:custGeom>
          <a:solidFill>
            <a:schemeClr val="tx1"/>
          </a:solidFill>
          <a:ln w="10477" cap="flat">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38011" tIns="270406" rIns="338011" bIns="270406" numCol="1" spcCol="0" rtlCol="0" fromWordArt="0" anchor="t" anchorCtr="0" forceAA="0" compatLnSpc="1">
            <a:prstTxWarp prst="textNoShape">
              <a:avLst/>
            </a:prstTxWarp>
            <a:noAutofit/>
          </a:bodyPr>
          <a:lstStyle/>
          <a:p>
            <a:pPr defTabSz="1722411" fontAlgn="base">
              <a:spcBef>
                <a:spcPct val="0"/>
              </a:spcBef>
              <a:spcAft>
                <a:spcPct val="0"/>
              </a:spcAft>
              <a:defRPr/>
            </a:pPr>
            <a:endParaRPr lang="en-US" sz="3622" b="1">
              <a:noFill/>
              <a:latin typeface="Segoe UI Variable Display Semibold" pitchFamily="2" charset="0"/>
              <a:cs typeface="Segoe UI" pitchFamily="34" charset="0"/>
            </a:endParaRPr>
          </a:p>
        </p:txBody>
      </p:sp>
      <p:sp>
        <p:nvSpPr>
          <p:cNvPr id="31" name="Rectangle: Rounded Corners 30">
            <a:extLst>
              <a:ext uri="{FF2B5EF4-FFF2-40B4-BE49-F238E27FC236}">
                <a16:creationId xmlns:a16="http://schemas.microsoft.com/office/drawing/2014/main" id="{4F5C857D-EA52-AA98-1E7A-CF7843D0BDB2}"/>
              </a:ext>
            </a:extLst>
          </p:cNvPr>
          <p:cNvSpPr/>
          <p:nvPr/>
        </p:nvSpPr>
        <p:spPr bwMode="auto">
          <a:xfrm>
            <a:off x="350838" y="2066107"/>
            <a:ext cx="3187959" cy="814642"/>
          </a:xfrm>
          <a:prstGeom prst="roundRect">
            <a:avLst>
              <a:gd name="adj" fmla="val 9646"/>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769520" fontAlgn="base">
              <a:spcBef>
                <a:spcPct val="0"/>
              </a:spcBef>
              <a:spcAft>
                <a:spcPct val="0"/>
              </a:spcAft>
            </a:pPr>
            <a:r>
              <a:rPr lang="en-US" sz="1100" dirty="0">
                <a:ln w="3175">
                  <a:noFill/>
                </a:ln>
                <a:solidFill>
                  <a:schemeClr val="tx1"/>
                </a:solidFill>
                <a:latin typeface="Segoe Sans Display Semibold" pitchFamily="2" charset="0"/>
                <a:cs typeface="Segoe Sans Display Semibold" pitchFamily="2" charset="0"/>
              </a:rPr>
              <a:t>Goal: </a:t>
            </a:r>
            <a:r>
              <a:rPr lang="en-US" sz="1100" dirty="0">
                <a:ln w="3175">
                  <a:noFill/>
                </a:ln>
                <a:solidFill>
                  <a:schemeClr val="tx1"/>
                </a:solidFill>
                <a:cs typeface="Segoe Sans Display Semibold" pitchFamily="2" charset="0"/>
              </a:rPr>
              <a:t>Start every day knowing exactly where to focus – without scrolling through emails, meetings, and chats to triangulate it yourself.</a:t>
            </a:r>
          </a:p>
        </p:txBody>
      </p:sp>
      <p:sp>
        <p:nvSpPr>
          <p:cNvPr id="32" name="Rectangle: Rounded Corners 31">
            <a:extLst>
              <a:ext uri="{FF2B5EF4-FFF2-40B4-BE49-F238E27FC236}">
                <a16:creationId xmlns:a16="http://schemas.microsoft.com/office/drawing/2014/main" id="{A5A8BBD1-2DF3-39A1-BDF1-1C0F7A3C1FA9}"/>
              </a:ext>
            </a:extLst>
          </p:cNvPr>
          <p:cNvSpPr/>
          <p:nvPr/>
        </p:nvSpPr>
        <p:spPr bwMode="auto">
          <a:xfrm>
            <a:off x="3674226" y="2066107"/>
            <a:ext cx="3747337" cy="814642"/>
          </a:xfrm>
          <a:prstGeom prst="roundRect">
            <a:avLst>
              <a:gd name="adj" fmla="val 10584"/>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769520" fontAlgn="base">
              <a:spcBef>
                <a:spcPct val="0"/>
              </a:spcBef>
              <a:spcAft>
                <a:spcPct val="0"/>
              </a:spcAft>
            </a:pPr>
            <a:r>
              <a:rPr lang="en-US" sz="1100">
                <a:ln w="3175">
                  <a:noFill/>
                </a:ln>
                <a:solidFill>
                  <a:schemeClr val="tx1"/>
                </a:solidFill>
                <a:latin typeface="Segoe Sans Display Semibold"/>
                <a:cs typeface="Segoe Sans Display Semibold"/>
              </a:rPr>
              <a:t>Output: </a:t>
            </a:r>
            <a:r>
              <a:rPr lang="en-US" sz="1100">
                <a:ln w="3175">
                  <a:noFill/>
                </a:ln>
                <a:solidFill>
                  <a:schemeClr val="tx1"/>
                </a:solidFill>
                <a:cs typeface="Segoe Sans Display Semibold"/>
              </a:rPr>
              <a:t>A personal, interactive HTML command center that surfaces what needs your attention this week, where your time is going, and one or two prescriptive recommendations grounded in real signal patterns.</a:t>
            </a:r>
          </a:p>
        </p:txBody>
      </p:sp>
      <p:sp>
        <p:nvSpPr>
          <p:cNvPr id="33" name="Graphic 15">
            <a:extLst>
              <a:ext uri="{FF2B5EF4-FFF2-40B4-BE49-F238E27FC236}">
                <a16:creationId xmlns:a16="http://schemas.microsoft.com/office/drawing/2014/main" id="{6BA0FA8C-5240-A633-AF8F-129E1DE6FB92}"/>
              </a:ext>
              <a:ext uri="{C183D7F6-B498-43B3-948B-1728B52AA6E4}">
                <adec:decorative xmlns:adec="http://schemas.microsoft.com/office/drawing/2017/decorative" val="1"/>
              </a:ext>
            </a:extLst>
          </p:cNvPr>
          <p:cNvSpPr>
            <a:spLocks/>
          </p:cNvSpPr>
          <p:nvPr/>
        </p:nvSpPr>
        <p:spPr>
          <a:xfrm>
            <a:off x="3780906" y="1753374"/>
            <a:ext cx="297568" cy="252931"/>
          </a:xfrm>
          <a:custGeom>
            <a:avLst/>
            <a:gdLst>
              <a:gd name="csX0" fmla="*/ 147926 w 190499"/>
              <a:gd name="csY0" fmla="*/ 2092 h 161924"/>
              <a:gd name="csX1" fmla="*/ 137824 w 190499"/>
              <a:gd name="csY1" fmla="*/ 2092 h 161924"/>
              <a:gd name="csX2" fmla="*/ 137824 w 190499"/>
              <a:gd name="csY2" fmla="*/ 12195 h 161924"/>
              <a:gd name="csX3" fmla="*/ 166109 w 190499"/>
              <a:gd name="csY3" fmla="*/ 40481 h 161924"/>
              <a:gd name="csX4" fmla="*/ 119063 w 190499"/>
              <a:gd name="csY4" fmla="*/ 40481 h 161924"/>
              <a:gd name="csX5" fmla="*/ 88106 w 190499"/>
              <a:gd name="csY5" fmla="*/ 71437 h 161924"/>
              <a:gd name="csX6" fmla="*/ 88106 w 190499"/>
              <a:gd name="csY6" fmla="*/ 100012 h 161924"/>
              <a:gd name="csX7" fmla="*/ 75437 w 190499"/>
              <a:gd name="csY7" fmla="*/ 116198 h 161924"/>
              <a:gd name="csX8" fmla="*/ 38100 w 190499"/>
              <a:gd name="csY8" fmla="*/ 85725 h 161924"/>
              <a:gd name="csX9" fmla="*/ 0 w 190499"/>
              <a:gd name="csY9" fmla="*/ 123825 h 161924"/>
              <a:gd name="csX10" fmla="*/ 38100 w 190499"/>
              <a:gd name="csY10" fmla="*/ 161925 h 161924"/>
              <a:gd name="csX11" fmla="*/ 75582 w 190499"/>
              <a:gd name="csY11" fmla="*/ 130693 h 161924"/>
              <a:gd name="csX12" fmla="*/ 102394 w 190499"/>
              <a:gd name="csY12" fmla="*/ 100012 h 161924"/>
              <a:gd name="csX13" fmla="*/ 102394 w 190499"/>
              <a:gd name="csY13" fmla="*/ 71437 h 161924"/>
              <a:gd name="csX14" fmla="*/ 119063 w 190499"/>
              <a:gd name="csY14" fmla="*/ 54769 h 161924"/>
              <a:gd name="csX15" fmla="*/ 166109 w 190499"/>
              <a:gd name="csY15" fmla="*/ 54769 h 161924"/>
              <a:gd name="csX16" fmla="*/ 137824 w 190499"/>
              <a:gd name="csY16" fmla="*/ 83055 h 161924"/>
              <a:gd name="csX17" fmla="*/ 137824 w 190499"/>
              <a:gd name="csY17" fmla="*/ 93157 h 161924"/>
              <a:gd name="csX18" fmla="*/ 147926 w 190499"/>
              <a:gd name="csY18" fmla="*/ 93157 h 161924"/>
              <a:gd name="csX19" fmla="*/ 188407 w 190499"/>
              <a:gd name="csY19" fmla="*/ 52676 h 161924"/>
              <a:gd name="csX20" fmla="*/ 188407 w 190499"/>
              <a:gd name="csY20" fmla="*/ 42574 h 161924"/>
              <a:gd name="csX21" fmla="*/ 147926 w 190499"/>
              <a:gd name="csY21" fmla="*/ 2092 h 1619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90499" h="161924">
                <a:moveTo>
                  <a:pt x="147926" y="2092"/>
                </a:moveTo>
                <a:cubicBezTo>
                  <a:pt x="145136" y="-697"/>
                  <a:pt x="140614" y="-697"/>
                  <a:pt x="137824" y="2092"/>
                </a:cubicBezTo>
                <a:cubicBezTo>
                  <a:pt x="135034" y="4882"/>
                  <a:pt x="135034" y="9405"/>
                  <a:pt x="137824" y="12195"/>
                </a:cubicBezTo>
                <a:lnTo>
                  <a:pt x="166109" y="40481"/>
                </a:lnTo>
                <a:lnTo>
                  <a:pt x="119063" y="40481"/>
                </a:lnTo>
                <a:cubicBezTo>
                  <a:pt x="101966" y="40481"/>
                  <a:pt x="88106" y="54341"/>
                  <a:pt x="88106" y="71437"/>
                </a:cubicBezTo>
                <a:lnTo>
                  <a:pt x="88106" y="100012"/>
                </a:lnTo>
                <a:cubicBezTo>
                  <a:pt x="88106" y="107840"/>
                  <a:pt x="82711" y="114408"/>
                  <a:pt x="75437" y="116198"/>
                </a:cubicBezTo>
                <a:cubicBezTo>
                  <a:pt x="71904" y="98811"/>
                  <a:pt x="56530" y="85725"/>
                  <a:pt x="38100" y="85725"/>
                </a:cubicBezTo>
                <a:cubicBezTo>
                  <a:pt x="17058" y="85725"/>
                  <a:pt x="0" y="102783"/>
                  <a:pt x="0" y="123825"/>
                </a:cubicBezTo>
                <a:cubicBezTo>
                  <a:pt x="0" y="144867"/>
                  <a:pt x="17058" y="161925"/>
                  <a:pt x="38100" y="161925"/>
                </a:cubicBezTo>
                <a:cubicBezTo>
                  <a:pt x="56797" y="161925"/>
                  <a:pt x="72348" y="148458"/>
                  <a:pt x="75582" y="130693"/>
                </a:cubicBezTo>
                <a:cubicBezTo>
                  <a:pt x="90719" y="128668"/>
                  <a:pt x="102394" y="115704"/>
                  <a:pt x="102394" y="100012"/>
                </a:cubicBezTo>
                <a:lnTo>
                  <a:pt x="102394" y="71437"/>
                </a:lnTo>
                <a:cubicBezTo>
                  <a:pt x="102394" y="62232"/>
                  <a:pt x="109857" y="54769"/>
                  <a:pt x="119063" y="54769"/>
                </a:cubicBezTo>
                <a:lnTo>
                  <a:pt x="166109" y="54769"/>
                </a:lnTo>
                <a:lnTo>
                  <a:pt x="137824" y="83055"/>
                </a:lnTo>
                <a:cubicBezTo>
                  <a:pt x="135034" y="85845"/>
                  <a:pt x="135034" y="90367"/>
                  <a:pt x="137824" y="93157"/>
                </a:cubicBezTo>
                <a:cubicBezTo>
                  <a:pt x="140614" y="95947"/>
                  <a:pt x="145136" y="95947"/>
                  <a:pt x="147926" y="93157"/>
                </a:cubicBezTo>
                <a:lnTo>
                  <a:pt x="188407" y="52676"/>
                </a:lnTo>
                <a:cubicBezTo>
                  <a:pt x="191197" y="49887"/>
                  <a:pt x="191197" y="45363"/>
                  <a:pt x="188407" y="42574"/>
                </a:cubicBezTo>
                <a:lnTo>
                  <a:pt x="147926" y="2092"/>
                </a:lnTo>
                <a:close/>
              </a:path>
            </a:pathLst>
          </a:custGeom>
          <a:solidFill>
            <a:schemeClr val="tx1"/>
          </a:solidFill>
          <a:ln w="10477" cap="flat">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38011" tIns="270406" rIns="338011" bIns="270406" numCol="1" spcCol="0" rtlCol="0" fromWordArt="0" anchor="t" anchorCtr="0" forceAA="0" compatLnSpc="1">
            <a:prstTxWarp prst="textNoShape">
              <a:avLst/>
            </a:prstTxWarp>
            <a:noAutofit/>
          </a:bodyPr>
          <a:lstStyle/>
          <a:p>
            <a:pPr defTabSz="1722411" fontAlgn="base">
              <a:spcBef>
                <a:spcPct val="0"/>
              </a:spcBef>
              <a:spcAft>
                <a:spcPct val="0"/>
              </a:spcAft>
              <a:defRPr/>
            </a:pPr>
            <a:endParaRPr lang="en-US" sz="3622" b="1">
              <a:noFill/>
              <a:latin typeface="Segoe UI Variable Display Semibold" pitchFamily="2" charset="0"/>
              <a:cs typeface="Segoe UI" pitchFamily="34" charset="0"/>
            </a:endParaRPr>
          </a:p>
        </p:txBody>
      </p:sp>
      <p:graphicFrame>
        <p:nvGraphicFramePr>
          <p:cNvPr id="35" name="Table 34">
            <a:extLst>
              <a:ext uri="{FF2B5EF4-FFF2-40B4-BE49-F238E27FC236}">
                <a16:creationId xmlns:a16="http://schemas.microsoft.com/office/drawing/2014/main" id="{4B9C75B3-55C6-E23E-1BD3-2F67C4FE4FCA}"/>
              </a:ext>
            </a:extLst>
          </p:cNvPr>
          <p:cNvGraphicFramePr>
            <a:graphicFrameLocks noGrp="1"/>
          </p:cNvGraphicFramePr>
          <p:nvPr>
            <p:extLst>
              <p:ext uri="{D42A27DB-BD31-4B8C-83A1-F6EECF244321}">
                <p14:modId xmlns:p14="http://schemas.microsoft.com/office/powerpoint/2010/main" val="3702483899"/>
              </p:ext>
            </p:extLst>
          </p:nvPr>
        </p:nvGraphicFramePr>
        <p:xfrm>
          <a:off x="350838" y="3120140"/>
          <a:ext cx="7070725" cy="5989320"/>
        </p:xfrm>
        <a:graphic>
          <a:graphicData uri="http://schemas.openxmlformats.org/drawingml/2006/table">
            <a:tbl>
              <a:tblPr firstRow="1" bandRow="1">
                <a:effectLst/>
                <a:tableStyleId>{2D5ABB26-0587-4C30-8999-92F81FD0307C}</a:tableStyleId>
              </a:tblPr>
              <a:tblGrid>
                <a:gridCol w="4438876">
                  <a:extLst>
                    <a:ext uri="{9D8B030D-6E8A-4147-A177-3AD203B41FA5}">
                      <a16:colId xmlns:a16="http://schemas.microsoft.com/office/drawing/2014/main" val="500978148"/>
                    </a:ext>
                  </a:extLst>
                </a:gridCol>
                <a:gridCol w="2631849">
                  <a:extLst>
                    <a:ext uri="{9D8B030D-6E8A-4147-A177-3AD203B41FA5}">
                      <a16:colId xmlns:a16="http://schemas.microsoft.com/office/drawing/2014/main" val="1291813688"/>
                    </a:ext>
                  </a:extLst>
                </a:gridCol>
              </a:tblGrid>
              <a:tr h="0">
                <a:tc>
                  <a:txBody>
                    <a:bodyPr/>
                    <a:lstStyle/>
                    <a:p>
                      <a:pPr marL="0" marR="0" lvl="0" indent="0" algn="l" defTabSz="524695" rtl="0" eaLnBrk="1" fontAlgn="auto" latinLnBrk="0" hangingPunct="1">
                        <a:lnSpc>
                          <a:spcPct val="100000"/>
                        </a:lnSpc>
                        <a:spcBef>
                          <a:spcPts val="0"/>
                        </a:spcBef>
                        <a:spcAft>
                          <a:spcPts val="800"/>
                        </a:spcAft>
                        <a:buClrTx/>
                        <a:buSzTx/>
                        <a:buFontTx/>
                        <a:buNone/>
                        <a:tabLst/>
                        <a:defRPr/>
                      </a:pPr>
                      <a:r>
                        <a:rPr lang="en-US" sz="1400" kern="1200" dirty="0">
                          <a:solidFill>
                            <a:schemeClr val="accent2">
                              <a:lumMod val="75000"/>
                            </a:schemeClr>
                          </a:solidFill>
                          <a:latin typeface="Segoe Sans Display Semibold" pitchFamily="2" charset="0"/>
                          <a:ea typeface="+mn-ea"/>
                          <a:cs typeface="Segoe Sans Display Semibold" pitchFamily="2" charset="0"/>
                          <a:sym typeface=""/>
                        </a:rPr>
                        <a:t>Prompt</a:t>
                      </a:r>
                    </a:p>
                  </a:txBody>
                  <a:tcPr marL="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ClrTx/>
                        <a:buSzTx/>
                        <a:buFontTx/>
                        <a:buNone/>
                        <a:tabLst/>
                        <a:defRPr/>
                      </a:pPr>
                      <a:r>
                        <a:rPr lang="en-US" sz="1400" kern="1200" dirty="0">
                          <a:solidFill>
                            <a:schemeClr val="accent2">
                              <a:lumMod val="75000"/>
                            </a:schemeClr>
                          </a:solidFill>
                          <a:latin typeface="Segoe Sans Display Semibold" pitchFamily="2" charset="0"/>
                          <a:ea typeface="+mn-ea"/>
                          <a:cs typeface="Segoe Sans Display Semibold" pitchFamily="2" charset="0"/>
                          <a:sym typeface=""/>
                        </a:rPr>
                        <a:t>Execution workflow</a:t>
                      </a:r>
                    </a:p>
                  </a:txBody>
                  <a:tcPr marL="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68231157"/>
                  </a:ext>
                </a:extLst>
              </a:tr>
              <a:tr h="576072">
                <a:tc rowSpan="7">
                  <a:txBody>
                    <a:bodyPr/>
                    <a:lstStyle/>
                    <a:p>
                      <a:pPr marL="0" marR="0" lvl="0" indent="0" algn="l" defTabSz="524695" rtl="0" eaLnBrk="1" fontAlgn="auto" latinLnBrk="0" hangingPunct="1">
                        <a:lnSpc>
                          <a:spcPct val="100000"/>
                        </a:lnSpc>
                        <a:spcBef>
                          <a:spcPts val="600"/>
                        </a:spcBef>
                        <a:spcAft>
                          <a:spcPts val="0"/>
                        </a:spcAft>
                        <a:buFontTx/>
                        <a:buNone/>
                      </a:pPr>
                      <a:r>
                        <a:rPr lang="en-US" sz="1400" b="0" i="0" u="none" strike="noStrike" kern="1200" cap="none" spc="0" normalizeH="0" baseline="0">
                          <a:solidFill>
                            <a:schemeClr val="tx1"/>
                          </a:solidFill>
                          <a:effectLst/>
                          <a:latin typeface="+mn-lt"/>
                          <a:ea typeface="+mn-ea"/>
                          <a:cs typeface="Segoe Sans Display"/>
                        </a:rPr>
                        <a:t>Create an interactive HTML dashboard titled “Executive Command Center” that shows me what needs my attention today and this week, based on my work patterns, communications, priorities, and business performance metrics. </a:t>
                      </a:r>
                    </a:p>
                    <a:p>
                      <a:pPr marL="0" marR="0" lvl="0" indent="0" algn="l" defTabSz="524695" rtl="0" eaLnBrk="1" fontAlgn="auto" latinLnBrk="0" hangingPunct="1">
                        <a:lnSpc>
                          <a:spcPct val="100000"/>
                        </a:lnSpc>
                        <a:spcBef>
                          <a:spcPts val="600"/>
                        </a:spcBef>
                        <a:spcAft>
                          <a:spcPts val="0"/>
                        </a:spcAft>
                        <a:buFontTx/>
                        <a:buNone/>
                      </a:pPr>
                      <a:r>
                        <a:rPr lang="en-US" sz="1400" b="0" i="0" u="none" strike="noStrike" kern="1200" cap="none" spc="0" normalizeH="0" baseline="0">
                          <a:solidFill>
                            <a:schemeClr val="tx1"/>
                          </a:solidFill>
                          <a:effectLst/>
                          <a:latin typeface="+mn-lt"/>
                          <a:ea typeface="+mn-ea"/>
                          <a:cs typeface="Segoe Sans Display"/>
                        </a:rPr>
                        <a:t>Include:</a:t>
                      </a:r>
                    </a:p>
                    <a:p>
                      <a:pPr marL="228600" marR="0" lvl="0" indent="-171450" algn="l" defTabSz="524695" rtl="0" eaLnBrk="1" fontAlgn="auto" latinLnBrk="0" hangingPunct="1">
                        <a:lnSpc>
                          <a:spcPct val="100000"/>
                        </a:lnSpc>
                        <a:spcBef>
                          <a:spcPts val="600"/>
                        </a:spcBef>
                        <a:spcAft>
                          <a:spcPts val="0"/>
                        </a:spcAft>
                        <a:buFont typeface="Wingdings" panose="05000000000000000000" pitchFamily="2" charset="2"/>
                        <a:buChar char=""/>
                      </a:pPr>
                      <a:r>
                        <a:rPr lang="en-US" sz="1400" b="0" i="0" u="none" strike="noStrike" kern="1200" cap="none" spc="0" normalizeH="0" baseline="0">
                          <a:solidFill>
                            <a:schemeClr val="tx1"/>
                          </a:solidFill>
                          <a:effectLst/>
                          <a:latin typeface="+mn-lt"/>
                          <a:ea typeface="+mn-ea"/>
                          <a:cs typeface="Segoe Sans Display"/>
                        </a:rPr>
                        <a:t>Header bar with current week context and an urgent action banner</a:t>
                      </a:r>
                    </a:p>
                    <a:p>
                      <a:pPr marL="228600" marR="0" lvl="0" indent="-171450" algn="l" defTabSz="524695" rtl="0" eaLnBrk="1" fontAlgn="auto" latinLnBrk="0" hangingPunct="1">
                        <a:lnSpc>
                          <a:spcPct val="100000"/>
                        </a:lnSpc>
                        <a:spcBef>
                          <a:spcPts val="600"/>
                        </a:spcBef>
                        <a:spcAft>
                          <a:spcPts val="0"/>
                        </a:spcAft>
                        <a:buFont typeface="Wingdings" panose="05000000000000000000" pitchFamily="2" charset="2"/>
                        <a:buChar char=""/>
                      </a:pPr>
                      <a:r>
                        <a:rPr lang="en-US" sz="1400" b="0" i="0" u="none" strike="noStrike" kern="1200" cap="none" spc="0" normalizeH="0" baseline="0">
                          <a:solidFill>
                            <a:schemeClr val="tx1"/>
                          </a:solidFill>
                          <a:effectLst/>
                          <a:latin typeface="+mn-lt"/>
                          <a:ea typeface="+mn-ea"/>
                          <a:cs typeface="Segoe Sans Display"/>
                        </a:rPr>
                        <a:t>1–2 high-priority alerts with clear calls to action</a:t>
                      </a:r>
                    </a:p>
                    <a:p>
                      <a:pPr marL="228600" marR="0" lvl="0" indent="-171450" algn="l" defTabSz="524695" rtl="0" eaLnBrk="1" fontAlgn="auto" latinLnBrk="0" hangingPunct="1">
                        <a:lnSpc>
                          <a:spcPct val="100000"/>
                        </a:lnSpc>
                        <a:spcBef>
                          <a:spcPts val="600"/>
                        </a:spcBef>
                        <a:spcAft>
                          <a:spcPts val="0"/>
                        </a:spcAft>
                        <a:buFont typeface="Wingdings" panose="05000000000000000000" pitchFamily="2" charset="2"/>
                        <a:buChar char=""/>
                      </a:pPr>
                      <a:r>
                        <a:rPr lang="en-US" sz="1400" b="0" i="0" u="none" strike="noStrike" kern="1200" cap="none" spc="0" normalizeH="0" baseline="0">
                          <a:solidFill>
                            <a:schemeClr val="tx1"/>
                          </a:solidFill>
                          <a:effectLst/>
                          <a:latin typeface="+mn-lt"/>
                          <a:ea typeface="+mn-ea"/>
                          <a:cs typeface="Segoe Sans Display"/>
                        </a:rPr>
                        <a:t>Three situational tiles: Today’s next priority · Busiest day · Work days left</a:t>
                      </a:r>
                    </a:p>
                    <a:p>
                      <a:pPr marL="228600" marR="0" lvl="0" indent="-171450" algn="l" rtl="0" eaLnBrk="1" fontAlgn="auto" latinLnBrk="0" hangingPunct="1">
                        <a:lnSpc>
                          <a:spcPct val="100000"/>
                        </a:lnSpc>
                        <a:spcBef>
                          <a:spcPts val="600"/>
                        </a:spcBef>
                        <a:spcAft>
                          <a:spcPts val="0"/>
                        </a:spcAft>
                        <a:buFont typeface="Wingdings" panose="05000000000000000000" pitchFamily="2" charset="2"/>
                        <a:buChar char=""/>
                      </a:pPr>
                      <a:r>
                        <a:rPr lang="en-US" sz="1400" b="0" i="0" u="none" strike="noStrike" kern="1200" cap="none" spc="0" normalizeH="0" baseline="0">
                          <a:solidFill>
                            <a:schemeClr val="tx1"/>
                          </a:solidFill>
                          <a:effectLst/>
                          <a:latin typeface="+mn-lt"/>
                          <a:ea typeface="+mn-ea"/>
                          <a:cs typeface="Segoe Sans Display"/>
                        </a:rPr>
                        <a:t>Key business metrics from Fabric IQ as a business-health strip – show current value, trend, and flag anything off-target</a:t>
                      </a:r>
                    </a:p>
                    <a:p>
                      <a:pPr marL="228600" marR="0" lvl="0" indent="-171450" algn="l" defTabSz="524695" rtl="0" eaLnBrk="1" fontAlgn="auto" latinLnBrk="0" hangingPunct="1">
                        <a:lnSpc>
                          <a:spcPct val="100000"/>
                        </a:lnSpc>
                        <a:spcBef>
                          <a:spcPts val="600"/>
                        </a:spcBef>
                        <a:spcAft>
                          <a:spcPts val="0"/>
                        </a:spcAft>
                        <a:buFont typeface="Wingdings" panose="05000000000000000000" pitchFamily="2" charset="2"/>
                        <a:buChar char=""/>
                      </a:pPr>
                      <a:r>
                        <a:rPr lang="en-US" sz="1400" b="0" i="0" u="none" strike="noStrike" kern="1200" cap="none" spc="0" normalizeH="0" baseline="0">
                          <a:solidFill>
                            <a:schemeClr val="tx1"/>
                          </a:solidFill>
                          <a:effectLst/>
                          <a:latin typeface="+mn-lt"/>
                          <a:ea typeface="+mn-ea"/>
                          <a:cs typeface="Segoe Sans Display"/>
                        </a:rPr>
                        <a:t>Tabbed view for Meetings, Priorities, and Org Pulse</a:t>
                      </a:r>
                    </a:p>
                    <a:p>
                      <a:pPr marL="228600" marR="0" lvl="0" indent="-171450" algn="l" defTabSz="524695" rtl="0" eaLnBrk="1" fontAlgn="auto" latinLnBrk="0" hangingPunct="1">
                        <a:lnSpc>
                          <a:spcPct val="100000"/>
                        </a:lnSpc>
                        <a:spcBef>
                          <a:spcPts val="600"/>
                        </a:spcBef>
                        <a:spcAft>
                          <a:spcPts val="0"/>
                        </a:spcAft>
                        <a:buFont typeface="Wingdings" panose="05000000000000000000" pitchFamily="2" charset="2"/>
                        <a:buChar char=""/>
                      </a:pPr>
                      <a:r>
                        <a:rPr lang="en-US" sz="1400" b="0" i="0" u="none" strike="noStrike" kern="1200" cap="none" spc="0" normalizeH="0" baseline="0">
                          <a:solidFill>
                            <a:schemeClr val="tx1"/>
                          </a:solidFill>
                          <a:effectLst/>
                          <a:latin typeface="+mn-lt"/>
                          <a:ea typeface="+mn-ea"/>
                          <a:cs typeface="Segoe Sans Display"/>
                        </a:rPr>
                        <a:t>A 30-day interaction map showing who I work with most and how often</a:t>
                      </a:r>
                    </a:p>
                    <a:p>
                      <a:pPr marL="228600" marR="0" lvl="0" indent="-171450" algn="l" rtl="0" eaLnBrk="1" fontAlgn="auto" latinLnBrk="0" hangingPunct="1">
                        <a:lnSpc>
                          <a:spcPct val="100000"/>
                        </a:lnSpc>
                        <a:spcBef>
                          <a:spcPts val="600"/>
                        </a:spcBef>
                        <a:spcAft>
                          <a:spcPts val="0"/>
                        </a:spcAft>
                        <a:buFont typeface="Wingdings" panose="05000000000000000000" pitchFamily="2" charset="2"/>
                        <a:buChar char=""/>
                      </a:pPr>
                      <a:r>
                        <a:rPr lang="en-US" sz="1400" b="0" i="0" u="none" strike="noStrike" kern="1200" cap="none" spc="0" normalizeH="0" baseline="0">
                          <a:solidFill>
                            <a:schemeClr val="tx1"/>
                          </a:solidFill>
                          <a:effectLst/>
                          <a:latin typeface="+mn-lt"/>
                          <a:ea typeface="+mn-ea"/>
                          <a:cs typeface="Segoe Sans Display"/>
                        </a:rPr>
                        <a:t>Prescriptive recommendations labeled “Dial Up,” “Dial Down,” or “Re-engage” – each tied to a specific person or workstream with a clear recommended action</a:t>
                      </a:r>
                    </a:p>
                    <a:p>
                      <a:pPr marL="0" marR="0" lvl="0" indent="0" algn="l" defTabSz="524695" rtl="0" eaLnBrk="1" fontAlgn="auto" latinLnBrk="0" hangingPunct="1">
                        <a:lnSpc>
                          <a:spcPct val="100000"/>
                        </a:lnSpc>
                        <a:spcBef>
                          <a:spcPts val="600"/>
                        </a:spcBef>
                        <a:spcAft>
                          <a:spcPts val="0"/>
                        </a:spcAft>
                        <a:buFontTx/>
                        <a:buNone/>
                      </a:pPr>
                      <a:r>
                        <a:rPr lang="en-US" sz="1400" b="0" i="0" u="none" strike="noStrike" kern="1200" cap="none" spc="0" normalizeH="0" baseline="0">
                          <a:solidFill>
                            <a:schemeClr val="tx1"/>
                          </a:solidFill>
                          <a:effectLst/>
                          <a:latin typeface="+mn-lt"/>
                          <a:ea typeface="+mn-ea"/>
                          <a:cs typeface="Segoe Sans Display"/>
                        </a:rPr>
                        <a:t>Design: Clean, executive-ready, built around the question “What should I do differently today?”</a:t>
                      </a:r>
                      <a:endParaRPr lang="en-US" sz="1400" b="0" i="0" u="none" strike="noStrike" kern="1200" cap="none" spc="0" normalizeH="0" baseline="0" dirty="0">
                        <a:solidFill>
                          <a:schemeClr val="tx1"/>
                        </a:solidFill>
                        <a:effectLst/>
                        <a:latin typeface="+mn-lt"/>
                        <a:ea typeface="+mn-ea"/>
                        <a:cs typeface="Segoe Sans Display"/>
                      </a:endParaRPr>
                    </a:p>
                  </a:txBody>
                  <a:tcPr marL="0" marR="274320">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noFill/>
                  </a:tcPr>
                </a:tc>
                <a:tc>
                  <a:txBody>
                    <a:bodyPr/>
                    <a:lstStyle/>
                    <a:p>
                      <a:pPr marL="0" marR="0">
                        <a:buNone/>
                      </a:pPr>
                      <a:r>
                        <a:rPr lang="en-US" sz="1400" b="0" i="0" u="none" strike="noStrike" kern="1200" cap="none" spc="0" normalizeH="0" baseline="0" dirty="0">
                          <a:solidFill>
                            <a:schemeClr val="tx1"/>
                          </a:solidFill>
                          <a:effectLst/>
                          <a:latin typeface="Segoe Sans Display Semibold"/>
                          <a:ea typeface="+mn-ea"/>
                          <a:cs typeface="Segoe Sans Display Semibold"/>
                        </a:rPr>
                        <a:t>Calendar + email + Teams </a:t>
                      </a:r>
                      <a:r>
                        <a:rPr lang="en-US" sz="1400" b="0" i="0" u="none" strike="noStrike" kern="1200" cap="none" spc="0" normalizeH="0" baseline="0" dirty="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dirty="0">
                          <a:solidFill>
                            <a:schemeClr val="tx1"/>
                          </a:solidFill>
                          <a:effectLst/>
                          <a:latin typeface="+mn-lt"/>
                          <a:ea typeface="+mn-ea"/>
                          <a:cs typeface="Segoe Sans Display"/>
                          <a:sym typeface="Wingdings" panose="05000000000000000000" pitchFamily="2" charset="2"/>
                        </a:rPr>
                        <a:t> </a:t>
                      </a:r>
                      <a:r>
                        <a:rPr lang="en-US" sz="1400" b="0" i="0" u="none" strike="noStrike" kern="1200" cap="none" spc="0" normalizeH="0" baseline="0" dirty="0">
                          <a:solidFill>
                            <a:schemeClr val="tx1"/>
                          </a:solidFill>
                          <a:effectLst/>
                          <a:latin typeface="+mn-lt"/>
                          <a:ea typeface="+mn-ea"/>
                          <a:cs typeface="Segoe Sans Display"/>
                        </a:rPr>
                        <a:t>Map weekly load and signals</a:t>
                      </a:r>
                      <a:endParaRPr lang="en-IN" sz="1400" b="0" i="0" u="none" strike="noStrike" kern="1200" cap="none" spc="0" normalizeH="0" baseline="0" dirty="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726913705"/>
                  </a:ext>
                </a:extLst>
              </a:tr>
              <a:tr h="576072">
                <a:tc vMerge="1">
                  <a:txBody>
                    <a:bodyPr/>
                    <a:lstStyle/>
                    <a:p>
                      <a:endParaRPr lang="en-IN"/>
                    </a:p>
                  </a:txBody>
                  <a:tcPr/>
                </a:tc>
                <a:tc>
                  <a:txBody>
                    <a:bodyPr/>
                    <a:lstStyle/>
                    <a:p>
                      <a:pPr marL="247650" marR="0" indent="0">
                        <a:buNone/>
                      </a:pPr>
                      <a:r>
                        <a:rPr lang="en-US" sz="1400" b="0" i="0" u="none" strike="noStrike" kern="1200" cap="none" spc="0" normalizeH="0" baseline="0">
                          <a:solidFill>
                            <a:schemeClr val="tx1"/>
                          </a:solidFill>
                          <a:effectLst/>
                          <a:latin typeface="Segoe Sans Display Semibold"/>
                          <a:ea typeface="+mn-ea"/>
                          <a:cs typeface="Segoe Sans Display Semibold"/>
                        </a:rPr>
                        <a:t>Fabric IQ</a:t>
                      </a:r>
                      <a:r>
                        <a:rPr lang="en-US" sz="1400" b="0" i="0" u="none" strike="noStrike" kern="1200" cap="none" spc="0" normalizeH="0" baseline="0" dirty="0">
                          <a:solidFill>
                            <a:schemeClr val="tx1"/>
                          </a:solidFill>
                          <a:effectLst/>
                          <a:latin typeface="+mn-lt"/>
                          <a:ea typeface="+mn-ea"/>
                          <a:cs typeface="Segoe Sans Display"/>
                        </a:rPr>
                        <a:t>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dirty="0">
                          <a:solidFill>
                            <a:schemeClr val="tx1"/>
                          </a:solidFill>
                          <a:effectLst/>
                          <a:latin typeface="+mn-lt"/>
                          <a:ea typeface="+mn-ea"/>
                          <a:cs typeface="Segoe Sans Display"/>
                          <a:sym typeface="Wingdings" panose="05000000000000000000" pitchFamily="2" charset="2"/>
                        </a:rPr>
                        <a:t> </a:t>
                      </a:r>
                      <a:r>
                        <a:rPr lang="en-US" sz="1400" b="0" i="0" u="none" strike="noStrike" kern="1200" cap="none" spc="0" normalizeH="0" baseline="0">
                          <a:solidFill>
                            <a:schemeClr val="tx1"/>
                          </a:solidFill>
                          <a:effectLst/>
                          <a:latin typeface="+mn-lt"/>
                          <a:ea typeface="+mn-ea"/>
                          <a:cs typeface="Segoe Sans Display"/>
                        </a:rPr>
                        <a:t>Pull business metrics and KPIs</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952265413"/>
                  </a:ext>
                </a:extLst>
              </a:tr>
              <a:tr h="576072">
                <a:tc vMerge="1">
                  <a:txBody>
                    <a:bodyPr/>
                    <a:lstStyle/>
                    <a:p>
                      <a:endParaRPr lang="en-IN"/>
                    </a:p>
                  </a:txBody>
                  <a:tcPr/>
                </a:tc>
                <a:tc>
                  <a:txBody>
                    <a:bodyPr/>
                    <a:lstStyle/>
                    <a:p>
                      <a:pPr marL="0" marR="0">
                        <a:buNone/>
                      </a:pPr>
                      <a:r>
                        <a:rPr lang="en-US" sz="1400" b="0" i="0" u="none" strike="noStrike" kern="1200" cap="none" spc="0" normalizeH="0" baseline="0">
                          <a:solidFill>
                            <a:schemeClr val="tx1"/>
                          </a:solidFill>
                          <a:effectLst/>
                          <a:latin typeface="Segoe Sans Display Semibold"/>
                          <a:ea typeface="+mn-ea"/>
                          <a:cs typeface="Segoe Sans Display Semibold"/>
                        </a:rPr>
                        <a:t>Detect</a:t>
                      </a:r>
                      <a:r>
                        <a:rPr lang="en-US" sz="1400" b="0" i="0" u="none" strike="noStrike" kern="1200" cap="none" spc="0" normalizeH="0" baseline="0" dirty="0">
                          <a:solidFill>
                            <a:schemeClr val="tx1"/>
                          </a:solidFill>
                          <a:effectLst/>
                          <a:latin typeface="+mn-lt"/>
                          <a:ea typeface="+mn-ea"/>
                          <a:cs typeface="Segoe Sans Display"/>
                        </a:rPr>
                        <a:t>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a:solidFill>
                            <a:schemeClr val="tx1"/>
                          </a:solidFill>
                          <a:effectLst/>
                          <a:latin typeface="+mn-lt"/>
                          <a:ea typeface="+mn-ea"/>
                          <a:cs typeface="Segoe Sans Display"/>
                        </a:rPr>
                        <a:t> Urgent items, conflicts, overdue threads </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771845048"/>
                  </a:ext>
                </a:extLst>
              </a:tr>
              <a:tr h="576072">
                <a:tc vMerge="1">
                  <a:txBody>
                    <a:bodyPr/>
                    <a:lstStyle/>
                    <a:p>
                      <a:endParaRPr lang="en-IN"/>
                    </a:p>
                  </a:txBody>
                  <a:tcPr/>
                </a:tc>
                <a:tc>
                  <a:txBody>
                    <a:bodyPr/>
                    <a:lstStyle/>
                    <a:p>
                      <a:pPr marL="0" marR="0">
                        <a:buNone/>
                      </a:pPr>
                      <a:r>
                        <a:rPr lang="en-US" sz="1400" b="0" i="0" u="none" strike="noStrike" kern="1200" cap="none" spc="0" normalizeH="0" baseline="0">
                          <a:solidFill>
                            <a:schemeClr val="tx1"/>
                          </a:solidFill>
                          <a:effectLst/>
                          <a:latin typeface="Segoe Sans Display Semibold"/>
                          <a:ea typeface="+mn-ea"/>
                          <a:cs typeface="Segoe Sans Display Semibold"/>
                        </a:rPr>
                        <a:t>Cluster</a:t>
                      </a:r>
                      <a:r>
                        <a:rPr lang="en-US" sz="1400" b="0" i="0" u="none" strike="noStrike" kern="1200" cap="none" spc="0" normalizeH="0" baseline="0" dirty="0">
                          <a:solidFill>
                            <a:schemeClr val="tx1"/>
                          </a:solidFill>
                          <a:effectLst/>
                          <a:latin typeface="+mn-lt"/>
                          <a:ea typeface="+mn-ea"/>
                          <a:cs typeface="Segoe Sans Display"/>
                        </a:rPr>
                        <a:t>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a:solidFill>
                            <a:schemeClr val="tx1"/>
                          </a:solidFill>
                          <a:effectLst/>
                          <a:latin typeface="+mn-lt"/>
                          <a:ea typeface="+mn-ea"/>
                          <a:cs typeface="Segoe Sans Display"/>
                        </a:rPr>
                        <a:t> People interaction patterns</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992826558"/>
                  </a:ext>
                </a:extLst>
              </a:tr>
              <a:tr h="576072">
                <a:tc vMerge="1">
                  <a:txBody>
                    <a:bodyPr/>
                    <a:lstStyle/>
                    <a:p>
                      <a:endParaRPr lang="en-IN"/>
                    </a:p>
                  </a:txBody>
                  <a:tcPr/>
                </a:tc>
                <a:tc>
                  <a:txBody>
                    <a:bodyPr/>
                    <a:lstStyle/>
                    <a:p>
                      <a:pPr marL="0" marR="0">
                        <a:buNone/>
                      </a:pP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rPr>
                        <a:t>Recommend </a:t>
                      </a:r>
                      <a:r>
                        <a:rPr lang="en-US" sz="1400" b="0" i="0" u="none" strike="noStrike" kern="1200" cap="none" spc="0" normalizeH="0" baseline="0">
                          <a:solidFill>
                            <a:schemeClr val="tx1"/>
                          </a:solidFill>
                          <a:effectLst/>
                          <a:latin typeface="Segoe Sans Display Semibold" pitchFamily="2" charset="0"/>
                          <a:ea typeface="+mn-ea"/>
                          <a:cs typeface="Segoe Sans Display Semibold" pitchFamily="2" charset="0"/>
                          <a:sym typeface="Wingdings" panose="05000000000000000000" pitchFamily="2" charset="2"/>
                        </a:rPr>
                        <a:t></a:t>
                      </a:r>
                      <a:r>
                        <a:rPr lang="en-US" sz="1400" b="0" i="0" u="none" strike="noStrike" kern="1200" cap="none" spc="0" normalizeH="0" baseline="0">
                          <a:solidFill>
                            <a:schemeClr val="tx1"/>
                          </a:solidFill>
                          <a:effectLst/>
                          <a:latin typeface="+mn-lt"/>
                          <a:ea typeface="+mn-ea"/>
                          <a:cs typeface="Segoe Sans Display"/>
                        </a:rPr>
                        <a:t> Dial up / dial down / re-engage</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138400096"/>
                  </a:ext>
                </a:extLst>
              </a:tr>
              <a:tr h="576072">
                <a:tc vMerge="1">
                  <a:txBody>
                    <a:bodyPr/>
                    <a:lstStyle/>
                    <a:p>
                      <a:endParaRPr lang="en-IN"/>
                    </a:p>
                  </a:txBody>
                  <a:tcPr/>
                </a:tc>
                <a:tc>
                  <a:txBody>
                    <a:bodyPr/>
                    <a:lstStyle/>
                    <a:p>
                      <a:pPr marL="0" marR="0">
                        <a:buNone/>
                      </a:pPr>
                      <a:r>
                        <a:rPr lang="en-US" sz="1400" b="0" i="0" u="none" strike="noStrike" kern="1200" cap="none" spc="0" normalizeH="0" baseline="0">
                          <a:solidFill>
                            <a:schemeClr val="tx1"/>
                          </a:solidFill>
                          <a:effectLst/>
                          <a:latin typeface="Segoe Sans Display Semibold"/>
                          <a:ea typeface="+mn-ea"/>
                          <a:cs typeface="Segoe Sans Display Semibold"/>
                        </a:rPr>
                        <a:t>Build</a:t>
                      </a:r>
                      <a:r>
                        <a:rPr lang="en-US" sz="1400" b="0" i="0" u="none" strike="noStrike" kern="1200" cap="none" spc="0" normalizeH="0" baseline="0" dirty="0">
                          <a:solidFill>
                            <a:schemeClr val="tx1"/>
                          </a:solidFill>
                          <a:effectLst/>
                          <a:latin typeface="+mn-lt"/>
                          <a:ea typeface="+mn-ea"/>
                          <a:cs typeface="Segoe Sans Display"/>
                        </a:rPr>
                        <a:t>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a:solidFill>
                            <a:schemeClr val="tx1"/>
                          </a:solidFill>
                          <a:effectLst/>
                          <a:latin typeface="+mn-lt"/>
                          <a:ea typeface="+mn-ea"/>
                          <a:cs typeface="Segoe Sans Display"/>
                        </a:rPr>
                        <a:t> Interactive HTML dashboard</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082059850"/>
                  </a:ext>
                </a:extLst>
              </a:tr>
              <a:tr h="576072">
                <a:tc vMerge="1">
                  <a:txBody>
                    <a:bodyPr/>
                    <a:lstStyle/>
                    <a:p>
                      <a:endParaRPr lang="en-IN"/>
                    </a:p>
                  </a:txBody>
                  <a:tcPr/>
                </a:tc>
                <a:tc>
                  <a:txBody>
                    <a:bodyPr/>
                    <a:lstStyle/>
                    <a:p>
                      <a:pPr marL="0" marR="0">
                        <a:buNone/>
                      </a:pPr>
                      <a:r>
                        <a:rPr lang="en-US" sz="1400" b="0" i="0" u="none" strike="noStrike" kern="1200" cap="none" spc="0" normalizeH="0" baseline="0">
                          <a:solidFill>
                            <a:schemeClr val="tx1"/>
                          </a:solidFill>
                          <a:effectLst/>
                          <a:latin typeface="Segoe Sans Display Semibold"/>
                          <a:ea typeface="+mn-ea"/>
                          <a:cs typeface="Segoe Sans Display Semibold"/>
                        </a:rPr>
                        <a:t>Surface</a:t>
                      </a:r>
                      <a:r>
                        <a:rPr lang="en-US" sz="1400" b="0" i="0" u="none" strike="noStrike" kern="1200" cap="none" spc="0" normalizeH="0" baseline="0">
                          <a:solidFill>
                            <a:schemeClr val="tx1"/>
                          </a:solidFill>
                          <a:effectLst/>
                          <a:latin typeface="+mn-lt"/>
                          <a:ea typeface="+mn-ea"/>
                          <a:cs typeface="Segoe Sans Display"/>
                        </a:rPr>
                        <a:t>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a:solidFill>
                            <a:schemeClr val="tx1"/>
                          </a:solidFill>
                          <a:effectLst/>
                          <a:latin typeface="+mn-lt"/>
                          <a:ea typeface="+mn-ea"/>
                          <a:cs typeface="Segoe Sans Display"/>
                        </a:rPr>
                        <a:t> Single-page artifact for daily use</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noFill/>
                      <a:prstDash val="solid"/>
                      <a:round/>
                      <a:headEnd type="none" w="med" len="med"/>
                      <a:tailEnd type="none" w="med" len="med"/>
                    </a:lnB>
                    <a:noFill/>
                  </a:tcPr>
                </a:tc>
                <a:extLst>
                  <a:ext uri="{0D108BD9-81ED-4DB2-BD59-A6C34878D82A}">
                    <a16:rowId xmlns:a16="http://schemas.microsoft.com/office/drawing/2014/main" val="613136370"/>
                  </a:ext>
                </a:extLst>
              </a:tr>
            </a:tbl>
          </a:graphicData>
        </a:graphic>
      </p:graphicFrame>
      <p:pic>
        <p:nvPicPr>
          <p:cNvPr id="48" name="Graphic 47">
            <a:extLst>
              <a:ext uri="{FF2B5EF4-FFF2-40B4-BE49-F238E27FC236}">
                <a16:creationId xmlns:a16="http://schemas.microsoft.com/office/drawing/2014/main" id="{48DF6516-78F5-C9A5-31D0-D014B39967A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800454" y="4178379"/>
            <a:ext cx="141677" cy="217256"/>
          </a:xfrm>
          <a:prstGeom prst="rect">
            <a:avLst/>
          </a:prstGeom>
          <a:effectLst>
            <a:outerShdw blurRad="63500" dist="63500" dir="2700000" algn="tl" rotWithShape="0">
              <a:prstClr val="black">
                <a:alpha val="10000"/>
              </a:prstClr>
            </a:outerShdw>
          </a:effectLst>
        </p:spPr>
      </p:pic>
      <p:sp>
        <p:nvSpPr>
          <p:cNvPr id="49" name="Rectangle: Rounded Corners 48">
            <a:extLst>
              <a:ext uri="{FF2B5EF4-FFF2-40B4-BE49-F238E27FC236}">
                <a16:creationId xmlns:a16="http://schemas.microsoft.com/office/drawing/2014/main" id="{9B4911E2-4678-6C90-BE37-E77CE54DBB67}"/>
              </a:ext>
            </a:extLst>
          </p:cNvPr>
          <p:cNvSpPr/>
          <p:nvPr/>
        </p:nvSpPr>
        <p:spPr bwMode="auto">
          <a:xfrm>
            <a:off x="350838" y="9201150"/>
            <a:ext cx="7070725" cy="515125"/>
          </a:xfrm>
          <a:prstGeom prst="roundRect">
            <a:avLst>
              <a:gd name="adj" fmla="val 9243"/>
            </a:avLst>
          </a:prstGeom>
          <a:solidFill>
            <a:schemeClr val="accent3">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1206712" fontAlgn="base">
              <a:spcBef>
                <a:spcPts val="600"/>
              </a:spcBef>
              <a:spcAft>
                <a:spcPct val="0"/>
              </a:spcAft>
            </a:pPr>
            <a:r>
              <a:rPr lang="en-US" sz="1000" dirty="0">
                <a:ln w="3175">
                  <a:noFill/>
                </a:ln>
                <a:solidFill>
                  <a:schemeClr val="tx1"/>
                </a:solidFill>
                <a:latin typeface="Segoe Sans Display Semibold" pitchFamily="2" charset="0"/>
                <a:cs typeface="Segoe Sans Display Semibold" pitchFamily="2" charset="0"/>
              </a:rPr>
              <a:t>Note: </a:t>
            </a:r>
            <a:r>
              <a:rPr lang="en-US" sz="1000" dirty="0">
                <a:ln w="3175">
                  <a:noFill/>
                </a:ln>
                <a:solidFill>
                  <a:schemeClr val="tx1"/>
                </a:solidFill>
                <a:cs typeface="Segoe Sans Display" pitchFamily="2" charset="0"/>
              </a:rPr>
              <a:t>With the Fabric IQ plugin, </a:t>
            </a:r>
            <a:r>
              <a:rPr lang="en-US" sz="1000" dirty="0" err="1">
                <a:ln w="3175">
                  <a:noFill/>
                </a:ln>
                <a:solidFill>
                  <a:schemeClr val="tx1"/>
                </a:solidFill>
                <a:cs typeface="Segoe Sans Display" pitchFamily="2" charset="0"/>
              </a:rPr>
              <a:t>Cowork</a:t>
            </a:r>
            <a:r>
              <a:rPr lang="en-US" sz="1000" dirty="0">
                <a:ln w="3175">
                  <a:noFill/>
                </a:ln>
                <a:solidFill>
                  <a:schemeClr val="tx1"/>
                </a:solidFill>
                <a:cs typeface="Segoe Sans Display" pitchFamily="2" charset="0"/>
              </a:rPr>
              <a:t> can access your live business metrics and KPIs – grounding the command center in real performance data alongside your activity signals.</a:t>
            </a:r>
          </a:p>
        </p:txBody>
      </p:sp>
      <p:cxnSp>
        <p:nvCxnSpPr>
          <p:cNvPr id="2" name="Straight Connector 1">
            <a:extLst>
              <a:ext uri="{FF2B5EF4-FFF2-40B4-BE49-F238E27FC236}">
                <a16:creationId xmlns:a16="http://schemas.microsoft.com/office/drawing/2014/main" id="{63C0AC2C-5CB5-1845-78FC-86FD097645F7}"/>
              </a:ext>
              <a:ext uri="{C183D7F6-B498-43B3-948B-1728B52AA6E4}">
                <adec:decorative xmlns:adec="http://schemas.microsoft.com/office/drawing/2017/decorative" val="1"/>
              </a:ext>
            </a:extLst>
          </p:cNvPr>
          <p:cNvCxnSpPr>
            <a:cxnSpLocks/>
          </p:cNvCxnSpPr>
          <p:nvPr/>
        </p:nvCxnSpPr>
        <p:spPr>
          <a:xfrm>
            <a:off x="350838" y="1389084"/>
            <a:ext cx="7070725" cy="0"/>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Graphic 38" descr="Icon of a house which links to the At a glance page">
            <a:hlinkClick r:id="rId6" action="ppaction://hlinksldjump"/>
            <a:extLst>
              <a:ext uri="{FF2B5EF4-FFF2-40B4-BE49-F238E27FC236}">
                <a16:creationId xmlns:a16="http://schemas.microsoft.com/office/drawing/2014/main" id="{09FC02BF-8A18-DA94-EF51-9460E3BF7E92}"/>
              </a:ext>
              <a:ext uri="{C183D7F6-B498-43B3-948B-1728B52AA6E4}">
                <adec:decorative xmlns:adec="http://schemas.microsoft.com/office/drawing/2017/decorative" val="0"/>
              </a:ext>
            </a:extLst>
          </p:cNvPr>
          <p:cNvSpPr>
            <a:spLocks/>
          </p:cNvSpPr>
          <p:nvPr/>
        </p:nvSpPr>
        <p:spPr>
          <a:xfrm>
            <a:off x="3812381" y="9807003"/>
            <a:ext cx="147638" cy="159896"/>
          </a:xfrm>
          <a:custGeom>
            <a:avLst/>
            <a:gdLst>
              <a:gd name="connsiteX0" fmla="*/ 638351 w 1521897"/>
              <a:gd name="connsiteY0" fmla="*/ 44772 h 1648428"/>
              <a:gd name="connsiteX1" fmla="*/ 883546 w 1521897"/>
              <a:gd name="connsiteY1" fmla="*/ 44772 h 1648428"/>
              <a:gd name="connsiteX2" fmla="*/ 1454257 w 1521897"/>
              <a:gd name="connsiteY2" fmla="*/ 526284 h 1648428"/>
              <a:gd name="connsiteX3" fmla="*/ 1521897 w 1521897"/>
              <a:gd name="connsiteY3" fmla="*/ 671709 h 1648428"/>
              <a:gd name="connsiteX4" fmla="*/ 1521897 w 1521897"/>
              <a:gd name="connsiteY4" fmla="*/ 1500467 h 1648428"/>
              <a:gd name="connsiteX5" fmla="*/ 1373935 w 1521897"/>
              <a:gd name="connsiteY5" fmla="*/ 1648429 h 1648428"/>
              <a:gd name="connsiteX6" fmla="*/ 1120285 w 1521897"/>
              <a:gd name="connsiteY6" fmla="*/ 1648429 h 1648428"/>
              <a:gd name="connsiteX7" fmla="*/ 972323 w 1521897"/>
              <a:gd name="connsiteY7" fmla="*/ 1500467 h 1648428"/>
              <a:gd name="connsiteX8" fmla="*/ 972323 w 1521897"/>
              <a:gd name="connsiteY8" fmla="*/ 1077718 h 1648428"/>
              <a:gd name="connsiteX9" fmla="*/ 908911 w 1521897"/>
              <a:gd name="connsiteY9" fmla="*/ 1014305 h 1648428"/>
              <a:gd name="connsiteX10" fmla="*/ 612986 w 1521897"/>
              <a:gd name="connsiteY10" fmla="*/ 1014305 h 1648428"/>
              <a:gd name="connsiteX11" fmla="*/ 549574 w 1521897"/>
              <a:gd name="connsiteY11" fmla="*/ 1077718 h 1648428"/>
              <a:gd name="connsiteX12" fmla="*/ 549574 w 1521897"/>
              <a:gd name="connsiteY12" fmla="*/ 1500467 h 1648428"/>
              <a:gd name="connsiteX13" fmla="*/ 401612 w 1521897"/>
              <a:gd name="connsiteY13" fmla="*/ 1648429 h 1648428"/>
              <a:gd name="connsiteX14" fmla="*/ 147962 w 1521897"/>
              <a:gd name="connsiteY14" fmla="*/ 1648429 h 1648428"/>
              <a:gd name="connsiteX15" fmla="*/ 0 w 1521897"/>
              <a:gd name="connsiteY15" fmla="*/ 1500467 h 1648428"/>
              <a:gd name="connsiteX16" fmla="*/ 0 w 1521897"/>
              <a:gd name="connsiteY16" fmla="*/ 671625 h 1648428"/>
              <a:gd name="connsiteX17" fmla="*/ 67640 w 1521897"/>
              <a:gd name="connsiteY17" fmla="*/ 526199 h 1648428"/>
              <a:gd name="connsiteX18" fmla="*/ 638351 w 1521897"/>
              <a:gd name="connsiteY18" fmla="*/ 44772 h 1648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21897" h="1648428">
                <a:moveTo>
                  <a:pt x="638351" y="44772"/>
                </a:moveTo>
                <a:cubicBezTo>
                  <a:pt x="709179" y="-14924"/>
                  <a:pt x="812718" y="-14924"/>
                  <a:pt x="883546" y="44772"/>
                </a:cubicBezTo>
                <a:lnTo>
                  <a:pt x="1454257" y="526284"/>
                </a:lnTo>
                <a:cubicBezTo>
                  <a:pt x="1497209" y="562386"/>
                  <a:pt x="1521897" y="615568"/>
                  <a:pt x="1521897" y="671709"/>
                </a:cubicBezTo>
                <a:lnTo>
                  <a:pt x="1521897" y="1500467"/>
                </a:lnTo>
                <a:cubicBezTo>
                  <a:pt x="1521897" y="1582184"/>
                  <a:pt x="1455652" y="1648429"/>
                  <a:pt x="1373935" y="1648429"/>
                </a:cubicBezTo>
                <a:lnTo>
                  <a:pt x="1120285" y="1648429"/>
                </a:lnTo>
                <a:cubicBezTo>
                  <a:pt x="1038568" y="1648429"/>
                  <a:pt x="972323" y="1582184"/>
                  <a:pt x="972323" y="1500467"/>
                </a:cubicBezTo>
                <a:lnTo>
                  <a:pt x="972323" y="1077718"/>
                </a:lnTo>
                <a:cubicBezTo>
                  <a:pt x="972323" y="1042697"/>
                  <a:pt x="943931" y="1014305"/>
                  <a:pt x="908911" y="1014305"/>
                </a:cubicBezTo>
                <a:lnTo>
                  <a:pt x="612986" y="1014305"/>
                </a:lnTo>
                <a:cubicBezTo>
                  <a:pt x="577965" y="1014305"/>
                  <a:pt x="549574" y="1042697"/>
                  <a:pt x="549574" y="1077718"/>
                </a:cubicBezTo>
                <a:lnTo>
                  <a:pt x="549574" y="1500467"/>
                </a:lnTo>
                <a:cubicBezTo>
                  <a:pt x="549574" y="1582184"/>
                  <a:pt x="483329" y="1648429"/>
                  <a:pt x="401612" y="1648429"/>
                </a:cubicBezTo>
                <a:lnTo>
                  <a:pt x="147962" y="1648429"/>
                </a:lnTo>
                <a:cubicBezTo>
                  <a:pt x="66245" y="1648429"/>
                  <a:pt x="0" y="1582184"/>
                  <a:pt x="0" y="1500467"/>
                </a:cubicBezTo>
                <a:lnTo>
                  <a:pt x="0" y="671625"/>
                </a:lnTo>
                <a:cubicBezTo>
                  <a:pt x="0" y="615568"/>
                  <a:pt x="24689" y="562386"/>
                  <a:pt x="67640" y="526199"/>
                </a:cubicBezTo>
                <a:lnTo>
                  <a:pt x="638351" y="44772"/>
                </a:lnTo>
                <a:close/>
              </a:path>
            </a:pathLst>
          </a:custGeom>
          <a:solidFill>
            <a:schemeClr val="tx1"/>
          </a:solidFill>
          <a:ln w="15081" cap="flat">
            <a:noFill/>
            <a:prstDash val="solid"/>
            <a:miter/>
          </a:ln>
        </p:spPr>
        <p:txBody>
          <a:bodyPr rtlCol="0" anchor="ctr"/>
          <a:lstStyle/>
          <a:p>
            <a:endParaRPr lang="en-US" dirty="0"/>
          </a:p>
        </p:txBody>
      </p:sp>
      <p:sp>
        <p:nvSpPr>
          <p:cNvPr id="30" name="Slide Number Placeholder 29">
            <a:extLst>
              <a:ext uri="{FF2B5EF4-FFF2-40B4-BE49-F238E27FC236}">
                <a16:creationId xmlns:a16="http://schemas.microsoft.com/office/drawing/2014/main" id="{D3ABD522-69EC-11D4-AC3A-D64B30C4236C}"/>
              </a:ext>
            </a:extLst>
          </p:cNvPr>
          <p:cNvSpPr>
            <a:spLocks noGrp="1"/>
          </p:cNvSpPr>
          <p:nvPr>
            <p:ph type="sldNum" sz="quarter" idx="10"/>
          </p:nvPr>
        </p:nvSpPr>
        <p:spPr>
          <a:xfrm>
            <a:off x="7197040" y="9825395"/>
            <a:ext cx="232460" cy="123111"/>
          </a:xfrm>
        </p:spPr>
        <p:txBody>
          <a:bodyPr/>
          <a:lstStyle/>
          <a:p>
            <a:r>
              <a:rPr lang="en-IN"/>
              <a:t>19</a:t>
            </a:r>
          </a:p>
        </p:txBody>
      </p:sp>
    </p:spTree>
    <p:extLst>
      <p:ext uri="{BB962C8B-B14F-4D97-AF65-F5344CB8AC3E}">
        <p14:creationId xmlns:p14="http://schemas.microsoft.com/office/powerpoint/2010/main" val="1239647651"/>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364F9B-AB41-2446-B98A-0987A39AA7EC}"/>
            </a:ext>
          </a:extLst>
        </p:cNvPr>
        <p:cNvGrpSpPr/>
        <p:nvPr/>
      </p:nvGrpSpPr>
      <p:grpSpPr>
        <a:xfrm>
          <a:off x="0" y="0"/>
          <a:ext cx="0" cy="0"/>
          <a:chOff x="0" y="0"/>
          <a:chExt cx="0" cy="0"/>
        </a:xfrm>
      </p:grpSpPr>
      <p:sp>
        <p:nvSpPr>
          <p:cNvPr id="39" name="Title 3">
            <a:extLst>
              <a:ext uri="{FF2B5EF4-FFF2-40B4-BE49-F238E27FC236}">
                <a16:creationId xmlns:a16="http://schemas.microsoft.com/office/drawing/2014/main" id="{F8CC3108-D1EF-54D0-FC5D-E8CF66840570}"/>
              </a:ext>
            </a:extLst>
          </p:cNvPr>
          <p:cNvSpPr>
            <a:spLocks noGrp="1"/>
          </p:cNvSpPr>
          <p:nvPr>
            <p:ph type="title"/>
          </p:nvPr>
        </p:nvSpPr>
        <p:spPr>
          <a:xfrm>
            <a:off x="350838" y="1008281"/>
            <a:ext cx="7070725" cy="369332"/>
          </a:xfrm>
        </p:spPr>
        <p:txBody>
          <a:bodyPr vert="horz" wrap="square" lIns="0" tIns="0" rIns="0" bIns="0" rtlCol="0" anchor="t">
            <a:spAutoFit/>
          </a:bodyPr>
          <a:lstStyle/>
          <a:p>
            <a:r>
              <a:rPr lang="en-US"/>
              <a:t>Run deep research with a citation map</a:t>
            </a:r>
            <a:endParaRPr lang="en-IN"/>
          </a:p>
        </p:txBody>
      </p:sp>
      <p:pic>
        <p:nvPicPr>
          <p:cNvPr id="28" name="Picture 27">
            <a:extLst>
              <a:ext uri="{FF2B5EF4-FFF2-40B4-BE49-F238E27FC236}">
                <a16:creationId xmlns:a16="http://schemas.microsoft.com/office/drawing/2014/main" id="{43914E86-8572-A230-AA7F-42460CCD7BDC}"/>
              </a:ext>
              <a:ext uri="{C183D7F6-B498-43B3-948B-1728B52AA6E4}">
                <adec:decorative xmlns:adec="http://schemas.microsoft.com/office/drawing/2017/decorative" val="1"/>
              </a:ext>
            </a:extLst>
          </p:cNvPr>
          <p:cNvPicPr>
            <a:picLocks noChangeAspect="1"/>
          </p:cNvPicPr>
          <p:nvPr/>
        </p:nvPicPr>
        <p:blipFill>
          <a:blip r:embed="rId2">
            <a:alphaModFix amt="62000"/>
          </a:blip>
          <a:srcRect l="19826" t="32122"/>
          <a:stretch>
            <a:fillRect/>
          </a:stretch>
        </p:blipFill>
        <p:spPr>
          <a:xfrm flipV="1">
            <a:off x="0" y="9784109"/>
            <a:ext cx="1949450" cy="274291"/>
          </a:xfrm>
          <a:custGeom>
            <a:avLst/>
            <a:gdLst>
              <a:gd name="csX0" fmla="*/ 0 w 1988820"/>
              <a:gd name="csY0" fmla="*/ 279830 h 279830"/>
              <a:gd name="csX1" fmla="*/ 1988820 w 1988820"/>
              <a:gd name="csY1" fmla="*/ 279830 h 279830"/>
              <a:gd name="csX2" fmla="*/ 1988820 w 1988820"/>
              <a:gd name="csY2" fmla="*/ 0 h 279830"/>
              <a:gd name="csX3" fmla="*/ 0 w 1988820"/>
              <a:gd name="csY3" fmla="*/ 0 h 279830"/>
            </a:gdLst>
            <a:ahLst/>
            <a:cxnLst>
              <a:cxn ang="0">
                <a:pos x="csX0" y="csY0"/>
              </a:cxn>
              <a:cxn ang="0">
                <a:pos x="csX1" y="csY1"/>
              </a:cxn>
              <a:cxn ang="0">
                <a:pos x="csX2" y="csY2"/>
              </a:cxn>
              <a:cxn ang="0">
                <a:pos x="csX3" y="csY3"/>
              </a:cxn>
            </a:cxnLst>
            <a:rect l="l" t="t" r="r" b="b"/>
            <a:pathLst>
              <a:path w="1988820" h="279830">
                <a:moveTo>
                  <a:pt x="0" y="279830"/>
                </a:moveTo>
                <a:lnTo>
                  <a:pt x="1988820" y="279830"/>
                </a:lnTo>
                <a:lnTo>
                  <a:pt x="1988820" y="0"/>
                </a:lnTo>
                <a:lnTo>
                  <a:pt x="0" y="0"/>
                </a:lnTo>
                <a:close/>
              </a:path>
            </a:pathLst>
          </a:custGeom>
        </p:spPr>
      </p:pic>
      <p:sp>
        <p:nvSpPr>
          <p:cNvPr id="29" name="NavPill_SitesPages">
            <a:extLst>
              <a:ext uri="{FF2B5EF4-FFF2-40B4-BE49-F238E27FC236}">
                <a16:creationId xmlns:a16="http://schemas.microsoft.com/office/drawing/2014/main" id="{7128B8CD-7C32-6820-B0BC-C2C546B687D4}"/>
              </a:ext>
            </a:extLst>
          </p:cNvPr>
          <p:cNvSpPr/>
          <p:nvPr/>
        </p:nvSpPr>
        <p:spPr>
          <a:xfrm>
            <a:off x="350838" y="342900"/>
            <a:ext cx="1012825" cy="337762"/>
          </a:xfrm>
          <a:prstGeom prst="roundRect">
            <a:avLst>
              <a:gd name="adj" fmla="val 50000"/>
            </a:avLst>
          </a:prstGeom>
          <a:solidFill>
            <a:schemeClr val="bg1"/>
          </a:solidFill>
          <a:ln w="9525">
            <a:noFill/>
            <a:headEnd type="none" w="lg" len="med"/>
            <a:tailEnd type="none" w="lg" len="med"/>
          </a:ln>
          <a:effectLst>
            <a:outerShdw blurRad="63500" dist="635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07091" fontAlgn="base">
              <a:spcBef>
                <a:spcPct val="0"/>
              </a:spcBef>
              <a:spcAft>
                <a:spcPct val="0"/>
              </a:spcAft>
            </a:pPr>
            <a:r>
              <a:rPr lang="en-US" sz="1600">
                <a:blipFill>
                  <a:blip r:embed="rId3"/>
                  <a:stretch>
                    <a:fillRect t="-26822" b="-26822"/>
                  </a:stretch>
                </a:blipFill>
                <a:latin typeface="Segoe Sans Display Semibold" pitchFamily="2" charset="0"/>
                <a:cs typeface="Segoe Sans Display Semibold" pitchFamily="2" charset="0"/>
              </a:rPr>
              <a:t>Task 15</a:t>
            </a:r>
          </a:p>
        </p:txBody>
      </p:sp>
      <p:grpSp>
        <p:nvGrpSpPr>
          <p:cNvPr id="3" name="Group 2" descr="Classification: Hard problems">
            <a:extLst>
              <a:ext uri="{FF2B5EF4-FFF2-40B4-BE49-F238E27FC236}">
                <a16:creationId xmlns:a16="http://schemas.microsoft.com/office/drawing/2014/main" id="{320D48F2-C29A-66D5-70DF-0AD0AFA7A396}"/>
              </a:ext>
            </a:extLst>
          </p:cNvPr>
          <p:cNvGrpSpPr/>
          <p:nvPr/>
        </p:nvGrpSpPr>
        <p:grpSpPr>
          <a:xfrm>
            <a:off x="4772028" y="135543"/>
            <a:ext cx="2649535" cy="377634"/>
            <a:chOff x="4772028" y="135543"/>
            <a:chExt cx="2649535" cy="377634"/>
          </a:xfrm>
        </p:grpSpPr>
        <p:sp>
          <p:nvSpPr>
            <p:cNvPr id="43" name="TextBox 42">
              <a:extLst>
                <a:ext uri="{FF2B5EF4-FFF2-40B4-BE49-F238E27FC236}">
                  <a16:creationId xmlns:a16="http://schemas.microsoft.com/office/drawing/2014/main" id="{660EF20D-727E-95E8-7F30-A064B2819C01}"/>
                </a:ext>
              </a:extLst>
            </p:cNvPr>
            <p:cNvSpPr txBox="1"/>
            <p:nvPr/>
          </p:nvSpPr>
          <p:spPr>
            <a:xfrm>
              <a:off x="4772028" y="135543"/>
              <a:ext cx="2649535" cy="377634"/>
            </a:xfrm>
            <a:prstGeom prst="roundRect">
              <a:avLst>
                <a:gd name="adj" fmla="val 19537"/>
              </a:avLst>
            </a:prstGeom>
            <a:solidFill>
              <a:schemeClr val="accent2">
                <a:lumMod val="60000"/>
                <a:lumOff val="40000"/>
              </a:schemeClr>
            </a:solidFill>
          </p:spPr>
          <p:txBody>
            <a:bodyPr wrap="square" lIns="1188720" tIns="45720" rIns="0" bIns="45720" anchor="ctr">
              <a:noAutofit/>
            </a:bodyPr>
            <a:lstStyle>
              <a:defPPr>
                <a:defRPr lang="en-US"/>
              </a:defPPr>
              <a:lvl1pPr>
                <a:spcAft>
                  <a:spcPts val="776"/>
                </a:spcAft>
                <a:defRPr sz="1200">
                  <a:latin typeface="+mj-lt"/>
                  <a:cs typeface="Segoe Sans Display Semibold" pitchFamily="2" charset="0"/>
                </a:defRPr>
              </a:lvl1pPr>
            </a:lstStyle>
            <a:p>
              <a:r>
                <a:rPr lang="en-US" dirty="0"/>
                <a:t>Hard problems</a:t>
              </a:r>
            </a:p>
          </p:txBody>
        </p:sp>
        <p:sp>
          <p:nvSpPr>
            <p:cNvPr id="44" name="TextBox 43">
              <a:extLst>
                <a:ext uri="{FF2B5EF4-FFF2-40B4-BE49-F238E27FC236}">
                  <a16:creationId xmlns:a16="http://schemas.microsoft.com/office/drawing/2014/main" id="{58DB6604-4E11-0A26-8BBA-0726DBB2B428}"/>
                </a:ext>
              </a:extLst>
            </p:cNvPr>
            <p:cNvSpPr txBox="1"/>
            <p:nvPr/>
          </p:nvSpPr>
          <p:spPr>
            <a:xfrm>
              <a:off x="4832904" y="194216"/>
              <a:ext cx="1065613" cy="260288"/>
            </a:xfrm>
            <a:prstGeom prst="roundRect">
              <a:avLst>
                <a:gd name="adj" fmla="val 16151"/>
              </a:avLst>
            </a:prstGeom>
            <a:solidFill>
              <a:schemeClr val="bg1"/>
            </a:solidFill>
            <a:ln w="9525">
              <a:noFill/>
              <a:headEnd type="none" w="lg" len="med"/>
              <a:tailEnd type="none" w="lg" len="med"/>
            </a:ln>
            <a:effectLst>
              <a:outerShdw blurRad="63500" dist="63500" dir="2700000" algn="tl" rotWithShape="0">
                <a:prstClr val="black">
                  <a:alpha val="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defRPr lang="en-US"/>
              </a:defPPr>
              <a:lvl1pPr algn="ctr" defTabSz="932765" fontAlgn="base">
                <a:spcBef>
                  <a:spcPct val="0"/>
                </a:spcBef>
                <a:spcAft>
                  <a:spcPct val="0"/>
                </a:spcAft>
                <a:defRPr sz="1600">
                  <a:solidFill>
                    <a:schemeClr val="accent1"/>
                  </a:solidFill>
                  <a:latin typeface="+mj-lt"/>
                  <a:cs typeface="Segoe Sans Display Semibold" pitchFamily="2" charset="0"/>
                </a:defRPr>
              </a:lvl1pPr>
            </a:lstStyle>
            <a:p>
              <a:r>
                <a:rPr lang="en-IN" sz="1200">
                  <a:solidFill>
                    <a:schemeClr val="tx1"/>
                  </a:solidFill>
                </a:rPr>
                <a:t>Classification</a:t>
              </a:r>
            </a:p>
          </p:txBody>
        </p:sp>
      </p:grpSp>
      <p:grpSp>
        <p:nvGrpSpPr>
          <p:cNvPr id="4" name="Group 3" descr="Plugin: Fabric IQ">
            <a:extLst>
              <a:ext uri="{FF2B5EF4-FFF2-40B4-BE49-F238E27FC236}">
                <a16:creationId xmlns:a16="http://schemas.microsoft.com/office/drawing/2014/main" id="{D9EAF837-A590-2E66-B26B-D818E662028C}"/>
              </a:ext>
            </a:extLst>
          </p:cNvPr>
          <p:cNvGrpSpPr/>
          <p:nvPr/>
        </p:nvGrpSpPr>
        <p:grpSpPr>
          <a:xfrm>
            <a:off x="4772028" y="557053"/>
            <a:ext cx="2649535" cy="377634"/>
            <a:chOff x="4772028" y="557053"/>
            <a:chExt cx="2649535" cy="377634"/>
          </a:xfrm>
        </p:grpSpPr>
        <p:sp>
          <p:nvSpPr>
            <p:cNvPr id="40" name="TextBox 39">
              <a:extLst>
                <a:ext uri="{FF2B5EF4-FFF2-40B4-BE49-F238E27FC236}">
                  <a16:creationId xmlns:a16="http://schemas.microsoft.com/office/drawing/2014/main" id="{FF92ACF7-0302-E58C-B0CB-5205B70CF395}"/>
                </a:ext>
              </a:extLst>
            </p:cNvPr>
            <p:cNvSpPr txBox="1"/>
            <p:nvPr/>
          </p:nvSpPr>
          <p:spPr>
            <a:xfrm>
              <a:off x="4772028" y="557053"/>
              <a:ext cx="2649535" cy="377634"/>
            </a:xfrm>
            <a:prstGeom prst="roundRect">
              <a:avLst>
                <a:gd name="adj" fmla="val 19537"/>
              </a:avLst>
            </a:prstGeom>
            <a:solidFill>
              <a:schemeClr val="bg1">
                <a:lumMod val="85000"/>
              </a:schemeClr>
            </a:solidFill>
          </p:spPr>
          <p:txBody>
            <a:bodyPr wrap="square" lIns="1188720" tIns="45720" rIns="91440" bIns="45720" anchor="ctr">
              <a:noAutofit/>
            </a:bodyPr>
            <a:lstStyle>
              <a:defPPr>
                <a:defRPr lang="en-US"/>
              </a:defPPr>
              <a:lvl1pPr>
                <a:spcAft>
                  <a:spcPts val="776"/>
                </a:spcAft>
                <a:defRPr sz="1200">
                  <a:latin typeface="+mj-lt"/>
                  <a:cs typeface="Segoe Sans Display Semibold" pitchFamily="2" charset="0"/>
                </a:defRPr>
              </a:lvl1pPr>
            </a:lstStyle>
            <a:p>
              <a:endParaRPr lang="en-IN"/>
            </a:p>
          </p:txBody>
        </p:sp>
        <p:sp>
          <p:nvSpPr>
            <p:cNvPr id="41" name="TextBox 40">
              <a:extLst>
                <a:ext uri="{FF2B5EF4-FFF2-40B4-BE49-F238E27FC236}">
                  <a16:creationId xmlns:a16="http://schemas.microsoft.com/office/drawing/2014/main" id="{D7C2C875-6AB8-2888-03F2-5C27056B2C6E}"/>
                </a:ext>
              </a:extLst>
            </p:cNvPr>
            <p:cNvSpPr txBox="1"/>
            <p:nvPr/>
          </p:nvSpPr>
          <p:spPr>
            <a:xfrm>
              <a:off x="4832904" y="615726"/>
              <a:ext cx="1065613" cy="260288"/>
            </a:xfrm>
            <a:prstGeom prst="roundRect">
              <a:avLst>
                <a:gd name="adj" fmla="val 16151"/>
              </a:avLst>
            </a:prstGeom>
            <a:solidFill>
              <a:schemeClr val="bg1"/>
            </a:solidFill>
            <a:ln w="9525">
              <a:noFill/>
              <a:headEnd type="none" w="lg" len="med"/>
              <a:tailEnd type="none" w="lg" len="med"/>
            </a:ln>
            <a:effectLst>
              <a:outerShdw blurRad="63500" dist="63500" dir="2700000" algn="tl" rotWithShape="0">
                <a:prstClr val="black">
                  <a:alpha val="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defRPr lang="en-US"/>
              </a:defPPr>
              <a:lvl1pPr algn="ctr" defTabSz="932765" fontAlgn="base">
                <a:spcBef>
                  <a:spcPct val="0"/>
                </a:spcBef>
                <a:spcAft>
                  <a:spcPct val="0"/>
                </a:spcAft>
                <a:defRPr sz="1600">
                  <a:solidFill>
                    <a:schemeClr val="accent1"/>
                  </a:solidFill>
                  <a:latin typeface="+mj-lt"/>
                  <a:cs typeface="Segoe Sans Display Semibold" pitchFamily="2" charset="0"/>
                </a:defRPr>
              </a:lvl1pPr>
            </a:lstStyle>
            <a:p>
              <a:r>
                <a:rPr lang="en-IN" sz="1200">
                  <a:solidFill>
                    <a:schemeClr val="tx1"/>
                  </a:solidFill>
                </a:rPr>
                <a:t>Plugin</a:t>
              </a:r>
            </a:p>
          </p:txBody>
        </p:sp>
        <p:pic>
          <p:nvPicPr>
            <p:cNvPr id="42" name="Graphic 41">
              <a:extLst>
                <a:ext uri="{FF2B5EF4-FFF2-40B4-BE49-F238E27FC236}">
                  <a16:creationId xmlns:a16="http://schemas.microsoft.com/office/drawing/2014/main" id="{846EC452-FEBA-7998-34A6-9199A97291D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93908" y="687749"/>
              <a:ext cx="75805" cy="116242"/>
            </a:xfrm>
            <a:prstGeom prst="rect">
              <a:avLst/>
            </a:prstGeom>
            <a:effectLst>
              <a:outerShdw blurRad="63500" dist="63500" dir="2700000" algn="tl" rotWithShape="0">
                <a:prstClr val="black">
                  <a:alpha val="10000"/>
                </a:prstClr>
              </a:outerShdw>
            </a:effectLst>
          </p:spPr>
        </p:pic>
        <p:pic>
          <p:nvPicPr>
            <p:cNvPr id="45" name="Graphic 44">
              <a:extLst>
                <a:ext uri="{FF2B5EF4-FFF2-40B4-BE49-F238E27FC236}">
                  <a16:creationId xmlns:a16="http://schemas.microsoft.com/office/drawing/2014/main" id="{056F4C82-5558-6507-FC09-CC770F60BCB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205557" y="620202"/>
              <a:ext cx="216654" cy="251336"/>
            </a:xfrm>
            <a:prstGeom prst="rect">
              <a:avLst/>
            </a:prstGeom>
          </p:spPr>
        </p:pic>
      </p:grpSp>
      <p:sp>
        <p:nvSpPr>
          <p:cNvPr id="33" name="Graphic 5">
            <a:extLst>
              <a:ext uri="{FF2B5EF4-FFF2-40B4-BE49-F238E27FC236}">
                <a16:creationId xmlns:a16="http://schemas.microsoft.com/office/drawing/2014/main" id="{0D87B7B7-371C-610C-2ECD-319EA9656205}"/>
              </a:ext>
              <a:ext uri="{C183D7F6-B498-43B3-948B-1728B52AA6E4}">
                <adec:decorative xmlns:adec="http://schemas.microsoft.com/office/drawing/2017/decorative" val="1"/>
              </a:ext>
            </a:extLst>
          </p:cNvPr>
          <p:cNvSpPr>
            <a:spLocks/>
          </p:cNvSpPr>
          <p:nvPr/>
        </p:nvSpPr>
        <p:spPr>
          <a:xfrm>
            <a:off x="457518" y="1753371"/>
            <a:ext cx="250822" cy="250818"/>
          </a:xfrm>
          <a:custGeom>
            <a:avLst/>
            <a:gdLst>
              <a:gd name="csX0" fmla="*/ 188408 w 190501"/>
              <a:gd name="csY0" fmla="*/ 45534 h 190500"/>
              <a:gd name="csX1" fmla="*/ 189957 w 190501"/>
              <a:gd name="csY1" fmla="*/ 37748 h 190500"/>
              <a:gd name="csX2" fmla="*/ 183357 w 190501"/>
              <a:gd name="csY2" fmla="*/ 33338 h 190500"/>
              <a:gd name="csX3" fmla="*/ 157162 w 190501"/>
              <a:gd name="csY3" fmla="*/ 33338 h 190500"/>
              <a:gd name="csX4" fmla="*/ 157162 w 190501"/>
              <a:gd name="csY4" fmla="*/ 7144 h 190500"/>
              <a:gd name="csX5" fmla="*/ 152751 w 190501"/>
              <a:gd name="csY5" fmla="*/ 544 h 190500"/>
              <a:gd name="csX6" fmla="*/ 144967 w 190501"/>
              <a:gd name="csY6" fmla="*/ 2093 h 190500"/>
              <a:gd name="csX7" fmla="*/ 121155 w 190501"/>
              <a:gd name="csY7" fmla="*/ 25906 h 190500"/>
              <a:gd name="csX8" fmla="*/ 119063 w 190501"/>
              <a:gd name="csY8" fmla="*/ 30957 h 190500"/>
              <a:gd name="csX9" fmla="*/ 119063 w 190501"/>
              <a:gd name="csY9" fmla="*/ 57967 h 190500"/>
              <a:gd name="csX10" fmla="*/ 100185 w 190501"/>
              <a:gd name="csY10" fmla="*/ 76846 h 190500"/>
              <a:gd name="csX11" fmla="*/ 95250 w 190501"/>
              <a:gd name="csY11" fmla="*/ 76201 h 190500"/>
              <a:gd name="csX12" fmla="*/ 76200 w 190501"/>
              <a:gd name="csY12" fmla="*/ 95251 h 190500"/>
              <a:gd name="csX13" fmla="*/ 95250 w 190501"/>
              <a:gd name="csY13" fmla="*/ 114301 h 190500"/>
              <a:gd name="csX14" fmla="*/ 114300 w 190501"/>
              <a:gd name="csY14" fmla="*/ 95251 h 190500"/>
              <a:gd name="csX15" fmla="*/ 113655 w 190501"/>
              <a:gd name="csY15" fmla="*/ 90316 h 190500"/>
              <a:gd name="csX16" fmla="*/ 132533 w 190501"/>
              <a:gd name="csY16" fmla="*/ 71438 h 190500"/>
              <a:gd name="csX17" fmla="*/ 159545 w 190501"/>
              <a:gd name="csY17" fmla="*/ 71438 h 190500"/>
              <a:gd name="csX18" fmla="*/ 164596 w 190501"/>
              <a:gd name="csY18" fmla="*/ 69346 h 190500"/>
              <a:gd name="csX19" fmla="*/ 188408 w 190501"/>
              <a:gd name="csY19" fmla="*/ 45534 h 190500"/>
              <a:gd name="csX20" fmla="*/ 95250 w 190501"/>
              <a:gd name="csY20" fmla="*/ 1 h 190500"/>
              <a:gd name="csX21" fmla="*/ 127860 w 190501"/>
              <a:gd name="csY21" fmla="*/ 5729 h 190500"/>
              <a:gd name="csX22" fmla="*/ 114419 w 190501"/>
              <a:gd name="csY22" fmla="*/ 19170 h 190500"/>
              <a:gd name="csX23" fmla="*/ 112781 w 190501"/>
              <a:gd name="csY23" fmla="*/ 21077 h 190500"/>
              <a:gd name="csX24" fmla="*/ 95250 w 190501"/>
              <a:gd name="csY24" fmla="*/ 19051 h 190500"/>
              <a:gd name="csX25" fmla="*/ 19050 w 190501"/>
              <a:gd name="csY25" fmla="*/ 95251 h 190500"/>
              <a:gd name="csX26" fmla="*/ 95250 w 190501"/>
              <a:gd name="csY26" fmla="*/ 171451 h 190500"/>
              <a:gd name="csX27" fmla="*/ 171450 w 190501"/>
              <a:gd name="csY27" fmla="*/ 95251 h 190500"/>
              <a:gd name="csX28" fmla="*/ 169424 w 190501"/>
              <a:gd name="csY28" fmla="*/ 77720 h 190500"/>
              <a:gd name="csX29" fmla="*/ 171331 w 190501"/>
              <a:gd name="csY29" fmla="*/ 76081 h 190500"/>
              <a:gd name="csX30" fmla="*/ 184772 w 190501"/>
              <a:gd name="csY30" fmla="*/ 62641 h 190500"/>
              <a:gd name="csX31" fmla="*/ 190500 w 190501"/>
              <a:gd name="csY31" fmla="*/ 95251 h 190500"/>
              <a:gd name="csX32" fmla="*/ 95250 w 190501"/>
              <a:gd name="csY32" fmla="*/ 190501 h 190500"/>
              <a:gd name="csX33" fmla="*/ 0 w 190501"/>
              <a:gd name="csY33" fmla="*/ 95251 h 190500"/>
              <a:gd name="csX34" fmla="*/ 95250 w 190501"/>
              <a:gd name="csY34" fmla="*/ 1 h 190500"/>
              <a:gd name="csX35" fmla="*/ 95250 w 190501"/>
              <a:gd name="csY35" fmla="*/ 38101 h 190500"/>
              <a:gd name="csX36" fmla="*/ 109538 w 190501"/>
              <a:gd name="csY36" fmla="*/ 39901 h 190500"/>
              <a:gd name="csX37" fmla="*/ 109538 w 190501"/>
              <a:gd name="csY37" fmla="*/ 54021 h 190500"/>
              <a:gd name="csX38" fmla="*/ 105592 w 190501"/>
              <a:gd name="csY38" fmla="*/ 57968 h 190500"/>
              <a:gd name="csX39" fmla="*/ 105131 w 190501"/>
              <a:gd name="csY39" fmla="*/ 58444 h 190500"/>
              <a:gd name="csX40" fmla="*/ 95250 w 190501"/>
              <a:gd name="csY40" fmla="*/ 57151 h 190500"/>
              <a:gd name="csX41" fmla="*/ 57150 w 190501"/>
              <a:gd name="csY41" fmla="*/ 95251 h 190500"/>
              <a:gd name="csX42" fmla="*/ 95250 w 190501"/>
              <a:gd name="csY42" fmla="*/ 133351 h 190500"/>
              <a:gd name="csX43" fmla="*/ 133350 w 190501"/>
              <a:gd name="csY43" fmla="*/ 95251 h 190500"/>
              <a:gd name="csX44" fmla="*/ 132057 w 190501"/>
              <a:gd name="csY44" fmla="*/ 85369 h 190500"/>
              <a:gd name="csX45" fmla="*/ 132533 w 190501"/>
              <a:gd name="csY45" fmla="*/ 84909 h 190500"/>
              <a:gd name="csX46" fmla="*/ 136478 w 190501"/>
              <a:gd name="csY46" fmla="*/ 80963 h 190500"/>
              <a:gd name="csX47" fmla="*/ 150600 w 190501"/>
              <a:gd name="csY47" fmla="*/ 80963 h 190500"/>
              <a:gd name="csX48" fmla="*/ 152400 w 190501"/>
              <a:gd name="csY48" fmla="*/ 95251 h 190500"/>
              <a:gd name="csX49" fmla="*/ 95250 w 190501"/>
              <a:gd name="csY49" fmla="*/ 152401 h 190500"/>
              <a:gd name="csX50" fmla="*/ 38100 w 190501"/>
              <a:gd name="csY50" fmla="*/ 95251 h 190500"/>
              <a:gd name="csX51" fmla="*/ 95250 w 190501"/>
              <a:gd name="csY51" fmla="*/ 38101 h 190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Lst>
            <a:rect l="l" t="t" r="r" b="b"/>
            <a:pathLst>
              <a:path w="190501" h="190500">
                <a:moveTo>
                  <a:pt x="188408" y="45534"/>
                </a:moveTo>
                <a:cubicBezTo>
                  <a:pt x="190452" y="43491"/>
                  <a:pt x="191063" y="40418"/>
                  <a:pt x="189957" y="37748"/>
                </a:cubicBezTo>
                <a:cubicBezTo>
                  <a:pt x="188852" y="35079"/>
                  <a:pt x="186247" y="33338"/>
                  <a:pt x="183357" y="33338"/>
                </a:cubicBezTo>
                <a:lnTo>
                  <a:pt x="157162" y="33338"/>
                </a:lnTo>
                <a:lnTo>
                  <a:pt x="157162" y="7144"/>
                </a:lnTo>
                <a:cubicBezTo>
                  <a:pt x="157162" y="4255"/>
                  <a:pt x="155421" y="1650"/>
                  <a:pt x="152751" y="544"/>
                </a:cubicBezTo>
                <a:cubicBezTo>
                  <a:pt x="150083" y="-562"/>
                  <a:pt x="147010" y="50"/>
                  <a:pt x="144967" y="2093"/>
                </a:cubicBezTo>
                <a:lnTo>
                  <a:pt x="121155" y="25906"/>
                </a:lnTo>
                <a:cubicBezTo>
                  <a:pt x="119815" y="27246"/>
                  <a:pt x="119063" y="29063"/>
                  <a:pt x="119063" y="30957"/>
                </a:cubicBezTo>
                <a:lnTo>
                  <a:pt x="119063" y="57967"/>
                </a:lnTo>
                <a:lnTo>
                  <a:pt x="100185" y="76846"/>
                </a:lnTo>
                <a:cubicBezTo>
                  <a:pt x="98610" y="76425"/>
                  <a:pt x="96957" y="76201"/>
                  <a:pt x="95250" y="76201"/>
                </a:cubicBezTo>
                <a:cubicBezTo>
                  <a:pt x="84729" y="76201"/>
                  <a:pt x="76200" y="84730"/>
                  <a:pt x="76200" y="95251"/>
                </a:cubicBezTo>
                <a:cubicBezTo>
                  <a:pt x="76200" y="105771"/>
                  <a:pt x="84729" y="114301"/>
                  <a:pt x="95250" y="114301"/>
                </a:cubicBezTo>
                <a:cubicBezTo>
                  <a:pt x="105771" y="114301"/>
                  <a:pt x="114300" y="105771"/>
                  <a:pt x="114300" y="95251"/>
                </a:cubicBezTo>
                <a:cubicBezTo>
                  <a:pt x="114300" y="93544"/>
                  <a:pt x="114075" y="91891"/>
                  <a:pt x="113655" y="90316"/>
                </a:cubicBezTo>
                <a:lnTo>
                  <a:pt x="132533" y="71438"/>
                </a:lnTo>
                <a:lnTo>
                  <a:pt x="159545" y="71438"/>
                </a:lnTo>
                <a:cubicBezTo>
                  <a:pt x="161439" y="71438"/>
                  <a:pt x="163256" y="70686"/>
                  <a:pt x="164596" y="69346"/>
                </a:cubicBezTo>
                <a:lnTo>
                  <a:pt x="188408" y="45534"/>
                </a:lnTo>
                <a:close/>
                <a:moveTo>
                  <a:pt x="95250" y="1"/>
                </a:moveTo>
                <a:cubicBezTo>
                  <a:pt x="106705" y="1"/>
                  <a:pt x="117687" y="2023"/>
                  <a:pt x="127860" y="5729"/>
                </a:cubicBezTo>
                <a:lnTo>
                  <a:pt x="114419" y="19170"/>
                </a:lnTo>
                <a:cubicBezTo>
                  <a:pt x="113823" y="19767"/>
                  <a:pt x="113275" y="20405"/>
                  <a:pt x="112781" y="21077"/>
                </a:cubicBezTo>
                <a:cubicBezTo>
                  <a:pt x="107152" y="19752"/>
                  <a:pt x="101283" y="19051"/>
                  <a:pt x="95250" y="19051"/>
                </a:cubicBezTo>
                <a:cubicBezTo>
                  <a:pt x="53166" y="19051"/>
                  <a:pt x="19050" y="53166"/>
                  <a:pt x="19050" y="95251"/>
                </a:cubicBezTo>
                <a:cubicBezTo>
                  <a:pt x="19050" y="137334"/>
                  <a:pt x="53166" y="171451"/>
                  <a:pt x="95250" y="171451"/>
                </a:cubicBezTo>
                <a:cubicBezTo>
                  <a:pt x="137334" y="171451"/>
                  <a:pt x="171450" y="137334"/>
                  <a:pt x="171450" y="95251"/>
                </a:cubicBezTo>
                <a:cubicBezTo>
                  <a:pt x="171450" y="89218"/>
                  <a:pt x="170749" y="83348"/>
                  <a:pt x="169424" y="77720"/>
                </a:cubicBezTo>
                <a:cubicBezTo>
                  <a:pt x="170096" y="77226"/>
                  <a:pt x="170734" y="76678"/>
                  <a:pt x="171331" y="76081"/>
                </a:cubicBezTo>
                <a:lnTo>
                  <a:pt x="184772" y="62641"/>
                </a:lnTo>
                <a:cubicBezTo>
                  <a:pt x="188478" y="72813"/>
                  <a:pt x="190500" y="83796"/>
                  <a:pt x="190500" y="95251"/>
                </a:cubicBezTo>
                <a:cubicBezTo>
                  <a:pt x="190500" y="147856"/>
                  <a:pt x="147855" y="190501"/>
                  <a:pt x="95250" y="190501"/>
                </a:cubicBezTo>
                <a:cubicBezTo>
                  <a:pt x="42645" y="190501"/>
                  <a:pt x="0" y="147856"/>
                  <a:pt x="0" y="95251"/>
                </a:cubicBezTo>
                <a:cubicBezTo>
                  <a:pt x="0" y="42645"/>
                  <a:pt x="42645" y="1"/>
                  <a:pt x="95250" y="1"/>
                </a:cubicBezTo>
                <a:close/>
                <a:moveTo>
                  <a:pt x="95250" y="38101"/>
                </a:moveTo>
                <a:cubicBezTo>
                  <a:pt x="100184" y="38101"/>
                  <a:pt x="104971" y="38726"/>
                  <a:pt x="109538" y="39901"/>
                </a:cubicBezTo>
                <a:lnTo>
                  <a:pt x="109538" y="54021"/>
                </a:lnTo>
                <a:lnTo>
                  <a:pt x="105592" y="57968"/>
                </a:lnTo>
                <a:cubicBezTo>
                  <a:pt x="105435" y="58125"/>
                  <a:pt x="105282" y="58284"/>
                  <a:pt x="105131" y="58444"/>
                </a:cubicBezTo>
                <a:cubicBezTo>
                  <a:pt x="101980" y="57601"/>
                  <a:pt x="98668" y="57151"/>
                  <a:pt x="95250" y="57151"/>
                </a:cubicBezTo>
                <a:cubicBezTo>
                  <a:pt x="74208" y="57151"/>
                  <a:pt x="57150" y="74208"/>
                  <a:pt x="57150" y="95251"/>
                </a:cubicBezTo>
                <a:cubicBezTo>
                  <a:pt x="57150" y="116293"/>
                  <a:pt x="74208" y="133351"/>
                  <a:pt x="95250" y="133351"/>
                </a:cubicBezTo>
                <a:cubicBezTo>
                  <a:pt x="116292" y="133351"/>
                  <a:pt x="133350" y="116293"/>
                  <a:pt x="133350" y="95251"/>
                </a:cubicBezTo>
                <a:cubicBezTo>
                  <a:pt x="133350" y="91833"/>
                  <a:pt x="132900" y="88521"/>
                  <a:pt x="132057" y="85369"/>
                </a:cubicBezTo>
                <a:cubicBezTo>
                  <a:pt x="132217" y="85219"/>
                  <a:pt x="132376" y="85065"/>
                  <a:pt x="132533" y="84909"/>
                </a:cubicBezTo>
                <a:lnTo>
                  <a:pt x="136478" y="80963"/>
                </a:lnTo>
                <a:lnTo>
                  <a:pt x="150600" y="80963"/>
                </a:lnTo>
                <a:cubicBezTo>
                  <a:pt x="151775" y="85530"/>
                  <a:pt x="152400" y="90317"/>
                  <a:pt x="152400" y="95251"/>
                </a:cubicBezTo>
                <a:cubicBezTo>
                  <a:pt x="152400" y="126814"/>
                  <a:pt x="126813" y="152401"/>
                  <a:pt x="95250" y="152401"/>
                </a:cubicBezTo>
                <a:cubicBezTo>
                  <a:pt x="63687" y="152401"/>
                  <a:pt x="38100" y="126814"/>
                  <a:pt x="38100" y="95251"/>
                </a:cubicBezTo>
                <a:cubicBezTo>
                  <a:pt x="38100" y="63687"/>
                  <a:pt x="63687" y="38101"/>
                  <a:pt x="95250" y="38101"/>
                </a:cubicBezTo>
                <a:close/>
              </a:path>
            </a:pathLst>
          </a:custGeom>
          <a:solidFill>
            <a:schemeClr val="tx1"/>
          </a:solidFill>
          <a:ln w="10477" cap="flat">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38011" tIns="270406" rIns="338011" bIns="270406" numCol="1" spcCol="0" rtlCol="0" fromWordArt="0" anchor="t" anchorCtr="0" forceAA="0" compatLnSpc="1">
            <a:prstTxWarp prst="textNoShape">
              <a:avLst/>
            </a:prstTxWarp>
            <a:noAutofit/>
          </a:bodyPr>
          <a:lstStyle/>
          <a:p>
            <a:pPr defTabSz="1722411" fontAlgn="base">
              <a:spcBef>
                <a:spcPct val="0"/>
              </a:spcBef>
              <a:spcAft>
                <a:spcPct val="0"/>
              </a:spcAft>
              <a:defRPr/>
            </a:pPr>
            <a:endParaRPr lang="en-US" sz="3622" b="1">
              <a:noFill/>
              <a:latin typeface="Segoe UI Variable Display Semibold" pitchFamily="2" charset="0"/>
              <a:cs typeface="Segoe UI" pitchFamily="34" charset="0"/>
            </a:endParaRPr>
          </a:p>
        </p:txBody>
      </p:sp>
      <p:sp>
        <p:nvSpPr>
          <p:cNvPr id="34" name="Rectangle: Rounded Corners 33">
            <a:extLst>
              <a:ext uri="{FF2B5EF4-FFF2-40B4-BE49-F238E27FC236}">
                <a16:creationId xmlns:a16="http://schemas.microsoft.com/office/drawing/2014/main" id="{0677A0E9-4CB5-EC5B-7A71-403E40695D2E}"/>
              </a:ext>
            </a:extLst>
          </p:cNvPr>
          <p:cNvSpPr/>
          <p:nvPr/>
        </p:nvSpPr>
        <p:spPr bwMode="auto">
          <a:xfrm>
            <a:off x="350838" y="2066107"/>
            <a:ext cx="3187959" cy="814642"/>
          </a:xfrm>
          <a:prstGeom prst="roundRect">
            <a:avLst>
              <a:gd name="adj" fmla="val 9646"/>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769520" fontAlgn="base">
              <a:spcBef>
                <a:spcPct val="0"/>
              </a:spcBef>
              <a:spcAft>
                <a:spcPct val="0"/>
              </a:spcAft>
            </a:pPr>
            <a:r>
              <a:rPr lang="en-US" sz="1100" dirty="0">
                <a:ln w="3175">
                  <a:noFill/>
                </a:ln>
                <a:solidFill>
                  <a:schemeClr val="tx1"/>
                </a:solidFill>
                <a:latin typeface="Segoe Sans Display Semibold"/>
                <a:cs typeface="Segoe Sans Display Semibold"/>
              </a:rPr>
              <a:t>Goal: </a:t>
            </a:r>
            <a:r>
              <a:rPr lang="en-US" sz="1100" dirty="0">
                <a:ln w="3175">
                  <a:noFill/>
                </a:ln>
                <a:solidFill>
                  <a:schemeClr val="tx1"/>
                </a:solidFill>
                <a:latin typeface="Segoe Sans Display Semilight"/>
                <a:cs typeface="Segoe Sans Display Semilight"/>
              </a:rPr>
              <a:t>Move from "I have a folder of documents I should read" to "I have a structured brief I can act </a:t>
            </a:r>
            <a:r>
              <a:rPr lang="en-US" sz="1100">
                <a:ln w="3175">
                  <a:noFill/>
                </a:ln>
                <a:solidFill>
                  <a:schemeClr val="tx1"/>
                </a:solidFill>
                <a:latin typeface="Segoe Sans Display Semilight"/>
                <a:cs typeface="Segoe Sans Display Semilight"/>
              </a:rPr>
              <a:t>on."</a:t>
            </a:r>
            <a:endParaRPr lang="en-US" dirty="0">
              <a:solidFill>
                <a:schemeClr val="tx1"/>
              </a:solidFill>
              <a:latin typeface="Segoe Sans Display Semilight"/>
              <a:cs typeface="Segoe Sans Display Semilight"/>
            </a:endParaRPr>
          </a:p>
          <a:p>
            <a:pPr defTabSz="769520">
              <a:spcBef>
                <a:spcPct val="0"/>
              </a:spcBef>
              <a:spcAft>
                <a:spcPct val="0"/>
              </a:spcAft>
            </a:pPr>
            <a:endParaRPr lang="en-US" sz="1100" dirty="0">
              <a:ln w="3175">
                <a:noFill/>
              </a:ln>
              <a:solidFill>
                <a:schemeClr val="tx1"/>
              </a:solidFill>
              <a:latin typeface="Segoe Sans Display Semibold"/>
              <a:cs typeface="Segoe Sans Display Semibold" pitchFamily="2" charset="0"/>
            </a:endParaRPr>
          </a:p>
        </p:txBody>
      </p:sp>
      <p:sp>
        <p:nvSpPr>
          <p:cNvPr id="35" name="Rectangle: Rounded Corners 34">
            <a:extLst>
              <a:ext uri="{FF2B5EF4-FFF2-40B4-BE49-F238E27FC236}">
                <a16:creationId xmlns:a16="http://schemas.microsoft.com/office/drawing/2014/main" id="{1E320B36-2CCD-F295-B13B-4160897587B5}"/>
              </a:ext>
            </a:extLst>
          </p:cNvPr>
          <p:cNvSpPr/>
          <p:nvPr/>
        </p:nvSpPr>
        <p:spPr bwMode="auto">
          <a:xfrm>
            <a:off x="3674226" y="2066107"/>
            <a:ext cx="3747337" cy="814642"/>
          </a:xfrm>
          <a:prstGeom prst="roundRect">
            <a:avLst>
              <a:gd name="adj" fmla="val 10584"/>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769520" fontAlgn="base">
              <a:spcBef>
                <a:spcPct val="0"/>
              </a:spcBef>
              <a:spcAft>
                <a:spcPct val="0"/>
              </a:spcAft>
            </a:pPr>
            <a:r>
              <a:rPr lang="en-US" sz="1100">
                <a:ln w="3175">
                  <a:noFill/>
                </a:ln>
                <a:solidFill>
                  <a:schemeClr val="tx1"/>
                </a:solidFill>
                <a:latin typeface="Segoe Sans Display Semibold"/>
                <a:cs typeface="Segoe Sans Display Semibold"/>
              </a:rPr>
              <a:t>Output: </a:t>
            </a:r>
            <a:r>
              <a:rPr lang="en-US" sz="1100">
                <a:ln w="3175">
                  <a:noFill/>
                </a:ln>
                <a:solidFill>
                  <a:schemeClr val="tx1"/>
                </a:solidFill>
                <a:cs typeface="Segoe Sans Display Semibold"/>
              </a:rPr>
              <a:t>A structured research artifact grounded in every source document, with a clickable citation map linking each insight back to the original file. Conflicts, gaps, and the three strongest findings surfaced explicitly.</a:t>
            </a:r>
          </a:p>
        </p:txBody>
      </p:sp>
      <p:sp>
        <p:nvSpPr>
          <p:cNvPr id="36" name="Graphic 15">
            <a:extLst>
              <a:ext uri="{FF2B5EF4-FFF2-40B4-BE49-F238E27FC236}">
                <a16:creationId xmlns:a16="http://schemas.microsoft.com/office/drawing/2014/main" id="{FB225D95-F54C-01CE-15AA-899BFC95961E}"/>
              </a:ext>
              <a:ext uri="{C183D7F6-B498-43B3-948B-1728B52AA6E4}">
                <adec:decorative xmlns:adec="http://schemas.microsoft.com/office/drawing/2017/decorative" val="1"/>
              </a:ext>
            </a:extLst>
          </p:cNvPr>
          <p:cNvSpPr>
            <a:spLocks/>
          </p:cNvSpPr>
          <p:nvPr/>
        </p:nvSpPr>
        <p:spPr>
          <a:xfrm>
            <a:off x="3780906" y="1753374"/>
            <a:ext cx="297568" cy="252931"/>
          </a:xfrm>
          <a:custGeom>
            <a:avLst/>
            <a:gdLst>
              <a:gd name="csX0" fmla="*/ 147926 w 190499"/>
              <a:gd name="csY0" fmla="*/ 2092 h 161924"/>
              <a:gd name="csX1" fmla="*/ 137824 w 190499"/>
              <a:gd name="csY1" fmla="*/ 2092 h 161924"/>
              <a:gd name="csX2" fmla="*/ 137824 w 190499"/>
              <a:gd name="csY2" fmla="*/ 12195 h 161924"/>
              <a:gd name="csX3" fmla="*/ 166109 w 190499"/>
              <a:gd name="csY3" fmla="*/ 40481 h 161924"/>
              <a:gd name="csX4" fmla="*/ 119063 w 190499"/>
              <a:gd name="csY4" fmla="*/ 40481 h 161924"/>
              <a:gd name="csX5" fmla="*/ 88106 w 190499"/>
              <a:gd name="csY5" fmla="*/ 71437 h 161924"/>
              <a:gd name="csX6" fmla="*/ 88106 w 190499"/>
              <a:gd name="csY6" fmla="*/ 100012 h 161924"/>
              <a:gd name="csX7" fmla="*/ 75437 w 190499"/>
              <a:gd name="csY7" fmla="*/ 116198 h 161924"/>
              <a:gd name="csX8" fmla="*/ 38100 w 190499"/>
              <a:gd name="csY8" fmla="*/ 85725 h 161924"/>
              <a:gd name="csX9" fmla="*/ 0 w 190499"/>
              <a:gd name="csY9" fmla="*/ 123825 h 161924"/>
              <a:gd name="csX10" fmla="*/ 38100 w 190499"/>
              <a:gd name="csY10" fmla="*/ 161925 h 161924"/>
              <a:gd name="csX11" fmla="*/ 75582 w 190499"/>
              <a:gd name="csY11" fmla="*/ 130693 h 161924"/>
              <a:gd name="csX12" fmla="*/ 102394 w 190499"/>
              <a:gd name="csY12" fmla="*/ 100012 h 161924"/>
              <a:gd name="csX13" fmla="*/ 102394 w 190499"/>
              <a:gd name="csY13" fmla="*/ 71437 h 161924"/>
              <a:gd name="csX14" fmla="*/ 119063 w 190499"/>
              <a:gd name="csY14" fmla="*/ 54769 h 161924"/>
              <a:gd name="csX15" fmla="*/ 166109 w 190499"/>
              <a:gd name="csY15" fmla="*/ 54769 h 161924"/>
              <a:gd name="csX16" fmla="*/ 137824 w 190499"/>
              <a:gd name="csY16" fmla="*/ 83055 h 161924"/>
              <a:gd name="csX17" fmla="*/ 137824 w 190499"/>
              <a:gd name="csY17" fmla="*/ 93157 h 161924"/>
              <a:gd name="csX18" fmla="*/ 147926 w 190499"/>
              <a:gd name="csY18" fmla="*/ 93157 h 161924"/>
              <a:gd name="csX19" fmla="*/ 188407 w 190499"/>
              <a:gd name="csY19" fmla="*/ 52676 h 161924"/>
              <a:gd name="csX20" fmla="*/ 188407 w 190499"/>
              <a:gd name="csY20" fmla="*/ 42574 h 161924"/>
              <a:gd name="csX21" fmla="*/ 147926 w 190499"/>
              <a:gd name="csY21" fmla="*/ 2092 h 1619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90499" h="161924">
                <a:moveTo>
                  <a:pt x="147926" y="2092"/>
                </a:moveTo>
                <a:cubicBezTo>
                  <a:pt x="145136" y="-697"/>
                  <a:pt x="140614" y="-697"/>
                  <a:pt x="137824" y="2092"/>
                </a:cubicBezTo>
                <a:cubicBezTo>
                  <a:pt x="135034" y="4882"/>
                  <a:pt x="135034" y="9405"/>
                  <a:pt x="137824" y="12195"/>
                </a:cubicBezTo>
                <a:lnTo>
                  <a:pt x="166109" y="40481"/>
                </a:lnTo>
                <a:lnTo>
                  <a:pt x="119063" y="40481"/>
                </a:lnTo>
                <a:cubicBezTo>
                  <a:pt x="101966" y="40481"/>
                  <a:pt x="88106" y="54341"/>
                  <a:pt x="88106" y="71437"/>
                </a:cubicBezTo>
                <a:lnTo>
                  <a:pt x="88106" y="100012"/>
                </a:lnTo>
                <a:cubicBezTo>
                  <a:pt x="88106" y="107840"/>
                  <a:pt x="82711" y="114408"/>
                  <a:pt x="75437" y="116198"/>
                </a:cubicBezTo>
                <a:cubicBezTo>
                  <a:pt x="71904" y="98811"/>
                  <a:pt x="56530" y="85725"/>
                  <a:pt x="38100" y="85725"/>
                </a:cubicBezTo>
                <a:cubicBezTo>
                  <a:pt x="17058" y="85725"/>
                  <a:pt x="0" y="102783"/>
                  <a:pt x="0" y="123825"/>
                </a:cubicBezTo>
                <a:cubicBezTo>
                  <a:pt x="0" y="144867"/>
                  <a:pt x="17058" y="161925"/>
                  <a:pt x="38100" y="161925"/>
                </a:cubicBezTo>
                <a:cubicBezTo>
                  <a:pt x="56797" y="161925"/>
                  <a:pt x="72348" y="148458"/>
                  <a:pt x="75582" y="130693"/>
                </a:cubicBezTo>
                <a:cubicBezTo>
                  <a:pt x="90719" y="128668"/>
                  <a:pt x="102394" y="115704"/>
                  <a:pt x="102394" y="100012"/>
                </a:cubicBezTo>
                <a:lnTo>
                  <a:pt x="102394" y="71437"/>
                </a:lnTo>
                <a:cubicBezTo>
                  <a:pt x="102394" y="62232"/>
                  <a:pt x="109857" y="54769"/>
                  <a:pt x="119063" y="54769"/>
                </a:cubicBezTo>
                <a:lnTo>
                  <a:pt x="166109" y="54769"/>
                </a:lnTo>
                <a:lnTo>
                  <a:pt x="137824" y="83055"/>
                </a:lnTo>
                <a:cubicBezTo>
                  <a:pt x="135034" y="85845"/>
                  <a:pt x="135034" y="90367"/>
                  <a:pt x="137824" y="93157"/>
                </a:cubicBezTo>
                <a:cubicBezTo>
                  <a:pt x="140614" y="95947"/>
                  <a:pt x="145136" y="95947"/>
                  <a:pt x="147926" y="93157"/>
                </a:cubicBezTo>
                <a:lnTo>
                  <a:pt x="188407" y="52676"/>
                </a:lnTo>
                <a:cubicBezTo>
                  <a:pt x="191197" y="49887"/>
                  <a:pt x="191197" y="45363"/>
                  <a:pt x="188407" y="42574"/>
                </a:cubicBezTo>
                <a:lnTo>
                  <a:pt x="147926" y="2092"/>
                </a:lnTo>
                <a:close/>
              </a:path>
            </a:pathLst>
          </a:custGeom>
          <a:solidFill>
            <a:schemeClr val="tx1"/>
          </a:solidFill>
          <a:ln w="10477" cap="flat">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38011" tIns="270406" rIns="338011" bIns="270406" numCol="1" spcCol="0" rtlCol="0" fromWordArt="0" anchor="t" anchorCtr="0" forceAA="0" compatLnSpc="1">
            <a:prstTxWarp prst="textNoShape">
              <a:avLst/>
            </a:prstTxWarp>
            <a:noAutofit/>
          </a:bodyPr>
          <a:lstStyle/>
          <a:p>
            <a:pPr defTabSz="1722411" fontAlgn="base">
              <a:spcBef>
                <a:spcPct val="0"/>
              </a:spcBef>
              <a:spcAft>
                <a:spcPct val="0"/>
              </a:spcAft>
              <a:defRPr/>
            </a:pPr>
            <a:endParaRPr lang="en-US" sz="3622" b="1">
              <a:noFill/>
              <a:latin typeface="Segoe UI Variable Display Semibold" pitchFamily="2" charset="0"/>
              <a:cs typeface="Segoe UI" pitchFamily="34" charset="0"/>
            </a:endParaRPr>
          </a:p>
        </p:txBody>
      </p:sp>
      <p:graphicFrame>
        <p:nvGraphicFramePr>
          <p:cNvPr id="38" name="Table 37">
            <a:extLst>
              <a:ext uri="{FF2B5EF4-FFF2-40B4-BE49-F238E27FC236}">
                <a16:creationId xmlns:a16="http://schemas.microsoft.com/office/drawing/2014/main" id="{9CFD8EC0-6698-098D-DCDB-B1E4CCD3A55F}"/>
              </a:ext>
            </a:extLst>
          </p:cNvPr>
          <p:cNvGraphicFramePr>
            <a:graphicFrameLocks noGrp="1"/>
          </p:cNvGraphicFramePr>
          <p:nvPr>
            <p:extLst>
              <p:ext uri="{D42A27DB-BD31-4B8C-83A1-F6EECF244321}">
                <p14:modId xmlns:p14="http://schemas.microsoft.com/office/powerpoint/2010/main" val="2701276607"/>
              </p:ext>
            </p:extLst>
          </p:nvPr>
        </p:nvGraphicFramePr>
        <p:xfrm>
          <a:off x="350838" y="3120140"/>
          <a:ext cx="7070725" cy="4337304"/>
        </p:xfrm>
        <a:graphic>
          <a:graphicData uri="http://schemas.openxmlformats.org/drawingml/2006/table">
            <a:tbl>
              <a:tblPr firstRow="1" bandRow="1">
                <a:effectLst/>
                <a:tableStyleId>{2D5ABB26-0587-4C30-8999-92F81FD0307C}</a:tableStyleId>
              </a:tblPr>
              <a:tblGrid>
                <a:gridCol w="4438876">
                  <a:extLst>
                    <a:ext uri="{9D8B030D-6E8A-4147-A177-3AD203B41FA5}">
                      <a16:colId xmlns:a16="http://schemas.microsoft.com/office/drawing/2014/main" val="500978148"/>
                    </a:ext>
                  </a:extLst>
                </a:gridCol>
                <a:gridCol w="2631849">
                  <a:extLst>
                    <a:ext uri="{9D8B030D-6E8A-4147-A177-3AD203B41FA5}">
                      <a16:colId xmlns:a16="http://schemas.microsoft.com/office/drawing/2014/main" val="1291813688"/>
                    </a:ext>
                  </a:extLst>
                </a:gridCol>
              </a:tblGrid>
              <a:tr h="0">
                <a:tc>
                  <a:txBody>
                    <a:bodyPr/>
                    <a:lstStyle/>
                    <a:p>
                      <a:pPr marL="0" marR="0" lvl="0" indent="0" algn="l" defTabSz="524695" rtl="0" eaLnBrk="1" fontAlgn="auto" latinLnBrk="0" hangingPunct="1">
                        <a:lnSpc>
                          <a:spcPct val="100000"/>
                        </a:lnSpc>
                        <a:spcBef>
                          <a:spcPts val="600"/>
                        </a:spcBef>
                        <a:spcAft>
                          <a:spcPts val="800"/>
                        </a:spcAft>
                        <a:buClrTx/>
                        <a:buSzTx/>
                        <a:buFontTx/>
                        <a:buNone/>
                        <a:tabLst/>
                        <a:defRPr/>
                      </a:pPr>
                      <a:r>
                        <a:rPr lang="en-US" sz="1400" kern="1200" dirty="0">
                          <a:solidFill>
                            <a:schemeClr val="accent2">
                              <a:lumMod val="75000"/>
                            </a:schemeClr>
                          </a:solidFill>
                          <a:latin typeface="Segoe Sans Display Semibold" pitchFamily="2" charset="0"/>
                          <a:ea typeface="+mn-ea"/>
                          <a:cs typeface="Segoe Sans Display Semibold" pitchFamily="2" charset="0"/>
                          <a:sym typeface=""/>
                        </a:rPr>
                        <a:t>Prompt</a:t>
                      </a:r>
                    </a:p>
                  </a:txBody>
                  <a:tcPr marL="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ClrTx/>
                        <a:buSzTx/>
                        <a:buFontTx/>
                        <a:buNone/>
                        <a:tabLst/>
                        <a:defRPr/>
                      </a:pPr>
                      <a:r>
                        <a:rPr lang="en-US" sz="1400" kern="1200" dirty="0">
                          <a:solidFill>
                            <a:schemeClr val="accent2">
                              <a:lumMod val="75000"/>
                            </a:schemeClr>
                          </a:solidFill>
                          <a:latin typeface="Segoe Sans Display Semibold" pitchFamily="2" charset="0"/>
                          <a:ea typeface="+mn-ea"/>
                          <a:cs typeface="Segoe Sans Display Semibold" pitchFamily="2" charset="0"/>
                          <a:sym typeface=""/>
                        </a:rPr>
                        <a:t>Execution workflow</a:t>
                      </a:r>
                    </a:p>
                  </a:txBody>
                  <a:tcPr marL="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68231157"/>
                  </a:ext>
                </a:extLst>
              </a:tr>
              <a:tr h="576072">
                <a:tc rowSpan="7">
                  <a:txBody>
                    <a:bodyPr/>
                    <a:lstStyle/>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a:solidFill>
                            <a:schemeClr val="tx1"/>
                          </a:solidFill>
                          <a:effectLst/>
                          <a:latin typeface="+mn-lt"/>
                          <a:ea typeface="+mn-ea"/>
                          <a:cs typeface="Segoe Sans Display"/>
                        </a:rPr>
                        <a:t>I’m giving you a folder of [PDFs / research papers / contracts / reports]. Read every document in full.</a:t>
                      </a:r>
                    </a:p>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a:solidFill>
                            <a:schemeClr val="tx1"/>
                          </a:solidFill>
                          <a:effectLst/>
                          <a:latin typeface="+mn-lt"/>
                          <a:ea typeface="+mn-ea"/>
                          <a:cs typeface="Segoe Sans Display"/>
                        </a:rPr>
                        <a:t>Produce a structured brief on [topic] covering background and context, key findings, conflicts across sources, and the three strongest insights with rationale.</a:t>
                      </a:r>
                    </a:p>
                    <a:p>
                      <a:pPr marL="0" marR="0" lvl="0" indent="0" algn="l" rtl="0" eaLnBrk="1" fontAlgn="auto" latinLnBrk="0" hangingPunct="1">
                        <a:lnSpc>
                          <a:spcPct val="100000"/>
                        </a:lnSpc>
                        <a:spcBef>
                          <a:spcPts val="1200"/>
                        </a:spcBef>
                        <a:spcAft>
                          <a:spcPts val="0"/>
                        </a:spcAft>
                        <a:buFontTx/>
                        <a:buNone/>
                      </a:pPr>
                      <a:r>
                        <a:rPr lang="en-US" sz="1400" b="0" i="0" u="none" strike="noStrike" kern="1200" cap="none" spc="0" normalizeH="0" baseline="0">
                          <a:solidFill>
                            <a:schemeClr val="tx1"/>
                          </a:solidFill>
                          <a:effectLst/>
                          <a:latin typeface="+mn-lt"/>
                          <a:ea typeface="+mn-ea"/>
                          <a:cs typeface="Segoe Sans Display"/>
                        </a:rPr>
                        <a:t>Cross-reference the findings against our live business data in Fabric IQ – validate where the documents line up with our actual metrics and flag where they diverge.</a:t>
                      </a:r>
                    </a:p>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a:solidFill>
                            <a:schemeClr val="tx1"/>
                          </a:solidFill>
                          <a:effectLst/>
                          <a:latin typeface="+mn-lt"/>
                          <a:ea typeface="+mn-ea"/>
                          <a:cs typeface="Segoe Sans Display"/>
                        </a:rPr>
                        <a:t>Include a citation map that links each claim back to its source document and page reference.</a:t>
                      </a:r>
                    </a:p>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a:solidFill>
                            <a:schemeClr val="tx1"/>
                          </a:solidFill>
                          <a:effectLst/>
                          <a:latin typeface="+mn-lt"/>
                          <a:ea typeface="+mn-ea"/>
                          <a:cs typeface="Segoe Sans Display"/>
                        </a:rPr>
                        <a:t>Flag any gaps or missing context I should chase.</a:t>
                      </a:r>
                      <a:endParaRPr lang="en-US" sz="1400" b="0" i="0" u="none" strike="noStrike" kern="1200" cap="none" spc="0" normalizeH="0" baseline="0" dirty="0">
                        <a:solidFill>
                          <a:schemeClr val="tx1"/>
                        </a:solidFill>
                        <a:effectLst/>
                        <a:latin typeface="+mn-lt"/>
                        <a:ea typeface="+mn-ea"/>
                        <a:cs typeface="Segoe Sans Display"/>
                      </a:endParaRPr>
                    </a:p>
                  </a:txBody>
                  <a:tcPr marL="0" marR="274320">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noFill/>
                  </a:tcPr>
                </a:tc>
                <a:tc>
                  <a:txBody>
                    <a:bodyPr/>
                    <a:lstStyle/>
                    <a:p>
                      <a:pPr marL="0" marR="0">
                        <a:buNone/>
                      </a:pPr>
                      <a:r>
                        <a:rPr lang="en-US" sz="1400" b="0" i="0" u="none" strike="noStrike" kern="1200" cap="none" spc="0" normalizeH="0" baseline="0" dirty="0">
                          <a:solidFill>
                            <a:schemeClr val="tx1"/>
                          </a:solidFill>
                          <a:effectLst/>
                          <a:latin typeface="Segoe Sans Display Semibold"/>
                          <a:ea typeface="+mn-ea"/>
                          <a:cs typeface="Segoe Sans Display Semibold"/>
                        </a:rPr>
                        <a:t>Folder</a:t>
                      </a:r>
                      <a:r>
                        <a:rPr lang="en-US" sz="1400" b="0" i="0" u="none" strike="noStrike" kern="1200" cap="none" spc="0" normalizeH="0" baseline="0" dirty="0">
                          <a:solidFill>
                            <a:schemeClr val="tx1"/>
                          </a:solidFill>
                          <a:effectLst/>
                          <a:latin typeface="+mn-lt"/>
                          <a:ea typeface="+mn-ea"/>
                          <a:cs typeface="Segoe Sans Display"/>
                        </a:rPr>
                        <a:t> </a:t>
                      </a:r>
                      <a:r>
                        <a:rPr lang="en-US" sz="1400" b="0" i="0" u="none" strike="noStrike" kern="1200" cap="none" spc="0" normalizeH="0" baseline="0" dirty="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dirty="0">
                          <a:solidFill>
                            <a:schemeClr val="tx1"/>
                          </a:solidFill>
                          <a:effectLst/>
                          <a:latin typeface="+mn-lt"/>
                          <a:ea typeface="+mn-ea"/>
                          <a:cs typeface="Segoe Sans Display"/>
                        </a:rPr>
                        <a:t> Read every source document</a:t>
                      </a:r>
                      <a:endParaRPr lang="en-IN" sz="1400" b="0" i="0" u="none" strike="noStrike" kern="1200" cap="none" spc="0" normalizeH="0" baseline="0" dirty="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726913705"/>
                  </a:ext>
                </a:extLst>
              </a:tr>
              <a:tr h="576072">
                <a:tc vMerge="1">
                  <a:txBody>
                    <a:bodyPr/>
                    <a:lstStyle/>
                    <a:p>
                      <a:endParaRPr lang="en-IN"/>
                    </a:p>
                  </a:txBody>
                  <a:tcPr/>
                </a:tc>
                <a:tc>
                  <a:txBody>
                    <a:bodyPr/>
                    <a:lstStyle/>
                    <a:p>
                      <a:pPr marL="0" marR="0">
                        <a:buNone/>
                      </a:pPr>
                      <a:r>
                        <a:rPr lang="en-US" sz="1400" b="0" i="0" u="none" strike="noStrike" kern="1200" cap="none" spc="0" normalizeH="0" baseline="0">
                          <a:solidFill>
                            <a:schemeClr val="tx1"/>
                          </a:solidFill>
                          <a:effectLst/>
                          <a:latin typeface="Segoe Sans Display Semibold"/>
                          <a:ea typeface="+mn-ea"/>
                          <a:cs typeface="Segoe Sans Display Semibold"/>
                        </a:rPr>
                        <a:t>Extract</a:t>
                      </a:r>
                      <a:r>
                        <a:rPr lang="en-US" sz="1400" b="0" i="0" u="none" strike="noStrike" kern="1200" cap="none" spc="0" normalizeH="0" baseline="0" dirty="0">
                          <a:solidFill>
                            <a:schemeClr val="tx1"/>
                          </a:solidFill>
                          <a:effectLst/>
                          <a:latin typeface="+mn-lt"/>
                          <a:ea typeface="+mn-ea"/>
                          <a:cs typeface="Segoe Sans Display"/>
                        </a:rPr>
                        <a:t>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a:solidFill>
                            <a:schemeClr val="tx1"/>
                          </a:solidFill>
                          <a:effectLst/>
                          <a:latin typeface="+mn-lt"/>
                          <a:ea typeface="+mn-ea"/>
                          <a:cs typeface="Segoe Sans Display"/>
                        </a:rPr>
                        <a:t> Claims, evidence, context</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952265413"/>
                  </a:ext>
                </a:extLst>
              </a:tr>
              <a:tr h="576072">
                <a:tc vMerge="1">
                  <a:txBody>
                    <a:bodyPr/>
                    <a:lstStyle/>
                    <a:p>
                      <a:endParaRPr lang="en-IN"/>
                    </a:p>
                  </a:txBody>
                  <a:tcPr/>
                </a:tc>
                <a:tc>
                  <a:txBody>
                    <a:bodyPr/>
                    <a:lstStyle/>
                    <a:p>
                      <a:pPr marL="247650" marR="0" indent="0">
                        <a:buNone/>
                      </a:pPr>
                      <a:r>
                        <a:rPr lang="en-US" sz="1400" b="0" i="0" u="none" strike="noStrike" kern="1200" cap="none" spc="0" normalizeH="0" baseline="0">
                          <a:solidFill>
                            <a:schemeClr val="tx1"/>
                          </a:solidFill>
                          <a:effectLst/>
                          <a:latin typeface="Segoe Sans Display Semibold"/>
                          <a:ea typeface="+mn-ea"/>
                          <a:cs typeface="Segoe Sans Display Semibold"/>
                        </a:rPr>
                        <a:t>Fabric</a:t>
                      </a:r>
                      <a:r>
                        <a:rPr lang="en-US" sz="1400" b="0" i="0" u="none" strike="noStrike" kern="1200" cap="none" spc="0" normalizeH="0" baseline="0" dirty="0">
                          <a:solidFill>
                            <a:schemeClr val="tx1"/>
                          </a:solidFill>
                          <a:effectLst/>
                          <a:latin typeface="+mn-lt"/>
                          <a:ea typeface="+mn-ea"/>
                          <a:cs typeface="Segoe Sans Display"/>
                        </a:rPr>
                        <a:t> </a:t>
                      </a:r>
                      <a:r>
                        <a:rPr lang="en-US" sz="1400" b="0" i="0" u="none" strike="noStrike" kern="1200" cap="none" spc="0" normalizeH="0" baseline="0">
                          <a:solidFill>
                            <a:schemeClr val="tx1"/>
                          </a:solidFill>
                          <a:effectLst/>
                          <a:latin typeface="Segoe Sans Display Semibold"/>
                          <a:ea typeface="+mn-ea"/>
                          <a:cs typeface="Segoe Sans Display Semibold"/>
                        </a:rPr>
                        <a:t>IQ</a:t>
                      </a:r>
                      <a:r>
                        <a:rPr lang="en-US" sz="1400" b="0" i="0" u="none" strike="noStrike" kern="1200" cap="none" spc="0" normalizeH="0" baseline="0" dirty="0">
                          <a:solidFill>
                            <a:schemeClr val="tx1"/>
                          </a:solidFill>
                          <a:effectLst/>
                          <a:latin typeface="+mn-lt"/>
                          <a:ea typeface="+mn-ea"/>
                          <a:cs typeface="Segoe Sans Display"/>
                        </a:rPr>
                        <a:t>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a:solidFill>
                            <a:schemeClr val="tx1"/>
                          </a:solidFill>
                          <a:effectLst/>
                          <a:latin typeface="+mn-lt"/>
                          <a:ea typeface="+mn-ea"/>
                          <a:cs typeface="Segoe Sans Display"/>
                        </a:rPr>
                        <a:t> Validate findings against live business data</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771845048"/>
                  </a:ext>
                </a:extLst>
              </a:tr>
              <a:tr h="576072">
                <a:tc vMerge="1">
                  <a:txBody>
                    <a:bodyPr/>
                    <a:lstStyle/>
                    <a:p>
                      <a:endParaRPr lang="en-IN"/>
                    </a:p>
                  </a:txBody>
                  <a:tcPr/>
                </a:tc>
                <a:tc>
                  <a:txBody>
                    <a:bodyPr/>
                    <a:lstStyle/>
                    <a:p>
                      <a:pPr marL="0" marR="0">
                        <a:buNone/>
                      </a:pPr>
                      <a:r>
                        <a:rPr lang="en-US" sz="1400" b="0" i="0" u="none" strike="noStrike" kern="1200" cap="none" spc="0" normalizeH="0" baseline="0">
                          <a:solidFill>
                            <a:schemeClr val="tx1"/>
                          </a:solidFill>
                          <a:effectLst/>
                          <a:latin typeface="Segoe Sans Display Semibold"/>
                          <a:ea typeface="+mn-ea"/>
                          <a:cs typeface="Segoe Sans Display Semibold"/>
                        </a:rPr>
                        <a:t>Compare</a:t>
                      </a:r>
                      <a:r>
                        <a:rPr lang="en-US" sz="1400" b="0" i="0" u="none" strike="noStrike" kern="1200" cap="none" spc="0" normalizeH="0" baseline="0">
                          <a:solidFill>
                            <a:schemeClr val="tx1"/>
                          </a:solidFill>
                          <a:effectLst/>
                          <a:latin typeface="+mn-lt"/>
                          <a:ea typeface="+mn-ea"/>
                          <a:cs typeface="Segoe Sans Display"/>
                        </a:rPr>
                        <a:t>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a:solidFill>
                            <a:schemeClr val="tx1"/>
                          </a:solidFill>
                          <a:effectLst/>
                          <a:latin typeface="+mn-lt"/>
                          <a:ea typeface="+mn-ea"/>
                          <a:cs typeface="Segoe Sans Display"/>
                        </a:rPr>
                        <a:t> Conflicts and consistencies across sources</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992826558"/>
                  </a:ext>
                </a:extLst>
              </a:tr>
              <a:tr h="576072">
                <a:tc vMerge="1">
                  <a:txBody>
                    <a:bodyPr/>
                    <a:lstStyle/>
                    <a:p>
                      <a:endParaRPr lang="en-IN"/>
                    </a:p>
                  </a:txBody>
                  <a:tcPr/>
                </a:tc>
                <a:tc>
                  <a:txBody>
                    <a:bodyPr/>
                    <a:lstStyle/>
                    <a:p>
                      <a:pPr marL="0" marR="0">
                        <a:buNone/>
                      </a:pPr>
                      <a:r>
                        <a:rPr lang="en-US" sz="1400" b="0" i="0" u="none" strike="noStrike" kern="1200" cap="none" spc="0" normalizeH="0" baseline="0">
                          <a:solidFill>
                            <a:schemeClr val="tx1"/>
                          </a:solidFill>
                          <a:effectLst/>
                          <a:latin typeface="Segoe Sans Display Semibold"/>
                          <a:ea typeface="+mn-ea"/>
                          <a:cs typeface="Segoe Sans Display Semibold"/>
                        </a:rPr>
                        <a:t>Synthesize</a:t>
                      </a:r>
                      <a:r>
                        <a:rPr lang="en-US" sz="1400" b="0" i="0" u="none" strike="noStrike" kern="1200" cap="none" spc="0" normalizeH="0" baseline="0">
                          <a:solidFill>
                            <a:schemeClr val="tx1"/>
                          </a:solidFill>
                          <a:effectLst/>
                          <a:latin typeface="+mn-lt"/>
                          <a:ea typeface="+mn-ea"/>
                          <a:cs typeface="Segoe Sans Display"/>
                        </a:rPr>
                        <a:t>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a:solidFill>
                            <a:schemeClr val="tx1"/>
                          </a:solidFill>
                          <a:effectLst/>
                          <a:latin typeface="+mn-lt"/>
                          <a:ea typeface="+mn-ea"/>
                          <a:cs typeface="Segoe Sans Display"/>
                        </a:rPr>
                        <a:t> Structured brief with three core insights</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138400096"/>
                  </a:ext>
                </a:extLst>
              </a:tr>
              <a:tr h="576072">
                <a:tc vMerge="1">
                  <a:txBody>
                    <a:bodyPr/>
                    <a:lstStyle/>
                    <a:p>
                      <a:endParaRPr lang="en-IN"/>
                    </a:p>
                  </a:txBody>
                  <a:tcPr/>
                </a:tc>
                <a:tc>
                  <a:txBody>
                    <a:bodyPr/>
                    <a:lstStyle/>
                    <a:p>
                      <a:pPr marL="0" marR="0">
                        <a:buNone/>
                      </a:pPr>
                      <a:r>
                        <a:rPr lang="en-US" sz="1400" b="0" i="0" u="none" strike="noStrike" kern="1200" cap="none" spc="0" normalizeH="0" baseline="0">
                          <a:solidFill>
                            <a:schemeClr val="tx1"/>
                          </a:solidFill>
                          <a:effectLst/>
                          <a:latin typeface="Segoe Sans Display Semibold"/>
                          <a:ea typeface="+mn-ea"/>
                          <a:cs typeface="Segoe Sans Display Semibold"/>
                        </a:rPr>
                        <a:t>Map</a:t>
                      </a:r>
                      <a:r>
                        <a:rPr lang="en-US" sz="1400" b="0" i="0" u="none" strike="noStrike" kern="1200" cap="none" spc="0" normalizeH="0" baseline="0" dirty="0">
                          <a:solidFill>
                            <a:schemeClr val="tx1"/>
                          </a:solidFill>
                          <a:effectLst/>
                          <a:latin typeface="+mn-lt"/>
                          <a:ea typeface="+mn-ea"/>
                          <a:cs typeface="Segoe Sans Display"/>
                        </a:rPr>
                        <a:t>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a:solidFill>
                            <a:schemeClr val="tx1"/>
                          </a:solidFill>
                          <a:effectLst/>
                          <a:latin typeface="+mn-lt"/>
                          <a:ea typeface="+mn-ea"/>
                          <a:cs typeface="Segoe Sans Display"/>
                        </a:rPr>
                        <a:t> Citation back to source and page</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082059850"/>
                  </a:ext>
                </a:extLst>
              </a:tr>
              <a:tr h="576072">
                <a:tc vMerge="1">
                  <a:txBody>
                    <a:bodyPr/>
                    <a:lstStyle/>
                    <a:p>
                      <a:endParaRPr lang="en-IN"/>
                    </a:p>
                  </a:txBody>
                  <a:tcPr/>
                </a:tc>
                <a:tc>
                  <a:txBody>
                    <a:bodyPr/>
                    <a:lstStyle/>
                    <a:p>
                      <a:pPr marL="0" marR="0">
                        <a:buNone/>
                      </a:pPr>
                      <a:r>
                        <a:rPr lang="en-US" sz="1400" b="0" i="0" u="none" strike="noStrike" kern="1200" cap="none" spc="0" normalizeH="0" baseline="0" dirty="0">
                          <a:solidFill>
                            <a:schemeClr val="tx1"/>
                          </a:solidFill>
                          <a:effectLst/>
                          <a:latin typeface="Segoe Sans Display Semibold"/>
                          <a:ea typeface="+mn-ea"/>
                          <a:cs typeface="Segoe Sans Display Semibold"/>
                        </a:rPr>
                        <a:t>Flag</a:t>
                      </a:r>
                      <a:r>
                        <a:rPr lang="en-US" sz="1400" b="0" i="0" u="none" strike="noStrike" kern="1200" cap="none" spc="0" normalizeH="0" baseline="0" dirty="0">
                          <a:solidFill>
                            <a:schemeClr val="tx1"/>
                          </a:solidFill>
                          <a:effectLst/>
                          <a:latin typeface="+mn-lt"/>
                          <a:ea typeface="+mn-ea"/>
                          <a:cs typeface="Segoe Sans Display"/>
                        </a:rPr>
                        <a:t> </a:t>
                      </a:r>
                      <a:r>
                        <a:rPr lang="en-US" sz="1400" b="0" i="0" u="none" strike="noStrike" kern="1200" cap="none" spc="0" normalizeH="0" baseline="0" dirty="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dirty="0">
                          <a:solidFill>
                            <a:schemeClr val="tx1"/>
                          </a:solidFill>
                          <a:effectLst/>
                          <a:latin typeface="+mn-lt"/>
                          <a:ea typeface="+mn-ea"/>
                          <a:cs typeface="Segoe Sans Display"/>
                        </a:rPr>
                        <a:t> Gaps and missing context</a:t>
                      </a:r>
                      <a:endParaRPr lang="en-IN" sz="1400" b="0" i="0" u="none" strike="noStrike" kern="1200" cap="none" spc="0" normalizeH="0" baseline="0" dirty="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noFill/>
                      <a:prstDash val="solid"/>
                      <a:round/>
                      <a:headEnd type="none" w="med" len="med"/>
                      <a:tailEnd type="none" w="med" len="med"/>
                    </a:lnB>
                    <a:noFill/>
                  </a:tcPr>
                </a:tc>
                <a:extLst>
                  <a:ext uri="{0D108BD9-81ED-4DB2-BD59-A6C34878D82A}">
                    <a16:rowId xmlns:a16="http://schemas.microsoft.com/office/drawing/2014/main" val="613136370"/>
                  </a:ext>
                </a:extLst>
              </a:tr>
            </a:tbl>
          </a:graphicData>
        </a:graphic>
      </p:graphicFrame>
      <p:pic>
        <p:nvPicPr>
          <p:cNvPr id="46" name="Graphic 45">
            <a:extLst>
              <a:ext uri="{FF2B5EF4-FFF2-40B4-BE49-F238E27FC236}">
                <a16:creationId xmlns:a16="http://schemas.microsoft.com/office/drawing/2014/main" id="{6AA3D9F3-2C07-80F7-02E9-F645D1D04E1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800454" y="4752152"/>
            <a:ext cx="141677" cy="217256"/>
          </a:xfrm>
          <a:prstGeom prst="rect">
            <a:avLst/>
          </a:prstGeom>
          <a:effectLst>
            <a:outerShdw blurRad="63500" dist="63500" dir="2700000" algn="tl" rotWithShape="0">
              <a:prstClr val="black">
                <a:alpha val="10000"/>
              </a:prstClr>
            </a:outerShdw>
          </a:effectLst>
        </p:spPr>
      </p:pic>
      <p:sp>
        <p:nvSpPr>
          <p:cNvPr id="47" name="Rectangle: Rounded Corners 46">
            <a:extLst>
              <a:ext uri="{FF2B5EF4-FFF2-40B4-BE49-F238E27FC236}">
                <a16:creationId xmlns:a16="http://schemas.microsoft.com/office/drawing/2014/main" id="{D3575D48-464C-8FEA-DF81-85507D1108F0}"/>
              </a:ext>
            </a:extLst>
          </p:cNvPr>
          <p:cNvSpPr/>
          <p:nvPr/>
        </p:nvSpPr>
        <p:spPr bwMode="auto">
          <a:xfrm>
            <a:off x="350838" y="9201150"/>
            <a:ext cx="7070725" cy="515125"/>
          </a:xfrm>
          <a:prstGeom prst="roundRect">
            <a:avLst>
              <a:gd name="adj" fmla="val 9243"/>
            </a:avLst>
          </a:prstGeom>
          <a:solidFill>
            <a:schemeClr val="accent3">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1206712" fontAlgn="base">
              <a:spcBef>
                <a:spcPts val="600"/>
              </a:spcBef>
              <a:spcAft>
                <a:spcPct val="0"/>
              </a:spcAft>
            </a:pPr>
            <a:r>
              <a:rPr lang="en-US" sz="1000" dirty="0">
                <a:ln w="3175">
                  <a:noFill/>
                </a:ln>
                <a:solidFill>
                  <a:schemeClr val="tx1"/>
                </a:solidFill>
                <a:latin typeface="Segoe Sans Display Semibold" pitchFamily="2" charset="0"/>
                <a:cs typeface="Segoe Sans Display Semibold" pitchFamily="2" charset="0"/>
              </a:rPr>
              <a:t>Note: </a:t>
            </a:r>
            <a:r>
              <a:rPr lang="en-US" sz="1000" dirty="0">
                <a:ln w="3175">
                  <a:noFill/>
                </a:ln>
                <a:solidFill>
                  <a:schemeClr val="tx1"/>
                </a:solidFill>
                <a:cs typeface="Segoe Sans Display" pitchFamily="2" charset="0"/>
              </a:rPr>
              <a:t>With the Fabric IQ plugin, </a:t>
            </a:r>
            <a:r>
              <a:rPr lang="en-US" sz="1000" dirty="0" err="1">
                <a:ln w="3175">
                  <a:noFill/>
                </a:ln>
                <a:solidFill>
                  <a:schemeClr val="tx1"/>
                </a:solidFill>
                <a:cs typeface="Segoe Sans Display" pitchFamily="2" charset="0"/>
              </a:rPr>
              <a:t>Cowork</a:t>
            </a:r>
            <a:r>
              <a:rPr lang="en-US" sz="1000" dirty="0">
                <a:ln w="3175">
                  <a:noFill/>
                </a:ln>
                <a:solidFill>
                  <a:schemeClr val="tx1"/>
                </a:solidFill>
                <a:cs typeface="Segoe Sans Display" pitchFamily="2" charset="0"/>
              </a:rPr>
              <a:t> can access your live business data – validating research findings against real metrics alongside the source documents.</a:t>
            </a:r>
          </a:p>
        </p:txBody>
      </p:sp>
      <p:cxnSp>
        <p:nvCxnSpPr>
          <p:cNvPr id="2" name="Straight Connector 1">
            <a:extLst>
              <a:ext uri="{FF2B5EF4-FFF2-40B4-BE49-F238E27FC236}">
                <a16:creationId xmlns:a16="http://schemas.microsoft.com/office/drawing/2014/main" id="{D27FDFB5-9ABE-9950-E077-59AAB1F4F658}"/>
              </a:ext>
              <a:ext uri="{C183D7F6-B498-43B3-948B-1728B52AA6E4}">
                <adec:decorative xmlns:adec="http://schemas.microsoft.com/office/drawing/2017/decorative" val="1"/>
              </a:ext>
            </a:extLst>
          </p:cNvPr>
          <p:cNvCxnSpPr>
            <a:cxnSpLocks/>
          </p:cNvCxnSpPr>
          <p:nvPr/>
        </p:nvCxnSpPr>
        <p:spPr>
          <a:xfrm>
            <a:off x="350838" y="1389084"/>
            <a:ext cx="7070725" cy="0"/>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Graphic 38" descr="Icon of a house which links to the At a glance page">
            <a:hlinkClick r:id="rId6" action="ppaction://hlinksldjump"/>
            <a:extLst>
              <a:ext uri="{FF2B5EF4-FFF2-40B4-BE49-F238E27FC236}">
                <a16:creationId xmlns:a16="http://schemas.microsoft.com/office/drawing/2014/main" id="{126E1365-E59C-9138-C4AF-60A5C7FD2699}"/>
              </a:ext>
              <a:ext uri="{C183D7F6-B498-43B3-948B-1728B52AA6E4}">
                <adec:decorative xmlns:adec="http://schemas.microsoft.com/office/drawing/2017/decorative" val="0"/>
              </a:ext>
            </a:extLst>
          </p:cNvPr>
          <p:cNvSpPr>
            <a:spLocks/>
          </p:cNvSpPr>
          <p:nvPr/>
        </p:nvSpPr>
        <p:spPr>
          <a:xfrm>
            <a:off x="3812381" y="9807003"/>
            <a:ext cx="147638" cy="159896"/>
          </a:xfrm>
          <a:custGeom>
            <a:avLst/>
            <a:gdLst>
              <a:gd name="connsiteX0" fmla="*/ 638351 w 1521897"/>
              <a:gd name="connsiteY0" fmla="*/ 44772 h 1648428"/>
              <a:gd name="connsiteX1" fmla="*/ 883546 w 1521897"/>
              <a:gd name="connsiteY1" fmla="*/ 44772 h 1648428"/>
              <a:gd name="connsiteX2" fmla="*/ 1454257 w 1521897"/>
              <a:gd name="connsiteY2" fmla="*/ 526284 h 1648428"/>
              <a:gd name="connsiteX3" fmla="*/ 1521897 w 1521897"/>
              <a:gd name="connsiteY3" fmla="*/ 671709 h 1648428"/>
              <a:gd name="connsiteX4" fmla="*/ 1521897 w 1521897"/>
              <a:gd name="connsiteY4" fmla="*/ 1500467 h 1648428"/>
              <a:gd name="connsiteX5" fmla="*/ 1373935 w 1521897"/>
              <a:gd name="connsiteY5" fmla="*/ 1648429 h 1648428"/>
              <a:gd name="connsiteX6" fmla="*/ 1120285 w 1521897"/>
              <a:gd name="connsiteY6" fmla="*/ 1648429 h 1648428"/>
              <a:gd name="connsiteX7" fmla="*/ 972323 w 1521897"/>
              <a:gd name="connsiteY7" fmla="*/ 1500467 h 1648428"/>
              <a:gd name="connsiteX8" fmla="*/ 972323 w 1521897"/>
              <a:gd name="connsiteY8" fmla="*/ 1077718 h 1648428"/>
              <a:gd name="connsiteX9" fmla="*/ 908911 w 1521897"/>
              <a:gd name="connsiteY9" fmla="*/ 1014305 h 1648428"/>
              <a:gd name="connsiteX10" fmla="*/ 612986 w 1521897"/>
              <a:gd name="connsiteY10" fmla="*/ 1014305 h 1648428"/>
              <a:gd name="connsiteX11" fmla="*/ 549574 w 1521897"/>
              <a:gd name="connsiteY11" fmla="*/ 1077718 h 1648428"/>
              <a:gd name="connsiteX12" fmla="*/ 549574 w 1521897"/>
              <a:gd name="connsiteY12" fmla="*/ 1500467 h 1648428"/>
              <a:gd name="connsiteX13" fmla="*/ 401612 w 1521897"/>
              <a:gd name="connsiteY13" fmla="*/ 1648429 h 1648428"/>
              <a:gd name="connsiteX14" fmla="*/ 147962 w 1521897"/>
              <a:gd name="connsiteY14" fmla="*/ 1648429 h 1648428"/>
              <a:gd name="connsiteX15" fmla="*/ 0 w 1521897"/>
              <a:gd name="connsiteY15" fmla="*/ 1500467 h 1648428"/>
              <a:gd name="connsiteX16" fmla="*/ 0 w 1521897"/>
              <a:gd name="connsiteY16" fmla="*/ 671625 h 1648428"/>
              <a:gd name="connsiteX17" fmla="*/ 67640 w 1521897"/>
              <a:gd name="connsiteY17" fmla="*/ 526199 h 1648428"/>
              <a:gd name="connsiteX18" fmla="*/ 638351 w 1521897"/>
              <a:gd name="connsiteY18" fmla="*/ 44772 h 1648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21897" h="1648428">
                <a:moveTo>
                  <a:pt x="638351" y="44772"/>
                </a:moveTo>
                <a:cubicBezTo>
                  <a:pt x="709179" y="-14924"/>
                  <a:pt x="812718" y="-14924"/>
                  <a:pt x="883546" y="44772"/>
                </a:cubicBezTo>
                <a:lnTo>
                  <a:pt x="1454257" y="526284"/>
                </a:lnTo>
                <a:cubicBezTo>
                  <a:pt x="1497209" y="562386"/>
                  <a:pt x="1521897" y="615568"/>
                  <a:pt x="1521897" y="671709"/>
                </a:cubicBezTo>
                <a:lnTo>
                  <a:pt x="1521897" y="1500467"/>
                </a:lnTo>
                <a:cubicBezTo>
                  <a:pt x="1521897" y="1582184"/>
                  <a:pt x="1455652" y="1648429"/>
                  <a:pt x="1373935" y="1648429"/>
                </a:cubicBezTo>
                <a:lnTo>
                  <a:pt x="1120285" y="1648429"/>
                </a:lnTo>
                <a:cubicBezTo>
                  <a:pt x="1038568" y="1648429"/>
                  <a:pt x="972323" y="1582184"/>
                  <a:pt x="972323" y="1500467"/>
                </a:cubicBezTo>
                <a:lnTo>
                  <a:pt x="972323" y="1077718"/>
                </a:lnTo>
                <a:cubicBezTo>
                  <a:pt x="972323" y="1042697"/>
                  <a:pt x="943931" y="1014305"/>
                  <a:pt x="908911" y="1014305"/>
                </a:cubicBezTo>
                <a:lnTo>
                  <a:pt x="612986" y="1014305"/>
                </a:lnTo>
                <a:cubicBezTo>
                  <a:pt x="577965" y="1014305"/>
                  <a:pt x="549574" y="1042697"/>
                  <a:pt x="549574" y="1077718"/>
                </a:cubicBezTo>
                <a:lnTo>
                  <a:pt x="549574" y="1500467"/>
                </a:lnTo>
                <a:cubicBezTo>
                  <a:pt x="549574" y="1582184"/>
                  <a:pt x="483329" y="1648429"/>
                  <a:pt x="401612" y="1648429"/>
                </a:cubicBezTo>
                <a:lnTo>
                  <a:pt x="147962" y="1648429"/>
                </a:lnTo>
                <a:cubicBezTo>
                  <a:pt x="66245" y="1648429"/>
                  <a:pt x="0" y="1582184"/>
                  <a:pt x="0" y="1500467"/>
                </a:cubicBezTo>
                <a:lnTo>
                  <a:pt x="0" y="671625"/>
                </a:lnTo>
                <a:cubicBezTo>
                  <a:pt x="0" y="615568"/>
                  <a:pt x="24689" y="562386"/>
                  <a:pt x="67640" y="526199"/>
                </a:cubicBezTo>
                <a:lnTo>
                  <a:pt x="638351" y="44772"/>
                </a:lnTo>
                <a:close/>
              </a:path>
            </a:pathLst>
          </a:custGeom>
          <a:solidFill>
            <a:schemeClr val="tx1"/>
          </a:solidFill>
          <a:ln w="15081" cap="flat">
            <a:noFill/>
            <a:prstDash val="solid"/>
            <a:miter/>
          </a:ln>
        </p:spPr>
        <p:txBody>
          <a:bodyPr rtlCol="0" anchor="ctr"/>
          <a:lstStyle/>
          <a:p>
            <a:endParaRPr lang="en-US" dirty="0"/>
          </a:p>
        </p:txBody>
      </p:sp>
      <p:sp>
        <p:nvSpPr>
          <p:cNvPr id="30" name="Slide Number Placeholder 29">
            <a:extLst>
              <a:ext uri="{FF2B5EF4-FFF2-40B4-BE49-F238E27FC236}">
                <a16:creationId xmlns:a16="http://schemas.microsoft.com/office/drawing/2014/main" id="{0E5FABAC-D6FD-4B8C-FEEB-E132ACE0AA8D}"/>
              </a:ext>
            </a:extLst>
          </p:cNvPr>
          <p:cNvSpPr>
            <a:spLocks noGrp="1"/>
          </p:cNvSpPr>
          <p:nvPr>
            <p:ph type="sldNum" sz="quarter" idx="10"/>
          </p:nvPr>
        </p:nvSpPr>
        <p:spPr>
          <a:xfrm>
            <a:off x="7197040" y="9825395"/>
            <a:ext cx="232460" cy="123111"/>
          </a:xfrm>
        </p:spPr>
        <p:txBody>
          <a:bodyPr/>
          <a:lstStyle/>
          <a:p>
            <a:r>
              <a:rPr lang="en-IN"/>
              <a:t>20</a:t>
            </a:r>
          </a:p>
        </p:txBody>
      </p:sp>
    </p:spTree>
    <p:extLst>
      <p:ext uri="{BB962C8B-B14F-4D97-AF65-F5344CB8AC3E}">
        <p14:creationId xmlns:p14="http://schemas.microsoft.com/office/powerpoint/2010/main" val="3193655707"/>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BFFFE5-F58A-1FA2-C241-C963D0877F43}"/>
            </a:ext>
          </a:extLst>
        </p:cNvPr>
        <p:cNvGrpSpPr/>
        <p:nvPr/>
      </p:nvGrpSpPr>
      <p:grpSpPr>
        <a:xfrm>
          <a:off x="0" y="0"/>
          <a:ext cx="0" cy="0"/>
          <a:chOff x="0" y="0"/>
          <a:chExt cx="0" cy="0"/>
        </a:xfrm>
      </p:grpSpPr>
      <p:sp>
        <p:nvSpPr>
          <p:cNvPr id="39" name="Title 3">
            <a:extLst>
              <a:ext uri="{FF2B5EF4-FFF2-40B4-BE49-F238E27FC236}">
                <a16:creationId xmlns:a16="http://schemas.microsoft.com/office/drawing/2014/main" id="{1386B71E-70BF-B961-985E-51C8FE9F3496}"/>
              </a:ext>
            </a:extLst>
          </p:cNvPr>
          <p:cNvSpPr>
            <a:spLocks noGrp="1"/>
          </p:cNvSpPr>
          <p:nvPr>
            <p:ph type="title"/>
          </p:nvPr>
        </p:nvSpPr>
        <p:spPr>
          <a:xfrm>
            <a:off x="350838" y="1008281"/>
            <a:ext cx="7070725" cy="615553"/>
          </a:xfrm>
        </p:spPr>
        <p:txBody>
          <a:bodyPr vert="horz" wrap="square" lIns="0" tIns="0" rIns="0" bIns="0" rtlCol="0" anchor="t">
            <a:spAutoFit/>
          </a:bodyPr>
          <a:lstStyle/>
          <a:p>
            <a:r>
              <a:rPr lang="en-US">
                <a:solidFill>
                  <a:srgbClr val="323139"/>
                </a:solidFill>
                <a:latin typeface="Segoe Sans Display"/>
                <a:cs typeface="Segoe Sans Display"/>
              </a:rPr>
              <a:t>Audit files against a standard and surface fixes</a:t>
            </a:r>
          </a:p>
          <a:p>
            <a:endParaRPr lang="en-US" dirty="0"/>
          </a:p>
        </p:txBody>
      </p:sp>
      <p:pic>
        <p:nvPicPr>
          <p:cNvPr id="12" name="Picture 11">
            <a:extLst>
              <a:ext uri="{FF2B5EF4-FFF2-40B4-BE49-F238E27FC236}">
                <a16:creationId xmlns:a16="http://schemas.microsoft.com/office/drawing/2014/main" id="{03AF6F0A-7103-9D01-8FAB-91610F20F3DC}"/>
              </a:ext>
              <a:ext uri="{C183D7F6-B498-43B3-948B-1728B52AA6E4}">
                <adec:decorative xmlns:adec="http://schemas.microsoft.com/office/drawing/2017/decorative" val="1"/>
              </a:ext>
            </a:extLst>
          </p:cNvPr>
          <p:cNvPicPr>
            <a:picLocks noChangeAspect="1"/>
          </p:cNvPicPr>
          <p:nvPr/>
        </p:nvPicPr>
        <p:blipFill>
          <a:blip r:embed="rId2">
            <a:alphaModFix amt="62000"/>
          </a:blip>
          <a:srcRect l="19826" t="32122"/>
          <a:stretch>
            <a:fillRect/>
          </a:stretch>
        </p:blipFill>
        <p:spPr>
          <a:xfrm flipV="1">
            <a:off x="0" y="9784109"/>
            <a:ext cx="1949450" cy="274291"/>
          </a:xfrm>
          <a:custGeom>
            <a:avLst/>
            <a:gdLst>
              <a:gd name="csX0" fmla="*/ 0 w 1988820"/>
              <a:gd name="csY0" fmla="*/ 279830 h 279830"/>
              <a:gd name="csX1" fmla="*/ 1988820 w 1988820"/>
              <a:gd name="csY1" fmla="*/ 279830 h 279830"/>
              <a:gd name="csX2" fmla="*/ 1988820 w 1988820"/>
              <a:gd name="csY2" fmla="*/ 0 h 279830"/>
              <a:gd name="csX3" fmla="*/ 0 w 1988820"/>
              <a:gd name="csY3" fmla="*/ 0 h 279830"/>
            </a:gdLst>
            <a:ahLst/>
            <a:cxnLst>
              <a:cxn ang="0">
                <a:pos x="csX0" y="csY0"/>
              </a:cxn>
              <a:cxn ang="0">
                <a:pos x="csX1" y="csY1"/>
              </a:cxn>
              <a:cxn ang="0">
                <a:pos x="csX2" y="csY2"/>
              </a:cxn>
              <a:cxn ang="0">
                <a:pos x="csX3" y="csY3"/>
              </a:cxn>
            </a:cxnLst>
            <a:rect l="l" t="t" r="r" b="b"/>
            <a:pathLst>
              <a:path w="1988820" h="279830">
                <a:moveTo>
                  <a:pt x="0" y="279830"/>
                </a:moveTo>
                <a:lnTo>
                  <a:pt x="1988820" y="279830"/>
                </a:lnTo>
                <a:lnTo>
                  <a:pt x="1988820" y="0"/>
                </a:lnTo>
                <a:lnTo>
                  <a:pt x="0" y="0"/>
                </a:lnTo>
                <a:close/>
              </a:path>
            </a:pathLst>
          </a:custGeom>
        </p:spPr>
      </p:pic>
      <p:sp>
        <p:nvSpPr>
          <p:cNvPr id="13" name="NavPill_SitesPages">
            <a:extLst>
              <a:ext uri="{FF2B5EF4-FFF2-40B4-BE49-F238E27FC236}">
                <a16:creationId xmlns:a16="http://schemas.microsoft.com/office/drawing/2014/main" id="{B23A4E3D-718B-0A29-A7B6-98A85A15DC7F}"/>
              </a:ext>
            </a:extLst>
          </p:cNvPr>
          <p:cNvSpPr/>
          <p:nvPr/>
        </p:nvSpPr>
        <p:spPr>
          <a:xfrm>
            <a:off x="350838" y="342900"/>
            <a:ext cx="1012825" cy="337762"/>
          </a:xfrm>
          <a:prstGeom prst="roundRect">
            <a:avLst>
              <a:gd name="adj" fmla="val 50000"/>
            </a:avLst>
          </a:prstGeom>
          <a:solidFill>
            <a:schemeClr val="bg1"/>
          </a:solidFill>
          <a:ln w="9525">
            <a:noFill/>
            <a:headEnd type="none" w="lg" len="med"/>
            <a:tailEnd type="none" w="lg" len="med"/>
          </a:ln>
          <a:effectLst>
            <a:outerShdw blurRad="63500" dist="635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07091" fontAlgn="base">
              <a:spcBef>
                <a:spcPct val="0"/>
              </a:spcBef>
              <a:spcAft>
                <a:spcPct val="0"/>
              </a:spcAft>
            </a:pPr>
            <a:r>
              <a:rPr lang="en-US" sz="1600">
                <a:blipFill>
                  <a:blip r:embed="rId3"/>
                  <a:stretch>
                    <a:fillRect t="-26822" b="-26822"/>
                  </a:stretch>
                </a:blipFill>
                <a:latin typeface="Segoe Sans Display Semibold" pitchFamily="2" charset="0"/>
                <a:cs typeface="Segoe Sans Display Semibold" pitchFamily="2" charset="0"/>
              </a:rPr>
              <a:t>Task 16</a:t>
            </a:r>
          </a:p>
        </p:txBody>
      </p:sp>
      <p:grpSp>
        <p:nvGrpSpPr>
          <p:cNvPr id="3" name="Group 2" descr="Classification: Hard problems">
            <a:extLst>
              <a:ext uri="{FF2B5EF4-FFF2-40B4-BE49-F238E27FC236}">
                <a16:creationId xmlns:a16="http://schemas.microsoft.com/office/drawing/2014/main" id="{44270C95-74A7-38AE-6239-DB87D4D39B38}"/>
              </a:ext>
            </a:extLst>
          </p:cNvPr>
          <p:cNvGrpSpPr/>
          <p:nvPr/>
        </p:nvGrpSpPr>
        <p:grpSpPr>
          <a:xfrm>
            <a:off x="4772028" y="342900"/>
            <a:ext cx="2649535" cy="377634"/>
            <a:chOff x="4772028" y="342900"/>
            <a:chExt cx="2649535" cy="377634"/>
          </a:xfrm>
        </p:grpSpPr>
        <p:sp>
          <p:nvSpPr>
            <p:cNvPr id="36" name="TextBox 35">
              <a:extLst>
                <a:ext uri="{FF2B5EF4-FFF2-40B4-BE49-F238E27FC236}">
                  <a16:creationId xmlns:a16="http://schemas.microsoft.com/office/drawing/2014/main" id="{68F81161-D772-E0CE-C9D4-49DBDE8C0A2E}"/>
                </a:ext>
              </a:extLst>
            </p:cNvPr>
            <p:cNvSpPr txBox="1"/>
            <p:nvPr/>
          </p:nvSpPr>
          <p:spPr>
            <a:xfrm>
              <a:off x="4772028" y="342900"/>
              <a:ext cx="2649535" cy="377634"/>
            </a:xfrm>
            <a:prstGeom prst="roundRect">
              <a:avLst>
                <a:gd name="adj" fmla="val 19537"/>
              </a:avLst>
            </a:prstGeom>
            <a:solidFill>
              <a:schemeClr val="accent2">
                <a:lumMod val="60000"/>
                <a:lumOff val="40000"/>
              </a:schemeClr>
            </a:solidFill>
          </p:spPr>
          <p:txBody>
            <a:bodyPr wrap="square" lIns="1188720" tIns="45720" rIns="0" bIns="45720" anchor="ctr">
              <a:noAutofit/>
            </a:bodyPr>
            <a:lstStyle>
              <a:defPPr>
                <a:defRPr lang="en-US"/>
              </a:defPPr>
              <a:lvl1pPr>
                <a:spcAft>
                  <a:spcPts val="776"/>
                </a:spcAft>
                <a:defRPr sz="1200">
                  <a:latin typeface="+mj-lt"/>
                  <a:cs typeface="Segoe Sans Display Semibold" pitchFamily="2" charset="0"/>
                </a:defRPr>
              </a:lvl1pPr>
            </a:lstStyle>
            <a:p>
              <a:r>
                <a:rPr lang="en-US" dirty="0"/>
                <a:t>Hard problems</a:t>
              </a:r>
            </a:p>
          </p:txBody>
        </p:sp>
        <p:sp>
          <p:nvSpPr>
            <p:cNvPr id="37" name="TextBox 36">
              <a:extLst>
                <a:ext uri="{FF2B5EF4-FFF2-40B4-BE49-F238E27FC236}">
                  <a16:creationId xmlns:a16="http://schemas.microsoft.com/office/drawing/2014/main" id="{F8DD1BB0-EC2E-901F-195D-E4F8EB02A9E5}"/>
                </a:ext>
              </a:extLst>
            </p:cNvPr>
            <p:cNvSpPr txBox="1"/>
            <p:nvPr/>
          </p:nvSpPr>
          <p:spPr>
            <a:xfrm>
              <a:off x="4832904" y="401573"/>
              <a:ext cx="1065613" cy="260288"/>
            </a:xfrm>
            <a:prstGeom prst="roundRect">
              <a:avLst>
                <a:gd name="adj" fmla="val 16151"/>
              </a:avLst>
            </a:prstGeom>
            <a:solidFill>
              <a:schemeClr val="bg1"/>
            </a:solidFill>
            <a:ln w="9525">
              <a:noFill/>
              <a:headEnd type="none" w="lg" len="med"/>
              <a:tailEnd type="none" w="lg" len="med"/>
            </a:ln>
            <a:effectLst>
              <a:outerShdw blurRad="63500" dist="63500" dir="2700000" algn="tl" rotWithShape="0">
                <a:prstClr val="black">
                  <a:alpha val="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defRPr lang="en-US"/>
              </a:defPPr>
              <a:lvl1pPr algn="ctr" defTabSz="932765" fontAlgn="base">
                <a:spcBef>
                  <a:spcPct val="0"/>
                </a:spcBef>
                <a:spcAft>
                  <a:spcPct val="0"/>
                </a:spcAft>
                <a:defRPr sz="1600">
                  <a:solidFill>
                    <a:schemeClr val="accent1"/>
                  </a:solidFill>
                  <a:latin typeface="+mj-lt"/>
                  <a:cs typeface="Segoe Sans Display Semibold" pitchFamily="2" charset="0"/>
                </a:defRPr>
              </a:lvl1pPr>
            </a:lstStyle>
            <a:p>
              <a:r>
                <a:rPr lang="en-IN" sz="1200">
                  <a:solidFill>
                    <a:schemeClr val="tx1"/>
                  </a:solidFill>
                </a:rPr>
                <a:t>Classification</a:t>
              </a:r>
            </a:p>
          </p:txBody>
        </p:sp>
      </p:grpSp>
      <p:sp>
        <p:nvSpPr>
          <p:cNvPr id="17" name="Graphic 5">
            <a:extLst>
              <a:ext uri="{FF2B5EF4-FFF2-40B4-BE49-F238E27FC236}">
                <a16:creationId xmlns:a16="http://schemas.microsoft.com/office/drawing/2014/main" id="{4C50B875-EC2F-043E-4FFA-0774AF1297E5}"/>
              </a:ext>
              <a:ext uri="{C183D7F6-B498-43B3-948B-1728B52AA6E4}">
                <adec:decorative xmlns:adec="http://schemas.microsoft.com/office/drawing/2017/decorative" val="1"/>
              </a:ext>
            </a:extLst>
          </p:cNvPr>
          <p:cNvSpPr>
            <a:spLocks/>
          </p:cNvSpPr>
          <p:nvPr/>
        </p:nvSpPr>
        <p:spPr>
          <a:xfrm>
            <a:off x="457518" y="1753371"/>
            <a:ext cx="250822" cy="250818"/>
          </a:xfrm>
          <a:custGeom>
            <a:avLst/>
            <a:gdLst>
              <a:gd name="csX0" fmla="*/ 188408 w 190501"/>
              <a:gd name="csY0" fmla="*/ 45534 h 190500"/>
              <a:gd name="csX1" fmla="*/ 189957 w 190501"/>
              <a:gd name="csY1" fmla="*/ 37748 h 190500"/>
              <a:gd name="csX2" fmla="*/ 183357 w 190501"/>
              <a:gd name="csY2" fmla="*/ 33338 h 190500"/>
              <a:gd name="csX3" fmla="*/ 157162 w 190501"/>
              <a:gd name="csY3" fmla="*/ 33338 h 190500"/>
              <a:gd name="csX4" fmla="*/ 157162 w 190501"/>
              <a:gd name="csY4" fmla="*/ 7144 h 190500"/>
              <a:gd name="csX5" fmla="*/ 152751 w 190501"/>
              <a:gd name="csY5" fmla="*/ 544 h 190500"/>
              <a:gd name="csX6" fmla="*/ 144967 w 190501"/>
              <a:gd name="csY6" fmla="*/ 2093 h 190500"/>
              <a:gd name="csX7" fmla="*/ 121155 w 190501"/>
              <a:gd name="csY7" fmla="*/ 25906 h 190500"/>
              <a:gd name="csX8" fmla="*/ 119063 w 190501"/>
              <a:gd name="csY8" fmla="*/ 30957 h 190500"/>
              <a:gd name="csX9" fmla="*/ 119063 w 190501"/>
              <a:gd name="csY9" fmla="*/ 57967 h 190500"/>
              <a:gd name="csX10" fmla="*/ 100185 w 190501"/>
              <a:gd name="csY10" fmla="*/ 76846 h 190500"/>
              <a:gd name="csX11" fmla="*/ 95250 w 190501"/>
              <a:gd name="csY11" fmla="*/ 76201 h 190500"/>
              <a:gd name="csX12" fmla="*/ 76200 w 190501"/>
              <a:gd name="csY12" fmla="*/ 95251 h 190500"/>
              <a:gd name="csX13" fmla="*/ 95250 w 190501"/>
              <a:gd name="csY13" fmla="*/ 114301 h 190500"/>
              <a:gd name="csX14" fmla="*/ 114300 w 190501"/>
              <a:gd name="csY14" fmla="*/ 95251 h 190500"/>
              <a:gd name="csX15" fmla="*/ 113655 w 190501"/>
              <a:gd name="csY15" fmla="*/ 90316 h 190500"/>
              <a:gd name="csX16" fmla="*/ 132533 w 190501"/>
              <a:gd name="csY16" fmla="*/ 71438 h 190500"/>
              <a:gd name="csX17" fmla="*/ 159545 w 190501"/>
              <a:gd name="csY17" fmla="*/ 71438 h 190500"/>
              <a:gd name="csX18" fmla="*/ 164596 w 190501"/>
              <a:gd name="csY18" fmla="*/ 69346 h 190500"/>
              <a:gd name="csX19" fmla="*/ 188408 w 190501"/>
              <a:gd name="csY19" fmla="*/ 45534 h 190500"/>
              <a:gd name="csX20" fmla="*/ 95250 w 190501"/>
              <a:gd name="csY20" fmla="*/ 1 h 190500"/>
              <a:gd name="csX21" fmla="*/ 127860 w 190501"/>
              <a:gd name="csY21" fmla="*/ 5729 h 190500"/>
              <a:gd name="csX22" fmla="*/ 114419 w 190501"/>
              <a:gd name="csY22" fmla="*/ 19170 h 190500"/>
              <a:gd name="csX23" fmla="*/ 112781 w 190501"/>
              <a:gd name="csY23" fmla="*/ 21077 h 190500"/>
              <a:gd name="csX24" fmla="*/ 95250 w 190501"/>
              <a:gd name="csY24" fmla="*/ 19051 h 190500"/>
              <a:gd name="csX25" fmla="*/ 19050 w 190501"/>
              <a:gd name="csY25" fmla="*/ 95251 h 190500"/>
              <a:gd name="csX26" fmla="*/ 95250 w 190501"/>
              <a:gd name="csY26" fmla="*/ 171451 h 190500"/>
              <a:gd name="csX27" fmla="*/ 171450 w 190501"/>
              <a:gd name="csY27" fmla="*/ 95251 h 190500"/>
              <a:gd name="csX28" fmla="*/ 169424 w 190501"/>
              <a:gd name="csY28" fmla="*/ 77720 h 190500"/>
              <a:gd name="csX29" fmla="*/ 171331 w 190501"/>
              <a:gd name="csY29" fmla="*/ 76081 h 190500"/>
              <a:gd name="csX30" fmla="*/ 184772 w 190501"/>
              <a:gd name="csY30" fmla="*/ 62641 h 190500"/>
              <a:gd name="csX31" fmla="*/ 190500 w 190501"/>
              <a:gd name="csY31" fmla="*/ 95251 h 190500"/>
              <a:gd name="csX32" fmla="*/ 95250 w 190501"/>
              <a:gd name="csY32" fmla="*/ 190501 h 190500"/>
              <a:gd name="csX33" fmla="*/ 0 w 190501"/>
              <a:gd name="csY33" fmla="*/ 95251 h 190500"/>
              <a:gd name="csX34" fmla="*/ 95250 w 190501"/>
              <a:gd name="csY34" fmla="*/ 1 h 190500"/>
              <a:gd name="csX35" fmla="*/ 95250 w 190501"/>
              <a:gd name="csY35" fmla="*/ 38101 h 190500"/>
              <a:gd name="csX36" fmla="*/ 109538 w 190501"/>
              <a:gd name="csY36" fmla="*/ 39901 h 190500"/>
              <a:gd name="csX37" fmla="*/ 109538 w 190501"/>
              <a:gd name="csY37" fmla="*/ 54021 h 190500"/>
              <a:gd name="csX38" fmla="*/ 105592 w 190501"/>
              <a:gd name="csY38" fmla="*/ 57968 h 190500"/>
              <a:gd name="csX39" fmla="*/ 105131 w 190501"/>
              <a:gd name="csY39" fmla="*/ 58444 h 190500"/>
              <a:gd name="csX40" fmla="*/ 95250 w 190501"/>
              <a:gd name="csY40" fmla="*/ 57151 h 190500"/>
              <a:gd name="csX41" fmla="*/ 57150 w 190501"/>
              <a:gd name="csY41" fmla="*/ 95251 h 190500"/>
              <a:gd name="csX42" fmla="*/ 95250 w 190501"/>
              <a:gd name="csY42" fmla="*/ 133351 h 190500"/>
              <a:gd name="csX43" fmla="*/ 133350 w 190501"/>
              <a:gd name="csY43" fmla="*/ 95251 h 190500"/>
              <a:gd name="csX44" fmla="*/ 132057 w 190501"/>
              <a:gd name="csY44" fmla="*/ 85369 h 190500"/>
              <a:gd name="csX45" fmla="*/ 132533 w 190501"/>
              <a:gd name="csY45" fmla="*/ 84909 h 190500"/>
              <a:gd name="csX46" fmla="*/ 136478 w 190501"/>
              <a:gd name="csY46" fmla="*/ 80963 h 190500"/>
              <a:gd name="csX47" fmla="*/ 150600 w 190501"/>
              <a:gd name="csY47" fmla="*/ 80963 h 190500"/>
              <a:gd name="csX48" fmla="*/ 152400 w 190501"/>
              <a:gd name="csY48" fmla="*/ 95251 h 190500"/>
              <a:gd name="csX49" fmla="*/ 95250 w 190501"/>
              <a:gd name="csY49" fmla="*/ 152401 h 190500"/>
              <a:gd name="csX50" fmla="*/ 38100 w 190501"/>
              <a:gd name="csY50" fmla="*/ 95251 h 190500"/>
              <a:gd name="csX51" fmla="*/ 95250 w 190501"/>
              <a:gd name="csY51" fmla="*/ 38101 h 190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Lst>
            <a:rect l="l" t="t" r="r" b="b"/>
            <a:pathLst>
              <a:path w="190501" h="190500">
                <a:moveTo>
                  <a:pt x="188408" y="45534"/>
                </a:moveTo>
                <a:cubicBezTo>
                  <a:pt x="190452" y="43491"/>
                  <a:pt x="191063" y="40418"/>
                  <a:pt x="189957" y="37748"/>
                </a:cubicBezTo>
                <a:cubicBezTo>
                  <a:pt x="188852" y="35079"/>
                  <a:pt x="186247" y="33338"/>
                  <a:pt x="183357" y="33338"/>
                </a:cubicBezTo>
                <a:lnTo>
                  <a:pt x="157162" y="33338"/>
                </a:lnTo>
                <a:lnTo>
                  <a:pt x="157162" y="7144"/>
                </a:lnTo>
                <a:cubicBezTo>
                  <a:pt x="157162" y="4255"/>
                  <a:pt x="155421" y="1650"/>
                  <a:pt x="152751" y="544"/>
                </a:cubicBezTo>
                <a:cubicBezTo>
                  <a:pt x="150083" y="-562"/>
                  <a:pt x="147010" y="50"/>
                  <a:pt x="144967" y="2093"/>
                </a:cubicBezTo>
                <a:lnTo>
                  <a:pt x="121155" y="25906"/>
                </a:lnTo>
                <a:cubicBezTo>
                  <a:pt x="119815" y="27246"/>
                  <a:pt x="119063" y="29063"/>
                  <a:pt x="119063" y="30957"/>
                </a:cubicBezTo>
                <a:lnTo>
                  <a:pt x="119063" y="57967"/>
                </a:lnTo>
                <a:lnTo>
                  <a:pt x="100185" y="76846"/>
                </a:lnTo>
                <a:cubicBezTo>
                  <a:pt x="98610" y="76425"/>
                  <a:pt x="96957" y="76201"/>
                  <a:pt x="95250" y="76201"/>
                </a:cubicBezTo>
                <a:cubicBezTo>
                  <a:pt x="84729" y="76201"/>
                  <a:pt x="76200" y="84730"/>
                  <a:pt x="76200" y="95251"/>
                </a:cubicBezTo>
                <a:cubicBezTo>
                  <a:pt x="76200" y="105771"/>
                  <a:pt x="84729" y="114301"/>
                  <a:pt x="95250" y="114301"/>
                </a:cubicBezTo>
                <a:cubicBezTo>
                  <a:pt x="105771" y="114301"/>
                  <a:pt x="114300" y="105771"/>
                  <a:pt x="114300" y="95251"/>
                </a:cubicBezTo>
                <a:cubicBezTo>
                  <a:pt x="114300" y="93544"/>
                  <a:pt x="114075" y="91891"/>
                  <a:pt x="113655" y="90316"/>
                </a:cubicBezTo>
                <a:lnTo>
                  <a:pt x="132533" y="71438"/>
                </a:lnTo>
                <a:lnTo>
                  <a:pt x="159545" y="71438"/>
                </a:lnTo>
                <a:cubicBezTo>
                  <a:pt x="161439" y="71438"/>
                  <a:pt x="163256" y="70686"/>
                  <a:pt x="164596" y="69346"/>
                </a:cubicBezTo>
                <a:lnTo>
                  <a:pt x="188408" y="45534"/>
                </a:lnTo>
                <a:close/>
                <a:moveTo>
                  <a:pt x="95250" y="1"/>
                </a:moveTo>
                <a:cubicBezTo>
                  <a:pt x="106705" y="1"/>
                  <a:pt x="117687" y="2023"/>
                  <a:pt x="127860" y="5729"/>
                </a:cubicBezTo>
                <a:lnTo>
                  <a:pt x="114419" y="19170"/>
                </a:lnTo>
                <a:cubicBezTo>
                  <a:pt x="113823" y="19767"/>
                  <a:pt x="113275" y="20405"/>
                  <a:pt x="112781" y="21077"/>
                </a:cubicBezTo>
                <a:cubicBezTo>
                  <a:pt x="107152" y="19752"/>
                  <a:pt x="101283" y="19051"/>
                  <a:pt x="95250" y="19051"/>
                </a:cubicBezTo>
                <a:cubicBezTo>
                  <a:pt x="53166" y="19051"/>
                  <a:pt x="19050" y="53166"/>
                  <a:pt x="19050" y="95251"/>
                </a:cubicBezTo>
                <a:cubicBezTo>
                  <a:pt x="19050" y="137334"/>
                  <a:pt x="53166" y="171451"/>
                  <a:pt x="95250" y="171451"/>
                </a:cubicBezTo>
                <a:cubicBezTo>
                  <a:pt x="137334" y="171451"/>
                  <a:pt x="171450" y="137334"/>
                  <a:pt x="171450" y="95251"/>
                </a:cubicBezTo>
                <a:cubicBezTo>
                  <a:pt x="171450" y="89218"/>
                  <a:pt x="170749" y="83348"/>
                  <a:pt x="169424" y="77720"/>
                </a:cubicBezTo>
                <a:cubicBezTo>
                  <a:pt x="170096" y="77226"/>
                  <a:pt x="170734" y="76678"/>
                  <a:pt x="171331" y="76081"/>
                </a:cubicBezTo>
                <a:lnTo>
                  <a:pt x="184772" y="62641"/>
                </a:lnTo>
                <a:cubicBezTo>
                  <a:pt x="188478" y="72813"/>
                  <a:pt x="190500" y="83796"/>
                  <a:pt x="190500" y="95251"/>
                </a:cubicBezTo>
                <a:cubicBezTo>
                  <a:pt x="190500" y="147856"/>
                  <a:pt x="147855" y="190501"/>
                  <a:pt x="95250" y="190501"/>
                </a:cubicBezTo>
                <a:cubicBezTo>
                  <a:pt x="42645" y="190501"/>
                  <a:pt x="0" y="147856"/>
                  <a:pt x="0" y="95251"/>
                </a:cubicBezTo>
                <a:cubicBezTo>
                  <a:pt x="0" y="42645"/>
                  <a:pt x="42645" y="1"/>
                  <a:pt x="95250" y="1"/>
                </a:cubicBezTo>
                <a:close/>
                <a:moveTo>
                  <a:pt x="95250" y="38101"/>
                </a:moveTo>
                <a:cubicBezTo>
                  <a:pt x="100184" y="38101"/>
                  <a:pt x="104971" y="38726"/>
                  <a:pt x="109538" y="39901"/>
                </a:cubicBezTo>
                <a:lnTo>
                  <a:pt x="109538" y="54021"/>
                </a:lnTo>
                <a:lnTo>
                  <a:pt x="105592" y="57968"/>
                </a:lnTo>
                <a:cubicBezTo>
                  <a:pt x="105435" y="58125"/>
                  <a:pt x="105282" y="58284"/>
                  <a:pt x="105131" y="58444"/>
                </a:cubicBezTo>
                <a:cubicBezTo>
                  <a:pt x="101980" y="57601"/>
                  <a:pt x="98668" y="57151"/>
                  <a:pt x="95250" y="57151"/>
                </a:cubicBezTo>
                <a:cubicBezTo>
                  <a:pt x="74208" y="57151"/>
                  <a:pt x="57150" y="74208"/>
                  <a:pt x="57150" y="95251"/>
                </a:cubicBezTo>
                <a:cubicBezTo>
                  <a:pt x="57150" y="116293"/>
                  <a:pt x="74208" y="133351"/>
                  <a:pt x="95250" y="133351"/>
                </a:cubicBezTo>
                <a:cubicBezTo>
                  <a:pt x="116292" y="133351"/>
                  <a:pt x="133350" y="116293"/>
                  <a:pt x="133350" y="95251"/>
                </a:cubicBezTo>
                <a:cubicBezTo>
                  <a:pt x="133350" y="91833"/>
                  <a:pt x="132900" y="88521"/>
                  <a:pt x="132057" y="85369"/>
                </a:cubicBezTo>
                <a:cubicBezTo>
                  <a:pt x="132217" y="85219"/>
                  <a:pt x="132376" y="85065"/>
                  <a:pt x="132533" y="84909"/>
                </a:cubicBezTo>
                <a:lnTo>
                  <a:pt x="136478" y="80963"/>
                </a:lnTo>
                <a:lnTo>
                  <a:pt x="150600" y="80963"/>
                </a:lnTo>
                <a:cubicBezTo>
                  <a:pt x="151775" y="85530"/>
                  <a:pt x="152400" y="90317"/>
                  <a:pt x="152400" y="95251"/>
                </a:cubicBezTo>
                <a:cubicBezTo>
                  <a:pt x="152400" y="126814"/>
                  <a:pt x="126813" y="152401"/>
                  <a:pt x="95250" y="152401"/>
                </a:cubicBezTo>
                <a:cubicBezTo>
                  <a:pt x="63687" y="152401"/>
                  <a:pt x="38100" y="126814"/>
                  <a:pt x="38100" y="95251"/>
                </a:cubicBezTo>
                <a:cubicBezTo>
                  <a:pt x="38100" y="63687"/>
                  <a:pt x="63687" y="38101"/>
                  <a:pt x="95250" y="38101"/>
                </a:cubicBezTo>
                <a:close/>
              </a:path>
            </a:pathLst>
          </a:custGeom>
          <a:solidFill>
            <a:schemeClr val="tx1"/>
          </a:solidFill>
          <a:ln w="10477" cap="flat">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38011" tIns="270406" rIns="338011" bIns="270406" numCol="1" spcCol="0" rtlCol="0" fromWordArt="0" anchor="t" anchorCtr="0" forceAA="0" compatLnSpc="1">
            <a:prstTxWarp prst="textNoShape">
              <a:avLst/>
            </a:prstTxWarp>
            <a:noAutofit/>
          </a:bodyPr>
          <a:lstStyle/>
          <a:p>
            <a:pPr defTabSz="1722411" fontAlgn="base">
              <a:spcBef>
                <a:spcPct val="0"/>
              </a:spcBef>
              <a:spcAft>
                <a:spcPct val="0"/>
              </a:spcAft>
              <a:defRPr/>
            </a:pPr>
            <a:endParaRPr lang="en-US" sz="3622" b="1">
              <a:noFill/>
              <a:latin typeface="Segoe UI Variable Display Semibold" pitchFamily="2" charset="0"/>
              <a:cs typeface="Segoe UI" pitchFamily="34" charset="0"/>
            </a:endParaRPr>
          </a:p>
        </p:txBody>
      </p:sp>
      <p:sp>
        <p:nvSpPr>
          <p:cNvPr id="18" name="Rectangle: Rounded Corners 17">
            <a:extLst>
              <a:ext uri="{FF2B5EF4-FFF2-40B4-BE49-F238E27FC236}">
                <a16:creationId xmlns:a16="http://schemas.microsoft.com/office/drawing/2014/main" id="{833EB745-C409-1F38-45C4-230F879D84F9}"/>
              </a:ext>
            </a:extLst>
          </p:cNvPr>
          <p:cNvSpPr/>
          <p:nvPr/>
        </p:nvSpPr>
        <p:spPr bwMode="auto">
          <a:xfrm>
            <a:off x="350838" y="2066107"/>
            <a:ext cx="3187959" cy="814642"/>
          </a:xfrm>
          <a:prstGeom prst="roundRect">
            <a:avLst>
              <a:gd name="adj" fmla="val 9646"/>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769520" fontAlgn="base">
              <a:spcBef>
                <a:spcPct val="0"/>
              </a:spcBef>
              <a:spcAft>
                <a:spcPct val="0"/>
              </a:spcAft>
            </a:pPr>
            <a:r>
              <a:rPr lang="en-US" sz="1100" dirty="0">
                <a:ln w="3175">
                  <a:noFill/>
                </a:ln>
                <a:solidFill>
                  <a:schemeClr val="tx1"/>
                </a:solidFill>
                <a:latin typeface="Segoe Sans Display Semibold" pitchFamily="2" charset="0"/>
                <a:cs typeface="Segoe Sans Display Semibold" pitchFamily="2" charset="0"/>
              </a:rPr>
              <a:t>Goal: </a:t>
            </a:r>
            <a:r>
              <a:rPr lang="en-US" sz="1100" dirty="0">
                <a:ln w="3175">
                  <a:noFill/>
                </a:ln>
                <a:solidFill>
                  <a:schemeClr val="tx1"/>
                </a:solidFill>
                <a:cs typeface="Segoe Sans Display Semibold" pitchFamily="2" charset="0"/>
              </a:rPr>
              <a:t>Apply a brand guide, naming convention, compliance policy, or quality standard across dozens of files – without manually reviewing each one and without risking accidental changes.</a:t>
            </a:r>
          </a:p>
        </p:txBody>
      </p:sp>
      <p:sp>
        <p:nvSpPr>
          <p:cNvPr id="20" name="Rectangle: Rounded Corners 19">
            <a:extLst>
              <a:ext uri="{FF2B5EF4-FFF2-40B4-BE49-F238E27FC236}">
                <a16:creationId xmlns:a16="http://schemas.microsoft.com/office/drawing/2014/main" id="{35BA8002-CF33-00D8-BB0C-671B6A4C43C7}"/>
              </a:ext>
            </a:extLst>
          </p:cNvPr>
          <p:cNvSpPr/>
          <p:nvPr/>
        </p:nvSpPr>
        <p:spPr bwMode="auto">
          <a:xfrm>
            <a:off x="3674226" y="2066107"/>
            <a:ext cx="3747337" cy="814642"/>
          </a:xfrm>
          <a:prstGeom prst="roundRect">
            <a:avLst>
              <a:gd name="adj" fmla="val 10584"/>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769520" fontAlgn="base">
              <a:spcBef>
                <a:spcPct val="0"/>
              </a:spcBef>
              <a:spcAft>
                <a:spcPct val="0"/>
              </a:spcAft>
            </a:pPr>
            <a:r>
              <a:rPr lang="en-US" sz="1100" dirty="0">
                <a:ln w="3175">
                  <a:noFill/>
                </a:ln>
                <a:solidFill>
                  <a:schemeClr val="tx1"/>
                </a:solidFill>
                <a:latin typeface="Segoe Sans Display Semibold"/>
                <a:cs typeface="Segoe Sans Display Semibold"/>
              </a:rPr>
              <a:t>Output: </a:t>
            </a:r>
            <a:r>
              <a:rPr lang="en-US" sz="1100" dirty="0">
                <a:ln w="3175">
                  <a:noFill/>
                </a:ln>
                <a:solidFill>
                  <a:schemeClr val="tx1"/>
                </a:solidFill>
                <a:cs typeface="Segoe Sans Display Semibold"/>
              </a:rPr>
              <a:t>A sortable audit report showing every violation, its severity, and a recommended fix – so you can prioritize manual cleanup confidently.</a:t>
            </a:r>
          </a:p>
        </p:txBody>
      </p:sp>
      <p:sp>
        <p:nvSpPr>
          <p:cNvPr id="23" name="Graphic 15">
            <a:extLst>
              <a:ext uri="{FF2B5EF4-FFF2-40B4-BE49-F238E27FC236}">
                <a16:creationId xmlns:a16="http://schemas.microsoft.com/office/drawing/2014/main" id="{978D3702-4E18-797C-2830-3A1107E30028}"/>
              </a:ext>
              <a:ext uri="{C183D7F6-B498-43B3-948B-1728B52AA6E4}">
                <adec:decorative xmlns:adec="http://schemas.microsoft.com/office/drawing/2017/decorative" val="1"/>
              </a:ext>
            </a:extLst>
          </p:cNvPr>
          <p:cNvSpPr>
            <a:spLocks/>
          </p:cNvSpPr>
          <p:nvPr/>
        </p:nvSpPr>
        <p:spPr>
          <a:xfrm>
            <a:off x="3780906" y="1753374"/>
            <a:ext cx="297568" cy="252931"/>
          </a:xfrm>
          <a:custGeom>
            <a:avLst/>
            <a:gdLst>
              <a:gd name="csX0" fmla="*/ 147926 w 190499"/>
              <a:gd name="csY0" fmla="*/ 2092 h 161924"/>
              <a:gd name="csX1" fmla="*/ 137824 w 190499"/>
              <a:gd name="csY1" fmla="*/ 2092 h 161924"/>
              <a:gd name="csX2" fmla="*/ 137824 w 190499"/>
              <a:gd name="csY2" fmla="*/ 12195 h 161924"/>
              <a:gd name="csX3" fmla="*/ 166109 w 190499"/>
              <a:gd name="csY3" fmla="*/ 40481 h 161924"/>
              <a:gd name="csX4" fmla="*/ 119063 w 190499"/>
              <a:gd name="csY4" fmla="*/ 40481 h 161924"/>
              <a:gd name="csX5" fmla="*/ 88106 w 190499"/>
              <a:gd name="csY5" fmla="*/ 71437 h 161924"/>
              <a:gd name="csX6" fmla="*/ 88106 w 190499"/>
              <a:gd name="csY6" fmla="*/ 100012 h 161924"/>
              <a:gd name="csX7" fmla="*/ 75437 w 190499"/>
              <a:gd name="csY7" fmla="*/ 116198 h 161924"/>
              <a:gd name="csX8" fmla="*/ 38100 w 190499"/>
              <a:gd name="csY8" fmla="*/ 85725 h 161924"/>
              <a:gd name="csX9" fmla="*/ 0 w 190499"/>
              <a:gd name="csY9" fmla="*/ 123825 h 161924"/>
              <a:gd name="csX10" fmla="*/ 38100 w 190499"/>
              <a:gd name="csY10" fmla="*/ 161925 h 161924"/>
              <a:gd name="csX11" fmla="*/ 75582 w 190499"/>
              <a:gd name="csY11" fmla="*/ 130693 h 161924"/>
              <a:gd name="csX12" fmla="*/ 102394 w 190499"/>
              <a:gd name="csY12" fmla="*/ 100012 h 161924"/>
              <a:gd name="csX13" fmla="*/ 102394 w 190499"/>
              <a:gd name="csY13" fmla="*/ 71437 h 161924"/>
              <a:gd name="csX14" fmla="*/ 119063 w 190499"/>
              <a:gd name="csY14" fmla="*/ 54769 h 161924"/>
              <a:gd name="csX15" fmla="*/ 166109 w 190499"/>
              <a:gd name="csY15" fmla="*/ 54769 h 161924"/>
              <a:gd name="csX16" fmla="*/ 137824 w 190499"/>
              <a:gd name="csY16" fmla="*/ 83055 h 161924"/>
              <a:gd name="csX17" fmla="*/ 137824 w 190499"/>
              <a:gd name="csY17" fmla="*/ 93157 h 161924"/>
              <a:gd name="csX18" fmla="*/ 147926 w 190499"/>
              <a:gd name="csY18" fmla="*/ 93157 h 161924"/>
              <a:gd name="csX19" fmla="*/ 188407 w 190499"/>
              <a:gd name="csY19" fmla="*/ 52676 h 161924"/>
              <a:gd name="csX20" fmla="*/ 188407 w 190499"/>
              <a:gd name="csY20" fmla="*/ 42574 h 161924"/>
              <a:gd name="csX21" fmla="*/ 147926 w 190499"/>
              <a:gd name="csY21" fmla="*/ 2092 h 1619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90499" h="161924">
                <a:moveTo>
                  <a:pt x="147926" y="2092"/>
                </a:moveTo>
                <a:cubicBezTo>
                  <a:pt x="145136" y="-697"/>
                  <a:pt x="140614" y="-697"/>
                  <a:pt x="137824" y="2092"/>
                </a:cubicBezTo>
                <a:cubicBezTo>
                  <a:pt x="135034" y="4882"/>
                  <a:pt x="135034" y="9405"/>
                  <a:pt x="137824" y="12195"/>
                </a:cubicBezTo>
                <a:lnTo>
                  <a:pt x="166109" y="40481"/>
                </a:lnTo>
                <a:lnTo>
                  <a:pt x="119063" y="40481"/>
                </a:lnTo>
                <a:cubicBezTo>
                  <a:pt x="101966" y="40481"/>
                  <a:pt x="88106" y="54341"/>
                  <a:pt x="88106" y="71437"/>
                </a:cubicBezTo>
                <a:lnTo>
                  <a:pt x="88106" y="100012"/>
                </a:lnTo>
                <a:cubicBezTo>
                  <a:pt x="88106" y="107840"/>
                  <a:pt x="82711" y="114408"/>
                  <a:pt x="75437" y="116198"/>
                </a:cubicBezTo>
                <a:cubicBezTo>
                  <a:pt x="71904" y="98811"/>
                  <a:pt x="56530" y="85725"/>
                  <a:pt x="38100" y="85725"/>
                </a:cubicBezTo>
                <a:cubicBezTo>
                  <a:pt x="17058" y="85725"/>
                  <a:pt x="0" y="102783"/>
                  <a:pt x="0" y="123825"/>
                </a:cubicBezTo>
                <a:cubicBezTo>
                  <a:pt x="0" y="144867"/>
                  <a:pt x="17058" y="161925"/>
                  <a:pt x="38100" y="161925"/>
                </a:cubicBezTo>
                <a:cubicBezTo>
                  <a:pt x="56797" y="161925"/>
                  <a:pt x="72348" y="148458"/>
                  <a:pt x="75582" y="130693"/>
                </a:cubicBezTo>
                <a:cubicBezTo>
                  <a:pt x="90719" y="128668"/>
                  <a:pt x="102394" y="115704"/>
                  <a:pt x="102394" y="100012"/>
                </a:cubicBezTo>
                <a:lnTo>
                  <a:pt x="102394" y="71437"/>
                </a:lnTo>
                <a:cubicBezTo>
                  <a:pt x="102394" y="62232"/>
                  <a:pt x="109857" y="54769"/>
                  <a:pt x="119063" y="54769"/>
                </a:cubicBezTo>
                <a:lnTo>
                  <a:pt x="166109" y="54769"/>
                </a:lnTo>
                <a:lnTo>
                  <a:pt x="137824" y="83055"/>
                </a:lnTo>
                <a:cubicBezTo>
                  <a:pt x="135034" y="85845"/>
                  <a:pt x="135034" y="90367"/>
                  <a:pt x="137824" y="93157"/>
                </a:cubicBezTo>
                <a:cubicBezTo>
                  <a:pt x="140614" y="95947"/>
                  <a:pt x="145136" y="95947"/>
                  <a:pt x="147926" y="93157"/>
                </a:cubicBezTo>
                <a:lnTo>
                  <a:pt x="188407" y="52676"/>
                </a:lnTo>
                <a:cubicBezTo>
                  <a:pt x="191197" y="49887"/>
                  <a:pt x="191197" y="45363"/>
                  <a:pt x="188407" y="42574"/>
                </a:cubicBezTo>
                <a:lnTo>
                  <a:pt x="147926" y="2092"/>
                </a:lnTo>
                <a:close/>
              </a:path>
            </a:pathLst>
          </a:custGeom>
          <a:solidFill>
            <a:schemeClr val="tx1"/>
          </a:solidFill>
          <a:ln w="10477" cap="flat">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38011" tIns="270406" rIns="338011" bIns="270406" numCol="1" spcCol="0" rtlCol="0" fromWordArt="0" anchor="t" anchorCtr="0" forceAA="0" compatLnSpc="1">
            <a:prstTxWarp prst="textNoShape">
              <a:avLst/>
            </a:prstTxWarp>
            <a:noAutofit/>
          </a:bodyPr>
          <a:lstStyle/>
          <a:p>
            <a:pPr defTabSz="1722411" fontAlgn="base">
              <a:spcBef>
                <a:spcPct val="0"/>
              </a:spcBef>
              <a:spcAft>
                <a:spcPct val="0"/>
              </a:spcAft>
              <a:defRPr/>
            </a:pPr>
            <a:endParaRPr lang="en-US" sz="3622" b="1">
              <a:noFill/>
              <a:latin typeface="Segoe UI Variable Display Semibold" pitchFamily="2" charset="0"/>
              <a:cs typeface="Segoe UI" pitchFamily="34" charset="0"/>
            </a:endParaRPr>
          </a:p>
        </p:txBody>
      </p:sp>
      <p:graphicFrame>
        <p:nvGraphicFramePr>
          <p:cNvPr id="26" name="Table 25">
            <a:extLst>
              <a:ext uri="{FF2B5EF4-FFF2-40B4-BE49-F238E27FC236}">
                <a16:creationId xmlns:a16="http://schemas.microsoft.com/office/drawing/2014/main" id="{F9480C0C-BDAD-AAAD-10DE-1ED1B1ACBE62}"/>
              </a:ext>
            </a:extLst>
          </p:cNvPr>
          <p:cNvGraphicFramePr>
            <a:graphicFrameLocks noGrp="1"/>
          </p:cNvGraphicFramePr>
          <p:nvPr>
            <p:extLst>
              <p:ext uri="{D42A27DB-BD31-4B8C-83A1-F6EECF244321}">
                <p14:modId xmlns:p14="http://schemas.microsoft.com/office/powerpoint/2010/main" val="386673168"/>
              </p:ext>
            </p:extLst>
          </p:nvPr>
        </p:nvGraphicFramePr>
        <p:xfrm>
          <a:off x="350838" y="3120140"/>
          <a:ext cx="7070725" cy="4008120"/>
        </p:xfrm>
        <a:graphic>
          <a:graphicData uri="http://schemas.openxmlformats.org/drawingml/2006/table">
            <a:tbl>
              <a:tblPr firstRow="1" bandRow="1">
                <a:effectLst/>
                <a:tableStyleId>{2D5ABB26-0587-4C30-8999-92F81FD0307C}</a:tableStyleId>
              </a:tblPr>
              <a:tblGrid>
                <a:gridCol w="4438876">
                  <a:extLst>
                    <a:ext uri="{9D8B030D-6E8A-4147-A177-3AD203B41FA5}">
                      <a16:colId xmlns:a16="http://schemas.microsoft.com/office/drawing/2014/main" val="500978148"/>
                    </a:ext>
                  </a:extLst>
                </a:gridCol>
                <a:gridCol w="2631849">
                  <a:extLst>
                    <a:ext uri="{9D8B030D-6E8A-4147-A177-3AD203B41FA5}">
                      <a16:colId xmlns:a16="http://schemas.microsoft.com/office/drawing/2014/main" val="1291813688"/>
                    </a:ext>
                  </a:extLst>
                </a:gridCol>
              </a:tblGrid>
              <a:tr h="0">
                <a:tc>
                  <a:txBody>
                    <a:bodyPr/>
                    <a:lstStyle/>
                    <a:p>
                      <a:pPr marL="0" marR="0" lvl="0" indent="0" algn="l" defTabSz="524695" rtl="0" eaLnBrk="1" fontAlgn="auto" latinLnBrk="0" hangingPunct="1">
                        <a:lnSpc>
                          <a:spcPct val="100000"/>
                        </a:lnSpc>
                        <a:spcBef>
                          <a:spcPts val="600"/>
                        </a:spcBef>
                        <a:spcAft>
                          <a:spcPts val="800"/>
                        </a:spcAft>
                        <a:buClrTx/>
                        <a:buSzTx/>
                        <a:buFontTx/>
                        <a:buNone/>
                        <a:tabLst/>
                        <a:defRPr/>
                      </a:pPr>
                      <a:r>
                        <a:rPr lang="en-US" sz="1400" kern="1200" dirty="0">
                          <a:solidFill>
                            <a:schemeClr val="accent2">
                              <a:lumMod val="75000"/>
                            </a:schemeClr>
                          </a:solidFill>
                          <a:latin typeface="Segoe Sans Display Semibold" pitchFamily="2" charset="0"/>
                          <a:ea typeface="+mn-ea"/>
                          <a:cs typeface="Segoe Sans Display Semibold" pitchFamily="2" charset="0"/>
                          <a:sym typeface=""/>
                        </a:rPr>
                        <a:t>Prompt</a:t>
                      </a:r>
                    </a:p>
                  </a:txBody>
                  <a:tcPr marL="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ClrTx/>
                        <a:buSzTx/>
                        <a:buFontTx/>
                        <a:buNone/>
                        <a:tabLst/>
                        <a:defRPr/>
                      </a:pPr>
                      <a:r>
                        <a:rPr lang="en-US" sz="1400" kern="1200" dirty="0">
                          <a:solidFill>
                            <a:schemeClr val="accent2">
                              <a:lumMod val="75000"/>
                            </a:schemeClr>
                          </a:solidFill>
                          <a:latin typeface="Segoe Sans Display Semibold" pitchFamily="2" charset="0"/>
                          <a:ea typeface="+mn-ea"/>
                          <a:cs typeface="Segoe Sans Display Semibold" pitchFamily="2" charset="0"/>
                          <a:sym typeface=""/>
                        </a:rPr>
                        <a:t>Execution workflow</a:t>
                      </a:r>
                    </a:p>
                  </a:txBody>
                  <a:tcPr marL="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68231157"/>
                  </a:ext>
                </a:extLst>
              </a:tr>
              <a:tr h="576072">
                <a:tc rowSpan="6">
                  <a:txBody>
                    <a:bodyPr/>
                    <a:lstStyle/>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dirty="0">
                          <a:solidFill>
                            <a:schemeClr val="tx1"/>
                          </a:solidFill>
                          <a:effectLst/>
                          <a:latin typeface="+mn-lt"/>
                          <a:ea typeface="+mn-ea"/>
                          <a:cs typeface="Segoe Sans Display"/>
                        </a:rPr>
                        <a:t>Audit every [file / image / asset / document] in [folder] against [our standard / brand guidelines / compliance policy / naming convention]. Read each one in full.</a:t>
                      </a:r>
                    </a:p>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dirty="0">
                          <a:solidFill>
                            <a:schemeClr val="tx1"/>
                          </a:solidFill>
                          <a:effectLst/>
                          <a:latin typeface="+mn-lt"/>
                          <a:ea typeface="+mn-ea"/>
                          <a:cs typeface="Segoe Sans Display"/>
                        </a:rPr>
                        <a:t>Categorize violations by severity:</a:t>
                      </a:r>
                    </a:p>
                    <a:p>
                      <a:pPr marL="228600" marR="0" lvl="0" indent="-171450" algn="l" defTabSz="524695" rtl="0" eaLnBrk="1" fontAlgn="auto" latinLnBrk="0" hangingPunct="1">
                        <a:lnSpc>
                          <a:spcPct val="100000"/>
                        </a:lnSpc>
                        <a:spcBef>
                          <a:spcPts val="600"/>
                        </a:spcBef>
                        <a:spcAft>
                          <a:spcPts val="0"/>
                        </a:spcAft>
                        <a:buFont typeface="Wingdings" panose="05000000000000000000" pitchFamily="2" charset="2"/>
                        <a:buChar char=""/>
                      </a:pPr>
                      <a:r>
                        <a:rPr lang="en-US" sz="1400" b="0" i="0" u="none" strike="noStrike" kern="1200" cap="none" spc="0" normalizeH="0" baseline="0" dirty="0">
                          <a:solidFill>
                            <a:schemeClr val="tx1"/>
                          </a:solidFill>
                          <a:effectLst/>
                          <a:latin typeface="+mn-lt"/>
                          <a:ea typeface="+mn-ea"/>
                          <a:cs typeface="Segoe Sans Display"/>
                        </a:rPr>
                        <a:t>Critical</a:t>
                      </a:r>
                    </a:p>
                    <a:p>
                      <a:pPr marL="228600" marR="0" lvl="0" indent="-171450" algn="l" defTabSz="524695" rtl="0" eaLnBrk="1" fontAlgn="auto" latinLnBrk="0" hangingPunct="1">
                        <a:lnSpc>
                          <a:spcPct val="100000"/>
                        </a:lnSpc>
                        <a:spcBef>
                          <a:spcPts val="600"/>
                        </a:spcBef>
                        <a:spcAft>
                          <a:spcPts val="0"/>
                        </a:spcAft>
                        <a:buFont typeface="Wingdings" panose="05000000000000000000" pitchFamily="2" charset="2"/>
                        <a:buChar char=""/>
                      </a:pPr>
                      <a:r>
                        <a:rPr lang="en-US" sz="1400" b="0" i="0" u="none" strike="noStrike" kern="1200" cap="none" spc="0" normalizeH="0" baseline="0" dirty="0">
                          <a:solidFill>
                            <a:schemeClr val="tx1"/>
                          </a:solidFill>
                          <a:effectLst/>
                          <a:latin typeface="+mn-lt"/>
                          <a:ea typeface="+mn-ea"/>
                          <a:cs typeface="Segoe Sans Display"/>
                        </a:rPr>
                        <a:t>Major</a:t>
                      </a:r>
                    </a:p>
                    <a:p>
                      <a:pPr marL="228600" marR="0" lvl="0" indent="-171450" algn="l" defTabSz="524695" rtl="0" eaLnBrk="1" fontAlgn="auto" latinLnBrk="0" hangingPunct="1">
                        <a:lnSpc>
                          <a:spcPct val="100000"/>
                        </a:lnSpc>
                        <a:spcBef>
                          <a:spcPts val="600"/>
                        </a:spcBef>
                        <a:spcAft>
                          <a:spcPts val="0"/>
                        </a:spcAft>
                        <a:buFont typeface="Wingdings" panose="05000000000000000000" pitchFamily="2" charset="2"/>
                        <a:buChar char=""/>
                      </a:pPr>
                      <a:r>
                        <a:rPr lang="en-US" sz="1400" b="0" i="0" u="none" strike="noStrike" kern="1200" cap="none" spc="0" normalizeH="0" baseline="0" dirty="0">
                          <a:solidFill>
                            <a:schemeClr val="tx1"/>
                          </a:solidFill>
                          <a:effectLst/>
                          <a:latin typeface="+mn-lt"/>
                          <a:ea typeface="+mn-ea"/>
                          <a:cs typeface="Segoe Sans Display"/>
                        </a:rPr>
                        <a:t>Minor</a:t>
                      </a:r>
                    </a:p>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dirty="0">
                          <a:solidFill>
                            <a:schemeClr val="tx1"/>
                          </a:solidFill>
                          <a:effectLst/>
                          <a:latin typeface="+mn-lt"/>
                          <a:ea typeface="+mn-ea"/>
                          <a:cs typeface="Segoe Sans Display"/>
                        </a:rPr>
                        <a:t>For each violation, describe the issue, the impact, and a specific recommended fix.</a:t>
                      </a:r>
                    </a:p>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dirty="0">
                          <a:solidFill>
                            <a:schemeClr val="tx1"/>
                          </a:solidFill>
                          <a:effectLst/>
                          <a:latin typeface="+mn-lt"/>
                          <a:ea typeface="+mn-ea"/>
                          <a:cs typeface="Segoe Sans Display"/>
                        </a:rPr>
                        <a:t>Produce a sortable Excel report showing total items reviewed, violations by category, the most common issues, and the recommended order to address them.</a:t>
                      </a:r>
                    </a:p>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dirty="0">
                          <a:solidFill>
                            <a:schemeClr val="tx1"/>
                          </a:solidFill>
                          <a:effectLst/>
                          <a:latin typeface="+mn-lt"/>
                          <a:ea typeface="+mn-ea"/>
                          <a:cs typeface="Segoe Sans Display"/>
                        </a:rPr>
                        <a:t>Don’t change any files – give me the action list.</a:t>
                      </a:r>
                    </a:p>
                  </a:txBody>
                  <a:tcPr marL="0" marR="274320">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noFill/>
                  </a:tcPr>
                </a:tc>
                <a:tc>
                  <a:txBody>
                    <a:bodyPr/>
                    <a:lstStyle/>
                    <a:p>
                      <a:pPr marL="0" marR="0">
                        <a:buNone/>
                      </a:pPr>
                      <a:r>
                        <a:rPr lang="en-US" sz="1400" b="0" i="0" u="none" strike="noStrike" kern="1200" cap="none" spc="0" normalizeH="0" baseline="0" dirty="0">
                          <a:solidFill>
                            <a:schemeClr val="tx1"/>
                          </a:solidFill>
                          <a:effectLst/>
                          <a:latin typeface="Segoe Sans Display Semibold"/>
                          <a:ea typeface="+mn-ea"/>
                          <a:cs typeface="Segoe Sans Display Semibold"/>
                        </a:rPr>
                        <a:t>Folder</a:t>
                      </a:r>
                      <a:r>
                        <a:rPr lang="en-US" sz="1400" b="0" i="0" u="none" strike="noStrike" kern="1200" cap="none" spc="0" normalizeH="0" baseline="0" dirty="0">
                          <a:solidFill>
                            <a:schemeClr val="tx1"/>
                          </a:solidFill>
                          <a:effectLst/>
                          <a:latin typeface="+mn-lt"/>
                          <a:ea typeface="+mn-ea"/>
                          <a:cs typeface="Segoe Sans Display"/>
                        </a:rPr>
                        <a:t> </a:t>
                      </a:r>
                      <a:r>
                        <a:rPr lang="en-US" sz="1400" b="0" i="0" u="none" strike="noStrike" kern="1200" cap="none" spc="0" normalizeH="0" baseline="0" dirty="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dirty="0">
                          <a:solidFill>
                            <a:schemeClr val="tx1"/>
                          </a:solidFill>
                          <a:effectLst/>
                          <a:latin typeface="+mn-lt"/>
                          <a:ea typeface="+mn-ea"/>
                          <a:cs typeface="Segoe Sans Display"/>
                        </a:rPr>
                        <a:t> Read every item in full</a:t>
                      </a:r>
                      <a:endParaRPr lang="en-IN" sz="1400" b="0" i="0" u="none" strike="noStrike" kern="1200" cap="none" spc="0" normalizeH="0" baseline="0" dirty="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726913705"/>
                  </a:ext>
                </a:extLst>
              </a:tr>
              <a:tr h="576072">
                <a:tc vMerge="1">
                  <a:txBody>
                    <a:bodyPr/>
                    <a:lstStyle/>
                    <a:p>
                      <a:endParaRPr lang="en-IN"/>
                    </a:p>
                  </a:txBody>
                  <a:tcPr/>
                </a:tc>
                <a:tc>
                  <a:txBody>
                    <a:bodyPr/>
                    <a:lstStyle/>
                    <a:p>
                      <a:pPr marL="0" marR="0">
                        <a:buNone/>
                      </a:pPr>
                      <a:r>
                        <a:rPr lang="en-US" sz="1400" b="0" i="0" u="none" strike="noStrike" kern="1200" cap="none" spc="0" normalizeH="0" baseline="0">
                          <a:solidFill>
                            <a:schemeClr val="tx1"/>
                          </a:solidFill>
                          <a:effectLst/>
                          <a:latin typeface="Segoe Sans Display Semibold"/>
                          <a:ea typeface="+mn-ea"/>
                          <a:cs typeface="Segoe Sans Display Semibold"/>
                        </a:rPr>
                        <a:t>Compare</a:t>
                      </a:r>
                      <a:r>
                        <a:rPr lang="en-US" sz="1400" b="0" i="0" u="none" strike="noStrike" kern="1200" cap="none" spc="0" normalizeH="0" baseline="0" dirty="0">
                          <a:solidFill>
                            <a:schemeClr val="tx1"/>
                          </a:solidFill>
                          <a:effectLst/>
                          <a:latin typeface="+mn-lt"/>
                          <a:ea typeface="+mn-ea"/>
                          <a:cs typeface="Segoe Sans Display"/>
                        </a:rPr>
                        <a:t>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a:solidFill>
                            <a:schemeClr val="tx1"/>
                          </a:solidFill>
                          <a:effectLst/>
                          <a:latin typeface="+mn-lt"/>
                          <a:ea typeface="+mn-ea"/>
                          <a:cs typeface="Segoe Sans Display"/>
                        </a:rPr>
                        <a:t> Each item against the standard</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952265413"/>
                  </a:ext>
                </a:extLst>
              </a:tr>
              <a:tr h="576072">
                <a:tc vMerge="1">
                  <a:txBody>
                    <a:bodyPr/>
                    <a:lstStyle/>
                    <a:p>
                      <a:endParaRPr lang="en-IN"/>
                    </a:p>
                  </a:txBody>
                  <a:tcPr/>
                </a:tc>
                <a:tc>
                  <a:txBody>
                    <a:bodyPr/>
                    <a:lstStyle/>
                    <a:p>
                      <a:pPr marL="0" marR="0">
                        <a:buNone/>
                      </a:pPr>
                      <a:r>
                        <a:rPr lang="en-US" sz="1400" b="0" i="0" u="none" strike="noStrike" kern="1200" cap="none" spc="0" normalizeH="0" baseline="0">
                          <a:solidFill>
                            <a:schemeClr val="tx1"/>
                          </a:solidFill>
                          <a:effectLst/>
                          <a:latin typeface="Segoe Sans Display Semibold"/>
                          <a:ea typeface="+mn-ea"/>
                          <a:cs typeface="Segoe Sans Display Semibold"/>
                        </a:rPr>
                        <a:t>Categorize</a:t>
                      </a:r>
                      <a:r>
                        <a:rPr lang="en-US" sz="1400" b="0" i="0" u="none" strike="noStrike" kern="1200" cap="none" spc="0" normalizeH="0" baseline="0" dirty="0">
                          <a:solidFill>
                            <a:schemeClr val="tx1"/>
                          </a:solidFill>
                          <a:effectLst/>
                          <a:latin typeface="+mn-lt"/>
                          <a:ea typeface="+mn-ea"/>
                          <a:cs typeface="Segoe Sans Display"/>
                        </a:rPr>
                        <a:t>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a:solidFill>
                            <a:schemeClr val="tx1"/>
                          </a:solidFill>
                          <a:effectLst/>
                          <a:latin typeface="+mn-lt"/>
                          <a:ea typeface="+mn-ea"/>
                          <a:cs typeface="Segoe Sans Display"/>
                        </a:rPr>
                        <a:t> Violations by severity</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771845048"/>
                  </a:ext>
                </a:extLst>
              </a:tr>
              <a:tr h="576072">
                <a:tc vMerge="1">
                  <a:txBody>
                    <a:bodyPr/>
                    <a:lstStyle/>
                    <a:p>
                      <a:endParaRPr lang="en-IN"/>
                    </a:p>
                  </a:txBody>
                  <a:tcPr/>
                </a:tc>
                <a:tc>
                  <a:txBody>
                    <a:bodyPr/>
                    <a:lstStyle/>
                    <a:p>
                      <a:pPr marL="0" marR="0">
                        <a:buNone/>
                      </a:pPr>
                      <a:r>
                        <a:rPr lang="en-US" sz="1400" b="0" i="0" u="none" strike="noStrike" kern="1200" cap="none" spc="0" normalizeH="0" baseline="0">
                          <a:solidFill>
                            <a:schemeClr val="tx1"/>
                          </a:solidFill>
                          <a:effectLst/>
                          <a:latin typeface="Segoe Sans Display Semibold"/>
                          <a:ea typeface="+mn-ea"/>
                          <a:cs typeface="Segoe Sans Display Semibold"/>
                        </a:rPr>
                        <a:t>Describe</a:t>
                      </a:r>
                      <a:r>
                        <a:rPr lang="en-US" sz="1400" b="0" i="0" u="none" strike="noStrike" kern="1200" cap="none" spc="0" normalizeH="0" baseline="0" dirty="0">
                          <a:solidFill>
                            <a:schemeClr val="tx1"/>
                          </a:solidFill>
                          <a:effectLst/>
                          <a:latin typeface="+mn-lt"/>
                          <a:ea typeface="+mn-ea"/>
                          <a:cs typeface="Segoe Sans Display"/>
                        </a:rPr>
                        <a:t>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a:solidFill>
                            <a:schemeClr val="tx1"/>
                          </a:solidFill>
                          <a:effectLst/>
                          <a:latin typeface="+mn-lt"/>
                          <a:ea typeface="+mn-ea"/>
                          <a:cs typeface="Segoe Sans Display"/>
                        </a:rPr>
                        <a:t> Issue · impact · </a:t>
                      </a:r>
                      <a:br>
                        <a:rPr lang="en-US" sz="1400" b="0" i="0" u="none" strike="noStrike" kern="1200" cap="none" spc="0" normalizeH="0" baseline="0" dirty="0">
                          <a:solidFill>
                            <a:srgbClr val="323139"/>
                          </a:solidFill>
                          <a:effectLst/>
                          <a:latin typeface="+mn-lt"/>
                          <a:ea typeface="+mn-ea"/>
                          <a:cs typeface="Segoe Sans Display"/>
                        </a:rPr>
                      </a:br>
                      <a:r>
                        <a:rPr lang="en-US" sz="1400" b="0" i="0" u="none" strike="noStrike" kern="1200" cap="none" spc="0" normalizeH="0" baseline="0">
                          <a:solidFill>
                            <a:schemeClr val="tx1"/>
                          </a:solidFill>
                          <a:effectLst/>
                          <a:latin typeface="+mn-lt"/>
                          <a:ea typeface="+mn-ea"/>
                          <a:cs typeface="Segoe Sans Display"/>
                        </a:rPr>
                        <a:t>recommended fix</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992826558"/>
                  </a:ext>
                </a:extLst>
              </a:tr>
              <a:tr h="576072">
                <a:tc vMerge="1">
                  <a:txBody>
                    <a:bodyPr/>
                    <a:lstStyle/>
                    <a:p>
                      <a:endParaRPr lang="en-IN"/>
                    </a:p>
                  </a:txBody>
                  <a:tcPr/>
                </a:tc>
                <a:tc>
                  <a:txBody>
                    <a:bodyPr/>
                    <a:lstStyle/>
                    <a:p>
                      <a:pPr marL="0" marR="0">
                        <a:buNone/>
                      </a:pPr>
                      <a:r>
                        <a:rPr lang="en-US" sz="1400" b="0" i="0" u="none" strike="noStrike" kern="1200" cap="none" spc="0" normalizeH="0" baseline="0">
                          <a:solidFill>
                            <a:schemeClr val="tx1"/>
                          </a:solidFill>
                          <a:effectLst/>
                          <a:latin typeface="Segoe Sans Display Semibold"/>
                          <a:ea typeface="+mn-ea"/>
                          <a:cs typeface="Segoe Sans Display Semibold"/>
                        </a:rPr>
                        <a:t>Compile</a:t>
                      </a:r>
                      <a:r>
                        <a:rPr lang="en-US" sz="1400" b="0" i="0" u="none" strike="noStrike" kern="1200" cap="none" spc="0" normalizeH="0" baseline="0" dirty="0">
                          <a:solidFill>
                            <a:schemeClr val="tx1"/>
                          </a:solidFill>
                          <a:effectLst/>
                          <a:latin typeface="+mn-lt"/>
                          <a:ea typeface="+mn-ea"/>
                          <a:cs typeface="Segoe Sans Display"/>
                        </a:rPr>
                        <a:t>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a:solidFill>
                            <a:schemeClr val="tx1"/>
                          </a:solidFill>
                          <a:effectLst/>
                          <a:latin typeface="+mn-lt"/>
                          <a:ea typeface="+mn-ea"/>
                          <a:cs typeface="Segoe Sans Display"/>
                        </a:rPr>
                        <a:t> Sortable audit report</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138400096"/>
                  </a:ext>
                </a:extLst>
              </a:tr>
              <a:tr h="0">
                <a:tc vMerge="1">
                  <a:txBody>
                    <a:bodyPr/>
                    <a:lstStyle/>
                    <a:p>
                      <a:endParaRPr lang="en-IN"/>
                    </a:p>
                  </a:txBody>
                  <a:tcPr/>
                </a:tc>
                <a:tc>
                  <a:txBody>
                    <a:bodyPr/>
                    <a:lstStyle/>
                    <a:p>
                      <a:pPr marL="0" marR="0">
                        <a:buNone/>
                      </a:pPr>
                      <a:r>
                        <a:rPr lang="en-US" sz="1400" b="0" i="0" u="none" strike="noStrike" kern="1200" cap="none" spc="0" normalizeH="0" baseline="0" dirty="0">
                          <a:solidFill>
                            <a:schemeClr val="tx1"/>
                          </a:solidFill>
                          <a:effectLst/>
                          <a:latin typeface="Segoe Sans Display Semibold"/>
                          <a:ea typeface="+mn-ea"/>
                          <a:cs typeface="Segoe Sans Display Semibold"/>
                        </a:rPr>
                        <a:t>Surface</a:t>
                      </a:r>
                      <a:r>
                        <a:rPr lang="en-US" sz="1400" b="0" i="0" u="none" strike="noStrike" kern="1200" cap="none" spc="0" normalizeH="0" baseline="0" dirty="0">
                          <a:solidFill>
                            <a:schemeClr val="tx1"/>
                          </a:solidFill>
                          <a:effectLst/>
                          <a:latin typeface="+mn-lt"/>
                          <a:ea typeface="+mn-ea"/>
                          <a:cs typeface="Segoe Sans Display"/>
                        </a:rPr>
                        <a:t> </a:t>
                      </a:r>
                      <a:r>
                        <a:rPr lang="en-US" sz="1400" b="0" i="0" u="none" strike="noStrike" kern="1200" cap="none" spc="0" normalizeH="0" baseline="0" dirty="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dirty="0">
                          <a:solidFill>
                            <a:schemeClr val="tx1"/>
                          </a:solidFill>
                          <a:effectLst/>
                          <a:latin typeface="+mn-lt"/>
                          <a:ea typeface="+mn-ea"/>
                          <a:cs typeface="Segoe Sans Display"/>
                        </a:rPr>
                        <a:t> Prioritized action list</a:t>
                      </a:r>
                      <a:endParaRPr lang="en-IN" sz="1400" b="0" i="0" u="none" strike="noStrike" kern="1200" cap="none" spc="0" normalizeH="0" baseline="0" dirty="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noFill/>
                      <a:prstDash val="solid"/>
                      <a:round/>
                      <a:headEnd type="none" w="med" len="med"/>
                      <a:tailEnd type="none" w="med" len="med"/>
                    </a:lnB>
                    <a:noFill/>
                  </a:tcPr>
                </a:tc>
                <a:extLst>
                  <a:ext uri="{0D108BD9-81ED-4DB2-BD59-A6C34878D82A}">
                    <a16:rowId xmlns:a16="http://schemas.microsoft.com/office/drawing/2014/main" val="3082059850"/>
                  </a:ext>
                </a:extLst>
              </a:tr>
            </a:tbl>
          </a:graphicData>
        </a:graphic>
      </p:graphicFrame>
      <p:sp>
        <p:nvSpPr>
          <p:cNvPr id="41" name="Rectangle: Rounded Corners 40">
            <a:extLst>
              <a:ext uri="{FF2B5EF4-FFF2-40B4-BE49-F238E27FC236}">
                <a16:creationId xmlns:a16="http://schemas.microsoft.com/office/drawing/2014/main" id="{376A4D62-A790-0F1E-B3F3-C61950F998E9}"/>
              </a:ext>
            </a:extLst>
          </p:cNvPr>
          <p:cNvSpPr/>
          <p:nvPr/>
        </p:nvSpPr>
        <p:spPr bwMode="auto">
          <a:xfrm>
            <a:off x="350838" y="9201150"/>
            <a:ext cx="7070725" cy="515125"/>
          </a:xfrm>
          <a:prstGeom prst="roundRect">
            <a:avLst>
              <a:gd name="adj" fmla="val 9243"/>
            </a:avLst>
          </a:prstGeom>
          <a:solidFill>
            <a:schemeClr val="accent3">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1206712" fontAlgn="base">
              <a:spcBef>
                <a:spcPts val="600"/>
              </a:spcBef>
              <a:spcAft>
                <a:spcPct val="0"/>
              </a:spcAft>
            </a:pPr>
            <a:r>
              <a:rPr lang="en-US" sz="1000" dirty="0">
                <a:ln w="3175">
                  <a:noFill/>
                </a:ln>
                <a:solidFill>
                  <a:schemeClr val="tx1"/>
                </a:solidFill>
                <a:latin typeface="Segoe Sans Display Semibold" pitchFamily="2" charset="0"/>
                <a:cs typeface="Segoe Sans Display Semibold" pitchFamily="2" charset="0"/>
              </a:rPr>
              <a:t>Note: </a:t>
            </a:r>
            <a:r>
              <a:rPr lang="en-US" sz="1000" dirty="0">
                <a:ln w="3175">
                  <a:noFill/>
                </a:ln>
                <a:solidFill>
                  <a:schemeClr val="tx1"/>
                </a:solidFill>
                <a:cs typeface="Segoe Sans Display" pitchFamily="2" charset="0"/>
              </a:rPr>
              <a:t>This task pairs bulk reading with safety – </a:t>
            </a:r>
            <a:r>
              <a:rPr lang="en-US" sz="1000" dirty="0" err="1">
                <a:ln w="3175">
                  <a:noFill/>
                </a:ln>
                <a:solidFill>
                  <a:schemeClr val="tx1"/>
                </a:solidFill>
                <a:cs typeface="Segoe Sans Display" pitchFamily="2" charset="0"/>
              </a:rPr>
              <a:t>Cowork</a:t>
            </a:r>
            <a:r>
              <a:rPr lang="en-US" sz="1000" dirty="0">
                <a:ln w="3175">
                  <a:noFill/>
                </a:ln>
                <a:solidFill>
                  <a:schemeClr val="tx1"/>
                </a:solidFill>
                <a:cs typeface="Segoe Sans Display" pitchFamily="2" charset="0"/>
              </a:rPr>
              <a:t> doesn’t change any files. It surfaces a complete action list so you can prioritize manual cleanup.</a:t>
            </a:r>
          </a:p>
        </p:txBody>
      </p:sp>
      <p:cxnSp>
        <p:nvCxnSpPr>
          <p:cNvPr id="2" name="Straight Connector 1">
            <a:extLst>
              <a:ext uri="{FF2B5EF4-FFF2-40B4-BE49-F238E27FC236}">
                <a16:creationId xmlns:a16="http://schemas.microsoft.com/office/drawing/2014/main" id="{F4459F38-8910-CC4B-588D-BE4C46B8D4B8}"/>
              </a:ext>
              <a:ext uri="{C183D7F6-B498-43B3-948B-1728B52AA6E4}">
                <adec:decorative xmlns:adec="http://schemas.microsoft.com/office/drawing/2017/decorative" val="1"/>
              </a:ext>
            </a:extLst>
          </p:cNvPr>
          <p:cNvCxnSpPr>
            <a:cxnSpLocks/>
          </p:cNvCxnSpPr>
          <p:nvPr/>
        </p:nvCxnSpPr>
        <p:spPr>
          <a:xfrm>
            <a:off x="350838" y="1389084"/>
            <a:ext cx="7070725" cy="0"/>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5" name="Graphic 38" descr="Icon of a house which links to the At a glance page">
            <a:hlinkClick r:id="rId4" action="ppaction://hlinksldjump"/>
            <a:extLst>
              <a:ext uri="{FF2B5EF4-FFF2-40B4-BE49-F238E27FC236}">
                <a16:creationId xmlns:a16="http://schemas.microsoft.com/office/drawing/2014/main" id="{1CD63A84-F582-D86E-E153-989E78D2A57E}"/>
              </a:ext>
              <a:ext uri="{C183D7F6-B498-43B3-948B-1728B52AA6E4}">
                <adec:decorative xmlns:adec="http://schemas.microsoft.com/office/drawing/2017/decorative" val="0"/>
              </a:ext>
            </a:extLst>
          </p:cNvPr>
          <p:cNvSpPr>
            <a:spLocks/>
          </p:cNvSpPr>
          <p:nvPr/>
        </p:nvSpPr>
        <p:spPr>
          <a:xfrm>
            <a:off x="3812381" y="9807003"/>
            <a:ext cx="147638" cy="159896"/>
          </a:xfrm>
          <a:custGeom>
            <a:avLst/>
            <a:gdLst>
              <a:gd name="connsiteX0" fmla="*/ 638351 w 1521897"/>
              <a:gd name="connsiteY0" fmla="*/ 44772 h 1648428"/>
              <a:gd name="connsiteX1" fmla="*/ 883546 w 1521897"/>
              <a:gd name="connsiteY1" fmla="*/ 44772 h 1648428"/>
              <a:gd name="connsiteX2" fmla="*/ 1454257 w 1521897"/>
              <a:gd name="connsiteY2" fmla="*/ 526284 h 1648428"/>
              <a:gd name="connsiteX3" fmla="*/ 1521897 w 1521897"/>
              <a:gd name="connsiteY3" fmla="*/ 671709 h 1648428"/>
              <a:gd name="connsiteX4" fmla="*/ 1521897 w 1521897"/>
              <a:gd name="connsiteY4" fmla="*/ 1500467 h 1648428"/>
              <a:gd name="connsiteX5" fmla="*/ 1373935 w 1521897"/>
              <a:gd name="connsiteY5" fmla="*/ 1648429 h 1648428"/>
              <a:gd name="connsiteX6" fmla="*/ 1120285 w 1521897"/>
              <a:gd name="connsiteY6" fmla="*/ 1648429 h 1648428"/>
              <a:gd name="connsiteX7" fmla="*/ 972323 w 1521897"/>
              <a:gd name="connsiteY7" fmla="*/ 1500467 h 1648428"/>
              <a:gd name="connsiteX8" fmla="*/ 972323 w 1521897"/>
              <a:gd name="connsiteY8" fmla="*/ 1077718 h 1648428"/>
              <a:gd name="connsiteX9" fmla="*/ 908911 w 1521897"/>
              <a:gd name="connsiteY9" fmla="*/ 1014305 h 1648428"/>
              <a:gd name="connsiteX10" fmla="*/ 612986 w 1521897"/>
              <a:gd name="connsiteY10" fmla="*/ 1014305 h 1648428"/>
              <a:gd name="connsiteX11" fmla="*/ 549574 w 1521897"/>
              <a:gd name="connsiteY11" fmla="*/ 1077718 h 1648428"/>
              <a:gd name="connsiteX12" fmla="*/ 549574 w 1521897"/>
              <a:gd name="connsiteY12" fmla="*/ 1500467 h 1648428"/>
              <a:gd name="connsiteX13" fmla="*/ 401612 w 1521897"/>
              <a:gd name="connsiteY13" fmla="*/ 1648429 h 1648428"/>
              <a:gd name="connsiteX14" fmla="*/ 147962 w 1521897"/>
              <a:gd name="connsiteY14" fmla="*/ 1648429 h 1648428"/>
              <a:gd name="connsiteX15" fmla="*/ 0 w 1521897"/>
              <a:gd name="connsiteY15" fmla="*/ 1500467 h 1648428"/>
              <a:gd name="connsiteX16" fmla="*/ 0 w 1521897"/>
              <a:gd name="connsiteY16" fmla="*/ 671625 h 1648428"/>
              <a:gd name="connsiteX17" fmla="*/ 67640 w 1521897"/>
              <a:gd name="connsiteY17" fmla="*/ 526199 h 1648428"/>
              <a:gd name="connsiteX18" fmla="*/ 638351 w 1521897"/>
              <a:gd name="connsiteY18" fmla="*/ 44772 h 1648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21897" h="1648428">
                <a:moveTo>
                  <a:pt x="638351" y="44772"/>
                </a:moveTo>
                <a:cubicBezTo>
                  <a:pt x="709179" y="-14924"/>
                  <a:pt x="812718" y="-14924"/>
                  <a:pt x="883546" y="44772"/>
                </a:cubicBezTo>
                <a:lnTo>
                  <a:pt x="1454257" y="526284"/>
                </a:lnTo>
                <a:cubicBezTo>
                  <a:pt x="1497209" y="562386"/>
                  <a:pt x="1521897" y="615568"/>
                  <a:pt x="1521897" y="671709"/>
                </a:cubicBezTo>
                <a:lnTo>
                  <a:pt x="1521897" y="1500467"/>
                </a:lnTo>
                <a:cubicBezTo>
                  <a:pt x="1521897" y="1582184"/>
                  <a:pt x="1455652" y="1648429"/>
                  <a:pt x="1373935" y="1648429"/>
                </a:cubicBezTo>
                <a:lnTo>
                  <a:pt x="1120285" y="1648429"/>
                </a:lnTo>
                <a:cubicBezTo>
                  <a:pt x="1038568" y="1648429"/>
                  <a:pt x="972323" y="1582184"/>
                  <a:pt x="972323" y="1500467"/>
                </a:cubicBezTo>
                <a:lnTo>
                  <a:pt x="972323" y="1077718"/>
                </a:lnTo>
                <a:cubicBezTo>
                  <a:pt x="972323" y="1042697"/>
                  <a:pt x="943931" y="1014305"/>
                  <a:pt x="908911" y="1014305"/>
                </a:cubicBezTo>
                <a:lnTo>
                  <a:pt x="612986" y="1014305"/>
                </a:lnTo>
                <a:cubicBezTo>
                  <a:pt x="577965" y="1014305"/>
                  <a:pt x="549574" y="1042697"/>
                  <a:pt x="549574" y="1077718"/>
                </a:cubicBezTo>
                <a:lnTo>
                  <a:pt x="549574" y="1500467"/>
                </a:lnTo>
                <a:cubicBezTo>
                  <a:pt x="549574" y="1582184"/>
                  <a:pt x="483329" y="1648429"/>
                  <a:pt x="401612" y="1648429"/>
                </a:cubicBezTo>
                <a:lnTo>
                  <a:pt x="147962" y="1648429"/>
                </a:lnTo>
                <a:cubicBezTo>
                  <a:pt x="66245" y="1648429"/>
                  <a:pt x="0" y="1582184"/>
                  <a:pt x="0" y="1500467"/>
                </a:cubicBezTo>
                <a:lnTo>
                  <a:pt x="0" y="671625"/>
                </a:lnTo>
                <a:cubicBezTo>
                  <a:pt x="0" y="615568"/>
                  <a:pt x="24689" y="562386"/>
                  <a:pt x="67640" y="526199"/>
                </a:cubicBezTo>
                <a:lnTo>
                  <a:pt x="638351" y="44772"/>
                </a:lnTo>
                <a:close/>
              </a:path>
            </a:pathLst>
          </a:custGeom>
          <a:solidFill>
            <a:schemeClr val="tx1"/>
          </a:solidFill>
          <a:ln w="15081" cap="flat">
            <a:noFill/>
            <a:prstDash val="solid"/>
            <a:miter/>
          </a:ln>
        </p:spPr>
        <p:txBody>
          <a:bodyPr rtlCol="0" anchor="ctr"/>
          <a:lstStyle/>
          <a:p>
            <a:endParaRPr lang="en-US" dirty="0"/>
          </a:p>
        </p:txBody>
      </p:sp>
      <p:sp>
        <p:nvSpPr>
          <p:cNvPr id="30" name="Slide Number Placeholder 29">
            <a:extLst>
              <a:ext uri="{FF2B5EF4-FFF2-40B4-BE49-F238E27FC236}">
                <a16:creationId xmlns:a16="http://schemas.microsoft.com/office/drawing/2014/main" id="{FA811D34-0EEF-9063-1E2C-84BB067B3521}"/>
              </a:ext>
            </a:extLst>
          </p:cNvPr>
          <p:cNvSpPr>
            <a:spLocks noGrp="1"/>
          </p:cNvSpPr>
          <p:nvPr>
            <p:ph type="sldNum" sz="quarter" idx="10"/>
          </p:nvPr>
        </p:nvSpPr>
        <p:spPr>
          <a:xfrm>
            <a:off x="7197040" y="9825395"/>
            <a:ext cx="232460" cy="123111"/>
          </a:xfrm>
        </p:spPr>
        <p:txBody>
          <a:bodyPr/>
          <a:lstStyle/>
          <a:p>
            <a:r>
              <a:rPr lang="en-IN"/>
              <a:t>21</a:t>
            </a:r>
          </a:p>
        </p:txBody>
      </p:sp>
    </p:spTree>
    <p:extLst>
      <p:ext uri="{BB962C8B-B14F-4D97-AF65-F5344CB8AC3E}">
        <p14:creationId xmlns:p14="http://schemas.microsoft.com/office/powerpoint/2010/main" val="1390260273"/>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3A52C-D1BE-54DE-5637-69E7EF582BE7}"/>
            </a:ext>
          </a:extLst>
        </p:cNvPr>
        <p:cNvGrpSpPr/>
        <p:nvPr/>
      </p:nvGrpSpPr>
      <p:grpSpPr>
        <a:xfrm>
          <a:off x="0" y="0"/>
          <a:ext cx="0" cy="0"/>
          <a:chOff x="0" y="0"/>
          <a:chExt cx="0" cy="0"/>
        </a:xfrm>
      </p:grpSpPr>
      <p:sp>
        <p:nvSpPr>
          <p:cNvPr id="39" name="Title 3">
            <a:extLst>
              <a:ext uri="{FF2B5EF4-FFF2-40B4-BE49-F238E27FC236}">
                <a16:creationId xmlns:a16="http://schemas.microsoft.com/office/drawing/2014/main" id="{FACCA1C9-B7F8-CC15-3E55-6B4E13359993}"/>
              </a:ext>
            </a:extLst>
          </p:cNvPr>
          <p:cNvSpPr>
            <a:spLocks noGrp="1"/>
          </p:cNvSpPr>
          <p:nvPr>
            <p:ph type="title"/>
          </p:nvPr>
        </p:nvSpPr>
        <p:spPr>
          <a:xfrm>
            <a:off x="350838" y="1008281"/>
            <a:ext cx="7070725" cy="307777"/>
          </a:xfrm>
        </p:spPr>
        <p:txBody>
          <a:bodyPr vert="horz" wrap="square" lIns="0" tIns="0" rIns="0" bIns="0" rtlCol="0" anchor="t">
            <a:spAutoFit/>
          </a:bodyPr>
          <a:lstStyle/>
          <a:p>
            <a:r>
              <a:rPr lang="en-US" dirty="0">
                <a:cs typeface="Segoe Sans Display"/>
              </a:rPr>
              <a:t>Onboard a new hire with a complete </a:t>
            </a:r>
            <a:r>
              <a:rPr lang="en-US">
                <a:cs typeface="Segoe Sans Display"/>
              </a:rPr>
              <a:t>30-60-90-day</a:t>
            </a:r>
            <a:r>
              <a:rPr lang="en-US" dirty="0">
                <a:cs typeface="Segoe Sans Display"/>
              </a:rPr>
              <a:t> plan</a:t>
            </a:r>
            <a:endParaRPr lang="en-IN" dirty="0"/>
          </a:p>
        </p:txBody>
      </p:sp>
      <p:pic>
        <p:nvPicPr>
          <p:cNvPr id="15" name="Picture 14">
            <a:extLst>
              <a:ext uri="{FF2B5EF4-FFF2-40B4-BE49-F238E27FC236}">
                <a16:creationId xmlns:a16="http://schemas.microsoft.com/office/drawing/2014/main" id="{674323CE-58FB-2997-81E7-E8BBF8B8EFFF}"/>
              </a:ext>
              <a:ext uri="{C183D7F6-B498-43B3-948B-1728B52AA6E4}">
                <adec:decorative xmlns:adec="http://schemas.microsoft.com/office/drawing/2017/decorative" val="1"/>
              </a:ext>
            </a:extLst>
          </p:cNvPr>
          <p:cNvPicPr>
            <a:picLocks noChangeAspect="1"/>
          </p:cNvPicPr>
          <p:nvPr/>
        </p:nvPicPr>
        <p:blipFill>
          <a:blip r:embed="rId2">
            <a:alphaModFix amt="62000"/>
          </a:blip>
          <a:srcRect l="19826" t="32122"/>
          <a:stretch>
            <a:fillRect/>
          </a:stretch>
        </p:blipFill>
        <p:spPr>
          <a:xfrm flipV="1">
            <a:off x="0" y="9784109"/>
            <a:ext cx="1949450" cy="274291"/>
          </a:xfrm>
          <a:custGeom>
            <a:avLst/>
            <a:gdLst>
              <a:gd name="csX0" fmla="*/ 0 w 1988820"/>
              <a:gd name="csY0" fmla="*/ 279830 h 279830"/>
              <a:gd name="csX1" fmla="*/ 1988820 w 1988820"/>
              <a:gd name="csY1" fmla="*/ 279830 h 279830"/>
              <a:gd name="csX2" fmla="*/ 1988820 w 1988820"/>
              <a:gd name="csY2" fmla="*/ 0 h 279830"/>
              <a:gd name="csX3" fmla="*/ 0 w 1988820"/>
              <a:gd name="csY3" fmla="*/ 0 h 279830"/>
            </a:gdLst>
            <a:ahLst/>
            <a:cxnLst>
              <a:cxn ang="0">
                <a:pos x="csX0" y="csY0"/>
              </a:cxn>
              <a:cxn ang="0">
                <a:pos x="csX1" y="csY1"/>
              </a:cxn>
              <a:cxn ang="0">
                <a:pos x="csX2" y="csY2"/>
              </a:cxn>
              <a:cxn ang="0">
                <a:pos x="csX3" y="csY3"/>
              </a:cxn>
            </a:cxnLst>
            <a:rect l="l" t="t" r="r" b="b"/>
            <a:pathLst>
              <a:path w="1988820" h="279830">
                <a:moveTo>
                  <a:pt x="0" y="279830"/>
                </a:moveTo>
                <a:lnTo>
                  <a:pt x="1988820" y="279830"/>
                </a:lnTo>
                <a:lnTo>
                  <a:pt x="1988820" y="0"/>
                </a:lnTo>
                <a:lnTo>
                  <a:pt x="0" y="0"/>
                </a:lnTo>
                <a:close/>
              </a:path>
            </a:pathLst>
          </a:custGeom>
        </p:spPr>
      </p:pic>
      <p:sp>
        <p:nvSpPr>
          <p:cNvPr id="22" name="NavPill_SitesPages">
            <a:extLst>
              <a:ext uri="{FF2B5EF4-FFF2-40B4-BE49-F238E27FC236}">
                <a16:creationId xmlns:a16="http://schemas.microsoft.com/office/drawing/2014/main" id="{994898BE-6FB6-ED01-49BE-3CC1CC9FF31D}"/>
              </a:ext>
            </a:extLst>
          </p:cNvPr>
          <p:cNvSpPr/>
          <p:nvPr/>
        </p:nvSpPr>
        <p:spPr>
          <a:xfrm>
            <a:off x="350838" y="342900"/>
            <a:ext cx="1012825" cy="337762"/>
          </a:xfrm>
          <a:prstGeom prst="roundRect">
            <a:avLst>
              <a:gd name="adj" fmla="val 50000"/>
            </a:avLst>
          </a:prstGeom>
          <a:solidFill>
            <a:schemeClr val="bg1"/>
          </a:solidFill>
          <a:ln w="9525">
            <a:noFill/>
            <a:headEnd type="none" w="lg" len="med"/>
            <a:tailEnd type="none" w="lg" len="med"/>
          </a:ln>
          <a:effectLst>
            <a:outerShdw blurRad="63500" dist="635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07091" fontAlgn="base">
              <a:spcBef>
                <a:spcPct val="0"/>
              </a:spcBef>
              <a:spcAft>
                <a:spcPct val="0"/>
              </a:spcAft>
            </a:pPr>
            <a:r>
              <a:rPr lang="en-US" sz="1600">
                <a:blipFill>
                  <a:blip r:embed="rId3"/>
                  <a:stretch>
                    <a:fillRect t="-26822" b="-26822"/>
                  </a:stretch>
                </a:blipFill>
                <a:latin typeface="Segoe Sans Display Semibold" pitchFamily="2" charset="0"/>
                <a:cs typeface="Segoe Sans Display Semibold" pitchFamily="2" charset="0"/>
              </a:rPr>
              <a:t>Task 17</a:t>
            </a:r>
          </a:p>
        </p:txBody>
      </p:sp>
      <p:grpSp>
        <p:nvGrpSpPr>
          <p:cNvPr id="5" name="Group 4" descr="Classification: Hard problems">
            <a:extLst>
              <a:ext uri="{FF2B5EF4-FFF2-40B4-BE49-F238E27FC236}">
                <a16:creationId xmlns:a16="http://schemas.microsoft.com/office/drawing/2014/main" id="{43ED227A-154F-6A72-5A11-18FB7D06C84C}"/>
              </a:ext>
            </a:extLst>
          </p:cNvPr>
          <p:cNvGrpSpPr/>
          <p:nvPr/>
        </p:nvGrpSpPr>
        <p:grpSpPr>
          <a:xfrm>
            <a:off x="4772028" y="342900"/>
            <a:ext cx="2649535" cy="377634"/>
            <a:chOff x="4772028" y="342900"/>
            <a:chExt cx="2649535" cy="377634"/>
          </a:xfrm>
        </p:grpSpPr>
        <p:sp>
          <p:nvSpPr>
            <p:cNvPr id="31" name="TextBox 30">
              <a:extLst>
                <a:ext uri="{FF2B5EF4-FFF2-40B4-BE49-F238E27FC236}">
                  <a16:creationId xmlns:a16="http://schemas.microsoft.com/office/drawing/2014/main" id="{1C23A2A2-9818-DD2B-6CCE-73E9D92D06A1}"/>
                </a:ext>
              </a:extLst>
            </p:cNvPr>
            <p:cNvSpPr txBox="1"/>
            <p:nvPr/>
          </p:nvSpPr>
          <p:spPr>
            <a:xfrm>
              <a:off x="4772028" y="342900"/>
              <a:ext cx="2649535" cy="377634"/>
            </a:xfrm>
            <a:prstGeom prst="roundRect">
              <a:avLst>
                <a:gd name="adj" fmla="val 19537"/>
              </a:avLst>
            </a:prstGeom>
            <a:solidFill>
              <a:schemeClr val="accent2">
                <a:lumMod val="60000"/>
                <a:lumOff val="40000"/>
              </a:schemeClr>
            </a:solidFill>
          </p:spPr>
          <p:txBody>
            <a:bodyPr wrap="square" lIns="1188720" tIns="45720" rIns="0" bIns="45720" anchor="ctr">
              <a:noAutofit/>
            </a:bodyPr>
            <a:lstStyle>
              <a:defPPr>
                <a:defRPr lang="en-US"/>
              </a:defPPr>
              <a:lvl1pPr>
                <a:spcAft>
                  <a:spcPts val="776"/>
                </a:spcAft>
                <a:defRPr sz="1200">
                  <a:latin typeface="+mj-lt"/>
                  <a:cs typeface="Segoe Sans Display Semibold" pitchFamily="2" charset="0"/>
                </a:defRPr>
              </a:lvl1pPr>
            </a:lstStyle>
            <a:p>
              <a:r>
                <a:rPr lang="en-US" dirty="0"/>
                <a:t>Hard problems</a:t>
              </a:r>
            </a:p>
          </p:txBody>
        </p:sp>
        <p:sp>
          <p:nvSpPr>
            <p:cNvPr id="32" name="TextBox 31">
              <a:extLst>
                <a:ext uri="{FF2B5EF4-FFF2-40B4-BE49-F238E27FC236}">
                  <a16:creationId xmlns:a16="http://schemas.microsoft.com/office/drawing/2014/main" id="{360EE422-E081-34B4-052E-B636C239DF9C}"/>
                </a:ext>
              </a:extLst>
            </p:cNvPr>
            <p:cNvSpPr txBox="1"/>
            <p:nvPr/>
          </p:nvSpPr>
          <p:spPr>
            <a:xfrm>
              <a:off x="4832904" y="401573"/>
              <a:ext cx="1065613" cy="260288"/>
            </a:xfrm>
            <a:prstGeom prst="roundRect">
              <a:avLst>
                <a:gd name="adj" fmla="val 16151"/>
              </a:avLst>
            </a:prstGeom>
            <a:solidFill>
              <a:schemeClr val="bg1"/>
            </a:solidFill>
            <a:ln w="9525">
              <a:noFill/>
              <a:headEnd type="none" w="lg" len="med"/>
              <a:tailEnd type="none" w="lg" len="med"/>
            </a:ln>
            <a:effectLst>
              <a:outerShdw blurRad="63500" dist="63500" dir="2700000" algn="tl" rotWithShape="0">
                <a:prstClr val="black">
                  <a:alpha val="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defRPr lang="en-US"/>
              </a:defPPr>
              <a:lvl1pPr algn="ctr" defTabSz="932765" fontAlgn="base">
                <a:spcBef>
                  <a:spcPct val="0"/>
                </a:spcBef>
                <a:spcAft>
                  <a:spcPct val="0"/>
                </a:spcAft>
                <a:defRPr sz="1600">
                  <a:solidFill>
                    <a:schemeClr val="accent1"/>
                  </a:solidFill>
                  <a:latin typeface="+mj-lt"/>
                  <a:cs typeface="Segoe Sans Display Semibold" pitchFamily="2" charset="0"/>
                </a:defRPr>
              </a:lvl1pPr>
            </a:lstStyle>
            <a:p>
              <a:r>
                <a:rPr lang="en-IN" sz="1200">
                  <a:solidFill>
                    <a:schemeClr val="tx1"/>
                  </a:solidFill>
                </a:rPr>
                <a:t>Classification</a:t>
              </a:r>
            </a:p>
          </p:txBody>
        </p:sp>
      </p:grpSp>
      <p:sp>
        <p:nvSpPr>
          <p:cNvPr id="24" name="Graphic 5">
            <a:extLst>
              <a:ext uri="{FF2B5EF4-FFF2-40B4-BE49-F238E27FC236}">
                <a16:creationId xmlns:a16="http://schemas.microsoft.com/office/drawing/2014/main" id="{4867B2FF-1468-782C-5B54-B2B00FAC4604}"/>
              </a:ext>
              <a:ext uri="{C183D7F6-B498-43B3-948B-1728B52AA6E4}">
                <adec:decorative xmlns:adec="http://schemas.microsoft.com/office/drawing/2017/decorative" val="1"/>
              </a:ext>
            </a:extLst>
          </p:cNvPr>
          <p:cNvSpPr>
            <a:spLocks/>
          </p:cNvSpPr>
          <p:nvPr/>
        </p:nvSpPr>
        <p:spPr>
          <a:xfrm>
            <a:off x="457518" y="1753371"/>
            <a:ext cx="250822" cy="250818"/>
          </a:xfrm>
          <a:custGeom>
            <a:avLst/>
            <a:gdLst>
              <a:gd name="csX0" fmla="*/ 188408 w 190501"/>
              <a:gd name="csY0" fmla="*/ 45534 h 190500"/>
              <a:gd name="csX1" fmla="*/ 189957 w 190501"/>
              <a:gd name="csY1" fmla="*/ 37748 h 190500"/>
              <a:gd name="csX2" fmla="*/ 183357 w 190501"/>
              <a:gd name="csY2" fmla="*/ 33338 h 190500"/>
              <a:gd name="csX3" fmla="*/ 157162 w 190501"/>
              <a:gd name="csY3" fmla="*/ 33338 h 190500"/>
              <a:gd name="csX4" fmla="*/ 157162 w 190501"/>
              <a:gd name="csY4" fmla="*/ 7144 h 190500"/>
              <a:gd name="csX5" fmla="*/ 152751 w 190501"/>
              <a:gd name="csY5" fmla="*/ 544 h 190500"/>
              <a:gd name="csX6" fmla="*/ 144967 w 190501"/>
              <a:gd name="csY6" fmla="*/ 2093 h 190500"/>
              <a:gd name="csX7" fmla="*/ 121155 w 190501"/>
              <a:gd name="csY7" fmla="*/ 25906 h 190500"/>
              <a:gd name="csX8" fmla="*/ 119063 w 190501"/>
              <a:gd name="csY8" fmla="*/ 30957 h 190500"/>
              <a:gd name="csX9" fmla="*/ 119063 w 190501"/>
              <a:gd name="csY9" fmla="*/ 57967 h 190500"/>
              <a:gd name="csX10" fmla="*/ 100185 w 190501"/>
              <a:gd name="csY10" fmla="*/ 76846 h 190500"/>
              <a:gd name="csX11" fmla="*/ 95250 w 190501"/>
              <a:gd name="csY11" fmla="*/ 76201 h 190500"/>
              <a:gd name="csX12" fmla="*/ 76200 w 190501"/>
              <a:gd name="csY12" fmla="*/ 95251 h 190500"/>
              <a:gd name="csX13" fmla="*/ 95250 w 190501"/>
              <a:gd name="csY13" fmla="*/ 114301 h 190500"/>
              <a:gd name="csX14" fmla="*/ 114300 w 190501"/>
              <a:gd name="csY14" fmla="*/ 95251 h 190500"/>
              <a:gd name="csX15" fmla="*/ 113655 w 190501"/>
              <a:gd name="csY15" fmla="*/ 90316 h 190500"/>
              <a:gd name="csX16" fmla="*/ 132533 w 190501"/>
              <a:gd name="csY16" fmla="*/ 71438 h 190500"/>
              <a:gd name="csX17" fmla="*/ 159545 w 190501"/>
              <a:gd name="csY17" fmla="*/ 71438 h 190500"/>
              <a:gd name="csX18" fmla="*/ 164596 w 190501"/>
              <a:gd name="csY18" fmla="*/ 69346 h 190500"/>
              <a:gd name="csX19" fmla="*/ 188408 w 190501"/>
              <a:gd name="csY19" fmla="*/ 45534 h 190500"/>
              <a:gd name="csX20" fmla="*/ 95250 w 190501"/>
              <a:gd name="csY20" fmla="*/ 1 h 190500"/>
              <a:gd name="csX21" fmla="*/ 127860 w 190501"/>
              <a:gd name="csY21" fmla="*/ 5729 h 190500"/>
              <a:gd name="csX22" fmla="*/ 114419 w 190501"/>
              <a:gd name="csY22" fmla="*/ 19170 h 190500"/>
              <a:gd name="csX23" fmla="*/ 112781 w 190501"/>
              <a:gd name="csY23" fmla="*/ 21077 h 190500"/>
              <a:gd name="csX24" fmla="*/ 95250 w 190501"/>
              <a:gd name="csY24" fmla="*/ 19051 h 190500"/>
              <a:gd name="csX25" fmla="*/ 19050 w 190501"/>
              <a:gd name="csY25" fmla="*/ 95251 h 190500"/>
              <a:gd name="csX26" fmla="*/ 95250 w 190501"/>
              <a:gd name="csY26" fmla="*/ 171451 h 190500"/>
              <a:gd name="csX27" fmla="*/ 171450 w 190501"/>
              <a:gd name="csY27" fmla="*/ 95251 h 190500"/>
              <a:gd name="csX28" fmla="*/ 169424 w 190501"/>
              <a:gd name="csY28" fmla="*/ 77720 h 190500"/>
              <a:gd name="csX29" fmla="*/ 171331 w 190501"/>
              <a:gd name="csY29" fmla="*/ 76081 h 190500"/>
              <a:gd name="csX30" fmla="*/ 184772 w 190501"/>
              <a:gd name="csY30" fmla="*/ 62641 h 190500"/>
              <a:gd name="csX31" fmla="*/ 190500 w 190501"/>
              <a:gd name="csY31" fmla="*/ 95251 h 190500"/>
              <a:gd name="csX32" fmla="*/ 95250 w 190501"/>
              <a:gd name="csY32" fmla="*/ 190501 h 190500"/>
              <a:gd name="csX33" fmla="*/ 0 w 190501"/>
              <a:gd name="csY33" fmla="*/ 95251 h 190500"/>
              <a:gd name="csX34" fmla="*/ 95250 w 190501"/>
              <a:gd name="csY34" fmla="*/ 1 h 190500"/>
              <a:gd name="csX35" fmla="*/ 95250 w 190501"/>
              <a:gd name="csY35" fmla="*/ 38101 h 190500"/>
              <a:gd name="csX36" fmla="*/ 109538 w 190501"/>
              <a:gd name="csY36" fmla="*/ 39901 h 190500"/>
              <a:gd name="csX37" fmla="*/ 109538 w 190501"/>
              <a:gd name="csY37" fmla="*/ 54021 h 190500"/>
              <a:gd name="csX38" fmla="*/ 105592 w 190501"/>
              <a:gd name="csY38" fmla="*/ 57968 h 190500"/>
              <a:gd name="csX39" fmla="*/ 105131 w 190501"/>
              <a:gd name="csY39" fmla="*/ 58444 h 190500"/>
              <a:gd name="csX40" fmla="*/ 95250 w 190501"/>
              <a:gd name="csY40" fmla="*/ 57151 h 190500"/>
              <a:gd name="csX41" fmla="*/ 57150 w 190501"/>
              <a:gd name="csY41" fmla="*/ 95251 h 190500"/>
              <a:gd name="csX42" fmla="*/ 95250 w 190501"/>
              <a:gd name="csY42" fmla="*/ 133351 h 190500"/>
              <a:gd name="csX43" fmla="*/ 133350 w 190501"/>
              <a:gd name="csY43" fmla="*/ 95251 h 190500"/>
              <a:gd name="csX44" fmla="*/ 132057 w 190501"/>
              <a:gd name="csY44" fmla="*/ 85369 h 190500"/>
              <a:gd name="csX45" fmla="*/ 132533 w 190501"/>
              <a:gd name="csY45" fmla="*/ 84909 h 190500"/>
              <a:gd name="csX46" fmla="*/ 136478 w 190501"/>
              <a:gd name="csY46" fmla="*/ 80963 h 190500"/>
              <a:gd name="csX47" fmla="*/ 150600 w 190501"/>
              <a:gd name="csY47" fmla="*/ 80963 h 190500"/>
              <a:gd name="csX48" fmla="*/ 152400 w 190501"/>
              <a:gd name="csY48" fmla="*/ 95251 h 190500"/>
              <a:gd name="csX49" fmla="*/ 95250 w 190501"/>
              <a:gd name="csY49" fmla="*/ 152401 h 190500"/>
              <a:gd name="csX50" fmla="*/ 38100 w 190501"/>
              <a:gd name="csY50" fmla="*/ 95251 h 190500"/>
              <a:gd name="csX51" fmla="*/ 95250 w 190501"/>
              <a:gd name="csY51" fmla="*/ 38101 h 190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Lst>
            <a:rect l="l" t="t" r="r" b="b"/>
            <a:pathLst>
              <a:path w="190501" h="190500">
                <a:moveTo>
                  <a:pt x="188408" y="45534"/>
                </a:moveTo>
                <a:cubicBezTo>
                  <a:pt x="190452" y="43491"/>
                  <a:pt x="191063" y="40418"/>
                  <a:pt x="189957" y="37748"/>
                </a:cubicBezTo>
                <a:cubicBezTo>
                  <a:pt x="188852" y="35079"/>
                  <a:pt x="186247" y="33338"/>
                  <a:pt x="183357" y="33338"/>
                </a:cubicBezTo>
                <a:lnTo>
                  <a:pt x="157162" y="33338"/>
                </a:lnTo>
                <a:lnTo>
                  <a:pt x="157162" y="7144"/>
                </a:lnTo>
                <a:cubicBezTo>
                  <a:pt x="157162" y="4255"/>
                  <a:pt x="155421" y="1650"/>
                  <a:pt x="152751" y="544"/>
                </a:cubicBezTo>
                <a:cubicBezTo>
                  <a:pt x="150083" y="-562"/>
                  <a:pt x="147010" y="50"/>
                  <a:pt x="144967" y="2093"/>
                </a:cubicBezTo>
                <a:lnTo>
                  <a:pt x="121155" y="25906"/>
                </a:lnTo>
                <a:cubicBezTo>
                  <a:pt x="119815" y="27246"/>
                  <a:pt x="119063" y="29063"/>
                  <a:pt x="119063" y="30957"/>
                </a:cubicBezTo>
                <a:lnTo>
                  <a:pt x="119063" y="57967"/>
                </a:lnTo>
                <a:lnTo>
                  <a:pt x="100185" y="76846"/>
                </a:lnTo>
                <a:cubicBezTo>
                  <a:pt x="98610" y="76425"/>
                  <a:pt x="96957" y="76201"/>
                  <a:pt x="95250" y="76201"/>
                </a:cubicBezTo>
                <a:cubicBezTo>
                  <a:pt x="84729" y="76201"/>
                  <a:pt x="76200" y="84730"/>
                  <a:pt x="76200" y="95251"/>
                </a:cubicBezTo>
                <a:cubicBezTo>
                  <a:pt x="76200" y="105771"/>
                  <a:pt x="84729" y="114301"/>
                  <a:pt x="95250" y="114301"/>
                </a:cubicBezTo>
                <a:cubicBezTo>
                  <a:pt x="105771" y="114301"/>
                  <a:pt x="114300" y="105771"/>
                  <a:pt x="114300" y="95251"/>
                </a:cubicBezTo>
                <a:cubicBezTo>
                  <a:pt x="114300" y="93544"/>
                  <a:pt x="114075" y="91891"/>
                  <a:pt x="113655" y="90316"/>
                </a:cubicBezTo>
                <a:lnTo>
                  <a:pt x="132533" y="71438"/>
                </a:lnTo>
                <a:lnTo>
                  <a:pt x="159545" y="71438"/>
                </a:lnTo>
                <a:cubicBezTo>
                  <a:pt x="161439" y="71438"/>
                  <a:pt x="163256" y="70686"/>
                  <a:pt x="164596" y="69346"/>
                </a:cubicBezTo>
                <a:lnTo>
                  <a:pt x="188408" y="45534"/>
                </a:lnTo>
                <a:close/>
                <a:moveTo>
                  <a:pt x="95250" y="1"/>
                </a:moveTo>
                <a:cubicBezTo>
                  <a:pt x="106705" y="1"/>
                  <a:pt x="117687" y="2023"/>
                  <a:pt x="127860" y="5729"/>
                </a:cubicBezTo>
                <a:lnTo>
                  <a:pt x="114419" y="19170"/>
                </a:lnTo>
                <a:cubicBezTo>
                  <a:pt x="113823" y="19767"/>
                  <a:pt x="113275" y="20405"/>
                  <a:pt x="112781" y="21077"/>
                </a:cubicBezTo>
                <a:cubicBezTo>
                  <a:pt x="107152" y="19752"/>
                  <a:pt x="101283" y="19051"/>
                  <a:pt x="95250" y="19051"/>
                </a:cubicBezTo>
                <a:cubicBezTo>
                  <a:pt x="53166" y="19051"/>
                  <a:pt x="19050" y="53166"/>
                  <a:pt x="19050" y="95251"/>
                </a:cubicBezTo>
                <a:cubicBezTo>
                  <a:pt x="19050" y="137334"/>
                  <a:pt x="53166" y="171451"/>
                  <a:pt x="95250" y="171451"/>
                </a:cubicBezTo>
                <a:cubicBezTo>
                  <a:pt x="137334" y="171451"/>
                  <a:pt x="171450" y="137334"/>
                  <a:pt x="171450" y="95251"/>
                </a:cubicBezTo>
                <a:cubicBezTo>
                  <a:pt x="171450" y="89218"/>
                  <a:pt x="170749" y="83348"/>
                  <a:pt x="169424" y="77720"/>
                </a:cubicBezTo>
                <a:cubicBezTo>
                  <a:pt x="170096" y="77226"/>
                  <a:pt x="170734" y="76678"/>
                  <a:pt x="171331" y="76081"/>
                </a:cubicBezTo>
                <a:lnTo>
                  <a:pt x="184772" y="62641"/>
                </a:lnTo>
                <a:cubicBezTo>
                  <a:pt x="188478" y="72813"/>
                  <a:pt x="190500" y="83796"/>
                  <a:pt x="190500" y="95251"/>
                </a:cubicBezTo>
                <a:cubicBezTo>
                  <a:pt x="190500" y="147856"/>
                  <a:pt x="147855" y="190501"/>
                  <a:pt x="95250" y="190501"/>
                </a:cubicBezTo>
                <a:cubicBezTo>
                  <a:pt x="42645" y="190501"/>
                  <a:pt x="0" y="147856"/>
                  <a:pt x="0" y="95251"/>
                </a:cubicBezTo>
                <a:cubicBezTo>
                  <a:pt x="0" y="42645"/>
                  <a:pt x="42645" y="1"/>
                  <a:pt x="95250" y="1"/>
                </a:cubicBezTo>
                <a:close/>
                <a:moveTo>
                  <a:pt x="95250" y="38101"/>
                </a:moveTo>
                <a:cubicBezTo>
                  <a:pt x="100184" y="38101"/>
                  <a:pt x="104971" y="38726"/>
                  <a:pt x="109538" y="39901"/>
                </a:cubicBezTo>
                <a:lnTo>
                  <a:pt x="109538" y="54021"/>
                </a:lnTo>
                <a:lnTo>
                  <a:pt x="105592" y="57968"/>
                </a:lnTo>
                <a:cubicBezTo>
                  <a:pt x="105435" y="58125"/>
                  <a:pt x="105282" y="58284"/>
                  <a:pt x="105131" y="58444"/>
                </a:cubicBezTo>
                <a:cubicBezTo>
                  <a:pt x="101980" y="57601"/>
                  <a:pt x="98668" y="57151"/>
                  <a:pt x="95250" y="57151"/>
                </a:cubicBezTo>
                <a:cubicBezTo>
                  <a:pt x="74208" y="57151"/>
                  <a:pt x="57150" y="74208"/>
                  <a:pt x="57150" y="95251"/>
                </a:cubicBezTo>
                <a:cubicBezTo>
                  <a:pt x="57150" y="116293"/>
                  <a:pt x="74208" y="133351"/>
                  <a:pt x="95250" y="133351"/>
                </a:cubicBezTo>
                <a:cubicBezTo>
                  <a:pt x="116292" y="133351"/>
                  <a:pt x="133350" y="116293"/>
                  <a:pt x="133350" y="95251"/>
                </a:cubicBezTo>
                <a:cubicBezTo>
                  <a:pt x="133350" y="91833"/>
                  <a:pt x="132900" y="88521"/>
                  <a:pt x="132057" y="85369"/>
                </a:cubicBezTo>
                <a:cubicBezTo>
                  <a:pt x="132217" y="85219"/>
                  <a:pt x="132376" y="85065"/>
                  <a:pt x="132533" y="84909"/>
                </a:cubicBezTo>
                <a:lnTo>
                  <a:pt x="136478" y="80963"/>
                </a:lnTo>
                <a:lnTo>
                  <a:pt x="150600" y="80963"/>
                </a:lnTo>
                <a:cubicBezTo>
                  <a:pt x="151775" y="85530"/>
                  <a:pt x="152400" y="90317"/>
                  <a:pt x="152400" y="95251"/>
                </a:cubicBezTo>
                <a:cubicBezTo>
                  <a:pt x="152400" y="126814"/>
                  <a:pt x="126813" y="152401"/>
                  <a:pt x="95250" y="152401"/>
                </a:cubicBezTo>
                <a:cubicBezTo>
                  <a:pt x="63687" y="152401"/>
                  <a:pt x="38100" y="126814"/>
                  <a:pt x="38100" y="95251"/>
                </a:cubicBezTo>
                <a:cubicBezTo>
                  <a:pt x="38100" y="63687"/>
                  <a:pt x="63687" y="38101"/>
                  <a:pt x="95250" y="38101"/>
                </a:cubicBezTo>
                <a:close/>
              </a:path>
            </a:pathLst>
          </a:custGeom>
          <a:solidFill>
            <a:schemeClr val="tx1"/>
          </a:solidFill>
          <a:ln w="10477" cap="flat">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38011" tIns="270406" rIns="338011" bIns="270406" numCol="1" spcCol="0" rtlCol="0" fromWordArt="0" anchor="t" anchorCtr="0" forceAA="0" compatLnSpc="1">
            <a:prstTxWarp prst="textNoShape">
              <a:avLst/>
            </a:prstTxWarp>
            <a:noAutofit/>
          </a:bodyPr>
          <a:lstStyle/>
          <a:p>
            <a:pPr defTabSz="1722411" fontAlgn="base">
              <a:spcBef>
                <a:spcPct val="0"/>
              </a:spcBef>
              <a:spcAft>
                <a:spcPct val="0"/>
              </a:spcAft>
              <a:defRPr/>
            </a:pPr>
            <a:endParaRPr lang="en-US" sz="3622" b="1">
              <a:noFill/>
              <a:latin typeface="Segoe UI Variable Display Semibold" pitchFamily="2" charset="0"/>
              <a:cs typeface="Segoe UI" pitchFamily="34" charset="0"/>
            </a:endParaRPr>
          </a:p>
        </p:txBody>
      </p:sp>
      <p:sp>
        <p:nvSpPr>
          <p:cNvPr id="25" name="Rectangle: Rounded Corners 24">
            <a:extLst>
              <a:ext uri="{FF2B5EF4-FFF2-40B4-BE49-F238E27FC236}">
                <a16:creationId xmlns:a16="http://schemas.microsoft.com/office/drawing/2014/main" id="{441E6F59-7DC2-C632-1EE0-7A73A4177A2C}"/>
              </a:ext>
            </a:extLst>
          </p:cNvPr>
          <p:cNvSpPr/>
          <p:nvPr/>
        </p:nvSpPr>
        <p:spPr bwMode="auto">
          <a:xfrm>
            <a:off x="350838" y="2066107"/>
            <a:ext cx="3187959" cy="814642"/>
          </a:xfrm>
          <a:prstGeom prst="roundRect">
            <a:avLst>
              <a:gd name="adj" fmla="val 9646"/>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769520" fontAlgn="base">
              <a:spcBef>
                <a:spcPct val="0"/>
              </a:spcBef>
              <a:spcAft>
                <a:spcPct val="0"/>
              </a:spcAft>
            </a:pPr>
            <a:r>
              <a:rPr lang="en-US" sz="1100" dirty="0">
                <a:ln w="3175">
                  <a:noFill/>
                </a:ln>
                <a:solidFill>
                  <a:schemeClr val="tx1"/>
                </a:solidFill>
                <a:latin typeface="Segoe Sans Display Semibold" pitchFamily="2" charset="0"/>
                <a:cs typeface="Segoe Sans Display Semibold" pitchFamily="2" charset="0"/>
              </a:rPr>
              <a:t>Goal: </a:t>
            </a:r>
            <a:r>
              <a:rPr lang="en-US" sz="1100" dirty="0">
                <a:ln w="3175">
                  <a:noFill/>
                </a:ln>
                <a:solidFill>
                  <a:schemeClr val="tx1"/>
                </a:solidFill>
                <a:cs typeface="Segoe Sans Display Semibold" pitchFamily="2" charset="0"/>
              </a:rPr>
              <a:t>Set a new hire up to succeed from day one – without building the plan from scratch.</a:t>
            </a:r>
          </a:p>
        </p:txBody>
      </p:sp>
      <p:sp>
        <p:nvSpPr>
          <p:cNvPr id="26" name="Rectangle: Rounded Corners 25">
            <a:extLst>
              <a:ext uri="{FF2B5EF4-FFF2-40B4-BE49-F238E27FC236}">
                <a16:creationId xmlns:a16="http://schemas.microsoft.com/office/drawing/2014/main" id="{917ACD4A-894D-D185-DC35-D9C35D07EBFB}"/>
              </a:ext>
            </a:extLst>
          </p:cNvPr>
          <p:cNvSpPr/>
          <p:nvPr/>
        </p:nvSpPr>
        <p:spPr bwMode="auto">
          <a:xfrm>
            <a:off x="3674226" y="2066107"/>
            <a:ext cx="3747337" cy="814642"/>
          </a:xfrm>
          <a:prstGeom prst="roundRect">
            <a:avLst>
              <a:gd name="adj" fmla="val 10584"/>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769520" fontAlgn="base">
              <a:spcBef>
                <a:spcPct val="0"/>
              </a:spcBef>
              <a:spcAft>
                <a:spcPct val="0"/>
              </a:spcAft>
            </a:pPr>
            <a:r>
              <a:rPr lang="en-US" sz="1100" dirty="0">
                <a:ln w="3175">
                  <a:noFill/>
                </a:ln>
                <a:solidFill>
                  <a:schemeClr val="tx1"/>
                </a:solidFill>
                <a:latin typeface="Segoe Sans Display Semibold"/>
                <a:cs typeface="Segoe Sans Display Semibold"/>
              </a:rPr>
              <a:t>Output: </a:t>
            </a:r>
            <a:r>
              <a:rPr lang="en-US" sz="1100" dirty="0">
                <a:ln w="3175">
                  <a:noFill/>
                </a:ln>
                <a:solidFill>
                  <a:schemeClr val="tx1"/>
                </a:solidFill>
                <a:cs typeface="Segoe Sans Display Semibold"/>
              </a:rPr>
              <a:t>A Word 30-60-90-day onboarding plan, an interactive “Getting started” HTML dashboard, and recurring check-ins scheduled with the new hire across their first month.</a:t>
            </a:r>
          </a:p>
        </p:txBody>
      </p:sp>
      <p:sp>
        <p:nvSpPr>
          <p:cNvPr id="27" name="Graphic 15">
            <a:extLst>
              <a:ext uri="{FF2B5EF4-FFF2-40B4-BE49-F238E27FC236}">
                <a16:creationId xmlns:a16="http://schemas.microsoft.com/office/drawing/2014/main" id="{8BDC0B69-E993-4A21-5EEC-6891D65920E6}"/>
              </a:ext>
              <a:ext uri="{C183D7F6-B498-43B3-948B-1728B52AA6E4}">
                <adec:decorative xmlns:adec="http://schemas.microsoft.com/office/drawing/2017/decorative" val="1"/>
              </a:ext>
            </a:extLst>
          </p:cNvPr>
          <p:cNvSpPr>
            <a:spLocks/>
          </p:cNvSpPr>
          <p:nvPr/>
        </p:nvSpPr>
        <p:spPr>
          <a:xfrm>
            <a:off x="3780906" y="1753374"/>
            <a:ext cx="297568" cy="252931"/>
          </a:xfrm>
          <a:custGeom>
            <a:avLst/>
            <a:gdLst>
              <a:gd name="csX0" fmla="*/ 147926 w 190499"/>
              <a:gd name="csY0" fmla="*/ 2092 h 161924"/>
              <a:gd name="csX1" fmla="*/ 137824 w 190499"/>
              <a:gd name="csY1" fmla="*/ 2092 h 161924"/>
              <a:gd name="csX2" fmla="*/ 137824 w 190499"/>
              <a:gd name="csY2" fmla="*/ 12195 h 161924"/>
              <a:gd name="csX3" fmla="*/ 166109 w 190499"/>
              <a:gd name="csY3" fmla="*/ 40481 h 161924"/>
              <a:gd name="csX4" fmla="*/ 119063 w 190499"/>
              <a:gd name="csY4" fmla="*/ 40481 h 161924"/>
              <a:gd name="csX5" fmla="*/ 88106 w 190499"/>
              <a:gd name="csY5" fmla="*/ 71437 h 161924"/>
              <a:gd name="csX6" fmla="*/ 88106 w 190499"/>
              <a:gd name="csY6" fmla="*/ 100012 h 161924"/>
              <a:gd name="csX7" fmla="*/ 75437 w 190499"/>
              <a:gd name="csY7" fmla="*/ 116198 h 161924"/>
              <a:gd name="csX8" fmla="*/ 38100 w 190499"/>
              <a:gd name="csY8" fmla="*/ 85725 h 161924"/>
              <a:gd name="csX9" fmla="*/ 0 w 190499"/>
              <a:gd name="csY9" fmla="*/ 123825 h 161924"/>
              <a:gd name="csX10" fmla="*/ 38100 w 190499"/>
              <a:gd name="csY10" fmla="*/ 161925 h 161924"/>
              <a:gd name="csX11" fmla="*/ 75582 w 190499"/>
              <a:gd name="csY11" fmla="*/ 130693 h 161924"/>
              <a:gd name="csX12" fmla="*/ 102394 w 190499"/>
              <a:gd name="csY12" fmla="*/ 100012 h 161924"/>
              <a:gd name="csX13" fmla="*/ 102394 w 190499"/>
              <a:gd name="csY13" fmla="*/ 71437 h 161924"/>
              <a:gd name="csX14" fmla="*/ 119063 w 190499"/>
              <a:gd name="csY14" fmla="*/ 54769 h 161924"/>
              <a:gd name="csX15" fmla="*/ 166109 w 190499"/>
              <a:gd name="csY15" fmla="*/ 54769 h 161924"/>
              <a:gd name="csX16" fmla="*/ 137824 w 190499"/>
              <a:gd name="csY16" fmla="*/ 83055 h 161924"/>
              <a:gd name="csX17" fmla="*/ 137824 w 190499"/>
              <a:gd name="csY17" fmla="*/ 93157 h 161924"/>
              <a:gd name="csX18" fmla="*/ 147926 w 190499"/>
              <a:gd name="csY18" fmla="*/ 93157 h 161924"/>
              <a:gd name="csX19" fmla="*/ 188407 w 190499"/>
              <a:gd name="csY19" fmla="*/ 52676 h 161924"/>
              <a:gd name="csX20" fmla="*/ 188407 w 190499"/>
              <a:gd name="csY20" fmla="*/ 42574 h 161924"/>
              <a:gd name="csX21" fmla="*/ 147926 w 190499"/>
              <a:gd name="csY21" fmla="*/ 2092 h 1619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90499" h="161924">
                <a:moveTo>
                  <a:pt x="147926" y="2092"/>
                </a:moveTo>
                <a:cubicBezTo>
                  <a:pt x="145136" y="-697"/>
                  <a:pt x="140614" y="-697"/>
                  <a:pt x="137824" y="2092"/>
                </a:cubicBezTo>
                <a:cubicBezTo>
                  <a:pt x="135034" y="4882"/>
                  <a:pt x="135034" y="9405"/>
                  <a:pt x="137824" y="12195"/>
                </a:cubicBezTo>
                <a:lnTo>
                  <a:pt x="166109" y="40481"/>
                </a:lnTo>
                <a:lnTo>
                  <a:pt x="119063" y="40481"/>
                </a:lnTo>
                <a:cubicBezTo>
                  <a:pt x="101966" y="40481"/>
                  <a:pt x="88106" y="54341"/>
                  <a:pt x="88106" y="71437"/>
                </a:cubicBezTo>
                <a:lnTo>
                  <a:pt x="88106" y="100012"/>
                </a:lnTo>
                <a:cubicBezTo>
                  <a:pt x="88106" y="107840"/>
                  <a:pt x="82711" y="114408"/>
                  <a:pt x="75437" y="116198"/>
                </a:cubicBezTo>
                <a:cubicBezTo>
                  <a:pt x="71904" y="98811"/>
                  <a:pt x="56530" y="85725"/>
                  <a:pt x="38100" y="85725"/>
                </a:cubicBezTo>
                <a:cubicBezTo>
                  <a:pt x="17058" y="85725"/>
                  <a:pt x="0" y="102783"/>
                  <a:pt x="0" y="123825"/>
                </a:cubicBezTo>
                <a:cubicBezTo>
                  <a:pt x="0" y="144867"/>
                  <a:pt x="17058" y="161925"/>
                  <a:pt x="38100" y="161925"/>
                </a:cubicBezTo>
                <a:cubicBezTo>
                  <a:pt x="56797" y="161925"/>
                  <a:pt x="72348" y="148458"/>
                  <a:pt x="75582" y="130693"/>
                </a:cubicBezTo>
                <a:cubicBezTo>
                  <a:pt x="90719" y="128668"/>
                  <a:pt x="102394" y="115704"/>
                  <a:pt x="102394" y="100012"/>
                </a:cubicBezTo>
                <a:lnTo>
                  <a:pt x="102394" y="71437"/>
                </a:lnTo>
                <a:cubicBezTo>
                  <a:pt x="102394" y="62232"/>
                  <a:pt x="109857" y="54769"/>
                  <a:pt x="119063" y="54769"/>
                </a:cubicBezTo>
                <a:lnTo>
                  <a:pt x="166109" y="54769"/>
                </a:lnTo>
                <a:lnTo>
                  <a:pt x="137824" y="83055"/>
                </a:lnTo>
                <a:cubicBezTo>
                  <a:pt x="135034" y="85845"/>
                  <a:pt x="135034" y="90367"/>
                  <a:pt x="137824" y="93157"/>
                </a:cubicBezTo>
                <a:cubicBezTo>
                  <a:pt x="140614" y="95947"/>
                  <a:pt x="145136" y="95947"/>
                  <a:pt x="147926" y="93157"/>
                </a:cubicBezTo>
                <a:lnTo>
                  <a:pt x="188407" y="52676"/>
                </a:lnTo>
                <a:cubicBezTo>
                  <a:pt x="191197" y="49887"/>
                  <a:pt x="191197" y="45363"/>
                  <a:pt x="188407" y="42574"/>
                </a:cubicBezTo>
                <a:lnTo>
                  <a:pt x="147926" y="2092"/>
                </a:lnTo>
                <a:close/>
              </a:path>
            </a:pathLst>
          </a:custGeom>
          <a:solidFill>
            <a:schemeClr val="tx1"/>
          </a:solidFill>
          <a:ln w="10477" cap="flat">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38011" tIns="270406" rIns="338011" bIns="270406" numCol="1" spcCol="0" rtlCol="0" fromWordArt="0" anchor="t" anchorCtr="0" forceAA="0" compatLnSpc="1">
            <a:prstTxWarp prst="textNoShape">
              <a:avLst/>
            </a:prstTxWarp>
            <a:noAutofit/>
          </a:bodyPr>
          <a:lstStyle/>
          <a:p>
            <a:pPr defTabSz="1722411" fontAlgn="base">
              <a:spcBef>
                <a:spcPct val="0"/>
              </a:spcBef>
              <a:spcAft>
                <a:spcPct val="0"/>
              </a:spcAft>
              <a:defRPr/>
            </a:pPr>
            <a:endParaRPr lang="en-US" sz="3622" b="1">
              <a:noFill/>
              <a:latin typeface="Segoe UI Variable Display Semibold" pitchFamily="2" charset="0"/>
              <a:cs typeface="Segoe UI" pitchFamily="34" charset="0"/>
            </a:endParaRPr>
          </a:p>
        </p:txBody>
      </p:sp>
      <p:graphicFrame>
        <p:nvGraphicFramePr>
          <p:cNvPr id="29" name="Table 28">
            <a:extLst>
              <a:ext uri="{FF2B5EF4-FFF2-40B4-BE49-F238E27FC236}">
                <a16:creationId xmlns:a16="http://schemas.microsoft.com/office/drawing/2014/main" id="{B15C67ED-E7B1-E5D0-DA53-54CFB7119A3B}"/>
              </a:ext>
            </a:extLst>
          </p:cNvPr>
          <p:cNvGraphicFramePr>
            <a:graphicFrameLocks noGrp="1"/>
          </p:cNvGraphicFramePr>
          <p:nvPr>
            <p:extLst>
              <p:ext uri="{D42A27DB-BD31-4B8C-83A1-F6EECF244321}">
                <p14:modId xmlns:p14="http://schemas.microsoft.com/office/powerpoint/2010/main" val="1293006061"/>
              </p:ext>
            </p:extLst>
          </p:nvPr>
        </p:nvGraphicFramePr>
        <p:xfrm>
          <a:off x="350838" y="3120140"/>
          <a:ext cx="7070725" cy="4907280"/>
        </p:xfrm>
        <a:graphic>
          <a:graphicData uri="http://schemas.openxmlformats.org/drawingml/2006/table">
            <a:tbl>
              <a:tblPr firstRow="1" bandRow="1">
                <a:effectLst/>
                <a:tableStyleId>{2D5ABB26-0587-4C30-8999-92F81FD0307C}</a:tableStyleId>
              </a:tblPr>
              <a:tblGrid>
                <a:gridCol w="4438876">
                  <a:extLst>
                    <a:ext uri="{9D8B030D-6E8A-4147-A177-3AD203B41FA5}">
                      <a16:colId xmlns:a16="http://schemas.microsoft.com/office/drawing/2014/main" val="500978148"/>
                    </a:ext>
                  </a:extLst>
                </a:gridCol>
                <a:gridCol w="2631849">
                  <a:extLst>
                    <a:ext uri="{9D8B030D-6E8A-4147-A177-3AD203B41FA5}">
                      <a16:colId xmlns:a16="http://schemas.microsoft.com/office/drawing/2014/main" val="1291813688"/>
                    </a:ext>
                  </a:extLst>
                </a:gridCol>
              </a:tblGrid>
              <a:tr h="0">
                <a:tc>
                  <a:txBody>
                    <a:bodyPr/>
                    <a:lstStyle/>
                    <a:p>
                      <a:pPr marL="0" marR="0" lvl="0" indent="0" algn="l" defTabSz="524695" rtl="0" eaLnBrk="1" fontAlgn="auto" latinLnBrk="0" hangingPunct="1">
                        <a:lnSpc>
                          <a:spcPct val="100000"/>
                        </a:lnSpc>
                        <a:spcBef>
                          <a:spcPts val="600"/>
                        </a:spcBef>
                        <a:spcAft>
                          <a:spcPts val="800"/>
                        </a:spcAft>
                        <a:buClrTx/>
                        <a:buSzTx/>
                        <a:buFontTx/>
                        <a:buNone/>
                        <a:tabLst/>
                        <a:defRPr/>
                      </a:pPr>
                      <a:r>
                        <a:rPr lang="en-US" sz="1400" kern="1200" dirty="0">
                          <a:solidFill>
                            <a:schemeClr val="accent2">
                              <a:lumMod val="75000"/>
                            </a:schemeClr>
                          </a:solidFill>
                          <a:latin typeface="Segoe Sans Display Semibold" pitchFamily="2" charset="0"/>
                          <a:ea typeface="+mn-ea"/>
                          <a:cs typeface="Segoe Sans Display Semibold" pitchFamily="2" charset="0"/>
                          <a:sym typeface=""/>
                        </a:rPr>
                        <a:t>Prompt</a:t>
                      </a:r>
                    </a:p>
                  </a:txBody>
                  <a:tcPr marL="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ClrTx/>
                        <a:buSzTx/>
                        <a:buFontTx/>
                        <a:buNone/>
                        <a:tabLst/>
                        <a:defRPr/>
                      </a:pPr>
                      <a:r>
                        <a:rPr lang="en-US" sz="1400" kern="1200" dirty="0">
                          <a:solidFill>
                            <a:schemeClr val="accent2">
                              <a:lumMod val="75000"/>
                            </a:schemeClr>
                          </a:solidFill>
                          <a:latin typeface="Segoe Sans Display Semibold" pitchFamily="2" charset="0"/>
                          <a:ea typeface="+mn-ea"/>
                          <a:cs typeface="Segoe Sans Display Semibold" pitchFamily="2" charset="0"/>
                          <a:sym typeface=""/>
                        </a:rPr>
                        <a:t>Execution workflow</a:t>
                      </a:r>
                    </a:p>
                  </a:txBody>
                  <a:tcPr marL="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68231157"/>
                  </a:ext>
                </a:extLst>
              </a:tr>
              <a:tr h="576072">
                <a:tc rowSpan="6">
                  <a:txBody>
                    <a:bodyPr/>
                    <a:lstStyle/>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dirty="0">
                          <a:solidFill>
                            <a:schemeClr val="tx1"/>
                          </a:solidFill>
                          <a:effectLst/>
                          <a:latin typeface="+mn-lt"/>
                          <a:ea typeface="+mn-ea"/>
                          <a:cs typeface="Segoe Sans Display"/>
                        </a:rPr>
                        <a:t>I have a new hire – [Name / Role] – joining the [Team name] team on [Start date]. The reference folder [Folder] has everything you need to ground this: the role’s job description, a short team charter, a list of 5 key stakeholders the new hire should meet, and a link to the [Team name] SharePoint.</a:t>
                      </a:r>
                    </a:p>
                    <a:p>
                      <a:pPr marL="0" marR="0" lvl="0" indent="0" algn="l" rtl="0" eaLnBrk="1" fontAlgn="auto" latinLnBrk="0" hangingPunct="1">
                        <a:lnSpc>
                          <a:spcPct val="100000"/>
                        </a:lnSpc>
                        <a:spcBef>
                          <a:spcPts val="1200"/>
                        </a:spcBef>
                        <a:spcAft>
                          <a:spcPts val="0"/>
                        </a:spcAft>
                        <a:buFontTx/>
                        <a:buNone/>
                      </a:pPr>
                      <a:r>
                        <a:rPr lang="en-US" sz="1400" b="0" i="0" u="none" strike="noStrike" kern="1200" cap="none" spc="0" normalizeH="0" baseline="0" dirty="0">
                          <a:solidFill>
                            <a:schemeClr val="tx1"/>
                          </a:solidFill>
                          <a:effectLst/>
                          <a:latin typeface="+mn-lt"/>
                          <a:ea typeface="+mn-ea"/>
                          <a:cs typeface="Segoe Sans Display"/>
                        </a:rPr>
                        <a:t>Build a 30-60-90-day onboarding plan (Word) with learning goals, key stakeholders to meet, deliverables by week, and a manager check-in cadence. Base the weekly deliverables on the role’s responsibilities in the job description and the team’s priorities in the charter so they’re specific to this role. Keep the tone practical.</a:t>
                      </a:r>
                    </a:p>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dirty="0">
                          <a:solidFill>
                            <a:schemeClr val="tx1"/>
                          </a:solidFill>
                          <a:effectLst/>
                          <a:latin typeface="+mn-lt"/>
                          <a:ea typeface="+mn-ea"/>
                          <a:cs typeface="Segoe Sans Display"/>
                        </a:rPr>
                        <a:t>Then create an interactive “Getting started” HTML dashboard with a progress tracker across the three phases, a people map of who to meet, and first-week priorities up front.</a:t>
                      </a:r>
                    </a:p>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dirty="0">
                          <a:solidFill>
                            <a:schemeClr val="tx1"/>
                          </a:solidFill>
                          <a:effectLst/>
                          <a:latin typeface="+mn-lt"/>
                          <a:ea typeface="+mn-ea"/>
                          <a:cs typeface="Segoe Sans Display"/>
                        </a:rPr>
                        <a:t>Finally, review my calendar and schedule twice-weekly check-ins with the new hire across their first month, fitting them around my existing availability.</a:t>
                      </a:r>
                    </a:p>
                  </a:txBody>
                  <a:tcPr marL="0" marR="274320">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noFill/>
                  </a:tcPr>
                </a:tc>
                <a:tc>
                  <a:txBody>
                    <a:bodyPr/>
                    <a:lstStyle/>
                    <a:p>
                      <a:pPr marL="0" marR="0">
                        <a:lnSpc>
                          <a:spcPct val="100000"/>
                        </a:lnSpc>
                        <a:buNone/>
                      </a:pPr>
                      <a:r>
                        <a:rPr lang="en-US" sz="1400" b="0" i="0" u="none" strike="noStrike" kern="1200" cap="none" spc="0" normalizeH="0" baseline="0" dirty="0">
                          <a:solidFill>
                            <a:schemeClr val="tx1"/>
                          </a:solidFill>
                          <a:effectLst/>
                          <a:latin typeface="Segoe Sans Display Semibold"/>
                          <a:ea typeface="+mn-ea"/>
                          <a:cs typeface="Segoe Sans Display Semibold"/>
                        </a:rPr>
                        <a:t>[Folder]</a:t>
                      </a:r>
                      <a:r>
                        <a:rPr lang="en-US" sz="1400" b="0" i="0" u="none" strike="noStrike" kern="1200" cap="none" spc="0" normalizeH="0" baseline="0" dirty="0">
                          <a:solidFill>
                            <a:schemeClr val="tx1"/>
                          </a:solidFill>
                          <a:effectLst/>
                          <a:latin typeface="+mn-lt"/>
                          <a:ea typeface="+mn-ea"/>
                          <a:cs typeface="Segoe Sans Display"/>
                        </a:rPr>
                        <a:t> </a:t>
                      </a:r>
                      <a:r>
                        <a:rPr lang="en-US" sz="1400" b="0" i="0" u="none" strike="noStrike" kern="1200" cap="none" spc="0" normalizeH="0" baseline="0" dirty="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dirty="0">
                          <a:solidFill>
                            <a:schemeClr val="tx1"/>
                          </a:solidFill>
                          <a:effectLst/>
                          <a:latin typeface="+mn-lt"/>
                          <a:ea typeface="+mn-ea"/>
                          <a:cs typeface="Segoe Sans Display"/>
                        </a:rPr>
                        <a:t> Read job description, charter, stakeholders, SharePoint</a:t>
                      </a:r>
                      <a:endParaRPr lang="en-IN" sz="1400" b="0" i="0" u="none" strike="noStrike" kern="1200" cap="none" spc="0" normalizeH="0" baseline="0" dirty="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726913705"/>
                  </a:ext>
                </a:extLst>
              </a:tr>
              <a:tr h="576072">
                <a:tc vMerge="1">
                  <a:txBody>
                    <a:bodyPr/>
                    <a:lstStyle/>
                    <a:p>
                      <a:endParaRPr lang="en-IN"/>
                    </a:p>
                  </a:txBody>
                  <a:tcPr/>
                </a:tc>
                <a:tc>
                  <a:txBody>
                    <a:bodyPr/>
                    <a:lstStyle/>
                    <a:p>
                      <a:pPr marL="0" marR="0">
                        <a:lnSpc>
                          <a:spcPct val="100000"/>
                        </a:lnSpc>
                        <a:buNone/>
                      </a:pPr>
                      <a:r>
                        <a:rPr lang="en-US" sz="1400" b="0" i="0" u="none" strike="noStrike" kern="1200" cap="none" spc="0" normalizeH="0" baseline="0">
                          <a:solidFill>
                            <a:schemeClr val="tx1"/>
                          </a:solidFill>
                          <a:effectLst/>
                          <a:latin typeface="Segoe Sans Display Semibold"/>
                          <a:ea typeface="+mn-ea"/>
                          <a:cs typeface="Segoe Sans Display Semibold"/>
                        </a:rPr>
                        <a:t>Synthesize</a:t>
                      </a:r>
                      <a:r>
                        <a:rPr lang="en-US" sz="1400" b="0" i="0" u="none" strike="noStrike" kern="1200" cap="none" spc="0" normalizeH="0" baseline="0" dirty="0">
                          <a:solidFill>
                            <a:schemeClr val="tx1"/>
                          </a:solidFill>
                          <a:effectLst/>
                          <a:latin typeface="+mn-lt"/>
                          <a:ea typeface="+mn-ea"/>
                          <a:cs typeface="Segoe Sans Display"/>
                        </a:rPr>
                        <a:t>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a:solidFill>
                            <a:schemeClr val="tx1"/>
                          </a:solidFill>
                          <a:effectLst/>
                          <a:latin typeface="+mn-lt"/>
                          <a:ea typeface="+mn-ea"/>
                          <a:cs typeface="Segoe Sans Display"/>
                        </a:rPr>
                        <a:t> Map role responsibilities + team priorities</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952265413"/>
                  </a:ext>
                </a:extLst>
              </a:tr>
              <a:tr h="576072">
                <a:tc vMerge="1">
                  <a:txBody>
                    <a:bodyPr/>
                    <a:lstStyle/>
                    <a:p>
                      <a:endParaRPr lang="en-IN"/>
                    </a:p>
                  </a:txBody>
                  <a:tcPr/>
                </a:tc>
                <a:tc>
                  <a:txBody>
                    <a:bodyPr/>
                    <a:lstStyle/>
                    <a:p>
                      <a:pPr marL="0" marR="0">
                        <a:lnSpc>
                          <a:spcPct val="100000"/>
                        </a:lnSpc>
                        <a:buNone/>
                      </a:pPr>
                      <a:r>
                        <a:rPr lang="en-US" sz="1400" b="0" i="0" u="none" strike="noStrike" kern="1200" cap="none" spc="0" normalizeH="0" baseline="0">
                          <a:solidFill>
                            <a:schemeClr val="tx1"/>
                          </a:solidFill>
                          <a:effectLst/>
                          <a:latin typeface="Segoe Sans Display Semibold"/>
                          <a:ea typeface="+mn-ea"/>
                          <a:cs typeface="Segoe Sans Display Semibold"/>
                        </a:rPr>
                        <a:t>Word</a:t>
                      </a:r>
                      <a:r>
                        <a:rPr lang="en-US" sz="1400" b="0" i="0" u="none" strike="noStrike" kern="1200" cap="none" spc="0" normalizeH="0" baseline="0" dirty="0">
                          <a:solidFill>
                            <a:schemeClr val="tx1"/>
                          </a:solidFill>
                          <a:effectLst/>
                          <a:latin typeface="+mn-lt"/>
                          <a:ea typeface="+mn-ea"/>
                          <a:cs typeface="Segoe Sans Display"/>
                        </a:rPr>
                        <a:t>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a:solidFill>
                            <a:schemeClr val="tx1"/>
                          </a:solidFill>
                          <a:effectLst/>
                          <a:latin typeface="+mn-lt"/>
                          <a:ea typeface="+mn-ea"/>
                          <a:cs typeface="Segoe Sans Display"/>
                        </a:rPr>
                        <a:t> 30‑60‑90 plan with role-specific weekly deliverables</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771845048"/>
                  </a:ext>
                </a:extLst>
              </a:tr>
              <a:tr h="576072">
                <a:tc vMerge="1">
                  <a:txBody>
                    <a:bodyPr/>
                    <a:lstStyle/>
                    <a:p>
                      <a:endParaRPr lang="en-IN"/>
                    </a:p>
                  </a:txBody>
                  <a:tcPr/>
                </a:tc>
                <a:tc>
                  <a:txBody>
                    <a:bodyPr/>
                    <a:lstStyle/>
                    <a:p>
                      <a:pPr marL="0" marR="0">
                        <a:lnSpc>
                          <a:spcPct val="100000"/>
                        </a:lnSpc>
                        <a:buNone/>
                      </a:pPr>
                      <a:r>
                        <a:rPr lang="en-US" sz="1400" b="0" i="0" u="none" strike="noStrike" kern="1200" cap="none" spc="0" normalizeH="0" baseline="0">
                          <a:solidFill>
                            <a:schemeClr val="tx1"/>
                          </a:solidFill>
                          <a:effectLst/>
                          <a:latin typeface="Segoe Sans Display Semibold"/>
                          <a:ea typeface="+mn-ea"/>
                          <a:cs typeface="Segoe Sans Display Semibold"/>
                        </a:rPr>
                        <a:t>Build</a:t>
                      </a:r>
                      <a:r>
                        <a:rPr lang="en-US" sz="1400" b="0" i="0" u="none" strike="noStrike" kern="1200" cap="none" spc="0" normalizeH="0" baseline="0" dirty="0">
                          <a:solidFill>
                            <a:schemeClr val="tx1"/>
                          </a:solidFill>
                          <a:effectLst/>
                          <a:latin typeface="+mn-lt"/>
                          <a:ea typeface="+mn-ea"/>
                          <a:cs typeface="Segoe Sans Display"/>
                        </a:rPr>
                        <a:t>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a:solidFill>
                            <a:schemeClr val="tx1"/>
                          </a:solidFill>
                          <a:effectLst/>
                          <a:latin typeface="+mn-lt"/>
                          <a:ea typeface="+mn-ea"/>
                          <a:cs typeface="Segoe Sans Display"/>
                        </a:rPr>
                        <a:t> Interactive “Getting Started” HTML dashboard</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992826558"/>
                  </a:ext>
                </a:extLst>
              </a:tr>
              <a:tr h="576072">
                <a:tc vMerge="1">
                  <a:txBody>
                    <a:bodyPr/>
                    <a:lstStyle/>
                    <a:p>
                      <a:endParaRPr lang="en-IN"/>
                    </a:p>
                  </a:txBody>
                  <a:tcPr/>
                </a:tc>
                <a:tc>
                  <a:txBody>
                    <a:bodyPr/>
                    <a:lstStyle/>
                    <a:p>
                      <a:pPr marL="0" marR="0">
                        <a:lnSpc>
                          <a:spcPct val="100000"/>
                        </a:lnSpc>
                        <a:buNone/>
                      </a:pPr>
                      <a:r>
                        <a:rPr lang="en-US" sz="1400" b="0" i="0" u="none" strike="noStrike" kern="1200" cap="none" spc="0" normalizeH="0" baseline="0">
                          <a:solidFill>
                            <a:schemeClr val="tx1"/>
                          </a:solidFill>
                          <a:effectLst/>
                          <a:latin typeface="Segoe Sans Display Semibold"/>
                          <a:ea typeface="+mn-ea"/>
                          <a:cs typeface="Segoe Sans Display Semibold"/>
                        </a:rPr>
                        <a:t>Calendar</a:t>
                      </a:r>
                      <a:r>
                        <a:rPr lang="en-US" sz="1400" b="0" i="0" u="none" strike="noStrike" kern="1200" cap="none" spc="0" normalizeH="0" baseline="0" dirty="0">
                          <a:solidFill>
                            <a:schemeClr val="tx1"/>
                          </a:solidFill>
                          <a:effectLst/>
                          <a:latin typeface="+mn-lt"/>
                          <a:ea typeface="+mn-ea"/>
                          <a:cs typeface="Segoe Sans Display"/>
                        </a:rPr>
                        <a:t>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a:solidFill>
                            <a:schemeClr val="tx1"/>
                          </a:solidFill>
                          <a:effectLst/>
                          <a:latin typeface="+mn-lt"/>
                          <a:ea typeface="+mn-ea"/>
                          <a:cs typeface="Segoe Sans Display"/>
                        </a:rPr>
                        <a:t> Review availability, schedule twice-weekly check-ins</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138400096"/>
                  </a:ext>
                </a:extLst>
              </a:tr>
              <a:tr h="576072">
                <a:tc vMerge="1">
                  <a:txBody>
                    <a:bodyPr/>
                    <a:lstStyle/>
                    <a:p>
                      <a:endParaRPr lang="en-IN"/>
                    </a:p>
                  </a:txBody>
                  <a:tcPr/>
                </a:tc>
                <a:tc>
                  <a:txBody>
                    <a:bodyPr/>
                    <a:lstStyle/>
                    <a:p>
                      <a:pPr marL="0" marR="0">
                        <a:lnSpc>
                          <a:spcPct val="100000"/>
                        </a:lnSpc>
                        <a:buNone/>
                      </a:pPr>
                      <a:r>
                        <a:rPr lang="en-US" sz="1400" b="0" i="0" u="none" strike="noStrike" kern="1200" cap="none" spc="0" normalizeH="0" baseline="0" dirty="0">
                          <a:solidFill>
                            <a:schemeClr val="tx1"/>
                          </a:solidFill>
                          <a:effectLst/>
                          <a:latin typeface="Segoe Sans Display Semibold"/>
                          <a:ea typeface="+mn-ea"/>
                          <a:cs typeface="Segoe Sans Display Semibold"/>
                        </a:rPr>
                        <a:t>Deliver</a:t>
                      </a:r>
                      <a:r>
                        <a:rPr lang="en-US" sz="1400" b="0" i="0" u="none" strike="noStrike" kern="1200" cap="none" spc="0" normalizeH="0" baseline="0" dirty="0">
                          <a:solidFill>
                            <a:schemeClr val="tx1"/>
                          </a:solidFill>
                          <a:effectLst/>
                          <a:latin typeface="+mn-lt"/>
                          <a:ea typeface="+mn-ea"/>
                          <a:cs typeface="Segoe Sans Display"/>
                        </a:rPr>
                        <a:t> </a:t>
                      </a:r>
                      <a:r>
                        <a:rPr lang="en-US" sz="1400" b="0" i="0" u="none" strike="noStrike" kern="1200" cap="none" spc="0" normalizeH="0" baseline="0" dirty="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dirty="0">
                          <a:solidFill>
                            <a:schemeClr val="tx1"/>
                          </a:solidFill>
                          <a:effectLst/>
                          <a:latin typeface="+mn-lt"/>
                          <a:ea typeface="+mn-ea"/>
                          <a:cs typeface="Segoe Sans Display"/>
                        </a:rPr>
                        <a:t> Plan, dashboard, and check-ins in place </a:t>
                      </a:r>
                      <a:endParaRPr lang="en-IN" sz="1400" b="0" i="0" u="none" strike="noStrike" kern="1200" cap="none" spc="0" normalizeH="0" baseline="0" dirty="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noFill/>
                      <a:prstDash val="solid"/>
                      <a:round/>
                      <a:headEnd type="none" w="med" len="med"/>
                      <a:tailEnd type="none" w="med" len="med"/>
                    </a:lnB>
                    <a:noFill/>
                  </a:tcPr>
                </a:tc>
                <a:extLst>
                  <a:ext uri="{0D108BD9-81ED-4DB2-BD59-A6C34878D82A}">
                    <a16:rowId xmlns:a16="http://schemas.microsoft.com/office/drawing/2014/main" val="3082059850"/>
                  </a:ext>
                </a:extLst>
              </a:tr>
            </a:tbl>
          </a:graphicData>
        </a:graphic>
      </p:graphicFrame>
      <p:cxnSp>
        <p:nvCxnSpPr>
          <p:cNvPr id="2" name="Straight Connector 1">
            <a:extLst>
              <a:ext uri="{FF2B5EF4-FFF2-40B4-BE49-F238E27FC236}">
                <a16:creationId xmlns:a16="http://schemas.microsoft.com/office/drawing/2014/main" id="{B12A9BF0-6A62-7414-ED6E-4F756ACF4765}"/>
              </a:ext>
              <a:ext uri="{C183D7F6-B498-43B3-948B-1728B52AA6E4}">
                <adec:decorative xmlns:adec="http://schemas.microsoft.com/office/drawing/2017/decorative" val="1"/>
              </a:ext>
            </a:extLst>
          </p:cNvPr>
          <p:cNvCxnSpPr>
            <a:cxnSpLocks/>
          </p:cNvCxnSpPr>
          <p:nvPr/>
        </p:nvCxnSpPr>
        <p:spPr>
          <a:xfrm>
            <a:off x="350838" y="1389084"/>
            <a:ext cx="7070725" cy="0"/>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7" name="Graphic 38" descr="Icon of a house which links to the At a glance page">
            <a:hlinkClick r:id="rId4" action="ppaction://hlinksldjump"/>
            <a:extLst>
              <a:ext uri="{FF2B5EF4-FFF2-40B4-BE49-F238E27FC236}">
                <a16:creationId xmlns:a16="http://schemas.microsoft.com/office/drawing/2014/main" id="{013998F2-2507-9382-DF90-8790982CD6B5}"/>
              </a:ext>
              <a:ext uri="{C183D7F6-B498-43B3-948B-1728B52AA6E4}">
                <adec:decorative xmlns:adec="http://schemas.microsoft.com/office/drawing/2017/decorative" val="0"/>
              </a:ext>
            </a:extLst>
          </p:cNvPr>
          <p:cNvSpPr>
            <a:spLocks/>
          </p:cNvSpPr>
          <p:nvPr/>
        </p:nvSpPr>
        <p:spPr>
          <a:xfrm>
            <a:off x="3812381" y="9807003"/>
            <a:ext cx="147638" cy="159896"/>
          </a:xfrm>
          <a:custGeom>
            <a:avLst/>
            <a:gdLst>
              <a:gd name="connsiteX0" fmla="*/ 638351 w 1521897"/>
              <a:gd name="connsiteY0" fmla="*/ 44772 h 1648428"/>
              <a:gd name="connsiteX1" fmla="*/ 883546 w 1521897"/>
              <a:gd name="connsiteY1" fmla="*/ 44772 h 1648428"/>
              <a:gd name="connsiteX2" fmla="*/ 1454257 w 1521897"/>
              <a:gd name="connsiteY2" fmla="*/ 526284 h 1648428"/>
              <a:gd name="connsiteX3" fmla="*/ 1521897 w 1521897"/>
              <a:gd name="connsiteY3" fmla="*/ 671709 h 1648428"/>
              <a:gd name="connsiteX4" fmla="*/ 1521897 w 1521897"/>
              <a:gd name="connsiteY4" fmla="*/ 1500467 h 1648428"/>
              <a:gd name="connsiteX5" fmla="*/ 1373935 w 1521897"/>
              <a:gd name="connsiteY5" fmla="*/ 1648429 h 1648428"/>
              <a:gd name="connsiteX6" fmla="*/ 1120285 w 1521897"/>
              <a:gd name="connsiteY6" fmla="*/ 1648429 h 1648428"/>
              <a:gd name="connsiteX7" fmla="*/ 972323 w 1521897"/>
              <a:gd name="connsiteY7" fmla="*/ 1500467 h 1648428"/>
              <a:gd name="connsiteX8" fmla="*/ 972323 w 1521897"/>
              <a:gd name="connsiteY8" fmla="*/ 1077718 h 1648428"/>
              <a:gd name="connsiteX9" fmla="*/ 908911 w 1521897"/>
              <a:gd name="connsiteY9" fmla="*/ 1014305 h 1648428"/>
              <a:gd name="connsiteX10" fmla="*/ 612986 w 1521897"/>
              <a:gd name="connsiteY10" fmla="*/ 1014305 h 1648428"/>
              <a:gd name="connsiteX11" fmla="*/ 549574 w 1521897"/>
              <a:gd name="connsiteY11" fmla="*/ 1077718 h 1648428"/>
              <a:gd name="connsiteX12" fmla="*/ 549574 w 1521897"/>
              <a:gd name="connsiteY12" fmla="*/ 1500467 h 1648428"/>
              <a:gd name="connsiteX13" fmla="*/ 401612 w 1521897"/>
              <a:gd name="connsiteY13" fmla="*/ 1648429 h 1648428"/>
              <a:gd name="connsiteX14" fmla="*/ 147962 w 1521897"/>
              <a:gd name="connsiteY14" fmla="*/ 1648429 h 1648428"/>
              <a:gd name="connsiteX15" fmla="*/ 0 w 1521897"/>
              <a:gd name="connsiteY15" fmla="*/ 1500467 h 1648428"/>
              <a:gd name="connsiteX16" fmla="*/ 0 w 1521897"/>
              <a:gd name="connsiteY16" fmla="*/ 671625 h 1648428"/>
              <a:gd name="connsiteX17" fmla="*/ 67640 w 1521897"/>
              <a:gd name="connsiteY17" fmla="*/ 526199 h 1648428"/>
              <a:gd name="connsiteX18" fmla="*/ 638351 w 1521897"/>
              <a:gd name="connsiteY18" fmla="*/ 44772 h 1648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21897" h="1648428">
                <a:moveTo>
                  <a:pt x="638351" y="44772"/>
                </a:moveTo>
                <a:cubicBezTo>
                  <a:pt x="709179" y="-14924"/>
                  <a:pt x="812718" y="-14924"/>
                  <a:pt x="883546" y="44772"/>
                </a:cubicBezTo>
                <a:lnTo>
                  <a:pt x="1454257" y="526284"/>
                </a:lnTo>
                <a:cubicBezTo>
                  <a:pt x="1497209" y="562386"/>
                  <a:pt x="1521897" y="615568"/>
                  <a:pt x="1521897" y="671709"/>
                </a:cubicBezTo>
                <a:lnTo>
                  <a:pt x="1521897" y="1500467"/>
                </a:lnTo>
                <a:cubicBezTo>
                  <a:pt x="1521897" y="1582184"/>
                  <a:pt x="1455652" y="1648429"/>
                  <a:pt x="1373935" y="1648429"/>
                </a:cubicBezTo>
                <a:lnTo>
                  <a:pt x="1120285" y="1648429"/>
                </a:lnTo>
                <a:cubicBezTo>
                  <a:pt x="1038568" y="1648429"/>
                  <a:pt x="972323" y="1582184"/>
                  <a:pt x="972323" y="1500467"/>
                </a:cubicBezTo>
                <a:lnTo>
                  <a:pt x="972323" y="1077718"/>
                </a:lnTo>
                <a:cubicBezTo>
                  <a:pt x="972323" y="1042697"/>
                  <a:pt x="943931" y="1014305"/>
                  <a:pt x="908911" y="1014305"/>
                </a:cubicBezTo>
                <a:lnTo>
                  <a:pt x="612986" y="1014305"/>
                </a:lnTo>
                <a:cubicBezTo>
                  <a:pt x="577965" y="1014305"/>
                  <a:pt x="549574" y="1042697"/>
                  <a:pt x="549574" y="1077718"/>
                </a:cubicBezTo>
                <a:lnTo>
                  <a:pt x="549574" y="1500467"/>
                </a:lnTo>
                <a:cubicBezTo>
                  <a:pt x="549574" y="1582184"/>
                  <a:pt x="483329" y="1648429"/>
                  <a:pt x="401612" y="1648429"/>
                </a:cubicBezTo>
                <a:lnTo>
                  <a:pt x="147962" y="1648429"/>
                </a:lnTo>
                <a:cubicBezTo>
                  <a:pt x="66245" y="1648429"/>
                  <a:pt x="0" y="1582184"/>
                  <a:pt x="0" y="1500467"/>
                </a:cubicBezTo>
                <a:lnTo>
                  <a:pt x="0" y="671625"/>
                </a:lnTo>
                <a:cubicBezTo>
                  <a:pt x="0" y="615568"/>
                  <a:pt x="24689" y="562386"/>
                  <a:pt x="67640" y="526199"/>
                </a:cubicBezTo>
                <a:lnTo>
                  <a:pt x="638351" y="44772"/>
                </a:lnTo>
                <a:close/>
              </a:path>
            </a:pathLst>
          </a:custGeom>
          <a:solidFill>
            <a:schemeClr val="tx1"/>
          </a:solidFill>
          <a:ln w="15081" cap="flat">
            <a:noFill/>
            <a:prstDash val="solid"/>
            <a:miter/>
          </a:ln>
        </p:spPr>
        <p:txBody>
          <a:bodyPr rtlCol="0" anchor="ctr"/>
          <a:lstStyle/>
          <a:p>
            <a:endParaRPr lang="en-US" dirty="0"/>
          </a:p>
        </p:txBody>
      </p:sp>
      <p:sp>
        <p:nvSpPr>
          <p:cNvPr id="30" name="Slide Number Placeholder 29">
            <a:extLst>
              <a:ext uri="{FF2B5EF4-FFF2-40B4-BE49-F238E27FC236}">
                <a16:creationId xmlns:a16="http://schemas.microsoft.com/office/drawing/2014/main" id="{97B39784-7EE0-1504-EB13-D583F5115B1A}"/>
              </a:ext>
            </a:extLst>
          </p:cNvPr>
          <p:cNvSpPr>
            <a:spLocks noGrp="1"/>
          </p:cNvSpPr>
          <p:nvPr>
            <p:ph type="sldNum" sz="quarter" idx="10"/>
          </p:nvPr>
        </p:nvSpPr>
        <p:spPr>
          <a:xfrm>
            <a:off x="7197040" y="9825395"/>
            <a:ext cx="232460" cy="123111"/>
          </a:xfrm>
        </p:spPr>
        <p:txBody>
          <a:bodyPr/>
          <a:lstStyle/>
          <a:p>
            <a:r>
              <a:rPr lang="en-IN"/>
              <a:t>22</a:t>
            </a:r>
          </a:p>
        </p:txBody>
      </p:sp>
    </p:spTree>
    <p:extLst>
      <p:ext uri="{BB962C8B-B14F-4D97-AF65-F5344CB8AC3E}">
        <p14:creationId xmlns:p14="http://schemas.microsoft.com/office/powerpoint/2010/main" val="4074635724"/>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A3113C-9942-F086-1FA5-9EC1742BD604}"/>
            </a:ext>
          </a:extLst>
        </p:cNvPr>
        <p:cNvGrpSpPr/>
        <p:nvPr/>
      </p:nvGrpSpPr>
      <p:grpSpPr>
        <a:xfrm>
          <a:off x="0" y="0"/>
          <a:ext cx="0" cy="0"/>
          <a:chOff x="0" y="0"/>
          <a:chExt cx="0" cy="0"/>
        </a:xfrm>
      </p:grpSpPr>
      <p:sp>
        <p:nvSpPr>
          <p:cNvPr id="39" name="Title 3">
            <a:extLst>
              <a:ext uri="{FF2B5EF4-FFF2-40B4-BE49-F238E27FC236}">
                <a16:creationId xmlns:a16="http://schemas.microsoft.com/office/drawing/2014/main" id="{7CC2CE7C-88F5-9E0F-1C20-FCEFAFD790A9}"/>
              </a:ext>
            </a:extLst>
          </p:cNvPr>
          <p:cNvSpPr>
            <a:spLocks noGrp="1"/>
          </p:cNvSpPr>
          <p:nvPr>
            <p:ph type="title"/>
          </p:nvPr>
        </p:nvSpPr>
        <p:spPr>
          <a:xfrm>
            <a:off x="350838" y="1008281"/>
            <a:ext cx="7070725" cy="369332"/>
          </a:xfrm>
        </p:spPr>
        <p:txBody>
          <a:bodyPr vert="horz" wrap="square" lIns="0" tIns="0" rIns="0" bIns="0" rtlCol="0" anchor="t">
            <a:spAutoFit/>
          </a:bodyPr>
          <a:lstStyle/>
          <a:p>
            <a:r>
              <a:rPr lang="en-US" dirty="0"/>
              <a:t>Automate recurring project reporting</a:t>
            </a:r>
            <a:endParaRPr lang="en-IN" dirty="0"/>
          </a:p>
        </p:txBody>
      </p:sp>
      <p:pic>
        <p:nvPicPr>
          <p:cNvPr id="24" name="Picture 23">
            <a:extLst>
              <a:ext uri="{FF2B5EF4-FFF2-40B4-BE49-F238E27FC236}">
                <a16:creationId xmlns:a16="http://schemas.microsoft.com/office/drawing/2014/main" id="{7CDE1507-A242-DB1B-98F1-343E1FF9E789}"/>
              </a:ext>
              <a:ext uri="{C183D7F6-B498-43B3-948B-1728B52AA6E4}">
                <adec:decorative xmlns:adec="http://schemas.microsoft.com/office/drawing/2017/decorative" val="1"/>
              </a:ext>
            </a:extLst>
          </p:cNvPr>
          <p:cNvPicPr>
            <a:picLocks noChangeAspect="1"/>
          </p:cNvPicPr>
          <p:nvPr/>
        </p:nvPicPr>
        <p:blipFill>
          <a:blip r:embed="rId2">
            <a:alphaModFix amt="62000"/>
          </a:blip>
          <a:srcRect l="19826" t="32122"/>
          <a:stretch>
            <a:fillRect/>
          </a:stretch>
        </p:blipFill>
        <p:spPr>
          <a:xfrm flipV="1">
            <a:off x="0" y="9784109"/>
            <a:ext cx="1949450" cy="274291"/>
          </a:xfrm>
          <a:custGeom>
            <a:avLst/>
            <a:gdLst>
              <a:gd name="csX0" fmla="*/ 0 w 1988820"/>
              <a:gd name="csY0" fmla="*/ 279830 h 279830"/>
              <a:gd name="csX1" fmla="*/ 1988820 w 1988820"/>
              <a:gd name="csY1" fmla="*/ 279830 h 279830"/>
              <a:gd name="csX2" fmla="*/ 1988820 w 1988820"/>
              <a:gd name="csY2" fmla="*/ 0 h 279830"/>
              <a:gd name="csX3" fmla="*/ 0 w 1988820"/>
              <a:gd name="csY3" fmla="*/ 0 h 279830"/>
            </a:gdLst>
            <a:ahLst/>
            <a:cxnLst>
              <a:cxn ang="0">
                <a:pos x="csX0" y="csY0"/>
              </a:cxn>
              <a:cxn ang="0">
                <a:pos x="csX1" y="csY1"/>
              </a:cxn>
              <a:cxn ang="0">
                <a:pos x="csX2" y="csY2"/>
              </a:cxn>
              <a:cxn ang="0">
                <a:pos x="csX3" y="csY3"/>
              </a:cxn>
            </a:cxnLst>
            <a:rect l="l" t="t" r="r" b="b"/>
            <a:pathLst>
              <a:path w="1988820" h="279830">
                <a:moveTo>
                  <a:pt x="0" y="279830"/>
                </a:moveTo>
                <a:lnTo>
                  <a:pt x="1988820" y="279830"/>
                </a:lnTo>
                <a:lnTo>
                  <a:pt x="1988820" y="0"/>
                </a:lnTo>
                <a:lnTo>
                  <a:pt x="0" y="0"/>
                </a:lnTo>
                <a:close/>
              </a:path>
            </a:pathLst>
          </a:custGeom>
        </p:spPr>
      </p:pic>
      <p:sp>
        <p:nvSpPr>
          <p:cNvPr id="25" name="NavPill_SitesPages">
            <a:extLst>
              <a:ext uri="{FF2B5EF4-FFF2-40B4-BE49-F238E27FC236}">
                <a16:creationId xmlns:a16="http://schemas.microsoft.com/office/drawing/2014/main" id="{56B23851-6F65-77F9-EBD2-8AC863F9B2A3}"/>
              </a:ext>
            </a:extLst>
          </p:cNvPr>
          <p:cNvSpPr/>
          <p:nvPr/>
        </p:nvSpPr>
        <p:spPr>
          <a:xfrm>
            <a:off x="350838" y="342900"/>
            <a:ext cx="1012825" cy="337762"/>
          </a:xfrm>
          <a:prstGeom prst="roundRect">
            <a:avLst>
              <a:gd name="adj" fmla="val 50000"/>
            </a:avLst>
          </a:prstGeom>
          <a:solidFill>
            <a:schemeClr val="bg1"/>
          </a:solidFill>
          <a:ln w="9525">
            <a:noFill/>
            <a:headEnd type="none" w="lg" len="med"/>
            <a:tailEnd type="none" w="lg" len="med"/>
          </a:ln>
          <a:effectLst>
            <a:outerShdw blurRad="63500" dist="635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07091" fontAlgn="base">
              <a:spcBef>
                <a:spcPct val="0"/>
              </a:spcBef>
              <a:spcAft>
                <a:spcPct val="0"/>
              </a:spcAft>
            </a:pPr>
            <a:r>
              <a:rPr lang="en-US" sz="1600">
                <a:blipFill>
                  <a:blip r:embed="rId3"/>
                  <a:stretch>
                    <a:fillRect t="-26822" b="-26822"/>
                  </a:stretch>
                </a:blipFill>
                <a:latin typeface="Segoe Sans Display Semibold" pitchFamily="2" charset="0"/>
                <a:cs typeface="Segoe Sans Display Semibold" pitchFamily="2" charset="0"/>
              </a:rPr>
              <a:t>Task 18</a:t>
            </a:r>
          </a:p>
        </p:txBody>
      </p:sp>
      <p:grpSp>
        <p:nvGrpSpPr>
          <p:cNvPr id="3" name="Group 2" descr="Classification: Hard problems">
            <a:extLst>
              <a:ext uri="{FF2B5EF4-FFF2-40B4-BE49-F238E27FC236}">
                <a16:creationId xmlns:a16="http://schemas.microsoft.com/office/drawing/2014/main" id="{5BC5DDDF-307A-D54E-E790-69C49B97CA94}"/>
              </a:ext>
            </a:extLst>
          </p:cNvPr>
          <p:cNvGrpSpPr/>
          <p:nvPr/>
        </p:nvGrpSpPr>
        <p:grpSpPr>
          <a:xfrm>
            <a:off x="4772028" y="135543"/>
            <a:ext cx="2649535" cy="377634"/>
            <a:chOff x="4772028" y="135543"/>
            <a:chExt cx="2649535" cy="377634"/>
          </a:xfrm>
        </p:grpSpPr>
        <p:sp>
          <p:nvSpPr>
            <p:cNvPr id="38" name="TextBox 37">
              <a:extLst>
                <a:ext uri="{FF2B5EF4-FFF2-40B4-BE49-F238E27FC236}">
                  <a16:creationId xmlns:a16="http://schemas.microsoft.com/office/drawing/2014/main" id="{8032F406-5EE0-0FF7-CB5D-F60F82826CDA}"/>
                </a:ext>
              </a:extLst>
            </p:cNvPr>
            <p:cNvSpPr txBox="1"/>
            <p:nvPr/>
          </p:nvSpPr>
          <p:spPr>
            <a:xfrm>
              <a:off x="4772028" y="135543"/>
              <a:ext cx="2649535" cy="377634"/>
            </a:xfrm>
            <a:prstGeom prst="roundRect">
              <a:avLst>
                <a:gd name="adj" fmla="val 19537"/>
              </a:avLst>
            </a:prstGeom>
            <a:solidFill>
              <a:schemeClr val="accent2">
                <a:lumMod val="60000"/>
                <a:lumOff val="40000"/>
              </a:schemeClr>
            </a:solidFill>
          </p:spPr>
          <p:txBody>
            <a:bodyPr wrap="square" lIns="1188720" tIns="45720" rIns="0" bIns="45720" anchor="ctr">
              <a:noAutofit/>
            </a:bodyPr>
            <a:lstStyle>
              <a:defPPr>
                <a:defRPr lang="en-US"/>
              </a:defPPr>
              <a:lvl1pPr>
                <a:spcAft>
                  <a:spcPts val="776"/>
                </a:spcAft>
                <a:defRPr sz="1200">
                  <a:latin typeface="+mj-lt"/>
                  <a:cs typeface="Segoe Sans Display Semibold" pitchFamily="2" charset="0"/>
                </a:defRPr>
              </a:lvl1pPr>
            </a:lstStyle>
            <a:p>
              <a:r>
                <a:rPr lang="en-US" dirty="0"/>
                <a:t>Hard problems</a:t>
              </a:r>
            </a:p>
          </p:txBody>
        </p:sp>
        <p:sp>
          <p:nvSpPr>
            <p:cNvPr id="40" name="TextBox 39">
              <a:extLst>
                <a:ext uri="{FF2B5EF4-FFF2-40B4-BE49-F238E27FC236}">
                  <a16:creationId xmlns:a16="http://schemas.microsoft.com/office/drawing/2014/main" id="{E0F972CE-429B-F4E2-1981-5C3A89ED132B}"/>
                </a:ext>
              </a:extLst>
            </p:cNvPr>
            <p:cNvSpPr txBox="1"/>
            <p:nvPr/>
          </p:nvSpPr>
          <p:spPr>
            <a:xfrm>
              <a:off x="4832904" y="194216"/>
              <a:ext cx="1065613" cy="260288"/>
            </a:xfrm>
            <a:prstGeom prst="roundRect">
              <a:avLst>
                <a:gd name="adj" fmla="val 16151"/>
              </a:avLst>
            </a:prstGeom>
            <a:solidFill>
              <a:schemeClr val="bg1"/>
            </a:solidFill>
            <a:ln w="9525">
              <a:noFill/>
              <a:headEnd type="none" w="lg" len="med"/>
              <a:tailEnd type="none" w="lg" len="med"/>
            </a:ln>
            <a:effectLst>
              <a:outerShdw blurRad="63500" dist="63500" dir="2700000" algn="tl" rotWithShape="0">
                <a:prstClr val="black">
                  <a:alpha val="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defRPr lang="en-US"/>
              </a:defPPr>
              <a:lvl1pPr algn="ctr" defTabSz="932765" fontAlgn="base">
                <a:spcBef>
                  <a:spcPct val="0"/>
                </a:spcBef>
                <a:spcAft>
                  <a:spcPct val="0"/>
                </a:spcAft>
                <a:defRPr sz="1600">
                  <a:solidFill>
                    <a:schemeClr val="accent1"/>
                  </a:solidFill>
                  <a:latin typeface="+mj-lt"/>
                  <a:cs typeface="Segoe Sans Display Semibold" pitchFamily="2" charset="0"/>
                </a:defRPr>
              </a:lvl1pPr>
            </a:lstStyle>
            <a:p>
              <a:r>
                <a:rPr lang="en-IN" sz="1200">
                  <a:solidFill>
                    <a:schemeClr val="tx1"/>
                  </a:solidFill>
                </a:rPr>
                <a:t>Classification</a:t>
              </a:r>
            </a:p>
          </p:txBody>
        </p:sp>
      </p:grpSp>
      <p:grpSp>
        <p:nvGrpSpPr>
          <p:cNvPr id="4" name="Group 3" descr="Plugin: Monday.com">
            <a:extLst>
              <a:ext uri="{FF2B5EF4-FFF2-40B4-BE49-F238E27FC236}">
                <a16:creationId xmlns:a16="http://schemas.microsoft.com/office/drawing/2014/main" id="{5BF59DDA-16E2-76EF-9436-B0A3E11715BC}"/>
              </a:ext>
            </a:extLst>
          </p:cNvPr>
          <p:cNvGrpSpPr/>
          <p:nvPr/>
        </p:nvGrpSpPr>
        <p:grpSpPr>
          <a:xfrm>
            <a:off x="4772028" y="557053"/>
            <a:ext cx="2649535" cy="377634"/>
            <a:chOff x="4772028" y="557053"/>
            <a:chExt cx="2649535" cy="377634"/>
          </a:xfrm>
        </p:grpSpPr>
        <p:sp>
          <p:nvSpPr>
            <p:cNvPr id="35" name="TextBox 34">
              <a:extLst>
                <a:ext uri="{FF2B5EF4-FFF2-40B4-BE49-F238E27FC236}">
                  <a16:creationId xmlns:a16="http://schemas.microsoft.com/office/drawing/2014/main" id="{EFAC1009-9A10-5A09-8BFE-8BE59B440DE1}"/>
                </a:ext>
              </a:extLst>
            </p:cNvPr>
            <p:cNvSpPr txBox="1"/>
            <p:nvPr/>
          </p:nvSpPr>
          <p:spPr>
            <a:xfrm>
              <a:off x="4772028" y="557053"/>
              <a:ext cx="2649535" cy="377634"/>
            </a:xfrm>
            <a:prstGeom prst="roundRect">
              <a:avLst>
                <a:gd name="adj" fmla="val 19537"/>
              </a:avLst>
            </a:prstGeom>
            <a:solidFill>
              <a:schemeClr val="bg1">
                <a:lumMod val="85000"/>
              </a:schemeClr>
            </a:solidFill>
          </p:spPr>
          <p:txBody>
            <a:bodyPr wrap="square" lIns="1188720" tIns="45720" rIns="91440" bIns="45720" anchor="ctr">
              <a:noAutofit/>
            </a:bodyPr>
            <a:lstStyle>
              <a:defPPr>
                <a:defRPr lang="en-US"/>
              </a:defPPr>
              <a:lvl1pPr>
                <a:spcAft>
                  <a:spcPts val="776"/>
                </a:spcAft>
                <a:defRPr sz="1200">
                  <a:latin typeface="+mj-lt"/>
                  <a:cs typeface="Segoe Sans Display Semibold" pitchFamily="2" charset="0"/>
                </a:defRPr>
              </a:lvl1pPr>
            </a:lstStyle>
            <a:p>
              <a:endParaRPr lang="en-IN"/>
            </a:p>
          </p:txBody>
        </p:sp>
        <p:sp>
          <p:nvSpPr>
            <p:cNvPr id="36" name="TextBox 35">
              <a:extLst>
                <a:ext uri="{FF2B5EF4-FFF2-40B4-BE49-F238E27FC236}">
                  <a16:creationId xmlns:a16="http://schemas.microsoft.com/office/drawing/2014/main" id="{8E3603C3-F851-3B59-8C82-0AE315B24ACA}"/>
                </a:ext>
              </a:extLst>
            </p:cNvPr>
            <p:cNvSpPr txBox="1"/>
            <p:nvPr/>
          </p:nvSpPr>
          <p:spPr>
            <a:xfrm>
              <a:off x="4832904" y="615726"/>
              <a:ext cx="1065613" cy="260288"/>
            </a:xfrm>
            <a:prstGeom prst="roundRect">
              <a:avLst>
                <a:gd name="adj" fmla="val 16151"/>
              </a:avLst>
            </a:prstGeom>
            <a:solidFill>
              <a:schemeClr val="bg1"/>
            </a:solidFill>
            <a:ln w="9525">
              <a:noFill/>
              <a:headEnd type="none" w="lg" len="med"/>
              <a:tailEnd type="none" w="lg" len="med"/>
            </a:ln>
            <a:effectLst>
              <a:outerShdw blurRad="63500" dist="63500" dir="2700000" algn="tl" rotWithShape="0">
                <a:prstClr val="black">
                  <a:alpha val="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defRPr lang="en-US"/>
              </a:defPPr>
              <a:lvl1pPr algn="ctr" defTabSz="932765" fontAlgn="base">
                <a:spcBef>
                  <a:spcPct val="0"/>
                </a:spcBef>
                <a:spcAft>
                  <a:spcPct val="0"/>
                </a:spcAft>
                <a:defRPr sz="1600">
                  <a:solidFill>
                    <a:schemeClr val="accent1"/>
                  </a:solidFill>
                  <a:latin typeface="+mj-lt"/>
                  <a:cs typeface="Segoe Sans Display Semibold" pitchFamily="2" charset="0"/>
                </a:defRPr>
              </a:lvl1pPr>
            </a:lstStyle>
            <a:p>
              <a:r>
                <a:rPr lang="en-IN" sz="1200">
                  <a:solidFill>
                    <a:schemeClr val="tx1"/>
                  </a:solidFill>
                </a:rPr>
                <a:t>Plugin</a:t>
              </a:r>
            </a:p>
          </p:txBody>
        </p:sp>
        <p:pic>
          <p:nvPicPr>
            <p:cNvPr id="37" name="Graphic 36">
              <a:extLst>
                <a:ext uri="{FF2B5EF4-FFF2-40B4-BE49-F238E27FC236}">
                  <a16:creationId xmlns:a16="http://schemas.microsoft.com/office/drawing/2014/main" id="{98AA2A29-33E1-C151-B17E-CAB520995B5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93908" y="687749"/>
              <a:ext cx="75805" cy="116242"/>
            </a:xfrm>
            <a:prstGeom prst="rect">
              <a:avLst/>
            </a:prstGeom>
            <a:effectLst>
              <a:outerShdw blurRad="63500" dist="63500" dir="2700000" algn="tl" rotWithShape="0">
                <a:prstClr val="black">
                  <a:alpha val="10000"/>
                </a:prstClr>
              </a:outerShdw>
            </a:effectLst>
          </p:spPr>
        </p:pic>
        <p:pic>
          <p:nvPicPr>
            <p:cNvPr id="44" name="Picture 4" descr="Press Kit - monday.com">
              <a:extLst>
                <a:ext uri="{FF2B5EF4-FFF2-40B4-BE49-F238E27FC236}">
                  <a16:creationId xmlns:a16="http://schemas.microsoft.com/office/drawing/2014/main" id="{A319F0AF-1ED4-2F8C-335E-A31F61CFEC8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618" t="30171" r="6618" b="20256"/>
            <a:stretch>
              <a:fillRect/>
            </a:stretch>
          </p:blipFill>
          <p:spPr bwMode="auto">
            <a:xfrm>
              <a:off x="6032864" y="661901"/>
              <a:ext cx="1019193" cy="167938"/>
            </a:xfrm>
            <a:prstGeom prst="rect">
              <a:avLst/>
            </a:prstGeom>
            <a:noFill/>
            <a:extLst>
              <a:ext uri="{909E8E84-426E-40DD-AFC4-6F175D3DCCD1}">
                <a14:hiddenFill xmlns:a14="http://schemas.microsoft.com/office/drawing/2010/main">
                  <a:solidFill>
                    <a:srgbClr val="FFFFFF"/>
                  </a:solidFill>
                </a14:hiddenFill>
              </a:ext>
            </a:extLst>
          </p:spPr>
        </p:pic>
      </p:grpSp>
      <p:sp>
        <p:nvSpPr>
          <p:cNvPr id="27" name="Graphic 5">
            <a:extLst>
              <a:ext uri="{FF2B5EF4-FFF2-40B4-BE49-F238E27FC236}">
                <a16:creationId xmlns:a16="http://schemas.microsoft.com/office/drawing/2014/main" id="{AD43CDDA-7ED1-80E4-D45C-C836B75DF005}"/>
              </a:ext>
              <a:ext uri="{C183D7F6-B498-43B3-948B-1728B52AA6E4}">
                <adec:decorative xmlns:adec="http://schemas.microsoft.com/office/drawing/2017/decorative" val="1"/>
              </a:ext>
            </a:extLst>
          </p:cNvPr>
          <p:cNvSpPr>
            <a:spLocks/>
          </p:cNvSpPr>
          <p:nvPr/>
        </p:nvSpPr>
        <p:spPr>
          <a:xfrm>
            <a:off x="457518" y="1753371"/>
            <a:ext cx="250822" cy="250818"/>
          </a:xfrm>
          <a:custGeom>
            <a:avLst/>
            <a:gdLst>
              <a:gd name="csX0" fmla="*/ 188408 w 190501"/>
              <a:gd name="csY0" fmla="*/ 45534 h 190500"/>
              <a:gd name="csX1" fmla="*/ 189957 w 190501"/>
              <a:gd name="csY1" fmla="*/ 37748 h 190500"/>
              <a:gd name="csX2" fmla="*/ 183357 w 190501"/>
              <a:gd name="csY2" fmla="*/ 33338 h 190500"/>
              <a:gd name="csX3" fmla="*/ 157162 w 190501"/>
              <a:gd name="csY3" fmla="*/ 33338 h 190500"/>
              <a:gd name="csX4" fmla="*/ 157162 w 190501"/>
              <a:gd name="csY4" fmla="*/ 7144 h 190500"/>
              <a:gd name="csX5" fmla="*/ 152751 w 190501"/>
              <a:gd name="csY5" fmla="*/ 544 h 190500"/>
              <a:gd name="csX6" fmla="*/ 144967 w 190501"/>
              <a:gd name="csY6" fmla="*/ 2093 h 190500"/>
              <a:gd name="csX7" fmla="*/ 121155 w 190501"/>
              <a:gd name="csY7" fmla="*/ 25906 h 190500"/>
              <a:gd name="csX8" fmla="*/ 119063 w 190501"/>
              <a:gd name="csY8" fmla="*/ 30957 h 190500"/>
              <a:gd name="csX9" fmla="*/ 119063 w 190501"/>
              <a:gd name="csY9" fmla="*/ 57967 h 190500"/>
              <a:gd name="csX10" fmla="*/ 100185 w 190501"/>
              <a:gd name="csY10" fmla="*/ 76846 h 190500"/>
              <a:gd name="csX11" fmla="*/ 95250 w 190501"/>
              <a:gd name="csY11" fmla="*/ 76201 h 190500"/>
              <a:gd name="csX12" fmla="*/ 76200 w 190501"/>
              <a:gd name="csY12" fmla="*/ 95251 h 190500"/>
              <a:gd name="csX13" fmla="*/ 95250 w 190501"/>
              <a:gd name="csY13" fmla="*/ 114301 h 190500"/>
              <a:gd name="csX14" fmla="*/ 114300 w 190501"/>
              <a:gd name="csY14" fmla="*/ 95251 h 190500"/>
              <a:gd name="csX15" fmla="*/ 113655 w 190501"/>
              <a:gd name="csY15" fmla="*/ 90316 h 190500"/>
              <a:gd name="csX16" fmla="*/ 132533 w 190501"/>
              <a:gd name="csY16" fmla="*/ 71438 h 190500"/>
              <a:gd name="csX17" fmla="*/ 159545 w 190501"/>
              <a:gd name="csY17" fmla="*/ 71438 h 190500"/>
              <a:gd name="csX18" fmla="*/ 164596 w 190501"/>
              <a:gd name="csY18" fmla="*/ 69346 h 190500"/>
              <a:gd name="csX19" fmla="*/ 188408 w 190501"/>
              <a:gd name="csY19" fmla="*/ 45534 h 190500"/>
              <a:gd name="csX20" fmla="*/ 95250 w 190501"/>
              <a:gd name="csY20" fmla="*/ 1 h 190500"/>
              <a:gd name="csX21" fmla="*/ 127860 w 190501"/>
              <a:gd name="csY21" fmla="*/ 5729 h 190500"/>
              <a:gd name="csX22" fmla="*/ 114419 w 190501"/>
              <a:gd name="csY22" fmla="*/ 19170 h 190500"/>
              <a:gd name="csX23" fmla="*/ 112781 w 190501"/>
              <a:gd name="csY23" fmla="*/ 21077 h 190500"/>
              <a:gd name="csX24" fmla="*/ 95250 w 190501"/>
              <a:gd name="csY24" fmla="*/ 19051 h 190500"/>
              <a:gd name="csX25" fmla="*/ 19050 w 190501"/>
              <a:gd name="csY25" fmla="*/ 95251 h 190500"/>
              <a:gd name="csX26" fmla="*/ 95250 w 190501"/>
              <a:gd name="csY26" fmla="*/ 171451 h 190500"/>
              <a:gd name="csX27" fmla="*/ 171450 w 190501"/>
              <a:gd name="csY27" fmla="*/ 95251 h 190500"/>
              <a:gd name="csX28" fmla="*/ 169424 w 190501"/>
              <a:gd name="csY28" fmla="*/ 77720 h 190500"/>
              <a:gd name="csX29" fmla="*/ 171331 w 190501"/>
              <a:gd name="csY29" fmla="*/ 76081 h 190500"/>
              <a:gd name="csX30" fmla="*/ 184772 w 190501"/>
              <a:gd name="csY30" fmla="*/ 62641 h 190500"/>
              <a:gd name="csX31" fmla="*/ 190500 w 190501"/>
              <a:gd name="csY31" fmla="*/ 95251 h 190500"/>
              <a:gd name="csX32" fmla="*/ 95250 w 190501"/>
              <a:gd name="csY32" fmla="*/ 190501 h 190500"/>
              <a:gd name="csX33" fmla="*/ 0 w 190501"/>
              <a:gd name="csY33" fmla="*/ 95251 h 190500"/>
              <a:gd name="csX34" fmla="*/ 95250 w 190501"/>
              <a:gd name="csY34" fmla="*/ 1 h 190500"/>
              <a:gd name="csX35" fmla="*/ 95250 w 190501"/>
              <a:gd name="csY35" fmla="*/ 38101 h 190500"/>
              <a:gd name="csX36" fmla="*/ 109538 w 190501"/>
              <a:gd name="csY36" fmla="*/ 39901 h 190500"/>
              <a:gd name="csX37" fmla="*/ 109538 w 190501"/>
              <a:gd name="csY37" fmla="*/ 54021 h 190500"/>
              <a:gd name="csX38" fmla="*/ 105592 w 190501"/>
              <a:gd name="csY38" fmla="*/ 57968 h 190500"/>
              <a:gd name="csX39" fmla="*/ 105131 w 190501"/>
              <a:gd name="csY39" fmla="*/ 58444 h 190500"/>
              <a:gd name="csX40" fmla="*/ 95250 w 190501"/>
              <a:gd name="csY40" fmla="*/ 57151 h 190500"/>
              <a:gd name="csX41" fmla="*/ 57150 w 190501"/>
              <a:gd name="csY41" fmla="*/ 95251 h 190500"/>
              <a:gd name="csX42" fmla="*/ 95250 w 190501"/>
              <a:gd name="csY42" fmla="*/ 133351 h 190500"/>
              <a:gd name="csX43" fmla="*/ 133350 w 190501"/>
              <a:gd name="csY43" fmla="*/ 95251 h 190500"/>
              <a:gd name="csX44" fmla="*/ 132057 w 190501"/>
              <a:gd name="csY44" fmla="*/ 85369 h 190500"/>
              <a:gd name="csX45" fmla="*/ 132533 w 190501"/>
              <a:gd name="csY45" fmla="*/ 84909 h 190500"/>
              <a:gd name="csX46" fmla="*/ 136478 w 190501"/>
              <a:gd name="csY46" fmla="*/ 80963 h 190500"/>
              <a:gd name="csX47" fmla="*/ 150600 w 190501"/>
              <a:gd name="csY47" fmla="*/ 80963 h 190500"/>
              <a:gd name="csX48" fmla="*/ 152400 w 190501"/>
              <a:gd name="csY48" fmla="*/ 95251 h 190500"/>
              <a:gd name="csX49" fmla="*/ 95250 w 190501"/>
              <a:gd name="csY49" fmla="*/ 152401 h 190500"/>
              <a:gd name="csX50" fmla="*/ 38100 w 190501"/>
              <a:gd name="csY50" fmla="*/ 95251 h 190500"/>
              <a:gd name="csX51" fmla="*/ 95250 w 190501"/>
              <a:gd name="csY51" fmla="*/ 38101 h 190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Lst>
            <a:rect l="l" t="t" r="r" b="b"/>
            <a:pathLst>
              <a:path w="190501" h="190500">
                <a:moveTo>
                  <a:pt x="188408" y="45534"/>
                </a:moveTo>
                <a:cubicBezTo>
                  <a:pt x="190452" y="43491"/>
                  <a:pt x="191063" y="40418"/>
                  <a:pt x="189957" y="37748"/>
                </a:cubicBezTo>
                <a:cubicBezTo>
                  <a:pt x="188852" y="35079"/>
                  <a:pt x="186247" y="33338"/>
                  <a:pt x="183357" y="33338"/>
                </a:cubicBezTo>
                <a:lnTo>
                  <a:pt x="157162" y="33338"/>
                </a:lnTo>
                <a:lnTo>
                  <a:pt x="157162" y="7144"/>
                </a:lnTo>
                <a:cubicBezTo>
                  <a:pt x="157162" y="4255"/>
                  <a:pt x="155421" y="1650"/>
                  <a:pt x="152751" y="544"/>
                </a:cubicBezTo>
                <a:cubicBezTo>
                  <a:pt x="150083" y="-562"/>
                  <a:pt x="147010" y="50"/>
                  <a:pt x="144967" y="2093"/>
                </a:cubicBezTo>
                <a:lnTo>
                  <a:pt x="121155" y="25906"/>
                </a:lnTo>
                <a:cubicBezTo>
                  <a:pt x="119815" y="27246"/>
                  <a:pt x="119063" y="29063"/>
                  <a:pt x="119063" y="30957"/>
                </a:cubicBezTo>
                <a:lnTo>
                  <a:pt x="119063" y="57967"/>
                </a:lnTo>
                <a:lnTo>
                  <a:pt x="100185" y="76846"/>
                </a:lnTo>
                <a:cubicBezTo>
                  <a:pt x="98610" y="76425"/>
                  <a:pt x="96957" y="76201"/>
                  <a:pt x="95250" y="76201"/>
                </a:cubicBezTo>
                <a:cubicBezTo>
                  <a:pt x="84729" y="76201"/>
                  <a:pt x="76200" y="84730"/>
                  <a:pt x="76200" y="95251"/>
                </a:cubicBezTo>
                <a:cubicBezTo>
                  <a:pt x="76200" y="105771"/>
                  <a:pt x="84729" y="114301"/>
                  <a:pt x="95250" y="114301"/>
                </a:cubicBezTo>
                <a:cubicBezTo>
                  <a:pt x="105771" y="114301"/>
                  <a:pt x="114300" y="105771"/>
                  <a:pt x="114300" y="95251"/>
                </a:cubicBezTo>
                <a:cubicBezTo>
                  <a:pt x="114300" y="93544"/>
                  <a:pt x="114075" y="91891"/>
                  <a:pt x="113655" y="90316"/>
                </a:cubicBezTo>
                <a:lnTo>
                  <a:pt x="132533" y="71438"/>
                </a:lnTo>
                <a:lnTo>
                  <a:pt x="159545" y="71438"/>
                </a:lnTo>
                <a:cubicBezTo>
                  <a:pt x="161439" y="71438"/>
                  <a:pt x="163256" y="70686"/>
                  <a:pt x="164596" y="69346"/>
                </a:cubicBezTo>
                <a:lnTo>
                  <a:pt x="188408" y="45534"/>
                </a:lnTo>
                <a:close/>
                <a:moveTo>
                  <a:pt x="95250" y="1"/>
                </a:moveTo>
                <a:cubicBezTo>
                  <a:pt x="106705" y="1"/>
                  <a:pt x="117687" y="2023"/>
                  <a:pt x="127860" y="5729"/>
                </a:cubicBezTo>
                <a:lnTo>
                  <a:pt x="114419" y="19170"/>
                </a:lnTo>
                <a:cubicBezTo>
                  <a:pt x="113823" y="19767"/>
                  <a:pt x="113275" y="20405"/>
                  <a:pt x="112781" y="21077"/>
                </a:cubicBezTo>
                <a:cubicBezTo>
                  <a:pt x="107152" y="19752"/>
                  <a:pt x="101283" y="19051"/>
                  <a:pt x="95250" y="19051"/>
                </a:cubicBezTo>
                <a:cubicBezTo>
                  <a:pt x="53166" y="19051"/>
                  <a:pt x="19050" y="53166"/>
                  <a:pt x="19050" y="95251"/>
                </a:cubicBezTo>
                <a:cubicBezTo>
                  <a:pt x="19050" y="137334"/>
                  <a:pt x="53166" y="171451"/>
                  <a:pt x="95250" y="171451"/>
                </a:cubicBezTo>
                <a:cubicBezTo>
                  <a:pt x="137334" y="171451"/>
                  <a:pt x="171450" y="137334"/>
                  <a:pt x="171450" y="95251"/>
                </a:cubicBezTo>
                <a:cubicBezTo>
                  <a:pt x="171450" y="89218"/>
                  <a:pt x="170749" y="83348"/>
                  <a:pt x="169424" y="77720"/>
                </a:cubicBezTo>
                <a:cubicBezTo>
                  <a:pt x="170096" y="77226"/>
                  <a:pt x="170734" y="76678"/>
                  <a:pt x="171331" y="76081"/>
                </a:cubicBezTo>
                <a:lnTo>
                  <a:pt x="184772" y="62641"/>
                </a:lnTo>
                <a:cubicBezTo>
                  <a:pt x="188478" y="72813"/>
                  <a:pt x="190500" y="83796"/>
                  <a:pt x="190500" y="95251"/>
                </a:cubicBezTo>
                <a:cubicBezTo>
                  <a:pt x="190500" y="147856"/>
                  <a:pt x="147855" y="190501"/>
                  <a:pt x="95250" y="190501"/>
                </a:cubicBezTo>
                <a:cubicBezTo>
                  <a:pt x="42645" y="190501"/>
                  <a:pt x="0" y="147856"/>
                  <a:pt x="0" y="95251"/>
                </a:cubicBezTo>
                <a:cubicBezTo>
                  <a:pt x="0" y="42645"/>
                  <a:pt x="42645" y="1"/>
                  <a:pt x="95250" y="1"/>
                </a:cubicBezTo>
                <a:close/>
                <a:moveTo>
                  <a:pt x="95250" y="38101"/>
                </a:moveTo>
                <a:cubicBezTo>
                  <a:pt x="100184" y="38101"/>
                  <a:pt x="104971" y="38726"/>
                  <a:pt x="109538" y="39901"/>
                </a:cubicBezTo>
                <a:lnTo>
                  <a:pt x="109538" y="54021"/>
                </a:lnTo>
                <a:lnTo>
                  <a:pt x="105592" y="57968"/>
                </a:lnTo>
                <a:cubicBezTo>
                  <a:pt x="105435" y="58125"/>
                  <a:pt x="105282" y="58284"/>
                  <a:pt x="105131" y="58444"/>
                </a:cubicBezTo>
                <a:cubicBezTo>
                  <a:pt x="101980" y="57601"/>
                  <a:pt x="98668" y="57151"/>
                  <a:pt x="95250" y="57151"/>
                </a:cubicBezTo>
                <a:cubicBezTo>
                  <a:pt x="74208" y="57151"/>
                  <a:pt x="57150" y="74208"/>
                  <a:pt x="57150" y="95251"/>
                </a:cubicBezTo>
                <a:cubicBezTo>
                  <a:pt x="57150" y="116293"/>
                  <a:pt x="74208" y="133351"/>
                  <a:pt x="95250" y="133351"/>
                </a:cubicBezTo>
                <a:cubicBezTo>
                  <a:pt x="116292" y="133351"/>
                  <a:pt x="133350" y="116293"/>
                  <a:pt x="133350" y="95251"/>
                </a:cubicBezTo>
                <a:cubicBezTo>
                  <a:pt x="133350" y="91833"/>
                  <a:pt x="132900" y="88521"/>
                  <a:pt x="132057" y="85369"/>
                </a:cubicBezTo>
                <a:cubicBezTo>
                  <a:pt x="132217" y="85219"/>
                  <a:pt x="132376" y="85065"/>
                  <a:pt x="132533" y="84909"/>
                </a:cubicBezTo>
                <a:lnTo>
                  <a:pt x="136478" y="80963"/>
                </a:lnTo>
                <a:lnTo>
                  <a:pt x="150600" y="80963"/>
                </a:lnTo>
                <a:cubicBezTo>
                  <a:pt x="151775" y="85530"/>
                  <a:pt x="152400" y="90317"/>
                  <a:pt x="152400" y="95251"/>
                </a:cubicBezTo>
                <a:cubicBezTo>
                  <a:pt x="152400" y="126814"/>
                  <a:pt x="126813" y="152401"/>
                  <a:pt x="95250" y="152401"/>
                </a:cubicBezTo>
                <a:cubicBezTo>
                  <a:pt x="63687" y="152401"/>
                  <a:pt x="38100" y="126814"/>
                  <a:pt x="38100" y="95251"/>
                </a:cubicBezTo>
                <a:cubicBezTo>
                  <a:pt x="38100" y="63687"/>
                  <a:pt x="63687" y="38101"/>
                  <a:pt x="95250" y="38101"/>
                </a:cubicBezTo>
                <a:close/>
              </a:path>
            </a:pathLst>
          </a:custGeom>
          <a:solidFill>
            <a:schemeClr val="tx1"/>
          </a:solidFill>
          <a:ln w="10477" cap="flat">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38011" tIns="270406" rIns="338011" bIns="270406" numCol="1" spcCol="0" rtlCol="0" fromWordArt="0" anchor="t" anchorCtr="0" forceAA="0" compatLnSpc="1">
            <a:prstTxWarp prst="textNoShape">
              <a:avLst/>
            </a:prstTxWarp>
            <a:noAutofit/>
          </a:bodyPr>
          <a:lstStyle/>
          <a:p>
            <a:pPr defTabSz="1722411" fontAlgn="base">
              <a:spcBef>
                <a:spcPct val="0"/>
              </a:spcBef>
              <a:spcAft>
                <a:spcPct val="0"/>
              </a:spcAft>
              <a:defRPr/>
            </a:pPr>
            <a:endParaRPr lang="en-US" sz="3622" b="1">
              <a:noFill/>
              <a:latin typeface="Segoe UI Variable Display Semibold" pitchFamily="2" charset="0"/>
              <a:cs typeface="Segoe UI" pitchFamily="34" charset="0"/>
            </a:endParaRPr>
          </a:p>
        </p:txBody>
      </p:sp>
      <p:sp>
        <p:nvSpPr>
          <p:cNvPr id="28" name="Rectangle: Rounded Corners 27">
            <a:extLst>
              <a:ext uri="{FF2B5EF4-FFF2-40B4-BE49-F238E27FC236}">
                <a16:creationId xmlns:a16="http://schemas.microsoft.com/office/drawing/2014/main" id="{080D5FDB-BA17-8E0A-3200-207C686DB14C}"/>
              </a:ext>
            </a:extLst>
          </p:cNvPr>
          <p:cNvSpPr/>
          <p:nvPr/>
        </p:nvSpPr>
        <p:spPr bwMode="auto">
          <a:xfrm>
            <a:off x="350838" y="2066107"/>
            <a:ext cx="3187959" cy="814642"/>
          </a:xfrm>
          <a:prstGeom prst="roundRect">
            <a:avLst>
              <a:gd name="adj" fmla="val 9646"/>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769520" fontAlgn="base">
              <a:spcBef>
                <a:spcPct val="0"/>
              </a:spcBef>
              <a:spcAft>
                <a:spcPct val="0"/>
              </a:spcAft>
            </a:pPr>
            <a:r>
              <a:rPr lang="en-US" sz="1100">
                <a:ln w="3175">
                  <a:noFill/>
                </a:ln>
                <a:solidFill>
                  <a:schemeClr val="tx1"/>
                </a:solidFill>
                <a:latin typeface="Segoe Sans Display Semibold" pitchFamily="2" charset="0"/>
                <a:cs typeface="Segoe Sans Display Semibold" pitchFamily="2" charset="0"/>
              </a:rPr>
              <a:t>Goal: </a:t>
            </a:r>
            <a:r>
              <a:rPr lang="en-US" sz="1100">
                <a:ln w="3175">
                  <a:noFill/>
                </a:ln>
                <a:solidFill>
                  <a:schemeClr val="tx1"/>
                </a:solidFill>
                <a:cs typeface="Segoe Sans Display Semibold" pitchFamily="2" charset="0"/>
              </a:rPr>
              <a:t>Replace the manual “pull the board, write the update, send it out” Monday-morning cycle with a status update that writes and sends itself.</a:t>
            </a:r>
          </a:p>
        </p:txBody>
      </p:sp>
      <p:sp>
        <p:nvSpPr>
          <p:cNvPr id="31" name="Rectangle: Rounded Corners 30">
            <a:extLst>
              <a:ext uri="{FF2B5EF4-FFF2-40B4-BE49-F238E27FC236}">
                <a16:creationId xmlns:a16="http://schemas.microsoft.com/office/drawing/2014/main" id="{A3D0AC30-9CC9-ACF1-5ECF-A74E546D8D9C}"/>
              </a:ext>
            </a:extLst>
          </p:cNvPr>
          <p:cNvSpPr/>
          <p:nvPr/>
        </p:nvSpPr>
        <p:spPr bwMode="auto">
          <a:xfrm>
            <a:off x="3674226" y="2066107"/>
            <a:ext cx="3747337" cy="814642"/>
          </a:xfrm>
          <a:prstGeom prst="roundRect">
            <a:avLst>
              <a:gd name="adj" fmla="val 10584"/>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769520" fontAlgn="base">
              <a:spcBef>
                <a:spcPct val="0"/>
              </a:spcBef>
              <a:spcAft>
                <a:spcPct val="0"/>
              </a:spcAft>
            </a:pPr>
            <a:r>
              <a:rPr lang="en-US" sz="1100" dirty="0">
                <a:ln w="3175">
                  <a:noFill/>
                </a:ln>
                <a:solidFill>
                  <a:schemeClr val="tx1"/>
                </a:solidFill>
                <a:latin typeface="Segoe Sans Display Semibold"/>
                <a:cs typeface="Segoe Sans Display Semibold"/>
              </a:rPr>
              <a:t>Output: </a:t>
            </a:r>
            <a:r>
              <a:rPr lang="en-US" sz="1100" dirty="0">
                <a:ln w="3175">
                  <a:noFill/>
                </a:ln>
                <a:solidFill>
                  <a:schemeClr val="tx1"/>
                </a:solidFill>
                <a:cs typeface="Segoe Sans Display Semibold"/>
              </a:rPr>
              <a:t>A recurring stakeholder update – drafted from real board data and delivered on cadence – so progress, risks, and deadlines stay visible without anyone chasing them.</a:t>
            </a:r>
          </a:p>
        </p:txBody>
      </p:sp>
      <p:sp>
        <p:nvSpPr>
          <p:cNvPr id="32" name="Graphic 15">
            <a:extLst>
              <a:ext uri="{FF2B5EF4-FFF2-40B4-BE49-F238E27FC236}">
                <a16:creationId xmlns:a16="http://schemas.microsoft.com/office/drawing/2014/main" id="{BE6DBC23-BC03-2739-76F6-D2736B477B26}"/>
              </a:ext>
              <a:ext uri="{C183D7F6-B498-43B3-948B-1728B52AA6E4}">
                <adec:decorative xmlns:adec="http://schemas.microsoft.com/office/drawing/2017/decorative" val="1"/>
              </a:ext>
            </a:extLst>
          </p:cNvPr>
          <p:cNvSpPr>
            <a:spLocks/>
          </p:cNvSpPr>
          <p:nvPr/>
        </p:nvSpPr>
        <p:spPr>
          <a:xfrm>
            <a:off x="3780906" y="1753374"/>
            <a:ext cx="297568" cy="252931"/>
          </a:xfrm>
          <a:custGeom>
            <a:avLst/>
            <a:gdLst>
              <a:gd name="csX0" fmla="*/ 147926 w 190499"/>
              <a:gd name="csY0" fmla="*/ 2092 h 161924"/>
              <a:gd name="csX1" fmla="*/ 137824 w 190499"/>
              <a:gd name="csY1" fmla="*/ 2092 h 161924"/>
              <a:gd name="csX2" fmla="*/ 137824 w 190499"/>
              <a:gd name="csY2" fmla="*/ 12195 h 161924"/>
              <a:gd name="csX3" fmla="*/ 166109 w 190499"/>
              <a:gd name="csY3" fmla="*/ 40481 h 161924"/>
              <a:gd name="csX4" fmla="*/ 119063 w 190499"/>
              <a:gd name="csY4" fmla="*/ 40481 h 161924"/>
              <a:gd name="csX5" fmla="*/ 88106 w 190499"/>
              <a:gd name="csY5" fmla="*/ 71437 h 161924"/>
              <a:gd name="csX6" fmla="*/ 88106 w 190499"/>
              <a:gd name="csY6" fmla="*/ 100012 h 161924"/>
              <a:gd name="csX7" fmla="*/ 75437 w 190499"/>
              <a:gd name="csY7" fmla="*/ 116198 h 161924"/>
              <a:gd name="csX8" fmla="*/ 38100 w 190499"/>
              <a:gd name="csY8" fmla="*/ 85725 h 161924"/>
              <a:gd name="csX9" fmla="*/ 0 w 190499"/>
              <a:gd name="csY9" fmla="*/ 123825 h 161924"/>
              <a:gd name="csX10" fmla="*/ 38100 w 190499"/>
              <a:gd name="csY10" fmla="*/ 161925 h 161924"/>
              <a:gd name="csX11" fmla="*/ 75582 w 190499"/>
              <a:gd name="csY11" fmla="*/ 130693 h 161924"/>
              <a:gd name="csX12" fmla="*/ 102394 w 190499"/>
              <a:gd name="csY12" fmla="*/ 100012 h 161924"/>
              <a:gd name="csX13" fmla="*/ 102394 w 190499"/>
              <a:gd name="csY13" fmla="*/ 71437 h 161924"/>
              <a:gd name="csX14" fmla="*/ 119063 w 190499"/>
              <a:gd name="csY14" fmla="*/ 54769 h 161924"/>
              <a:gd name="csX15" fmla="*/ 166109 w 190499"/>
              <a:gd name="csY15" fmla="*/ 54769 h 161924"/>
              <a:gd name="csX16" fmla="*/ 137824 w 190499"/>
              <a:gd name="csY16" fmla="*/ 83055 h 161924"/>
              <a:gd name="csX17" fmla="*/ 137824 w 190499"/>
              <a:gd name="csY17" fmla="*/ 93157 h 161924"/>
              <a:gd name="csX18" fmla="*/ 147926 w 190499"/>
              <a:gd name="csY18" fmla="*/ 93157 h 161924"/>
              <a:gd name="csX19" fmla="*/ 188407 w 190499"/>
              <a:gd name="csY19" fmla="*/ 52676 h 161924"/>
              <a:gd name="csX20" fmla="*/ 188407 w 190499"/>
              <a:gd name="csY20" fmla="*/ 42574 h 161924"/>
              <a:gd name="csX21" fmla="*/ 147926 w 190499"/>
              <a:gd name="csY21" fmla="*/ 2092 h 1619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90499" h="161924">
                <a:moveTo>
                  <a:pt x="147926" y="2092"/>
                </a:moveTo>
                <a:cubicBezTo>
                  <a:pt x="145136" y="-697"/>
                  <a:pt x="140614" y="-697"/>
                  <a:pt x="137824" y="2092"/>
                </a:cubicBezTo>
                <a:cubicBezTo>
                  <a:pt x="135034" y="4882"/>
                  <a:pt x="135034" y="9405"/>
                  <a:pt x="137824" y="12195"/>
                </a:cubicBezTo>
                <a:lnTo>
                  <a:pt x="166109" y="40481"/>
                </a:lnTo>
                <a:lnTo>
                  <a:pt x="119063" y="40481"/>
                </a:lnTo>
                <a:cubicBezTo>
                  <a:pt x="101966" y="40481"/>
                  <a:pt x="88106" y="54341"/>
                  <a:pt x="88106" y="71437"/>
                </a:cubicBezTo>
                <a:lnTo>
                  <a:pt x="88106" y="100012"/>
                </a:lnTo>
                <a:cubicBezTo>
                  <a:pt x="88106" y="107840"/>
                  <a:pt x="82711" y="114408"/>
                  <a:pt x="75437" y="116198"/>
                </a:cubicBezTo>
                <a:cubicBezTo>
                  <a:pt x="71904" y="98811"/>
                  <a:pt x="56530" y="85725"/>
                  <a:pt x="38100" y="85725"/>
                </a:cubicBezTo>
                <a:cubicBezTo>
                  <a:pt x="17058" y="85725"/>
                  <a:pt x="0" y="102783"/>
                  <a:pt x="0" y="123825"/>
                </a:cubicBezTo>
                <a:cubicBezTo>
                  <a:pt x="0" y="144867"/>
                  <a:pt x="17058" y="161925"/>
                  <a:pt x="38100" y="161925"/>
                </a:cubicBezTo>
                <a:cubicBezTo>
                  <a:pt x="56797" y="161925"/>
                  <a:pt x="72348" y="148458"/>
                  <a:pt x="75582" y="130693"/>
                </a:cubicBezTo>
                <a:cubicBezTo>
                  <a:pt x="90719" y="128668"/>
                  <a:pt x="102394" y="115704"/>
                  <a:pt x="102394" y="100012"/>
                </a:cubicBezTo>
                <a:lnTo>
                  <a:pt x="102394" y="71437"/>
                </a:lnTo>
                <a:cubicBezTo>
                  <a:pt x="102394" y="62232"/>
                  <a:pt x="109857" y="54769"/>
                  <a:pt x="119063" y="54769"/>
                </a:cubicBezTo>
                <a:lnTo>
                  <a:pt x="166109" y="54769"/>
                </a:lnTo>
                <a:lnTo>
                  <a:pt x="137824" y="83055"/>
                </a:lnTo>
                <a:cubicBezTo>
                  <a:pt x="135034" y="85845"/>
                  <a:pt x="135034" y="90367"/>
                  <a:pt x="137824" y="93157"/>
                </a:cubicBezTo>
                <a:cubicBezTo>
                  <a:pt x="140614" y="95947"/>
                  <a:pt x="145136" y="95947"/>
                  <a:pt x="147926" y="93157"/>
                </a:cubicBezTo>
                <a:lnTo>
                  <a:pt x="188407" y="52676"/>
                </a:lnTo>
                <a:cubicBezTo>
                  <a:pt x="191197" y="49887"/>
                  <a:pt x="191197" y="45363"/>
                  <a:pt x="188407" y="42574"/>
                </a:cubicBezTo>
                <a:lnTo>
                  <a:pt x="147926" y="2092"/>
                </a:lnTo>
                <a:close/>
              </a:path>
            </a:pathLst>
          </a:custGeom>
          <a:solidFill>
            <a:schemeClr val="tx1"/>
          </a:solidFill>
          <a:ln w="10477" cap="flat">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38011" tIns="270406" rIns="338011" bIns="270406" numCol="1" spcCol="0" rtlCol="0" fromWordArt="0" anchor="t" anchorCtr="0" forceAA="0" compatLnSpc="1">
            <a:prstTxWarp prst="textNoShape">
              <a:avLst/>
            </a:prstTxWarp>
            <a:noAutofit/>
          </a:bodyPr>
          <a:lstStyle/>
          <a:p>
            <a:pPr defTabSz="1722411" fontAlgn="base">
              <a:spcBef>
                <a:spcPct val="0"/>
              </a:spcBef>
              <a:spcAft>
                <a:spcPct val="0"/>
              </a:spcAft>
              <a:defRPr/>
            </a:pPr>
            <a:endParaRPr lang="en-US" sz="3622" b="1">
              <a:noFill/>
              <a:latin typeface="Segoe UI Variable Display Semibold" pitchFamily="2" charset="0"/>
              <a:cs typeface="Segoe UI" pitchFamily="34" charset="0"/>
            </a:endParaRPr>
          </a:p>
        </p:txBody>
      </p:sp>
      <p:graphicFrame>
        <p:nvGraphicFramePr>
          <p:cNvPr id="34" name="Table 33">
            <a:extLst>
              <a:ext uri="{FF2B5EF4-FFF2-40B4-BE49-F238E27FC236}">
                <a16:creationId xmlns:a16="http://schemas.microsoft.com/office/drawing/2014/main" id="{0D6FB8FB-E677-FCF9-1CB2-7808805DBFC1}"/>
              </a:ext>
            </a:extLst>
          </p:cNvPr>
          <p:cNvGraphicFramePr>
            <a:graphicFrameLocks noGrp="1"/>
          </p:cNvGraphicFramePr>
          <p:nvPr>
            <p:extLst>
              <p:ext uri="{D42A27DB-BD31-4B8C-83A1-F6EECF244321}">
                <p14:modId xmlns:p14="http://schemas.microsoft.com/office/powerpoint/2010/main" val="4061921976"/>
              </p:ext>
            </p:extLst>
          </p:nvPr>
        </p:nvGraphicFramePr>
        <p:xfrm>
          <a:off x="350838" y="3120140"/>
          <a:ext cx="7070725" cy="4337304"/>
        </p:xfrm>
        <a:graphic>
          <a:graphicData uri="http://schemas.openxmlformats.org/drawingml/2006/table">
            <a:tbl>
              <a:tblPr firstRow="1" bandRow="1">
                <a:effectLst/>
                <a:tableStyleId>{2D5ABB26-0587-4C30-8999-92F81FD0307C}</a:tableStyleId>
              </a:tblPr>
              <a:tblGrid>
                <a:gridCol w="4438876">
                  <a:extLst>
                    <a:ext uri="{9D8B030D-6E8A-4147-A177-3AD203B41FA5}">
                      <a16:colId xmlns:a16="http://schemas.microsoft.com/office/drawing/2014/main" val="500978148"/>
                    </a:ext>
                  </a:extLst>
                </a:gridCol>
                <a:gridCol w="2631849">
                  <a:extLst>
                    <a:ext uri="{9D8B030D-6E8A-4147-A177-3AD203B41FA5}">
                      <a16:colId xmlns:a16="http://schemas.microsoft.com/office/drawing/2014/main" val="1291813688"/>
                    </a:ext>
                  </a:extLst>
                </a:gridCol>
              </a:tblGrid>
              <a:tr h="0">
                <a:tc>
                  <a:txBody>
                    <a:bodyPr/>
                    <a:lstStyle/>
                    <a:p>
                      <a:pPr marL="0" marR="0" lvl="0" indent="0" algn="l" defTabSz="524695" rtl="0" eaLnBrk="1" fontAlgn="auto" latinLnBrk="0" hangingPunct="1">
                        <a:lnSpc>
                          <a:spcPct val="100000"/>
                        </a:lnSpc>
                        <a:spcBef>
                          <a:spcPts val="0"/>
                        </a:spcBef>
                        <a:spcAft>
                          <a:spcPts val="800"/>
                        </a:spcAft>
                        <a:buClrTx/>
                        <a:buSzTx/>
                        <a:buFontTx/>
                        <a:buNone/>
                        <a:tabLst/>
                        <a:defRPr/>
                      </a:pPr>
                      <a:r>
                        <a:rPr lang="en-US" sz="1400" kern="1200">
                          <a:solidFill>
                            <a:schemeClr val="accent2">
                              <a:lumMod val="75000"/>
                            </a:schemeClr>
                          </a:solidFill>
                          <a:latin typeface="Segoe Sans Display Semibold" pitchFamily="2" charset="0"/>
                          <a:ea typeface="+mn-ea"/>
                          <a:cs typeface="Segoe Sans Display Semibold" pitchFamily="2" charset="0"/>
                          <a:sym typeface=""/>
                        </a:rPr>
                        <a:t>Prompt</a:t>
                      </a:r>
                    </a:p>
                  </a:txBody>
                  <a:tcPr marL="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ClrTx/>
                        <a:buSzTx/>
                        <a:buFontTx/>
                        <a:buNone/>
                        <a:tabLst/>
                        <a:defRPr/>
                      </a:pPr>
                      <a:r>
                        <a:rPr lang="en-US" sz="1400" kern="1200" dirty="0">
                          <a:solidFill>
                            <a:schemeClr val="accent2">
                              <a:lumMod val="75000"/>
                            </a:schemeClr>
                          </a:solidFill>
                          <a:latin typeface="Segoe Sans Display Semibold" pitchFamily="2" charset="0"/>
                          <a:ea typeface="+mn-ea"/>
                          <a:cs typeface="Segoe Sans Display Semibold" pitchFamily="2" charset="0"/>
                          <a:sym typeface=""/>
                        </a:rPr>
                        <a:t>Execution workflow</a:t>
                      </a:r>
                    </a:p>
                  </a:txBody>
                  <a:tcPr marL="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68231157"/>
                  </a:ext>
                </a:extLst>
              </a:tr>
              <a:tr h="576072">
                <a:tc rowSpan="7">
                  <a:txBody>
                    <a:bodyPr/>
                    <a:lstStyle/>
                    <a:p>
                      <a:pPr marL="0" marR="0" lvl="0" indent="0" algn="l" defTabSz="524695" rtl="0" eaLnBrk="1" fontAlgn="auto" latinLnBrk="0" hangingPunct="1">
                        <a:lnSpc>
                          <a:spcPct val="100000"/>
                        </a:lnSpc>
                        <a:spcBef>
                          <a:spcPts val="600"/>
                        </a:spcBef>
                        <a:spcAft>
                          <a:spcPts val="0"/>
                        </a:spcAft>
                        <a:buFontTx/>
                        <a:buNone/>
                      </a:pPr>
                      <a:r>
                        <a:rPr lang="en-US" sz="1400" b="0" i="0" u="none" strike="noStrike" kern="1200" cap="none" spc="0" normalizeH="0" baseline="0">
                          <a:solidFill>
                            <a:schemeClr val="tx1"/>
                          </a:solidFill>
                          <a:effectLst/>
                          <a:latin typeface="+mn-lt"/>
                          <a:ea typeface="+mn-ea"/>
                          <a:cs typeface="Segoe Sans Display"/>
                        </a:rPr>
                        <a:t>Set up a recurring bi-weekly status update for [Project name] that pulls from my [monday.com board].</a:t>
                      </a:r>
                    </a:p>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a:solidFill>
                            <a:schemeClr val="tx1"/>
                          </a:solidFill>
                          <a:effectLst/>
                          <a:latin typeface="+mn-lt"/>
                          <a:ea typeface="+mn-ea"/>
                          <a:cs typeface="Segoe Sans Display"/>
                        </a:rPr>
                        <a:t>Each update should highlight: Overall project health, tasks completed since last update, upcoming deadlines in the next two weeks, and any blockers or risks.</a:t>
                      </a:r>
                    </a:p>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a:solidFill>
                            <a:schemeClr val="tx1"/>
                          </a:solidFill>
                          <a:effectLst/>
                          <a:latin typeface="+mn-lt"/>
                          <a:ea typeface="+mn-ea"/>
                          <a:cs typeface="Segoe Sans Display"/>
                        </a:rPr>
                        <a:t>Draft the update and send it to [stakeholder/distribution list] every other Monday.</a:t>
                      </a:r>
                    </a:p>
                    <a:p>
                      <a:pPr marL="0" marR="0" lvl="0" indent="0" algn="l" defTabSz="524695" rtl="0" eaLnBrk="1" fontAlgn="auto" latinLnBrk="0" hangingPunct="1">
                        <a:lnSpc>
                          <a:spcPct val="100000"/>
                        </a:lnSpc>
                        <a:spcBef>
                          <a:spcPts val="600"/>
                        </a:spcBef>
                        <a:spcAft>
                          <a:spcPts val="0"/>
                        </a:spcAft>
                        <a:buFontTx/>
                        <a:buNone/>
                      </a:pPr>
                      <a:r>
                        <a:rPr lang="en-US" sz="1400" b="0" i="0" u="none" strike="noStrike" kern="1200" cap="none" spc="0" normalizeH="0" baseline="0">
                          <a:solidFill>
                            <a:schemeClr val="tx1"/>
                          </a:solidFill>
                          <a:effectLst/>
                          <a:latin typeface="+mn-lt"/>
                          <a:ea typeface="+mn-ea"/>
                          <a:cs typeface="Segoe Sans Display"/>
                        </a:rPr>
                        <a:t>Create a skill so this runs automatically.</a:t>
                      </a:r>
                      <a:endParaRPr lang="en-US" sz="1400" b="0" i="0" u="none" strike="noStrike" kern="1200" cap="none" spc="0" normalizeH="0" baseline="0" dirty="0">
                        <a:solidFill>
                          <a:schemeClr val="tx1"/>
                        </a:solidFill>
                        <a:effectLst/>
                        <a:latin typeface="+mn-lt"/>
                        <a:ea typeface="+mn-ea"/>
                        <a:cs typeface="Segoe Sans Display"/>
                      </a:endParaRPr>
                    </a:p>
                  </a:txBody>
                  <a:tcPr marL="0" marR="274320">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noFill/>
                  </a:tcPr>
                </a:tc>
                <a:tc>
                  <a:txBody>
                    <a:bodyPr/>
                    <a:lstStyle/>
                    <a:p>
                      <a:pPr marL="247650" marR="0" indent="0">
                        <a:lnSpc>
                          <a:spcPct val="100000"/>
                        </a:lnSpc>
                        <a:buNone/>
                      </a:pPr>
                      <a:r>
                        <a:rPr lang="en-US" sz="1400" b="0" i="0" u="none" strike="noStrike" kern="1200" cap="none" spc="0" normalizeH="0" baseline="0">
                          <a:solidFill>
                            <a:schemeClr val="tx1"/>
                          </a:solidFill>
                          <a:effectLst/>
                          <a:latin typeface="Segoe Sans Display Semibold"/>
                          <a:ea typeface="+mn-ea"/>
                          <a:cs typeface="Segoe Sans Display Semibold"/>
                        </a:rPr>
                        <a:t>monday.com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a:solidFill>
                            <a:schemeClr val="tx1"/>
                          </a:solidFill>
                          <a:effectLst/>
                          <a:latin typeface="+mn-lt"/>
                          <a:ea typeface="+mn-ea"/>
                          <a:cs typeface="Segoe Sans Display"/>
                        </a:rPr>
                        <a:t> Pull current board state</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726913705"/>
                  </a:ext>
                </a:extLst>
              </a:tr>
              <a:tr h="576072">
                <a:tc vMerge="1">
                  <a:txBody>
                    <a:bodyPr/>
                    <a:lstStyle/>
                    <a:p>
                      <a:endParaRPr lang="en-IN"/>
                    </a:p>
                  </a:txBody>
                  <a:tcPr/>
                </a:tc>
                <a:tc>
                  <a:txBody>
                    <a:bodyPr/>
                    <a:lstStyle/>
                    <a:p>
                      <a:pPr marL="0" marR="0">
                        <a:lnSpc>
                          <a:spcPct val="100000"/>
                        </a:lnSpc>
                        <a:buNone/>
                      </a:pPr>
                      <a:r>
                        <a:rPr lang="en-US" sz="1400" b="0" i="0" u="none" strike="noStrike" kern="1200" cap="none" spc="0" normalizeH="0" baseline="0">
                          <a:solidFill>
                            <a:schemeClr val="tx1"/>
                          </a:solidFill>
                          <a:effectLst/>
                          <a:latin typeface="Segoe Sans Display Semibold"/>
                          <a:ea typeface="+mn-ea"/>
                          <a:cs typeface="Segoe Sans Display Semibold"/>
                        </a:rPr>
                        <a:t>Compare</a:t>
                      </a:r>
                      <a:r>
                        <a:rPr lang="en-US" sz="1400" b="0" i="0" u="none" strike="noStrike" kern="1200" cap="none" spc="0" normalizeH="0" baseline="0">
                          <a:solidFill>
                            <a:schemeClr val="tx1"/>
                          </a:solidFill>
                          <a:effectLst/>
                          <a:latin typeface="+mn-lt"/>
                          <a:ea typeface="+mn-ea"/>
                          <a:cs typeface="Segoe Sans Display"/>
                        </a:rPr>
                        <a:t>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a:solidFill>
                            <a:schemeClr val="tx1"/>
                          </a:solidFill>
                          <a:effectLst/>
                          <a:latin typeface="+mn-lt"/>
                          <a:ea typeface="+mn-ea"/>
                          <a:cs typeface="Segoe Sans Display"/>
                        </a:rPr>
                        <a:t> Changes since last update</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952265413"/>
                  </a:ext>
                </a:extLst>
              </a:tr>
              <a:tr h="576072">
                <a:tc vMerge="1">
                  <a:txBody>
                    <a:bodyPr/>
                    <a:lstStyle/>
                    <a:p>
                      <a:endParaRPr lang="en-IN"/>
                    </a:p>
                  </a:txBody>
                  <a:tcPr/>
                </a:tc>
                <a:tc>
                  <a:txBody>
                    <a:bodyPr/>
                    <a:lstStyle/>
                    <a:p>
                      <a:pPr marL="0" marR="0">
                        <a:lnSpc>
                          <a:spcPct val="100000"/>
                        </a:lnSpc>
                        <a:buNone/>
                      </a:pPr>
                      <a:r>
                        <a:rPr lang="en-US" sz="1400" b="0" i="0" u="none" strike="noStrike" kern="1200" cap="none" spc="0" normalizeH="0" baseline="0">
                          <a:solidFill>
                            <a:schemeClr val="tx1"/>
                          </a:solidFill>
                          <a:effectLst/>
                          <a:latin typeface="Segoe Sans Display Semibold"/>
                          <a:ea typeface="+mn-ea"/>
                          <a:cs typeface="Segoe Sans Display Semibold"/>
                        </a:rPr>
                        <a:t>Identify</a:t>
                      </a:r>
                      <a:r>
                        <a:rPr lang="en-US" sz="1400" b="0" i="0" u="none" strike="noStrike" kern="1200" cap="none" spc="0" normalizeH="0" baseline="0">
                          <a:solidFill>
                            <a:schemeClr val="tx1"/>
                          </a:solidFill>
                          <a:effectLst/>
                          <a:latin typeface="+mn-lt"/>
                          <a:ea typeface="+mn-ea"/>
                          <a:cs typeface="Segoe Sans Display"/>
                        </a:rPr>
                        <a:t>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a:solidFill>
                            <a:schemeClr val="tx1"/>
                          </a:solidFill>
                          <a:effectLst/>
                          <a:latin typeface="+mn-lt"/>
                          <a:ea typeface="+mn-ea"/>
                          <a:cs typeface="Segoe Sans Display"/>
                        </a:rPr>
                        <a:t> Upcoming deadlines + risks</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771845048"/>
                  </a:ext>
                </a:extLst>
              </a:tr>
              <a:tr h="576072">
                <a:tc vMerge="1">
                  <a:txBody>
                    <a:bodyPr/>
                    <a:lstStyle/>
                    <a:p>
                      <a:endParaRPr lang="en-IN"/>
                    </a:p>
                  </a:txBody>
                  <a:tcPr/>
                </a:tc>
                <a:tc>
                  <a:txBody>
                    <a:bodyPr/>
                    <a:lstStyle/>
                    <a:p>
                      <a:pPr marL="0" marR="0">
                        <a:lnSpc>
                          <a:spcPct val="100000"/>
                        </a:lnSpc>
                        <a:buNone/>
                      </a:pPr>
                      <a:r>
                        <a:rPr lang="en-US" sz="1400" b="0" i="0" u="none" strike="noStrike" kern="1200" cap="none" spc="0" normalizeH="0" baseline="0">
                          <a:solidFill>
                            <a:schemeClr val="tx1"/>
                          </a:solidFill>
                          <a:effectLst/>
                          <a:latin typeface="Segoe Sans Display Semibold"/>
                          <a:ea typeface="+mn-ea"/>
                          <a:cs typeface="Segoe Sans Display Semibold"/>
                        </a:rPr>
                        <a:t>Summarize</a:t>
                      </a:r>
                      <a:r>
                        <a:rPr lang="en-US" sz="1400" b="0" i="0" u="none" strike="noStrike" kern="1200" cap="none" spc="0" normalizeH="0" baseline="0">
                          <a:solidFill>
                            <a:schemeClr val="tx1"/>
                          </a:solidFill>
                          <a:effectLst/>
                          <a:latin typeface="+mn-lt"/>
                          <a:ea typeface="+mn-ea"/>
                          <a:cs typeface="Segoe Sans Display"/>
                        </a:rPr>
                        <a:t>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a:solidFill>
                            <a:schemeClr val="tx1"/>
                          </a:solidFill>
                          <a:effectLst/>
                          <a:latin typeface="+mn-lt"/>
                          <a:ea typeface="+mn-ea"/>
                          <a:cs typeface="Segoe Sans Display"/>
                        </a:rPr>
                        <a:t> Health + progress narrative</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992826558"/>
                  </a:ext>
                </a:extLst>
              </a:tr>
              <a:tr h="576072">
                <a:tc vMerge="1">
                  <a:txBody>
                    <a:bodyPr/>
                    <a:lstStyle/>
                    <a:p>
                      <a:endParaRPr lang="en-IN"/>
                    </a:p>
                  </a:txBody>
                  <a:tcPr/>
                </a:tc>
                <a:tc>
                  <a:txBody>
                    <a:bodyPr/>
                    <a:lstStyle/>
                    <a:p>
                      <a:pPr marL="0" marR="0">
                        <a:lnSpc>
                          <a:spcPct val="100000"/>
                        </a:lnSpc>
                        <a:buNone/>
                      </a:pPr>
                      <a:r>
                        <a:rPr lang="en-US" sz="1400" b="0" i="0" u="none" strike="noStrike" kern="1200" cap="none" spc="0" normalizeH="0" baseline="0">
                          <a:solidFill>
                            <a:schemeClr val="tx1"/>
                          </a:solidFill>
                          <a:effectLst/>
                          <a:latin typeface="Segoe Sans Display Semibold"/>
                          <a:ea typeface="+mn-ea"/>
                          <a:cs typeface="Segoe Sans Display Semibold"/>
                        </a:rPr>
                        <a:t>Draft</a:t>
                      </a:r>
                      <a:r>
                        <a:rPr lang="en-US" sz="1400" b="0" i="0" u="none" strike="noStrike" kern="1200" cap="none" spc="0" normalizeH="0" baseline="0">
                          <a:solidFill>
                            <a:schemeClr val="tx1"/>
                          </a:solidFill>
                          <a:effectLst/>
                          <a:latin typeface="+mn-lt"/>
                          <a:ea typeface="+mn-ea"/>
                          <a:cs typeface="Segoe Sans Display"/>
                        </a:rPr>
                        <a:t>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a:solidFill>
                            <a:schemeClr val="tx1"/>
                          </a:solidFill>
                          <a:effectLst/>
                          <a:latin typeface="+mn-lt"/>
                          <a:ea typeface="+mn-ea"/>
                          <a:cs typeface="Segoe Sans Display"/>
                        </a:rPr>
                        <a:t> Stakeholder update email</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138400096"/>
                  </a:ext>
                </a:extLst>
              </a:tr>
              <a:tr h="576072">
                <a:tc vMerge="1">
                  <a:txBody>
                    <a:bodyPr/>
                    <a:lstStyle/>
                    <a:p>
                      <a:endParaRPr lang="en-IN"/>
                    </a:p>
                  </a:txBody>
                  <a:tcPr/>
                </a:tc>
                <a:tc>
                  <a:txBody>
                    <a:bodyPr/>
                    <a:lstStyle/>
                    <a:p>
                      <a:pPr marL="0" marR="0">
                        <a:lnSpc>
                          <a:spcPct val="100000"/>
                        </a:lnSpc>
                        <a:buNone/>
                      </a:pPr>
                      <a:r>
                        <a:rPr lang="en-US" sz="1400" b="0" i="0" u="none" strike="noStrike" kern="1200" cap="none" spc="0" normalizeH="0" baseline="0">
                          <a:solidFill>
                            <a:schemeClr val="tx1"/>
                          </a:solidFill>
                          <a:effectLst/>
                          <a:latin typeface="Segoe Sans Display Semibold"/>
                          <a:ea typeface="+mn-ea"/>
                          <a:cs typeface="Segoe Sans Display Semibold"/>
                        </a:rPr>
                        <a:t>Skill</a:t>
                      </a:r>
                      <a:r>
                        <a:rPr lang="en-US" sz="1400" b="0" i="0" u="none" strike="noStrike" kern="1200" cap="none" spc="0" normalizeH="0" baseline="0">
                          <a:solidFill>
                            <a:schemeClr val="tx1"/>
                          </a:solidFill>
                          <a:effectLst/>
                          <a:latin typeface="+mn-lt"/>
                          <a:ea typeface="+mn-ea"/>
                          <a:cs typeface="Segoe Sans Display"/>
                        </a:rPr>
                        <a:t>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a:solidFill>
                            <a:schemeClr val="tx1"/>
                          </a:solidFill>
                          <a:effectLst/>
                          <a:latin typeface="+mn-lt"/>
                          <a:ea typeface="+mn-ea"/>
                          <a:cs typeface="Segoe Sans Display"/>
                        </a:rPr>
                        <a:t> Save as recurring workflow</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082059850"/>
                  </a:ext>
                </a:extLst>
              </a:tr>
              <a:tr h="576072">
                <a:tc vMerge="1">
                  <a:txBody>
                    <a:bodyPr/>
                    <a:lstStyle/>
                    <a:p>
                      <a:endParaRPr lang="en-IN"/>
                    </a:p>
                  </a:txBody>
                  <a:tcPr/>
                </a:tc>
                <a:tc>
                  <a:txBody>
                    <a:bodyPr/>
                    <a:lstStyle/>
                    <a:p>
                      <a:pPr marL="0" marR="0">
                        <a:lnSpc>
                          <a:spcPct val="100000"/>
                        </a:lnSpc>
                        <a:buNone/>
                      </a:pPr>
                      <a:r>
                        <a:rPr lang="en-US" sz="1400" b="0" i="0" u="none" strike="noStrike" kern="1200" cap="none" spc="0" normalizeH="0" baseline="0" dirty="0">
                          <a:solidFill>
                            <a:schemeClr val="tx1"/>
                          </a:solidFill>
                          <a:effectLst/>
                          <a:latin typeface="Segoe Sans Display Semibold" pitchFamily="2" charset="0"/>
                          <a:ea typeface="+mn-ea"/>
                          <a:cs typeface="Segoe Sans Display Semibold" pitchFamily="2" charset="0"/>
                        </a:rPr>
                        <a:t>Schedule </a:t>
                      </a:r>
                      <a:r>
                        <a:rPr lang="en-US" sz="1400" b="0" i="0" u="none" strike="noStrike" kern="1200" cap="none" spc="0" normalizeH="0" baseline="0" dirty="0">
                          <a:solidFill>
                            <a:schemeClr val="tx1"/>
                          </a:solidFill>
                          <a:effectLst/>
                          <a:latin typeface="Segoe Sans Display Semibold" pitchFamily="2" charset="0"/>
                          <a:ea typeface="+mn-ea"/>
                          <a:cs typeface="Segoe Sans Display Semibold" pitchFamily="2" charset="0"/>
                          <a:sym typeface="Wingdings" panose="05000000000000000000" pitchFamily="2" charset="2"/>
                        </a:rPr>
                        <a:t></a:t>
                      </a:r>
                      <a:r>
                        <a:rPr lang="en-US" sz="1400" b="0" i="0" u="none" strike="noStrike" kern="1200" cap="none" spc="0" normalizeH="0" baseline="0" dirty="0">
                          <a:solidFill>
                            <a:schemeClr val="tx1"/>
                          </a:solidFill>
                          <a:effectLst/>
                          <a:latin typeface="+mn-lt"/>
                          <a:ea typeface="+mn-ea"/>
                          <a:cs typeface="Segoe Sans Display"/>
                        </a:rPr>
                        <a:t> Send every other Monday</a:t>
                      </a:r>
                      <a:endParaRPr lang="en-IN" sz="1400" b="0" i="0" u="none" strike="noStrike" kern="1200" cap="none" spc="0" normalizeH="0" baseline="0" dirty="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noFill/>
                      <a:prstDash val="solid"/>
                      <a:round/>
                      <a:headEnd type="none" w="med" len="med"/>
                      <a:tailEnd type="none" w="med" len="med"/>
                    </a:lnB>
                    <a:noFill/>
                  </a:tcPr>
                </a:tc>
                <a:extLst>
                  <a:ext uri="{0D108BD9-81ED-4DB2-BD59-A6C34878D82A}">
                    <a16:rowId xmlns:a16="http://schemas.microsoft.com/office/drawing/2014/main" val="613136370"/>
                  </a:ext>
                </a:extLst>
              </a:tr>
            </a:tbl>
          </a:graphicData>
        </a:graphic>
      </p:graphicFrame>
      <p:pic>
        <p:nvPicPr>
          <p:cNvPr id="42" name="Graphic 41">
            <a:extLst>
              <a:ext uri="{FF2B5EF4-FFF2-40B4-BE49-F238E27FC236}">
                <a16:creationId xmlns:a16="http://schemas.microsoft.com/office/drawing/2014/main" id="{4840ACDB-9D2F-1B0F-1430-B75D95535A7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800454" y="3608552"/>
            <a:ext cx="141677" cy="217256"/>
          </a:xfrm>
          <a:prstGeom prst="rect">
            <a:avLst/>
          </a:prstGeom>
          <a:effectLst>
            <a:outerShdw blurRad="63500" dist="63500" dir="2700000" algn="tl" rotWithShape="0">
              <a:prstClr val="black">
                <a:alpha val="10000"/>
              </a:prstClr>
            </a:outerShdw>
          </a:effectLst>
        </p:spPr>
      </p:pic>
      <p:cxnSp>
        <p:nvCxnSpPr>
          <p:cNvPr id="2" name="Straight Connector 1">
            <a:extLst>
              <a:ext uri="{FF2B5EF4-FFF2-40B4-BE49-F238E27FC236}">
                <a16:creationId xmlns:a16="http://schemas.microsoft.com/office/drawing/2014/main" id="{1FF63196-C499-E7BC-634B-98B08BBE9947}"/>
              </a:ext>
              <a:ext uri="{C183D7F6-B498-43B3-948B-1728B52AA6E4}">
                <adec:decorative xmlns:adec="http://schemas.microsoft.com/office/drawing/2017/decorative" val="1"/>
              </a:ext>
            </a:extLst>
          </p:cNvPr>
          <p:cNvCxnSpPr>
            <a:cxnSpLocks/>
          </p:cNvCxnSpPr>
          <p:nvPr/>
        </p:nvCxnSpPr>
        <p:spPr>
          <a:xfrm>
            <a:off x="350838" y="1389084"/>
            <a:ext cx="7070725" cy="0"/>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Graphic 38" descr="Icon of a house which links to the At a glance page">
            <a:hlinkClick r:id="rId6" action="ppaction://hlinksldjump"/>
            <a:extLst>
              <a:ext uri="{FF2B5EF4-FFF2-40B4-BE49-F238E27FC236}">
                <a16:creationId xmlns:a16="http://schemas.microsoft.com/office/drawing/2014/main" id="{8713B064-2470-CB7B-F3A5-FE4CB19A82EB}"/>
              </a:ext>
              <a:ext uri="{C183D7F6-B498-43B3-948B-1728B52AA6E4}">
                <adec:decorative xmlns:adec="http://schemas.microsoft.com/office/drawing/2017/decorative" val="0"/>
              </a:ext>
            </a:extLst>
          </p:cNvPr>
          <p:cNvSpPr>
            <a:spLocks/>
          </p:cNvSpPr>
          <p:nvPr/>
        </p:nvSpPr>
        <p:spPr>
          <a:xfrm>
            <a:off x="3812381" y="9807003"/>
            <a:ext cx="147638" cy="159896"/>
          </a:xfrm>
          <a:custGeom>
            <a:avLst/>
            <a:gdLst>
              <a:gd name="connsiteX0" fmla="*/ 638351 w 1521897"/>
              <a:gd name="connsiteY0" fmla="*/ 44772 h 1648428"/>
              <a:gd name="connsiteX1" fmla="*/ 883546 w 1521897"/>
              <a:gd name="connsiteY1" fmla="*/ 44772 h 1648428"/>
              <a:gd name="connsiteX2" fmla="*/ 1454257 w 1521897"/>
              <a:gd name="connsiteY2" fmla="*/ 526284 h 1648428"/>
              <a:gd name="connsiteX3" fmla="*/ 1521897 w 1521897"/>
              <a:gd name="connsiteY3" fmla="*/ 671709 h 1648428"/>
              <a:gd name="connsiteX4" fmla="*/ 1521897 w 1521897"/>
              <a:gd name="connsiteY4" fmla="*/ 1500467 h 1648428"/>
              <a:gd name="connsiteX5" fmla="*/ 1373935 w 1521897"/>
              <a:gd name="connsiteY5" fmla="*/ 1648429 h 1648428"/>
              <a:gd name="connsiteX6" fmla="*/ 1120285 w 1521897"/>
              <a:gd name="connsiteY6" fmla="*/ 1648429 h 1648428"/>
              <a:gd name="connsiteX7" fmla="*/ 972323 w 1521897"/>
              <a:gd name="connsiteY7" fmla="*/ 1500467 h 1648428"/>
              <a:gd name="connsiteX8" fmla="*/ 972323 w 1521897"/>
              <a:gd name="connsiteY8" fmla="*/ 1077718 h 1648428"/>
              <a:gd name="connsiteX9" fmla="*/ 908911 w 1521897"/>
              <a:gd name="connsiteY9" fmla="*/ 1014305 h 1648428"/>
              <a:gd name="connsiteX10" fmla="*/ 612986 w 1521897"/>
              <a:gd name="connsiteY10" fmla="*/ 1014305 h 1648428"/>
              <a:gd name="connsiteX11" fmla="*/ 549574 w 1521897"/>
              <a:gd name="connsiteY11" fmla="*/ 1077718 h 1648428"/>
              <a:gd name="connsiteX12" fmla="*/ 549574 w 1521897"/>
              <a:gd name="connsiteY12" fmla="*/ 1500467 h 1648428"/>
              <a:gd name="connsiteX13" fmla="*/ 401612 w 1521897"/>
              <a:gd name="connsiteY13" fmla="*/ 1648429 h 1648428"/>
              <a:gd name="connsiteX14" fmla="*/ 147962 w 1521897"/>
              <a:gd name="connsiteY14" fmla="*/ 1648429 h 1648428"/>
              <a:gd name="connsiteX15" fmla="*/ 0 w 1521897"/>
              <a:gd name="connsiteY15" fmla="*/ 1500467 h 1648428"/>
              <a:gd name="connsiteX16" fmla="*/ 0 w 1521897"/>
              <a:gd name="connsiteY16" fmla="*/ 671625 h 1648428"/>
              <a:gd name="connsiteX17" fmla="*/ 67640 w 1521897"/>
              <a:gd name="connsiteY17" fmla="*/ 526199 h 1648428"/>
              <a:gd name="connsiteX18" fmla="*/ 638351 w 1521897"/>
              <a:gd name="connsiteY18" fmla="*/ 44772 h 1648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21897" h="1648428">
                <a:moveTo>
                  <a:pt x="638351" y="44772"/>
                </a:moveTo>
                <a:cubicBezTo>
                  <a:pt x="709179" y="-14924"/>
                  <a:pt x="812718" y="-14924"/>
                  <a:pt x="883546" y="44772"/>
                </a:cubicBezTo>
                <a:lnTo>
                  <a:pt x="1454257" y="526284"/>
                </a:lnTo>
                <a:cubicBezTo>
                  <a:pt x="1497209" y="562386"/>
                  <a:pt x="1521897" y="615568"/>
                  <a:pt x="1521897" y="671709"/>
                </a:cubicBezTo>
                <a:lnTo>
                  <a:pt x="1521897" y="1500467"/>
                </a:lnTo>
                <a:cubicBezTo>
                  <a:pt x="1521897" y="1582184"/>
                  <a:pt x="1455652" y="1648429"/>
                  <a:pt x="1373935" y="1648429"/>
                </a:cubicBezTo>
                <a:lnTo>
                  <a:pt x="1120285" y="1648429"/>
                </a:lnTo>
                <a:cubicBezTo>
                  <a:pt x="1038568" y="1648429"/>
                  <a:pt x="972323" y="1582184"/>
                  <a:pt x="972323" y="1500467"/>
                </a:cubicBezTo>
                <a:lnTo>
                  <a:pt x="972323" y="1077718"/>
                </a:lnTo>
                <a:cubicBezTo>
                  <a:pt x="972323" y="1042697"/>
                  <a:pt x="943931" y="1014305"/>
                  <a:pt x="908911" y="1014305"/>
                </a:cubicBezTo>
                <a:lnTo>
                  <a:pt x="612986" y="1014305"/>
                </a:lnTo>
                <a:cubicBezTo>
                  <a:pt x="577965" y="1014305"/>
                  <a:pt x="549574" y="1042697"/>
                  <a:pt x="549574" y="1077718"/>
                </a:cubicBezTo>
                <a:lnTo>
                  <a:pt x="549574" y="1500467"/>
                </a:lnTo>
                <a:cubicBezTo>
                  <a:pt x="549574" y="1582184"/>
                  <a:pt x="483329" y="1648429"/>
                  <a:pt x="401612" y="1648429"/>
                </a:cubicBezTo>
                <a:lnTo>
                  <a:pt x="147962" y="1648429"/>
                </a:lnTo>
                <a:cubicBezTo>
                  <a:pt x="66245" y="1648429"/>
                  <a:pt x="0" y="1582184"/>
                  <a:pt x="0" y="1500467"/>
                </a:cubicBezTo>
                <a:lnTo>
                  <a:pt x="0" y="671625"/>
                </a:lnTo>
                <a:cubicBezTo>
                  <a:pt x="0" y="615568"/>
                  <a:pt x="24689" y="562386"/>
                  <a:pt x="67640" y="526199"/>
                </a:cubicBezTo>
                <a:lnTo>
                  <a:pt x="638351" y="44772"/>
                </a:lnTo>
                <a:close/>
              </a:path>
            </a:pathLst>
          </a:custGeom>
          <a:solidFill>
            <a:schemeClr val="tx1"/>
          </a:solidFill>
          <a:ln w="15081" cap="flat">
            <a:noFill/>
            <a:prstDash val="solid"/>
            <a:miter/>
          </a:ln>
        </p:spPr>
        <p:txBody>
          <a:bodyPr rtlCol="0" anchor="ctr"/>
          <a:lstStyle/>
          <a:p>
            <a:endParaRPr lang="en-US" dirty="0"/>
          </a:p>
        </p:txBody>
      </p:sp>
      <p:sp>
        <p:nvSpPr>
          <p:cNvPr id="30" name="Slide Number Placeholder 29">
            <a:extLst>
              <a:ext uri="{FF2B5EF4-FFF2-40B4-BE49-F238E27FC236}">
                <a16:creationId xmlns:a16="http://schemas.microsoft.com/office/drawing/2014/main" id="{AD4B7852-6BB5-1E20-3E49-C57583E43562}"/>
              </a:ext>
            </a:extLst>
          </p:cNvPr>
          <p:cNvSpPr>
            <a:spLocks noGrp="1"/>
          </p:cNvSpPr>
          <p:nvPr>
            <p:ph type="sldNum" sz="quarter" idx="10"/>
          </p:nvPr>
        </p:nvSpPr>
        <p:spPr>
          <a:xfrm>
            <a:off x="7197040" y="9825395"/>
            <a:ext cx="232460" cy="123111"/>
          </a:xfrm>
        </p:spPr>
        <p:txBody>
          <a:bodyPr/>
          <a:lstStyle/>
          <a:p>
            <a:r>
              <a:rPr lang="en-IN"/>
              <a:t>23</a:t>
            </a:r>
          </a:p>
        </p:txBody>
      </p:sp>
    </p:spTree>
    <p:extLst>
      <p:ext uri="{BB962C8B-B14F-4D97-AF65-F5344CB8AC3E}">
        <p14:creationId xmlns:p14="http://schemas.microsoft.com/office/powerpoint/2010/main" val="1512558741"/>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9AF411-B0A4-1685-B386-AFCC72BB867D}"/>
            </a:ext>
          </a:extLst>
        </p:cNvPr>
        <p:cNvGrpSpPr/>
        <p:nvPr/>
      </p:nvGrpSpPr>
      <p:grpSpPr>
        <a:xfrm>
          <a:off x="0" y="0"/>
          <a:ext cx="0" cy="0"/>
          <a:chOff x="0" y="0"/>
          <a:chExt cx="0" cy="0"/>
        </a:xfrm>
      </p:grpSpPr>
      <p:sp>
        <p:nvSpPr>
          <p:cNvPr id="39" name="Title 3">
            <a:extLst>
              <a:ext uri="{FF2B5EF4-FFF2-40B4-BE49-F238E27FC236}">
                <a16:creationId xmlns:a16="http://schemas.microsoft.com/office/drawing/2014/main" id="{88B00AE1-F190-DEF2-74BA-5C6CC6A3DB8A}"/>
              </a:ext>
            </a:extLst>
          </p:cNvPr>
          <p:cNvSpPr>
            <a:spLocks noGrp="1"/>
          </p:cNvSpPr>
          <p:nvPr>
            <p:ph type="title"/>
          </p:nvPr>
        </p:nvSpPr>
        <p:spPr>
          <a:xfrm>
            <a:off x="350838" y="1008281"/>
            <a:ext cx="7070725" cy="369332"/>
          </a:xfrm>
        </p:spPr>
        <p:txBody>
          <a:bodyPr vert="horz" wrap="square" lIns="0" tIns="0" rIns="0" bIns="0" rtlCol="0" anchor="t">
            <a:spAutoFit/>
          </a:bodyPr>
          <a:lstStyle/>
          <a:p>
            <a:r>
              <a:rPr lang="en-US"/>
              <a:t>Find patterns across your meetings</a:t>
            </a:r>
            <a:endParaRPr lang="en-IN"/>
          </a:p>
        </p:txBody>
      </p:sp>
      <p:pic>
        <p:nvPicPr>
          <p:cNvPr id="24" name="Picture 23">
            <a:extLst>
              <a:ext uri="{FF2B5EF4-FFF2-40B4-BE49-F238E27FC236}">
                <a16:creationId xmlns:a16="http://schemas.microsoft.com/office/drawing/2014/main" id="{2133F728-2E87-DEFB-03E5-0916ADC5742E}"/>
              </a:ext>
              <a:ext uri="{C183D7F6-B498-43B3-948B-1728B52AA6E4}">
                <adec:decorative xmlns:adec="http://schemas.microsoft.com/office/drawing/2017/decorative" val="1"/>
              </a:ext>
            </a:extLst>
          </p:cNvPr>
          <p:cNvPicPr>
            <a:picLocks noChangeAspect="1"/>
          </p:cNvPicPr>
          <p:nvPr/>
        </p:nvPicPr>
        <p:blipFill>
          <a:blip r:embed="rId2">
            <a:alphaModFix amt="62000"/>
          </a:blip>
          <a:srcRect l="19826" t="32122"/>
          <a:stretch>
            <a:fillRect/>
          </a:stretch>
        </p:blipFill>
        <p:spPr>
          <a:xfrm flipV="1">
            <a:off x="0" y="9784109"/>
            <a:ext cx="1949450" cy="274291"/>
          </a:xfrm>
          <a:custGeom>
            <a:avLst/>
            <a:gdLst>
              <a:gd name="csX0" fmla="*/ 0 w 1988820"/>
              <a:gd name="csY0" fmla="*/ 279830 h 279830"/>
              <a:gd name="csX1" fmla="*/ 1988820 w 1988820"/>
              <a:gd name="csY1" fmla="*/ 279830 h 279830"/>
              <a:gd name="csX2" fmla="*/ 1988820 w 1988820"/>
              <a:gd name="csY2" fmla="*/ 0 h 279830"/>
              <a:gd name="csX3" fmla="*/ 0 w 1988820"/>
              <a:gd name="csY3" fmla="*/ 0 h 279830"/>
            </a:gdLst>
            <a:ahLst/>
            <a:cxnLst>
              <a:cxn ang="0">
                <a:pos x="csX0" y="csY0"/>
              </a:cxn>
              <a:cxn ang="0">
                <a:pos x="csX1" y="csY1"/>
              </a:cxn>
              <a:cxn ang="0">
                <a:pos x="csX2" y="csY2"/>
              </a:cxn>
              <a:cxn ang="0">
                <a:pos x="csX3" y="csY3"/>
              </a:cxn>
            </a:cxnLst>
            <a:rect l="l" t="t" r="r" b="b"/>
            <a:pathLst>
              <a:path w="1988820" h="279830">
                <a:moveTo>
                  <a:pt x="0" y="279830"/>
                </a:moveTo>
                <a:lnTo>
                  <a:pt x="1988820" y="279830"/>
                </a:lnTo>
                <a:lnTo>
                  <a:pt x="1988820" y="0"/>
                </a:lnTo>
                <a:lnTo>
                  <a:pt x="0" y="0"/>
                </a:lnTo>
                <a:close/>
              </a:path>
            </a:pathLst>
          </a:custGeom>
        </p:spPr>
      </p:pic>
      <p:sp>
        <p:nvSpPr>
          <p:cNvPr id="25" name="NavPill_SitesPages">
            <a:extLst>
              <a:ext uri="{FF2B5EF4-FFF2-40B4-BE49-F238E27FC236}">
                <a16:creationId xmlns:a16="http://schemas.microsoft.com/office/drawing/2014/main" id="{19ADC39D-F30F-1E96-94A8-F064CFD1ED66}"/>
              </a:ext>
            </a:extLst>
          </p:cNvPr>
          <p:cNvSpPr/>
          <p:nvPr/>
        </p:nvSpPr>
        <p:spPr>
          <a:xfrm>
            <a:off x="350838" y="342900"/>
            <a:ext cx="1012825" cy="337762"/>
          </a:xfrm>
          <a:prstGeom prst="roundRect">
            <a:avLst>
              <a:gd name="adj" fmla="val 50000"/>
            </a:avLst>
          </a:prstGeom>
          <a:solidFill>
            <a:schemeClr val="bg1"/>
          </a:solidFill>
          <a:ln w="9525">
            <a:noFill/>
            <a:headEnd type="none" w="lg" len="med"/>
            <a:tailEnd type="none" w="lg" len="med"/>
          </a:ln>
          <a:effectLst>
            <a:outerShdw blurRad="63500" dist="635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07091" fontAlgn="base">
              <a:spcBef>
                <a:spcPct val="0"/>
              </a:spcBef>
              <a:spcAft>
                <a:spcPct val="0"/>
              </a:spcAft>
            </a:pPr>
            <a:r>
              <a:rPr lang="en-US" sz="1600">
                <a:blipFill>
                  <a:blip r:embed="rId3"/>
                  <a:stretch>
                    <a:fillRect t="-26822" b="-26822"/>
                  </a:stretch>
                </a:blipFill>
                <a:latin typeface="Segoe Sans Display Semibold" pitchFamily="2" charset="0"/>
                <a:cs typeface="Segoe Sans Display Semibold" pitchFamily="2" charset="0"/>
              </a:rPr>
              <a:t>Task 19</a:t>
            </a:r>
          </a:p>
        </p:txBody>
      </p:sp>
      <p:grpSp>
        <p:nvGrpSpPr>
          <p:cNvPr id="3" name="Group 2" descr="Classification: Hard problems">
            <a:extLst>
              <a:ext uri="{FF2B5EF4-FFF2-40B4-BE49-F238E27FC236}">
                <a16:creationId xmlns:a16="http://schemas.microsoft.com/office/drawing/2014/main" id="{F2CA6451-5C12-669F-5718-CE51F16D2612}"/>
              </a:ext>
            </a:extLst>
          </p:cNvPr>
          <p:cNvGrpSpPr/>
          <p:nvPr/>
        </p:nvGrpSpPr>
        <p:grpSpPr>
          <a:xfrm>
            <a:off x="4772028" y="135543"/>
            <a:ext cx="2649535" cy="377634"/>
            <a:chOff x="4772028" y="135543"/>
            <a:chExt cx="2649535" cy="377634"/>
          </a:xfrm>
        </p:grpSpPr>
        <p:sp>
          <p:nvSpPr>
            <p:cNvPr id="38" name="TextBox 37">
              <a:extLst>
                <a:ext uri="{FF2B5EF4-FFF2-40B4-BE49-F238E27FC236}">
                  <a16:creationId xmlns:a16="http://schemas.microsoft.com/office/drawing/2014/main" id="{9CD65E17-FCB7-B1AF-4CC7-3B43A156C654}"/>
                </a:ext>
              </a:extLst>
            </p:cNvPr>
            <p:cNvSpPr txBox="1"/>
            <p:nvPr/>
          </p:nvSpPr>
          <p:spPr>
            <a:xfrm>
              <a:off x="4772028" y="135543"/>
              <a:ext cx="2649535" cy="377634"/>
            </a:xfrm>
            <a:prstGeom prst="roundRect">
              <a:avLst>
                <a:gd name="adj" fmla="val 19537"/>
              </a:avLst>
            </a:prstGeom>
            <a:solidFill>
              <a:schemeClr val="accent2">
                <a:lumMod val="60000"/>
                <a:lumOff val="40000"/>
              </a:schemeClr>
            </a:solidFill>
          </p:spPr>
          <p:txBody>
            <a:bodyPr wrap="square" lIns="1188720" tIns="45720" rIns="0" bIns="45720" anchor="ctr">
              <a:noAutofit/>
            </a:bodyPr>
            <a:lstStyle>
              <a:defPPr>
                <a:defRPr lang="en-US"/>
              </a:defPPr>
              <a:lvl1pPr>
                <a:spcAft>
                  <a:spcPts val="776"/>
                </a:spcAft>
                <a:defRPr sz="1200">
                  <a:latin typeface="+mj-lt"/>
                  <a:cs typeface="Segoe Sans Display Semibold" pitchFamily="2" charset="0"/>
                </a:defRPr>
              </a:lvl1pPr>
            </a:lstStyle>
            <a:p>
              <a:r>
                <a:rPr lang="en-US" dirty="0"/>
                <a:t>Hard problems</a:t>
              </a:r>
            </a:p>
          </p:txBody>
        </p:sp>
        <p:sp>
          <p:nvSpPr>
            <p:cNvPr id="40" name="TextBox 39">
              <a:extLst>
                <a:ext uri="{FF2B5EF4-FFF2-40B4-BE49-F238E27FC236}">
                  <a16:creationId xmlns:a16="http://schemas.microsoft.com/office/drawing/2014/main" id="{9664FEA2-5B7C-379E-B82B-4793FC426DE1}"/>
                </a:ext>
              </a:extLst>
            </p:cNvPr>
            <p:cNvSpPr txBox="1"/>
            <p:nvPr/>
          </p:nvSpPr>
          <p:spPr>
            <a:xfrm>
              <a:off x="4832904" y="194216"/>
              <a:ext cx="1065613" cy="260288"/>
            </a:xfrm>
            <a:prstGeom prst="roundRect">
              <a:avLst>
                <a:gd name="adj" fmla="val 16151"/>
              </a:avLst>
            </a:prstGeom>
            <a:solidFill>
              <a:schemeClr val="bg1"/>
            </a:solidFill>
            <a:ln w="9525">
              <a:noFill/>
              <a:headEnd type="none" w="lg" len="med"/>
              <a:tailEnd type="none" w="lg" len="med"/>
            </a:ln>
            <a:effectLst>
              <a:outerShdw blurRad="63500" dist="63500" dir="2700000" algn="tl" rotWithShape="0">
                <a:prstClr val="black">
                  <a:alpha val="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defRPr lang="en-US"/>
              </a:defPPr>
              <a:lvl1pPr algn="ctr" defTabSz="932765" fontAlgn="base">
                <a:spcBef>
                  <a:spcPct val="0"/>
                </a:spcBef>
                <a:spcAft>
                  <a:spcPct val="0"/>
                </a:spcAft>
                <a:defRPr sz="1600">
                  <a:solidFill>
                    <a:schemeClr val="accent1"/>
                  </a:solidFill>
                  <a:latin typeface="+mj-lt"/>
                  <a:cs typeface="Segoe Sans Display Semibold" pitchFamily="2" charset="0"/>
                </a:defRPr>
              </a:lvl1pPr>
            </a:lstStyle>
            <a:p>
              <a:r>
                <a:rPr lang="en-IN" sz="1200">
                  <a:solidFill>
                    <a:schemeClr val="tx1"/>
                  </a:solidFill>
                </a:rPr>
                <a:t>Classification</a:t>
              </a:r>
            </a:p>
          </p:txBody>
        </p:sp>
      </p:grpSp>
      <p:grpSp>
        <p:nvGrpSpPr>
          <p:cNvPr id="5" name="Group 4" descr="Plugin: MaestroLabs">
            <a:extLst>
              <a:ext uri="{FF2B5EF4-FFF2-40B4-BE49-F238E27FC236}">
                <a16:creationId xmlns:a16="http://schemas.microsoft.com/office/drawing/2014/main" id="{306A5D41-48D9-453F-B6D4-2BFEAA6EB4E4}"/>
              </a:ext>
            </a:extLst>
          </p:cNvPr>
          <p:cNvGrpSpPr/>
          <p:nvPr/>
        </p:nvGrpSpPr>
        <p:grpSpPr>
          <a:xfrm>
            <a:off x="4772028" y="557053"/>
            <a:ext cx="2649535" cy="377634"/>
            <a:chOff x="4772028" y="557053"/>
            <a:chExt cx="2649535" cy="377634"/>
          </a:xfrm>
        </p:grpSpPr>
        <p:sp>
          <p:nvSpPr>
            <p:cNvPr id="35" name="TextBox 34">
              <a:extLst>
                <a:ext uri="{FF2B5EF4-FFF2-40B4-BE49-F238E27FC236}">
                  <a16:creationId xmlns:a16="http://schemas.microsoft.com/office/drawing/2014/main" id="{70E3E1D2-31DA-1677-B6B6-A830755C1EC3}"/>
                </a:ext>
              </a:extLst>
            </p:cNvPr>
            <p:cNvSpPr txBox="1"/>
            <p:nvPr/>
          </p:nvSpPr>
          <p:spPr>
            <a:xfrm>
              <a:off x="4772028" y="557053"/>
              <a:ext cx="2649535" cy="377634"/>
            </a:xfrm>
            <a:prstGeom prst="roundRect">
              <a:avLst>
                <a:gd name="adj" fmla="val 19537"/>
              </a:avLst>
            </a:prstGeom>
            <a:solidFill>
              <a:schemeClr val="bg1">
                <a:lumMod val="85000"/>
              </a:schemeClr>
            </a:solidFill>
          </p:spPr>
          <p:txBody>
            <a:bodyPr wrap="square" lIns="1188720" tIns="45720" rIns="91440" bIns="45720" anchor="ctr">
              <a:noAutofit/>
            </a:bodyPr>
            <a:lstStyle>
              <a:defPPr>
                <a:defRPr lang="en-US"/>
              </a:defPPr>
              <a:lvl1pPr>
                <a:spcAft>
                  <a:spcPts val="776"/>
                </a:spcAft>
                <a:defRPr sz="1200">
                  <a:latin typeface="+mj-lt"/>
                  <a:cs typeface="Segoe Sans Display Semibold" pitchFamily="2" charset="0"/>
                </a:defRPr>
              </a:lvl1pPr>
            </a:lstStyle>
            <a:p>
              <a:endParaRPr lang="en-IN"/>
            </a:p>
          </p:txBody>
        </p:sp>
        <p:sp>
          <p:nvSpPr>
            <p:cNvPr id="36" name="TextBox 35">
              <a:extLst>
                <a:ext uri="{FF2B5EF4-FFF2-40B4-BE49-F238E27FC236}">
                  <a16:creationId xmlns:a16="http://schemas.microsoft.com/office/drawing/2014/main" id="{BB4FE511-B349-52F2-1CB0-943D964F76EC}"/>
                </a:ext>
              </a:extLst>
            </p:cNvPr>
            <p:cNvSpPr txBox="1"/>
            <p:nvPr/>
          </p:nvSpPr>
          <p:spPr>
            <a:xfrm>
              <a:off x="4832904" y="615726"/>
              <a:ext cx="1065613" cy="260288"/>
            </a:xfrm>
            <a:prstGeom prst="roundRect">
              <a:avLst>
                <a:gd name="adj" fmla="val 16151"/>
              </a:avLst>
            </a:prstGeom>
            <a:solidFill>
              <a:schemeClr val="bg1"/>
            </a:solidFill>
            <a:ln w="9525">
              <a:noFill/>
              <a:headEnd type="none" w="lg" len="med"/>
              <a:tailEnd type="none" w="lg" len="med"/>
            </a:ln>
            <a:effectLst>
              <a:outerShdw blurRad="63500" dist="63500" dir="2700000" algn="tl" rotWithShape="0">
                <a:prstClr val="black">
                  <a:alpha val="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defRPr lang="en-US"/>
              </a:defPPr>
              <a:lvl1pPr algn="ctr" defTabSz="932765" fontAlgn="base">
                <a:spcBef>
                  <a:spcPct val="0"/>
                </a:spcBef>
                <a:spcAft>
                  <a:spcPct val="0"/>
                </a:spcAft>
                <a:defRPr sz="1600">
                  <a:solidFill>
                    <a:schemeClr val="accent1"/>
                  </a:solidFill>
                  <a:latin typeface="+mj-lt"/>
                  <a:cs typeface="Segoe Sans Display Semibold" pitchFamily="2" charset="0"/>
                </a:defRPr>
              </a:lvl1pPr>
            </a:lstStyle>
            <a:p>
              <a:r>
                <a:rPr lang="en-IN" sz="1200">
                  <a:solidFill>
                    <a:schemeClr val="tx1"/>
                  </a:solidFill>
                </a:rPr>
                <a:t>Plugin</a:t>
              </a:r>
            </a:p>
          </p:txBody>
        </p:sp>
        <p:pic>
          <p:nvPicPr>
            <p:cNvPr id="37" name="Graphic 36">
              <a:extLst>
                <a:ext uri="{FF2B5EF4-FFF2-40B4-BE49-F238E27FC236}">
                  <a16:creationId xmlns:a16="http://schemas.microsoft.com/office/drawing/2014/main" id="{F2F543C9-6EF3-2EFA-736C-6ABB5B295D4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93908" y="687749"/>
              <a:ext cx="75805" cy="116242"/>
            </a:xfrm>
            <a:prstGeom prst="rect">
              <a:avLst/>
            </a:prstGeom>
            <a:effectLst>
              <a:outerShdw blurRad="63500" dist="63500" dir="2700000" algn="tl" rotWithShape="0">
                <a:prstClr val="black">
                  <a:alpha val="10000"/>
                </a:prstClr>
              </a:outerShdw>
            </a:effectLst>
          </p:spPr>
        </p:pic>
        <p:pic>
          <p:nvPicPr>
            <p:cNvPr id="4" name="Picture 3">
              <a:extLst>
                <a:ext uri="{FF2B5EF4-FFF2-40B4-BE49-F238E27FC236}">
                  <a16:creationId xmlns:a16="http://schemas.microsoft.com/office/drawing/2014/main" id="{EA2B168F-D36F-DFC9-C15E-60114393B6CB}"/>
                </a:ext>
              </a:extLst>
            </p:cNvPr>
            <p:cNvPicPr>
              <a:picLocks noChangeAspect="1"/>
            </p:cNvPicPr>
            <p:nvPr/>
          </p:nvPicPr>
          <p:blipFill>
            <a:blip r:embed="rId5"/>
            <a:stretch>
              <a:fillRect/>
            </a:stretch>
          </p:blipFill>
          <p:spPr>
            <a:xfrm>
              <a:off x="6068424" y="623196"/>
              <a:ext cx="1124586" cy="231012"/>
            </a:xfrm>
            <a:prstGeom prst="rect">
              <a:avLst/>
            </a:prstGeom>
          </p:spPr>
        </p:pic>
      </p:grpSp>
      <p:sp>
        <p:nvSpPr>
          <p:cNvPr id="27" name="Graphic 5">
            <a:extLst>
              <a:ext uri="{FF2B5EF4-FFF2-40B4-BE49-F238E27FC236}">
                <a16:creationId xmlns:a16="http://schemas.microsoft.com/office/drawing/2014/main" id="{9BA7C1D4-4CD2-4C16-213A-0BBE49414057}"/>
              </a:ext>
              <a:ext uri="{C183D7F6-B498-43B3-948B-1728B52AA6E4}">
                <adec:decorative xmlns:adec="http://schemas.microsoft.com/office/drawing/2017/decorative" val="1"/>
              </a:ext>
            </a:extLst>
          </p:cNvPr>
          <p:cNvSpPr>
            <a:spLocks/>
          </p:cNvSpPr>
          <p:nvPr/>
        </p:nvSpPr>
        <p:spPr>
          <a:xfrm>
            <a:off x="457518" y="1753371"/>
            <a:ext cx="250822" cy="250818"/>
          </a:xfrm>
          <a:custGeom>
            <a:avLst/>
            <a:gdLst>
              <a:gd name="csX0" fmla="*/ 188408 w 190501"/>
              <a:gd name="csY0" fmla="*/ 45534 h 190500"/>
              <a:gd name="csX1" fmla="*/ 189957 w 190501"/>
              <a:gd name="csY1" fmla="*/ 37748 h 190500"/>
              <a:gd name="csX2" fmla="*/ 183357 w 190501"/>
              <a:gd name="csY2" fmla="*/ 33338 h 190500"/>
              <a:gd name="csX3" fmla="*/ 157162 w 190501"/>
              <a:gd name="csY3" fmla="*/ 33338 h 190500"/>
              <a:gd name="csX4" fmla="*/ 157162 w 190501"/>
              <a:gd name="csY4" fmla="*/ 7144 h 190500"/>
              <a:gd name="csX5" fmla="*/ 152751 w 190501"/>
              <a:gd name="csY5" fmla="*/ 544 h 190500"/>
              <a:gd name="csX6" fmla="*/ 144967 w 190501"/>
              <a:gd name="csY6" fmla="*/ 2093 h 190500"/>
              <a:gd name="csX7" fmla="*/ 121155 w 190501"/>
              <a:gd name="csY7" fmla="*/ 25906 h 190500"/>
              <a:gd name="csX8" fmla="*/ 119063 w 190501"/>
              <a:gd name="csY8" fmla="*/ 30957 h 190500"/>
              <a:gd name="csX9" fmla="*/ 119063 w 190501"/>
              <a:gd name="csY9" fmla="*/ 57967 h 190500"/>
              <a:gd name="csX10" fmla="*/ 100185 w 190501"/>
              <a:gd name="csY10" fmla="*/ 76846 h 190500"/>
              <a:gd name="csX11" fmla="*/ 95250 w 190501"/>
              <a:gd name="csY11" fmla="*/ 76201 h 190500"/>
              <a:gd name="csX12" fmla="*/ 76200 w 190501"/>
              <a:gd name="csY12" fmla="*/ 95251 h 190500"/>
              <a:gd name="csX13" fmla="*/ 95250 w 190501"/>
              <a:gd name="csY13" fmla="*/ 114301 h 190500"/>
              <a:gd name="csX14" fmla="*/ 114300 w 190501"/>
              <a:gd name="csY14" fmla="*/ 95251 h 190500"/>
              <a:gd name="csX15" fmla="*/ 113655 w 190501"/>
              <a:gd name="csY15" fmla="*/ 90316 h 190500"/>
              <a:gd name="csX16" fmla="*/ 132533 w 190501"/>
              <a:gd name="csY16" fmla="*/ 71438 h 190500"/>
              <a:gd name="csX17" fmla="*/ 159545 w 190501"/>
              <a:gd name="csY17" fmla="*/ 71438 h 190500"/>
              <a:gd name="csX18" fmla="*/ 164596 w 190501"/>
              <a:gd name="csY18" fmla="*/ 69346 h 190500"/>
              <a:gd name="csX19" fmla="*/ 188408 w 190501"/>
              <a:gd name="csY19" fmla="*/ 45534 h 190500"/>
              <a:gd name="csX20" fmla="*/ 95250 w 190501"/>
              <a:gd name="csY20" fmla="*/ 1 h 190500"/>
              <a:gd name="csX21" fmla="*/ 127860 w 190501"/>
              <a:gd name="csY21" fmla="*/ 5729 h 190500"/>
              <a:gd name="csX22" fmla="*/ 114419 w 190501"/>
              <a:gd name="csY22" fmla="*/ 19170 h 190500"/>
              <a:gd name="csX23" fmla="*/ 112781 w 190501"/>
              <a:gd name="csY23" fmla="*/ 21077 h 190500"/>
              <a:gd name="csX24" fmla="*/ 95250 w 190501"/>
              <a:gd name="csY24" fmla="*/ 19051 h 190500"/>
              <a:gd name="csX25" fmla="*/ 19050 w 190501"/>
              <a:gd name="csY25" fmla="*/ 95251 h 190500"/>
              <a:gd name="csX26" fmla="*/ 95250 w 190501"/>
              <a:gd name="csY26" fmla="*/ 171451 h 190500"/>
              <a:gd name="csX27" fmla="*/ 171450 w 190501"/>
              <a:gd name="csY27" fmla="*/ 95251 h 190500"/>
              <a:gd name="csX28" fmla="*/ 169424 w 190501"/>
              <a:gd name="csY28" fmla="*/ 77720 h 190500"/>
              <a:gd name="csX29" fmla="*/ 171331 w 190501"/>
              <a:gd name="csY29" fmla="*/ 76081 h 190500"/>
              <a:gd name="csX30" fmla="*/ 184772 w 190501"/>
              <a:gd name="csY30" fmla="*/ 62641 h 190500"/>
              <a:gd name="csX31" fmla="*/ 190500 w 190501"/>
              <a:gd name="csY31" fmla="*/ 95251 h 190500"/>
              <a:gd name="csX32" fmla="*/ 95250 w 190501"/>
              <a:gd name="csY32" fmla="*/ 190501 h 190500"/>
              <a:gd name="csX33" fmla="*/ 0 w 190501"/>
              <a:gd name="csY33" fmla="*/ 95251 h 190500"/>
              <a:gd name="csX34" fmla="*/ 95250 w 190501"/>
              <a:gd name="csY34" fmla="*/ 1 h 190500"/>
              <a:gd name="csX35" fmla="*/ 95250 w 190501"/>
              <a:gd name="csY35" fmla="*/ 38101 h 190500"/>
              <a:gd name="csX36" fmla="*/ 109538 w 190501"/>
              <a:gd name="csY36" fmla="*/ 39901 h 190500"/>
              <a:gd name="csX37" fmla="*/ 109538 w 190501"/>
              <a:gd name="csY37" fmla="*/ 54021 h 190500"/>
              <a:gd name="csX38" fmla="*/ 105592 w 190501"/>
              <a:gd name="csY38" fmla="*/ 57968 h 190500"/>
              <a:gd name="csX39" fmla="*/ 105131 w 190501"/>
              <a:gd name="csY39" fmla="*/ 58444 h 190500"/>
              <a:gd name="csX40" fmla="*/ 95250 w 190501"/>
              <a:gd name="csY40" fmla="*/ 57151 h 190500"/>
              <a:gd name="csX41" fmla="*/ 57150 w 190501"/>
              <a:gd name="csY41" fmla="*/ 95251 h 190500"/>
              <a:gd name="csX42" fmla="*/ 95250 w 190501"/>
              <a:gd name="csY42" fmla="*/ 133351 h 190500"/>
              <a:gd name="csX43" fmla="*/ 133350 w 190501"/>
              <a:gd name="csY43" fmla="*/ 95251 h 190500"/>
              <a:gd name="csX44" fmla="*/ 132057 w 190501"/>
              <a:gd name="csY44" fmla="*/ 85369 h 190500"/>
              <a:gd name="csX45" fmla="*/ 132533 w 190501"/>
              <a:gd name="csY45" fmla="*/ 84909 h 190500"/>
              <a:gd name="csX46" fmla="*/ 136478 w 190501"/>
              <a:gd name="csY46" fmla="*/ 80963 h 190500"/>
              <a:gd name="csX47" fmla="*/ 150600 w 190501"/>
              <a:gd name="csY47" fmla="*/ 80963 h 190500"/>
              <a:gd name="csX48" fmla="*/ 152400 w 190501"/>
              <a:gd name="csY48" fmla="*/ 95251 h 190500"/>
              <a:gd name="csX49" fmla="*/ 95250 w 190501"/>
              <a:gd name="csY49" fmla="*/ 152401 h 190500"/>
              <a:gd name="csX50" fmla="*/ 38100 w 190501"/>
              <a:gd name="csY50" fmla="*/ 95251 h 190500"/>
              <a:gd name="csX51" fmla="*/ 95250 w 190501"/>
              <a:gd name="csY51" fmla="*/ 38101 h 190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Lst>
            <a:rect l="l" t="t" r="r" b="b"/>
            <a:pathLst>
              <a:path w="190501" h="190500">
                <a:moveTo>
                  <a:pt x="188408" y="45534"/>
                </a:moveTo>
                <a:cubicBezTo>
                  <a:pt x="190452" y="43491"/>
                  <a:pt x="191063" y="40418"/>
                  <a:pt x="189957" y="37748"/>
                </a:cubicBezTo>
                <a:cubicBezTo>
                  <a:pt x="188852" y="35079"/>
                  <a:pt x="186247" y="33338"/>
                  <a:pt x="183357" y="33338"/>
                </a:cubicBezTo>
                <a:lnTo>
                  <a:pt x="157162" y="33338"/>
                </a:lnTo>
                <a:lnTo>
                  <a:pt x="157162" y="7144"/>
                </a:lnTo>
                <a:cubicBezTo>
                  <a:pt x="157162" y="4255"/>
                  <a:pt x="155421" y="1650"/>
                  <a:pt x="152751" y="544"/>
                </a:cubicBezTo>
                <a:cubicBezTo>
                  <a:pt x="150083" y="-562"/>
                  <a:pt x="147010" y="50"/>
                  <a:pt x="144967" y="2093"/>
                </a:cubicBezTo>
                <a:lnTo>
                  <a:pt x="121155" y="25906"/>
                </a:lnTo>
                <a:cubicBezTo>
                  <a:pt x="119815" y="27246"/>
                  <a:pt x="119063" y="29063"/>
                  <a:pt x="119063" y="30957"/>
                </a:cubicBezTo>
                <a:lnTo>
                  <a:pt x="119063" y="57967"/>
                </a:lnTo>
                <a:lnTo>
                  <a:pt x="100185" y="76846"/>
                </a:lnTo>
                <a:cubicBezTo>
                  <a:pt x="98610" y="76425"/>
                  <a:pt x="96957" y="76201"/>
                  <a:pt x="95250" y="76201"/>
                </a:cubicBezTo>
                <a:cubicBezTo>
                  <a:pt x="84729" y="76201"/>
                  <a:pt x="76200" y="84730"/>
                  <a:pt x="76200" y="95251"/>
                </a:cubicBezTo>
                <a:cubicBezTo>
                  <a:pt x="76200" y="105771"/>
                  <a:pt x="84729" y="114301"/>
                  <a:pt x="95250" y="114301"/>
                </a:cubicBezTo>
                <a:cubicBezTo>
                  <a:pt x="105771" y="114301"/>
                  <a:pt x="114300" y="105771"/>
                  <a:pt x="114300" y="95251"/>
                </a:cubicBezTo>
                <a:cubicBezTo>
                  <a:pt x="114300" y="93544"/>
                  <a:pt x="114075" y="91891"/>
                  <a:pt x="113655" y="90316"/>
                </a:cubicBezTo>
                <a:lnTo>
                  <a:pt x="132533" y="71438"/>
                </a:lnTo>
                <a:lnTo>
                  <a:pt x="159545" y="71438"/>
                </a:lnTo>
                <a:cubicBezTo>
                  <a:pt x="161439" y="71438"/>
                  <a:pt x="163256" y="70686"/>
                  <a:pt x="164596" y="69346"/>
                </a:cubicBezTo>
                <a:lnTo>
                  <a:pt x="188408" y="45534"/>
                </a:lnTo>
                <a:close/>
                <a:moveTo>
                  <a:pt x="95250" y="1"/>
                </a:moveTo>
                <a:cubicBezTo>
                  <a:pt x="106705" y="1"/>
                  <a:pt x="117687" y="2023"/>
                  <a:pt x="127860" y="5729"/>
                </a:cubicBezTo>
                <a:lnTo>
                  <a:pt x="114419" y="19170"/>
                </a:lnTo>
                <a:cubicBezTo>
                  <a:pt x="113823" y="19767"/>
                  <a:pt x="113275" y="20405"/>
                  <a:pt x="112781" y="21077"/>
                </a:cubicBezTo>
                <a:cubicBezTo>
                  <a:pt x="107152" y="19752"/>
                  <a:pt x="101283" y="19051"/>
                  <a:pt x="95250" y="19051"/>
                </a:cubicBezTo>
                <a:cubicBezTo>
                  <a:pt x="53166" y="19051"/>
                  <a:pt x="19050" y="53166"/>
                  <a:pt x="19050" y="95251"/>
                </a:cubicBezTo>
                <a:cubicBezTo>
                  <a:pt x="19050" y="137334"/>
                  <a:pt x="53166" y="171451"/>
                  <a:pt x="95250" y="171451"/>
                </a:cubicBezTo>
                <a:cubicBezTo>
                  <a:pt x="137334" y="171451"/>
                  <a:pt x="171450" y="137334"/>
                  <a:pt x="171450" y="95251"/>
                </a:cubicBezTo>
                <a:cubicBezTo>
                  <a:pt x="171450" y="89218"/>
                  <a:pt x="170749" y="83348"/>
                  <a:pt x="169424" y="77720"/>
                </a:cubicBezTo>
                <a:cubicBezTo>
                  <a:pt x="170096" y="77226"/>
                  <a:pt x="170734" y="76678"/>
                  <a:pt x="171331" y="76081"/>
                </a:cubicBezTo>
                <a:lnTo>
                  <a:pt x="184772" y="62641"/>
                </a:lnTo>
                <a:cubicBezTo>
                  <a:pt x="188478" y="72813"/>
                  <a:pt x="190500" y="83796"/>
                  <a:pt x="190500" y="95251"/>
                </a:cubicBezTo>
                <a:cubicBezTo>
                  <a:pt x="190500" y="147856"/>
                  <a:pt x="147855" y="190501"/>
                  <a:pt x="95250" y="190501"/>
                </a:cubicBezTo>
                <a:cubicBezTo>
                  <a:pt x="42645" y="190501"/>
                  <a:pt x="0" y="147856"/>
                  <a:pt x="0" y="95251"/>
                </a:cubicBezTo>
                <a:cubicBezTo>
                  <a:pt x="0" y="42645"/>
                  <a:pt x="42645" y="1"/>
                  <a:pt x="95250" y="1"/>
                </a:cubicBezTo>
                <a:close/>
                <a:moveTo>
                  <a:pt x="95250" y="38101"/>
                </a:moveTo>
                <a:cubicBezTo>
                  <a:pt x="100184" y="38101"/>
                  <a:pt x="104971" y="38726"/>
                  <a:pt x="109538" y="39901"/>
                </a:cubicBezTo>
                <a:lnTo>
                  <a:pt x="109538" y="54021"/>
                </a:lnTo>
                <a:lnTo>
                  <a:pt x="105592" y="57968"/>
                </a:lnTo>
                <a:cubicBezTo>
                  <a:pt x="105435" y="58125"/>
                  <a:pt x="105282" y="58284"/>
                  <a:pt x="105131" y="58444"/>
                </a:cubicBezTo>
                <a:cubicBezTo>
                  <a:pt x="101980" y="57601"/>
                  <a:pt x="98668" y="57151"/>
                  <a:pt x="95250" y="57151"/>
                </a:cubicBezTo>
                <a:cubicBezTo>
                  <a:pt x="74208" y="57151"/>
                  <a:pt x="57150" y="74208"/>
                  <a:pt x="57150" y="95251"/>
                </a:cubicBezTo>
                <a:cubicBezTo>
                  <a:pt x="57150" y="116293"/>
                  <a:pt x="74208" y="133351"/>
                  <a:pt x="95250" y="133351"/>
                </a:cubicBezTo>
                <a:cubicBezTo>
                  <a:pt x="116292" y="133351"/>
                  <a:pt x="133350" y="116293"/>
                  <a:pt x="133350" y="95251"/>
                </a:cubicBezTo>
                <a:cubicBezTo>
                  <a:pt x="133350" y="91833"/>
                  <a:pt x="132900" y="88521"/>
                  <a:pt x="132057" y="85369"/>
                </a:cubicBezTo>
                <a:cubicBezTo>
                  <a:pt x="132217" y="85219"/>
                  <a:pt x="132376" y="85065"/>
                  <a:pt x="132533" y="84909"/>
                </a:cubicBezTo>
                <a:lnTo>
                  <a:pt x="136478" y="80963"/>
                </a:lnTo>
                <a:lnTo>
                  <a:pt x="150600" y="80963"/>
                </a:lnTo>
                <a:cubicBezTo>
                  <a:pt x="151775" y="85530"/>
                  <a:pt x="152400" y="90317"/>
                  <a:pt x="152400" y="95251"/>
                </a:cubicBezTo>
                <a:cubicBezTo>
                  <a:pt x="152400" y="126814"/>
                  <a:pt x="126813" y="152401"/>
                  <a:pt x="95250" y="152401"/>
                </a:cubicBezTo>
                <a:cubicBezTo>
                  <a:pt x="63687" y="152401"/>
                  <a:pt x="38100" y="126814"/>
                  <a:pt x="38100" y="95251"/>
                </a:cubicBezTo>
                <a:cubicBezTo>
                  <a:pt x="38100" y="63687"/>
                  <a:pt x="63687" y="38101"/>
                  <a:pt x="95250" y="38101"/>
                </a:cubicBezTo>
                <a:close/>
              </a:path>
            </a:pathLst>
          </a:custGeom>
          <a:solidFill>
            <a:schemeClr val="tx1"/>
          </a:solidFill>
          <a:ln w="10477" cap="flat">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38011" tIns="270406" rIns="338011" bIns="270406" numCol="1" spcCol="0" rtlCol="0" fromWordArt="0" anchor="t" anchorCtr="0" forceAA="0" compatLnSpc="1">
            <a:prstTxWarp prst="textNoShape">
              <a:avLst/>
            </a:prstTxWarp>
            <a:noAutofit/>
          </a:bodyPr>
          <a:lstStyle/>
          <a:p>
            <a:pPr defTabSz="1722411" fontAlgn="base">
              <a:spcBef>
                <a:spcPct val="0"/>
              </a:spcBef>
              <a:spcAft>
                <a:spcPct val="0"/>
              </a:spcAft>
              <a:defRPr/>
            </a:pPr>
            <a:endParaRPr lang="en-US" sz="3622" b="1">
              <a:noFill/>
              <a:latin typeface="Segoe UI Variable Display Semibold" pitchFamily="2" charset="0"/>
              <a:cs typeface="Segoe UI" pitchFamily="34" charset="0"/>
            </a:endParaRPr>
          </a:p>
        </p:txBody>
      </p:sp>
      <p:sp>
        <p:nvSpPr>
          <p:cNvPr id="28" name="Rectangle: Rounded Corners 27">
            <a:extLst>
              <a:ext uri="{FF2B5EF4-FFF2-40B4-BE49-F238E27FC236}">
                <a16:creationId xmlns:a16="http://schemas.microsoft.com/office/drawing/2014/main" id="{A84F6DD7-5654-3345-FA52-2D6C02939D93}"/>
              </a:ext>
            </a:extLst>
          </p:cNvPr>
          <p:cNvSpPr/>
          <p:nvPr/>
        </p:nvSpPr>
        <p:spPr bwMode="auto">
          <a:xfrm>
            <a:off x="350838" y="2066107"/>
            <a:ext cx="3187959" cy="814642"/>
          </a:xfrm>
          <a:prstGeom prst="roundRect">
            <a:avLst>
              <a:gd name="adj" fmla="val 9646"/>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769520" fontAlgn="base">
              <a:spcBef>
                <a:spcPct val="0"/>
              </a:spcBef>
              <a:spcAft>
                <a:spcPct val="0"/>
              </a:spcAft>
            </a:pPr>
            <a:r>
              <a:rPr lang="en-US" sz="1100" dirty="0">
                <a:ln w="3175">
                  <a:noFill/>
                </a:ln>
                <a:solidFill>
                  <a:schemeClr val="tx1"/>
                </a:solidFill>
                <a:latin typeface="Segoe Sans Display Semibold" pitchFamily="2" charset="0"/>
                <a:cs typeface="Segoe Sans Display Semibold" pitchFamily="2" charset="0"/>
              </a:rPr>
              <a:t>Goal: </a:t>
            </a:r>
            <a:r>
              <a:rPr lang="en-US" sz="1100" dirty="0">
                <a:ln w="3175">
                  <a:noFill/>
                </a:ln>
                <a:solidFill>
                  <a:schemeClr val="tx1"/>
                </a:solidFill>
                <a:cs typeface="Segoe Sans Display Semibold" pitchFamily="2" charset="0"/>
              </a:rPr>
              <a:t>Surface the themes that are repeating across your meetings – without re-listening, </a:t>
            </a:r>
            <a:br>
              <a:rPr lang="en-US" sz="1100" dirty="0">
                <a:ln w="3175">
                  <a:noFill/>
                </a:ln>
                <a:solidFill>
                  <a:schemeClr val="tx1"/>
                </a:solidFill>
                <a:cs typeface="Segoe Sans Display Semibold" pitchFamily="2" charset="0"/>
              </a:rPr>
            </a:br>
            <a:r>
              <a:rPr lang="en-US" sz="1100" dirty="0">
                <a:ln w="3175">
                  <a:noFill/>
                </a:ln>
                <a:solidFill>
                  <a:schemeClr val="tx1"/>
                </a:solidFill>
                <a:cs typeface="Segoe Sans Display Semibold" pitchFamily="2" charset="0"/>
              </a:rPr>
              <a:t>re-reading transcripts, or relying on memory.</a:t>
            </a:r>
          </a:p>
        </p:txBody>
      </p:sp>
      <p:sp>
        <p:nvSpPr>
          <p:cNvPr id="31" name="Rectangle: Rounded Corners 30">
            <a:extLst>
              <a:ext uri="{FF2B5EF4-FFF2-40B4-BE49-F238E27FC236}">
                <a16:creationId xmlns:a16="http://schemas.microsoft.com/office/drawing/2014/main" id="{5417FB54-5F15-08D3-5586-62BA8B6DED89}"/>
              </a:ext>
            </a:extLst>
          </p:cNvPr>
          <p:cNvSpPr/>
          <p:nvPr/>
        </p:nvSpPr>
        <p:spPr bwMode="auto">
          <a:xfrm>
            <a:off x="3674226" y="2066107"/>
            <a:ext cx="3747337" cy="814642"/>
          </a:xfrm>
          <a:prstGeom prst="roundRect">
            <a:avLst>
              <a:gd name="adj" fmla="val 10584"/>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769520" fontAlgn="base">
              <a:spcBef>
                <a:spcPct val="0"/>
              </a:spcBef>
              <a:spcAft>
                <a:spcPct val="0"/>
              </a:spcAft>
            </a:pPr>
            <a:r>
              <a:rPr lang="en-US" sz="1100">
                <a:ln w="3175">
                  <a:noFill/>
                </a:ln>
                <a:solidFill>
                  <a:schemeClr val="tx1"/>
                </a:solidFill>
                <a:latin typeface="Segoe Sans Display Semibold"/>
                <a:cs typeface="Segoe Sans Display Semibold"/>
              </a:rPr>
              <a:t>Output:  </a:t>
            </a:r>
            <a:r>
              <a:rPr lang="en-US" sz="1100">
                <a:ln w="3175">
                  <a:noFill/>
                </a:ln>
                <a:solidFill>
                  <a:schemeClr val="tx1"/>
                </a:solidFill>
                <a:cs typeface="Segoe Sans Display Semibold"/>
              </a:rPr>
              <a:t>A pattern report identifying the most common themes across your recent meetings, with representative quotes, the meetings where each came up, and a recommended action for each.</a:t>
            </a:r>
          </a:p>
        </p:txBody>
      </p:sp>
      <p:sp>
        <p:nvSpPr>
          <p:cNvPr id="32" name="Graphic 15">
            <a:extLst>
              <a:ext uri="{FF2B5EF4-FFF2-40B4-BE49-F238E27FC236}">
                <a16:creationId xmlns:a16="http://schemas.microsoft.com/office/drawing/2014/main" id="{6540FB30-E76A-9787-838D-217C469EA60D}"/>
              </a:ext>
              <a:ext uri="{C183D7F6-B498-43B3-948B-1728B52AA6E4}">
                <adec:decorative xmlns:adec="http://schemas.microsoft.com/office/drawing/2017/decorative" val="1"/>
              </a:ext>
            </a:extLst>
          </p:cNvPr>
          <p:cNvSpPr>
            <a:spLocks/>
          </p:cNvSpPr>
          <p:nvPr/>
        </p:nvSpPr>
        <p:spPr>
          <a:xfrm>
            <a:off x="3780906" y="1753374"/>
            <a:ext cx="297568" cy="252931"/>
          </a:xfrm>
          <a:custGeom>
            <a:avLst/>
            <a:gdLst>
              <a:gd name="csX0" fmla="*/ 147926 w 190499"/>
              <a:gd name="csY0" fmla="*/ 2092 h 161924"/>
              <a:gd name="csX1" fmla="*/ 137824 w 190499"/>
              <a:gd name="csY1" fmla="*/ 2092 h 161924"/>
              <a:gd name="csX2" fmla="*/ 137824 w 190499"/>
              <a:gd name="csY2" fmla="*/ 12195 h 161924"/>
              <a:gd name="csX3" fmla="*/ 166109 w 190499"/>
              <a:gd name="csY3" fmla="*/ 40481 h 161924"/>
              <a:gd name="csX4" fmla="*/ 119063 w 190499"/>
              <a:gd name="csY4" fmla="*/ 40481 h 161924"/>
              <a:gd name="csX5" fmla="*/ 88106 w 190499"/>
              <a:gd name="csY5" fmla="*/ 71437 h 161924"/>
              <a:gd name="csX6" fmla="*/ 88106 w 190499"/>
              <a:gd name="csY6" fmla="*/ 100012 h 161924"/>
              <a:gd name="csX7" fmla="*/ 75437 w 190499"/>
              <a:gd name="csY7" fmla="*/ 116198 h 161924"/>
              <a:gd name="csX8" fmla="*/ 38100 w 190499"/>
              <a:gd name="csY8" fmla="*/ 85725 h 161924"/>
              <a:gd name="csX9" fmla="*/ 0 w 190499"/>
              <a:gd name="csY9" fmla="*/ 123825 h 161924"/>
              <a:gd name="csX10" fmla="*/ 38100 w 190499"/>
              <a:gd name="csY10" fmla="*/ 161925 h 161924"/>
              <a:gd name="csX11" fmla="*/ 75582 w 190499"/>
              <a:gd name="csY11" fmla="*/ 130693 h 161924"/>
              <a:gd name="csX12" fmla="*/ 102394 w 190499"/>
              <a:gd name="csY12" fmla="*/ 100012 h 161924"/>
              <a:gd name="csX13" fmla="*/ 102394 w 190499"/>
              <a:gd name="csY13" fmla="*/ 71437 h 161924"/>
              <a:gd name="csX14" fmla="*/ 119063 w 190499"/>
              <a:gd name="csY14" fmla="*/ 54769 h 161924"/>
              <a:gd name="csX15" fmla="*/ 166109 w 190499"/>
              <a:gd name="csY15" fmla="*/ 54769 h 161924"/>
              <a:gd name="csX16" fmla="*/ 137824 w 190499"/>
              <a:gd name="csY16" fmla="*/ 83055 h 161924"/>
              <a:gd name="csX17" fmla="*/ 137824 w 190499"/>
              <a:gd name="csY17" fmla="*/ 93157 h 161924"/>
              <a:gd name="csX18" fmla="*/ 147926 w 190499"/>
              <a:gd name="csY18" fmla="*/ 93157 h 161924"/>
              <a:gd name="csX19" fmla="*/ 188407 w 190499"/>
              <a:gd name="csY19" fmla="*/ 52676 h 161924"/>
              <a:gd name="csX20" fmla="*/ 188407 w 190499"/>
              <a:gd name="csY20" fmla="*/ 42574 h 161924"/>
              <a:gd name="csX21" fmla="*/ 147926 w 190499"/>
              <a:gd name="csY21" fmla="*/ 2092 h 1619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90499" h="161924">
                <a:moveTo>
                  <a:pt x="147926" y="2092"/>
                </a:moveTo>
                <a:cubicBezTo>
                  <a:pt x="145136" y="-697"/>
                  <a:pt x="140614" y="-697"/>
                  <a:pt x="137824" y="2092"/>
                </a:cubicBezTo>
                <a:cubicBezTo>
                  <a:pt x="135034" y="4882"/>
                  <a:pt x="135034" y="9405"/>
                  <a:pt x="137824" y="12195"/>
                </a:cubicBezTo>
                <a:lnTo>
                  <a:pt x="166109" y="40481"/>
                </a:lnTo>
                <a:lnTo>
                  <a:pt x="119063" y="40481"/>
                </a:lnTo>
                <a:cubicBezTo>
                  <a:pt x="101966" y="40481"/>
                  <a:pt x="88106" y="54341"/>
                  <a:pt x="88106" y="71437"/>
                </a:cubicBezTo>
                <a:lnTo>
                  <a:pt x="88106" y="100012"/>
                </a:lnTo>
                <a:cubicBezTo>
                  <a:pt x="88106" y="107840"/>
                  <a:pt x="82711" y="114408"/>
                  <a:pt x="75437" y="116198"/>
                </a:cubicBezTo>
                <a:cubicBezTo>
                  <a:pt x="71904" y="98811"/>
                  <a:pt x="56530" y="85725"/>
                  <a:pt x="38100" y="85725"/>
                </a:cubicBezTo>
                <a:cubicBezTo>
                  <a:pt x="17058" y="85725"/>
                  <a:pt x="0" y="102783"/>
                  <a:pt x="0" y="123825"/>
                </a:cubicBezTo>
                <a:cubicBezTo>
                  <a:pt x="0" y="144867"/>
                  <a:pt x="17058" y="161925"/>
                  <a:pt x="38100" y="161925"/>
                </a:cubicBezTo>
                <a:cubicBezTo>
                  <a:pt x="56797" y="161925"/>
                  <a:pt x="72348" y="148458"/>
                  <a:pt x="75582" y="130693"/>
                </a:cubicBezTo>
                <a:cubicBezTo>
                  <a:pt x="90719" y="128668"/>
                  <a:pt x="102394" y="115704"/>
                  <a:pt x="102394" y="100012"/>
                </a:cubicBezTo>
                <a:lnTo>
                  <a:pt x="102394" y="71437"/>
                </a:lnTo>
                <a:cubicBezTo>
                  <a:pt x="102394" y="62232"/>
                  <a:pt x="109857" y="54769"/>
                  <a:pt x="119063" y="54769"/>
                </a:cubicBezTo>
                <a:lnTo>
                  <a:pt x="166109" y="54769"/>
                </a:lnTo>
                <a:lnTo>
                  <a:pt x="137824" y="83055"/>
                </a:lnTo>
                <a:cubicBezTo>
                  <a:pt x="135034" y="85845"/>
                  <a:pt x="135034" y="90367"/>
                  <a:pt x="137824" y="93157"/>
                </a:cubicBezTo>
                <a:cubicBezTo>
                  <a:pt x="140614" y="95947"/>
                  <a:pt x="145136" y="95947"/>
                  <a:pt x="147926" y="93157"/>
                </a:cubicBezTo>
                <a:lnTo>
                  <a:pt x="188407" y="52676"/>
                </a:lnTo>
                <a:cubicBezTo>
                  <a:pt x="191197" y="49887"/>
                  <a:pt x="191197" y="45363"/>
                  <a:pt x="188407" y="42574"/>
                </a:cubicBezTo>
                <a:lnTo>
                  <a:pt x="147926" y="2092"/>
                </a:lnTo>
                <a:close/>
              </a:path>
            </a:pathLst>
          </a:custGeom>
          <a:solidFill>
            <a:schemeClr val="tx1"/>
          </a:solidFill>
          <a:ln w="10477" cap="flat">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38011" tIns="270406" rIns="338011" bIns="270406" numCol="1" spcCol="0" rtlCol="0" fromWordArt="0" anchor="t" anchorCtr="0" forceAA="0" compatLnSpc="1">
            <a:prstTxWarp prst="textNoShape">
              <a:avLst/>
            </a:prstTxWarp>
            <a:noAutofit/>
          </a:bodyPr>
          <a:lstStyle/>
          <a:p>
            <a:pPr defTabSz="1722411" fontAlgn="base">
              <a:spcBef>
                <a:spcPct val="0"/>
              </a:spcBef>
              <a:spcAft>
                <a:spcPct val="0"/>
              </a:spcAft>
              <a:defRPr/>
            </a:pPr>
            <a:endParaRPr lang="en-US" sz="3622" b="1">
              <a:noFill/>
              <a:latin typeface="Segoe UI Variable Display Semibold" pitchFamily="2" charset="0"/>
              <a:cs typeface="Segoe UI" pitchFamily="34" charset="0"/>
            </a:endParaRPr>
          </a:p>
        </p:txBody>
      </p:sp>
      <p:graphicFrame>
        <p:nvGraphicFramePr>
          <p:cNvPr id="34" name="Table 33">
            <a:extLst>
              <a:ext uri="{FF2B5EF4-FFF2-40B4-BE49-F238E27FC236}">
                <a16:creationId xmlns:a16="http://schemas.microsoft.com/office/drawing/2014/main" id="{2E9D7100-A73A-42EB-1C46-3D397ED99BA1}"/>
              </a:ext>
            </a:extLst>
          </p:cNvPr>
          <p:cNvGraphicFramePr>
            <a:graphicFrameLocks noGrp="1"/>
          </p:cNvGraphicFramePr>
          <p:nvPr>
            <p:extLst>
              <p:ext uri="{D42A27DB-BD31-4B8C-83A1-F6EECF244321}">
                <p14:modId xmlns:p14="http://schemas.microsoft.com/office/powerpoint/2010/main" val="2450396340"/>
              </p:ext>
            </p:extLst>
          </p:nvPr>
        </p:nvGraphicFramePr>
        <p:xfrm>
          <a:off x="350838" y="3120140"/>
          <a:ext cx="7070725" cy="3916680"/>
        </p:xfrm>
        <a:graphic>
          <a:graphicData uri="http://schemas.openxmlformats.org/drawingml/2006/table">
            <a:tbl>
              <a:tblPr firstRow="1" bandRow="1">
                <a:effectLst/>
                <a:tableStyleId>{2D5ABB26-0587-4C30-8999-92F81FD0307C}</a:tableStyleId>
              </a:tblPr>
              <a:tblGrid>
                <a:gridCol w="4438876">
                  <a:extLst>
                    <a:ext uri="{9D8B030D-6E8A-4147-A177-3AD203B41FA5}">
                      <a16:colId xmlns:a16="http://schemas.microsoft.com/office/drawing/2014/main" val="500978148"/>
                    </a:ext>
                  </a:extLst>
                </a:gridCol>
                <a:gridCol w="2631849">
                  <a:extLst>
                    <a:ext uri="{9D8B030D-6E8A-4147-A177-3AD203B41FA5}">
                      <a16:colId xmlns:a16="http://schemas.microsoft.com/office/drawing/2014/main" val="1291813688"/>
                    </a:ext>
                  </a:extLst>
                </a:gridCol>
              </a:tblGrid>
              <a:tr h="0">
                <a:tc>
                  <a:txBody>
                    <a:bodyPr/>
                    <a:lstStyle/>
                    <a:p>
                      <a:pPr marL="0" marR="0" lvl="0" indent="0" algn="l" defTabSz="524695" rtl="0" eaLnBrk="1" fontAlgn="auto" latinLnBrk="0" hangingPunct="1">
                        <a:lnSpc>
                          <a:spcPct val="100000"/>
                        </a:lnSpc>
                        <a:spcBef>
                          <a:spcPts val="0"/>
                        </a:spcBef>
                        <a:spcAft>
                          <a:spcPts val="800"/>
                        </a:spcAft>
                        <a:buClrTx/>
                        <a:buSzTx/>
                        <a:buFontTx/>
                        <a:buNone/>
                        <a:tabLst/>
                        <a:defRPr/>
                      </a:pPr>
                      <a:r>
                        <a:rPr lang="en-US" sz="1400" kern="1200" dirty="0">
                          <a:solidFill>
                            <a:schemeClr val="accent2">
                              <a:lumMod val="75000"/>
                            </a:schemeClr>
                          </a:solidFill>
                          <a:latin typeface="Segoe Sans Display Semibold" pitchFamily="2" charset="0"/>
                          <a:ea typeface="+mn-ea"/>
                          <a:cs typeface="Segoe Sans Display Semibold" pitchFamily="2" charset="0"/>
                          <a:sym typeface=""/>
                        </a:rPr>
                        <a:t>Prompt</a:t>
                      </a:r>
                    </a:p>
                  </a:txBody>
                  <a:tcPr marL="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ClrTx/>
                        <a:buSzTx/>
                        <a:buFontTx/>
                        <a:buNone/>
                        <a:tabLst/>
                        <a:defRPr/>
                      </a:pPr>
                      <a:r>
                        <a:rPr lang="en-US" sz="1400" kern="1200" dirty="0">
                          <a:solidFill>
                            <a:schemeClr val="accent2">
                              <a:lumMod val="75000"/>
                            </a:schemeClr>
                          </a:solidFill>
                          <a:latin typeface="Segoe Sans Display Semibold" pitchFamily="2" charset="0"/>
                          <a:ea typeface="+mn-ea"/>
                          <a:cs typeface="Segoe Sans Display Semibold" pitchFamily="2" charset="0"/>
                          <a:sym typeface=""/>
                        </a:rPr>
                        <a:t>Execution workflow</a:t>
                      </a:r>
                    </a:p>
                  </a:txBody>
                  <a:tcPr marL="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68231157"/>
                  </a:ext>
                </a:extLst>
              </a:tr>
              <a:tr h="576072">
                <a:tc rowSpan="6">
                  <a:txBody>
                    <a:bodyPr/>
                    <a:lstStyle/>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a:solidFill>
                            <a:schemeClr val="tx1"/>
                          </a:solidFill>
                          <a:effectLst/>
                          <a:latin typeface="+mn-lt"/>
                          <a:ea typeface="+mn-ea"/>
                          <a:cs typeface="Segoe Sans Display"/>
                        </a:rPr>
                        <a:t>Use MaestroLabs to look across all my [meeting type – e.g., customer calls, team standups, partner reviews] from [time window – e.g., the last 30 days] and tell me what’s coming up most.</a:t>
                      </a:r>
                    </a:p>
                    <a:p>
                      <a:pPr marL="0" marR="0" lvl="0" indent="0" algn="l" defTabSz="524695" rtl="0" eaLnBrk="1" fontAlgn="auto" latinLnBrk="0" hangingPunct="1">
                        <a:lnSpc>
                          <a:spcPct val="100000"/>
                        </a:lnSpc>
                        <a:spcBef>
                          <a:spcPts val="1200"/>
                        </a:spcBef>
                        <a:spcAft>
                          <a:spcPts val="0"/>
                        </a:spcAft>
                        <a:buFontTx/>
                        <a:buNone/>
                      </a:pPr>
                      <a:r>
                        <a:rPr lang="en-US" sz="1400" b="0" i="0" u="none" strike="noStrike" kern="1200" cap="none" spc="0" normalizeH="0" baseline="0">
                          <a:solidFill>
                            <a:schemeClr val="tx1"/>
                          </a:solidFill>
                          <a:effectLst/>
                          <a:latin typeface="+mn-lt"/>
                          <a:ea typeface="+mn-ea"/>
                          <a:cs typeface="Segoe Sans Display"/>
                        </a:rPr>
                        <a:t>Identify the top recurring themes – [examples: objections, feature requests, blockers, decisions, concerns] – and rank them by how often they appear.</a:t>
                      </a:r>
                    </a:p>
                    <a:p>
                      <a:pPr marL="0" marR="0" lvl="0" indent="0" algn="l" rtl="0" eaLnBrk="1" fontAlgn="auto" latinLnBrk="0" hangingPunct="1">
                        <a:lnSpc>
                          <a:spcPct val="100000"/>
                        </a:lnSpc>
                        <a:spcBef>
                          <a:spcPts val="1200"/>
                        </a:spcBef>
                        <a:spcAft>
                          <a:spcPts val="0"/>
                        </a:spcAft>
                        <a:buFontTx/>
                        <a:buNone/>
                      </a:pPr>
                      <a:r>
                        <a:rPr lang="en-US" sz="1400" b="0" i="0" u="none" strike="noStrike" kern="1200" cap="none" spc="0" normalizeH="0" baseline="0">
                          <a:solidFill>
                            <a:schemeClr val="tx1"/>
                          </a:solidFill>
                          <a:effectLst/>
                          <a:latin typeface="+mn-lt"/>
                          <a:ea typeface="+mn-ea"/>
                          <a:cs typeface="Segoe Sans Display"/>
                        </a:rPr>
                        <a:t>For each theme, give me a 1-2 sentence summary, two or three representative quotes from the meetings, the meetings where the theme surfaced, and a recommended action I should take.</a:t>
                      </a:r>
                    </a:p>
                    <a:p>
                      <a:pPr marL="0" marR="0" lvl="0" indent="0" algn="l" defTabSz="524695">
                        <a:lnSpc>
                          <a:spcPct val="100000"/>
                        </a:lnSpc>
                        <a:spcBef>
                          <a:spcPts val="1200"/>
                        </a:spcBef>
                        <a:spcAft>
                          <a:spcPts val="0"/>
                        </a:spcAft>
                        <a:buFontTx/>
                        <a:buNone/>
                      </a:pPr>
                      <a:r>
                        <a:rPr lang="en-US" sz="1400" b="0" i="0" u="none" strike="noStrike" kern="1200" cap="none" spc="0" normalizeH="0" baseline="0">
                          <a:solidFill>
                            <a:schemeClr val="tx1"/>
                          </a:solidFill>
                          <a:effectLst/>
                          <a:latin typeface="+mn-lt"/>
                          <a:ea typeface="+mn-ea"/>
                          <a:cs typeface="Segoe Sans Display"/>
                        </a:rPr>
                        <a:t>Deliver it as a structured pattern report I can act on.</a:t>
                      </a:r>
                      <a:endParaRPr lang="en-US" dirty="0"/>
                    </a:p>
                  </a:txBody>
                  <a:tcPr marL="0" marR="274320">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noFill/>
                  </a:tcPr>
                </a:tc>
                <a:tc>
                  <a:txBody>
                    <a:bodyPr/>
                    <a:lstStyle/>
                    <a:p>
                      <a:pPr marL="247650" marR="0" indent="0">
                        <a:buNone/>
                      </a:pPr>
                      <a:r>
                        <a:rPr lang="en-US" sz="1400" b="0" i="0" u="none" strike="noStrike" kern="1200" cap="none" spc="0" normalizeH="0" baseline="0">
                          <a:solidFill>
                            <a:schemeClr val="tx1"/>
                          </a:solidFill>
                          <a:effectLst/>
                          <a:latin typeface="Segoe Sans Display Semibold"/>
                          <a:ea typeface="+mn-ea"/>
                          <a:cs typeface="Segoe Sans Display Semibold"/>
                        </a:rPr>
                        <a:t>MaestroLabs</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a:solidFill>
                            <a:schemeClr val="tx1"/>
                          </a:solidFill>
                          <a:effectLst/>
                          <a:latin typeface="Segoe Sans Display Semibold"/>
                          <a:ea typeface="+mn-ea"/>
                          <a:cs typeface="Segoe Sans Display Semibold"/>
                        </a:rPr>
                        <a:t> </a:t>
                      </a:r>
                      <a:r>
                        <a:rPr lang="en-US" sz="1400" b="0" i="0" u="none" strike="noStrike" kern="1200" cap="none" spc="0" normalizeH="0" baseline="0">
                          <a:solidFill>
                            <a:schemeClr val="tx1"/>
                          </a:solidFill>
                          <a:effectLst/>
                          <a:latin typeface="+mn-lt"/>
                          <a:ea typeface="+mn-ea"/>
                          <a:cs typeface="Segoe Sans Display"/>
                        </a:rPr>
                        <a:t>Pull all [meeting type] from [time window]</a:t>
                      </a:r>
                      <a:endParaRPr lang="en-IN" sz="1400" b="0" i="0" u="none" strike="noStrike" kern="1200" cap="none" spc="0" normalizeH="0" baseline="0" dirty="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726913705"/>
                  </a:ext>
                </a:extLst>
              </a:tr>
              <a:tr h="576072">
                <a:tc vMerge="1">
                  <a:txBody>
                    <a:bodyPr/>
                    <a:lstStyle/>
                    <a:p>
                      <a:endParaRPr lang="en-IN"/>
                    </a:p>
                  </a:txBody>
                  <a:tcPr/>
                </a:tc>
                <a:tc>
                  <a:txBody>
                    <a:bodyPr/>
                    <a:lstStyle/>
                    <a:p>
                      <a:pPr marL="0" marR="0">
                        <a:buNone/>
                      </a:pPr>
                      <a:r>
                        <a:rPr lang="en-US" sz="1400" b="0" i="0" u="none" strike="noStrike" kern="1200" cap="none" spc="0" normalizeH="0" baseline="0">
                          <a:solidFill>
                            <a:schemeClr val="tx1"/>
                          </a:solidFill>
                          <a:effectLst/>
                          <a:latin typeface="Segoe Sans Display Semibold"/>
                          <a:ea typeface="+mn-ea"/>
                          <a:cs typeface="Segoe Sans Display Semibold"/>
                        </a:rPr>
                        <a:t>Analyze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dirty="0">
                          <a:solidFill>
                            <a:schemeClr val="tx1"/>
                          </a:solidFill>
                          <a:effectLst/>
                          <a:latin typeface="Segoe Sans Display Semibold"/>
                          <a:ea typeface="+mn-ea"/>
                          <a:cs typeface="Segoe Sans Display Semibold"/>
                        </a:rPr>
                        <a:t> </a:t>
                      </a:r>
                      <a:r>
                        <a:rPr lang="en-US" sz="1400" b="0" i="0" u="none" strike="noStrike" kern="1200" cap="none" spc="0" normalizeH="0" baseline="0">
                          <a:solidFill>
                            <a:schemeClr val="tx1"/>
                          </a:solidFill>
                          <a:effectLst/>
                          <a:latin typeface="+mn-lt"/>
                          <a:ea typeface="+mn-ea"/>
                          <a:cs typeface="Segoe Sans Display"/>
                        </a:rPr>
                        <a:t>Extract recurring themes across meetings</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952265413"/>
                  </a:ext>
                </a:extLst>
              </a:tr>
              <a:tr h="576072">
                <a:tc vMerge="1">
                  <a:txBody>
                    <a:bodyPr/>
                    <a:lstStyle/>
                    <a:p>
                      <a:endParaRPr lang="en-IN"/>
                    </a:p>
                  </a:txBody>
                  <a:tcPr/>
                </a:tc>
                <a:tc>
                  <a:txBody>
                    <a:bodyPr/>
                    <a:lstStyle/>
                    <a:p>
                      <a:pPr marL="0" marR="0">
                        <a:buNone/>
                      </a:pPr>
                      <a:r>
                        <a:rPr lang="en-US" sz="1400" b="0" i="0" u="none" strike="noStrike" kern="1200" cap="none" spc="0" normalizeH="0" baseline="0">
                          <a:solidFill>
                            <a:schemeClr val="tx1"/>
                          </a:solidFill>
                          <a:effectLst/>
                          <a:latin typeface="Segoe Sans Display Semibold"/>
                          <a:ea typeface="+mn-ea"/>
                          <a:cs typeface="Segoe Sans Display Semibold"/>
                        </a:rPr>
                        <a:t>Rank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dirty="0">
                          <a:solidFill>
                            <a:schemeClr val="tx1"/>
                          </a:solidFill>
                          <a:effectLst/>
                          <a:latin typeface="Segoe Sans Display Semibold"/>
                          <a:ea typeface="+mn-ea"/>
                          <a:cs typeface="Segoe Sans Display Semibold"/>
                        </a:rPr>
                        <a:t> </a:t>
                      </a:r>
                      <a:r>
                        <a:rPr lang="en-US" sz="1400" b="0" i="0" u="none" strike="noStrike" kern="1200" cap="none" spc="0" normalizeH="0" baseline="0">
                          <a:solidFill>
                            <a:schemeClr val="tx1"/>
                          </a:solidFill>
                          <a:effectLst/>
                          <a:latin typeface="+mn-lt"/>
                          <a:ea typeface="+mn-ea"/>
                          <a:cs typeface="Segoe Sans Display"/>
                        </a:rPr>
                        <a:t>Themes by frequency</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771845048"/>
                  </a:ext>
                </a:extLst>
              </a:tr>
              <a:tr h="576072">
                <a:tc vMerge="1">
                  <a:txBody>
                    <a:bodyPr/>
                    <a:lstStyle/>
                    <a:p>
                      <a:endParaRPr lang="en-IN"/>
                    </a:p>
                  </a:txBody>
                  <a:tcPr/>
                </a:tc>
                <a:tc>
                  <a:txBody>
                    <a:bodyPr/>
                    <a:lstStyle/>
                    <a:p>
                      <a:pPr marL="0" marR="0">
                        <a:buNone/>
                      </a:pPr>
                      <a:r>
                        <a:rPr lang="en-US" sz="1400" b="0" i="0" u="none" strike="noStrike" kern="1200" cap="none" spc="0" normalizeH="0" baseline="0">
                          <a:solidFill>
                            <a:schemeClr val="tx1"/>
                          </a:solidFill>
                          <a:effectLst/>
                          <a:latin typeface="Segoe Sans Display Semibold"/>
                          <a:ea typeface="+mn-ea"/>
                          <a:cs typeface="Segoe Sans Display Semibold"/>
                        </a:rPr>
                        <a:t>Capture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dirty="0">
                          <a:solidFill>
                            <a:schemeClr val="tx1"/>
                          </a:solidFill>
                          <a:effectLst/>
                          <a:latin typeface="Segoe Sans Display Semibold"/>
                          <a:ea typeface="+mn-ea"/>
                          <a:cs typeface="Segoe Sans Display Semibold"/>
                        </a:rPr>
                        <a:t> </a:t>
                      </a:r>
                      <a:r>
                        <a:rPr lang="en-US" sz="1400" b="0" i="0" u="none" strike="noStrike" kern="1200" cap="none" spc="0" normalizeH="0" baseline="0">
                          <a:solidFill>
                            <a:schemeClr val="tx1"/>
                          </a:solidFill>
                          <a:effectLst/>
                          <a:latin typeface="+mn-lt"/>
                          <a:ea typeface="+mn-ea"/>
                          <a:cs typeface="Segoe Sans Display"/>
                        </a:rPr>
                        <a:t>Representative quotes + source meetings per theme</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992826558"/>
                  </a:ext>
                </a:extLst>
              </a:tr>
              <a:tr h="576072">
                <a:tc vMerge="1">
                  <a:txBody>
                    <a:bodyPr/>
                    <a:lstStyle/>
                    <a:p>
                      <a:endParaRPr lang="en-IN"/>
                    </a:p>
                  </a:txBody>
                  <a:tcPr/>
                </a:tc>
                <a:tc>
                  <a:txBody>
                    <a:bodyPr/>
                    <a:lstStyle/>
                    <a:p>
                      <a:pPr marL="0" marR="0">
                        <a:buNone/>
                      </a:pPr>
                      <a:r>
                        <a:rPr lang="en-US" sz="1400" b="0" i="0" u="none" strike="noStrike" kern="1200" cap="none" spc="0" normalizeH="0" baseline="0">
                          <a:solidFill>
                            <a:schemeClr val="tx1"/>
                          </a:solidFill>
                          <a:effectLst/>
                          <a:latin typeface="Segoe Sans Display Semibold"/>
                          <a:ea typeface="+mn-ea"/>
                          <a:cs typeface="Segoe Sans Display Semibold"/>
                        </a:rPr>
                        <a:t>Recommend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dirty="0">
                          <a:solidFill>
                            <a:schemeClr val="tx1"/>
                          </a:solidFill>
                          <a:effectLst/>
                          <a:latin typeface="Segoe Sans Display Semibold"/>
                          <a:ea typeface="+mn-ea"/>
                          <a:cs typeface="Segoe Sans Display Semibold"/>
                        </a:rPr>
                        <a:t> </a:t>
                      </a:r>
                      <a:r>
                        <a:rPr lang="en-US" sz="1400" b="0" i="0" u="none" strike="noStrike" kern="1200" cap="none" spc="0" normalizeH="0" baseline="0">
                          <a:solidFill>
                            <a:schemeClr val="tx1"/>
                          </a:solidFill>
                          <a:effectLst/>
                          <a:latin typeface="+mn-lt"/>
                          <a:ea typeface="+mn-ea"/>
                          <a:cs typeface="Segoe Sans Display"/>
                        </a:rPr>
                        <a:t>Specific action per theme</a:t>
                      </a:r>
                      <a:endParaRPr lang="en-IN" sz="1400" b="0" i="0" u="none" strike="noStrike" kern="1200" cap="none" spc="0" normalizeH="0" baseline="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138400096"/>
                  </a:ext>
                </a:extLst>
              </a:tr>
              <a:tr h="576072">
                <a:tc vMerge="1">
                  <a:txBody>
                    <a:bodyPr/>
                    <a:lstStyle/>
                    <a:p>
                      <a:endParaRPr lang="en-IN"/>
                    </a:p>
                  </a:txBody>
                  <a:tcPr/>
                </a:tc>
                <a:tc>
                  <a:txBody>
                    <a:bodyPr/>
                    <a:lstStyle/>
                    <a:p>
                      <a:pPr marL="0" marR="0">
                        <a:buNone/>
                      </a:pPr>
                      <a:r>
                        <a:rPr lang="en-US" sz="1400" b="0" i="0" u="none" strike="noStrike" kern="1200" cap="none" spc="0" normalizeH="0" baseline="0" dirty="0">
                          <a:solidFill>
                            <a:schemeClr val="tx1"/>
                          </a:solidFill>
                          <a:effectLst/>
                          <a:latin typeface="Segoe Sans Display Semibold"/>
                          <a:ea typeface="+mn-ea"/>
                          <a:cs typeface="Segoe Sans Display Semibold"/>
                        </a:rPr>
                        <a:t>Deliver </a:t>
                      </a:r>
                      <a:r>
                        <a:rPr lang="en-US" sz="1400" b="0" i="0" u="none" strike="noStrike" kern="1200" cap="none" spc="0" normalizeH="0" baseline="0" dirty="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dirty="0">
                          <a:solidFill>
                            <a:schemeClr val="tx1"/>
                          </a:solidFill>
                          <a:effectLst/>
                          <a:latin typeface="Segoe Sans Display Semibold"/>
                          <a:ea typeface="+mn-ea"/>
                          <a:cs typeface="Segoe Sans Display Semibold"/>
                        </a:rPr>
                        <a:t> </a:t>
                      </a:r>
                      <a:r>
                        <a:rPr lang="en-US" sz="1400" b="0" i="0" u="none" strike="noStrike" kern="1200" cap="none" spc="0" normalizeH="0" baseline="0" dirty="0">
                          <a:solidFill>
                            <a:schemeClr val="tx1"/>
                          </a:solidFill>
                          <a:effectLst/>
                          <a:latin typeface="+mn-lt"/>
                          <a:ea typeface="+mn-ea"/>
                          <a:cs typeface="Segoe Sans Display"/>
                        </a:rPr>
                        <a:t>Structured pattern report</a:t>
                      </a:r>
                      <a:endParaRPr lang="en-IN" sz="1400" b="0" i="0" u="none" strike="noStrike" kern="1200" cap="none" spc="0" normalizeH="0" baseline="0" dirty="0">
                        <a:solidFill>
                          <a:schemeClr val="tx1"/>
                        </a:solidFill>
                        <a:effectLst/>
                        <a:latin typeface="+mn-lt"/>
                        <a:ea typeface="+mn-ea"/>
                        <a:cs typeface="Segoe Sans Display"/>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noFill/>
                      <a:prstDash val="solid"/>
                      <a:round/>
                      <a:headEnd type="none" w="med" len="med"/>
                      <a:tailEnd type="none" w="med" len="med"/>
                    </a:lnB>
                    <a:noFill/>
                  </a:tcPr>
                </a:tc>
                <a:extLst>
                  <a:ext uri="{0D108BD9-81ED-4DB2-BD59-A6C34878D82A}">
                    <a16:rowId xmlns:a16="http://schemas.microsoft.com/office/drawing/2014/main" val="3082059850"/>
                  </a:ext>
                </a:extLst>
              </a:tr>
            </a:tbl>
          </a:graphicData>
        </a:graphic>
      </p:graphicFrame>
      <p:pic>
        <p:nvPicPr>
          <p:cNvPr id="42" name="Graphic 41">
            <a:extLst>
              <a:ext uri="{FF2B5EF4-FFF2-40B4-BE49-F238E27FC236}">
                <a16:creationId xmlns:a16="http://schemas.microsoft.com/office/drawing/2014/main" id="{218A6754-C9AF-248B-3879-3E3722565B2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800454" y="3608552"/>
            <a:ext cx="141677" cy="217256"/>
          </a:xfrm>
          <a:prstGeom prst="rect">
            <a:avLst/>
          </a:prstGeom>
          <a:effectLst>
            <a:outerShdw blurRad="63500" dist="63500" dir="2700000" algn="tl" rotWithShape="0">
              <a:prstClr val="black">
                <a:alpha val="10000"/>
              </a:prstClr>
            </a:outerShdw>
          </a:effectLst>
        </p:spPr>
      </p:pic>
      <p:cxnSp>
        <p:nvCxnSpPr>
          <p:cNvPr id="2" name="Straight Connector 1">
            <a:extLst>
              <a:ext uri="{FF2B5EF4-FFF2-40B4-BE49-F238E27FC236}">
                <a16:creationId xmlns:a16="http://schemas.microsoft.com/office/drawing/2014/main" id="{643155EE-1EB0-6F83-1BD5-974120BD8FBF}"/>
              </a:ext>
              <a:ext uri="{C183D7F6-B498-43B3-948B-1728B52AA6E4}">
                <adec:decorative xmlns:adec="http://schemas.microsoft.com/office/drawing/2017/decorative" val="1"/>
              </a:ext>
            </a:extLst>
          </p:cNvPr>
          <p:cNvCxnSpPr>
            <a:cxnSpLocks/>
          </p:cNvCxnSpPr>
          <p:nvPr/>
        </p:nvCxnSpPr>
        <p:spPr>
          <a:xfrm>
            <a:off x="350838" y="1389084"/>
            <a:ext cx="7070725" cy="0"/>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7" name="Graphic 38" descr="Icon of a house which links to the At a glance page">
            <a:hlinkClick r:id="rId6" action="ppaction://hlinksldjump"/>
            <a:extLst>
              <a:ext uri="{FF2B5EF4-FFF2-40B4-BE49-F238E27FC236}">
                <a16:creationId xmlns:a16="http://schemas.microsoft.com/office/drawing/2014/main" id="{BBC537E6-4018-B051-2D33-4248E864E3C6}"/>
              </a:ext>
              <a:ext uri="{C183D7F6-B498-43B3-948B-1728B52AA6E4}">
                <adec:decorative xmlns:adec="http://schemas.microsoft.com/office/drawing/2017/decorative" val="0"/>
              </a:ext>
            </a:extLst>
          </p:cNvPr>
          <p:cNvSpPr>
            <a:spLocks/>
          </p:cNvSpPr>
          <p:nvPr/>
        </p:nvSpPr>
        <p:spPr>
          <a:xfrm>
            <a:off x="3812381" y="9807003"/>
            <a:ext cx="147638" cy="159896"/>
          </a:xfrm>
          <a:custGeom>
            <a:avLst/>
            <a:gdLst>
              <a:gd name="connsiteX0" fmla="*/ 638351 w 1521897"/>
              <a:gd name="connsiteY0" fmla="*/ 44772 h 1648428"/>
              <a:gd name="connsiteX1" fmla="*/ 883546 w 1521897"/>
              <a:gd name="connsiteY1" fmla="*/ 44772 h 1648428"/>
              <a:gd name="connsiteX2" fmla="*/ 1454257 w 1521897"/>
              <a:gd name="connsiteY2" fmla="*/ 526284 h 1648428"/>
              <a:gd name="connsiteX3" fmla="*/ 1521897 w 1521897"/>
              <a:gd name="connsiteY3" fmla="*/ 671709 h 1648428"/>
              <a:gd name="connsiteX4" fmla="*/ 1521897 w 1521897"/>
              <a:gd name="connsiteY4" fmla="*/ 1500467 h 1648428"/>
              <a:gd name="connsiteX5" fmla="*/ 1373935 w 1521897"/>
              <a:gd name="connsiteY5" fmla="*/ 1648429 h 1648428"/>
              <a:gd name="connsiteX6" fmla="*/ 1120285 w 1521897"/>
              <a:gd name="connsiteY6" fmla="*/ 1648429 h 1648428"/>
              <a:gd name="connsiteX7" fmla="*/ 972323 w 1521897"/>
              <a:gd name="connsiteY7" fmla="*/ 1500467 h 1648428"/>
              <a:gd name="connsiteX8" fmla="*/ 972323 w 1521897"/>
              <a:gd name="connsiteY8" fmla="*/ 1077718 h 1648428"/>
              <a:gd name="connsiteX9" fmla="*/ 908911 w 1521897"/>
              <a:gd name="connsiteY9" fmla="*/ 1014305 h 1648428"/>
              <a:gd name="connsiteX10" fmla="*/ 612986 w 1521897"/>
              <a:gd name="connsiteY10" fmla="*/ 1014305 h 1648428"/>
              <a:gd name="connsiteX11" fmla="*/ 549574 w 1521897"/>
              <a:gd name="connsiteY11" fmla="*/ 1077718 h 1648428"/>
              <a:gd name="connsiteX12" fmla="*/ 549574 w 1521897"/>
              <a:gd name="connsiteY12" fmla="*/ 1500467 h 1648428"/>
              <a:gd name="connsiteX13" fmla="*/ 401612 w 1521897"/>
              <a:gd name="connsiteY13" fmla="*/ 1648429 h 1648428"/>
              <a:gd name="connsiteX14" fmla="*/ 147962 w 1521897"/>
              <a:gd name="connsiteY14" fmla="*/ 1648429 h 1648428"/>
              <a:gd name="connsiteX15" fmla="*/ 0 w 1521897"/>
              <a:gd name="connsiteY15" fmla="*/ 1500467 h 1648428"/>
              <a:gd name="connsiteX16" fmla="*/ 0 w 1521897"/>
              <a:gd name="connsiteY16" fmla="*/ 671625 h 1648428"/>
              <a:gd name="connsiteX17" fmla="*/ 67640 w 1521897"/>
              <a:gd name="connsiteY17" fmla="*/ 526199 h 1648428"/>
              <a:gd name="connsiteX18" fmla="*/ 638351 w 1521897"/>
              <a:gd name="connsiteY18" fmla="*/ 44772 h 1648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21897" h="1648428">
                <a:moveTo>
                  <a:pt x="638351" y="44772"/>
                </a:moveTo>
                <a:cubicBezTo>
                  <a:pt x="709179" y="-14924"/>
                  <a:pt x="812718" y="-14924"/>
                  <a:pt x="883546" y="44772"/>
                </a:cubicBezTo>
                <a:lnTo>
                  <a:pt x="1454257" y="526284"/>
                </a:lnTo>
                <a:cubicBezTo>
                  <a:pt x="1497209" y="562386"/>
                  <a:pt x="1521897" y="615568"/>
                  <a:pt x="1521897" y="671709"/>
                </a:cubicBezTo>
                <a:lnTo>
                  <a:pt x="1521897" y="1500467"/>
                </a:lnTo>
                <a:cubicBezTo>
                  <a:pt x="1521897" y="1582184"/>
                  <a:pt x="1455652" y="1648429"/>
                  <a:pt x="1373935" y="1648429"/>
                </a:cubicBezTo>
                <a:lnTo>
                  <a:pt x="1120285" y="1648429"/>
                </a:lnTo>
                <a:cubicBezTo>
                  <a:pt x="1038568" y="1648429"/>
                  <a:pt x="972323" y="1582184"/>
                  <a:pt x="972323" y="1500467"/>
                </a:cubicBezTo>
                <a:lnTo>
                  <a:pt x="972323" y="1077718"/>
                </a:lnTo>
                <a:cubicBezTo>
                  <a:pt x="972323" y="1042697"/>
                  <a:pt x="943931" y="1014305"/>
                  <a:pt x="908911" y="1014305"/>
                </a:cubicBezTo>
                <a:lnTo>
                  <a:pt x="612986" y="1014305"/>
                </a:lnTo>
                <a:cubicBezTo>
                  <a:pt x="577965" y="1014305"/>
                  <a:pt x="549574" y="1042697"/>
                  <a:pt x="549574" y="1077718"/>
                </a:cubicBezTo>
                <a:lnTo>
                  <a:pt x="549574" y="1500467"/>
                </a:lnTo>
                <a:cubicBezTo>
                  <a:pt x="549574" y="1582184"/>
                  <a:pt x="483329" y="1648429"/>
                  <a:pt x="401612" y="1648429"/>
                </a:cubicBezTo>
                <a:lnTo>
                  <a:pt x="147962" y="1648429"/>
                </a:lnTo>
                <a:cubicBezTo>
                  <a:pt x="66245" y="1648429"/>
                  <a:pt x="0" y="1582184"/>
                  <a:pt x="0" y="1500467"/>
                </a:cubicBezTo>
                <a:lnTo>
                  <a:pt x="0" y="671625"/>
                </a:lnTo>
                <a:cubicBezTo>
                  <a:pt x="0" y="615568"/>
                  <a:pt x="24689" y="562386"/>
                  <a:pt x="67640" y="526199"/>
                </a:cubicBezTo>
                <a:lnTo>
                  <a:pt x="638351" y="44772"/>
                </a:lnTo>
                <a:close/>
              </a:path>
            </a:pathLst>
          </a:custGeom>
          <a:solidFill>
            <a:schemeClr val="tx1"/>
          </a:solidFill>
          <a:ln w="15081" cap="flat">
            <a:noFill/>
            <a:prstDash val="solid"/>
            <a:miter/>
          </a:ln>
        </p:spPr>
        <p:txBody>
          <a:bodyPr rtlCol="0" anchor="ctr"/>
          <a:lstStyle/>
          <a:p>
            <a:endParaRPr lang="en-US" dirty="0"/>
          </a:p>
        </p:txBody>
      </p:sp>
      <p:sp>
        <p:nvSpPr>
          <p:cNvPr id="30" name="Slide Number Placeholder 29">
            <a:extLst>
              <a:ext uri="{FF2B5EF4-FFF2-40B4-BE49-F238E27FC236}">
                <a16:creationId xmlns:a16="http://schemas.microsoft.com/office/drawing/2014/main" id="{8B6A6338-42D5-02E3-661D-D6E47CDF92E8}"/>
              </a:ext>
            </a:extLst>
          </p:cNvPr>
          <p:cNvSpPr>
            <a:spLocks noGrp="1"/>
          </p:cNvSpPr>
          <p:nvPr>
            <p:ph type="sldNum" sz="quarter" idx="10"/>
          </p:nvPr>
        </p:nvSpPr>
        <p:spPr>
          <a:xfrm>
            <a:off x="7197040" y="9825395"/>
            <a:ext cx="232460" cy="123111"/>
          </a:xfrm>
        </p:spPr>
        <p:txBody>
          <a:bodyPr/>
          <a:lstStyle/>
          <a:p>
            <a:r>
              <a:rPr lang="en-IN"/>
              <a:t>24</a:t>
            </a:r>
          </a:p>
        </p:txBody>
      </p:sp>
    </p:spTree>
    <p:extLst>
      <p:ext uri="{BB962C8B-B14F-4D97-AF65-F5344CB8AC3E}">
        <p14:creationId xmlns:p14="http://schemas.microsoft.com/office/powerpoint/2010/main" val="478666341"/>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876B2F-B393-0D19-025A-5D9CB8079F04}"/>
            </a:ext>
          </a:extLst>
        </p:cNvPr>
        <p:cNvGrpSpPr/>
        <p:nvPr/>
      </p:nvGrpSpPr>
      <p:grpSpPr>
        <a:xfrm>
          <a:off x="0" y="0"/>
          <a:ext cx="0" cy="0"/>
          <a:chOff x="0" y="0"/>
          <a:chExt cx="0" cy="0"/>
        </a:xfrm>
      </p:grpSpPr>
      <p:sp>
        <p:nvSpPr>
          <p:cNvPr id="39" name="Title 3">
            <a:extLst>
              <a:ext uri="{FF2B5EF4-FFF2-40B4-BE49-F238E27FC236}">
                <a16:creationId xmlns:a16="http://schemas.microsoft.com/office/drawing/2014/main" id="{3FA034F6-C58B-2C06-3436-874AD8458AC4}"/>
              </a:ext>
            </a:extLst>
          </p:cNvPr>
          <p:cNvSpPr>
            <a:spLocks noGrp="1"/>
          </p:cNvSpPr>
          <p:nvPr>
            <p:ph type="title"/>
          </p:nvPr>
        </p:nvSpPr>
        <p:spPr>
          <a:xfrm>
            <a:off x="350838" y="1008281"/>
            <a:ext cx="7070725" cy="369332"/>
          </a:xfrm>
        </p:spPr>
        <p:txBody>
          <a:bodyPr vert="horz" wrap="square" lIns="0" tIns="0" rIns="0" bIns="0" rtlCol="0" anchor="t">
            <a:spAutoFit/>
          </a:bodyPr>
          <a:lstStyle/>
          <a:p>
            <a:r>
              <a:rPr lang="en-US"/>
              <a:t>Prepare a leadership update</a:t>
            </a:r>
            <a:endParaRPr lang="en-IN"/>
          </a:p>
        </p:txBody>
      </p:sp>
      <p:pic>
        <p:nvPicPr>
          <p:cNvPr id="24" name="Picture 23">
            <a:extLst>
              <a:ext uri="{FF2B5EF4-FFF2-40B4-BE49-F238E27FC236}">
                <a16:creationId xmlns:a16="http://schemas.microsoft.com/office/drawing/2014/main" id="{A90ACEC6-6837-F29A-0CB5-FE34B1044B9E}"/>
              </a:ext>
              <a:ext uri="{C183D7F6-B498-43B3-948B-1728B52AA6E4}">
                <adec:decorative xmlns:adec="http://schemas.microsoft.com/office/drawing/2017/decorative" val="1"/>
              </a:ext>
            </a:extLst>
          </p:cNvPr>
          <p:cNvPicPr>
            <a:picLocks noChangeAspect="1"/>
          </p:cNvPicPr>
          <p:nvPr/>
        </p:nvPicPr>
        <p:blipFill>
          <a:blip r:embed="rId2">
            <a:alphaModFix amt="62000"/>
          </a:blip>
          <a:srcRect l="19826" t="32122"/>
          <a:stretch>
            <a:fillRect/>
          </a:stretch>
        </p:blipFill>
        <p:spPr>
          <a:xfrm flipV="1">
            <a:off x="0" y="9784109"/>
            <a:ext cx="1949450" cy="274291"/>
          </a:xfrm>
          <a:custGeom>
            <a:avLst/>
            <a:gdLst>
              <a:gd name="csX0" fmla="*/ 0 w 1988820"/>
              <a:gd name="csY0" fmla="*/ 279830 h 279830"/>
              <a:gd name="csX1" fmla="*/ 1988820 w 1988820"/>
              <a:gd name="csY1" fmla="*/ 279830 h 279830"/>
              <a:gd name="csX2" fmla="*/ 1988820 w 1988820"/>
              <a:gd name="csY2" fmla="*/ 0 h 279830"/>
              <a:gd name="csX3" fmla="*/ 0 w 1988820"/>
              <a:gd name="csY3" fmla="*/ 0 h 279830"/>
            </a:gdLst>
            <a:ahLst/>
            <a:cxnLst>
              <a:cxn ang="0">
                <a:pos x="csX0" y="csY0"/>
              </a:cxn>
              <a:cxn ang="0">
                <a:pos x="csX1" y="csY1"/>
              </a:cxn>
              <a:cxn ang="0">
                <a:pos x="csX2" y="csY2"/>
              </a:cxn>
              <a:cxn ang="0">
                <a:pos x="csX3" y="csY3"/>
              </a:cxn>
            </a:cxnLst>
            <a:rect l="l" t="t" r="r" b="b"/>
            <a:pathLst>
              <a:path w="1988820" h="279830">
                <a:moveTo>
                  <a:pt x="0" y="279830"/>
                </a:moveTo>
                <a:lnTo>
                  <a:pt x="1988820" y="279830"/>
                </a:lnTo>
                <a:lnTo>
                  <a:pt x="1988820" y="0"/>
                </a:lnTo>
                <a:lnTo>
                  <a:pt x="0" y="0"/>
                </a:lnTo>
                <a:close/>
              </a:path>
            </a:pathLst>
          </a:custGeom>
        </p:spPr>
      </p:pic>
      <p:sp>
        <p:nvSpPr>
          <p:cNvPr id="25" name="NavPill_SitesPages">
            <a:extLst>
              <a:ext uri="{FF2B5EF4-FFF2-40B4-BE49-F238E27FC236}">
                <a16:creationId xmlns:a16="http://schemas.microsoft.com/office/drawing/2014/main" id="{BC1E0518-B549-7BF8-33FD-C449016CA094}"/>
              </a:ext>
            </a:extLst>
          </p:cNvPr>
          <p:cNvSpPr/>
          <p:nvPr/>
        </p:nvSpPr>
        <p:spPr>
          <a:xfrm>
            <a:off x="350838" y="342900"/>
            <a:ext cx="1012825" cy="337762"/>
          </a:xfrm>
          <a:prstGeom prst="roundRect">
            <a:avLst>
              <a:gd name="adj" fmla="val 50000"/>
            </a:avLst>
          </a:prstGeom>
          <a:solidFill>
            <a:schemeClr val="bg1"/>
          </a:solidFill>
          <a:ln w="9525">
            <a:noFill/>
            <a:headEnd type="none" w="lg" len="med"/>
            <a:tailEnd type="none" w="lg" len="med"/>
          </a:ln>
          <a:effectLst>
            <a:outerShdw blurRad="63500" dist="635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07091" fontAlgn="base">
              <a:spcBef>
                <a:spcPct val="0"/>
              </a:spcBef>
              <a:spcAft>
                <a:spcPct val="0"/>
              </a:spcAft>
            </a:pPr>
            <a:r>
              <a:rPr lang="en-US" sz="1600">
                <a:blipFill>
                  <a:blip r:embed="rId3"/>
                  <a:stretch>
                    <a:fillRect t="-26822" b="-26822"/>
                  </a:stretch>
                </a:blipFill>
                <a:latin typeface="Segoe Sans Display Semibold" pitchFamily="2" charset="0"/>
                <a:cs typeface="Segoe Sans Display Semibold" pitchFamily="2" charset="0"/>
              </a:rPr>
              <a:t>Task 20</a:t>
            </a:r>
          </a:p>
        </p:txBody>
      </p:sp>
      <p:grpSp>
        <p:nvGrpSpPr>
          <p:cNvPr id="3" name="Group 2" descr="Classification: Hard problems">
            <a:extLst>
              <a:ext uri="{FF2B5EF4-FFF2-40B4-BE49-F238E27FC236}">
                <a16:creationId xmlns:a16="http://schemas.microsoft.com/office/drawing/2014/main" id="{BC07485B-85FF-66FC-4AEB-EA58F4652D3B}"/>
              </a:ext>
            </a:extLst>
          </p:cNvPr>
          <p:cNvGrpSpPr/>
          <p:nvPr/>
        </p:nvGrpSpPr>
        <p:grpSpPr>
          <a:xfrm>
            <a:off x="4772028" y="135543"/>
            <a:ext cx="2649535" cy="377634"/>
            <a:chOff x="4772028" y="135543"/>
            <a:chExt cx="2649535" cy="377634"/>
          </a:xfrm>
        </p:grpSpPr>
        <p:sp>
          <p:nvSpPr>
            <p:cNvPr id="38" name="TextBox 37">
              <a:extLst>
                <a:ext uri="{FF2B5EF4-FFF2-40B4-BE49-F238E27FC236}">
                  <a16:creationId xmlns:a16="http://schemas.microsoft.com/office/drawing/2014/main" id="{52914912-6072-B898-AD88-BE4D83410D7B}"/>
                </a:ext>
              </a:extLst>
            </p:cNvPr>
            <p:cNvSpPr txBox="1"/>
            <p:nvPr/>
          </p:nvSpPr>
          <p:spPr>
            <a:xfrm>
              <a:off x="4772028" y="135543"/>
              <a:ext cx="2649535" cy="377634"/>
            </a:xfrm>
            <a:prstGeom prst="roundRect">
              <a:avLst>
                <a:gd name="adj" fmla="val 19537"/>
              </a:avLst>
            </a:prstGeom>
            <a:solidFill>
              <a:schemeClr val="accent2">
                <a:lumMod val="60000"/>
                <a:lumOff val="40000"/>
              </a:schemeClr>
            </a:solidFill>
          </p:spPr>
          <p:txBody>
            <a:bodyPr wrap="square" lIns="1188720" tIns="45720" rIns="0" bIns="45720" anchor="ctr">
              <a:noAutofit/>
            </a:bodyPr>
            <a:lstStyle>
              <a:defPPr>
                <a:defRPr lang="en-US"/>
              </a:defPPr>
              <a:lvl1pPr>
                <a:spcAft>
                  <a:spcPts val="776"/>
                </a:spcAft>
                <a:defRPr sz="1200">
                  <a:latin typeface="+mj-lt"/>
                  <a:cs typeface="Segoe Sans Display Semibold" pitchFamily="2" charset="0"/>
                </a:defRPr>
              </a:lvl1pPr>
            </a:lstStyle>
            <a:p>
              <a:r>
                <a:rPr lang="en-US" dirty="0"/>
                <a:t>Hard problems</a:t>
              </a:r>
            </a:p>
          </p:txBody>
        </p:sp>
        <p:sp>
          <p:nvSpPr>
            <p:cNvPr id="40" name="TextBox 39">
              <a:extLst>
                <a:ext uri="{FF2B5EF4-FFF2-40B4-BE49-F238E27FC236}">
                  <a16:creationId xmlns:a16="http://schemas.microsoft.com/office/drawing/2014/main" id="{AB77D593-0DDC-4FC6-E132-BF7AE055E964}"/>
                </a:ext>
              </a:extLst>
            </p:cNvPr>
            <p:cNvSpPr txBox="1"/>
            <p:nvPr/>
          </p:nvSpPr>
          <p:spPr>
            <a:xfrm>
              <a:off x="4832904" y="194216"/>
              <a:ext cx="1065613" cy="260288"/>
            </a:xfrm>
            <a:prstGeom prst="roundRect">
              <a:avLst>
                <a:gd name="adj" fmla="val 16151"/>
              </a:avLst>
            </a:prstGeom>
            <a:solidFill>
              <a:schemeClr val="bg1"/>
            </a:solidFill>
            <a:ln w="9525">
              <a:noFill/>
              <a:headEnd type="none" w="lg" len="med"/>
              <a:tailEnd type="none" w="lg" len="med"/>
            </a:ln>
            <a:effectLst>
              <a:outerShdw blurRad="63500" dist="63500" dir="2700000" algn="tl" rotWithShape="0">
                <a:prstClr val="black">
                  <a:alpha val="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defRPr lang="en-US"/>
              </a:defPPr>
              <a:lvl1pPr algn="ctr" defTabSz="932765" fontAlgn="base">
                <a:spcBef>
                  <a:spcPct val="0"/>
                </a:spcBef>
                <a:spcAft>
                  <a:spcPct val="0"/>
                </a:spcAft>
                <a:defRPr sz="1600">
                  <a:solidFill>
                    <a:schemeClr val="accent1"/>
                  </a:solidFill>
                  <a:latin typeface="+mj-lt"/>
                  <a:cs typeface="Segoe Sans Display Semibold" pitchFamily="2" charset="0"/>
                </a:defRPr>
              </a:lvl1pPr>
            </a:lstStyle>
            <a:p>
              <a:r>
                <a:rPr lang="en-IN" sz="1200">
                  <a:solidFill>
                    <a:schemeClr val="tx1"/>
                  </a:solidFill>
                </a:rPr>
                <a:t>Classification</a:t>
              </a:r>
            </a:p>
          </p:txBody>
        </p:sp>
      </p:grpSp>
      <p:grpSp>
        <p:nvGrpSpPr>
          <p:cNvPr id="5" name="Group 4" descr="Plugin: Templafy">
            <a:extLst>
              <a:ext uri="{FF2B5EF4-FFF2-40B4-BE49-F238E27FC236}">
                <a16:creationId xmlns:a16="http://schemas.microsoft.com/office/drawing/2014/main" id="{576CA0DF-DC08-EA68-3719-78A4B6BBCB63}"/>
              </a:ext>
            </a:extLst>
          </p:cNvPr>
          <p:cNvGrpSpPr/>
          <p:nvPr/>
        </p:nvGrpSpPr>
        <p:grpSpPr>
          <a:xfrm>
            <a:off x="4772028" y="557053"/>
            <a:ext cx="2649535" cy="377634"/>
            <a:chOff x="4772028" y="557053"/>
            <a:chExt cx="2649535" cy="377634"/>
          </a:xfrm>
        </p:grpSpPr>
        <p:sp>
          <p:nvSpPr>
            <p:cNvPr id="35" name="TextBox 34">
              <a:extLst>
                <a:ext uri="{FF2B5EF4-FFF2-40B4-BE49-F238E27FC236}">
                  <a16:creationId xmlns:a16="http://schemas.microsoft.com/office/drawing/2014/main" id="{9F042DC7-BDCB-B546-0658-16B8F2BE9506}"/>
                </a:ext>
              </a:extLst>
            </p:cNvPr>
            <p:cNvSpPr txBox="1"/>
            <p:nvPr/>
          </p:nvSpPr>
          <p:spPr>
            <a:xfrm>
              <a:off x="4772028" y="557053"/>
              <a:ext cx="2649535" cy="377634"/>
            </a:xfrm>
            <a:prstGeom prst="roundRect">
              <a:avLst>
                <a:gd name="adj" fmla="val 19537"/>
              </a:avLst>
            </a:prstGeom>
            <a:solidFill>
              <a:schemeClr val="bg1">
                <a:lumMod val="85000"/>
              </a:schemeClr>
            </a:solidFill>
          </p:spPr>
          <p:txBody>
            <a:bodyPr wrap="square" lIns="1188720" tIns="45720" rIns="91440" bIns="45720" anchor="ctr">
              <a:noAutofit/>
            </a:bodyPr>
            <a:lstStyle>
              <a:defPPr>
                <a:defRPr lang="en-US"/>
              </a:defPPr>
              <a:lvl1pPr>
                <a:spcAft>
                  <a:spcPts val="776"/>
                </a:spcAft>
                <a:defRPr sz="1200">
                  <a:latin typeface="+mj-lt"/>
                  <a:cs typeface="Segoe Sans Display Semibold" pitchFamily="2" charset="0"/>
                </a:defRPr>
              </a:lvl1pPr>
            </a:lstStyle>
            <a:p>
              <a:endParaRPr lang="en-IN"/>
            </a:p>
          </p:txBody>
        </p:sp>
        <p:sp>
          <p:nvSpPr>
            <p:cNvPr id="36" name="TextBox 35">
              <a:extLst>
                <a:ext uri="{FF2B5EF4-FFF2-40B4-BE49-F238E27FC236}">
                  <a16:creationId xmlns:a16="http://schemas.microsoft.com/office/drawing/2014/main" id="{ACBA7DEA-1474-43D3-AF89-0224E948CA7A}"/>
                </a:ext>
              </a:extLst>
            </p:cNvPr>
            <p:cNvSpPr txBox="1"/>
            <p:nvPr/>
          </p:nvSpPr>
          <p:spPr>
            <a:xfrm>
              <a:off x="4832904" y="615726"/>
              <a:ext cx="1065613" cy="260288"/>
            </a:xfrm>
            <a:prstGeom prst="roundRect">
              <a:avLst>
                <a:gd name="adj" fmla="val 16151"/>
              </a:avLst>
            </a:prstGeom>
            <a:solidFill>
              <a:schemeClr val="bg1"/>
            </a:solidFill>
            <a:ln w="9525">
              <a:noFill/>
              <a:headEnd type="none" w="lg" len="med"/>
              <a:tailEnd type="none" w="lg" len="med"/>
            </a:ln>
            <a:effectLst>
              <a:outerShdw blurRad="63500" dist="63500" dir="2700000" algn="tl" rotWithShape="0">
                <a:prstClr val="black">
                  <a:alpha val="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defRPr lang="en-US"/>
              </a:defPPr>
              <a:lvl1pPr algn="ctr" defTabSz="932765" fontAlgn="base">
                <a:spcBef>
                  <a:spcPct val="0"/>
                </a:spcBef>
                <a:spcAft>
                  <a:spcPct val="0"/>
                </a:spcAft>
                <a:defRPr sz="1600">
                  <a:solidFill>
                    <a:schemeClr val="accent1"/>
                  </a:solidFill>
                  <a:latin typeface="+mj-lt"/>
                  <a:cs typeface="Segoe Sans Display Semibold" pitchFamily="2" charset="0"/>
                </a:defRPr>
              </a:lvl1pPr>
            </a:lstStyle>
            <a:p>
              <a:r>
                <a:rPr lang="en-IN" sz="1200">
                  <a:solidFill>
                    <a:schemeClr val="tx1"/>
                  </a:solidFill>
                </a:rPr>
                <a:t>Plugin</a:t>
              </a:r>
            </a:p>
          </p:txBody>
        </p:sp>
        <p:pic>
          <p:nvPicPr>
            <p:cNvPr id="37" name="Graphic 36">
              <a:extLst>
                <a:ext uri="{FF2B5EF4-FFF2-40B4-BE49-F238E27FC236}">
                  <a16:creationId xmlns:a16="http://schemas.microsoft.com/office/drawing/2014/main" id="{0835ADBF-5698-D57F-6DAC-F9D98B6751C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93908" y="687749"/>
              <a:ext cx="75805" cy="116242"/>
            </a:xfrm>
            <a:prstGeom prst="rect">
              <a:avLst/>
            </a:prstGeom>
            <a:effectLst>
              <a:outerShdw blurRad="63500" dist="63500" dir="2700000" algn="tl" rotWithShape="0">
                <a:prstClr val="black">
                  <a:alpha val="10000"/>
                </a:prstClr>
              </a:outerShdw>
            </a:effectLst>
          </p:spPr>
        </p:pic>
        <p:sp>
          <p:nvSpPr>
            <p:cNvPr id="4" name="TextBox 3">
              <a:extLst>
                <a:ext uri="{FF2B5EF4-FFF2-40B4-BE49-F238E27FC236}">
                  <a16:creationId xmlns:a16="http://schemas.microsoft.com/office/drawing/2014/main" id="{0F94E855-C990-8CD5-5774-2566A78723A6}"/>
                </a:ext>
              </a:extLst>
            </p:cNvPr>
            <p:cNvSpPr txBox="1"/>
            <p:nvPr/>
          </p:nvSpPr>
          <p:spPr>
            <a:xfrm>
              <a:off x="5898517" y="605874"/>
              <a:ext cx="830532" cy="276999"/>
            </a:xfrm>
            <a:prstGeom prst="rect">
              <a:avLst/>
            </a:prstGeom>
            <a:noFill/>
          </p:spPr>
          <p:txBody>
            <a:bodyPr wrap="square">
              <a:spAutoFit/>
            </a:bodyPr>
            <a:lstStyle/>
            <a:p>
              <a:r>
                <a:rPr lang="en-US" sz="1200" dirty="0" err="1">
                  <a:latin typeface="+mj-lt"/>
                  <a:cs typeface="Segoe Sans Display"/>
                </a:rPr>
                <a:t>T</a:t>
              </a:r>
              <a:r>
                <a:rPr kumimoji="0" lang="en-US" sz="1200" b="0" i="0" u="none" strike="noStrike" kern="1200" cap="none" spc="0" normalizeH="0" baseline="0" dirty="0" err="1">
                  <a:ln>
                    <a:noFill/>
                  </a:ln>
                  <a:solidFill>
                    <a:schemeClr val="tx1"/>
                  </a:solidFill>
                  <a:effectLst/>
                  <a:uLnTx/>
                  <a:uFillTx/>
                  <a:latin typeface="+mj-lt"/>
                  <a:ea typeface="+mn-ea"/>
                  <a:cs typeface="Segoe Sans Display"/>
                </a:rPr>
                <a:t>emplafy</a:t>
              </a:r>
              <a:endParaRPr lang="en-US" sz="1800" dirty="0"/>
            </a:p>
          </p:txBody>
        </p:sp>
      </p:grpSp>
      <p:sp>
        <p:nvSpPr>
          <p:cNvPr id="27" name="Graphic 5">
            <a:extLst>
              <a:ext uri="{FF2B5EF4-FFF2-40B4-BE49-F238E27FC236}">
                <a16:creationId xmlns:a16="http://schemas.microsoft.com/office/drawing/2014/main" id="{D0BDA696-206B-A5F0-6F26-EA1B93F5E6C5}"/>
              </a:ext>
              <a:ext uri="{C183D7F6-B498-43B3-948B-1728B52AA6E4}">
                <adec:decorative xmlns:adec="http://schemas.microsoft.com/office/drawing/2017/decorative" val="1"/>
              </a:ext>
            </a:extLst>
          </p:cNvPr>
          <p:cNvSpPr>
            <a:spLocks/>
          </p:cNvSpPr>
          <p:nvPr/>
        </p:nvSpPr>
        <p:spPr>
          <a:xfrm>
            <a:off x="457518" y="1753371"/>
            <a:ext cx="250822" cy="250818"/>
          </a:xfrm>
          <a:custGeom>
            <a:avLst/>
            <a:gdLst>
              <a:gd name="csX0" fmla="*/ 188408 w 190501"/>
              <a:gd name="csY0" fmla="*/ 45534 h 190500"/>
              <a:gd name="csX1" fmla="*/ 189957 w 190501"/>
              <a:gd name="csY1" fmla="*/ 37748 h 190500"/>
              <a:gd name="csX2" fmla="*/ 183357 w 190501"/>
              <a:gd name="csY2" fmla="*/ 33338 h 190500"/>
              <a:gd name="csX3" fmla="*/ 157162 w 190501"/>
              <a:gd name="csY3" fmla="*/ 33338 h 190500"/>
              <a:gd name="csX4" fmla="*/ 157162 w 190501"/>
              <a:gd name="csY4" fmla="*/ 7144 h 190500"/>
              <a:gd name="csX5" fmla="*/ 152751 w 190501"/>
              <a:gd name="csY5" fmla="*/ 544 h 190500"/>
              <a:gd name="csX6" fmla="*/ 144967 w 190501"/>
              <a:gd name="csY6" fmla="*/ 2093 h 190500"/>
              <a:gd name="csX7" fmla="*/ 121155 w 190501"/>
              <a:gd name="csY7" fmla="*/ 25906 h 190500"/>
              <a:gd name="csX8" fmla="*/ 119063 w 190501"/>
              <a:gd name="csY8" fmla="*/ 30957 h 190500"/>
              <a:gd name="csX9" fmla="*/ 119063 w 190501"/>
              <a:gd name="csY9" fmla="*/ 57967 h 190500"/>
              <a:gd name="csX10" fmla="*/ 100185 w 190501"/>
              <a:gd name="csY10" fmla="*/ 76846 h 190500"/>
              <a:gd name="csX11" fmla="*/ 95250 w 190501"/>
              <a:gd name="csY11" fmla="*/ 76201 h 190500"/>
              <a:gd name="csX12" fmla="*/ 76200 w 190501"/>
              <a:gd name="csY12" fmla="*/ 95251 h 190500"/>
              <a:gd name="csX13" fmla="*/ 95250 w 190501"/>
              <a:gd name="csY13" fmla="*/ 114301 h 190500"/>
              <a:gd name="csX14" fmla="*/ 114300 w 190501"/>
              <a:gd name="csY14" fmla="*/ 95251 h 190500"/>
              <a:gd name="csX15" fmla="*/ 113655 w 190501"/>
              <a:gd name="csY15" fmla="*/ 90316 h 190500"/>
              <a:gd name="csX16" fmla="*/ 132533 w 190501"/>
              <a:gd name="csY16" fmla="*/ 71438 h 190500"/>
              <a:gd name="csX17" fmla="*/ 159545 w 190501"/>
              <a:gd name="csY17" fmla="*/ 71438 h 190500"/>
              <a:gd name="csX18" fmla="*/ 164596 w 190501"/>
              <a:gd name="csY18" fmla="*/ 69346 h 190500"/>
              <a:gd name="csX19" fmla="*/ 188408 w 190501"/>
              <a:gd name="csY19" fmla="*/ 45534 h 190500"/>
              <a:gd name="csX20" fmla="*/ 95250 w 190501"/>
              <a:gd name="csY20" fmla="*/ 1 h 190500"/>
              <a:gd name="csX21" fmla="*/ 127860 w 190501"/>
              <a:gd name="csY21" fmla="*/ 5729 h 190500"/>
              <a:gd name="csX22" fmla="*/ 114419 w 190501"/>
              <a:gd name="csY22" fmla="*/ 19170 h 190500"/>
              <a:gd name="csX23" fmla="*/ 112781 w 190501"/>
              <a:gd name="csY23" fmla="*/ 21077 h 190500"/>
              <a:gd name="csX24" fmla="*/ 95250 w 190501"/>
              <a:gd name="csY24" fmla="*/ 19051 h 190500"/>
              <a:gd name="csX25" fmla="*/ 19050 w 190501"/>
              <a:gd name="csY25" fmla="*/ 95251 h 190500"/>
              <a:gd name="csX26" fmla="*/ 95250 w 190501"/>
              <a:gd name="csY26" fmla="*/ 171451 h 190500"/>
              <a:gd name="csX27" fmla="*/ 171450 w 190501"/>
              <a:gd name="csY27" fmla="*/ 95251 h 190500"/>
              <a:gd name="csX28" fmla="*/ 169424 w 190501"/>
              <a:gd name="csY28" fmla="*/ 77720 h 190500"/>
              <a:gd name="csX29" fmla="*/ 171331 w 190501"/>
              <a:gd name="csY29" fmla="*/ 76081 h 190500"/>
              <a:gd name="csX30" fmla="*/ 184772 w 190501"/>
              <a:gd name="csY30" fmla="*/ 62641 h 190500"/>
              <a:gd name="csX31" fmla="*/ 190500 w 190501"/>
              <a:gd name="csY31" fmla="*/ 95251 h 190500"/>
              <a:gd name="csX32" fmla="*/ 95250 w 190501"/>
              <a:gd name="csY32" fmla="*/ 190501 h 190500"/>
              <a:gd name="csX33" fmla="*/ 0 w 190501"/>
              <a:gd name="csY33" fmla="*/ 95251 h 190500"/>
              <a:gd name="csX34" fmla="*/ 95250 w 190501"/>
              <a:gd name="csY34" fmla="*/ 1 h 190500"/>
              <a:gd name="csX35" fmla="*/ 95250 w 190501"/>
              <a:gd name="csY35" fmla="*/ 38101 h 190500"/>
              <a:gd name="csX36" fmla="*/ 109538 w 190501"/>
              <a:gd name="csY36" fmla="*/ 39901 h 190500"/>
              <a:gd name="csX37" fmla="*/ 109538 w 190501"/>
              <a:gd name="csY37" fmla="*/ 54021 h 190500"/>
              <a:gd name="csX38" fmla="*/ 105592 w 190501"/>
              <a:gd name="csY38" fmla="*/ 57968 h 190500"/>
              <a:gd name="csX39" fmla="*/ 105131 w 190501"/>
              <a:gd name="csY39" fmla="*/ 58444 h 190500"/>
              <a:gd name="csX40" fmla="*/ 95250 w 190501"/>
              <a:gd name="csY40" fmla="*/ 57151 h 190500"/>
              <a:gd name="csX41" fmla="*/ 57150 w 190501"/>
              <a:gd name="csY41" fmla="*/ 95251 h 190500"/>
              <a:gd name="csX42" fmla="*/ 95250 w 190501"/>
              <a:gd name="csY42" fmla="*/ 133351 h 190500"/>
              <a:gd name="csX43" fmla="*/ 133350 w 190501"/>
              <a:gd name="csY43" fmla="*/ 95251 h 190500"/>
              <a:gd name="csX44" fmla="*/ 132057 w 190501"/>
              <a:gd name="csY44" fmla="*/ 85369 h 190500"/>
              <a:gd name="csX45" fmla="*/ 132533 w 190501"/>
              <a:gd name="csY45" fmla="*/ 84909 h 190500"/>
              <a:gd name="csX46" fmla="*/ 136478 w 190501"/>
              <a:gd name="csY46" fmla="*/ 80963 h 190500"/>
              <a:gd name="csX47" fmla="*/ 150600 w 190501"/>
              <a:gd name="csY47" fmla="*/ 80963 h 190500"/>
              <a:gd name="csX48" fmla="*/ 152400 w 190501"/>
              <a:gd name="csY48" fmla="*/ 95251 h 190500"/>
              <a:gd name="csX49" fmla="*/ 95250 w 190501"/>
              <a:gd name="csY49" fmla="*/ 152401 h 190500"/>
              <a:gd name="csX50" fmla="*/ 38100 w 190501"/>
              <a:gd name="csY50" fmla="*/ 95251 h 190500"/>
              <a:gd name="csX51" fmla="*/ 95250 w 190501"/>
              <a:gd name="csY51" fmla="*/ 38101 h 190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Lst>
            <a:rect l="l" t="t" r="r" b="b"/>
            <a:pathLst>
              <a:path w="190501" h="190500">
                <a:moveTo>
                  <a:pt x="188408" y="45534"/>
                </a:moveTo>
                <a:cubicBezTo>
                  <a:pt x="190452" y="43491"/>
                  <a:pt x="191063" y="40418"/>
                  <a:pt x="189957" y="37748"/>
                </a:cubicBezTo>
                <a:cubicBezTo>
                  <a:pt x="188852" y="35079"/>
                  <a:pt x="186247" y="33338"/>
                  <a:pt x="183357" y="33338"/>
                </a:cubicBezTo>
                <a:lnTo>
                  <a:pt x="157162" y="33338"/>
                </a:lnTo>
                <a:lnTo>
                  <a:pt x="157162" y="7144"/>
                </a:lnTo>
                <a:cubicBezTo>
                  <a:pt x="157162" y="4255"/>
                  <a:pt x="155421" y="1650"/>
                  <a:pt x="152751" y="544"/>
                </a:cubicBezTo>
                <a:cubicBezTo>
                  <a:pt x="150083" y="-562"/>
                  <a:pt x="147010" y="50"/>
                  <a:pt x="144967" y="2093"/>
                </a:cubicBezTo>
                <a:lnTo>
                  <a:pt x="121155" y="25906"/>
                </a:lnTo>
                <a:cubicBezTo>
                  <a:pt x="119815" y="27246"/>
                  <a:pt x="119063" y="29063"/>
                  <a:pt x="119063" y="30957"/>
                </a:cubicBezTo>
                <a:lnTo>
                  <a:pt x="119063" y="57967"/>
                </a:lnTo>
                <a:lnTo>
                  <a:pt x="100185" y="76846"/>
                </a:lnTo>
                <a:cubicBezTo>
                  <a:pt x="98610" y="76425"/>
                  <a:pt x="96957" y="76201"/>
                  <a:pt x="95250" y="76201"/>
                </a:cubicBezTo>
                <a:cubicBezTo>
                  <a:pt x="84729" y="76201"/>
                  <a:pt x="76200" y="84730"/>
                  <a:pt x="76200" y="95251"/>
                </a:cubicBezTo>
                <a:cubicBezTo>
                  <a:pt x="76200" y="105771"/>
                  <a:pt x="84729" y="114301"/>
                  <a:pt x="95250" y="114301"/>
                </a:cubicBezTo>
                <a:cubicBezTo>
                  <a:pt x="105771" y="114301"/>
                  <a:pt x="114300" y="105771"/>
                  <a:pt x="114300" y="95251"/>
                </a:cubicBezTo>
                <a:cubicBezTo>
                  <a:pt x="114300" y="93544"/>
                  <a:pt x="114075" y="91891"/>
                  <a:pt x="113655" y="90316"/>
                </a:cubicBezTo>
                <a:lnTo>
                  <a:pt x="132533" y="71438"/>
                </a:lnTo>
                <a:lnTo>
                  <a:pt x="159545" y="71438"/>
                </a:lnTo>
                <a:cubicBezTo>
                  <a:pt x="161439" y="71438"/>
                  <a:pt x="163256" y="70686"/>
                  <a:pt x="164596" y="69346"/>
                </a:cubicBezTo>
                <a:lnTo>
                  <a:pt x="188408" y="45534"/>
                </a:lnTo>
                <a:close/>
                <a:moveTo>
                  <a:pt x="95250" y="1"/>
                </a:moveTo>
                <a:cubicBezTo>
                  <a:pt x="106705" y="1"/>
                  <a:pt x="117687" y="2023"/>
                  <a:pt x="127860" y="5729"/>
                </a:cubicBezTo>
                <a:lnTo>
                  <a:pt x="114419" y="19170"/>
                </a:lnTo>
                <a:cubicBezTo>
                  <a:pt x="113823" y="19767"/>
                  <a:pt x="113275" y="20405"/>
                  <a:pt x="112781" y="21077"/>
                </a:cubicBezTo>
                <a:cubicBezTo>
                  <a:pt x="107152" y="19752"/>
                  <a:pt x="101283" y="19051"/>
                  <a:pt x="95250" y="19051"/>
                </a:cubicBezTo>
                <a:cubicBezTo>
                  <a:pt x="53166" y="19051"/>
                  <a:pt x="19050" y="53166"/>
                  <a:pt x="19050" y="95251"/>
                </a:cubicBezTo>
                <a:cubicBezTo>
                  <a:pt x="19050" y="137334"/>
                  <a:pt x="53166" y="171451"/>
                  <a:pt x="95250" y="171451"/>
                </a:cubicBezTo>
                <a:cubicBezTo>
                  <a:pt x="137334" y="171451"/>
                  <a:pt x="171450" y="137334"/>
                  <a:pt x="171450" y="95251"/>
                </a:cubicBezTo>
                <a:cubicBezTo>
                  <a:pt x="171450" y="89218"/>
                  <a:pt x="170749" y="83348"/>
                  <a:pt x="169424" y="77720"/>
                </a:cubicBezTo>
                <a:cubicBezTo>
                  <a:pt x="170096" y="77226"/>
                  <a:pt x="170734" y="76678"/>
                  <a:pt x="171331" y="76081"/>
                </a:cubicBezTo>
                <a:lnTo>
                  <a:pt x="184772" y="62641"/>
                </a:lnTo>
                <a:cubicBezTo>
                  <a:pt x="188478" y="72813"/>
                  <a:pt x="190500" y="83796"/>
                  <a:pt x="190500" y="95251"/>
                </a:cubicBezTo>
                <a:cubicBezTo>
                  <a:pt x="190500" y="147856"/>
                  <a:pt x="147855" y="190501"/>
                  <a:pt x="95250" y="190501"/>
                </a:cubicBezTo>
                <a:cubicBezTo>
                  <a:pt x="42645" y="190501"/>
                  <a:pt x="0" y="147856"/>
                  <a:pt x="0" y="95251"/>
                </a:cubicBezTo>
                <a:cubicBezTo>
                  <a:pt x="0" y="42645"/>
                  <a:pt x="42645" y="1"/>
                  <a:pt x="95250" y="1"/>
                </a:cubicBezTo>
                <a:close/>
                <a:moveTo>
                  <a:pt x="95250" y="38101"/>
                </a:moveTo>
                <a:cubicBezTo>
                  <a:pt x="100184" y="38101"/>
                  <a:pt x="104971" y="38726"/>
                  <a:pt x="109538" y="39901"/>
                </a:cubicBezTo>
                <a:lnTo>
                  <a:pt x="109538" y="54021"/>
                </a:lnTo>
                <a:lnTo>
                  <a:pt x="105592" y="57968"/>
                </a:lnTo>
                <a:cubicBezTo>
                  <a:pt x="105435" y="58125"/>
                  <a:pt x="105282" y="58284"/>
                  <a:pt x="105131" y="58444"/>
                </a:cubicBezTo>
                <a:cubicBezTo>
                  <a:pt x="101980" y="57601"/>
                  <a:pt x="98668" y="57151"/>
                  <a:pt x="95250" y="57151"/>
                </a:cubicBezTo>
                <a:cubicBezTo>
                  <a:pt x="74208" y="57151"/>
                  <a:pt x="57150" y="74208"/>
                  <a:pt x="57150" y="95251"/>
                </a:cubicBezTo>
                <a:cubicBezTo>
                  <a:pt x="57150" y="116293"/>
                  <a:pt x="74208" y="133351"/>
                  <a:pt x="95250" y="133351"/>
                </a:cubicBezTo>
                <a:cubicBezTo>
                  <a:pt x="116292" y="133351"/>
                  <a:pt x="133350" y="116293"/>
                  <a:pt x="133350" y="95251"/>
                </a:cubicBezTo>
                <a:cubicBezTo>
                  <a:pt x="133350" y="91833"/>
                  <a:pt x="132900" y="88521"/>
                  <a:pt x="132057" y="85369"/>
                </a:cubicBezTo>
                <a:cubicBezTo>
                  <a:pt x="132217" y="85219"/>
                  <a:pt x="132376" y="85065"/>
                  <a:pt x="132533" y="84909"/>
                </a:cubicBezTo>
                <a:lnTo>
                  <a:pt x="136478" y="80963"/>
                </a:lnTo>
                <a:lnTo>
                  <a:pt x="150600" y="80963"/>
                </a:lnTo>
                <a:cubicBezTo>
                  <a:pt x="151775" y="85530"/>
                  <a:pt x="152400" y="90317"/>
                  <a:pt x="152400" y="95251"/>
                </a:cubicBezTo>
                <a:cubicBezTo>
                  <a:pt x="152400" y="126814"/>
                  <a:pt x="126813" y="152401"/>
                  <a:pt x="95250" y="152401"/>
                </a:cubicBezTo>
                <a:cubicBezTo>
                  <a:pt x="63687" y="152401"/>
                  <a:pt x="38100" y="126814"/>
                  <a:pt x="38100" y="95251"/>
                </a:cubicBezTo>
                <a:cubicBezTo>
                  <a:pt x="38100" y="63687"/>
                  <a:pt x="63687" y="38101"/>
                  <a:pt x="95250" y="38101"/>
                </a:cubicBezTo>
                <a:close/>
              </a:path>
            </a:pathLst>
          </a:custGeom>
          <a:solidFill>
            <a:schemeClr val="tx1"/>
          </a:solidFill>
          <a:ln w="10477" cap="flat">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38011" tIns="270406" rIns="338011" bIns="270406" numCol="1" spcCol="0" rtlCol="0" fromWordArt="0" anchor="t" anchorCtr="0" forceAA="0" compatLnSpc="1">
            <a:prstTxWarp prst="textNoShape">
              <a:avLst/>
            </a:prstTxWarp>
            <a:noAutofit/>
          </a:bodyPr>
          <a:lstStyle/>
          <a:p>
            <a:pPr defTabSz="1722411" fontAlgn="base">
              <a:spcBef>
                <a:spcPct val="0"/>
              </a:spcBef>
              <a:spcAft>
                <a:spcPct val="0"/>
              </a:spcAft>
              <a:defRPr/>
            </a:pPr>
            <a:endParaRPr lang="en-US" sz="3622" b="1">
              <a:noFill/>
              <a:latin typeface="Segoe UI Variable Display Semibold" pitchFamily="2" charset="0"/>
              <a:cs typeface="Segoe UI" pitchFamily="34" charset="0"/>
            </a:endParaRPr>
          </a:p>
        </p:txBody>
      </p:sp>
      <p:sp>
        <p:nvSpPr>
          <p:cNvPr id="28" name="Rectangle: Rounded Corners 27">
            <a:extLst>
              <a:ext uri="{FF2B5EF4-FFF2-40B4-BE49-F238E27FC236}">
                <a16:creationId xmlns:a16="http://schemas.microsoft.com/office/drawing/2014/main" id="{274F955B-370B-5056-44EF-B5E1F6D0173E}"/>
              </a:ext>
            </a:extLst>
          </p:cNvPr>
          <p:cNvSpPr/>
          <p:nvPr/>
        </p:nvSpPr>
        <p:spPr bwMode="auto">
          <a:xfrm>
            <a:off x="350838" y="2066107"/>
            <a:ext cx="3187959" cy="814642"/>
          </a:xfrm>
          <a:prstGeom prst="roundRect">
            <a:avLst>
              <a:gd name="adj" fmla="val 9646"/>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769520" fontAlgn="base">
              <a:spcBef>
                <a:spcPct val="0"/>
              </a:spcBef>
              <a:spcAft>
                <a:spcPct val="0"/>
              </a:spcAft>
            </a:pPr>
            <a:r>
              <a:rPr lang="en-US" sz="1100" dirty="0">
                <a:ln w="3175">
                  <a:noFill/>
                </a:ln>
                <a:solidFill>
                  <a:schemeClr val="tx1"/>
                </a:solidFill>
                <a:latin typeface="Segoe Sans Display Semibold" pitchFamily="2" charset="0"/>
                <a:cs typeface="Segoe Sans Display Semibold" pitchFamily="2" charset="0"/>
              </a:rPr>
              <a:t>Goal: </a:t>
            </a:r>
            <a:r>
              <a:rPr lang="en-US" sz="1100" dirty="0">
                <a:ln w="3175">
                  <a:noFill/>
                </a:ln>
                <a:solidFill>
                  <a:schemeClr val="tx1"/>
                </a:solidFill>
                <a:cs typeface="Segoe Sans Display Semibold" pitchFamily="2" charset="0"/>
              </a:rPr>
              <a:t>Walk into a leadership update with a deck that’s on-brand, on-message, and grounded in your team’s real work – without rebuilding it from scratch every cycle.</a:t>
            </a:r>
          </a:p>
        </p:txBody>
      </p:sp>
      <p:sp>
        <p:nvSpPr>
          <p:cNvPr id="31" name="Rectangle: Rounded Corners 30">
            <a:extLst>
              <a:ext uri="{FF2B5EF4-FFF2-40B4-BE49-F238E27FC236}">
                <a16:creationId xmlns:a16="http://schemas.microsoft.com/office/drawing/2014/main" id="{4F9656C8-C831-6B4E-7CCE-533EBE9AA24F}"/>
              </a:ext>
            </a:extLst>
          </p:cNvPr>
          <p:cNvSpPr/>
          <p:nvPr/>
        </p:nvSpPr>
        <p:spPr bwMode="auto">
          <a:xfrm>
            <a:off x="3674226" y="2066107"/>
            <a:ext cx="3747337" cy="814642"/>
          </a:xfrm>
          <a:prstGeom prst="roundRect">
            <a:avLst>
              <a:gd name="adj" fmla="val 10584"/>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769520" fontAlgn="base">
              <a:spcBef>
                <a:spcPct val="0"/>
              </a:spcBef>
              <a:spcAft>
                <a:spcPct val="0"/>
              </a:spcAft>
            </a:pPr>
            <a:r>
              <a:rPr lang="en-US" sz="1100" dirty="0">
                <a:ln w="3175">
                  <a:noFill/>
                </a:ln>
                <a:solidFill>
                  <a:schemeClr val="tx1"/>
                </a:solidFill>
                <a:latin typeface="Segoe Sans Display Semibold"/>
                <a:cs typeface="Segoe Sans Display Semibold"/>
              </a:rPr>
              <a:t>Output: </a:t>
            </a:r>
            <a:r>
              <a:rPr lang="en-US" sz="1100" dirty="0">
                <a:ln w="3175">
                  <a:noFill/>
                </a:ln>
                <a:solidFill>
                  <a:schemeClr val="tx1"/>
                </a:solidFill>
                <a:cs typeface="Segoe Sans Display Semibold"/>
              </a:rPr>
              <a:t>A leadership-ready deck in </a:t>
            </a:r>
            <a:r>
              <a:rPr lang="en-US" sz="1100" dirty="0" err="1">
                <a:ln w="3175">
                  <a:noFill/>
                </a:ln>
                <a:solidFill>
                  <a:schemeClr val="tx1"/>
                </a:solidFill>
                <a:cs typeface="Segoe Sans Display Semibold"/>
              </a:rPr>
              <a:t>Templafy</a:t>
            </a:r>
            <a:r>
              <a:rPr lang="en-US" sz="1100" dirty="0">
                <a:ln w="3175">
                  <a:noFill/>
                </a:ln>
                <a:solidFill>
                  <a:schemeClr val="tx1"/>
                </a:solidFill>
                <a:cs typeface="Segoe Sans Display Semibold"/>
              </a:rPr>
              <a:t> using your organization’s approved templates and brand standards – covering progress, priorities, and the outlook ahead – sourced from your real work context.</a:t>
            </a:r>
          </a:p>
        </p:txBody>
      </p:sp>
      <p:sp>
        <p:nvSpPr>
          <p:cNvPr id="32" name="Graphic 15">
            <a:extLst>
              <a:ext uri="{FF2B5EF4-FFF2-40B4-BE49-F238E27FC236}">
                <a16:creationId xmlns:a16="http://schemas.microsoft.com/office/drawing/2014/main" id="{7D2B77F1-56A5-5518-29E5-70977D2B794F}"/>
              </a:ext>
              <a:ext uri="{C183D7F6-B498-43B3-948B-1728B52AA6E4}">
                <adec:decorative xmlns:adec="http://schemas.microsoft.com/office/drawing/2017/decorative" val="1"/>
              </a:ext>
            </a:extLst>
          </p:cNvPr>
          <p:cNvSpPr>
            <a:spLocks/>
          </p:cNvSpPr>
          <p:nvPr/>
        </p:nvSpPr>
        <p:spPr>
          <a:xfrm>
            <a:off x="3780906" y="1753374"/>
            <a:ext cx="297568" cy="252931"/>
          </a:xfrm>
          <a:custGeom>
            <a:avLst/>
            <a:gdLst>
              <a:gd name="csX0" fmla="*/ 147926 w 190499"/>
              <a:gd name="csY0" fmla="*/ 2092 h 161924"/>
              <a:gd name="csX1" fmla="*/ 137824 w 190499"/>
              <a:gd name="csY1" fmla="*/ 2092 h 161924"/>
              <a:gd name="csX2" fmla="*/ 137824 w 190499"/>
              <a:gd name="csY2" fmla="*/ 12195 h 161924"/>
              <a:gd name="csX3" fmla="*/ 166109 w 190499"/>
              <a:gd name="csY3" fmla="*/ 40481 h 161924"/>
              <a:gd name="csX4" fmla="*/ 119063 w 190499"/>
              <a:gd name="csY4" fmla="*/ 40481 h 161924"/>
              <a:gd name="csX5" fmla="*/ 88106 w 190499"/>
              <a:gd name="csY5" fmla="*/ 71437 h 161924"/>
              <a:gd name="csX6" fmla="*/ 88106 w 190499"/>
              <a:gd name="csY6" fmla="*/ 100012 h 161924"/>
              <a:gd name="csX7" fmla="*/ 75437 w 190499"/>
              <a:gd name="csY7" fmla="*/ 116198 h 161924"/>
              <a:gd name="csX8" fmla="*/ 38100 w 190499"/>
              <a:gd name="csY8" fmla="*/ 85725 h 161924"/>
              <a:gd name="csX9" fmla="*/ 0 w 190499"/>
              <a:gd name="csY9" fmla="*/ 123825 h 161924"/>
              <a:gd name="csX10" fmla="*/ 38100 w 190499"/>
              <a:gd name="csY10" fmla="*/ 161925 h 161924"/>
              <a:gd name="csX11" fmla="*/ 75582 w 190499"/>
              <a:gd name="csY11" fmla="*/ 130693 h 161924"/>
              <a:gd name="csX12" fmla="*/ 102394 w 190499"/>
              <a:gd name="csY12" fmla="*/ 100012 h 161924"/>
              <a:gd name="csX13" fmla="*/ 102394 w 190499"/>
              <a:gd name="csY13" fmla="*/ 71437 h 161924"/>
              <a:gd name="csX14" fmla="*/ 119063 w 190499"/>
              <a:gd name="csY14" fmla="*/ 54769 h 161924"/>
              <a:gd name="csX15" fmla="*/ 166109 w 190499"/>
              <a:gd name="csY15" fmla="*/ 54769 h 161924"/>
              <a:gd name="csX16" fmla="*/ 137824 w 190499"/>
              <a:gd name="csY16" fmla="*/ 83055 h 161924"/>
              <a:gd name="csX17" fmla="*/ 137824 w 190499"/>
              <a:gd name="csY17" fmla="*/ 93157 h 161924"/>
              <a:gd name="csX18" fmla="*/ 147926 w 190499"/>
              <a:gd name="csY18" fmla="*/ 93157 h 161924"/>
              <a:gd name="csX19" fmla="*/ 188407 w 190499"/>
              <a:gd name="csY19" fmla="*/ 52676 h 161924"/>
              <a:gd name="csX20" fmla="*/ 188407 w 190499"/>
              <a:gd name="csY20" fmla="*/ 42574 h 161924"/>
              <a:gd name="csX21" fmla="*/ 147926 w 190499"/>
              <a:gd name="csY21" fmla="*/ 2092 h 1619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90499" h="161924">
                <a:moveTo>
                  <a:pt x="147926" y="2092"/>
                </a:moveTo>
                <a:cubicBezTo>
                  <a:pt x="145136" y="-697"/>
                  <a:pt x="140614" y="-697"/>
                  <a:pt x="137824" y="2092"/>
                </a:cubicBezTo>
                <a:cubicBezTo>
                  <a:pt x="135034" y="4882"/>
                  <a:pt x="135034" y="9405"/>
                  <a:pt x="137824" y="12195"/>
                </a:cubicBezTo>
                <a:lnTo>
                  <a:pt x="166109" y="40481"/>
                </a:lnTo>
                <a:lnTo>
                  <a:pt x="119063" y="40481"/>
                </a:lnTo>
                <a:cubicBezTo>
                  <a:pt x="101966" y="40481"/>
                  <a:pt x="88106" y="54341"/>
                  <a:pt x="88106" y="71437"/>
                </a:cubicBezTo>
                <a:lnTo>
                  <a:pt x="88106" y="100012"/>
                </a:lnTo>
                <a:cubicBezTo>
                  <a:pt x="88106" y="107840"/>
                  <a:pt x="82711" y="114408"/>
                  <a:pt x="75437" y="116198"/>
                </a:cubicBezTo>
                <a:cubicBezTo>
                  <a:pt x="71904" y="98811"/>
                  <a:pt x="56530" y="85725"/>
                  <a:pt x="38100" y="85725"/>
                </a:cubicBezTo>
                <a:cubicBezTo>
                  <a:pt x="17058" y="85725"/>
                  <a:pt x="0" y="102783"/>
                  <a:pt x="0" y="123825"/>
                </a:cubicBezTo>
                <a:cubicBezTo>
                  <a:pt x="0" y="144867"/>
                  <a:pt x="17058" y="161925"/>
                  <a:pt x="38100" y="161925"/>
                </a:cubicBezTo>
                <a:cubicBezTo>
                  <a:pt x="56797" y="161925"/>
                  <a:pt x="72348" y="148458"/>
                  <a:pt x="75582" y="130693"/>
                </a:cubicBezTo>
                <a:cubicBezTo>
                  <a:pt x="90719" y="128668"/>
                  <a:pt x="102394" y="115704"/>
                  <a:pt x="102394" y="100012"/>
                </a:cubicBezTo>
                <a:lnTo>
                  <a:pt x="102394" y="71437"/>
                </a:lnTo>
                <a:cubicBezTo>
                  <a:pt x="102394" y="62232"/>
                  <a:pt x="109857" y="54769"/>
                  <a:pt x="119063" y="54769"/>
                </a:cubicBezTo>
                <a:lnTo>
                  <a:pt x="166109" y="54769"/>
                </a:lnTo>
                <a:lnTo>
                  <a:pt x="137824" y="83055"/>
                </a:lnTo>
                <a:cubicBezTo>
                  <a:pt x="135034" y="85845"/>
                  <a:pt x="135034" y="90367"/>
                  <a:pt x="137824" y="93157"/>
                </a:cubicBezTo>
                <a:cubicBezTo>
                  <a:pt x="140614" y="95947"/>
                  <a:pt x="145136" y="95947"/>
                  <a:pt x="147926" y="93157"/>
                </a:cubicBezTo>
                <a:lnTo>
                  <a:pt x="188407" y="52676"/>
                </a:lnTo>
                <a:cubicBezTo>
                  <a:pt x="191197" y="49887"/>
                  <a:pt x="191197" y="45363"/>
                  <a:pt x="188407" y="42574"/>
                </a:cubicBezTo>
                <a:lnTo>
                  <a:pt x="147926" y="2092"/>
                </a:lnTo>
                <a:close/>
              </a:path>
            </a:pathLst>
          </a:custGeom>
          <a:solidFill>
            <a:schemeClr val="tx1"/>
          </a:solidFill>
          <a:ln w="10477" cap="flat">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38011" tIns="270406" rIns="338011" bIns="270406" numCol="1" spcCol="0" rtlCol="0" fromWordArt="0" anchor="t" anchorCtr="0" forceAA="0" compatLnSpc="1">
            <a:prstTxWarp prst="textNoShape">
              <a:avLst/>
            </a:prstTxWarp>
            <a:noAutofit/>
          </a:bodyPr>
          <a:lstStyle/>
          <a:p>
            <a:pPr defTabSz="1722411" fontAlgn="base">
              <a:spcBef>
                <a:spcPct val="0"/>
              </a:spcBef>
              <a:spcAft>
                <a:spcPct val="0"/>
              </a:spcAft>
              <a:defRPr/>
            </a:pPr>
            <a:endParaRPr lang="en-US" sz="3622" b="1">
              <a:noFill/>
              <a:latin typeface="Segoe UI Variable Display Semibold" pitchFamily="2" charset="0"/>
              <a:cs typeface="Segoe UI" pitchFamily="34" charset="0"/>
            </a:endParaRPr>
          </a:p>
        </p:txBody>
      </p:sp>
      <p:graphicFrame>
        <p:nvGraphicFramePr>
          <p:cNvPr id="34" name="Table 33">
            <a:extLst>
              <a:ext uri="{FF2B5EF4-FFF2-40B4-BE49-F238E27FC236}">
                <a16:creationId xmlns:a16="http://schemas.microsoft.com/office/drawing/2014/main" id="{0D962B52-DF69-FE22-86E4-6F67BC3DE5EC}"/>
              </a:ext>
            </a:extLst>
          </p:cNvPr>
          <p:cNvGraphicFramePr>
            <a:graphicFrameLocks noGrp="1"/>
          </p:cNvGraphicFramePr>
          <p:nvPr>
            <p:extLst>
              <p:ext uri="{D42A27DB-BD31-4B8C-83A1-F6EECF244321}">
                <p14:modId xmlns:p14="http://schemas.microsoft.com/office/powerpoint/2010/main" val="2732042009"/>
              </p:ext>
            </p:extLst>
          </p:nvPr>
        </p:nvGraphicFramePr>
        <p:xfrm>
          <a:off x="350838" y="3120140"/>
          <a:ext cx="7070725" cy="4492752"/>
        </p:xfrm>
        <a:graphic>
          <a:graphicData uri="http://schemas.openxmlformats.org/drawingml/2006/table">
            <a:tbl>
              <a:tblPr firstRow="1" bandRow="1">
                <a:effectLst/>
                <a:tableStyleId>{2D5ABB26-0587-4C30-8999-92F81FD0307C}</a:tableStyleId>
              </a:tblPr>
              <a:tblGrid>
                <a:gridCol w="4438876">
                  <a:extLst>
                    <a:ext uri="{9D8B030D-6E8A-4147-A177-3AD203B41FA5}">
                      <a16:colId xmlns:a16="http://schemas.microsoft.com/office/drawing/2014/main" val="500978148"/>
                    </a:ext>
                  </a:extLst>
                </a:gridCol>
                <a:gridCol w="2631849">
                  <a:extLst>
                    <a:ext uri="{9D8B030D-6E8A-4147-A177-3AD203B41FA5}">
                      <a16:colId xmlns:a16="http://schemas.microsoft.com/office/drawing/2014/main" val="1291813688"/>
                    </a:ext>
                  </a:extLst>
                </a:gridCol>
              </a:tblGrid>
              <a:tr h="0">
                <a:tc>
                  <a:txBody>
                    <a:bodyPr/>
                    <a:lstStyle/>
                    <a:p>
                      <a:pPr marL="0" marR="0" lvl="0" indent="0" algn="l" defTabSz="524695" rtl="0" eaLnBrk="1" fontAlgn="auto" latinLnBrk="0" hangingPunct="1">
                        <a:lnSpc>
                          <a:spcPct val="100000"/>
                        </a:lnSpc>
                        <a:spcBef>
                          <a:spcPts val="0"/>
                        </a:spcBef>
                        <a:spcAft>
                          <a:spcPts val="800"/>
                        </a:spcAft>
                        <a:buClrTx/>
                        <a:buSzTx/>
                        <a:buFontTx/>
                        <a:buNone/>
                        <a:tabLst/>
                        <a:defRPr/>
                      </a:pPr>
                      <a:r>
                        <a:rPr lang="en-US" sz="1400" kern="1200" dirty="0">
                          <a:solidFill>
                            <a:schemeClr val="accent2">
                              <a:lumMod val="75000"/>
                            </a:schemeClr>
                          </a:solidFill>
                          <a:latin typeface="Segoe Sans Display Semibold" pitchFamily="2" charset="0"/>
                          <a:ea typeface="+mn-ea"/>
                          <a:cs typeface="Segoe Sans Display Semibold" pitchFamily="2" charset="0"/>
                          <a:sym typeface=""/>
                        </a:rPr>
                        <a:t>Prompt</a:t>
                      </a:r>
                    </a:p>
                  </a:txBody>
                  <a:tcPr marL="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marL="0" marR="0" lvl="0" indent="0" algn="l" defTabSz="524695" rtl="0" eaLnBrk="1" fontAlgn="auto" latinLnBrk="0" hangingPunct="1">
                        <a:lnSpc>
                          <a:spcPct val="100000"/>
                        </a:lnSpc>
                        <a:spcBef>
                          <a:spcPts val="0"/>
                        </a:spcBef>
                        <a:spcAft>
                          <a:spcPts val="800"/>
                        </a:spcAft>
                        <a:buClrTx/>
                        <a:buSzTx/>
                        <a:buFontTx/>
                        <a:buNone/>
                        <a:tabLst/>
                        <a:defRPr/>
                      </a:pPr>
                      <a:r>
                        <a:rPr lang="en-US" sz="1400" kern="1200" dirty="0">
                          <a:solidFill>
                            <a:schemeClr val="accent2">
                              <a:lumMod val="75000"/>
                            </a:schemeClr>
                          </a:solidFill>
                          <a:latin typeface="Segoe Sans Display Semibold" pitchFamily="2" charset="0"/>
                          <a:ea typeface="+mn-ea"/>
                          <a:cs typeface="Segoe Sans Display Semibold" pitchFamily="2" charset="0"/>
                          <a:sym typeface=""/>
                        </a:rPr>
                        <a:t>Execution workflow</a:t>
                      </a:r>
                    </a:p>
                  </a:txBody>
                  <a:tcPr marL="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68231157"/>
                  </a:ext>
                </a:extLst>
              </a:tr>
              <a:tr h="576072">
                <a:tc rowSpan="7">
                  <a:txBody>
                    <a:bodyPr/>
                    <a:lstStyle/>
                    <a:p>
                      <a:pPr marL="0" marR="0" lvl="0" indent="0" algn="l" rtl="0" eaLnBrk="1" fontAlgn="auto" latinLnBrk="0" hangingPunct="1">
                        <a:lnSpc>
                          <a:spcPct val="100000"/>
                        </a:lnSpc>
                        <a:spcBef>
                          <a:spcPts val="0"/>
                        </a:spcBef>
                        <a:spcAft>
                          <a:spcPts val="0"/>
                        </a:spcAft>
                        <a:buFontTx/>
                        <a:buNone/>
                      </a:pPr>
                      <a:r>
                        <a:rPr lang="en-US" sz="1400" b="0" i="0" u="none" strike="noStrike" kern="1200" cap="none" spc="0" normalizeH="0" baseline="0" dirty="0">
                          <a:solidFill>
                            <a:schemeClr val="tx1"/>
                          </a:solidFill>
                          <a:effectLst/>
                          <a:latin typeface="+mn-lt"/>
                          <a:ea typeface="+mn-ea"/>
                          <a:cs typeface="Segoe Sans Display"/>
                        </a:rPr>
                        <a:t>Prepare a [X]-slide [update type – e.g., leadership review, board update, business review] for [Audience] on [Topic / Time period]. </a:t>
                      </a:r>
                      <a:endParaRPr lang="en-US" dirty="0"/>
                    </a:p>
                    <a:p>
                      <a:pPr marL="0" marR="0" lvl="0" indent="0" algn="l">
                        <a:lnSpc>
                          <a:spcPct val="100000"/>
                        </a:lnSpc>
                        <a:spcBef>
                          <a:spcPts val="0"/>
                        </a:spcBef>
                        <a:spcAft>
                          <a:spcPts val="0"/>
                        </a:spcAft>
                        <a:buFontTx/>
                        <a:buNone/>
                      </a:pPr>
                      <a:br>
                        <a:rPr lang="en-US" sz="1400" b="0" i="0" u="none" strike="noStrike" kern="1200" cap="none" spc="0" normalizeH="0" baseline="0" dirty="0">
                          <a:solidFill>
                            <a:srgbClr val="323139"/>
                          </a:solidFill>
                          <a:effectLst/>
                          <a:latin typeface="+mn-lt"/>
                          <a:ea typeface="+mn-ea"/>
                          <a:cs typeface="Segoe Sans Display"/>
                        </a:rPr>
                      </a:br>
                      <a:r>
                        <a:rPr lang="en-US" sz="1400" b="0" i="0" u="none" strike="noStrike" kern="1200" cap="none" spc="0" normalizeH="0" baseline="0" dirty="0">
                          <a:solidFill>
                            <a:schemeClr val="tx1"/>
                          </a:solidFill>
                          <a:effectLst/>
                          <a:latin typeface="+mn-lt"/>
                          <a:ea typeface="+mn-ea"/>
                          <a:cs typeface="Segoe Sans Display"/>
                        </a:rPr>
                        <a:t>Use </a:t>
                      </a:r>
                      <a:r>
                        <a:rPr lang="en-US" sz="1400" b="0" i="0" u="none" strike="noStrike" kern="1200" cap="none" spc="0" normalizeH="0" baseline="0" dirty="0" err="1">
                          <a:solidFill>
                            <a:schemeClr val="tx1"/>
                          </a:solidFill>
                          <a:effectLst/>
                          <a:latin typeface="+mn-lt"/>
                          <a:ea typeface="+mn-ea"/>
                          <a:cs typeface="Segoe Sans Display"/>
                        </a:rPr>
                        <a:t>Templafy</a:t>
                      </a:r>
                      <a:r>
                        <a:rPr lang="en-US" sz="1400" b="0" i="0" u="none" strike="noStrike" kern="1200" cap="none" spc="0" normalizeH="0" baseline="0" dirty="0">
                          <a:solidFill>
                            <a:schemeClr val="tx1"/>
                          </a:solidFill>
                          <a:effectLst/>
                          <a:latin typeface="+mn-lt"/>
                          <a:ea typeface="+mn-ea"/>
                          <a:cs typeface="Segoe Sans Display"/>
                        </a:rPr>
                        <a:t> to apply our standard corporate theme.</a:t>
                      </a:r>
                      <a:endParaRPr lang="en-US" dirty="0"/>
                    </a:p>
                    <a:p>
                      <a:pPr marL="0" marR="0" lvl="0" indent="0" algn="l" rtl="0" eaLnBrk="1" fontAlgn="auto" latinLnBrk="0" hangingPunct="1">
                        <a:lnSpc>
                          <a:spcPct val="100000"/>
                        </a:lnSpc>
                        <a:spcBef>
                          <a:spcPts val="0"/>
                        </a:spcBef>
                        <a:spcAft>
                          <a:spcPts val="0"/>
                        </a:spcAft>
                        <a:buFontTx/>
                        <a:buNone/>
                      </a:pPr>
                      <a:r>
                        <a:rPr lang="en-US" sz="1400" b="0" i="0" u="none" strike="noStrike" kern="1200" cap="none" spc="0" normalizeH="0" baseline="0" dirty="0">
                          <a:solidFill>
                            <a:schemeClr val="tx1"/>
                          </a:solidFill>
                          <a:effectLst/>
                          <a:latin typeface="+mn-lt"/>
                          <a:ea typeface="+mn-ea"/>
                          <a:cs typeface="Segoe Sans Display"/>
                        </a:rPr>
                        <a:t>Pull the content from my recent emails, meetings, files, and [any specific source – e.g., quarterly review folder, OKR tracker] to ground the update in real work.</a:t>
                      </a:r>
                    </a:p>
                    <a:p>
                      <a:pPr marL="0" marR="0" lvl="0" indent="0" algn="l">
                        <a:lnSpc>
                          <a:spcPct val="100000"/>
                        </a:lnSpc>
                        <a:spcBef>
                          <a:spcPts val="0"/>
                        </a:spcBef>
                        <a:spcAft>
                          <a:spcPts val="0"/>
                        </a:spcAft>
                        <a:buFontTx/>
                        <a:buNone/>
                      </a:pPr>
                      <a:endParaRPr lang="en-US" sz="1400" b="0" i="0" u="none" strike="noStrike" kern="1200" cap="none" spc="0" normalizeH="0" baseline="0" dirty="0">
                        <a:solidFill>
                          <a:schemeClr val="tx1"/>
                        </a:solidFill>
                        <a:effectLst/>
                        <a:latin typeface="+mn-lt"/>
                        <a:ea typeface="+mn-ea"/>
                        <a:cs typeface="Segoe Sans Display"/>
                      </a:endParaRPr>
                    </a:p>
                    <a:p>
                      <a:pPr marL="0" marR="0" lvl="0" indent="0" algn="l">
                        <a:lnSpc>
                          <a:spcPct val="100000"/>
                        </a:lnSpc>
                        <a:spcBef>
                          <a:spcPts val="0"/>
                        </a:spcBef>
                        <a:spcAft>
                          <a:spcPts val="0"/>
                        </a:spcAft>
                        <a:buFontTx/>
                        <a:buNone/>
                      </a:pPr>
                      <a:r>
                        <a:rPr lang="en-US" sz="1400" b="0" i="0" u="none" strike="noStrike" kern="1200" cap="none" spc="0" normalizeH="0" baseline="0" dirty="0">
                          <a:solidFill>
                            <a:schemeClr val="tx1"/>
                          </a:solidFill>
                          <a:effectLst/>
                          <a:latin typeface="+mn-lt"/>
                          <a:ea typeface="+mn-ea"/>
                          <a:cs typeface="Segoe Sans Display"/>
                        </a:rPr>
                        <a:t>Structure the deck with an opening summary, [2–4] core priorities with a slide each, a status read on what’s tracking and what’s at risk, and a closing ask or set of decisions needed from leadership.</a:t>
                      </a:r>
                      <a:endParaRPr lang="en-US" dirty="0"/>
                    </a:p>
                  </a:txBody>
                  <a:tcPr marL="0" marR="274320">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noFill/>
                  </a:tcPr>
                </a:tc>
                <a:tc>
                  <a:txBody>
                    <a:bodyPr/>
                    <a:lstStyle/>
                    <a:p>
                      <a:pPr marL="0" marR="0" algn="l" defTabSz="769520" rtl="0" eaLnBrk="1" latinLnBrk="0" hangingPunct="1">
                        <a:buNone/>
                      </a:pPr>
                      <a:r>
                        <a:rPr lang="en-US" sz="1400" b="0" i="0" u="none" strike="noStrike" kern="1200" cap="none" spc="0" normalizeH="0" baseline="0" dirty="0">
                          <a:solidFill>
                            <a:schemeClr val="tx1"/>
                          </a:solidFill>
                          <a:effectLst/>
                          <a:latin typeface="Segoe Sans Display Semibold"/>
                          <a:ea typeface="+mn-ea"/>
                          <a:cs typeface="Segoe Sans Display Semibold"/>
                        </a:rPr>
                        <a:t>Email + meetings + files </a:t>
                      </a:r>
                      <a:r>
                        <a:rPr lang="en-US" sz="1400" b="0" i="0" u="none" strike="noStrike" kern="1200" cap="none" spc="0" normalizeH="0" baseline="0" dirty="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dirty="0">
                          <a:solidFill>
                            <a:schemeClr val="tx1"/>
                          </a:solidFill>
                          <a:effectLst/>
                          <a:latin typeface="Segoe Sans Display Semibold"/>
                          <a:ea typeface="+mn-ea"/>
                          <a:cs typeface="Segoe Sans Display Semibold"/>
                        </a:rPr>
                        <a:t> </a:t>
                      </a:r>
                      <a:r>
                        <a:rPr lang="en-US" sz="1400" b="0" i="0" u="none" strike="noStrike" kern="1200" cap="none" spc="0" normalizeH="0" baseline="0" dirty="0">
                          <a:solidFill>
                            <a:schemeClr val="tx1"/>
                          </a:solidFill>
                          <a:effectLst/>
                          <a:latin typeface="+mn-lt"/>
                          <a:ea typeface="+mn-ea"/>
                          <a:cs typeface="Segoe Sans Display Semibold"/>
                        </a:rPr>
                        <a:t>Pull recent work context for [Topic]</a:t>
                      </a:r>
                      <a:endParaRPr lang="en-IN" sz="1400" b="0" i="0" u="none" strike="noStrike" kern="1200" cap="none" spc="0" normalizeH="0" baseline="0" dirty="0">
                        <a:solidFill>
                          <a:schemeClr val="tx1"/>
                        </a:solidFill>
                        <a:effectLst/>
                        <a:latin typeface="+mn-lt"/>
                        <a:ea typeface="+mn-ea"/>
                        <a:cs typeface="Segoe Sans Display Semibold"/>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1726913705"/>
                  </a:ext>
                </a:extLst>
              </a:tr>
              <a:tr h="576072">
                <a:tc vMerge="1">
                  <a:txBody>
                    <a:bodyPr/>
                    <a:lstStyle/>
                    <a:p>
                      <a:endParaRPr lang="en-IN"/>
                    </a:p>
                  </a:txBody>
                  <a:tcPr/>
                </a:tc>
                <a:tc>
                  <a:txBody>
                    <a:bodyPr/>
                    <a:lstStyle/>
                    <a:p>
                      <a:pPr marL="0" marR="0" algn="l" defTabSz="769520" rtl="0" eaLnBrk="1" latinLnBrk="0" hangingPunct="1">
                        <a:buNone/>
                      </a:pPr>
                      <a:r>
                        <a:rPr lang="en-US" sz="1400" b="0" i="0" u="none" strike="noStrike" kern="1200" cap="none" spc="0" normalizeH="0" baseline="0">
                          <a:solidFill>
                            <a:schemeClr val="tx1"/>
                          </a:solidFill>
                          <a:effectLst/>
                          <a:latin typeface="Segoe Sans Display Semibold"/>
                          <a:ea typeface="+mn-ea"/>
                          <a:cs typeface="Segoe Sans Display Semibold"/>
                        </a:rPr>
                        <a:t>Synthesize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dirty="0">
                          <a:solidFill>
                            <a:schemeClr val="tx1"/>
                          </a:solidFill>
                          <a:effectLst/>
                          <a:latin typeface="Segoe Sans Display Semibold"/>
                          <a:ea typeface="+mn-ea"/>
                          <a:cs typeface="Segoe Sans Display Semibold"/>
                        </a:rPr>
                        <a:t> </a:t>
                      </a:r>
                      <a:r>
                        <a:rPr lang="en-US" sz="1400" b="0" i="0" u="none" strike="noStrike" kern="1200" cap="none" spc="0" normalizeH="0" baseline="0">
                          <a:solidFill>
                            <a:schemeClr val="tx1"/>
                          </a:solidFill>
                          <a:effectLst/>
                          <a:latin typeface="+mn-lt"/>
                          <a:ea typeface="+mn-ea"/>
                          <a:cs typeface="Segoe Sans Display Semibold"/>
                        </a:rPr>
                        <a:t>Progress, priorities, risks, decisions needed</a:t>
                      </a:r>
                      <a:endParaRPr lang="en-IN" sz="1400" b="0" i="0" u="none" strike="noStrike" kern="1200" cap="none" spc="0" normalizeH="0" baseline="0">
                        <a:solidFill>
                          <a:schemeClr val="tx1"/>
                        </a:solidFill>
                        <a:effectLst/>
                        <a:latin typeface="+mn-lt"/>
                        <a:ea typeface="+mn-ea"/>
                        <a:cs typeface="Segoe Sans Display Semibold"/>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952265413"/>
                  </a:ext>
                </a:extLst>
              </a:tr>
              <a:tr h="576072">
                <a:tc vMerge="1">
                  <a:txBody>
                    <a:bodyPr/>
                    <a:lstStyle/>
                    <a:p>
                      <a:endParaRPr lang="en-IN"/>
                    </a:p>
                  </a:txBody>
                  <a:tcPr/>
                </a:tc>
                <a:tc>
                  <a:txBody>
                    <a:bodyPr/>
                    <a:lstStyle/>
                    <a:p>
                      <a:pPr marL="0" marR="0" algn="l" defTabSz="769520" rtl="0" eaLnBrk="1" latinLnBrk="0" hangingPunct="1">
                        <a:buNone/>
                      </a:pPr>
                      <a:r>
                        <a:rPr lang="en-US" sz="1400" b="0" i="0" u="none" strike="noStrike" kern="1200" cap="none" spc="0" normalizeH="0" baseline="0">
                          <a:solidFill>
                            <a:schemeClr val="tx1"/>
                          </a:solidFill>
                          <a:effectLst/>
                          <a:latin typeface="Segoe Sans Display Semibold"/>
                          <a:ea typeface="+mn-ea"/>
                          <a:cs typeface="Segoe Sans Display Semibold"/>
                        </a:rPr>
                        <a:t>Structure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dirty="0">
                          <a:solidFill>
                            <a:schemeClr val="tx1"/>
                          </a:solidFill>
                          <a:effectLst/>
                          <a:latin typeface="Segoe Sans Display Semibold"/>
                          <a:ea typeface="+mn-ea"/>
                          <a:cs typeface="Segoe Sans Display Semibold"/>
                        </a:rPr>
                        <a:t> </a:t>
                      </a:r>
                      <a:r>
                        <a:rPr lang="en-US" sz="1400" b="0" i="0" u="none" strike="noStrike" kern="1200" cap="none" spc="0" normalizeH="0" baseline="0">
                          <a:solidFill>
                            <a:schemeClr val="tx1"/>
                          </a:solidFill>
                          <a:effectLst/>
                          <a:latin typeface="+mn-lt"/>
                          <a:ea typeface="+mn-ea"/>
                          <a:cs typeface="Segoe Sans Display Semibold"/>
                        </a:rPr>
                        <a:t>Opening · core priorities · status · closing ask</a:t>
                      </a:r>
                      <a:endParaRPr lang="en-IN" sz="1400" b="0" i="0" u="none" strike="noStrike" kern="1200" cap="none" spc="0" normalizeH="0" baseline="0">
                        <a:solidFill>
                          <a:schemeClr val="tx1"/>
                        </a:solidFill>
                        <a:effectLst/>
                        <a:latin typeface="+mn-lt"/>
                        <a:ea typeface="+mn-ea"/>
                        <a:cs typeface="Segoe Sans Display Semibold"/>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771845048"/>
                  </a:ext>
                </a:extLst>
              </a:tr>
              <a:tr h="576072">
                <a:tc vMerge="1">
                  <a:txBody>
                    <a:bodyPr/>
                    <a:lstStyle/>
                    <a:p>
                      <a:endParaRPr lang="en-IN"/>
                    </a:p>
                  </a:txBody>
                  <a:tcPr/>
                </a:tc>
                <a:tc>
                  <a:txBody>
                    <a:bodyPr/>
                    <a:lstStyle/>
                    <a:p>
                      <a:pPr marL="0" marR="0" algn="l" defTabSz="769520" rtl="0" eaLnBrk="1" latinLnBrk="0" hangingPunct="1">
                        <a:buNone/>
                      </a:pPr>
                      <a:r>
                        <a:rPr lang="en-US" sz="1400" b="0" i="0" u="none" strike="noStrike" kern="1200" cap="none" spc="0" normalizeH="0" baseline="0">
                          <a:solidFill>
                            <a:schemeClr val="tx1"/>
                          </a:solidFill>
                          <a:effectLst/>
                          <a:latin typeface="Segoe Sans Display Semibold"/>
                          <a:ea typeface="+mn-ea"/>
                          <a:cs typeface="Segoe Sans Display Semibold"/>
                        </a:rPr>
                        <a:t>Review gate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dirty="0">
                          <a:solidFill>
                            <a:schemeClr val="tx1"/>
                          </a:solidFill>
                          <a:effectLst/>
                          <a:latin typeface="Segoe Sans Display Semibold"/>
                          <a:ea typeface="+mn-ea"/>
                          <a:cs typeface="Segoe Sans Display Semibold"/>
                        </a:rPr>
                        <a:t> </a:t>
                      </a:r>
                      <a:r>
                        <a:rPr lang="en-US" sz="1400" b="0" i="0" u="none" strike="noStrike" kern="1200" cap="none" spc="0" normalizeH="0" baseline="0">
                          <a:solidFill>
                            <a:schemeClr val="tx1"/>
                          </a:solidFill>
                          <a:effectLst/>
                          <a:latin typeface="+mn-lt"/>
                          <a:ea typeface="+mn-ea"/>
                          <a:cs typeface="Segoe Sans Display Semibold"/>
                        </a:rPr>
                        <a:t>Surface deck structure before building</a:t>
                      </a:r>
                      <a:endParaRPr lang="en-IN" sz="1400" b="0" i="0" u="none" strike="noStrike" kern="1200" cap="none" spc="0" normalizeH="0" baseline="0">
                        <a:solidFill>
                          <a:schemeClr val="tx1"/>
                        </a:solidFill>
                        <a:effectLst/>
                        <a:latin typeface="+mn-lt"/>
                        <a:ea typeface="+mn-ea"/>
                        <a:cs typeface="Segoe Sans Display Semibold"/>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992826558"/>
                  </a:ext>
                </a:extLst>
              </a:tr>
              <a:tr h="576072">
                <a:tc vMerge="1">
                  <a:txBody>
                    <a:bodyPr/>
                    <a:lstStyle/>
                    <a:p>
                      <a:endParaRPr lang="en-IN"/>
                    </a:p>
                  </a:txBody>
                  <a:tcPr/>
                </a:tc>
                <a:tc>
                  <a:txBody>
                    <a:bodyPr/>
                    <a:lstStyle/>
                    <a:p>
                      <a:pPr marL="247650" marR="0" indent="0" algn="l" defTabSz="769520" rtl="0" eaLnBrk="1" latinLnBrk="0" hangingPunct="1">
                        <a:buNone/>
                      </a:pPr>
                      <a:r>
                        <a:rPr lang="en-US" sz="1400" b="0" i="0" u="none" strike="noStrike" kern="1200" cap="none" spc="0" normalizeH="0" baseline="0" dirty="0" err="1">
                          <a:solidFill>
                            <a:schemeClr val="tx1"/>
                          </a:solidFill>
                          <a:effectLst/>
                          <a:latin typeface="Segoe Sans Display Semibold"/>
                          <a:ea typeface="+mn-ea"/>
                          <a:cs typeface="Segoe Sans Display Semibold"/>
                        </a:rPr>
                        <a:t>Templafy</a:t>
                      </a:r>
                      <a:r>
                        <a:rPr lang="en-US" sz="1400" b="0" i="0" u="none" strike="noStrike" kern="1200" cap="none" spc="0" normalizeH="0" baseline="0" dirty="0">
                          <a:solidFill>
                            <a:schemeClr val="tx1"/>
                          </a:solidFill>
                          <a:effectLst/>
                          <a:latin typeface="Segoe Sans Display Semibold"/>
                          <a:ea typeface="+mn-ea"/>
                          <a:cs typeface="Segoe Sans Display Semibold"/>
                        </a:rPr>
                        <a:t> </a:t>
                      </a:r>
                      <a:r>
                        <a:rPr lang="en-US" sz="1400" b="0" i="0" u="none" strike="noStrike" kern="1200" cap="none" spc="0" normalizeH="0" baseline="0" dirty="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dirty="0">
                          <a:solidFill>
                            <a:schemeClr val="tx1"/>
                          </a:solidFill>
                          <a:effectLst/>
                          <a:latin typeface="Segoe Sans Display Semibold"/>
                          <a:ea typeface="+mn-ea"/>
                          <a:cs typeface="Segoe Sans Display Semibold"/>
                        </a:rPr>
                        <a:t> </a:t>
                      </a:r>
                      <a:r>
                        <a:rPr lang="en-US" sz="1400" b="0" i="0" u="none" strike="noStrike" kern="1200" cap="none" spc="0" normalizeH="0" baseline="0" dirty="0">
                          <a:solidFill>
                            <a:schemeClr val="tx1"/>
                          </a:solidFill>
                          <a:effectLst/>
                          <a:latin typeface="+mn-lt"/>
                          <a:ea typeface="+mn-ea"/>
                          <a:cs typeface="Segoe Sans Display Semibold"/>
                        </a:rPr>
                        <a:t>Build [X]-slide deck on approved corporate template</a:t>
                      </a:r>
                      <a:endParaRPr lang="en-IN" sz="1400" b="0" i="0" u="none" strike="noStrike" kern="1200" cap="none" spc="0" normalizeH="0" baseline="0" dirty="0">
                        <a:solidFill>
                          <a:schemeClr val="tx1"/>
                        </a:solidFill>
                        <a:effectLst/>
                        <a:latin typeface="+mn-lt"/>
                        <a:ea typeface="+mn-ea"/>
                        <a:cs typeface="Segoe Sans Display Semibold"/>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138400096"/>
                  </a:ext>
                </a:extLst>
              </a:tr>
              <a:tr h="576072">
                <a:tc vMerge="1">
                  <a:txBody>
                    <a:bodyPr/>
                    <a:lstStyle/>
                    <a:p>
                      <a:endParaRPr lang="en-IN"/>
                    </a:p>
                  </a:txBody>
                  <a:tcPr/>
                </a:tc>
                <a:tc>
                  <a:txBody>
                    <a:bodyPr/>
                    <a:lstStyle/>
                    <a:p>
                      <a:pPr marL="0" marR="0" algn="l" defTabSz="769520" rtl="0" eaLnBrk="1" latinLnBrk="0" hangingPunct="1">
                        <a:buNone/>
                      </a:pPr>
                      <a:r>
                        <a:rPr lang="en-US" sz="1400" b="0" i="0" u="none" strike="noStrike" kern="1200" cap="none" spc="0" normalizeH="0" baseline="0">
                          <a:solidFill>
                            <a:schemeClr val="tx1"/>
                          </a:solidFill>
                          <a:effectLst/>
                          <a:latin typeface="Segoe Sans Display Semibold"/>
                          <a:ea typeface="+mn-ea"/>
                          <a:cs typeface="Segoe Sans Display Semibold"/>
                        </a:rPr>
                        <a:t>Refine </a:t>
                      </a:r>
                      <a:r>
                        <a:rPr lang="en-US" sz="1400" b="0" i="0" u="none" strike="noStrike" kern="1200" cap="none" spc="0" normalizeH="0" baseline="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dirty="0">
                          <a:solidFill>
                            <a:schemeClr val="tx1"/>
                          </a:solidFill>
                          <a:effectLst/>
                          <a:latin typeface="Segoe Sans Display Semibold"/>
                          <a:ea typeface="+mn-ea"/>
                          <a:cs typeface="Segoe Sans Display Semibold"/>
                        </a:rPr>
                        <a:t> </a:t>
                      </a:r>
                      <a:r>
                        <a:rPr lang="en-US" sz="1400" b="0" i="0" u="none" strike="noStrike" kern="1200" cap="none" spc="0" normalizeH="0" baseline="0">
                          <a:solidFill>
                            <a:schemeClr val="tx1"/>
                          </a:solidFill>
                          <a:effectLst/>
                          <a:latin typeface="+mn-lt"/>
                          <a:ea typeface="+mn-ea"/>
                          <a:cs typeface="Segoe Sans Display Semibold"/>
                        </a:rPr>
                        <a:t>Executive tone, tight language</a:t>
                      </a:r>
                      <a:endParaRPr lang="en-IN" sz="1400" b="0" i="0" u="none" strike="noStrike" kern="1200" cap="none" spc="0" normalizeH="0" baseline="0">
                        <a:solidFill>
                          <a:schemeClr val="tx1"/>
                        </a:solidFill>
                        <a:effectLst/>
                        <a:latin typeface="+mn-lt"/>
                        <a:ea typeface="+mn-ea"/>
                        <a:cs typeface="Segoe Sans Display Semibold"/>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082059850"/>
                  </a:ext>
                </a:extLst>
              </a:tr>
              <a:tr h="576072">
                <a:tc vMerge="1">
                  <a:txBody>
                    <a:bodyPr/>
                    <a:lstStyle/>
                    <a:p>
                      <a:endParaRPr lang="en-IN"/>
                    </a:p>
                  </a:txBody>
                  <a:tcPr/>
                </a:tc>
                <a:tc>
                  <a:txBody>
                    <a:bodyPr/>
                    <a:lstStyle/>
                    <a:p>
                      <a:pPr marL="0" marR="0" algn="l" defTabSz="769520" rtl="0" eaLnBrk="1" latinLnBrk="0" hangingPunct="1">
                        <a:buNone/>
                      </a:pPr>
                      <a:r>
                        <a:rPr lang="en-US" sz="1400" b="0" i="0" u="none" strike="noStrike" kern="1200" cap="none" spc="0" normalizeH="0" baseline="0" dirty="0">
                          <a:solidFill>
                            <a:schemeClr val="tx1"/>
                          </a:solidFill>
                          <a:effectLst/>
                          <a:latin typeface="Segoe Sans Display Semibold"/>
                          <a:ea typeface="+mn-ea"/>
                          <a:cs typeface="Segoe Sans Display Semibold"/>
                        </a:rPr>
                        <a:t>Deliver </a:t>
                      </a:r>
                      <a:r>
                        <a:rPr lang="en-US" sz="1400" b="0" i="0" u="none" strike="noStrike" kern="1200" cap="none" spc="0" normalizeH="0" baseline="0" dirty="0">
                          <a:solidFill>
                            <a:schemeClr val="tx1"/>
                          </a:solidFill>
                          <a:effectLst/>
                          <a:latin typeface="Segoe Sans Display Semibold"/>
                          <a:ea typeface="+mn-ea"/>
                          <a:cs typeface="Segoe Sans Display Semibold"/>
                          <a:sym typeface="Wingdings" panose="05000000000000000000" pitchFamily="2" charset="2"/>
                        </a:rPr>
                        <a:t></a:t>
                      </a:r>
                      <a:r>
                        <a:rPr lang="en-US" sz="1400" b="0" i="0" u="none" strike="noStrike" kern="1200" cap="none" spc="0" normalizeH="0" baseline="0" dirty="0">
                          <a:solidFill>
                            <a:schemeClr val="tx1"/>
                          </a:solidFill>
                          <a:effectLst/>
                          <a:latin typeface="Segoe Sans Display Semibold"/>
                          <a:ea typeface="+mn-ea"/>
                          <a:cs typeface="Segoe Sans Display Semibold"/>
                        </a:rPr>
                        <a:t> </a:t>
                      </a:r>
                      <a:r>
                        <a:rPr lang="en-US" sz="1400" b="0" i="0" u="none" strike="noStrike" kern="1200" cap="none" spc="0" normalizeH="0" baseline="0" dirty="0">
                          <a:solidFill>
                            <a:schemeClr val="tx1"/>
                          </a:solidFill>
                          <a:effectLst/>
                          <a:latin typeface="+mn-lt"/>
                          <a:ea typeface="+mn-ea"/>
                          <a:cs typeface="Segoe Sans Display Semibold"/>
                        </a:rPr>
                        <a:t>Leadership-ready deck</a:t>
                      </a:r>
                      <a:endParaRPr lang="en-IN" sz="1400" b="0" i="0" u="none" strike="noStrike" kern="1200" cap="none" spc="0" normalizeH="0" baseline="0" dirty="0">
                        <a:solidFill>
                          <a:schemeClr val="tx1"/>
                        </a:solidFill>
                        <a:effectLst/>
                        <a:latin typeface="+mn-lt"/>
                        <a:ea typeface="+mn-ea"/>
                        <a:cs typeface="Segoe Sans Display Semibold"/>
                      </a:endParaRPr>
                    </a:p>
                  </a:txBody>
                  <a:tcPr marL="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lumMod val="40000"/>
                          <a:lumOff val="60000"/>
                        </a:schemeClr>
                      </a:solidFill>
                      <a:prstDash val="solid"/>
                      <a:round/>
                      <a:headEnd type="none" w="med" len="med"/>
                      <a:tailEnd type="none" w="med" len="med"/>
                    </a:lnT>
                    <a:lnB w="3175" cap="flat" cmpd="sng" algn="ctr">
                      <a:noFill/>
                      <a:prstDash val="solid"/>
                      <a:round/>
                      <a:headEnd type="none" w="med" len="med"/>
                      <a:tailEnd type="none" w="med" len="med"/>
                    </a:lnB>
                    <a:noFill/>
                  </a:tcPr>
                </a:tc>
                <a:extLst>
                  <a:ext uri="{0D108BD9-81ED-4DB2-BD59-A6C34878D82A}">
                    <a16:rowId xmlns:a16="http://schemas.microsoft.com/office/drawing/2014/main" val="2277914962"/>
                  </a:ext>
                </a:extLst>
              </a:tr>
            </a:tbl>
          </a:graphicData>
        </a:graphic>
      </p:graphicFrame>
      <p:pic>
        <p:nvPicPr>
          <p:cNvPr id="42" name="Graphic 41">
            <a:extLst>
              <a:ext uri="{FF2B5EF4-FFF2-40B4-BE49-F238E27FC236}">
                <a16:creationId xmlns:a16="http://schemas.microsoft.com/office/drawing/2014/main" id="{E9F1D97F-A65F-3C63-19D5-C055C10CF3A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800454" y="5971658"/>
            <a:ext cx="141677" cy="217256"/>
          </a:xfrm>
          <a:prstGeom prst="rect">
            <a:avLst/>
          </a:prstGeom>
          <a:effectLst>
            <a:outerShdw blurRad="63500" dist="63500" dir="2700000" algn="tl" rotWithShape="0">
              <a:prstClr val="black">
                <a:alpha val="10000"/>
              </a:prstClr>
            </a:outerShdw>
          </a:effectLst>
        </p:spPr>
      </p:pic>
      <p:cxnSp>
        <p:nvCxnSpPr>
          <p:cNvPr id="2" name="Straight Connector 1">
            <a:extLst>
              <a:ext uri="{FF2B5EF4-FFF2-40B4-BE49-F238E27FC236}">
                <a16:creationId xmlns:a16="http://schemas.microsoft.com/office/drawing/2014/main" id="{5B8F4FB7-9371-8FC7-9245-B62AE10AECB0}"/>
              </a:ext>
              <a:ext uri="{C183D7F6-B498-43B3-948B-1728B52AA6E4}">
                <adec:decorative xmlns:adec="http://schemas.microsoft.com/office/drawing/2017/decorative" val="1"/>
              </a:ext>
            </a:extLst>
          </p:cNvPr>
          <p:cNvCxnSpPr>
            <a:cxnSpLocks/>
          </p:cNvCxnSpPr>
          <p:nvPr/>
        </p:nvCxnSpPr>
        <p:spPr>
          <a:xfrm>
            <a:off x="350838" y="1389084"/>
            <a:ext cx="7070725" cy="0"/>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7" name="Graphic 38" descr="Icon of a house which links to the At a glance page">
            <a:hlinkClick r:id="rId5" action="ppaction://hlinksldjump"/>
            <a:extLst>
              <a:ext uri="{FF2B5EF4-FFF2-40B4-BE49-F238E27FC236}">
                <a16:creationId xmlns:a16="http://schemas.microsoft.com/office/drawing/2014/main" id="{43DE3D66-0A1A-8F28-1E4C-7EC873EF4943}"/>
              </a:ext>
              <a:ext uri="{C183D7F6-B498-43B3-948B-1728B52AA6E4}">
                <adec:decorative xmlns:adec="http://schemas.microsoft.com/office/drawing/2017/decorative" val="0"/>
              </a:ext>
            </a:extLst>
          </p:cNvPr>
          <p:cNvSpPr>
            <a:spLocks/>
          </p:cNvSpPr>
          <p:nvPr/>
        </p:nvSpPr>
        <p:spPr>
          <a:xfrm>
            <a:off x="3812381" y="9807003"/>
            <a:ext cx="147638" cy="159896"/>
          </a:xfrm>
          <a:custGeom>
            <a:avLst/>
            <a:gdLst>
              <a:gd name="connsiteX0" fmla="*/ 638351 w 1521897"/>
              <a:gd name="connsiteY0" fmla="*/ 44772 h 1648428"/>
              <a:gd name="connsiteX1" fmla="*/ 883546 w 1521897"/>
              <a:gd name="connsiteY1" fmla="*/ 44772 h 1648428"/>
              <a:gd name="connsiteX2" fmla="*/ 1454257 w 1521897"/>
              <a:gd name="connsiteY2" fmla="*/ 526284 h 1648428"/>
              <a:gd name="connsiteX3" fmla="*/ 1521897 w 1521897"/>
              <a:gd name="connsiteY3" fmla="*/ 671709 h 1648428"/>
              <a:gd name="connsiteX4" fmla="*/ 1521897 w 1521897"/>
              <a:gd name="connsiteY4" fmla="*/ 1500467 h 1648428"/>
              <a:gd name="connsiteX5" fmla="*/ 1373935 w 1521897"/>
              <a:gd name="connsiteY5" fmla="*/ 1648429 h 1648428"/>
              <a:gd name="connsiteX6" fmla="*/ 1120285 w 1521897"/>
              <a:gd name="connsiteY6" fmla="*/ 1648429 h 1648428"/>
              <a:gd name="connsiteX7" fmla="*/ 972323 w 1521897"/>
              <a:gd name="connsiteY7" fmla="*/ 1500467 h 1648428"/>
              <a:gd name="connsiteX8" fmla="*/ 972323 w 1521897"/>
              <a:gd name="connsiteY8" fmla="*/ 1077718 h 1648428"/>
              <a:gd name="connsiteX9" fmla="*/ 908911 w 1521897"/>
              <a:gd name="connsiteY9" fmla="*/ 1014305 h 1648428"/>
              <a:gd name="connsiteX10" fmla="*/ 612986 w 1521897"/>
              <a:gd name="connsiteY10" fmla="*/ 1014305 h 1648428"/>
              <a:gd name="connsiteX11" fmla="*/ 549574 w 1521897"/>
              <a:gd name="connsiteY11" fmla="*/ 1077718 h 1648428"/>
              <a:gd name="connsiteX12" fmla="*/ 549574 w 1521897"/>
              <a:gd name="connsiteY12" fmla="*/ 1500467 h 1648428"/>
              <a:gd name="connsiteX13" fmla="*/ 401612 w 1521897"/>
              <a:gd name="connsiteY13" fmla="*/ 1648429 h 1648428"/>
              <a:gd name="connsiteX14" fmla="*/ 147962 w 1521897"/>
              <a:gd name="connsiteY14" fmla="*/ 1648429 h 1648428"/>
              <a:gd name="connsiteX15" fmla="*/ 0 w 1521897"/>
              <a:gd name="connsiteY15" fmla="*/ 1500467 h 1648428"/>
              <a:gd name="connsiteX16" fmla="*/ 0 w 1521897"/>
              <a:gd name="connsiteY16" fmla="*/ 671625 h 1648428"/>
              <a:gd name="connsiteX17" fmla="*/ 67640 w 1521897"/>
              <a:gd name="connsiteY17" fmla="*/ 526199 h 1648428"/>
              <a:gd name="connsiteX18" fmla="*/ 638351 w 1521897"/>
              <a:gd name="connsiteY18" fmla="*/ 44772 h 1648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21897" h="1648428">
                <a:moveTo>
                  <a:pt x="638351" y="44772"/>
                </a:moveTo>
                <a:cubicBezTo>
                  <a:pt x="709179" y="-14924"/>
                  <a:pt x="812718" y="-14924"/>
                  <a:pt x="883546" y="44772"/>
                </a:cubicBezTo>
                <a:lnTo>
                  <a:pt x="1454257" y="526284"/>
                </a:lnTo>
                <a:cubicBezTo>
                  <a:pt x="1497209" y="562386"/>
                  <a:pt x="1521897" y="615568"/>
                  <a:pt x="1521897" y="671709"/>
                </a:cubicBezTo>
                <a:lnTo>
                  <a:pt x="1521897" y="1500467"/>
                </a:lnTo>
                <a:cubicBezTo>
                  <a:pt x="1521897" y="1582184"/>
                  <a:pt x="1455652" y="1648429"/>
                  <a:pt x="1373935" y="1648429"/>
                </a:cubicBezTo>
                <a:lnTo>
                  <a:pt x="1120285" y="1648429"/>
                </a:lnTo>
                <a:cubicBezTo>
                  <a:pt x="1038568" y="1648429"/>
                  <a:pt x="972323" y="1582184"/>
                  <a:pt x="972323" y="1500467"/>
                </a:cubicBezTo>
                <a:lnTo>
                  <a:pt x="972323" y="1077718"/>
                </a:lnTo>
                <a:cubicBezTo>
                  <a:pt x="972323" y="1042697"/>
                  <a:pt x="943931" y="1014305"/>
                  <a:pt x="908911" y="1014305"/>
                </a:cubicBezTo>
                <a:lnTo>
                  <a:pt x="612986" y="1014305"/>
                </a:lnTo>
                <a:cubicBezTo>
                  <a:pt x="577965" y="1014305"/>
                  <a:pt x="549574" y="1042697"/>
                  <a:pt x="549574" y="1077718"/>
                </a:cubicBezTo>
                <a:lnTo>
                  <a:pt x="549574" y="1500467"/>
                </a:lnTo>
                <a:cubicBezTo>
                  <a:pt x="549574" y="1582184"/>
                  <a:pt x="483329" y="1648429"/>
                  <a:pt x="401612" y="1648429"/>
                </a:cubicBezTo>
                <a:lnTo>
                  <a:pt x="147962" y="1648429"/>
                </a:lnTo>
                <a:cubicBezTo>
                  <a:pt x="66245" y="1648429"/>
                  <a:pt x="0" y="1582184"/>
                  <a:pt x="0" y="1500467"/>
                </a:cubicBezTo>
                <a:lnTo>
                  <a:pt x="0" y="671625"/>
                </a:lnTo>
                <a:cubicBezTo>
                  <a:pt x="0" y="615568"/>
                  <a:pt x="24689" y="562386"/>
                  <a:pt x="67640" y="526199"/>
                </a:cubicBezTo>
                <a:lnTo>
                  <a:pt x="638351" y="44772"/>
                </a:lnTo>
                <a:close/>
              </a:path>
            </a:pathLst>
          </a:custGeom>
          <a:solidFill>
            <a:schemeClr val="tx1"/>
          </a:solidFill>
          <a:ln w="15081" cap="flat">
            <a:noFill/>
            <a:prstDash val="solid"/>
            <a:miter/>
          </a:ln>
        </p:spPr>
        <p:txBody>
          <a:bodyPr rtlCol="0" anchor="ctr"/>
          <a:lstStyle/>
          <a:p>
            <a:endParaRPr lang="en-US" dirty="0"/>
          </a:p>
        </p:txBody>
      </p:sp>
      <p:sp>
        <p:nvSpPr>
          <p:cNvPr id="30" name="Slide Number Placeholder 29">
            <a:extLst>
              <a:ext uri="{FF2B5EF4-FFF2-40B4-BE49-F238E27FC236}">
                <a16:creationId xmlns:a16="http://schemas.microsoft.com/office/drawing/2014/main" id="{1E537BA5-B537-8983-C772-84D55836B384}"/>
              </a:ext>
            </a:extLst>
          </p:cNvPr>
          <p:cNvSpPr>
            <a:spLocks noGrp="1"/>
          </p:cNvSpPr>
          <p:nvPr>
            <p:ph type="sldNum" sz="quarter" idx="10"/>
          </p:nvPr>
        </p:nvSpPr>
        <p:spPr>
          <a:xfrm>
            <a:off x="7197040" y="9825395"/>
            <a:ext cx="232460" cy="123111"/>
          </a:xfrm>
        </p:spPr>
        <p:txBody>
          <a:bodyPr/>
          <a:lstStyle/>
          <a:p>
            <a:r>
              <a:rPr lang="en-IN"/>
              <a:t>25</a:t>
            </a:r>
          </a:p>
        </p:txBody>
      </p:sp>
    </p:spTree>
    <p:extLst>
      <p:ext uri="{BB962C8B-B14F-4D97-AF65-F5344CB8AC3E}">
        <p14:creationId xmlns:p14="http://schemas.microsoft.com/office/powerpoint/2010/main" val="1065253218"/>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4BC9-C72E-3C41-114E-077F0E4205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6972D1-494A-1022-3F64-9698D24D6432}"/>
              </a:ext>
            </a:extLst>
          </p:cNvPr>
          <p:cNvSpPr>
            <a:spLocks noGrp="1"/>
          </p:cNvSpPr>
          <p:nvPr>
            <p:ph type="title"/>
          </p:nvPr>
        </p:nvSpPr>
        <p:spPr>
          <a:xfrm>
            <a:off x="350838" y="320675"/>
            <a:ext cx="7070725" cy="369332"/>
          </a:xfrm>
        </p:spPr>
        <p:txBody>
          <a:bodyPr/>
          <a:lstStyle/>
          <a:p>
            <a:r>
              <a:rPr lang="en-US"/>
              <a:t>Move from intent to action</a:t>
            </a:r>
            <a:endParaRPr lang="en-IN"/>
          </a:p>
        </p:txBody>
      </p:sp>
      <p:sp>
        <p:nvSpPr>
          <p:cNvPr id="13" name="TextBox 12">
            <a:extLst>
              <a:ext uri="{FF2B5EF4-FFF2-40B4-BE49-F238E27FC236}">
                <a16:creationId xmlns:a16="http://schemas.microsoft.com/office/drawing/2014/main" id="{70710B0D-7721-BF1C-EF42-74DB8EE9CC3B}"/>
              </a:ext>
            </a:extLst>
          </p:cNvPr>
          <p:cNvSpPr txBox="1"/>
          <p:nvPr/>
        </p:nvSpPr>
        <p:spPr>
          <a:xfrm>
            <a:off x="350838" y="1199257"/>
            <a:ext cx="3553505" cy="6601807"/>
          </a:xfrm>
          <a:prstGeom prst="rect">
            <a:avLst/>
          </a:prstGeom>
          <a:noFill/>
        </p:spPr>
        <p:txBody>
          <a:bodyPr wrap="square" lIns="0" tIns="0" rIns="0" bIns="0" anchor="t">
            <a:spAutoFit/>
          </a:bodyPr>
          <a:lstStyle/>
          <a:p>
            <a:r>
              <a:rPr lang="en-US" sz="1300" dirty="0"/>
              <a:t>The tasks in this pack are intentionally different: Some organize your week, some create executive-ready artifacts, some turn scattered signals into insight, and others help close out projects, audit files, or adapt content for multiple audiences. But across every example, the pattern is the same: Describe the outcome, ground </a:t>
            </a:r>
            <a:r>
              <a:rPr lang="en-US" sz="1300" dirty="0" err="1"/>
              <a:t>Cowork</a:t>
            </a:r>
            <a:r>
              <a:rPr lang="en-US" sz="1300" dirty="0"/>
              <a:t> in the right work context, and let it plan, coordinate, and carry the task forward across Microsoft Copilot. </a:t>
            </a:r>
          </a:p>
          <a:p>
            <a:endParaRPr lang="en-US" sz="1300" dirty="0"/>
          </a:p>
          <a:p>
            <a:r>
              <a:rPr lang="en-US" sz="1300" dirty="0"/>
              <a:t>That is what makes </a:t>
            </a:r>
            <a:r>
              <a:rPr lang="en-US" sz="1300" dirty="0" err="1"/>
              <a:t>Cowork</a:t>
            </a:r>
            <a:r>
              <a:rPr lang="en-US" sz="1300" dirty="0"/>
              <a:t> different from a traditional prompt and response experience. You're not only asking for a summary, draft, or recommendation – you're giving Copilot a job with steps, sources, actions, and outputs. </a:t>
            </a:r>
            <a:r>
              <a:rPr lang="en-US" sz="1300" dirty="0" err="1"/>
              <a:t>Cowork</a:t>
            </a:r>
            <a:r>
              <a:rPr lang="en-US" sz="1300" dirty="0"/>
              <a:t> can reason across emails, meetings, files, chats, and business context; create documents, dashboards, reports, and communications; and keep you in control as the work progresses. </a:t>
            </a:r>
          </a:p>
          <a:p>
            <a:endParaRPr lang="en-US" sz="1300" dirty="0">
              <a:cs typeface="Segoe Sans Display Semilight"/>
            </a:endParaRPr>
          </a:p>
          <a:p>
            <a:r>
              <a:rPr lang="en-US" sz="1300" dirty="0"/>
              <a:t>The best place to start is with one workflow that already costs you time: A weekly status, a recurring handoff, a research brief, an audit, or a dashboard you rebuild more often than you should. Run it once. Refine the instruction. Then turn the pattern into a skill or scheduled prompt when it's something you want repeated. </a:t>
            </a:r>
          </a:p>
          <a:p>
            <a:endParaRPr lang="en-US" sz="1300" dirty="0"/>
          </a:p>
          <a:p>
            <a:r>
              <a:rPr lang="en-US" sz="1300" dirty="0"/>
              <a:t>The goal is not for everyone to use </a:t>
            </a:r>
            <a:r>
              <a:rPr lang="en-US" sz="1300" dirty="0" err="1"/>
              <a:t>Cowork</a:t>
            </a:r>
            <a:r>
              <a:rPr lang="en-US" sz="1300" dirty="0"/>
              <a:t> the same way. The goal is for every person to find one piece of work they can stop manually reconstructing – and give their team a reusable path to do the same.</a:t>
            </a:r>
            <a:endParaRPr lang="en-US" sz="1300" dirty="0">
              <a:cs typeface="Segoe Sans Display Semilight"/>
            </a:endParaRPr>
          </a:p>
        </p:txBody>
      </p:sp>
      <p:sp>
        <p:nvSpPr>
          <p:cNvPr id="8" name="NavPill_SitesPages">
            <a:extLst>
              <a:ext uri="{FF2B5EF4-FFF2-40B4-BE49-F238E27FC236}">
                <a16:creationId xmlns:a16="http://schemas.microsoft.com/office/drawing/2014/main" id="{BCE14963-C389-5291-2DA2-908477EEBC1E}"/>
              </a:ext>
            </a:extLst>
          </p:cNvPr>
          <p:cNvSpPr/>
          <p:nvPr/>
        </p:nvSpPr>
        <p:spPr>
          <a:xfrm>
            <a:off x="342900" y="8459381"/>
            <a:ext cx="3553505" cy="799524"/>
          </a:xfrm>
          <a:prstGeom prst="roundRect">
            <a:avLst>
              <a:gd name="adj" fmla="val 20206"/>
            </a:avLst>
          </a:prstGeom>
          <a:solidFill>
            <a:schemeClr val="bg1"/>
          </a:solidFill>
          <a:ln w="9525">
            <a:noFill/>
            <a:headEnd type="none" w="lg" len="med"/>
            <a:tailEnd type="none" w="lg" len="med"/>
          </a:ln>
          <a:effectLst>
            <a:outerShdw blurRad="63500" dist="635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1207091" fontAlgn="base">
              <a:spcBef>
                <a:spcPct val="0"/>
              </a:spcBef>
              <a:spcAft>
                <a:spcPct val="0"/>
              </a:spcAft>
            </a:pPr>
            <a:r>
              <a:rPr lang="en-US" sz="1400" dirty="0">
                <a:solidFill>
                  <a:srgbClr val="1F1F1F"/>
                </a:solidFill>
                <a:ea typeface="Aptos" panose="020B0004020202020204" pitchFamily="34" charset="0"/>
                <a:cs typeface="Aptos" panose="020B0004020202020204" pitchFamily="34" charset="0"/>
              </a:rPr>
              <a:t>Learn more at: </a:t>
            </a:r>
            <a:r>
              <a:rPr lang="en-US" sz="1400" dirty="0" err="1">
                <a:solidFill>
                  <a:srgbClr val="004994"/>
                </a:solidFill>
                <a:hlinkClick r:id="rId2">
                  <a:extLst>
                    <a:ext uri="{A12FA001-AC4F-418D-AE19-62706E023703}">
                      <ahyp:hlinkClr xmlns:ahyp="http://schemas.microsoft.com/office/drawing/2018/hyperlinkcolor" val="tx"/>
                    </a:ext>
                  </a:extLst>
                </a:hlinkClick>
              </a:rPr>
              <a:t>Cowork</a:t>
            </a:r>
            <a:r>
              <a:rPr lang="en-US" sz="1400" dirty="0">
                <a:solidFill>
                  <a:srgbClr val="004994"/>
                </a:solidFill>
                <a:hlinkClick r:id="rId2">
                  <a:extLst>
                    <a:ext uri="{A12FA001-AC4F-418D-AE19-62706E023703}">
                      <ahyp:hlinkClr xmlns:ahyp="http://schemas.microsoft.com/office/drawing/2018/hyperlinkcolor" val="tx"/>
                    </a:ext>
                  </a:extLst>
                </a:hlinkClick>
              </a:rPr>
              <a:t> on Microsoft Adoption</a:t>
            </a:r>
            <a:endParaRPr lang="en-IN" sz="1400" dirty="0">
              <a:solidFill>
                <a:schemeClr val="accent1"/>
              </a:solidFill>
            </a:endParaRPr>
          </a:p>
        </p:txBody>
      </p:sp>
      <p:pic>
        <p:nvPicPr>
          <p:cNvPr id="16" name="Picture 15">
            <a:extLst>
              <a:ext uri="{FF2B5EF4-FFF2-40B4-BE49-F238E27FC236}">
                <a16:creationId xmlns:a16="http://schemas.microsoft.com/office/drawing/2014/main" id="{C30656DC-7C9F-3A5A-ACEF-94720F6FA083}"/>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0" y="9793620"/>
            <a:ext cx="2177900" cy="264780"/>
          </a:xfrm>
          <a:prstGeom prst="rect">
            <a:avLst/>
          </a:prstGeom>
        </p:spPr>
      </p:pic>
      <p:pic>
        <p:nvPicPr>
          <p:cNvPr id="20" name="Picture 19">
            <a:extLst>
              <a:ext uri="{FF2B5EF4-FFF2-40B4-BE49-F238E27FC236}">
                <a16:creationId xmlns:a16="http://schemas.microsoft.com/office/drawing/2014/main" id="{1D10D85A-F4CD-FF83-C5E2-AA0F8BA2E29E}"/>
              </a:ext>
              <a:ext uri="{C183D7F6-B498-43B3-948B-1728B52AA6E4}">
                <adec:decorative xmlns:adec="http://schemas.microsoft.com/office/drawing/2017/decorative" val="1"/>
              </a:ext>
            </a:extLst>
          </p:cNvPr>
          <p:cNvPicPr>
            <a:picLocks noChangeAspect="1"/>
          </p:cNvPicPr>
          <p:nvPr/>
        </p:nvPicPr>
        <p:blipFill>
          <a:blip r:embed="rId4"/>
          <a:srcRect l="23501" r="23501"/>
          <a:stretch>
            <a:fillRect/>
          </a:stretch>
        </p:blipFill>
        <p:spPr>
          <a:xfrm>
            <a:off x="4216401" y="2"/>
            <a:ext cx="3556000" cy="10058398"/>
          </a:xfrm>
          <a:custGeom>
            <a:avLst/>
            <a:gdLst>
              <a:gd name="csX0" fmla="*/ 0 w 3556000"/>
              <a:gd name="csY0" fmla="*/ 0 h 10058398"/>
              <a:gd name="csX1" fmla="*/ 661401 w 3556000"/>
              <a:gd name="csY1" fmla="*/ 0 h 10058398"/>
              <a:gd name="csX2" fmla="*/ 3524877 w 3556000"/>
              <a:gd name="csY2" fmla="*/ 0 h 10058398"/>
              <a:gd name="csX3" fmla="*/ 3556000 w 3556000"/>
              <a:gd name="csY3" fmla="*/ 0 h 10058398"/>
              <a:gd name="csX4" fmla="*/ 3556000 w 3556000"/>
              <a:gd name="csY4" fmla="*/ 10058398 h 10058398"/>
              <a:gd name="csX5" fmla="*/ 0 w 3556000"/>
              <a:gd name="csY5" fmla="*/ 10058398 h 10058398"/>
            </a:gdLst>
            <a:ahLst/>
            <a:cxnLst>
              <a:cxn ang="0">
                <a:pos x="csX0" y="csY0"/>
              </a:cxn>
              <a:cxn ang="0">
                <a:pos x="csX1" y="csY1"/>
              </a:cxn>
              <a:cxn ang="0">
                <a:pos x="csX2" y="csY2"/>
              </a:cxn>
              <a:cxn ang="0">
                <a:pos x="csX3" y="csY3"/>
              </a:cxn>
              <a:cxn ang="0">
                <a:pos x="csX4" y="csY4"/>
              </a:cxn>
              <a:cxn ang="0">
                <a:pos x="csX5" y="csY5"/>
              </a:cxn>
            </a:cxnLst>
            <a:rect l="l" t="t" r="r" b="b"/>
            <a:pathLst>
              <a:path w="3556000" h="10058398">
                <a:moveTo>
                  <a:pt x="0" y="0"/>
                </a:moveTo>
                <a:lnTo>
                  <a:pt x="661401" y="0"/>
                </a:lnTo>
                <a:lnTo>
                  <a:pt x="3524877" y="0"/>
                </a:lnTo>
                <a:lnTo>
                  <a:pt x="3556000" y="0"/>
                </a:lnTo>
                <a:lnTo>
                  <a:pt x="3556000" y="10058398"/>
                </a:lnTo>
                <a:lnTo>
                  <a:pt x="0" y="10058398"/>
                </a:lnTo>
                <a:close/>
              </a:path>
            </a:pathLst>
          </a:custGeom>
        </p:spPr>
      </p:pic>
      <p:pic>
        <p:nvPicPr>
          <p:cNvPr id="4" name="Picture 3">
            <a:extLst>
              <a:ext uri="{FF2B5EF4-FFF2-40B4-BE49-F238E27FC236}">
                <a16:creationId xmlns:a16="http://schemas.microsoft.com/office/drawing/2014/main" id="{BD64181D-5EE9-84D8-E369-89CB2409D69B}"/>
              </a:ext>
              <a:ext uri="{C183D7F6-B498-43B3-948B-1728B52AA6E4}">
                <adec:decorative xmlns:adec="http://schemas.microsoft.com/office/drawing/2017/decorative" val="1"/>
              </a:ext>
            </a:extLst>
          </p:cNvPr>
          <p:cNvPicPr>
            <a:picLocks noChangeAspect="1"/>
          </p:cNvPicPr>
          <p:nvPr/>
        </p:nvPicPr>
        <p:blipFill>
          <a:blip r:embed="rId5"/>
          <a:srcRect l="21166" t="17392" r="59403"/>
          <a:stretch>
            <a:fillRect/>
          </a:stretch>
        </p:blipFill>
        <p:spPr>
          <a:xfrm>
            <a:off x="4216401" y="-1"/>
            <a:ext cx="3555999" cy="10058401"/>
          </a:xfrm>
          <a:prstGeom prst="rect">
            <a:avLst/>
          </a:prstGeom>
        </p:spPr>
      </p:pic>
    </p:spTree>
    <p:extLst>
      <p:ext uri="{BB962C8B-B14F-4D97-AF65-F5344CB8AC3E}">
        <p14:creationId xmlns:p14="http://schemas.microsoft.com/office/powerpoint/2010/main" val="3162546438"/>
      </p:ext>
    </p:extLst>
  </p:cSld>
  <p:clrMapOvr>
    <a:masterClrMapping/>
  </p:clrMapOvr>
  <p:transition>
    <p:fade/>
  </p:transition>
</p:sld>
</file>

<file path=ppt/theme/theme1.xml><?xml version="1.0" encoding="utf-8"?>
<a:theme xmlns:a="http://schemas.openxmlformats.org/drawingml/2006/main" name="2_Microsoft 365 Copilot Template">
  <a:themeElements>
    <a:clrScheme name="MSFT Copilot 2026">
      <a:dk1>
        <a:srgbClr val="323139"/>
      </a:dk1>
      <a:lt1>
        <a:srgbClr val="FFFFFF"/>
      </a:lt1>
      <a:dk2>
        <a:srgbClr val="000000"/>
      </a:dk2>
      <a:lt2>
        <a:srgbClr val="EEF1F4"/>
      </a:lt2>
      <a:accent1>
        <a:srgbClr val="0097F4"/>
      </a:accent1>
      <a:accent2>
        <a:srgbClr val="CB85FF"/>
      </a:accent2>
      <a:accent3>
        <a:srgbClr val="FFA200"/>
      </a:accent3>
      <a:accent4>
        <a:srgbClr val="9BC72A"/>
      </a:accent4>
      <a:accent5>
        <a:srgbClr val="FF32A3"/>
      </a:accent5>
      <a:accent6>
        <a:srgbClr val="FFCE20"/>
      </a:accent6>
      <a:hlink>
        <a:srgbClr val="0097F4"/>
      </a:hlink>
      <a:folHlink>
        <a:srgbClr val="CB85FF"/>
      </a:folHlink>
    </a:clrScheme>
    <a:fontScheme name="Custom 5">
      <a:majorFont>
        <a:latin typeface="Segoe Sans Display"/>
        <a:ea typeface=""/>
        <a:cs typeface=""/>
      </a:majorFont>
      <a:minorFont>
        <a:latin typeface="Segoe Sans Display Semilight"/>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a:solidFill>
              <a:schemeClr val="bg1"/>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Brown">
      <a:srgbClr val="E1D3C7"/>
    </a:custClr>
    <a:custClr name="Light Yellow">
      <a:srgbClr val="FFE399"/>
    </a:custClr>
    <a:custClr name="Light Orange">
      <a:srgbClr val="FFA38B"/>
    </a:custClr>
    <a:custClr name="Light Red">
      <a:srgbClr val="FFB3BB"/>
    </a:custClr>
    <a:custClr name="Light Magenta">
      <a:srgbClr val="D59ED7"/>
    </a:custClr>
    <a:custClr name="Light Purple">
      <a:srgbClr val="C5B4E3"/>
    </a:custClr>
    <a:custClr name="Light Blue">
      <a:srgbClr val="8DC8E8"/>
    </a:custClr>
    <a:custClr name="Light Teal">
      <a:srgbClr val="B9DCD2"/>
    </a:custClr>
    <a:custClr name="Light Green">
      <a:srgbClr val="D4EC8E"/>
    </a:custClr>
    <a:custClr name="Blue Black">
      <a:srgbClr val="091F2C"/>
    </a:custClr>
    <a:custClr name="Brown">
      <a:srgbClr val="BF9474"/>
    </a:custClr>
    <a:custClr name="Yellow">
      <a:srgbClr val="FFB900"/>
    </a:custClr>
    <a:custClr name="Orange">
      <a:srgbClr val="FF5C39"/>
    </a:custClr>
    <a:custClr name="Red">
      <a:srgbClr val="F4364C"/>
    </a:custClr>
    <a:custClr name="Magenta">
      <a:srgbClr val="C03BC4"/>
    </a:custClr>
    <a:custClr name="Purple">
      <a:srgbClr val="8661C5"/>
    </a:custClr>
    <a:custClr name="Blue">
      <a:srgbClr val="0078D4"/>
    </a:custClr>
    <a:custClr name="Teal">
      <a:srgbClr val="49C5B1"/>
    </a:custClr>
    <a:custClr name="Green">
      <a:srgbClr val="8DE971"/>
    </a:custClr>
    <a:custClr name="Rich Black">
      <a:srgbClr val="000000"/>
    </a:custClr>
    <a:custClr name="Dark Brown">
      <a:srgbClr val="5C4738"/>
    </a:custClr>
    <a:custClr name="Dark Yellow">
      <a:srgbClr val="7F5A1A"/>
    </a:custClr>
    <a:custClr name="Dark Orange">
      <a:srgbClr val="73391D"/>
    </a:custClr>
    <a:custClr name="Dark Red">
      <a:srgbClr val="73262F"/>
    </a:custClr>
    <a:custClr name="Dark Magenta">
      <a:srgbClr val="702573"/>
    </a:custClr>
    <a:custClr name="Dark Purple">
      <a:srgbClr val="463668"/>
    </a:custClr>
    <a:custClr name="Dark Blue">
      <a:srgbClr val="2A446F"/>
    </a:custClr>
    <a:custClr name="Dark Teal">
      <a:srgbClr val="225B62"/>
    </a:custClr>
    <a:custClr name="Dark Green">
      <a:srgbClr val="07641D"/>
    </a:custClr>
    <a:custClr name="Brown Black">
      <a:srgbClr val="291817"/>
    </a:custClr>
    <a:custClr name="Pure White">
      <a:srgbClr val="FFFFFF"/>
    </a:custClr>
    <a:custClr name="Off White">
      <a:srgbClr val="F4F3F5"/>
    </a:custClr>
    <a:custClr name="Warm White">
      <a:srgbClr val="FFF8F3"/>
    </a:custClr>
    <a:custClr name="Warm Light Gray">
      <a:srgbClr val="E8E6DF"/>
    </a:custClr>
    <a:custClr name="Mid Gray">
      <a:srgbClr val="D7D2CB"/>
    </a:custClr>
    <a:custClr name="Warm Gray">
      <a:srgbClr val="8C8279"/>
    </a:custClr>
    <a:custClr name="Light Gray">
      <a:srgbClr val="D9D9D6"/>
    </a:custClr>
    <a:custClr name="Cool Gray">
      <a:srgbClr val="B1B3B3"/>
    </a:custClr>
    <a:custClr name="Dark Gray">
      <a:srgbClr val="454142"/>
    </a:custClr>
    <a:custClr name="Pure White">
      <a:srgbClr val="FFFFFF"/>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Lst>
  <a:extLst>
    <a:ext uri="{05A4C25C-085E-4340-85A3-A5531E510DB2}">
      <thm15:themeFamily xmlns:thm15="http://schemas.microsoft.com/office/thememl/2012/main" name="Microsoft365-Copilot-PowerPoint-template-2605" id="{E02A0F4E-1562-C14F-AE4C-1C40487469A5}" vid="{E5BCED4C-CF40-0F44-997B-4F080B9A7D8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TaxCatchAll xmlns="54f626bb-976e-4a25-a89f-d089672a3eb7" xsi:nil="true"/>
    <lcf76f155ced4ddcb4097134ff3c332f xmlns="00cf0def-a058-47bd-9265-f6d1f111732e">
      <Terms xmlns="http://schemas.microsoft.com/office/infopath/2007/PartnerControls"/>
    </lcf76f155ced4ddcb4097134ff3c332f>
    <Contents xmlns="00cf0def-a058-47bd-9265-f6d1f111732e" xsi:nil="true"/>
    <TrackingNotes xmlns="00cf0def-a058-47bd-9265-f6d1f111732e" xsi:nil="true"/>
    <Audience xmlns="00cf0def-a058-47bd-9265-f6d1f111732e" xsi:nil="true"/>
    <PodAllocation xmlns="00cf0def-a058-47bd-9265-f6d1f111732e" xsi:nil="true"/>
    <m6d15d1a6e5942a28eb1f6522643c4e1 xmlns="00cf0def-a058-47bd-9265-f6d1f111732e">
      <Terms xmlns="http://schemas.microsoft.com/office/infopath/2007/PartnerControls"/>
    </m6d15d1a6e5942a28eb1f6522643c4e1>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65B64D402CB764E9CC233FF31987642" ma:contentTypeVersion="27" ma:contentTypeDescription="Create a new document." ma:contentTypeScope="" ma:versionID="e8d97a0df182952508f9e68ad0767bf6">
  <xsd:schema xmlns:xsd="http://www.w3.org/2001/XMLSchema" xmlns:xs="http://www.w3.org/2001/XMLSchema" xmlns:p="http://schemas.microsoft.com/office/2006/metadata/properties" xmlns:ns1="http://schemas.microsoft.com/sharepoint/v3" xmlns:ns2="00cf0def-a058-47bd-9265-f6d1f111732e" xmlns:ns3="54f626bb-976e-4a25-a89f-d089672a3eb7" targetNamespace="http://schemas.microsoft.com/office/2006/metadata/properties" ma:root="true" ma:fieldsID="4b8bff459d6e769a8ebb06f837afdccf" ns1:_="" ns2:_="" ns3:_="">
    <xsd:import namespace="http://schemas.microsoft.com/sharepoint/v3"/>
    <xsd:import namespace="00cf0def-a058-47bd-9265-f6d1f111732e"/>
    <xsd:import namespace="54f626bb-976e-4a25-a89f-d089672a3eb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1:_ip_UnifiedCompliancePolicyProperties" minOccurs="0"/>
                <xsd:element ref="ns1:_ip_UnifiedCompliancePolicyUIAction"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BillingMetadata" minOccurs="0"/>
                <xsd:element ref="ns2:MediaServiceLocation" minOccurs="0"/>
                <xsd:element ref="ns2:MediaServiceDocTags" minOccurs="0"/>
                <xsd:element ref="ns2:Audience" minOccurs="0"/>
                <xsd:element ref="ns2:m6d15d1a6e5942a28eb1f6522643c4e1" minOccurs="0"/>
                <xsd:element ref="ns2:HasDigitalSignature" minOccurs="0"/>
                <xsd:element ref="ns2:DigitalSignatureProvider" minOccurs="0"/>
                <xsd:element ref="ns2:TrackingNotes" minOccurs="0"/>
                <xsd:element ref="ns2:PodAllocation" minOccurs="0"/>
                <xsd:element ref="ns2:Conte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2" nillable="true" ma:displayName="Unified Compliance Policy Properties" ma:hidden="true" ma:internalName="_ip_UnifiedCompliancePolicyProperties">
      <xsd:simpleType>
        <xsd:restriction base="dms:Note"/>
      </xsd:simpleType>
    </xsd:element>
    <xsd:element name="_ip_UnifiedCompliancePolicyUIAction" ma:index="1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0cf0def-a058-47bd-9265-f6d1f111732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BillingMetadata" ma:index="24" nillable="true" ma:displayName="MediaServiceBillingMetadata" ma:hidden="true" ma:internalName="MediaServiceBillingMetadata" ma:readOnly="true">
      <xsd:simpleType>
        <xsd:restriction base="dms:Text"/>
      </xsd:simpleType>
    </xsd:element>
    <xsd:element name="MediaServiceLocation" ma:index="25" nillable="true" ma:displayName="Location" ma:indexed="true" ma:internalName="MediaServiceLocation" ma:readOnly="true">
      <xsd:simpleType>
        <xsd:restriction base="dms:Text"/>
      </xsd:simpleType>
    </xsd:element>
    <xsd:element name="MediaServiceDocTags" ma:index="26" nillable="true" ma:displayName="MediaServiceDocTags" ma:hidden="true" ma:internalName="MediaServiceDocTags" ma:readOnly="true">
      <xsd:simpleType>
        <xsd:restriction base="dms:Note"/>
      </xsd:simpleType>
    </xsd:element>
    <xsd:element name="Audience" ma:index="27" nillable="true" ma:displayName="Audience" ma:format="Dropdown" ma:internalName="Audience">
      <xsd:simpleType>
        <xsd:restriction base="dms:Text">
          <xsd:maxLength value="255"/>
        </xsd:restriction>
      </xsd:simpleType>
    </xsd:element>
    <xsd:element name="m6d15d1a6e5942a28eb1f6522643c4e1" ma:index="29" nillable="true" ma:taxonomy="true" ma:internalName="m6d15d1a6e5942a28eb1f6522643c4e1" ma:taxonomyFieldName="Asset_x0020_Type" ma:displayName="Asset Type" ma:default="" ma:fieldId="{66d15d1a-6e59-42a2-8eb1-f6522643c4e1}" ma:taxonomyMulti="true" ma:sspId="e385fb40-52d4-4fae-9c5b-3e8ff8a5878e" ma:termSetId="076e976b-31ab-4f71-86b0-4aacfa2b30b3" ma:anchorId="00000000-0000-0000-0000-000000000000" ma:open="false" ma:isKeyword="false">
      <xsd:complexType>
        <xsd:sequence>
          <xsd:element ref="pc:Terms" minOccurs="0" maxOccurs="1"/>
        </xsd:sequence>
      </xsd:complexType>
    </xsd:element>
    <xsd:element name="HasDigitalSignature" ma:index="30" nillable="true" ma:displayName="Signed electronically" ma:internalName="HasDigitalSignature" ma:readOnly="true">
      <xsd:simpleType>
        <xsd:restriction base="dms:Boolean"/>
      </xsd:simpleType>
    </xsd:element>
    <xsd:element name="DigitalSignatureProvider" ma:index="31" nillable="true" ma:displayName="Signature provider" ma:internalName="DigitalSignatureProvider" ma:readOnly="true">
      <xsd:simpleType>
        <xsd:restriction base="dms:Text"/>
      </xsd:simpleType>
    </xsd:element>
    <xsd:element name="TrackingNotes" ma:index="32" nillable="true" ma:displayName="Tracking Notes" ma:description="Documentation of decisions for Sharepoint clean-up (moving from X to Y location)" ma:format="Dropdown" ma:internalName="TrackingNotes">
      <xsd:simpleType>
        <xsd:restriction base="dms:Note">
          <xsd:maxLength value="255"/>
        </xsd:restriction>
      </xsd:simpleType>
    </xsd:element>
    <xsd:element name="PodAllocation" ma:index="33" nillable="true" ma:displayName="Pod Allocation" ma:format="Dropdown" ma:internalName="PodAllocation">
      <xsd:simpleType>
        <xsd:restriction base="dms:Choice">
          <xsd:enumeration value="Archive"/>
          <xsd:enumeration value="ROB Insights"/>
          <xsd:enumeration value="TPMM"/>
          <xsd:enumeration value="Field Enablement"/>
        </xsd:restriction>
      </xsd:simpleType>
    </xsd:element>
    <xsd:element name="Contents" ma:index="34" nillable="true" ma:displayName="Contents" ma:description="Projects, categories and subject matter contained in this folder" ma:format="Dropdown" ma:internalName="Contents">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4f626bb-976e-4a25-a89f-d089672a3eb7"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7600fa0d-e7d3-4e7d-aa6c-9a64a26f4e6d}" ma:internalName="TaxCatchAll" ma:showField="CatchAllData" ma:web="54f626bb-976e-4a25-a89f-d089672a3eb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B301297-001B-4643-9CC9-EA050FF1C46A}">
  <ds:schemaRefs>
    <ds:schemaRef ds:uri="http://www.w3.org/XML/1998/namespace"/>
    <ds:schemaRef ds:uri="http://schemas.microsoft.com/sharepoint/v3"/>
    <ds:schemaRef ds:uri="http://purl.org/dc/terms/"/>
    <ds:schemaRef ds:uri="http://schemas.microsoft.com/office/2006/documentManagement/types"/>
    <ds:schemaRef ds:uri="http://schemas.microsoft.com/office/infopath/2007/PartnerControls"/>
    <ds:schemaRef ds:uri="http://purl.org/dc/elements/1.1/"/>
    <ds:schemaRef ds:uri="http://schemas.openxmlformats.org/package/2006/metadata/core-properties"/>
    <ds:schemaRef ds:uri="http://purl.org/dc/dcmitype/"/>
    <ds:schemaRef ds:uri="54f626bb-976e-4a25-a89f-d089672a3eb7"/>
    <ds:schemaRef ds:uri="00cf0def-a058-47bd-9265-f6d1f111732e"/>
    <ds:schemaRef ds:uri="http://schemas.microsoft.com/office/2006/metadata/properties"/>
    <ds:schemaRef ds:uri="7b1e4d0a-2ac3-47a8-86da-de6d4f972a03"/>
    <ds:schemaRef ds:uri="d7077447-3598-4916-b6b1-69ae6445436e"/>
  </ds:schemaRefs>
</ds:datastoreItem>
</file>

<file path=customXml/itemProps2.xml><?xml version="1.0" encoding="utf-8"?>
<ds:datastoreItem xmlns:ds="http://schemas.openxmlformats.org/officeDocument/2006/customXml" ds:itemID="{DA359D24-3F70-4EFA-91E9-715AED77AC88}">
  <ds:schemaRefs>
    <ds:schemaRef ds:uri="http://schemas.microsoft.com/sharepoint/v3/contenttype/forms"/>
  </ds:schemaRefs>
</ds:datastoreItem>
</file>

<file path=customXml/itemProps3.xml><?xml version="1.0" encoding="utf-8"?>
<ds:datastoreItem xmlns:ds="http://schemas.openxmlformats.org/officeDocument/2006/customXml" ds:itemID="{2C6AEAC9-3D34-4215-8F8F-B8682F3C35E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00cf0def-a058-47bd-9265-f6d1f111732e"/>
    <ds:schemaRef ds:uri="54f626bb-976e-4a25-a89f-d089672a3e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25b262c6-3135-4102-9fd1-8cc793b35eee}" enabled="0" method="" siteId="{25b262c6-3135-4102-9fd1-8cc793b35eee}" removed="1"/>
  <clbl:label id="{f42aa342-8706-4288-bd11-ebb85995028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Template/>
  <TotalTime>51</TotalTime>
  <Words>6339</Words>
  <Application>Microsoft Office PowerPoint</Application>
  <PresentationFormat>Custom</PresentationFormat>
  <Paragraphs>567</Paragraphs>
  <Slides>26</Slides>
  <Notes>1</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2_Microsoft 365 Copilot Template</vt:lpstr>
      <vt:lpstr>Copilot Cowork Task Pack</vt:lpstr>
      <vt:lpstr>Drive work forward with  Copilot Cowork</vt:lpstr>
      <vt:lpstr>Find your starting point.</vt:lpstr>
      <vt:lpstr>At a glance</vt:lpstr>
      <vt:lpstr>At a glance (continued)</vt:lpstr>
      <vt:lpstr>Rebalance your week and protect focus time</vt:lpstr>
      <vt:lpstr>Wrap up projects and organize all related work</vt:lpstr>
      <vt:lpstr>Turn a document or deck into a visual framework</vt:lpstr>
      <vt:lpstr>Map a workflow from a process description</vt:lpstr>
      <vt:lpstr>Turn source content into a deck</vt:lpstr>
      <vt:lpstr>Catch up on messages and send replies automatically</vt:lpstr>
      <vt:lpstr>Generate and send your weekly status automatically</vt:lpstr>
      <vt:lpstr>Turn inbox noise into a curated intelligence brief</vt:lpstr>
      <vt:lpstr>Build a project board from work context</vt:lpstr>
      <vt:lpstr>Visualize a project plan from work context </vt:lpstr>
      <vt:lpstr>Pull what’s relevant for your team from a source doc</vt:lpstr>
      <vt:lpstr>Prepare a complete out-of-office handoff</vt:lpstr>
      <vt:lpstr>Analyze and optimize your OneDrive at scale</vt:lpstr>
      <vt:lpstr>Build your executive command center</vt:lpstr>
      <vt:lpstr>Run deep research with a citation map</vt:lpstr>
      <vt:lpstr>Audit files against a standard and surface fixes </vt:lpstr>
      <vt:lpstr>Onboard a new hire with a complete 30-60-90-day plan</vt:lpstr>
      <vt:lpstr>Automate recurring project reporting</vt:lpstr>
      <vt:lpstr>Find patterns across your meetings</vt:lpstr>
      <vt:lpstr>Prepare a leadership update</vt:lpstr>
      <vt:lpstr>Move from intent to action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Richmond Mawlong [Chillibreeze]</cp:lastModifiedBy>
  <cp:revision>94</cp:revision>
  <dcterms:created xsi:type="dcterms:W3CDTF">2026-04-08T14:56:58Z</dcterms:created>
  <dcterms:modified xsi:type="dcterms:W3CDTF">2026-10-05T20:38:29Z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0x010100A65B64D402CB764E9CC233FF31987642</vt:lpwstr>
  </property>
  <property fmtid="{D5CDD505-2E9C-101B-9397-08002B2CF9AE}" pid="3" name="MediaServiceImageTags">
    <vt:lpwstr/>
  </property>
  <property fmtid="{D5CDD505-2E9C-101B-9397-08002B2CF9AE}" pid="4" name="_dlc_policyId">
    <vt:lpwstr>0x01010070AB3889E58DB141A6E1281B02136174|-369733750</vt:lpwstr>
  </property>
  <property fmtid="{D5CDD505-2E9C-101B-9397-08002B2CF9AE}" pid="5" name="ItemRetentionFormula">
    <vt:lpwstr>&lt;formula id="Microsoft.Office.RecordsManagement.PolicyFeatures.Expiration.Formula.BuiltIn"&gt;&lt;number&gt;30&lt;/number&gt;&lt;property&gt;Modified&lt;/property&gt;&lt;propertyId&gt;28cf69c5-fa48-462a-b5cd-27b6f9d2bd5f&lt;/propertyId&gt;&lt;period&gt;days&lt;/period&gt;&lt;/formula&gt;</vt:lpwstr>
  </property>
  <property fmtid="{D5CDD505-2E9C-101B-9397-08002B2CF9AE}" pid="6" name="Asset Type">
    <vt:lpwstr/>
  </property>
  <property fmtid="{D5CDD505-2E9C-101B-9397-08002B2CF9AE}" pid="7" name="Asset_x0020_Type">
    <vt:lpwstr/>
  </property>
</Properties>
</file>