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sldIdLst>
    <p:sldId id="256" r:id="rId2"/>
    <p:sldId id="257" r:id="rId3"/>
    <p:sldId id="258" r:id="rId4"/>
    <p:sldId id="260" r:id="rId5"/>
    <p:sldId id="259" r:id="rId6"/>
    <p:sldId id="267" r:id="rId7"/>
    <p:sldId id="268" r:id="rId8"/>
    <p:sldId id="261" r:id="rId9"/>
    <p:sldId id="262" r:id="rId10"/>
    <p:sldId id="263" r:id="rId11"/>
    <p:sldId id="264" r:id="rId12"/>
    <p:sldId id="265"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82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6943A0-E0F0-449D-9499-6F4C446E57AD}" type="datetimeFigureOut">
              <a:rPr lang="sk-SK" smtClean="0"/>
              <a:t>10. 10. 2024</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29712-3549-4156-81AF-CD81E78AEACE}" type="slidenum">
              <a:rPr lang="sk-SK" smtClean="0"/>
              <a:t>‹#›</a:t>
            </a:fld>
            <a:endParaRPr lang="sk-SK"/>
          </a:p>
        </p:txBody>
      </p:sp>
    </p:spTree>
    <p:extLst>
      <p:ext uri="{BB962C8B-B14F-4D97-AF65-F5344CB8AC3E}">
        <p14:creationId xmlns:p14="http://schemas.microsoft.com/office/powerpoint/2010/main" val="2343804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smtClean="0"/>
              <a:t>Upravte štýly predlohy textu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Kliknutím upravte štýl predlohy podnadpisov</a:t>
            </a:r>
            <a:endParaRPr lang="en-US" dirty="0"/>
          </a:p>
        </p:txBody>
      </p:sp>
      <p:sp>
        <p:nvSpPr>
          <p:cNvPr id="4" name="Date Placeholder 3"/>
          <p:cNvSpPr>
            <a:spLocks noGrp="1"/>
          </p:cNvSpPr>
          <p:nvPr>
            <p:ph type="dt" sz="half" idx="10"/>
          </p:nvPr>
        </p:nvSpPr>
        <p:spPr/>
        <p:txBody>
          <a:bodyPr/>
          <a:lstStyle/>
          <a:p>
            <a:fld id="{E7EDA79B-2868-4FF1-8A4A-61C13F5CF25D}"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1592115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smtClean="0"/>
              <a:t>Upravte štýly predlohy textu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FC912B6-EAF6-4248-88A9-E7734F73FAC6}"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1055483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smtClean="0"/>
              <a:t>Upravte štýly predlohy textu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smtClean="0"/>
              <a:t>Upraviť štýly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2A657EB0-C818-4EFF-9BF7-96F5A492AB93}"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2C9286D-836D-4CA0-BEC8-4EF28A785C93}" type="slidenum">
              <a:rPr lang="sk-SK" smtClean="0"/>
              <a:t>‹#›</a:t>
            </a:fld>
            <a:endParaRPr lang="sk-SK"/>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4815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smtClean="0"/>
              <a:t>Upravte štýly predlohy textu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smtClean="0"/>
              <a:t>Upraviť štýly predlohy textu</a:t>
            </a:r>
          </a:p>
        </p:txBody>
      </p:sp>
      <p:sp>
        <p:nvSpPr>
          <p:cNvPr id="5" name="Date Placeholder 4"/>
          <p:cNvSpPr>
            <a:spLocks noGrp="1"/>
          </p:cNvSpPr>
          <p:nvPr>
            <p:ph type="dt" sz="half" idx="10"/>
          </p:nvPr>
        </p:nvSpPr>
        <p:spPr/>
        <p:txBody>
          <a:bodyPr/>
          <a:lstStyle/>
          <a:p>
            <a:fld id="{AA361838-D3C8-42F0-9920-564F65C7155D}" type="datetime1">
              <a:rPr lang="sk-SK" smtClean="0"/>
              <a:t>10. 10. 2024</a:t>
            </a:fld>
            <a:endParaRPr lang="sk-SK"/>
          </a:p>
        </p:txBody>
      </p:sp>
      <p:sp>
        <p:nvSpPr>
          <p:cNvPr id="6" name="Footer Placeholder 5"/>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3365405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smtClean="0"/>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smtClean="0"/>
              <a:t>Upraviť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smtClean="0"/>
              <a:t>Upraviť štýly predlohy textu</a:t>
            </a:r>
          </a:p>
        </p:txBody>
      </p:sp>
      <p:sp>
        <p:nvSpPr>
          <p:cNvPr id="5" name="Date Placeholder 4"/>
          <p:cNvSpPr>
            <a:spLocks noGrp="1"/>
          </p:cNvSpPr>
          <p:nvPr>
            <p:ph type="dt" sz="half" idx="10"/>
          </p:nvPr>
        </p:nvSpPr>
        <p:spPr/>
        <p:txBody>
          <a:bodyPr/>
          <a:lstStyle/>
          <a:p>
            <a:fld id="{A9C731E1-1737-4A55-AE6D-FB01B73A937B}" type="datetime1">
              <a:rPr lang="sk-SK" smtClean="0"/>
              <a:t>10. 10. 2024</a:t>
            </a:fld>
            <a:endParaRPr lang="sk-SK"/>
          </a:p>
        </p:txBody>
      </p:sp>
      <p:sp>
        <p:nvSpPr>
          <p:cNvPr id="6" name="Footer Placeholder 5"/>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C9286D-836D-4CA0-BEC8-4EF28A785C93}" type="slidenum">
              <a:rPr lang="sk-SK" smtClean="0"/>
              <a:t>‹#›</a:t>
            </a:fld>
            <a:endParaRPr lang="sk-SK"/>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92379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smtClean="0"/>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smtClean="0"/>
              <a:t>Upraviť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smtClean="0"/>
              <a:t>Upraviť štýly predlohy textu</a:t>
            </a:r>
          </a:p>
        </p:txBody>
      </p:sp>
      <p:sp>
        <p:nvSpPr>
          <p:cNvPr id="5" name="Date Placeholder 4"/>
          <p:cNvSpPr>
            <a:spLocks noGrp="1"/>
          </p:cNvSpPr>
          <p:nvPr>
            <p:ph type="dt" sz="half" idx="10"/>
          </p:nvPr>
        </p:nvSpPr>
        <p:spPr/>
        <p:txBody>
          <a:bodyPr/>
          <a:lstStyle/>
          <a:p>
            <a:fld id="{FD454C18-64F2-415D-B815-F7794EB3A313}" type="datetime1">
              <a:rPr lang="sk-SK" smtClean="0"/>
              <a:t>10. 10. 2024</a:t>
            </a:fld>
            <a:endParaRPr lang="sk-SK"/>
          </a:p>
        </p:txBody>
      </p:sp>
      <p:sp>
        <p:nvSpPr>
          <p:cNvPr id="6" name="Footer Placeholder 5"/>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4027229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ncho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BB3FF287-611C-4EC0-9BA5-897828D03971}"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10816870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smtClean="0"/>
              <a:t>Upravte štýly predlohy textu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1F724456-B2B8-49FE-9429-75BAE3C8E1A3}"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1304255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smtClean="0"/>
              <a:t>Upravte štýly predlohy textu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D856D651-D327-43FB-BD0E-2545BF67C316}"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4048798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smtClean="0"/>
              <a:t>Upravte štýly predlohy textu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E0C6BA57-AA92-4E61-9239-E856F31AA84D}" type="datetime1">
              <a:rPr lang="sk-SK" smtClean="0"/>
              <a:t>10. 10. 2024</a:t>
            </a:fld>
            <a:endParaRPr lang="sk-SK"/>
          </a:p>
        </p:txBody>
      </p:sp>
      <p:sp>
        <p:nvSpPr>
          <p:cNvPr id="5" name="Footer Placeholder 4"/>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155489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7CEC6A79-EED7-4A0C-B0AB-0CAB5C6998FF}" type="datetime1">
              <a:rPr lang="sk-SK" smtClean="0"/>
              <a:t>10. 10. 2024</a:t>
            </a:fld>
            <a:endParaRPr lang="sk-SK"/>
          </a:p>
        </p:txBody>
      </p:sp>
      <p:sp>
        <p:nvSpPr>
          <p:cNvPr id="6" name="Footer Placeholder 5"/>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4088695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1DAFE081-292B-406A-A3F4-58536E9C8887}" type="datetime1">
              <a:rPr lang="sk-SK" smtClean="0"/>
              <a:t>10. 10. 2024</a:t>
            </a:fld>
            <a:endParaRPr lang="sk-SK"/>
          </a:p>
        </p:txBody>
      </p:sp>
      <p:sp>
        <p:nvSpPr>
          <p:cNvPr id="8" name="Footer Placeholder 7"/>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4271412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098D93BF-534E-4E73-A424-6C284493DB6E}" type="datetime1">
              <a:rPr lang="sk-SK" smtClean="0"/>
              <a:t>10. 10. 2024</a:t>
            </a:fld>
            <a:endParaRPr lang="sk-SK"/>
          </a:p>
        </p:txBody>
      </p:sp>
      <p:sp>
        <p:nvSpPr>
          <p:cNvPr id="4" name="Footer Placeholder 3"/>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2827085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0F76E-281E-4F2B-84C4-AE500BF55F71}" type="datetime1">
              <a:rPr lang="sk-SK" smtClean="0"/>
              <a:t>10. 10. 2024</a:t>
            </a:fld>
            <a:endParaRPr lang="sk-SK"/>
          </a:p>
        </p:txBody>
      </p:sp>
      <p:sp>
        <p:nvSpPr>
          <p:cNvPr id="3" name="Footer Placeholder 2"/>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2466481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smtClean="0"/>
              <a:t>Upravte štýly predlohy textu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Date Placeholder 4"/>
          <p:cNvSpPr>
            <a:spLocks noGrp="1"/>
          </p:cNvSpPr>
          <p:nvPr>
            <p:ph type="dt" sz="half" idx="10"/>
          </p:nvPr>
        </p:nvSpPr>
        <p:spPr/>
        <p:txBody>
          <a:bodyPr/>
          <a:lstStyle/>
          <a:p>
            <a:fld id="{D6801A25-5D62-4D18-9099-EE5DDFAD4AB6}" type="datetime1">
              <a:rPr lang="sk-SK" smtClean="0"/>
              <a:t>10. 10. 2024</a:t>
            </a:fld>
            <a:endParaRPr lang="sk-SK"/>
          </a:p>
        </p:txBody>
      </p:sp>
      <p:sp>
        <p:nvSpPr>
          <p:cNvPr id="6" name="Footer Placeholder 5"/>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431973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Date Placeholder 4"/>
          <p:cNvSpPr>
            <a:spLocks noGrp="1"/>
          </p:cNvSpPr>
          <p:nvPr>
            <p:ph type="dt" sz="half" idx="10"/>
          </p:nvPr>
        </p:nvSpPr>
        <p:spPr/>
        <p:txBody>
          <a:bodyPr/>
          <a:lstStyle/>
          <a:p>
            <a:fld id="{93B7889F-C0FB-43DB-AE9A-8B4B70C54796}" type="datetime1">
              <a:rPr lang="sk-SK" smtClean="0"/>
              <a:t>10. 10. 2024</a:t>
            </a:fld>
            <a:endParaRPr lang="sk-SK"/>
          </a:p>
        </p:txBody>
      </p:sp>
      <p:sp>
        <p:nvSpPr>
          <p:cNvPr id="6" name="Footer Placeholder 5"/>
          <p:cNvSpPr>
            <a:spLocks noGrp="1"/>
          </p:cNvSpPr>
          <p:nvPr>
            <p:ph type="ftr" sz="quarter" idx="11"/>
          </p:nvPr>
        </p:nvSpPr>
        <p:spPr/>
        <p:txBody>
          <a:bodyPr/>
          <a:lstStyle/>
          <a:p>
            <a:r>
              <a:rPr lang="en-US" smtClean="0"/>
              <a:t>Danica Zendulková, Slovak Centre of Scientific and Technical Information </a:t>
            </a:r>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2C9286D-836D-4CA0-BEC8-4EF28A785C93}" type="slidenum">
              <a:rPr lang="sk-SK" smtClean="0"/>
              <a:t>‹#›</a:t>
            </a:fld>
            <a:endParaRPr lang="sk-SK"/>
          </a:p>
        </p:txBody>
      </p:sp>
    </p:spTree>
    <p:extLst>
      <p:ext uri="{BB962C8B-B14F-4D97-AF65-F5344CB8AC3E}">
        <p14:creationId xmlns:p14="http://schemas.microsoft.com/office/powerpoint/2010/main" val="128074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smtClean="0"/>
              <a:t>Upravte štýly predlohy textu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3A3FAB6-5747-4972-9CD3-6E81289A7003}" type="datetime1">
              <a:rPr lang="sk-SK" smtClean="0"/>
              <a:t>10. 10. 2024</a:t>
            </a:fld>
            <a:endParaRPr lang="sk-SK"/>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Danica Zendulková, Slovak Centre of Scientific and Technical Information </a:t>
            </a:r>
            <a:endParaRPr lang="sk-SK"/>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2C9286D-836D-4CA0-BEC8-4EF28A785C93}" type="slidenum">
              <a:rPr lang="sk-SK" smtClean="0"/>
              <a:t>‹#›</a:t>
            </a:fld>
            <a:endParaRPr lang="sk-SK"/>
          </a:p>
        </p:txBody>
      </p:sp>
    </p:spTree>
    <p:extLst>
      <p:ext uri="{BB962C8B-B14F-4D97-AF65-F5344CB8AC3E}">
        <p14:creationId xmlns:p14="http://schemas.microsoft.com/office/powerpoint/2010/main" val="1937219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kcris.sk/" TargetMode="External"/><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589213" y="2078182"/>
            <a:ext cx="8915399" cy="2344189"/>
          </a:xfrm>
        </p:spPr>
        <p:txBody>
          <a:bodyPr>
            <a:normAutofit fontScale="90000"/>
          </a:bodyPr>
          <a:lstStyle/>
          <a:p>
            <a:r>
              <a:rPr lang="en-GB" sz="4000" b="1" dirty="0"/>
              <a:t>Measuring and evaluation scientific disciplines impact  based on CRIS system data</a:t>
            </a:r>
            <a:r>
              <a:rPr lang="sk-SK" dirty="0"/>
              <a:t/>
            </a:r>
            <a:br>
              <a:rPr lang="sk-SK" dirty="0"/>
            </a:br>
            <a:endParaRPr lang="sk-SK" dirty="0"/>
          </a:p>
        </p:txBody>
      </p:sp>
      <p:sp>
        <p:nvSpPr>
          <p:cNvPr id="3" name="Podnadpis 2"/>
          <p:cNvSpPr>
            <a:spLocks noGrp="1"/>
          </p:cNvSpPr>
          <p:nvPr>
            <p:ph type="subTitle" idx="1"/>
          </p:nvPr>
        </p:nvSpPr>
        <p:spPr/>
        <p:txBody>
          <a:bodyPr>
            <a:normAutofit fontScale="25000" lnSpcReduction="20000"/>
          </a:bodyPr>
          <a:lstStyle/>
          <a:p>
            <a:r>
              <a:rPr lang="en-US" sz="6400" b="1" dirty="0"/>
              <a:t>ІІІ International </a:t>
            </a:r>
            <a:r>
              <a:rPr lang="en-US" sz="6400" b="1" dirty="0" smtClean="0"/>
              <a:t>Conference</a:t>
            </a:r>
            <a:r>
              <a:rPr lang="sk-SK" sz="6400" b="1" dirty="0" smtClean="0"/>
              <a:t> </a:t>
            </a:r>
            <a:r>
              <a:rPr lang="en-US" sz="6400" b="1" dirty="0" smtClean="0"/>
              <a:t>"</a:t>
            </a:r>
            <a:r>
              <a:rPr lang="en-US" sz="6400" b="1" dirty="0"/>
              <a:t>Open Science and Innovation in Ukraine 2024"</a:t>
            </a:r>
          </a:p>
          <a:p>
            <a:r>
              <a:rPr lang="sk-SK" sz="6400" b="1" dirty="0" smtClean="0"/>
              <a:t>24-25.10.2024 </a:t>
            </a:r>
            <a:r>
              <a:rPr lang="sk-SK" sz="6400" dirty="0" err="1"/>
              <a:t>Kyiv</a:t>
            </a:r>
            <a:r>
              <a:rPr lang="sk-SK" sz="6400" dirty="0"/>
              <a:t>, </a:t>
            </a:r>
            <a:r>
              <a:rPr lang="sk-SK" sz="6400" dirty="0" err="1"/>
              <a:t>Ukraine</a:t>
            </a:r>
            <a:r>
              <a:rPr lang="sk-SK" sz="6400" dirty="0"/>
              <a:t> - </a:t>
            </a:r>
            <a:r>
              <a:rPr lang="sk-SK" sz="6400" dirty="0" err="1"/>
              <a:t>Hanover</a:t>
            </a:r>
            <a:r>
              <a:rPr lang="sk-SK" sz="6400" dirty="0"/>
              <a:t>, </a:t>
            </a:r>
            <a:r>
              <a:rPr lang="sk-SK" sz="6400" dirty="0" err="1"/>
              <a:t>Germany</a:t>
            </a:r>
            <a:r>
              <a:rPr lang="sk-SK" sz="6400" dirty="0"/>
              <a:t> (online</a:t>
            </a:r>
            <a:r>
              <a:rPr lang="sk-SK" sz="6400" dirty="0" smtClean="0"/>
              <a:t>)</a:t>
            </a:r>
          </a:p>
          <a:p>
            <a:endParaRPr lang="sk-SK" sz="6400" b="1" dirty="0" smtClean="0"/>
          </a:p>
          <a:p>
            <a:r>
              <a:rPr lang="sk-SK" sz="6400" b="1" dirty="0" smtClean="0"/>
              <a:t>Danica </a:t>
            </a:r>
            <a:r>
              <a:rPr lang="sk-SK" sz="6400" b="1" dirty="0" err="1" smtClean="0"/>
              <a:t>Zendulková</a:t>
            </a:r>
            <a:r>
              <a:rPr lang="sk-SK" sz="6400" b="1" dirty="0" smtClean="0"/>
              <a:t>, Slovak Centre of </a:t>
            </a:r>
            <a:r>
              <a:rPr lang="sk-SK" sz="6400" b="1" dirty="0" err="1" smtClean="0"/>
              <a:t>Scientific</a:t>
            </a:r>
            <a:r>
              <a:rPr lang="sk-SK" sz="6400" b="1" dirty="0" smtClean="0"/>
              <a:t> and </a:t>
            </a:r>
            <a:r>
              <a:rPr lang="sk-SK" sz="6400" b="1" dirty="0" err="1" smtClean="0"/>
              <a:t>Technical</a:t>
            </a:r>
            <a:r>
              <a:rPr lang="sk-SK" sz="6400" b="1" dirty="0" smtClean="0"/>
              <a:t> Information</a:t>
            </a:r>
            <a:endParaRPr lang="sk-SK" sz="6400" b="1" dirty="0"/>
          </a:p>
          <a:p>
            <a:endParaRPr lang="sk-SK" dirty="0"/>
          </a:p>
        </p:txBody>
      </p:sp>
      <p:pic>
        <p:nvPicPr>
          <p:cNvPr id="4" name="Obrázo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27775" y="5903662"/>
            <a:ext cx="762000" cy="765048"/>
          </a:xfrm>
          <a:prstGeom prst="rect">
            <a:avLst/>
          </a:prstGeom>
        </p:spPr>
      </p:pic>
    </p:spTree>
    <p:extLst>
      <p:ext uri="{BB962C8B-B14F-4D97-AF65-F5344CB8AC3E}">
        <p14:creationId xmlns:p14="http://schemas.microsoft.com/office/powerpoint/2010/main" val="8979009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2489" y="315885"/>
            <a:ext cx="9824437" cy="1172094"/>
          </a:xfrm>
        </p:spPr>
        <p:txBody>
          <a:bodyPr/>
          <a:lstStyle/>
          <a:p>
            <a:r>
              <a:rPr lang="en-GB" dirty="0" smtClean="0"/>
              <a:t>Women in research projects</a:t>
            </a:r>
            <a:endParaRPr lang="en-GB" dirty="0"/>
          </a:p>
        </p:txBody>
      </p:sp>
      <p:graphicFrame>
        <p:nvGraphicFramePr>
          <p:cNvPr id="4" name="Zástupný objekt pre obsah 3"/>
          <p:cNvGraphicFramePr>
            <a:graphicFrameLocks noGrp="1"/>
          </p:cNvGraphicFramePr>
          <p:nvPr>
            <p:ph idx="1"/>
            <p:extLst>
              <p:ext uri="{D42A27DB-BD31-4B8C-83A1-F6EECF244321}">
                <p14:modId xmlns:p14="http://schemas.microsoft.com/office/powerpoint/2010/main" val="3649595906"/>
              </p:ext>
            </p:extLst>
          </p:nvPr>
        </p:nvGraphicFramePr>
        <p:xfrm>
          <a:off x="838199" y="1820484"/>
          <a:ext cx="4639887" cy="2327570"/>
        </p:xfrm>
        <a:graphic>
          <a:graphicData uri="http://schemas.openxmlformats.org/drawingml/2006/table">
            <a:tbl>
              <a:tblPr firstRow="1" firstCol="1" bandRow="1">
                <a:tableStyleId>{5C22544A-7EE6-4342-B048-85BDC9FD1C3A}</a:tableStyleId>
              </a:tblPr>
              <a:tblGrid>
                <a:gridCol w="929431">
                  <a:extLst>
                    <a:ext uri="{9D8B030D-6E8A-4147-A177-3AD203B41FA5}">
                      <a16:colId xmlns:a16="http://schemas.microsoft.com/office/drawing/2014/main" val="2667831160"/>
                    </a:ext>
                  </a:extLst>
                </a:gridCol>
                <a:gridCol w="908343">
                  <a:extLst>
                    <a:ext uri="{9D8B030D-6E8A-4147-A177-3AD203B41FA5}">
                      <a16:colId xmlns:a16="http://schemas.microsoft.com/office/drawing/2014/main" val="269900561"/>
                    </a:ext>
                  </a:extLst>
                </a:gridCol>
                <a:gridCol w="981627">
                  <a:extLst>
                    <a:ext uri="{9D8B030D-6E8A-4147-A177-3AD203B41FA5}">
                      <a16:colId xmlns:a16="http://schemas.microsoft.com/office/drawing/2014/main" val="224249212"/>
                    </a:ext>
                  </a:extLst>
                </a:gridCol>
                <a:gridCol w="922713">
                  <a:extLst>
                    <a:ext uri="{9D8B030D-6E8A-4147-A177-3AD203B41FA5}">
                      <a16:colId xmlns:a16="http://schemas.microsoft.com/office/drawing/2014/main" val="4080619191"/>
                    </a:ext>
                  </a:extLst>
                </a:gridCol>
                <a:gridCol w="897773">
                  <a:extLst>
                    <a:ext uri="{9D8B030D-6E8A-4147-A177-3AD203B41FA5}">
                      <a16:colId xmlns:a16="http://schemas.microsoft.com/office/drawing/2014/main" val="709776843"/>
                    </a:ext>
                  </a:extLst>
                </a:gridCol>
              </a:tblGrid>
              <a:tr h="561577">
                <a:tc>
                  <a:txBody>
                    <a:bodyPr/>
                    <a:lstStyle/>
                    <a:p>
                      <a:pPr algn="ctr">
                        <a:lnSpc>
                          <a:spcPts val="1500"/>
                        </a:lnSpc>
                        <a:spcAft>
                          <a:spcPts val="800"/>
                        </a:spcAft>
                      </a:pPr>
                      <a:r>
                        <a:rPr lang="en-GB" sz="1100" dirty="0">
                          <a:effectLst/>
                        </a:rPr>
                        <a:t>Group of Sciences</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dirty="0">
                          <a:effectLst/>
                        </a:rPr>
                        <a:t>Number of Projects</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rPr>
                        <a:t>Number of Researchers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rPr>
                        <a:t>Out of This Women</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rPr>
                        <a:t>Percentage Share</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7228298"/>
                  </a:ext>
                </a:extLst>
              </a:tr>
              <a:tr h="214922">
                <a:tc>
                  <a:txBody>
                    <a:bodyPr/>
                    <a:lstStyle/>
                    <a:p>
                      <a:pPr algn="ctr">
                        <a:lnSpc>
                          <a:spcPts val="1500"/>
                        </a:lnSpc>
                        <a:spcAft>
                          <a:spcPts val="0"/>
                        </a:spcAft>
                      </a:pPr>
                      <a:r>
                        <a:rPr lang="en-GB" sz="1100">
                          <a:effectLst/>
                        </a:rPr>
                        <a:t>NatSci</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1009</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3670</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1744</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47,52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2009122"/>
                  </a:ext>
                </a:extLst>
              </a:tr>
              <a:tr h="214922">
                <a:tc>
                  <a:txBody>
                    <a:bodyPr/>
                    <a:lstStyle/>
                    <a:p>
                      <a:pPr algn="ctr">
                        <a:lnSpc>
                          <a:spcPts val="1500"/>
                        </a:lnSpc>
                        <a:spcAft>
                          <a:spcPts val="0"/>
                        </a:spcAft>
                      </a:pPr>
                      <a:r>
                        <a:rPr lang="en-GB" sz="1100">
                          <a:effectLst/>
                        </a:rPr>
                        <a:t>EngTech</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1180</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4122</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1361</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33,02</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0000"/>
                    </a:solidFill>
                  </a:tcPr>
                </a:tc>
                <a:extLst>
                  <a:ext uri="{0D108BD9-81ED-4DB2-BD59-A6C34878D82A}">
                    <a16:rowId xmlns:a16="http://schemas.microsoft.com/office/drawing/2014/main" val="1792318289"/>
                  </a:ext>
                </a:extLst>
              </a:tr>
              <a:tr h="214922">
                <a:tc>
                  <a:txBody>
                    <a:bodyPr/>
                    <a:lstStyle/>
                    <a:p>
                      <a:pPr algn="ctr">
                        <a:lnSpc>
                          <a:spcPts val="1500"/>
                        </a:lnSpc>
                        <a:spcAft>
                          <a:spcPts val="0"/>
                        </a:spcAft>
                      </a:pPr>
                      <a:r>
                        <a:rPr lang="en-GB" sz="1100">
                          <a:effectLst/>
                        </a:rPr>
                        <a:t>MedSci</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489</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1820</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1148</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63,08</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92D050"/>
                    </a:solidFill>
                  </a:tcPr>
                </a:tc>
                <a:extLst>
                  <a:ext uri="{0D108BD9-81ED-4DB2-BD59-A6C34878D82A}">
                    <a16:rowId xmlns:a16="http://schemas.microsoft.com/office/drawing/2014/main" val="991142443"/>
                  </a:ext>
                </a:extLst>
              </a:tr>
              <a:tr h="214922">
                <a:tc>
                  <a:txBody>
                    <a:bodyPr/>
                    <a:lstStyle/>
                    <a:p>
                      <a:pPr algn="ctr">
                        <a:lnSpc>
                          <a:spcPts val="1500"/>
                        </a:lnSpc>
                        <a:spcAft>
                          <a:spcPts val="0"/>
                        </a:spcAft>
                      </a:pPr>
                      <a:r>
                        <a:rPr lang="en-GB" sz="1100">
                          <a:effectLst/>
                        </a:rPr>
                        <a:t>AgriSci</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352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1357</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691</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50,92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7333432"/>
                  </a:ext>
                </a:extLst>
              </a:tr>
              <a:tr h="214922">
                <a:tc>
                  <a:txBody>
                    <a:bodyPr/>
                    <a:lstStyle/>
                    <a:p>
                      <a:pPr algn="ctr">
                        <a:lnSpc>
                          <a:spcPts val="1500"/>
                        </a:lnSpc>
                        <a:spcAft>
                          <a:spcPts val="0"/>
                        </a:spcAft>
                      </a:pPr>
                      <a:r>
                        <a:rPr lang="en-GB" sz="1100">
                          <a:effectLst/>
                        </a:rPr>
                        <a:t>SocSci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870</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3430</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1925</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56,12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8190289"/>
                  </a:ext>
                </a:extLst>
              </a:tr>
              <a:tr h="214922">
                <a:tc>
                  <a:txBody>
                    <a:bodyPr/>
                    <a:lstStyle/>
                    <a:p>
                      <a:pPr algn="ctr">
                        <a:lnSpc>
                          <a:spcPts val="1500"/>
                        </a:lnSpc>
                        <a:spcAft>
                          <a:spcPts val="0"/>
                        </a:spcAft>
                      </a:pPr>
                      <a:r>
                        <a:rPr lang="en-GB" sz="1100">
                          <a:effectLst/>
                        </a:rPr>
                        <a:t>HumArt</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426</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1567</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805</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51,37</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0138790"/>
                  </a:ext>
                </a:extLst>
              </a:tr>
              <a:tr h="261539">
                <a:tc>
                  <a:txBody>
                    <a:bodyPr/>
                    <a:lstStyle/>
                    <a:p>
                      <a:pPr algn="ctr">
                        <a:lnSpc>
                          <a:spcPts val="1500"/>
                        </a:lnSpc>
                        <a:spcAft>
                          <a:spcPts val="0"/>
                        </a:spcAft>
                      </a:pPr>
                      <a:r>
                        <a:rPr lang="en-GB" sz="1100">
                          <a:effectLst/>
                        </a:rPr>
                        <a:t>Not listed</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172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 </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 </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3479444"/>
                  </a:ext>
                </a:extLst>
              </a:tr>
              <a:tr h="214922">
                <a:tc>
                  <a:txBody>
                    <a:bodyPr/>
                    <a:lstStyle/>
                    <a:p>
                      <a:pPr algn="ctr">
                        <a:lnSpc>
                          <a:spcPts val="1500"/>
                        </a:lnSpc>
                        <a:spcAft>
                          <a:spcPts val="0"/>
                        </a:spcAft>
                      </a:pPr>
                      <a:r>
                        <a:rPr lang="en-GB" sz="1100">
                          <a:effectLst/>
                        </a:rPr>
                        <a:t>Total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rPr>
                        <a:t>4498</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smtClean="0">
                          <a:effectLst/>
                        </a:rPr>
                        <a:t>15966</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smtClean="0">
                          <a:effectLst/>
                        </a:rPr>
                        <a:t>7674</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rPr>
                        <a:t> </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12600177"/>
                  </a:ext>
                </a:extLst>
              </a:tr>
            </a:tbl>
          </a:graphicData>
        </a:graphic>
      </p:graphicFrame>
      <p:graphicFrame>
        <p:nvGraphicFramePr>
          <p:cNvPr id="5" name="Tabuľka 4"/>
          <p:cNvGraphicFramePr>
            <a:graphicFrameLocks noGrp="1"/>
          </p:cNvGraphicFramePr>
          <p:nvPr>
            <p:extLst>
              <p:ext uri="{D42A27DB-BD31-4B8C-83A1-F6EECF244321}">
                <p14:modId xmlns:p14="http://schemas.microsoft.com/office/powerpoint/2010/main" val="166347466"/>
              </p:ext>
            </p:extLst>
          </p:nvPr>
        </p:nvGraphicFramePr>
        <p:xfrm>
          <a:off x="6026726" y="1205350"/>
          <a:ext cx="6001789" cy="5508934"/>
        </p:xfrm>
        <a:graphic>
          <a:graphicData uri="http://schemas.openxmlformats.org/drawingml/2006/table">
            <a:tbl>
              <a:tblPr firstRow="1" firstCol="1" bandRow="1">
                <a:tableStyleId>{5C22544A-7EE6-4342-B048-85BDC9FD1C3A}</a:tableStyleId>
              </a:tblPr>
              <a:tblGrid>
                <a:gridCol w="2468881">
                  <a:extLst>
                    <a:ext uri="{9D8B030D-6E8A-4147-A177-3AD203B41FA5}">
                      <a16:colId xmlns:a16="http://schemas.microsoft.com/office/drawing/2014/main" val="1162061127"/>
                    </a:ext>
                  </a:extLst>
                </a:gridCol>
                <a:gridCol w="914400">
                  <a:extLst>
                    <a:ext uri="{9D8B030D-6E8A-4147-A177-3AD203B41FA5}">
                      <a16:colId xmlns:a16="http://schemas.microsoft.com/office/drawing/2014/main" val="320021845"/>
                    </a:ext>
                  </a:extLst>
                </a:gridCol>
                <a:gridCol w="847898">
                  <a:extLst>
                    <a:ext uri="{9D8B030D-6E8A-4147-A177-3AD203B41FA5}">
                      <a16:colId xmlns:a16="http://schemas.microsoft.com/office/drawing/2014/main" val="953553632"/>
                    </a:ext>
                  </a:extLst>
                </a:gridCol>
                <a:gridCol w="922713">
                  <a:extLst>
                    <a:ext uri="{9D8B030D-6E8A-4147-A177-3AD203B41FA5}">
                      <a16:colId xmlns:a16="http://schemas.microsoft.com/office/drawing/2014/main" val="3681707715"/>
                    </a:ext>
                  </a:extLst>
                </a:gridCol>
                <a:gridCol w="847897">
                  <a:extLst>
                    <a:ext uri="{9D8B030D-6E8A-4147-A177-3AD203B41FA5}">
                      <a16:colId xmlns:a16="http://schemas.microsoft.com/office/drawing/2014/main" val="1165661328"/>
                    </a:ext>
                  </a:extLst>
                </a:gridCol>
              </a:tblGrid>
              <a:tr h="833266">
                <a:tc>
                  <a:txBody>
                    <a:bodyPr/>
                    <a:lstStyle/>
                    <a:p>
                      <a:pPr algn="ctr">
                        <a:lnSpc>
                          <a:spcPts val="1500"/>
                        </a:lnSpc>
                        <a:spcAft>
                          <a:spcPts val="800"/>
                        </a:spcAft>
                      </a:pPr>
                      <a:r>
                        <a:rPr lang="en-GB" sz="1100" dirty="0">
                          <a:effectLst/>
                          <a:latin typeface="+mn-lt"/>
                          <a:ea typeface="Times New Roman" panose="02020603050405020304" pitchFamily="18" charset="0"/>
                          <a:cs typeface="Times New Roman" panose="02020603050405020304" pitchFamily="18" charset="0"/>
                        </a:rPr>
                        <a:t>Research area</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latin typeface="+mn-lt"/>
                          <a:ea typeface="Times New Roman" panose="02020603050405020304" pitchFamily="18" charset="0"/>
                          <a:cs typeface="Times New Roman" panose="02020603050405020304" pitchFamily="18" charset="0"/>
                        </a:rPr>
                        <a:t>Number of Projects</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latin typeface="+mn-lt"/>
                          <a:ea typeface="Times New Roman" panose="02020603050405020304" pitchFamily="18" charset="0"/>
                          <a:cs typeface="Times New Roman" panose="02020603050405020304" pitchFamily="18" charset="0"/>
                        </a:rPr>
                        <a:t>Number of Researchers</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latin typeface="+mn-lt"/>
                          <a:ea typeface="Times New Roman" panose="02020603050405020304" pitchFamily="18" charset="0"/>
                          <a:cs typeface="Times New Roman" panose="02020603050405020304" pitchFamily="18" charset="0"/>
                        </a:rPr>
                        <a:t>Out of This Women</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100">
                          <a:effectLst/>
                          <a:latin typeface="+mn-lt"/>
                          <a:ea typeface="Times New Roman" panose="02020603050405020304" pitchFamily="18" charset="0"/>
                          <a:cs typeface="Times New Roman" panose="02020603050405020304" pitchFamily="18" charset="0"/>
                        </a:rPr>
                        <a:t>Percentage Share</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89457727"/>
                  </a:ext>
                </a:extLst>
              </a:tr>
              <a:tr h="412036">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NATURAL SCIENCES - Biological sciences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305</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1356</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842</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62,09%</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28980219"/>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IT - Bioinformatics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2</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1179531"/>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Physical sciences - Biophysics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15</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5249754"/>
                  </a:ext>
                </a:extLst>
              </a:tr>
              <a:tr h="412036">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Chemical sciences – Bioorganic chemistry</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4</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69958895"/>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-Biochemistry</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24</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4545034"/>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-Macromolecular chemistry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15</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49066969"/>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-Organic chemistry</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20</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48846717"/>
                  </a:ext>
                </a:extLst>
              </a:tr>
              <a:tr h="412036">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Total (natural sciences excepting biological sciences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80</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447</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232</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51,90%</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33811458"/>
                  </a:ext>
                </a:extLst>
              </a:tr>
              <a:tr h="448123">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ENGINEERING AND TECHNOLOGY – Medical engineering</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14</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71632219"/>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Environmental biotechnology</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3</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9891635"/>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Industrial biotechnology</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16</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 </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 </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35086052"/>
                  </a:ext>
                </a:extLst>
              </a:tr>
              <a:tr h="328682">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Total (Engineering and technology)</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33</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160</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71</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44,38%</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FF0000"/>
                    </a:solidFill>
                  </a:tcPr>
                </a:tc>
                <a:extLst>
                  <a:ext uri="{0D108BD9-81ED-4DB2-BD59-A6C34878D82A}">
                    <a16:rowId xmlns:a16="http://schemas.microsoft.com/office/drawing/2014/main" val="1488705739"/>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MEDICAL SCIENCES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489</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1820</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1148</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63,08%</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solidFill>
                      <a:srgbClr val="92D050"/>
                    </a:solidFill>
                  </a:tcPr>
                </a:tc>
                <a:extLst>
                  <a:ext uri="{0D108BD9-81ED-4DB2-BD59-A6C34878D82A}">
                    <a16:rowId xmlns:a16="http://schemas.microsoft.com/office/drawing/2014/main" val="3519074091"/>
                  </a:ext>
                </a:extLst>
              </a:tr>
              <a:tr h="412036">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AGRICULTURAL SCIENCES – Veterinary sciences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84</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383</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239</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62,40%</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94951287"/>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Biotechnology in agriculture</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34</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209</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116</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55,50%</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3004490"/>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Total  (agricultural sciences)</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118</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592</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355</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59,97%</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7683228"/>
                  </a:ext>
                </a:extLst>
              </a:tr>
              <a:tr h="201419">
                <a:tc>
                  <a:txBody>
                    <a:bodyPr/>
                    <a:lstStyle/>
                    <a:p>
                      <a:pPr algn="l">
                        <a:lnSpc>
                          <a:spcPts val="1500"/>
                        </a:lnSpc>
                        <a:spcAft>
                          <a:spcPts val="0"/>
                        </a:spcAft>
                      </a:pPr>
                      <a:r>
                        <a:rPr lang="en-GB" sz="1100" dirty="0">
                          <a:effectLst/>
                          <a:latin typeface="+mn-lt"/>
                          <a:ea typeface="SimSun" panose="02010600030101010101" pitchFamily="2" charset="-122"/>
                          <a:cs typeface="Times New Roman" panose="02020603050405020304" pitchFamily="18" charset="0"/>
                        </a:rPr>
                        <a:t>TOTAL</a:t>
                      </a:r>
                      <a:endParaRPr lang="sk-SK"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1025</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4967</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a:effectLst/>
                          <a:latin typeface="+mn-lt"/>
                          <a:ea typeface="SimSun" panose="02010600030101010101" pitchFamily="2" charset="-122"/>
                          <a:cs typeface="Times New Roman" panose="02020603050405020304" pitchFamily="18" charset="0"/>
                        </a:rPr>
                        <a:t>3003</a:t>
                      </a:r>
                      <a:endParaRPr lang="sk-SK" sz="11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100" b="1" dirty="0">
                          <a:effectLst/>
                          <a:latin typeface="+mn-lt"/>
                          <a:ea typeface="SimSun" panose="02010600030101010101" pitchFamily="2" charset="-122"/>
                          <a:cs typeface="Times New Roman" panose="02020603050405020304" pitchFamily="18" charset="0"/>
                        </a:rPr>
                        <a:t>60,46%</a:t>
                      </a:r>
                      <a:endParaRPr lang="sk-SK" sz="1100" b="1"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1118616"/>
                  </a:ext>
                </a:extLst>
              </a:tr>
            </a:tbl>
          </a:graphicData>
        </a:graphic>
      </p:graphicFrame>
      <p:sp>
        <p:nvSpPr>
          <p:cNvPr id="7" name="BlokTextu 6"/>
          <p:cNvSpPr txBox="1"/>
          <p:nvPr/>
        </p:nvSpPr>
        <p:spPr>
          <a:xfrm>
            <a:off x="1172095" y="4671753"/>
            <a:ext cx="4305991" cy="1477328"/>
          </a:xfrm>
          <a:prstGeom prst="rect">
            <a:avLst/>
          </a:prstGeom>
          <a:noFill/>
        </p:spPr>
        <p:txBody>
          <a:bodyPr wrap="square" rtlCol="0">
            <a:spAutoFit/>
          </a:bodyPr>
          <a:lstStyle/>
          <a:p>
            <a:r>
              <a:rPr lang="en-GB" dirty="0" smtClean="0"/>
              <a:t>The share of women is highest in medical , veterinary and biological sciences. </a:t>
            </a:r>
          </a:p>
          <a:p>
            <a:r>
              <a:rPr lang="en-GB" dirty="0" smtClean="0"/>
              <a:t>Lowest proportion of women is in technical sciences</a:t>
            </a:r>
            <a:endParaRPr lang="en-GB" dirty="0"/>
          </a:p>
        </p:txBody>
      </p:sp>
      <p:sp>
        <p:nvSpPr>
          <p:cNvPr id="8" name="Zástupný objekt pre pätu 7"/>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2469410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92925" y="397934"/>
            <a:ext cx="8911687" cy="1092199"/>
          </a:xfrm>
        </p:spPr>
        <p:txBody>
          <a:bodyPr/>
          <a:lstStyle/>
          <a:p>
            <a:r>
              <a:rPr lang="en-GB" dirty="0" smtClean="0"/>
              <a:t>Results -Publications</a:t>
            </a:r>
            <a:endParaRPr lang="en-GB" dirty="0"/>
          </a:p>
        </p:txBody>
      </p:sp>
      <p:graphicFrame>
        <p:nvGraphicFramePr>
          <p:cNvPr id="4" name="Zástupný objekt pre obsah 3"/>
          <p:cNvGraphicFramePr>
            <a:graphicFrameLocks noGrp="1"/>
          </p:cNvGraphicFramePr>
          <p:nvPr>
            <p:ph idx="1"/>
            <p:extLst>
              <p:ext uri="{D42A27DB-BD31-4B8C-83A1-F6EECF244321}">
                <p14:modId xmlns:p14="http://schemas.microsoft.com/office/powerpoint/2010/main" val="3956811600"/>
              </p:ext>
            </p:extLst>
          </p:nvPr>
        </p:nvGraphicFramePr>
        <p:xfrm>
          <a:off x="2370667" y="1100665"/>
          <a:ext cx="4190999" cy="3502093"/>
        </p:xfrm>
        <a:graphic>
          <a:graphicData uri="http://schemas.openxmlformats.org/drawingml/2006/table">
            <a:tbl>
              <a:tblPr firstRow="1" firstCol="1" bandRow="1">
                <a:tableStyleId>{5C22544A-7EE6-4342-B048-85BDC9FD1C3A}</a:tableStyleId>
              </a:tblPr>
              <a:tblGrid>
                <a:gridCol w="1583503">
                  <a:extLst>
                    <a:ext uri="{9D8B030D-6E8A-4147-A177-3AD203B41FA5}">
                      <a16:colId xmlns:a16="http://schemas.microsoft.com/office/drawing/2014/main" val="825307118"/>
                    </a:ext>
                  </a:extLst>
                </a:gridCol>
                <a:gridCol w="1393480">
                  <a:extLst>
                    <a:ext uri="{9D8B030D-6E8A-4147-A177-3AD203B41FA5}">
                      <a16:colId xmlns:a16="http://schemas.microsoft.com/office/drawing/2014/main" val="300379448"/>
                    </a:ext>
                  </a:extLst>
                </a:gridCol>
                <a:gridCol w="1214016">
                  <a:extLst>
                    <a:ext uri="{9D8B030D-6E8A-4147-A177-3AD203B41FA5}">
                      <a16:colId xmlns:a16="http://schemas.microsoft.com/office/drawing/2014/main" val="1615930269"/>
                    </a:ext>
                  </a:extLst>
                </a:gridCol>
              </a:tblGrid>
              <a:tr h="660402">
                <a:tc>
                  <a:txBody>
                    <a:bodyPr/>
                    <a:lstStyle/>
                    <a:p>
                      <a:pPr algn="ctr">
                        <a:lnSpc>
                          <a:spcPts val="1500"/>
                        </a:lnSpc>
                        <a:spcAft>
                          <a:spcPts val="800"/>
                        </a:spcAft>
                      </a:pPr>
                      <a:r>
                        <a:rPr lang="en-GB" sz="1200" dirty="0">
                          <a:effectLst/>
                        </a:rPr>
                        <a:t>Group of R&amp;D fields</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200" dirty="0">
                          <a:effectLst/>
                        </a:rPr>
                        <a:t>Number of publications</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200">
                          <a:effectLst/>
                        </a:rPr>
                        <a:t>Percentage share</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96388149"/>
                  </a:ext>
                </a:extLst>
              </a:tr>
              <a:tr h="381648">
                <a:tc>
                  <a:txBody>
                    <a:bodyPr/>
                    <a:lstStyle/>
                    <a:p>
                      <a:pPr algn="ctr">
                        <a:lnSpc>
                          <a:spcPts val="1500"/>
                        </a:lnSpc>
                        <a:spcAft>
                          <a:spcPts val="0"/>
                        </a:spcAft>
                      </a:pPr>
                      <a:r>
                        <a:rPr lang="en-GB" sz="1200">
                          <a:effectLst/>
                        </a:rPr>
                        <a:t>NATURAL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3752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49,7 %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82739825"/>
                  </a:ext>
                </a:extLst>
              </a:tr>
              <a:tr h="576996">
                <a:tc>
                  <a:txBody>
                    <a:bodyPr/>
                    <a:lstStyle/>
                    <a:p>
                      <a:pPr algn="ctr">
                        <a:lnSpc>
                          <a:spcPts val="1500"/>
                        </a:lnSpc>
                        <a:spcAft>
                          <a:spcPts val="0"/>
                        </a:spcAft>
                      </a:pPr>
                      <a:r>
                        <a:rPr lang="en-GB" sz="1200">
                          <a:effectLst/>
                        </a:rPr>
                        <a:t>ENGINEERING AND TECHNOLOGY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2298</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dirty="0">
                          <a:effectLst/>
                        </a:rPr>
                        <a:t>30,44%</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5370098"/>
                  </a:ext>
                </a:extLst>
              </a:tr>
              <a:tr h="381648">
                <a:tc>
                  <a:txBody>
                    <a:bodyPr/>
                    <a:lstStyle/>
                    <a:p>
                      <a:pPr algn="ctr">
                        <a:lnSpc>
                          <a:spcPts val="1500"/>
                        </a:lnSpc>
                        <a:spcAft>
                          <a:spcPts val="0"/>
                        </a:spcAft>
                      </a:pPr>
                      <a:r>
                        <a:rPr lang="en-GB" sz="1200">
                          <a:effectLst/>
                        </a:rPr>
                        <a:t>MEDICAL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1475</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19,54 %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273212"/>
                  </a:ext>
                </a:extLst>
              </a:tr>
              <a:tr h="559875">
                <a:tc>
                  <a:txBody>
                    <a:bodyPr/>
                    <a:lstStyle/>
                    <a:p>
                      <a:pPr algn="ctr">
                        <a:lnSpc>
                          <a:spcPts val="1500"/>
                        </a:lnSpc>
                        <a:spcAft>
                          <a:spcPts val="0"/>
                        </a:spcAft>
                      </a:pPr>
                      <a:r>
                        <a:rPr lang="en-GB" sz="1200">
                          <a:effectLst/>
                        </a:rPr>
                        <a:t>AGRICULTURAL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 627</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8,3 %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09804510"/>
                  </a:ext>
                </a:extLst>
              </a:tr>
              <a:tr h="381648">
                <a:tc>
                  <a:txBody>
                    <a:bodyPr/>
                    <a:lstStyle/>
                    <a:p>
                      <a:pPr algn="ctr">
                        <a:lnSpc>
                          <a:spcPts val="1500"/>
                        </a:lnSpc>
                        <a:spcAft>
                          <a:spcPts val="0"/>
                        </a:spcAft>
                      </a:pPr>
                      <a:r>
                        <a:rPr lang="en-GB" sz="1200">
                          <a:effectLst/>
                        </a:rPr>
                        <a:t>SOCIAL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1170</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15,5 %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7827694"/>
                  </a:ext>
                </a:extLst>
              </a:tr>
              <a:tr h="279938">
                <a:tc>
                  <a:txBody>
                    <a:bodyPr/>
                    <a:lstStyle/>
                    <a:p>
                      <a:pPr algn="ctr">
                        <a:lnSpc>
                          <a:spcPts val="1500"/>
                        </a:lnSpc>
                        <a:spcAft>
                          <a:spcPts val="0"/>
                        </a:spcAft>
                      </a:pPr>
                      <a:r>
                        <a:rPr lang="en-GB" sz="1200">
                          <a:effectLst/>
                        </a:rPr>
                        <a:t>HUMANITIES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 500</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6,62 %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21619295"/>
                  </a:ext>
                </a:extLst>
              </a:tr>
              <a:tr h="279938">
                <a:tc>
                  <a:txBody>
                    <a:bodyPr/>
                    <a:lstStyle/>
                    <a:p>
                      <a:pPr algn="ctr">
                        <a:lnSpc>
                          <a:spcPts val="1500"/>
                        </a:lnSpc>
                        <a:spcAft>
                          <a:spcPts val="0"/>
                        </a:spcAft>
                      </a:pPr>
                      <a:r>
                        <a:rPr lang="en-GB" sz="1200">
                          <a:effectLst/>
                        </a:rPr>
                        <a:t>Total</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a:effectLst/>
                        </a:rPr>
                        <a:t>7 548</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0"/>
                        </a:spcAft>
                      </a:pPr>
                      <a:r>
                        <a:rPr lang="en-GB" sz="1200" dirty="0">
                          <a:effectLst/>
                        </a:rPr>
                        <a:t> </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4829192"/>
                  </a:ext>
                </a:extLst>
              </a:tr>
            </a:tbl>
          </a:graphicData>
        </a:graphic>
      </p:graphicFrame>
      <p:sp>
        <p:nvSpPr>
          <p:cNvPr id="5" name="Rectangle 1"/>
          <p:cNvSpPr>
            <a:spLocks noChangeArrowheads="1"/>
          </p:cNvSpPr>
          <p:nvPr/>
        </p:nvSpPr>
        <p:spPr bwMode="auto">
          <a:xfrm>
            <a:off x="-14891669" y="-48399"/>
            <a:ext cx="1301674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sk-SK" sz="1200" b="0" i="1"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Number of publications by R&amp;D fields  indexed in WoS, 2022[16]</a:t>
            </a:r>
            <a:endParaRPr kumimoji="0" lang="sk-SK" altLang="sk-SK"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k-SK" altLang="sk-SK"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Tabuľka 5"/>
          <p:cNvGraphicFramePr>
            <a:graphicFrameLocks noGrp="1"/>
          </p:cNvGraphicFramePr>
          <p:nvPr>
            <p:extLst>
              <p:ext uri="{D42A27DB-BD31-4B8C-83A1-F6EECF244321}">
                <p14:modId xmlns:p14="http://schemas.microsoft.com/office/powerpoint/2010/main" val="147270829"/>
              </p:ext>
            </p:extLst>
          </p:nvPr>
        </p:nvGraphicFramePr>
        <p:xfrm>
          <a:off x="7018867" y="1100666"/>
          <a:ext cx="4631266" cy="3785584"/>
        </p:xfrm>
        <a:graphic>
          <a:graphicData uri="http://schemas.openxmlformats.org/drawingml/2006/table">
            <a:tbl>
              <a:tblPr firstRow="1" firstCol="1" bandRow="1">
                <a:tableStyleId>{5C22544A-7EE6-4342-B048-85BDC9FD1C3A}</a:tableStyleId>
              </a:tblPr>
              <a:tblGrid>
                <a:gridCol w="3014929">
                  <a:extLst>
                    <a:ext uri="{9D8B030D-6E8A-4147-A177-3AD203B41FA5}">
                      <a16:colId xmlns:a16="http://schemas.microsoft.com/office/drawing/2014/main" val="2503500447"/>
                    </a:ext>
                  </a:extLst>
                </a:gridCol>
                <a:gridCol w="1616337">
                  <a:extLst>
                    <a:ext uri="{9D8B030D-6E8A-4147-A177-3AD203B41FA5}">
                      <a16:colId xmlns:a16="http://schemas.microsoft.com/office/drawing/2014/main" val="2579287808"/>
                    </a:ext>
                  </a:extLst>
                </a:gridCol>
              </a:tblGrid>
              <a:tr h="317010">
                <a:tc>
                  <a:txBody>
                    <a:bodyPr/>
                    <a:lstStyle/>
                    <a:p>
                      <a:pPr algn="just">
                        <a:lnSpc>
                          <a:spcPts val="1300"/>
                        </a:lnSpc>
                        <a:spcAft>
                          <a:spcPts val="0"/>
                        </a:spcAft>
                      </a:pPr>
                      <a:r>
                        <a:rPr lang="en-GB" sz="1200" dirty="0" err="1">
                          <a:effectLst/>
                        </a:rPr>
                        <a:t>WoS</a:t>
                      </a:r>
                      <a:r>
                        <a:rPr lang="en-GB" sz="1200" dirty="0">
                          <a:effectLst/>
                        </a:rPr>
                        <a:t> Category</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ts val="1300"/>
                        </a:lnSpc>
                        <a:spcAft>
                          <a:spcPts val="0"/>
                        </a:spcAft>
                      </a:pPr>
                      <a:r>
                        <a:rPr lang="en-GB" sz="1200" dirty="0">
                          <a:effectLst/>
                        </a:rPr>
                        <a:t>Number of publications</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9972995"/>
                  </a:ext>
                </a:extLst>
              </a:tr>
              <a:tr h="260432">
                <a:tc>
                  <a:txBody>
                    <a:bodyPr/>
                    <a:lstStyle/>
                    <a:p>
                      <a:pPr algn="just">
                        <a:lnSpc>
                          <a:spcPts val="1300"/>
                        </a:lnSpc>
                        <a:spcAft>
                          <a:spcPts val="0"/>
                        </a:spcAft>
                      </a:pPr>
                      <a:r>
                        <a:rPr lang="en-GB" sz="1200">
                          <a:effectLst/>
                        </a:rPr>
                        <a:t>Biochemistry, Molecular Biology</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dirty="0">
                          <a:effectLst/>
                        </a:rPr>
                        <a:t>335</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1405217"/>
                  </a:ext>
                </a:extLst>
              </a:tr>
              <a:tr h="317010">
                <a:tc>
                  <a:txBody>
                    <a:bodyPr/>
                    <a:lstStyle/>
                    <a:p>
                      <a:pPr algn="just">
                        <a:lnSpc>
                          <a:spcPts val="1300"/>
                        </a:lnSpc>
                        <a:spcAft>
                          <a:spcPts val="0"/>
                        </a:spcAft>
                      </a:pPr>
                      <a:r>
                        <a:rPr lang="en-GB" sz="1200">
                          <a:effectLst/>
                        </a:rPr>
                        <a:t>Public Environmental Occupational Health</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208</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8348564"/>
                  </a:ext>
                </a:extLst>
              </a:tr>
              <a:tr h="260432">
                <a:tc>
                  <a:txBody>
                    <a:bodyPr/>
                    <a:lstStyle/>
                    <a:p>
                      <a:pPr algn="just">
                        <a:lnSpc>
                          <a:spcPts val="1300"/>
                        </a:lnSpc>
                        <a:spcAft>
                          <a:spcPts val="0"/>
                        </a:spcAft>
                      </a:pPr>
                      <a:r>
                        <a:rPr lang="en-GB" sz="1200">
                          <a:effectLst/>
                        </a:rPr>
                        <a:t>Medicine General Internal</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138</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06044177"/>
                  </a:ext>
                </a:extLst>
              </a:tr>
              <a:tr h="260432">
                <a:tc>
                  <a:txBody>
                    <a:bodyPr/>
                    <a:lstStyle/>
                    <a:p>
                      <a:pPr algn="just">
                        <a:lnSpc>
                          <a:spcPts val="1300"/>
                        </a:lnSpc>
                        <a:spcAft>
                          <a:spcPts val="0"/>
                        </a:spcAft>
                      </a:pPr>
                      <a:r>
                        <a:rPr lang="en-GB" sz="1200" dirty="0">
                          <a:effectLst/>
                        </a:rPr>
                        <a:t>Neurosciences</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117</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4598657"/>
                  </a:ext>
                </a:extLst>
              </a:tr>
              <a:tr h="260432">
                <a:tc>
                  <a:txBody>
                    <a:bodyPr/>
                    <a:lstStyle/>
                    <a:p>
                      <a:pPr algn="just">
                        <a:lnSpc>
                          <a:spcPts val="1300"/>
                        </a:lnSpc>
                        <a:spcAft>
                          <a:spcPts val="0"/>
                        </a:spcAft>
                      </a:pPr>
                      <a:r>
                        <a:rPr lang="en-GB" sz="1200">
                          <a:effectLst/>
                        </a:rPr>
                        <a:t>Oncology</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113</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5888273"/>
                  </a:ext>
                </a:extLst>
              </a:tr>
              <a:tr h="260432">
                <a:tc>
                  <a:txBody>
                    <a:bodyPr/>
                    <a:lstStyle/>
                    <a:p>
                      <a:pPr algn="just">
                        <a:lnSpc>
                          <a:spcPts val="1300"/>
                        </a:lnSpc>
                        <a:spcAft>
                          <a:spcPts val="0"/>
                        </a:spcAft>
                      </a:pPr>
                      <a:r>
                        <a:rPr lang="en-GB" sz="1200" dirty="0">
                          <a:effectLst/>
                        </a:rPr>
                        <a:t>Microbiology</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dirty="0">
                          <a:effectLst/>
                        </a:rPr>
                        <a:t>104</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884001"/>
                  </a:ext>
                </a:extLst>
              </a:tr>
              <a:tr h="260432">
                <a:tc>
                  <a:txBody>
                    <a:bodyPr/>
                    <a:lstStyle/>
                    <a:p>
                      <a:pPr algn="just">
                        <a:lnSpc>
                          <a:spcPts val="1300"/>
                        </a:lnSpc>
                        <a:spcAft>
                          <a:spcPts val="0"/>
                        </a:spcAft>
                      </a:pPr>
                      <a:r>
                        <a:rPr lang="en-GB" sz="1200">
                          <a:effectLst/>
                        </a:rPr>
                        <a:t>Biology</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102</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949272"/>
                  </a:ext>
                </a:extLst>
              </a:tr>
              <a:tr h="260432">
                <a:tc>
                  <a:txBody>
                    <a:bodyPr/>
                    <a:lstStyle/>
                    <a:p>
                      <a:pPr algn="just">
                        <a:lnSpc>
                          <a:spcPts val="1300"/>
                        </a:lnSpc>
                        <a:spcAft>
                          <a:spcPts val="0"/>
                        </a:spcAft>
                      </a:pPr>
                      <a:r>
                        <a:rPr lang="en-GB" sz="1200">
                          <a:effectLst/>
                        </a:rPr>
                        <a:t>Veterinary Sciences</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  97</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7313158"/>
                  </a:ext>
                </a:extLst>
              </a:tr>
              <a:tr h="260432">
                <a:tc>
                  <a:txBody>
                    <a:bodyPr/>
                    <a:lstStyle/>
                    <a:p>
                      <a:pPr algn="just">
                        <a:lnSpc>
                          <a:spcPts val="1300"/>
                        </a:lnSpc>
                        <a:spcAft>
                          <a:spcPts val="0"/>
                        </a:spcAft>
                      </a:pPr>
                      <a:r>
                        <a:rPr lang="en-GB" sz="1200">
                          <a:effectLst/>
                        </a:rPr>
                        <a:t>Clinical Neurology</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  93</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9228104"/>
                  </a:ext>
                </a:extLst>
              </a:tr>
              <a:tr h="260432">
                <a:tc>
                  <a:txBody>
                    <a:bodyPr/>
                    <a:lstStyle/>
                    <a:p>
                      <a:pPr algn="just">
                        <a:lnSpc>
                          <a:spcPts val="1300"/>
                        </a:lnSpc>
                        <a:spcAft>
                          <a:spcPts val="0"/>
                        </a:spcAft>
                      </a:pPr>
                      <a:r>
                        <a:rPr lang="en-GB" sz="1200">
                          <a:effectLst/>
                        </a:rPr>
                        <a:t>Cardiac Cardiovascular Systems</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  72</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9169443"/>
                  </a:ext>
                </a:extLst>
              </a:tr>
              <a:tr h="260432">
                <a:tc>
                  <a:txBody>
                    <a:bodyPr/>
                    <a:lstStyle/>
                    <a:p>
                      <a:pPr algn="just">
                        <a:lnSpc>
                          <a:spcPts val="1300"/>
                        </a:lnSpc>
                        <a:spcAft>
                          <a:spcPts val="0"/>
                        </a:spcAft>
                      </a:pPr>
                      <a:r>
                        <a:rPr lang="en-GB" sz="1200">
                          <a:effectLst/>
                        </a:rPr>
                        <a:t>Endocrinology Metabolism</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  72</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3411882"/>
                  </a:ext>
                </a:extLst>
              </a:tr>
              <a:tr h="260432">
                <a:tc>
                  <a:txBody>
                    <a:bodyPr/>
                    <a:lstStyle/>
                    <a:p>
                      <a:pPr algn="just">
                        <a:lnSpc>
                          <a:spcPts val="1300"/>
                        </a:lnSpc>
                        <a:spcAft>
                          <a:spcPts val="0"/>
                        </a:spcAft>
                      </a:pPr>
                      <a:r>
                        <a:rPr lang="en-GB" sz="1200">
                          <a:effectLst/>
                        </a:rPr>
                        <a:t>Biophysics</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a:effectLst/>
                        </a:rPr>
                        <a:t>  64</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5201614"/>
                  </a:ext>
                </a:extLst>
              </a:tr>
              <a:tr h="260432">
                <a:tc>
                  <a:txBody>
                    <a:bodyPr/>
                    <a:lstStyle/>
                    <a:p>
                      <a:pPr algn="just">
                        <a:lnSpc>
                          <a:spcPts val="1300"/>
                        </a:lnSpc>
                        <a:spcAft>
                          <a:spcPts val="0"/>
                        </a:spcAft>
                      </a:pPr>
                      <a:r>
                        <a:rPr lang="en-GB" sz="1200">
                          <a:effectLst/>
                        </a:rPr>
                        <a:t>Genetic Heredity</a:t>
                      </a:r>
                      <a:endParaRPr lang="sk-SK"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ts val="1300"/>
                        </a:lnSpc>
                        <a:spcAft>
                          <a:spcPts val="0"/>
                        </a:spcAft>
                      </a:pPr>
                      <a:r>
                        <a:rPr lang="en-GB" sz="1200" dirty="0">
                          <a:effectLst/>
                        </a:rPr>
                        <a:t>  50</a:t>
                      </a:r>
                      <a:endParaRPr lang="sk-SK"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3398052"/>
                  </a:ext>
                </a:extLst>
              </a:tr>
            </a:tbl>
          </a:graphicData>
        </a:graphic>
      </p:graphicFrame>
      <p:sp>
        <p:nvSpPr>
          <p:cNvPr id="7" name="BlokTextu 6"/>
          <p:cNvSpPr txBox="1"/>
          <p:nvPr/>
        </p:nvSpPr>
        <p:spPr>
          <a:xfrm>
            <a:off x="1143000" y="5063067"/>
            <a:ext cx="10507133" cy="1477328"/>
          </a:xfrm>
          <a:prstGeom prst="rect">
            <a:avLst/>
          </a:prstGeom>
          <a:noFill/>
        </p:spPr>
        <p:txBody>
          <a:bodyPr wrap="square" rtlCol="0">
            <a:spAutoFit/>
          </a:bodyPr>
          <a:lstStyle/>
          <a:p>
            <a:r>
              <a:rPr lang="en-GB" dirty="0" smtClean="0"/>
              <a:t>Publications by </a:t>
            </a:r>
            <a:r>
              <a:rPr lang="en-GB" dirty="0" err="1" smtClean="0"/>
              <a:t>Frascati</a:t>
            </a:r>
            <a:r>
              <a:rPr lang="en-GB" dirty="0" smtClean="0"/>
              <a:t> categories and the most frequent Life Science categories.</a:t>
            </a:r>
            <a:endParaRPr lang="sk-SK" dirty="0" smtClean="0"/>
          </a:p>
          <a:p>
            <a:endParaRPr lang="en-GB" dirty="0" smtClean="0"/>
          </a:p>
          <a:p>
            <a:r>
              <a:rPr lang="en-GB" dirty="0" smtClean="0"/>
              <a:t>The </a:t>
            </a:r>
            <a:r>
              <a:rPr lang="en-GB" dirty="0" err="1" smtClean="0"/>
              <a:t>WoS</a:t>
            </a:r>
            <a:r>
              <a:rPr lang="en-GB" dirty="0" smtClean="0"/>
              <a:t> does not distinguish the gender of the author. We estimate the gender by the inflected surname and/or by the first name. Out of 200 authors of these publications displayed by the </a:t>
            </a:r>
            <a:r>
              <a:rPr lang="en-GB" dirty="0" err="1" smtClean="0"/>
              <a:t>WoS</a:t>
            </a:r>
            <a:r>
              <a:rPr lang="en-GB" dirty="0" smtClean="0"/>
              <a:t> user interface, are 60 women, which represents 30%. </a:t>
            </a:r>
            <a:endParaRPr lang="en-GB" dirty="0"/>
          </a:p>
        </p:txBody>
      </p:sp>
      <p:sp>
        <p:nvSpPr>
          <p:cNvPr id="8" name="Zástupný objekt pre pätu 7"/>
          <p:cNvSpPr>
            <a:spLocks noGrp="1"/>
          </p:cNvSpPr>
          <p:nvPr>
            <p:ph type="ftr" sz="quarter" idx="11"/>
          </p:nvPr>
        </p:nvSpPr>
        <p:spPr>
          <a:xfrm>
            <a:off x="2589212" y="6540395"/>
            <a:ext cx="7619999" cy="203200"/>
          </a:xfrm>
        </p:spPr>
        <p:txBody>
          <a:bodyPr/>
          <a:lstStyle/>
          <a:p>
            <a:r>
              <a:rPr lang="en-US" dirty="0" smtClean="0"/>
              <a:t>Danica </a:t>
            </a:r>
            <a:r>
              <a:rPr lang="en-US" dirty="0" err="1" smtClean="0"/>
              <a:t>Zendulková</a:t>
            </a:r>
            <a:r>
              <a:rPr lang="en-US" dirty="0" smtClean="0"/>
              <a:t>, Slovak Centre of Scientific and Technical Information </a:t>
            </a:r>
            <a:endParaRPr lang="sk-SK" dirty="0"/>
          </a:p>
        </p:txBody>
      </p:sp>
    </p:spTree>
    <p:extLst>
      <p:ext uri="{BB962C8B-B14F-4D97-AF65-F5344CB8AC3E}">
        <p14:creationId xmlns:p14="http://schemas.microsoft.com/office/powerpoint/2010/main" val="2051567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Limitation</a:t>
            </a:r>
            <a:endParaRPr lang="sk-SK" dirty="0"/>
          </a:p>
        </p:txBody>
      </p:sp>
      <p:sp>
        <p:nvSpPr>
          <p:cNvPr id="3" name="Zástupný objekt pre obsah 2"/>
          <p:cNvSpPr>
            <a:spLocks noGrp="1"/>
          </p:cNvSpPr>
          <p:nvPr>
            <p:ph idx="1"/>
          </p:nvPr>
        </p:nvSpPr>
        <p:spPr/>
        <p:txBody>
          <a:bodyPr/>
          <a:lstStyle/>
          <a:p>
            <a:r>
              <a:rPr lang="en-GB" dirty="0" smtClean="0"/>
              <a:t>identify the fields of science that belong to the life sciences</a:t>
            </a:r>
          </a:p>
          <a:p>
            <a:r>
              <a:rPr lang="en-GB" dirty="0" smtClean="0"/>
              <a:t>selection of indicators : set of indicators for which we can obtain and evaluate the data</a:t>
            </a:r>
          </a:p>
          <a:p>
            <a:r>
              <a:rPr lang="en-GB" dirty="0" smtClean="0"/>
              <a:t>variability of data over time</a:t>
            </a:r>
          </a:p>
          <a:p>
            <a:r>
              <a:rPr lang="en-GB" dirty="0" smtClean="0"/>
              <a:t>incompleteness and insufficient quality of data in information systems and databases </a:t>
            </a:r>
            <a:endParaRPr lang="en-GB" dirty="0"/>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2730490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Conclusion</a:t>
            </a:r>
            <a:endParaRPr lang="en-GB" dirty="0"/>
          </a:p>
        </p:txBody>
      </p:sp>
      <p:sp>
        <p:nvSpPr>
          <p:cNvPr id="3" name="Zástupný objekt pre obsah 2"/>
          <p:cNvSpPr>
            <a:spLocks noGrp="1"/>
          </p:cNvSpPr>
          <p:nvPr>
            <p:ph idx="1"/>
          </p:nvPr>
        </p:nvSpPr>
        <p:spPr/>
        <p:txBody>
          <a:bodyPr>
            <a:normAutofit/>
          </a:bodyPr>
          <a:lstStyle/>
          <a:p>
            <a:r>
              <a:rPr lang="en-GB" dirty="0" smtClean="0"/>
              <a:t>significant representation of life sciences in science and research in Slovakia:</a:t>
            </a:r>
          </a:p>
          <a:p>
            <a:pPr lvl="1"/>
            <a:r>
              <a:rPr lang="en-GB" dirty="0" smtClean="0"/>
              <a:t>19% organisations from the Life Sciences</a:t>
            </a:r>
          </a:p>
          <a:p>
            <a:pPr lvl="1"/>
            <a:r>
              <a:rPr lang="en-GB" dirty="0" smtClean="0"/>
              <a:t>22.8 % projects </a:t>
            </a:r>
            <a:r>
              <a:rPr lang="en-GB" dirty="0" smtClean="0"/>
              <a:t>from the Life Sciences </a:t>
            </a:r>
            <a:r>
              <a:rPr lang="en-GB" dirty="0" smtClean="0"/>
              <a:t>and 36.7% of the number of involved researchers</a:t>
            </a:r>
          </a:p>
          <a:p>
            <a:pPr lvl="1"/>
            <a:r>
              <a:rPr lang="en-GB" dirty="0" smtClean="0"/>
              <a:t>Women in </a:t>
            </a:r>
            <a:r>
              <a:rPr lang="en-GB" dirty="0" smtClean="0"/>
              <a:t>Life Sciences </a:t>
            </a:r>
            <a:r>
              <a:rPr lang="en-GB" dirty="0" smtClean="0"/>
              <a:t>projects about 60 %</a:t>
            </a:r>
          </a:p>
          <a:p>
            <a:pPr lvl="1"/>
            <a:endParaRPr lang="en-GB" dirty="0" smtClean="0"/>
          </a:p>
          <a:p>
            <a:pPr lvl="1"/>
            <a:endParaRPr lang="en-GB" dirty="0" smtClean="0"/>
          </a:p>
          <a:p>
            <a:pPr marL="457200" lvl="1" indent="0">
              <a:buNone/>
            </a:pPr>
            <a:r>
              <a:rPr lang="en-GB" dirty="0" smtClean="0"/>
              <a:t>Such studies as ours one can help identify research trends, can help policy makers and researchers make informed decisions, and can help assess researchers, institutions, as well as performance of countries in scientific production and impact. </a:t>
            </a:r>
          </a:p>
          <a:p>
            <a:pPr marL="457200" lvl="1" indent="0">
              <a:buNone/>
            </a:pPr>
            <a:endParaRPr lang="sk-SK" dirty="0"/>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2637263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sk-SK" dirty="0" err="1" smtClean="0"/>
              <a:t>Thank</a:t>
            </a:r>
            <a:r>
              <a:rPr lang="sk-SK" dirty="0" smtClean="0"/>
              <a:t> </a:t>
            </a:r>
            <a:r>
              <a:rPr lang="sk-SK" dirty="0" err="1" smtClean="0"/>
              <a:t>you</a:t>
            </a:r>
            <a:r>
              <a:rPr lang="sk-SK" dirty="0" smtClean="0"/>
              <a:t> </a:t>
            </a:r>
            <a:r>
              <a:rPr lang="sk-SK" dirty="0" err="1" smtClean="0"/>
              <a:t>very</a:t>
            </a:r>
            <a:r>
              <a:rPr lang="sk-SK" dirty="0" smtClean="0"/>
              <a:t> </a:t>
            </a:r>
            <a:r>
              <a:rPr lang="sk-SK" dirty="0" err="1" smtClean="0"/>
              <a:t>much</a:t>
            </a:r>
            <a:r>
              <a:rPr lang="sk-SK" dirty="0" smtClean="0"/>
              <a:t> </a:t>
            </a:r>
            <a:r>
              <a:rPr lang="sk-SK" dirty="0" err="1" smtClean="0"/>
              <a:t>for</a:t>
            </a:r>
            <a:r>
              <a:rPr lang="sk-SK" dirty="0" smtClean="0"/>
              <a:t> </a:t>
            </a:r>
            <a:r>
              <a:rPr lang="sk-SK" dirty="0" err="1" smtClean="0"/>
              <a:t>your</a:t>
            </a:r>
            <a:r>
              <a:rPr lang="sk-SK" dirty="0" smtClean="0"/>
              <a:t> </a:t>
            </a:r>
            <a:r>
              <a:rPr lang="sk-SK" dirty="0" err="1" smtClean="0"/>
              <a:t>attention</a:t>
            </a:r>
            <a:endParaRPr lang="sk-SK" dirty="0"/>
          </a:p>
        </p:txBody>
      </p:sp>
      <p:sp>
        <p:nvSpPr>
          <p:cNvPr id="5" name="Zástupný objekt pre pätu 4"/>
          <p:cNvSpPr>
            <a:spLocks noGrp="1"/>
          </p:cNvSpPr>
          <p:nvPr>
            <p:ph type="ftr" sz="quarter" idx="11"/>
          </p:nvPr>
        </p:nvSpPr>
        <p:spPr/>
        <p:txBody>
          <a:bodyPr/>
          <a:lstStyle/>
          <a:p>
            <a:r>
              <a:rPr lang="en-US" dirty="0" smtClean="0"/>
              <a:t>Danica </a:t>
            </a:r>
            <a:r>
              <a:rPr lang="en-US" dirty="0" err="1" smtClean="0"/>
              <a:t>Zendulková</a:t>
            </a:r>
            <a:r>
              <a:rPr lang="en-US" dirty="0" smtClean="0"/>
              <a:t>, Slovak Centre of Scientific and Technical Information </a:t>
            </a:r>
            <a:endParaRPr lang="sk-SK" dirty="0"/>
          </a:p>
        </p:txBody>
      </p:sp>
    </p:spTree>
    <p:extLst>
      <p:ext uri="{BB962C8B-B14F-4D97-AF65-F5344CB8AC3E}">
        <p14:creationId xmlns:p14="http://schemas.microsoft.com/office/powerpoint/2010/main" val="3180076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Introduction</a:t>
            </a:r>
            <a:endParaRPr lang="en-GB" dirty="0"/>
          </a:p>
        </p:txBody>
      </p:sp>
      <p:sp>
        <p:nvSpPr>
          <p:cNvPr id="3" name="Zástupný objekt pre obsah 2"/>
          <p:cNvSpPr>
            <a:spLocks noGrp="1"/>
          </p:cNvSpPr>
          <p:nvPr>
            <p:ph idx="1"/>
          </p:nvPr>
        </p:nvSpPr>
        <p:spPr/>
        <p:txBody>
          <a:bodyPr>
            <a:normAutofit fontScale="77500" lnSpcReduction="20000"/>
          </a:bodyPr>
          <a:lstStyle/>
          <a:p>
            <a:endParaRPr lang="sk-SK" dirty="0" smtClean="0"/>
          </a:p>
          <a:p>
            <a:r>
              <a:rPr lang="en-GB" dirty="0" smtClean="0"/>
              <a:t>role of Slovak Centre of Scientific and Technical Information</a:t>
            </a:r>
          </a:p>
          <a:p>
            <a:pPr lvl="1"/>
            <a:r>
              <a:rPr lang="en-GB" dirty="0" smtClean="0"/>
              <a:t>provides information systems for R&amp;D</a:t>
            </a:r>
          </a:p>
          <a:p>
            <a:pPr lvl="1"/>
            <a:r>
              <a:rPr lang="en-GB" dirty="0" smtClean="0"/>
              <a:t>supports the management and evaluation of  R&amp;D </a:t>
            </a:r>
            <a:r>
              <a:rPr lang="en-GB" dirty="0" smtClean="0"/>
              <a:t>by methodological and analytical activities </a:t>
            </a:r>
            <a:endParaRPr lang="en-GB" dirty="0" smtClean="0"/>
          </a:p>
          <a:p>
            <a:r>
              <a:rPr lang="en-GB" dirty="0" smtClean="0"/>
              <a:t>high-quality data about research and development at the national level and in the required structure is essential</a:t>
            </a:r>
          </a:p>
          <a:p>
            <a:r>
              <a:rPr lang="en-GB" dirty="0" smtClean="0"/>
              <a:t>indicators for providing the necessary information for policymakers</a:t>
            </a:r>
          </a:p>
          <a:p>
            <a:r>
              <a:rPr lang="en-GB" dirty="0" smtClean="0"/>
              <a:t>setting the shares of individual scientific disciplines in the activities and results of science and research in Slovakia is important for:</a:t>
            </a:r>
          </a:p>
          <a:p>
            <a:pPr lvl="1"/>
            <a:r>
              <a:rPr lang="en-GB" dirty="0" smtClean="0"/>
              <a:t>allocating funds</a:t>
            </a:r>
          </a:p>
          <a:p>
            <a:pPr lvl="1"/>
            <a:r>
              <a:rPr lang="en-GB" dirty="0" smtClean="0"/>
              <a:t>determining priorities for science</a:t>
            </a:r>
          </a:p>
          <a:p>
            <a:pPr lvl="1"/>
            <a:r>
              <a:rPr lang="en-GB" dirty="0" smtClean="0"/>
              <a:t>forming science-related policies</a:t>
            </a:r>
          </a:p>
          <a:p>
            <a:r>
              <a:rPr lang="en-GB" dirty="0" smtClean="0"/>
              <a:t>case study: </a:t>
            </a:r>
            <a:r>
              <a:rPr lang="en-GB" b="1" dirty="0" smtClean="0">
                <a:solidFill>
                  <a:srgbClr val="FF0000"/>
                </a:solidFill>
              </a:rPr>
              <a:t>Life Sciences</a:t>
            </a:r>
            <a:endParaRPr lang="en-GB" b="1" dirty="0">
              <a:solidFill>
                <a:srgbClr val="FF0000"/>
              </a:solidFill>
            </a:endParaRPr>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1762670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Research process</a:t>
            </a:r>
            <a:endParaRPr lang="en-GB" dirty="0"/>
          </a:p>
        </p:txBody>
      </p:sp>
      <p:sp>
        <p:nvSpPr>
          <p:cNvPr id="3" name="Zástupný objekt pre obsah 2"/>
          <p:cNvSpPr>
            <a:spLocks noGrp="1"/>
          </p:cNvSpPr>
          <p:nvPr>
            <p:ph idx="1"/>
          </p:nvPr>
        </p:nvSpPr>
        <p:spPr/>
        <p:txBody>
          <a:bodyPr/>
          <a:lstStyle/>
          <a:p>
            <a:r>
              <a:rPr lang="en-GB" dirty="0" smtClean="0"/>
              <a:t>methods:</a:t>
            </a:r>
          </a:p>
          <a:p>
            <a:pPr lvl="1"/>
            <a:r>
              <a:rPr lang="en-GB" dirty="0" err="1" smtClean="0"/>
              <a:t>bibliometrics</a:t>
            </a:r>
            <a:r>
              <a:rPr lang="en-GB" dirty="0" smtClean="0"/>
              <a:t>, </a:t>
            </a:r>
          </a:p>
          <a:p>
            <a:pPr lvl="1"/>
            <a:r>
              <a:rPr lang="sk-SK" dirty="0" smtClean="0"/>
              <a:t>s</a:t>
            </a:r>
            <a:r>
              <a:rPr lang="en-GB" dirty="0" err="1" smtClean="0"/>
              <a:t>cientometrics</a:t>
            </a:r>
            <a:endParaRPr lang="en-GB" dirty="0" smtClean="0"/>
          </a:p>
          <a:p>
            <a:r>
              <a:rPr lang="en-GB" dirty="0" smtClean="0"/>
              <a:t>identification of data sources</a:t>
            </a:r>
          </a:p>
          <a:p>
            <a:r>
              <a:rPr lang="en-GB" dirty="0" smtClean="0"/>
              <a:t>data usability analysis</a:t>
            </a:r>
          </a:p>
          <a:p>
            <a:r>
              <a:rPr lang="en-GB" dirty="0" smtClean="0"/>
              <a:t>suitable indicators, output reports</a:t>
            </a:r>
          </a:p>
          <a:p>
            <a:r>
              <a:rPr lang="en-GB" dirty="0" smtClean="0"/>
              <a:t>results</a:t>
            </a:r>
          </a:p>
          <a:p>
            <a:r>
              <a:rPr lang="en-GB" dirty="0" smtClean="0"/>
              <a:t>conclusions and recommendations</a:t>
            </a:r>
          </a:p>
          <a:p>
            <a:endParaRPr lang="en-GB" dirty="0" smtClean="0"/>
          </a:p>
          <a:p>
            <a:pPr lvl="1"/>
            <a:endParaRPr lang="en-GB" dirty="0"/>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283529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Definition of Life Sciences</a:t>
            </a:r>
            <a:endParaRPr lang="en-GB" dirty="0"/>
          </a:p>
        </p:txBody>
      </p:sp>
      <p:sp>
        <p:nvSpPr>
          <p:cNvPr id="3" name="Zástupný objekt pre obsah 2"/>
          <p:cNvSpPr>
            <a:spLocks noGrp="1"/>
          </p:cNvSpPr>
          <p:nvPr>
            <p:ph idx="1"/>
          </p:nvPr>
        </p:nvSpPr>
        <p:spPr/>
        <p:txBody>
          <a:bodyPr/>
          <a:lstStyle/>
          <a:p>
            <a:r>
              <a:rPr lang="en-GB" dirty="0" smtClean="0"/>
              <a:t>Considering the existence of various classifications and code books: What belongs to Life Sciences?</a:t>
            </a:r>
          </a:p>
          <a:p>
            <a:r>
              <a:rPr lang="en-GB" dirty="0" smtClean="0"/>
              <a:t>Life sciences=biological sciences?</a:t>
            </a:r>
          </a:p>
          <a:p>
            <a:r>
              <a:rPr lang="en-GB" dirty="0" smtClean="0"/>
              <a:t>what about:</a:t>
            </a:r>
          </a:p>
          <a:p>
            <a:pPr lvl="1"/>
            <a:r>
              <a:rPr lang="en-GB" dirty="0" smtClean="0"/>
              <a:t>Medical science</a:t>
            </a:r>
          </a:p>
          <a:p>
            <a:pPr lvl="1"/>
            <a:r>
              <a:rPr lang="en-GB" dirty="0" smtClean="0"/>
              <a:t>Agriculture, forestry</a:t>
            </a:r>
          </a:p>
          <a:p>
            <a:pPr lvl="1"/>
            <a:r>
              <a:rPr lang="en-GB" dirty="0" smtClean="0"/>
              <a:t>Organic chemistry</a:t>
            </a:r>
          </a:p>
          <a:p>
            <a:pPr lvl="1"/>
            <a:r>
              <a:rPr lang="en-GB" dirty="0" smtClean="0"/>
              <a:t>Biotechnology?</a:t>
            </a:r>
            <a:endParaRPr lang="en-GB" dirty="0"/>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pic>
        <p:nvPicPr>
          <p:cNvPr id="5" name="Obrázok 4"/>
          <p:cNvPicPr>
            <a:picLocks noChangeAspect="1"/>
          </p:cNvPicPr>
          <p:nvPr/>
        </p:nvPicPr>
        <p:blipFill>
          <a:blip r:embed="rId2"/>
          <a:stretch>
            <a:fillRect/>
          </a:stretch>
        </p:blipFill>
        <p:spPr>
          <a:xfrm>
            <a:off x="7151023" y="2977862"/>
            <a:ext cx="2362200" cy="819150"/>
          </a:xfrm>
          <a:prstGeom prst="rect">
            <a:avLst/>
          </a:prstGeom>
        </p:spPr>
      </p:pic>
      <p:pic>
        <p:nvPicPr>
          <p:cNvPr id="6" name="Obrázok 5"/>
          <p:cNvPicPr>
            <a:picLocks noChangeAspect="1"/>
          </p:cNvPicPr>
          <p:nvPr/>
        </p:nvPicPr>
        <p:blipFill>
          <a:blip r:embed="rId3"/>
          <a:stretch>
            <a:fillRect/>
          </a:stretch>
        </p:blipFill>
        <p:spPr>
          <a:xfrm>
            <a:off x="8908717" y="3690230"/>
            <a:ext cx="1600200" cy="438150"/>
          </a:xfrm>
          <a:prstGeom prst="rect">
            <a:avLst/>
          </a:prstGeom>
        </p:spPr>
      </p:pic>
      <p:pic>
        <p:nvPicPr>
          <p:cNvPr id="7" name="Obrázok 6"/>
          <p:cNvPicPr>
            <a:picLocks noChangeAspect="1"/>
          </p:cNvPicPr>
          <p:nvPr/>
        </p:nvPicPr>
        <p:blipFill>
          <a:blip r:embed="rId4"/>
          <a:stretch>
            <a:fillRect/>
          </a:stretch>
        </p:blipFill>
        <p:spPr>
          <a:xfrm>
            <a:off x="9814473" y="4040043"/>
            <a:ext cx="1590675" cy="409575"/>
          </a:xfrm>
          <a:prstGeom prst="rect">
            <a:avLst/>
          </a:prstGeom>
        </p:spPr>
      </p:pic>
      <p:pic>
        <p:nvPicPr>
          <p:cNvPr id="8" name="Obrázok 7"/>
          <p:cNvPicPr>
            <a:picLocks noChangeAspect="1"/>
          </p:cNvPicPr>
          <p:nvPr/>
        </p:nvPicPr>
        <p:blipFill>
          <a:blip r:embed="rId5"/>
          <a:stretch>
            <a:fillRect/>
          </a:stretch>
        </p:blipFill>
        <p:spPr>
          <a:xfrm>
            <a:off x="10037762" y="4450223"/>
            <a:ext cx="1466850" cy="390525"/>
          </a:xfrm>
          <a:prstGeom prst="rect">
            <a:avLst/>
          </a:prstGeom>
        </p:spPr>
      </p:pic>
      <p:pic>
        <p:nvPicPr>
          <p:cNvPr id="9" name="Obrázok 8"/>
          <p:cNvPicPr>
            <a:picLocks noChangeAspect="1"/>
          </p:cNvPicPr>
          <p:nvPr/>
        </p:nvPicPr>
        <p:blipFill>
          <a:blip r:embed="rId6"/>
          <a:stretch>
            <a:fillRect/>
          </a:stretch>
        </p:blipFill>
        <p:spPr>
          <a:xfrm>
            <a:off x="10216137" y="4840748"/>
            <a:ext cx="1133475" cy="400050"/>
          </a:xfrm>
          <a:prstGeom prst="rect">
            <a:avLst/>
          </a:prstGeom>
        </p:spPr>
      </p:pic>
    </p:spTree>
    <p:extLst>
      <p:ext uri="{BB962C8B-B14F-4D97-AF65-F5344CB8AC3E}">
        <p14:creationId xmlns:p14="http://schemas.microsoft.com/office/powerpoint/2010/main" val="174474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Data sources</a:t>
            </a:r>
            <a:endParaRPr lang="en-GB" dirty="0"/>
          </a:p>
        </p:txBody>
      </p:sp>
      <p:sp>
        <p:nvSpPr>
          <p:cNvPr id="3" name="Zástupný objekt pre obsah 2"/>
          <p:cNvSpPr>
            <a:spLocks noGrp="1"/>
          </p:cNvSpPr>
          <p:nvPr>
            <p:ph idx="1"/>
          </p:nvPr>
        </p:nvSpPr>
        <p:spPr/>
        <p:txBody>
          <a:bodyPr>
            <a:normAutofit lnSpcReduction="10000"/>
          </a:bodyPr>
          <a:lstStyle/>
          <a:p>
            <a:r>
              <a:rPr lang="en-GB" dirty="0" smtClean="0"/>
              <a:t>bibliographic databases (</a:t>
            </a:r>
            <a:r>
              <a:rPr lang="en-GB" dirty="0" err="1" smtClean="0"/>
              <a:t>WoS</a:t>
            </a:r>
            <a:r>
              <a:rPr lang="en-GB" dirty="0" smtClean="0"/>
              <a:t>, SCOPUS; Central Register of Evidence of Publication Activity of Universities )</a:t>
            </a:r>
          </a:p>
          <a:p>
            <a:r>
              <a:rPr lang="en-GB" dirty="0" smtClean="0"/>
              <a:t> information system SK CRIS</a:t>
            </a:r>
          </a:p>
          <a:p>
            <a:pPr lvl="1"/>
            <a:r>
              <a:rPr lang="en-GB" dirty="0" smtClean="0"/>
              <a:t>Research projects</a:t>
            </a:r>
          </a:p>
          <a:p>
            <a:pPr lvl="1"/>
            <a:r>
              <a:rPr lang="en-GB" dirty="0" smtClean="0"/>
              <a:t>Research organisations</a:t>
            </a:r>
          </a:p>
          <a:p>
            <a:pPr lvl="1"/>
            <a:r>
              <a:rPr lang="en-GB" dirty="0" smtClean="0"/>
              <a:t>Researchers</a:t>
            </a:r>
          </a:p>
          <a:p>
            <a:pPr lvl="1"/>
            <a:r>
              <a:rPr lang="en-GB" dirty="0" smtClean="0"/>
              <a:t>Research results</a:t>
            </a:r>
          </a:p>
          <a:p>
            <a:pPr lvl="1"/>
            <a:r>
              <a:rPr lang="en-GB" dirty="0" smtClean="0"/>
              <a:t>Research infrastructure</a:t>
            </a:r>
          </a:p>
          <a:p>
            <a:r>
              <a:rPr lang="en-GB" dirty="0" smtClean="0"/>
              <a:t>databases related to industrial property (patents, utility models, designs, and trademarks) on national level</a:t>
            </a:r>
          </a:p>
          <a:p>
            <a:r>
              <a:rPr lang="en-GB" dirty="0" smtClean="0"/>
              <a:t>statistical data</a:t>
            </a:r>
            <a:endParaRPr lang="en-GB" dirty="0"/>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3836029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Content</a:t>
            </a:r>
            <a:r>
              <a:rPr lang="sk-SK" dirty="0" smtClean="0"/>
              <a:t> of SK CRIS</a:t>
            </a:r>
            <a:endParaRPr lang="sk-SK" dirty="0"/>
          </a:p>
        </p:txBody>
      </p:sp>
      <p:pic>
        <p:nvPicPr>
          <p:cNvPr id="4" name="Obrázok 3"/>
          <p:cNvPicPr/>
          <p:nvPr/>
        </p:nvPicPr>
        <p:blipFill>
          <a:blip r:embed="rId2"/>
          <a:stretch>
            <a:fillRect/>
          </a:stretch>
        </p:blipFill>
        <p:spPr>
          <a:xfrm>
            <a:off x="2765098" y="2132743"/>
            <a:ext cx="7511845" cy="2334588"/>
          </a:xfrm>
          <a:prstGeom prst="rect">
            <a:avLst/>
          </a:prstGeom>
        </p:spPr>
      </p:pic>
      <p:sp>
        <p:nvSpPr>
          <p:cNvPr id="5" name="BlokTextu 4"/>
          <p:cNvSpPr txBox="1"/>
          <p:nvPr/>
        </p:nvSpPr>
        <p:spPr>
          <a:xfrm>
            <a:off x="2319252" y="4788131"/>
            <a:ext cx="8229600" cy="1200329"/>
          </a:xfrm>
          <a:prstGeom prst="rect">
            <a:avLst/>
          </a:prstGeom>
          <a:noFill/>
        </p:spPr>
        <p:txBody>
          <a:bodyPr wrap="square" rtlCol="0">
            <a:spAutoFit/>
          </a:bodyPr>
          <a:lstStyle/>
          <a:p>
            <a:pPr algn="ctr"/>
            <a:r>
              <a:rPr lang="sk-SK" dirty="0" smtClean="0">
                <a:hlinkClick r:id="rId3"/>
              </a:rPr>
              <a:t>https://www.skcris.sk</a:t>
            </a:r>
            <a:endParaRPr lang="sk-SK" dirty="0" smtClean="0"/>
          </a:p>
          <a:p>
            <a:pPr algn="ctr"/>
            <a:endParaRPr lang="sk-SK" dirty="0" smtClean="0"/>
          </a:p>
          <a:p>
            <a:pPr algn="ctr"/>
            <a:r>
              <a:rPr lang="en-US" dirty="0" smtClean="0"/>
              <a:t>the </a:t>
            </a:r>
            <a:r>
              <a:rPr lang="en-US" dirty="0"/>
              <a:t>database has been built since 2000, the number of records is growing over the years</a:t>
            </a:r>
            <a:endParaRPr lang="sk-SK" dirty="0"/>
          </a:p>
        </p:txBody>
      </p:sp>
      <p:sp>
        <p:nvSpPr>
          <p:cNvPr id="6" name="Zástupný objekt pre pätu 5"/>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1769143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Selected</a:t>
            </a:r>
            <a:r>
              <a:rPr lang="sk-SK" dirty="0" smtClean="0"/>
              <a:t> </a:t>
            </a:r>
            <a:r>
              <a:rPr lang="sk-SK" dirty="0" err="1" smtClean="0"/>
              <a:t>Indicators</a:t>
            </a:r>
            <a:r>
              <a:rPr lang="sk-SK" dirty="0" smtClean="0"/>
              <a:t>  (by SK CRIS)</a:t>
            </a:r>
            <a:endParaRPr lang="sk-SK" dirty="0"/>
          </a:p>
        </p:txBody>
      </p:sp>
      <p:sp>
        <p:nvSpPr>
          <p:cNvPr id="3" name="Zástupný objekt pre obsah 2"/>
          <p:cNvSpPr>
            <a:spLocks noGrp="1"/>
          </p:cNvSpPr>
          <p:nvPr>
            <p:ph idx="1"/>
          </p:nvPr>
        </p:nvSpPr>
        <p:spPr/>
        <p:txBody>
          <a:bodyPr/>
          <a:lstStyle/>
          <a:p>
            <a:r>
              <a:rPr lang="sk-SK" dirty="0" err="1" smtClean="0"/>
              <a:t>Human</a:t>
            </a:r>
            <a:r>
              <a:rPr lang="sk-SK" dirty="0" smtClean="0"/>
              <a:t> </a:t>
            </a:r>
            <a:r>
              <a:rPr lang="sk-SK" dirty="0" err="1" smtClean="0"/>
              <a:t>Potential</a:t>
            </a:r>
            <a:r>
              <a:rPr lang="sk-SK" dirty="0" smtClean="0"/>
              <a:t>: </a:t>
            </a:r>
            <a:r>
              <a:rPr lang="en-GB" dirty="0"/>
              <a:t>Classification of academics from aspects of research field, expertise, </a:t>
            </a:r>
            <a:r>
              <a:rPr lang="en-GB" dirty="0" smtClean="0"/>
              <a:t>specialisation</a:t>
            </a:r>
            <a:r>
              <a:rPr lang="sk-SK" dirty="0" smtClean="0"/>
              <a:t> </a:t>
            </a:r>
            <a:r>
              <a:rPr lang="sk-SK" dirty="0" err="1" smtClean="0"/>
              <a:t>etc</a:t>
            </a:r>
            <a:r>
              <a:rPr lang="sk-SK" dirty="0" smtClean="0"/>
              <a:t>.</a:t>
            </a:r>
          </a:p>
          <a:p>
            <a:r>
              <a:rPr lang="sk-SK" dirty="0" smtClean="0"/>
              <a:t>R&amp;D </a:t>
            </a:r>
            <a:r>
              <a:rPr lang="sk-SK" dirty="0" err="1" smtClean="0"/>
              <a:t>Institutions</a:t>
            </a:r>
            <a:r>
              <a:rPr lang="sk-SK" dirty="0" smtClean="0"/>
              <a:t> by </a:t>
            </a:r>
            <a:r>
              <a:rPr lang="en-GB" dirty="0"/>
              <a:t>scientific </a:t>
            </a:r>
            <a:r>
              <a:rPr lang="en-GB" dirty="0" smtClean="0"/>
              <a:t>fields</a:t>
            </a:r>
            <a:r>
              <a:rPr lang="sk-SK" dirty="0" smtClean="0"/>
              <a:t> and </a:t>
            </a:r>
            <a:r>
              <a:rPr lang="sk-SK" dirty="0" err="1" smtClean="0"/>
              <a:t>their</a:t>
            </a:r>
            <a:r>
              <a:rPr lang="sk-SK" dirty="0" smtClean="0"/>
              <a:t> </a:t>
            </a:r>
            <a:r>
              <a:rPr lang="sk-SK" dirty="0" err="1" smtClean="0"/>
              <a:t>involvement</a:t>
            </a:r>
            <a:r>
              <a:rPr lang="sk-SK" dirty="0" smtClean="0"/>
              <a:t> to R&amp;D </a:t>
            </a:r>
            <a:r>
              <a:rPr lang="sk-SK" dirty="0" err="1" smtClean="0"/>
              <a:t>Projects</a:t>
            </a:r>
            <a:r>
              <a:rPr lang="sk-SK" dirty="0" smtClean="0"/>
              <a:t>. </a:t>
            </a:r>
            <a:r>
              <a:rPr lang="en-GB" dirty="0"/>
              <a:t>Assessment of Competence to Perform Research and </a:t>
            </a:r>
            <a:r>
              <a:rPr lang="en-GB" dirty="0" smtClean="0"/>
              <a:t>Development </a:t>
            </a:r>
            <a:r>
              <a:rPr lang="en-GB" dirty="0"/>
              <a:t>for private and state research </a:t>
            </a:r>
            <a:r>
              <a:rPr lang="en-GB" dirty="0" smtClean="0"/>
              <a:t>organizations</a:t>
            </a:r>
            <a:r>
              <a:rPr lang="sk-SK" dirty="0" smtClean="0"/>
              <a:t> - </a:t>
            </a:r>
            <a:r>
              <a:rPr lang="en-US" dirty="0"/>
              <a:t>a condition for the use of public resources</a:t>
            </a:r>
            <a:r>
              <a:rPr lang="en-GB" dirty="0" smtClean="0"/>
              <a:t>. </a:t>
            </a:r>
            <a:endParaRPr lang="sk-SK" dirty="0" smtClean="0"/>
          </a:p>
          <a:p>
            <a:r>
              <a:rPr lang="sk-SK" dirty="0" err="1"/>
              <a:t>Projects</a:t>
            </a:r>
            <a:r>
              <a:rPr lang="sk-SK" dirty="0"/>
              <a:t>: </a:t>
            </a:r>
            <a:r>
              <a:rPr lang="en-GB" dirty="0"/>
              <a:t>Domestic and foreign research projects in various scientific </a:t>
            </a:r>
            <a:r>
              <a:rPr lang="en-GB" dirty="0" smtClean="0"/>
              <a:t>fields</a:t>
            </a:r>
            <a:endParaRPr lang="sk-SK" dirty="0" smtClean="0"/>
          </a:p>
          <a:p>
            <a:r>
              <a:rPr lang="sk-SK" dirty="0" err="1" smtClean="0"/>
              <a:t>Women</a:t>
            </a:r>
            <a:r>
              <a:rPr lang="sk-SK" dirty="0" smtClean="0"/>
              <a:t> in </a:t>
            </a:r>
            <a:r>
              <a:rPr lang="sk-SK" dirty="0" err="1" smtClean="0"/>
              <a:t>Science</a:t>
            </a:r>
            <a:r>
              <a:rPr lang="sk-SK" dirty="0" smtClean="0"/>
              <a:t>: </a:t>
            </a:r>
            <a:r>
              <a:rPr lang="en-US" dirty="0"/>
              <a:t>less than 30% of the world’s researchers are </a:t>
            </a:r>
            <a:r>
              <a:rPr lang="en-US" dirty="0" smtClean="0"/>
              <a:t>women</a:t>
            </a:r>
            <a:r>
              <a:rPr lang="sk-SK" dirty="0" smtClean="0"/>
              <a:t> (</a:t>
            </a:r>
            <a:r>
              <a:rPr lang="sk-SK" dirty="0" err="1" smtClean="0"/>
              <a:t>Unesco</a:t>
            </a:r>
            <a:r>
              <a:rPr lang="sk-SK" dirty="0" smtClean="0"/>
              <a:t> </a:t>
            </a:r>
            <a:r>
              <a:rPr lang="sk-SK" dirty="0" err="1" smtClean="0"/>
              <a:t>statistics</a:t>
            </a:r>
            <a:r>
              <a:rPr lang="sk-SK" dirty="0" smtClean="0"/>
              <a:t>)</a:t>
            </a:r>
            <a:r>
              <a:rPr lang="en-US" dirty="0" smtClean="0"/>
              <a:t>. </a:t>
            </a:r>
            <a:r>
              <a:rPr lang="sk-SK" dirty="0" err="1" smtClean="0"/>
              <a:t>Response</a:t>
            </a:r>
            <a:r>
              <a:rPr lang="sk-SK" dirty="0" smtClean="0"/>
              <a:t>: new </a:t>
            </a:r>
            <a:r>
              <a:rPr lang="sk-SK" dirty="0" err="1" smtClean="0"/>
              <a:t>indicators</a:t>
            </a:r>
            <a:endParaRPr lang="sk-SK" dirty="0" smtClean="0"/>
          </a:p>
          <a:p>
            <a:r>
              <a:rPr lang="sk-SK" dirty="0" err="1" smtClean="0"/>
              <a:t>Publication</a:t>
            </a:r>
            <a:r>
              <a:rPr lang="sk-SK" dirty="0" smtClean="0"/>
              <a:t> (</a:t>
            </a:r>
            <a:r>
              <a:rPr lang="sk-SK" dirty="0" err="1" smtClean="0"/>
              <a:t>from</a:t>
            </a:r>
            <a:r>
              <a:rPr lang="sk-SK" dirty="0" smtClean="0"/>
              <a:t> </a:t>
            </a:r>
            <a:r>
              <a:rPr lang="sk-SK" dirty="0" err="1" smtClean="0"/>
              <a:t>WoS</a:t>
            </a:r>
            <a:r>
              <a:rPr lang="sk-SK" dirty="0" smtClean="0"/>
              <a:t>)</a:t>
            </a:r>
          </a:p>
          <a:p>
            <a:endParaRPr lang="sk-SK" dirty="0"/>
          </a:p>
          <a:p>
            <a:endParaRPr lang="sk-SK" dirty="0"/>
          </a:p>
        </p:txBody>
      </p:sp>
      <p:sp>
        <p:nvSpPr>
          <p:cNvPr id="4" name="Zástupný objekt pre pätu 3"/>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816542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Results - Subjects</a:t>
            </a:r>
            <a:endParaRPr lang="en-GB" dirty="0"/>
          </a:p>
        </p:txBody>
      </p:sp>
      <p:sp>
        <p:nvSpPr>
          <p:cNvPr id="3" name="Zástupný objekt pre obsah 2"/>
          <p:cNvSpPr>
            <a:spLocks noGrp="1"/>
          </p:cNvSpPr>
          <p:nvPr>
            <p:ph idx="1"/>
          </p:nvPr>
        </p:nvSpPr>
        <p:spPr/>
        <p:txBody>
          <a:bodyPr/>
          <a:lstStyle/>
          <a:p>
            <a:pPr marL="0" indent="0">
              <a:buNone/>
            </a:pPr>
            <a:r>
              <a:rPr lang="en-GB" dirty="0" smtClean="0"/>
              <a:t>Organisations </a:t>
            </a:r>
          </a:p>
          <a:p>
            <a:pPr marL="0" indent="0">
              <a:buNone/>
            </a:pPr>
            <a:r>
              <a:rPr lang="en-GB" dirty="0" smtClean="0"/>
              <a:t>and </a:t>
            </a:r>
          </a:p>
          <a:p>
            <a:pPr marL="0" indent="0">
              <a:buNone/>
            </a:pPr>
            <a:r>
              <a:rPr lang="en-GB" dirty="0" smtClean="0"/>
              <a:t>Researchers</a:t>
            </a:r>
          </a:p>
          <a:p>
            <a:pPr marL="0" indent="0">
              <a:buNone/>
            </a:pPr>
            <a:r>
              <a:rPr lang="en-GB" dirty="0" smtClean="0"/>
              <a:t>in the SK CRIS database</a:t>
            </a:r>
          </a:p>
          <a:p>
            <a:pPr marL="0" indent="0">
              <a:buNone/>
            </a:pPr>
            <a:endParaRPr lang="sk-SK" dirty="0"/>
          </a:p>
        </p:txBody>
      </p:sp>
      <p:graphicFrame>
        <p:nvGraphicFramePr>
          <p:cNvPr id="4" name="Tabuľka 3"/>
          <p:cNvGraphicFramePr>
            <a:graphicFrameLocks noGrp="1"/>
          </p:cNvGraphicFramePr>
          <p:nvPr>
            <p:extLst>
              <p:ext uri="{D42A27DB-BD31-4B8C-83A1-F6EECF244321}">
                <p14:modId xmlns:p14="http://schemas.microsoft.com/office/powerpoint/2010/main" val="2809260250"/>
              </p:ext>
            </p:extLst>
          </p:nvPr>
        </p:nvGraphicFramePr>
        <p:xfrm>
          <a:off x="5731934" y="1429544"/>
          <a:ext cx="5469466" cy="4784996"/>
        </p:xfrm>
        <a:graphic>
          <a:graphicData uri="http://schemas.openxmlformats.org/drawingml/2006/table">
            <a:tbl>
              <a:tblPr firstRow="1" firstCol="1" bandRow="1">
                <a:tableStyleId>{5C22544A-7EE6-4342-B048-85BDC9FD1C3A}</a:tableStyleId>
              </a:tblPr>
              <a:tblGrid>
                <a:gridCol w="2567883">
                  <a:extLst>
                    <a:ext uri="{9D8B030D-6E8A-4147-A177-3AD203B41FA5}">
                      <a16:colId xmlns:a16="http://schemas.microsoft.com/office/drawing/2014/main" val="1950854494"/>
                    </a:ext>
                  </a:extLst>
                </a:gridCol>
                <a:gridCol w="1086091">
                  <a:extLst>
                    <a:ext uri="{9D8B030D-6E8A-4147-A177-3AD203B41FA5}">
                      <a16:colId xmlns:a16="http://schemas.microsoft.com/office/drawing/2014/main" val="2965463007"/>
                    </a:ext>
                  </a:extLst>
                </a:gridCol>
                <a:gridCol w="893117">
                  <a:extLst>
                    <a:ext uri="{9D8B030D-6E8A-4147-A177-3AD203B41FA5}">
                      <a16:colId xmlns:a16="http://schemas.microsoft.com/office/drawing/2014/main" val="2272326092"/>
                    </a:ext>
                  </a:extLst>
                </a:gridCol>
                <a:gridCol w="922375">
                  <a:extLst>
                    <a:ext uri="{9D8B030D-6E8A-4147-A177-3AD203B41FA5}">
                      <a16:colId xmlns:a16="http://schemas.microsoft.com/office/drawing/2014/main" val="3131824583"/>
                    </a:ext>
                  </a:extLst>
                </a:gridCol>
              </a:tblGrid>
              <a:tr h="177819">
                <a:tc>
                  <a:txBody>
                    <a:bodyPr/>
                    <a:lstStyle/>
                    <a:p>
                      <a:pPr algn="ctr">
                        <a:lnSpc>
                          <a:spcPts val="1500"/>
                        </a:lnSpc>
                        <a:spcAft>
                          <a:spcPts val="800"/>
                        </a:spcAft>
                      </a:pPr>
                      <a:r>
                        <a:rPr lang="en-GB" sz="1000">
                          <a:effectLst/>
                        </a:rPr>
                        <a:t>Scientific area</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gridSpan="2">
                  <a:txBody>
                    <a:bodyPr/>
                    <a:lstStyle/>
                    <a:p>
                      <a:pPr algn="ctr">
                        <a:lnSpc>
                          <a:spcPts val="1500"/>
                        </a:lnSpc>
                        <a:spcAft>
                          <a:spcPts val="800"/>
                        </a:spcAft>
                      </a:pPr>
                      <a:r>
                        <a:rPr lang="en-GB" sz="1000" dirty="0">
                          <a:effectLst/>
                        </a:rPr>
                        <a:t>Number of Organisations:</a:t>
                      </a:r>
                      <a:endParaRPr lang="sk-SK"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hMerge="1">
                  <a:txBody>
                    <a:bodyPr/>
                    <a:lstStyle/>
                    <a:p>
                      <a:endParaRPr lang="sk-SK"/>
                    </a:p>
                  </a:txBody>
                  <a:tcPr/>
                </a:tc>
                <a:tc>
                  <a:txBody>
                    <a:bodyPr/>
                    <a:lstStyle/>
                    <a:p>
                      <a:pPr algn="ctr">
                        <a:lnSpc>
                          <a:spcPts val="1500"/>
                        </a:lnSpc>
                        <a:spcAft>
                          <a:spcPts val="800"/>
                        </a:spcAft>
                      </a:pPr>
                      <a:r>
                        <a:rPr lang="en-GB" sz="1000">
                          <a:effectLst/>
                        </a:rPr>
                        <a:t>Number of </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3766919139"/>
                  </a:ext>
                </a:extLst>
              </a:tr>
              <a:tr h="313798">
                <a:tc>
                  <a:txBody>
                    <a:bodyPr/>
                    <a:lstStyle/>
                    <a:p>
                      <a:pPr algn="ctr">
                        <a:lnSpc>
                          <a:spcPts val="1500"/>
                        </a:lnSpc>
                        <a:spcAft>
                          <a:spcPts val="0"/>
                        </a:spcAft>
                      </a:pPr>
                      <a:r>
                        <a:rPr lang="en-GB" sz="1000" dirty="0">
                          <a:effectLst/>
                        </a:rPr>
                        <a:t> </a:t>
                      </a:r>
                      <a:endParaRPr lang="sk-SK"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solidFill>
                      <a:schemeClr val="accent1">
                        <a:lumMod val="60000"/>
                        <a:lumOff val="40000"/>
                      </a:schemeClr>
                    </a:solidFill>
                  </a:tcPr>
                </a:tc>
                <a:tc>
                  <a:txBody>
                    <a:bodyPr/>
                    <a:lstStyle/>
                    <a:p>
                      <a:pPr algn="ctr">
                        <a:lnSpc>
                          <a:spcPts val="1500"/>
                        </a:lnSpc>
                        <a:spcAft>
                          <a:spcPts val="0"/>
                        </a:spcAft>
                      </a:pPr>
                      <a:r>
                        <a:rPr lang="en-GB" sz="1000" b="1" kern="1200" dirty="0" smtClean="0">
                          <a:solidFill>
                            <a:schemeClr val="lt1"/>
                          </a:solidFill>
                          <a:effectLst/>
                          <a:latin typeface="+mn-lt"/>
                          <a:ea typeface="+mn-ea"/>
                          <a:cs typeface="+mn-cs"/>
                        </a:rPr>
                        <a:t>Certified</a:t>
                      </a:r>
                      <a:r>
                        <a:rPr lang="sk-SK" sz="1000" b="1" kern="1200" dirty="0" smtClean="0">
                          <a:solidFill>
                            <a:schemeClr val="lt1"/>
                          </a:solidFill>
                          <a:effectLst/>
                          <a:latin typeface="+mn-lt"/>
                          <a:ea typeface="+mn-ea"/>
                          <a:cs typeface="+mn-cs"/>
                        </a:rPr>
                        <a:t>*</a:t>
                      </a:r>
                      <a:endParaRPr lang="sk-SK" sz="1000" b="1" kern="1200" dirty="0">
                        <a:solidFill>
                          <a:schemeClr val="lt1"/>
                        </a:solidFill>
                        <a:effectLst/>
                        <a:latin typeface="+mn-lt"/>
                        <a:ea typeface="+mn-ea"/>
                        <a:cs typeface="+mn-cs"/>
                      </a:endParaRPr>
                    </a:p>
                  </a:txBody>
                  <a:tcPr marL="56484" marR="56484" marT="0" marB="0" anchor="ctr">
                    <a:solidFill>
                      <a:schemeClr val="accent1">
                        <a:lumMod val="60000"/>
                        <a:lumOff val="40000"/>
                      </a:schemeClr>
                    </a:solidFill>
                  </a:tcPr>
                </a:tc>
                <a:tc>
                  <a:txBody>
                    <a:bodyPr/>
                    <a:lstStyle/>
                    <a:p>
                      <a:pPr algn="ctr">
                        <a:lnSpc>
                          <a:spcPts val="1500"/>
                        </a:lnSpc>
                        <a:spcAft>
                          <a:spcPts val="0"/>
                        </a:spcAft>
                      </a:pPr>
                      <a:r>
                        <a:rPr lang="en-GB" sz="1000" b="1" kern="1200" dirty="0">
                          <a:solidFill>
                            <a:schemeClr val="lt1"/>
                          </a:solidFill>
                          <a:effectLst/>
                          <a:latin typeface="+mn-lt"/>
                          <a:ea typeface="+mn-ea"/>
                          <a:cs typeface="+mn-cs"/>
                        </a:rPr>
                        <a:t>all</a:t>
                      </a:r>
                      <a:endParaRPr lang="sk-SK" sz="1000" b="1" kern="1200" dirty="0">
                        <a:solidFill>
                          <a:schemeClr val="lt1"/>
                        </a:solidFill>
                        <a:effectLst/>
                        <a:latin typeface="+mn-lt"/>
                        <a:ea typeface="+mn-ea"/>
                        <a:cs typeface="+mn-cs"/>
                      </a:endParaRPr>
                    </a:p>
                  </a:txBody>
                  <a:tcPr marL="56484" marR="56484" marT="0" marB="0" anchor="ctr">
                    <a:solidFill>
                      <a:schemeClr val="accent1">
                        <a:lumMod val="60000"/>
                        <a:lumOff val="40000"/>
                      </a:schemeClr>
                    </a:solidFill>
                  </a:tcPr>
                </a:tc>
                <a:tc>
                  <a:txBody>
                    <a:bodyPr/>
                    <a:lstStyle/>
                    <a:p>
                      <a:pPr algn="ctr">
                        <a:lnSpc>
                          <a:spcPts val="1500"/>
                        </a:lnSpc>
                        <a:spcAft>
                          <a:spcPts val="0"/>
                        </a:spcAft>
                      </a:pPr>
                      <a:r>
                        <a:rPr lang="en-GB" sz="1000" b="1" kern="1200" dirty="0">
                          <a:solidFill>
                            <a:schemeClr val="lt1"/>
                          </a:solidFill>
                          <a:effectLst/>
                          <a:latin typeface="+mn-lt"/>
                          <a:ea typeface="+mn-ea"/>
                          <a:cs typeface="+mn-cs"/>
                        </a:rPr>
                        <a:t>Researchers</a:t>
                      </a:r>
                      <a:endParaRPr lang="sk-SK" sz="1000" b="1" kern="1200" dirty="0">
                        <a:solidFill>
                          <a:schemeClr val="lt1"/>
                        </a:solidFill>
                        <a:effectLst/>
                        <a:latin typeface="+mn-lt"/>
                        <a:ea typeface="+mn-ea"/>
                        <a:cs typeface="+mn-cs"/>
                      </a:endParaRPr>
                    </a:p>
                  </a:txBody>
                  <a:tcPr marL="56484" marR="56484" marT="0" marB="0" anchor="ctr">
                    <a:solidFill>
                      <a:srgbClr val="A80000"/>
                    </a:solidFill>
                  </a:tcPr>
                </a:tc>
                <a:extLst>
                  <a:ext uri="{0D108BD9-81ED-4DB2-BD59-A6C34878D82A}">
                    <a16:rowId xmlns:a16="http://schemas.microsoft.com/office/drawing/2014/main" val="2603331281"/>
                  </a:ext>
                </a:extLst>
              </a:tr>
              <a:tr h="313798">
                <a:tc>
                  <a:txBody>
                    <a:bodyPr/>
                    <a:lstStyle/>
                    <a:p>
                      <a:pPr algn="ctr">
                        <a:lnSpc>
                          <a:spcPts val="1500"/>
                        </a:lnSpc>
                        <a:spcAft>
                          <a:spcPts val="0"/>
                        </a:spcAft>
                      </a:pPr>
                      <a:r>
                        <a:rPr lang="en-GB" sz="1000">
                          <a:effectLst/>
                        </a:rPr>
                        <a:t>NATURAL SCIENCES - Biological sciences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28</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59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712</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2520631273"/>
                  </a:ext>
                </a:extLst>
              </a:tr>
              <a:tr h="177819">
                <a:tc>
                  <a:txBody>
                    <a:bodyPr/>
                    <a:lstStyle/>
                    <a:p>
                      <a:pPr algn="ctr">
                        <a:lnSpc>
                          <a:spcPts val="1500"/>
                        </a:lnSpc>
                        <a:spcAft>
                          <a:spcPts val="0"/>
                        </a:spcAft>
                      </a:pPr>
                      <a:r>
                        <a:rPr lang="en-GB" sz="1000">
                          <a:effectLst/>
                        </a:rPr>
                        <a:t>IT - Bioinformatics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3641287967"/>
                  </a:ext>
                </a:extLst>
              </a:tr>
              <a:tr h="177819">
                <a:tc>
                  <a:txBody>
                    <a:bodyPr/>
                    <a:lstStyle/>
                    <a:p>
                      <a:pPr algn="ctr">
                        <a:lnSpc>
                          <a:spcPts val="1500"/>
                        </a:lnSpc>
                        <a:spcAft>
                          <a:spcPts val="0"/>
                        </a:spcAft>
                      </a:pPr>
                      <a:r>
                        <a:rPr lang="en-GB" sz="1000">
                          <a:effectLst/>
                        </a:rPr>
                        <a:t>Physical sciences - Biophysics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2</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29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944735587"/>
                  </a:ext>
                </a:extLst>
              </a:tr>
              <a:tr h="313798">
                <a:tc>
                  <a:txBody>
                    <a:bodyPr/>
                    <a:lstStyle/>
                    <a:p>
                      <a:pPr algn="ctr">
                        <a:lnSpc>
                          <a:spcPts val="1500"/>
                        </a:lnSpc>
                        <a:spcAft>
                          <a:spcPts val="0"/>
                        </a:spcAft>
                      </a:pPr>
                      <a:r>
                        <a:rPr lang="en-GB" sz="1000">
                          <a:effectLst/>
                        </a:rPr>
                        <a:t>Chemical sciences – Bioorganic chemistry</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1562107578"/>
                  </a:ext>
                </a:extLst>
              </a:tr>
              <a:tr h="177819">
                <a:tc>
                  <a:txBody>
                    <a:bodyPr/>
                    <a:lstStyle/>
                    <a:p>
                      <a:pPr algn="ctr">
                        <a:lnSpc>
                          <a:spcPts val="1500"/>
                        </a:lnSpc>
                        <a:spcAft>
                          <a:spcPts val="0"/>
                        </a:spcAft>
                      </a:pPr>
                      <a:r>
                        <a:rPr lang="en-GB" sz="1000">
                          <a:effectLst/>
                        </a:rPr>
                        <a:t>-Biochemistry</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4</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57</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23803159"/>
                  </a:ext>
                </a:extLst>
              </a:tr>
              <a:tr h="177819">
                <a:tc>
                  <a:txBody>
                    <a:bodyPr/>
                    <a:lstStyle/>
                    <a:p>
                      <a:pPr algn="ctr">
                        <a:lnSpc>
                          <a:spcPts val="1500"/>
                        </a:lnSpc>
                        <a:spcAft>
                          <a:spcPts val="0"/>
                        </a:spcAft>
                      </a:pPr>
                      <a:r>
                        <a:rPr lang="en-GB" sz="1000">
                          <a:effectLst/>
                        </a:rPr>
                        <a:t>-Macromolecular chemistry </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56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3877445318"/>
                  </a:ext>
                </a:extLst>
              </a:tr>
              <a:tr h="177819">
                <a:tc>
                  <a:txBody>
                    <a:bodyPr/>
                    <a:lstStyle/>
                    <a:p>
                      <a:pPr algn="ctr">
                        <a:lnSpc>
                          <a:spcPts val="1500"/>
                        </a:lnSpc>
                        <a:spcAft>
                          <a:spcPts val="0"/>
                        </a:spcAft>
                      </a:pPr>
                      <a:r>
                        <a:rPr lang="en-GB" sz="1000">
                          <a:effectLst/>
                        </a:rPr>
                        <a:t>-Organic chemistry</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8</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42</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3489514569"/>
                  </a:ext>
                </a:extLst>
              </a:tr>
              <a:tr h="313798">
                <a:tc>
                  <a:txBody>
                    <a:bodyPr/>
                    <a:lstStyle/>
                    <a:p>
                      <a:pPr algn="ctr">
                        <a:lnSpc>
                          <a:spcPts val="1500"/>
                        </a:lnSpc>
                        <a:spcAft>
                          <a:spcPts val="0"/>
                        </a:spcAft>
                      </a:pPr>
                      <a:r>
                        <a:rPr lang="en-GB" sz="1000">
                          <a:effectLst/>
                        </a:rPr>
                        <a:t>Total (natural sciences excepting biological sciences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15</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26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196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1403694005"/>
                  </a:ext>
                </a:extLst>
              </a:tr>
              <a:tr h="470698">
                <a:tc>
                  <a:txBody>
                    <a:bodyPr/>
                    <a:lstStyle/>
                    <a:p>
                      <a:pPr algn="ctr">
                        <a:lnSpc>
                          <a:spcPts val="1500"/>
                        </a:lnSpc>
                        <a:spcAft>
                          <a:spcPts val="0"/>
                        </a:spcAft>
                      </a:pPr>
                      <a:r>
                        <a:rPr lang="en-GB" sz="1000">
                          <a:effectLst/>
                        </a:rPr>
                        <a:t>ENGINEERING AND TECHNOLOGY – Medical engineering</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11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15</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18</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398628791"/>
                  </a:ext>
                </a:extLst>
              </a:tr>
              <a:tr h="177819">
                <a:tc>
                  <a:txBody>
                    <a:bodyPr/>
                    <a:lstStyle/>
                    <a:p>
                      <a:pPr algn="ctr">
                        <a:lnSpc>
                          <a:spcPts val="1500"/>
                        </a:lnSpc>
                        <a:spcAft>
                          <a:spcPts val="0"/>
                        </a:spcAft>
                      </a:pPr>
                      <a:r>
                        <a:rPr lang="en-GB" sz="1000">
                          <a:effectLst/>
                        </a:rPr>
                        <a:t>Environmental biotechnology</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2</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1711719726"/>
                  </a:ext>
                </a:extLst>
              </a:tr>
              <a:tr h="177819">
                <a:tc>
                  <a:txBody>
                    <a:bodyPr/>
                    <a:lstStyle/>
                    <a:p>
                      <a:pPr algn="ctr">
                        <a:lnSpc>
                          <a:spcPts val="1500"/>
                        </a:lnSpc>
                        <a:spcAft>
                          <a:spcPts val="0"/>
                        </a:spcAft>
                      </a:pPr>
                      <a:r>
                        <a:rPr lang="en-GB" sz="1000">
                          <a:effectLst/>
                        </a:rPr>
                        <a:t>Industrial biotechnology</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11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15</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34</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4042181855"/>
                  </a:ext>
                </a:extLst>
              </a:tr>
              <a:tr h="177819">
                <a:tc>
                  <a:txBody>
                    <a:bodyPr/>
                    <a:lstStyle/>
                    <a:p>
                      <a:pPr algn="ctr">
                        <a:lnSpc>
                          <a:spcPts val="1500"/>
                        </a:lnSpc>
                        <a:spcAft>
                          <a:spcPts val="0"/>
                        </a:spcAft>
                      </a:pPr>
                      <a:r>
                        <a:rPr lang="en-GB" sz="1000">
                          <a:effectLst/>
                        </a:rPr>
                        <a:t>Total (Engineering and technology)</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24</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61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2534721434"/>
                  </a:ext>
                </a:extLst>
              </a:tr>
              <a:tr h="177819">
                <a:tc>
                  <a:txBody>
                    <a:bodyPr/>
                    <a:lstStyle/>
                    <a:p>
                      <a:pPr algn="ctr">
                        <a:lnSpc>
                          <a:spcPts val="1500"/>
                        </a:lnSpc>
                        <a:spcAft>
                          <a:spcPts val="0"/>
                        </a:spcAft>
                      </a:pPr>
                      <a:r>
                        <a:rPr lang="en-GB" sz="1000">
                          <a:effectLst/>
                        </a:rPr>
                        <a:t>MEDICAL SCIENCES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79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188</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2893</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2981591558"/>
                  </a:ext>
                </a:extLst>
              </a:tr>
              <a:tr h="313798">
                <a:tc>
                  <a:txBody>
                    <a:bodyPr/>
                    <a:lstStyle/>
                    <a:p>
                      <a:pPr algn="ctr">
                        <a:lnSpc>
                          <a:spcPts val="1500"/>
                        </a:lnSpc>
                        <a:spcAft>
                          <a:spcPts val="0"/>
                        </a:spcAft>
                      </a:pPr>
                      <a:r>
                        <a:rPr lang="en-GB" sz="1000">
                          <a:effectLst/>
                        </a:rPr>
                        <a:t>AGRICULTURAL SCIENCES – Veterinary sciences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1</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348</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1752972405"/>
                  </a:ext>
                </a:extLst>
              </a:tr>
              <a:tr h="177819">
                <a:tc>
                  <a:txBody>
                    <a:bodyPr/>
                    <a:lstStyle/>
                    <a:p>
                      <a:pPr algn="ctr">
                        <a:lnSpc>
                          <a:spcPts val="1500"/>
                        </a:lnSpc>
                        <a:spcAft>
                          <a:spcPts val="0"/>
                        </a:spcAft>
                      </a:pPr>
                      <a:r>
                        <a:rPr lang="en-GB" sz="1000">
                          <a:effectLst/>
                        </a:rPr>
                        <a:t>Biotechnology in agriculture</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14</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39</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1739115213"/>
                  </a:ext>
                </a:extLst>
              </a:tr>
              <a:tr h="177819">
                <a:tc>
                  <a:txBody>
                    <a:bodyPr/>
                    <a:lstStyle/>
                    <a:p>
                      <a:pPr algn="ctr">
                        <a:lnSpc>
                          <a:spcPts val="1500"/>
                        </a:lnSpc>
                        <a:spcAft>
                          <a:spcPts val="0"/>
                        </a:spcAft>
                      </a:pPr>
                      <a:r>
                        <a:rPr lang="en-GB" sz="1000">
                          <a:effectLst/>
                        </a:rPr>
                        <a:t>Total  (agricultural sciences)</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7</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17</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387</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907470163"/>
                  </a:ext>
                </a:extLst>
              </a:tr>
              <a:tr h="177819">
                <a:tc>
                  <a:txBody>
                    <a:bodyPr/>
                    <a:lstStyle/>
                    <a:p>
                      <a:pPr algn="ctr">
                        <a:lnSpc>
                          <a:spcPts val="1500"/>
                        </a:lnSpc>
                        <a:spcAft>
                          <a:spcPts val="0"/>
                        </a:spcAft>
                      </a:pPr>
                      <a:r>
                        <a:rPr lang="en-GB" sz="1000">
                          <a:effectLst/>
                        </a:rPr>
                        <a:t>TOTAL</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tc>
                <a:tc>
                  <a:txBody>
                    <a:bodyPr/>
                    <a:lstStyle/>
                    <a:p>
                      <a:pPr algn="ctr">
                        <a:lnSpc>
                          <a:spcPts val="1500"/>
                        </a:lnSpc>
                        <a:spcAft>
                          <a:spcPts val="0"/>
                        </a:spcAft>
                      </a:pPr>
                      <a:r>
                        <a:rPr lang="en-GB" sz="1000">
                          <a:effectLst/>
                        </a:rPr>
                        <a:t>153</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a:effectLst/>
                        </a:rPr>
                        <a:t>326</a:t>
                      </a:r>
                      <a:endParaRPr lang="sk-SK" sz="90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tc>
                  <a:txBody>
                    <a:bodyPr/>
                    <a:lstStyle/>
                    <a:p>
                      <a:pPr algn="ctr">
                        <a:lnSpc>
                          <a:spcPts val="1500"/>
                        </a:lnSpc>
                        <a:spcAft>
                          <a:spcPts val="0"/>
                        </a:spcAft>
                      </a:pPr>
                      <a:r>
                        <a:rPr lang="en-GB" sz="1000" dirty="0">
                          <a:effectLst/>
                        </a:rPr>
                        <a:t>4249</a:t>
                      </a:r>
                      <a:endParaRPr lang="sk-SK"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484" marR="56484" marT="0" marB="0" anchor="ctr"/>
                </a:tc>
                <a:extLst>
                  <a:ext uri="{0D108BD9-81ED-4DB2-BD59-A6C34878D82A}">
                    <a16:rowId xmlns:a16="http://schemas.microsoft.com/office/drawing/2014/main" val="2431229164"/>
                  </a:ext>
                </a:extLst>
              </a:tr>
            </a:tbl>
          </a:graphicData>
        </a:graphic>
      </p:graphicFrame>
      <p:sp>
        <p:nvSpPr>
          <p:cNvPr id="6" name="BlokTextu 5"/>
          <p:cNvSpPr txBox="1"/>
          <p:nvPr/>
        </p:nvSpPr>
        <p:spPr>
          <a:xfrm>
            <a:off x="3028335" y="6479458"/>
            <a:ext cx="8173065" cy="369332"/>
          </a:xfrm>
          <a:prstGeom prst="rect">
            <a:avLst/>
          </a:prstGeom>
          <a:noFill/>
        </p:spPr>
        <p:txBody>
          <a:bodyPr wrap="square" rtlCol="0">
            <a:spAutoFit/>
          </a:bodyPr>
          <a:lstStyle/>
          <a:p>
            <a:r>
              <a:rPr lang="sk-SK" dirty="0" smtClean="0"/>
              <a:t>*</a:t>
            </a:r>
            <a:r>
              <a:rPr lang="sk-SK" dirty="0" err="1" smtClean="0"/>
              <a:t>Assessment</a:t>
            </a:r>
            <a:r>
              <a:rPr lang="sk-SK" dirty="0" smtClean="0"/>
              <a:t> of </a:t>
            </a:r>
            <a:r>
              <a:rPr lang="sk-SK" dirty="0" err="1" smtClean="0"/>
              <a:t>Competence</a:t>
            </a:r>
            <a:r>
              <a:rPr lang="sk-SK" dirty="0" smtClean="0"/>
              <a:t> to </a:t>
            </a:r>
            <a:r>
              <a:rPr lang="sk-SK" dirty="0" err="1" smtClean="0"/>
              <a:t>Perform</a:t>
            </a:r>
            <a:r>
              <a:rPr lang="sk-SK" dirty="0" smtClean="0"/>
              <a:t> </a:t>
            </a:r>
            <a:r>
              <a:rPr lang="sk-SK" dirty="0" err="1" smtClean="0"/>
              <a:t>Research</a:t>
            </a:r>
            <a:r>
              <a:rPr lang="sk-SK" dirty="0" smtClean="0"/>
              <a:t> and </a:t>
            </a:r>
            <a:r>
              <a:rPr lang="sk-SK" dirty="0" err="1" smtClean="0"/>
              <a:t>Development</a:t>
            </a:r>
            <a:endParaRPr lang="sk-SK" dirty="0"/>
          </a:p>
        </p:txBody>
      </p:sp>
      <p:sp>
        <p:nvSpPr>
          <p:cNvPr id="7" name="Zástupný objekt pre pätu 6"/>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3756001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dirty="0" smtClean="0"/>
              <a:t>Results - Projects</a:t>
            </a:r>
            <a:endParaRPr lang="en-GB" dirty="0"/>
          </a:p>
        </p:txBody>
      </p:sp>
      <p:pic>
        <p:nvPicPr>
          <p:cNvPr id="4" name="Zástupný objekt pre obsah 3"/>
          <p:cNvPicPr>
            <a:picLocks noGrp="1"/>
          </p:cNvPicPr>
          <p:nvPr>
            <p:ph idx="1"/>
          </p:nvPr>
        </p:nvPicPr>
        <p:blipFill>
          <a:blip r:embed="rId2"/>
          <a:stretch>
            <a:fillRect/>
          </a:stretch>
        </p:blipFill>
        <p:spPr>
          <a:xfrm>
            <a:off x="1182329" y="3569494"/>
            <a:ext cx="4562475" cy="2705100"/>
          </a:xfrm>
          <a:prstGeom prst="rect">
            <a:avLst/>
          </a:prstGeom>
        </p:spPr>
      </p:pic>
      <p:sp>
        <p:nvSpPr>
          <p:cNvPr id="5" name="BlokTextu 4"/>
          <p:cNvSpPr txBox="1"/>
          <p:nvPr/>
        </p:nvSpPr>
        <p:spPr>
          <a:xfrm>
            <a:off x="897775" y="1837113"/>
            <a:ext cx="7971905" cy="646331"/>
          </a:xfrm>
          <a:prstGeom prst="rect">
            <a:avLst/>
          </a:prstGeom>
          <a:noFill/>
        </p:spPr>
        <p:txBody>
          <a:bodyPr wrap="square" rtlCol="0">
            <a:spAutoFit/>
          </a:bodyPr>
          <a:lstStyle/>
          <a:p>
            <a:pPr marL="285750" indent="-285750">
              <a:buFont typeface="Arial" panose="020B0604020202020204" pitchFamily="34" charset="0"/>
              <a:buChar char="•"/>
            </a:pPr>
            <a:r>
              <a:rPr lang="en-GB" dirty="0" smtClean="0"/>
              <a:t>More than 4200 research projects yearly</a:t>
            </a:r>
          </a:p>
          <a:p>
            <a:pPr marL="285750" indent="-285750">
              <a:buFont typeface="Arial" panose="020B0604020202020204" pitchFamily="34" charset="0"/>
              <a:buChar char="•"/>
            </a:pPr>
            <a:r>
              <a:rPr lang="en-GB" dirty="0" smtClean="0"/>
              <a:t>From that: 1025 in Life Sciences</a:t>
            </a:r>
            <a:endParaRPr lang="en-GB" dirty="0"/>
          </a:p>
        </p:txBody>
      </p:sp>
      <p:graphicFrame>
        <p:nvGraphicFramePr>
          <p:cNvPr id="6" name="Tabuľka 5"/>
          <p:cNvGraphicFramePr>
            <a:graphicFrameLocks noGrp="1"/>
          </p:cNvGraphicFramePr>
          <p:nvPr>
            <p:extLst>
              <p:ext uri="{D42A27DB-BD31-4B8C-83A1-F6EECF244321}">
                <p14:modId xmlns:p14="http://schemas.microsoft.com/office/powerpoint/2010/main" val="3929868931"/>
              </p:ext>
            </p:extLst>
          </p:nvPr>
        </p:nvGraphicFramePr>
        <p:xfrm>
          <a:off x="6168044" y="2058194"/>
          <a:ext cx="5386646" cy="4216400"/>
        </p:xfrm>
        <a:graphic>
          <a:graphicData uri="http://schemas.openxmlformats.org/drawingml/2006/table">
            <a:tbl>
              <a:tblPr firstRow="1" firstCol="1" bandRow="1">
                <a:tableStyleId>{5C22544A-7EE6-4342-B048-85BDC9FD1C3A}</a:tableStyleId>
              </a:tblPr>
              <a:tblGrid>
                <a:gridCol w="3640974">
                  <a:extLst>
                    <a:ext uri="{9D8B030D-6E8A-4147-A177-3AD203B41FA5}">
                      <a16:colId xmlns:a16="http://schemas.microsoft.com/office/drawing/2014/main" val="1220787632"/>
                    </a:ext>
                  </a:extLst>
                </a:gridCol>
                <a:gridCol w="1745672">
                  <a:extLst>
                    <a:ext uri="{9D8B030D-6E8A-4147-A177-3AD203B41FA5}">
                      <a16:colId xmlns:a16="http://schemas.microsoft.com/office/drawing/2014/main" val="3256646150"/>
                    </a:ext>
                  </a:extLst>
                </a:gridCol>
              </a:tblGrid>
              <a:tr h="215900">
                <a:tc>
                  <a:txBody>
                    <a:bodyPr/>
                    <a:lstStyle/>
                    <a:p>
                      <a:pPr algn="ctr">
                        <a:lnSpc>
                          <a:spcPts val="1500"/>
                        </a:lnSpc>
                        <a:spcAft>
                          <a:spcPts val="800"/>
                        </a:spcAft>
                      </a:pPr>
                      <a:r>
                        <a:rPr lang="en-GB" sz="1200">
                          <a:effectLst/>
                        </a:rPr>
                        <a:t>Research area</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ts val="1500"/>
                        </a:lnSpc>
                        <a:spcAft>
                          <a:spcPts val="800"/>
                        </a:spcAft>
                      </a:pPr>
                      <a:r>
                        <a:rPr lang="en-GB" sz="1200">
                          <a:effectLst/>
                        </a:rPr>
                        <a:t>Number of Projects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349193"/>
                  </a:ext>
                </a:extLst>
              </a:tr>
              <a:tr h="215900">
                <a:tc>
                  <a:txBody>
                    <a:bodyPr/>
                    <a:lstStyle/>
                    <a:p>
                      <a:pPr algn="ctr">
                        <a:lnSpc>
                          <a:spcPts val="1500"/>
                        </a:lnSpc>
                        <a:spcAft>
                          <a:spcPts val="0"/>
                        </a:spcAft>
                      </a:pPr>
                      <a:r>
                        <a:rPr lang="en-GB" sz="1200">
                          <a:effectLst/>
                        </a:rPr>
                        <a:t>NATURAL SCIENCES - Biological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305</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48389756"/>
                  </a:ext>
                </a:extLst>
              </a:tr>
              <a:tr h="215900">
                <a:tc>
                  <a:txBody>
                    <a:bodyPr/>
                    <a:lstStyle/>
                    <a:p>
                      <a:pPr algn="ctr">
                        <a:lnSpc>
                          <a:spcPts val="1500"/>
                        </a:lnSpc>
                        <a:spcAft>
                          <a:spcPts val="0"/>
                        </a:spcAft>
                      </a:pPr>
                      <a:r>
                        <a:rPr lang="en-GB" sz="1200">
                          <a:effectLst/>
                        </a:rPr>
                        <a:t>IT - Bioinformatics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2</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86121273"/>
                  </a:ext>
                </a:extLst>
              </a:tr>
              <a:tr h="215900">
                <a:tc>
                  <a:txBody>
                    <a:bodyPr/>
                    <a:lstStyle/>
                    <a:p>
                      <a:pPr algn="ctr">
                        <a:lnSpc>
                          <a:spcPts val="1500"/>
                        </a:lnSpc>
                        <a:spcAft>
                          <a:spcPts val="0"/>
                        </a:spcAft>
                      </a:pPr>
                      <a:r>
                        <a:rPr lang="en-GB" sz="1200">
                          <a:effectLst/>
                        </a:rPr>
                        <a:t>Physical sciences - Biophysics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15</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6472404"/>
                  </a:ext>
                </a:extLst>
              </a:tr>
              <a:tr h="215900">
                <a:tc>
                  <a:txBody>
                    <a:bodyPr/>
                    <a:lstStyle/>
                    <a:p>
                      <a:pPr algn="ctr">
                        <a:lnSpc>
                          <a:spcPts val="1500"/>
                        </a:lnSpc>
                        <a:spcAft>
                          <a:spcPts val="0"/>
                        </a:spcAft>
                      </a:pPr>
                      <a:r>
                        <a:rPr lang="en-GB" sz="1200">
                          <a:effectLst/>
                        </a:rPr>
                        <a:t>Chemical sciences – Bioorganic chemistry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4</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82893461"/>
                  </a:ext>
                </a:extLst>
              </a:tr>
              <a:tr h="215900">
                <a:tc>
                  <a:txBody>
                    <a:bodyPr/>
                    <a:lstStyle/>
                    <a:p>
                      <a:pPr algn="ctr">
                        <a:lnSpc>
                          <a:spcPts val="1500"/>
                        </a:lnSpc>
                        <a:spcAft>
                          <a:spcPts val="0"/>
                        </a:spcAft>
                      </a:pPr>
                      <a:r>
                        <a:rPr lang="en-GB" sz="1200">
                          <a:effectLst/>
                        </a:rPr>
                        <a:t>-Biochemistry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24</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8193577"/>
                  </a:ext>
                </a:extLst>
              </a:tr>
              <a:tr h="215900">
                <a:tc>
                  <a:txBody>
                    <a:bodyPr/>
                    <a:lstStyle/>
                    <a:p>
                      <a:pPr algn="ctr">
                        <a:lnSpc>
                          <a:spcPts val="1500"/>
                        </a:lnSpc>
                        <a:spcAft>
                          <a:spcPts val="0"/>
                        </a:spcAft>
                      </a:pPr>
                      <a:r>
                        <a:rPr lang="en-GB" sz="1200">
                          <a:effectLst/>
                        </a:rPr>
                        <a:t>-Macromolecular chemistry </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15</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1852880"/>
                  </a:ext>
                </a:extLst>
              </a:tr>
              <a:tr h="215900">
                <a:tc>
                  <a:txBody>
                    <a:bodyPr/>
                    <a:lstStyle/>
                    <a:p>
                      <a:pPr algn="ctr">
                        <a:lnSpc>
                          <a:spcPts val="1500"/>
                        </a:lnSpc>
                        <a:spcAft>
                          <a:spcPts val="0"/>
                        </a:spcAft>
                      </a:pPr>
                      <a:r>
                        <a:rPr lang="en-GB" sz="1200">
                          <a:effectLst/>
                        </a:rPr>
                        <a:t>-Organic chemistry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20</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88593752"/>
                  </a:ext>
                </a:extLst>
              </a:tr>
              <a:tr h="204715">
                <a:tc>
                  <a:txBody>
                    <a:bodyPr/>
                    <a:lstStyle/>
                    <a:p>
                      <a:pPr algn="ctr">
                        <a:lnSpc>
                          <a:spcPts val="1500"/>
                        </a:lnSpc>
                        <a:spcAft>
                          <a:spcPts val="0"/>
                        </a:spcAft>
                      </a:pPr>
                      <a:r>
                        <a:rPr lang="en-GB" sz="1200">
                          <a:effectLst/>
                        </a:rPr>
                        <a:t>Total (natural sciences excepting biological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dirty="0">
                          <a:effectLst/>
                        </a:rPr>
                        <a:t>80</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56080971"/>
                  </a:ext>
                </a:extLst>
              </a:tr>
              <a:tr h="215900">
                <a:tc>
                  <a:txBody>
                    <a:bodyPr/>
                    <a:lstStyle/>
                    <a:p>
                      <a:pPr algn="ctr">
                        <a:lnSpc>
                          <a:spcPts val="1500"/>
                        </a:lnSpc>
                        <a:spcAft>
                          <a:spcPts val="0"/>
                        </a:spcAft>
                      </a:pPr>
                      <a:r>
                        <a:rPr lang="en-GB" sz="1200">
                          <a:effectLst/>
                        </a:rPr>
                        <a:t>ENGINEERING AND TECHNOLOGY – Medical engineering</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14</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1208365"/>
                  </a:ext>
                </a:extLst>
              </a:tr>
              <a:tr h="215900">
                <a:tc>
                  <a:txBody>
                    <a:bodyPr/>
                    <a:lstStyle/>
                    <a:p>
                      <a:pPr algn="ctr">
                        <a:lnSpc>
                          <a:spcPts val="1500"/>
                        </a:lnSpc>
                        <a:spcAft>
                          <a:spcPts val="0"/>
                        </a:spcAft>
                      </a:pPr>
                      <a:r>
                        <a:rPr lang="en-GB" sz="1200">
                          <a:effectLst/>
                        </a:rPr>
                        <a:t>Environmental biotechnology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3</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5351910"/>
                  </a:ext>
                </a:extLst>
              </a:tr>
              <a:tr h="215900">
                <a:tc>
                  <a:txBody>
                    <a:bodyPr/>
                    <a:lstStyle/>
                    <a:p>
                      <a:pPr algn="ctr">
                        <a:lnSpc>
                          <a:spcPts val="1500"/>
                        </a:lnSpc>
                        <a:spcAft>
                          <a:spcPts val="0"/>
                        </a:spcAft>
                      </a:pPr>
                      <a:r>
                        <a:rPr lang="en-GB" sz="1200">
                          <a:effectLst/>
                        </a:rPr>
                        <a:t>Industrial biotechnology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16</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10508872"/>
                  </a:ext>
                </a:extLst>
              </a:tr>
              <a:tr h="215900">
                <a:tc>
                  <a:txBody>
                    <a:bodyPr/>
                    <a:lstStyle/>
                    <a:p>
                      <a:pPr algn="ctr">
                        <a:lnSpc>
                          <a:spcPts val="1500"/>
                        </a:lnSpc>
                        <a:spcAft>
                          <a:spcPts val="0"/>
                        </a:spcAft>
                      </a:pPr>
                      <a:r>
                        <a:rPr lang="en-GB" sz="1200">
                          <a:effectLst/>
                        </a:rPr>
                        <a:t>Total (Engineering and technology)</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33</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62173190"/>
                  </a:ext>
                </a:extLst>
              </a:tr>
              <a:tr h="215900">
                <a:tc>
                  <a:txBody>
                    <a:bodyPr/>
                    <a:lstStyle/>
                    <a:p>
                      <a:pPr algn="ctr">
                        <a:lnSpc>
                          <a:spcPts val="1500"/>
                        </a:lnSpc>
                        <a:spcAft>
                          <a:spcPts val="0"/>
                        </a:spcAft>
                      </a:pPr>
                      <a:r>
                        <a:rPr lang="en-GB" sz="1200">
                          <a:effectLst/>
                        </a:rPr>
                        <a:t>MEDICAL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489</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00477259"/>
                  </a:ext>
                </a:extLst>
              </a:tr>
              <a:tr h="215900">
                <a:tc>
                  <a:txBody>
                    <a:bodyPr/>
                    <a:lstStyle/>
                    <a:p>
                      <a:pPr algn="ctr">
                        <a:lnSpc>
                          <a:spcPts val="1500"/>
                        </a:lnSpc>
                        <a:spcAft>
                          <a:spcPts val="0"/>
                        </a:spcAft>
                      </a:pPr>
                      <a:r>
                        <a:rPr lang="en-GB" sz="1200">
                          <a:effectLst/>
                        </a:rPr>
                        <a:t>AGRICULTURAL SCIENCES – Veterinary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84</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8715085"/>
                  </a:ext>
                </a:extLst>
              </a:tr>
              <a:tr h="215900">
                <a:tc>
                  <a:txBody>
                    <a:bodyPr/>
                    <a:lstStyle/>
                    <a:p>
                      <a:pPr algn="ctr">
                        <a:lnSpc>
                          <a:spcPts val="1500"/>
                        </a:lnSpc>
                        <a:spcAft>
                          <a:spcPts val="0"/>
                        </a:spcAft>
                      </a:pPr>
                      <a:r>
                        <a:rPr lang="en-GB" sz="1200">
                          <a:effectLst/>
                        </a:rPr>
                        <a:t>Biotechnology in agriculture</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34</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67982895"/>
                  </a:ext>
                </a:extLst>
              </a:tr>
              <a:tr h="215900">
                <a:tc>
                  <a:txBody>
                    <a:bodyPr/>
                    <a:lstStyle/>
                    <a:p>
                      <a:pPr algn="ctr">
                        <a:lnSpc>
                          <a:spcPts val="1500"/>
                        </a:lnSpc>
                        <a:spcAft>
                          <a:spcPts val="0"/>
                        </a:spcAft>
                      </a:pPr>
                      <a:r>
                        <a:rPr lang="en-GB" sz="1200">
                          <a:effectLst/>
                        </a:rPr>
                        <a:t>Total  (agricultural sciences)</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a:effectLst/>
                        </a:rPr>
                        <a:t>118</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1003768"/>
                  </a:ext>
                </a:extLst>
              </a:tr>
              <a:tr h="215900">
                <a:tc>
                  <a:txBody>
                    <a:bodyPr/>
                    <a:lstStyle/>
                    <a:p>
                      <a:pPr algn="ctr">
                        <a:lnSpc>
                          <a:spcPts val="1500"/>
                        </a:lnSpc>
                        <a:spcAft>
                          <a:spcPts val="0"/>
                        </a:spcAft>
                      </a:pPr>
                      <a:r>
                        <a:rPr lang="en-GB" sz="1200">
                          <a:effectLst/>
                        </a:rPr>
                        <a:t>TOTAL</a:t>
                      </a:r>
                      <a:endParaRPr lang="sk-S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ts val="1500"/>
                        </a:lnSpc>
                        <a:spcAft>
                          <a:spcPts val="0"/>
                        </a:spcAft>
                      </a:pPr>
                      <a:r>
                        <a:rPr lang="en-GB" sz="1200" dirty="0">
                          <a:effectLst/>
                        </a:rPr>
                        <a:t>1025</a:t>
                      </a:r>
                      <a:endParaRPr lang="sk-S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39142256"/>
                  </a:ext>
                </a:extLst>
              </a:tr>
            </a:tbl>
          </a:graphicData>
        </a:graphic>
      </p:graphicFrame>
      <p:sp>
        <p:nvSpPr>
          <p:cNvPr id="7" name="Zástupný objekt pre pätu 6"/>
          <p:cNvSpPr>
            <a:spLocks noGrp="1"/>
          </p:cNvSpPr>
          <p:nvPr>
            <p:ph type="ftr" sz="quarter" idx="11"/>
          </p:nvPr>
        </p:nvSpPr>
        <p:spPr/>
        <p:txBody>
          <a:bodyPr/>
          <a:lstStyle/>
          <a:p>
            <a:r>
              <a:rPr lang="en-US" smtClean="0"/>
              <a:t>Danica Zendulková, Slovak Centre of Scientific and Technical Information </a:t>
            </a:r>
            <a:endParaRPr lang="sk-SK"/>
          </a:p>
        </p:txBody>
      </p:sp>
    </p:spTree>
    <p:extLst>
      <p:ext uri="{BB962C8B-B14F-4D97-AF65-F5344CB8AC3E}">
        <p14:creationId xmlns:p14="http://schemas.microsoft.com/office/powerpoint/2010/main" val="1947415035"/>
      </p:ext>
    </p:extLst>
  </p:cSld>
  <p:clrMapOvr>
    <a:masterClrMapping/>
  </p:clrMapOvr>
</p:sld>
</file>

<file path=ppt/theme/theme1.xml><?xml version="1.0" encoding="utf-8"?>
<a:theme xmlns:a="http://schemas.openxmlformats.org/drawingml/2006/main" name="Dym">
  <a:themeElements>
    <a:clrScheme name="Dym">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y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ym">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1173</TotalTime>
  <Words>1292</Words>
  <Application>Microsoft Office PowerPoint</Application>
  <PresentationFormat>Širokouhlá</PresentationFormat>
  <Paragraphs>396</Paragraphs>
  <Slides>14</Slides>
  <Notes>0</Notes>
  <HiddenSlides>0</HiddenSlides>
  <MMClips>0</MMClips>
  <ScaleCrop>false</ScaleCrop>
  <HeadingPairs>
    <vt:vector size="6" baseType="variant">
      <vt:variant>
        <vt:lpstr>Použité písma</vt:lpstr>
      </vt:variant>
      <vt:variant>
        <vt:i4>6</vt:i4>
      </vt:variant>
      <vt:variant>
        <vt:lpstr>Motív</vt:lpstr>
      </vt:variant>
      <vt:variant>
        <vt:i4>1</vt:i4>
      </vt:variant>
      <vt:variant>
        <vt:lpstr>Nadpisy snímok</vt:lpstr>
      </vt:variant>
      <vt:variant>
        <vt:i4>14</vt:i4>
      </vt:variant>
    </vt:vector>
  </HeadingPairs>
  <TitlesOfParts>
    <vt:vector size="21" baseType="lpstr">
      <vt:lpstr>SimSun</vt:lpstr>
      <vt:lpstr>Arial</vt:lpstr>
      <vt:lpstr>Calibri</vt:lpstr>
      <vt:lpstr>Century Gothic</vt:lpstr>
      <vt:lpstr>Times New Roman</vt:lpstr>
      <vt:lpstr>Wingdings 3</vt:lpstr>
      <vt:lpstr>Dym</vt:lpstr>
      <vt:lpstr>Measuring and evaluation scientific disciplines impact  based on CRIS system data </vt:lpstr>
      <vt:lpstr>Introduction</vt:lpstr>
      <vt:lpstr>Research process</vt:lpstr>
      <vt:lpstr>Definition of Life Sciences</vt:lpstr>
      <vt:lpstr>Data sources</vt:lpstr>
      <vt:lpstr>Content of SK CRIS</vt:lpstr>
      <vt:lpstr>Selected Indicators  (by SK CRIS)</vt:lpstr>
      <vt:lpstr>Results - Subjects</vt:lpstr>
      <vt:lpstr>Results - Projects</vt:lpstr>
      <vt:lpstr>Women in research projects</vt:lpstr>
      <vt:lpstr>Results -Publications</vt:lpstr>
      <vt:lpstr>Limitation</vt:lpstr>
      <vt:lpstr>Conclusion</vt:lpstr>
      <vt:lpstr>Thank you very much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and evaluation scientific disciplines impact  based on CRIS system data </dc:title>
  <dc:creator>Zendulkova Danica</dc:creator>
  <cp:lastModifiedBy>Zendulkova Danica</cp:lastModifiedBy>
  <cp:revision>37</cp:revision>
  <dcterms:created xsi:type="dcterms:W3CDTF">2024-10-09T11:22:29Z</dcterms:created>
  <dcterms:modified xsi:type="dcterms:W3CDTF">2024-10-10T06:56:16Z</dcterms:modified>
</cp:coreProperties>
</file>