
<file path=[Content_Types].xml><?xml version="1.0" encoding="utf-8"?>
<Types xmlns="http://schemas.openxmlformats.org/package/2006/content-types">
  <Default Extension="bin" ContentType="application/vnd.openxmlformats-officedocument.oleObject"/>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word/document.xml" ContentType="application/vnd.openxmlformats-officedocument.wordprocessingml.document.main+xml"/>
  <Override PartName="/word/header15.xml" ContentType="application/vnd.openxmlformats-officedocument.wordprocessingml.header+xml"/>
  <Override PartName="/word/footer11.xml" ContentType="application/vnd.openxmlformats-officedocument.wordprocessingml.footer+xml"/>
  <Override PartName="/word/header14.xml" ContentType="application/vnd.openxmlformats-officedocument.wordprocessingml.header+xml"/>
  <Override PartName="/word/header13.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9.xml" ContentType="application/vnd.openxmlformats-officedocument.wordprocessingml.footer+xml"/>
  <Override PartName="/word/header2.xml" ContentType="application/vnd.openxmlformats-officedocument.wordprocessingml.header+xml"/>
  <Override PartName="/word/header1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10.xml" ContentType="application/vnd.openxmlformats-officedocument.wordprocessingml.footer+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header9.xml" ContentType="application/vnd.openxmlformats-officedocument.wordprocessingml.header+xml"/>
  <Override PartName="/word/footer7.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8.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16.xml" ContentType="application/vnd.openxmlformats-officedocument.drawingml.chart+xml"/>
  <Override PartName="/word/charts/style16.xml" ContentType="application/vnd.ms-office.chartstyle+xml"/>
  <Override PartName="/word/charts/colors16.xml" ContentType="application/vnd.ms-office.chartcolorstyle+xml"/>
  <Override PartName="/word/charts/chart17.xml" ContentType="application/vnd.openxmlformats-officedocument.drawingml.chart+xml"/>
  <Override PartName="/word/charts/style17.xml" ContentType="application/vnd.ms-office.chartstyle+xml"/>
  <Override PartName="/word/charts/colors17.xml" ContentType="application/vnd.ms-office.chartcolorstyle+xml"/>
  <Override PartName="/word/charts/chart18.xml" ContentType="application/vnd.openxmlformats-officedocument.drawingml.chart+xml"/>
  <Override PartName="/word/charts/style18.xml" ContentType="application/vnd.ms-office.chartstyle+xml"/>
  <Override PartName="/word/charts/colors18.xml" ContentType="application/vnd.ms-office.chartcolorstyle+xml"/>
  <Override PartName="/word/charts/chart19.xml" ContentType="application/vnd.openxmlformats-officedocument.drawingml.chart+xml"/>
  <Override PartName="/word/charts/style19.xml" ContentType="application/vnd.ms-office.chartstyle+xml"/>
  <Override PartName="/word/charts/colors19.xml" ContentType="application/vnd.ms-office.chartcolorstyle+xml"/>
  <Override PartName="/word/charts/chart20.xml" ContentType="application/vnd.openxmlformats-officedocument.drawingml.chart+xml"/>
  <Override PartName="/word/charts/style20.xml" ContentType="application/vnd.ms-office.chartstyle+xml"/>
  <Override PartName="/word/charts/colors20.xml" ContentType="application/vnd.ms-office.chartcolorstyle+xml"/>
  <Override PartName="/word/charts/chart21.xml" ContentType="application/vnd.openxmlformats-officedocument.drawingml.chart+xml"/>
  <Override PartName="/word/charts/style21.xml" ContentType="application/vnd.ms-office.chartstyle+xml"/>
  <Override PartName="/word/charts/colors21.xml" ContentType="application/vnd.ms-office.chartcolorstyle+xml"/>
  <Override PartName="/word/charts/chart22.xml" ContentType="application/vnd.openxmlformats-officedocument.drawingml.chart+xml"/>
  <Override PartName="/word/charts/style22.xml" ContentType="application/vnd.ms-office.chartstyle+xml"/>
  <Override PartName="/word/charts/colors22.xml" ContentType="application/vnd.ms-office.chartcolorstyle+xml"/>
  <Override PartName="/word/charts/chart23.xml" ContentType="application/vnd.openxmlformats-officedocument.drawingml.chart+xml"/>
  <Override PartName="/word/charts/style23.xml" ContentType="application/vnd.ms-office.chartstyle+xml"/>
  <Override PartName="/word/charts/colors23.xml" ContentType="application/vnd.ms-office.chartcolorstyle+xml"/>
  <Override PartName="/word/charts/chart24.xml" ContentType="application/vnd.openxmlformats-officedocument.drawingml.chart+xml"/>
  <Override PartName="/word/charts/style24.xml" ContentType="application/vnd.ms-office.chartstyle+xml"/>
  <Override PartName="/word/charts/colors24.xml" ContentType="application/vnd.ms-office.chartcolorstyle+xml"/>
  <Override PartName="/word/charts/chart25.xml" ContentType="application/vnd.openxmlformats-officedocument.drawingml.chart+xml"/>
  <Override PartName="/word/charts/style25.xml" ContentType="application/vnd.ms-office.chartstyle+xml"/>
  <Override PartName="/word/charts/colors25.xml" ContentType="application/vnd.ms-office.chartcolorstyle+xml"/>
  <Override PartName="/word/theme/themeOverride1.xml" ContentType="application/vnd.openxmlformats-officedocument.themeOverride+xml"/>
  <Override PartName="/word/charts/chart26.xml" ContentType="application/vnd.openxmlformats-officedocument.drawingml.chart+xml"/>
  <Override PartName="/word/charts/style26.xml" ContentType="application/vnd.ms-office.chartstyle+xml"/>
  <Override PartName="/word/charts/colors26.xml" ContentType="application/vnd.ms-office.chartcolorstyle+xml"/>
  <Override PartName="/word/charts/chart27.xml" ContentType="application/vnd.openxmlformats-officedocument.drawingml.chart+xml"/>
  <Override PartName="/word/charts/style27.xml" ContentType="application/vnd.ms-office.chartstyle+xml"/>
  <Override PartName="/word/charts/colors27.xml" ContentType="application/vnd.ms-office.chartcolorstyle+xml"/>
  <Override PartName="/word/charts/chart28.xml" ContentType="application/vnd.openxmlformats-officedocument.drawingml.chart+xml"/>
  <Override PartName="/word/charts/style28.xml" ContentType="application/vnd.ms-office.chartstyle+xml"/>
  <Override PartName="/word/charts/colors28.xml" ContentType="application/vnd.ms-office.chartcolorstyle+xml"/>
  <Override PartName="/word/charts/chart29.xml" ContentType="application/vnd.openxmlformats-officedocument.drawingml.chart+xml"/>
  <Override PartName="/word/charts/style29.xml" ContentType="application/vnd.ms-office.chartstyle+xml"/>
  <Override PartName="/word/charts/colors29.xml" ContentType="application/vnd.ms-office.chartcolorstyle+xml"/>
  <Override PartName="/word/charts/chart30.xml" ContentType="application/vnd.openxmlformats-officedocument.drawingml.chart+xml"/>
  <Override PartName="/word/charts/style30.xml" ContentType="application/vnd.ms-office.chartstyle+xml"/>
  <Override PartName="/word/charts/colors30.xml" ContentType="application/vnd.ms-office.chartcolorstyle+xml"/>
  <Override PartName="/word/charts/chart31.xml" ContentType="application/vnd.openxmlformats-officedocument.drawingml.chart+xml"/>
  <Override PartName="/word/charts/style31.xml" ContentType="application/vnd.ms-office.chartstyle+xml"/>
  <Override PartName="/word/charts/colors31.xml" ContentType="application/vnd.ms-office.chartcolorstyle+xml"/>
  <Override PartName="/word/charts/chart32.xml" ContentType="application/vnd.openxmlformats-officedocument.drawingml.chart+xml"/>
  <Override PartName="/word/charts/style32.xml" ContentType="application/vnd.ms-office.chartstyle+xml"/>
  <Override PartName="/word/charts/colors32.xml" ContentType="application/vnd.ms-office.chartcolorstyle+xml"/>
  <Override PartName="/word/charts/chart33.xml" ContentType="application/vnd.openxmlformats-officedocument.drawingml.chart+xml"/>
  <Override PartName="/word/charts/style33.xml" ContentType="application/vnd.ms-office.chartstyle+xml"/>
  <Override PartName="/word/charts/colors33.xml" ContentType="application/vnd.ms-office.chartcolorstyle+xml"/>
  <Override PartName="/word/charts/chart34.xml" ContentType="application/vnd.openxmlformats-officedocument.drawingml.chart+xml"/>
  <Override PartName="/word/charts/style34.xml" ContentType="application/vnd.ms-office.chartstyle+xml"/>
  <Override PartName="/word/charts/colors34.xml" ContentType="application/vnd.ms-office.chartcolorstyle+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word/numbering.xml" ContentType="application/vnd.openxmlformats-officedocument.wordprocessingml.numbering+xml"/>
  <Override PartName="/word/fontTable.xml" ContentType="application/vnd.openxmlformats-officedocument.wordprocessingml.fontTable+xml"/>
  <Override PartName="/word/webSettings.xml" ContentType="application/vnd.openxmlformats-officedocument.wordprocessingml.webSettin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a="http://schemas.openxmlformats.org/drawingml/2006/main" xmlns:a14="http://schemas.microsoft.com/office/drawing/2010/main" xmlns:a16="http://schemas.microsoft.com/office/drawing/2014/main" xmlns:c="http://schemas.openxmlformats.org/drawingml/2006/chart"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5000" w:type="pct"/>
        <w:jc w:val="center"/>
        <w:tblBorders>
          <w:top w:val="none" w:color="auto" w:sz="0" w:space="0"/>
          <w:left w:val="none" w:color="auto" w:sz="0" w:space="0"/>
          <w:bottom w:val="none" w:color="auto" w:sz="0" w:space="0"/>
          <w:right w:val="none" w:color="auto" w:sz="0" w:space="0"/>
          <w:insideH w:val="none" w:color="auto" w:sz="0" w:space="0"/>
          <w:insideV w:val="none" w:color="auto" w:sz="0" w:space="0"/>
        </w:tblBorders>
        <w:tblLook w:val="04A0" w:firstRow="1" w:lastRow="0" w:firstColumn="1" w:lastColumn="0" w:noHBand="0" w:noVBand="1"/>
      </w:tblPr>
      <w:tblGrid>
        <w:gridCol w:w="9073"/>
      </w:tblGrid>
      <w:tr w:rsidRPr="00B47B36" w:rsidR="00CD26C9" w:rsidTr="00695F57" w14:paraId="0C1266F7" w14:textId="77777777">
        <w:trPr>
          <w:jc w:val="center"/>
        </w:trPr>
        <w:tc>
          <w:tcPr>
            <w:tcW w:w="5000" w:type="pct"/>
            <w:vAlign w:val="center"/>
          </w:tcPr>
          <w:p w:rsidRPr="00B47B36" w:rsidR="00CD26C9" w:rsidP="00695F57" w:rsidRDefault="00CD26C9" w14:paraId="6B1B2975" w14:textId="77777777">
            <w:pPr>
              <w:jc w:val="center"/>
              <w:rPr>
                <w:b/>
                <w:bCs/>
                <w:sz w:val="72"/>
                <w:szCs w:val="72"/>
              </w:rPr>
            </w:pPr>
            <w:r>
              <w:rPr>
                <w:b/>
                <w:sz w:val="72"/>
              </w:rPr>
              <w:t>ДОКЛАД ЗА ОЦЕНКА</w:t>
            </w:r>
          </w:p>
        </w:tc>
      </w:tr>
      <w:tr w:rsidRPr="00B47B36" w:rsidR="00CD26C9" w:rsidTr="00695F57" w14:paraId="0997F6B4" w14:textId="77777777">
        <w:trPr>
          <w:trHeight w:val="567"/>
          <w:jc w:val="center"/>
        </w:trPr>
        <w:tc>
          <w:tcPr>
            <w:tcW w:w="5000" w:type="pct"/>
            <w:vAlign w:val="center"/>
          </w:tcPr>
          <w:p w:rsidRPr="00B47B36" w:rsidR="00CD26C9" w:rsidP="00695F57" w:rsidRDefault="00CD26C9" w14:paraId="3904D624" w14:textId="77777777">
            <w:pPr>
              <w:jc w:val="center"/>
              <w:rPr>
                <w:sz w:val="24"/>
                <w:szCs w:val="24"/>
              </w:rPr>
            </w:pPr>
            <w:r>
              <w:rPr>
                <w:sz w:val="24"/>
              </w:rPr>
              <w:t>Европейски икономически и социален комитет</w:t>
            </w:r>
          </w:p>
        </w:tc>
      </w:tr>
      <w:tr w:rsidRPr="00B47B36" w:rsidR="00CD26C9" w:rsidTr="00695F57" w14:paraId="1D644B77" w14:textId="77777777">
        <w:trPr>
          <w:jc w:val="center"/>
        </w:trPr>
        <w:tc>
          <w:tcPr>
            <w:tcW w:w="5000" w:type="pct"/>
            <w:vAlign w:val="center"/>
          </w:tcPr>
          <w:p w:rsidRPr="00B47B36" w:rsidR="00CD26C9" w:rsidP="00695F57" w:rsidRDefault="003130C2" w14:paraId="25DFFFC7" w14:textId="4658D41B">
            <w:pPr>
              <w:jc w:val="center"/>
              <w:rPr>
                <w:b/>
                <w:bCs/>
                <w:sz w:val="44"/>
                <w:szCs w:val="44"/>
              </w:rPr>
            </w:pPr>
            <w:r>
              <w:rPr>
                <w:b/>
                <w:sz w:val="44"/>
              </w:rPr>
              <w:t>Програма „Цифрова Европа“</w:t>
            </w:r>
          </w:p>
        </w:tc>
      </w:tr>
      <w:tr w:rsidRPr="00B47B36" w:rsidR="00CD26C9" w:rsidTr="00695F57" w14:paraId="10E683EE" w14:textId="77777777">
        <w:trPr>
          <w:jc w:val="center"/>
        </w:trPr>
        <w:tc>
          <w:tcPr>
            <w:tcW w:w="5000" w:type="pct"/>
            <w:vAlign w:val="center"/>
          </w:tcPr>
          <w:p w:rsidRPr="00B47B36" w:rsidR="00CD26C9" w:rsidP="00695F57" w:rsidRDefault="00CD26C9" w14:paraId="2BAFC35D" w14:textId="77777777">
            <w:pPr>
              <w:overflowPunct w:val="0"/>
              <w:autoSpaceDE w:val="0"/>
              <w:autoSpaceDN w:val="0"/>
              <w:adjustRightInd w:val="0"/>
              <w:jc w:val="center"/>
              <w:textAlignment w:val="baseline"/>
              <w:rPr>
                <w:b/>
                <w:bCs/>
                <w:sz w:val="24"/>
                <w:szCs w:val="24"/>
              </w:rPr>
            </w:pPr>
            <w:r>
              <w:rPr>
                <w:sz w:val="24"/>
              </w:rPr>
              <w:t>_____________</w:t>
            </w:r>
          </w:p>
        </w:tc>
      </w:tr>
      <w:tr w:rsidRPr="00B47B36" w:rsidR="00CD26C9" w:rsidTr="00695F57" w14:paraId="5B865E60" w14:textId="77777777">
        <w:trPr>
          <w:jc w:val="center"/>
        </w:trPr>
        <w:tc>
          <w:tcPr>
            <w:tcW w:w="5000" w:type="pct"/>
            <w:vAlign w:val="center"/>
          </w:tcPr>
          <w:p w:rsidRPr="00B47B36" w:rsidR="00CD26C9" w:rsidP="00695F57" w:rsidRDefault="003130C2" w14:paraId="765FFD53" w14:textId="7A7FBF0B">
            <w:pPr>
              <w:jc w:val="center"/>
              <w:rPr>
                <w:sz w:val="24"/>
                <w:szCs w:val="24"/>
              </w:rPr>
            </w:pPr>
            <w:r>
              <w:rPr>
                <w:sz w:val="24"/>
              </w:rPr>
              <w:t>Оценка на програмата „Цифрова Европа“</w:t>
            </w:r>
          </w:p>
        </w:tc>
      </w:tr>
      <w:tr w:rsidRPr="00B47B36" w:rsidR="00CD26C9" w:rsidTr="00695F57" w14:paraId="30A15ABD" w14:textId="77777777">
        <w:trPr>
          <w:jc w:val="center"/>
        </w:trPr>
        <w:tc>
          <w:tcPr>
            <w:tcW w:w="5000" w:type="pct"/>
            <w:vAlign w:val="center"/>
          </w:tcPr>
          <w:p w:rsidRPr="00B47B36" w:rsidR="00CD26C9" w:rsidP="00695F57" w:rsidRDefault="00CD26C9" w14:paraId="4CDF6137" w14:textId="77777777">
            <w:pPr>
              <w:jc w:val="center"/>
              <w:rPr>
                <w:sz w:val="24"/>
                <w:szCs w:val="24"/>
                <w:lang w:val="en-GB"/>
              </w:rPr>
            </w:pPr>
          </w:p>
        </w:tc>
      </w:tr>
      <w:tr w:rsidRPr="00B47B36" w:rsidR="00CD26C9" w:rsidTr="00695F57" w14:paraId="0A87DD1F" w14:textId="77777777">
        <w:trPr>
          <w:jc w:val="center"/>
        </w:trPr>
        <w:tc>
          <w:tcPr>
            <w:tcW w:w="5000" w:type="pct"/>
            <w:vAlign w:val="center"/>
          </w:tcPr>
          <w:p w:rsidRPr="00B47B36" w:rsidR="00CD26C9" w:rsidP="00695F57" w:rsidRDefault="003130C2" w14:paraId="3922E3BF" w14:textId="65223758">
            <w:pPr>
              <w:jc w:val="center"/>
              <w:rPr>
                <w:b/>
                <w:bCs/>
                <w:sz w:val="24"/>
                <w:szCs w:val="24"/>
              </w:rPr>
            </w:pPr>
            <w:r>
              <w:rPr>
                <w:b/>
                <w:sz w:val="24"/>
              </w:rPr>
              <w:t>INT/1054</w:t>
            </w:r>
          </w:p>
        </w:tc>
      </w:tr>
      <w:tr w:rsidRPr="00B47B36" w:rsidR="00CD26C9" w:rsidTr="00695F57" w14:paraId="7C0D824A" w14:textId="77777777">
        <w:trPr>
          <w:jc w:val="center"/>
        </w:trPr>
        <w:tc>
          <w:tcPr>
            <w:tcW w:w="5000" w:type="pct"/>
            <w:vAlign w:val="center"/>
          </w:tcPr>
          <w:p w:rsidRPr="00B47B36" w:rsidR="00CD26C9" w:rsidP="00695F57" w:rsidRDefault="00CD26C9" w14:paraId="193AB3B9" w14:textId="77777777">
            <w:pPr>
              <w:jc w:val="center"/>
              <w:rPr>
                <w:sz w:val="24"/>
                <w:szCs w:val="24"/>
                <w:lang w:val="en-GB"/>
              </w:rPr>
            </w:pPr>
          </w:p>
        </w:tc>
      </w:tr>
      <w:tr w:rsidRPr="00B47B36" w:rsidR="00CD26C9" w:rsidTr="00695F57" w14:paraId="65003D07" w14:textId="77777777">
        <w:trPr>
          <w:jc w:val="center"/>
        </w:trPr>
        <w:tc>
          <w:tcPr>
            <w:tcW w:w="5000" w:type="pct"/>
            <w:vAlign w:val="center"/>
          </w:tcPr>
          <w:p w:rsidRPr="00B47B36" w:rsidR="00CD26C9" w:rsidP="00695F57" w:rsidRDefault="00CD26C9" w14:paraId="2D4C5907" w14:textId="085E84F9">
            <w:pPr>
              <w:jc w:val="center"/>
              <w:rPr>
                <w:sz w:val="24"/>
                <w:szCs w:val="24"/>
              </w:rPr>
            </w:pPr>
            <w:r>
              <w:t xml:space="preserve">Докладчик: </w:t>
            </w:r>
            <w:r>
              <w:rPr>
                <w:b/>
              </w:rPr>
              <w:t>Katrīna ZARINA</w:t>
            </w:r>
          </w:p>
        </w:tc>
      </w:tr>
    </w:tbl>
    <w:p w:rsidRPr="00B47B36" w:rsidR="00574C9B" w:rsidP="00574C9B" w:rsidRDefault="00574C9B" w14:paraId="0B225863" w14:textId="77777777">
      <w:r>
        <w:rPr>
          <w:noProof/>
          <w:sz w:val="20"/>
        </w:rPr>
        <mc:AlternateContent>
          <mc:Choice Requires="wps">
            <w:drawing>
              <wp:anchor distT="0" distB="0" distL="114300" distR="114300" simplePos="0" relativeHeight="251545600" behindDoc="1" locked="0" layoutInCell="0" allowOverlap="1" wp14:editId="3357AC0E" wp14:anchorId="3735E109">
                <wp:simplePos x="0" y="0"/>
                <wp:positionH relativeFrom="rightMargin">
                  <wp:posOffset>-201930</wp:posOffset>
                </wp:positionH>
                <wp:positionV relativeFrom="page">
                  <wp:posOffset>9486900</wp:posOffset>
                </wp:positionV>
                <wp:extent cx="741600" cy="432000"/>
                <wp:effectExtent l="0" t="0" r="0" b="6350"/>
                <wp:wrapNone/>
                <wp:docPr id="20" name="Text Box 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41600" cy="4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574C9B" w:rsidP="00574C9B" w:rsidRDefault="00574C9B" w14:paraId="03B00903" w14:textId="77777777">
                            <w:pPr>
                              <w:jc w:val="center"/>
                            </w:pPr>
                            <w:r>
                              <w:rPr>
                                <w:rFonts w:ascii="Arial" w:hAnsi="Arial"/>
                                <w:b/>
                                <w:sz w:val="48"/>
                              </w:rPr>
                              <w:t>BG</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id="_x0000_t202" coordsize="21600,21600" o:spt="202" path="m,l,21600r21600,l21600,xe" w14:anchorId="3735E109">
                <v:stroke joinstyle="miter"/>
                <v:path gradientshapeok="t" o:connecttype="rect"/>
              </v:shapetype>
              <v:shape id="Text Box 17" style="position:absolute;left:0;text-align:left;margin-left:-15.9pt;margin-top:747pt;width:58.4pt;height:34pt;z-index:-251770880;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page;mso-width-percent:0;mso-height-percent:0;mso-width-relative:page;mso-height-relative:page;v-text-anchor:top" o:spid="_x0000_s1026" o:allowincell="f"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VxId8QEAAMcDAAAOAAAAZHJzL2Uyb0RvYy54bWysU1Fv0zAQfkfiP1h+p0lKWVnUdBqbhpDG&#10;QNr4AVfHaSwSnzm7Tcqv5+x0pYM3xItl350/f99359XV2Hdir8kbtJUsZrkU2iqsjd1W8tvT3Zv3&#10;UvgAtoYOra7kQXt5tX79ajW4Us+xxa7WJBjE+nJwlWxDcGWWedXqHvwMnbacbJB6CHykbVYTDIze&#10;d9k8zy+yAal2hEp7z9HbKSnXCb9ptApfmsbrILpKMreQVkrrJq7ZegXllsC1Rh1pwD+w6MFYfvQE&#10;dQsBxI7MX1C9UYQemzBT2GfYNEbppIHVFPkfah5bcDppYXO8O9nk/x+seth/JWHqSs7ZHgs99+hJ&#10;j0F8wFEUy+jP4HzJZY+OC8PIce5z0urdParvXli8acFu9TURDq2GmvkV8WZ2dnXC8RFkM3zGmt+B&#10;XcAENDbUR/PYDsHoTORw6k3koji4XBQXOWcUpxZvufWpdxmUz5cd+fBRYy/ippLErU/gsL/3IZKB&#10;8rkkvmXxznRdan9nXwS4MEYS+ch3Yh7GzXg0Y4P1gWUQTtPE08+bFumnFANPUiX9jx2QlqL7ZNmK&#10;y2KxiKOXDot3y2g0nWc25xmwiqEqGaSYtjdhGtedI7Nt+aXJfIvXbF9jkrTo88TqyJunJSk+TnYc&#10;x/Nzqvr9/9a/AAAA//8DAFBLAwQUAAYACAAAACEAgIp+ZeAAAAAMAQAADwAAAGRycy9kb3ducmV2&#10;LnhtbEyPzW7CMBCE75V4B2uRegMbSBCkcVBV1GtR6Y/Um4mXJGq8jmJD0rdne2pPq90ZzX6T70bX&#10;iiv2ofGkYTFXIJBKbxuqNLy/Pc82IEI0ZE3rCTX8YIBdMbnLTWb9QK94PcZKcAiFzGioY+wyKUNZ&#10;ozNh7jsk1s6+dyby2lfS9mbgcNfKpVJr6UxD/KE2HT7VWH4fL07Dx8v56zNRh2rv0m7wo5LktlLr&#10;++n4+AAi4hj/zPCLz+hQMNPJX8gG0WqYrRaMHllItgm3Yssm5XniS7peKpBFLv+XKG4AAAD//wMA&#10;UEsBAi0AFAAGAAgAAAAhALaDOJL+AAAA4QEAABMAAAAAAAAAAAAAAAAAAAAAAFtDb250ZW50X1R5&#10;cGVzXS54bWxQSwECLQAUAAYACAAAACEAOP0h/9YAAACUAQAACwAAAAAAAAAAAAAAAAAvAQAAX3Jl&#10;bHMvLnJlbHNQSwECLQAUAAYACAAAACEA9FcSHfEBAADHAwAADgAAAAAAAAAAAAAAAAAuAgAAZHJz&#10;L2Uyb0RvYy54bWxQSwECLQAUAAYACAAAACEAgIp+ZeAAAAAMAQAADwAAAAAAAAAAAAAAAABLBAAA&#10;ZHJzL2Rvd25yZXYueG1sUEsFBgAAAAAEAAQA8wAAAFgFAAAAAA==&#10;">
                <v:textbox>
                  <w:txbxContent>
                    <w:p w:rsidR="00574C9B" w:rsidP="00574C9B" w:rsidRDefault="00574C9B" w14:paraId="03B00903" w14:textId="77777777">
                      <w:pPr>
                        <w:jc w:val="center"/>
                      </w:pPr>
                      <w:r>
                        <w:rPr>
                          <w:rFonts w:ascii="Arial" w:hAnsi="Arial"/>
                          <w:b/>
                          <w:sz w:val="48"/>
                        </w:rPr>
                        <w:t>BG</w:t>
                      </w:r>
                    </w:p>
                  </w:txbxContent>
                </v:textbox>
                <w10:wrap anchorx="margin" anchory="page"/>
              </v:shape>
            </w:pict>
          </mc:Fallback>
        </mc:AlternateContent>
      </w:r>
    </w:p>
    <w:p w:rsidRPr="00B47B36" w:rsidR="00574C9B" w:rsidP="00574C9B" w:rsidRDefault="00574C9B" w14:paraId="3FA5826A" w14:textId="77777777">
      <w:pPr>
        <w:rPr>
          <w:lang w:val="en-GB"/>
        </w:rPr>
      </w:pPr>
    </w:p>
    <w:p w:rsidRPr="00B47B36" w:rsidR="00574C9B" w:rsidP="00574C9B" w:rsidRDefault="00574C9B" w14:paraId="4B88FC0A" w14:textId="77777777">
      <w:pPr>
        <w:rPr>
          <w:lang w:val="en-GB"/>
        </w:rPr>
        <w:sectPr w:rsidRPr="00B47B36" w:rsidR="00574C9B" w:rsidSect="0005674E">
          <w:headerReference w:type="even" r:id="rId12"/>
          <w:headerReference w:type="default" r:id="rId13"/>
          <w:footerReference w:type="even" r:id="rId14"/>
          <w:footerReference w:type="default" r:id="rId15"/>
          <w:headerReference w:type="first" r:id="rId16"/>
          <w:footerReference w:type="first" r:id="rId17"/>
          <w:pgSz w:w="11907" w:h="16839" w:code="9"/>
          <w:pgMar w:top="5669" w:right="1417" w:bottom="1417" w:left="1417" w:header="709" w:footer="709" w:gutter="0"/>
          <w:cols w:space="720"/>
          <w:docGrid w:linePitch="360"/>
        </w:sectPr>
      </w:pPr>
    </w:p>
    <w:tbl>
      <w:tblPr>
        <w:tblpPr w:leftFromText="181" w:rightFromText="181" w:tblpYSpec="bottom"/>
        <w:tblOverlap w:val="never"/>
        <w:tblW w:w="9289" w:type="dxa"/>
        <w:tblLayout w:type="fixed"/>
        <w:tblLook w:val="04A0" w:firstRow="1" w:lastRow="0" w:firstColumn="1" w:lastColumn="0" w:noHBand="0" w:noVBand="1"/>
      </w:tblPr>
      <w:tblGrid>
        <w:gridCol w:w="3085"/>
        <w:gridCol w:w="6204"/>
      </w:tblGrid>
      <w:tr w:rsidRPr="00B47B36" w:rsidR="00914683" w:rsidTr="00E15BF4" w14:paraId="64074C63" w14:textId="77777777">
        <w:tc>
          <w:tcPr>
            <w:tcW w:w="3085" w:type="dxa"/>
          </w:tcPr>
          <w:p w:rsidRPr="00B47B36" w:rsidR="00914683" w:rsidP="0058411F" w:rsidRDefault="009F3486" w14:paraId="51393BC8" w14:textId="2A005DA4">
            <w:pPr>
              <w:autoSpaceDE w:val="0"/>
              <w:autoSpaceDN w:val="0"/>
              <w:jc w:val="left"/>
              <w:rPr>
                <w:szCs w:val="20"/>
              </w:rPr>
            </w:pPr>
            <w:r>
              <w:lastRenderedPageBreak/>
              <w:t>Съветник</w:t>
            </w:r>
          </w:p>
        </w:tc>
        <w:tc>
          <w:tcPr>
            <w:tcW w:w="6204" w:type="dxa"/>
            <w:vAlign w:val="bottom"/>
          </w:tcPr>
          <w:p w:rsidRPr="00B47B36" w:rsidR="00914683" w:rsidP="0058411F" w:rsidRDefault="000254D8" w14:paraId="1BB75A13" w14:textId="06696851">
            <w:pPr>
              <w:autoSpaceDE w:val="0"/>
              <w:autoSpaceDN w:val="0"/>
              <w:jc w:val="left"/>
            </w:pPr>
            <w:r>
              <w:t>Aiga IRMEJA (на докладчика)</w:t>
            </w:r>
          </w:p>
        </w:tc>
      </w:tr>
      <w:tr w:rsidRPr="00B47B36" w:rsidR="009F3486" w:rsidTr="00E15BF4" w14:paraId="439F01E3" w14:textId="77777777">
        <w:tc>
          <w:tcPr>
            <w:tcW w:w="3085" w:type="dxa"/>
          </w:tcPr>
          <w:p w:rsidRPr="00B47B36" w:rsidR="009F3486" w:rsidP="0058411F" w:rsidRDefault="009F3486" w14:paraId="3BA47B6B" w14:textId="77777777">
            <w:pPr>
              <w:autoSpaceDE w:val="0"/>
              <w:autoSpaceDN w:val="0"/>
              <w:jc w:val="left"/>
              <w:rPr>
                <w:szCs w:val="20"/>
                <w:lang w:val="en-GB"/>
              </w:rPr>
            </w:pPr>
          </w:p>
        </w:tc>
        <w:tc>
          <w:tcPr>
            <w:tcW w:w="6204" w:type="dxa"/>
            <w:vAlign w:val="bottom"/>
          </w:tcPr>
          <w:p w:rsidRPr="00B47B36" w:rsidR="009F3486" w:rsidP="0058411F" w:rsidRDefault="009F3486" w14:paraId="301F80DA" w14:textId="77777777">
            <w:pPr>
              <w:autoSpaceDE w:val="0"/>
              <w:autoSpaceDN w:val="0"/>
              <w:jc w:val="left"/>
              <w:rPr>
                <w:lang w:val="en-GB"/>
              </w:rPr>
            </w:pPr>
          </w:p>
        </w:tc>
      </w:tr>
      <w:tr w:rsidRPr="00B47B36" w:rsidR="009F3486" w:rsidTr="00E15BF4" w14:paraId="139D4058" w14:textId="77777777">
        <w:tc>
          <w:tcPr>
            <w:tcW w:w="3085" w:type="dxa"/>
          </w:tcPr>
          <w:p w:rsidRPr="00B47B36" w:rsidR="009F3486" w:rsidP="0058411F" w:rsidRDefault="009F3486" w14:paraId="6C1D3442" w14:textId="0BBD6945">
            <w:pPr>
              <w:autoSpaceDE w:val="0"/>
              <w:autoSpaceDN w:val="0"/>
              <w:jc w:val="left"/>
              <w:rPr>
                <w:szCs w:val="20"/>
              </w:rPr>
            </w:pPr>
            <w:r>
              <w:t>Искане за консултация</w:t>
            </w:r>
          </w:p>
        </w:tc>
        <w:tc>
          <w:tcPr>
            <w:tcW w:w="6204" w:type="dxa"/>
            <w:vAlign w:val="bottom"/>
          </w:tcPr>
          <w:p w:rsidRPr="00B47B36" w:rsidR="009F3486" w:rsidP="0058411F" w:rsidRDefault="000254D8" w14:paraId="376AB48C" w14:textId="675A1F46">
            <w:pPr>
              <w:autoSpaceDE w:val="0"/>
              <w:autoSpaceDN w:val="0"/>
              <w:jc w:val="left"/>
            </w:pPr>
            <w:r>
              <w:t>Европейската комисия, 28.11.2023 г.</w:t>
            </w:r>
          </w:p>
        </w:tc>
      </w:tr>
      <w:tr w:rsidRPr="00B47B36" w:rsidR="00AC5114" w:rsidTr="00E15BF4" w14:paraId="46C189AE" w14:textId="77777777">
        <w:tc>
          <w:tcPr>
            <w:tcW w:w="3085" w:type="dxa"/>
          </w:tcPr>
          <w:p w:rsidRPr="00B47B36" w:rsidR="00AC5114" w:rsidP="0058411F" w:rsidRDefault="00AC5114" w14:paraId="2DA32C67" w14:textId="77777777">
            <w:pPr>
              <w:autoSpaceDE w:val="0"/>
              <w:autoSpaceDN w:val="0"/>
              <w:jc w:val="left"/>
              <w:rPr>
                <w:szCs w:val="20"/>
              </w:rPr>
            </w:pPr>
            <w:r>
              <w:t>Правно основание</w:t>
            </w:r>
          </w:p>
        </w:tc>
        <w:tc>
          <w:tcPr>
            <w:tcW w:w="6204" w:type="dxa"/>
            <w:vAlign w:val="bottom"/>
          </w:tcPr>
          <w:p w:rsidRPr="00B47B36" w:rsidR="00AC5114" w:rsidP="0058411F" w:rsidRDefault="00AC5114" w14:paraId="67EB3E4A" w14:textId="2E2815FD">
            <w:pPr>
              <w:autoSpaceDE w:val="0"/>
              <w:autoSpaceDN w:val="0"/>
              <w:jc w:val="left"/>
              <w:rPr>
                <w:szCs w:val="20"/>
              </w:rPr>
            </w:pPr>
            <w:r>
              <w:t>Член 304 от Договора за функционирането на Европейския съюз</w:t>
            </w:r>
          </w:p>
        </w:tc>
      </w:tr>
      <w:tr w:rsidRPr="00B47B36" w:rsidR="00AC5114" w:rsidTr="00E15BF4" w14:paraId="0E2099A6" w14:textId="77777777">
        <w:tc>
          <w:tcPr>
            <w:tcW w:w="3085" w:type="dxa"/>
          </w:tcPr>
          <w:p w:rsidRPr="00B47B36" w:rsidR="00AC5114" w:rsidP="0058411F" w:rsidRDefault="00AC5114" w14:paraId="0BC68BA5" w14:textId="77777777">
            <w:pPr>
              <w:autoSpaceDE w:val="0"/>
              <w:autoSpaceDN w:val="0"/>
              <w:jc w:val="left"/>
            </w:pPr>
            <w:r>
              <w:t>Компетентна секция</w:t>
            </w:r>
          </w:p>
        </w:tc>
        <w:tc>
          <w:tcPr>
            <w:tcW w:w="6204" w:type="dxa"/>
            <w:vAlign w:val="bottom"/>
          </w:tcPr>
          <w:p w:rsidRPr="00B47B36" w:rsidR="00AC5114" w:rsidP="0058411F" w:rsidRDefault="000254D8" w14:paraId="5AE7EA9E" w14:textId="033AF686">
            <w:pPr>
              <w:autoSpaceDE w:val="0"/>
              <w:autoSpaceDN w:val="0"/>
              <w:jc w:val="left"/>
            </w:pPr>
            <w:r>
              <w:t>„Единен пазар, производство и потребление“</w:t>
            </w:r>
          </w:p>
        </w:tc>
      </w:tr>
      <w:tr w:rsidRPr="00B47B36" w:rsidR="00AC5114" w:rsidTr="00E15BF4" w14:paraId="53972E32" w14:textId="77777777">
        <w:tc>
          <w:tcPr>
            <w:tcW w:w="3085" w:type="dxa"/>
          </w:tcPr>
          <w:p w:rsidRPr="00B47B36" w:rsidR="00AC5114" w:rsidP="0058411F" w:rsidRDefault="00AC5114" w14:paraId="13B33E83" w14:textId="77777777">
            <w:pPr>
              <w:autoSpaceDE w:val="0"/>
              <w:autoSpaceDN w:val="0"/>
              <w:jc w:val="left"/>
            </w:pPr>
            <w:r>
              <w:t>Приемане от секцията</w:t>
            </w:r>
          </w:p>
        </w:tc>
        <w:tc>
          <w:tcPr>
            <w:tcW w:w="6204" w:type="dxa"/>
            <w:vAlign w:val="bottom"/>
          </w:tcPr>
          <w:p w:rsidRPr="00B47B36" w:rsidR="00AC5114" w:rsidP="0058411F" w:rsidRDefault="0026073F" w14:paraId="5E71ECD2" w14:textId="7DE2AA57">
            <w:pPr>
              <w:autoSpaceDE w:val="0"/>
              <w:autoSpaceDN w:val="0"/>
              <w:jc w:val="left"/>
            </w:pPr>
            <w:r>
              <w:t>1.10.2024 г.</w:t>
            </w:r>
          </w:p>
        </w:tc>
      </w:tr>
      <w:tr w:rsidRPr="00B47B36" w:rsidR="0058411F" w:rsidTr="00E15BF4" w14:paraId="7AE47B93" w14:textId="77777777">
        <w:tc>
          <w:tcPr>
            <w:tcW w:w="3085" w:type="dxa"/>
          </w:tcPr>
          <w:p w:rsidRPr="00B47B36" w:rsidR="0058411F" w:rsidP="0058411F" w:rsidRDefault="0058411F" w14:paraId="26DE3092" w14:textId="2975B5A0">
            <w:pPr>
              <w:autoSpaceDE w:val="0"/>
              <w:autoSpaceDN w:val="0"/>
              <w:jc w:val="left"/>
            </w:pPr>
            <w:r>
              <w:t>Приемане на пленарна сесия</w:t>
            </w:r>
          </w:p>
        </w:tc>
        <w:tc>
          <w:tcPr>
            <w:tcW w:w="6204" w:type="dxa"/>
            <w:vAlign w:val="bottom"/>
          </w:tcPr>
          <w:p w:rsidRPr="00B47B36" w:rsidR="0058411F" w:rsidP="0058411F" w:rsidRDefault="00796490" w14:paraId="34FA2183" w14:textId="626B81B2">
            <w:pPr>
              <w:autoSpaceDE w:val="0"/>
              <w:autoSpaceDN w:val="0"/>
              <w:jc w:val="left"/>
            </w:pPr>
            <w:r>
              <w:t>23.10.2024 г.</w:t>
            </w:r>
          </w:p>
        </w:tc>
      </w:tr>
      <w:tr w:rsidRPr="00B47B36" w:rsidR="0058411F" w:rsidTr="00E15BF4" w14:paraId="2FE8AE44" w14:textId="77777777">
        <w:tc>
          <w:tcPr>
            <w:tcW w:w="3085" w:type="dxa"/>
          </w:tcPr>
          <w:p w:rsidRPr="00B47B36" w:rsidR="0058411F" w:rsidP="0058411F" w:rsidRDefault="0058411F" w14:paraId="2A65A034" w14:textId="77777777">
            <w:pPr>
              <w:autoSpaceDE w:val="0"/>
              <w:autoSpaceDN w:val="0"/>
              <w:jc w:val="left"/>
            </w:pPr>
            <w:r>
              <w:t>Пленарна сесия №</w:t>
            </w:r>
          </w:p>
        </w:tc>
        <w:tc>
          <w:tcPr>
            <w:tcW w:w="6204" w:type="dxa"/>
            <w:vAlign w:val="bottom"/>
          </w:tcPr>
          <w:p w:rsidRPr="00B47B36" w:rsidR="0058411F" w:rsidP="0058411F" w:rsidRDefault="00796490" w14:paraId="17BFB0A7" w14:textId="515B7EED">
            <w:pPr>
              <w:autoSpaceDE w:val="0"/>
              <w:autoSpaceDN w:val="0"/>
              <w:jc w:val="left"/>
            </w:pPr>
            <w:r>
              <w:t>591</w:t>
            </w:r>
          </w:p>
        </w:tc>
      </w:tr>
      <w:tr w:rsidRPr="00B47B36" w:rsidR="0058411F" w:rsidTr="00E15BF4" w14:paraId="3889B17A" w14:textId="77777777">
        <w:tc>
          <w:tcPr>
            <w:tcW w:w="3085" w:type="dxa"/>
          </w:tcPr>
          <w:p w:rsidRPr="00B47B36" w:rsidR="0058411F" w:rsidP="0058411F" w:rsidRDefault="0058411F" w14:paraId="0C723801" w14:textId="77777777">
            <w:pPr>
              <w:autoSpaceDE w:val="0"/>
              <w:autoSpaceDN w:val="0"/>
              <w:jc w:val="left"/>
            </w:pPr>
            <w:r>
              <w:t>Резултат от гласуването</w:t>
            </w:r>
            <w:r>
              <w:cr/>
            </w:r>
            <w:r>
              <w:br/>
              <w:t>(„за“/„против“/„въздържал се“)</w:t>
            </w:r>
          </w:p>
        </w:tc>
        <w:tc>
          <w:tcPr>
            <w:tcW w:w="6204" w:type="dxa"/>
            <w:vAlign w:val="bottom"/>
          </w:tcPr>
          <w:p w:rsidRPr="00B47B36" w:rsidR="0058411F" w:rsidP="0058411F" w:rsidRDefault="003D3869" w14:paraId="14DB34EA" w14:textId="19209F56">
            <w:pPr>
              <w:autoSpaceDE w:val="0"/>
              <w:autoSpaceDN w:val="0"/>
              <w:jc w:val="left"/>
            </w:pPr>
            <w:r>
              <w:t>184/2/1</w:t>
            </w:r>
          </w:p>
        </w:tc>
      </w:tr>
    </w:tbl>
    <w:p w:rsidRPr="00B47B36" w:rsidR="00AC5114" w:rsidP="00574C9B" w:rsidRDefault="00AC5114" w14:paraId="156A5F34" w14:textId="77777777">
      <w:pPr>
        <w:rPr>
          <w:lang w:val="en-GB"/>
        </w:rPr>
      </w:pPr>
    </w:p>
    <w:p w:rsidRPr="00B47B36" w:rsidR="00AC5114" w:rsidP="00574C9B" w:rsidRDefault="00AC5114" w14:paraId="2CD3051D" w14:textId="77777777">
      <w:pPr>
        <w:rPr>
          <w:lang w:val="en-GB"/>
        </w:rPr>
        <w:sectPr w:rsidRPr="00B47B36" w:rsidR="00AC5114" w:rsidSect="0005674E">
          <w:headerReference w:type="even" r:id="rId18"/>
          <w:headerReference w:type="default" r:id="rId19"/>
          <w:footerReference w:type="default" r:id="rId20"/>
          <w:headerReference w:type="first" r:id="rId21"/>
          <w:pgSz w:w="11907" w:h="16839" w:code="9"/>
          <w:pgMar w:top="5669" w:right="1418" w:bottom="1418" w:left="1418" w:header="709" w:footer="709" w:gutter="0"/>
          <w:cols w:space="720"/>
          <w:docGrid w:linePitch="360"/>
        </w:sectPr>
      </w:pPr>
    </w:p>
    <w:p w:rsidRPr="009F3F65" w:rsidR="003130C2" w:rsidP="003130C2" w:rsidRDefault="003130C2" w14:paraId="7A950FF6" w14:textId="4497379C">
      <w:pPr>
        <w:jc w:val="left"/>
      </w:pPr>
      <w:r>
        <w:rPr>
          <w:noProof/>
          <w:sz w:val="20"/>
        </w:rPr>
        <w:lastRenderedPageBreak/>
        <mc:AlternateContent>
          <mc:Choice Requires="wps">
            <w:drawing>
              <wp:anchor distT="0" distB="0" distL="114300" distR="114300" simplePos="0" relativeHeight="251555840" behindDoc="1" locked="0" layoutInCell="0" allowOverlap="1" wp14:editId="1E747BD9" wp14:anchorId="459BD1AF">
                <wp:simplePos x="0" y="0"/>
                <wp:positionH relativeFrom="page">
                  <wp:posOffset>6769100</wp:posOffset>
                </wp:positionH>
                <wp:positionV relativeFrom="page">
                  <wp:posOffset>10081260</wp:posOffset>
                </wp:positionV>
                <wp:extent cx="647700" cy="396240"/>
                <wp:effectExtent l="0" t="3810" r="3175" b="0"/>
                <wp:wrapNone/>
                <wp:docPr id="28" name="Text Box 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47700" cy="396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260E65" w:rsidR="003130C2" w:rsidP="003130C2" w:rsidRDefault="003130C2" w14:paraId="531BCE10" w14:textId="77777777">
                            <w:pPr>
                              <w:jc w:val="center"/>
                              <w:rPr>
                                <w:rFonts w:ascii="Arial" w:hAnsi="Arial" w:cs="Arial"/>
                                <w:b/>
                                <w:bCs/>
                                <w:sz w:val="48"/>
                              </w:rPr>
                            </w:pPr>
                            <w:r>
                              <w:rPr>
                                <w:rFonts w:ascii="Arial" w:hAnsi="Arial"/>
                                <w:b/>
                                <w:sz w:val="48"/>
                              </w:rPr>
                              <w:t>BG</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_x0000_s1027" style="position:absolute;margin-left:533pt;margin-top:793.8pt;width:51pt;height:31.2pt;z-index:-2517606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allowincell="f"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Ydu29QEAAM4DAAAOAAAAZHJzL2Uyb0RvYy54bWysU8Fu2zAMvQ/YPwi6L3ayLFmNOEXXosOA&#10;rhvQ9gMYWY6F2aJGKbGzrx8lp2m23oZdBImknt7jo1aXQ9eKvSZv0JZyOsml0FZhZey2lE+Pt+8+&#10;SuED2ApatLqUB+3l5frtm1XvCj3DBttKk2AQ64velbIJwRVZ5lWjO/ATdNpyskbqIPCRtllF0DN6&#10;12azPF9kPVLlCJX2nqM3Y1KuE35daxW+1bXXQbSlZG4hrZTWTVyz9QqKLYFrjDrSgH9g0YGx/OgJ&#10;6gYCiB2ZV1CdUYQe6zBR2GVY10bppIHVTPO/1Dw04HTSws3x7tQm//9g1f3+OwlTlXLGTlno2KNH&#10;PQTxCQcxXcb+9M4XXPbguDAMHGefk1bv7lD98MLidQN2q6+IsG80VMxvGm9mZ1dHHB9BNv1XrPgd&#10;2AVMQENNXWwet0MwOvt0OHkTuSgOLubLZc4Zxan3F4vZPHmXQfF82ZEPnzV2Im5KSWx9Aof9nQ+R&#10;DBTPJfEti7embZP9rf0jwIUxkshHviPzMGyG1KekLArbYHVgNYTjUPEn4E2D9EuKngeqlP7nDkhL&#10;0X6x3JGL6Zw5i5AO8w/LGR/oPLM5z4BVDFXKIMW4vQ7j1O4cmW3DL40eWLziLtYmKXxhdaTPQ5OE&#10;Hwc8TuX5OVW9fMP1bwAAAP//AwBQSwMEFAAGAAgAAAAhAOtUMVreAAAADwEAAA8AAABkcnMvZG93&#10;bnJldi54bWxMT0FOwzAQvCPxB2uRuFG7iJgQ4lQIxBVEgUq9ufE2iYjXUew24fdsT/Q2szOanSlX&#10;s+/FEcfYBTKwXCgQSHVwHTUGvj5fb3IQMVlytg+EBn4xwqq6vCht4cJEH3hcp0ZwCMXCGmhTGgop&#10;Y92it3ERBiTW9mH0NjEdG+lGO3G47+WtUlp62xF/aO2Azy3WP+uDN/D9tt9u7tR78+KzYQqzkuQf&#10;pDHXV/PTI4iEc/o3w6k+V4eKO+3CgVwUPXOlNY9JjLL8XoM4eZY659uOkc6UAlmV8nxH9QcAAP//&#10;AwBQSwECLQAUAAYACAAAACEAtoM4kv4AAADhAQAAEwAAAAAAAAAAAAAAAAAAAAAAW0NvbnRlbnRf&#10;VHlwZXNdLnhtbFBLAQItABQABgAIAAAAIQA4/SH/1gAAAJQBAAALAAAAAAAAAAAAAAAAAC8BAABf&#10;cmVscy8ucmVsc1BLAQItABQABgAIAAAAIQBXYdu29QEAAM4DAAAOAAAAAAAAAAAAAAAAAC4CAABk&#10;cnMvZTJvRG9jLnhtbFBLAQItABQABgAIAAAAIQDrVDFa3gAAAA8BAAAPAAAAAAAAAAAAAAAAAE8E&#10;AABkcnMvZG93bnJldi54bWxQSwUGAAAAAAQABADzAAAAWgUAAAAA&#10;" w14:anchorId="459BD1AF">
                <v:textbox>
                  <w:txbxContent>
                    <w:p w:rsidRPr="00260E65" w:rsidR="003130C2" w:rsidP="003130C2" w:rsidRDefault="003130C2" w14:paraId="531BCE10" w14:textId="77777777">
                      <w:pPr>
                        <w:jc w:val="center"/>
                        <w:rPr>
                          <w:rFonts w:ascii="Arial" w:hAnsi="Arial" w:cs="Arial"/>
                          <w:b/>
                          <w:bCs/>
                          <w:sz w:val="48"/>
                        </w:rPr>
                      </w:pPr>
                      <w:r>
                        <w:rPr>
                          <w:rFonts w:ascii="Arial" w:hAnsi="Arial"/>
                          <w:b/>
                          <w:sz w:val="48"/>
                        </w:rPr>
                        <w:t>BG</w:t>
                      </w:r>
                    </w:p>
                  </w:txbxContent>
                </v:textbox>
                <w10:wrap anchorx="page" anchory="page"/>
              </v:shape>
            </w:pict>
          </mc:Fallback>
        </mc:AlternateContent>
      </w:r>
    </w:p>
    <w:p w:rsidRPr="009F3F65" w:rsidR="003130C2" w:rsidP="003130C2" w:rsidRDefault="003130C2" w14:paraId="7EE8178B" w14:textId="77777777">
      <w:pPr>
        <w:pStyle w:val="Heading1"/>
        <w:spacing w:line="283" w:lineRule="auto"/>
        <w:rPr>
          <w:b/>
          <w:bCs/>
        </w:rPr>
      </w:pPr>
      <w:r>
        <w:rPr>
          <w:b/>
        </w:rPr>
        <w:t>Въведение</w:t>
      </w:r>
    </w:p>
    <w:p w:rsidRPr="009F3F65" w:rsidR="003130C2" w:rsidP="003130C2" w:rsidRDefault="003130C2" w14:paraId="28DC2E0D" w14:textId="77777777">
      <w:pPr>
        <w:spacing w:line="283" w:lineRule="auto"/>
        <w:rPr>
          <w:lang w:val="en-GB"/>
        </w:rPr>
      </w:pPr>
    </w:p>
    <w:p w:rsidRPr="009F3F65" w:rsidR="003130C2" w:rsidP="003130C2" w:rsidRDefault="003130C2" w14:paraId="21DF7A9F" w14:textId="77777777">
      <w:pPr>
        <w:pStyle w:val="Heading2"/>
        <w:spacing w:line="283" w:lineRule="auto"/>
      </w:pPr>
      <w:r>
        <w:t>Програмата „Цифрова Европа“ за периода 2021—2027 г. има за цел да ускори приемането на цифрови технологии сред предприятията и публичните администрации в целия ЕС. Тя подкрепя цифровата трансформация и стратегическите цифрови способности като част от клъстера „Европейски стратегически инвестиции“, като се съсредоточава върху насърчаването на издръжливостта, приобщаването и цифровия суверенитет в ЕС. За програмата е отпуснат бюджет от 7,6 млрд. евро за периода 2021—2027 г.</w:t>
      </w:r>
    </w:p>
    <w:p w:rsidRPr="009F3F65" w:rsidR="003130C2" w:rsidP="003130C2" w:rsidRDefault="003130C2" w14:paraId="156FEDB2" w14:textId="77777777">
      <w:pPr>
        <w:pStyle w:val="Heading2"/>
        <w:numPr>
          <w:ilvl w:val="0"/>
          <w:numId w:val="0"/>
        </w:numPr>
        <w:spacing w:line="283" w:lineRule="auto"/>
        <w:rPr>
          <w:lang w:val="en-GB"/>
        </w:rPr>
      </w:pPr>
    </w:p>
    <w:p w:rsidRPr="009F3F65" w:rsidR="003130C2" w:rsidP="003130C2" w:rsidRDefault="003130C2" w14:paraId="01FE8788" w14:textId="77777777">
      <w:pPr>
        <w:pStyle w:val="Heading2"/>
        <w:spacing w:line="283" w:lineRule="auto"/>
      </w:pPr>
      <w:r>
        <w:t>Настоящият доклад, в който се оценява програмата „Цифрова Европа“, представлява приносът на ЕИСК към междинната оценка на Европейската комисия. Въз основа на метода за оценка на ЕИСК в настоящия доклад се споделя информация от социалните партньори и организациите на гражданското общество в Германия, Португалия, Полша, Малта и Швеция относно въздействието и значението на участието на гражданското общество в процесите на програмата „Цифрова Европа“. С оглед на конкретната структура на програмата „Цифрова Европа“ бяха проведени събеседвания и проучвания с представители на съответните публични органи. Констатациите са извлечени от преките взаимодействия в посочените държави, както и от получената обратна информация от онлайн анкета. Подробности за методиката и процедурите са документирани в техническото приложение.</w:t>
      </w:r>
    </w:p>
    <w:p w:rsidRPr="009F3F65" w:rsidR="003130C2" w:rsidP="003130C2" w:rsidRDefault="003130C2" w14:paraId="1CA212EC" w14:textId="77777777">
      <w:pPr>
        <w:spacing w:line="283" w:lineRule="auto"/>
        <w:rPr>
          <w:lang w:val="en-GB"/>
        </w:rPr>
      </w:pPr>
    </w:p>
    <w:p w:rsidRPr="009F3F65" w:rsidR="003130C2" w:rsidP="003130C2" w:rsidRDefault="003130C2" w14:paraId="10BCA927" w14:textId="77777777">
      <w:pPr>
        <w:pStyle w:val="Heading2"/>
        <w:spacing w:line="283" w:lineRule="auto"/>
      </w:pPr>
      <w:r>
        <w:t>По програмата „Цифрова Европа“ се подкрепят проекти в областта на суперкомпютрите, изкуствения интелект, киберсигурността, задълбочените цифрови умения и широкото използване на цифрови технологии. След обсъждания с Комисията ЕИСК реши да съсредоточи оценката си върху задълбочените цифрови умения и широкообхватното приложение на технологиите, включително чрез европейските цифрови иновационни центрове (ЕЦЦИ), с акцент върху перспективите за равенство между половете и действителните ползи за ползвателите на програмата „Цифрова Европа“.</w:t>
      </w:r>
    </w:p>
    <w:p w:rsidRPr="009F3F65" w:rsidR="003130C2" w:rsidP="003130C2" w:rsidRDefault="003130C2" w14:paraId="30B1F73D" w14:textId="77777777">
      <w:pPr>
        <w:spacing w:line="283" w:lineRule="auto"/>
        <w:rPr>
          <w:lang w:val="en-GB"/>
        </w:rPr>
      </w:pPr>
    </w:p>
    <w:p w:rsidRPr="009F3F65" w:rsidR="003130C2" w:rsidP="003130C2" w:rsidRDefault="003130C2" w14:paraId="3666B03C" w14:textId="77777777">
      <w:pPr>
        <w:pStyle w:val="Heading2"/>
        <w:spacing w:line="283" w:lineRule="auto"/>
      </w:pPr>
      <w:r>
        <w:t>Целта на доклада за оценка и техническото приложение е да се информират създателите на политики на равнището на ЕС относно гледните точки на организациите на гражданското общество (ОГО) и органите на публичната власт, участващи в средносрочното изпълнение на програмата „Цифрова Европа“ в избрани държави членки, както и да се оценят опитът и ролята на ОГО и публичните органи в процеса на планиране и изпълнение на тази нова програма на ЕС за финансиране.</w:t>
      </w:r>
    </w:p>
    <w:p w:rsidRPr="009F3F65" w:rsidR="003130C2" w:rsidP="003130C2" w:rsidRDefault="003130C2" w14:paraId="1C83B5CE" w14:textId="77777777">
      <w:pPr>
        <w:spacing w:line="283" w:lineRule="auto"/>
        <w:rPr>
          <w:lang w:val="en-GB"/>
        </w:rPr>
      </w:pPr>
    </w:p>
    <w:p w:rsidRPr="009F3F65" w:rsidR="003130C2" w:rsidP="003130C2" w:rsidRDefault="003130C2" w14:paraId="03E268AC" w14:textId="77777777">
      <w:pPr>
        <w:pStyle w:val="Heading2"/>
        <w:spacing w:line="283" w:lineRule="auto"/>
      </w:pPr>
      <w:r>
        <w:t>В доклада за оценка се препоръчва създаването на адаптивна, ангажираща и ефективна рамка за програмата „Цифрова Европа“, която да отговаря на уникалните предизвикателства и да използва възможностите за цифрова трансформация в целия ЕС. Чрез включването на различни перспективи и подобряването на достъпността на програмата „Цифрова Европа“ може да бъде увеличено максимално въздействието ѝ в държавите членки.</w:t>
      </w:r>
    </w:p>
    <w:p w:rsidRPr="009F3F65" w:rsidR="003130C2" w:rsidP="003130C2" w:rsidRDefault="003130C2" w14:paraId="1FD630E1" w14:textId="77777777">
      <w:pPr>
        <w:spacing w:line="283" w:lineRule="auto"/>
        <w:rPr>
          <w:lang w:val="en-GB"/>
        </w:rPr>
      </w:pPr>
    </w:p>
    <w:p w:rsidRPr="009F3F65" w:rsidR="003130C2" w:rsidP="002C7103" w:rsidRDefault="003130C2" w14:paraId="771DE986" w14:textId="77777777">
      <w:pPr>
        <w:pStyle w:val="Heading1"/>
        <w:keepNext/>
        <w:spacing w:line="283" w:lineRule="auto"/>
        <w:rPr>
          <w:b/>
          <w:bCs/>
        </w:rPr>
      </w:pPr>
      <w:r>
        <w:rPr>
          <w:b/>
        </w:rPr>
        <w:lastRenderedPageBreak/>
        <w:t>Общи бележки</w:t>
      </w:r>
    </w:p>
    <w:p w:rsidRPr="009F3F65" w:rsidR="003130C2" w:rsidP="002C7103" w:rsidRDefault="003130C2" w14:paraId="5194A5F3" w14:textId="77777777">
      <w:pPr>
        <w:keepNext/>
        <w:spacing w:line="283" w:lineRule="auto"/>
        <w:ind w:left="142" w:hanging="142"/>
        <w:jc w:val="left"/>
        <w:rPr>
          <w:lang w:val="en-GB"/>
        </w:rPr>
      </w:pPr>
    </w:p>
    <w:p w:rsidRPr="009F3F65" w:rsidR="003130C2" w:rsidP="003130C2" w:rsidRDefault="003130C2" w14:paraId="4EAF4740" w14:textId="5196ADDD">
      <w:pPr>
        <w:pStyle w:val="Heading2"/>
        <w:spacing w:line="283" w:lineRule="auto"/>
      </w:pPr>
      <w:r>
        <w:t>Повечето респонденти се съгласиха, че програмата „Цифрова Европа“ е от решаващо значение за стимулирането на иновациите и цифровата трансформация на икономиката и че програмата се оценява високо, особено нейната насоченост към МСП. Програмата за ЕЦЦИ се разглежда като успешен подход за постигане на целите на цифровото десетилетие, който осигурява всеобхватно покритие в целия Съюза.</w:t>
      </w:r>
    </w:p>
    <w:p w:rsidRPr="009F3F65" w:rsidR="003130C2" w:rsidP="003130C2" w:rsidRDefault="003130C2" w14:paraId="354D3246" w14:textId="77777777">
      <w:pPr>
        <w:spacing w:line="283" w:lineRule="auto"/>
        <w:rPr>
          <w:lang w:val="en-GB"/>
        </w:rPr>
      </w:pPr>
    </w:p>
    <w:p w:rsidRPr="009F3F65" w:rsidR="003130C2" w:rsidP="003130C2" w:rsidRDefault="003130C2" w14:paraId="6D8E80F7" w14:textId="77777777">
      <w:pPr>
        <w:pStyle w:val="Heading2"/>
        <w:spacing w:line="283" w:lineRule="auto"/>
      </w:pPr>
      <w:r>
        <w:t>Процесът на изпълнение на програмата „Цифрова Европа“ претърпя значителни забавяния, което показва липса на зрялост. Поради тези забавяния широко разпространено е мнението, че все още е твърде рано за оценка на въздействието и ефективността на програмата „Цифрова Европа“. Като нова програма за нея липсва дългосрочно планиране, приемственост и ясни бъдещи стъпки и тя разполага с ограничено финансиране. Признаването на тези предизвикателства, свързани с изпълнението, изисква непрекъснато подобрение и ясна пътна карта за бъдещето на програмата.</w:t>
      </w:r>
    </w:p>
    <w:p w:rsidRPr="009F3F65" w:rsidR="003130C2" w:rsidP="003130C2" w:rsidRDefault="003130C2" w14:paraId="0EF68642" w14:textId="77777777">
      <w:pPr>
        <w:spacing w:line="283" w:lineRule="auto"/>
        <w:rPr>
          <w:lang w:val="en-GB"/>
        </w:rPr>
      </w:pPr>
    </w:p>
    <w:p w:rsidRPr="009F3F65" w:rsidR="003130C2" w:rsidP="003130C2" w:rsidRDefault="003130C2" w14:paraId="228955A4" w14:textId="77777777">
      <w:pPr>
        <w:pStyle w:val="Heading2"/>
        <w:spacing w:line="283" w:lineRule="auto"/>
      </w:pPr>
      <w:r>
        <w:t>Програмата за ЕЦЦИ е най-разпознаваемата от организациите на гражданското общество цел на програмата „Цифрова Европа“. Въпреки това останалите специфични цели са почти изцяло неизвестни и има объркване с други схеми и инициативи за финансиране. Програмата за ЕЦЦИ, която обхваща целия ЕС, се признава за успешен подход и често се предлага като пример, който заслужава да бъде повторен.</w:t>
      </w:r>
    </w:p>
    <w:p w:rsidRPr="009F3F65" w:rsidR="003130C2" w:rsidP="003130C2" w:rsidRDefault="003130C2" w14:paraId="09A728E2" w14:textId="77777777">
      <w:pPr>
        <w:spacing w:line="283" w:lineRule="auto"/>
        <w:rPr>
          <w:lang w:val="en-GB"/>
        </w:rPr>
      </w:pPr>
    </w:p>
    <w:p w:rsidRPr="009F3F65" w:rsidR="003130C2" w:rsidP="003130C2" w:rsidRDefault="003130C2" w14:paraId="6CD81155" w14:textId="77777777">
      <w:pPr>
        <w:pStyle w:val="Heading2"/>
        <w:spacing w:line="283" w:lineRule="auto"/>
      </w:pPr>
      <w:r>
        <w:t>Изпълнението на програмата за ЕЦЦИ е различно в рамките на ЕС. Поради значителната роля на държавите членки в изпълнението на програмата нейната значимост, признаване и напредък се различават значително в отделните държави членки. Държавите имат различни правила и подходи по отношение на националните цели, критериите за подбор и ролята на ЕЦЦИ като институция и в схемите за съфинансиране (от националните държавни бюджети, ЕФРР, МВУ или други източници). В резултат на това мненията на респондентите относно ефективността и общата значимост на програмата се различават.</w:t>
      </w:r>
    </w:p>
    <w:p w:rsidRPr="009F3F65" w:rsidR="003130C2" w:rsidP="003130C2" w:rsidRDefault="003130C2" w14:paraId="381DE2AA" w14:textId="77777777">
      <w:pPr>
        <w:spacing w:line="283" w:lineRule="auto"/>
        <w:rPr>
          <w:lang w:val="en-GB"/>
        </w:rPr>
      </w:pPr>
    </w:p>
    <w:p w:rsidRPr="009F3F65" w:rsidR="003130C2" w:rsidP="003130C2" w:rsidRDefault="003130C2" w14:paraId="6D8D661A" w14:textId="77777777">
      <w:pPr>
        <w:pStyle w:val="Heading2"/>
        <w:spacing w:line="283" w:lineRule="auto"/>
      </w:pPr>
      <w:r>
        <w:t>С изключение на програмата за ЕЦЦИ, другите цели на програмата „Цифрова Европа“ показват неравенства между големите икономики в ЕС и по-малките региони. Комбинацията от инструменти за съфинансиране създава значителни забавяния, неравенства между държавите и липса на споделен ангажимент за постигане на общите цели, което възпрепятства трансграничното сътрудничество.</w:t>
      </w:r>
    </w:p>
    <w:p w:rsidRPr="009F3F65" w:rsidR="003130C2" w:rsidP="003130C2" w:rsidRDefault="003130C2" w14:paraId="6492E52F" w14:textId="77777777">
      <w:pPr>
        <w:spacing w:line="283" w:lineRule="auto"/>
        <w:rPr>
          <w:lang w:val="en-GB"/>
        </w:rPr>
      </w:pPr>
    </w:p>
    <w:p w:rsidRPr="009F3F65" w:rsidR="003130C2" w:rsidP="003130C2" w:rsidRDefault="003130C2" w14:paraId="726F3215" w14:textId="77777777">
      <w:pPr>
        <w:pStyle w:val="Heading2"/>
        <w:spacing w:line="283" w:lineRule="auto"/>
      </w:pPr>
      <w:r>
        <w:t>Липсата на разбиране, познания и осведоменост относно възможностите, предлагани от програмата „Цифрова Европа“, както и липсата на навременна, последователна и прозрачна комуникация с публичните органи водят до неравен достъп до информация в различните държави и региони.</w:t>
      </w:r>
    </w:p>
    <w:p w:rsidRPr="009F3F65" w:rsidR="003130C2" w:rsidP="003130C2" w:rsidRDefault="003130C2" w14:paraId="2EE1530E" w14:textId="77777777">
      <w:pPr>
        <w:spacing w:line="283" w:lineRule="auto"/>
        <w:rPr>
          <w:lang w:val="en-GB"/>
        </w:rPr>
      </w:pPr>
    </w:p>
    <w:p w:rsidRPr="009F3F65" w:rsidR="003130C2" w:rsidP="003130C2" w:rsidRDefault="003130C2" w14:paraId="153C0AA4" w14:textId="77777777">
      <w:pPr>
        <w:pStyle w:val="Heading2"/>
        <w:spacing w:line="283" w:lineRule="auto"/>
      </w:pPr>
      <w:r>
        <w:t xml:space="preserve">В много от събеседванията бяха посочени административни тежести и проблеми с управлението на програмата, като първоначален хаос, сложни процедури за кандидатстване, докладване и въпроси без отговор относно ДДС, механизмите за държавна подкрепа и трансграничното сътрудничество. С това се подчертава значението на опростяването на административните процеси, подобряването на координацията и повишаването на способностите за управление на програмата, за да се гарантира ефективно </w:t>
      </w:r>
      <w:r>
        <w:lastRenderedPageBreak/>
        <w:t>изпълнение и да се постигне максимално въздействие на програмата „Цифрова Европа“, особено на програмата за ЕЦЦИ.</w:t>
      </w:r>
    </w:p>
    <w:p w:rsidRPr="009F3F65" w:rsidR="003130C2" w:rsidP="003130C2" w:rsidRDefault="003130C2" w14:paraId="3B710527" w14:textId="77777777">
      <w:pPr>
        <w:spacing w:line="283" w:lineRule="auto"/>
        <w:rPr>
          <w:lang w:val="en-GB"/>
        </w:rPr>
      </w:pPr>
    </w:p>
    <w:p w:rsidRPr="009F3F65" w:rsidR="003130C2" w:rsidP="003130C2" w:rsidRDefault="003130C2" w14:paraId="79DF7F42" w14:textId="77777777">
      <w:pPr>
        <w:pStyle w:val="Heading2"/>
        <w:spacing w:line="283" w:lineRule="auto"/>
      </w:pPr>
      <w:r>
        <w:t>Анализът на получената информация и данни показва, че настоящите проценти на съфинансиране възпрепятстват повсеместното приемане на програмата „Цифрова Европа“. По време на събеседванията повечето респонденти посочиха, че ставката от 50 % прави програмата „Цифрова Европа“ недостъпна и изключителна само за големи и добре финансирани субекти. Според респондентите процентът на съфинансиране, който изисква ангажимент „петдесет на петдесет“, създава допълнителни предизвикателства. Организациите се колебаят да се ангажират поради сложността и дългосрочния характер на договорите. Осигуряването на финансова подкрепа за по-дребномащабни покани за представяне на предложения с по-малка административна тежест беше счетено за добро решение.</w:t>
      </w:r>
    </w:p>
    <w:p w:rsidRPr="009F3F65" w:rsidR="003130C2" w:rsidP="003130C2" w:rsidRDefault="003130C2" w14:paraId="0E21FBDE" w14:textId="77777777">
      <w:pPr>
        <w:spacing w:line="283" w:lineRule="auto"/>
        <w:rPr>
          <w:lang w:val="en-GB"/>
        </w:rPr>
      </w:pPr>
    </w:p>
    <w:p w:rsidRPr="009F3F65" w:rsidR="003130C2" w:rsidP="003130C2" w:rsidRDefault="003130C2" w14:paraId="48C834E9" w14:textId="77777777">
      <w:pPr>
        <w:pStyle w:val="Heading2"/>
        <w:spacing w:line="283" w:lineRule="auto"/>
      </w:pPr>
      <w:r>
        <w:t>Ясните правила както на национално, така и на европейско равнище са от решаващо значение за успешното съфинансиране. Липсата на яснота ще продължи да ограничава скоростта на развитие на програмата „Цифрова Европа“. Бенефициерите считат, че съфинансирането ограничава иновациите, води до по-дълги административни процедури и намалява привлекателността на участието в проекти за малките заинтересовани страни.</w:t>
      </w:r>
    </w:p>
    <w:p w:rsidRPr="009F3F65" w:rsidR="003130C2" w:rsidP="003130C2" w:rsidRDefault="003130C2" w14:paraId="43A2B080" w14:textId="77777777">
      <w:pPr>
        <w:spacing w:line="283" w:lineRule="auto"/>
        <w:rPr>
          <w:lang w:val="en-GB"/>
        </w:rPr>
      </w:pPr>
    </w:p>
    <w:p w:rsidRPr="009F3F65" w:rsidR="003130C2" w:rsidP="003130C2" w:rsidRDefault="003130C2" w14:paraId="535A00E1" w14:textId="77777777">
      <w:pPr>
        <w:pStyle w:val="Heading2"/>
        <w:spacing w:line="283" w:lineRule="auto"/>
      </w:pPr>
      <w:r>
        <w:t>Въпреки че се полагат усилия за насърчаване на задълбочените цифрови умения, все още са необходими ефективни стратегии за изпълнение, за да се отговори на нововъзникващите нужди от работна сила.</w:t>
      </w:r>
    </w:p>
    <w:p w:rsidRPr="009F3F65" w:rsidR="003130C2" w:rsidP="003130C2" w:rsidRDefault="003130C2" w14:paraId="3EE0A489" w14:textId="77777777">
      <w:pPr>
        <w:spacing w:line="283" w:lineRule="auto"/>
        <w:rPr>
          <w:lang w:val="en-GB"/>
        </w:rPr>
      </w:pPr>
    </w:p>
    <w:p w:rsidRPr="009F3F65" w:rsidR="003130C2" w:rsidP="003130C2" w:rsidRDefault="003130C2" w14:paraId="4B14EBB8" w14:textId="77777777">
      <w:pPr>
        <w:pStyle w:val="Heading2"/>
        <w:spacing w:line="283" w:lineRule="auto"/>
      </w:pPr>
      <w:r>
        <w:t>В рамките на програмата „Цифрова Европа“ бяха положени значителни усилия в подкрепа на жените в областта на технологиите, като се признава значението на приобщаването на половете в цифровия сектор. Заинтересованите страни обаче дават смесени оценки. Въпреки че съществуват похвални инициативи, насочени към ангажиране на жените и момичетата в областта на технологиите, като например програми за наставничество и целево обучение, участниците изразиха загриженост относно ефективността и видимостта на тези усилия. Заинтересованите страни от различни държави отбелязаха липсата на разяснителна кампания по отношение на инициативите по програмата „Цифрова Европа“, насочени към жените, и направиха по-обща констатация, че в много текущи програми липсва пряко участие на гражданското общество и социалните партньори.</w:t>
      </w:r>
    </w:p>
    <w:p w:rsidRPr="009F3F65" w:rsidR="003130C2" w:rsidP="003130C2" w:rsidRDefault="003130C2" w14:paraId="7CA3C469" w14:textId="77777777">
      <w:pPr>
        <w:spacing w:line="283" w:lineRule="auto"/>
        <w:rPr>
          <w:lang w:val="en-GB"/>
        </w:rPr>
      </w:pPr>
    </w:p>
    <w:p w:rsidRPr="009F3F65" w:rsidR="003130C2" w:rsidP="003130C2" w:rsidRDefault="003130C2" w14:paraId="31B2F6CB" w14:textId="77777777">
      <w:pPr>
        <w:pStyle w:val="Heading2"/>
        <w:spacing w:line="283" w:lineRule="auto"/>
      </w:pPr>
      <w:r>
        <w:t>Въпреки добрия прием на инициативите в областта на научните изследвания, развойната дейност и предприемачеството, висшето образование беше критикувано за липсата на ефективност при насърчаването на участието на жените. Като цяло, въпреки че програмата „Цифрова Европа“ се счита за ценна за насърчаване на представеността на двата пола в технологичния сектор, заинтересованите страни подчертават значението на по-добрата комуникация, повишената ангажираност на жените и стратегическия акцент върху съгласуването на нуждите на образованието и промишлеността, за да бъде засилено въздействието на тези инициативи.</w:t>
      </w:r>
    </w:p>
    <w:p w:rsidRPr="009F3F65" w:rsidR="003130C2" w:rsidP="003130C2" w:rsidRDefault="003130C2" w14:paraId="39B28CF5" w14:textId="77777777">
      <w:pPr>
        <w:spacing w:line="283" w:lineRule="auto"/>
        <w:rPr>
          <w:lang w:val="en-GB"/>
        </w:rPr>
      </w:pPr>
    </w:p>
    <w:p w:rsidRPr="009F3F65" w:rsidR="003130C2" w:rsidP="0005674E" w:rsidRDefault="003130C2" w14:paraId="11D66A39" w14:textId="77777777">
      <w:pPr>
        <w:pStyle w:val="Heading1"/>
        <w:keepNext/>
        <w:keepLines/>
        <w:spacing w:line="283" w:lineRule="auto"/>
      </w:pPr>
      <w:r>
        <w:rPr>
          <w:b/>
        </w:rPr>
        <w:lastRenderedPageBreak/>
        <w:t>Конкретни бележки</w:t>
      </w:r>
    </w:p>
    <w:p w:rsidRPr="009F3F65" w:rsidR="003130C2" w:rsidP="0005674E" w:rsidRDefault="003130C2" w14:paraId="69B5D0AA" w14:textId="77777777">
      <w:pPr>
        <w:keepNext/>
        <w:keepLines/>
        <w:spacing w:line="283" w:lineRule="auto"/>
        <w:rPr>
          <w:lang w:val="en-GB"/>
        </w:rPr>
      </w:pPr>
    </w:p>
    <w:p w:rsidRPr="009F3F65" w:rsidR="003130C2" w:rsidP="0005674E" w:rsidRDefault="003130C2" w14:paraId="7F13004A" w14:textId="77777777">
      <w:pPr>
        <w:pStyle w:val="Heading2"/>
        <w:keepNext/>
        <w:keepLines/>
        <w:spacing w:line="283" w:lineRule="auto"/>
      </w:pPr>
      <w:r>
        <w:t>Ефективност</w:t>
      </w:r>
    </w:p>
    <w:p w:rsidRPr="009F3F65" w:rsidR="003130C2" w:rsidP="0005674E" w:rsidRDefault="003130C2" w14:paraId="16FF24BA" w14:textId="77777777">
      <w:pPr>
        <w:keepNext/>
        <w:keepLines/>
        <w:spacing w:line="283" w:lineRule="auto"/>
        <w:rPr>
          <w:lang w:val="en-GB"/>
        </w:rPr>
      </w:pPr>
    </w:p>
    <w:p w:rsidRPr="009F3F65" w:rsidR="003130C2" w:rsidP="003130C2" w:rsidRDefault="003130C2" w14:paraId="5530A133" w14:textId="77777777">
      <w:pPr>
        <w:pStyle w:val="Heading3"/>
        <w:spacing w:line="283" w:lineRule="auto"/>
      </w:pPr>
      <w:r>
        <w:t>Повечето респонденти са съгласни, че дейностите по програмата „Цифрова Европа“ оказват положително въздействие върху регионалните екосистеми и оформят цифровата трансформация на европейската икономика. Дейностите на програмата обаче често се определят като програма за ЕЦЦИ или се бъркат с общи инициативи за цифрова трансформация или умения, финансирани от множество публични източници на финансиране.</w:t>
      </w:r>
    </w:p>
    <w:p w:rsidRPr="009F3F65" w:rsidR="003130C2" w:rsidP="003130C2" w:rsidRDefault="003130C2" w14:paraId="45A5131E" w14:textId="77777777">
      <w:pPr>
        <w:spacing w:line="283" w:lineRule="auto"/>
        <w:rPr>
          <w:lang w:val="en-GB"/>
        </w:rPr>
      </w:pPr>
    </w:p>
    <w:p w:rsidRPr="009F3F65" w:rsidR="003130C2" w:rsidP="003130C2" w:rsidRDefault="003130C2" w14:paraId="68DB4DD2" w14:textId="77777777">
      <w:pPr>
        <w:pStyle w:val="Heading3"/>
        <w:spacing w:line="283" w:lineRule="auto"/>
      </w:pPr>
      <w:r>
        <w:t>Събеседванията в няколко държави, като Полша и Швеция, породиха съмнения относно това дали МСП биха могли да се възползват в пълна степен от възможностите, предоставяни от програмата „Цифрова Европа“. Липсата на осведоменост и стратегически подход бяха определени като ключови фактори, допринасящи за това.</w:t>
      </w:r>
    </w:p>
    <w:p w:rsidRPr="009F3F65" w:rsidR="003130C2" w:rsidP="003130C2" w:rsidRDefault="003130C2" w14:paraId="40456F05" w14:textId="77777777">
      <w:pPr>
        <w:spacing w:line="283" w:lineRule="auto"/>
        <w:rPr>
          <w:lang w:val="en-GB"/>
        </w:rPr>
      </w:pPr>
    </w:p>
    <w:p w:rsidRPr="009F3F65" w:rsidR="003130C2" w:rsidP="003130C2" w:rsidRDefault="003130C2" w14:paraId="42C0E4B7" w14:textId="77777777">
      <w:pPr>
        <w:pStyle w:val="Heading3"/>
        <w:spacing w:line="283" w:lineRule="auto"/>
      </w:pPr>
      <w:r>
        <w:t>63 % от респондентите считат, че дейностите по програмата „Цифрова Европа“ са ефективни. Междувременно 28 % не бяха сигурни как да отговорят на въпроса. По-специално делът на несигурните респонденти в Германия е 13 %, за разлика от 67 % в Малта, което предполага различия между държавите членки по отношение на успеваемостта им в изпълнението на програмите и повишаването на осведомеността в рамките на екосистемата.</w:t>
      </w:r>
    </w:p>
    <w:p w:rsidRPr="009F3F65" w:rsidR="003130C2" w:rsidP="003130C2" w:rsidRDefault="003130C2" w14:paraId="7D130869" w14:textId="77777777">
      <w:pPr>
        <w:spacing w:line="283" w:lineRule="auto"/>
        <w:rPr>
          <w:lang w:val="en-GB"/>
        </w:rPr>
      </w:pPr>
    </w:p>
    <w:p w:rsidRPr="009F3F65" w:rsidR="003130C2" w:rsidP="003130C2" w:rsidRDefault="003130C2" w14:paraId="5E368C5E" w14:textId="77777777">
      <w:pPr>
        <w:pStyle w:val="Heading3"/>
        <w:spacing w:line="283" w:lineRule="auto"/>
      </w:pPr>
      <w:r>
        <w:t>Държавите от ЕС, които разполагат със стратегическа визия и ресурси, както и с точни механизми за съфинансиране, е по-вероятно да привлекат финансиране, да образуват многонационални консорциуми и да спечелят проекти, като по този начин се създава още по-значителна разлика между държавите от ЕС по отношение на внедряването на цифровите технологии и степента на усвояване на средствата от ЕС.</w:t>
      </w:r>
    </w:p>
    <w:p w:rsidRPr="009F3F65" w:rsidR="003130C2" w:rsidP="003130C2" w:rsidRDefault="003130C2" w14:paraId="6DB3E576" w14:textId="77777777">
      <w:pPr>
        <w:spacing w:line="283" w:lineRule="auto"/>
        <w:rPr>
          <w:lang w:val="en-GB"/>
        </w:rPr>
      </w:pPr>
    </w:p>
    <w:p w:rsidRPr="009F3F65" w:rsidR="003130C2" w:rsidP="003130C2" w:rsidRDefault="003130C2" w14:paraId="2976CE9D" w14:textId="77777777">
      <w:pPr>
        <w:pStyle w:val="Heading3"/>
        <w:spacing w:line="283" w:lineRule="auto"/>
      </w:pPr>
      <w:r>
        <w:t>Представители от Малта изтъкнаха трудностите при използването на програми на ЕС, чийто обхват се припокрива. Това предполага необходимите ресурси и усилия за съгласуване на стратегическите цели с правилните покани за представяне на предложения и правилното използване на средствата.</w:t>
      </w:r>
    </w:p>
    <w:p w:rsidRPr="009F3F65" w:rsidR="003130C2" w:rsidP="003130C2" w:rsidRDefault="003130C2" w14:paraId="4DE1227E" w14:textId="77777777">
      <w:pPr>
        <w:spacing w:line="283" w:lineRule="auto"/>
        <w:rPr>
          <w:lang w:val="en-GB"/>
        </w:rPr>
      </w:pPr>
    </w:p>
    <w:p w:rsidRPr="009F3F65" w:rsidR="003130C2" w:rsidP="003130C2" w:rsidRDefault="003130C2" w14:paraId="50F52439" w14:textId="77777777">
      <w:pPr>
        <w:pStyle w:val="Heading3"/>
        <w:spacing w:line="283" w:lineRule="auto"/>
      </w:pPr>
      <w:r>
        <w:t>На въпроса за ефективността на програмата „Цифрова Европа“ за постигане на напредък в областта на цифровите умения, 56 % отговориха „не съм сигурен“. Само 26 % считат, че тя е „умерено ефективна“, a 14 % — „не много ефективна“. Заинтересованите страни подчертаха необходимостта от повече финансиране за образователни програми в областта на цифровите умения, особено на равнището на средното и висшето образование. Необходими са и инициативи за преодоляване на пропастта между академичните институции и нуждите на промишлеността.</w:t>
      </w:r>
    </w:p>
    <w:p w:rsidRPr="009F3F65" w:rsidR="003130C2" w:rsidP="003130C2" w:rsidRDefault="003130C2" w14:paraId="677B807D" w14:textId="77777777">
      <w:pPr>
        <w:spacing w:line="283" w:lineRule="auto"/>
        <w:rPr>
          <w:lang w:val="en-GB"/>
        </w:rPr>
      </w:pPr>
    </w:p>
    <w:p w:rsidRPr="009F3F65" w:rsidR="003130C2" w:rsidP="003130C2" w:rsidRDefault="003130C2" w14:paraId="07FD16D4" w14:textId="77777777">
      <w:pPr>
        <w:pStyle w:val="Heading3"/>
        <w:spacing w:line="283" w:lineRule="auto"/>
      </w:pPr>
      <w:r>
        <w:t xml:space="preserve">В Полша заинтересованите страни отбелязаха необходимостта от съгласувани усилия за цифровизация в местните университети и отрасли, за да се подобрят цялостните екосистеми на цифровите умения. Участниците от Полша подчертаха необходимостта от инвестиции в стратегически области като 5G мрежите, развитието на уменията в областта </w:t>
      </w:r>
      <w:r>
        <w:lastRenderedPageBreak/>
        <w:t>на НТИМ (особено за жените) и подобряването на веригата за създаване на стойност в областта на ИКТ.</w:t>
      </w:r>
    </w:p>
    <w:p w:rsidRPr="009F3F65" w:rsidR="003130C2" w:rsidP="003130C2" w:rsidRDefault="003130C2" w14:paraId="13616736" w14:textId="77777777">
      <w:pPr>
        <w:spacing w:line="283" w:lineRule="auto"/>
        <w:rPr>
          <w:lang w:val="en-GB"/>
        </w:rPr>
      </w:pPr>
    </w:p>
    <w:p w:rsidRPr="009F3F65" w:rsidR="003130C2" w:rsidP="003130C2" w:rsidRDefault="003130C2" w14:paraId="1AC12BD5" w14:textId="77777777">
      <w:pPr>
        <w:pStyle w:val="Heading3"/>
        <w:spacing w:line="283" w:lineRule="auto"/>
      </w:pPr>
      <w:r>
        <w:t>Заинтересованите страни имаха различни мнения относно ефективността на националните звена за контакт (НЗК) за улесняване на работата в мрежа и сътрудничеството между тях. Въпреки че някои респонденти подчертаха положителната роля, която играят НЗК, значителна част считат, че тяхното участие е „не особено важно“. Някои заинтересовани страни призоваха за по-добро обучение и насоки за НЗК относно дейностите, които следва да извършват.</w:t>
      </w:r>
    </w:p>
    <w:p w:rsidRPr="009F3F65" w:rsidR="003130C2" w:rsidP="003130C2" w:rsidRDefault="003130C2" w14:paraId="7FBB3A1B" w14:textId="77777777">
      <w:pPr>
        <w:spacing w:line="283" w:lineRule="auto"/>
        <w:rPr>
          <w:lang w:val="en-GB"/>
        </w:rPr>
      </w:pPr>
    </w:p>
    <w:p w:rsidRPr="009F3F65" w:rsidR="003130C2" w:rsidP="003130C2" w:rsidRDefault="003130C2" w14:paraId="4CB112B2" w14:textId="77777777">
      <w:pPr>
        <w:pStyle w:val="Heading3"/>
        <w:spacing w:line="283" w:lineRule="auto"/>
      </w:pPr>
      <w:r>
        <w:t>Представителите на полските публични органи подчертаха, че е важно да се даде възможност на НЗК да имат достъп до базите данни на програмата „Цифрова Европа“, за да се подобри комуникацията им с бенефициерите. В Малта заинтересованите страни отбелязаха забавяне на услугите, предоставяни от НЗК. Те изтъкнаха необходимостта от по-добро популяризиране на програмата на местно равнище в сравнение с други инициативи за финансиране от ЕС, които са по-широко признати.</w:t>
      </w:r>
    </w:p>
    <w:p w:rsidRPr="009F3F65" w:rsidR="003130C2" w:rsidP="003130C2" w:rsidRDefault="003130C2" w14:paraId="40271E4A" w14:textId="77777777">
      <w:pPr>
        <w:spacing w:line="283" w:lineRule="auto"/>
        <w:rPr>
          <w:lang w:val="en-GB"/>
        </w:rPr>
      </w:pPr>
    </w:p>
    <w:p w:rsidRPr="009F3F65" w:rsidR="003130C2" w:rsidP="003130C2" w:rsidRDefault="003130C2" w14:paraId="37C1DEBD" w14:textId="77777777">
      <w:pPr>
        <w:pStyle w:val="Heading3"/>
        <w:spacing w:line="283" w:lineRule="auto"/>
      </w:pPr>
      <w:r>
        <w:t>Заинтересованите страни в Германия подчертаха значението на укрепването на връзките между европейското и националното измерение чрез по-стабилна мрежа от НЗК. Те посочиха, че един цялостен анализ, включващ гледните точки както на равнището на ЕС, така и на национално равнище, би повишил ефективността на НЗК.</w:t>
      </w:r>
    </w:p>
    <w:p w:rsidRPr="009F3F65" w:rsidR="003130C2" w:rsidP="003130C2" w:rsidRDefault="003130C2" w14:paraId="238ADB0B" w14:textId="77777777">
      <w:pPr>
        <w:spacing w:line="283" w:lineRule="auto"/>
        <w:rPr>
          <w:lang w:val="en-GB"/>
        </w:rPr>
      </w:pPr>
    </w:p>
    <w:p w:rsidRPr="009F3F65" w:rsidR="003130C2" w:rsidP="003130C2" w:rsidRDefault="003130C2" w14:paraId="2101FB6E" w14:textId="77777777">
      <w:pPr>
        <w:pStyle w:val="Heading2"/>
        <w:spacing w:line="283" w:lineRule="auto"/>
      </w:pPr>
      <w:r>
        <w:t>Значимост</w:t>
      </w:r>
    </w:p>
    <w:p w:rsidRPr="009F3F65" w:rsidR="003130C2" w:rsidP="003130C2" w:rsidRDefault="003130C2" w14:paraId="64177AE8" w14:textId="77777777">
      <w:pPr>
        <w:spacing w:line="283" w:lineRule="auto"/>
        <w:rPr>
          <w:lang w:val="en-GB"/>
        </w:rPr>
      </w:pPr>
    </w:p>
    <w:p w:rsidRPr="009F3F65" w:rsidR="003130C2" w:rsidP="003130C2" w:rsidRDefault="003130C2" w14:paraId="73D30F36" w14:textId="77777777">
      <w:pPr>
        <w:pStyle w:val="Heading3"/>
        <w:spacing w:line="283" w:lineRule="auto"/>
      </w:pPr>
      <w:r>
        <w:t>Държавите с ясно определени цели обикновено постигат по-голям успех и видимост. Германските органи изтъкнаха ясната стратегическа визия и ключовата роля на ЕЦЦИ в цифровата трансформация, за разлика от Малта, където ролята и услугите на тези центрове все още се очертават.</w:t>
      </w:r>
    </w:p>
    <w:p w:rsidRPr="009F3F65" w:rsidR="003130C2" w:rsidP="003130C2" w:rsidRDefault="003130C2" w14:paraId="02FB9144" w14:textId="77777777">
      <w:pPr>
        <w:spacing w:line="283" w:lineRule="auto"/>
        <w:rPr>
          <w:lang w:val="en-GB"/>
        </w:rPr>
      </w:pPr>
    </w:p>
    <w:p w:rsidRPr="009F3F65" w:rsidR="003130C2" w:rsidP="003130C2" w:rsidRDefault="003130C2" w14:paraId="0800A0EB" w14:textId="77777777">
      <w:pPr>
        <w:pStyle w:val="Heading3"/>
        <w:spacing w:line="283" w:lineRule="auto"/>
      </w:pPr>
      <w:r>
        <w:t>Повечето респонденти вярват в решаващата роля на програмата „Цифрова Европа“ за икономическия растеж и конкурентоспособността на ЕС, но заявяват, че е твърде рано да се оцени нейното въздействие. Те се застъпват за това по програмата „Цифрова Европа“ да се предоставя равно финансиране за всички региони на ЕС.</w:t>
      </w:r>
    </w:p>
    <w:p w:rsidRPr="009F3F65" w:rsidR="003130C2" w:rsidP="003130C2" w:rsidRDefault="003130C2" w14:paraId="1B2A083B" w14:textId="77777777">
      <w:pPr>
        <w:spacing w:line="283" w:lineRule="auto"/>
        <w:rPr>
          <w:lang w:val="en-GB"/>
        </w:rPr>
      </w:pPr>
    </w:p>
    <w:p w:rsidRPr="009F3F65" w:rsidR="003130C2" w:rsidP="003130C2" w:rsidRDefault="003130C2" w14:paraId="368A7406" w14:textId="77777777">
      <w:pPr>
        <w:pStyle w:val="Heading3"/>
        <w:spacing w:line="283" w:lineRule="auto"/>
      </w:pPr>
      <w:r>
        <w:t>Португалските заинтересовани страни изтъкнаха необходимостта ЕЦЦИ да станат самостоятелни, като подчертаха, че независимостта им от финансирането на проекти ще покаже стойността им пред предприятията.</w:t>
      </w:r>
    </w:p>
    <w:p w:rsidRPr="009F3F65" w:rsidR="003130C2" w:rsidP="003130C2" w:rsidRDefault="003130C2" w14:paraId="7891E866" w14:textId="77777777">
      <w:pPr>
        <w:spacing w:line="283" w:lineRule="auto"/>
        <w:rPr>
          <w:lang w:val="en-GB"/>
        </w:rPr>
      </w:pPr>
    </w:p>
    <w:p w:rsidRPr="009F3F65" w:rsidR="003130C2" w:rsidP="003130C2" w:rsidRDefault="003130C2" w14:paraId="108D8DE3" w14:textId="77777777">
      <w:pPr>
        <w:pStyle w:val="Heading3"/>
        <w:spacing w:line="283" w:lineRule="auto"/>
      </w:pPr>
      <w:r>
        <w:t>И накрая, беше подчертано значението на интегрирането на устойчивостта в цифровите проекти по програмата „Цифрова Европа“, като беше изтъкната необходимостта от екологосъобразни технологии и практики.</w:t>
      </w:r>
    </w:p>
    <w:p w:rsidRPr="009F3F65" w:rsidR="003130C2" w:rsidP="003130C2" w:rsidRDefault="003130C2" w14:paraId="2189089F" w14:textId="77777777">
      <w:pPr>
        <w:spacing w:line="283" w:lineRule="auto"/>
        <w:rPr>
          <w:lang w:val="en-GB"/>
        </w:rPr>
      </w:pPr>
    </w:p>
    <w:p w:rsidRPr="009F3F65" w:rsidR="003130C2" w:rsidP="003130C2" w:rsidRDefault="003130C2" w14:paraId="211C765C" w14:textId="77777777">
      <w:pPr>
        <w:pStyle w:val="Heading2"/>
        <w:spacing w:line="283" w:lineRule="auto"/>
      </w:pPr>
      <w:r>
        <w:t>Участие на гражданското общество и добавена стойност</w:t>
      </w:r>
    </w:p>
    <w:p w:rsidRPr="009F3F65" w:rsidR="003130C2" w:rsidP="003130C2" w:rsidRDefault="003130C2" w14:paraId="5BF55C8B" w14:textId="77777777">
      <w:pPr>
        <w:spacing w:line="283" w:lineRule="auto"/>
        <w:rPr>
          <w:lang w:val="en-GB"/>
        </w:rPr>
      </w:pPr>
    </w:p>
    <w:p w:rsidRPr="009F3F65" w:rsidR="003130C2" w:rsidP="003130C2" w:rsidRDefault="003130C2" w14:paraId="6EEC3861" w14:textId="77777777">
      <w:pPr>
        <w:pStyle w:val="Heading3"/>
        <w:spacing w:line="283" w:lineRule="auto"/>
      </w:pPr>
      <w:r>
        <w:t xml:space="preserve">По време на консултациите беше установено, че гражданското общество трябва да участва по-активно в разработването на национални и европейски програми. Заинтересованите страни подчертаха, че е важно да се създадат програми на ЕС, които да са по-малко </w:t>
      </w:r>
      <w:r>
        <w:lastRenderedPageBreak/>
        <w:t>бюрократични и по-лесни за ползване. На въпроса за участието на социалните партньори и организациите на гражданското общество в разработването на мерките и дейностите по програмата „Цифрова Европа“ в съответните им държави, 42 % не бяха сигурни, 30 % считат, че то е „не много добро“, 14 % — „умерено добро“, а само 7 % — „много добро“.</w:t>
      </w:r>
    </w:p>
    <w:p w:rsidRPr="009F3F65" w:rsidR="003130C2" w:rsidP="003130C2" w:rsidRDefault="003130C2" w14:paraId="773BD30D" w14:textId="77777777">
      <w:pPr>
        <w:spacing w:line="283" w:lineRule="auto"/>
        <w:rPr>
          <w:lang w:val="en-GB"/>
        </w:rPr>
      </w:pPr>
    </w:p>
    <w:p w:rsidRPr="009F3F65" w:rsidR="003130C2" w:rsidP="003130C2" w:rsidRDefault="003130C2" w14:paraId="4D1C96A1" w14:textId="77777777">
      <w:pPr>
        <w:pStyle w:val="Heading3"/>
        <w:spacing w:line="283" w:lineRule="auto"/>
      </w:pPr>
      <w:r>
        <w:t>По време на събеседванията представителите на германските публични органи изтъкнаха липсата на структуриран обмен със социалните партньори относно програмата „Цифрова Европа“ и процеса на прилагане. Беше споменато обаче, че такъв обмен съществува в контекста на друго финансиране, насочено към цифровата трансформация на национално равнище.</w:t>
      </w:r>
    </w:p>
    <w:p w:rsidRPr="009F3F65" w:rsidR="003130C2" w:rsidP="003130C2" w:rsidRDefault="003130C2" w14:paraId="5CCB7089" w14:textId="77777777">
      <w:pPr>
        <w:spacing w:line="283" w:lineRule="auto"/>
        <w:rPr>
          <w:lang w:val="en-GB"/>
        </w:rPr>
      </w:pPr>
    </w:p>
    <w:p w:rsidRPr="009F3F65" w:rsidR="003130C2" w:rsidP="003130C2" w:rsidRDefault="003130C2" w14:paraId="03A90DA4" w14:textId="77777777">
      <w:pPr>
        <w:pStyle w:val="Heading3"/>
        <w:spacing w:line="283" w:lineRule="auto"/>
      </w:pPr>
      <w:r>
        <w:t>От събеседванията и въпросниците не бяха установени ясни тенденции в мненията на групите на гражданското общество и организациите на работниците, които да показват различни очаквания или необходимост от по-обща информация относно програмата „Цифрова Европа“. Това подчертава необходимостта от приобщаващ диалог и сътрудничество между заинтересованите страни, за да се вземат предвид специфичните им притеснения и приоритети.</w:t>
      </w:r>
    </w:p>
    <w:p w:rsidRPr="009F3F65" w:rsidR="003130C2" w:rsidP="003130C2" w:rsidRDefault="003130C2" w14:paraId="077D0634" w14:textId="77777777">
      <w:pPr>
        <w:spacing w:line="283" w:lineRule="auto"/>
        <w:rPr>
          <w:lang w:val="en-GB"/>
        </w:rPr>
      </w:pPr>
    </w:p>
    <w:p w:rsidRPr="009F3F65" w:rsidR="003130C2" w:rsidP="003130C2" w:rsidRDefault="003130C2" w14:paraId="6263A027" w14:textId="77777777">
      <w:pPr>
        <w:pStyle w:val="Heading3"/>
        <w:spacing w:line="283" w:lineRule="auto"/>
      </w:pPr>
      <w:r>
        <w:t>Широко разпространено е мнението, че организациите на гражданското общество се нуждаят от по-обща информация и комуникация относно програмите на ЕС, включително програмата „Цифрова Европа“. Само 12 % от респондентите считат, че комуникацията е „много добра“, а 54 % са на мнение, че тя би могла да бъде по-добра. Това подчертава необходимостта от по-стабилни, приобщаващи и проактивни стратегии за включване на всички заинтересовани страни в изпълнението на програмата „Цифрова Европа“.</w:t>
      </w:r>
    </w:p>
    <w:p w:rsidRPr="009F3F65" w:rsidR="003130C2" w:rsidP="003130C2" w:rsidRDefault="003130C2" w14:paraId="2303D8E7" w14:textId="77777777">
      <w:pPr>
        <w:spacing w:line="283" w:lineRule="auto"/>
        <w:rPr>
          <w:lang w:val="en-GB"/>
        </w:rPr>
      </w:pPr>
    </w:p>
    <w:p w:rsidRPr="009F3F65" w:rsidR="003130C2" w:rsidP="003130C2" w:rsidRDefault="003130C2" w14:paraId="65A4DC80" w14:textId="77777777">
      <w:pPr>
        <w:pStyle w:val="Heading3"/>
        <w:spacing w:line="283" w:lineRule="auto"/>
      </w:pPr>
      <w:r>
        <w:t>Освен това представителите на правителствените институции отбелязаха и липсата на информация на равнището на националното звено за контакт или на основните правителствени участници, ангажирани в програмата „Цифрова Европа“. Освен това респондентите често бяха объркани по отношение на други инициативи и източници на финансиране.</w:t>
      </w:r>
    </w:p>
    <w:p w:rsidRPr="009F3F65" w:rsidR="003130C2" w:rsidP="003130C2" w:rsidRDefault="003130C2" w14:paraId="00ABF864" w14:textId="77777777">
      <w:pPr>
        <w:spacing w:line="283" w:lineRule="auto"/>
        <w:rPr>
          <w:lang w:val="en-GB"/>
        </w:rPr>
      </w:pPr>
    </w:p>
    <w:p w:rsidRPr="009F3F65" w:rsidR="003130C2" w:rsidP="003130C2" w:rsidRDefault="003130C2" w14:paraId="6064B84B" w14:textId="77777777">
      <w:pPr>
        <w:pStyle w:val="Heading3"/>
        <w:spacing w:line="283" w:lineRule="auto"/>
      </w:pPr>
      <w:r>
        <w:t>Друга пречка пред ефективното включване на организациите на гражданското общество е слабият им капацитет, което показва необходимост от специализиран персонал и ресурси за наблюдение на програмите и пълноценно използване на предоставените възможности. Представителите на Швеция призоваха за опростяване и по-малко бюрокрация, за да се повиши участието на гражданското общество.</w:t>
      </w:r>
    </w:p>
    <w:p w:rsidRPr="009F3F65" w:rsidR="003130C2" w:rsidP="003130C2" w:rsidRDefault="003130C2" w14:paraId="12FEF648" w14:textId="77777777">
      <w:pPr>
        <w:spacing w:line="283" w:lineRule="auto"/>
        <w:rPr>
          <w:lang w:val="en-GB"/>
        </w:rPr>
      </w:pPr>
    </w:p>
    <w:p w:rsidRPr="009F3F65" w:rsidR="003130C2" w:rsidP="0005674E" w:rsidRDefault="003130C2" w14:paraId="5A3AEFB6" w14:textId="77777777">
      <w:pPr>
        <w:pStyle w:val="Heading1"/>
        <w:keepNext/>
        <w:keepLines/>
        <w:spacing w:line="283" w:lineRule="auto"/>
        <w:rPr>
          <w:b/>
        </w:rPr>
      </w:pPr>
      <w:r>
        <w:rPr>
          <w:b/>
        </w:rPr>
        <w:t>Препоръки</w:t>
      </w:r>
    </w:p>
    <w:p w:rsidRPr="009F3F65" w:rsidR="003130C2" w:rsidP="0005674E" w:rsidRDefault="003130C2" w14:paraId="220B04DE" w14:textId="77777777">
      <w:pPr>
        <w:keepNext/>
        <w:keepLines/>
        <w:spacing w:line="283" w:lineRule="auto"/>
        <w:rPr>
          <w:lang w:val="en-GB"/>
        </w:rPr>
      </w:pPr>
    </w:p>
    <w:p w:rsidRPr="009F3F65" w:rsidR="003130C2" w:rsidP="003130C2" w:rsidRDefault="003130C2" w14:paraId="1BC673C5" w14:textId="77777777">
      <w:pPr>
        <w:pStyle w:val="Heading2"/>
        <w:spacing w:line="283" w:lineRule="auto"/>
      </w:pPr>
      <w:r>
        <w:rPr>
          <w:b/>
        </w:rPr>
        <w:t>Повишаване на осведомеността и комуникацията по програмата</w:t>
      </w:r>
      <w:r>
        <w:t>: ЕИСК предлага Европейската комисия да разработи интегрирана комуникационна стратегия за повишаване на осведомеността на различните заинтересовани страни относно програмата „Цифрова Европа“. Сред тези заинтересовани страни са социалните партньори, МСП, публичните органи, образователните институции и гражданското общество. Целта е да се изяснят възможностите за финансиране и да се увеличи ангажираността на заинтересованите страни.</w:t>
      </w:r>
    </w:p>
    <w:p w:rsidRPr="009F3F65" w:rsidR="003130C2" w:rsidP="003130C2" w:rsidRDefault="003130C2" w14:paraId="27540C1C" w14:textId="77777777">
      <w:pPr>
        <w:spacing w:line="283" w:lineRule="auto"/>
        <w:jc w:val="left"/>
        <w:rPr>
          <w:lang w:val="en-GB"/>
        </w:rPr>
      </w:pPr>
    </w:p>
    <w:p w:rsidRPr="009F3F65" w:rsidR="003130C2" w:rsidP="003130C2" w:rsidRDefault="003130C2" w14:paraId="5E6142D8" w14:textId="2F8EEAD0">
      <w:pPr>
        <w:pStyle w:val="Heading2"/>
        <w:spacing w:line="283" w:lineRule="auto"/>
      </w:pPr>
      <w:r>
        <w:lastRenderedPageBreak/>
        <w:t>ЕИСК препоръчва на Комисията</w:t>
      </w:r>
      <w:r>
        <w:rPr>
          <w:b/>
        </w:rPr>
        <w:t xml:space="preserve"> да постави силен акцент върху стратегическото развитие и преодоляването на препятствията в държавите членки относно изпълнението на програмата „Цифрова Европа“</w:t>
      </w:r>
      <w:r>
        <w:t>, като подчертава, че Комисията носи основната отговорност за нейното изпълнение чрез пряко управление. ЕИСК настоятелно призовава Комисията да предложи по-добри насоки и подкрепа, за да се гарантира, че всяка държава членка може ефективно да се справи с предизвикателствата и да приведе своите инициативи в съответствие с целите на програмата „Цифрова Европа“. Освен това ЕИСК подчертава необходимостта всяка държава членка да създаде ясна стратегия и план за действие за изпълнение, съобразени с целите на програмата „Цифрова Европа“. Като определя тези роли и изисква съгласувани планове за действие, Комисията може да повиши прозрачността, отчетността и сътрудничеството, с което да улесни координираните усилия за постигане на целите на цифровата трансформация в цяла Европа.</w:t>
      </w:r>
    </w:p>
    <w:p w:rsidRPr="009F3F65" w:rsidR="003130C2" w:rsidP="003130C2" w:rsidRDefault="003130C2" w14:paraId="544E4CE8" w14:textId="77777777">
      <w:pPr>
        <w:pStyle w:val="Heading2"/>
        <w:numPr>
          <w:ilvl w:val="0"/>
          <w:numId w:val="0"/>
        </w:numPr>
        <w:spacing w:line="283" w:lineRule="auto"/>
        <w:rPr>
          <w:lang w:val="en-GB"/>
        </w:rPr>
      </w:pPr>
    </w:p>
    <w:p w:rsidRPr="009F3F65" w:rsidR="003130C2" w:rsidP="003130C2" w:rsidRDefault="003130C2" w14:paraId="5AE94476" w14:textId="77777777">
      <w:pPr>
        <w:pStyle w:val="Heading2"/>
        <w:spacing w:line="283" w:lineRule="auto"/>
      </w:pPr>
      <w:r>
        <w:rPr>
          <w:b/>
        </w:rPr>
        <w:t>Укрепване на структурите за съфинансиране</w:t>
      </w:r>
      <w:r>
        <w:t>: ЕИСК призовава Комисията да преразгледа и подобри моделите за съфинансиране в рамките на програмата „Цифрова Европа“, като увеличи привлекателността и достъпността им, особено за МСП, организациите на гражданското общество и други по-малки субекти. ЕИСК предлага процентът на съфинансиране да се увеличи до най-малко 80 %, за да се облекчи финансовата тежест за организациите и да се насърчи участието на по-малки субекти. Освен това ЕК следва да проучи алтернативни механизми за финансиране.</w:t>
      </w:r>
    </w:p>
    <w:p w:rsidRPr="00B47B36" w:rsidR="003130C2" w:rsidP="003130C2" w:rsidRDefault="003130C2" w14:paraId="41F43716" w14:textId="77777777">
      <w:pPr>
        <w:pStyle w:val="ListParagraph"/>
        <w:spacing w:line="283" w:lineRule="auto"/>
        <w:ind w:left="0"/>
      </w:pPr>
    </w:p>
    <w:p w:rsidRPr="009F3F65" w:rsidR="003130C2" w:rsidP="003130C2" w:rsidRDefault="003130C2" w14:paraId="50F22720" w14:textId="77777777">
      <w:pPr>
        <w:pStyle w:val="Heading2"/>
        <w:spacing w:line="283" w:lineRule="auto"/>
      </w:pPr>
      <w:r>
        <w:rPr>
          <w:b/>
        </w:rPr>
        <w:t>Улесняването на по-доброто взаимодействие между програмите на ЕС за финансиране</w:t>
      </w:r>
      <w:r>
        <w:t xml:space="preserve"> е от решаващо значение. ЕИСК настоятелно призовава Комисията да определи ясни механизми за съгласуване на целите на програмата „Цифрова Европа“, „Хоризонт Европа“, Европейския фонд за регионално развитие и други програми на ЕС. Комитетът препоръчва да се предоставят ясни насоки относно комбинирането на ресурси от тези потоци, за да се увеличи въздействието на проектите и да се избегне припокриване. </w:t>
      </w:r>
    </w:p>
    <w:p w:rsidRPr="009F3F65" w:rsidR="003130C2" w:rsidP="003130C2" w:rsidRDefault="003130C2" w14:paraId="74D3D22F" w14:textId="77777777">
      <w:pPr>
        <w:spacing w:line="283" w:lineRule="auto"/>
        <w:jc w:val="left"/>
        <w:rPr>
          <w:lang w:val="en-GB"/>
        </w:rPr>
      </w:pPr>
    </w:p>
    <w:p w:rsidRPr="009F3F65" w:rsidR="003130C2" w:rsidP="003130C2" w:rsidRDefault="003130C2" w14:paraId="7D3353ED" w14:textId="77777777">
      <w:pPr>
        <w:pStyle w:val="Heading2"/>
        <w:spacing w:line="283" w:lineRule="auto"/>
      </w:pPr>
      <w:r>
        <w:t xml:space="preserve">ЕИСК призовава за </w:t>
      </w:r>
      <w:r>
        <w:rPr>
          <w:b/>
        </w:rPr>
        <w:t>разширяване на способностите на ЕЦЦИ</w:t>
      </w:r>
      <w:r>
        <w:t>, като настоява Комисията да им предостави правомощия да предлагат услуги в областта на съответствието, киберсигурността, консултиране относно достъпа до финансиране и цифрова подкрепа за МСП. Подчертава се необходимостта от признаване на ЕЦЦИ като ключов фактор за обмена на знания и регионалното сътрудничество.</w:t>
      </w:r>
    </w:p>
    <w:p w:rsidRPr="009F3F65" w:rsidR="003130C2" w:rsidP="003130C2" w:rsidRDefault="003130C2" w14:paraId="352798DE" w14:textId="77777777">
      <w:pPr>
        <w:spacing w:line="283" w:lineRule="auto"/>
        <w:jc w:val="left"/>
        <w:rPr>
          <w:lang w:val="en-GB"/>
        </w:rPr>
      </w:pPr>
    </w:p>
    <w:p w:rsidRPr="009F3F65" w:rsidR="003130C2" w:rsidP="003130C2" w:rsidRDefault="003130C2" w14:paraId="4B205A89" w14:textId="77777777">
      <w:pPr>
        <w:pStyle w:val="Heading2"/>
        <w:spacing w:line="283" w:lineRule="auto"/>
      </w:pPr>
      <w:r>
        <w:rPr>
          <w:b/>
        </w:rPr>
        <w:t>Опростяване и стандартизация на процесите за кандидатстване по програмата „Цифрова Европа“</w:t>
      </w:r>
      <w:r>
        <w:t>. ЕИСК призовава за намаляване на бюрократичните пречки и по-ясни насоки за подобряване на съответствието и разбирането сред кандидатите. Комисията следва активно да засили ангажираността на заинтересованите страни, като включи гражданското общество, социалните партньори и маргинализираните групи в разработването, изпълнението и оценката на програмата „Цифрова Европа“. ЕИСК препоръчва провеждането на редовни консултации и семинари, за да се събира жизненоважна обратна информация и да се гарантира, че програмата отговаря на реалните потребности на заинтересованите страни и е насочена към реалните предизвикателства пред тях. ЕИСК препоръчва да се въведе ефективна система за мониторинг и оценка на програмата „Цифрова Европа“ и да се включи обратната информация от заинтересованите страни, за да се осигури приспособимост към нуждите на участниците и предизвикателствата, пред които са изправени.</w:t>
      </w:r>
    </w:p>
    <w:p w:rsidRPr="009F3F65" w:rsidR="003130C2" w:rsidP="003130C2" w:rsidRDefault="003130C2" w14:paraId="333E0419" w14:textId="77777777">
      <w:pPr>
        <w:spacing w:line="283" w:lineRule="auto"/>
        <w:jc w:val="left"/>
        <w:rPr>
          <w:lang w:val="en-GB"/>
        </w:rPr>
      </w:pPr>
    </w:p>
    <w:p w:rsidRPr="009F3F65" w:rsidR="003130C2" w:rsidP="003130C2" w:rsidRDefault="003130C2" w14:paraId="6D30141D" w14:textId="77777777">
      <w:pPr>
        <w:pStyle w:val="Heading2"/>
        <w:spacing w:line="283" w:lineRule="auto"/>
      </w:pPr>
      <w:r>
        <w:t xml:space="preserve">ЕИСК подчертава значението на </w:t>
      </w:r>
      <w:r>
        <w:rPr>
          <w:b/>
        </w:rPr>
        <w:t>повишаването на ангажираността на заинтересованите страни в програмата „Цифрова Европа“</w:t>
      </w:r>
      <w:r>
        <w:t xml:space="preserve"> чрез включване на гражданското общество, социалните партньори и маргинализираните групи във всички етапи на програмата. Комитетът предлага да се провеждат редовни консултации, за да се гарантира, че програмата „Цифрова Европа“ отговаря на реалните нужди на заинтересованите страни.</w:t>
      </w:r>
    </w:p>
    <w:p w:rsidRPr="009F3F65" w:rsidR="003130C2" w:rsidP="003130C2" w:rsidRDefault="003130C2" w14:paraId="68807EFD" w14:textId="77777777">
      <w:pPr>
        <w:spacing w:line="283" w:lineRule="auto"/>
        <w:jc w:val="left"/>
        <w:rPr>
          <w:lang w:val="en-GB"/>
        </w:rPr>
      </w:pPr>
    </w:p>
    <w:p w:rsidRPr="009F3F65" w:rsidR="003130C2" w:rsidP="003130C2" w:rsidRDefault="003130C2" w14:paraId="2494A3D4" w14:textId="77777777">
      <w:pPr>
        <w:pStyle w:val="Heading2"/>
        <w:spacing w:line="283" w:lineRule="auto"/>
      </w:pPr>
      <w:r>
        <w:rPr>
          <w:b/>
        </w:rPr>
        <w:t>Препоръчва се укрепване на националните звена за контакт.</w:t>
      </w:r>
      <w:r>
        <w:t xml:space="preserve"> Комисията следва да гарантира, че националните звена за контакт разполагат с необходимото обучение, ресурси и яснота по отношение на функциите си за насърчаване на работата в мрежа и сътрудничеството, като по този начин европейските и националните измерения се свързват чрез една по-силна мрежа от НЗК. ЕИСК предлага също така организациите на гражданското общество да се използват за предаване на информация относно програмата „Цифрова Европа“ и да бъдат включени в дейностите на националните звена за контакт.</w:t>
      </w:r>
    </w:p>
    <w:p w:rsidRPr="009F3F65" w:rsidR="003130C2" w:rsidP="003130C2" w:rsidRDefault="003130C2" w14:paraId="755DAF6A" w14:textId="77777777">
      <w:pPr>
        <w:spacing w:line="283" w:lineRule="auto"/>
        <w:rPr>
          <w:lang w:val="en-GB"/>
        </w:rPr>
      </w:pPr>
    </w:p>
    <w:p w:rsidRPr="009F3F65" w:rsidR="003130C2" w:rsidP="003130C2" w:rsidRDefault="003130C2" w14:paraId="261F6694" w14:textId="77777777">
      <w:pPr>
        <w:pStyle w:val="Heading2"/>
        <w:spacing w:line="283" w:lineRule="auto"/>
        <w:ind w:left="720" w:hanging="720"/>
      </w:pPr>
      <w:r>
        <w:rPr>
          <w:b/>
        </w:rPr>
        <w:t>Подкрепа за развитието на цифрови умения</w:t>
      </w:r>
      <w:r>
        <w:t>. ЕИСК призовава Комисията да инвестира в инициативи в областта на цифровите умения, които създават ясни пътища за развитие на работната сила в различни сектори, обвързвайки цифровите и технологичните умения с други образователни дисциплини. ЕИСК препоръчва целенасочено обучение за основни и задълбочени цифрови умения, с акцент върху приобщаването на жените, младите хора и населението с недостатъчно обслужване. Комитетът също така насърчава сътрудничеството между академичните среди и промишлеността, за да се гарантира съответствие между учебните програми и нуждите на пазара.</w:t>
      </w:r>
    </w:p>
    <w:p w:rsidRPr="009F3F65" w:rsidR="003130C2" w:rsidP="003130C2" w:rsidRDefault="003130C2" w14:paraId="1DAEF2FD" w14:textId="77777777">
      <w:pPr>
        <w:pStyle w:val="Heading2"/>
        <w:numPr>
          <w:ilvl w:val="0"/>
          <w:numId w:val="0"/>
        </w:numPr>
        <w:spacing w:line="283" w:lineRule="auto"/>
        <w:rPr>
          <w:lang w:val="en-GB"/>
        </w:rPr>
      </w:pPr>
    </w:p>
    <w:p w:rsidRPr="009F3F65" w:rsidR="003130C2" w:rsidP="003130C2" w:rsidRDefault="003130C2" w14:paraId="5BACA8BA" w14:textId="77777777">
      <w:pPr>
        <w:pStyle w:val="Heading2"/>
        <w:spacing w:line="283" w:lineRule="auto"/>
        <w:ind w:left="720" w:hanging="720"/>
      </w:pPr>
      <w:r>
        <w:rPr>
          <w:b/>
        </w:rPr>
        <w:t>Установяване на надеждни показатели за оценка</w:t>
      </w:r>
      <w:r>
        <w:t>. ЕИСК препоръчва на Комисията да разработи всеобхватна рамка за оценка на ефективността и въздействието на инициативите по програмата „Цифрова Европа“. Тази рамка следва да се съсредоточи както върху качествените, така и върху количествените показатели и да включва редовни оценки на съответствието с по-широките цели на политиката на ЕС и социално-икономическите потребности на различните региони. ЕИСК подкрепя също прозрачното и ефективно използване на публични средства и сериозни механизми за контрол, за да се гарантира интелигентно използване на финансирането. Този процес на оценка трябва да се извърши и по отношение на ефективността на работата на НЗК.</w:t>
      </w:r>
    </w:p>
    <w:p w:rsidRPr="009F3F65" w:rsidR="003130C2" w:rsidP="003130C2" w:rsidRDefault="003130C2" w14:paraId="09D1D917" w14:textId="77777777">
      <w:pPr>
        <w:spacing w:line="283" w:lineRule="auto"/>
        <w:rPr>
          <w:lang w:val="en-GB"/>
        </w:rPr>
      </w:pPr>
    </w:p>
    <w:p w:rsidRPr="009F3F65" w:rsidR="003130C2" w:rsidP="003130C2" w:rsidRDefault="003130C2" w14:paraId="528201F3" w14:textId="77777777">
      <w:pPr>
        <w:pStyle w:val="Heading2"/>
        <w:spacing w:line="283" w:lineRule="auto"/>
        <w:ind w:left="720" w:hanging="720"/>
      </w:pPr>
      <w:r>
        <w:rPr>
          <w:b/>
        </w:rPr>
        <w:t>Увеличаване на гъвкавостта при изпълнението на програмата</w:t>
      </w:r>
      <w:r>
        <w:t>. ЕИСК настоятелно призовава Комисията да адаптира рамката за изпълнение на програмата „Цифрова Европа“, за да отговори на променящите се потребности на различните държави членки. Тази гъвкавост следва да даде възможност за адаптиране на целите и сроковете за прилагане в отговор на променящите се обстоятелства, като например икономически или технологични промени.</w:t>
      </w:r>
    </w:p>
    <w:p w:rsidRPr="009F3F65" w:rsidR="003130C2" w:rsidP="003130C2" w:rsidRDefault="003130C2" w14:paraId="6091A2C3" w14:textId="77777777">
      <w:pPr>
        <w:spacing w:line="283" w:lineRule="auto"/>
        <w:rPr>
          <w:lang w:val="en-GB"/>
        </w:rPr>
      </w:pPr>
    </w:p>
    <w:p w:rsidRPr="009F3F65" w:rsidR="003130C2" w:rsidP="003130C2" w:rsidRDefault="003130C2" w14:paraId="4E1E0AB9" w14:textId="77777777">
      <w:pPr>
        <w:pStyle w:val="Heading2"/>
        <w:spacing w:line="283" w:lineRule="auto"/>
        <w:ind w:left="720" w:hanging="720"/>
      </w:pPr>
      <w:r>
        <w:rPr>
          <w:b/>
        </w:rPr>
        <w:t>Информационно табло на програмата „Цифрова Европа“.</w:t>
      </w:r>
      <w:r>
        <w:t xml:space="preserve"> ЕИСК препоръчва Комисията активно да популяризира информационното табло на програмата „Цифрова Европа“, което стартира през лятото на 2024 г. Това табло ще бъде ключов инструмент за проследяване на изпълнението на програмата, разпределението на финансовите </w:t>
      </w:r>
      <w:r>
        <w:lastRenderedPageBreak/>
        <w:t>средства, състоянието на проектите и въздействието на програмата „Цифрова Европа“ върху обществото.</w:t>
      </w:r>
    </w:p>
    <w:p w:rsidRPr="009F3F65" w:rsidR="003130C2" w:rsidP="003130C2" w:rsidRDefault="003130C2" w14:paraId="718E4D05" w14:textId="77777777">
      <w:pPr>
        <w:spacing w:line="283" w:lineRule="auto"/>
        <w:rPr>
          <w:lang w:val="en-GB"/>
        </w:rPr>
      </w:pPr>
    </w:p>
    <w:p w:rsidRPr="009F3F65" w:rsidR="003130C2" w:rsidP="003130C2" w:rsidRDefault="003130C2" w14:paraId="7B2DB5A5" w14:textId="18D2EC0E">
      <w:pPr>
        <w:pStyle w:val="Heading2"/>
        <w:spacing w:line="283" w:lineRule="auto"/>
      </w:pPr>
      <w:r>
        <w:rPr>
          <w:b/>
        </w:rPr>
        <w:t>Насърчаване на приобщаването на половете в технологичната сфера в рамките на програмата „Цифрова Европа“.</w:t>
      </w:r>
      <w:r>
        <w:t xml:space="preserve"> ЕИСК призовава за активна подкрепа за инициативи, чиято цел е да увеличат участието на жените в професии, свързани с технологиите и НТИМ, и да ги информират за възможностите за междусекторен растеж, които позволяват усвояване или използване на различни нововъзникващи технологии. Това включва препоръки за създаване на програми за наставничество, привличане на жени, които са модели за подражание, и създаване на партньорства с организации, които се съсредоточават върху овластяването на жените в областта на технологиите.</w:t>
      </w:r>
    </w:p>
    <w:p w:rsidRPr="009F3F65" w:rsidR="003130C2" w:rsidP="003130C2" w:rsidRDefault="003130C2" w14:paraId="239E6C76" w14:textId="77777777">
      <w:pPr>
        <w:spacing w:line="283" w:lineRule="auto"/>
        <w:rPr>
          <w:lang w:val="en-GB"/>
        </w:rPr>
      </w:pPr>
    </w:p>
    <w:p w:rsidRPr="009F3F65" w:rsidR="003130C2" w:rsidP="003130C2" w:rsidRDefault="003130C2" w14:paraId="0FB3A58A" w14:textId="77777777">
      <w:pPr>
        <w:pStyle w:val="Heading2"/>
        <w:spacing w:line="283" w:lineRule="auto"/>
      </w:pPr>
      <w:r>
        <w:rPr>
          <w:b/>
        </w:rPr>
        <w:t>Подобряване на обучението и подкрепата за МСП.</w:t>
      </w:r>
      <w:r>
        <w:t xml:space="preserve"> ЕИСК настоятелно призовава Комисията да създаде целеви програми за подкрепа, за да се преодолеят специфичните предизвикателства, пред които са изправени МСП при достъпа и използването на финансиране по програмата „Цифрова Европа“. ЕИСК препоръчва провеждането на индивидуални консултации и семинари за изграждане на капацитета на МСП относно изготвянето на документацията за кандидатстване за безвъзмездни средства и управлението на проекти.</w:t>
      </w:r>
    </w:p>
    <w:p w:rsidRPr="009F3F65" w:rsidR="003130C2" w:rsidP="003130C2" w:rsidRDefault="003130C2" w14:paraId="79E25B39" w14:textId="77777777">
      <w:pPr>
        <w:spacing w:line="283" w:lineRule="auto"/>
        <w:rPr>
          <w:lang w:val="en-GB"/>
        </w:rPr>
      </w:pPr>
    </w:p>
    <w:p w:rsidRPr="009F3F65" w:rsidR="003130C2" w:rsidP="003130C2" w:rsidRDefault="003130C2" w14:paraId="7BD28D78" w14:textId="77777777">
      <w:pPr>
        <w:pStyle w:val="Heading2"/>
        <w:spacing w:line="283" w:lineRule="auto"/>
        <w:ind w:left="720" w:hanging="720"/>
      </w:pPr>
      <w:r>
        <w:t xml:space="preserve">ЕИСК насърчава Комисията да </w:t>
      </w:r>
      <w:r>
        <w:rPr>
          <w:b/>
        </w:rPr>
        <w:t>поощрява пилотното изпитване и експериментиране в рамките на програмата „Цифрова Европа“</w:t>
      </w:r>
      <w:r>
        <w:t>. ЕИСК препоръчва за тази цел да се отпусне специален бюджет, свързан с ЕЦЦИ и други заинтересовани страни, като по този начин се улеснят иновациите, които ефективно се справят с реалните предизвикателства.</w:t>
      </w:r>
    </w:p>
    <w:p w:rsidRPr="009F3F65" w:rsidR="003130C2" w:rsidP="003130C2" w:rsidRDefault="003130C2" w14:paraId="578A26DC" w14:textId="77777777">
      <w:pPr>
        <w:spacing w:line="283" w:lineRule="auto"/>
        <w:rPr>
          <w:lang w:val="en-GB"/>
        </w:rPr>
      </w:pPr>
    </w:p>
    <w:p w:rsidRPr="009F3F65" w:rsidR="003130C2" w:rsidP="003130C2" w:rsidRDefault="003130C2" w14:paraId="6A019FE9" w14:textId="77777777">
      <w:pPr>
        <w:pStyle w:val="Heading2"/>
        <w:spacing w:line="283" w:lineRule="auto"/>
      </w:pPr>
      <w:r>
        <w:t xml:space="preserve">ЕИСК настоятелно призовава Комисията да </w:t>
      </w:r>
      <w:r>
        <w:rPr>
          <w:b/>
        </w:rPr>
        <w:t>стимулира партньорствата между държавите членки</w:t>
      </w:r>
      <w:r>
        <w:t>, като предоставя финансова и логистична подкрепа за съвместни проекти за сътрудничество, изграждане на мрежи и иновационни практики.</w:t>
      </w:r>
    </w:p>
    <w:p w:rsidRPr="009F3F65" w:rsidR="003130C2" w:rsidP="003130C2" w:rsidRDefault="003130C2" w14:paraId="5B608D40" w14:textId="77777777">
      <w:pPr>
        <w:spacing w:line="283" w:lineRule="auto"/>
        <w:rPr>
          <w:lang w:val="en-GB"/>
        </w:rPr>
      </w:pPr>
    </w:p>
    <w:p w:rsidRPr="009F3F65" w:rsidR="003130C2" w:rsidP="003130C2" w:rsidRDefault="003130C2" w14:paraId="2217C7C3" w14:textId="6EB69B4B">
      <w:pPr>
        <w:spacing w:line="283" w:lineRule="auto"/>
      </w:pPr>
      <w:r>
        <w:t>Брюксел, 23 октомври 2024 г.</w:t>
      </w:r>
    </w:p>
    <w:p w:rsidRPr="009F3F65" w:rsidR="003130C2" w:rsidP="003130C2" w:rsidRDefault="003130C2" w14:paraId="055752D1" w14:textId="77777777">
      <w:pPr>
        <w:spacing w:line="283" w:lineRule="auto"/>
        <w:rPr>
          <w:lang w:val="en-GB"/>
        </w:rPr>
      </w:pPr>
    </w:p>
    <w:p w:rsidR="003130C2" w:rsidP="003130C2" w:rsidRDefault="003130C2" w14:paraId="0210E0A4" w14:textId="44EF3C65">
      <w:pPr>
        <w:spacing w:line="283" w:lineRule="auto"/>
        <w:rPr>
          <w:lang w:val="en-GB"/>
        </w:rPr>
      </w:pPr>
    </w:p>
    <w:p w:rsidRPr="009F3F65" w:rsidR="0005674E" w:rsidP="003130C2" w:rsidRDefault="0005674E" w14:paraId="28ECBFEA" w14:textId="77777777">
      <w:pPr>
        <w:spacing w:line="283" w:lineRule="auto"/>
        <w:rPr>
          <w:lang w:val="en-GB"/>
        </w:rPr>
      </w:pPr>
    </w:p>
    <w:p w:rsidRPr="009F3F65" w:rsidR="003130C2" w:rsidP="003130C2" w:rsidRDefault="003130C2" w14:paraId="5C869658" w14:textId="6E706DA6">
      <w:pPr>
        <w:spacing w:line="283" w:lineRule="auto"/>
        <w:rPr>
          <w:i/>
          <w:iCs/>
        </w:rPr>
      </w:pPr>
      <w:r>
        <w:rPr>
          <w:i/>
        </w:rPr>
        <w:t>Председател на Европейския икономически и социален комитет</w:t>
      </w:r>
    </w:p>
    <w:p w:rsidRPr="009F3F65" w:rsidR="003130C2" w:rsidP="003130C2" w:rsidRDefault="007A785C" w14:paraId="3242929A" w14:textId="6A2B7E9A">
      <w:pPr>
        <w:spacing w:line="283" w:lineRule="auto"/>
        <w:jc w:val="left"/>
      </w:pPr>
      <w:r>
        <w:t>Oliver RÖPKE</w:t>
      </w:r>
    </w:p>
    <w:p w:rsidRPr="009F3F65" w:rsidR="003130C2" w:rsidP="003130C2" w:rsidRDefault="003130C2" w14:paraId="3EFEE640" w14:textId="77777777">
      <w:pPr>
        <w:spacing w:line="283" w:lineRule="auto"/>
        <w:jc w:val="left"/>
        <w:rPr>
          <w:lang w:val="en-GB"/>
        </w:rPr>
      </w:pPr>
    </w:p>
    <w:p w:rsidRPr="009F3F65" w:rsidR="003130C2" w:rsidP="003130C2" w:rsidRDefault="003130C2" w14:paraId="53D409F4" w14:textId="77777777">
      <w:pPr>
        <w:spacing w:line="283" w:lineRule="auto"/>
        <w:jc w:val="left"/>
        <w:rPr>
          <w:lang w:val="en-GB"/>
        </w:rPr>
      </w:pPr>
    </w:p>
    <w:p w:rsidRPr="009F3F65" w:rsidR="003130C2" w:rsidP="003130C2" w:rsidRDefault="003130C2" w14:paraId="088EB447" w14:textId="77777777">
      <w:pPr>
        <w:spacing w:line="283" w:lineRule="auto"/>
        <w:jc w:val="center"/>
      </w:pPr>
      <w:r>
        <w:t>*</w:t>
      </w:r>
    </w:p>
    <w:p w:rsidRPr="009F3F65" w:rsidR="003130C2" w:rsidP="003130C2" w:rsidRDefault="003130C2" w14:paraId="65A6CB14" w14:textId="77777777">
      <w:pPr>
        <w:spacing w:line="283" w:lineRule="auto"/>
        <w:jc w:val="center"/>
        <w:rPr>
          <w:lang w:val="en-GB"/>
        </w:rPr>
      </w:pPr>
    </w:p>
    <w:p w:rsidRPr="009F3F65" w:rsidR="003130C2" w:rsidP="003130C2" w:rsidRDefault="003130C2" w14:paraId="4AC99C73" w14:textId="77777777">
      <w:pPr>
        <w:spacing w:line="283" w:lineRule="auto"/>
        <w:jc w:val="center"/>
      </w:pPr>
      <w:r>
        <w:t>*</w:t>
      </w:r>
      <w:r>
        <w:tab/>
        <w:t>*</w:t>
      </w:r>
    </w:p>
    <w:p w:rsidRPr="009F3F65" w:rsidR="003130C2" w:rsidP="003130C2" w:rsidRDefault="003130C2" w14:paraId="3383CDFB" w14:textId="77777777">
      <w:pPr>
        <w:spacing w:line="283" w:lineRule="auto"/>
        <w:rPr>
          <w:lang w:val="en-GB"/>
        </w:rPr>
      </w:pPr>
    </w:p>
    <w:p w:rsidRPr="009F3F65" w:rsidR="003130C2" w:rsidP="003130C2" w:rsidRDefault="003130C2" w14:paraId="6281E6BB" w14:textId="77777777">
      <w:pPr>
        <w:spacing w:line="283" w:lineRule="auto"/>
      </w:pPr>
      <w:r>
        <w:rPr>
          <w:b/>
        </w:rPr>
        <w:t>NB</w:t>
      </w:r>
      <w:r>
        <w:t>: Следва техническо приложение.</w:t>
      </w:r>
    </w:p>
    <w:p w:rsidRPr="009F3F65" w:rsidR="003130C2" w:rsidP="003130C2" w:rsidRDefault="003130C2" w14:paraId="2C7D77E4" w14:textId="77777777">
      <w:pPr>
        <w:spacing w:line="283" w:lineRule="auto"/>
        <w:jc w:val="left"/>
        <w:rPr>
          <w:lang w:val="en-GB"/>
        </w:rPr>
      </w:pPr>
    </w:p>
    <w:p w:rsidRPr="009F3F65" w:rsidR="003130C2" w:rsidP="003130C2" w:rsidRDefault="003130C2" w14:paraId="646D2524" w14:textId="77777777">
      <w:pPr>
        <w:jc w:val="left"/>
        <w:rPr>
          <w:lang w:val="en-GB"/>
        </w:rPr>
        <w:sectPr w:rsidRPr="009F3F65" w:rsidR="003130C2" w:rsidSect="004A4BE2">
          <w:headerReference w:type="even" r:id="rId22"/>
          <w:headerReference w:type="default" r:id="rId23"/>
          <w:footerReference w:type="even" r:id="rId24"/>
          <w:footerReference w:type="default" r:id="rId25"/>
          <w:headerReference w:type="first" r:id="rId26"/>
          <w:footerReference w:type="first" r:id="rId27"/>
          <w:pgSz w:w="11907" w:h="16839" w:code="9"/>
          <w:pgMar w:top="1361" w:right="1418" w:bottom="1361" w:left="1418" w:header="709" w:footer="709" w:gutter="0"/>
          <w:pgNumType w:start="1"/>
          <w:cols w:space="720"/>
          <w:docGrid w:linePitch="299"/>
        </w:sectPr>
      </w:pPr>
    </w:p>
    <w:tbl>
      <w:tblPr>
        <w:tblStyle w:val="TableGrid"/>
        <w:tblpPr w:leftFromText="141" w:rightFromText="141" w:vertAnchor="text" w:horzAnchor="margin" w:tblpXSpec="center" w:tblpY="-77"/>
        <w:tblW w:w="0" w:type="auto"/>
        <w:jc w:val="center"/>
        <w:shd w:val="clear" w:color="auto" w:fill="ACB9CA" w:themeFill="text2" w:themeFillTint="66"/>
        <w:tblLook w:val="04A0" w:firstRow="1" w:lastRow="0" w:firstColumn="1" w:lastColumn="0" w:noHBand="0" w:noVBand="1"/>
      </w:tblPr>
      <w:tblGrid>
        <w:gridCol w:w="9032"/>
      </w:tblGrid>
      <w:tr w:rsidRPr="00B47B36" w:rsidR="003130C2" w:rsidTr="00F32872" w14:paraId="3A9945AE" w14:textId="77777777">
        <w:trPr>
          <w:trHeight w:val="1581"/>
          <w:jc w:val="center"/>
        </w:trPr>
        <w:tc>
          <w:tcPr>
            <w:tcW w:w="9032" w:type="dxa"/>
            <w:tcBorders>
              <w:top w:val="single" w:color="auto" w:sz="4" w:space="0"/>
              <w:left w:val="single" w:color="auto" w:sz="4" w:space="0"/>
              <w:bottom w:val="single" w:color="auto" w:sz="4" w:space="0"/>
              <w:right w:val="single" w:color="auto" w:sz="4" w:space="0"/>
            </w:tcBorders>
            <w:shd w:val="clear" w:color="auto" w:fill="ACB9CA" w:themeFill="text2" w:themeFillTint="66"/>
            <w:vAlign w:val="center"/>
            <w:hideMark/>
          </w:tcPr>
          <w:p w:rsidRPr="00B47B36" w:rsidR="003130C2" w:rsidP="00F32872" w:rsidRDefault="003130C2" w14:paraId="4A36C293" w14:textId="77777777">
            <w:pPr>
              <w:spacing w:after="120" w:line="300" w:lineRule="exact"/>
              <w:jc w:val="center"/>
              <w:rPr>
                <w:b/>
                <w:bCs/>
                <w:color w:val="1F4E79"/>
                <w:sz w:val="36"/>
                <w:szCs w:val="36"/>
              </w:rPr>
            </w:pPr>
            <w:r>
              <w:rPr>
                <w:b/>
                <w:color w:val="1F4E79"/>
                <w:sz w:val="36"/>
              </w:rPr>
              <w:lastRenderedPageBreak/>
              <w:t xml:space="preserve">INTERIM EVALUATION OF THE DIGITAL </w:t>
            </w:r>
          </w:p>
          <w:p w:rsidRPr="00B47B36" w:rsidR="003130C2" w:rsidP="00F32872" w:rsidRDefault="003130C2" w14:paraId="31D35BD8" w14:textId="77777777">
            <w:pPr>
              <w:spacing w:after="120" w:line="300" w:lineRule="exact"/>
              <w:jc w:val="center"/>
              <w:rPr>
                <w:b/>
                <w:bCs/>
                <w:color w:val="1F4E79"/>
                <w:sz w:val="36"/>
                <w:szCs w:val="36"/>
              </w:rPr>
            </w:pPr>
            <w:r>
              <w:rPr>
                <w:b/>
                <w:color w:val="1F4E79"/>
                <w:sz w:val="36"/>
              </w:rPr>
              <w:t>EUROPE PROGRAMME (2021-2027)</w:t>
            </w:r>
          </w:p>
          <w:p w:rsidRPr="00B47B36" w:rsidR="003130C2" w:rsidP="00F32872" w:rsidRDefault="003130C2" w14:paraId="14772A2A" w14:textId="77777777">
            <w:pPr>
              <w:spacing w:after="120" w:line="300" w:lineRule="exact"/>
              <w:jc w:val="center"/>
              <w:rPr>
                <w:sz w:val="28"/>
                <w:szCs w:val="28"/>
              </w:rPr>
            </w:pPr>
            <w:r>
              <w:rPr>
                <w:i/>
                <w:color w:val="1F4E79"/>
                <w:sz w:val="28"/>
              </w:rPr>
              <w:t>Technical annex</w:t>
            </w:r>
          </w:p>
        </w:tc>
      </w:tr>
    </w:tbl>
    <w:p w:rsidRPr="009F3F65" w:rsidR="003130C2" w:rsidP="003130C2" w:rsidRDefault="003130C2" w14:paraId="2512F56F" w14:textId="77777777">
      <w:pPr>
        <w:spacing w:after="120" w:line="300" w:lineRule="exact"/>
        <w:rPr>
          <w:lang w:val="en-GB"/>
        </w:rPr>
      </w:pPr>
    </w:p>
    <w:sdt>
      <w:sdtPr>
        <w:rPr>
          <w:rFonts w:ascii="Times New Roman" w:hAnsi="Times New Roman" w:eastAsia="Times New Roman" w:cs="Times New Roman"/>
          <w:b/>
          <w:noProof/>
          <w:color w:val="0070C0"/>
          <w:sz w:val="22"/>
          <w:szCs w:val="22"/>
        </w:rPr>
        <w:id w:val="-1742783689"/>
        <w:docPartObj>
          <w:docPartGallery w:val="Table of Contents"/>
          <w:docPartUnique/>
        </w:docPartObj>
      </w:sdtPr>
      <w:sdtEndPr>
        <w:rPr>
          <w:bCs/>
          <w:color w:val="auto"/>
        </w:rPr>
      </w:sdtEndPr>
      <w:sdtContent>
        <w:p w:rsidRPr="009F3F65" w:rsidR="003130C2" w:rsidP="003130C2" w:rsidRDefault="003130C2" w14:paraId="635E7944" w14:textId="77777777">
          <w:pPr>
            <w:pStyle w:val="TOCHeading"/>
            <w:spacing w:before="0" w:after="120" w:line="300" w:lineRule="exact"/>
            <w:jc w:val="both"/>
          </w:pPr>
          <w:r>
            <w:rPr>
              <w:rFonts w:ascii="Times New Roman" w:hAnsi="Times New Roman"/>
              <w:b/>
              <w:color w:val="0070C0"/>
            </w:rPr>
            <w:t>Table of contents</w:t>
          </w:r>
        </w:p>
        <w:p w:rsidRPr="00B47B36" w:rsidR="003130C2" w:rsidP="003130C2" w:rsidRDefault="003130C2" w14:paraId="3A5F0CA8" w14:textId="27B895B6">
          <w:pPr>
            <w:pStyle w:val="TOC1"/>
            <w:rPr>
              <w:rFonts w:asciiTheme="minorHAnsi" w:hAnsiTheme="minorHAnsi" w:eastAsiaTheme="minorEastAsia" w:cstheme="minorBidi"/>
              <w:b w:val="0"/>
            </w:rPr>
          </w:pPr>
          <w:r w:rsidRPr="009F3F65">
            <w:fldChar w:fldCharType="begin"/>
          </w:r>
          <w:r w:rsidRPr="00B47B36">
            <w:instrText xml:space="preserve"> TOC \o "1-3" \h \z \u </w:instrText>
          </w:r>
          <w:r w:rsidRPr="009F3F65">
            <w:fldChar w:fldCharType="separate"/>
          </w:r>
          <w:hyperlink w:history="1" w:anchor="_Toc174452834">
            <w:r w:rsidRPr="00B47B36">
              <w:rPr>
                <w:rStyle w:val="Hyperlink"/>
              </w:rPr>
              <w:t>1.</w:t>
            </w:r>
            <w:r w:rsidRPr="00B47B36">
              <w:rPr>
                <w:rFonts w:asciiTheme="minorHAnsi" w:hAnsiTheme="minorHAnsi" w:eastAsiaTheme="minorEastAsia" w:cstheme="minorBidi"/>
                <w:b w:val="0"/>
              </w:rPr>
              <w:tab/>
            </w:r>
            <w:r w:rsidRPr="00B47B36">
              <w:rPr>
                <w:rStyle w:val="Hyperlink"/>
              </w:rPr>
              <w:t>Introduction</w:t>
            </w:r>
            <w:r w:rsidRPr="00B47B36">
              <w:rPr>
                <w:webHidden/>
              </w:rPr>
              <w:tab/>
            </w:r>
            <w:r w:rsidRPr="009F3F65">
              <w:rPr>
                <w:webHidden/>
              </w:rPr>
              <w:fldChar w:fldCharType="begin"/>
            </w:r>
            <w:r w:rsidRPr="00B47B36">
              <w:rPr>
                <w:webHidden/>
              </w:rPr>
              <w:instrText xml:space="preserve"> PAGEREF _Toc174452834 \h </w:instrText>
            </w:r>
            <w:r w:rsidRPr="009F3F65">
              <w:rPr>
                <w:webHidden/>
              </w:rPr>
            </w:r>
            <w:r w:rsidRPr="009F3F65">
              <w:rPr>
                <w:webHidden/>
              </w:rPr>
              <w:fldChar w:fldCharType="separate"/>
            </w:r>
            <w:r w:rsidR="0010687D">
              <w:rPr>
                <w:webHidden/>
              </w:rPr>
              <w:t>11</w:t>
            </w:r>
            <w:r w:rsidRPr="009F3F65">
              <w:rPr>
                <w:webHidden/>
              </w:rPr>
              <w:fldChar w:fldCharType="end"/>
            </w:r>
          </w:hyperlink>
        </w:p>
        <w:p w:rsidRPr="00B47B36" w:rsidR="003130C2" w:rsidP="003130C2" w:rsidRDefault="00690146" w14:paraId="6B755289" w14:textId="6E386E70">
          <w:pPr>
            <w:pStyle w:val="TOC2"/>
            <w:tabs>
              <w:tab w:val="left" w:pos="880"/>
              <w:tab w:val="right" w:leader="dot" w:pos="9063"/>
            </w:tabs>
            <w:rPr>
              <w:rFonts w:asciiTheme="minorHAnsi" w:hAnsiTheme="minorHAnsi" w:eastAsiaTheme="minorEastAsia" w:cstheme="minorBidi"/>
              <w:noProof/>
            </w:rPr>
          </w:pPr>
          <w:hyperlink w:history="1" w:anchor="_Toc174452835">
            <w:r w:rsidRPr="00B47B36" w:rsidR="003130C2">
              <w:rPr>
                <w:rStyle w:val="Hyperlink"/>
                <w:noProof/>
              </w:rPr>
              <w:t>1.1</w:t>
            </w:r>
            <w:r w:rsidRPr="00B47B36" w:rsidR="003130C2">
              <w:rPr>
                <w:rFonts w:asciiTheme="minorHAnsi" w:hAnsiTheme="minorHAnsi" w:eastAsiaTheme="minorEastAsia" w:cstheme="minorBidi"/>
                <w:noProof/>
              </w:rPr>
              <w:tab/>
            </w:r>
            <w:r w:rsidRPr="00B47B36" w:rsidR="003130C2">
              <w:rPr>
                <w:rStyle w:val="Hyperlink"/>
                <w:noProof/>
              </w:rPr>
              <w:t>Focus of the evaluation</w:t>
            </w:r>
            <w:r w:rsidRPr="00B47B36" w:rsidR="003130C2">
              <w:rPr>
                <w:noProof/>
                <w:webHidden/>
              </w:rPr>
              <w:tab/>
            </w:r>
            <w:r w:rsidRPr="009F3F65" w:rsidR="003130C2">
              <w:rPr>
                <w:noProof/>
                <w:webHidden/>
              </w:rPr>
              <w:fldChar w:fldCharType="begin"/>
            </w:r>
            <w:r w:rsidRPr="00B47B36" w:rsidR="003130C2">
              <w:rPr>
                <w:noProof/>
                <w:webHidden/>
              </w:rPr>
              <w:instrText xml:space="preserve"> PAGEREF _Toc174452835 \h </w:instrText>
            </w:r>
            <w:r w:rsidRPr="009F3F65" w:rsidR="003130C2">
              <w:rPr>
                <w:noProof/>
                <w:webHidden/>
              </w:rPr>
            </w:r>
            <w:r w:rsidRPr="009F3F65" w:rsidR="003130C2">
              <w:rPr>
                <w:noProof/>
                <w:webHidden/>
              </w:rPr>
              <w:fldChar w:fldCharType="separate"/>
            </w:r>
            <w:r w:rsidR="0010687D">
              <w:rPr>
                <w:noProof/>
                <w:webHidden/>
              </w:rPr>
              <w:t>11</w:t>
            </w:r>
            <w:r w:rsidRPr="009F3F65" w:rsidR="003130C2">
              <w:rPr>
                <w:noProof/>
                <w:webHidden/>
              </w:rPr>
              <w:fldChar w:fldCharType="end"/>
            </w:r>
          </w:hyperlink>
        </w:p>
        <w:p w:rsidRPr="00B47B36" w:rsidR="003130C2" w:rsidP="003130C2" w:rsidRDefault="00690146" w14:paraId="0EEC32E1" w14:textId="7852E48C">
          <w:pPr>
            <w:pStyle w:val="TOC2"/>
            <w:tabs>
              <w:tab w:val="left" w:pos="880"/>
              <w:tab w:val="right" w:leader="dot" w:pos="9063"/>
            </w:tabs>
            <w:rPr>
              <w:rFonts w:asciiTheme="minorHAnsi" w:hAnsiTheme="minorHAnsi" w:eastAsiaTheme="minorEastAsia" w:cstheme="minorBidi"/>
              <w:noProof/>
            </w:rPr>
          </w:pPr>
          <w:hyperlink w:history="1" w:anchor="_Toc174452836">
            <w:r w:rsidRPr="00B47B36" w:rsidR="003130C2">
              <w:rPr>
                <w:rStyle w:val="Hyperlink"/>
                <w:noProof/>
              </w:rPr>
              <w:t>1.2</w:t>
            </w:r>
            <w:r w:rsidRPr="00B47B36" w:rsidR="003130C2">
              <w:rPr>
                <w:rFonts w:asciiTheme="minorHAnsi" w:hAnsiTheme="minorHAnsi" w:eastAsiaTheme="minorEastAsia" w:cstheme="minorBidi"/>
                <w:noProof/>
              </w:rPr>
              <w:tab/>
            </w:r>
            <w:r w:rsidRPr="00B47B36" w:rsidR="003130C2">
              <w:rPr>
                <w:rStyle w:val="Hyperlink"/>
                <w:noProof/>
              </w:rPr>
              <w:t>Methodology and study group</w:t>
            </w:r>
            <w:r w:rsidRPr="00B47B36" w:rsidR="003130C2">
              <w:rPr>
                <w:noProof/>
                <w:webHidden/>
              </w:rPr>
              <w:tab/>
            </w:r>
            <w:r w:rsidRPr="009F3F65" w:rsidR="003130C2">
              <w:rPr>
                <w:noProof/>
                <w:webHidden/>
              </w:rPr>
              <w:fldChar w:fldCharType="begin"/>
            </w:r>
            <w:r w:rsidRPr="00B47B36" w:rsidR="003130C2">
              <w:rPr>
                <w:noProof/>
                <w:webHidden/>
              </w:rPr>
              <w:instrText xml:space="preserve"> PAGEREF _Toc174452836 \h </w:instrText>
            </w:r>
            <w:r w:rsidRPr="009F3F65" w:rsidR="003130C2">
              <w:rPr>
                <w:noProof/>
                <w:webHidden/>
              </w:rPr>
            </w:r>
            <w:r w:rsidRPr="009F3F65" w:rsidR="003130C2">
              <w:rPr>
                <w:noProof/>
                <w:webHidden/>
              </w:rPr>
              <w:fldChar w:fldCharType="separate"/>
            </w:r>
            <w:r w:rsidR="0010687D">
              <w:rPr>
                <w:noProof/>
                <w:webHidden/>
              </w:rPr>
              <w:t>11</w:t>
            </w:r>
            <w:r w:rsidRPr="009F3F65" w:rsidR="003130C2">
              <w:rPr>
                <w:noProof/>
                <w:webHidden/>
              </w:rPr>
              <w:fldChar w:fldCharType="end"/>
            </w:r>
          </w:hyperlink>
        </w:p>
        <w:p w:rsidRPr="00B47B36" w:rsidR="003130C2" w:rsidP="003130C2" w:rsidRDefault="00690146" w14:paraId="1668A4CD" w14:textId="5C9BE9E6">
          <w:pPr>
            <w:pStyle w:val="TOC2"/>
            <w:tabs>
              <w:tab w:val="left" w:pos="880"/>
              <w:tab w:val="right" w:leader="dot" w:pos="9063"/>
            </w:tabs>
            <w:rPr>
              <w:rFonts w:asciiTheme="minorHAnsi" w:hAnsiTheme="minorHAnsi" w:eastAsiaTheme="minorEastAsia" w:cstheme="minorBidi"/>
              <w:noProof/>
            </w:rPr>
          </w:pPr>
          <w:hyperlink w:history="1" w:anchor="_Toc174452837">
            <w:r w:rsidRPr="00B47B36" w:rsidR="003130C2">
              <w:rPr>
                <w:rStyle w:val="Hyperlink"/>
                <w:noProof/>
              </w:rPr>
              <w:t>1.3</w:t>
            </w:r>
            <w:r w:rsidRPr="00B47B36" w:rsidR="003130C2">
              <w:rPr>
                <w:rFonts w:asciiTheme="minorHAnsi" w:hAnsiTheme="minorHAnsi" w:eastAsiaTheme="minorEastAsia" w:cstheme="minorBidi"/>
                <w:noProof/>
              </w:rPr>
              <w:tab/>
            </w:r>
            <w:r w:rsidRPr="00B47B36" w:rsidR="003130C2">
              <w:rPr>
                <w:rStyle w:val="Hyperlink"/>
                <w:noProof/>
              </w:rPr>
              <w:t>Fact-finding meetings</w:t>
            </w:r>
            <w:r w:rsidRPr="00B47B36" w:rsidR="003130C2">
              <w:rPr>
                <w:noProof/>
                <w:webHidden/>
              </w:rPr>
              <w:tab/>
            </w:r>
            <w:r w:rsidRPr="009F3F65" w:rsidR="003130C2">
              <w:rPr>
                <w:noProof/>
                <w:webHidden/>
              </w:rPr>
              <w:fldChar w:fldCharType="begin"/>
            </w:r>
            <w:r w:rsidRPr="00B47B36" w:rsidR="003130C2">
              <w:rPr>
                <w:noProof/>
                <w:webHidden/>
              </w:rPr>
              <w:instrText xml:space="preserve"> PAGEREF _Toc174452837 \h </w:instrText>
            </w:r>
            <w:r w:rsidRPr="009F3F65" w:rsidR="003130C2">
              <w:rPr>
                <w:noProof/>
                <w:webHidden/>
              </w:rPr>
            </w:r>
            <w:r w:rsidRPr="009F3F65" w:rsidR="003130C2">
              <w:rPr>
                <w:noProof/>
                <w:webHidden/>
              </w:rPr>
              <w:fldChar w:fldCharType="separate"/>
            </w:r>
            <w:r w:rsidR="0010687D">
              <w:rPr>
                <w:noProof/>
                <w:webHidden/>
              </w:rPr>
              <w:t>12</w:t>
            </w:r>
            <w:r w:rsidRPr="009F3F65" w:rsidR="003130C2">
              <w:rPr>
                <w:noProof/>
                <w:webHidden/>
              </w:rPr>
              <w:fldChar w:fldCharType="end"/>
            </w:r>
          </w:hyperlink>
        </w:p>
        <w:p w:rsidRPr="00B47B36" w:rsidR="003130C2" w:rsidP="003130C2" w:rsidRDefault="00690146" w14:paraId="478715C1" w14:textId="71D3FE20">
          <w:pPr>
            <w:pStyle w:val="TOC2"/>
            <w:tabs>
              <w:tab w:val="left" w:pos="880"/>
              <w:tab w:val="right" w:leader="dot" w:pos="9063"/>
            </w:tabs>
            <w:rPr>
              <w:rFonts w:asciiTheme="minorHAnsi" w:hAnsiTheme="minorHAnsi" w:eastAsiaTheme="minorEastAsia" w:cstheme="minorBidi"/>
              <w:noProof/>
            </w:rPr>
          </w:pPr>
          <w:hyperlink w:history="1" w:anchor="_Toc174452838">
            <w:r w:rsidRPr="00B47B36" w:rsidR="003130C2">
              <w:rPr>
                <w:rStyle w:val="Hyperlink"/>
                <w:noProof/>
              </w:rPr>
              <w:t>1.4</w:t>
            </w:r>
            <w:r w:rsidRPr="00B47B36" w:rsidR="003130C2">
              <w:rPr>
                <w:rFonts w:asciiTheme="minorHAnsi" w:hAnsiTheme="minorHAnsi" w:eastAsiaTheme="minorEastAsia" w:cstheme="minorBidi"/>
                <w:noProof/>
              </w:rPr>
              <w:tab/>
            </w:r>
            <w:r w:rsidRPr="00B47B36" w:rsidR="003130C2">
              <w:rPr>
                <w:rStyle w:val="Hyperlink"/>
                <w:noProof/>
              </w:rPr>
              <w:t>Questionnaire</w:t>
            </w:r>
            <w:r w:rsidRPr="00B47B36" w:rsidR="003130C2">
              <w:rPr>
                <w:noProof/>
                <w:webHidden/>
              </w:rPr>
              <w:tab/>
            </w:r>
            <w:r w:rsidRPr="009F3F65" w:rsidR="003130C2">
              <w:rPr>
                <w:noProof/>
                <w:webHidden/>
              </w:rPr>
              <w:fldChar w:fldCharType="begin"/>
            </w:r>
            <w:r w:rsidRPr="00B47B36" w:rsidR="003130C2">
              <w:rPr>
                <w:noProof/>
                <w:webHidden/>
              </w:rPr>
              <w:instrText xml:space="preserve"> PAGEREF _Toc174452838 \h </w:instrText>
            </w:r>
            <w:r w:rsidRPr="009F3F65" w:rsidR="003130C2">
              <w:rPr>
                <w:noProof/>
                <w:webHidden/>
              </w:rPr>
            </w:r>
            <w:r w:rsidRPr="009F3F65" w:rsidR="003130C2">
              <w:rPr>
                <w:noProof/>
                <w:webHidden/>
              </w:rPr>
              <w:fldChar w:fldCharType="separate"/>
            </w:r>
            <w:r w:rsidR="0010687D">
              <w:rPr>
                <w:noProof/>
                <w:webHidden/>
              </w:rPr>
              <w:t>13</w:t>
            </w:r>
            <w:r w:rsidRPr="009F3F65" w:rsidR="003130C2">
              <w:rPr>
                <w:noProof/>
                <w:webHidden/>
              </w:rPr>
              <w:fldChar w:fldCharType="end"/>
            </w:r>
          </w:hyperlink>
        </w:p>
        <w:p w:rsidRPr="00B47B36" w:rsidR="003130C2" w:rsidP="003130C2" w:rsidRDefault="00690146" w14:paraId="245A5951" w14:textId="09B3EA0A">
          <w:pPr>
            <w:pStyle w:val="TOC2"/>
            <w:tabs>
              <w:tab w:val="left" w:pos="880"/>
              <w:tab w:val="right" w:leader="dot" w:pos="9063"/>
            </w:tabs>
            <w:rPr>
              <w:rFonts w:asciiTheme="minorHAnsi" w:hAnsiTheme="minorHAnsi" w:eastAsiaTheme="minorEastAsia" w:cstheme="minorBidi"/>
              <w:noProof/>
            </w:rPr>
          </w:pPr>
          <w:hyperlink w:history="1" w:anchor="_Toc174452839">
            <w:r w:rsidRPr="00B47B36" w:rsidR="003130C2">
              <w:rPr>
                <w:rStyle w:val="Hyperlink"/>
                <w:noProof/>
              </w:rPr>
              <w:t>1.5</w:t>
            </w:r>
            <w:r w:rsidRPr="00B47B36" w:rsidR="003130C2">
              <w:rPr>
                <w:rFonts w:asciiTheme="minorHAnsi" w:hAnsiTheme="minorHAnsi" w:eastAsiaTheme="minorEastAsia" w:cstheme="minorBidi"/>
                <w:noProof/>
              </w:rPr>
              <w:tab/>
            </w:r>
            <w:r w:rsidRPr="00B47B36" w:rsidR="003130C2">
              <w:rPr>
                <w:rStyle w:val="Hyperlink"/>
                <w:noProof/>
              </w:rPr>
              <w:t>Respondent breakdown</w:t>
            </w:r>
            <w:r w:rsidRPr="00B47B36" w:rsidR="003130C2">
              <w:rPr>
                <w:noProof/>
                <w:webHidden/>
              </w:rPr>
              <w:tab/>
            </w:r>
            <w:r w:rsidRPr="009F3F65" w:rsidR="003130C2">
              <w:rPr>
                <w:noProof/>
                <w:webHidden/>
              </w:rPr>
              <w:fldChar w:fldCharType="begin"/>
            </w:r>
            <w:r w:rsidRPr="00B47B36" w:rsidR="003130C2">
              <w:rPr>
                <w:noProof/>
                <w:webHidden/>
              </w:rPr>
              <w:instrText xml:space="preserve"> PAGEREF _Toc174452839 \h </w:instrText>
            </w:r>
            <w:r w:rsidRPr="009F3F65" w:rsidR="003130C2">
              <w:rPr>
                <w:noProof/>
                <w:webHidden/>
              </w:rPr>
            </w:r>
            <w:r w:rsidRPr="009F3F65" w:rsidR="003130C2">
              <w:rPr>
                <w:noProof/>
                <w:webHidden/>
              </w:rPr>
              <w:fldChar w:fldCharType="separate"/>
            </w:r>
            <w:r w:rsidR="0010687D">
              <w:rPr>
                <w:noProof/>
                <w:webHidden/>
              </w:rPr>
              <w:t>13</w:t>
            </w:r>
            <w:r w:rsidRPr="009F3F65" w:rsidR="003130C2">
              <w:rPr>
                <w:noProof/>
                <w:webHidden/>
              </w:rPr>
              <w:fldChar w:fldCharType="end"/>
            </w:r>
          </w:hyperlink>
        </w:p>
        <w:p w:rsidRPr="00B47B36" w:rsidR="003130C2" w:rsidP="003130C2" w:rsidRDefault="00690146" w14:paraId="392147DA" w14:textId="2F2480BE">
          <w:pPr>
            <w:pStyle w:val="TOC1"/>
            <w:rPr>
              <w:rFonts w:asciiTheme="minorHAnsi" w:hAnsiTheme="minorHAnsi" w:eastAsiaTheme="minorEastAsia" w:cstheme="minorBidi"/>
              <w:b w:val="0"/>
            </w:rPr>
          </w:pPr>
          <w:hyperlink w:history="1" w:anchor="_Toc174452840">
            <w:r w:rsidRPr="00B47B36" w:rsidR="003130C2">
              <w:rPr>
                <w:rStyle w:val="Hyperlink"/>
              </w:rPr>
              <w:t>2.</w:t>
            </w:r>
            <w:r w:rsidRPr="00B47B36" w:rsidR="003130C2">
              <w:rPr>
                <w:rFonts w:asciiTheme="minorHAnsi" w:hAnsiTheme="minorHAnsi" w:eastAsiaTheme="minorEastAsia" w:cstheme="minorBidi"/>
                <w:b w:val="0"/>
              </w:rPr>
              <w:tab/>
            </w:r>
            <w:r w:rsidRPr="00B47B36" w:rsidR="003130C2">
              <w:rPr>
                <w:rStyle w:val="Hyperlink"/>
              </w:rPr>
              <w:t>Policy overview</w:t>
            </w:r>
            <w:r w:rsidRPr="00B47B36" w:rsidR="003130C2">
              <w:rPr>
                <w:webHidden/>
              </w:rPr>
              <w:tab/>
            </w:r>
            <w:r w:rsidRPr="009F3F65" w:rsidR="003130C2">
              <w:rPr>
                <w:webHidden/>
              </w:rPr>
              <w:fldChar w:fldCharType="begin"/>
            </w:r>
            <w:r w:rsidRPr="00B47B36" w:rsidR="003130C2">
              <w:rPr>
                <w:webHidden/>
              </w:rPr>
              <w:instrText xml:space="preserve"> PAGEREF _Toc174452840 \h </w:instrText>
            </w:r>
            <w:r w:rsidRPr="009F3F65" w:rsidR="003130C2">
              <w:rPr>
                <w:webHidden/>
              </w:rPr>
            </w:r>
            <w:r w:rsidRPr="009F3F65" w:rsidR="003130C2">
              <w:rPr>
                <w:webHidden/>
              </w:rPr>
              <w:fldChar w:fldCharType="separate"/>
            </w:r>
            <w:r w:rsidR="0010687D">
              <w:rPr>
                <w:webHidden/>
              </w:rPr>
              <w:t>15</w:t>
            </w:r>
            <w:r w:rsidRPr="009F3F65" w:rsidR="003130C2">
              <w:rPr>
                <w:webHidden/>
              </w:rPr>
              <w:fldChar w:fldCharType="end"/>
            </w:r>
          </w:hyperlink>
        </w:p>
        <w:p w:rsidRPr="00B47B36" w:rsidR="003130C2" w:rsidP="003130C2" w:rsidRDefault="00690146" w14:paraId="4CCE3E5A" w14:textId="05D480BA">
          <w:pPr>
            <w:pStyle w:val="TOC2"/>
            <w:tabs>
              <w:tab w:val="left" w:pos="880"/>
              <w:tab w:val="right" w:leader="dot" w:pos="9063"/>
            </w:tabs>
            <w:rPr>
              <w:rFonts w:asciiTheme="minorHAnsi" w:hAnsiTheme="minorHAnsi" w:eastAsiaTheme="minorEastAsia" w:cstheme="minorBidi"/>
              <w:noProof/>
            </w:rPr>
          </w:pPr>
          <w:hyperlink w:history="1" w:anchor="_Toc174452841">
            <w:r w:rsidRPr="00B47B36" w:rsidR="003130C2">
              <w:rPr>
                <w:rStyle w:val="Hyperlink"/>
                <w:noProof/>
              </w:rPr>
              <w:t>2.1</w:t>
            </w:r>
            <w:r w:rsidRPr="00B47B36" w:rsidR="003130C2">
              <w:rPr>
                <w:rFonts w:asciiTheme="minorHAnsi" w:hAnsiTheme="minorHAnsi" w:eastAsiaTheme="minorEastAsia" w:cstheme="minorBidi"/>
                <w:noProof/>
              </w:rPr>
              <w:tab/>
            </w:r>
            <w:r w:rsidRPr="00B47B36" w:rsidR="003130C2">
              <w:rPr>
                <w:rStyle w:val="Hyperlink"/>
                <w:noProof/>
              </w:rPr>
              <w:t>The Digital Europe Programme 2021-2027</w:t>
            </w:r>
            <w:r w:rsidRPr="00B47B36" w:rsidR="003130C2">
              <w:rPr>
                <w:noProof/>
                <w:webHidden/>
              </w:rPr>
              <w:tab/>
            </w:r>
            <w:r w:rsidRPr="009F3F65" w:rsidR="003130C2">
              <w:rPr>
                <w:noProof/>
                <w:webHidden/>
              </w:rPr>
              <w:fldChar w:fldCharType="begin"/>
            </w:r>
            <w:r w:rsidRPr="00B47B36" w:rsidR="003130C2">
              <w:rPr>
                <w:noProof/>
                <w:webHidden/>
              </w:rPr>
              <w:instrText xml:space="preserve"> PAGEREF _Toc174452841 \h </w:instrText>
            </w:r>
            <w:r w:rsidRPr="009F3F65" w:rsidR="003130C2">
              <w:rPr>
                <w:noProof/>
                <w:webHidden/>
              </w:rPr>
            </w:r>
            <w:r w:rsidRPr="009F3F65" w:rsidR="003130C2">
              <w:rPr>
                <w:noProof/>
                <w:webHidden/>
              </w:rPr>
              <w:fldChar w:fldCharType="separate"/>
            </w:r>
            <w:r w:rsidR="0010687D">
              <w:rPr>
                <w:noProof/>
                <w:webHidden/>
              </w:rPr>
              <w:t>15</w:t>
            </w:r>
            <w:r w:rsidRPr="009F3F65" w:rsidR="003130C2">
              <w:rPr>
                <w:noProof/>
                <w:webHidden/>
              </w:rPr>
              <w:fldChar w:fldCharType="end"/>
            </w:r>
          </w:hyperlink>
        </w:p>
        <w:p w:rsidRPr="00B47B36" w:rsidR="003130C2" w:rsidP="003130C2" w:rsidRDefault="00690146" w14:paraId="1F3AD977" w14:textId="4D9C68E5">
          <w:pPr>
            <w:pStyle w:val="TOC2"/>
            <w:tabs>
              <w:tab w:val="left" w:pos="880"/>
              <w:tab w:val="right" w:leader="dot" w:pos="9063"/>
            </w:tabs>
            <w:rPr>
              <w:rFonts w:asciiTheme="minorHAnsi" w:hAnsiTheme="minorHAnsi" w:eastAsiaTheme="minorEastAsia" w:cstheme="minorBidi"/>
              <w:noProof/>
            </w:rPr>
          </w:pPr>
          <w:hyperlink w:history="1" w:anchor="_Toc174452842">
            <w:r w:rsidRPr="00B47B36" w:rsidR="003130C2">
              <w:rPr>
                <w:rStyle w:val="Hyperlink"/>
                <w:noProof/>
              </w:rPr>
              <w:t>2.2</w:t>
            </w:r>
            <w:r w:rsidRPr="00B47B36" w:rsidR="003130C2">
              <w:rPr>
                <w:rFonts w:asciiTheme="minorHAnsi" w:hAnsiTheme="minorHAnsi" w:eastAsiaTheme="minorEastAsia" w:cstheme="minorBidi"/>
                <w:noProof/>
              </w:rPr>
              <w:tab/>
            </w:r>
            <w:r w:rsidRPr="00B47B36" w:rsidR="003130C2">
              <w:rPr>
                <w:rStyle w:val="Hyperlink"/>
                <w:noProof/>
              </w:rPr>
              <w:t>Programme implementation in the selected Member States</w:t>
            </w:r>
            <w:r w:rsidRPr="00B47B36" w:rsidR="003130C2">
              <w:rPr>
                <w:noProof/>
                <w:webHidden/>
              </w:rPr>
              <w:tab/>
            </w:r>
            <w:r w:rsidRPr="009F3F65" w:rsidR="003130C2">
              <w:rPr>
                <w:noProof/>
                <w:webHidden/>
              </w:rPr>
              <w:fldChar w:fldCharType="begin"/>
            </w:r>
            <w:r w:rsidRPr="00B47B36" w:rsidR="003130C2">
              <w:rPr>
                <w:noProof/>
                <w:webHidden/>
              </w:rPr>
              <w:instrText xml:space="preserve"> PAGEREF _Toc174452842 \h </w:instrText>
            </w:r>
            <w:r w:rsidRPr="009F3F65" w:rsidR="003130C2">
              <w:rPr>
                <w:noProof/>
                <w:webHidden/>
              </w:rPr>
            </w:r>
            <w:r w:rsidRPr="009F3F65" w:rsidR="003130C2">
              <w:rPr>
                <w:noProof/>
                <w:webHidden/>
              </w:rPr>
              <w:fldChar w:fldCharType="separate"/>
            </w:r>
            <w:r w:rsidR="0010687D">
              <w:rPr>
                <w:noProof/>
                <w:webHidden/>
              </w:rPr>
              <w:t>16</w:t>
            </w:r>
            <w:r w:rsidRPr="009F3F65" w:rsidR="003130C2">
              <w:rPr>
                <w:noProof/>
                <w:webHidden/>
              </w:rPr>
              <w:fldChar w:fldCharType="end"/>
            </w:r>
          </w:hyperlink>
        </w:p>
        <w:p w:rsidRPr="00B47B36" w:rsidR="003130C2" w:rsidP="003130C2" w:rsidRDefault="00690146" w14:paraId="2FB56ABF" w14:textId="600304F8">
          <w:pPr>
            <w:pStyle w:val="TOC1"/>
            <w:rPr>
              <w:rFonts w:asciiTheme="minorHAnsi" w:hAnsiTheme="minorHAnsi" w:eastAsiaTheme="minorEastAsia" w:cstheme="minorBidi"/>
              <w:b w:val="0"/>
            </w:rPr>
          </w:pPr>
          <w:hyperlink w:history="1" w:anchor="_Toc174452843">
            <w:r w:rsidRPr="00B47B36" w:rsidR="003130C2">
              <w:rPr>
                <w:rStyle w:val="Hyperlink"/>
              </w:rPr>
              <w:t>3.</w:t>
            </w:r>
            <w:r w:rsidRPr="00B47B36" w:rsidR="003130C2">
              <w:rPr>
                <w:rFonts w:asciiTheme="minorHAnsi" w:hAnsiTheme="minorHAnsi" w:eastAsiaTheme="minorEastAsia" w:cstheme="minorBidi"/>
                <w:b w:val="0"/>
              </w:rPr>
              <w:tab/>
            </w:r>
            <w:r w:rsidRPr="00B47B36" w:rsidR="003130C2">
              <w:rPr>
                <w:rStyle w:val="Hyperlink"/>
              </w:rPr>
              <w:t>Primary data: findings and analysis</w:t>
            </w:r>
            <w:r w:rsidRPr="00B47B36" w:rsidR="003130C2">
              <w:rPr>
                <w:webHidden/>
              </w:rPr>
              <w:tab/>
            </w:r>
            <w:r w:rsidRPr="009F3F65" w:rsidR="003130C2">
              <w:rPr>
                <w:webHidden/>
              </w:rPr>
              <w:fldChar w:fldCharType="begin"/>
            </w:r>
            <w:r w:rsidRPr="00B47B36" w:rsidR="003130C2">
              <w:rPr>
                <w:webHidden/>
              </w:rPr>
              <w:instrText xml:space="preserve"> PAGEREF _Toc174452843 \h </w:instrText>
            </w:r>
            <w:r w:rsidRPr="009F3F65" w:rsidR="003130C2">
              <w:rPr>
                <w:webHidden/>
              </w:rPr>
            </w:r>
            <w:r w:rsidRPr="009F3F65" w:rsidR="003130C2">
              <w:rPr>
                <w:webHidden/>
              </w:rPr>
              <w:fldChar w:fldCharType="separate"/>
            </w:r>
            <w:r w:rsidR="0010687D">
              <w:rPr>
                <w:webHidden/>
              </w:rPr>
              <w:t>30</w:t>
            </w:r>
            <w:r w:rsidRPr="009F3F65" w:rsidR="003130C2">
              <w:rPr>
                <w:webHidden/>
              </w:rPr>
              <w:fldChar w:fldCharType="end"/>
            </w:r>
          </w:hyperlink>
        </w:p>
        <w:p w:rsidRPr="00B47B36" w:rsidR="003130C2" w:rsidP="003130C2" w:rsidRDefault="00690146" w14:paraId="5DCCE3EC" w14:textId="53AB3171">
          <w:pPr>
            <w:pStyle w:val="TOC2"/>
            <w:tabs>
              <w:tab w:val="left" w:pos="880"/>
              <w:tab w:val="right" w:leader="dot" w:pos="9063"/>
            </w:tabs>
            <w:rPr>
              <w:rFonts w:asciiTheme="minorHAnsi" w:hAnsiTheme="minorHAnsi" w:eastAsiaTheme="minorEastAsia" w:cstheme="minorBidi"/>
              <w:noProof/>
            </w:rPr>
          </w:pPr>
          <w:hyperlink w:history="1" w:anchor="_Toc174452844">
            <w:r w:rsidRPr="00B47B36" w:rsidR="003130C2">
              <w:rPr>
                <w:rStyle w:val="Hyperlink"/>
                <w:noProof/>
              </w:rPr>
              <w:t>3.1</w:t>
            </w:r>
            <w:r w:rsidRPr="00B47B36" w:rsidR="003130C2">
              <w:rPr>
                <w:rFonts w:asciiTheme="minorHAnsi" w:hAnsiTheme="minorHAnsi" w:eastAsiaTheme="minorEastAsia" w:cstheme="minorBidi"/>
                <w:noProof/>
              </w:rPr>
              <w:tab/>
            </w:r>
            <w:r w:rsidRPr="00B47B36" w:rsidR="003130C2">
              <w:rPr>
                <w:rStyle w:val="Hyperlink"/>
                <w:noProof/>
              </w:rPr>
              <w:t>Effectiveness</w:t>
            </w:r>
            <w:r w:rsidRPr="00B47B36" w:rsidR="003130C2">
              <w:rPr>
                <w:noProof/>
                <w:webHidden/>
              </w:rPr>
              <w:tab/>
            </w:r>
            <w:r w:rsidRPr="009F3F65" w:rsidR="003130C2">
              <w:rPr>
                <w:noProof/>
                <w:webHidden/>
              </w:rPr>
              <w:fldChar w:fldCharType="begin"/>
            </w:r>
            <w:r w:rsidRPr="00B47B36" w:rsidR="003130C2">
              <w:rPr>
                <w:noProof/>
                <w:webHidden/>
              </w:rPr>
              <w:instrText xml:space="preserve"> PAGEREF _Toc174452844 \h </w:instrText>
            </w:r>
            <w:r w:rsidRPr="009F3F65" w:rsidR="003130C2">
              <w:rPr>
                <w:noProof/>
                <w:webHidden/>
              </w:rPr>
            </w:r>
            <w:r w:rsidRPr="009F3F65" w:rsidR="003130C2">
              <w:rPr>
                <w:noProof/>
                <w:webHidden/>
              </w:rPr>
              <w:fldChar w:fldCharType="separate"/>
            </w:r>
            <w:r w:rsidR="0010687D">
              <w:rPr>
                <w:noProof/>
                <w:webHidden/>
              </w:rPr>
              <w:t>30</w:t>
            </w:r>
            <w:r w:rsidRPr="009F3F65" w:rsidR="003130C2">
              <w:rPr>
                <w:noProof/>
                <w:webHidden/>
              </w:rPr>
              <w:fldChar w:fldCharType="end"/>
            </w:r>
          </w:hyperlink>
        </w:p>
        <w:p w:rsidRPr="00B47B36" w:rsidR="003130C2" w:rsidP="003130C2" w:rsidRDefault="00690146" w14:paraId="1850B9F7" w14:textId="42CC0661">
          <w:pPr>
            <w:pStyle w:val="TOC2"/>
            <w:tabs>
              <w:tab w:val="left" w:pos="880"/>
              <w:tab w:val="right" w:leader="dot" w:pos="9063"/>
            </w:tabs>
            <w:rPr>
              <w:rFonts w:asciiTheme="minorHAnsi" w:hAnsiTheme="minorHAnsi" w:eastAsiaTheme="minorEastAsia" w:cstheme="minorBidi"/>
              <w:noProof/>
            </w:rPr>
          </w:pPr>
          <w:hyperlink w:history="1" w:anchor="_Toc174452845">
            <w:r w:rsidRPr="00B47B36" w:rsidR="003130C2">
              <w:rPr>
                <w:rStyle w:val="Hyperlink"/>
                <w:noProof/>
              </w:rPr>
              <w:t>3.2</w:t>
            </w:r>
            <w:r w:rsidRPr="00B47B36" w:rsidR="003130C2">
              <w:rPr>
                <w:rFonts w:asciiTheme="minorHAnsi" w:hAnsiTheme="minorHAnsi" w:eastAsiaTheme="minorEastAsia" w:cstheme="minorBidi"/>
                <w:noProof/>
              </w:rPr>
              <w:tab/>
            </w:r>
            <w:r w:rsidRPr="00B47B36" w:rsidR="003130C2">
              <w:rPr>
                <w:rStyle w:val="Hyperlink"/>
                <w:noProof/>
              </w:rPr>
              <w:t>Relevance</w:t>
            </w:r>
            <w:r w:rsidRPr="00B47B36" w:rsidR="003130C2">
              <w:rPr>
                <w:noProof/>
                <w:webHidden/>
              </w:rPr>
              <w:tab/>
            </w:r>
            <w:r w:rsidRPr="009F3F65" w:rsidR="003130C2">
              <w:rPr>
                <w:noProof/>
                <w:webHidden/>
              </w:rPr>
              <w:fldChar w:fldCharType="begin"/>
            </w:r>
            <w:r w:rsidRPr="00B47B36" w:rsidR="003130C2">
              <w:rPr>
                <w:noProof/>
                <w:webHidden/>
              </w:rPr>
              <w:instrText xml:space="preserve"> PAGEREF _Toc174452845 \h </w:instrText>
            </w:r>
            <w:r w:rsidRPr="009F3F65" w:rsidR="003130C2">
              <w:rPr>
                <w:noProof/>
                <w:webHidden/>
              </w:rPr>
            </w:r>
            <w:r w:rsidRPr="009F3F65" w:rsidR="003130C2">
              <w:rPr>
                <w:noProof/>
                <w:webHidden/>
              </w:rPr>
              <w:fldChar w:fldCharType="separate"/>
            </w:r>
            <w:r w:rsidR="0010687D">
              <w:rPr>
                <w:noProof/>
                <w:webHidden/>
              </w:rPr>
              <w:t>51</w:t>
            </w:r>
            <w:r w:rsidRPr="009F3F65" w:rsidR="003130C2">
              <w:rPr>
                <w:noProof/>
                <w:webHidden/>
              </w:rPr>
              <w:fldChar w:fldCharType="end"/>
            </w:r>
          </w:hyperlink>
        </w:p>
        <w:p w:rsidRPr="00B47B36" w:rsidR="003130C2" w:rsidP="003130C2" w:rsidRDefault="00690146" w14:paraId="6BFAFB6A" w14:textId="33479FF5">
          <w:pPr>
            <w:pStyle w:val="TOC2"/>
            <w:tabs>
              <w:tab w:val="left" w:pos="880"/>
              <w:tab w:val="right" w:leader="dot" w:pos="9063"/>
            </w:tabs>
            <w:rPr>
              <w:rFonts w:asciiTheme="minorHAnsi" w:hAnsiTheme="minorHAnsi" w:eastAsiaTheme="minorEastAsia" w:cstheme="minorBidi"/>
              <w:noProof/>
            </w:rPr>
          </w:pPr>
          <w:hyperlink w:history="1" w:anchor="_Toc174452846">
            <w:r w:rsidRPr="00B47B36" w:rsidR="003130C2">
              <w:rPr>
                <w:rStyle w:val="Hyperlink"/>
                <w:noProof/>
              </w:rPr>
              <w:t>3.3</w:t>
            </w:r>
            <w:r w:rsidRPr="00B47B36" w:rsidR="003130C2">
              <w:rPr>
                <w:rFonts w:asciiTheme="minorHAnsi" w:hAnsiTheme="minorHAnsi" w:eastAsiaTheme="minorEastAsia" w:cstheme="minorBidi"/>
                <w:noProof/>
              </w:rPr>
              <w:tab/>
            </w:r>
            <w:r w:rsidRPr="00B47B36" w:rsidR="003130C2">
              <w:rPr>
                <w:rStyle w:val="Hyperlink"/>
                <w:noProof/>
              </w:rPr>
              <w:t>Inclusion of civil society and added value</w:t>
            </w:r>
            <w:r w:rsidRPr="00B47B36" w:rsidR="003130C2">
              <w:rPr>
                <w:noProof/>
                <w:webHidden/>
              </w:rPr>
              <w:tab/>
            </w:r>
            <w:r w:rsidRPr="009F3F65" w:rsidR="003130C2">
              <w:rPr>
                <w:noProof/>
                <w:webHidden/>
              </w:rPr>
              <w:fldChar w:fldCharType="begin"/>
            </w:r>
            <w:r w:rsidRPr="00B47B36" w:rsidR="003130C2">
              <w:rPr>
                <w:noProof/>
                <w:webHidden/>
              </w:rPr>
              <w:instrText xml:space="preserve"> PAGEREF _Toc174452846 \h </w:instrText>
            </w:r>
            <w:r w:rsidRPr="009F3F65" w:rsidR="003130C2">
              <w:rPr>
                <w:noProof/>
                <w:webHidden/>
              </w:rPr>
            </w:r>
            <w:r w:rsidRPr="009F3F65" w:rsidR="003130C2">
              <w:rPr>
                <w:noProof/>
                <w:webHidden/>
              </w:rPr>
              <w:fldChar w:fldCharType="separate"/>
            </w:r>
            <w:r w:rsidR="0010687D">
              <w:rPr>
                <w:noProof/>
                <w:webHidden/>
              </w:rPr>
              <w:t>62</w:t>
            </w:r>
            <w:r w:rsidRPr="009F3F65" w:rsidR="003130C2">
              <w:rPr>
                <w:noProof/>
                <w:webHidden/>
              </w:rPr>
              <w:fldChar w:fldCharType="end"/>
            </w:r>
          </w:hyperlink>
        </w:p>
        <w:p w:rsidRPr="00B47B36" w:rsidR="003130C2" w:rsidP="003130C2" w:rsidRDefault="00690146" w14:paraId="168C04AD" w14:textId="5DD042D5">
          <w:pPr>
            <w:pStyle w:val="TOC2"/>
            <w:tabs>
              <w:tab w:val="left" w:pos="880"/>
              <w:tab w:val="right" w:leader="dot" w:pos="9063"/>
            </w:tabs>
            <w:rPr>
              <w:rFonts w:asciiTheme="minorHAnsi" w:hAnsiTheme="minorHAnsi" w:eastAsiaTheme="minorEastAsia" w:cstheme="minorBidi"/>
              <w:noProof/>
            </w:rPr>
          </w:pPr>
          <w:hyperlink w:history="1" w:anchor="_Toc174452847">
            <w:r w:rsidRPr="00B47B36" w:rsidR="003130C2">
              <w:rPr>
                <w:rStyle w:val="Hyperlink"/>
                <w:noProof/>
              </w:rPr>
              <w:t>3.4</w:t>
            </w:r>
            <w:r w:rsidRPr="00B47B36" w:rsidR="003130C2">
              <w:rPr>
                <w:rFonts w:asciiTheme="minorHAnsi" w:hAnsiTheme="minorHAnsi" w:eastAsiaTheme="minorEastAsia" w:cstheme="minorBidi"/>
                <w:noProof/>
              </w:rPr>
              <w:tab/>
            </w:r>
            <w:r w:rsidRPr="00B47B36" w:rsidR="003130C2">
              <w:rPr>
                <w:rStyle w:val="Hyperlink"/>
                <w:noProof/>
              </w:rPr>
              <w:t>Additional comments</w:t>
            </w:r>
            <w:r w:rsidRPr="00B47B36" w:rsidR="003130C2">
              <w:rPr>
                <w:noProof/>
                <w:webHidden/>
              </w:rPr>
              <w:tab/>
              <w:t>57</w:t>
            </w:r>
          </w:hyperlink>
        </w:p>
        <w:p w:rsidRPr="00B47B36" w:rsidR="003130C2" w:rsidP="003130C2" w:rsidRDefault="00690146" w14:paraId="149C1B5F" w14:textId="3B1C80CB">
          <w:pPr>
            <w:pStyle w:val="TOC1"/>
            <w:rPr>
              <w:rFonts w:asciiTheme="minorHAnsi" w:hAnsiTheme="minorHAnsi" w:eastAsiaTheme="minorEastAsia" w:cstheme="minorBidi"/>
              <w:b w:val="0"/>
            </w:rPr>
          </w:pPr>
          <w:hyperlink w:history="1" w:anchor="_Toc174452848">
            <w:r w:rsidRPr="00B47B36" w:rsidR="003130C2">
              <w:rPr>
                <w:rStyle w:val="Hyperlink"/>
              </w:rPr>
              <w:t>4.</w:t>
            </w:r>
            <w:r w:rsidRPr="00B47B36" w:rsidR="003130C2">
              <w:rPr>
                <w:rFonts w:asciiTheme="minorHAnsi" w:hAnsiTheme="minorHAnsi" w:eastAsiaTheme="minorEastAsia" w:cstheme="minorBidi"/>
                <w:b w:val="0"/>
              </w:rPr>
              <w:tab/>
            </w:r>
            <w:r w:rsidRPr="00B47B36" w:rsidR="003130C2">
              <w:rPr>
                <w:rStyle w:val="Hyperlink"/>
              </w:rPr>
              <w:t>Primary data: summary of findings from the country visits</w:t>
            </w:r>
            <w:r w:rsidRPr="00B47B36" w:rsidR="003130C2">
              <w:rPr>
                <w:webHidden/>
              </w:rPr>
              <w:tab/>
            </w:r>
            <w:r w:rsidRPr="009F3F65" w:rsidR="003130C2">
              <w:rPr>
                <w:webHidden/>
              </w:rPr>
              <w:fldChar w:fldCharType="begin"/>
            </w:r>
            <w:r w:rsidRPr="00B47B36" w:rsidR="003130C2">
              <w:rPr>
                <w:webHidden/>
              </w:rPr>
              <w:instrText xml:space="preserve"> PAGEREF _Toc174452848 \h </w:instrText>
            </w:r>
            <w:r w:rsidRPr="009F3F65" w:rsidR="003130C2">
              <w:rPr>
                <w:webHidden/>
              </w:rPr>
            </w:r>
            <w:r w:rsidRPr="009F3F65" w:rsidR="003130C2">
              <w:rPr>
                <w:webHidden/>
              </w:rPr>
              <w:fldChar w:fldCharType="separate"/>
            </w:r>
            <w:r w:rsidR="0010687D">
              <w:rPr>
                <w:webHidden/>
              </w:rPr>
              <w:t>71</w:t>
            </w:r>
            <w:r w:rsidRPr="009F3F65" w:rsidR="003130C2">
              <w:rPr>
                <w:webHidden/>
              </w:rPr>
              <w:fldChar w:fldCharType="end"/>
            </w:r>
          </w:hyperlink>
        </w:p>
        <w:p w:rsidRPr="00B47B36" w:rsidR="003130C2" w:rsidP="003130C2" w:rsidRDefault="00690146" w14:paraId="43D2B9AB" w14:textId="251C5548">
          <w:pPr>
            <w:pStyle w:val="TOC2"/>
            <w:tabs>
              <w:tab w:val="left" w:pos="880"/>
              <w:tab w:val="right" w:leader="dot" w:pos="9063"/>
            </w:tabs>
            <w:rPr>
              <w:rFonts w:asciiTheme="minorHAnsi" w:hAnsiTheme="minorHAnsi" w:eastAsiaTheme="minorEastAsia" w:cstheme="minorBidi"/>
              <w:noProof/>
            </w:rPr>
          </w:pPr>
          <w:hyperlink w:history="1" w:anchor="_Toc174452849">
            <w:r w:rsidRPr="00B47B36" w:rsidR="003130C2">
              <w:rPr>
                <w:rStyle w:val="Hyperlink"/>
                <w:rFonts w:eastAsia="Calibri"/>
                <w:noProof/>
              </w:rPr>
              <w:t>4.1</w:t>
            </w:r>
            <w:r w:rsidRPr="00B47B36" w:rsidR="003130C2">
              <w:rPr>
                <w:rFonts w:asciiTheme="minorHAnsi" w:hAnsiTheme="minorHAnsi" w:eastAsiaTheme="minorEastAsia" w:cstheme="minorBidi"/>
                <w:noProof/>
              </w:rPr>
              <w:tab/>
            </w:r>
            <w:r w:rsidRPr="00B47B36" w:rsidR="003130C2">
              <w:rPr>
                <w:rStyle w:val="Hyperlink"/>
                <w:rFonts w:eastAsia="Calibri"/>
                <w:noProof/>
              </w:rPr>
              <w:t>Germany</w:t>
            </w:r>
            <w:r w:rsidRPr="00B47B36" w:rsidR="003130C2">
              <w:rPr>
                <w:noProof/>
                <w:webHidden/>
              </w:rPr>
              <w:tab/>
            </w:r>
            <w:r w:rsidRPr="009F3F65" w:rsidR="003130C2">
              <w:rPr>
                <w:noProof/>
                <w:webHidden/>
              </w:rPr>
              <w:fldChar w:fldCharType="begin"/>
            </w:r>
            <w:r w:rsidRPr="00B47B36" w:rsidR="003130C2">
              <w:rPr>
                <w:noProof/>
                <w:webHidden/>
              </w:rPr>
              <w:instrText xml:space="preserve"> PAGEREF _Toc174452849 \h </w:instrText>
            </w:r>
            <w:r w:rsidRPr="009F3F65" w:rsidR="003130C2">
              <w:rPr>
                <w:noProof/>
                <w:webHidden/>
              </w:rPr>
            </w:r>
            <w:r w:rsidRPr="009F3F65" w:rsidR="003130C2">
              <w:rPr>
                <w:noProof/>
                <w:webHidden/>
              </w:rPr>
              <w:fldChar w:fldCharType="separate"/>
            </w:r>
            <w:r w:rsidR="0010687D">
              <w:rPr>
                <w:noProof/>
                <w:webHidden/>
              </w:rPr>
              <w:t>71</w:t>
            </w:r>
            <w:r w:rsidRPr="009F3F65" w:rsidR="003130C2">
              <w:rPr>
                <w:noProof/>
                <w:webHidden/>
              </w:rPr>
              <w:fldChar w:fldCharType="end"/>
            </w:r>
          </w:hyperlink>
        </w:p>
        <w:p w:rsidRPr="00B47B36" w:rsidR="003130C2" w:rsidP="003130C2" w:rsidRDefault="00690146" w14:paraId="0629AAC5" w14:textId="77013539">
          <w:pPr>
            <w:pStyle w:val="TOC2"/>
            <w:tabs>
              <w:tab w:val="left" w:pos="880"/>
              <w:tab w:val="right" w:leader="dot" w:pos="9063"/>
            </w:tabs>
            <w:rPr>
              <w:rFonts w:asciiTheme="minorHAnsi" w:hAnsiTheme="minorHAnsi" w:eastAsiaTheme="minorEastAsia" w:cstheme="minorBidi"/>
              <w:noProof/>
            </w:rPr>
          </w:pPr>
          <w:hyperlink w:history="1" w:anchor="_Toc174452850">
            <w:r w:rsidRPr="00B47B36" w:rsidR="003130C2">
              <w:rPr>
                <w:rStyle w:val="Hyperlink"/>
                <w:noProof/>
              </w:rPr>
              <w:t>4.2</w:t>
            </w:r>
            <w:r w:rsidRPr="00B47B36" w:rsidR="003130C2">
              <w:rPr>
                <w:rFonts w:asciiTheme="minorHAnsi" w:hAnsiTheme="minorHAnsi" w:eastAsiaTheme="minorEastAsia" w:cstheme="minorBidi"/>
                <w:noProof/>
              </w:rPr>
              <w:tab/>
            </w:r>
            <w:r w:rsidRPr="00B47B36" w:rsidR="003130C2">
              <w:rPr>
                <w:rStyle w:val="Hyperlink"/>
                <w:noProof/>
              </w:rPr>
              <w:t>Malta</w:t>
            </w:r>
            <w:r w:rsidRPr="00B47B36" w:rsidR="003130C2">
              <w:rPr>
                <w:noProof/>
                <w:webHidden/>
              </w:rPr>
              <w:tab/>
            </w:r>
            <w:r w:rsidRPr="009F3F65" w:rsidR="003130C2">
              <w:rPr>
                <w:noProof/>
                <w:webHidden/>
              </w:rPr>
              <w:fldChar w:fldCharType="begin"/>
            </w:r>
            <w:r w:rsidRPr="00B47B36" w:rsidR="003130C2">
              <w:rPr>
                <w:noProof/>
                <w:webHidden/>
              </w:rPr>
              <w:instrText xml:space="preserve"> PAGEREF _Toc174452850 \h </w:instrText>
            </w:r>
            <w:r w:rsidRPr="009F3F65" w:rsidR="003130C2">
              <w:rPr>
                <w:noProof/>
                <w:webHidden/>
              </w:rPr>
            </w:r>
            <w:r w:rsidRPr="009F3F65" w:rsidR="003130C2">
              <w:rPr>
                <w:noProof/>
                <w:webHidden/>
              </w:rPr>
              <w:fldChar w:fldCharType="separate"/>
            </w:r>
            <w:r w:rsidR="0010687D">
              <w:rPr>
                <w:noProof/>
                <w:webHidden/>
              </w:rPr>
              <w:t>71</w:t>
            </w:r>
            <w:r w:rsidRPr="009F3F65" w:rsidR="003130C2">
              <w:rPr>
                <w:noProof/>
                <w:webHidden/>
              </w:rPr>
              <w:fldChar w:fldCharType="end"/>
            </w:r>
          </w:hyperlink>
        </w:p>
        <w:p w:rsidRPr="00B47B36" w:rsidR="003130C2" w:rsidP="003130C2" w:rsidRDefault="00690146" w14:paraId="0788EC49" w14:textId="60B7144A">
          <w:pPr>
            <w:pStyle w:val="TOC2"/>
            <w:tabs>
              <w:tab w:val="left" w:pos="880"/>
              <w:tab w:val="right" w:leader="dot" w:pos="9063"/>
            </w:tabs>
            <w:rPr>
              <w:rFonts w:asciiTheme="minorHAnsi" w:hAnsiTheme="minorHAnsi" w:eastAsiaTheme="minorEastAsia" w:cstheme="minorBidi"/>
              <w:noProof/>
            </w:rPr>
          </w:pPr>
          <w:hyperlink w:history="1" w:anchor="_Toc174452851">
            <w:r w:rsidRPr="00B47B36" w:rsidR="003130C2">
              <w:rPr>
                <w:rStyle w:val="Hyperlink"/>
                <w:noProof/>
              </w:rPr>
              <w:t>4.3</w:t>
            </w:r>
            <w:r w:rsidRPr="00B47B36" w:rsidR="003130C2">
              <w:rPr>
                <w:rFonts w:asciiTheme="minorHAnsi" w:hAnsiTheme="minorHAnsi" w:eastAsiaTheme="minorEastAsia" w:cstheme="minorBidi"/>
                <w:noProof/>
              </w:rPr>
              <w:tab/>
            </w:r>
            <w:r w:rsidRPr="00B47B36" w:rsidR="003130C2">
              <w:rPr>
                <w:rStyle w:val="Hyperlink"/>
                <w:noProof/>
              </w:rPr>
              <w:t>Poland</w:t>
            </w:r>
            <w:r w:rsidRPr="00B47B36" w:rsidR="003130C2">
              <w:rPr>
                <w:noProof/>
                <w:webHidden/>
              </w:rPr>
              <w:tab/>
            </w:r>
            <w:r w:rsidRPr="009F3F65" w:rsidR="003130C2">
              <w:rPr>
                <w:noProof/>
                <w:webHidden/>
              </w:rPr>
              <w:fldChar w:fldCharType="begin"/>
            </w:r>
            <w:r w:rsidRPr="00B47B36" w:rsidR="003130C2">
              <w:rPr>
                <w:noProof/>
                <w:webHidden/>
              </w:rPr>
              <w:instrText xml:space="preserve"> PAGEREF _Toc174452851 \h </w:instrText>
            </w:r>
            <w:r w:rsidRPr="009F3F65" w:rsidR="003130C2">
              <w:rPr>
                <w:noProof/>
                <w:webHidden/>
              </w:rPr>
            </w:r>
            <w:r w:rsidRPr="009F3F65" w:rsidR="003130C2">
              <w:rPr>
                <w:noProof/>
                <w:webHidden/>
              </w:rPr>
              <w:fldChar w:fldCharType="separate"/>
            </w:r>
            <w:r w:rsidR="0010687D">
              <w:rPr>
                <w:noProof/>
                <w:webHidden/>
              </w:rPr>
              <w:t>72</w:t>
            </w:r>
            <w:r w:rsidRPr="009F3F65" w:rsidR="003130C2">
              <w:rPr>
                <w:noProof/>
                <w:webHidden/>
              </w:rPr>
              <w:fldChar w:fldCharType="end"/>
            </w:r>
          </w:hyperlink>
        </w:p>
        <w:p w:rsidRPr="00B47B36" w:rsidR="003130C2" w:rsidP="003130C2" w:rsidRDefault="00690146" w14:paraId="2ADD6026" w14:textId="77947615">
          <w:pPr>
            <w:pStyle w:val="TOC2"/>
            <w:tabs>
              <w:tab w:val="left" w:pos="880"/>
              <w:tab w:val="right" w:leader="dot" w:pos="9063"/>
            </w:tabs>
            <w:rPr>
              <w:rFonts w:asciiTheme="minorHAnsi" w:hAnsiTheme="minorHAnsi" w:eastAsiaTheme="minorEastAsia" w:cstheme="minorBidi"/>
              <w:noProof/>
            </w:rPr>
          </w:pPr>
          <w:hyperlink w:history="1" w:anchor="_Toc174452852">
            <w:r w:rsidRPr="00B47B36" w:rsidR="003130C2">
              <w:rPr>
                <w:rStyle w:val="Hyperlink"/>
                <w:rFonts w:eastAsia="Calibri"/>
                <w:noProof/>
              </w:rPr>
              <w:t>4.4</w:t>
            </w:r>
            <w:r w:rsidRPr="00B47B36" w:rsidR="003130C2">
              <w:rPr>
                <w:rFonts w:asciiTheme="minorHAnsi" w:hAnsiTheme="minorHAnsi" w:eastAsiaTheme="minorEastAsia" w:cstheme="minorBidi"/>
                <w:noProof/>
              </w:rPr>
              <w:tab/>
            </w:r>
            <w:r w:rsidRPr="00B47B36" w:rsidR="003130C2">
              <w:rPr>
                <w:rStyle w:val="Hyperlink"/>
                <w:rFonts w:eastAsia="Calibri"/>
                <w:noProof/>
              </w:rPr>
              <w:t>Portugal</w:t>
            </w:r>
            <w:r w:rsidRPr="00B47B36" w:rsidR="003130C2">
              <w:rPr>
                <w:noProof/>
                <w:webHidden/>
              </w:rPr>
              <w:tab/>
            </w:r>
            <w:r w:rsidRPr="009F3F65" w:rsidR="003130C2">
              <w:rPr>
                <w:noProof/>
                <w:webHidden/>
              </w:rPr>
              <w:fldChar w:fldCharType="begin"/>
            </w:r>
            <w:r w:rsidRPr="00B47B36" w:rsidR="003130C2">
              <w:rPr>
                <w:noProof/>
                <w:webHidden/>
              </w:rPr>
              <w:instrText xml:space="preserve"> PAGEREF _Toc174452852 \h </w:instrText>
            </w:r>
            <w:r w:rsidRPr="009F3F65" w:rsidR="003130C2">
              <w:rPr>
                <w:noProof/>
                <w:webHidden/>
              </w:rPr>
            </w:r>
            <w:r w:rsidRPr="009F3F65" w:rsidR="003130C2">
              <w:rPr>
                <w:noProof/>
                <w:webHidden/>
              </w:rPr>
              <w:fldChar w:fldCharType="separate"/>
            </w:r>
            <w:r w:rsidR="0010687D">
              <w:rPr>
                <w:noProof/>
                <w:webHidden/>
              </w:rPr>
              <w:t>73</w:t>
            </w:r>
            <w:r w:rsidRPr="009F3F65" w:rsidR="003130C2">
              <w:rPr>
                <w:noProof/>
                <w:webHidden/>
              </w:rPr>
              <w:fldChar w:fldCharType="end"/>
            </w:r>
          </w:hyperlink>
        </w:p>
        <w:p w:rsidRPr="00B47B36" w:rsidR="003130C2" w:rsidP="003130C2" w:rsidRDefault="00690146" w14:paraId="09BE4B0E" w14:textId="27CDA904">
          <w:pPr>
            <w:pStyle w:val="TOC2"/>
            <w:tabs>
              <w:tab w:val="left" w:pos="880"/>
              <w:tab w:val="right" w:leader="dot" w:pos="9063"/>
            </w:tabs>
            <w:rPr>
              <w:rFonts w:asciiTheme="minorHAnsi" w:hAnsiTheme="minorHAnsi" w:eastAsiaTheme="minorEastAsia" w:cstheme="minorBidi"/>
              <w:noProof/>
            </w:rPr>
          </w:pPr>
          <w:hyperlink w:history="1" w:anchor="_Toc174452853">
            <w:r w:rsidRPr="00B47B36" w:rsidR="003130C2">
              <w:rPr>
                <w:rStyle w:val="Hyperlink"/>
                <w:rFonts w:eastAsia="Calibri"/>
                <w:noProof/>
              </w:rPr>
              <w:t>4.5</w:t>
            </w:r>
            <w:r w:rsidRPr="00B47B36" w:rsidR="003130C2">
              <w:rPr>
                <w:rFonts w:asciiTheme="minorHAnsi" w:hAnsiTheme="minorHAnsi" w:eastAsiaTheme="minorEastAsia" w:cstheme="minorBidi"/>
                <w:noProof/>
              </w:rPr>
              <w:tab/>
            </w:r>
            <w:r w:rsidRPr="00B47B36" w:rsidR="003130C2">
              <w:rPr>
                <w:rStyle w:val="Hyperlink"/>
                <w:rFonts w:eastAsia="Calibri"/>
                <w:noProof/>
              </w:rPr>
              <w:t>Sweden</w:t>
            </w:r>
            <w:r w:rsidRPr="00B47B36" w:rsidR="003130C2">
              <w:rPr>
                <w:noProof/>
                <w:webHidden/>
              </w:rPr>
              <w:tab/>
            </w:r>
            <w:r w:rsidRPr="009F3F65" w:rsidR="003130C2">
              <w:rPr>
                <w:noProof/>
                <w:webHidden/>
              </w:rPr>
              <w:fldChar w:fldCharType="begin"/>
            </w:r>
            <w:r w:rsidRPr="00B47B36" w:rsidR="003130C2">
              <w:rPr>
                <w:noProof/>
                <w:webHidden/>
              </w:rPr>
              <w:instrText xml:space="preserve"> PAGEREF _Toc174452853 \h </w:instrText>
            </w:r>
            <w:r w:rsidRPr="009F3F65" w:rsidR="003130C2">
              <w:rPr>
                <w:noProof/>
                <w:webHidden/>
              </w:rPr>
            </w:r>
            <w:r w:rsidRPr="009F3F65" w:rsidR="003130C2">
              <w:rPr>
                <w:noProof/>
                <w:webHidden/>
              </w:rPr>
              <w:fldChar w:fldCharType="separate"/>
            </w:r>
            <w:r w:rsidR="0010687D">
              <w:rPr>
                <w:noProof/>
                <w:webHidden/>
              </w:rPr>
              <w:t>74</w:t>
            </w:r>
            <w:r w:rsidRPr="009F3F65" w:rsidR="003130C2">
              <w:rPr>
                <w:noProof/>
                <w:webHidden/>
              </w:rPr>
              <w:fldChar w:fldCharType="end"/>
            </w:r>
          </w:hyperlink>
        </w:p>
        <w:p w:rsidRPr="00B47B36" w:rsidR="003130C2" w:rsidP="003130C2" w:rsidRDefault="00690146" w14:paraId="645202DE" w14:textId="327DBEDF">
          <w:pPr>
            <w:pStyle w:val="TOC1"/>
            <w:rPr>
              <w:rFonts w:asciiTheme="minorHAnsi" w:hAnsiTheme="minorHAnsi" w:eastAsiaTheme="minorEastAsia" w:cstheme="minorBidi"/>
              <w:b w:val="0"/>
            </w:rPr>
          </w:pPr>
          <w:hyperlink w:history="1" w:anchor="_Toc174452854">
            <w:r w:rsidRPr="00B47B36" w:rsidR="003130C2">
              <w:rPr>
                <w:rStyle w:val="Hyperlink"/>
              </w:rPr>
              <w:t>5.</w:t>
            </w:r>
            <w:r w:rsidRPr="00B47B36" w:rsidR="003130C2">
              <w:rPr>
                <w:rFonts w:asciiTheme="minorHAnsi" w:hAnsiTheme="minorHAnsi" w:eastAsiaTheme="minorEastAsia" w:cstheme="minorBidi"/>
                <w:b w:val="0"/>
              </w:rPr>
              <w:tab/>
            </w:r>
            <w:r w:rsidRPr="00B47B36" w:rsidR="003130C2">
              <w:rPr>
                <w:rStyle w:val="Hyperlink"/>
              </w:rPr>
              <w:t>Secondary data: literature review</w:t>
            </w:r>
            <w:r w:rsidRPr="00B47B36" w:rsidR="003130C2">
              <w:rPr>
                <w:webHidden/>
              </w:rPr>
              <w:tab/>
            </w:r>
            <w:r w:rsidRPr="009F3F65" w:rsidR="003130C2">
              <w:rPr>
                <w:webHidden/>
              </w:rPr>
              <w:fldChar w:fldCharType="begin"/>
            </w:r>
            <w:r w:rsidRPr="00B47B36" w:rsidR="003130C2">
              <w:rPr>
                <w:webHidden/>
              </w:rPr>
              <w:instrText xml:space="preserve"> PAGEREF _Toc174452854 \h </w:instrText>
            </w:r>
            <w:r w:rsidRPr="009F3F65" w:rsidR="003130C2">
              <w:rPr>
                <w:webHidden/>
              </w:rPr>
            </w:r>
            <w:r w:rsidRPr="009F3F65" w:rsidR="003130C2">
              <w:rPr>
                <w:webHidden/>
              </w:rPr>
              <w:fldChar w:fldCharType="separate"/>
            </w:r>
            <w:r w:rsidR="0010687D">
              <w:rPr>
                <w:webHidden/>
              </w:rPr>
              <w:t>75</w:t>
            </w:r>
            <w:r w:rsidRPr="009F3F65" w:rsidR="003130C2">
              <w:rPr>
                <w:webHidden/>
              </w:rPr>
              <w:fldChar w:fldCharType="end"/>
            </w:r>
          </w:hyperlink>
        </w:p>
        <w:p w:rsidRPr="00B47B36" w:rsidR="003130C2" w:rsidP="003130C2" w:rsidRDefault="00690146" w14:paraId="3944F3FD" w14:textId="0B17479C">
          <w:pPr>
            <w:pStyle w:val="TOC2"/>
            <w:tabs>
              <w:tab w:val="left" w:pos="880"/>
              <w:tab w:val="right" w:leader="dot" w:pos="9063"/>
            </w:tabs>
            <w:rPr>
              <w:rFonts w:asciiTheme="minorHAnsi" w:hAnsiTheme="minorHAnsi" w:eastAsiaTheme="minorEastAsia" w:cstheme="minorBidi"/>
              <w:noProof/>
            </w:rPr>
          </w:pPr>
          <w:hyperlink w:history="1" w:anchor="_Toc174452855">
            <w:r w:rsidRPr="00B47B36" w:rsidR="003130C2">
              <w:rPr>
                <w:rStyle w:val="Hyperlink"/>
                <w:noProof/>
              </w:rPr>
              <w:t>5.1</w:t>
            </w:r>
            <w:r w:rsidRPr="00B47B36" w:rsidR="003130C2">
              <w:rPr>
                <w:rFonts w:asciiTheme="minorHAnsi" w:hAnsiTheme="minorHAnsi" w:eastAsiaTheme="minorEastAsia" w:cstheme="minorBidi"/>
                <w:noProof/>
              </w:rPr>
              <w:tab/>
            </w:r>
            <w:r w:rsidRPr="00B47B36" w:rsidR="003130C2">
              <w:rPr>
                <w:rStyle w:val="Hyperlink"/>
                <w:noProof/>
              </w:rPr>
              <w:t>SOC/774 – Digital skills and education package (2023)</w:t>
            </w:r>
            <w:r w:rsidRPr="00B47B36" w:rsidR="003130C2">
              <w:rPr>
                <w:noProof/>
                <w:webHidden/>
              </w:rPr>
              <w:tab/>
            </w:r>
            <w:r w:rsidRPr="009F3F65" w:rsidR="003130C2">
              <w:rPr>
                <w:noProof/>
                <w:webHidden/>
              </w:rPr>
              <w:fldChar w:fldCharType="begin"/>
            </w:r>
            <w:r w:rsidRPr="00B47B36" w:rsidR="003130C2">
              <w:rPr>
                <w:noProof/>
                <w:webHidden/>
              </w:rPr>
              <w:instrText xml:space="preserve"> PAGEREF _Toc174452855 \h </w:instrText>
            </w:r>
            <w:r w:rsidRPr="009F3F65" w:rsidR="003130C2">
              <w:rPr>
                <w:noProof/>
                <w:webHidden/>
              </w:rPr>
            </w:r>
            <w:r w:rsidRPr="009F3F65" w:rsidR="003130C2">
              <w:rPr>
                <w:noProof/>
                <w:webHidden/>
              </w:rPr>
              <w:fldChar w:fldCharType="separate"/>
            </w:r>
            <w:r w:rsidR="0010687D">
              <w:rPr>
                <w:noProof/>
                <w:webHidden/>
              </w:rPr>
              <w:t>75</w:t>
            </w:r>
            <w:r w:rsidRPr="009F3F65" w:rsidR="003130C2">
              <w:rPr>
                <w:noProof/>
                <w:webHidden/>
              </w:rPr>
              <w:fldChar w:fldCharType="end"/>
            </w:r>
          </w:hyperlink>
        </w:p>
        <w:p w:rsidRPr="00B47B36" w:rsidR="003130C2" w:rsidP="003130C2" w:rsidRDefault="00690146" w14:paraId="2550F59F" w14:textId="23F31C8D">
          <w:pPr>
            <w:pStyle w:val="TOC2"/>
            <w:tabs>
              <w:tab w:val="left" w:pos="880"/>
              <w:tab w:val="right" w:leader="dot" w:pos="9063"/>
            </w:tabs>
            <w:rPr>
              <w:rFonts w:asciiTheme="minorHAnsi" w:hAnsiTheme="minorHAnsi" w:eastAsiaTheme="minorEastAsia" w:cstheme="minorBidi"/>
              <w:noProof/>
            </w:rPr>
          </w:pPr>
          <w:hyperlink w:history="1" w:anchor="_Toc174452856">
            <w:r w:rsidRPr="00B47B36" w:rsidR="003130C2">
              <w:rPr>
                <w:rStyle w:val="Hyperlink"/>
                <w:rFonts w:eastAsia="Calibri"/>
                <w:noProof/>
              </w:rPr>
              <w:t>5.2</w:t>
            </w:r>
            <w:r w:rsidRPr="00B47B36" w:rsidR="003130C2">
              <w:rPr>
                <w:rFonts w:asciiTheme="minorHAnsi" w:hAnsiTheme="minorHAnsi" w:eastAsiaTheme="minorEastAsia" w:cstheme="minorBidi"/>
                <w:noProof/>
              </w:rPr>
              <w:tab/>
            </w:r>
            <w:r w:rsidRPr="00B47B36" w:rsidR="003130C2">
              <w:rPr>
                <w:rStyle w:val="Hyperlink"/>
                <w:rFonts w:eastAsia="Calibri"/>
                <w:noProof/>
              </w:rPr>
              <w:t>INT/1019 – Deepening the single market through digitalisation (2023)</w:t>
            </w:r>
            <w:r w:rsidRPr="00B47B36" w:rsidR="003130C2">
              <w:rPr>
                <w:noProof/>
                <w:webHidden/>
              </w:rPr>
              <w:tab/>
            </w:r>
            <w:r w:rsidRPr="009F3F65" w:rsidR="003130C2">
              <w:rPr>
                <w:noProof/>
                <w:webHidden/>
              </w:rPr>
              <w:fldChar w:fldCharType="begin"/>
            </w:r>
            <w:r w:rsidRPr="00B47B36" w:rsidR="003130C2">
              <w:rPr>
                <w:noProof/>
                <w:webHidden/>
              </w:rPr>
              <w:instrText xml:space="preserve"> PAGEREF _Toc174452856 \h </w:instrText>
            </w:r>
            <w:r w:rsidRPr="009F3F65" w:rsidR="003130C2">
              <w:rPr>
                <w:noProof/>
                <w:webHidden/>
              </w:rPr>
            </w:r>
            <w:r w:rsidRPr="009F3F65" w:rsidR="003130C2">
              <w:rPr>
                <w:noProof/>
                <w:webHidden/>
              </w:rPr>
              <w:fldChar w:fldCharType="separate"/>
            </w:r>
            <w:r w:rsidR="0010687D">
              <w:rPr>
                <w:noProof/>
                <w:webHidden/>
              </w:rPr>
              <w:t>76</w:t>
            </w:r>
            <w:r w:rsidRPr="009F3F65" w:rsidR="003130C2">
              <w:rPr>
                <w:noProof/>
                <w:webHidden/>
              </w:rPr>
              <w:fldChar w:fldCharType="end"/>
            </w:r>
          </w:hyperlink>
        </w:p>
        <w:p w:rsidRPr="00B47B36" w:rsidR="003130C2" w:rsidP="003130C2" w:rsidRDefault="00690146" w14:paraId="2DEB9DE5" w14:textId="28D43398">
          <w:pPr>
            <w:pStyle w:val="TOC2"/>
            <w:tabs>
              <w:tab w:val="left" w:pos="880"/>
              <w:tab w:val="right" w:leader="dot" w:pos="9063"/>
            </w:tabs>
            <w:rPr>
              <w:rFonts w:asciiTheme="minorHAnsi" w:hAnsiTheme="minorHAnsi" w:eastAsiaTheme="minorEastAsia" w:cstheme="minorBidi"/>
              <w:noProof/>
            </w:rPr>
          </w:pPr>
          <w:hyperlink w:history="1" w:anchor="_Toc174452857">
            <w:r w:rsidRPr="00B47B36" w:rsidR="003130C2">
              <w:rPr>
                <w:rStyle w:val="Hyperlink"/>
                <w:rFonts w:eastAsia="Calibri"/>
                <w:noProof/>
              </w:rPr>
              <w:t>5.3</w:t>
            </w:r>
            <w:r w:rsidRPr="00B47B36" w:rsidR="003130C2">
              <w:rPr>
                <w:rFonts w:asciiTheme="minorHAnsi" w:hAnsiTheme="minorHAnsi" w:eastAsiaTheme="minorEastAsia" w:cstheme="minorBidi"/>
                <w:noProof/>
              </w:rPr>
              <w:tab/>
            </w:r>
            <w:r w:rsidRPr="00B47B36" w:rsidR="003130C2">
              <w:rPr>
                <w:rStyle w:val="Hyperlink"/>
                <w:rFonts w:eastAsia="Calibri"/>
                <w:noProof/>
              </w:rPr>
              <w:t xml:space="preserve">INT/996 – </w:t>
            </w:r>
            <w:r w:rsidRPr="00B47B36" w:rsidR="003130C2">
              <w:rPr>
                <w:rStyle w:val="Hyperlink"/>
                <w:noProof/>
              </w:rPr>
              <w:t>A new European Innovation Agenda</w:t>
            </w:r>
            <w:r w:rsidRPr="00B47B36" w:rsidR="003130C2">
              <w:rPr>
                <w:rStyle w:val="Hyperlink"/>
                <w:i/>
                <w:noProof/>
              </w:rPr>
              <w:t xml:space="preserve"> </w:t>
            </w:r>
            <w:r w:rsidRPr="00B47B36" w:rsidR="003130C2">
              <w:rPr>
                <w:rStyle w:val="Hyperlink"/>
                <w:rFonts w:eastAsia="Calibri"/>
                <w:noProof/>
              </w:rPr>
              <w:t>(2022)</w:t>
            </w:r>
            <w:r w:rsidRPr="00B47B36" w:rsidR="003130C2">
              <w:rPr>
                <w:noProof/>
                <w:webHidden/>
              </w:rPr>
              <w:tab/>
            </w:r>
            <w:r w:rsidRPr="009F3F65" w:rsidR="003130C2">
              <w:rPr>
                <w:noProof/>
                <w:webHidden/>
              </w:rPr>
              <w:fldChar w:fldCharType="begin"/>
            </w:r>
            <w:r w:rsidRPr="00B47B36" w:rsidR="003130C2">
              <w:rPr>
                <w:noProof/>
                <w:webHidden/>
              </w:rPr>
              <w:instrText xml:space="preserve"> PAGEREF _Toc174452857 \h </w:instrText>
            </w:r>
            <w:r w:rsidRPr="009F3F65" w:rsidR="003130C2">
              <w:rPr>
                <w:noProof/>
                <w:webHidden/>
              </w:rPr>
            </w:r>
            <w:r w:rsidRPr="009F3F65" w:rsidR="003130C2">
              <w:rPr>
                <w:noProof/>
                <w:webHidden/>
              </w:rPr>
              <w:fldChar w:fldCharType="separate"/>
            </w:r>
            <w:r w:rsidR="0010687D">
              <w:rPr>
                <w:noProof/>
                <w:webHidden/>
              </w:rPr>
              <w:t>77</w:t>
            </w:r>
            <w:r w:rsidRPr="009F3F65" w:rsidR="003130C2">
              <w:rPr>
                <w:noProof/>
                <w:webHidden/>
              </w:rPr>
              <w:fldChar w:fldCharType="end"/>
            </w:r>
          </w:hyperlink>
        </w:p>
        <w:p w:rsidRPr="00B47B36" w:rsidR="003130C2" w:rsidP="003130C2" w:rsidRDefault="00690146" w14:paraId="43151875" w14:textId="6D94EE9B">
          <w:pPr>
            <w:pStyle w:val="TOC2"/>
            <w:tabs>
              <w:tab w:val="left" w:pos="880"/>
              <w:tab w:val="right" w:leader="dot" w:pos="9063"/>
            </w:tabs>
            <w:rPr>
              <w:rFonts w:asciiTheme="minorHAnsi" w:hAnsiTheme="minorHAnsi" w:eastAsiaTheme="minorEastAsia" w:cstheme="minorBidi"/>
              <w:noProof/>
            </w:rPr>
          </w:pPr>
          <w:hyperlink w:history="1" w:anchor="_Toc174452858">
            <w:r w:rsidRPr="00B47B36" w:rsidR="003130C2">
              <w:rPr>
                <w:rStyle w:val="Hyperlink"/>
                <w:rFonts w:eastAsia="Calibri"/>
                <w:noProof/>
              </w:rPr>
              <w:t>5.4</w:t>
            </w:r>
            <w:r w:rsidRPr="00B47B36" w:rsidR="003130C2">
              <w:rPr>
                <w:rFonts w:asciiTheme="minorHAnsi" w:hAnsiTheme="minorHAnsi" w:eastAsiaTheme="minorEastAsia" w:cstheme="minorBidi"/>
                <w:noProof/>
              </w:rPr>
              <w:tab/>
            </w:r>
            <w:r w:rsidRPr="00B47B36" w:rsidR="003130C2">
              <w:rPr>
                <w:rStyle w:val="Hyperlink"/>
                <w:rFonts w:eastAsia="Calibri"/>
                <w:noProof/>
              </w:rPr>
              <w:t xml:space="preserve">INT/999 – </w:t>
            </w:r>
            <w:r w:rsidRPr="00B47B36" w:rsidR="003130C2">
              <w:rPr>
                <w:rStyle w:val="Hyperlink"/>
                <w:noProof/>
              </w:rPr>
              <w:t xml:space="preserve">Cyber Resilience Act </w:t>
            </w:r>
            <w:r w:rsidRPr="00B47B36" w:rsidR="003130C2">
              <w:rPr>
                <w:rStyle w:val="Hyperlink"/>
                <w:rFonts w:eastAsia="Calibri"/>
                <w:noProof/>
              </w:rPr>
              <w:t>(2022)</w:t>
            </w:r>
            <w:r w:rsidRPr="00B47B36" w:rsidR="003130C2">
              <w:rPr>
                <w:noProof/>
                <w:webHidden/>
              </w:rPr>
              <w:tab/>
            </w:r>
            <w:r w:rsidRPr="009F3F65" w:rsidR="003130C2">
              <w:rPr>
                <w:noProof/>
                <w:webHidden/>
              </w:rPr>
              <w:fldChar w:fldCharType="begin"/>
            </w:r>
            <w:r w:rsidRPr="00B47B36" w:rsidR="003130C2">
              <w:rPr>
                <w:noProof/>
                <w:webHidden/>
              </w:rPr>
              <w:instrText xml:space="preserve"> PAGEREF _Toc174452858 \h </w:instrText>
            </w:r>
            <w:r w:rsidRPr="009F3F65" w:rsidR="003130C2">
              <w:rPr>
                <w:noProof/>
                <w:webHidden/>
              </w:rPr>
            </w:r>
            <w:r w:rsidRPr="009F3F65" w:rsidR="003130C2">
              <w:rPr>
                <w:noProof/>
                <w:webHidden/>
              </w:rPr>
              <w:fldChar w:fldCharType="separate"/>
            </w:r>
            <w:r w:rsidR="0010687D">
              <w:rPr>
                <w:noProof/>
                <w:webHidden/>
              </w:rPr>
              <w:t>77</w:t>
            </w:r>
            <w:r w:rsidRPr="009F3F65" w:rsidR="003130C2">
              <w:rPr>
                <w:noProof/>
                <w:webHidden/>
              </w:rPr>
              <w:fldChar w:fldCharType="end"/>
            </w:r>
          </w:hyperlink>
        </w:p>
        <w:p w:rsidRPr="00B47B36" w:rsidR="003130C2" w:rsidP="003130C2" w:rsidRDefault="00690146" w14:paraId="1B58182C" w14:textId="059298C3">
          <w:pPr>
            <w:pStyle w:val="TOC2"/>
            <w:tabs>
              <w:tab w:val="left" w:pos="880"/>
              <w:tab w:val="right" w:leader="dot" w:pos="9063"/>
            </w:tabs>
            <w:rPr>
              <w:rFonts w:asciiTheme="minorHAnsi" w:hAnsiTheme="minorHAnsi" w:eastAsiaTheme="minorEastAsia" w:cstheme="minorBidi"/>
              <w:noProof/>
            </w:rPr>
          </w:pPr>
          <w:hyperlink w:history="1" w:anchor="_Toc174452859">
            <w:r w:rsidRPr="00B47B36" w:rsidR="003130C2">
              <w:rPr>
                <w:rStyle w:val="Hyperlink"/>
                <w:rFonts w:eastAsia="Calibri"/>
                <w:noProof/>
              </w:rPr>
              <w:t>5.5</w:t>
            </w:r>
            <w:r w:rsidRPr="00B47B36" w:rsidR="003130C2">
              <w:rPr>
                <w:rFonts w:asciiTheme="minorHAnsi" w:hAnsiTheme="minorHAnsi" w:eastAsiaTheme="minorEastAsia" w:cstheme="minorBidi"/>
                <w:noProof/>
              </w:rPr>
              <w:tab/>
            </w:r>
            <w:r w:rsidRPr="00B47B36" w:rsidR="003130C2">
              <w:rPr>
                <w:rStyle w:val="Hyperlink"/>
                <w:rFonts w:eastAsia="Calibri"/>
                <w:noProof/>
              </w:rPr>
              <w:t xml:space="preserve">INT/1003 – </w:t>
            </w:r>
            <w:r w:rsidRPr="00B47B36" w:rsidR="003130C2">
              <w:rPr>
                <w:rStyle w:val="Hyperlink"/>
                <w:noProof/>
              </w:rPr>
              <w:t xml:space="preserve">Interoperability Europe Act </w:t>
            </w:r>
            <w:r w:rsidRPr="00B47B36" w:rsidR="003130C2">
              <w:rPr>
                <w:rStyle w:val="Hyperlink"/>
                <w:rFonts w:eastAsia="Calibri"/>
                <w:noProof/>
              </w:rPr>
              <w:t>(2022)</w:t>
            </w:r>
            <w:r w:rsidRPr="00B47B36" w:rsidR="003130C2">
              <w:rPr>
                <w:noProof/>
                <w:webHidden/>
              </w:rPr>
              <w:tab/>
              <w:t>6</w:t>
            </w:r>
          </w:hyperlink>
          <w:r w:rsidRPr="00B47B36" w:rsidR="003130C2">
            <w:rPr>
              <w:noProof/>
            </w:rPr>
            <w:t>5</w:t>
          </w:r>
        </w:p>
        <w:p w:rsidRPr="00B47B36" w:rsidR="003130C2" w:rsidP="003130C2" w:rsidRDefault="00690146" w14:paraId="1DA41765" w14:textId="63FB2C68">
          <w:pPr>
            <w:pStyle w:val="TOC2"/>
            <w:tabs>
              <w:tab w:val="left" w:pos="880"/>
              <w:tab w:val="right" w:leader="dot" w:pos="9063"/>
            </w:tabs>
            <w:rPr>
              <w:rFonts w:asciiTheme="minorHAnsi" w:hAnsiTheme="minorHAnsi" w:eastAsiaTheme="minorEastAsia" w:cstheme="minorBidi"/>
              <w:noProof/>
            </w:rPr>
          </w:pPr>
          <w:hyperlink w:history="1" w:anchor="_Toc174452860">
            <w:r w:rsidRPr="00B47B36" w:rsidR="003130C2">
              <w:rPr>
                <w:rStyle w:val="Hyperlink"/>
                <w:rFonts w:eastAsia="Calibri"/>
                <w:noProof/>
              </w:rPr>
              <w:t>5.6</w:t>
            </w:r>
            <w:r w:rsidRPr="00B47B36" w:rsidR="003130C2">
              <w:rPr>
                <w:rFonts w:asciiTheme="minorHAnsi" w:hAnsiTheme="minorHAnsi" w:eastAsiaTheme="minorEastAsia" w:cstheme="minorBidi"/>
                <w:noProof/>
              </w:rPr>
              <w:tab/>
            </w:r>
            <w:r w:rsidRPr="00B47B36" w:rsidR="003130C2">
              <w:rPr>
                <w:rStyle w:val="Hyperlink"/>
                <w:rFonts w:eastAsia="Calibri"/>
                <w:noProof/>
              </w:rPr>
              <w:t>TEN/677 – Digital Europe programme (2018)</w:t>
            </w:r>
            <w:r w:rsidRPr="00B47B36" w:rsidR="003130C2">
              <w:rPr>
                <w:noProof/>
                <w:webHidden/>
              </w:rPr>
              <w:tab/>
              <w:t>6</w:t>
            </w:r>
          </w:hyperlink>
          <w:r w:rsidRPr="00B47B36" w:rsidR="003130C2">
            <w:rPr>
              <w:noProof/>
            </w:rPr>
            <w:t>5</w:t>
          </w:r>
        </w:p>
        <w:p w:rsidRPr="00B47B36" w:rsidR="003130C2" w:rsidP="003130C2" w:rsidRDefault="00690146" w14:paraId="3B223524" w14:textId="1D690F15">
          <w:pPr>
            <w:pStyle w:val="TOC2"/>
            <w:tabs>
              <w:tab w:val="left" w:pos="880"/>
              <w:tab w:val="right" w:leader="dot" w:pos="9063"/>
            </w:tabs>
            <w:rPr>
              <w:rFonts w:asciiTheme="minorHAnsi" w:hAnsiTheme="minorHAnsi" w:eastAsiaTheme="minorEastAsia" w:cstheme="minorBidi"/>
              <w:noProof/>
            </w:rPr>
          </w:pPr>
          <w:hyperlink w:history="1" w:anchor="_Toc174452861">
            <w:r w:rsidRPr="00B47B36" w:rsidR="003130C2">
              <w:rPr>
                <w:rStyle w:val="Hyperlink"/>
                <w:noProof/>
              </w:rPr>
              <w:t>5.7</w:t>
            </w:r>
            <w:r w:rsidRPr="00B47B36" w:rsidR="003130C2">
              <w:rPr>
                <w:rFonts w:asciiTheme="minorHAnsi" w:hAnsiTheme="minorHAnsi" w:eastAsiaTheme="minorEastAsia" w:cstheme="minorBidi"/>
                <w:noProof/>
              </w:rPr>
              <w:tab/>
            </w:r>
            <w:r w:rsidRPr="00B47B36" w:rsidR="003130C2">
              <w:rPr>
                <w:rStyle w:val="Hyperlink"/>
                <w:noProof/>
              </w:rPr>
              <w:t>Fit4Future 2023 DEP opinion</w:t>
            </w:r>
            <w:r w:rsidRPr="00B47B36" w:rsidR="003130C2">
              <w:rPr>
                <w:noProof/>
                <w:webHidden/>
              </w:rPr>
              <w:tab/>
            </w:r>
            <w:r w:rsidRPr="009F3F65" w:rsidR="003130C2">
              <w:rPr>
                <w:noProof/>
                <w:webHidden/>
              </w:rPr>
              <w:fldChar w:fldCharType="begin"/>
            </w:r>
            <w:r w:rsidRPr="00B47B36" w:rsidR="003130C2">
              <w:rPr>
                <w:noProof/>
                <w:webHidden/>
              </w:rPr>
              <w:instrText xml:space="preserve"> PAGEREF _Toc174452861 \h </w:instrText>
            </w:r>
            <w:r w:rsidRPr="009F3F65" w:rsidR="003130C2">
              <w:rPr>
                <w:noProof/>
                <w:webHidden/>
              </w:rPr>
            </w:r>
            <w:r w:rsidRPr="009F3F65" w:rsidR="003130C2">
              <w:rPr>
                <w:noProof/>
                <w:webHidden/>
              </w:rPr>
              <w:fldChar w:fldCharType="separate"/>
            </w:r>
            <w:r w:rsidR="0010687D">
              <w:rPr>
                <w:noProof/>
                <w:webHidden/>
              </w:rPr>
              <w:t>80</w:t>
            </w:r>
            <w:r w:rsidRPr="009F3F65" w:rsidR="003130C2">
              <w:rPr>
                <w:noProof/>
                <w:webHidden/>
              </w:rPr>
              <w:fldChar w:fldCharType="end"/>
            </w:r>
          </w:hyperlink>
        </w:p>
        <w:p w:rsidRPr="00B47B36" w:rsidR="003130C2" w:rsidP="003130C2" w:rsidRDefault="00690146" w14:paraId="2A5D6971" w14:textId="53B174D6">
          <w:pPr>
            <w:pStyle w:val="TOC1"/>
            <w:rPr>
              <w:b w:val="0"/>
            </w:rPr>
            <w:sectPr w:rsidRPr="00B47B36" w:rsidR="003130C2" w:rsidSect="009342EE">
              <w:headerReference w:type="even" r:id="rId28"/>
              <w:headerReference w:type="default" r:id="rId29"/>
              <w:footerReference w:type="even" r:id="rId30"/>
              <w:footerReference w:type="default" r:id="rId31"/>
              <w:headerReference w:type="first" r:id="rId32"/>
              <w:footerReference w:type="first" r:id="rId33"/>
              <w:pgSz w:w="11907" w:h="16839"/>
              <w:pgMar w:top="1276" w:right="1417" w:bottom="1417" w:left="1417" w:header="709" w:footer="709" w:gutter="0"/>
              <w:cols w:space="708"/>
              <w:docGrid w:linePitch="360"/>
            </w:sectPr>
          </w:pPr>
          <w:hyperlink w:history="1" w:anchor="_Toc174452862">
            <w:r w:rsidRPr="00B47B36" w:rsidR="003130C2">
              <w:rPr>
                <w:rStyle w:val="Hyperlink"/>
              </w:rPr>
              <w:t>6.</w:t>
            </w:r>
            <w:r w:rsidRPr="00B47B36" w:rsidR="003130C2">
              <w:rPr>
                <w:rFonts w:asciiTheme="minorHAnsi" w:hAnsiTheme="minorHAnsi" w:eastAsiaTheme="minorEastAsia" w:cstheme="minorBidi"/>
                <w:b w:val="0"/>
              </w:rPr>
              <w:tab/>
            </w:r>
            <w:r w:rsidRPr="00B47B36" w:rsidR="003130C2">
              <w:rPr>
                <w:rStyle w:val="Hyperlink"/>
              </w:rPr>
              <w:t>List of organisations consulted</w:t>
            </w:r>
            <w:r w:rsidRPr="00B47B36" w:rsidR="003130C2">
              <w:rPr>
                <w:webHidden/>
              </w:rPr>
              <w:tab/>
            </w:r>
            <w:r w:rsidRPr="009F3F65" w:rsidR="003130C2">
              <w:rPr>
                <w:webHidden/>
              </w:rPr>
              <w:fldChar w:fldCharType="begin"/>
            </w:r>
            <w:r w:rsidRPr="00B47B36" w:rsidR="003130C2">
              <w:rPr>
                <w:webHidden/>
              </w:rPr>
              <w:instrText xml:space="preserve"> PAGEREF _Toc174452862 \h </w:instrText>
            </w:r>
            <w:r w:rsidRPr="009F3F65" w:rsidR="003130C2">
              <w:rPr>
                <w:webHidden/>
              </w:rPr>
            </w:r>
            <w:r w:rsidRPr="009F3F65" w:rsidR="003130C2">
              <w:rPr>
                <w:webHidden/>
              </w:rPr>
              <w:fldChar w:fldCharType="separate"/>
            </w:r>
            <w:r w:rsidR="0010687D">
              <w:rPr>
                <w:webHidden/>
              </w:rPr>
              <w:t>82</w:t>
            </w:r>
            <w:r w:rsidRPr="009F3F65" w:rsidR="003130C2">
              <w:rPr>
                <w:webHidden/>
              </w:rPr>
              <w:fldChar w:fldCharType="end"/>
            </w:r>
          </w:hyperlink>
          <w:r w:rsidRPr="009F3F65" w:rsidR="003130C2">
            <w:rPr>
              <w:b w:val="0"/>
            </w:rPr>
            <w:fldChar w:fldCharType="end"/>
          </w:r>
        </w:p>
      </w:sdtContent>
    </w:sdt>
    <w:p w:rsidRPr="009F3F65" w:rsidR="003130C2" w:rsidP="003130C2" w:rsidRDefault="003130C2" w14:paraId="5CA2D2D7" w14:textId="77777777">
      <w:pPr>
        <w:pStyle w:val="Heading1"/>
        <w:numPr>
          <w:ilvl w:val="0"/>
          <w:numId w:val="2"/>
        </w:numPr>
        <w:spacing w:after="120" w:line="300" w:lineRule="exact"/>
        <w:rPr>
          <w:b/>
          <w:bCs/>
        </w:rPr>
      </w:pPr>
      <w:bookmarkStart w:name="_Toc174452834" w:id="0"/>
      <w:r>
        <w:rPr>
          <w:b/>
        </w:rPr>
        <w:lastRenderedPageBreak/>
        <w:t>Introduction</w:t>
      </w:r>
      <w:bookmarkEnd w:id="0"/>
    </w:p>
    <w:p w:rsidRPr="009F3F65" w:rsidR="003130C2" w:rsidP="003130C2" w:rsidRDefault="003130C2" w14:paraId="6D7F642F" w14:textId="77777777">
      <w:pPr>
        <w:rPr>
          <w:lang w:val="en-GB" w:eastAsia="en-GB"/>
        </w:rPr>
      </w:pPr>
    </w:p>
    <w:p w:rsidRPr="009F3F65" w:rsidR="003130C2" w:rsidP="003130C2" w:rsidRDefault="003130C2" w14:paraId="4B33565C" w14:textId="77777777">
      <w:pPr>
        <w:pStyle w:val="Heading2"/>
        <w:rPr>
          <w:u w:val="single"/>
        </w:rPr>
      </w:pPr>
      <w:bookmarkStart w:name="_Toc174452835" w:id="1"/>
      <w:r>
        <w:rPr>
          <w:b/>
          <w:u w:val="single"/>
        </w:rPr>
        <w:t>Focus of the evaluation</w:t>
      </w:r>
      <w:bookmarkEnd w:id="1"/>
    </w:p>
    <w:p w:rsidRPr="009F3F65" w:rsidR="003130C2" w:rsidP="003130C2" w:rsidRDefault="003130C2" w14:paraId="0B84E7DC" w14:textId="77777777">
      <w:pPr>
        <w:spacing w:line="300" w:lineRule="exact"/>
        <w:rPr>
          <w:lang w:val="en-GB" w:eastAsia="en-GB"/>
        </w:rPr>
      </w:pPr>
    </w:p>
    <w:p w:rsidRPr="009F3F65" w:rsidR="003130C2" w:rsidP="003130C2" w:rsidRDefault="003130C2" w14:paraId="04BF8DA3" w14:textId="77777777">
      <w:r>
        <w:t>The European Commission is currently carrying out an interim evaluation of the 2021-2027 Digital Europe Programme (DEP), which is a new EU funding programme focused on bringing digital technology to businesses, citizens and public administrations. It focuses on advancing digital transformation and strategic capacities within the European Strategic Investments cluster, and reflects the EU’s commitment to creating a resilient, inclusive and digitally sovereign European Union in the 21</w:t>
      </w:r>
      <w:r>
        <w:rPr>
          <w:vertAlign w:val="superscript"/>
        </w:rPr>
        <w:t>st</w:t>
      </w:r>
      <w:r>
        <w:t xml:space="preserve"> century. The programme is governed by Regulation (EU) 2021/694 of the European Parliament and of the Council of 29 April 2021.</w:t>
      </w:r>
    </w:p>
    <w:p w:rsidRPr="009F3F65" w:rsidR="003130C2" w:rsidP="003130C2" w:rsidRDefault="003130C2" w14:paraId="43A947DC" w14:textId="77777777">
      <w:pPr>
        <w:rPr>
          <w:lang w:val="en-GB" w:eastAsia="en-GB"/>
        </w:rPr>
      </w:pPr>
    </w:p>
    <w:p w:rsidRPr="009F3F65" w:rsidR="003130C2" w:rsidP="003130C2" w:rsidRDefault="003130C2" w14:paraId="50368BC0" w14:textId="77777777">
      <w:pPr>
        <w:rPr>
          <w:rFonts w:eastAsia="Calibri"/>
        </w:rPr>
      </w:pPr>
      <w:r>
        <w:t>With a view to contributing as an additional source of information to the Commission’s evaluation,</w:t>
      </w:r>
      <w:r>
        <w:rPr>
          <w:b/>
        </w:rPr>
        <w:t xml:space="preserve"> in December 2023 the EESC Bureau requested that an evaluation report be drawn up, appointing Katrīna Zariņa as rapporteur</w:t>
      </w:r>
      <w:r>
        <w:t xml:space="preserve"> (Group I, representative of the </w:t>
      </w:r>
      <w:r>
        <w:rPr>
          <w:color w:val="000000"/>
        </w:rPr>
        <w:t>Latvian Chamber of Commerce and Industry</w:t>
      </w:r>
      <w:r>
        <w:t>).</w:t>
      </w:r>
    </w:p>
    <w:p w:rsidRPr="009F3F65" w:rsidR="003130C2" w:rsidP="003130C2" w:rsidRDefault="003130C2" w14:paraId="579C33DE" w14:textId="77777777">
      <w:pPr>
        <w:rPr>
          <w:rFonts w:eastAsia="Calibri"/>
          <w:lang w:val="en-GB"/>
        </w:rPr>
      </w:pPr>
    </w:p>
    <w:p w:rsidRPr="009F3F65" w:rsidR="003130C2" w:rsidP="003130C2" w:rsidRDefault="003130C2" w14:paraId="1E7EB3CD" w14:textId="77777777">
      <w:pPr>
        <w:rPr>
          <w:rFonts w:eastAsia="Calibri"/>
        </w:rPr>
      </w:pPr>
      <w:r>
        <w:t xml:space="preserve">With a view to complementing the European Commission’s evaluation, the </w:t>
      </w:r>
      <w:r>
        <w:rPr>
          <w:b/>
        </w:rPr>
        <w:t>EESC’s evaluation focused specifically on</w:t>
      </w:r>
      <w:r>
        <w:t>:</w:t>
      </w:r>
    </w:p>
    <w:p w:rsidRPr="00B47B36" w:rsidR="003130C2" w:rsidP="003130C2" w:rsidRDefault="003130C2" w14:paraId="7DC48561" w14:textId="77777777">
      <w:pPr>
        <w:pStyle w:val="ListParagraph"/>
        <w:numPr>
          <w:ilvl w:val="0"/>
          <w:numId w:val="10"/>
        </w:numPr>
        <w:rPr>
          <w:rFonts w:eastAsia="Calibri"/>
        </w:rPr>
      </w:pPr>
      <w:r>
        <w:t>advanced digital skills;</w:t>
      </w:r>
    </w:p>
    <w:p w:rsidRPr="00B47B36" w:rsidR="003130C2" w:rsidP="003130C2" w:rsidRDefault="003130C2" w14:paraId="773DC622" w14:textId="77777777">
      <w:pPr>
        <w:pStyle w:val="ListParagraph"/>
        <w:numPr>
          <w:ilvl w:val="0"/>
          <w:numId w:val="10"/>
        </w:numPr>
        <w:rPr>
          <w:rFonts w:eastAsia="Calibri"/>
        </w:rPr>
      </w:pPr>
      <w:r>
        <w:t>the wide use of digital technologies across the economy and society, including through European Digital Innovation Hubs (EDIHs);</w:t>
      </w:r>
    </w:p>
    <w:p w:rsidRPr="00B47B36" w:rsidR="003130C2" w:rsidP="003130C2" w:rsidRDefault="003130C2" w14:paraId="17E6F5C6" w14:textId="77777777">
      <w:pPr>
        <w:pStyle w:val="ListParagraph"/>
        <w:numPr>
          <w:ilvl w:val="0"/>
          <w:numId w:val="10"/>
        </w:numPr>
        <w:rPr>
          <w:rFonts w:eastAsia="Calibri"/>
        </w:rPr>
      </w:pPr>
      <w:r>
        <w:t>paying particular attention to the gender perspective and the practical benefits of the DEP for its end users/beneficiaries.</w:t>
      </w:r>
    </w:p>
    <w:p w:rsidRPr="009F3F65" w:rsidR="003130C2" w:rsidP="003130C2" w:rsidRDefault="003130C2" w14:paraId="126F644E" w14:textId="77777777">
      <w:pPr>
        <w:spacing w:after="120" w:line="300" w:lineRule="exact"/>
        <w:rPr>
          <w:highlight w:val="yellow"/>
          <w:lang w:val="en-GB"/>
        </w:rPr>
      </w:pPr>
    </w:p>
    <w:p w:rsidRPr="009F3F65" w:rsidR="003130C2" w:rsidP="003130C2" w:rsidRDefault="003130C2" w14:paraId="5667C0BA" w14:textId="77777777">
      <w:pPr>
        <w:pStyle w:val="Heading2"/>
        <w:spacing w:line="300" w:lineRule="exact"/>
        <w:rPr>
          <w:b/>
          <w:bCs/>
          <w:u w:val="single"/>
        </w:rPr>
      </w:pPr>
      <w:bookmarkStart w:name="_Toc174452836" w:id="2"/>
      <w:r>
        <w:rPr>
          <w:b/>
          <w:u w:val="single"/>
        </w:rPr>
        <w:t>Methodology and study group</w:t>
      </w:r>
      <w:bookmarkEnd w:id="2"/>
    </w:p>
    <w:p w:rsidRPr="009F3F65" w:rsidR="003130C2" w:rsidP="003130C2" w:rsidRDefault="003130C2" w14:paraId="655988D8" w14:textId="77777777">
      <w:pPr>
        <w:rPr>
          <w:lang w:val="en-GB"/>
        </w:rPr>
      </w:pPr>
    </w:p>
    <w:p w:rsidRPr="009F3F65" w:rsidR="003130C2" w:rsidP="003130C2" w:rsidRDefault="003130C2" w14:paraId="36E3A82D" w14:textId="77777777">
      <w:r>
        <w:rPr>
          <w:b/>
        </w:rPr>
        <w:t>The EESC methodology</w:t>
      </w:r>
      <w:r>
        <w:t xml:space="preserve"> is guided by the Commission’s Better Regulation guidelines. The EESC evaluation reports use two of the three criteria mentioned in Tool 47 of the Better Regulation Toolbox: effectiveness and relevance. In addition, the institution also evaluates the added value of civil society involvement in the policy.</w:t>
      </w:r>
    </w:p>
    <w:p w:rsidRPr="009F3F65" w:rsidR="003130C2" w:rsidP="003130C2" w:rsidRDefault="003130C2" w14:paraId="56B79ACA" w14:textId="77777777">
      <w:pPr>
        <w:rPr>
          <w:lang w:val="en-GB"/>
        </w:rPr>
      </w:pPr>
    </w:p>
    <w:p w:rsidRPr="009F3F65" w:rsidR="003130C2" w:rsidP="003130C2" w:rsidRDefault="003130C2" w14:paraId="5CBA2C6B" w14:textId="77777777">
      <w:r>
        <w:t xml:space="preserve">The three criteria can be understood as follows: </w:t>
      </w:r>
    </w:p>
    <w:p w:rsidRPr="00B47B36" w:rsidR="003130C2" w:rsidP="003130C2" w:rsidRDefault="003130C2" w14:paraId="6D46FA6E" w14:textId="77777777">
      <w:pPr>
        <w:pStyle w:val="ListParagraph"/>
        <w:numPr>
          <w:ilvl w:val="0"/>
          <w:numId w:val="11"/>
        </w:numPr>
        <w:rPr>
          <w:bCs/>
        </w:rPr>
      </w:pPr>
      <w:r>
        <w:rPr>
          <w:b/>
        </w:rPr>
        <w:t>Effectiveness</w:t>
      </w:r>
      <w:r>
        <w:t>: considers how successful EU action has been in achieving (or progressing towards) its objectives.</w:t>
      </w:r>
    </w:p>
    <w:p w:rsidRPr="00B47B36" w:rsidR="003130C2" w:rsidP="003130C2" w:rsidRDefault="003130C2" w14:paraId="57024DF0" w14:textId="77777777">
      <w:pPr>
        <w:pStyle w:val="ListParagraph"/>
        <w:numPr>
          <w:ilvl w:val="0"/>
          <w:numId w:val="11"/>
        </w:numPr>
        <w:rPr>
          <w:bCs/>
        </w:rPr>
      </w:pPr>
      <w:r>
        <w:rPr>
          <w:b/>
        </w:rPr>
        <w:t>Relevance</w:t>
      </w:r>
      <w:r>
        <w:t xml:space="preserve">: looks at the relationship between the needs of, and problems in, society and the objectives of the intervention; analysis of relevance requires consideration of how the objectives of an EU intervention correspond to wider EU policy goals and priorities. </w:t>
      </w:r>
    </w:p>
    <w:p w:rsidRPr="00B47B36" w:rsidR="003130C2" w:rsidP="003130C2" w:rsidRDefault="003130C2" w14:paraId="0E74D352" w14:textId="77777777">
      <w:pPr>
        <w:pStyle w:val="ListParagraph"/>
        <w:numPr>
          <w:ilvl w:val="0"/>
          <w:numId w:val="11"/>
        </w:numPr>
        <w:rPr>
          <w:bCs/>
        </w:rPr>
      </w:pPr>
      <w:r>
        <w:rPr>
          <w:b/>
        </w:rPr>
        <w:t>Added value of civil society involvement</w:t>
      </w:r>
      <w:r>
        <w:t xml:space="preserve"> assesses the extent to which civil society has been involved in designing, monitoring, implementing and evaluating the EU legislation in question.</w:t>
      </w:r>
    </w:p>
    <w:p w:rsidRPr="00B47B36" w:rsidR="003130C2" w:rsidP="003130C2" w:rsidRDefault="003130C2" w14:paraId="32DBB02E" w14:textId="77777777">
      <w:pPr>
        <w:pStyle w:val="ListParagraph"/>
        <w:rPr>
          <w:bCs/>
        </w:rPr>
      </w:pPr>
    </w:p>
    <w:p w:rsidRPr="009F3F65" w:rsidR="003130C2" w:rsidP="003130C2" w:rsidRDefault="003130C2" w14:paraId="3102A1D0" w14:textId="77777777">
      <w:pPr>
        <w:rPr>
          <w:bCs/>
        </w:rPr>
      </w:pPr>
      <w:r>
        <w:t>In practice, the EESC evaluation reports provide organised civil society’s input into an ongoing evaluation by the European Commission.</w:t>
      </w:r>
    </w:p>
    <w:p w:rsidRPr="009F3F65" w:rsidR="003130C2" w:rsidP="003130C2" w:rsidRDefault="003130C2" w14:paraId="4D067EE1" w14:textId="77777777">
      <w:pPr>
        <w:rPr>
          <w:bCs/>
          <w:lang w:val="en-GB"/>
        </w:rPr>
      </w:pPr>
    </w:p>
    <w:p w:rsidRPr="009F3F65" w:rsidR="003130C2" w:rsidP="003130C2" w:rsidRDefault="003130C2" w14:paraId="0D3E612C" w14:textId="77777777">
      <w:pPr>
        <w:spacing w:line="300" w:lineRule="exact"/>
      </w:pPr>
      <w:r>
        <w:lastRenderedPageBreak/>
        <w:t xml:space="preserve">A study group of nine EESC members gathered the views of civil society organisations as well as public authorities through two channels: </w:t>
      </w:r>
      <w:r>
        <w:rPr>
          <w:b/>
        </w:rPr>
        <w:t>five physical fact-finding visits</w:t>
      </w:r>
      <w:r>
        <w:t xml:space="preserve"> to selected Member States and a targeted </w:t>
      </w:r>
      <w:r>
        <w:rPr>
          <w:b/>
        </w:rPr>
        <w:t>online questionnaire</w:t>
      </w:r>
      <w:r>
        <w:t>.</w:t>
      </w:r>
    </w:p>
    <w:p w:rsidRPr="009F3F65" w:rsidR="003130C2" w:rsidP="003130C2" w:rsidRDefault="003130C2" w14:paraId="2D2289E3" w14:textId="77777777">
      <w:pPr>
        <w:spacing w:line="300" w:lineRule="exact"/>
        <w:rPr>
          <w:highlight w:val="yellow"/>
          <w:lang w:val="en-GB"/>
        </w:rPr>
      </w:pPr>
    </w:p>
    <w:p w:rsidRPr="009F3F65" w:rsidR="003130C2" w:rsidP="003130C2" w:rsidRDefault="003130C2" w14:paraId="21108616" w14:textId="77777777">
      <w:pPr>
        <w:spacing w:after="120" w:line="300" w:lineRule="exact"/>
      </w:pPr>
      <w:r>
        <w:t xml:space="preserve">The full membership of the study group was as follows: </w:t>
      </w:r>
    </w:p>
    <w:p w:rsidRPr="00B47B36" w:rsidR="003130C2" w:rsidP="003130C2" w:rsidRDefault="00690146" w14:paraId="11F4AB73" w14:textId="77777777">
      <w:pPr>
        <w:pStyle w:val="ListParagraph"/>
        <w:numPr>
          <w:ilvl w:val="0"/>
          <w:numId w:val="5"/>
        </w:numPr>
        <w:spacing w:after="120" w:line="300" w:lineRule="exact"/>
      </w:pPr>
      <w:hyperlink w:history="1" r:id="rId34">
        <w:r w:rsidR="00E43CF2">
          <w:rPr>
            <w:rStyle w:val="Hyperlink"/>
          </w:rPr>
          <w:t>Martin BÖHME</w:t>
        </w:r>
      </w:hyperlink>
      <w:r w:rsidR="00E43CF2">
        <w:t xml:space="preserve"> – Civil Society Organisations’ Group, Rhineland-Palatinate Chamber of Engineers and the Rhineland-Palatinate Association of Liberal Professions, Germany;</w:t>
      </w:r>
    </w:p>
    <w:p w:rsidRPr="00B47B36" w:rsidR="003130C2" w:rsidP="003130C2" w:rsidRDefault="00690146" w14:paraId="726209C1" w14:textId="77777777">
      <w:pPr>
        <w:pStyle w:val="ListParagraph"/>
        <w:numPr>
          <w:ilvl w:val="0"/>
          <w:numId w:val="5"/>
        </w:numPr>
        <w:spacing w:after="120" w:line="300" w:lineRule="exact"/>
      </w:pPr>
      <w:hyperlink w:history="1" r:id="rId35">
        <w:r w:rsidR="00E43CF2">
          <w:rPr>
            <w:rStyle w:val="Hyperlink"/>
          </w:rPr>
          <w:t>Vasco DE MELLO</w:t>
        </w:r>
      </w:hyperlink>
      <w:r w:rsidR="00E43CF2">
        <w:t xml:space="preserve"> – Employers’ Group, Commerce and Services Confederation of Portugal, Portugal;</w:t>
      </w:r>
    </w:p>
    <w:p w:rsidRPr="00B47B36" w:rsidR="003130C2" w:rsidP="003130C2" w:rsidRDefault="00690146" w14:paraId="361D2D0C" w14:textId="77777777">
      <w:pPr>
        <w:pStyle w:val="ListParagraph"/>
        <w:numPr>
          <w:ilvl w:val="0"/>
          <w:numId w:val="5"/>
        </w:numPr>
        <w:spacing w:after="120" w:line="300" w:lineRule="exact"/>
      </w:pPr>
      <w:hyperlink w:history="1" r:id="rId36">
        <w:r w:rsidR="00E43CF2">
          <w:rPr>
            <w:rStyle w:val="Hyperlink"/>
          </w:rPr>
          <w:t>Louise GRABO</w:t>
        </w:r>
      </w:hyperlink>
      <w:r w:rsidR="00E43CF2">
        <w:t xml:space="preserve"> – President of the Study Group, Civil Society Organisations’ Group, National Council of Swedish Youth Organisations (LSU), Sweden;</w:t>
      </w:r>
    </w:p>
    <w:p w:rsidRPr="00B47B36" w:rsidR="003130C2" w:rsidP="003130C2" w:rsidRDefault="00690146" w14:paraId="1855E99F" w14:textId="77777777">
      <w:pPr>
        <w:pStyle w:val="ListParagraph"/>
        <w:numPr>
          <w:ilvl w:val="0"/>
          <w:numId w:val="5"/>
        </w:numPr>
        <w:spacing w:after="120" w:line="300" w:lineRule="exact"/>
      </w:pPr>
      <w:hyperlink w:history="1" r:id="rId37">
        <w:r w:rsidR="00E43CF2">
          <w:rPr>
            <w:rStyle w:val="Hyperlink"/>
          </w:rPr>
          <w:t>Marcin NOWACKI</w:t>
        </w:r>
      </w:hyperlink>
      <w:r w:rsidR="00E43CF2">
        <w:t xml:space="preserve"> – Employers’ Group, Union of Entrepreneurs and Employers, Poland;</w:t>
      </w:r>
    </w:p>
    <w:p w:rsidRPr="00B47B36" w:rsidR="003130C2" w:rsidP="003130C2" w:rsidRDefault="00690146" w14:paraId="32F03E72" w14:textId="77777777">
      <w:pPr>
        <w:pStyle w:val="ListParagraph"/>
        <w:numPr>
          <w:ilvl w:val="0"/>
          <w:numId w:val="5"/>
        </w:numPr>
        <w:spacing w:after="120" w:line="300" w:lineRule="exact"/>
      </w:pPr>
      <w:hyperlink w:history="1" r:id="rId38">
        <w:r w:rsidR="00E43CF2">
          <w:rPr>
            <w:rStyle w:val="Hyperlink"/>
          </w:rPr>
          <w:t>Franca SALIS-MADINIER</w:t>
        </w:r>
      </w:hyperlink>
      <w:r w:rsidR="00E43CF2">
        <w:t xml:space="preserve"> – Workers’ Group, French Democratic Confederation of Labour – professionals and managers (CFDT), France;</w:t>
      </w:r>
    </w:p>
    <w:p w:rsidRPr="00B47B36" w:rsidR="003130C2" w:rsidP="003130C2" w:rsidRDefault="00690146" w14:paraId="45987268" w14:textId="77777777">
      <w:pPr>
        <w:pStyle w:val="ListParagraph"/>
        <w:numPr>
          <w:ilvl w:val="0"/>
          <w:numId w:val="5"/>
        </w:numPr>
        <w:spacing w:after="120" w:line="300" w:lineRule="exact"/>
      </w:pPr>
      <w:hyperlink w:history="1" r:id="rId39">
        <w:r w:rsidR="00E43CF2">
          <w:rPr>
            <w:rStyle w:val="Hyperlink"/>
          </w:rPr>
          <w:t>Mare VIIES</w:t>
        </w:r>
      </w:hyperlink>
      <w:r w:rsidR="00E43CF2">
        <w:t xml:space="preserve"> – Workers’ Group, Estonian Confederation of Employee Unions (TALO), Estonia;</w:t>
      </w:r>
    </w:p>
    <w:p w:rsidRPr="00B47B36" w:rsidR="003130C2" w:rsidP="003130C2" w:rsidRDefault="00690146" w14:paraId="0469D534" w14:textId="77777777">
      <w:pPr>
        <w:pStyle w:val="ListParagraph"/>
        <w:numPr>
          <w:ilvl w:val="0"/>
          <w:numId w:val="5"/>
        </w:numPr>
        <w:spacing w:after="120" w:line="300" w:lineRule="exact"/>
      </w:pPr>
      <w:hyperlink w:history="1" r:id="rId40">
        <w:r w:rsidR="00E43CF2">
          <w:rPr>
            <w:rStyle w:val="Hyperlink"/>
          </w:rPr>
          <w:t>Philip VON BROCKDORFF</w:t>
        </w:r>
      </w:hyperlink>
      <w:r w:rsidR="00E43CF2">
        <w:t xml:space="preserve"> – Civil Society Organisations’ Group, Union Ħaddiema Magħqudin/UHM Voice of the Workers, Malta;</w:t>
      </w:r>
    </w:p>
    <w:p w:rsidRPr="00B47B36" w:rsidR="003130C2" w:rsidP="003130C2" w:rsidRDefault="00690146" w14:paraId="6B24E210" w14:textId="77777777">
      <w:pPr>
        <w:pStyle w:val="ListParagraph"/>
        <w:numPr>
          <w:ilvl w:val="0"/>
          <w:numId w:val="5"/>
        </w:numPr>
        <w:spacing w:after="120" w:line="300" w:lineRule="exact"/>
      </w:pPr>
      <w:hyperlink w:history="1" r:id="rId41">
        <w:r w:rsidR="00E43CF2">
          <w:rPr>
            <w:rStyle w:val="Hyperlink"/>
          </w:rPr>
          <w:t>Katrīna ZARIŅA</w:t>
        </w:r>
      </w:hyperlink>
      <w:r w:rsidR="00E43CF2">
        <w:t xml:space="preserve"> – Rapporteur, Employers’ Group, Latvian Chamber of Commerce and lndustry, Latvia;</w:t>
      </w:r>
    </w:p>
    <w:p w:rsidRPr="00B47B36" w:rsidR="003130C2" w:rsidP="003130C2" w:rsidRDefault="00690146" w14:paraId="0101662B" w14:textId="77777777">
      <w:pPr>
        <w:pStyle w:val="ListParagraph"/>
        <w:numPr>
          <w:ilvl w:val="0"/>
          <w:numId w:val="5"/>
        </w:numPr>
        <w:spacing w:after="120" w:line="300" w:lineRule="exact"/>
      </w:pPr>
      <w:hyperlink w:history="1" r:id="rId42">
        <w:r w:rsidR="00E43CF2">
          <w:rPr>
            <w:rStyle w:val="Hyperlink"/>
          </w:rPr>
          <w:t>Tymoteusz Adam ZYCH</w:t>
        </w:r>
      </w:hyperlink>
      <w:r w:rsidR="00E43CF2">
        <w:t xml:space="preserve"> – Civil Society Organisations’ Group, Polish Confederation of Non-Governmental Initiatives, Poland.</w:t>
      </w:r>
    </w:p>
    <w:p w:rsidRPr="009F3F65" w:rsidR="003130C2" w:rsidP="003130C2" w:rsidRDefault="003130C2" w14:paraId="2DB937E5" w14:textId="77777777">
      <w:pPr>
        <w:spacing w:after="120" w:line="300" w:lineRule="exact"/>
      </w:pPr>
      <w:r>
        <w:t>The rapporteur was also supported by an advisor – Aiga Irmeja, the Executive Director of the Latvian IT Cluster.</w:t>
      </w:r>
    </w:p>
    <w:p w:rsidRPr="009F3F65" w:rsidR="003130C2" w:rsidP="003130C2" w:rsidRDefault="003130C2" w14:paraId="35A20F7B" w14:textId="77777777">
      <w:pPr>
        <w:spacing w:line="300" w:lineRule="exact"/>
      </w:pPr>
      <w:r>
        <w:t>Besides the fact-finding visits and the online questionnaire, secondary data on the EESC’s past work on the subject was also analysed.</w:t>
      </w:r>
    </w:p>
    <w:p w:rsidRPr="009F3F65" w:rsidR="003130C2" w:rsidP="003130C2" w:rsidRDefault="003130C2" w14:paraId="2538A502" w14:textId="77777777">
      <w:pPr>
        <w:spacing w:line="300" w:lineRule="exact"/>
        <w:rPr>
          <w:highlight w:val="red"/>
          <w:lang w:val="en-GB"/>
        </w:rPr>
      </w:pPr>
    </w:p>
    <w:p w:rsidRPr="009F3F65" w:rsidR="003130C2" w:rsidP="003130C2" w:rsidRDefault="003130C2" w14:paraId="091F0C41" w14:textId="77777777">
      <w:pPr>
        <w:pStyle w:val="Heading2"/>
        <w:spacing w:line="300" w:lineRule="exact"/>
        <w:rPr>
          <w:b/>
          <w:u w:val="single"/>
        </w:rPr>
      </w:pPr>
      <w:bookmarkStart w:name="_Toc174452837" w:id="3"/>
      <w:r>
        <w:rPr>
          <w:b/>
          <w:u w:val="single"/>
        </w:rPr>
        <w:t>Fact-finding meetings</w:t>
      </w:r>
      <w:bookmarkEnd w:id="3"/>
    </w:p>
    <w:p w:rsidRPr="009F3F65" w:rsidR="003130C2" w:rsidP="003130C2" w:rsidRDefault="003130C2" w14:paraId="0725DAE1" w14:textId="77777777">
      <w:pPr>
        <w:rPr>
          <w:lang w:val="en-GB"/>
        </w:rPr>
      </w:pPr>
    </w:p>
    <w:p w:rsidRPr="009F3F65" w:rsidR="003130C2" w:rsidP="003130C2" w:rsidRDefault="003130C2" w14:paraId="524AA53B" w14:textId="77777777">
      <w:r>
        <w:t>The fact-finding meetings included semi-structured interviews with local civil society organisations and representatives of public authorities, generally following the thematic structure of the questionnaire. They took place in person, with some participants also attending online.</w:t>
      </w:r>
    </w:p>
    <w:p w:rsidRPr="009F3F65" w:rsidR="003130C2" w:rsidP="003130C2" w:rsidRDefault="003130C2" w14:paraId="14B1AAD1" w14:textId="77777777">
      <w:pPr>
        <w:rPr>
          <w:lang w:val="en-GB"/>
        </w:rPr>
      </w:pPr>
    </w:p>
    <w:p w:rsidRPr="009F3F65" w:rsidR="003130C2" w:rsidP="003130C2" w:rsidRDefault="003130C2" w14:paraId="7EF2DA5B" w14:textId="77777777">
      <w:r>
        <w:t>The sample of Member States was selected by the study group on the basis of criteria adopted by the EESC Bureau on 13 December 2022. The European Commission was also informed about the sample.</w:t>
      </w:r>
    </w:p>
    <w:p w:rsidRPr="009F3F65" w:rsidR="003130C2" w:rsidP="003130C2" w:rsidRDefault="003130C2" w14:paraId="45AFCB5F" w14:textId="77777777">
      <w:pPr>
        <w:rPr>
          <w:lang w:val="en-GB"/>
        </w:rPr>
      </w:pPr>
    </w:p>
    <w:p w:rsidRPr="009F3F65" w:rsidR="003130C2" w:rsidP="003130C2" w:rsidRDefault="003130C2" w14:paraId="0419CE29" w14:textId="77777777">
      <w:pPr>
        <w:spacing w:line="300" w:lineRule="exact"/>
      </w:pPr>
      <w:r>
        <w:t>The countries were selected on the basis of:</w:t>
      </w:r>
    </w:p>
    <w:p w:rsidRPr="00B47B36" w:rsidR="003130C2" w:rsidP="003130C2" w:rsidRDefault="003130C2" w14:paraId="6D06BBC8" w14:textId="77777777">
      <w:pPr>
        <w:pStyle w:val="ListParagraph"/>
        <w:numPr>
          <w:ilvl w:val="0"/>
          <w:numId w:val="3"/>
        </w:numPr>
        <w:spacing w:after="120" w:line="300" w:lineRule="exact"/>
      </w:pPr>
      <w:r>
        <w:rPr>
          <w:i/>
        </w:rPr>
        <w:t>political spread</w:t>
      </w:r>
      <w:r>
        <w:t>, e.g. high/low level of implementation, application success rates, most/least affected by the legislative proposal/programme, etc.;</w:t>
      </w:r>
    </w:p>
    <w:p w:rsidRPr="00B47B36" w:rsidR="003130C2" w:rsidP="003130C2" w:rsidRDefault="003130C2" w14:paraId="365ECD09" w14:textId="77777777">
      <w:pPr>
        <w:pStyle w:val="ListParagraph"/>
        <w:numPr>
          <w:ilvl w:val="0"/>
          <w:numId w:val="3"/>
        </w:numPr>
        <w:spacing w:after="120" w:line="300" w:lineRule="exact"/>
      </w:pPr>
      <w:r>
        <w:rPr>
          <w:i/>
        </w:rPr>
        <w:t>geographical spread</w:t>
      </w:r>
      <w:r>
        <w:t>, i.e. by setting up five groups of Member States and choosing one from each group.</w:t>
      </w:r>
    </w:p>
    <w:p w:rsidRPr="009F3F65" w:rsidR="003130C2" w:rsidP="003130C2" w:rsidRDefault="003130C2" w14:paraId="6DECA2F7" w14:textId="77777777">
      <w:pPr>
        <w:spacing w:line="300" w:lineRule="exact"/>
        <w:rPr>
          <w:b/>
          <w:bCs/>
        </w:rPr>
      </w:pPr>
      <w:r>
        <w:t>The EU Member States selected for this evaluation report where in-person fact-finding meetings took place were the following:</w:t>
      </w:r>
    </w:p>
    <w:p w:rsidRPr="00B47B36" w:rsidR="003130C2" w:rsidP="003130C2" w:rsidRDefault="003130C2" w14:paraId="2A34CFA0" w14:textId="77777777">
      <w:pPr>
        <w:pStyle w:val="ListParagraph"/>
        <w:numPr>
          <w:ilvl w:val="0"/>
          <w:numId w:val="4"/>
        </w:numPr>
        <w:spacing w:after="120" w:line="300" w:lineRule="exact"/>
        <w:rPr>
          <w:b/>
          <w:bCs/>
        </w:rPr>
      </w:pPr>
      <w:r>
        <w:rPr>
          <w:b/>
        </w:rPr>
        <w:t>Portugal (8 May 2024),</w:t>
      </w:r>
    </w:p>
    <w:p w:rsidRPr="00B47B36" w:rsidR="003130C2" w:rsidP="003130C2" w:rsidRDefault="003130C2" w14:paraId="470DE432" w14:textId="77777777">
      <w:pPr>
        <w:pStyle w:val="ListParagraph"/>
        <w:numPr>
          <w:ilvl w:val="0"/>
          <w:numId w:val="4"/>
        </w:numPr>
        <w:spacing w:after="120" w:line="300" w:lineRule="exact"/>
        <w:rPr>
          <w:b/>
          <w:bCs/>
        </w:rPr>
      </w:pPr>
      <w:r>
        <w:rPr>
          <w:b/>
        </w:rPr>
        <w:t>Malta (27 May 2024),</w:t>
      </w:r>
    </w:p>
    <w:p w:rsidRPr="00B47B36" w:rsidR="003130C2" w:rsidP="003130C2" w:rsidRDefault="003130C2" w14:paraId="7AF83F68" w14:textId="77777777">
      <w:pPr>
        <w:pStyle w:val="ListParagraph"/>
        <w:numPr>
          <w:ilvl w:val="0"/>
          <w:numId w:val="4"/>
        </w:numPr>
        <w:spacing w:after="120" w:line="300" w:lineRule="exact"/>
        <w:rPr>
          <w:b/>
          <w:bCs/>
        </w:rPr>
      </w:pPr>
      <w:r>
        <w:rPr>
          <w:b/>
        </w:rPr>
        <w:lastRenderedPageBreak/>
        <w:t>Germany (10 June 2024),</w:t>
      </w:r>
    </w:p>
    <w:p w:rsidRPr="00B47B36" w:rsidR="003130C2" w:rsidP="003130C2" w:rsidRDefault="003130C2" w14:paraId="20A5728B" w14:textId="77777777">
      <w:pPr>
        <w:pStyle w:val="ListParagraph"/>
        <w:numPr>
          <w:ilvl w:val="0"/>
          <w:numId w:val="4"/>
        </w:numPr>
        <w:spacing w:after="120" w:line="300" w:lineRule="exact"/>
        <w:rPr>
          <w:bCs/>
        </w:rPr>
      </w:pPr>
      <w:r>
        <w:rPr>
          <w:b/>
        </w:rPr>
        <w:t xml:space="preserve">Poland (11 June 2024) </w:t>
      </w:r>
      <w:r>
        <w:t>and</w:t>
      </w:r>
    </w:p>
    <w:p w:rsidRPr="00B47B36" w:rsidR="003130C2" w:rsidP="003130C2" w:rsidRDefault="003130C2" w14:paraId="0627F86B" w14:textId="77777777">
      <w:pPr>
        <w:pStyle w:val="ListParagraph"/>
        <w:numPr>
          <w:ilvl w:val="0"/>
          <w:numId w:val="4"/>
        </w:numPr>
        <w:spacing w:after="120" w:line="300" w:lineRule="exact"/>
        <w:rPr>
          <w:b/>
          <w:bCs/>
        </w:rPr>
      </w:pPr>
      <w:r>
        <w:rPr>
          <w:b/>
        </w:rPr>
        <w:t>Sweden (19 June 2024).</w:t>
      </w:r>
    </w:p>
    <w:p w:rsidRPr="00B47B36" w:rsidR="003130C2" w:rsidP="003130C2" w:rsidRDefault="003130C2" w14:paraId="4671E402" w14:textId="77777777">
      <w:pPr>
        <w:pStyle w:val="ListParagraph"/>
        <w:spacing w:line="300" w:lineRule="exact"/>
      </w:pPr>
    </w:p>
    <w:p w:rsidRPr="009F3F65" w:rsidR="003130C2" w:rsidP="003130C2" w:rsidRDefault="003130C2" w14:paraId="1A44F0FA" w14:textId="77777777">
      <w:pPr>
        <w:pStyle w:val="Heading2"/>
        <w:spacing w:line="300" w:lineRule="exact"/>
        <w:rPr>
          <w:b/>
          <w:u w:val="single"/>
        </w:rPr>
      </w:pPr>
      <w:bookmarkStart w:name="_Toc174452838" w:id="4"/>
      <w:r>
        <w:rPr>
          <w:b/>
          <w:u w:val="single"/>
        </w:rPr>
        <w:t>Questionnaire</w:t>
      </w:r>
      <w:bookmarkEnd w:id="4"/>
    </w:p>
    <w:p w:rsidRPr="009F3F65" w:rsidR="003130C2" w:rsidP="003130C2" w:rsidRDefault="003130C2" w14:paraId="61DD6EE6" w14:textId="77777777">
      <w:pPr>
        <w:rPr>
          <w:lang w:val="en-GB"/>
        </w:rPr>
      </w:pPr>
    </w:p>
    <w:p w:rsidRPr="009F3F65" w:rsidR="003130C2" w:rsidP="003130C2" w:rsidRDefault="003130C2" w14:paraId="06F463B8" w14:textId="77777777">
      <w:r>
        <w:t>The questionnaire was created on the EU survey online portal, using a combination of question formats (filter questions, closed and open-ended questions, a grid). The questionnaire was open from 18 April 2024 to 27 June 2024.</w:t>
      </w:r>
    </w:p>
    <w:p w:rsidRPr="009F3F65" w:rsidR="003130C2" w:rsidP="003130C2" w:rsidRDefault="003130C2" w14:paraId="68A24E7A" w14:textId="77777777">
      <w:pPr>
        <w:rPr>
          <w:lang w:val="en-GB"/>
        </w:rPr>
      </w:pPr>
    </w:p>
    <w:p w:rsidRPr="009F3F65" w:rsidR="003130C2" w:rsidP="003130C2" w:rsidRDefault="003130C2" w14:paraId="35A986D9" w14:textId="77777777">
      <w:r>
        <w:t>The aim of the questionnaire was to complement the information obtained from the fact-finding meetings. Composed of 23 questions (and additional sub-questions) the questionnaire was sent to organisations in the Member States selected for the fact-finding meetings (not only to those participating in the in-person meetings, but also to other relevant organisations).</w:t>
      </w:r>
    </w:p>
    <w:p w:rsidRPr="009F3F65" w:rsidR="003130C2" w:rsidP="003130C2" w:rsidRDefault="003130C2" w14:paraId="43A6F538" w14:textId="77777777">
      <w:pPr>
        <w:spacing w:line="300" w:lineRule="exact"/>
        <w:rPr>
          <w:lang w:val="en-GB"/>
        </w:rPr>
      </w:pPr>
    </w:p>
    <w:p w:rsidRPr="009F3F65" w:rsidR="003130C2" w:rsidP="003130C2" w:rsidRDefault="003130C2" w14:paraId="771A3CA2" w14:textId="77777777">
      <w:pPr>
        <w:pStyle w:val="Heading2"/>
        <w:spacing w:line="300" w:lineRule="exact"/>
        <w:rPr>
          <w:b/>
          <w:u w:val="single"/>
        </w:rPr>
      </w:pPr>
      <w:bookmarkStart w:name="_Toc174452839" w:id="5"/>
      <w:r>
        <w:rPr>
          <w:b/>
          <w:u w:val="single"/>
        </w:rPr>
        <w:t>Respondent breakdown</w:t>
      </w:r>
      <w:bookmarkEnd w:id="5"/>
    </w:p>
    <w:p w:rsidRPr="009F3F65" w:rsidR="003130C2" w:rsidP="003130C2" w:rsidRDefault="003130C2" w14:paraId="44950425" w14:textId="77777777">
      <w:pPr>
        <w:rPr>
          <w:lang w:val="en-GB"/>
        </w:rPr>
      </w:pPr>
    </w:p>
    <w:p w:rsidRPr="009F3F65" w:rsidR="003130C2" w:rsidP="003130C2" w:rsidRDefault="003130C2" w14:paraId="23CCCB7F" w14:textId="77777777">
      <w:r>
        <w:t>In total,</w:t>
      </w:r>
      <w:r>
        <w:rPr>
          <w:i/>
        </w:rPr>
        <w:t xml:space="preserve"> 116 organisations were consulted throughout this evaluation</w:t>
      </w:r>
      <w:r>
        <w:t>, from five different Member states and using two complementary methods. A full list of the participants is available at the end of this document.</w:t>
      </w:r>
    </w:p>
    <w:p w:rsidRPr="009F3F65" w:rsidR="003130C2" w:rsidP="003130C2" w:rsidRDefault="003130C2" w14:paraId="02A788A1" w14:textId="77777777">
      <w:pPr>
        <w:rPr>
          <w:lang w:val="en-GB"/>
        </w:rPr>
      </w:pPr>
    </w:p>
    <w:p w:rsidRPr="009F3F65" w:rsidR="003130C2" w:rsidP="003130C2" w:rsidRDefault="003130C2" w14:paraId="70313285" w14:textId="77777777">
      <w:r>
        <w:rPr>
          <w:i/>
        </w:rPr>
        <w:t>During the five fact-finding country visits, the EESC delegation consulted 76 organisations in total</w:t>
      </w:r>
      <w:r>
        <w:t>, representing beneficiaries of the programme both from the private and public sectors, research and academia, social partners and public authorities. It is important to note, however, that the total number of persons interviewed was slightly higher as on many occasions more than one representative of an organisation participated in the meeting.</w:t>
      </w:r>
    </w:p>
    <w:p w:rsidRPr="009F3F65" w:rsidR="003130C2" w:rsidP="003130C2" w:rsidRDefault="003130C2" w14:paraId="2A6C14B4" w14:textId="77777777">
      <w:pPr>
        <w:rPr>
          <w:lang w:val="en-GB"/>
        </w:rPr>
      </w:pPr>
    </w:p>
    <w:p w:rsidRPr="009F3F65" w:rsidR="003130C2" w:rsidP="003130C2" w:rsidRDefault="003130C2" w14:paraId="0F62F5AA" w14:textId="77777777">
      <w:r>
        <w:rPr>
          <w:i/>
        </w:rPr>
        <w:t xml:space="preserve">In addition, 43 contributions were collected through the online questionnaire </w:t>
      </w:r>
      <w:r>
        <w:t>(on three occasions two persons responded from the same organisation). It is worth noting that almost 40% of the respondents (17 persons) were from research and academia. Furthermore, regarding the role of the respondents' organisation in the DEP activities, more than half of the respondents (53%) identified themselves as project coordinators, while 35% were national level stakeholders and 23% project beneficiaries.</w:t>
      </w:r>
    </w:p>
    <w:p w:rsidRPr="009F3F65" w:rsidR="003130C2" w:rsidP="003130C2" w:rsidRDefault="003130C2" w14:paraId="62773E0B" w14:textId="77777777">
      <w:pPr>
        <w:rPr>
          <w:lang w:val="en-GB"/>
        </w:rPr>
      </w:pPr>
    </w:p>
    <w:p w:rsidRPr="009F3F65" w:rsidR="003130C2" w:rsidP="003130C2" w:rsidRDefault="003130C2" w14:paraId="13940A2F" w14:textId="77777777">
      <w:pPr>
        <w:rPr>
          <w:i/>
          <w:iCs/>
        </w:rPr>
      </w:pPr>
      <w:r>
        <w:rPr>
          <w:noProof/>
        </w:rPr>
        <w:lastRenderedPageBreak/>
        <w:drawing>
          <wp:inline distT="0" distB="0" distL="0" distR="0" wp14:anchorId="61F34BA4" wp14:editId="4DA9C7D7">
            <wp:extent cx="5649763" cy="3340805"/>
            <wp:effectExtent l="0" t="0" r="8255" b="12065"/>
            <wp:docPr id="4" name="Chart 4">
              <a:extLst xmlns:a="http://schemas.openxmlformats.org/drawingml/2006/main">
                <a:ext uri="{FF2B5EF4-FFF2-40B4-BE49-F238E27FC236}">
                  <a16:creationId xmlns:a16="http://schemas.microsoft.com/office/drawing/2014/main" id="{79FBE208-A1CA-4ED7-9E5A-684397557B4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p>
    <w:p w:rsidRPr="009F3F65" w:rsidR="003130C2" w:rsidP="003130C2" w:rsidRDefault="003130C2" w14:paraId="31576CEA" w14:textId="77777777">
      <w:pPr>
        <w:jc w:val="center"/>
        <w:rPr>
          <w:i/>
          <w:iCs/>
        </w:rPr>
      </w:pPr>
      <w:r>
        <w:rPr>
          <w:b/>
          <w:color w:val="5B9BD5" w:themeColor="accent1"/>
          <w:sz w:val="20"/>
        </w:rPr>
        <w:t>Figure 1.</w:t>
      </w:r>
      <w:r>
        <w:rPr>
          <w:color w:val="5B9BD5" w:themeColor="accent1"/>
          <w:sz w:val="20"/>
        </w:rPr>
        <w:t xml:space="preserve"> Questionnaire respondents – by category.</w:t>
      </w:r>
    </w:p>
    <w:p w:rsidRPr="009F3F65" w:rsidR="003130C2" w:rsidP="003130C2" w:rsidRDefault="003130C2" w14:paraId="01FA1D8F" w14:textId="77777777">
      <w:pPr>
        <w:jc w:val="center"/>
        <w:rPr>
          <w:color w:val="5B9BD5" w:themeColor="accent1"/>
          <w:sz w:val="20"/>
          <w:lang w:val="en-GB"/>
        </w:rPr>
      </w:pPr>
    </w:p>
    <w:p w:rsidRPr="009F3F65" w:rsidR="003130C2" w:rsidP="003130C2" w:rsidRDefault="003130C2" w14:paraId="734CB48A" w14:textId="77777777">
      <w:pPr>
        <w:spacing w:after="120" w:line="300" w:lineRule="exact"/>
      </w:pPr>
      <w:r>
        <w:t>In terms of the breakdown of answers across the five countries, the highest number of responses came from Germany (15), and the lowest from Portugal (4).</w:t>
      </w:r>
    </w:p>
    <w:p w:rsidRPr="009F3F65" w:rsidR="003130C2" w:rsidP="003130C2" w:rsidRDefault="003130C2" w14:paraId="60B6F7D0" w14:textId="77777777">
      <w:pPr>
        <w:spacing w:after="120" w:line="300" w:lineRule="exact"/>
        <w:jc w:val="center"/>
      </w:pPr>
      <w:r>
        <w:rPr>
          <w:noProof/>
        </w:rPr>
        <w:drawing>
          <wp:anchor distT="0" distB="0" distL="114300" distR="114300" simplePos="0" relativeHeight="251565056" behindDoc="0" locked="0" layoutInCell="1" allowOverlap="1" wp14:editId="77D84FDD" wp14:anchorId="05646737">
            <wp:simplePos x="0" y="0"/>
            <wp:positionH relativeFrom="margin">
              <wp:posOffset>552450</wp:posOffset>
            </wp:positionH>
            <wp:positionV relativeFrom="paragraph">
              <wp:posOffset>243205</wp:posOffset>
            </wp:positionV>
            <wp:extent cx="4601210" cy="2559050"/>
            <wp:effectExtent l="0" t="0" r="8890" b="12700"/>
            <wp:wrapNone/>
            <wp:docPr id="2" name="Chart 2">
              <a:extLst xmlns:a="http://schemas.openxmlformats.org/drawingml/2006/main">
                <a:ext uri="{FF2B5EF4-FFF2-40B4-BE49-F238E27FC236}">
                  <a16:creationId xmlns:a16="http://schemas.microsoft.com/office/drawing/2014/main" id="{0B0DD5BC-E39B-4DB3-B1AF-201922AC669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14:sizeRelV relativeFrom="margin">
              <wp14:pctHeight>0</wp14:pctHeight>
            </wp14:sizeRelV>
          </wp:anchor>
        </w:drawing>
      </w:r>
    </w:p>
    <w:p w:rsidRPr="009F3F65" w:rsidR="003130C2" w:rsidP="003130C2" w:rsidRDefault="003130C2" w14:paraId="664DC3B2" w14:textId="77777777">
      <w:pPr>
        <w:spacing w:after="120" w:line="300" w:lineRule="exact"/>
        <w:jc w:val="center"/>
        <w:rPr>
          <w:lang w:val="en-GB"/>
        </w:rPr>
      </w:pPr>
    </w:p>
    <w:p w:rsidRPr="009F3F65" w:rsidR="003130C2" w:rsidP="003130C2" w:rsidRDefault="003130C2" w14:paraId="50597B66" w14:textId="77777777">
      <w:pPr>
        <w:spacing w:after="120" w:line="300" w:lineRule="exact"/>
        <w:jc w:val="center"/>
        <w:rPr>
          <w:lang w:val="en-GB"/>
        </w:rPr>
      </w:pPr>
    </w:p>
    <w:p w:rsidRPr="009F3F65" w:rsidR="003130C2" w:rsidP="003130C2" w:rsidRDefault="003130C2" w14:paraId="13DFDBF0" w14:textId="77777777">
      <w:pPr>
        <w:spacing w:after="120" w:line="300" w:lineRule="exact"/>
        <w:jc w:val="center"/>
        <w:rPr>
          <w:lang w:val="en-GB"/>
        </w:rPr>
      </w:pPr>
    </w:p>
    <w:p w:rsidRPr="009F3F65" w:rsidR="003130C2" w:rsidP="003130C2" w:rsidRDefault="003130C2" w14:paraId="0E053E89" w14:textId="77777777">
      <w:pPr>
        <w:spacing w:after="120" w:line="300" w:lineRule="exact"/>
        <w:jc w:val="center"/>
        <w:rPr>
          <w:lang w:val="en-GB"/>
        </w:rPr>
      </w:pPr>
    </w:p>
    <w:p w:rsidRPr="009F3F65" w:rsidR="003130C2" w:rsidP="003130C2" w:rsidRDefault="003130C2" w14:paraId="7A3CD805" w14:textId="77777777">
      <w:pPr>
        <w:spacing w:after="120" w:line="300" w:lineRule="exact"/>
        <w:rPr>
          <w:lang w:val="en-GB"/>
        </w:rPr>
      </w:pPr>
    </w:p>
    <w:p w:rsidRPr="009F3F65" w:rsidR="003130C2" w:rsidP="003130C2" w:rsidRDefault="003130C2" w14:paraId="0B38383F" w14:textId="77777777">
      <w:pPr>
        <w:spacing w:after="120" w:line="300" w:lineRule="exact"/>
        <w:rPr>
          <w:lang w:val="en-GB"/>
        </w:rPr>
      </w:pPr>
    </w:p>
    <w:p w:rsidRPr="009F3F65" w:rsidR="003130C2" w:rsidP="003130C2" w:rsidRDefault="003130C2" w14:paraId="06D28941" w14:textId="77777777">
      <w:pPr>
        <w:spacing w:after="120" w:line="300" w:lineRule="exact"/>
        <w:rPr>
          <w:lang w:val="en-GB"/>
        </w:rPr>
      </w:pPr>
    </w:p>
    <w:p w:rsidRPr="009F3F65" w:rsidR="003130C2" w:rsidP="003130C2" w:rsidRDefault="003130C2" w14:paraId="55E83736" w14:textId="77777777">
      <w:pPr>
        <w:spacing w:after="120" w:line="300" w:lineRule="exact"/>
        <w:rPr>
          <w:lang w:val="en-GB"/>
        </w:rPr>
      </w:pPr>
    </w:p>
    <w:p w:rsidRPr="009F3F65" w:rsidR="003130C2" w:rsidP="003130C2" w:rsidRDefault="003130C2" w14:paraId="489B0016" w14:textId="77777777">
      <w:pPr>
        <w:spacing w:after="120" w:line="300" w:lineRule="exact"/>
        <w:rPr>
          <w:lang w:val="en-GB"/>
        </w:rPr>
      </w:pPr>
    </w:p>
    <w:p w:rsidRPr="009F3F65" w:rsidR="003130C2" w:rsidP="003130C2" w:rsidRDefault="003130C2" w14:paraId="7D5F344A" w14:textId="77777777">
      <w:pPr>
        <w:spacing w:after="120" w:line="300" w:lineRule="exact"/>
        <w:rPr>
          <w:lang w:val="en-GB"/>
        </w:rPr>
      </w:pPr>
    </w:p>
    <w:p w:rsidRPr="009F3F65" w:rsidR="003130C2" w:rsidP="003130C2" w:rsidRDefault="003130C2" w14:paraId="4865F517" w14:textId="77777777">
      <w:pPr>
        <w:spacing w:after="120" w:line="300" w:lineRule="exact"/>
        <w:jc w:val="center"/>
        <w:rPr>
          <w:sz w:val="20"/>
        </w:rPr>
      </w:pPr>
      <w:r>
        <w:rPr>
          <w:b/>
          <w:color w:val="5B9BD5" w:themeColor="accent1"/>
          <w:sz w:val="20"/>
        </w:rPr>
        <w:t>Figure 2</w:t>
      </w:r>
      <w:r>
        <w:rPr>
          <w:color w:val="5B9BD5" w:themeColor="accent1"/>
          <w:sz w:val="20"/>
        </w:rPr>
        <w:t>. Questionnaire respondents – by country.</w:t>
      </w:r>
    </w:p>
    <w:p w:rsidRPr="009F3F65" w:rsidR="003130C2" w:rsidP="003130C2" w:rsidRDefault="003130C2" w14:paraId="0A785717" w14:textId="77777777">
      <w:pPr>
        <w:spacing w:after="120" w:line="300" w:lineRule="exact"/>
        <w:rPr>
          <w:lang w:val="en-GB"/>
        </w:rPr>
      </w:pPr>
    </w:p>
    <w:p w:rsidRPr="009F3F65" w:rsidR="003130C2" w:rsidP="003130C2" w:rsidRDefault="003130C2" w14:paraId="45B1B7C4" w14:textId="77777777">
      <w:pPr>
        <w:spacing w:after="120" w:line="300" w:lineRule="exact"/>
        <w:rPr>
          <w:lang w:val="en-GB"/>
        </w:rPr>
      </w:pPr>
    </w:p>
    <w:p w:rsidRPr="009F3F65" w:rsidR="003130C2" w:rsidP="003130C2" w:rsidRDefault="003130C2" w14:paraId="4DE3ACB3" w14:textId="77777777">
      <w:pPr>
        <w:spacing w:after="120" w:line="300" w:lineRule="exact"/>
        <w:rPr>
          <w:lang w:val="en-GB"/>
        </w:rPr>
      </w:pPr>
    </w:p>
    <w:p w:rsidRPr="009F3F65" w:rsidR="003130C2" w:rsidP="003130C2" w:rsidRDefault="003130C2" w14:paraId="32652858" w14:textId="77777777">
      <w:pPr>
        <w:spacing w:after="120" w:line="300" w:lineRule="exact"/>
        <w:rPr>
          <w:lang w:val="en-GB"/>
        </w:rPr>
      </w:pPr>
    </w:p>
    <w:p w:rsidRPr="009F3F65" w:rsidR="003130C2" w:rsidP="003130C2" w:rsidRDefault="003130C2" w14:paraId="6DC97F39" w14:textId="77777777">
      <w:pPr>
        <w:spacing w:after="120" w:line="300" w:lineRule="exact"/>
        <w:rPr>
          <w:lang w:val="en-GB"/>
        </w:rPr>
      </w:pPr>
    </w:p>
    <w:p w:rsidRPr="009F3F65" w:rsidR="003130C2" w:rsidP="003130C2" w:rsidRDefault="003130C2" w14:paraId="6622A3F1" w14:textId="77777777">
      <w:pPr>
        <w:spacing w:after="120" w:line="300" w:lineRule="exact"/>
        <w:rPr>
          <w:lang w:val="en-GB"/>
        </w:rPr>
      </w:pPr>
    </w:p>
    <w:p w:rsidRPr="009F3F65" w:rsidR="003130C2" w:rsidP="003130C2" w:rsidRDefault="003130C2" w14:paraId="59F846AA" w14:textId="77777777">
      <w:pPr>
        <w:pStyle w:val="Heading1"/>
        <w:rPr>
          <w:b/>
          <w:bCs/>
        </w:rPr>
      </w:pPr>
      <w:bookmarkStart w:name="_Toc174452840" w:id="6"/>
      <w:r>
        <w:rPr>
          <w:b/>
        </w:rPr>
        <w:t>Policy overview</w:t>
      </w:r>
      <w:bookmarkEnd w:id="6"/>
    </w:p>
    <w:p w:rsidRPr="009F3F65" w:rsidR="003130C2" w:rsidP="003130C2" w:rsidRDefault="003130C2" w14:paraId="24BBDA1A" w14:textId="77777777">
      <w:pPr>
        <w:rPr>
          <w:lang w:val="en-GB"/>
        </w:rPr>
      </w:pPr>
    </w:p>
    <w:p w:rsidRPr="009F3F65" w:rsidR="003130C2" w:rsidP="003130C2" w:rsidRDefault="003130C2" w14:paraId="55AAD1F7" w14:textId="77777777">
      <w:pPr>
        <w:pStyle w:val="Heading2"/>
        <w:spacing w:line="300" w:lineRule="exact"/>
      </w:pPr>
      <w:bookmarkStart w:name="_Toc174452841" w:id="7"/>
      <w:r>
        <w:rPr>
          <w:b/>
          <w:u w:val="single"/>
        </w:rPr>
        <w:t>The Digital Europe Programme 2021-2027</w:t>
      </w:r>
      <w:bookmarkEnd w:id="7"/>
    </w:p>
    <w:p w:rsidRPr="009F3F65" w:rsidR="003130C2" w:rsidP="003130C2" w:rsidRDefault="003130C2" w14:paraId="1545C541" w14:textId="77777777">
      <w:pPr>
        <w:spacing w:line="300" w:lineRule="exact"/>
        <w:rPr>
          <w:bCs/>
          <w:lang w:val="en-GB"/>
        </w:rPr>
      </w:pPr>
    </w:p>
    <w:p w:rsidRPr="009F3F65" w:rsidR="003130C2" w:rsidP="003130C2" w:rsidRDefault="003130C2" w14:paraId="30ACFDE5" w14:textId="77777777">
      <w:r>
        <w:t>The Digital Europe Programme (DEP) is a new EU funding programme focused on bringing digital technology to businesses, citizens and public administrations; it is governed by Regulation (EU) 2021/694 of the European Parliament and of the Council of 29 April 2021 establishing the Digital Europe Programme for the period 2021-2027</w:t>
      </w:r>
      <w:r w:rsidRPr="009F3F65">
        <w:rPr>
          <w:rStyle w:val="FootnoteReference"/>
          <w:bCs/>
          <w:lang w:val="en-GB"/>
        </w:rPr>
        <w:footnoteReference w:id="1"/>
      </w:r>
      <w:r>
        <w:t>. The legal bases of the Regulation are: Article 173(3), focused on the EU’s industrial competitiveness, relating to most of the activities undertaken under this programme, and Article 172, notably with regard to the digital transformation of areas of public interest.</w:t>
      </w:r>
    </w:p>
    <w:p w:rsidRPr="009F3F65" w:rsidR="003130C2" w:rsidP="003130C2" w:rsidRDefault="003130C2" w14:paraId="77950544" w14:textId="77777777">
      <w:pPr>
        <w:rPr>
          <w:lang w:val="en-GB"/>
        </w:rPr>
      </w:pPr>
    </w:p>
    <w:p w:rsidRPr="009F3F65" w:rsidR="003130C2" w:rsidP="003130C2" w:rsidRDefault="003130C2" w14:paraId="2AF8020F" w14:textId="77777777">
      <w:r>
        <w:t xml:space="preserve">The DEP operates through direct and indirect forms of management under the Single Market, Innovation, and Digital category in the multiannual financial framework (MFF). It </w:t>
      </w:r>
      <w:r>
        <w:rPr>
          <w:b/>
        </w:rPr>
        <w:t>focuses on advancing digital transformation and strategic capacities within the European Strategic Investments cluster</w:t>
      </w:r>
      <w:r w:rsidRPr="009F3F65">
        <w:rPr>
          <w:rStyle w:val="FootnoteReference"/>
          <w:b/>
          <w:lang w:val="en-GB"/>
        </w:rPr>
        <w:footnoteReference w:id="2"/>
      </w:r>
      <w:r>
        <w:t xml:space="preserve">. The programme reflects the EU’s commitment to creating a </w:t>
      </w:r>
      <w:r>
        <w:rPr>
          <w:b/>
        </w:rPr>
        <w:t>resilient, inclusive, and digitally sovereign European Union</w:t>
      </w:r>
      <w:r>
        <w:t xml:space="preserve"> in the 21st century.</w:t>
      </w:r>
    </w:p>
    <w:p w:rsidRPr="009F3F65" w:rsidR="003130C2" w:rsidP="003130C2" w:rsidRDefault="003130C2" w14:paraId="0773B2C6" w14:textId="77777777">
      <w:pPr>
        <w:rPr>
          <w:lang w:val="en-GB"/>
        </w:rPr>
      </w:pPr>
    </w:p>
    <w:p w:rsidRPr="009F3F65" w:rsidR="003130C2" w:rsidP="003130C2" w:rsidRDefault="003130C2" w14:paraId="7C9E07AE" w14:textId="77777777">
      <w:r>
        <w:t>The Digital Europe Programme provides funding for projects in five crucial areas</w:t>
      </w:r>
      <w:r w:rsidRPr="009F3F65">
        <w:rPr>
          <w:rStyle w:val="FootnoteReference"/>
          <w:bCs/>
          <w:lang w:val="en-GB"/>
        </w:rPr>
        <w:footnoteReference w:id="3"/>
      </w:r>
      <w:r w:rsidRPr="009F3F65">
        <w:rPr>
          <w:rStyle w:val="FootnoteReference"/>
          <w:bCs/>
          <w:lang w:val="en-GB"/>
        </w:rPr>
        <w:footnoteReference w:id="4"/>
      </w:r>
      <w:r>
        <w:t>:</w:t>
      </w:r>
    </w:p>
    <w:p w:rsidRPr="00B47B36" w:rsidR="003130C2" w:rsidP="003130C2" w:rsidRDefault="003130C2" w14:paraId="55998F6D" w14:textId="77777777">
      <w:pPr>
        <w:pStyle w:val="ListParagraph"/>
        <w:numPr>
          <w:ilvl w:val="0"/>
          <w:numId w:val="31"/>
        </w:numPr>
      </w:pPr>
      <w:r>
        <w:rPr>
          <w:b/>
        </w:rPr>
        <w:t>Supercomputing</w:t>
      </w:r>
      <w:r>
        <w:t>: deploying world-class exascale, post-exascale supercomputing and quantum computing capacities to ensure the widest possible access to and use of these capacities.</w:t>
      </w:r>
    </w:p>
    <w:p w:rsidRPr="00B47B36" w:rsidR="003130C2" w:rsidP="003130C2" w:rsidRDefault="003130C2" w14:paraId="7F20341E" w14:textId="77777777">
      <w:pPr>
        <w:pStyle w:val="ListParagraph"/>
        <w:numPr>
          <w:ilvl w:val="0"/>
          <w:numId w:val="31"/>
        </w:numPr>
      </w:pPr>
      <w:r>
        <w:rPr>
          <w:b/>
        </w:rPr>
        <w:t>Artificial intelligence</w:t>
      </w:r>
      <w:r>
        <w:t xml:space="preserve"> (AI): establishing EU-wide common data spaces using a federated infrastructure and promoting the testing and adoption of AI technologies through a European AI platform and top-tier testing facilities.</w:t>
      </w:r>
    </w:p>
    <w:p w:rsidRPr="00B47B36" w:rsidR="003130C2" w:rsidP="003130C2" w:rsidRDefault="003130C2" w14:paraId="117C55D7" w14:textId="77777777">
      <w:pPr>
        <w:pStyle w:val="ListParagraph"/>
        <w:numPr>
          <w:ilvl w:val="0"/>
          <w:numId w:val="31"/>
        </w:numPr>
      </w:pPr>
      <w:r>
        <w:rPr>
          <w:b/>
        </w:rPr>
        <w:t>Cybersecurity and trust</w:t>
      </w:r>
      <w:r>
        <w:t>: building up advanced cybersecurity capabilities (equipment, tools and data infrastructures), including a quantum secure communication infrastructure for Europe; promoting the sharing of best practices and ensuring wide deployment of state-of-the-art cybersecurity solutions.</w:t>
      </w:r>
    </w:p>
    <w:p w:rsidRPr="00B47B36" w:rsidR="003130C2" w:rsidP="003130C2" w:rsidRDefault="003130C2" w14:paraId="69F5E528" w14:textId="77777777">
      <w:pPr>
        <w:pStyle w:val="ListParagraph"/>
        <w:numPr>
          <w:ilvl w:val="0"/>
          <w:numId w:val="31"/>
        </w:numPr>
      </w:pPr>
      <w:r>
        <w:rPr>
          <w:b/>
        </w:rPr>
        <w:t>Advanced digital skills</w:t>
      </w:r>
      <w:r>
        <w:t>: boosting academic excellence by increasing education and training in key digital technologies, such as high-performance computing, cybersecurity and artificial intelligence. Training in these areas will be carried out through cooperation among tertiary education institutions, world-class research centres and innovative businesses.</w:t>
      </w:r>
    </w:p>
    <w:p w:rsidRPr="00B47B36" w:rsidR="003130C2" w:rsidP="003130C2" w:rsidRDefault="003130C2" w14:paraId="19651762" w14:textId="77777777">
      <w:pPr>
        <w:pStyle w:val="ListParagraph"/>
        <w:numPr>
          <w:ilvl w:val="0"/>
          <w:numId w:val="31"/>
        </w:numPr>
      </w:pPr>
      <w:r>
        <w:rPr>
          <w:b/>
        </w:rPr>
        <w:t>Ensuring the wide use of digital technologies across the economy and society</w:t>
      </w:r>
      <w:r>
        <w:t>: establishing a European digital innovation hub network for transforming public and private organisations, addressing societal challenges, reinforcing blockchain capacities, and promoting the digital transformation of public administrations through interoperability for an inclusive and trustworthy digital space.</w:t>
      </w:r>
    </w:p>
    <w:p w:rsidRPr="009F3F65" w:rsidR="003130C2" w:rsidP="003130C2" w:rsidRDefault="003130C2" w14:paraId="563EDB00" w14:textId="77777777">
      <w:pPr>
        <w:rPr>
          <w:lang w:val="en-GB"/>
        </w:rPr>
      </w:pPr>
    </w:p>
    <w:p w:rsidRPr="009F3F65" w:rsidR="003130C2" w:rsidP="003130C2" w:rsidRDefault="003130C2" w14:paraId="44646505" w14:textId="77777777">
      <w:pPr>
        <w:rPr>
          <w:b/>
        </w:rPr>
      </w:pPr>
      <w:r>
        <w:lastRenderedPageBreak/>
        <w:t>The programme is designed to bridge the gap between digital technology research and market deployment. It will benefit Europe’s citizens and businesses, especially SMEs. Furthermore, it supports the European Union’s twin objectives of a green transition and digital transformation while strengthening the Union’s resilience and digital sovereignty. Although sustainability is a commitment, no explicit climate contribution target is set in the legal basis.</w:t>
      </w:r>
    </w:p>
    <w:p w:rsidRPr="009F3F65" w:rsidR="003130C2" w:rsidP="003130C2" w:rsidRDefault="003130C2" w14:paraId="5A84385F" w14:textId="77777777">
      <w:pPr>
        <w:rPr>
          <w:lang w:val="en-GB"/>
        </w:rPr>
      </w:pPr>
    </w:p>
    <w:p w:rsidRPr="009F3F65" w:rsidR="003130C2" w:rsidP="003130C2" w:rsidRDefault="003130C2" w14:paraId="1D738043" w14:textId="77777777">
      <w:r>
        <w:t xml:space="preserve">The programme has </w:t>
      </w:r>
      <w:r>
        <w:rPr>
          <w:b/>
        </w:rPr>
        <w:t>a total budget of EUR 7.6 billion</w:t>
      </w:r>
      <w:r>
        <w:t xml:space="preserve"> for the 2021-2027 period. The budget is allocated across the five pillars of the programme as follows</w:t>
      </w:r>
      <w:r w:rsidRPr="009F3F65">
        <w:rPr>
          <w:rStyle w:val="FootnoteReference"/>
          <w:lang w:val="en-GB"/>
        </w:rPr>
        <w:footnoteReference w:id="5"/>
      </w:r>
      <w:r>
        <w:t>:</w:t>
      </w:r>
    </w:p>
    <w:p w:rsidRPr="00B47B36" w:rsidR="003130C2" w:rsidP="003130C2" w:rsidRDefault="003130C2" w14:paraId="730C4575" w14:textId="77777777">
      <w:pPr>
        <w:pStyle w:val="ListParagraph"/>
        <w:numPr>
          <w:ilvl w:val="0"/>
          <w:numId w:val="12"/>
        </w:numPr>
      </w:pPr>
      <w:r>
        <w:t>Supercomputing: EUR 2.2 billion;</w:t>
      </w:r>
    </w:p>
    <w:p w:rsidRPr="00B47B36" w:rsidR="003130C2" w:rsidP="003130C2" w:rsidRDefault="003130C2" w14:paraId="38D17F68" w14:textId="77777777">
      <w:pPr>
        <w:pStyle w:val="ListParagraph"/>
        <w:numPr>
          <w:ilvl w:val="0"/>
          <w:numId w:val="12"/>
        </w:numPr>
      </w:pPr>
      <w:r>
        <w:t>Artificial intelligence: EUR 2.1 billion;</w:t>
      </w:r>
    </w:p>
    <w:p w:rsidRPr="00B47B36" w:rsidR="003130C2" w:rsidP="003130C2" w:rsidRDefault="003130C2" w14:paraId="581193D1" w14:textId="77777777">
      <w:pPr>
        <w:pStyle w:val="ListParagraph"/>
        <w:numPr>
          <w:ilvl w:val="0"/>
          <w:numId w:val="12"/>
        </w:numPr>
      </w:pPr>
      <w:r>
        <w:t>Cybersecurity: EUR 1.6 billion;</w:t>
      </w:r>
    </w:p>
    <w:p w:rsidRPr="00B47B36" w:rsidR="003130C2" w:rsidP="003130C2" w:rsidRDefault="003130C2" w14:paraId="3560AD5E" w14:textId="77777777">
      <w:pPr>
        <w:pStyle w:val="ListParagraph"/>
        <w:numPr>
          <w:ilvl w:val="0"/>
          <w:numId w:val="12"/>
        </w:numPr>
      </w:pPr>
      <w:r>
        <w:t>Advanced digital skills: EUR 580 million;</w:t>
      </w:r>
    </w:p>
    <w:p w:rsidRPr="00B47B36" w:rsidR="003130C2" w:rsidP="003130C2" w:rsidRDefault="003130C2" w14:paraId="58E7ACF7" w14:textId="77777777">
      <w:pPr>
        <w:pStyle w:val="ListParagraph"/>
        <w:numPr>
          <w:ilvl w:val="0"/>
          <w:numId w:val="12"/>
        </w:numPr>
      </w:pPr>
      <w:r>
        <w:t>Ensuring the wide use of digital technologies across the economy and society: EUR 1.1 billion.</w:t>
      </w:r>
    </w:p>
    <w:p w:rsidRPr="009F3F65" w:rsidR="003130C2" w:rsidP="003130C2" w:rsidRDefault="003130C2" w14:paraId="4AE353F3" w14:textId="77777777">
      <w:pPr>
        <w:rPr>
          <w:lang w:val="en-GB"/>
        </w:rPr>
      </w:pPr>
    </w:p>
    <w:p w:rsidRPr="009F3F65" w:rsidR="003130C2" w:rsidP="003130C2" w:rsidRDefault="003130C2" w14:paraId="0E18716A" w14:textId="77777777">
      <w:r>
        <w:t>Funding within the programme is to be allocated on the basis of a competitive selection process, favouring projects aligned with the programme’s goals and priorities. The budget is allocated and implemented through both direct and indirect management mechanisms. These include procurement methods, either through direct calls for tender or existing framework contracts, as well as grants. Consequently, there is no fixed budget for each country; rather, contributions depend on the specific projects and calls received.</w:t>
      </w:r>
    </w:p>
    <w:p w:rsidRPr="00B47B36" w:rsidR="003130C2" w:rsidP="003130C2" w:rsidRDefault="003130C2" w14:paraId="5AC3A4B5" w14:textId="77777777">
      <w:pPr>
        <w:pStyle w:val="NoSpacing"/>
        <w:rPr>
          <w:lang w:val="en-GB"/>
        </w:rPr>
      </w:pPr>
    </w:p>
    <w:p w:rsidRPr="009F3F65" w:rsidR="003130C2" w:rsidP="003130C2" w:rsidRDefault="003130C2" w14:paraId="1E928C3F" w14:textId="77777777">
      <w:pPr>
        <w:spacing w:line="300" w:lineRule="exact"/>
      </w:pPr>
      <w:r>
        <w:rPr>
          <w:rStyle w:val="nessuno"/>
        </w:rPr>
        <w:t xml:space="preserve">The Digital Europe Programme </w:t>
      </w:r>
      <w:r>
        <w:rPr>
          <w:rStyle w:val="nessuno"/>
          <w:b/>
        </w:rPr>
        <w:t>complements</w:t>
      </w:r>
      <w:r>
        <w:rPr>
          <w:rStyle w:val="nessuno"/>
        </w:rPr>
        <w:t xml:space="preserve"> </w:t>
      </w:r>
      <w:r>
        <w:rPr>
          <w:rStyle w:val="nessuno"/>
          <w:b/>
        </w:rPr>
        <w:t>and has synergies with a number of other proposed instruments in the post-2020 MFF</w:t>
      </w:r>
      <w:r>
        <w:rPr>
          <w:rStyle w:val="nessuno"/>
        </w:rPr>
        <w:t>, notably Horizon Europe, Connecting Europe Facility (CEF2), EU Values Fund (MEDIA programme), InvestEU Fund, COSME, the European Regional Development Fund, the European Social Fund (including the Youth Employment Initiative and basic digital skills), Erasmus+, the European Globalisation Adjustment Fund (basic and advanced digital skills),</w:t>
      </w:r>
      <w:r>
        <w:t xml:space="preserve"> the </w:t>
      </w:r>
      <w:r>
        <w:rPr>
          <w:rStyle w:val="nessuno"/>
        </w:rPr>
        <w:t>Defence Fund, the Internal Security Fund, the Internal Border Management Fund, Environment and Climate Action (including energy efficiency) and the European Agricultural Fund for Rural Development</w:t>
      </w:r>
      <w:r w:rsidRPr="009F3F65">
        <w:rPr>
          <w:rStyle w:val="FootnoteReference"/>
          <w:lang w:val="en-GB"/>
        </w:rPr>
        <w:footnoteReference w:id="6"/>
      </w:r>
      <w:r>
        <w:rPr>
          <w:rStyle w:val="nessuno"/>
        </w:rPr>
        <w:t>.</w:t>
      </w:r>
    </w:p>
    <w:p w:rsidRPr="009F3F65" w:rsidR="003130C2" w:rsidP="003130C2" w:rsidRDefault="003130C2" w14:paraId="771B1437" w14:textId="77777777">
      <w:pPr>
        <w:spacing w:after="120" w:line="300" w:lineRule="exact"/>
        <w:rPr>
          <w:bCs/>
          <w:highlight w:val="red"/>
          <w:lang w:val="en-GB"/>
        </w:rPr>
      </w:pPr>
    </w:p>
    <w:p w:rsidRPr="009F3F65" w:rsidR="003130C2" w:rsidP="003130C2" w:rsidRDefault="003130C2" w14:paraId="64E37F2F" w14:textId="77777777">
      <w:pPr>
        <w:pStyle w:val="Heading2"/>
        <w:spacing w:line="300" w:lineRule="exact"/>
        <w:rPr>
          <w:b/>
          <w:u w:val="single"/>
        </w:rPr>
      </w:pPr>
      <w:bookmarkStart w:name="_Toc174452842" w:id="8"/>
      <w:r>
        <w:rPr>
          <w:b/>
          <w:u w:val="single"/>
        </w:rPr>
        <w:t>Programme implementation in the selected Member States</w:t>
      </w:r>
      <w:bookmarkEnd w:id="8"/>
    </w:p>
    <w:p w:rsidRPr="009F3F65" w:rsidR="003130C2" w:rsidP="003130C2" w:rsidRDefault="003130C2" w14:paraId="06931BFF" w14:textId="77777777">
      <w:pPr>
        <w:rPr>
          <w:lang w:val="en-GB"/>
        </w:rPr>
      </w:pPr>
    </w:p>
    <w:p w:rsidRPr="00B47B36" w:rsidR="003130C2" w:rsidP="003130C2" w:rsidRDefault="003130C2" w14:paraId="54A5CB05" w14:textId="77777777">
      <w:pPr>
        <w:pStyle w:val="NoSpacing"/>
        <w:spacing w:line="300" w:lineRule="exact"/>
        <w:jc w:val="both"/>
      </w:pPr>
      <w:r>
        <w:t>The following section presents a brief overview of how the Digital Europe Programme is being implemented in each of the five selected Member States.</w:t>
      </w:r>
    </w:p>
    <w:p w:rsidRPr="00B47B36" w:rsidR="003130C2" w:rsidP="003130C2" w:rsidRDefault="003130C2" w14:paraId="776A604C" w14:textId="77777777">
      <w:pPr>
        <w:pStyle w:val="NoSpacing"/>
        <w:spacing w:line="300" w:lineRule="exact"/>
        <w:jc w:val="both"/>
        <w:rPr>
          <w:lang w:val="en-GB"/>
        </w:rPr>
      </w:pPr>
    </w:p>
    <w:p w:rsidRPr="00B47B36" w:rsidR="003130C2" w:rsidP="003130C2" w:rsidRDefault="003130C2" w14:paraId="46FD2983" w14:textId="77777777">
      <w:pPr>
        <w:pStyle w:val="NoSpacing"/>
        <w:numPr>
          <w:ilvl w:val="0"/>
          <w:numId w:val="6"/>
        </w:numPr>
        <w:spacing w:line="300" w:lineRule="exact"/>
        <w:jc w:val="both"/>
        <w:rPr>
          <w:b/>
          <w:bCs/>
          <w:u w:val="single"/>
        </w:rPr>
      </w:pPr>
      <w:r>
        <w:rPr>
          <w:b/>
          <w:u w:val="single"/>
        </w:rPr>
        <w:t>Germany</w:t>
      </w:r>
    </w:p>
    <w:p w:rsidRPr="00B47B36" w:rsidR="003130C2" w:rsidP="003130C2" w:rsidRDefault="003130C2" w14:paraId="792E61A0" w14:textId="77777777">
      <w:pPr>
        <w:pStyle w:val="NoSpacing"/>
        <w:spacing w:line="300" w:lineRule="exact"/>
        <w:jc w:val="both"/>
        <w:rPr>
          <w:lang w:val="en-GB"/>
        </w:rPr>
      </w:pPr>
    </w:p>
    <w:p w:rsidRPr="00B47B36" w:rsidR="003130C2" w:rsidP="003130C2" w:rsidRDefault="003130C2" w14:paraId="03642B91" w14:textId="77777777">
      <w:pPr>
        <w:pStyle w:val="NoSpacing"/>
        <w:spacing w:line="300" w:lineRule="exact"/>
        <w:jc w:val="both"/>
        <w:rPr>
          <w:b/>
          <w:bCs/>
          <w:u w:val="single"/>
        </w:rPr>
      </w:pPr>
      <w:r>
        <w:rPr>
          <w:b/>
          <w:u w:val="single"/>
        </w:rPr>
        <w:t>Specific Objective 1 – High Performance Computing</w:t>
      </w:r>
    </w:p>
    <w:p w:rsidRPr="00B47B36" w:rsidR="003130C2" w:rsidP="003130C2" w:rsidRDefault="003130C2" w14:paraId="34E817A4" w14:textId="77777777">
      <w:pPr>
        <w:pStyle w:val="NoSpacing"/>
        <w:spacing w:line="300" w:lineRule="exact"/>
        <w:jc w:val="both"/>
        <w:rPr>
          <w:lang w:val="en-GB"/>
        </w:rPr>
      </w:pPr>
    </w:p>
    <w:p w:rsidRPr="009F3F65" w:rsidR="003130C2" w:rsidP="003130C2" w:rsidRDefault="003130C2" w14:paraId="46DFD0BC" w14:textId="77777777">
      <w:r>
        <w:t xml:space="preserve">Germany’s pursuit of high-performance computing (HPC) excellence under the DEP has been achieved through the </w:t>
      </w:r>
      <w:r>
        <w:rPr>
          <w:b/>
        </w:rPr>
        <w:t>European High-Performance Computing Joint Undertaking (EuroHPC JU)</w:t>
      </w:r>
      <w:r w:rsidRPr="009F3F65">
        <w:rPr>
          <w:rStyle w:val="FootnoteReference"/>
          <w:b/>
          <w:bCs/>
          <w:lang w:val="en-GB"/>
        </w:rPr>
        <w:footnoteReference w:id="7"/>
      </w:r>
      <w:r>
        <w:rPr>
          <w:b/>
        </w:rPr>
        <w:t>.</w:t>
      </w:r>
      <w:r>
        <w:t xml:space="preserve"> Established in 2018, the EuroHPC JU serves as a pivotal legal and funding entity, facilitating </w:t>
      </w:r>
      <w:r>
        <w:lastRenderedPageBreak/>
        <w:t xml:space="preserve">collaboration among EU Member States to propel Europe to the forefront of supercomputing innovation. </w:t>
      </w:r>
      <w:r>
        <w:rPr>
          <w:u w:val="single"/>
        </w:rPr>
        <w:t>Its overarching mission includes the development, deployment, and maintenance of a secure, interconnected supercomputing and quantum computing ecosystem within the EU</w:t>
      </w:r>
      <w:r>
        <w:t xml:space="preserve">. </w:t>
      </w:r>
    </w:p>
    <w:p w:rsidRPr="009F3F65" w:rsidR="003130C2" w:rsidP="003130C2" w:rsidRDefault="003130C2" w14:paraId="13579431" w14:textId="77777777">
      <w:pPr>
        <w:rPr>
          <w:lang w:val="en-GB"/>
        </w:rPr>
      </w:pPr>
    </w:p>
    <w:p w:rsidRPr="009F3F65" w:rsidR="003130C2" w:rsidP="003130C2" w:rsidRDefault="003130C2" w14:paraId="21DCD1C0" w14:textId="77777777">
      <w:r>
        <w:t xml:space="preserve">In October 2023, EuroHPC JU signed the procurement contract for JUPITER, due to start in early 2024. </w:t>
      </w:r>
      <w:r>
        <w:rPr>
          <w:b/>
        </w:rPr>
        <w:t>JUPITER is the first EuroHPC exascale supercomputer in Europe to surpass the threshold of one quintillion calculations per second.</w:t>
      </w:r>
      <w:r>
        <w:t xml:space="preserve"> The system is located on the </w:t>
      </w:r>
      <w:r>
        <w:rPr>
          <w:i/>
        </w:rPr>
        <w:t>Forschungszentrum Jülich</w:t>
      </w:r>
      <w:r>
        <w:t xml:space="preserve"> campus in Germany and is operated by the Jülich Supercomputing Centre. The Jülich Supercomputing Centre provides cutting-edge supercomputer resources, IT tools, methods, and know-how for researchers participating in more than 200 German and European projects.</w:t>
      </w:r>
    </w:p>
    <w:p w:rsidRPr="009F3F65" w:rsidR="003130C2" w:rsidP="003130C2" w:rsidRDefault="003130C2" w14:paraId="2F678433" w14:textId="77777777">
      <w:pPr>
        <w:rPr>
          <w:lang w:val="en-GB"/>
        </w:rPr>
      </w:pPr>
    </w:p>
    <w:p w:rsidRPr="009F3F65" w:rsidR="003130C2" w:rsidP="003130C2" w:rsidRDefault="003130C2" w14:paraId="31475D03" w14:textId="77777777">
      <w:r>
        <w:t>The acquisition and operation of JUPITER is funded jointly by the EuroHPC Joint Undertaking, through the DEP, as well as by Germany. The EuroHPC JU is funding JUPITER with EUR 250 million. The German Federal Ministry of Education and Research (BMBF) provides its own share of EUR 125 million. The Ministry of Culture and Science of the State of North Rhine-Westphalia (MKW NRW) finances a further share of EUR 125 million</w:t>
      </w:r>
      <w:r w:rsidRPr="009F3F65">
        <w:rPr>
          <w:rStyle w:val="FootnoteReference"/>
          <w:lang w:val="en-GB"/>
        </w:rPr>
        <w:footnoteReference w:id="8"/>
      </w:r>
      <w:r>
        <w:t>.</w:t>
      </w:r>
    </w:p>
    <w:p w:rsidRPr="00B47B36" w:rsidR="003130C2" w:rsidP="003130C2" w:rsidRDefault="003130C2" w14:paraId="19C816AE" w14:textId="77777777">
      <w:pPr>
        <w:pStyle w:val="NoSpacing"/>
        <w:spacing w:line="300" w:lineRule="exact"/>
        <w:jc w:val="both"/>
        <w:rPr>
          <w:lang w:val="en-GB"/>
        </w:rPr>
      </w:pPr>
    </w:p>
    <w:p w:rsidRPr="00B47B36" w:rsidR="003130C2" w:rsidP="003130C2" w:rsidRDefault="003130C2" w14:paraId="2C1ADBD7" w14:textId="77777777">
      <w:pPr>
        <w:pStyle w:val="NoSpacing"/>
        <w:spacing w:line="300" w:lineRule="exact"/>
        <w:jc w:val="both"/>
        <w:rPr>
          <w:b/>
          <w:bCs/>
          <w:u w:val="single"/>
        </w:rPr>
      </w:pPr>
      <w:r>
        <w:rPr>
          <w:b/>
          <w:u w:val="single"/>
        </w:rPr>
        <w:t>Specific Objective 2 – Artificial Intelligence</w:t>
      </w:r>
    </w:p>
    <w:p w:rsidRPr="00B47B36" w:rsidR="003130C2" w:rsidP="003130C2" w:rsidRDefault="003130C2" w14:paraId="1D709DA6" w14:textId="77777777">
      <w:pPr>
        <w:pStyle w:val="NoSpacing"/>
        <w:spacing w:line="300" w:lineRule="exact"/>
        <w:jc w:val="both"/>
        <w:rPr>
          <w:lang w:val="en-GB"/>
        </w:rPr>
      </w:pPr>
    </w:p>
    <w:p w:rsidRPr="009F3F65" w:rsidR="003130C2" w:rsidP="003130C2" w:rsidRDefault="003130C2" w14:paraId="045CBB48" w14:textId="77777777">
      <w:r>
        <w:t xml:space="preserve">Specific Objective 2 aims at reinforcing the EU’s core AI capacities as a crucial driver for the digital transformation of the public and private sectors. </w:t>
      </w:r>
      <w:r>
        <w:rPr>
          <w:b/>
        </w:rPr>
        <w:t>A big focus is given to cloud-to-edge infostructures and services, common data spaces and AI testing and implementation facilities</w:t>
      </w:r>
      <w:r w:rsidRPr="009F3F65">
        <w:rPr>
          <w:rStyle w:val="FootnoteReference"/>
          <w:b/>
          <w:bCs/>
          <w:lang w:val="en-GB"/>
        </w:rPr>
        <w:footnoteReference w:id="9"/>
      </w:r>
      <w:r>
        <w:t>.</w:t>
      </w:r>
    </w:p>
    <w:p w:rsidRPr="00B47B36" w:rsidR="003130C2" w:rsidP="003130C2" w:rsidRDefault="003130C2" w14:paraId="748961B1" w14:textId="77777777">
      <w:pPr>
        <w:pStyle w:val="NoSpacing"/>
        <w:spacing w:line="300" w:lineRule="exact"/>
        <w:jc w:val="both"/>
        <w:rPr>
          <w:lang w:val="en-GB"/>
        </w:rPr>
      </w:pPr>
    </w:p>
    <w:p w:rsidRPr="009F3F65" w:rsidR="003130C2" w:rsidP="003130C2" w:rsidRDefault="003130C2" w14:paraId="5575A767" w14:textId="77777777">
      <w:r>
        <w:t>Among the main projects financed under objective 2 in Germany are:</w:t>
      </w:r>
    </w:p>
    <w:p w:rsidRPr="00B47B36" w:rsidR="003130C2" w:rsidP="003130C2" w:rsidRDefault="003130C2" w14:paraId="1DA40E09" w14:textId="77777777">
      <w:pPr>
        <w:pStyle w:val="ListParagraph"/>
        <w:numPr>
          <w:ilvl w:val="0"/>
          <w:numId w:val="13"/>
        </w:numPr>
      </w:pPr>
      <w:r>
        <w:t xml:space="preserve">The </w:t>
      </w:r>
      <w:r>
        <w:rPr>
          <w:b/>
        </w:rPr>
        <w:t>AI sectorial Testing and Experimentation Facilities (TEFs)</w:t>
      </w:r>
      <w:r>
        <w:t>, large-scale reference sites to test and experiment with AI solutions;</w:t>
      </w:r>
    </w:p>
    <w:p w:rsidRPr="00B47B36" w:rsidR="003130C2" w:rsidP="003130C2" w:rsidRDefault="003130C2" w14:paraId="39BB2D29" w14:textId="77777777">
      <w:pPr>
        <w:pStyle w:val="ListParagraph"/>
        <w:numPr>
          <w:ilvl w:val="0"/>
          <w:numId w:val="13"/>
        </w:numPr>
      </w:pPr>
      <w:r>
        <w:t xml:space="preserve">The </w:t>
      </w:r>
      <w:r>
        <w:rPr>
          <w:b/>
        </w:rPr>
        <w:t>Important Projects of Common European Interest (IPCEI)</w:t>
      </w:r>
      <w:r>
        <w:t xml:space="preserve"> to promote collaboration among Member States in cutting-edge microelectronics and communication projects;</w:t>
      </w:r>
    </w:p>
    <w:p w:rsidRPr="00B47B36" w:rsidR="003130C2" w:rsidP="003130C2" w:rsidRDefault="003130C2" w14:paraId="5CC05915" w14:textId="77777777">
      <w:pPr>
        <w:pStyle w:val="ListParagraph"/>
        <w:numPr>
          <w:ilvl w:val="0"/>
          <w:numId w:val="13"/>
        </w:numPr>
      </w:pPr>
      <w:r>
        <w:rPr>
          <w:b/>
        </w:rPr>
        <w:t>Highly Secure Collaborative Platform for Aeronautics and Security Industry</w:t>
      </w:r>
      <w:r>
        <w:t>, to create a commercially viable, highly secure cloud-based collaborative platform for managing sensitive multi-country industrial initiatives in the aeronautics and security sector</w:t>
      </w:r>
      <w:r w:rsidRPr="00B47B36">
        <w:rPr>
          <w:rStyle w:val="FootnoteReference"/>
        </w:rPr>
        <w:footnoteReference w:id="10"/>
      </w:r>
      <w:r>
        <w:t>.</w:t>
      </w:r>
    </w:p>
    <w:p w:rsidRPr="00B47B36" w:rsidR="003130C2" w:rsidP="003130C2" w:rsidRDefault="003130C2" w14:paraId="5A2656A4" w14:textId="77777777">
      <w:pPr>
        <w:pStyle w:val="NoSpacing"/>
        <w:spacing w:line="300" w:lineRule="exact"/>
        <w:jc w:val="both"/>
        <w:rPr>
          <w:lang w:val="en-GB"/>
        </w:rPr>
      </w:pPr>
    </w:p>
    <w:p w:rsidRPr="009F3F65" w:rsidR="003130C2" w:rsidP="003130C2" w:rsidRDefault="003130C2" w14:paraId="0BD6AD85" w14:textId="77777777">
      <w:r>
        <w:t>The AI sectorial Testing and Experimentation Facilities (TEFs) are permanent facilities in the European Union where complex digital technologies can be tested in real-world settings, physically and through simulation. They focus on four high-impact sectors: agri-food; healthcare; manufacturing; and smart cities &amp; communities, and began work in January 2023.</w:t>
      </w:r>
    </w:p>
    <w:p w:rsidRPr="00B47B36" w:rsidR="003130C2" w:rsidP="003130C2" w:rsidRDefault="003130C2" w14:paraId="45CB75EC" w14:textId="77777777">
      <w:pPr>
        <w:pStyle w:val="NoSpacing"/>
        <w:spacing w:line="300" w:lineRule="exact"/>
        <w:jc w:val="both"/>
        <w:rPr>
          <w:lang w:val="en-GB"/>
        </w:rPr>
      </w:pPr>
    </w:p>
    <w:p w:rsidRPr="009F3F65" w:rsidR="003130C2" w:rsidP="003130C2" w:rsidRDefault="003130C2" w14:paraId="2977B7D3" w14:textId="77777777">
      <w:r>
        <w:t>Germany plays an active part in the EU’s AI sectorial Testing and Experimentation Facilities (TEFs), being a TEF coordinator node for the healthcare and manufacturing projects and an active participant in the agri-food TEFs.</w:t>
      </w:r>
    </w:p>
    <w:p w:rsidRPr="009F3F65" w:rsidR="003130C2" w:rsidP="003130C2" w:rsidRDefault="003130C2" w14:paraId="70D3F25D" w14:textId="77777777">
      <w:pPr>
        <w:rPr>
          <w:lang w:val="en-GB"/>
        </w:rPr>
      </w:pPr>
    </w:p>
    <w:p w:rsidRPr="009F3F65" w:rsidR="003130C2" w:rsidP="003130C2" w:rsidRDefault="003130C2" w14:paraId="0E05DC63" w14:textId="77777777">
      <w:r>
        <w:lastRenderedPageBreak/>
        <w:t xml:space="preserve">As for </w:t>
      </w:r>
      <w:r>
        <w:rPr>
          <w:b/>
        </w:rPr>
        <w:t>TEF-Health</w:t>
      </w:r>
      <w:r>
        <w:t>, Germany leads the project which aims to test and approve innovative AI and robotics solutions for the healthcare sector and ensure they come to market more quickly. The project is funded with EUR 60 million, with half coming from the European Commission under the Digital Europe Programme and the other half from national funding agencies</w:t>
      </w:r>
      <w:r w:rsidRPr="009F3F65">
        <w:rPr>
          <w:rStyle w:val="FootnoteReference"/>
          <w:lang w:val="en-GB"/>
        </w:rPr>
        <w:footnoteReference w:id="11"/>
      </w:r>
      <w:r>
        <w:t>.</w:t>
      </w:r>
    </w:p>
    <w:p w:rsidRPr="00B47B36" w:rsidR="003130C2" w:rsidP="003130C2" w:rsidRDefault="003130C2" w14:paraId="11E48C86" w14:textId="77777777">
      <w:pPr>
        <w:pStyle w:val="NoSpacing"/>
        <w:spacing w:line="300" w:lineRule="exact"/>
        <w:jc w:val="both"/>
        <w:rPr>
          <w:lang w:val="en-GB"/>
        </w:rPr>
      </w:pPr>
    </w:p>
    <w:p w:rsidRPr="009F3F65" w:rsidR="003130C2" w:rsidP="003130C2" w:rsidRDefault="003130C2" w14:paraId="07EF99E5" w14:textId="77777777">
      <w:r>
        <w:t xml:space="preserve">Germany also has a node for the </w:t>
      </w:r>
      <w:r>
        <w:rPr>
          <w:b/>
        </w:rPr>
        <w:t>TEF-AI</w:t>
      </w:r>
      <w:r>
        <w:t xml:space="preserve"> in the Manufacturing, Testing and Experimentation, Facilities Network for European industries. The German node is located in Stuttgart and has four partner institutes: Fraunhofer IPA, Institute of Electrical Energy Conversion (IEW), Research Campus ARENA2036, and </w:t>
      </w:r>
      <w:r>
        <w:rPr>
          <w:i/>
        </w:rPr>
        <w:t>Physikalisch-Technische Bundesanstalt</w:t>
      </w:r>
      <w:r>
        <w:t xml:space="preserve"> (PTB)</w:t>
      </w:r>
      <w:r w:rsidRPr="009F3F65">
        <w:rPr>
          <w:rStyle w:val="FootnoteReference"/>
          <w:lang w:val="en-GB"/>
        </w:rPr>
        <w:footnoteReference w:id="12"/>
      </w:r>
      <w:r>
        <w:t>.</w:t>
      </w:r>
    </w:p>
    <w:p w:rsidRPr="009F3F65" w:rsidR="003130C2" w:rsidP="003130C2" w:rsidRDefault="003130C2" w14:paraId="0DEF95ED" w14:textId="77777777">
      <w:pPr>
        <w:rPr>
          <w:lang w:val="en-GB"/>
        </w:rPr>
      </w:pPr>
    </w:p>
    <w:p w:rsidRPr="009F3F65" w:rsidR="003130C2" w:rsidP="003130C2" w:rsidRDefault="003130C2" w14:paraId="3B574D43" w14:textId="77777777">
      <w:r>
        <w:t xml:space="preserve">As for </w:t>
      </w:r>
      <w:r>
        <w:rPr>
          <w:b/>
        </w:rPr>
        <w:t>TEF-agriculture</w:t>
      </w:r>
      <w:r>
        <w:t>, the German node provides means for testing, validating and certifying AI and robotic systems in agriculture, with a specific focus on innovation reaching farmers through the agricultural machinery they use</w:t>
      </w:r>
      <w:r w:rsidRPr="009F3F65">
        <w:rPr>
          <w:rStyle w:val="FootnoteReference"/>
          <w:lang w:val="en-GB"/>
        </w:rPr>
        <w:footnoteReference w:id="13"/>
      </w:r>
      <w:r>
        <w:t>.</w:t>
      </w:r>
    </w:p>
    <w:p w:rsidRPr="00B47B36" w:rsidR="003130C2" w:rsidP="003130C2" w:rsidRDefault="003130C2" w14:paraId="1F3BC49B" w14:textId="77777777">
      <w:pPr>
        <w:pStyle w:val="NoSpacing"/>
        <w:spacing w:line="300" w:lineRule="exact"/>
        <w:jc w:val="both"/>
        <w:rPr>
          <w:lang w:val="en-GB"/>
        </w:rPr>
      </w:pPr>
    </w:p>
    <w:p w:rsidRPr="009F3F65" w:rsidR="003130C2" w:rsidP="003130C2" w:rsidRDefault="003130C2" w14:paraId="52F229CD" w14:textId="77777777">
      <w:r>
        <w:t xml:space="preserve">Finally, as regards the Important Projects of Common European Interest (IPCEI), </w:t>
      </w:r>
      <w:r>
        <w:rPr>
          <w:u w:val="single"/>
        </w:rPr>
        <w:t>Germany is among the coordinating Member States for IPCEI-Microelectronics and the IPCEI Next Generation Cloud Infrastructure and Services</w:t>
      </w:r>
      <w:r w:rsidRPr="009F3F65">
        <w:rPr>
          <w:rStyle w:val="FootnoteReference"/>
          <w:lang w:val="en-GB"/>
        </w:rPr>
        <w:footnoteReference w:id="14"/>
      </w:r>
      <w:r>
        <w:t>. Germany is also part of the IPCEI- Hydrogen and Battery value chain.</w:t>
      </w:r>
    </w:p>
    <w:p w:rsidRPr="00B47B36" w:rsidR="003130C2" w:rsidP="003130C2" w:rsidRDefault="003130C2" w14:paraId="2F3A7FDB" w14:textId="77777777">
      <w:pPr>
        <w:pStyle w:val="NoSpacing"/>
        <w:spacing w:line="300" w:lineRule="exact"/>
        <w:jc w:val="both"/>
        <w:rPr>
          <w:lang w:val="en-GB"/>
        </w:rPr>
      </w:pPr>
    </w:p>
    <w:p w:rsidRPr="00B47B36" w:rsidR="003130C2" w:rsidP="003130C2" w:rsidRDefault="003130C2" w14:paraId="7247BAFD" w14:textId="77777777">
      <w:pPr>
        <w:pStyle w:val="NoSpacing"/>
        <w:spacing w:line="300" w:lineRule="exact"/>
        <w:jc w:val="both"/>
        <w:rPr>
          <w:b/>
          <w:bCs/>
          <w:u w:val="single"/>
        </w:rPr>
      </w:pPr>
      <w:r>
        <w:rPr>
          <w:b/>
          <w:u w:val="single"/>
        </w:rPr>
        <w:t>Specific Objective 3 – Cybersecurity and Trust</w:t>
      </w:r>
    </w:p>
    <w:p w:rsidRPr="00B47B36" w:rsidR="003130C2" w:rsidP="003130C2" w:rsidRDefault="003130C2" w14:paraId="44DD7239" w14:textId="77777777">
      <w:pPr>
        <w:pStyle w:val="NoSpacing"/>
        <w:spacing w:line="300" w:lineRule="exact"/>
        <w:jc w:val="both"/>
        <w:rPr>
          <w:lang w:val="en-GB"/>
        </w:rPr>
      </w:pPr>
    </w:p>
    <w:p w:rsidRPr="009F3F65" w:rsidR="003130C2" w:rsidP="003130C2" w:rsidRDefault="003130C2" w14:paraId="7E73C759" w14:textId="77777777">
      <w:r>
        <w:t>The Cybersecurity initiatives within the DEP prioritise the Cybersecurity Industrial, Technology, and Research Competence Centres (ECCC) and the Network of National Coordination Centres (NCCs) focused on cybersecurity research and innovation solutions</w:t>
      </w:r>
      <w:r w:rsidRPr="009F3F65">
        <w:rPr>
          <w:rStyle w:val="FootnoteReference"/>
          <w:lang w:val="en-GB"/>
        </w:rPr>
        <w:footnoteReference w:id="15"/>
      </w:r>
      <w:r>
        <w:t xml:space="preserve">. In Germany, </w:t>
      </w:r>
      <w:r>
        <w:rPr>
          <w:u w:val="single"/>
        </w:rPr>
        <w:t>the German National Coordination Centre for cybersecurity (NCC-DE) facilitates EU initiatives, fosters sectoral connections, and offers guidance on EU calls for tender</w:t>
      </w:r>
      <w:r>
        <w:t>. The NCC-DE is a joint platform for cooperation among different ministries coordinated by the Federal Ministry of the Interior</w:t>
      </w:r>
      <w:r w:rsidRPr="009F3F65">
        <w:rPr>
          <w:rStyle w:val="FootnoteReference"/>
          <w:lang w:val="en-GB"/>
        </w:rPr>
        <w:footnoteReference w:id="16"/>
      </w:r>
      <w:r>
        <w:t>.</w:t>
      </w:r>
    </w:p>
    <w:p w:rsidRPr="00B47B36" w:rsidR="003130C2" w:rsidP="003130C2" w:rsidRDefault="003130C2" w14:paraId="3AB3AEF2" w14:textId="77777777">
      <w:pPr>
        <w:pStyle w:val="NoSpacing"/>
        <w:spacing w:line="300" w:lineRule="exact"/>
        <w:jc w:val="both"/>
        <w:rPr>
          <w:lang w:val="en-GB"/>
        </w:rPr>
      </w:pPr>
    </w:p>
    <w:p w:rsidRPr="009F3F65" w:rsidR="003130C2" w:rsidP="003130C2" w:rsidRDefault="003130C2" w14:paraId="1A4B5F72" w14:textId="77777777">
      <w:r>
        <w:t xml:space="preserve">Objective 3 also includes the establishment of </w:t>
      </w:r>
      <w:r>
        <w:rPr>
          <w:b/>
        </w:rPr>
        <w:t>secure quantum communication infrastructure</w:t>
      </w:r>
      <w:r>
        <w:t xml:space="preserve"> for the EU (EuroQCI), to which Germany and other Member States have committed. In Germany, the national EuroQCI initiative is led by the QuNET Initiative, focusing on integrating quantum key distribution (QKD) into existing information and communication technology (ICT) systems</w:t>
      </w:r>
      <w:r w:rsidRPr="009F3F65">
        <w:rPr>
          <w:rStyle w:val="FootnoteReference"/>
          <w:lang w:val="en-GB"/>
        </w:rPr>
        <w:footnoteReference w:id="17"/>
      </w:r>
      <w:r>
        <w:t>.</w:t>
      </w:r>
    </w:p>
    <w:p w:rsidRPr="009F3F65" w:rsidR="003130C2" w:rsidP="003130C2" w:rsidRDefault="003130C2" w14:paraId="5899509C" w14:textId="77777777">
      <w:pPr>
        <w:rPr>
          <w:lang w:val="en-GB"/>
        </w:rPr>
      </w:pPr>
    </w:p>
    <w:p w:rsidRPr="009F3F65" w:rsidR="003130C2" w:rsidP="003130C2" w:rsidRDefault="003130C2" w14:paraId="0CB6535B" w14:textId="77777777">
      <w:r>
        <w:t xml:space="preserve">Finally, the Cybersecurity 2023-2024 work programme includes joint actions to </w:t>
      </w:r>
      <w:r>
        <w:rPr>
          <w:b/>
        </w:rPr>
        <w:t>create an advanced threat detection and cyber incident analysis ecosystem by building the capacities</w:t>
      </w:r>
      <w:r>
        <w:t xml:space="preserve"> of Security Operation Centres (SOCs), National SOCs and Cross-Border SOC platforms</w:t>
      </w:r>
      <w:r w:rsidRPr="009F3F65">
        <w:rPr>
          <w:rStyle w:val="FootnoteReference"/>
          <w:lang w:val="en-GB"/>
        </w:rPr>
        <w:footnoteReference w:id="18"/>
      </w:r>
      <w:r>
        <w:t>. In 2021, Germany opened its first European Security Operations Centre (SOC) in Frankfurt, with the support of Arctic Wolf, a security operations platform.</w:t>
      </w:r>
    </w:p>
    <w:p w:rsidRPr="00B47B36" w:rsidR="003130C2" w:rsidP="003130C2" w:rsidRDefault="003130C2" w14:paraId="49A88600" w14:textId="77777777">
      <w:pPr>
        <w:pStyle w:val="NoSpacing"/>
        <w:spacing w:line="300" w:lineRule="exact"/>
        <w:jc w:val="both"/>
        <w:rPr>
          <w:lang w:val="en-GB"/>
        </w:rPr>
      </w:pPr>
    </w:p>
    <w:p w:rsidRPr="00B47B36" w:rsidR="003130C2" w:rsidP="003130C2" w:rsidRDefault="003130C2" w14:paraId="612993D3" w14:textId="77777777">
      <w:pPr>
        <w:pStyle w:val="NoSpacing"/>
        <w:spacing w:line="300" w:lineRule="exact"/>
        <w:jc w:val="both"/>
        <w:rPr>
          <w:b/>
          <w:bCs/>
          <w:u w:val="single"/>
        </w:rPr>
      </w:pPr>
      <w:r>
        <w:rPr>
          <w:b/>
          <w:u w:val="single"/>
        </w:rPr>
        <w:t>Specific Objective 4 – Advanced Digital Skills</w:t>
      </w:r>
    </w:p>
    <w:p w:rsidRPr="00B47B36" w:rsidR="003130C2" w:rsidP="003130C2" w:rsidRDefault="003130C2" w14:paraId="13190017" w14:textId="77777777">
      <w:pPr>
        <w:pStyle w:val="NoSpacing"/>
        <w:spacing w:line="300" w:lineRule="exact"/>
        <w:jc w:val="both"/>
        <w:rPr>
          <w:lang w:val="en-GB"/>
        </w:rPr>
      </w:pPr>
    </w:p>
    <w:p w:rsidRPr="009F3F65" w:rsidR="003130C2" w:rsidP="003130C2" w:rsidRDefault="003130C2" w14:paraId="41251E30" w14:textId="77777777">
      <w:r>
        <w:t xml:space="preserve">Strategic Objective 4 focuses on </w:t>
      </w:r>
      <w:r>
        <w:rPr>
          <w:b/>
        </w:rPr>
        <w:t>bolstering the excellence of EU education and training institutions in digital domains</w:t>
      </w:r>
      <w:r>
        <w:t>. This is achieved by fostering collaboration with research and businesses, offering education and training opportunities for future experts in key areas such as data, ethical AI, cybersecurity, quantum computing, and High Performance Computing (HPC). Moreover, it is aimed at reskilling and upskilling the existing workforce through short-term training programmes</w:t>
      </w:r>
      <w:r w:rsidRPr="009F3F65">
        <w:rPr>
          <w:rStyle w:val="FootnoteReference"/>
          <w:lang w:val="en-GB"/>
        </w:rPr>
        <w:footnoteReference w:id="19"/>
      </w:r>
      <w:r>
        <w:t>.</w:t>
      </w:r>
    </w:p>
    <w:p w:rsidRPr="00B47B36" w:rsidR="003130C2" w:rsidP="003130C2" w:rsidRDefault="003130C2" w14:paraId="4803FB3E" w14:textId="77777777">
      <w:pPr>
        <w:pStyle w:val="NoSpacing"/>
        <w:spacing w:line="300" w:lineRule="exact"/>
        <w:jc w:val="both"/>
        <w:rPr>
          <w:lang w:val="en-GB"/>
        </w:rPr>
      </w:pPr>
    </w:p>
    <w:p w:rsidRPr="009F3F65" w:rsidR="003130C2" w:rsidP="003130C2" w:rsidRDefault="003130C2" w14:paraId="5BCA5143" w14:textId="77777777">
      <w:r>
        <w:t xml:space="preserve">Regarding Germany, the JRC report on the Academic Offer of Advanced Digital Skills in 2020-21 revealed that the country was a </w:t>
      </w:r>
      <w:r>
        <w:rPr>
          <w:b/>
        </w:rPr>
        <w:t>leader in Europe in terms of offering master’s programmes in the field of digital skills</w:t>
      </w:r>
      <w:r>
        <w:t>. Germany provided 103 master’s in AI, 37 High Performance Computing master’s, 121 master’s in Data Science (second only to the Netherlands in Europe), and 55 Cybersecurity master’s, leading the EU ranking and offering 14% of the total number of EU master’s in Cybersecurity</w:t>
      </w:r>
      <w:r w:rsidRPr="009F3F65">
        <w:rPr>
          <w:rStyle w:val="FootnoteReference"/>
          <w:lang w:val="en-GB"/>
        </w:rPr>
        <w:footnoteReference w:id="20"/>
      </w:r>
      <w:r>
        <w:t>. Furthermore, Germany ranked 13</w:t>
      </w:r>
      <w:r>
        <w:rPr>
          <w:vertAlign w:val="superscript"/>
        </w:rPr>
        <w:t>th</w:t>
      </w:r>
      <w:r>
        <w:t xml:space="preserve"> out of 27 EU Member States in the 2022 Digital Economy and Society Index (DESI), indicating a strong overall performance in line with the European average.</w:t>
      </w:r>
    </w:p>
    <w:p w:rsidRPr="009F3F65" w:rsidR="003130C2" w:rsidP="003130C2" w:rsidRDefault="003130C2" w14:paraId="7B9C6C13" w14:textId="77777777">
      <w:pPr>
        <w:rPr>
          <w:lang w:val="en-GB"/>
        </w:rPr>
      </w:pPr>
    </w:p>
    <w:p w:rsidRPr="00B47B36" w:rsidR="003130C2" w:rsidP="003130C2" w:rsidRDefault="003130C2" w14:paraId="3AEB14F5" w14:textId="77777777">
      <w:pPr>
        <w:pStyle w:val="NoSpacing"/>
        <w:spacing w:line="300" w:lineRule="exact"/>
        <w:rPr>
          <w:b/>
          <w:bCs/>
          <w:u w:val="single"/>
        </w:rPr>
      </w:pPr>
      <w:r>
        <w:rPr>
          <w:b/>
          <w:u w:val="single"/>
        </w:rPr>
        <w:t>Specific Objective 5 – Deployment and Best Use of Digital Capacity and Interoperability</w:t>
      </w:r>
    </w:p>
    <w:p w:rsidRPr="00B47B36" w:rsidR="003130C2" w:rsidP="003130C2" w:rsidRDefault="003130C2" w14:paraId="678FBED0" w14:textId="77777777">
      <w:pPr>
        <w:pStyle w:val="NoSpacing"/>
        <w:spacing w:line="300" w:lineRule="exact"/>
        <w:rPr>
          <w:lang w:val="en-GB"/>
        </w:rPr>
      </w:pPr>
    </w:p>
    <w:p w:rsidRPr="009F3F65" w:rsidR="003130C2" w:rsidP="003130C2" w:rsidRDefault="003130C2" w14:paraId="10981A2A" w14:textId="77777777">
      <w:r>
        <w:t>Objective 5 focuses on the Deployment and Best Use of Digital Capacity and Interoperability, concentrating on priority areas such as supporting the Green Deal and assisting SMEs and public authorities in their digital transformation</w:t>
      </w:r>
      <w:r w:rsidRPr="009F3F65">
        <w:rPr>
          <w:rStyle w:val="FootnoteReference"/>
          <w:u w:val="single"/>
          <w:lang w:val="en-GB"/>
        </w:rPr>
        <w:footnoteReference w:id="21"/>
      </w:r>
      <w:r>
        <w:t>. This is achieved through initiatives such as the European Blockchain Services Infrastructure (EBSI), the European Digital Government EcoSystem for transforming public administrations digitally, the GovTech incubator to facilitate cross-border collaboration among digitalisation agencies, and European Digital Innovation Hubs</w:t>
      </w:r>
      <w:r w:rsidRPr="009F3F65">
        <w:rPr>
          <w:rStyle w:val="FootnoteReference"/>
          <w:lang w:val="en-GB"/>
        </w:rPr>
        <w:footnoteReference w:id="22"/>
      </w:r>
      <w:r>
        <w:t>.</w:t>
      </w:r>
    </w:p>
    <w:p w:rsidRPr="009F3F65" w:rsidR="003130C2" w:rsidP="003130C2" w:rsidRDefault="003130C2" w14:paraId="3630869D" w14:textId="77777777">
      <w:pPr>
        <w:rPr>
          <w:lang w:val="en-GB"/>
        </w:rPr>
      </w:pPr>
    </w:p>
    <w:p w:rsidRPr="009F3F65" w:rsidR="003130C2" w:rsidP="003130C2" w:rsidRDefault="003130C2" w14:paraId="7EA90834" w14:textId="77777777">
      <w:r>
        <w:t xml:space="preserve">In Germany, there are </w:t>
      </w:r>
      <w:r>
        <w:rPr>
          <w:b/>
        </w:rPr>
        <w:t>for the moment 6 GovTech initiatives</w:t>
      </w:r>
      <w:r w:rsidRPr="009F3F65">
        <w:rPr>
          <w:rStyle w:val="FootnoteReference"/>
          <w:lang w:val="en-GB"/>
        </w:rPr>
        <w:footnoteReference w:id="23"/>
      </w:r>
      <w:r>
        <w:t>. In June 2021, the GovTech Campus was established as a non-profit association by the federal government, two federal states, and several organisations working together. The aim was to establish a physical and virtual platform fostering connection and collaboration between public administration and the GovTech community.</w:t>
      </w:r>
    </w:p>
    <w:p w:rsidRPr="009F3F65" w:rsidR="003130C2" w:rsidP="003130C2" w:rsidRDefault="003130C2" w14:paraId="35ACA48F" w14:textId="77777777">
      <w:pPr>
        <w:rPr>
          <w:lang w:val="en-GB"/>
        </w:rPr>
      </w:pPr>
    </w:p>
    <w:p w:rsidRPr="009F3F65" w:rsidR="003130C2" w:rsidP="003130C2" w:rsidRDefault="003130C2" w14:paraId="3B31CA8E" w14:textId="77777777">
      <w:r>
        <w:t xml:space="preserve">Germany also </w:t>
      </w:r>
      <w:r>
        <w:rPr>
          <w:b/>
        </w:rPr>
        <w:t>hosts 16 European digital innovation hubs</w:t>
      </w:r>
      <w:r>
        <w:t>, funded through the Digital Europe Programme. They all focus on SMEs, digitalisation and sustainability. Germany also has 12 independent digital hubs</w:t>
      </w:r>
      <w:r w:rsidRPr="009F3F65">
        <w:rPr>
          <w:rStyle w:val="FootnoteReference"/>
          <w:lang w:val="en-GB"/>
        </w:rPr>
        <w:footnoteReference w:id="24"/>
      </w:r>
      <w:r>
        <w:t>.</w:t>
      </w:r>
    </w:p>
    <w:p w:rsidRPr="00B47B36" w:rsidR="003130C2" w:rsidP="003130C2" w:rsidRDefault="003130C2" w14:paraId="003483CE" w14:textId="77777777">
      <w:pPr>
        <w:pStyle w:val="NoSpacing"/>
        <w:spacing w:line="300" w:lineRule="exact"/>
        <w:jc w:val="both"/>
        <w:rPr>
          <w:lang w:val="en-GB"/>
        </w:rPr>
      </w:pPr>
    </w:p>
    <w:p w:rsidRPr="009F3F65" w:rsidR="003130C2" w:rsidP="003130C2" w:rsidRDefault="003130C2" w14:paraId="79B11D9F" w14:textId="77777777">
      <w:r>
        <w:t xml:space="preserve">Finally, in terms of </w:t>
      </w:r>
      <w:r>
        <w:rPr>
          <w:b/>
        </w:rPr>
        <w:t>digital public service rankings</w:t>
      </w:r>
      <w:r>
        <w:t>, Germany is placed 18</w:t>
      </w:r>
      <w:r>
        <w:rPr>
          <w:vertAlign w:val="superscript"/>
        </w:rPr>
        <w:t>th</w:t>
      </w:r>
      <w:r>
        <w:t xml:space="preserve"> in the DESI 2022 report, indicating an underperformance compared to other factors in this area despite various initiatives from the federal government to speed up digitalisation in public services. The proportion of internet users </w:t>
      </w:r>
      <w:r>
        <w:lastRenderedPageBreak/>
        <w:t>making use of e-government services stood at 55%, placing Germany 24</w:t>
      </w:r>
      <w:r>
        <w:rPr>
          <w:vertAlign w:val="superscript"/>
        </w:rPr>
        <w:t>th</w:t>
      </w:r>
      <w:r>
        <w:t>, behind most EU Member States</w:t>
      </w:r>
      <w:r w:rsidRPr="009F3F65">
        <w:rPr>
          <w:rStyle w:val="FootnoteReference"/>
          <w:lang w:val="en-GB"/>
        </w:rPr>
        <w:footnoteReference w:id="25"/>
      </w:r>
      <w:r>
        <w:t>.</w:t>
      </w:r>
    </w:p>
    <w:p w:rsidRPr="009F3F65" w:rsidR="003130C2" w:rsidP="003130C2" w:rsidRDefault="003130C2" w14:paraId="1ACA47EA" w14:textId="77777777">
      <w:pPr>
        <w:rPr>
          <w:b/>
          <w:bCs/>
          <w:u w:val="single"/>
          <w:lang w:val="en-GB"/>
        </w:rPr>
      </w:pPr>
    </w:p>
    <w:p w:rsidRPr="009F3F65" w:rsidR="003130C2" w:rsidP="003130C2" w:rsidRDefault="003130C2" w14:paraId="5D359421" w14:textId="77777777">
      <w:pPr>
        <w:rPr>
          <w:b/>
          <w:bCs/>
          <w:u w:val="single"/>
          <w:lang w:val="en-GB"/>
        </w:rPr>
      </w:pPr>
    </w:p>
    <w:p w:rsidRPr="009F3F65" w:rsidR="003130C2" w:rsidP="003130C2" w:rsidRDefault="003130C2" w14:paraId="6B8091B3" w14:textId="77777777">
      <w:pPr>
        <w:rPr>
          <w:b/>
          <w:bCs/>
          <w:u w:val="single"/>
          <w:lang w:val="en-GB"/>
        </w:rPr>
      </w:pPr>
    </w:p>
    <w:p w:rsidRPr="009F3F65" w:rsidR="003130C2" w:rsidP="003130C2" w:rsidRDefault="003130C2" w14:paraId="3E626674" w14:textId="77777777">
      <w:pPr>
        <w:rPr>
          <w:b/>
          <w:bCs/>
          <w:u w:val="single"/>
          <w:lang w:val="en-GB"/>
        </w:rPr>
      </w:pPr>
    </w:p>
    <w:p w:rsidRPr="009F3F65" w:rsidR="003130C2" w:rsidP="003130C2" w:rsidRDefault="003130C2" w14:paraId="600155AB" w14:textId="77777777">
      <w:pPr>
        <w:rPr>
          <w:b/>
          <w:bCs/>
          <w:u w:val="single"/>
          <w:lang w:val="en-GB"/>
        </w:rPr>
      </w:pPr>
    </w:p>
    <w:p w:rsidRPr="00B47B36" w:rsidR="003130C2" w:rsidP="003130C2" w:rsidRDefault="003130C2" w14:paraId="2E405FAF" w14:textId="77777777">
      <w:pPr>
        <w:pStyle w:val="NoSpacing"/>
        <w:numPr>
          <w:ilvl w:val="0"/>
          <w:numId w:val="6"/>
        </w:numPr>
        <w:spacing w:line="300" w:lineRule="exact"/>
        <w:jc w:val="both"/>
        <w:rPr>
          <w:b/>
          <w:bCs/>
          <w:u w:val="single"/>
        </w:rPr>
      </w:pPr>
      <w:r>
        <w:rPr>
          <w:b/>
          <w:u w:val="single"/>
        </w:rPr>
        <w:t>Malta</w:t>
      </w:r>
    </w:p>
    <w:p w:rsidRPr="00B47B36" w:rsidR="003130C2" w:rsidP="003130C2" w:rsidRDefault="003130C2" w14:paraId="76A378E3" w14:textId="77777777">
      <w:pPr>
        <w:pStyle w:val="NoSpacing"/>
        <w:spacing w:line="300" w:lineRule="exact"/>
        <w:jc w:val="both"/>
        <w:rPr>
          <w:b/>
          <w:bCs/>
          <w:u w:val="single"/>
          <w:lang w:val="en-GB"/>
        </w:rPr>
      </w:pPr>
    </w:p>
    <w:p w:rsidRPr="009F3F65" w:rsidR="003130C2" w:rsidP="003130C2" w:rsidRDefault="003130C2" w14:paraId="7861A522" w14:textId="77777777">
      <w:r>
        <w:t>Malta takes part in the Digital Europe Programme, supporting various digital transformation projects across the European Union. The country hosts three major initiatives funded by the programme: the creation of a Digital Innovation Hub (</w:t>
      </w:r>
      <w:r>
        <w:rPr>
          <w:b/>
        </w:rPr>
        <w:t>DiHubMT)</w:t>
      </w:r>
      <w:r>
        <w:t xml:space="preserve"> as part of the network of EDIHs, led by the Malta Digital Innovation Authority and described in more detail under Specific Objective 5, the establishment of a National Coordination Centre of Cybersecurity, and the deployment of advanced national quantum communication infrastructure systems and networks, which is managed by universities and the private sector.</w:t>
      </w:r>
    </w:p>
    <w:p w:rsidRPr="00B47B36" w:rsidR="003130C2" w:rsidP="003130C2" w:rsidRDefault="003130C2" w14:paraId="5508EF2E" w14:textId="77777777">
      <w:pPr>
        <w:pStyle w:val="paragraph"/>
        <w:spacing w:before="0" w:beforeAutospacing="0" w:after="0" w:afterAutospacing="0"/>
        <w:jc w:val="both"/>
        <w:textAlignment w:val="baseline"/>
        <w:rPr>
          <w:sz w:val="22"/>
          <w:szCs w:val="22"/>
          <w:lang w:val="en-GB"/>
        </w:rPr>
      </w:pPr>
    </w:p>
    <w:p w:rsidRPr="00B47B36" w:rsidR="003130C2" w:rsidP="003130C2" w:rsidRDefault="003130C2" w14:paraId="52CC8BDB" w14:textId="77777777">
      <w:pPr>
        <w:pStyle w:val="paragraph"/>
        <w:spacing w:before="0" w:beforeAutospacing="0" w:after="0" w:afterAutospacing="0"/>
        <w:jc w:val="both"/>
        <w:textAlignment w:val="baseline"/>
        <w:rPr>
          <w:rFonts w:eastAsiaTheme="majorEastAsia"/>
          <w:b/>
          <w:bCs/>
          <w:sz w:val="22"/>
          <w:szCs w:val="22"/>
          <w:u w:val="single"/>
        </w:rPr>
      </w:pPr>
      <w:r>
        <w:rPr>
          <w:b/>
          <w:sz w:val="22"/>
          <w:u w:val="single"/>
        </w:rPr>
        <w:t>Specific Objective 1 – High Performance Computing </w:t>
      </w:r>
    </w:p>
    <w:p w:rsidRPr="00B47B36" w:rsidR="003130C2" w:rsidP="003130C2" w:rsidRDefault="003130C2" w14:paraId="0C1E29BA" w14:textId="77777777">
      <w:pPr>
        <w:pStyle w:val="paragraph"/>
        <w:spacing w:before="0" w:beforeAutospacing="0" w:after="0" w:afterAutospacing="0"/>
        <w:jc w:val="both"/>
        <w:textAlignment w:val="baseline"/>
        <w:rPr>
          <w:sz w:val="22"/>
          <w:szCs w:val="22"/>
          <w:lang w:val="en-GB"/>
        </w:rPr>
      </w:pPr>
    </w:p>
    <w:p w:rsidRPr="009F3F65" w:rsidR="003130C2" w:rsidP="003130C2" w:rsidRDefault="003130C2" w14:paraId="7C337DE3" w14:textId="77777777">
      <w:r>
        <w:rPr>
          <w:color w:val="000000" w:themeColor="text1"/>
        </w:rPr>
        <w:t>The DiHubMT recently launched a call for tender to establish a high-performing computer with 15 petaflops within the hub. In connection with this, Malta also joined the European High Performance Computing Joint Undertaking (EuroHPC JU), a joint initiative between the EU, European countries, and private partners that pools resources to develop a world-class supercomputing ecosystem in Europe</w:t>
      </w:r>
      <w:r w:rsidRPr="009F3F65">
        <w:rPr>
          <w:rStyle w:val="FootnoteReference"/>
          <w:color w:val="000000" w:themeColor="text1"/>
          <w:lang w:val="en-GB"/>
        </w:rPr>
        <w:footnoteReference w:id="26"/>
      </w:r>
      <w:r>
        <w:rPr>
          <w:color w:val="000000" w:themeColor="text1"/>
        </w:rPr>
        <w:t>.</w:t>
      </w:r>
    </w:p>
    <w:p w:rsidRPr="009F3F65" w:rsidR="003130C2" w:rsidP="003130C2" w:rsidRDefault="003130C2" w14:paraId="5E716BF1" w14:textId="77777777">
      <w:pPr>
        <w:rPr>
          <w:lang w:val="en-GB"/>
        </w:rPr>
      </w:pPr>
    </w:p>
    <w:p w:rsidRPr="009F3F65" w:rsidR="003130C2" w:rsidP="003130C2" w:rsidRDefault="003130C2" w14:paraId="4046EDC5" w14:textId="77777777">
      <w:pPr>
        <w:rPr>
          <w:b/>
          <w:bCs/>
          <w:u w:val="single"/>
          <w:shd w:val="clear" w:color="auto" w:fill="FFFFFF"/>
        </w:rPr>
      </w:pPr>
      <w:r>
        <w:rPr>
          <w:b/>
          <w:u w:val="single"/>
          <w:shd w:val="clear" w:color="auto" w:fill="FFFFFF"/>
        </w:rPr>
        <w:t>Specific Objective 2 – Artificial Intelligence </w:t>
      </w:r>
    </w:p>
    <w:p w:rsidRPr="009F3F65" w:rsidR="003130C2" w:rsidP="003130C2" w:rsidRDefault="003130C2" w14:paraId="7C1C63A6" w14:textId="77777777">
      <w:pPr>
        <w:rPr>
          <w:shd w:val="clear" w:color="auto" w:fill="FFFFFF"/>
          <w:lang w:val="en-GB"/>
        </w:rPr>
      </w:pPr>
    </w:p>
    <w:p w:rsidRPr="00B47B36" w:rsidR="003130C2" w:rsidP="003130C2" w:rsidRDefault="003130C2" w14:paraId="6827C346" w14:textId="77777777">
      <w:pPr>
        <w:pStyle w:val="NoSpacing"/>
        <w:rPr>
          <w:rFonts w:eastAsiaTheme="majorEastAsia"/>
        </w:rPr>
      </w:pPr>
      <w:r>
        <w:t>Among the main projects financed under objective 2 in Malta are the following: </w:t>
      </w:r>
    </w:p>
    <w:p w:rsidRPr="00B47B36" w:rsidR="003130C2" w:rsidP="003130C2" w:rsidRDefault="003130C2" w14:paraId="587B4AE4" w14:textId="77777777">
      <w:pPr>
        <w:pStyle w:val="NoSpacing"/>
        <w:numPr>
          <w:ilvl w:val="0"/>
          <w:numId w:val="14"/>
        </w:numPr>
        <w:rPr>
          <w:rFonts w:eastAsiaTheme="majorEastAsia"/>
        </w:rPr>
      </w:pPr>
      <w:r>
        <w:t>The</w:t>
      </w:r>
      <w:r>
        <w:rPr>
          <w:b/>
        </w:rPr>
        <w:t xml:space="preserve"> AI sectorial Testing and Experimentation Facilities (TEFs),</w:t>
      </w:r>
      <w:r>
        <w:t xml:space="preserve"> large-scale reference sites to test and experiment with AI solutions;</w:t>
      </w:r>
    </w:p>
    <w:p w:rsidRPr="00B47B36" w:rsidR="003130C2" w:rsidP="003130C2" w:rsidRDefault="003130C2" w14:paraId="0CF4ED57" w14:textId="77777777">
      <w:pPr>
        <w:pStyle w:val="NoSpacing"/>
        <w:numPr>
          <w:ilvl w:val="0"/>
          <w:numId w:val="14"/>
        </w:numPr>
        <w:rPr>
          <w:rFonts w:eastAsiaTheme="majorEastAsia"/>
        </w:rPr>
      </w:pPr>
      <w:r>
        <w:t xml:space="preserve">The </w:t>
      </w:r>
      <w:r>
        <w:rPr>
          <w:b/>
        </w:rPr>
        <w:t>Important Projects of Common European Interest (IPCEI</w:t>
      </w:r>
      <w:r>
        <w:t>) to promote collaboration among Member States in cutting-edge microelectronics and communication projects; </w:t>
      </w:r>
    </w:p>
    <w:p w:rsidRPr="00B47B36" w:rsidR="003130C2" w:rsidP="003130C2" w:rsidRDefault="003130C2" w14:paraId="2B41D449" w14:textId="77777777">
      <w:pPr>
        <w:pStyle w:val="NoSpacing"/>
        <w:numPr>
          <w:ilvl w:val="0"/>
          <w:numId w:val="14"/>
        </w:numPr>
        <w:rPr>
          <w:rFonts w:cs="Times New Roman" w:eastAsiaTheme="majorEastAsia"/>
        </w:rPr>
      </w:pPr>
      <w:r>
        <w:rPr>
          <w:b/>
        </w:rPr>
        <w:t>Highly Secure Collaborative Platform for Aeronautics and Security Industry</w:t>
      </w:r>
      <w:r>
        <w:t>, to create a commercially viable, highly secure cloud-based collaborative platform for managing sensitive multi-country industrial initiatives in the aeronautics and security sector</w:t>
      </w:r>
      <w:r w:rsidRPr="00B47B36">
        <w:rPr>
          <w:rStyle w:val="FootnoteReference"/>
          <w:rFonts w:eastAsiaTheme="majorEastAsia"/>
          <w:lang w:val="en-GB"/>
        </w:rPr>
        <w:footnoteReference w:id="27"/>
      </w:r>
      <w:r>
        <w:t>.</w:t>
      </w:r>
    </w:p>
    <w:p w:rsidRPr="00B47B36" w:rsidR="003130C2" w:rsidP="003130C2" w:rsidRDefault="003130C2" w14:paraId="1779B868" w14:textId="77777777">
      <w:pPr>
        <w:pStyle w:val="paragraph"/>
        <w:spacing w:before="0" w:beforeAutospacing="0" w:after="0" w:afterAutospacing="0"/>
        <w:jc w:val="both"/>
        <w:textAlignment w:val="baseline"/>
        <w:rPr>
          <w:sz w:val="22"/>
          <w:szCs w:val="22"/>
          <w:lang w:val="en-GB"/>
        </w:rPr>
      </w:pPr>
    </w:p>
    <w:p w:rsidRPr="009F3F65" w:rsidR="003130C2" w:rsidP="003130C2" w:rsidRDefault="003130C2" w14:paraId="33A436FD" w14:textId="77777777">
      <w:pPr>
        <w:pStyle w:val="Footer"/>
        <w:rPr>
          <w:rFonts w:eastAsiaTheme="majorEastAsia"/>
          <w:b/>
          <w:bCs/>
          <w:u w:val="single"/>
        </w:rPr>
      </w:pPr>
      <w:r>
        <w:rPr>
          <w:b/>
          <w:u w:val="single"/>
        </w:rPr>
        <w:t>Specific Objective 3 – Cybersecurity and Trust </w:t>
      </w:r>
    </w:p>
    <w:p w:rsidRPr="009F3F65" w:rsidR="003130C2" w:rsidP="003130C2" w:rsidRDefault="003130C2" w14:paraId="3DDE4D25" w14:textId="77777777">
      <w:pPr>
        <w:pStyle w:val="Footer"/>
        <w:rPr>
          <w:lang w:val="en-GB"/>
        </w:rPr>
      </w:pPr>
    </w:p>
    <w:p w:rsidRPr="009F3F65" w:rsidR="003130C2" w:rsidP="003130C2" w:rsidRDefault="003130C2" w14:paraId="144257FD" w14:textId="77777777">
      <w:r>
        <w:rPr>
          <w:b/>
        </w:rPr>
        <w:t>The Malta Information Technology Agency (MITA)</w:t>
      </w:r>
      <w:r>
        <w:t xml:space="preserve"> serves as the National Coordination Centre within Malta, playing a pivotal role in the nation’s cybersecurity and digital infrastructure landscape. A specialised team, </w:t>
      </w:r>
      <w:r>
        <w:rPr>
          <w:b/>
        </w:rPr>
        <w:t>the Information Security and Governance Department (ISGD)</w:t>
      </w:r>
      <w:r>
        <w:t xml:space="preserve">, operates within MITA, focusing on the strategic oversight of cybersecurity measures. MITA is the primary public entity tasked with developing and implementing cybersecurity strategies, as well as providing ICT </w:t>
      </w:r>
      <w:r>
        <w:lastRenderedPageBreak/>
        <w:t>infrastructure, systems, and services. These efforts support the government’s broader digital strategies, which are crucial for fostering a modern digital economy</w:t>
      </w:r>
      <w:r w:rsidRPr="009F3F65">
        <w:rPr>
          <w:rStyle w:val="FootnoteReference"/>
          <w:lang w:val="en-GB"/>
        </w:rPr>
        <w:footnoteReference w:id="28"/>
      </w:r>
      <w:r>
        <w:t>.</w:t>
      </w:r>
    </w:p>
    <w:p w:rsidRPr="009F3F65" w:rsidR="003130C2" w:rsidP="003130C2" w:rsidRDefault="003130C2" w14:paraId="50364CB1" w14:textId="77777777">
      <w:pPr>
        <w:pStyle w:val="Footer"/>
        <w:rPr>
          <w:rFonts w:eastAsiaTheme="majorEastAsia"/>
          <w:color w:val="2F5496"/>
          <w:lang w:val="en-GB"/>
        </w:rPr>
      </w:pPr>
    </w:p>
    <w:p w:rsidRPr="009F3F65" w:rsidR="003130C2" w:rsidP="003130C2" w:rsidRDefault="003130C2" w14:paraId="4E28FC97" w14:textId="77777777">
      <w:pPr>
        <w:pStyle w:val="Footer"/>
        <w:rPr>
          <w:rFonts w:eastAsiaTheme="majorEastAsia"/>
          <w:b/>
          <w:bCs/>
          <w:u w:val="single"/>
        </w:rPr>
      </w:pPr>
      <w:r>
        <w:rPr>
          <w:b/>
          <w:u w:val="single"/>
        </w:rPr>
        <w:t>Specific Objective 4 – Advanced Digital Skills </w:t>
      </w:r>
    </w:p>
    <w:p w:rsidRPr="009F3F65" w:rsidR="003130C2" w:rsidP="003130C2" w:rsidRDefault="003130C2" w14:paraId="156F01FA" w14:textId="77777777">
      <w:pPr>
        <w:pStyle w:val="Footer"/>
        <w:rPr>
          <w:lang w:val="en-GB"/>
        </w:rPr>
      </w:pPr>
    </w:p>
    <w:p w:rsidRPr="009F3F65" w:rsidR="003130C2" w:rsidP="003130C2" w:rsidRDefault="003130C2" w14:paraId="5EAB947B" w14:textId="77777777">
      <w:pPr>
        <w:rPr>
          <w:rFonts w:eastAsiaTheme="majorEastAsia"/>
        </w:rPr>
      </w:pPr>
      <w:r>
        <w:rPr>
          <w:b/>
        </w:rPr>
        <w:t>In the 2022 Digital Economy and Society Index (DESI),</w:t>
      </w:r>
      <w:r>
        <w:t xml:space="preserve"> Malta demonstrates a performance that consistently exceeds the EU average across several key dimensions, including overall DESI scores, human capital, integration of digital technology, and digital public services. However, Malta’s performance in connectivity is below the EU average. Furthermore, Malta ranked 6</w:t>
      </w:r>
      <w:r>
        <w:rPr>
          <w:vertAlign w:val="superscript"/>
        </w:rPr>
        <w:t>th</w:t>
      </w:r>
      <w:r>
        <w:t xml:space="preserve"> out of 27 EU Member States in the 2022 Digital Economy and Society Index (DESI), indicating an exceptionally strong overall performance, well above the European average.</w:t>
      </w:r>
    </w:p>
    <w:p w:rsidRPr="009F3F65" w:rsidR="003130C2" w:rsidP="003130C2" w:rsidRDefault="003130C2" w14:paraId="776C2984" w14:textId="77777777">
      <w:pPr>
        <w:rPr>
          <w:lang w:val="en-GB"/>
        </w:rPr>
      </w:pPr>
    </w:p>
    <w:p w:rsidRPr="009F3F65" w:rsidR="003130C2" w:rsidP="003130C2" w:rsidRDefault="003130C2" w14:paraId="0B81B04E" w14:textId="77777777">
      <w:pPr>
        <w:rPr>
          <w:b/>
          <w:bCs/>
          <w:u w:val="single"/>
        </w:rPr>
      </w:pPr>
      <w:r>
        <w:t xml:space="preserve">Malta reveals strong human capital indicators </w:t>
      </w:r>
      <w:r>
        <w:rPr>
          <w:b/>
        </w:rPr>
        <w:t>in the 2022 Digital Economy and Society Index (DESI)</w:t>
      </w:r>
      <w:r>
        <w:t>, outperforming the EU average in several key areas. The country boasts a 61% rate in basic digital skills among individuals, significantly higher than the EU’s 54% average. Advanced digital skills are also more prevalent in Malta, with 35% of individuals skilled beyond basic levels, compared to 26% in the EU. Malta’s ICT specialist workforce stands at 4.9%, slightly above the EU average of 4.5%. However, female ICT specialists in Malta represent 11% of the workforce, which is below the EU average of 19%. Overall, Malta demonstrates a strong commitment to developing digital skills, reflected positively in its educational and workforce training initiatives.</w:t>
      </w:r>
    </w:p>
    <w:p w:rsidRPr="00B47B36" w:rsidR="003130C2" w:rsidP="003130C2" w:rsidRDefault="003130C2" w14:paraId="095563DA" w14:textId="77777777">
      <w:pPr>
        <w:pStyle w:val="NoSpacing"/>
        <w:spacing w:line="300" w:lineRule="exact"/>
        <w:jc w:val="both"/>
        <w:rPr>
          <w:lang w:val="en-GB"/>
        </w:rPr>
      </w:pPr>
    </w:p>
    <w:p w:rsidRPr="00B47B36" w:rsidR="003130C2" w:rsidP="003130C2" w:rsidRDefault="003130C2" w14:paraId="2BE4488F" w14:textId="77777777">
      <w:pPr>
        <w:pStyle w:val="paragraph"/>
        <w:spacing w:before="0" w:beforeAutospacing="0" w:after="0" w:afterAutospacing="0"/>
        <w:jc w:val="both"/>
        <w:textAlignment w:val="baseline"/>
        <w:rPr>
          <w:rFonts w:eastAsiaTheme="majorEastAsia"/>
          <w:b/>
          <w:bCs/>
          <w:sz w:val="22"/>
          <w:szCs w:val="22"/>
          <w:u w:val="single"/>
        </w:rPr>
      </w:pPr>
      <w:r>
        <w:rPr>
          <w:b/>
          <w:sz w:val="22"/>
          <w:u w:val="single"/>
        </w:rPr>
        <w:t>Specific Objective 5 – Deployment and Best Use of Digital Capacity and Interoperability </w:t>
      </w:r>
    </w:p>
    <w:p w:rsidRPr="00B47B36" w:rsidR="003130C2" w:rsidP="003130C2" w:rsidRDefault="003130C2" w14:paraId="6FC06FC9" w14:textId="77777777">
      <w:pPr>
        <w:pStyle w:val="paragraph"/>
        <w:spacing w:before="0" w:beforeAutospacing="0" w:after="0" w:afterAutospacing="0"/>
        <w:jc w:val="both"/>
        <w:textAlignment w:val="baseline"/>
        <w:rPr>
          <w:sz w:val="22"/>
          <w:szCs w:val="22"/>
          <w:lang w:val="en-GB"/>
        </w:rPr>
      </w:pPr>
    </w:p>
    <w:p w:rsidRPr="009F3F65" w:rsidR="003130C2" w:rsidP="003130C2" w:rsidRDefault="003130C2" w14:paraId="448D6A0E" w14:textId="77777777">
      <w:r>
        <w:t xml:space="preserve">As previously stated, the only project hosted by Malta under the Digital Europe Programme is an innovation hub named </w:t>
      </w:r>
      <w:r>
        <w:rPr>
          <w:b/>
        </w:rPr>
        <w:t>DiHubMT</w:t>
      </w:r>
      <w:r>
        <w:t xml:space="preserve">. Led by </w:t>
      </w:r>
      <w:r>
        <w:rPr>
          <w:b/>
        </w:rPr>
        <w:t>the Malta Digital Innovation Authority</w:t>
      </w:r>
      <w:r>
        <w:t xml:space="preserve">, DiHubMT was established as Malta’s single European Digital Innovation Hub in response to the call for proposals for EDIHs. It serves as a specialised ecosystem designed to support and nurture digital innovation by connecting industry experts and leaders and fostering collaboration to advance technology start-ups, SMEs, and public sector organisations. DiHubMT offers a comprehensive suite of services on an open, transparent and non-discriminatory basis, emphasising digital and green transformation. </w:t>
      </w:r>
    </w:p>
    <w:p w:rsidRPr="009F3F65" w:rsidR="003130C2" w:rsidP="003130C2" w:rsidRDefault="003130C2" w14:paraId="002A74A1" w14:textId="77777777">
      <w:pPr>
        <w:rPr>
          <w:lang w:val="en-GB"/>
        </w:rPr>
      </w:pPr>
    </w:p>
    <w:p w:rsidRPr="009F3F65" w:rsidR="003130C2" w:rsidP="003130C2" w:rsidRDefault="003130C2" w14:paraId="77C8FA49" w14:textId="77777777">
      <w:pPr>
        <w:rPr>
          <w:rFonts w:eastAsiaTheme="majorEastAsia"/>
        </w:rPr>
      </w:pPr>
      <w:r>
        <w:t>Key services include:</w:t>
      </w:r>
    </w:p>
    <w:p w:rsidRPr="00B47B36" w:rsidR="003130C2" w:rsidP="003130C2" w:rsidRDefault="003130C2" w14:paraId="7436AC64" w14:textId="77777777">
      <w:pPr>
        <w:pStyle w:val="ListParagraph"/>
        <w:numPr>
          <w:ilvl w:val="0"/>
          <w:numId w:val="6"/>
        </w:numPr>
        <w:rPr>
          <w:rFonts w:ascii="Segoe UI" w:hAnsi="Segoe UI" w:cs="Segoe UI"/>
          <w:sz w:val="18"/>
          <w:szCs w:val="18"/>
        </w:rPr>
      </w:pPr>
      <w:r>
        <w:t>Digital entrepreneurship support services;</w:t>
      </w:r>
    </w:p>
    <w:p w:rsidRPr="00B47B36" w:rsidR="003130C2" w:rsidP="003130C2" w:rsidRDefault="003130C2" w14:paraId="708079E0" w14:textId="77777777">
      <w:pPr>
        <w:pStyle w:val="ListParagraph"/>
        <w:numPr>
          <w:ilvl w:val="0"/>
          <w:numId w:val="6"/>
        </w:numPr>
        <w:rPr>
          <w:rFonts w:ascii="Segoe UI" w:hAnsi="Segoe UI" w:cs="Segoe UI"/>
          <w:sz w:val="18"/>
          <w:szCs w:val="18"/>
        </w:rPr>
      </w:pPr>
      <w:r>
        <w:t>Technical ‘test before invest’ support services;</w:t>
      </w:r>
    </w:p>
    <w:p w:rsidRPr="00B47B36" w:rsidR="003130C2" w:rsidP="003130C2" w:rsidRDefault="003130C2" w14:paraId="0BD088D4" w14:textId="77777777">
      <w:pPr>
        <w:pStyle w:val="ListParagraph"/>
        <w:numPr>
          <w:ilvl w:val="0"/>
          <w:numId w:val="6"/>
        </w:numPr>
        <w:rPr>
          <w:rFonts w:ascii="Segoe UI" w:hAnsi="Segoe UI" w:cs="Segoe UI"/>
          <w:sz w:val="18"/>
          <w:szCs w:val="18"/>
        </w:rPr>
      </w:pPr>
      <w:r>
        <w:t>Digital skills and training development;</w:t>
      </w:r>
    </w:p>
    <w:p w:rsidRPr="00B47B36" w:rsidR="003130C2" w:rsidP="003130C2" w:rsidRDefault="003130C2" w14:paraId="5A1DE9A2" w14:textId="77777777">
      <w:pPr>
        <w:pStyle w:val="ListParagraph"/>
        <w:numPr>
          <w:ilvl w:val="0"/>
          <w:numId w:val="6"/>
        </w:numPr>
        <w:rPr>
          <w:rFonts w:ascii="Segoe UI" w:hAnsi="Segoe UI" w:cs="Segoe UI"/>
          <w:sz w:val="18"/>
          <w:szCs w:val="18"/>
        </w:rPr>
      </w:pPr>
      <w:r>
        <w:t>Innovation ecosystems and networking;</w:t>
      </w:r>
    </w:p>
    <w:p w:rsidRPr="00B47B36" w:rsidR="003130C2" w:rsidP="003130C2" w:rsidRDefault="003130C2" w14:paraId="4898C3AB" w14:textId="77777777">
      <w:pPr>
        <w:pStyle w:val="ListParagraph"/>
        <w:numPr>
          <w:ilvl w:val="0"/>
          <w:numId w:val="6"/>
        </w:numPr>
        <w:rPr>
          <w:rFonts w:ascii="Segoe UI" w:hAnsi="Segoe UI" w:cs="Segoe UI"/>
          <w:sz w:val="18"/>
          <w:szCs w:val="18"/>
        </w:rPr>
      </w:pPr>
      <w:r>
        <w:t>Digital innovation policy and strategy.</w:t>
      </w:r>
    </w:p>
    <w:p w:rsidRPr="009F3F65" w:rsidR="003130C2" w:rsidP="003130C2" w:rsidRDefault="003130C2" w14:paraId="27974C77" w14:textId="77777777">
      <w:pPr>
        <w:pStyle w:val="Footer"/>
        <w:ind w:left="720"/>
        <w:rPr>
          <w:rFonts w:ascii="Segoe UI" w:hAnsi="Segoe UI" w:cs="Segoe UI"/>
          <w:sz w:val="18"/>
          <w:szCs w:val="18"/>
          <w:lang w:val="en-GB"/>
        </w:rPr>
      </w:pPr>
    </w:p>
    <w:p w:rsidRPr="009F3F65" w:rsidR="003130C2" w:rsidP="003130C2" w:rsidRDefault="003130C2" w14:paraId="725D46CC" w14:textId="77777777">
      <w:pPr>
        <w:rPr>
          <w:rFonts w:eastAsiaTheme="majorEastAsia"/>
        </w:rPr>
      </w:pPr>
      <w:r>
        <w:t>The hub aims to integrate new digital technologies into practical applications, thereby contributing significantly to the growth of Malta’s digital economy</w:t>
      </w:r>
      <w:r w:rsidRPr="009F3F65">
        <w:rPr>
          <w:rStyle w:val="FootnoteReference"/>
          <w:rFonts w:eastAsiaTheme="majorEastAsia"/>
          <w:lang w:val="en-GB"/>
        </w:rPr>
        <w:footnoteReference w:id="29"/>
      </w:r>
      <w:r>
        <w:t xml:space="preserve"> </w:t>
      </w:r>
      <w:r w:rsidRPr="009F3F65">
        <w:rPr>
          <w:rStyle w:val="FootnoteReference"/>
          <w:rFonts w:eastAsiaTheme="majorEastAsia"/>
          <w:lang w:val="en-GB"/>
        </w:rPr>
        <w:footnoteReference w:id="30"/>
      </w:r>
      <w:r>
        <w:t>.</w:t>
      </w:r>
    </w:p>
    <w:p w:rsidRPr="009F3F65" w:rsidR="003130C2" w:rsidP="003130C2" w:rsidRDefault="003130C2" w14:paraId="7F71EA94" w14:textId="77777777">
      <w:pPr>
        <w:rPr>
          <w:rFonts w:eastAsiaTheme="majorEastAsia"/>
          <w:lang w:val="en-GB"/>
        </w:rPr>
      </w:pPr>
    </w:p>
    <w:p w:rsidRPr="009F3F65" w:rsidR="003130C2" w:rsidP="003130C2" w:rsidRDefault="003130C2" w14:paraId="50413450" w14:textId="77777777">
      <w:r>
        <w:lastRenderedPageBreak/>
        <w:t xml:space="preserve">Malta excels in digital public services, ranking third </w:t>
      </w:r>
      <w:r>
        <w:rPr>
          <w:b/>
        </w:rPr>
        <w:t xml:space="preserve">in the Digital Economy and Society Index (DESI) 2022 </w:t>
      </w:r>
      <w:r>
        <w:t>with a score of 85.8, significantly above the EU average of 67.3. Notably, Malta’s e-government user engagement increased to 72% in 2022, surpassing the EU average of 65%.</w:t>
      </w:r>
    </w:p>
    <w:p w:rsidRPr="009F3F65" w:rsidR="003130C2" w:rsidP="003130C2" w:rsidRDefault="003130C2" w14:paraId="7080C756" w14:textId="77777777">
      <w:pPr>
        <w:rPr>
          <w:lang w:val="en-GB"/>
        </w:rPr>
      </w:pPr>
    </w:p>
    <w:p w:rsidRPr="00B47B36" w:rsidR="003130C2" w:rsidP="003130C2" w:rsidRDefault="003130C2" w14:paraId="176C2C20" w14:textId="77777777">
      <w:pPr>
        <w:pStyle w:val="NoSpacing"/>
        <w:numPr>
          <w:ilvl w:val="0"/>
          <w:numId w:val="6"/>
        </w:numPr>
        <w:spacing w:line="300" w:lineRule="exact"/>
        <w:jc w:val="both"/>
        <w:rPr>
          <w:b/>
          <w:bCs/>
          <w:u w:val="single"/>
        </w:rPr>
      </w:pPr>
      <w:r>
        <w:rPr>
          <w:b/>
          <w:u w:val="single"/>
        </w:rPr>
        <w:t>Poland</w:t>
      </w:r>
    </w:p>
    <w:p w:rsidRPr="009F3F65" w:rsidR="003130C2" w:rsidP="003130C2" w:rsidRDefault="003130C2" w14:paraId="2BE58119" w14:textId="77777777">
      <w:pPr>
        <w:rPr>
          <w:lang w:val="en-GB"/>
        </w:rPr>
      </w:pPr>
    </w:p>
    <w:p w:rsidRPr="00B47B36" w:rsidR="003130C2" w:rsidP="003130C2" w:rsidRDefault="003130C2" w14:paraId="1E965BC6" w14:textId="77777777">
      <w:pPr>
        <w:pStyle w:val="paragraph"/>
        <w:spacing w:before="0" w:beforeAutospacing="0" w:after="0" w:afterAutospacing="0"/>
        <w:jc w:val="both"/>
        <w:textAlignment w:val="baseline"/>
        <w:rPr>
          <w:rFonts w:eastAsiaTheme="majorEastAsia"/>
          <w:b/>
          <w:bCs/>
          <w:sz w:val="22"/>
          <w:szCs w:val="22"/>
          <w:u w:val="single"/>
        </w:rPr>
      </w:pPr>
      <w:r>
        <w:rPr>
          <w:b/>
          <w:sz w:val="22"/>
          <w:u w:val="single"/>
        </w:rPr>
        <w:t>Specific Objective 1 – High Performance Computing </w:t>
      </w:r>
    </w:p>
    <w:p w:rsidRPr="00B47B36" w:rsidR="003130C2" w:rsidP="003130C2" w:rsidRDefault="003130C2" w14:paraId="094B7D8B" w14:textId="77777777">
      <w:pPr>
        <w:pStyle w:val="paragraph"/>
        <w:spacing w:before="0" w:beforeAutospacing="0" w:after="0" w:afterAutospacing="0"/>
        <w:jc w:val="both"/>
        <w:textAlignment w:val="baseline"/>
        <w:rPr>
          <w:sz w:val="22"/>
          <w:szCs w:val="22"/>
          <w:lang w:val="en-GB"/>
        </w:rPr>
      </w:pPr>
    </w:p>
    <w:p w:rsidRPr="009F3F65" w:rsidR="003130C2" w:rsidP="003130C2" w:rsidRDefault="003130C2" w14:paraId="301C0355" w14:textId="77777777">
      <w:r>
        <w:t>In line with this programme, Poland has launched the HPC4Poland EDIH project. This initiative enhances Poland’s high-performance computing capabilities by providing access to advanced computing resources, supporting research and development across various sectors</w:t>
      </w:r>
      <w:r w:rsidRPr="009F3F65">
        <w:rPr>
          <w:rStyle w:val="FootnoteReference"/>
          <w:lang w:val="en-GB"/>
        </w:rPr>
        <w:footnoteReference w:id="31"/>
      </w:r>
      <w:r>
        <w:t>.</w:t>
      </w:r>
    </w:p>
    <w:p w:rsidRPr="009F3F65" w:rsidR="003130C2" w:rsidP="003130C2" w:rsidRDefault="003130C2" w14:paraId="3DB89272" w14:textId="77777777">
      <w:pPr>
        <w:pStyle w:val="Footer"/>
        <w:rPr>
          <w:lang w:val="en-GB"/>
        </w:rPr>
      </w:pPr>
    </w:p>
    <w:p w:rsidRPr="009F3F65" w:rsidR="003130C2" w:rsidP="003130C2" w:rsidRDefault="003130C2" w14:paraId="6CD6EC96" w14:textId="77777777">
      <w:pPr>
        <w:pStyle w:val="Footer"/>
        <w:rPr>
          <w:b/>
          <w:bCs/>
          <w:u w:val="single"/>
          <w:shd w:val="clear" w:color="auto" w:fill="FFFFFF"/>
        </w:rPr>
      </w:pPr>
      <w:r>
        <w:rPr>
          <w:b/>
          <w:u w:val="single"/>
          <w:shd w:val="clear" w:color="auto" w:fill="FFFFFF"/>
        </w:rPr>
        <w:t>Specific Objective 2 – Artificial Intelligence </w:t>
      </w:r>
    </w:p>
    <w:p w:rsidRPr="009F3F65" w:rsidR="003130C2" w:rsidP="003130C2" w:rsidRDefault="003130C2" w14:paraId="0C3F3A25" w14:textId="77777777">
      <w:pPr>
        <w:pStyle w:val="Footer"/>
        <w:rPr>
          <w:shd w:val="clear" w:color="auto" w:fill="FFFFFF"/>
          <w:lang w:val="en-GB"/>
        </w:rPr>
      </w:pPr>
    </w:p>
    <w:p w:rsidRPr="009F3F65" w:rsidR="003130C2" w:rsidP="003130C2" w:rsidRDefault="003130C2" w14:paraId="70A65676" w14:textId="77777777">
      <w:pPr>
        <w:rPr>
          <w:rFonts w:eastAsiaTheme="majorEastAsia"/>
        </w:rPr>
      </w:pPr>
      <w:r>
        <w:t>Among the main projects financed under objective 2 in Poland are the following: </w:t>
      </w:r>
    </w:p>
    <w:p w:rsidRPr="00B47B36" w:rsidR="003130C2" w:rsidP="003130C2" w:rsidRDefault="003130C2" w14:paraId="384FCF79" w14:textId="77777777">
      <w:pPr>
        <w:pStyle w:val="ListParagraph"/>
        <w:numPr>
          <w:ilvl w:val="0"/>
          <w:numId w:val="15"/>
        </w:numPr>
      </w:pPr>
      <w:r>
        <w:t>The</w:t>
      </w:r>
      <w:r>
        <w:rPr>
          <w:b/>
        </w:rPr>
        <w:t xml:space="preserve"> AI sectorial Testing and Experimentation Facilities (TEFs),</w:t>
      </w:r>
      <w:r>
        <w:t xml:space="preserve"> large-scale reference sites to test and experiment with AI solutions;</w:t>
      </w:r>
    </w:p>
    <w:p w:rsidRPr="00B47B36" w:rsidR="003130C2" w:rsidP="003130C2" w:rsidRDefault="003130C2" w14:paraId="68D7304B" w14:textId="77777777">
      <w:pPr>
        <w:pStyle w:val="ListParagraph"/>
        <w:numPr>
          <w:ilvl w:val="0"/>
          <w:numId w:val="15"/>
        </w:numPr>
      </w:pPr>
      <w:r>
        <w:t xml:space="preserve">The </w:t>
      </w:r>
      <w:r>
        <w:rPr>
          <w:b/>
        </w:rPr>
        <w:t>Important Projects of Common European Interest (IPCEI</w:t>
      </w:r>
      <w:r>
        <w:t>) to promote collaboration among Member States in cutting-edge microelectronics and communication projects; </w:t>
      </w:r>
    </w:p>
    <w:p w:rsidRPr="00B47B36" w:rsidR="003130C2" w:rsidP="003130C2" w:rsidRDefault="003130C2" w14:paraId="22649732" w14:textId="77777777">
      <w:pPr>
        <w:pStyle w:val="ListParagraph"/>
        <w:numPr>
          <w:ilvl w:val="0"/>
          <w:numId w:val="15"/>
        </w:numPr>
      </w:pPr>
      <w:r>
        <w:rPr>
          <w:b/>
        </w:rPr>
        <w:t>Highly Secure Collaborative Platform for Aeronautics and Security Industry</w:t>
      </w:r>
      <w:r>
        <w:t>, to create a commercially viable, highly secure cloud-based collaborative platform for managing sensitive multi-country industrial initiatives in the aeronautics and security sector.</w:t>
      </w:r>
    </w:p>
    <w:p w:rsidRPr="00B47B36" w:rsidR="003130C2" w:rsidP="003130C2" w:rsidRDefault="003130C2" w14:paraId="08092CDD" w14:textId="77777777">
      <w:pPr>
        <w:pStyle w:val="ListParagraph"/>
      </w:pPr>
    </w:p>
    <w:p w:rsidRPr="009F3F65" w:rsidR="003130C2" w:rsidP="003130C2" w:rsidRDefault="003130C2" w14:paraId="630AC9A3" w14:textId="77777777">
      <w:pPr>
        <w:rPr>
          <w:rFonts w:eastAsiaTheme="majorEastAsia"/>
        </w:rPr>
      </w:pPr>
      <w:r>
        <w:t xml:space="preserve">In line with these efforts, the </w:t>
      </w:r>
      <w:r>
        <w:rPr>
          <w:b/>
        </w:rPr>
        <w:t>EDIH-SILESIA hub</w:t>
      </w:r>
      <w:r>
        <w:t xml:space="preserve"> in Poland focuses on facilitating the integration of artificial intelligence within industrial applications. It assists businesses and organisations in Silesia in adopting AI technologies effectively</w:t>
      </w:r>
      <w:r w:rsidRPr="009F3F65">
        <w:rPr>
          <w:rStyle w:val="FootnoteReference"/>
          <w:rFonts w:eastAsiaTheme="majorEastAsia"/>
          <w:lang w:val="en-GB"/>
        </w:rPr>
        <w:footnoteReference w:id="32"/>
      </w:r>
      <w:r>
        <w:t xml:space="preserve">. Similarly, the </w:t>
      </w:r>
      <w:r>
        <w:rPr>
          <w:b/>
        </w:rPr>
        <w:t>PDIH</w:t>
      </w:r>
      <w:r>
        <w:t xml:space="preserve"> (Pomeranian Digital Innovation Hub) specialises in AI and robotics. This hub provides expertise and resources aimed at fostering innovation and facilitating digital transformation within these advanced technological fields</w:t>
      </w:r>
      <w:r w:rsidRPr="009F3F65">
        <w:rPr>
          <w:rStyle w:val="FootnoteReference"/>
          <w:rFonts w:eastAsiaTheme="majorEastAsia"/>
          <w:lang w:val="en-GB"/>
        </w:rPr>
        <w:footnoteReference w:id="33"/>
      </w:r>
      <w:r>
        <w:t>.</w:t>
      </w:r>
    </w:p>
    <w:p w:rsidRPr="009F3F65" w:rsidR="003130C2" w:rsidP="003130C2" w:rsidRDefault="003130C2" w14:paraId="2FE66AA0" w14:textId="77777777">
      <w:pPr>
        <w:pStyle w:val="Footer"/>
        <w:rPr>
          <w:lang w:val="en-GB"/>
        </w:rPr>
      </w:pPr>
    </w:p>
    <w:p w:rsidRPr="009F3F65" w:rsidR="003130C2" w:rsidP="003130C2" w:rsidRDefault="003130C2" w14:paraId="359551FE" w14:textId="77777777">
      <w:pPr>
        <w:pStyle w:val="Footer"/>
        <w:rPr>
          <w:rFonts w:eastAsiaTheme="majorEastAsia"/>
          <w:b/>
          <w:bCs/>
          <w:u w:val="single"/>
        </w:rPr>
      </w:pPr>
      <w:r>
        <w:rPr>
          <w:b/>
          <w:u w:val="single"/>
        </w:rPr>
        <w:t>Specific Objective 3 – Cybersecurity and Trust </w:t>
      </w:r>
    </w:p>
    <w:p w:rsidRPr="009F3F65" w:rsidR="003130C2" w:rsidP="003130C2" w:rsidRDefault="003130C2" w14:paraId="3C775D42" w14:textId="77777777">
      <w:pPr>
        <w:pStyle w:val="Footer"/>
        <w:rPr>
          <w:lang w:val="en-GB"/>
        </w:rPr>
      </w:pPr>
    </w:p>
    <w:p w:rsidRPr="009F3F65" w:rsidR="003130C2" w:rsidP="003130C2" w:rsidRDefault="003130C2" w14:paraId="4A417A9A" w14:textId="77777777">
      <w:pPr>
        <w:rPr>
          <w:rFonts w:eastAsiaTheme="majorEastAsia"/>
        </w:rPr>
      </w:pPr>
      <w:r>
        <w:t xml:space="preserve">The </w:t>
      </w:r>
      <w:r>
        <w:rPr>
          <w:b/>
        </w:rPr>
        <w:t>CyberSec</w:t>
      </w:r>
      <w:r>
        <w:t xml:space="preserve"> project in Poznań is a key component of these initiatives, focusing on enhancing cybersecurity measures and fostering trust in digital transactions. It provides robust cybersecurity solutions aimed at protecting data and systems</w:t>
      </w:r>
      <w:r w:rsidRPr="009F3F65">
        <w:rPr>
          <w:rStyle w:val="FootnoteReference"/>
          <w:lang w:val="en-GB"/>
        </w:rPr>
        <w:footnoteReference w:id="34"/>
      </w:r>
      <w:r>
        <w:t xml:space="preserve">. Additionally, the </w:t>
      </w:r>
      <w:r>
        <w:rPr>
          <w:b/>
        </w:rPr>
        <w:t xml:space="preserve">Smart Secure Cities </w:t>
      </w:r>
      <w:r>
        <w:t>project seeks to bolster security in urban environments. It aims to enhance the safety and resilience of cities by implementing advanced digital security technologies</w:t>
      </w:r>
      <w:r w:rsidRPr="009F3F65">
        <w:rPr>
          <w:rStyle w:val="FootnoteReference"/>
          <w:lang w:val="en-GB"/>
        </w:rPr>
        <w:footnoteReference w:id="35"/>
      </w:r>
      <w:r>
        <w:t>.</w:t>
      </w:r>
    </w:p>
    <w:p w:rsidRPr="009F3F65" w:rsidR="003130C2" w:rsidP="003130C2" w:rsidRDefault="003130C2" w14:paraId="4D0946AD" w14:textId="77777777">
      <w:pPr>
        <w:rPr>
          <w:rFonts w:eastAsiaTheme="majorEastAsia"/>
          <w:lang w:val="en-GB"/>
        </w:rPr>
      </w:pPr>
    </w:p>
    <w:p w:rsidRPr="009F3F65" w:rsidR="003130C2" w:rsidP="003130C2" w:rsidRDefault="003130C2" w14:paraId="77E947CA" w14:textId="77777777">
      <w:pPr>
        <w:pStyle w:val="Footer"/>
        <w:rPr>
          <w:rFonts w:eastAsiaTheme="majorEastAsia"/>
          <w:b/>
          <w:bCs/>
          <w:u w:val="single"/>
        </w:rPr>
      </w:pPr>
      <w:r>
        <w:rPr>
          <w:b/>
          <w:u w:val="single"/>
        </w:rPr>
        <w:t>Specific Objective 4 – Advanced Digital Skills </w:t>
      </w:r>
    </w:p>
    <w:p w:rsidRPr="009F3F65" w:rsidR="003130C2" w:rsidP="003130C2" w:rsidRDefault="003130C2" w14:paraId="4B7414A2" w14:textId="77777777">
      <w:pPr>
        <w:pStyle w:val="Footer"/>
        <w:rPr>
          <w:lang w:val="en-GB"/>
        </w:rPr>
      </w:pPr>
    </w:p>
    <w:p w:rsidRPr="009F3F65" w:rsidR="003130C2" w:rsidP="003130C2" w:rsidRDefault="003130C2" w14:paraId="3F485541" w14:textId="77777777">
      <w:pPr>
        <w:rPr>
          <w:rFonts w:eastAsiaTheme="majorEastAsia"/>
        </w:rPr>
      </w:pPr>
      <w:r>
        <w:lastRenderedPageBreak/>
        <w:t>In the 2022 Digital Economy and Society Index (DESI), Poland demonstrates a performance that is consistently lower than the EU average across all evaluated categories, including overall DESI scores, human capital, connectivity, integration of digital technology, and digital public services.</w:t>
      </w:r>
    </w:p>
    <w:p w:rsidRPr="009F3F65" w:rsidR="003130C2" w:rsidP="003130C2" w:rsidRDefault="003130C2" w14:paraId="54FB869D" w14:textId="77777777">
      <w:pPr>
        <w:rPr>
          <w:rFonts w:eastAsiaTheme="majorEastAsia"/>
          <w:lang w:val="en-GB"/>
        </w:rPr>
      </w:pPr>
    </w:p>
    <w:p w:rsidRPr="009F3F65" w:rsidR="003130C2" w:rsidP="003130C2" w:rsidRDefault="003130C2" w14:paraId="5068135F" w14:textId="77777777">
      <w:pPr>
        <w:rPr>
          <w:rFonts w:eastAsiaTheme="majorEastAsia"/>
        </w:rPr>
      </w:pPr>
      <w:r>
        <w:t>Poland’s performance in the Digital Economy and Society Index 2022 shows mixed results in human capital compared to the EU average. The country has lower proficiency in basic (43%) and advanced (21%) digital skills than the EU averages of 54% and 26%, respectively. However, Poland is close to the EU average in digital content creation skills, with a 57% proficiency. In terms of ICT specialists, Poland has a slightly lower rate (3.5%) compared to the EU average (4.5%), but its percentage of female ICT specialists (16%) is nearly at the EU level (19%).</w:t>
      </w:r>
    </w:p>
    <w:p w:rsidRPr="009F3F65" w:rsidR="003130C2" w:rsidP="003130C2" w:rsidRDefault="003130C2" w14:paraId="43BBF14A" w14:textId="77777777">
      <w:pPr>
        <w:rPr>
          <w:rFonts w:eastAsiaTheme="majorEastAsia"/>
          <w:lang w:val="en-GB"/>
        </w:rPr>
      </w:pPr>
    </w:p>
    <w:p w:rsidRPr="009F3F65" w:rsidR="003130C2" w:rsidP="003130C2" w:rsidRDefault="003130C2" w14:paraId="1C246C31" w14:textId="77777777">
      <w:pPr>
        <w:rPr>
          <w:rFonts w:eastAsiaTheme="majorEastAsia"/>
        </w:rPr>
      </w:pPr>
      <w:r>
        <w:t xml:space="preserve">Regarding the Advanced Digital Skills and the Digital Europe Programme, Poland has important projects aimed at enhancing the digital competency of the workforce. The </w:t>
      </w:r>
      <w:r>
        <w:rPr>
          <w:b/>
        </w:rPr>
        <w:t>red project</w:t>
      </w:r>
      <w:r>
        <w:t xml:space="preserve"> focuses on reskilling and upskilling the workforce in digital technologies, particularly targeting sectors where these skills are crucial for future development. This initiative aims to equip workers with the skills needed to thrive in an increasingly digital landscape</w:t>
      </w:r>
      <w:r w:rsidRPr="009F3F65">
        <w:rPr>
          <w:rStyle w:val="FootnoteReference"/>
          <w:rFonts w:eastAsiaTheme="majorEastAsia"/>
          <w:lang w:val="en-GB"/>
        </w:rPr>
        <w:footnoteReference w:id="36"/>
      </w:r>
      <w:r>
        <w:t>.</w:t>
      </w:r>
    </w:p>
    <w:p w:rsidRPr="009F3F65" w:rsidR="003130C2" w:rsidP="003130C2" w:rsidRDefault="003130C2" w14:paraId="3C575224" w14:textId="77777777">
      <w:pPr>
        <w:pStyle w:val="Footer"/>
        <w:rPr>
          <w:rFonts w:eastAsiaTheme="majorEastAsia"/>
          <w:lang w:val="en-GB"/>
        </w:rPr>
      </w:pPr>
    </w:p>
    <w:p w:rsidRPr="009F3F65" w:rsidR="003130C2" w:rsidP="003130C2" w:rsidRDefault="003130C2" w14:paraId="7CF70DB6" w14:textId="77777777">
      <w:pPr>
        <w:rPr>
          <w:rFonts w:eastAsiaTheme="majorEastAsia"/>
        </w:rPr>
      </w:pPr>
      <w:r>
        <w:t xml:space="preserve">Additionally, </w:t>
      </w:r>
      <w:r>
        <w:rPr>
          <w:b/>
        </w:rPr>
        <w:t>the WRO4digITal project</w:t>
      </w:r>
      <w:r>
        <w:t xml:space="preserve"> is dedicated to improving digital skills among professionals in the Wrocław region. It offers a range of training and workshops in the latest digital technologies, providing essential tools and knowledge to meet the demands of the digital economy</w:t>
      </w:r>
      <w:r w:rsidRPr="009F3F65">
        <w:rPr>
          <w:rStyle w:val="FootnoteReference"/>
          <w:rFonts w:eastAsiaTheme="majorEastAsia"/>
          <w:lang w:val="en-GB"/>
        </w:rPr>
        <w:footnoteReference w:id="37"/>
      </w:r>
      <w:r>
        <w:t>.</w:t>
      </w:r>
    </w:p>
    <w:p w:rsidRPr="009F3F65" w:rsidR="003130C2" w:rsidP="003130C2" w:rsidRDefault="003130C2" w14:paraId="2CD5E8C5" w14:textId="77777777">
      <w:pPr>
        <w:rPr>
          <w:lang w:val="en-GB"/>
        </w:rPr>
      </w:pPr>
    </w:p>
    <w:p w:rsidRPr="009F3F65" w:rsidR="003130C2" w:rsidP="003130C2" w:rsidRDefault="003130C2" w14:paraId="254F858A" w14:textId="77777777">
      <w:pPr>
        <w:pStyle w:val="Footer"/>
        <w:rPr>
          <w:rFonts w:eastAsiaTheme="majorEastAsia"/>
          <w:b/>
          <w:bCs/>
          <w:u w:val="single"/>
        </w:rPr>
      </w:pPr>
      <w:r>
        <w:rPr>
          <w:b/>
          <w:u w:val="single"/>
        </w:rPr>
        <w:t>Specific Objective 5 – Deployment and Best Use of Digital Capacity and Interoperability </w:t>
      </w:r>
    </w:p>
    <w:p w:rsidRPr="009F3F65" w:rsidR="003130C2" w:rsidP="003130C2" w:rsidRDefault="003130C2" w14:paraId="76C2CCE8" w14:textId="77777777">
      <w:pPr>
        <w:pStyle w:val="Footer"/>
        <w:rPr>
          <w:lang w:val="en-GB"/>
        </w:rPr>
      </w:pPr>
    </w:p>
    <w:p w:rsidRPr="009F3F65" w:rsidR="003130C2" w:rsidP="003130C2" w:rsidRDefault="003130C2" w14:paraId="2A3BCEF4" w14:textId="77777777">
      <w:pPr>
        <w:rPr>
          <w:rFonts w:eastAsiaTheme="majorEastAsia"/>
        </w:rPr>
      </w:pPr>
      <w:r>
        <w:t>Regarding the Deployment and Best Use of Digital Capacity and Interoperability and the EDIH, there are several key projects in Poland to enhance the digital landscape across various regions and sectors:</w:t>
      </w:r>
    </w:p>
    <w:p w:rsidRPr="009F3F65" w:rsidR="003130C2" w:rsidP="003130C2" w:rsidRDefault="003130C2" w14:paraId="537F250E" w14:textId="77777777">
      <w:pPr>
        <w:rPr>
          <w:rFonts w:eastAsiaTheme="majorEastAsia"/>
          <w:lang w:val="en-GB"/>
        </w:rPr>
      </w:pPr>
    </w:p>
    <w:p w:rsidRPr="00B47B36" w:rsidR="003130C2" w:rsidP="003130C2" w:rsidRDefault="003130C2" w14:paraId="4FBD6FB0" w14:textId="77777777">
      <w:pPr>
        <w:pStyle w:val="ListParagraph"/>
        <w:numPr>
          <w:ilvl w:val="0"/>
          <w:numId w:val="16"/>
        </w:numPr>
        <w:rPr>
          <w:rFonts w:eastAsiaTheme="majorEastAsia"/>
        </w:rPr>
      </w:pPr>
      <w:r>
        <w:rPr>
          <w:b/>
        </w:rPr>
        <w:t>Mazovia EDIH</w:t>
      </w:r>
      <w:r>
        <w:t xml:space="preserve"> is dedicated to advancing digital transformation within the Mazovia region. The project aims to enhance access to digital tools and promote interoperability among businesses, driving sector-wide connectivity and integration</w:t>
      </w:r>
      <w:r w:rsidRPr="00B47B36">
        <w:rPr>
          <w:rStyle w:val="FootnoteReference"/>
          <w:rFonts w:eastAsiaTheme="majorEastAsia"/>
        </w:rPr>
        <w:footnoteReference w:id="38"/>
      </w:r>
      <w:r>
        <w:t xml:space="preserve"> </w:t>
      </w:r>
      <w:r w:rsidRPr="00B47B36">
        <w:rPr>
          <w:rStyle w:val="FootnoteReference"/>
          <w:rFonts w:eastAsiaTheme="majorEastAsia"/>
        </w:rPr>
        <w:footnoteReference w:id="39"/>
      </w:r>
      <w:r>
        <w:t>.</w:t>
      </w:r>
    </w:p>
    <w:p w:rsidRPr="00B47B36" w:rsidR="003130C2" w:rsidP="003130C2" w:rsidRDefault="003130C2" w14:paraId="31729877" w14:textId="77777777">
      <w:pPr>
        <w:pStyle w:val="ListParagraph"/>
        <w:numPr>
          <w:ilvl w:val="0"/>
          <w:numId w:val="16"/>
        </w:numPr>
        <w:rPr>
          <w:rFonts w:eastAsiaTheme="majorEastAsia"/>
        </w:rPr>
      </w:pPr>
      <w:r>
        <w:rPr>
          <w:b/>
        </w:rPr>
        <w:t>TKDIH</w:t>
      </w:r>
      <w:r>
        <w:t xml:space="preserve"> is centred on accelerating digital transformation by fostering enhanced interoperability and strategically deploying digital capacities. This initiative targets a broad range of sectors, aiming to optimise their digital readiness and efficiency</w:t>
      </w:r>
      <w:r w:rsidRPr="00B47B36">
        <w:rPr>
          <w:rStyle w:val="FootnoteReference"/>
          <w:rFonts w:eastAsiaTheme="majorEastAsia"/>
        </w:rPr>
        <w:footnoteReference w:id="40"/>
      </w:r>
      <w:r>
        <w:t>.</w:t>
      </w:r>
    </w:p>
    <w:p w:rsidRPr="00B47B36" w:rsidR="003130C2" w:rsidP="003130C2" w:rsidRDefault="003130C2" w14:paraId="144FEBCB" w14:textId="77777777">
      <w:pPr>
        <w:pStyle w:val="ListParagraph"/>
        <w:numPr>
          <w:ilvl w:val="0"/>
          <w:numId w:val="16"/>
        </w:numPr>
        <w:rPr>
          <w:rFonts w:eastAsiaTheme="majorEastAsia"/>
        </w:rPr>
      </w:pPr>
      <w:r>
        <w:rPr>
          <w:b/>
        </w:rPr>
        <w:t>WAMA EDIH</w:t>
      </w:r>
      <w:r>
        <w:t xml:space="preserve"> focuses on implementing digital technologies in the Warmia-Masuria region. The project ensures that these technologies are used effectively, bolstering connectivity and interoperability to foster a digitally integrated environment</w:t>
      </w:r>
      <w:r w:rsidRPr="00B47B36">
        <w:rPr>
          <w:rStyle w:val="FootnoteReference"/>
          <w:rFonts w:eastAsiaTheme="majorEastAsia"/>
        </w:rPr>
        <w:footnoteReference w:id="41"/>
      </w:r>
      <w:r>
        <w:t>.</w:t>
      </w:r>
    </w:p>
    <w:p w:rsidRPr="00B47B36" w:rsidR="003130C2" w:rsidP="003130C2" w:rsidRDefault="003130C2" w14:paraId="59158710" w14:textId="77777777">
      <w:pPr>
        <w:pStyle w:val="ListParagraph"/>
        <w:numPr>
          <w:ilvl w:val="0"/>
          <w:numId w:val="16"/>
        </w:numPr>
        <w:rPr>
          <w:rFonts w:eastAsiaTheme="majorEastAsia"/>
        </w:rPr>
      </w:pPr>
      <w:r>
        <w:rPr>
          <w:b/>
        </w:rPr>
        <w:t>h4i (Health for Innovation)</w:t>
      </w:r>
      <w:r>
        <w:t xml:space="preserve"> incorporates advanced elements such as AI, digital skills, and cybersecurity, tailored to address the unique needs of the health sector</w:t>
      </w:r>
      <w:r w:rsidRPr="00B47B36">
        <w:rPr>
          <w:rStyle w:val="FootnoteReference"/>
          <w:rFonts w:eastAsiaTheme="majorEastAsia"/>
        </w:rPr>
        <w:footnoteReference w:id="42"/>
      </w:r>
      <w:r>
        <w:t>.</w:t>
      </w:r>
    </w:p>
    <w:p w:rsidRPr="009F3F65" w:rsidR="003130C2" w:rsidP="003130C2" w:rsidRDefault="003130C2" w14:paraId="29EB531F" w14:textId="77777777">
      <w:pPr>
        <w:pStyle w:val="Footer"/>
        <w:rPr>
          <w:rFonts w:eastAsiaTheme="majorEastAsia"/>
          <w:lang w:val="en-GB"/>
        </w:rPr>
      </w:pPr>
    </w:p>
    <w:p w:rsidRPr="009F3F65" w:rsidR="003130C2" w:rsidP="003130C2" w:rsidRDefault="003130C2" w14:paraId="43E08BBA" w14:textId="77777777">
      <w:r>
        <w:lastRenderedPageBreak/>
        <w:t>Poland ranks 22</w:t>
      </w:r>
      <w:r>
        <w:rPr>
          <w:vertAlign w:val="superscript"/>
        </w:rPr>
        <w:t>nd</w:t>
      </w:r>
      <w:r>
        <w:t xml:space="preserve"> in the Digital Economy and Society Index (DESI) 2022 for digital public services, scoring 55.8, which is below the EU average of 67.3. In 2022, 55% of internet users in Poland used e-government services, trailing the EU average of 65%. The country scored 74 for pre-filled forms, surpassing the EU average of 64. However, digital public services for citizens and businesses scored 57 and 70 respectively, both below the EU averages of 75 and 82. Notably, Poland excels in open data, achieving a 95% score, significantly higher than the EU average of 81%.</w:t>
      </w:r>
    </w:p>
    <w:p w:rsidRPr="009F3F65" w:rsidR="003130C2" w:rsidP="003130C2" w:rsidRDefault="003130C2" w14:paraId="185D32A5" w14:textId="77777777">
      <w:pPr>
        <w:rPr>
          <w:lang w:val="en-GB"/>
        </w:rPr>
      </w:pPr>
    </w:p>
    <w:p w:rsidRPr="00B47B36" w:rsidR="003130C2" w:rsidP="003130C2" w:rsidRDefault="003130C2" w14:paraId="4A6C8FC6" w14:textId="77777777">
      <w:pPr>
        <w:pStyle w:val="NoSpacing"/>
        <w:numPr>
          <w:ilvl w:val="0"/>
          <w:numId w:val="6"/>
        </w:numPr>
        <w:spacing w:line="300" w:lineRule="exact"/>
        <w:jc w:val="both"/>
        <w:rPr>
          <w:b/>
          <w:bCs/>
          <w:u w:val="single"/>
        </w:rPr>
      </w:pPr>
      <w:r>
        <w:rPr>
          <w:b/>
          <w:u w:val="single"/>
        </w:rPr>
        <w:t>Portugal</w:t>
      </w:r>
    </w:p>
    <w:p w:rsidRPr="00B47B36" w:rsidR="003130C2" w:rsidP="003130C2" w:rsidRDefault="003130C2" w14:paraId="41D482BC" w14:textId="77777777">
      <w:pPr>
        <w:pStyle w:val="NoSpacing"/>
        <w:spacing w:line="300" w:lineRule="exact"/>
        <w:jc w:val="both"/>
        <w:rPr>
          <w:lang w:val="en-GB"/>
        </w:rPr>
      </w:pPr>
    </w:p>
    <w:p w:rsidRPr="009F3F65" w:rsidR="003130C2" w:rsidP="003130C2" w:rsidRDefault="003130C2" w14:paraId="10A83E0B" w14:textId="77777777">
      <w:pPr>
        <w:pStyle w:val="Footer"/>
        <w:rPr>
          <w:b/>
          <w:bCs/>
          <w:u w:val="single"/>
        </w:rPr>
      </w:pPr>
      <w:r>
        <w:rPr>
          <w:b/>
          <w:u w:val="single"/>
        </w:rPr>
        <w:t>Objective 1 – High Performance Computing</w:t>
      </w:r>
    </w:p>
    <w:p w:rsidRPr="009F3F65" w:rsidR="003130C2" w:rsidP="003130C2" w:rsidRDefault="003130C2" w14:paraId="2160D403" w14:textId="77777777">
      <w:pPr>
        <w:pStyle w:val="Footer"/>
        <w:rPr>
          <w:lang w:val="en-GB"/>
        </w:rPr>
      </w:pPr>
    </w:p>
    <w:p w:rsidRPr="009F3F65" w:rsidR="003130C2" w:rsidP="003130C2" w:rsidRDefault="003130C2" w14:paraId="1AB22A6B" w14:textId="77777777">
      <w:r>
        <w:t>Portugal’s pursuit of high-performance computing (HPC) excellence under the DEP has been achieved through the European High-Performance Computing Joint Undertaking (EuroHPC JU)</w:t>
      </w:r>
      <w:r w:rsidRPr="009F3F65">
        <w:rPr>
          <w:rStyle w:val="FootnoteReference"/>
          <w:lang w:val="en-GB"/>
        </w:rPr>
        <w:footnoteReference w:id="43"/>
      </w:r>
      <w:r>
        <w:t xml:space="preserve">. </w:t>
      </w:r>
      <w:r>
        <w:rPr>
          <w:b/>
        </w:rPr>
        <w:t>Portugal has one supercomputing project through the EuroHPC JU, Deucalion</w:t>
      </w:r>
      <w:r>
        <w:t xml:space="preserve">, which is a </w:t>
      </w:r>
      <w:r>
        <w:rPr>
          <w:b/>
        </w:rPr>
        <w:t>petascale EuroHPC</w:t>
      </w:r>
      <w:r>
        <w:t xml:space="preserve"> supercomputer launched in September 2023 in </w:t>
      </w:r>
      <w:r>
        <w:rPr>
          <w:b/>
        </w:rPr>
        <w:t>Guimarães</w:t>
      </w:r>
      <w:r>
        <w:t xml:space="preserve">. With its cutting-edge ARM processors, it operates at speeds surpassing 10 petaflops, driving innovation across various fields. Co-funded by EuroHPC JU and </w:t>
      </w:r>
      <w:r>
        <w:rPr>
          <w:i/>
        </w:rPr>
        <w:t>Fundação para a Ciência e a Tecnologia</w:t>
      </w:r>
      <w:r>
        <w:t xml:space="preserve"> (FCT), Deucalion is housed at MACC.</w:t>
      </w:r>
    </w:p>
    <w:p w:rsidRPr="009F3F65" w:rsidR="003130C2" w:rsidP="003130C2" w:rsidRDefault="003130C2" w14:paraId="40120E9B" w14:textId="77777777">
      <w:pPr>
        <w:rPr>
          <w:lang w:val="en-GB"/>
        </w:rPr>
      </w:pPr>
    </w:p>
    <w:p w:rsidRPr="009F3F65" w:rsidR="003130C2" w:rsidP="003130C2" w:rsidRDefault="003130C2" w14:paraId="0FC731F2" w14:textId="77777777">
      <w:r>
        <w:t xml:space="preserve">The </w:t>
      </w:r>
      <w:r>
        <w:rPr>
          <w:b/>
        </w:rPr>
        <w:t>Minho Advanced Computing Centre (MACC)</w:t>
      </w:r>
      <w:r>
        <w:t xml:space="preserve"> is a sustainable supercomputing and bigdata infrastructure facility for national scientific and industrial communities. It was created in 2017 by the Portuguese government through FCT, INCoDE.2030 and the University of Minho as a national collaborative infrastructure facility to promote and support Open Science initiatives on advanced computing, data science and visualisation</w:t>
      </w:r>
      <w:r w:rsidRPr="009F3F65">
        <w:rPr>
          <w:rStyle w:val="FootnoteReference"/>
          <w:lang w:val="en-GB"/>
        </w:rPr>
        <w:footnoteReference w:id="44"/>
      </w:r>
      <w:r>
        <w:t>.</w:t>
      </w:r>
    </w:p>
    <w:p w:rsidRPr="009F3F65" w:rsidR="003130C2" w:rsidP="003130C2" w:rsidRDefault="003130C2" w14:paraId="67D3B806" w14:textId="77777777">
      <w:pPr>
        <w:rPr>
          <w:lang w:val="en-GB"/>
        </w:rPr>
      </w:pPr>
    </w:p>
    <w:p w:rsidRPr="009F3F65" w:rsidR="003130C2" w:rsidP="003130C2" w:rsidRDefault="003130C2" w14:paraId="4047B757" w14:textId="77777777">
      <w:r>
        <w:rPr>
          <w:b/>
        </w:rPr>
        <w:t xml:space="preserve">The </w:t>
      </w:r>
      <w:r>
        <w:rPr>
          <w:b/>
          <w:i/>
        </w:rPr>
        <w:t>Fundação para a Ciência e a Tecnologia</w:t>
      </w:r>
      <w:r>
        <w:rPr>
          <w:b/>
        </w:rPr>
        <w:t xml:space="preserve"> (FCT)</w:t>
      </w:r>
      <w:r>
        <w:t xml:space="preserve"> is the national public agency that supports research in science, technology and innovation in all areas of knowledge and comes under the Ministry of Science, Technology and Higher Education</w:t>
      </w:r>
      <w:r w:rsidRPr="009F3F65">
        <w:rPr>
          <w:rStyle w:val="FootnoteReference"/>
          <w:lang w:val="en-GB"/>
        </w:rPr>
        <w:footnoteReference w:id="45"/>
      </w:r>
      <w:r>
        <w:t>.</w:t>
      </w:r>
    </w:p>
    <w:p w:rsidRPr="009F3F65" w:rsidR="003130C2" w:rsidP="003130C2" w:rsidRDefault="003130C2" w14:paraId="1A51536F" w14:textId="77777777">
      <w:pPr>
        <w:pStyle w:val="Footer"/>
        <w:rPr>
          <w:lang w:val="en-GB"/>
        </w:rPr>
      </w:pPr>
    </w:p>
    <w:p w:rsidRPr="009F3F65" w:rsidR="003130C2" w:rsidP="003130C2" w:rsidRDefault="003130C2" w14:paraId="3CFA8019" w14:textId="77777777">
      <w:pPr>
        <w:pStyle w:val="Footer"/>
        <w:rPr>
          <w:b/>
          <w:bCs/>
          <w:u w:val="single"/>
        </w:rPr>
      </w:pPr>
      <w:r>
        <w:rPr>
          <w:b/>
          <w:u w:val="single"/>
        </w:rPr>
        <w:t>Objective 2 – Artificial Intelligence</w:t>
      </w:r>
    </w:p>
    <w:p w:rsidRPr="009F3F65" w:rsidR="003130C2" w:rsidP="003130C2" w:rsidRDefault="003130C2" w14:paraId="71111074" w14:textId="77777777">
      <w:pPr>
        <w:pStyle w:val="Footer"/>
        <w:rPr>
          <w:lang w:val="en-GB"/>
        </w:rPr>
      </w:pPr>
    </w:p>
    <w:p w:rsidRPr="009F3F65" w:rsidR="003130C2" w:rsidP="003130C2" w:rsidRDefault="003130C2" w14:paraId="36B11605" w14:textId="77777777">
      <w:pPr>
        <w:pStyle w:val="Footer"/>
      </w:pPr>
      <w:r>
        <w:t>Among the main projects financed under objective 2 in Portugal are the following:</w:t>
      </w:r>
    </w:p>
    <w:p w:rsidRPr="009F3F65" w:rsidR="003130C2" w:rsidP="003130C2" w:rsidRDefault="003130C2" w14:paraId="42A69C9A" w14:textId="77777777">
      <w:pPr>
        <w:pStyle w:val="Footer"/>
        <w:numPr>
          <w:ilvl w:val="0"/>
          <w:numId w:val="7"/>
        </w:numPr>
      </w:pPr>
      <w:r>
        <w:t>The</w:t>
      </w:r>
      <w:r>
        <w:rPr>
          <w:b/>
        </w:rPr>
        <w:t xml:space="preserve"> AI sectorial Testing and Experimentation Facilities (TEFs)</w:t>
      </w:r>
      <w:r>
        <w:t>, large-scale reference sites to test and experiment with AI solutions;</w:t>
      </w:r>
    </w:p>
    <w:p w:rsidRPr="009F3F65" w:rsidR="003130C2" w:rsidP="003130C2" w:rsidRDefault="003130C2" w14:paraId="0CD2912C" w14:textId="77777777">
      <w:pPr>
        <w:pStyle w:val="Footer"/>
        <w:numPr>
          <w:ilvl w:val="0"/>
          <w:numId w:val="7"/>
        </w:numPr>
      </w:pPr>
      <w:r>
        <w:t>The</w:t>
      </w:r>
      <w:r>
        <w:rPr>
          <w:b/>
        </w:rPr>
        <w:t xml:space="preserve"> Important Projects of Common European Interest (IPCEI)</w:t>
      </w:r>
      <w:r>
        <w:t xml:space="preserve"> to promote collaboration among Member States in cutting-edge microelectronics and communication projects;</w:t>
      </w:r>
    </w:p>
    <w:p w:rsidRPr="009F3F65" w:rsidR="003130C2" w:rsidP="003130C2" w:rsidRDefault="003130C2" w14:paraId="0517F491" w14:textId="77777777">
      <w:pPr>
        <w:pStyle w:val="Footer"/>
        <w:numPr>
          <w:ilvl w:val="0"/>
          <w:numId w:val="7"/>
        </w:numPr>
      </w:pPr>
      <w:r>
        <w:rPr>
          <w:b/>
        </w:rPr>
        <w:t>Highly Secure Collaborative Platform for Aeronautics and Security Industry</w:t>
      </w:r>
      <w:r>
        <w:t>, to create a commercially viable, highly secure cloud-based collaborative platform for managing sensitive multi-country industrial initiatives in the aeronautics and security sector</w:t>
      </w:r>
      <w:r w:rsidRPr="009F3F65">
        <w:rPr>
          <w:rStyle w:val="FootnoteReference"/>
          <w:lang w:val="en-GB"/>
        </w:rPr>
        <w:footnoteReference w:id="46"/>
      </w:r>
      <w:r>
        <w:t>.</w:t>
      </w:r>
    </w:p>
    <w:p w:rsidRPr="009F3F65" w:rsidR="003130C2" w:rsidP="003130C2" w:rsidRDefault="003130C2" w14:paraId="030E1F45" w14:textId="77777777">
      <w:pPr>
        <w:pStyle w:val="Footer"/>
        <w:rPr>
          <w:lang w:val="en-GB"/>
        </w:rPr>
      </w:pPr>
    </w:p>
    <w:p w:rsidRPr="009F3F65" w:rsidR="003130C2" w:rsidP="003130C2" w:rsidRDefault="003130C2" w14:paraId="4FD23D35" w14:textId="77777777">
      <w:r>
        <w:lastRenderedPageBreak/>
        <w:t>Some of these projects come under the 2023-2024 work programme and are assessed through grant applications. As a consequence, their specific assessments of Portugal are yet to be determined.</w:t>
      </w:r>
    </w:p>
    <w:p w:rsidRPr="009F3F65" w:rsidR="003130C2" w:rsidP="003130C2" w:rsidRDefault="003130C2" w14:paraId="4F82FB5D" w14:textId="77777777">
      <w:pPr>
        <w:rPr>
          <w:lang w:val="en-GB"/>
        </w:rPr>
      </w:pPr>
    </w:p>
    <w:p w:rsidRPr="009F3F65" w:rsidR="003130C2" w:rsidP="003130C2" w:rsidRDefault="003130C2" w14:paraId="6EF1F8D9" w14:textId="77777777">
      <w:r>
        <w:t xml:space="preserve">Nevertheless, regarding </w:t>
      </w:r>
      <w:r>
        <w:rPr>
          <w:b/>
        </w:rPr>
        <w:t>Portugal’s AI landscape</w:t>
      </w:r>
      <w:r>
        <w:t xml:space="preserve">, the Portuguese government unveiled the national strategy </w:t>
      </w:r>
      <w:r>
        <w:rPr>
          <w:b/>
        </w:rPr>
        <w:t>AI Portugal 2030</w:t>
      </w:r>
      <w:r>
        <w:t xml:space="preserve"> in June 2019, outlining challenges and opportunities within the country’s AI ecosystem. This strategy emphasises fostering AI usage in both public and private sectors over the coming years, with a focus on inclusion, education, qualification, specialisation and research</w:t>
      </w:r>
      <w:r w:rsidRPr="009F3F65">
        <w:rPr>
          <w:rStyle w:val="FootnoteReference"/>
          <w:lang w:val="en-GB"/>
        </w:rPr>
        <w:footnoteReference w:id="47"/>
      </w:r>
      <w:r>
        <w:t>.</w:t>
      </w:r>
    </w:p>
    <w:p w:rsidRPr="009F3F65" w:rsidR="003130C2" w:rsidP="003130C2" w:rsidRDefault="003130C2" w14:paraId="53E48368" w14:textId="77777777">
      <w:pPr>
        <w:rPr>
          <w:lang w:val="en-GB"/>
        </w:rPr>
      </w:pPr>
    </w:p>
    <w:p w:rsidRPr="009F3F65" w:rsidR="003130C2" w:rsidP="003130C2" w:rsidRDefault="003130C2" w14:paraId="00922040" w14:textId="77777777">
      <w:r>
        <w:t xml:space="preserve">As part of the EU’s </w:t>
      </w:r>
      <w:r>
        <w:rPr>
          <w:b/>
        </w:rPr>
        <w:t>AI sectorial Testing and Experimentation Facilities (TEFs)</w:t>
      </w:r>
      <w:r>
        <w:t xml:space="preserve">, Portugal hosts nodes primarily focused on </w:t>
      </w:r>
      <w:r>
        <w:rPr>
          <w:b/>
        </w:rPr>
        <w:t>healthcare</w:t>
      </w:r>
      <w:r>
        <w:t xml:space="preserve">, including the </w:t>
      </w:r>
      <w:r>
        <w:rPr>
          <w:u w:val="single"/>
        </w:rPr>
        <w:t>Instituto Pedro Nunes, Health Cluster Portugal, Centro Hospitalar Universitário De Coimbra Epe, Centro Hospitalar De São João Epe, and Serviços Partilhados Do Ministério Da Saúde Epe</w:t>
      </w:r>
      <w:r w:rsidRPr="009F3F65">
        <w:rPr>
          <w:rStyle w:val="FootnoteReference"/>
          <w:u w:val="single"/>
          <w:lang w:val="en-GB"/>
        </w:rPr>
        <w:footnoteReference w:id="48"/>
      </w:r>
      <w:r>
        <w:t>.</w:t>
      </w:r>
    </w:p>
    <w:p w:rsidRPr="009F3F65" w:rsidR="003130C2" w:rsidP="003130C2" w:rsidRDefault="003130C2" w14:paraId="00EBE735" w14:textId="77777777">
      <w:pPr>
        <w:pStyle w:val="Footer"/>
        <w:rPr>
          <w:lang w:val="en-GB"/>
        </w:rPr>
      </w:pPr>
    </w:p>
    <w:p w:rsidRPr="009F3F65" w:rsidR="003130C2" w:rsidP="003130C2" w:rsidRDefault="003130C2" w14:paraId="75119952" w14:textId="77777777">
      <w:r>
        <w:t xml:space="preserve">Moreover, Portugal is actively engaged in the </w:t>
      </w:r>
      <w:r>
        <w:rPr>
          <w:b/>
        </w:rPr>
        <w:t>Important Projects of Common European Interest (IPCEI),</w:t>
      </w:r>
      <w:r>
        <w:t xml:space="preserve"> particularly in the </w:t>
      </w:r>
      <w:r>
        <w:rPr>
          <w:b/>
        </w:rPr>
        <w:t>hydrogen sector</w:t>
      </w:r>
      <w:r>
        <w:t xml:space="preserve">, participating in the </w:t>
      </w:r>
      <w:r>
        <w:rPr>
          <w:b/>
        </w:rPr>
        <w:t>first, second and third hydrogen IPCEI-Hy2Tech</w:t>
      </w:r>
      <w:r>
        <w:t>. This initiative covers various aspects of the hydrogen technology value chain, encompassing hydrogen generation, fuel cells, storage, transportation, distribution, and end-user applications</w:t>
      </w:r>
      <w:r w:rsidRPr="009F3F65">
        <w:rPr>
          <w:rStyle w:val="FootnoteReference"/>
          <w:lang w:val="en-GB"/>
        </w:rPr>
        <w:footnoteReference w:id="49"/>
      </w:r>
      <w:r>
        <w:t>.</w:t>
      </w:r>
    </w:p>
    <w:p w:rsidRPr="009F3F65" w:rsidR="003130C2" w:rsidP="003130C2" w:rsidRDefault="003130C2" w14:paraId="3F33C58D" w14:textId="77777777">
      <w:pPr>
        <w:spacing w:line="240" w:lineRule="auto"/>
        <w:rPr>
          <w:lang w:val="en-GB"/>
        </w:rPr>
      </w:pPr>
    </w:p>
    <w:p w:rsidRPr="009F3F65" w:rsidR="003130C2" w:rsidP="003130C2" w:rsidRDefault="003130C2" w14:paraId="402E8CF6" w14:textId="77777777">
      <w:pPr>
        <w:pStyle w:val="Footer"/>
        <w:rPr>
          <w:b/>
          <w:bCs/>
          <w:u w:val="single"/>
        </w:rPr>
      </w:pPr>
      <w:r>
        <w:rPr>
          <w:b/>
          <w:u w:val="single"/>
        </w:rPr>
        <w:t>Objective 3 – Cybersecurity and Trust</w:t>
      </w:r>
    </w:p>
    <w:p w:rsidRPr="009F3F65" w:rsidR="003130C2" w:rsidP="003130C2" w:rsidRDefault="003130C2" w14:paraId="54E291EE" w14:textId="77777777">
      <w:pPr>
        <w:pStyle w:val="Footer"/>
        <w:rPr>
          <w:lang w:val="en-GB"/>
        </w:rPr>
      </w:pPr>
    </w:p>
    <w:p w:rsidRPr="009F3F65" w:rsidR="003130C2" w:rsidP="003130C2" w:rsidRDefault="003130C2" w14:paraId="13054C21" w14:textId="77777777">
      <w:r>
        <w:t xml:space="preserve">The </w:t>
      </w:r>
      <w:r>
        <w:rPr>
          <w:b/>
        </w:rPr>
        <w:t>Portuguese National Cybersecurity Centre (CNCS)</w:t>
      </w:r>
      <w:r>
        <w:t xml:space="preserve"> is dedicated to ensuring a free, reliable, and secure cyberspace of national interest. It serves as the operational coordinator and national authority for cybersecurity matters, focusing on awareness-raising, training, alert dissemination, knowledge production, incident response coordination, and regulatory supervision in line with the Legal Framework for Cyberspace Security</w:t>
      </w:r>
      <w:r w:rsidRPr="009F3F65">
        <w:rPr>
          <w:rStyle w:val="FootnoteReference"/>
          <w:lang w:val="en-GB"/>
        </w:rPr>
        <w:footnoteReference w:id="50"/>
      </w:r>
      <w:r>
        <w:t>.</w:t>
      </w:r>
    </w:p>
    <w:p w:rsidRPr="009F3F65" w:rsidR="003130C2" w:rsidP="003130C2" w:rsidRDefault="003130C2" w14:paraId="4D463A58" w14:textId="77777777">
      <w:pPr>
        <w:spacing w:line="240" w:lineRule="auto"/>
        <w:rPr>
          <w:lang w:val="en-GB"/>
        </w:rPr>
      </w:pPr>
    </w:p>
    <w:p w:rsidRPr="00B47B36" w:rsidR="003130C2" w:rsidP="003130C2" w:rsidRDefault="003130C2" w14:paraId="1A393031" w14:textId="77777777">
      <w:pPr>
        <w:pStyle w:val="NoSpacing"/>
        <w:jc w:val="both"/>
        <w:rPr>
          <w:b/>
          <w:bCs/>
          <w:u w:val="single"/>
        </w:rPr>
      </w:pPr>
      <w:r>
        <w:rPr>
          <w:b/>
          <w:u w:val="single"/>
        </w:rPr>
        <w:t>Objective 4 – Advanced Digital Skills</w:t>
      </w:r>
    </w:p>
    <w:p w:rsidRPr="00B47B36" w:rsidR="003130C2" w:rsidP="003130C2" w:rsidRDefault="003130C2" w14:paraId="1EFA82B2" w14:textId="77777777">
      <w:pPr>
        <w:pStyle w:val="NoSpacing"/>
        <w:jc w:val="both"/>
        <w:rPr>
          <w:lang w:val="en-GB"/>
        </w:rPr>
      </w:pPr>
    </w:p>
    <w:p w:rsidRPr="009F3F65" w:rsidR="003130C2" w:rsidP="003130C2" w:rsidRDefault="003130C2" w14:paraId="0B74B7AA" w14:textId="77777777">
      <w:pPr>
        <w:rPr>
          <w:b/>
          <w:bCs/>
          <w:u w:val="single"/>
        </w:rPr>
      </w:pPr>
      <w:r>
        <w:t xml:space="preserve">According to the </w:t>
      </w:r>
      <w:r>
        <w:rPr>
          <w:b/>
        </w:rPr>
        <w:t>JRC report on</w:t>
      </w:r>
      <w:r>
        <w:t xml:space="preserve"> </w:t>
      </w:r>
      <w:r>
        <w:rPr>
          <w:b/>
        </w:rPr>
        <w:t>Academic Offer of Advanced Digital Skills in 2020-21</w:t>
      </w:r>
      <w:r>
        <w:t xml:space="preserve">, Portugal does not have as many master’s programmes in digital skills as some other European countries. However, there has been a significant rise in specialised options. For example, in the 2020-2021 academic year, </w:t>
      </w:r>
      <w:r>
        <w:rPr>
          <w:u w:val="single"/>
        </w:rPr>
        <w:t>Portugal provided 22 master’s programmes in Artificial Intelligence, 8 in High-Performance Computing, 13 in Cybersecurity, and 27 in Data Science</w:t>
      </w:r>
      <w:r w:rsidRPr="009F3F65">
        <w:rPr>
          <w:rStyle w:val="FootnoteReference"/>
          <w:u w:val="single"/>
          <w:lang w:val="en-GB"/>
        </w:rPr>
        <w:footnoteReference w:id="51"/>
      </w:r>
      <w:r>
        <w:t>.</w:t>
      </w:r>
    </w:p>
    <w:p w:rsidRPr="009F3F65" w:rsidR="003130C2" w:rsidP="003130C2" w:rsidRDefault="003130C2" w14:paraId="17B6B5CC" w14:textId="77777777">
      <w:pPr>
        <w:rPr>
          <w:lang w:val="en-GB"/>
        </w:rPr>
      </w:pPr>
    </w:p>
    <w:p w:rsidRPr="009F3F65" w:rsidR="003130C2" w:rsidP="003130C2" w:rsidRDefault="003130C2" w14:paraId="5769200F" w14:textId="77777777">
      <w:pPr>
        <w:rPr>
          <w:u w:val="single"/>
        </w:rPr>
      </w:pPr>
      <w:r>
        <w:t xml:space="preserve">Moreover, Portugal improved its position in the </w:t>
      </w:r>
      <w:r>
        <w:rPr>
          <w:b/>
        </w:rPr>
        <w:t>2022 Digital Economy and Society Index (DESI),</w:t>
      </w:r>
      <w:r>
        <w:t xml:space="preserve"> rising to the </w:t>
      </w:r>
      <w:r>
        <w:rPr>
          <w:b/>
        </w:rPr>
        <w:t>15</w:t>
      </w:r>
      <w:r>
        <w:rPr>
          <w:b/>
          <w:vertAlign w:val="superscript"/>
        </w:rPr>
        <w:t>th</w:t>
      </w:r>
      <w:r>
        <w:rPr>
          <w:b/>
        </w:rPr>
        <w:t xml:space="preserve"> spot among 27 EU Member States</w:t>
      </w:r>
      <w:r>
        <w:t xml:space="preserve">, one place higher than its 2021 ranking. Notably, </w:t>
      </w:r>
      <w:r>
        <w:rPr>
          <w:u w:val="single"/>
        </w:rPr>
        <w:t>55% of the population possesses basic digital skills, with 29% having skills above the basic level</w:t>
      </w:r>
      <w:r>
        <w:t xml:space="preserve">. While these figures align closely with the EU average of 54% and 26%, respectively, Portugal excels in fixed </w:t>
      </w:r>
      <w:r>
        <w:lastRenderedPageBreak/>
        <w:t xml:space="preserve">broadband access but trails in mobile data subscriptions and 5G deployment. In terms of </w:t>
      </w:r>
      <w:r>
        <w:rPr>
          <w:b/>
        </w:rPr>
        <w:t>gender and digital skills,</w:t>
      </w:r>
      <w:r>
        <w:t xml:space="preserve"> </w:t>
      </w:r>
      <w:r>
        <w:rPr>
          <w:u w:val="single"/>
        </w:rPr>
        <w:t>Portugal surpasses the EU average with 21% of ICT specialists being women, compared to 19% across the EU</w:t>
      </w:r>
      <w:r w:rsidRPr="009F3F65">
        <w:rPr>
          <w:rStyle w:val="FootnoteReference"/>
          <w:u w:val="single"/>
          <w:lang w:val="en-GB"/>
        </w:rPr>
        <w:footnoteReference w:id="52"/>
      </w:r>
      <w:r>
        <w:rPr>
          <w:u w:val="single"/>
        </w:rPr>
        <w:t>.</w:t>
      </w:r>
    </w:p>
    <w:p w:rsidRPr="009F3F65" w:rsidR="003130C2" w:rsidP="003130C2" w:rsidRDefault="003130C2" w14:paraId="76FFCE31" w14:textId="77777777">
      <w:pPr>
        <w:rPr>
          <w:lang w:val="en-GB"/>
        </w:rPr>
      </w:pPr>
    </w:p>
    <w:p w:rsidRPr="009F3F65" w:rsidR="003130C2" w:rsidP="003130C2" w:rsidRDefault="003130C2" w14:paraId="4E961979" w14:textId="77777777">
      <w:pPr>
        <w:rPr>
          <w:color w:val="333333"/>
        </w:rPr>
      </w:pPr>
      <w:r>
        <w:t xml:space="preserve">In line with objective 4, Portugal established the </w:t>
      </w:r>
      <w:r>
        <w:rPr>
          <w:b/>
        </w:rPr>
        <w:t xml:space="preserve">Portugal Digital Skills and Jobs Coalition (CPED) </w:t>
      </w:r>
      <w:r>
        <w:t xml:space="preserve">in 2015. Relaunched at the beginning of 2021, CPED currently brings together </w:t>
      </w:r>
      <w:r>
        <w:rPr>
          <w:b/>
        </w:rPr>
        <w:t>37 entities</w:t>
      </w:r>
      <w:r>
        <w:t xml:space="preserve">, ranging from </w:t>
      </w:r>
      <w:r>
        <w:rPr>
          <w:u w:val="single"/>
        </w:rPr>
        <w:t>governmental bodies and public institutions to a diverse array of private entities, associations, companies, non-governmental organisations (NGOs), university centres, and industry confederations</w:t>
      </w:r>
      <w:r>
        <w:t>. This initiative is dedicated to enhancing digital skills and employability across Portugal, serving as a hub for digital training and job opportunities</w:t>
      </w:r>
      <w:r>
        <w:rPr>
          <w:color w:val="333333"/>
        </w:rPr>
        <w:t>.</w:t>
      </w:r>
    </w:p>
    <w:p w:rsidRPr="009F3F65" w:rsidR="003130C2" w:rsidP="003130C2" w:rsidRDefault="003130C2" w14:paraId="6F5C118B" w14:textId="77777777">
      <w:pPr>
        <w:rPr>
          <w:color w:val="333333"/>
          <w:lang w:val="en-GB"/>
        </w:rPr>
      </w:pPr>
    </w:p>
    <w:p w:rsidRPr="009F3F65" w:rsidR="003130C2" w:rsidP="003130C2" w:rsidRDefault="003130C2" w14:paraId="3A19F27D" w14:textId="77777777">
      <w:r>
        <w:t xml:space="preserve">The platform has contributed to significant initiatives such as the </w:t>
      </w:r>
      <w:r>
        <w:rPr>
          <w:b/>
        </w:rPr>
        <w:t>InCode2030 Programme</w:t>
      </w:r>
      <w:r>
        <w:t xml:space="preserve">, </w:t>
      </w:r>
      <w:r>
        <w:rPr>
          <w:b/>
        </w:rPr>
        <w:t>Creative Communities for Digital Inclusion (CCDI)</w:t>
      </w:r>
      <w:r>
        <w:t xml:space="preserve">, and the </w:t>
      </w:r>
      <w:r>
        <w:rPr>
          <w:b/>
        </w:rPr>
        <w:t>Eu Sou Digital programme</w:t>
      </w:r>
      <w:r>
        <w:t xml:space="preserve"> for digital inclusion, skills development and public awareness</w:t>
      </w:r>
      <w:r w:rsidRPr="009F3F65">
        <w:rPr>
          <w:rStyle w:val="FootnoteReference"/>
          <w:lang w:val="en-GB"/>
        </w:rPr>
        <w:footnoteReference w:id="53"/>
      </w:r>
      <w:r>
        <w:t>.</w:t>
      </w:r>
    </w:p>
    <w:p w:rsidRPr="009F3F65" w:rsidR="003130C2" w:rsidP="003130C2" w:rsidRDefault="003130C2" w14:paraId="10787BF5" w14:textId="77777777">
      <w:pPr>
        <w:rPr>
          <w:lang w:val="en-GB"/>
        </w:rPr>
      </w:pPr>
    </w:p>
    <w:p w:rsidRPr="009F3F65" w:rsidR="003130C2" w:rsidP="003130C2" w:rsidRDefault="003130C2" w14:paraId="7938119C" w14:textId="77777777">
      <w:pPr>
        <w:rPr>
          <w:lang w:val="en-GB"/>
        </w:rPr>
      </w:pPr>
    </w:p>
    <w:p w:rsidRPr="009F3F65" w:rsidR="003130C2" w:rsidP="003130C2" w:rsidRDefault="003130C2" w14:paraId="770882EE" w14:textId="77777777">
      <w:pPr>
        <w:rPr>
          <w:lang w:val="en-GB"/>
        </w:rPr>
      </w:pPr>
    </w:p>
    <w:p w:rsidRPr="009F3F65" w:rsidR="003130C2" w:rsidP="003130C2" w:rsidRDefault="003130C2" w14:paraId="1C93EF01" w14:textId="77777777">
      <w:pPr>
        <w:pStyle w:val="Footer"/>
        <w:rPr>
          <w:b/>
          <w:bCs/>
          <w:u w:val="single"/>
        </w:rPr>
      </w:pPr>
      <w:r>
        <w:rPr>
          <w:b/>
          <w:u w:val="single"/>
        </w:rPr>
        <w:t>Objective 5 – Deployment and Best Use of Digital Capacity and Interoperability</w:t>
      </w:r>
    </w:p>
    <w:p w:rsidRPr="009F3F65" w:rsidR="003130C2" w:rsidP="003130C2" w:rsidRDefault="003130C2" w14:paraId="7244CDA8" w14:textId="77777777">
      <w:pPr>
        <w:pStyle w:val="Footer"/>
        <w:rPr>
          <w:lang w:val="en-GB"/>
        </w:rPr>
      </w:pPr>
    </w:p>
    <w:p w:rsidRPr="009F3F65" w:rsidR="003130C2" w:rsidP="003130C2" w:rsidRDefault="003130C2" w14:paraId="54928D22" w14:textId="77777777">
      <w:r>
        <w:t xml:space="preserve">The 2023 Digital Decade Country Report reveals that </w:t>
      </w:r>
      <w:r>
        <w:rPr>
          <w:b/>
        </w:rPr>
        <w:t>70% of Portuguese SMEs have at least a basic level of digital intensity, surpassing the EU average of 69%.</w:t>
      </w:r>
      <w:r>
        <w:t xml:space="preserve"> Enterprises using cloud and big data represent 11% and 29% respectively, trailing the EU average of 14% and 34%. However, Portuguese businesses using AI account for 17%, more than twice the EU average.</w:t>
      </w:r>
    </w:p>
    <w:p w:rsidRPr="009F3F65" w:rsidR="003130C2" w:rsidP="003130C2" w:rsidRDefault="003130C2" w14:paraId="153D28CC" w14:textId="77777777">
      <w:pPr>
        <w:rPr>
          <w:lang w:val="en-GB"/>
        </w:rPr>
      </w:pPr>
    </w:p>
    <w:p w:rsidRPr="009F3F65" w:rsidR="003130C2" w:rsidP="003130C2" w:rsidRDefault="003130C2" w14:paraId="6652CC9C" w14:textId="77777777">
      <w:r>
        <w:t xml:space="preserve">Regarding the </w:t>
      </w:r>
      <w:r>
        <w:rPr>
          <w:b/>
        </w:rPr>
        <w:t>digitalisation of public services</w:t>
      </w:r>
      <w:r>
        <w:t xml:space="preserve">, since 2023, </w:t>
      </w:r>
      <w:r>
        <w:rPr>
          <w:u w:val="single"/>
        </w:rPr>
        <w:t>81% of the Portuguese population have been e-government users</w:t>
      </w:r>
      <w:r>
        <w:t>. The country has made digitalising public services a centrepiece of its administrative modernisation by cutting red tape and using ICT to deliver better public service</w:t>
      </w:r>
      <w:r w:rsidRPr="009F3F65">
        <w:rPr>
          <w:rStyle w:val="FootnoteReference"/>
          <w:lang w:val="en-GB"/>
        </w:rPr>
        <w:footnoteReference w:id="54"/>
      </w:r>
      <w:r>
        <w:t>.</w:t>
      </w:r>
    </w:p>
    <w:p w:rsidRPr="009F3F65" w:rsidR="003130C2" w:rsidP="003130C2" w:rsidRDefault="003130C2" w14:paraId="118066D9" w14:textId="77777777">
      <w:pPr>
        <w:pStyle w:val="Footer"/>
        <w:rPr>
          <w:lang w:val="en-GB"/>
        </w:rPr>
      </w:pPr>
    </w:p>
    <w:p w:rsidRPr="009F3F65" w:rsidR="003130C2" w:rsidP="003130C2" w:rsidRDefault="003130C2" w14:paraId="05F65513" w14:textId="77777777">
      <w:r>
        <w:t xml:space="preserve">In line with these achievements, Portugal, together with other 20 countries, is a member of the </w:t>
      </w:r>
      <w:r>
        <w:rPr>
          <w:b/>
        </w:rPr>
        <w:t>POTENTIAL</w:t>
      </w:r>
      <w:r>
        <w:t xml:space="preserve"> </w:t>
      </w:r>
      <w:r>
        <w:rPr>
          <w:b/>
        </w:rPr>
        <w:t>European consortium</w:t>
      </w:r>
      <w:r>
        <w:t xml:space="preserve"> funded by the Digital Europe Programme to test </w:t>
      </w:r>
      <w:r>
        <w:rPr>
          <w:b/>
        </w:rPr>
        <w:t>the European digital identity wallets</w:t>
      </w:r>
      <w:r>
        <w:t>, which are to be launched in conjunction with the revision of the eIDAS Regulation.</w:t>
      </w:r>
    </w:p>
    <w:p w:rsidRPr="009F3F65" w:rsidR="003130C2" w:rsidP="003130C2" w:rsidRDefault="003130C2" w14:paraId="562A5CE5" w14:textId="77777777">
      <w:pPr>
        <w:rPr>
          <w:lang w:val="en-GB"/>
        </w:rPr>
      </w:pPr>
    </w:p>
    <w:p w:rsidRPr="009F3F65" w:rsidR="003130C2" w:rsidP="003130C2" w:rsidRDefault="003130C2" w14:paraId="323A905D" w14:textId="77777777">
      <w:r>
        <w:t xml:space="preserve">At the core of advancing digitalisation for both SMEs and public services within the Digital Europe Programme lies the pivotal role of </w:t>
      </w:r>
      <w:r>
        <w:rPr>
          <w:b/>
        </w:rPr>
        <w:t>Digital Innovation Hubs (DIHs).</w:t>
      </w:r>
      <w:r>
        <w:t xml:space="preserve"> </w:t>
      </w:r>
      <w:r>
        <w:rPr>
          <w:u w:val="single"/>
        </w:rPr>
        <w:t>These hubs serve as collaborative networks comprising specialised digital competence centres, aimed at disseminating and promoting the adoption of cutting-edge digital technologies, particularly among SMEs</w:t>
      </w:r>
      <w:r>
        <w:t>.</w:t>
      </w:r>
    </w:p>
    <w:p w:rsidRPr="009F3F65" w:rsidR="003130C2" w:rsidP="003130C2" w:rsidRDefault="003130C2" w14:paraId="0BC10B17" w14:textId="77777777">
      <w:pPr>
        <w:rPr>
          <w:lang w:val="en-GB"/>
        </w:rPr>
      </w:pPr>
    </w:p>
    <w:p w:rsidRPr="009F3F65" w:rsidR="003130C2" w:rsidP="003130C2" w:rsidRDefault="003130C2" w14:paraId="07D339E4" w14:textId="77777777">
      <w:pPr>
        <w:rPr>
          <w:u w:val="single"/>
        </w:rPr>
      </w:pPr>
      <w:r>
        <w:rPr>
          <w:u w:val="single"/>
        </w:rPr>
        <w:t>In Portugal, key organisations spearheading this initiative include the Directorate-General for Economic Activities (DGAE), the National Innovation Agency (ANI), the Portugal Digital technical structure (EMPD), and the Portuguese Agency for Competitiveness and Innovation (IAPMEI).</w:t>
      </w:r>
    </w:p>
    <w:p w:rsidRPr="009F3F65" w:rsidR="003130C2" w:rsidP="003130C2" w:rsidRDefault="003130C2" w14:paraId="4D608CB6" w14:textId="77777777">
      <w:pPr>
        <w:spacing w:line="240" w:lineRule="auto"/>
        <w:rPr>
          <w:lang w:val="en-GB"/>
        </w:rPr>
      </w:pPr>
    </w:p>
    <w:p w:rsidRPr="009F3F65" w:rsidR="003130C2" w:rsidP="003130C2" w:rsidRDefault="003130C2" w14:paraId="0C02F464" w14:textId="77777777">
      <w:r>
        <w:t xml:space="preserve">Currently, </w:t>
      </w:r>
      <w:r>
        <w:rPr>
          <w:b/>
        </w:rPr>
        <w:t>Portugal boasts 17 nationally recognised DIHs</w:t>
      </w:r>
      <w:r>
        <w:t>, playing a pivotal role in supporting the digital transformation journey of small and mid-sized Portuguese companies and public administration entities. These DIHs serve as invaluable resources, demystifying digital concepts, sharing knowledge, developing skills, showcasing solutions, facilitating financing, nurturing relationships and partnerships, and fostering entrepreneurship</w:t>
      </w:r>
      <w:r w:rsidRPr="009F3F65">
        <w:rPr>
          <w:rStyle w:val="FootnoteReference"/>
          <w:lang w:val="en-GB"/>
        </w:rPr>
        <w:footnoteReference w:id="55"/>
      </w:r>
      <w:r>
        <w:t>.</w:t>
      </w:r>
    </w:p>
    <w:p w:rsidRPr="009F3F65" w:rsidR="003130C2" w:rsidP="003130C2" w:rsidRDefault="003130C2" w14:paraId="686664BC" w14:textId="77777777">
      <w:pPr>
        <w:rPr>
          <w:lang w:val="en-GB"/>
        </w:rPr>
      </w:pPr>
    </w:p>
    <w:p w:rsidRPr="009F3F65" w:rsidR="003130C2" w:rsidP="003130C2" w:rsidRDefault="003130C2" w14:paraId="3B337A48" w14:textId="77777777">
      <w:pPr>
        <w:rPr>
          <w:b/>
          <w:bCs/>
        </w:rPr>
      </w:pPr>
      <w:r>
        <w:t xml:space="preserve">An exemplary DIH in Portugal is </w:t>
      </w:r>
      <w:r>
        <w:rPr>
          <w:b/>
        </w:rPr>
        <w:t>AI4PA Portugal – Artificial Intelligence &amp; Data Science for Public Administration Portugal Innovation Hub</w:t>
      </w:r>
      <w:r>
        <w:t xml:space="preserve">. Coordinated by the </w:t>
      </w:r>
      <w:r>
        <w:rPr>
          <w:b/>
        </w:rPr>
        <w:t>Portuguese Administrative Modernisation Agency (AMA),</w:t>
      </w:r>
      <w:r>
        <w:t xml:space="preserve"> this DIH is dedicated to </w:t>
      </w:r>
      <w:r>
        <w:rPr>
          <w:u w:val="single"/>
        </w:rPr>
        <w:t>supporting the digital transition of public administration entities.</w:t>
      </w:r>
    </w:p>
    <w:p w:rsidRPr="009F3F65" w:rsidR="003130C2" w:rsidP="003130C2" w:rsidRDefault="003130C2" w14:paraId="40E6EAE8" w14:textId="77777777">
      <w:pPr>
        <w:rPr>
          <w:lang w:val="en-GB"/>
        </w:rPr>
      </w:pPr>
    </w:p>
    <w:p w:rsidRPr="00B47B36" w:rsidR="003130C2" w:rsidP="003130C2" w:rsidRDefault="003130C2" w14:paraId="75CE9C72" w14:textId="77777777">
      <w:pPr>
        <w:pStyle w:val="NoSpacing"/>
        <w:numPr>
          <w:ilvl w:val="0"/>
          <w:numId w:val="6"/>
        </w:numPr>
        <w:spacing w:line="300" w:lineRule="exact"/>
        <w:jc w:val="both"/>
        <w:rPr>
          <w:b/>
          <w:bCs/>
          <w:u w:val="single"/>
        </w:rPr>
      </w:pPr>
      <w:r>
        <w:rPr>
          <w:b/>
          <w:u w:val="single"/>
        </w:rPr>
        <w:t>Sweden</w:t>
      </w:r>
    </w:p>
    <w:p w:rsidRPr="00B47B36" w:rsidR="003130C2" w:rsidP="003130C2" w:rsidRDefault="003130C2" w14:paraId="1254BD46" w14:textId="77777777">
      <w:pPr>
        <w:pStyle w:val="NoSpacing"/>
        <w:spacing w:line="300" w:lineRule="exact"/>
        <w:jc w:val="both"/>
        <w:rPr>
          <w:lang w:val="en-GB"/>
        </w:rPr>
      </w:pPr>
    </w:p>
    <w:p w:rsidRPr="009F3F65" w:rsidR="003130C2" w:rsidP="003130C2" w:rsidRDefault="003130C2" w14:paraId="57EDE3A5" w14:textId="77777777">
      <w:pPr>
        <w:pStyle w:val="Footer"/>
        <w:rPr>
          <w:b/>
          <w:bCs/>
          <w:u w:val="single"/>
        </w:rPr>
      </w:pPr>
      <w:r>
        <w:rPr>
          <w:b/>
          <w:u w:val="single"/>
        </w:rPr>
        <w:t>Specific Objective 1 – High Performance Computing</w:t>
      </w:r>
    </w:p>
    <w:p w:rsidRPr="009F3F65" w:rsidR="003130C2" w:rsidP="003130C2" w:rsidRDefault="003130C2" w14:paraId="5C431A24" w14:textId="77777777">
      <w:pPr>
        <w:pStyle w:val="Footer"/>
        <w:rPr>
          <w:lang w:val="en-GB"/>
        </w:rPr>
      </w:pPr>
    </w:p>
    <w:p w:rsidRPr="009F3F65" w:rsidR="003130C2" w:rsidP="003130C2" w:rsidRDefault="003130C2" w14:paraId="154EB1D2" w14:textId="77777777">
      <w:r>
        <w:t xml:space="preserve">Through the EuroHPC JU, Linköping University (LiU) was selected as the host institution for </w:t>
      </w:r>
      <w:r>
        <w:rPr>
          <w:b/>
        </w:rPr>
        <w:t>Arrhenius, a mid-range supercomputer</w:t>
      </w:r>
      <w:r>
        <w:t xml:space="preserve">, to be developed in the coming years in Sweden. Arrhenius capabilities will extend to handling AI/ML and other demanding applications requiring </w:t>
      </w:r>
      <w:r>
        <w:rPr>
          <w:b/>
        </w:rPr>
        <w:t>high memory bandwidth and swift data transfer</w:t>
      </w:r>
      <w:r>
        <w:t>, all while ensuring top-tier security and data integrity</w:t>
      </w:r>
      <w:r w:rsidRPr="009F3F65">
        <w:rPr>
          <w:rStyle w:val="FootnoteReference"/>
          <w:lang w:val="en-GB"/>
        </w:rPr>
        <w:footnoteReference w:id="56"/>
      </w:r>
      <w:r>
        <w:t>.</w:t>
      </w:r>
    </w:p>
    <w:p w:rsidRPr="00B47B36" w:rsidR="003130C2" w:rsidP="003130C2" w:rsidRDefault="003130C2" w14:paraId="0708777F" w14:textId="77777777">
      <w:pPr>
        <w:pStyle w:val="NoSpacing"/>
        <w:jc w:val="both"/>
        <w:rPr>
          <w:rFonts w:cs="Times New Roman"/>
          <w:lang w:val="en-GB"/>
        </w:rPr>
      </w:pPr>
    </w:p>
    <w:p w:rsidRPr="009F3F65" w:rsidR="003130C2" w:rsidP="003130C2" w:rsidRDefault="003130C2" w14:paraId="6ADCEB12" w14:textId="77777777">
      <w:r>
        <w:t xml:space="preserve">Linköping University, home to both the </w:t>
      </w:r>
      <w:r>
        <w:rPr>
          <w:b/>
        </w:rPr>
        <w:t>Swedish</w:t>
      </w:r>
      <w:r>
        <w:t xml:space="preserve"> </w:t>
      </w:r>
      <w:r>
        <w:rPr>
          <w:b/>
        </w:rPr>
        <w:t>National AI Research Centre (NAISS)</w:t>
      </w:r>
      <w:r>
        <w:t xml:space="preserve"> and </w:t>
      </w:r>
      <w:r>
        <w:rPr>
          <w:b/>
        </w:rPr>
        <w:t>EuroHPC JU</w:t>
      </w:r>
      <w:r>
        <w:t xml:space="preserve">, will take ownership of Arrhenius. The machine is co-funded by EuroHPC JU through the </w:t>
      </w:r>
      <w:r>
        <w:rPr>
          <w:b/>
        </w:rPr>
        <w:t>Digital Europe Programme</w:t>
      </w:r>
      <w:r>
        <w:t xml:space="preserve"> and the </w:t>
      </w:r>
      <w:r>
        <w:rPr>
          <w:b/>
        </w:rPr>
        <w:t>Swedish Research Council’s</w:t>
      </w:r>
      <w:r>
        <w:t xml:space="preserve"> </w:t>
      </w:r>
      <w:r>
        <w:rPr>
          <w:b/>
        </w:rPr>
        <w:t>infrastructure research funding</w:t>
      </w:r>
      <w:r>
        <w:t>.</w:t>
      </w:r>
    </w:p>
    <w:p w:rsidRPr="00B47B36" w:rsidR="003130C2" w:rsidP="003130C2" w:rsidRDefault="003130C2" w14:paraId="38330AA0" w14:textId="77777777">
      <w:pPr>
        <w:pStyle w:val="NoSpacing"/>
        <w:jc w:val="both"/>
        <w:rPr>
          <w:rFonts w:cs="Times New Roman"/>
          <w:lang w:val="en-GB"/>
        </w:rPr>
      </w:pPr>
    </w:p>
    <w:p w:rsidRPr="009F3F65" w:rsidR="003130C2" w:rsidP="003130C2" w:rsidRDefault="003130C2" w14:paraId="192B63FC" w14:textId="77777777">
      <w:pPr>
        <w:pStyle w:val="Footer"/>
        <w:rPr>
          <w:b/>
          <w:bCs/>
          <w:u w:val="single"/>
        </w:rPr>
      </w:pPr>
      <w:r>
        <w:rPr>
          <w:b/>
          <w:u w:val="single"/>
        </w:rPr>
        <w:t>Specific Objective 2 – Artificial Intelligence</w:t>
      </w:r>
    </w:p>
    <w:p w:rsidRPr="009F3F65" w:rsidR="003130C2" w:rsidP="003130C2" w:rsidRDefault="003130C2" w14:paraId="30A77571" w14:textId="77777777">
      <w:pPr>
        <w:pStyle w:val="Footer"/>
        <w:rPr>
          <w:lang w:val="en-GB"/>
        </w:rPr>
      </w:pPr>
    </w:p>
    <w:p w:rsidRPr="009F3F65" w:rsidR="003130C2" w:rsidP="003130C2" w:rsidRDefault="003130C2" w14:paraId="2351410D" w14:textId="77777777">
      <w:pPr>
        <w:pStyle w:val="Footer"/>
      </w:pPr>
      <w:r>
        <w:t>Among the main projects financed under objective 2 in Sweden are the following:</w:t>
      </w:r>
    </w:p>
    <w:p w:rsidRPr="009F3F65" w:rsidR="003130C2" w:rsidP="003130C2" w:rsidRDefault="003130C2" w14:paraId="7F3950C2" w14:textId="77777777">
      <w:pPr>
        <w:pStyle w:val="Footer"/>
        <w:numPr>
          <w:ilvl w:val="0"/>
          <w:numId w:val="8"/>
        </w:numPr>
      </w:pPr>
      <w:r>
        <w:t>The</w:t>
      </w:r>
      <w:r>
        <w:rPr>
          <w:b/>
        </w:rPr>
        <w:t xml:space="preserve"> AI sectorial Testing and Experimentation Facilities (TEFs)</w:t>
      </w:r>
      <w:r>
        <w:t>, large-scale reference sites to test and experiment with AI solutions;</w:t>
      </w:r>
    </w:p>
    <w:p w:rsidRPr="009F3F65" w:rsidR="003130C2" w:rsidP="003130C2" w:rsidRDefault="003130C2" w14:paraId="54DC15CA" w14:textId="77777777">
      <w:pPr>
        <w:pStyle w:val="Footer"/>
        <w:numPr>
          <w:ilvl w:val="0"/>
          <w:numId w:val="8"/>
        </w:numPr>
      </w:pPr>
      <w:r>
        <w:t>The</w:t>
      </w:r>
      <w:r>
        <w:rPr>
          <w:b/>
        </w:rPr>
        <w:t xml:space="preserve"> Important Projects of Common European Interest (IPCEI)</w:t>
      </w:r>
      <w:r>
        <w:t xml:space="preserve"> to promote collaboration among Member States in cutting-edge microelectronics and communication projects;</w:t>
      </w:r>
    </w:p>
    <w:p w:rsidRPr="009F3F65" w:rsidR="003130C2" w:rsidP="003130C2" w:rsidRDefault="003130C2" w14:paraId="1A3CD534" w14:textId="77777777">
      <w:pPr>
        <w:pStyle w:val="Footer"/>
        <w:numPr>
          <w:ilvl w:val="0"/>
          <w:numId w:val="8"/>
        </w:numPr>
      </w:pPr>
      <w:r>
        <w:rPr>
          <w:b/>
        </w:rPr>
        <w:t>Highly Secure Collaborative Platform for Aeronautics and Security Industry</w:t>
      </w:r>
      <w:r>
        <w:t>, to create a commercially viable, highly secure cloud-based collaborative platform for managing sensitive multi-country industrial initiatives in the aeronautics and security sector;</w:t>
      </w:r>
    </w:p>
    <w:p w:rsidRPr="009F3F65" w:rsidR="003130C2" w:rsidP="003130C2" w:rsidRDefault="003130C2" w14:paraId="2ACBF82B" w14:textId="77777777">
      <w:pPr>
        <w:pStyle w:val="Footer"/>
        <w:numPr>
          <w:ilvl w:val="0"/>
          <w:numId w:val="8"/>
        </w:numPr>
      </w:pPr>
      <w:r>
        <w:rPr>
          <w:b/>
        </w:rPr>
        <w:t>CitiVerse</w:t>
      </w:r>
      <w:r>
        <w:t>, building on the smart communities’ data infrastructure to develop the different layers of VR/AR worlds</w:t>
      </w:r>
      <w:r w:rsidRPr="009F3F65">
        <w:rPr>
          <w:rStyle w:val="FootnoteReference"/>
          <w:lang w:val="en-GB"/>
        </w:rPr>
        <w:footnoteReference w:id="57"/>
      </w:r>
      <w:r>
        <w:t>.</w:t>
      </w:r>
    </w:p>
    <w:p w:rsidRPr="00B47B36" w:rsidR="003130C2" w:rsidP="003130C2" w:rsidRDefault="003130C2" w14:paraId="6DFC6003" w14:textId="77777777">
      <w:pPr>
        <w:pStyle w:val="NoSpacing"/>
        <w:jc w:val="both"/>
        <w:rPr>
          <w:rFonts w:cs="Times New Roman"/>
          <w:lang w:val="en-GB"/>
        </w:rPr>
      </w:pPr>
    </w:p>
    <w:p w:rsidRPr="009F3F65" w:rsidR="003130C2" w:rsidP="003130C2" w:rsidRDefault="003130C2" w14:paraId="05FC3D7E" w14:textId="77777777">
      <w:r>
        <w:t>Some of these projects come under the 2023-2024 work programme and are assessed through grant applications. As a consequence, their specific assessments of Sweden are yet to be determined.</w:t>
      </w:r>
    </w:p>
    <w:p w:rsidRPr="009F3F65" w:rsidR="003130C2" w:rsidP="003130C2" w:rsidRDefault="003130C2" w14:paraId="38CFBB8D" w14:textId="77777777">
      <w:pPr>
        <w:rPr>
          <w:lang w:val="en-GB"/>
        </w:rPr>
      </w:pPr>
    </w:p>
    <w:p w:rsidRPr="009F3F65" w:rsidR="003130C2" w:rsidP="003130C2" w:rsidRDefault="003130C2" w14:paraId="145AF395" w14:textId="77777777">
      <w:r>
        <w:lastRenderedPageBreak/>
        <w:t xml:space="preserve">Nevertheless, concerning the status of AI in Sweden, the government unveiled its </w:t>
      </w:r>
      <w:r>
        <w:rPr>
          <w:b/>
        </w:rPr>
        <w:t>national AI strategy</w:t>
      </w:r>
      <w:r>
        <w:t xml:space="preserve"> entitled the </w:t>
      </w:r>
      <w:r>
        <w:rPr>
          <w:i/>
        </w:rPr>
        <w:t>National Approach for Artificial Intelligence</w:t>
      </w:r>
      <w:r>
        <w:t xml:space="preserve"> in May 2018, with a primary focus on key areas such as </w:t>
      </w:r>
      <w:r>
        <w:rPr>
          <w:b/>
        </w:rPr>
        <w:t>education, research, innovation and infrastructure</w:t>
      </w:r>
      <w:r>
        <w:t>.</w:t>
      </w:r>
    </w:p>
    <w:p w:rsidRPr="009F3F65" w:rsidR="003130C2" w:rsidP="003130C2" w:rsidRDefault="003130C2" w14:paraId="003F4910" w14:textId="77777777">
      <w:pPr>
        <w:rPr>
          <w:lang w:val="en-GB"/>
        </w:rPr>
      </w:pPr>
    </w:p>
    <w:p w:rsidRPr="009F3F65" w:rsidR="003130C2" w:rsidP="003130C2" w:rsidRDefault="003130C2" w14:paraId="16E2AB8E" w14:textId="77777777">
      <w:r>
        <w:t xml:space="preserve">Furthermore, a report from </w:t>
      </w:r>
      <w:r>
        <w:rPr>
          <w:b/>
        </w:rPr>
        <w:t>Vinnova</w:t>
      </w:r>
      <w:r>
        <w:t xml:space="preserve">, Sweden’s innovation agency, released in the same year, shed light on the state of Swedish AI, noting significant </w:t>
      </w:r>
      <w:r>
        <w:rPr>
          <w:u w:val="single"/>
        </w:rPr>
        <w:t>progress in internet platforms, image recognition, and automated translation</w:t>
      </w:r>
      <w:r>
        <w:t xml:space="preserve">. Despite these advancements, the practical application of AI was deemed </w:t>
      </w:r>
      <w:r>
        <w:rPr>
          <w:u w:val="single"/>
        </w:rPr>
        <w:t>limited in various business sectors and public activities</w:t>
      </w:r>
      <w:r>
        <w:t xml:space="preserve"> in 2018. While Sweden boasts a technology-friendly population and robust infrastructure, challenges remain, including limited recruitment of AI talent and a deficit in digital business model expertise</w:t>
      </w:r>
      <w:r w:rsidRPr="009F3F65">
        <w:rPr>
          <w:rStyle w:val="FootnoteReference"/>
          <w:lang w:val="en-GB"/>
        </w:rPr>
        <w:footnoteReference w:id="58"/>
      </w:r>
      <w:r>
        <w:t>.</w:t>
      </w:r>
    </w:p>
    <w:p w:rsidRPr="00B47B36" w:rsidR="003130C2" w:rsidP="003130C2" w:rsidRDefault="003130C2" w14:paraId="10DC17AB" w14:textId="77777777">
      <w:pPr>
        <w:pStyle w:val="NoSpacing"/>
        <w:rPr>
          <w:lang w:val="en-GB"/>
        </w:rPr>
      </w:pPr>
    </w:p>
    <w:p w:rsidRPr="009F3F65" w:rsidR="003130C2" w:rsidP="003130C2" w:rsidRDefault="003130C2" w14:paraId="6684BBFD" w14:textId="77777777">
      <w:pPr>
        <w:pStyle w:val="Footer"/>
        <w:rPr>
          <w:b/>
          <w:bCs/>
          <w:u w:val="single"/>
        </w:rPr>
      </w:pPr>
      <w:r>
        <w:rPr>
          <w:b/>
          <w:u w:val="single"/>
        </w:rPr>
        <w:t>Specific Objective 3 – Cybersecurity and Trust</w:t>
      </w:r>
    </w:p>
    <w:p w:rsidRPr="009F3F65" w:rsidR="003130C2" w:rsidP="003130C2" w:rsidRDefault="003130C2" w14:paraId="0D2CC624" w14:textId="77777777">
      <w:pPr>
        <w:pStyle w:val="Footer"/>
        <w:rPr>
          <w:lang w:val="en-GB"/>
        </w:rPr>
      </w:pPr>
    </w:p>
    <w:p w:rsidRPr="009F3F65" w:rsidR="003130C2" w:rsidP="003130C2" w:rsidRDefault="003130C2" w14:paraId="09BA07FB" w14:textId="77777777">
      <w:r>
        <w:t xml:space="preserve">In Sweden, the </w:t>
      </w:r>
      <w:r>
        <w:rPr>
          <w:b/>
        </w:rPr>
        <w:t>Swedish National Coordination Centre for cybersecurity research and innovation (NCC-SE)</w:t>
      </w:r>
      <w:r>
        <w:t xml:space="preserve"> facilitates EU initiatives, fosters sectoral connections, and offers guidance on EU calls for tender</w:t>
      </w:r>
      <w:r w:rsidRPr="009F3F65">
        <w:rPr>
          <w:rStyle w:val="FootnoteReference"/>
          <w:lang w:val="en-GB"/>
        </w:rPr>
        <w:footnoteReference w:id="59"/>
      </w:r>
      <w:r>
        <w:t>.</w:t>
      </w:r>
    </w:p>
    <w:p w:rsidRPr="009F3F65" w:rsidR="003130C2" w:rsidP="003130C2" w:rsidRDefault="003130C2" w14:paraId="40D0E4CD" w14:textId="77777777">
      <w:pPr>
        <w:rPr>
          <w:lang w:val="en-GB"/>
        </w:rPr>
      </w:pPr>
    </w:p>
    <w:p w:rsidRPr="009F3F65" w:rsidR="003130C2" w:rsidP="003130C2" w:rsidRDefault="003130C2" w14:paraId="28E6644A" w14:textId="77777777">
      <w:r>
        <w:t xml:space="preserve">Objective 3 also includes the establishment of a </w:t>
      </w:r>
      <w:r>
        <w:rPr>
          <w:b/>
        </w:rPr>
        <w:t>secure quantum communication infrastructure for the EU (EuroQCI)</w:t>
      </w:r>
      <w:r>
        <w:t xml:space="preserve">, to which Sweden and other Member States have committed. Additionally, the Cybersecurity 2023-2024 work programme include joint actions to create an advanced threat detection and cyber incident analysis ecosystem by building the capacities of </w:t>
      </w:r>
      <w:r>
        <w:rPr>
          <w:b/>
        </w:rPr>
        <w:t>Security Operation Centres (SOCs), National SOCs and Cross-Border SOC platforms</w:t>
      </w:r>
      <w:r w:rsidRPr="009F3F65">
        <w:rPr>
          <w:rStyle w:val="FootnoteReference"/>
          <w:lang w:val="en-GB"/>
        </w:rPr>
        <w:footnoteReference w:id="60"/>
      </w:r>
      <w:r>
        <w:t>.</w:t>
      </w:r>
    </w:p>
    <w:p w:rsidRPr="009F3F65" w:rsidR="003130C2" w:rsidP="003130C2" w:rsidRDefault="003130C2" w14:paraId="29A2403A" w14:textId="77777777">
      <w:r>
        <w:t>Sweden initiated the creation of the</w:t>
      </w:r>
      <w:r>
        <w:rPr>
          <w:b/>
        </w:rPr>
        <w:t xml:space="preserve"> National Cyber Security Centre</w:t>
      </w:r>
      <w:r>
        <w:t xml:space="preserve"> in 2021, managed through government directives by the FRA, the Swedish Armed Forces, the Swedish Civil Contingencies Agency (MSB), and Swedish Security Service</w:t>
      </w:r>
      <w:r w:rsidRPr="009F3F65">
        <w:rPr>
          <w:rStyle w:val="FootnoteReference"/>
          <w:lang w:val="en-GB"/>
        </w:rPr>
        <w:footnoteReference w:id="61"/>
      </w:r>
      <w:r>
        <w:t>.</w:t>
      </w:r>
    </w:p>
    <w:p w:rsidRPr="00B47B36" w:rsidR="003130C2" w:rsidP="003130C2" w:rsidRDefault="003130C2" w14:paraId="5086C6A3" w14:textId="77777777">
      <w:pPr>
        <w:pStyle w:val="NoSpacing"/>
        <w:jc w:val="both"/>
        <w:rPr>
          <w:b/>
          <w:bCs/>
          <w:u w:val="single"/>
          <w:lang w:val="en-GB"/>
        </w:rPr>
      </w:pPr>
    </w:p>
    <w:p w:rsidRPr="00B47B36" w:rsidR="003130C2" w:rsidP="003130C2" w:rsidRDefault="003130C2" w14:paraId="5D7F45B0" w14:textId="77777777">
      <w:pPr>
        <w:pStyle w:val="NoSpacing"/>
        <w:jc w:val="both"/>
        <w:rPr>
          <w:b/>
          <w:bCs/>
          <w:u w:val="single"/>
        </w:rPr>
      </w:pPr>
      <w:r>
        <w:rPr>
          <w:b/>
          <w:u w:val="single"/>
        </w:rPr>
        <w:t>Specific Objective 4 – Advanced Digital Skills</w:t>
      </w:r>
    </w:p>
    <w:p w:rsidRPr="00B47B36" w:rsidR="003130C2" w:rsidP="003130C2" w:rsidRDefault="003130C2" w14:paraId="76A14F0B" w14:textId="77777777">
      <w:pPr>
        <w:pStyle w:val="NoSpacing"/>
        <w:jc w:val="both"/>
        <w:rPr>
          <w:sz w:val="24"/>
          <w:szCs w:val="24"/>
          <w:lang w:val="en-GB"/>
        </w:rPr>
      </w:pPr>
    </w:p>
    <w:p w:rsidRPr="009F3F65" w:rsidR="003130C2" w:rsidP="003130C2" w:rsidRDefault="003130C2" w14:paraId="25625E98" w14:textId="77777777">
      <w:pPr>
        <w:rPr>
          <w:u w:val="single"/>
        </w:rPr>
      </w:pPr>
      <w:r>
        <w:t>The</w:t>
      </w:r>
      <w:r>
        <w:rPr>
          <w:b/>
        </w:rPr>
        <w:t xml:space="preserve"> JRC report on Academic Offer of Advanced Digital Skills in 2020-21</w:t>
      </w:r>
      <w:r>
        <w:t xml:space="preserve"> highlights Sweden’s significant contribution, despite a slight decline compared to previous years. Sweden is among the EU Member States offering a substantial number of </w:t>
      </w:r>
      <w:r>
        <w:rPr>
          <w:u w:val="single"/>
        </w:rPr>
        <w:t>master’s programmes in Artificial Intelligence (82), High Performance Computing (23), and Cybersecurity (30)</w:t>
      </w:r>
      <w:r>
        <w:rPr>
          <w:rStyle w:val="FootnoteReference"/>
        </w:rPr>
        <w:t xml:space="preserve"> </w:t>
      </w:r>
      <w:r w:rsidRPr="009F3F65">
        <w:rPr>
          <w:rStyle w:val="FootnoteReference"/>
          <w:lang w:val="en-GB"/>
        </w:rPr>
        <w:footnoteReference w:id="62"/>
      </w:r>
      <w:r>
        <w:t>.</w:t>
      </w:r>
    </w:p>
    <w:p w:rsidRPr="009F3F65" w:rsidR="003130C2" w:rsidP="003130C2" w:rsidRDefault="003130C2" w14:paraId="49D3C1F6" w14:textId="77777777">
      <w:pPr>
        <w:rPr>
          <w:lang w:val="en-GB"/>
        </w:rPr>
      </w:pPr>
    </w:p>
    <w:p w:rsidRPr="009F3F65" w:rsidR="003130C2" w:rsidP="003130C2" w:rsidRDefault="003130C2" w14:paraId="5BC4E4EA" w14:textId="77777777">
      <w:pPr>
        <w:rPr>
          <w:u w:val="single"/>
        </w:rPr>
      </w:pPr>
      <w:r>
        <w:t>Furthermore, Sweden ranked 4</w:t>
      </w:r>
      <w:r>
        <w:rPr>
          <w:vertAlign w:val="superscript"/>
        </w:rPr>
        <w:t>th</w:t>
      </w:r>
      <w:r>
        <w:t xml:space="preserve"> out of 27 EU Member States in </w:t>
      </w:r>
      <w:r>
        <w:rPr>
          <w:b/>
        </w:rPr>
        <w:t>the 2022 Digital Economy and Society Index (DESI),</w:t>
      </w:r>
      <w:r>
        <w:t xml:space="preserve"> demonstrating a strong overall performance, particularly in human capital. </w:t>
      </w:r>
      <w:r>
        <w:rPr>
          <w:u w:val="single"/>
        </w:rPr>
        <w:t>The country boasted high levels of basic (67%) and above basic (36%) digital skills among its general population.</w:t>
      </w:r>
    </w:p>
    <w:p w:rsidRPr="009F3F65" w:rsidR="003130C2" w:rsidP="003130C2" w:rsidRDefault="003130C2" w14:paraId="2B8ECA16" w14:textId="77777777">
      <w:pPr>
        <w:rPr>
          <w:u w:val="single"/>
          <w:lang w:val="en-GB"/>
        </w:rPr>
      </w:pPr>
    </w:p>
    <w:p w:rsidRPr="009F3F65" w:rsidR="003130C2" w:rsidP="003130C2" w:rsidRDefault="003130C2" w14:paraId="1FEB891B" w14:textId="77777777">
      <w:r>
        <w:t>However, Sweden had slipped to 9</w:t>
      </w:r>
      <w:r>
        <w:rPr>
          <w:vertAlign w:val="superscript"/>
        </w:rPr>
        <w:t>th</w:t>
      </w:r>
      <w:r>
        <w:t xml:space="preserve"> place in terms of connectivity, scoring below the EU average in 5G coverage, with only 18% coverage in populated areas compared to the EU average of 66%. Nevertheless, </w:t>
      </w:r>
      <w:r>
        <w:rPr>
          <w:u w:val="single"/>
        </w:rPr>
        <w:t xml:space="preserve">Sweden stood out for its digitalised SMEs, with 86% having a basic level of digital intensity, and its </w:t>
      </w:r>
      <w:r>
        <w:rPr>
          <w:u w:val="single"/>
        </w:rPr>
        <w:lastRenderedPageBreak/>
        <w:t>overall digital transformation of businesses</w:t>
      </w:r>
      <w:r w:rsidRPr="009F3F65">
        <w:rPr>
          <w:rStyle w:val="FootnoteReference"/>
          <w:lang w:val="en-GB"/>
        </w:rPr>
        <w:footnoteReference w:id="63"/>
      </w:r>
      <w:r>
        <w:t xml:space="preserve">. Regarding </w:t>
      </w:r>
      <w:r>
        <w:rPr>
          <w:b/>
        </w:rPr>
        <w:t>gender and digital skills</w:t>
      </w:r>
      <w:r>
        <w:t xml:space="preserve">, the </w:t>
      </w:r>
      <w:r>
        <w:rPr>
          <w:b/>
        </w:rPr>
        <w:t>2023 Digital Decade Country Report on Sweden</w:t>
      </w:r>
      <w:r>
        <w:t xml:space="preserve"> indicated that </w:t>
      </w:r>
      <w:r>
        <w:rPr>
          <w:u w:val="single"/>
        </w:rPr>
        <w:t>the share of women among ICT specialists was above the EU average at 22.9% (compared to 18.9%)</w:t>
      </w:r>
      <w:r w:rsidRPr="009F3F65">
        <w:rPr>
          <w:rStyle w:val="FootnoteReference"/>
          <w:lang w:val="en-GB"/>
        </w:rPr>
        <w:footnoteReference w:id="64"/>
      </w:r>
      <w:r>
        <w:t>.</w:t>
      </w:r>
    </w:p>
    <w:p w:rsidRPr="009F3F65" w:rsidR="003130C2" w:rsidP="003130C2" w:rsidRDefault="003130C2" w14:paraId="29F7A5DB" w14:textId="77777777">
      <w:pPr>
        <w:rPr>
          <w:lang w:val="en-GB"/>
        </w:rPr>
      </w:pPr>
    </w:p>
    <w:p w:rsidRPr="009F3F65" w:rsidR="003130C2" w:rsidP="003130C2" w:rsidRDefault="003130C2" w14:paraId="1CA27C42" w14:textId="77777777">
      <w:r>
        <w:t xml:space="preserve">In line with objective 4, Sweden established the </w:t>
      </w:r>
      <w:r>
        <w:rPr>
          <w:b/>
        </w:rPr>
        <w:t>Swedish National Digital Skills and Jobs Coalition</w:t>
      </w:r>
      <w:r>
        <w:t xml:space="preserve"> in 2018, which has steadily grown since it was set up. This coalition serves as a </w:t>
      </w:r>
      <w:r>
        <w:rPr>
          <w:b/>
        </w:rPr>
        <w:t>multi-stakeholder partnership, fostering digital skills development and enhancing overall digital competence</w:t>
      </w:r>
      <w:r>
        <w:t xml:space="preserve"> in Sweden. It also </w:t>
      </w:r>
      <w:r>
        <w:rPr>
          <w:b/>
        </w:rPr>
        <w:t>facilitates funding opportunities</w:t>
      </w:r>
      <w:r>
        <w:t xml:space="preserve"> for upskilling and reskilling, supporting individuals and organisations with loans, grants, and financial instruments</w:t>
      </w:r>
      <w:r w:rsidRPr="009F3F65">
        <w:rPr>
          <w:rStyle w:val="FootnoteReference"/>
          <w:lang w:val="en-GB"/>
        </w:rPr>
        <w:footnoteReference w:id="65"/>
      </w:r>
      <w:r>
        <w:t>.</w:t>
      </w:r>
    </w:p>
    <w:p w:rsidRPr="009F3F65" w:rsidR="003130C2" w:rsidP="003130C2" w:rsidRDefault="003130C2" w14:paraId="20859E36" w14:textId="77777777">
      <w:pPr>
        <w:rPr>
          <w:lang w:val="en-GB"/>
        </w:rPr>
      </w:pPr>
    </w:p>
    <w:p w:rsidRPr="00B47B36" w:rsidR="003130C2" w:rsidP="003130C2" w:rsidRDefault="003130C2" w14:paraId="411333DE" w14:textId="77777777">
      <w:pPr>
        <w:pStyle w:val="NoSpacing"/>
        <w:jc w:val="both"/>
        <w:rPr>
          <w:rFonts w:cs="Times New Roman"/>
          <w:b/>
          <w:bCs/>
          <w:u w:val="single"/>
        </w:rPr>
      </w:pPr>
      <w:r>
        <w:rPr>
          <w:b/>
          <w:u w:val="single"/>
        </w:rPr>
        <w:t>Specific Objective 5 – Deployment and Best Use of Digital Capacity and Interoperability</w:t>
      </w:r>
    </w:p>
    <w:p w:rsidRPr="00B47B36" w:rsidR="003130C2" w:rsidP="003130C2" w:rsidRDefault="003130C2" w14:paraId="18B9929C" w14:textId="77777777">
      <w:pPr>
        <w:pStyle w:val="NoSpacing"/>
        <w:jc w:val="both"/>
        <w:rPr>
          <w:rFonts w:cs="Times New Roman"/>
          <w:lang w:val="en-GB"/>
        </w:rPr>
      </w:pPr>
    </w:p>
    <w:p w:rsidRPr="009F3F65" w:rsidR="003130C2" w:rsidP="003130C2" w:rsidRDefault="003130C2" w14:paraId="223A1EAD" w14:textId="77777777">
      <w:r>
        <w:t xml:space="preserve">In Sweden, </w:t>
      </w:r>
      <w:r>
        <w:rPr>
          <w:b/>
        </w:rPr>
        <w:t>Bronn Innovation</w:t>
      </w:r>
      <w:r>
        <w:t xml:space="preserve"> serves as one of the primary actors for </w:t>
      </w:r>
      <w:r>
        <w:rPr>
          <w:b/>
        </w:rPr>
        <w:t>GovTech initiatives</w:t>
      </w:r>
      <w:r>
        <w:t>, functioning as Västernorrland’s IT cluster and Digital Innovation Hub, where around 100 private and public entities work together to promote growth and regional development</w:t>
      </w:r>
      <w:r w:rsidRPr="009F3F65">
        <w:rPr>
          <w:rStyle w:val="FootnoteReference"/>
          <w:lang w:val="en-GB"/>
        </w:rPr>
        <w:footnoteReference w:id="66"/>
      </w:r>
      <w:r>
        <w:t>.</w:t>
      </w:r>
    </w:p>
    <w:p w:rsidRPr="009F3F65" w:rsidR="003130C2" w:rsidP="003130C2" w:rsidRDefault="003130C2" w14:paraId="2AB78893" w14:textId="77777777">
      <w:pPr>
        <w:rPr>
          <w:lang w:val="en-GB"/>
        </w:rPr>
      </w:pPr>
    </w:p>
    <w:p w:rsidRPr="009F3F65" w:rsidR="003130C2" w:rsidP="003130C2" w:rsidRDefault="003130C2" w14:paraId="5DFF2BF1" w14:textId="77777777">
      <w:r>
        <w:t xml:space="preserve">Another important tool is </w:t>
      </w:r>
      <w:r>
        <w:rPr>
          <w:b/>
        </w:rPr>
        <w:t>DigIT Hub Sweden</w:t>
      </w:r>
      <w:r>
        <w:t>, an existing regional Digital Innovation Hub operating in Skåne and Blekinge since 2020. Its overarching goals include boosting growth and productivity for SMEs in the manufacturing sector through digitalisation and driving digital transformation in the public sector</w:t>
      </w:r>
      <w:r w:rsidRPr="009F3F65">
        <w:rPr>
          <w:rStyle w:val="FootnoteReference"/>
          <w:lang w:val="en-GB"/>
        </w:rPr>
        <w:footnoteReference w:id="67"/>
      </w:r>
      <w:r>
        <w:t>.</w:t>
      </w:r>
    </w:p>
    <w:p w:rsidRPr="009F3F65" w:rsidR="003130C2" w:rsidP="003130C2" w:rsidRDefault="003130C2" w14:paraId="2145B3C4" w14:textId="77777777">
      <w:pPr>
        <w:rPr>
          <w:lang w:val="en-GB"/>
        </w:rPr>
      </w:pPr>
    </w:p>
    <w:p w:rsidRPr="009F3F65" w:rsidR="003130C2" w:rsidP="003130C2" w:rsidRDefault="003130C2" w14:paraId="0A0E194F" w14:textId="77777777">
      <w:r>
        <w:t xml:space="preserve">Sweden also hosts three ongoing </w:t>
      </w:r>
      <w:r>
        <w:rPr>
          <w:b/>
        </w:rPr>
        <w:t>European Digital Innovation Hub projects</w:t>
      </w:r>
      <w:r>
        <w:t xml:space="preserve"> established in partnership with </w:t>
      </w:r>
      <w:r>
        <w:rPr>
          <w:b/>
        </w:rPr>
        <w:t>EuroHPC:</w:t>
      </w:r>
    </w:p>
    <w:p w:rsidRPr="009F3F65" w:rsidR="003130C2" w:rsidP="003130C2" w:rsidRDefault="003130C2" w14:paraId="59ED9A87" w14:textId="77777777">
      <w:pPr>
        <w:pStyle w:val="Footer"/>
        <w:numPr>
          <w:ilvl w:val="0"/>
          <w:numId w:val="9"/>
        </w:numPr>
      </w:pPr>
      <w:r>
        <w:rPr>
          <w:b/>
        </w:rPr>
        <w:t>CEEC – Centre of Excellence for Exascale CFD</w:t>
      </w:r>
      <w:r>
        <w:t>: implementing exascale-ready workflows to address future exascale system challenges</w:t>
      </w:r>
      <w:r w:rsidRPr="009F3F65">
        <w:rPr>
          <w:rStyle w:val="FootnoteReference"/>
          <w:lang w:val="en-GB"/>
        </w:rPr>
        <w:footnoteReference w:id="68"/>
      </w:r>
      <w:r>
        <w:t>.</w:t>
      </w:r>
    </w:p>
    <w:p w:rsidRPr="009F3F65" w:rsidR="003130C2" w:rsidP="003130C2" w:rsidRDefault="003130C2" w14:paraId="0B4E1B0B" w14:textId="77777777">
      <w:pPr>
        <w:pStyle w:val="Footer"/>
        <w:numPr>
          <w:ilvl w:val="0"/>
          <w:numId w:val="9"/>
        </w:numPr>
      </w:pPr>
      <w:r>
        <w:rPr>
          <w:b/>
        </w:rPr>
        <w:t>BioExcel – Centre of Excellence for Computational Biomolecular Research</w:t>
      </w:r>
      <w:r>
        <w:t xml:space="preserve"> – a major innovation hub for scientific computing, focusing on biomolecular modelling and simulations, and providing support services to the life science research communities.</w:t>
      </w:r>
      <w:r>
        <w:rPr>
          <w:rStyle w:val="FootnoteReference"/>
        </w:rPr>
        <w:t xml:space="preserve"> </w:t>
      </w:r>
    </w:p>
    <w:p w:rsidRPr="009F3F65" w:rsidR="003130C2" w:rsidP="003130C2" w:rsidRDefault="003130C2" w14:paraId="4E701AFC" w14:textId="77777777">
      <w:pPr>
        <w:pStyle w:val="Footer"/>
        <w:numPr>
          <w:ilvl w:val="0"/>
          <w:numId w:val="9"/>
        </w:numPr>
      </w:pPr>
      <w:r>
        <w:rPr>
          <w:b/>
        </w:rPr>
        <w:t>Plasma-PEPSC – Plasma Exascale-Performance Simulations Centre of Excellence</w:t>
      </w:r>
      <w:r>
        <w:t>: enabling scientific breakthroughs in plasma science through exascale computing and extreme-scale data analytics</w:t>
      </w:r>
      <w:r w:rsidRPr="009F3F65">
        <w:rPr>
          <w:rStyle w:val="FootnoteReference"/>
          <w:lang w:val="en-GB"/>
        </w:rPr>
        <w:footnoteReference w:id="69"/>
      </w:r>
      <w:r>
        <w:t>.</w:t>
      </w:r>
    </w:p>
    <w:p w:rsidRPr="009F3F65" w:rsidR="003130C2" w:rsidP="003130C2" w:rsidRDefault="003130C2" w14:paraId="3DC812E8" w14:textId="77777777">
      <w:pPr>
        <w:pStyle w:val="Footer"/>
        <w:rPr>
          <w:lang w:val="en-GB"/>
        </w:rPr>
      </w:pPr>
    </w:p>
    <w:p w:rsidRPr="009F3F65" w:rsidR="003130C2" w:rsidP="003130C2" w:rsidRDefault="003130C2" w14:paraId="3F8A348F" w14:textId="77777777">
      <w:r>
        <w:t xml:space="preserve">Finally, in terms of </w:t>
      </w:r>
      <w:r>
        <w:rPr>
          <w:b/>
        </w:rPr>
        <w:t>public rankings of digital skills</w:t>
      </w:r>
      <w:r>
        <w:t>, Sweden was ranked 9</w:t>
      </w:r>
      <w:r>
        <w:rPr>
          <w:vertAlign w:val="superscript"/>
        </w:rPr>
        <w:t>th</w:t>
      </w:r>
      <w:r>
        <w:t xml:space="preserve"> in 2022 on digital public services, with the </w:t>
      </w:r>
      <w:r>
        <w:rPr>
          <w:b/>
        </w:rPr>
        <w:t>highest proportion of e-government users in the EU</w:t>
      </w:r>
      <w:r>
        <w:t xml:space="preserve">. </w:t>
      </w:r>
      <w:r>
        <w:rPr>
          <w:u w:val="single"/>
        </w:rPr>
        <w:t xml:space="preserve">The Digital Decade Country Report 2023 reaffirmed Sweden’s prowess in online provision of key public services for citizens and businesses, with </w:t>
      </w:r>
      <w:r>
        <w:rPr>
          <w:b/>
          <w:u w:val="single"/>
        </w:rPr>
        <w:t>most public administrations offering online interactions</w:t>
      </w:r>
      <w:r w:rsidRPr="009F3F65">
        <w:rPr>
          <w:rStyle w:val="FootnoteReference"/>
          <w:lang w:val="en-GB"/>
        </w:rPr>
        <w:footnoteReference w:id="70"/>
      </w:r>
      <w:r>
        <w:t>.</w:t>
      </w:r>
    </w:p>
    <w:p w:rsidRPr="009F3F65" w:rsidR="003130C2" w:rsidP="003130C2" w:rsidRDefault="003130C2" w14:paraId="340F2977" w14:textId="77777777">
      <w:pPr>
        <w:pStyle w:val="Footer"/>
        <w:rPr>
          <w:lang w:val="en-GB"/>
        </w:rPr>
      </w:pPr>
    </w:p>
    <w:p w:rsidRPr="009F3F65" w:rsidR="003130C2" w:rsidP="003130C2" w:rsidRDefault="003130C2" w14:paraId="44B69A10" w14:textId="77777777">
      <w:pPr>
        <w:pStyle w:val="Heading1"/>
        <w:spacing w:after="120" w:line="300" w:lineRule="exact"/>
        <w:rPr>
          <w:b/>
          <w:bCs/>
        </w:rPr>
      </w:pPr>
      <w:bookmarkStart w:name="_Toc125632262" w:id="9"/>
      <w:bookmarkStart w:name="_Toc174452843" w:id="10"/>
      <w:r>
        <w:rPr>
          <w:b/>
        </w:rPr>
        <w:lastRenderedPageBreak/>
        <w:t>Primary data: findings and analysis</w:t>
      </w:r>
      <w:bookmarkEnd w:id="9"/>
      <w:bookmarkEnd w:id="10"/>
    </w:p>
    <w:p w:rsidRPr="009F3F65" w:rsidR="003130C2" w:rsidP="003130C2" w:rsidRDefault="003130C2" w14:paraId="2C413DDE" w14:textId="77777777">
      <w:pPr>
        <w:rPr>
          <w:lang w:val="en-GB"/>
        </w:rPr>
      </w:pPr>
    </w:p>
    <w:p w:rsidRPr="009F3F65" w:rsidR="003130C2" w:rsidP="003130C2" w:rsidRDefault="003130C2" w14:paraId="5DEF3042" w14:textId="77777777">
      <w:pPr>
        <w:pStyle w:val="Heading2"/>
        <w:rPr>
          <w:b/>
          <w:u w:val="single"/>
        </w:rPr>
      </w:pPr>
      <w:bookmarkStart w:name="_Toc125732190" w:id="11"/>
      <w:bookmarkStart w:name="_Toc174452844" w:id="12"/>
      <w:r>
        <w:rPr>
          <w:b/>
          <w:u w:val="single"/>
        </w:rPr>
        <w:t>Effectiveness</w:t>
      </w:r>
      <w:bookmarkEnd w:id="11"/>
      <w:bookmarkEnd w:id="12"/>
    </w:p>
    <w:p w:rsidRPr="009F3F65" w:rsidR="003130C2" w:rsidP="003130C2" w:rsidRDefault="003130C2" w14:paraId="3C1B402C" w14:textId="77777777">
      <w:pPr>
        <w:spacing w:after="120" w:line="300" w:lineRule="exact"/>
        <w:rPr>
          <w:color w:val="000000"/>
          <w:lang w:val="en-GB"/>
        </w:rPr>
      </w:pPr>
    </w:p>
    <w:tbl>
      <w:tblPr>
        <w:tblStyle w:val="TableGrid"/>
        <w:tblW w:w="0" w:type="auto"/>
        <w:tblLook w:val="04A0" w:firstRow="1" w:lastRow="0" w:firstColumn="1" w:lastColumn="0" w:noHBand="0" w:noVBand="1"/>
      </w:tblPr>
      <w:tblGrid>
        <w:gridCol w:w="9061"/>
      </w:tblGrid>
      <w:tr w:rsidRPr="00B47B36" w:rsidR="003130C2" w:rsidTr="00F32872" w14:paraId="65512A2F" w14:textId="77777777">
        <w:tc>
          <w:tcPr>
            <w:tcW w:w="9063" w:type="dxa"/>
          </w:tcPr>
          <w:p w:rsidRPr="00B47B36" w:rsidR="003130C2" w:rsidP="00F32872" w:rsidRDefault="003130C2" w14:paraId="7C79BCE9" w14:textId="77777777">
            <w:pPr>
              <w:spacing w:after="120" w:line="300" w:lineRule="exact"/>
            </w:pPr>
            <w:r>
              <w:t xml:space="preserve">According to the European Commission Better Regulation toolbox, the criterion of effectiveness </w:t>
            </w:r>
            <w:r>
              <w:rPr>
                <w:i/>
              </w:rPr>
              <w:t>‘considers how successful EU action has been in achieving or progressing towards its objectives’</w:t>
            </w:r>
            <w:r>
              <w:t>.</w:t>
            </w:r>
          </w:p>
        </w:tc>
      </w:tr>
    </w:tbl>
    <w:p w:rsidRPr="009F3F65" w:rsidR="003130C2" w:rsidP="003130C2" w:rsidRDefault="003130C2" w14:paraId="75CC2A82" w14:textId="77777777">
      <w:pPr>
        <w:rPr>
          <w:lang w:val="en-GB"/>
        </w:rPr>
      </w:pPr>
    </w:p>
    <w:p w:rsidRPr="009F3F65" w:rsidR="003130C2" w:rsidP="003130C2" w:rsidRDefault="003130C2" w14:paraId="3487AA79" w14:textId="77777777">
      <w:r>
        <w:t xml:space="preserve">When asked about the </w:t>
      </w:r>
      <w:r>
        <w:rPr>
          <w:u w:val="single"/>
        </w:rPr>
        <w:t>effectiveness of DEP activities in shaping the digital transformation of Europe’s society and economy so far</w:t>
      </w:r>
      <w:r>
        <w:t xml:space="preserve"> (</w:t>
      </w:r>
      <w:r>
        <w:rPr>
          <w:b/>
        </w:rPr>
        <w:t>question 1</w:t>
      </w:r>
      <w:r>
        <w:t>), most respondents held the view that these activities had been ‘moderately effective’ (58% or 25 respondents), whilst 28% answered ‘unsure’, 9% ‘not very effective’ and 5% ‘very effective’.</w:t>
      </w:r>
    </w:p>
    <w:p w:rsidRPr="009F3F65" w:rsidR="003130C2" w:rsidP="003130C2" w:rsidRDefault="003130C2" w14:paraId="53A3B780" w14:textId="77777777">
      <w:pPr>
        <w:rPr>
          <w:lang w:val="en-GB"/>
        </w:rPr>
      </w:pPr>
    </w:p>
    <w:p w:rsidRPr="009F3F65" w:rsidR="003130C2" w:rsidP="003130C2" w:rsidRDefault="003130C2" w14:paraId="4AC397A5" w14:textId="77777777">
      <w:pPr>
        <w:jc w:val="center"/>
      </w:pPr>
      <w:r>
        <w:rPr>
          <w:noProof/>
        </w:rPr>
        <w:drawing>
          <wp:inline distT="0" distB="0" distL="0" distR="0" wp14:anchorId="407CDBE7" wp14:editId="110D0842">
            <wp:extent cx="4864735" cy="2737485"/>
            <wp:effectExtent l="0" t="0" r="0" b="5715"/>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5">
                      <a:extLst>
                        <a:ext uri="{28A0092B-C50C-407E-A947-70E740481C1C}">
                          <a14:useLocalDpi xmlns:a14="http://schemas.microsoft.com/office/drawing/2010/main" val="0"/>
                        </a:ext>
                      </a:extLst>
                    </a:blip>
                    <a:srcRect/>
                    <a:stretch>
                      <a:fillRect/>
                    </a:stretch>
                  </pic:blipFill>
                  <pic:spPr bwMode="auto">
                    <a:xfrm>
                      <a:off x="0" y="0"/>
                      <a:ext cx="4864735" cy="2737485"/>
                    </a:xfrm>
                    <a:prstGeom prst="rect">
                      <a:avLst/>
                    </a:prstGeom>
                    <a:noFill/>
                  </pic:spPr>
                </pic:pic>
              </a:graphicData>
            </a:graphic>
          </wp:inline>
        </w:drawing>
      </w:r>
    </w:p>
    <w:p w:rsidRPr="009F3F65" w:rsidR="003130C2" w:rsidP="003130C2" w:rsidRDefault="003130C2" w14:paraId="4C9D6F3B" w14:textId="77777777">
      <w:pPr>
        <w:jc w:val="center"/>
        <w:rPr>
          <w:sz w:val="20"/>
        </w:rPr>
      </w:pPr>
      <w:r>
        <w:rPr>
          <w:b/>
          <w:color w:val="5B9BD5" w:themeColor="accent1"/>
          <w:sz w:val="20"/>
        </w:rPr>
        <w:t>Figure 3.</w:t>
      </w:r>
      <w:r>
        <w:rPr>
          <w:color w:val="5B9BD5" w:themeColor="accent1"/>
          <w:sz w:val="20"/>
        </w:rPr>
        <w:t xml:space="preserve"> Effectiveness of DEP activities – general.</w:t>
      </w:r>
    </w:p>
    <w:p w:rsidRPr="009F3F65" w:rsidR="003130C2" w:rsidP="003130C2" w:rsidRDefault="003130C2" w14:paraId="4EC0FF8D" w14:textId="77777777">
      <w:pPr>
        <w:rPr>
          <w:lang w:val="en-GB"/>
        </w:rPr>
      </w:pPr>
    </w:p>
    <w:p w:rsidRPr="009F3F65" w:rsidR="003130C2" w:rsidP="003130C2" w:rsidRDefault="003130C2" w14:paraId="5D18AB3F" w14:textId="77777777">
      <w:r>
        <w:t>Looking across countries, the German respondents seemed to assess the effectiveness of the DEP activities the most positively, with 73% considering that the activities had been ‘moderately effective’ and 13% ‘very effective’. In addition, most Polish (63%), Swedish (50% or 5 persons) and Portuguese (50% or 2 persons) respondents thought that the activities had been ‘moderately effective’, whilst 67% or 4 Maltese respondents and 40% or 4 Swedish respondents answered ‘unsure’.</w:t>
      </w:r>
    </w:p>
    <w:p w:rsidRPr="009F3F65" w:rsidR="003130C2" w:rsidP="003130C2" w:rsidRDefault="003130C2" w14:paraId="166E86BA" w14:textId="77777777">
      <w:pPr>
        <w:pStyle w:val="Footer"/>
        <w:rPr>
          <w:lang w:val="en-GB"/>
        </w:rPr>
      </w:pPr>
    </w:p>
    <w:p w:rsidRPr="009F3F65" w:rsidR="003130C2" w:rsidP="003130C2" w:rsidRDefault="003130C2" w14:paraId="29334432" w14:textId="77777777">
      <w:pPr>
        <w:pStyle w:val="Footer"/>
        <w:jc w:val="center"/>
      </w:pPr>
      <w:r>
        <w:rPr>
          <w:noProof/>
        </w:rPr>
        <w:lastRenderedPageBreak/>
        <w:drawing>
          <wp:inline distT="0" distB="0" distL="0" distR="0" wp14:anchorId="3C028F90" wp14:editId="494A5B02">
            <wp:extent cx="5303366" cy="2770003"/>
            <wp:effectExtent l="0" t="0" r="12065" b="11430"/>
            <wp:docPr id="3" name="Chart 3">
              <a:extLst xmlns:a="http://schemas.openxmlformats.org/drawingml/2006/main">
                <a:ext uri="{FF2B5EF4-FFF2-40B4-BE49-F238E27FC236}">
                  <a16:creationId xmlns:a16="http://schemas.microsoft.com/office/drawing/2014/main" id="{B2E1F83A-1C4B-426A-BF08-3DB91D706A5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p>
    <w:p w:rsidRPr="009F3F65" w:rsidR="003130C2" w:rsidP="003130C2" w:rsidRDefault="003130C2" w14:paraId="2ECBF59A" w14:textId="77777777">
      <w:pPr>
        <w:pStyle w:val="Footer"/>
        <w:jc w:val="center"/>
        <w:rPr>
          <w:b/>
          <w:bCs/>
          <w:sz w:val="20"/>
        </w:rPr>
      </w:pPr>
      <w:r>
        <w:rPr>
          <w:b/>
          <w:color w:val="5B9BD5" w:themeColor="accent1"/>
          <w:sz w:val="20"/>
        </w:rPr>
        <w:t xml:space="preserve">Figure 4. </w:t>
      </w:r>
      <w:r>
        <w:rPr>
          <w:color w:val="5B9BD5" w:themeColor="accent1"/>
          <w:sz w:val="20"/>
        </w:rPr>
        <w:t>Effectiveness of DEP activities – by country.</w:t>
      </w:r>
    </w:p>
    <w:p w:rsidRPr="009F3F65" w:rsidR="003130C2" w:rsidP="003130C2" w:rsidRDefault="003130C2" w14:paraId="6199DAB4" w14:textId="77777777">
      <w:pPr>
        <w:pStyle w:val="Footer"/>
        <w:rPr>
          <w:lang w:val="en-GB"/>
        </w:rPr>
      </w:pPr>
    </w:p>
    <w:p w:rsidRPr="009F3F65" w:rsidR="003130C2" w:rsidP="003130C2" w:rsidRDefault="003130C2" w14:paraId="66680959" w14:textId="77777777">
      <w:pPr>
        <w:pStyle w:val="Footer"/>
      </w:pPr>
      <w:r>
        <w:t xml:space="preserve">During the semi-structured interviews, representatives from the </w:t>
      </w:r>
      <w:r>
        <w:rPr>
          <w:b/>
        </w:rPr>
        <w:t>German</w:t>
      </w:r>
      <w:r>
        <w:t xml:space="preserve"> public authorities, despite them being in the early stages of implementation, noted </w:t>
      </w:r>
      <w:r>
        <w:rPr>
          <w:b/>
        </w:rPr>
        <w:t>the positive effects of the DEP</w:t>
      </w:r>
      <w:r>
        <w:t xml:space="preserve"> in providing funding to strategic digital initiatives (e.g. 50% coverage of EUR 500 million budget for HPC JUPITER initiative via the EUROHPC Joint Undertaking, with the rest of the budget covered by national and Westphalia region funding; advanced digital skills development; cybersecurity; Data Spaces; and Destination Earth aimed at developing a high precision digital model of the Earth to monitor and simulate natural phenomena and related human activities).</w:t>
      </w:r>
    </w:p>
    <w:p w:rsidRPr="009F3F65" w:rsidR="003130C2" w:rsidP="003130C2" w:rsidRDefault="003130C2" w14:paraId="403B92FE" w14:textId="77777777">
      <w:pPr>
        <w:pStyle w:val="Footer"/>
        <w:rPr>
          <w:lang w:val="en-GB"/>
        </w:rPr>
      </w:pPr>
    </w:p>
    <w:p w:rsidRPr="009F3F65" w:rsidR="003130C2" w:rsidP="003130C2" w:rsidRDefault="003130C2" w14:paraId="4882F72F" w14:textId="77777777">
      <w:pPr>
        <w:pStyle w:val="Footer"/>
      </w:pPr>
      <w:r>
        <w:t xml:space="preserve">The </w:t>
      </w:r>
      <w:r>
        <w:rPr>
          <w:b/>
        </w:rPr>
        <w:t>Maltese</w:t>
      </w:r>
      <w:r>
        <w:t xml:space="preserve"> stakeholders agreed that the DEP </w:t>
      </w:r>
      <w:r>
        <w:rPr>
          <w:b/>
        </w:rPr>
        <w:t>is crucial for driving innovation and the digital transition</w:t>
      </w:r>
      <w:r>
        <w:t>. Participants highlighted its important role in enhancing digital skills, supporting start-ups and MSMEs. They stressed the importance of continued support and improvement for long-term success.</w:t>
      </w:r>
    </w:p>
    <w:p w:rsidRPr="009F3F65" w:rsidR="003130C2" w:rsidP="003130C2" w:rsidRDefault="003130C2" w14:paraId="6351A8E7" w14:textId="77777777">
      <w:pPr>
        <w:pStyle w:val="Footer"/>
        <w:rPr>
          <w:lang w:val="en-GB"/>
        </w:rPr>
      </w:pPr>
    </w:p>
    <w:p w:rsidRPr="009F3F65" w:rsidR="003130C2" w:rsidP="003130C2" w:rsidRDefault="003130C2" w14:paraId="4EC99629" w14:textId="77777777">
      <w:pPr>
        <w:pStyle w:val="Footer"/>
      </w:pPr>
      <w:r>
        <w:t xml:space="preserve">In addition, the </w:t>
      </w:r>
      <w:r>
        <w:rPr>
          <w:b/>
        </w:rPr>
        <w:t>Portuguese</w:t>
      </w:r>
      <w:r>
        <w:t xml:space="preserve"> stakeholders agreed that, despite challenges, </w:t>
      </w:r>
      <w:r>
        <w:rPr>
          <w:b/>
        </w:rPr>
        <w:t xml:space="preserve">the DEP is crucial for driving innovation and the digital transition. </w:t>
      </w:r>
      <w:r>
        <w:t>Participants emphasised its role in enhancing digital skills, supporting start-ups and SMEs, and maintaining Europe’s competitiveness. They stressed the importance of continued support and improvement for long-term success.</w:t>
      </w:r>
    </w:p>
    <w:p w:rsidRPr="009F3F65" w:rsidR="003130C2" w:rsidP="003130C2" w:rsidRDefault="003130C2" w14:paraId="2692807B" w14:textId="77777777">
      <w:pPr>
        <w:pStyle w:val="Footer"/>
        <w:rPr>
          <w:lang w:val="en-GB"/>
        </w:rPr>
      </w:pPr>
    </w:p>
    <w:p w:rsidRPr="009F3F65" w:rsidR="003130C2" w:rsidP="003130C2" w:rsidRDefault="003130C2" w14:paraId="5D57C380" w14:textId="77777777">
      <w:pPr>
        <w:pStyle w:val="Footer"/>
      </w:pPr>
      <w:r>
        <w:t xml:space="preserve">Furthermore, a representative from the </w:t>
      </w:r>
      <w:r>
        <w:rPr>
          <w:b/>
        </w:rPr>
        <w:t>Maltese</w:t>
      </w:r>
      <w:r>
        <w:t xml:space="preserve"> public authorities put a strong emphasis on the suggestion that, if the DEP is to be successful, there is </w:t>
      </w:r>
      <w:r>
        <w:rPr>
          <w:b/>
        </w:rPr>
        <w:t>a strategic need to ensure continuous industry engagement</w:t>
      </w:r>
      <w:r>
        <w:t xml:space="preserve">, especially to allow it to understand how to benefit from such a programme and be prepared to tackle the green transition and related regulatory requirements through clean technologies. </w:t>
      </w:r>
      <w:r>
        <w:rPr>
          <w:b/>
        </w:rPr>
        <w:t>The</w:t>
      </w:r>
      <w:r>
        <w:t xml:space="preserve"> </w:t>
      </w:r>
      <w:r>
        <w:rPr>
          <w:b/>
        </w:rPr>
        <w:t>importance of foreign investments in the EU economy from third countries</w:t>
      </w:r>
      <w:r>
        <w:t xml:space="preserve"> was also stressed. To this end, EU programmes, such as the DEP, should become more flexible and attractive in order to allow and support such investments.</w:t>
      </w:r>
    </w:p>
    <w:p w:rsidRPr="009F3F65" w:rsidR="003130C2" w:rsidP="003130C2" w:rsidRDefault="003130C2" w14:paraId="0AF3F705" w14:textId="77777777">
      <w:pPr>
        <w:pStyle w:val="Footer"/>
        <w:rPr>
          <w:lang w:val="en-GB"/>
        </w:rPr>
      </w:pPr>
    </w:p>
    <w:p w:rsidRPr="009F3F65" w:rsidR="003130C2" w:rsidP="003130C2" w:rsidRDefault="003130C2" w14:paraId="4C583569" w14:textId="77777777">
      <w:pPr>
        <w:pStyle w:val="Footer"/>
      </w:pPr>
      <w:r>
        <w:t xml:space="preserve">During the semi-structured interviews in </w:t>
      </w:r>
      <w:r>
        <w:rPr>
          <w:b/>
        </w:rPr>
        <w:t>Poland</w:t>
      </w:r>
      <w:r>
        <w:t xml:space="preserve">, representatives from the public authorities </w:t>
      </w:r>
      <w:r>
        <w:rPr>
          <w:b/>
        </w:rPr>
        <w:t>appreciated the strategic role of the DEP</w:t>
      </w:r>
      <w:r>
        <w:t xml:space="preserve">, aimed at tackling and supporting the European digital transformation. In this regard, they pointed out the clear convergence of EU digital policy priorities, </w:t>
      </w:r>
      <w:r>
        <w:lastRenderedPageBreak/>
        <w:t xml:space="preserve">Polish digital priorities and the aims of the Digital Europe Programme (e.g. AI, semiconductors, skills development in cybersecurity, increased diversity and female participation, online safety of children and young people). Nevertheless, the participants highlighted </w:t>
      </w:r>
      <w:r>
        <w:rPr>
          <w:b/>
        </w:rPr>
        <w:t>the importance of ensuring the interoperability of the different key priorities of the DEP with other policies, such as energy, climate and environment</w:t>
      </w:r>
      <w:r>
        <w:t>, in order to tackle the different challenges that individual EU countries might be facing.</w:t>
      </w:r>
    </w:p>
    <w:p w:rsidRPr="009F3F65" w:rsidR="003130C2" w:rsidP="003130C2" w:rsidRDefault="003130C2" w14:paraId="6F05D8A1" w14:textId="77777777">
      <w:pPr>
        <w:pStyle w:val="Footer"/>
        <w:rPr>
          <w:lang w:val="en-GB"/>
        </w:rPr>
      </w:pPr>
    </w:p>
    <w:p w:rsidRPr="009F3F65" w:rsidR="003130C2" w:rsidP="003130C2" w:rsidRDefault="003130C2" w14:paraId="4E54905F" w14:textId="77777777">
      <w:pPr>
        <w:pStyle w:val="Footer"/>
      </w:pPr>
      <w:r>
        <w:t xml:space="preserve">Furthermore, </w:t>
      </w:r>
      <w:r>
        <w:rPr>
          <w:b/>
        </w:rPr>
        <w:t>Polish</w:t>
      </w:r>
      <w:r>
        <w:t xml:space="preserve"> representatives from the social partners noted that, </w:t>
      </w:r>
      <w:r>
        <w:rPr>
          <w:b/>
        </w:rPr>
        <w:t>in order to support the digital transformation and improve digital literacy</w:t>
      </w:r>
      <w:r>
        <w:t xml:space="preserve"> in practice (Polish digital literacy is 10% below the EU average with only 43% of Polish people between 17 and 64 being digitally literate), there is </w:t>
      </w:r>
      <w:r>
        <w:rPr>
          <w:b/>
        </w:rPr>
        <w:t>a need to invest and focus initiatives on local cohesive digitalisation of universities, local energy networks and the internet of things in local manufacturing facilities. The aim is to improve local ecosystems as a whole.</w:t>
      </w:r>
    </w:p>
    <w:p w:rsidRPr="009F3F65" w:rsidR="003130C2" w:rsidP="003130C2" w:rsidRDefault="003130C2" w14:paraId="1D337E55" w14:textId="77777777">
      <w:pPr>
        <w:pStyle w:val="Footer"/>
        <w:rPr>
          <w:lang w:val="en-GB"/>
        </w:rPr>
      </w:pPr>
    </w:p>
    <w:p w:rsidRPr="009F3F65" w:rsidR="003130C2" w:rsidP="003130C2" w:rsidRDefault="003130C2" w14:paraId="5B8232FB" w14:textId="77777777">
      <w:pPr>
        <w:pStyle w:val="Footer"/>
      </w:pPr>
      <w:r>
        <w:t>Despite Poland’s position in the ranking of economies’ digitalisation, it was highlighted how the Polish digital economy was gaining momentum. To this end, it is critical to ensure the focus of initiatives on strategic subjects, such as stronger 5G networks, STEM skills development (especially for women) and a better repositioning within the global ICT value chain disrupted by the pandemic and the outbreak of the war in Ukraine.</w:t>
      </w:r>
    </w:p>
    <w:p w:rsidRPr="009F3F65" w:rsidR="003130C2" w:rsidP="003130C2" w:rsidRDefault="003130C2" w14:paraId="2CEAB88D" w14:textId="77777777">
      <w:pPr>
        <w:pStyle w:val="Footer"/>
        <w:rPr>
          <w:lang w:val="en-GB"/>
        </w:rPr>
      </w:pPr>
    </w:p>
    <w:p w:rsidRPr="009F3F65" w:rsidR="003130C2" w:rsidP="003130C2" w:rsidRDefault="003130C2" w14:paraId="43B6CC3E" w14:textId="77777777">
      <w:pPr>
        <w:pStyle w:val="Footer"/>
      </w:pPr>
      <w:r>
        <w:t xml:space="preserve">Moreover, taking into account the current geopolitical crisis, the Polish stakeholders pointed out the </w:t>
      </w:r>
      <w:r>
        <w:rPr>
          <w:b/>
        </w:rPr>
        <w:t>importance of making cybersecurity a top priority</w:t>
      </w:r>
      <w:r>
        <w:t xml:space="preserve"> and a conventional element of future innovation and defence policies, by ensuring the proper professional competences and skills which are currently lacking.</w:t>
      </w:r>
    </w:p>
    <w:p w:rsidRPr="009F3F65" w:rsidR="003130C2" w:rsidP="003130C2" w:rsidRDefault="003130C2" w14:paraId="56C64A40" w14:textId="77777777">
      <w:pPr>
        <w:pStyle w:val="Footer"/>
        <w:rPr>
          <w:lang w:val="en-GB"/>
        </w:rPr>
      </w:pPr>
    </w:p>
    <w:p w:rsidRPr="009F3F65" w:rsidR="003130C2" w:rsidP="003130C2" w:rsidRDefault="003130C2" w14:paraId="101B7064" w14:textId="77777777">
      <w:pPr>
        <w:pStyle w:val="Footer"/>
      </w:pPr>
      <w:r>
        <w:t xml:space="preserve">With regard to the </w:t>
      </w:r>
      <w:r>
        <w:rPr>
          <w:u w:val="single"/>
        </w:rPr>
        <w:t>effectiveness of the key capacity areas of the DEP in contributing to the programme’s objectives in their respective countries so far</w:t>
      </w:r>
      <w:r>
        <w:t xml:space="preserve"> (</w:t>
      </w:r>
      <w:r>
        <w:rPr>
          <w:b/>
        </w:rPr>
        <w:t>question 2</w:t>
      </w:r>
      <w:r>
        <w:t>), more than half of the respondents assessed the effectiveness in three areas positively: ensuring a wide use of digital technologies (30% answered ‘very effective’ and 26% ‘moderately effective’), artificial intelligence (12% answered ‘very effective’ and 40% ‘moderately effective’) and cybersecurity (9% answered ‘very effective’ and 42% ‘moderately effective’). A large number of the respondents (47% answered ‘unsure’) did not know how to assess the effectiveness of supercomputing.</w:t>
      </w:r>
    </w:p>
    <w:p w:rsidRPr="009F3F65" w:rsidR="003130C2" w:rsidP="003130C2" w:rsidRDefault="003130C2" w14:paraId="07B35877" w14:textId="77777777">
      <w:pPr>
        <w:pStyle w:val="Footer"/>
        <w:rPr>
          <w:lang w:val="en-GB"/>
        </w:rPr>
      </w:pPr>
    </w:p>
    <w:p w:rsidRPr="009F3F65" w:rsidR="003130C2" w:rsidP="003130C2" w:rsidRDefault="003130C2" w14:paraId="06558030" w14:textId="77777777">
      <w:pPr>
        <w:pStyle w:val="Footer"/>
      </w:pPr>
      <w:r>
        <w:rPr>
          <w:noProof/>
        </w:rPr>
        <w:lastRenderedPageBreak/>
        <w:drawing>
          <wp:inline distT="0" distB="0" distL="0" distR="0" wp14:anchorId="44923172" wp14:editId="377FB476">
            <wp:extent cx="5731510" cy="2655570"/>
            <wp:effectExtent l="0" t="0" r="2540" b="11430"/>
            <wp:docPr id="18" name="Chart 18">
              <a:extLst xmlns:a="http://schemas.openxmlformats.org/drawingml/2006/main">
                <a:ext uri="{FF2B5EF4-FFF2-40B4-BE49-F238E27FC236}">
                  <a16:creationId xmlns:a16="http://schemas.microsoft.com/office/drawing/2014/main" id="{F09D7D41-9804-4D48-8BAC-4DDA0CB875E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p>
    <w:p w:rsidRPr="009F3F65" w:rsidR="003130C2" w:rsidP="003130C2" w:rsidRDefault="003130C2" w14:paraId="19235255" w14:textId="77777777">
      <w:pPr>
        <w:pStyle w:val="Footer"/>
        <w:jc w:val="center"/>
      </w:pPr>
      <w:r>
        <w:rPr>
          <w:b/>
          <w:color w:val="5B9BD5" w:themeColor="accent1"/>
          <w:sz w:val="20"/>
        </w:rPr>
        <w:t xml:space="preserve">Figure 5. </w:t>
      </w:r>
      <w:r>
        <w:rPr>
          <w:color w:val="5B9BD5" w:themeColor="accent1"/>
          <w:sz w:val="20"/>
        </w:rPr>
        <w:t>Effectiveness of key capacity areas – general.</w:t>
      </w:r>
    </w:p>
    <w:p w:rsidRPr="009F3F65" w:rsidR="003130C2" w:rsidP="003130C2" w:rsidRDefault="003130C2" w14:paraId="7B1A56C0" w14:textId="77777777">
      <w:pPr>
        <w:rPr>
          <w:lang w:val="en-GB"/>
        </w:rPr>
      </w:pPr>
    </w:p>
    <w:p w:rsidRPr="009F3F65" w:rsidR="003130C2" w:rsidP="003130C2" w:rsidRDefault="003130C2" w14:paraId="3C7EF5B7" w14:textId="77777777">
      <w:r>
        <w:t>Looking across countries, the German respondents once again held the most positive views with regard to all four key capacity areas. Between 52 and 79% of them considered that the key capacity areas mentioned had been ‘very effective’ or ‘moderately effective’ in contributing to the objectives of the DEP in Germany. Most Swedish respondents – between 50 and 80% – answered ‘unsure’ in how to assess the effectiveness of these areas in their country, whilst the Polish respondents expressed the highest number of answers viewing the contribution of the key capacity areas to the DEP objectives as ‘not very effective’ (25% or 2 persons with regard to supercomputing, artificial intelligence, cybersecurity and ensuring a wide use of digital technologies).</w:t>
      </w:r>
    </w:p>
    <w:p w:rsidRPr="009F3F65" w:rsidR="003130C2" w:rsidP="003130C2" w:rsidRDefault="003130C2" w14:paraId="6DA551F5" w14:textId="77777777">
      <w:pPr>
        <w:rPr>
          <w:lang w:val="en-GB"/>
        </w:rPr>
      </w:pPr>
    </w:p>
    <w:p w:rsidRPr="009F3F65" w:rsidR="003130C2" w:rsidP="003130C2" w:rsidRDefault="003130C2" w14:paraId="7A461418" w14:textId="77777777">
      <w:r>
        <w:t xml:space="preserve">During the semi-structured interviews, representatives from the </w:t>
      </w:r>
      <w:r>
        <w:rPr>
          <w:b/>
        </w:rPr>
        <w:t>German</w:t>
      </w:r>
      <w:r>
        <w:t xml:space="preserve"> public authorities </w:t>
      </w:r>
      <w:r>
        <w:rPr>
          <w:b/>
        </w:rPr>
        <w:t>confirmed the critical role played by European Digital Innovation Hubs within the national economic ecosystem</w:t>
      </w:r>
      <w:r>
        <w:t xml:space="preserve"> (e.g. provision of testing facilities able to adapt to specific companies’ needs). In this regard, the participants pointed out the strong collaboration between the German EDIHs on content and financing elements. Nevertheless, the challenge for consortia of finding and providing the co-funding contribution not covered by the programme (not covered by German public authorities) was also underlined.</w:t>
      </w:r>
    </w:p>
    <w:p w:rsidRPr="009F3F65" w:rsidR="003130C2" w:rsidP="003130C2" w:rsidRDefault="003130C2" w14:paraId="6D7DD2BA" w14:textId="77777777">
      <w:pPr>
        <w:rPr>
          <w:lang w:val="en-GB"/>
        </w:rPr>
      </w:pPr>
    </w:p>
    <w:p w:rsidRPr="009F3F65" w:rsidR="003130C2" w:rsidP="003130C2" w:rsidRDefault="003130C2" w14:paraId="0F0A2D13" w14:textId="77777777">
      <w:r>
        <w:t xml:space="preserve">Concerning the establishment of a European Digital Innovation Hub, a representative from the </w:t>
      </w:r>
      <w:r>
        <w:rPr>
          <w:b/>
        </w:rPr>
        <w:t>Maltese</w:t>
      </w:r>
      <w:r>
        <w:t xml:space="preserve"> public authorities confirmed the difficulty in providing input on effectiveness due to the project being in the early stages. Nevertheless, the participant </w:t>
      </w:r>
      <w:r>
        <w:rPr>
          <w:b/>
        </w:rPr>
        <w:t>confirmed the positive effect of establishing a first hub in Malta</w:t>
      </w:r>
      <w:r>
        <w:t xml:space="preserve"> through such a call for tender and, in turn, enabling the establishment of a high performing computer with 15 petaflops (tender just published) within the hub, allowing Malta to take part in the EUROHPC Joint Undertaking. The EDIH-Malta should focus on skills development and technical and legal advice for start-ups and SMEs as regards HPC, AI and cybersecurity. Moreover, MoUs are being developed for joint initiatives with other hubs within the European Network of Digital Innovation Hubs.</w:t>
      </w:r>
    </w:p>
    <w:p w:rsidRPr="009F3F65" w:rsidR="003130C2" w:rsidP="003130C2" w:rsidRDefault="003130C2" w14:paraId="146FDCFD" w14:textId="77777777">
      <w:pPr>
        <w:rPr>
          <w:lang w:val="en-GB"/>
        </w:rPr>
      </w:pPr>
    </w:p>
    <w:p w:rsidRPr="009F3F65" w:rsidR="003130C2" w:rsidP="003130C2" w:rsidRDefault="003130C2" w14:paraId="227D9A66" w14:textId="77777777">
      <w:r>
        <w:t xml:space="preserve">During the semi-structured interviews in </w:t>
      </w:r>
      <w:r>
        <w:rPr>
          <w:b/>
        </w:rPr>
        <w:t>Portugal</w:t>
      </w:r>
      <w:r>
        <w:t xml:space="preserve">, stakeholders representing a digital innovation entity noted that </w:t>
      </w:r>
      <w:r>
        <w:rPr>
          <w:b/>
        </w:rPr>
        <w:t>delays in implementing the programme, particularly concerning digital innovation hubs, have been experienced.</w:t>
      </w:r>
      <w:r>
        <w:t xml:space="preserve"> These delays have been attributed to challenges in complying with EU financing rules and navigating hierarchical structures. Despite the presence of a consortium and a </w:t>
      </w:r>
      <w:r>
        <w:lastRenderedPageBreak/>
        <w:t xml:space="preserve">structured process, uncertainties persist regarding payment and eligibility rules. </w:t>
      </w:r>
      <w:r>
        <w:rPr>
          <w:b/>
        </w:rPr>
        <w:t>While some activities have commenced, clarity is lacking on the rules and procedures</w:t>
      </w:r>
      <w:r>
        <w:t>. This lack of information has been considered an obstacle to progress, especially concerning security measures. Additionally, it was noted that companies face difficulties applying to the programme due to undisclosed requisites and rules from managing entities, further complicating the situation from a national perspective.</w:t>
      </w:r>
    </w:p>
    <w:p w:rsidRPr="009F3F65" w:rsidR="003130C2" w:rsidP="003130C2" w:rsidRDefault="003130C2" w14:paraId="4798EF48" w14:textId="77777777">
      <w:pPr>
        <w:rPr>
          <w:lang w:val="en-GB"/>
        </w:rPr>
      </w:pPr>
    </w:p>
    <w:p w:rsidRPr="009F3F65" w:rsidR="003130C2" w:rsidP="003130C2" w:rsidRDefault="003130C2" w14:paraId="512067C9" w14:textId="77777777">
      <w:r>
        <w:t xml:space="preserve">One Portuguese stakeholder observed that </w:t>
      </w:r>
      <w:r>
        <w:rPr>
          <w:b/>
        </w:rPr>
        <w:t>the process from application to final approval for digital innovation centres is excessively long</w:t>
      </w:r>
      <w:r>
        <w:t>. In this particular case, three applications were submitted before receiving a response, resulting in significant delays. Despite having contact with some companies, uncertainty remains regarding eligibility criteria and expenses. A need for greater familiarity with the programme and convenience was identified. The current situation was considered unfavourable, as businesses require timely responses, yet the process is hindered by formalities.</w:t>
      </w:r>
    </w:p>
    <w:p w:rsidRPr="009F3F65" w:rsidR="003130C2" w:rsidP="003130C2" w:rsidRDefault="003130C2" w14:paraId="633A608F" w14:textId="77777777">
      <w:pPr>
        <w:rPr>
          <w:lang w:val="en-GB"/>
        </w:rPr>
      </w:pPr>
    </w:p>
    <w:p w:rsidRPr="009F3F65" w:rsidR="003130C2" w:rsidP="003130C2" w:rsidRDefault="003130C2" w14:paraId="51974649" w14:textId="77777777">
      <w:r>
        <w:t xml:space="preserve">Furthermore, the </w:t>
      </w:r>
      <w:r>
        <w:rPr>
          <w:b/>
        </w:rPr>
        <w:t>Portuguese</w:t>
      </w:r>
      <w:r>
        <w:t xml:space="preserve"> stakeholders agreed that, whilst the European and national financing components appeared to be functioning adequately, issues arise primarily at the national level, particularly concerning the national recovery programme. The rules are clear at European level, but when it comes to the national component, clarity is lacking, causing uncertainty. This uncertainty extends not only to the consortium but also to partners who fear potential penalties. </w:t>
      </w:r>
      <w:r>
        <w:rPr>
          <w:b/>
        </w:rPr>
        <w:t>It was acknowledged that the national component is not functioning as effectively as desire</w:t>
      </w:r>
      <w:r>
        <w:t>d, hindering progress towards objectives. This situation has persisted for over three years, indicating a prolonged challenge.</w:t>
      </w:r>
    </w:p>
    <w:p w:rsidRPr="009F3F65" w:rsidR="003130C2" w:rsidP="003130C2" w:rsidRDefault="003130C2" w14:paraId="33702D6C" w14:textId="77777777">
      <w:pPr>
        <w:rPr>
          <w:lang w:val="en-GB"/>
        </w:rPr>
      </w:pPr>
    </w:p>
    <w:p w:rsidRPr="009F3F65" w:rsidR="003130C2" w:rsidP="003130C2" w:rsidRDefault="003130C2" w14:paraId="718B45F9" w14:textId="77777777">
      <w:r>
        <w:t xml:space="preserve">With regard to the </w:t>
      </w:r>
      <w:r>
        <w:rPr>
          <w:u w:val="single"/>
        </w:rPr>
        <w:t>effectiveness of EDIH activities in supporting micro, small and medium-sized companies so far</w:t>
      </w:r>
      <w:r>
        <w:t xml:space="preserve"> (</w:t>
      </w:r>
      <w:r>
        <w:rPr>
          <w:b/>
        </w:rPr>
        <w:t>question 3</w:t>
      </w:r>
      <w:r>
        <w:t>), the respondents’ views diverged quite significantly, with 30% considering that they had been ‘moderately effective’, 28% answered ‘unsure’, and 19% were split between ‘very effective’ and ‘not very effective’. Finally, 5% were of the view that EDIH activities had been ‘not at all effective’ when it comes to supporting SMEs.</w:t>
      </w:r>
    </w:p>
    <w:p w:rsidRPr="009F3F65" w:rsidR="003130C2" w:rsidP="003130C2" w:rsidRDefault="003130C2" w14:paraId="07085513" w14:textId="77777777">
      <w:pPr>
        <w:rPr>
          <w:lang w:val="en-GB"/>
        </w:rPr>
      </w:pPr>
    </w:p>
    <w:p w:rsidRPr="009F3F65" w:rsidR="003130C2" w:rsidP="003130C2" w:rsidRDefault="003130C2" w14:paraId="65B477DE" w14:textId="77777777">
      <w:pPr>
        <w:jc w:val="center"/>
      </w:pPr>
      <w:r>
        <w:rPr>
          <w:noProof/>
        </w:rPr>
        <w:drawing>
          <wp:inline distT="0" distB="0" distL="0" distR="0" wp14:anchorId="393AE8BC" wp14:editId="23FF5448">
            <wp:extent cx="4853305" cy="2595880"/>
            <wp:effectExtent l="0" t="0" r="4445" b="13970"/>
            <wp:docPr id="6" name="Chart 6">
              <a:extLst xmlns:a="http://schemas.openxmlformats.org/drawingml/2006/main">
                <a:ext uri="{FF2B5EF4-FFF2-40B4-BE49-F238E27FC236}">
                  <a16:creationId xmlns:a16="http://schemas.microsoft.com/office/drawing/2014/main" id="{D98878E3-92BF-46D4-99A7-FF9DFD5E543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inline>
        </w:drawing>
      </w:r>
    </w:p>
    <w:p w:rsidRPr="009F3F65" w:rsidR="003130C2" w:rsidP="003130C2" w:rsidRDefault="003130C2" w14:paraId="576761CE" w14:textId="77777777">
      <w:pPr>
        <w:jc w:val="center"/>
        <w:rPr>
          <w:color w:val="5B9BD5" w:themeColor="accent1"/>
          <w:sz w:val="20"/>
        </w:rPr>
      </w:pPr>
      <w:r>
        <w:rPr>
          <w:b/>
          <w:color w:val="5B9BD5" w:themeColor="accent1"/>
          <w:sz w:val="20"/>
        </w:rPr>
        <w:t xml:space="preserve">Figure 6. </w:t>
      </w:r>
      <w:r>
        <w:rPr>
          <w:color w:val="5B9BD5" w:themeColor="accent1"/>
          <w:sz w:val="20"/>
        </w:rPr>
        <w:t>Effectiveness of EDIH activities – general.</w:t>
      </w:r>
    </w:p>
    <w:p w:rsidRPr="009F3F65" w:rsidR="003130C2" w:rsidP="003130C2" w:rsidRDefault="003130C2" w14:paraId="341FF3BA" w14:textId="77777777">
      <w:pPr>
        <w:spacing w:line="240" w:lineRule="auto"/>
        <w:jc w:val="left"/>
        <w:rPr>
          <w:lang w:val="en-GB"/>
        </w:rPr>
      </w:pPr>
    </w:p>
    <w:p w:rsidRPr="009F3F65" w:rsidR="003130C2" w:rsidP="003130C2" w:rsidRDefault="003130C2" w14:paraId="48D602E2" w14:textId="77777777">
      <w:r>
        <w:t xml:space="preserve">Looking across countries, the results mirrored the general divergence in views. The German and Maltese respondents held the most positive views (40% of Germans answered ‘very effective’, and 27% </w:t>
      </w:r>
      <w:r>
        <w:lastRenderedPageBreak/>
        <w:t>‘moderately effective’; for the Maltese, 17% or 1 person answered ‘very effective’ and 67% or 4 persons ‘moderately effective’), whilst the Polish respondents were split between four types of answers with 38% nevertheless considering the EDIH activities as having been ‘moderately effective’. Finally, most Portuguese respondents considered that the EDIH activities to support SMEs had been ‘not very effective’ (75% or 3 respondents) and the majority of the Swedish respondents answered ‘unsure’ (70%).</w:t>
      </w:r>
    </w:p>
    <w:p w:rsidRPr="009F3F65" w:rsidR="003130C2" w:rsidP="003130C2" w:rsidRDefault="003130C2" w14:paraId="5539698C" w14:textId="77777777">
      <w:pPr>
        <w:rPr>
          <w:lang w:val="en-GB"/>
        </w:rPr>
      </w:pPr>
    </w:p>
    <w:p w:rsidRPr="009F3F65" w:rsidR="003130C2" w:rsidP="003130C2" w:rsidRDefault="003130C2" w14:paraId="16930AB6" w14:textId="77777777">
      <w:pPr>
        <w:jc w:val="center"/>
      </w:pPr>
      <w:r>
        <w:rPr>
          <w:noProof/>
        </w:rPr>
        <w:drawing>
          <wp:inline distT="0" distB="0" distL="0" distR="0" wp14:anchorId="15511BC9" wp14:editId="63A3A863">
            <wp:extent cx="5731510" cy="2554605"/>
            <wp:effectExtent l="0" t="0" r="2540" b="17145"/>
            <wp:docPr id="8" name="Chart 8">
              <a:extLst xmlns:a="http://schemas.openxmlformats.org/drawingml/2006/main">
                <a:ext uri="{FF2B5EF4-FFF2-40B4-BE49-F238E27FC236}">
                  <a16:creationId xmlns:a16="http://schemas.microsoft.com/office/drawing/2014/main" id="{C6B1BEB0-5390-4BB5-8BC2-34C988CCC06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9"/>
              </a:graphicData>
            </a:graphic>
          </wp:inline>
        </w:drawing>
      </w:r>
    </w:p>
    <w:p w:rsidRPr="009F3F65" w:rsidR="003130C2" w:rsidP="003130C2" w:rsidRDefault="003130C2" w14:paraId="220E9C58" w14:textId="77777777">
      <w:pPr>
        <w:jc w:val="center"/>
      </w:pPr>
      <w:r>
        <w:rPr>
          <w:b/>
          <w:color w:val="5B9BD5" w:themeColor="accent1"/>
          <w:sz w:val="20"/>
        </w:rPr>
        <w:t xml:space="preserve">Figure 7. </w:t>
      </w:r>
      <w:r>
        <w:rPr>
          <w:color w:val="5B9BD5" w:themeColor="accent1"/>
          <w:sz w:val="20"/>
        </w:rPr>
        <w:t>Effectiveness of EDIH activities – by country.</w:t>
      </w:r>
    </w:p>
    <w:p w:rsidRPr="009F3F65" w:rsidR="003130C2" w:rsidP="003130C2" w:rsidRDefault="003130C2" w14:paraId="2590A699" w14:textId="77777777">
      <w:pPr>
        <w:spacing w:after="120" w:line="300" w:lineRule="exact"/>
        <w:rPr>
          <w:i/>
          <w:iCs/>
          <w:lang w:val="en-GB"/>
        </w:rPr>
      </w:pPr>
    </w:p>
    <w:p w:rsidRPr="009F3F65" w:rsidR="003130C2" w:rsidP="003130C2" w:rsidRDefault="003130C2" w14:paraId="39541220" w14:textId="77777777">
      <w:pPr>
        <w:spacing w:line="300" w:lineRule="exact"/>
      </w:pPr>
      <w:r>
        <w:t xml:space="preserve">During the semi-structured interviews, representatives from the </w:t>
      </w:r>
      <w:r>
        <w:rPr>
          <w:b/>
        </w:rPr>
        <w:t>German</w:t>
      </w:r>
      <w:r>
        <w:t xml:space="preserve"> programme beneficiaries pointed out </w:t>
      </w:r>
      <w:r>
        <w:rPr>
          <w:b/>
        </w:rPr>
        <w:t>the positive effect of EDIHs in providing digital support at granular level for local companies</w:t>
      </w:r>
      <w:r>
        <w:t xml:space="preserve"> (mainly SMEs with fewer than ten people). Participants also underlined the good communication between beneficiaries of the programme and national contact points (e.g. monthly meetings between EDIHs in Germany and the national contact point). They also underlined the </w:t>
      </w:r>
      <w:r>
        <w:rPr>
          <w:b/>
        </w:rPr>
        <w:t>strong commitment to involving women</w:t>
      </w:r>
      <w:r>
        <w:t xml:space="preserve"> (e.g. establishment of a network called ‘Women in digital areas’, organisation of conferences, etc.).</w:t>
      </w:r>
    </w:p>
    <w:p w:rsidRPr="009F3F65" w:rsidR="003130C2" w:rsidP="003130C2" w:rsidRDefault="003130C2" w14:paraId="69482798" w14:textId="77777777">
      <w:pPr>
        <w:spacing w:line="300" w:lineRule="exact"/>
        <w:rPr>
          <w:lang w:val="en-GB"/>
        </w:rPr>
      </w:pPr>
    </w:p>
    <w:p w:rsidRPr="009F3F65" w:rsidR="003130C2" w:rsidP="003130C2" w:rsidRDefault="003130C2" w14:paraId="1023E77C" w14:textId="77777777">
      <w:pPr>
        <w:spacing w:line="300" w:lineRule="exact"/>
      </w:pPr>
      <w:r>
        <w:t xml:space="preserve">Furthermore, with regard to EDIHs, the stakeholders </w:t>
      </w:r>
      <w:r>
        <w:rPr>
          <w:b/>
        </w:rPr>
        <w:t>highlighted the challenge of integrating and ensuring the uptake of complex technologies by SMEs, such as HPC or AI</w:t>
      </w:r>
      <w:r>
        <w:t>. Such companies still need to address more basic needs first (lack of basic digital skills). In this regard, generative AI was considered to be the opposite, thanks to the ease of use by SMEs (e.g. products’ design improved by generative AI – co-design between joiners and customers for furniture).</w:t>
      </w:r>
    </w:p>
    <w:p w:rsidRPr="009F3F65" w:rsidR="003130C2" w:rsidP="003130C2" w:rsidRDefault="003130C2" w14:paraId="4C743DCA" w14:textId="77777777">
      <w:pPr>
        <w:spacing w:line="300" w:lineRule="exact"/>
        <w:rPr>
          <w:lang w:val="en-GB"/>
        </w:rPr>
      </w:pPr>
    </w:p>
    <w:p w:rsidRPr="009F3F65" w:rsidR="003130C2" w:rsidP="003130C2" w:rsidRDefault="003130C2" w14:paraId="22733BA3" w14:textId="77777777">
      <w:pPr>
        <w:spacing w:line="300" w:lineRule="exact"/>
      </w:pPr>
      <w:r>
        <w:t xml:space="preserve">During the semi-structured interviews in </w:t>
      </w:r>
      <w:r>
        <w:rPr>
          <w:b/>
        </w:rPr>
        <w:t>Portugal</w:t>
      </w:r>
      <w:r>
        <w:t xml:space="preserve">, representatives from the social partners expressed the view that </w:t>
      </w:r>
      <w:r>
        <w:rPr>
          <w:b/>
        </w:rPr>
        <w:t>peripheral countries faced greater challenges, particularly concerning microbusinesses’ access to funding, with bureaucracy seen as a significant obstacle</w:t>
      </w:r>
      <w:r>
        <w:t>. Even with 100% funding, applying for certain funding opportunities was considered extremely difficult. It was urged to take these challenges into consideration when assessing the implementation of the programme. Finally, it was emphasised that Portuguese SMEs do not operate at the same capacity level as German ones.</w:t>
      </w:r>
    </w:p>
    <w:p w:rsidRPr="009F3F65" w:rsidR="003130C2" w:rsidP="003130C2" w:rsidRDefault="003130C2" w14:paraId="39C39A1B" w14:textId="77777777">
      <w:pPr>
        <w:spacing w:line="300" w:lineRule="exact"/>
        <w:rPr>
          <w:lang w:val="en-GB"/>
        </w:rPr>
      </w:pPr>
    </w:p>
    <w:p w:rsidRPr="009F3F65" w:rsidR="003130C2" w:rsidP="003130C2" w:rsidRDefault="003130C2" w14:paraId="1FFBD900" w14:textId="77777777">
      <w:pPr>
        <w:spacing w:line="300" w:lineRule="exact"/>
      </w:pPr>
      <w:r>
        <w:t>It was also noted that facilitating access for small enterprises for both managers and employees is essential, emphasising the crucial role of training in the digital transformation process.</w:t>
      </w:r>
    </w:p>
    <w:p w:rsidRPr="009F3F65" w:rsidR="003130C2" w:rsidP="003130C2" w:rsidRDefault="003130C2" w14:paraId="1BC08AA7" w14:textId="77777777">
      <w:pPr>
        <w:spacing w:line="300" w:lineRule="exact"/>
        <w:rPr>
          <w:lang w:val="en-GB"/>
        </w:rPr>
      </w:pPr>
    </w:p>
    <w:p w:rsidRPr="009F3F65" w:rsidR="003130C2" w:rsidP="003130C2" w:rsidRDefault="003130C2" w14:paraId="4493DE3E" w14:textId="77777777">
      <w:pPr>
        <w:spacing w:line="300" w:lineRule="exact"/>
      </w:pPr>
      <w:r>
        <w:t xml:space="preserve">When asked about the </w:t>
      </w:r>
      <w:r>
        <w:rPr>
          <w:u w:val="single"/>
        </w:rPr>
        <w:t xml:space="preserve">effectiveness of the DEP activities in advancing digital skills </w:t>
      </w:r>
      <w:r>
        <w:t>(master’s, bachelor’s, doctorate programmes in key capacity areas, short-term training, highly specialised skills academies, etc.)</w:t>
      </w:r>
      <w:r>
        <w:rPr>
          <w:u w:val="single"/>
        </w:rPr>
        <w:t xml:space="preserve"> in their respective countries so far</w:t>
      </w:r>
      <w:r>
        <w:t xml:space="preserve"> (</w:t>
      </w:r>
      <w:r>
        <w:rPr>
          <w:b/>
        </w:rPr>
        <w:t>question 4</w:t>
      </w:r>
      <w:r>
        <w:t>), most respondents (56%) answered ‘unsure’ in how to evaluate this, whilst 26% found these activities as having been ‘moderately effective’, 14% ‘not very effective’ and 5% ‘not at all effective’.</w:t>
      </w:r>
    </w:p>
    <w:p w:rsidRPr="009F3F65" w:rsidR="003130C2" w:rsidP="003130C2" w:rsidRDefault="003130C2" w14:paraId="77C1C57D" w14:textId="77777777">
      <w:pPr>
        <w:spacing w:line="240" w:lineRule="auto"/>
        <w:jc w:val="left"/>
        <w:rPr>
          <w:lang w:val="en-GB"/>
        </w:rPr>
      </w:pPr>
    </w:p>
    <w:p w:rsidRPr="009F3F65" w:rsidR="003130C2" w:rsidP="003130C2" w:rsidRDefault="003130C2" w14:paraId="5FC24BDD" w14:textId="77777777">
      <w:pPr>
        <w:spacing w:after="120" w:line="300" w:lineRule="exact"/>
      </w:pPr>
      <w:r>
        <w:rPr>
          <w:noProof/>
        </w:rPr>
        <w:drawing>
          <wp:anchor distT="0" distB="0" distL="114300" distR="114300" simplePos="0" relativeHeight="251574272" behindDoc="0" locked="0" layoutInCell="1" allowOverlap="1" wp14:editId="79982A87" wp14:anchorId="187FCAEA">
            <wp:simplePos x="0" y="0"/>
            <wp:positionH relativeFrom="margin">
              <wp:posOffset>215900</wp:posOffset>
            </wp:positionH>
            <wp:positionV relativeFrom="paragraph">
              <wp:posOffset>147955</wp:posOffset>
            </wp:positionV>
            <wp:extent cx="5346700" cy="3181350"/>
            <wp:effectExtent l="0" t="0" r="6350" b="0"/>
            <wp:wrapNone/>
            <wp:docPr id="19" name="Chart 19">
              <a:extLst xmlns:a="http://schemas.openxmlformats.org/drawingml/2006/main">
                <a:ext uri="{FF2B5EF4-FFF2-40B4-BE49-F238E27FC236}">
                  <a16:creationId xmlns:a16="http://schemas.microsoft.com/office/drawing/2014/main" id="{BF8981C3-AFCB-433A-B95C-E5C484233D1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0"/>
              </a:graphicData>
            </a:graphic>
            <wp14:sizeRelH relativeFrom="margin">
              <wp14:pctWidth>0</wp14:pctWidth>
            </wp14:sizeRelH>
            <wp14:sizeRelV relativeFrom="margin">
              <wp14:pctHeight>0</wp14:pctHeight>
            </wp14:sizeRelV>
          </wp:anchor>
        </w:drawing>
      </w:r>
    </w:p>
    <w:p w:rsidRPr="009F3F65" w:rsidR="003130C2" w:rsidP="003130C2" w:rsidRDefault="003130C2" w14:paraId="3BE53613" w14:textId="77777777">
      <w:pPr>
        <w:spacing w:after="120" w:line="300" w:lineRule="exact"/>
        <w:rPr>
          <w:lang w:val="en-GB"/>
        </w:rPr>
      </w:pPr>
    </w:p>
    <w:p w:rsidRPr="009F3F65" w:rsidR="003130C2" w:rsidP="003130C2" w:rsidRDefault="003130C2" w14:paraId="63585A1B" w14:textId="77777777">
      <w:pPr>
        <w:spacing w:after="120" w:line="300" w:lineRule="exact"/>
        <w:rPr>
          <w:lang w:val="en-GB"/>
        </w:rPr>
      </w:pPr>
    </w:p>
    <w:p w:rsidRPr="009F3F65" w:rsidR="003130C2" w:rsidP="003130C2" w:rsidRDefault="003130C2" w14:paraId="4F85AA87" w14:textId="77777777">
      <w:pPr>
        <w:spacing w:after="120" w:line="300" w:lineRule="exact"/>
        <w:rPr>
          <w:lang w:val="en-GB"/>
        </w:rPr>
      </w:pPr>
    </w:p>
    <w:p w:rsidRPr="009F3F65" w:rsidR="003130C2" w:rsidP="003130C2" w:rsidRDefault="003130C2" w14:paraId="55EBEC63" w14:textId="77777777">
      <w:pPr>
        <w:spacing w:after="120" w:line="300" w:lineRule="exact"/>
        <w:rPr>
          <w:lang w:val="en-GB"/>
        </w:rPr>
      </w:pPr>
    </w:p>
    <w:p w:rsidRPr="009F3F65" w:rsidR="003130C2" w:rsidP="003130C2" w:rsidRDefault="003130C2" w14:paraId="56D868A8" w14:textId="77777777">
      <w:pPr>
        <w:spacing w:after="120" w:line="300" w:lineRule="exact"/>
        <w:rPr>
          <w:lang w:val="en-GB"/>
        </w:rPr>
      </w:pPr>
    </w:p>
    <w:p w:rsidRPr="009F3F65" w:rsidR="003130C2" w:rsidP="003130C2" w:rsidRDefault="003130C2" w14:paraId="4733D4F0" w14:textId="77777777">
      <w:pPr>
        <w:spacing w:after="120" w:line="300" w:lineRule="exact"/>
        <w:rPr>
          <w:lang w:val="en-GB"/>
        </w:rPr>
      </w:pPr>
    </w:p>
    <w:p w:rsidRPr="009F3F65" w:rsidR="003130C2" w:rsidP="003130C2" w:rsidRDefault="003130C2" w14:paraId="2A7CE836" w14:textId="77777777">
      <w:pPr>
        <w:spacing w:after="120" w:line="300" w:lineRule="exact"/>
        <w:rPr>
          <w:lang w:val="en-GB"/>
        </w:rPr>
      </w:pPr>
    </w:p>
    <w:p w:rsidRPr="009F3F65" w:rsidR="003130C2" w:rsidP="003130C2" w:rsidRDefault="003130C2" w14:paraId="14E51E1C" w14:textId="77777777">
      <w:pPr>
        <w:spacing w:after="120" w:line="300" w:lineRule="exact"/>
        <w:rPr>
          <w:lang w:val="en-GB"/>
        </w:rPr>
      </w:pPr>
    </w:p>
    <w:p w:rsidRPr="009F3F65" w:rsidR="003130C2" w:rsidP="003130C2" w:rsidRDefault="003130C2" w14:paraId="34C0DE61" w14:textId="77777777">
      <w:pPr>
        <w:spacing w:after="120" w:line="300" w:lineRule="exact"/>
        <w:rPr>
          <w:lang w:val="en-GB"/>
        </w:rPr>
      </w:pPr>
    </w:p>
    <w:p w:rsidRPr="009F3F65" w:rsidR="003130C2" w:rsidP="003130C2" w:rsidRDefault="003130C2" w14:paraId="662010A5" w14:textId="77777777">
      <w:pPr>
        <w:spacing w:after="120" w:line="300" w:lineRule="exact"/>
        <w:rPr>
          <w:lang w:val="en-GB"/>
        </w:rPr>
      </w:pPr>
    </w:p>
    <w:p w:rsidRPr="009F3F65" w:rsidR="003130C2" w:rsidP="003130C2" w:rsidRDefault="003130C2" w14:paraId="772B68DF" w14:textId="77777777">
      <w:pPr>
        <w:spacing w:after="120" w:line="300" w:lineRule="exact"/>
        <w:rPr>
          <w:lang w:val="en-GB"/>
        </w:rPr>
      </w:pPr>
    </w:p>
    <w:p w:rsidRPr="009F3F65" w:rsidR="003130C2" w:rsidP="003130C2" w:rsidRDefault="003130C2" w14:paraId="57633888" w14:textId="77777777">
      <w:pPr>
        <w:spacing w:after="120" w:line="300" w:lineRule="exact"/>
        <w:rPr>
          <w:lang w:val="en-GB"/>
        </w:rPr>
      </w:pPr>
    </w:p>
    <w:p w:rsidRPr="009F3F65" w:rsidR="003130C2" w:rsidP="003130C2" w:rsidRDefault="003130C2" w14:paraId="147CAD9F" w14:textId="77777777">
      <w:pPr>
        <w:spacing w:after="120" w:line="300" w:lineRule="exact"/>
        <w:jc w:val="center"/>
        <w:rPr>
          <w:i/>
          <w:iCs/>
        </w:rPr>
      </w:pPr>
      <w:r>
        <w:rPr>
          <w:b/>
          <w:color w:val="5B9BD5" w:themeColor="accent1"/>
          <w:sz w:val="20"/>
        </w:rPr>
        <w:t xml:space="preserve">Figure 8. </w:t>
      </w:r>
      <w:r>
        <w:rPr>
          <w:color w:val="5B9BD5" w:themeColor="accent1"/>
          <w:sz w:val="20"/>
        </w:rPr>
        <w:t>Effectiveness of DEP activities in advancing digital skills – general.</w:t>
      </w:r>
    </w:p>
    <w:p w:rsidRPr="009F3F65" w:rsidR="003130C2" w:rsidP="003130C2" w:rsidRDefault="003130C2" w14:paraId="0E1D7C0A" w14:textId="77777777">
      <w:pPr>
        <w:spacing w:line="300" w:lineRule="exact"/>
      </w:pPr>
      <w:r>
        <w:t xml:space="preserve">Interestingly, both across respondent categories and the different countries, the spread of answers was very similar, with most respondents in all categories (business organisations (46%), academia (47%) and public authorities (73%)), as well as in Germany (60%), Malta (67% or 4 persons), Portugal (50% or 2 persons) and Sweden (70%) alike, except for Poland (25% or 2 persons), answering ‘unsure’ about the effectiveness of the DEP in advancing digital skills in their countries so far. </w:t>
      </w:r>
    </w:p>
    <w:p w:rsidRPr="009F3F65" w:rsidR="003130C2" w:rsidP="003130C2" w:rsidRDefault="003130C2" w14:paraId="1C2C45DB" w14:textId="77777777">
      <w:pPr>
        <w:spacing w:line="300" w:lineRule="exact"/>
      </w:pPr>
      <w:r>
        <w:t xml:space="preserve">During the semi-structured interviews in </w:t>
      </w:r>
      <w:r>
        <w:rPr>
          <w:b/>
        </w:rPr>
        <w:t>Malta</w:t>
      </w:r>
      <w:r>
        <w:t xml:space="preserve">, the representatives of the social partners emphasised </w:t>
      </w:r>
      <w:r>
        <w:rPr>
          <w:b/>
        </w:rPr>
        <w:t>the need to ensure basic digital skills</w:t>
      </w:r>
      <w:r>
        <w:t xml:space="preserve"> (e.g. digital banking) especially for more vulnerable categories (e.g. the elderly) in addition to the focus on advanced digital skills. Concerning the development of advanced skills, one participant underlined the current difference between industrial sectors. Due to their international dimension, industrial sectors such as shipping or logistics have such skills guaranteed (not least because of their need to survive) while other sectors, such as healthcare, have more difficulties due to their national dimension and lack of financing.</w:t>
      </w:r>
    </w:p>
    <w:p w:rsidRPr="009F3F65" w:rsidR="003130C2" w:rsidP="003130C2" w:rsidRDefault="003130C2" w14:paraId="69809B34" w14:textId="77777777">
      <w:pPr>
        <w:spacing w:line="300" w:lineRule="exact"/>
        <w:rPr>
          <w:lang w:val="en-GB"/>
        </w:rPr>
      </w:pPr>
    </w:p>
    <w:p w:rsidRPr="009F3F65" w:rsidR="003130C2" w:rsidP="003130C2" w:rsidRDefault="003130C2" w14:paraId="05CF0006" w14:textId="77777777">
      <w:pPr>
        <w:spacing w:line="300" w:lineRule="exact"/>
      </w:pPr>
      <w:r>
        <w:t xml:space="preserve">Furthermore, with regard to advanced digital skills, a Maltese social partners’ representative mentioned </w:t>
      </w:r>
      <w:r>
        <w:rPr>
          <w:b/>
        </w:rPr>
        <w:t>the issue of capacity-building</w:t>
      </w:r>
      <w:r>
        <w:t xml:space="preserve"> due to the small size of Malta and the specific features that characterise such skills. The participant also underlined the importance of addressing the mismatch between supply of (e.g. education institutions), and demand (e.g. industry) for, advanced digital skills through a clear long-term strategy, ensuring stronger involvement of the demand side (e.g. industry).</w:t>
      </w:r>
    </w:p>
    <w:p w:rsidRPr="009F3F65" w:rsidR="003130C2" w:rsidP="003130C2" w:rsidRDefault="003130C2" w14:paraId="71408965" w14:textId="77777777">
      <w:pPr>
        <w:spacing w:line="300" w:lineRule="exact"/>
        <w:rPr>
          <w:lang w:val="en-GB"/>
        </w:rPr>
      </w:pPr>
    </w:p>
    <w:p w:rsidRPr="009F3F65" w:rsidR="003130C2" w:rsidP="003130C2" w:rsidRDefault="003130C2" w14:paraId="53E3CFC4" w14:textId="77777777">
      <w:pPr>
        <w:spacing w:line="300" w:lineRule="exact"/>
      </w:pPr>
      <w:r>
        <w:lastRenderedPageBreak/>
        <w:t xml:space="preserve">A representative from the </w:t>
      </w:r>
      <w:r>
        <w:rPr>
          <w:b/>
        </w:rPr>
        <w:t>Maltese</w:t>
      </w:r>
      <w:r>
        <w:t xml:space="preserve"> public authorities pointed out the difficulty of providing input on projects’ effectiveness since their involvement in three different calls for tender (e.g. Boosting Digital Skills of young pupils, in particular girls, Digital Skills and Job Platform, and Women in ICT) is still at the very early stages.</w:t>
      </w:r>
    </w:p>
    <w:p w:rsidRPr="009F3F65" w:rsidR="003130C2" w:rsidP="003130C2" w:rsidRDefault="003130C2" w14:paraId="65A67794" w14:textId="77777777">
      <w:pPr>
        <w:spacing w:line="300" w:lineRule="exact"/>
        <w:rPr>
          <w:lang w:val="en-GB"/>
        </w:rPr>
      </w:pPr>
    </w:p>
    <w:p w:rsidRPr="009F3F65" w:rsidR="003130C2" w:rsidP="003130C2" w:rsidRDefault="003130C2" w14:paraId="3E465FC1" w14:textId="77777777">
      <w:pPr>
        <w:spacing w:line="300" w:lineRule="exact"/>
        <w:rPr>
          <w:rFonts w:eastAsiaTheme="minorHAnsi"/>
        </w:rPr>
      </w:pPr>
      <w:r>
        <w:t xml:space="preserve">Representatives from </w:t>
      </w:r>
      <w:r>
        <w:rPr>
          <w:b/>
        </w:rPr>
        <w:t>Maltese</w:t>
      </w:r>
      <w:r>
        <w:t xml:space="preserve"> beneficiaries noted the </w:t>
      </w:r>
      <w:r>
        <w:rPr>
          <w:b/>
        </w:rPr>
        <w:t>existing mismatch between supply of, and demand for, advanced digital skills</w:t>
      </w:r>
      <w:r>
        <w:t xml:space="preserve">. An educational entity pointed out the uneven distribution of students in the very same ICT faculty, where there was less interest in infrastructure subjects (e.g. engineering courses, communication infrastructure) among the students (more interest is shown for software development, multimedia and digital games). In this regard, </w:t>
      </w:r>
      <w:r>
        <w:rPr>
          <w:b/>
        </w:rPr>
        <w:t>the same trend within the DEP was reported where calls for tender and projects have a stronger focus on software development rather than infrastructure development</w:t>
      </w:r>
      <w:r>
        <w:t>. As an exception, it was mentioned that some EU countries, such as Ireland, had the opposite trend with students more interested in infrastructure development. This opposite trend was justified by the strong presence of data centres in Ireland.</w:t>
      </w:r>
    </w:p>
    <w:p w:rsidRPr="009F3F65" w:rsidR="003130C2" w:rsidP="003130C2" w:rsidRDefault="003130C2" w14:paraId="2CD433AD" w14:textId="77777777">
      <w:pPr>
        <w:spacing w:line="300" w:lineRule="exact"/>
        <w:rPr>
          <w:rFonts w:eastAsiaTheme="minorHAnsi"/>
          <w:lang w:val="en-GB"/>
        </w:rPr>
      </w:pPr>
    </w:p>
    <w:p w:rsidRPr="009F3F65" w:rsidR="003130C2" w:rsidP="003130C2" w:rsidRDefault="003130C2" w14:paraId="63CF2F0A" w14:textId="77777777">
      <w:pPr>
        <w:spacing w:line="300" w:lineRule="exact"/>
        <w:rPr>
          <w:rFonts w:eastAsiaTheme="minorHAnsi"/>
        </w:rPr>
      </w:pPr>
      <w:r>
        <w:t xml:space="preserve">Furthermore, despite not benefitting directly from the programme, a representative from a </w:t>
      </w:r>
      <w:r>
        <w:rPr>
          <w:b/>
        </w:rPr>
        <w:t>Maltese</w:t>
      </w:r>
      <w:r>
        <w:t xml:space="preserve"> educational body </w:t>
      </w:r>
      <w:r>
        <w:rPr>
          <w:b/>
        </w:rPr>
        <w:t>confirmed that their activities (establishment of new courses, master’s and degrees on AI, cybersecurity, Internet of Things) were in line with the DEP priorities</w:t>
      </w:r>
      <w:r>
        <w:t>. The fact that the entity had not taken part in the programme’s calls for tender and projects was justified by such activities beginning prior to the launch of the programme and by the lack of outreach activities by the programme towards educational entities. In particular, the DEP was known mainly for being geared towards SMEs.</w:t>
      </w:r>
    </w:p>
    <w:p w:rsidRPr="009F3F65" w:rsidR="003130C2" w:rsidP="003130C2" w:rsidRDefault="003130C2" w14:paraId="1E4C7F82" w14:textId="77777777">
      <w:pPr>
        <w:spacing w:line="300" w:lineRule="exact"/>
        <w:rPr>
          <w:rFonts w:eastAsiaTheme="minorHAnsi"/>
          <w:lang w:val="en-GB"/>
        </w:rPr>
      </w:pPr>
    </w:p>
    <w:p w:rsidRPr="009F3F65" w:rsidR="003130C2" w:rsidP="003130C2" w:rsidRDefault="003130C2" w14:paraId="77C44EC7" w14:textId="77777777">
      <w:pPr>
        <w:spacing w:line="300" w:lineRule="exact"/>
      </w:pPr>
      <w:r>
        <w:t xml:space="preserve">When inquiring about the DEP’s relevance for social change, a representative of a </w:t>
      </w:r>
      <w:r>
        <w:rPr>
          <w:b/>
        </w:rPr>
        <w:t>Portuguese</w:t>
      </w:r>
      <w:r>
        <w:t xml:space="preserve"> public authority indicated that, from a political perspective at national level, </w:t>
      </w:r>
      <w:r>
        <w:rPr>
          <w:b/>
        </w:rPr>
        <w:t>most advancements in digital skills were driven by this programme</w:t>
      </w:r>
      <w:r>
        <w:t>. However, challenges were encountered, particularly during the initial setup of the network in the first year. Despite the knowledge acquired, it was noted that leveraging this knowledge for training purposes, whether for the unemployed or the employed, is crucial for labour market integration.</w:t>
      </w:r>
    </w:p>
    <w:p w:rsidRPr="009F3F65" w:rsidR="003130C2" w:rsidP="003130C2" w:rsidRDefault="003130C2" w14:paraId="410F1D1B" w14:textId="77777777">
      <w:pPr>
        <w:spacing w:line="300" w:lineRule="exact"/>
        <w:rPr>
          <w:lang w:val="en-GB"/>
        </w:rPr>
      </w:pPr>
    </w:p>
    <w:p w:rsidRPr="009F3F65" w:rsidR="003130C2" w:rsidP="003130C2" w:rsidRDefault="003130C2" w14:paraId="7BDC758A" w14:textId="77777777">
      <w:pPr>
        <w:spacing w:line="300" w:lineRule="exact"/>
      </w:pPr>
      <w:r>
        <w:t xml:space="preserve">During the semi-structured interviews in </w:t>
      </w:r>
      <w:r>
        <w:rPr>
          <w:b/>
        </w:rPr>
        <w:t>Sweden</w:t>
      </w:r>
      <w:r>
        <w:t xml:space="preserve">, a representative from a public authority stated that, </w:t>
      </w:r>
      <w:r>
        <w:rPr>
          <w:b/>
        </w:rPr>
        <w:t>compared to other countries, there is higher participation from universities in Sweden</w:t>
      </w:r>
      <w:r>
        <w:t>, especially in skills development and the creation of new master’s programmes. However, the effectiveness of these programmes cannot be assessed until students graduate, indicating long-term effects. The private sector was encouraged to provide short courses for employees. While universities played an active role, other actors’ involvement was encouraged. Furthermore, the development of semi-short courses was encouraged and considered to have a significant impact.</w:t>
      </w:r>
    </w:p>
    <w:p w:rsidRPr="009F3F65" w:rsidR="003130C2" w:rsidP="003130C2" w:rsidRDefault="003130C2" w14:paraId="53961C14" w14:textId="77777777">
      <w:pPr>
        <w:spacing w:line="300" w:lineRule="exact"/>
        <w:rPr>
          <w:lang w:val="en-GB"/>
        </w:rPr>
      </w:pPr>
    </w:p>
    <w:p w:rsidRPr="009F3F65" w:rsidR="003130C2" w:rsidP="003130C2" w:rsidRDefault="003130C2" w14:paraId="40C0094D" w14:textId="77777777">
      <w:pPr>
        <w:spacing w:line="300" w:lineRule="exact"/>
      </w:pPr>
      <w:r>
        <w:t>Representatives from Swedish academia stated that the inclusion of more master’s programmes and better involvement of women was not widely known as part of the DEP. However, a new master’s programme in health data had been launched thanks to the programme, which was viewed positively.</w:t>
      </w:r>
    </w:p>
    <w:p w:rsidRPr="009F3F65" w:rsidR="003130C2" w:rsidP="003130C2" w:rsidRDefault="003130C2" w14:paraId="2231A73E" w14:textId="77777777">
      <w:pPr>
        <w:spacing w:line="300" w:lineRule="exact"/>
        <w:rPr>
          <w:lang w:val="en-GB"/>
        </w:rPr>
      </w:pPr>
    </w:p>
    <w:p w:rsidRPr="009F3F65" w:rsidR="003130C2" w:rsidP="003130C2" w:rsidRDefault="003130C2" w14:paraId="65E9A7F3" w14:textId="77777777">
      <w:pPr>
        <w:spacing w:after="120" w:line="300" w:lineRule="exact"/>
      </w:pPr>
      <w:r>
        <w:t xml:space="preserve">Regarding the </w:t>
      </w:r>
      <w:r>
        <w:rPr>
          <w:u w:val="single"/>
        </w:rPr>
        <w:t>effectiveness of the DEP activities in involving girls and women in the digital technologies sector in their respective countries so far</w:t>
      </w:r>
      <w:r>
        <w:t xml:space="preserve"> (</w:t>
      </w:r>
      <w:r>
        <w:rPr>
          <w:b/>
        </w:rPr>
        <w:t>question 5</w:t>
      </w:r>
      <w:r>
        <w:t xml:space="preserve">), most respondents answered ‘unsure’ in how to assess this particular aspect in all the mentioned areas: primary and secondary education, higher education, research and development, employment and entrepreneurship. Areas with the highest </w:t>
      </w:r>
      <w:r>
        <w:lastRenderedPageBreak/>
        <w:t>positive assessment were ‘research and development’ (26% answered ‘moderately effective’) and ‘entrepreneurship’ (23% answered ‘moderately effective’), whilst ‘higher education’ was deemed ‘not very effective’ by 21% of the respondents and ‘primary and secondary education’ ‘not at all effective‘ by 12%.</w:t>
      </w:r>
    </w:p>
    <w:p w:rsidRPr="009F3F65" w:rsidR="003130C2" w:rsidP="003130C2" w:rsidRDefault="003130C2" w14:paraId="4FDCF87B" w14:textId="77777777">
      <w:pPr>
        <w:spacing w:line="240" w:lineRule="auto"/>
        <w:jc w:val="left"/>
        <w:rPr>
          <w:lang w:val="en-GB"/>
        </w:rPr>
      </w:pPr>
    </w:p>
    <w:p w:rsidRPr="009F3F65" w:rsidR="003130C2" w:rsidP="003130C2" w:rsidRDefault="003130C2" w14:paraId="6B357367" w14:textId="77777777">
      <w:pPr>
        <w:spacing w:after="120" w:line="300" w:lineRule="exact"/>
      </w:pPr>
      <w:r>
        <w:rPr>
          <w:noProof/>
        </w:rPr>
        <w:drawing>
          <wp:anchor distT="0" distB="0" distL="114300" distR="114300" simplePos="0" relativeHeight="251583488" behindDoc="0" locked="0" layoutInCell="1" allowOverlap="1" wp14:editId="0812A655" wp14:anchorId="5DA46DBC">
            <wp:simplePos x="0" y="0"/>
            <wp:positionH relativeFrom="margin">
              <wp:align>right</wp:align>
            </wp:positionH>
            <wp:positionV relativeFrom="paragraph">
              <wp:posOffset>139700</wp:posOffset>
            </wp:positionV>
            <wp:extent cx="5731510" cy="2940050"/>
            <wp:effectExtent l="0" t="0" r="2540" b="12700"/>
            <wp:wrapNone/>
            <wp:docPr id="21" name="Chart 21">
              <a:extLst xmlns:a="http://schemas.openxmlformats.org/drawingml/2006/main">
                <a:ext uri="{FF2B5EF4-FFF2-40B4-BE49-F238E27FC236}">
                  <a16:creationId xmlns:a16="http://schemas.microsoft.com/office/drawing/2014/main" id="{FF42EBF1-4CA3-4957-B33B-233E15A1C1E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14:sizeRelV relativeFrom="margin">
              <wp14:pctHeight>0</wp14:pctHeight>
            </wp14:sizeRelV>
          </wp:anchor>
        </w:drawing>
      </w:r>
    </w:p>
    <w:p w:rsidRPr="009F3F65" w:rsidR="003130C2" w:rsidP="003130C2" w:rsidRDefault="003130C2" w14:paraId="7C9925C2" w14:textId="77777777">
      <w:pPr>
        <w:spacing w:after="120" w:line="300" w:lineRule="exact"/>
        <w:rPr>
          <w:lang w:val="en-GB"/>
        </w:rPr>
      </w:pPr>
    </w:p>
    <w:p w:rsidRPr="009F3F65" w:rsidR="003130C2" w:rsidP="003130C2" w:rsidRDefault="003130C2" w14:paraId="1A4A80AF" w14:textId="77777777">
      <w:pPr>
        <w:spacing w:after="120" w:line="300" w:lineRule="exact"/>
        <w:rPr>
          <w:lang w:val="en-GB"/>
        </w:rPr>
      </w:pPr>
    </w:p>
    <w:p w:rsidRPr="009F3F65" w:rsidR="003130C2" w:rsidP="003130C2" w:rsidRDefault="003130C2" w14:paraId="37378122" w14:textId="77777777">
      <w:pPr>
        <w:spacing w:after="120" w:line="300" w:lineRule="exact"/>
        <w:rPr>
          <w:lang w:val="en-GB"/>
        </w:rPr>
      </w:pPr>
    </w:p>
    <w:p w:rsidRPr="009F3F65" w:rsidR="003130C2" w:rsidP="003130C2" w:rsidRDefault="003130C2" w14:paraId="6761BABC" w14:textId="77777777">
      <w:pPr>
        <w:spacing w:after="120" w:line="300" w:lineRule="exact"/>
        <w:rPr>
          <w:lang w:val="en-GB"/>
        </w:rPr>
      </w:pPr>
    </w:p>
    <w:p w:rsidRPr="009F3F65" w:rsidR="003130C2" w:rsidP="003130C2" w:rsidRDefault="003130C2" w14:paraId="2B459FC8" w14:textId="77777777">
      <w:pPr>
        <w:spacing w:after="120" w:line="300" w:lineRule="exact"/>
        <w:rPr>
          <w:lang w:val="en-GB"/>
        </w:rPr>
      </w:pPr>
    </w:p>
    <w:p w:rsidRPr="009F3F65" w:rsidR="003130C2" w:rsidP="003130C2" w:rsidRDefault="003130C2" w14:paraId="290F7B32" w14:textId="77777777">
      <w:pPr>
        <w:spacing w:after="120" w:line="300" w:lineRule="exact"/>
        <w:rPr>
          <w:lang w:val="en-GB"/>
        </w:rPr>
      </w:pPr>
    </w:p>
    <w:p w:rsidRPr="009F3F65" w:rsidR="003130C2" w:rsidP="003130C2" w:rsidRDefault="003130C2" w14:paraId="51F60833" w14:textId="77777777">
      <w:pPr>
        <w:spacing w:after="120" w:line="300" w:lineRule="exact"/>
        <w:rPr>
          <w:lang w:val="en-GB"/>
        </w:rPr>
      </w:pPr>
    </w:p>
    <w:p w:rsidRPr="009F3F65" w:rsidR="003130C2" w:rsidP="003130C2" w:rsidRDefault="003130C2" w14:paraId="66A580F7" w14:textId="77777777">
      <w:pPr>
        <w:spacing w:after="120" w:line="300" w:lineRule="exact"/>
        <w:rPr>
          <w:lang w:val="en-GB"/>
        </w:rPr>
      </w:pPr>
    </w:p>
    <w:p w:rsidRPr="009F3F65" w:rsidR="003130C2" w:rsidP="003130C2" w:rsidRDefault="003130C2" w14:paraId="765167E8" w14:textId="77777777">
      <w:pPr>
        <w:spacing w:after="120" w:line="300" w:lineRule="exact"/>
        <w:rPr>
          <w:lang w:val="en-GB"/>
        </w:rPr>
      </w:pPr>
    </w:p>
    <w:p w:rsidRPr="009F3F65" w:rsidR="003130C2" w:rsidP="003130C2" w:rsidRDefault="003130C2" w14:paraId="2C0C29DE" w14:textId="77777777">
      <w:pPr>
        <w:spacing w:after="120" w:line="300" w:lineRule="exact"/>
        <w:rPr>
          <w:lang w:val="en-GB"/>
        </w:rPr>
      </w:pPr>
    </w:p>
    <w:p w:rsidRPr="009F3F65" w:rsidR="003130C2" w:rsidP="003130C2" w:rsidRDefault="003130C2" w14:paraId="69AEE36A" w14:textId="77777777">
      <w:pPr>
        <w:spacing w:after="120" w:line="300" w:lineRule="exact"/>
        <w:rPr>
          <w:lang w:val="en-GB"/>
        </w:rPr>
      </w:pPr>
    </w:p>
    <w:p w:rsidRPr="009F3F65" w:rsidR="003130C2" w:rsidP="003130C2" w:rsidRDefault="003130C2" w14:paraId="75575B6E" w14:textId="77777777">
      <w:pPr>
        <w:spacing w:line="300" w:lineRule="exact"/>
        <w:jc w:val="center"/>
        <w:rPr>
          <w:color w:val="5B9BD5" w:themeColor="accent1"/>
          <w:sz w:val="20"/>
        </w:rPr>
      </w:pPr>
      <w:r>
        <w:rPr>
          <w:b/>
          <w:color w:val="5B9BD5" w:themeColor="accent1"/>
          <w:sz w:val="20"/>
        </w:rPr>
        <w:t xml:space="preserve">Figure 9. </w:t>
      </w:r>
      <w:r>
        <w:rPr>
          <w:color w:val="5B9BD5" w:themeColor="accent1"/>
          <w:sz w:val="20"/>
        </w:rPr>
        <w:t>Effectiveness of DEP activities in involving girls and women in digital technologies – general.</w:t>
      </w:r>
    </w:p>
    <w:p w:rsidRPr="009F3F65" w:rsidR="003130C2" w:rsidP="003130C2" w:rsidRDefault="003130C2" w14:paraId="335B89D1" w14:textId="77777777">
      <w:pPr>
        <w:spacing w:line="300" w:lineRule="exact"/>
        <w:jc w:val="center"/>
        <w:rPr>
          <w:color w:val="5B9BD5" w:themeColor="accent1"/>
          <w:sz w:val="20"/>
          <w:lang w:val="en-GB"/>
        </w:rPr>
      </w:pPr>
    </w:p>
    <w:p w:rsidRPr="009F3F65" w:rsidR="003130C2" w:rsidP="003130C2" w:rsidRDefault="003130C2" w14:paraId="59C2DE55" w14:textId="77777777">
      <w:pPr>
        <w:spacing w:line="300" w:lineRule="exact"/>
      </w:pPr>
      <w:r>
        <w:t>A cross-country comparison reflected a similar spread of views, with the exception of Poland, where a larger number of the respondents were able to provide an assessment of the DEP’s effectiveness in involving girls and women in the digital technologies sector in all categories. In the area of primary and secondary education, as well as in employment and entrepreneurship, it had been ‘moderately effective’ (38% or 3 persons), whilst in higher education and in research and development ‘not very effective’ (38% or 3 persons).</w:t>
      </w:r>
    </w:p>
    <w:p w:rsidRPr="009F3F65" w:rsidR="003130C2" w:rsidP="003130C2" w:rsidRDefault="003130C2" w14:paraId="23D840B1" w14:textId="77777777">
      <w:pPr>
        <w:spacing w:line="300" w:lineRule="exact"/>
        <w:rPr>
          <w:lang w:val="en-GB"/>
        </w:rPr>
      </w:pPr>
    </w:p>
    <w:p w:rsidRPr="009F3F65" w:rsidR="003130C2" w:rsidP="003130C2" w:rsidRDefault="003130C2" w14:paraId="3A3689A9" w14:textId="77777777">
      <w:pPr>
        <w:spacing w:line="300" w:lineRule="exact"/>
      </w:pPr>
      <w:r>
        <w:t xml:space="preserve">During the semi-structured interviews in </w:t>
      </w:r>
      <w:r>
        <w:rPr>
          <w:b/>
        </w:rPr>
        <w:t>Malta</w:t>
      </w:r>
      <w:r>
        <w:t>, representatives from educational entities confirmed their involvement and efforts in increasing the presence of women in advancing digital skills by promoting their participation in tech competitions, international and national events and advertising courses in public media.</w:t>
      </w:r>
    </w:p>
    <w:p w:rsidRPr="009F3F65" w:rsidR="003130C2" w:rsidP="003130C2" w:rsidRDefault="003130C2" w14:paraId="594BFD8C" w14:textId="77777777">
      <w:pPr>
        <w:spacing w:line="300" w:lineRule="exact"/>
      </w:pPr>
      <w:r>
        <w:t xml:space="preserve">During the semi-structured interviews in </w:t>
      </w:r>
      <w:r>
        <w:rPr>
          <w:b/>
        </w:rPr>
        <w:t>Sweden</w:t>
      </w:r>
      <w:r>
        <w:t xml:space="preserve">, a social partners’ representative noted with regard to STEM and women in STEM, that the initiatives in Sweden are quite different from those at EU level. There have been sector-specific initiatives and efforts in entrepreneurship, but these are not linked to the EU. </w:t>
      </w:r>
      <w:r>
        <w:rPr>
          <w:b/>
        </w:rPr>
        <w:t>Discussions on promoting interest in STEM among women are ongoing within the government, but they are not connected to any European initiatives.</w:t>
      </w:r>
    </w:p>
    <w:p w:rsidRPr="009F3F65" w:rsidR="003130C2" w:rsidP="003130C2" w:rsidRDefault="003130C2" w14:paraId="534AC5F1" w14:textId="77777777">
      <w:pPr>
        <w:spacing w:line="300" w:lineRule="exact"/>
        <w:rPr>
          <w:lang w:val="en-GB"/>
        </w:rPr>
      </w:pPr>
    </w:p>
    <w:p w:rsidRPr="009F3F65" w:rsidR="003130C2" w:rsidP="003130C2" w:rsidRDefault="003130C2" w14:paraId="76987F78" w14:textId="77777777">
      <w:pPr>
        <w:spacing w:line="300" w:lineRule="exact"/>
      </w:pPr>
      <w:r>
        <w:t>When discussing the advancement of women in tech, a representative from the Swedish public authorities stated that the DEP did not initially come to mind as covering this area. However, after considering the programme and its focus on skills, many new ideas have emerged.</w:t>
      </w:r>
    </w:p>
    <w:p w:rsidRPr="009F3F65" w:rsidR="003130C2" w:rsidP="003130C2" w:rsidRDefault="003130C2" w14:paraId="535F2564" w14:textId="77777777">
      <w:pPr>
        <w:spacing w:line="300" w:lineRule="exact"/>
        <w:rPr>
          <w:lang w:val="en-GB"/>
        </w:rPr>
      </w:pPr>
    </w:p>
    <w:p w:rsidRPr="009F3F65" w:rsidR="003130C2" w:rsidP="003130C2" w:rsidRDefault="003130C2" w14:paraId="042A3E7B" w14:textId="77777777">
      <w:pPr>
        <w:spacing w:line="300" w:lineRule="exact"/>
      </w:pPr>
      <w:r>
        <w:lastRenderedPageBreak/>
        <w:t xml:space="preserve">Asked </w:t>
      </w:r>
      <w:r>
        <w:rPr>
          <w:u w:val="single"/>
        </w:rPr>
        <w:t>to provide further information on this topic</w:t>
      </w:r>
      <w:r>
        <w:t xml:space="preserve"> (</w:t>
      </w:r>
      <w:r>
        <w:rPr>
          <w:b/>
        </w:rPr>
        <w:t>open question 5.a</w:t>
      </w:r>
      <w:r>
        <w:t>), 12 respondents did so. Several participants noted that efforts in this area were being made in their respective countries but they were not sure whether they were thanks to the Digital Europe Programme or other (national) initiatives. It was mentioned that gender balance was a general issue in this field. Another point raised was the lack of information, in particular, not enough dissemination efforts by the local National Contact Points. Finally, one participant pointed to good support from the EDIH for female entrepreneurs.</w:t>
      </w:r>
    </w:p>
    <w:p w:rsidRPr="009F3F65" w:rsidR="003130C2" w:rsidP="003130C2" w:rsidRDefault="003130C2" w14:paraId="63AB9D4B" w14:textId="77777777">
      <w:pPr>
        <w:spacing w:line="300" w:lineRule="exact"/>
        <w:rPr>
          <w:lang w:val="en-GB"/>
        </w:rPr>
      </w:pPr>
    </w:p>
    <w:p w:rsidRPr="009F3F65" w:rsidR="003130C2" w:rsidP="003130C2" w:rsidRDefault="003130C2" w14:paraId="49BE3151" w14:textId="77777777">
      <w:pPr>
        <w:spacing w:line="300" w:lineRule="exact"/>
      </w:pPr>
      <w:r>
        <w:t xml:space="preserve">Asked to evaluate </w:t>
      </w:r>
      <w:r>
        <w:rPr>
          <w:u w:val="single"/>
        </w:rPr>
        <w:t>what progress has been made towards achieving the expected outcomes, results and impacts of the DEP in their respective countries so far</w:t>
      </w:r>
      <w:r>
        <w:t xml:space="preserve"> (</w:t>
      </w:r>
      <w:r>
        <w:rPr>
          <w:b/>
        </w:rPr>
        <w:t>question 6</w:t>
      </w:r>
      <w:r>
        <w:t>), almost half of the respondents (49%) answered that the progress had been ‘moderately good’, whilst 21% answered ‘unsure’, 14% thought the progress was ‘not very good’ and 9% that it was ‘very good’.</w:t>
      </w:r>
    </w:p>
    <w:p w:rsidRPr="009F3F65" w:rsidR="003130C2" w:rsidP="003130C2" w:rsidRDefault="003130C2" w14:paraId="2076DFEC" w14:textId="77777777">
      <w:pPr>
        <w:spacing w:line="300" w:lineRule="exact"/>
      </w:pPr>
      <w:r>
        <w:rPr>
          <w:noProof/>
        </w:rPr>
        <w:drawing>
          <wp:anchor distT="0" distB="0" distL="114300" distR="114300" simplePos="0" relativeHeight="251592704" behindDoc="0" locked="0" layoutInCell="1" allowOverlap="1" wp14:editId="30750BDC" wp14:anchorId="4E83C6F9">
            <wp:simplePos x="0" y="0"/>
            <wp:positionH relativeFrom="margin">
              <wp:posOffset>488950</wp:posOffset>
            </wp:positionH>
            <wp:positionV relativeFrom="paragraph">
              <wp:posOffset>152400</wp:posOffset>
            </wp:positionV>
            <wp:extent cx="4648200" cy="2889250"/>
            <wp:effectExtent l="0" t="0" r="0" b="6350"/>
            <wp:wrapNone/>
            <wp:docPr id="22" name="Chart 22">
              <a:extLst xmlns:a="http://schemas.openxmlformats.org/drawingml/2006/main">
                <a:ext uri="{FF2B5EF4-FFF2-40B4-BE49-F238E27FC236}">
                  <a16:creationId xmlns:a16="http://schemas.microsoft.com/office/drawing/2014/main" id="{E9AF1D57-9FD5-4A1A-8684-D5F417576A2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2"/>
              </a:graphicData>
            </a:graphic>
            <wp14:sizeRelH relativeFrom="margin">
              <wp14:pctWidth>0</wp14:pctWidth>
            </wp14:sizeRelH>
            <wp14:sizeRelV relativeFrom="margin">
              <wp14:pctHeight>0</wp14:pctHeight>
            </wp14:sizeRelV>
          </wp:anchor>
        </w:drawing>
      </w:r>
    </w:p>
    <w:p w:rsidRPr="009F3F65" w:rsidR="003130C2" w:rsidP="003130C2" w:rsidRDefault="003130C2" w14:paraId="0B791F01" w14:textId="77777777">
      <w:pPr>
        <w:spacing w:after="120" w:line="300" w:lineRule="exact"/>
        <w:jc w:val="center"/>
        <w:rPr>
          <w:color w:val="5B9BD5" w:themeColor="accent1"/>
          <w:sz w:val="20"/>
          <w:lang w:val="en-GB"/>
        </w:rPr>
      </w:pPr>
    </w:p>
    <w:p w:rsidRPr="009F3F65" w:rsidR="003130C2" w:rsidP="003130C2" w:rsidRDefault="003130C2" w14:paraId="40A71AAB" w14:textId="77777777">
      <w:pPr>
        <w:spacing w:after="120" w:line="300" w:lineRule="exact"/>
        <w:jc w:val="center"/>
        <w:rPr>
          <w:color w:val="5B9BD5" w:themeColor="accent1"/>
          <w:sz w:val="20"/>
          <w:lang w:val="en-GB"/>
        </w:rPr>
      </w:pPr>
    </w:p>
    <w:p w:rsidRPr="009F3F65" w:rsidR="003130C2" w:rsidP="003130C2" w:rsidRDefault="003130C2" w14:paraId="65B6D987" w14:textId="77777777">
      <w:pPr>
        <w:spacing w:after="120" w:line="300" w:lineRule="exact"/>
        <w:jc w:val="center"/>
        <w:rPr>
          <w:color w:val="5B9BD5" w:themeColor="accent1"/>
          <w:sz w:val="20"/>
          <w:lang w:val="en-GB"/>
        </w:rPr>
      </w:pPr>
    </w:p>
    <w:p w:rsidRPr="009F3F65" w:rsidR="003130C2" w:rsidP="003130C2" w:rsidRDefault="003130C2" w14:paraId="32C3EDDB" w14:textId="77777777">
      <w:pPr>
        <w:spacing w:after="120" w:line="300" w:lineRule="exact"/>
        <w:jc w:val="center"/>
        <w:rPr>
          <w:lang w:val="en-GB"/>
        </w:rPr>
      </w:pPr>
    </w:p>
    <w:p w:rsidRPr="009F3F65" w:rsidR="003130C2" w:rsidP="003130C2" w:rsidRDefault="003130C2" w14:paraId="2188ADEC" w14:textId="77777777">
      <w:pPr>
        <w:spacing w:after="120" w:line="300" w:lineRule="exact"/>
        <w:jc w:val="center"/>
        <w:rPr>
          <w:lang w:val="en-GB"/>
        </w:rPr>
      </w:pPr>
    </w:p>
    <w:p w:rsidRPr="009F3F65" w:rsidR="003130C2" w:rsidP="003130C2" w:rsidRDefault="003130C2" w14:paraId="1384F587" w14:textId="77777777">
      <w:pPr>
        <w:spacing w:after="120" w:line="300" w:lineRule="exact"/>
        <w:jc w:val="center"/>
        <w:rPr>
          <w:lang w:val="en-GB"/>
        </w:rPr>
      </w:pPr>
    </w:p>
    <w:p w:rsidRPr="009F3F65" w:rsidR="003130C2" w:rsidP="003130C2" w:rsidRDefault="003130C2" w14:paraId="6ECBF7C2" w14:textId="77777777">
      <w:pPr>
        <w:spacing w:after="120" w:line="300" w:lineRule="exact"/>
        <w:jc w:val="center"/>
        <w:rPr>
          <w:lang w:val="en-GB"/>
        </w:rPr>
      </w:pPr>
    </w:p>
    <w:p w:rsidRPr="009F3F65" w:rsidR="003130C2" w:rsidP="003130C2" w:rsidRDefault="003130C2" w14:paraId="21ECC4C4" w14:textId="77777777">
      <w:pPr>
        <w:spacing w:after="120" w:line="300" w:lineRule="exact"/>
        <w:jc w:val="center"/>
        <w:rPr>
          <w:lang w:val="en-GB"/>
        </w:rPr>
      </w:pPr>
    </w:p>
    <w:p w:rsidRPr="009F3F65" w:rsidR="003130C2" w:rsidP="003130C2" w:rsidRDefault="003130C2" w14:paraId="13454D47" w14:textId="77777777">
      <w:pPr>
        <w:spacing w:after="120" w:line="300" w:lineRule="exact"/>
        <w:jc w:val="center"/>
        <w:rPr>
          <w:lang w:val="en-GB"/>
        </w:rPr>
      </w:pPr>
    </w:p>
    <w:p w:rsidRPr="009F3F65" w:rsidR="003130C2" w:rsidP="003130C2" w:rsidRDefault="003130C2" w14:paraId="64B24780" w14:textId="77777777">
      <w:pPr>
        <w:spacing w:after="120" w:line="300" w:lineRule="exact"/>
        <w:jc w:val="center"/>
        <w:rPr>
          <w:lang w:val="en-GB"/>
        </w:rPr>
      </w:pPr>
    </w:p>
    <w:p w:rsidRPr="009F3F65" w:rsidR="003130C2" w:rsidP="003130C2" w:rsidRDefault="003130C2" w14:paraId="266DE7DF" w14:textId="77777777">
      <w:pPr>
        <w:spacing w:after="120" w:line="300" w:lineRule="exact"/>
        <w:jc w:val="center"/>
        <w:rPr>
          <w:lang w:val="en-GB"/>
        </w:rPr>
      </w:pPr>
    </w:p>
    <w:p w:rsidRPr="009F3F65" w:rsidR="003130C2" w:rsidP="003130C2" w:rsidRDefault="003130C2" w14:paraId="61651ED7" w14:textId="77777777">
      <w:pPr>
        <w:spacing w:line="300" w:lineRule="exact"/>
        <w:jc w:val="center"/>
        <w:rPr>
          <w:color w:val="5B9BD5" w:themeColor="accent1"/>
          <w:sz w:val="20"/>
        </w:rPr>
      </w:pPr>
      <w:r>
        <w:rPr>
          <w:b/>
          <w:color w:val="5B9BD5" w:themeColor="accent1"/>
          <w:sz w:val="20"/>
        </w:rPr>
        <w:t xml:space="preserve">Figure 10. </w:t>
      </w:r>
      <w:r>
        <w:rPr>
          <w:color w:val="5B9BD5" w:themeColor="accent1"/>
          <w:sz w:val="20"/>
        </w:rPr>
        <w:t>Progress towards achieving DEP outcomes, results and impacts – general.</w:t>
      </w:r>
    </w:p>
    <w:p w:rsidRPr="009F3F65" w:rsidR="003130C2" w:rsidP="003130C2" w:rsidRDefault="003130C2" w14:paraId="7F5D0D38" w14:textId="77777777">
      <w:pPr>
        <w:spacing w:line="300" w:lineRule="exact"/>
        <w:jc w:val="center"/>
        <w:rPr>
          <w:color w:val="5B9BD5" w:themeColor="accent1"/>
          <w:sz w:val="20"/>
          <w:lang w:val="en-GB"/>
        </w:rPr>
      </w:pPr>
    </w:p>
    <w:p w:rsidRPr="009F3F65" w:rsidR="003130C2" w:rsidP="003130C2" w:rsidRDefault="003130C2" w14:paraId="2FD12BDC" w14:textId="77777777">
      <w:pPr>
        <w:spacing w:line="300" w:lineRule="exact"/>
        <w:rPr>
          <w:vanish/>
        </w:rPr>
      </w:pPr>
      <w:r>
        <w:t>Looking across countries, the most popular answer in all five countries was that the DEP’s progress towards achieving the expected outcomes, results and impacts had been ‘moderately good’ (9 respondents in Germany, 4 – in Malta, 4 in Poland, 1 – in Portugal and 3 - in Sweden) , with German and Maltese respondents also choosing the option "very good" (3 persons in Germany and one person in Malta). Whereas in Poland, Portugal and Sweden respondents instead chose ‘not very good’ (2 persons in each of the countries), or ‘not at all good’ (1 person in each of the countries).</w:t>
      </w:r>
    </w:p>
    <w:p w:rsidRPr="009F3F65" w:rsidR="003130C2" w:rsidP="003130C2" w:rsidRDefault="003130C2" w14:paraId="068C5CFC" w14:textId="77777777">
      <w:pPr>
        <w:spacing w:line="300" w:lineRule="exact"/>
        <w:rPr>
          <w:lang w:val="en-GB"/>
        </w:rPr>
      </w:pPr>
    </w:p>
    <w:p w:rsidRPr="009F3F65" w:rsidR="003130C2" w:rsidP="003130C2" w:rsidRDefault="003130C2" w14:paraId="51D7DCA7" w14:textId="77777777">
      <w:pPr>
        <w:spacing w:line="300" w:lineRule="exact"/>
      </w:pPr>
      <w:r>
        <w:t>In a cross-category comparison, the responses diverged slightly more. The business representatives were the most sceptical, with over a third (36%) considering that the progress of the DEP towards achieving the expected outcomes, results and impacts had been ‘not very good’, whilst representatives from academia were the most positive, with 18% believing that the said progress had been ‘very good’ and more than half (65%) that it had been ‘moderately good’.</w:t>
      </w:r>
    </w:p>
    <w:p w:rsidRPr="009F3F65" w:rsidR="003130C2" w:rsidP="003130C2" w:rsidRDefault="003130C2" w14:paraId="6138D9D8" w14:textId="77777777">
      <w:pPr>
        <w:spacing w:line="300" w:lineRule="exact"/>
        <w:rPr>
          <w:color w:val="5B9BD5" w:themeColor="accent1"/>
          <w:sz w:val="20"/>
        </w:rPr>
      </w:pPr>
      <w:r>
        <w:rPr>
          <w:b/>
          <w:noProof/>
          <w:color w:val="5B9BD5" w:themeColor="accent1"/>
          <w:sz w:val="20"/>
        </w:rPr>
        <w:lastRenderedPageBreak/>
        <w:drawing>
          <wp:anchor distT="0" distB="0" distL="114300" distR="114300" simplePos="0" relativeHeight="251611136" behindDoc="0" locked="0" layoutInCell="1" allowOverlap="1" wp14:editId="6FC012B1" wp14:anchorId="1554C2C1">
            <wp:simplePos x="0" y="0"/>
            <wp:positionH relativeFrom="column">
              <wp:posOffset>-22372</wp:posOffset>
            </wp:positionH>
            <wp:positionV relativeFrom="paragraph">
              <wp:posOffset>315701</wp:posOffset>
            </wp:positionV>
            <wp:extent cx="5731510" cy="2733675"/>
            <wp:effectExtent l="0" t="0" r="2540" b="9525"/>
            <wp:wrapSquare wrapText="bothSides"/>
            <wp:docPr id="11" name="Chart 11">
              <a:extLst xmlns:a="http://schemas.openxmlformats.org/drawingml/2006/main">
                <a:ext uri="{FF2B5EF4-FFF2-40B4-BE49-F238E27FC236}">
                  <a16:creationId xmlns:a16="http://schemas.microsoft.com/office/drawing/2014/main" id="{2AB9C076-F492-4741-AAF0-D3C401D0999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3"/>
              </a:graphicData>
            </a:graphic>
          </wp:anchor>
        </w:drawing>
      </w:r>
    </w:p>
    <w:p w:rsidRPr="009F3F65" w:rsidR="003130C2" w:rsidP="003130C2" w:rsidRDefault="003130C2" w14:paraId="5D0A11E0" w14:textId="77777777">
      <w:pPr>
        <w:spacing w:line="300" w:lineRule="exact"/>
        <w:jc w:val="center"/>
        <w:rPr>
          <w:color w:val="5B9BD5" w:themeColor="accent1"/>
          <w:sz w:val="20"/>
        </w:rPr>
      </w:pPr>
      <w:r>
        <w:rPr>
          <w:b/>
          <w:color w:val="5B9BD5" w:themeColor="accent1"/>
          <w:sz w:val="20"/>
        </w:rPr>
        <w:t xml:space="preserve">Figure 11. </w:t>
      </w:r>
      <w:r>
        <w:rPr>
          <w:color w:val="5B9BD5" w:themeColor="accent1"/>
          <w:sz w:val="20"/>
        </w:rPr>
        <w:t>Progress towards achieving DEP outcomes, results and impacts – by category.</w:t>
      </w:r>
    </w:p>
    <w:p w:rsidRPr="009F3F65" w:rsidR="003130C2" w:rsidP="003130C2" w:rsidRDefault="003130C2" w14:paraId="665CB97B" w14:textId="77777777">
      <w:pPr>
        <w:spacing w:line="300" w:lineRule="exact"/>
        <w:jc w:val="center"/>
        <w:rPr>
          <w:lang w:val="en-GB"/>
        </w:rPr>
      </w:pPr>
    </w:p>
    <w:p w:rsidRPr="009F3F65" w:rsidR="003130C2" w:rsidP="003130C2" w:rsidRDefault="003130C2" w14:paraId="0E448E3C" w14:textId="77777777">
      <w:pPr>
        <w:spacing w:line="300" w:lineRule="exact"/>
      </w:pPr>
      <w:r>
        <w:t xml:space="preserve">During the semi-structured interviews in </w:t>
      </w:r>
      <w:r>
        <w:rPr>
          <w:b/>
        </w:rPr>
        <w:t>Malta</w:t>
      </w:r>
      <w:r>
        <w:t xml:space="preserve">, the stakeholders highlighted the existence of </w:t>
      </w:r>
      <w:r>
        <w:rPr>
          <w:b/>
        </w:rPr>
        <w:t>bureaucratic and lengthy hurdles, and complex application processes that impede participation</w:t>
      </w:r>
      <w:r>
        <w:t xml:space="preserve">. Simplifying procedures could enhance participation and speed up implementation. Moreover, </w:t>
      </w:r>
      <w:r>
        <w:rPr>
          <w:b/>
        </w:rPr>
        <w:t>the</w:t>
      </w:r>
      <w:r>
        <w:t xml:space="preserve"> </w:t>
      </w:r>
      <w:r>
        <w:rPr>
          <w:b/>
        </w:rPr>
        <w:t xml:space="preserve">substantial co-financing rate (50%) of calls for tender and projects under the DEP creates obstacles for entities with limited networking capacities and located in small countries </w:t>
      </w:r>
      <w:r>
        <w:t>such as Malta. In this regard, different types of grants, lump-sum grants or projects of different sizes could be some of the elements to take into account in order to allow the stakeholders from small and isolated EU Member States, such as Malta (as is the case with the Creative Europe Programme), to benefit from the programme.</w:t>
      </w:r>
    </w:p>
    <w:p w:rsidRPr="009F3F65" w:rsidR="003130C2" w:rsidP="003130C2" w:rsidRDefault="003130C2" w14:paraId="77115282" w14:textId="77777777">
      <w:pPr>
        <w:spacing w:line="300" w:lineRule="exact"/>
        <w:rPr>
          <w:lang w:val="en-GB"/>
        </w:rPr>
      </w:pPr>
    </w:p>
    <w:p w:rsidRPr="009F3F65" w:rsidR="003130C2" w:rsidP="003130C2" w:rsidRDefault="003130C2" w14:paraId="6E9746B3" w14:textId="77777777">
      <w:pPr>
        <w:spacing w:line="300" w:lineRule="exact"/>
      </w:pPr>
      <w:r>
        <w:t xml:space="preserve">Furthermore, representatives from the </w:t>
      </w:r>
      <w:r>
        <w:rPr>
          <w:b/>
        </w:rPr>
        <w:t>Maltese</w:t>
      </w:r>
      <w:r>
        <w:t xml:space="preserve"> social partners put a particular focus on </w:t>
      </w:r>
      <w:r>
        <w:rPr>
          <w:b/>
        </w:rPr>
        <w:t>the need to address the skills shortage with specific regard to the area of STEM, and the improvement of solutions against cyberthreats</w:t>
      </w:r>
      <w:r>
        <w:t>. They also highlighted the importance of setting realistic long-term targets (e.g. the creation of 20 million ICT specialists as a target of the Europe’s Digital Decade 2030 seems unrealistic at present).</w:t>
      </w:r>
    </w:p>
    <w:p w:rsidRPr="009F3F65" w:rsidR="003130C2" w:rsidP="003130C2" w:rsidRDefault="003130C2" w14:paraId="3C803C6F" w14:textId="77777777">
      <w:pPr>
        <w:spacing w:line="300" w:lineRule="exact"/>
        <w:rPr>
          <w:lang w:val="en-GB"/>
        </w:rPr>
      </w:pPr>
    </w:p>
    <w:p w:rsidRPr="009F3F65" w:rsidR="003130C2" w:rsidP="003130C2" w:rsidRDefault="003130C2" w14:paraId="1E9B4E76" w14:textId="77777777">
      <w:pPr>
        <w:spacing w:line="300" w:lineRule="exact"/>
      </w:pPr>
      <w:r>
        <w:t xml:space="preserve">Finally, a representative from a </w:t>
      </w:r>
      <w:r>
        <w:rPr>
          <w:b/>
        </w:rPr>
        <w:t>Maltese</w:t>
      </w:r>
      <w:r>
        <w:t xml:space="preserve"> company benefitting from the DEP highlighted the programme’s positive effect, as a tool to ensure collaboration between public authorities, educational entities and private companies. Concerning the challenges, he pointed out </w:t>
      </w:r>
      <w:r>
        <w:rPr>
          <w:b/>
        </w:rPr>
        <w:t>the difficulty of taking advantage of EU programmes whose scopes overlap</w:t>
      </w:r>
      <w:r>
        <w:t xml:space="preserve"> (e.g. digital skills covered by Erasmus+ and Digital Europe Programme), with efforts to identify the right calls for tender and make proper use of the funds proving to be time-consuming. Despite them being in the early stages, academia, public authorities and entities responsible for managing the projects (e.g. EDIH-Malta) under the programme confirmed their intention to work together closely to ensure synergies between their respective activities.</w:t>
      </w:r>
    </w:p>
    <w:p w:rsidRPr="009F3F65" w:rsidR="003130C2" w:rsidP="003130C2" w:rsidRDefault="003130C2" w14:paraId="471DBA11" w14:textId="77777777">
      <w:pPr>
        <w:spacing w:line="300" w:lineRule="exact"/>
      </w:pPr>
      <w:r>
        <w:t xml:space="preserve">During the semi-structured interviews in </w:t>
      </w:r>
      <w:r>
        <w:rPr>
          <w:b/>
        </w:rPr>
        <w:t>Poland</w:t>
      </w:r>
      <w:r>
        <w:t xml:space="preserve">, representatives of the social partners expressed the view that the DEP has yielded partial results in Poland as regards the digital transformation of SMEs (thanks to European Digital Innovation Hubs), implementation of AI and cybersecurity solutions (e.g. creation of security operation centres thanks to the programme’s financing, with over EUR 30 million </w:t>
      </w:r>
      <w:r>
        <w:lastRenderedPageBreak/>
        <w:t xml:space="preserve">placed in the Polish market) and the digitalisation of services in the healthcare sector (e.g. e-prescriptions). Participants also pointed out </w:t>
      </w:r>
      <w:r>
        <w:rPr>
          <w:b/>
        </w:rPr>
        <w:t>the difficulty for Polish enterprises of accessing the DEP</w:t>
      </w:r>
      <w:r>
        <w:t>. Among the different causes, they pointed out the lack of awareness by SMEs and companies from more vulnerable sectors, such as agriculture.</w:t>
      </w:r>
    </w:p>
    <w:p w:rsidRPr="009F3F65" w:rsidR="003130C2" w:rsidP="003130C2" w:rsidRDefault="003130C2" w14:paraId="5A77F6AA" w14:textId="77777777">
      <w:pPr>
        <w:spacing w:line="300" w:lineRule="exact"/>
        <w:rPr>
          <w:lang w:val="en-GB"/>
        </w:rPr>
      </w:pPr>
    </w:p>
    <w:p w:rsidRPr="009F3F65" w:rsidR="003130C2" w:rsidP="003130C2" w:rsidRDefault="003130C2" w14:paraId="473EC574" w14:textId="77777777">
      <w:pPr>
        <w:spacing w:line="300" w:lineRule="exact"/>
      </w:pPr>
      <w:r>
        <w:t xml:space="preserve">During the semi-structured interviews in </w:t>
      </w:r>
      <w:r>
        <w:rPr>
          <w:b/>
        </w:rPr>
        <w:t>Sweden</w:t>
      </w:r>
      <w:r>
        <w:t xml:space="preserve">, a representative from the social partners </w:t>
      </w:r>
      <w:r>
        <w:rPr>
          <w:b/>
        </w:rPr>
        <w:t xml:space="preserve">expressed scepticism regarding the success of the DEP, noting that while digital innovation hubs are known, their impact is not substantial. </w:t>
      </w:r>
      <w:r>
        <w:t xml:space="preserve">In this regard, it was observed that, similar to other EU policies, </w:t>
      </w:r>
      <w:r>
        <w:rPr>
          <w:b/>
        </w:rPr>
        <w:t>Sweden seems to lack awareness about the DEP</w:t>
      </w:r>
      <w:r>
        <w:t>. Swedish media and politicians seldom discuss it, resulting in the EU’s digital goals not being prioritised or widely known among Swedish stakeholders. Many are unaware of the programme’s objectives and goals, leading to minimal visibility and engagement.</w:t>
      </w:r>
    </w:p>
    <w:p w:rsidRPr="009F3F65" w:rsidR="003130C2" w:rsidP="003130C2" w:rsidRDefault="003130C2" w14:paraId="4E29C9FB" w14:textId="77777777">
      <w:pPr>
        <w:spacing w:line="300" w:lineRule="exact"/>
        <w:rPr>
          <w:lang w:val="en-GB"/>
        </w:rPr>
      </w:pPr>
    </w:p>
    <w:p w:rsidRPr="009F3F65" w:rsidR="003130C2" w:rsidP="003130C2" w:rsidRDefault="003130C2" w14:paraId="34369008" w14:textId="77777777">
      <w:pPr>
        <w:spacing w:line="300" w:lineRule="exact"/>
      </w:pPr>
      <w:r>
        <w:t xml:space="preserve">Furthermore, it was noted that, despite new data from the national authority on digital governance indicating a decline in digital skills among younger age groups, </w:t>
      </w:r>
      <w:r>
        <w:rPr>
          <w:b/>
        </w:rPr>
        <w:t>this information has not been prioritised at the policy level</w:t>
      </w:r>
      <w:r>
        <w:t>, resulting in a lack of initiatives. This issue extends beyond education, affecting general digital advancement. Overall, there was discontent about the Swedish government’s lack of action in the digital domain despite the results of data and studies.</w:t>
      </w:r>
    </w:p>
    <w:p w:rsidRPr="009F3F65" w:rsidR="003130C2" w:rsidP="003130C2" w:rsidRDefault="003130C2" w14:paraId="2C404153" w14:textId="77777777">
      <w:pPr>
        <w:spacing w:line="300" w:lineRule="exact"/>
        <w:rPr>
          <w:lang w:val="en-GB"/>
        </w:rPr>
      </w:pPr>
    </w:p>
    <w:p w:rsidRPr="009F3F65" w:rsidR="003130C2" w:rsidP="003130C2" w:rsidRDefault="003130C2" w14:paraId="3816CC65" w14:textId="77777777">
      <w:pPr>
        <w:spacing w:line="300" w:lineRule="exact"/>
      </w:pPr>
      <w:r>
        <w:t xml:space="preserve">From the point of view of the </w:t>
      </w:r>
      <w:r>
        <w:rPr>
          <w:b/>
        </w:rPr>
        <w:t>Swedish</w:t>
      </w:r>
      <w:r>
        <w:t xml:space="preserve"> public authorities, a mid-term evaluation is being conducted on a programme that has barely started. The representative noted that </w:t>
      </w:r>
      <w:r>
        <w:rPr>
          <w:b/>
        </w:rPr>
        <w:t>the progress of the projects would be described as quite limited due to a chaotic start</w:t>
      </w:r>
      <w:r>
        <w:t xml:space="preserve">. However, given the challenges posed by COVID-19 when the programme was launched, the progress made is commendable. It was added that not many small and medium-sized enterprises (SMEs) are involved yet, as they have been busy organising themselves, as shown by the available data. Despite the broad scope and challenges, </w:t>
      </w:r>
      <w:r>
        <w:rPr>
          <w:b/>
        </w:rPr>
        <w:t>some good examples are emerging</w:t>
      </w:r>
      <w:r>
        <w:t>.</w:t>
      </w:r>
    </w:p>
    <w:p w:rsidRPr="009F3F65" w:rsidR="003130C2" w:rsidP="003130C2" w:rsidRDefault="003130C2" w14:paraId="5DABFDDB" w14:textId="77777777">
      <w:pPr>
        <w:spacing w:line="300" w:lineRule="exact"/>
        <w:rPr>
          <w:lang w:val="en-GB"/>
        </w:rPr>
      </w:pPr>
    </w:p>
    <w:p w:rsidRPr="009F3F65" w:rsidR="003130C2" w:rsidP="003130C2" w:rsidRDefault="003130C2" w14:paraId="2A36991F" w14:textId="77777777">
      <w:pPr>
        <w:spacing w:line="300" w:lineRule="exact"/>
        <w:rPr>
          <w:b/>
          <w:bCs/>
        </w:rPr>
      </w:pPr>
      <w:r>
        <w:t xml:space="preserve">Furthermore, cybersecurity in particular was mentioned, as it involves many SMEs that are not accustomed to EU calls for tender. Most of the efforts have been focused on spreading awareness (through social media) on how to respond to these calls. It was felt that interest was growing, but it was too early to see a significant impact. For those familiar with the DEP, the challenges lie in explaining the programme and lowering the threshold for these complex applications. Big companies and universities have departments dedicated to handling applications, whereas </w:t>
      </w:r>
      <w:r>
        <w:rPr>
          <w:b/>
        </w:rPr>
        <w:t>SMEs hesitate due to the administrative burden</w:t>
      </w:r>
      <w:r>
        <w:t xml:space="preserve">. The co-funding rate, which requires a 50-50 commitment, was considered to pose additional challenges. Companies are reluctant to get involved due to the complexity and long-term nature of contracts. </w:t>
      </w:r>
      <w:r>
        <w:rPr>
          <w:b/>
        </w:rPr>
        <w:t>Financial support for smaller calls for tender with a lighter administrative burden was deemed a good solution.</w:t>
      </w:r>
    </w:p>
    <w:p w:rsidRPr="009F3F65" w:rsidR="003130C2" w:rsidP="003130C2" w:rsidRDefault="003130C2" w14:paraId="0B9CF695" w14:textId="77777777">
      <w:pPr>
        <w:spacing w:line="300" w:lineRule="exact"/>
        <w:rPr>
          <w:b/>
          <w:bCs/>
          <w:lang w:val="en-GB"/>
        </w:rPr>
      </w:pPr>
    </w:p>
    <w:p w:rsidRPr="009F3F65" w:rsidR="003130C2" w:rsidP="003130C2" w:rsidRDefault="003130C2" w14:paraId="1FAC6E13" w14:textId="77777777">
      <w:pPr>
        <w:spacing w:line="300" w:lineRule="exact"/>
      </w:pPr>
      <w:r>
        <w:t xml:space="preserve">Finally, regarding the effectiveness of the DEP, a representative from a Swedish organisation (operated by a public authority) running projects funded by it believed it was crucial and highly effective. </w:t>
      </w:r>
      <w:r>
        <w:rPr>
          <w:b/>
        </w:rPr>
        <w:t xml:space="preserve">Without this funding, certain projects would not be feasible. </w:t>
      </w:r>
      <w:r>
        <w:t xml:space="preserve">It was said that the programme allows collaboration with civil society and NGOs, leading to positive results and a higher impact than if a governmental agency worked alone. </w:t>
      </w:r>
    </w:p>
    <w:p w:rsidRPr="009F3F65" w:rsidR="003130C2" w:rsidP="003130C2" w:rsidRDefault="003130C2" w14:paraId="35078E5E" w14:textId="77777777">
      <w:pPr>
        <w:spacing w:line="300" w:lineRule="exact"/>
        <w:rPr>
          <w:lang w:val="en-GB"/>
        </w:rPr>
      </w:pPr>
    </w:p>
    <w:p w:rsidRPr="009F3F65" w:rsidR="003130C2" w:rsidP="003130C2" w:rsidRDefault="003130C2" w14:paraId="7DED8037" w14:textId="77777777">
      <w:pPr>
        <w:spacing w:line="300" w:lineRule="exact"/>
      </w:pPr>
      <w:r>
        <w:t xml:space="preserve">When </w:t>
      </w:r>
      <w:r>
        <w:rPr>
          <w:u w:val="single"/>
        </w:rPr>
        <w:t>asked to evaluate certain aspects of EDIH activities in their respective regions</w:t>
      </w:r>
      <w:r>
        <w:t xml:space="preserve"> (</w:t>
      </w:r>
      <w:r>
        <w:rPr>
          <w:b/>
        </w:rPr>
        <w:t>question 7</w:t>
      </w:r>
      <w:r>
        <w:t xml:space="preserve">), most respondents gave a positive assessment in four out of the five mentioned areas: </w:t>
      </w:r>
    </w:p>
    <w:p w:rsidRPr="009F3F65" w:rsidR="003130C2" w:rsidP="003130C2" w:rsidRDefault="003130C2" w14:paraId="1B5CB68B" w14:textId="77777777">
      <w:pPr>
        <w:spacing w:line="300" w:lineRule="exact"/>
        <w:rPr>
          <w:lang w:val="en-GB"/>
        </w:rPr>
      </w:pPr>
    </w:p>
    <w:p w:rsidRPr="00B47B36" w:rsidR="003130C2" w:rsidP="003130C2" w:rsidRDefault="003130C2" w14:paraId="4ED3B003" w14:textId="77777777">
      <w:pPr>
        <w:pStyle w:val="ListParagraph"/>
        <w:numPr>
          <w:ilvl w:val="0"/>
          <w:numId w:val="32"/>
        </w:numPr>
        <w:spacing w:line="300" w:lineRule="exact"/>
      </w:pPr>
      <w:r>
        <w:t xml:space="preserve">Overall programme design – 16% answered ‘very good’ and 44% ‘moderately good’; </w:t>
      </w:r>
    </w:p>
    <w:p w:rsidRPr="00B47B36" w:rsidR="003130C2" w:rsidP="003130C2" w:rsidRDefault="003130C2" w14:paraId="2A1441CD" w14:textId="77777777">
      <w:pPr>
        <w:pStyle w:val="ListParagraph"/>
        <w:numPr>
          <w:ilvl w:val="0"/>
          <w:numId w:val="32"/>
        </w:numPr>
        <w:spacing w:line="300" w:lineRule="exact"/>
      </w:pPr>
      <w:r>
        <w:t xml:space="preserve">Quality of the technological expertise provided (e.g. testing) – 33% answered ‘very good’ and 26% ‘moderately good’; </w:t>
      </w:r>
    </w:p>
    <w:p w:rsidRPr="00B47B36" w:rsidR="003130C2" w:rsidP="003130C2" w:rsidRDefault="003130C2" w14:paraId="662D1FB9" w14:textId="77777777">
      <w:pPr>
        <w:pStyle w:val="ListParagraph"/>
        <w:numPr>
          <w:ilvl w:val="0"/>
          <w:numId w:val="32"/>
        </w:numPr>
        <w:spacing w:line="300" w:lineRule="exact"/>
      </w:pPr>
      <w:r>
        <w:t>Quality of the innovation services provided (e.g. financing advice, training) – 26% answered ‘very good’ and 35% ‘moderately good’;</w:t>
      </w:r>
    </w:p>
    <w:p w:rsidRPr="00B47B36" w:rsidR="003130C2" w:rsidP="003130C2" w:rsidRDefault="003130C2" w14:paraId="6C26FCA2" w14:textId="77777777">
      <w:pPr>
        <w:pStyle w:val="ListParagraph"/>
        <w:numPr>
          <w:ilvl w:val="0"/>
          <w:numId w:val="32"/>
        </w:numPr>
        <w:spacing w:line="300" w:lineRule="exact"/>
      </w:pPr>
      <w:r>
        <w:t>Collaboration and involvement of the hub within the EDIHs network – 21% answered ‘very good’ and 33% ‘moderately good’.</w:t>
      </w:r>
    </w:p>
    <w:p w:rsidRPr="00B47B36" w:rsidR="003130C2" w:rsidP="003130C2" w:rsidRDefault="003130C2" w14:paraId="2EB6B96E" w14:textId="77777777">
      <w:pPr>
        <w:pStyle w:val="ListParagraph"/>
        <w:spacing w:line="300" w:lineRule="exact"/>
      </w:pPr>
    </w:p>
    <w:p w:rsidRPr="009F3F65" w:rsidR="003130C2" w:rsidP="003130C2" w:rsidRDefault="003130C2" w14:paraId="32F47E10" w14:textId="77777777">
      <w:pPr>
        <w:spacing w:line="300" w:lineRule="exact"/>
      </w:pPr>
      <w:r>
        <w:t>When it comes to ‘EDIH budget availability’, only 9% of the respondents considered that it had been ‘very good’, with 30% answering ‘moderately good’, 16% ‘not very good’ and 12% ‘not at all good’.</w:t>
      </w:r>
    </w:p>
    <w:p w:rsidRPr="009F3F65" w:rsidR="003130C2" w:rsidP="003130C2" w:rsidRDefault="003130C2" w14:paraId="68950221" w14:textId="77777777">
      <w:pPr>
        <w:spacing w:line="300" w:lineRule="exact"/>
        <w:rPr>
          <w:lang w:val="en-GB"/>
        </w:rPr>
      </w:pPr>
    </w:p>
    <w:p w:rsidRPr="009F3F65" w:rsidR="003130C2" w:rsidP="003130C2" w:rsidRDefault="003130C2" w14:paraId="377F8F6B" w14:textId="77777777">
      <w:pPr>
        <w:spacing w:line="300" w:lineRule="exact"/>
      </w:pPr>
      <w:r>
        <w:t>However, it is worth noting that, with regard to all five areas of activity, more than one third of the respondents answered ‘unsure’ as to how to evaluate the success of the mentioned activities.</w:t>
      </w:r>
    </w:p>
    <w:p w:rsidRPr="009F3F65" w:rsidR="003130C2" w:rsidP="003130C2" w:rsidRDefault="003130C2" w14:paraId="33ADD723" w14:textId="77777777">
      <w:pPr>
        <w:spacing w:line="300" w:lineRule="exact"/>
        <w:rPr>
          <w:lang w:val="en-GB"/>
        </w:rPr>
      </w:pPr>
    </w:p>
    <w:p w:rsidRPr="009F3F65" w:rsidR="003130C2" w:rsidP="003130C2" w:rsidRDefault="003130C2" w14:paraId="2F231655" w14:textId="77777777">
      <w:pPr>
        <w:spacing w:after="120" w:line="300" w:lineRule="exact"/>
        <w:jc w:val="center"/>
      </w:pPr>
      <w:r>
        <w:rPr>
          <w:noProof/>
        </w:rPr>
        <w:drawing>
          <wp:anchor distT="0" distB="0" distL="114300" distR="114300" simplePos="0" relativeHeight="251601920" behindDoc="0" locked="0" layoutInCell="1" allowOverlap="1" wp14:editId="4FE811A4" wp14:anchorId="369A136D">
            <wp:simplePos x="0" y="0"/>
            <wp:positionH relativeFrom="column">
              <wp:posOffset>0</wp:posOffset>
            </wp:positionH>
            <wp:positionV relativeFrom="paragraph">
              <wp:posOffset>0</wp:posOffset>
            </wp:positionV>
            <wp:extent cx="5761355" cy="2624455"/>
            <wp:effectExtent l="0" t="0" r="10795" b="4445"/>
            <wp:wrapNone/>
            <wp:docPr id="25" name="Chart 25">
              <a:extLst xmlns:a="http://schemas.openxmlformats.org/drawingml/2006/main">
                <a:ext uri="{FF2B5EF4-FFF2-40B4-BE49-F238E27FC236}">
                  <a16:creationId xmlns:a16="http://schemas.microsoft.com/office/drawing/2014/main" id="{0AF2127C-07B1-449E-96F8-2F5CDCF52E6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4"/>
              </a:graphicData>
            </a:graphic>
            <wp14:sizeRelH relativeFrom="margin">
              <wp14:pctWidth>0</wp14:pctWidth>
            </wp14:sizeRelH>
            <wp14:sizeRelV relativeFrom="margin">
              <wp14:pctHeight>0</wp14:pctHeight>
            </wp14:sizeRelV>
          </wp:anchor>
        </w:drawing>
      </w:r>
    </w:p>
    <w:p w:rsidRPr="009F3F65" w:rsidR="003130C2" w:rsidP="003130C2" w:rsidRDefault="003130C2" w14:paraId="701C92B1" w14:textId="77777777">
      <w:pPr>
        <w:spacing w:after="120" w:line="300" w:lineRule="exact"/>
        <w:jc w:val="center"/>
        <w:rPr>
          <w:lang w:val="en-GB"/>
        </w:rPr>
      </w:pPr>
    </w:p>
    <w:p w:rsidRPr="009F3F65" w:rsidR="003130C2" w:rsidP="003130C2" w:rsidRDefault="003130C2" w14:paraId="13348C03" w14:textId="77777777">
      <w:pPr>
        <w:spacing w:after="120" w:line="300" w:lineRule="exact"/>
        <w:jc w:val="center"/>
        <w:rPr>
          <w:lang w:val="en-GB"/>
        </w:rPr>
      </w:pPr>
    </w:p>
    <w:p w:rsidRPr="009F3F65" w:rsidR="003130C2" w:rsidP="003130C2" w:rsidRDefault="003130C2" w14:paraId="61EBFE5E" w14:textId="77777777">
      <w:pPr>
        <w:spacing w:after="120" w:line="300" w:lineRule="exact"/>
        <w:jc w:val="center"/>
        <w:rPr>
          <w:lang w:val="en-GB"/>
        </w:rPr>
      </w:pPr>
    </w:p>
    <w:p w:rsidRPr="009F3F65" w:rsidR="003130C2" w:rsidP="003130C2" w:rsidRDefault="003130C2" w14:paraId="358A4D97" w14:textId="77777777">
      <w:pPr>
        <w:spacing w:after="120" w:line="300" w:lineRule="exact"/>
        <w:jc w:val="center"/>
        <w:rPr>
          <w:lang w:val="en-GB"/>
        </w:rPr>
      </w:pPr>
    </w:p>
    <w:p w:rsidRPr="009F3F65" w:rsidR="003130C2" w:rsidP="003130C2" w:rsidRDefault="003130C2" w14:paraId="15CF73D9" w14:textId="77777777">
      <w:pPr>
        <w:spacing w:after="120" w:line="300" w:lineRule="exact"/>
        <w:jc w:val="center"/>
        <w:rPr>
          <w:lang w:val="en-GB"/>
        </w:rPr>
      </w:pPr>
    </w:p>
    <w:p w:rsidRPr="009F3F65" w:rsidR="003130C2" w:rsidP="003130C2" w:rsidRDefault="003130C2" w14:paraId="529C0514" w14:textId="77777777">
      <w:pPr>
        <w:spacing w:after="120" w:line="300" w:lineRule="exact"/>
        <w:jc w:val="center"/>
        <w:rPr>
          <w:lang w:val="en-GB"/>
        </w:rPr>
      </w:pPr>
    </w:p>
    <w:p w:rsidRPr="009F3F65" w:rsidR="003130C2" w:rsidP="003130C2" w:rsidRDefault="003130C2" w14:paraId="467BA16A" w14:textId="77777777">
      <w:pPr>
        <w:spacing w:after="120" w:line="300" w:lineRule="exact"/>
        <w:jc w:val="center"/>
        <w:rPr>
          <w:lang w:val="en-GB"/>
        </w:rPr>
      </w:pPr>
    </w:p>
    <w:p w:rsidRPr="009F3F65" w:rsidR="003130C2" w:rsidP="003130C2" w:rsidRDefault="003130C2" w14:paraId="0FEC2E7C" w14:textId="77777777">
      <w:pPr>
        <w:spacing w:after="120" w:line="300" w:lineRule="exact"/>
        <w:jc w:val="center"/>
        <w:rPr>
          <w:lang w:val="en-GB"/>
        </w:rPr>
      </w:pPr>
    </w:p>
    <w:p w:rsidRPr="009F3F65" w:rsidR="003130C2" w:rsidP="003130C2" w:rsidRDefault="003130C2" w14:paraId="72C00FC1" w14:textId="77777777">
      <w:pPr>
        <w:spacing w:after="120" w:line="300" w:lineRule="exact"/>
        <w:jc w:val="center"/>
        <w:rPr>
          <w:lang w:val="en-GB"/>
        </w:rPr>
      </w:pPr>
    </w:p>
    <w:p w:rsidRPr="009F3F65" w:rsidR="003130C2" w:rsidP="003130C2" w:rsidRDefault="003130C2" w14:paraId="4D294E9B" w14:textId="77777777">
      <w:pPr>
        <w:spacing w:line="300" w:lineRule="exact"/>
        <w:jc w:val="center"/>
        <w:rPr>
          <w:color w:val="5B9BD5" w:themeColor="accent1"/>
          <w:sz w:val="20"/>
        </w:rPr>
      </w:pPr>
      <w:r>
        <w:rPr>
          <w:b/>
          <w:color w:val="5B9BD5" w:themeColor="accent1"/>
          <w:sz w:val="20"/>
        </w:rPr>
        <w:t xml:space="preserve">Figure 12. </w:t>
      </w:r>
      <w:r>
        <w:rPr>
          <w:color w:val="5B9BD5" w:themeColor="accent1"/>
          <w:sz w:val="20"/>
        </w:rPr>
        <w:t>Assessment of certain aspects of EDIH activities – general.</w:t>
      </w:r>
    </w:p>
    <w:p w:rsidRPr="009F3F65" w:rsidR="003130C2" w:rsidP="003130C2" w:rsidRDefault="003130C2" w14:paraId="44B974F0" w14:textId="77777777">
      <w:pPr>
        <w:spacing w:line="300" w:lineRule="exact"/>
        <w:jc w:val="center"/>
        <w:rPr>
          <w:lang w:val="en-GB"/>
        </w:rPr>
      </w:pPr>
    </w:p>
    <w:p w:rsidRPr="009F3F65" w:rsidR="003130C2" w:rsidP="003130C2" w:rsidRDefault="003130C2" w14:paraId="19C7F2DB" w14:textId="77777777">
      <w:pPr>
        <w:spacing w:line="300" w:lineRule="exact"/>
      </w:pPr>
      <w:r>
        <w:t xml:space="preserve">Looking across countries, the answers diverged quite substantially. The German respondents were very satisfied when it came to ‘quality of the technological expertise provided’ (73% answered ‘very good’) and the ‘quality of the innovation services provided’ (53% answered ‘very good’). </w:t>
      </w:r>
    </w:p>
    <w:p w:rsidRPr="009F3F65" w:rsidR="003130C2" w:rsidP="003130C2" w:rsidRDefault="003130C2" w14:paraId="26BC82F8" w14:textId="77777777">
      <w:pPr>
        <w:spacing w:line="300" w:lineRule="exact"/>
        <w:rPr>
          <w:lang w:val="en-GB"/>
        </w:rPr>
      </w:pPr>
    </w:p>
    <w:p w:rsidRPr="009F3F65" w:rsidR="003130C2" w:rsidP="003130C2" w:rsidRDefault="003130C2" w14:paraId="28F91B8B" w14:textId="77777777">
      <w:pPr>
        <w:spacing w:line="300" w:lineRule="exact"/>
      </w:pPr>
      <w:r>
        <w:t xml:space="preserve">The Maltese respondents answered ‘unsure’ with regard to all areas except for the EDIH budget availability, which they saw most positively of all among the five countries (33% or 2 persons answered ‘very good’, 17% or 1 person ‘moderately good’ and ‘not at all good’, 33% or 2 persons ‘unsure’). </w:t>
      </w:r>
    </w:p>
    <w:p w:rsidRPr="009F3F65" w:rsidR="003130C2" w:rsidP="003130C2" w:rsidRDefault="003130C2" w14:paraId="77A266DB" w14:textId="77777777">
      <w:pPr>
        <w:spacing w:line="300" w:lineRule="exact"/>
        <w:rPr>
          <w:lang w:val="en-GB"/>
        </w:rPr>
      </w:pPr>
    </w:p>
    <w:p w:rsidRPr="009F3F65" w:rsidR="003130C2" w:rsidP="003130C2" w:rsidRDefault="003130C2" w14:paraId="2C50C4B7" w14:textId="77777777">
      <w:pPr>
        <w:spacing w:line="300" w:lineRule="exact"/>
      </w:pPr>
      <w:r>
        <w:t xml:space="preserve">Half or more than half of the Polish respondents evaluated all areas as ‘moderately good’, with the exception of ‘Collaboration and involvement of the hub within the EDIHs network’ (38% or 3 persons). </w:t>
      </w:r>
    </w:p>
    <w:p w:rsidRPr="009F3F65" w:rsidR="003130C2" w:rsidP="003130C2" w:rsidRDefault="003130C2" w14:paraId="31975C59" w14:textId="77777777">
      <w:pPr>
        <w:spacing w:line="300" w:lineRule="exact"/>
      </w:pPr>
      <w:r>
        <w:t>Furthermore, half or more than half of the Portuguese respondents evaluated all areas as ‘moderately good’, with the exception of ‘EDIH budget availability’, where half (or 2 persons) viewed it as ‘not at all good’.</w:t>
      </w:r>
    </w:p>
    <w:p w:rsidRPr="009F3F65" w:rsidR="003130C2" w:rsidP="003130C2" w:rsidRDefault="003130C2" w14:paraId="16BEA132" w14:textId="77777777">
      <w:pPr>
        <w:spacing w:line="300" w:lineRule="exact"/>
      </w:pPr>
      <w:r>
        <w:t>Finally, 60-70% of the Swedish respondents answered ‘unsure’ with regard to all the aspects of EDIH activities.</w:t>
      </w:r>
    </w:p>
    <w:p w:rsidRPr="009F3F65" w:rsidR="003130C2" w:rsidP="003130C2" w:rsidRDefault="003130C2" w14:paraId="2A3AACFE" w14:textId="77777777">
      <w:pPr>
        <w:spacing w:line="300" w:lineRule="exact"/>
      </w:pPr>
      <w:r>
        <w:lastRenderedPageBreak/>
        <w:t xml:space="preserve">During the semi-structured interviews, representatives from the </w:t>
      </w:r>
      <w:r>
        <w:rPr>
          <w:b/>
        </w:rPr>
        <w:t>German</w:t>
      </w:r>
      <w:r>
        <w:t xml:space="preserve"> public authorities expressed the view with regard to the future activities of the EDIHs, that, as they are supposed to provide financial and digital business models advice, </w:t>
      </w:r>
      <w:r>
        <w:rPr>
          <w:b/>
        </w:rPr>
        <w:t>EDIHs should in future put more focus on providing high risk financial advice (not only focussing on public funding) and developing stronger public relations</w:t>
      </w:r>
      <w:r>
        <w:t xml:space="preserve"> (many hubs, coming from the academic sphere, might have difficulties in interacting within the market, e.g. professional communication and use of social media). It was said that the DEP should also cover such types of support.</w:t>
      </w:r>
    </w:p>
    <w:p w:rsidRPr="009F3F65" w:rsidR="003130C2" w:rsidP="003130C2" w:rsidRDefault="003130C2" w14:paraId="280B5E19" w14:textId="77777777">
      <w:pPr>
        <w:spacing w:line="300" w:lineRule="exact"/>
        <w:rPr>
          <w:lang w:val="en-GB"/>
        </w:rPr>
      </w:pPr>
    </w:p>
    <w:p w:rsidRPr="009F3F65" w:rsidR="003130C2" w:rsidP="003130C2" w:rsidRDefault="003130C2" w14:paraId="5725A60B" w14:textId="77777777">
      <w:pPr>
        <w:spacing w:line="300" w:lineRule="exact"/>
      </w:pPr>
      <w:r>
        <w:t xml:space="preserve">Representatives from the Polish social partners </w:t>
      </w:r>
      <w:r>
        <w:rPr>
          <w:b/>
        </w:rPr>
        <w:t>highlighted the need to maximise European Digital Innovation Hubs’ effect by covering all the existing regional ecosystems</w:t>
      </w:r>
      <w:r>
        <w:t>, with particular regard to less developed or more isolated areas with untapped potential.</w:t>
      </w:r>
    </w:p>
    <w:p w:rsidRPr="009F3F65" w:rsidR="003130C2" w:rsidP="003130C2" w:rsidRDefault="003130C2" w14:paraId="5A5FE057" w14:textId="77777777">
      <w:pPr>
        <w:spacing w:line="300" w:lineRule="exact"/>
        <w:rPr>
          <w:lang w:val="en-GB"/>
        </w:rPr>
      </w:pPr>
    </w:p>
    <w:p w:rsidRPr="009F3F65" w:rsidR="003130C2" w:rsidP="003130C2" w:rsidRDefault="003130C2" w14:paraId="2B2E5C79" w14:textId="77777777">
      <w:pPr>
        <w:spacing w:line="300" w:lineRule="exact"/>
      </w:pPr>
      <w:r>
        <w:t xml:space="preserve">During the semi-structured interviews in </w:t>
      </w:r>
      <w:r>
        <w:rPr>
          <w:b/>
        </w:rPr>
        <w:t>Portugal</w:t>
      </w:r>
      <w:r>
        <w:t xml:space="preserve">, stakeholders representing digital innovation noted </w:t>
      </w:r>
      <w:r>
        <w:rPr>
          <w:b/>
        </w:rPr>
        <w:t>that the sustainability of the hubs and their self-sufficiency is a significant concern</w:t>
      </w:r>
      <w:r>
        <w:t>. The goal is for the hubs to become autonomous rather than just being project-based. Proving their effectiveness and relevance to companies is essential. However, it was noted that demonstrating this has been challenging so far.</w:t>
      </w:r>
    </w:p>
    <w:p w:rsidRPr="009F3F65" w:rsidR="003130C2" w:rsidP="003130C2" w:rsidRDefault="003130C2" w14:paraId="2C9E52E4" w14:textId="77777777">
      <w:pPr>
        <w:spacing w:line="300" w:lineRule="exact"/>
        <w:rPr>
          <w:lang w:val="en-GB"/>
        </w:rPr>
      </w:pPr>
    </w:p>
    <w:p w:rsidRPr="009F3F65" w:rsidR="003130C2" w:rsidP="003130C2" w:rsidRDefault="003130C2" w14:paraId="50DED2DD" w14:textId="77777777">
      <w:pPr>
        <w:spacing w:line="300" w:lineRule="exact"/>
      </w:pPr>
      <w:r>
        <w:t xml:space="preserve">One representative from the </w:t>
      </w:r>
      <w:r>
        <w:rPr>
          <w:b/>
        </w:rPr>
        <w:t>Portuguese</w:t>
      </w:r>
      <w:r>
        <w:t xml:space="preserve"> DIHs agreed that sustainability is a key focus. It was suggested that these projects could serve as an introduction for companies to understand the value they can bring to their activities. This approach could provide companies with access to services they typically do not use or are unfamiliar with. </w:t>
      </w:r>
      <w:r>
        <w:rPr>
          <w:b/>
        </w:rPr>
        <w:t>The potential for high impact was noted once alignment and preparation have been carried out.</w:t>
      </w:r>
      <w:r>
        <w:t xml:space="preserve"> However, it was emphasised that much discussion has centred around digital innovation hubs and their sectors. It was highlighted that access to partners and an organised structure is essential to support these efforts. The need for initial funding to structure and organise effectively to meet market needs was also stressed.</w:t>
      </w:r>
    </w:p>
    <w:p w:rsidRPr="009F3F65" w:rsidR="003130C2" w:rsidP="003130C2" w:rsidRDefault="003130C2" w14:paraId="0F4C408E" w14:textId="77777777">
      <w:pPr>
        <w:spacing w:line="300" w:lineRule="exact"/>
        <w:rPr>
          <w:lang w:val="en-GB"/>
        </w:rPr>
      </w:pPr>
    </w:p>
    <w:p w:rsidRPr="009F3F65" w:rsidR="003130C2" w:rsidP="003130C2" w:rsidRDefault="003130C2" w14:paraId="7B553A02" w14:textId="77777777">
      <w:pPr>
        <w:spacing w:line="300" w:lineRule="exact"/>
      </w:pPr>
      <w:r>
        <w:t xml:space="preserve">Furthermore, it was noted that </w:t>
      </w:r>
      <w:r>
        <w:rPr>
          <w:b/>
        </w:rPr>
        <w:t>there is a disconnect regarding highly specialised services</w:t>
      </w:r>
      <w:r>
        <w:t>. Businesses are willing to pay for services they cannot usually find, but they expect these to be more affordable. The expectation is that costs should be lower than market rates because companies already pay taxes. It was emphasised that companies are willing to pay for high specialisation and expertise, but at a reduced cost. Proving the essential nature of these services was considered crucial.</w:t>
      </w:r>
    </w:p>
    <w:p w:rsidRPr="009F3F65" w:rsidR="003130C2" w:rsidP="003130C2" w:rsidRDefault="003130C2" w14:paraId="0F9F684C" w14:textId="77777777">
      <w:pPr>
        <w:spacing w:line="300" w:lineRule="exact"/>
        <w:rPr>
          <w:lang w:val="en-GB"/>
        </w:rPr>
      </w:pPr>
    </w:p>
    <w:p w:rsidRPr="009F3F65" w:rsidR="003130C2" w:rsidP="003130C2" w:rsidRDefault="003130C2" w14:paraId="7170F1F7" w14:textId="77777777">
      <w:pPr>
        <w:spacing w:line="300" w:lineRule="exact"/>
      </w:pPr>
      <w:r>
        <w:t>Likewise, a representative from the agricultural sector noted similar experiences. The agricultural sector is considered complex due to the presence of large companies and SMEs. The latter cannot afford to pay for services because they have small structures and see it as an investment without clear profit. It was mentioned that reaching farms that operate more like businesses is possible, but when services are offered, there is often hesitation and questions about the need to pay.</w:t>
      </w:r>
    </w:p>
    <w:p w:rsidRPr="009F3F65" w:rsidR="003130C2" w:rsidP="003130C2" w:rsidRDefault="003130C2" w14:paraId="14FF8014" w14:textId="77777777">
      <w:pPr>
        <w:spacing w:line="300" w:lineRule="exact"/>
        <w:rPr>
          <w:lang w:val="en-GB"/>
        </w:rPr>
      </w:pPr>
    </w:p>
    <w:p w:rsidRPr="009F3F65" w:rsidR="003130C2" w:rsidP="003130C2" w:rsidRDefault="003130C2" w14:paraId="28E12FBF" w14:textId="77777777">
      <w:pPr>
        <w:spacing w:line="300" w:lineRule="exact"/>
      </w:pPr>
      <w:r>
        <w:t xml:space="preserve">In general, Portuguese stakeholders observed that the concept of the hubs is well-conceived, particularly in terms of technology that also cuts across other sectors, which is a major asset. </w:t>
      </w:r>
      <w:r>
        <w:rPr>
          <w:b/>
        </w:rPr>
        <w:t>However, implementation at national level was seen as less effective</w:t>
      </w:r>
      <w:r>
        <w:t xml:space="preserve">, rendering the national financing inefficient. </w:t>
      </w:r>
      <w:r>
        <w:rPr>
          <w:b/>
        </w:rPr>
        <w:t>While the idea, concept, and structure of the hubs are commendable, their implementation, particularly in Portugal, is insufficient</w:t>
      </w:r>
      <w:r>
        <w:t>.</w:t>
      </w:r>
    </w:p>
    <w:p w:rsidRPr="009F3F65" w:rsidR="003130C2" w:rsidP="003130C2" w:rsidRDefault="003130C2" w14:paraId="61F179DE" w14:textId="77777777">
      <w:pPr>
        <w:spacing w:line="300" w:lineRule="exact"/>
        <w:rPr>
          <w:lang w:val="en-GB"/>
        </w:rPr>
      </w:pPr>
    </w:p>
    <w:p w:rsidRPr="009F3F65" w:rsidR="003130C2" w:rsidP="003130C2" w:rsidRDefault="003130C2" w14:paraId="07DD1E6E" w14:textId="77777777">
      <w:pPr>
        <w:spacing w:line="300" w:lineRule="exact"/>
      </w:pPr>
      <w:r>
        <w:lastRenderedPageBreak/>
        <w:t xml:space="preserve">When it comes to the </w:t>
      </w:r>
      <w:r>
        <w:rPr>
          <w:b/>
        </w:rPr>
        <w:t>Digital Innovation Hubs programme</w:t>
      </w:r>
      <w:r>
        <w:t xml:space="preserve">, representatives from the </w:t>
      </w:r>
      <w:r>
        <w:rPr>
          <w:b/>
        </w:rPr>
        <w:t>Portuguese</w:t>
      </w:r>
      <w:r>
        <w:t xml:space="preserve"> digital innovation entities noted that, though well-intentioned, </w:t>
      </w:r>
      <w:r>
        <w:rPr>
          <w:b/>
        </w:rPr>
        <w:t>detailed implementation was lacking</w:t>
      </w:r>
      <w:r>
        <w:t xml:space="preserve">. The European Commission aimed to make these hubs widely available across Europe, financed by both the EU and Member States. However, the programme’s financial structure, involving both the DEP and the Recovery and Resilience Facility, created complications. It was said that obtaining funds from both programmes was challenging. The entry clause, intended to ensure compatibility, did not allow the effective use of funds alongside other funds. This resulted in two separate contracts: one with EU financing and one regulated by Portugal. To improve this, it was emphasised that the initiative needs better coordination. Clear definitions of projects and rules, along with proper communication to promoters, are essential. Since the official launch on 1 October 2022, the project has faced implementation challenges. </w:t>
      </w:r>
      <w:r>
        <w:rPr>
          <w:b/>
        </w:rPr>
        <w:t>For successful co-financing, clear rules at both national and European levels are crucial</w:t>
      </w:r>
      <w:r>
        <w:t>. Lack of clarity will continue to limit the speed of Digital Innovation Hubs’ development.</w:t>
      </w:r>
    </w:p>
    <w:p w:rsidRPr="009F3F65" w:rsidR="003130C2" w:rsidP="003130C2" w:rsidRDefault="003130C2" w14:paraId="48E52133" w14:textId="77777777">
      <w:pPr>
        <w:spacing w:line="300" w:lineRule="exact"/>
        <w:rPr>
          <w:lang w:val="en-GB"/>
        </w:rPr>
      </w:pPr>
    </w:p>
    <w:p w:rsidRPr="009F3F65" w:rsidR="003130C2" w:rsidP="003130C2" w:rsidRDefault="003130C2" w14:paraId="1937870F" w14:textId="77777777">
      <w:pPr>
        <w:spacing w:line="300" w:lineRule="exact"/>
      </w:pPr>
      <w:r>
        <w:t xml:space="preserve">Finally, the </w:t>
      </w:r>
      <w:r>
        <w:rPr>
          <w:b/>
        </w:rPr>
        <w:t>Portuguese</w:t>
      </w:r>
      <w:r>
        <w:t xml:space="preserve"> stakeholders emphasised that Digital Innovation Hubs are recognised nationally as a European initiative, pivotal for fostering a proactive attitude. However, it was noted that issues regarding budget constraints and non-official commitments persist. It was stressed that it is crucial to not only focus on project approvals but also on the broader commitment of programmes over six years. </w:t>
      </w:r>
      <w:r>
        <w:rPr>
          <w:b/>
        </w:rPr>
        <w:t>It was established that DIHs serve as public assets, promoting services and goods that the market alone cannot address adequately to meet societal objectives</w:t>
      </w:r>
      <w:r>
        <w:t>. The challenge lies in expecting DIHs to drive societal transformation and serve as public service providers, particularly if a funding shortfall remains over the next six years. In such a scenario, it was suggested that DIHs’ organisational structures may need to be reorganised to become self-sustainable, balancing public service intervention with income generation. However, it was cautioned that this evolution may not occur spontaneously. One significant issue is that</w:t>
      </w:r>
      <w:r>
        <w:rPr>
          <w:b/>
        </w:rPr>
        <w:t xml:space="preserve"> regions operate at different speeds</w:t>
      </w:r>
      <w:r>
        <w:t>, hindering the democratisation of access and impact across Europe. It was recommended to promote interventions involving various Member States and to rectify co-funding issues for future editions.</w:t>
      </w:r>
    </w:p>
    <w:p w:rsidRPr="009F3F65" w:rsidR="003130C2" w:rsidP="003130C2" w:rsidRDefault="003130C2" w14:paraId="024502A6" w14:textId="77777777">
      <w:pPr>
        <w:spacing w:line="300" w:lineRule="exact"/>
        <w:rPr>
          <w:lang w:val="en-GB"/>
        </w:rPr>
      </w:pPr>
    </w:p>
    <w:p w:rsidRPr="009F3F65" w:rsidR="003130C2" w:rsidP="003130C2" w:rsidRDefault="003130C2" w14:paraId="2C8356A0" w14:textId="77777777">
      <w:pPr>
        <w:spacing w:line="300" w:lineRule="exact"/>
      </w:pPr>
      <w:r>
        <w:t xml:space="preserve">During the semi-structured interviews in </w:t>
      </w:r>
      <w:r>
        <w:rPr>
          <w:b/>
        </w:rPr>
        <w:t>Sweden</w:t>
      </w:r>
      <w:r>
        <w:t xml:space="preserve">, a social partners’ representative noted with regard to the Digital Innovation Hubs </w:t>
      </w:r>
      <w:r>
        <w:rPr>
          <w:b/>
        </w:rPr>
        <w:t>(DIHs) in Sweden, that there is limited knowledge about them</w:t>
      </w:r>
      <w:r>
        <w:t xml:space="preserve"> – their existence is known, but less is known about their work. The interaction was deemed limited, with more contact with researchers working at the hubs rather than with the hubs per se. Overall, there seems to be an added value, but from a distance.</w:t>
      </w:r>
    </w:p>
    <w:p w:rsidRPr="009F3F65" w:rsidR="003130C2" w:rsidP="003130C2" w:rsidRDefault="003130C2" w14:paraId="459EF412" w14:textId="77777777">
      <w:pPr>
        <w:spacing w:line="300" w:lineRule="exact"/>
        <w:rPr>
          <w:lang w:val="en-GB"/>
        </w:rPr>
      </w:pPr>
    </w:p>
    <w:p w:rsidRPr="009F3F65" w:rsidR="003130C2" w:rsidP="003130C2" w:rsidRDefault="003130C2" w14:paraId="7E062D01" w14:textId="77777777">
      <w:pPr>
        <w:spacing w:line="300" w:lineRule="exact"/>
      </w:pPr>
      <w:r>
        <w:t xml:space="preserve">When asked </w:t>
      </w:r>
      <w:r>
        <w:rPr>
          <w:u w:val="single"/>
        </w:rPr>
        <w:t>whether there had been any unexpected outcomes (positive or negative) or results of the DEP activities in their respective countries</w:t>
      </w:r>
      <w:r>
        <w:t xml:space="preserve"> (</w:t>
      </w:r>
      <w:r>
        <w:rPr>
          <w:b/>
        </w:rPr>
        <w:t>question 8</w:t>
      </w:r>
      <w:r>
        <w:t>), 86% of the respondents answered ‘not to my knowledge’. Out of the six people who responded positively to this question, five also provided additional information as to the reasons. Two persons mentioned increased bureaucracy as a factor which reduced capacity for delivering results. In this regard, two persons also noted the co-funding mechanism and, subsequently, the low funding of EDIHs, as a barrier to successful outcomes. On the positive side, it was said that, thanks to the DEP, innovation in health data had become a topic of interest, and, in general, innovation and SMEs were being taken seriously. Finally, two persons referred to the 18 month delay in starting to implement DEP projects, which was seen negatively for countries.</w:t>
      </w:r>
    </w:p>
    <w:p w:rsidRPr="009F3F65" w:rsidR="003130C2" w:rsidP="003130C2" w:rsidRDefault="003130C2" w14:paraId="4DF970BB" w14:textId="77777777">
      <w:pPr>
        <w:spacing w:line="240" w:lineRule="auto"/>
        <w:jc w:val="left"/>
      </w:pPr>
      <w:r>
        <w:br w:type="page"/>
      </w:r>
    </w:p>
    <w:p w:rsidRPr="009F3F65" w:rsidR="003130C2" w:rsidP="003130C2" w:rsidRDefault="003130C2" w14:paraId="75668907" w14:textId="77777777">
      <w:pPr>
        <w:spacing w:after="120" w:line="300" w:lineRule="exact"/>
      </w:pPr>
      <w:r>
        <w:rPr>
          <w:noProof/>
        </w:rPr>
        <w:lastRenderedPageBreak/>
        <w:drawing>
          <wp:anchor distT="0" distB="0" distL="114300" distR="114300" simplePos="0" relativeHeight="251629568" behindDoc="0" locked="0" layoutInCell="1" allowOverlap="1" wp14:editId="479461CF" wp14:anchorId="14F9A0A4">
            <wp:simplePos x="0" y="0"/>
            <wp:positionH relativeFrom="margin">
              <wp:posOffset>704850</wp:posOffset>
            </wp:positionH>
            <wp:positionV relativeFrom="paragraph">
              <wp:posOffset>139700</wp:posOffset>
            </wp:positionV>
            <wp:extent cx="4321810" cy="2279650"/>
            <wp:effectExtent l="0" t="0" r="2540" b="6350"/>
            <wp:wrapNone/>
            <wp:docPr id="12" name="Chart 12">
              <a:extLst xmlns:a="http://schemas.openxmlformats.org/drawingml/2006/main">
                <a:ext uri="{FF2B5EF4-FFF2-40B4-BE49-F238E27FC236}">
                  <a16:creationId xmlns:a16="http://schemas.microsoft.com/office/drawing/2014/main" id="{B0C29BE2-9101-4E38-B1BD-35BA0B4DEFD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5"/>
              </a:graphicData>
            </a:graphic>
            <wp14:sizeRelV relativeFrom="margin">
              <wp14:pctHeight>0</wp14:pctHeight>
            </wp14:sizeRelV>
          </wp:anchor>
        </w:drawing>
      </w:r>
    </w:p>
    <w:p w:rsidRPr="009F3F65" w:rsidR="003130C2" w:rsidP="003130C2" w:rsidRDefault="003130C2" w14:paraId="79A3BC3D" w14:textId="77777777">
      <w:pPr>
        <w:spacing w:after="120" w:line="300" w:lineRule="exact"/>
        <w:jc w:val="center"/>
        <w:rPr>
          <w:lang w:val="en-GB"/>
        </w:rPr>
      </w:pPr>
    </w:p>
    <w:p w:rsidRPr="009F3F65" w:rsidR="003130C2" w:rsidP="003130C2" w:rsidRDefault="003130C2" w14:paraId="1979632E" w14:textId="77777777">
      <w:pPr>
        <w:spacing w:after="120" w:line="300" w:lineRule="exact"/>
        <w:jc w:val="center"/>
        <w:rPr>
          <w:lang w:val="en-GB"/>
        </w:rPr>
      </w:pPr>
    </w:p>
    <w:p w:rsidRPr="009F3F65" w:rsidR="003130C2" w:rsidP="003130C2" w:rsidRDefault="003130C2" w14:paraId="60DE884B" w14:textId="77777777">
      <w:pPr>
        <w:spacing w:after="120" w:line="300" w:lineRule="exact"/>
        <w:jc w:val="center"/>
        <w:rPr>
          <w:lang w:val="en-GB"/>
        </w:rPr>
      </w:pPr>
    </w:p>
    <w:p w:rsidRPr="009F3F65" w:rsidR="003130C2" w:rsidP="003130C2" w:rsidRDefault="003130C2" w14:paraId="541F8202" w14:textId="77777777">
      <w:pPr>
        <w:spacing w:after="120" w:line="300" w:lineRule="exact"/>
        <w:jc w:val="center"/>
        <w:rPr>
          <w:lang w:val="en-GB"/>
        </w:rPr>
      </w:pPr>
    </w:p>
    <w:p w:rsidRPr="009F3F65" w:rsidR="003130C2" w:rsidP="003130C2" w:rsidRDefault="003130C2" w14:paraId="57CB5B9F" w14:textId="77777777">
      <w:pPr>
        <w:spacing w:after="120" w:line="300" w:lineRule="exact"/>
        <w:jc w:val="center"/>
        <w:rPr>
          <w:lang w:val="en-GB"/>
        </w:rPr>
      </w:pPr>
    </w:p>
    <w:p w:rsidRPr="009F3F65" w:rsidR="003130C2" w:rsidP="003130C2" w:rsidRDefault="003130C2" w14:paraId="2F86B4E2" w14:textId="77777777">
      <w:pPr>
        <w:spacing w:after="120" w:line="300" w:lineRule="exact"/>
        <w:jc w:val="center"/>
        <w:rPr>
          <w:lang w:val="en-GB"/>
        </w:rPr>
      </w:pPr>
    </w:p>
    <w:p w:rsidRPr="009F3F65" w:rsidR="003130C2" w:rsidP="003130C2" w:rsidRDefault="003130C2" w14:paraId="5DD61EF0" w14:textId="77777777">
      <w:pPr>
        <w:spacing w:after="120" w:line="300" w:lineRule="exact"/>
        <w:jc w:val="center"/>
        <w:rPr>
          <w:lang w:val="en-GB"/>
        </w:rPr>
      </w:pPr>
    </w:p>
    <w:p w:rsidRPr="009F3F65" w:rsidR="003130C2" w:rsidP="003130C2" w:rsidRDefault="003130C2" w14:paraId="7A6DB90C" w14:textId="77777777">
      <w:pPr>
        <w:spacing w:after="120" w:line="300" w:lineRule="exact"/>
        <w:jc w:val="center"/>
        <w:rPr>
          <w:lang w:val="en-GB"/>
        </w:rPr>
      </w:pPr>
    </w:p>
    <w:p w:rsidRPr="009F3F65" w:rsidR="003130C2" w:rsidP="003130C2" w:rsidRDefault="003130C2" w14:paraId="5E60F5B9" w14:textId="77777777">
      <w:pPr>
        <w:spacing w:line="300" w:lineRule="exact"/>
        <w:jc w:val="center"/>
        <w:rPr>
          <w:color w:val="5B9BD5" w:themeColor="accent1"/>
          <w:sz w:val="20"/>
        </w:rPr>
      </w:pPr>
      <w:r>
        <w:rPr>
          <w:b/>
          <w:color w:val="5B9BD5" w:themeColor="accent1"/>
          <w:sz w:val="20"/>
        </w:rPr>
        <w:t>Figure 13.</w:t>
      </w:r>
      <w:r>
        <w:rPr>
          <w:color w:val="5B9BD5" w:themeColor="accent1"/>
          <w:sz w:val="20"/>
        </w:rPr>
        <w:t xml:space="preserve"> Any unexpected DEP outcomes (positive or negative) – general.</w:t>
      </w:r>
    </w:p>
    <w:p w:rsidRPr="009F3F65" w:rsidR="003130C2" w:rsidP="003130C2" w:rsidRDefault="003130C2" w14:paraId="48BF977E" w14:textId="77777777">
      <w:pPr>
        <w:spacing w:line="300" w:lineRule="exact"/>
        <w:rPr>
          <w:lang w:val="en-GB"/>
        </w:rPr>
      </w:pPr>
    </w:p>
    <w:p w:rsidRPr="009F3F65" w:rsidR="003130C2" w:rsidP="003130C2" w:rsidRDefault="003130C2" w14:paraId="79239C14" w14:textId="77777777">
      <w:pPr>
        <w:spacing w:line="300" w:lineRule="exact"/>
      </w:pPr>
      <w:r>
        <w:t xml:space="preserve">During the semi-structured interviews in Poland, concerning the activities of the EDIHs, the Polish DEP beneficiaries pointed out the </w:t>
      </w:r>
      <w:r>
        <w:rPr>
          <w:b/>
        </w:rPr>
        <w:t>challenges and uncertainty relating to applying VAT for services</w:t>
      </w:r>
      <w:r>
        <w:t xml:space="preserve"> provided to companies in accordance with projects’ aims (e.g. some legal interpretations support VAT being excluded, such as the European Commission, others the opposite). In this regard, a clear, uniform and mandatory interpretation by Polish tax authorities is required. The Polish tax authorities’ opinion was considered unclear. It confirmed the principle of VAT exclusion but, at the same time, required an individual interpretation (which could ultimately imply paying VAT, as reported by some EDIHs).</w:t>
      </w:r>
    </w:p>
    <w:p w:rsidRPr="009F3F65" w:rsidR="003130C2" w:rsidP="003130C2" w:rsidRDefault="003130C2" w14:paraId="6627AD44" w14:textId="77777777">
      <w:pPr>
        <w:spacing w:line="300" w:lineRule="exact"/>
        <w:rPr>
          <w:lang w:val="en-GB"/>
        </w:rPr>
      </w:pPr>
    </w:p>
    <w:p w:rsidRPr="009F3F65" w:rsidR="003130C2" w:rsidP="003130C2" w:rsidRDefault="003130C2" w14:paraId="1B2EE93D" w14:textId="77777777">
      <w:pPr>
        <w:spacing w:line="300" w:lineRule="exact"/>
      </w:pPr>
      <w:r>
        <w:t xml:space="preserve">Further, when asked </w:t>
      </w:r>
      <w:r>
        <w:rPr>
          <w:u w:val="single"/>
        </w:rPr>
        <w:t>whether there had been any tangible results (benefits, outcomes) from implementing the DEP in their respective countries so far</w:t>
      </w:r>
      <w:r>
        <w:t xml:space="preserve"> (</w:t>
      </w:r>
      <w:r>
        <w:rPr>
          <w:b/>
        </w:rPr>
        <w:t>question 9</w:t>
      </w:r>
      <w:r>
        <w:t xml:space="preserve">), 47% of the respondents answered positively and 53% ‘not to my knowledge’. </w:t>
      </w:r>
    </w:p>
    <w:p w:rsidRPr="009F3F65" w:rsidR="003130C2" w:rsidP="003130C2" w:rsidRDefault="003130C2" w14:paraId="71B69356" w14:textId="77777777">
      <w:pPr>
        <w:spacing w:line="240" w:lineRule="auto"/>
        <w:jc w:val="left"/>
        <w:rPr>
          <w:lang w:val="en-GB"/>
        </w:rPr>
      </w:pPr>
    </w:p>
    <w:p w:rsidRPr="009F3F65" w:rsidR="003130C2" w:rsidP="003130C2" w:rsidRDefault="003130C2" w14:paraId="043F43B4" w14:textId="77777777">
      <w:pPr>
        <w:spacing w:line="300" w:lineRule="exact"/>
        <w:rPr>
          <w:lang w:val="en-GB"/>
        </w:rPr>
      </w:pPr>
    </w:p>
    <w:p w:rsidRPr="009F3F65" w:rsidR="003130C2" w:rsidP="003130C2" w:rsidRDefault="003130C2" w14:paraId="0A1514CE" w14:textId="77777777">
      <w:pPr>
        <w:spacing w:after="120" w:line="300" w:lineRule="exact"/>
        <w:jc w:val="center"/>
      </w:pPr>
      <w:r>
        <w:rPr>
          <w:noProof/>
        </w:rPr>
        <w:drawing>
          <wp:anchor distT="0" distB="0" distL="114300" distR="114300" simplePos="0" relativeHeight="251620352" behindDoc="0" locked="0" layoutInCell="1" allowOverlap="1" wp14:editId="1B9FD886" wp14:anchorId="22791ED0">
            <wp:simplePos x="0" y="0"/>
            <wp:positionH relativeFrom="column">
              <wp:posOffset>520791</wp:posOffset>
            </wp:positionH>
            <wp:positionV relativeFrom="paragraph">
              <wp:posOffset>31659</wp:posOffset>
            </wp:positionV>
            <wp:extent cx="4784271" cy="2277836"/>
            <wp:effectExtent l="0" t="0" r="16510" b="8255"/>
            <wp:wrapNone/>
            <wp:docPr id="10" name="Chart 10">
              <a:extLst xmlns:a="http://schemas.openxmlformats.org/drawingml/2006/main">
                <a:ext uri="{FF2B5EF4-FFF2-40B4-BE49-F238E27FC236}">
                  <a16:creationId xmlns:a16="http://schemas.microsoft.com/office/drawing/2014/main" id="{1BBF346B-59E4-4F03-8173-454BF31BA1D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6"/>
              </a:graphicData>
            </a:graphic>
            <wp14:sizeRelH relativeFrom="margin">
              <wp14:pctWidth>0</wp14:pctWidth>
            </wp14:sizeRelH>
            <wp14:sizeRelV relativeFrom="margin">
              <wp14:pctHeight>0</wp14:pctHeight>
            </wp14:sizeRelV>
          </wp:anchor>
        </w:drawing>
      </w:r>
    </w:p>
    <w:p w:rsidRPr="009F3F65" w:rsidR="003130C2" w:rsidP="003130C2" w:rsidRDefault="003130C2" w14:paraId="65CBD017" w14:textId="77777777">
      <w:pPr>
        <w:spacing w:after="120" w:line="300" w:lineRule="exact"/>
        <w:jc w:val="center"/>
        <w:rPr>
          <w:lang w:val="en-GB"/>
        </w:rPr>
      </w:pPr>
    </w:p>
    <w:p w:rsidRPr="009F3F65" w:rsidR="003130C2" w:rsidP="003130C2" w:rsidRDefault="003130C2" w14:paraId="56FAF778" w14:textId="77777777">
      <w:pPr>
        <w:spacing w:after="120" w:line="300" w:lineRule="exact"/>
        <w:jc w:val="center"/>
        <w:rPr>
          <w:lang w:val="en-GB"/>
        </w:rPr>
      </w:pPr>
    </w:p>
    <w:p w:rsidRPr="009F3F65" w:rsidR="003130C2" w:rsidP="003130C2" w:rsidRDefault="003130C2" w14:paraId="74F48CC2" w14:textId="77777777">
      <w:pPr>
        <w:spacing w:after="120" w:line="300" w:lineRule="exact"/>
        <w:jc w:val="center"/>
        <w:rPr>
          <w:lang w:val="en-GB"/>
        </w:rPr>
      </w:pPr>
    </w:p>
    <w:p w:rsidRPr="009F3F65" w:rsidR="003130C2" w:rsidP="003130C2" w:rsidRDefault="003130C2" w14:paraId="64C8EA55" w14:textId="77777777">
      <w:pPr>
        <w:spacing w:after="120" w:line="300" w:lineRule="exact"/>
        <w:jc w:val="center"/>
        <w:rPr>
          <w:lang w:val="en-GB"/>
        </w:rPr>
      </w:pPr>
    </w:p>
    <w:p w:rsidRPr="009F3F65" w:rsidR="003130C2" w:rsidP="003130C2" w:rsidRDefault="003130C2" w14:paraId="0AD2A276" w14:textId="77777777">
      <w:pPr>
        <w:spacing w:after="120" w:line="300" w:lineRule="exact"/>
        <w:jc w:val="center"/>
        <w:rPr>
          <w:lang w:val="en-GB"/>
        </w:rPr>
      </w:pPr>
    </w:p>
    <w:p w:rsidRPr="009F3F65" w:rsidR="003130C2" w:rsidP="003130C2" w:rsidRDefault="003130C2" w14:paraId="4DAF4BB4" w14:textId="77777777">
      <w:pPr>
        <w:spacing w:after="120" w:line="300" w:lineRule="exact"/>
        <w:jc w:val="center"/>
        <w:rPr>
          <w:lang w:val="en-GB"/>
        </w:rPr>
      </w:pPr>
    </w:p>
    <w:p w:rsidRPr="009F3F65" w:rsidR="003130C2" w:rsidP="003130C2" w:rsidRDefault="003130C2" w14:paraId="58F81321" w14:textId="77777777">
      <w:pPr>
        <w:spacing w:line="300" w:lineRule="exact"/>
        <w:rPr>
          <w:lang w:val="en-GB"/>
        </w:rPr>
      </w:pPr>
    </w:p>
    <w:p w:rsidRPr="009F3F65" w:rsidR="003130C2" w:rsidP="003130C2" w:rsidRDefault="003130C2" w14:paraId="4002B18E" w14:textId="77777777">
      <w:pPr>
        <w:spacing w:line="300" w:lineRule="exact"/>
        <w:rPr>
          <w:lang w:val="en-GB"/>
        </w:rPr>
      </w:pPr>
    </w:p>
    <w:p w:rsidRPr="009F3F65" w:rsidR="003130C2" w:rsidP="003130C2" w:rsidRDefault="003130C2" w14:paraId="426262E3" w14:textId="77777777">
      <w:pPr>
        <w:spacing w:line="300" w:lineRule="exact"/>
        <w:rPr>
          <w:lang w:val="en-GB"/>
        </w:rPr>
      </w:pPr>
    </w:p>
    <w:p w:rsidRPr="009F3F65" w:rsidR="003130C2" w:rsidP="003130C2" w:rsidRDefault="003130C2" w14:paraId="5378712F" w14:textId="77777777">
      <w:pPr>
        <w:spacing w:after="120" w:line="300" w:lineRule="exact"/>
        <w:jc w:val="center"/>
      </w:pPr>
      <w:r>
        <w:rPr>
          <w:b/>
          <w:color w:val="5B9BD5" w:themeColor="accent1"/>
          <w:sz w:val="20"/>
        </w:rPr>
        <w:t>Figure 14.</w:t>
      </w:r>
      <w:r>
        <w:rPr>
          <w:color w:val="5B9BD5" w:themeColor="accent1"/>
          <w:sz w:val="20"/>
        </w:rPr>
        <w:t xml:space="preserve"> Any tangible DEP results – general.</w:t>
      </w:r>
    </w:p>
    <w:p w:rsidRPr="009F3F65" w:rsidR="003130C2" w:rsidP="003130C2" w:rsidRDefault="003130C2" w14:paraId="4E9B064B" w14:textId="77777777">
      <w:pPr>
        <w:spacing w:line="300" w:lineRule="exact"/>
        <w:rPr>
          <w:lang w:val="en-GB"/>
        </w:rPr>
      </w:pPr>
    </w:p>
    <w:p w:rsidRPr="009F3F65" w:rsidR="003130C2" w:rsidP="003130C2" w:rsidRDefault="003130C2" w14:paraId="2C4D4C81" w14:textId="77777777">
      <w:pPr>
        <w:spacing w:line="300" w:lineRule="exact"/>
      </w:pPr>
      <w:r>
        <w:t>Here, the views diverged more when looking across countries. Whilst 80% of the German and 67% of the Maltese respondents were of the view that tangible results were being seen, 88% of the Polish respondents, 75% (or 3 persons) of the Portuguese and 80% of the Swedish shared the opposite view.</w:t>
      </w:r>
    </w:p>
    <w:p w:rsidRPr="009F3F65" w:rsidR="003130C2" w:rsidP="003130C2" w:rsidRDefault="003130C2" w14:paraId="2C7CC1DD" w14:textId="77777777">
      <w:pPr>
        <w:spacing w:line="300" w:lineRule="exact"/>
        <w:rPr>
          <w:lang w:val="en-GB"/>
        </w:rPr>
      </w:pPr>
    </w:p>
    <w:p w:rsidRPr="009F3F65" w:rsidR="003130C2" w:rsidP="003130C2" w:rsidRDefault="003130C2" w14:paraId="4925FC53" w14:textId="77777777">
      <w:pPr>
        <w:spacing w:line="300" w:lineRule="exact"/>
        <w:rPr>
          <w:lang w:val="en-GB"/>
        </w:rPr>
      </w:pPr>
    </w:p>
    <w:p w:rsidRPr="009F3F65" w:rsidR="003130C2" w:rsidP="003130C2" w:rsidRDefault="003130C2" w14:paraId="514DC91A" w14:textId="77777777">
      <w:pPr>
        <w:spacing w:line="300" w:lineRule="exact"/>
        <w:rPr>
          <w:lang w:val="en-GB"/>
        </w:rPr>
      </w:pPr>
    </w:p>
    <w:p w:rsidRPr="009F3F65" w:rsidR="003130C2" w:rsidP="003130C2" w:rsidRDefault="003130C2" w14:paraId="3028D931" w14:textId="77777777">
      <w:pPr>
        <w:spacing w:line="300" w:lineRule="exact"/>
      </w:pPr>
      <w:r>
        <w:rPr>
          <w:noProof/>
        </w:rPr>
        <w:drawing>
          <wp:anchor distT="0" distB="0" distL="114300" distR="114300" simplePos="0" relativeHeight="251657216" behindDoc="0" locked="0" layoutInCell="1" allowOverlap="1" wp14:editId="2EB82F4D" wp14:anchorId="5E4240AE">
            <wp:simplePos x="0" y="0"/>
            <wp:positionH relativeFrom="margin">
              <wp:align>center</wp:align>
            </wp:positionH>
            <wp:positionV relativeFrom="paragraph">
              <wp:posOffset>-114300</wp:posOffset>
            </wp:positionV>
            <wp:extent cx="4589620" cy="2713538"/>
            <wp:effectExtent l="0" t="0" r="1905" b="10795"/>
            <wp:wrapNone/>
            <wp:docPr id="225" name="Chart 225">
              <a:extLst xmlns:a="http://schemas.openxmlformats.org/drawingml/2006/main">
                <a:ext uri="{FF2B5EF4-FFF2-40B4-BE49-F238E27FC236}">
                  <a16:creationId xmlns:a16="http://schemas.microsoft.com/office/drawing/2014/main" id="{4551083F-E5FA-4C3A-B94C-43DB22C2380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7"/>
              </a:graphicData>
            </a:graphic>
          </wp:anchor>
        </w:drawing>
      </w:r>
    </w:p>
    <w:p w:rsidRPr="009F3F65" w:rsidR="003130C2" w:rsidP="003130C2" w:rsidRDefault="003130C2" w14:paraId="2A20F21C" w14:textId="77777777">
      <w:pPr>
        <w:spacing w:line="300" w:lineRule="exact"/>
        <w:rPr>
          <w:lang w:val="en-GB"/>
        </w:rPr>
      </w:pPr>
    </w:p>
    <w:p w:rsidRPr="009F3F65" w:rsidR="003130C2" w:rsidP="003130C2" w:rsidRDefault="003130C2" w14:paraId="4CF4F6AF" w14:textId="77777777">
      <w:pPr>
        <w:spacing w:line="300" w:lineRule="exact"/>
        <w:rPr>
          <w:lang w:val="en-GB"/>
        </w:rPr>
      </w:pPr>
    </w:p>
    <w:p w:rsidRPr="009F3F65" w:rsidR="003130C2" w:rsidP="003130C2" w:rsidRDefault="003130C2" w14:paraId="6CA88198" w14:textId="77777777">
      <w:pPr>
        <w:spacing w:line="300" w:lineRule="exact"/>
        <w:rPr>
          <w:lang w:val="en-GB"/>
        </w:rPr>
      </w:pPr>
    </w:p>
    <w:p w:rsidRPr="009F3F65" w:rsidR="003130C2" w:rsidP="003130C2" w:rsidRDefault="003130C2" w14:paraId="1780A540" w14:textId="77777777">
      <w:pPr>
        <w:spacing w:line="300" w:lineRule="exact"/>
        <w:rPr>
          <w:lang w:val="en-GB"/>
        </w:rPr>
      </w:pPr>
    </w:p>
    <w:p w:rsidRPr="009F3F65" w:rsidR="003130C2" w:rsidP="003130C2" w:rsidRDefault="003130C2" w14:paraId="3D5033A2" w14:textId="77777777">
      <w:pPr>
        <w:spacing w:line="300" w:lineRule="exact"/>
        <w:rPr>
          <w:lang w:val="en-GB"/>
        </w:rPr>
      </w:pPr>
    </w:p>
    <w:p w:rsidRPr="009F3F65" w:rsidR="003130C2" w:rsidP="003130C2" w:rsidRDefault="003130C2" w14:paraId="48D9AE36" w14:textId="77777777">
      <w:pPr>
        <w:spacing w:line="300" w:lineRule="exact"/>
        <w:rPr>
          <w:lang w:val="en-GB"/>
        </w:rPr>
      </w:pPr>
    </w:p>
    <w:p w:rsidRPr="009F3F65" w:rsidR="003130C2" w:rsidP="003130C2" w:rsidRDefault="003130C2" w14:paraId="61FD17B8" w14:textId="77777777">
      <w:pPr>
        <w:spacing w:line="300" w:lineRule="exact"/>
        <w:rPr>
          <w:lang w:val="en-GB"/>
        </w:rPr>
      </w:pPr>
    </w:p>
    <w:p w:rsidRPr="009F3F65" w:rsidR="003130C2" w:rsidP="003130C2" w:rsidRDefault="003130C2" w14:paraId="4583E056" w14:textId="77777777">
      <w:pPr>
        <w:spacing w:line="300" w:lineRule="exact"/>
        <w:rPr>
          <w:lang w:val="en-GB"/>
        </w:rPr>
      </w:pPr>
    </w:p>
    <w:p w:rsidRPr="009F3F65" w:rsidR="003130C2" w:rsidP="003130C2" w:rsidRDefault="003130C2" w14:paraId="6F420BB2" w14:textId="77777777">
      <w:pPr>
        <w:spacing w:line="300" w:lineRule="exact"/>
        <w:rPr>
          <w:lang w:val="en-GB"/>
        </w:rPr>
      </w:pPr>
    </w:p>
    <w:p w:rsidRPr="009F3F65" w:rsidR="003130C2" w:rsidP="003130C2" w:rsidRDefault="003130C2" w14:paraId="53C79E4E" w14:textId="77777777">
      <w:pPr>
        <w:spacing w:line="300" w:lineRule="exact"/>
        <w:rPr>
          <w:lang w:val="en-GB"/>
        </w:rPr>
      </w:pPr>
    </w:p>
    <w:p w:rsidRPr="009F3F65" w:rsidR="003130C2" w:rsidP="003130C2" w:rsidRDefault="003130C2" w14:paraId="2C10ECE1" w14:textId="77777777">
      <w:pPr>
        <w:spacing w:line="300" w:lineRule="exact"/>
        <w:rPr>
          <w:lang w:val="en-GB"/>
        </w:rPr>
      </w:pPr>
    </w:p>
    <w:p w:rsidRPr="009F3F65" w:rsidR="003130C2" w:rsidP="003130C2" w:rsidRDefault="003130C2" w14:paraId="205C45B6" w14:textId="77777777">
      <w:pPr>
        <w:spacing w:line="300" w:lineRule="exact"/>
        <w:rPr>
          <w:lang w:val="en-GB"/>
        </w:rPr>
      </w:pPr>
    </w:p>
    <w:p w:rsidRPr="009F3F65" w:rsidR="003130C2" w:rsidP="003130C2" w:rsidRDefault="003130C2" w14:paraId="0EEB2605" w14:textId="77777777">
      <w:pPr>
        <w:spacing w:line="300" w:lineRule="exact"/>
        <w:rPr>
          <w:lang w:val="en-GB"/>
        </w:rPr>
      </w:pPr>
    </w:p>
    <w:p w:rsidRPr="009F3F65" w:rsidR="003130C2" w:rsidP="003130C2" w:rsidRDefault="003130C2" w14:paraId="6E1E4B8E" w14:textId="77777777">
      <w:pPr>
        <w:spacing w:line="300" w:lineRule="exact"/>
        <w:jc w:val="center"/>
      </w:pPr>
      <w:r>
        <w:rPr>
          <w:b/>
          <w:color w:val="5B9BD5" w:themeColor="accent1"/>
          <w:sz w:val="20"/>
        </w:rPr>
        <w:t>Figure 15.</w:t>
      </w:r>
      <w:r>
        <w:rPr>
          <w:color w:val="5B9BD5" w:themeColor="accent1"/>
          <w:sz w:val="20"/>
        </w:rPr>
        <w:t xml:space="preserve"> Any tangible DEP results – per country.</w:t>
      </w:r>
    </w:p>
    <w:p w:rsidRPr="009F3F65" w:rsidR="003130C2" w:rsidP="003130C2" w:rsidRDefault="003130C2" w14:paraId="1B457A34" w14:textId="77777777">
      <w:pPr>
        <w:spacing w:line="300" w:lineRule="exact"/>
        <w:rPr>
          <w:lang w:val="en-GB"/>
        </w:rPr>
      </w:pPr>
    </w:p>
    <w:p w:rsidRPr="009F3F65" w:rsidR="003130C2" w:rsidP="003130C2" w:rsidRDefault="003130C2" w14:paraId="536DDADB" w14:textId="77777777">
      <w:pPr>
        <w:spacing w:line="300" w:lineRule="exact"/>
      </w:pPr>
      <w:r>
        <w:t>Also, in a cross-category comparison, the answers diverged quite significantly. Whilst the majority of the respondents from academia and the public authorities were of the view that there had been tangible results from implementing the DEP in their respective countries (71% and 55% respectively), the business representatives had a much more sombre view, with only 9% considering that positive changes had taken place.</w:t>
      </w:r>
    </w:p>
    <w:p w:rsidRPr="009F3F65" w:rsidR="003130C2" w:rsidP="003130C2" w:rsidRDefault="003130C2" w14:paraId="3871E5B7" w14:textId="77777777">
      <w:pPr>
        <w:spacing w:line="240" w:lineRule="auto"/>
        <w:jc w:val="left"/>
        <w:rPr>
          <w:lang w:val="en-GB"/>
        </w:rPr>
      </w:pPr>
    </w:p>
    <w:p w:rsidRPr="009F3F65" w:rsidR="003130C2" w:rsidP="003130C2" w:rsidRDefault="003130C2" w14:paraId="04867560" w14:textId="77777777">
      <w:pPr>
        <w:spacing w:line="300" w:lineRule="exact"/>
        <w:rPr>
          <w:lang w:val="en-GB"/>
        </w:rPr>
      </w:pPr>
    </w:p>
    <w:p w:rsidRPr="009F3F65" w:rsidR="003130C2" w:rsidP="003130C2" w:rsidRDefault="003130C2" w14:paraId="355199D3" w14:textId="77777777">
      <w:pPr>
        <w:spacing w:line="300" w:lineRule="exact"/>
      </w:pPr>
      <w:r>
        <w:rPr>
          <w:noProof/>
        </w:rPr>
        <w:drawing>
          <wp:anchor distT="0" distB="0" distL="114300" distR="114300" simplePos="0" relativeHeight="251648000" behindDoc="0" locked="0" layoutInCell="1" allowOverlap="1" wp14:editId="47A5EDCD" wp14:anchorId="6AFB5983">
            <wp:simplePos x="0" y="0"/>
            <wp:positionH relativeFrom="margin">
              <wp:posOffset>374650</wp:posOffset>
            </wp:positionH>
            <wp:positionV relativeFrom="paragraph">
              <wp:posOffset>6350</wp:posOffset>
            </wp:positionV>
            <wp:extent cx="4699000" cy="2705100"/>
            <wp:effectExtent l="0" t="0" r="6350" b="0"/>
            <wp:wrapNone/>
            <wp:docPr id="227" name="Chart 227">
              <a:extLst xmlns:a="http://schemas.openxmlformats.org/drawingml/2006/main">
                <a:ext uri="{FF2B5EF4-FFF2-40B4-BE49-F238E27FC236}">
                  <a16:creationId xmlns:a16="http://schemas.microsoft.com/office/drawing/2014/main" id="{6483F33B-1434-4383-802B-49AD5AE3C97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8"/>
              </a:graphicData>
            </a:graphic>
            <wp14:sizeRelH relativeFrom="margin">
              <wp14:pctWidth>0</wp14:pctWidth>
            </wp14:sizeRelH>
            <wp14:sizeRelV relativeFrom="margin">
              <wp14:pctHeight>0</wp14:pctHeight>
            </wp14:sizeRelV>
          </wp:anchor>
        </w:drawing>
      </w:r>
    </w:p>
    <w:p w:rsidRPr="009F3F65" w:rsidR="003130C2" w:rsidP="003130C2" w:rsidRDefault="003130C2" w14:paraId="1687051A" w14:textId="77777777">
      <w:pPr>
        <w:spacing w:line="300" w:lineRule="exact"/>
        <w:rPr>
          <w:lang w:val="en-GB"/>
        </w:rPr>
      </w:pPr>
    </w:p>
    <w:p w:rsidRPr="009F3F65" w:rsidR="003130C2" w:rsidP="003130C2" w:rsidRDefault="003130C2" w14:paraId="54DB7AEE" w14:textId="77777777">
      <w:pPr>
        <w:spacing w:line="300" w:lineRule="exact"/>
        <w:rPr>
          <w:lang w:val="en-GB"/>
        </w:rPr>
      </w:pPr>
    </w:p>
    <w:p w:rsidRPr="009F3F65" w:rsidR="003130C2" w:rsidP="003130C2" w:rsidRDefault="003130C2" w14:paraId="0307D70E" w14:textId="77777777">
      <w:pPr>
        <w:spacing w:line="300" w:lineRule="exact"/>
        <w:rPr>
          <w:lang w:val="en-GB"/>
        </w:rPr>
      </w:pPr>
    </w:p>
    <w:p w:rsidRPr="009F3F65" w:rsidR="003130C2" w:rsidP="003130C2" w:rsidRDefault="003130C2" w14:paraId="5ED1D85A" w14:textId="77777777">
      <w:pPr>
        <w:spacing w:line="300" w:lineRule="exact"/>
        <w:rPr>
          <w:lang w:val="en-GB"/>
        </w:rPr>
      </w:pPr>
    </w:p>
    <w:p w:rsidRPr="009F3F65" w:rsidR="003130C2" w:rsidP="003130C2" w:rsidRDefault="003130C2" w14:paraId="3365CB3E" w14:textId="77777777">
      <w:pPr>
        <w:spacing w:line="300" w:lineRule="exact"/>
        <w:rPr>
          <w:lang w:val="en-GB"/>
        </w:rPr>
      </w:pPr>
    </w:p>
    <w:p w:rsidRPr="009F3F65" w:rsidR="003130C2" w:rsidP="003130C2" w:rsidRDefault="003130C2" w14:paraId="6332CC22" w14:textId="77777777">
      <w:pPr>
        <w:spacing w:line="300" w:lineRule="exact"/>
        <w:rPr>
          <w:lang w:val="en-GB"/>
        </w:rPr>
      </w:pPr>
    </w:p>
    <w:p w:rsidRPr="009F3F65" w:rsidR="003130C2" w:rsidP="003130C2" w:rsidRDefault="003130C2" w14:paraId="2ECE208D" w14:textId="77777777">
      <w:pPr>
        <w:spacing w:line="300" w:lineRule="exact"/>
        <w:rPr>
          <w:lang w:val="en-GB"/>
        </w:rPr>
      </w:pPr>
    </w:p>
    <w:p w:rsidRPr="009F3F65" w:rsidR="003130C2" w:rsidP="003130C2" w:rsidRDefault="003130C2" w14:paraId="34C37FCA" w14:textId="77777777">
      <w:pPr>
        <w:spacing w:line="300" w:lineRule="exact"/>
        <w:rPr>
          <w:lang w:val="en-GB"/>
        </w:rPr>
      </w:pPr>
    </w:p>
    <w:p w:rsidRPr="009F3F65" w:rsidR="003130C2" w:rsidP="003130C2" w:rsidRDefault="003130C2" w14:paraId="4B0A358F" w14:textId="77777777">
      <w:pPr>
        <w:spacing w:line="300" w:lineRule="exact"/>
        <w:rPr>
          <w:lang w:val="en-GB"/>
        </w:rPr>
      </w:pPr>
    </w:p>
    <w:p w:rsidRPr="009F3F65" w:rsidR="003130C2" w:rsidP="003130C2" w:rsidRDefault="003130C2" w14:paraId="61B58C3C" w14:textId="77777777">
      <w:pPr>
        <w:spacing w:line="300" w:lineRule="exact"/>
        <w:rPr>
          <w:lang w:val="en-GB"/>
        </w:rPr>
      </w:pPr>
    </w:p>
    <w:p w:rsidRPr="009F3F65" w:rsidR="003130C2" w:rsidP="003130C2" w:rsidRDefault="003130C2" w14:paraId="0CD1B91C" w14:textId="77777777">
      <w:pPr>
        <w:spacing w:line="300" w:lineRule="exact"/>
        <w:rPr>
          <w:lang w:val="en-GB"/>
        </w:rPr>
      </w:pPr>
    </w:p>
    <w:p w:rsidRPr="009F3F65" w:rsidR="003130C2" w:rsidP="003130C2" w:rsidRDefault="003130C2" w14:paraId="64B71C72" w14:textId="77777777">
      <w:pPr>
        <w:spacing w:line="300" w:lineRule="exact"/>
        <w:rPr>
          <w:lang w:val="en-GB"/>
        </w:rPr>
      </w:pPr>
    </w:p>
    <w:p w:rsidRPr="009F3F65" w:rsidR="003130C2" w:rsidP="003130C2" w:rsidRDefault="003130C2" w14:paraId="5FCB20DF" w14:textId="77777777">
      <w:pPr>
        <w:spacing w:line="300" w:lineRule="exact"/>
        <w:rPr>
          <w:lang w:val="en-GB"/>
        </w:rPr>
      </w:pPr>
    </w:p>
    <w:p w:rsidRPr="009F3F65" w:rsidR="003130C2" w:rsidP="003130C2" w:rsidRDefault="003130C2" w14:paraId="0EB8F497" w14:textId="77777777">
      <w:pPr>
        <w:spacing w:line="300" w:lineRule="exact"/>
        <w:rPr>
          <w:lang w:val="en-GB"/>
        </w:rPr>
      </w:pPr>
    </w:p>
    <w:p w:rsidRPr="009F3F65" w:rsidR="003130C2" w:rsidP="003130C2" w:rsidRDefault="003130C2" w14:paraId="688BF5B5" w14:textId="77777777">
      <w:pPr>
        <w:spacing w:line="300" w:lineRule="exact"/>
        <w:jc w:val="center"/>
      </w:pPr>
      <w:r>
        <w:rPr>
          <w:b/>
          <w:color w:val="5B9BD5" w:themeColor="accent1"/>
          <w:sz w:val="20"/>
        </w:rPr>
        <w:t>Figure 16.</w:t>
      </w:r>
      <w:r>
        <w:rPr>
          <w:color w:val="5B9BD5" w:themeColor="accent1"/>
          <w:sz w:val="20"/>
        </w:rPr>
        <w:t xml:space="preserve"> Any tangible DEP results – per category.</w:t>
      </w:r>
    </w:p>
    <w:p w:rsidRPr="009F3F65" w:rsidR="003130C2" w:rsidP="003130C2" w:rsidRDefault="003130C2" w14:paraId="5C5E0B13" w14:textId="77777777">
      <w:pPr>
        <w:spacing w:line="300" w:lineRule="exact"/>
        <w:rPr>
          <w:lang w:val="en-GB"/>
        </w:rPr>
      </w:pPr>
    </w:p>
    <w:p w:rsidRPr="009F3F65" w:rsidR="003130C2" w:rsidP="003130C2" w:rsidRDefault="003130C2" w14:paraId="1EDBCE71" w14:textId="77777777">
      <w:pPr>
        <w:spacing w:line="300" w:lineRule="exact"/>
      </w:pPr>
      <w:r>
        <w:t>Asked to expand on these answers (</w:t>
      </w:r>
      <w:r>
        <w:rPr>
          <w:b/>
        </w:rPr>
        <w:t>question 9.a</w:t>
      </w:r>
      <w:r>
        <w:t xml:space="preserve">), 18 persons did so. Several of the answers highlighted the establishment and functioning of EDIHs and the businesses that have subsequently benefitted from these networks. Furthermore, increased awareness and acquisition of digital skills and training, as well </w:t>
      </w:r>
      <w:r>
        <w:lastRenderedPageBreak/>
        <w:t>as identification of best practices and success stories were mentioned. In addition, better collaboration between public administrations, facilitated by the EDIHs, was noted as a positive outcome.</w:t>
      </w:r>
    </w:p>
    <w:p w:rsidRPr="009F3F65" w:rsidR="003130C2" w:rsidP="003130C2" w:rsidRDefault="003130C2" w14:paraId="718B8629" w14:textId="77777777">
      <w:pPr>
        <w:spacing w:line="300" w:lineRule="exact"/>
        <w:rPr>
          <w:lang w:val="en-GB"/>
        </w:rPr>
      </w:pPr>
    </w:p>
    <w:p w:rsidRPr="009F3F65" w:rsidR="003130C2" w:rsidP="003130C2" w:rsidRDefault="003130C2" w14:paraId="10A6CD2E" w14:textId="77777777">
      <w:pPr>
        <w:spacing w:line="300" w:lineRule="exact"/>
      </w:pPr>
      <w:r>
        <w:t xml:space="preserve">During the semi-structured interviews in </w:t>
      </w:r>
      <w:r>
        <w:rPr>
          <w:b/>
        </w:rPr>
        <w:t>Poland</w:t>
      </w:r>
      <w:r>
        <w:t xml:space="preserve">, representatives from the public authorities noted that </w:t>
      </w:r>
      <w:r>
        <w:rPr>
          <w:b/>
        </w:rPr>
        <w:t>projects under the DEP represent a natural continuation of previous initiatives launched under other EU funds</w:t>
      </w:r>
      <w:r>
        <w:t xml:space="preserve">. Nevertheless, it was stressed that the effectiveness of the specific projects under the DEP is </w:t>
      </w:r>
      <w:r>
        <w:rPr>
          <w:b/>
        </w:rPr>
        <w:t>still difficult to assess due to them being in the early stages of implementation</w:t>
      </w:r>
      <w:r>
        <w:t xml:space="preserve"> (e.g. skills development on cybersecurity through academic programmes). The Polish beneficiaries noted that this was also due to </w:t>
      </w:r>
      <w:r>
        <w:rPr>
          <w:b/>
        </w:rPr>
        <w:t>delays in the administrative procedures linked to the incompatibility of the Polish national co-funding</w:t>
      </w:r>
      <w:r>
        <w:t>, which is provided by the European Funds for a Modern Economy Programme (FENG) – a national programme replacing the Intelligent Development Programme (IDP).</w:t>
      </w:r>
    </w:p>
    <w:p w:rsidRPr="009F3F65" w:rsidR="003130C2" w:rsidP="003130C2" w:rsidRDefault="003130C2" w14:paraId="6A1A21F8" w14:textId="77777777">
      <w:pPr>
        <w:spacing w:line="300" w:lineRule="exact"/>
        <w:rPr>
          <w:lang w:val="en-GB"/>
        </w:rPr>
      </w:pPr>
    </w:p>
    <w:p w:rsidRPr="009F3F65" w:rsidR="003130C2" w:rsidP="003130C2" w:rsidRDefault="003130C2" w14:paraId="07961325" w14:textId="77777777">
      <w:pPr>
        <w:spacing w:line="300" w:lineRule="exact"/>
      </w:pPr>
      <w:r>
        <w:t xml:space="preserve">Furthermore, a representative from a public authority highlighted its focus on acquiring new beneficiaries of the programme, instead of limiting the provision of services to existing ones, and the importance of ensuring strong support for such activities through the programme. In this regard, participants mentioned </w:t>
      </w:r>
      <w:r>
        <w:rPr>
          <w:b/>
        </w:rPr>
        <w:t>the low absorption of DEP funds by Polish entities</w:t>
      </w:r>
      <w:r>
        <w:t xml:space="preserve"> (currently at 4% of the budget).</w:t>
      </w:r>
    </w:p>
    <w:p w:rsidRPr="009F3F65" w:rsidR="003130C2" w:rsidP="003130C2" w:rsidRDefault="003130C2" w14:paraId="23692312" w14:textId="77777777">
      <w:pPr>
        <w:spacing w:line="300" w:lineRule="exact"/>
        <w:rPr>
          <w:lang w:val="en-GB"/>
        </w:rPr>
      </w:pPr>
    </w:p>
    <w:p w:rsidRPr="009F3F65" w:rsidR="003130C2" w:rsidP="003130C2" w:rsidRDefault="003130C2" w14:paraId="13733EF6" w14:textId="77777777">
      <w:pPr>
        <w:spacing w:line="300" w:lineRule="exact"/>
      </w:pPr>
      <w:r>
        <w:t>However, concerning advanced digital skills, the</w:t>
      </w:r>
      <w:r>
        <w:rPr>
          <w:b/>
        </w:rPr>
        <w:t xml:space="preserve"> Polish</w:t>
      </w:r>
      <w:r>
        <w:t xml:space="preserve"> DEP beneficiaries reported the </w:t>
      </w:r>
      <w:r>
        <w:rPr>
          <w:b/>
        </w:rPr>
        <w:t>success and positive impact of a project implemented from 2021 to 2023 under the DEP, in cooperation with five universities across Poland, with the goal of creating specific study programmes</w:t>
      </w:r>
      <w:r>
        <w:t xml:space="preserve"> (e.g. Master of Arts in innovative areas of ICT, such as machine learning). In this regard, it was suggested to continue financing similar projects with the creation of new study programmes while improving existing ones, taking into account the considerable efforts needed to ensure competitive provision of training at global level. Moreover, the participants underlined the need for micro-certifications and key performance indicators for exams, certificates and lifelong learning programmes.</w:t>
      </w:r>
    </w:p>
    <w:p w:rsidRPr="009F3F65" w:rsidR="003130C2" w:rsidP="003130C2" w:rsidRDefault="003130C2" w14:paraId="4743198A" w14:textId="77777777">
      <w:pPr>
        <w:spacing w:line="300" w:lineRule="exact"/>
        <w:rPr>
          <w:lang w:val="en-GB"/>
        </w:rPr>
      </w:pPr>
    </w:p>
    <w:p w:rsidRPr="009F3F65" w:rsidR="003130C2" w:rsidP="003130C2" w:rsidRDefault="003130C2" w14:paraId="7437A97B" w14:textId="77777777">
      <w:pPr>
        <w:spacing w:line="300" w:lineRule="exact"/>
      </w:pPr>
      <w:r>
        <w:t xml:space="preserve">During the semi-structured interviews in </w:t>
      </w:r>
      <w:r>
        <w:rPr>
          <w:b/>
        </w:rPr>
        <w:t>Portugal</w:t>
      </w:r>
      <w:r>
        <w:t>, representatives from the public authorities noted that Portugal had successfully established 17 different hubs, including one exclusively national hub focused on fashion. Additionally, three other hubs were highlighted as very successful, having received both national and European funds, with the others also scoring high as centres of excellence.</w:t>
      </w:r>
    </w:p>
    <w:p w:rsidRPr="009F3F65" w:rsidR="003130C2" w:rsidP="003130C2" w:rsidRDefault="003130C2" w14:paraId="166DD889" w14:textId="77777777">
      <w:pPr>
        <w:spacing w:line="300" w:lineRule="exact"/>
        <w:rPr>
          <w:lang w:val="en-GB"/>
        </w:rPr>
      </w:pPr>
    </w:p>
    <w:p w:rsidRPr="009F3F65" w:rsidR="003130C2" w:rsidP="003130C2" w:rsidRDefault="003130C2" w14:paraId="0F18B532" w14:textId="77777777">
      <w:pPr>
        <w:spacing w:line="300" w:lineRule="exact"/>
      </w:pPr>
      <w:r>
        <w:t xml:space="preserve">However, when it comes to implementing the DEP, three main challenges were identified. Firstly, there was a lack of correct alignment at supranational level in terms of guidelines for national coordination plans to meet cybersecurity objectives. Additionally, efforts were made to make the DEP more efficient; however, a major challenge arose from some financing programmes not being aligned and competing with one another in terms of objectives. Furthermore, Portuguese entities could not risk the 50% financing contribution and did not find these incentives appealing due to the high risk involved. As a result, it was highlighted that it was </w:t>
      </w:r>
      <w:r>
        <w:rPr>
          <w:b/>
        </w:rPr>
        <w:t>too early to gauge the impact of the DEP</w:t>
      </w:r>
      <w:r>
        <w:t>.</w:t>
      </w:r>
    </w:p>
    <w:p w:rsidRPr="009F3F65" w:rsidR="003130C2" w:rsidP="003130C2" w:rsidRDefault="003130C2" w14:paraId="41EC0632" w14:textId="77777777">
      <w:pPr>
        <w:spacing w:line="300" w:lineRule="exact"/>
        <w:rPr>
          <w:lang w:val="en-GB"/>
        </w:rPr>
      </w:pPr>
    </w:p>
    <w:p w:rsidRPr="009F3F65" w:rsidR="003130C2" w:rsidP="003130C2" w:rsidRDefault="003130C2" w14:paraId="16B68D80" w14:textId="77777777">
      <w:pPr>
        <w:spacing w:line="300" w:lineRule="exact"/>
      </w:pPr>
      <w:r>
        <w:t xml:space="preserve">In the next question, the respondents were </w:t>
      </w:r>
      <w:r>
        <w:rPr>
          <w:u w:val="single"/>
        </w:rPr>
        <w:t xml:space="preserve">asked whether, to their knowledge, there had been any obstacles to effectively implementing EDIH and advanced digital skills activities in their respective countries so far </w:t>
      </w:r>
      <w:r>
        <w:t>(</w:t>
      </w:r>
      <w:r>
        <w:rPr>
          <w:b/>
        </w:rPr>
        <w:t>question 10</w:t>
      </w:r>
      <w:r>
        <w:t>).</w:t>
      </w:r>
    </w:p>
    <w:p w:rsidRPr="009F3F65" w:rsidR="003130C2" w:rsidP="003130C2" w:rsidRDefault="003130C2" w14:paraId="745F191A" w14:textId="77777777">
      <w:pPr>
        <w:spacing w:line="300" w:lineRule="exact"/>
        <w:rPr>
          <w:lang w:val="en-GB"/>
        </w:rPr>
      </w:pPr>
    </w:p>
    <w:p w:rsidRPr="009F3F65" w:rsidR="003130C2" w:rsidP="003130C2" w:rsidRDefault="003130C2" w14:paraId="7F52DDB9" w14:textId="77777777">
      <w:pPr>
        <w:spacing w:line="300" w:lineRule="exact"/>
      </w:pPr>
      <w:r>
        <w:t xml:space="preserve">With regard to carrying out digital skills activities, more than half of the respondents agreed that all the obstacles mentioned had been present in their respective countries: ‘problems with co-financing’ being </w:t>
      </w:r>
      <w:r>
        <w:lastRenderedPageBreak/>
        <w:t>seen as the smallest obstacle (53%) and ‘the European Commission’s programme framework is too strict’ as the biggest (77%).</w:t>
      </w:r>
    </w:p>
    <w:p w:rsidRPr="009F3F65" w:rsidR="003130C2" w:rsidP="003130C2" w:rsidRDefault="003130C2" w14:paraId="2910F5F9" w14:textId="77777777">
      <w:pPr>
        <w:spacing w:line="300" w:lineRule="exact"/>
        <w:rPr>
          <w:lang w:val="en-GB"/>
        </w:rPr>
      </w:pPr>
    </w:p>
    <w:p w:rsidRPr="009F3F65" w:rsidR="003130C2" w:rsidP="003130C2" w:rsidRDefault="003130C2" w14:paraId="0AB91D5D" w14:textId="77777777">
      <w:pPr>
        <w:spacing w:line="300" w:lineRule="exact"/>
      </w:pPr>
      <w:r>
        <w:t>Activities to implement EDIHs seemed to have been more successful, as in four out of the six possible obstacles, the majority of the respondents did not identify these obstacles. In particular, ‘the European Commission’s programme framework is too strict’ was seen as an obstacle by only 35% of the respondents, whilst ‘problems with co-financing’ was the most pressing issue with regard to EDIHs (79%).</w:t>
      </w:r>
    </w:p>
    <w:p w:rsidRPr="009F3F65" w:rsidR="003130C2" w:rsidP="003130C2" w:rsidRDefault="003130C2" w14:paraId="7AA82C55" w14:textId="77777777">
      <w:pPr>
        <w:spacing w:line="300" w:lineRule="exact"/>
        <w:rPr>
          <w:lang w:val="en-GB"/>
        </w:rPr>
      </w:pPr>
    </w:p>
    <w:p w:rsidRPr="009F3F65" w:rsidR="003130C2" w:rsidP="003130C2" w:rsidRDefault="003130C2" w14:paraId="20B9B7E2" w14:textId="77777777">
      <w:pPr>
        <w:spacing w:after="120" w:line="300" w:lineRule="exact"/>
      </w:pPr>
      <w:r>
        <w:rPr>
          <w:noProof/>
        </w:rPr>
        <w:drawing>
          <wp:anchor distT="0" distB="0" distL="114300" distR="114300" simplePos="0" relativeHeight="251638784" behindDoc="0" locked="0" layoutInCell="1" allowOverlap="1" wp14:editId="05CD6E41" wp14:anchorId="43A0AB03">
            <wp:simplePos x="0" y="0"/>
            <wp:positionH relativeFrom="margin">
              <wp:align>left</wp:align>
            </wp:positionH>
            <wp:positionV relativeFrom="paragraph">
              <wp:posOffset>6350</wp:posOffset>
            </wp:positionV>
            <wp:extent cx="5761355" cy="2921000"/>
            <wp:effectExtent l="0" t="0" r="10795" b="12700"/>
            <wp:wrapNone/>
            <wp:docPr id="23" name="Chart 23">
              <a:extLst xmlns:a="http://schemas.openxmlformats.org/drawingml/2006/main">
                <a:ext uri="{FF2B5EF4-FFF2-40B4-BE49-F238E27FC236}">
                  <a16:creationId xmlns:a16="http://schemas.microsoft.com/office/drawing/2014/main" id="{629715E3-4670-4B9A-B6E3-B3DF1C52B8C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9"/>
              </a:graphicData>
            </a:graphic>
            <wp14:sizeRelH relativeFrom="margin">
              <wp14:pctWidth>0</wp14:pctWidth>
            </wp14:sizeRelH>
            <wp14:sizeRelV relativeFrom="margin">
              <wp14:pctHeight>0</wp14:pctHeight>
            </wp14:sizeRelV>
          </wp:anchor>
        </w:drawing>
      </w:r>
    </w:p>
    <w:p w:rsidRPr="009F3F65" w:rsidR="003130C2" w:rsidP="003130C2" w:rsidRDefault="003130C2" w14:paraId="0FD02E73" w14:textId="77777777">
      <w:pPr>
        <w:spacing w:after="120" w:line="300" w:lineRule="exact"/>
        <w:rPr>
          <w:lang w:val="en-GB"/>
        </w:rPr>
      </w:pPr>
    </w:p>
    <w:p w:rsidRPr="009F3F65" w:rsidR="003130C2" w:rsidP="003130C2" w:rsidRDefault="003130C2" w14:paraId="4092A0FC" w14:textId="77777777">
      <w:pPr>
        <w:spacing w:after="120" w:line="300" w:lineRule="exact"/>
        <w:rPr>
          <w:lang w:val="en-GB"/>
        </w:rPr>
      </w:pPr>
    </w:p>
    <w:p w:rsidRPr="009F3F65" w:rsidR="003130C2" w:rsidP="003130C2" w:rsidRDefault="003130C2" w14:paraId="5436A7A8" w14:textId="77777777">
      <w:pPr>
        <w:spacing w:after="120" w:line="300" w:lineRule="exact"/>
        <w:rPr>
          <w:lang w:val="en-GB"/>
        </w:rPr>
      </w:pPr>
    </w:p>
    <w:p w:rsidRPr="009F3F65" w:rsidR="003130C2" w:rsidP="003130C2" w:rsidRDefault="003130C2" w14:paraId="4FCAB624" w14:textId="77777777">
      <w:pPr>
        <w:spacing w:after="120" w:line="300" w:lineRule="exact"/>
        <w:rPr>
          <w:lang w:val="en-GB"/>
        </w:rPr>
      </w:pPr>
    </w:p>
    <w:p w:rsidRPr="009F3F65" w:rsidR="003130C2" w:rsidP="003130C2" w:rsidRDefault="003130C2" w14:paraId="2EBA6250" w14:textId="77777777">
      <w:pPr>
        <w:spacing w:after="120" w:line="300" w:lineRule="exact"/>
        <w:jc w:val="center"/>
        <w:rPr>
          <w:lang w:val="en-GB"/>
        </w:rPr>
      </w:pPr>
    </w:p>
    <w:p w:rsidRPr="009F3F65" w:rsidR="003130C2" w:rsidP="003130C2" w:rsidRDefault="003130C2" w14:paraId="3F5A6BBB" w14:textId="77777777">
      <w:pPr>
        <w:spacing w:after="120" w:line="300" w:lineRule="exact"/>
        <w:jc w:val="center"/>
        <w:rPr>
          <w:lang w:val="en-GB"/>
        </w:rPr>
      </w:pPr>
    </w:p>
    <w:p w:rsidRPr="009F3F65" w:rsidR="003130C2" w:rsidP="003130C2" w:rsidRDefault="003130C2" w14:paraId="0AE3C884" w14:textId="77777777">
      <w:pPr>
        <w:spacing w:after="120" w:line="300" w:lineRule="exact"/>
        <w:jc w:val="center"/>
        <w:rPr>
          <w:lang w:val="en-GB"/>
        </w:rPr>
      </w:pPr>
    </w:p>
    <w:p w:rsidRPr="009F3F65" w:rsidR="003130C2" w:rsidP="003130C2" w:rsidRDefault="003130C2" w14:paraId="5F9032CA" w14:textId="77777777">
      <w:pPr>
        <w:spacing w:after="120" w:line="300" w:lineRule="exact"/>
        <w:jc w:val="center"/>
        <w:rPr>
          <w:lang w:val="en-GB"/>
        </w:rPr>
      </w:pPr>
    </w:p>
    <w:p w:rsidRPr="009F3F65" w:rsidR="003130C2" w:rsidP="003130C2" w:rsidRDefault="003130C2" w14:paraId="39F94A1F" w14:textId="77777777">
      <w:pPr>
        <w:spacing w:after="120" w:line="300" w:lineRule="exact"/>
        <w:jc w:val="center"/>
        <w:rPr>
          <w:lang w:val="en-GB"/>
        </w:rPr>
      </w:pPr>
    </w:p>
    <w:p w:rsidRPr="009F3F65" w:rsidR="003130C2" w:rsidP="003130C2" w:rsidRDefault="003130C2" w14:paraId="2B9D5FD4" w14:textId="77777777">
      <w:pPr>
        <w:spacing w:after="120" w:line="300" w:lineRule="exact"/>
        <w:jc w:val="center"/>
        <w:rPr>
          <w:lang w:val="en-GB"/>
        </w:rPr>
      </w:pPr>
    </w:p>
    <w:p w:rsidRPr="009F3F65" w:rsidR="003130C2" w:rsidP="003130C2" w:rsidRDefault="003130C2" w14:paraId="4F721651" w14:textId="77777777">
      <w:pPr>
        <w:spacing w:after="120" w:line="300" w:lineRule="exact"/>
        <w:jc w:val="center"/>
        <w:rPr>
          <w:color w:val="5B9BD5" w:themeColor="accent1"/>
          <w:sz w:val="20"/>
        </w:rPr>
      </w:pPr>
      <w:r>
        <w:rPr>
          <w:b/>
          <w:color w:val="5B9BD5" w:themeColor="accent1"/>
          <w:sz w:val="20"/>
        </w:rPr>
        <w:t>Figure 17.</w:t>
      </w:r>
      <w:r>
        <w:rPr>
          <w:color w:val="5B9BD5" w:themeColor="accent1"/>
          <w:sz w:val="20"/>
        </w:rPr>
        <w:t xml:space="preserve"> Obstacles to effectively implementing EDIH and advanced skills activities – general.</w:t>
      </w:r>
    </w:p>
    <w:p w:rsidRPr="009F3F65" w:rsidR="003130C2" w:rsidP="003130C2" w:rsidRDefault="003130C2" w14:paraId="66CEF425" w14:textId="77777777">
      <w:pPr>
        <w:spacing w:line="300" w:lineRule="exact"/>
      </w:pPr>
      <w:r>
        <w:t>In a cross-country comparison, the responses across the five countries largely converged around those mentioned above.</w:t>
      </w:r>
    </w:p>
    <w:p w:rsidRPr="009F3F65" w:rsidR="003130C2" w:rsidP="003130C2" w:rsidRDefault="003130C2" w14:paraId="2C791DAA" w14:textId="77777777">
      <w:pPr>
        <w:spacing w:line="300" w:lineRule="exact"/>
        <w:rPr>
          <w:lang w:val="en-GB"/>
        </w:rPr>
      </w:pPr>
    </w:p>
    <w:p w:rsidRPr="009F3F65" w:rsidR="003130C2" w:rsidP="003130C2" w:rsidRDefault="003130C2" w14:paraId="3D73BDA7" w14:textId="77777777">
      <w:pPr>
        <w:spacing w:line="300" w:lineRule="exact"/>
      </w:pPr>
      <w:r>
        <w:t xml:space="preserve">During the semi-structured interviews, representatives from the </w:t>
      </w:r>
      <w:r>
        <w:rPr>
          <w:b/>
        </w:rPr>
        <w:t>German</w:t>
      </w:r>
      <w:r>
        <w:t xml:space="preserve"> public authorities </w:t>
      </w:r>
      <w:r>
        <w:rPr>
          <w:b/>
        </w:rPr>
        <w:t>underlined the need to tackle the complexities relating to the co-funding approach due to the uncertainties of co-funding not covered by the programme</w:t>
      </w:r>
      <w:r>
        <w:t xml:space="preserve"> (in terms of availability and amount). If not granted, this could lead to the reshaping of budget plans and considerable delays to a project’s launch. If it is granted, however, there could be more challenges in complying with requirements from different funding sources. </w:t>
      </w:r>
      <w:r>
        <w:rPr>
          <w:b/>
        </w:rPr>
        <w:t>Higher co-funding rates under the programme were considered desirable.</w:t>
      </w:r>
    </w:p>
    <w:p w:rsidRPr="009F3F65" w:rsidR="003130C2" w:rsidP="003130C2" w:rsidRDefault="003130C2" w14:paraId="1C3F80AB" w14:textId="77777777">
      <w:pPr>
        <w:spacing w:line="300" w:lineRule="exact"/>
        <w:rPr>
          <w:lang w:val="en-GB"/>
        </w:rPr>
      </w:pPr>
    </w:p>
    <w:p w:rsidRPr="009F3F65" w:rsidR="003130C2" w:rsidP="003130C2" w:rsidRDefault="003130C2" w14:paraId="4B37E129" w14:textId="77777777">
      <w:r>
        <w:t xml:space="preserve">Furthermore, the representatives from the </w:t>
      </w:r>
      <w:r>
        <w:rPr>
          <w:b/>
        </w:rPr>
        <w:t>German</w:t>
      </w:r>
      <w:r>
        <w:t xml:space="preserve"> beneficiaries of the programme underlined the issue of co-funding in terms of the low rate provided by the programme (50% coverage of projects’ budget by the DEP) and challenges in covering the remaining part of the budget. </w:t>
      </w:r>
      <w:r>
        <w:rPr>
          <w:b/>
        </w:rPr>
        <w:t>Co-funding was perceived by the beneficiaries as a constraint on innovation, entailing longer administrative procedures and making it less attractive for small stakeholders to participate in projects.</w:t>
      </w:r>
    </w:p>
    <w:p w:rsidRPr="009F3F65" w:rsidR="003130C2" w:rsidP="003130C2" w:rsidRDefault="003130C2" w14:paraId="39C5AED9" w14:textId="77777777">
      <w:pPr>
        <w:rPr>
          <w:lang w:val="en-GB"/>
        </w:rPr>
      </w:pPr>
    </w:p>
    <w:p w:rsidRPr="009F3F65" w:rsidR="003130C2" w:rsidP="003130C2" w:rsidRDefault="003130C2" w14:paraId="6FD18336" w14:textId="77777777">
      <w:r>
        <w:t xml:space="preserve">In addition, a representative from a </w:t>
      </w:r>
      <w:r>
        <w:rPr>
          <w:b/>
        </w:rPr>
        <w:t>Maltese</w:t>
      </w:r>
      <w:r>
        <w:t xml:space="preserve"> company benefitting from the DEP underlined the co-financing component as a possible reason for the lack of applications under the DEP. This was due to the inadequate capacity of entities based in small countries, such as Malta, to cover it (50% co-financing was said to be quite demanding).</w:t>
      </w:r>
    </w:p>
    <w:p w:rsidRPr="009F3F65" w:rsidR="003130C2" w:rsidP="003130C2" w:rsidRDefault="003130C2" w14:paraId="53A39A4A" w14:textId="77777777">
      <w:pPr>
        <w:rPr>
          <w:lang w:val="en-GB"/>
        </w:rPr>
      </w:pPr>
    </w:p>
    <w:p w:rsidRPr="009F3F65" w:rsidR="003130C2" w:rsidP="003130C2" w:rsidRDefault="003130C2" w14:paraId="4662E379" w14:textId="77777777">
      <w:r>
        <w:t xml:space="preserve">Likewise, representatives from the </w:t>
      </w:r>
      <w:r>
        <w:rPr>
          <w:b/>
        </w:rPr>
        <w:t>Portuguese</w:t>
      </w:r>
      <w:r>
        <w:t xml:space="preserve"> public authorities </w:t>
      </w:r>
      <w:r>
        <w:rPr>
          <w:b/>
        </w:rPr>
        <w:t>deemed the financing approach of the DEP as complicating rather than streamlining matters</w:t>
      </w:r>
      <w:r>
        <w:t>. Entities found it challenging because, since the programme only covered 50%, they ended up with three signed contracts, and everything had to align with national funds. Therefore, the next multiannual framework was deemed crucial for easing administrative burdens and achieving goals, as execution remained very difficult for individual entities.</w:t>
      </w:r>
    </w:p>
    <w:p w:rsidRPr="009F3F65" w:rsidR="003130C2" w:rsidP="003130C2" w:rsidRDefault="003130C2" w14:paraId="5ABD6396" w14:textId="77777777">
      <w:pPr>
        <w:rPr>
          <w:lang w:val="en-GB"/>
        </w:rPr>
      </w:pPr>
    </w:p>
    <w:p w:rsidRPr="009F3F65" w:rsidR="003130C2" w:rsidP="003130C2" w:rsidRDefault="003130C2" w14:paraId="2EA24809" w14:textId="77777777">
      <w:r>
        <w:t xml:space="preserve">Furthermore, representatives from the </w:t>
      </w:r>
      <w:r>
        <w:rPr>
          <w:b/>
        </w:rPr>
        <w:t>Maltese</w:t>
      </w:r>
      <w:r>
        <w:t xml:space="preserve"> public authorities noted </w:t>
      </w:r>
      <w:r>
        <w:rPr>
          <w:b/>
        </w:rPr>
        <w:t>the need for a more flexible application process</w:t>
      </w:r>
      <w:r>
        <w:t>, with less burdensome procedures for smaller amounts (e.g. the same documentation and scrutiny is required for large and small amounts; a funding of EUR 65 000 requires three quotations). Moreover, it was reported that a lack of clarity on the definition of ‘start-ups’ might entail complexities for the application process.</w:t>
      </w:r>
    </w:p>
    <w:p w:rsidRPr="009F3F65" w:rsidR="003130C2" w:rsidP="003130C2" w:rsidRDefault="003130C2" w14:paraId="22B2533E" w14:textId="77777777">
      <w:pPr>
        <w:rPr>
          <w:lang w:val="en-GB"/>
        </w:rPr>
      </w:pPr>
    </w:p>
    <w:p w:rsidRPr="009F3F65" w:rsidR="003130C2" w:rsidP="003130C2" w:rsidRDefault="003130C2" w14:paraId="2E30406D" w14:textId="77777777">
      <w:pPr>
        <w:spacing w:line="300" w:lineRule="exact"/>
      </w:pPr>
      <w:r>
        <w:t xml:space="preserve">During the semi-structured interviews in Poland, the beneficiaries noted </w:t>
      </w:r>
      <w:r>
        <w:rPr>
          <w:b/>
        </w:rPr>
        <w:t>the challenge of properly implementing the co-funding structure, with different co-funding approaches at EU and national level</w:t>
      </w:r>
      <w:r>
        <w:t>. In this specific regard, while the EU co-funding process was considered efficient overall (e.g. a well organised preparatory stage, clear verification and evaluation procedures and agreement signature), the process for national co-funding, which started after the EU co-funding process, was complex in some respects. For example, there were different understandings of eligible costs among the programmes, the national fund criteria were different from those of the DEP, and there were different key performance indicators and complex procedures for advanced payment. It was reported that, in some cases, calls for national co-funding have not been published yet (e.g. activities of EDIHs focused on digital skills for public administration).</w:t>
      </w:r>
    </w:p>
    <w:p w:rsidRPr="009F3F65" w:rsidR="003130C2" w:rsidP="003130C2" w:rsidRDefault="003130C2" w14:paraId="0C245358" w14:textId="77777777">
      <w:pPr>
        <w:spacing w:line="300" w:lineRule="exact"/>
        <w:rPr>
          <w:lang w:val="en-GB"/>
        </w:rPr>
      </w:pPr>
    </w:p>
    <w:p w:rsidRPr="009F3F65" w:rsidR="003130C2" w:rsidP="003130C2" w:rsidRDefault="003130C2" w14:paraId="689DFDDB" w14:textId="77777777">
      <w:pPr>
        <w:spacing w:line="300" w:lineRule="exact"/>
      </w:pPr>
      <w:r>
        <w:t xml:space="preserve">Concerning national co-funding, </w:t>
      </w:r>
      <w:r>
        <w:rPr>
          <w:b/>
        </w:rPr>
        <w:t>Polish</w:t>
      </w:r>
      <w:r>
        <w:t xml:space="preserve"> DEP beneficiaries pointed out </w:t>
      </w:r>
      <w:r>
        <w:rPr>
          <w:b/>
        </w:rPr>
        <w:t>the need to ensure a network coordinator at national level</w:t>
      </w:r>
      <w:r>
        <w:t xml:space="preserve"> who would be able, on the one hand, to coordinate the different national authorities (e.g. Ministry of Finance, Ministry of Funds) and, on the other, guide the beneficiaries towards the right national public authority depending on the specific issue to be addressed.</w:t>
      </w:r>
    </w:p>
    <w:p w:rsidRPr="009F3F65" w:rsidR="003130C2" w:rsidP="003130C2" w:rsidRDefault="003130C2" w14:paraId="10209ED1" w14:textId="77777777">
      <w:pPr>
        <w:spacing w:line="300" w:lineRule="exact"/>
        <w:rPr>
          <w:lang w:val="en-GB"/>
        </w:rPr>
      </w:pPr>
    </w:p>
    <w:p w:rsidRPr="009F3F65" w:rsidR="003130C2" w:rsidP="003130C2" w:rsidRDefault="003130C2" w14:paraId="4E796CC0" w14:textId="77777777">
      <w:pPr>
        <w:spacing w:line="300" w:lineRule="exact"/>
      </w:pPr>
      <w:r>
        <w:t>Regarding the co-funding approach, beneficiaries also pointed out the low rate and reimbursement of indirect costs provided by the DEP (50% coverage of project budget and 7% coverage of eligible direct costs, respectively).</w:t>
      </w:r>
    </w:p>
    <w:p w:rsidRPr="009F3F65" w:rsidR="003130C2" w:rsidP="003130C2" w:rsidRDefault="003130C2" w14:paraId="234DDDC4" w14:textId="77777777">
      <w:pPr>
        <w:spacing w:line="300" w:lineRule="exact"/>
        <w:rPr>
          <w:lang w:val="en-GB"/>
        </w:rPr>
      </w:pPr>
    </w:p>
    <w:p w:rsidRPr="009F3F65" w:rsidR="003130C2" w:rsidP="003130C2" w:rsidRDefault="003130C2" w14:paraId="7D415DC6" w14:textId="77777777">
      <w:pPr>
        <w:spacing w:line="300" w:lineRule="exact"/>
      </w:pPr>
      <w:r>
        <w:t xml:space="preserve">In this regard, a representative from a </w:t>
      </w:r>
      <w:r>
        <w:rPr>
          <w:b/>
        </w:rPr>
        <w:t>Polish</w:t>
      </w:r>
      <w:r>
        <w:t xml:space="preserve"> public authority highlighted </w:t>
      </w:r>
      <w:r>
        <w:rPr>
          <w:b/>
        </w:rPr>
        <w:t>the need to ensure better coordination of co-funding procedures (EU and national funds) and clear guidance by the European Commission on the matter (</w:t>
      </w:r>
      <w:r>
        <w:t>e.g. discrepancies between guidelines on how to set eligible costs and related definitions). For instance, co-funding might not be granted by the national authority if EU authorities do not sign. If the EU authorities sign the co-funding agreement at a later stage, the consequences are unclear vis-à-vis the application of such an agreement unless there is proper co-funding. In this regard, inter-ministerial discussions are taking place in order to provide systematic solutions at national level (e.g. plans on implementing regulatory measures enabling public entities to create funds) to cover the remaining co-funding part. Nevertheless, a solution at EU level able to tackle the issue relating to co-funding was considered preferable.</w:t>
      </w:r>
    </w:p>
    <w:p w:rsidRPr="009F3F65" w:rsidR="003130C2" w:rsidP="003130C2" w:rsidRDefault="003130C2" w14:paraId="4FB77043" w14:textId="77777777">
      <w:pPr>
        <w:spacing w:line="300" w:lineRule="exact"/>
        <w:rPr>
          <w:lang w:val="en-GB"/>
        </w:rPr>
      </w:pPr>
    </w:p>
    <w:p w:rsidRPr="009F3F65" w:rsidR="003130C2" w:rsidP="003130C2" w:rsidRDefault="003130C2" w14:paraId="4B5A9394" w14:textId="77777777">
      <w:pPr>
        <w:spacing w:line="300" w:lineRule="exact"/>
      </w:pPr>
      <w:r>
        <w:t xml:space="preserve">Furthermore, a particular issue raised by the </w:t>
      </w:r>
      <w:r>
        <w:rPr>
          <w:b/>
        </w:rPr>
        <w:t>Polish</w:t>
      </w:r>
      <w:r>
        <w:t xml:space="preserve"> social partners was </w:t>
      </w:r>
      <w:r>
        <w:rPr>
          <w:b/>
        </w:rPr>
        <w:t>the lack of flexibility of long-term projects’ goals and structure when circumstances</w:t>
      </w:r>
      <w:r>
        <w:t xml:space="preserve"> </w:t>
      </w:r>
      <w:r>
        <w:rPr>
          <w:b/>
        </w:rPr>
        <w:t>change</w:t>
      </w:r>
      <w:r>
        <w:t xml:space="preserve"> (importance of ensuring flexibility </w:t>
      </w:r>
      <w:r>
        <w:lastRenderedPageBreak/>
        <w:t xml:space="preserve">to revise the goals and simplifying administrative procedures for co-funding under EU and national funds). For instance, revising goals might be relevant for services provided to SMEs (whose needs might evolve over time) by European Digital Innovation Hubs. Concerning administrative procedures for co-funding, the Polish stakeholders highlighted </w:t>
      </w:r>
      <w:r>
        <w:rPr>
          <w:b/>
        </w:rPr>
        <w:t>the importance of a more timely combination of the DEP and national funds</w:t>
      </w:r>
      <w:r>
        <w:t>.</w:t>
      </w:r>
    </w:p>
    <w:p w:rsidRPr="009F3F65" w:rsidR="003130C2" w:rsidP="003130C2" w:rsidRDefault="003130C2" w14:paraId="6CDC7B6A" w14:textId="77777777">
      <w:pPr>
        <w:spacing w:line="300" w:lineRule="exact"/>
        <w:rPr>
          <w:lang w:val="en-GB"/>
        </w:rPr>
      </w:pPr>
    </w:p>
    <w:p w:rsidRPr="009F3F65" w:rsidR="003130C2" w:rsidP="003130C2" w:rsidRDefault="003130C2" w14:paraId="61778BDD" w14:textId="77777777">
      <w:pPr>
        <w:spacing w:line="300" w:lineRule="exact"/>
      </w:pPr>
      <w:r>
        <w:t xml:space="preserve">Another point relating to flexibility was </w:t>
      </w:r>
      <w:r>
        <w:rPr>
          <w:b/>
        </w:rPr>
        <w:t>the need for scalability of projects, not least by ensuring the accessibility and involvement of larger companies</w:t>
      </w:r>
      <w:r>
        <w:t xml:space="preserve"> (not only SMEs) through better budgeting. Moreover, the Polish stakeholders underlined </w:t>
      </w:r>
      <w:r>
        <w:rPr>
          <w:b/>
        </w:rPr>
        <w:t>a structural need for the DEP to be more cross-cutting in nature</w:t>
      </w:r>
      <w:r>
        <w:t xml:space="preserve"> (a limitation shared with many European programmes). So far, initiatives and projects supporting digitalisation have been focused on software, with an excessive concentration on services without targeting sufficient infrastructure and hardware (e.g. Edge Data Hubs, 5G networks).</w:t>
      </w:r>
    </w:p>
    <w:p w:rsidRPr="009F3F65" w:rsidR="003130C2" w:rsidP="003130C2" w:rsidRDefault="003130C2" w14:paraId="423D8EF4" w14:textId="77777777">
      <w:pPr>
        <w:spacing w:line="300" w:lineRule="exact"/>
        <w:rPr>
          <w:lang w:val="en-GB"/>
        </w:rPr>
      </w:pPr>
    </w:p>
    <w:p w:rsidRPr="009F3F65" w:rsidR="003130C2" w:rsidP="003130C2" w:rsidRDefault="003130C2" w14:paraId="4EA1EF2C" w14:textId="77777777">
      <w:pPr>
        <w:spacing w:line="300" w:lineRule="exact"/>
      </w:pPr>
      <w:r>
        <w:t xml:space="preserve">When it comes to the administrative burden, representatives from the </w:t>
      </w:r>
      <w:r>
        <w:rPr>
          <w:b/>
        </w:rPr>
        <w:t>Polish</w:t>
      </w:r>
      <w:r>
        <w:t xml:space="preserve"> public authorities stressed </w:t>
      </w:r>
      <w:r>
        <w:rPr>
          <w:b/>
        </w:rPr>
        <w:t>the need to simplify administrative procedures, especially when it comes to establishing consortia for projects</w:t>
      </w:r>
      <w:r>
        <w:t>, to protect know-how in relation to competitors and to increase the level of co-funding rates (50% of project budget covered by the programme was considered too low) and reimbursement of indirect costs (7% coverage of eligible direct costs was considered too low whereas Horizon Europe’s coverage is 20/25%). As regards the co-funding rates, public entities indicated that the 80% rate covered by the programme is more reasonable (Horizon Europe might ensure 100% coverage).</w:t>
      </w:r>
    </w:p>
    <w:p w:rsidRPr="009F3F65" w:rsidR="003130C2" w:rsidP="003130C2" w:rsidRDefault="003130C2" w14:paraId="35613E3B" w14:textId="77777777">
      <w:pPr>
        <w:spacing w:line="300" w:lineRule="exact"/>
        <w:rPr>
          <w:lang w:val="en-GB"/>
        </w:rPr>
      </w:pPr>
    </w:p>
    <w:p w:rsidRPr="009F3F65" w:rsidR="003130C2" w:rsidP="003130C2" w:rsidRDefault="003130C2" w14:paraId="6E9D2FB4" w14:textId="77777777">
      <w:pPr>
        <w:spacing w:line="300" w:lineRule="exact"/>
      </w:pPr>
      <w:r>
        <w:t xml:space="preserve">During the semi-structured interviews in </w:t>
      </w:r>
      <w:r>
        <w:rPr>
          <w:b/>
        </w:rPr>
        <w:t>Sweden</w:t>
      </w:r>
      <w:r>
        <w:t xml:space="preserve">, the social partners noted that the main cooperation takes place between hubs and universities, as smaller entities do not have the capacity or the need to cooperate. It was also highlighted that the reporting procedures and the </w:t>
      </w:r>
      <w:r>
        <w:rPr>
          <w:b/>
        </w:rPr>
        <w:t>high level of bureaucracy make it less appealing for big Swedish NGOs to apply for funding</w:t>
      </w:r>
      <w:r>
        <w:t xml:space="preserve">. It was explained that, for national funding, Swedish NGOs are only required to report annually compared to the highly burdensome reporting requirements of EU-funded projects. It was stated that Swedish NGOs prefer to focus on the quality, rather than the quantity of funding. Overall, the application process for funding was considered bureaucratic and time-consuming, deterring smaller NGOs and entities from participating. There was a </w:t>
      </w:r>
      <w:r>
        <w:rPr>
          <w:b/>
        </w:rPr>
        <w:t>call for simplification and less bureaucracy to enhance civil society involvement.</w:t>
      </w:r>
    </w:p>
    <w:p w:rsidRPr="009F3F65" w:rsidR="003130C2" w:rsidP="003130C2" w:rsidRDefault="003130C2" w14:paraId="1F3BF72A" w14:textId="77777777">
      <w:pPr>
        <w:spacing w:line="300" w:lineRule="exact"/>
        <w:rPr>
          <w:lang w:val="en-GB"/>
        </w:rPr>
      </w:pPr>
    </w:p>
    <w:p w:rsidRPr="009F3F65" w:rsidR="003130C2" w:rsidP="003130C2" w:rsidRDefault="003130C2" w14:paraId="5A85D9F4" w14:textId="77777777">
      <w:pPr>
        <w:spacing w:line="300" w:lineRule="exact"/>
      </w:pPr>
      <w:r>
        <w:rPr>
          <w:b/>
        </w:rPr>
        <w:t>The difficulty of applying for funding was reiterated.</w:t>
      </w:r>
      <w:r>
        <w:t xml:space="preserve"> It was stated that it requires two people working for two months to write an application with a 10% chance of being successful, unlike the more streamlined national processes, making the funding mechanisms not appealing to Swedish NGOs.</w:t>
      </w:r>
    </w:p>
    <w:p w:rsidRPr="009F3F65" w:rsidR="003130C2" w:rsidP="003130C2" w:rsidRDefault="003130C2" w14:paraId="5C073B5B" w14:textId="77777777">
      <w:pPr>
        <w:spacing w:line="300" w:lineRule="exact"/>
        <w:rPr>
          <w:lang w:val="en-GB"/>
        </w:rPr>
      </w:pPr>
    </w:p>
    <w:p w:rsidRPr="009F3F65" w:rsidR="003130C2" w:rsidP="003130C2" w:rsidRDefault="003130C2" w14:paraId="1C7D0A79" w14:textId="77777777">
      <w:pPr>
        <w:spacing w:line="300" w:lineRule="exact"/>
      </w:pPr>
      <w:r>
        <w:t xml:space="preserve">In addition, representatives from </w:t>
      </w:r>
      <w:r>
        <w:rPr>
          <w:b/>
        </w:rPr>
        <w:t>Swedish</w:t>
      </w:r>
      <w:r>
        <w:t xml:space="preserve"> academia mentioned difficulties, particularly in the application phase of the DEP (they reported that the implementation phase was running smoothly). Specifically, </w:t>
      </w:r>
      <w:r>
        <w:rPr>
          <w:b/>
        </w:rPr>
        <w:t>the co-funding rate was not deemed beneficial for universities</w:t>
      </w:r>
      <w:r>
        <w:t>, and the guidance on national and international co-funding was unclear. While the projects were progressing, challenges and problems in the application phase were acknowledged.</w:t>
      </w:r>
    </w:p>
    <w:p w:rsidRPr="009F3F65" w:rsidR="003130C2" w:rsidP="003130C2" w:rsidRDefault="003130C2" w14:paraId="04077377" w14:textId="77777777">
      <w:pPr>
        <w:spacing w:line="300" w:lineRule="exact"/>
        <w:rPr>
          <w:lang w:val="en-GB"/>
        </w:rPr>
      </w:pPr>
    </w:p>
    <w:p w:rsidRPr="009F3F65" w:rsidR="003130C2" w:rsidP="003130C2" w:rsidRDefault="003130C2" w14:paraId="2CE555DA" w14:textId="77777777">
      <w:pPr>
        <w:spacing w:line="300" w:lineRule="exact"/>
      </w:pPr>
      <w:r>
        <w:t xml:space="preserve">In this regard, cooperation with the European Commission was regarded as mostly positive, with informal discussions taking place even before calls for tender were launched, indicating a willingness to involve Swedish actors. The challenge was in understanding the role of the national contribution, particularly regarding co-financing responsibilities. National contact points were effective, but not for co-financing. Hence, </w:t>
      </w:r>
      <w:r>
        <w:rPr>
          <w:b/>
        </w:rPr>
        <w:t xml:space="preserve">the main challenge concerned the co-financing at national level and finding </w:t>
      </w:r>
      <w:r>
        <w:rPr>
          <w:b/>
        </w:rPr>
        <w:lastRenderedPageBreak/>
        <w:t>information about it</w:t>
      </w:r>
      <w:r>
        <w:t>. Universities expressed scepticism about the co-financing rate, finding it difficult to secure co-financing from the Swedish Innovation Agency (Vinnova).</w:t>
      </w:r>
    </w:p>
    <w:p w:rsidRPr="009F3F65" w:rsidR="003130C2" w:rsidP="003130C2" w:rsidRDefault="003130C2" w14:paraId="751B59D1" w14:textId="77777777">
      <w:pPr>
        <w:spacing w:line="300" w:lineRule="exact"/>
        <w:rPr>
          <w:lang w:val="en-GB"/>
        </w:rPr>
      </w:pPr>
    </w:p>
    <w:p w:rsidRPr="009F3F65" w:rsidR="003130C2" w:rsidP="003130C2" w:rsidRDefault="003130C2" w14:paraId="3551AE06" w14:textId="77777777">
      <w:pPr>
        <w:spacing w:line="300" w:lineRule="exact"/>
      </w:pPr>
      <w:r>
        <w:t>Another complication with regard to co-financing related to State aid regulations that prevented aid from being granted to non-EU members, such as Norway.</w:t>
      </w:r>
    </w:p>
    <w:p w:rsidRPr="009F3F65" w:rsidR="003130C2" w:rsidP="003130C2" w:rsidRDefault="003130C2" w14:paraId="198DE2D7" w14:textId="77777777">
      <w:pPr>
        <w:spacing w:line="300" w:lineRule="exact"/>
        <w:rPr>
          <w:lang w:val="en-GB"/>
        </w:rPr>
      </w:pPr>
    </w:p>
    <w:p w:rsidRPr="009F3F65" w:rsidR="003130C2" w:rsidP="003130C2" w:rsidRDefault="003130C2" w14:paraId="73441098" w14:textId="77777777">
      <w:pPr>
        <w:spacing w:line="300" w:lineRule="exact"/>
        <w:rPr>
          <w:lang w:val="en-GB"/>
        </w:rPr>
      </w:pPr>
    </w:p>
    <w:p w:rsidRPr="009F3F65" w:rsidR="003130C2" w:rsidP="003130C2" w:rsidRDefault="003130C2" w14:paraId="153D83CB" w14:textId="77777777">
      <w:pPr>
        <w:spacing w:line="300" w:lineRule="exact"/>
        <w:rPr>
          <w:lang w:val="en-GB"/>
        </w:rPr>
      </w:pPr>
    </w:p>
    <w:p w:rsidRPr="009F3F65" w:rsidR="003130C2" w:rsidP="003130C2" w:rsidRDefault="003130C2" w14:paraId="73F5BDDD" w14:textId="77777777">
      <w:pPr>
        <w:spacing w:line="300" w:lineRule="exact"/>
        <w:rPr>
          <w:lang w:val="en-GB"/>
        </w:rPr>
      </w:pPr>
    </w:p>
    <w:p w:rsidRPr="009F3F65" w:rsidR="003130C2" w:rsidP="003130C2" w:rsidRDefault="003130C2" w14:paraId="3581AD30" w14:textId="77777777">
      <w:pPr>
        <w:spacing w:line="300" w:lineRule="exact"/>
        <w:rPr>
          <w:lang w:val="en-GB"/>
        </w:rPr>
      </w:pPr>
    </w:p>
    <w:p w:rsidRPr="009F3F65" w:rsidR="003130C2" w:rsidP="003130C2" w:rsidRDefault="003130C2" w14:paraId="4ADDE57A" w14:textId="77777777">
      <w:pPr>
        <w:pStyle w:val="Heading2"/>
        <w:rPr>
          <w:b/>
          <w:bCs/>
          <w:u w:val="single"/>
        </w:rPr>
      </w:pPr>
      <w:bookmarkStart w:name="_Toc125632264" w:id="13"/>
      <w:bookmarkStart w:name="_Toc174452845" w:id="14"/>
      <w:r>
        <w:rPr>
          <w:b/>
          <w:u w:val="single"/>
        </w:rPr>
        <w:t>Relevance</w:t>
      </w:r>
      <w:bookmarkEnd w:id="13"/>
      <w:bookmarkEnd w:id="14"/>
    </w:p>
    <w:p w:rsidRPr="009F3F65" w:rsidR="003130C2" w:rsidP="003130C2" w:rsidRDefault="003130C2" w14:paraId="3DB94765" w14:textId="77777777">
      <w:pPr>
        <w:spacing w:after="120" w:line="300" w:lineRule="exact"/>
        <w:rPr>
          <w:lang w:val="en-GB"/>
        </w:rPr>
      </w:pPr>
    </w:p>
    <w:tbl>
      <w:tblPr>
        <w:tblStyle w:val="TableGrid"/>
        <w:tblW w:w="0" w:type="auto"/>
        <w:tblLook w:val="04A0" w:firstRow="1" w:lastRow="0" w:firstColumn="1" w:lastColumn="0" w:noHBand="0" w:noVBand="1"/>
      </w:tblPr>
      <w:tblGrid>
        <w:gridCol w:w="9061"/>
      </w:tblGrid>
      <w:tr w:rsidRPr="00B47B36" w:rsidR="003130C2" w:rsidTr="00F32872" w14:paraId="56242C3B" w14:textId="77777777">
        <w:tc>
          <w:tcPr>
            <w:tcW w:w="9063" w:type="dxa"/>
          </w:tcPr>
          <w:p w:rsidRPr="00B47B36" w:rsidR="003130C2" w:rsidP="00F32872" w:rsidRDefault="003130C2" w14:paraId="07F4D1E0" w14:textId="77777777">
            <w:pPr>
              <w:spacing w:after="120" w:line="300" w:lineRule="exact"/>
            </w:pPr>
            <w:r>
              <w:t>According to the European Commission’s Better Regulation toolbox, the criterion of relevance ‘</w:t>
            </w:r>
            <w:r>
              <w:rPr>
                <w:i/>
              </w:rPr>
              <w:t>looks at the relationship between the needs and problems in society and the objectives of the intervention and hence touches on aspects of design. Relevance analysis also requires a consideration of how the objectives of an EU intervention (…) correspond to wider EU policy goals and priorities.</w:t>
            </w:r>
            <w:r w:rsidRPr="00B47B36">
              <w:rPr>
                <w:rStyle w:val="FootnoteReference"/>
                <w:lang w:val="en-GB"/>
              </w:rPr>
              <w:footnoteReference w:id="71"/>
            </w:r>
            <w:r>
              <w:t>’</w:t>
            </w:r>
          </w:p>
        </w:tc>
      </w:tr>
    </w:tbl>
    <w:p w:rsidRPr="009F3F65" w:rsidR="003130C2" w:rsidP="003130C2" w:rsidRDefault="003130C2" w14:paraId="44C1B391" w14:textId="77777777">
      <w:pPr>
        <w:spacing w:after="120" w:line="300" w:lineRule="exact"/>
        <w:rPr>
          <w:i/>
          <w:iCs/>
          <w:lang w:val="en-GB"/>
        </w:rPr>
      </w:pPr>
    </w:p>
    <w:p w:rsidRPr="009F3F65" w:rsidR="003130C2" w:rsidP="003130C2" w:rsidRDefault="003130C2" w14:paraId="56129D3D" w14:textId="77777777">
      <w:pPr>
        <w:spacing w:after="120" w:line="300" w:lineRule="exact"/>
      </w:pPr>
      <w:r>
        <w:t xml:space="preserve">Regarding the </w:t>
      </w:r>
      <w:r>
        <w:rPr>
          <w:u w:val="single"/>
        </w:rPr>
        <w:t>relevance of the DEP in shaping the digital transformation of their respective country’s society and economy so far</w:t>
      </w:r>
      <w:r>
        <w:t xml:space="preserve"> (</w:t>
      </w:r>
      <w:r>
        <w:rPr>
          <w:b/>
        </w:rPr>
        <w:t>question 11</w:t>
      </w:r>
      <w:r>
        <w:t>), just under half of the respondents considered the programme to have been relevant in this respect (21% answered ‘very relevant’ and 28% ‘moderately relevant’); on the other hand, 19% thought it had been ‘not very relevant’ and 5%, or 2 persons, answered ‘not at all relevant’.</w:t>
      </w:r>
    </w:p>
    <w:p w:rsidRPr="009F3F65" w:rsidR="003130C2" w:rsidP="003130C2" w:rsidRDefault="003130C2" w14:paraId="232705A7" w14:textId="77777777">
      <w:pPr>
        <w:spacing w:after="120" w:line="300" w:lineRule="exact"/>
        <w:rPr>
          <w:lang w:val="en-GB"/>
        </w:rPr>
      </w:pPr>
    </w:p>
    <w:p w:rsidRPr="009F3F65" w:rsidR="003130C2" w:rsidP="003130C2" w:rsidRDefault="003130C2" w14:paraId="2B109F00" w14:textId="77777777">
      <w:pPr>
        <w:spacing w:after="120" w:line="300" w:lineRule="exact"/>
      </w:pPr>
      <w:r>
        <w:rPr>
          <w:noProof/>
        </w:rPr>
        <w:drawing>
          <wp:anchor distT="0" distB="0" distL="114300" distR="114300" simplePos="0" relativeHeight="251666432" behindDoc="0" locked="0" layoutInCell="1" allowOverlap="1" wp14:editId="13E5D35B" wp14:anchorId="350B7720">
            <wp:simplePos x="0" y="0"/>
            <wp:positionH relativeFrom="margin">
              <wp:posOffset>495300</wp:posOffset>
            </wp:positionH>
            <wp:positionV relativeFrom="paragraph">
              <wp:posOffset>86360</wp:posOffset>
            </wp:positionV>
            <wp:extent cx="4546600" cy="2437765"/>
            <wp:effectExtent l="0" t="0" r="6350" b="635"/>
            <wp:wrapNone/>
            <wp:docPr id="24" name="Chart 24">
              <a:extLst xmlns:a="http://schemas.openxmlformats.org/drawingml/2006/main">
                <a:ext uri="{FF2B5EF4-FFF2-40B4-BE49-F238E27FC236}">
                  <a16:creationId xmlns:a16="http://schemas.microsoft.com/office/drawing/2014/main" id="{30F8A2FA-D6BA-457B-9D0F-9F7D4949519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0"/>
              </a:graphicData>
            </a:graphic>
            <wp14:sizeRelH relativeFrom="margin">
              <wp14:pctWidth>0</wp14:pctWidth>
            </wp14:sizeRelH>
            <wp14:sizeRelV relativeFrom="margin">
              <wp14:pctHeight>0</wp14:pctHeight>
            </wp14:sizeRelV>
          </wp:anchor>
        </w:drawing>
      </w:r>
    </w:p>
    <w:p w:rsidRPr="009F3F65" w:rsidR="003130C2" w:rsidP="003130C2" w:rsidRDefault="003130C2" w14:paraId="37B099D8" w14:textId="77777777">
      <w:pPr>
        <w:spacing w:after="120" w:line="300" w:lineRule="exact"/>
        <w:rPr>
          <w:lang w:val="en-GB"/>
        </w:rPr>
      </w:pPr>
    </w:p>
    <w:p w:rsidRPr="009F3F65" w:rsidR="003130C2" w:rsidP="003130C2" w:rsidRDefault="003130C2" w14:paraId="0D0ABAF4" w14:textId="77777777">
      <w:pPr>
        <w:spacing w:after="120" w:line="300" w:lineRule="exact"/>
        <w:rPr>
          <w:lang w:val="en-GB"/>
        </w:rPr>
      </w:pPr>
    </w:p>
    <w:p w:rsidRPr="009F3F65" w:rsidR="003130C2" w:rsidP="003130C2" w:rsidRDefault="003130C2" w14:paraId="6FB2E10E" w14:textId="77777777">
      <w:pPr>
        <w:spacing w:after="120" w:line="300" w:lineRule="exact"/>
        <w:rPr>
          <w:lang w:val="en-GB"/>
        </w:rPr>
      </w:pPr>
    </w:p>
    <w:p w:rsidRPr="009F3F65" w:rsidR="003130C2" w:rsidP="003130C2" w:rsidRDefault="003130C2" w14:paraId="3C70BBB0" w14:textId="77777777">
      <w:pPr>
        <w:spacing w:after="120" w:line="300" w:lineRule="exact"/>
        <w:rPr>
          <w:lang w:val="en-GB"/>
        </w:rPr>
      </w:pPr>
    </w:p>
    <w:p w:rsidRPr="009F3F65" w:rsidR="003130C2" w:rsidP="003130C2" w:rsidRDefault="003130C2" w14:paraId="4BDD3477" w14:textId="77777777">
      <w:pPr>
        <w:spacing w:after="120" w:line="300" w:lineRule="exact"/>
        <w:rPr>
          <w:lang w:val="en-GB"/>
        </w:rPr>
      </w:pPr>
    </w:p>
    <w:p w:rsidRPr="009F3F65" w:rsidR="003130C2" w:rsidP="003130C2" w:rsidRDefault="003130C2" w14:paraId="003297CB" w14:textId="77777777">
      <w:pPr>
        <w:spacing w:after="120" w:line="300" w:lineRule="exact"/>
        <w:rPr>
          <w:lang w:val="en-GB"/>
        </w:rPr>
      </w:pPr>
    </w:p>
    <w:p w:rsidRPr="009F3F65" w:rsidR="003130C2" w:rsidP="003130C2" w:rsidRDefault="003130C2" w14:paraId="2FF60311" w14:textId="77777777">
      <w:pPr>
        <w:spacing w:after="120" w:line="300" w:lineRule="exact"/>
        <w:rPr>
          <w:lang w:val="en-GB"/>
        </w:rPr>
      </w:pPr>
    </w:p>
    <w:p w:rsidRPr="009F3F65" w:rsidR="003130C2" w:rsidP="003130C2" w:rsidRDefault="003130C2" w14:paraId="0BE05F20" w14:textId="77777777">
      <w:pPr>
        <w:spacing w:after="120" w:line="300" w:lineRule="exact"/>
        <w:rPr>
          <w:lang w:val="en-GB"/>
        </w:rPr>
      </w:pPr>
    </w:p>
    <w:p w:rsidRPr="009F3F65" w:rsidR="003130C2" w:rsidP="003130C2" w:rsidRDefault="003130C2" w14:paraId="39ADF61D" w14:textId="77777777">
      <w:pPr>
        <w:spacing w:after="120" w:line="300" w:lineRule="exact"/>
        <w:rPr>
          <w:lang w:val="en-GB"/>
        </w:rPr>
      </w:pPr>
    </w:p>
    <w:p w:rsidRPr="009F3F65" w:rsidR="003130C2" w:rsidP="003130C2" w:rsidRDefault="003130C2" w14:paraId="61C785CF" w14:textId="77777777">
      <w:pPr>
        <w:spacing w:after="120" w:line="300" w:lineRule="exact"/>
        <w:jc w:val="center"/>
        <w:rPr>
          <w:color w:val="5B9BD5" w:themeColor="accent1"/>
          <w:sz w:val="20"/>
        </w:rPr>
      </w:pPr>
      <w:r>
        <w:rPr>
          <w:b/>
          <w:color w:val="5B9BD5" w:themeColor="accent1"/>
          <w:sz w:val="20"/>
        </w:rPr>
        <w:t>Figure 18.</w:t>
      </w:r>
      <w:r>
        <w:rPr>
          <w:color w:val="5B9BD5" w:themeColor="accent1"/>
          <w:sz w:val="20"/>
        </w:rPr>
        <w:t xml:space="preserve"> Relevance of the DEP – general.</w:t>
      </w:r>
    </w:p>
    <w:p w:rsidRPr="009F3F65" w:rsidR="003130C2" w:rsidP="003130C2" w:rsidRDefault="003130C2" w14:paraId="3E6536C8" w14:textId="77777777">
      <w:pPr>
        <w:spacing w:after="120" w:line="300" w:lineRule="exact"/>
        <w:rPr>
          <w:color w:val="5B9BD5" w:themeColor="accent1"/>
        </w:rPr>
      </w:pPr>
      <w:r>
        <w:t xml:space="preserve">In a cross-country comparison, the answers here reflected the mood of the respondents in the respective countries on previous questions, namely, the German respondents had the most positive view of the DEP’s relevance in shaping the digital transformation of their country’s society and economy (40% answering ‘very relevant’ and 33% ‘moderately relevant’, with only one person saying ‘not very </w:t>
      </w:r>
      <w:r>
        <w:lastRenderedPageBreak/>
        <w:t>relevant’). In contrast, in Poland and in Portugal, none of the respondents found the DEP to have been ‘very relevant’, whilst 3 persons from Poland and 2 persons from Portugal said that the programme had been ‘moderately relevant’ and another three from Poland - ‘not very relevant’. In Sweden, 5 persons (or 50%) were ‘unsure’ how to assess this matter, whilst 2 persons considered the programme to have been ‘very relevant’ and another two - ‘not very relevant’.</w:t>
      </w:r>
    </w:p>
    <w:p w:rsidRPr="009F3F65" w:rsidR="003130C2" w:rsidP="003130C2" w:rsidRDefault="003130C2" w14:paraId="4BF375AA" w14:textId="77777777">
      <w:pPr>
        <w:spacing w:after="120" w:line="300" w:lineRule="exact"/>
        <w:rPr>
          <w:lang w:val="en-GB"/>
        </w:rPr>
      </w:pPr>
    </w:p>
    <w:p w:rsidRPr="009F3F65" w:rsidR="003130C2" w:rsidP="003130C2" w:rsidRDefault="003130C2" w14:paraId="55F5E0E2" w14:textId="77777777">
      <w:pPr>
        <w:spacing w:line="240" w:lineRule="auto"/>
        <w:jc w:val="left"/>
      </w:pPr>
      <w:r>
        <w:br w:type="page"/>
      </w:r>
    </w:p>
    <w:p w:rsidRPr="009F3F65" w:rsidR="003130C2" w:rsidP="003130C2" w:rsidRDefault="003130C2" w14:paraId="54C12E0B" w14:textId="77777777">
      <w:pPr>
        <w:spacing w:after="120" w:line="300" w:lineRule="exact"/>
      </w:pPr>
      <w:r>
        <w:rPr>
          <w:noProof/>
        </w:rPr>
        <w:lastRenderedPageBreak/>
        <w:drawing>
          <wp:anchor distT="0" distB="0" distL="114300" distR="114300" simplePos="0" relativeHeight="251675648" behindDoc="0" locked="0" layoutInCell="1" allowOverlap="1" wp14:editId="15B04272" wp14:anchorId="72E9FD88">
            <wp:simplePos x="0" y="0"/>
            <wp:positionH relativeFrom="margin">
              <wp:align>left</wp:align>
            </wp:positionH>
            <wp:positionV relativeFrom="paragraph">
              <wp:posOffset>0</wp:posOffset>
            </wp:positionV>
            <wp:extent cx="5637530" cy="2686050"/>
            <wp:effectExtent l="0" t="0" r="1270" b="0"/>
            <wp:wrapNone/>
            <wp:docPr id="13" name="Chart 13">
              <a:extLst xmlns:a="http://schemas.openxmlformats.org/drawingml/2006/main">
                <a:ext uri="{FF2B5EF4-FFF2-40B4-BE49-F238E27FC236}">
                  <a16:creationId xmlns:a16="http://schemas.microsoft.com/office/drawing/2014/main" id="{528F6EF6-D48B-4734-8E15-A60601418D1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1"/>
              </a:graphicData>
            </a:graphic>
            <wp14:sizeRelV relativeFrom="margin">
              <wp14:pctHeight>0</wp14:pctHeight>
            </wp14:sizeRelV>
          </wp:anchor>
        </w:drawing>
      </w:r>
    </w:p>
    <w:p w:rsidRPr="009F3F65" w:rsidR="003130C2" w:rsidP="003130C2" w:rsidRDefault="003130C2" w14:paraId="12104413" w14:textId="77777777">
      <w:pPr>
        <w:spacing w:after="120" w:line="300" w:lineRule="exact"/>
        <w:rPr>
          <w:lang w:val="en-GB"/>
        </w:rPr>
      </w:pPr>
    </w:p>
    <w:p w:rsidRPr="009F3F65" w:rsidR="003130C2" w:rsidP="003130C2" w:rsidRDefault="003130C2" w14:paraId="15104BD8" w14:textId="77777777">
      <w:pPr>
        <w:spacing w:after="120" w:line="300" w:lineRule="exact"/>
        <w:rPr>
          <w:lang w:val="en-GB"/>
        </w:rPr>
      </w:pPr>
    </w:p>
    <w:p w:rsidRPr="009F3F65" w:rsidR="003130C2" w:rsidP="003130C2" w:rsidRDefault="003130C2" w14:paraId="2D3A6720" w14:textId="77777777">
      <w:pPr>
        <w:spacing w:after="120" w:line="300" w:lineRule="exact"/>
        <w:rPr>
          <w:lang w:val="en-GB"/>
        </w:rPr>
      </w:pPr>
    </w:p>
    <w:p w:rsidRPr="009F3F65" w:rsidR="003130C2" w:rsidP="003130C2" w:rsidRDefault="003130C2" w14:paraId="3492FF4E" w14:textId="77777777">
      <w:pPr>
        <w:spacing w:after="120" w:line="300" w:lineRule="exact"/>
        <w:rPr>
          <w:lang w:val="en-GB"/>
        </w:rPr>
      </w:pPr>
    </w:p>
    <w:p w:rsidRPr="009F3F65" w:rsidR="003130C2" w:rsidP="003130C2" w:rsidRDefault="003130C2" w14:paraId="06593486" w14:textId="77777777">
      <w:pPr>
        <w:spacing w:after="120" w:line="300" w:lineRule="exact"/>
        <w:rPr>
          <w:lang w:val="en-GB"/>
        </w:rPr>
      </w:pPr>
    </w:p>
    <w:p w:rsidRPr="009F3F65" w:rsidR="003130C2" w:rsidP="003130C2" w:rsidRDefault="003130C2" w14:paraId="27409C59" w14:textId="77777777">
      <w:pPr>
        <w:spacing w:after="120" w:line="300" w:lineRule="exact"/>
        <w:rPr>
          <w:lang w:val="en-GB"/>
        </w:rPr>
      </w:pPr>
    </w:p>
    <w:p w:rsidRPr="009F3F65" w:rsidR="003130C2" w:rsidP="003130C2" w:rsidRDefault="003130C2" w14:paraId="74BAC77D" w14:textId="77777777">
      <w:pPr>
        <w:spacing w:after="120" w:line="300" w:lineRule="exact"/>
        <w:rPr>
          <w:lang w:val="en-GB"/>
        </w:rPr>
      </w:pPr>
    </w:p>
    <w:p w:rsidRPr="009F3F65" w:rsidR="003130C2" w:rsidP="003130C2" w:rsidRDefault="003130C2" w14:paraId="3C83F95A" w14:textId="77777777">
      <w:pPr>
        <w:spacing w:after="120" w:line="300" w:lineRule="exact"/>
        <w:jc w:val="center"/>
        <w:rPr>
          <w:b/>
          <w:bCs/>
          <w:color w:val="5B9BD5" w:themeColor="accent1"/>
          <w:sz w:val="20"/>
          <w:lang w:val="en-GB"/>
        </w:rPr>
      </w:pPr>
    </w:p>
    <w:p w:rsidRPr="009F3F65" w:rsidR="003130C2" w:rsidP="003130C2" w:rsidRDefault="003130C2" w14:paraId="2E01BDC0" w14:textId="77777777">
      <w:pPr>
        <w:spacing w:after="120" w:line="300" w:lineRule="exact"/>
        <w:jc w:val="center"/>
        <w:rPr>
          <w:b/>
          <w:bCs/>
          <w:color w:val="5B9BD5" w:themeColor="accent1"/>
          <w:sz w:val="20"/>
          <w:lang w:val="en-GB"/>
        </w:rPr>
      </w:pPr>
    </w:p>
    <w:p w:rsidRPr="009F3F65" w:rsidR="003130C2" w:rsidP="003130C2" w:rsidRDefault="003130C2" w14:paraId="13D9303E" w14:textId="77777777">
      <w:pPr>
        <w:spacing w:after="120" w:line="300" w:lineRule="exact"/>
        <w:jc w:val="center"/>
      </w:pPr>
      <w:r>
        <w:rPr>
          <w:b/>
          <w:color w:val="5B9BD5" w:themeColor="accent1"/>
          <w:sz w:val="20"/>
        </w:rPr>
        <w:t>Figure 19.</w:t>
      </w:r>
      <w:r>
        <w:rPr>
          <w:color w:val="5B9BD5" w:themeColor="accent1"/>
          <w:sz w:val="20"/>
        </w:rPr>
        <w:t xml:space="preserve"> Relevance of the DEP – by country.</w:t>
      </w:r>
    </w:p>
    <w:p w:rsidRPr="009F3F65" w:rsidR="003130C2" w:rsidP="003130C2" w:rsidRDefault="003130C2" w14:paraId="0E1C6490" w14:textId="77777777">
      <w:pPr>
        <w:spacing w:line="300" w:lineRule="exact"/>
      </w:pPr>
      <w:r>
        <w:t xml:space="preserve">During the semi-structured interviews, the </w:t>
      </w:r>
      <w:r>
        <w:rPr>
          <w:b/>
        </w:rPr>
        <w:t>German</w:t>
      </w:r>
      <w:r>
        <w:t xml:space="preserve"> stakeholders confirmed that the purposes and activities of the DEP aligned with the targets and priorities of the EU Digital Decade Policy Programme 2030 and that several of its initiatives and projects were highly relevant for EU policy on digital transformation and competitiveness of industry. Furthermore, it was recognised and agreed that the </w:t>
      </w:r>
      <w:r>
        <w:rPr>
          <w:b/>
        </w:rPr>
        <w:t>DEP is crucial for driving innovation and the digital transition</w:t>
      </w:r>
      <w:r>
        <w:t xml:space="preserve">. Participants </w:t>
      </w:r>
      <w:r>
        <w:rPr>
          <w:b/>
        </w:rPr>
        <w:t>highlighted its important role in enhancing digital skills, supporting start-ups and SMEs</w:t>
      </w:r>
      <w:r>
        <w:t>. They stressed the importance of continued support and improvement for long-term success. Moreover, they confirmed that they expected this kind of programme to continue under the next EU Multiannual Financial Framework.</w:t>
      </w:r>
    </w:p>
    <w:p w:rsidRPr="009F3F65" w:rsidR="003130C2" w:rsidP="003130C2" w:rsidRDefault="003130C2" w14:paraId="724A97F7" w14:textId="77777777">
      <w:pPr>
        <w:spacing w:line="300" w:lineRule="exact"/>
        <w:rPr>
          <w:lang w:val="en-GB"/>
        </w:rPr>
      </w:pPr>
    </w:p>
    <w:p w:rsidRPr="009F3F65" w:rsidR="003130C2" w:rsidP="003130C2" w:rsidRDefault="003130C2" w14:paraId="32B4CCA7" w14:textId="77777777">
      <w:pPr>
        <w:spacing w:line="300" w:lineRule="exact"/>
      </w:pPr>
      <w:r>
        <w:t xml:space="preserve">Representatives from the </w:t>
      </w:r>
      <w:r>
        <w:rPr>
          <w:b/>
        </w:rPr>
        <w:t>German</w:t>
      </w:r>
      <w:r>
        <w:t xml:space="preserve"> public authorities also confirmed that several of the programme’s initiatives and projects (e.g. the Chips Joint Undertaking, Destination Earth, Artificial Intelligence, etc.) were highly relevant for EU policy on digital transformation and competitiveness of industry.</w:t>
      </w:r>
    </w:p>
    <w:p w:rsidRPr="009F3F65" w:rsidR="003130C2" w:rsidP="003130C2" w:rsidRDefault="003130C2" w14:paraId="5D1BE820" w14:textId="77777777">
      <w:pPr>
        <w:spacing w:line="300" w:lineRule="exact"/>
        <w:rPr>
          <w:lang w:val="en-GB"/>
        </w:rPr>
      </w:pPr>
    </w:p>
    <w:p w:rsidRPr="009F3F65" w:rsidR="003130C2" w:rsidP="003130C2" w:rsidRDefault="003130C2" w14:paraId="12A4FC14" w14:textId="77777777">
      <w:pPr>
        <w:spacing w:after="120" w:line="300" w:lineRule="exact"/>
      </w:pPr>
      <w:r>
        <w:t xml:space="preserve">With regard to </w:t>
      </w:r>
      <w:r>
        <w:rPr>
          <w:u w:val="single"/>
        </w:rPr>
        <w:t>the relevance of the DEP’s objectives in terms of the EDIHs, considering Europe’s current and emerging needs</w:t>
      </w:r>
      <w:r>
        <w:t xml:space="preserve"> (</w:t>
      </w:r>
      <w:r>
        <w:rPr>
          <w:b/>
        </w:rPr>
        <w:t>question 12</w:t>
      </w:r>
      <w:r>
        <w:t>), the respondents views were much more positive, with 67% considering that these were ‘very relevant’. However, over a fifth of the respondents (21%) were ‘unsure’.</w:t>
      </w:r>
    </w:p>
    <w:p w:rsidRPr="009F3F65" w:rsidR="003130C2" w:rsidP="003130C2" w:rsidRDefault="003130C2" w14:paraId="5E6746AF" w14:textId="77777777">
      <w:pPr>
        <w:spacing w:after="120" w:line="300" w:lineRule="exact"/>
        <w:rPr>
          <w:lang w:val="en-GB"/>
        </w:rPr>
      </w:pPr>
    </w:p>
    <w:p w:rsidRPr="009F3F65" w:rsidR="003130C2" w:rsidP="003130C2" w:rsidRDefault="003130C2" w14:paraId="3B0F82FD" w14:textId="77777777">
      <w:pPr>
        <w:spacing w:after="120" w:line="300" w:lineRule="exact"/>
      </w:pPr>
      <w:r>
        <w:rPr>
          <w:noProof/>
        </w:rPr>
        <w:drawing>
          <wp:anchor distT="0" distB="0" distL="114300" distR="114300" simplePos="0" relativeHeight="251684864" behindDoc="0" locked="0" layoutInCell="1" allowOverlap="1" wp14:editId="46C2F704" wp14:anchorId="25F1C298">
            <wp:simplePos x="0" y="0"/>
            <wp:positionH relativeFrom="margin">
              <wp:posOffset>577850</wp:posOffset>
            </wp:positionH>
            <wp:positionV relativeFrom="paragraph">
              <wp:posOffset>0</wp:posOffset>
            </wp:positionV>
            <wp:extent cx="4502150" cy="2330450"/>
            <wp:effectExtent l="0" t="0" r="12700" b="12700"/>
            <wp:wrapNone/>
            <wp:docPr id="27" name="Chart 27">
              <a:extLst xmlns:a="http://schemas.openxmlformats.org/drawingml/2006/main">
                <a:ext uri="{FF2B5EF4-FFF2-40B4-BE49-F238E27FC236}">
                  <a16:creationId xmlns:a16="http://schemas.microsoft.com/office/drawing/2014/main" id="{5542595E-601F-4A20-BC94-07A5140C2FE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2"/>
              </a:graphicData>
            </a:graphic>
            <wp14:sizeRelH relativeFrom="margin">
              <wp14:pctWidth>0</wp14:pctWidth>
            </wp14:sizeRelH>
            <wp14:sizeRelV relativeFrom="margin">
              <wp14:pctHeight>0</wp14:pctHeight>
            </wp14:sizeRelV>
          </wp:anchor>
        </w:drawing>
      </w:r>
    </w:p>
    <w:p w:rsidRPr="009F3F65" w:rsidR="003130C2" w:rsidP="003130C2" w:rsidRDefault="003130C2" w14:paraId="5D20EE76" w14:textId="77777777">
      <w:pPr>
        <w:spacing w:after="120" w:line="300" w:lineRule="exact"/>
        <w:rPr>
          <w:lang w:val="en-GB"/>
        </w:rPr>
      </w:pPr>
    </w:p>
    <w:p w:rsidRPr="009F3F65" w:rsidR="003130C2" w:rsidP="003130C2" w:rsidRDefault="003130C2" w14:paraId="53691ACE" w14:textId="77777777">
      <w:pPr>
        <w:spacing w:after="120" w:line="300" w:lineRule="exact"/>
        <w:rPr>
          <w:lang w:val="en-GB"/>
        </w:rPr>
      </w:pPr>
    </w:p>
    <w:p w:rsidRPr="009F3F65" w:rsidR="003130C2" w:rsidP="003130C2" w:rsidRDefault="003130C2" w14:paraId="023626EF" w14:textId="77777777">
      <w:pPr>
        <w:spacing w:after="120" w:line="300" w:lineRule="exact"/>
        <w:rPr>
          <w:lang w:val="en-GB"/>
        </w:rPr>
      </w:pPr>
    </w:p>
    <w:p w:rsidRPr="009F3F65" w:rsidR="003130C2" w:rsidP="003130C2" w:rsidRDefault="003130C2" w14:paraId="728046FC" w14:textId="77777777">
      <w:pPr>
        <w:spacing w:after="120" w:line="300" w:lineRule="exact"/>
        <w:rPr>
          <w:lang w:val="en-GB"/>
        </w:rPr>
      </w:pPr>
    </w:p>
    <w:p w:rsidRPr="009F3F65" w:rsidR="003130C2" w:rsidP="003130C2" w:rsidRDefault="003130C2" w14:paraId="3E30192D" w14:textId="77777777">
      <w:pPr>
        <w:spacing w:after="120" w:line="300" w:lineRule="exact"/>
        <w:rPr>
          <w:lang w:val="en-GB"/>
        </w:rPr>
      </w:pPr>
    </w:p>
    <w:p w:rsidRPr="009F3F65" w:rsidR="003130C2" w:rsidP="003130C2" w:rsidRDefault="003130C2" w14:paraId="5642A5D8" w14:textId="77777777">
      <w:pPr>
        <w:spacing w:after="120" w:line="300" w:lineRule="exact"/>
        <w:rPr>
          <w:lang w:val="en-GB"/>
        </w:rPr>
      </w:pPr>
    </w:p>
    <w:p w:rsidRPr="009F3F65" w:rsidR="003130C2" w:rsidP="003130C2" w:rsidRDefault="003130C2" w14:paraId="55E128C8" w14:textId="77777777">
      <w:pPr>
        <w:spacing w:after="120" w:line="300" w:lineRule="exact"/>
        <w:rPr>
          <w:lang w:val="en-GB"/>
        </w:rPr>
      </w:pPr>
    </w:p>
    <w:p w:rsidRPr="009F3F65" w:rsidR="003130C2" w:rsidP="003130C2" w:rsidRDefault="003130C2" w14:paraId="39E66E47" w14:textId="77777777">
      <w:pPr>
        <w:spacing w:after="120" w:line="300" w:lineRule="exact"/>
        <w:rPr>
          <w:lang w:val="en-GB"/>
        </w:rPr>
      </w:pPr>
    </w:p>
    <w:p w:rsidRPr="009F3F65" w:rsidR="003130C2" w:rsidP="003130C2" w:rsidRDefault="003130C2" w14:paraId="582169AA" w14:textId="77777777">
      <w:pPr>
        <w:spacing w:after="120" w:line="300" w:lineRule="exact"/>
        <w:jc w:val="center"/>
        <w:rPr>
          <w:color w:val="5B9BD5" w:themeColor="accent1"/>
          <w:sz w:val="20"/>
        </w:rPr>
      </w:pPr>
      <w:r>
        <w:rPr>
          <w:b/>
          <w:color w:val="5B9BD5" w:themeColor="accent1"/>
          <w:sz w:val="20"/>
        </w:rPr>
        <w:lastRenderedPageBreak/>
        <w:t>Figure 20.</w:t>
      </w:r>
      <w:r>
        <w:rPr>
          <w:color w:val="5B9BD5" w:themeColor="accent1"/>
          <w:sz w:val="20"/>
        </w:rPr>
        <w:t xml:space="preserve"> Relevance of the DEP’s objectives in terms of EDIHs – general.</w:t>
      </w:r>
    </w:p>
    <w:p w:rsidRPr="009F3F65" w:rsidR="003130C2" w:rsidP="003130C2" w:rsidRDefault="003130C2" w14:paraId="14DF90BA" w14:textId="77777777">
      <w:pPr>
        <w:spacing w:line="300" w:lineRule="exact"/>
      </w:pPr>
      <w:r>
        <w:t>In a cross-country comparison, the majority of respondents in each of the five countries agreed that the DEP’s objectives in terms of the EDIHs, considering Europe's current and emerging needs, were ‘very relevant’.</w:t>
      </w:r>
    </w:p>
    <w:p w:rsidRPr="009F3F65" w:rsidR="003130C2" w:rsidP="003130C2" w:rsidRDefault="003130C2" w14:paraId="5FBFED9C" w14:textId="77777777">
      <w:pPr>
        <w:spacing w:line="300" w:lineRule="exact"/>
        <w:rPr>
          <w:lang w:val="en-GB"/>
        </w:rPr>
      </w:pPr>
    </w:p>
    <w:p w:rsidRPr="009F3F65" w:rsidR="003130C2" w:rsidP="003130C2" w:rsidRDefault="003130C2" w14:paraId="610B62CB" w14:textId="77777777">
      <w:pPr>
        <w:spacing w:line="300" w:lineRule="exact"/>
      </w:pPr>
      <w:r>
        <w:t>In a cross-category comparison, the public authorities, interestingly, considered the DEP’s objectives in terms of the EDIHs the least relevant: 45% answered ‘very relevant’, whilst business organisations (56%) and academia (88%) were more convinced of their relevance.</w:t>
      </w:r>
    </w:p>
    <w:p w:rsidRPr="009F3F65" w:rsidR="003130C2" w:rsidP="003130C2" w:rsidRDefault="003130C2" w14:paraId="0CD9FFE2" w14:textId="77777777">
      <w:pPr>
        <w:spacing w:line="300" w:lineRule="exact"/>
        <w:rPr>
          <w:lang w:val="en-GB"/>
        </w:rPr>
      </w:pPr>
    </w:p>
    <w:p w:rsidRPr="009F3F65" w:rsidR="003130C2" w:rsidP="003130C2" w:rsidRDefault="003130C2" w14:paraId="223A376D" w14:textId="77777777">
      <w:pPr>
        <w:spacing w:after="120" w:line="300" w:lineRule="exact"/>
      </w:pPr>
      <w:r>
        <w:t xml:space="preserve">When it comes to the </w:t>
      </w:r>
      <w:r>
        <w:rPr>
          <w:u w:val="single"/>
        </w:rPr>
        <w:t>relevance of the DEP’s objectives in terms of advanced digital skills</w:t>
      </w:r>
      <w:r>
        <w:t xml:space="preserve"> (</w:t>
      </w:r>
      <w:r>
        <w:rPr>
          <w:b/>
        </w:rPr>
        <w:t>question 13</w:t>
      </w:r>
      <w:r>
        <w:t>), the answers were similar, though slightly less positive: 49% of the respondents considered that they had been ‘very relevant’, 16% ‘moderately relevant’, 7% ‘not very relevant’ and 28% were ‘unsure’.</w:t>
      </w:r>
    </w:p>
    <w:p w:rsidRPr="009F3F65" w:rsidR="003130C2" w:rsidP="003130C2" w:rsidRDefault="003130C2" w14:paraId="2E6D1E86" w14:textId="77777777">
      <w:pPr>
        <w:spacing w:line="240" w:lineRule="auto"/>
        <w:jc w:val="left"/>
        <w:rPr>
          <w:lang w:val="en-GB"/>
        </w:rPr>
      </w:pPr>
    </w:p>
    <w:p w:rsidRPr="009F3F65" w:rsidR="003130C2" w:rsidP="003130C2" w:rsidRDefault="003130C2" w14:paraId="2B38D0EC" w14:textId="77777777">
      <w:pPr>
        <w:spacing w:after="120" w:line="300" w:lineRule="exact"/>
      </w:pPr>
      <w:r>
        <w:rPr>
          <w:noProof/>
        </w:rPr>
        <w:drawing>
          <wp:anchor distT="0" distB="0" distL="114300" distR="114300" simplePos="0" relativeHeight="251694080" behindDoc="0" locked="0" layoutInCell="1" allowOverlap="1" wp14:editId="38E2E93E" wp14:anchorId="408B3E54">
            <wp:simplePos x="0" y="0"/>
            <wp:positionH relativeFrom="margin">
              <wp:posOffset>457200</wp:posOffset>
            </wp:positionH>
            <wp:positionV relativeFrom="paragraph">
              <wp:posOffset>165100</wp:posOffset>
            </wp:positionV>
            <wp:extent cx="4540250" cy="2590800"/>
            <wp:effectExtent l="0" t="0" r="12700" b="0"/>
            <wp:wrapNone/>
            <wp:docPr id="29" name="Chart 29">
              <a:extLst xmlns:a="http://schemas.openxmlformats.org/drawingml/2006/main">
                <a:ext uri="{FF2B5EF4-FFF2-40B4-BE49-F238E27FC236}">
                  <a16:creationId xmlns:a16="http://schemas.microsoft.com/office/drawing/2014/main" id="{F1BB4E73-3636-42A4-A0FE-596C108CDE7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3"/>
              </a:graphicData>
            </a:graphic>
            <wp14:sizeRelH relativeFrom="margin">
              <wp14:pctWidth>0</wp14:pctWidth>
            </wp14:sizeRelH>
            <wp14:sizeRelV relativeFrom="margin">
              <wp14:pctHeight>0</wp14:pctHeight>
            </wp14:sizeRelV>
          </wp:anchor>
        </w:drawing>
      </w:r>
    </w:p>
    <w:p w:rsidRPr="009F3F65" w:rsidR="003130C2" w:rsidP="003130C2" w:rsidRDefault="003130C2" w14:paraId="3DB3CA32" w14:textId="77777777">
      <w:pPr>
        <w:spacing w:after="120" w:line="300" w:lineRule="exact"/>
        <w:rPr>
          <w:lang w:val="en-GB"/>
        </w:rPr>
      </w:pPr>
    </w:p>
    <w:p w:rsidRPr="009F3F65" w:rsidR="003130C2" w:rsidP="003130C2" w:rsidRDefault="003130C2" w14:paraId="3560BF8C" w14:textId="77777777">
      <w:pPr>
        <w:spacing w:after="120" w:line="300" w:lineRule="exact"/>
        <w:rPr>
          <w:lang w:val="en-GB"/>
        </w:rPr>
      </w:pPr>
    </w:p>
    <w:p w:rsidRPr="009F3F65" w:rsidR="003130C2" w:rsidP="003130C2" w:rsidRDefault="003130C2" w14:paraId="5BA14077" w14:textId="77777777">
      <w:pPr>
        <w:spacing w:after="120" w:line="300" w:lineRule="exact"/>
        <w:rPr>
          <w:lang w:val="en-GB"/>
        </w:rPr>
      </w:pPr>
    </w:p>
    <w:p w:rsidRPr="009F3F65" w:rsidR="003130C2" w:rsidP="003130C2" w:rsidRDefault="003130C2" w14:paraId="5432F091" w14:textId="77777777">
      <w:pPr>
        <w:spacing w:after="120" w:line="300" w:lineRule="exact"/>
        <w:rPr>
          <w:lang w:val="en-GB"/>
        </w:rPr>
      </w:pPr>
    </w:p>
    <w:p w:rsidRPr="009F3F65" w:rsidR="003130C2" w:rsidP="003130C2" w:rsidRDefault="003130C2" w14:paraId="4143D4A0" w14:textId="77777777">
      <w:pPr>
        <w:spacing w:after="120" w:line="300" w:lineRule="exact"/>
        <w:rPr>
          <w:lang w:val="en-GB"/>
        </w:rPr>
      </w:pPr>
    </w:p>
    <w:p w:rsidRPr="009F3F65" w:rsidR="003130C2" w:rsidP="003130C2" w:rsidRDefault="003130C2" w14:paraId="6240D1D1" w14:textId="77777777">
      <w:pPr>
        <w:spacing w:after="120" w:line="300" w:lineRule="exact"/>
        <w:rPr>
          <w:lang w:val="en-GB"/>
        </w:rPr>
      </w:pPr>
    </w:p>
    <w:p w:rsidRPr="009F3F65" w:rsidR="003130C2" w:rsidP="003130C2" w:rsidRDefault="003130C2" w14:paraId="6BBE3B01" w14:textId="77777777">
      <w:pPr>
        <w:spacing w:after="120" w:line="300" w:lineRule="exact"/>
        <w:rPr>
          <w:lang w:val="en-GB"/>
        </w:rPr>
      </w:pPr>
    </w:p>
    <w:p w:rsidRPr="009F3F65" w:rsidR="003130C2" w:rsidP="003130C2" w:rsidRDefault="003130C2" w14:paraId="7BEA8DC5" w14:textId="77777777">
      <w:pPr>
        <w:spacing w:after="120" w:line="300" w:lineRule="exact"/>
        <w:rPr>
          <w:lang w:val="en-GB"/>
        </w:rPr>
      </w:pPr>
    </w:p>
    <w:p w:rsidRPr="009F3F65" w:rsidR="003130C2" w:rsidP="003130C2" w:rsidRDefault="003130C2" w14:paraId="704DBADF" w14:textId="77777777">
      <w:pPr>
        <w:spacing w:after="120" w:line="300" w:lineRule="exact"/>
        <w:rPr>
          <w:lang w:val="en-GB"/>
        </w:rPr>
      </w:pPr>
    </w:p>
    <w:p w:rsidRPr="009F3F65" w:rsidR="003130C2" w:rsidP="003130C2" w:rsidRDefault="003130C2" w14:paraId="7106E409" w14:textId="77777777">
      <w:pPr>
        <w:spacing w:after="120" w:line="300" w:lineRule="exact"/>
        <w:rPr>
          <w:lang w:val="en-GB"/>
        </w:rPr>
      </w:pPr>
    </w:p>
    <w:p w:rsidRPr="009F3F65" w:rsidR="003130C2" w:rsidP="003130C2" w:rsidRDefault="003130C2" w14:paraId="3067242F" w14:textId="77777777">
      <w:pPr>
        <w:spacing w:line="300" w:lineRule="exact"/>
        <w:jc w:val="center"/>
        <w:rPr>
          <w:color w:val="5B9BD5" w:themeColor="accent1"/>
          <w:sz w:val="20"/>
        </w:rPr>
      </w:pPr>
      <w:r>
        <w:rPr>
          <w:b/>
          <w:color w:val="5B9BD5" w:themeColor="accent1"/>
          <w:sz w:val="20"/>
        </w:rPr>
        <w:t>Figure 21.</w:t>
      </w:r>
      <w:r>
        <w:rPr>
          <w:color w:val="5B9BD5" w:themeColor="accent1"/>
          <w:sz w:val="20"/>
        </w:rPr>
        <w:t xml:space="preserve"> Relevance of the DEP’s objectives in terms of advanced digital skills – general.</w:t>
      </w:r>
    </w:p>
    <w:p w:rsidRPr="009F3F65" w:rsidR="003130C2" w:rsidP="003130C2" w:rsidRDefault="003130C2" w14:paraId="7FE3DCBD" w14:textId="77777777">
      <w:pPr>
        <w:spacing w:line="300" w:lineRule="exact"/>
        <w:rPr>
          <w:color w:val="5B9BD5" w:themeColor="accent1"/>
          <w:lang w:val="en-GB"/>
        </w:rPr>
      </w:pPr>
    </w:p>
    <w:p w:rsidRPr="009F3F65" w:rsidR="003130C2" w:rsidP="003130C2" w:rsidRDefault="003130C2" w14:paraId="63982B4E" w14:textId="77777777">
      <w:pPr>
        <w:spacing w:line="300" w:lineRule="exact"/>
      </w:pPr>
      <w:r>
        <w:t>In a cross-country comparison, it is worth noting that whilst the majority of the German (60%), Maltese (83%) and Portuguese (75% or 3 persons) respondents agreed that the DEP’s objectives were ‘very relevant’ in terms of advanced digital skills, among the Polish respondents only 38% (or 3 persons) thought so, whilst 25% (or 2 persons) found it was ‘not very relevant’, and 70% of the Swedish respondents were ‘unsure’.</w:t>
      </w:r>
    </w:p>
    <w:p w:rsidRPr="009F3F65" w:rsidR="003130C2" w:rsidP="003130C2" w:rsidRDefault="003130C2" w14:paraId="5FC237DC" w14:textId="77777777">
      <w:pPr>
        <w:spacing w:line="300" w:lineRule="exact"/>
        <w:rPr>
          <w:lang w:val="en-GB"/>
        </w:rPr>
      </w:pPr>
    </w:p>
    <w:p w:rsidRPr="009F3F65" w:rsidR="003130C2" w:rsidP="003130C2" w:rsidRDefault="003130C2" w14:paraId="38E5DBAC" w14:textId="77777777">
      <w:pPr>
        <w:spacing w:line="300" w:lineRule="exact"/>
      </w:pPr>
      <w:r>
        <w:t xml:space="preserve">When asked </w:t>
      </w:r>
      <w:r>
        <w:rPr>
          <w:u w:val="single"/>
        </w:rPr>
        <w:t>whether the advanced digital skills training meets the current emerging skills gap in Europe</w:t>
      </w:r>
      <w:r>
        <w:t xml:space="preserve"> (</w:t>
      </w:r>
      <w:r>
        <w:rPr>
          <w:b/>
        </w:rPr>
        <w:t>question 14</w:t>
      </w:r>
      <w:r>
        <w:t xml:space="preserve">), 63% of the respondents replied that it did not. </w:t>
      </w:r>
    </w:p>
    <w:p w:rsidRPr="009F3F65" w:rsidR="003130C2" w:rsidP="003130C2" w:rsidRDefault="003130C2" w14:paraId="65292CC6" w14:textId="77777777">
      <w:pPr>
        <w:spacing w:line="300" w:lineRule="exact"/>
        <w:rPr>
          <w:lang w:val="en-GB"/>
        </w:rPr>
      </w:pPr>
    </w:p>
    <w:p w:rsidRPr="009F3F65" w:rsidR="003130C2" w:rsidP="003130C2" w:rsidRDefault="003130C2" w14:paraId="77A79938" w14:textId="77777777">
      <w:pPr>
        <w:spacing w:line="240" w:lineRule="auto"/>
        <w:jc w:val="left"/>
      </w:pPr>
      <w:r>
        <w:br w:type="page"/>
      </w:r>
    </w:p>
    <w:p w:rsidRPr="009F3F65" w:rsidR="003130C2" w:rsidP="003130C2" w:rsidRDefault="003130C2" w14:paraId="73ADEBC2" w14:textId="77777777">
      <w:pPr>
        <w:spacing w:line="300" w:lineRule="exact"/>
        <w:rPr>
          <w:lang w:val="en-GB"/>
        </w:rPr>
      </w:pPr>
    </w:p>
    <w:p w:rsidRPr="009F3F65" w:rsidR="003130C2" w:rsidP="003130C2" w:rsidRDefault="003130C2" w14:paraId="723A5966" w14:textId="77777777">
      <w:pPr>
        <w:spacing w:line="300" w:lineRule="exact"/>
      </w:pPr>
      <w:r>
        <w:rPr>
          <w:noProof/>
        </w:rPr>
        <w:drawing>
          <wp:anchor distT="0" distB="0" distL="114300" distR="114300" simplePos="0" relativeHeight="251703296" behindDoc="0" locked="0" layoutInCell="1" allowOverlap="1" wp14:editId="42ABC675" wp14:anchorId="741AC95C">
            <wp:simplePos x="0" y="0"/>
            <wp:positionH relativeFrom="margin">
              <wp:posOffset>596900</wp:posOffset>
            </wp:positionH>
            <wp:positionV relativeFrom="paragraph">
              <wp:posOffset>38100</wp:posOffset>
            </wp:positionV>
            <wp:extent cx="4743450" cy="2578100"/>
            <wp:effectExtent l="0" t="0" r="0" b="12700"/>
            <wp:wrapNone/>
            <wp:docPr id="30" name="Chart 30">
              <a:extLst xmlns:a="http://schemas.openxmlformats.org/drawingml/2006/main">
                <a:ext uri="{FF2B5EF4-FFF2-40B4-BE49-F238E27FC236}">
                  <a16:creationId xmlns:a16="http://schemas.microsoft.com/office/drawing/2014/main" id="{5F4BB08B-DBF2-40B5-B761-BCEF0F75C9E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4"/>
              </a:graphicData>
            </a:graphic>
            <wp14:sizeRelH relativeFrom="margin">
              <wp14:pctWidth>0</wp14:pctWidth>
            </wp14:sizeRelH>
            <wp14:sizeRelV relativeFrom="margin">
              <wp14:pctHeight>0</wp14:pctHeight>
            </wp14:sizeRelV>
          </wp:anchor>
        </w:drawing>
      </w:r>
    </w:p>
    <w:p w:rsidRPr="009F3F65" w:rsidR="003130C2" w:rsidP="003130C2" w:rsidRDefault="003130C2" w14:paraId="43849BDC" w14:textId="77777777">
      <w:pPr>
        <w:spacing w:line="300" w:lineRule="exact"/>
        <w:rPr>
          <w:lang w:val="en-GB"/>
        </w:rPr>
      </w:pPr>
    </w:p>
    <w:p w:rsidRPr="009F3F65" w:rsidR="003130C2" w:rsidP="003130C2" w:rsidRDefault="003130C2" w14:paraId="515C1FDC" w14:textId="77777777">
      <w:pPr>
        <w:spacing w:line="300" w:lineRule="exact"/>
        <w:rPr>
          <w:lang w:val="en-GB"/>
        </w:rPr>
      </w:pPr>
    </w:p>
    <w:p w:rsidRPr="009F3F65" w:rsidR="003130C2" w:rsidP="003130C2" w:rsidRDefault="003130C2" w14:paraId="563F2C10" w14:textId="77777777">
      <w:pPr>
        <w:spacing w:line="300" w:lineRule="exact"/>
        <w:rPr>
          <w:lang w:val="en-GB"/>
        </w:rPr>
      </w:pPr>
    </w:p>
    <w:p w:rsidRPr="009F3F65" w:rsidR="003130C2" w:rsidP="003130C2" w:rsidRDefault="003130C2" w14:paraId="508A464A" w14:textId="77777777">
      <w:pPr>
        <w:spacing w:line="300" w:lineRule="exact"/>
        <w:rPr>
          <w:lang w:val="en-GB"/>
        </w:rPr>
      </w:pPr>
    </w:p>
    <w:p w:rsidRPr="009F3F65" w:rsidR="003130C2" w:rsidP="003130C2" w:rsidRDefault="003130C2" w14:paraId="63B774F9" w14:textId="77777777">
      <w:pPr>
        <w:spacing w:line="300" w:lineRule="exact"/>
        <w:rPr>
          <w:lang w:val="en-GB"/>
        </w:rPr>
      </w:pPr>
    </w:p>
    <w:p w:rsidRPr="009F3F65" w:rsidR="003130C2" w:rsidP="003130C2" w:rsidRDefault="003130C2" w14:paraId="100F6A79" w14:textId="77777777">
      <w:pPr>
        <w:spacing w:line="300" w:lineRule="exact"/>
        <w:rPr>
          <w:lang w:val="en-GB"/>
        </w:rPr>
      </w:pPr>
    </w:p>
    <w:p w:rsidRPr="009F3F65" w:rsidR="003130C2" w:rsidP="003130C2" w:rsidRDefault="003130C2" w14:paraId="3A745AA8" w14:textId="77777777">
      <w:pPr>
        <w:spacing w:line="300" w:lineRule="exact"/>
        <w:rPr>
          <w:lang w:val="en-GB"/>
        </w:rPr>
      </w:pPr>
    </w:p>
    <w:p w:rsidRPr="009F3F65" w:rsidR="003130C2" w:rsidP="003130C2" w:rsidRDefault="003130C2" w14:paraId="1CC6A970" w14:textId="77777777">
      <w:pPr>
        <w:spacing w:line="300" w:lineRule="exact"/>
        <w:rPr>
          <w:lang w:val="en-GB"/>
        </w:rPr>
      </w:pPr>
    </w:p>
    <w:p w:rsidRPr="009F3F65" w:rsidR="003130C2" w:rsidP="003130C2" w:rsidRDefault="003130C2" w14:paraId="0C5EEF54" w14:textId="77777777">
      <w:pPr>
        <w:spacing w:line="300" w:lineRule="exact"/>
        <w:rPr>
          <w:lang w:val="en-GB"/>
        </w:rPr>
      </w:pPr>
    </w:p>
    <w:p w:rsidRPr="009F3F65" w:rsidR="003130C2" w:rsidP="003130C2" w:rsidRDefault="003130C2" w14:paraId="3110217D" w14:textId="77777777">
      <w:pPr>
        <w:spacing w:line="300" w:lineRule="exact"/>
        <w:rPr>
          <w:lang w:val="en-GB"/>
        </w:rPr>
      </w:pPr>
    </w:p>
    <w:p w:rsidRPr="009F3F65" w:rsidR="003130C2" w:rsidP="003130C2" w:rsidRDefault="003130C2" w14:paraId="52E1862F" w14:textId="77777777">
      <w:pPr>
        <w:spacing w:line="300" w:lineRule="exact"/>
        <w:rPr>
          <w:lang w:val="en-GB"/>
        </w:rPr>
      </w:pPr>
    </w:p>
    <w:p w:rsidRPr="009F3F65" w:rsidR="003130C2" w:rsidP="003130C2" w:rsidRDefault="003130C2" w14:paraId="30E5A7BF" w14:textId="77777777">
      <w:pPr>
        <w:spacing w:line="300" w:lineRule="exact"/>
        <w:rPr>
          <w:lang w:val="en-GB"/>
        </w:rPr>
      </w:pPr>
    </w:p>
    <w:p w:rsidRPr="009F3F65" w:rsidR="003130C2" w:rsidP="003130C2" w:rsidRDefault="003130C2" w14:paraId="756108B9" w14:textId="77777777">
      <w:pPr>
        <w:spacing w:line="300" w:lineRule="exact"/>
        <w:rPr>
          <w:lang w:val="en-GB"/>
        </w:rPr>
      </w:pPr>
    </w:p>
    <w:p w:rsidRPr="009F3F65" w:rsidR="003130C2" w:rsidP="003130C2" w:rsidRDefault="003130C2" w14:paraId="2698A635" w14:textId="77777777">
      <w:pPr>
        <w:spacing w:line="300" w:lineRule="exact"/>
        <w:jc w:val="center"/>
        <w:rPr>
          <w:color w:val="5B9BD5" w:themeColor="accent1"/>
          <w:sz w:val="20"/>
        </w:rPr>
      </w:pPr>
      <w:r>
        <w:rPr>
          <w:b/>
          <w:color w:val="5B9BD5" w:themeColor="accent1"/>
          <w:sz w:val="20"/>
        </w:rPr>
        <w:t>Figure 22.</w:t>
      </w:r>
      <w:r>
        <w:rPr>
          <w:color w:val="5B9BD5" w:themeColor="accent1"/>
          <w:sz w:val="20"/>
        </w:rPr>
        <w:t xml:space="preserve"> Does the advanced skills training meet the current emerging skills gap in Europe? – general.</w:t>
      </w:r>
    </w:p>
    <w:p w:rsidRPr="009F3F65" w:rsidR="003130C2" w:rsidP="003130C2" w:rsidRDefault="003130C2" w14:paraId="492D029D" w14:textId="77777777">
      <w:pPr>
        <w:spacing w:line="300" w:lineRule="exact"/>
        <w:jc w:val="center"/>
        <w:rPr>
          <w:color w:val="5B9BD5" w:themeColor="accent1"/>
          <w:sz w:val="20"/>
          <w:lang w:val="en-GB"/>
        </w:rPr>
      </w:pPr>
    </w:p>
    <w:p w:rsidRPr="009F3F65" w:rsidR="003130C2" w:rsidP="003130C2" w:rsidRDefault="003130C2" w14:paraId="5ECA2630" w14:textId="77777777">
      <w:pPr>
        <w:spacing w:line="300" w:lineRule="exact"/>
      </w:pPr>
      <w:r>
        <w:t>Looking at the breakdown by category, only academia (59%) was of the view that the advanced digital skills training meets the current emerging skills gap in Europe, whilst the majority of the business organisations (91%) and public authorities (64%) disagreed.</w:t>
      </w:r>
    </w:p>
    <w:p w:rsidRPr="009F3F65" w:rsidR="003130C2" w:rsidP="003130C2" w:rsidRDefault="003130C2" w14:paraId="0C27E186" w14:textId="77777777">
      <w:pPr>
        <w:spacing w:line="240" w:lineRule="auto"/>
        <w:jc w:val="left"/>
        <w:rPr>
          <w:lang w:val="en-GB"/>
        </w:rPr>
      </w:pPr>
    </w:p>
    <w:p w:rsidRPr="009F3F65" w:rsidR="003130C2" w:rsidP="003130C2" w:rsidRDefault="003130C2" w14:paraId="71037C3C" w14:textId="77777777">
      <w:pPr>
        <w:spacing w:line="300" w:lineRule="exact"/>
        <w:rPr>
          <w:lang w:val="en-GB"/>
        </w:rPr>
      </w:pPr>
    </w:p>
    <w:p w:rsidRPr="009F3F65" w:rsidR="003130C2" w:rsidP="003130C2" w:rsidRDefault="003130C2" w14:paraId="2DC21098" w14:textId="77777777">
      <w:pPr>
        <w:spacing w:line="300" w:lineRule="exact"/>
        <w:rPr>
          <w:noProof/>
        </w:rPr>
      </w:pPr>
      <w:r>
        <w:rPr>
          <w:noProof/>
        </w:rPr>
        <w:drawing>
          <wp:anchor distT="0" distB="0" distL="114300" distR="114300" simplePos="0" relativeHeight="251712512" behindDoc="0" locked="0" layoutInCell="1" allowOverlap="1" wp14:editId="5BB09228" wp14:anchorId="52E9500B">
            <wp:simplePos x="0" y="0"/>
            <wp:positionH relativeFrom="column">
              <wp:posOffset>558800</wp:posOffset>
            </wp:positionH>
            <wp:positionV relativeFrom="paragraph">
              <wp:posOffset>6350</wp:posOffset>
            </wp:positionV>
            <wp:extent cx="4591685" cy="3048000"/>
            <wp:effectExtent l="0" t="0" r="18415" b="0"/>
            <wp:wrapNone/>
            <wp:docPr id="14" name="Chart 14">
              <a:extLst xmlns:a="http://schemas.openxmlformats.org/drawingml/2006/main">
                <a:ext uri="{FF2B5EF4-FFF2-40B4-BE49-F238E27FC236}">
                  <a16:creationId xmlns:a16="http://schemas.microsoft.com/office/drawing/2014/main" id="{E44C15AF-05EE-46D9-B48C-BA0FA557E6F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5"/>
              </a:graphicData>
            </a:graphic>
            <wp14:sizeRelV relativeFrom="margin">
              <wp14:pctHeight>0</wp14:pctHeight>
            </wp14:sizeRelV>
          </wp:anchor>
        </w:drawing>
      </w:r>
    </w:p>
    <w:p w:rsidRPr="009F3F65" w:rsidR="003130C2" w:rsidP="003130C2" w:rsidRDefault="003130C2" w14:paraId="0903685F" w14:textId="77777777">
      <w:pPr>
        <w:spacing w:line="300" w:lineRule="exact"/>
        <w:rPr>
          <w:noProof/>
          <w:lang w:val="en-GB"/>
        </w:rPr>
      </w:pPr>
    </w:p>
    <w:p w:rsidRPr="009F3F65" w:rsidR="003130C2" w:rsidP="003130C2" w:rsidRDefault="003130C2" w14:paraId="62C7AD1F" w14:textId="77777777">
      <w:pPr>
        <w:spacing w:line="300" w:lineRule="exact"/>
        <w:rPr>
          <w:noProof/>
          <w:lang w:val="en-GB"/>
        </w:rPr>
      </w:pPr>
    </w:p>
    <w:p w:rsidRPr="009F3F65" w:rsidR="003130C2" w:rsidP="003130C2" w:rsidRDefault="003130C2" w14:paraId="21496956" w14:textId="77777777">
      <w:pPr>
        <w:spacing w:line="300" w:lineRule="exact"/>
        <w:rPr>
          <w:lang w:val="en-GB"/>
        </w:rPr>
      </w:pPr>
    </w:p>
    <w:p w:rsidRPr="009F3F65" w:rsidR="003130C2" w:rsidP="003130C2" w:rsidRDefault="003130C2" w14:paraId="185AD160" w14:textId="77777777">
      <w:pPr>
        <w:spacing w:line="300" w:lineRule="exact"/>
        <w:rPr>
          <w:lang w:val="en-GB"/>
        </w:rPr>
      </w:pPr>
    </w:p>
    <w:p w:rsidRPr="009F3F65" w:rsidR="003130C2" w:rsidP="003130C2" w:rsidRDefault="003130C2" w14:paraId="6F1F0E23" w14:textId="77777777">
      <w:pPr>
        <w:spacing w:line="300" w:lineRule="exact"/>
        <w:rPr>
          <w:color w:val="5B9BD5" w:themeColor="accent1"/>
          <w:lang w:val="en-GB"/>
        </w:rPr>
      </w:pPr>
    </w:p>
    <w:p w:rsidRPr="009F3F65" w:rsidR="003130C2" w:rsidP="003130C2" w:rsidRDefault="003130C2" w14:paraId="156E52BF" w14:textId="77777777">
      <w:pPr>
        <w:spacing w:line="300" w:lineRule="exact"/>
        <w:rPr>
          <w:color w:val="5B9BD5" w:themeColor="accent1"/>
          <w:lang w:val="en-GB"/>
        </w:rPr>
      </w:pPr>
    </w:p>
    <w:p w:rsidRPr="009F3F65" w:rsidR="003130C2" w:rsidP="003130C2" w:rsidRDefault="003130C2" w14:paraId="446930F1" w14:textId="77777777">
      <w:pPr>
        <w:spacing w:after="120" w:line="300" w:lineRule="exact"/>
        <w:jc w:val="center"/>
        <w:rPr>
          <w:color w:val="5B9BD5" w:themeColor="accent1"/>
          <w:sz w:val="20"/>
          <w:lang w:val="en-GB"/>
        </w:rPr>
      </w:pPr>
    </w:p>
    <w:p w:rsidRPr="009F3F65" w:rsidR="003130C2" w:rsidP="003130C2" w:rsidRDefault="003130C2" w14:paraId="1287794D" w14:textId="77777777">
      <w:pPr>
        <w:spacing w:after="120" w:line="300" w:lineRule="exact"/>
        <w:jc w:val="center"/>
        <w:rPr>
          <w:color w:val="5B9BD5" w:themeColor="accent1"/>
          <w:sz w:val="20"/>
          <w:lang w:val="en-GB"/>
        </w:rPr>
      </w:pPr>
    </w:p>
    <w:p w:rsidRPr="009F3F65" w:rsidR="003130C2" w:rsidP="003130C2" w:rsidRDefault="003130C2" w14:paraId="72453A17" w14:textId="77777777">
      <w:pPr>
        <w:spacing w:after="120" w:line="300" w:lineRule="exact"/>
        <w:jc w:val="center"/>
        <w:rPr>
          <w:color w:val="5B9BD5" w:themeColor="accent1"/>
          <w:sz w:val="20"/>
          <w:lang w:val="en-GB"/>
        </w:rPr>
      </w:pPr>
    </w:p>
    <w:p w:rsidRPr="009F3F65" w:rsidR="003130C2" w:rsidP="003130C2" w:rsidRDefault="003130C2" w14:paraId="64D26A42" w14:textId="77777777">
      <w:pPr>
        <w:spacing w:after="120" w:line="300" w:lineRule="exact"/>
        <w:jc w:val="center"/>
        <w:rPr>
          <w:color w:val="5B9BD5" w:themeColor="accent1"/>
          <w:sz w:val="20"/>
          <w:lang w:val="en-GB"/>
        </w:rPr>
      </w:pPr>
    </w:p>
    <w:p w:rsidRPr="009F3F65" w:rsidR="003130C2" w:rsidP="003130C2" w:rsidRDefault="003130C2" w14:paraId="77434103" w14:textId="77777777">
      <w:pPr>
        <w:spacing w:after="120" w:line="300" w:lineRule="exact"/>
        <w:jc w:val="center"/>
        <w:rPr>
          <w:lang w:val="en-GB"/>
        </w:rPr>
      </w:pPr>
    </w:p>
    <w:p w:rsidRPr="009F3F65" w:rsidR="003130C2" w:rsidP="003130C2" w:rsidRDefault="003130C2" w14:paraId="6A220487" w14:textId="77777777">
      <w:pPr>
        <w:spacing w:after="120" w:line="300" w:lineRule="exact"/>
        <w:rPr>
          <w:lang w:val="en-GB"/>
        </w:rPr>
      </w:pPr>
    </w:p>
    <w:p w:rsidRPr="009F3F65" w:rsidR="003130C2" w:rsidP="003130C2" w:rsidRDefault="003130C2" w14:paraId="3614935F" w14:textId="77777777">
      <w:pPr>
        <w:spacing w:after="120" w:line="300" w:lineRule="exact"/>
        <w:jc w:val="center"/>
        <w:rPr>
          <w:lang w:val="en-GB"/>
        </w:rPr>
      </w:pPr>
    </w:p>
    <w:p w:rsidRPr="009F3F65" w:rsidR="003130C2" w:rsidP="003130C2" w:rsidRDefault="003130C2" w14:paraId="4E6685AB" w14:textId="77777777">
      <w:pPr>
        <w:spacing w:line="300" w:lineRule="exact"/>
        <w:jc w:val="center"/>
        <w:rPr>
          <w:color w:val="5B9BD5" w:themeColor="accent1"/>
          <w:sz w:val="20"/>
        </w:rPr>
      </w:pPr>
      <w:r>
        <w:rPr>
          <w:b/>
          <w:color w:val="5B9BD5" w:themeColor="accent1"/>
          <w:sz w:val="20"/>
        </w:rPr>
        <w:t>Figure 23.</w:t>
      </w:r>
      <w:r>
        <w:rPr>
          <w:color w:val="5B9BD5" w:themeColor="accent1"/>
          <w:sz w:val="20"/>
        </w:rPr>
        <w:t xml:space="preserve"> Does the advanced digital skills training meet the current emerging skills gap in Europe? – by category.</w:t>
      </w:r>
    </w:p>
    <w:p w:rsidRPr="009F3F65" w:rsidR="003130C2" w:rsidP="003130C2" w:rsidRDefault="003130C2" w14:paraId="4E22C903" w14:textId="77777777">
      <w:pPr>
        <w:spacing w:line="300" w:lineRule="exact"/>
        <w:jc w:val="center"/>
        <w:rPr>
          <w:color w:val="5B9BD5" w:themeColor="accent1"/>
          <w:sz w:val="20"/>
          <w:lang w:val="en-GB"/>
        </w:rPr>
      </w:pPr>
    </w:p>
    <w:p w:rsidRPr="009F3F65" w:rsidR="003130C2" w:rsidP="003130C2" w:rsidRDefault="003130C2" w14:paraId="27865467" w14:textId="77777777">
      <w:pPr>
        <w:spacing w:line="300" w:lineRule="exact"/>
      </w:pPr>
      <w:r>
        <w:t>Looking across the countries, the views also diverged: whilst the majority of the German (60%), and the Maltese (67%) respondents considered that the advanced digital skills training did meet the current emerging skills gap in Europe, the majority of the Polish (75%), Portuguese (75% or 3 persons) and Swedish (10 out of 10 respondents) did not think so.</w:t>
      </w:r>
    </w:p>
    <w:p w:rsidRPr="009F3F65" w:rsidR="003130C2" w:rsidP="003130C2" w:rsidRDefault="003130C2" w14:paraId="6760C4DD" w14:textId="77777777">
      <w:pPr>
        <w:spacing w:line="300" w:lineRule="exact"/>
        <w:rPr>
          <w:lang w:val="en-GB"/>
        </w:rPr>
      </w:pPr>
    </w:p>
    <w:p w:rsidRPr="009F3F65" w:rsidR="003130C2" w:rsidP="003130C2" w:rsidRDefault="003130C2" w14:paraId="066D3D23" w14:textId="77777777">
      <w:pPr>
        <w:spacing w:line="240" w:lineRule="auto"/>
        <w:jc w:val="left"/>
      </w:pPr>
      <w:r>
        <w:lastRenderedPageBreak/>
        <w:br w:type="page"/>
      </w:r>
    </w:p>
    <w:p w:rsidRPr="009F3F65" w:rsidR="003130C2" w:rsidP="003130C2" w:rsidRDefault="003130C2" w14:paraId="27CF1BF1" w14:textId="77777777">
      <w:pPr>
        <w:spacing w:line="300" w:lineRule="exact"/>
      </w:pPr>
      <w:r>
        <w:rPr>
          <w:noProof/>
        </w:rPr>
        <w:lastRenderedPageBreak/>
        <w:drawing>
          <wp:anchor distT="0" distB="0" distL="114300" distR="114300" simplePos="0" relativeHeight="251721728" behindDoc="0" locked="0" layoutInCell="1" allowOverlap="1" wp14:editId="06D74C83" wp14:anchorId="1FE3F268">
            <wp:simplePos x="0" y="0"/>
            <wp:positionH relativeFrom="margin">
              <wp:posOffset>615950</wp:posOffset>
            </wp:positionH>
            <wp:positionV relativeFrom="paragraph">
              <wp:posOffset>127000</wp:posOffset>
            </wp:positionV>
            <wp:extent cx="4534535" cy="2654300"/>
            <wp:effectExtent l="0" t="0" r="18415" b="12700"/>
            <wp:wrapNone/>
            <wp:docPr id="15" name="Chart 15">
              <a:extLst xmlns:a="http://schemas.openxmlformats.org/drawingml/2006/main">
                <a:ext uri="{FF2B5EF4-FFF2-40B4-BE49-F238E27FC236}">
                  <a16:creationId xmlns:a16="http://schemas.microsoft.com/office/drawing/2014/main" id="{32C3D543-B8D2-4081-847E-354ABE1D5CD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6"/>
              </a:graphicData>
            </a:graphic>
            <wp14:sizeRelH relativeFrom="margin">
              <wp14:pctWidth>0</wp14:pctWidth>
            </wp14:sizeRelH>
            <wp14:sizeRelV relativeFrom="margin">
              <wp14:pctHeight>0</wp14:pctHeight>
            </wp14:sizeRelV>
          </wp:anchor>
        </w:drawing>
      </w:r>
    </w:p>
    <w:p w:rsidRPr="009F3F65" w:rsidR="003130C2" w:rsidP="003130C2" w:rsidRDefault="003130C2" w14:paraId="4F6FB72E" w14:textId="77777777">
      <w:pPr>
        <w:spacing w:line="300" w:lineRule="exact"/>
        <w:rPr>
          <w:lang w:val="en-GB"/>
        </w:rPr>
      </w:pPr>
    </w:p>
    <w:p w:rsidRPr="009F3F65" w:rsidR="003130C2" w:rsidP="003130C2" w:rsidRDefault="003130C2" w14:paraId="0BD33642" w14:textId="77777777">
      <w:pPr>
        <w:spacing w:line="300" w:lineRule="exact"/>
        <w:rPr>
          <w:lang w:val="en-GB"/>
        </w:rPr>
      </w:pPr>
    </w:p>
    <w:p w:rsidRPr="009F3F65" w:rsidR="003130C2" w:rsidP="003130C2" w:rsidRDefault="003130C2" w14:paraId="40D52D96" w14:textId="77777777">
      <w:pPr>
        <w:spacing w:line="300" w:lineRule="exact"/>
        <w:rPr>
          <w:lang w:val="en-GB"/>
        </w:rPr>
      </w:pPr>
    </w:p>
    <w:p w:rsidRPr="009F3F65" w:rsidR="003130C2" w:rsidP="003130C2" w:rsidRDefault="003130C2" w14:paraId="4D42A264" w14:textId="77777777">
      <w:pPr>
        <w:spacing w:line="300" w:lineRule="exact"/>
        <w:rPr>
          <w:lang w:val="en-GB"/>
        </w:rPr>
      </w:pPr>
    </w:p>
    <w:p w:rsidRPr="009F3F65" w:rsidR="003130C2" w:rsidP="003130C2" w:rsidRDefault="003130C2" w14:paraId="105CBA70" w14:textId="77777777">
      <w:pPr>
        <w:spacing w:line="300" w:lineRule="exact"/>
        <w:rPr>
          <w:lang w:val="en-GB"/>
        </w:rPr>
      </w:pPr>
    </w:p>
    <w:p w:rsidRPr="009F3F65" w:rsidR="003130C2" w:rsidP="003130C2" w:rsidRDefault="003130C2" w14:paraId="50690193" w14:textId="77777777">
      <w:pPr>
        <w:spacing w:line="300" w:lineRule="exact"/>
        <w:rPr>
          <w:lang w:val="en-GB"/>
        </w:rPr>
      </w:pPr>
    </w:p>
    <w:p w:rsidRPr="009F3F65" w:rsidR="003130C2" w:rsidP="003130C2" w:rsidRDefault="003130C2" w14:paraId="676E48A8" w14:textId="77777777">
      <w:pPr>
        <w:spacing w:line="300" w:lineRule="exact"/>
        <w:rPr>
          <w:lang w:val="en-GB"/>
        </w:rPr>
      </w:pPr>
    </w:p>
    <w:p w:rsidRPr="009F3F65" w:rsidR="003130C2" w:rsidP="003130C2" w:rsidRDefault="003130C2" w14:paraId="0CE63039" w14:textId="77777777">
      <w:pPr>
        <w:spacing w:line="300" w:lineRule="exact"/>
        <w:rPr>
          <w:lang w:val="en-GB"/>
        </w:rPr>
      </w:pPr>
    </w:p>
    <w:p w:rsidRPr="009F3F65" w:rsidR="003130C2" w:rsidP="003130C2" w:rsidRDefault="003130C2" w14:paraId="75D4B05A" w14:textId="77777777">
      <w:pPr>
        <w:spacing w:line="300" w:lineRule="exact"/>
        <w:rPr>
          <w:lang w:val="en-GB"/>
        </w:rPr>
      </w:pPr>
    </w:p>
    <w:p w:rsidRPr="009F3F65" w:rsidR="003130C2" w:rsidP="003130C2" w:rsidRDefault="003130C2" w14:paraId="7B7E6EFE" w14:textId="77777777">
      <w:pPr>
        <w:spacing w:line="300" w:lineRule="exact"/>
        <w:rPr>
          <w:lang w:val="en-GB"/>
        </w:rPr>
      </w:pPr>
    </w:p>
    <w:p w:rsidRPr="009F3F65" w:rsidR="003130C2" w:rsidP="003130C2" w:rsidRDefault="003130C2" w14:paraId="3C7501AE" w14:textId="77777777">
      <w:pPr>
        <w:spacing w:line="300" w:lineRule="exact"/>
        <w:rPr>
          <w:lang w:val="en-GB"/>
        </w:rPr>
      </w:pPr>
    </w:p>
    <w:p w:rsidRPr="009F3F65" w:rsidR="003130C2" w:rsidP="003130C2" w:rsidRDefault="003130C2" w14:paraId="6FCE5057" w14:textId="77777777">
      <w:pPr>
        <w:spacing w:line="300" w:lineRule="exact"/>
        <w:rPr>
          <w:lang w:val="en-GB"/>
        </w:rPr>
      </w:pPr>
    </w:p>
    <w:p w:rsidRPr="009F3F65" w:rsidR="003130C2" w:rsidP="003130C2" w:rsidRDefault="003130C2" w14:paraId="58ED1B88" w14:textId="77777777">
      <w:pPr>
        <w:spacing w:line="300" w:lineRule="exact"/>
        <w:rPr>
          <w:lang w:val="en-GB"/>
        </w:rPr>
      </w:pPr>
    </w:p>
    <w:p w:rsidRPr="009F3F65" w:rsidR="003130C2" w:rsidP="003130C2" w:rsidRDefault="003130C2" w14:paraId="1B46090D" w14:textId="77777777">
      <w:pPr>
        <w:spacing w:line="300" w:lineRule="exact"/>
        <w:rPr>
          <w:lang w:val="en-GB"/>
        </w:rPr>
      </w:pPr>
    </w:p>
    <w:p w:rsidRPr="009F3F65" w:rsidR="003130C2" w:rsidP="003130C2" w:rsidRDefault="003130C2" w14:paraId="68D5E6A0" w14:textId="77777777">
      <w:pPr>
        <w:spacing w:line="300" w:lineRule="exact"/>
        <w:jc w:val="center"/>
        <w:rPr>
          <w:color w:val="5B9BD5" w:themeColor="accent1"/>
          <w:sz w:val="20"/>
        </w:rPr>
      </w:pPr>
      <w:r>
        <w:rPr>
          <w:b/>
          <w:color w:val="5B9BD5" w:themeColor="accent1"/>
          <w:sz w:val="20"/>
        </w:rPr>
        <w:t>Figure 24.</w:t>
      </w:r>
      <w:r>
        <w:rPr>
          <w:color w:val="5B9BD5" w:themeColor="accent1"/>
          <w:sz w:val="20"/>
        </w:rPr>
        <w:t xml:space="preserve"> Does the advanced digital skills training meet the current emerging skills gap in Europe? – by country.</w:t>
      </w:r>
    </w:p>
    <w:p w:rsidRPr="009F3F65" w:rsidR="003130C2" w:rsidP="003130C2" w:rsidRDefault="003130C2" w14:paraId="70FD7D16" w14:textId="77777777">
      <w:pPr>
        <w:spacing w:after="120" w:line="300" w:lineRule="exact"/>
        <w:jc w:val="center"/>
        <w:rPr>
          <w:color w:val="5B9BD5" w:themeColor="accent1"/>
          <w:sz w:val="20"/>
          <w:lang w:val="en-GB"/>
        </w:rPr>
      </w:pPr>
    </w:p>
    <w:p w:rsidRPr="009F3F65" w:rsidR="003130C2" w:rsidP="003130C2" w:rsidRDefault="003130C2" w14:paraId="47B4A396" w14:textId="77777777">
      <w:pPr>
        <w:spacing w:after="120" w:line="300" w:lineRule="exact"/>
      </w:pPr>
      <w:r>
        <w:t xml:space="preserve">In the next question, the respondents were </w:t>
      </w:r>
      <w:r>
        <w:rPr>
          <w:u w:val="single"/>
        </w:rPr>
        <w:t>asked to evaluate the extent to which the DEP had developed consistent synergies with other EU funding programmes</w:t>
      </w:r>
      <w:r>
        <w:t xml:space="preserve"> (</w:t>
      </w:r>
      <w:r>
        <w:rPr>
          <w:b/>
        </w:rPr>
        <w:t>question 15</w:t>
      </w:r>
      <w:r>
        <w:t>). The largest proportion of respondents were ‘unsure’ how to evaluate this, particularly with regard to the Connecting Europe Facility (72%) and the Recovery and Resilience Fund (53%). Of the remaining respondents, the answers broke down as follows:</w:t>
      </w:r>
    </w:p>
    <w:p w:rsidRPr="00B47B36" w:rsidR="003130C2" w:rsidP="003130C2" w:rsidRDefault="003130C2" w14:paraId="77F48F39" w14:textId="77777777">
      <w:pPr>
        <w:pStyle w:val="ListParagraph"/>
        <w:numPr>
          <w:ilvl w:val="0"/>
          <w:numId w:val="33"/>
        </w:numPr>
        <w:spacing w:line="300" w:lineRule="exact"/>
      </w:pPr>
      <w:r>
        <w:t>Horizon Europe was evaluated as the funding programme with the most synergies with the DEP: 26% expressed the view that synergies had been developed ‘very well’ and 33% ‘moderately well’;</w:t>
      </w:r>
    </w:p>
    <w:p w:rsidRPr="00B47B36" w:rsidR="003130C2" w:rsidP="003130C2" w:rsidRDefault="003130C2" w14:paraId="7C2786D3" w14:textId="77777777">
      <w:pPr>
        <w:pStyle w:val="ListParagraph"/>
        <w:numPr>
          <w:ilvl w:val="0"/>
          <w:numId w:val="33"/>
        </w:numPr>
        <w:spacing w:line="300" w:lineRule="exact"/>
      </w:pPr>
      <w:r>
        <w:t>the Structural Funds (the ERDF, ESF, CF, EAFRD, EMFF) ranked second, with 7% of the respondents considering that synergies with the DEP had been developed ‘very well’ and 35% answering ‘moderately well’;</w:t>
      </w:r>
    </w:p>
    <w:p w:rsidRPr="00B47B36" w:rsidR="003130C2" w:rsidP="003130C2" w:rsidRDefault="003130C2" w14:paraId="136C3614" w14:textId="77777777">
      <w:pPr>
        <w:pStyle w:val="ListParagraph"/>
        <w:numPr>
          <w:ilvl w:val="0"/>
          <w:numId w:val="33"/>
        </w:numPr>
        <w:spacing w:line="300" w:lineRule="exact"/>
      </w:pPr>
      <w:r>
        <w:t>with regard to the Recovery and Resilience Fund, only 5% of the respondents considered that synergies with the DEP had been developed ‘very well’ and 16% ‘moderately well’, whilst 14% thought that this had happened ‘not very well’ and 11% ‘not at all well’; and</w:t>
      </w:r>
    </w:p>
    <w:p w:rsidRPr="00B47B36" w:rsidR="003130C2" w:rsidP="003130C2" w:rsidRDefault="003130C2" w14:paraId="3963669F" w14:textId="77777777">
      <w:pPr>
        <w:pStyle w:val="ListParagraph"/>
        <w:numPr>
          <w:ilvl w:val="0"/>
          <w:numId w:val="33"/>
        </w:numPr>
        <w:spacing w:line="300" w:lineRule="exact"/>
      </w:pPr>
      <w:r>
        <w:t>finally, when it comes to the Connecting Europe Facility, out of the 12 persons who had a clear view (31 persons were ‘unsure’), the majority were split between ‘moderately well’ and ‘not very well’ (five answers each), whilst one person chose ‘very well’ and one person ‘not at all well’.</w:t>
      </w:r>
    </w:p>
    <w:p w:rsidRPr="009F3F65" w:rsidR="003130C2" w:rsidP="003130C2" w:rsidRDefault="003130C2" w14:paraId="3564B4EF" w14:textId="77777777">
      <w:pPr>
        <w:spacing w:line="300" w:lineRule="exact"/>
        <w:rPr>
          <w:lang w:val="en-GB"/>
        </w:rPr>
      </w:pPr>
    </w:p>
    <w:p w:rsidRPr="009F3F65" w:rsidR="003130C2" w:rsidP="003130C2" w:rsidRDefault="003130C2" w14:paraId="737E0020" w14:textId="77777777">
      <w:pPr>
        <w:spacing w:line="240" w:lineRule="auto"/>
        <w:jc w:val="left"/>
      </w:pPr>
      <w:r>
        <w:br w:type="page"/>
      </w:r>
    </w:p>
    <w:p w:rsidRPr="009F3F65" w:rsidR="003130C2" w:rsidP="003130C2" w:rsidRDefault="003130C2" w14:paraId="43D7BA85" w14:textId="77777777">
      <w:pPr>
        <w:spacing w:line="300" w:lineRule="exact"/>
        <w:rPr>
          <w:lang w:val="en-GB"/>
        </w:rPr>
      </w:pPr>
    </w:p>
    <w:p w:rsidRPr="009F3F65" w:rsidR="003130C2" w:rsidP="003130C2" w:rsidRDefault="003130C2" w14:paraId="461B5390" w14:textId="77777777">
      <w:pPr>
        <w:spacing w:line="300" w:lineRule="exact"/>
      </w:pPr>
      <w:r>
        <w:rPr>
          <w:noProof/>
        </w:rPr>
        <w:drawing>
          <wp:anchor distT="0" distB="0" distL="114300" distR="114300" simplePos="0" relativeHeight="251730944" behindDoc="0" locked="0" layoutInCell="1" allowOverlap="1" wp14:editId="4892EAD9" wp14:anchorId="0C9EF112">
            <wp:simplePos x="0" y="0"/>
            <wp:positionH relativeFrom="margin">
              <wp:posOffset>0</wp:posOffset>
            </wp:positionH>
            <wp:positionV relativeFrom="paragraph">
              <wp:posOffset>-635</wp:posOffset>
            </wp:positionV>
            <wp:extent cx="5761355" cy="2663190"/>
            <wp:effectExtent l="0" t="0" r="10795" b="3810"/>
            <wp:wrapNone/>
            <wp:docPr id="31" name="Chart 31">
              <a:extLst xmlns:a="http://schemas.openxmlformats.org/drawingml/2006/main">
                <a:ext uri="{FF2B5EF4-FFF2-40B4-BE49-F238E27FC236}">
                  <a16:creationId xmlns:a16="http://schemas.microsoft.com/office/drawing/2014/main" id="{3A59A8C0-8ED8-4B14-8601-76F13F08122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7"/>
              </a:graphicData>
            </a:graphic>
            <wp14:sizeRelH relativeFrom="margin">
              <wp14:pctWidth>0</wp14:pctWidth>
            </wp14:sizeRelH>
            <wp14:sizeRelV relativeFrom="margin">
              <wp14:pctHeight>0</wp14:pctHeight>
            </wp14:sizeRelV>
          </wp:anchor>
        </w:drawing>
      </w:r>
    </w:p>
    <w:p w:rsidRPr="009F3F65" w:rsidR="003130C2" w:rsidP="003130C2" w:rsidRDefault="003130C2" w14:paraId="21618D96" w14:textId="77777777">
      <w:pPr>
        <w:spacing w:line="300" w:lineRule="exact"/>
        <w:rPr>
          <w:lang w:val="en-GB"/>
        </w:rPr>
      </w:pPr>
    </w:p>
    <w:p w:rsidRPr="009F3F65" w:rsidR="003130C2" w:rsidP="003130C2" w:rsidRDefault="003130C2" w14:paraId="368177E7" w14:textId="77777777">
      <w:pPr>
        <w:spacing w:line="300" w:lineRule="exact"/>
        <w:rPr>
          <w:lang w:val="en-GB"/>
        </w:rPr>
      </w:pPr>
    </w:p>
    <w:p w:rsidRPr="009F3F65" w:rsidR="003130C2" w:rsidP="003130C2" w:rsidRDefault="003130C2" w14:paraId="1FE1AC8A" w14:textId="77777777">
      <w:pPr>
        <w:spacing w:line="300" w:lineRule="exact"/>
        <w:rPr>
          <w:lang w:val="en-GB"/>
        </w:rPr>
      </w:pPr>
    </w:p>
    <w:p w:rsidRPr="009F3F65" w:rsidR="003130C2" w:rsidP="003130C2" w:rsidRDefault="003130C2" w14:paraId="2FA4F8E2" w14:textId="77777777">
      <w:pPr>
        <w:spacing w:line="300" w:lineRule="exact"/>
        <w:rPr>
          <w:lang w:val="en-GB"/>
        </w:rPr>
      </w:pPr>
    </w:p>
    <w:p w:rsidRPr="009F3F65" w:rsidR="003130C2" w:rsidP="003130C2" w:rsidRDefault="003130C2" w14:paraId="66ECCC44" w14:textId="77777777">
      <w:pPr>
        <w:spacing w:line="300" w:lineRule="exact"/>
        <w:rPr>
          <w:lang w:val="en-GB"/>
        </w:rPr>
      </w:pPr>
    </w:p>
    <w:p w:rsidRPr="009F3F65" w:rsidR="003130C2" w:rsidP="003130C2" w:rsidRDefault="003130C2" w14:paraId="25654890" w14:textId="77777777">
      <w:pPr>
        <w:spacing w:line="300" w:lineRule="exact"/>
        <w:rPr>
          <w:lang w:val="en-GB"/>
        </w:rPr>
      </w:pPr>
    </w:p>
    <w:p w:rsidRPr="009F3F65" w:rsidR="003130C2" w:rsidP="003130C2" w:rsidRDefault="003130C2" w14:paraId="399D7974" w14:textId="77777777">
      <w:pPr>
        <w:spacing w:line="300" w:lineRule="exact"/>
        <w:rPr>
          <w:lang w:val="en-GB"/>
        </w:rPr>
      </w:pPr>
    </w:p>
    <w:p w:rsidRPr="009F3F65" w:rsidR="003130C2" w:rsidP="003130C2" w:rsidRDefault="003130C2" w14:paraId="6949395F" w14:textId="77777777">
      <w:pPr>
        <w:spacing w:line="300" w:lineRule="exact"/>
        <w:rPr>
          <w:lang w:val="en-GB"/>
        </w:rPr>
      </w:pPr>
    </w:p>
    <w:p w:rsidRPr="009F3F65" w:rsidR="003130C2" w:rsidP="003130C2" w:rsidRDefault="003130C2" w14:paraId="392AD05F" w14:textId="77777777">
      <w:pPr>
        <w:spacing w:line="300" w:lineRule="exact"/>
        <w:rPr>
          <w:lang w:val="en-GB"/>
        </w:rPr>
      </w:pPr>
    </w:p>
    <w:p w:rsidRPr="009F3F65" w:rsidR="003130C2" w:rsidP="003130C2" w:rsidRDefault="003130C2" w14:paraId="3A88A4B4" w14:textId="77777777">
      <w:pPr>
        <w:spacing w:line="300" w:lineRule="exact"/>
        <w:rPr>
          <w:lang w:val="en-GB"/>
        </w:rPr>
      </w:pPr>
    </w:p>
    <w:p w:rsidRPr="009F3F65" w:rsidR="003130C2" w:rsidP="003130C2" w:rsidRDefault="003130C2" w14:paraId="27235F37" w14:textId="77777777">
      <w:pPr>
        <w:spacing w:line="300" w:lineRule="exact"/>
        <w:rPr>
          <w:lang w:val="en-GB"/>
        </w:rPr>
      </w:pPr>
    </w:p>
    <w:p w:rsidRPr="009F3F65" w:rsidR="003130C2" w:rsidP="003130C2" w:rsidRDefault="003130C2" w14:paraId="130881F2" w14:textId="77777777">
      <w:pPr>
        <w:spacing w:line="300" w:lineRule="exact"/>
        <w:rPr>
          <w:lang w:val="en-GB"/>
        </w:rPr>
      </w:pPr>
    </w:p>
    <w:p w:rsidRPr="009F3F65" w:rsidR="003130C2" w:rsidP="003130C2" w:rsidRDefault="003130C2" w14:paraId="486DE6E6" w14:textId="77777777">
      <w:pPr>
        <w:spacing w:line="300" w:lineRule="exact"/>
        <w:rPr>
          <w:lang w:val="en-GB"/>
        </w:rPr>
      </w:pPr>
    </w:p>
    <w:p w:rsidRPr="009F3F65" w:rsidR="003130C2" w:rsidP="003130C2" w:rsidRDefault="003130C2" w14:paraId="3B3FD20F" w14:textId="77777777">
      <w:pPr>
        <w:spacing w:line="300" w:lineRule="exact"/>
        <w:jc w:val="center"/>
      </w:pPr>
      <w:r>
        <w:rPr>
          <w:b/>
          <w:color w:val="5B9BD5" w:themeColor="accent1"/>
          <w:sz w:val="20"/>
        </w:rPr>
        <w:t>Figure 25.</w:t>
      </w:r>
      <w:r>
        <w:rPr>
          <w:color w:val="5B9BD5" w:themeColor="accent1"/>
          <w:sz w:val="20"/>
        </w:rPr>
        <w:t xml:space="preserve"> DEP synergies with other EU funding programmes – general.</w:t>
      </w:r>
    </w:p>
    <w:p w:rsidRPr="009F3F65" w:rsidR="003130C2" w:rsidP="003130C2" w:rsidRDefault="003130C2" w14:paraId="1A6A4E63" w14:textId="77777777">
      <w:pPr>
        <w:spacing w:line="300" w:lineRule="exact"/>
        <w:rPr>
          <w:lang w:val="en-GB"/>
        </w:rPr>
      </w:pPr>
    </w:p>
    <w:p w:rsidRPr="009F3F65" w:rsidR="003130C2" w:rsidP="003130C2" w:rsidRDefault="003130C2" w14:paraId="7B4DE3A2" w14:textId="77777777">
      <w:pPr>
        <w:spacing w:line="300" w:lineRule="exact"/>
      </w:pPr>
      <w:r>
        <w:t>A cross-country perspective broadly reflects the aforementioned trends, with, again, the German, Maltese and Polish respondents expressing more positive views, and the Swedish respondents being ‘unsure’, with between 60% and 100% of them giving this answer depending on the programme.</w:t>
      </w:r>
    </w:p>
    <w:p w:rsidRPr="009F3F65" w:rsidR="003130C2" w:rsidP="003130C2" w:rsidRDefault="003130C2" w14:paraId="7622BC7A" w14:textId="77777777">
      <w:pPr>
        <w:spacing w:line="240" w:lineRule="auto"/>
        <w:jc w:val="left"/>
        <w:rPr>
          <w:lang w:val="en-GB"/>
        </w:rPr>
      </w:pPr>
    </w:p>
    <w:p w:rsidRPr="009F3F65" w:rsidR="003130C2" w:rsidP="003130C2" w:rsidRDefault="003130C2" w14:paraId="2DA593A0" w14:textId="77777777">
      <w:pPr>
        <w:spacing w:line="300" w:lineRule="exact"/>
      </w:pPr>
      <w:r>
        <w:rPr>
          <w:noProof/>
        </w:rPr>
        <w:drawing>
          <wp:anchor distT="0" distB="0" distL="114300" distR="114300" simplePos="0" relativeHeight="251740160" behindDoc="0" locked="0" layoutInCell="1" allowOverlap="1" wp14:editId="3EA038EF" wp14:anchorId="47486039">
            <wp:simplePos x="0" y="0"/>
            <wp:positionH relativeFrom="margin">
              <wp:align>right</wp:align>
            </wp:positionH>
            <wp:positionV relativeFrom="paragraph">
              <wp:posOffset>127000</wp:posOffset>
            </wp:positionV>
            <wp:extent cx="5731510" cy="4718050"/>
            <wp:effectExtent l="0" t="0" r="2540" b="6350"/>
            <wp:wrapNone/>
            <wp:docPr id="254" name="Chart 254">
              <a:extLst xmlns:a="http://schemas.openxmlformats.org/drawingml/2006/main">
                <a:ext uri="{FF2B5EF4-FFF2-40B4-BE49-F238E27FC236}">
                  <a16:creationId xmlns:a16="http://schemas.microsoft.com/office/drawing/2014/main" id="{838BE546-0B55-499F-88A5-14517843714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8"/>
              </a:graphicData>
            </a:graphic>
            <wp14:sizeRelV relativeFrom="margin">
              <wp14:pctHeight>0</wp14:pctHeight>
            </wp14:sizeRelV>
          </wp:anchor>
        </w:drawing>
      </w:r>
    </w:p>
    <w:p w:rsidRPr="009F3F65" w:rsidR="003130C2" w:rsidP="003130C2" w:rsidRDefault="003130C2" w14:paraId="441D2BFA" w14:textId="77777777">
      <w:pPr>
        <w:spacing w:line="300" w:lineRule="exact"/>
        <w:rPr>
          <w:lang w:val="en-GB"/>
        </w:rPr>
      </w:pPr>
    </w:p>
    <w:p w:rsidRPr="009F3F65" w:rsidR="003130C2" w:rsidP="003130C2" w:rsidRDefault="003130C2" w14:paraId="2E2D0145" w14:textId="77777777">
      <w:pPr>
        <w:spacing w:line="300" w:lineRule="exact"/>
        <w:rPr>
          <w:lang w:val="en-GB"/>
        </w:rPr>
      </w:pPr>
    </w:p>
    <w:p w:rsidRPr="009F3F65" w:rsidR="003130C2" w:rsidP="003130C2" w:rsidRDefault="003130C2" w14:paraId="0F9679AE" w14:textId="77777777">
      <w:pPr>
        <w:spacing w:line="300" w:lineRule="exact"/>
        <w:rPr>
          <w:lang w:val="en-GB"/>
        </w:rPr>
      </w:pPr>
    </w:p>
    <w:p w:rsidRPr="009F3F65" w:rsidR="003130C2" w:rsidP="003130C2" w:rsidRDefault="003130C2" w14:paraId="1AC6B1E0" w14:textId="77777777">
      <w:pPr>
        <w:spacing w:line="300" w:lineRule="exact"/>
        <w:rPr>
          <w:lang w:val="en-GB"/>
        </w:rPr>
      </w:pPr>
    </w:p>
    <w:p w:rsidRPr="009F3F65" w:rsidR="003130C2" w:rsidP="003130C2" w:rsidRDefault="003130C2" w14:paraId="53A2918D" w14:textId="77777777">
      <w:pPr>
        <w:spacing w:line="300" w:lineRule="exact"/>
        <w:rPr>
          <w:lang w:val="en-GB"/>
        </w:rPr>
      </w:pPr>
    </w:p>
    <w:p w:rsidRPr="009F3F65" w:rsidR="003130C2" w:rsidP="003130C2" w:rsidRDefault="003130C2" w14:paraId="1EB6AA63" w14:textId="77777777">
      <w:pPr>
        <w:spacing w:line="300" w:lineRule="exact"/>
        <w:rPr>
          <w:lang w:val="en-GB"/>
        </w:rPr>
      </w:pPr>
    </w:p>
    <w:p w:rsidRPr="009F3F65" w:rsidR="003130C2" w:rsidP="003130C2" w:rsidRDefault="003130C2" w14:paraId="60B35B79" w14:textId="77777777">
      <w:pPr>
        <w:spacing w:line="300" w:lineRule="exact"/>
        <w:rPr>
          <w:lang w:val="en-GB"/>
        </w:rPr>
      </w:pPr>
    </w:p>
    <w:p w:rsidRPr="009F3F65" w:rsidR="003130C2" w:rsidP="003130C2" w:rsidRDefault="003130C2" w14:paraId="5BC9240C" w14:textId="77777777">
      <w:pPr>
        <w:spacing w:line="300" w:lineRule="exact"/>
        <w:rPr>
          <w:lang w:val="en-GB"/>
        </w:rPr>
      </w:pPr>
    </w:p>
    <w:p w:rsidRPr="009F3F65" w:rsidR="003130C2" w:rsidP="003130C2" w:rsidRDefault="003130C2" w14:paraId="4E78BA33" w14:textId="77777777">
      <w:pPr>
        <w:spacing w:line="300" w:lineRule="exact"/>
        <w:rPr>
          <w:lang w:val="en-GB"/>
        </w:rPr>
      </w:pPr>
    </w:p>
    <w:p w:rsidRPr="009F3F65" w:rsidR="003130C2" w:rsidP="003130C2" w:rsidRDefault="003130C2" w14:paraId="088C0834" w14:textId="77777777">
      <w:pPr>
        <w:spacing w:line="300" w:lineRule="exact"/>
        <w:rPr>
          <w:lang w:val="en-GB"/>
        </w:rPr>
      </w:pPr>
    </w:p>
    <w:p w:rsidRPr="009F3F65" w:rsidR="003130C2" w:rsidP="003130C2" w:rsidRDefault="003130C2" w14:paraId="7F2365EA" w14:textId="77777777">
      <w:pPr>
        <w:spacing w:line="300" w:lineRule="exact"/>
        <w:rPr>
          <w:lang w:val="en-GB"/>
        </w:rPr>
      </w:pPr>
    </w:p>
    <w:p w:rsidRPr="009F3F65" w:rsidR="003130C2" w:rsidP="003130C2" w:rsidRDefault="003130C2" w14:paraId="0C09B69A" w14:textId="77777777">
      <w:pPr>
        <w:spacing w:line="300" w:lineRule="exact"/>
        <w:rPr>
          <w:lang w:val="en-GB"/>
        </w:rPr>
      </w:pPr>
    </w:p>
    <w:p w:rsidRPr="009F3F65" w:rsidR="003130C2" w:rsidP="003130C2" w:rsidRDefault="003130C2" w14:paraId="6BAED755" w14:textId="77777777">
      <w:pPr>
        <w:spacing w:line="300" w:lineRule="exact"/>
        <w:rPr>
          <w:lang w:val="en-GB"/>
        </w:rPr>
      </w:pPr>
    </w:p>
    <w:p w:rsidRPr="009F3F65" w:rsidR="003130C2" w:rsidP="003130C2" w:rsidRDefault="003130C2" w14:paraId="2D87CA39" w14:textId="77777777">
      <w:pPr>
        <w:spacing w:line="300" w:lineRule="exact"/>
        <w:rPr>
          <w:lang w:val="en-GB"/>
        </w:rPr>
      </w:pPr>
    </w:p>
    <w:p w:rsidRPr="009F3F65" w:rsidR="003130C2" w:rsidP="003130C2" w:rsidRDefault="003130C2" w14:paraId="4D65A760" w14:textId="77777777">
      <w:pPr>
        <w:spacing w:line="300" w:lineRule="exact"/>
        <w:rPr>
          <w:lang w:val="en-GB"/>
        </w:rPr>
      </w:pPr>
    </w:p>
    <w:p w:rsidRPr="009F3F65" w:rsidR="003130C2" w:rsidP="003130C2" w:rsidRDefault="003130C2" w14:paraId="4FD2F055" w14:textId="77777777">
      <w:pPr>
        <w:spacing w:line="300" w:lineRule="exact"/>
        <w:rPr>
          <w:lang w:val="en-GB"/>
        </w:rPr>
      </w:pPr>
    </w:p>
    <w:p w:rsidRPr="009F3F65" w:rsidR="003130C2" w:rsidP="003130C2" w:rsidRDefault="003130C2" w14:paraId="6A5ABA47" w14:textId="77777777">
      <w:pPr>
        <w:spacing w:line="300" w:lineRule="exact"/>
        <w:rPr>
          <w:lang w:val="en-GB"/>
        </w:rPr>
      </w:pPr>
    </w:p>
    <w:p w:rsidRPr="009F3F65" w:rsidR="003130C2" w:rsidP="003130C2" w:rsidRDefault="003130C2" w14:paraId="35A927FC" w14:textId="77777777">
      <w:pPr>
        <w:spacing w:line="300" w:lineRule="exact"/>
        <w:rPr>
          <w:lang w:val="en-GB"/>
        </w:rPr>
      </w:pPr>
    </w:p>
    <w:p w:rsidRPr="009F3F65" w:rsidR="003130C2" w:rsidP="003130C2" w:rsidRDefault="003130C2" w14:paraId="356FC17E" w14:textId="77777777">
      <w:pPr>
        <w:spacing w:line="300" w:lineRule="exact"/>
        <w:rPr>
          <w:lang w:val="en-GB"/>
        </w:rPr>
      </w:pPr>
    </w:p>
    <w:p w:rsidRPr="009F3F65" w:rsidR="003130C2" w:rsidP="003130C2" w:rsidRDefault="003130C2" w14:paraId="1B5EDB8A" w14:textId="77777777">
      <w:pPr>
        <w:spacing w:line="300" w:lineRule="exact"/>
        <w:rPr>
          <w:lang w:val="en-GB"/>
        </w:rPr>
      </w:pPr>
    </w:p>
    <w:p w:rsidRPr="009F3F65" w:rsidR="003130C2" w:rsidP="003130C2" w:rsidRDefault="003130C2" w14:paraId="2118EBAA" w14:textId="77777777">
      <w:pPr>
        <w:spacing w:line="300" w:lineRule="exact"/>
        <w:rPr>
          <w:lang w:val="en-GB"/>
        </w:rPr>
      </w:pPr>
    </w:p>
    <w:p w:rsidRPr="009F3F65" w:rsidR="003130C2" w:rsidP="003130C2" w:rsidRDefault="003130C2" w14:paraId="5415AAE1" w14:textId="77777777">
      <w:pPr>
        <w:spacing w:line="300" w:lineRule="exact"/>
        <w:rPr>
          <w:lang w:val="en-GB"/>
        </w:rPr>
      </w:pPr>
    </w:p>
    <w:p w:rsidRPr="009F3F65" w:rsidR="003130C2" w:rsidP="003130C2" w:rsidRDefault="003130C2" w14:paraId="5E495693" w14:textId="77777777">
      <w:pPr>
        <w:spacing w:line="300" w:lineRule="exact"/>
        <w:rPr>
          <w:lang w:val="en-GB"/>
        </w:rPr>
      </w:pPr>
    </w:p>
    <w:p w:rsidRPr="009F3F65" w:rsidR="003130C2" w:rsidP="003130C2" w:rsidRDefault="003130C2" w14:paraId="3E8B2144" w14:textId="77777777">
      <w:pPr>
        <w:spacing w:line="300" w:lineRule="exact"/>
        <w:rPr>
          <w:lang w:val="en-GB"/>
        </w:rPr>
      </w:pPr>
    </w:p>
    <w:p w:rsidRPr="009F3F65" w:rsidR="003130C2" w:rsidP="003130C2" w:rsidRDefault="003130C2" w14:paraId="7A87FBB3" w14:textId="77777777">
      <w:pPr>
        <w:spacing w:line="300" w:lineRule="exact"/>
        <w:rPr>
          <w:lang w:val="en-GB"/>
        </w:rPr>
      </w:pPr>
    </w:p>
    <w:p w:rsidRPr="009F3F65" w:rsidR="003130C2" w:rsidP="003130C2" w:rsidRDefault="003130C2" w14:paraId="4DD0059A" w14:textId="77777777">
      <w:pPr>
        <w:spacing w:line="300" w:lineRule="exact"/>
        <w:jc w:val="center"/>
        <w:rPr>
          <w:color w:val="5B9BD5" w:themeColor="accent1"/>
          <w:sz w:val="20"/>
        </w:rPr>
      </w:pPr>
      <w:r>
        <w:rPr>
          <w:b/>
          <w:color w:val="5B9BD5" w:themeColor="accent1"/>
          <w:sz w:val="20"/>
        </w:rPr>
        <w:t>Figure 26.</w:t>
      </w:r>
      <w:r>
        <w:rPr>
          <w:color w:val="5B9BD5" w:themeColor="accent1"/>
          <w:sz w:val="20"/>
        </w:rPr>
        <w:t xml:space="preserve"> DEP synergies with other EU funding programmes – by country.</w:t>
      </w:r>
    </w:p>
    <w:p w:rsidRPr="009F3F65" w:rsidR="003130C2" w:rsidP="003130C2" w:rsidRDefault="003130C2" w14:paraId="4073BD49" w14:textId="77777777">
      <w:pPr>
        <w:spacing w:line="300" w:lineRule="exact"/>
      </w:pPr>
      <w:r>
        <w:t xml:space="preserve">During the semi-structured interviews, a representative from the </w:t>
      </w:r>
      <w:r>
        <w:rPr>
          <w:b/>
        </w:rPr>
        <w:t>Maltese</w:t>
      </w:r>
      <w:r>
        <w:t xml:space="preserve"> beneficiaries stressed that </w:t>
      </w:r>
      <w:r>
        <w:rPr>
          <w:b/>
        </w:rPr>
        <w:t>it is critical to ensure proper complementarity between the Horizon Europe programme and the DEP</w:t>
      </w:r>
      <w:r>
        <w:t xml:space="preserve">, by providing clearer separation of their scopes when drawing up specific calls (calls under Cluster 4 of Horizon Europe can overlap with calls under the DEP). The DEP should have a stronger role in the market uptake to close the loop of the research results provided by Horizon Europe as a programme more focused on R&amp;I. Complementarities should be fostered between the two programmes from a strategic planning perspective (e.g. the drawing up of the respective annual work programmes should be aligned and dealt with through the same comitology procedures and entities). There should be harmonisation between the two programmes when setting timelines and deadlines (clear synchronisation of the respective projects in terms of their beginning and end by ensuring the uptake of the results from one programme to the other). </w:t>
      </w:r>
    </w:p>
    <w:p w:rsidRPr="009F3F65" w:rsidR="003130C2" w:rsidP="003130C2" w:rsidRDefault="003130C2" w14:paraId="33317947" w14:textId="77777777">
      <w:pPr>
        <w:spacing w:line="300" w:lineRule="exact"/>
        <w:rPr>
          <w:lang w:val="en-GB"/>
        </w:rPr>
      </w:pPr>
    </w:p>
    <w:p w:rsidRPr="009F3F65" w:rsidR="003130C2" w:rsidP="003130C2" w:rsidRDefault="003130C2" w14:paraId="0C0677E1" w14:textId="77777777">
      <w:pPr>
        <w:spacing w:line="300" w:lineRule="exact"/>
      </w:pPr>
      <w:r>
        <w:t xml:space="preserve">Concerning advanced digital skills, the </w:t>
      </w:r>
      <w:r>
        <w:rPr>
          <w:b/>
        </w:rPr>
        <w:t>Maltese</w:t>
      </w:r>
      <w:r>
        <w:t xml:space="preserve"> beneficiaries </w:t>
      </w:r>
      <w:r>
        <w:rPr>
          <w:b/>
        </w:rPr>
        <w:t>stressed the need for the same type of complementarity between the DEP and the other EU programmes focusing on digital skills</w:t>
      </w:r>
      <w:r>
        <w:t xml:space="preserve"> (Creative Europe, Erasmus+, ESF+). Moreover, a representative from a </w:t>
      </w:r>
      <w:r>
        <w:rPr>
          <w:b/>
        </w:rPr>
        <w:t>Maltese</w:t>
      </w:r>
      <w:r>
        <w:t xml:space="preserve"> public entity provided the historical context of Malta’s involvement in related initiatives at EU level: it had mainly benefited from a project under the ESF+ (which had run from 2016 until 2023) with a special focus on students advancing their digital skills, and this had been quite successful (all other projects – e.g. eTwinning – stem from this experience). The public entity representative pointed out </w:t>
      </w:r>
      <w:r>
        <w:rPr>
          <w:b/>
        </w:rPr>
        <w:t>the need to ensure the alignment of the DEP with the Digital Education Action Plan</w:t>
      </w:r>
      <w:r>
        <w:t xml:space="preserve"> (e.g. Action 9 on the European Digital Skills Certificate) with a view to correctly identifying future skills needs. Moreover, the entity underlined the critical role that the EDIH-Malta Hub would play in streamlining the support for digital skills in academia and the private sector.</w:t>
      </w:r>
    </w:p>
    <w:p w:rsidRPr="009F3F65" w:rsidR="003130C2" w:rsidP="003130C2" w:rsidRDefault="003130C2" w14:paraId="6F31B978" w14:textId="77777777">
      <w:pPr>
        <w:spacing w:line="300" w:lineRule="exact"/>
        <w:rPr>
          <w:lang w:val="en-GB"/>
        </w:rPr>
      </w:pPr>
    </w:p>
    <w:p w:rsidRPr="009F3F65" w:rsidR="003130C2" w:rsidP="003130C2" w:rsidRDefault="003130C2" w14:paraId="61A51C6A" w14:textId="77777777">
      <w:pPr>
        <w:spacing w:line="300" w:lineRule="exact"/>
      </w:pPr>
      <w:r>
        <w:t xml:space="preserve">Furthermore, a representative from the </w:t>
      </w:r>
      <w:r>
        <w:rPr>
          <w:b/>
        </w:rPr>
        <w:t>Maltese</w:t>
      </w:r>
      <w:r>
        <w:t xml:space="preserve"> public </w:t>
      </w:r>
      <w:r>
        <w:rPr>
          <w:b/>
        </w:rPr>
        <w:t>authorities pointed to the importance of considering the DEP in conjunction with other EU and national funds</w:t>
      </w:r>
      <w:r>
        <w:t>, and highlighted the strategic role played by public agencies helping MSMEs to obtain finance from several different funds. In the public authority’s view, the DEP covers strategic subjects in terms of digital transformation and fills important gaps not covered by other funding opportunities.</w:t>
      </w:r>
    </w:p>
    <w:p w:rsidRPr="009F3F65" w:rsidR="003130C2" w:rsidP="003130C2" w:rsidRDefault="003130C2" w14:paraId="163FF709" w14:textId="77777777">
      <w:pPr>
        <w:spacing w:line="300" w:lineRule="exact"/>
        <w:rPr>
          <w:lang w:val="en-GB"/>
        </w:rPr>
      </w:pPr>
    </w:p>
    <w:p w:rsidRPr="009F3F65" w:rsidR="003130C2" w:rsidP="003130C2" w:rsidRDefault="003130C2" w14:paraId="2EF4D6A8" w14:textId="77777777">
      <w:pPr>
        <w:spacing w:line="300" w:lineRule="exact"/>
      </w:pPr>
      <w:r>
        <w:t xml:space="preserve">During the semi-structured interviews in Poland, representatives from the public authorities pointed to </w:t>
      </w:r>
      <w:r>
        <w:rPr>
          <w:b/>
        </w:rPr>
        <w:t>the need to ensure proper interaction and synergies between the EU programmes focusing on the same subjects</w:t>
      </w:r>
      <w:r>
        <w:t xml:space="preserve"> (e.g. semiconductors and HPCs are funded and covered by both the Digital Europe Programme and Horizon Europe). While Horizon Europe focuses on R&amp;I and the Digital Europe Programme focuses on market uptake, this conceptual separation is blurry when it comes to project development and implementation.</w:t>
      </w:r>
    </w:p>
    <w:p w:rsidRPr="009F3F65" w:rsidR="003130C2" w:rsidP="003130C2" w:rsidRDefault="003130C2" w14:paraId="01DBC254" w14:textId="77777777">
      <w:pPr>
        <w:spacing w:line="300" w:lineRule="exact"/>
        <w:rPr>
          <w:lang w:val="en-GB"/>
        </w:rPr>
      </w:pPr>
    </w:p>
    <w:p w:rsidRPr="009F3F65" w:rsidR="003130C2" w:rsidP="003130C2" w:rsidRDefault="003130C2" w14:paraId="66BAB514" w14:textId="77777777">
      <w:pPr>
        <w:spacing w:line="300" w:lineRule="exact"/>
      </w:pPr>
      <w:r>
        <w:t xml:space="preserve">The </w:t>
      </w:r>
      <w:r>
        <w:rPr>
          <w:b/>
        </w:rPr>
        <w:t>Polish</w:t>
      </w:r>
      <w:r>
        <w:t xml:space="preserve"> DEP beneficiaries noted that the similarities in terms of processes and structure with other EU funding programmes (e.g. Horizon 2020, Horizon Europe) facilitated the involvement of beneficiaries already active in those previous programmes, especially for projects on EDIHs. Nevertheless, they pointed out the challenge related to the application of the </w:t>
      </w:r>
      <w:r>
        <w:rPr>
          <w:i/>
        </w:rPr>
        <w:t>de minimis</w:t>
      </w:r>
      <w:r>
        <w:t xml:space="preserve"> aid regime as regards the awarding of grants under the DEP, which entailed more complex conditions for the implementation of projects (e.g. reduced flexibility in addressing the needs of clients/SMEs, increased formalities for cascade funding compared to the conditions established previously under Horizon 2020). </w:t>
      </w:r>
      <w:r>
        <w:rPr>
          <w:b/>
        </w:rPr>
        <w:lastRenderedPageBreak/>
        <w:t>It was suggested that better coordination should be ensured, by requiring the same scheme for all EDIHs</w:t>
      </w:r>
      <w:r>
        <w:t xml:space="preserve"> (instead of demanding documentation individually).</w:t>
      </w:r>
    </w:p>
    <w:p w:rsidRPr="009F3F65" w:rsidR="003130C2" w:rsidP="003130C2" w:rsidRDefault="003130C2" w14:paraId="23C1B2AF" w14:textId="77777777">
      <w:pPr>
        <w:spacing w:line="300" w:lineRule="exact"/>
        <w:rPr>
          <w:lang w:val="en-GB"/>
        </w:rPr>
      </w:pPr>
    </w:p>
    <w:p w:rsidRPr="009F3F65" w:rsidR="003130C2" w:rsidP="003130C2" w:rsidRDefault="003130C2" w14:paraId="58F0BC10" w14:textId="77777777">
      <w:pPr>
        <w:spacing w:line="300" w:lineRule="exact"/>
      </w:pPr>
      <w:r>
        <w:t xml:space="preserve">During the semi-structured interviews in </w:t>
      </w:r>
      <w:r>
        <w:rPr>
          <w:b/>
        </w:rPr>
        <w:t>Portugal</w:t>
      </w:r>
      <w:r>
        <w:t>, a representative from a digital innovation entity noted that the DEP was linked to the Horizon Programme. Digital Europe covered technological maturity levels that Horizon did not, aiding in technology implementation in the market and complementing the Horizon Programme. This intertwining, along with the co-financing mechanisms, was considered a reason why some countries ranked higher or lower. Portugal also utilised the Recovery Programme in specific domains such as digital innovation hubs and implemented co-financing mechanisms with different testing in the health sector through national mechanisms. However, for other domains, there were no co-financing mechanisms, which was considered demotivating, not only for Portugal.</w:t>
      </w:r>
    </w:p>
    <w:p w:rsidRPr="009F3F65" w:rsidR="003130C2" w:rsidP="003130C2" w:rsidRDefault="003130C2" w14:paraId="266B9F82" w14:textId="77777777">
      <w:pPr>
        <w:spacing w:line="300" w:lineRule="exact"/>
        <w:rPr>
          <w:lang w:val="en-GB"/>
        </w:rPr>
      </w:pPr>
    </w:p>
    <w:p w:rsidRPr="009F3F65" w:rsidR="003130C2" w:rsidP="003130C2" w:rsidRDefault="003130C2" w14:paraId="09D31512" w14:textId="77777777">
      <w:pPr>
        <w:spacing w:line="300" w:lineRule="exact"/>
      </w:pPr>
      <w:r>
        <w:t xml:space="preserve">Another point raised by </w:t>
      </w:r>
      <w:r>
        <w:rPr>
          <w:b/>
        </w:rPr>
        <w:t>Portugal</w:t>
      </w:r>
      <w:r>
        <w:t xml:space="preserve"> was the numerous difficulties in the interaction between the Recovery Programme and the DEP. </w:t>
      </w:r>
      <w:r>
        <w:rPr>
          <w:b/>
        </w:rPr>
        <w:t>There were some irregularities when combining these funds</w:t>
      </w:r>
      <w:r>
        <w:t>, as it was a dual financing approach. It was noted that the issues were related to the capacity to implement the programme. It was highlighted that the legislation process took too long, and that this legislative part had only been resolved the previous year.</w:t>
      </w:r>
    </w:p>
    <w:p w:rsidRPr="009F3F65" w:rsidR="003130C2" w:rsidP="003130C2" w:rsidRDefault="003130C2" w14:paraId="01DC1B06" w14:textId="77777777">
      <w:pPr>
        <w:spacing w:line="300" w:lineRule="exact"/>
        <w:rPr>
          <w:lang w:val="en-GB"/>
        </w:rPr>
      </w:pPr>
    </w:p>
    <w:p w:rsidRPr="009F3F65" w:rsidR="003130C2" w:rsidP="003130C2" w:rsidRDefault="003130C2" w14:paraId="74057398" w14:textId="77777777">
      <w:pPr>
        <w:spacing w:line="300" w:lineRule="exact"/>
      </w:pPr>
      <w:r>
        <w:t xml:space="preserve">Finally, the Portuguese stakeholders pointed out that </w:t>
      </w:r>
      <w:r>
        <w:rPr>
          <w:b/>
        </w:rPr>
        <w:t>there are other EU funding programmes with higher rates of co-financing, which make the DEP, standing at 50% co-financing, less attractive</w:t>
      </w:r>
      <w:r>
        <w:t>.</w:t>
      </w:r>
    </w:p>
    <w:p w:rsidRPr="009F3F65" w:rsidR="003130C2" w:rsidP="003130C2" w:rsidRDefault="003130C2" w14:paraId="103073D4" w14:textId="77777777">
      <w:pPr>
        <w:spacing w:line="300" w:lineRule="exact"/>
        <w:rPr>
          <w:lang w:val="en-GB"/>
        </w:rPr>
      </w:pPr>
    </w:p>
    <w:p w:rsidRPr="009F3F65" w:rsidR="003130C2" w:rsidP="003130C2" w:rsidRDefault="003130C2" w14:paraId="2DD83BE5" w14:textId="77777777">
      <w:pPr>
        <w:spacing w:line="300" w:lineRule="exact"/>
      </w:pPr>
      <w:r>
        <w:t xml:space="preserve">During the semi-structured interviews in </w:t>
      </w:r>
      <w:r>
        <w:rPr>
          <w:b/>
        </w:rPr>
        <w:t>Sweden</w:t>
      </w:r>
      <w:r>
        <w:t xml:space="preserve">, a representative from the public authorities noted that challenges arose from the need to find co-funding from different actors, leading to negative consequences. This co-funding difficulty was noted also for other programmes such as the European Regional Development Fund (ERDF) and Horizon, where it was possible to co-fund but it was complicated due to diverging national authority rules. These co-funding mechanisms were deemed detrimental to the implementation of the programme. </w:t>
      </w:r>
    </w:p>
    <w:p w:rsidRPr="009F3F65" w:rsidR="003130C2" w:rsidP="003130C2" w:rsidRDefault="003130C2" w14:paraId="5B7E9CA7" w14:textId="77777777">
      <w:pPr>
        <w:spacing w:line="300" w:lineRule="exact"/>
        <w:rPr>
          <w:lang w:val="en-GB"/>
        </w:rPr>
      </w:pPr>
    </w:p>
    <w:p w:rsidRPr="009F3F65" w:rsidR="003130C2" w:rsidP="003130C2" w:rsidRDefault="003130C2" w14:paraId="234C920E" w14:textId="77777777">
      <w:pPr>
        <w:spacing w:line="300" w:lineRule="exact"/>
      </w:pPr>
      <w:r>
        <w:t xml:space="preserve">In an additional question, </w:t>
      </w:r>
      <w:r>
        <w:rPr>
          <w:u w:val="single"/>
        </w:rPr>
        <w:t>asked to name any other funding programmes with which the DEP had developed synergies in their respective country to their knowledge</w:t>
      </w:r>
      <w:r>
        <w:t xml:space="preserve"> (</w:t>
      </w:r>
      <w:r>
        <w:rPr>
          <w:b/>
        </w:rPr>
        <w:t>question 15a</w:t>
      </w:r>
      <w:r>
        <w:t xml:space="preserve">), ten respondents mentioned the following programmes: EU4Health, the Creative Europe programme, the Justice programme (JUST), and the European Social Fund (ESF). In particular, the German stakeholders mentioned </w:t>
      </w:r>
      <w:r>
        <w:rPr>
          <w:i/>
        </w:rPr>
        <w:t>Mittelstand-Digital</w:t>
      </w:r>
      <w:r>
        <w:t xml:space="preserve"> and the </w:t>
      </w:r>
      <w:r>
        <w:rPr>
          <w:i/>
        </w:rPr>
        <w:t>Zukunftszentren</w:t>
      </w:r>
      <w:r>
        <w:t>, as well as the German Framework Programme on Quantum Technologies; it was also noted that the German part of Airbus is involved in DEP and EDF projects.</w:t>
      </w:r>
    </w:p>
    <w:p w:rsidRPr="009F3F65" w:rsidR="003130C2" w:rsidP="003130C2" w:rsidRDefault="003130C2" w14:paraId="4B8BDF54" w14:textId="77777777">
      <w:pPr>
        <w:spacing w:line="300" w:lineRule="exact"/>
        <w:rPr>
          <w:lang w:val="en-GB"/>
        </w:rPr>
      </w:pPr>
    </w:p>
    <w:p w:rsidRPr="009F3F65" w:rsidR="003130C2" w:rsidP="003130C2" w:rsidRDefault="003130C2" w14:paraId="500374DA" w14:textId="77777777">
      <w:pPr>
        <w:spacing w:line="300" w:lineRule="exact"/>
      </w:pPr>
      <w:r>
        <w:t xml:space="preserve">Finally, </w:t>
      </w:r>
      <w:r>
        <w:rPr>
          <w:u w:val="single"/>
        </w:rPr>
        <w:t>asked for their opinion on how relevant the national contact points (NCPs) had been in facilitating networking and cooperation between stakeholders and NCPs in other countries</w:t>
      </w:r>
      <w:r>
        <w:t xml:space="preserve"> (</w:t>
      </w:r>
      <w:r>
        <w:rPr>
          <w:b/>
        </w:rPr>
        <w:t>question 16</w:t>
      </w:r>
      <w:r>
        <w:t xml:space="preserve">), the respondents views were very divergent, with the largest number of respondents choosing the answers ‘not very relevant’ (26%) and ‘moderately relevant’ (23%). </w:t>
      </w:r>
    </w:p>
    <w:p w:rsidRPr="009F3F65" w:rsidR="003130C2" w:rsidP="003130C2" w:rsidRDefault="003130C2" w14:paraId="2FA6B925" w14:textId="77777777">
      <w:pPr>
        <w:spacing w:line="300" w:lineRule="exact"/>
        <w:rPr>
          <w:lang w:val="en-GB"/>
        </w:rPr>
      </w:pPr>
    </w:p>
    <w:p w:rsidRPr="009F3F65" w:rsidR="003130C2" w:rsidP="003130C2" w:rsidRDefault="003130C2" w14:paraId="2A199423" w14:textId="77777777">
      <w:pPr>
        <w:spacing w:line="240" w:lineRule="auto"/>
        <w:jc w:val="left"/>
      </w:pPr>
      <w:r>
        <w:br w:type="page"/>
      </w:r>
    </w:p>
    <w:p w:rsidRPr="009F3F65" w:rsidR="003130C2" w:rsidP="003130C2" w:rsidRDefault="003130C2" w14:paraId="3254D86F" w14:textId="77777777">
      <w:pPr>
        <w:spacing w:line="300" w:lineRule="exact"/>
        <w:rPr>
          <w:lang w:val="en-GB"/>
        </w:rPr>
      </w:pPr>
    </w:p>
    <w:p w:rsidRPr="009F3F65" w:rsidR="003130C2" w:rsidP="003130C2" w:rsidRDefault="003130C2" w14:paraId="7BFFEC5E" w14:textId="77777777">
      <w:pPr>
        <w:spacing w:line="300" w:lineRule="exact"/>
      </w:pPr>
      <w:r>
        <w:rPr>
          <w:noProof/>
        </w:rPr>
        <w:drawing>
          <wp:anchor distT="0" distB="0" distL="114300" distR="114300" simplePos="0" relativeHeight="251749376" behindDoc="0" locked="0" layoutInCell="1" allowOverlap="1" wp14:editId="70179DBE" wp14:anchorId="23B4F494">
            <wp:simplePos x="0" y="0"/>
            <wp:positionH relativeFrom="margin">
              <wp:posOffset>520700</wp:posOffset>
            </wp:positionH>
            <wp:positionV relativeFrom="paragraph">
              <wp:posOffset>0</wp:posOffset>
            </wp:positionV>
            <wp:extent cx="4813300" cy="2638425"/>
            <wp:effectExtent l="0" t="0" r="6350" b="9525"/>
            <wp:wrapNone/>
            <wp:docPr id="224" name="Chart 224">
              <a:extLst xmlns:a="http://schemas.openxmlformats.org/drawingml/2006/main">
                <a:ext uri="{FF2B5EF4-FFF2-40B4-BE49-F238E27FC236}">
                  <a16:creationId xmlns:a16="http://schemas.microsoft.com/office/drawing/2014/main" id="{DAA3A707-161E-4FF9-88E1-90C38E4BA0C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9"/>
              </a:graphicData>
            </a:graphic>
            <wp14:sizeRelH relativeFrom="margin">
              <wp14:pctWidth>0</wp14:pctWidth>
            </wp14:sizeRelH>
            <wp14:sizeRelV relativeFrom="margin">
              <wp14:pctHeight>0</wp14:pctHeight>
            </wp14:sizeRelV>
          </wp:anchor>
        </w:drawing>
      </w:r>
    </w:p>
    <w:p w:rsidRPr="009F3F65" w:rsidR="003130C2" w:rsidP="003130C2" w:rsidRDefault="003130C2" w14:paraId="241BCE62" w14:textId="77777777">
      <w:pPr>
        <w:spacing w:line="300" w:lineRule="exact"/>
        <w:rPr>
          <w:lang w:val="en-GB"/>
        </w:rPr>
      </w:pPr>
    </w:p>
    <w:p w:rsidRPr="009F3F65" w:rsidR="003130C2" w:rsidP="003130C2" w:rsidRDefault="003130C2" w14:paraId="59C93F5F" w14:textId="77777777">
      <w:pPr>
        <w:spacing w:line="300" w:lineRule="exact"/>
        <w:rPr>
          <w:lang w:val="en-GB"/>
        </w:rPr>
      </w:pPr>
    </w:p>
    <w:p w:rsidRPr="009F3F65" w:rsidR="003130C2" w:rsidP="003130C2" w:rsidRDefault="003130C2" w14:paraId="1890FB14" w14:textId="77777777">
      <w:pPr>
        <w:spacing w:line="300" w:lineRule="exact"/>
        <w:rPr>
          <w:lang w:val="en-GB"/>
        </w:rPr>
      </w:pPr>
    </w:p>
    <w:p w:rsidRPr="009F3F65" w:rsidR="003130C2" w:rsidP="003130C2" w:rsidRDefault="003130C2" w14:paraId="0CFCE065" w14:textId="77777777">
      <w:pPr>
        <w:spacing w:line="300" w:lineRule="exact"/>
        <w:rPr>
          <w:lang w:val="en-GB"/>
        </w:rPr>
      </w:pPr>
    </w:p>
    <w:p w:rsidRPr="009F3F65" w:rsidR="003130C2" w:rsidP="003130C2" w:rsidRDefault="003130C2" w14:paraId="5C394A06" w14:textId="77777777">
      <w:pPr>
        <w:spacing w:line="300" w:lineRule="exact"/>
        <w:rPr>
          <w:lang w:val="en-GB"/>
        </w:rPr>
      </w:pPr>
    </w:p>
    <w:p w:rsidRPr="009F3F65" w:rsidR="003130C2" w:rsidP="003130C2" w:rsidRDefault="003130C2" w14:paraId="1CD99F06" w14:textId="77777777">
      <w:pPr>
        <w:spacing w:line="300" w:lineRule="exact"/>
        <w:rPr>
          <w:lang w:val="en-GB"/>
        </w:rPr>
      </w:pPr>
    </w:p>
    <w:p w:rsidRPr="009F3F65" w:rsidR="003130C2" w:rsidP="003130C2" w:rsidRDefault="003130C2" w14:paraId="63B670A9" w14:textId="77777777">
      <w:pPr>
        <w:spacing w:line="300" w:lineRule="exact"/>
        <w:rPr>
          <w:lang w:val="en-GB"/>
        </w:rPr>
      </w:pPr>
    </w:p>
    <w:p w:rsidRPr="009F3F65" w:rsidR="003130C2" w:rsidP="003130C2" w:rsidRDefault="003130C2" w14:paraId="690CE82C" w14:textId="77777777">
      <w:pPr>
        <w:spacing w:line="300" w:lineRule="exact"/>
        <w:rPr>
          <w:lang w:val="en-GB"/>
        </w:rPr>
      </w:pPr>
    </w:p>
    <w:p w:rsidRPr="009F3F65" w:rsidR="003130C2" w:rsidP="003130C2" w:rsidRDefault="003130C2" w14:paraId="2F33C597" w14:textId="77777777">
      <w:pPr>
        <w:spacing w:line="300" w:lineRule="exact"/>
        <w:rPr>
          <w:lang w:val="en-GB"/>
        </w:rPr>
      </w:pPr>
    </w:p>
    <w:p w:rsidRPr="009F3F65" w:rsidR="003130C2" w:rsidP="003130C2" w:rsidRDefault="003130C2" w14:paraId="702FF104" w14:textId="77777777">
      <w:pPr>
        <w:spacing w:line="300" w:lineRule="exact"/>
        <w:rPr>
          <w:lang w:val="en-GB"/>
        </w:rPr>
      </w:pPr>
    </w:p>
    <w:p w:rsidRPr="009F3F65" w:rsidR="003130C2" w:rsidP="003130C2" w:rsidRDefault="003130C2" w14:paraId="7A3E2B5F" w14:textId="77777777">
      <w:pPr>
        <w:spacing w:line="300" w:lineRule="exact"/>
        <w:rPr>
          <w:lang w:val="en-GB"/>
        </w:rPr>
      </w:pPr>
    </w:p>
    <w:p w:rsidRPr="009F3F65" w:rsidR="003130C2" w:rsidP="003130C2" w:rsidRDefault="003130C2" w14:paraId="3E12E4B5" w14:textId="77777777">
      <w:pPr>
        <w:spacing w:line="300" w:lineRule="exact"/>
        <w:rPr>
          <w:lang w:val="en-GB"/>
        </w:rPr>
      </w:pPr>
    </w:p>
    <w:p w:rsidRPr="009F3F65" w:rsidR="003130C2" w:rsidP="003130C2" w:rsidRDefault="003130C2" w14:paraId="75DCBDB5" w14:textId="77777777">
      <w:pPr>
        <w:spacing w:line="300" w:lineRule="exact"/>
        <w:rPr>
          <w:lang w:val="en-GB"/>
        </w:rPr>
      </w:pPr>
    </w:p>
    <w:p w:rsidRPr="009F3F65" w:rsidR="003130C2" w:rsidP="003130C2" w:rsidRDefault="003130C2" w14:paraId="3066AD4F" w14:textId="77777777">
      <w:pPr>
        <w:spacing w:line="300" w:lineRule="exact"/>
        <w:jc w:val="center"/>
      </w:pPr>
      <w:r>
        <w:rPr>
          <w:b/>
          <w:color w:val="5B9BD5" w:themeColor="accent1"/>
          <w:sz w:val="20"/>
        </w:rPr>
        <w:t>Figure 27.</w:t>
      </w:r>
      <w:r>
        <w:rPr>
          <w:color w:val="5B9BD5" w:themeColor="accent1"/>
          <w:sz w:val="20"/>
        </w:rPr>
        <w:t xml:space="preserve"> Relevance of the NCPs in facilitating networking and cooperation – general.</w:t>
      </w:r>
    </w:p>
    <w:p w:rsidRPr="009F3F65" w:rsidR="003130C2" w:rsidP="003130C2" w:rsidRDefault="003130C2" w14:paraId="6E13808B" w14:textId="77777777">
      <w:pPr>
        <w:spacing w:line="300" w:lineRule="exact"/>
        <w:rPr>
          <w:lang w:val="en-GB"/>
        </w:rPr>
      </w:pPr>
    </w:p>
    <w:p w:rsidRPr="009F3F65" w:rsidR="003130C2" w:rsidP="003130C2" w:rsidRDefault="003130C2" w14:paraId="7D375452" w14:textId="77777777">
      <w:pPr>
        <w:spacing w:line="300" w:lineRule="exact"/>
      </w:pPr>
      <w:r>
        <w:t>Looking at the differences between the countries, the German respondents put forward the most positive views, with 33% answering ‘very relevant’ and 27% ‘moderately relevant’, though 20% (or 3 persons) considered the work of the NCPs in facilitating networking and cooperation between stakeholders to be ‘not very relevant’. The Maltese and the Polish respondents had one person choosing each of the categories, apart from the ‘unsure’ option, whilst 40% (or 4 persons) of the Swedish respondents chose exactly that answer. Finally, half of the Polish respondents (or 4 persons) considered the activities of the NCPs to be ‘not very relevant’.</w:t>
      </w:r>
    </w:p>
    <w:p w:rsidRPr="009F3F65" w:rsidR="003130C2" w:rsidP="003130C2" w:rsidRDefault="003130C2" w14:paraId="4EAAC97F" w14:textId="77777777">
      <w:pPr>
        <w:spacing w:line="300" w:lineRule="exact"/>
        <w:rPr>
          <w:lang w:val="en-GB"/>
        </w:rPr>
      </w:pPr>
    </w:p>
    <w:p w:rsidRPr="009F3F65" w:rsidR="003130C2" w:rsidP="003130C2" w:rsidRDefault="003130C2" w14:paraId="0900E2C9" w14:textId="77777777">
      <w:pPr>
        <w:spacing w:line="300" w:lineRule="exact"/>
      </w:pPr>
      <w:r>
        <w:t xml:space="preserve">During the semi-structured interviews, the </w:t>
      </w:r>
      <w:r>
        <w:rPr>
          <w:b/>
        </w:rPr>
        <w:t>German</w:t>
      </w:r>
      <w:r>
        <w:t xml:space="preserve"> stakeholders </w:t>
      </w:r>
      <w:r>
        <w:rPr>
          <w:b/>
        </w:rPr>
        <w:t>highlighted the need to set up a Digital Europe Dashboard similar to the Horizon Dashboard</w:t>
      </w:r>
      <w:r>
        <w:t xml:space="preserve">, where all projects are listed and visible with statistics. Such a dashboard would facilitate the coordination activities of the national contact points, whose coordination at EU level, in turn, should also be improved. Furthermore, representatives from the German public authorities highlighted </w:t>
      </w:r>
      <w:r>
        <w:rPr>
          <w:b/>
        </w:rPr>
        <w:t>the importance of strengthening the connections between the European dimension and the different national dimensions through a stronger national contact points network</w:t>
      </w:r>
      <w:r>
        <w:t xml:space="preserve"> (similarly to the network of Horizon Europe which had decades of experience). This would enable a comprehensive analysis by integrating the general perspective from the EU level and the granular perspective from the national contact points at Member State level.</w:t>
      </w:r>
    </w:p>
    <w:p w:rsidRPr="009F3F65" w:rsidR="003130C2" w:rsidP="003130C2" w:rsidRDefault="003130C2" w14:paraId="0208DDBD" w14:textId="77777777">
      <w:pPr>
        <w:spacing w:line="300" w:lineRule="exact"/>
        <w:rPr>
          <w:lang w:val="en-GB"/>
        </w:rPr>
      </w:pPr>
    </w:p>
    <w:p w:rsidRPr="009F3F65" w:rsidR="003130C2" w:rsidP="003130C2" w:rsidRDefault="003130C2" w14:paraId="292F4F4A" w14:textId="77777777">
      <w:pPr>
        <w:spacing w:line="300" w:lineRule="exact"/>
      </w:pPr>
      <w:r>
        <w:t xml:space="preserve">A representative from the </w:t>
      </w:r>
      <w:r>
        <w:rPr>
          <w:b/>
        </w:rPr>
        <w:t>Maltese</w:t>
      </w:r>
      <w:r>
        <w:t xml:space="preserve"> public authorities reported </w:t>
      </w:r>
      <w:r>
        <w:rPr>
          <w:b/>
        </w:rPr>
        <w:t>the need for training for the national authorities on the activities that the national contact points should carry out</w:t>
      </w:r>
      <w:r>
        <w:t xml:space="preserve">, focusing on all five key areas of the DEP. Furthermore, two representatives from </w:t>
      </w:r>
      <w:r>
        <w:rPr>
          <w:b/>
        </w:rPr>
        <w:t>Maltese</w:t>
      </w:r>
      <w:r>
        <w:t xml:space="preserve"> companies, as beneficiaries of the DEP, underlined the need to promote the programme locally (comparing the level of awareness with other EU funding programmes) and pointed out that </w:t>
      </w:r>
      <w:r>
        <w:rPr>
          <w:b/>
        </w:rPr>
        <w:t>the NCP services under the DEP lagged behind</w:t>
      </w:r>
      <w:r>
        <w:t>.</w:t>
      </w:r>
    </w:p>
    <w:p w:rsidRPr="009F3F65" w:rsidR="003130C2" w:rsidP="003130C2" w:rsidRDefault="003130C2" w14:paraId="17018322" w14:textId="77777777">
      <w:pPr>
        <w:spacing w:line="300" w:lineRule="exact"/>
        <w:rPr>
          <w:lang w:val="en-GB"/>
        </w:rPr>
      </w:pPr>
    </w:p>
    <w:p w:rsidRPr="009F3F65" w:rsidR="003130C2" w:rsidP="003130C2" w:rsidRDefault="003130C2" w14:paraId="30107124" w14:textId="77777777">
      <w:r>
        <w:t xml:space="preserve">During the semi-structured interviews in </w:t>
      </w:r>
      <w:r>
        <w:rPr>
          <w:b/>
        </w:rPr>
        <w:t>Poland</w:t>
      </w:r>
      <w:r>
        <w:t xml:space="preserve">, representatives from the public authorities pointed to </w:t>
      </w:r>
      <w:r>
        <w:rPr>
          <w:b/>
        </w:rPr>
        <w:t>the strong need to ensure access to the databases of the DEP so that the national contact points could reach the beneficiaries</w:t>
      </w:r>
      <w:r>
        <w:t>. Moreover, additional training for the national contact points under the programme would also be conducive to proper support being given to the beneficiaries and potential interested entities.</w:t>
      </w:r>
    </w:p>
    <w:p w:rsidRPr="009F3F65" w:rsidR="003130C2" w:rsidP="003130C2" w:rsidRDefault="003130C2" w14:paraId="01D137FE" w14:textId="77777777">
      <w:pPr>
        <w:rPr>
          <w:lang w:val="en-GB"/>
        </w:rPr>
      </w:pPr>
    </w:p>
    <w:p w:rsidRPr="009F3F65" w:rsidR="003130C2" w:rsidP="003130C2" w:rsidRDefault="003130C2" w14:paraId="525DAA71" w14:textId="77777777">
      <w:pPr>
        <w:pStyle w:val="Heading2"/>
        <w:spacing w:after="120" w:line="300" w:lineRule="exact"/>
        <w:rPr>
          <w:b/>
          <w:u w:val="single"/>
        </w:rPr>
      </w:pPr>
      <w:bookmarkStart w:name="_Toc125632265" w:id="15"/>
      <w:bookmarkStart w:name="_Toc174452846" w:id="16"/>
      <w:r>
        <w:rPr>
          <w:b/>
          <w:u w:val="single"/>
        </w:rPr>
        <w:t>Inclusion of civil society and added value</w:t>
      </w:r>
      <w:bookmarkEnd w:id="15"/>
      <w:bookmarkEnd w:id="16"/>
    </w:p>
    <w:p w:rsidRPr="009F3F65" w:rsidR="003130C2" w:rsidP="003130C2" w:rsidRDefault="003130C2" w14:paraId="6E60A078" w14:textId="77777777">
      <w:pPr>
        <w:spacing w:after="120" w:line="300" w:lineRule="exact"/>
        <w:jc w:val="left"/>
        <w:rPr>
          <w:lang w:val="en-GB"/>
        </w:rPr>
      </w:pPr>
    </w:p>
    <w:tbl>
      <w:tblPr>
        <w:tblStyle w:val="TableGrid"/>
        <w:tblW w:w="0" w:type="auto"/>
        <w:tblLook w:val="04A0" w:firstRow="1" w:lastRow="0" w:firstColumn="1" w:lastColumn="0" w:noHBand="0" w:noVBand="1"/>
      </w:tblPr>
      <w:tblGrid>
        <w:gridCol w:w="9061"/>
      </w:tblGrid>
      <w:tr w:rsidRPr="00B47B36" w:rsidR="003130C2" w:rsidTr="00F32872" w14:paraId="6CF186C5" w14:textId="77777777">
        <w:tc>
          <w:tcPr>
            <w:tcW w:w="9063" w:type="dxa"/>
          </w:tcPr>
          <w:p w:rsidRPr="00B47B36" w:rsidR="003130C2" w:rsidP="00F32872" w:rsidRDefault="003130C2" w14:paraId="0BF91043" w14:textId="77777777">
            <w:pPr>
              <w:spacing w:after="120" w:line="300" w:lineRule="exact"/>
            </w:pPr>
            <w:r>
              <w:t xml:space="preserve">This section examines the involvement of organised civil society in the design, implementation and monitoring of the Digital Europe Programme since 2021. </w:t>
            </w:r>
          </w:p>
        </w:tc>
      </w:tr>
    </w:tbl>
    <w:p w:rsidRPr="009F3F65" w:rsidR="003130C2" w:rsidP="003130C2" w:rsidRDefault="003130C2" w14:paraId="08CC28C2" w14:textId="77777777">
      <w:pPr>
        <w:rPr>
          <w:lang w:val="en-GB"/>
        </w:rPr>
      </w:pPr>
    </w:p>
    <w:p w:rsidRPr="009F3F65" w:rsidR="003130C2" w:rsidP="003130C2" w:rsidRDefault="003130C2" w14:paraId="1B445140" w14:textId="77777777">
      <w:r>
        <w:t xml:space="preserve">Regarding the </w:t>
      </w:r>
      <w:r>
        <w:rPr>
          <w:u w:val="single"/>
        </w:rPr>
        <w:t>quality of the general communication and information on the DEP at European level and in their respective countries</w:t>
      </w:r>
      <w:r>
        <w:t xml:space="preserve"> (</w:t>
      </w:r>
      <w:r>
        <w:rPr>
          <w:b/>
        </w:rPr>
        <w:t>question 17</w:t>
      </w:r>
      <w:r>
        <w:t>), almost half of the respondents (49%) expressed the view that this had been ‘moderately good’ at European level, whilst 35% considered that it had been ‘not very good’ at national level. Also, when taking into account the other response options, it can be concluded that the respondents perceived the general communication and information on the DEP to be better at European level.</w:t>
      </w:r>
    </w:p>
    <w:p w:rsidRPr="009F3F65" w:rsidR="003130C2" w:rsidP="003130C2" w:rsidRDefault="003130C2" w14:paraId="26EDD5A0" w14:textId="77777777">
      <w:pPr>
        <w:rPr>
          <w:lang w:val="en-GB"/>
        </w:rPr>
      </w:pPr>
    </w:p>
    <w:p w:rsidRPr="009F3F65" w:rsidR="003130C2" w:rsidP="003130C2" w:rsidRDefault="003130C2" w14:paraId="0D2918A5" w14:textId="77777777">
      <w:r>
        <w:rPr>
          <w:noProof/>
        </w:rPr>
        <w:drawing>
          <wp:anchor distT="0" distB="0" distL="114300" distR="114300" simplePos="0" relativeHeight="251758592" behindDoc="0" locked="0" layoutInCell="1" allowOverlap="1" wp14:editId="30DE32E0" wp14:anchorId="550B62E8">
            <wp:simplePos x="0" y="0"/>
            <wp:positionH relativeFrom="margin">
              <wp:posOffset>95250</wp:posOffset>
            </wp:positionH>
            <wp:positionV relativeFrom="paragraph">
              <wp:posOffset>5080</wp:posOffset>
            </wp:positionV>
            <wp:extent cx="5530850" cy="2781300"/>
            <wp:effectExtent l="0" t="0" r="12700" b="0"/>
            <wp:wrapNone/>
            <wp:docPr id="226" name="Chart 226">
              <a:extLst xmlns:a="http://schemas.openxmlformats.org/drawingml/2006/main">
                <a:ext uri="{FF2B5EF4-FFF2-40B4-BE49-F238E27FC236}">
                  <a16:creationId xmlns:a16="http://schemas.microsoft.com/office/drawing/2014/main" id="{9AEBE706-A853-4CEB-9FFE-B584F51A571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0"/>
              </a:graphicData>
            </a:graphic>
            <wp14:sizeRelH relativeFrom="margin">
              <wp14:pctWidth>0</wp14:pctWidth>
            </wp14:sizeRelH>
            <wp14:sizeRelV relativeFrom="margin">
              <wp14:pctHeight>0</wp14:pctHeight>
            </wp14:sizeRelV>
          </wp:anchor>
        </w:drawing>
      </w:r>
    </w:p>
    <w:p w:rsidRPr="009F3F65" w:rsidR="003130C2" w:rsidP="003130C2" w:rsidRDefault="003130C2" w14:paraId="7CA32A49" w14:textId="77777777">
      <w:pPr>
        <w:rPr>
          <w:lang w:val="en-GB"/>
        </w:rPr>
      </w:pPr>
    </w:p>
    <w:p w:rsidRPr="009F3F65" w:rsidR="003130C2" w:rsidP="003130C2" w:rsidRDefault="003130C2" w14:paraId="1A9A2324" w14:textId="77777777">
      <w:pPr>
        <w:rPr>
          <w:lang w:val="en-GB"/>
        </w:rPr>
      </w:pPr>
    </w:p>
    <w:p w:rsidRPr="009F3F65" w:rsidR="003130C2" w:rsidP="003130C2" w:rsidRDefault="003130C2" w14:paraId="2642CFDB" w14:textId="77777777">
      <w:pPr>
        <w:rPr>
          <w:lang w:val="en-GB"/>
        </w:rPr>
      </w:pPr>
    </w:p>
    <w:p w:rsidRPr="009F3F65" w:rsidR="003130C2" w:rsidP="003130C2" w:rsidRDefault="003130C2" w14:paraId="6C2CCBBD" w14:textId="77777777">
      <w:pPr>
        <w:rPr>
          <w:lang w:val="en-GB"/>
        </w:rPr>
      </w:pPr>
    </w:p>
    <w:p w:rsidRPr="009F3F65" w:rsidR="003130C2" w:rsidP="003130C2" w:rsidRDefault="003130C2" w14:paraId="0D9100EF" w14:textId="77777777">
      <w:pPr>
        <w:rPr>
          <w:lang w:val="en-GB"/>
        </w:rPr>
      </w:pPr>
    </w:p>
    <w:p w:rsidRPr="009F3F65" w:rsidR="003130C2" w:rsidP="003130C2" w:rsidRDefault="003130C2" w14:paraId="0EDD7A43" w14:textId="77777777">
      <w:pPr>
        <w:rPr>
          <w:lang w:val="en-GB"/>
        </w:rPr>
      </w:pPr>
    </w:p>
    <w:p w:rsidRPr="009F3F65" w:rsidR="003130C2" w:rsidP="003130C2" w:rsidRDefault="003130C2" w14:paraId="61A820F9" w14:textId="77777777">
      <w:pPr>
        <w:rPr>
          <w:lang w:val="en-GB"/>
        </w:rPr>
      </w:pPr>
    </w:p>
    <w:p w:rsidRPr="009F3F65" w:rsidR="003130C2" w:rsidP="003130C2" w:rsidRDefault="003130C2" w14:paraId="0A05D8FC" w14:textId="77777777">
      <w:pPr>
        <w:rPr>
          <w:lang w:val="en-GB"/>
        </w:rPr>
      </w:pPr>
    </w:p>
    <w:p w:rsidRPr="009F3F65" w:rsidR="003130C2" w:rsidP="003130C2" w:rsidRDefault="003130C2" w14:paraId="1D61FDF0" w14:textId="77777777">
      <w:pPr>
        <w:rPr>
          <w:lang w:val="en-GB"/>
        </w:rPr>
      </w:pPr>
    </w:p>
    <w:p w:rsidRPr="009F3F65" w:rsidR="003130C2" w:rsidP="003130C2" w:rsidRDefault="003130C2" w14:paraId="5357911D" w14:textId="77777777">
      <w:pPr>
        <w:rPr>
          <w:lang w:val="en-GB"/>
        </w:rPr>
      </w:pPr>
    </w:p>
    <w:p w:rsidRPr="009F3F65" w:rsidR="003130C2" w:rsidP="003130C2" w:rsidRDefault="003130C2" w14:paraId="6166F6D3" w14:textId="77777777">
      <w:pPr>
        <w:rPr>
          <w:lang w:val="en-GB"/>
        </w:rPr>
      </w:pPr>
    </w:p>
    <w:p w:rsidRPr="009F3F65" w:rsidR="003130C2" w:rsidP="003130C2" w:rsidRDefault="003130C2" w14:paraId="4617EF11" w14:textId="77777777">
      <w:pPr>
        <w:rPr>
          <w:lang w:val="en-GB"/>
        </w:rPr>
      </w:pPr>
    </w:p>
    <w:p w:rsidRPr="009F3F65" w:rsidR="003130C2" w:rsidP="003130C2" w:rsidRDefault="003130C2" w14:paraId="1F3B4707" w14:textId="77777777">
      <w:pPr>
        <w:rPr>
          <w:lang w:val="en-GB"/>
        </w:rPr>
      </w:pPr>
    </w:p>
    <w:p w:rsidRPr="009F3F65" w:rsidR="003130C2" w:rsidP="003130C2" w:rsidRDefault="003130C2" w14:paraId="4020A7F1" w14:textId="77777777">
      <w:pPr>
        <w:rPr>
          <w:lang w:val="en-GB"/>
        </w:rPr>
      </w:pPr>
    </w:p>
    <w:p w:rsidRPr="009F3F65" w:rsidR="003130C2" w:rsidP="003130C2" w:rsidRDefault="003130C2" w14:paraId="3FD79E92" w14:textId="77777777">
      <w:pPr>
        <w:jc w:val="center"/>
        <w:rPr>
          <w:color w:val="5B9BD5" w:themeColor="accent1"/>
          <w:sz w:val="20"/>
        </w:rPr>
      </w:pPr>
      <w:r>
        <w:rPr>
          <w:b/>
          <w:color w:val="5B9BD5" w:themeColor="accent1"/>
          <w:sz w:val="20"/>
        </w:rPr>
        <w:t>Figure 28.</w:t>
      </w:r>
      <w:r>
        <w:rPr>
          <w:color w:val="5B9BD5" w:themeColor="accent1"/>
          <w:sz w:val="20"/>
        </w:rPr>
        <w:t xml:space="preserve"> Quality of the general communication and information on the DEP – general.</w:t>
      </w:r>
    </w:p>
    <w:p w:rsidRPr="009F3F65" w:rsidR="003130C2" w:rsidP="003130C2" w:rsidRDefault="003130C2" w14:paraId="4DEB0E98" w14:textId="77777777">
      <w:pPr>
        <w:jc w:val="center"/>
        <w:rPr>
          <w:color w:val="5B9BD5" w:themeColor="accent1"/>
          <w:sz w:val="20"/>
          <w:lang w:val="en-GB"/>
        </w:rPr>
      </w:pPr>
    </w:p>
    <w:p w:rsidRPr="009F3F65" w:rsidR="003130C2" w:rsidP="003130C2" w:rsidRDefault="003130C2" w14:paraId="4D9BC8F7" w14:textId="77777777">
      <w:r>
        <w:t>In a cross-country comparison, the answers are somewhat diverging, though the respondents in all five countries agreed that the communication and information on the DEP had been of a better quality at European level. In particular, it should be noted that a large number of the respondents in all five countries agreed that these efforts had been ‘not very good’ at national level (40% of the German respondents, 50% of the Polish and 75% (or 3 persons) of the Portuguese, whilst 30% (or 3 persons) of the Swedish respondents even evaluated these efforts as having been ‘not at all good’. The Maltese respondents were split between all answer categories, except ‘very good’.</w:t>
      </w:r>
    </w:p>
    <w:p w:rsidRPr="009F3F65" w:rsidR="003130C2" w:rsidP="003130C2" w:rsidRDefault="003130C2" w14:paraId="6C798D36" w14:textId="77777777">
      <w:pPr>
        <w:jc w:val="center"/>
        <w:rPr>
          <w:color w:val="5B9BD5" w:themeColor="accent1"/>
          <w:sz w:val="20"/>
          <w:lang w:val="en-GB"/>
        </w:rPr>
      </w:pPr>
    </w:p>
    <w:p w:rsidRPr="009F3F65" w:rsidR="003130C2" w:rsidP="003130C2" w:rsidRDefault="003130C2" w14:paraId="0E2B3686" w14:textId="77777777">
      <w:pPr>
        <w:jc w:val="center"/>
        <w:rPr>
          <w:color w:val="5B9BD5" w:themeColor="accent1"/>
          <w:sz w:val="20"/>
        </w:rPr>
      </w:pPr>
      <w:r>
        <w:rPr>
          <w:noProof/>
        </w:rPr>
        <w:lastRenderedPageBreak/>
        <w:drawing>
          <wp:inline distT="0" distB="0" distL="0" distR="0" wp14:anchorId="575297FC" wp14:editId="169D8BDF">
            <wp:extent cx="5731510" cy="3382010"/>
            <wp:effectExtent l="0" t="0" r="2540" b="8890"/>
            <wp:docPr id="16" name="Chart 16">
              <a:extLst xmlns:a="http://schemas.openxmlformats.org/drawingml/2006/main">
                <a:ext uri="{FF2B5EF4-FFF2-40B4-BE49-F238E27FC236}">
                  <a16:creationId xmlns:a16="http://schemas.microsoft.com/office/drawing/2014/main" id="{EA64BF9A-7E42-4D3F-96FE-28F3E1DFA68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1"/>
              </a:graphicData>
            </a:graphic>
          </wp:inline>
        </w:drawing>
      </w:r>
    </w:p>
    <w:p w:rsidRPr="009F3F65" w:rsidR="003130C2" w:rsidP="003130C2" w:rsidRDefault="003130C2" w14:paraId="2AD7675B" w14:textId="77777777">
      <w:pPr>
        <w:jc w:val="center"/>
        <w:rPr>
          <w:color w:val="5B9BD5" w:themeColor="accent1"/>
          <w:sz w:val="20"/>
        </w:rPr>
      </w:pPr>
      <w:r>
        <w:rPr>
          <w:b/>
          <w:color w:val="5B9BD5" w:themeColor="accent1"/>
          <w:sz w:val="20"/>
        </w:rPr>
        <w:t>Figure 29.</w:t>
      </w:r>
      <w:r>
        <w:rPr>
          <w:color w:val="5B9BD5" w:themeColor="accent1"/>
          <w:sz w:val="20"/>
        </w:rPr>
        <w:t xml:space="preserve"> Quality of the general communication and information on the DEP – by country.</w:t>
      </w:r>
    </w:p>
    <w:p w:rsidRPr="009F3F65" w:rsidR="003130C2" w:rsidP="003130C2" w:rsidRDefault="003130C2" w14:paraId="24A4DC23" w14:textId="77777777">
      <w:pPr>
        <w:jc w:val="center"/>
        <w:rPr>
          <w:color w:val="5B9BD5" w:themeColor="accent1"/>
          <w:sz w:val="20"/>
          <w:lang w:val="en-GB"/>
        </w:rPr>
      </w:pPr>
    </w:p>
    <w:p w:rsidRPr="009F3F65" w:rsidR="003130C2" w:rsidP="003130C2" w:rsidRDefault="003130C2" w14:paraId="639DE887" w14:textId="77777777">
      <w:r>
        <w:t xml:space="preserve">During the semi-structured interviews, the </w:t>
      </w:r>
      <w:r>
        <w:rPr>
          <w:b/>
        </w:rPr>
        <w:t>German</w:t>
      </w:r>
      <w:r>
        <w:t xml:space="preserve"> stakeholders noted </w:t>
      </w:r>
      <w:r>
        <w:rPr>
          <w:b/>
        </w:rPr>
        <w:t>that the dissemination and communication efforts about the DEP need improvement</w:t>
      </w:r>
      <w:r>
        <w:t xml:space="preserve">. SMEs and smaller companies might be unaware of the programme details, limiting participation and effectiveness. Enhanced efforts to publicise the programme could ensure broader awareness and participation. In particular, there was a need to harmonise and standardise external communication activities (e.g. use of the same communication methods as for the EDIHs) and ensure synergies with other similar initiatives covered by other actors (beyond EDIH services, digital supporting services might also be provided by local chambers of commerce). </w:t>
      </w:r>
    </w:p>
    <w:p w:rsidRPr="009F3F65" w:rsidR="003130C2" w:rsidP="003130C2" w:rsidRDefault="003130C2" w14:paraId="3BEE7DA0" w14:textId="77777777">
      <w:pPr>
        <w:rPr>
          <w:lang w:val="en-GB"/>
        </w:rPr>
      </w:pPr>
    </w:p>
    <w:p w:rsidRPr="009F3F65" w:rsidR="003130C2" w:rsidP="003130C2" w:rsidRDefault="003130C2" w14:paraId="47564342" w14:textId="77777777">
      <w:r>
        <w:t xml:space="preserve">The </w:t>
      </w:r>
      <w:r>
        <w:rPr>
          <w:b/>
        </w:rPr>
        <w:t>Maltese</w:t>
      </w:r>
      <w:r>
        <w:t xml:space="preserve"> stakeholders also noted that the dissemination and communication efforts about the DEP need improvement, including with regard to public authorities responsible for disseminating information about the programme, as many stakeholders are unaware of the programme details. Representatives from the Maltese public authorities confirmed the need to ensure wider awareness- raising campaigns.</w:t>
      </w:r>
    </w:p>
    <w:p w:rsidRPr="009F3F65" w:rsidR="003130C2" w:rsidP="003130C2" w:rsidRDefault="003130C2" w14:paraId="535F168A" w14:textId="77777777">
      <w:pPr>
        <w:rPr>
          <w:lang w:val="en-GB"/>
        </w:rPr>
      </w:pPr>
    </w:p>
    <w:p w:rsidRPr="009F3F65" w:rsidR="003130C2" w:rsidP="003130C2" w:rsidRDefault="003130C2" w14:paraId="01F084A1" w14:textId="77777777">
      <w:r>
        <w:t xml:space="preserve">The lack of effective dissemination of information about the programme was also emphasised by the </w:t>
      </w:r>
      <w:r>
        <w:rPr>
          <w:b/>
        </w:rPr>
        <w:t>Portuguese</w:t>
      </w:r>
      <w:r>
        <w:t xml:space="preserve"> stakeholders.</w:t>
      </w:r>
    </w:p>
    <w:p w:rsidRPr="009F3F65" w:rsidR="003130C2" w:rsidP="003130C2" w:rsidRDefault="003130C2" w14:paraId="031CB576" w14:textId="77777777">
      <w:pPr>
        <w:rPr>
          <w:lang w:val="en-GB"/>
        </w:rPr>
      </w:pPr>
    </w:p>
    <w:p w:rsidRPr="009F3F65" w:rsidR="003130C2" w:rsidP="003130C2" w:rsidRDefault="003130C2" w14:paraId="7F6A2058" w14:textId="77777777">
      <w:r>
        <w:t xml:space="preserve">During the semi-structured interviews in </w:t>
      </w:r>
      <w:r>
        <w:rPr>
          <w:b/>
        </w:rPr>
        <w:t>Sweden</w:t>
      </w:r>
      <w:r>
        <w:t xml:space="preserve">, a representative from the public authorities noted that digital targets show potential connections, but communication remains an issue. </w:t>
      </w:r>
      <w:r>
        <w:rPr>
          <w:b/>
        </w:rPr>
        <w:t>Communication problems exist at both the national and EU levels, as well as a lack of clear understanding of roles and responsibilities</w:t>
      </w:r>
      <w:r>
        <w:t xml:space="preserve">. The unit responsible at the European Commission was said to be small and was considered to assume that national governments would handle the relevant tasks, but the national governments may not view it as their responsibility. </w:t>
      </w:r>
    </w:p>
    <w:p w:rsidRPr="009F3F65" w:rsidR="003130C2" w:rsidP="003130C2" w:rsidRDefault="003130C2" w14:paraId="2567D4D0" w14:textId="77777777">
      <w:pPr>
        <w:rPr>
          <w:lang w:val="en-GB"/>
        </w:rPr>
      </w:pPr>
    </w:p>
    <w:p w:rsidRPr="009F3F65" w:rsidR="003130C2" w:rsidP="003130C2" w:rsidRDefault="003130C2" w14:paraId="1B5C03B6" w14:textId="77777777">
      <w:r>
        <w:t xml:space="preserve">Asked </w:t>
      </w:r>
      <w:r>
        <w:rPr>
          <w:u w:val="single"/>
        </w:rPr>
        <w:t>to rate communication and information on the DEP’s key capacity areas in their respective countries</w:t>
      </w:r>
      <w:r>
        <w:t xml:space="preserve"> (</w:t>
      </w:r>
      <w:r>
        <w:rPr>
          <w:b/>
        </w:rPr>
        <w:t>question 18</w:t>
      </w:r>
      <w:r>
        <w:t xml:space="preserve">), the respondents gave quite similar ratings to the six key capacity areas, though </w:t>
      </w:r>
      <w:r>
        <w:lastRenderedPageBreak/>
        <w:t>‘cybersecurity’ scored the highest positive ratings (16% ‘very good’ and 33% ‘moderately good’) and ‘supercomputing’ the lowest positive ratings (2% ‘very good’ and 35% ‘moderately good’). The highest score in negative terms was attributed to ‘advanced digital skills’ (28% ‘not very good’ and 14% ‘not at all good’) and the lowest to ‘cybersecurity’ (28% ‘not very good’ and 9% ‘not at all good’)</w:t>
      </w:r>
    </w:p>
    <w:p w:rsidRPr="009F3F65" w:rsidR="003130C2" w:rsidP="003130C2" w:rsidRDefault="003130C2" w14:paraId="34070FEB" w14:textId="77777777">
      <w:pPr>
        <w:rPr>
          <w:lang w:val="en-GB"/>
        </w:rPr>
      </w:pPr>
    </w:p>
    <w:p w:rsidRPr="009F3F65" w:rsidR="003130C2" w:rsidP="003130C2" w:rsidRDefault="003130C2" w14:paraId="0DFA8A0F" w14:textId="77777777">
      <w:r>
        <w:rPr>
          <w:noProof/>
        </w:rPr>
        <w:drawing>
          <wp:anchor distT="0" distB="0" distL="114300" distR="114300" simplePos="0" relativeHeight="251786240" behindDoc="0" locked="0" layoutInCell="1" allowOverlap="1" wp14:editId="19B9B52E" wp14:anchorId="350B9E03">
            <wp:simplePos x="0" y="0"/>
            <wp:positionH relativeFrom="column">
              <wp:posOffset>0</wp:posOffset>
            </wp:positionH>
            <wp:positionV relativeFrom="paragraph">
              <wp:posOffset>0</wp:posOffset>
            </wp:positionV>
            <wp:extent cx="5761355" cy="2573020"/>
            <wp:effectExtent l="0" t="0" r="10795" b="17780"/>
            <wp:wrapNone/>
            <wp:docPr id="228" name="Chart 228">
              <a:extLst xmlns:a="http://schemas.openxmlformats.org/drawingml/2006/main">
                <a:ext uri="{FF2B5EF4-FFF2-40B4-BE49-F238E27FC236}">
                  <a16:creationId xmlns:a16="http://schemas.microsoft.com/office/drawing/2014/main" id="{51C62F2E-CC36-4270-BE02-DB4E622D0C9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2"/>
              </a:graphicData>
            </a:graphic>
            <wp14:sizeRelH relativeFrom="margin">
              <wp14:pctWidth>0</wp14:pctWidth>
            </wp14:sizeRelH>
            <wp14:sizeRelV relativeFrom="margin">
              <wp14:pctHeight>0</wp14:pctHeight>
            </wp14:sizeRelV>
          </wp:anchor>
        </w:drawing>
      </w:r>
    </w:p>
    <w:p w:rsidRPr="009F3F65" w:rsidR="003130C2" w:rsidP="003130C2" w:rsidRDefault="003130C2" w14:paraId="5F8F1333" w14:textId="77777777">
      <w:pPr>
        <w:rPr>
          <w:lang w:val="en-GB"/>
        </w:rPr>
      </w:pPr>
    </w:p>
    <w:p w:rsidRPr="009F3F65" w:rsidR="003130C2" w:rsidP="003130C2" w:rsidRDefault="003130C2" w14:paraId="0EE07CBF" w14:textId="77777777">
      <w:pPr>
        <w:jc w:val="center"/>
        <w:rPr>
          <w:color w:val="5B9BD5" w:themeColor="accent1"/>
          <w:sz w:val="20"/>
          <w:lang w:val="en-GB"/>
        </w:rPr>
      </w:pPr>
    </w:p>
    <w:p w:rsidRPr="009F3F65" w:rsidR="003130C2" w:rsidP="003130C2" w:rsidRDefault="003130C2" w14:paraId="551E7078" w14:textId="77777777">
      <w:pPr>
        <w:jc w:val="center"/>
        <w:rPr>
          <w:color w:val="5B9BD5" w:themeColor="accent1"/>
          <w:sz w:val="20"/>
          <w:lang w:val="en-GB"/>
        </w:rPr>
      </w:pPr>
    </w:p>
    <w:p w:rsidRPr="009F3F65" w:rsidR="003130C2" w:rsidP="003130C2" w:rsidRDefault="003130C2" w14:paraId="0BCD9792" w14:textId="77777777">
      <w:pPr>
        <w:jc w:val="center"/>
        <w:rPr>
          <w:color w:val="5B9BD5" w:themeColor="accent1"/>
          <w:sz w:val="20"/>
          <w:lang w:val="en-GB"/>
        </w:rPr>
      </w:pPr>
    </w:p>
    <w:p w:rsidRPr="009F3F65" w:rsidR="003130C2" w:rsidP="003130C2" w:rsidRDefault="003130C2" w14:paraId="693C65B2" w14:textId="77777777">
      <w:pPr>
        <w:jc w:val="center"/>
        <w:rPr>
          <w:color w:val="5B9BD5" w:themeColor="accent1"/>
          <w:sz w:val="20"/>
          <w:lang w:val="en-GB"/>
        </w:rPr>
      </w:pPr>
    </w:p>
    <w:p w:rsidRPr="009F3F65" w:rsidR="003130C2" w:rsidP="003130C2" w:rsidRDefault="003130C2" w14:paraId="4D165D91" w14:textId="77777777">
      <w:pPr>
        <w:jc w:val="center"/>
        <w:rPr>
          <w:color w:val="5B9BD5" w:themeColor="accent1"/>
          <w:sz w:val="20"/>
          <w:lang w:val="en-GB"/>
        </w:rPr>
      </w:pPr>
    </w:p>
    <w:p w:rsidRPr="009F3F65" w:rsidR="003130C2" w:rsidP="003130C2" w:rsidRDefault="003130C2" w14:paraId="6E105FD6" w14:textId="77777777">
      <w:pPr>
        <w:jc w:val="center"/>
        <w:rPr>
          <w:color w:val="5B9BD5" w:themeColor="accent1"/>
          <w:sz w:val="20"/>
          <w:lang w:val="en-GB"/>
        </w:rPr>
      </w:pPr>
    </w:p>
    <w:p w:rsidRPr="009F3F65" w:rsidR="003130C2" w:rsidP="003130C2" w:rsidRDefault="003130C2" w14:paraId="05397E9F" w14:textId="77777777">
      <w:pPr>
        <w:jc w:val="center"/>
        <w:rPr>
          <w:color w:val="5B9BD5" w:themeColor="accent1"/>
          <w:sz w:val="20"/>
          <w:lang w:val="en-GB"/>
        </w:rPr>
      </w:pPr>
    </w:p>
    <w:p w:rsidRPr="009F3F65" w:rsidR="003130C2" w:rsidP="003130C2" w:rsidRDefault="003130C2" w14:paraId="09BB4034" w14:textId="77777777">
      <w:pPr>
        <w:jc w:val="center"/>
        <w:rPr>
          <w:color w:val="5B9BD5" w:themeColor="accent1"/>
          <w:sz w:val="20"/>
          <w:lang w:val="en-GB"/>
        </w:rPr>
      </w:pPr>
    </w:p>
    <w:p w:rsidRPr="009F3F65" w:rsidR="003130C2" w:rsidP="003130C2" w:rsidRDefault="003130C2" w14:paraId="6F9AC555" w14:textId="77777777">
      <w:pPr>
        <w:jc w:val="center"/>
        <w:rPr>
          <w:color w:val="5B9BD5" w:themeColor="accent1"/>
          <w:sz w:val="20"/>
          <w:lang w:val="en-GB"/>
        </w:rPr>
      </w:pPr>
    </w:p>
    <w:p w:rsidRPr="009F3F65" w:rsidR="003130C2" w:rsidP="003130C2" w:rsidRDefault="003130C2" w14:paraId="1F9141CC" w14:textId="77777777">
      <w:pPr>
        <w:jc w:val="center"/>
        <w:rPr>
          <w:color w:val="5B9BD5" w:themeColor="accent1"/>
          <w:sz w:val="20"/>
          <w:lang w:val="en-GB"/>
        </w:rPr>
      </w:pPr>
    </w:p>
    <w:p w:rsidRPr="009F3F65" w:rsidR="003130C2" w:rsidP="003130C2" w:rsidRDefault="003130C2" w14:paraId="2295E296" w14:textId="77777777">
      <w:pPr>
        <w:jc w:val="center"/>
        <w:rPr>
          <w:lang w:val="en-GB"/>
        </w:rPr>
      </w:pPr>
    </w:p>
    <w:p w:rsidRPr="009F3F65" w:rsidR="003130C2" w:rsidP="003130C2" w:rsidRDefault="003130C2" w14:paraId="6B226629" w14:textId="77777777">
      <w:pPr>
        <w:rPr>
          <w:lang w:val="en-GB"/>
        </w:rPr>
      </w:pPr>
    </w:p>
    <w:p w:rsidRPr="009F3F65" w:rsidR="003130C2" w:rsidP="003130C2" w:rsidRDefault="003130C2" w14:paraId="21B632A6" w14:textId="77777777">
      <w:pPr>
        <w:jc w:val="center"/>
        <w:rPr>
          <w:color w:val="5B9BD5" w:themeColor="accent1"/>
          <w:sz w:val="16"/>
          <w:szCs w:val="16"/>
          <w:lang w:val="en-GB"/>
        </w:rPr>
      </w:pPr>
    </w:p>
    <w:p w:rsidRPr="009F3F65" w:rsidR="003130C2" w:rsidP="003130C2" w:rsidRDefault="003130C2" w14:paraId="65C1D89A" w14:textId="77777777">
      <w:pPr>
        <w:jc w:val="center"/>
      </w:pPr>
      <w:r>
        <w:rPr>
          <w:b/>
          <w:color w:val="5B9BD5" w:themeColor="accent1"/>
          <w:sz w:val="20"/>
        </w:rPr>
        <w:t>Figure 30.</w:t>
      </w:r>
      <w:r>
        <w:rPr>
          <w:color w:val="5B9BD5" w:themeColor="accent1"/>
          <w:sz w:val="20"/>
        </w:rPr>
        <w:t xml:space="preserve"> Quality of communication and information on the DEP’s key capacity areas – general.</w:t>
      </w:r>
    </w:p>
    <w:p w:rsidRPr="009F3F65" w:rsidR="003130C2" w:rsidP="003130C2" w:rsidRDefault="003130C2" w14:paraId="589F8507" w14:textId="77777777">
      <w:pPr>
        <w:rPr>
          <w:lang w:val="en-GB"/>
        </w:rPr>
      </w:pPr>
    </w:p>
    <w:p w:rsidRPr="009F3F65" w:rsidR="003130C2" w:rsidP="003130C2" w:rsidRDefault="003130C2" w14:paraId="7ABF4BC2" w14:textId="77777777">
      <w:r>
        <w:t xml:space="preserve">With regard to </w:t>
      </w:r>
      <w:r>
        <w:rPr>
          <w:u w:val="single"/>
        </w:rPr>
        <w:t>the involvement and consultation of the social partners and civil society during the planning and implementation of the DEP activities in their respective countries</w:t>
      </w:r>
      <w:r>
        <w:t xml:space="preserve"> (</w:t>
      </w:r>
      <w:r>
        <w:rPr>
          <w:b/>
        </w:rPr>
        <w:t>question 19</w:t>
      </w:r>
      <w:r>
        <w:t>), the largest number of respondents were ‘unsure’ as to how to assess this (40%), whilst 23% considered this aspect as having been ‘not very good’, with 16% answering ‘moderately good’ and only 11% ‘very good’.</w:t>
      </w:r>
    </w:p>
    <w:p w:rsidRPr="009F3F65" w:rsidR="003130C2" w:rsidP="003130C2" w:rsidRDefault="003130C2" w14:paraId="17CA5919" w14:textId="77777777">
      <w:r>
        <w:rPr>
          <w:noProof/>
        </w:rPr>
        <w:drawing>
          <wp:anchor distT="0" distB="0" distL="114300" distR="114300" simplePos="0" relativeHeight="251767808" behindDoc="0" locked="0" layoutInCell="1" allowOverlap="1" wp14:editId="338E2876" wp14:anchorId="04686242">
            <wp:simplePos x="0" y="0"/>
            <wp:positionH relativeFrom="margin">
              <wp:posOffset>165100</wp:posOffset>
            </wp:positionH>
            <wp:positionV relativeFrom="paragraph">
              <wp:posOffset>194310</wp:posOffset>
            </wp:positionV>
            <wp:extent cx="5454650" cy="2617470"/>
            <wp:effectExtent l="0" t="0" r="12700" b="11430"/>
            <wp:wrapNone/>
            <wp:docPr id="229" name="Chart 229">
              <a:extLst xmlns:a="http://schemas.openxmlformats.org/drawingml/2006/main">
                <a:ext uri="{FF2B5EF4-FFF2-40B4-BE49-F238E27FC236}">
                  <a16:creationId xmlns:a16="http://schemas.microsoft.com/office/drawing/2014/main" id="{B18AD0AC-DF2F-4A03-B6DC-92E20F9027C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3"/>
              </a:graphicData>
            </a:graphic>
            <wp14:sizeRelH relativeFrom="margin">
              <wp14:pctWidth>0</wp14:pctWidth>
            </wp14:sizeRelH>
            <wp14:sizeRelV relativeFrom="margin">
              <wp14:pctHeight>0</wp14:pctHeight>
            </wp14:sizeRelV>
          </wp:anchor>
        </w:drawing>
      </w:r>
    </w:p>
    <w:p w:rsidRPr="009F3F65" w:rsidR="003130C2" w:rsidP="003130C2" w:rsidRDefault="003130C2" w14:paraId="48C8E53B" w14:textId="77777777">
      <w:pPr>
        <w:rPr>
          <w:lang w:val="en-GB"/>
        </w:rPr>
      </w:pPr>
    </w:p>
    <w:p w:rsidRPr="009F3F65" w:rsidR="003130C2" w:rsidP="003130C2" w:rsidRDefault="003130C2" w14:paraId="5E0ED768" w14:textId="77777777">
      <w:pPr>
        <w:rPr>
          <w:lang w:val="en-GB"/>
        </w:rPr>
      </w:pPr>
    </w:p>
    <w:p w:rsidRPr="009F3F65" w:rsidR="003130C2" w:rsidP="003130C2" w:rsidRDefault="003130C2" w14:paraId="7A6A9BDA" w14:textId="77777777">
      <w:pPr>
        <w:rPr>
          <w:lang w:val="en-GB"/>
        </w:rPr>
      </w:pPr>
    </w:p>
    <w:p w:rsidRPr="009F3F65" w:rsidR="003130C2" w:rsidP="003130C2" w:rsidRDefault="003130C2" w14:paraId="66E9E9B0" w14:textId="77777777">
      <w:pPr>
        <w:rPr>
          <w:lang w:val="en-GB"/>
        </w:rPr>
      </w:pPr>
    </w:p>
    <w:p w:rsidRPr="009F3F65" w:rsidR="003130C2" w:rsidP="003130C2" w:rsidRDefault="003130C2" w14:paraId="36B6E991" w14:textId="77777777">
      <w:pPr>
        <w:rPr>
          <w:lang w:val="en-GB"/>
        </w:rPr>
      </w:pPr>
    </w:p>
    <w:p w:rsidRPr="009F3F65" w:rsidR="003130C2" w:rsidP="003130C2" w:rsidRDefault="003130C2" w14:paraId="222B3758" w14:textId="77777777">
      <w:pPr>
        <w:rPr>
          <w:lang w:val="en-GB"/>
        </w:rPr>
      </w:pPr>
    </w:p>
    <w:p w:rsidRPr="009F3F65" w:rsidR="003130C2" w:rsidP="003130C2" w:rsidRDefault="003130C2" w14:paraId="6EF6F25F" w14:textId="77777777">
      <w:pPr>
        <w:rPr>
          <w:lang w:val="en-GB"/>
        </w:rPr>
      </w:pPr>
    </w:p>
    <w:p w:rsidRPr="009F3F65" w:rsidR="003130C2" w:rsidP="003130C2" w:rsidRDefault="003130C2" w14:paraId="12BD2AB0" w14:textId="77777777">
      <w:pPr>
        <w:rPr>
          <w:lang w:val="en-GB"/>
        </w:rPr>
      </w:pPr>
    </w:p>
    <w:p w:rsidRPr="009F3F65" w:rsidR="003130C2" w:rsidP="003130C2" w:rsidRDefault="003130C2" w14:paraId="7E1B654B" w14:textId="77777777">
      <w:pPr>
        <w:rPr>
          <w:lang w:val="en-GB"/>
        </w:rPr>
      </w:pPr>
    </w:p>
    <w:p w:rsidRPr="009F3F65" w:rsidR="003130C2" w:rsidP="003130C2" w:rsidRDefault="003130C2" w14:paraId="7C09F9C2" w14:textId="77777777">
      <w:pPr>
        <w:rPr>
          <w:lang w:val="en-GB"/>
        </w:rPr>
      </w:pPr>
    </w:p>
    <w:p w:rsidRPr="009F3F65" w:rsidR="003130C2" w:rsidP="003130C2" w:rsidRDefault="003130C2" w14:paraId="25BF9013" w14:textId="77777777">
      <w:pPr>
        <w:rPr>
          <w:lang w:val="en-GB"/>
        </w:rPr>
      </w:pPr>
    </w:p>
    <w:p w:rsidRPr="009F3F65" w:rsidR="003130C2" w:rsidP="003130C2" w:rsidRDefault="003130C2" w14:paraId="4106E179" w14:textId="77777777">
      <w:pPr>
        <w:rPr>
          <w:lang w:val="en-GB"/>
        </w:rPr>
      </w:pPr>
    </w:p>
    <w:p w:rsidRPr="009F3F65" w:rsidR="003130C2" w:rsidP="003130C2" w:rsidRDefault="003130C2" w14:paraId="4004BE1E" w14:textId="77777777">
      <w:pPr>
        <w:rPr>
          <w:lang w:val="en-GB"/>
        </w:rPr>
      </w:pPr>
    </w:p>
    <w:p w:rsidRPr="009F3F65" w:rsidR="003130C2" w:rsidP="003130C2" w:rsidRDefault="003130C2" w14:paraId="10FE529A" w14:textId="77777777">
      <w:pPr>
        <w:rPr>
          <w:lang w:val="en-GB"/>
        </w:rPr>
      </w:pPr>
    </w:p>
    <w:p w:rsidRPr="009F3F65" w:rsidR="003130C2" w:rsidP="003130C2" w:rsidRDefault="003130C2" w14:paraId="07B39F49" w14:textId="77777777">
      <w:pPr>
        <w:jc w:val="center"/>
      </w:pPr>
      <w:r>
        <w:rPr>
          <w:b/>
          <w:color w:val="5B9BD5" w:themeColor="accent1"/>
          <w:sz w:val="20"/>
        </w:rPr>
        <w:t>Figure 31.</w:t>
      </w:r>
      <w:r>
        <w:rPr>
          <w:color w:val="5B9BD5" w:themeColor="accent1"/>
          <w:sz w:val="20"/>
        </w:rPr>
        <w:t xml:space="preserve"> Involvement and consultation of the social partners and civil society regarding the DEP – general.</w:t>
      </w:r>
    </w:p>
    <w:p w:rsidRPr="009F3F65" w:rsidR="003130C2" w:rsidP="003130C2" w:rsidRDefault="003130C2" w14:paraId="10F275FC" w14:textId="77777777">
      <w:pPr>
        <w:jc w:val="center"/>
        <w:rPr>
          <w:lang w:val="en-GB"/>
        </w:rPr>
      </w:pPr>
    </w:p>
    <w:p w:rsidRPr="009F3F65" w:rsidR="003130C2" w:rsidP="003130C2" w:rsidRDefault="003130C2" w14:paraId="40A4FC72" w14:textId="77777777">
      <w:r>
        <w:t xml:space="preserve">In a cross-country comparison, the responses are quite divergent. Only the German respondents gave a majority of positive answers on the involvement and consultation of the social partners and civil society during the planning and implementation of the DEP activities (27% for both ‘very good’ and ‘moderately good’), whilst 83% (or 5 persons) of the Maltese respondents were ‘unsure’, as were 70% </w:t>
      </w:r>
      <w:r>
        <w:lastRenderedPageBreak/>
        <w:t>of the Swedish respondents. The Polish and Portuguese were the most sceptical, with 75% of the Polish respondents considering that the involvement and consultation had been either ‘not very good’ (50% or 4 persons) or ‘not at all good’ (25% or 2 persons). Finally, half of the Portuguese respondents (or 2 persons) assessed this aspect as having been ‘not very good’.</w:t>
      </w:r>
    </w:p>
    <w:p w:rsidRPr="009F3F65" w:rsidR="003130C2" w:rsidP="003130C2" w:rsidRDefault="003130C2" w14:paraId="14756839" w14:textId="77777777">
      <w:pPr>
        <w:rPr>
          <w:lang w:val="en-GB"/>
        </w:rPr>
      </w:pPr>
    </w:p>
    <w:p w:rsidRPr="009F3F65" w:rsidR="003130C2" w:rsidP="003130C2" w:rsidRDefault="003130C2" w14:paraId="772C1F21" w14:textId="77777777">
      <w:r>
        <w:rPr>
          <w:noProof/>
        </w:rPr>
        <w:drawing>
          <wp:inline distT="0" distB="0" distL="0" distR="0" wp14:anchorId="6FB31054" wp14:editId="43866213">
            <wp:extent cx="5731510" cy="2472515"/>
            <wp:effectExtent l="0" t="0" r="2540" b="4445"/>
            <wp:docPr id="256" name="Chart 256">
              <a:extLst xmlns:a="http://schemas.openxmlformats.org/drawingml/2006/main">
                <a:ext uri="{FF2B5EF4-FFF2-40B4-BE49-F238E27FC236}">
                  <a16:creationId xmlns:a16="http://schemas.microsoft.com/office/drawing/2014/main" id="{06BF96A8-5AAF-4D76-8491-775514A4892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4"/>
              </a:graphicData>
            </a:graphic>
          </wp:inline>
        </w:drawing>
      </w:r>
    </w:p>
    <w:p w:rsidRPr="009F3F65" w:rsidR="003130C2" w:rsidP="003130C2" w:rsidRDefault="003130C2" w14:paraId="72B33FAE" w14:textId="77777777">
      <w:pPr>
        <w:jc w:val="right"/>
      </w:pPr>
      <w:r>
        <w:rPr>
          <w:b/>
          <w:color w:val="5B9BD5" w:themeColor="accent1"/>
          <w:sz w:val="20"/>
        </w:rPr>
        <w:t>Figure 32.</w:t>
      </w:r>
      <w:r>
        <w:rPr>
          <w:color w:val="5B9BD5" w:themeColor="accent1"/>
          <w:sz w:val="20"/>
        </w:rPr>
        <w:t xml:space="preserve"> Involvement and consultation of the social partners and civil society regarding the DEP – by country.</w:t>
      </w:r>
    </w:p>
    <w:p w:rsidRPr="009F3F65" w:rsidR="003130C2" w:rsidP="003130C2" w:rsidRDefault="003130C2" w14:paraId="619ED871" w14:textId="77777777">
      <w:pPr>
        <w:rPr>
          <w:lang w:val="en-GB"/>
        </w:rPr>
      </w:pPr>
    </w:p>
    <w:p w:rsidRPr="009F3F65" w:rsidR="003130C2" w:rsidP="003130C2" w:rsidRDefault="003130C2" w14:paraId="25E245FD" w14:textId="77777777">
      <w:r>
        <w:t xml:space="preserve">During the semi-structured interviews in </w:t>
      </w:r>
      <w:r>
        <w:rPr>
          <w:b/>
        </w:rPr>
        <w:t>Malta</w:t>
      </w:r>
      <w:r>
        <w:t xml:space="preserve">, all of the social partner representatives who were present </w:t>
      </w:r>
      <w:r>
        <w:rPr>
          <w:b/>
        </w:rPr>
        <w:t>underlined the importance of ensuring a stronger role for the social partners in the design and development of the DEP</w:t>
      </w:r>
      <w:r>
        <w:t xml:space="preserve"> (e.g. proper consultation by the national authorities when negotiating the programme’s priorities and scope) and a more significant involvement in the monitoring of the initiatives and projects that are linked to their specific competences. Moreover, all participants from the social partners confirmed that they were not directly involved in any current initiative or project launched under the DEP.</w:t>
      </w:r>
    </w:p>
    <w:p w:rsidRPr="009F3F65" w:rsidR="003130C2" w:rsidP="003130C2" w:rsidRDefault="003130C2" w14:paraId="74A3B3B4" w14:textId="77777777">
      <w:pPr>
        <w:rPr>
          <w:lang w:val="en-GB"/>
        </w:rPr>
      </w:pPr>
    </w:p>
    <w:p w:rsidRPr="009F3F65" w:rsidR="003130C2" w:rsidP="003130C2" w:rsidRDefault="003130C2" w14:paraId="4731F474" w14:textId="77777777">
      <w:r>
        <w:t xml:space="preserve">The </w:t>
      </w:r>
      <w:r>
        <w:rPr>
          <w:b/>
        </w:rPr>
        <w:t>Maltese</w:t>
      </w:r>
      <w:r>
        <w:t xml:space="preserve"> beneficiaries also </w:t>
      </w:r>
      <w:r>
        <w:rPr>
          <w:b/>
        </w:rPr>
        <w:t>underlined the importance of stronger involvement of civil society in initiatives related to the digital dimension</w:t>
      </w:r>
      <w:r>
        <w:t>, including the DEP, in order to ensure proper societal readiness to accept new changes brought by digital technologies. In this regard, participants highlighted the scepticism towards and lower regard for courses and training provided fully online, because of the lack of in-person interaction.</w:t>
      </w:r>
    </w:p>
    <w:p w:rsidRPr="009F3F65" w:rsidR="003130C2" w:rsidP="003130C2" w:rsidRDefault="003130C2" w14:paraId="627BEDEA" w14:textId="77777777">
      <w:pPr>
        <w:rPr>
          <w:lang w:val="en-GB"/>
        </w:rPr>
      </w:pPr>
    </w:p>
    <w:p w:rsidRPr="009F3F65" w:rsidR="003130C2" w:rsidP="003130C2" w:rsidRDefault="003130C2" w14:paraId="476319CD" w14:textId="77777777">
      <w:r>
        <w:t xml:space="preserve">During the semi-structured interviews in </w:t>
      </w:r>
      <w:r>
        <w:rPr>
          <w:b/>
        </w:rPr>
        <w:t>Poland</w:t>
      </w:r>
      <w:r>
        <w:t>, representatives from the public authorities confirmed their engagement in consulting civil society organisations, considered as a common practice (e.g. publication of communications, public bulletins). As the DEP was a new programme, it was reported that no specific comments had been submitted by civil society organisations.</w:t>
      </w:r>
    </w:p>
    <w:p w:rsidRPr="009F3F65" w:rsidR="003130C2" w:rsidP="003130C2" w:rsidRDefault="003130C2" w14:paraId="3FE1A79D" w14:textId="77777777">
      <w:pPr>
        <w:rPr>
          <w:lang w:val="en-GB"/>
        </w:rPr>
      </w:pPr>
    </w:p>
    <w:p w:rsidRPr="009F3F65" w:rsidR="003130C2" w:rsidP="003130C2" w:rsidRDefault="003130C2" w14:paraId="4EE7F937" w14:textId="77777777">
      <w:r>
        <w:t xml:space="preserve">On the other hand, representatives from the Polish social partners pointed out </w:t>
      </w:r>
      <w:r>
        <w:rPr>
          <w:b/>
        </w:rPr>
        <w:t>the importance of including more social partners in the public expenditure of European funds, including in the development and implementation of the DEP</w:t>
      </w:r>
      <w:r>
        <w:t>, and of targeting the best growth opportunities. In conjunction with the DEP, the stakeholders underlined the need for ICT professionals and workers to be covered by collective agreements, as most of them were not covered by such agreements across the EU, in order to strengthen their role in the European digital economy as a whole.</w:t>
      </w:r>
    </w:p>
    <w:p w:rsidRPr="009F3F65" w:rsidR="003130C2" w:rsidP="003130C2" w:rsidRDefault="003130C2" w14:paraId="3450A240" w14:textId="77777777">
      <w:pPr>
        <w:rPr>
          <w:lang w:val="en-GB"/>
        </w:rPr>
      </w:pPr>
    </w:p>
    <w:p w:rsidRPr="009F3F65" w:rsidR="003130C2" w:rsidP="003130C2" w:rsidRDefault="003130C2" w14:paraId="146D40FA" w14:textId="77777777">
      <w:r>
        <w:lastRenderedPageBreak/>
        <w:t xml:space="preserve">During the semi-structured interviews in </w:t>
      </w:r>
      <w:r>
        <w:rPr>
          <w:b/>
        </w:rPr>
        <w:t>Portugal</w:t>
      </w:r>
      <w:r>
        <w:t xml:space="preserve">, representatives from the public authorities noted that research entities had secured the largest portion of the funding, particularly in areas like health and manufacturing. However, there had not been a high level of participation by NGOs. It was observed that </w:t>
      </w:r>
      <w:r>
        <w:rPr>
          <w:b/>
        </w:rPr>
        <w:t>NGOs faced challenges due to the need to adhere to a set of objectives and constraints</w:t>
      </w:r>
      <w:r>
        <w:t>. Failure to meet funding conditions could result in the obligation to return the support. This condition often favoured entities with greater experience in framework programmes and awareness of the associated conditions.</w:t>
      </w:r>
    </w:p>
    <w:p w:rsidRPr="009F3F65" w:rsidR="003130C2" w:rsidP="003130C2" w:rsidRDefault="003130C2" w14:paraId="3E62747D" w14:textId="77777777">
      <w:pPr>
        <w:rPr>
          <w:lang w:val="en-GB"/>
        </w:rPr>
      </w:pPr>
    </w:p>
    <w:p w:rsidRPr="009F3F65" w:rsidR="003130C2" w:rsidP="003130C2" w:rsidRDefault="003130C2" w14:paraId="621BA5B1" w14:textId="77777777">
      <w:r>
        <w:t xml:space="preserve">Furthermore, concerns were expressed regarding the thematic view of funding, noting that covering only 50% of the funds created challenges. Many entities were willing to submit proposals but lacked incentives due to various constraints. </w:t>
      </w:r>
      <w:r>
        <w:rPr>
          <w:b/>
        </w:rPr>
        <w:t>The possibility of non-compliance and the obligation to return funds was considered a significant issue, hindering engagement</w:t>
      </w:r>
      <w:r>
        <w:t xml:space="preserve">. Moreover, the need to rely on other funding sources to complement the funds provided meant that there was insufficient incentive. </w:t>
      </w:r>
      <w:r>
        <w:rPr>
          <w:b/>
        </w:rPr>
        <w:t>It was reported that</w:t>
      </w:r>
      <w:r>
        <w:t xml:space="preserve"> </w:t>
      </w:r>
      <w:r>
        <w:rPr>
          <w:b/>
        </w:rPr>
        <w:t>these issues discouraged entities in civil society from attempting to access this funding source</w:t>
      </w:r>
      <w:r>
        <w:t xml:space="preserve">. </w:t>
      </w:r>
    </w:p>
    <w:p w:rsidRPr="009F3F65" w:rsidR="003130C2" w:rsidP="003130C2" w:rsidRDefault="003130C2" w14:paraId="59B05FAD" w14:textId="77777777">
      <w:pPr>
        <w:rPr>
          <w:lang w:val="en-GB"/>
        </w:rPr>
      </w:pPr>
    </w:p>
    <w:p w:rsidRPr="009F3F65" w:rsidR="003130C2" w:rsidP="003130C2" w:rsidRDefault="003130C2" w14:paraId="5E534AA9" w14:textId="77777777">
      <w:r>
        <w:t xml:space="preserve">As regards the </w:t>
      </w:r>
      <w:r>
        <w:rPr>
          <w:b/>
        </w:rPr>
        <w:t>Portuguese</w:t>
      </w:r>
      <w:r>
        <w:t xml:space="preserve"> social partners, they felt that there had been insufficient dissemination of the programme’s initiatives in Portugal, with </w:t>
      </w:r>
      <w:r>
        <w:rPr>
          <w:b/>
        </w:rPr>
        <w:t>no involvement of the social partners in the debate on the DEP</w:t>
      </w:r>
      <w:r>
        <w:t>. The view was expressed that the lack of involvement cannot solely be attributed to the small-scale dissemination of the programme; perhaps it was due to the programme’s design. It was suggested that there should be a contact point established for civil society. At national level, it would be important to reinforce the mechanisms for participation and to have a focal point that centralised the dynamics and involved civil society in discussions about these matters.</w:t>
      </w:r>
    </w:p>
    <w:p w:rsidRPr="009F3F65" w:rsidR="003130C2" w:rsidP="003130C2" w:rsidRDefault="003130C2" w14:paraId="3C6414EE" w14:textId="77777777">
      <w:pPr>
        <w:rPr>
          <w:lang w:val="en-GB"/>
        </w:rPr>
      </w:pPr>
    </w:p>
    <w:p w:rsidRPr="009F3F65" w:rsidR="003130C2" w:rsidP="003130C2" w:rsidRDefault="003130C2" w14:paraId="6683B8A3" w14:textId="77777777">
      <w:r>
        <w:t xml:space="preserve">In general, </w:t>
      </w:r>
      <w:r>
        <w:rPr>
          <w:b/>
        </w:rPr>
        <w:t>the non-involvement of civil society at both national and European levels in the programme’s design was highlighted</w:t>
      </w:r>
      <w:r>
        <w:t>. Stakeholders stressed the need for the EU to design programmes that are less bureaucratic and more user-friendly.</w:t>
      </w:r>
    </w:p>
    <w:p w:rsidRPr="009F3F65" w:rsidR="003130C2" w:rsidP="003130C2" w:rsidRDefault="003130C2" w14:paraId="664F3EAC" w14:textId="77777777">
      <w:pPr>
        <w:rPr>
          <w:lang w:val="en-GB"/>
        </w:rPr>
      </w:pPr>
    </w:p>
    <w:p w:rsidRPr="009F3F65" w:rsidR="003130C2" w:rsidP="003130C2" w:rsidRDefault="003130C2" w14:paraId="09243730" w14:textId="77777777">
      <w:r>
        <w:t xml:space="preserve">Finally, a </w:t>
      </w:r>
      <w:r>
        <w:rPr>
          <w:b/>
        </w:rPr>
        <w:t>Portuguese</w:t>
      </w:r>
      <w:r>
        <w:t xml:space="preserve"> representative of digital innovation hubs noted a </w:t>
      </w:r>
      <w:r>
        <w:rPr>
          <w:b/>
        </w:rPr>
        <w:t>lack of awareness, particularly regarding the involvement of civil organisations in digital innovation hubs</w:t>
      </w:r>
      <w:r>
        <w:t xml:space="preserve">. Even companies are not aware of their work, indicating an ongoing process. It was emphasised that involving civil society stakeholders in the design of the programme is crucial. Understanding the needs of the sector is essential, regardless of its nature, as there are often cross-sectoral issues. </w:t>
      </w:r>
    </w:p>
    <w:p w:rsidRPr="009F3F65" w:rsidR="003130C2" w:rsidP="003130C2" w:rsidRDefault="003130C2" w14:paraId="4D65D2BA" w14:textId="77777777">
      <w:pPr>
        <w:rPr>
          <w:lang w:val="en-GB"/>
        </w:rPr>
      </w:pPr>
    </w:p>
    <w:p w:rsidRPr="009F3F65" w:rsidR="003130C2" w:rsidP="003130C2" w:rsidRDefault="003130C2" w14:paraId="5651FC71" w14:textId="77777777">
      <w:r>
        <w:t xml:space="preserve">During the semi-structured interviews in </w:t>
      </w:r>
      <w:r>
        <w:rPr>
          <w:b/>
        </w:rPr>
        <w:t>Sweden</w:t>
      </w:r>
      <w:r>
        <w:t xml:space="preserve">, the social partners noted that there is a tradition of inviting stakeholders and consulting trade unions, but that concerning digital initiatives, there is a general lack of initiatives and discussion, both at national and EU levels. A </w:t>
      </w:r>
      <w:r>
        <w:rPr>
          <w:b/>
        </w:rPr>
        <w:t>desire was expressed for greater involvement of trade unions in initiatives, when appropriate</w:t>
      </w:r>
      <w:r>
        <w:t>. The current situation seemed to indicate that this was not the case.</w:t>
      </w:r>
    </w:p>
    <w:p w:rsidRPr="009F3F65" w:rsidR="003130C2" w:rsidP="003130C2" w:rsidRDefault="003130C2" w14:paraId="224E50D9" w14:textId="77777777">
      <w:pPr>
        <w:rPr>
          <w:lang w:val="en-GB"/>
        </w:rPr>
      </w:pPr>
    </w:p>
    <w:p w:rsidRPr="009F3F65" w:rsidR="003130C2" w:rsidP="003130C2" w:rsidRDefault="003130C2" w14:paraId="3180477C" w14:textId="77777777">
      <w:r>
        <w:t xml:space="preserve">From the point of view of the Swedish public authorities, in order to improve civil society involvement, it was deemed crucial to address the lack of information. </w:t>
      </w:r>
      <w:r>
        <w:rPr>
          <w:b/>
        </w:rPr>
        <w:t>Enhanced communication was seen as a key factor in significantly boosting participation.</w:t>
      </w:r>
    </w:p>
    <w:p w:rsidRPr="009F3F65" w:rsidR="003130C2" w:rsidP="003130C2" w:rsidRDefault="003130C2" w14:paraId="214331CC" w14:textId="77777777">
      <w:pPr>
        <w:rPr>
          <w:lang w:val="en-GB"/>
        </w:rPr>
      </w:pPr>
    </w:p>
    <w:p w:rsidRPr="009F3F65" w:rsidR="003130C2" w:rsidP="003130C2" w:rsidRDefault="003130C2" w14:paraId="29DA191B" w14:textId="77777777">
      <w:r>
        <w:t xml:space="preserve">With regard to the </w:t>
      </w:r>
      <w:r>
        <w:rPr>
          <w:u w:val="single"/>
        </w:rPr>
        <w:t>inclusion of the social partners and civil society organisations in co-designing the measures and activities of the DEP in their respective countries</w:t>
      </w:r>
      <w:r>
        <w:t xml:space="preserve"> (</w:t>
      </w:r>
      <w:r>
        <w:rPr>
          <w:b/>
        </w:rPr>
        <w:t>question 20</w:t>
      </w:r>
      <w:r>
        <w:t xml:space="preserve">), similarly as in the </w:t>
      </w:r>
      <w:r>
        <w:lastRenderedPageBreak/>
        <w:t>previous question, the majority of the respondents were ‘unsure’ as to how to assess this (42%), whilst 30% considered that this had been ‘not very good’, 14% answered ‘moderately good’ and only 7% ‘very good’.</w:t>
      </w:r>
    </w:p>
    <w:p w:rsidRPr="009F3F65" w:rsidR="003130C2" w:rsidP="003130C2" w:rsidRDefault="003130C2" w14:paraId="2F01EAEA" w14:textId="77777777">
      <w:pPr>
        <w:spacing w:line="240" w:lineRule="auto"/>
        <w:jc w:val="left"/>
      </w:pPr>
      <w:r>
        <w:br w:type="page"/>
      </w:r>
    </w:p>
    <w:p w:rsidRPr="009F3F65" w:rsidR="003130C2" w:rsidP="003130C2" w:rsidRDefault="003130C2" w14:paraId="779DDF22" w14:textId="77777777">
      <w:r>
        <w:rPr>
          <w:noProof/>
        </w:rPr>
        <w:lastRenderedPageBreak/>
        <w:drawing>
          <wp:anchor distT="0" distB="0" distL="114300" distR="114300" simplePos="0" relativeHeight="251795456" behindDoc="0" locked="0" layoutInCell="1" allowOverlap="1" wp14:editId="1A6E45FF" wp14:anchorId="156D3A9D">
            <wp:simplePos x="0" y="0"/>
            <wp:positionH relativeFrom="margin">
              <wp:posOffset>419100</wp:posOffset>
            </wp:positionH>
            <wp:positionV relativeFrom="paragraph">
              <wp:posOffset>192405</wp:posOffset>
            </wp:positionV>
            <wp:extent cx="4781550" cy="2571750"/>
            <wp:effectExtent l="0" t="0" r="0" b="0"/>
            <wp:wrapNone/>
            <wp:docPr id="231" name="Chart 231">
              <a:extLst xmlns:a="http://schemas.openxmlformats.org/drawingml/2006/main">
                <a:ext uri="{FF2B5EF4-FFF2-40B4-BE49-F238E27FC236}">
                  <a16:creationId xmlns:a16="http://schemas.microsoft.com/office/drawing/2014/main" id="{FD9A2A53-67D0-408A-BB4E-FCD4F98840A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5"/>
              </a:graphicData>
            </a:graphic>
            <wp14:sizeRelH relativeFrom="margin">
              <wp14:pctWidth>0</wp14:pctWidth>
            </wp14:sizeRelH>
            <wp14:sizeRelV relativeFrom="margin">
              <wp14:pctHeight>0</wp14:pctHeight>
            </wp14:sizeRelV>
          </wp:anchor>
        </w:drawing>
      </w:r>
    </w:p>
    <w:p w:rsidRPr="009F3F65" w:rsidR="003130C2" w:rsidP="003130C2" w:rsidRDefault="003130C2" w14:paraId="7E860A2B" w14:textId="77777777">
      <w:pPr>
        <w:rPr>
          <w:lang w:val="en-GB"/>
        </w:rPr>
      </w:pPr>
    </w:p>
    <w:p w:rsidRPr="009F3F65" w:rsidR="003130C2" w:rsidP="003130C2" w:rsidRDefault="003130C2" w14:paraId="77410655" w14:textId="77777777">
      <w:pPr>
        <w:rPr>
          <w:lang w:val="en-GB"/>
        </w:rPr>
      </w:pPr>
    </w:p>
    <w:p w:rsidRPr="009F3F65" w:rsidR="003130C2" w:rsidP="003130C2" w:rsidRDefault="003130C2" w14:paraId="149CEEAE" w14:textId="77777777">
      <w:pPr>
        <w:rPr>
          <w:lang w:val="en-GB"/>
        </w:rPr>
      </w:pPr>
    </w:p>
    <w:p w:rsidRPr="009F3F65" w:rsidR="003130C2" w:rsidP="003130C2" w:rsidRDefault="003130C2" w14:paraId="637D502B" w14:textId="77777777">
      <w:pPr>
        <w:rPr>
          <w:lang w:val="en-GB"/>
        </w:rPr>
      </w:pPr>
    </w:p>
    <w:p w:rsidRPr="009F3F65" w:rsidR="003130C2" w:rsidP="003130C2" w:rsidRDefault="003130C2" w14:paraId="59795BFC" w14:textId="77777777">
      <w:pPr>
        <w:rPr>
          <w:lang w:val="en-GB"/>
        </w:rPr>
      </w:pPr>
    </w:p>
    <w:p w:rsidRPr="009F3F65" w:rsidR="003130C2" w:rsidP="003130C2" w:rsidRDefault="003130C2" w14:paraId="1FCAAEA3" w14:textId="77777777">
      <w:pPr>
        <w:rPr>
          <w:lang w:val="en-GB"/>
        </w:rPr>
      </w:pPr>
    </w:p>
    <w:p w:rsidRPr="009F3F65" w:rsidR="003130C2" w:rsidP="003130C2" w:rsidRDefault="003130C2" w14:paraId="3D9A5FC2" w14:textId="77777777">
      <w:pPr>
        <w:rPr>
          <w:lang w:val="en-GB"/>
        </w:rPr>
      </w:pPr>
    </w:p>
    <w:p w:rsidRPr="009F3F65" w:rsidR="003130C2" w:rsidP="003130C2" w:rsidRDefault="003130C2" w14:paraId="66586652" w14:textId="77777777">
      <w:pPr>
        <w:rPr>
          <w:lang w:val="en-GB"/>
        </w:rPr>
      </w:pPr>
    </w:p>
    <w:p w:rsidRPr="009F3F65" w:rsidR="003130C2" w:rsidP="003130C2" w:rsidRDefault="003130C2" w14:paraId="685A579D" w14:textId="77777777">
      <w:pPr>
        <w:rPr>
          <w:lang w:val="en-GB"/>
        </w:rPr>
      </w:pPr>
    </w:p>
    <w:p w:rsidRPr="009F3F65" w:rsidR="003130C2" w:rsidP="003130C2" w:rsidRDefault="003130C2" w14:paraId="6CE01D97" w14:textId="77777777">
      <w:pPr>
        <w:rPr>
          <w:lang w:val="en-GB"/>
        </w:rPr>
      </w:pPr>
    </w:p>
    <w:p w:rsidRPr="009F3F65" w:rsidR="003130C2" w:rsidP="003130C2" w:rsidRDefault="003130C2" w14:paraId="6CDC17D9" w14:textId="77777777">
      <w:pPr>
        <w:rPr>
          <w:lang w:val="en-GB"/>
        </w:rPr>
      </w:pPr>
    </w:p>
    <w:p w:rsidRPr="009F3F65" w:rsidR="003130C2" w:rsidP="003130C2" w:rsidRDefault="003130C2" w14:paraId="528BD28C" w14:textId="77777777">
      <w:pPr>
        <w:rPr>
          <w:lang w:val="en-GB"/>
        </w:rPr>
      </w:pPr>
    </w:p>
    <w:p w:rsidRPr="009F3F65" w:rsidR="003130C2" w:rsidP="003130C2" w:rsidRDefault="003130C2" w14:paraId="5919224B" w14:textId="77777777">
      <w:pPr>
        <w:rPr>
          <w:lang w:val="en-GB"/>
        </w:rPr>
      </w:pPr>
    </w:p>
    <w:p w:rsidRPr="009F3F65" w:rsidR="003130C2" w:rsidP="003130C2" w:rsidRDefault="003130C2" w14:paraId="3445847E" w14:textId="77777777">
      <w:pPr>
        <w:rPr>
          <w:lang w:val="en-GB"/>
        </w:rPr>
      </w:pPr>
    </w:p>
    <w:p w:rsidRPr="009F3F65" w:rsidR="003130C2" w:rsidP="003130C2" w:rsidRDefault="003130C2" w14:paraId="69F8A92B" w14:textId="77777777">
      <w:pPr>
        <w:jc w:val="center"/>
      </w:pPr>
      <w:r>
        <w:rPr>
          <w:b/>
          <w:color w:val="5B9BD5" w:themeColor="accent1"/>
          <w:sz w:val="20"/>
        </w:rPr>
        <w:t>Figure 33.</w:t>
      </w:r>
      <w:r>
        <w:rPr>
          <w:color w:val="5B9BD5" w:themeColor="accent1"/>
          <w:sz w:val="20"/>
        </w:rPr>
        <w:t xml:space="preserve"> Inclusion of the social partners and civil society in co-designing DEP activities – general.</w:t>
      </w:r>
    </w:p>
    <w:p w:rsidRPr="009F3F65" w:rsidR="003130C2" w:rsidP="003130C2" w:rsidRDefault="003130C2" w14:paraId="037EB6D5" w14:textId="77777777">
      <w:pPr>
        <w:rPr>
          <w:lang w:val="en-GB"/>
        </w:rPr>
      </w:pPr>
    </w:p>
    <w:p w:rsidRPr="009F3F65" w:rsidR="003130C2" w:rsidP="003130C2" w:rsidRDefault="003130C2" w14:paraId="2F38C58C" w14:textId="77777777">
      <w:r>
        <w:t>Looking across the countries, the responses were quite similar, with the majority of respondents in all countries, except for Malta and Sweden (where 67% and 70% respectively were ‘unsure’), being of the opinion that the inclusion of the social partners and civil society organisations in co-designing the measures and activities of the DEP in their respective country had been ‘not very good’ (33% in Germany, 38% (or 3 persons) in Poland and 75% (or 3 persons) in Portugal.</w:t>
      </w:r>
    </w:p>
    <w:p w:rsidRPr="009F3F65" w:rsidR="003130C2" w:rsidP="003130C2" w:rsidRDefault="003130C2" w14:paraId="2FFF603B" w14:textId="77777777">
      <w:pPr>
        <w:rPr>
          <w:lang w:val="en-GB"/>
        </w:rPr>
      </w:pPr>
    </w:p>
    <w:p w:rsidRPr="009F3F65" w:rsidR="003130C2" w:rsidP="003130C2" w:rsidRDefault="003130C2" w14:paraId="731B7F23" w14:textId="77777777">
      <w:r>
        <w:t xml:space="preserve">During the semi-structured interviews, representatives from the </w:t>
      </w:r>
      <w:r>
        <w:rPr>
          <w:b/>
        </w:rPr>
        <w:t>German</w:t>
      </w:r>
      <w:r>
        <w:t xml:space="preserve"> public authorities emphasised </w:t>
      </w:r>
      <w:r>
        <w:rPr>
          <w:b/>
        </w:rPr>
        <w:t>the lack of structured exchange with the social partners</w:t>
      </w:r>
      <w:r>
        <w:t>, justified by the specific focus of their activities on providing support to the EDIHs in Germany. Nevertheless, it was pointed out that such an exchange existed in the context of other funding focused on digital transformation at national level.</w:t>
      </w:r>
    </w:p>
    <w:p w:rsidRPr="009F3F65" w:rsidR="003130C2" w:rsidP="003130C2" w:rsidRDefault="003130C2" w14:paraId="00E95B67" w14:textId="77777777">
      <w:pPr>
        <w:rPr>
          <w:lang w:val="en-GB"/>
        </w:rPr>
      </w:pPr>
    </w:p>
    <w:p w:rsidRPr="009F3F65" w:rsidR="003130C2" w:rsidP="003130C2" w:rsidRDefault="003130C2" w14:paraId="1364314C" w14:textId="77777777">
      <w:r>
        <w:t xml:space="preserve">A representative from the </w:t>
      </w:r>
      <w:r>
        <w:rPr>
          <w:b/>
        </w:rPr>
        <w:t>Maltese</w:t>
      </w:r>
      <w:r>
        <w:t xml:space="preserve"> social partners underlined the </w:t>
      </w:r>
      <w:r>
        <w:rPr>
          <w:b/>
        </w:rPr>
        <w:t>importance of ensuring stronger involvement of the trade unions with specific regard to the efforts on skilling and upskilling the workforce</w:t>
      </w:r>
      <w:r>
        <w:t xml:space="preserve">. Despite not being directly related to the DEP, the low level of funding (EUR 2.5 million) invested in upskilling (partially covering digital skills) in 2022 by Malta Enterprise (national agency responsible for economic development) was pointed out. </w:t>
      </w:r>
    </w:p>
    <w:p w:rsidRPr="009F3F65" w:rsidR="003130C2" w:rsidP="003130C2" w:rsidRDefault="003130C2" w14:paraId="05C3F0E7" w14:textId="77777777">
      <w:pPr>
        <w:rPr>
          <w:lang w:val="en-GB"/>
        </w:rPr>
      </w:pPr>
    </w:p>
    <w:p w:rsidRPr="009F3F65" w:rsidR="003130C2" w:rsidP="003130C2" w:rsidRDefault="003130C2" w14:paraId="48FD870D" w14:textId="77777777">
      <w:r>
        <w:t xml:space="preserve">Furthermore, representatives from the </w:t>
      </w:r>
      <w:r>
        <w:rPr>
          <w:b/>
        </w:rPr>
        <w:t>Polish</w:t>
      </w:r>
      <w:r>
        <w:t xml:space="preserve"> social partners highlighted the importance of closely involving industry stakeholders in DEP projects and initiatives focused on upskilling and reskilling the existing workforce (with a view to retaining staff and counteracting jobs losses linked to robotisation and AI).</w:t>
      </w:r>
    </w:p>
    <w:p w:rsidRPr="009F3F65" w:rsidR="003130C2" w:rsidP="003130C2" w:rsidRDefault="003130C2" w14:paraId="4132D799" w14:textId="77777777">
      <w:pPr>
        <w:rPr>
          <w:lang w:val="en-GB"/>
        </w:rPr>
      </w:pPr>
    </w:p>
    <w:p w:rsidRPr="009F3F65" w:rsidR="003130C2" w:rsidP="003130C2" w:rsidRDefault="003130C2" w14:paraId="5685F0E2" w14:textId="77777777">
      <w:r>
        <w:t xml:space="preserve">With regard to the </w:t>
      </w:r>
      <w:r>
        <w:rPr>
          <w:u w:val="single"/>
        </w:rPr>
        <w:t>quality of the information provided to potential and final beneficiaries of actions funded under the DEP</w:t>
      </w:r>
      <w:r>
        <w:t xml:space="preserve"> (</w:t>
      </w:r>
      <w:r>
        <w:rPr>
          <w:b/>
        </w:rPr>
        <w:t>question 21</w:t>
      </w:r>
      <w:r>
        <w:t>), more than a third of the respondents (37%) considered that this had been ‘moderately good’, whilst only 9% thought that it had been ‘very good’ and 12% ‘not at all good’; finally, almost a fifth of the respondents were ‘unsure’ (19%).</w:t>
      </w:r>
    </w:p>
    <w:p w:rsidRPr="009F3F65" w:rsidR="003130C2" w:rsidP="003130C2" w:rsidRDefault="003130C2" w14:paraId="6B76E1F2" w14:textId="77777777">
      <w:pPr>
        <w:rPr>
          <w:lang w:val="en-GB"/>
        </w:rPr>
      </w:pPr>
    </w:p>
    <w:p w:rsidRPr="009F3F65" w:rsidR="003130C2" w:rsidP="003130C2" w:rsidRDefault="003130C2" w14:paraId="4AC6E492" w14:textId="77777777">
      <w:pPr>
        <w:spacing w:line="240" w:lineRule="auto"/>
        <w:jc w:val="left"/>
      </w:pPr>
      <w:r>
        <w:br w:type="page"/>
      </w:r>
    </w:p>
    <w:p w:rsidRPr="009F3F65" w:rsidR="003130C2" w:rsidP="003130C2" w:rsidRDefault="003130C2" w14:paraId="4B3B7EFE" w14:textId="77777777">
      <w:r>
        <w:rPr>
          <w:noProof/>
        </w:rPr>
        <w:lastRenderedPageBreak/>
        <w:drawing>
          <wp:anchor distT="0" distB="0" distL="114300" distR="114300" simplePos="0" relativeHeight="251777024" behindDoc="0" locked="0" layoutInCell="1" allowOverlap="1" wp14:editId="2FBA5A3E" wp14:anchorId="137FFA84">
            <wp:simplePos x="0" y="0"/>
            <wp:positionH relativeFrom="margin">
              <wp:posOffset>323850</wp:posOffset>
            </wp:positionH>
            <wp:positionV relativeFrom="paragraph">
              <wp:posOffset>93345</wp:posOffset>
            </wp:positionV>
            <wp:extent cx="4927600" cy="2527300"/>
            <wp:effectExtent l="0" t="0" r="6350" b="6350"/>
            <wp:wrapNone/>
            <wp:docPr id="233" name="Chart 233">
              <a:extLst xmlns:a="http://schemas.openxmlformats.org/drawingml/2006/main">
                <a:ext uri="{FF2B5EF4-FFF2-40B4-BE49-F238E27FC236}">
                  <a16:creationId xmlns:a16="http://schemas.microsoft.com/office/drawing/2014/main" id="{92223C6E-4EB3-4B5A-9B6B-156950FD61C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6"/>
              </a:graphicData>
            </a:graphic>
            <wp14:sizeRelH relativeFrom="margin">
              <wp14:pctWidth>0</wp14:pctWidth>
            </wp14:sizeRelH>
            <wp14:sizeRelV relativeFrom="margin">
              <wp14:pctHeight>0</wp14:pctHeight>
            </wp14:sizeRelV>
          </wp:anchor>
        </w:drawing>
      </w:r>
    </w:p>
    <w:p w:rsidRPr="009F3F65" w:rsidR="003130C2" w:rsidP="003130C2" w:rsidRDefault="003130C2" w14:paraId="4483BAD4" w14:textId="77777777">
      <w:pPr>
        <w:rPr>
          <w:lang w:val="en-GB"/>
        </w:rPr>
      </w:pPr>
    </w:p>
    <w:p w:rsidRPr="009F3F65" w:rsidR="003130C2" w:rsidP="003130C2" w:rsidRDefault="003130C2" w14:paraId="0CA327B8" w14:textId="77777777">
      <w:pPr>
        <w:rPr>
          <w:lang w:val="en-GB"/>
        </w:rPr>
      </w:pPr>
    </w:p>
    <w:p w:rsidRPr="009F3F65" w:rsidR="003130C2" w:rsidP="003130C2" w:rsidRDefault="003130C2" w14:paraId="6A376302" w14:textId="77777777">
      <w:pPr>
        <w:rPr>
          <w:lang w:val="en-GB"/>
        </w:rPr>
      </w:pPr>
    </w:p>
    <w:p w:rsidRPr="009F3F65" w:rsidR="003130C2" w:rsidP="003130C2" w:rsidRDefault="003130C2" w14:paraId="69DE2129" w14:textId="77777777">
      <w:pPr>
        <w:rPr>
          <w:lang w:val="en-GB"/>
        </w:rPr>
      </w:pPr>
    </w:p>
    <w:p w:rsidRPr="009F3F65" w:rsidR="003130C2" w:rsidP="003130C2" w:rsidRDefault="003130C2" w14:paraId="09AB0F25" w14:textId="77777777">
      <w:pPr>
        <w:rPr>
          <w:lang w:val="en-GB"/>
        </w:rPr>
      </w:pPr>
    </w:p>
    <w:p w:rsidRPr="009F3F65" w:rsidR="003130C2" w:rsidP="003130C2" w:rsidRDefault="003130C2" w14:paraId="0270AB7A" w14:textId="77777777">
      <w:pPr>
        <w:rPr>
          <w:lang w:val="en-GB"/>
        </w:rPr>
      </w:pPr>
    </w:p>
    <w:p w:rsidRPr="009F3F65" w:rsidR="003130C2" w:rsidP="003130C2" w:rsidRDefault="003130C2" w14:paraId="376F212A" w14:textId="77777777">
      <w:pPr>
        <w:rPr>
          <w:lang w:val="en-GB"/>
        </w:rPr>
      </w:pPr>
    </w:p>
    <w:p w:rsidRPr="009F3F65" w:rsidR="003130C2" w:rsidP="003130C2" w:rsidRDefault="003130C2" w14:paraId="3D582ACB" w14:textId="77777777">
      <w:pPr>
        <w:rPr>
          <w:lang w:val="en-GB"/>
        </w:rPr>
      </w:pPr>
    </w:p>
    <w:p w:rsidRPr="009F3F65" w:rsidR="003130C2" w:rsidP="003130C2" w:rsidRDefault="003130C2" w14:paraId="7A6E72C0" w14:textId="77777777">
      <w:pPr>
        <w:rPr>
          <w:lang w:val="en-GB"/>
        </w:rPr>
      </w:pPr>
    </w:p>
    <w:p w:rsidRPr="009F3F65" w:rsidR="003130C2" w:rsidP="003130C2" w:rsidRDefault="003130C2" w14:paraId="7A353B1D" w14:textId="77777777">
      <w:pPr>
        <w:rPr>
          <w:lang w:val="en-GB"/>
        </w:rPr>
      </w:pPr>
    </w:p>
    <w:p w:rsidRPr="009F3F65" w:rsidR="003130C2" w:rsidP="003130C2" w:rsidRDefault="003130C2" w14:paraId="6729C20A" w14:textId="77777777">
      <w:pPr>
        <w:rPr>
          <w:lang w:val="en-GB"/>
        </w:rPr>
      </w:pPr>
    </w:p>
    <w:p w:rsidRPr="009F3F65" w:rsidR="003130C2" w:rsidP="003130C2" w:rsidRDefault="003130C2" w14:paraId="4805F93C" w14:textId="77777777">
      <w:pPr>
        <w:rPr>
          <w:lang w:val="en-GB"/>
        </w:rPr>
      </w:pPr>
    </w:p>
    <w:p w:rsidRPr="009F3F65" w:rsidR="003130C2" w:rsidP="003130C2" w:rsidRDefault="003130C2" w14:paraId="28375973" w14:textId="77777777">
      <w:pPr>
        <w:rPr>
          <w:lang w:val="en-GB"/>
        </w:rPr>
      </w:pPr>
    </w:p>
    <w:p w:rsidRPr="009F3F65" w:rsidR="003130C2" w:rsidP="003130C2" w:rsidRDefault="003130C2" w14:paraId="6E6F64C5" w14:textId="77777777">
      <w:pPr>
        <w:jc w:val="center"/>
        <w:rPr>
          <w:color w:val="5B9BD5" w:themeColor="accent1"/>
          <w:sz w:val="20"/>
        </w:rPr>
      </w:pPr>
      <w:r>
        <w:rPr>
          <w:b/>
          <w:color w:val="5B9BD5" w:themeColor="accent1"/>
          <w:sz w:val="20"/>
        </w:rPr>
        <w:t>Figure 34.</w:t>
      </w:r>
      <w:r>
        <w:rPr>
          <w:color w:val="5B9BD5" w:themeColor="accent1"/>
          <w:sz w:val="20"/>
        </w:rPr>
        <w:t xml:space="preserve"> Quality of information provided to beneficiaries under the DEP – general.</w:t>
      </w:r>
    </w:p>
    <w:p w:rsidRPr="009F3F65" w:rsidR="003130C2" w:rsidP="003130C2" w:rsidRDefault="003130C2" w14:paraId="4279CB28" w14:textId="77777777">
      <w:pPr>
        <w:jc w:val="center"/>
        <w:rPr>
          <w:color w:val="5B9BD5" w:themeColor="accent1"/>
          <w:sz w:val="20"/>
          <w:lang w:val="en-GB"/>
        </w:rPr>
      </w:pPr>
    </w:p>
    <w:p w:rsidRPr="009F3F65" w:rsidR="003130C2" w:rsidP="003130C2" w:rsidRDefault="003130C2" w14:paraId="5573A575" w14:textId="77777777">
      <w:r>
        <w:t>Whilst from a cross-country perspective the answers were quite similar, the cross-category comparison highlights some differing views. Whereas 78% of the respondents from the public authorities considered that the information provided to potential and final beneficiaries of actions funded under the DEP had been ‘moderately good’, 36% of respondents from business organisations thought that it had been ‘not at all good’ or they were ‘unsure’, and 41% of the respondents from academia viewed it as having been ‘not very good’.</w:t>
      </w:r>
    </w:p>
    <w:p w:rsidRPr="009F3F65" w:rsidR="003130C2" w:rsidP="003130C2" w:rsidRDefault="003130C2" w14:paraId="509F50DF" w14:textId="77777777">
      <w:pPr>
        <w:jc w:val="center"/>
        <w:rPr>
          <w:lang w:val="en-GB"/>
        </w:rPr>
      </w:pPr>
    </w:p>
    <w:p w:rsidRPr="009F3F65" w:rsidR="003130C2" w:rsidP="003130C2" w:rsidRDefault="003130C2" w14:paraId="0AEE4CE9" w14:textId="77777777">
      <w:r>
        <w:rPr>
          <w:noProof/>
        </w:rPr>
        <w:drawing>
          <wp:inline distT="0" distB="0" distL="0" distR="0" wp14:anchorId="1B24D085" wp14:editId="6E60498B">
            <wp:extent cx="5731510" cy="2436495"/>
            <wp:effectExtent l="0" t="0" r="2540" b="1905"/>
            <wp:docPr id="17" name="Chart 17">
              <a:extLst xmlns:a="http://schemas.openxmlformats.org/drawingml/2006/main">
                <a:ext uri="{FF2B5EF4-FFF2-40B4-BE49-F238E27FC236}">
                  <a16:creationId xmlns:a16="http://schemas.microsoft.com/office/drawing/2014/main" id="{89DCA7A6-6500-41C0-BF48-9E68A524AD3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7"/>
              </a:graphicData>
            </a:graphic>
          </wp:inline>
        </w:drawing>
      </w:r>
    </w:p>
    <w:p w:rsidRPr="009F3F65" w:rsidR="003130C2" w:rsidP="003130C2" w:rsidRDefault="003130C2" w14:paraId="73094E93" w14:textId="77777777">
      <w:pPr>
        <w:jc w:val="center"/>
      </w:pPr>
      <w:r>
        <w:rPr>
          <w:b/>
          <w:color w:val="5B9BD5" w:themeColor="accent1"/>
          <w:sz w:val="20"/>
        </w:rPr>
        <w:t>Figure 35.</w:t>
      </w:r>
      <w:r>
        <w:rPr>
          <w:color w:val="5B9BD5" w:themeColor="accent1"/>
          <w:sz w:val="20"/>
        </w:rPr>
        <w:t xml:space="preserve"> Quality of information provided to beneficiaries under the DEP – by category.</w:t>
      </w:r>
    </w:p>
    <w:p w:rsidRPr="009F3F65" w:rsidR="003130C2" w:rsidP="003130C2" w:rsidRDefault="003130C2" w14:paraId="471845A1" w14:textId="77777777">
      <w:pPr>
        <w:rPr>
          <w:lang w:val="en-GB"/>
        </w:rPr>
      </w:pPr>
    </w:p>
    <w:p w:rsidRPr="009F3F65" w:rsidR="003130C2" w:rsidP="003130C2" w:rsidRDefault="003130C2" w14:paraId="0933FE71" w14:textId="77777777">
      <w:r>
        <w:t xml:space="preserve">During the semi-structured interviews, representatives from the </w:t>
      </w:r>
      <w:r>
        <w:rPr>
          <w:b/>
        </w:rPr>
        <w:t>German</w:t>
      </w:r>
      <w:r>
        <w:t xml:space="preserve"> beneficiaries of the programme pointed out the </w:t>
      </w:r>
      <w:r>
        <w:rPr>
          <w:b/>
        </w:rPr>
        <w:t>need to make the comprehensive services provided by the different DEP initiatives and projects more accessible</w:t>
      </w:r>
      <w:r>
        <w:t xml:space="preserve"> (e.g. the European Digital Innovation Hubs, the EUROHPC Joint Undertaking), by focusing on raising greater awareness among SMEs and educational institutions (e.g. universities and schools). They underlined the need for stakeholders looking for support services to be clear about their needs (e.g. SMEs are often unprepared when it comes to requesting support services). At the same time, it was stressed that </w:t>
      </w:r>
      <w:r>
        <w:rPr>
          <w:b/>
        </w:rPr>
        <w:t>a flood of information should be avoided</w:t>
      </w:r>
      <w:r>
        <w:t xml:space="preserve">. </w:t>
      </w:r>
    </w:p>
    <w:p w:rsidRPr="009F3F65" w:rsidR="003130C2" w:rsidP="003130C2" w:rsidRDefault="003130C2" w14:paraId="2AB4FD6F" w14:textId="77777777">
      <w:pPr>
        <w:rPr>
          <w:lang w:val="en-GB"/>
        </w:rPr>
      </w:pPr>
    </w:p>
    <w:p w:rsidRPr="009F3F65" w:rsidR="003130C2" w:rsidP="003130C2" w:rsidRDefault="003130C2" w14:paraId="7C6B50A1" w14:textId="77777777">
      <w:r>
        <w:lastRenderedPageBreak/>
        <w:t xml:space="preserve">The stakeholders noted that the existence of several similar initiatives with different logos and scopes (e.g. different EU and national initiatives) made it hard for SMEs and other small players to pinpoint exactly what support services they needed. They </w:t>
      </w:r>
      <w:r>
        <w:rPr>
          <w:b/>
        </w:rPr>
        <w:t>suggested harmonising and standardising external communication activities</w:t>
      </w:r>
      <w:r>
        <w:t xml:space="preserve"> (e.g. use the same communication methods as for the EDIHs) and ensuring synergies with other similar initiatives covered by other entities (beyond EDIH services, digital support services might also be provided by local chambers of commerce).</w:t>
      </w:r>
    </w:p>
    <w:p w:rsidRPr="009F3F65" w:rsidR="003130C2" w:rsidP="003130C2" w:rsidRDefault="003130C2" w14:paraId="3C01315E" w14:textId="77777777">
      <w:pPr>
        <w:rPr>
          <w:lang w:val="en-GB"/>
        </w:rPr>
      </w:pPr>
    </w:p>
    <w:p w:rsidRPr="009F3F65" w:rsidR="003130C2" w:rsidP="003130C2" w:rsidRDefault="003130C2" w14:paraId="14CFA6D0" w14:textId="77777777">
      <w:r>
        <w:t xml:space="preserve">Finally, the respondents were asked in an open question </w:t>
      </w:r>
      <w:r>
        <w:rPr>
          <w:u w:val="single"/>
        </w:rPr>
        <w:t>how they would improve the involvement of beneficiaries, the social partners and civil society organisations in future actions of the DEP</w:t>
      </w:r>
      <w:r>
        <w:t xml:space="preserve"> (</w:t>
      </w:r>
      <w:r>
        <w:rPr>
          <w:b/>
        </w:rPr>
        <w:t>question 22</w:t>
      </w:r>
      <w:r>
        <w:t>), and 20 responses were received. Among those, the following suggestions were made:</w:t>
      </w:r>
    </w:p>
    <w:p w:rsidRPr="009F3F65" w:rsidR="003130C2" w:rsidP="003130C2" w:rsidRDefault="003130C2" w14:paraId="7D3F2DDC" w14:textId="77777777">
      <w:pPr>
        <w:rPr>
          <w:lang w:val="en-GB"/>
        </w:rPr>
      </w:pPr>
    </w:p>
    <w:p w:rsidRPr="00B47B36" w:rsidR="003130C2" w:rsidP="003130C2" w:rsidRDefault="003130C2" w14:paraId="7BCF48E1" w14:textId="77777777">
      <w:pPr>
        <w:pStyle w:val="ListParagraph"/>
        <w:numPr>
          <w:ilvl w:val="0"/>
          <w:numId w:val="34"/>
        </w:numPr>
      </w:pPr>
      <w:r>
        <w:t xml:space="preserve">there should be increased co-financing, as well as more clarity in terms of funding; </w:t>
      </w:r>
    </w:p>
    <w:p w:rsidRPr="00B47B36" w:rsidR="003130C2" w:rsidP="003130C2" w:rsidRDefault="003130C2" w14:paraId="5A2BD899" w14:textId="77777777">
      <w:pPr>
        <w:pStyle w:val="ListParagraph"/>
        <w:numPr>
          <w:ilvl w:val="0"/>
          <w:numId w:val="34"/>
        </w:numPr>
      </w:pPr>
      <w:r>
        <w:t xml:space="preserve">dissemination efforts should be stepped up, and the communication budget increased; </w:t>
      </w:r>
    </w:p>
    <w:p w:rsidRPr="00B47B36" w:rsidR="003130C2" w:rsidP="003130C2" w:rsidRDefault="003130C2" w14:paraId="5F213EF8" w14:textId="77777777">
      <w:pPr>
        <w:pStyle w:val="ListParagraph"/>
        <w:numPr>
          <w:ilvl w:val="0"/>
          <w:numId w:val="34"/>
        </w:numPr>
      </w:pPr>
      <w:r>
        <w:t xml:space="preserve">civil society organisations should be more closely involved, including via consultation of the respective national ministries to identify the key partners and CSOs in each Member State; </w:t>
      </w:r>
    </w:p>
    <w:p w:rsidRPr="00B47B36" w:rsidR="003130C2" w:rsidP="003130C2" w:rsidRDefault="003130C2" w14:paraId="1979A4AF" w14:textId="77777777">
      <w:pPr>
        <w:pStyle w:val="ListParagraph"/>
        <w:numPr>
          <w:ilvl w:val="0"/>
          <w:numId w:val="34"/>
        </w:numPr>
      </w:pPr>
      <w:r>
        <w:t xml:space="preserve">there should be better awareness of how the needs of small regions can be represented in the programme, as currently many SMEs are not able to apply for the funding; </w:t>
      </w:r>
    </w:p>
    <w:p w:rsidRPr="00B47B36" w:rsidR="003130C2" w:rsidP="003130C2" w:rsidRDefault="003130C2" w14:paraId="6AAF9953" w14:textId="77777777">
      <w:pPr>
        <w:pStyle w:val="ListParagraph"/>
        <w:numPr>
          <w:ilvl w:val="0"/>
          <w:numId w:val="34"/>
        </w:numPr>
      </w:pPr>
      <w:r>
        <w:t>Digital Europe info days and training sessions should be held, with sufficient time for potential project consortia to prepare project proposals.</w:t>
      </w:r>
    </w:p>
    <w:p w:rsidRPr="009F3F65" w:rsidR="003130C2" w:rsidP="003130C2" w:rsidRDefault="003130C2" w14:paraId="6D99F77E" w14:textId="77777777">
      <w:pPr>
        <w:rPr>
          <w:lang w:val="en-GB"/>
        </w:rPr>
      </w:pPr>
    </w:p>
    <w:p w:rsidRPr="009F3F65" w:rsidR="003130C2" w:rsidP="003130C2" w:rsidRDefault="003130C2" w14:paraId="46B87DA8" w14:textId="77777777">
      <w:pPr>
        <w:pStyle w:val="Heading2"/>
        <w:spacing w:after="120" w:line="300" w:lineRule="exact"/>
        <w:rPr>
          <w:b/>
          <w:bCs/>
          <w:u w:val="single"/>
        </w:rPr>
      </w:pPr>
      <w:bookmarkStart w:name="_Toc125632266" w:id="17"/>
      <w:bookmarkStart w:name="_Toc174452847" w:id="18"/>
      <w:r>
        <w:rPr>
          <w:b/>
          <w:u w:val="single"/>
        </w:rPr>
        <w:t>Additional comments</w:t>
      </w:r>
      <w:bookmarkEnd w:id="17"/>
      <w:bookmarkEnd w:id="18"/>
    </w:p>
    <w:p w:rsidRPr="009F3F65" w:rsidR="003130C2" w:rsidP="003130C2" w:rsidRDefault="003130C2" w14:paraId="2EB96AA0" w14:textId="77777777">
      <w:pPr>
        <w:spacing w:line="300" w:lineRule="exact"/>
        <w:rPr>
          <w:lang w:val="en-GB"/>
        </w:rPr>
      </w:pPr>
    </w:p>
    <w:p w:rsidRPr="009F3F65" w:rsidR="003130C2" w:rsidP="003130C2" w:rsidRDefault="003130C2" w14:paraId="1A3C58BD" w14:textId="77777777">
      <w:r>
        <w:t>Stakeholders were given the opportunity to raise further issues that were not included in the questionnaire or to expand on issues that they thought deserved additional attention (</w:t>
      </w:r>
      <w:r>
        <w:rPr>
          <w:b/>
        </w:rPr>
        <w:t>question 23</w:t>
      </w:r>
      <w:r>
        <w:t>). Below, we summarise the additional contributions:</w:t>
      </w:r>
    </w:p>
    <w:p w:rsidRPr="009F3F65" w:rsidR="003130C2" w:rsidP="003130C2" w:rsidRDefault="003130C2" w14:paraId="1825119F" w14:textId="77777777">
      <w:pPr>
        <w:rPr>
          <w:lang w:val="en-GB"/>
        </w:rPr>
      </w:pPr>
    </w:p>
    <w:p w:rsidRPr="00B47B36" w:rsidR="003130C2" w:rsidP="003130C2" w:rsidRDefault="003130C2" w14:paraId="6121B4C3" w14:textId="77777777">
      <w:pPr>
        <w:pStyle w:val="ListParagraph"/>
        <w:numPr>
          <w:ilvl w:val="0"/>
          <w:numId w:val="35"/>
        </w:numPr>
      </w:pPr>
      <w:r>
        <w:t>need for increased co-financing;</w:t>
      </w:r>
    </w:p>
    <w:p w:rsidRPr="00B47B36" w:rsidR="003130C2" w:rsidP="003130C2" w:rsidRDefault="003130C2" w14:paraId="652078ED" w14:textId="77777777">
      <w:pPr>
        <w:pStyle w:val="ListParagraph"/>
        <w:numPr>
          <w:ilvl w:val="0"/>
          <w:numId w:val="35"/>
        </w:numPr>
      </w:pPr>
      <w:r>
        <w:t>need for guidance on combining the DEP resources with other EU funding programmes;</w:t>
      </w:r>
    </w:p>
    <w:p w:rsidRPr="00B47B36" w:rsidR="003130C2" w:rsidP="003130C2" w:rsidRDefault="003130C2" w14:paraId="29CBFF01" w14:textId="77777777">
      <w:pPr>
        <w:pStyle w:val="ListParagraph"/>
        <w:numPr>
          <w:ilvl w:val="0"/>
          <w:numId w:val="35"/>
        </w:numPr>
      </w:pPr>
      <w:r>
        <w:t>suggestion to organise the funding in a similar way as is done in the Horizon programme;</w:t>
      </w:r>
    </w:p>
    <w:p w:rsidRPr="00B47B36" w:rsidR="003130C2" w:rsidP="003130C2" w:rsidRDefault="003130C2" w14:paraId="12029A37" w14:textId="77777777">
      <w:pPr>
        <w:pStyle w:val="ListParagraph"/>
        <w:numPr>
          <w:ilvl w:val="0"/>
          <w:numId w:val="35"/>
        </w:numPr>
      </w:pPr>
      <w:r>
        <w:t>more time needed for beneficiaries and countries to prepare their participation in projects;</w:t>
      </w:r>
    </w:p>
    <w:p w:rsidRPr="00B47B36" w:rsidR="003130C2" w:rsidP="003130C2" w:rsidRDefault="003130C2" w14:paraId="08E2E316" w14:textId="77777777">
      <w:pPr>
        <w:pStyle w:val="ListParagraph"/>
        <w:numPr>
          <w:ilvl w:val="0"/>
          <w:numId w:val="35"/>
        </w:numPr>
      </w:pPr>
      <w:r>
        <w:t>the possibility for EDIHs to directly support regional SMEs and PSOs should be highlighted;</w:t>
      </w:r>
    </w:p>
    <w:p w:rsidRPr="00B47B36" w:rsidR="003130C2" w:rsidP="003130C2" w:rsidRDefault="003130C2" w14:paraId="032E71D4" w14:textId="77777777">
      <w:pPr>
        <w:pStyle w:val="ListParagraph"/>
        <w:numPr>
          <w:ilvl w:val="0"/>
          <w:numId w:val="35"/>
        </w:numPr>
      </w:pPr>
      <w:r>
        <w:t xml:space="preserve">mentioning of discrepancies between EU and ‘national’ funding in Poland: since, in reality, the national funding is covered by the EU funds, this financing should fall under the EU regime and not the national one. Due to the structure and the characteristics of the ‘national’ funding, EDIHs in Poland do not have the right to support foreign entities, and therefore the concept of the European network of cooperating EDIHs cannot be executed by the Polish EDIHs. Furthermore, a discrepancy in the area of the VAT regulations: in Poland, EDIHs are obliged to pay VAT on the funds received, contrary to the EU VAT regulations. As a result, the strict </w:t>
      </w:r>
      <w:r>
        <w:rPr>
          <w:i/>
        </w:rPr>
        <w:t>de minimis</w:t>
      </w:r>
      <w:r>
        <w:t xml:space="preserve"> procedures set by the national agency and the amount of the paperwork required discourage SMEs from participating in the projects;</w:t>
      </w:r>
    </w:p>
    <w:p w:rsidRPr="00B47B36" w:rsidR="003130C2" w:rsidP="003130C2" w:rsidRDefault="003130C2" w14:paraId="27D17349" w14:textId="77777777">
      <w:pPr>
        <w:pStyle w:val="ListParagraph"/>
        <w:numPr>
          <w:ilvl w:val="0"/>
          <w:numId w:val="35"/>
        </w:numPr>
      </w:pPr>
      <w:r>
        <w:t xml:space="preserve">educational programmes for digital skills in secondary education and higher education should be raised up to a much higher level of the funding agenda and rolled out in close dialogue with all of the education ministries in the Member States and national associations for secondary and higher education. Education at this level is the key to a highly skilled digital workforce, as well </w:t>
      </w:r>
      <w:r>
        <w:lastRenderedPageBreak/>
        <w:t>as an informed, aware and digitally competent society, which are needed for the successful and sustainable digitalisation of Europe;</w:t>
      </w:r>
    </w:p>
    <w:p w:rsidRPr="00B47B36" w:rsidR="003130C2" w:rsidP="003130C2" w:rsidRDefault="003130C2" w14:paraId="294083E0" w14:textId="77777777">
      <w:pPr>
        <w:pStyle w:val="ListParagraph"/>
        <w:numPr>
          <w:ilvl w:val="0"/>
          <w:numId w:val="35"/>
        </w:numPr>
      </w:pPr>
      <w:r>
        <w:t>since a strong research component lies within education institutions that carry out research, outreach to these higher education institutions could and should be carried out on a regular basis.</w:t>
      </w:r>
    </w:p>
    <w:p w:rsidRPr="009F3F65" w:rsidR="003130C2" w:rsidP="003130C2" w:rsidRDefault="003130C2" w14:paraId="2B0FF661" w14:textId="77777777">
      <w:pPr>
        <w:rPr>
          <w:lang w:val="en-GB"/>
        </w:rPr>
      </w:pPr>
    </w:p>
    <w:p w:rsidRPr="009F3F65" w:rsidR="003130C2" w:rsidP="003130C2" w:rsidRDefault="003130C2" w14:paraId="1E6B9E17" w14:textId="77777777">
      <w:pPr>
        <w:pStyle w:val="Heading1"/>
        <w:spacing w:after="120" w:line="300" w:lineRule="exact"/>
        <w:rPr>
          <w:b/>
          <w:bCs/>
        </w:rPr>
      </w:pPr>
      <w:bookmarkStart w:name="_Toc174452848" w:id="19"/>
      <w:r>
        <w:rPr>
          <w:b/>
        </w:rPr>
        <w:t>Primary data: summary of findings from the country visits</w:t>
      </w:r>
      <w:bookmarkEnd w:id="19"/>
    </w:p>
    <w:p w:rsidRPr="009F3F65" w:rsidR="003130C2" w:rsidP="003130C2" w:rsidRDefault="003130C2" w14:paraId="219C8A56" w14:textId="77777777">
      <w:pPr>
        <w:rPr>
          <w:lang w:val="en-GB"/>
        </w:rPr>
      </w:pPr>
    </w:p>
    <w:p w:rsidRPr="009F3F65" w:rsidR="003130C2" w:rsidP="003130C2" w:rsidRDefault="003130C2" w14:paraId="0D73BEA4" w14:textId="77777777">
      <w:pPr>
        <w:pStyle w:val="Heading2"/>
        <w:spacing w:line="300" w:lineRule="exact"/>
        <w:rPr>
          <w:rFonts w:eastAsia="Calibri"/>
          <w:b/>
          <w:bCs/>
          <w:u w:val="single"/>
        </w:rPr>
      </w:pPr>
      <w:bookmarkStart w:name="_Toc174452849" w:id="20"/>
      <w:r>
        <w:rPr>
          <w:b/>
          <w:u w:val="single"/>
        </w:rPr>
        <w:t>Germany</w:t>
      </w:r>
      <w:bookmarkEnd w:id="20"/>
    </w:p>
    <w:p w:rsidRPr="009F3F65" w:rsidR="003130C2" w:rsidP="003130C2" w:rsidRDefault="003130C2" w14:paraId="2C65524D" w14:textId="77777777">
      <w:pPr>
        <w:rPr>
          <w:rFonts w:eastAsia="Calibri"/>
          <w:lang w:val="en-GB"/>
        </w:rPr>
      </w:pPr>
    </w:p>
    <w:p w:rsidRPr="009F3F65" w:rsidR="003130C2" w:rsidP="003130C2" w:rsidRDefault="003130C2" w14:paraId="46131AB4" w14:textId="77777777">
      <w:pPr>
        <w:rPr>
          <w:rFonts w:eastAsia="Calibri"/>
          <w:b/>
          <w:bCs/>
        </w:rPr>
      </w:pPr>
      <w:r>
        <w:rPr>
          <w:b/>
        </w:rPr>
        <w:t>Effectiveness</w:t>
      </w:r>
    </w:p>
    <w:p w:rsidRPr="00B47B36" w:rsidR="003130C2" w:rsidP="003130C2" w:rsidRDefault="003130C2" w14:paraId="65F45736" w14:textId="77777777">
      <w:pPr>
        <w:pStyle w:val="ListParagraph"/>
        <w:numPr>
          <w:ilvl w:val="0"/>
          <w:numId w:val="17"/>
        </w:numPr>
        <w:rPr>
          <w:rFonts w:eastAsia="Calibri"/>
        </w:rPr>
      </w:pPr>
      <w:r>
        <w:t>The positive impacts of the Digital Europe Programme (DEP) were highlighted, including substantial funding for strategic digital initiatives such as HPC JUPITER, advances in digital skills development, and cybersecurity projects. The crucial role of the European Digital Innovation Hubs (EDIHs) in the national economic ecosystem, particularly in providing tailored digital support to local SMEs, was also underscored.</w:t>
      </w:r>
    </w:p>
    <w:p w:rsidRPr="00B47B36" w:rsidR="003130C2" w:rsidP="003130C2" w:rsidRDefault="003130C2" w14:paraId="69C29B11" w14:textId="77777777">
      <w:pPr>
        <w:pStyle w:val="ListParagraph"/>
        <w:numPr>
          <w:ilvl w:val="0"/>
          <w:numId w:val="17"/>
        </w:numPr>
        <w:rPr>
          <w:rFonts w:eastAsia="Calibri"/>
        </w:rPr>
      </w:pPr>
      <w:r>
        <w:t>Participants pointed out several areas where there was room for improvement, including the need for enhanced dissemination and communication strategies for the DEP. They emphasised the importance of refining the timing of the application process, addressing complexities related to co-funding, and advocated better co-funding rates, particularly for smaller entities. Additionally, there was a call for greater inclusivity in innovation activities.</w:t>
      </w:r>
    </w:p>
    <w:p w:rsidRPr="00B47B36" w:rsidR="003130C2" w:rsidP="003130C2" w:rsidRDefault="003130C2" w14:paraId="69C3BCF4" w14:textId="77777777">
      <w:pPr>
        <w:pStyle w:val="ListParagraph"/>
        <w:numPr>
          <w:ilvl w:val="0"/>
          <w:numId w:val="17"/>
        </w:numPr>
        <w:rPr>
          <w:rFonts w:eastAsia="Calibri"/>
        </w:rPr>
      </w:pPr>
      <w:r>
        <w:t>The need to improve the channels of communication between the programme beneficiaries and the national contact points was emphasised, alongside initiatives to increase women’s participation in the tech sector.</w:t>
      </w:r>
    </w:p>
    <w:p w:rsidRPr="00B47B36" w:rsidR="003130C2" w:rsidP="003130C2" w:rsidRDefault="003130C2" w14:paraId="1534DE6B" w14:textId="77777777">
      <w:pPr>
        <w:pStyle w:val="ListParagraph"/>
        <w:numPr>
          <w:ilvl w:val="0"/>
          <w:numId w:val="17"/>
        </w:numPr>
        <w:rPr>
          <w:rFonts w:eastAsia="Calibri"/>
        </w:rPr>
      </w:pPr>
      <w:r>
        <w:t>It was emphasised that improving access to the comprehensive services, enhancing awareness among SMEs, fostering synergies with similar initiatives, and standardising external communication were crucial for maximising the programme’s impact.</w:t>
      </w:r>
    </w:p>
    <w:p w:rsidRPr="009F3F65" w:rsidR="003130C2" w:rsidP="003130C2" w:rsidRDefault="003130C2" w14:paraId="2845796D" w14:textId="77777777">
      <w:pPr>
        <w:rPr>
          <w:rFonts w:eastAsia="Calibri"/>
          <w:lang w:val="en-GB"/>
        </w:rPr>
      </w:pPr>
    </w:p>
    <w:p w:rsidRPr="009F3F65" w:rsidR="003130C2" w:rsidP="003130C2" w:rsidRDefault="003130C2" w14:paraId="0C501A2D" w14:textId="77777777">
      <w:pPr>
        <w:spacing w:line="276" w:lineRule="auto"/>
        <w:rPr>
          <w:rFonts w:eastAsia="Calibri"/>
          <w:b/>
          <w:bCs/>
        </w:rPr>
      </w:pPr>
      <w:r>
        <w:rPr>
          <w:b/>
        </w:rPr>
        <w:t>Relevance</w:t>
      </w:r>
    </w:p>
    <w:p w:rsidRPr="00B47B36" w:rsidR="003130C2" w:rsidP="003130C2" w:rsidRDefault="003130C2" w14:paraId="7808E013" w14:textId="77777777">
      <w:pPr>
        <w:pStyle w:val="ListParagraph"/>
        <w:numPr>
          <w:ilvl w:val="0"/>
          <w:numId w:val="18"/>
        </w:numPr>
        <w:rPr>
          <w:rFonts w:eastAsia="Calibri"/>
        </w:rPr>
      </w:pPr>
      <w:r>
        <w:t>It was confirmed that the DEP aligns with the EU Digital Decade Policy Programme 2030, with an emphasis on the pivotal role of the EDIHs in supporting SMEs and meeting strategic targets.</w:t>
      </w:r>
    </w:p>
    <w:p w:rsidRPr="00B47B36" w:rsidR="003130C2" w:rsidP="003130C2" w:rsidRDefault="003130C2" w14:paraId="07892DCB" w14:textId="77777777">
      <w:pPr>
        <w:pStyle w:val="ListParagraph"/>
        <w:numPr>
          <w:ilvl w:val="0"/>
          <w:numId w:val="18"/>
        </w:numPr>
        <w:rPr>
          <w:rFonts w:eastAsia="Calibri"/>
        </w:rPr>
      </w:pPr>
      <w:r>
        <w:t>Participants highlighted the importance of various initiatives within the DEP (such as the Chips Joint Undertaking, Destination Earth, and AI) for driving the EU’s digital transformation and enhancing industry competitiveness.</w:t>
      </w:r>
    </w:p>
    <w:p w:rsidRPr="00B47B36" w:rsidR="003130C2" w:rsidP="003130C2" w:rsidRDefault="003130C2" w14:paraId="34AE8602" w14:textId="77777777">
      <w:pPr>
        <w:pStyle w:val="ListParagraph"/>
        <w:numPr>
          <w:ilvl w:val="0"/>
          <w:numId w:val="18"/>
        </w:numPr>
        <w:rPr>
          <w:rFonts w:eastAsia="Calibri"/>
        </w:rPr>
      </w:pPr>
      <w:r>
        <w:t>There was recognition of the need to strengthen connections between the European and national levels through a robust network of national contact points. Ensuring alignment with EU digital policies and geopolitical priorities, and fostering broad stakeholder engagement, were identified as crucial steps toward achieving the programme’s objectives.</w:t>
      </w:r>
    </w:p>
    <w:p w:rsidRPr="00B47B36" w:rsidR="003130C2" w:rsidP="003130C2" w:rsidRDefault="003130C2" w14:paraId="2657DC96" w14:textId="77777777">
      <w:pPr>
        <w:pStyle w:val="ListParagraph"/>
        <w:spacing w:line="276" w:lineRule="auto"/>
        <w:rPr>
          <w:rFonts w:eastAsia="Calibri"/>
        </w:rPr>
      </w:pPr>
    </w:p>
    <w:p w:rsidRPr="009F3F65" w:rsidR="003130C2" w:rsidP="003130C2" w:rsidRDefault="003130C2" w14:paraId="13B62283" w14:textId="77777777">
      <w:pPr>
        <w:spacing w:line="276" w:lineRule="auto"/>
        <w:rPr>
          <w:rFonts w:eastAsia="Calibri"/>
          <w:b/>
          <w:bCs/>
        </w:rPr>
      </w:pPr>
      <w:r>
        <w:rPr>
          <w:b/>
        </w:rPr>
        <w:t>Civil society added value</w:t>
      </w:r>
    </w:p>
    <w:p w:rsidRPr="00B47B36" w:rsidR="003130C2" w:rsidP="003130C2" w:rsidRDefault="003130C2" w14:paraId="4D56C206" w14:textId="77777777">
      <w:pPr>
        <w:pStyle w:val="ListParagraph"/>
        <w:numPr>
          <w:ilvl w:val="0"/>
          <w:numId w:val="19"/>
        </w:numPr>
        <w:rPr>
          <w:rFonts w:eastAsia="Calibri"/>
        </w:rPr>
      </w:pPr>
      <w:r>
        <w:t>It was noted that there had been a lack of structured exchange with the social partners during the implementation of the DEP, as the efforts were primarily focused on supporting the EDIHs in Germany.</w:t>
      </w:r>
    </w:p>
    <w:p w:rsidRPr="009F3F65" w:rsidR="003130C2" w:rsidP="003130C2" w:rsidRDefault="003130C2" w14:paraId="145E3022" w14:textId="77777777">
      <w:pPr>
        <w:spacing w:line="300" w:lineRule="exact"/>
        <w:ind w:left="720"/>
        <w:contextualSpacing/>
        <w:rPr>
          <w:rFonts w:eastAsia="Calibri"/>
          <w:lang w:val="en-GB"/>
        </w:rPr>
      </w:pPr>
    </w:p>
    <w:p w:rsidRPr="009F3F65" w:rsidR="003130C2" w:rsidP="003130C2" w:rsidRDefault="003130C2" w14:paraId="7C69348E" w14:textId="77777777">
      <w:pPr>
        <w:pStyle w:val="Heading2"/>
        <w:spacing w:line="300" w:lineRule="exact"/>
        <w:rPr>
          <w:b/>
          <w:bCs/>
          <w:u w:val="single"/>
        </w:rPr>
      </w:pPr>
      <w:bookmarkStart w:name="_Toc174452850" w:id="21"/>
      <w:r>
        <w:rPr>
          <w:b/>
          <w:u w:val="single"/>
        </w:rPr>
        <w:t>Malta</w:t>
      </w:r>
      <w:bookmarkEnd w:id="21"/>
    </w:p>
    <w:p w:rsidRPr="009F3F65" w:rsidR="003130C2" w:rsidP="003130C2" w:rsidRDefault="003130C2" w14:paraId="6B12323B" w14:textId="77777777">
      <w:pPr>
        <w:rPr>
          <w:lang w:val="en-GB"/>
        </w:rPr>
      </w:pPr>
    </w:p>
    <w:p w:rsidRPr="009F3F65" w:rsidR="003130C2" w:rsidP="003130C2" w:rsidRDefault="003130C2" w14:paraId="341DEB02" w14:textId="77777777">
      <w:pPr>
        <w:spacing w:line="276" w:lineRule="auto"/>
        <w:rPr>
          <w:rFonts w:eastAsia="Calibri"/>
          <w:b/>
          <w:bCs/>
        </w:rPr>
      </w:pPr>
      <w:r>
        <w:rPr>
          <w:b/>
        </w:rPr>
        <w:lastRenderedPageBreak/>
        <w:t>Effectiveness</w:t>
      </w:r>
    </w:p>
    <w:p w:rsidRPr="00B47B36" w:rsidR="003130C2" w:rsidP="003130C2" w:rsidRDefault="003130C2" w14:paraId="7ACD8304" w14:textId="77777777">
      <w:pPr>
        <w:pStyle w:val="ListParagraph"/>
        <w:numPr>
          <w:ilvl w:val="0"/>
          <w:numId w:val="19"/>
        </w:numPr>
        <w:rPr>
          <w:rFonts w:eastAsia="Calibri"/>
        </w:rPr>
      </w:pPr>
      <w:r>
        <w:t xml:space="preserve">It was deemed difficult to establish the effectiveness of the programme given that the project was in its early stages. </w:t>
      </w:r>
    </w:p>
    <w:p w:rsidRPr="00B47B36" w:rsidR="003130C2" w:rsidP="003130C2" w:rsidRDefault="003130C2" w14:paraId="392821BF" w14:textId="77777777">
      <w:pPr>
        <w:pStyle w:val="ListParagraph"/>
        <w:numPr>
          <w:ilvl w:val="0"/>
          <w:numId w:val="19"/>
        </w:numPr>
        <w:rPr>
          <w:rFonts w:eastAsia="Calibri"/>
        </w:rPr>
      </w:pPr>
      <w:r>
        <w:t>Participants emphasised the importance of public-private partnerships in supporting new technologies, the need for stronger involvement of trade unions in workforce skilling and upskilling initiatives, and the need for better dissemination of the DEP’s opportunities, particularly for SMEs.</w:t>
      </w:r>
    </w:p>
    <w:p w:rsidRPr="00B47B36" w:rsidR="003130C2" w:rsidP="003130C2" w:rsidRDefault="003130C2" w14:paraId="53A36870" w14:textId="77777777">
      <w:pPr>
        <w:pStyle w:val="ListParagraph"/>
        <w:numPr>
          <w:ilvl w:val="0"/>
          <w:numId w:val="19"/>
        </w:numPr>
        <w:rPr>
          <w:rFonts w:eastAsia="Calibri"/>
        </w:rPr>
      </w:pPr>
      <w:r>
        <w:t>Several challenges were highlighted, including the excessive bureaucracy that hindered small entities, the limited national funding for digital skills upskilling, and the need for improved AI integration in business activities. Participants also noted a lack of interest among private entities in DEP calls and advocated broader awareness campaigns.</w:t>
      </w:r>
    </w:p>
    <w:p w:rsidRPr="00B47B36" w:rsidR="003130C2" w:rsidP="003130C2" w:rsidRDefault="003130C2" w14:paraId="3EEA788A" w14:textId="77777777">
      <w:pPr>
        <w:pStyle w:val="ListParagraph"/>
        <w:numPr>
          <w:ilvl w:val="0"/>
          <w:numId w:val="19"/>
        </w:numPr>
        <w:rPr>
          <w:rFonts w:eastAsia="Calibri"/>
        </w:rPr>
      </w:pPr>
      <w:r>
        <w:t>Positive developments included the successful launch of the European Digital Innovation Hub in Malta, the potential for establishing a semiconductor competence centre, and ongoing efforts to promote advanced digital skills, particularly among women, through a range of initiatives.</w:t>
      </w:r>
    </w:p>
    <w:p w:rsidRPr="00B47B36" w:rsidR="003130C2" w:rsidP="003130C2" w:rsidRDefault="003130C2" w14:paraId="441F1688" w14:textId="77777777">
      <w:pPr>
        <w:pStyle w:val="ListParagraph"/>
        <w:numPr>
          <w:ilvl w:val="0"/>
          <w:numId w:val="19"/>
        </w:numPr>
        <w:rPr>
          <w:rFonts w:eastAsia="Calibri"/>
        </w:rPr>
      </w:pPr>
      <w:r>
        <w:t>The limited interest from private entities was attributed to the restricted scope of the initiatives that Maltese private entities could engage with, the scale and complexity of the projects, challenges in identifying and partnering with suitable entities, and insufficient awareness about the new programme.</w:t>
      </w:r>
    </w:p>
    <w:p w:rsidRPr="00B47B36" w:rsidR="003130C2" w:rsidP="003130C2" w:rsidRDefault="003130C2" w14:paraId="77B0356C" w14:textId="77777777">
      <w:pPr>
        <w:pStyle w:val="ListParagraph"/>
        <w:numPr>
          <w:ilvl w:val="0"/>
          <w:numId w:val="19"/>
        </w:numPr>
        <w:rPr>
          <w:rFonts w:eastAsia="Calibri"/>
        </w:rPr>
      </w:pPr>
      <w:r>
        <w:t xml:space="preserve">There was a call for greater flexibility in the application process and broader awareness campaigns, with a view to facilitating less burdensome procedures for smaller-scale projects. </w:t>
      </w:r>
    </w:p>
    <w:p w:rsidRPr="00B47B36" w:rsidR="003130C2" w:rsidP="003130C2" w:rsidRDefault="003130C2" w14:paraId="3DFE5E28" w14:textId="77777777">
      <w:pPr>
        <w:pStyle w:val="ListParagraph"/>
        <w:spacing w:line="276" w:lineRule="auto"/>
        <w:rPr>
          <w:rFonts w:eastAsia="Calibri"/>
        </w:rPr>
      </w:pPr>
    </w:p>
    <w:p w:rsidRPr="009F3F65" w:rsidR="003130C2" w:rsidP="003130C2" w:rsidRDefault="003130C2" w14:paraId="626EE9FD" w14:textId="77777777">
      <w:pPr>
        <w:spacing w:line="276" w:lineRule="auto"/>
        <w:rPr>
          <w:rFonts w:eastAsia="Calibri"/>
          <w:b/>
          <w:bCs/>
        </w:rPr>
      </w:pPr>
      <w:r>
        <w:rPr>
          <w:b/>
        </w:rPr>
        <w:t>Relevance</w:t>
      </w:r>
    </w:p>
    <w:p w:rsidRPr="00B47B36" w:rsidR="003130C2" w:rsidP="003130C2" w:rsidRDefault="003130C2" w14:paraId="5413775C" w14:textId="77777777">
      <w:pPr>
        <w:pStyle w:val="ListParagraph"/>
        <w:numPr>
          <w:ilvl w:val="0"/>
          <w:numId w:val="20"/>
        </w:numPr>
      </w:pPr>
      <w:r>
        <w:t>Emphasis was placed on addressing skills shortages, particularly in STEM, ensuring basic digital skills for vulnerable groups, and improving cybersecurity solutions alongside advanced digital skills.</w:t>
      </w:r>
    </w:p>
    <w:p w:rsidRPr="00B47B36" w:rsidR="003130C2" w:rsidP="003130C2" w:rsidRDefault="003130C2" w14:paraId="09D6E635" w14:textId="77777777">
      <w:pPr>
        <w:pStyle w:val="ListParagraph"/>
        <w:numPr>
          <w:ilvl w:val="0"/>
          <w:numId w:val="20"/>
        </w:numPr>
      </w:pPr>
      <w:r>
        <w:t>The Digital Europe Programme’s strategic role was underscored, complementing other EU and national funds, especially in supporting SMEs and facilitating their access to various funding sources. Stakeholders noted that the programme covered critical aspects of digital transformation, filling gaps left by other funding opportunities.</w:t>
      </w:r>
    </w:p>
    <w:p w:rsidRPr="00B47B36" w:rsidR="003130C2" w:rsidP="003130C2" w:rsidRDefault="003130C2" w14:paraId="144A344E" w14:textId="77777777">
      <w:pPr>
        <w:pStyle w:val="ListParagraph"/>
        <w:numPr>
          <w:ilvl w:val="0"/>
          <w:numId w:val="20"/>
        </w:numPr>
      </w:pPr>
      <w:r>
        <w:t>There was a reiterated call to ensure complementarity between the DEP and other similar initiatives aimed at advancing digital fields, and to focus on ensuring basic digital skills.</w:t>
      </w:r>
    </w:p>
    <w:p w:rsidRPr="00B47B36" w:rsidR="003130C2" w:rsidP="003130C2" w:rsidRDefault="003130C2" w14:paraId="7DC55EE3" w14:textId="77777777">
      <w:pPr>
        <w:pStyle w:val="ListParagraph"/>
        <w:spacing w:line="276" w:lineRule="auto"/>
        <w:rPr>
          <w:rFonts w:eastAsia="Calibri"/>
        </w:rPr>
      </w:pPr>
    </w:p>
    <w:p w:rsidRPr="009F3F65" w:rsidR="003130C2" w:rsidP="003130C2" w:rsidRDefault="003130C2" w14:paraId="17D62068" w14:textId="77777777">
      <w:pPr>
        <w:spacing w:line="276" w:lineRule="auto"/>
        <w:rPr>
          <w:rFonts w:eastAsia="Calibri"/>
          <w:b/>
          <w:bCs/>
        </w:rPr>
      </w:pPr>
      <w:r>
        <w:rPr>
          <w:b/>
        </w:rPr>
        <w:t>Civil society added value</w:t>
      </w:r>
    </w:p>
    <w:p w:rsidRPr="00B47B36" w:rsidR="003130C2" w:rsidP="003130C2" w:rsidRDefault="003130C2" w14:paraId="0CA5E5AA" w14:textId="77777777">
      <w:pPr>
        <w:pStyle w:val="ListParagraph"/>
        <w:numPr>
          <w:ilvl w:val="0"/>
          <w:numId w:val="21"/>
        </w:numPr>
        <w:rPr>
          <w:rFonts w:eastAsia="Calibri"/>
        </w:rPr>
      </w:pPr>
      <w:r>
        <w:t>Participants emphasised the need to enhance the role of the social partners in the design and development of the DEP, advocating meaningful consultation by the national authorities when negotiating programme priorities and scope. They stressed the importance of involving the social partners more closely in monitoring initiatives and projects aligned with their specific competences.</w:t>
      </w:r>
    </w:p>
    <w:p w:rsidRPr="00B47B36" w:rsidR="003130C2" w:rsidP="003130C2" w:rsidRDefault="003130C2" w14:paraId="536860DB" w14:textId="77777777">
      <w:pPr>
        <w:pStyle w:val="ListParagraph"/>
        <w:numPr>
          <w:ilvl w:val="0"/>
          <w:numId w:val="21"/>
        </w:numPr>
        <w:rPr>
          <w:rFonts w:eastAsia="Calibri"/>
        </w:rPr>
      </w:pPr>
      <w:r>
        <w:t>There was consensus on the importance of focusing on stronger involvement of civil society in initiatives related to the digital dimension, in order to ensure societal readiness for embracing the new changes brought about by digital technologies.</w:t>
      </w:r>
    </w:p>
    <w:p w:rsidRPr="00B47B36" w:rsidR="003130C2" w:rsidP="003130C2" w:rsidRDefault="003130C2" w14:paraId="665890F1" w14:textId="77777777">
      <w:pPr>
        <w:pStyle w:val="ListParagraph"/>
        <w:spacing w:line="276" w:lineRule="auto"/>
        <w:rPr>
          <w:rFonts w:eastAsia="Calibri"/>
        </w:rPr>
      </w:pPr>
    </w:p>
    <w:p w:rsidRPr="009F3F65" w:rsidR="003130C2" w:rsidP="003130C2" w:rsidRDefault="003130C2" w14:paraId="6EBD5027" w14:textId="77777777">
      <w:pPr>
        <w:pStyle w:val="Heading2"/>
        <w:spacing w:line="300" w:lineRule="exact"/>
        <w:rPr>
          <w:b/>
          <w:bCs/>
          <w:u w:val="single"/>
        </w:rPr>
      </w:pPr>
      <w:bookmarkStart w:name="_Toc174452851" w:id="22"/>
      <w:r>
        <w:rPr>
          <w:b/>
          <w:u w:val="single"/>
        </w:rPr>
        <w:t>Poland</w:t>
      </w:r>
      <w:bookmarkEnd w:id="22"/>
    </w:p>
    <w:p w:rsidRPr="009F3F65" w:rsidR="003130C2" w:rsidP="003130C2" w:rsidRDefault="003130C2" w14:paraId="6FB8E9DE" w14:textId="77777777">
      <w:pPr>
        <w:rPr>
          <w:lang w:val="en-GB"/>
        </w:rPr>
      </w:pPr>
    </w:p>
    <w:p w:rsidRPr="009F3F65" w:rsidR="003130C2" w:rsidP="003130C2" w:rsidRDefault="003130C2" w14:paraId="23F0D3AD" w14:textId="77777777">
      <w:pPr>
        <w:spacing w:line="276" w:lineRule="auto"/>
        <w:rPr>
          <w:rFonts w:eastAsia="Calibri"/>
          <w:b/>
          <w:bCs/>
        </w:rPr>
      </w:pPr>
      <w:r>
        <w:rPr>
          <w:b/>
        </w:rPr>
        <w:t>Effectiveness</w:t>
      </w:r>
    </w:p>
    <w:p w:rsidRPr="00B47B36" w:rsidR="003130C2" w:rsidP="003130C2" w:rsidRDefault="003130C2" w14:paraId="68F54838" w14:textId="77777777">
      <w:pPr>
        <w:pStyle w:val="ListParagraph"/>
        <w:numPr>
          <w:ilvl w:val="0"/>
          <w:numId w:val="22"/>
        </w:numPr>
        <w:rPr>
          <w:rFonts w:eastAsia="Calibri"/>
        </w:rPr>
      </w:pPr>
      <w:r>
        <w:lastRenderedPageBreak/>
        <w:t>Participants noted partial successes of the DEP in Poland, particularly in fostering the digital transformation of SMEs through the EDIHs, implementing AI and cybersecurity solutions, and advancing digital services in healthcare. However, they felt it was somewhat difficult to assess its effectiveness given that project implementation was still in the early stages.</w:t>
      </w:r>
    </w:p>
    <w:p w:rsidRPr="00B47B36" w:rsidR="003130C2" w:rsidP="003130C2" w:rsidRDefault="003130C2" w14:paraId="24E08B46" w14:textId="77777777">
      <w:pPr>
        <w:pStyle w:val="ListParagraph"/>
        <w:numPr>
          <w:ilvl w:val="0"/>
          <w:numId w:val="22"/>
        </w:numPr>
        <w:rPr>
          <w:rFonts w:eastAsia="Calibri"/>
        </w:rPr>
      </w:pPr>
      <w:r>
        <w:t>There was a call for better coordination of the co-funding procedures and clearer guidance from the European Commission, addressing discrepancies in the guidelines for setting eligible costs and in the definitions. The need to simplify the administrative procedures, especially for establishing a consortium, and to increase the co-funding rates, with a suggested 80% coverage by the programme, were emphasised.</w:t>
      </w:r>
    </w:p>
    <w:p w:rsidRPr="00B47B36" w:rsidR="003130C2" w:rsidP="003130C2" w:rsidRDefault="003130C2" w14:paraId="554BCABB" w14:textId="77777777">
      <w:pPr>
        <w:pStyle w:val="ListParagraph"/>
        <w:numPr>
          <w:ilvl w:val="0"/>
          <w:numId w:val="22"/>
        </w:numPr>
        <w:rPr>
          <w:rFonts w:eastAsia="Calibri"/>
        </w:rPr>
      </w:pPr>
      <w:r>
        <w:t>Concerning national co-funding, there was a need to establish a network coordinator at national level, to streamline coordination among the various national authorities and guide beneficiaries to the appropriate national public authority based on specific needs.</w:t>
      </w:r>
    </w:p>
    <w:p w:rsidRPr="00B47B36" w:rsidR="003130C2" w:rsidP="003130C2" w:rsidRDefault="003130C2" w14:paraId="57AD3AA7" w14:textId="77777777">
      <w:pPr>
        <w:pStyle w:val="ListParagraph"/>
        <w:numPr>
          <w:ilvl w:val="0"/>
          <w:numId w:val="22"/>
        </w:numPr>
      </w:pPr>
      <w:r>
        <w:t>Regarding advanced digital skills, success was reported from a 2021-2023 project under the DEP, in collaboration with five universities across Poland, aimed at developing specialised study programmes.</w:t>
      </w:r>
    </w:p>
    <w:p w:rsidRPr="009F3F65" w:rsidR="003130C2" w:rsidP="003130C2" w:rsidRDefault="003130C2" w14:paraId="2BB006E4" w14:textId="77777777">
      <w:pPr>
        <w:rPr>
          <w:lang w:val="en-GB"/>
        </w:rPr>
      </w:pPr>
    </w:p>
    <w:p w:rsidRPr="009F3F65" w:rsidR="003130C2" w:rsidP="003130C2" w:rsidRDefault="003130C2" w14:paraId="1B0513B9" w14:textId="77777777">
      <w:pPr>
        <w:spacing w:line="276" w:lineRule="auto"/>
        <w:rPr>
          <w:rFonts w:eastAsia="Calibri"/>
          <w:b/>
          <w:bCs/>
        </w:rPr>
      </w:pPr>
      <w:r>
        <w:rPr>
          <w:b/>
        </w:rPr>
        <w:t>Relevance</w:t>
      </w:r>
    </w:p>
    <w:p w:rsidRPr="00B47B36" w:rsidR="003130C2" w:rsidP="003130C2" w:rsidRDefault="003130C2" w14:paraId="2CD27135" w14:textId="77777777">
      <w:pPr>
        <w:pStyle w:val="ListParagraph"/>
        <w:numPr>
          <w:ilvl w:val="0"/>
          <w:numId w:val="23"/>
        </w:numPr>
      </w:pPr>
      <w:r>
        <w:t>The strategic importance of the DEP in driving and supporting Europe’s digital transformation was underscored, stressing the need for enhanced interaction and synergies between EU programmes focusing on similar objectives.</w:t>
      </w:r>
    </w:p>
    <w:p w:rsidRPr="00B47B36" w:rsidR="003130C2" w:rsidP="003130C2" w:rsidRDefault="003130C2" w14:paraId="204DBF4B" w14:textId="77777777">
      <w:pPr>
        <w:pStyle w:val="ListParagraph"/>
        <w:numPr>
          <w:ilvl w:val="0"/>
          <w:numId w:val="23"/>
        </w:numPr>
        <w:rPr>
          <w:rFonts w:eastAsiaTheme="minorHAnsi"/>
        </w:rPr>
      </w:pPr>
      <w:r>
        <w:t>Emphasis was placed on investing in and prioritising initiatives for cohesive digitalisation across local universities and energy networks to enhance overall local ecosystems. It was deemed crucial to focus on strategic areas such as strengthening 5G networks, advancing STEM skills (particularly among women), and enhancing positioning within the global ICT value chain.</w:t>
      </w:r>
    </w:p>
    <w:p w:rsidRPr="00B47B36" w:rsidR="003130C2" w:rsidP="003130C2" w:rsidRDefault="003130C2" w14:paraId="61B06D32" w14:textId="77777777">
      <w:pPr>
        <w:pStyle w:val="ListParagraph"/>
        <w:numPr>
          <w:ilvl w:val="0"/>
          <w:numId w:val="23"/>
        </w:numPr>
        <w:rPr>
          <w:rFonts w:eastAsiaTheme="minorHAnsi"/>
        </w:rPr>
      </w:pPr>
      <w:r>
        <w:t>The importance of prioritising cybersecurity and AI in future innovation and defence policies was highlighted, emphasising the need to consider current geopolitical crises.</w:t>
      </w:r>
    </w:p>
    <w:p w:rsidRPr="00B47B36" w:rsidR="003130C2" w:rsidP="003130C2" w:rsidRDefault="003130C2" w14:paraId="485A05E8" w14:textId="77777777">
      <w:pPr>
        <w:pStyle w:val="ListParagraph"/>
        <w:numPr>
          <w:ilvl w:val="0"/>
          <w:numId w:val="23"/>
        </w:numPr>
        <w:rPr>
          <w:rFonts w:eastAsiaTheme="minorHAnsi"/>
        </w:rPr>
      </w:pPr>
      <w:r>
        <w:t>Concerning digital skills development, it was emphasised that projects and initiatives under the programme should extensively involve industry stakeholders with particular regard to upskilling and reskilling the existing workforce, particularly in less developed or isolated areas with significant untapped potential.</w:t>
      </w:r>
    </w:p>
    <w:p w:rsidRPr="009F3F65" w:rsidR="003130C2" w:rsidP="003130C2" w:rsidRDefault="003130C2" w14:paraId="40A180F4" w14:textId="77777777">
      <w:pPr>
        <w:rPr>
          <w:rFonts w:eastAsiaTheme="minorHAnsi"/>
          <w:lang w:val="en-GB"/>
        </w:rPr>
      </w:pPr>
    </w:p>
    <w:p w:rsidRPr="009F3F65" w:rsidR="003130C2" w:rsidP="003130C2" w:rsidRDefault="003130C2" w14:paraId="0EDCEB28" w14:textId="77777777">
      <w:pPr>
        <w:spacing w:line="276" w:lineRule="auto"/>
        <w:rPr>
          <w:rFonts w:eastAsia="Calibri"/>
          <w:b/>
          <w:bCs/>
        </w:rPr>
      </w:pPr>
      <w:r>
        <w:rPr>
          <w:b/>
        </w:rPr>
        <w:t>Civil society added value</w:t>
      </w:r>
    </w:p>
    <w:p w:rsidRPr="00B47B36" w:rsidR="003130C2" w:rsidP="003130C2" w:rsidRDefault="003130C2" w14:paraId="4C362131" w14:textId="77777777">
      <w:pPr>
        <w:pStyle w:val="ListParagraph"/>
        <w:numPr>
          <w:ilvl w:val="0"/>
          <w:numId w:val="24"/>
        </w:numPr>
        <w:rPr>
          <w:rFonts w:eastAsia="Calibri"/>
        </w:rPr>
      </w:pPr>
      <w:r>
        <w:t>Stakeholders emphasised the importance of greater involvement of the social partners in the allocation of European funds, including in the development and implementation of the DEP, to maximize growth opportunities effectively.</w:t>
      </w:r>
    </w:p>
    <w:p w:rsidRPr="00B47B36" w:rsidR="003130C2" w:rsidP="003130C2" w:rsidRDefault="003130C2" w14:paraId="53A42F77" w14:textId="77777777">
      <w:pPr>
        <w:pStyle w:val="ListParagraph"/>
        <w:numPr>
          <w:ilvl w:val="0"/>
          <w:numId w:val="24"/>
        </w:numPr>
      </w:pPr>
      <w:r>
        <w:t>Alongside the Digital Europe Programme, it was underscored that it was crucial for ICT professionals and workers to be covered by collective agreements to strengthen their role in the broader European digital economy.</w:t>
      </w:r>
    </w:p>
    <w:p w:rsidRPr="00B47B36" w:rsidR="003130C2" w:rsidP="003130C2" w:rsidRDefault="003130C2" w14:paraId="5CBDB9D3" w14:textId="77777777">
      <w:pPr>
        <w:pStyle w:val="ListParagraph"/>
        <w:spacing w:line="300" w:lineRule="exact"/>
      </w:pPr>
    </w:p>
    <w:p w:rsidRPr="009F3F65" w:rsidR="003130C2" w:rsidP="003130C2" w:rsidRDefault="003130C2" w14:paraId="758ECC6F" w14:textId="77777777">
      <w:pPr>
        <w:pStyle w:val="Heading2"/>
        <w:spacing w:line="300" w:lineRule="exact"/>
        <w:rPr>
          <w:rFonts w:eastAsia="Calibri"/>
          <w:b/>
          <w:bCs/>
          <w:u w:val="single"/>
        </w:rPr>
      </w:pPr>
      <w:bookmarkStart w:name="_Toc174452852" w:id="23"/>
      <w:r>
        <w:rPr>
          <w:b/>
          <w:u w:val="single"/>
        </w:rPr>
        <w:t>Portugal</w:t>
      </w:r>
      <w:bookmarkEnd w:id="23"/>
    </w:p>
    <w:p w:rsidRPr="009F3F65" w:rsidR="003130C2" w:rsidP="003130C2" w:rsidRDefault="003130C2" w14:paraId="0245B70A" w14:textId="77777777">
      <w:pPr>
        <w:rPr>
          <w:rFonts w:eastAsia="Calibri"/>
          <w:lang w:val="en-GB"/>
        </w:rPr>
      </w:pPr>
    </w:p>
    <w:p w:rsidRPr="009F3F65" w:rsidR="003130C2" w:rsidP="003130C2" w:rsidRDefault="003130C2" w14:paraId="478B9FB9" w14:textId="77777777">
      <w:pPr>
        <w:spacing w:line="276" w:lineRule="auto"/>
        <w:rPr>
          <w:rFonts w:eastAsia="Calibri"/>
          <w:b/>
          <w:bCs/>
        </w:rPr>
      </w:pPr>
      <w:r>
        <w:rPr>
          <w:b/>
        </w:rPr>
        <w:t>Effectiveness</w:t>
      </w:r>
    </w:p>
    <w:p w:rsidRPr="00B47B36" w:rsidR="003130C2" w:rsidP="003130C2" w:rsidRDefault="003130C2" w14:paraId="527B52AD" w14:textId="77777777">
      <w:pPr>
        <w:pStyle w:val="ListParagraph"/>
        <w:numPr>
          <w:ilvl w:val="0"/>
          <w:numId w:val="25"/>
        </w:numPr>
        <w:rPr>
          <w:rFonts w:eastAsia="Calibri"/>
        </w:rPr>
      </w:pPr>
      <w:r>
        <w:lastRenderedPageBreak/>
        <w:t>Positive feedback on the programme highlighted its high value, particularly praising Portuguese digital hubs, national incubators and innovation hubs for their effectiveness in reaching start-ups and SMEs and providing them with access to European support.</w:t>
      </w:r>
    </w:p>
    <w:p w:rsidRPr="00B47B36" w:rsidR="003130C2" w:rsidP="003130C2" w:rsidRDefault="003130C2" w14:paraId="601F98DA" w14:textId="77777777">
      <w:pPr>
        <w:pStyle w:val="ListParagraph"/>
        <w:numPr>
          <w:ilvl w:val="0"/>
          <w:numId w:val="25"/>
        </w:numPr>
        <w:rPr>
          <w:rFonts w:eastAsia="Calibri"/>
        </w:rPr>
      </w:pPr>
      <w:r>
        <w:t>Concerns were raised about the sustainability of projects linked to the Digital Europe Programme. The continuity of EU funding was deemed essential for maintaining the programme’s initiatives.</w:t>
      </w:r>
    </w:p>
    <w:p w:rsidRPr="00B47B36" w:rsidR="003130C2" w:rsidP="003130C2" w:rsidRDefault="003130C2" w14:paraId="3737D384" w14:textId="77777777">
      <w:pPr>
        <w:pStyle w:val="ListParagraph"/>
        <w:numPr>
          <w:ilvl w:val="0"/>
          <w:numId w:val="25"/>
        </w:numPr>
        <w:rPr>
          <w:rFonts w:eastAsia="Calibri"/>
        </w:rPr>
      </w:pPr>
      <w:r>
        <w:t>Participants noted difficulties in accessing funding, highlighting especially the 50% funding requirement, which tends to favour larger companies. The lack of a robust co-financing mechanism in Portugal was highlighted as a significant challenge.</w:t>
      </w:r>
    </w:p>
    <w:p w:rsidRPr="00B47B36" w:rsidR="003130C2" w:rsidP="003130C2" w:rsidRDefault="003130C2" w14:paraId="73BA2D24" w14:textId="77777777">
      <w:pPr>
        <w:pStyle w:val="ListParagraph"/>
        <w:numPr>
          <w:ilvl w:val="0"/>
          <w:numId w:val="25"/>
        </w:numPr>
        <w:rPr>
          <w:rFonts w:eastAsia="Calibri"/>
        </w:rPr>
      </w:pPr>
      <w:r>
        <w:t>The lack of effective dissemination of information about the programme and of clear regulations and guidelines from managing entities was criticised. There was also a need for clarification from the national authorities regarding specific administrative and bureaucratic rules that SMEs should follow. Clear definitions of projects and rules, along with proper communication to promoters, especially at national level, were suggested as improvements.</w:t>
      </w:r>
    </w:p>
    <w:p w:rsidRPr="00B47B36" w:rsidR="003130C2" w:rsidP="003130C2" w:rsidRDefault="003130C2" w14:paraId="4862B524" w14:textId="77777777">
      <w:pPr>
        <w:pStyle w:val="ListParagraph"/>
        <w:numPr>
          <w:ilvl w:val="0"/>
          <w:numId w:val="25"/>
        </w:numPr>
      </w:pPr>
      <w:r>
        <w:t>Participants emphasised the need for targeted training initiatives to support workers, focusing on vulnerable groups such as youngsters and the elderly.</w:t>
      </w:r>
    </w:p>
    <w:p w:rsidRPr="00B47B36" w:rsidR="003130C2" w:rsidP="003130C2" w:rsidRDefault="003130C2" w14:paraId="0DCBF1AF" w14:textId="77777777">
      <w:pPr>
        <w:pStyle w:val="NoSpacing"/>
        <w:spacing w:line="276" w:lineRule="auto"/>
        <w:ind w:left="720"/>
        <w:rPr>
          <w:rFonts w:cs="Times New Roman"/>
          <w:lang w:val="en-GB"/>
        </w:rPr>
      </w:pPr>
    </w:p>
    <w:p w:rsidRPr="009F3F65" w:rsidR="003130C2" w:rsidP="003130C2" w:rsidRDefault="003130C2" w14:paraId="6403849D" w14:textId="77777777">
      <w:pPr>
        <w:spacing w:line="276" w:lineRule="auto"/>
        <w:rPr>
          <w:rFonts w:eastAsia="Calibri"/>
          <w:b/>
          <w:bCs/>
        </w:rPr>
      </w:pPr>
      <w:r>
        <w:rPr>
          <w:b/>
        </w:rPr>
        <w:t>Relevance</w:t>
      </w:r>
    </w:p>
    <w:p w:rsidRPr="00B47B36" w:rsidR="003130C2" w:rsidP="003130C2" w:rsidRDefault="003130C2" w14:paraId="76036428" w14:textId="77777777">
      <w:pPr>
        <w:pStyle w:val="ListParagraph"/>
        <w:numPr>
          <w:ilvl w:val="0"/>
          <w:numId w:val="26"/>
        </w:numPr>
        <w:rPr>
          <w:rFonts w:eastAsia="Calibri"/>
        </w:rPr>
      </w:pPr>
      <w:r>
        <w:t>The programme was noted to hold significant potential in promoting digital competencies and facilitating transformation for both companies and society. Emphasis was placed on the initiative’s crucial role in the national economy.</w:t>
      </w:r>
    </w:p>
    <w:p w:rsidRPr="00B47B36" w:rsidR="003130C2" w:rsidP="003130C2" w:rsidRDefault="003130C2" w14:paraId="7B264CA9" w14:textId="77777777">
      <w:pPr>
        <w:pStyle w:val="ListParagraph"/>
        <w:numPr>
          <w:ilvl w:val="0"/>
          <w:numId w:val="26"/>
        </w:numPr>
        <w:rPr>
          <w:rFonts w:eastAsia="Calibri"/>
        </w:rPr>
      </w:pPr>
      <w:r>
        <w:t>In terms of competition, several support programmes with zero costs were highlighted. A suggestion was made to reconsider how the funds are allocated to ensure convergence with other programmes.</w:t>
      </w:r>
    </w:p>
    <w:p w:rsidRPr="00B47B36" w:rsidR="003130C2" w:rsidP="003130C2" w:rsidRDefault="003130C2" w14:paraId="0757F299" w14:textId="77777777">
      <w:pPr>
        <w:pStyle w:val="ListParagraph"/>
        <w:numPr>
          <w:ilvl w:val="0"/>
          <w:numId w:val="26"/>
        </w:numPr>
        <w:rPr>
          <w:rFonts w:eastAsia="Calibri"/>
        </w:rPr>
      </w:pPr>
      <w:r>
        <w:t>The programme’s relevance and alignment with current needs was noted. A suggestion was made to address the development of new skills for workers or the recycling of acquired knowledge, particularly in areas like AI and cybersecurity.</w:t>
      </w:r>
    </w:p>
    <w:p w:rsidRPr="00B47B36" w:rsidR="003130C2" w:rsidP="003130C2" w:rsidRDefault="003130C2" w14:paraId="54028D28" w14:textId="77777777">
      <w:pPr>
        <w:pStyle w:val="ListParagraph"/>
        <w:numPr>
          <w:ilvl w:val="0"/>
          <w:numId w:val="26"/>
        </w:numPr>
        <w:rPr>
          <w:rFonts w:eastAsia="Calibri"/>
        </w:rPr>
      </w:pPr>
      <w:r>
        <w:t>While the objectives of the programme were praised, participants suggested paying more attention to implementation and increasing initiatives for the involvement of women.</w:t>
      </w:r>
    </w:p>
    <w:p w:rsidRPr="00B47B36" w:rsidR="003130C2" w:rsidP="003130C2" w:rsidRDefault="003130C2" w14:paraId="00EE0C81" w14:textId="77777777">
      <w:pPr>
        <w:pStyle w:val="ListParagraph"/>
        <w:spacing w:line="276" w:lineRule="auto"/>
        <w:rPr>
          <w:rFonts w:eastAsia="Calibri"/>
        </w:rPr>
      </w:pPr>
    </w:p>
    <w:p w:rsidRPr="009F3F65" w:rsidR="003130C2" w:rsidP="003130C2" w:rsidRDefault="003130C2" w14:paraId="47626397" w14:textId="77777777">
      <w:pPr>
        <w:spacing w:line="276" w:lineRule="auto"/>
        <w:rPr>
          <w:rFonts w:eastAsia="Calibri"/>
          <w:b/>
          <w:bCs/>
        </w:rPr>
      </w:pPr>
      <w:r>
        <w:rPr>
          <w:b/>
        </w:rPr>
        <w:t>Civil society added value</w:t>
      </w:r>
    </w:p>
    <w:p w:rsidRPr="00B47B36" w:rsidR="003130C2" w:rsidP="003130C2" w:rsidRDefault="003130C2" w14:paraId="24937093" w14:textId="77777777">
      <w:pPr>
        <w:pStyle w:val="ListParagraph"/>
        <w:numPr>
          <w:ilvl w:val="0"/>
          <w:numId w:val="27"/>
        </w:numPr>
      </w:pPr>
      <w:r>
        <w:t>The low participation level of civil society was stressed, and attributed to insufficient dissemination and the lack of involvement of the social partners in the digital programme debate. At national level, it was suggested that the mechanisms for participation be reinforced and a focal point created to centralise the dynamics and involve civil society in discussions about these matters.</w:t>
      </w:r>
    </w:p>
    <w:p w:rsidRPr="00B47B36" w:rsidR="003130C2" w:rsidP="003130C2" w:rsidRDefault="003130C2" w14:paraId="475278BD" w14:textId="77777777">
      <w:pPr>
        <w:pStyle w:val="ListParagraph"/>
        <w:numPr>
          <w:ilvl w:val="0"/>
          <w:numId w:val="27"/>
        </w:numPr>
      </w:pPr>
      <w:r>
        <w:t>Many entities were willing to submit proposals but were deterred by various constraints, including the risk of non-compliance and the 50% financing strategy. Bureaucracy was identified as a significant impediment, discouraging civil society entities from attempting to access this funding source. It was emphasised that the EU needs to design programmes that are less bureaucratic and to improve communication.</w:t>
      </w:r>
    </w:p>
    <w:p w:rsidRPr="009F3F65" w:rsidR="003130C2" w:rsidP="003130C2" w:rsidRDefault="003130C2" w14:paraId="41EED37C" w14:textId="77777777">
      <w:pPr>
        <w:rPr>
          <w:rFonts w:eastAsia="Calibri"/>
          <w:lang w:val="en-GB"/>
        </w:rPr>
      </w:pPr>
    </w:p>
    <w:p w:rsidRPr="009F3F65" w:rsidR="003130C2" w:rsidP="003130C2" w:rsidRDefault="003130C2" w14:paraId="02341A50" w14:textId="77777777">
      <w:pPr>
        <w:pStyle w:val="Heading2"/>
        <w:rPr>
          <w:rFonts w:eastAsia="Calibri"/>
          <w:b/>
          <w:bCs/>
          <w:u w:val="single"/>
        </w:rPr>
      </w:pPr>
      <w:bookmarkStart w:name="_Toc174452853" w:id="24"/>
      <w:r>
        <w:rPr>
          <w:b/>
          <w:u w:val="single"/>
        </w:rPr>
        <w:t>Sweden</w:t>
      </w:r>
      <w:bookmarkEnd w:id="24"/>
    </w:p>
    <w:p w:rsidRPr="009F3F65" w:rsidR="003130C2" w:rsidP="003130C2" w:rsidRDefault="003130C2" w14:paraId="23E20F82" w14:textId="77777777">
      <w:pPr>
        <w:rPr>
          <w:rFonts w:eastAsia="Calibri"/>
          <w:lang w:val="en-GB"/>
        </w:rPr>
      </w:pPr>
    </w:p>
    <w:p w:rsidRPr="009F3F65" w:rsidR="003130C2" w:rsidP="003130C2" w:rsidRDefault="003130C2" w14:paraId="3279BAA8" w14:textId="77777777">
      <w:pPr>
        <w:spacing w:line="276" w:lineRule="auto"/>
        <w:rPr>
          <w:rFonts w:eastAsia="Calibri"/>
          <w:b/>
          <w:bCs/>
        </w:rPr>
      </w:pPr>
      <w:r>
        <w:rPr>
          <w:b/>
        </w:rPr>
        <w:t>Effectiveness</w:t>
      </w:r>
    </w:p>
    <w:p w:rsidRPr="00B47B36" w:rsidR="003130C2" w:rsidP="003130C2" w:rsidRDefault="003130C2" w14:paraId="02FA9401" w14:textId="77777777">
      <w:pPr>
        <w:pStyle w:val="ListParagraph"/>
        <w:numPr>
          <w:ilvl w:val="0"/>
          <w:numId w:val="28"/>
        </w:numPr>
        <w:rPr>
          <w:rFonts w:eastAsia="Calibri"/>
        </w:rPr>
      </w:pPr>
      <w:r>
        <w:lastRenderedPageBreak/>
        <w:t>The DEP was said to have potential, yet its success in Sweden was limited by insufficient dissemination, lack of political prioritisation, and minimal engagement with civil society. Greater emphasis on communication, outreach, and streamlined processes was called for to improve its impact.</w:t>
      </w:r>
    </w:p>
    <w:p w:rsidRPr="00B47B36" w:rsidR="003130C2" w:rsidP="003130C2" w:rsidRDefault="003130C2" w14:paraId="620C9D17" w14:textId="77777777">
      <w:pPr>
        <w:pStyle w:val="ListParagraph"/>
        <w:numPr>
          <w:ilvl w:val="0"/>
          <w:numId w:val="28"/>
        </w:numPr>
        <w:rPr>
          <w:rFonts w:eastAsia="Calibri"/>
        </w:rPr>
      </w:pPr>
      <w:r>
        <w:t>Regarding the Digital Innovation Hubs (DIHs) in Sweden, limited knowledge about them was noted, though their potential added value was acknowledged. The current government was deemed not to prioritise digital initiatives.</w:t>
      </w:r>
    </w:p>
    <w:p w:rsidRPr="00B47B36" w:rsidR="003130C2" w:rsidP="003130C2" w:rsidRDefault="003130C2" w14:paraId="18F35413" w14:textId="77777777">
      <w:pPr>
        <w:pStyle w:val="ListParagraph"/>
        <w:numPr>
          <w:ilvl w:val="0"/>
          <w:numId w:val="28"/>
        </w:numPr>
        <w:rPr>
          <w:rFonts w:eastAsia="Calibri"/>
        </w:rPr>
      </w:pPr>
      <w:r>
        <w:t>There was a recognised need for more vocational training, digital knowledge, and AI initiatives, and to upskill and develop human capital.</w:t>
      </w:r>
    </w:p>
    <w:p w:rsidRPr="00B47B36" w:rsidR="003130C2" w:rsidP="003130C2" w:rsidRDefault="003130C2" w14:paraId="49ED29C7" w14:textId="77777777">
      <w:pPr>
        <w:pStyle w:val="ListParagraph"/>
        <w:spacing w:line="276" w:lineRule="auto"/>
        <w:rPr>
          <w:rFonts w:eastAsia="Calibri"/>
        </w:rPr>
      </w:pPr>
    </w:p>
    <w:p w:rsidRPr="009F3F65" w:rsidR="003130C2" w:rsidP="003130C2" w:rsidRDefault="003130C2" w14:paraId="2A689F12" w14:textId="77777777">
      <w:pPr>
        <w:spacing w:line="276" w:lineRule="auto"/>
        <w:rPr>
          <w:rFonts w:eastAsia="Calibri"/>
          <w:b/>
          <w:bCs/>
        </w:rPr>
      </w:pPr>
      <w:r>
        <w:rPr>
          <w:b/>
        </w:rPr>
        <w:t>Relevance</w:t>
      </w:r>
    </w:p>
    <w:p w:rsidRPr="00B47B36" w:rsidR="003130C2" w:rsidP="003130C2" w:rsidRDefault="003130C2" w14:paraId="0AAB3EF9" w14:textId="77777777">
      <w:pPr>
        <w:pStyle w:val="ListParagraph"/>
        <w:numPr>
          <w:ilvl w:val="0"/>
          <w:numId w:val="29"/>
        </w:numPr>
        <w:rPr>
          <w:rFonts w:eastAsia="Calibri"/>
        </w:rPr>
      </w:pPr>
      <w:r>
        <w:t>Emphasis was placed on the programme’s ongoing importance; however, challenges had been encountered, particularly during the initial setup of the network.</w:t>
      </w:r>
    </w:p>
    <w:p w:rsidRPr="00B47B36" w:rsidR="003130C2" w:rsidP="003130C2" w:rsidRDefault="003130C2" w14:paraId="669B8A3B" w14:textId="77777777">
      <w:pPr>
        <w:pStyle w:val="ListParagraph"/>
        <w:numPr>
          <w:ilvl w:val="0"/>
          <w:numId w:val="29"/>
        </w:numPr>
        <w:rPr>
          <w:rFonts w:eastAsia="Calibri"/>
        </w:rPr>
      </w:pPr>
      <w:r>
        <w:t>Cybersecurity was considered an essential topic to be prioritised. Emphasis was placed on highlighting, promoting, and unifying the skills-related sections in cybersecurity. Public administration was also highlighted as an important target for large-scale initiatives to develop competencies.</w:t>
      </w:r>
    </w:p>
    <w:p w:rsidRPr="00B47B36" w:rsidR="003130C2" w:rsidP="003130C2" w:rsidRDefault="003130C2" w14:paraId="7812E6FA" w14:textId="77777777">
      <w:pPr>
        <w:pStyle w:val="ListParagraph"/>
        <w:numPr>
          <w:ilvl w:val="0"/>
          <w:numId w:val="29"/>
        </w:numPr>
        <w:rPr>
          <w:rFonts w:eastAsia="Calibri"/>
        </w:rPr>
      </w:pPr>
      <w:r>
        <w:t>While the objectives of the programme were deemed relevant and connected, participants suggested improving the dissemination of the programme, enhancing communication, and placing more emphasis on advancing women in tech.</w:t>
      </w:r>
    </w:p>
    <w:p w:rsidRPr="00B47B36" w:rsidR="003130C2" w:rsidP="003130C2" w:rsidRDefault="003130C2" w14:paraId="0833F418" w14:textId="77777777">
      <w:pPr>
        <w:pStyle w:val="ListParagraph"/>
        <w:numPr>
          <w:ilvl w:val="0"/>
          <w:numId w:val="29"/>
        </w:numPr>
        <w:rPr>
          <w:rFonts w:eastAsia="Calibri"/>
        </w:rPr>
      </w:pPr>
      <w:r>
        <w:t>The programme was considered to have successfully brought the topic of AI to the forefront.</w:t>
      </w:r>
    </w:p>
    <w:p w:rsidRPr="00B47B36" w:rsidR="003130C2" w:rsidP="003130C2" w:rsidRDefault="003130C2" w14:paraId="4C27E627" w14:textId="77777777">
      <w:pPr>
        <w:pStyle w:val="ListParagraph"/>
        <w:spacing w:line="276" w:lineRule="auto"/>
        <w:rPr>
          <w:rFonts w:eastAsia="Calibri"/>
        </w:rPr>
      </w:pPr>
    </w:p>
    <w:p w:rsidRPr="009F3F65" w:rsidR="003130C2" w:rsidP="003130C2" w:rsidRDefault="003130C2" w14:paraId="31B5512B" w14:textId="77777777">
      <w:pPr>
        <w:spacing w:line="276" w:lineRule="auto"/>
        <w:rPr>
          <w:rFonts w:eastAsia="Calibri"/>
          <w:b/>
          <w:bCs/>
        </w:rPr>
      </w:pPr>
      <w:r>
        <w:rPr>
          <w:b/>
        </w:rPr>
        <w:t>Civil society added value</w:t>
      </w:r>
    </w:p>
    <w:p w:rsidRPr="00B47B36" w:rsidR="003130C2" w:rsidP="003130C2" w:rsidRDefault="003130C2" w14:paraId="13F7A0C9" w14:textId="77777777">
      <w:pPr>
        <w:pStyle w:val="ListParagraph"/>
        <w:numPr>
          <w:ilvl w:val="0"/>
          <w:numId w:val="30"/>
        </w:numPr>
        <w:rPr>
          <w:rFonts w:eastAsia="Calibri"/>
        </w:rPr>
      </w:pPr>
      <w:r>
        <w:t>A lack of cooperation between the private sector and civil society was highlighted, with a desire expressed for greater involvement of trade unions in initiatives.</w:t>
      </w:r>
    </w:p>
    <w:p w:rsidRPr="00B47B36" w:rsidR="003130C2" w:rsidP="003130C2" w:rsidRDefault="003130C2" w14:paraId="1DE00169" w14:textId="77777777">
      <w:pPr>
        <w:pStyle w:val="ListParagraph"/>
        <w:numPr>
          <w:ilvl w:val="0"/>
          <w:numId w:val="30"/>
        </w:numPr>
        <w:rPr>
          <w:rFonts w:eastAsia="Calibri"/>
        </w:rPr>
      </w:pPr>
      <w:r>
        <w:t>It was noted that large cities and established networks primarily benefited from the funding, raising concerns about how to involve smaller entities that lacked internal resources.</w:t>
      </w:r>
    </w:p>
    <w:p w:rsidRPr="00B47B36" w:rsidR="003130C2" w:rsidP="003130C2" w:rsidRDefault="003130C2" w14:paraId="35A2CA13" w14:textId="77777777">
      <w:pPr>
        <w:pStyle w:val="ListParagraph"/>
        <w:numPr>
          <w:ilvl w:val="0"/>
          <w:numId w:val="30"/>
        </w:numPr>
        <w:rPr>
          <w:rFonts w:eastAsia="Calibri"/>
        </w:rPr>
      </w:pPr>
      <w:r>
        <w:t>The application process for funding was considered bureaucratic and time-consuming, deterring smaller NGOs and entities from participating. There was a call for simplification, enhanced communication, and reduced bureaucracy to enhance civil society involvement.</w:t>
      </w:r>
    </w:p>
    <w:p w:rsidRPr="00B47B36" w:rsidR="003130C2" w:rsidP="003130C2" w:rsidRDefault="003130C2" w14:paraId="412F05D5" w14:textId="77777777">
      <w:pPr>
        <w:pStyle w:val="ListParagraph"/>
        <w:numPr>
          <w:ilvl w:val="0"/>
          <w:numId w:val="30"/>
        </w:numPr>
        <w:rPr>
          <w:rFonts w:eastAsia="Calibri"/>
        </w:rPr>
      </w:pPr>
      <w:r>
        <w:t>Understanding the needs of SMEs and ensuring that they were aware of the available support and how to access it was deemed crucial.</w:t>
      </w:r>
    </w:p>
    <w:p w:rsidRPr="009F3F65" w:rsidR="003130C2" w:rsidP="003130C2" w:rsidRDefault="003130C2" w14:paraId="43FF886E" w14:textId="77777777">
      <w:pPr>
        <w:spacing w:line="300" w:lineRule="exact"/>
        <w:rPr>
          <w:b/>
          <w:bCs/>
          <w:highlight w:val="red"/>
          <w:lang w:val="en-GB"/>
        </w:rPr>
      </w:pPr>
    </w:p>
    <w:p w:rsidRPr="009F3F65" w:rsidR="003130C2" w:rsidP="003130C2" w:rsidRDefault="003130C2" w14:paraId="3D21CBD0" w14:textId="77777777">
      <w:pPr>
        <w:pStyle w:val="Heading1"/>
        <w:spacing w:after="120" w:line="300" w:lineRule="exact"/>
        <w:rPr>
          <w:b/>
          <w:bCs/>
        </w:rPr>
      </w:pPr>
      <w:bookmarkStart w:name="_Toc125632267" w:id="25"/>
      <w:bookmarkStart w:name="_Toc174452854" w:id="26"/>
      <w:r>
        <w:rPr>
          <w:b/>
        </w:rPr>
        <w:t>Secondary data: literature review</w:t>
      </w:r>
      <w:bookmarkEnd w:id="25"/>
      <w:bookmarkEnd w:id="26"/>
    </w:p>
    <w:p w:rsidRPr="009F3F65" w:rsidR="003130C2" w:rsidP="003130C2" w:rsidRDefault="003130C2" w14:paraId="5494BAF6" w14:textId="77777777">
      <w:pPr>
        <w:rPr>
          <w:lang w:val="en-GB"/>
        </w:rPr>
      </w:pPr>
    </w:p>
    <w:p w:rsidRPr="009F3F65" w:rsidR="003130C2" w:rsidP="003130C2" w:rsidRDefault="003130C2" w14:paraId="68D54562" w14:textId="77777777">
      <w:pPr>
        <w:pStyle w:val="Heading2"/>
        <w:spacing w:line="300" w:lineRule="exact"/>
        <w:rPr>
          <w:b/>
          <w:bCs/>
          <w:u w:val="single"/>
        </w:rPr>
      </w:pPr>
      <w:bookmarkStart w:name="_Toc174452855" w:id="27"/>
      <w:r>
        <w:rPr>
          <w:b/>
          <w:u w:val="single"/>
        </w:rPr>
        <w:t>SOC/774 Digital skills and education package (2023)</w:t>
      </w:r>
      <w:bookmarkEnd w:id="27"/>
    </w:p>
    <w:p w:rsidRPr="009F3F65" w:rsidR="003130C2" w:rsidP="003130C2" w:rsidRDefault="003130C2" w14:paraId="58D3AE85" w14:textId="77777777">
      <w:pPr>
        <w:rPr>
          <w:lang w:val="en-GB"/>
        </w:rPr>
      </w:pPr>
    </w:p>
    <w:p w:rsidRPr="009F3F65" w:rsidR="003130C2" w:rsidP="003130C2" w:rsidRDefault="003130C2" w14:paraId="4BDB1010" w14:textId="77777777">
      <w:pPr>
        <w:pStyle w:val="Footer"/>
      </w:pPr>
      <w:r>
        <w:rPr>
          <w:b/>
        </w:rPr>
        <w:t xml:space="preserve">In </w:t>
      </w:r>
      <w:hyperlink w:history="1" r:id="rId78">
        <w:r>
          <w:rPr>
            <w:rStyle w:val="Hyperlink"/>
          </w:rPr>
          <w:t>SOC/774</w:t>
        </w:r>
      </w:hyperlink>
      <w:r>
        <w:rPr>
          <w:b/>
        </w:rPr>
        <w:t xml:space="preserve">, on </w:t>
      </w:r>
      <w:r>
        <w:rPr>
          <w:b/>
          <w:i/>
        </w:rPr>
        <w:t>Digital skills and education package</w:t>
      </w:r>
      <w:r>
        <w:rPr>
          <w:b/>
        </w:rPr>
        <w:t xml:space="preserve"> (2023)</w:t>
      </w:r>
      <w:r>
        <w:t xml:space="preserve"> (rapporteurs: Angelova, Babrauskiene, Ochedzan), the EESC supported efforts to ensure </w:t>
      </w:r>
      <w:r>
        <w:rPr>
          <w:b/>
        </w:rPr>
        <w:t>digital inclusion for all</w:t>
      </w:r>
      <w:r>
        <w:t xml:space="preserve"> and expressed firm commitment to helping create levers </w:t>
      </w:r>
      <w:r>
        <w:rPr>
          <w:b/>
        </w:rPr>
        <w:t>to reduce digital vulnerability and close the digital gap</w:t>
      </w:r>
      <w:r>
        <w:t>.</w:t>
      </w:r>
    </w:p>
    <w:p w:rsidRPr="009F3F65" w:rsidR="003130C2" w:rsidP="003130C2" w:rsidRDefault="003130C2" w14:paraId="2E04174C" w14:textId="77777777">
      <w:pPr>
        <w:rPr>
          <w:lang w:val="en-GB"/>
        </w:rPr>
      </w:pPr>
    </w:p>
    <w:p w:rsidRPr="009F3F65" w:rsidR="003130C2" w:rsidP="003130C2" w:rsidRDefault="003130C2" w14:paraId="6DFE7E25" w14:textId="77777777">
      <w:r>
        <w:t xml:space="preserve">The EESC </w:t>
      </w:r>
      <w:r>
        <w:rPr>
          <w:b/>
        </w:rPr>
        <w:t>welcomed the digital skills and education package</w:t>
      </w:r>
      <w:r>
        <w:t xml:space="preserve"> as an important and tangible contribution to the European Year of Skills, and supported the two strategic priorities of the EC's Digital Education Action Plan 2021-2027: fostering the development of a high-performing digital education ecosystem and enhancing digital skills and competences for the digital transformation.</w:t>
      </w:r>
    </w:p>
    <w:p w:rsidRPr="009F3F65" w:rsidR="003130C2" w:rsidP="003130C2" w:rsidRDefault="003130C2" w14:paraId="573A52D7" w14:textId="77777777">
      <w:pPr>
        <w:pStyle w:val="Footer"/>
        <w:rPr>
          <w:lang w:val="en-GB"/>
        </w:rPr>
      </w:pPr>
    </w:p>
    <w:p w:rsidRPr="009F3F65" w:rsidR="003130C2" w:rsidP="003130C2" w:rsidRDefault="003130C2" w14:paraId="7388F69E" w14:textId="77777777">
      <w:r>
        <w:t xml:space="preserve">The Committee asked that further specific guidance be provided regarding quality and inclusive infrastructure, connectivity and security, and safe data handling for all users. The EESC recommended that, in order to implement effective policies on the development of digital skills, the EC encourage the Member States (MSs) to </w:t>
      </w:r>
      <w:r>
        <w:rPr>
          <w:b/>
        </w:rPr>
        <w:t>use a comprehensive approach involving the institutions concerned, social partners, civil society organisations (CSOs), training organisations and the scientific community</w:t>
      </w:r>
      <w:r>
        <w:t>.</w:t>
      </w:r>
    </w:p>
    <w:p w:rsidRPr="009F3F65" w:rsidR="003130C2" w:rsidP="003130C2" w:rsidRDefault="003130C2" w14:paraId="6869F68B" w14:textId="77777777">
      <w:pPr>
        <w:rPr>
          <w:lang w:val="en-GB"/>
        </w:rPr>
      </w:pPr>
    </w:p>
    <w:p w:rsidRPr="009F3F65" w:rsidR="003130C2" w:rsidP="003130C2" w:rsidRDefault="003130C2" w14:paraId="4424291C" w14:textId="77777777">
      <w:r>
        <w:t xml:space="preserve">The EESC underlined the crucial importance of </w:t>
      </w:r>
      <w:r>
        <w:rPr>
          <w:b/>
        </w:rPr>
        <w:t xml:space="preserve">respecting education and training as human rights and public goods. </w:t>
      </w:r>
      <w:r>
        <w:t>The digitalisation of education and training institutions needs to ensure equal access to education and training for all and not limit access to education.</w:t>
      </w:r>
    </w:p>
    <w:p w:rsidRPr="009F3F65" w:rsidR="003130C2" w:rsidP="003130C2" w:rsidRDefault="003130C2" w14:paraId="3A49DF41" w14:textId="77777777">
      <w:pPr>
        <w:rPr>
          <w:lang w:val="en-GB"/>
        </w:rPr>
      </w:pPr>
    </w:p>
    <w:p w:rsidRPr="009F3F65" w:rsidR="003130C2" w:rsidP="003130C2" w:rsidRDefault="003130C2" w14:paraId="3F06906A" w14:textId="77777777">
      <w:r>
        <w:t xml:space="preserve">The Committee recommended </w:t>
      </w:r>
      <w:r>
        <w:rPr>
          <w:b/>
        </w:rPr>
        <w:t>large-scale information campaigns on digital learning</w:t>
      </w:r>
      <w:r>
        <w:t xml:space="preserve">, dedicated funding for </w:t>
      </w:r>
      <w:r>
        <w:rPr>
          <w:b/>
        </w:rPr>
        <w:t>digitalization of vocational education and adult learning</w:t>
      </w:r>
      <w:r>
        <w:t xml:space="preserve">, and </w:t>
      </w:r>
      <w:r>
        <w:rPr>
          <w:b/>
        </w:rPr>
        <w:t>equal access</w:t>
      </w:r>
      <w:r>
        <w:t xml:space="preserve"> to digital education and tools, including for those with disabilities and in rural areas. Furthermore, the EESC emphasized the importance of </w:t>
      </w:r>
      <w:r>
        <w:rPr>
          <w:b/>
        </w:rPr>
        <w:t xml:space="preserve">social interaction </w:t>
      </w:r>
      <w:r>
        <w:t xml:space="preserve">in digitalized schools, </w:t>
      </w:r>
      <w:r>
        <w:rPr>
          <w:b/>
        </w:rPr>
        <w:t>motivation for online training</w:t>
      </w:r>
      <w:r>
        <w:t xml:space="preserve"> through training accounts and vouchers, and quality </w:t>
      </w:r>
      <w:r>
        <w:rPr>
          <w:b/>
        </w:rPr>
        <w:t>career guidance</w:t>
      </w:r>
      <w:r>
        <w:t xml:space="preserve">. </w:t>
      </w:r>
    </w:p>
    <w:p w:rsidRPr="009F3F65" w:rsidR="003130C2" w:rsidP="003130C2" w:rsidRDefault="003130C2" w14:paraId="79DEF724" w14:textId="77777777">
      <w:pPr>
        <w:pStyle w:val="Footer"/>
        <w:rPr>
          <w:lang w:val="en-GB"/>
        </w:rPr>
      </w:pPr>
    </w:p>
    <w:p w:rsidRPr="009F3F65" w:rsidR="003130C2" w:rsidP="003130C2" w:rsidRDefault="003130C2" w14:paraId="79BC089A" w14:textId="77777777">
      <w:pPr>
        <w:pStyle w:val="Footer"/>
      </w:pPr>
      <w:r>
        <w:t xml:space="preserve">Finally, the EESC called for </w:t>
      </w:r>
      <w:r>
        <w:rPr>
          <w:b/>
        </w:rPr>
        <w:t xml:space="preserve">broader access </w:t>
      </w:r>
      <w:r>
        <w:t xml:space="preserve">to professional development </w:t>
      </w:r>
      <w:r>
        <w:rPr>
          <w:b/>
        </w:rPr>
        <w:t>for teachers</w:t>
      </w:r>
      <w:r>
        <w:t xml:space="preserve"> and addressing teacher shortages, as well as stressed the need to develop </w:t>
      </w:r>
      <w:r>
        <w:rPr>
          <w:b/>
        </w:rPr>
        <w:t>knowledge and skills in AI</w:t>
      </w:r>
      <w:r>
        <w:t xml:space="preserve"> to enhance competitiveness and bridge digital gaps.</w:t>
      </w:r>
    </w:p>
    <w:p w:rsidRPr="009F3F65" w:rsidR="003130C2" w:rsidP="003130C2" w:rsidRDefault="003130C2" w14:paraId="3DA2E4C5" w14:textId="77777777">
      <w:pPr>
        <w:spacing w:line="300" w:lineRule="exact"/>
        <w:rPr>
          <w:rFonts w:eastAsia="Calibri"/>
          <w:b/>
          <w:lang w:val="en-GB"/>
        </w:rPr>
      </w:pPr>
    </w:p>
    <w:p w:rsidRPr="009F3F65" w:rsidR="003130C2" w:rsidP="003130C2" w:rsidRDefault="003130C2" w14:paraId="2D2F37E7" w14:textId="77777777">
      <w:pPr>
        <w:pStyle w:val="Heading2"/>
        <w:spacing w:line="300" w:lineRule="exact"/>
        <w:rPr>
          <w:rFonts w:eastAsia="Calibri"/>
          <w:b/>
          <w:bCs/>
          <w:u w:val="single"/>
        </w:rPr>
      </w:pPr>
      <w:bookmarkStart w:name="_Toc174452856" w:id="28"/>
      <w:r>
        <w:rPr>
          <w:b/>
          <w:u w:val="single"/>
        </w:rPr>
        <w:t>INT/1019 Deepening the single market through digitalisation (2023)</w:t>
      </w:r>
      <w:bookmarkEnd w:id="28"/>
    </w:p>
    <w:p w:rsidRPr="009F3F65" w:rsidR="003130C2" w:rsidP="003130C2" w:rsidRDefault="003130C2" w14:paraId="078066B3" w14:textId="77777777">
      <w:pPr>
        <w:spacing w:line="300" w:lineRule="exact"/>
        <w:rPr>
          <w:rFonts w:eastAsia="Calibri"/>
          <w:lang w:val="en-GB"/>
        </w:rPr>
      </w:pPr>
    </w:p>
    <w:p w:rsidRPr="009F3F65" w:rsidR="003130C2" w:rsidP="003130C2" w:rsidRDefault="003130C2" w14:paraId="63F082F8" w14:textId="77777777">
      <w:pPr>
        <w:pStyle w:val="Footer"/>
      </w:pPr>
      <w:r>
        <w:rPr>
          <w:b/>
        </w:rPr>
        <w:t>In</w:t>
      </w:r>
      <w:r>
        <w:rPr>
          <w:b/>
          <w:color w:val="1F3864"/>
        </w:rPr>
        <w:t xml:space="preserve"> </w:t>
      </w:r>
      <w:hyperlink w:history="1" r:id="rId79">
        <w:r>
          <w:rPr>
            <w:rStyle w:val="Hyperlink"/>
          </w:rPr>
          <w:t>INT/1019</w:t>
        </w:r>
      </w:hyperlink>
      <w:r>
        <w:rPr>
          <w:b/>
          <w:color w:val="1F3864"/>
        </w:rPr>
        <w:t xml:space="preserve">, </w:t>
      </w:r>
      <w:r>
        <w:rPr>
          <w:b/>
        </w:rPr>
        <w:t>on</w:t>
      </w:r>
      <w:r>
        <w:rPr>
          <w:b/>
          <w:i/>
        </w:rPr>
        <w:t xml:space="preserve"> Deepening the single market through digitalisation </w:t>
      </w:r>
      <w:r>
        <w:rPr>
          <w:b/>
        </w:rPr>
        <w:t xml:space="preserve">(2023) </w:t>
      </w:r>
      <w:r>
        <w:t xml:space="preserve">(rapporteur: Danisman), the EESC believed that digitalisation plays a significant role in the single market and </w:t>
      </w:r>
      <w:r>
        <w:rPr>
          <w:b/>
        </w:rPr>
        <w:t>suggested in this own-initiative opinion how digitalisation could bring further added value to the functioning of the single market and improve the enjoyment of the single market's freedoms</w:t>
      </w:r>
      <w:r>
        <w:t>.</w:t>
      </w:r>
    </w:p>
    <w:p w:rsidRPr="009F3F65" w:rsidR="003130C2" w:rsidP="003130C2" w:rsidRDefault="003130C2" w14:paraId="1CDD48CD" w14:textId="77777777">
      <w:pPr>
        <w:pStyle w:val="Footer"/>
        <w:rPr>
          <w:lang w:val="en-GB"/>
        </w:rPr>
      </w:pPr>
    </w:p>
    <w:p w:rsidRPr="009F3F65" w:rsidR="003130C2" w:rsidP="003130C2" w:rsidRDefault="003130C2" w14:paraId="703E98BE" w14:textId="77777777">
      <w:pPr>
        <w:pStyle w:val="Footer"/>
      </w:pPr>
      <w:r>
        <w:t>Digitalisation in transport and logistics are key in enhancing the free movement of goods. This highlights the need for proper investment in a future-proof transport infrastructure. The EESC also called on the Member States to step up their efforts to facilitate the use of transport-related electronic documents.</w:t>
      </w:r>
    </w:p>
    <w:p w:rsidRPr="009F3F65" w:rsidR="003130C2" w:rsidP="003130C2" w:rsidRDefault="003130C2" w14:paraId="2C769AAD" w14:textId="77777777">
      <w:pPr>
        <w:pStyle w:val="Footer"/>
        <w:rPr>
          <w:lang w:val="en-GB"/>
        </w:rPr>
      </w:pPr>
    </w:p>
    <w:p w:rsidRPr="009F3F65" w:rsidR="003130C2" w:rsidP="003130C2" w:rsidRDefault="003130C2" w14:paraId="5D1896D1" w14:textId="77777777">
      <w:pPr>
        <w:pStyle w:val="Footer"/>
      </w:pPr>
      <w:r>
        <w:t xml:space="preserve">The EESC noted that e-commerce offers businesses significant opportunities to reach customers in other Member States, and provides consumers with more choice and easier access to goods and services. Therefore, the Committee </w:t>
      </w:r>
      <w:r>
        <w:rPr>
          <w:b/>
        </w:rPr>
        <w:t>called for action to overcome existing barriers to e-commerce in the single market</w:t>
      </w:r>
      <w:r>
        <w:t>, e.g. through enforcing the EU's rules on geoblocking.</w:t>
      </w:r>
    </w:p>
    <w:p w:rsidRPr="00B47B36" w:rsidR="003130C2" w:rsidP="003130C2" w:rsidRDefault="003130C2" w14:paraId="135EC411" w14:textId="77777777">
      <w:pPr>
        <w:pStyle w:val="NoSpacing"/>
        <w:rPr>
          <w:rFonts w:cs="Times New Roman"/>
          <w:lang w:val="en-GB"/>
        </w:rPr>
      </w:pPr>
    </w:p>
    <w:p w:rsidRPr="009F3F65" w:rsidR="003130C2" w:rsidP="003130C2" w:rsidRDefault="003130C2" w14:paraId="3594887C" w14:textId="77777777">
      <w:pPr>
        <w:pStyle w:val="Footer"/>
      </w:pPr>
      <w:r>
        <w:t xml:space="preserve">The EESC suggested that </w:t>
      </w:r>
      <w:r>
        <w:rPr>
          <w:b/>
        </w:rPr>
        <w:t>the withdrawn Commission proposal for a "services e-card"</w:t>
      </w:r>
      <w:r>
        <w:t xml:space="preserve">, aimed at helping service providers to operate across borders, </w:t>
      </w:r>
      <w:r>
        <w:rPr>
          <w:b/>
        </w:rPr>
        <w:t>should be put back on the agenda</w:t>
      </w:r>
      <w:r>
        <w:t>, as it is a practical means of promoting the single market in services.</w:t>
      </w:r>
    </w:p>
    <w:p w:rsidRPr="009F3F65" w:rsidR="003130C2" w:rsidP="003130C2" w:rsidRDefault="003130C2" w14:paraId="1E44BB64" w14:textId="77777777">
      <w:pPr>
        <w:pStyle w:val="Footer"/>
        <w:rPr>
          <w:lang w:val="en-GB"/>
        </w:rPr>
      </w:pPr>
    </w:p>
    <w:p w:rsidRPr="009F3F65" w:rsidR="003130C2" w:rsidP="003130C2" w:rsidRDefault="003130C2" w14:paraId="4DD5A399" w14:textId="77777777">
      <w:pPr>
        <w:pStyle w:val="Footer"/>
      </w:pPr>
      <w:r>
        <w:t xml:space="preserve">The Committee urged the introduction of secure and standardised digital identification systems such as </w:t>
      </w:r>
      <w:r>
        <w:rPr>
          <w:b/>
        </w:rPr>
        <w:t>eID-cards</w:t>
      </w:r>
      <w:r>
        <w:t xml:space="preserve">, as well as called for the development and scaling up of initiatives in the sphere of digitalisation of social security and labour mobility and </w:t>
      </w:r>
      <w:r>
        <w:rPr>
          <w:b/>
        </w:rPr>
        <w:t>encouraged the introduction of initiatives such as the European Social Security Pass</w:t>
      </w:r>
      <w:r>
        <w:t>.</w:t>
      </w:r>
    </w:p>
    <w:p w:rsidRPr="009F3F65" w:rsidR="003130C2" w:rsidP="003130C2" w:rsidRDefault="003130C2" w14:paraId="17F20E3C" w14:textId="77777777">
      <w:pPr>
        <w:pStyle w:val="Footer"/>
        <w:rPr>
          <w:lang w:val="en-GB"/>
        </w:rPr>
      </w:pPr>
    </w:p>
    <w:p w:rsidRPr="009F3F65" w:rsidR="003130C2" w:rsidP="003130C2" w:rsidRDefault="003130C2" w14:paraId="3C18CB9E" w14:textId="77777777">
      <w:pPr>
        <w:pStyle w:val="Footer"/>
      </w:pPr>
      <w:r>
        <w:lastRenderedPageBreak/>
        <w:t xml:space="preserve">To boost fintech applications, the EESC was of the view that </w:t>
      </w:r>
      <w:r>
        <w:rPr>
          <w:b/>
        </w:rPr>
        <w:t>the European Union (EU) should further harmonise the regulation of digital financial services</w:t>
      </w:r>
      <w:r>
        <w:t xml:space="preserve"> and increase innovation funding for digital solutions.</w:t>
      </w:r>
    </w:p>
    <w:p w:rsidRPr="009F3F65" w:rsidR="003130C2" w:rsidP="003130C2" w:rsidRDefault="003130C2" w14:paraId="1E48529A" w14:textId="77777777">
      <w:pPr>
        <w:pStyle w:val="Footer"/>
        <w:rPr>
          <w:lang w:val="en-GB"/>
        </w:rPr>
      </w:pPr>
    </w:p>
    <w:p w:rsidRPr="009F3F65" w:rsidR="003130C2" w:rsidP="003130C2" w:rsidRDefault="003130C2" w14:paraId="5795AE7E" w14:textId="77777777">
      <w:pPr>
        <w:pStyle w:val="Footer"/>
      </w:pPr>
      <w:r>
        <w:t xml:space="preserve">The EESC </w:t>
      </w:r>
      <w:r>
        <w:rPr>
          <w:b/>
        </w:rPr>
        <w:t>highlighted the importance of intensive investment in digital infrastructure, research and innovation, and skills development</w:t>
      </w:r>
      <w:r>
        <w:t>, all of which are key enabling factors of digitalisation.</w:t>
      </w:r>
    </w:p>
    <w:p w:rsidRPr="009F3F65" w:rsidR="003130C2" w:rsidP="003130C2" w:rsidRDefault="003130C2" w14:paraId="2453FBBB" w14:textId="77777777">
      <w:pPr>
        <w:pStyle w:val="Footer"/>
        <w:rPr>
          <w:lang w:val="en-GB"/>
        </w:rPr>
      </w:pPr>
    </w:p>
    <w:p w:rsidRPr="009F3F65" w:rsidR="003130C2" w:rsidP="003130C2" w:rsidRDefault="003130C2" w14:paraId="44ECF43F" w14:textId="77777777">
      <w:pPr>
        <w:pStyle w:val="Footer"/>
      </w:pPr>
      <w:r>
        <w:t xml:space="preserve">The Committee stressed </w:t>
      </w:r>
      <w:r>
        <w:rPr>
          <w:b/>
        </w:rPr>
        <w:t>the need for digitalisation to take place in an economically, socially and environmentally sustainable way</w:t>
      </w:r>
      <w:r>
        <w:t>. Due attention must be paid to the prevention of harmful environmental impacts of digitalisation and the digital divides regarding access to infrastructure and skills.</w:t>
      </w:r>
    </w:p>
    <w:p w:rsidRPr="00B47B36" w:rsidR="003130C2" w:rsidP="003130C2" w:rsidRDefault="003130C2" w14:paraId="51630162" w14:textId="77777777">
      <w:pPr>
        <w:pStyle w:val="NoSpacing"/>
        <w:jc w:val="both"/>
        <w:rPr>
          <w:rFonts w:cs="Times New Roman"/>
          <w:lang w:val="en-GB"/>
        </w:rPr>
      </w:pPr>
    </w:p>
    <w:p w:rsidRPr="00B47B36" w:rsidR="003130C2" w:rsidP="003130C2" w:rsidRDefault="003130C2" w14:paraId="5E38E70A" w14:textId="77777777">
      <w:pPr>
        <w:pStyle w:val="NoSpacing"/>
        <w:jc w:val="both"/>
        <w:rPr>
          <w:rFonts w:cs="Times New Roman"/>
        </w:rPr>
      </w:pPr>
      <w:r>
        <w:t xml:space="preserve">Finally, the EESC called for a </w:t>
      </w:r>
      <w:r>
        <w:rPr>
          <w:b/>
        </w:rPr>
        <w:t>supportive regulatory framework</w:t>
      </w:r>
      <w:r>
        <w:t xml:space="preserve"> and effective enforcement of common EU rules by the Member States.</w:t>
      </w:r>
    </w:p>
    <w:p w:rsidRPr="009F3F65" w:rsidR="003130C2" w:rsidP="003130C2" w:rsidRDefault="003130C2" w14:paraId="48044DB0" w14:textId="77777777">
      <w:pPr>
        <w:spacing w:after="120" w:line="300" w:lineRule="exact"/>
        <w:rPr>
          <w:rFonts w:eastAsia="Calibri"/>
          <w:lang w:val="en-GB"/>
        </w:rPr>
      </w:pPr>
    </w:p>
    <w:p w:rsidRPr="009F3F65" w:rsidR="003130C2" w:rsidP="003130C2" w:rsidRDefault="003130C2" w14:paraId="682537B8" w14:textId="77777777">
      <w:pPr>
        <w:pStyle w:val="Heading2"/>
        <w:spacing w:line="300" w:lineRule="exact"/>
        <w:rPr>
          <w:rFonts w:eastAsia="Calibri"/>
          <w:b/>
          <w:bCs/>
          <w:u w:val="single"/>
        </w:rPr>
      </w:pPr>
      <w:bookmarkStart w:name="_Toc174452857" w:id="29"/>
      <w:r>
        <w:rPr>
          <w:b/>
          <w:u w:val="single"/>
        </w:rPr>
        <w:t>INT/996 A new European Innovation Agenda</w:t>
      </w:r>
      <w:r>
        <w:rPr>
          <w:b/>
          <w:i/>
          <w:u w:val="single"/>
        </w:rPr>
        <w:t xml:space="preserve"> </w:t>
      </w:r>
      <w:r>
        <w:rPr>
          <w:b/>
          <w:u w:val="single"/>
        </w:rPr>
        <w:t>(2022)</w:t>
      </w:r>
      <w:bookmarkEnd w:id="29"/>
    </w:p>
    <w:p w:rsidRPr="009F3F65" w:rsidR="003130C2" w:rsidP="003130C2" w:rsidRDefault="003130C2" w14:paraId="76D7856D" w14:textId="77777777">
      <w:pPr>
        <w:spacing w:line="300" w:lineRule="exact"/>
        <w:rPr>
          <w:rFonts w:eastAsia="Calibri"/>
          <w:lang w:val="en-GB"/>
        </w:rPr>
      </w:pPr>
    </w:p>
    <w:p w:rsidRPr="009F3F65" w:rsidR="003130C2" w:rsidP="003130C2" w:rsidRDefault="003130C2" w14:paraId="4526A2E7" w14:textId="77777777">
      <w:pPr>
        <w:pStyle w:val="Footer"/>
      </w:pPr>
      <w:r>
        <w:rPr>
          <w:b/>
        </w:rPr>
        <w:t xml:space="preserve">In </w:t>
      </w:r>
      <w:hyperlink w:history="1" r:id="rId80">
        <w:r>
          <w:rPr>
            <w:rStyle w:val="Hyperlink"/>
          </w:rPr>
          <w:t>INT/996</w:t>
        </w:r>
      </w:hyperlink>
      <w:r>
        <w:rPr>
          <w:b/>
        </w:rPr>
        <w:t xml:space="preserve">, on </w:t>
      </w:r>
      <w:r>
        <w:rPr>
          <w:b/>
          <w:i/>
        </w:rPr>
        <w:t xml:space="preserve">A new European Innovation Agenda </w:t>
      </w:r>
      <w:r>
        <w:rPr>
          <w:b/>
        </w:rPr>
        <w:t>(2022)</w:t>
      </w:r>
      <w:r>
        <w:t xml:space="preserve"> (rapporteur: Mensi, co-rapporteur: Lefèvre), the EESC welcomed the European Innovation Agenda's </w:t>
      </w:r>
      <w:r>
        <w:rPr>
          <w:b/>
        </w:rPr>
        <w:t>focus on competitiveness and citizens' welfare</w:t>
      </w:r>
      <w:r>
        <w:t xml:space="preserve">, urging emphasis on </w:t>
      </w:r>
      <w:r>
        <w:rPr>
          <w:b/>
        </w:rPr>
        <w:t>supporting businesses, SMEs, and start-ups</w:t>
      </w:r>
      <w:r>
        <w:t xml:space="preserve">. </w:t>
      </w:r>
    </w:p>
    <w:p w:rsidRPr="009F3F65" w:rsidR="003130C2" w:rsidP="003130C2" w:rsidRDefault="003130C2" w14:paraId="76445EF1" w14:textId="77777777">
      <w:pPr>
        <w:pStyle w:val="Footer"/>
        <w:rPr>
          <w:lang w:val="en-GB"/>
        </w:rPr>
      </w:pPr>
    </w:p>
    <w:p w:rsidRPr="009F3F65" w:rsidR="003130C2" w:rsidP="003130C2" w:rsidRDefault="003130C2" w14:paraId="37FB3A63" w14:textId="77777777">
      <w:pPr>
        <w:pStyle w:val="Footer"/>
      </w:pPr>
      <w:r>
        <w:t xml:space="preserve">The Committee welcomed the proposal to set up an </w:t>
      </w:r>
      <w:r>
        <w:rPr>
          <w:b/>
        </w:rPr>
        <w:t>Innovation-Friendly Regulations Advisory Group</w:t>
      </w:r>
      <w:r>
        <w:t xml:space="preserve"> within public services and proposed that an EESC representative be a full member of the group.</w:t>
      </w:r>
    </w:p>
    <w:p w:rsidRPr="009F3F65" w:rsidR="003130C2" w:rsidP="003130C2" w:rsidRDefault="003130C2" w14:paraId="3BFBC51A" w14:textId="77777777">
      <w:pPr>
        <w:pStyle w:val="Footer"/>
        <w:rPr>
          <w:lang w:val="en-GB"/>
        </w:rPr>
      </w:pPr>
    </w:p>
    <w:p w:rsidRPr="009F3F65" w:rsidR="003130C2" w:rsidP="003130C2" w:rsidRDefault="003130C2" w14:paraId="44C547D1" w14:textId="77777777">
      <w:pPr>
        <w:pStyle w:val="Footer"/>
      </w:pPr>
      <w:r>
        <w:t xml:space="preserve">The EESC pointed out the </w:t>
      </w:r>
      <w:r>
        <w:rPr>
          <w:b/>
        </w:rPr>
        <w:t>importance of funding experimentation and testing infrastructures</w:t>
      </w:r>
      <w:r>
        <w:t xml:space="preserve"> in order to help startups and to close the gap between labs and commercial applications. In this regard, the introduction of the new concept of "testing and experimentation infrastructures" in the draft revised General Block Exemption Regulation (GBER) on State aid was welcomed.</w:t>
      </w:r>
    </w:p>
    <w:p w:rsidRPr="009F3F65" w:rsidR="003130C2" w:rsidP="003130C2" w:rsidRDefault="003130C2" w14:paraId="5F6100CE" w14:textId="77777777">
      <w:pPr>
        <w:pStyle w:val="Footer"/>
        <w:rPr>
          <w:lang w:val="en-GB"/>
        </w:rPr>
      </w:pPr>
    </w:p>
    <w:p w:rsidRPr="009F3F65" w:rsidR="003130C2" w:rsidP="003130C2" w:rsidRDefault="003130C2" w14:paraId="2768BD8C" w14:textId="77777777">
      <w:pPr>
        <w:pStyle w:val="Footer"/>
      </w:pPr>
      <w:r>
        <w:t>The Committee underlined the importance of a sound intellectual property (IP) regime applicable to startups' inventions in order to promote continuous research development.</w:t>
      </w:r>
    </w:p>
    <w:p w:rsidRPr="009F3F65" w:rsidR="003130C2" w:rsidP="003130C2" w:rsidRDefault="003130C2" w14:paraId="783C6E1C" w14:textId="77777777">
      <w:pPr>
        <w:pStyle w:val="Footer"/>
        <w:rPr>
          <w:lang w:val="en-GB"/>
        </w:rPr>
      </w:pPr>
    </w:p>
    <w:p w:rsidRPr="009F3F65" w:rsidR="003130C2" w:rsidP="003130C2" w:rsidRDefault="003130C2" w14:paraId="41592899" w14:textId="77777777">
      <w:pPr>
        <w:pStyle w:val="Footer"/>
      </w:pPr>
      <w:r>
        <w:t xml:space="preserve">The EESC </w:t>
      </w:r>
      <w:r>
        <w:rPr>
          <w:b/>
        </w:rPr>
        <w:t>urged the Commission to encourage the interregional dimension of investments</w:t>
      </w:r>
      <w:r>
        <w:t>, with the joint participation of less and more innovative regions, pointing out that public support should also benefit higher education and innovation labs.</w:t>
      </w:r>
    </w:p>
    <w:p w:rsidRPr="009F3F65" w:rsidR="003130C2" w:rsidP="003130C2" w:rsidRDefault="003130C2" w14:paraId="14775C50" w14:textId="77777777">
      <w:pPr>
        <w:pStyle w:val="Footer"/>
        <w:rPr>
          <w:lang w:val="en-GB"/>
        </w:rPr>
      </w:pPr>
    </w:p>
    <w:p w:rsidRPr="009F3F65" w:rsidR="003130C2" w:rsidP="003130C2" w:rsidRDefault="003130C2" w14:paraId="421D1DAA" w14:textId="77777777">
      <w:pPr>
        <w:pStyle w:val="Footer"/>
      </w:pPr>
      <w:r>
        <w:t>The Committee also welcomed the Commission's support for Member States in taking forward cross-border projects of common European interest.</w:t>
      </w:r>
    </w:p>
    <w:p w:rsidRPr="009F3F65" w:rsidR="003130C2" w:rsidP="003130C2" w:rsidRDefault="003130C2" w14:paraId="7207C9DD" w14:textId="77777777">
      <w:pPr>
        <w:pStyle w:val="Footer"/>
        <w:rPr>
          <w:lang w:val="en-GB"/>
        </w:rPr>
      </w:pPr>
    </w:p>
    <w:p w:rsidRPr="009F3F65" w:rsidR="003130C2" w:rsidP="003130C2" w:rsidRDefault="003130C2" w14:paraId="2FD80B96" w14:textId="77777777">
      <w:pPr>
        <w:pStyle w:val="Footer"/>
      </w:pPr>
      <w:r>
        <w:t xml:space="preserve">Finally, the EESC welcomed the idea of </w:t>
      </w:r>
      <w:r>
        <w:rPr>
          <w:b/>
        </w:rPr>
        <w:t>studying more favourable tax treatment of stock options</w:t>
      </w:r>
      <w:r>
        <w:t xml:space="preserve"> </w:t>
      </w:r>
      <w:r>
        <w:rPr>
          <w:b/>
        </w:rPr>
        <w:t>and a fiscal regime for talented individuals moving across borders</w:t>
      </w:r>
      <w:r>
        <w:t>. It invited the Commission to coordinate the national initiatives aimed at nurturing talents.</w:t>
      </w:r>
    </w:p>
    <w:p w:rsidRPr="009F3F65" w:rsidR="003130C2" w:rsidP="003130C2" w:rsidRDefault="003130C2" w14:paraId="0E414D57" w14:textId="77777777">
      <w:pPr>
        <w:spacing w:after="120" w:line="300" w:lineRule="exact"/>
        <w:rPr>
          <w:rFonts w:eastAsia="Calibri"/>
          <w:lang w:val="en-GB" w:eastAsia="hu-HU"/>
        </w:rPr>
      </w:pPr>
    </w:p>
    <w:p w:rsidRPr="009F3F65" w:rsidR="003130C2" w:rsidP="003130C2" w:rsidRDefault="003130C2" w14:paraId="7A40BFE5" w14:textId="77777777">
      <w:pPr>
        <w:pStyle w:val="Heading2"/>
        <w:spacing w:line="300" w:lineRule="exact"/>
        <w:rPr>
          <w:rFonts w:eastAsia="Calibri"/>
          <w:b/>
          <w:bCs/>
          <w:u w:val="single"/>
        </w:rPr>
      </w:pPr>
      <w:bookmarkStart w:name="_Toc174452858" w:id="30"/>
      <w:r>
        <w:rPr>
          <w:b/>
          <w:u w:val="single"/>
        </w:rPr>
        <w:t>INT/999 Cyber Resilience Act (2022)</w:t>
      </w:r>
      <w:bookmarkEnd w:id="30"/>
    </w:p>
    <w:p w:rsidRPr="009F3F65" w:rsidR="003130C2" w:rsidP="003130C2" w:rsidRDefault="003130C2" w14:paraId="210EA45C" w14:textId="77777777">
      <w:pPr>
        <w:spacing w:line="300" w:lineRule="exact"/>
        <w:rPr>
          <w:rFonts w:eastAsia="Calibri"/>
          <w:lang w:val="en-GB" w:eastAsia="hu-HU"/>
        </w:rPr>
      </w:pPr>
    </w:p>
    <w:p w:rsidRPr="009F3F65" w:rsidR="003130C2" w:rsidP="003130C2" w:rsidRDefault="003130C2" w14:paraId="49C4341D" w14:textId="77777777">
      <w:pPr>
        <w:pStyle w:val="Footer"/>
      </w:pPr>
      <w:r>
        <w:rPr>
          <w:b/>
        </w:rPr>
        <w:lastRenderedPageBreak/>
        <w:t xml:space="preserve">In </w:t>
      </w:r>
      <w:hyperlink w:history="1" r:id="rId81">
        <w:r>
          <w:rPr>
            <w:rStyle w:val="Hyperlink"/>
          </w:rPr>
          <w:t>INT/999</w:t>
        </w:r>
      </w:hyperlink>
      <w:r>
        <w:rPr>
          <w:b/>
        </w:rPr>
        <w:t xml:space="preserve">, on </w:t>
      </w:r>
      <w:r>
        <w:rPr>
          <w:b/>
          <w:i/>
        </w:rPr>
        <w:t>Cyber Resilience Act</w:t>
      </w:r>
      <w:r>
        <w:rPr>
          <w:b/>
        </w:rPr>
        <w:t xml:space="preserve"> (2022)</w:t>
      </w:r>
      <w:r>
        <w:t xml:space="preserve"> (rapporteur: Mensi, co-rapporteur: Mureşan), the EESC considered it essential to strengthen the collective response to cyber attacks and </w:t>
      </w:r>
      <w:r>
        <w:rPr>
          <w:b/>
        </w:rPr>
        <w:t>to consolidate the process of harmonising national-level cybersecurity in terms of operational rules and tools</w:t>
      </w:r>
      <w:r>
        <w:t>, to prevent different national approaches creating legal uncertainties and obstacles.</w:t>
      </w:r>
    </w:p>
    <w:p w:rsidRPr="009F3F65" w:rsidR="003130C2" w:rsidP="003130C2" w:rsidRDefault="003130C2" w14:paraId="07101C72" w14:textId="77777777">
      <w:pPr>
        <w:pStyle w:val="Footer"/>
        <w:rPr>
          <w:lang w:val="en-GB"/>
        </w:rPr>
      </w:pPr>
    </w:p>
    <w:p w:rsidRPr="009F3F65" w:rsidR="003130C2" w:rsidP="003130C2" w:rsidRDefault="003130C2" w14:paraId="10200813" w14:textId="77777777">
      <w:pPr>
        <w:pStyle w:val="Footer"/>
        <w:rPr>
          <w:b/>
          <w:bCs/>
        </w:rPr>
      </w:pPr>
      <w:r>
        <w:t xml:space="preserve">The Committee considered it important to point out that, while it is commendable that the CRA covers virtually all digital products, the practical application of the CRA might be problematic given the considerable and complex monitoring and oversight it entails. Hence </w:t>
      </w:r>
      <w:r>
        <w:rPr>
          <w:b/>
        </w:rPr>
        <w:t>the need to strengthen the monitoring and oversight tools.</w:t>
      </w:r>
    </w:p>
    <w:p w:rsidRPr="009F3F65" w:rsidR="003130C2" w:rsidP="003130C2" w:rsidRDefault="003130C2" w14:paraId="37E27F65" w14:textId="77777777">
      <w:pPr>
        <w:pStyle w:val="Footer"/>
        <w:rPr>
          <w:b/>
          <w:bCs/>
          <w:lang w:val="en-GB"/>
        </w:rPr>
      </w:pPr>
    </w:p>
    <w:p w:rsidRPr="009F3F65" w:rsidR="003130C2" w:rsidP="003130C2" w:rsidRDefault="003130C2" w14:paraId="073E0BE7" w14:textId="77777777">
      <w:pPr>
        <w:pStyle w:val="Footer"/>
      </w:pPr>
      <w:r>
        <w:t xml:space="preserve">The EESC pointed to </w:t>
      </w:r>
      <w:r>
        <w:rPr>
          <w:b/>
        </w:rPr>
        <w:t>the need to clarify precisely the material scope of the CRA</w:t>
      </w:r>
      <w:r>
        <w:t>, with particular reference to products with digital elements and software.</w:t>
      </w:r>
    </w:p>
    <w:p w:rsidRPr="009F3F65" w:rsidR="003130C2" w:rsidP="003130C2" w:rsidRDefault="003130C2" w14:paraId="725B57F5" w14:textId="77777777">
      <w:pPr>
        <w:pStyle w:val="Footer"/>
        <w:rPr>
          <w:lang w:val="en-GB"/>
        </w:rPr>
      </w:pPr>
    </w:p>
    <w:p w:rsidRPr="009F3F65" w:rsidR="003130C2" w:rsidP="003130C2" w:rsidRDefault="003130C2" w14:paraId="354A574D" w14:textId="77777777">
      <w:pPr>
        <w:pStyle w:val="Footer"/>
      </w:pPr>
      <w:r>
        <w:t>The EESC noted that manufacturers will be obliged to report both vulnerabilities in their products and any security incidents, informing the EU Agency for Cybersecurity (ENISA). In this regard, it will be important that ENISA be provided with the necessary resources to carry out effectively and in a timely manner the important and sensitive tasks entrusted to it.</w:t>
      </w:r>
    </w:p>
    <w:p w:rsidRPr="009F3F65" w:rsidR="003130C2" w:rsidP="003130C2" w:rsidRDefault="003130C2" w14:paraId="00040436" w14:textId="77777777">
      <w:pPr>
        <w:pStyle w:val="Footer"/>
        <w:rPr>
          <w:lang w:val="en-GB"/>
        </w:rPr>
      </w:pPr>
    </w:p>
    <w:p w:rsidRPr="009F3F65" w:rsidR="003130C2" w:rsidP="003130C2" w:rsidRDefault="003130C2" w14:paraId="352239ED" w14:textId="77777777">
      <w:pPr>
        <w:pStyle w:val="Footer"/>
      </w:pPr>
      <w:r>
        <w:t xml:space="preserve">To avoid any uncertainty when it comes to interpretation, the EESC suggested that the Commission draw up </w:t>
      </w:r>
      <w:r>
        <w:rPr>
          <w:b/>
        </w:rPr>
        <w:t>guidelines to guide manufacturers and consumers on the exact rules and procedures</w:t>
      </w:r>
      <w:r>
        <w:t xml:space="preserve"> that apply in practice, since it appears that a number of products within the scope of the proposal are also subject to other legislation on cybersecurity. </w:t>
      </w:r>
    </w:p>
    <w:p w:rsidRPr="009F3F65" w:rsidR="003130C2" w:rsidP="003130C2" w:rsidRDefault="003130C2" w14:paraId="7D14F650" w14:textId="77777777">
      <w:pPr>
        <w:pStyle w:val="Footer"/>
        <w:rPr>
          <w:lang w:val="en-GB"/>
        </w:rPr>
      </w:pPr>
    </w:p>
    <w:p w:rsidRPr="009F3F65" w:rsidR="003130C2" w:rsidP="003130C2" w:rsidRDefault="003130C2" w14:paraId="283A5216" w14:textId="77777777">
      <w:pPr>
        <w:pStyle w:val="Footer"/>
      </w:pPr>
      <w:r>
        <w:t xml:space="preserve">Finally, the EESC noted that the </w:t>
      </w:r>
      <w:r>
        <w:rPr>
          <w:b/>
        </w:rPr>
        <w:t>relationship between the certification authorities under the CRA and other bodies authorised to certify cybersecurity under other legislation is not entirely clear</w:t>
      </w:r>
      <w:r>
        <w:t>. The same problem may also arise when it comes to operational coordination between the surveillance authorities provided for in this proposal and those already operating in accordance with other legislation applicable to the same products.</w:t>
      </w:r>
    </w:p>
    <w:p w:rsidRPr="009F3F65" w:rsidR="003130C2" w:rsidP="003130C2" w:rsidRDefault="003130C2" w14:paraId="606BF154" w14:textId="77777777">
      <w:pPr>
        <w:spacing w:line="300" w:lineRule="exact"/>
        <w:rPr>
          <w:rFonts w:eastAsia="Calibri"/>
          <w:lang w:val="en-GB"/>
        </w:rPr>
      </w:pPr>
    </w:p>
    <w:p w:rsidRPr="009F3F65" w:rsidR="003130C2" w:rsidP="003130C2" w:rsidRDefault="003130C2" w14:paraId="28160D77" w14:textId="77777777">
      <w:pPr>
        <w:pStyle w:val="Heading2"/>
        <w:rPr>
          <w:b/>
          <w:bCs/>
          <w:u w:val="single"/>
        </w:rPr>
      </w:pPr>
      <w:bookmarkStart w:name="_Toc174452859" w:id="31"/>
      <w:r>
        <w:rPr>
          <w:b/>
          <w:u w:val="single"/>
        </w:rPr>
        <w:t>INT/1003 Interoperability Europe Act (2022)</w:t>
      </w:r>
      <w:bookmarkEnd w:id="31"/>
    </w:p>
    <w:p w:rsidRPr="009F3F65" w:rsidR="003130C2" w:rsidP="003130C2" w:rsidRDefault="003130C2" w14:paraId="710F61EC" w14:textId="77777777">
      <w:pPr>
        <w:spacing w:line="300" w:lineRule="exact"/>
        <w:rPr>
          <w:rFonts w:eastAsia="Calibri"/>
          <w:lang w:val="en-GB"/>
        </w:rPr>
      </w:pPr>
    </w:p>
    <w:p w:rsidRPr="009F3F65" w:rsidR="003130C2" w:rsidP="003130C2" w:rsidRDefault="003130C2" w14:paraId="762C96D0" w14:textId="77777777">
      <w:pPr>
        <w:pStyle w:val="Footer"/>
      </w:pPr>
      <w:r>
        <w:rPr>
          <w:b/>
        </w:rPr>
        <w:t xml:space="preserve">In </w:t>
      </w:r>
      <w:hyperlink w:history="1" r:id="rId82">
        <w:r>
          <w:rPr>
            <w:rStyle w:val="Hyperlink"/>
          </w:rPr>
          <w:t>INT/1003</w:t>
        </w:r>
      </w:hyperlink>
      <w:r>
        <w:rPr>
          <w:b/>
        </w:rPr>
        <w:t xml:space="preserve">, on </w:t>
      </w:r>
      <w:r>
        <w:rPr>
          <w:b/>
          <w:i/>
        </w:rPr>
        <w:t>Interoperability Europe Act</w:t>
      </w:r>
      <w:r>
        <w:t xml:space="preserve"> </w:t>
      </w:r>
      <w:r>
        <w:rPr>
          <w:b/>
        </w:rPr>
        <w:t xml:space="preserve">(2022) </w:t>
      </w:r>
      <w:r>
        <w:t xml:space="preserve">(rapporteur: de Mello), the EESC expressed the belief that interoperability between public services is an essential requirement for a digital single market to be established. However, achieving this objective must not involve Member States adopting a policy of complete digitalisation of public services to the detriment of those provided in person; it should </w:t>
      </w:r>
      <w:r>
        <w:rPr>
          <w:b/>
        </w:rPr>
        <w:t>take into consideration the most vulnerable population groups</w:t>
      </w:r>
      <w:r>
        <w:t xml:space="preserve">. </w:t>
      </w:r>
      <w:r>
        <w:rPr>
          <w:b/>
        </w:rPr>
        <w:t>Training on digital skills should be available to everyone</w:t>
      </w:r>
      <w:r>
        <w:t>, but in particular to these population groups.</w:t>
      </w:r>
    </w:p>
    <w:p w:rsidRPr="009F3F65" w:rsidR="003130C2" w:rsidP="003130C2" w:rsidRDefault="003130C2" w14:paraId="27A2A1F9" w14:textId="77777777">
      <w:pPr>
        <w:pStyle w:val="Footer"/>
        <w:rPr>
          <w:lang w:val="en-GB"/>
        </w:rPr>
      </w:pPr>
    </w:p>
    <w:p w:rsidRPr="009F3F65" w:rsidR="003130C2" w:rsidP="003130C2" w:rsidRDefault="003130C2" w14:paraId="252CA367" w14:textId="77777777">
      <w:pPr>
        <w:pStyle w:val="Footer"/>
      </w:pPr>
      <w:r>
        <w:t>The Committee supported the creation of a governance model for this policy, consisting of two key bodies - the Interoperable Europe Board and the Interoperable Europe Community.</w:t>
      </w:r>
    </w:p>
    <w:p w:rsidRPr="009F3F65" w:rsidR="003130C2" w:rsidP="003130C2" w:rsidRDefault="003130C2" w14:paraId="3C856702" w14:textId="77777777">
      <w:pPr>
        <w:pStyle w:val="Footer"/>
        <w:rPr>
          <w:lang w:val="en-GB"/>
        </w:rPr>
      </w:pPr>
    </w:p>
    <w:p w:rsidRPr="009F3F65" w:rsidR="003130C2" w:rsidP="003130C2" w:rsidRDefault="003130C2" w14:paraId="64CD813B" w14:textId="77777777">
      <w:pPr>
        <w:pStyle w:val="Footer"/>
      </w:pPr>
      <w:r>
        <w:t xml:space="preserve">The EESC considered it important for future funding programmes for public service interoperability projects to </w:t>
      </w:r>
      <w:r>
        <w:rPr>
          <w:b/>
        </w:rPr>
        <w:t>make granting of funding conditional on adopting the principles and structures advocated by the European Interoperability Framework</w:t>
      </w:r>
      <w:r>
        <w:t>.</w:t>
      </w:r>
    </w:p>
    <w:p w:rsidRPr="009F3F65" w:rsidR="003130C2" w:rsidP="003130C2" w:rsidRDefault="003130C2" w14:paraId="3AE3958B" w14:textId="77777777">
      <w:pPr>
        <w:pStyle w:val="Footer"/>
        <w:rPr>
          <w:lang w:val="en-GB"/>
        </w:rPr>
      </w:pPr>
    </w:p>
    <w:p w:rsidRPr="009F3F65" w:rsidR="003130C2" w:rsidP="003130C2" w:rsidRDefault="003130C2" w14:paraId="47ECB88F" w14:textId="77777777">
      <w:pPr>
        <w:pStyle w:val="Footer"/>
      </w:pPr>
      <w:r>
        <w:lastRenderedPageBreak/>
        <w:t>While welcoming the fact that this process fits into the so-called dual transition, the EESC warned that some technological solutions for digitalisation could be highly energy-intensive.</w:t>
      </w:r>
    </w:p>
    <w:p w:rsidRPr="009F3F65" w:rsidR="003130C2" w:rsidP="003130C2" w:rsidRDefault="003130C2" w14:paraId="5F710F3A" w14:textId="77777777">
      <w:pPr>
        <w:pStyle w:val="Footer"/>
        <w:rPr>
          <w:lang w:val="en-GB"/>
        </w:rPr>
      </w:pPr>
    </w:p>
    <w:p w:rsidRPr="009F3F65" w:rsidR="003130C2" w:rsidP="003130C2" w:rsidRDefault="003130C2" w14:paraId="0F6216A4" w14:textId="77777777">
      <w:pPr>
        <w:pStyle w:val="Footer"/>
      </w:pPr>
      <w:r>
        <w:t>The EESC believed that, with the necessary care taken, data protection cannot be allowed to be an obstacle to either public services or private individuals creating new interoperable solutions.</w:t>
      </w:r>
    </w:p>
    <w:p w:rsidRPr="009F3F65" w:rsidR="003130C2" w:rsidP="003130C2" w:rsidRDefault="003130C2" w14:paraId="410B3AA4" w14:textId="77777777">
      <w:pPr>
        <w:pStyle w:val="Footer"/>
      </w:pPr>
      <w:r>
        <w:t xml:space="preserve">Moreover, the EESC believed that </w:t>
      </w:r>
      <w:r>
        <w:rPr>
          <w:b/>
        </w:rPr>
        <w:t>access to data, whether for people, businesses or other public services, should be subject to different levels of authorisation in order to safeguard data confidentiality</w:t>
      </w:r>
      <w:r>
        <w:t xml:space="preserve"> and to ensure that only data that is strictly necessary is disclosed.</w:t>
      </w:r>
    </w:p>
    <w:p w:rsidRPr="00B47B36" w:rsidR="003130C2" w:rsidP="003130C2" w:rsidRDefault="003130C2" w14:paraId="66D56DBB" w14:textId="77777777">
      <w:pPr>
        <w:pStyle w:val="NoSpacing"/>
        <w:spacing w:line="300" w:lineRule="exact"/>
        <w:jc w:val="both"/>
        <w:rPr>
          <w:lang w:val="en-GB"/>
        </w:rPr>
      </w:pPr>
    </w:p>
    <w:p w:rsidRPr="009F3F65" w:rsidR="003130C2" w:rsidP="003130C2" w:rsidRDefault="003130C2" w14:paraId="24DF9C11" w14:textId="77777777">
      <w:pPr>
        <w:pStyle w:val="Heading2"/>
        <w:rPr>
          <w:b/>
          <w:bCs/>
          <w:u w:val="single"/>
        </w:rPr>
      </w:pPr>
      <w:bookmarkStart w:name="_Toc174452860" w:id="32"/>
      <w:r>
        <w:rPr>
          <w:b/>
          <w:u w:val="single"/>
        </w:rPr>
        <w:t>TEN/677 Digital Europe programme (2018)</w:t>
      </w:r>
      <w:bookmarkEnd w:id="32"/>
    </w:p>
    <w:p w:rsidRPr="00B47B36" w:rsidR="003130C2" w:rsidP="003130C2" w:rsidRDefault="003130C2" w14:paraId="3172F8B1" w14:textId="77777777">
      <w:pPr>
        <w:pStyle w:val="NoSpacing"/>
        <w:jc w:val="both"/>
        <w:rPr>
          <w:rFonts w:cs="Times New Roman"/>
          <w:lang w:val="en-GB"/>
        </w:rPr>
      </w:pPr>
    </w:p>
    <w:p w:rsidRPr="009F3F65" w:rsidR="003130C2" w:rsidP="003130C2" w:rsidRDefault="003130C2" w14:paraId="22BB60D7" w14:textId="77777777">
      <w:pPr>
        <w:pStyle w:val="Footer"/>
      </w:pPr>
      <w:r>
        <w:rPr>
          <w:b/>
        </w:rPr>
        <w:t xml:space="preserve">In </w:t>
      </w:r>
      <w:hyperlink w:history="1" r:id="rId83">
        <w:r>
          <w:rPr>
            <w:rStyle w:val="Hyperlink"/>
          </w:rPr>
          <w:t>TEN/677</w:t>
        </w:r>
      </w:hyperlink>
      <w:r>
        <w:rPr>
          <w:b/>
        </w:rPr>
        <w:t xml:space="preserve">, on </w:t>
      </w:r>
      <w:r>
        <w:rPr>
          <w:b/>
          <w:i/>
        </w:rPr>
        <w:t>Digital Europe programme</w:t>
      </w:r>
      <w:r>
        <w:rPr>
          <w:b/>
        </w:rPr>
        <w:t xml:space="preserve"> (2018)</w:t>
      </w:r>
      <w:r>
        <w:t xml:space="preserve"> (rapporteur: Kluge, co-rapporteur: Samm), the EESC welcomed the Digital Europe programme by the European Commission, aiming to position Europe as a digital leader and enhance its competitiveness globally. </w:t>
      </w:r>
    </w:p>
    <w:p w:rsidRPr="009F3F65" w:rsidR="003130C2" w:rsidP="003130C2" w:rsidRDefault="003130C2" w14:paraId="097ED6F9" w14:textId="77777777">
      <w:pPr>
        <w:pStyle w:val="Footer"/>
        <w:rPr>
          <w:lang w:val="en-GB"/>
        </w:rPr>
      </w:pPr>
    </w:p>
    <w:p w:rsidRPr="009F3F65" w:rsidR="003130C2" w:rsidP="003130C2" w:rsidRDefault="003130C2" w14:paraId="6209D124" w14:textId="77777777">
      <w:pPr>
        <w:pStyle w:val="Footer"/>
      </w:pPr>
      <w:r>
        <w:t xml:space="preserve">In order to ensure that the results of research and development are disseminated and benefit all European Union (EU) citizens, the EESC suggested to </w:t>
      </w:r>
      <w:r>
        <w:rPr>
          <w:b/>
        </w:rPr>
        <w:t xml:space="preserve">step up dialogue between researchers, the social partners and civil society organisations. </w:t>
      </w:r>
      <w:r>
        <w:t>Complex issues must be presented in such a way that they can be understood and followed by non-experts. The EESC also suggested that the programme be linked with the principles of research funding under Horizon 2020 (Horizon Europe), which are based inter alia on the European Charter for Researchers and the principles of "responsible research and innovation" and "open science".</w:t>
      </w:r>
    </w:p>
    <w:p w:rsidRPr="009F3F65" w:rsidR="003130C2" w:rsidP="003130C2" w:rsidRDefault="003130C2" w14:paraId="2DA9453F" w14:textId="77777777">
      <w:pPr>
        <w:pStyle w:val="Footer"/>
        <w:rPr>
          <w:lang w:val="en-GB"/>
        </w:rPr>
      </w:pPr>
    </w:p>
    <w:p w:rsidRPr="009F3F65" w:rsidR="003130C2" w:rsidP="003130C2" w:rsidRDefault="003130C2" w14:paraId="51D23C54" w14:textId="77777777">
      <w:pPr>
        <w:pStyle w:val="Footer"/>
      </w:pPr>
      <w:r>
        <w:t xml:space="preserve">The EESC considered positive </w:t>
      </w:r>
      <w:r>
        <w:rPr>
          <w:b/>
        </w:rPr>
        <w:t>the fact that</w:t>
      </w:r>
      <w:r>
        <w:t xml:space="preserve"> </w:t>
      </w:r>
      <w:r>
        <w:rPr>
          <w:b/>
        </w:rPr>
        <w:t xml:space="preserve">support for digital skills has been made a key element in the programme. </w:t>
      </w:r>
      <w:r>
        <w:t>Digital knowledge and skills are the prerequisite for being able to achieve the other four priorities. However, the Committee regretted that the budget for this priority is lower than that for the others. The EESC therefore supported the European Parliament's proposal to increase the budget from EUR 700 million (7.6% of the total budget) to EUR 830 million (9% of the total budget).</w:t>
      </w:r>
    </w:p>
    <w:p w:rsidRPr="009F3F65" w:rsidR="003130C2" w:rsidP="003130C2" w:rsidRDefault="003130C2" w14:paraId="0961566F" w14:textId="77777777">
      <w:pPr>
        <w:pStyle w:val="Footer"/>
        <w:rPr>
          <w:lang w:val="en-GB"/>
        </w:rPr>
      </w:pPr>
    </w:p>
    <w:p w:rsidRPr="009F3F65" w:rsidR="003130C2" w:rsidP="003130C2" w:rsidRDefault="003130C2" w14:paraId="763D93B9" w14:textId="77777777">
      <w:pPr>
        <w:pStyle w:val="Footer"/>
      </w:pPr>
      <w:r>
        <w:t xml:space="preserve">The Committee also stressed, however, that it is primarily the Member States, and their national budgets, that are responsible for education issues. </w:t>
      </w:r>
      <w:r>
        <w:rPr>
          <w:b/>
        </w:rPr>
        <w:t>The EESC noted that the budgets for digital training differ greatly between the EU Member States.</w:t>
      </w:r>
      <w:r>
        <w:t xml:space="preserve"> It therefore called upon the Commission to remind the Member States of their own large responsibility in this field to ensure that all people can benefit equally from digitalisation.</w:t>
      </w:r>
    </w:p>
    <w:p w:rsidRPr="009F3F65" w:rsidR="003130C2" w:rsidP="003130C2" w:rsidRDefault="003130C2" w14:paraId="33591146" w14:textId="77777777">
      <w:pPr>
        <w:pStyle w:val="Footer"/>
        <w:rPr>
          <w:lang w:val="en-GB"/>
        </w:rPr>
      </w:pPr>
    </w:p>
    <w:p w:rsidRPr="009F3F65" w:rsidR="003130C2" w:rsidP="003130C2" w:rsidRDefault="003130C2" w14:paraId="7AF88803" w14:textId="77777777">
      <w:pPr>
        <w:pStyle w:val="Footer"/>
      </w:pPr>
      <w:r>
        <w:t xml:space="preserve">The EESC saw the need to </w:t>
      </w:r>
      <w:r>
        <w:rPr>
          <w:b/>
        </w:rPr>
        <w:t>train and recruit highly qualified young people in order to improve the attractiveness of Europe as a place of employment</w:t>
      </w:r>
      <w:r>
        <w:t xml:space="preserve"> for this group in the global marketplace. At the same time, the EESC also emphasised that the programme must not focus solely on specific efforts to gain high-level and advanced digital skills and capacities</w:t>
      </w:r>
      <w:r>
        <w:rPr>
          <w:b/>
        </w:rPr>
        <w:t>. There should be comprehensive support for businesses, workers and consumers for the introduction and use of both basic and advanced digital technologies</w:t>
      </w:r>
      <w:r>
        <w:t>, as this is of decisive importance for the quantity and quality of jobs in Europe, and for its competitiveness</w:t>
      </w:r>
    </w:p>
    <w:p w:rsidRPr="009F3F65" w:rsidR="003130C2" w:rsidP="003130C2" w:rsidRDefault="003130C2" w14:paraId="2B86D646" w14:textId="77777777">
      <w:pPr>
        <w:pStyle w:val="Footer"/>
        <w:rPr>
          <w:lang w:val="en-GB"/>
        </w:rPr>
      </w:pPr>
    </w:p>
    <w:p w:rsidRPr="009F3F65" w:rsidR="003130C2" w:rsidP="003130C2" w:rsidRDefault="003130C2" w14:paraId="6ED70695" w14:textId="77777777">
      <w:pPr>
        <w:pStyle w:val="Footer"/>
      </w:pPr>
      <w:r>
        <w:t xml:space="preserve">The EESC </w:t>
      </w:r>
      <w:r>
        <w:rPr>
          <w:b/>
        </w:rPr>
        <w:t>expressed the hope that the social partners and civil society will be involved as a matter of course in the implementation of the digital innovation hubs.</w:t>
      </w:r>
      <w:r>
        <w:t xml:space="preserve"> They should be given access to the </w:t>
      </w:r>
      <w:r>
        <w:lastRenderedPageBreak/>
        <w:t>digital innovation hubs. As non-governmental organisations, they can make the impact of the innovation hubs more visible and enhance their acceptance.</w:t>
      </w:r>
    </w:p>
    <w:p w:rsidRPr="009F3F65" w:rsidR="003130C2" w:rsidP="003130C2" w:rsidRDefault="003130C2" w14:paraId="4A246316" w14:textId="77777777">
      <w:pPr>
        <w:pStyle w:val="Footer"/>
        <w:rPr>
          <w:lang w:val="en-GB"/>
        </w:rPr>
      </w:pPr>
    </w:p>
    <w:p w:rsidRPr="009F3F65" w:rsidR="003130C2" w:rsidP="003130C2" w:rsidRDefault="003130C2" w14:paraId="70FA1EA0" w14:textId="77777777">
      <w:pPr>
        <w:pStyle w:val="Footer"/>
      </w:pPr>
      <w:r>
        <w:t xml:space="preserve">Finally, the Committee emphasized the need for </w:t>
      </w:r>
      <w:r>
        <w:rPr>
          <w:b/>
        </w:rPr>
        <w:t>joint efforts in cybersecurity</w:t>
      </w:r>
      <w:r>
        <w:t xml:space="preserve"> and advocated for the establishment of an </w:t>
      </w:r>
      <w:r>
        <w:rPr>
          <w:b/>
        </w:rPr>
        <w:t>independent European microchip industry</w:t>
      </w:r>
      <w:r>
        <w:t xml:space="preserve">. Ethical principles, particularly the </w:t>
      </w:r>
      <w:r>
        <w:rPr>
          <w:b/>
        </w:rPr>
        <w:t>"human in command" principle</w:t>
      </w:r>
      <w:r>
        <w:t xml:space="preserve">, must guide AI development, alongside statutory measures for liability, data protection, and worker and consumer rights. </w:t>
      </w:r>
    </w:p>
    <w:p w:rsidRPr="009F3F65" w:rsidR="003130C2" w:rsidP="003130C2" w:rsidRDefault="003130C2" w14:paraId="4675E5F2" w14:textId="77777777">
      <w:pPr>
        <w:pStyle w:val="Footer"/>
        <w:rPr>
          <w:lang w:val="en-GB"/>
        </w:rPr>
      </w:pPr>
    </w:p>
    <w:p w:rsidRPr="009F3F65" w:rsidR="003130C2" w:rsidP="003130C2" w:rsidRDefault="003130C2" w14:paraId="34035EA4" w14:textId="77777777">
      <w:pPr>
        <w:pStyle w:val="Heading2"/>
        <w:keepNext/>
        <w:rPr>
          <w:b/>
          <w:bCs/>
          <w:u w:val="single"/>
        </w:rPr>
      </w:pPr>
      <w:bookmarkStart w:name="_Toc174452861" w:id="33"/>
      <w:r>
        <w:rPr>
          <w:b/>
          <w:u w:val="single"/>
        </w:rPr>
        <w:t>Fit4Future 2023 DEP opinion</w:t>
      </w:r>
      <w:bookmarkEnd w:id="33"/>
    </w:p>
    <w:p w:rsidRPr="009F3F65" w:rsidR="003130C2" w:rsidP="003130C2" w:rsidRDefault="003130C2" w14:paraId="0052785F" w14:textId="77777777">
      <w:pPr>
        <w:keepNext/>
        <w:rPr>
          <w:lang w:val="en-GB"/>
        </w:rPr>
      </w:pPr>
    </w:p>
    <w:p w:rsidRPr="009F3F65" w:rsidR="003130C2" w:rsidP="003130C2" w:rsidRDefault="003130C2" w14:paraId="76E0903A" w14:textId="77777777">
      <w:r>
        <w:t>The Fit for Future Platform is a high-level expert group set up by the EC to help in its efforts to simplify EU laws and to reduce related unnecessary costs. It comprises two groups: the Government group and the Stakeholder group. The Government group is composed of representatives from national, regional and local authorities from all EU countries, as well as from the Committee of the Regions. The Stakeholder group is composed of experts on better regulation representing business and non-governmental organisations, plus the European Economic and Social Committee.</w:t>
      </w:r>
      <w:r w:rsidRPr="009F3F65">
        <w:rPr>
          <w:rStyle w:val="FootnoteReference"/>
          <w:lang w:val="en-GB"/>
        </w:rPr>
        <w:footnoteReference w:id="72"/>
      </w:r>
    </w:p>
    <w:p w:rsidRPr="009F3F65" w:rsidR="003130C2" w:rsidP="003130C2" w:rsidRDefault="003130C2" w14:paraId="2009F85C" w14:textId="77777777">
      <w:pPr>
        <w:rPr>
          <w:lang w:val="en-GB"/>
        </w:rPr>
      </w:pPr>
    </w:p>
    <w:p w:rsidRPr="009F3F65" w:rsidR="003130C2" w:rsidP="003130C2" w:rsidRDefault="003130C2" w14:paraId="3989A9E1" w14:textId="77777777">
      <w:r>
        <w:t>In 2023 it approved an opinion on the DEP</w:t>
      </w:r>
      <w:r w:rsidRPr="009F3F65">
        <w:rPr>
          <w:rStyle w:val="FootnoteReference"/>
          <w:lang w:val="en-GB"/>
        </w:rPr>
        <w:footnoteReference w:id="73"/>
      </w:r>
      <w:r>
        <w:t>, having as rapporteur Mr Michiel Rijsberman, CoR member, containing a total of nine suggestions to improve its implementation. The opinion suggests measures to speed up the implementation of the DEP, such as reviewing security guarantees, introducing multiannual projects, and providing coordinated guidelines on the application of State aid rules.</w:t>
      </w:r>
    </w:p>
    <w:p w:rsidRPr="009F3F65" w:rsidR="003130C2" w:rsidP="003130C2" w:rsidRDefault="003130C2" w14:paraId="7146E903" w14:textId="77777777">
      <w:pPr>
        <w:rPr>
          <w:lang w:val="en-GB"/>
        </w:rPr>
      </w:pPr>
    </w:p>
    <w:p w:rsidRPr="009F3F65" w:rsidR="003130C2" w:rsidP="003130C2" w:rsidRDefault="003130C2" w14:paraId="486614D8" w14:textId="77777777">
      <w:r>
        <w:t>The document also proposes the use of voluntary benchmarking tools, such as the Local and Regional Digital Maturity Assessment tool (LORDIMAS), in applications for DEP funding. These tools can help potential applicants assess their digital maturity, which can improve the quality of their applications and prove the usefulness of their projects. The document suggests that the European Commission incentivize project applicants to make the best use of these tools.</w:t>
      </w:r>
    </w:p>
    <w:p w:rsidRPr="009F3F65" w:rsidR="003130C2" w:rsidP="003130C2" w:rsidRDefault="003130C2" w14:paraId="0F3A8CF2" w14:textId="77777777">
      <w:pPr>
        <w:rPr>
          <w:lang w:val="en-GB"/>
        </w:rPr>
      </w:pPr>
    </w:p>
    <w:p w:rsidRPr="009F3F65" w:rsidR="003130C2" w:rsidP="003130C2" w:rsidRDefault="003130C2" w14:paraId="543DD7A9" w14:textId="77777777">
      <w:r>
        <w:t>Furthermore, the document emphasizes the need for a strong focus on digital resilience and digital sovereignty in the forthcoming DEP work programmes and relevant calls. It suggests that the EU should address forthcoming challenges of digital resilience and digital sovereignty through the launch of specific calls under suitable funding programmes such as the DEP and Horizon Europe. The document also recommends improving synergies between the DEP and other supporting programmes and funds by making the DEP more flexible, aligning applicable rules, and coordinating their management.</w:t>
      </w:r>
    </w:p>
    <w:p w:rsidRPr="009F3F65" w:rsidR="003130C2" w:rsidP="003130C2" w:rsidRDefault="003130C2" w14:paraId="63874DA0" w14:textId="77777777">
      <w:pPr>
        <w:rPr>
          <w:lang w:val="en-GB"/>
        </w:rPr>
      </w:pPr>
    </w:p>
    <w:p w:rsidRPr="009F3F65" w:rsidR="003130C2" w:rsidP="003130C2" w:rsidRDefault="003130C2" w14:paraId="58B9EE28" w14:textId="77777777">
      <w:r>
        <w:t>Lastly, the document suggests increasing the communication and transparency of the DEP to make it easier for potential applicants and end-users to participate or make use of DEP-funded activities. It also recommends increasing the predictability of the DEP budget to make it easier for applicants to prepare applications and secure co-funding. The document also proposes including a strong citizen and consumer focus in the forthcoming DEP work programmes and relevant calls.</w:t>
      </w:r>
    </w:p>
    <w:p w:rsidRPr="009F3F65" w:rsidR="003130C2" w:rsidP="003130C2" w:rsidRDefault="003130C2" w14:paraId="6FF2581C" w14:textId="77777777">
      <w:pPr>
        <w:pStyle w:val="Footer"/>
        <w:rPr>
          <w:lang w:val="en-GB"/>
        </w:rPr>
      </w:pPr>
    </w:p>
    <w:p w:rsidRPr="009F3F65" w:rsidR="003130C2" w:rsidP="003130C2" w:rsidRDefault="003130C2" w14:paraId="3F2B135F" w14:textId="77777777">
      <w:pPr>
        <w:spacing w:after="160" w:line="259" w:lineRule="auto"/>
        <w:jc w:val="left"/>
      </w:pPr>
      <w:r>
        <w:lastRenderedPageBreak/>
        <w:br w:type="page"/>
      </w:r>
    </w:p>
    <w:p w:rsidRPr="009F3F65" w:rsidR="003130C2" w:rsidP="003130C2" w:rsidRDefault="003130C2" w14:paraId="7292FE3F" w14:textId="77777777">
      <w:pPr>
        <w:pStyle w:val="Heading1"/>
        <w:rPr>
          <w:b/>
          <w:bCs/>
        </w:rPr>
      </w:pPr>
      <w:bookmarkStart w:name="_Toc174452862" w:id="34"/>
      <w:r>
        <w:rPr>
          <w:b/>
        </w:rPr>
        <w:lastRenderedPageBreak/>
        <w:t>List of organisations consulted</w:t>
      </w:r>
      <w:bookmarkEnd w:id="34"/>
    </w:p>
    <w:p w:rsidRPr="009F3F65" w:rsidR="003130C2" w:rsidP="003130C2" w:rsidRDefault="003130C2" w14:paraId="0C30B5D2" w14:textId="77777777">
      <w:pPr>
        <w:rPr>
          <w:rFonts w:eastAsia="Calibri"/>
          <w:lang w:val="en-GB"/>
        </w:rPr>
      </w:pPr>
    </w:p>
    <w:tbl>
      <w:tblPr>
        <w:tblW w:w="9114" w:type="dxa"/>
        <w:tblLook w:val="04A0" w:firstRow="1" w:lastRow="0" w:firstColumn="1" w:lastColumn="0" w:noHBand="0" w:noVBand="1"/>
      </w:tblPr>
      <w:tblGrid>
        <w:gridCol w:w="4810"/>
        <w:gridCol w:w="1559"/>
        <w:gridCol w:w="1428"/>
        <w:gridCol w:w="1317"/>
      </w:tblGrid>
      <w:tr w:rsidRPr="00B47B36" w:rsidR="003130C2" w:rsidTr="00F32872" w14:paraId="740396A0" w14:textId="77777777">
        <w:trPr>
          <w:trHeight w:val="627"/>
          <w:tblHeader/>
        </w:trPr>
        <w:tc>
          <w:tcPr>
            <w:tcW w:w="4810" w:type="dxa"/>
            <w:tcBorders>
              <w:top w:val="single" w:color="BFBFBF" w:sz="8" w:space="0"/>
              <w:left w:val="single" w:color="BFBFBF" w:sz="8" w:space="0"/>
              <w:bottom w:val="single" w:color="auto" w:sz="8" w:space="0"/>
              <w:right w:val="single" w:color="BFBFBF" w:sz="8" w:space="0"/>
            </w:tcBorders>
            <w:shd w:val="clear" w:color="000000" w:fill="262626"/>
            <w:noWrap/>
            <w:vAlign w:val="center"/>
            <w:hideMark/>
          </w:tcPr>
          <w:p w:rsidRPr="009F3F65" w:rsidR="003130C2" w:rsidP="00F32872" w:rsidRDefault="003130C2" w14:paraId="43BBE160" w14:textId="77777777">
            <w:pPr>
              <w:spacing w:line="240" w:lineRule="auto"/>
              <w:jc w:val="left"/>
              <w:rPr>
                <w:b/>
                <w:bCs/>
                <w:color w:val="FFFFFF"/>
                <w:sz w:val="20"/>
              </w:rPr>
            </w:pPr>
            <w:r>
              <w:rPr>
                <w:b/>
                <w:color w:val="FFFFFF"/>
                <w:sz w:val="20"/>
              </w:rPr>
              <w:t>Organisation</w:t>
            </w:r>
          </w:p>
        </w:tc>
        <w:tc>
          <w:tcPr>
            <w:tcW w:w="1559" w:type="dxa"/>
            <w:tcBorders>
              <w:top w:val="single" w:color="BFBFBF" w:sz="8" w:space="0"/>
              <w:left w:val="nil"/>
              <w:bottom w:val="single" w:color="auto" w:sz="8" w:space="0"/>
              <w:right w:val="single" w:color="BFBFBF" w:sz="8" w:space="0"/>
            </w:tcBorders>
            <w:shd w:val="clear" w:color="000000" w:fill="262626"/>
            <w:noWrap/>
            <w:vAlign w:val="center"/>
            <w:hideMark/>
          </w:tcPr>
          <w:p w:rsidRPr="009F3F65" w:rsidR="003130C2" w:rsidP="00F32872" w:rsidRDefault="003130C2" w14:paraId="19C20089" w14:textId="77777777">
            <w:pPr>
              <w:spacing w:line="240" w:lineRule="auto"/>
              <w:jc w:val="left"/>
              <w:rPr>
                <w:b/>
                <w:bCs/>
                <w:color w:val="FFFFFF"/>
                <w:sz w:val="20"/>
              </w:rPr>
            </w:pPr>
            <w:r>
              <w:rPr>
                <w:b/>
                <w:color w:val="FFFFFF"/>
                <w:sz w:val="20"/>
              </w:rPr>
              <w:t xml:space="preserve">Member State </w:t>
            </w:r>
          </w:p>
        </w:tc>
        <w:tc>
          <w:tcPr>
            <w:tcW w:w="1428" w:type="dxa"/>
            <w:tcBorders>
              <w:top w:val="single" w:color="BFBFBF" w:sz="8" w:space="0"/>
              <w:left w:val="nil"/>
              <w:bottom w:val="single" w:color="auto" w:sz="8" w:space="0"/>
              <w:right w:val="single" w:color="BFBFBF" w:sz="8" w:space="0"/>
            </w:tcBorders>
            <w:shd w:val="clear" w:color="000000" w:fill="262626"/>
            <w:vAlign w:val="center"/>
            <w:hideMark/>
          </w:tcPr>
          <w:p w:rsidRPr="009F3F65" w:rsidR="003130C2" w:rsidP="00F32872" w:rsidRDefault="003130C2" w14:paraId="429B4762" w14:textId="77777777">
            <w:pPr>
              <w:spacing w:line="240" w:lineRule="auto"/>
              <w:jc w:val="left"/>
              <w:rPr>
                <w:b/>
                <w:bCs/>
                <w:color w:val="FFFFFF"/>
                <w:sz w:val="20"/>
              </w:rPr>
            </w:pPr>
            <w:r>
              <w:rPr>
                <w:b/>
                <w:color w:val="FFFFFF"/>
                <w:sz w:val="20"/>
              </w:rPr>
              <w:t>Consultation via online questionnaire</w:t>
            </w:r>
          </w:p>
        </w:tc>
        <w:tc>
          <w:tcPr>
            <w:tcW w:w="1317" w:type="dxa"/>
            <w:tcBorders>
              <w:top w:val="single" w:color="BFBFBF" w:sz="8" w:space="0"/>
              <w:left w:val="nil"/>
              <w:bottom w:val="single" w:color="auto" w:sz="8" w:space="0"/>
              <w:right w:val="single" w:color="BFBFBF" w:sz="8" w:space="0"/>
            </w:tcBorders>
            <w:shd w:val="clear" w:color="000000" w:fill="262626"/>
            <w:vAlign w:val="center"/>
            <w:hideMark/>
          </w:tcPr>
          <w:p w:rsidRPr="009F3F65" w:rsidR="003130C2" w:rsidP="00F32872" w:rsidRDefault="003130C2" w14:paraId="5A0E5C9B" w14:textId="77777777">
            <w:pPr>
              <w:spacing w:line="240" w:lineRule="auto"/>
              <w:jc w:val="center"/>
              <w:rPr>
                <w:b/>
                <w:bCs/>
                <w:color w:val="FFFFFF"/>
                <w:sz w:val="20"/>
              </w:rPr>
            </w:pPr>
            <w:r>
              <w:rPr>
                <w:b/>
                <w:color w:val="FFFFFF"/>
                <w:sz w:val="20"/>
              </w:rPr>
              <w:t>Consultation via meetings</w:t>
            </w:r>
          </w:p>
        </w:tc>
      </w:tr>
      <w:tr w:rsidRPr="00B47B36" w:rsidR="003130C2" w:rsidTr="00F32872" w14:paraId="74F88885"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48B65CAE" w14:textId="77777777">
            <w:pPr>
              <w:spacing w:line="240" w:lineRule="auto"/>
              <w:jc w:val="left"/>
              <w:rPr>
                <w:color w:val="000000"/>
                <w:sz w:val="20"/>
              </w:rPr>
            </w:pPr>
            <w:r>
              <w:rPr>
                <w:color w:val="000000"/>
                <w:sz w:val="20"/>
              </w:rPr>
              <w:t>HITeC e.V. (research and technology transfer centre at the University of Hamburg)</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70E5010"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1B2228EB"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08886E34" w14:textId="77777777">
            <w:pPr>
              <w:spacing w:line="240" w:lineRule="auto"/>
              <w:jc w:val="center"/>
              <w:rPr>
                <w:b/>
                <w:bCs/>
                <w:color w:val="000000"/>
                <w:sz w:val="20"/>
              </w:rPr>
            </w:pPr>
            <w:r>
              <w:rPr>
                <w:b/>
                <w:color w:val="000000"/>
                <w:sz w:val="20"/>
              </w:rPr>
              <w:t> </w:t>
            </w:r>
          </w:p>
        </w:tc>
      </w:tr>
      <w:tr w:rsidRPr="00B47B36" w:rsidR="003130C2" w:rsidTr="00F32872" w14:paraId="17BFBFF6"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7D9A4907" w14:textId="77777777">
            <w:pPr>
              <w:spacing w:line="240" w:lineRule="auto"/>
              <w:jc w:val="left"/>
              <w:rPr>
                <w:color w:val="000000"/>
                <w:sz w:val="20"/>
              </w:rPr>
            </w:pPr>
            <w:r>
              <w:rPr>
                <w:color w:val="000000"/>
                <w:sz w:val="20"/>
              </w:rPr>
              <w:t>Hahn-Schickard-Gesellschaft für angewandte Forschung e.V. (research institute)</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22F09558"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029E17EE"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0608B977" w14:textId="77777777">
            <w:pPr>
              <w:spacing w:line="240" w:lineRule="auto"/>
              <w:jc w:val="center"/>
              <w:rPr>
                <w:b/>
                <w:bCs/>
                <w:color w:val="000000"/>
                <w:sz w:val="20"/>
              </w:rPr>
            </w:pPr>
            <w:r>
              <w:rPr>
                <w:b/>
                <w:color w:val="000000"/>
                <w:sz w:val="20"/>
              </w:rPr>
              <w:t> </w:t>
            </w:r>
          </w:p>
        </w:tc>
      </w:tr>
      <w:tr w:rsidRPr="00B47B36" w:rsidR="003130C2" w:rsidTr="00F32872" w14:paraId="6DA90E26"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3233ED8A" w14:textId="77777777">
            <w:pPr>
              <w:spacing w:line="240" w:lineRule="auto"/>
              <w:jc w:val="left"/>
              <w:rPr>
                <w:color w:val="000000"/>
                <w:sz w:val="20"/>
              </w:rPr>
            </w:pPr>
            <w:r>
              <w:rPr>
                <w:color w:val="000000"/>
                <w:sz w:val="20"/>
              </w:rPr>
              <w:t>EDITH | House of Digital Transformation (project co-ordinator)</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0D2CA608"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04EA4967"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2B0EB100" w14:textId="77777777">
            <w:pPr>
              <w:spacing w:line="240" w:lineRule="auto"/>
              <w:jc w:val="center"/>
              <w:rPr>
                <w:b/>
                <w:bCs/>
                <w:color w:val="000000"/>
                <w:sz w:val="20"/>
              </w:rPr>
            </w:pPr>
            <w:r>
              <w:rPr>
                <w:b/>
                <w:color w:val="000000"/>
                <w:sz w:val="20"/>
              </w:rPr>
              <w:t> </w:t>
            </w:r>
          </w:p>
        </w:tc>
      </w:tr>
      <w:tr w:rsidRPr="00B47B36" w:rsidR="003130C2" w:rsidTr="00F32872" w14:paraId="2DF028AE"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0990B265" w14:textId="77777777">
            <w:pPr>
              <w:spacing w:line="240" w:lineRule="auto"/>
              <w:jc w:val="left"/>
              <w:rPr>
                <w:color w:val="000000"/>
                <w:sz w:val="20"/>
              </w:rPr>
            </w:pPr>
            <w:r>
              <w:rPr>
                <w:color w:val="000000"/>
                <w:sz w:val="20"/>
              </w:rPr>
              <w:t>FZI (research institute)</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0F187BD3"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39530ACB"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41D1EFFA" w14:textId="77777777">
            <w:pPr>
              <w:spacing w:line="240" w:lineRule="auto"/>
              <w:jc w:val="center"/>
              <w:rPr>
                <w:b/>
                <w:bCs/>
                <w:color w:val="000000"/>
                <w:sz w:val="20"/>
              </w:rPr>
            </w:pPr>
            <w:r>
              <w:rPr>
                <w:b/>
                <w:color w:val="000000"/>
                <w:sz w:val="20"/>
              </w:rPr>
              <w:t> </w:t>
            </w:r>
          </w:p>
        </w:tc>
      </w:tr>
      <w:tr w:rsidRPr="00B47B36" w:rsidR="003130C2" w:rsidTr="00F32872" w14:paraId="57817710"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71557366" w14:textId="77777777">
            <w:pPr>
              <w:spacing w:line="240" w:lineRule="auto"/>
              <w:jc w:val="left"/>
              <w:rPr>
                <w:color w:val="000000"/>
                <w:sz w:val="20"/>
              </w:rPr>
            </w:pPr>
            <w:r>
              <w:rPr>
                <w:color w:val="000000"/>
                <w:sz w:val="20"/>
              </w:rPr>
              <w:t>NCC-DE/Federal Office for Information Security (BSI)</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7639083D"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04FDF37D"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1D72C878" w14:textId="77777777">
            <w:pPr>
              <w:spacing w:line="240" w:lineRule="auto"/>
              <w:jc w:val="center"/>
              <w:rPr>
                <w:b/>
                <w:bCs/>
                <w:color w:val="000000"/>
                <w:sz w:val="20"/>
              </w:rPr>
            </w:pPr>
            <w:r>
              <w:rPr>
                <w:b/>
                <w:color w:val="000000"/>
                <w:sz w:val="20"/>
              </w:rPr>
              <w:t>x</w:t>
            </w:r>
          </w:p>
        </w:tc>
      </w:tr>
      <w:tr w:rsidRPr="00B47B36" w:rsidR="003130C2" w:rsidTr="00F32872" w14:paraId="5ED861B8"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CC187FE" w14:textId="77777777">
            <w:pPr>
              <w:spacing w:line="240" w:lineRule="auto"/>
              <w:jc w:val="left"/>
              <w:rPr>
                <w:color w:val="000000"/>
                <w:sz w:val="20"/>
              </w:rPr>
            </w:pPr>
            <w:r>
              <w:rPr>
                <w:color w:val="000000"/>
                <w:sz w:val="20"/>
              </w:rPr>
              <w:t>DLR Project Management Agency (Germany)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478AD352"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33D9C589"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447BDCF4" w14:textId="77777777">
            <w:pPr>
              <w:spacing w:line="240" w:lineRule="auto"/>
              <w:jc w:val="center"/>
              <w:rPr>
                <w:b/>
                <w:bCs/>
                <w:color w:val="000000"/>
                <w:sz w:val="20"/>
              </w:rPr>
            </w:pPr>
            <w:r>
              <w:rPr>
                <w:b/>
                <w:color w:val="000000"/>
                <w:sz w:val="20"/>
              </w:rPr>
              <w:t> </w:t>
            </w:r>
          </w:p>
        </w:tc>
      </w:tr>
      <w:tr w:rsidRPr="00B47B36" w:rsidR="003130C2" w:rsidTr="00F32872" w14:paraId="79AB8CD7"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2E29AAF5" w14:textId="77777777">
            <w:pPr>
              <w:spacing w:line="240" w:lineRule="auto"/>
              <w:jc w:val="left"/>
              <w:rPr>
                <w:color w:val="000000"/>
                <w:sz w:val="20"/>
              </w:rPr>
            </w:pPr>
            <w:r>
              <w:rPr>
                <w:color w:val="000000"/>
                <w:sz w:val="20"/>
              </w:rPr>
              <w:t>Forschungszentrum Jülich GmbH (research institute)</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0F904E0D"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2E0F026B"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10DC9778" w14:textId="77777777">
            <w:pPr>
              <w:spacing w:line="240" w:lineRule="auto"/>
              <w:jc w:val="center"/>
              <w:rPr>
                <w:b/>
                <w:bCs/>
                <w:color w:val="000000"/>
                <w:sz w:val="20"/>
              </w:rPr>
            </w:pPr>
            <w:r>
              <w:rPr>
                <w:b/>
                <w:color w:val="000000"/>
                <w:sz w:val="20"/>
              </w:rPr>
              <w:t>x</w:t>
            </w:r>
          </w:p>
        </w:tc>
      </w:tr>
      <w:tr w:rsidRPr="00B47B36" w:rsidR="003130C2" w:rsidTr="00F32872" w14:paraId="5EDFFB69"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4547016D" w14:textId="77777777">
            <w:pPr>
              <w:spacing w:line="240" w:lineRule="auto"/>
              <w:jc w:val="left"/>
              <w:rPr>
                <w:color w:val="000000"/>
                <w:sz w:val="20"/>
              </w:rPr>
            </w:pPr>
            <w:r>
              <w:rPr>
                <w:color w:val="000000"/>
                <w:sz w:val="20"/>
              </w:rPr>
              <w:t>Deggendorf Institute of Technology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500E8D09"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59457553"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58B2CFEF" w14:textId="77777777">
            <w:pPr>
              <w:spacing w:line="240" w:lineRule="auto"/>
              <w:jc w:val="center"/>
              <w:rPr>
                <w:b/>
                <w:bCs/>
                <w:color w:val="000000"/>
                <w:sz w:val="20"/>
              </w:rPr>
            </w:pPr>
            <w:r>
              <w:rPr>
                <w:b/>
                <w:color w:val="000000"/>
                <w:sz w:val="20"/>
              </w:rPr>
              <w:t> </w:t>
            </w:r>
          </w:p>
        </w:tc>
      </w:tr>
      <w:tr w:rsidRPr="00B47B36" w:rsidR="003130C2" w:rsidTr="00F32872" w14:paraId="3386C53F"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51BCC116" w14:textId="77777777">
            <w:pPr>
              <w:spacing w:line="240" w:lineRule="auto"/>
              <w:jc w:val="left"/>
              <w:rPr>
                <w:color w:val="000000"/>
                <w:sz w:val="20"/>
              </w:rPr>
            </w:pPr>
            <w:r>
              <w:rPr>
                <w:color w:val="000000"/>
                <w:sz w:val="20"/>
              </w:rPr>
              <w:t xml:space="preserve">German Aerospace Center </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51484FF1"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5E2FC06B"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8F5A9FA" w14:textId="77777777">
            <w:pPr>
              <w:spacing w:line="240" w:lineRule="auto"/>
              <w:jc w:val="center"/>
              <w:rPr>
                <w:b/>
                <w:bCs/>
                <w:color w:val="000000"/>
                <w:sz w:val="20"/>
              </w:rPr>
            </w:pPr>
            <w:r>
              <w:rPr>
                <w:b/>
                <w:color w:val="000000"/>
                <w:sz w:val="20"/>
              </w:rPr>
              <w:t> </w:t>
            </w:r>
          </w:p>
        </w:tc>
      </w:tr>
      <w:tr w:rsidRPr="00B47B36" w:rsidR="003130C2" w:rsidTr="00F32872" w14:paraId="336E9B01"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5449CB2A" w14:textId="77777777">
            <w:pPr>
              <w:spacing w:line="240" w:lineRule="auto"/>
              <w:jc w:val="left"/>
              <w:rPr>
                <w:color w:val="000000"/>
                <w:sz w:val="20"/>
              </w:rPr>
            </w:pPr>
            <w:r>
              <w:rPr>
                <w:color w:val="000000"/>
                <w:sz w:val="20"/>
              </w:rPr>
              <w:t>EDIH.SH (European Digital Innovation Hub Schleswig-Holstein)</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2E03FCD3"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6A06FA13"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28B4996C" w14:textId="77777777">
            <w:pPr>
              <w:spacing w:line="240" w:lineRule="auto"/>
              <w:jc w:val="center"/>
              <w:rPr>
                <w:b/>
                <w:bCs/>
                <w:color w:val="000000"/>
                <w:sz w:val="20"/>
              </w:rPr>
            </w:pPr>
            <w:r>
              <w:rPr>
                <w:b/>
                <w:color w:val="000000"/>
                <w:sz w:val="20"/>
              </w:rPr>
              <w:t>x</w:t>
            </w:r>
          </w:p>
        </w:tc>
      </w:tr>
      <w:tr w:rsidRPr="00B47B36" w:rsidR="003130C2" w:rsidTr="00F32872" w14:paraId="6263896E"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353D35E1" w14:textId="77777777">
            <w:pPr>
              <w:spacing w:line="240" w:lineRule="auto"/>
              <w:jc w:val="left"/>
              <w:rPr>
                <w:color w:val="000000"/>
                <w:sz w:val="20"/>
              </w:rPr>
            </w:pPr>
            <w:r>
              <w:rPr>
                <w:color w:val="000000"/>
                <w:sz w:val="20"/>
              </w:rPr>
              <w:t>DAISEC – European Digital Innovation Hub for AI and Cybersecurity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0848BB47"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694551A8"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235A8315" w14:textId="77777777">
            <w:pPr>
              <w:spacing w:line="240" w:lineRule="auto"/>
              <w:jc w:val="center"/>
              <w:rPr>
                <w:b/>
                <w:bCs/>
                <w:color w:val="000000"/>
                <w:sz w:val="20"/>
              </w:rPr>
            </w:pPr>
            <w:r>
              <w:rPr>
                <w:b/>
                <w:color w:val="000000"/>
                <w:sz w:val="20"/>
              </w:rPr>
              <w:t>x</w:t>
            </w:r>
          </w:p>
        </w:tc>
      </w:tr>
      <w:tr w:rsidRPr="00B47B36" w:rsidR="003130C2" w:rsidTr="00F32872" w14:paraId="1E1CE874"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F9C21C5" w14:textId="77777777">
            <w:pPr>
              <w:spacing w:line="240" w:lineRule="auto"/>
              <w:jc w:val="left"/>
              <w:rPr>
                <w:color w:val="000000"/>
                <w:sz w:val="20"/>
              </w:rPr>
            </w:pPr>
            <w:r>
              <w:rPr>
                <w:color w:val="000000"/>
                <w:sz w:val="20"/>
              </w:rPr>
              <w:t>Federal Ministry for Digital and Transport</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43C8501E"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76B668A9"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4EDA0C76" w14:textId="77777777">
            <w:pPr>
              <w:spacing w:line="240" w:lineRule="auto"/>
              <w:jc w:val="center"/>
              <w:rPr>
                <w:b/>
                <w:bCs/>
                <w:color w:val="000000"/>
                <w:sz w:val="20"/>
              </w:rPr>
            </w:pPr>
            <w:r>
              <w:rPr>
                <w:b/>
                <w:color w:val="000000"/>
                <w:sz w:val="20"/>
              </w:rPr>
              <w:t>x</w:t>
            </w:r>
          </w:p>
        </w:tc>
      </w:tr>
      <w:tr w:rsidRPr="00B47B36" w:rsidR="003130C2" w:rsidTr="00F32872" w14:paraId="020FADE6"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560E7EF5" w14:textId="77777777">
            <w:pPr>
              <w:spacing w:line="240" w:lineRule="auto"/>
              <w:jc w:val="left"/>
              <w:rPr>
                <w:color w:val="000000"/>
                <w:sz w:val="20"/>
              </w:rPr>
            </w:pPr>
            <w:r>
              <w:rPr>
                <w:color w:val="000000"/>
                <w:sz w:val="20"/>
              </w:rPr>
              <w:t>German Digital Innovation Hubs Network</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05296E86"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2181C547"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0A79E9EC" w14:textId="77777777">
            <w:pPr>
              <w:spacing w:line="240" w:lineRule="auto"/>
              <w:jc w:val="center"/>
              <w:rPr>
                <w:b/>
                <w:bCs/>
                <w:color w:val="000000"/>
                <w:sz w:val="20"/>
              </w:rPr>
            </w:pPr>
            <w:r>
              <w:rPr>
                <w:b/>
                <w:color w:val="000000"/>
                <w:sz w:val="20"/>
              </w:rPr>
              <w:t>x</w:t>
            </w:r>
          </w:p>
        </w:tc>
      </w:tr>
      <w:tr w:rsidRPr="00B47B36" w:rsidR="003130C2" w:rsidTr="00F32872" w14:paraId="388546E4"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2E8EF5A5" w14:textId="77777777">
            <w:pPr>
              <w:spacing w:line="240" w:lineRule="auto"/>
              <w:jc w:val="left"/>
              <w:rPr>
                <w:color w:val="000000"/>
                <w:sz w:val="20"/>
              </w:rPr>
            </w:pPr>
            <w:r>
              <w:rPr>
                <w:color w:val="000000"/>
                <w:sz w:val="20"/>
              </w:rPr>
              <w:t>IAI – Institut für Angewandte Informatik / Institute for Applied Informatics</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3D729169"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6F414B26"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36ECE120" w14:textId="77777777">
            <w:pPr>
              <w:spacing w:line="240" w:lineRule="auto"/>
              <w:jc w:val="center"/>
              <w:rPr>
                <w:b/>
                <w:bCs/>
                <w:color w:val="000000"/>
                <w:sz w:val="20"/>
              </w:rPr>
            </w:pPr>
            <w:r>
              <w:rPr>
                <w:b/>
                <w:color w:val="000000"/>
                <w:sz w:val="20"/>
              </w:rPr>
              <w:t>x</w:t>
            </w:r>
          </w:p>
        </w:tc>
      </w:tr>
      <w:tr w:rsidRPr="00B47B36" w:rsidR="003130C2" w:rsidTr="00F32872" w14:paraId="24529D5E"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6BFD707E" w14:textId="77777777">
            <w:pPr>
              <w:spacing w:line="240" w:lineRule="auto"/>
              <w:jc w:val="left"/>
              <w:rPr>
                <w:color w:val="000000"/>
                <w:sz w:val="20"/>
              </w:rPr>
            </w:pPr>
            <w:r>
              <w:rPr>
                <w:color w:val="000000"/>
                <w:sz w:val="20"/>
              </w:rPr>
              <w:t>AWO Federal Association e. V. (Worker’s Welfare Association)</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74D17F8A"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2416D562"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1B04DB02" w14:textId="77777777">
            <w:pPr>
              <w:spacing w:line="240" w:lineRule="auto"/>
              <w:jc w:val="center"/>
              <w:rPr>
                <w:b/>
                <w:bCs/>
                <w:color w:val="000000"/>
                <w:sz w:val="20"/>
              </w:rPr>
            </w:pPr>
            <w:r>
              <w:rPr>
                <w:b/>
                <w:color w:val="000000"/>
                <w:sz w:val="20"/>
              </w:rPr>
              <w:t>x</w:t>
            </w:r>
          </w:p>
        </w:tc>
      </w:tr>
      <w:tr w:rsidRPr="00B47B36" w:rsidR="003130C2" w:rsidTr="00F32872" w14:paraId="1BCC1D77"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06BD720" w14:textId="77777777">
            <w:pPr>
              <w:spacing w:line="240" w:lineRule="auto"/>
              <w:jc w:val="left"/>
              <w:rPr>
                <w:color w:val="000000"/>
                <w:sz w:val="20"/>
              </w:rPr>
            </w:pPr>
            <w:r>
              <w:rPr>
                <w:color w:val="000000"/>
                <w:sz w:val="20"/>
              </w:rPr>
              <w:t>Fraunhofer Institute for Applied Optics and Precision Engineering IOF (QuNET initiative)</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4288E0A" w14:textId="77777777">
            <w:pPr>
              <w:spacing w:line="240" w:lineRule="auto"/>
              <w:jc w:val="left"/>
              <w:rPr>
                <w:b/>
                <w:bCs/>
                <w:color w:val="000000"/>
                <w:sz w:val="20"/>
              </w:rPr>
            </w:pPr>
            <w:r>
              <w:rPr>
                <w:b/>
                <w:color w:val="000000"/>
                <w:sz w:val="20"/>
              </w:rPr>
              <w:t>Germany</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72DDDDF0"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449824E4" w14:textId="77777777">
            <w:pPr>
              <w:spacing w:line="240" w:lineRule="auto"/>
              <w:jc w:val="center"/>
              <w:rPr>
                <w:b/>
                <w:bCs/>
                <w:color w:val="000000"/>
                <w:sz w:val="20"/>
              </w:rPr>
            </w:pPr>
            <w:r>
              <w:rPr>
                <w:b/>
                <w:color w:val="000000"/>
                <w:sz w:val="20"/>
              </w:rPr>
              <w:t>x</w:t>
            </w:r>
          </w:p>
        </w:tc>
      </w:tr>
      <w:tr w:rsidRPr="00B47B36" w:rsidR="003130C2" w:rsidTr="00F32872" w14:paraId="45F0557A"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00932185" w14:textId="77777777">
            <w:pPr>
              <w:spacing w:line="240" w:lineRule="auto"/>
              <w:jc w:val="left"/>
              <w:rPr>
                <w:color w:val="000000"/>
                <w:sz w:val="20"/>
              </w:rPr>
            </w:pPr>
            <w:r>
              <w:rPr>
                <w:color w:val="000000"/>
                <w:sz w:val="20"/>
              </w:rPr>
              <w:t>University of Malta</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2779A324"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00745BEC"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0AF7226D" w14:textId="77777777">
            <w:pPr>
              <w:spacing w:line="240" w:lineRule="auto"/>
              <w:jc w:val="center"/>
              <w:rPr>
                <w:b/>
                <w:bCs/>
                <w:color w:val="000000"/>
                <w:sz w:val="20"/>
              </w:rPr>
            </w:pPr>
            <w:r>
              <w:rPr>
                <w:b/>
                <w:color w:val="000000"/>
                <w:sz w:val="20"/>
              </w:rPr>
              <w:t>x</w:t>
            </w:r>
          </w:p>
        </w:tc>
      </w:tr>
      <w:tr w:rsidRPr="00B47B36" w:rsidR="003130C2" w:rsidTr="00F32872" w14:paraId="74845537"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300BF48D" w14:textId="77777777">
            <w:pPr>
              <w:spacing w:line="240" w:lineRule="auto"/>
              <w:jc w:val="left"/>
              <w:rPr>
                <w:color w:val="000000"/>
                <w:sz w:val="20"/>
              </w:rPr>
            </w:pPr>
            <w:r>
              <w:rPr>
                <w:color w:val="000000"/>
                <w:sz w:val="20"/>
              </w:rPr>
              <w:t>Servizzi Ewropej f'Malta (SEM) (government agency promoting access to EU funding)</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55B186C9"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168CA464"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2C8B3BDD" w14:textId="77777777">
            <w:pPr>
              <w:spacing w:line="240" w:lineRule="auto"/>
              <w:jc w:val="center"/>
              <w:rPr>
                <w:b/>
                <w:bCs/>
                <w:color w:val="000000"/>
                <w:sz w:val="20"/>
              </w:rPr>
            </w:pPr>
            <w:r>
              <w:rPr>
                <w:b/>
                <w:color w:val="000000"/>
                <w:sz w:val="20"/>
              </w:rPr>
              <w:t>x</w:t>
            </w:r>
          </w:p>
        </w:tc>
      </w:tr>
      <w:tr w:rsidRPr="00B47B36" w:rsidR="003130C2" w:rsidTr="00F32872" w14:paraId="1B3EC745"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3C60735" w14:textId="77777777">
            <w:pPr>
              <w:spacing w:line="240" w:lineRule="auto"/>
              <w:jc w:val="left"/>
              <w:rPr>
                <w:color w:val="000000"/>
                <w:sz w:val="20"/>
              </w:rPr>
            </w:pPr>
            <w:r>
              <w:rPr>
                <w:color w:val="000000"/>
                <w:sz w:val="20"/>
              </w:rPr>
              <w:t>European Institute for Innovation &amp; Technology Regional Innovation Scheme Hub Malta</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2F0F4935"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78783EA2"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3807B886" w14:textId="77777777">
            <w:pPr>
              <w:spacing w:line="240" w:lineRule="auto"/>
              <w:jc w:val="center"/>
              <w:rPr>
                <w:b/>
                <w:bCs/>
                <w:color w:val="000000"/>
                <w:sz w:val="20"/>
              </w:rPr>
            </w:pPr>
            <w:r>
              <w:rPr>
                <w:b/>
                <w:color w:val="000000"/>
                <w:sz w:val="20"/>
              </w:rPr>
              <w:t>x</w:t>
            </w:r>
          </w:p>
        </w:tc>
      </w:tr>
      <w:tr w:rsidRPr="00B47B36" w:rsidR="003130C2" w:rsidTr="00F32872" w14:paraId="37A80733"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526F6CB2" w14:textId="77777777">
            <w:pPr>
              <w:spacing w:line="240" w:lineRule="auto"/>
              <w:jc w:val="left"/>
              <w:rPr>
                <w:color w:val="000000"/>
                <w:sz w:val="20"/>
              </w:rPr>
            </w:pPr>
            <w:r>
              <w:rPr>
                <w:color w:val="000000"/>
                <w:sz w:val="20"/>
              </w:rPr>
              <w:t>Minister for Economy, Enterprise and Strategic Projects</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7A9BF36"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66192639"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DDC4DF8" w14:textId="77777777">
            <w:pPr>
              <w:spacing w:line="240" w:lineRule="auto"/>
              <w:jc w:val="center"/>
              <w:rPr>
                <w:b/>
                <w:bCs/>
                <w:color w:val="000000"/>
                <w:sz w:val="20"/>
              </w:rPr>
            </w:pPr>
            <w:r>
              <w:rPr>
                <w:b/>
                <w:color w:val="000000"/>
                <w:sz w:val="20"/>
              </w:rPr>
              <w:t>x</w:t>
            </w:r>
          </w:p>
        </w:tc>
      </w:tr>
      <w:tr w:rsidRPr="00B47B36" w:rsidR="003130C2" w:rsidTr="00F32872" w14:paraId="19CF5052"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4428FCC7" w14:textId="77777777">
            <w:pPr>
              <w:spacing w:line="240" w:lineRule="auto"/>
              <w:jc w:val="left"/>
              <w:rPr>
                <w:color w:val="000000"/>
                <w:sz w:val="20"/>
              </w:rPr>
            </w:pPr>
            <w:r>
              <w:rPr>
                <w:color w:val="000000"/>
                <w:sz w:val="20"/>
              </w:rPr>
              <w:t>Malta College of Arts, Science &amp; Technology (MCAST)</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7376428B"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1AE3D00D"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30B13873" w14:textId="77777777">
            <w:pPr>
              <w:spacing w:line="240" w:lineRule="auto"/>
              <w:jc w:val="center"/>
              <w:rPr>
                <w:b/>
                <w:bCs/>
                <w:color w:val="000000"/>
                <w:sz w:val="20"/>
              </w:rPr>
            </w:pPr>
            <w:r>
              <w:rPr>
                <w:b/>
                <w:color w:val="000000"/>
                <w:sz w:val="20"/>
              </w:rPr>
              <w:t>x</w:t>
            </w:r>
          </w:p>
        </w:tc>
      </w:tr>
      <w:tr w:rsidRPr="00B47B36" w:rsidR="003130C2" w:rsidTr="00F32872" w14:paraId="221847DD"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41492AA3" w14:textId="77777777">
            <w:pPr>
              <w:spacing w:line="240" w:lineRule="auto"/>
              <w:jc w:val="left"/>
              <w:rPr>
                <w:color w:val="000000"/>
                <w:sz w:val="20"/>
              </w:rPr>
            </w:pPr>
            <w:r>
              <w:rPr>
                <w:color w:val="000000"/>
                <w:sz w:val="20"/>
              </w:rPr>
              <w:t>National Skills Council – Malta</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2EF588AE"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1C895068"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5ADE6D69" w14:textId="77777777">
            <w:pPr>
              <w:spacing w:line="240" w:lineRule="auto"/>
              <w:jc w:val="center"/>
              <w:rPr>
                <w:b/>
                <w:bCs/>
                <w:color w:val="000000"/>
                <w:sz w:val="20"/>
              </w:rPr>
            </w:pPr>
            <w:r>
              <w:rPr>
                <w:b/>
                <w:color w:val="000000"/>
                <w:sz w:val="20"/>
              </w:rPr>
              <w:t> </w:t>
            </w:r>
          </w:p>
        </w:tc>
      </w:tr>
      <w:tr w:rsidRPr="00B47B36" w:rsidR="003130C2" w:rsidTr="00F32872" w14:paraId="0027493E"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889A049" w14:textId="77777777">
            <w:pPr>
              <w:spacing w:line="240" w:lineRule="auto"/>
              <w:jc w:val="left"/>
              <w:rPr>
                <w:color w:val="000000"/>
                <w:sz w:val="20"/>
              </w:rPr>
            </w:pPr>
            <w:r>
              <w:rPr>
                <w:color w:val="000000"/>
                <w:sz w:val="20"/>
              </w:rPr>
              <w:t>UHM – Voice of the Workers (trade union)</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72D6D06E"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360709D7"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47115CF0" w14:textId="77777777">
            <w:pPr>
              <w:spacing w:line="240" w:lineRule="auto"/>
              <w:jc w:val="center"/>
              <w:rPr>
                <w:b/>
                <w:bCs/>
                <w:color w:val="000000"/>
                <w:sz w:val="20"/>
              </w:rPr>
            </w:pPr>
            <w:r>
              <w:rPr>
                <w:b/>
                <w:color w:val="000000"/>
                <w:sz w:val="20"/>
              </w:rPr>
              <w:t>x</w:t>
            </w:r>
          </w:p>
        </w:tc>
      </w:tr>
      <w:tr w:rsidRPr="00B47B36" w:rsidR="003130C2" w:rsidTr="00F32872" w14:paraId="622E9D3E"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7E319222" w14:textId="77777777">
            <w:pPr>
              <w:spacing w:line="240" w:lineRule="auto"/>
              <w:jc w:val="left"/>
              <w:rPr>
                <w:color w:val="000000"/>
                <w:sz w:val="20"/>
              </w:rPr>
            </w:pPr>
            <w:r>
              <w:rPr>
                <w:color w:val="000000"/>
                <w:sz w:val="20"/>
              </w:rPr>
              <w:t>Chamber of Engineers</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4EC00E8D"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38FB042D"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10DBFABB" w14:textId="77777777">
            <w:pPr>
              <w:spacing w:line="240" w:lineRule="auto"/>
              <w:jc w:val="center"/>
              <w:rPr>
                <w:b/>
                <w:bCs/>
                <w:color w:val="000000"/>
                <w:sz w:val="20"/>
              </w:rPr>
            </w:pPr>
            <w:r>
              <w:rPr>
                <w:b/>
                <w:color w:val="000000"/>
                <w:sz w:val="20"/>
              </w:rPr>
              <w:t>x</w:t>
            </w:r>
          </w:p>
        </w:tc>
      </w:tr>
      <w:tr w:rsidRPr="00B47B36" w:rsidR="003130C2" w:rsidTr="00F32872" w14:paraId="2A4454F3"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31532E0A" w14:textId="77777777">
            <w:pPr>
              <w:spacing w:line="240" w:lineRule="auto"/>
              <w:jc w:val="left"/>
              <w:rPr>
                <w:color w:val="000000"/>
                <w:sz w:val="20"/>
              </w:rPr>
            </w:pPr>
            <w:r>
              <w:rPr>
                <w:color w:val="000000"/>
                <w:sz w:val="20"/>
              </w:rPr>
              <w:t>The Malta Chamber</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5F19F94B"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027D8CEA"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2593983E" w14:textId="77777777">
            <w:pPr>
              <w:spacing w:line="240" w:lineRule="auto"/>
              <w:jc w:val="center"/>
              <w:rPr>
                <w:b/>
                <w:bCs/>
                <w:color w:val="000000"/>
                <w:sz w:val="20"/>
              </w:rPr>
            </w:pPr>
            <w:r>
              <w:rPr>
                <w:b/>
                <w:color w:val="000000"/>
                <w:sz w:val="20"/>
              </w:rPr>
              <w:t>x</w:t>
            </w:r>
          </w:p>
        </w:tc>
      </w:tr>
      <w:tr w:rsidRPr="00B47B36" w:rsidR="003130C2" w:rsidTr="00F32872" w14:paraId="0A0629A6"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A7BB144" w14:textId="77777777">
            <w:pPr>
              <w:spacing w:line="240" w:lineRule="auto"/>
              <w:jc w:val="left"/>
              <w:rPr>
                <w:color w:val="000000"/>
                <w:sz w:val="20"/>
              </w:rPr>
            </w:pPr>
            <w:r>
              <w:rPr>
                <w:color w:val="000000"/>
                <w:sz w:val="20"/>
              </w:rPr>
              <w:t>MDIA (Malta Digital Innovation Authority)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64C4004"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0640A9C8"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79BE0657" w14:textId="77777777">
            <w:pPr>
              <w:spacing w:line="240" w:lineRule="auto"/>
              <w:jc w:val="center"/>
              <w:rPr>
                <w:b/>
                <w:bCs/>
                <w:color w:val="000000"/>
                <w:sz w:val="20"/>
              </w:rPr>
            </w:pPr>
            <w:r>
              <w:rPr>
                <w:b/>
                <w:color w:val="000000"/>
                <w:sz w:val="20"/>
              </w:rPr>
              <w:t>x</w:t>
            </w:r>
          </w:p>
        </w:tc>
      </w:tr>
      <w:tr w:rsidRPr="00B47B36" w:rsidR="003130C2" w:rsidTr="00F32872" w14:paraId="4D8DED10"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29788A77" w14:textId="77777777">
            <w:pPr>
              <w:spacing w:line="240" w:lineRule="auto"/>
              <w:jc w:val="left"/>
              <w:rPr>
                <w:color w:val="000000"/>
                <w:sz w:val="20"/>
              </w:rPr>
            </w:pPr>
            <w:r>
              <w:rPr>
                <w:color w:val="000000"/>
                <w:sz w:val="20"/>
              </w:rPr>
              <w:t>MITA (Malta Information and Technology Agency)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064C3CF"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04B8A81B"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3B15C75C" w14:textId="77777777">
            <w:pPr>
              <w:spacing w:line="240" w:lineRule="auto"/>
              <w:jc w:val="center"/>
              <w:rPr>
                <w:b/>
                <w:bCs/>
                <w:color w:val="000000"/>
                <w:sz w:val="20"/>
              </w:rPr>
            </w:pPr>
            <w:r>
              <w:rPr>
                <w:b/>
                <w:color w:val="000000"/>
                <w:sz w:val="20"/>
              </w:rPr>
              <w:t>x</w:t>
            </w:r>
          </w:p>
        </w:tc>
      </w:tr>
      <w:tr w:rsidRPr="00B47B36" w:rsidR="003130C2" w:rsidTr="00F32872" w14:paraId="52E08E87"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58CC5414" w14:textId="77777777">
            <w:pPr>
              <w:spacing w:line="240" w:lineRule="auto"/>
              <w:jc w:val="left"/>
              <w:rPr>
                <w:color w:val="000000"/>
                <w:sz w:val="20"/>
              </w:rPr>
            </w:pPr>
            <w:r>
              <w:rPr>
                <w:color w:val="000000"/>
                <w:sz w:val="20"/>
              </w:rPr>
              <w:t>Malta Enterprise</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31C2783B"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0C8B37AB"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53E3527E" w14:textId="77777777">
            <w:pPr>
              <w:spacing w:line="240" w:lineRule="auto"/>
              <w:jc w:val="center"/>
              <w:rPr>
                <w:b/>
                <w:bCs/>
                <w:color w:val="000000"/>
                <w:sz w:val="20"/>
              </w:rPr>
            </w:pPr>
            <w:r>
              <w:rPr>
                <w:b/>
                <w:color w:val="000000"/>
                <w:sz w:val="20"/>
              </w:rPr>
              <w:t>x</w:t>
            </w:r>
          </w:p>
        </w:tc>
      </w:tr>
      <w:tr w:rsidRPr="00B47B36" w:rsidR="003130C2" w:rsidTr="00F32872" w14:paraId="4E960D38"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0BC8BA52" w14:textId="77777777">
            <w:pPr>
              <w:spacing w:line="240" w:lineRule="auto"/>
              <w:jc w:val="left"/>
              <w:rPr>
                <w:color w:val="000000"/>
                <w:sz w:val="20"/>
              </w:rPr>
            </w:pPr>
            <w:r>
              <w:rPr>
                <w:color w:val="000000"/>
                <w:sz w:val="20"/>
              </w:rPr>
              <w:t>DiHubMT (digital innovation hub within the MDIA)</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2EA09722"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61D2C7CB"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E47ABC8" w14:textId="77777777">
            <w:pPr>
              <w:spacing w:line="240" w:lineRule="auto"/>
              <w:jc w:val="center"/>
              <w:rPr>
                <w:b/>
                <w:bCs/>
                <w:color w:val="000000"/>
                <w:sz w:val="20"/>
              </w:rPr>
            </w:pPr>
            <w:r>
              <w:rPr>
                <w:b/>
                <w:color w:val="000000"/>
                <w:sz w:val="20"/>
              </w:rPr>
              <w:t>x</w:t>
            </w:r>
          </w:p>
        </w:tc>
      </w:tr>
      <w:tr w:rsidRPr="00B47B36" w:rsidR="003130C2" w:rsidTr="00F32872" w14:paraId="49455655"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6D85F708" w14:textId="77777777">
            <w:pPr>
              <w:spacing w:line="240" w:lineRule="auto"/>
              <w:jc w:val="left"/>
              <w:rPr>
                <w:color w:val="000000"/>
                <w:sz w:val="20"/>
              </w:rPr>
            </w:pPr>
            <w:r>
              <w:rPr>
                <w:color w:val="000000"/>
                <w:sz w:val="20"/>
              </w:rPr>
              <w:t>Tech.mt (public-private partnership)</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4762D801"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36057FFF"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0C0C271E" w14:textId="77777777">
            <w:pPr>
              <w:spacing w:line="240" w:lineRule="auto"/>
              <w:jc w:val="center"/>
              <w:rPr>
                <w:b/>
                <w:bCs/>
                <w:color w:val="000000"/>
                <w:sz w:val="20"/>
              </w:rPr>
            </w:pPr>
            <w:r>
              <w:rPr>
                <w:b/>
                <w:color w:val="000000"/>
                <w:sz w:val="20"/>
              </w:rPr>
              <w:t>x</w:t>
            </w:r>
          </w:p>
        </w:tc>
      </w:tr>
      <w:tr w:rsidRPr="00B47B36" w:rsidR="003130C2" w:rsidTr="00F32872" w14:paraId="64D955AC"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040DC9B5" w14:textId="77777777">
            <w:pPr>
              <w:spacing w:line="240" w:lineRule="auto"/>
              <w:jc w:val="left"/>
              <w:rPr>
                <w:color w:val="000000"/>
                <w:sz w:val="20"/>
              </w:rPr>
            </w:pPr>
            <w:r>
              <w:rPr>
                <w:color w:val="000000"/>
                <w:sz w:val="20"/>
              </w:rPr>
              <w:t>eSkills Malta Foundation</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FFFDB87"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35959B6B"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47781563" w14:textId="77777777">
            <w:pPr>
              <w:spacing w:line="240" w:lineRule="auto"/>
              <w:jc w:val="center"/>
              <w:rPr>
                <w:b/>
                <w:bCs/>
                <w:color w:val="000000"/>
                <w:sz w:val="20"/>
              </w:rPr>
            </w:pPr>
            <w:r>
              <w:rPr>
                <w:b/>
                <w:color w:val="000000"/>
                <w:sz w:val="20"/>
              </w:rPr>
              <w:t>x</w:t>
            </w:r>
          </w:p>
        </w:tc>
      </w:tr>
      <w:tr w:rsidRPr="00B47B36" w:rsidR="003130C2" w:rsidTr="00F32872" w14:paraId="6F95D4D8"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00B8981B" w14:textId="77777777">
            <w:pPr>
              <w:spacing w:line="240" w:lineRule="auto"/>
              <w:jc w:val="left"/>
              <w:rPr>
                <w:color w:val="000000"/>
                <w:sz w:val="20"/>
              </w:rPr>
            </w:pPr>
            <w:r>
              <w:rPr>
                <w:color w:val="000000"/>
                <w:sz w:val="20"/>
              </w:rPr>
              <w:t>AIVHY Industry 4.0 Innovation Hub</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44AFF782"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2DB71CCE"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4D8E353" w14:textId="77777777">
            <w:pPr>
              <w:spacing w:line="240" w:lineRule="auto"/>
              <w:jc w:val="center"/>
              <w:rPr>
                <w:b/>
                <w:bCs/>
                <w:color w:val="000000"/>
                <w:sz w:val="20"/>
              </w:rPr>
            </w:pPr>
            <w:r>
              <w:rPr>
                <w:b/>
                <w:color w:val="000000"/>
                <w:sz w:val="20"/>
              </w:rPr>
              <w:t>x</w:t>
            </w:r>
          </w:p>
        </w:tc>
      </w:tr>
      <w:tr w:rsidRPr="00B47B36" w:rsidR="003130C2" w:rsidTr="00F32872" w14:paraId="4485BA90"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62135FAC" w14:textId="77777777">
            <w:pPr>
              <w:spacing w:line="240" w:lineRule="auto"/>
              <w:jc w:val="left"/>
              <w:rPr>
                <w:color w:val="000000"/>
                <w:sz w:val="20"/>
              </w:rPr>
            </w:pPr>
            <w:r>
              <w:rPr>
                <w:color w:val="000000"/>
                <w:sz w:val="20"/>
              </w:rPr>
              <w:t>Ministry for Education</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C4A3768"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663C562A"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33C26ABE" w14:textId="77777777">
            <w:pPr>
              <w:spacing w:line="240" w:lineRule="auto"/>
              <w:jc w:val="center"/>
              <w:rPr>
                <w:b/>
                <w:bCs/>
                <w:color w:val="000000"/>
                <w:sz w:val="20"/>
              </w:rPr>
            </w:pPr>
            <w:r>
              <w:rPr>
                <w:b/>
                <w:color w:val="000000"/>
                <w:sz w:val="20"/>
              </w:rPr>
              <w:t>x</w:t>
            </w:r>
          </w:p>
        </w:tc>
      </w:tr>
      <w:tr w:rsidRPr="00B47B36" w:rsidR="003130C2" w:rsidTr="00F32872" w14:paraId="1C949572"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59530159" w14:textId="77777777">
            <w:pPr>
              <w:spacing w:line="240" w:lineRule="auto"/>
              <w:jc w:val="left"/>
              <w:rPr>
                <w:color w:val="000000"/>
                <w:sz w:val="20"/>
              </w:rPr>
            </w:pPr>
            <w:r>
              <w:rPr>
                <w:color w:val="000000"/>
                <w:sz w:val="20"/>
              </w:rPr>
              <w:t>Malta Further and Higher Education Authority (MFHEA)</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6067A7C5"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039C14C0"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15D4B79C" w14:textId="77777777">
            <w:pPr>
              <w:spacing w:line="240" w:lineRule="auto"/>
              <w:jc w:val="center"/>
              <w:rPr>
                <w:b/>
                <w:bCs/>
                <w:color w:val="000000"/>
                <w:sz w:val="20"/>
              </w:rPr>
            </w:pPr>
            <w:r>
              <w:rPr>
                <w:b/>
                <w:color w:val="000000"/>
                <w:sz w:val="20"/>
              </w:rPr>
              <w:t>x</w:t>
            </w:r>
          </w:p>
        </w:tc>
      </w:tr>
      <w:tr w:rsidRPr="00B47B36" w:rsidR="003130C2" w:rsidTr="00F32872" w14:paraId="1F665754"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0B35EB9E" w14:textId="77777777">
            <w:pPr>
              <w:spacing w:line="240" w:lineRule="auto"/>
              <w:jc w:val="left"/>
              <w:rPr>
                <w:color w:val="000000"/>
                <w:sz w:val="20"/>
              </w:rPr>
            </w:pPr>
            <w:r>
              <w:rPr>
                <w:color w:val="000000"/>
                <w:sz w:val="20"/>
              </w:rPr>
              <w:t>The Malta Council for Science and Technology (MCST)</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2E9CBE87" w14:textId="77777777">
            <w:pPr>
              <w:spacing w:line="240" w:lineRule="auto"/>
              <w:jc w:val="left"/>
              <w:rPr>
                <w:b/>
                <w:bCs/>
                <w:color w:val="000000"/>
                <w:sz w:val="20"/>
              </w:rPr>
            </w:pPr>
            <w:r>
              <w:rPr>
                <w:b/>
                <w:color w:val="000000"/>
                <w:sz w:val="20"/>
              </w:rPr>
              <w:t>Malta</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4E460860"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FBC21B7" w14:textId="77777777">
            <w:pPr>
              <w:spacing w:line="240" w:lineRule="auto"/>
              <w:jc w:val="center"/>
              <w:rPr>
                <w:b/>
                <w:bCs/>
                <w:color w:val="000000"/>
                <w:sz w:val="20"/>
              </w:rPr>
            </w:pPr>
            <w:r>
              <w:rPr>
                <w:b/>
                <w:color w:val="000000"/>
                <w:sz w:val="20"/>
              </w:rPr>
              <w:t>x</w:t>
            </w:r>
          </w:p>
        </w:tc>
      </w:tr>
      <w:tr w:rsidRPr="00B47B36" w:rsidR="003130C2" w:rsidTr="00F32872" w14:paraId="2C1DF6AE"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3430F015" w14:textId="77777777">
            <w:pPr>
              <w:spacing w:line="240" w:lineRule="auto"/>
              <w:jc w:val="left"/>
              <w:rPr>
                <w:color w:val="000000"/>
                <w:sz w:val="20"/>
              </w:rPr>
            </w:pPr>
            <w:r>
              <w:rPr>
                <w:color w:val="000000"/>
                <w:sz w:val="20"/>
              </w:rPr>
              <w:lastRenderedPageBreak/>
              <w:t>Centrum Projektow Polska Cyfrowa (Digital</w:t>
            </w:r>
            <w:r>
              <w:rPr>
                <w:b/>
                <w:color w:val="000000"/>
                <w:sz w:val="20"/>
              </w:rPr>
              <w:t xml:space="preserve"> </w:t>
            </w:r>
            <w:r>
              <w:rPr>
                <w:color w:val="000000"/>
                <w:sz w:val="20"/>
              </w:rPr>
              <w:t>Poland Project Centre) </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547722CE"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797F161E"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1B808293" w14:textId="77777777">
            <w:pPr>
              <w:spacing w:line="240" w:lineRule="auto"/>
              <w:jc w:val="center"/>
              <w:rPr>
                <w:b/>
                <w:bCs/>
                <w:color w:val="000000"/>
                <w:sz w:val="20"/>
              </w:rPr>
            </w:pPr>
            <w:r>
              <w:rPr>
                <w:b/>
                <w:color w:val="000000"/>
                <w:sz w:val="20"/>
              </w:rPr>
              <w:t> </w:t>
            </w:r>
          </w:p>
        </w:tc>
      </w:tr>
      <w:tr w:rsidRPr="00B47B36" w:rsidR="003130C2" w:rsidTr="00F32872" w14:paraId="10712B10"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48D2A4F" w14:textId="77777777">
            <w:pPr>
              <w:spacing w:line="240" w:lineRule="auto"/>
              <w:jc w:val="left"/>
              <w:rPr>
                <w:color w:val="000000"/>
                <w:sz w:val="20"/>
              </w:rPr>
            </w:pPr>
            <w:r>
              <w:rPr>
                <w:color w:val="000000"/>
                <w:sz w:val="20"/>
              </w:rPr>
              <w:t>Łódzka Specjalna Strefa Ekonomiczna (Łódź Special Economic Zone)</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069CDBEA"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4AAD50DC"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7603F23E" w14:textId="77777777">
            <w:pPr>
              <w:spacing w:line="240" w:lineRule="auto"/>
              <w:jc w:val="center"/>
              <w:rPr>
                <w:b/>
                <w:bCs/>
                <w:color w:val="000000"/>
                <w:sz w:val="20"/>
              </w:rPr>
            </w:pPr>
            <w:r>
              <w:rPr>
                <w:b/>
                <w:color w:val="000000"/>
                <w:sz w:val="20"/>
              </w:rPr>
              <w:t> </w:t>
            </w:r>
          </w:p>
        </w:tc>
      </w:tr>
      <w:tr w:rsidRPr="00B47B36" w:rsidR="003130C2" w:rsidTr="00F32872" w14:paraId="5B085501"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608DC613" w14:textId="77777777">
            <w:pPr>
              <w:spacing w:line="240" w:lineRule="auto"/>
              <w:jc w:val="left"/>
              <w:rPr>
                <w:color w:val="000000"/>
                <w:sz w:val="20"/>
              </w:rPr>
            </w:pPr>
            <w:r>
              <w:rPr>
                <w:color w:val="000000"/>
                <w:sz w:val="20"/>
              </w:rPr>
              <w:t>Polish IoT &amp; AI Cluster SINOTAIC</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39F4A8C2"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79FAFCDB"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2CC34A5B" w14:textId="77777777">
            <w:pPr>
              <w:spacing w:line="240" w:lineRule="auto"/>
              <w:jc w:val="center"/>
              <w:rPr>
                <w:b/>
                <w:bCs/>
                <w:color w:val="000000"/>
                <w:sz w:val="20"/>
              </w:rPr>
            </w:pPr>
            <w:r>
              <w:rPr>
                <w:b/>
                <w:color w:val="000000"/>
                <w:sz w:val="20"/>
              </w:rPr>
              <w:t> </w:t>
            </w:r>
          </w:p>
        </w:tc>
      </w:tr>
      <w:tr w:rsidRPr="00B47B36" w:rsidR="003130C2" w:rsidTr="00F32872" w14:paraId="7B8CF82F"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69B2004C" w14:textId="77777777">
            <w:pPr>
              <w:spacing w:line="240" w:lineRule="auto"/>
              <w:jc w:val="left"/>
              <w:rPr>
                <w:color w:val="000000"/>
                <w:sz w:val="20"/>
              </w:rPr>
            </w:pPr>
            <w:r>
              <w:rPr>
                <w:color w:val="000000"/>
                <w:sz w:val="20"/>
              </w:rPr>
              <w:t>PIIT (The Polish Chamber of Information Technology and Telecommunications)</w:t>
            </w:r>
          </w:p>
          <w:p w:rsidRPr="009F3F65" w:rsidR="003130C2" w:rsidP="00F32872" w:rsidRDefault="003130C2" w14:paraId="6CC243E4" w14:textId="77777777">
            <w:pPr>
              <w:spacing w:line="240" w:lineRule="auto"/>
              <w:jc w:val="left"/>
              <w:rPr>
                <w:color w:val="000000"/>
                <w:sz w:val="20"/>
                <w:lang w:val="en-GB" w:eastAsia="en-GB"/>
              </w:rPr>
            </w:pP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73B36B53"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452945C4"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5B66385C" w14:textId="77777777">
            <w:pPr>
              <w:spacing w:line="240" w:lineRule="auto"/>
              <w:jc w:val="center"/>
              <w:rPr>
                <w:b/>
                <w:bCs/>
                <w:color w:val="000000"/>
                <w:sz w:val="20"/>
              </w:rPr>
            </w:pPr>
            <w:r>
              <w:rPr>
                <w:b/>
                <w:color w:val="000000"/>
                <w:sz w:val="20"/>
              </w:rPr>
              <w:t>x</w:t>
            </w:r>
          </w:p>
        </w:tc>
      </w:tr>
      <w:tr w:rsidRPr="00B47B36" w:rsidR="003130C2" w:rsidTr="00F32872" w14:paraId="7CDB5F11"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6A1A3050" w14:textId="77777777">
            <w:pPr>
              <w:spacing w:line="240" w:lineRule="auto"/>
              <w:jc w:val="left"/>
              <w:rPr>
                <w:color w:val="000000"/>
                <w:sz w:val="20"/>
              </w:rPr>
            </w:pPr>
            <w:r>
              <w:rPr>
                <w:color w:val="000000"/>
                <w:sz w:val="20"/>
              </w:rPr>
              <w:t>NASK (national research institute)</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09BC560A"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193D8378"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7E95128" w14:textId="77777777">
            <w:pPr>
              <w:spacing w:line="240" w:lineRule="auto"/>
              <w:jc w:val="center"/>
              <w:rPr>
                <w:b/>
                <w:bCs/>
                <w:color w:val="000000"/>
                <w:sz w:val="20"/>
              </w:rPr>
            </w:pPr>
            <w:r>
              <w:rPr>
                <w:b/>
                <w:color w:val="000000"/>
                <w:sz w:val="20"/>
              </w:rPr>
              <w:t>x</w:t>
            </w:r>
          </w:p>
        </w:tc>
      </w:tr>
      <w:tr w:rsidRPr="00B47B36" w:rsidR="003130C2" w:rsidTr="00F32872" w14:paraId="452EE711"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06DB12D4" w14:textId="77777777">
            <w:pPr>
              <w:spacing w:line="240" w:lineRule="auto"/>
              <w:jc w:val="left"/>
              <w:rPr>
                <w:color w:val="000000"/>
                <w:sz w:val="20"/>
              </w:rPr>
            </w:pPr>
            <w:r>
              <w:rPr>
                <w:color w:val="000000"/>
                <w:sz w:val="20"/>
              </w:rPr>
              <w:t>Polska Agencja Rozowju Przedsiebiorczości (Polish government agency supporting SMEs)</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D6E080A"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213723E1"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5B6823B6" w14:textId="77777777">
            <w:pPr>
              <w:spacing w:line="240" w:lineRule="auto"/>
              <w:jc w:val="center"/>
              <w:rPr>
                <w:b/>
                <w:bCs/>
                <w:color w:val="000000"/>
                <w:sz w:val="20"/>
              </w:rPr>
            </w:pPr>
            <w:r>
              <w:rPr>
                <w:b/>
                <w:color w:val="000000"/>
                <w:sz w:val="20"/>
              </w:rPr>
              <w:t>x</w:t>
            </w:r>
          </w:p>
        </w:tc>
      </w:tr>
      <w:tr w:rsidRPr="00B47B36" w:rsidR="003130C2" w:rsidTr="00F32872" w14:paraId="4735EFAD"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33634ADF" w14:textId="77777777">
            <w:pPr>
              <w:spacing w:line="240" w:lineRule="auto"/>
              <w:jc w:val="left"/>
              <w:rPr>
                <w:b/>
                <w:bCs/>
                <w:color w:val="000000"/>
                <w:sz w:val="20"/>
              </w:rPr>
            </w:pPr>
            <w:r>
              <w:rPr>
                <w:color w:val="000000"/>
                <w:sz w:val="20"/>
              </w:rPr>
              <w:t>Łukasiewicz-PIAP (Łukasiewicz</w:t>
            </w:r>
            <w:r>
              <w:rPr>
                <w:b/>
                <w:color w:val="000000"/>
                <w:sz w:val="20"/>
              </w:rPr>
              <w:t xml:space="preserve"> </w:t>
            </w:r>
            <w:r>
              <w:rPr>
                <w:color w:val="000000"/>
                <w:sz w:val="20"/>
              </w:rPr>
              <w:t>Research Network –</w:t>
            </w:r>
            <w:r>
              <w:rPr>
                <w:b/>
                <w:color w:val="000000"/>
                <w:sz w:val="20"/>
              </w:rPr>
              <w:t> </w:t>
            </w:r>
          </w:p>
          <w:p w:rsidRPr="009F3F65" w:rsidR="003130C2" w:rsidP="00F32872" w:rsidRDefault="003130C2" w14:paraId="033C22BC" w14:textId="77777777">
            <w:pPr>
              <w:spacing w:line="240" w:lineRule="auto"/>
              <w:jc w:val="left"/>
              <w:rPr>
                <w:color w:val="000000"/>
                <w:sz w:val="20"/>
              </w:rPr>
            </w:pPr>
            <w:r>
              <w:rPr>
                <w:color w:val="000000"/>
                <w:sz w:val="20"/>
              </w:rPr>
              <w:t>Industrial Institute for Automation and Measurements) </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350D31FB"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5643400D"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CFD29B5" w14:textId="77777777">
            <w:pPr>
              <w:spacing w:line="240" w:lineRule="auto"/>
              <w:jc w:val="center"/>
              <w:rPr>
                <w:b/>
                <w:bCs/>
                <w:color w:val="000000"/>
                <w:sz w:val="20"/>
              </w:rPr>
            </w:pPr>
            <w:r>
              <w:rPr>
                <w:b/>
                <w:color w:val="000000"/>
                <w:sz w:val="20"/>
              </w:rPr>
              <w:t>x</w:t>
            </w:r>
          </w:p>
        </w:tc>
      </w:tr>
      <w:tr w:rsidRPr="00B47B36" w:rsidR="003130C2" w:rsidTr="00F32872" w14:paraId="1B43E98B"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7B38A17A" w14:textId="77777777">
            <w:pPr>
              <w:spacing w:line="240" w:lineRule="auto"/>
              <w:jc w:val="left"/>
              <w:rPr>
                <w:color w:val="000000"/>
                <w:sz w:val="20"/>
              </w:rPr>
            </w:pPr>
            <w:r>
              <w:rPr>
                <w:color w:val="000000"/>
                <w:sz w:val="20"/>
              </w:rPr>
              <w:t>Union of Entrepreneurs and Employers – ZPP</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4697B929"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45A72CD7"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397010DE" w14:textId="77777777">
            <w:pPr>
              <w:spacing w:line="240" w:lineRule="auto"/>
              <w:jc w:val="center"/>
              <w:rPr>
                <w:b/>
                <w:bCs/>
                <w:color w:val="000000"/>
                <w:sz w:val="20"/>
              </w:rPr>
            </w:pPr>
            <w:r>
              <w:rPr>
                <w:b/>
                <w:color w:val="000000"/>
                <w:sz w:val="20"/>
              </w:rPr>
              <w:t>x</w:t>
            </w:r>
          </w:p>
        </w:tc>
      </w:tr>
      <w:tr w:rsidRPr="00B47B36" w:rsidR="003130C2" w:rsidTr="00F32872" w14:paraId="29FC4AE7"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7634B9F" w14:textId="77777777">
            <w:pPr>
              <w:spacing w:line="240" w:lineRule="auto"/>
              <w:jc w:val="left"/>
              <w:rPr>
                <w:color w:val="000000"/>
                <w:sz w:val="20"/>
              </w:rPr>
            </w:pPr>
            <w:r>
              <w:rPr>
                <w:color w:val="000000"/>
                <w:sz w:val="20"/>
              </w:rPr>
              <w:t>National Chamber of Commerce for Electronics and Telecommunications</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5758C93C"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042CDEAA"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4866C765" w14:textId="77777777">
            <w:pPr>
              <w:spacing w:line="240" w:lineRule="auto"/>
              <w:jc w:val="center"/>
              <w:rPr>
                <w:b/>
                <w:bCs/>
                <w:color w:val="000000"/>
                <w:sz w:val="20"/>
              </w:rPr>
            </w:pPr>
            <w:r>
              <w:rPr>
                <w:b/>
                <w:color w:val="000000"/>
                <w:sz w:val="20"/>
              </w:rPr>
              <w:t>x</w:t>
            </w:r>
          </w:p>
        </w:tc>
      </w:tr>
      <w:tr w:rsidRPr="00B47B36" w:rsidR="003130C2" w:rsidTr="00F32872" w14:paraId="60DEB092"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4ED25842" w14:textId="77777777">
            <w:pPr>
              <w:spacing w:line="240" w:lineRule="auto"/>
              <w:jc w:val="left"/>
              <w:rPr>
                <w:color w:val="000000"/>
                <w:sz w:val="20"/>
              </w:rPr>
            </w:pPr>
            <w:r>
              <w:rPr>
                <w:color w:val="000000"/>
                <w:sz w:val="20"/>
              </w:rPr>
              <w:t>NSZZ Solidarność (trade union)</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7690BBBB"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297EFA62"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0758486A" w14:textId="77777777">
            <w:pPr>
              <w:spacing w:line="240" w:lineRule="auto"/>
              <w:jc w:val="center"/>
              <w:rPr>
                <w:b/>
                <w:bCs/>
                <w:color w:val="000000"/>
                <w:sz w:val="20"/>
              </w:rPr>
            </w:pPr>
            <w:r>
              <w:rPr>
                <w:b/>
                <w:color w:val="000000"/>
                <w:sz w:val="20"/>
              </w:rPr>
              <w:t>x</w:t>
            </w:r>
          </w:p>
        </w:tc>
      </w:tr>
      <w:tr w:rsidRPr="00B47B36" w:rsidR="003130C2" w:rsidTr="00F32872" w14:paraId="1CDE1F0D"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5A28B55E" w14:textId="77777777">
            <w:pPr>
              <w:spacing w:line="240" w:lineRule="auto"/>
              <w:jc w:val="left"/>
              <w:rPr>
                <w:color w:val="000000"/>
                <w:sz w:val="20"/>
              </w:rPr>
            </w:pPr>
            <w:r>
              <w:rPr>
                <w:color w:val="000000"/>
                <w:sz w:val="20"/>
              </w:rPr>
              <w:t>OPZZ National Alliance of Trade Unions</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66C2B94D"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574BBD3A"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0FA73663" w14:textId="77777777">
            <w:pPr>
              <w:spacing w:line="240" w:lineRule="auto"/>
              <w:jc w:val="center"/>
              <w:rPr>
                <w:b/>
                <w:bCs/>
                <w:color w:val="000000"/>
                <w:sz w:val="20"/>
              </w:rPr>
            </w:pPr>
            <w:r>
              <w:rPr>
                <w:b/>
                <w:color w:val="000000"/>
                <w:sz w:val="20"/>
              </w:rPr>
              <w:t>x</w:t>
            </w:r>
          </w:p>
        </w:tc>
      </w:tr>
      <w:tr w:rsidRPr="00B47B36" w:rsidR="003130C2" w:rsidTr="00F32872" w14:paraId="0F0E2F1A"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059FA36" w14:textId="77777777">
            <w:pPr>
              <w:spacing w:line="240" w:lineRule="auto"/>
              <w:jc w:val="left"/>
              <w:rPr>
                <w:color w:val="000000"/>
                <w:sz w:val="20"/>
              </w:rPr>
            </w:pPr>
            <w:r>
              <w:rPr>
                <w:color w:val="000000"/>
                <w:sz w:val="20"/>
              </w:rPr>
              <w:t>Digital Poland Association</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66E09DD7"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52143219"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BD2BF9F" w14:textId="77777777">
            <w:pPr>
              <w:spacing w:line="240" w:lineRule="auto"/>
              <w:jc w:val="center"/>
              <w:rPr>
                <w:b/>
                <w:bCs/>
                <w:color w:val="000000"/>
                <w:sz w:val="20"/>
              </w:rPr>
            </w:pPr>
            <w:r>
              <w:rPr>
                <w:b/>
                <w:color w:val="000000"/>
                <w:sz w:val="20"/>
              </w:rPr>
              <w:t>x</w:t>
            </w:r>
          </w:p>
        </w:tc>
      </w:tr>
      <w:tr w:rsidRPr="00B47B36" w:rsidR="003130C2" w:rsidTr="00F32872" w14:paraId="2C14793C"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2E31A122" w14:textId="77777777">
            <w:pPr>
              <w:spacing w:line="240" w:lineRule="auto"/>
              <w:jc w:val="left"/>
              <w:rPr>
                <w:color w:val="000000"/>
                <w:sz w:val="20"/>
              </w:rPr>
            </w:pPr>
            <w:r>
              <w:rPr>
                <w:color w:val="000000"/>
                <w:sz w:val="20"/>
              </w:rPr>
              <w:t>Ministry of Development and Technology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40FF6108"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203A34EB"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740CDA02" w14:textId="77777777">
            <w:pPr>
              <w:spacing w:line="240" w:lineRule="auto"/>
              <w:jc w:val="center"/>
              <w:rPr>
                <w:b/>
                <w:bCs/>
                <w:color w:val="000000"/>
                <w:sz w:val="20"/>
              </w:rPr>
            </w:pPr>
            <w:r>
              <w:rPr>
                <w:b/>
                <w:color w:val="000000"/>
                <w:sz w:val="20"/>
              </w:rPr>
              <w:t>x</w:t>
            </w:r>
          </w:p>
        </w:tc>
      </w:tr>
      <w:tr w:rsidRPr="00B47B36" w:rsidR="003130C2" w:rsidTr="00F32872" w14:paraId="759539D1"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287BCC0A" w14:textId="77777777">
            <w:pPr>
              <w:spacing w:line="240" w:lineRule="auto"/>
              <w:jc w:val="left"/>
              <w:rPr>
                <w:color w:val="000000"/>
                <w:sz w:val="20"/>
              </w:rPr>
            </w:pPr>
            <w:r>
              <w:rPr>
                <w:color w:val="000000"/>
                <w:sz w:val="20"/>
              </w:rPr>
              <w:t>Ministry of Digital Affairs</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304F5BEC"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6F8640BA"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0C6E112A" w14:textId="77777777">
            <w:pPr>
              <w:spacing w:line="240" w:lineRule="auto"/>
              <w:jc w:val="center"/>
              <w:rPr>
                <w:b/>
                <w:bCs/>
                <w:color w:val="000000"/>
                <w:sz w:val="20"/>
              </w:rPr>
            </w:pPr>
            <w:r>
              <w:rPr>
                <w:b/>
                <w:color w:val="000000"/>
                <w:sz w:val="20"/>
              </w:rPr>
              <w:t>x</w:t>
            </w:r>
          </w:p>
        </w:tc>
      </w:tr>
      <w:tr w:rsidRPr="00B47B36" w:rsidR="003130C2" w:rsidTr="00F32872" w14:paraId="5A53AEE8"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78D804A7" w14:textId="77777777">
            <w:pPr>
              <w:spacing w:line="240" w:lineRule="auto"/>
              <w:jc w:val="left"/>
              <w:rPr>
                <w:color w:val="000000"/>
                <w:sz w:val="20"/>
              </w:rPr>
            </w:pPr>
            <w:r>
              <w:rPr>
                <w:color w:val="000000"/>
                <w:sz w:val="20"/>
              </w:rPr>
              <w:t>WaMa Innovation Hub</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2377315"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74469C35"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53E38434" w14:textId="77777777">
            <w:pPr>
              <w:spacing w:line="240" w:lineRule="auto"/>
              <w:jc w:val="center"/>
              <w:rPr>
                <w:b/>
                <w:bCs/>
                <w:color w:val="000000"/>
                <w:sz w:val="20"/>
              </w:rPr>
            </w:pPr>
            <w:r>
              <w:rPr>
                <w:b/>
                <w:color w:val="000000"/>
                <w:sz w:val="20"/>
              </w:rPr>
              <w:t>x</w:t>
            </w:r>
          </w:p>
        </w:tc>
      </w:tr>
      <w:tr w:rsidRPr="00B47B36" w:rsidR="003130C2" w:rsidTr="00F32872" w14:paraId="61410A6E"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5769E953" w14:textId="77777777">
            <w:pPr>
              <w:spacing w:line="240" w:lineRule="auto"/>
              <w:jc w:val="left"/>
              <w:rPr>
                <w:color w:val="000000"/>
                <w:sz w:val="20"/>
              </w:rPr>
            </w:pPr>
            <w:r>
              <w:rPr>
                <w:color w:val="000000"/>
                <w:sz w:val="20"/>
              </w:rPr>
              <w:t>WRO4digITal European Digital Innovation Hub</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528F656"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5F7F0B45"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27E04197" w14:textId="77777777">
            <w:pPr>
              <w:spacing w:line="240" w:lineRule="auto"/>
              <w:jc w:val="center"/>
              <w:rPr>
                <w:b/>
                <w:bCs/>
                <w:color w:val="000000"/>
                <w:sz w:val="20"/>
              </w:rPr>
            </w:pPr>
            <w:r>
              <w:rPr>
                <w:b/>
                <w:color w:val="000000"/>
                <w:sz w:val="20"/>
              </w:rPr>
              <w:t>x</w:t>
            </w:r>
          </w:p>
        </w:tc>
      </w:tr>
      <w:tr w:rsidRPr="00B47B36" w:rsidR="003130C2" w:rsidTr="00F32872" w14:paraId="724D5A5A"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73A103B" w14:textId="77777777">
            <w:pPr>
              <w:spacing w:line="240" w:lineRule="auto"/>
              <w:jc w:val="left"/>
              <w:rPr>
                <w:color w:val="000000"/>
                <w:sz w:val="20"/>
              </w:rPr>
            </w:pPr>
            <w:r>
              <w:rPr>
                <w:color w:val="000000"/>
                <w:sz w:val="20"/>
              </w:rPr>
              <w:t>Polish Information Processing Society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298D5AFC"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2EE84E30"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210C5CB5" w14:textId="77777777">
            <w:pPr>
              <w:spacing w:line="240" w:lineRule="auto"/>
              <w:jc w:val="center"/>
              <w:rPr>
                <w:b/>
                <w:bCs/>
                <w:color w:val="000000"/>
                <w:sz w:val="20"/>
              </w:rPr>
            </w:pPr>
            <w:r>
              <w:rPr>
                <w:b/>
                <w:color w:val="000000"/>
                <w:sz w:val="20"/>
              </w:rPr>
              <w:t>x</w:t>
            </w:r>
          </w:p>
        </w:tc>
      </w:tr>
      <w:tr w:rsidRPr="00B47B36" w:rsidR="003130C2" w:rsidTr="00F32872" w14:paraId="3F036ED5"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C901D4B" w14:textId="77777777">
            <w:pPr>
              <w:spacing w:line="240" w:lineRule="auto"/>
              <w:jc w:val="left"/>
              <w:rPr>
                <w:color w:val="000000"/>
                <w:sz w:val="20"/>
              </w:rPr>
            </w:pPr>
            <w:r>
              <w:rPr>
                <w:color w:val="000000"/>
                <w:sz w:val="20"/>
              </w:rPr>
              <w:t>European Digital Innovation Hub of Mazovia</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5FC07D9E"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769FF927"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72263671" w14:textId="77777777">
            <w:pPr>
              <w:spacing w:line="240" w:lineRule="auto"/>
              <w:jc w:val="center"/>
              <w:rPr>
                <w:b/>
                <w:bCs/>
                <w:color w:val="000000"/>
                <w:sz w:val="20"/>
              </w:rPr>
            </w:pPr>
            <w:r>
              <w:rPr>
                <w:b/>
                <w:color w:val="000000"/>
                <w:sz w:val="20"/>
              </w:rPr>
              <w:t>x</w:t>
            </w:r>
          </w:p>
        </w:tc>
      </w:tr>
      <w:tr w:rsidRPr="00B47B36" w:rsidR="003130C2" w:rsidTr="00F32872" w14:paraId="0A74A9D6"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01BFBCDF" w14:textId="77777777">
            <w:pPr>
              <w:spacing w:line="240" w:lineRule="auto"/>
              <w:jc w:val="left"/>
              <w:rPr>
                <w:color w:val="000000"/>
                <w:sz w:val="20"/>
              </w:rPr>
            </w:pPr>
            <w:r>
              <w:rPr>
                <w:color w:val="000000"/>
                <w:sz w:val="20"/>
              </w:rPr>
              <w:t>Silesia Smart Systems DIH</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33BD622C"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036BFD72"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0E69F28" w14:textId="77777777">
            <w:pPr>
              <w:spacing w:line="240" w:lineRule="auto"/>
              <w:jc w:val="center"/>
              <w:rPr>
                <w:b/>
                <w:bCs/>
                <w:color w:val="000000"/>
                <w:sz w:val="20"/>
              </w:rPr>
            </w:pPr>
            <w:r>
              <w:rPr>
                <w:b/>
                <w:color w:val="000000"/>
                <w:sz w:val="20"/>
              </w:rPr>
              <w:t>x</w:t>
            </w:r>
          </w:p>
        </w:tc>
      </w:tr>
      <w:tr w:rsidRPr="00B47B36" w:rsidR="003130C2" w:rsidTr="00F32872" w14:paraId="7C1400E5"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38A42439" w14:textId="77777777">
            <w:pPr>
              <w:spacing w:line="240" w:lineRule="auto"/>
              <w:jc w:val="left"/>
              <w:rPr>
                <w:color w:val="000000"/>
                <w:sz w:val="20"/>
              </w:rPr>
            </w:pPr>
            <w:r>
              <w:rPr>
                <w:color w:val="000000"/>
                <w:sz w:val="20"/>
              </w:rPr>
              <w:t>University of Warsaw</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0C0E825D"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23ABF397"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16ACBE7A" w14:textId="77777777">
            <w:pPr>
              <w:spacing w:line="240" w:lineRule="auto"/>
              <w:jc w:val="center"/>
              <w:rPr>
                <w:b/>
                <w:bCs/>
                <w:color w:val="000000"/>
                <w:sz w:val="20"/>
              </w:rPr>
            </w:pPr>
            <w:r>
              <w:rPr>
                <w:b/>
                <w:color w:val="000000"/>
                <w:sz w:val="20"/>
              </w:rPr>
              <w:t>x</w:t>
            </w:r>
          </w:p>
        </w:tc>
      </w:tr>
      <w:tr w:rsidRPr="00B47B36" w:rsidR="003130C2" w:rsidTr="00F32872" w14:paraId="13A8EC65"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26734256" w14:textId="77777777">
            <w:pPr>
              <w:spacing w:line="240" w:lineRule="auto"/>
              <w:jc w:val="left"/>
              <w:rPr>
                <w:color w:val="000000"/>
                <w:sz w:val="20"/>
              </w:rPr>
            </w:pPr>
            <w:r>
              <w:rPr>
                <w:color w:val="000000"/>
                <w:sz w:val="20"/>
              </w:rPr>
              <w:t>Pomeranian Digital Innovation Hub</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2EC49B82"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478EA1E4"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45E59599" w14:textId="77777777">
            <w:pPr>
              <w:spacing w:line="240" w:lineRule="auto"/>
              <w:jc w:val="center"/>
              <w:rPr>
                <w:b/>
                <w:bCs/>
                <w:color w:val="000000"/>
                <w:sz w:val="20"/>
              </w:rPr>
            </w:pPr>
            <w:r>
              <w:rPr>
                <w:b/>
                <w:color w:val="000000"/>
                <w:sz w:val="20"/>
              </w:rPr>
              <w:t>x</w:t>
            </w:r>
          </w:p>
        </w:tc>
      </w:tr>
      <w:tr w:rsidRPr="00B47B36" w:rsidR="003130C2" w:rsidTr="00F32872" w14:paraId="7DFE4B07"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5281A20D" w14:textId="77777777">
            <w:pPr>
              <w:spacing w:line="240" w:lineRule="auto"/>
              <w:jc w:val="left"/>
              <w:rPr>
                <w:color w:val="000000"/>
                <w:sz w:val="20"/>
              </w:rPr>
            </w:pPr>
            <w:r>
              <w:rPr>
                <w:color w:val="000000"/>
                <w:sz w:val="20"/>
              </w:rPr>
              <w:t>EDIH Smart Secure Cities</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5232B1E0"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7DDEC074"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58A196D" w14:textId="77777777">
            <w:pPr>
              <w:spacing w:line="240" w:lineRule="auto"/>
              <w:jc w:val="center"/>
              <w:rPr>
                <w:b/>
                <w:bCs/>
                <w:color w:val="000000"/>
                <w:sz w:val="20"/>
              </w:rPr>
            </w:pPr>
            <w:r>
              <w:rPr>
                <w:b/>
                <w:color w:val="000000"/>
                <w:sz w:val="20"/>
              </w:rPr>
              <w:t>x</w:t>
            </w:r>
          </w:p>
        </w:tc>
      </w:tr>
      <w:tr w:rsidRPr="00B47B36" w:rsidR="003130C2" w:rsidTr="00F32872" w14:paraId="19E330DE"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F9142FB" w14:textId="77777777">
            <w:pPr>
              <w:spacing w:line="240" w:lineRule="auto"/>
              <w:jc w:val="left"/>
              <w:rPr>
                <w:color w:val="000000"/>
                <w:sz w:val="20"/>
              </w:rPr>
            </w:pPr>
            <w:r>
              <w:rPr>
                <w:color w:val="000000"/>
                <w:sz w:val="20"/>
              </w:rPr>
              <w:t>re_d: rethink digital - Central Poland Digitalisation Hub</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22C35F57" w14:textId="77777777">
            <w:pPr>
              <w:spacing w:line="240" w:lineRule="auto"/>
              <w:jc w:val="left"/>
              <w:rPr>
                <w:b/>
                <w:bCs/>
                <w:color w:val="000000"/>
                <w:sz w:val="20"/>
              </w:rPr>
            </w:pPr>
            <w:r>
              <w:rPr>
                <w:b/>
                <w:color w:val="000000"/>
                <w:sz w:val="20"/>
              </w:rPr>
              <w:t>Poland</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3C2D635F"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344A1A64" w14:textId="77777777">
            <w:pPr>
              <w:spacing w:line="240" w:lineRule="auto"/>
              <w:jc w:val="center"/>
              <w:rPr>
                <w:b/>
                <w:bCs/>
                <w:color w:val="000000"/>
                <w:sz w:val="20"/>
              </w:rPr>
            </w:pPr>
            <w:r>
              <w:rPr>
                <w:b/>
                <w:color w:val="000000"/>
                <w:sz w:val="20"/>
              </w:rPr>
              <w:t>x</w:t>
            </w:r>
          </w:p>
        </w:tc>
      </w:tr>
      <w:tr w:rsidRPr="00B47B36" w:rsidR="003130C2" w:rsidTr="00F32872" w14:paraId="41C410E9"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3BD67384" w14:textId="77777777">
            <w:pPr>
              <w:spacing w:line="240" w:lineRule="auto"/>
              <w:jc w:val="left"/>
              <w:rPr>
                <w:color w:val="000000"/>
                <w:sz w:val="20"/>
              </w:rPr>
            </w:pPr>
            <w:r>
              <w:rPr>
                <w:color w:val="000000"/>
                <w:sz w:val="20"/>
              </w:rPr>
              <w:t>Agência para a Modernização Administrativa (Agency for Administrative Modernisation)</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2D1A51A4"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65BACD61"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4A65E30C" w14:textId="77777777">
            <w:pPr>
              <w:spacing w:line="240" w:lineRule="auto"/>
              <w:jc w:val="center"/>
              <w:rPr>
                <w:b/>
                <w:bCs/>
                <w:color w:val="000000"/>
                <w:sz w:val="20"/>
              </w:rPr>
            </w:pPr>
            <w:r>
              <w:rPr>
                <w:b/>
                <w:color w:val="000000"/>
                <w:sz w:val="20"/>
              </w:rPr>
              <w:t> </w:t>
            </w:r>
          </w:p>
        </w:tc>
      </w:tr>
      <w:tr w:rsidRPr="00B47B36" w:rsidR="003130C2" w:rsidTr="00F32872" w14:paraId="2F839491"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9C99469" w14:textId="77777777">
            <w:pPr>
              <w:spacing w:line="240" w:lineRule="auto"/>
              <w:jc w:val="left"/>
              <w:rPr>
                <w:color w:val="000000"/>
                <w:sz w:val="20"/>
              </w:rPr>
            </w:pPr>
            <w:r>
              <w:rPr>
                <w:color w:val="000000"/>
                <w:sz w:val="20"/>
              </w:rPr>
              <w:t>Mobinov – Associação do Cluster Automóvel (Automotive Cluster Association</w:t>
            </w:r>
            <w:r>
              <w:rPr>
                <w:b/>
                <w:color w:val="000000"/>
                <w:sz w:val="20"/>
              </w:rPr>
              <w:t>)</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654F4AD9"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2DF74458"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0205B1D3" w14:textId="77777777">
            <w:pPr>
              <w:spacing w:line="240" w:lineRule="auto"/>
              <w:jc w:val="center"/>
              <w:rPr>
                <w:b/>
                <w:bCs/>
                <w:color w:val="000000"/>
                <w:sz w:val="20"/>
              </w:rPr>
            </w:pPr>
            <w:r>
              <w:rPr>
                <w:b/>
                <w:color w:val="000000"/>
                <w:sz w:val="20"/>
              </w:rPr>
              <w:t>x</w:t>
            </w:r>
          </w:p>
        </w:tc>
      </w:tr>
      <w:tr w:rsidRPr="00B47B36" w:rsidR="003130C2" w:rsidTr="00F32872" w14:paraId="20B796D1"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65E738E5" w14:textId="77777777">
            <w:pPr>
              <w:spacing w:line="240" w:lineRule="auto"/>
              <w:jc w:val="left"/>
              <w:rPr>
                <w:color w:val="000000"/>
                <w:sz w:val="20"/>
              </w:rPr>
            </w:pPr>
            <w:r>
              <w:rPr>
                <w:color w:val="000000"/>
                <w:sz w:val="20"/>
              </w:rPr>
              <w:t>Nonagon – Parque de Ciência e Tecnologia de São Miguel (science and technology park)</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727E9F33"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7EAE6AF3"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0449DD33" w14:textId="77777777">
            <w:pPr>
              <w:spacing w:line="240" w:lineRule="auto"/>
              <w:jc w:val="center"/>
              <w:rPr>
                <w:b/>
                <w:bCs/>
                <w:color w:val="000000"/>
                <w:sz w:val="20"/>
              </w:rPr>
            </w:pPr>
            <w:r>
              <w:rPr>
                <w:b/>
                <w:color w:val="000000"/>
                <w:sz w:val="20"/>
              </w:rPr>
              <w:t>x</w:t>
            </w:r>
          </w:p>
        </w:tc>
      </w:tr>
      <w:tr w:rsidRPr="00B47B36" w:rsidR="003130C2" w:rsidTr="00F32872" w14:paraId="3AF333BB"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3E2186A0" w14:textId="77777777">
            <w:pPr>
              <w:spacing w:line="240" w:lineRule="auto"/>
              <w:jc w:val="left"/>
              <w:rPr>
                <w:color w:val="000000"/>
                <w:sz w:val="20"/>
              </w:rPr>
            </w:pPr>
            <w:r>
              <w:rPr>
                <w:color w:val="000000"/>
                <w:sz w:val="20"/>
              </w:rPr>
              <w:t>Health Cluster Portugal</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27367288"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6ED48D0A"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B33BD54" w14:textId="77777777">
            <w:pPr>
              <w:spacing w:line="240" w:lineRule="auto"/>
              <w:jc w:val="center"/>
              <w:rPr>
                <w:b/>
                <w:bCs/>
                <w:color w:val="000000"/>
                <w:sz w:val="20"/>
              </w:rPr>
            </w:pPr>
            <w:r>
              <w:rPr>
                <w:b/>
                <w:color w:val="000000"/>
                <w:sz w:val="20"/>
              </w:rPr>
              <w:t>x</w:t>
            </w:r>
          </w:p>
        </w:tc>
      </w:tr>
      <w:tr w:rsidRPr="00B47B36" w:rsidR="003130C2" w:rsidTr="00F32872" w14:paraId="6122F88E"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F145C49" w14:textId="77777777">
            <w:pPr>
              <w:spacing w:line="240" w:lineRule="auto"/>
              <w:jc w:val="left"/>
              <w:rPr>
                <w:color w:val="000000"/>
                <w:sz w:val="20"/>
              </w:rPr>
            </w:pPr>
            <w:r>
              <w:rPr>
                <w:color w:val="000000"/>
                <w:sz w:val="20"/>
              </w:rPr>
              <w:t>CNCS – Centro Nacional de Ciberseguranca Portugal (National Cybersecurity Centre)</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6B251DB4"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09F183A5"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11541128" w14:textId="77777777">
            <w:pPr>
              <w:spacing w:line="240" w:lineRule="auto"/>
              <w:jc w:val="center"/>
              <w:rPr>
                <w:b/>
                <w:bCs/>
                <w:color w:val="000000"/>
                <w:sz w:val="20"/>
              </w:rPr>
            </w:pPr>
            <w:r>
              <w:rPr>
                <w:b/>
                <w:color w:val="000000"/>
                <w:sz w:val="20"/>
              </w:rPr>
              <w:t>x</w:t>
            </w:r>
          </w:p>
        </w:tc>
      </w:tr>
      <w:tr w:rsidRPr="00B47B36" w:rsidR="003130C2" w:rsidTr="00F32872" w14:paraId="6BFD00F3"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5A6554D" w14:textId="77777777">
            <w:pPr>
              <w:spacing w:line="240" w:lineRule="auto"/>
              <w:jc w:val="left"/>
              <w:rPr>
                <w:color w:val="000000"/>
                <w:sz w:val="20"/>
              </w:rPr>
            </w:pPr>
            <w:r>
              <w:rPr>
                <w:color w:val="000000"/>
                <w:sz w:val="20"/>
              </w:rPr>
              <w:t>ANI – Agência Nacional para a Inovação (National Innovation Agency)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29232C29"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4561FBC8"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5B050E28" w14:textId="77777777">
            <w:pPr>
              <w:spacing w:line="240" w:lineRule="auto"/>
              <w:jc w:val="center"/>
              <w:rPr>
                <w:b/>
                <w:bCs/>
                <w:color w:val="000000"/>
                <w:sz w:val="20"/>
              </w:rPr>
            </w:pPr>
            <w:r>
              <w:rPr>
                <w:b/>
                <w:color w:val="000000"/>
                <w:sz w:val="20"/>
              </w:rPr>
              <w:t>x</w:t>
            </w:r>
          </w:p>
        </w:tc>
      </w:tr>
      <w:tr w:rsidRPr="00B47B36" w:rsidR="003130C2" w:rsidTr="00F32872" w14:paraId="62CDD828"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641A641C" w14:textId="77777777">
            <w:pPr>
              <w:spacing w:line="240" w:lineRule="auto"/>
              <w:jc w:val="left"/>
              <w:rPr>
                <w:color w:val="000000"/>
                <w:sz w:val="20"/>
              </w:rPr>
            </w:pPr>
            <w:r>
              <w:rPr>
                <w:color w:val="000000"/>
                <w:sz w:val="20"/>
              </w:rPr>
              <w:t>DGAE – Direção-Geral das Atividades Económicas (Directorate-General for Economic Activities), Ministry of Economy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637F6D7F"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2A988D7C"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39789A8D" w14:textId="77777777">
            <w:pPr>
              <w:spacing w:line="240" w:lineRule="auto"/>
              <w:jc w:val="center"/>
              <w:rPr>
                <w:b/>
                <w:bCs/>
                <w:color w:val="000000"/>
                <w:sz w:val="20"/>
              </w:rPr>
            </w:pPr>
            <w:r>
              <w:rPr>
                <w:b/>
                <w:color w:val="000000"/>
                <w:sz w:val="20"/>
              </w:rPr>
              <w:t>x</w:t>
            </w:r>
          </w:p>
        </w:tc>
      </w:tr>
      <w:tr w:rsidRPr="00B47B36" w:rsidR="003130C2" w:rsidTr="00F32872" w14:paraId="598821CA"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0DEA5492" w14:textId="77777777">
            <w:pPr>
              <w:spacing w:line="240" w:lineRule="auto"/>
              <w:jc w:val="left"/>
              <w:rPr>
                <w:color w:val="000000"/>
                <w:sz w:val="20"/>
              </w:rPr>
            </w:pPr>
            <w:r>
              <w:rPr>
                <w:color w:val="000000"/>
                <w:sz w:val="20"/>
              </w:rPr>
              <w:t>IEFP – Instituto do Emprego e Formação Profissional (Institute for Employment and Vocational Training) </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71BB16F0"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316BF458"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158990E3" w14:textId="77777777">
            <w:pPr>
              <w:spacing w:line="240" w:lineRule="auto"/>
              <w:jc w:val="center"/>
              <w:rPr>
                <w:b/>
                <w:bCs/>
                <w:color w:val="000000"/>
                <w:sz w:val="20"/>
              </w:rPr>
            </w:pPr>
            <w:r>
              <w:rPr>
                <w:b/>
                <w:color w:val="000000"/>
                <w:sz w:val="20"/>
              </w:rPr>
              <w:t>x</w:t>
            </w:r>
          </w:p>
        </w:tc>
      </w:tr>
      <w:tr w:rsidRPr="00B47B36" w:rsidR="003130C2" w:rsidTr="00F32872" w14:paraId="4EBE75D7"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56852D9B" w14:textId="77777777">
            <w:pPr>
              <w:spacing w:line="240" w:lineRule="auto"/>
              <w:jc w:val="left"/>
              <w:rPr>
                <w:color w:val="000000"/>
                <w:sz w:val="20"/>
              </w:rPr>
            </w:pPr>
            <w:r>
              <w:rPr>
                <w:color w:val="000000"/>
                <w:sz w:val="20"/>
              </w:rPr>
              <w:t>ACEPI – Associação do Comércio Eletrónico e Publicidade Interativa (E-commerce and Interactive Advertising Association)</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4E336A60"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2584C143"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70F6FFC1" w14:textId="77777777">
            <w:pPr>
              <w:spacing w:line="240" w:lineRule="auto"/>
              <w:jc w:val="center"/>
              <w:rPr>
                <w:b/>
                <w:bCs/>
                <w:color w:val="000000"/>
                <w:sz w:val="20"/>
              </w:rPr>
            </w:pPr>
            <w:r>
              <w:rPr>
                <w:b/>
                <w:color w:val="000000"/>
                <w:sz w:val="20"/>
              </w:rPr>
              <w:t>x</w:t>
            </w:r>
          </w:p>
        </w:tc>
      </w:tr>
      <w:tr w:rsidRPr="00B47B36" w:rsidR="003130C2" w:rsidTr="00F32872" w14:paraId="6A70EDF3"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7BBB9424" w14:textId="77777777">
            <w:pPr>
              <w:spacing w:line="240" w:lineRule="auto"/>
              <w:jc w:val="left"/>
              <w:rPr>
                <w:color w:val="000000"/>
                <w:sz w:val="20"/>
              </w:rPr>
            </w:pPr>
            <w:r>
              <w:rPr>
                <w:color w:val="000000"/>
                <w:sz w:val="20"/>
              </w:rPr>
              <w:t>CCP – Confederação do Comércio e Serviços de Portugal (Commerce and Services Confederation)</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662F1D84"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388C3548"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75E4ED4F" w14:textId="77777777">
            <w:pPr>
              <w:spacing w:line="240" w:lineRule="auto"/>
              <w:jc w:val="center"/>
              <w:rPr>
                <w:b/>
                <w:bCs/>
                <w:color w:val="000000"/>
                <w:sz w:val="20"/>
              </w:rPr>
            </w:pPr>
            <w:r>
              <w:rPr>
                <w:b/>
                <w:color w:val="000000"/>
                <w:sz w:val="20"/>
              </w:rPr>
              <w:t>x</w:t>
            </w:r>
          </w:p>
        </w:tc>
      </w:tr>
      <w:tr w:rsidRPr="00B47B36" w:rsidR="003130C2" w:rsidTr="00F32872" w14:paraId="3A57BDAA"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09658608" w14:textId="77777777">
            <w:pPr>
              <w:spacing w:line="240" w:lineRule="auto"/>
              <w:jc w:val="left"/>
              <w:rPr>
                <w:color w:val="000000"/>
                <w:sz w:val="20"/>
              </w:rPr>
            </w:pPr>
            <w:r>
              <w:rPr>
                <w:color w:val="000000"/>
                <w:sz w:val="20"/>
              </w:rPr>
              <w:lastRenderedPageBreak/>
              <w:t>UGT – União Geral dos Trabalhadores (General Union of Workers)</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6D392F6"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4DB9A7BB"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6648BE5" w14:textId="77777777">
            <w:pPr>
              <w:spacing w:line="240" w:lineRule="auto"/>
              <w:jc w:val="center"/>
              <w:rPr>
                <w:b/>
                <w:bCs/>
                <w:color w:val="000000"/>
                <w:sz w:val="20"/>
              </w:rPr>
            </w:pPr>
            <w:r>
              <w:rPr>
                <w:b/>
                <w:color w:val="000000"/>
                <w:sz w:val="20"/>
              </w:rPr>
              <w:t>x</w:t>
            </w:r>
          </w:p>
        </w:tc>
      </w:tr>
      <w:tr w:rsidRPr="00B47B36" w:rsidR="003130C2" w:rsidTr="00F32872" w14:paraId="737AB7E5"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5313E4B2" w14:textId="77777777">
            <w:pPr>
              <w:spacing w:line="240" w:lineRule="auto"/>
              <w:jc w:val="left"/>
              <w:rPr>
                <w:color w:val="000000"/>
                <w:sz w:val="20"/>
              </w:rPr>
            </w:pPr>
            <w:r>
              <w:rPr>
                <w:color w:val="000000"/>
                <w:sz w:val="20"/>
              </w:rPr>
              <w:t>Smart Farm CoLab (Collaborative Laboratory for Digital Innovation in Agriculture</w:t>
            </w:r>
            <w:r>
              <w:rPr>
                <w:b/>
                <w:color w:val="000000"/>
                <w:sz w:val="20"/>
              </w:rPr>
              <w:t>)</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3D395482"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5B6BE2E1"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54EBC1E8" w14:textId="77777777">
            <w:pPr>
              <w:spacing w:line="240" w:lineRule="auto"/>
              <w:jc w:val="center"/>
              <w:rPr>
                <w:b/>
                <w:bCs/>
                <w:color w:val="000000"/>
                <w:sz w:val="20"/>
              </w:rPr>
            </w:pPr>
            <w:r>
              <w:rPr>
                <w:b/>
                <w:color w:val="000000"/>
                <w:sz w:val="20"/>
              </w:rPr>
              <w:t>x</w:t>
            </w:r>
          </w:p>
        </w:tc>
      </w:tr>
      <w:tr w:rsidRPr="00B47B36" w:rsidR="003130C2" w:rsidTr="00F32872" w14:paraId="4F9707EE"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45EDCB7F" w14:textId="77777777">
            <w:pPr>
              <w:spacing w:line="240" w:lineRule="auto"/>
              <w:jc w:val="left"/>
              <w:rPr>
                <w:color w:val="000000"/>
                <w:sz w:val="20"/>
              </w:rPr>
            </w:pPr>
            <w:r>
              <w:rPr>
                <w:color w:val="000000"/>
                <w:sz w:val="20"/>
              </w:rPr>
              <w:t>Instituto de Engenharia de Sistemas e Computadores, Tecnologia e Ciência – INESC TEC (R&amp;D institute)</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4EA491FD"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1A81825C"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7572C907" w14:textId="77777777">
            <w:pPr>
              <w:spacing w:line="240" w:lineRule="auto"/>
              <w:jc w:val="center"/>
              <w:rPr>
                <w:b/>
                <w:bCs/>
                <w:color w:val="000000"/>
                <w:sz w:val="20"/>
              </w:rPr>
            </w:pPr>
            <w:r>
              <w:rPr>
                <w:b/>
                <w:color w:val="000000"/>
                <w:sz w:val="20"/>
              </w:rPr>
              <w:t>x</w:t>
            </w:r>
          </w:p>
        </w:tc>
      </w:tr>
      <w:tr w:rsidRPr="00B47B36" w:rsidR="003130C2" w:rsidTr="00F32872" w14:paraId="5C4A3DDD"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70180EFF" w14:textId="77777777">
            <w:pPr>
              <w:spacing w:line="240" w:lineRule="auto"/>
              <w:jc w:val="left"/>
              <w:rPr>
                <w:color w:val="000000"/>
                <w:sz w:val="20"/>
              </w:rPr>
            </w:pPr>
            <w:r>
              <w:rPr>
                <w:color w:val="000000"/>
                <w:sz w:val="20"/>
              </w:rPr>
              <w:t>BUILT CoLAB (Collaborative Laboratory for the Built Environment of the Future)</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66044F29"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4E5DC1EB"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7DE52F08" w14:textId="77777777">
            <w:pPr>
              <w:spacing w:line="240" w:lineRule="auto"/>
              <w:jc w:val="center"/>
              <w:rPr>
                <w:b/>
                <w:bCs/>
                <w:color w:val="000000"/>
                <w:sz w:val="20"/>
              </w:rPr>
            </w:pPr>
            <w:r>
              <w:rPr>
                <w:b/>
                <w:color w:val="000000"/>
                <w:sz w:val="20"/>
              </w:rPr>
              <w:t>x</w:t>
            </w:r>
          </w:p>
        </w:tc>
      </w:tr>
      <w:tr w:rsidRPr="00B47B36" w:rsidR="003130C2" w:rsidTr="00F32872" w14:paraId="07538497"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27344025" w14:textId="77777777">
            <w:pPr>
              <w:spacing w:line="240" w:lineRule="auto"/>
              <w:jc w:val="left"/>
              <w:rPr>
                <w:color w:val="000000"/>
                <w:sz w:val="20"/>
              </w:rPr>
            </w:pPr>
            <w:r>
              <w:rPr>
                <w:color w:val="000000"/>
                <w:sz w:val="20"/>
              </w:rPr>
              <w:t>BGI – Building Global Innovators (tech start-up accelerator)</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A8DA4C2"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46F66DBC"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76DC952B" w14:textId="77777777">
            <w:pPr>
              <w:spacing w:line="240" w:lineRule="auto"/>
              <w:jc w:val="center"/>
              <w:rPr>
                <w:b/>
                <w:bCs/>
                <w:color w:val="000000"/>
                <w:sz w:val="20"/>
              </w:rPr>
            </w:pPr>
            <w:r>
              <w:rPr>
                <w:b/>
                <w:color w:val="000000"/>
                <w:sz w:val="20"/>
              </w:rPr>
              <w:t>x</w:t>
            </w:r>
          </w:p>
        </w:tc>
      </w:tr>
      <w:tr w:rsidRPr="00B47B36" w:rsidR="003130C2" w:rsidTr="00F32872" w14:paraId="2EB3057E"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2A1252F9" w14:textId="77777777">
            <w:pPr>
              <w:spacing w:line="240" w:lineRule="auto"/>
              <w:jc w:val="left"/>
              <w:rPr>
                <w:color w:val="000000"/>
                <w:sz w:val="20"/>
              </w:rPr>
            </w:pPr>
            <w:r>
              <w:rPr>
                <w:color w:val="000000"/>
                <w:sz w:val="20"/>
              </w:rPr>
              <w:t>FCT – Fundação para a Ciência e a Tecnologia (Foundation for Science and Technology)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C05E430"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290FD517"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5F6E8A0D" w14:textId="77777777">
            <w:pPr>
              <w:spacing w:line="240" w:lineRule="auto"/>
              <w:jc w:val="center"/>
              <w:rPr>
                <w:b/>
                <w:bCs/>
                <w:color w:val="000000"/>
                <w:sz w:val="20"/>
              </w:rPr>
            </w:pPr>
            <w:r>
              <w:rPr>
                <w:b/>
                <w:color w:val="000000"/>
                <w:sz w:val="20"/>
              </w:rPr>
              <w:t>x</w:t>
            </w:r>
          </w:p>
        </w:tc>
      </w:tr>
      <w:tr w:rsidRPr="00B47B36" w:rsidR="003130C2" w:rsidTr="00F32872" w14:paraId="405089B0"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24E6746A" w14:textId="77777777">
            <w:pPr>
              <w:spacing w:line="240" w:lineRule="auto"/>
              <w:jc w:val="left"/>
              <w:rPr>
                <w:color w:val="000000"/>
                <w:sz w:val="20"/>
              </w:rPr>
            </w:pPr>
            <w:r>
              <w:rPr>
                <w:color w:val="000000"/>
                <w:sz w:val="20"/>
              </w:rPr>
              <w:t>PRODUTECH – Pólo das Tecnologias de Produção (production technologies cluster)</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380CBE7B" w14:textId="77777777">
            <w:pPr>
              <w:spacing w:line="240" w:lineRule="auto"/>
              <w:jc w:val="left"/>
              <w:rPr>
                <w:b/>
                <w:bCs/>
                <w:color w:val="000000"/>
                <w:sz w:val="20"/>
              </w:rPr>
            </w:pPr>
            <w:r>
              <w:rPr>
                <w:b/>
                <w:color w:val="000000"/>
                <w:sz w:val="20"/>
              </w:rPr>
              <w:t>Portugal</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5BF44275"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44A6712C" w14:textId="77777777">
            <w:pPr>
              <w:spacing w:line="240" w:lineRule="auto"/>
              <w:jc w:val="center"/>
              <w:rPr>
                <w:b/>
                <w:bCs/>
                <w:color w:val="000000"/>
                <w:sz w:val="20"/>
              </w:rPr>
            </w:pPr>
            <w:r>
              <w:rPr>
                <w:b/>
                <w:color w:val="000000"/>
                <w:sz w:val="20"/>
              </w:rPr>
              <w:t>x</w:t>
            </w:r>
          </w:p>
        </w:tc>
      </w:tr>
      <w:tr w:rsidRPr="00B47B36" w:rsidR="003130C2" w:rsidTr="00F32872" w14:paraId="29E9EB6F"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6CBF0392" w14:textId="77777777">
            <w:pPr>
              <w:spacing w:line="240" w:lineRule="auto"/>
              <w:jc w:val="left"/>
              <w:rPr>
                <w:color w:val="000000"/>
                <w:sz w:val="20"/>
              </w:rPr>
            </w:pPr>
            <w:r>
              <w:rPr>
                <w:color w:val="000000"/>
                <w:sz w:val="20"/>
              </w:rPr>
              <w:t>KTH Royal Institute of Technology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76F8E1AF"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44F6FB46"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52127A48" w14:textId="77777777">
            <w:pPr>
              <w:spacing w:line="240" w:lineRule="auto"/>
              <w:jc w:val="center"/>
              <w:rPr>
                <w:b/>
                <w:bCs/>
                <w:color w:val="000000"/>
                <w:sz w:val="20"/>
              </w:rPr>
            </w:pPr>
            <w:r>
              <w:rPr>
                <w:b/>
                <w:color w:val="000000"/>
                <w:sz w:val="20"/>
              </w:rPr>
              <w:t>x</w:t>
            </w:r>
          </w:p>
        </w:tc>
      </w:tr>
      <w:tr w:rsidRPr="00B47B36" w:rsidR="003130C2" w:rsidTr="00F32872" w14:paraId="0D9B1C46"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0DF9BB8C" w14:textId="77777777">
            <w:pPr>
              <w:spacing w:line="240" w:lineRule="auto"/>
              <w:jc w:val="left"/>
              <w:rPr>
                <w:color w:val="000000"/>
                <w:sz w:val="20"/>
              </w:rPr>
            </w:pPr>
            <w:r>
              <w:rPr>
                <w:color w:val="000000"/>
                <w:sz w:val="20"/>
              </w:rPr>
              <w:t>Vinnova (innovation (government) agency)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409CA281"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541314FD"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7B191DDA" w14:textId="77777777">
            <w:pPr>
              <w:spacing w:line="240" w:lineRule="auto"/>
              <w:jc w:val="center"/>
              <w:rPr>
                <w:b/>
                <w:bCs/>
                <w:color w:val="000000"/>
                <w:sz w:val="20"/>
              </w:rPr>
            </w:pPr>
            <w:r>
              <w:rPr>
                <w:b/>
                <w:color w:val="000000"/>
                <w:sz w:val="20"/>
              </w:rPr>
              <w:t>x</w:t>
            </w:r>
          </w:p>
        </w:tc>
      </w:tr>
      <w:tr w:rsidRPr="00B47B36" w:rsidR="003130C2" w:rsidTr="00F32872" w14:paraId="69DDEECC"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2986873" w14:textId="77777777">
            <w:pPr>
              <w:spacing w:line="240" w:lineRule="auto"/>
              <w:jc w:val="left"/>
              <w:rPr>
                <w:color w:val="000000"/>
                <w:sz w:val="20"/>
              </w:rPr>
            </w:pPr>
            <w:r>
              <w:rPr>
                <w:color w:val="000000"/>
                <w:sz w:val="20"/>
              </w:rPr>
              <w:t>Karolinska Institutet (research-led medical university)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7BEBAE09"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1B807A32"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2ADC8B6F" w14:textId="77777777">
            <w:pPr>
              <w:spacing w:line="240" w:lineRule="auto"/>
              <w:jc w:val="center"/>
              <w:rPr>
                <w:b/>
                <w:bCs/>
                <w:color w:val="000000"/>
                <w:sz w:val="20"/>
              </w:rPr>
            </w:pPr>
            <w:r>
              <w:rPr>
                <w:b/>
                <w:color w:val="000000"/>
                <w:sz w:val="20"/>
              </w:rPr>
              <w:t>x</w:t>
            </w:r>
          </w:p>
        </w:tc>
      </w:tr>
      <w:tr w:rsidRPr="00B47B36" w:rsidR="003130C2" w:rsidTr="00F32872" w14:paraId="1E65ABA0"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021F0146" w14:textId="77777777">
            <w:pPr>
              <w:spacing w:line="240" w:lineRule="auto"/>
              <w:jc w:val="left"/>
              <w:rPr>
                <w:color w:val="000000"/>
                <w:sz w:val="20"/>
              </w:rPr>
            </w:pPr>
            <w:r>
              <w:rPr>
                <w:color w:val="000000"/>
                <w:sz w:val="20"/>
              </w:rPr>
              <w:t>Mediemyndigheten (The Swedish Agency for the Media)</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7A8082E3"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2F2A41F8"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0331891C" w14:textId="77777777">
            <w:pPr>
              <w:spacing w:line="240" w:lineRule="auto"/>
              <w:jc w:val="center"/>
              <w:rPr>
                <w:b/>
                <w:bCs/>
                <w:color w:val="000000"/>
                <w:sz w:val="20"/>
              </w:rPr>
            </w:pPr>
            <w:r>
              <w:rPr>
                <w:b/>
                <w:color w:val="000000"/>
                <w:sz w:val="20"/>
              </w:rPr>
              <w:t>x</w:t>
            </w:r>
          </w:p>
        </w:tc>
      </w:tr>
      <w:tr w:rsidRPr="00B47B36" w:rsidR="003130C2" w:rsidTr="00F32872" w14:paraId="6F566CCA"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3D75D24C" w14:textId="77777777">
            <w:pPr>
              <w:spacing w:line="240" w:lineRule="auto"/>
              <w:jc w:val="left"/>
              <w:rPr>
                <w:color w:val="000000"/>
                <w:sz w:val="20"/>
              </w:rPr>
            </w:pPr>
            <w:r>
              <w:rPr>
                <w:color w:val="000000"/>
                <w:sz w:val="20"/>
              </w:rPr>
              <w:t>Försäkringskassan – Swedish social insurance agency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6C118ECA"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789FCBC6"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25595674" w14:textId="77777777">
            <w:pPr>
              <w:spacing w:line="240" w:lineRule="auto"/>
              <w:jc w:val="center"/>
              <w:rPr>
                <w:b/>
                <w:bCs/>
                <w:color w:val="000000"/>
                <w:sz w:val="20"/>
              </w:rPr>
            </w:pPr>
            <w:r>
              <w:rPr>
                <w:b/>
                <w:color w:val="000000"/>
                <w:sz w:val="20"/>
              </w:rPr>
              <w:t> </w:t>
            </w:r>
          </w:p>
        </w:tc>
      </w:tr>
      <w:tr w:rsidRPr="00B47B36" w:rsidR="003130C2" w:rsidTr="00F32872" w14:paraId="55E3D73F"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61987A9D" w14:textId="77777777">
            <w:pPr>
              <w:spacing w:line="240" w:lineRule="auto"/>
              <w:jc w:val="left"/>
              <w:rPr>
                <w:color w:val="000000"/>
                <w:sz w:val="20"/>
              </w:rPr>
            </w:pPr>
            <w:r>
              <w:rPr>
                <w:color w:val="000000"/>
                <w:sz w:val="20"/>
              </w:rPr>
              <w:t>PropTech Sweden (property technology)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31A4D558"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1B99518F"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3DAA474" w14:textId="77777777">
            <w:pPr>
              <w:spacing w:line="240" w:lineRule="auto"/>
              <w:jc w:val="center"/>
              <w:rPr>
                <w:b/>
                <w:bCs/>
                <w:color w:val="000000"/>
                <w:sz w:val="20"/>
              </w:rPr>
            </w:pPr>
            <w:r>
              <w:rPr>
                <w:b/>
                <w:color w:val="000000"/>
                <w:sz w:val="20"/>
              </w:rPr>
              <w:t> </w:t>
            </w:r>
          </w:p>
        </w:tc>
      </w:tr>
      <w:tr w:rsidRPr="00B47B36" w:rsidR="003130C2" w:rsidTr="00F32872" w14:paraId="34592E4D"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20C57550" w14:textId="77777777">
            <w:pPr>
              <w:spacing w:line="240" w:lineRule="auto"/>
              <w:jc w:val="left"/>
              <w:rPr>
                <w:color w:val="000000"/>
                <w:sz w:val="20"/>
              </w:rPr>
            </w:pPr>
            <w:r>
              <w:rPr>
                <w:color w:val="000000"/>
                <w:sz w:val="20"/>
              </w:rPr>
              <w:t>Ifous (research institute – education)</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52324757"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6DE7C72B"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FD0B268" w14:textId="77777777">
            <w:pPr>
              <w:spacing w:line="240" w:lineRule="auto"/>
              <w:jc w:val="center"/>
              <w:rPr>
                <w:b/>
                <w:bCs/>
                <w:color w:val="000000"/>
                <w:sz w:val="20"/>
              </w:rPr>
            </w:pPr>
            <w:r>
              <w:rPr>
                <w:b/>
                <w:color w:val="000000"/>
                <w:sz w:val="20"/>
              </w:rPr>
              <w:t>x</w:t>
            </w:r>
          </w:p>
        </w:tc>
      </w:tr>
      <w:tr w:rsidRPr="00B47B36" w:rsidR="003130C2" w:rsidTr="00F32872" w14:paraId="209C6AC1"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5C5216D0" w14:textId="77777777">
            <w:pPr>
              <w:spacing w:line="240" w:lineRule="auto"/>
              <w:jc w:val="left"/>
              <w:rPr>
                <w:color w:val="000000"/>
                <w:sz w:val="20"/>
              </w:rPr>
            </w:pPr>
            <w:r>
              <w:rPr>
                <w:color w:val="000000"/>
                <w:sz w:val="20"/>
              </w:rPr>
              <w:t>Teknikföretagen (Association of Swedish Engineering Industries)</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54421768"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0688D590"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4A75B48D" w14:textId="77777777">
            <w:pPr>
              <w:spacing w:line="240" w:lineRule="auto"/>
              <w:jc w:val="center"/>
              <w:rPr>
                <w:b/>
                <w:bCs/>
                <w:color w:val="000000"/>
                <w:sz w:val="20"/>
              </w:rPr>
            </w:pPr>
            <w:r>
              <w:rPr>
                <w:b/>
                <w:color w:val="000000"/>
                <w:sz w:val="20"/>
              </w:rPr>
              <w:t> </w:t>
            </w:r>
          </w:p>
        </w:tc>
      </w:tr>
      <w:tr w:rsidRPr="00B47B36" w:rsidR="003130C2" w:rsidTr="00F32872" w14:paraId="2F207C39"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2BB82650" w14:textId="77777777">
            <w:pPr>
              <w:spacing w:line="240" w:lineRule="auto"/>
              <w:jc w:val="left"/>
              <w:rPr>
                <w:color w:val="000000"/>
                <w:sz w:val="20"/>
              </w:rPr>
            </w:pPr>
            <w:r>
              <w:rPr>
                <w:color w:val="000000"/>
                <w:sz w:val="20"/>
              </w:rPr>
              <w:t>TechSverige (tech sector organisation)</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52A28761"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4030768B" w14:textId="77777777">
            <w:pPr>
              <w:spacing w:line="240" w:lineRule="auto"/>
              <w:jc w:val="center"/>
              <w:rPr>
                <w:b/>
                <w:bCs/>
                <w:color w:val="000000"/>
                <w:sz w:val="20"/>
              </w:rPr>
            </w:pPr>
            <w:r>
              <w:rPr>
                <w:b/>
                <w:color w:val="000000"/>
                <w:sz w:val="20"/>
              </w:rPr>
              <w:t>x</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1E409853" w14:textId="77777777">
            <w:pPr>
              <w:spacing w:line="240" w:lineRule="auto"/>
              <w:jc w:val="center"/>
              <w:rPr>
                <w:b/>
                <w:bCs/>
                <w:color w:val="000000"/>
                <w:sz w:val="20"/>
              </w:rPr>
            </w:pPr>
            <w:r>
              <w:rPr>
                <w:b/>
                <w:color w:val="000000"/>
                <w:sz w:val="20"/>
              </w:rPr>
              <w:t> </w:t>
            </w:r>
          </w:p>
        </w:tc>
      </w:tr>
      <w:tr w:rsidRPr="00B47B36" w:rsidR="003130C2" w:rsidTr="00F32872" w14:paraId="6FCCB55B"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0C4A68E8" w14:textId="77777777">
            <w:pPr>
              <w:spacing w:line="240" w:lineRule="auto"/>
              <w:jc w:val="left"/>
              <w:rPr>
                <w:color w:val="000000"/>
                <w:sz w:val="20"/>
              </w:rPr>
            </w:pPr>
            <w:r>
              <w:rPr>
                <w:color w:val="000000"/>
                <w:sz w:val="20"/>
              </w:rPr>
              <w:t>Futurion (think tank for the working life of the future)</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DA749BA"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35C415F3"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3E8AD9A7" w14:textId="77777777">
            <w:pPr>
              <w:spacing w:line="240" w:lineRule="auto"/>
              <w:jc w:val="center"/>
              <w:rPr>
                <w:b/>
                <w:bCs/>
                <w:color w:val="000000"/>
                <w:sz w:val="20"/>
              </w:rPr>
            </w:pPr>
            <w:r>
              <w:rPr>
                <w:b/>
                <w:color w:val="000000"/>
                <w:sz w:val="20"/>
              </w:rPr>
              <w:t>x</w:t>
            </w:r>
          </w:p>
        </w:tc>
      </w:tr>
      <w:tr w:rsidRPr="00B47B36" w:rsidR="003130C2" w:rsidTr="00F32872" w14:paraId="02BAF08C"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B564E29" w14:textId="77777777">
            <w:pPr>
              <w:spacing w:line="240" w:lineRule="auto"/>
              <w:jc w:val="left"/>
              <w:rPr>
                <w:color w:val="000000"/>
                <w:sz w:val="20"/>
              </w:rPr>
            </w:pPr>
            <w:r>
              <w:rPr>
                <w:color w:val="000000"/>
                <w:sz w:val="20"/>
              </w:rPr>
              <w:t>Swedish National Coordination Centre for Cybersecurity research and innovation (NCC-SE), the Swedish Civil Contingencies Agency (MSB)</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59013629"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1E87B6BC"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577A1D17" w14:textId="77777777">
            <w:pPr>
              <w:spacing w:line="240" w:lineRule="auto"/>
              <w:jc w:val="center"/>
              <w:rPr>
                <w:b/>
                <w:bCs/>
                <w:color w:val="000000"/>
                <w:sz w:val="20"/>
              </w:rPr>
            </w:pPr>
            <w:r>
              <w:rPr>
                <w:b/>
                <w:color w:val="000000"/>
                <w:sz w:val="20"/>
              </w:rPr>
              <w:t>x</w:t>
            </w:r>
          </w:p>
        </w:tc>
      </w:tr>
      <w:tr w:rsidRPr="00B47B36" w:rsidR="003130C2" w:rsidTr="00F32872" w14:paraId="2B1E6D94"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58AAE1A1" w14:textId="77777777">
            <w:pPr>
              <w:spacing w:line="240" w:lineRule="auto"/>
              <w:jc w:val="left"/>
              <w:rPr>
                <w:color w:val="000000"/>
                <w:sz w:val="20"/>
              </w:rPr>
            </w:pPr>
            <w:r>
              <w:rPr>
                <w:color w:val="000000"/>
                <w:sz w:val="20"/>
              </w:rPr>
              <w:t>City of Stockholm</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2E9ED53A"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1E66E698"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CA9047F" w14:textId="77777777">
            <w:pPr>
              <w:spacing w:line="240" w:lineRule="auto"/>
              <w:jc w:val="center"/>
              <w:rPr>
                <w:b/>
                <w:bCs/>
                <w:color w:val="000000"/>
                <w:sz w:val="20"/>
              </w:rPr>
            </w:pPr>
            <w:r>
              <w:rPr>
                <w:b/>
                <w:color w:val="000000"/>
                <w:sz w:val="20"/>
              </w:rPr>
              <w:t>x</w:t>
            </w:r>
          </w:p>
        </w:tc>
      </w:tr>
      <w:tr w:rsidRPr="00B47B36" w:rsidR="003130C2" w:rsidTr="00F32872" w14:paraId="1C9727B8"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495EA0E7" w14:textId="77777777">
            <w:pPr>
              <w:spacing w:line="240" w:lineRule="auto"/>
              <w:jc w:val="left"/>
              <w:rPr>
                <w:color w:val="000000"/>
                <w:sz w:val="20"/>
              </w:rPr>
            </w:pPr>
            <w:r>
              <w:rPr>
                <w:color w:val="000000"/>
                <w:sz w:val="20"/>
              </w:rPr>
              <w:t>Region Stockholm</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4E4FAB76"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6171BD22"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371B770" w14:textId="77777777">
            <w:pPr>
              <w:spacing w:line="240" w:lineRule="auto"/>
              <w:jc w:val="center"/>
              <w:rPr>
                <w:b/>
                <w:bCs/>
                <w:color w:val="000000"/>
                <w:sz w:val="20"/>
              </w:rPr>
            </w:pPr>
            <w:r>
              <w:rPr>
                <w:b/>
                <w:color w:val="000000"/>
                <w:sz w:val="20"/>
              </w:rPr>
              <w:t>x</w:t>
            </w:r>
          </w:p>
        </w:tc>
      </w:tr>
      <w:tr w:rsidRPr="00B47B36" w:rsidR="003130C2" w:rsidTr="00F32872" w14:paraId="0C4D6428"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6DDB8420" w14:textId="77777777">
            <w:pPr>
              <w:spacing w:line="240" w:lineRule="auto"/>
              <w:jc w:val="left"/>
              <w:rPr>
                <w:color w:val="000000"/>
                <w:sz w:val="20"/>
              </w:rPr>
            </w:pPr>
            <w:r>
              <w:rPr>
                <w:color w:val="000000"/>
                <w:sz w:val="20"/>
              </w:rPr>
              <w:t>Swedish Association of Local Authorities and Regions (SALAR)</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968A801"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5F01E2E3"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666A04F7" w14:textId="77777777">
            <w:pPr>
              <w:spacing w:line="240" w:lineRule="auto"/>
              <w:jc w:val="center"/>
              <w:rPr>
                <w:b/>
                <w:bCs/>
                <w:color w:val="000000"/>
                <w:sz w:val="20"/>
              </w:rPr>
            </w:pPr>
            <w:r>
              <w:rPr>
                <w:b/>
                <w:color w:val="000000"/>
                <w:sz w:val="20"/>
              </w:rPr>
              <w:t>x</w:t>
            </w:r>
          </w:p>
        </w:tc>
      </w:tr>
      <w:tr w:rsidRPr="00B47B36" w:rsidR="003130C2" w:rsidTr="00F32872" w14:paraId="2F2481F8" w14:textId="77777777">
        <w:trPr>
          <w:trHeight w:val="270"/>
        </w:trPr>
        <w:tc>
          <w:tcPr>
            <w:tcW w:w="4810" w:type="dxa"/>
            <w:tcBorders>
              <w:top w:val="nil"/>
              <w:left w:val="single" w:color="auto" w:sz="8" w:space="0"/>
              <w:bottom w:val="single" w:color="BFBFBF" w:sz="8" w:space="0"/>
              <w:right w:val="single" w:color="BFBFBF" w:sz="8" w:space="0"/>
            </w:tcBorders>
            <w:shd w:val="clear" w:color="auto" w:fill="auto"/>
            <w:noWrap/>
            <w:vAlign w:val="center"/>
            <w:hideMark/>
          </w:tcPr>
          <w:p w:rsidRPr="009F3F65" w:rsidR="003130C2" w:rsidP="00F32872" w:rsidRDefault="003130C2" w14:paraId="1007FFA4" w14:textId="77777777">
            <w:pPr>
              <w:spacing w:line="240" w:lineRule="auto"/>
              <w:jc w:val="left"/>
              <w:rPr>
                <w:color w:val="000000"/>
                <w:sz w:val="20"/>
              </w:rPr>
            </w:pPr>
            <w:r>
              <w:rPr>
                <w:color w:val="000000"/>
                <w:sz w:val="20"/>
              </w:rPr>
              <w:t>Stockholm School of Economics – University</w:t>
            </w:r>
          </w:p>
        </w:tc>
        <w:tc>
          <w:tcPr>
            <w:tcW w:w="1559" w:type="dxa"/>
            <w:tcBorders>
              <w:top w:val="nil"/>
              <w:left w:val="nil"/>
              <w:bottom w:val="single" w:color="BFBFBF" w:sz="8" w:space="0"/>
              <w:right w:val="single" w:color="BFBFBF" w:sz="8" w:space="0"/>
            </w:tcBorders>
            <w:shd w:val="clear" w:color="auto" w:fill="auto"/>
            <w:noWrap/>
            <w:vAlign w:val="center"/>
            <w:hideMark/>
          </w:tcPr>
          <w:p w:rsidRPr="009F3F65" w:rsidR="003130C2" w:rsidP="00F32872" w:rsidRDefault="003130C2" w14:paraId="1DE6F765"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BFBFBF" w:sz="8" w:space="0"/>
              <w:right w:val="single" w:color="BFBFBF" w:sz="8" w:space="0"/>
            </w:tcBorders>
            <w:shd w:val="clear" w:color="auto" w:fill="auto"/>
            <w:vAlign w:val="center"/>
            <w:hideMark/>
          </w:tcPr>
          <w:p w:rsidRPr="009F3F65" w:rsidR="003130C2" w:rsidP="00F32872" w:rsidRDefault="003130C2" w14:paraId="40AD95BD" w14:textId="77777777">
            <w:pPr>
              <w:spacing w:line="240" w:lineRule="auto"/>
              <w:jc w:val="center"/>
              <w:rPr>
                <w:b/>
                <w:bCs/>
                <w:color w:val="000000"/>
                <w:sz w:val="20"/>
              </w:rPr>
            </w:pPr>
            <w:r>
              <w:rPr>
                <w:b/>
                <w:color w:val="000000"/>
                <w:sz w:val="20"/>
              </w:rPr>
              <w:t> </w:t>
            </w:r>
          </w:p>
        </w:tc>
        <w:tc>
          <w:tcPr>
            <w:tcW w:w="1317" w:type="dxa"/>
            <w:tcBorders>
              <w:top w:val="nil"/>
              <w:left w:val="nil"/>
              <w:bottom w:val="single" w:color="BFBFBF" w:sz="8" w:space="0"/>
              <w:right w:val="single" w:color="auto" w:sz="8" w:space="0"/>
            </w:tcBorders>
            <w:shd w:val="clear" w:color="auto" w:fill="auto"/>
            <w:vAlign w:val="center"/>
            <w:hideMark/>
          </w:tcPr>
          <w:p w:rsidRPr="009F3F65" w:rsidR="003130C2" w:rsidP="00F32872" w:rsidRDefault="003130C2" w14:paraId="5E564867" w14:textId="77777777">
            <w:pPr>
              <w:spacing w:line="240" w:lineRule="auto"/>
              <w:jc w:val="center"/>
              <w:rPr>
                <w:b/>
                <w:bCs/>
                <w:color w:val="000000"/>
                <w:sz w:val="20"/>
              </w:rPr>
            </w:pPr>
            <w:r>
              <w:rPr>
                <w:b/>
                <w:color w:val="000000"/>
                <w:sz w:val="20"/>
              </w:rPr>
              <w:t>x</w:t>
            </w:r>
          </w:p>
        </w:tc>
      </w:tr>
      <w:tr w:rsidRPr="00B47B36" w:rsidR="003130C2" w:rsidTr="00F32872" w14:paraId="13358F3F" w14:textId="77777777">
        <w:trPr>
          <w:trHeight w:val="270"/>
        </w:trPr>
        <w:tc>
          <w:tcPr>
            <w:tcW w:w="4810" w:type="dxa"/>
            <w:tcBorders>
              <w:top w:val="nil"/>
              <w:left w:val="single" w:color="auto" w:sz="8" w:space="0"/>
              <w:bottom w:val="single" w:color="auto" w:sz="4" w:space="0"/>
              <w:right w:val="single" w:color="BFBFBF" w:sz="8" w:space="0"/>
            </w:tcBorders>
            <w:shd w:val="clear" w:color="auto" w:fill="auto"/>
            <w:noWrap/>
            <w:vAlign w:val="center"/>
            <w:hideMark/>
          </w:tcPr>
          <w:p w:rsidRPr="009F3F65" w:rsidR="003130C2" w:rsidP="00F32872" w:rsidRDefault="003130C2" w14:paraId="269AC5D0" w14:textId="77777777">
            <w:pPr>
              <w:spacing w:line="240" w:lineRule="auto"/>
              <w:jc w:val="left"/>
              <w:rPr>
                <w:color w:val="000000"/>
                <w:sz w:val="20"/>
              </w:rPr>
            </w:pPr>
            <w:r>
              <w:rPr>
                <w:color w:val="000000"/>
                <w:sz w:val="20"/>
              </w:rPr>
              <w:t>BioExcel Centre of Excellence</w:t>
            </w:r>
          </w:p>
        </w:tc>
        <w:tc>
          <w:tcPr>
            <w:tcW w:w="1559" w:type="dxa"/>
            <w:tcBorders>
              <w:top w:val="nil"/>
              <w:left w:val="nil"/>
              <w:bottom w:val="single" w:color="auto" w:sz="4" w:space="0"/>
              <w:right w:val="single" w:color="BFBFBF" w:sz="8" w:space="0"/>
            </w:tcBorders>
            <w:shd w:val="clear" w:color="auto" w:fill="auto"/>
            <w:noWrap/>
            <w:vAlign w:val="center"/>
            <w:hideMark/>
          </w:tcPr>
          <w:p w:rsidRPr="009F3F65" w:rsidR="003130C2" w:rsidP="00F32872" w:rsidRDefault="003130C2" w14:paraId="1AA37151" w14:textId="77777777">
            <w:pPr>
              <w:spacing w:line="240" w:lineRule="auto"/>
              <w:jc w:val="left"/>
              <w:rPr>
                <w:b/>
                <w:bCs/>
                <w:color w:val="000000"/>
                <w:sz w:val="20"/>
              </w:rPr>
            </w:pPr>
            <w:r>
              <w:rPr>
                <w:b/>
                <w:color w:val="000000"/>
                <w:sz w:val="20"/>
              </w:rPr>
              <w:t>Sweden</w:t>
            </w:r>
          </w:p>
        </w:tc>
        <w:tc>
          <w:tcPr>
            <w:tcW w:w="1428" w:type="dxa"/>
            <w:tcBorders>
              <w:top w:val="nil"/>
              <w:left w:val="nil"/>
              <w:bottom w:val="single" w:color="auto" w:sz="4" w:space="0"/>
              <w:right w:val="single" w:color="BFBFBF" w:sz="8" w:space="0"/>
            </w:tcBorders>
            <w:shd w:val="clear" w:color="auto" w:fill="auto"/>
            <w:vAlign w:val="center"/>
            <w:hideMark/>
          </w:tcPr>
          <w:p w:rsidRPr="009F3F65" w:rsidR="003130C2" w:rsidP="00F32872" w:rsidRDefault="003130C2" w14:paraId="0B3EDF1C" w14:textId="77777777">
            <w:pPr>
              <w:spacing w:line="240" w:lineRule="auto"/>
              <w:jc w:val="center"/>
              <w:rPr>
                <w:b/>
                <w:bCs/>
                <w:color w:val="000000"/>
                <w:sz w:val="20"/>
              </w:rPr>
            </w:pPr>
            <w:r>
              <w:rPr>
                <w:b/>
                <w:color w:val="000000"/>
                <w:sz w:val="20"/>
              </w:rPr>
              <w:t> </w:t>
            </w:r>
          </w:p>
        </w:tc>
        <w:tc>
          <w:tcPr>
            <w:tcW w:w="1317" w:type="dxa"/>
            <w:tcBorders>
              <w:top w:val="nil"/>
              <w:left w:val="nil"/>
              <w:bottom w:val="single" w:color="auto" w:sz="4" w:space="0"/>
              <w:right w:val="single" w:color="auto" w:sz="8" w:space="0"/>
            </w:tcBorders>
            <w:shd w:val="clear" w:color="auto" w:fill="auto"/>
            <w:vAlign w:val="center"/>
            <w:hideMark/>
          </w:tcPr>
          <w:p w:rsidRPr="009F3F65" w:rsidR="003130C2" w:rsidP="00F32872" w:rsidRDefault="003130C2" w14:paraId="0601EEDF" w14:textId="77777777">
            <w:pPr>
              <w:spacing w:line="240" w:lineRule="auto"/>
              <w:jc w:val="center"/>
              <w:rPr>
                <w:b/>
                <w:bCs/>
                <w:color w:val="000000"/>
                <w:sz w:val="20"/>
              </w:rPr>
            </w:pPr>
            <w:r>
              <w:rPr>
                <w:b/>
                <w:color w:val="000000"/>
                <w:sz w:val="20"/>
              </w:rPr>
              <w:t>x</w:t>
            </w:r>
          </w:p>
        </w:tc>
      </w:tr>
      <w:tr w:rsidRPr="00B47B36" w:rsidR="003130C2" w:rsidTr="00F32872" w14:paraId="5D01ED46" w14:textId="77777777">
        <w:trPr>
          <w:trHeight w:val="270"/>
        </w:trPr>
        <w:tc>
          <w:tcPr>
            <w:tcW w:w="4810"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F3F65" w:rsidR="003130C2" w:rsidP="00F32872" w:rsidRDefault="003130C2" w14:paraId="08C51A23" w14:textId="77777777">
            <w:pPr>
              <w:spacing w:line="240" w:lineRule="auto"/>
              <w:jc w:val="left"/>
              <w:rPr>
                <w:color w:val="000000"/>
                <w:sz w:val="20"/>
              </w:rPr>
            </w:pPr>
            <w:r>
              <w:rPr>
                <w:color w:val="000000"/>
                <w:sz w:val="20"/>
              </w:rPr>
              <w:t>Swedish Edtech Industry</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F3F65" w:rsidR="003130C2" w:rsidP="00F32872" w:rsidRDefault="003130C2" w14:paraId="0C8877AD" w14:textId="77777777">
            <w:pPr>
              <w:spacing w:line="240" w:lineRule="auto"/>
              <w:jc w:val="left"/>
              <w:rPr>
                <w:b/>
                <w:bCs/>
                <w:color w:val="000000"/>
                <w:sz w:val="20"/>
              </w:rPr>
            </w:pPr>
            <w:r>
              <w:rPr>
                <w:b/>
                <w:color w:val="000000"/>
                <w:sz w:val="20"/>
              </w:rPr>
              <w:t>Sweden</w:t>
            </w:r>
          </w:p>
        </w:tc>
        <w:tc>
          <w:tcPr>
            <w:tcW w:w="1428" w:type="dxa"/>
            <w:tcBorders>
              <w:top w:val="single" w:color="auto" w:sz="4" w:space="0"/>
              <w:left w:val="single" w:color="auto" w:sz="4" w:space="0"/>
              <w:bottom w:val="single" w:color="auto" w:sz="4" w:space="0"/>
              <w:right w:val="single" w:color="auto" w:sz="4" w:space="0"/>
            </w:tcBorders>
            <w:shd w:val="clear" w:color="auto" w:fill="auto"/>
            <w:vAlign w:val="center"/>
            <w:hideMark/>
          </w:tcPr>
          <w:p w:rsidRPr="009F3F65" w:rsidR="003130C2" w:rsidP="00F32872" w:rsidRDefault="003130C2" w14:paraId="6A63DBD8" w14:textId="77777777">
            <w:pPr>
              <w:spacing w:line="240" w:lineRule="auto"/>
              <w:jc w:val="center"/>
              <w:rPr>
                <w:b/>
                <w:bCs/>
                <w:color w:val="000000"/>
                <w:sz w:val="20"/>
              </w:rPr>
            </w:pPr>
            <w:r>
              <w:rPr>
                <w:b/>
                <w:color w:val="000000"/>
                <w:sz w:val="20"/>
              </w:rPr>
              <w:t>x</w:t>
            </w:r>
          </w:p>
        </w:tc>
        <w:tc>
          <w:tcPr>
            <w:tcW w:w="1317" w:type="dxa"/>
            <w:tcBorders>
              <w:top w:val="single" w:color="auto" w:sz="4" w:space="0"/>
              <w:left w:val="single" w:color="auto" w:sz="4" w:space="0"/>
              <w:bottom w:val="single" w:color="auto" w:sz="4" w:space="0"/>
              <w:right w:val="single" w:color="auto" w:sz="4" w:space="0"/>
            </w:tcBorders>
            <w:shd w:val="clear" w:color="auto" w:fill="auto"/>
            <w:vAlign w:val="center"/>
            <w:hideMark/>
          </w:tcPr>
          <w:p w:rsidRPr="009F3F65" w:rsidR="003130C2" w:rsidP="00F32872" w:rsidRDefault="003130C2" w14:paraId="13F5EFEC" w14:textId="77777777">
            <w:pPr>
              <w:spacing w:line="240" w:lineRule="auto"/>
              <w:jc w:val="center"/>
              <w:rPr>
                <w:b/>
                <w:bCs/>
                <w:color w:val="000000"/>
                <w:sz w:val="20"/>
              </w:rPr>
            </w:pPr>
            <w:r>
              <w:rPr>
                <w:b/>
                <w:color w:val="000000"/>
                <w:sz w:val="20"/>
              </w:rPr>
              <w:t>x</w:t>
            </w:r>
          </w:p>
        </w:tc>
      </w:tr>
      <w:tr w:rsidRPr="00B47B36" w:rsidR="003130C2" w:rsidTr="00F32872" w14:paraId="66BD82AD" w14:textId="77777777">
        <w:trPr>
          <w:trHeight w:val="270"/>
        </w:trPr>
        <w:tc>
          <w:tcPr>
            <w:tcW w:w="4810" w:type="dxa"/>
            <w:tcBorders>
              <w:top w:val="single" w:color="auto" w:sz="4" w:space="0"/>
              <w:left w:val="single" w:color="auto" w:sz="4" w:space="0"/>
              <w:bottom w:val="single" w:color="auto" w:sz="4" w:space="0"/>
              <w:right w:val="single" w:color="auto" w:sz="4" w:space="0"/>
            </w:tcBorders>
            <w:shd w:val="clear" w:color="auto" w:fill="auto"/>
            <w:noWrap/>
            <w:vAlign w:val="center"/>
          </w:tcPr>
          <w:p w:rsidRPr="009F3F65" w:rsidR="003130C2" w:rsidP="00F32872" w:rsidRDefault="003130C2" w14:paraId="2DF88DA4" w14:textId="77777777">
            <w:pPr>
              <w:spacing w:line="240" w:lineRule="auto"/>
              <w:jc w:val="left"/>
              <w:rPr>
                <w:color w:val="000000"/>
                <w:sz w:val="20"/>
                <w:lang w:val="en-GB" w:eastAsia="fr-BE"/>
              </w:rPr>
            </w:pP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tcPr>
          <w:p w:rsidRPr="009F3F65" w:rsidR="003130C2" w:rsidP="00F32872" w:rsidRDefault="003130C2" w14:paraId="335EA60B" w14:textId="77777777">
            <w:pPr>
              <w:spacing w:line="240" w:lineRule="auto"/>
              <w:jc w:val="left"/>
              <w:rPr>
                <w:b/>
                <w:bCs/>
                <w:color w:val="000000"/>
                <w:sz w:val="20"/>
                <w:lang w:val="en-GB" w:eastAsia="fr-BE"/>
              </w:rPr>
            </w:pPr>
          </w:p>
        </w:tc>
        <w:tc>
          <w:tcPr>
            <w:tcW w:w="1428" w:type="dxa"/>
            <w:tcBorders>
              <w:top w:val="single" w:color="auto" w:sz="4" w:space="0"/>
              <w:left w:val="single" w:color="auto" w:sz="4" w:space="0"/>
              <w:bottom w:val="single" w:color="auto" w:sz="4" w:space="0"/>
              <w:right w:val="single" w:color="auto" w:sz="4" w:space="0"/>
            </w:tcBorders>
            <w:shd w:val="clear" w:color="auto" w:fill="auto"/>
            <w:vAlign w:val="center"/>
          </w:tcPr>
          <w:p w:rsidRPr="009F3F65" w:rsidR="003130C2" w:rsidP="00F32872" w:rsidRDefault="003130C2" w14:paraId="5114C930" w14:textId="77777777">
            <w:pPr>
              <w:spacing w:line="240" w:lineRule="auto"/>
              <w:jc w:val="center"/>
              <w:rPr>
                <w:b/>
                <w:bCs/>
                <w:color w:val="000000"/>
                <w:sz w:val="20"/>
              </w:rPr>
            </w:pPr>
            <w:r>
              <w:rPr>
                <w:b/>
                <w:color w:val="000000"/>
                <w:sz w:val="20"/>
              </w:rPr>
              <w:t>40</w:t>
            </w:r>
          </w:p>
        </w:tc>
        <w:tc>
          <w:tcPr>
            <w:tcW w:w="1317" w:type="dxa"/>
            <w:tcBorders>
              <w:top w:val="single" w:color="auto" w:sz="4" w:space="0"/>
              <w:left w:val="single" w:color="auto" w:sz="4" w:space="0"/>
              <w:bottom w:val="single" w:color="auto" w:sz="4" w:space="0"/>
              <w:right w:val="single" w:color="auto" w:sz="4" w:space="0"/>
            </w:tcBorders>
            <w:shd w:val="clear" w:color="auto" w:fill="auto"/>
            <w:vAlign w:val="center"/>
          </w:tcPr>
          <w:p w:rsidRPr="009F3F65" w:rsidR="003130C2" w:rsidP="00F32872" w:rsidRDefault="003130C2" w14:paraId="2577246F" w14:textId="77777777">
            <w:pPr>
              <w:spacing w:line="240" w:lineRule="auto"/>
              <w:jc w:val="center"/>
              <w:rPr>
                <w:b/>
                <w:bCs/>
                <w:color w:val="000000"/>
                <w:sz w:val="20"/>
              </w:rPr>
            </w:pPr>
            <w:r>
              <w:rPr>
                <w:b/>
                <w:color w:val="000000"/>
                <w:sz w:val="20"/>
              </w:rPr>
              <w:t>76</w:t>
            </w:r>
          </w:p>
        </w:tc>
      </w:tr>
      <w:tr w:rsidRPr="00B47B36" w:rsidR="003130C2" w:rsidTr="00F32872" w14:paraId="6F5E38BA" w14:textId="77777777">
        <w:trPr>
          <w:trHeight w:val="270"/>
        </w:trPr>
        <w:tc>
          <w:tcPr>
            <w:tcW w:w="4810" w:type="dxa"/>
            <w:tcBorders>
              <w:top w:val="single" w:color="auto" w:sz="4" w:space="0"/>
              <w:left w:val="single" w:color="auto" w:sz="8" w:space="0"/>
              <w:bottom w:val="single" w:color="auto" w:sz="8" w:space="0"/>
              <w:right w:val="single" w:color="BFBFBF" w:sz="8" w:space="0"/>
            </w:tcBorders>
            <w:shd w:val="clear" w:color="auto" w:fill="auto"/>
            <w:noWrap/>
            <w:vAlign w:val="center"/>
          </w:tcPr>
          <w:p w:rsidRPr="009F3F65" w:rsidR="003130C2" w:rsidP="00F32872" w:rsidRDefault="003130C2" w14:paraId="0F4B0436" w14:textId="77777777">
            <w:pPr>
              <w:spacing w:line="240" w:lineRule="auto"/>
              <w:jc w:val="left"/>
              <w:rPr>
                <w:b/>
                <w:bCs/>
                <w:color w:val="000000"/>
                <w:sz w:val="20"/>
              </w:rPr>
            </w:pPr>
            <w:r>
              <w:rPr>
                <w:b/>
                <w:color w:val="000000"/>
                <w:sz w:val="20"/>
              </w:rPr>
              <w:t>TOTAL: 116</w:t>
            </w:r>
          </w:p>
        </w:tc>
        <w:tc>
          <w:tcPr>
            <w:tcW w:w="1559" w:type="dxa"/>
            <w:tcBorders>
              <w:top w:val="single" w:color="auto" w:sz="4" w:space="0"/>
              <w:left w:val="nil"/>
              <w:bottom w:val="single" w:color="auto" w:sz="8" w:space="0"/>
              <w:right w:val="single" w:color="BFBFBF" w:sz="8" w:space="0"/>
            </w:tcBorders>
            <w:shd w:val="clear" w:color="auto" w:fill="auto"/>
            <w:noWrap/>
            <w:vAlign w:val="center"/>
          </w:tcPr>
          <w:p w:rsidRPr="009F3F65" w:rsidR="003130C2" w:rsidP="00F32872" w:rsidRDefault="003130C2" w14:paraId="4BED4B88" w14:textId="77777777">
            <w:pPr>
              <w:spacing w:line="240" w:lineRule="auto"/>
              <w:jc w:val="left"/>
              <w:rPr>
                <w:b/>
                <w:bCs/>
                <w:color w:val="000000"/>
                <w:sz w:val="20"/>
                <w:lang w:val="en-GB" w:eastAsia="fr-BE"/>
              </w:rPr>
            </w:pPr>
          </w:p>
        </w:tc>
        <w:tc>
          <w:tcPr>
            <w:tcW w:w="1428" w:type="dxa"/>
            <w:tcBorders>
              <w:top w:val="single" w:color="auto" w:sz="4" w:space="0"/>
              <w:left w:val="nil"/>
              <w:bottom w:val="single" w:color="auto" w:sz="8" w:space="0"/>
              <w:right w:val="single" w:color="BFBFBF" w:sz="8" w:space="0"/>
            </w:tcBorders>
            <w:shd w:val="clear" w:color="auto" w:fill="auto"/>
            <w:vAlign w:val="center"/>
          </w:tcPr>
          <w:p w:rsidRPr="009F3F65" w:rsidR="003130C2" w:rsidP="00F32872" w:rsidRDefault="003130C2" w14:paraId="697777EC" w14:textId="77777777">
            <w:pPr>
              <w:spacing w:line="240" w:lineRule="auto"/>
              <w:jc w:val="center"/>
              <w:rPr>
                <w:b/>
                <w:bCs/>
                <w:color w:val="000000"/>
                <w:sz w:val="20"/>
                <w:lang w:val="en-GB" w:eastAsia="en-GB"/>
              </w:rPr>
            </w:pPr>
          </w:p>
        </w:tc>
        <w:tc>
          <w:tcPr>
            <w:tcW w:w="1317" w:type="dxa"/>
            <w:tcBorders>
              <w:top w:val="single" w:color="auto" w:sz="4" w:space="0"/>
              <w:left w:val="nil"/>
              <w:bottom w:val="single" w:color="auto" w:sz="8" w:space="0"/>
              <w:right w:val="single" w:color="auto" w:sz="8" w:space="0"/>
            </w:tcBorders>
            <w:shd w:val="clear" w:color="auto" w:fill="auto"/>
            <w:vAlign w:val="center"/>
          </w:tcPr>
          <w:p w:rsidRPr="009F3F65" w:rsidR="003130C2" w:rsidP="00F32872" w:rsidRDefault="003130C2" w14:paraId="27407892" w14:textId="77777777">
            <w:pPr>
              <w:spacing w:line="240" w:lineRule="auto"/>
              <w:jc w:val="center"/>
              <w:rPr>
                <w:b/>
                <w:bCs/>
                <w:color w:val="000000"/>
                <w:sz w:val="20"/>
                <w:lang w:val="en-GB" w:eastAsia="en-GB"/>
              </w:rPr>
            </w:pPr>
          </w:p>
        </w:tc>
      </w:tr>
    </w:tbl>
    <w:p w:rsidRPr="009F3F65" w:rsidR="003130C2" w:rsidP="003130C2" w:rsidRDefault="003130C2" w14:paraId="0CB3208C" w14:textId="77777777">
      <w:pPr>
        <w:rPr>
          <w:lang w:val="en-GB"/>
        </w:rPr>
      </w:pPr>
    </w:p>
    <w:p w:rsidRPr="009F3F65" w:rsidR="003130C2" w:rsidP="003130C2" w:rsidRDefault="003130C2" w14:paraId="4EF460C4" w14:textId="77777777">
      <w:pPr>
        <w:pStyle w:val="Footer"/>
        <w:rPr>
          <w:lang w:val="en-GB"/>
        </w:rPr>
      </w:pPr>
    </w:p>
    <w:p w:rsidRPr="009F3F65" w:rsidR="003130C2" w:rsidP="003130C2" w:rsidRDefault="003130C2" w14:paraId="10312B1A" w14:textId="77777777">
      <w:pPr>
        <w:jc w:val="center"/>
      </w:pPr>
      <w:r>
        <w:t>_____________</w:t>
      </w:r>
    </w:p>
    <w:p w:rsidRPr="009F3F65" w:rsidR="00F53370" w:rsidP="00046489" w:rsidRDefault="00F53370" w14:paraId="6BABC1C7" w14:textId="11AC3F6B">
      <w:pPr>
        <w:jc w:val="center"/>
        <w:rPr>
          <w:lang w:val="en-GB"/>
        </w:rPr>
      </w:pPr>
    </w:p>
    <w:sectPr w:rsidRPr="009F3F65" w:rsidR="00F53370" w:rsidSect="0005674E">
      <w:headerReference w:type="even" r:id="rId84"/>
      <w:headerReference w:type="default" r:id="rId85"/>
      <w:footerReference w:type="default" r:id="rId86"/>
      <w:headerReference w:type="first" r:id="rId87"/>
      <w:pgSz w:w="11907" w:h="16839" w:code="9"/>
      <w:pgMar w:top="1418" w:right="1418" w:bottom="1418" w:left="1418" w:header="709" w:footer="709"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06EC67C" w14:textId="77777777" w:rsidR="00234674" w:rsidRDefault="00234674" w:rsidP="00F53370">
      <w:pPr>
        <w:spacing w:line="240" w:lineRule="auto"/>
      </w:pPr>
      <w:r>
        <w:separator/>
      </w:r>
    </w:p>
  </w:endnote>
  <w:endnote w:type="continuationSeparator" w:id="0">
    <w:p w14:paraId="5D736FD4" w14:textId="77777777" w:rsidR="00234674" w:rsidRDefault="00234674" w:rsidP="00F53370">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25FB55" w14:textId="77777777" w:rsidR="004965B9" w:rsidRDefault="004965B9">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2EDAB1" w14:textId="77777777" w:rsidR="004965B9" w:rsidRDefault="004965B9">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5B6C43" w14:textId="77777777" w:rsidR="004965B9" w:rsidRDefault="004965B9">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2FD4BD" w14:textId="77777777" w:rsidR="00574C9B" w:rsidRDefault="00574C9B">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A88393" w14:textId="77777777" w:rsidR="003130C2" w:rsidRPr="009342EE" w:rsidRDefault="003130C2" w:rsidP="009342EE">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C32D78" w14:textId="27FD81DB" w:rsidR="003130C2" w:rsidRPr="009342EE" w:rsidRDefault="0005674E" w:rsidP="0005674E">
    <w:pPr>
      <w:pStyle w:val="Footer"/>
      <w:jc w:val="left"/>
    </w:pPr>
    <w:r>
      <w:t xml:space="preserve">INT/1054 – EESC-2024-00492-00-00-RE-TRA (EN) </w:t>
    </w:r>
    <w:r>
      <w:fldChar w:fldCharType="begin"/>
    </w:r>
    <w:r>
      <w:instrText xml:space="preserve"> PAGE  \* Arabic  \* MERGEFORMAT </w:instrText>
    </w:r>
    <w:r>
      <w:fldChar w:fldCharType="separate"/>
    </w:r>
    <w:r>
      <w:t>6</w:t>
    </w:r>
    <w:r>
      <w:fldChar w:fldCharType="end"/>
    </w:r>
    <w:r>
      <w:t>/</w:t>
    </w:r>
    <w:r>
      <w:fldChar w:fldCharType="begin"/>
    </w:r>
    <w:r>
      <w:instrText xml:space="preserve"> = </w:instrText>
    </w:r>
    <w:fldSimple w:instr=" NUMPAGES ">
      <w:r w:rsidR="00264772">
        <w:rPr>
          <w:noProof/>
        </w:rPr>
        <w:instrText>76</w:instrText>
      </w:r>
    </w:fldSimple>
    <w:r>
      <w:instrText xml:space="preserve"> - 2 </w:instrText>
    </w:r>
    <w:r>
      <w:fldChar w:fldCharType="separate"/>
    </w:r>
    <w:r w:rsidR="00264772">
      <w:rPr>
        <w:noProof/>
      </w:rPr>
      <w:t>74</w:t>
    </w:r>
    <w: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4F61FA" w14:textId="77777777" w:rsidR="003130C2" w:rsidRPr="009342EE" w:rsidRDefault="003130C2" w:rsidP="009342EE">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9A25C4" w14:textId="77777777" w:rsidR="003130C2" w:rsidRPr="009342EE" w:rsidRDefault="003130C2" w:rsidP="009342EE">
    <w:pPr>
      <w:pStyle w:val="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838A89" w14:textId="49E80A22" w:rsidR="003130C2" w:rsidRPr="009342EE" w:rsidRDefault="0005674E" w:rsidP="0005674E">
    <w:pPr>
      <w:pStyle w:val="Footer"/>
      <w:jc w:val="left"/>
    </w:pPr>
    <w:r>
      <w:t xml:space="preserve">INT/1054 – EESC-2024-00492-00-00-RE-TRA (EN) </w:t>
    </w:r>
    <w:r>
      <w:fldChar w:fldCharType="begin"/>
    </w:r>
    <w:r>
      <w:instrText xml:space="preserve"> PAGE  \* Arabic  \* MERGEFORMAT </w:instrText>
    </w:r>
    <w:r>
      <w:fldChar w:fldCharType="separate"/>
    </w:r>
    <w:r>
      <w:t>9</w:t>
    </w:r>
    <w:r>
      <w:fldChar w:fldCharType="end"/>
    </w:r>
    <w:r>
      <w:t>/</w:t>
    </w:r>
    <w:r>
      <w:fldChar w:fldCharType="begin"/>
    </w:r>
    <w:r>
      <w:instrText xml:space="preserve"> = </w:instrText>
    </w:r>
    <w:fldSimple w:instr=" NUMPAGES ">
      <w:r w:rsidR="00264772">
        <w:rPr>
          <w:noProof/>
        </w:rPr>
        <w:instrText>35</w:instrText>
      </w:r>
    </w:fldSimple>
    <w:r>
      <w:instrText xml:space="preserve"> - 2 </w:instrText>
    </w:r>
    <w:r>
      <w:fldChar w:fldCharType="separate"/>
    </w:r>
    <w:r w:rsidR="00264772">
      <w:rPr>
        <w:noProof/>
      </w:rPr>
      <w:t>33</w:t>
    </w:r>
    <w:r>
      <w:fldChar w:fldCharType="end"/>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F75985" w14:textId="77777777" w:rsidR="003130C2" w:rsidRPr="009342EE" w:rsidRDefault="003130C2" w:rsidP="009342EE">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8FCA67" w14:textId="4E7FAC58" w:rsidR="00A051A1" w:rsidRDefault="0005674E" w:rsidP="0005674E">
    <w:pPr>
      <w:pStyle w:val="Footer"/>
      <w:jc w:val="left"/>
    </w:pPr>
    <w:r>
      <w:t xml:space="preserve">INT/1054 – EESC-2024-00492-00-00-RE-TRA (EN) </w:t>
    </w:r>
    <w:r>
      <w:fldChar w:fldCharType="begin"/>
    </w:r>
    <w:r>
      <w:instrText xml:space="preserve"> PAGE  \* Arabic  \* MERGEFORMAT </w:instrText>
    </w:r>
    <w:r>
      <w:fldChar w:fldCharType="separate"/>
    </w:r>
    <w:r>
      <w:t>10</w:t>
    </w:r>
    <w:r>
      <w:fldChar w:fldCharType="end"/>
    </w:r>
    <w:r>
      <w:t>/</w:t>
    </w:r>
    <w:r>
      <w:fldChar w:fldCharType="begin"/>
    </w:r>
    <w:r>
      <w:instrText xml:space="preserve"> = </w:instrText>
    </w:r>
    <w:fldSimple w:instr=" NUMPAGES ">
      <w:r w:rsidR="00264772">
        <w:rPr>
          <w:noProof/>
        </w:rPr>
        <w:instrText>86</w:instrText>
      </w:r>
    </w:fldSimple>
    <w:r>
      <w:instrText xml:space="preserve"> - 2 </w:instrText>
    </w:r>
    <w:r>
      <w:fldChar w:fldCharType="separate"/>
    </w:r>
    <w:r w:rsidR="00264772">
      <w:rPr>
        <w:noProof/>
      </w:rPr>
      <w:t>84</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7239027" w14:textId="77777777" w:rsidR="00234674" w:rsidRDefault="00234674" w:rsidP="00F53370">
      <w:pPr>
        <w:spacing w:line="240" w:lineRule="auto"/>
      </w:pPr>
      <w:r>
        <w:separator/>
      </w:r>
    </w:p>
  </w:footnote>
  <w:footnote w:type="continuationSeparator" w:id="0">
    <w:p w14:paraId="7E3BB50C" w14:textId="77777777" w:rsidR="00234674" w:rsidRDefault="00234674" w:rsidP="00F53370">
      <w:pPr>
        <w:spacing w:line="240" w:lineRule="auto"/>
      </w:pPr>
      <w:r>
        <w:continuationSeparator/>
      </w:r>
    </w:p>
  </w:footnote>
  <w:footnote w:id="1">
    <w:p w14:paraId="7EF2416B" w14:textId="77777777" w:rsidR="003130C2" w:rsidRPr="00FB0A24" w:rsidRDefault="003130C2" w:rsidP="003130C2">
      <w:pPr>
        <w:pStyle w:val="FootnoteText"/>
      </w:pPr>
      <w:r>
        <w:rPr>
          <w:rStyle w:val="FootnoteReference"/>
        </w:rPr>
        <w:footnoteRef/>
      </w:r>
      <w:r>
        <w:t xml:space="preserve"> </w:t>
      </w:r>
      <w:r>
        <w:tab/>
      </w:r>
      <w:hyperlink r:id="rId1" w:history="1">
        <w:r>
          <w:rPr>
            <w:rStyle w:val="Hyperlink"/>
          </w:rPr>
          <w:t>https://commission.europa.eu/funding-tenders/find-funding/eu-funding-programmes/digital-europe-programme_en</w:t>
        </w:r>
      </w:hyperlink>
      <w:r>
        <w:rPr>
          <w:rStyle w:val="Hyperlink"/>
          <w:color w:val="2E74B5" w:themeColor="accent1" w:themeShade="BF"/>
        </w:rPr>
        <w:t>.</w:t>
      </w:r>
    </w:p>
  </w:footnote>
  <w:footnote w:id="2">
    <w:p w14:paraId="2EC4A3AD" w14:textId="77777777" w:rsidR="003130C2" w:rsidRPr="00FB0A24" w:rsidRDefault="003130C2" w:rsidP="003130C2">
      <w:pPr>
        <w:pStyle w:val="FootnoteText"/>
      </w:pPr>
      <w:r>
        <w:rPr>
          <w:rStyle w:val="FootnoteReference"/>
        </w:rPr>
        <w:footnoteRef/>
      </w:r>
      <w:r>
        <w:t xml:space="preserve"> </w:t>
      </w:r>
      <w:r>
        <w:tab/>
      </w:r>
      <w:hyperlink r:id="rId2" w:history="1">
        <w:r>
          <w:rPr>
            <w:rStyle w:val="Hyperlink"/>
          </w:rPr>
          <w:t>https://digital-strategy.ec.europa.eu/en/activities/digital-programme</w:t>
        </w:r>
      </w:hyperlink>
      <w:r>
        <w:rPr>
          <w:rStyle w:val="Hyperlink"/>
          <w:color w:val="2E74B5" w:themeColor="accent1" w:themeShade="BF"/>
        </w:rPr>
        <w:t>.</w:t>
      </w:r>
    </w:p>
  </w:footnote>
  <w:footnote w:id="3">
    <w:p w14:paraId="48C7FCCA" w14:textId="77777777" w:rsidR="003130C2" w:rsidRPr="00FB0A24" w:rsidRDefault="003130C2" w:rsidP="003130C2">
      <w:pPr>
        <w:pStyle w:val="FootnoteText"/>
      </w:pPr>
      <w:r>
        <w:rPr>
          <w:rStyle w:val="FootnoteReference"/>
        </w:rPr>
        <w:footnoteRef/>
      </w:r>
      <w:r>
        <w:t xml:space="preserve"> </w:t>
      </w:r>
      <w:r>
        <w:tab/>
      </w:r>
      <w:hyperlink r:id="rId3" w:history="1">
        <w:r>
          <w:rPr>
            <w:rStyle w:val="Hyperlink"/>
          </w:rPr>
          <w:t>https://commission.europa.eu/funding-tenders/find-funding/eu-funding-programmes/digital-europe-programme_en</w:t>
        </w:r>
      </w:hyperlink>
      <w:r>
        <w:rPr>
          <w:rStyle w:val="Hyperlink"/>
          <w:color w:val="2E74B5" w:themeColor="accent1" w:themeShade="BF"/>
        </w:rPr>
        <w:t>.</w:t>
      </w:r>
    </w:p>
  </w:footnote>
  <w:footnote w:id="4">
    <w:p w14:paraId="3B399C29" w14:textId="77777777" w:rsidR="003130C2" w:rsidRPr="00FB0A24" w:rsidRDefault="003130C2" w:rsidP="003130C2">
      <w:pPr>
        <w:pStyle w:val="FootnoteText"/>
      </w:pPr>
      <w:r>
        <w:rPr>
          <w:rStyle w:val="FootnoteReference"/>
        </w:rPr>
        <w:footnoteRef/>
      </w:r>
      <w:r>
        <w:t xml:space="preserve"> </w:t>
      </w:r>
      <w:r>
        <w:tab/>
      </w:r>
      <w:hyperlink r:id="rId4" w:history="1">
        <w:r>
          <w:rPr>
            <w:rStyle w:val="Hyperlink"/>
          </w:rPr>
          <w:t>https://commission.europa.eu/strategy-and-policy/eu-budget/performance-and-reporting/programme-performance-statements/digital-europe-programme-performance_en</w:t>
        </w:r>
      </w:hyperlink>
      <w:r>
        <w:rPr>
          <w:rStyle w:val="Hyperlink"/>
          <w:color w:val="2E74B5" w:themeColor="accent1" w:themeShade="BF"/>
        </w:rPr>
        <w:t>.</w:t>
      </w:r>
    </w:p>
  </w:footnote>
  <w:footnote w:id="5">
    <w:p w14:paraId="2C28B560" w14:textId="77777777" w:rsidR="003130C2" w:rsidRPr="00C0531E" w:rsidRDefault="003130C2" w:rsidP="003130C2">
      <w:pPr>
        <w:pStyle w:val="FootnoteText"/>
      </w:pPr>
      <w:r>
        <w:rPr>
          <w:rStyle w:val="FootnoteReference"/>
        </w:rPr>
        <w:footnoteRef/>
      </w:r>
      <w:r>
        <w:t xml:space="preserve"> </w:t>
      </w:r>
      <w:r>
        <w:tab/>
      </w:r>
      <w:hyperlink r:id="rId5" w:history="1">
        <w:r>
          <w:rPr>
            <w:rStyle w:val="Hyperlink"/>
          </w:rPr>
          <w:t>https://ec.europa.eu/info/funding-tenders/opportunities/portal/screen/programmes/digital</w:t>
        </w:r>
      </w:hyperlink>
      <w:r>
        <w:rPr>
          <w:rStyle w:val="Hyperlink"/>
          <w:color w:val="2E74B5" w:themeColor="accent1" w:themeShade="BF"/>
        </w:rPr>
        <w:t>.</w:t>
      </w:r>
    </w:p>
  </w:footnote>
  <w:footnote w:id="6">
    <w:p w14:paraId="30C2ED9B" w14:textId="77777777" w:rsidR="003130C2" w:rsidRPr="00451C13" w:rsidRDefault="003130C2" w:rsidP="003130C2">
      <w:pPr>
        <w:pStyle w:val="FootnoteText"/>
      </w:pPr>
      <w:r>
        <w:rPr>
          <w:rStyle w:val="FootnoteReference"/>
        </w:rPr>
        <w:footnoteRef/>
      </w:r>
      <w:r>
        <w:t xml:space="preserve"> </w:t>
      </w:r>
      <w:r>
        <w:tab/>
      </w:r>
      <w:hyperlink r:id="rId6" w:history="1">
        <w:r>
          <w:rPr>
            <w:rStyle w:val="Hyperlink"/>
            <w:color w:val="2E74B5" w:themeColor="accent1" w:themeShade="BF"/>
          </w:rPr>
          <w:t>https://eur-lex.europa.eu/legal-content/EN/TXT/?uri=CELEX:52018SC0305</w:t>
        </w:r>
      </w:hyperlink>
      <w:r>
        <w:rPr>
          <w:rStyle w:val="Hyperlink"/>
          <w:color w:val="2E74B5" w:themeColor="accent1" w:themeShade="BF"/>
        </w:rPr>
        <w:t>.</w:t>
      </w:r>
    </w:p>
  </w:footnote>
  <w:footnote w:id="7">
    <w:p w14:paraId="412222F5" w14:textId="77777777" w:rsidR="003130C2" w:rsidRPr="00AE086E" w:rsidRDefault="003130C2" w:rsidP="003130C2">
      <w:pPr>
        <w:pStyle w:val="FootnoteText"/>
      </w:pPr>
      <w:r>
        <w:rPr>
          <w:rStyle w:val="FootnoteReference"/>
        </w:rPr>
        <w:footnoteRef/>
      </w:r>
      <w:r>
        <w:t xml:space="preserve"> </w:t>
      </w:r>
      <w:r>
        <w:tab/>
      </w:r>
      <w:hyperlink r:id="rId7" w:history="1">
        <w:r>
          <w:rPr>
            <w:rStyle w:val="Hyperlink"/>
            <w:color w:val="2E74B5" w:themeColor="accent1" w:themeShade="BF"/>
          </w:rPr>
          <w:t>C_2021_7914_1_EN_annexe_acte_autonome_cp_part1_v3_x3qnsqH6g4B4JabSGBy9UatCRc8_81099.pdf (europa.eu)</w:t>
        </w:r>
      </w:hyperlink>
      <w:r>
        <w:rPr>
          <w:rStyle w:val="Hyperlink"/>
          <w:color w:val="2E74B5" w:themeColor="accent1" w:themeShade="BF"/>
        </w:rPr>
        <w:t>.</w:t>
      </w:r>
    </w:p>
  </w:footnote>
  <w:footnote w:id="8">
    <w:p w14:paraId="55A3EE10" w14:textId="77777777" w:rsidR="003130C2" w:rsidRPr="00C73823" w:rsidRDefault="003130C2" w:rsidP="003130C2">
      <w:pPr>
        <w:pStyle w:val="FootnoteText"/>
        <w:spacing w:after="0"/>
      </w:pPr>
      <w:r>
        <w:rPr>
          <w:rStyle w:val="FootnoteReference"/>
        </w:rPr>
        <w:footnoteRef/>
      </w:r>
      <w:r>
        <w:t xml:space="preserve"> </w:t>
      </w:r>
      <w:r>
        <w:tab/>
      </w:r>
      <w:hyperlink r:id="rId8" w:history="1">
        <w:r>
          <w:rPr>
            <w:rStyle w:val="Hyperlink"/>
            <w:color w:val="2E74B5" w:themeColor="accent1" w:themeShade="BF"/>
          </w:rPr>
          <w:t>JUPITER – Exascale for Europe (fz-juelich.de)</w:t>
        </w:r>
      </w:hyperlink>
      <w:r>
        <w:rPr>
          <w:rStyle w:val="Hyperlink"/>
          <w:color w:val="2E74B5" w:themeColor="accent1" w:themeShade="BF"/>
        </w:rPr>
        <w:t>.</w:t>
      </w:r>
    </w:p>
  </w:footnote>
  <w:footnote w:id="9">
    <w:p w14:paraId="0CF0CC95" w14:textId="77777777" w:rsidR="003130C2" w:rsidRPr="00C73823" w:rsidRDefault="003130C2" w:rsidP="003130C2">
      <w:pPr>
        <w:pStyle w:val="FootnoteText"/>
        <w:spacing w:after="0"/>
      </w:pPr>
      <w:r>
        <w:rPr>
          <w:rStyle w:val="FootnoteReference"/>
        </w:rPr>
        <w:footnoteRef/>
      </w:r>
      <w:r>
        <w:t xml:space="preserve"> </w:t>
      </w:r>
      <w:r>
        <w:tab/>
      </w:r>
      <w:hyperlink r:id="rId9" w:history="1">
        <w:r>
          <w:rPr>
            <w:rStyle w:val="Hyperlink"/>
          </w:rPr>
          <w:t>C(2023) 1862 final – Annex I.</w:t>
        </w:r>
      </w:hyperlink>
    </w:p>
  </w:footnote>
  <w:footnote w:id="10">
    <w:p w14:paraId="0CE531C5" w14:textId="77777777" w:rsidR="003130C2" w:rsidRPr="00C73823" w:rsidRDefault="003130C2" w:rsidP="003130C2">
      <w:pPr>
        <w:pStyle w:val="FootnoteText"/>
        <w:spacing w:after="0"/>
      </w:pPr>
      <w:r>
        <w:rPr>
          <w:rStyle w:val="FootnoteReference"/>
        </w:rPr>
        <w:footnoteRef/>
      </w:r>
      <w:r>
        <w:t xml:space="preserve"> </w:t>
      </w:r>
      <w:r>
        <w:tab/>
      </w:r>
      <w:hyperlink r:id="rId10" w:history="1">
        <w:r>
          <w:rPr>
            <w:rStyle w:val="Hyperlink"/>
          </w:rPr>
          <w:t>C(2023) 1862 final – Annex I.</w:t>
        </w:r>
      </w:hyperlink>
    </w:p>
  </w:footnote>
  <w:footnote w:id="11">
    <w:p w14:paraId="4FB30A8A" w14:textId="77777777" w:rsidR="003130C2" w:rsidRPr="00E12BC9" w:rsidRDefault="003130C2" w:rsidP="003130C2">
      <w:pPr>
        <w:pStyle w:val="FootnoteText"/>
      </w:pPr>
      <w:r>
        <w:rPr>
          <w:rStyle w:val="FootnoteReference"/>
        </w:rPr>
        <w:footnoteRef/>
      </w:r>
      <w:r>
        <w:t xml:space="preserve"> </w:t>
      </w:r>
      <w:r>
        <w:tab/>
      </w:r>
      <w:hyperlink r:id="rId11" w:history="1">
        <w:r>
          <w:rPr>
            <w:rStyle w:val="Hyperlink"/>
          </w:rPr>
          <w:t>€60 million committed to establish AI and robotics in healthcare: Charité – Universitätsmedizin Berlin (charite.de)</w:t>
        </w:r>
      </w:hyperlink>
      <w:r>
        <w:t>.</w:t>
      </w:r>
    </w:p>
  </w:footnote>
  <w:footnote w:id="12">
    <w:p w14:paraId="22A81DE9" w14:textId="77777777" w:rsidR="003130C2" w:rsidRPr="00C73823" w:rsidRDefault="003130C2" w:rsidP="003130C2">
      <w:pPr>
        <w:pStyle w:val="FootnoteText"/>
        <w:spacing w:after="0"/>
      </w:pPr>
      <w:r>
        <w:rPr>
          <w:rStyle w:val="FootnoteReference"/>
        </w:rPr>
        <w:footnoteRef/>
      </w:r>
      <w:r>
        <w:t xml:space="preserve"> </w:t>
      </w:r>
      <w:r>
        <w:tab/>
      </w:r>
      <w:hyperlink r:id="rId12" w:history="1">
        <w:r>
          <w:rPr>
            <w:rStyle w:val="Hyperlink"/>
            <w:color w:val="2E74B5" w:themeColor="accent1" w:themeShade="BF"/>
          </w:rPr>
          <w:t>Germany Node – AI Matters (ai-matters.eu)</w:t>
        </w:r>
      </w:hyperlink>
      <w:r>
        <w:rPr>
          <w:rStyle w:val="Hyperlink"/>
          <w:color w:val="2E74B5" w:themeColor="accent1" w:themeShade="BF"/>
        </w:rPr>
        <w:t>.</w:t>
      </w:r>
    </w:p>
  </w:footnote>
  <w:footnote w:id="13">
    <w:p w14:paraId="26903BF4" w14:textId="77777777" w:rsidR="003130C2" w:rsidRPr="00C73823" w:rsidRDefault="003130C2" w:rsidP="003130C2">
      <w:pPr>
        <w:pStyle w:val="FootnoteText"/>
        <w:spacing w:after="0"/>
      </w:pPr>
      <w:r>
        <w:rPr>
          <w:rStyle w:val="FootnoteReference"/>
        </w:rPr>
        <w:footnoteRef/>
      </w:r>
      <w:r>
        <w:t xml:space="preserve"> </w:t>
      </w:r>
      <w:r>
        <w:tab/>
      </w:r>
      <w:hyperlink r:id="rId13" w:anchor="node-leaders" w:history="1">
        <w:r>
          <w:rPr>
            <w:rStyle w:val="Hyperlink"/>
            <w:color w:val="2E74B5" w:themeColor="accent1" w:themeShade="BF"/>
          </w:rPr>
          <w:t>agrifoodtef.eu/#node-leaders</w:t>
        </w:r>
      </w:hyperlink>
      <w:r>
        <w:rPr>
          <w:rStyle w:val="Hyperlink"/>
          <w:color w:val="2E74B5" w:themeColor="accent1" w:themeShade="BF"/>
        </w:rPr>
        <w:t>.</w:t>
      </w:r>
    </w:p>
  </w:footnote>
  <w:footnote w:id="14">
    <w:p w14:paraId="0658BDFC" w14:textId="77777777" w:rsidR="003130C2" w:rsidRPr="00C73823" w:rsidRDefault="003130C2" w:rsidP="003130C2">
      <w:pPr>
        <w:pStyle w:val="FootnoteText"/>
        <w:spacing w:after="0"/>
      </w:pPr>
      <w:r>
        <w:rPr>
          <w:rStyle w:val="FootnoteReference"/>
        </w:rPr>
        <w:footnoteRef/>
      </w:r>
      <w:r>
        <w:t xml:space="preserve"> </w:t>
      </w:r>
      <w:r>
        <w:tab/>
      </w:r>
      <w:hyperlink r:id="rId14" w:history="1">
        <w:r>
          <w:rPr>
            <w:rStyle w:val="Hyperlink"/>
            <w:color w:val="2E74B5" w:themeColor="accent1" w:themeShade="BF"/>
          </w:rPr>
          <w:t>Cloud – European Commission (europa.eu)</w:t>
        </w:r>
      </w:hyperlink>
      <w:r>
        <w:rPr>
          <w:rStyle w:val="Hyperlink"/>
          <w:color w:val="2E74B5" w:themeColor="accent1" w:themeShade="BF"/>
        </w:rPr>
        <w:t>.</w:t>
      </w:r>
    </w:p>
  </w:footnote>
  <w:footnote w:id="15">
    <w:p w14:paraId="157D24D2" w14:textId="77777777" w:rsidR="003130C2" w:rsidRPr="00C73823" w:rsidRDefault="003130C2" w:rsidP="003130C2">
      <w:pPr>
        <w:pStyle w:val="FootnoteText"/>
        <w:spacing w:after="0"/>
      </w:pPr>
      <w:r>
        <w:rPr>
          <w:rStyle w:val="FootnoteReference"/>
        </w:rPr>
        <w:footnoteRef/>
      </w:r>
      <w:r>
        <w:t xml:space="preserve"> </w:t>
      </w:r>
      <w:r>
        <w:tab/>
      </w:r>
      <w:hyperlink r:id="rId15" w:history="1">
        <w:r>
          <w:rPr>
            <w:rStyle w:val="Hyperlink"/>
          </w:rPr>
          <w:t>C(2023) 1862 final – Annex I.</w:t>
        </w:r>
      </w:hyperlink>
    </w:p>
  </w:footnote>
  <w:footnote w:id="16">
    <w:p w14:paraId="7CFA4F92" w14:textId="77777777" w:rsidR="003130C2" w:rsidRPr="00C73823" w:rsidRDefault="003130C2" w:rsidP="003130C2">
      <w:pPr>
        <w:pStyle w:val="FootnoteText"/>
        <w:spacing w:after="0"/>
      </w:pPr>
      <w:r>
        <w:rPr>
          <w:rStyle w:val="FootnoteReference"/>
        </w:rPr>
        <w:footnoteRef/>
      </w:r>
      <w:r>
        <w:t xml:space="preserve"> </w:t>
      </w:r>
      <w:r>
        <w:tab/>
      </w:r>
      <w:hyperlink r:id="rId16" w:history="1">
        <w:r>
          <w:rPr>
            <w:rStyle w:val="Hyperlink"/>
            <w:color w:val="2E74B5" w:themeColor="accent1" w:themeShade="BF"/>
          </w:rPr>
          <w:t>BMI – National Coordination Centre for Cybersecurity – National Coordination Centre for Cybersecurity (NCC-DE) (bund.de)</w:t>
        </w:r>
      </w:hyperlink>
      <w:r>
        <w:rPr>
          <w:rStyle w:val="Hyperlink"/>
          <w:color w:val="2E74B5" w:themeColor="accent1" w:themeShade="BF"/>
        </w:rPr>
        <w:t>.</w:t>
      </w:r>
    </w:p>
  </w:footnote>
  <w:footnote w:id="17">
    <w:p w14:paraId="29CB9897" w14:textId="77777777" w:rsidR="003130C2" w:rsidRPr="00C73823" w:rsidRDefault="003130C2" w:rsidP="003130C2">
      <w:pPr>
        <w:pStyle w:val="FootnoteText"/>
        <w:spacing w:after="0"/>
      </w:pPr>
      <w:r>
        <w:rPr>
          <w:rStyle w:val="FootnoteReference"/>
        </w:rPr>
        <w:footnoteRef/>
      </w:r>
      <w:r>
        <w:t xml:space="preserve"> </w:t>
      </w:r>
      <w:r>
        <w:tab/>
      </w:r>
      <w:hyperlink r:id="rId17" w:history="1">
        <w:r>
          <w:rPr>
            <w:rStyle w:val="Hyperlink"/>
            <w:color w:val="2E74B5" w:themeColor="accent1" w:themeShade="BF"/>
          </w:rPr>
          <w:t>Q-net-Q – Networking and Security of Digital Systems (forschung-it-sicherheit-kommunikationssysteme.de)</w:t>
        </w:r>
      </w:hyperlink>
      <w:r>
        <w:rPr>
          <w:rStyle w:val="Hyperlink"/>
          <w:color w:val="2E74B5" w:themeColor="accent1" w:themeShade="BF"/>
        </w:rPr>
        <w:t>.</w:t>
      </w:r>
    </w:p>
  </w:footnote>
  <w:footnote w:id="18">
    <w:p w14:paraId="02A998C6" w14:textId="77777777" w:rsidR="003130C2" w:rsidRPr="0044355F" w:rsidRDefault="003130C2" w:rsidP="003130C2">
      <w:pPr>
        <w:pStyle w:val="NoSpacing"/>
        <w:tabs>
          <w:tab w:val="left" w:pos="567"/>
        </w:tabs>
        <w:rPr>
          <w:color w:val="2E74B5" w:themeColor="accent1" w:themeShade="BF"/>
          <w:sz w:val="16"/>
          <w:szCs w:val="16"/>
        </w:rPr>
      </w:pPr>
      <w:r>
        <w:rPr>
          <w:rStyle w:val="FootnoteReference"/>
        </w:rPr>
        <w:footnoteRef/>
      </w:r>
      <w:r>
        <w:t xml:space="preserve"> </w:t>
      </w:r>
      <w:r>
        <w:rPr>
          <w:sz w:val="16"/>
        </w:rPr>
        <w:tab/>
      </w:r>
      <w:hyperlink r:id="rId18" w:history="1">
        <w:r>
          <w:rPr>
            <w:rStyle w:val="Hyperlink"/>
            <w:color w:val="2E74B5" w:themeColor="accent1" w:themeShade="BF"/>
            <w:sz w:val="16"/>
          </w:rPr>
          <w:t>Opening of first European Security Operations Centre in Germany | Arctic Wolf</w:t>
        </w:r>
      </w:hyperlink>
      <w:r>
        <w:rPr>
          <w:rStyle w:val="Hyperlink"/>
          <w:color w:val="2E74B5" w:themeColor="accent1" w:themeShade="BF"/>
          <w:sz w:val="16"/>
        </w:rPr>
        <w:t>.</w:t>
      </w:r>
    </w:p>
  </w:footnote>
  <w:footnote w:id="19">
    <w:p w14:paraId="3F569515" w14:textId="77777777" w:rsidR="003130C2" w:rsidRPr="00C73823" w:rsidRDefault="003130C2" w:rsidP="003130C2">
      <w:pPr>
        <w:pStyle w:val="FootnoteText"/>
        <w:spacing w:after="0"/>
      </w:pPr>
      <w:r>
        <w:rPr>
          <w:rStyle w:val="FootnoteReference"/>
        </w:rPr>
        <w:footnoteRef/>
      </w:r>
      <w:r>
        <w:t xml:space="preserve"> </w:t>
      </w:r>
      <w:r>
        <w:tab/>
      </w:r>
      <w:hyperlink r:id="rId19" w:history="1">
        <w:r>
          <w:rPr>
            <w:rStyle w:val="Hyperlink"/>
          </w:rPr>
          <w:t>C(2021) 7914 final</w:t>
        </w:r>
      </w:hyperlink>
      <w:r>
        <w:t>.</w:t>
      </w:r>
    </w:p>
  </w:footnote>
  <w:footnote w:id="20">
    <w:p w14:paraId="77A22676" w14:textId="77777777" w:rsidR="003130C2" w:rsidRPr="00C73823" w:rsidRDefault="003130C2" w:rsidP="003130C2">
      <w:pPr>
        <w:pStyle w:val="FootnoteText"/>
        <w:spacing w:after="0"/>
      </w:pPr>
      <w:r>
        <w:rPr>
          <w:rStyle w:val="FootnoteReference"/>
        </w:rPr>
        <w:footnoteRef/>
      </w:r>
      <w:r>
        <w:t xml:space="preserve"> </w:t>
      </w:r>
      <w:r>
        <w:tab/>
      </w:r>
      <w:hyperlink r:id="rId20" w:history="1">
        <w:r>
          <w:rPr>
            <w:rStyle w:val="Hyperlink"/>
          </w:rPr>
          <w:t>JRC Publications Repository - Academic Offer of Advanced Digital Skills in 2020-21.</w:t>
        </w:r>
      </w:hyperlink>
      <w:hyperlink r:id="rId21" w:history="1">
        <w:r>
          <w:rPr>
            <w:rStyle w:val="Hyperlink"/>
          </w:rPr>
          <w:t xml:space="preserve"> International Comparison (europa.eu)</w:t>
        </w:r>
      </w:hyperlink>
      <w:r>
        <w:t>.</w:t>
      </w:r>
    </w:p>
  </w:footnote>
  <w:footnote w:id="21">
    <w:p w14:paraId="22AA79ED" w14:textId="77777777" w:rsidR="003130C2" w:rsidRPr="00DA269E" w:rsidRDefault="003130C2" w:rsidP="003130C2">
      <w:pPr>
        <w:pStyle w:val="FootnoteText"/>
        <w:spacing w:after="0"/>
      </w:pPr>
      <w:r>
        <w:rPr>
          <w:rStyle w:val="FootnoteReference"/>
        </w:rPr>
        <w:footnoteRef/>
      </w:r>
      <w:r>
        <w:t xml:space="preserve"> </w:t>
      </w:r>
      <w:r>
        <w:tab/>
      </w:r>
      <w:hyperlink r:id="rId22" w:history="1">
        <w:r>
          <w:rPr>
            <w:rStyle w:val="Hyperlink"/>
          </w:rPr>
          <w:t>C(2021) 7914 final</w:t>
        </w:r>
      </w:hyperlink>
      <w:r>
        <w:t>.</w:t>
      </w:r>
    </w:p>
  </w:footnote>
  <w:footnote w:id="22">
    <w:p w14:paraId="011432B9" w14:textId="77777777" w:rsidR="003130C2" w:rsidRPr="00DA269E" w:rsidRDefault="003130C2" w:rsidP="003130C2">
      <w:pPr>
        <w:pStyle w:val="FootnoteText"/>
        <w:spacing w:after="0"/>
      </w:pPr>
      <w:r>
        <w:rPr>
          <w:rStyle w:val="FootnoteReference"/>
        </w:rPr>
        <w:footnoteRef/>
      </w:r>
      <w:r>
        <w:t xml:space="preserve"> </w:t>
      </w:r>
      <w:r>
        <w:tab/>
      </w:r>
      <w:hyperlink r:id="rId23" w:history="1">
        <w:r>
          <w:rPr>
            <w:rStyle w:val="Hyperlink"/>
          </w:rPr>
          <w:t>OJ L 166, 11.5.2021, p. 1</w:t>
        </w:r>
      </w:hyperlink>
      <w:r>
        <w:t>.</w:t>
      </w:r>
    </w:p>
  </w:footnote>
  <w:footnote w:id="23">
    <w:p w14:paraId="7EEA8A77" w14:textId="77777777" w:rsidR="003130C2" w:rsidRPr="00DA269E" w:rsidRDefault="003130C2" w:rsidP="003130C2">
      <w:pPr>
        <w:pStyle w:val="FootnoteText"/>
        <w:spacing w:after="0"/>
      </w:pPr>
      <w:r>
        <w:rPr>
          <w:rStyle w:val="FootnoteReference"/>
        </w:rPr>
        <w:footnoteRef/>
      </w:r>
      <w:r>
        <w:t xml:space="preserve"> </w:t>
      </w:r>
      <w:r>
        <w:tab/>
      </w:r>
      <w:hyperlink r:id="rId24" w:history="1">
        <w:r>
          <w:rPr>
            <w:rStyle w:val="Hyperlink"/>
            <w:color w:val="2E74B5" w:themeColor="accent1" w:themeShade="BF"/>
          </w:rPr>
          <w:t>Catalogue of GovTech initiatives | Joinup (europa.eu)</w:t>
        </w:r>
      </w:hyperlink>
      <w:r>
        <w:rPr>
          <w:rStyle w:val="Hyperlink"/>
          <w:color w:val="2E74B5" w:themeColor="accent1" w:themeShade="BF"/>
        </w:rPr>
        <w:t>.</w:t>
      </w:r>
    </w:p>
  </w:footnote>
  <w:footnote w:id="24">
    <w:p w14:paraId="06CEFE55" w14:textId="77777777" w:rsidR="003130C2" w:rsidRPr="00DA269E" w:rsidRDefault="003130C2" w:rsidP="003130C2">
      <w:pPr>
        <w:pStyle w:val="FootnoteText"/>
        <w:spacing w:after="0"/>
      </w:pPr>
      <w:r>
        <w:rPr>
          <w:rStyle w:val="FootnoteReference"/>
        </w:rPr>
        <w:footnoteRef/>
      </w:r>
      <w:r>
        <w:t xml:space="preserve"> </w:t>
      </w:r>
      <w:r>
        <w:tab/>
      </w:r>
      <w:hyperlink r:id="rId25" w:history="1">
        <w:r>
          <w:rPr>
            <w:rStyle w:val="Hyperlink"/>
            <w:color w:val="2E74B5" w:themeColor="accent1" w:themeShade="BF"/>
          </w:rPr>
          <w:t>Welcome | de:hub digital ecosystems (de-hub.de)</w:t>
        </w:r>
      </w:hyperlink>
      <w:r>
        <w:rPr>
          <w:rStyle w:val="Hyperlink"/>
          <w:color w:val="2E74B5" w:themeColor="accent1" w:themeShade="BF"/>
        </w:rPr>
        <w:t>.</w:t>
      </w:r>
    </w:p>
  </w:footnote>
  <w:footnote w:id="25">
    <w:p w14:paraId="4DFFAEB6" w14:textId="77777777" w:rsidR="003130C2" w:rsidRPr="00DA269E" w:rsidRDefault="003130C2" w:rsidP="003130C2">
      <w:pPr>
        <w:pStyle w:val="FootnoteText"/>
        <w:spacing w:after="0"/>
      </w:pPr>
      <w:r>
        <w:rPr>
          <w:rStyle w:val="FootnoteReference"/>
        </w:rPr>
        <w:footnoteRef/>
      </w:r>
      <w:r>
        <w:t xml:space="preserve"> </w:t>
      </w:r>
      <w:r>
        <w:tab/>
      </w:r>
      <w:hyperlink r:id="rId26" w:history="1">
        <w:r>
          <w:rPr>
            <w:rStyle w:val="Hyperlink"/>
          </w:rPr>
          <w:t>Digital Economy and Society Index (DESI) 2022 – Germany</w:t>
        </w:r>
      </w:hyperlink>
      <w:r>
        <w:t>.</w:t>
      </w:r>
    </w:p>
  </w:footnote>
  <w:footnote w:id="26">
    <w:p w14:paraId="64DE5FEB" w14:textId="77777777" w:rsidR="003130C2" w:rsidRPr="006C5F38" w:rsidRDefault="003130C2" w:rsidP="003130C2">
      <w:pPr>
        <w:pStyle w:val="FootnoteText"/>
        <w:spacing w:after="0"/>
        <w:rPr>
          <w:color w:val="0033CC"/>
        </w:rPr>
      </w:pPr>
      <w:r>
        <w:rPr>
          <w:rStyle w:val="FootnoteReference"/>
        </w:rPr>
        <w:footnoteRef/>
      </w:r>
      <w:r>
        <w:t xml:space="preserve"> </w:t>
      </w:r>
      <w:r>
        <w:tab/>
      </w:r>
      <w:hyperlink r:id="rId27" w:history="1">
        <w:r>
          <w:rPr>
            <w:rStyle w:val="Hyperlink"/>
            <w:color w:val="0033CC"/>
          </w:rPr>
          <w:t>Malta becomes the newest participant in the EuroHPC Joint Undertaking – European Commission (europa.eu)</w:t>
        </w:r>
      </w:hyperlink>
      <w:r>
        <w:rPr>
          <w:rStyle w:val="Hyperlink"/>
          <w:color w:val="0033CC"/>
        </w:rPr>
        <w:t>.</w:t>
      </w:r>
    </w:p>
  </w:footnote>
  <w:footnote w:id="27">
    <w:p w14:paraId="4212B87A" w14:textId="77777777" w:rsidR="003130C2" w:rsidRPr="006C5F38" w:rsidRDefault="003130C2" w:rsidP="003130C2">
      <w:pPr>
        <w:pStyle w:val="FootnoteText"/>
        <w:spacing w:after="0"/>
        <w:rPr>
          <w:color w:val="0033CC"/>
          <w:szCs w:val="16"/>
        </w:rPr>
      </w:pPr>
      <w:r>
        <w:rPr>
          <w:rStyle w:val="FootnoteReference"/>
        </w:rPr>
        <w:footnoteRef/>
      </w:r>
      <w:r>
        <w:t xml:space="preserve"> </w:t>
      </w:r>
      <w:r>
        <w:tab/>
      </w:r>
      <w:hyperlink r:id="rId28" w:history="1">
        <w:r>
          <w:rPr>
            <w:rStyle w:val="Hyperlink"/>
            <w:color w:val="0033CC"/>
          </w:rPr>
          <w:t>Coordinated Plan on Artificial Intelligence | Shaping Europe’s digital future (europa.eu)</w:t>
        </w:r>
      </w:hyperlink>
      <w:r>
        <w:rPr>
          <w:rStyle w:val="Hyperlink"/>
          <w:color w:val="0033CC"/>
        </w:rPr>
        <w:t>.</w:t>
      </w:r>
    </w:p>
  </w:footnote>
  <w:footnote w:id="28">
    <w:p w14:paraId="633BEEB2" w14:textId="77777777" w:rsidR="003130C2" w:rsidRPr="00D60649" w:rsidRDefault="003130C2" w:rsidP="003130C2">
      <w:pPr>
        <w:pStyle w:val="FootnoteText"/>
        <w:spacing w:after="0"/>
      </w:pPr>
      <w:r>
        <w:rPr>
          <w:rStyle w:val="FootnoteReference"/>
        </w:rPr>
        <w:footnoteRef/>
      </w:r>
      <w:r>
        <w:t xml:space="preserve"> </w:t>
      </w:r>
      <w:r>
        <w:tab/>
      </w:r>
      <w:hyperlink r:id="rId29" w:history="1">
        <w:r>
          <w:rPr>
            <w:rStyle w:val="Hyperlink"/>
            <w:color w:val="0033CC"/>
          </w:rPr>
          <w:t>NCC – Malta – European Union (europa.eu)</w:t>
        </w:r>
      </w:hyperlink>
      <w:r>
        <w:rPr>
          <w:rStyle w:val="Hyperlink"/>
          <w:color w:val="0033CC"/>
        </w:rPr>
        <w:t>.</w:t>
      </w:r>
    </w:p>
  </w:footnote>
  <w:footnote w:id="29">
    <w:p w14:paraId="0D40FC5B" w14:textId="77777777" w:rsidR="003130C2" w:rsidRPr="006C5F38" w:rsidRDefault="003130C2" w:rsidP="003130C2">
      <w:pPr>
        <w:pStyle w:val="FootnoteText"/>
        <w:spacing w:after="0"/>
        <w:rPr>
          <w:color w:val="0033CC"/>
          <w:szCs w:val="16"/>
        </w:rPr>
      </w:pPr>
      <w:r>
        <w:rPr>
          <w:rStyle w:val="FootnoteReference"/>
        </w:rPr>
        <w:footnoteRef/>
      </w:r>
      <w:r>
        <w:t xml:space="preserve"> </w:t>
      </w:r>
      <w:r>
        <w:tab/>
      </w:r>
      <w:hyperlink r:id="rId30" w:history="1">
        <w:r>
          <w:rPr>
            <w:rStyle w:val="Hyperlink"/>
            <w:color w:val="0033CC"/>
          </w:rPr>
          <w:t>Malta-EDIH | European Digital Innovation Hubs Network (europa.eu)</w:t>
        </w:r>
      </w:hyperlink>
      <w:r>
        <w:rPr>
          <w:rStyle w:val="Hyperlink"/>
          <w:color w:val="0033CC"/>
        </w:rPr>
        <w:t>.</w:t>
      </w:r>
    </w:p>
  </w:footnote>
  <w:footnote w:id="30">
    <w:p w14:paraId="111DF2CC" w14:textId="77777777" w:rsidR="003130C2" w:rsidRPr="00B06F6B" w:rsidRDefault="003130C2" w:rsidP="003130C2">
      <w:pPr>
        <w:pStyle w:val="FootnoteText"/>
        <w:spacing w:after="0"/>
      </w:pPr>
      <w:r>
        <w:rPr>
          <w:rStyle w:val="FootnoteReference"/>
        </w:rPr>
        <w:footnoteRef/>
      </w:r>
      <w:r>
        <w:rPr>
          <w:color w:val="0033CC"/>
        </w:rPr>
        <w:t xml:space="preserve"> </w:t>
      </w:r>
      <w:r>
        <w:rPr>
          <w:color w:val="0033CC"/>
        </w:rPr>
        <w:tab/>
      </w:r>
      <w:hyperlink r:id="rId31" w:history="1">
        <w:r>
          <w:rPr>
            <w:rStyle w:val="Hyperlink"/>
            <w:color w:val="0033CC"/>
          </w:rPr>
          <w:t>DiHubMT – Digital Innovation Hub</w:t>
        </w:r>
      </w:hyperlink>
      <w:r>
        <w:rPr>
          <w:rStyle w:val="Hyperlink"/>
          <w:color w:val="0033CC"/>
        </w:rPr>
        <w:t>.</w:t>
      </w:r>
    </w:p>
  </w:footnote>
  <w:footnote w:id="31">
    <w:p w14:paraId="44F83761" w14:textId="77777777" w:rsidR="003130C2" w:rsidRPr="00C20744" w:rsidRDefault="003130C2" w:rsidP="003130C2">
      <w:pPr>
        <w:pStyle w:val="FootnoteText"/>
        <w:spacing w:after="0"/>
        <w:rPr>
          <w:color w:val="0033CC"/>
          <w:szCs w:val="16"/>
        </w:rPr>
      </w:pPr>
      <w:r>
        <w:rPr>
          <w:rStyle w:val="FootnoteReference"/>
        </w:rPr>
        <w:footnoteRef/>
      </w:r>
      <w:r>
        <w:rPr>
          <w:color w:val="0033CC"/>
        </w:rPr>
        <w:t xml:space="preserve"> </w:t>
      </w:r>
      <w:r>
        <w:rPr>
          <w:color w:val="0033CC"/>
        </w:rPr>
        <w:tab/>
      </w:r>
      <w:hyperlink r:id="rId32" w:history="1">
        <w:r>
          <w:rPr>
            <w:rStyle w:val="Hyperlink"/>
            <w:color w:val="0033CC"/>
          </w:rPr>
          <w:t>Home – HPC4Poland</w:t>
        </w:r>
      </w:hyperlink>
      <w:r>
        <w:rPr>
          <w:rStyle w:val="Hyperlink"/>
          <w:color w:val="0033CC"/>
        </w:rPr>
        <w:t>.</w:t>
      </w:r>
    </w:p>
  </w:footnote>
  <w:footnote w:id="32">
    <w:p w14:paraId="017151B8" w14:textId="77777777" w:rsidR="003130C2" w:rsidRPr="00C20744" w:rsidRDefault="003130C2" w:rsidP="003130C2">
      <w:pPr>
        <w:pStyle w:val="FootnoteText"/>
        <w:spacing w:after="0"/>
        <w:rPr>
          <w:color w:val="0033CC"/>
          <w:szCs w:val="16"/>
        </w:rPr>
      </w:pPr>
      <w:r>
        <w:rPr>
          <w:rStyle w:val="FootnoteReference"/>
          <w:szCs w:val="16"/>
        </w:rPr>
        <w:footnoteRef/>
      </w:r>
      <w:r>
        <w:t xml:space="preserve"> </w:t>
      </w:r>
      <w:r>
        <w:tab/>
      </w:r>
      <w:hyperlink r:id="rId33" w:history="1">
        <w:r>
          <w:rPr>
            <w:rStyle w:val="Hyperlink"/>
          </w:rPr>
          <w:t>EDIH-SILESIA | European Digital Innovation Hubs Network (europa.eu)</w:t>
        </w:r>
      </w:hyperlink>
      <w:r>
        <w:rPr>
          <w:rStyle w:val="Hyperlink"/>
          <w:color w:val="0033CC"/>
        </w:rPr>
        <w:t>.</w:t>
      </w:r>
    </w:p>
  </w:footnote>
  <w:footnote w:id="33">
    <w:p w14:paraId="7358AC46" w14:textId="77777777" w:rsidR="003130C2" w:rsidRPr="00D65EE6" w:rsidRDefault="003130C2" w:rsidP="003130C2">
      <w:pPr>
        <w:pStyle w:val="FootnoteText"/>
        <w:spacing w:after="0"/>
      </w:pPr>
      <w:r>
        <w:rPr>
          <w:rStyle w:val="FootnoteReference"/>
          <w:szCs w:val="16"/>
        </w:rPr>
        <w:footnoteRef/>
      </w:r>
      <w:r>
        <w:t xml:space="preserve"> </w:t>
      </w:r>
      <w:r>
        <w:tab/>
      </w:r>
      <w:hyperlink r:id="rId34" w:history="1">
        <w:r>
          <w:rPr>
            <w:rStyle w:val="Hyperlink"/>
          </w:rPr>
          <w:t>PDIH | European Digital Innovation Hubs Network (europa.eu)</w:t>
        </w:r>
      </w:hyperlink>
      <w:r>
        <w:rPr>
          <w:rStyle w:val="Hyperlink"/>
          <w:color w:val="0033CC"/>
        </w:rPr>
        <w:t>.</w:t>
      </w:r>
    </w:p>
  </w:footnote>
  <w:footnote w:id="34">
    <w:p w14:paraId="2BD5EE9F" w14:textId="77777777" w:rsidR="003130C2" w:rsidRPr="00C20744" w:rsidRDefault="003130C2" w:rsidP="003130C2">
      <w:pPr>
        <w:pStyle w:val="FootnoteText"/>
        <w:spacing w:after="0"/>
        <w:rPr>
          <w:color w:val="0033CC"/>
          <w:szCs w:val="16"/>
        </w:rPr>
      </w:pPr>
      <w:r>
        <w:rPr>
          <w:rStyle w:val="FootnoteReference"/>
        </w:rPr>
        <w:footnoteRef/>
      </w:r>
      <w:r>
        <w:rPr>
          <w:color w:val="0033CC"/>
        </w:rPr>
        <w:t xml:space="preserve"> </w:t>
      </w:r>
      <w:r>
        <w:rPr>
          <w:color w:val="0033CC"/>
        </w:rPr>
        <w:tab/>
      </w:r>
      <w:hyperlink r:id="rId35" w:history="1">
        <w:r>
          <w:rPr>
            <w:rStyle w:val="Hyperlink"/>
            <w:color w:val="0033CC"/>
          </w:rPr>
          <w:t>CyberSec – National Centre of Secure Digital Transformation (cyber-sec.net.pl)</w:t>
        </w:r>
      </w:hyperlink>
      <w:r>
        <w:rPr>
          <w:rStyle w:val="Hyperlink"/>
          <w:color w:val="0033CC"/>
        </w:rPr>
        <w:t>.</w:t>
      </w:r>
    </w:p>
  </w:footnote>
  <w:footnote w:id="35">
    <w:p w14:paraId="49300C13" w14:textId="77777777" w:rsidR="003130C2" w:rsidRPr="004B473A" w:rsidRDefault="003130C2" w:rsidP="003130C2">
      <w:pPr>
        <w:pStyle w:val="FootnoteText"/>
        <w:spacing w:after="0"/>
      </w:pPr>
      <w:r>
        <w:rPr>
          <w:rStyle w:val="FootnoteReference"/>
          <w:szCs w:val="16"/>
        </w:rPr>
        <w:footnoteRef/>
      </w:r>
      <w:r>
        <w:t xml:space="preserve"> </w:t>
      </w:r>
      <w:r>
        <w:tab/>
      </w:r>
      <w:hyperlink r:id="rId36" w:history="1">
        <w:r>
          <w:rPr>
            <w:rStyle w:val="Hyperlink"/>
            <w:color w:val="0033CC"/>
          </w:rPr>
          <w:t>Smart Secure Cities | European Digital Innovation Hubs Network (europa.eu)</w:t>
        </w:r>
      </w:hyperlink>
      <w:r>
        <w:rPr>
          <w:rStyle w:val="Hyperlink"/>
          <w:color w:val="0033CC"/>
        </w:rPr>
        <w:t>.</w:t>
      </w:r>
    </w:p>
  </w:footnote>
  <w:footnote w:id="36">
    <w:p w14:paraId="534C053A" w14:textId="77777777" w:rsidR="003130C2" w:rsidRPr="00C20744" w:rsidRDefault="003130C2" w:rsidP="003130C2">
      <w:pPr>
        <w:pStyle w:val="FootnoteText"/>
        <w:spacing w:after="0"/>
        <w:rPr>
          <w:color w:val="0033CC"/>
          <w:szCs w:val="16"/>
        </w:rPr>
      </w:pPr>
      <w:r>
        <w:rPr>
          <w:rStyle w:val="FootnoteReference"/>
        </w:rPr>
        <w:footnoteRef/>
      </w:r>
      <w:r>
        <w:t xml:space="preserve"> </w:t>
      </w:r>
      <w:r>
        <w:tab/>
      </w:r>
      <w:hyperlink r:id="rId37" w:history="1">
        <w:r>
          <w:rPr>
            <w:rStyle w:val="Hyperlink"/>
            <w:color w:val="0033CC"/>
          </w:rPr>
          <w:t>re_d | European Digital Innovation Hubs Network (europa.eu)</w:t>
        </w:r>
      </w:hyperlink>
      <w:r>
        <w:rPr>
          <w:rStyle w:val="Hyperlink"/>
          <w:color w:val="0033CC"/>
        </w:rPr>
        <w:t>.</w:t>
      </w:r>
    </w:p>
  </w:footnote>
  <w:footnote w:id="37">
    <w:p w14:paraId="2671511F" w14:textId="77777777" w:rsidR="003130C2" w:rsidRPr="00C20744" w:rsidRDefault="003130C2" w:rsidP="003130C2">
      <w:pPr>
        <w:pStyle w:val="FootnoteText"/>
        <w:spacing w:after="0"/>
        <w:rPr>
          <w:color w:val="0033CC"/>
          <w:szCs w:val="16"/>
        </w:rPr>
      </w:pPr>
      <w:r>
        <w:rPr>
          <w:rStyle w:val="FootnoteReference"/>
          <w:szCs w:val="16"/>
        </w:rPr>
        <w:footnoteRef/>
      </w:r>
      <w:r>
        <w:rPr>
          <w:color w:val="0033CC"/>
        </w:rPr>
        <w:t xml:space="preserve"> </w:t>
      </w:r>
      <w:r>
        <w:rPr>
          <w:color w:val="0033CC"/>
        </w:rPr>
        <w:tab/>
      </w:r>
      <w:hyperlink r:id="rId38" w:history="1">
        <w:r>
          <w:rPr>
            <w:rStyle w:val="Hyperlink"/>
            <w:color w:val="0033CC"/>
          </w:rPr>
          <w:t>WRO4digITal | European Digital Innovation Hubs Network (europa.eu)</w:t>
        </w:r>
      </w:hyperlink>
      <w:r>
        <w:rPr>
          <w:rStyle w:val="Hyperlink"/>
          <w:color w:val="0033CC"/>
        </w:rPr>
        <w:t>.</w:t>
      </w:r>
    </w:p>
  </w:footnote>
  <w:footnote w:id="38">
    <w:p w14:paraId="6441DDF0" w14:textId="77777777" w:rsidR="003130C2" w:rsidRPr="00C20744" w:rsidRDefault="003130C2" w:rsidP="003130C2">
      <w:pPr>
        <w:pStyle w:val="FootnoteText"/>
        <w:spacing w:after="0"/>
        <w:rPr>
          <w:color w:val="0033CC"/>
          <w:szCs w:val="16"/>
        </w:rPr>
      </w:pPr>
      <w:r>
        <w:rPr>
          <w:rStyle w:val="FootnoteReference"/>
        </w:rPr>
        <w:footnoteRef/>
      </w:r>
      <w:r>
        <w:t xml:space="preserve"> </w:t>
      </w:r>
      <w:r>
        <w:tab/>
      </w:r>
      <w:hyperlink r:id="rId39" w:history="1">
        <w:r>
          <w:rPr>
            <w:rStyle w:val="Hyperlink"/>
            <w:color w:val="0033CC"/>
          </w:rPr>
          <w:t>Mazovia EDIH | European Digital Innovation Hubs Network (europa.eu)</w:t>
        </w:r>
      </w:hyperlink>
      <w:r>
        <w:rPr>
          <w:rStyle w:val="Hyperlink"/>
          <w:color w:val="0033CC"/>
        </w:rPr>
        <w:t>.</w:t>
      </w:r>
    </w:p>
  </w:footnote>
  <w:footnote w:id="39">
    <w:p w14:paraId="4DEC2B8F" w14:textId="77777777" w:rsidR="003130C2" w:rsidRPr="00C20744" w:rsidRDefault="003130C2" w:rsidP="003130C2">
      <w:pPr>
        <w:pStyle w:val="FootnoteText"/>
        <w:spacing w:after="0"/>
        <w:rPr>
          <w:color w:val="0033CC"/>
          <w:szCs w:val="16"/>
        </w:rPr>
      </w:pPr>
      <w:r>
        <w:rPr>
          <w:rStyle w:val="FootnoteReference"/>
          <w:szCs w:val="16"/>
        </w:rPr>
        <w:footnoteRef/>
      </w:r>
      <w:r>
        <w:rPr>
          <w:color w:val="0033CC"/>
        </w:rPr>
        <w:t xml:space="preserve"> </w:t>
      </w:r>
      <w:r>
        <w:rPr>
          <w:color w:val="0033CC"/>
        </w:rPr>
        <w:tab/>
      </w:r>
      <w:hyperlink r:id="rId40" w:history="1">
        <w:r>
          <w:rPr>
            <w:rStyle w:val="Hyperlink"/>
            <w:color w:val="0033CC"/>
          </w:rPr>
          <w:t>Mazovia EDIH – Mazovia EDIH (mazovia-edih.pl)</w:t>
        </w:r>
      </w:hyperlink>
      <w:r>
        <w:rPr>
          <w:rStyle w:val="Hyperlink"/>
          <w:color w:val="0033CC"/>
        </w:rPr>
        <w:t>.</w:t>
      </w:r>
    </w:p>
  </w:footnote>
  <w:footnote w:id="40">
    <w:p w14:paraId="784FF1F3" w14:textId="77777777" w:rsidR="003130C2" w:rsidRPr="00C20744" w:rsidRDefault="003130C2" w:rsidP="003130C2">
      <w:pPr>
        <w:pStyle w:val="FootnoteText"/>
        <w:spacing w:after="0"/>
        <w:rPr>
          <w:color w:val="0033CC"/>
          <w:szCs w:val="16"/>
        </w:rPr>
      </w:pPr>
      <w:r>
        <w:rPr>
          <w:rStyle w:val="FootnoteReference"/>
          <w:szCs w:val="16"/>
        </w:rPr>
        <w:footnoteRef/>
      </w:r>
      <w:r>
        <w:rPr>
          <w:color w:val="0033CC"/>
        </w:rPr>
        <w:t xml:space="preserve"> </w:t>
      </w:r>
      <w:r>
        <w:rPr>
          <w:color w:val="0033CC"/>
        </w:rPr>
        <w:tab/>
      </w:r>
      <w:hyperlink r:id="rId41" w:history="1">
        <w:r>
          <w:rPr>
            <w:rStyle w:val="Hyperlink"/>
            <w:color w:val="0033CC"/>
          </w:rPr>
          <w:t>TKDIH | European Digital Innovation Hubs Network (europa.eu)</w:t>
        </w:r>
      </w:hyperlink>
      <w:r>
        <w:rPr>
          <w:rStyle w:val="Hyperlink"/>
          <w:color w:val="0033CC"/>
        </w:rPr>
        <w:t>.</w:t>
      </w:r>
    </w:p>
  </w:footnote>
  <w:footnote w:id="41">
    <w:p w14:paraId="2E01F1C9" w14:textId="77777777" w:rsidR="003130C2" w:rsidRPr="00C20744" w:rsidRDefault="003130C2" w:rsidP="003130C2">
      <w:pPr>
        <w:pStyle w:val="FootnoteText"/>
        <w:spacing w:after="0"/>
        <w:rPr>
          <w:color w:val="0033CC"/>
          <w:szCs w:val="16"/>
        </w:rPr>
      </w:pPr>
      <w:r>
        <w:rPr>
          <w:rStyle w:val="FootnoteReference"/>
          <w:szCs w:val="16"/>
        </w:rPr>
        <w:footnoteRef/>
      </w:r>
      <w:r>
        <w:rPr>
          <w:color w:val="0033CC"/>
        </w:rPr>
        <w:t xml:space="preserve"> </w:t>
      </w:r>
      <w:r>
        <w:rPr>
          <w:color w:val="0033CC"/>
        </w:rPr>
        <w:tab/>
      </w:r>
      <w:hyperlink r:id="rId42" w:history="1">
        <w:r>
          <w:rPr>
            <w:rStyle w:val="Hyperlink"/>
            <w:color w:val="0033CC"/>
          </w:rPr>
          <w:t>WAMA EDIH | European Digital Innovation Hubs Network (europa.eu)</w:t>
        </w:r>
      </w:hyperlink>
      <w:r>
        <w:rPr>
          <w:rStyle w:val="Hyperlink"/>
          <w:color w:val="0033CC"/>
        </w:rPr>
        <w:t>.</w:t>
      </w:r>
    </w:p>
  </w:footnote>
  <w:footnote w:id="42">
    <w:p w14:paraId="1BA58543" w14:textId="77777777" w:rsidR="003130C2" w:rsidRPr="004B473A" w:rsidRDefault="003130C2" w:rsidP="003130C2">
      <w:pPr>
        <w:pStyle w:val="FootnoteText"/>
        <w:spacing w:after="0"/>
      </w:pPr>
      <w:r>
        <w:rPr>
          <w:rStyle w:val="FootnoteReference"/>
          <w:szCs w:val="16"/>
        </w:rPr>
        <w:footnoteRef/>
      </w:r>
      <w:r>
        <w:rPr>
          <w:color w:val="0033CC"/>
        </w:rPr>
        <w:t xml:space="preserve"> </w:t>
      </w:r>
      <w:r>
        <w:rPr>
          <w:color w:val="0033CC"/>
        </w:rPr>
        <w:tab/>
      </w:r>
      <w:hyperlink r:id="rId43" w:history="1">
        <w:r>
          <w:rPr>
            <w:rStyle w:val="Hyperlink"/>
            <w:color w:val="0033CC"/>
          </w:rPr>
          <w:t>h4i | European Digital Innovation Hubs Network (europa.eu)</w:t>
        </w:r>
      </w:hyperlink>
      <w:r>
        <w:rPr>
          <w:rStyle w:val="Hyperlink"/>
          <w:color w:val="0033CC"/>
        </w:rPr>
        <w:t>.</w:t>
      </w:r>
    </w:p>
  </w:footnote>
  <w:footnote w:id="43">
    <w:p w14:paraId="37F61BA1" w14:textId="77777777" w:rsidR="003130C2" w:rsidRPr="00905786" w:rsidRDefault="003130C2" w:rsidP="003130C2">
      <w:pPr>
        <w:pStyle w:val="FootnoteText"/>
      </w:pPr>
      <w:r>
        <w:rPr>
          <w:rStyle w:val="FootnoteReference"/>
        </w:rPr>
        <w:footnoteRef/>
      </w:r>
      <w:r>
        <w:t xml:space="preserve"> </w:t>
      </w:r>
      <w:r>
        <w:tab/>
      </w:r>
      <w:hyperlink r:id="rId44" w:history="1">
        <w:r>
          <w:rPr>
            <w:rStyle w:val="Hyperlink"/>
          </w:rPr>
          <w:t>C(2021) 7914 final</w:t>
        </w:r>
      </w:hyperlink>
      <w:r>
        <w:t>.</w:t>
      </w:r>
    </w:p>
  </w:footnote>
  <w:footnote w:id="44">
    <w:p w14:paraId="778EC37B" w14:textId="77777777" w:rsidR="003130C2" w:rsidRPr="002310B5" w:rsidRDefault="003130C2" w:rsidP="003130C2">
      <w:pPr>
        <w:pStyle w:val="FootnoteText"/>
      </w:pPr>
      <w:r>
        <w:rPr>
          <w:rStyle w:val="FootnoteReference"/>
        </w:rPr>
        <w:footnoteRef/>
      </w:r>
      <w:r>
        <w:t xml:space="preserve"> </w:t>
      </w:r>
      <w:r>
        <w:tab/>
      </w:r>
      <w:hyperlink r:id="rId45" w:history="1">
        <w:r>
          <w:rPr>
            <w:rStyle w:val="Hyperlink"/>
            <w:color w:val="2E74B5" w:themeColor="accent1" w:themeShade="BF"/>
          </w:rPr>
          <w:t>about – MACC (fccn.pt)</w:t>
        </w:r>
      </w:hyperlink>
      <w:r>
        <w:rPr>
          <w:rStyle w:val="Hyperlink"/>
          <w:color w:val="2E74B5" w:themeColor="accent1" w:themeShade="BF"/>
        </w:rPr>
        <w:t>.</w:t>
      </w:r>
    </w:p>
  </w:footnote>
  <w:footnote w:id="45">
    <w:p w14:paraId="3AEE3747" w14:textId="77777777" w:rsidR="003130C2" w:rsidRPr="002310B5" w:rsidRDefault="003130C2" w:rsidP="003130C2">
      <w:pPr>
        <w:pStyle w:val="FootnoteText"/>
      </w:pPr>
      <w:r>
        <w:rPr>
          <w:rStyle w:val="FootnoteReference"/>
        </w:rPr>
        <w:footnoteRef/>
      </w:r>
      <w:r>
        <w:t xml:space="preserve"> </w:t>
      </w:r>
      <w:r>
        <w:tab/>
      </w:r>
      <w:hyperlink r:id="rId46" w:history="1">
        <w:r>
          <w:rPr>
            <w:rStyle w:val="Hyperlink"/>
            <w:color w:val="2E74B5" w:themeColor="accent1" w:themeShade="BF"/>
          </w:rPr>
          <w:t>FCT – FCT</w:t>
        </w:r>
      </w:hyperlink>
      <w:r>
        <w:rPr>
          <w:rStyle w:val="Hyperlink"/>
          <w:color w:val="2E74B5" w:themeColor="accent1" w:themeShade="BF"/>
        </w:rPr>
        <w:t>.</w:t>
      </w:r>
    </w:p>
  </w:footnote>
  <w:footnote w:id="46">
    <w:p w14:paraId="5FCB605B" w14:textId="77777777" w:rsidR="003130C2" w:rsidRPr="002310B5" w:rsidRDefault="003130C2" w:rsidP="003130C2">
      <w:pPr>
        <w:pStyle w:val="FootnoteText"/>
      </w:pPr>
      <w:r>
        <w:rPr>
          <w:rStyle w:val="FootnoteReference"/>
        </w:rPr>
        <w:footnoteRef/>
      </w:r>
      <w:r>
        <w:t xml:space="preserve"> </w:t>
      </w:r>
      <w:r>
        <w:tab/>
      </w:r>
      <w:hyperlink r:id="rId47" w:history="1">
        <w:r>
          <w:rPr>
            <w:rStyle w:val="Hyperlink"/>
            <w:color w:val="2E74B5" w:themeColor="accent1" w:themeShade="BF"/>
          </w:rPr>
          <w:t>Coordinated Plan on Artificial Intelligence | Shaping Europe’s digital future (europa.eu)</w:t>
        </w:r>
      </w:hyperlink>
      <w:r>
        <w:rPr>
          <w:rStyle w:val="Hyperlink"/>
          <w:color w:val="2E74B5" w:themeColor="accent1" w:themeShade="BF"/>
        </w:rPr>
        <w:t>.</w:t>
      </w:r>
    </w:p>
  </w:footnote>
  <w:footnote w:id="47">
    <w:p w14:paraId="183C5A6E" w14:textId="77777777" w:rsidR="003130C2" w:rsidRPr="002310B5" w:rsidRDefault="003130C2" w:rsidP="003130C2">
      <w:pPr>
        <w:pStyle w:val="FootnoteText"/>
      </w:pPr>
      <w:r>
        <w:rPr>
          <w:rStyle w:val="FootnoteReference"/>
        </w:rPr>
        <w:footnoteRef/>
      </w:r>
      <w:r>
        <w:t xml:space="preserve"> </w:t>
      </w:r>
      <w:r>
        <w:tab/>
      </w:r>
      <w:hyperlink r:id="rId48" w:anchor="infrastructure" w:history="1">
        <w:r>
          <w:rPr>
            <w:rStyle w:val="Hyperlink"/>
            <w:color w:val="2E74B5" w:themeColor="accent1" w:themeShade="BF"/>
          </w:rPr>
          <w:t>Portugal AI Strategy Report – European Commission (europa.eu)</w:t>
        </w:r>
      </w:hyperlink>
      <w:r>
        <w:rPr>
          <w:rStyle w:val="Hyperlink"/>
          <w:color w:val="2E74B5" w:themeColor="accent1" w:themeShade="BF"/>
        </w:rPr>
        <w:t>.</w:t>
      </w:r>
    </w:p>
  </w:footnote>
  <w:footnote w:id="48">
    <w:p w14:paraId="5E65D97E" w14:textId="77777777" w:rsidR="003130C2" w:rsidRPr="002310B5" w:rsidRDefault="003130C2" w:rsidP="003130C2">
      <w:pPr>
        <w:pStyle w:val="FootnoteText"/>
      </w:pPr>
      <w:r>
        <w:rPr>
          <w:rStyle w:val="FootnoteReference"/>
        </w:rPr>
        <w:footnoteRef/>
      </w:r>
      <w:r>
        <w:t xml:space="preserve"> </w:t>
      </w:r>
      <w:r>
        <w:tab/>
      </w:r>
      <w:hyperlink r:id="rId49" w:history="1">
        <w:r>
          <w:rPr>
            <w:rStyle w:val="Hyperlink"/>
            <w:color w:val="2E74B5" w:themeColor="accent1" w:themeShade="BF"/>
          </w:rPr>
          <w:t>https://tefhealth.eu/home</w:t>
        </w:r>
      </w:hyperlink>
      <w:r>
        <w:rPr>
          <w:rStyle w:val="Hyperlink"/>
          <w:color w:val="2E74B5" w:themeColor="accent1" w:themeShade="BF"/>
        </w:rPr>
        <w:t>.</w:t>
      </w:r>
    </w:p>
  </w:footnote>
  <w:footnote w:id="49">
    <w:p w14:paraId="0455A512" w14:textId="77777777" w:rsidR="003130C2" w:rsidRPr="002310B5" w:rsidRDefault="003130C2" w:rsidP="003130C2">
      <w:pPr>
        <w:pStyle w:val="FootnoteText"/>
      </w:pPr>
      <w:r>
        <w:rPr>
          <w:rStyle w:val="FootnoteReference"/>
        </w:rPr>
        <w:footnoteRef/>
      </w:r>
      <w:r>
        <w:t xml:space="preserve"> </w:t>
      </w:r>
      <w:r>
        <w:tab/>
      </w:r>
      <w:hyperlink r:id="rId50" w:history="1">
        <w:r>
          <w:rPr>
            <w:rStyle w:val="Hyperlink"/>
            <w:color w:val="2E74B5" w:themeColor="accent1" w:themeShade="BF"/>
          </w:rPr>
          <w:t>https://competition-policy.ec.europa.eu/state-aid/ipcei/approved-ipceis_en</w:t>
        </w:r>
      </w:hyperlink>
      <w:r>
        <w:rPr>
          <w:rStyle w:val="Hyperlink"/>
          <w:color w:val="2E74B5" w:themeColor="accent1" w:themeShade="BF"/>
        </w:rPr>
        <w:t>.</w:t>
      </w:r>
    </w:p>
  </w:footnote>
  <w:footnote w:id="50">
    <w:p w14:paraId="64AA6566" w14:textId="77777777" w:rsidR="003130C2" w:rsidRPr="00CC4710" w:rsidRDefault="003130C2" w:rsidP="003130C2">
      <w:pPr>
        <w:pStyle w:val="FootnoteText"/>
      </w:pPr>
      <w:r>
        <w:rPr>
          <w:rStyle w:val="FootnoteReference"/>
        </w:rPr>
        <w:footnoteRef/>
      </w:r>
      <w:r>
        <w:t xml:space="preserve"> </w:t>
      </w:r>
      <w:r>
        <w:tab/>
      </w:r>
      <w:hyperlink r:id="rId51" w:history="1">
        <w:r>
          <w:rPr>
            <w:rStyle w:val="Hyperlink"/>
            <w:color w:val="2E74B5" w:themeColor="accent1" w:themeShade="BF"/>
          </w:rPr>
          <w:t>Portugal – NCC – European Union (europa.eu)</w:t>
        </w:r>
      </w:hyperlink>
      <w:r>
        <w:rPr>
          <w:rStyle w:val="Hyperlink"/>
          <w:color w:val="2E74B5" w:themeColor="accent1" w:themeShade="BF"/>
        </w:rPr>
        <w:t>.</w:t>
      </w:r>
    </w:p>
  </w:footnote>
  <w:footnote w:id="51">
    <w:p w14:paraId="7800ED4B" w14:textId="77777777" w:rsidR="003130C2" w:rsidRPr="00CC4710" w:rsidRDefault="003130C2" w:rsidP="003130C2">
      <w:pPr>
        <w:pStyle w:val="FootnoteText"/>
      </w:pPr>
      <w:r>
        <w:rPr>
          <w:rStyle w:val="FootnoteReference"/>
        </w:rPr>
        <w:footnoteRef/>
      </w:r>
      <w:r>
        <w:t xml:space="preserve"> </w:t>
      </w:r>
      <w:r>
        <w:tab/>
      </w:r>
      <w:hyperlink r:id="rId52" w:history="1">
        <w:r>
          <w:rPr>
            <w:rStyle w:val="Hyperlink"/>
          </w:rPr>
          <w:t>JRC Publications Repository - Academic Offer of Advanced Digital Skills in 2020-21.</w:t>
        </w:r>
      </w:hyperlink>
      <w:hyperlink r:id="rId53" w:history="1">
        <w:r>
          <w:rPr>
            <w:rStyle w:val="Hyperlink"/>
          </w:rPr>
          <w:t xml:space="preserve"> International Comparison (europa.eu)</w:t>
        </w:r>
      </w:hyperlink>
      <w:r>
        <w:t>.</w:t>
      </w:r>
    </w:p>
  </w:footnote>
  <w:footnote w:id="52">
    <w:p w14:paraId="569C3E05" w14:textId="77777777" w:rsidR="003130C2" w:rsidRPr="00CC4710" w:rsidRDefault="003130C2" w:rsidP="003130C2">
      <w:pPr>
        <w:pStyle w:val="FootnoteText"/>
      </w:pPr>
      <w:r>
        <w:rPr>
          <w:rStyle w:val="FootnoteReference"/>
        </w:rPr>
        <w:footnoteRef/>
      </w:r>
      <w:r>
        <w:t xml:space="preserve"> </w:t>
      </w:r>
      <w:r>
        <w:tab/>
      </w:r>
      <w:hyperlink r:id="rId54" w:history="1">
        <w:r>
          <w:rPr>
            <w:rStyle w:val="Hyperlink"/>
            <w:color w:val="2E74B5" w:themeColor="accent1" w:themeShade="BF"/>
          </w:rPr>
          <w:t>https://digital-strategy.ec.europa.eu/en/library/digital-economy-and-society-index-desi-2022</w:t>
        </w:r>
      </w:hyperlink>
      <w:r>
        <w:rPr>
          <w:rStyle w:val="Hyperlink"/>
          <w:color w:val="2E74B5" w:themeColor="accent1" w:themeShade="BF"/>
        </w:rPr>
        <w:t>.</w:t>
      </w:r>
    </w:p>
  </w:footnote>
  <w:footnote w:id="53">
    <w:p w14:paraId="430435AF" w14:textId="77777777" w:rsidR="003130C2" w:rsidRPr="00CC4710" w:rsidRDefault="003130C2" w:rsidP="003130C2">
      <w:pPr>
        <w:pStyle w:val="FootnoteText"/>
      </w:pPr>
      <w:r>
        <w:rPr>
          <w:rStyle w:val="FootnoteReference"/>
        </w:rPr>
        <w:footnoteRef/>
      </w:r>
      <w:r>
        <w:t xml:space="preserve"> </w:t>
      </w:r>
      <w:r>
        <w:tab/>
      </w:r>
      <w:hyperlink r:id="rId55" w:history="1">
        <w:r>
          <w:rPr>
            <w:rStyle w:val="Hyperlink"/>
            <w:color w:val="2E74B5" w:themeColor="accent1" w:themeShade="BF"/>
          </w:rPr>
          <w:t>Portugal | Digital Skills and Jobs Platform (europa.eu)</w:t>
        </w:r>
      </w:hyperlink>
      <w:r>
        <w:rPr>
          <w:rStyle w:val="Hyperlink"/>
          <w:color w:val="2E74B5" w:themeColor="accent1" w:themeShade="BF"/>
        </w:rPr>
        <w:t>.</w:t>
      </w:r>
    </w:p>
  </w:footnote>
  <w:footnote w:id="54">
    <w:p w14:paraId="138C5BAF" w14:textId="77777777" w:rsidR="003130C2" w:rsidRPr="001921D0" w:rsidRDefault="003130C2" w:rsidP="003130C2">
      <w:pPr>
        <w:pStyle w:val="FootnoteText"/>
      </w:pPr>
      <w:r>
        <w:rPr>
          <w:rStyle w:val="FootnoteReference"/>
        </w:rPr>
        <w:footnoteRef/>
      </w:r>
      <w:r>
        <w:t xml:space="preserve"> </w:t>
      </w:r>
      <w:r>
        <w:tab/>
      </w:r>
      <w:hyperlink r:id="rId56" w:history="1">
        <w:r>
          <w:rPr>
            <w:rStyle w:val="Hyperlink"/>
            <w:color w:val="2E74B5" w:themeColor="accent1" w:themeShade="BF"/>
          </w:rPr>
          <w:t>Country reports – Digital Decade report 2023 | Shaping Europe’s digital future (europa.eu)</w:t>
        </w:r>
      </w:hyperlink>
      <w:r>
        <w:rPr>
          <w:color w:val="2E74B5" w:themeColor="accent1" w:themeShade="BF"/>
        </w:rPr>
        <w:t>.</w:t>
      </w:r>
    </w:p>
  </w:footnote>
  <w:footnote w:id="55">
    <w:p w14:paraId="0AA60BA3" w14:textId="77777777" w:rsidR="003130C2" w:rsidRPr="001921D0" w:rsidRDefault="003130C2" w:rsidP="003130C2">
      <w:pPr>
        <w:pStyle w:val="FootnoteText"/>
      </w:pPr>
      <w:r>
        <w:rPr>
          <w:rStyle w:val="FootnoteReference"/>
        </w:rPr>
        <w:footnoteRef/>
      </w:r>
      <w:r>
        <w:t xml:space="preserve"> </w:t>
      </w:r>
      <w:r>
        <w:tab/>
      </w:r>
      <w:hyperlink r:id="rId57" w:history="1">
        <w:r>
          <w:rPr>
            <w:rStyle w:val="Hyperlink"/>
            <w:color w:val="2E74B5" w:themeColor="accent1" w:themeShade="BF"/>
          </w:rPr>
          <w:t>Digital Innovation Hubs | DIH – Portugal Digital</w:t>
        </w:r>
      </w:hyperlink>
      <w:r>
        <w:rPr>
          <w:rStyle w:val="Hyperlink"/>
          <w:color w:val="2E74B5" w:themeColor="accent1" w:themeShade="BF"/>
        </w:rPr>
        <w:t>.</w:t>
      </w:r>
    </w:p>
  </w:footnote>
  <w:footnote w:id="56">
    <w:p w14:paraId="1F19357F" w14:textId="77777777" w:rsidR="003130C2" w:rsidRPr="001921D0" w:rsidRDefault="003130C2" w:rsidP="003130C2">
      <w:pPr>
        <w:pStyle w:val="FootnoteText"/>
      </w:pPr>
      <w:r>
        <w:rPr>
          <w:rStyle w:val="FootnoteReference"/>
        </w:rPr>
        <w:footnoteRef/>
      </w:r>
      <w:r>
        <w:t xml:space="preserve"> </w:t>
      </w:r>
      <w:r>
        <w:tab/>
      </w:r>
      <w:hyperlink r:id="rId58" w:history="1">
        <w:r>
          <w:rPr>
            <w:rStyle w:val="Hyperlink"/>
            <w:color w:val="2E74B5" w:themeColor="accent1" w:themeShade="BF"/>
          </w:rPr>
          <w:t>https://eurohpc-ju.europa.eu/sweden-will-host-new-eurohpc-supercomputer-2023-06-19_en</w:t>
        </w:r>
      </w:hyperlink>
      <w:r>
        <w:rPr>
          <w:rStyle w:val="Hyperlink"/>
          <w:color w:val="2E74B5" w:themeColor="accent1" w:themeShade="BF"/>
        </w:rPr>
        <w:t>.</w:t>
      </w:r>
    </w:p>
  </w:footnote>
  <w:footnote w:id="57">
    <w:p w14:paraId="25261557" w14:textId="77777777" w:rsidR="003130C2" w:rsidRPr="0028632B" w:rsidRDefault="003130C2" w:rsidP="003130C2">
      <w:pPr>
        <w:pStyle w:val="NoSpacing"/>
        <w:ind w:left="567" w:hanging="567"/>
        <w:rPr>
          <w:color w:val="2E74B5" w:themeColor="accent1" w:themeShade="BF"/>
          <w:sz w:val="16"/>
          <w:szCs w:val="16"/>
        </w:rPr>
      </w:pPr>
      <w:r>
        <w:rPr>
          <w:rStyle w:val="FootnoteReference"/>
          <w:szCs w:val="24"/>
        </w:rPr>
        <w:footnoteRef/>
      </w:r>
      <w:r>
        <w:rPr>
          <w:color w:val="2E74B5" w:themeColor="accent1" w:themeShade="BF"/>
          <w:sz w:val="16"/>
        </w:rPr>
        <w:t xml:space="preserve"> </w:t>
      </w:r>
      <w:r>
        <w:rPr>
          <w:color w:val="2E74B5" w:themeColor="accent1" w:themeShade="BF"/>
          <w:sz w:val="16"/>
        </w:rPr>
        <w:tab/>
      </w:r>
      <w:hyperlink r:id="rId59" w:history="1">
        <w:r>
          <w:rPr>
            <w:rStyle w:val="Hyperlink"/>
            <w:color w:val="2E74B5" w:themeColor="accent1" w:themeShade="BF"/>
            <w:sz w:val="16"/>
          </w:rPr>
          <w:t>Coordinated Plan on Artificial Intelligence | Shaping Europe’s digital future (europa.eu)</w:t>
        </w:r>
      </w:hyperlink>
      <w:r>
        <w:rPr>
          <w:rStyle w:val="Hyperlink"/>
          <w:color w:val="2E74B5" w:themeColor="accent1" w:themeShade="BF"/>
          <w:sz w:val="16"/>
        </w:rPr>
        <w:t>.</w:t>
      </w:r>
    </w:p>
  </w:footnote>
  <w:footnote w:id="58">
    <w:p w14:paraId="410D7A08" w14:textId="77777777" w:rsidR="003130C2" w:rsidRPr="0028632B" w:rsidRDefault="003130C2" w:rsidP="003130C2">
      <w:pPr>
        <w:pStyle w:val="NoSpacing"/>
        <w:ind w:left="567" w:hanging="567"/>
        <w:rPr>
          <w:color w:val="2E74B5" w:themeColor="accent1" w:themeShade="BF"/>
          <w:sz w:val="16"/>
          <w:szCs w:val="16"/>
        </w:rPr>
      </w:pPr>
      <w:r>
        <w:rPr>
          <w:rStyle w:val="FootnoteReference"/>
          <w:szCs w:val="24"/>
        </w:rPr>
        <w:footnoteRef/>
      </w:r>
      <w:r>
        <w:rPr>
          <w:color w:val="2E74B5" w:themeColor="accent1" w:themeShade="BF"/>
          <w:sz w:val="16"/>
        </w:rPr>
        <w:t xml:space="preserve"> </w:t>
      </w:r>
      <w:r>
        <w:rPr>
          <w:color w:val="2E74B5" w:themeColor="accent1" w:themeShade="BF"/>
          <w:sz w:val="16"/>
        </w:rPr>
        <w:tab/>
      </w:r>
      <w:hyperlink r:id="rId60" w:history="1">
        <w:r>
          <w:rPr>
            <w:rStyle w:val="Hyperlink"/>
            <w:sz w:val="16"/>
          </w:rPr>
          <w:t>https://www.vinnova.se/contentassets/29cd313d690e4be3a8d861ad05a4ee48/vr_18_09.pdf</w:t>
        </w:r>
      </w:hyperlink>
      <w:r>
        <w:rPr>
          <w:rStyle w:val="Hyperlink"/>
          <w:color w:val="2E74B5" w:themeColor="accent1" w:themeShade="BF"/>
          <w:sz w:val="16"/>
        </w:rPr>
        <w:t>.</w:t>
      </w:r>
    </w:p>
  </w:footnote>
  <w:footnote w:id="59">
    <w:p w14:paraId="3D0F4D10" w14:textId="77777777" w:rsidR="003130C2" w:rsidRPr="0028632B" w:rsidRDefault="003130C2" w:rsidP="003130C2">
      <w:pPr>
        <w:pStyle w:val="NoSpacing"/>
        <w:ind w:left="567" w:hanging="567"/>
        <w:rPr>
          <w:color w:val="2E74B5" w:themeColor="accent1" w:themeShade="BF"/>
          <w:sz w:val="16"/>
          <w:szCs w:val="16"/>
        </w:rPr>
      </w:pPr>
      <w:r>
        <w:rPr>
          <w:rStyle w:val="FootnoteReference"/>
          <w:szCs w:val="24"/>
        </w:rPr>
        <w:footnoteRef/>
      </w:r>
      <w:r>
        <w:rPr>
          <w:color w:val="2E74B5" w:themeColor="accent1" w:themeShade="BF"/>
          <w:sz w:val="16"/>
        </w:rPr>
        <w:t xml:space="preserve"> </w:t>
      </w:r>
      <w:r>
        <w:rPr>
          <w:color w:val="2E74B5" w:themeColor="accent1" w:themeShade="BF"/>
          <w:sz w:val="16"/>
        </w:rPr>
        <w:tab/>
      </w:r>
      <w:hyperlink r:id="rId61" w:history="1">
        <w:r>
          <w:rPr>
            <w:rStyle w:val="Hyperlink"/>
            <w:color w:val="2E74B5" w:themeColor="accent1" w:themeShade="BF"/>
            <w:sz w:val="16"/>
          </w:rPr>
          <w:t>All Member States now committed to building an EU quantum communication infrastructure | Shaping Europe’s digital future (europa.eu)</w:t>
        </w:r>
      </w:hyperlink>
      <w:r>
        <w:rPr>
          <w:rStyle w:val="Hyperlink"/>
          <w:color w:val="2E74B5" w:themeColor="accent1" w:themeShade="BF"/>
          <w:sz w:val="16"/>
        </w:rPr>
        <w:t>.</w:t>
      </w:r>
    </w:p>
  </w:footnote>
  <w:footnote w:id="60">
    <w:p w14:paraId="0F0C3595" w14:textId="77777777" w:rsidR="003130C2" w:rsidRPr="0028632B" w:rsidRDefault="003130C2" w:rsidP="003130C2">
      <w:pPr>
        <w:pStyle w:val="NoSpacing"/>
        <w:ind w:left="567" w:hanging="567"/>
        <w:rPr>
          <w:color w:val="2E74B5" w:themeColor="accent1" w:themeShade="BF"/>
          <w:sz w:val="16"/>
          <w:szCs w:val="16"/>
        </w:rPr>
      </w:pPr>
      <w:r>
        <w:rPr>
          <w:rStyle w:val="FootnoteReference"/>
          <w:szCs w:val="24"/>
        </w:rPr>
        <w:footnoteRef/>
      </w:r>
      <w:r>
        <w:rPr>
          <w:color w:val="2E74B5" w:themeColor="accent1" w:themeShade="BF"/>
          <w:sz w:val="16"/>
        </w:rPr>
        <w:t xml:space="preserve"> </w:t>
      </w:r>
      <w:r>
        <w:rPr>
          <w:color w:val="2E74B5" w:themeColor="accent1" w:themeShade="BF"/>
          <w:sz w:val="16"/>
        </w:rPr>
        <w:tab/>
      </w:r>
      <w:hyperlink r:id="rId62" w:history="1">
        <w:r>
          <w:rPr>
            <w:rStyle w:val="Hyperlink"/>
            <w:color w:val="2E74B5" w:themeColor="accent1" w:themeShade="BF"/>
            <w:sz w:val="16"/>
          </w:rPr>
          <w:t>Sweden – NCC – European Union (europa.eu)</w:t>
        </w:r>
      </w:hyperlink>
      <w:r>
        <w:rPr>
          <w:rStyle w:val="Hyperlink"/>
          <w:color w:val="2E74B5" w:themeColor="accent1" w:themeShade="BF"/>
          <w:sz w:val="16"/>
        </w:rPr>
        <w:t>.</w:t>
      </w:r>
    </w:p>
  </w:footnote>
  <w:footnote w:id="61">
    <w:p w14:paraId="627055A4" w14:textId="77777777" w:rsidR="003130C2" w:rsidRPr="0028632B" w:rsidRDefault="003130C2" w:rsidP="003130C2">
      <w:pPr>
        <w:pStyle w:val="NoSpacing"/>
        <w:ind w:left="567" w:hanging="567"/>
        <w:rPr>
          <w:color w:val="2E74B5" w:themeColor="accent1" w:themeShade="BF"/>
          <w:sz w:val="16"/>
          <w:szCs w:val="16"/>
        </w:rPr>
      </w:pPr>
      <w:r>
        <w:rPr>
          <w:rStyle w:val="FootnoteReference"/>
          <w:szCs w:val="24"/>
        </w:rPr>
        <w:footnoteRef/>
      </w:r>
      <w:r>
        <w:rPr>
          <w:color w:val="2E74B5" w:themeColor="accent1" w:themeShade="BF"/>
          <w:sz w:val="16"/>
        </w:rPr>
        <w:t xml:space="preserve"> </w:t>
      </w:r>
      <w:r>
        <w:rPr>
          <w:color w:val="2E74B5" w:themeColor="accent1" w:themeShade="BF"/>
          <w:sz w:val="16"/>
        </w:rPr>
        <w:tab/>
      </w:r>
      <w:hyperlink r:id="rId63" w:history="1">
        <w:r>
          <w:rPr>
            <w:rStyle w:val="Hyperlink"/>
            <w:sz w:val="16"/>
          </w:rPr>
          <w:t>https://www.ncsc.se/</w:t>
        </w:r>
      </w:hyperlink>
      <w:r>
        <w:rPr>
          <w:rStyle w:val="Hyperlink"/>
          <w:color w:val="2E74B5" w:themeColor="accent1" w:themeShade="BF"/>
          <w:sz w:val="16"/>
        </w:rPr>
        <w:t>.</w:t>
      </w:r>
    </w:p>
  </w:footnote>
  <w:footnote w:id="62">
    <w:p w14:paraId="0A925D7B" w14:textId="77777777" w:rsidR="003130C2" w:rsidRPr="0028632B" w:rsidRDefault="003130C2" w:rsidP="003130C2">
      <w:pPr>
        <w:pStyle w:val="NoSpacing"/>
        <w:ind w:left="567" w:hanging="567"/>
        <w:rPr>
          <w:rFonts w:eastAsiaTheme="majorEastAsia"/>
          <w:color w:val="2E74B5" w:themeColor="accent1" w:themeShade="BF"/>
          <w:sz w:val="16"/>
          <w:szCs w:val="16"/>
          <w:u w:val="single"/>
        </w:rPr>
      </w:pPr>
      <w:r>
        <w:rPr>
          <w:rStyle w:val="FootnoteReference"/>
          <w:szCs w:val="24"/>
        </w:rPr>
        <w:footnoteRef/>
      </w:r>
      <w:r>
        <w:rPr>
          <w:color w:val="2E74B5" w:themeColor="accent1" w:themeShade="BF"/>
          <w:sz w:val="16"/>
        </w:rPr>
        <w:t xml:space="preserve"> </w:t>
      </w:r>
      <w:r>
        <w:rPr>
          <w:color w:val="2E74B5" w:themeColor="accent1" w:themeShade="BF"/>
          <w:sz w:val="16"/>
        </w:rPr>
        <w:tab/>
      </w:r>
      <w:hyperlink r:id="rId64" w:history="1">
        <w:r>
          <w:rPr>
            <w:rStyle w:val="Hyperlink"/>
            <w:sz w:val="16"/>
          </w:rPr>
          <w:t>JRC Publications Repository - Academic Offer of Advanced Digital Skills in 2020-21.</w:t>
        </w:r>
      </w:hyperlink>
      <w:hyperlink r:id="rId65" w:history="1">
        <w:r>
          <w:rPr>
            <w:rStyle w:val="Hyperlink"/>
            <w:sz w:val="16"/>
          </w:rPr>
          <w:t xml:space="preserve"> International Comparison (europa.eu)</w:t>
        </w:r>
      </w:hyperlink>
      <w:r>
        <w:rPr>
          <w:sz w:val="16"/>
        </w:rPr>
        <w:t>.</w:t>
      </w:r>
    </w:p>
  </w:footnote>
  <w:footnote w:id="63">
    <w:p w14:paraId="2C18F68D" w14:textId="77777777" w:rsidR="003130C2" w:rsidRPr="0028632B" w:rsidRDefault="003130C2" w:rsidP="003130C2">
      <w:pPr>
        <w:pStyle w:val="NoSpacing"/>
        <w:ind w:left="567" w:hanging="567"/>
        <w:rPr>
          <w:color w:val="2E74B5" w:themeColor="accent1" w:themeShade="BF"/>
          <w:sz w:val="16"/>
          <w:szCs w:val="16"/>
        </w:rPr>
      </w:pPr>
      <w:r>
        <w:rPr>
          <w:rStyle w:val="FootnoteReference"/>
          <w:szCs w:val="24"/>
        </w:rPr>
        <w:footnoteRef/>
      </w:r>
      <w:r>
        <w:t xml:space="preserve"> </w:t>
      </w:r>
      <w:r>
        <w:tab/>
      </w:r>
      <w:hyperlink r:id="rId66" w:history="1">
        <w:r>
          <w:rPr>
            <w:rStyle w:val="Hyperlink"/>
            <w:sz w:val="16"/>
          </w:rPr>
          <w:t>Digital Economy and Society Index (DESI) 2022 – Sweden.</w:t>
        </w:r>
      </w:hyperlink>
    </w:p>
  </w:footnote>
  <w:footnote w:id="64">
    <w:p w14:paraId="54B741E8" w14:textId="77777777" w:rsidR="003130C2" w:rsidRPr="00EF780A" w:rsidRDefault="003130C2" w:rsidP="003130C2">
      <w:pPr>
        <w:pStyle w:val="NoSpacing"/>
        <w:ind w:left="567" w:hanging="567"/>
        <w:rPr>
          <w:color w:val="2E74B5" w:themeColor="accent1" w:themeShade="BF"/>
          <w:sz w:val="16"/>
          <w:szCs w:val="16"/>
        </w:rPr>
      </w:pPr>
      <w:r>
        <w:rPr>
          <w:rStyle w:val="FootnoteReference"/>
          <w:szCs w:val="24"/>
        </w:rPr>
        <w:footnoteRef/>
      </w:r>
      <w:r>
        <w:rPr>
          <w:color w:val="2E74B5" w:themeColor="accent1" w:themeShade="BF"/>
          <w:sz w:val="16"/>
        </w:rPr>
        <w:t xml:space="preserve"> </w:t>
      </w:r>
      <w:r>
        <w:rPr>
          <w:color w:val="2E74B5" w:themeColor="accent1" w:themeShade="BF"/>
          <w:sz w:val="16"/>
        </w:rPr>
        <w:tab/>
      </w:r>
      <w:hyperlink r:id="rId67" w:history="1">
        <w:r>
          <w:rPr>
            <w:rStyle w:val="Hyperlink"/>
            <w:sz w:val="16"/>
          </w:rPr>
          <w:t>Report on the state of the digital decade 2023 – Annex Sweden</w:t>
        </w:r>
      </w:hyperlink>
      <w:r>
        <w:rPr>
          <w:sz w:val="16"/>
        </w:rPr>
        <w:t>.</w:t>
      </w:r>
    </w:p>
  </w:footnote>
  <w:footnote w:id="65">
    <w:p w14:paraId="15685473" w14:textId="77777777" w:rsidR="003130C2" w:rsidRPr="008A1AC5" w:rsidRDefault="003130C2" w:rsidP="003130C2">
      <w:pPr>
        <w:pStyle w:val="NoSpacing"/>
        <w:ind w:left="567" w:hanging="567"/>
      </w:pPr>
      <w:r>
        <w:rPr>
          <w:rStyle w:val="FootnoteReference"/>
          <w:szCs w:val="24"/>
        </w:rPr>
        <w:footnoteRef/>
      </w:r>
      <w:r>
        <w:t xml:space="preserve"> </w:t>
      </w:r>
      <w:r>
        <w:tab/>
      </w:r>
      <w:hyperlink r:id="rId68" w:history="1">
        <w:r>
          <w:rPr>
            <w:rStyle w:val="Hyperlink"/>
            <w:color w:val="2E74B5" w:themeColor="accent1" w:themeShade="BF"/>
            <w:sz w:val="16"/>
          </w:rPr>
          <w:t>Digital Skills and Jobs Platform Sweden – Digital Skills and Jobs Coalition Sweden (digitalskillsjobs.se)</w:t>
        </w:r>
      </w:hyperlink>
      <w:r>
        <w:rPr>
          <w:rStyle w:val="Hyperlink"/>
          <w:color w:val="2E74B5" w:themeColor="accent1" w:themeShade="BF"/>
          <w:sz w:val="16"/>
        </w:rPr>
        <w:t>.</w:t>
      </w:r>
    </w:p>
  </w:footnote>
  <w:footnote w:id="66">
    <w:p w14:paraId="5E7C7A38" w14:textId="77777777" w:rsidR="003130C2" w:rsidRPr="000A75F2" w:rsidRDefault="003130C2" w:rsidP="003130C2">
      <w:pPr>
        <w:pStyle w:val="NoSpacing"/>
        <w:ind w:left="567" w:hanging="567"/>
        <w:rPr>
          <w:sz w:val="18"/>
          <w:szCs w:val="18"/>
        </w:rPr>
      </w:pPr>
      <w:r>
        <w:rPr>
          <w:rStyle w:val="FootnoteReference"/>
          <w:szCs w:val="24"/>
        </w:rPr>
        <w:footnoteRef/>
      </w:r>
      <w:r>
        <w:rPr>
          <w:color w:val="2E74B5" w:themeColor="accent1" w:themeShade="BF"/>
          <w:sz w:val="16"/>
        </w:rPr>
        <w:t xml:space="preserve"> </w:t>
      </w:r>
      <w:r>
        <w:rPr>
          <w:color w:val="2E74B5" w:themeColor="accent1" w:themeShade="BF"/>
          <w:sz w:val="16"/>
        </w:rPr>
        <w:tab/>
      </w:r>
      <w:hyperlink r:id="rId69" w:history="1">
        <w:r>
          <w:rPr>
            <w:rStyle w:val="Hyperlink"/>
            <w:color w:val="2E74B5" w:themeColor="accent1" w:themeShade="BF"/>
            <w:sz w:val="16"/>
          </w:rPr>
          <w:t>About us – Bron Innovation</w:t>
        </w:r>
      </w:hyperlink>
      <w:r>
        <w:rPr>
          <w:rStyle w:val="Hyperlink"/>
          <w:color w:val="2E74B5" w:themeColor="accent1" w:themeShade="BF"/>
          <w:sz w:val="16"/>
        </w:rPr>
        <w:t>.</w:t>
      </w:r>
    </w:p>
  </w:footnote>
  <w:footnote w:id="67">
    <w:p w14:paraId="6869AA41" w14:textId="77777777" w:rsidR="003130C2" w:rsidRPr="0028632B" w:rsidRDefault="003130C2" w:rsidP="003130C2">
      <w:pPr>
        <w:pStyle w:val="NoSpacing"/>
        <w:ind w:left="567" w:hanging="567"/>
        <w:rPr>
          <w:color w:val="2E74B5" w:themeColor="accent1" w:themeShade="BF"/>
          <w:sz w:val="16"/>
          <w:szCs w:val="16"/>
        </w:rPr>
      </w:pPr>
      <w:r>
        <w:rPr>
          <w:rStyle w:val="FootnoteReference"/>
          <w:szCs w:val="24"/>
        </w:rPr>
        <w:footnoteRef/>
      </w:r>
      <w:r>
        <w:rPr>
          <w:color w:val="2E74B5" w:themeColor="accent1" w:themeShade="BF"/>
          <w:sz w:val="16"/>
        </w:rPr>
        <w:t xml:space="preserve"> </w:t>
      </w:r>
      <w:r>
        <w:rPr>
          <w:color w:val="2E74B5" w:themeColor="accent1" w:themeShade="BF"/>
          <w:sz w:val="16"/>
        </w:rPr>
        <w:tab/>
      </w:r>
      <w:hyperlink r:id="rId70" w:history="1">
        <w:r>
          <w:rPr>
            <w:rStyle w:val="Hyperlink"/>
            <w:sz w:val="16"/>
          </w:rPr>
          <w:t>https://european-digital-innovation-hubs.ec.europa.eu/edih-catalogue/digit-hub-sweden</w:t>
        </w:r>
      </w:hyperlink>
      <w:r>
        <w:rPr>
          <w:rStyle w:val="Hyperlink"/>
          <w:color w:val="2E74B5" w:themeColor="accent1" w:themeShade="BF"/>
          <w:sz w:val="16"/>
        </w:rPr>
        <w:t>.</w:t>
      </w:r>
    </w:p>
  </w:footnote>
  <w:footnote w:id="68">
    <w:p w14:paraId="38B57FBE" w14:textId="77777777" w:rsidR="003130C2" w:rsidRPr="0028632B" w:rsidRDefault="003130C2" w:rsidP="003130C2">
      <w:pPr>
        <w:pStyle w:val="NoSpacing"/>
        <w:ind w:left="567" w:hanging="567"/>
        <w:rPr>
          <w:color w:val="2E74B5" w:themeColor="accent1" w:themeShade="BF"/>
          <w:sz w:val="16"/>
          <w:szCs w:val="16"/>
        </w:rPr>
      </w:pPr>
      <w:r>
        <w:rPr>
          <w:rStyle w:val="FootnoteReference"/>
          <w:szCs w:val="24"/>
        </w:rPr>
        <w:footnoteRef/>
      </w:r>
      <w:r>
        <w:rPr>
          <w:color w:val="2E74B5" w:themeColor="accent1" w:themeShade="BF"/>
          <w:sz w:val="16"/>
        </w:rPr>
        <w:t xml:space="preserve"> </w:t>
      </w:r>
      <w:r>
        <w:rPr>
          <w:color w:val="2E74B5" w:themeColor="accent1" w:themeShade="BF"/>
          <w:sz w:val="16"/>
        </w:rPr>
        <w:tab/>
      </w:r>
      <w:hyperlink r:id="rId71" w:history="1">
        <w:r>
          <w:rPr>
            <w:rStyle w:val="Hyperlink"/>
            <w:color w:val="2E74B5" w:themeColor="accent1" w:themeShade="BF"/>
            <w:sz w:val="16"/>
          </w:rPr>
          <w:t>CEEC – Centre of Excellence for Exascale CFD – European Commission (europa.eu)</w:t>
        </w:r>
      </w:hyperlink>
      <w:r>
        <w:rPr>
          <w:rStyle w:val="Hyperlink"/>
          <w:color w:val="2E74B5" w:themeColor="accent1" w:themeShade="BF"/>
          <w:sz w:val="16"/>
        </w:rPr>
        <w:t>.</w:t>
      </w:r>
    </w:p>
  </w:footnote>
  <w:footnote w:id="69">
    <w:p w14:paraId="25F266BB" w14:textId="77777777" w:rsidR="003130C2" w:rsidRPr="0028632B" w:rsidRDefault="003130C2" w:rsidP="003130C2">
      <w:pPr>
        <w:pStyle w:val="NoSpacing"/>
        <w:ind w:left="567" w:hanging="567"/>
        <w:rPr>
          <w:color w:val="2E74B5" w:themeColor="accent1" w:themeShade="BF"/>
          <w:sz w:val="16"/>
          <w:szCs w:val="16"/>
        </w:rPr>
      </w:pPr>
      <w:r>
        <w:rPr>
          <w:rStyle w:val="FootnoteReference"/>
          <w:szCs w:val="24"/>
        </w:rPr>
        <w:footnoteRef/>
      </w:r>
      <w:r>
        <w:rPr>
          <w:color w:val="2E74B5" w:themeColor="accent1" w:themeShade="BF"/>
          <w:sz w:val="16"/>
        </w:rPr>
        <w:t xml:space="preserve"> </w:t>
      </w:r>
      <w:r>
        <w:rPr>
          <w:color w:val="2E74B5" w:themeColor="accent1" w:themeShade="BF"/>
          <w:sz w:val="16"/>
        </w:rPr>
        <w:tab/>
      </w:r>
      <w:hyperlink r:id="rId72" w:history="1">
        <w:r>
          <w:rPr>
            <w:rStyle w:val="Hyperlink"/>
            <w:color w:val="2E74B5" w:themeColor="accent1" w:themeShade="BF"/>
            <w:sz w:val="16"/>
          </w:rPr>
          <w:t>Plasma-PEPSC – Plasma Exascale-Performance Simulations Centre of Excellence – European Commission (europa.eu)</w:t>
        </w:r>
      </w:hyperlink>
      <w:r>
        <w:rPr>
          <w:rStyle w:val="Hyperlink"/>
          <w:color w:val="2E74B5" w:themeColor="accent1" w:themeShade="BF"/>
          <w:sz w:val="16"/>
        </w:rPr>
        <w:t>.</w:t>
      </w:r>
    </w:p>
  </w:footnote>
  <w:footnote w:id="70">
    <w:p w14:paraId="5F5BCB14" w14:textId="77777777" w:rsidR="003130C2" w:rsidRPr="000A75F2" w:rsidRDefault="003130C2" w:rsidP="003130C2">
      <w:pPr>
        <w:pStyle w:val="NoSpacing"/>
        <w:ind w:left="567" w:hanging="567"/>
        <w:rPr>
          <w:sz w:val="18"/>
          <w:szCs w:val="18"/>
        </w:rPr>
      </w:pPr>
      <w:r>
        <w:rPr>
          <w:rStyle w:val="FootnoteReference"/>
          <w:szCs w:val="24"/>
        </w:rPr>
        <w:footnoteRef/>
      </w:r>
      <w:r>
        <w:t xml:space="preserve"> </w:t>
      </w:r>
      <w:r>
        <w:tab/>
      </w:r>
      <w:hyperlink r:id="rId73" w:history="1">
        <w:r>
          <w:rPr>
            <w:rStyle w:val="Hyperlink"/>
            <w:sz w:val="16"/>
          </w:rPr>
          <w:t>Report on the state of the digital decade 2023 – Annex Sweden</w:t>
        </w:r>
      </w:hyperlink>
      <w:r>
        <w:rPr>
          <w:sz w:val="16"/>
        </w:rPr>
        <w:t>.</w:t>
      </w:r>
    </w:p>
  </w:footnote>
  <w:footnote w:id="71">
    <w:p w14:paraId="5F8AB27A" w14:textId="77777777" w:rsidR="003130C2" w:rsidRPr="007849AF" w:rsidRDefault="003130C2" w:rsidP="003130C2">
      <w:pPr>
        <w:pStyle w:val="FootnoteText"/>
        <w:spacing w:after="0"/>
        <w:rPr>
          <w:sz w:val="20"/>
        </w:rPr>
      </w:pPr>
      <w:r>
        <w:rPr>
          <w:rStyle w:val="FootnoteReference"/>
          <w:szCs w:val="24"/>
        </w:rPr>
        <w:footnoteRef/>
      </w:r>
      <w:r>
        <w:rPr>
          <w:sz w:val="20"/>
        </w:rPr>
        <w:t xml:space="preserve"> </w:t>
      </w:r>
      <w:r>
        <w:rPr>
          <w:sz w:val="20"/>
        </w:rPr>
        <w:tab/>
      </w:r>
      <w:hyperlink r:id="rId74" w:history="1">
        <w:r>
          <w:rPr>
            <w:rStyle w:val="Hyperlink"/>
          </w:rPr>
          <w:t>Better Regulation toolbox – July 2023</w:t>
        </w:r>
      </w:hyperlink>
      <w:r>
        <w:t>.</w:t>
      </w:r>
    </w:p>
  </w:footnote>
  <w:footnote w:id="72">
    <w:p w14:paraId="66EDE7F5" w14:textId="77777777" w:rsidR="003130C2" w:rsidRPr="00F00DE9" w:rsidRDefault="003130C2" w:rsidP="003130C2">
      <w:pPr>
        <w:pStyle w:val="FootnoteText"/>
      </w:pPr>
      <w:r>
        <w:rPr>
          <w:rStyle w:val="FootnoteReference"/>
        </w:rPr>
        <w:footnoteRef/>
      </w:r>
      <w:r>
        <w:t xml:space="preserve"> </w:t>
      </w:r>
      <w:r>
        <w:tab/>
      </w:r>
      <w:hyperlink r:id="rId75" w:history="1">
        <w:r>
          <w:rPr>
            <w:rStyle w:val="Hyperlink"/>
          </w:rPr>
          <w:t>https://commission.europa.eu/law/law-making-process/evaluating-and-improving-existing-laws/refit-making-eu-law-simpler-less-costly-and-future-proof/fit-future-platform-f4f_en</w:t>
        </w:r>
      </w:hyperlink>
      <w:r>
        <w:t xml:space="preserve">. </w:t>
      </w:r>
    </w:p>
  </w:footnote>
  <w:footnote w:id="73">
    <w:p w14:paraId="4FE88296" w14:textId="77777777" w:rsidR="003130C2" w:rsidRPr="00F00DE9" w:rsidRDefault="003130C2" w:rsidP="003130C2">
      <w:pPr>
        <w:pStyle w:val="FootnoteText"/>
      </w:pPr>
      <w:r>
        <w:rPr>
          <w:rStyle w:val="FootnoteReference"/>
        </w:rPr>
        <w:footnoteRef/>
      </w:r>
      <w:r>
        <w:t xml:space="preserve"> </w:t>
      </w:r>
      <w:r>
        <w:tab/>
      </w:r>
      <w:hyperlink r:id="rId76" w:history="1">
        <w:r>
          <w:rPr>
            <w:rStyle w:val="Hyperlink"/>
          </w:rPr>
          <w:t>https://commission.europa.eu/document/download/a3708108-68ec-4993-8817-1f228853ca88_en?filename=final_opinion_2023_2_digital_europe.pdf</w:t>
        </w:r>
      </w:hyperlink>
      <w: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54A669" w14:textId="252CAFAF" w:rsidR="00574C9B" w:rsidRDefault="00690146">
    <w:pPr>
      <w:pStyle w:val="Header"/>
    </w:pPr>
    <w:r>
      <w:pict w14:anchorId="3E5C97FD">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16" o:spid="_x0000_s2060" type="#_x0000_t75" style="position:absolute;left:0;text-align:left;margin-left:0;margin-top:0;width:595.2pt;height:841.9pt;z-index:-251660800;mso-position-horizontal:center;mso-position-horizontal-relative:margin;mso-position-vertical:center;mso-position-vertical-relative:margin" o:allowincell="f">
          <v:imagedata r:id="rId1" o:title="footer only"/>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086DAA" w14:textId="77777777" w:rsidR="004965B9" w:rsidRDefault="00690146" w:rsidP="004965B9">
    <w:pPr>
      <w:pStyle w:val="Header"/>
    </w:pPr>
    <w:r>
      <w:rPr>
        <w:noProof/>
      </w:rPr>
      <w:pict w14:anchorId="51353A3F">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17" o:spid="_x0000_s2068" type="#_x0000_t75" style="position:absolute;left:0;text-align:left;margin-left:11.9pt;margin-top:12pt;width:595.2pt;height:841.9pt;z-index:-251650560;mso-position-horizontal-relative:page;mso-position-vertical-relative:page" o:allowincell="f">
          <v:imagedata r:id="rId1" o:title="footer only"/>
          <w10:wrap anchorx="page" anchory="page"/>
        </v:shape>
      </w:pict>
    </w:r>
    <w:r w:rsidR="004965B9">
      <w:rPr>
        <w:noProof/>
        <w:lang w:val="en-US"/>
      </w:rPr>
      <w:drawing>
        <wp:anchor distT="0" distB="0" distL="114300" distR="114300" simplePos="0" relativeHeight="251664896" behindDoc="0" locked="0" layoutInCell="1" allowOverlap="1" wp14:anchorId="7775400F" wp14:editId="6827723D">
          <wp:simplePos x="898497" y="453224"/>
          <wp:positionH relativeFrom="page">
            <wp:align>center</wp:align>
          </wp:positionH>
          <wp:positionV relativeFrom="page">
            <wp:posOffset>288290</wp:posOffset>
          </wp:positionV>
          <wp:extent cx="6944398" cy="3344275"/>
          <wp:effectExtent l="0" t="0" r="0" b="8890"/>
          <wp:wrapNone/>
          <wp:docPr id="5" name="Picture 5" title="EESCLogo2021_B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Avis-20213.jpg"/>
                  <pic:cNvPicPr/>
                </pic:nvPicPr>
                <pic:blipFill>
                  <a:blip r:embed="rId2">
                    <a:extLst>
                      <a:ext uri="{28A0092B-C50C-407E-A947-70E740481C1C}">
                        <a14:useLocalDpi xmlns:a14="http://schemas.microsoft.com/office/drawing/2010/main" val="0"/>
                      </a:ext>
                    </a:extLst>
                  </a:blip>
                  <a:stretch>
                    <a:fillRect/>
                  </a:stretch>
                </pic:blipFill>
                <pic:spPr>
                  <a:xfrm>
                    <a:off x="0" y="0"/>
                    <a:ext cx="6944398" cy="3344275"/>
                  </a:xfrm>
                  <a:prstGeom prst="rect">
                    <a:avLst/>
                  </a:prstGeom>
                </pic:spPr>
              </pic:pic>
            </a:graphicData>
          </a:graphic>
          <wp14:sizeRelH relativeFrom="margin">
            <wp14:pctWidth>0</wp14:pctWidth>
          </wp14:sizeRelH>
          <wp14:sizeRelV relativeFrom="margin">
            <wp14:pctHeight>0</wp14:pctHeight>
          </wp14:sizeRelV>
        </wp:anchor>
      </w:drawing>
    </w:r>
  </w:p>
  <w:p w14:paraId="1863C004" w14:textId="77777777" w:rsidR="004965B9" w:rsidRPr="007F116C" w:rsidRDefault="004965B9" w:rsidP="004965B9">
    <w:pPr>
      <w:pStyle w:val="Header"/>
    </w:pPr>
  </w:p>
  <w:p w14:paraId="45CA2834" w14:textId="77777777" w:rsidR="004965B9" w:rsidRPr="00836683" w:rsidRDefault="004965B9" w:rsidP="004965B9">
    <w:pPr>
      <w:pStyle w:val="Header"/>
    </w:pPr>
  </w:p>
  <w:p w14:paraId="115CA7F5" w14:textId="77777777" w:rsidR="004965B9" w:rsidRPr="004965B9" w:rsidRDefault="004965B9" w:rsidP="004965B9">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55837F" w14:textId="007EBCA1" w:rsidR="00574C9B" w:rsidRDefault="00690146">
    <w:pPr>
      <w:pStyle w:val="Header"/>
    </w:pPr>
    <w:r>
      <w:pict w14:anchorId="1917127B">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15" o:spid="_x0000_s2059" type="#_x0000_t75" style="position:absolute;left:0;text-align:left;margin-left:0;margin-top:0;width:595.2pt;height:841.9pt;z-index:-251661824;mso-position-horizontal:center;mso-position-horizontal-relative:margin;mso-position-vertical:center;mso-position-vertical-relative:margin" o:allowincell="f">
          <v:imagedata r:id="rId1" o:title="footer only"/>
          <w10:wrap anchorx="margin" anchory="margin"/>
        </v:shape>
      </w:pic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BB9C34" w14:textId="7FEF32E3" w:rsidR="00574C9B" w:rsidRDefault="00690146">
    <w:pPr>
      <w:pStyle w:val="Header"/>
    </w:pPr>
    <w:r>
      <w:pict w14:anchorId="16802F1F">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19" o:spid="_x0000_s2063" type="#_x0000_t75" style="position:absolute;left:0;text-align:left;margin-left:0;margin-top:0;width:595.2pt;height:841.9pt;z-index:-251657728;mso-position-horizontal:center;mso-position-horizontal-relative:margin;mso-position-vertical:center;mso-position-vertical-relative:margin" o:allowincell="f">
          <v:imagedata r:id="rId1" o:title="footer only"/>
          <w10:wrap anchorx="margin" anchory="margin"/>
        </v:shape>
      </w:pic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39FC7C" w14:textId="308D261F" w:rsidR="00574C9B" w:rsidRDefault="00690146">
    <w:pPr>
      <w:pStyle w:val="Header"/>
    </w:pPr>
    <w:r>
      <w:pict w14:anchorId="31FC4ADB">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20" o:spid="_x0000_s2064" type="#_x0000_t75" style="position:absolute;left:0;text-align:left;margin-left:0;margin-top:0;width:595.2pt;height:841.9pt;z-index:-251656704;visibility:hidden;mso-position-horizontal:center;mso-position-horizontal-relative:margin;mso-position-vertical:center;mso-position-vertical-relative:margin" o:allowincell="f">
          <v:imagedata r:id="rId1" o:title="footer only"/>
          <w10:wrap anchorx="margin" anchory="margin"/>
        </v:shape>
      </w:pict>
    </w:r>
    <w:r w:rsidR="00234674">
      <w:rPr>
        <w:noProof/>
      </w:rPr>
      <w:drawing>
        <wp:anchor distT="0" distB="0" distL="114300" distR="114300" simplePos="0" relativeHeight="251653632" behindDoc="1" locked="0" layoutInCell="1" allowOverlap="1" wp14:anchorId="5FA9E479" wp14:editId="13AEE0F5">
          <wp:simplePos x="0" y="0"/>
          <wp:positionH relativeFrom="page">
            <wp:posOffset>-10571</wp:posOffset>
          </wp:positionH>
          <wp:positionV relativeFrom="page">
            <wp:posOffset>-221993</wp:posOffset>
          </wp:positionV>
          <wp:extent cx="7581265" cy="10898802"/>
          <wp:effectExtent l="0" t="0" r="635" b="0"/>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background (footer) recto.png"/>
                  <pic:cNvPicPr/>
                </pic:nvPicPr>
                <pic:blipFill>
                  <a:blip r:embed="rId2">
                    <a:extLst>
                      <a:ext uri="{28A0092B-C50C-407E-A947-70E740481C1C}">
                        <a14:useLocalDpi xmlns:a14="http://schemas.microsoft.com/office/drawing/2010/main" val="0"/>
                      </a:ext>
                    </a:extLst>
                  </a:blip>
                  <a:stretch>
                    <a:fillRect/>
                  </a:stretch>
                </pic:blipFill>
                <pic:spPr>
                  <a:xfrm>
                    <a:off x="0" y="0"/>
                    <a:ext cx="7585107" cy="10904325"/>
                  </a:xfrm>
                  <a:prstGeom prst="rect">
                    <a:avLst/>
                  </a:prstGeom>
                </pic:spPr>
              </pic:pic>
            </a:graphicData>
          </a:graphic>
          <wp14:sizeRelH relativeFrom="margin">
            <wp14:pctWidth>0</wp14:pctWidth>
          </wp14:sizeRelH>
          <wp14:sizeRelV relativeFrom="margin">
            <wp14:pctHeight>0</wp14:pctHeight>
          </wp14:sizeRelV>
        </wp:anchor>
      </w:drawing>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F67873" w14:textId="56798CB4" w:rsidR="00574C9B" w:rsidRDefault="00690146">
    <w:pPr>
      <w:pStyle w:val="Header"/>
    </w:pPr>
    <w:r>
      <w:pict w14:anchorId="1017B543">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18" o:spid="_x0000_s2062" type="#_x0000_t75" style="position:absolute;left:0;text-align:left;margin-left:0;margin-top:0;width:595.2pt;height:841.9pt;z-index:-251658752;mso-position-horizontal:center;mso-position-horizontal-relative:margin;mso-position-vertical:center;mso-position-vertical-relative:margin" o:allowincell="f">
          <v:imagedata r:id="rId1" o:title="footer only"/>
          <w10:wrap anchorx="margin" anchory="margin"/>
        </v:shape>
      </w:pic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7107F4" w14:textId="77777777" w:rsidR="003130C2" w:rsidRPr="009342EE" w:rsidRDefault="003130C2" w:rsidP="009342EE">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4A0136" w14:textId="77777777" w:rsidR="003130C2" w:rsidRPr="009342EE" w:rsidRDefault="003130C2" w:rsidP="009342EE">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B6665B" w14:textId="77777777" w:rsidR="003130C2" w:rsidRPr="009342EE" w:rsidRDefault="003130C2" w:rsidP="009342EE">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E29E46" w14:textId="77777777" w:rsidR="003130C2" w:rsidRPr="009342EE" w:rsidRDefault="003130C2" w:rsidP="009342EE">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45C165" w14:textId="77777777" w:rsidR="003130C2" w:rsidRPr="009342EE" w:rsidRDefault="003130C2" w:rsidP="009342EE">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40AD68" w14:textId="77777777" w:rsidR="003130C2" w:rsidRPr="009342EE" w:rsidRDefault="003130C2" w:rsidP="009342EE">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2FFAD5" w14:textId="60B66FCE" w:rsidR="004871B8" w:rsidRDefault="00690146">
    <w:pPr>
      <w:pStyle w:val="Header"/>
    </w:pPr>
    <w:r>
      <w:pict w14:anchorId="51EC150A">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22" o:spid="_x0000_s2066" type="#_x0000_t75" style="position:absolute;left:0;text-align:left;margin-left:0;margin-top:0;width:595.2pt;height:841.9pt;z-index:-251654656;mso-position-horizontal:center;mso-position-horizontal-relative:margin;mso-position-vertical:center;mso-position-vertical-relative:margin" o:allowincell="f">
          <v:imagedata r:id="rId1" o:title="footer only"/>
          <w10:wrap anchorx="margin" anchory="margin"/>
        </v:shape>
      </w:pict>
    </w:r>
  </w:p>
  <w:p w14:paraId="53BC28EE" w14:textId="77777777" w:rsidR="00A051A1" w:rsidRDefault="00A051A1"/>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832120" w14:textId="43FA7B78" w:rsidR="00FA08F8" w:rsidRDefault="00690146">
    <w:pPr>
      <w:pStyle w:val="Header"/>
    </w:pPr>
    <w:r>
      <w:pict w14:anchorId="7B5F8F72">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23" o:spid="_x0000_s2067" type="#_x0000_t75" style="position:absolute;left:0;text-align:left;margin-left:0;margin-top:0;width:595.2pt;height:841.9pt;z-index:-251653632;visibility:hidden;mso-position-horizontal:center;mso-position-horizontal-relative:margin;mso-position-vertical:center;mso-position-vertical-relative:margin" o:allowincell="f">
          <v:imagedata r:id="rId1" o:title="footer only"/>
          <w10:wrap anchorx="margin" anchory="margin"/>
        </v:shape>
      </w:pict>
    </w:r>
  </w:p>
  <w:p w14:paraId="679BAD94" w14:textId="77777777" w:rsidR="00A051A1" w:rsidRDefault="00A051A1"/>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FEDF91" w14:textId="4DD3A706" w:rsidR="004871B8" w:rsidRDefault="00690146">
    <w:pPr>
      <w:pStyle w:val="Header"/>
    </w:pPr>
    <w:r>
      <w:pict w14:anchorId="4BBB7A01">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21" o:spid="_x0000_s2065" type="#_x0000_t75" style="position:absolute;left:0;text-align:left;margin-left:0;margin-top:0;width:595.2pt;height:841.9pt;z-index:-251655680;mso-position-horizontal:center;mso-position-horizontal-relative:margin;mso-position-vertical:center;mso-position-vertical-relative:margin" o:allowincell="f">
          <v:imagedata r:id="rId1" o:title="footer only"/>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FB"/>
    <w:multiLevelType w:val="multilevel"/>
    <w:tmpl w:val="2DDCE010"/>
    <w:lvl w:ilvl="0">
      <w:start w:val="1"/>
      <w:numFmt w:val="decimal"/>
      <w:pStyle w:val="Heading1"/>
      <w:lvlText w:val="%1."/>
      <w:legacy w:legacy="1" w:legacySpace="0" w:legacyIndent="0"/>
      <w:lvlJc w:val="left"/>
      <w:rPr>
        <w:b w:val="0"/>
      </w:rPr>
    </w:lvl>
    <w:lvl w:ilvl="1">
      <w:start w:val="1"/>
      <w:numFmt w:val="decimal"/>
      <w:pStyle w:val="Heading2"/>
      <w:lvlText w:val="%1.%2"/>
      <w:legacy w:legacy="1" w:legacySpace="144" w:legacyIndent="0"/>
      <w:lvlJc w:val="left"/>
    </w:lvl>
    <w:lvl w:ilvl="2">
      <w:start w:val="1"/>
      <w:numFmt w:val="decimal"/>
      <w:pStyle w:val="Heading3"/>
      <w:lvlText w:val="%1.%2.%3"/>
      <w:legacy w:legacy="1" w:legacySpace="144" w:legacyIndent="0"/>
      <w:lvlJc w:val="left"/>
    </w:lvl>
    <w:lvl w:ilvl="3">
      <w:start w:val="1"/>
      <w:numFmt w:val="decimal"/>
      <w:pStyle w:val="Heading4"/>
      <w:lvlText w:val="%1.%2.%3.%4"/>
      <w:legacy w:legacy="1" w:legacySpace="144" w:legacyIndent="0"/>
      <w:lvlJc w:val="left"/>
    </w:lvl>
    <w:lvl w:ilvl="4">
      <w:start w:val="1"/>
      <w:numFmt w:val="decimal"/>
      <w:pStyle w:val="Heading5"/>
      <w:lvlText w:val="%1.%2.%3.%4.%5"/>
      <w:legacy w:legacy="1" w:legacySpace="144" w:legacyIndent="0"/>
      <w:lvlJc w:val="left"/>
    </w:lvl>
    <w:lvl w:ilvl="5">
      <w:start w:val="1"/>
      <w:numFmt w:val="decimal"/>
      <w:pStyle w:val="Heading6"/>
      <w:lvlText w:val="%1.%2.%3.%4.%5.%6"/>
      <w:legacy w:legacy="1" w:legacySpace="144" w:legacyIndent="0"/>
      <w:lvlJc w:val="left"/>
    </w:lvl>
    <w:lvl w:ilvl="6">
      <w:start w:val="1"/>
      <w:numFmt w:val="decimal"/>
      <w:pStyle w:val="Heading7"/>
      <w:lvlText w:val="%1.%2.%3.%4.%5.%6.%7"/>
      <w:legacy w:legacy="1" w:legacySpace="144" w:legacyIndent="0"/>
      <w:lvlJc w:val="left"/>
    </w:lvl>
    <w:lvl w:ilvl="7">
      <w:start w:val="1"/>
      <w:numFmt w:val="decimal"/>
      <w:pStyle w:val="Heading8"/>
      <w:lvlText w:val="%1.%2.%3.%4.%5.%6.%7.%8"/>
      <w:legacy w:legacy="1" w:legacySpace="144" w:legacyIndent="0"/>
      <w:lvlJc w:val="left"/>
    </w:lvl>
    <w:lvl w:ilvl="8">
      <w:start w:val="1"/>
      <w:numFmt w:val="decimal"/>
      <w:pStyle w:val="Heading9"/>
      <w:lvlText w:val="%1.%2.%3.%4.%5.%6.%7.%8.%9"/>
      <w:legacy w:legacy="1" w:legacySpace="144" w:legacyIndent="0"/>
      <w:lvlJc w:val="left"/>
    </w:lvl>
  </w:abstractNum>
  <w:abstractNum w:abstractNumId="1" w15:restartNumberingAfterBreak="0">
    <w:nsid w:val="01B831C1"/>
    <w:multiLevelType w:val="hybridMultilevel"/>
    <w:tmpl w:val="47BA1F3C"/>
    <w:lvl w:ilvl="0" w:tplc="0809000B">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 w15:restartNumberingAfterBreak="0">
    <w:nsid w:val="02372F1D"/>
    <w:multiLevelType w:val="hybridMultilevel"/>
    <w:tmpl w:val="690EACFE"/>
    <w:lvl w:ilvl="0" w:tplc="0809000B">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3" w15:restartNumberingAfterBreak="0">
    <w:nsid w:val="09F82718"/>
    <w:multiLevelType w:val="hybridMultilevel"/>
    <w:tmpl w:val="E6F87A8C"/>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4" w15:restartNumberingAfterBreak="0">
    <w:nsid w:val="0C106308"/>
    <w:multiLevelType w:val="hybridMultilevel"/>
    <w:tmpl w:val="E21021F2"/>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5" w15:restartNumberingAfterBreak="0">
    <w:nsid w:val="0F1A7942"/>
    <w:multiLevelType w:val="hybridMultilevel"/>
    <w:tmpl w:val="A782A0E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4C168C2"/>
    <w:multiLevelType w:val="hybridMultilevel"/>
    <w:tmpl w:val="44AA9F54"/>
    <w:lvl w:ilvl="0" w:tplc="0809000B">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7" w15:restartNumberingAfterBreak="0">
    <w:nsid w:val="165333D3"/>
    <w:multiLevelType w:val="hybridMultilevel"/>
    <w:tmpl w:val="C2AA7B2A"/>
    <w:lvl w:ilvl="0" w:tplc="0809000B">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8" w15:restartNumberingAfterBreak="0">
    <w:nsid w:val="17A95788"/>
    <w:multiLevelType w:val="hybridMultilevel"/>
    <w:tmpl w:val="AAC01EBE"/>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9" w15:restartNumberingAfterBreak="0">
    <w:nsid w:val="1B2643D0"/>
    <w:multiLevelType w:val="hybridMultilevel"/>
    <w:tmpl w:val="8DF2F012"/>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0" w15:restartNumberingAfterBreak="0">
    <w:nsid w:val="225C5507"/>
    <w:multiLevelType w:val="hybridMultilevel"/>
    <w:tmpl w:val="45B2099C"/>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1" w15:restartNumberingAfterBreak="0">
    <w:nsid w:val="25445B47"/>
    <w:multiLevelType w:val="hybridMultilevel"/>
    <w:tmpl w:val="13CCCAB6"/>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2" w15:restartNumberingAfterBreak="0">
    <w:nsid w:val="255263EB"/>
    <w:multiLevelType w:val="hybridMultilevel"/>
    <w:tmpl w:val="0930D9AE"/>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3" w15:restartNumberingAfterBreak="0">
    <w:nsid w:val="2E594DA1"/>
    <w:multiLevelType w:val="multilevel"/>
    <w:tmpl w:val="EBE68BCC"/>
    <w:lvl w:ilvl="0">
      <w:start w:val="1"/>
      <w:numFmt w:val="decimal"/>
      <w:lvlText w:val="%1."/>
      <w:lvlJc w:val="left"/>
      <w:pPr>
        <w:ind w:left="720" w:hanging="360"/>
      </w:pPr>
    </w:lvl>
    <w:lvl w:ilvl="1">
      <w:start w:val="1"/>
      <w:numFmt w:val="decimal"/>
      <w:lvlText w:val="%1.%2."/>
      <w:lvlJc w:val="left"/>
      <w:pPr>
        <w:ind w:left="360" w:hanging="360"/>
      </w:pPr>
    </w:lvl>
    <w:lvl w:ilvl="2">
      <w:start w:val="1"/>
      <w:numFmt w:val="decimal"/>
      <w:lvlText w:val="%1.%2.%3."/>
      <w:lvlJc w:val="left"/>
      <w:pPr>
        <w:ind w:left="180" w:hanging="180"/>
      </w:pPr>
    </w:lvl>
    <w:lvl w:ilvl="3">
      <w:start w:val="1"/>
      <w:numFmt w:val="decimal"/>
      <w:lvlText w:val="%1.%2.%3.%4."/>
      <w:lvlJc w:val="left"/>
      <w:pPr>
        <w:ind w:left="2880" w:hanging="360"/>
      </w:pPr>
    </w:lvl>
    <w:lvl w:ilvl="4">
      <w:start w:val="1"/>
      <w:numFmt w:val="decimal"/>
      <w:lvlText w:val="%1.%2.%3.%4.%5."/>
      <w:lvlJc w:val="left"/>
      <w:pPr>
        <w:ind w:left="3600" w:hanging="360"/>
      </w:pPr>
    </w:lvl>
    <w:lvl w:ilvl="5">
      <w:start w:val="1"/>
      <w:numFmt w:val="decimal"/>
      <w:lvlText w:val="%1.%2.%3.%4.%5.%6."/>
      <w:lvlJc w:val="left"/>
      <w:pPr>
        <w:ind w:left="4320" w:hanging="180"/>
      </w:pPr>
    </w:lvl>
    <w:lvl w:ilvl="6">
      <w:start w:val="1"/>
      <w:numFmt w:val="decimal"/>
      <w:lvlText w:val="%1.%2.%3.%4.%5.%6.%7."/>
      <w:lvlJc w:val="left"/>
      <w:pPr>
        <w:ind w:left="5040" w:hanging="360"/>
      </w:pPr>
    </w:lvl>
    <w:lvl w:ilvl="7">
      <w:start w:val="1"/>
      <w:numFmt w:val="decimal"/>
      <w:lvlText w:val="%1.%2.%3.%4.%5.%6.%7.%8."/>
      <w:lvlJc w:val="left"/>
      <w:pPr>
        <w:ind w:left="5760" w:hanging="360"/>
      </w:pPr>
    </w:lvl>
    <w:lvl w:ilvl="8">
      <w:start w:val="1"/>
      <w:numFmt w:val="decimal"/>
      <w:lvlText w:val="%1.%2.%3.%4.%5.%6.%7.%8.%9."/>
      <w:lvlJc w:val="left"/>
      <w:pPr>
        <w:ind w:left="6480" w:hanging="180"/>
      </w:pPr>
    </w:lvl>
  </w:abstractNum>
  <w:abstractNum w:abstractNumId="14" w15:restartNumberingAfterBreak="0">
    <w:nsid w:val="325A66CA"/>
    <w:multiLevelType w:val="hybridMultilevel"/>
    <w:tmpl w:val="224ADBBA"/>
    <w:lvl w:ilvl="0" w:tplc="08090011">
      <w:start w:val="1"/>
      <w:numFmt w:val="decimal"/>
      <w:lvlText w:val="%1)"/>
      <w:lvlJc w:val="left"/>
      <w:pPr>
        <w:ind w:left="720" w:hanging="360"/>
      </w:p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15" w15:restartNumberingAfterBreak="0">
    <w:nsid w:val="33AA4D45"/>
    <w:multiLevelType w:val="hybridMultilevel"/>
    <w:tmpl w:val="310C00BC"/>
    <w:lvl w:ilvl="0" w:tplc="0809000B">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6" w15:restartNumberingAfterBreak="0">
    <w:nsid w:val="38DB653B"/>
    <w:multiLevelType w:val="hybridMultilevel"/>
    <w:tmpl w:val="A05EAAC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39356B44"/>
    <w:multiLevelType w:val="hybridMultilevel"/>
    <w:tmpl w:val="C3F05000"/>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8" w15:restartNumberingAfterBreak="0">
    <w:nsid w:val="3E713F1A"/>
    <w:multiLevelType w:val="hybridMultilevel"/>
    <w:tmpl w:val="10226E60"/>
    <w:lvl w:ilvl="0" w:tplc="0809000B">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9" w15:restartNumberingAfterBreak="0">
    <w:nsid w:val="46491FA4"/>
    <w:multiLevelType w:val="hybridMultilevel"/>
    <w:tmpl w:val="0492C982"/>
    <w:lvl w:ilvl="0" w:tplc="080C000F">
      <w:start w:val="1"/>
      <w:numFmt w:val="decimal"/>
      <w:lvlText w:val="%1."/>
      <w:lvlJc w:val="left"/>
      <w:pPr>
        <w:ind w:left="720" w:hanging="360"/>
      </w:p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20" w15:restartNumberingAfterBreak="0">
    <w:nsid w:val="478B5183"/>
    <w:multiLevelType w:val="hybridMultilevel"/>
    <w:tmpl w:val="93D25B2A"/>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1" w15:restartNumberingAfterBreak="0">
    <w:nsid w:val="4D016B95"/>
    <w:multiLevelType w:val="hybridMultilevel"/>
    <w:tmpl w:val="BB182248"/>
    <w:lvl w:ilvl="0" w:tplc="0809000B">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2" w15:restartNumberingAfterBreak="0">
    <w:nsid w:val="4EA66FF8"/>
    <w:multiLevelType w:val="hybridMultilevel"/>
    <w:tmpl w:val="DF5458A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4FEB1F49"/>
    <w:multiLevelType w:val="hybridMultilevel"/>
    <w:tmpl w:val="F134F9E8"/>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4" w15:restartNumberingAfterBreak="0">
    <w:nsid w:val="51EC0897"/>
    <w:multiLevelType w:val="hybridMultilevel"/>
    <w:tmpl w:val="61FC55C8"/>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5" w15:restartNumberingAfterBreak="0">
    <w:nsid w:val="52B645F4"/>
    <w:multiLevelType w:val="hybridMultilevel"/>
    <w:tmpl w:val="A8AA2F3C"/>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6" w15:restartNumberingAfterBreak="0">
    <w:nsid w:val="57BA46DB"/>
    <w:multiLevelType w:val="hybridMultilevel"/>
    <w:tmpl w:val="1B364C8C"/>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7" w15:restartNumberingAfterBreak="0">
    <w:nsid w:val="5BE076CA"/>
    <w:multiLevelType w:val="hybridMultilevel"/>
    <w:tmpl w:val="F2286D26"/>
    <w:lvl w:ilvl="0" w:tplc="0809000B">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8" w15:restartNumberingAfterBreak="0">
    <w:nsid w:val="5E8D2448"/>
    <w:multiLevelType w:val="hybridMultilevel"/>
    <w:tmpl w:val="19AAF3BA"/>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9" w15:restartNumberingAfterBreak="0">
    <w:nsid w:val="66412219"/>
    <w:multiLevelType w:val="hybridMultilevel"/>
    <w:tmpl w:val="9E9C6A14"/>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30" w15:restartNumberingAfterBreak="0">
    <w:nsid w:val="674338EA"/>
    <w:multiLevelType w:val="hybridMultilevel"/>
    <w:tmpl w:val="64941294"/>
    <w:lvl w:ilvl="0" w:tplc="0809000B">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31" w15:restartNumberingAfterBreak="0">
    <w:nsid w:val="6E68617C"/>
    <w:multiLevelType w:val="hybridMultilevel"/>
    <w:tmpl w:val="55B6AB12"/>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32" w15:restartNumberingAfterBreak="0">
    <w:nsid w:val="709835CD"/>
    <w:multiLevelType w:val="hybridMultilevel"/>
    <w:tmpl w:val="716257BC"/>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33" w15:restartNumberingAfterBreak="0">
    <w:nsid w:val="71300E9E"/>
    <w:multiLevelType w:val="hybridMultilevel"/>
    <w:tmpl w:val="F806A8F0"/>
    <w:lvl w:ilvl="0" w:tplc="0809000B">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34" w15:restartNumberingAfterBreak="0">
    <w:nsid w:val="7EA13950"/>
    <w:multiLevelType w:val="hybridMultilevel"/>
    <w:tmpl w:val="06949E7E"/>
    <w:lvl w:ilvl="0" w:tplc="0809000B">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num w:numId="1">
    <w:abstractNumId w:val="0"/>
  </w:num>
  <w:num w:numId="2">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
    <w:abstractNumId w:val="22"/>
  </w:num>
  <w:num w:numId="4">
    <w:abstractNumId w:val="16"/>
  </w:num>
  <w:num w:numId="5">
    <w:abstractNumId w:val="4"/>
  </w:num>
  <w:num w:numId="6">
    <w:abstractNumId w:val="5"/>
  </w:num>
  <w:num w:numId="7">
    <w:abstractNumId w:val="18"/>
  </w:num>
  <w:num w:numId="8">
    <w:abstractNumId w:val="33"/>
  </w:num>
  <w:num w:numId="9">
    <w:abstractNumId w:val="19"/>
  </w:num>
  <w:num w:numId="10">
    <w:abstractNumId w:val="14"/>
  </w:num>
  <w:num w:numId="11">
    <w:abstractNumId w:val="25"/>
  </w:num>
  <w:num w:numId="12">
    <w:abstractNumId w:val="27"/>
  </w:num>
  <w:num w:numId="13">
    <w:abstractNumId w:val="7"/>
  </w:num>
  <w:num w:numId="14">
    <w:abstractNumId w:val="21"/>
  </w:num>
  <w:num w:numId="15">
    <w:abstractNumId w:val="1"/>
  </w:num>
  <w:num w:numId="16">
    <w:abstractNumId w:val="11"/>
  </w:num>
  <w:num w:numId="17">
    <w:abstractNumId w:val="29"/>
  </w:num>
  <w:num w:numId="18">
    <w:abstractNumId w:val="8"/>
  </w:num>
  <w:num w:numId="19">
    <w:abstractNumId w:val="32"/>
  </w:num>
  <w:num w:numId="20">
    <w:abstractNumId w:val="28"/>
  </w:num>
  <w:num w:numId="21">
    <w:abstractNumId w:val="12"/>
  </w:num>
  <w:num w:numId="22">
    <w:abstractNumId w:val="17"/>
  </w:num>
  <w:num w:numId="23">
    <w:abstractNumId w:val="23"/>
  </w:num>
  <w:num w:numId="24">
    <w:abstractNumId w:val="10"/>
  </w:num>
  <w:num w:numId="25">
    <w:abstractNumId w:val="24"/>
  </w:num>
  <w:num w:numId="26">
    <w:abstractNumId w:val="26"/>
  </w:num>
  <w:num w:numId="27">
    <w:abstractNumId w:val="31"/>
  </w:num>
  <w:num w:numId="28">
    <w:abstractNumId w:val="9"/>
  </w:num>
  <w:num w:numId="29">
    <w:abstractNumId w:val="20"/>
  </w:num>
  <w:num w:numId="30">
    <w:abstractNumId w:val="3"/>
  </w:num>
  <w:num w:numId="31">
    <w:abstractNumId w:val="6"/>
  </w:num>
  <w:num w:numId="32">
    <w:abstractNumId w:val="2"/>
  </w:num>
  <w:num w:numId="33">
    <w:abstractNumId w:val="34"/>
  </w:num>
  <w:num w:numId="34">
    <w:abstractNumId w:val="15"/>
  </w:num>
  <w:num w:numId="35">
    <w:abstractNumId w:val="30"/>
  </w:num>
  <w:num w:numId="36">
    <w:abstractNumId w:val="1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stylePaneFormatFilter w:val="1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0"/>
  <w:defaultTabStop w:val="720"/>
  <w:hyphenationZone w:val="425"/>
  <w:characterSpacingControl w:val="doNotCompress"/>
  <w:hdrShapeDefaults>
    <o:shapedefaults v:ext="edit" spidmax="2069"/>
    <o:shapelayout v:ext="edit">
      <o:idmap v:ext="edit" data="2"/>
    </o:shapelayout>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53370"/>
    <w:rsid w:val="00020389"/>
    <w:rsid w:val="000254D8"/>
    <w:rsid w:val="00030E2A"/>
    <w:rsid w:val="00046489"/>
    <w:rsid w:val="00053D00"/>
    <w:rsid w:val="0005674E"/>
    <w:rsid w:val="000A0F3B"/>
    <w:rsid w:val="000D3952"/>
    <w:rsid w:val="0010687D"/>
    <w:rsid w:val="001534B1"/>
    <w:rsid w:val="0019231D"/>
    <w:rsid w:val="001955B6"/>
    <w:rsid w:val="001D61AC"/>
    <w:rsid w:val="001E15AA"/>
    <w:rsid w:val="001E3FA1"/>
    <w:rsid w:val="00200E87"/>
    <w:rsid w:val="00206D14"/>
    <w:rsid w:val="00214BDC"/>
    <w:rsid w:val="00215E81"/>
    <w:rsid w:val="00234674"/>
    <w:rsid w:val="0024727F"/>
    <w:rsid w:val="0026073F"/>
    <w:rsid w:val="00264772"/>
    <w:rsid w:val="002659AF"/>
    <w:rsid w:val="002B6A7B"/>
    <w:rsid w:val="002C7103"/>
    <w:rsid w:val="002F03F9"/>
    <w:rsid w:val="003130C2"/>
    <w:rsid w:val="003353D7"/>
    <w:rsid w:val="00337567"/>
    <w:rsid w:val="003567D4"/>
    <w:rsid w:val="003659F9"/>
    <w:rsid w:val="003D3052"/>
    <w:rsid w:val="003D3869"/>
    <w:rsid w:val="00401DE5"/>
    <w:rsid w:val="00443182"/>
    <w:rsid w:val="00452CAF"/>
    <w:rsid w:val="004871B8"/>
    <w:rsid w:val="004965B9"/>
    <w:rsid w:val="00496E6C"/>
    <w:rsid w:val="004A4BE2"/>
    <w:rsid w:val="004D4156"/>
    <w:rsid w:val="00574C9B"/>
    <w:rsid w:val="0058411F"/>
    <w:rsid w:val="00584BE3"/>
    <w:rsid w:val="005E2695"/>
    <w:rsid w:val="005E3E37"/>
    <w:rsid w:val="00604D06"/>
    <w:rsid w:val="006125A1"/>
    <w:rsid w:val="00627409"/>
    <w:rsid w:val="00653E7D"/>
    <w:rsid w:val="00662207"/>
    <w:rsid w:val="00667F09"/>
    <w:rsid w:val="006A6B29"/>
    <w:rsid w:val="006B57A6"/>
    <w:rsid w:val="006C63CC"/>
    <w:rsid w:val="006D53A6"/>
    <w:rsid w:val="0071752C"/>
    <w:rsid w:val="00787837"/>
    <w:rsid w:val="00787ABB"/>
    <w:rsid w:val="00796490"/>
    <w:rsid w:val="007A785C"/>
    <w:rsid w:val="007B3F9D"/>
    <w:rsid w:val="007B6C64"/>
    <w:rsid w:val="007B7786"/>
    <w:rsid w:val="00822952"/>
    <w:rsid w:val="008315EB"/>
    <w:rsid w:val="00836505"/>
    <w:rsid w:val="008420D9"/>
    <w:rsid w:val="00844B87"/>
    <w:rsid w:val="00853485"/>
    <w:rsid w:val="00870584"/>
    <w:rsid w:val="0089251B"/>
    <w:rsid w:val="008A6DD4"/>
    <w:rsid w:val="008A7731"/>
    <w:rsid w:val="008F74D7"/>
    <w:rsid w:val="00904C42"/>
    <w:rsid w:val="00913FA7"/>
    <w:rsid w:val="00914683"/>
    <w:rsid w:val="00924C05"/>
    <w:rsid w:val="00931C1C"/>
    <w:rsid w:val="00937CF2"/>
    <w:rsid w:val="00976645"/>
    <w:rsid w:val="00976F77"/>
    <w:rsid w:val="0098228C"/>
    <w:rsid w:val="009951F2"/>
    <w:rsid w:val="009C2889"/>
    <w:rsid w:val="009E2100"/>
    <w:rsid w:val="009F3486"/>
    <w:rsid w:val="009F3F65"/>
    <w:rsid w:val="00A051A1"/>
    <w:rsid w:val="00A310E1"/>
    <w:rsid w:val="00A36AB0"/>
    <w:rsid w:val="00AB37A3"/>
    <w:rsid w:val="00AC5114"/>
    <w:rsid w:val="00AC7766"/>
    <w:rsid w:val="00AF6603"/>
    <w:rsid w:val="00B24518"/>
    <w:rsid w:val="00B25683"/>
    <w:rsid w:val="00B47B36"/>
    <w:rsid w:val="00B51901"/>
    <w:rsid w:val="00B91A33"/>
    <w:rsid w:val="00B970E8"/>
    <w:rsid w:val="00BD50F6"/>
    <w:rsid w:val="00C073E1"/>
    <w:rsid w:val="00C25647"/>
    <w:rsid w:val="00C47E0C"/>
    <w:rsid w:val="00C6415D"/>
    <w:rsid w:val="00C65696"/>
    <w:rsid w:val="00C66AEA"/>
    <w:rsid w:val="00C9040A"/>
    <w:rsid w:val="00C91E4D"/>
    <w:rsid w:val="00CB110A"/>
    <w:rsid w:val="00CB26CF"/>
    <w:rsid w:val="00CB7CD0"/>
    <w:rsid w:val="00CD0E3A"/>
    <w:rsid w:val="00CD26C9"/>
    <w:rsid w:val="00CF34D6"/>
    <w:rsid w:val="00D039AF"/>
    <w:rsid w:val="00D31311"/>
    <w:rsid w:val="00D72198"/>
    <w:rsid w:val="00D7731A"/>
    <w:rsid w:val="00D95232"/>
    <w:rsid w:val="00DB7F50"/>
    <w:rsid w:val="00DE30C7"/>
    <w:rsid w:val="00DF400F"/>
    <w:rsid w:val="00E15BF4"/>
    <w:rsid w:val="00E2376B"/>
    <w:rsid w:val="00E26935"/>
    <w:rsid w:val="00E27707"/>
    <w:rsid w:val="00E35B8A"/>
    <w:rsid w:val="00E43CF2"/>
    <w:rsid w:val="00E52B04"/>
    <w:rsid w:val="00E60496"/>
    <w:rsid w:val="00E661B7"/>
    <w:rsid w:val="00E938AF"/>
    <w:rsid w:val="00EF1C31"/>
    <w:rsid w:val="00F2069F"/>
    <w:rsid w:val="00F53370"/>
    <w:rsid w:val="00F90BE2"/>
    <w:rsid w:val="00FA5745"/>
    <w:rsid w:val="00FC0CEA"/>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69"/>
    <o:shapelayout v:ext="edit">
      <o:idmap v:ext="edit" data="1"/>
    </o:shapelayout>
  </w:shapeDefaults>
  <w:decimalSymbol w:val="."/>
  <w:listSeparator w:val=","/>
  <w14:docId w14:val="3F46F69D"/>
  <w15:chartTrackingRefBased/>
  <w15:docId w15:val="{D381F634-0C15-4454-8DBD-75C4E885C55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bg-BG"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qFormat="1"/>
    <w:lsdException w:name="footer" w:semiHidden="1"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74C9B"/>
    <w:pPr>
      <w:spacing w:after="0" w:line="288" w:lineRule="auto"/>
      <w:jc w:val="both"/>
    </w:pPr>
    <w:rPr>
      <w:rFonts w:ascii="Times New Roman" w:eastAsia="Times New Roman" w:hAnsi="Times New Roman" w:cs="Times New Roman"/>
    </w:rPr>
  </w:style>
  <w:style w:type="paragraph" w:styleId="Heading1">
    <w:name w:val="heading 1"/>
    <w:basedOn w:val="Normal"/>
    <w:next w:val="Normal"/>
    <w:link w:val="Heading1Char"/>
    <w:qFormat/>
    <w:rsid w:val="00F53370"/>
    <w:pPr>
      <w:numPr>
        <w:numId w:val="1"/>
      </w:numPr>
      <w:ind w:left="567" w:hanging="567"/>
      <w:outlineLvl w:val="0"/>
    </w:pPr>
    <w:rPr>
      <w:kern w:val="28"/>
    </w:rPr>
  </w:style>
  <w:style w:type="paragraph" w:styleId="Heading2">
    <w:name w:val="heading 2"/>
    <w:basedOn w:val="Normal"/>
    <w:next w:val="Normal"/>
    <w:link w:val="Heading2Char"/>
    <w:qFormat/>
    <w:rsid w:val="00F53370"/>
    <w:pPr>
      <w:numPr>
        <w:ilvl w:val="1"/>
        <w:numId w:val="1"/>
      </w:numPr>
      <w:ind w:left="567" w:hanging="567"/>
      <w:outlineLvl w:val="1"/>
    </w:pPr>
  </w:style>
  <w:style w:type="paragraph" w:styleId="Heading3">
    <w:name w:val="heading 3"/>
    <w:basedOn w:val="Normal"/>
    <w:next w:val="Normal"/>
    <w:link w:val="Heading3Char"/>
    <w:qFormat/>
    <w:rsid w:val="00F53370"/>
    <w:pPr>
      <w:numPr>
        <w:ilvl w:val="2"/>
        <w:numId w:val="1"/>
      </w:numPr>
      <w:ind w:left="567" w:hanging="567"/>
      <w:outlineLvl w:val="2"/>
    </w:pPr>
  </w:style>
  <w:style w:type="paragraph" w:styleId="Heading4">
    <w:name w:val="heading 4"/>
    <w:basedOn w:val="Normal"/>
    <w:next w:val="Normal"/>
    <w:link w:val="Heading4Char"/>
    <w:qFormat/>
    <w:rsid w:val="00F53370"/>
    <w:pPr>
      <w:numPr>
        <w:ilvl w:val="3"/>
        <w:numId w:val="1"/>
      </w:numPr>
      <w:ind w:left="567" w:hanging="567"/>
      <w:outlineLvl w:val="3"/>
    </w:pPr>
  </w:style>
  <w:style w:type="paragraph" w:styleId="Heading5">
    <w:name w:val="heading 5"/>
    <w:basedOn w:val="Normal"/>
    <w:next w:val="Normal"/>
    <w:link w:val="Heading5Char"/>
    <w:qFormat/>
    <w:rsid w:val="00F53370"/>
    <w:pPr>
      <w:numPr>
        <w:ilvl w:val="4"/>
        <w:numId w:val="1"/>
      </w:numPr>
      <w:ind w:left="567" w:hanging="567"/>
      <w:outlineLvl w:val="4"/>
    </w:pPr>
  </w:style>
  <w:style w:type="paragraph" w:styleId="Heading6">
    <w:name w:val="heading 6"/>
    <w:basedOn w:val="Normal"/>
    <w:next w:val="Normal"/>
    <w:link w:val="Heading6Char"/>
    <w:qFormat/>
    <w:rsid w:val="00F53370"/>
    <w:pPr>
      <w:numPr>
        <w:ilvl w:val="5"/>
        <w:numId w:val="1"/>
      </w:numPr>
      <w:ind w:left="567" w:hanging="567"/>
      <w:outlineLvl w:val="5"/>
    </w:pPr>
  </w:style>
  <w:style w:type="paragraph" w:styleId="Heading7">
    <w:name w:val="heading 7"/>
    <w:basedOn w:val="Normal"/>
    <w:next w:val="Normal"/>
    <w:link w:val="Heading7Char"/>
    <w:qFormat/>
    <w:rsid w:val="00F53370"/>
    <w:pPr>
      <w:numPr>
        <w:ilvl w:val="6"/>
        <w:numId w:val="1"/>
      </w:numPr>
      <w:ind w:left="567" w:hanging="567"/>
      <w:outlineLvl w:val="6"/>
    </w:pPr>
  </w:style>
  <w:style w:type="paragraph" w:styleId="Heading8">
    <w:name w:val="heading 8"/>
    <w:basedOn w:val="Normal"/>
    <w:next w:val="Normal"/>
    <w:link w:val="Heading8Char"/>
    <w:qFormat/>
    <w:rsid w:val="00F53370"/>
    <w:pPr>
      <w:numPr>
        <w:ilvl w:val="7"/>
        <w:numId w:val="1"/>
      </w:numPr>
      <w:ind w:left="567" w:hanging="567"/>
      <w:outlineLvl w:val="7"/>
    </w:pPr>
  </w:style>
  <w:style w:type="paragraph" w:styleId="Heading9">
    <w:name w:val="heading 9"/>
    <w:basedOn w:val="Normal"/>
    <w:next w:val="Normal"/>
    <w:link w:val="Heading9Char"/>
    <w:qFormat/>
    <w:rsid w:val="00F53370"/>
    <w:pPr>
      <w:numPr>
        <w:ilvl w:val="8"/>
        <w:numId w:val="1"/>
      </w:numPr>
      <w:ind w:left="567" w:hanging="567"/>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F53370"/>
    <w:rPr>
      <w:rFonts w:ascii="Times New Roman" w:eastAsia="Times New Roman" w:hAnsi="Times New Roman" w:cs="Times New Roman"/>
      <w:kern w:val="28"/>
    </w:rPr>
  </w:style>
  <w:style w:type="character" w:customStyle="1" w:styleId="Heading2Char">
    <w:name w:val="Heading 2 Char"/>
    <w:basedOn w:val="DefaultParagraphFont"/>
    <w:link w:val="Heading2"/>
    <w:rsid w:val="00F53370"/>
    <w:rPr>
      <w:rFonts w:ascii="Times New Roman" w:eastAsia="Times New Roman" w:hAnsi="Times New Roman" w:cs="Times New Roman"/>
    </w:rPr>
  </w:style>
  <w:style w:type="character" w:customStyle="1" w:styleId="Heading3Char">
    <w:name w:val="Heading 3 Char"/>
    <w:basedOn w:val="DefaultParagraphFont"/>
    <w:link w:val="Heading3"/>
    <w:rsid w:val="00F53370"/>
    <w:rPr>
      <w:rFonts w:ascii="Times New Roman" w:eastAsia="Times New Roman" w:hAnsi="Times New Roman" w:cs="Times New Roman"/>
    </w:rPr>
  </w:style>
  <w:style w:type="character" w:customStyle="1" w:styleId="Heading4Char">
    <w:name w:val="Heading 4 Char"/>
    <w:basedOn w:val="DefaultParagraphFont"/>
    <w:link w:val="Heading4"/>
    <w:rsid w:val="00F53370"/>
    <w:rPr>
      <w:rFonts w:ascii="Times New Roman" w:eastAsia="Times New Roman" w:hAnsi="Times New Roman" w:cs="Times New Roman"/>
    </w:rPr>
  </w:style>
  <w:style w:type="character" w:customStyle="1" w:styleId="Heading5Char">
    <w:name w:val="Heading 5 Char"/>
    <w:basedOn w:val="DefaultParagraphFont"/>
    <w:link w:val="Heading5"/>
    <w:rsid w:val="00F53370"/>
    <w:rPr>
      <w:rFonts w:ascii="Times New Roman" w:eastAsia="Times New Roman" w:hAnsi="Times New Roman" w:cs="Times New Roman"/>
    </w:rPr>
  </w:style>
  <w:style w:type="character" w:customStyle="1" w:styleId="Heading6Char">
    <w:name w:val="Heading 6 Char"/>
    <w:basedOn w:val="DefaultParagraphFont"/>
    <w:link w:val="Heading6"/>
    <w:rsid w:val="00F53370"/>
    <w:rPr>
      <w:rFonts w:ascii="Times New Roman" w:eastAsia="Times New Roman" w:hAnsi="Times New Roman" w:cs="Times New Roman"/>
    </w:rPr>
  </w:style>
  <w:style w:type="character" w:customStyle="1" w:styleId="Heading7Char">
    <w:name w:val="Heading 7 Char"/>
    <w:basedOn w:val="DefaultParagraphFont"/>
    <w:link w:val="Heading7"/>
    <w:rsid w:val="00F53370"/>
    <w:rPr>
      <w:rFonts w:ascii="Times New Roman" w:eastAsia="Times New Roman" w:hAnsi="Times New Roman" w:cs="Times New Roman"/>
    </w:rPr>
  </w:style>
  <w:style w:type="character" w:customStyle="1" w:styleId="Heading8Char">
    <w:name w:val="Heading 8 Char"/>
    <w:basedOn w:val="DefaultParagraphFont"/>
    <w:link w:val="Heading8"/>
    <w:rsid w:val="00F53370"/>
    <w:rPr>
      <w:rFonts w:ascii="Times New Roman" w:eastAsia="Times New Roman" w:hAnsi="Times New Roman" w:cs="Times New Roman"/>
    </w:rPr>
  </w:style>
  <w:style w:type="character" w:customStyle="1" w:styleId="Heading9Char">
    <w:name w:val="Heading 9 Char"/>
    <w:basedOn w:val="DefaultParagraphFont"/>
    <w:link w:val="Heading9"/>
    <w:rsid w:val="00F53370"/>
    <w:rPr>
      <w:rFonts w:ascii="Times New Roman" w:eastAsia="Times New Roman" w:hAnsi="Times New Roman" w:cs="Times New Roman"/>
    </w:rPr>
  </w:style>
  <w:style w:type="paragraph" w:styleId="Footer">
    <w:name w:val="footer"/>
    <w:basedOn w:val="Normal"/>
    <w:link w:val="FooterChar"/>
    <w:uiPriority w:val="99"/>
    <w:qFormat/>
    <w:rsid w:val="00F53370"/>
  </w:style>
  <w:style w:type="character" w:customStyle="1" w:styleId="FooterChar">
    <w:name w:val="Footer Char"/>
    <w:basedOn w:val="DefaultParagraphFont"/>
    <w:link w:val="Footer"/>
    <w:uiPriority w:val="99"/>
    <w:rsid w:val="00F53370"/>
    <w:rPr>
      <w:rFonts w:ascii="Times New Roman" w:eastAsia="Times New Roman" w:hAnsi="Times New Roman" w:cs="Times New Roman"/>
    </w:rPr>
  </w:style>
  <w:style w:type="paragraph" w:styleId="FootnoteText">
    <w:name w:val="footnote text"/>
    <w:aliases w:val="stile 1,Footnote,Footnote1,Footnote2,Footnote3,Footnote4,Footnote5,Footnote6,Footnote7,Footnote8,Footnote9,Footnote10,Footnote11,Footnote21,Footnote31,Footnote41,Footnote51,Footnote61,Footnote71,Footnote81,Footnote91,FA,FA Fu,fn"/>
    <w:basedOn w:val="Normal"/>
    <w:link w:val="FootnoteTextChar"/>
    <w:uiPriority w:val="99"/>
    <w:qFormat/>
    <w:rsid w:val="00F53370"/>
    <w:pPr>
      <w:keepLines/>
      <w:spacing w:after="60" w:line="240" w:lineRule="auto"/>
      <w:ind w:left="567" w:hanging="567"/>
    </w:pPr>
    <w:rPr>
      <w:sz w:val="16"/>
    </w:rPr>
  </w:style>
  <w:style w:type="character" w:customStyle="1" w:styleId="FootnoteTextChar">
    <w:name w:val="Footnote Text Char"/>
    <w:aliases w:val="stile 1 Char,Footnote Char,Footnote1 Char,Footnote2 Char,Footnote3 Char,Footnote4 Char,Footnote5 Char,Footnote6 Char,Footnote7 Char,Footnote8 Char,Footnote9 Char,Footnote10 Char,Footnote11 Char,Footnote21 Char,Footnote31 Char,FA Char"/>
    <w:basedOn w:val="DefaultParagraphFont"/>
    <w:link w:val="FootnoteText"/>
    <w:uiPriority w:val="99"/>
    <w:rsid w:val="00F53370"/>
    <w:rPr>
      <w:rFonts w:ascii="Times New Roman" w:eastAsia="Times New Roman" w:hAnsi="Times New Roman" w:cs="Times New Roman"/>
      <w:sz w:val="16"/>
    </w:rPr>
  </w:style>
  <w:style w:type="paragraph" w:styleId="Header">
    <w:name w:val="header"/>
    <w:basedOn w:val="Normal"/>
    <w:link w:val="HeaderChar"/>
    <w:qFormat/>
    <w:rsid w:val="00F53370"/>
  </w:style>
  <w:style w:type="character" w:customStyle="1" w:styleId="HeaderChar">
    <w:name w:val="Header Char"/>
    <w:basedOn w:val="DefaultParagraphFont"/>
    <w:link w:val="Header"/>
    <w:rsid w:val="00F53370"/>
    <w:rPr>
      <w:rFonts w:ascii="Times New Roman" w:eastAsia="Times New Roman" w:hAnsi="Times New Roman" w:cs="Times New Roman"/>
    </w:rPr>
  </w:style>
  <w:style w:type="paragraph" w:customStyle="1" w:styleId="quotes">
    <w:name w:val="quotes"/>
    <w:basedOn w:val="Normal"/>
    <w:next w:val="Normal"/>
    <w:rsid w:val="00F53370"/>
    <w:pPr>
      <w:ind w:left="720"/>
    </w:pPr>
    <w:rPr>
      <w:i/>
    </w:rPr>
  </w:style>
  <w:style w:type="character" w:styleId="FootnoteReference">
    <w:name w:val="footnote reference"/>
    <w:aliases w:val="Footnote symbol"/>
    <w:basedOn w:val="DefaultParagraphFont"/>
    <w:uiPriority w:val="99"/>
    <w:unhideWhenUsed/>
    <w:qFormat/>
    <w:rsid w:val="00F53370"/>
    <w:rPr>
      <w:sz w:val="24"/>
      <w:vertAlign w:val="superscript"/>
    </w:rPr>
  </w:style>
  <w:style w:type="table" w:styleId="TableGrid">
    <w:name w:val="Table Grid"/>
    <w:basedOn w:val="TableNormal"/>
    <w:uiPriority w:val="59"/>
    <w:rsid w:val="00F5337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basedOn w:val="DefaultParagraphFont"/>
    <w:uiPriority w:val="99"/>
    <w:rsid w:val="008A6DD4"/>
    <w:rPr>
      <w:color w:val="0000FF"/>
      <w:u w:val="single"/>
    </w:rPr>
  </w:style>
  <w:style w:type="paragraph" w:styleId="Revision">
    <w:name w:val="Revision"/>
    <w:hidden/>
    <w:uiPriority w:val="99"/>
    <w:semiHidden/>
    <w:rsid w:val="00976F77"/>
    <w:pPr>
      <w:spacing w:after="0" w:line="240" w:lineRule="auto"/>
    </w:pPr>
    <w:rPr>
      <w:rFonts w:ascii="Times New Roman" w:eastAsia="Times New Roman" w:hAnsi="Times New Roman" w:cs="Times New Roman"/>
    </w:rPr>
  </w:style>
  <w:style w:type="character" w:styleId="FollowedHyperlink">
    <w:name w:val="FollowedHyperlink"/>
    <w:basedOn w:val="DefaultParagraphFont"/>
    <w:uiPriority w:val="99"/>
    <w:rsid w:val="003130C2"/>
    <w:rPr>
      <w:color w:val="800080"/>
      <w:u w:val="single"/>
    </w:rPr>
  </w:style>
  <w:style w:type="paragraph" w:customStyle="1" w:styleId="LOGO">
    <w:name w:val="LOGO"/>
    <w:basedOn w:val="Normal"/>
    <w:uiPriority w:val="99"/>
    <w:rsid w:val="003130C2"/>
    <w:pPr>
      <w:overflowPunct w:val="0"/>
      <w:autoSpaceDE w:val="0"/>
      <w:autoSpaceDN w:val="0"/>
      <w:adjustRightInd w:val="0"/>
      <w:jc w:val="center"/>
      <w:textAlignment w:val="baseline"/>
    </w:pPr>
    <w:rPr>
      <w:rFonts w:ascii="Arial" w:hAnsi="Arial" w:cs="Arial"/>
      <w:b/>
      <w:bCs/>
      <w:i/>
      <w:iCs/>
      <w:sz w:val="20"/>
      <w:szCs w:val="20"/>
    </w:rPr>
  </w:style>
  <w:style w:type="paragraph" w:styleId="TOCHeading">
    <w:name w:val="TOC Heading"/>
    <w:basedOn w:val="Heading1"/>
    <w:next w:val="Normal"/>
    <w:uiPriority w:val="39"/>
    <w:unhideWhenUsed/>
    <w:qFormat/>
    <w:rsid w:val="003130C2"/>
    <w:pPr>
      <w:keepNext/>
      <w:keepLines/>
      <w:numPr>
        <w:numId w:val="0"/>
      </w:numPr>
      <w:spacing w:before="240" w:line="259" w:lineRule="auto"/>
      <w:jc w:val="left"/>
      <w:outlineLvl w:val="9"/>
    </w:pPr>
    <w:rPr>
      <w:rFonts w:asciiTheme="majorHAnsi" w:eastAsiaTheme="majorEastAsia" w:hAnsiTheme="majorHAnsi" w:cstheme="majorBidi"/>
      <w:color w:val="2E74B5" w:themeColor="accent1" w:themeShade="BF"/>
      <w:kern w:val="0"/>
      <w:sz w:val="32"/>
      <w:szCs w:val="32"/>
    </w:rPr>
  </w:style>
  <w:style w:type="paragraph" w:styleId="TOC1">
    <w:name w:val="toc 1"/>
    <w:basedOn w:val="Normal"/>
    <w:next w:val="Normal"/>
    <w:autoRedefine/>
    <w:uiPriority w:val="39"/>
    <w:unhideWhenUsed/>
    <w:rsid w:val="003130C2"/>
    <w:pPr>
      <w:tabs>
        <w:tab w:val="left" w:pos="440"/>
        <w:tab w:val="right" w:leader="dot" w:pos="9063"/>
      </w:tabs>
      <w:spacing w:after="100"/>
    </w:pPr>
    <w:rPr>
      <w:b/>
      <w:noProof/>
    </w:rPr>
  </w:style>
  <w:style w:type="paragraph" w:styleId="TOC2">
    <w:name w:val="toc 2"/>
    <w:basedOn w:val="Normal"/>
    <w:next w:val="Normal"/>
    <w:autoRedefine/>
    <w:uiPriority w:val="39"/>
    <w:unhideWhenUsed/>
    <w:rsid w:val="003130C2"/>
    <w:pPr>
      <w:spacing w:after="100"/>
      <w:ind w:left="220"/>
    </w:pPr>
  </w:style>
  <w:style w:type="paragraph" w:styleId="ListParagraph">
    <w:name w:val="List Paragraph"/>
    <w:basedOn w:val="Normal"/>
    <w:link w:val="ListParagraphChar"/>
    <w:uiPriority w:val="34"/>
    <w:qFormat/>
    <w:rsid w:val="003130C2"/>
    <w:pPr>
      <w:ind w:left="720"/>
      <w:contextualSpacing/>
    </w:pPr>
    <w:rPr>
      <w:lang w:eastAsia="en-GB" w:bidi="en-GB"/>
    </w:rPr>
  </w:style>
  <w:style w:type="character" w:customStyle="1" w:styleId="ListParagraphChar">
    <w:name w:val="List Paragraph Char"/>
    <w:link w:val="ListParagraph"/>
    <w:uiPriority w:val="34"/>
    <w:rsid w:val="003130C2"/>
    <w:rPr>
      <w:rFonts w:ascii="Times New Roman" w:eastAsia="Times New Roman" w:hAnsi="Times New Roman" w:cs="Times New Roman"/>
      <w:lang w:val="bg-BG" w:eastAsia="en-GB" w:bidi="en-GB"/>
    </w:rPr>
  </w:style>
  <w:style w:type="paragraph" w:styleId="NoSpacing">
    <w:name w:val="No Spacing"/>
    <w:uiPriority w:val="1"/>
    <w:qFormat/>
    <w:rsid w:val="003130C2"/>
    <w:pPr>
      <w:spacing w:after="0" w:line="240" w:lineRule="auto"/>
    </w:pPr>
    <w:rPr>
      <w:rFonts w:ascii="Times New Roman" w:hAnsi="Times New Roman"/>
    </w:rPr>
  </w:style>
  <w:style w:type="character" w:customStyle="1" w:styleId="nessuno">
    <w:name w:val="nessuno"/>
    <w:basedOn w:val="DefaultParagraphFont"/>
    <w:rsid w:val="003130C2"/>
  </w:style>
  <w:style w:type="paragraph" w:customStyle="1" w:styleId="paragraph">
    <w:name w:val="paragraph"/>
    <w:basedOn w:val="Normal"/>
    <w:rsid w:val="003130C2"/>
    <w:pPr>
      <w:spacing w:before="100" w:beforeAutospacing="1" w:after="100" w:afterAutospacing="1" w:line="240" w:lineRule="auto"/>
      <w:jc w:val="left"/>
    </w:pPr>
    <w:rPr>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eader" Target="header9.xml"/><Relationship Id="rId21" Type="http://schemas.openxmlformats.org/officeDocument/2006/relationships/header" Target="header6.xml"/><Relationship Id="rId42" Type="http://schemas.openxmlformats.org/officeDocument/2006/relationships/hyperlink" Target="https://memberspage.eesc.europa.eu/members/2038862" TargetMode="External"/><Relationship Id="rId47" Type="http://schemas.openxmlformats.org/officeDocument/2006/relationships/chart" Target="charts/chart4.xml"/><Relationship Id="rId63" Type="http://schemas.openxmlformats.org/officeDocument/2006/relationships/chart" Target="charts/chart20.xml"/><Relationship Id="rId68" Type="http://schemas.openxmlformats.org/officeDocument/2006/relationships/chart" Target="charts/chart25.xml"/><Relationship Id="rId84" Type="http://schemas.openxmlformats.org/officeDocument/2006/relationships/header" Target="header13.xml"/><Relationship Id="rId89" Type="http://schemas.openxmlformats.org/officeDocument/2006/relationships/theme" Target="theme/theme1.xml"/><Relationship Id="rId16" Type="http://schemas.openxmlformats.org/officeDocument/2006/relationships/header" Target="header3.xml"/><Relationship Id="rId11" Type="http://schemas.openxmlformats.org/officeDocument/2006/relationships/endnotes" Target="endnotes.xml"/><Relationship Id="rId32" Type="http://schemas.openxmlformats.org/officeDocument/2006/relationships/header" Target="header12.xml"/><Relationship Id="rId37" Type="http://schemas.openxmlformats.org/officeDocument/2006/relationships/hyperlink" Target="https://memberspage.eesc.europa.eu/members/2038856" TargetMode="External"/><Relationship Id="rId53" Type="http://schemas.openxmlformats.org/officeDocument/2006/relationships/chart" Target="charts/chart10.xml"/><Relationship Id="rId58" Type="http://schemas.openxmlformats.org/officeDocument/2006/relationships/chart" Target="charts/chart15.xml"/><Relationship Id="rId74" Type="http://schemas.openxmlformats.org/officeDocument/2006/relationships/chart" Target="charts/chart31.xml"/><Relationship Id="rId79" Type="http://schemas.openxmlformats.org/officeDocument/2006/relationships/hyperlink" Target="https://www.eesc.europa.eu/en/our-work/opinions-information-reports/opinions/way-forward-deepening-single-market-through-digitalization" TargetMode="External"/><Relationship Id="rId90" Type="http://schemas.openxmlformats.org/officeDocument/2006/relationships/customXml" Target="../customXml/item1.xml"/><Relationship Id="rId19" Type="http://schemas.openxmlformats.org/officeDocument/2006/relationships/header" Target="header5.xml"/><Relationship Id="rId14" Type="http://schemas.openxmlformats.org/officeDocument/2006/relationships/footer" Target="footer1.xml"/><Relationship Id="rId22" Type="http://schemas.openxmlformats.org/officeDocument/2006/relationships/header" Target="header7.xml"/><Relationship Id="rId27" Type="http://schemas.openxmlformats.org/officeDocument/2006/relationships/footer" Target="footer7.xml"/><Relationship Id="rId30" Type="http://schemas.openxmlformats.org/officeDocument/2006/relationships/footer" Target="footer8.xml"/><Relationship Id="rId35" Type="http://schemas.openxmlformats.org/officeDocument/2006/relationships/hyperlink" Target="https://memberspage.eesc.europa.eu/members/2038850" TargetMode="External"/><Relationship Id="rId43" Type="http://schemas.openxmlformats.org/officeDocument/2006/relationships/chart" Target="charts/chart1.xml"/><Relationship Id="rId48" Type="http://schemas.openxmlformats.org/officeDocument/2006/relationships/chart" Target="charts/chart5.xml"/><Relationship Id="rId56" Type="http://schemas.openxmlformats.org/officeDocument/2006/relationships/chart" Target="charts/chart13.xml"/><Relationship Id="rId64" Type="http://schemas.openxmlformats.org/officeDocument/2006/relationships/chart" Target="charts/chart21.xml"/><Relationship Id="rId69" Type="http://schemas.openxmlformats.org/officeDocument/2006/relationships/chart" Target="charts/chart26.xml"/><Relationship Id="rId77" Type="http://schemas.openxmlformats.org/officeDocument/2006/relationships/chart" Target="charts/chart34.xml"/><Relationship Id="rId8" Type="http://schemas.openxmlformats.org/officeDocument/2006/relationships/settings" Target="settings.xml"/><Relationship Id="rId51" Type="http://schemas.openxmlformats.org/officeDocument/2006/relationships/chart" Target="charts/chart8.xml"/><Relationship Id="rId72" Type="http://schemas.openxmlformats.org/officeDocument/2006/relationships/chart" Target="charts/chart29.xml"/><Relationship Id="rId80" Type="http://schemas.openxmlformats.org/officeDocument/2006/relationships/hyperlink" Target="https://www.eesc.europa.eu/en/our-work/opinions-information-reports/opinions/new-european-innovation-agenda" TargetMode="External"/><Relationship Id="rId85" Type="http://schemas.openxmlformats.org/officeDocument/2006/relationships/header" Target="header14.xml"/><Relationship Id="rId93" Type="http://schemas.openxmlformats.org/officeDocument/2006/relationships/customXml" Target="../customXml/item4.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footer" Target="footer6.xml"/><Relationship Id="rId33" Type="http://schemas.openxmlformats.org/officeDocument/2006/relationships/footer" Target="footer10.xml"/><Relationship Id="rId38" Type="http://schemas.openxmlformats.org/officeDocument/2006/relationships/hyperlink" Target="https://memberspage.eesc.europa.eu/members/2032975" TargetMode="External"/><Relationship Id="rId46" Type="http://schemas.openxmlformats.org/officeDocument/2006/relationships/chart" Target="charts/chart3.xml"/><Relationship Id="rId59" Type="http://schemas.openxmlformats.org/officeDocument/2006/relationships/chart" Target="charts/chart16.xml"/><Relationship Id="rId67" Type="http://schemas.openxmlformats.org/officeDocument/2006/relationships/chart" Target="charts/chart24.xml"/><Relationship Id="rId20" Type="http://schemas.openxmlformats.org/officeDocument/2006/relationships/footer" Target="footer4.xml"/><Relationship Id="rId41" Type="http://schemas.openxmlformats.org/officeDocument/2006/relationships/hyperlink" Target="https://memberspage.eesc.europa.eu/members/2038871" TargetMode="External"/><Relationship Id="rId54" Type="http://schemas.openxmlformats.org/officeDocument/2006/relationships/chart" Target="charts/chart11.xml"/><Relationship Id="rId62" Type="http://schemas.openxmlformats.org/officeDocument/2006/relationships/chart" Target="charts/chart19.xml"/><Relationship Id="rId70" Type="http://schemas.openxmlformats.org/officeDocument/2006/relationships/chart" Target="charts/chart27.xml"/><Relationship Id="rId75" Type="http://schemas.openxmlformats.org/officeDocument/2006/relationships/chart" Target="charts/chart32.xml"/><Relationship Id="rId83" Type="http://schemas.openxmlformats.org/officeDocument/2006/relationships/hyperlink" Target="https://www.eesc.europa.eu/en/our-work/opinions-information-reports/opinions/digital-europe-programme" TargetMode="External"/><Relationship Id="rId88" Type="http://schemas.openxmlformats.org/officeDocument/2006/relationships/fontTable" Target="fontTable.xml"/><Relationship Id="rId91" Type="http://schemas.openxmlformats.org/officeDocument/2006/relationships/customXml" Target="../customXml/item2.xml"/><Relationship Id="rId6"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header" Target="header8.xml"/><Relationship Id="rId28" Type="http://schemas.openxmlformats.org/officeDocument/2006/relationships/header" Target="header10.xml"/><Relationship Id="rId36" Type="http://schemas.openxmlformats.org/officeDocument/2006/relationships/hyperlink" Target="https://memberspage.eesc.europa.eu/members/2038837" TargetMode="External"/><Relationship Id="rId49" Type="http://schemas.openxmlformats.org/officeDocument/2006/relationships/chart" Target="charts/chart6.xml"/><Relationship Id="rId57" Type="http://schemas.openxmlformats.org/officeDocument/2006/relationships/chart" Target="charts/chart14.xml"/><Relationship Id="rId10" Type="http://schemas.openxmlformats.org/officeDocument/2006/relationships/footnotes" Target="footnotes.xml"/><Relationship Id="rId31" Type="http://schemas.openxmlformats.org/officeDocument/2006/relationships/footer" Target="footer9.xml"/><Relationship Id="rId44" Type="http://schemas.openxmlformats.org/officeDocument/2006/relationships/chart" Target="charts/chart2.xml"/><Relationship Id="rId52" Type="http://schemas.openxmlformats.org/officeDocument/2006/relationships/chart" Target="charts/chart9.xml"/><Relationship Id="rId60" Type="http://schemas.openxmlformats.org/officeDocument/2006/relationships/chart" Target="charts/chart17.xml"/><Relationship Id="rId65" Type="http://schemas.openxmlformats.org/officeDocument/2006/relationships/chart" Target="charts/chart22.xml"/><Relationship Id="rId73" Type="http://schemas.openxmlformats.org/officeDocument/2006/relationships/chart" Target="charts/chart30.xml"/><Relationship Id="rId78" Type="http://schemas.openxmlformats.org/officeDocument/2006/relationships/hyperlink" Target="https://www.eesc.europa.eu/en/our-work/opinions-information-reports/opinions/digital-skills-and-education-package" TargetMode="External"/><Relationship Id="rId81" Type="http://schemas.openxmlformats.org/officeDocument/2006/relationships/hyperlink" Target="https://www.eesc.europa.eu/en/our-work/opinions-information-reports/opinions/cyber-resilience-act" TargetMode="External"/><Relationship Id="rId86" Type="http://schemas.openxmlformats.org/officeDocument/2006/relationships/footer" Target="footer11.xml"/><Relationship Id="rId9" Type="http://schemas.openxmlformats.org/officeDocument/2006/relationships/webSettings" Target="webSettings.xml"/><Relationship Id="rId13" Type="http://schemas.openxmlformats.org/officeDocument/2006/relationships/header" Target="header2.xml"/><Relationship Id="rId18" Type="http://schemas.openxmlformats.org/officeDocument/2006/relationships/header" Target="header4.xml"/><Relationship Id="rId39" Type="http://schemas.openxmlformats.org/officeDocument/2006/relationships/hyperlink" Target="https://memberspage.eesc.europa.eu/members/2016201" TargetMode="External"/><Relationship Id="rId34" Type="http://schemas.openxmlformats.org/officeDocument/2006/relationships/hyperlink" Target="https://memberspage.eesc.europa.eu/members/2038813" TargetMode="External"/><Relationship Id="rId50" Type="http://schemas.openxmlformats.org/officeDocument/2006/relationships/chart" Target="charts/chart7.xml"/><Relationship Id="rId55" Type="http://schemas.openxmlformats.org/officeDocument/2006/relationships/chart" Target="charts/chart12.xml"/><Relationship Id="rId76" Type="http://schemas.openxmlformats.org/officeDocument/2006/relationships/chart" Target="charts/chart33.xml"/><Relationship Id="rId7" Type="http://schemas.openxmlformats.org/officeDocument/2006/relationships/styles" Target="styles.xml"/><Relationship Id="rId71" Type="http://schemas.openxmlformats.org/officeDocument/2006/relationships/chart" Target="charts/chart28.xml"/><Relationship Id="rId92" Type="http://schemas.openxmlformats.org/officeDocument/2006/relationships/customXml" Target="../customXml/item3.xml"/><Relationship Id="rId29" Type="http://schemas.openxmlformats.org/officeDocument/2006/relationships/header" Target="header11.xml"/><Relationship Id="rId24" Type="http://schemas.openxmlformats.org/officeDocument/2006/relationships/footer" Target="footer5.xml"/><Relationship Id="rId40" Type="http://schemas.openxmlformats.org/officeDocument/2006/relationships/hyperlink" Target="https://memberspage.eesc.europa.eu/members/2033056" TargetMode="External"/><Relationship Id="rId45" Type="http://schemas.openxmlformats.org/officeDocument/2006/relationships/image" Target="media/image4.png"/><Relationship Id="rId66" Type="http://schemas.openxmlformats.org/officeDocument/2006/relationships/chart" Target="charts/chart23.xml"/><Relationship Id="rId87" Type="http://schemas.openxmlformats.org/officeDocument/2006/relationships/header" Target="header15.xml"/><Relationship Id="rId61" Type="http://schemas.openxmlformats.org/officeDocument/2006/relationships/chart" Target="charts/chart18.xml"/><Relationship Id="rId82" Type="http://schemas.openxmlformats.org/officeDocument/2006/relationships/hyperlink" Target="https://www.eesc.europa.eu/en/our-work/opinions-information-reports/opinions/interoperability-europe-act" TargetMode="External"/></Relationships>
</file>

<file path=word/_rels/footnotes.xml.rels><?xml version="1.0" encoding="UTF-8" standalone="yes"?>
<Relationships xmlns="http://schemas.openxmlformats.org/package/2006/relationships"><Relationship Id="rId13" Type="http://schemas.openxmlformats.org/officeDocument/2006/relationships/hyperlink" Target="https://www.agrifoodtef.eu/" TargetMode="External"/><Relationship Id="rId18" Type="http://schemas.openxmlformats.org/officeDocument/2006/relationships/hyperlink" Target="https://arcticwolf.com/resources/press-releases/arctic-wolf-opens-first-european-security-operations-center-in-germany/" TargetMode="External"/><Relationship Id="rId26" Type="http://schemas.openxmlformats.org/officeDocument/2006/relationships/hyperlink" Target="C://Users/ygra/Downloads/DESI_2022__Germany__eng_jLtWXlDS8j4ptxpiRJDQExt7os_88702%20(5).pdf" TargetMode="External"/><Relationship Id="rId39" Type="http://schemas.openxmlformats.org/officeDocument/2006/relationships/hyperlink" Target="https://european-digital-innovation-hubs.ec.europa.eu/edih-catalogue/mazovia-edih" TargetMode="External"/><Relationship Id="rId21" Type="http://schemas.openxmlformats.org/officeDocument/2006/relationships/hyperlink" Target="https://publications.jrc.ec.europa.eu/repository/handle/JRC128844" TargetMode="External"/><Relationship Id="rId34" Type="http://schemas.openxmlformats.org/officeDocument/2006/relationships/hyperlink" Target="https://european-digital-innovation-hubs.ec.europa.eu/edih-catalogue/pdih" TargetMode="External"/><Relationship Id="rId42" Type="http://schemas.openxmlformats.org/officeDocument/2006/relationships/hyperlink" Target="https://european-digital-innovation-hubs.ec.europa.eu/edih-catalogue/wama-edih" TargetMode="External"/><Relationship Id="rId47" Type="http://schemas.openxmlformats.org/officeDocument/2006/relationships/hyperlink" Target="https://digital-strategy.ec.europa.eu/en/policies/plan-ai" TargetMode="External"/><Relationship Id="rId50" Type="http://schemas.openxmlformats.org/officeDocument/2006/relationships/hyperlink" Target="https://competition-policy.ec.europa.eu/state-aid/ipcei/approved-ipceis_en" TargetMode="External"/><Relationship Id="rId55" Type="http://schemas.openxmlformats.org/officeDocument/2006/relationships/hyperlink" Target="https://digital-skills-jobs.europa.eu/en/european-interactive-map/portugal" TargetMode="External"/><Relationship Id="rId63" Type="http://schemas.openxmlformats.org/officeDocument/2006/relationships/hyperlink" Target="https://www.ncsc.se/" TargetMode="External"/><Relationship Id="rId68" Type="http://schemas.openxmlformats.org/officeDocument/2006/relationships/hyperlink" Target="https://digitalskillsjobs.se/" TargetMode="External"/><Relationship Id="rId76" Type="http://schemas.openxmlformats.org/officeDocument/2006/relationships/hyperlink" Target="https://commission.europa.eu/document/download/a3708108-68ec-4993-8817-1f228853ca88_en?filename=final_opinion_2023_2_digital_europe.pdf" TargetMode="External"/><Relationship Id="rId7" Type="http://schemas.openxmlformats.org/officeDocument/2006/relationships/hyperlink" Target="https://ec.europa.eu/newsroom/repository/document/2021-46/C_2021_7914_1_EN_annexe_acte_autonome_cp_part1_v3_x3qnsqH6g4B4JabSGBy9UatCRc8_81099.pdf" TargetMode="External"/><Relationship Id="rId71" Type="http://schemas.openxmlformats.org/officeDocument/2006/relationships/hyperlink" Target="https://eurohpc-ju.europa.eu/research-innovation/our-projects/ceec-center-excellence-exascale-cfd_en" TargetMode="External"/><Relationship Id="rId2" Type="http://schemas.openxmlformats.org/officeDocument/2006/relationships/hyperlink" Target="https://digital-strategy.ec.europa.eu/en/activities/digital-programme" TargetMode="External"/><Relationship Id="rId16" Type="http://schemas.openxmlformats.org/officeDocument/2006/relationships/hyperlink" Target="https://www.bmi.bund.de/EN/topics/it-internet-policy/ncc-de/ncc-de-artikel.html" TargetMode="External"/><Relationship Id="rId29" Type="http://schemas.openxmlformats.org/officeDocument/2006/relationships/hyperlink" Target="https://cybersecurity-centre.europa.eu/ncc-malta_en" TargetMode="External"/><Relationship Id="rId11" Type="http://schemas.openxmlformats.org/officeDocument/2006/relationships/hyperlink" Target="https://www.charite.de/en/research/themes_research/2023/eur60_million_committed_to_establish_ai_and_robotics_in_healthcare/" TargetMode="External"/><Relationship Id="rId24" Type="http://schemas.openxmlformats.org/officeDocument/2006/relationships/hyperlink" Target="https://joinup.ec.europa.eu/collection/govtechconnect/catalogue-govtech-initiatives" TargetMode="External"/><Relationship Id="rId32" Type="http://schemas.openxmlformats.org/officeDocument/2006/relationships/hyperlink" Target="https://www.hpc4poland.pl/" TargetMode="External"/><Relationship Id="rId37" Type="http://schemas.openxmlformats.org/officeDocument/2006/relationships/hyperlink" Target="https://european-digital-innovation-hubs.ec.europa.eu/edih-catalogue/red" TargetMode="External"/><Relationship Id="rId40" Type="http://schemas.openxmlformats.org/officeDocument/2006/relationships/hyperlink" Target="https://mazovia-edih.pl/" TargetMode="External"/><Relationship Id="rId45" Type="http://schemas.openxmlformats.org/officeDocument/2006/relationships/hyperlink" Target="https://macc.fccn.pt/about" TargetMode="External"/><Relationship Id="rId53" Type="http://schemas.openxmlformats.org/officeDocument/2006/relationships/hyperlink" Target="https://publications.jrc.ec.europa.eu/repository/handle/JRC128844" TargetMode="External"/><Relationship Id="rId58" Type="http://schemas.openxmlformats.org/officeDocument/2006/relationships/hyperlink" Target="https://eurohpc-ju.europa.eu/sweden-will-host-new-eurohpc-supercomputer-2023-06-19_en" TargetMode="External"/><Relationship Id="rId66" Type="http://schemas.openxmlformats.org/officeDocument/2006/relationships/hyperlink" Target="C://Users/ygra/Downloads/DESI_2022__Sweden__eng_ih4Yq8WTcB3hUPclHXa2PDcfU6M_88713%20(2).pdf" TargetMode="External"/><Relationship Id="rId74" Type="http://schemas.openxmlformats.org/officeDocument/2006/relationships/hyperlink" Target="https://commission.europa.eu/document/download/9c8d2189-8abd-4f29-84e9-abc843cc68e0_en?filename=BR%20toolbox%20-%20Jul%202023%20-%20FINAL.pdf" TargetMode="External"/><Relationship Id="rId5" Type="http://schemas.openxmlformats.org/officeDocument/2006/relationships/hyperlink" Target="https://ec.europa.eu/info/funding-tenders/opportunities/portal/screen/programmes/digital" TargetMode="External"/><Relationship Id="rId15" Type="http://schemas.openxmlformats.org/officeDocument/2006/relationships/hyperlink" Target="https://www.ffg.at/sites/default/files/allgemeine_downloads/europaeische_und_internationale_programme/programmdokumente/C_2023_1862_1_EN_annexe_acte_autonome_cp_part1_v4_Mutwc69HEX2vT2bBEkgaOJcanU_94609-1.pdf" TargetMode="External"/><Relationship Id="rId23" Type="http://schemas.openxmlformats.org/officeDocument/2006/relationships/hyperlink" Target="https://eur-lex.europa.eu/legal-content/EN/TXT/?uri=CELEX:32021R0694" TargetMode="External"/><Relationship Id="rId28" Type="http://schemas.openxmlformats.org/officeDocument/2006/relationships/hyperlink" Target="https://digital-strategy.ec.europa.eu/en/policies/plan-ai" TargetMode="External"/><Relationship Id="rId36" Type="http://schemas.openxmlformats.org/officeDocument/2006/relationships/hyperlink" Target="https://european-digital-innovation-hubs.ec.europa.eu/edih-catalogue/smart-secure-cities" TargetMode="External"/><Relationship Id="rId49" Type="http://schemas.openxmlformats.org/officeDocument/2006/relationships/hyperlink" Target="https://tefhealth.eu/home" TargetMode="External"/><Relationship Id="rId57" Type="http://schemas.openxmlformats.org/officeDocument/2006/relationships/hyperlink" Target="https://portugaldigital.gov.pt/en/accelerating-digital-transition-in-portugal/testing-and-incorporating-new-technologies/digital-innovation-hubs-dih/" TargetMode="External"/><Relationship Id="rId61" Type="http://schemas.openxmlformats.org/officeDocument/2006/relationships/hyperlink" Target="https://digital-strategy.ec.europa.eu/en/news/all-member-states-now-committed-building-eu-quantum-communication-infrastructure" TargetMode="External"/><Relationship Id="rId10" Type="http://schemas.openxmlformats.org/officeDocument/2006/relationships/hyperlink" Target="https://www.ffg.at/sites/default/files/allgemeine_downloads/europaeische_und_internationale_programme/programmdokumente/C_2023_1862_1_EN_annexe_acte_autonome_cp_part1_v4_Mutwc69HEX2vT2bBEkgaOJcanU_94609-1.pdf" TargetMode="External"/><Relationship Id="rId19" Type="http://schemas.openxmlformats.org/officeDocument/2006/relationships/hyperlink" Target="https://ec.europa.eu/newsroom/repository/document/2021-46/C_2021_7914_1_EN_annexe_acte_autonome_cp_part1_v3_x3qnsqH6g4B4JabSGBy9UatCRc8_81099.pdf" TargetMode="External"/><Relationship Id="rId31" Type="http://schemas.openxmlformats.org/officeDocument/2006/relationships/hyperlink" Target="https://dihubmt.eu/" TargetMode="External"/><Relationship Id="rId44" Type="http://schemas.openxmlformats.org/officeDocument/2006/relationships/hyperlink" Target="https://ec.europa.eu/newsroom/repository/document/2021-46/C_2021_7914_1_EN_annexe_acte_autonome_cp_part1_v3_x3qnsqH6g4B4JabSGBy9UatCRc8_81099.pdf" TargetMode="External"/><Relationship Id="rId52" Type="http://schemas.openxmlformats.org/officeDocument/2006/relationships/hyperlink" Target="https://publications.jrc.ec.europa.eu/repository/handle/JRC128844" TargetMode="External"/><Relationship Id="rId60" Type="http://schemas.openxmlformats.org/officeDocument/2006/relationships/hyperlink" Target="https://www.vinnova.se/contentassets/29cd313d690e4be3a8d861ad05a4ee48/vr_18_09.pdf" TargetMode="External"/><Relationship Id="rId65" Type="http://schemas.openxmlformats.org/officeDocument/2006/relationships/hyperlink" Target="https://publications.jrc.ec.europa.eu/repository/handle/JRC128844" TargetMode="External"/><Relationship Id="rId73" Type="http://schemas.openxmlformats.org/officeDocument/2006/relationships/hyperlink" Target="C://Users/ygra/Downloads/Sweden_hdMTlGIXuuLxLhVn9z2bJI1UrZE_98667%20(4).pdf" TargetMode="External"/><Relationship Id="rId4" Type="http://schemas.openxmlformats.org/officeDocument/2006/relationships/hyperlink" Target="https://commission.europa.eu/strategy-and-policy/eu-budget/performance-and-reporting/programme-performance-statements/digital-europe-programme-performance_en" TargetMode="External"/><Relationship Id="rId9" Type="http://schemas.openxmlformats.org/officeDocument/2006/relationships/hyperlink" Target="https://www.ffg.at/sites/default/files/allgemeine_downloads/europaeische_und_internationale_programme/programmdokumente/C_2023_1862_1_EN_annexe_acte_autonome_cp_part1_v4_Mutwc69HEX2vT2bBEkgaOJcanU_94609-1.pdf" TargetMode="External"/><Relationship Id="rId14" Type="http://schemas.openxmlformats.org/officeDocument/2006/relationships/hyperlink" Target="https://competition-policy.ec.europa.eu/state-aid/ipcei/approved-ipceis/cloud_en" TargetMode="External"/><Relationship Id="rId22" Type="http://schemas.openxmlformats.org/officeDocument/2006/relationships/hyperlink" Target="https://ec.europa.eu/newsroom/repository/document/2021-46/C_2021_7914_1_EN_annexe_acte_autonome_cp_part1_v3_x3qnsqH6g4B4JabSGBy9UatCRc8_81099.pdf" TargetMode="External"/><Relationship Id="rId27" Type="http://schemas.openxmlformats.org/officeDocument/2006/relationships/hyperlink" Target="https://eurohpc-ju.europa.eu/malta-becomes-newest-participant-eurohpc-joint-undertaking-2021-05-31_en" TargetMode="External"/><Relationship Id="rId30" Type="http://schemas.openxmlformats.org/officeDocument/2006/relationships/hyperlink" Target="https://european-digital-innovation-hubs.ec.europa.eu/edih-catalogue/malta-edih" TargetMode="External"/><Relationship Id="rId35" Type="http://schemas.openxmlformats.org/officeDocument/2006/relationships/hyperlink" Target="https://cyber-sec.net.pl/" TargetMode="External"/><Relationship Id="rId43" Type="http://schemas.openxmlformats.org/officeDocument/2006/relationships/hyperlink" Target="https://european-digital-innovation-hubs.ec.europa.eu/edih-catalogue/h4i" TargetMode="External"/><Relationship Id="rId48" Type="http://schemas.openxmlformats.org/officeDocument/2006/relationships/hyperlink" Target="https://ai-watch.ec.europa.eu/countries/portugal/portugal-ai-strategy-report_en" TargetMode="External"/><Relationship Id="rId56" Type="http://schemas.openxmlformats.org/officeDocument/2006/relationships/hyperlink" Target="https://digital-strategy.ec.europa.eu/en/library/country-reports-digital-decade-report-2023" TargetMode="External"/><Relationship Id="rId64" Type="http://schemas.openxmlformats.org/officeDocument/2006/relationships/hyperlink" Target="https://publications.jrc.ec.europa.eu/repository/handle/JRC128844" TargetMode="External"/><Relationship Id="rId69" Type="http://schemas.openxmlformats.org/officeDocument/2006/relationships/hyperlink" Target="https://www.broninnovation.se/om-bron" TargetMode="External"/><Relationship Id="rId8" Type="http://schemas.openxmlformats.org/officeDocument/2006/relationships/hyperlink" Target="https://www.fz-juelich.de/en/ias/jsc/jupiter" TargetMode="External"/><Relationship Id="rId51" Type="http://schemas.openxmlformats.org/officeDocument/2006/relationships/hyperlink" Target="https://cybersecurity-centre.europa.eu/portugal-ncc_en" TargetMode="External"/><Relationship Id="rId72" Type="http://schemas.openxmlformats.org/officeDocument/2006/relationships/hyperlink" Target="https://eurohpc-ju.europa.eu/research-innovation/our-projects/plasma-pepsc-plasma-exascale-performance-simulations-centre-excellence_en" TargetMode="External"/><Relationship Id="rId3" Type="http://schemas.openxmlformats.org/officeDocument/2006/relationships/hyperlink" Target="https://commission.europa.eu/funding-tenders/find-funding/eu-funding-programmes/digital-europe-programme_en" TargetMode="External"/><Relationship Id="rId12" Type="http://schemas.openxmlformats.org/officeDocument/2006/relationships/hyperlink" Target="https://ai-matters.eu/germany-node/" TargetMode="External"/><Relationship Id="rId17" Type="http://schemas.openxmlformats.org/officeDocument/2006/relationships/hyperlink" Target="https://www.forschung-it-sicherheit-kommunikationssysteme.de/projekte/q-net-q" TargetMode="External"/><Relationship Id="rId25" Type="http://schemas.openxmlformats.org/officeDocument/2006/relationships/hyperlink" Target="https://www.de-hub.de/" TargetMode="External"/><Relationship Id="rId33" Type="http://schemas.openxmlformats.org/officeDocument/2006/relationships/hyperlink" Target="https://european-digital-innovation-hubs.ec.europa.eu/edih-catalogue/edih-silesia" TargetMode="External"/><Relationship Id="rId38" Type="http://schemas.openxmlformats.org/officeDocument/2006/relationships/hyperlink" Target="https://european-digital-innovation-hubs.ec.europa.eu/edih-catalogue/wro4digital" TargetMode="External"/><Relationship Id="rId46" Type="http://schemas.openxmlformats.org/officeDocument/2006/relationships/hyperlink" Target="https://www.fct.pt/en/sobre/a-fct/" TargetMode="External"/><Relationship Id="rId59" Type="http://schemas.openxmlformats.org/officeDocument/2006/relationships/hyperlink" Target="https://digital-strategy.ec.europa.eu/en/policies/plan-ai" TargetMode="External"/><Relationship Id="rId67" Type="http://schemas.openxmlformats.org/officeDocument/2006/relationships/hyperlink" Target="C://Users/ygra/Downloads/Sweden_hdMTlGIXuuLxLhVn9z2bJI1UrZE_98667%20(4).pdf" TargetMode="External"/><Relationship Id="rId20" Type="http://schemas.openxmlformats.org/officeDocument/2006/relationships/hyperlink" Target="https://publications.jrc.ec.europa.eu/repository/handle/JRC128844" TargetMode="External"/><Relationship Id="rId41" Type="http://schemas.openxmlformats.org/officeDocument/2006/relationships/hyperlink" Target="https://european-digital-innovation-hubs.ec.europa.eu/edih-catalogue/tkdih" TargetMode="External"/><Relationship Id="rId54" Type="http://schemas.openxmlformats.org/officeDocument/2006/relationships/hyperlink" Target="https://digital-strategy.ec.europa.eu/en/library/digital-economy-and-society-index-desi-2022" TargetMode="External"/><Relationship Id="rId62" Type="http://schemas.openxmlformats.org/officeDocument/2006/relationships/hyperlink" Target="https://cybersecurity-centre.europa.eu/sweden-ncc_en" TargetMode="External"/><Relationship Id="rId70" Type="http://schemas.openxmlformats.org/officeDocument/2006/relationships/hyperlink" Target="https://european-digital-innovation-hubs.ec.europa.eu/edih-catalogue/digit-hub-sweden" TargetMode="External"/><Relationship Id="rId75" Type="http://schemas.openxmlformats.org/officeDocument/2006/relationships/hyperlink" Target="https://commission.europa.eu/law/law-making-process/evaluating-and-improving-existing-laws/refit-making-eu-law-simpler-less-costly-and-future-proof/fit-future-platform-f4f_en" TargetMode="External"/><Relationship Id="rId1" Type="http://schemas.openxmlformats.org/officeDocument/2006/relationships/hyperlink" Target="https://commission.europa.eu/funding-tenders/find-funding/eu-funding-programmes/digital-europe-programme_en" TargetMode="External"/><Relationship Id="rId6" Type="http://schemas.openxmlformats.org/officeDocument/2006/relationships/hyperlink" Target="https://eur-lex.europa.eu/legal-content/EN/TXT/?uri=CELEX:52018SC0305"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header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jpeg"/></Relationships>
</file>

<file path=word/_rels/header3.xml.rels><?xml version="1.0" encoding="UTF-8" standalone="yes"?>
<Relationships xmlns="http://schemas.openxmlformats.org/package/2006/relationships"><Relationship Id="rId1" Type="http://schemas.openxmlformats.org/officeDocument/2006/relationships/image" Target="media/image1.jpeg"/></Relationships>
</file>

<file path=word/_rels/header4.xml.rels><?xml version="1.0" encoding="UTF-8" standalone="yes"?>
<Relationships xmlns="http://schemas.openxmlformats.org/package/2006/relationships"><Relationship Id="rId1" Type="http://schemas.openxmlformats.org/officeDocument/2006/relationships/image" Target="media/image1.jpeg"/></Relationships>
</file>

<file path=word/_rels/header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1.jpeg"/></Relationships>
</file>

<file path=word/_rels/header6.xml.rels><?xml version="1.0" encoding="UTF-8" standalone="yes"?>
<Relationships xmlns="http://schemas.openxmlformats.org/package/2006/relationships"><Relationship Id="rId1" Type="http://schemas.openxmlformats.org/officeDocument/2006/relationships/image" Target="media/image1.jpeg"/></Relationships>
</file>

<file path=word/_rels/header13.xml.rels><?xml version="1.0" encoding="UTF-8" standalone="yes"?>
<Relationships xmlns="http://schemas.openxmlformats.org/package/2006/relationships"><Relationship Id="rId1" Type="http://schemas.openxmlformats.org/officeDocument/2006/relationships/image" Target="media/image1.jpeg"/></Relationships>
</file>

<file path=word/_rels/header14.xml.rels><?xml version="1.0" encoding="UTF-8" standalone="yes"?>
<Relationships xmlns="http://schemas.openxmlformats.org/package/2006/relationships"><Relationship Id="rId1" Type="http://schemas.openxmlformats.org/officeDocument/2006/relationships/image" Target="media/image1.jpeg"/></Relationships>
</file>

<file path=word/_rels/header15.xml.rels><?xml version="1.0" encoding="UTF-8" standalone="yes"?>
<Relationships xmlns="http://schemas.openxmlformats.org/package/2006/relationships"><Relationship Id="rId1" Type="http://schemas.openxmlformats.org/officeDocument/2006/relationships/image" Target="media/image1.jpeg"/></Relationships>
</file>

<file path=word/charts/_rels/chart1.xml.rels><?xml version="1.0" encoding="UTF-8" standalone="yes"?>
<Relationships xmlns="http://schemas.openxmlformats.org/package/2006/relationships"><Relationship Id="rId3" Type="http://schemas.openxmlformats.org/officeDocument/2006/relationships/oleObject" Target="file:///\\isis\dfs\shr-dirc-pas-cese\EVALUATIONS\EVALUATIONS%202024-2025\INT1054%20-%20Digital%20Europe\Technical%20Annex\Copy%20of%20GraphsDP.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CrossCountryDEP.xlsx" TargetMode="External"/><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oleObject" Target="../embeddings/oleObject1.bin"/><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CrossCountryDEP.xlsx" TargetMode="External"/><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oleObject" Target="file:///\\isis\dfs\shr-dirc-pas-cese\EVALUATIONS\EVALUATIONS%202024-2025\INT1054%20-%20Digital%20Europe\Technical%20Annex\Copy%20of%20CrossCountryDEP.xlsx" TargetMode="External"/><Relationship Id="rId2" Type="http://schemas.microsoft.com/office/2011/relationships/chartColorStyle" Target="colors15.xml"/><Relationship Id="rId1" Type="http://schemas.microsoft.com/office/2011/relationships/chartStyle" Target="style15.xml"/></Relationships>
</file>

<file path=word/charts/_rels/chart16.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16.xml"/><Relationship Id="rId1" Type="http://schemas.microsoft.com/office/2011/relationships/chartStyle" Target="style16.xml"/></Relationships>
</file>

<file path=word/charts/_rels/chart17.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17.xml"/><Relationship Id="rId1" Type="http://schemas.microsoft.com/office/2011/relationships/chartStyle" Target="style17.xml"/></Relationships>
</file>

<file path=word/charts/_rels/chart18.xml.rels><?xml version="1.0" encoding="UTF-8" standalone="yes"?>
<Relationships xmlns="http://schemas.openxmlformats.org/package/2006/relationships"><Relationship Id="rId3" Type="http://schemas.openxmlformats.org/officeDocument/2006/relationships/oleObject" Target="file:///\\isis\dfs\shr-dirc-pas-cese\EVALUATIONS\EVALUATIONS%202024-2025\INT1054%20-%20Digital%20Europe\Technical%20Annex\Copy%20of%20CrossCountryDEP.xlsx" TargetMode="External"/><Relationship Id="rId2" Type="http://schemas.microsoft.com/office/2011/relationships/chartColorStyle" Target="colors18.xml"/><Relationship Id="rId1" Type="http://schemas.microsoft.com/office/2011/relationships/chartStyle" Target="style18.xml"/></Relationships>
</file>

<file path=word/charts/_rels/chart19.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19.xml"/><Relationship Id="rId1" Type="http://schemas.microsoft.com/office/2011/relationships/chartStyle" Target="style19.xml"/></Relationships>
</file>

<file path=word/charts/_rels/chart20.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20.xml"/><Relationship Id="rId1" Type="http://schemas.microsoft.com/office/2011/relationships/chartStyle" Target="style20.xml"/></Relationships>
</file>

<file path=word/charts/_rels/chart21.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21.xml"/><Relationship Id="rId1" Type="http://schemas.microsoft.com/office/2011/relationships/chartStyle" Target="style21.xml"/></Relationships>
</file>

<file path=word/charts/_rels/chart22.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22.xml"/><Relationship Id="rId1" Type="http://schemas.microsoft.com/office/2011/relationships/chartStyle" Target="style22.xml"/></Relationships>
</file>

<file path=word/charts/_rels/chart23.xml.rels><?xml version="1.0" encoding="UTF-8" standalone="yes"?>
<Relationships xmlns="http://schemas.openxmlformats.org/package/2006/relationships"><Relationship Id="rId3" Type="http://schemas.openxmlformats.org/officeDocument/2006/relationships/oleObject" Target="file:///\\isis\dfs\shr-dirc-pas-cese\EVALUATIONS\EVALUATIONS%202024-2025\INT1054%20-%20Digital%20Europe\Technical%20Annex\Copy%20of%20CrossCountryDEP.xlsx" TargetMode="External"/><Relationship Id="rId2" Type="http://schemas.microsoft.com/office/2011/relationships/chartColorStyle" Target="colors23.xml"/><Relationship Id="rId1" Type="http://schemas.microsoft.com/office/2011/relationships/chartStyle" Target="style23.xml"/></Relationships>
</file>

<file path=word/charts/_rels/chart24.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24.xml"/><Relationship Id="rId1" Type="http://schemas.microsoft.com/office/2011/relationships/chartStyle" Target="style24.xml"/></Relationships>
</file>

<file path=word/charts/_rels/chart25.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25.xml"/><Relationship Id="rId1" Type="http://schemas.microsoft.com/office/2011/relationships/chartStyle" Target="style25.xml"/><Relationship Id="rId4" Type="http://schemas.openxmlformats.org/officeDocument/2006/relationships/oleObject" Target="../embeddings/oleObject2.bin"/></Relationships>
</file>

<file path=word/charts/_rels/chart26.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26.xml"/><Relationship Id="rId1" Type="http://schemas.microsoft.com/office/2011/relationships/chartStyle" Target="style26.xml"/></Relationships>
</file>

<file path=word/charts/_rels/chart27.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27.xml"/><Relationship Id="rId1" Type="http://schemas.microsoft.com/office/2011/relationships/chartStyle" Target="style27.xml"/></Relationships>
</file>

<file path=word/charts/_rels/chart28.xml.rels><?xml version="1.0" encoding="UTF-8" standalone="yes"?>
<Relationships xmlns="http://schemas.openxmlformats.org/package/2006/relationships"><Relationship Id="rId3" Type="http://schemas.openxmlformats.org/officeDocument/2006/relationships/oleObject" Target="file:///\\isis\dfs\shr-dirc-pas-cese\EVALUATIONS\EVALUATIONS%202024-2025\INT1054%20-%20Digital%20Europe\Technical%20Annex\Copy%20of%20CrossCountryDEP.xlsx" TargetMode="External"/><Relationship Id="rId2" Type="http://schemas.microsoft.com/office/2011/relationships/chartColorStyle" Target="colors28.xml"/><Relationship Id="rId1" Type="http://schemas.microsoft.com/office/2011/relationships/chartStyle" Target="style28.xml"/></Relationships>
</file>

<file path=word/charts/_rels/chart29.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29.xml"/><Relationship Id="rId1" Type="http://schemas.microsoft.com/office/2011/relationships/chartStyle" Target="style29.xml"/></Relationships>
</file>

<file path=word/charts/_rels/chart30.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30.xml"/><Relationship Id="rId1" Type="http://schemas.microsoft.com/office/2011/relationships/chartStyle" Target="style30.xml"/></Relationships>
</file>

<file path=word/charts/_rels/chart31.xml.rels><?xml version="1.0" encoding="UTF-8" standalone="yes"?>
<Relationships xmlns="http://schemas.openxmlformats.org/package/2006/relationships"><Relationship Id="rId3" Type="http://schemas.openxmlformats.org/officeDocument/2006/relationships/oleObject" Target="file:///C:\Users\smiri\Desktop\Excel%20report\DEP\CrossCountryDEP.xlsx" TargetMode="External"/><Relationship Id="rId2" Type="http://schemas.microsoft.com/office/2011/relationships/chartColorStyle" Target="colors31.xml"/><Relationship Id="rId1" Type="http://schemas.microsoft.com/office/2011/relationships/chartStyle" Target="style31.xml"/></Relationships>
</file>

<file path=word/charts/_rels/chart32.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32.xml"/><Relationship Id="rId1" Type="http://schemas.microsoft.com/office/2011/relationships/chartStyle" Target="style32.xml"/></Relationships>
</file>

<file path=word/charts/_rels/chart33.xml.rels><?xml version="1.0" encoding="UTF-8" standalone="yes"?>
<Relationships xmlns="http://schemas.openxmlformats.org/package/2006/relationships"><Relationship Id="rId3" Type="http://schemas.openxmlformats.org/officeDocument/2006/relationships/oleObject" Target="file:///\\ces-cdr.eu.int\dfs\shr-dirc-pas-cese\EVALUATIONS\EVALUATIONS%202024-2025\INT1054%20-%20Digital%20Europe\Technical%20Annex\Copy%20of%20GraphsDP.xlsx" TargetMode="External"/><Relationship Id="rId2" Type="http://schemas.microsoft.com/office/2011/relationships/chartColorStyle" Target="colors33.xml"/><Relationship Id="rId1" Type="http://schemas.microsoft.com/office/2011/relationships/chartStyle" Target="style33.xml"/></Relationships>
</file>

<file path=word/charts/_rels/chart34.xml.rels><?xml version="1.0" encoding="UTF-8" standalone="yes"?>
<Relationships xmlns="http://schemas.openxmlformats.org/package/2006/relationships"><Relationship Id="rId3" Type="http://schemas.openxmlformats.org/officeDocument/2006/relationships/oleObject" Target="file:///\\isis\dfs\shr-dirc-pas-cese\EVALUATIONS\EVALUATIONS%202024-2025\INT1054%20-%20Digital%20Europe\Technical%20Annex\Copy%20of%20CrossCountryDEP.xlsx" TargetMode="External"/><Relationship Id="rId2" Type="http://schemas.microsoft.com/office/2011/relationships/chartColorStyle" Target="colors34.xml"/><Relationship Id="rId1" Type="http://schemas.microsoft.com/office/2011/relationships/chartStyle" Target="style34.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400" b="0" i="0" u="none" strike="noStrike">
                <a:effectLst/>
              </a:rPr>
              <a:t>Whom does your organisation represent?</a:t>
            </a:r>
            <a:r>
              <a:rPr lang="bg-BG" sz="1400" b="0" i="0" u="none" strike="noStrike"/>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1"/>
          <c:order val="0"/>
          <c:tx>
            <c:strRef>
              <c:f>'Graphs Answer'!$A$3:$A$8</c:f>
              <c:strCache>
                <c:ptCount val="6"/>
                <c:pt idx="0">
                  <c:v>Business support organisations</c:v>
                </c:pt>
                <c:pt idx="1">
                  <c:v>Workers (e.g. national trade unions, confederations, sectoral federations)</c:v>
                </c:pt>
                <c:pt idx="2">
                  <c:v>A civil society organisation</c:v>
                </c:pt>
                <c:pt idx="3">
                  <c:v>Research and academia</c:v>
                </c:pt>
                <c:pt idx="4">
                  <c:v>Public authority</c:v>
                </c:pt>
                <c:pt idx="5">
                  <c:v>Other</c:v>
                </c:pt>
              </c:strCache>
            </c:strRef>
          </c:tx>
          <c:spPr>
            <a:solidFill>
              <a:schemeClr val="accent2"/>
            </a:solidFill>
            <a:ln w="19050">
              <a:solidFill>
                <a:schemeClr val="lt1"/>
              </a:solidFill>
            </a:ln>
            <a:effectLst>
              <a:outerShdw blurRad="50800" dist="38100" dir="5400000" algn="t" rotWithShape="0">
                <a:prstClr val="black">
                  <a:alpha val="40000"/>
                </a:prstClr>
              </a:outerShdw>
            </a:effectLst>
          </c:spPr>
          <c:invertIfNegative val="0"/>
          <c:dPt>
            <c:idx val="0"/>
            <c:invertIfNegative val="0"/>
            <c:bubble3D val="0"/>
            <c:spPr>
              <a:solidFill>
                <a:srgbClr val="FF0000"/>
              </a:solidFill>
              <a:ln w="19050">
                <a:solidFill>
                  <a:schemeClr val="lt1"/>
                </a:solidFill>
              </a:ln>
              <a:effectLst>
                <a:outerShdw blurRad="50800" dist="38100" dir="5400000" algn="t" rotWithShape="0">
                  <a:prstClr val="black">
                    <a:alpha val="40000"/>
                  </a:prstClr>
                </a:outerShdw>
              </a:effectLst>
            </c:spPr>
            <c:extLst>
              <c:ext xmlns:c16="http://schemas.microsoft.com/office/drawing/2014/chart" uri="{C3380CC4-5D6E-409C-BE32-E72D297353CC}">
                <c16:uniqueId val="{00000001-3B7F-417C-A135-581E9306C7B4}"/>
              </c:ext>
            </c:extLst>
          </c:dPt>
          <c:dPt>
            <c:idx val="1"/>
            <c:invertIfNegative val="0"/>
            <c:bubble3D val="0"/>
            <c:spPr>
              <a:solidFill>
                <a:schemeClr val="accent2"/>
              </a:solidFill>
              <a:ln w="19050">
                <a:solidFill>
                  <a:schemeClr val="lt1"/>
                </a:solidFill>
              </a:ln>
              <a:effectLst>
                <a:outerShdw blurRad="50800" dist="38100" dir="5400000" algn="t" rotWithShape="0">
                  <a:prstClr val="black">
                    <a:alpha val="40000"/>
                  </a:prstClr>
                </a:outerShdw>
              </a:effectLst>
            </c:spPr>
            <c:extLst>
              <c:ext xmlns:c16="http://schemas.microsoft.com/office/drawing/2014/chart" uri="{C3380CC4-5D6E-409C-BE32-E72D297353CC}">
                <c16:uniqueId val="{00000003-3B7F-417C-A135-581E9306C7B4}"/>
              </c:ext>
            </c:extLst>
          </c:dPt>
          <c:dPt>
            <c:idx val="2"/>
            <c:invertIfNegative val="0"/>
            <c:bubble3D val="0"/>
            <c:spPr>
              <a:solidFill>
                <a:srgbClr val="7030A0"/>
              </a:solidFill>
              <a:ln w="19050">
                <a:solidFill>
                  <a:schemeClr val="lt1"/>
                </a:solidFill>
              </a:ln>
              <a:effectLst>
                <a:outerShdw blurRad="50800" dist="38100" dir="5400000" algn="t" rotWithShape="0">
                  <a:prstClr val="black">
                    <a:alpha val="40000"/>
                  </a:prstClr>
                </a:outerShdw>
              </a:effectLst>
            </c:spPr>
            <c:extLst>
              <c:ext xmlns:c16="http://schemas.microsoft.com/office/drawing/2014/chart" uri="{C3380CC4-5D6E-409C-BE32-E72D297353CC}">
                <c16:uniqueId val="{00000005-3B7F-417C-A135-581E9306C7B4}"/>
              </c:ext>
            </c:extLst>
          </c:dPt>
          <c:dPt>
            <c:idx val="3"/>
            <c:invertIfNegative val="0"/>
            <c:bubble3D val="0"/>
            <c:spPr>
              <a:solidFill>
                <a:schemeClr val="accent4"/>
              </a:solidFill>
              <a:ln w="19050">
                <a:solidFill>
                  <a:schemeClr val="lt1"/>
                </a:solidFill>
              </a:ln>
              <a:effectLst>
                <a:outerShdw blurRad="50800" dist="38100" dir="5400000" algn="t" rotWithShape="0">
                  <a:prstClr val="black">
                    <a:alpha val="40000"/>
                  </a:prstClr>
                </a:outerShdw>
              </a:effectLst>
            </c:spPr>
            <c:extLst>
              <c:ext xmlns:c16="http://schemas.microsoft.com/office/drawing/2014/chart" uri="{C3380CC4-5D6E-409C-BE32-E72D297353CC}">
                <c16:uniqueId val="{00000007-3B7F-417C-A135-581E9306C7B4}"/>
              </c:ext>
            </c:extLst>
          </c:dPt>
          <c:dPt>
            <c:idx val="4"/>
            <c:invertIfNegative val="0"/>
            <c:bubble3D val="0"/>
            <c:spPr>
              <a:solidFill>
                <a:schemeClr val="accent5"/>
              </a:solidFill>
              <a:ln w="19050">
                <a:solidFill>
                  <a:schemeClr val="lt1"/>
                </a:solidFill>
              </a:ln>
              <a:effectLst>
                <a:outerShdw blurRad="50800" dist="38100" dir="5400000" algn="t" rotWithShape="0">
                  <a:prstClr val="black">
                    <a:alpha val="40000"/>
                  </a:prstClr>
                </a:outerShdw>
              </a:effectLst>
            </c:spPr>
            <c:extLst>
              <c:ext xmlns:c16="http://schemas.microsoft.com/office/drawing/2014/chart" uri="{C3380CC4-5D6E-409C-BE32-E72D297353CC}">
                <c16:uniqueId val="{00000009-3B7F-417C-A135-581E9306C7B4}"/>
              </c:ext>
            </c:extLst>
          </c:dPt>
          <c:dPt>
            <c:idx val="5"/>
            <c:invertIfNegative val="0"/>
            <c:bubble3D val="0"/>
            <c:spPr>
              <a:solidFill>
                <a:schemeClr val="accent6"/>
              </a:solidFill>
              <a:ln w="19050">
                <a:solidFill>
                  <a:schemeClr val="lt1"/>
                </a:solidFill>
              </a:ln>
              <a:effectLst>
                <a:outerShdw blurRad="50800" dist="38100" dir="5400000" algn="t" rotWithShape="0">
                  <a:prstClr val="black">
                    <a:alpha val="40000"/>
                  </a:prstClr>
                </a:outerShdw>
              </a:effectLst>
            </c:spPr>
            <c:extLst>
              <c:ext xmlns:c16="http://schemas.microsoft.com/office/drawing/2014/chart" uri="{C3380CC4-5D6E-409C-BE32-E72D297353CC}">
                <c16:uniqueId val="{0000000B-3B7F-417C-A135-581E9306C7B4}"/>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Answer'!$A$3:$A$8</c:f>
              <c:strCache>
                <c:ptCount val="6"/>
                <c:pt idx="0">
                  <c:v>Business support organisations</c:v>
                </c:pt>
                <c:pt idx="1">
                  <c:v>Workers (e.g. national trade unions, confederations, sectoral federations)</c:v>
                </c:pt>
                <c:pt idx="2">
                  <c:v>A civil society organisation</c:v>
                </c:pt>
                <c:pt idx="3">
                  <c:v>Research and academia</c:v>
                </c:pt>
                <c:pt idx="4">
                  <c:v>Public authority</c:v>
                </c:pt>
                <c:pt idx="5">
                  <c:v>Other</c:v>
                </c:pt>
              </c:strCache>
            </c:strRef>
          </c:cat>
          <c:val>
            <c:numRef>
              <c:f>'Graphs Answer'!$C$3:$C$8</c:f>
              <c:numCache>
                <c:formatCode>General</c:formatCode>
                <c:ptCount val="6"/>
                <c:pt idx="0">
                  <c:v>11</c:v>
                </c:pt>
                <c:pt idx="1">
                  <c:v>0</c:v>
                </c:pt>
                <c:pt idx="2">
                  <c:v>0</c:v>
                </c:pt>
                <c:pt idx="3">
                  <c:v>17</c:v>
                </c:pt>
                <c:pt idx="4">
                  <c:v>11</c:v>
                </c:pt>
                <c:pt idx="5">
                  <c:v>4</c:v>
                </c:pt>
              </c:numCache>
            </c:numRef>
          </c:val>
          <c:extLst>
            <c:ext xmlns:c16="http://schemas.microsoft.com/office/drawing/2014/chart" uri="{C3380CC4-5D6E-409C-BE32-E72D297353CC}">
              <c16:uniqueId val="{0000000C-3B7F-417C-A135-581E9306C7B4}"/>
            </c:ext>
          </c:extLst>
        </c:ser>
        <c:dLbls>
          <c:showLegendKey val="0"/>
          <c:showVal val="0"/>
          <c:showCatName val="0"/>
          <c:showSerName val="0"/>
          <c:showPercent val="0"/>
          <c:showBubbleSize val="0"/>
        </c:dLbls>
        <c:gapWidth val="100"/>
        <c:axId val="821474256"/>
        <c:axId val="821475240"/>
      </c:barChart>
      <c:catAx>
        <c:axId val="82147425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21475240"/>
        <c:crosses val="autoZero"/>
        <c:auto val="1"/>
        <c:lblAlgn val="ctr"/>
        <c:lblOffset val="100"/>
        <c:noMultiLvlLbl val="0"/>
      </c:catAx>
      <c:valAx>
        <c:axId val="82147524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21474256"/>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ctr">
              <a:defRPr sz="1400" b="0" i="0" u="none" strike="noStrike" kern="1200" spc="0" baseline="0">
                <a:solidFill>
                  <a:schemeClr val="tx1">
                    <a:lumMod val="65000"/>
                    <a:lumOff val="35000"/>
                  </a:schemeClr>
                </a:solidFill>
                <a:latin typeface="+mn-lt"/>
                <a:ea typeface="+mn-ea"/>
                <a:cs typeface="+mn-cs"/>
              </a:defRPr>
            </a:pPr>
            <a:r>
              <a:rPr lang="bg-BG" sz="1400" b="0" i="0" u="none" strike="noStrike">
                <a:effectLst/>
              </a:rPr>
              <a:t>In which EU Member State is your organisation based?</a:t>
            </a:r>
            <a:r>
              <a:rPr lang="bg-BG" sz="1400" b="0" i="0" u="none" strike="noStrike"/>
              <a:t> </a:t>
            </a:r>
          </a:p>
        </c:rich>
      </c:tx>
      <c:layout>
        <c:manualLayout>
          <c:xMode val="edge"/>
          <c:yMode val="edge"/>
          <c:x val="0.12473762336428895"/>
          <c:y val="3.0729833546734954E-2"/>
        </c:manualLayout>
      </c:layout>
      <c:overlay val="0"/>
      <c:spPr>
        <a:noFill/>
        <a:ln>
          <a:noFill/>
        </a:ln>
        <a:effectLst/>
      </c:spPr>
      <c:txPr>
        <a:bodyPr rot="0" spcFirstLastPara="1" vertOverflow="ellipsis" vert="horz" wrap="square" anchor="ctr" anchorCtr="1"/>
        <a:lstStyle/>
        <a:p>
          <a:pPr algn="ct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1"/>
          <c:order val="0"/>
          <c:spPr>
            <a:solidFill>
              <a:schemeClr val="accent2"/>
            </a:solidFill>
            <a:ln w="19050">
              <a:solidFill>
                <a:schemeClr val="lt1"/>
              </a:solidFill>
            </a:ln>
            <a:effectLst>
              <a:outerShdw blurRad="63500" sx="102000" sy="102000" algn="ctr" rotWithShape="0">
                <a:prstClr val="black">
                  <a:alpha val="40000"/>
                </a:prstClr>
              </a:outerShdw>
            </a:effectLst>
          </c:spPr>
          <c:invertIfNegative val="0"/>
          <c:dPt>
            <c:idx val="0"/>
            <c:invertIfNegative val="0"/>
            <c:bubble3D val="0"/>
            <c:spPr>
              <a:solidFill>
                <a:schemeClr val="accent6"/>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1-7883-4B9C-8FDE-B16800DD1552}"/>
              </c:ext>
            </c:extLst>
          </c:dPt>
          <c:dPt>
            <c:idx val="1"/>
            <c:invertIfNegative val="0"/>
            <c:bubble3D val="0"/>
            <c:spPr>
              <a:solidFill>
                <a:schemeClr val="accent4"/>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3-7883-4B9C-8FDE-B16800DD1552}"/>
              </c:ext>
            </c:extLst>
          </c:dPt>
          <c:dPt>
            <c:idx val="2"/>
            <c:invertIfNegative val="0"/>
            <c:bubble3D val="0"/>
            <c:spPr>
              <a:solidFill>
                <a:schemeClr val="accent2"/>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5-7883-4B9C-8FDE-B16800DD1552}"/>
              </c:ext>
            </c:extLst>
          </c:dPt>
          <c:dPt>
            <c:idx val="3"/>
            <c:invertIfNegative val="0"/>
            <c:bubble3D val="0"/>
            <c:spPr>
              <a:solidFill>
                <a:srgbClr val="FF0000"/>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7-7883-4B9C-8FDE-B16800DD1552}"/>
              </c:ext>
            </c:extLst>
          </c:dPt>
          <c:dPt>
            <c:idx val="4"/>
            <c:invertIfNegative val="0"/>
            <c:bubble3D val="0"/>
            <c:spPr>
              <a:solidFill>
                <a:schemeClr val="accent5"/>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9-7883-4B9C-8FDE-B16800DD1552}"/>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Answer'!$A$26:$A$30</c:f>
              <c:strCache>
                <c:ptCount val="5"/>
                <c:pt idx="0">
                  <c:v>Germany</c:v>
                </c:pt>
                <c:pt idx="1">
                  <c:v>Malta</c:v>
                </c:pt>
                <c:pt idx="2">
                  <c:v>Poland</c:v>
                </c:pt>
                <c:pt idx="3">
                  <c:v>Portugal</c:v>
                </c:pt>
                <c:pt idx="4">
                  <c:v>Sweden</c:v>
                </c:pt>
              </c:strCache>
            </c:strRef>
          </c:cat>
          <c:val>
            <c:numRef>
              <c:f>'Graphs Answer'!$C$26:$C$30</c:f>
              <c:numCache>
                <c:formatCode>General</c:formatCode>
                <c:ptCount val="5"/>
                <c:pt idx="0">
                  <c:v>15</c:v>
                </c:pt>
                <c:pt idx="1">
                  <c:v>6</c:v>
                </c:pt>
                <c:pt idx="2">
                  <c:v>8</c:v>
                </c:pt>
                <c:pt idx="3">
                  <c:v>4</c:v>
                </c:pt>
                <c:pt idx="4">
                  <c:v>10</c:v>
                </c:pt>
              </c:numCache>
            </c:numRef>
          </c:val>
          <c:extLst>
            <c:ext xmlns:c16="http://schemas.microsoft.com/office/drawing/2014/chart" uri="{C3380CC4-5D6E-409C-BE32-E72D297353CC}">
              <c16:uniqueId val="{0000000A-7883-4B9C-8FDE-B16800DD1552}"/>
            </c:ext>
          </c:extLst>
        </c:ser>
        <c:dLbls>
          <c:showLegendKey val="0"/>
          <c:showVal val="0"/>
          <c:showCatName val="0"/>
          <c:showSerName val="0"/>
          <c:showPercent val="0"/>
          <c:showBubbleSize val="0"/>
        </c:dLbls>
        <c:gapWidth val="100"/>
        <c:axId val="713667632"/>
        <c:axId val="713668288"/>
      </c:barChart>
      <c:catAx>
        <c:axId val="713667632"/>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3668288"/>
        <c:crosses val="autoZero"/>
        <c:auto val="1"/>
        <c:lblAlgn val="ctr"/>
        <c:lblOffset val="100"/>
        <c:noMultiLvlLbl val="0"/>
      </c:catAx>
      <c:valAx>
        <c:axId val="71366828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3667632"/>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400" b="0" i="0" u="none" strike="noStrike">
                <a:effectLst/>
              </a:rPr>
              <a:t>In your opinion, how effective have the Digital Europe Programme activities been in shaping the digital transformation of Europe’s society and economy so far?</a:t>
            </a:r>
            <a:r>
              <a:rPr lang="bg-BG" sz="1400" b="0" i="0" u="none" strike="noStrike"/>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Sheet2!$C$4</c:f>
              <c:strCache>
                <c:ptCount val="1"/>
                <c:pt idx="0">
                  <c:v>Very effective</c:v>
                </c:pt>
              </c:strCache>
            </c:strRef>
          </c:tx>
          <c:spPr>
            <a:solidFill>
              <a:schemeClr val="accent6"/>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0-49A7-4344-9BAB-052F72E818F7}"/>
                </c:ext>
              </c:extLst>
            </c:dLbl>
            <c:dLbl>
              <c:idx val="2"/>
              <c:delete val="1"/>
              <c:extLst>
                <c:ext xmlns:c15="http://schemas.microsoft.com/office/drawing/2012/chart" uri="{CE6537A1-D6FC-4f65-9D91-7224C49458BB}"/>
                <c:ext xmlns:c16="http://schemas.microsoft.com/office/drawing/2014/chart" uri="{C3380CC4-5D6E-409C-BE32-E72D297353CC}">
                  <c16:uniqueId val="{00000001-49A7-4344-9BAB-052F72E818F7}"/>
                </c:ext>
              </c:extLst>
            </c:dLbl>
            <c:dLbl>
              <c:idx val="3"/>
              <c:delete val="1"/>
              <c:extLst>
                <c:ext xmlns:c15="http://schemas.microsoft.com/office/drawing/2012/chart" uri="{CE6537A1-D6FC-4f65-9D91-7224C49458BB}"/>
                <c:ext xmlns:c16="http://schemas.microsoft.com/office/drawing/2014/chart" uri="{C3380CC4-5D6E-409C-BE32-E72D297353CC}">
                  <c16:uniqueId val="{00000002-49A7-4344-9BAB-052F72E818F7}"/>
                </c:ext>
              </c:extLst>
            </c:dLbl>
            <c:dLbl>
              <c:idx val="4"/>
              <c:delete val="1"/>
              <c:extLst>
                <c:ext xmlns:c15="http://schemas.microsoft.com/office/drawing/2012/chart" uri="{CE6537A1-D6FC-4f65-9D91-7224C49458BB}"/>
                <c:ext xmlns:c16="http://schemas.microsoft.com/office/drawing/2014/chart" uri="{C3380CC4-5D6E-409C-BE32-E72D297353CC}">
                  <c16:uniqueId val="{00000003-49A7-4344-9BAB-052F72E818F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Sheet2!$B$5:$B$9</c:f>
              <c:strCache>
                <c:ptCount val="5"/>
                <c:pt idx="0">
                  <c:v>Germany</c:v>
                </c:pt>
                <c:pt idx="1">
                  <c:v>Malta</c:v>
                </c:pt>
                <c:pt idx="2">
                  <c:v>Poland</c:v>
                </c:pt>
                <c:pt idx="3">
                  <c:v>Portugal</c:v>
                </c:pt>
                <c:pt idx="4">
                  <c:v>Sweden</c:v>
                </c:pt>
              </c:strCache>
            </c:strRef>
          </c:cat>
          <c:val>
            <c:numRef>
              <c:f>Sheet2!$C$5:$C$9</c:f>
              <c:numCache>
                <c:formatCode>0%</c:formatCode>
                <c:ptCount val="5"/>
                <c:pt idx="0">
                  <c:v>0.13</c:v>
                </c:pt>
                <c:pt idx="1">
                  <c:v>0</c:v>
                </c:pt>
                <c:pt idx="2">
                  <c:v>0</c:v>
                </c:pt>
                <c:pt idx="3">
                  <c:v>0</c:v>
                </c:pt>
                <c:pt idx="4">
                  <c:v>0</c:v>
                </c:pt>
              </c:numCache>
            </c:numRef>
          </c:val>
          <c:extLst>
            <c:ext xmlns:c16="http://schemas.microsoft.com/office/drawing/2014/chart" uri="{C3380CC4-5D6E-409C-BE32-E72D297353CC}">
              <c16:uniqueId val="{00000004-49A7-4344-9BAB-052F72E818F7}"/>
            </c:ext>
          </c:extLst>
        </c:ser>
        <c:ser>
          <c:idx val="1"/>
          <c:order val="1"/>
          <c:tx>
            <c:strRef>
              <c:f>Sheet2!$D$4</c:f>
              <c:strCache>
                <c:ptCount val="1"/>
                <c:pt idx="0">
                  <c:v>Moderately effective</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Sheet2!$B$5:$B$9</c:f>
              <c:strCache>
                <c:ptCount val="5"/>
                <c:pt idx="0">
                  <c:v>Germany</c:v>
                </c:pt>
                <c:pt idx="1">
                  <c:v>Malta</c:v>
                </c:pt>
                <c:pt idx="2">
                  <c:v>Poland</c:v>
                </c:pt>
                <c:pt idx="3">
                  <c:v>Portugal</c:v>
                </c:pt>
                <c:pt idx="4">
                  <c:v>Sweden</c:v>
                </c:pt>
              </c:strCache>
            </c:strRef>
          </c:cat>
          <c:val>
            <c:numRef>
              <c:f>Sheet2!$D$5:$D$9</c:f>
              <c:numCache>
                <c:formatCode>0%</c:formatCode>
                <c:ptCount val="5"/>
                <c:pt idx="0">
                  <c:v>0.73</c:v>
                </c:pt>
                <c:pt idx="1">
                  <c:v>0.33</c:v>
                </c:pt>
                <c:pt idx="2">
                  <c:v>0.63</c:v>
                </c:pt>
                <c:pt idx="3">
                  <c:v>0.5</c:v>
                </c:pt>
                <c:pt idx="4">
                  <c:v>0.5</c:v>
                </c:pt>
              </c:numCache>
            </c:numRef>
          </c:val>
          <c:extLst>
            <c:ext xmlns:c16="http://schemas.microsoft.com/office/drawing/2014/chart" uri="{C3380CC4-5D6E-409C-BE32-E72D297353CC}">
              <c16:uniqueId val="{00000005-49A7-4344-9BAB-052F72E818F7}"/>
            </c:ext>
          </c:extLst>
        </c:ser>
        <c:ser>
          <c:idx val="2"/>
          <c:order val="2"/>
          <c:tx>
            <c:strRef>
              <c:f>Sheet2!$E$4</c:f>
              <c:strCache>
                <c:ptCount val="1"/>
                <c:pt idx="0">
                  <c:v>Not very effective</c:v>
                </c:pt>
              </c:strCache>
            </c:strRef>
          </c:tx>
          <c:spPr>
            <a:solidFill>
              <a:srgbClr val="FC6F60"/>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6-49A7-4344-9BAB-052F72E818F7}"/>
                </c:ext>
              </c:extLst>
            </c:dLbl>
            <c:dLbl>
              <c:idx val="1"/>
              <c:delete val="1"/>
              <c:extLst>
                <c:ext xmlns:c15="http://schemas.microsoft.com/office/drawing/2012/chart" uri="{CE6537A1-D6FC-4f65-9D91-7224C49458BB}"/>
                <c:ext xmlns:c16="http://schemas.microsoft.com/office/drawing/2014/chart" uri="{C3380CC4-5D6E-409C-BE32-E72D297353CC}">
                  <c16:uniqueId val="{00000007-49A7-4344-9BAB-052F72E818F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Sheet2!$B$5:$B$9</c:f>
              <c:strCache>
                <c:ptCount val="5"/>
                <c:pt idx="0">
                  <c:v>Germany</c:v>
                </c:pt>
                <c:pt idx="1">
                  <c:v>Malta</c:v>
                </c:pt>
                <c:pt idx="2">
                  <c:v>Poland</c:v>
                </c:pt>
                <c:pt idx="3">
                  <c:v>Portugal</c:v>
                </c:pt>
                <c:pt idx="4">
                  <c:v>Sweden</c:v>
                </c:pt>
              </c:strCache>
            </c:strRef>
          </c:cat>
          <c:val>
            <c:numRef>
              <c:f>Sheet2!$E$5:$E$9</c:f>
              <c:numCache>
                <c:formatCode>0%</c:formatCode>
                <c:ptCount val="5"/>
                <c:pt idx="0">
                  <c:v>0</c:v>
                </c:pt>
                <c:pt idx="1">
                  <c:v>0</c:v>
                </c:pt>
                <c:pt idx="2">
                  <c:v>0.13</c:v>
                </c:pt>
                <c:pt idx="3">
                  <c:v>0.5</c:v>
                </c:pt>
                <c:pt idx="4">
                  <c:v>0.1</c:v>
                </c:pt>
              </c:numCache>
            </c:numRef>
          </c:val>
          <c:extLst>
            <c:ext xmlns:c16="http://schemas.microsoft.com/office/drawing/2014/chart" uri="{C3380CC4-5D6E-409C-BE32-E72D297353CC}">
              <c16:uniqueId val="{00000008-49A7-4344-9BAB-052F72E818F7}"/>
            </c:ext>
          </c:extLst>
        </c:ser>
        <c:ser>
          <c:idx val="3"/>
          <c:order val="3"/>
          <c:tx>
            <c:strRef>
              <c:f>Sheet2!$F$4</c:f>
              <c:strCache>
                <c:ptCount val="1"/>
                <c:pt idx="0">
                  <c:v>Not at all effective</c:v>
                </c:pt>
              </c:strCache>
            </c:strRef>
          </c:tx>
          <c:spPr>
            <a:solidFill>
              <a:schemeClr val="accent4"/>
            </a:solidFill>
            <a:ln>
              <a:noFill/>
            </a:ln>
            <a:effectLst/>
          </c:spPr>
          <c:invertIfNegative val="0"/>
          <c:cat>
            <c:strRef>
              <c:f>Sheet2!$B$5:$B$9</c:f>
              <c:strCache>
                <c:ptCount val="5"/>
                <c:pt idx="0">
                  <c:v>Germany</c:v>
                </c:pt>
                <c:pt idx="1">
                  <c:v>Malta</c:v>
                </c:pt>
                <c:pt idx="2">
                  <c:v>Poland</c:v>
                </c:pt>
                <c:pt idx="3">
                  <c:v>Portugal</c:v>
                </c:pt>
                <c:pt idx="4">
                  <c:v>Sweden</c:v>
                </c:pt>
              </c:strCache>
            </c:strRef>
          </c:cat>
          <c:val>
            <c:numRef>
              <c:f>Sheet2!$F$5:$F$9</c:f>
              <c:numCache>
                <c:formatCode>0%</c:formatCode>
                <c:ptCount val="5"/>
                <c:pt idx="0">
                  <c:v>0</c:v>
                </c:pt>
                <c:pt idx="1">
                  <c:v>0</c:v>
                </c:pt>
                <c:pt idx="2">
                  <c:v>0</c:v>
                </c:pt>
                <c:pt idx="3">
                  <c:v>0</c:v>
                </c:pt>
                <c:pt idx="4">
                  <c:v>0</c:v>
                </c:pt>
              </c:numCache>
            </c:numRef>
          </c:val>
          <c:extLst>
            <c:ext xmlns:c16="http://schemas.microsoft.com/office/drawing/2014/chart" uri="{C3380CC4-5D6E-409C-BE32-E72D297353CC}">
              <c16:uniqueId val="{00000009-49A7-4344-9BAB-052F72E818F7}"/>
            </c:ext>
          </c:extLst>
        </c:ser>
        <c:ser>
          <c:idx val="4"/>
          <c:order val="4"/>
          <c:tx>
            <c:strRef>
              <c:f>Sheet2!$G$4</c:f>
              <c:strCache>
                <c:ptCount val="1"/>
                <c:pt idx="0">
                  <c:v>Unsure</c:v>
                </c:pt>
              </c:strCache>
            </c:strRef>
          </c:tx>
          <c:spPr>
            <a:solidFill>
              <a:schemeClr val="accent5"/>
            </a:solidFill>
            <a:ln>
              <a:noFill/>
            </a:ln>
            <a:effectLst/>
          </c:spPr>
          <c:invertIfNegative val="0"/>
          <c:dLbls>
            <c:dLbl>
              <c:idx val="3"/>
              <c:delete val="1"/>
              <c:extLst>
                <c:ext xmlns:c15="http://schemas.microsoft.com/office/drawing/2012/chart" uri="{CE6537A1-D6FC-4f65-9D91-7224C49458BB}"/>
                <c:ext xmlns:c16="http://schemas.microsoft.com/office/drawing/2014/chart" uri="{C3380CC4-5D6E-409C-BE32-E72D297353CC}">
                  <c16:uniqueId val="{0000000A-49A7-4344-9BAB-052F72E818F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Sheet2!$B$5:$B$9</c:f>
              <c:strCache>
                <c:ptCount val="5"/>
                <c:pt idx="0">
                  <c:v>Germany</c:v>
                </c:pt>
                <c:pt idx="1">
                  <c:v>Malta</c:v>
                </c:pt>
                <c:pt idx="2">
                  <c:v>Poland</c:v>
                </c:pt>
                <c:pt idx="3">
                  <c:v>Portugal</c:v>
                </c:pt>
                <c:pt idx="4">
                  <c:v>Sweden</c:v>
                </c:pt>
              </c:strCache>
            </c:strRef>
          </c:cat>
          <c:val>
            <c:numRef>
              <c:f>Sheet2!$G$5:$G$9</c:f>
              <c:numCache>
                <c:formatCode>0%</c:formatCode>
                <c:ptCount val="5"/>
                <c:pt idx="0">
                  <c:v>0.13</c:v>
                </c:pt>
                <c:pt idx="1">
                  <c:v>0.67</c:v>
                </c:pt>
                <c:pt idx="2">
                  <c:v>0.25</c:v>
                </c:pt>
                <c:pt idx="3">
                  <c:v>0</c:v>
                </c:pt>
                <c:pt idx="4">
                  <c:v>0.4</c:v>
                </c:pt>
              </c:numCache>
            </c:numRef>
          </c:val>
          <c:extLst>
            <c:ext xmlns:c16="http://schemas.microsoft.com/office/drawing/2014/chart" uri="{C3380CC4-5D6E-409C-BE32-E72D297353CC}">
              <c16:uniqueId val="{0000000B-49A7-4344-9BAB-052F72E818F7}"/>
            </c:ext>
          </c:extLst>
        </c:ser>
        <c:dLbls>
          <c:showLegendKey val="0"/>
          <c:showVal val="0"/>
          <c:showCatName val="0"/>
          <c:showSerName val="0"/>
          <c:showPercent val="0"/>
          <c:showBubbleSize val="0"/>
        </c:dLbls>
        <c:gapWidth val="150"/>
        <c:overlap val="100"/>
        <c:axId val="637061440"/>
        <c:axId val="634327232"/>
      </c:barChart>
      <c:catAx>
        <c:axId val="637061440"/>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34327232"/>
        <c:crosses val="autoZero"/>
        <c:auto val="1"/>
        <c:lblAlgn val="ctr"/>
        <c:lblOffset val="100"/>
        <c:noMultiLvlLbl val="0"/>
      </c:catAx>
      <c:valAx>
        <c:axId val="634327232"/>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3706144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200"/>
              <a:t>In your opinion, how effective have the key capacity areas of the Digital Europe Programme been in contributing to the programme’s objectives in your country so far?</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'Graphs Answer'!$B$124</c:f>
              <c:strCache>
                <c:ptCount val="1"/>
                <c:pt idx="0">
                  <c:v>Very effective</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Answer'!$A$125:$A$129</c:f>
              <c:strCache>
                <c:ptCount val="5"/>
                <c:pt idx="0">
                  <c:v>Supercomputing</c:v>
                </c:pt>
                <c:pt idx="1">
                  <c:v>Artificial intelligence</c:v>
                </c:pt>
                <c:pt idx="2">
                  <c:v>Cybersecurity</c:v>
                </c:pt>
                <c:pt idx="3">
                  <c:v>Advanced digital skills</c:v>
                </c:pt>
                <c:pt idx="4">
                  <c:v>Ensuring wide use of digital technologies (EDIHs)</c:v>
                </c:pt>
              </c:strCache>
            </c:strRef>
          </c:cat>
          <c:val>
            <c:numRef>
              <c:f>'Graphs Answer'!$B$125:$B$129</c:f>
              <c:numCache>
                <c:formatCode>0%</c:formatCode>
                <c:ptCount val="5"/>
                <c:pt idx="0">
                  <c:v>0.09</c:v>
                </c:pt>
                <c:pt idx="1">
                  <c:v>0.12</c:v>
                </c:pt>
                <c:pt idx="2">
                  <c:v>0.09</c:v>
                </c:pt>
                <c:pt idx="3">
                  <c:v>0.12</c:v>
                </c:pt>
                <c:pt idx="4">
                  <c:v>0.3</c:v>
                </c:pt>
              </c:numCache>
            </c:numRef>
          </c:val>
          <c:extLst>
            <c:ext xmlns:c16="http://schemas.microsoft.com/office/drawing/2014/chart" uri="{C3380CC4-5D6E-409C-BE32-E72D297353CC}">
              <c16:uniqueId val="{00000000-6650-45C3-922C-F15205B858A0}"/>
            </c:ext>
          </c:extLst>
        </c:ser>
        <c:ser>
          <c:idx val="1"/>
          <c:order val="1"/>
          <c:tx>
            <c:strRef>
              <c:f>'Graphs Answer'!$C$124</c:f>
              <c:strCache>
                <c:ptCount val="1"/>
                <c:pt idx="0">
                  <c:v>Moderately effective</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Answer'!$A$125:$A$129</c:f>
              <c:strCache>
                <c:ptCount val="5"/>
                <c:pt idx="0">
                  <c:v>Supercomputing</c:v>
                </c:pt>
                <c:pt idx="1">
                  <c:v>Artificial intelligence</c:v>
                </c:pt>
                <c:pt idx="2">
                  <c:v>Cybersecurity</c:v>
                </c:pt>
                <c:pt idx="3">
                  <c:v>Advanced digital skills</c:v>
                </c:pt>
                <c:pt idx="4">
                  <c:v>Ensuring wide use of digital technologies (EDIHs)</c:v>
                </c:pt>
              </c:strCache>
            </c:strRef>
          </c:cat>
          <c:val>
            <c:numRef>
              <c:f>'Graphs Answer'!$C$125:$C$129</c:f>
              <c:numCache>
                <c:formatCode>0%</c:formatCode>
                <c:ptCount val="5"/>
                <c:pt idx="0">
                  <c:v>0.21</c:v>
                </c:pt>
                <c:pt idx="1">
                  <c:v>0.4</c:v>
                </c:pt>
                <c:pt idx="2">
                  <c:v>0.42</c:v>
                </c:pt>
                <c:pt idx="3">
                  <c:v>0.35</c:v>
                </c:pt>
                <c:pt idx="4">
                  <c:v>0.26</c:v>
                </c:pt>
              </c:numCache>
            </c:numRef>
          </c:val>
          <c:extLst>
            <c:ext xmlns:c16="http://schemas.microsoft.com/office/drawing/2014/chart" uri="{C3380CC4-5D6E-409C-BE32-E72D297353CC}">
              <c16:uniqueId val="{00000001-6650-45C3-922C-F15205B858A0}"/>
            </c:ext>
          </c:extLst>
        </c:ser>
        <c:ser>
          <c:idx val="2"/>
          <c:order val="2"/>
          <c:tx>
            <c:strRef>
              <c:f>'Graphs Answer'!$D$124</c:f>
              <c:strCache>
                <c:ptCount val="1"/>
                <c:pt idx="0">
                  <c:v>Not very effective</c:v>
                </c:pt>
              </c:strCache>
            </c:strRef>
          </c:tx>
          <c:spPr>
            <a:solidFill>
              <a:srgbClr val="FD9A7F"/>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Answer'!$A$125:$A$129</c:f>
              <c:strCache>
                <c:ptCount val="5"/>
                <c:pt idx="0">
                  <c:v>Supercomputing</c:v>
                </c:pt>
                <c:pt idx="1">
                  <c:v>Artificial intelligence</c:v>
                </c:pt>
                <c:pt idx="2">
                  <c:v>Cybersecurity</c:v>
                </c:pt>
                <c:pt idx="3">
                  <c:v>Advanced digital skills</c:v>
                </c:pt>
                <c:pt idx="4">
                  <c:v>Ensuring wide use of digital technologies (EDIHs)</c:v>
                </c:pt>
              </c:strCache>
            </c:strRef>
          </c:cat>
          <c:val>
            <c:numRef>
              <c:f>'Graphs Answer'!$D$125:$D$129</c:f>
              <c:numCache>
                <c:formatCode>0%</c:formatCode>
                <c:ptCount val="5"/>
                <c:pt idx="0">
                  <c:v>0.12</c:v>
                </c:pt>
                <c:pt idx="1">
                  <c:v>7.0000000000000007E-2</c:v>
                </c:pt>
                <c:pt idx="2">
                  <c:v>0.09</c:v>
                </c:pt>
                <c:pt idx="3">
                  <c:v>0.12</c:v>
                </c:pt>
                <c:pt idx="4">
                  <c:v>0.12</c:v>
                </c:pt>
              </c:numCache>
            </c:numRef>
          </c:val>
          <c:extLst>
            <c:ext xmlns:c16="http://schemas.microsoft.com/office/drawing/2014/chart" uri="{C3380CC4-5D6E-409C-BE32-E72D297353CC}">
              <c16:uniqueId val="{00000002-6650-45C3-922C-F15205B858A0}"/>
            </c:ext>
          </c:extLst>
        </c:ser>
        <c:ser>
          <c:idx val="3"/>
          <c:order val="3"/>
          <c:tx>
            <c:strRef>
              <c:f>'Graphs Answer'!$E$124</c:f>
              <c:strCache>
                <c:ptCount val="1"/>
                <c:pt idx="0">
                  <c:v>Not at all effective</c:v>
                </c:pt>
              </c:strCache>
            </c:strRef>
          </c:tx>
          <c:spPr>
            <a:solidFill>
              <a:srgbClr val="FF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Answer'!$A$125:$A$129</c:f>
              <c:strCache>
                <c:ptCount val="5"/>
                <c:pt idx="0">
                  <c:v>Supercomputing</c:v>
                </c:pt>
                <c:pt idx="1">
                  <c:v>Artificial intelligence</c:v>
                </c:pt>
                <c:pt idx="2">
                  <c:v>Cybersecurity</c:v>
                </c:pt>
                <c:pt idx="3">
                  <c:v>Advanced digital skills</c:v>
                </c:pt>
                <c:pt idx="4">
                  <c:v>Ensuring wide use of digital technologies (EDIHs)</c:v>
                </c:pt>
              </c:strCache>
            </c:strRef>
          </c:cat>
          <c:val>
            <c:numRef>
              <c:f>'Graphs Answer'!$E$125:$E$129</c:f>
              <c:numCache>
                <c:formatCode>0%</c:formatCode>
                <c:ptCount val="5"/>
                <c:pt idx="0">
                  <c:v>0.12</c:v>
                </c:pt>
                <c:pt idx="1">
                  <c:v>0.05</c:v>
                </c:pt>
                <c:pt idx="2">
                  <c:v>0.05</c:v>
                </c:pt>
                <c:pt idx="3">
                  <c:v>0.02</c:v>
                </c:pt>
                <c:pt idx="4">
                  <c:v>0.05</c:v>
                </c:pt>
              </c:numCache>
            </c:numRef>
          </c:val>
          <c:extLst>
            <c:ext xmlns:c16="http://schemas.microsoft.com/office/drawing/2014/chart" uri="{C3380CC4-5D6E-409C-BE32-E72D297353CC}">
              <c16:uniqueId val="{00000003-6650-45C3-922C-F15205B858A0}"/>
            </c:ext>
          </c:extLst>
        </c:ser>
        <c:ser>
          <c:idx val="4"/>
          <c:order val="4"/>
          <c:tx>
            <c:strRef>
              <c:f>'Graphs Answer'!$F$124</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Answer'!$A$125:$A$129</c:f>
              <c:strCache>
                <c:ptCount val="5"/>
                <c:pt idx="0">
                  <c:v>Supercomputing</c:v>
                </c:pt>
                <c:pt idx="1">
                  <c:v>Artificial intelligence</c:v>
                </c:pt>
                <c:pt idx="2">
                  <c:v>Cybersecurity</c:v>
                </c:pt>
                <c:pt idx="3">
                  <c:v>Advanced digital skills</c:v>
                </c:pt>
                <c:pt idx="4">
                  <c:v>Ensuring wide use of digital technologies (EDIHs)</c:v>
                </c:pt>
              </c:strCache>
            </c:strRef>
          </c:cat>
          <c:val>
            <c:numRef>
              <c:f>'Graphs Answer'!$F$125:$F$129</c:f>
              <c:numCache>
                <c:formatCode>0%</c:formatCode>
                <c:ptCount val="5"/>
                <c:pt idx="0">
                  <c:v>0.47</c:v>
                </c:pt>
                <c:pt idx="1">
                  <c:v>0.37</c:v>
                </c:pt>
                <c:pt idx="2">
                  <c:v>0.35</c:v>
                </c:pt>
                <c:pt idx="3">
                  <c:v>0.4</c:v>
                </c:pt>
                <c:pt idx="4">
                  <c:v>0.28000000000000003</c:v>
                </c:pt>
              </c:numCache>
            </c:numRef>
          </c:val>
          <c:extLst>
            <c:ext xmlns:c16="http://schemas.microsoft.com/office/drawing/2014/chart" uri="{C3380CC4-5D6E-409C-BE32-E72D297353CC}">
              <c16:uniqueId val="{00000004-6650-45C3-922C-F15205B858A0}"/>
            </c:ext>
          </c:extLst>
        </c:ser>
        <c:dLbls>
          <c:showLegendKey val="0"/>
          <c:showVal val="0"/>
          <c:showCatName val="0"/>
          <c:showSerName val="0"/>
          <c:showPercent val="0"/>
          <c:showBubbleSize val="0"/>
        </c:dLbls>
        <c:gapWidth val="150"/>
        <c:overlap val="100"/>
        <c:axId val="711116416"/>
        <c:axId val="711114448"/>
      </c:barChart>
      <c:catAx>
        <c:axId val="711116416"/>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1114448"/>
        <c:crosses val="autoZero"/>
        <c:auto val="1"/>
        <c:lblAlgn val="ctr"/>
        <c:lblOffset val="100"/>
        <c:noMultiLvlLbl val="0"/>
      </c:catAx>
      <c:valAx>
        <c:axId val="711114448"/>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111641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200"/>
              <a:t>In your opinion, how effective have EDIH activities been in supporting micro, small and medium-sized companies so far?</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w="19050">
              <a:solidFill>
                <a:schemeClr val="lt1"/>
              </a:solidFill>
            </a:ln>
            <a:effectLst>
              <a:outerShdw blurRad="63500" sx="102000" sy="102000" algn="ctr" rotWithShape="0">
                <a:prstClr val="black">
                  <a:alpha val="40000"/>
                </a:prstClr>
              </a:outerShdw>
            </a:effectLst>
          </c:spPr>
          <c:invertIfNegative val="0"/>
          <c:dPt>
            <c:idx val="0"/>
            <c:invertIfNegative val="0"/>
            <c:bubble3D val="0"/>
            <c:spPr>
              <a:solidFill>
                <a:schemeClr val="accent6"/>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1-C4CC-4083-8F3A-376D0781417E}"/>
              </c:ext>
            </c:extLst>
          </c:dPt>
          <c:dPt>
            <c:idx val="1"/>
            <c:invertIfNegative val="0"/>
            <c:bubble3D val="0"/>
            <c:spPr>
              <a:solidFill>
                <a:schemeClr val="accent6">
                  <a:lumMod val="60000"/>
                  <a:lumOff val="40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3-C4CC-4083-8F3A-376D0781417E}"/>
              </c:ext>
            </c:extLst>
          </c:dPt>
          <c:dPt>
            <c:idx val="2"/>
            <c:invertIfNegative val="0"/>
            <c:bubble3D val="0"/>
            <c:spPr>
              <a:solidFill>
                <a:srgbClr val="FD9A7F"/>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5-C4CC-4083-8F3A-376D0781417E}"/>
              </c:ext>
            </c:extLst>
          </c:dPt>
          <c:dPt>
            <c:idx val="3"/>
            <c:invertIfNegative val="0"/>
            <c:bubble3D val="0"/>
            <c:spPr>
              <a:solidFill>
                <a:srgbClr val="FF0000"/>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7-C4CC-4083-8F3A-376D0781417E}"/>
              </c:ext>
            </c:extLst>
          </c:dPt>
          <c:dPt>
            <c:idx val="4"/>
            <c:invertIfNegative val="0"/>
            <c:bubble3D val="0"/>
            <c:spPr>
              <a:solidFill>
                <a:schemeClr val="accent1"/>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9-C4CC-4083-8F3A-376D0781417E}"/>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Answer'!$A$144:$A$148</c:f>
              <c:strCache>
                <c:ptCount val="5"/>
                <c:pt idx="0">
                  <c:v>Very effective</c:v>
                </c:pt>
                <c:pt idx="1">
                  <c:v>Moderately effective</c:v>
                </c:pt>
                <c:pt idx="2">
                  <c:v>Not very effective</c:v>
                </c:pt>
                <c:pt idx="3">
                  <c:v>Not at all effective</c:v>
                </c:pt>
                <c:pt idx="4">
                  <c:v>Unsure</c:v>
                </c:pt>
              </c:strCache>
            </c:strRef>
          </c:cat>
          <c:val>
            <c:numRef>
              <c:f>'Graphs Answer'!$B$144:$B$148</c:f>
              <c:numCache>
                <c:formatCode>0%</c:formatCode>
                <c:ptCount val="5"/>
                <c:pt idx="0">
                  <c:v>0.18604651162790697</c:v>
                </c:pt>
                <c:pt idx="1">
                  <c:v>0.30232558139534882</c:v>
                </c:pt>
                <c:pt idx="2">
                  <c:v>0.18604651162790697</c:v>
                </c:pt>
                <c:pt idx="3">
                  <c:v>4.6511627906976744E-2</c:v>
                </c:pt>
                <c:pt idx="4">
                  <c:v>0.27906976744186046</c:v>
                </c:pt>
              </c:numCache>
            </c:numRef>
          </c:val>
          <c:extLst>
            <c:ext xmlns:c16="http://schemas.microsoft.com/office/drawing/2014/chart" uri="{C3380CC4-5D6E-409C-BE32-E72D297353CC}">
              <c16:uniqueId val="{0000000A-C4CC-4083-8F3A-376D0781417E}"/>
            </c:ext>
          </c:extLst>
        </c:ser>
        <c:dLbls>
          <c:showLegendKey val="0"/>
          <c:showVal val="0"/>
          <c:showCatName val="0"/>
          <c:showSerName val="0"/>
          <c:showPercent val="0"/>
          <c:showBubbleSize val="0"/>
        </c:dLbls>
        <c:gapWidth val="100"/>
        <c:axId val="648673136"/>
        <c:axId val="648674448"/>
      </c:barChart>
      <c:catAx>
        <c:axId val="64867313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48674448"/>
        <c:crosses val="autoZero"/>
        <c:auto val="1"/>
        <c:lblAlgn val="ctr"/>
        <c:lblOffset val="100"/>
        <c:noMultiLvlLbl val="0"/>
      </c:catAx>
      <c:valAx>
        <c:axId val="64867444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48673136"/>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200"/>
              <a:t> In your opinion, how effective have EDIH activities been in supporting micro, small and medium-sized companies so far?</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Sheet2!$C$4</c:f>
              <c:strCache>
                <c:ptCount val="1"/>
                <c:pt idx="0">
                  <c:v>Very effective</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Sheet2!$B$5:$B$9</c:f>
              <c:strCache>
                <c:ptCount val="5"/>
                <c:pt idx="0">
                  <c:v>Germany</c:v>
                </c:pt>
                <c:pt idx="1">
                  <c:v>Malta</c:v>
                </c:pt>
                <c:pt idx="2">
                  <c:v>Poland</c:v>
                </c:pt>
                <c:pt idx="3">
                  <c:v>Portugal</c:v>
                </c:pt>
                <c:pt idx="4">
                  <c:v>Sweden</c:v>
                </c:pt>
              </c:strCache>
            </c:strRef>
          </c:cat>
          <c:val>
            <c:numRef>
              <c:f>Sheet2!$C$5:$C$9</c:f>
              <c:numCache>
                <c:formatCode>0%</c:formatCode>
                <c:ptCount val="5"/>
                <c:pt idx="0">
                  <c:v>0.4</c:v>
                </c:pt>
                <c:pt idx="1">
                  <c:v>0.17</c:v>
                </c:pt>
                <c:pt idx="2">
                  <c:v>0</c:v>
                </c:pt>
                <c:pt idx="3">
                  <c:v>0</c:v>
                </c:pt>
                <c:pt idx="4">
                  <c:v>0.1</c:v>
                </c:pt>
              </c:numCache>
            </c:numRef>
          </c:val>
          <c:extLst>
            <c:ext xmlns:c16="http://schemas.microsoft.com/office/drawing/2014/chart" uri="{C3380CC4-5D6E-409C-BE32-E72D297353CC}">
              <c16:uniqueId val="{00000000-EF55-4D3A-B1CC-C2C02398F8E2}"/>
            </c:ext>
          </c:extLst>
        </c:ser>
        <c:ser>
          <c:idx val="1"/>
          <c:order val="1"/>
          <c:tx>
            <c:strRef>
              <c:f>Sheet2!$D$4</c:f>
              <c:strCache>
                <c:ptCount val="1"/>
                <c:pt idx="0">
                  <c:v>Moderately effective</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Sheet2!$B$5:$B$9</c:f>
              <c:strCache>
                <c:ptCount val="5"/>
                <c:pt idx="0">
                  <c:v>Germany</c:v>
                </c:pt>
                <c:pt idx="1">
                  <c:v>Malta</c:v>
                </c:pt>
                <c:pt idx="2">
                  <c:v>Poland</c:v>
                </c:pt>
                <c:pt idx="3">
                  <c:v>Portugal</c:v>
                </c:pt>
                <c:pt idx="4">
                  <c:v>Sweden</c:v>
                </c:pt>
              </c:strCache>
            </c:strRef>
          </c:cat>
          <c:val>
            <c:numRef>
              <c:f>Sheet2!$D$5:$D$9</c:f>
              <c:numCache>
                <c:formatCode>0%</c:formatCode>
                <c:ptCount val="5"/>
                <c:pt idx="0">
                  <c:v>0.27</c:v>
                </c:pt>
                <c:pt idx="1">
                  <c:v>0.67</c:v>
                </c:pt>
                <c:pt idx="2">
                  <c:v>0.38</c:v>
                </c:pt>
                <c:pt idx="3">
                  <c:v>0.25</c:v>
                </c:pt>
                <c:pt idx="4">
                  <c:v>0.1</c:v>
                </c:pt>
              </c:numCache>
            </c:numRef>
          </c:val>
          <c:extLst>
            <c:ext xmlns:c16="http://schemas.microsoft.com/office/drawing/2014/chart" uri="{C3380CC4-5D6E-409C-BE32-E72D297353CC}">
              <c16:uniqueId val="{00000001-EF55-4D3A-B1CC-C2C02398F8E2}"/>
            </c:ext>
          </c:extLst>
        </c:ser>
        <c:ser>
          <c:idx val="2"/>
          <c:order val="2"/>
          <c:tx>
            <c:strRef>
              <c:f>Sheet2!$E$4</c:f>
              <c:strCache>
                <c:ptCount val="1"/>
                <c:pt idx="0">
                  <c:v>Not very effective</c:v>
                </c:pt>
              </c:strCache>
            </c:strRef>
          </c:tx>
          <c:spPr>
            <a:solidFill>
              <a:srgbClr val="FC6F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Sheet2!$B$5:$B$9</c:f>
              <c:strCache>
                <c:ptCount val="5"/>
                <c:pt idx="0">
                  <c:v>Germany</c:v>
                </c:pt>
                <c:pt idx="1">
                  <c:v>Malta</c:v>
                </c:pt>
                <c:pt idx="2">
                  <c:v>Poland</c:v>
                </c:pt>
                <c:pt idx="3">
                  <c:v>Portugal</c:v>
                </c:pt>
                <c:pt idx="4">
                  <c:v>Sweden</c:v>
                </c:pt>
              </c:strCache>
            </c:strRef>
          </c:cat>
          <c:val>
            <c:numRef>
              <c:f>Sheet2!$E$5:$E$9</c:f>
              <c:numCache>
                <c:formatCode>0%</c:formatCode>
                <c:ptCount val="5"/>
                <c:pt idx="0">
                  <c:v>0.2</c:v>
                </c:pt>
                <c:pt idx="1">
                  <c:v>0</c:v>
                </c:pt>
                <c:pt idx="2">
                  <c:v>0.25</c:v>
                </c:pt>
                <c:pt idx="3">
                  <c:v>0.75</c:v>
                </c:pt>
                <c:pt idx="4">
                  <c:v>0</c:v>
                </c:pt>
              </c:numCache>
            </c:numRef>
          </c:val>
          <c:extLst>
            <c:ext xmlns:c16="http://schemas.microsoft.com/office/drawing/2014/chart" uri="{C3380CC4-5D6E-409C-BE32-E72D297353CC}">
              <c16:uniqueId val="{00000002-EF55-4D3A-B1CC-C2C02398F8E2}"/>
            </c:ext>
          </c:extLst>
        </c:ser>
        <c:ser>
          <c:idx val="3"/>
          <c:order val="3"/>
          <c:tx>
            <c:strRef>
              <c:f>Sheet2!$F$4</c:f>
              <c:strCache>
                <c:ptCount val="1"/>
                <c:pt idx="0">
                  <c:v>Not at all effective</c:v>
                </c:pt>
              </c:strCache>
            </c:strRef>
          </c:tx>
          <c:spPr>
            <a:solidFill>
              <a:srgbClr val="FF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Sheet2!$B$5:$B$9</c:f>
              <c:strCache>
                <c:ptCount val="5"/>
                <c:pt idx="0">
                  <c:v>Germany</c:v>
                </c:pt>
                <c:pt idx="1">
                  <c:v>Malta</c:v>
                </c:pt>
                <c:pt idx="2">
                  <c:v>Poland</c:v>
                </c:pt>
                <c:pt idx="3">
                  <c:v>Portugal</c:v>
                </c:pt>
                <c:pt idx="4">
                  <c:v>Sweden</c:v>
                </c:pt>
              </c:strCache>
            </c:strRef>
          </c:cat>
          <c:val>
            <c:numRef>
              <c:f>Sheet2!$F$5:$F$9</c:f>
              <c:numCache>
                <c:formatCode>0%</c:formatCode>
                <c:ptCount val="5"/>
                <c:pt idx="0">
                  <c:v>0</c:v>
                </c:pt>
                <c:pt idx="1">
                  <c:v>0</c:v>
                </c:pt>
                <c:pt idx="2">
                  <c:v>0.13</c:v>
                </c:pt>
                <c:pt idx="3">
                  <c:v>0</c:v>
                </c:pt>
                <c:pt idx="4">
                  <c:v>0.1</c:v>
                </c:pt>
              </c:numCache>
            </c:numRef>
          </c:val>
          <c:extLst>
            <c:ext xmlns:c16="http://schemas.microsoft.com/office/drawing/2014/chart" uri="{C3380CC4-5D6E-409C-BE32-E72D297353CC}">
              <c16:uniqueId val="{00000003-EF55-4D3A-B1CC-C2C02398F8E2}"/>
            </c:ext>
          </c:extLst>
        </c:ser>
        <c:ser>
          <c:idx val="4"/>
          <c:order val="4"/>
          <c:tx>
            <c:strRef>
              <c:f>Sheet2!$G$4</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Sheet2!$B$5:$B$9</c:f>
              <c:strCache>
                <c:ptCount val="5"/>
                <c:pt idx="0">
                  <c:v>Germany</c:v>
                </c:pt>
                <c:pt idx="1">
                  <c:v>Malta</c:v>
                </c:pt>
                <c:pt idx="2">
                  <c:v>Poland</c:v>
                </c:pt>
                <c:pt idx="3">
                  <c:v>Portugal</c:v>
                </c:pt>
                <c:pt idx="4">
                  <c:v>Sweden</c:v>
                </c:pt>
              </c:strCache>
            </c:strRef>
          </c:cat>
          <c:val>
            <c:numRef>
              <c:f>Sheet2!$G$5:$G$9</c:f>
              <c:numCache>
                <c:formatCode>0%</c:formatCode>
                <c:ptCount val="5"/>
                <c:pt idx="0">
                  <c:v>0.13</c:v>
                </c:pt>
                <c:pt idx="1">
                  <c:v>0.17</c:v>
                </c:pt>
                <c:pt idx="2">
                  <c:v>0.25</c:v>
                </c:pt>
                <c:pt idx="3">
                  <c:v>0</c:v>
                </c:pt>
                <c:pt idx="4">
                  <c:v>0.7</c:v>
                </c:pt>
              </c:numCache>
            </c:numRef>
          </c:val>
          <c:extLst>
            <c:ext xmlns:c16="http://schemas.microsoft.com/office/drawing/2014/chart" uri="{C3380CC4-5D6E-409C-BE32-E72D297353CC}">
              <c16:uniqueId val="{00000004-EF55-4D3A-B1CC-C2C02398F8E2}"/>
            </c:ext>
          </c:extLst>
        </c:ser>
        <c:dLbls>
          <c:showLegendKey val="0"/>
          <c:showVal val="0"/>
          <c:showCatName val="0"/>
          <c:showSerName val="0"/>
          <c:showPercent val="0"/>
          <c:showBubbleSize val="0"/>
        </c:dLbls>
        <c:gapWidth val="182"/>
        <c:axId val="632535128"/>
        <c:axId val="632535456"/>
      </c:barChart>
      <c:catAx>
        <c:axId val="63253512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32535456"/>
        <c:crosses val="autoZero"/>
        <c:auto val="1"/>
        <c:lblAlgn val="ctr"/>
        <c:lblOffset val="100"/>
        <c:noMultiLvlLbl val="0"/>
      </c:catAx>
      <c:valAx>
        <c:axId val="632535456"/>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3253512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200"/>
              <a:t>In your opinion, how effective have Digital Europe Programme activities been in advancing digital skills (master’s, bachelor’s, doctorate programmes in key capacity areas, short-term training, highly specialised skills academies, etc.) in your country so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6">
                <a:lumMod val="60000"/>
                <a:lumOff val="40000"/>
              </a:schemeClr>
            </a:solidFill>
            <a:ln w="19050">
              <a:solidFill>
                <a:schemeClr val="lt1"/>
              </a:solidFill>
            </a:ln>
            <a:effectLst>
              <a:outerShdw blurRad="63500" sx="102000" sy="102000" algn="ctr" rotWithShape="0">
                <a:prstClr val="black">
                  <a:alpha val="40000"/>
                </a:prstClr>
              </a:outerShdw>
            </a:effectLst>
          </c:spPr>
          <c:invertIfNegative val="0"/>
          <c:dPt>
            <c:idx val="0"/>
            <c:invertIfNegative val="0"/>
            <c:bubble3D val="0"/>
            <c:spPr>
              <a:solidFill>
                <a:schemeClr val="accent6">
                  <a:lumMod val="60000"/>
                  <a:lumOff val="40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1-84BC-4E21-A1B2-D77C73EB5136}"/>
              </c:ext>
            </c:extLst>
          </c:dPt>
          <c:dPt>
            <c:idx val="1"/>
            <c:invertIfNegative val="0"/>
            <c:bubble3D val="0"/>
            <c:spPr>
              <a:solidFill>
                <a:schemeClr val="accent6">
                  <a:lumMod val="60000"/>
                  <a:lumOff val="40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3-84BC-4E21-A1B2-D77C73EB5136}"/>
              </c:ext>
            </c:extLst>
          </c:dPt>
          <c:dPt>
            <c:idx val="2"/>
            <c:invertIfNegative val="0"/>
            <c:bubble3D val="0"/>
            <c:spPr>
              <a:solidFill>
                <a:srgbClr val="FD9A7F"/>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5-84BC-4E21-A1B2-D77C73EB5136}"/>
              </c:ext>
            </c:extLst>
          </c:dPt>
          <c:dPt>
            <c:idx val="3"/>
            <c:invertIfNegative val="0"/>
            <c:bubble3D val="0"/>
            <c:spPr>
              <a:solidFill>
                <a:srgbClr val="FF0000"/>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7-84BC-4E21-A1B2-D77C73EB5136}"/>
              </c:ext>
            </c:extLst>
          </c:dPt>
          <c:dPt>
            <c:idx val="4"/>
            <c:invertIfNegative val="0"/>
            <c:bubble3D val="0"/>
            <c:spPr>
              <a:solidFill>
                <a:schemeClr val="accent1"/>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9-84BC-4E21-A1B2-D77C73EB5136}"/>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Answer'!$A$164:$A$168</c:f>
              <c:strCache>
                <c:ptCount val="5"/>
                <c:pt idx="0">
                  <c:v>Very effective</c:v>
                </c:pt>
                <c:pt idx="1">
                  <c:v>Moderately effective</c:v>
                </c:pt>
                <c:pt idx="2">
                  <c:v>Not very effective</c:v>
                </c:pt>
                <c:pt idx="3">
                  <c:v>Not at all effective</c:v>
                </c:pt>
                <c:pt idx="4">
                  <c:v>Unsure</c:v>
                </c:pt>
              </c:strCache>
            </c:strRef>
          </c:cat>
          <c:val>
            <c:numRef>
              <c:f>'Graphs Answer'!$B$164:$B$168</c:f>
              <c:numCache>
                <c:formatCode>0%</c:formatCode>
                <c:ptCount val="5"/>
                <c:pt idx="0">
                  <c:v>0</c:v>
                </c:pt>
                <c:pt idx="1">
                  <c:v>0.2558139534883721</c:v>
                </c:pt>
                <c:pt idx="2">
                  <c:v>0.13953488372093023</c:v>
                </c:pt>
                <c:pt idx="3">
                  <c:v>4.6511627906976744E-2</c:v>
                </c:pt>
                <c:pt idx="4">
                  <c:v>0.55813953488372092</c:v>
                </c:pt>
              </c:numCache>
            </c:numRef>
          </c:val>
          <c:extLst>
            <c:ext xmlns:c16="http://schemas.microsoft.com/office/drawing/2014/chart" uri="{C3380CC4-5D6E-409C-BE32-E72D297353CC}">
              <c16:uniqueId val="{0000000A-84BC-4E21-A1B2-D77C73EB5136}"/>
            </c:ext>
          </c:extLst>
        </c:ser>
        <c:dLbls>
          <c:showLegendKey val="0"/>
          <c:showVal val="0"/>
          <c:showCatName val="0"/>
          <c:showSerName val="0"/>
          <c:showPercent val="0"/>
          <c:showBubbleSize val="0"/>
        </c:dLbls>
        <c:gapWidth val="100"/>
        <c:axId val="608295984"/>
        <c:axId val="608296968"/>
      </c:barChart>
      <c:catAx>
        <c:axId val="608295984"/>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08296968"/>
        <c:crosses val="autoZero"/>
        <c:auto val="1"/>
        <c:lblAlgn val="ctr"/>
        <c:lblOffset val="100"/>
        <c:noMultiLvlLbl val="0"/>
      </c:catAx>
      <c:valAx>
        <c:axId val="60829696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08295984"/>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200"/>
              <a:t>In your opinion, how effective have Digital Europe Programme activities been in involving girls and women in the digital technologies sector in your country so far?</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'Graphs Answer'!$B$189</c:f>
              <c:strCache>
                <c:ptCount val="1"/>
                <c:pt idx="0">
                  <c:v>Very effective</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Answer'!$A$190:$A$194</c:f>
              <c:strCache>
                <c:ptCount val="5"/>
                <c:pt idx="0">
                  <c:v>Primary and secondary education</c:v>
                </c:pt>
                <c:pt idx="1">
                  <c:v>Higher education</c:v>
                </c:pt>
                <c:pt idx="2">
                  <c:v>Research and development</c:v>
                </c:pt>
                <c:pt idx="3">
                  <c:v>Employment</c:v>
                </c:pt>
                <c:pt idx="4">
                  <c:v> Entrepreneurship</c:v>
                </c:pt>
              </c:strCache>
            </c:strRef>
          </c:cat>
          <c:val>
            <c:numRef>
              <c:f>'Graphs Answer'!$B$190:$B$194</c:f>
              <c:numCache>
                <c:formatCode>0%</c:formatCode>
                <c:ptCount val="5"/>
                <c:pt idx="0">
                  <c:v>0</c:v>
                </c:pt>
                <c:pt idx="1">
                  <c:v>0</c:v>
                </c:pt>
                <c:pt idx="2">
                  <c:v>0.02</c:v>
                </c:pt>
                <c:pt idx="3">
                  <c:v>0</c:v>
                </c:pt>
                <c:pt idx="4">
                  <c:v>0.02</c:v>
                </c:pt>
              </c:numCache>
            </c:numRef>
          </c:val>
          <c:extLst>
            <c:ext xmlns:c16="http://schemas.microsoft.com/office/drawing/2014/chart" uri="{C3380CC4-5D6E-409C-BE32-E72D297353CC}">
              <c16:uniqueId val="{00000000-45A2-40F1-B3F3-9BD8D6E0DDF9}"/>
            </c:ext>
          </c:extLst>
        </c:ser>
        <c:ser>
          <c:idx val="1"/>
          <c:order val="1"/>
          <c:tx>
            <c:strRef>
              <c:f>'Graphs Answer'!$C$189</c:f>
              <c:strCache>
                <c:ptCount val="1"/>
                <c:pt idx="0">
                  <c:v>Moderately effective</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Answer'!$A$190:$A$194</c:f>
              <c:strCache>
                <c:ptCount val="5"/>
                <c:pt idx="0">
                  <c:v>Primary and secondary education</c:v>
                </c:pt>
                <c:pt idx="1">
                  <c:v>Higher education</c:v>
                </c:pt>
                <c:pt idx="2">
                  <c:v>Research and development</c:v>
                </c:pt>
                <c:pt idx="3">
                  <c:v>Employment</c:v>
                </c:pt>
                <c:pt idx="4">
                  <c:v> Entrepreneurship</c:v>
                </c:pt>
              </c:strCache>
            </c:strRef>
          </c:cat>
          <c:val>
            <c:numRef>
              <c:f>'Graphs Answer'!$C$190:$C$194</c:f>
              <c:numCache>
                <c:formatCode>0%</c:formatCode>
                <c:ptCount val="5"/>
                <c:pt idx="0">
                  <c:v>0.16</c:v>
                </c:pt>
                <c:pt idx="1">
                  <c:v>0.19</c:v>
                </c:pt>
                <c:pt idx="2">
                  <c:v>0.26</c:v>
                </c:pt>
                <c:pt idx="3">
                  <c:v>0.19</c:v>
                </c:pt>
                <c:pt idx="4">
                  <c:v>0.23</c:v>
                </c:pt>
              </c:numCache>
            </c:numRef>
          </c:val>
          <c:extLst>
            <c:ext xmlns:c16="http://schemas.microsoft.com/office/drawing/2014/chart" uri="{C3380CC4-5D6E-409C-BE32-E72D297353CC}">
              <c16:uniqueId val="{00000001-45A2-40F1-B3F3-9BD8D6E0DDF9}"/>
            </c:ext>
          </c:extLst>
        </c:ser>
        <c:ser>
          <c:idx val="2"/>
          <c:order val="2"/>
          <c:tx>
            <c:strRef>
              <c:f>'Graphs Answer'!$D$189</c:f>
              <c:strCache>
                <c:ptCount val="1"/>
                <c:pt idx="0">
                  <c:v>Not very effective</c:v>
                </c:pt>
              </c:strCache>
            </c:strRef>
          </c:tx>
          <c:spPr>
            <a:solidFill>
              <a:srgbClr val="FD9A7F"/>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Answer'!$A$190:$A$194</c:f>
              <c:strCache>
                <c:ptCount val="5"/>
                <c:pt idx="0">
                  <c:v>Primary and secondary education</c:v>
                </c:pt>
                <c:pt idx="1">
                  <c:v>Higher education</c:v>
                </c:pt>
                <c:pt idx="2">
                  <c:v>Research and development</c:v>
                </c:pt>
                <c:pt idx="3">
                  <c:v>Employment</c:v>
                </c:pt>
                <c:pt idx="4">
                  <c:v> Entrepreneurship</c:v>
                </c:pt>
              </c:strCache>
            </c:strRef>
          </c:cat>
          <c:val>
            <c:numRef>
              <c:f>'Graphs Answer'!$D$190:$D$194</c:f>
              <c:numCache>
                <c:formatCode>0%</c:formatCode>
                <c:ptCount val="5"/>
                <c:pt idx="0">
                  <c:v>0.16</c:v>
                </c:pt>
                <c:pt idx="1">
                  <c:v>0.21</c:v>
                </c:pt>
                <c:pt idx="2">
                  <c:v>0.12</c:v>
                </c:pt>
                <c:pt idx="3">
                  <c:v>0.19</c:v>
                </c:pt>
                <c:pt idx="4">
                  <c:v>0.14000000000000001</c:v>
                </c:pt>
              </c:numCache>
            </c:numRef>
          </c:val>
          <c:extLst>
            <c:ext xmlns:c16="http://schemas.microsoft.com/office/drawing/2014/chart" uri="{C3380CC4-5D6E-409C-BE32-E72D297353CC}">
              <c16:uniqueId val="{00000002-45A2-40F1-B3F3-9BD8D6E0DDF9}"/>
            </c:ext>
          </c:extLst>
        </c:ser>
        <c:ser>
          <c:idx val="3"/>
          <c:order val="3"/>
          <c:tx>
            <c:strRef>
              <c:f>'Graphs Answer'!$E$189</c:f>
              <c:strCache>
                <c:ptCount val="1"/>
                <c:pt idx="0">
                  <c:v>Not at all effective</c:v>
                </c:pt>
              </c:strCache>
            </c:strRef>
          </c:tx>
          <c:spPr>
            <a:solidFill>
              <a:srgbClr val="FF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Answer'!$A$190:$A$194</c:f>
              <c:strCache>
                <c:ptCount val="5"/>
                <c:pt idx="0">
                  <c:v>Primary and secondary education</c:v>
                </c:pt>
                <c:pt idx="1">
                  <c:v>Higher education</c:v>
                </c:pt>
                <c:pt idx="2">
                  <c:v>Research and development</c:v>
                </c:pt>
                <c:pt idx="3">
                  <c:v>Employment</c:v>
                </c:pt>
                <c:pt idx="4">
                  <c:v> Entrepreneurship</c:v>
                </c:pt>
              </c:strCache>
            </c:strRef>
          </c:cat>
          <c:val>
            <c:numRef>
              <c:f>'Graphs Answer'!$E$190:$E$194</c:f>
              <c:numCache>
                <c:formatCode>0%</c:formatCode>
                <c:ptCount val="5"/>
                <c:pt idx="0">
                  <c:v>0.12</c:v>
                </c:pt>
                <c:pt idx="1">
                  <c:v>0.09</c:v>
                </c:pt>
                <c:pt idx="2">
                  <c:v>0.09</c:v>
                </c:pt>
                <c:pt idx="3">
                  <c:v>7.0000000000000007E-2</c:v>
                </c:pt>
                <c:pt idx="4">
                  <c:v>7.0000000000000007E-2</c:v>
                </c:pt>
              </c:numCache>
            </c:numRef>
          </c:val>
          <c:extLst>
            <c:ext xmlns:c16="http://schemas.microsoft.com/office/drawing/2014/chart" uri="{C3380CC4-5D6E-409C-BE32-E72D297353CC}">
              <c16:uniqueId val="{00000003-45A2-40F1-B3F3-9BD8D6E0DDF9}"/>
            </c:ext>
          </c:extLst>
        </c:ser>
        <c:ser>
          <c:idx val="4"/>
          <c:order val="4"/>
          <c:tx>
            <c:strRef>
              <c:f>'Graphs Answer'!$F$189</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Answer'!$A$190:$A$194</c:f>
              <c:strCache>
                <c:ptCount val="5"/>
                <c:pt idx="0">
                  <c:v>Primary and secondary education</c:v>
                </c:pt>
                <c:pt idx="1">
                  <c:v>Higher education</c:v>
                </c:pt>
                <c:pt idx="2">
                  <c:v>Research and development</c:v>
                </c:pt>
                <c:pt idx="3">
                  <c:v>Employment</c:v>
                </c:pt>
                <c:pt idx="4">
                  <c:v> Entrepreneurship</c:v>
                </c:pt>
              </c:strCache>
            </c:strRef>
          </c:cat>
          <c:val>
            <c:numRef>
              <c:f>'Graphs Answer'!$F$190:$F$194</c:f>
              <c:numCache>
                <c:formatCode>0%</c:formatCode>
                <c:ptCount val="5"/>
                <c:pt idx="0">
                  <c:v>0.56000000000000005</c:v>
                </c:pt>
                <c:pt idx="1">
                  <c:v>0.51</c:v>
                </c:pt>
                <c:pt idx="2">
                  <c:v>0.51</c:v>
                </c:pt>
                <c:pt idx="3">
                  <c:v>0.56000000000000005</c:v>
                </c:pt>
                <c:pt idx="4">
                  <c:v>0.53</c:v>
                </c:pt>
              </c:numCache>
            </c:numRef>
          </c:val>
          <c:extLst>
            <c:ext xmlns:c16="http://schemas.microsoft.com/office/drawing/2014/chart" uri="{C3380CC4-5D6E-409C-BE32-E72D297353CC}">
              <c16:uniqueId val="{00000004-45A2-40F1-B3F3-9BD8D6E0DDF9}"/>
            </c:ext>
          </c:extLst>
        </c:ser>
        <c:dLbls>
          <c:showLegendKey val="0"/>
          <c:showVal val="0"/>
          <c:showCatName val="0"/>
          <c:showSerName val="0"/>
          <c:showPercent val="0"/>
          <c:showBubbleSize val="0"/>
        </c:dLbls>
        <c:gapWidth val="150"/>
        <c:overlap val="100"/>
        <c:axId val="830360192"/>
        <c:axId val="830364456"/>
      </c:barChart>
      <c:catAx>
        <c:axId val="830360192"/>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30364456"/>
        <c:crosses val="autoZero"/>
        <c:auto val="1"/>
        <c:lblAlgn val="ctr"/>
        <c:lblOffset val="100"/>
        <c:noMultiLvlLbl val="0"/>
      </c:catAx>
      <c:valAx>
        <c:axId val="830364456"/>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3036019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200"/>
              <a:t>What progress has been made towards achieving the expected outcomes, results and impacts of the Digital Europe Programme in your country so far?</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w="19050">
              <a:solidFill>
                <a:schemeClr val="lt1"/>
              </a:solidFill>
            </a:ln>
            <a:effectLst>
              <a:outerShdw blurRad="63500" sx="102000" sy="102000" algn="ctr" rotWithShape="0">
                <a:prstClr val="black">
                  <a:alpha val="40000"/>
                </a:prstClr>
              </a:outerShdw>
            </a:effectLst>
          </c:spPr>
          <c:invertIfNegative val="0"/>
          <c:dPt>
            <c:idx val="0"/>
            <c:invertIfNegative val="0"/>
            <c:bubble3D val="0"/>
            <c:spPr>
              <a:solidFill>
                <a:schemeClr val="accent6"/>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1-CCD8-4053-A15E-B5B23D4FB849}"/>
              </c:ext>
            </c:extLst>
          </c:dPt>
          <c:dPt>
            <c:idx val="1"/>
            <c:invertIfNegative val="0"/>
            <c:bubble3D val="0"/>
            <c:spPr>
              <a:solidFill>
                <a:schemeClr val="accent6">
                  <a:lumMod val="60000"/>
                  <a:lumOff val="40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3-CCD8-4053-A15E-B5B23D4FB849}"/>
              </c:ext>
            </c:extLst>
          </c:dPt>
          <c:dPt>
            <c:idx val="2"/>
            <c:invertIfNegative val="0"/>
            <c:bubble3D val="0"/>
            <c:spPr>
              <a:solidFill>
                <a:srgbClr val="FD9A7F"/>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5-CCD8-4053-A15E-B5B23D4FB849}"/>
              </c:ext>
            </c:extLst>
          </c:dPt>
          <c:dPt>
            <c:idx val="3"/>
            <c:invertIfNegative val="0"/>
            <c:bubble3D val="0"/>
            <c:spPr>
              <a:solidFill>
                <a:srgbClr val="FF0000"/>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7-CCD8-4053-A15E-B5B23D4FB849}"/>
              </c:ext>
            </c:extLst>
          </c:dPt>
          <c:dPt>
            <c:idx val="4"/>
            <c:invertIfNegative val="0"/>
            <c:bubble3D val="0"/>
            <c:spPr>
              <a:solidFill>
                <a:schemeClr val="accent1"/>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9-CCD8-4053-A15E-B5B23D4FB849}"/>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Answer'!$A$209:$A$213</c:f>
              <c:strCache>
                <c:ptCount val="5"/>
                <c:pt idx="0">
                  <c:v>Very good</c:v>
                </c:pt>
                <c:pt idx="1">
                  <c:v>Moderately good</c:v>
                </c:pt>
                <c:pt idx="2">
                  <c:v>Not very good</c:v>
                </c:pt>
                <c:pt idx="3">
                  <c:v>Not at all good</c:v>
                </c:pt>
                <c:pt idx="4">
                  <c:v>Unsure</c:v>
                </c:pt>
              </c:strCache>
            </c:strRef>
          </c:cat>
          <c:val>
            <c:numRef>
              <c:f>'Graphs Answer'!$B$209:$B$213</c:f>
              <c:numCache>
                <c:formatCode>0%</c:formatCode>
                <c:ptCount val="5"/>
                <c:pt idx="0">
                  <c:v>9.3023255813953487E-2</c:v>
                </c:pt>
                <c:pt idx="1">
                  <c:v>0.48837209302325574</c:v>
                </c:pt>
                <c:pt idx="2">
                  <c:v>0.13953488372093023</c:v>
                </c:pt>
                <c:pt idx="3">
                  <c:v>6.9767441860465115E-2</c:v>
                </c:pt>
                <c:pt idx="4">
                  <c:v>0.20930232558139536</c:v>
                </c:pt>
              </c:numCache>
            </c:numRef>
          </c:val>
          <c:extLst>
            <c:ext xmlns:c16="http://schemas.microsoft.com/office/drawing/2014/chart" uri="{C3380CC4-5D6E-409C-BE32-E72D297353CC}">
              <c16:uniqueId val="{0000000A-CCD8-4053-A15E-B5B23D4FB849}"/>
            </c:ext>
          </c:extLst>
        </c:ser>
        <c:dLbls>
          <c:showLegendKey val="0"/>
          <c:showVal val="0"/>
          <c:showCatName val="0"/>
          <c:showSerName val="0"/>
          <c:showPercent val="0"/>
          <c:showBubbleSize val="0"/>
        </c:dLbls>
        <c:gapWidth val="100"/>
        <c:axId val="711120680"/>
        <c:axId val="711121008"/>
      </c:barChart>
      <c:catAx>
        <c:axId val="711120680"/>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1121008"/>
        <c:crosses val="autoZero"/>
        <c:auto val="1"/>
        <c:lblAlgn val="ctr"/>
        <c:lblOffset val="100"/>
        <c:noMultiLvlLbl val="0"/>
      </c:catAx>
      <c:valAx>
        <c:axId val="71112100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1120680"/>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a:t> </a:t>
            </a:r>
            <a:r>
              <a:rPr lang="bg-BG" sz="1400" b="0" i="0" u="none" strike="noStrike">
                <a:effectLst/>
              </a:rPr>
              <a:t>What progress has been made towards achieving the expected outcomes, results and impacts of the Digital Europe Programme in your country so far?</a:t>
            </a:r>
            <a:r>
              <a:rPr lang="bg-BG" sz="1400" b="0" i="0" u="none" strike="noStrike"/>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Sheet2!$C$36</c:f>
              <c:strCache>
                <c:ptCount val="1"/>
                <c:pt idx="0">
                  <c:v>Very good </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Sheet2!$B$37:$B$41</c:f>
              <c:strCache>
                <c:ptCount val="4"/>
                <c:pt idx="0">
                  <c:v>Business</c:v>
                </c:pt>
                <c:pt idx="1">
                  <c:v>Academia</c:v>
                </c:pt>
                <c:pt idx="2">
                  <c:v>Public Authorities</c:v>
                </c:pt>
                <c:pt idx="3">
                  <c:v>Other</c:v>
                </c:pt>
              </c:strCache>
            </c:strRef>
          </c:cat>
          <c:val>
            <c:numRef>
              <c:f>Sheet2!$C$37:$C$41</c:f>
              <c:numCache>
                <c:formatCode>0%</c:formatCode>
                <c:ptCount val="5"/>
                <c:pt idx="0">
                  <c:v>0</c:v>
                </c:pt>
                <c:pt idx="1">
                  <c:v>0.18</c:v>
                </c:pt>
                <c:pt idx="2">
                  <c:v>0.09</c:v>
                </c:pt>
                <c:pt idx="3">
                  <c:v>0</c:v>
                </c:pt>
              </c:numCache>
            </c:numRef>
          </c:val>
          <c:extLst>
            <c:ext xmlns:c16="http://schemas.microsoft.com/office/drawing/2014/chart" uri="{C3380CC4-5D6E-409C-BE32-E72D297353CC}">
              <c16:uniqueId val="{00000000-B6D8-4AB1-9916-BC1286EC8ADD}"/>
            </c:ext>
          </c:extLst>
        </c:ser>
        <c:ser>
          <c:idx val="1"/>
          <c:order val="1"/>
          <c:tx>
            <c:strRef>
              <c:f>Sheet2!$D$36</c:f>
              <c:strCache>
                <c:ptCount val="1"/>
                <c:pt idx="0">
                  <c:v>Moderately good</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Sheet2!$B$37:$B$41</c:f>
              <c:strCache>
                <c:ptCount val="4"/>
                <c:pt idx="0">
                  <c:v>Business</c:v>
                </c:pt>
                <c:pt idx="1">
                  <c:v>Academia</c:v>
                </c:pt>
                <c:pt idx="2">
                  <c:v>Public Authorities</c:v>
                </c:pt>
                <c:pt idx="3">
                  <c:v>Other</c:v>
                </c:pt>
              </c:strCache>
            </c:strRef>
          </c:cat>
          <c:val>
            <c:numRef>
              <c:f>Sheet2!$D$37:$D$41</c:f>
              <c:numCache>
                <c:formatCode>0%</c:formatCode>
                <c:ptCount val="5"/>
                <c:pt idx="0">
                  <c:v>0.18</c:v>
                </c:pt>
                <c:pt idx="1">
                  <c:v>0.65</c:v>
                </c:pt>
                <c:pt idx="2">
                  <c:v>0.55000000000000004</c:v>
                </c:pt>
                <c:pt idx="3">
                  <c:v>0.5</c:v>
                </c:pt>
              </c:numCache>
            </c:numRef>
          </c:val>
          <c:extLst>
            <c:ext xmlns:c16="http://schemas.microsoft.com/office/drawing/2014/chart" uri="{C3380CC4-5D6E-409C-BE32-E72D297353CC}">
              <c16:uniqueId val="{00000001-B6D8-4AB1-9916-BC1286EC8ADD}"/>
            </c:ext>
          </c:extLst>
        </c:ser>
        <c:ser>
          <c:idx val="2"/>
          <c:order val="2"/>
          <c:tx>
            <c:strRef>
              <c:f>Sheet2!$E$36</c:f>
              <c:strCache>
                <c:ptCount val="1"/>
                <c:pt idx="0">
                  <c:v>Not very good</c:v>
                </c:pt>
              </c:strCache>
            </c:strRef>
          </c:tx>
          <c:spPr>
            <a:solidFill>
              <a:srgbClr val="FC6F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Sheet2!$B$37:$B$41</c:f>
              <c:strCache>
                <c:ptCount val="4"/>
                <c:pt idx="0">
                  <c:v>Business</c:v>
                </c:pt>
                <c:pt idx="1">
                  <c:v>Academia</c:v>
                </c:pt>
                <c:pt idx="2">
                  <c:v>Public Authorities</c:v>
                </c:pt>
                <c:pt idx="3">
                  <c:v>Other</c:v>
                </c:pt>
              </c:strCache>
            </c:strRef>
          </c:cat>
          <c:val>
            <c:numRef>
              <c:f>Sheet2!$E$37:$E$41</c:f>
              <c:numCache>
                <c:formatCode>0%</c:formatCode>
                <c:ptCount val="5"/>
                <c:pt idx="0">
                  <c:v>0.36</c:v>
                </c:pt>
                <c:pt idx="1">
                  <c:v>0</c:v>
                </c:pt>
                <c:pt idx="2">
                  <c:v>0.18</c:v>
                </c:pt>
                <c:pt idx="3">
                  <c:v>0</c:v>
                </c:pt>
              </c:numCache>
            </c:numRef>
          </c:val>
          <c:extLst>
            <c:ext xmlns:c16="http://schemas.microsoft.com/office/drawing/2014/chart" uri="{C3380CC4-5D6E-409C-BE32-E72D297353CC}">
              <c16:uniqueId val="{00000002-B6D8-4AB1-9916-BC1286EC8ADD}"/>
            </c:ext>
          </c:extLst>
        </c:ser>
        <c:ser>
          <c:idx val="3"/>
          <c:order val="3"/>
          <c:tx>
            <c:strRef>
              <c:f>Sheet2!$F$36</c:f>
              <c:strCache>
                <c:ptCount val="1"/>
                <c:pt idx="0">
                  <c:v>Not at all good</c:v>
                </c:pt>
              </c:strCache>
            </c:strRef>
          </c:tx>
          <c:spPr>
            <a:solidFill>
              <a:srgbClr val="FF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Sheet2!$B$37:$B$41</c:f>
              <c:strCache>
                <c:ptCount val="4"/>
                <c:pt idx="0">
                  <c:v>Business</c:v>
                </c:pt>
                <c:pt idx="1">
                  <c:v>Academia</c:v>
                </c:pt>
                <c:pt idx="2">
                  <c:v>Public Authorities</c:v>
                </c:pt>
                <c:pt idx="3">
                  <c:v>Other</c:v>
                </c:pt>
              </c:strCache>
            </c:strRef>
          </c:cat>
          <c:val>
            <c:numRef>
              <c:f>Sheet2!$F$37:$F$41</c:f>
              <c:numCache>
                <c:formatCode>0%</c:formatCode>
                <c:ptCount val="5"/>
                <c:pt idx="0">
                  <c:v>0.27</c:v>
                </c:pt>
                <c:pt idx="1">
                  <c:v>0</c:v>
                </c:pt>
                <c:pt idx="2">
                  <c:v>0</c:v>
                </c:pt>
                <c:pt idx="3">
                  <c:v>0</c:v>
                </c:pt>
              </c:numCache>
            </c:numRef>
          </c:val>
          <c:extLst>
            <c:ext xmlns:c16="http://schemas.microsoft.com/office/drawing/2014/chart" uri="{C3380CC4-5D6E-409C-BE32-E72D297353CC}">
              <c16:uniqueId val="{00000003-B6D8-4AB1-9916-BC1286EC8ADD}"/>
            </c:ext>
          </c:extLst>
        </c:ser>
        <c:ser>
          <c:idx val="4"/>
          <c:order val="4"/>
          <c:tx>
            <c:strRef>
              <c:f>Sheet2!$G$36</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Sheet2!$B$37:$B$41</c:f>
              <c:strCache>
                <c:ptCount val="4"/>
                <c:pt idx="0">
                  <c:v>Business</c:v>
                </c:pt>
                <c:pt idx="1">
                  <c:v>Academia</c:v>
                </c:pt>
                <c:pt idx="2">
                  <c:v>Public Authorities</c:v>
                </c:pt>
                <c:pt idx="3">
                  <c:v>Other</c:v>
                </c:pt>
              </c:strCache>
            </c:strRef>
          </c:cat>
          <c:val>
            <c:numRef>
              <c:f>Sheet2!$G$37:$G$41</c:f>
              <c:numCache>
                <c:formatCode>0%</c:formatCode>
                <c:ptCount val="5"/>
                <c:pt idx="0">
                  <c:v>0.18</c:v>
                </c:pt>
                <c:pt idx="1">
                  <c:v>0.18</c:v>
                </c:pt>
                <c:pt idx="2">
                  <c:v>0.18</c:v>
                </c:pt>
                <c:pt idx="3">
                  <c:v>0.5</c:v>
                </c:pt>
              </c:numCache>
            </c:numRef>
          </c:val>
          <c:extLst>
            <c:ext xmlns:c16="http://schemas.microsoft.com/office/drawing/2014/chart" uri="{C3380CC4-5D6E-409C-BE32-E72D297353CC}">
              <c16:uniqueId val="{00000004-B6D8-4AB1-9916-BC1286EC8ADD}"/>
            </c:ext>
          </c:extLst>
        </c:ser>
        <c:dLbls>
          <c:showLegendKey val="0"/>
          <c:showVal val="0"/>
          <c:showCatName val="0"/>
          <c:showSerName val="0"/>
          <c:showPercent val="0"/>
          <c:showBubbleSize val="0"/>
        </c:dLbls>
        <c:gapWidth val="150"/>
        <c:axId val="631614648"/>
        <c:axId val="700811304"/>
      </c:barChart>
      <c:catAx>
        <c:axId val="6316146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00811304"/>
        <c:crosses val="autoZero"/>
        <c:auto val="1"/>
        <c:lblAlgn val="ctr"/>
        <c:lblOffset val="100"/>
        <c:noMultiLvlLbl val="0"/>
      </c:catAx>
      <c:valAx>
        <c:axId val="700811304"/>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3161464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200"/>
              <a:t>Please evaluate the following aspects of EDIH activities in your region:</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'Graphs Answer'!$B$232</c:f>
              <c:strCache>
                <c:ptCount val="1"/>
                <c:pt idx="0">
                  <c:v>Very good</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Answer'!$A$233:$A$237</c:f>
              <c:strCache>
                <c:ptCount val="5"/>
                <c:pt idx="0">
                  <c:v>Overall programme design</c:v>
                </c:pt>
                <c:pt idx="1">
                  <c:v>Quality of the technological expertise provided (e.g. testing)</c:v>
                </c:pt>
                <c:pt idx="2">
                  <c:v>Quality of the innovation services provided (e.g. financing advice, training)</c:v>
                </c:pt>
                <c:pt idx="3">
                  <c:v>Collaboration and involvement of the hub within the EDIHs network</c:v>
                </c:pt>
                <c:pt idx="4">
                  <c:v>EDIH budget availability</c:v>
                </c:pt>
              </c:strCache>
            </c:strRef>
          </c:cat>
          <c:val>
            <c:numRef>
              <c:f>'Graphs Answer'!$B$233:$B$237</c:f>
              <c:numCache>
                <c:formatCode>0%</c:formatCode>
                <c:ptCount val="5"/>
                <c:pt idx="0">
                  <c:v>0.16</c:v>
                </c:pt>
                <c:pt idx="1">
                  <c:v>0.33</c:v>
                </c:pt>
                <c:pt idx="2">
                  <c:v>0.26</c:v>
                </c:pt>
                <c:pt idx="3">
                  <c:v>0.21</c:v>
                </c:pt>
                <c:pt idx="4">
                  <c:v>0.09</c:v>
                </c:pt>
              </c:numCache>
            </c:numRef>
          </c:val>
          <c:extLst>
            <c:ext xmlns:c16="http://schemas.microsoft.com/office/drawing/2014/chart" uri="{C3380CC4-5D6E-409C-BE32-E72D297353CC}">
              <c16:uniqueId val="{00000000-D8EF-4AA3-8967-D0F7744D8FA5}"/>
            </c:ext>
          </c:extLst>
        </c:ser>
        <c:ser>
          <c:idx val="1"/>
          <c:order val="1"/>
          <c:tx>
            <c:strRef>
              <c:f>'Graphs Answer'!$C$232</c:f>
              <c:strCache>
                <c:ptCount val="1"/>
                <c:pt idx="0">
                  <c:v>Moderately Good</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Answer'!$A$233:$A$237</c:f>
              <c:strCache>
                <c:ptCount val="5"/>
                <c:pt idx="0">
                  <c:v>Overall programme design</c:v>
                </c:pt>
                <c:pt idx="1">
                  <c:v>Quality of the technological expertise provided (e.g. testing)</c:v>
                </c:pt>
                <c:pt idx="2">
                  <c:v>Quality of the innovation services provided (e.g. financing advice, training)</c:v>
                </c:pt>
                <c:pt idx="3">
                  <c:v>Collaboration and involvement of the hub within the EDIHs network</c:v>
                </c:pt>
                <c:pt idx="4">
                  <c:v>EDIH budget availability</c:v>
                </c:pt>
              </c:strCache>
            </c:strRef>
          </c:cat>
          <c:val>
            <c:numRef>
              <c:f>'Graphs Answer'!$C$233:$C$237</c:f>
              <c:numCache>
                <c:formatCode>0%</c:formatCode>
                <c:ptCount val="5"/>
                <c:pt idx="0">
                  <c:v>0.44</c:v>
                </c:pt>
                <c:pt idx="1">
                  <c:v>0.26</c:v>
                </c:pt>
                <c:pt idx="2">
                  <c:v>0.35</c:v>
                </c:pt>
                <c:pt idx="3">
                  <c:v>0.33</c:v>
                </c:pt>
                <c:pt idx="4">
                  <c:v>0.3</c:v>
                </c:pt>
              </c:numCache>
            </c:numRef>
          </c:val>
          <c:extLst>
            <c:ext xmlns:c16="http://schemas.microsoft.com/office/drawing/2014/chart" uri="{C3380CC4-5D6E-409C-BE32-E72D297353CC}">
              <c16:uniqueId val="{00000001-D8EF-4AA3-8967-D0F7744D8FA5}"/>
            </c:ext>
          </c:extLst>
        </c:ser>
        <c:ser>
          <c:idx val="2"/>
          <c:order val="2"/>
          <c:tx>
            <c:strRef>
              <c:f>'Graphs Answer'!$D$232</c:f>
              <c:strCache>
                <c:ptCount val="1"/>
                <c:pt idx="0">
                  <c:v>Not very good</c:v>
                </c:pt>
              </c:strCache>
            </c:strRef>
          </c:tx>
          <c:spPr>
            <a:solidFill>
              <a:srgbClr val="FD9A7F"/>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Answer'!$A$233:$A$237</c:f>
              <c:strCache>
                <c:ptCount val="5"/>
                <c:pt idx="0">
                  <c:v>Overall programme design</c:v>
                </c:pt>
                <c:pt idx="1">
                  <c:v>Quality of the technological expertise provided (e.g. testing)</c:v>
                </c:pt>
                <c:pt idx="2">
                  <c:v>Quality of the innovation services provided (e.g. financing advice, training)</c:v>
                </c:pt>
                <c:pt idx="3">
                  <c:v>Collaboration and involvement of the hub within the EDIHs network</c:v>
                </c:pt>
                <c:pt idx="4">
                  <c:v>EDIH budget availability</c:v>
                </c:pt>
              </c:strCache>
            </c:strRef>
          </c:cat>
          <c:val>
            <c:numRef>
              <c:f>'Graphs Answer'!$D$233:$D$237</c:f>
              <c:numCache>
                <c:formatCode>0%</c:formatCode>
                <c:ptCount val="5"/>
                <c:pt idx="0">
                  <c:v>0.05</c:v>
                </c:pt>
                <c:pt idx="1">
                  <c:v>0.02</c:v>
                </c:pt>
                <c:pt idx="2">
                  <c:v>0.02</c:v>
                </c:pt>
                <c:pt idx="3">
                  <c:v>0.09</c:v>
                </c:pt>
                <c:pt idx="4">
                  <c:v>0.16</c:v>
                </c:pt>
              </c:numCache>
            </c:numRef>
          </c:val>
          <c:extLst>
            <c:ext xmlns:c16="http://schemas.microsoft.com/office/drawing/2014/chart" uri="{C3380CC4-5D6E-409C-BE32-E72D297353CC}">
              <c16:uniqueId val="{00000002-D8EF-4AA3-8967-D0F7744D8FA5}"/>
            </c:ext>
          </c:extLst>
        </c:ser>
        <c:ser>
          <c:idx val="3"/>
          <c:order val="3"/>
          <c:tx>
            <c:strRef>
              <c:f>'Graphs Answer'!$E$232</c:f>
              <c:strCache>
                <c:ptCount val="1"/>
                <c:pt idx="0">
                  <c:v>Not at all good</c:v>
                </c:pt>
              </c:strCache>
            </c:strRef>
          </c:tx>
          <c:spPr>
            <a:solidFill>
              <a:srgbClr val="FF0000"/>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3-D8EF-4AA3-8967-D0F7744D8FA5}"/>
                </c:ext>
              </c:extLst>
            </c:dLbl>
            <c:dLbl>
              <c:idx val="2"/>
              <c:delete val="1"/>
              <c:extLst>
                <c:ext xmlns:c15="http://schemas.microsoft.com/office/drawing/2012/chart" uri="{CE6537A1-D6FC-4f65-9D91-7224C49458BB}"/>
                <c:ext xmlns:c16="http://schemas.microsoft.com/office/drawing/2014/chart" uri="{C3380CC4-5D6E-409C-BE32-E72D297353CC}">
                  <c16:uniqueId val="{00000004-D8EF-4AA3-8967-D0F7744D8FA5}"/>
                </c:ext>
              </c:extLst>
            </c:dLbl>
            <c:dLbl>
              <c:idx val="3"/>
              <c:delete val="1"/>
              <c:extLst>
                <c:ext xmlns:c15="http://schemas.microsoft.com/office/drawing/2012/chart" uri="{CE6537A1-D6FC-4f65-9D91-7224C49458BB}"/>
                <c:ext xmlns:c16="http://schemas.microsoft.com/office/drawing/2014/chart" uri="{C3380CC4-5D6E-409C-BE32-E72D297353CC}">
                  <c16:uniqueId val="{00000005-D8EF-4AA3-8967-D0F7744D8FA5}"/>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Answer'!$A$233:$A$237</c:f>
              <c:strCache>
                <c:ptCount val="5"/>
                <c:pt idx="0">
                  <c:v>Overall programme design</c:v>
                </c:pt>
                <c:pt idx="1">
                  <c:v>Quality of the technological expertise provided (e.g. testing)</c:v>
                </c:pt>
                <c:pt idx="2">
                  <c:v>Quality of the innovation services provided (e.g. financing advice, training)</c:v>
                </c:pt>
                <c:pt idx="3">
                  <c:v>Collaboration and involvement of the hub within the EDIHs network</c:v>
                </c:pt>
                <c:pt idx="4">
                  <c:v>EDIH budget availability</c:v>
                </c:pt>
              </c:strCache>
            </c:strRef>
          </c:cat>
          <c:val>
            <c:numRef>
              <c:f>'Graphs Answer'!$E$233:$E$237</c:f>
              <c:numCache>
                <c:formatCode>0%</c:formatCode>
                <c:ptCount val="5"/>
                <c:pt idx="0">
                  <c:v>0.05</c:v>
                </c:pt>
                <c:pt idx="1">
                  <c:v>0</c:v>
                </c:pt>
                <c:pt idx="2">
                  <c:v>0</c:v>
                </c:pt>
                <c:pt idx="3">
                  <c:v>0</c:v>
                </c:pt>
                <c:pt idx="4">
                  <c:v>0.12</c:v>
                </c:pt>
              </c:numCache>
            </c:numRef>
          </c:val>
          <c:extLst>
            <c:ext xmlns:c16="http://schemas.microsoft.com/office/drawing/2014/chart" uri="{C3380CC4-5D6E-409C-BE32-E72D297353CC}">
              <c16:uniqueId val="{00000006-D8EF-4AA3-8967-D0F7744D8FA5}"/>
            </c:ext>
          </c:extLst>
        </c:ser>
        <c:ser>
          <c:idx val="4"/>
          <c:order val="4"/>
          <c:tx>
            <c:strRef>
              <c:f>'Graphs Answer'!$F$232</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Answer'!$A$233:$A$237</c:f>
              <c:strCache>
                <c:ptCount val="5"/>
                <c:pt idx="0">
                  <c:v>Overall programme design</c:v>
                </c:pt>
                <c:pt idx="1">
                  <c:v>Quality of the technological expertise provided (e.g. testing)</c:v>
                </c:pt>
                <c:pt idx="2">
                  <c:v>Quality of the innovation services provided (e.g. financing advice, training)</c:v>
                </c:pt>
                <c:pt idx="3">
                  <c:v>Collaboration and involvement of the hub within the EDIHs network</c:v>
                </c:pt>
                <c:pt idx="4">
                  <c:v>EDIH budget availability</c:v>
                </c:pt>
              </c:strCache>
            </c:strRef>
          </c:cat>
          <c:val>
            <c:numRef>
              <c:f>'Graphs Answer'!$F$233:$F$237</c:f>
              <c:numCache>
                <c:formatCode>0%</c:formatCode>
                <c:ptCount val="5"/>
                <c:pt idx="0">
                  <c:v>0.3</c:v>
                </c:pt>
                <c:pt idx="1">
                  <c:v>0.4</c:v>
                </c:pt>
                <c:pt idx="2">
                  <c:v>0.37</c:v>
                </c:pt>
                <c:pt idx="3">
                  <c:v>0.37</c:v>
                </c:pt>
                <c:pt idx="4">
                  <c:v>0.33</c:v>
                </c:pt>
              </c:numCache>
            </c:numRef>
          </c:val>
          <c:extLst>
            <c:ext xmlns:c16="http://schemas.microsoft.com/office/drawing/2014/chart" uri="{C3380CC4-5D6E-409C-BE32-E72D297353CC}">
              <c16:uniqueId val="{00000007-D8EF-4AA3-8967-D0F7744D8FA5}"/>
            </c:ext>
          </c:extLst>
        </c:ser>
        <c:dLbls>
          <c:showLegendKey val="0"/>
          <c:showVal val="0"/>
          <c:showCatName val="0"/>
          <c:showSerName val="0"/>
          <c:showPercent val="0"/>
          <c:showBubbleSize val="0"/>
        </c:dLbls>
        <c:gapWidth val="150"/>
        <c:overlap val="100"/>
        <c:axId val="711125272"/>
        <c:axId val="711123304"/>
      </c:barChart>
      <c:catAx>
        <c:axId val="711125272"/>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1123304"/>
        <c:crosses val="autoZero"/>
        <c:auto val="1"/>
        <c:lblAlgn val="ctr"/>
        <c:lblOffset val="100"/>
        <c:noMultiLvlLbl val="0"/>
      </c:catAx>
      <c:valAx>
        <c:axId val="711123304"/>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112527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200"/>
              <a:t>Have there been any unexpected outcomes (positive or negative) or results of Digital Europe Programme activities in your country?</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spPr>
            <a:effectLst>
              <a:outerShdw blurRad="63500" sx="102000" sy="102000" algn="ctr" rotWithShape="0">
                <a:prstClr val="black">
                  <a:alpha val="40000"/>
                </a:prstClr>
              </a:outerShdw>
            </a:effectLst>
          </c:spPr>
          <c:explosion val="4"/>
          <c:dPt>
            <c:idx val="0"/>
            <c:bubble3D val="0"/>
            <c:spPr>
              <a:solidFill>
                <a:schemeClr val="accent5">
                  <a:lumMod val="60000"/>
                  <a:lumOff val="40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1-C702-4E73-89D0-4EEAF24820BD}"/>
              </c:ext>
            </c:extLst>
          </c:dPt>
          <c:dPt>
            <c:idx val="1"/>
            <c:bubble3D val="0"/>
            <c:spPr>
              <a:solidFill>
                <a:schemeClr val="accent5">
                  <a:lumMod val="75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3-C702-4E73-89D0-4EEAF24820BD}"/>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'Graphs Answer'!$A$248:$A$249</c:f>
              <c:strCache>
                <c:ptCount val="2"/>
                <c:pt idx="0">
                  <c:v>Yes</c:v>
                </c:pt>
                <c:pt idx="1">
                  <c:v>Not to my knowledge</c:v>
                </c:pt>
              </c:strCache>
            </c:strRef>
          </c:cat>
          <c:val>
            <c:numRef>
              <c:f>'Graphs Answer'!$B$248:$B$249</c:f>
              <c:numCache>
                <c:formatCode>0%</c:formatCode>
                <c:ptCount val="2"/>
                <c:pt idx="0">
                  <c:v>0.13953488372093023</c:v>
                </c:pt>
                <c:pt idx="1">
                  <c:v>0.86046511627906985</c:v>
                </c:pt>
              </c:numCache>
            </c:numRef>
          </c:val>
          <c:extLst>
            <c:ext xmlns:c16="http://schemas.microsoft.com/office/drawing/2014/chart" uri="{C3380CC4-5D6E-409C-BE32-E72D297353CC}">
              <c16:uniqueId val="{00000004-C702-4E73-89D0-4EEAF24820BD}"/>
            </c:ext>
          </c:extLst>
        </c:ser>
        <c:dLbls>
          <c:showLegendKey val="0"/>
          <c:showVal val="0"/>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200"/>
              <a:t>Have there been any tangible results (benefits, outcomes) from implementing the Digital Europe Programme in your country so far?</a:t>
            </a:r>
          </a:p>
        </c:rich>
      </c:tx>
      <c:layout>
        <c:manualLayout>
          <c:xMode val="edge"/>
          <c:yMode val="edge"/>
          <c:x val="0.15645167353238384"/>
          <c:y val="3.0158331239004774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spPr>
            <a:solidFill>
              <a:schemeClr val="accent5">
                <a:lumMod val="60000"/>
                <a:lumOff val="40000"/>
              </a:schemeClr>
            </a:solidFill>
            <a:effectLst>
              <a:outerShdw blurRad="63500" sx="102000" sy="102000" algn="ctr" rotWithShape="0">
                <a:prstClr val="black">
                  <a:alpha val="40000"/>
                </a:prstClr>
              </a:outerShdw>
            </a:effectLst>
          </c:spPr>
          <c:explosion val="4"/>
          <c:dPt>
            <c:idx val="0"/>
            <c:bubble3D val="0"/>
            <c:spPr>
              <a:solidFill>
                <a:schemeClr val="accent5">
                  <a:lumMod val="60000"/>
                  <a:lumOff val="40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1-783F-42D6-8E37-A6A189AACB13}"/>
              </c:ext>
            </c:extLst>
          </c:dPt>
          <c:dPt>
            <c:idx val="1"/>
            <c:bubble3D val="0"/>
            <c:spPr>
              <a:solidFill>
                <a:schemeClr val="accent5">
                  <a:lumMod val="75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3-783F-42D6-8E37-A6A189AACB13}"/>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'Graphs Answer'!$A$263:$A$264</c:f>
              <c:strCache>
                <c:ptCount val="2"/>
                <c:pt idx="0">
                  <c:v>Yes</c:v>
                </c:pt>
                <c:pt idx="1">
                  <c:v>Not to my knowledge</c:v>
                </c:pt>
              </c:strCache>
            </c:strRef>
          </c:cat>
          <c:val>
            <c:numRef>
              <c:f>'Graphs Answer'!$B$263:$B$264</c:f>
              <c:numCache>
                <c:formatCode>0%</c:formatCode>
                <c:ptCount val="2"/>
                <c:pt idx="0">
                  <c:v>0.46511627906976744</c:v>
                </c:pt>
                <c:pt idx="1">
                  <c:v>0.53488372093023251</c:v>
                </c:pt>
              </c:numCache>
            </c:numRef>
          </c:val>
          <c:extLst>
            <c:ext xmlns:c16="http://schemas.microsoft.com/office/drawing/2014/chart" uri="{C3380CC4-5D6E-409C-BE32-E72D297353CC}">
              <c16:uniqueId val="{00000004-783F-42D6-8E37-A6A189AACB13}"/>
            </c:ext>
          </c:extLst>
        </c:ser>
        <c:dLbls>
          <c:showLegendKey val="0"/>
          <c:showVal val="0"/>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400" b="0" i="0" u="none" strike="noStrike">
                <a:effectLst/>
              </a:rPr>
              <a:t>Have there been any tangible results (benefits, outcomes) from implementing the Digital Europe Programme in your country so far?</a:t>
            </a:r>
            <a:r>
              <a:rPr lang="bg-BG" sz="1400" b="0" i="0" u="none" strike="noStrike"/>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Sheet2!$C$65</c:f>
              <c:strCache>
                <c:ptCount val="1"/>
                <c:pt idx="0">
                  <c:v>Yes</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Sheet2!$B$66:$B$70</c:f>
              <c:strCache>
                <c:ptCount val="5"/>
                <c:pt idx="0">
                  <c:v>Germany</c:v>
                </c:pt>
                <c:pt idx="1">
                  <c:v>Malta</c:v>
                </c:pt>
                <c:pt idx="2">
                  <c:v>Poland</c:v>
                </c:pt>
                <c:pt idx="3">
                  <c:v>Portugal</c:v>
                </c:pt>
                <c:pt idx="4">
                  <c:v>Sweden</c:v>
                </c:pt>
              </c:strCache>
            </c:strRef>
          </c:cat>
          <c:val>
            <c:numRef>
              <c:f>Sheet2!$C$66:$C$70</c:f>
              <c:numCache>
                <c:formatCode>0%</c:formatCode>
                <c:ptCount val="5"/>
                <c:pt idx="0">
                  <c:v>0.8</c:v>
                </c:pt>
                <c:pt idx="1">
                  <c:v>0.67</c:v>
                </c:pt>
                <c:pt idx="2">
                  <c:v>0.13</c:v>
                </c:pt>
                <c:pt idx="3">
                  <c:v>0.25</c:v>
                </c:pt>
                <c:pt idx="4">
                  <c:v>0.2</c:v>
                </c:pt>
              </c:numCache>
            </c:numRef>
          </c:val>
          <c:extLst>
            <c:ext xmlns:c16="http://schemas.microsoft.com/office/drawing/2014/chart" uri="{C3380CC4-5D6E-409C-BE32-E72D297353CC}">
              <c16:uniqueId val="{00000000-D864-405D-A53D-A0A6D48C882D}"/>
            </c:ext>
          </c:extLst>
        </c:ser>
        <c:ser>
          <c:idx val="1"/>
          <c:order val="1"/>
          <c:tx>
            <c:strRef>
              <c:f>Sheet2!$D$65</c:f>
              <c:strCache>
                <c:ptCount val="1"/>
                <c:pt idx="0">
                  <c:v>Not to my Knowledge </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Sheet2!$B$66:$B$70</c:f>
              <c:strCache>
                <c:ptCount val="5"/>
                <c:pt idx="0">
                  <c:v>Germany</c:v>
                </c:pt>
                <c:pt idx="1">
                  <c:v>Malta</c:v>
                </c:pt>
                <c:pt idx="2">
                  <c:v>Poland</c:v>
                </c:pt>
                <c:pt idx="3">
                  <c:v>Portugal</c:v>
                </c:pt>
                <c:pt idx="4">
                  <c:v>Sweden</c:v>
                </c:pt>
              </c:strCache>
            </c:strRef>
          </c:cat>
          <c:val>
            <c:numRef>
              <c:f>Sheet2!$D$66:$D$70</c:f>
              <c:numCache>
                <c:formatCode>0%</c:formatCode>
                <c:ptCount val="5"/>
                <c:pt idx="0">
                  <c:v>0.2</c:v>
                </c:pt>
                <c:pt idx="1">
                  <c:v>0.33</c:v>
                </c:pt>
                <c:pt idx="2">
                  <c:v>0.88</c:v>
                </c:pt>
                <c:pt idx="3">
                  <c:v>0.75</c:v>
                </c:pt>
                <c:pt idx="4">
                  <c:v>0.8</c:v>
                </c:pt>
              </c:numCache>
            </c:numRef>
          </c:val>
          <c:extLst>
            <c:ext xmlns:c16="http://schemas.microsoft.com/office/drawing/2014/chart" uri="{C3380CC4-5D6E-409C-BE32-E72D297353CC}">
              <c16:uniqueId val="{00000001-D864-405D-A53D-A0A6D48C882D}"/>
            </c:ext>
          </c:extLst>
        </c:ser>
        <c:dLbls>
          <c:showLegendKey val="0"/>
          <c:showVal val="0"/>
          <c:showCatName val="0"/>
          <c:showSerName val="0"/>
          <c:showPercent val="0"/>
          <c:showBubbleSize val="0"/>
        </c:dLbls>
        <c:gapWidth val="150"/>
        <c:overlap val="100"/>
        <c:axId val="731254224"/>
        <c:axId val="731250616"/>
      </c:barChart>
      <c:catAx>
        <c:axId val="731254224"/>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31250616"/>
        <c:crosses val="autoZero"/>
        <c:auto val="1"/>
        <c:lblAlgn val="ctr"/>
        <c:lblOffset val="100"/>
        <c:noMultiLvlLbl val="0"/>
      </c:catAx>
      <c:valAx>
        <c:axId val="731250616"/>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3125422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400" b="0" i="0" u="none" strike="noStrike">
                <a:effectLst/>
              </a:rPr>
              <a:t>Have there been any tangible results (benefits, outcomes) from implementing the Digital Europe Programme in your country so far?</a:t>
            </a:r>
            <a:r>
              <a:rPr lang="bg-BG" sz="1400" b="0" i="0" u="none" strike="noStrike"/>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Sheet2!$B$94</c:f>
              <c:strCache>
                <c:ptCount val="1"/>
                <c:pt idx="0">
                  <c:v>Yes</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Sheet2!$C$93:$F$93</c:f>
              <c:strCache>
                <c:ptCount val="4"/>
                <c:pt idx="0">
                  <c:v>Business</c:v>
                </c:pt>
                <c:pt idx="1">
                  <c:v>Academia</c:v>
                </c:pt>
                <c:pt idx="2">
                  <c:v>Public Authorities</c:v>
                </c:pt>
                <c:pt idx="3">
                  <c:v>Other</c:v>
                </c:pt>
              </c:strCache>
            </c:strRef>
          </c:cat>
          <c:val>
            <c:numRef>
              <c:f>Sheet2!$C$94:$F$94</c:f>
              <c:numCache>
                <c:formatCode>0%</c:formatCode>
                <c:ptCount val="4"/>
                <c:pt idx="0">
                  <c:v>0.09</c:v>
                </c:pt>
                <c:pt idx="1">
                  <c:v>0.71</c:v>
                </c:pt>
                <c:pt idx="2">
                  <c:v>0.55000000000000004</c:v>
                </c:pt>
                <c:pt idx="3">
                  <c:v>0.25</c:v>
                </c:pt>
              </c:numCache>
            </c:numRef>
          </c:val>
          <c:extLst>
            <c:ext xmlns:c16="http://schemas.microsoft.com/office/drawing/2014/chart" uri="{C3380CC4-5D6E-409C-BE32-E72D297353CC}">
              <c16:uniqueId val="{00000000-CCE1-4CFC-AAC3-705EC54D36D2}"/>
            </c:ext>
          </c:extLst>
        </c:ser>
        <c:ser>
          <c:idx val="1"/>
          <c:order val="1"/>
          <c:tx>
            <c:strRef>
              <c:f>Sheet2!$B$95</c:f>
              <c:strCache>
                <c:ptCount val="1"/>
                <c:pt idx="0">
                  <c:v>Not to my knowledge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Sheet2!$C$93:$F$93</c:f>
              <c:strCache>
                <c:ptCount val="4"/>
                <c:pt idx="0">
                  <c:v>Business</c:v>
                </c:pt>
                <c:pt idx="1">
                  <c:v>Academia</c:v>
                </c:pt>
                <c:pt idx="2">
                  <c:v>Public Authorities</c:v>
                </c:pt>
                <c:pt idx="3">
                  <c:v>Other</c:v>
                </c:pt>
              </c:strCache>
            </c:strRef>
          </c:cat>
          <c:val>
            <c:numRef>
              <c:f>Sheet2!$C$95:$F$95</c:f>
              <c:numCache>
                <c:formatCode>0%</c:formatCode>
                <c:ptCount val="4"/>
                <c:pt idx="0">
                  <c:v>0.91</c:v>
                </c:pt>
                <c:pt idx="1">
                  <c:v>0.28999999999999998</c:v>
                </c:pt>
                <c:pt idx="2">
                  <c:v>0.45</c:v>
                </c:pt>
                <c:pt idx="3">
                  <c:v>0.75</c:v>
                </c:pt>
              </c:numCache>
            </c:numRef>
          </c:val>
          <c:extLst>
            <c:ext xmlns:c16="http://schemas.microsoft.com/office/drawing/2014/chart" uri="{C3380CC4-5D6E-409C-BE32-E72D297353CC}">
              <c16:uniqueId val="{00000001-CCE1-4CFC-AAC3-705EC54D36D2}"/>
            </c:ext>
          </c:extLst>
        </c:ser>
        <c:dLbls>
          <c:showLegendKey val="0"/>
          <c:showVal val="0"/>
          <c:showCatName val="0"/>
          <c:showSerName val="0"/>
          <c:showPercent val="0"/>
          <c:showBubbleSize val="0"/>
        </c:dLbls>
        <c:gapWidth val="150"/>
        <c:overlap val="100"/>
        <c:axId val="849367600"/>
        <c:axId val="849368256"/>
      </c:barChart>
      <c:catAx>
        <c:axId val="849367600"/>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49368256"/>
        <c:crosses val="autoZero"/>
        <c:auto val="1"/>
        <c:lblAlgn val="ctr"/>
        <c:lblOffset val="100"/>
        <c:noMultiLvlLbl val="0"/>
      </c:catAx>
      <c:valAx>
        <c:axId val="849368256"/>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4936760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200"/>
              <a:t>To your knowledge, have there been any obstacles to effectively implementing EDIH and advanced digital skills activities in your country so far?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tx>
            <c:strRef>
              <c:f>'Graphs Answer'!$B$284</c:f>
              <c:strCache>
                <c:ptCount val="1"/>
                <c:pt idx="0">
                  <c:v>EDIHs</c:v>
                </c:pt>
              </c:strCache>
            </c:strRef>
          </c:tx>
          <c:spPr>
            <a:solidFill>
              <a:schemeClr val="accent5">
                <a:lumMod val="7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Answer'!$A$285:$A$290</c:f>
              <c:strCache>
                <c:ptCount val="6"/>
                <c:pt idx="0">
                  <c:v>The European Commission’s programme framework is too vague</c:v>
                </c:pt>
                <c:pt idx="1">
                  <c:v>The European Commission’s programme framework is too strict</c:v>
                </c:pt>
                <c:pt idx="2">
                  <c:v>Lack of support from national/regional stakeholders</c:v>
                </c:pt>
                <c:pt idx="3">
                  <c:v> Problems with co-financing</c:v>
                </c:pt>
                <c:pt idx="4">
                  <c:v>The selection of organisations that implement the programme was not appropriate</c:v>
                </c:pt>
                <c:pt idx="5">
                  <c:v>Inconsistency between national/regional and European Commission programme objectives and support mechanisms</c:v>
                </c:pt>
              </c:strCache>
            </c:strRef>
          </c:cat>
          <c:val>
            <c:numRef>
              <c:f>'Graphs Answer'!$B$285:$B$290</c:f>
              <c:numCache>
                <c:formatCode>0%</c:formatCode>
                <c:ptCount val="6"/>
                <c:pt idx="0">
                  <c:v>0.49</c:v>
                </c:pt>
                <c:pt idx="1">
                  <c:v>0.35</c:v>
                </c:pt>
                <c:pt idx="2">
                  <c:v>0.47</c:v>
                </c:pt>
                <c:pt idx="3">
                  <c:v>0.79</c:v>
                </c:pt>
                <c:pt idx="4">
                  <c:v>0.49</c:v>
                </c:pt>
                <c:pt idx="5">
                  <c:v>0.65</c:v>
                </c:pt>
              </c:numCache>
            </c:numRef>
          </c:val>
          <c:extLst>
            <c:ext xmlns:c16="http://schemas.microsoft.com/office/drawing/2014/chart" uri="{C3380CC4-5D6E-409C-BE32-E72D297353CC}">
              <c16:uniqueId val="{00000000-3933-4B93-84FE-4EF51094FB57}"/>
            </c:ext>
          </c:extLst>
        </c:ser>
        <c:ser>
          <c:idx val="1"/>
          <c:order val="1"/>
          <c:tx>
            <c:strRef>
              <c:f>'Graphs Answer'!$C$284</c:f>
              <c:strCache>
                <c:ptCount val="1"/>
                <c:pt idx="0">
                  <c:v>Digital skills advancement</c:v>
                </c:pt>
              </c:strCache>
            </c:strRef>
          </c:tx>
          <c:spPr>
            <a:solidFill>
              <a:schemeClr val="accent5">
                <a:lumMod val="40000"/>
                <a:lumOff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Answer'!$A$285:$A$290</c:f>
              <c:strCache>
                <c:ptCount val="6"/>
                <c:pt idx="0">
                  <c:v>The European Commission’s programme framework is too vague</c:v>
                </c:pt>
                <c:pt idx="1">
                  <c:v>The European Commission’s programme framework is too strict</c:v>
                </c:pt>
                <c:pt idx="2">
                  <c:v>Lack of support from national/regional stakeholders</c:v>
                </c:pt>
                <c:pt idx="3">
                  <c:v> Problems with co-financing</c:v>
                </c:pt>
                <c:pt idx="4">
                  <c:v>The selection of organisations that implement the programme was not appropriate</c:v>
                </c:pt>
                <c:pt idx="5">
                  <c:v>Inconsistency between national/regional and European Commission programme objectives and support mechanisms</c:v>
                </c:pt>
              </c:strCache>
            </c:strRef>
          </c:cat>
          <c:val>
            <c:numRef>
              <c:f>'Graphs Answer'!$C$285:$C$290</c:f>
              <c:numCache>
                <c:formatCode>0%</c:formatCode>
                <c:ptCount val="6"/>
                <c:pt idx="0">
                  <c:v>0.7</c:v>
                </c:pt>
                <c:pt idx="1">
                  <c:v>0.77</c:v>
                </c:pt>
                <c:pt idx="2">
                  <c:v>0.74</c:v>
                </c:pt>
                <c:pt idx="3">
                  <c:v>0.53</c:v>
                </c:pt>
                <c:pt idx="4">
                  <c:v>0.65</c:v>
                </c:pt>
                <c:pt idx="5">
                  <c:v>0.57999999999999996</c:v>
                </c:pt>
              </c:numCache>
            </c:numRef>
          </c:val>
          <c:extLst>
            <c:ext xmlns:c16="http://schemas.microsoft.com/office/drawing/2014/chart" uri="{C3380CC4-5D6E-409C-BE32-E72D297353CC}">
              <c16:uniqueId val="{00000001-3933-4B93-84FE-4EF51094FB57}"/>
            </c:ext>
          </c:extLst>
        </c:ser>
        <c:dLbls>
          <c:showLegendKey val="0"/>
          <c:showVal val="0"/>
          <c:showCatName val="0"/>
          <c:showSerName val="0"/>
          <c:showPercent val="0"/>
          <c:showBubbleSize val="0"/>
        </c:dLbls>
        <c:gapWidth val="182"/>
        <c:axId val="780256744"/>
        <c:axId val="780258056"/>
      </c:barChart>
      <c:catAx>
        <c:axId val="780256744"/>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0258056"/>
        <c:crosses val="autoZero"/>
        <c:auto val="1"/>
        <c:lblAlgn val="ctr"/>
        <c:lblOffset val="100"/>
        <c:noMultiLvlLbl val="0"/>
      </c:catAx>
      <c:valAx>
        <c:axId val="780258056"/>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025674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200"/>
              <a:t>How relevant has the Digital Europe Programme been in shaping the digital transformation of your country's society and economy so far?</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w="19050">
              <a:solidFill>
                <a:schemeClr val="lt1"/>
              </a:solidFill>
            </a:ln>
            <a:effectLst>
              <a:outerShdw blurRad="63500" sx="102000" sy="102000" algn="ctr" rotWithShape="0">
                <a:prstClr val="black">
                  <a:alpha val="40000"/>
                </a:prstClr>
              </a:outerShdw>
            </a:effectLst>
          </c:spPr>
          <c:invertIfNegative val="0"/>
          <c:dPt>
            <c:idx val="0"/>
            <c:invertIfNegative val="0"/>
            <c:bubble3D val="0"/>
            <c:spPr>
              <a:solidFill>
                <a:schemeClr val="accent6"/>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1-C744-4474-B6AD-7FE780B80851}"/>
              </c:ext>
            </c:extLst>
          </c:dPt>
          <c:dPt>
            <c:idx val="1"/>
            <c:invertIfNegative val="0"/>
            <c:bubble3D val="0"/>
            <c:spPr>
              <a:solidFill>
                <a:schemeClr val="accent6">
                  <a:lumMod val="60000"/>
                  <a:lumOff val="40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3-C744-4474-B6AD-7FE780B80851}"/>
              </c:ext>
            </c:extLst>
          </c:dPt>
          <c:dPt>
            <c:idx val="2"/>
            <c:invertIfNegative val="0"/>
            <c:bubble3D val="0"/>
            <c:spPr>
              <a:solidFill>
                <a:srgbClr val="FD9A7F"/>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5-C744-4474-B6AD-7FE780B80851}"/>
              </c:ext>
            </c:extLst>
          </c:dPt>
          <c:dPt>
            <c:idx val="3"/>
            <c:invertIfNegative val="0"/>
            <c:bubble3D val="0"/>
            <c:spPr>
              <a:solidFill>
                <a:srgbClr val="FF0000"/>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7-C744-4474-B6AD-7FE780B80851}"/>
              </c:ext>
            </c:extLst>
          </c:dPt>
          <c:dPt>
            <c:idx val="4"/>
            <c:invertIfNegative val="0"/>
            <c:bubble3D val="0"/>
            <c:spPr>
              <a:solidFill>
                <a:schemeClr val="accent1"/>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9-C744-4474-B6AD-7FE780B80851}"/>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Answer'!$A$305:$A$309</c:f>
              <c:strCache>
                <c:ptCount val="5"/>
                <c:pt idx="0">
                  <c:v>Very relevant</c:v>
                </c:pt>
                <c:pt idx="1">
                  <c:v>Moderately relevant</c:v>
                </c:pt>
                <c:pt idx="2">
                  <c:v>Not very relevant</c:v>
                </c:pt>
                <c:pt idx="3">
                  <c:v>Not at all relevant</c:v>
                </c:pt>
                <c:pt idx="4">
                  <c:v>Unsure</c:v>
                </c:pt>
              </c:strCache>
            </c:strRef>
          </c:cat>
          <c:val>
            <c:numRef>
              <c:f>'Graphs Answer'!$B$305:$B$309</c:f>
              <c:numCache>
                <c:formatCode>0%</c:formatCode>
                <c:ptCount val="5"/>
                <c:pt idx="0">
                  <c:v>0.20930232558139536</c:v>
                </c:pt>
                <c:pt idx="1">
                  <c:v>0.27906976744186046</c:v>
                </c:pt>
                <c:pt idx="2">
                  <c:v>0.18604651162790697</c:v>
                </c:pt>
                <c:pt idx="3">
                  <c:v>4.6511627906976744E-2</c:v>
                </c:pt>
                <c:pt idx="4">
                  <c:v>0.27906976744186046</c:v>
                </c:pt>
              </c:numCache>
            </c:numRef>
          </c:val>
          <c:extLst>
            <c:ext xmlns:c16="http://schemas.microsoft.com/office/drawing/2014/chart" uri="{C3380CC4-5D6E-409C-BE32-E72D297353CC}">
              <c16:uniqueId val="{0000000A-C744-4474-B6AD-7FE780B80851}"/>
            </c:ext>
          </c:extLst>
        </c:ser>
        <c:dLbls>
          <c:showLegendKey val="0"/>
          <c:showVal val="0"/>
          <c:showCatName val="0"/>
          <c:showSerName val="0"/>
          <c:showPercent val="0"/>
          <c:showBubbleSize val="0"/>
        </c:dLbls>
        <c:gapWidth val="100"/>
        <c:axId val="832342848"/>
        <c:axId val="832340224"/>
      </c:barChart>
      <c:catAx>
        <c:axId val="832342848"/>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32340224"/>
        <c:crosses val="autoZero"/>
        <c:auto val="1"/>
        <c:lblAlgn val="ctr"/>
        <c:lblOffset val="100"/>
        <c:noMultiLvlLbl val="0"/>
      </c:catAx>
      <c:valAx>
        <c:axId val="832340224"/>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32342848"/>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400" b="0" i="0" u="none" strike="noStrike">
                <a:effectLst/>
              </a:rPr>
              <a:t>How relevant has the Digital Europe Programme been in shaping the digital transformation of your country's society and economy so far?</a:t>
            </a:r>
            <a:r>
              <a:rPr lang="bg-BG" sz="1400" b="0" i="0" u="none" strike="noStrike"/>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Sheet2!$C$164</c:f>
              <c:strCache>
                <c:ptCount val="1"/>
                <c:pt idx="0">
                  <c:v>Very relevant</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Sheet2!$B$165:$B$169</c:f>
              <c:strCache>
                <c:ptCount val="5"/>
                <c:pt idx="0">
                  <c:v>Germany</c:v>
                </c:pt>
                <c:pt idx="1">
                  <c:v>Malta</c:v>
                </c:pt>
                <c:pt idx="2">
                  <c:v>Poland</c:v>
                </c:pt>
                <c:pt idx="3">
                  <c:v>Portugal</c:v>
                </c:pt>
                <c:pt idx="4">
                  <c:v>Sweden</c:v>
                </c:pt>
              </c:strCache>
            </c:strRef>
          </c:cat>
          <c:val>
            <c:numRef>
              <c:f>Sheet2!$C$165:$C$169</c:f>
              <c:numCache>
                <c:formatCode>0%</c:formatCode>
                <c:ptCount val="5"/>
                <c:pt idx="0">
                  <c:v>0.4</c:v>
                </c:pt>
                <c:pt idx="1">
                  <c:v>0.17</c:v>
                </c:pt>
                <c:pt idx="2">
                  <c:v>0</c:v>
                </c:pt>
                <c:pt idx="3">
                  <c:v>0</c:v>
                </c:pt>
                <c:pt idx="4">
                  <c:v>0.2</c:v>
                </c:pt>
              </c:numCache>
            </c:numRef>
          </c:val>
          <c:extLst>
            <c:ext xmlns:c16="http://schemas.microsoft.com/office/drawing/2014/chart" uri="{C3380CC4-5D6E-409C-BE32-E72D297353CC}">
              <c16:uniqueId val="{00000000-8331-47F2-986D-C13A9D0303F5}"/>
            </c:ext>
          </c:extLst>
        </c:ser>
        <c:ser>
          <c:idx val="1"/>
          <c:order val="1"/>
          <c:tx>
            <c:strRef>
              <c:f>Sheet2!$D$164</c:f>
              <c:strCache>
                <c:ptCount val="1"/>
                <c:pt idx="0">
                  <c:v>Moderately relevant</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Sheet2!$B$165:$B$169</c:f>
              <c:strCache>
                <c:ptCount val="5"/>
                <c:pt idx="0">
                  <c:v>Germany</c:v>
                </c:pt>
                <c:pt idx="1">
                  <c:v>Malta</c:v>
                </c:pt>
                <c:pt idx="2">
                  <c:v>Poland</c:v>
                </c:pt>
                <c:pt idx="3">
                  <c:v>Portugal</c:v>
                </c:pt>
                <c:pt idx="4">
                  <c:v>Sweden</c:v>
                </c:pt>
              </c:strCache>
            </c:strRef>
          </c:cat>
          <c:val>
            <c:numRef>
              <c:f>Sheet2!$D$165:$D$169</c:f>
              <c:numCache>
                <c:formatCode>0%</c:formatCode>
                <c:ptCount val="5"/>
                <c:pt idx="0">
                  <c:v>0.33</c:v>
                </c:pt>
                <c:pt idx="1">
                  <c:v>0.17</c:v>
                </c:pt>
                <c:pt idx="2">
                  <c:v>0.38</c:v>
                </c:pt>
                <c:pt idx="3">
                  <c:v>0.5</c:v>
                </c:pt>
                <c:pt idx="4">
                  <c:v>0.1</c:v>
                </c:pt>
              </c:numCache>
            </c:numRef>
          </c:val>
          <c:extLst>
            <c:ext xmlns:c16="http://schemas.microsoft.com/office/drawing/2014/chart" uri="{C3380CC4-5D6E-409C-BE32-E72D297353CC}">
              <c16:uniqueId val="{00000001-8331-47F2-986D-C13A9D0303F5}"/>
            </c:ext>
          </c:extLst>
        </c:ser>
        <c:ser>
          <c:idx val="2"/>
          <c:order val="2"/>
          <c:tx>
            <c:strRef>
              <c:f>Sheet2!$E$164</c:f>
              <c:strCache>
                <c:ptCount val="1"/>
                <c:pt idx="0">
                  <c:v>Not very relevant</c:v>
                </c:pt>
              </c:strCache>
            </c:strRef>
          </c:tx>
          <c:spPr>
            <a:solidFill>
              <a:srgbClr val="FC6F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Sheet2!$B$165:$B$169</c:f>
              <c:strCache>
                <c:ptCount val="5"/>
                <c:pt idx="0">
                  <c:v>Germany</c:v>
                </c:pt>
                <c:pt idx="1">
                  <c:v>Malta</c:v>
                </c:pt>
                <c:pt idx="2">
                  <c:v>Poland</c:v>
                </c:pt>
                <c:pt idx="3">
                  <c:v>Portugal</c:v>
                </c:pt>
                <c:pt idx="4">
                  <c:v>Sweden</c:v>
                </c:pt>
              </c:strCache>
            </c:strRef>
          </c:cat>
          <c:val>
            <c:numRef>
              <c:f>Sheet2!$E$165:$E$169</c:f>
              <c:numCache>
                <c:formatCode>0%</c:formatCode>
                <c:ptCount val="5"/>
                <c:pt idx="0">
                  <c:v>7.0000000000000007E-2</c:v>
                </c:pt>
                <c:pt idx="1">
                  <c:v>0.17</c:v>
                </c:pt>
                <c:pt idx="2">
                  <c:v>0.38</c:v>
                </c:pt>
                <c:pt idx="3">
                  <c:v>0.25</c:v>
                </c:pt>
                <c:pt idx="4">
                  <c:v>0.2</c:v>
                </c:pt>
              </c:numCache>
            </c:numRef>
          </c:val>
          <c:extLst>
            <c:ext xmlns:c16="http://schemas.microsoft.com/office/drawing/2014/chart" uri="{C3380CC4-5D6E-409C-BE32-E72D297353CC}">
              <c16:uniqueId val="{00000002-8331-47F2-986D-C13A9D0303F5}"/>
            </c:ext>
          </c:extLst>
        </c:ser>
        <c:ser>
          <c:idx val="3"/>
          <c:order val="3"/>
          <c:tx>
            <c:strRef>
              <c:f>Sheet2!$F$164</c:f>
              <c:strCache>
                <c:ptCount val="1"/>
                <c:pt idx="0">
                  <c:v>Not at all relevant</c:v>
                </c:pt>
              </c:strCache>
            </c:strRef>
          </c:tx>
          <c:spPr>
            <a:solidFill>
              <a:srgbClr val="FF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Sheet2!$B$165:$B$169</c:f>
              <c:strCache>
                <c:ptCount val="5"/>
                <c:pt idx="0">
                  <c:v>Germany</c:v>
                </c:pt>
                <c:pt idx="1">
                  <c:v>Malta</c:v>
                </c:pt>
                <c:pt idx="2">
                  <c:v>Poland</c:v>
                </c:pt>
                <c:pt idx="3">
                  <c:v>Portugal</c:v>
                </c:pt>
                <c:pt idx="4">
                  <c:v>Sweden</c:v>
                </c:pt>
              </c:strCache>
            </c:strRef>
          </c:cat>
          <c:val>
            <c:numRef>
              <c:f>Sheet2!$F$165:$F$169</c:f>
              <c:numCache>
                <c:formatCode>0%</c:formatCode>
                <c:ptCount val="5"/>
                <c:pt idx="0">
                  <c:v>0</c:v>
                </c:pt>
                <c:pt idx="1">
                  <c:v>0.17</c:v>
                </c:pt>
                <c:pt idx="2">
                  <c:v>0</c:v>
                </c:pt>
                <c:pt idx="3">
                  <c:v>0.25</c:v>
                </c:pt>
                <c:pt idx="4">
                  <c:v>0</c:v>
                </c:pt>
              </c:numCache>
            </c:numRef>
          </c:val>
          <c:extLst>
            <c:ext xmlns:c16="http://schemas.microsoft.com/office/drawing/2014/chart" uri="{C3380CC4-5D6E-409C-BE32-E72D297353CC}">
              <c16:uniqueId val="{00000003-8331-47F2-986D-C13A9D0303F5}"/>
            </c:ext>
          </c:extLst>
        </c:ser>
        <c:ser>
          <c:idx val="4"/>
          <c:order val="4"/>
          <c:tx>
            <c:strRef>
              <c:f>Sheet2!$G$164</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Sheet2!$B$165:$B$169</c:f>
              <c:strCache>
                <c:ptCount val="5"/>
                <c:pt idx="0">
                  <c:v>Germany</c:v>
                </c:pt>
                <c:pt idx="1">
                  <c:v>Malta</c:v>
                </c:pt>
                <c:pt idx="2">
                  <c:v>Poland</c:v>
                </c:pt>
                <c:pt idx="3">
                  <c:v>Portugal</c:v>
                </c:pt>
                <c:pt idx="4">
                  <c:v>Sweden</c:v>
                </c:pt>
              </c:strCache>
            </c:strRef>
          </c:cat>
          <c:val>
            <c:numRef>
              <c:f>Sheet2!$G$165:$G$169</c:f>
              <c:numCache>
                <c:formatCode>0%</c:formatCode>
                <c:ptCount val="5"/>
                <c:pt idx="0">
                  <c:v>0.2</c:v>
                </c:pt>
                <c:pt idx="1">
                  <c:v>0.33</c:v>
                </c:pt>
                <c:pt idx="2">
                  <c:v>0.25</c:v>
                </c:pt>
                <c:pt idx="3">
                  <c:v>0</c:v>
                </c:pt>
                <c:pt idx="4">
                  <c:v>0.5</c:v>
                </c:pt>
              </c:numCache>
            </c:numRef>
          </c:val>
          <c:extLst>
            <c:ext xmlns:c16="http://schemas.microsoft.com/office/drawing/2014/chart" uri="{C3380CC4-5D6E-409C-BE32-E72D297353CC}">
              <c16:uniqueId val="{00000004-8331-47F2-986D-C13A9D0303F5}"/>
            </c:ext>
          </c:extLst>
        </c:ser>
        <c:dLbls>
          <c:showLegendKey val="0"/>
          <c:showVal val="0"/>
          <c:showCatName val="0"/>
          <c:showSerName val="0"/>
          <c:showPercent val="0"/>
          <c:showBubbleSize val="0"/>
        </c:dLbls>
        <c:gapWidth val="150"/>
        <c:overlap val="100"/>
        <c:axId val="878269456"/>
        <c:axId val="878271752"/>
      </c:barChart>
      <c:catAx>
        <c:axId val="878269456"/>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8271752"/>
        <c:crosses val="autoZero"/>
        <c:auto val="1"/>
        <c:lblAlgn val="ctr"/>
        <c:lblOffset val="100"/>
        <c:noMultiLvlLbl val="0"/>
      </c:catAx>
      <c:valAx>
        <c:axId val="878271752"/>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826945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200"/>
              <a:t>How relevant are the Digital Europe Programme's objectives in terms of the EDIHs, considering Europe's current and emerging needs?</a:t>
            </a:r>
          </a:p>
        </c:rich>
      </c:tx>
      <c:layout>
        <c:manualLayout>
          <c:xMode val="edge"/>
          <c:yMode val="edge"/>
          <c:x val="0.11672778561354019"/>
          <c:y val="0"/>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spPr>
            <a:solidFill>
              <a:schemeClr val="accent1"/>
            </a:solidFill>
            <a:ln w="19050">
              <a:solidFill>
                <a:schemeClr val="lt1"/>
              </a:solidFill>
            </a:ln>
            <a:effectLst>
              <a:outerShdw blurRad="63500" sx="102000" sy="102000" algn="ctr" rotWithShape="0">
                <a:prstClr val="black">
                  <a:alpha val="40000"/>
                </a:prstClr>
              </a:outerShdw>
            </a:effectLst>
          </c:spPr>
          <c:invertIfNegative val="0"/>
          <c:dPt>
            <c:idx val="0"/>
            <c:invertIfNegative val="0"/>
            <c:bubble3D val="0"/>
            <c:spPr>
              <a:solidFill>
                <a:schemeClr val="accent6"/>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1-B240-4F8D-967A-1F0B5AA72A3E}"/>
              </c:ext>
            </c:extLst>
          </c:dPt>
          <c:dPt>
            <c:idx val="1"/>
            <c:invertIfNegative val="0"/>
            <c:bubble3D val="0"/>
            <c:spPr>
              <a:solidFill>
                <a:schemeClr val="accent6">
                  <a:lumMod val="60000"/>
                  <a:lumOff val="40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3-B240-4F8D-967A-1F0B5AA72A3E}"/>
              </c:ext>
            </c:extLst>
          </c:dPt>
          <c:dPt>
            <c:idx val="2"/>
            <c:invertIfNegative val="0"/>
            <c:bubble3D val="0"/>
            <c:spPr>
              <a:solidFill>
                <a:srgbClr val="FD9A7F"/>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5-B240-4F8D-967A-1F0B5AA72A3E}"/>
              </c:ext>
            </c:extLst>
          </c:dPt>
          <c:dPt>
            <c:idx val="3"/>
            <c:invertIfNegative val="0"/>
            <c:bubble3D val="0"/>
            <c:spPr>
              <a:solidFill>
                <a:srgbClr val="FF0000"/>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7-B240-4F8D-967A-1F0B5AA72A3E}"/>
              </c:ext>
            </c:extLst>
          </c:dPt>
          <c:dPt>
            <c:idx val="4"/>
            <c:invertIfNegative val="0"/>
            <c:bubble3D val="0"/>
            <c:spPr>
              <a:solidFill>
                <a:schemeClr val="accent1"/>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9-B240-4F8D-967A-1F0B5AA72A3E}"/>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Answer'!$A$326:$A$330</c:f>
              <c:strCache>
                <c:ptCount val="5"/>
                <c:pt idx="0">
                  <c:v>Very relevant</c:v>
                </c:pt>
                <c:pt idx="1">
                  <c:v>Moderately relevant</c:v>
                </c:pt>
                <c:pt idx="2">
                  <c:v>Not very relevant</c:v>
                </c:pt>
                <c:pt idx="3">
                  <c:v>Not at all relevant</c:v>
                </c:pt>
                <c:pt idx="4">
                  <c:v>Unsure</c:v>
                </c:pt>
              </c:strCache>
            </c:strRef>
          </c:cat>
          <c:val>
            <c:numRef>
              <c:f>'Graphs Answer'!$B$326:$B$330</c:f>
              <c:numCache>
                <c:formatCode>0%</c:formatCode>
                <c:ptCount val="5"/>
                <c:pt idx="0">
                  <c:v>0.67441860465116277</c:v>
                </c:pt>
                <c:pt idx="1">
                  <c:v>9.3023255813953487E-2</c:v>
                </c:pt>
                <c:pt idx="2">
                  <c:v>2.3255813953488372E-2</c:v>
                </c:pt>
                <c:pt idx="3">
                  <c:v>0</c:v>
                </c:pt>
                <c:pt idx="4">
                  <c:v>0.20930232558139536</c:v>
                </c:pt>
              </c:numCache>
            </c:numRef>
          </c:val>
          <c:extLst>
            <c:ext xmlns:c16="http://schemas.microsoft.com/office/drawing/2014/chart" uri="{C3380CC4-5D6E-409C-BE32-E72D297353CC}">
              <c16:uniqueId val="{0000000A-B240-4F8D-967A-1F0B5AA72A3E}"/>
            </c:ext>
          </c:extLst>
        </c:ser>
        <c:dLbls>
          <c:showLegendKey val="0"/>
          <c:showVal val="0"/>
          <c:showCatName val="0"/>
          <c:showSerName val="0"/>
          <c:showPercent val="0"/>
          <c:showBubbleSize val="0"/>
        </c:dLbls>
        <c:gapWidth val="100"/>
        <c:axId val="781539328"/>
        <c:axId val="781541952"/>
      </c:barChart>
      <c:valAx>
        <c:axId val="781541952"/>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1539328"/>
        <c:crosses val="autoZero"/>
        <c:crossBetween val="between"/>
      </c:valAx>
      <c:catAx>
        <c:axId val="781539328"/>
        <c:scaling>
          <c:orientation val="maxMin"/>
        </c:scaling>
        <c:delete val="0"/>
        <c:axPos val="l"/>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1541952"/>
        <c:crosses val="autoZero"/>
        <c:auto val="1"/>
        <c:lblAlgn val="ctr"/>
        <c:lblOffset val="100"/>
        <c:noMultiLvlLbl val="0"/>
      </c:cat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200"/>
              <a:t>How relevant are the Digital Europe Programme’s objectives in terms of advanced digital skills?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spPr>
            <a:solidFill>
              <a:schemeClr val="accent1"/>
            </a:solidFill>
            <a:ln w="19050">
              <a:solidFill>
                <a:schemeClr val="lt1"/>
              </a:solidFill>
            </a:ln>
            <a:effectLst>
              <a:outerShdw blurRad="63500" sx="102000" sy="102000" algn="ctr" rotWithShape="0">
                <a:prstClr val="black">
                  <a:alpha val="40000"/>
                </a:prstClr>
              </a:outerShdw>
            </a:effectLst>
          </c:spPr>
          <c:invertIfNegative val="0"/>
          <c:dPt>
            <c:idx val="0"/>
            <c:invertIfNegative val="0"/>
            <c:bubble3D val="0"/>
            <c:spPr>
              <a:solidFill>
                <a:schemeClr val="accent6"/>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1-5C22-473E-87BC-E18D3C38B7C1}"/>
              </c:ext>
            </c:extLst>
          </c:dPt>
          <c:dPt>
            <c:idx val="1"/>
            <c:invertIfNegative val="0"/>
            <c:bubble3D val="0"/>
            <c:spPr>
              <a:solidFill>
                <a:schemeClr val="accent6">
                  <a:lumMod val="60000"/>
                  <a:lumOff val="40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3-5C22-473E-87BC-E18D3C38B7C1}"/>
              </c:ext>
            </c:extLst>
          </c:dPt>
          <c:dPt>
            <c:idx val="2"/>
            <c:invertIfNegative val="0"/>
            <c:bubble3D val="0"/>
            <c:spPr>
              <a:solidFill>
                <a:srgbClr val="FD9A7F"/>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5-5C22-473E-87BC-E18D3C38B7C1}"/>
              </c:ext>
            </c:extLst>
          </c:dPt>
          <c:dPt>
            <c:idx val="3"/>
            <c:invertIfNegative val="0"/>
            <c:bubble3D val="0"/>
            <c:spPr>
              <a:solidFill>
                <a:srgbClr val="FF0000"/>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7-5C22-473E-87BC-E18D3C38B7C1}"/>
              </c:ext>
            </c:extLst>
          </c:dPt>
          <c:dPt>
            <c:idx val="4"/>
            <c:invertIfNegative val="0"/>
            <c:bubble3D val="0"/>
            <c:spPr>
              <a:solidFill>
                <a:schemeClr val="accent1"/>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9-5C22-473E-87BC-E18D3C38B7C1}"/>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Answer'!$A$347:$A$351</c:f>
              <c:strCache>
                <c:ptCount val="5"/>
                <c:pt idx="0">
                  <c:v>Very relevant</c:v>
                </c:pt>
                <c:pt idx="1">
                  <c:v>Moderately relevant</c:v>
                </c:pt>
                <c:pt idx="2">
                  <c:v>Not very relevant</c:v>
                </c:pt>
                <c:pt idx="3">
                  <c:v>Not at all relevant</c:v>
                </c:pt>
                <c:pt idx="4">
                  <c:v>Unsure</c:v>
                </c:pt>
              </c:strCache>
            </c:strRef>
          </c:cat>
          <c:val>
            <c:numRef>
              <c:f>'Graphs Answer'!$B$347:$B$351</c:f>
              <c:numCache>
                <c:formatCode>0%</c:formatCode>
                <c:ptCount val="5"/>
                <c:pt idx="0">
                  <c:v>0.48837209302325574</c:v>
                </c:pt>
                <c:pt idx="1">
                  <c:v>0.16279069767441862</c:v>
                </c:pt>
                <c:pt idx="2">
                  <c:v>6.9767441860465115E-2</c:v>
                </c:pt>
                <c:pt idx="3">
                  <c:v>0</c:v>
                </c:pt>
                <c:pt idx="4">
                  <c:v>0.27906976744186046</c:v>
                </c:pt>
              </c:numCache>
            </c:numRef>
          </c:val>
          <c:extLst>
            <c:ext xmlns:c16="http://schemas.microsoft.com/office/drawing/2014/chart" uri="{C3380CC4-5D6E-409C-BE32-E72D297353CC}">
              <c16:uniqueId val="{0000000A-5C22-473E-87BC-E18D3C38B7C1}"/>
            </c:ext>
          </c:extLst>
        </c:ser>
        <c:dLbls>
          <c:showLegendKey val="0"/>
          <c:showVal val="0"/>
          <c:showCatName val="0"/>
          <c:showSerName val="0"/>
          <c:showPercent val="0"/>
          <c:showBubbleSize val="0"/>
        </c:dLbls>
        <c:gapWidth val="100"/>
        <c:axId val="705157080"/>
        <c:axId val="705156752"/>
      </c:barChart>
      <c:valAx>
        <c:axId val="705156752"/>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05157080"/>
        <c:crosses val="autoZero"/>
        <c:crossBetween val="between"/>
      </c:valAx>
      <c:catAx>
        <c:axId val="705157080"/>
        <c:scaling>
          <c:orientation val="maxMin"/>
        </c:scaling>
        <c:delete val="0"/>
        <c:axPos val="l"/>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05156752"/>
        <c:crosses val="autoZero"/>
        <c:auto val="1"/>
        <c:lblAlgn val="ctr"/>
        <c:lblOffset val="100"/>
        <c:noMultiLvlLbl val="0"/>
      </c:cat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a:t> </a:t>
            </a:r>
            <a:r>
              <a:rPr lang="bg-BG" sz="1200"/>
              <a:t>Does the advanced digital skills training meet the current emerging skills gap in Europe?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5">
                <a:lumMod val="60000"/>
                <a:lumOff val="40000"/>
              </a:schemeClr>
            </a:solidFill>
            <a:ln w="19050">
              <a:solidFill>
                <a:schemeClr val="lt1"/>
              </a:solidFill>
            </a:ln>
            <a:effectLst>
              <a:outerShdw blurRad="63500" sx="102000" sy="102000" algn="ctr" rotWithShape="0">
                <a:prstClr val="black">
                  <a:alpha val="40000"/>
                </a:prstClr>
              </a:outerShdw>
            </a:effectLst>
          </c:spPr>
          <c:invertIfNegative val="0"/>
          <c:dPt>
            <c:idx val="0"/>
            <c:invertIfNegative val="0"/>
            <c:bubble3D val="0"/>
            <c:spPr>
              <a:solidFill>
                <a:schemeClr val="accent5">
                  <a:lumMod val="60000"/>
                  <a:lumOff val="40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1-C60A-4774-8655-D7CBDD4769D6}"/>
              </c:ext>
            </c:extLst>
          </c:dPt>
          <c:dPt>
            <c:idx val="1"/>
            <c:invertIfNegative val="0"/>
            <c:bubble3D val="0"/>
            <c:spPr>
              <a:solidFill>
                <a:schemeClr val="accent5">
                  <a:lumMod val="75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3-C60A-4774-8655-D7CBDD4769D6}"/>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Answer'!$A$367:$A$368</c:f>
              <c:strCache>
                <c:ptCount val="2"/>
                <c:pt idx="0">
                  <c:v>Yes</c:v>
                </c:pt>
                <c:pt idx="1">
                  <c:v>Not to my knowledge</c:v>
                </c:pt>
              </c:strCache>
            </c:strRef>
          </c:cat>
          <c:val>
            <c:numRef>
              <c:f>'Graphs Answer'!$B$367:$B$368</c:f>
              <c:numCache>
                <c:formatCode>0%</c:formatCode>
                <c:ptCount val="2"/>
                <c:pt idx="0">
                  <c:v>0.37209302325581395</c:v>
                </c:pt>
                <c:pt idx="1">
                  <c:v>0.62790697674418605</c:v>
                </c:pt>
              </c:numCache>
            </c:numRef>
          </c:val>
          <c:extLst>
            <c:ext xmlns:c16="http://schemas.microsoft.com/office/drawing/2014/chart" uri="{C3380CC4-5D6E-409C-BE32-E72D297353CC}">
              <c16:uniqueId val="{00000004-C60A-4774-8655-D7CBDD4769D6}"/>
            </c:ext>
          </c:extLst>
        </c:ser>
        <c:dLbls>
          <c:showLegendKey val="0"/>
          <c:showVal val="0"/>
          <c:showCatName val="0"/>
          <c:showSerName val="0"/>
          <c:showPercent val="0"/>
          <c:showBubbleSize val="0"/>
        </c:dLbls>
        <c:gapWidth val="100"/>
        <c:axId val="645611440"/>
        <c:axId val="645615048"/>
      </c:barChart>
      <c:catAx>
        <c:axId val="645611440"/>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45615048"/>
        <c:crosses val="autoZero"/>
        <c:auto val="1"/>
        <c:lblAlgn val="ctr"/>
        <c:lblOffset val="100"/>
        <c:noMultiLvlLbl val="0"/>
      </c:catAx>
      <c:valAx>
        <c:axId val="64561504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45611440"/>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400" b="0" i="0" u="none" strike="noStrike">
                <a:effectLst/>
              </a:rPr>
              <a:t>Does the advanced digital skills training meet the current emerging skills gap in Europe?</a:t>
            </a:r>
            <a:r>
              <a:rPr lang="bg-BG" sz="1400" b="0" i="0" u="none" strike="noStrike"/>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Sheet2!$B$211</c:f>
              <c:strCache>
                <c:ptCount val="1"/>
                <c:pt idx="0">
                  <c:v>Yes</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Sheet2!$C$210:$F$210</c:f>
              <c:strCache>
                <c:ptCount val="4"/>
                <c:pt idx="0">
                  <c:v>Business</c:v>
                </c:pt>
                <c:pt idx="1">
                  <c:v>Academia</c:v>
                </c:pt>
                <c:pt idx="2">
                  <c:v>Public Autorities</c:v>
                </c:pt>
                <c:pt idx="3">
                  <c:v>Other</c:v>
                </c:pt>
              </c:strCache>
            </c:strRef>
          </c:cat>
          <c:val>
            <c:numRef>
              <c:f>Sheet2!$C$211:$F$211</c:f>
              <c:numCache>
                <c:formatCode>0%</c:formatCode>
                <c:ptCount val="4"/>
                <c:pt idx="0">
                  <c:v>0.09</c:v>
                </c:pt>
                <c:pt idx="1">
                  <c:v>0.59</c:v>
                </c:pt>
                <c:pt idx="2">
                  <c:v>0.36</c:v>
                </c:pt>
                <c:pt idx="3">
                  <c:v>0.25</c:v>
                </c:pt>
              </c:numCache>
            </c:numRef>
          </c:val>
          <c:extLst>
            <c:ext xmlns:c16="http://schemas.microsoft.com/office/drawing/2014/chart" uri="{C3380CC4-5D6E-409C-BE32-E72D297353CC}">
              <c16:uniqueId val="{00000000-EC17-4F76-BAF0-9DAFFBE3053C}"/>
            </c:ext>
          </c:extLst>
        </c:ser>
        <c:ser>
          <c:idx val="1"/>
          <c:order val="1"/>
          <c:tx>
            <c:strRef>
              <c:f>Sheet2!$B$212</c:f>
              <c:strCache>
                <c:ptCount val="1"/>
                <c:pt idx="0">
                  <c:v>Not to my knowledge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Sheet2!$C$210:$F$210</c:f>
              <c:strCache>
                <c:ptCount val="4"/>
                <c:pt idx="0">
                  <c:v>Business</c:v>
                </c:pt>
                <c:pt idx="1">
                  <c:v>Academia</c:v>
                </c:pt>
                <c:pt idx="2">
                  <c:v>Public Autorities</c:v>
                </c:pt>
                <c:pt idx="3">
                  <c:v>Other</c:v>
                </c:pt>
              </c:strCache>
            </c:strRef>
          </c:cat>
          <c:val>
            <c:numRef>
              <c:f>Sheet2!$C$212:$F$212</c:f>
              <c:numCache>
                <c:formatCode>0%</c:formatCode>
                <c:ptCount val="4"/>
                <c:pt idx="0">
                  <c:v>0.91</c:v>
                </c:pt>
                <c:pt idx="1">
                  <c:v>0.41</c:v>
                </c:pt>
                <c:pt idx="2">
                  <c:v>0.64</c:v>
                </c:pt>
                <c:pt idx="3">
                  <c:v>0.75</c:v>
                </c:pt>
              </c:numCache>
            </c:numRef>
          </c:val>
          <c:extLst>
            <c:ext xmlns:c16="http://schemas.microsoft.com/office/drawing/2014/chart" uri="{C3380CC4-5D6E-409C-BE32-E72D297353CC}">
              <c16:uniqueId val="{00000001-EC17-4F76-BAF0-9DAFFBE3053C}"/>
            </c:ext>
          </c:extLst>
        </c:ser>
        <c:dLbls>
          <c:showLegendKey val="0"/>
          <c:showVal val="0"/>
          <c:showCatName val="0"/>
          <c:showSerName val="0"/>
          <c:showPercent val="0"/>
          <c:showBubbleSize val="0"/>
        </c:dLbls>
        <c:gapWidth val="219"/>
        <c:overlap val="-27"/>
        <c:axId val="873727784"/>
        <c:axId val="873725816"/>
      </c:barChart>
      <c:catAx>
        <c:axId val="8737277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3725816"/>
        <c:crosses val="autoZero"/>
        <c:auto val="1"/>
        <c:lblAlgn val="ctr"/>
        <c:lblOffset val="100"/>
        <c:noMultiLvlLbl val="0"/>
      </c:catAx>
      <c:valAx>
        <c:axId val="873725816"/>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372778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400" b="0" i="0" u="none" strike="noStrike">
                <a:effectLst/>
              </a:rPr>
              <a:t>Does the advanced digital skills training meet the current emerging skills gap in Europe?</a:t>
            </a:r>
            <a:r>
              <a:rPr lang="bg-BG" sz="1400" b="0" i="0" u="none" strike="noStrike"/>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Sheet2!$C$186</c:f>
              <c:strCache>
                <c:ptCount val="1"/>
                <c:pt idx="0">
                  <c:v>Yes</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Sheet2!$B$187:$B$191</c:f>
              <c:strCache>
                <c:ptCount val="5"/>
                <c:pt idx="0">
                  <c:v>Germany</c:v>
                </c:pt>
                <c:pt idx="1">
                  <c:v>Malta</c:v>
                </c:pt>
                <c:pt idx="2">
                  <c:v>Poland</c:v>
                </c:pt>
                <c:pt idx="3">
                  <c:v>Portugal</c:v>
                </c:pt>
                <c:pt idx="4">
                  <c:v>Sweden</c:v>
                </c:pt>
              </c:strCache>
            </c:strRef>
          </c:cat>
          <c:val>
            <c:numRef>
              <c:f>Sheet2!$C$187:$C$191</c:f>
              <c:numCache>
                <c:formatCode>0%</c:formatCode>
                <c:ptCount val="5"/>
                <c:pt idx="0">
                  <c:v>0.6</c:v>
                </c:pt>
                <c:pt idx="1">
                  <c:v>0.67</c:v>
                </c:pt>
                <c:pt idx="2">
                  <c:v>0.25</c:v>
                </c:pt>
                <c:pt idx="3">
                  <c:v>0.25</c:v>
                </c:pt>
                <c:pt idx="4">
                  <c:v>0</c:v>
                </c:pt>
              </c:numCache>
            </c:numRef>
          </c:val>
          <c:extLst>
            <c:ext xmlns:c16="http://schemas.microsoft.com/office/drawing/2014/chart" uri="{C3380CC4-5D6E-409C-BE32-E72D297353CC}">
              <c16:uniqueId val="{00000000-7C10-4C8C-818A-0D1B5F7A3362}"/>
            </c:ext>
          </c:extLst>
        </c:ser>
        <c:ser>
          <c:idx val="1"/>
          <c:order val="1"/>
          <c:tx>
            <c:strRef>
              <c:f>Sheet2!$D$186</c:f>
              <c:strCache>
                <c:ptCount val="1"/>
                <c:pt idx="0">
                  <c:v>Not to my Knowledge </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Sheet2!$B$187:$B$191</c:f>
              <c:strCache>
                <c:ptCount val="5"/>
                <c:pt idx="0">
                  <c:v>Germany</c:v>
                </c:pt>
                <c:pt idx="1">
                  <c:v>Malta</c:v>
                </c:pt>
                <c:pt idx="2">
                  <c:v>Poland</c:v>
                </c:pt>
                <c:pt idx="3">
                  <c:v>Portugal</c:v>
                </c:pt>
                <c:pt idx="4">
                  <c:v>Sweden</c:v>
                </c:pt>
              </c:strCache>
            </c:strRef>
          </c:cat>
          <c:val>
            <c:numRef>
              <c:f>Sheet2!$D$187:$D$191</c:f>
              <c:numCache>
                <c:formatCode>0%</c:formatCode>
                <c:ptCount val="5"/>
                <c:pt idx="0">
                  <c:v>0.4</c:v>
                </c:pt>
                <c:pt idx="1">
                  <c:v>0.33</c:v>
                </c:pt>
                <c:pt idx="2">
                  <c:v>0.75</c:v>
                </c:pt>
                <c:pt idx="3">
                  <c:v>0.75</c:v>
                </c:pt>
                <c:pt idx="4">
                  <c:v>1</c:v>
                </c:pt>
              </c:numCache>
            </c:numRef>
          </c:val>
          <c:extLst>
            <c:ext xmlns:c16="http://schemas.microsoft.com/office/drawing/2014/chart" uri="{C3380CC4-5D6E-409C-BE32-E72D297353CC}">
              <c16:uniqueId val="{00000001-7C10-4C8C-818A-0D1B5F7A3362}"/>
            </c:ext>
          </c:extLst>
        </c:ser>
        <c:dLbls>
          <c:showLegendKey val="0"/>
          <c:showVal val="0"/>
          <c:showCatName val="0"/>
          <c:showSerName val="0"/>
          <c:showPercent val="0"/>
          <c:showBubbleSize val="0"/>
        </c:dLbls>
        <c:gapWidth val="219"/>
        <c:overlap val="-27"/>
        <c:axId val="836151976"/>
        <c:axId val="836154928"/>
      </c:barChart>
      <c:catAx>
        <c:axId val="8361519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36154928"/>
        <c:crosses val="autoZero"/>
        <c:auto val="1"/>
        <c:lblAlgn val="ctr"/>
        <c:lblOffset val="100"/>
        <c:noMultiLvlLbl val="0"/>
      </c:catAx>
      <c:valAx>
        <c:axId val="83615492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3615197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200"/>
              <a:t>To what extent has the Digital Europe Programme developed consistent synergies with other EU funding programmes?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'Graphs Answer'!$B$385</c:f>
              <c:strCache>
                <c:ptCount val="1"/>
                <c:pt idx="0">
                  <c:v>Very well</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Answer'!$A$386:$A$390</c:f>
              <c:strCache>
                <c:ptCount val="5"/>
                <c:pt idx="0">
                  <c:v>Horizon Europe</c:v>
                </c:pt>
                <c:pt idx="1">
                  <c:v>Connecting Europe Facility</c:v>
                </c:pt>
                <c:pt idx="2">
                  <c:v>Recovery and Resilience Fund</c:v>
                </c:pt>
                <c:pt idx="3">
                  <c:v> Structural Funds (ERDF, ESF, CF, EAFRD, EMFF)</c:v>
                </c:pt>
                <c:pt idx="4">
                  <c:v>Others</c:v>
                </c:pt>
              </c:strCache>
            </c:strRef>
          </c:cat>
          <c:val>
            <c:numRef>
              <c:f>'Graphs Answer'!$B$386:$B$390</c:f>
              <c:numCache>
                <c:formatCode>0%</c:formatCode>
                <c:ptCount val="5"/>
                <c:pt idx="0">
                  <c:v>0.26</c:v>
                </c:pt>
                <c:pt idx="1">
                  <c:v>0.02</c:v>
                </c:pt>
                <c:pt idx="2">
                  <c:v>0.05</c:v>
                </c:pt>
                <c:pt idx="3">
                  <c:v>7.0000000000000007E-2</c:v>
                </c:pt>
                <c:pt idx="4">
                  <c:v>0.02</c:v>
                </c:pt>
              </c:numCache>
            </c:numRef>
          </c:val>
          <c:extLst>
            <c:ext xmlns:c16="http://schemas.microsoft.com/office/drawing/2014/chart" uri="{C3380CC4-5D6E-409C-BE32-E72D297353CC}">
              <c16:uniqueId val="{00000000-671E-4E11-8E8F-D1B586B14909}"/>
            </c:ext>
          </c:extLst>
        </c:ser>
        <c:ser>
          <c:idx val="1"/>
          <c:order val="1"/>
          <c:tx>
            <c:strRef>
              <c:f>'Graphs Answer'!$C$385</c:f>
              <c:strCache>
                <c:ptCount val="1"/>
                <c:pt idx="0">
                  <c:v>Moderately well</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Answer'!$A$386:$A$390</c:f>
              <c:strCache>
                <c:ptCount val="5"/>
                <c:pt idx="0">
                  <c:v>Horizon Europe</c:v>
                </c:pt>
                <c:pt idx="1">
                  <c:v>Connecting Europe Facility</c:v>
                </c:pt>
                <c:pt idx="2">
                  <c:v>Recovery and Resilience Fund</c:v>
                </c:pt>
                <c:pt idx="3">
                  <c:v> Structural Funds (ERDF, ESF, CF, EAFRD, EMFF)</c:v>
                </c:pt>
                <c:pt idx="4">
                  <c:v>Others</c:v>
                </c:pt>
              </c:strCache>
            </c:strRef>
          </c:cat>
          <c:val>
            <c:numRef>
              <c:f>'Graphs Answer'!$C$386:$C$390</c:f>
              <c:numCache>
                <c:formatCode>0%</c:formatCode>
                <c:ptCount val="5"/>
                <c:pt idx="0">
                  <c:v>0.33</c:v>
                </c:pt>
                <c:pt idx="1">
                  <c:v>0.12</c:v>
                </c:pt>
                <c:pt idx="2">
                  <c:v>0.16</c:v>
                </c:pt>
                <c:pt idx="3">
                  <c:v>0.35</c:v>
                </c:pt>
                <c:pt idx="4">
                  <c:v>7.0000000000000007E-2</c:v>
                </c:pt>
              </c:numCache>
            </c:numRef>
          </c:val>
          <c:extLst>
            <c:ext xmlns:c16="http://schemas.microsoft.com/office/drawing/2014/chart" uri="{C3380CC4-5D6E-409C-BE32-E72D297353CC}">
              <c16:uniqueId val="{00000001-671E-4E11-8E8F-D1B586B14909}"/>
            </c:ext>
          </c:extLst>
        </c:ser>
        <c:ser>
          <c:idx val="2"/>
          <c:order val="2"/>
          <c:tx>
            <c:strRef>
              <c:f>'Graphs Answer'!$D$385</c:f>
              <c:strCache>
                <c:ptCount val="1"/>
                <c:pt idx="0">
                  <c:v>Not very well</c:v>
                </c:pt>
              </c:strCache>
            </c:strRef>
          </c:tx>
          <c:spPr>
            <a:solidFill>
              <a:srgbClr val="FD9A7F"/>
            </a:solidFill>
            <a:ln>
              <a:noFill/>
            </a:ln>
            <a:effectLst/>
          </c:spPr>
          <c:invertIfNegative val="0"/>
          <c:dLbls>
            <c:dLbl>
              <c:idx val="4"/>
              <c:delete val="1"/>
              <c:extLst>
                <c:ext xmlns:c15="http://schemas.microsoft.com/office/drawing/2012/chart" uri="{CE6537A1-D6FC-4f65-9D91-7224C49458BB}"/>
                <c:ext xmlns:c16="http://schemas.microsoft.com/office/drawing/2014/chart" uri="{C3380CC4-5D6E-409C-BE32-E72D297353CC}">
                  <c16:uniqueId val="{00000002-671E-4E11-8E8F-D1B586B1490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Answer'!$A$386:$A$390</c:f>
              <c:strCache>
                <c:ptCount val="5"/>
                <c:pt idx="0">
                  <c:v>Horizon Europe</c:v>
                </c:pt>
                <c:pt idx="1">
                  <c:v>Connecting Europe Facility</c:v>
                </c:pt>
                <c:pt idx="2">
                  <c:v>Recovery and Resilience Fund</c:v>
                </c:pt>
                <c:pt idx="3">
                  <c:v> Structural Funds (ERDF, ESF, CF, EAFRD, EMFF)</c:v>
                </c:pt>
                <c:pt idx="4">
                  <c:v>Others</c:v>
                </c:pt>
              </c:strCache>
            </c:strRef>
          </c:cat>
          <c:val>
            <c:numRef>
              <c:f>'Graphs Answer'!$D$386:$D$390</c:f>
              <c:numCache>
                <c:formatCode>0%</c:formatCode>
                <c:ptCount val="5"/>
                <c:pt idx="0">
                  <c:v>7.0000000000000007E-2</c:v>
                </c:pt>
                <c:pt idx="1">
                  <c:v>0.12</c:v>
                </c:pt>
                <c:pt idx="2">
                  <c:v>0.14000000000000001</c:v>
                </c:pt>
                <c:pt idx="3">
                  <c:v>0.14000000000000001</c:v>
                </c:pt>
                <c:pt idx="4">
                  <c:v>0</c:v>
                </c:pt>
              </c:numCache>
            </c:numRef>
          </c:val>
          <c:extLst>
            <c:ext xmlns:c16="http://schemas.microsoft.com/office/drawing/2014/chart" uri="{C3380CC4-5D6E-409C-BE32-E72D297353CC}">
              <c16:uniqueId val="{00000003-671E-4E11-8E8F-D1B586B14909}"/>
            </c:ext>
          </c:extLst>
        </c:ser>
        <c:ser>
          <c:idx val="3"/>
          <c:order val="3"/>
          <c:tx>
            <c:strRef>
              <c:f>'Graphs Answer'!$E$385</c:f>
              <c:strCache>
                <c:ptCount val="1"/>
                <c:pt idx="0">
                  <c:v>Not at all well</c:v>
                </c:pt>
              </c:strCache>
            </c:strRef>
          </c:tx>
          <c:spPr>
            <a:solidFill>
              <a:srgbClr val="FF0000"/>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4-671E-4E11-8E8F-D1B586B14909}"/>
                </c:ext>
              </c:extLst>
            </c:dLbl>
            <c:dLbl>
              <c:idx val="4"/>
              <c:delete val="1"/>
              <c:extLst>
                <c:ext xmlns:c15="http://schemas.microsoft.com/office/drawing/2012/chart" uri="{CE6537A1-D6FC-4f65-9D91-7224C49458BB}"/>
                <c:ext xmlns:c16="http://schemas.microsoft.com/office/drawing/2014/chart" uri="{C3380CC4-5D6E-409C-BE32-E72D297353CC}">
                  <c16:uniqueId val="{00000005-671E-4E11-8E8F-D1B586B1490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Answer'!$A$386:$A$390</c:f>
              <c:strCache>
                <c:ptCount val="5"/>
                <c:pt idx="0">
                  <c:v>Horizon Europe</c:v>
                </c:pt>
                <c:pt idx="1">
                  <c:v>Connecting Europe Facility</c:v>
                </c:pt>
                <c:pt idx="2">
                  <c:v>Recovery and Resilience Fund</c:v>
                </c:pt>
                <c:pt idx="3">
                  <c:v> Structural Funds (ERDF, ESF, CF, EAFRD, EMFF)</c:v>
                </c:pt>
                <c:pt idx="4">
                  <c:v>Others</c:v>
                </c:pt>
              </c:strCache>
            </c:strRef>
          </c:cat>
          <c:val>
            <c:numRef>
              <c:f>'Graphs Answer'!$E$386:$E$390</c:f>
              <c:numCache>
                <c:formatCode>0%</c:formatCode>
                <c:ptCount val="5"/>
                <c:pt idx="0">
                  <c:v>0</c:v>
                </c:pt>
                <c:pt idx="1">
                  <c:v>0.02</c:v>
                </c:pt>
                <c:pt idx="2">
                  <c:v>0.12</c:v>
                </c:pt>
                <c:pt idx="3">
                  <c:v>0.05</c:v>
                </c:pt>
                <c:pt idx="4">
                  <c:v>0</c:v>
                </c:pt>
              </c:numCache>
            </c:numRef>
          </c:val>
          <c:extLst>
            <c:ext xmlns:c16="http://schemas.microsoft.com/office/drawing/2014/chart" uri="{C3380CC4-5D6E-409C-BE32-E72D297353CC}">
              <c16:uniqueId val="{00000006-671E-4E11-8E8F-D1B586B14909}"/>
            </c:ext>
          </c:extLst>
        </c:ser>
        <c:ser>
          <c:idx val="4"/>
          <c:order val="4"/>
          <c:tx>
            <c:strRef>
              <c:f>'Graphs Answer'!$F$385</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Answer'!$A$386:$A$390</c:f>
              <c:strCache>
                <c:ptCount val="5"/>
                <c:pt idx="0">
                  <c:v>Horizon Europe</c:v>
                </c:pt>
                <c:pt idx="1">
                  <c:v>Connecting Europe Facility</c:v>
                </c:pt>
                <c:pt idx="2">
                  <c:v>Recovery and Resilience Fund</c:v>
                </c:pt>
                <c:pt idx="3">
                  <c:v> Structural Funds (ERDF, ESF, CF, EAFRD, EMFF)</c:v>
                </c:pt>
                <c:pt idx="4">
                  <c:v>Others</c:v>
                </c:pt>
              </c:strCache>
            </c:strRef>
          </c:cat>
          <c:val>
            <c:numRef>
              <c:f>'Graphs Answer'!$F$386:$F$390</c:f>
              <c:numCache>
                <c:formatCode>0%</c:formatCode>
                <c:ptCount val="5"/>
                <c:pt idx="0">
                  <c:v>0.35</c:v>
                </c:pt>
                <c:pt idx="1">
                  <c:v>0.72</c:v>
                </c:pt>
                <c:pt idx="2">
                  <c:v>0.53</c:v>
                </c:pt>
                <c:pt idx="3">
                  <c:v>0.4</c:v>
                </c:pt>
                <c:pt idx="4">
                  <c:v>0.91</c:v>
                </c:pt>
              </c:numCache>
            </c:numRef>
          </c:val>
          <c:extLst>
            <c:ext xmlns:c16="http://schemas.microsoft.com/office/drawing/2014/chart" uri="{C3380CC4-5D6E-409C-BE32-E72D297353CC}">
              <c16:uniqueId val="{00000007-671E-4E11-8E8F-D1B586B14909}"/>
            </c:ext>
          </c:extLst>
        </c:ser>
        <c:dLbls>
          <c:showLegendKey val="0"/>
          <c:showVal val="0"/>
          <c:showCatName val="0"/>
          <c:showSerName val="0"/>
          <c:showPercent val="0"/>
          <c:showBubbleSize val="0"/>
        </c:dLbls>
        <c:gapWidth val="150"/>
        <c:overlap val="100"/>
        <c:axId val="863181120"/>
        <c:axId val="863182104"/>
      </c:barChart>
      <c:catAx>
        <c:axId val="863181120"/>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63182104"/>
        <c:crosses val="autoZero"/>
        <c:auto val="1"/>
        <c:lblAlgn val="ctr"/>
        <c:lblOffset val="100"/>
        <c:noMultiLvlLbl val="0"/>
      </c:catAx>
      <c:valAx>
        <c:axId val="863182104"/>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6318112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400" b="0" i="0" u="none" strike="noStrike">
                <a:effectLst/>
              </a:rPr>
              <a:t>To what extent has the Digital Europe Programme developed consistent synergies with other EU funding programmes?</a:t>
            </a:r>
            <a:r>
              <a:rPr lang="bg-BG" sz="1400" b="0" i="0" u="none" strike="noStrike"/>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Sheet2!$D$230</c:f>
              <c:strCache>
                <c:ptCount val="1"/>
                <c:pt idx="0">
                  <c:v>Very well</c:v>
                </c:pt>
              </c:strCache>
            </c:strRef>
          </c:tx>
          <c:spPr>
            <a:solidFill>
              <a:schemeClr val="accent6"/>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0-9C92-436D-87A0-FC2D01E2570A}"/>
                </c:ext>
              </c:extLst>
            </c:dLbl>
            <c:dLbl>
              <c:idx val="2"/>
              <c:delete val="1"/>
              <c:extLst>
                <c:ext xmlns:c15="http://schemas.microsoft.com/office/drawing/2012/chart" uri="{CE6537A1-D6FC-4f65-9D91-7224C49458BB}"/>
                <c:ext xmlns:c16="http://schemas.microsoft.com/office/drawing/2014/chart" uri="{C3380CC4-5D6E-409C-BE32-E72D297353CC}">
                  <c16:uniqueId val="{00000001-9C92-436D-87A0-FC2D01E2570A}"/>
                </c:ext>
              </c:extLst>
            </c:dLbl>
            <c:dLbl>
              <c:idx val="3"/>
              <c:delete val="1"/>
              <c:extLst>
                <c:ext xmlns:c15="http://schemas.microsoft.com/office/drawing/2012/chart" uri="{CE6537A1-D6FC-4f65-9D91-7224C49458BB}"/>
                <c:ext xmlns:c16="http://schemas.microsoft.com/office/drawing/2014/chart" uri="{C3380CC4-5D6E-409C-BE32-E72D297353CC}">
                  <c16:uniqueId val="{00000002-9C92-436D-87A0-FC2D01E2570A}"/>
                </c:ext>
              </c:extLst>
            </c:dLbl>
            <c:dLbl>
              <c:idx val="8"/>
              <c:delete val="1"/>
              <c:extLst>
                <c:ext xmlns:c15="http://schemas.microsoft.com/office/drawing/2012/chart" uri="{CE6537A1-D6FC-4f65-9D91-7224C49458BB}"/>
                <c:ext xmlns:c16="http://schemas.microsoft.com/office/drawing/2014/chart" uri="{C3380CC4-5D6E-409C-BE32-E72D297353CC}">
                  <c16:uniqueId val="{00000003-9C92-436D-87A0-FC2D01E2570A}"/>
                </c:ext>
              </c:extLst>
            </c:dLbl>
            <c:dLbl>
              <c:idx val="16"/>
              <c:delete val="1"/>
              <c:extLst>
                <c:ext xmlns:c15="http://schemas.microsoft.com/office/drawing/2012/chart" uri="{CE6537A1-D6FC-4f65-9D91-7224C49458BB}"/>
                <c:ext xmlns:c16="http://schemas.microsoft.com/office/drawing/2014/chart" uri="{C3380CC4-5D6E-409C-BE32-E72D297353CC}">
                  <c16:uniqueId val="{00000004-9C92-436D-87A0-FC2D01E2570A}"/>
                </c:ext>
              </c:extLst>
            </c:dLbl>
            <c:dLbl>
              <c:idx val="18"/>
              <c:delete val="1"/>
              <c:extLst>
                <c:ext xmlns:c15="http://schemas.microsoft.com/office/drawing/2012/chart" uri="{CE6537A1-D6FC-4f65-9D91-7224C49458BB}"/>
                <c:ext xmlns:c16="http://schemas.microsoft.com/office/drawing/2014/chart" uri="{C3380CC4-5D6E-409C-BE32-E72D297353CC}">
                  <c16:uniqueId val="{00000005-9C92-436D-87A0-FC2D01E2570A}"/>
                </c:ext>
              </c:extLst>
            </c:dLbl>
            <c:dLbl>
              <c:idx val="22"/>
              <c:delete val="1"/>
              <c:extLst>
                <c:ext xmlns:c15="http://schemas.microsoft.com/office/drawing/2012/chart" uri="{CE6537A1-D6FC-4f65-9D91-7224C49458BB}"/>
                <c:ext xmlns:c16="http://schemas.microsoft.com/office/drawing/2014/chart" uri="{C3380CC4-5D6E-409C-BE32-E72D297353CC}">
                  <c16:uniqueId val="{00000006-9C92-436D-87A0-FC2D01E2570A}"/>
                </c:ext>
              </c:extLst>
            </c:dLbl>
            <c:dLbl>
              <c:idx val="24"/>
              <c:delete val="1"/>
              <c:extLst>
                <c:ext xmlns:c15="http://schemas.microsoft.com/office/drawing/2012/chart" uri="{CE6537A1-D6FC-4f65-9D91-7224C49458BB}"/>
                <c:ext xmlns:c16="http://schemas.microsoft.com/office/drawing/2014/chart" uri="{C3380CC4-5D6E-409C-BE32-E72D297353CC}">
                  <c16:uniqueId val="{00000007-9C92-436D-87A0-FC2D01E2570A}"/>
                </c:ext>
              </c:extLst>
            </c:dLbl>
            <c:dLbl>
              <c:idx val="28"/>
              <c:delete val="1"/>
              <c:extLst>
                <c:ext xmlns:c15="http://schemas.microsoft.com/office/drawing/2012/chart" uri="{CE6537A1-D6FC-4f65-9D91-7224C49458BB}"/>
                <c:ext xmlns:c16="http://schemas.microsoft.com/office/drawing/2014/chart" uri="{C3380CC4-5D6E-409C-BE32-E72D297353CC}">
                  <c16:uniqueId val="{00000008-9C92-436D-87A0-FC2D01E2570A}"/>
                </c:ext>
              </c:extLst>
            </c:dLbl>
            <c:dLbl>
              <c:idx val="29"/>
              <c:delete val="1"/>
              <c:extLst>
                <c:ext xmlns:c15="http://schemas.microsoft.com/office/drawing/2012/chart" uri="{CE6537A1-D6FC-4f65-9D91-7224C49458BB}"/>
                <c:ext xmlns:c16="http://schemas.microsoft.com/office/drawing/2014/chart" uri="{C3380CC4-5D6E-409C-BE32-E72D297353CC}">
                  <c16:uniqueId val="{00000009-9C92-436D-87A0-FC2D01E2570A}"/>
                </c:ext>
              </c:extLst>
            </c:dLbl>
            <c:dLbl>
              <c:idx val="30"/>
              <c:delete val="1"/>
              <c:extLst>
                <c:ext xmlns:c15="http://schemas.microsoft.com/office/drawing/2012/chart" uri="{CE6537A1-D6FC-4f65-9D91-7224C49458BB}"/>
                <c:ext xmlns:c16="http://schemas.microsoft.com/office/drawing/2014/chart" uri="{C3380CC4-5D6E-409C-BE32-E72D297353CC}">
                  <c16:uniqueId val="{0000000A-9C92-436D-87A0-FC2D01E2570A}"/>
                </c:ext>
              </c:extLst>
            </c:dLbl>
            <c:dLbl>
              <c:idx val="31"/>
              <c:delete val="1"/>
              <c:extLst>
                <c:ext xmlns:c15="http://schemas.microsoft.com/office/drawing/2012/chart" uri="{CE6537A1-D6FC-4f65-9D91-7224C49458BB}"/>
                <c:ext xmlns:c16="http://schemas.microsoft.com/office/drawing/2014/chart" uri="{C3380CC4-5D6E-409C-BE32-E72D297353CC}">
                  <c16:uniqueId val="{0000000B-9C92-436D-87A0-FC2D01E2570A}"/>
                </c:ext>
              </c:extLst>
            </c:dLbl>
            <c:dLbl>
              <c:idx val="32"/>
              <c:delete val="1"/>
              <c:extLst>
                <c:ext xmlns:c15="http://schemas.microsoft.com/office/drawing/2012/chart" uri="{CE6537A1-D6FC-4f65-9D91-7224C49458BB}"/>
                <c:ext xmlns:c16="http://schemas.microsoft.com/office/drawing/2014/chart" uri="{C3380CC4-5D6E-409C-BE32-E72D297353CC}">
                  <c16:uniqueId val="{0000000C-9C92-436D-87A0-FC2D01E2570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Sheet2!$B$230:$C$263</c:f>
              <c:multiLvlStrCache>
                <c:ptCount val="34"/>
                <c:lvl>
                  <c:pt idx="1">
                    <c:v>Horizon Europe</c:v>
                  </c:pt>
                  <c:pt idx="2">
                    <c:v>Connecting Europe Facility</c:v>
                  </c:pt>
                  <c:pt idx="3">
                    <c:v>Recovery and Resilience Fund</c:v>
                  </c:pt>
                  <c:pt idx="4">
                    <c:v> Structural Funds (ERDF, ESF, CF, EAFRD, EMFF)</c:v>
                  </c:pt>
                  <c:pt idx="5">
                    <c:v>Others</c:v>
                  </c:pt>
                  <c:pt idx="8">
                    <c:v>Horizon Europe</c:v>
                  </c:pt>
                  <c:pt idx="9">
                    <c:v>Connecting Europe Facility</c:v>
                  </c:pt>
                  <c:pt idx="10">
                    <c:v>Recovery and Resilience Fund</c:v>
                  </c:pt>
                  <c:pt idx="11">
                    <c:v> Structural Funds (ERDF, ESF, CF, EAFRD, EMFF)</c:v>
                  </c:pt>
                  <c:pt idx="12">
                    <c:v>Others</c:v>
                  </c:pt>
                  <c:pt idx="15">
                    <c:v>Horizon Europe</c:v>
                  </c:pt>
                  <c:pt idx="16">
                    <c:v>Connecting Europe Facility</c:v>
                  </c:pt>
                  <c:pt idx="17">
                    <c:v>Recovery and Resilience Fund</c:v>
                  </c:pt>
                  <c:pt idx="18">
                    <c:v> Structural Funds (ERDF, ESF, CF, EAFRD, EMFF)</c:v>
                  </c:pt>
                  <c:pt idx="19">
                    <c:v>Others</c:v>
                  </c:pt>
                  <c:pt idx="22">
                    <c:v>Horizon Europe</c:v>
                  </c:pt>
                  <c:pt idx="23">
                    <c:v>Connecting Europe Facility</c:v>
                  </c:pt>
                  <c:pt idx="24">
                    <c:v>Recovery and Resilience Fund</c:v>
                  </c:pt>
                  <c:pt idx="25">
                    <c:v> Structural Funds (ERDF, ESF, CF, EAFRD, EMFF)</c:v>
                  </c:pt>
                  <c:pt idx="26">
                    <c:v>Others</c:v>
                  </c:pt>
                  <c:pt idx="29">
                    <c:v>Horizon Europe</c:v>
                  </c:pt>
                  <c:pt idx="30">
                    <c:v>Connecting Europe Facility</c:v>
                  </c:pt>
                  <c:pt idx="31">
                    <c:v>Recovery and Resilience Fund</c:v>
                  </c:pt>
                  <c:pt idx="32">
                    <c:v> Structural Funds (ERDF, ESF, CF, EAFRD, EMFF)</c:v>
                  </c:pt>
                  <c:pt idx="33">
                    <c:v>Others</c:v>
                  </c:pt>
                </c:lvl>
                <c:lvl>
                  <c:pt idx="0">
                    <c:v>Germany</c:v>
                  </c:pt>
                  <c:pt idx="7">
                    <c:v>Malta</c:v>
                  </c:pt>
                  <c:pt idx="14">
                    <c:v>Poland</c:v>
                  </c:pt>
                  <c:pt idx="21">
                    <c:v>Portugal</c:v>
                  </c:pt>
                  <c:pt idx="28">
                    <c:v>Sweden</c:v>
                  </c:pt>
                </c:lvl>
              </c:multiLvlStrCache>
            </c:multiLvlStrRef>
          </c:cat>
          <c:val>
            <c:numRef>
              <c:f>Sheet2!$D$231:$D$263</c:f>
              <c:numCache>
                <c:formatCode>0%</c:formatCode>
                <c:ptCount val="33"/>
                <c:pt idx="0">
                  <c:v>0.2</c:v>
                </c:pt>
                <c:pt idx="1">
                  <c:v>0</c:v>
                </c:pt>
                <c:pt idx="2">
                  <c:v>0</c:v>
                </c:pt>
                <c:pt idx="3">
                  <c:v>0</c:v>
                </c:pt>
                <c:pt idx="4">
                  <c:v>7.0000000000000007E-2</c:v>
                </c:pt>
                <c:pt idx="6" formatCode="General">
                  <c:v>0</c:v>
                </c:pt>
                <c:pt idx="7">
                  <c:v>0.5</c:v>
                </c:pt>
                <c:pt idx="8">
                  <c:v>0</c:v>
                </c:pt>
                <c:pt idx="9">
                  <c:v>0.17</c:v>
                </c:pt>
                <c:pt idx="10">
                  <c:v>0.33</c:v>
                </c:pt>
                <c:pt idx="11">
                  <c:v>0</c:v>
                </c:pt>
                <c:pt idx="13" formatCode="General">
                  <c:v>0</c:v>
                </c:pt>
                <c:pt idx="14">
                  <c:v>0.5</c:v>
                </c:pt>
                <c:pt idx="15">
                  <c:v>0.12</c:v>
                </c:pt>
                <c:pt idx="16">
                  <c:v>0</c:v>
                </c:pt>
                <c:pt idx="17">
                  <c:v>0.13</c:v>
                </c:pt>
                <c:pt idx="18">
                  <c:v>0</c:v>
                </c:pt>
                <c:pt idx="20" formatCode="General">
                  <c:v>0</c:v>
                </c:pt>
                <c:pt idx="21">
                  <c:v>0.25</c:v>
                </c:pt>
                <c:pt idx="22">
                  <c:v>0</c:v>
                </c:pt>
                <c:pt idx="23">
                  <c:v>0.25</c:v>
                </c:pt>
                <c:pt idx="24">
                  <c:v>0</c:v>
                </c:pt>
                <c:pt idx="25">
                  <c:v>0</c:v>
                </c:pt>
                <c:pt idx="27" formatCode="General">
                  <c:v>0</c:v>
                </c:pt>
                <c:pt idx="28">
                  <c:v>0</c:v>
                </c:pt>
                <c:pt idx="29">
                  <c:v>0</c:v>
                </c:pt>
                <c:pt idx="30">
                  <c:v>0</c:v>
                </c:pt>
                <c:pt idx="31">
                  <c:v>0</c:v>
                </c:pt>
                <c:pt idx="32">
                  <c:v>0</c:v>
                </c:pt>
              </c:numCache>
            </c:numRef>
          </c:val>
          <c:extLst>
            <c:ext xmlns:c16="http://schemas.microsoft.com/office/drawing/2014/chart" uri="{C3380CC4-5D6E-409C-BE32-E72D297353CC}">
              <c16:uniqueId val="{0000000D-9C92-436D-87A0-FC2D01E2570A}"/>
            </c:ext>
          </c:extLst>
        </c:ser>
        <c:ser>
          <c:idx val="1"/>
          <c:order val="1"/>
          <c:tx>
            <c:strRef>
              <c:f>Sheet2!$E$230</c:f>
              <c:strCache>
                <c:ptCount val="1"/>
                <c:pt idx="0">
                  <c:v>Moderately well</c:v>
                </c:pt>
              </c:strCache>
            </c:strRef>
          </c:tx>
          <c:spPr>
            <a:solidFill>
              <a:schemeClr val="accent6">
                <a:lumMod val="60000"/>
                <a:lumOff val="40000"/>
              </a:schemeClr>
            </a:solidFill>
            <a:ln>
              <a:noFill/>
            </a:ln>
            <a:effectLst/>
          </c:spPr>
          <c:invertIfNegative val="0"/>
          <c:dLbls>
            <c:dLbl>
              <c:idx val="4"/>
              <c:delete val="1"/>
              <c:extLst>
                <c:ext xmlns:c15="http://schemas.microsoft.com/office/drawing/2012/chart" uri="{CE6537A1-D6FC-4f65-9D91-7224C49458BB}"/>
                <c:ext xmlns:c16="http://schemas.microsoft.com/office/drawing/2014/chart" uri="{C3380CC4-5D6E-409C-BE32-E72D297353CC}">
                  <c16:uniqueId val="{0000000E-9C92-436D-87A0-FC2D01E2570A}"/>
                </c:ext>
              </c:extLst>
            </c:dLbl>
            <c:dLbl>
              <c:idx val="11"/>
              <c:delete val="1"/>
              <c:extLst>
                <c:ext xmlns:c15="http://schemas.microsoft.com/office/drawing/2012/chart" uri="{CE6537A1-D6FC-4f65-9D91-7224C49458BB}"/>
                <c:ext xmlns:c16="http://schemas.microsoft.com/office/drawing/2014/chart" uri="{C3380CC4-5D6E-409C-BE32-E72D297353CC}">
                  <c16:uniqueId val="{0000000F-9C92-436D-87A0-FC2D01E2570A}"/>
                </c:ext>
              </c:extLst>
            </c:dLbl>
            <c:dLbl>
              <c:idx val="22"/>
              <c:delete val="1"/>
              <c:extLst>
                <c:ext xmlns:c15="http://schemas.microsoft.com/office/drawing/2012/chart" uri="{CE6537A1-D6FC-4f65-9D91-7224C49458BB}"/>
                <c:ext xmlns:c16="http://schemas.microsoft.com/office/drawing/2014/chart" uri="{C3380CC4-5D6E-409C-BE32-E72D297353CC}">
                  <c16:uniqueId val="{00000010-9C92-436D-87A0-FC2D01E2570A}"/>
                </c:ext>
              </c:extLst>
            </c:dLbl>
            <c:dLbl>
              <c:idx val="25"/>
              <c:delete val="1"/>
              <c:extLst>
                <c:ext xmlns:c15="http://schemas.microsoft.com/office/drawing/2012/chart" uri="{CE6537A1-D6FC-4f65-9D91-7224C49458BB}"/>
                <c:ext xmlns:c16="http://schemas.microsoft.com/office/drawing/2014/chart" uri="{C3380CC4-5D6E-409C-BE32-E72D297353CC}">
                  <c16:uniqueId val="{00000011-9C92-436D-87A0-FC2D01E2570A}"/>
                </c:ext>
              </c:extLst>
            </c:dLbl>
            <c:dLbl>
              <c:idx val="29"/>
              <c:delete val="1"/>
              <c:extLst>
                <c:ext xmlns:c15="http://schemas.microsoft.com/office/drawing/2012/chart" uri="{CE6537A1-D6FC-4f65-9D91-7224C49458BB}"/>
                <c:ext xmlns:c16="http://schemas.microsoft.com/office/drawing/2014/chart" uri="{C3380CC4-5D6E-409C-BE32-E72D297353CC}">
                  <c16:uniqueId val="{00000012-9C92-436D-87A0-FC2D01E2570A}"/>
                </c:ext>
              </c:extLst>
            </c:dLbl>
            <c:dLbl>
              <c:idx val="30"/>
              <c:delete val="1"/>
              <c:extLst>
                <c:ext xmlns:c15="http://schemas.microsoft.com/office/drawing/2012/chart" uri="{CE6537A1-D6FC-4f65-9D91-7224C49458BB}"/>
                <c:ext xmlns:c16="http://schemas.microsoft.com/office/drawing/2014/chart" uri="{C3380CC4-5D6E-409C-BE32-E72D297353CC}">
                  <c16:uniqueId val="{00000013-9C92-436D-87A0-FC2D01E2570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Sheet2!$B$230:$C$263</c:f>
              <c:multiLvlStrCache>
                <c:ptCount val="34"/>
                <c:lvl>
                  <c:pt idx="1">
                    <c:v>Horizon Europe</c:v>
                  </c:pt>
                  <c:pt idx="2">
                    <c:v>Connecting Europe Facility</c:v>
                  </c:pt>
                  <c:pt idx="3">
                    <c:v>Recovery and Resilience Fund</c:v>
                  </c:pt>
                  <c:pt idx="4">
                    <c:v> Structural Funds (ERDF, ESF, CF, EAFRD, EMFF)</c:v>
                  </c:pt>
                  <c:pt idx="5">
                    <c:v>Others</c:v>
                  </c:pt>
                  <c:pt idx="8">
                    <c:v>Horizon Europe</c:v>
                  </c:pt>
                  <c:pt idx="9">
                    <c:v>Connecting Europe Facility</c:v>
                  </c:pt>
                  <c:pt idx="10">
                    <c:v>Recovery and Resilience Fund</c:v>
                  </c:pt>
                  <c:pt idx="11">
                    <c:v> Structural Funds (ERDF, ESF, CF, EAFRD, EMFF)</c:v>
                  </c:pt>
                  <c:pt idx="12">
                    <c:v>Others</c:v>
                  </c:pt>
                  <c:pt idx="15">
                    <c:v>Horizon Europe</c:v>
                  </c:pt>
                  <c:pt idx="16">
                    <c:v>Connecting Europe Facility</c:v>
                  </c:pt>
                  <c:pt idx="17">
                    <c:v>Recovery and Resilience Fund</c:v>
                  </c:pt>
                  <c:pt idx="18">
                    <c:v> Structural Funds (ERDF, ESF, CF, EAFRD, EMFF)</c:v>
                  </c:pt>
                  <c:pt idx="19">
                    <c:v>Others</c:v>
                  </c:pt>
                  <c:pt idx="22">
                    <c:v>Horizon Europe</c:v>
                  </c:pt>
                  <c:pt idx="23">
                    <c:v>Connecting Europe Facility</c:v>
                  </c:pt>
                  <c:pt idx="24">
                    <c:v>Recovery and Resilience Fund</c:v>
                  </c:pt>
                  <c:pt idx="25">
                    <c:v> Structural Funds (ERDF, ESF, CF, EAFRD, EMFF)</c:v>
                  </c:pt>
                  <c:pt idx="26">
                    <c:v>Others</c:v>
                  </c:pt>
                  <c:pt idx="29">
                    <c:v>Horizon Europe</c:v>
                  </c:pt>
                  <c:pt idx="30">
                    <c:v>Connecting Europe Facility</c:v>
                  </c:pt>
                  <c:pt idx="31">
                    <c:v>Recovery and Resilience Fund</c:v>
                  </c:pt>
                  <c:pt idx="32">
                    <c:v> Structural Funds (ERDF, ESF, CF, EAFRD, EMFF)</c:v>
                  </c:pt>
                  <c:pt idx="33">
                    <c:v>Others</c:v>
                  </c:pt>
                </c:lvl>
                <c:lvl>
                  <c:pt idx="0">
                    <c:v>Germany</c:v>
                  </c:pt>
                  <c:pt idx="7">
                    <c:v>Malta</c:v>
                  </c:pt>
                  <c:pt idx="14">
                    <c:v>Poland</c:v>
                  </c:pt>
                  <c:pt idx="21">
                    <c:v>Portugal</c:v>
                  </c:pt>
                  <c:pt idx="28">
                    <c:v>Sweden</c:v>
                  </c:pt>
                </c:lvl>
              </c:multiLvlStrCache>
            </c:multiLvlStrRef>
          </c:cat>
          <c:val>
            <c:numRef>
              <c:f>Sheet2!$E$231:$E$263</c:f>
              <c:numCache>
                <c:formatCode>0%</c:formatCode>
                <c:ptCount val="33"/>
                <c:pt idx="0">
                  <c:v>0.47</c:v>
                </c:pt>
                <c:pt idx="1">
                  <c:v>0.13</c:v>
                </c:pt>
                <c:pt idx="2">
                  <c:v>0.2</c:v>
                </c:pt>
                <c:pt idx="3">
                  <c:v>0.47</c:v>
                </c:pt>
                <c:pt idx="4">
                  <c:v>0</c:v>
                </c:pt>
                <c:pt idx="6" formatCode="General">
                  <c:v>0</c:v>
                </c:pt>
                <c:pt idx="7">
                  <c:v>0.17</c:v>
                </c:pt>
                <c:pt idx="8">
                  <c:v>0.17</c:v>
                </c:pt>
                <c:pt idx="9">
                  <c:v>0.33</c:v>
                </c:pt>
                <c:pt idx="10">
                  <c:v>0.33</c:v>
                </c:pt>
                <c:pt idx="11">
                  <c:v>0</c:v>
                </c:pt>
                <c:pt idx="13" formatCode="General">
                  <c:v>0</c:v>
                </c:pt>
                <c:pt idx="14">
                  <c:v>0.25</c:v>
                </c:pt>
                <c:pt idx="15">
                  <c:v>0.25</c:v>
                </c:pt>
                <c:pt idx="16">
                  <c:v>0.25</c:v>
                </c:pt>
                <c:pt idx="17">
                  <c:v>0.25</c:v>
                </c:pt>
                <c:pt idx="18">
                  <c:v>0.25</c:v>
                </c:pt>
                <c:pt idx="20" formatCode="General">
                  <c:v>0</c:v>
                </c:pt>
                <c:pt idx="21">
                  <c:v>0.25</c:v>
                </c:pt>
                <c:pt idx="22">
                  <c:v>0</c:v>
                </c:pt>
                <c:pt idx="23">
                  <c:v>0</c:v>
                </c:pt>
                <c:pt idx="24">
                  <c:v>0.25</c:v>
                </c:pt>
                <c:pt idx="25">
                  <c:v>0</c:v>
                </c:pt>
                <c:pt idx="27" formatCode="General">
                  <c:v>0</c:v>
                </c:pt>
                <c:pt idx="28">
                  <c:v>0.3</c:v>
                </c:pt>
                <c:pt idx="29">
                  <c:v>0</c:v>
                </c:pt>
                <c:pt idx="30">
                  <c:v>0</c:v>
                </c:pt>
                <c:pt idx="31">
                  <c:v>0.3</c:v>
                </c:pt>
                <c:pt idx="32">
                  <c:v>0.1</c:v>
                </c:pt>
              </c:numCache>
            </c:numRef>
          </c:val>
          <c:extLst>
            <c:ext xmlns:c16="http://schemas.microsoft.com/office/drawing/2014/chart" uri="{C3380CC4-5D6E-409C-BE32-E72D297353CC}">
              <c16:uniqueId val="{00000014-9C92-436D-87A0-FC2D01E2570A}"/>
            </c:ext>
          </c:extLst>
        </c:ser>
        <c:ser>
          <c:idx val="2"/>
          <c:order val="2"/>
          <c:tx>
            <c:strRef>
              <c:f>Sheet2!$F$230</c:f>
              <c:strCache>
                <c:ptCount val="1"/>
                <c:pt idx="0">
                  <c:v>Not very well</c:v>
                </c:pt>
              </c:strCache>
            </c:strRef>
          </c:tx>
          <c:spPr>
            <a:solidFill>
              <a:srgbClr val="FC6F60"/>
            </a:solidFill>
            <a:ln>
              <a:noFill/>
            </a:ln>
            <a:effectLst/>
          </c:spPr>
          <c:invertIfNegative val="0"/>
          <c:dLbls>
            <c:dLbl>
              <c:idx val="4"/>
              <c:delete val="1"/>
              <c:extLst>
                <c:ext xmlns:c15="http://schemas.microsoft.com/office/drawing/2012/chart" uri="{CE6537A1-D6FC-4f65-9D91-7224C49458BB}"/>
                <c:ext xmlns:c16="http://schemas.microsoft.com/office/drawing/2014/chart" uri="{C3380CC4-5D6E-409C-BE32-E72D297353CC}">
                  <c16:uniqueId val="{00000015-9C92-436D-87A0-FC2D01E2570A}"/>
                </c:ext>
              </c:extLst>
            </c:dLbl>
            <c:dLbl>
              <c:idx val="11"/>
              <c:delete val="1"/>
              <c:extLst>
                <c:ext xmlns:c15="http://schemas.microsoft.com/office/drawing/2012/chart" uri="{CE6537A1-D6FC-4f65-9D91-7224C49458BB}"/>
                <c:ext xmlns:c16="http://schemas.microsoft.com/office/drawing/2014/chart" uri="{C3380CC4-5D6E-409C-BE32-E72D297353CC}">
                  <c16:uniqueId val="{00000016-9C92-436D-87A0-FC2D01E2570A}"/>
                </c:ext>
              </c:extLst>
            </c:dLbl>
            <c:dLbl>
              <c:idx val="22"/>
              <c:delete val="1"/>
              <c:extLst>
                <c:ext xmlns:c15="http://schemas.microsoft.com/office/drawing/2012/chart" uri="{CE6537A1-D6FC-4f65-9D91-7224C49458BB}"/>
                <c:ext xmlns:c16="http://schemas.microsoft.com/office/drawing/2014/chart" uri="{C3380CC4-5D6E-409C-BE32-E72D297353CC}">
                  <c16:uniqueId val="{00000017-9C92-436D-87A0-FC2D01E2570A}"/>
                </c:ext>
              </c:extLst>
            </c:dLbl>
            <c:dLbl>
              <c:idx val="25"/>
              <c:delete val="1"/>
              <c:extLst>
                <c:ext xmlns:c15="http://schemas.microsoft.com/office/drawing/2012/chart" uri="{CE6537A1-D6FC-4f65-9D91-7224C49458BB}"/>
                <c:ext xmlns:c16="http://schemas.microsoft.com/office/drawing/2014/chart" uri="{C3380CC4-5D6E-409C-BE32-E72D297353CC}">
                  <c16:uniqueId val="{00000018-9C92-436D-87A0-FC2D01E2570A}"/>
                </c:ext>
              </c:extLst>
            </c:dLbl>
            <c:dLbl>
              <c:idx val="29"/>
              <c:delete val="1"/>
              <c:extLst>
                <c:ext xmlns:c15="http://schemas.microsoft.com/office/drawing/2012/chart" uri="{CE6537A1-D6FC-4f65-9D91-7224C49458BB}"/>
                <c:ext xmlns:c16="http://schemas.microsoft.com/office/drawing/2014/chart" uri="{C3380CC4-5D6E-409C-BE32-E72D297353CC}">
                  <c16:uniqueId val="{00000019-9C92-436D-87A0-FC2D01E2570A}"/>
                </c:ext>
              </c:extLst>
            </c:dLbl>
            <c:dLbl>
              <c:idx val="32"/>
              <c:delete val="1"/>
              <c:extLst>
                <c:ext xmlns:c15="http://schemas.microsoft.com/office/drawing/2012/chart" uri="{CE6537A1-D6FC-4f65-9D91-7224C49458BB}"/>
                <c:ext xmlns:c16="http://schemas.microsoft.com/office/drawing/2014/chart" uri="{C3380CC4-5D6E-409C-BE32-E72D297353CC}">
                  <c16:uniqueId val="{0000001A-9C92-436D-87A0-FC2D01E2570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Sheet2!$B$230:$C$263</c:f>
              <c:multiLvlStrCache>
                <c:ptCount val="34"/>
                <c:lvl>
                  <c:pt idx="1">
                    <c:v>Horizon Europe</c:v>
                  </c:pt>
                  <c:pt idx="2">
                    <c:v>Connecting Europe Facility</c:v>
                  </c:pt>
                  <c:pt idx="3">
                    <c:v>Recovery and Resilience Fund</c:v>
                  </c:pt>
                  <c:pt idx="4">
                    <c:v> Structural Funds (ERDF, ESF, CF, EAFRD, EMFF)</c:v>
                  </c:pt>
                  <c:pt idx="5">
                    <c:v>Others</c:v>
                  </c:pt>
                  <c:pt idx="8">
                    <c:v>Horizon Europe</c:v>
                  </c:pt>
                  <c:pt idx="9">
                    <c:v>Connecting Europe Facility</c:v>
                  </c:pt>
                  <c:pt idx="10">
                    <c:v>Recovery and Resilience Fund</c:v>
                  </c:pt>
                  <c:pt idx="11">
                    <c:v> Structural Funds (ERDF, ESF, CF, EAFRD, EMFF)</c:v>
                  </c:pt>
                  <c:pt idx="12">
                    <c:v>Others</c:v>
                  </c:pt>
                  <c:pt idx="15">
                    <c:v>Horizon Europe</c:v>
                  </c:pt>
                  <c:pt idx="16">
                    <c:v>Connecting Europe Facility</c:v>
                  </c:pt>
                  <c:pt idx="17">
                    <c:v>Recovery and Resilience Fund</c:v>
                  </c:pt>
                  <c:pt idx="18">
                    <c:v> Structural Funds (ERDF, ESF, CF, EAFRD, EMFF)</c:v>
                  </c:pt>
                  <c:pt idx="19">
                    <c:v>Others</c:v>
                  </c:pt>
                  <c:pt idx="22">
                    <c:v>Horizon Europe</c:v>
                  </c:pt>
                  <c:pt idx="23">
                    <c:v>Connecting Europe Facility</c:v>
                  </c:pt>
                  <c:pt idx="24">
                    <c:v>Recovery and Resilience Fund</c:v>
                  </c:pt>
                  <c:pt idx="25">
                    <c:v> Structural Funds (ERDF, ESF, CF, EAFRD, EMFF)</c:v>
                  </c:pt>
                  <c:pt idx="26">
                    <c:v>Others</c:v>
                  </c:pt>
                  <c:pt idx="29">
                    <c:v>Horizon Europe</c:v>
                  </c:pt>
                  <c:pt idx="30">
                    <c:v>Connecting Europe Facility</c:v>
                  </c:pt>
                  <c:pt idx="31">
                    <c:v>Recovery and Resilience Fund</c:v>
                  </c:pt>
                  <c:pt idx="32">
                    <c:v> Structural Funds (ERDF, ESF, CF, EAFRD, EMFF)</c:v>
                  </c:pt>
                  <c:pt idx="33">
                    <c:v>Others</c:v>
                  </c:pt>
                </c:lvl>
                <c:lvl>
                  <c:pt idx="0">
                    <c:v>Germany</c:v>
                  </c:pt>
                  <c:pt idx="7">
                    <c:v>Malta</c:v>
                  </c:pt>
                  <c:pt idx="14">
                    <c:v>Poland</c:v>
                  </c:pt>
                  <c:pt idx="21">
                    <c:v>Portugal</c:v>
                  </c:pt>
                  <c:pt idx="28">
                    <c:v>Sweden</c:v>
                  </c:pt>
                </c:lvl>
              </c:multiLvlStrCache>
            </c:multiLvlStrRef>
          </c:cat>
          <c:val>
            <c:numRef>
              <c:f>Sheet2!$F$231:$F$263</c:f>
              <c:numCache>
                <c:formatCode>0%</c:formatCode>
                <c:ptCount val="33"/>
                <c:pt idx="0">
                  <c:v>0.13</c:v>
                </c:pt>
                <c:pt idx="1">
                  <c:v>0.33</c:v>
                </c:pt>
                <c:pt idx="2">
                  <c:v>0.2</c:v>
                </c:pt>
                <c:pt idx="3">
                  <c:v>0.2</c:v>
                </c:pt>
                <c:pt idx="4">
                  <c:v>0</c:v>
                </c:pt>
                <c:pt idx="6" formatCode="General">
                  <c:v>0</c:v>
                </c:pt>
                <c:pt idx="7">
                  <c:v>0</c:v>
                </c:pt>
                <c:pt idx="8">
                  <c:v>0</c:v>
                </c:pt>
                <c:pt idx="9">
                  <c:v>0.17</c:v>
                </c:pt>
                <c:pt idx="10">
                  <c:v>0</c:v>
                </c:pt>
                <c:pt idx="11">
                  <c:v>0</c:v>
                </c:pt>
                <c:pt idx="13" formatCode="General">
                  <c:v>0</c:v>
                </c:pt>
                <c:pt idx="14">
                  <c:v>0</c:v>
                </c:pt>
                <c:pt idx="15">
                  <c:v>0</c:v>
                </c:pt>
                <c:pt idx="16">
                  <c:v>0</c:v>
                </c:pt>
                <c:pt idx="17">
                  <c:v>0.13</c:v>
                </c:pt>
                <c:pt idx="18">
                  <c:v>0</c:v>
                </c:pt>
                <c:pt idx="20" formatCode="General">
                  <c:v>0</c:v>
                </c:pt>
                <c:pt idx="21">
                  <c:v>0.25</c:v>
                </c:pt>
                <c:pt idx="22">
                  <c:v>0</c:v>
                </c:pt>
                <c:pt idx="23">
                  <c:v>0.25</c:v>
                </c:pt>
                <c:pt idx="24">
                  <c:v>0.25</c:v>
                </c:pt>
                <c:pt idx="25">
                  <c:v>0</c:v>
                </c:pt>
                <c:pt idx="27" formatCode="General">
                  <c:v>0</c:v>
                </c:pt>
                <c:pt idx="28">
                  <c:v>0</c:v>
                </c:pt>
                <c:pt idx="29">
                  <c:v>0</c:v>
                </c:pt>
                <c:pt idx="30">
                  <c:v>0.1</c:v>
                </c:pt>
                <c:pt idx="31">
                  <c:v>0.1</c:v>
                </c:pt>
                <c:pt idx="32">
                  <c:v>0</c:v>
                </c:pt>
              </c:numCache>
            </c:numRef>
          </c:val>
          <c:extLst>
            <c:ext xmlns:c16="http://schemas.microsoft.com/office/drawing/2014/chart" uri="{C3380CC4-5D6E-409C-BE32-E72D297353CC}">
              <c16:uniqueId val="{0000001B-9C92-436D-87A0-FC2D01E2570A}"/>
            </c:ext>
          </c:extLst>
        </c:ser>
        <c:ser>
          <c:idx val="3"/>
          <c:order val="3"/>
          <c:tx>
            <c:strRef>
              <c:f>Sheet2!$G$230</c:f>
              <c:strCache>
                <c:ptCount val="1"/>
                <c:pt idx="0">
                  <c:v>Not at all well</c:v>
                </c:pt>
              </c:strCache>
            </c:strRef>
          </c:tx>
          <c:spPr>
            <a:solidFill>
              <a:srgbClr val="FF0000"/>
            </a:solidFill>
            <a:ln>
              <a:noFill/>
            </a:ln>
            <a:effectLst/>
          </c:spPr>
          <c:invertIfNegative val="0"/>
          <c:dLbls>
            <c:dLbl>
              <c:idx val="4"/>
              <c:delete val="1"/>
              <c:extLst>
                <c:ext xmlns:c15="http://schemas.microsoft.com/office/drawing/2012/chart" uri="{CE6537A1-D6FC-4f65-9D91-7224C49458BB}"/>
                <c:ext xmlns:c16="http://schemas.microsoft.com/office/drawing/2014/chart" uri="{C3380CC4-5D6E-409C-BE32-E72D297353CC}">
                  <c16:uniqueId val="{0000001C-9C92-436D-87A0-FC2D01E2570A}"/>
                </c:ext>
              </c:extLst>
            </c:dLbl>
            <c:dLbl>
              <c:idx val="11"/>
              <c:delete val="1"/>
              <c:extLst>
                <c:ext xmlns:c15="http://schemas.microsoft.com/office/drawing/2012/chart" uri="{CE6537A1-D6FC-4f65-9D91-7224C49458BB}"/>
                <c:ext xmlns:c16="http://schemas.microsoft.com/office/drawing/2014/chart" uri="{C3380CC4-5D6E-409C-BE32-E72D297353CC}">
                  <c16:uniqueId val="{0000001D-9C92-436D-87A0-FC2D01E2570A}"/>
                </c:ext>
              </c:extLst>
            </c:dLbl>
            <c:dLbl>
              <c:idx val="22"/>
              <c:delete val="1"/>
              <c:extLst>
                <c:ext xmlns:c15="http://schemas.microsoft.com/office/drawing/2012/chart" uri="{CE6537A1-D6FC-4f65-9D91-7224C49458BB}"/>
                <c:ext xmlns:c16="http://schemas.microsoft.com/office/drawing/2014/chart" uri="{C3380CC4-5D6E-409C-BE32-E72D297353CC}">
                  <c16:uniqueId val="{0000001E-9C92-436D-87A0-FC2D01E2570A}"/>
                </c:ext>
              </c:extLst>
            </c:dLbl>
            <c:dLbl>
              <c:idx val="25"/>
              <c:delete val="1"/>
              <c:extLst>
                <c:ext xmlns:c15="http://schemas.microsoft.com/office/drawing/2012/chart" uri="{CE6537A1-D6FC-4f65-9D91-7224C49458BB}"/>
                <c:ext xmlns:c16="http://schemas.microsoft.com/office/drawing/2014/chart" uri="{C3380CC4-5D6E-409C-BE32-E72D297353CC}">
                  <c16:uniqueId val="{0000001F-9C92-436D-87A0-FC2D01E2570A}"/>
                </c:ext>
              </c:extLst>
            </c:dLbl>
            <c:dLbl>
              <c:idx val="29"/>
              <c:delete val="1"/>
              <c:extLst>
                <c:ext xmlns:c15="http://schemas.microsoft.com/office/drawing/2012/chart" uri="{CE6537A1-D6FC-4f65-9D91-7224C49458BB}"/>
                <c:ext xmlns:c16="http://schemas.microsoft.com/office/drawing/2014/chart" uri="{C3380CC4-5D6E-409C-BE32-E72D297353CC}">
                  <c16:uniqueId val="{00000020-9C92-436D-87A0-FC2D01E2570A}"/>
                </c:ext>
              </c:extLst>
            </c:dLbl>
            <c:dLbl>
              <c:idx val="32"/>
              <c:delete val="1"/>
              <c:extLst>
                <c:ext xmlns:c15="http://schemas.microsoft.com/office/drawing/2012/chart" uri="{CE6537A1-D6FC-4f65-9D91-7224C49458BB}"/>
                <c:ext xmlns:c16="http://schemas.microsoft.com/office/drawing/2014/chart" uri="{C3380CC4-5D6E-409C-BE32-E72D297353CC}">
                  <c16:uniqueId val="{00000021-9C92-436D-87A0-FC2D01E2570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Sheet2!$B$230:$C$263</c:f>
              <c:multiLvlStrCache>
                <c:ptCount val="34"/>
                <c:lvl>
                  <c:pt idx="1">
                    <c:v>Horizon Europe</c:v>
                  </c:pt>
                  <c:pt idx="2">
                    <c:v>Connecting Europe Facility</c:v>
                  </c:pt>
                  <c:pt idx="3">
                    <c:v>Recovery and Resilience Fund</c:v>
                  </c:pt>
                  <c:pt idx="4">
                    <c:v> Structural Funds (ERDF, ESF, CF, EAFRD, EMFF)</c:v>
                  </c:pt>
                  <c:pt idx="5">
                    <c:v>Others</c:v>
                  </c:pt>
                  <c:pt idx="8">
                    <c:v>Horizon Europe</c:v>
                  </c:pt>
                  <c:pt idx="9">
                    <c:v>Connecting Europe Facility</c:v>
                  </c:pt>
                  <c:pt idx="10">
                    <c:v>Recovery and Resilience Fund</c:v>
                  </c:pt>
                  <c:pt idx="11">
                    <c:v> Structural Funds (ERDF, ESF, CF, EAFRD, EMFF)</c:v>
                  </c:pt>
                  <c:pt idx="12">
                    <c:v>Others</c:v>
                  </c:pt>
                  <c:pt idx="15">
                    <c:v>Horizon Europe</c:v>
                  </c:pt>
                  <c:pt idx="16">
                    <c:v>Connecting Europe Facility</c:v>
                  </c:pt>
                  <c:pt idx="17">
                    <c:v>Recovery and Resilience Fund</c:v>
                  </c:pt>
                  <c:pt idx="18">
                    <c:v> Structural Funds (ERDF, ESF, CF, EAFRD, EMFF)</c:v>
                  </c:pt>
                  <c:pt idx="19">
                    <c:v>Others</c:v>
                  </c:pt>
                  <c:pt idx="22">
                    <c:v>Horizon Europe</c:v>
                  </c:pt>
                  <c:pt idx="23">
                    <c:v>Connecting Europe Facility</c:v>
                  </c:pt>
                  <c:pt idx="24">
                    <c:v>Recovery and Resilience Fund</c:v>
                  </c:pt>
                  <c:pt idx="25">
                    <c:v> Structural Funds (ERDF, ESF, CF, EAFRD, EMFF)</c:v>
                  </c:pt>
                  <c:pt idx="26">
                    <c:v>Others</c:v>
                  </c:pt>
                  <c:pt idx="29">
                    <c:v>Horizon Europe</c:v>
                  </c:pt>
                  <c:pt idx="30">
                    <c:v>Connecting Europe Facility</c:v>
                  </c:pt>
                  <c:pt idx="31">
                    <c:v>Recovery and Resilience Fund</c:v>
                  </c:pt>
                  <c:pt idx="32">
                    <c:v> Structural Funds (ERDF, ESF, CF, EAFRD, EMFF)</c:v>
                  </c:pt>
                  <c:pt idx="33">
                    <c:v>Others</c:v>
                  </c:pt>
                </c:lvl>
                <c:lvl>
                  <c:pt idx="0">
                    <c:v>Germany</c:v>
                  </c:pt>
                  <c:pt idx="7">
                    <c:v>Malta</c:v>
                  </c:pt>
                  <c:pt idx="14">
                    <c:v>Poland</c:v>
                  </c:pt>
                  <c:pt idx="21">
                    <c:v>Portugal</c:v>
                  </c:pt>
                  <c:pt idx="28">
                    <c:v>Sweden</c:v>
                  </c:pt>
                </c:lvl>
              </c:multiLvlStrCache>
            </c:multiLvlStrRef>
          </c:cat>
          <c:val>
            <c:numRef>
              <c:f>Sheet2!$G$231:$G$263</c:f>
              <c:numCache>
                <c:formatCode>0%</c:formatCode>
                <c:ptCount val="33"/>
                <c:pt idx="0">
                  <c:v>0</c:v>
                </c:pt>
                <c:pt idx="1">
                  <c:v>7.0000000000000007E-2</c:v>
                </c:pt>
                <c:pt idx="2">
                  <c:v>7.0000000000000007E-2</c:v>
                </c:pt>
                <c:pt idx="3">
                  <c:v>7.0000000000000007E-2</c:v>
                </c:pt>
                <c:pt idx="4">
                  <c:v>0</c:v>
                </c:pt>
                <c:pt idx="6" formatCode="General">
                  <c:v>0</c:v>
                </c:pt>
                <c:pt idx="7">
                  <c:v>0</c:v>
                </c:pt>
                <c:pt idx="8">
                  <c:v>0</c:v>
                </c:pt>
                <c:pt idx="9">
                  <c:v>0</c:v>
                </c:pt>
                <c:pt idx="10">
                  <c:v>0</c:v>
                </c:pt>
                <c:pt idx="11">
                  <c:v>0</c:v>
                </c:pt>
                <c:pt idx="13" formatCode="General">
                  <c:v>0</c:v>
                </c:pt>
                <c:pt idx="14">
                  <c:v>0</c:v>
                </c:pt>
                <c:pt idx="15">
                  <c:v>0</c:v>
                </c:pt>
                <c:pt idx="16">
                  <c:v>0.25</c:v>
                </c:pt>
                <c:pt idx="17">
                  <c:v>0.13</c:v>
                </c:pt>
                <c:pt idx="18">
                  <c:v>0</c:v>
                </c:pt>
                <c:pt idx="20" formatCode="General">
                  <c:v>0</c:v>
                </c:pt>
                <c:pt idx="21">
                  <c:v>0</c:v>
                </c:pt>
                <c:pt idx="22">
                  <c:v>0</c:v>
                </c:pt>
                <c:pt idx="23">
                  <c:v>0.25</c:v>
                </c:pt>
                <c:pt idx="24">
                  <c:v>0</c:v>
                </c:pt>
                <c:pt idx="25">
                  <c:v>0</c:v>
                </c:pt>
                <c:pt idx="27" formatCode="General">
                  <c:v>0</c:v>
                </c:pt>
                <c:pt idx="28">
                  <c:v>0</c:v>
                </c:pt>
                <c:pt idx="29">
                  <c:v>0</c:v>
                </c:pt>
                <c:pt idx="30">
                  <c:v>0.1</c:v>
                </c:pt>
                <c:pt idx="31">
                  <c:v>0</c:v>
                </c:pt>
                <c:pt idx="32">
                  <c:v>0</c:v>
                </c:pt>
              </c:numCache>
            </c:numRef>
          </c:val>
          <c:extLst>
            <c:ext xmlns:c16="http://schemas.microsoft.com/office/drawing/2014/chart" uri="{C3380CC4-5D6E-409C-BE32-E72D297353CC}">
              <c16:uniqueId val="{00000022-9C92-436D-87A0-FC2D01E2570A}"/>
            </c:ext>
          </c:extLst>
        </c:ser>
        <c:ser>
          <c:idx val="4"/>
          <c:order val="4"/>
          <c:tx>
            <c:strRef>
              <c:f>Sheet2!$H$230</c:f>
              <c:strCache>
                <c:ptCount val="1"/>
                <c:pt idx="0">
                  <c:v>Unsure</c:v>
                </c:pt>
              </c:strCache>
            </c:strRef>
          </c:tx>
          <c:spPr>
            <a:solidFill>
              <a:schemeClr val="accent5"/>
            </a:solidFill>
            <a:ln>
              <a:noFill/>
            </a:ln>
            <a:effectLst/>
          </c:spPr>
          <c:invertIfNegative val="0"/>
          <c:dLbls>
            <c:dLbl>
              <c:idx val="13"/>
              <c:delete val="1"/>
              <c:extLst>
                <c:ext xmlns:c15="http://schemas.microsoft.com/office/drawing/2012/chart" uri="{CE6537A1-D6FC-4f65-9D91-7224C49458BB}"/>
                <c:ext xmlns:c16="http://schemas.microsoft.com/office/drawing/2014/chart" uri="{C3380CC4-5D6E-409C-BE32-E72D297353CC}">
                  <c16:uniqueId val="{00000023-9C92-436D-87A0-FC2D01E2570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Sheet2!$B$230:$C$263</c:f>
              <c:multiLvlStrCache>
                <c:ptCount val="34"/>
                <c:lvl>
                  <c:pt idx="1">
                    <c:v>Horizon Europe</c:v>
                  </c:pt>
                  <c:pt idx="2">
                    <c:v>Connecting Europe Facility</c:v>
                  </c:pt>
                  <c:pt idx="3">
                    <c:v>Recovery and Resilience Fund</c:v>
                  </c:pt>
                  <c:pt idx="4">
                    <c:v> Structural Funds (ERDF, ESF, CF, EAFRD, EMFF)</c:v>
                  </c:pt>
                  <c:pt idx="5">
                    <c:v>Others</c:v>
                  </c:pt>
                  <c:pt idx="8">
                    <c:v>Horizon Europe</c:v>
                  </c:pt>
                  <c:pt idx="9">
                    <c:v>Connecting Europe Facility</c:v>
                  </c:pt>
                  <c:pt idx="10">
                    <c:v>Recovery and Resilience Fund</c:v>
                  </c:pt>
                  <c:pt idx="11">
                    <c:v> Structural Funds (ERDF, ESF, CF, EAFRD, EMFF)</c:v>
                  </c:pt>
                  <c:pt idx="12">
                    <c:v>Others</c:v>
                  </c:pt>
                  <c:pt idx="15">
                    <c:v>Horizon Europe</c:v>
                  </c:pt>
                  <c:pt idx="16">
                    <c:v>Connecting Europe Facility</c:v>
                  </c:pt>
                  <c:pt idx="17">
                    <c:v>Recovery and Resilience Fund</c:v>
                  </c:pt>
                  <c:pt idx="18">
                    <c:v> Structural Funds (ERDF, ESF, CF, EAFRD, EMFF)</c:v>
                  </c:pt>
                  <c:pt idx="19">
                    <c:v>Others</c:v>
                  </c:pt>
                  <c:pt idx="22">
                    <c:v>Horizon Europe</c:v>
                  </c:pt>
                  <c:pt idx="23">
                    <c:v>Connecting Europe Facility</c:v>
                  </c:pt>
                  <c:pt idx="24">
                    <c:v>Recovery and Resilience Fund</c:v>
                  </c:pt>
                  <c:pt idx="25">
                    <c:v> Structural Funds (ERDF, ESF, CF, EAFRD, EMFF)</c:v>
                  </c:pt>
                  <c:pt idx="26">
                    <c:v>Others</c:v>
                  </c:pt>
                  <c:pt idx="29">
                    <c:v>Horizon Europe</c:v>
                  </c:pt>
                  <c:pt idx="30">
                    <c:v>Connecting Europe Facility</c:v>
                  </c:pt>
                  <c:pt idx="31">
                    <c:v>Recovery and Resilience Fund</c:v>
                  </c:pt>
                  <c:pt idx="32">
                    <c:v> Structural Funds (ERDF, ESF, CF, EAFRD, EMFF)</c:v>
                  </c:pt>
                  <c:pt idx="33">
                    <c:v>Others</c:v>
                  </c:pt>
                </c:lvl>
                <c:lvl>
                  <c:pt idx="0">
                    <c:v>Germany</c:v>
                  </c:pt>
                  <c:pt idx="7">
                    <c:v>Malta</c:v>
                  </c:pt>
                  <c:pt idx="14">
                    <c:v>Poland</c:v>
                  </c:pt>
                  <c:pt idx="21">
                    <c:v>Portugal</c:v>
                  </c:pt>
                  <c:pt idx="28">
                    <c:v>Sweden</c:v>
                  </c:pt>
                </c:lvl>
              </c:multiLvlStrCache>
            </c:multiLvlStrRef>
          </c:cat>
          <c:val>
            <c:numRef>
              <c:f>Sheet2!$H$231:$H$263</c:f>
              <c:numCache>
                <c:formatCode>0%</c:formatCode>
                <c:ptCount val="33"/>
                <c:pt idx="0">
                  <c:v>0.2</c:v>
                </c:pt>
                <c:pt idx="1">
                  <c:v>0.47</c:v>
                </c:pt>
                <c:pt idx="2">
                  <c:v>0.53</c:v>
                </c:pt>
                <c:pt idx="3">
                  <c:v>0.27</c:v>
                </c:pt>
                <c:pt idx="4">
                  <c:v>0.93</c:v>
                </c:pt>
                <c:pt idx="6" formatCode="General">
                  <c:v>0</c:v>
                </c:pt>
                <c:pt idx="7">
                  <c:v>0.33</c:v>
                </c:pt>
                <c:pt idx="8">
                  <c:v>0.83</c:v>
                </c:pt>
                <c:pt idx="9">
                  <c:v>0.33</c:v>
                </c:pt>
                <c:pt idx="10">
                  <c:v>0.33</c:v>
                </c:pt>
                <c:pt idx="11">
                  <c:v>1</c:v>
                </c:pt>
                <c:pt idx="13" formatCode="General">
                  <c:v>0</c:v>
                </c:pt>
                <c:pt idx="14">
                  <c:v>0.25</c:v>
                </c:pt>
                <c:pt idx="15">
                  <c:v>0.62</c:v>
                </c:pt>
                <c:pt idx="16">
                  <c:v>0.5</c:v>
                </c:pt>
                <c:pt idx="17">
                  <c:v>0.38</c:v>
                </c:pt>
                <c:pt idx="18">
                  <c:v>0.75</c:v>
                </c:pt>
                <c:pt idx="20" formatCode="General">
                  <c:v>0</c:v>
                </c:pt>
                <c:pt idx="21">
                  <c:v>0.25</c:v>
                </c:pt>
                <c:pt idx="22">
                  <c:v>1</c:v>
                </c:pt>
                <c:pt idx="23">
                  <c:v>0.25</c:v>
                </c:pt>
                <c:pt idx="24">
                  <c:v>0.5</c:v>
                </c:pt>
                <c:pt idx="25">
                  <c:v>1</c:v>
                </c:pt>
                <c:pt idx="27" formatCode="General">
                  <c:v>0</c:v>
                </c:pt>
                <c:pt idx="28">
                  <c:v>0.7</c:v>
                </c:pt>
                <c:pt idx="29">
                  <c:v>1</c:v>
                </c:pt>
                <c:pt idx="30">
                  <c:v>0.8</c:v>
                </c:pt>
                <c:pt idx="31">
                  <c:v>0.6</c:v>
                </c:pt>
                <c:pt idx="32">
                  <c:v>0.9</c:v>
                </c:pt>
              </c:numCache>
            </c:numRef>
          </c:val>
          <c:extLst>
            <c:ext xmlns:c16="http://schemas.microsoft.com/office/drawing/2014/chart" uri="{C3380CC4-5D6E-409C-BE32-E72D297353CC}">
              <c16:uniqueId val="{00000024-9C92-436D-87A0-FC2D01E2570A}"/>
            </c:ext>
          </c:extLst>
        </c:ser>
        <c:dLbls>
          <c:showLegendKey val="0"/>
          <c:showVal val="0"/>
          <c:showCatName val="0"/>
          <c:showSerName val="0"/>
          <c:showPercent val="0"/>
          <c:showBubbleSize val="0"/>
        </c:dLbls>
        <c:gapWidth val="182"/>
        <c:overlap val="100"/>
        <c:axId val="634205264"/>
        <c:axId val="634204936"/>
      </c:barChart>
      <c:catAx>
        <c:axId val="634205264"/>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34204936"/>
        <c:crosses val="autoZero"/>
        <c:auto val="1"/>
        <c:lblAlgn val="ctr"/>
        <c:lblOffset val="100"/>
        <c:noMultiLvlLbl val="0"/>
      </c:catAx>
      <c:valAx>
        <c:axId val="634204936"/>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3420526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200"/>
              <a:t>In your opinion, how relevant have National Contact Points (NCPs) been in facilitating networking and cooperation between stakeholders and NCPs in other countries?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w="19050">
              <a:solidFill>
                <a:schemeClr val="lt1"/>
              </a:solidFill>
            </a:ln>
            <a:effectLst>
              <a:outerShdw blurRad="63500" sx="102000" sy="102000" algn="ctr" rotWithShape="0">
                <a:prstClr val="black">
                  <a:alpha val="40000"/>
                </a:prstClr>
              </a:outerShdw>
            </a:effectLst>
          </c:spPr>
          <c:invertIfNegative val="0"/>
          <c:dPt>
            <c:idx val="0"/>
            <c:invertIfNegative val="0"/>
            <c:bubble3D val="0"/>
            <c:spPr>
              <a:solidFill>
                <a:schemeClr val="accent6"/>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1-15AF-453C-8805-B4027C13B7B2}"/>
              </c:ext>
            </c:extLst>
          </c:dPt>
          <c:dPt>
            <c:idx val="1"/>
            <c:invertIfNegative val="0"/>
            <c:bubble3D val="0"/>
            <c:spPr>
              <a:solidFill>
                <a:schemeClr val="accent6">
                  <a:lumMod val="60000"/>
                  <a:lumOff val="40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3-15AF-453C-8805-B4027C13B7B2}"/>
              </c:ext>
            </c:extLst>
          </c:dPt>
          <c:dPt>
            <c:idx val="2"/>
            <c:invertIfNegative val="0"/>
            <c:bubble3D val="0"/>
            <c:spPr>
              <a:solidFill>
                <a:srgbClr val="FD9A7F"/>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5-15AF-453C-8805-B4027C13B7B2}"/>
              </c:ext>
            </c:extLst>
          </c:dPt>
          <c:dPt>
            <c:idx val="3"/>
            <c:invertIfNegative val="0"/>
            <c:bubble3D val="0"/>
            <c:spPr>
              <a:solidFill>
                <a:srgbClr val="FF0000"/>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7-15AF-453C-8805-B4027C13B7B2}"/>
              </c:ext>
            </c:extLst>
          </c:dPt>
          <c:dPt>
            <c:idx val="4"/>
            <c:invertIfNegative val="0"/>
            <c:bubble3D val="0"/>
            <c:spPr>
              <a:solidFill>
                <a:schemeClr val="accent1"/>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9-15AF-453C-8805-B4027C13B7B2}"/>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Answer'!$A$408:$A$412</c:f>
              <c:strCache>
                <c:ptCount val="5"/>
                <c:pt idx="0">
                  <c:v>Very relevant</c:v>
                </c:pt>
                <c:pt idx="1">
                  <c:v>Moderately relevant</c:v>
                </c:pt>
                <c:pt idx="2">
                  <c:v>Not very relevant</c:v>
                </c:pt>
                <c:pt idx="3">
                  <c:v>Not at all relevant</c:v>
                </c:pt>
                <c:pt idx="4">
                  <c:v>Unsure</c:v>
                </c:pt>
              </c:strCache>
            </c:strRef>
          </c:cat>
          <c:val>
            <c:numRef>
              <c:f>'Graphs Answer'!$B$408:$B$412</c:f>
              <c:numCache>
                <c:formatCode>0%</c:formatCode>
                <c:ptCount val="5"/>
                <c:pt idx="0">
                  <c:v>0.18604651162790697</c:v>
                </c:pt>
                <c:pt idx="1">
                  <c:v>0.23255813953488372</c:v>
                </c:pt>
                <c:pt idx="2">
                  <c:v>0.2558139534883721</c:v>
                </c:pt>
                <c:pt idx="3">
                  <c:v>0.11627906976744186</c:v>
                </c:pt>
                <c:pt idx="4">
                  <c:v>0.20930232558139536</c:v>
                </c:pt>
              </c:numCache>
            </c:numRef>
          </c:val>
          <c:extLst>
            <c:ext xmlns:c16="http://schemas.microsoft.com/office/drawing/2014/chart" uri="{C3380CC4-5D6E-409C-BE32-E72D297353CC}">
              <c16:uniqueId val="{0000000A-15AF-453C-8805-B4027C13B7B2}"/>
            </c:ext>
          </c:extLst>
        </c:ser>
        <c:dLbls>
          <c:showLegendKey val="0"/>
          <c:showVal val="0"/>
          <c:showCatName val="0"/>
          <c:showSerName val="0"/>
          <c:showPercent val="0"/>
          <c:showBubbleSize val="0"/>
        </c:dLbls>
        <c:gapWidth val="100"/>
        <c:axId val="713644016"/>
        <c:axId val="713642048"/>
      </c:barChart>
      <c:catAx>
        <c:axId val="71364401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3642048"/>
        <c:crosses val="autoZero"/>
        <c:auto val="1"/>
        <c:lblAlgn val="ctr"/>
        <c:lblOffset val="100"/>
        <c:noMultiLvlLbl val="0"/>
      </c:catAx>
      <c:valAx>
        <c:axId val="71364204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3644016"/>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200"/>
              <a:t>How good has the general communication and information on the Digital Europe Programme been?</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'Graphs Answer'!$B$427</c:f>
              <c:strCache>
                <c:ptCount val="1"/>
                <c:pt idx="0">
                  <c:v>Very good</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Answer'!$A$428:$A$429</c:f>
              <c:strCache>
                <c:ptCount val="2"/>
                <c:pt idx="0">
                  <c:v>At European level</c:v>
                </c:pt>
                <c:pt idx="1">
                  <c:v>In your country</c:v>
                </c:pt>
              </c:strCache>
            </c:strRef>
          </c:cat>
          <c:val>
            <c:numRef>
              <c:f>'Graphs Answer'!$B$428:$B$429</c:f>
              <c:numCache>
                <c:formatCode>0%</c:formatCode>
                <c:ptCount val="2"/>
                <c:pt idx="0">
                  <c:v>0.21</c:v>
                </c:pt>
                <c:pt idx="1">
                  <c:v>0.12</c:v>
                </c:pt>
              </c:numCache>
            </c:numRef>
          </c:val>
          <c:extLst>
            <c:ext xmlns:c16="http://schemas.microsoft.com/office/drawing/2014/chart" uri="{C3380CC4-5D6E-409C-BE32-E72D297353CC}">
              <c16:uniqueId val="{00000000-55B7-4B5A-8F35-5018A0C17BF5}"/>
            </c:ext>
          </c:extLst>
        </c:ser>
        <c:ser>
          <c:idx val="1"/>
          <c:order val="1"/>
          <c:tx>
            <c:strRef>
              <c:f>'Graphs Answer'!$C$427</c:f>
              <c:strCache>
                <c:ptCount val="1"/>
                <c:pt idx="0">
                  <c:v>Moderately Good</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Answer'!$A$428:$A$429</c:f>
              <c:strCache>
                <c:ptCount val="2"/>
                <c:pt idx="0">
                  <c:v>At European level</c:v>
                </c:pt>
                <c:pt idx="1">
                  <c:v>In your country</c:v>
                </c:pt>
              </c:strCache>
            </c:strRef>
          </c:cat>
          <c:val>
            <c:numRef>
              <c:f>'Graphs Answer'!$C$428:$C$429</c:f>
              <c:numCache>
                <c:formatCode>0%</c:formatCode>
                <c:ptCount val="2"/>
                <c:pt idx="0">
                  <c:v>0.49</c:v>
                </c:pt>
                <c:pt idx="1">
                  <c:v>0.28000000000000003</c:v>
                </c:pt>
              </c:numCache>
            </c:numRef>
          </c:val>
          <c:extLst>
            <c:ext xmlns:c16="http://schemas.microsoft.com/office/drawing/2014/chart" uri="{C3380CC4-5D6E-409C-BE32-E72D297353CC}">
              <c16:uniqueId val="{00000001-55B7-4B5A-8F35-5018A0C17BF5}"/>
            </c:ext>
          </c:extLst>
        </c:ser>
        <c:ser>
          <c:idx val="2"/>
          <c:order val="2"/>
          <c:tx>
            <c:strRef>
              <c:f>'Graphs Answer'!$D$427</c:f>
              <c:strCache>
                <c:ptCount val="1"/>
                <c:pt idx="0">
                  <c:v>Not very good</c:v>
                </c:pt>
              </c:strCache>
            </c:strRef>
          </c:tx>
          <c:spPr>
            <a:solidFill>
              <a:srgbClr val="FD9A7F"/>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Answer'!$A$428:$A$429</c:f>
              <c:strCache>
                <c:ptCount val="2"/>
                <c:pt idx="0">
                  <c:v>At European level</c:v>
                </c:pt>
                <c:pt idx="1">
                  <c:v>In your country</c:v>
                </c:pt>
              </c:strCache>
            </c:strRef>
          </c:cat>
          <c:val>
            <c:numRef>
              <c:f>'Graphs Answer'!$D$428:$D$429</c:f>
              <c:numCache>
                <c:formatCode>0%</c:formatCode>
                <c:ptCount val="2"/>
                <c:pt idx="0">
                  <c:v>0.09</c:v>
                </c:pt>
                <c:pt idx="1">
                  <c:v>0.35</c:v>
                </c:pt>
              </c:numCache>
            </c:numRef>
          </c:val>
          <c:extLst>
            <c:ext xmlns:c16="http://schemas.microsoft.com/office/drawing/2014/chart" uri="{C3380CC4-5D6E-409C-BE32-E72D297353CC}">
              <c16:uniqueId val="{00000002-55B7-4B5A-8F35-5018A0C17BF5}"/>
            </c:ext>
          </c:extLst>
        </c:ser>
        <c:ser>
          <c:idx val="3"/>
          <c:order val="3"/>
          <c:tx>
            <c:strRef>
              <c:f>'Graphs Answer'!$E$427</c:f>
              <c:strCache>
                <c:ptCount val="1"/>
                <c:pt idx="0">
                  <c:v>Not at all good</c:v>
                </c:pt>
              </c:strCache>
            </c:strRef>
          </c:tx>
          <c:spPr>
            <a:solidFill>
              <a:srgbClr val="FF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Answer'!$A$428:$A$429</c:f>
              <c:strCache>
                <c:ptCount val="2"/>
                <c:pt idx="0">
                  <c:v>At European level</c:v>
                </c:pt>
                <c:pt idx="1">
                  <c:v>In your country</c:v>
                </c:pt>
              </c:strCache>
            </c:strRef>
          </c:cat>
          <c:val>
            <c:numRef>
              <c:f>'Graphs Answer'!$E$428:$E$429</c:f>
              <c:numCache>
                <c:formatCode>0%</c:formatCode>
                <c:ptCount val="2"/>
                <c:pt idx="0">
                  <c:v>0.02</c:v>
                </c:pt>
                <c:pt idx="1">
                  <c:v>0.19</c:v>
                </c:pt>
              </c:numCache>
            </c:numRef>
          </c:val>
          <c:extLst>
            <c:ext xmlns:c16="http://schemas.microsoft.com/office/drawing/2014/chart" uri="{C3380CC4-5D6E-409C-BE32-E72D297353CC}">
              <c16:uniqueId val="{00000003-55B7-4B5A-8F35-5018A0C17BF5}"/>
            </c:ext>
          </c:extLst>
        </c:ser>
        <c:ser>
          <c:idx val="4"/>
          <c:order val="4"/>
          <c:tx>
            <c:strRef>
              <c:f>'Graphs Answer'!$F$427</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Answer'!$A$428:$A$429</c:f>
              <c:strCache>
                <c:ptCount val="2"/>
                <c:pt idx="0">
                  <c:v>At European level</c:v>
                </c:pt>
                <c:pt idx="1">
                  <c:v>In your country</c:v>
                </c:pt>
              </c:strCache>
            </c:strRef>
          </c:cat>
          <c:val>
            <c:numRef>
              <c:f>'Graphs Answer'!$F$428:$F$429</c:f>
              <c:numCache>
                <c:formatCode>0%</c:formatCode>
                <c:ptCount val="2"/>
                <c:pt idx="0">
                  <c:v>0.19</c:v>
                </c:pt>
                <c:pt idx="1">
                  <c:v>7.0000000000000007E-2</c:v>
                </c:pt>
              </c:numCache>
            </c:numRef>
          </c:val>
          <c:extLst>
            <c:ext xmlns:c16="http://schemas.microsoft.com/office/drawing/2014/chart" uri="{C3380CC4-5D6E-409C-BE32-E72D297353CC}">
              <c16:uniqueId val="{00000004-55B7-4B5A-8F35-5018A0C17BF5}"/>
            </c:ext>
          </c:extLst>
        </c:ser>
        <c:dLbls>
          <c:showLegendKey val="0"/>
          <c:showVal val="0"/>
          <c:showCatName val="0"/>
          <c:showSerName val="0"/>
          <c:showPercent val="0"/>
          <c:showBubbleSize val="0"/>
        </c:dLbls>
        <c:gapWidth val="150"/>
        <c:overlap val="100"/>
        <c:axId val="785097672"/>
        <c:axId val="785098328"/>
      </c:barChart>
      <c:catAx>
        <c:axId val="78509767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5098328"/>
        <c:crosses val="autoZero"/>
        <c:auto val="1"/>
        <c:lblAlgn val="ctr"/>
        <c:lblOffset val="100"/>
        <c:noMultiLvlLbl val="0"/>
      </c:catAx>
      <c:valAx>
        <c:axId val="78509832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509767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400" b="0" i="0" u="none" strike="noStrike">
                <a:effectLst/>
              </a:rPr>
              <a:t>How good has the general communication and information on the Digital Europe Programme been?</a:t>
            </a:r>
            <a:r>
              <a:rPr lang="bg-BG" sz="1400" b="0" i="0" u="none" strike="noStrike"/>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Sheet2!$D$271</c:f>
              <c:strCache>
                <c:ptCount val="1"/>
                <c:pt idx="0">
                  <c:v>Very good</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Sheet2!$B$271:$C$289</c:f>
              <c:multiLvlStrCache>
                <c:ptCount val="19"/>
                <c:lvl>
                  <c:pt idx="1">
                    <c:v>At European level</c:v>
                  </c:pt>
                  <c:pt idx="2">
                    <c:v>In your country</c:v>
                  </c:pt>
                  <c:pt idx="5">
                    <c:v>At European level</c:v>
                  </c:pt>
                  <c:pt idx="6">
                    <c:v>In your country</c:v>
                  </c:pt>
                  <c:pt idx="9">
                    <c:v>At European level</c:v>
                  </c:pt>
                  <c:pt idx="10">
                    <c:v>In your country</c:v>
                  </c:pt>
                  <c:pt idx="13">
                    <c:v>At European level</c:v>
                  </c:pt>
                  <c:pt idx="14">
                    <c:v>In your country</c:v>
                  </c:pt>
                  <c:pt idx="17">
                    <c:v>In your country</c:v>
                  </c:pt>
                  <c:pt idx="18">
                    <c:v>At European level</c:v>
                  </c:pt>
                </c:lvl>
                <c:lvl>
                  <c:pt idx="0">
                    <c:v>Germany</c:v>
                  </c:pt>
                  <c:pt idx="4">
                    <c:v>Malta</c:v>
                  </c:pt>
                  <c:pt idx="8">
                    <c:v>Poland</c:v>
                  </c:pt>
                  <c:pt idx="12">
                    <c:v>Portugal</c:v>
                  </c:pt>
                  <c:pt idx="16">
                    <c:v>Sweden</c:v>
                  </c:pt>
                </c:lvl>
              </c:multiLvlStrCache>
            </c:multiLvlStrRef>
          </c:cat>
          <c:val>
            <c:numRef>
              <c:f>Sheet2!$D$272:$D$289</c:f>
              <c:numCache>
                <c:formatCode>0%</c:formatCode>
                <c:ptCount val="18"/>
                <c:pt idx="0">
                  <c:v>0.13</c:v>
                </c:pt>
                <c:pt idx="1">
                  <c:v>0.2</c:v>
                </c:pt>
                <c:pt idx="3" formatCode="General">
                  <c:v>0</c:v>
                </c:pt>
                <c:pt idx="4">
                  <c:v>0.33</c:v>
                </c:pt>
                <c:pt idx="5">
                  <c:v>0</c:v>
                </c:pt>
                <c:pt idx="7" formatCode="General">
                  <c:v>0</c:v>
                </c:pt>
                <c:pt idx="8">
                  <c:v>0.25</c:v>
                </c:pt>
                <c:pt idx="9">
                  <c:v>0.13</c:v>
                </c:pt>
                <c:pt idx="11" formatCode="General">
                  <c:v>0</c:v>
                </c:pt>
                <c:pt idx="12">
                  <c:v>0</c:v>
                </c:pt>
                <c:pt idx="13">
                  <c:v>0</c:v>
                </c:pt>
                <c:pt idx="15" formatCode="General">
                  <c:v>0</c:v>
                </c:pt>
                <c:pt idx="16">
                  <c:v>0.3</c:v>
                </c:pt>
                <c:pt idx="17">
                  <c:v>0.1</c:v>
                </c:pt>
              </c:numCache>
            </c:numRef>
          </c:val>
          <c:extLst>
            <c:ext xmlns:c16="http://schemas.microsoft.com/office/drawing/2014/chart" uri="{C3380CC4-5D6E-409C-BE32-E72D297353CC}">
              <c16:uniqueId val="{00000000-F35F-4EB9-9286-DE7B0E56CED1}"/>
            </c:ext>
          </c:extLst>
        </c:ser>
        <c:ser>
          <c:idx val="1"/>
          <c:order val="1"/>
          <c:tx>
            <c:strRef>
              <c:f>Sheet2!$E$271</c:f>
              <c:strCache>
                <c:ptCount val="1"/>
                <c:pt idx="0">
                  <c:v>Moderately Good</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Sheet2!$B$271:$C$289</c:f>
              <c:multiLvlStrCache>
                <c:ptCount val="19"/>
                <c:lvl>
                  <c:pt idx="1">
                    <c:v>At European level</c:v>
                  </c:pt>
                  <c:pt idx="2">
                    <c:v>In your country</c:v>
                  </c:pt>
                  <c:pt idx="5">
                    <c:v>At European level</c:v>
                  </c:pt>
                  <c:pt idx="6">
                    <c:v>In your country</c:v>
                  </c:pt>
                  <c:pt idx="9">
                    <c:v>At European level</c:v>
                  </c:pt>
                  <c:pt idx="10">
                    <c:v>In your country</c:v>
                  </c:pt>
                  <c:pt idx="13">
                    <c:v>At European level</c:v>
                  </c:pt>
                  <c:pt idx="14">
                    <c:v>In your country</c:v>
                  </c:pt>
                  <c:pt idx="17">
                    <c:v>In your country</c:v>
                  </c:pt>
                  <c:pt idx="18">
                    <c:v>At European level</c:v>
                  </c:pt>
                </c:lvl>
                <c:lvl>
                  <c:pt idx="0">
                    <c:v>Germany</c:v>
                  </c:pt>
                  <c:pt idx="4">
                    <c:v>Malta</c:v>
                  </c:pt>
                  <c:pt idx="8">
                    <c:v>Poland</c:v>
                  </c:pt>
                  <c:pt idx="12">
                    <c:v>Portugal</c:v>
                  </c:pt>
                  <c:pt idx="16">
                    <c:v>Sweden</c:v>
                  </c:pt>
                </c:lvl>
              </c:multiLvlStrCache>
            </c:multiLvlStrRef>
          </c:cat>
          <c:val>
            <c:numRef>
              <c:f>Sheet2!$E$272:$E$289</c:f>
              <c:numCache>
                <c:formatCode>0%</c:formatCode>
                <c:ptCount val="18"/>
                <c:pt idx="0">
                  <c:v>0.67</c:v>
                </c:pt>
                <c:pt idx="1">
                  <c:v>0.33</c:v>
                </c:pt>
                <c:pt idx="3" formatCode="General">
                  <c:v>0</c:v>
                </c:pt>
                <c:pt idx="4">
                  <c:v>0.33</c:v>
                </c:pt>
                <c:pt idx="5">
                  <c:v>0.33</c:v>
                </c:pt>
                <c:pt idx="7" formatCode="General">
                  <c:v>0</c:v>
                </c:pt>
                <c:pt idx="8">
                  <c:v>0.62</c:v>
                </c:pt>
                <c:pt idx="9">
                  <c:v>0.25</c:v>
                </c:pt>
                <c:pt idx="11" formatCode="General">
                  <c:v>0</c:v>
                </c:pt>
                <c:pt idx="12">
                  <c:v>0.5</c:v>
                </c:pt>
                <c:pt idx="13">
                  <c:v>0</c:v>
                </c:pt>
                <c:pt idx="15" formatCode="General">
                  <c:v>0</c:v>
                </c:pt>
                <c:pt idx="16">
                  <c:v>0.2</c:v>
                </c:pt>
                <c:pt idx="17">
                  <c:v>0.3</c:v>
                </c:pt>
              </c:numCache>
            </c:numRef>
          </c:val>
          <c:extLst>
            <c:ext xmlns:c16="http://schemas.microsoft.com/office/drawing/2014/chart" uri="{C3380CC4-5D6E-409C-BE32-E72D297353CC}">
              <c16:uniqueId val="{00000001-F35F-4EB9-9286-DE7B0E56CED1}"/>
            </c:ext>
          </c:extLst>
        </c:ser>
        <c:ser>
          <c:idx val="2"/>
          <c:order val="2"/>
          <c:tx>
            <c:strRef>
              <c:f>Sheet2!$F$271</c:f>
              <c:strCache>
                <c:ptCount val="1"/>
                <c:pt idx="0">
                  <c:v>Not very good</c:v>
                </c:pt>
              </c:strCache>
            </c:strRef>
          </c:tx>
          <c:spPr>
            <a:solidFill>
              <a:srgbClr val="FC6F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Sheet2!$B$271:$C$289</c:f>
              <c:multiLvlStrCache>
                <c:ptCount val="19"/>
                <c:lvl>
                  <c:pt idx="1">
                    <c:v>At European level</c:v>
                  </c:pt>
                  <c:pt idx="2">
                    <c:v>In your country</c:v>
                  </c:pt>
                  <c:pt idx="5">
                    <c:v>At European level</c:v>
                  </c:pt>
                  <c:pt idx="6">
                    <c:v>In your country</c:v>
                  </c:pt>
                  <c:pt idx="9">
                    <c:v>At European level</c:v>
                  </c:pt>
                  <c:pt idx="10">
                    <c:v>In your country</c:v>
                  </c:pt>
                  <c:pt idx="13">
                    <c:v>At European level</c:v>
                  </c:pt>
                  <c:pt idx="14">
                    <c:v>In your country</c:v>
                  </c:pt>
                  <c:pt idx="17">
                    <c:v>In your country</c:v>
                  </c:pt>
                  <c:pt idx="18">
                    <c:v>At European level</c:v>
                  </c:pt>
                </c:lvl>
                <c:lvl>
                  <c:pt idx="0">
                    <c:v>Germany</c:v>
                  </c:pt>
                  <c:pt idx="4">
                    <c:v>Malta</c:v>
                  </c:pt>
                  <c:pt idx="8">
                    <c:v>Poland</c:v>
                  </c:pt>
                  <c:pt idx="12">
                    <c:v>Portugal</c:v>
                  </c:pt>
                  <c:pt idx="16">
                    <c:v>Sweden</c:v>
                  </c:pt>
                </c:lvl>
              </c:multiLvlStrCache>
            </c:multiLvlStrRef>
          </c:cat>
          <c:val>
            <c:numRef>
              <c:f>Sheet2!$F$272:$F$289</c:f>
              <c:numCache>
                <c:formatCode>0%</c:formatCode>
                <c:ptCount val="18"/>
                <c:pt idx="0">
                  <c:v>0</c:v>
                </c:pt>
                <c:pt idx="1">
                  <c:v>0.4</c:v>
                </c:pt>
                <c:pt idx="3" formatCode="General">
                  <c:v>0</c:v>
                </c:pt>
                <c:pt idx="4">
                  <c:v>0.17</c:v>
                </c:pt>
                <c:pt idx="5">
                  <c:v>0.17</c:v>
                </c:pt>
                <c:pt idx="7" formatCode="General">
                  <c:v>0</c:v>
                </c:pt>
                <c:pt idx="8">
                  <c:v>0.13</c:v>
                </c:pt>
                <c:pt idx="9">
                  <c:v>0.5</c:v>
                </c:pt>
                <c:pt idx="11" formatCode="General">
                  <c:v>0</c:v>
                </c:pt>
                <c:pt idx="12">
                  <c:v>0.25</c:v>
                </c:pt>
                <c:pt idx="13">
                  <c:v>0.75</c:v>
                </c:pt>
                <c:pt idx="15" formatCode="General">
                  <c:v>0</c:v>
                </c:pt>
                <c:pt idx="16">
                  <c:v>0.1</c:v>
                </c:pt>
                <c:pt idx="17">
                  <c:v>0.1</c:v>
                </c:pt>
              </c:numCache>
            </c:numRef>
          </c:val>
          <c:extLst>
            <c:ext xmlns:c16="http://schemas.microsoft.com/office/drawing/2014/chart" uri="{C3380CC4-5D6E-409C-BE32-E72D297353CC}">
              <c16:uniqueId val="{00000002-F35F-4EB9-9286-DE7B0E56CED1}"/>
            </c:ext>
          </c:extLst>
        </c:ser>
        <c:ser>
          <c:idx val="3"/>
          <c:order val="3"/>
          <c:tx>
            <c:strRef>
              <c:f>Sheet2!$G$271</c:f>
              <c:strCache>
                <c:ptCount val="1"/>
                <c:pt idx="0">
                  <c:v>Not at all good</c:v>
                </c:pt>
              </c:strCache>
            </c:strRef>
          </c:tx>
          <c:spPr>
            <a:solidFill>
              <a:srgbClr val="FF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Sheet2!$B$271:$C$289</c:f>
              <c:multiLvlStrCache>
                <c:ptCount val="19"/>
                <c:lvl>
                  <c:pt idx="1">
                    <c:v>At European level</c:v>
                  </c:pt>
                  <c:pt idx="2">
                    <c:v>In your country</c:v>
                  </c:pt>
                  <c:pt idx="5">
                    <c:v>At European level</c:v>
                  </c:pt>
                  <c:pt idx="6">
                    <c:v>In your country</c:v>
                  </c:pt>
                  <c:pt idx="9">
                    <c:v>At European level</c:v>
                  </c:pt>
                  <c:pt idx="10">
                    <c:v>In your country</c:v>
                  </c:pt>
                  <c:pt idx="13">
                    <c:v>At European level</c:v>
                  </c:pt>
                  <c:pt idx="14">
                    <c:v>In your country</c:v>
                  </c:pt>
                  <c:pt idx="17">
                    <c:v>In your country</c:v>
                  </c:pt>
                  <c:pt idx="18">
                    <c:v>At European level</c:v>
                  </c:pt>
                </c:lvl>
                <c:lvl>
                  <c:pt idx="0">
                    <c:v>Germany</c:v>
                  </c:pt>
                  <c:pt idx="4">
                    <c:v>Malta</c:v>
                  </c:pt>
                  <c:pt idx="8">
                    <c:v>Poland</c:v>
                  </c:pt>
                  <c:pt idx="12">
                    <c:v>Portugal</c:v>
                  </c:pt>
                  <c:pt idx="16">
                    <c:v>Sweden</c:v>
                  </c:pt>
                </c:lvl>
              </c:multiLvlStrCache>
            </c:multiLvlStrRef>
          </c:cat>
          <c:val>
            <c:numRef>
              <c:f>Sheet2!$G$272:$G$289</c:f>
              <c:numCache>
                <c:formatCode>0%</c:formatCode>
                <c:ptCount val="18"/>
                <c:pt idx="0">
                  <c:v>0</c:v>
                </c:pt>
                <c:pt idx="1">
                  <c:v>7.0000000000000007E-2</c:v>
                </c:pt>
                <c:pt idx="3" formatCode="General">
                  <c:v>0</c:v>
                </c:pt>
                <c:pt idx="4">
                  <c:v>0</c:v>
                </c:pt>
                <c:pt idx="5">
                  <c:v>0.33</c:v>
                </c:pt>
                <c:pt idx="7" formatCode="General">
                  <c:v>0</c:v>
                </c:pt>
                <c:pt idx="8">
                  <c:v>0</c:v>
                </c:pt>
                <c:pt idx="9">
                  <c:v>0.13</c:v>
                </c:pt>
                <c:pt idx="11" formatCode="General">
                  <c:v>0</c:v>
                </c:pt>
                <c:pt idx="12">
                  <c:v>0</c:v>
                </c:pt>
                <c:pt idx="13">
                  <c:v>0.25</c:v>
                </c:pt>
                <c:pt idx="15" formatCode="General">
                  <c:v>0</c:v>
                </c:pt>
                <c:pt idx="16">
                  <c:v>0.1</c:v>
                </c:pt>
                <c:pt idx="17">
                  <c:v>0.3</c:v>
                </c:pt>
              </c:numCache>
            </c:numRef>
          </c:val>
          <c:extLst>
            <c:ext xmlns:c16="http://schemas.microsoft.com/office/drawing/2014/chart" uri="{C3380CC4-5D6E-409C-BE32-E72D297353CC}">
              <c16:uniqueId val="{00000003-F35F-4EB9-9286-DE7B0E56CED1}"/>
            </c:ext>
          </c:extLst>
        </c:ser>
        <c:ser>
          <c:idx val="4"/>
          <c:order val="4"/>
          <c:tx>
            <c:strRef>
              <c:f>Sheet2!$H$271</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Sheet2!$B$271:$C$289</c:f>
              <c:multiLvlStrCache>
                <c:ptCount val="19"/>
                <c:lvl>
                  <c:pt idx="1">
                    <c:v>At European level</c:v>
                  </c:pt>
                  <c:pt idx="2">
                    <c:v>In your country</c:v>
                  </c:pt>
                  <c:pt idx="5">
                    <c:v>At European level</c:v>
                  </c:pt>
                  <c:pt idx="6">
                    <c:v>In your country</c:v>
                  </c:pt>
                  <c:pt idx="9">
                    <c:v>At European level</c:v>
                  </c:pt>
                  <c:pt idx="10">
                    <c:v>In your country</c:v>
                  </c:pt>
                  <c:pt idx="13">
                    <c:v>At European level</c:v>
                  </c:pt>
                  <c:pt idx="14">
                    <c:v>In your country</c:v>
                  </c:pt>
                  <c:pt idx="17">
                    <c:v>In your country</c:v>
                  </c:pt>
                  <c:pt idx="18">
                    <c:v>At European level</c:v>
                  </c:pt>
                </c:lvl>
                <c:lvl>
                  <c:pt idx="0">
                    <c:v>Germany</c:v>
                  </c:pt>
                  <c:pt idx="4">
                    <c:v>Malta</c:v>
                  </c:pt>
                  <c:pt idx="8">
                    <c:v>Poland</c:v>
                  </c:pt>
                  <c:pt idx="12">
                    <c:v>Portugal</c:v>
                  </c:pt>
                  <c:pt idx="16">
                    <c:v>Sweden</c:v>
                  </c:pt>
                </c:lvl>
              </c:multiLvlStrCache>
            </c:multiLvlStrRef>
          </c:cat>
          <c:val>
            <c:numRef>
              <c:f>Sheet2!$H$272:$H$289</c:f>
              <c:numCache>
                <c:formatCode>0%</c:formatCode>
                <c:ptCount val="18"/>
                <c:pt idx="0">
                  <c:v>0.2</c:v>
                </c:pt>
                <c:pt idx="1">
                  <c:v>0</c:v>
                </c:pt>
                <c:pt idx="3" formatCode="General">
                  <c:v>0</c:v>
                </c:pt>
                <c:pt idx="4">
                  <c:v>0.17</c:v>
                </c:pt>
                <c:pt idx="5">
                  <c:v>0.17</c:v>
                </c:pt>
                <c:pt idx="7" formatCode="General">
                  <c:v>0</c:v>
                </c:pt>
                <c:pt idx="8">
                  <c:v>0</c:v>
                </c:pt>
                <c:pt idx="9">
                  <c:v>0</c:v>
                </c:pt>
                <c:pt idx="11" formatCode="General">
                  <c:v>0</c:v>
                </c:pt>
                <c:pt idx="12">
                  <c:v>0.25</c:v>
                </c:pt>
                <c:pt idx="13">
                  <c:v>0</c:v>
                </c:pt>
                <c:pt idx="15" formatCode="General">
                  <c:v>0</c:v>
                </c:pt>
                <c:pt idx="16">
                  <c:v>0.3</c:v>
                </c:pt>
                <c:pt idx="17">
                  <c:v>0.2</c:v>
                </c:pt>
              </c:numCache>
            </c:numRef>
          </c:val>
          <c:extLst>
            <c:ext xmlns:c16="http://schemas.microsoft.com/office/drawing/2014/chart" uri="{C3380CC4-5D6E-409C-BE32-E72D297353CC}">
              <c16:uniqueId val="{00000004-F35F-4EB9-9286-DE7B0E56CED1}"/>
            </c:ext>
          </c:extLst>
        </c:ser>
        <c:dLbls>
          <c:showLegendKey val="0"/>
          <c:showVal val="0"/>
          <c:showCatName val="0"/>
          <c:showSerName val="0"/>
          <c:showPercent val="0"/>
          <c:showBubbleSize val="0"/>
        </c:dLbls>
        <c:gapWidth val="55"/>
        <c:overlap val="100"/>
        <c:axId val="889131416"/>
        <c:axId val="889133712"/>
      </c:barChart>
      <c:catAx>
        <c:axId val="889131416"/>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9133712"/>
        <c:crosses val="autoZero"/>
        <c:auto val="1"/>
        <c:lblAlgn val="ctr"/>
        <c:lblOffset val="100"/>
        <c:noMultiLvlLbl val="0"/>
      </c:catAx>
      <c:valAx>
        <c:axId val="889133712"/>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9131416"/>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200"/>
              <a:t>How do you rate communication and information on the Digital Europe Programme's key capacity areas in your country?</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'Graphs Answer'!$B$445</c:f>
              <c:strCache>
                <c:ptCount val="1"/>
                <c:pt idx="0">
                  <c:v>Very good</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Answer'!$A$446:$A$450</c:f>
              <c:strCache>
                <c:ptCount val="5"/>
                <c:pt idx="0">
                  <c:v>Supercomputing</c:v>
                </c:pt>
                <c:pt idx="1">
                  <c:v>Artificial intelligence</c:v>
                </c:pt>
                <c:pt idx="2">
                  <c:v>Cybersecurity</c:v>
                </c:pt>
                <c:pt idx="3">
                  <c:v>Advanced digital skills</c:v>
                </c:pt>
                <c:pt idx="4">
                  <c:v>Ensuring wide use of digital technologies (EDIHs)</c:v>
                </c:pt>
              </c:strCache>
            </c:strRef>
          </c:cat>
          <c:val>
            <c:numRef>
              <c:f>'Graphs Answer'!$B$446:$B$450</c:f>
              <c:numCache>
                <c:formatCode>0%</c:formatCode>
                <c:ptCount val="5"/>
                <c:pt idx="0">
                  <c:v>0.02</c:v>
                </c:pt>
                <c:pt idx="1">
                  <c:v>0.14000000000000001</c:v>
                </c:pt>
                <c:pt idx="2">
                  <c:v>0.16</c:v>
                </c:pt>
                <c:pt idx="3">
                  <c:v>0.05</c:v>
                </c:pt>
                <c:pt idx="4">
                  <c:v>0.14000000000000001</c:v>
                </c:pt>
              </c:numCache>
            </c:numRef>
          </c:val>
          <c:extLst>
            <c:ext xmlns:c16="http://schemas.microsoft.com/office/drawing/2014/chart" uri="{C3380CC4-5D6E-409C-BE32-E72D297353CC}">
              <c16:uniqueId val="{00000000-4F13-44AB-90FA-DA7A2136D32D}"/>
            </c:ext>
          </c:extLst>
        </c:ser>
        <c:ser>
          <c:idx val="1"/>
          <c:order val="1"/>
          <c:tx>
            <c:strRef>
              <c:f>'Graphs Answer'!$C$445</c:f>
              <c:strCache>
                <c:ptCount val="1"/>
                <c:pt idx="0">
                  <c:v>Moderately Good</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Answer'!$A$446:$A$450</c:f>
              <c:strCache>
                <c:ptCount val="5"/>
                <c:pt idx="0">
                  <c:v>Supercomputing</c:v>
                </c:pt>
                <c:pt idx="1">
                  <c:v>Artificial intelligence</c:v>
                </c:pt>
                <c:pt idx="2">
                  <c:v>Cybersecurity</c:v>
                </c:pt>
                <c:pt idx="3">
                  <c:v>Advanced digital skills</c:v>
                </c:pt>
                <c:pt idx="4">
                  <c:v>Ensuring wide use of digital technologies (EDIHs)</c:v>
                </c:pt>
              </c:strCache>
            </c:strRef>
          </c:cat>
          <c:val>
            <c:numRef>
              <c:f>'Graphs Answer'!$C$446:$C$450</c:f>
              <c:numCache>
                <c:formatCode>0%</c:formatCode>
                <c:ptCount val="5"/>
                <c:pt idx="0">
                  <c:v>0.35</c:v>
                </c:pt>
                <c:pt idx="1">
                  <c:v>0.33</c:v>
                </c:pt>
                <c:pt idx="2">
                  <c:v>0.33</c:v>
                </c:pt>
                <c:pt idx="3">
                  <c:v>0.35</c:v>
                </c:pt>
                <c:pt idx="4">
                  <c:v>0.33</c:v>
                </c:pt>
              </c:numCache>
            </c:numRef>
          </c:val>
          <c:extLst>
            <c:ext xmlns:c16="http://schemas.microsoft.com/office/drawing/2014/chart" uri="{C3380CC4-5D6E-409C-BE32-E72D297353CC}">
              <c16:uniqueId val="{00000001-4F13-44AB-90FA-DA7A2136D32D}"/>
            </c:ext>
          </c:extLst>
        </c:ser>
        <c:ser>
          <c:idx val="2"/>
          <c:order val="2"/>
          <c:tx>
            <c:strRef>
              <c:f>'Graphs Answer'!$D$445</c:f>
              <c:strCache>
                <c:ptCount val="1"/>
                <c:pt idx="0">
                  <c:v>Not very good</c:v>
                </c:pt>
              </c:strCache>
            </c:strRef>
          </c:tx>
          <c:spPr>
            <a:solidFill>
              <a:srgbClr val="FD9A7F"/>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Answer'!$A$446:$A$450</c:f>
              <c:strCache>
                <c:ptCount val="5"/>
                <c:pt idx="0">
                  <c:v>Supercomputing</c:v>
                </c:pt>
                <c:pt idx="1">
                  <c:v>Artificial intelligence</c:v>
                </c:pt>
                <c:pt idx="2">
                  <c:v>Cybersecurity</c:v>
                </c:pt>
                <c:pt idx="3">
                  <c:v>Advanced digital skills</c:v>
                </c:pt>
                <c:pt idx="4">
                  <c:v>Ensuring wide use of digital technologies (EDIHs)</c:v>
                </c:pt>
              </c:strCache>
            </c:strRef>
          </c:cat>
          <c:val>
            <c:numRef>
              <c:f>'Graphs Answer'!$D$446:$D$450</c:f>
              <c:numCache>
                <c:formatCode>0%</c:formatCode>
                <c:ptCount val="5"/>
                <c:pt idx="0">
                  <c:v>0.21</c:v>
                </c:pt>
                <c:pt idx="1">
                  <c:v>0.26</c:v>
                </c:pt>
                <c:pt idx="2">
                  <c:v>0.28000000000000003</c:v>
                </c:pt>
                <c:pt idx="3">
                  <c:v>0.28000000000000003</c:v>
                </c:pt>
                <c:pt idx="4">
                  <c:v>0.21</c:v>
                </c:pt>
              </c:numCache>
            </c:numRef>
          </c:val>
          <c:extLst>
            <c:ext xmlns:c16="http://schemas.microsoft.com/office/drawing/2014/chart" uri="{C3380CC4-5D6E-409C-BE32-E72D297353CC}">
              <c16:uniqueId val="{00000002-4F13-44AB-90FA-DA7A2136D32D}"/>
            </c:ext>
          </c:extLst>
        </c:ser>
        <c:ser>
          <c:idx val="3"/>
          <c:order val="3"/>
          <c:tx>
            <c:strRef>
              <c:f>'Graphs Answer'!$E$445</c:f>
              <c:strCache>
                <c:ptCount val="1"/>
                <c:pt idx="0">
                  <c:v>Not at all good</c:v>
                </c:pt>
              </c:strCache>
            </c:strRef>
          </c:tx>
          <c:spPr>
            <a:solidFill>
              <a:srgbClr val="FF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Answer'!$A$446:$A$450</c:f>
              <c:strCache>
                <c:ptCount val="5"/>
                <c:pt idx="0">
                  <c:v>Supercomputing</c:v>
                </c:pt>
                <c:pt idx="1">
                  <c:v>Artificial intelligence</c:v>
                </c:pt>
                <c:pt idx="2">
                  <c:v>Cybersecurity</c:v>
                </c:pt>
                <c:pt idx="3">
                  <c:v>Advanced digital skills</c:v>
                </c:pt>
                <c:pt idx="4">
                  <c:v>Ensuring wide use of digital technologies (EDIHs)</c:v>
                </c:pt>
              </c:strCache>
            </c:strRef>
          </c:cat>
          <c:val>
            <c:numRef>
              <c:f>'Graphs Answer'!$E$446:$E$450</c:f>
              <c:numCache>
                <c:formatCode>0%</c:formatCode>
                <c:ptCount val="5"/>
                <c:pt idx="0">
                  <c:v>0.19</c:v>
                </c:pt>
                <c:pt idx="1">
                  <c:v>0.12</c:v>
                </c:pt>
                <c:pt idx="2">
                  <c:v>0.09</c:v>
                </c:pt>
                <c:pt idx="3">
                  <c:v>0.14000000000000001</c:v>
                </c:pt>
                <c:pt idx="4">
                  <c:v>0.19</c:v>
                </c:pt>
              </c:numCache>
            </c:numRef>
          </c:val>
          <c:extLst>
            <c:ext xmlns:c16="http://schemas.microsoft.com/office/drawing/2014/chart" uri="{C3380CC4-5D6E-409C-BE32-E72D297353CC}">
              <c16:uniqueId val="{00000003-4F13-44AB-90FA-DA7A2136D32D}"/>
            </c:ext>
          </c:extLst>
        </c:ser>
        <c:ser>
          <c:idx val="4"/>
          <c:order val="4"/>
          <c:tx>
            <c:strRef>
              <c:f>'Graphs Answer'!$F$445</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Answer'!$A$446:$A$450</c:f>
              <c:strCache>
                <c:ptCount val="5"/>
                <c:pt idx="0">
                  <c:v>Supercomputing</c:v>
                </c:pt>
                <c:pt idx="1">
                  <c:v>Artificial intelligence</c:v>
                </c:pt>
                <c:pt idx="2">
                  <c:v>Cybersecurity</c:v>
                </c:pt>
                <c:pt idx="3">
                  <c:v>Advanced digital skills</c:v>
                </c:pt>
                <c:pt idx="4">
                  <c:v>Ensuring wide use of digital technologies (EDIHs)</c:v>
                </c:pt>
              </c:strCache>
            </c:strRef>
          </c:cat>
          <c:val>
            <c:numRef>
              <c:f>'Graphs Answer'!$F$446:$F$450</c:f>
              <c:numCache>
                <c:formatCode>0%</c:formatCode>
                <c:ptCount val="5"/>
                <c:pt idx="0">
                  <c:v>0.23</c:v>
                </c:pt>
                <c:pt idx="1">
                  <c:v>0.16</c:v>
                </c:pt>
                <c:pt idx="2">
                  <c:v>0.14000000000000001</c:v>
                </c:pt>
                <c:pt idx="3">
                  <c:v>0.19</c:v>
                </c:pt>
                <c:pt idx="4">
                  <c:v>0.14000000000000001</c:v>
                </c:pt>
              </c:numCache>
            </c:numRef>
          </c:val>
          <c:extLst>
            <c:ext xmlns:c16="http://schemas.microsoft.com/office/drawing/2014/chart" uri="{C3380CC4-5D6E-409C-BE32-E72D297353CC}">
              <c16:uniqueId val="{00000004-4F13-44AB-90FA-DA7A2136D32D}"/>
            </c:ext>
          </c:extLst>
        </c:ser>
        <c:dLbls>
          <c:showLegendKey val="0"/>
          <c:showVal val="0"/>
          <c:showCatName val="0"/>
          <c:showSerName val="0"/>
          <c:showPercent val="0"/>
          <c:showBubbleSize val="0"/>
        </c:dLbls>
        <c:gapWidth val="150"/>
        <c:overlap val="100"/>
        <c:axId val="780222000"/>
        <c:axId val="780220688"/>
      </c:barChart>
      <c:catAx>
        <c:axId val="780222000"/>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0220688"/>
        <c:crosses val="autoZero"/>
        <c:auto val="1"/>
        <c:lblAlgn val="ctr"/>
        <c:lblOffset val="100"/>
        <c:noMultiLvlLbl val="0"/>
      </c:catAx>
      <c:valAx>
        <c:axId val="780220688"/>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022200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200"/>
              <a:t> How good has the involvement and consultation of the social partners and civil society been during the planning and implementation of Digital Europe Programme activities in your country?</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w="19050">
              <a:solidFill>
                <a:schemeClr val="lt1"/>
              </a:solidFill>
            </a:ln>
            <a:effectLst>
              <a:outerShdw blurRad="63500" sx="102000" sy="102000" algn="ctr" rotWithShape="0">
                <a:prstClr val="black">
                  <a:alpha val="40000"/>
                </a:prstClr>
              </a:outerShdw>
            </a:effectLst>
          </c:spPr>
          <c:invertIfNegative val="0"/>
          <c:dPt>
            <c:idx val="0"/>
            <c:invertIfNegative val="0"/>
            <c:bubble3D val="0"/>
            <c:spPr>
              <a:solidFill>
                <a:schemeClr val="accent6"/>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1-500D-4E41-BF33-C73ABBF08043}"/>
              </c:ext>
            </c:extLst>
          </c:dPt>
          <c:dPt>
            <c:idx val="1"/>
            <c:invertIfNegative val="0"/>
            <c:bubble3D val="0"/>
            <c:spPr>
              <a:solidFill>
                <a:schemeClr val="accent6">
                  <a:lumMod val="60000"/>
                  <a:lumOff val="40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3-500D-4E41-BF33-C73ABBF08043}"/>
              </c:ext>
            </c:extLst>
          </c:dPt>
          <c:dPt>
            <c:idx val="2"/>
            <c:invertIfNegative val="0"/>
            <c:bubble3D val="0"/>
            <c:spPr>
              <a:solidFill>
                <a:srgbClr val="FD9A7F"/>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5-500D-4E41-BF33-C73ABBF08043}"/>
              </c:ext>
            </c:extLst>
          </c:dPt>
          <c:dPt>
            <c:idx val="3"/>
            <c:invertIfNegative val="0"/>
            <c:bubble3D val="0"/>
            <c:spPr>
              <a:solidFill>
                <a:srgbClr val="FF0000"/>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7-500D-4E41-BF33-C73ABBF08043}"/>
              </c:ext>
            </c:extLst>
          </c:dPt>
          <c:dPt>
            <c:idx val="4"/>
            <c:invertIfNegative val="0"/>
            <c:bubble3D val="0"/>
            <c:spPr>
              <a:solidFill>
                <a:schemeClr val="accent1"/>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9-500D-4E41-BF33-C73ABBF08043}"/>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Answer'!$A$469:$A$473</c:f>
              <c:strCache>
                <c:ptCount val="5"/>
                <c:pt idx="0">
                  <c:v>Very good</c:v>
                </c:pt>
                <c:pt idx="1">
                  <c:v>Moderately good</c:v>
                </c:pt>
                <c:pt idx="2">
                  <c:v>Not very good</c:v>
                </c:pt>
                <c:pt idx="3">
                  <c:v>Not at all good</c:v>
                </c:pt>
                <c:pt idx="4">
                  <c:v>Unsure</c:v>
                </c:pt>
              </c:strCache>
            </c:strRef>
          </c:cat>
          <c:val>
            <c:numRef>
              <c:f>'Graphs Answer'!$B$469:$B$473</c:f>
              <c:numCache>
                <c:formatCode>0%</c:formatCode>
                <c:ptCount val="5"/>
                <c:pt idx="0">
                  <c:v>0.11627906976744186</c:v>
                </c:pt>
                <c:pt idx="1">
                  <c:v>0.16279069767441862</c:v>
                </c:pt>
                <c:pt idx="2">
                  <c:v>0.23255813953488372</c:v>
                </c:pt>
                <c:pt idx="3">
                  <c:v>9.3023255813953487E-2</c:v>
                </c:pt>
                <c:pt idx="4">
                  <c:v>0.39534883720930231</c:v>
                </c:pt>
              </c:numCache>
            </c:numRef>
          </c:val>
          <c:extLst>
            <c:ext xmlns:c16="http://schemas.microsoft.com/office/drawing/2014/chart" uri="{C3380CC4-5D6E-409C-BE32-E72D297353CC}">
              <c16:uniqueId val="{0000000A-500D-4E41-BF33-C73ABBF08043}"/>
            </c:ext>
          </c:extLst>
        </c:ser>
        <c:dLbls>
          <c:showLegendKey val="0"/>
          <c:showVal val="0"/>
          <c:showCatName val="0"/>
          <c:showSerName val="0"/>
          <c:showPercent val="0"/>
          <c:showBubbleSize val="0"/>
        </c:dLbls>
        <c:gapWidth val="100"/>
        <c:axId val="784055216"/>
        <c:axId val="784050624"/>
      </c:barChart>
      <c:catAx>
        <c:axId val="78405521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4050624"/>
        <c:crosses val="autoZero"/>
        <c:auto val="1"/>
        <c:lblAlgn val="ctr"/>
        <c:lblOffset val="100"/>
        <c:noMultiLvlLbl val="0"/>
      </c:catAx>
      <c:valAx>
        <c:axId val="784050624"/>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4055216"/>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400" b="0" i="0" u="none" strike="noStrike">
                <a:effectLst/>
              </a:rPr>
              <a:t>How good has the involvement and consultation of the social partners and civil society been during the planning and implementation of Digital Europe Programme activities in your country?</a:t>
            </a:r>
            <a:r>
              <a:rPr lang="bg-BG" sz="1400" b="0" i="0" u="none" strike="noStrike"/>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Sheet2!$C$306</c:f>
              <c:strCache>
                <c:ptCount val="1"/>
                <c:pt idx="0">
                  <c:v>Very good</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Sheet2!$B$307:$B$311</c:f>
              <c:strCache>
                <c:ptCount val="5"/>
                <c:pt idx="0">
                  <c:v>Germany</c:v>
                </c:pt>
                <c:pt idx="1">
                  <c:v>Malta</c:v>
                </c:pt>
                <c:pt idx="2">
                  <c:v>Poland</c:v>
                </c:pt>
                <c:pt idx="3">
                  <c:v>Portugal</c:v>
                </c:pt>
                <c:pt idx="4">
                  <c:v>Sweden</c:v>
                </c:pt>
              </c:strCache>
            </c:strRef>
          </c:cat>
          <c:val>
            <c:numRef>
              <c:f>Sheet2!$C$307:$C$311</c:f>
              <c:numCache>
                <c:formatCode>0%</c:formatCode>
                <c:ptCount val="5"/>
                <c:pt idx="0">
                  <c:v>0.27</c:v>
                </c:pt>
                <c:pt idx="1">
                  <c:v>0</c:v>
                </c:pt>
                <c:pt idx="2">
                  <c:v>0</c:v>
                </c:pt>
                <c:pt idx="3">
                  <c:v>0</c:v>
                </c:pt>
                <c:pt idx="4">
                  <c:v>0.1</c:v>
                </c:pt>
              </c:numCache>
            </c:numRef>
          </c:val>
          <c:extLst>
            <c:ext xmlns:c16="http://schemas.microsoft.com/office/drawing/2014/chart" uri="{C3380CC4-5D6E-409C-BE32-E72D297353CC}">
              <c16:uniqueId val="{00000000-FE2B-478A-A901-160E8840E3FB}"/>
            </c:ext>
          </c:extLst>
        </c:ser>
        <c:ser>
          <c:idx val="1"/>
          <c:order val="1"/>
          <c:tx>
            <c:strRef>
              <c:f>Sheet2!$D$306</c:f>
              <c:strCache>
                <c:ptCount val="1"/>
                <c:pt idx="0">
                  <c:v>Moderately good</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Sheet2!$B$307:$B$311</c:f>
              <c:strCache>
                <c:ptCount val="5"/>
                <c:pt idx="0">
                  <c:v>Germany</c:v>
                </c:pt>
                <c:pt idx="1">
                  <c:v>Malta</c:v>
                </c:pt>
                <c:pt idx="2">
                  <c:v>Poland</c:v>
                </c:pt>
                <c:pt idx="3">
                  <c:v>Portugal</c:v>
                </c:pt>
                <c:pt idx="4">
                  <c:v>Sweden</c:v>
                </c:pt>
              </c:strCache>
            </c:strRef>
          </c:cat>
          <c:val>
            <c:numRef>
              <c:f>Sheet2!$D$307:$D$311</c:f>
              <c:numCache>
                <c:formatCode>0%</c:formatCode>
                <c:ptCount val="5"/>
                <c:pt idx="0">
                  <c:v>0.27</c:v>
                </c:pt>
                <c:pt idx="1">
                  <c:v>0</c:v>
                </c:pt>
                <c:pt idx="2">
                  <c:v>0.13</c:v>
                </c:pt>
                <c:pt idx="3">
                  <c:v>0.25</c:v>
                </c:pt>
                <c:pt idx="4">
                  <c:v>0.1</c:v>
                </c:pt>
              </c:numCache>
            </c:numRef>
          </c:val>
          <c:extLst>
            <c:ext xmlns:c16="http://schemas.microsoft.com/office/drawing/2014/chart" uri="{C3380CC4-5D6E-409C-BE32-E72D297353CC}">
              <c16:uniqueId val="{00000001-FE2B-478A-A901-160E8840E3FB}"/>
            </c:ext>
          </c:extLst>
        </c:ser>
        <c:ser>
          <c:idx val="2"/>
          <c:order val="2"/>
          <c:tx>
            <c:strRef>
              <c:f>Sheet2!$E$306</c:f>
              <c:strCache>
                <c:ptCount val="1"/>
                <c:pt idx="0">
                  <c:v>Not very good</c:v>
                </c:pt>
              </c:strCache>
            </c:strRef>
          </c:tx>
          <c:spPr>
            <a:solidFill>
              <a:srgbClr val="FC6F60"/>
            </a:solidFill>
            <a:ln>
              <a:noFill/>
            </a:ln>
            <a:effectLst/>
          </c:spPr>
          <c:invertIfNegative val="0"/>
          <c:dLbls>
            <c:dLbl>
              <c:idx val="4"/>
              <c:delete val="1"/>
              <c:extLst>
                <c:ext xmlns:c15="http://schemas.microsoft.com/office/drawing/2012/chart" uri="{CE6537A1-D6FC-4f65-9D91-7224C49458BB}"/>
                <c:ext xmlns:c16="http://schemas.microsoft.com/office/drawing/2014/chart" uri="{C3380CC4-5D6E-409C-BE32-E72D297353CC}">
                  <c16:uniqueId val="{00000002-FE2B-478A-A901-160E8840E3FB}"/>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Sheet2!$B$307:$B$311</c:f>
              <c:strCache>
                <c:ptCount val="5"/>
                <c:pt idx="0">
                  <c:v>Germany</c:v>
                </c:pt>
                <c:pt idx="1">
                  <c:v>Malta</c:v>
                </c:pt>
                <c:pt idx="2">
                  <c:v>Poland</c:v>
                </c:pt>
                <c:pt idx="3">
                  <c:v>Portugal</c:v>
                </c:pt>
                <c:pt idx="4">
                  <c:v>Sweden</c:v>
                </c:pt>
              </c:strCache>
            </c:strRef>
          </c:cat>
          <c:val>
            <c:numRef>
              <c:f>Sheet2!$E$307:$E$311</c:f>
              <c:numCache>
                <c:formatCode>0%</c:formatCode>
                <c:ptCount val="5"/>
                <c:pt idx="0">
                  <c:v>0.2</c:v>
                </c:pt>
                <c:pt idx="1">
                  <c:v>0.17</c:v>
                </c:pt>
                <c:pt idx="2">
                  <c:v>0.5</c:v>
                </c:pt>
                <c:pt idx="3">
                  <c:v>0.5</c:v>
                </c:pt>
                <c:pt idx="4">
                  <c:v>0</c:v>
                </c:pt>
              </c:numCache>
            </c:numRef>
          </c:val>
          <c:extLst>
            <c:ext xmlns:c16="http://schemas.microsoft.com/office/drawing/2014/chart" uri="{C3380CC4-5D6E-409C-BE32-E72D297353CC}">
              <c16:uniqueId val="{00000003-FE2B-478A-A901-160E8840E3FB}"/>
            </c:ext>
          </c:extLst>
        </c:ser>
        <c:ser>
          <c:idx val="3"/>
          <c:order val="3"/>
          <c:tx>
            <c:strRef>
              <c:f>Sheet2!$F$306</c:f>
              <c:strCache>
                <c:ptCount val="1"/>
                <c:pt idx="0">
                  <c:v>Not at all good</c:v>
                </c:pt>
              </c:strCache>
            </c:strRef>
          </c:tx>
          <c:spPr>
            <a:solidFill>
              <a:srgbClr val="FF0000"/>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4-FE2B-478A-A901-160E8840E3FB}"/>
                </c:ext>
              </c:extLst>
            </c:dLbl>
            <c:dLbl>
              <c:idx val="3"/>
              <c:delete val="1"/>
              <c:extLst>
                <c:ext xmlns:c15="http://schemas.microsoft.com/office/drawing/2012/chart" uri="{CE6537A1-D6FC-4f65-9D91-7224C49458BB}"/>
                <c:ext xmlns:c16="http://schemas.microsoft.com/office/drawing/2014/chart" uri="{C3380CC4-5D6E-409C-BE32-E72D297353CC}">
                  <c16:uniqueId val="{00000005-FE2B-478A-A901-160E8840E3FB}"/>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Sheet2!$B$307:$B$311</c:f>
              <c:strCache>
                <c:ptCount val="5"/>
                <c:pt idx="0">
                  <c:v>Germany</c:v>
                </c:pt>
                <c:pt idx="1">
                  <c:v>Malta</c:v>
                </c:pt>
                <c:pt idx="2">
                  <c:v>Poland</c:v>
                </c:pt>
                <c:pt idx="3">
                  <c:v>Portugal</c:v>
                </c:pt>
                <c:pt idx="4">
                  <c:v>Sweden</c:v>
                </c:pt>
              </c:strCache>
            </c:strRef>
          </c:cat>
          <c:val>
            <c:numRef>
              <c:f>Sheet2!$F$307:$F$311</c:f>
              <c:numCache>
                <c:formatCode>0%</c:formatCode>
                <c:ptCount val="5"/>
                <c:pt idx="0">
                  <c:v>7.0000000000000007E-2</c:v>
                </c:pt>
                <c:pt idx="1">
                  <c:v>0</c:v>
                </c:pt>
                <c:pt idx="2">
                  <c:v>0.25</c:v>
                </c:pt>
                <c:pt idx="3">
                  <c:v>0</c:v>
                </c:pt>
                <c:pt idx="4">
                  <c:v>0.1</c:v>
                </c:pt>
              </c:numCache>
            </c:numRef>
          </c:val>
          <c:extLst>
            <c:ext xmlns:c16="http://schemas.microsoft.com/office/drawing/2014/chart" uri="{C3380CC4-5D6E-409C-BE32-E72D297353CC}">
              <c16:uniqueId val="{00000006-FE2B-478A-A901-160E8840E3FB}"/>
            </c:ext>
          </c:extLst>
        </c:ser>
        <c:ser>
          <c:idx val="4"/>
          <c:order val="4"/>
          <c:tx>
            <c:strRef>
              <c:f>Sheet2!$G$306</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Sheet2!$B$307:$B$311</c:f>
              <c:strCache>
                <c:ptCount val="5"/>
                <c:pt idx="0">
                  <c:v>Germany</c:v>
                </c:pt>
                <c:pt idx="1">
                  <c:v>Malta</c:v>
                </c:pt>
                <c:pt idx="2">
                  <c:v>Poland</c:v>
                </c:pt>
                <c:pt idx="3">
                  <c:v>Portugal</c:v>
                </c:pt>
                <c:pt idx="4">
                  <c:v>Sweden</c:v>
                </c:pt>
              </c:strCache>
            </c:strRef>
          </c:cat>
          <c:val>
            <c:numRef>
              <c:f>Sheet2!$G$307:$G$311</c:f>
              <c:numCache>
                <c:formatCode>0%</c:formatCode>
                <c:ptCount val="5"/>
                <c:pt idx="0">
                  <c:v>0.2</c:v>
                </c:pt>
                <c:pt idx="1">
                  <c:v>0.83</c:v>
                </c:pt>
                <c:pt idx="2">
                  <c:v>0.13</c:v>
                </c:pt>
                <c:pt idx="3">
                  <c:v>0.25</c:v>
                </c:pt>
                <c:pt idx="4">
                  <c:v>0.7</c:v>
                </c:pt>
              </c:numCache>
            </c:numRef>
          </c:val>
          <c:extLst>
            <c:ext xmlns:c16="http://schemas.microsoft.com/office/drawing/2014/chart" uri="{C3380CC4-5D6E-409C-BE32-E72D297353CC}">
              <c16:uniqueId val="{00000007-FE2B-478A-A901-160E8840E3FB}"/>
            </c:ext>
          </c:extLst>
        </c:ser>
        <c:dLbls>
          <c:showLegendKey val="0"/>
          <c:showVal val="0"/>
          <c:showCatName val="0"/>
          <c:showSerName val="0"/>
          <c:showPercent val="0"/>
          <c:showBubbleSize val="0"/>
        </c:dLbls>
        <c:gapWidth val="150"/>
        <c:overlap val="100"/>
        <c:axId val="888017480"/>
        <c:axId val="888009280"/>
      </c:barChart>
      <c:catAx>
        <c:axId val="88801748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8009280"/>
        <c:crosses val="autoZero"/>
        <c:auto val="1"/>
        <c:lblAlgn val="ctr"/>
        <c:lblOffset val="100"/>
        <c:noMultiLvlLbl val="0"/>
      </c:catAx>
      <c:valAx>
        <c:axId val="888009280"/>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801748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a:t> </a:t>
            </a:r>
            <a:r>
              <a:rPr lang="bg-BG" sz="1200"/>
              <a:t>How good was the inclusion of the social partners and civil society organisations in co-designing the measures and activities of the Digital Europe Programme in your country?</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w="19050">
              <a:solidFill>
                <a:schemeClr val="lt1"/>
              </a:solidFill>
            </a:ln>
            <a:effectLst>
              <a:outerShdw blurRad="63500" sx="102000" sy="102000" algn="ctr" rotWithShape="0">
                <a:prstClr val="black">
                  <a:alpha val="40000"/>
                </a:prstClr>
              </a:outerShdw>
            </a:effectLst>
          </c:spPr>
          <c:invertIfNegative val="0"/>
          <c:dPt>
            <c:idx val="0"/>
            <c:invertIfNegative val="0"/>
            <c:bubble3D val="0"/>
            <c:spPr>
              <a:solidFill>
                <a:schemeClr val="accent6"/>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1-DEA9-4732-8F10-4DEE883FEF60}"/>
              </c:ext>
            </c:extLst>
          </c:dPt>
          <c:dPt>
            <c:idx val="1"/>
            <c:invertIfNegative val="0"/>
            <c:bubble3D val="0"/>
            <c:spPr>
              <a:solidFill>
                <a:schemeClr val="accent6">
                  <a:lumMod val="60000"/>
                  <a:lumOff val="40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3-DEA9-4732-8F10-4DEE883FEF60}"/>
              </c:ext>
            </c:extLst>
          </c:dPt>
          <c:dPt>
            <c:idx val="2"/>
            <c:invertIfNegative val="0"/>
            <c:bubble3D val="0"/>
            <c:spPr>
              <a:solidFill>
                <a:srgbClr val="FD9A7F"/>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5-DEA9-4732-8F10-4DEE883FEF60}"/>
              </c:ext>
            </c:extLst>
          </c:dPt>
          <c:dPt>
            <c:idx val="3"/>
            <c:invertIfNegative val="0"/>
            <c:bubble3D val="0"/>
            <c:spPr>
              <a:solidFill>
                <a:srgbClr val="FF0000"/>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7-DEA9-4732-8F10-4DEE883FEF60}"/>
              </c:ext>
            </c:extLst>
          </c:dPt>
          <c:dPt>
            <c:idx val="4"/>
            <c:invertIfNegative val="0"/>
            <c:bubble3D val="0"/>
            <c:spPr>
              <a:solidFill>
                <a:schemeClr val="accent1"/>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9-DEA9-4732-8F10-4DEE883FEF60}"/>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Answer'!$A$490:$A$494</c:f>
              <c:strCache>
                <c:ptCount val="5"/>
                <c:pt idx="0">
                  <c:v>Very good</c:v>
                </c:pt>
                <c:pt idx="1">
                  <c:v>Moderately good</c:v>
                </c:pt>
                <c:pt idx="2">
                  <c:v>Not very good</c:v>
                </c:pt>
                <c:pt idx="3">
                  <c:v>Not at all good</c:v>
                </c:pt>
                <c:pt idx="4">
                  <c:v>Unsure</c:v>
                </c:pt>
              </c:strCache>
            </c:strRef>
          </c:cat>
          <c:val>
            <c:numRef>
              <c:f>'Graphs Answer'!$B$490:$B$494</c:f>
              <c:numCache>
                <c:formatCode>0%</c:formatCode>
                <c:ptCount val="5"/>
                <c:pt idx="0">
                  <c:v>6.9767441860465115E-2</c:v>
                </c:pt>
                <c:pt idx="1">
                  <c:v>0.13953488372093023</c:v>
                </c:pt>
                <c:pt idx="2">
                  <c:v>0.30232558139534882</c:v>
                </c:pt>
                <c:pt idx="3">
                  <c:v>6.9767441860465115E-2</c:v>
                </c:pt>
                <c:pt idx="4">
                  <c:v>0.41860465116279072</c:v>
                </c:pt>
              </c:numCache>
            </c:numRef>
          </c:val>
          <c:extLst>
            <c:ext xmlns:c16="http://schemas.microsoft.com/office/drawing/2014/chart" uri="{C3380CC4-5D6E-409C-BE32-E72D297353CC}">
              <c16:uniqueId val="{0000000A-DEA9-4732-8F10-4DEE883FEF60}"/>
            </c:ext>
          </c:extLst>
        </c:ser>
        <c:dLbls>
          <c:showLegendKey val="0"/>
          <c:showVal val="0"/>
          <c:showCatName val="0"/>
          <c:showSerName val="0"/>
          <c:showPercent val="0"/>
          <c:showBubbleSize val="0"/>
        </c:dLbls>
        <c:gapWidth val="100"/>
        <c:axId val="789240272"/>
        <c:axId val="789234696"/>
      </c:barChart>
      <c:catAx>
        <c:axId val="789240272"/>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9234696"/>
        <c:crosses val="autoZero"/>
        <c:auto val="1"/>
        <c:lblAlgn val="ctr"/>
        <c:lblOffset val="100"/>
        <c:noMultiLvlLbl val="0"/>
      </c:catAx>
      <c:valAx>
        <c:axId val="789234696"/>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9240272"/>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200"/>
              <a:t>How good was the information provided to potential and final beneficiaries of actions funded under the Digital Europe Programme?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w="19050">
              <a:solidFill>
                <a:schemeClr val="lt1"/>
              </a:solidFill>
            </a:ln>
            <a:effectLst>
              <a:outerShdw blurRad="63500" sx="102000" sy="102000" algn="ctr" rotWithShape="0">
                <a:prstClr val="black">
                  <a:alpha val="40000"/>
                </a:prstClr>
              </a:outerShdw>
            </a:effectLst>
          </c:spPr>
          <c:invertIfNegative val="0"/>
          <c:dPt>
            <c:idx val="0"/>
            <c:invertIfNegative val="0"/>
            <c:bubble3D val="0"/>
            <c:spPr>
              <a:solidFill>
                <a:schemeClr val="accent6"/>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1-1DA3-4EE9-8877-E4EDD49C336C}"/>
              </c:ext>
            </c:extLst>
          </c:dPt>
          <c:dPt>
            <c:idx val="1"/>
            <c:invertIfNegative val="0"/>
            <c:bubble3D val="0"/>
            <c:spPr>
              <a:solidFill>
                <a:schemeClr val="accent6">
                  <a:lumMod val="60000"/>
                  <a:lumOff val="40000"/>
                </a:schemeClr>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3-1DA3-4EE9-8877-E4EDD49C336C}"/>
              </c:ext>
            </c:extLst>
          </c:dPt>
          <c:dPt>
            <c:idx val="2"/>
            <c:invertIfNegative val="0"/>
            <c:bubble3D val="0"/>
            <c:spPr>
              <a:solidFill>
                <a:srgbClr val="FD9A7F"/>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5-1DA3-4EE9-8877-E4EDD49C336C}"/>
              </c:ext>
            </c:extLst>
          </c:dPt>
          <c:dPt>
            <c:idx val="3"/>
            <c:invertIfNegative val="0"/>
            <c:bubble3D val="0"/>
            <c:spPr>
              <a:solidFill>
                <a:srgbClr val="FF0000"/>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7-1DA3-4EE9-8877-E4EDD49C336C}"/>
              </c:ext>
            </c:extLst>
          </c:dPt>
          <c:dPt>
            <c:idx val="4"/>
            <c:invertIfNegative val="0"/>
            <c:bubble3D val="0"/>
            <c:spPr>
              <a:solidFill>
                <a:schemeClr val="accent1"/>
              </a:solidFill>
              <a:ln w="19050">
                <a:solidFill>
                  <a:schemeClr val="lt1"/>
                </a:solidFill>
              </a:ln>
              <a:effectLst>
                <a:outerShdw blurRad="63500" sx="102000" sy="102000" algn="ctr" rotWithShape="0">
                  <a:prstClr val="black">
                    <a:alpha val="40000"/>
                  </a:prstClr>
                </a:outerShdw>
              </a:effectLst>
            </c:spPr>
            <c:extLst>
              <c:ext xmlns:c16="http://schemas.microsoft.com/office/drawing/2014/chart" uri="{C3380CC4-5D6E-409C-BE32-E72D297353CC}">
                <c16:uniqueId val="{00000009-1DA3-4EE9-8877-E4EDD49C336C}"/>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 Answer'!$A$512:$A$516</c:f>
              <c:strCache>
                <c:ptCount val="5"/>
                <c:pt idx="0">
                  <c:v>Very good</c:v>
                </c:pt>
                <c:pt idx="1">
                  <c:v>Moderately good</c:v>
                </c:pt>
                <c:pt idx="2">
                  <c:v>Not very good</c:v>
                </c:pt>
                <c:pt idx="3">
                  <c:v>Not at all good</c:v>
                </c:pt>
                <c:pt idx="4">
                  <c:v>Unsure</c:v>
                </c:pt>
              </c:strCache>
            </c:strRef>
          </c:cat>
          <c:val>
            <c:numRef>
              <c:f>'Graphs Answer'!$B$512:$B$516</c:f>
              <c:numCache>
                <c:formatCode>0%</c:formatCode>
                <c:ptCount val="5"/>
                <c:pt idx="0">
                  <c:v>9.3023255813953487E-2</c:v>
                </c:pt>
                <c:pt idx="1">
                  <c:v>0.37209302325581395</c:v>
                </c:pt>
                <c:pt idx="2">
                  <c:v>0.23255813953488372</c:v>
                </c:pt>
                <c:pt idx="3">
                  <c:v>0.11627906976744186</c:v>
                </c:pt>
                <c:pt idx="4">
                  <c:v>0.18604651162790697</c:v>
                </c:pt>
              </c:numCache>
            </c:numRef>
          </c:val>
          <c:extLst>
            <c:ext xmlns:c16="http://schemas.microsoft.com/office/drawing/2014/chart" uri="{C3380CC4-5D6E-409C-BE32-E72D297353CC}">
              <c16:uniqueId val="{0000000A-1DA3-4EE9-8877-E4EDD49C336C}"/>
            </c:ext>
          </c:extLst>
        </c:ser>
        <c:dLbls>
          <c:showLegendKey val="0"/>
          <c:showVal val="0"/>
          <c:showCatName val="0"/>
          <c:showSerName val="0"/>
          <c:showPercent val="0"/>
          <c:showBubbleSize val="0"/>
        </c:dLbls>
        <c:gapWidth val="100"/>
        <c:axId val="908115552"/>
        <c:axId val="908114568"/>
      </c:barChart>
      <c:catAx>
        <c:axId val="908115552"/>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08114568"/>
        <c:crosses val="autoZero"/>
        <c:auto val="1"/>
        <c:lblAlgn val="ctr"/>
        <c:lblOffset val="100"/>
        <c:noMultiLvlLbl val="0"/>
      </c:catAx>
      <c:valAx>
        <c:axId val="90811456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08115552"/>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400" b="0" i="0" u="none" strike="noStrike">
                <a:effectLst/>
              </a:rPr>
              <a:t>How good was the information provided to potential and final beneficiaries of actions funded under the Digital Europe Programme?</a:t>
            </a:r>
            <a:r>
              <a:rPr lang="bg-BG" sz="1400" b="0" i="0" u="none" strike="noStrike"/>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Sheet2!$C$329</c:f>
              <c:strCache>
                <c:ptCount val="1"/>
                <c:pt idx="0">
                  <c:v>Very good </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Sheet2!$B$330:$B$333</c:f>
              <c:strCache>
                <c:ptCount val="4"/>
                <c:pt idx="0">
                  <c:v>Business</c:v>
                </c:pt>
                <c:pt idx="1">
                  <c:v>Academia</c:v>
                </c:pt>
                <c:pt idx="2">
                  <c:v>Public Authorities</c:v>
                </c:pt>
                <c:pt idx="3">
                  <c:v>Other</c:v>
                </c:pt>
              </c:strCache>
            </c:strRef>
          </c:cat>
          <c:val>
            <c:numRef>
              <c:f>Sheet2!$C$330:$C$333</c:f>
              <c:numCache>
                <c:formatCode>0%</c:formatCode>
                <c:ptCount val="4"/>
                <c:pt idx="0">
                  <c:v>0</c:v>
                </c:pt>
                <c:pt idx="1">
                  <c:v>0.12</c:v>
                </c:pt>
                <c:pt idx="2">
                  <c:v>0.18</c:v>
                </c:pt>
                <c:pt idx="3">
                  <c:v>0</c:v>
                </c:pt>
              </c:numCache>
            </c:numRef>
          </c:val>
          <c:extLst>
            <c:ext xmlns:c16="http://schemas.microsoft.com/office/drawing/2014/chart" uri="{C3380CC4-5D6E-409C-BE32-E72D297353CC}">
              <c16:uniqueId val="{00000000-EC5B-4475-A922-669C10798D72}"/>
            </c:ext>
          </c:extLst>
        </c:ser>
        <c:ser>
          <c:idx val="1"/>
          <c:order val="1"/>
          <c:tx>
            <c:strRef>
              <c:f>Sheet2!$D$329</c:f>
              <c:strCache>
                <c:ptCount val="1"/>
                <c:pt idx="0">
                  <c:v>Moderately good</c:v>
                </c:pt>
              </c:strCache>
            </c:strRef>
          </c:tx>
          <c:spPr>
            <a:solidFill>
              <a:schemeClr val="accent6">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Sheet2!$B$330:$B$333</c:f>
              <c:strCache>
                <c:ptCount val="4"/>
                <c:pt idx="0">
                  <c:v>Business</c:v>
                </c:pt>
                <c:pt idx="1">
                  <c:v>Academia</c:v>
                </c:pt>
                <c:pt idx="2">
                  <c:v>Public Authorities</c:v>
                </c:pt>
                <c:pt idx="3">
                  <c:v>Other</c:v>
                </c:pt>
              </c:strCache>
            </c:strRef>
          </c:cat>
          <c:val>
            <c:numRef>
              <c:f>Sheet2!$D$330:$D$333</c:f>
              <c:numCache>
                <c:formatCode>0%</c:formatCode>
                <c:ptCount val="4"/>
                <c:pt idx="0">
                  <c:v>0.09</c:v>
                </c:pt>
                <c:pt idx="1">
                  <c:v>0.24</c:v>
                </c:pt>
                <c:pt idx="2">
                  <c:v>0.72</c:v>
                </c:pt>
                <c:pt idx="3">
                  <c:v>0.75</c:v>
                </c:pt>
              </c:numCache>
            </c:numRef>
          </c:val>
          <c:extLst>
            <c:ext xmlns:c16="http://schemas.microsoft.com/office/drawing/2014/chart" uri="{C3380CC4-5D6E-409C-BE32-E72D297353CC}">
              <c16:uniqueId val="{00000001-EC5B-4475-A922-669C10798D72}"/>
            </c:ext>
          </c:extLst>
        </c:ser>
        <c:ser>
          <c:idx val="2"/>
          <c:order val="2"/>
          <c:tx>
            <c:strRef>
              <c:f>Sheet2!$E$329</c:f>
              <c:strCache>
                <c:ptCount val="1"/>
                <c:pt idx="0">
                  <c:v>Not very good</c:v>
                </c:pt>
              </c:strCache>
            </c:strRef>
          </c:tx>
          <c:spPr>
            <a:solidFill>
              <a:srgbClr val="FC6F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Sheet2!$B$330:$B$333</c:f>
              <c:strCache>
                <c:ptCount val="4"/>
                <c:pt idx="0">
                  <c:v>Business</c:v>
                </c:pt>
                <c:pt idx="1">
                  <c:v>Academia</c:v>
                </c:pt>
                <c:pt idx="2">
                  <c:v>Public Authorities</c:v>
                </c:pt>
                <c:pt idx="3">
                  <c:v>Other</c:v>
                </c:pt>
              </c:strCache>
            </c:strRef>
          </c:cat>
          <c:val>
            <c:numRef>
              <c:f>Sheet2!$E$330:$E$333</c:f>
              <c:numCache>
                <c:formatCode>0%</c:formatCode>
                <c:ptCount val="4"/>
                <c:pt idx="0">
                  <c:v>0.18</c:v>
                </c:pt>
                <c:pt idx="1">
                  <c:v>0.41</c:v>
                </c:pt>
                <c:pt idx="2">
                  <c:v>0.09</c:v>
                </c:pt>
                <c:pt idx="3">
                  <c:v>0</c:v>
                </c:pt>
              </c:numCache>
            </c:numRef>
          </c:val>
          <c:extLst>
            <c:ext xmlns:c16="http://schemas.microsoft.com/office/drawing/2014/chart" uri="{C3380CC4-5D6E-409C-BE32-E72D297353CC}">
              <c16:uniqueId val="{00000002-EC5B-4475-A922-669C10798D72}"/>
            </c:ext>
          </c:extLst>
        </c:ser>
        <c:ser>
          <c:idx val="3"/>
          <c:order val="3"/>
          <c:tx>
            <c:strRef>
              <c:f>Sheet2!$F$329</c:f>
              <c:strCache>
                <c:ptCount val="1"/>
                <c:pt idx="0">
                  <c:v>Not at all good</c:v>
                </c:pt>
              </c:strCache>
            </c:strRef>
          </c:tx>
          <c:spPr>
            <a:solidFill>
              <a:srgbClr val="FF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Sheet2!$B$330:$B$333</c:f>
              <c:strCache>
                <c:ptCount val="4"/>
                <c:pt idx="0">
                  <c:v>Business</c:v>
                </c:pt>
                <c:pt idx="1">
                  <c:v>Academia</c:v>
                </c:pt>
                <c:pt idx="2">
                  <c:v>Public Authorities</c:v>
                </c:pt>
                <c:pt idx="3">
                  <c:v>Other</c:v>
                </c:pt>
              </c:strCache>
            </c:strRef>
          </c:cat>
          <c:val>
            <c:numRef>
              <c:f>Sheet2!$F$330:$F$333</c:f>
              <c:numCache>
                <c:formatCode>0%</c:formatCode>
                <c:ptCount val="4"/>
                <c:pt idx="0">
                  <c:v>0.36</c:v>
                </c:pt>
                <c:pt idx="1">
                  <c:v>0.06</c:v>
                </c:pt>
                <c:pt idx="2">
                  <c:v>0</c:v>
                </c:pt>
                <c:pt idx="3">
                  <c:v>0</c:v>
                </c:pt>
              </c:numCache>
            </c:numRef>
          </c:val>
          <c:extLst>
            <c:ext xmlns:c16="http://schemas.microsoft.com/office/drawing/2014/chart" uri="{C3380CC4-5D6E-409C-BE32-E72D297353CC}">
              <c16:uniqueId val="{00000003-EC5B-4475-A922-669C10798D72}"/>
            </c:ext>
          </c:extLst>
        </c:ser>
        <c:ser>
          <c:idx val="4"/>
          <c:order val="4"/>
          <c:tx>
            <c:strRef>
              <c:f>Sheet2!$G$329</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Sheet2!$B$330:$B$333</c:f>
              <c:strCache>
                <c:ptCount val="4"/>
                <c:pt idx="0">
                  <c:v>Business</c:v>
                </c:pt>
                <c:pt idx="1">
                  <c:v>Academia</c:v>
                </c:pt>
                <c:pt idx="2">
                  <c:v>Public Authorities</c:v>
                </c:pt>
                <c:pt idx="3">
                  <c:v>Other</c:v>
                </c:pt>
              </c:strCache>
            </c:strRef>
          </c:cat>
          <c:val>
            <c:numRef>
              <c:f>Sheet2!$G$330:$G$333</c:f>
              <c:numCache>
                <c:formatCode>0%</c:formatCode>
                <c:ptCount val="4"/>
                <c:pt idx="0">
                  <c:v>0.36</c:v>
                </c:pt>
                <c:pt idx="1">
                  <c:v>0.18</c:v>
                </c:pt>
                <c:pt idx="2">
                  <c:v>0</c:v>
                </c:pt>
                <c:pt idx="3">
                  <c:v>0.25</c:v>
                </c:pt>
              </c:numCache>
            </c:numRef>
          </c:val>
          <c:extLst>
            <c:ext xmlns:c16="http://schemas.microsoft.com/office/drawing/2014/chart" uri="{C3380CC4-5D6E-409C-BE32-E72D297353CC}">
              <c16:uniqueId val="{00000004-EC5B-4475-A922-669C10798D72}"/>
            </c:ext>
          </c:extLst>
        </c:ser>
        <c:dLbls>
          <c:showLegendKey val="0"/>
          <c:showVal val="0"/>
          <c:showCatName val="0"/>
          <c:showSerName val="0"/>
          <c:showPercent val="0"/>
          <c:showBubbleSize val="0"/>
        </c:dLbls>
        <c:gapWidth val="150"/>
        <c:overlap val="100"/>
        <c:axId val="888698840"/>
        <c:axId val="888690640"/>
      </c:barChart>
      <c:catAx>
        <c:axId val="888698840"/>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8690640"/>
        <c:crosses val="autoZero"/>
        <c:auto val="1"/>
        <c:lblAlgn val="ctr"/>
        <c:lblOffset val="100"/>
        <c:noMultiLvlLbl val="0"/>
      </c:catAx>
      <c:valAx>
        <c:axId val="888690640"/>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869884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9.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0.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5.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7.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8.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0.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59ace41b-6786-4ce3-be71-52c27066c6ef">F7M6YNZUATRX-416430479-15393</_dlc_DocId>
    <_dlc_DocIdUrl xmlns="59ace41b-6786-4ce3-be71-52c27066c6ef">
      <Url>http://dm/eesc/2024/_layouts/15/DocIdRedir.aspx?ID=F7M6YNZUATRX-416430479-15393</Url>
      <Description>F7M6YNZUATRX-416430479-15393</Description>
    </_dlc_DocIdUrl>
    <DocumentType_0 xmlns="http://schemas.microsoft.com/sharepoint/v3/fields">
      <Terms xmlns="http://schemas.microsoft.com/office/infopath/2007/PartnerControls">
        <TermInfo xmlns="http://schemas.microsoft.com/office/infopath/2007/PartnerControls">
          <TermName xmlns="http://schemas.microsoft.com/office/infopath/2007/PartnerControls">RE</TermName>
          <TermId xmlns="http://schemas.microsoft.com/office/infopath/2007/PartnerControls">2e31ab9a-38d8-4b15-bf54-b076b749ef85</TermId>
        </TermInfo>
      </Terms>
    </DocumentType_0>
    <Procedure xmlns="59ace41b-6786-4ce3-be71-52c27066c6ef" xsi:nil="true"/>
    <DocumentSource_0 xmlns="http://schemas.microsoft.com/sharepoint/v3/fields">
      <Terms xmlns="http://schemas.microsoft.com/office/infopath/2007/PartnerControls">
        <TermInfo xmlns="http://schemas.microsoft.com/office/infopath/2007/PartnerControls">
          <TermName xmlns="http://schemas.microsoft.com/office/infopath/2007/PartnerControls">EESC</TermName>
          <TermId xmlns="http://schemas.microsoft.com/office/infopath/2007/PartnerControls">422833ec-8d7e-4e65-8e4e-8bed07ffb729</TermId>
        </TermInfo>
      </Terms>
    </DocumentSource_0>
    <ProductionDate xmlns="59ace41b-6786-4ce3-be71-52c27066c6ef">2024-10-28T12:00:00+00:00</ProductionDate>
    <DocumentNumber xmlns="1178e5e2-058a-41a1-9851-331c7b3fffb8">492</DocumentNumber>
    <FicheYear xmlns="59ace41b-6786-4ce3-be71-52c27066c6ef" xsi:nil="true"/>
    <DossierNumber xmlns="59ace41b-6786-4ce3-be71-52c27066c6ef">1054</DossierNumber>
    <Confidentiality_0 xmlns="http://schemas.microsoft.com/sharepoint/v3/fields">
      <Terms xmlns="http://schemas.microsoft.com/office/infopath/2007/PartnerControls">
        <TermInfo xmlns="http://schemas.microsoft.com/office/infopath/2007/PartnerControls">
          <TermName xmlns="http://schemas.microsoft.com/office/infopath/2007/PartnerControls">Unrestricted</TermName>
          <TermId xmlns="http://schemas.microsoft.com/office/infopath/2007/PartnerControls">826e22d7-d029-4ec0-a450-0c28ff673572</TermId>
        </TermInfo>
      </Terms>
    </Confidentiality_0>
    <MeetingDate xmlns="59ace41b-6786-4ce3-be71-52c27066c6ef" xsi:nil="true"/>
    <TaxCatchAll xmlns="59ace41b-6786-4ce3-be71-52c27066c6ef">
      <Value>82</Value>
      <Value>36</Value>
      <Value>43</Value>
      <Value>37</Value>
      <Value>273</Value>
      <Value>35</Value>
      <Value>34</Value>
      <Value>33</Value>
      <Value>32</Value>
      <Value>31</Value>
      <Value>30</Value>
      <Value>29</Value>
      <Value>28</Value>
      <Value>27</Value>
      <Value>26</Value>
      <Value>25</Value>
      <Value>24</Value>
      <Value>23</Value>
      <Value>22</Value>
      <Value>21</Value>
      <Value>18</Value>
      <Value>17</Value>
      <Value>16</Value>
      <Value>14</Value>
      <Value>12</Value>
      <Value>8</Value>
      <Value>6</Value>
      <Value>5</Value>
      <Value>3</Value>
      <Value>1</Value>
    </TaxCatchAll>
    <DocumentLanguage_0 xmlns="http://schemas.microsoft.com/sharepoint/v3/fields">
      <Terms xmlns="http://schemas.microsoft.com/office/infopath/2007/PartnerControls">
        <TermInfo xmlns="http://schemas.microsoft.com/office/infopath/2007/PartnerControls">
          <TermName xmlns="http://schemas.microsoft.com/office/infopath/2007/PartnerControls">BG</TermName>
          <TermId xmlns="http://schemas.microsoft.com/office/infopath/2007/PartnerControls">1a1b3951-7821-4e6a-85f5-5673fc08bd2c</TermId>
        </TermInfo>
      </Terms>
    </DocumentLanguage_0>
    <Rapporteur xmlns="59ace41b-6786-4ce3-be71-52c27066c6ef">ZARIŅA</Rapporteur>
    <VersionStatus_0 xmlns="http://schemas.microsoft.com/sharepoint/v3/fields">
      <Terms xmlns="http://schemas.microsoft.com/office/infopath/2007/PartnerControls">
        <TermInfo xmlns="http://schemas.microsoft.com/office/infopath/2007/PartnerControls">
          <TermName xmlns="http://schemas.microsoft.com/office/infopath/2007/PartnerControls">Final</TermName>
          <TermId xmlns="http://schemas.microsoft.com/office/infopath/2007/PartnerControls">ea5e6674-7b27-4bac-b091-73adbb394efe</TermId>
        </TermInfo>
      </Terms>
    </VersionStatus_0>
    <DocumentYear xmlns="59ace41b-6786-4ce3-be71-52c27066c6ef">2024</DocumentYear>
    <FicheNumber xmlns="59ace41b-6786-4ce3-be71-52c27066c6ef">10384</FicheNumber>
    <OriginalSender xmlns="59ace41b-6786-4ce3-be71-52c27066c6ef">
      <UserInfo>
        <DisplayName>Toskov Ventsislav</DisplayName>
        <AccountId>1571</AccountId>
        <AccountType/>
      </UserInfo>
    </OriginalSender>
    <DocumentPart xmlns="59ace41b-6786-4ce3-be71-52c27066c6ef">0</DocumentPart>
    <AdoptionDate xmlns="59ace41b-6786-4ce3-be71-52c27066c6ef">2024-10-23T12:00:00+00:00</AdoptionDate>
    <RequestingService xmlns="59ace41b-6786-4ce3-be71-52c27066c6ef">Marché unique, production, consommation</RequestingService>
    <MeetingName_0 xmlns="http://schemas.microsoft.com/sharepoint/v3/fields">
      <Terms xmlns="http://schemas.microsoft.com/office/infopath/2007/PartnerControls"/>
    </MeetingName_0>
    <AvailableTranslations_0 xmlns="http://schemas.microsoft.com/sharepoint/v3/fields">
      <Terms xmlns="http://schemas.microsoft.com/office/infopath/2007/PartnerControls">
        <TermInfo xmlns="http://schemas.microsoft.com/office/infopath/2007/PartnerControls">
          <TermName xmlns="http://schemas.microsoft.com/office/infopath/2007/PartnerControls">CS</TermName>
          <TermId xmlns="http://schemas.microsoft.com/office/infopath/2007/PartnerControls">72f9705b-0217-4fd3-bea2-cbc7ed80e26e</TermId>
        </TermInfo>
        <TermInfo xmlns="http://schemas.microsoft.com/office/infopath/2007/PartnerControls">
          <TermName xmlns="http://schemas.microsoft.com/office/infopath/2007/PartnerControls">LV</TermName>
          <TermId xmlns="http://schemas.microsoft.com/office/infopath/2007/PartnerControls">46f7e311-5d9f-4663-b433-18aeccb7ace7</TermId>
        </TermInfo>
        <TermInfo xmlns="http://schemas.microsoft.com/office/infopath/2007/PartnerControls">
          <TermName xmlns="http://schemas.microsoft.com/office/infopath/2007/PartnerControls">NL</TermName>
          <TermId xmlns="http://schemas.microsoft.com/office/infopath/2007/PartnerControls">55c6556c-b4f4-441d-9acf-c498d4f838bd</TermId>
        </TermInfo>
        <TermInfo xmlns="http://schemas.microsoft.com/office/infopath/2007/PartnerControls">
          <TermName xmlns="http://schemas.microsoft.com/office/infopath/2007/PartnerControls">LT</TermName>
          <TermId xmlns="http://schemas.microsoft.com/office/infopath/2007/PartnerControls">a7ff5ce7-6123-4f68-865a-a57c31810414</TermId>
        </TermInfo>
        <TermInfo xmlns="http://schemas.microsoft.com/office/infopath/2007/PartnerControls">
          <TermName xmlns="http://schemas.microsoft.com/office/infopath/2007/PartnerControls">EN</TermName>
          <TermId xmlns="http://schemas.microsoft.com/office/infopath/2007/PartnerControls">f2175f21-25d7-44a3-96da-d6a61b075e1b</TermId>
        </TermInfo>
        <TermInfo xmlns="http://schemas.microsoft.com/office/infopath/2007/PartnerControls">
          <TermName xmlns="http://schemas.microsoft.com/office/infopath/2007/PartnerControls">GA</TermName>
          <TermId xmlns="http://schemas.microsoft.com/office/infopath/2007/PartnerControls">762d2456-c427-4ecb-b312-af3dad8e258c</TermId>
        </TermInfo>
        <TermInfo xmlns="http://schemas.microsoft.com/office/infopath/2007/PartnerControls">
          <TermName xmlns="http://schemas.microsoft.com/office/infopath/2007/PartnerControls">EL</TermName>
          <TermId xmlns="http://schemas.microsoft.com/office/infopath/2007/PartnerControls">6d4f4d51-af9b-4650-94b4-4276bee85c91</TermId>
        </TermInfo>
        <TermInfo xmlns="http://schemas.microsoft.com/office/infopath/2007/PartnerControls">
          <TermName xmlns="http://schemas.microsoft.com/office/infopath/2007/PartnerControls">IT</TermName>
          <TermId xmlns="http://schemas.microsoft.com/office/infopath/2007/PartnerControls">0774613c-01ed-4e5d-a25d-11d2388de825</TermId>
        </TermInfo>
        <TermInfo xmlns="http://schemas.microsoft.com/office/infopath/2007/PartnerControls">
          <TermName xmlns="http://schemas.microsoft.com/office/infopath/2007/PartnerControls">SK</TermName>
          <TermId xmlns="http://schemas.microsoft.com/office/infopath/2007/PartnerControls">46d9fce0-ef79-4f71-b89b-cd6aa82426b8</TermId>
        </TermInfo>
        <TermInfo xmlns="http://schemas.microsoft.com/office/infopath/2007/PartnerControls">
          <TermName xmlns="http://schemas.microsoft.com/office/infopath/2007/PartnerControls">HU</TermName>
          <TermId xmlns="http://schemas.microsoft.com/office/infopath/2007/PartnerControls">6b229040-c589-4408-b4c1-4285663d20a8</TermId>
        </TermInfo>
        <TermInfo xmlns="http://schemas.microsoft.com/office/infopath/2007/PartnerControls">
          <TermName xmlns="http://schemas.microsoft.com/office/infopath/2007/PartnerControls">SV</TermName>
          <TermId xmlns="http://schemas.microsoft.com/office/infopath/2007/PartnerControls">c2ed69e7-a339-43d7-8f22-d93680a92aa0</TermId>
        </TermInfo>
        <TermInfo xmlns="http://schemas.microsoft.com/office/infopath/2007/PartnerControls">
          <TermName xmlns="http://schemas.microsoft.com/office/infopath/2007/PartnerControls">RO</TermName>
          <TermId xmlns="http://schemas.microsoft.com/office/infopath/2007/PartnerControls">feb747a2-64cd-4299-af12-4833ddc30497</TermId>
        </TermInfo>
        <TermInfo xmlns="http://schemas.microsoft.com/office/infopath/2007/PartnerControls">
          <TermName xmlns="http://schemas.microsoft.com/office/infopath/2007/PartnerControls">PL</TermName>
          <TermId xmlns="http://schemas.microsoft.com/office/infopath/2007/PartnerControls">1e03da61-4678-4e07-b136-b5024ca9197b</TermId>
        </TermInfo>
        <TermInfo xmlns="http://schemas.microsoft.com/office/infopath/2007/PartnerControls">
          <TermName xmlns="http://schemas.microsoft.com/office/infopath/2007/PartnerControls">FI</TermName>
          <TermId xmlns="http://schemas.microsoft.com/office/infopath/2007/PartnerControls">87606a43-d45f-42d6-b8c9-e1a3457db5b7</TermId>
        </TermInfo>
        <TermInfo xmlns="http://schemas.microsoft.com/office/infopath/2007/PartnerControls">
          <TermName xmlns="http://schemas.microsoft.com/office/infopath/2007/PartnerControls">PT</TermName>
          <TermId xmlns="http://schemas.microsoft.com/office/infopath/2007/PartnerControls">50ccc04a-eadd-42ae-a0cb-acaf45f812ba</TermId>
        </TermInfo>
        <TermInfo xmlns="http://schemas.microsoft.com/office/infopath/2007/PartnerControls">
          <TermName xmlns="http://schemas.microsoft.com/office/infopath/2007/PartnerControls">SL</TermName>
          <TermId xmlns="http://schemas.microsoft.com/office/infopath/2007/PartnerControls">98a412ae-eb01-49e9-ae3d-585a81724cfc</TermId>
        </TermInfo>
        <TermInfo xmlns="http://schemas.microsoft.com/office/infopath/2007/PartnerControls">
          <TermName xmlns="http://schemas.microsoft.com/office/infopath/2007/PartnerControls">DE</TermName>
          <TermId xmlns="http://schemas.microsoft.com/office/infopath/2007/PartnerControls">f6b31e5a-26fa-4935-b661-318e46daf27e</TermId>
        </TermInfo>
        <TermInfo xmlns="http://schemas.microsoft.com/office/infopath/2007/PartnerControls">
          <TermName xmlns="http://schemas.microsoft.com/office/infopath/2007/PartnerControls">ES</TermName>
          <TermId xmlns="http://schemas.microsoft.com/office/infopath/2007/PartnerControls">e7a6b05b-ae16-40c8-add9-68b64b03aeba</TermId>
        </TermInfo>
        <TermInfo xmlns="http://schemas.microsoft.com/office/infopath/2007/PartnerControls">
          <TermName xmlns="http://schemas.microsoft.com/office/infopath/2007/PartnerControls">HR</TermName>
          <TermId xmlns="http://schemas.microsoft.com/office/infopath/2007/PartnerControls">2f555653-ed1a-4fe6-8362-9082d95989e5</TermId>
        </TermInfo>
        <TermInfo xmlns="http://schemas.microsoft.com/office/infopath/2007/PartnerControls">
          <TermName xmlns="http://schemas.microsoft.com/office/infopath/2007/PartnerControls">DA</TermName>
          <TermId xmlns="http://schemas.microsoft.com/office/infopath/2007/PartnerControls">5d49c027-8956-412b-aa16-e85a0f96ad0e</TermId>
        </TermInfo>
        <TermInfo xmlns="http://schemas.microsoft.com/office/infopath/2007/PartnerControls">
          <TermName xmlns="http://schemas.microsoft.com/office/infopath/2007/PartnerControls">ET</TermName>
          <TermId xmlns="http://schemas.microsoft.com/office/infopath/2007/PartnerControls">ff6c3f4c-b02c-4c3c-ab07-2c37995a7a0a</TermId>
        </TermInfo>
        <TermInfo xmlns="http://schemas.microsoft.com/office/infopath/2007/PartnerControls">
          <TermName xmlns="http://schemas.microsoft.com/office/infopath/2007/PartnerControls">MT</TermName>
          <TermId xmlns="http://schemas.microsoft.com/office/infopath/2007/PartnerControls">7df99101-6854-4a26-b53a-b88c0da02c26</TermId>
        </TermInfo>
        <TermInfo xmlns="http://schemas.microsoft.com/office/infopath/2007/PartnerControls">
          <TermName xmlns="http://schemas.microsoft.com/office/infopath/2007/PartnerControls">BG</TermName>
          <TermId xmlns="http://schemas.microsoft.com/office/infopath/2007/PartnerControls">1a1b3951-7821-4e6a-85f5-5673fc08bd2c</TermId>
        </TermInfo>
        <TermInfo xmlns="http://schemas.microsoft.com/office/infopath/2007/PartnerControls">
          <TermName xmlns="http://schemas.microsoft.com/office/infopath/2007/PartnerControls">FR</TermName>
          <TermId xmlns="http://schemas.microsoft.com/office/infopath/2007/PartnerControls">d2afafd3-4c81-4f60-8f52-ee33f2f54ff3</TermId>
        </TermInfo>
      </Terms>
    </AvailableTranslations_0>
    <DocumentStatus_0 xmlns="http://schemas.microsoft.com/sharepoint/v3/fields">
      <Terms xmlns="http://schemas.microsoft.com/office/infopath/2007/PartnerControls">
        <TermInfo xmlns="http://schemas.microsoft.com/office/infopath/2007/PartnerControls">
          <TermName xmlns="http://schemas.microsoft.com/office/infopath/2007/PartnerControls">TRA</TermName>
          <TermId xmlns="http://schemas.microsoft.com/office/infopath/2007/PartnerControls">150d2a88-1431-44e6-a8ca-0bb753ab8672</TermId>
        </TermInfo>
      </Terms>
    </DocumentStatus_0>
    <OriginalLanguage_0 xmlns="http://schemas.microsoft.com/sharepoint/v3/fields">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f2175f21-25d7-44a3-96da-d6a61b075e1b</TermId>
        </TermInfo>
      </Terms>
    </OriginalLanguage_0>
    <MeetingNumber xmlns="1178e5e2-058a-41a1-9851-331c7b3fffb8" xsi:nil="true"/>
    <DossierName_0 xmlns="http://schemas.microsoft.com/sharepoint/v3/fields">
      <Terms xmlns="http://schemas.microsoft.com/office/infopath/2007/PartnerControls">
        <TermInfo xmlns="http://schemas.microsoft.com/office/infopath/2007/PartnerControls">
          <TermName xmlns="http://schemas.microsoft.com/office/infopath/2007/PartnerControls">INT</TermName>
          <TermId xmlns="http://schemas.microsoft.com/office/infopath/2007/PartnerControls">e1edfecb-ed43-427b-bb02-d45fe6645386</TermId>
        </TermInfo>
      </Terms>
    </DossierName_0>
    <DocumentVersion xmlns="59ace41b-6786-4ce3-be71-52c27066c6ef">0</DocumentVersion>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M Document" ma:contentTypeID="0x010100EA97B91038054C99906057A708A1480A00E20A70424F8EF14D84929FAE9E34774B" ma:contentTypeVersion="4" ma:contentTypeDescription="Defines the documents for Document Manager V2" ma:contentTypeScope="" ma:versionID="3c88e340e370a402dfed352137800822">
  <xsd:schema xmlns:xsd="http://www.w3.org/2001/XMLSchema" xmlns:xs="http://www.w3.org/2001/XMLSchema" xmlns:p="http://schemas.microsoft.com/office/2006/metadata/properties" xmlns:ns2="59ace41b-6786-4ce3-be71-52c27066c6ef" xmlns:ns3="http://schemas.microsoft.com/sharepoint/v3/fields" xmlns:ns4="1178e5e2-058a-41a1-9851-331c7b3fffb8" targetNamespace="http://schemas.microsoft.com/office/2006/metadata/properties" ma:root="true" ma:fieldsID="cff03e2a422031f7afb63180aa455c21" ns2:_="" ns3:_="" ns4:_="">
    <xsd:import namespace="59ace41b-6786-4ce3-be71-52c27066c6ef"/>
    <xsd:import namespace="http://schemas.microsoft.com/sharepoint/v3/fields"/>
    <xsd:import namespace="1178e5e2-058a-41a1-9851-331c7b3fffb8"/>
    <xsd:element name="properties">
      <xsd:complexType>
        <xsd:sequence>
          <xsd:element name="documentManagement">
            <xsd:complexType>
              <xsd:all>
                <xsd:element ref="ns2:_dlc_DocId" minOccurs="0"/>
                <xsd:element ref="ns2:_dlc_DocIdUrl" minOccurs="0"/>
                <xsd:element ref="ns2:_dlc_DocIdPersistId" minOccurs="0"/>
                <xsd:element ref="ns2:ProductionDate" minOccurs="0"/>
                <xsd:element ref="ns2:OriginalSender" minOccurs="0"/>
                <xsd:element ref="ns3:DocumentLanguage_0" minOccurs="0"/>
                <xsd:element ref="ns2:DossierNumber" minOccurs="0"/>
                <xsd:element ref="ns4:MeetingNumber" minOccurs="0"/>
                <xsd:element ref="ns2:Rapporteur" minOccurs="0"/>
                <xsd:element ref="ns2:AdoptionDate" minOccurs="0"/>
                <xsd:element ref="ns3:Confidentiality_0" minOccurs="0"/>
                <xsd:element ref="ns2:TaxCatchAll" minOccurs="0"/>
                <xsd:element ref="ns2:TaxCatchAllLabel" minOccurs="0"/>
                <xsd:element ref="ns3:DocumentSource_0" minOccurs="0"/>
                <xsd:element ref="ns4:DocumentNumber" minOccurs="0"/>
                <xsd:element ref="ns2:MeetingDate" minOccurs="0"/>
                <xsd:element ref="ns3:OriginalLanguage_0" minOccurs="0"/>
                <xsd:element ref="ns2:Procedure" minOccurs="0"/>
                <xsd:element ref="ns3:VersionStatus_0" minOccurs="0"/>
                <xsd:element ref="ns3:DocumentStatus_0" minOccurs="0"/>
                <xsd:element ref="ns2:DocumentYear"/>
                <xsd:element ref="ns3:DocumentType_0" minOccurs="0"/>
                <xsd:element ref="ns2:DocumentPart" minOccurs="0"/>
                <xsd:element ref="ns3:MeetingName_0" minOccurs="0"/>
                <xsd:element ref="ns3:AvailableTranslations_0" minOccurs="0"/>
                <xsd:element ref="ns2:FicheYear" minOccurs="0"/>
                <xsd:element ref="ns2:RequestingService" minOccurs="0"/>
                <xsd:element ref="ns2:FicheNumber" minOccurs="0"/>
                <xsd:element ref="ns3:DossierName_0" minOccurs="0"/>
                <xsd:element ref="ns2:DocumentVers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ace41b-6786-4ce3-be71-52c27066c6ef"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ProductionDate" ma:index="12" nillable="true" ma:displayName="Production Date" ma:format="DateOnly" ma:internalName="ProductionDate">
      <xsd:simpleType>
        <xsd:restriction base="dms:DateTime"/>
      </xsd:simpleType>
    </xsd:element>
    <xsd:element name="OriginalSender" ma:index="13" nillable="true" ma:displayName="Original Sender" ma:internalName="OriginalSend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ossierNumber" ma:index="15" nillable="true" ma:displayName="Dossier Number" ma:decimals="0" ma:internalName="DossierNumber">
      <xsd:simpleType>
        <xsd:restriction base="dms:Unknown"/>
      </xsd:simpleType>
    </xsd:element>
    <xsd:element name="Rapporteur" ma:index="17" nillable="true" ma:displayName="Rapporteur" ma:internalName="Rapporteur">
      <xsd:simpleType>
        <xsd:restriction base="dms:Text"/>
      </xsd:simpleType>
    </xsd:element>
    <xsd:element name="AdoptionDate" ma:index="18" nillable="true" ma:displayName="Adoption Date" ma:format="DateOnly" ma:internalName="AdoptionDate">
      <xsd:simpleType>
        <xsd:restriction base="dms:DateTime"/>
      </xsd:simpleType>
    </xsd:element>
    <xsd:element name="TaxCatchAll" ma:index="20" nillable="true" ma:displayName="Taxonomy Catch All Column" ma:hidden="true" ma:list="{e2fb5ba9-5e53-4066-9f9c-cd35b339bd62}" ma:internalName="TaxCatchAll" ma:showField="CatchAllData" ma:web="59ace41b-6786-4ce3-be71-52c27066c6ef">
      <xsd:complexType>
        <xsd:complexContent>
          <xsd:extension base="dms:MultiChoiceLookup">
            <xsd:sequence>
              <xsd:element name="Value" type="dms:Lookup" maxOccurs="unbounded" minOccurs="0" nillable="true"/>
            </xsd:sequence>
          </xsd:extension>
        </xsd:complexContent>
      </xsd:complexType>
    </xsd:element>
    <xsd:element name="TaxCatchAllLabel" ma:index="21" nillable="true" ma:displayName="Taxonomy Catch All Column1" ma:hidden="true" ma:list="{e2fb5ba9-5e53-4066-9f9c-cd35b339bd62}" ma:internalName="TaxCatchAllLabel" ma:readOnly="true" ma:showField="CatchAllDataLabel" ma:web="59ace41b-6786-4ce3-be71-52c27066c6ef">
      <xsd:complexType>
        <xsd:complexContent>
          <xsd:extension base="dms:MultiChoiceLookup">
            <xsd:sequence>
              <xsd:element name="Value" type="dms:Lookup" maxOccurs="unbounded" minOccurs="0" nillable="true"/>
            </xsd:sequence>
          </xsd:extension>
        </xsd:complexContent>
      </xsd:complexType>
    </xsd:element>
    <xsd:element name="MeetingDate" ma:index="26" nillable="true" ma:displayName="Meeting Date" ma:format="DateOnly" ma:internalName="MeetingDate">
      <xsd:simpleType>
        <xsd:restriction base="dms:DateTime"/>
      </xsd:simpleType>
    </xsd:element>
    <xsd:element name="Procedure" ma:index="29" nillable="true" ma:displayName="Procedure" ma:internalName="Procedure">
      <xsd:simpleType>
        <xsd:restriction base="dms:Text"/>
      </xsd:simpleType>
    </xsd:element>
    <xsd:element name="DocumentYear" ma:index="34" ma:displayName="Document Year" ma:decimals="0" ma:internalName="DocumentYear">
      <xsd:simpleType>
        <xsd:restriction base="dms:Unknown"/>
      </xsd:simpleType>
    </xsd:element>
    <xsd:element name="DocumentPart" ma:index="37" nillable="true" ma:displayName="Document Part" ma:decimals="0" ma:internalName="DocumentPart">
      <xsd:simpleType>
        <xsd:restriction base="dms:Unknown"/>
      </xsd:simpleType>
    </xsd:element>
    <xsd:element name="FicheYear" ma:index="42" nillable="true" ma:displayName="Fiche Year" ma:decimals="0" ma:internalName="FicheYear">
      <xsd:simpleType>
        <xsd:restriction base="dms:Unknown"/>
      </xsd:simpleType>
    </xsd:element>
    <xsd:element name="RequestingService" ma:index="43" nillable="true" ma:displayName="Requesting Service" ma:internalName="RequestingService">
      <xsd:simpleType>
        <xsd:restriction base="dms:Text"/>
      </xsd:simpleType>
    </xsd:element>
    <xsd:element name="FicheNumber" ma:index="44" nillable="true" ma:displayName="Fiche Number" ma:decimals="0" ma:internalName="FicheNumber">
      <xsd:simpleType>
        <xsd:restriction base="dms:Unknown"/>
      </xsd:simpleType>
    </xsd:element>
    <xsd:element name="DocumentVersion" ma:index="47" nillable="true" ma:displayName="Document Version" ma:decimals="0" ma:internalName="DocumentVersion">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DocumentLanguage_0" ma:index="14" nillable="true" ma:taxonomy="true" ma:internalName="DocumentLanguage_0" ma:taxonomyFieldName="DocumentLanguage" ma:displayName="Document Language" ma:fieldId="{ee5c55ab-e8dd-441f-8840-fdce66906fe3}"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Confidentiality_0" ma:index="19" nillable="true" ma:taxonomy="true" ma:internalName="Confidentiality_0" ma:taxonomyFieldName="Confidentiality" ma:displayName="Confidentiality" ma:fieldId="{ee5c4bfe-2b62-4831-9131-22edf8f3665c}" ma:sspId="5004ddca-ed1a-45fa-b2df-508b3c5dfc98" ma:termSetId="11d040ac-3a9a-4d4c-b9cf-922342a701d6" ma:anchorId="00000000-0000-0000-0000-000000000000" ma:open="false" ma:isKeyword="false">
      <xsd:complexType>
        <xsd:sequence>
          <xsd:element ref="pc:Terms" minOccurs="0" maxOccurs="1"/>
        </xsd:sequence>
      </xsd:complexType>
    </xsd:element>
    <xsd:element name="DocumentSource_0" ma:index="23" ma:taxonomy="true" ma:internalName="DocumentSource_0" ma:taxonomyFieldName="DocumentSource" ma:displayName="Document Source" ma:fieldId="{ee5c1c29-f257-4aae-8e5e-529c0040e17a}" ma:sspId="5004ddca-ed1a-45fa-b2df-508b3c5dfc98" ma:termSetId="ca143256-a90d-4d26-b249-02646b17c0c5" ma:anchorId="00000000-0000-0000-0000-000000000000" ma:open="false" ma:isKeyword="false">
      <xsd:complexType>
        <xsd:sequence>
          <xsd:element ref="pc:Terms" minOccurs="0" maxOccurs="1"/>
        </xsd:sequence>
      </xsd:complexType>
    </xsd:element>
    <xsd:element name="OriginalLanguage_0" ma:index="27" nillable="true" ma:taxonomy="true" ma:internalName="OriginalLanguage_0" ma:taxonomyFieldName="OriginalLanguage" ma:displayName="Original Language" ma:fieldId="{ee5ce750-ff6c-4875-8192-ef11fb51efba}"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VersionStatus_0" ma:index="30" ma:taxonomy="true" ma:internalName="VersionStatus_0" ma:taxonomyFieldName="VersionStatus" ma:displayName="Version Status" ma:indexed="true" ma:fieldId="{ee5cb94b-3df1-4df3-b49b-6e47ce2a7e87}" ma:sspId="5004ddca-ed1a-45fa-b2df-508b3c5dfc98" ma:termSetId="adeca67b-2bdd-4d0f-b3af-a690b4c6d95d" ma:anchorId="00000000-0000-0000-0000-000000000000" ma:open="false" ma:isKeyword="false">
      <xsd:complexType>
        <xsd:sequence>
          <xsd:element ref="pc:Terms" minOccurs="0" maxOccurs="1"/>
        </xsd:sequence>
      </xsd:complexType>
    </xsd:element>
    <xsd:element name="DocumentStatus_0" ma:index="32" nillable="true" ma:taxonomy="true" ma:internalName="DocumentStatus_0" ma:taxonomyFieldName="DocumentStatus" ma:displayName="Document Status" ma:fieldId="{ee5cab93-ac4d-4e2f-b298-e5342324388c}" ma:sspId="5004ddca-ed1a-45fa-b2df-508b3c5dfc98" ma:termSetId="54b85ca4-9023-4cbf-8e96-81af7735228f" ma:anchorId="00000000-0000-0000-0000-000000000000" ma:open="false" ma:isKeyword="false">
      <xsd:complexType>
        <xsd:sequence>
          <xsd:element ref="pc:Terms" minOccurs="0" maxOccurs="1"/>
        </xsd:sequence>
      </xsd:complexType>
    </xsd:element>
    <xsd:element name="DocumentType_0" ma:index="35" nillable="true" ma:taxonomy="true" ma:internalName="DocumentType_0" ma:taxonomyFieldName="DocumentType" ma:displayName="Document Type" ma:indexed="true" ma:fieldId="{ee5cf431-2d10-41e6-bd88-1b6bd5b84f5f}" ma:sspId="5004ddca-ed1a-45fa-b2df-508b3c5dfc98" ma:termSetId="67a76952-94e0-437b-9a60-5085083dde02" ma:anchorId="00000000-0000-0000-0000-000000000000" ma:open="false" ma:isKeyword="false">
      <xsd:complexType>
        <xsd:sequence>
          <xsd:element ref="pc:Terms" minOccurs="0" maxOccurs="1"/>
        </xsd:sequence>
      </xsd:complexType>
    </xsd:element>
    <xsd:element name="MeetingName_0" ma:index="38" nillable="true" ma:taxonomy="true" ma:internalName="MeetingName_0" ma:taxonomyFieldName="MeetingName" ma:displayName="Meeting Name" ma:indexed="true" ma:fieldId="{ee5c9b55-8403-4f9e-a156-b6ce5b7b9456}" ma:sspId="5004ddca-ed1a-45fa-b2df-508b3c5dfc98" ma:termSetId="a04e9634-de73-4a41-8cb5-e1efdb89060c" ma:anchorId="00000000-0000-0000-0000-000000000000" ma:open="false" ma:isKeyword="false">
      <xsd:complexType>
        <xsd:sequence>
          <xsd:element ref="pc:Terms" minOccurs="0" maxOccurs="1"/>
        </xsd:sequence>
      </xsd:complexType>
    </xsd:element>
    <xsd:element name="AvailableTranslations_0" ma:index="40" nillable="true" ma:taxonomy="true" ma:internalName="AvailableTranslations_0" ma:taxonomyFieldName="AvailableTranslations" ma:displayName="Available Translations" ma:fieldId="{ee5c7c01-1a65-4138-aa64-80e01e34d799}"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DossierName_0" ma:index="45" nillable="true" ma:taxonomy="true" ma:internalName="DossierName_0" ma:taxonomyFieldName="DossierName" ma:displayName="Dossier Name" ma:fieldId="{ee5cf7da-503b-4593-8db2-4f0e09c901fd}" ma:sspId="5004ddca-ed1a-45fa-b2df-508b3c5dfc98" ma:termSetId="2b392f04-1222-4352-87c1-6fd60ec33b64"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178e5e2-058a-41a1-9851-331c7b3fffb8" elementFormDefault="qualified">
    <xsd:import namespace="http://schemas.microsoft.com/office/2006/documentManagement/types"/>
    <xsd:import namespace="http://schemas.microsoft.com/office/infopath/2007/PartnerControls"/>
    <xsd:element name="MeetingNumber" ma:index="16" nillable="true" ma:displayName="Meeting Number" ma:decimals="0" ma:indexed="true" ma:internalName="MeetingNumber">
      <xsd:simpleType>
        <xsd:restriction base="dms:Unknown"/>
      </xsd:simpleType>
    </xsd:element>
    <xsd:element name="DocumentNumber" ma:index="25" nillable="true" ma:displayName="Document Number" ma:decimals="0" ma:indexed="true" ma:internalName="DocumentNumber">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BEB85B03-1CE9-4B28-A428-E2DE32743436}"/>
</file>

<file path=customXml/itemProps2.xml><?xml version="1.0" encoding="utf-8"?>
<ds:datastoreItem xmlns:ds="http://schemas.openxmlformats.org/officeDocument/2006/customXml" ds:itemID="{93B70A1B-D4C0-46B0-B852-E7A1EE4546EE}"/>
</file>

<file path=customXml/itemProps3.xml><?xml version="1.0" encoding="utf-8"?>
<ds:datastoreItem xmlns:ds="http://schemas.openxmlformats.org/officeDocument/2006/customXml" ds:itemID="{A4E76A68-8BCB-49E3-9067-6CFEE93F2658}"/>
</file>

<file path=customXml/itemProps4.xml><?xml version="1.0" encoding="utf-8"?>
<ds:datastoreItem xmlns:ds="http://schemas.openxmlformats.org/officeDocument/2006/customXml" ds:itemID="{AC781C5E-B350-4DA5-B978-5C9AF8069041}"/>
</file>

<file path=docProps/app.xml><?xml version="1.0" encoding="utf-8"?>
<Properties xmlns="http://schemas.openxmlformats.org/officeDocument/2006/extended-properties" xmlns:vt="http://schemas.openxmlformats.org/officeDocument/2006/docPropsVTypes">
  <Template>Normal.dotm</Template>
  <TotalTime>0</TotalTime>
  <Pages>86</Pages>
  <Words>30191</Words>
  <Characters>172091</Characters>
  <Application>Microsoft Office Word</Application>
  <DocSecurity>0</DocSecurity>
  <Lines>1434</Lines>
  <Paragraphs>403</Paragraphs>
  <ScaleCrop>false</ScaleCrop>
  <HeadingPairs>
    <vt:vector size="2" baseType="variant">
      <vt:variant>
        <vt:lpstr>Title</vt:lpstr>
      </vt:variant>
      <vt:variant>
        <vt:i4>1</vt:i4>
      </vt:variant>
    </vt:vector>
  </HeadingPairs>
  <TitlesOfParts>
    <vt:vector size="1" baseType="lpstr">
      <vt:lpstr>EESC RE - Model</vt:lpstr>
    </vt:vector>
  </TitlesOfParts>
  <Company>CESE-CdR</Company>
  <LinksUpToDate>false</LinksUpToDate>
  <CharactersWithSpaces>201879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Оценка на програмата Цифрова Европа</dc:title>
  <dc:subject>RE</dc:subject>
  <dc:creator>Francois Aude</dc:creator>
  <cp:keywords>EESC-2024-00492-00-00-RE-TRA-EN</cp:keywords>
  <dc:description>Rapporteur: ZARIŅA - Original language: EN - Date of document: 28/10/2024 - Date of meeting:  - External documents:  - Administrator:  MANFRONI MARCO</dc:description>
  <cp:lastModifiedBy>Toskov Ventsislav</cp:lastModifiedBy>
  <cp:revision>11</cp:revision>
  <dcterms:created xsi:type="dcterms:W3CDTF">2024-10-25T09:26:00Z</dcterms:created>
  <dcterms:modified xsi:type="dcterms:W3CDTF">2024-10-28T09:30:00Z</dcterms:modified>
  <cp:category>INT/1054</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f_formatted">
    <vt:bool>true</vt:bool>
  </property>
  <property fmtid="{D5CDD505-2E9C-101B-9397-08002B2CF9AE}" pid="3" name="Pref_Date">
    <vt:lpwstr>25/10/2024, 25/10/2024, 12/04/2024, 17/05/2022</vt:lpwstr>
  </property>
  <property fmtid="{D5CDD505-2E9C-101B-9397-08002B2CF9AE}" pid="4" name="Pref_Time">
    <vt:lpwstr>09:58:55, 09:57:41, 12:03:55, 14:58:36</vt:lpwstr>
  </property>
  <property fmtid="{D5CDD505-2E9C-101B-9397-08002B2CF9AE}" pid="5" name="Pref_User">
    <vt:lpwstr>amett, amett, enied, enied</vt:lpwstr>
  </property>
  <property fmtid="{D5CDD505-2E9C-101B-9397-08002B2CF9AE}" pid="6" name="Pref_FileName">
    <vt:lpwstr>EESC-2024-00492-00-00-RE-TRA.docx, EESC-2024-00492-00-00-RE-CRR-EN.docx, COR-EESC-2024-01326-22-00-ADMIN-ORI.docx, COR-EESC-2022-02592-00-00-ADMIN-ORI.docx</vt:lpwstr>
  </property>
  <property fmtid="{D5CDD505-2E9C-101B-9397-08002B2CF9AE}" pid="7" name="ContentTypeId">
    <vt:lpwstr>0x010100EA97B91038054C99906057A708A1480A00E20A70424F8EF14D84929FAE9E34774B</vt:lpwstr>
  </property>
  <property fmtid="{D5CDD505-2E9C-101B-9397-08002B2CF9AE}" pid="8" name="_dlc_DocIdItemGuid">
    <vt:lpwstr>43a79a5f-49a4-4c9d-8c79-fb91e2fad223</vt:lpwstr>
  </property>
  <property fmtid="{D5CDD505-2E9C-101B-9397-08002B2CF9AE}" pid="9" name="AvailableTranslations">
    <vt:lpwstr>43;#CS|72f9705b-0217-4fd3-bea2-cbc7ed80e26e;#28;#LV|46f7e311-5d9f-4663-b433-18aeccb7ace7;#31;#NL|55c6556c-b4f4-441d-9acf-c498d4f838bd;#34;#LT|a7ff5ce7-6123-4f68-865a-a57c31810414;#5;#EN|f2175f21-25d7-44a3-96da-d6a61b075e1b;#18;#GA|762d2456-c427-4ecb-b312-af3dad8e258c;#29;#EL|6d4f4d51-af9b-4650-94b4-4276bee85c91;#12;#IT|0774613c-01ed-4e5d-a25d-11d2388de825;#26;#SK|46d9fce0-ef79-4f71-b89b-cd6aa82426b8;#32;#HU|6b229040-c589-4408-b4c1-4285663d20a8;#21;#SV|c2ed69e7-a339-43d7-8f22-d93680a92aa0;#37;#RO|feb747a2-64cd-4299-af12-4833ddc30497;#17;#PL|1e03da61-4678-4e07-b136-b5024ca9197b;#35;#FI|87606a43-d45f-42d6-b8c9-e1a3457db5b7;#36;#PT|50ccc04a-eadd-42ae-a0cb-acaf45f812ba;#27;#SL|98a412ae-eb01-49e9-ae3d-585a81724cfc;#25;#DE|f6b31e5a-26fa-4935-b661-318e46daf27e;#24;#ES|e7a6b05b-ae16-40c8-add9-68b64b03aeba;#30;#HR|2f555653-ed1a-4fe6-8362-9082d95989e5;#16;#DA|5d49c027-8956-412b-aa16-e85a0f96ad0e;#33;#ET|ff6c3f4c-b02c-4c3c-ab07-2c37995a7a0a;#23;#MT|7df99101-6854-4a26-b53a-b88c0da02c26;#22;#BG|1a1b3951-7821-4e6a-85f5-5673fc08bd2c;#14;#FR|d2afafd3-4c81-4f60-8f52-ee33f2f54ff3</vt:lpwstr>
  </property>
  <property fmtid="{D5CDD505-2E9C-101B-9397-08002B2CF9AE}" pid="10" name="DocumentType_0">
    <vt:lpwstr>RE|2e31ab9a-38d8-4b15-bf54-b076b749ef85</vt:lpwstr>
  </property>
  <property fmtid="{D5CDD505-2E9C-101B-9397-08002B2CF9AE}" pid="11" name="DossierName_0">
    <vt:lpwstr>INT|e1edfecb-ed43-427b-bb02-d45fe6645386</vt:lpwstr>
  </property>
  <property fmtid="{D5CDD505-2E9C-101B-9397-08002B2CF9AE}" pid="12" name="DocumentSource_0">
    <vt:lpwstr>EESC|422833ec-8d7e-4e65-8e4e-8bed07ffb729</vt:lpwstr>
  </property>
  <property fmtid="{D5CDD505-2E9C-101B-9397-08002B2CF9AE}" pid="13" name="DocumentNumber">
    <vt:i4>492</vt:i4>
  </property>
  <property fmtid="{D5CDD505-2E9C-101B-9397-08002B2CF9AE}" pid="14" name="DocumentVersion">
    <vt:i4>0</vt:i4>
  </property>
  <property fmtid="{D5CDD505-2E9C-101B-9397-08002B2CF9AE}" pid="15" name="DossierNumber">
    <vt:i4>1054</vt:i4>
  </property>
  <property fmtid="{D5CDD505-2E9C-101B-9397-08002B2CF9AE}" pid="16" name="DocumentStatus">
    <vt:lpwstr>3;#TRA|150d2a88-1431-44e6-a8ca-0bb753ab8672</vt:lpwstr>
  </property>
  <property fmtid="{D5CDD505-2E9C-101B-9397-08002B2CF9AE}" pid="17" name="DossierName">
    <vt:lpwstr>82;#INT|e1edfecb-ed43-427b-bb02-d45fe6645386</vt:lpwstr>
  </property>
  <property fmtid="{D5CDD505-2E9C-101B-9397-08002B2CF9AE}" pid="18" name="RequestingService">
    <vt:lpwstr>Marché unique, production, consommation</vt:lpwstr>
  </property>
  <property fmtid="{D5CDD505-2E9C-101B-9397-08002B2CF9AE}" pid="19" name="Confidentiality">
    <vt:lpwstr>6;#Unrestricted|826e22d7-d029-4ec0-a450-0c28ff673572</vt:lpwstr>
  </property>
  <property fmtid="{D5CDD505-2E9C-101B-9397-08002B2CF9AE}" pid="20" name="MeetingName_0">
    <vt:lpwstr/>
  </property>
  <property fmtid="{D5CDD505-2E9C-101B-9397-08002B2CF9AE}" pid="21" name="Confidentiality_0">
    <vt:lpwstr>Unrestricted|826e22d7-d029-4ec0-a450-0c28ff673572</vt:lpwstr>
  </property>
  <property fmtid="{D5CDD505-2E9C-101B-9397-08002B2CF9AE}" pid="22" name="OriginalLanguage">
    <vt:lpwstr>5;#EN|f2175f21-25d7-44a3-96da-d6a61b075e1b</vt:lpwstr>
  </property>
  <property fmtid="{D5CDD505-2E9C-101B-9397-08002B2CF9AE}" pid="23" name="MeetingName">
    <vt:lpwstr/>
  </property>
  <property fmtid="{D5CDD505-2E9C-101B-9397-08002B2CF9AE}" pid="25" name="AvailableTranslations_0">
    <vt:lpwstr>LV|46f7e311-5d9f-4663-b433-18aeccb7ace7;NL|55c6556c-b4f4-441d-9acf-c498d4f838bd;LT|a7ff5ce7-6123-4f68-865a-a57c31810414;EN|f2175f21-25d7-44a3-96da-d6a61b075e1b;IT|0774613c-01ed-4e5d-a25d-11d2388de825;SK|46d9fce0-ef79-4f71-b89b-cd6aa82426b8;SV|c2ed69e7-a339-43d7-8f22-d93680a92aa0;RO|feb747a2-64cd-4299-af12-4833ddc30497;PL|1e03da61-4678-4e07-b136-b5024ca9197b;FI|87606a43-d45f-42d6-b8c9-e1a3457db5b7;PT|50ccc04a-eadd-42ae-a0cb-acaf45f812ba;DE|f6b31e5a-26fa-4935-b661-318e46daf27e;ES|e7a6b05b-ae16-40c8-add9-68b64b03aeba;HR|2f555653-ed1a-4fe6-8362-9082d95989e5;DA|5d49c027-8956-412b-aa16-e85a0f96ad0e;ET|ff6c3f4c-b02c-4c3c-ab07-2c37995a7a0a;MT|7df99101-6854-4a26-b53a-b88c0da02c26</vt:lpwstr>
  </property>
  <property fmtid="{D5CDD505-2E9C-101B-9397-08002B2CF9AE}" pid="26" name="DocumentStatus_0">
    <vt:lpwstr>TRA|150d2a88-1431-44e6-a8ca-0bb753ab8672</vt:lpwstr>
  </property>
  <property fmtid="{D5CDD505-2E9C-101B-9397-08002B2CF9AE}" pid="27" name="OriginalLanguage_0">
    <vt:lpwstr>EN|f2175f21-25d7-44a3-96da-d6a61b075e1b</vt:lpwstr>
  </property>
  <property fmtid="{D5CDD505-2E9C-101B-9397-08002B2CF9AE}" pid="28" name="TaxCatchAll">
    <vt:lpwstr>36;#PT|50ccc04a-eadd-42ae-a0cb-acaf45f812ba;#35;#FI|87606a43-d45f-42d6-b8c9-e1a3457db5b7;#34;#LT|a7ff5ce7-6123-4f68-865a-a57c31810414;#33;#ET|ff6c3f4c-b02c-4c3c-ab07-2c37995a7a0a;#31;#NL|55c6556c-b4f4-441d-9acf-c498d4f838bd;#30;#HR|2f555653-ed1a-4fe6-8362-9082d95989e5;#28;#LV|46f7e311-5d9f-4663-b433-18aeccb7ace7;#26;#SK|46d9fce0-ef79-4f71-b89b-cd6aa82426b8;#25;#DE|f6b31e5a-26fa-4935-b661-318e46daf27e;#24;#ES|e7a6b05b-ae16-40c8-add9-68b64b03aeba;#23;#MT|7df99101-6854-4a26-b53a-b88c0da02c26;#21;#SV|c2ed69e7-a339-43d7-8f22-d93680a92aa0;#17;#PL|1e03da61-4678-4e07-b136-b5024ca9197b;#16;#DA|5d49c027-8956-412b-aa16-e85a0f96ad0e;#273;#RE|2e31ab9a-38d8-4b15-bf54-b076b749ef85;#12;#IT|0774613c-01ed-4e5d-a25d-11d2388de825;#82;#INT|e1edfecb-ed43-427b-bb02-d45fe6645386;#8;#Final|ea5e6674-7b27-4bac-b091-73adbb394efe;#6;#Unrestricted|826e22d7-d029-4ec0-a450-0c28ff673572;#5;#EN|f2175f21-25d7-44a3-96da-d6a61b075e1b;#3;#TRA|150d2a88-1431-44e6-a8ca-0bb753ab8672;#1;#EESC|422833ec-8d7e-4e65-8e4e-8bed07ffb729;#37;#RO|feb747a2-64cd-4299-af12-4833ddc30497</vt:lpwstr>
  </property>
  <property fmtid="{D5CDD505-2E9C-101B-9397-08002B2CF9AE}" pid="29" name="Rapporteur">
    <vt:lpwstr>ZARIŅA</vt:lpwstr>
  </property>
  <property fmtid="{D5CDD505-2E9C-101B-9397-08002B2CF9AE}" pid="30" name="VersionStatus_0">
    <vt:lpwstr>Final|ea5e6674-7b27-4bac-b091-73adbb394efe</vt:lpwstr>
  </property>
  <property fmtid="{D5CDD505-2E9C-101B-9397-08002B2CF9AE}" pid="31" name="VersionStatus">
    <vt:lpwstr>8;#Final|ea5e6674-7b27-4bac-b091-73adbb394efe</vt:lpwstr>
  </property>
  <property fmtid="{D5CDD505-2E9C-101B-9397-08002B2CF9AE}" pid="32" name="DocumentYear">
    <vt:i4>2024</vt:i4>
  </property>
  <property fmtid="{D5CDD505-2E9C-101B-9397-08002B2CF9AE}" pid="33" name="FicheNumber">
    <vt:i4>10384</vt:i4>
  </property>
  <property fmtid="{D5CDD505-2E9C-101B-9397-08002B2CF9AE}" pid="34" name="DocumentPart">
    <vt:i4>0</vt:i4>
  </property>
  <property fmtid="{D5CDD505-2E9C-101B-9397-08002B2CF9AE}" pid="35" name="DocumentSource">
    <vt:lpwstr>1;#EESC|422833ec-8d7e-4e65-8e4e-8bed07ffb729</vt:lpwstr>
  </property>
  <property fmtid="{D5CDD505-2E9C-101B-9397-08002B2CF9AE}" pid="36" name="AdoptionDate">
    <vt:filetime>2024-10-23T12:00:00Z</vt:filetime>
  </property>
  <property fmtid="{D5CDD505-2E9C-101B-9397-08002B2CF9AE}" pid="37" name="DocumentType">
    <vt:lpwstr>273;#RE|2e31ab9a-38d8-4b15-bf54-b076b749ef85</vt:lpwstr>
  </property>
  <property fmtid="{D5CDD505-2E9C-101B-9397-08002B2CF9AE}" pid="38" name="DocumentLanguage">
    <vt:lpwstr>22;#BG|1a1b3951-7821-4e6a-85f5-5673fc08bd2c</vt:lpwstr>
  </property>
</Properties>
</file>