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</p:sldMasterIdLst>
  <p:notesMasterIdLst>
    <p:notesMasterId r:id="rId14"/>
  </p:notesMasterIdLst>
  <p:sldIdLst>
    <p:sldId id="256" r:id="rId7"/>
    <p:sldId id="281" r:id="rId8"/>
    <p:sldId id="282" r:id="rId9"/>
    <p:sldId id="272" r:id="rId10"/>
    <p:sldId id="296" r:id="rId11"/>
    <p:sldId id="306" r:id="rId12"/>
    <p:sldId id="303" r:id="rId13"/>
  </p:sldIdLst>
  <p:sldSz cx="12192000" cy="6858000"/>
  <p:notesSz cx="6858000" cy="9144000"/>
  <p:defaultTextStyle>
    <a:defPPr>
      <a:defRPr lang="en-L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4225628-5532-C8B5-3800-AB09E9FCAF9D}" name="FERRAND Karl (OP)" initials="FK(" userId="S::karl.ferrand@publications.europa.eu::f83b00f0-b215-47b6-8f86-c4ae3ea907e4" providerId="AD"/>
  <p188:author id="{F5925BDE-9BBC-3E0D-71F2-1BD7BB6538F6}" name="CRUZ Maria Manuela (OP)" initials="CMM(" userId="S::maria.cruz@publications.europa.eu::8234e26c-d2c3-4d43-96b0-c50460283c9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OCKOVA Martina (OP)" initials="SM(" lastIdx="1" clrIdx="0">
    <p:extLst>
      <p:ext uri="{19B8F6BF-5375-455C-9EA6-DF929625EA0E}">
        <p15:presenceInfo xmlns:p15="http://schemas.microsoft.com/office/powerpoint/2012/main" userId="S-1-5-21-1606980848-2025429265-839522115-12438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B050"/>
    <a:srgbClr val="FD8612"/>
    <a:srgbClr val="174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/>
    <p:restoredTop sz="75441" autoAdjust="0"/>
  </p:normalViewPr>
  <p:slideViewPr>
    <p:cSldViewPr snapToGrid="0" snapToObjects="1">
      <p:cViewPr varScale="1">
        <p:scale>
          <a:sx n="86" d="100"/>
          <a:sy n="86" d="100"/>
        </p:scale>
        <p:origin x="16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0" Type="http://schemas.microsoft.com/office/2018/10/relationships/authors" Target="authors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14" Type="http://schemas.openxmlformats.org/officeDocument/2006/relationships/notesMaster" Target="notesMasters/notesMaster1.xml"/><Relationship Id="rId9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25AD5-BC9C-4FB8-B453-129762A4A2F6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F43FC-9ABF-4FDC-9D8E-A8348EE28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F43FC-9ABF-4FDC-9D8E-A8348EE289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03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F43FC-9ABF-4FDC-9D8E-A8348EE289F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639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F43FC-9ABF-4FDC-9D8E-A8348EE289F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008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F43FC-9ABF-4FDC-9D8E-A8348EE289F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223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532670"/>
            <a:ext cx="6564923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4012345"/>
            <a:ext cx="6564923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47182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BB8C9-2C71-634F-8BA7-3848E9387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84289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593526-EF99-BC40-B3C8-A56CF0C33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81774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5BF759-CDC9-6F44-B47E-802190240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1FBC2F-D08A-6048-B6FF-DC607FD4B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81774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676610-E191-6E4D-BE38-4CE366F08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451804-457B-1C4E-9D5C-12181257E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09/26/2022</a:t>
            </a:fld>
            <a:endParaRPr lang="en-L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02FA55-5A82-2948-A2CA-43042ABE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75128-1AFD-B642-8EEF-9242D51C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52276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0585" y="1065531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 dirty="0"/>
              <a:t>Thank you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0585" y="3545206"/>
            <a:ext cx="9144000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Further information, links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284762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532670"/>
            <a:ext cx="6564923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4012345"/>
            <a:ext cx="6564923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22620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7FBAC-DE93-F844-95F3-30AB7E2F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67CE2E-BE24-854C-B714-915A9B5D8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pPr/>
              <a:t>09/26/2022</a:t>
            </a:fld>
            <a:endParaRPr lang="en-L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65E98-6DB3-5D45-B179-0B28BF6D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47D241-0C09-EF40-BDD4-8F1F3E2A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‹#›</a:t>
            </a:fld>
            <a:endParaRPr lang="en-L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000F1C4-C3F0-1E42-96E2-CF97375B70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05355"/>
            <a:ext cx="10498138" cy="422079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92518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09/26/2022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6058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3766" y="127583"/>
            <a:ext cx="436245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91350" y="1825625"/>
            <a:ext cx="436245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09/26/2022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8" name="Espace réservé pour une image  2">
            <a:extLst>
              <a:ext uri="{FF2B5EF4-FFF2-40B4-BE49-F238E27FC236}">
                <a16:creationId xmlns:a16="http://schemas.microsoft.com/office/drawing/2014/main" id="{D3C9D4F1-D8F0-7D46-8FD5-75979F1ECF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991350" cy="6362700"/>
          </a:xfrm>
          <a:custGeom>
            <a:avLst/>
            <a:gdLst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6991350 w 6991350"/>
              <a:gd name="connsiteY2" fmla="*/ 6362700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738804 w 6991350"/>
              <a:gd name="connsiteY2" fmla="*/ 6295792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694199 w 6991350"/>
              <a:gd name="connsiteY2" fmla="*/ 6351548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91350" h="6362700">
                <a:moveTo>
                  <a:pt x="0" y="0"/>
                </a:moveTo>
                <a:lnTo>
                  <a:pt x="6991350" y="0"/>
                </a:lnTo>
                <a:lnTo>
                  <a:pt x="4694199" y="6351548"/>
                </a:lnTo>
                <a:lnTo>
                  <a:pt x="0" y="6362700"/>
                </a:lnTo>
                <a:lnTo>
                  <a:pt x="0" y="0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49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09/26/2022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1E112A47-65FE-3740-A77E-8A59D7CFA1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74253" y="-2"/>
            <a:ext cx="7014949" cy="6363433"/>
          </a:xfrm>
          <a:custGeom>
            <a:avLst/>
            <a:gdLst>
              <a:gd name="connsiteX0" fmla="*/ 0 w 6418670"/>
              <a:gd name="connsiteY0" fmla="*/ 6375401 h 6375401"/>
              <a:gd name="connsiteX1" fmla="*/ 1593850 w 6418670"/>
              <a:gd name="connsiteY1" fmla="*/ 0 h 6375401"/>
              <a:gd name="connsiteX2" fmla="*/ 6418670 w 6418670"/>
              <a:gd name="connsiteY2" fmla="*/ 0 h 6375401"/>
              <a:gd name="connsiteX3" fmla="*/ 4824820 w 6418670"/>
              <a:gd name="connsiteY3" fmla="*/ 6375401 h 6375401"/>
              <a:gd name="connsiteX4" fmla="*/ 0 w 6418670"/>
              <a:gd name="connsiteY4" fmla="*/ 6375401 h 6375401"/>
              <a:gd name="connsiteX0" fmla="*/ 0 w 6419158"/>
              <a:gd name="connsiteY0" fmla="*/ 6375401 h 6383217"/>
              <a:gd name="connsiteX1" fmla="*/ 1593850 w 6419158"/>
              <a:gd name="connsiteY1" fmla="*/ 0 h 6383217"/>
              <a:gd name="connsiteX2" fmla="*/ 6418670 w 6419158"/>
              <a:gd name="connsiteY2" fmla="*/ 0 h 6383217"/>
              <a:gd name="connsiteX3" fmla="*/ 6419158 w 6419158"/>
              <a:gd name="connsiteY3" fmla="*/ 6383217 h 6383217"/>
              <a:gd name="connsiteX4" fmla="*/ 0 w 6419158"/>
              <a:gd name="connsiteY4" fmla="*/ 6375401 h 6383217"/>
              <a:gd name="connsiteX0" fmla="*/ 0 w 6825558"/>
              <a:gd name="connsiteY0" fmla="*/ 6383217 h 6383217"/>
              <a:gd name="connsiteX1" fmla="*/ 2000250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51758 w 6825558"/>
              <a:gd name="connsiteY1" fmla="*/ 15631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43943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982160"/>
              <a:gd name="connsiteY0" fmla="*/ 6394403 h 6394403"/>
              <a:gd name="connsiteX1" fmla="*/ 2000545 w 6982160"/>
              <a:gd name="connsiteY1" fmla="*/ 0 h 6394403"/>
              <a:gd name="connsiteX2" fmla="*/ 6981672 w 6982160"/>
              <a:gd name="connsiteY2" fmla="*/ 0 h 6394403"/>
              <a:gd name="connsiteX3" fmla="*/ 6982160 w 6982160"/>
              <a:gd name="connsiteY3" fmla="*/ 6383217 h 6394403"/>
              <a:gd name="connsiteX4" fmla="*/ 0 w 6982160"/>
              <a:gd name="connsiteY4" fmla="*/ 6394403 h 6394403"/>
              <a:gd name="connsiteX0" fmla="*/ 0 w 7036758"/>
              <a:gd name="connsiteY0" fmla="*/ 6378023 h 6383217"/>
              <a:gd name="connsiteX1" fmla="*/ 2055143 w 7036758"/>
              <a:gd name="connsiteY1" fmla="*/ 0 h 6383217"/>
              <a:gd name="connsiteX2" fmla="*/ 7036270 w 7036758"/>
              <a:gd name="connsiteY2" fmla="*/ 0 h 6383217"/>
              <a:gd name="connsiteX3" fmla="*/ 7036758 w 7036758"/>
              <a:gd name="connsiteY3" fmla="*/ 6383217 h 6383217"/>
              <a:gd name="connsiteX4" fmla="*/ 0 w 7036758"/>
              <a:gd name="connsiteY4" fmla="*/ 6378023 h 6383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6758" h="6383217">
                <a:moveTo>
                  <a:pt x="0" y="6378023"/>
                </a:moveTo>
                <a:lnTo>
                  <a:pt x="2055143" y="0"/>
                </a:lnTo>
                <a:lnTo>
                  <a:pt x="7036270" y="0"/>
                </a:lnTo>
                <a:cubicBezTo>
                  <a:pt x="7036433" y="2127739"/>
                  <a:pt x="7036595" y="4255478"/>
                  <a:pt x="7036758" y="6383217"/>
                </a:cubicBezTo>
                <a:lnTo>
                  <a:pt x="0" y="6378023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931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09/26/2022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7FDD220-59DB-D149-896C-D542C88CB459}"/>
              </a:ext>
            </a:extLst>
          </p:cNvPr>
          <p:cNvSpPr/>
          <p:nvPr userDrawn="1"/>
        </p:nvSpPr>
        <p:spPr>
          <a:xfrm>
            <a:off x="5123210" y="-50370"/>
            <a:ext cx="7074978" cy="6420452"/>
          </a:xfrm>
          <a:custGeom>
            <a:avLst/>
            <a:gdLst>
              <a:gd name="connsiteX0" fmla="*/ 7055142 w 7055142"/>
              <a:gd name="connsiteY0" fmla="*/ 6333688 h 6350466"/>
              <a:gd name="connsiteX1" fmla="*/ 0 w 7055142"/>
              <a:gd name="connsiteY1" fmla="*/ 6350466 h 6350466"/>
              <a:gd name="connsiteX2" fmla="*/ 2072081 w 7055142"/>
              <a:gd name="connsiteY2" fmla="*/ 0 h 6350466"/>
              <a:gd name="connsiteX3" fmla="*/ 7055142 w 7055142"/>
              <a:gd name="connsiteY3" fmla="*/ 0 h 6350466"/>
              <a:gd name="connsiteX4" fmla="*/ 7055142 w 7055142"/>
              <a:gd name="connsiteY4" fmla="*/ 6333688 h 6350466"/>
              <a:gd name="connsiteX0" fmla="*/ 7038083 w 7055142"/>
              <a:gd name="connsiteY0" fmla="*/ 6357572 h 6357572"/>
              <a:gd name="connsiteX1" fmla="*/ 0 w 7055142"/>
              <a:gd name="connsiteY1" fmla="*/ 6350466 h 6357572"/>
              <a:gd name="connsiteX2" fmla="*/ 2072081 w 7055142"/>
              <a:gd name="connsiteY2" fmla="*/ 0 h 6357572"/>
              <a:gd name="connsiteX3" fmla="*/ 7055142 w 7055142"/>
              <a:gd name="connsiteY3" fmla="*/ 0 h 6357572"/>
              <a:gd name="connsiteX4" fmla="*/ 7038083 w 7055142"/>
              <a:gd name="connsiteY4" fmla="*/ 6357572 h 6357572"/>
              <a:gd name="connsiteX0" fmla="*/ 7051731 w 7068790"/>
              <a:gd name="connsiteY0" fmla="*/ 6357572 h 6357572"/>
              <a:gd name="connsiteX1" fmla="*/ 0 w 7068790"/>
              <a:gd name="connsiteY1" fmla="*/ 6350466 h 6357572"/>
              <a:gd name="connsiteX2" fmla="*/ 2085729 w 7068790"/>
              <a:gd name="connsiteY2" fmla="*/ 0 h 6357572"/>
              <a:gd name="connsiteX3" fmla="*/ 7068790 w 7068790"/>
              <a:gd name="connsiteY3" fmla="*/ 0 h 6357572"/>
              <a:gd name="connsiteX4" fmla="*/ 7051731 w 7068790"/>
              <a:gd name="connsiteY4" fmla="*/ 6357572 h 6357572"/>
              <a:gd name="connsiteX0" fmla="*/ 7051731 w 7068790"/>
              <a:gd name="connsiteY0" fmla="*/ 6357572 h 6360702"/>
              <a:gd name="connsiteX1" fmla="*/ 0 w 7068790"/>
              <a:gd name="connsiteY1" fmla="*/ 6360702 h 6360702"/>
              <a:gd name="connsiteX2" fmla="*/ 2085729 w 7068790"/>
              <a:gd name="connsiteY2" fmla="*/ 0 h 6360702"/>
              <a:gd name="connsiteX3" fmla="*/ 7068790 w 7068790"/>
              <a:gd name="connsiteY3" fmla="*/ 0 h 6360702"/>
              <a:gd name="connsiteX4" fmla="*/ 7051731 w 7068790"/>
              <a:gd name="connsiteY4" fmla="*/ 6357572 h 6360702"/>
              <a:gd name="connsiteX0" fmla="*/ 7074978 w 7074978"/>
              <a:gd name="connsiteY0" fmla="*/ 6361411 h 6361411"/>
              <a:gd name="connsiteX1" fmla="*/ 0 w 7074978"/>
              <a:gd name="connsiteY1" fmla="*/ 6360702 h 6361411"/>
              <a:gd name="connsiteX2" fmla="*/ 2085729 w 7074978"/>
              <a:gd name="connsiteY2" fmla="*/ 0 h 6361411"/>
              <a:gd name="connsiteX3" fmla="*/ 7068790 w 7074978"/>
              <a:gd name="connsiteY3" fmla="*/ 0 h 6361411"/>
              <a:gd name="connsiteX4" fmla="*/ 7074978 w 7074978"/>
              <a:gd name="connsiteY4" fmla="*/ 6361411 h 6361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4978" h="6361411">
                <a:moveTo>
                  <a:pt x="7074978" y="6361411"/>
                </a:moveTo>
                <a:lnTo>
                  <a:pt x="0" y="6360702"/>
                </a:lnTo>
                <a:lnTo>
                  <a:pt x="2085729" y="0"/>
                </a:lnTo>
                <a:lnTo>
                  <a:pt x="7068790" y="0"/>
                </a:lnTo>
                <a:cubicBezTo>
                  <a:pt x="7063197" y="2119618"/>
                  <a:pt x="7063793" y="4266960"/>
                  <a:pt x="7074978" y="6361411"/>
                </a:cubicBezTo>
                <a:close/>
              </a:path>
            </a:pathLst>
          </a:custGeom>
          <a:solidFill>
            <a:srgbClr val="EFF2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10" name="Content Placeholder 14">
            <a:extLst>
              <a:ext uri="{FF2B5EF4-FFF2-40B4-BE49-F238E27FC236}">
                <a16:creationId xmlns:a16="http://schemas.microsoft.com/office/drawing/2014/main" id="{7BC6BF38-3692-F546-8D7F-1E3CBF37B74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72300" y="1025611"/>
            <a:ext cx="4876800" cy="5006889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  <a:lvl2pPr>
              <a:defRPr>
                <a:solidFill>
                  <a:sysClr val="windowText" lastClr="000000"/>
                </a:solidFill>
              </a:defRPr>
            </a:lvl2pPr>
            <a:lvl3pPr>
              <a:defRPr>
                <a:solidFill>
                  <a:sysClr val="windowText" lastClr="000000"/>
                </a:solidFill>
              </a:defRPr>
            </a:lvl3pPr>
            <a:lvl4pPr>
              <a:defRPr>
                <a:solidFill>
                  <a:sysClr val="windowText" lastClr="000000"/>
                </a:solidFill>
              </a:defRPr>
            </a:lvl4pPr>
            <a:lvl5pPr>
              <a:defRPr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26642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890844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890844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09/26/2022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CFCA39-AEED-7546-9BF1-27F7B0127E02}"/>
              </a:ext>
            </a:extLst>
          </p:cNvPr>
          <p:cNvSpPr/>
          <p:nvPr userDrawn="1"/>
        </p:nvSpPr>
        <p:spPr>
          <a:xfrm>
            <a:off x="6881446" y="0"/>
            <a:ext cx="5310554" cy="633046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C06DA5D-5B0F-8947-BAFD-E38FC73250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83400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623222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2" y="127583"/>
            <a:ext cx="5644818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25625"/>
            <a:ext cx="5644818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09/26/2022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A7A73166-EFC0-554D-91B4-7C46DBB55E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41454" y="-1"/>
            <a:ext cx="581870" cy="135769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E429D19-0B5C-5B47-B15A-CED79C58F202}"/>
              </a:ext>
            </a:extLst>
          </p:cNvPr>
          <p:cNvSpPr/>
          <p:nvPr userDrawn="1"/>
        </p:nvSpPr>
        <p:spPr>
          <a:xfrm>
            <a:off x="0" y="0"/>
            <a:ext cx="5310554" cy="633046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C0794D-E9A2-5641-A7CE-A0B2D91282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54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8504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" y="0"/>
            <a:ext cx="12194165" cy="685799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D3507F-C78C-0E4C-929B-9F56E7F51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10498014" cy="1325563"/>
          </a:xfrm>
          <a:prstGeom prst="rect">
            <a:avLst/>
          </a:prstGeom>
        </p:spPr>
        <p:txBody>
          <a:bodyPr vert="horz" lIns="0" tIns="45720" rIns="0" bIns="0" rtlCol="0" anchor="b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L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A5AFE-711A-8F46-B92C-33CC44EC0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498015" cy="435133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1EB6D-8ABB-1147-8489-BE9B909BB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1412"/>
            <a:ext cx="879389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EB9396DD-5958-CB49-B505-4DF394E596EA}" type="datetimeFigureOut">
              <a:rPr lang="en-LU" smtClean="0"/>
              <a:pPr/>
              <a:t>09/26/2022</a:t>
            </a:fld>
            <a:endParaRPr lang="en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2FBB7-A709-ED4D-AD81-E9B04C143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17589" y="6421412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33531-99A1-D441-8201-5908D0505B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21412"/>
            <a:ext cx="7023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29B4BBC-BB84-A046-AB44-125112278BC9}" type="slidenum">
              <a:rPr lang="en-LU" smtClean="0"/>
              <a:pPr/>
              <a:t>‹#›</a:t>
            </a:fld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141103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0" r:id="rId3"/>
    <p:sldLayoutId id="2147483652" r:id="rId4"/>
    <p:sldLayoutId id="2147483662" r:id="rId5"/>
    <p:sldLayoutId id="2147483661" r:id="rId6"/>
    <p:sldLayoutId id="2147483667" r:id="rId7"/>
    <p:sldLayoutId id="2147483663" r:id="rId8"/>
    <p:sldLayoutId id="2147483664" r:id="rId9"/>
    <p:sldLayoutId id="2147483653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single-market-economy.ec.europa.eu/single-market/public-procurement/digital-procurement/eforms_en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OP-TED/eForms-SD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hyperlink" Target="https://github.com/OP-TED/ted-xml-data-converter" TargetMode="External"/><Relationship Id="rId4" Type="http://schemas.openxmlformats.org/officeDocument/2006/relationships/hyperlink" Target="https://docs.ted.europa.eu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hyperlink" Target="mailto:ted@publications.europa.eu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29C9A-550B-114F-9B2F-060018805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088172"/>
            <a:ext cx="6564923" cy="2387600"/>
          </a:xfrm>
        </p:spPr>
        <p:txBody>
          <a:bodyPr/>
          <a:lstStyle/>
          <a:p>
            <a:r>
              <a:rPr lang="fr-FR" sz="3200" b="1"/>
              <a:t>Introduction to eForms</a:t>
            </a:r>
            <a:br>
              <a:rPr lang="fr-FR" sz="3200" dirty="0"/>
            </a:br>
            <a:endParaRPr lang="en-LU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6FCB52-11F2-7444-BFF5-C56D3454EB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Workshop on eForms for </a:t>
            </a:r>
            <a:r>
              <a:rPr lang="en-US" b="1" dirty="0" err="1"/>
              <a:t>reusers</a:t>
            </a:r>
            <a:r>
              <a:rPr lang="en-US" b="1" dirty="0"/>
              <a:t> of TED data</a:t>
            </a:r>
          </a:p>
          <a:p>
            <a:r>
              <a:rPr lang="fr-BE" dirty="0"/>
              <a:t>27 </a:t>
            </a:r>
            <a:r>
              <a:rPr lang="fr-BE" dirty="0" err="1"/>
              <a:t>September</a:t>
            </a:r>
            <a:r>
              <a:rPr lang="fr-BE" dirty="0"/>
              <a:t> 2022</a:t>
            </a:r>
          </a:p>
          <a:p>
            <a:r>
              <a:rPr lang="fr-FR" dirty="0"/>
              <a:t>Karl Ferrand – TED unit – Publications Office of the EU</a:t>
            </a:r>
            <a:endParaRPr lang="en-LU" dirty="0"/>
          </a:p>
        </p:txBody>
      </p:sp>
    </p:spTree>
    <p:extLst>
      <p:ext uri="{BB962C8B-B14F-4D97-AF65-F5344CB8AC3E}">
        <p14:creationId xmlns:p14="http://schemas.microsoft.com/office/powerpoint/2010/main" val="36460898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262FE-51C3-9547-9ED8-C7F938F2B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Why eForms? </a:t>
            </a:r>
            <a:endParaRPr lang="en-LU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838202" y="1805354"/>
            <a:ext cx="6635618" cy="4596498"/>
          </a:xfrm>
        </p:spPr>
        <p:txBody>
          <a:bodyPr>
            <a:normAutofit/>
          </a:bodyPr>
          <a:lstStyle/>
          <a:p>
            <a:r>
              <a:rPr lang="fr-BE" b="1"/>
              <a:t>Data-centered</a:t>
            </a:r>
            <a:endParaRPr lang="fr-BE" b="1" dirty="0"/>
          </a:p>
          <a:p>
            <a:r>
              <a:rPr lang="fr-BE" b="1" dirty="0"/>
              <a:t>More </a:t>
            </a:r>
            <a:r>
              <a:rPr lang="fr-BE" b="1" dirty="0" err="1"/>
              <a:t>accurate</a:t>
            </a:r>
            <a:r>
              <a:rPr lang="fr-BE" b="1" dirty="0"/>
              <a:t> </a:t>
            </a:r>
            <a:r>
              <a:rPr lang="fr-BE" dirty="0"/>
              <a:t>information</a:t>
            </a:r>
          </a:p>
          <a:p>
            <a:pPr lvl="1"/>
            <a:r>
              <a:rPr lang="fr-BE" dirty="0" err="1"/>
              <a:t>Predefined</a:t>
            </a:r>
            <a:r>
              <a:rPr lang="fr-BE" dirty="0"/>
              <a:t> </a:t>
            </a:r>
            <a:r>
              <a:rPr lang="fr-BE" dirty="0" err="1"/>
              <a:t>lists</a:t>
            </a:r>
            <a:r>
              <a:rPr lang="fr-BE" dirty="0"/>
              <a:t> of values</a:t>
            </a:r>
          </a:p>
          <a:p>
            <a:pPr lvl="1"/>
            <a:r>
              <a:rPr lang="fr-BE"/>
              <a:t>Well-established </a:t>
            </a:r>
            <a:r>
              <a:rPr lang="fr-BE" dirty="0"/>
              <a:t>format of data</a:t>
            </a:r>
          </a:p>
          <a:p>
            <a:r>
              <a:rPr lang="en-US" dirty="0"/>
              <a:t>Possibility to </a:t>
            </a:r>
            <a:r>
              <a:rPr lang="en-US" b="1" dirty="0"/>
              <a:t>collect information on many political priorities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data on green, social and innovative procurement</a:t>
            </a:r>
          </a:p>
          <a:p>
            <a:r>
              <a:rPr lang="en-US" b="1" dirty="0"/>
              <a:t>More universal</a:t>
            </a:r>
            <a:r>
              <a:rPr lang="en-US" dirty="0"/>
              <a:t>: use of an open standard for the </a:t>
            </a:r>
            <a:r>
              <a:rPr lang="en-US" dirty="0" err="1"/>
              <a:t>eForms</a:t>
            </a:r>
            <a:r>
              <a:rPr lang="en-US" dirty="0"/>
              <a:t> schema </a:t>
            </a:r>
            <a:br>
              <a:rPr lang="en-US" dirty="0"/>
            </a:br>
            <a:r>
              <a:rPr lang="en-US" dirty="0"/>
              <a:t>-&gt; UBL (Universal Business Language)</a:t>
            </a:r>
          </a:p>
          <a:p>
            <a:r>
              <a:rPr lang="fr-BE" err="1"/>
              <a:t>eProcurement</a:t>
            </a:r>
            <a:r>
              <a:rPr lang="fr-BE"/>
              <a:t> </a:t>
            </a:r>
            <a:r>
              <a:rPr lang="fr-BE" b="1"/>
              <a:t>Ontology</a:t>
            </a:r>
          </a:p>
          <a:p>
            <a:pPr marL="0" indent="0">
              <a:buNone/>
            </a:pPr>
            <a:endParaRPr lang="fr-BE" b="1"/>
          </a:p>
          <a:p>
            <a:pPr marL="0" indent="0">
              <a:buNone/>
            </a:pPr>
            <a:r>
              <a:rPr lang="fr-BE" sz="1600">
                <a:hlinkClick r:id="rId2"/>
              </a:rPr>
              <a:t>https://single-market-economy.ec.europa.eu/single-market/public-procurement/digital-procurement/eforms_en</a:t>
            </a:r>
            <a:r>
              <a:rPr lang="fr-BE" sz="1600"/>
              <a:t> </a:t>
            </a:r>
            <a:endParaRPr lang="fr-BE" sz="1600" dirty="0"/>
          </a:p>
          <a:p>
            <a:pPr lvl="1"/>
            <a:endParaRPr lang="fr-BE" dirty="0"/>
          </a:p>
          <a:p>
            <a:pPr lvl="1"/>
            <a:endParaRPr lang="fr-BE" dirty="0"/>
          </a:p>
        </p:txBody>
      </p:sp>
      <p:pic>
        <p:nvPicPr>
          <p:cNvPr id="15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679" y="2208124"/>
            <a:ext cx="3987479" cy="363484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358" y="4161452"/>
            <a:ext cx="4262641" cy="224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33232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eForms timeline</a:t>
            </a:r>
            <a:endParaRPr lang="en-IE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265508" y="1968757"/>
            <a:ext cx="5730207" cy="3084833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CD84697-AB37-4F6A-AAA6-46D19BB7769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18000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Char char="-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dirty="0"/>
              <a:t>23 </a:t>
            </a:r>
            <a:r>
              <a:rPr lang="fr-BE" dirty="0" err="1"/>
              <a:t>September</a:t>
            </a:r>
            <a:r>
              <a:rPr lang="fr-BE" dirty="0"/>
              <a:t> 2019: </a:t>
            </a:r>
            <a:r>
              <a:rPr lang="fr-BE" dirty="0" err="1"/>
              <a:t>implementing</a:t>
            </a:r>
            <a:r>
              <a:rPr lang="fr-BE" dirty="0"/>
              <a:t> </a:t>
            </a:r>
            <a:r>
              <a:rPr lang="fr-BE" b="1" dirty="0" err="1"/>
              <a:t>regulation</a:t>
            </a:r>
            <a:endParaRPr lang="fr-BE" b="1" dirty="0"/>
          </a:p>
          <a:p>
            <a:r>
              <a:rPr lang="fr-BE" b="1" dirty="0"/>
              <a:t>Transition</a:t>
            </a:r>
            <a:r>
              <a:rPr lang="fr-BE" dirty="0"/>
              <a:t> </a:t>
            </a:r>
            <a:r>
              <a:rPr lang="fr-BE" dirty="0" err="1"/>
              <a:t>period</a:t>
            </a:r>
            <a:r>
              <a:rPr lang="fr-BE" dirty="0"/>
              <a:t>: </a:t>
            </a:r>
            <a:r>
              <a:rPr lang="fr-BE" dirty="0" err="1"/>
              <a:t>both</a:t>
            </a:r>
            <a:r>
              <a:rPr lang="fr-BE" dirty="0"/>
              <a:t> formats </a:t>
            </a:r>
            <a:r>
              <a:rPr lang="fr-BE" dirty="0" err="1"/>
              <a:t>allowed</a:t>
            </a:r>
            <a:endParaRPr lang="fr-BE" dirty="0"/>
          </a:p>
          <a:p>
            <a:pPr lvl="1"/>
            <a:r>
              <a:rPr lang="fr-BE" dirty="0"/>
              <a:t>14 </a:t>
            </a:r>
            <a:r>
              <a:rPr lang="fr-BE" dirty="0" err="1"/>
              <a:t>November</a:t>
            </a:r>
            <a:r>
              <a:rPr lang="fr-BE" dirty="0"/>
              <a:t> 2022: first </a:t>
            </a:r>
            <a:r>
              <a:rPr lang="fr-BE" dirty="0" err="1"/>
              <a:t>eForms</a:t>
            </a:r>
            <a:r>
              <a:rPr lang="fr-BE" dirty="0"/>
              <a:t> possible</a:t>
            </a:r>
          </a:p>
          <a:p>
            <a:pPr lvl="1"/>
            <a:r>
              <a:rPr lang="fr-BE" dirty="0"/>
              <a:t>25 </a:t>
            </a:r>
            <a:r>
              <a:rPr lang="fr-BE" dirty="0" err="1"/>
              <a:t>October</a:t>
            </a:r>
            <a:r>
              <a:rPr lang="fr-BE" dirty="0"/>
              <a:t> 2023: end of </a:t>
            </a:r>
            <a:r>
              <a:rPr lang="fr-BE" dirty="0" err="1"/>
              <a:t>current</a:t>
            </a:r>
            <a:r>
              <a:rPr lang="fr-BE" dirty="0"/>
              <a:t> TED-XML</a:t>
            </a:r>
          </a:p>
          <a:p>
            <a:pPr marL="180000" lvl="1" indent="0">
              <a:buNone/>
            </a:pPr>
            <a:endParaRPr lang="fr-BE" dirty="0"/>
          </a:p>
          <a:p>
            <a:pPr marL="180000" lvl="1" indent="0">
              <a:buNone/>
            </a:pPr>
            <a:r>
              <a:rPr lang="fr-BE" b="1" dirty="0"/>
              <a:t>Impact</a:t>
            </a:r>
            <a:r>
              <a:rPr lang="fr-BE" dirty="0"/>
              <a:t> on Publications Office </a:t>
            </a:r>
            <a:r>
              <a:rPr lang="fr-BE" dirty="0" err="1"/>
              <a:t>systems</a:t>
            </a:r>
            <a:endParaRPr lang="fr-BE" dirty="0"/>
          </a:p>
          <a:p>
            <a:pPr lvl="1">
              <a:buFontTx/>
              <a:buChar char="-"/>
            </a:pPr>
            <a:r>
              <a:rPr lang="fr-BE" dirty="0"/>
              <a:t>New applications for </a:t>
            </a:r>
            <a:r>
              <a:rPr lang="fr-BE" dirty="0" err="1"/>
              <a:t>reception</a:t>
            </a:r>
            <a:r>
              <a:rPr lang="fr-BE" dirty="0"/>
              <a:t>, validation, </a:t>
            </a:r>
            <a:r>
              <a:rPr lang="fr-BE" dirty="0" err="1"/>
              <a:t>processing</a:t>
            </a:r>
            <a:r>
              <a:rPr lang="fr-BE" dirty="0"/>
              <a:t>, </a:t>
            </a:r>
            <a:r>
              <a:rPr lang="fr-BE" dirty="0" err="1"/>
              <a:t>viewing</a:t>
            </a:r>
            <a:r>
              <a:rPr lang="fr-BE" dirty="0"/>
              <a:t>, APIs</a:t>
            </a:r>
          </a:p>
          <a:p>
            <a:pPr lvl="1"/>
            <a:r>
              <a:rPr lang="fr-BE" dirty="0" err="1"/>
              <a:t>Current</a:t>
            </a:r>
            <a:r>
              <a:rPr lang="fr-BE" dirty="0"/>
              <a:t> </a:t>
            </a:r>
            <a:r>
              <a:rPr lang="fr-BE" b="1" dirty="0"/>
              <a:t>TED</a:t>
            </a:r>
            <a:r>
              <a:rPr lang="fr-BE" dirty="0"/>
              <a:t> </a:t>
            </a:r>
            <a:r>
              <a:rPr lang="fr-BE" dirty="0" err="1"/>
              <a:t>adapted</a:t>
            </a:r>
            <a:r>
              <a:rPr lang="fr-BE" dirty="0"/>
              <a:t> for </a:t>
            </a:r>
            <a:r>
              <a:rPr lang="fr-BE" dirty="0" err="1"/>
              <a:t>eForms</a:t>
            </a:r>
            <a:endParaRPr lang="fr-BE" dirty="0"/>
          </a:p>
          <a:p>
            <a:pPr lvl="1"/>
            <a:r>
              <a:rPr lang="fr-BE"/>
              <a:t>Summer </a:t>
            </a:r>
            <a:r>
              <a:rPr lang="fr-BE" dirty="0"/>
              <a:t>2023: TED 2.0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2785241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262FE-51C3-9547-9ED8-C7F938F2B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Future TED </a:t>
            </a:r>
            <a:r>
              <a:rPr lang="fr-BE" dirty="0"/>
              <a:t>systems at EU </a:t>
            </a:r>
            <a:r>
              <a:rPr lang="fr-BE"/>
              <a:t>Publications Office</a:t>
            </a:r>
            <a:endParaRPr lang="en-LU" sz="1800" b="0" dirty="0"/>
          </a:p>
        </p:txBody>
      </p:sp>
      <p:sp>
        <p:nvSpPr>
          <p:cNvPr id="5" name="AutoShape 6"/>
          <p:cNvSpPr>
            <a:spLocks noGrp="1" noChangeArrowheads="1"/>
          </p:cNvSpPr>
          <p:nvPr>
            <p:ph idx="4294967295"/>
          </p:nvPr>
        </p:nvSpPr>
        <p:spPr bwMode="auto">
          <a:xfrm rot="10800000">
            <a:off x="1460920" y="2581834"/>
            <a:ext cx="622736" cy="2695791"/>
          </a:xfrm>
          <a:prstGeom prst="roundRect">
            <a:avLst>
              <a:gd name="adj" fmla="val 16667"/>
            </a:avLst>
          </a:prstGeom>
          <a:solidFill>
            <a:srgbClr val="FFFF00">
              <a:alpha val="49804"/>
            </a:srgb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indent="0" algn="ctr">
              <a:buNone/>
            </a:pPr>
            <a:r>
              <a:rPr lang="en-US" altLang="en-US">
                <a:latin typeface="+mn-lt"/>
                <a:cs typeface="Arial" charset="0"/>
              </a:rPr>
              <a:t>eSenders</a:t>
            </a:r>
            <a:endParaRPr lang="en-GB" altLang="en-US" sz="2400" dirty="0">
              <a:latin typeface="+mn-lt"/>
              <a:cs typeface="Arial" charset="0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7035610" y="1806237"/>
            <a:ext cx="1715866" cy="1216018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algn="ctr"/>
            <a:r>
              <a:rPr lang="en-US" altLang="en-US">
                <a:latin typeface="+mn-lt"/>
                <a:cs typeface="Arial" charset="0"/>
              </a:rPr>
              <a:t>Internal</a:t>
            </a:r>
          </a:p>
          <a:p>
            <a:pPr algn="ctr"/>
            <a:r>
              <a:rPr lang="en-US" altLang="en-US">
                <a:latin typeface="+mn-lt"/>
                <a:cs typeface="Arial" charset="0"/>
              </a:rPr>
              <a:t>processing</a:t>
            </a:r>
          </a:p>
          <a:p>
            <a:pPr algn="ctr"/>
            <a:r>
              <a:rPr lang="en-US" altLang="en-US" sz="1000">
                <a:latin typeface="+mn-lt"/>
                <a:cs typeface="Arial" charset="0"/>
              </a:rPr>
              <a:t>(TED Monitor2022)</a:t>
            </a:r>
            <a:endParaRPr lang="en-GB" altLang="en-US" sz="1000" dirty="0">
              <a:latin typeface="+mn-lt"/>
              <a:cs typeface="Arial" charset="0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9551393" y="1806236"/>
            <a:ext cx="1040025" cy="3497237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algn="ctr"/>
            <a:r>
              <a:rPr lang="en-US" altLang="en-US" b="1">
                <a:latin typeface="+mn-lt"/>
                <a:cs typeface="Arial" charset="0"/>
              </a:rPr>
              <a:t>TED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5487672" y="4323297"/>
            <a:ext cx="1347384" cy="993698"/>
          </a:xfrm>
          <a:prstGeom prst="roundRect">
            <a:avLst>
              <a:gd name="adj" fmla="val 16667"/>
            </a:avLst>
          </a:prstGeom>
          <a:pattFill prst="pct30">
            <a:fgClr>
              <a:srgbClr val="92D050"/>
            </a:fgClr>
            <a:bgClr>
              <a:schemeClr val="bg1"/>
            </a:bgClr>
          </a:patt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>
                <a:ea typeface="ＭＳ Ｐゴシック" pitchFamily="-106" charset="-128"/>
                <a:cs typeface="Arial" charset="0"/>
              </a:rPr>
              <a:t>Software</a:t>
            </a:r>
          </a:p>
          <a:p>
            <a:pPr algn="ctr" eaLnBrk="0" hangingPunct="0"/>
            <a:r>
              <a:rPr lang="en-US" altLang="en-US">
                <a:ea typeface="ＭＳ Ｐゴシック" pitchFamily="-106" charset="-128"/>
                <a:cs typeface="Arial" charset="0"/>
              </a:rPr>
              <a:t>Development</a:t>
            </a:r>
          </a:p>
          <a:p>
            <a:pPr algn="ctr" eaLnBrk="0" hangingPunct="0"/>
            <a:r>
              <a:rPr lang="en-US" altLang="en-US">
                <a:ea typeface="ＭＳ Ｐゴシック" pitchFamily="-106" charset="-128"/>
                <a:cs typeface="Arial" charset="0"/>
              </a:rPr>
              <a:t>Kit</a:t>
            </a:r>
            <a:endParaRPr lang="en-GB" altLang="en-US" dirty="0">
              <a:ea typeface="ＭＳ Ｐゴシック" pitchFamily="-106" charset="-128"/>
              <a:cs typeface="Arial" charset="0"/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2497087" y="5621122"/>
            <a:ext cx="4512283" cy="484632"/>
          </a:xfrm>
          <a:prstGeom prst="chevron">
            <a:avLst/>
          </a:prstGeom>
          <a:solidFill>
            <a:schemeClr val="bg1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BE" dirty="0">
                <a:solidFill>
                  <a:srgbClr val="009900"/>
                </a:solidFill>
              </a:rPr>
              <a:t>Reception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9370635" y="5627201"/>
            <a:ext cx="2101755" cy="484632"/>
          </a:xfrm>
          <a:prstGeom prst="chevron">
            <a:avLst/>
          </a:prstGeom>
          <a:solidFill>
            <a:schemeClr val="bg1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BE" dirty="0" err="1">
                <a:solidFill>
                  <a:srgbClr val="009900"/>
                </a:solidFill>
              </a:rPr>
              <a:t>Dissemination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914476" y="1806237"/>
            <a:ext cx="1684964" cy="150650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b="1">
                <a:solidFill>
                  <a:schemeClr val="tx1"/>
                </a:solidFill>
              </a:rPr>
              <a:t>eNotices2</a:t>
            </a:r>
            <a:endParaRPr lang="fr-BE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Chevron 15"/>
          <p:cNvSpPr/>
          <p:nvPr/>
        </p:nvSpPr>
        <p:spPr>
          <a:xfrm>
            <a:off x="7273711" y="5627201"/>
            <a:ext cx="1832583" cy="484632"/>
          </a:xfrm>
          <a:prstGeom prst="chevron">
            <a:avLst/>
          </a:prstGeom>
          <a:solidFill>
            <a:schemeClr val="bg1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BE" dirty="0">
                <a:solidFill>
                  <a:srgbClr val="009900"/>
                </a:solidFill>
              </a:rPr>
              <a:t>Production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2914476" y="3595699"/>
            <a:ext cx="1336725" cy="988829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 b="1" dirty="0">
                <a:ea typeface="ＭＳ Ｐゴシック" pitchFamily="-106" charset="-128"/>
                <a:cs typeface="Arial" charset="0"/>
              </a:rPr>
              <a:t>Central</a:t>
            </a:r>
          </a:p>
          <a:p>
            <a:pPr algn="ctr" eaLnBrk="0" hangingPunct="0"/>
            <a:r>
              <a:rPr lang="en-US" altLang="en-US" b="1" dirty="0">
                <a:ea typeface="ＭＳ Ｐゴシック" pitchFamily="-106" charset="-128"/>
                <a:cs typeface="Arial" charset="0"/>
              </a:rPr>
              <a:t>Validation</a:t>
            </a:r>
          </a:p>
          <a:p>
            <a:pPr algn="ctr" eaLnBrk="0" hangingPunct="0"/>
            <a:r>
              <a:rPr lang="en-US" altLang="en-US" b="1" dirty="0">
                <a:ea typeface="ＭＳ Ｐゴシック" pitchFamily="-106" charset="-128"/>
                <a:cs typeface="Arial" charset="0"/>
              </a:rPr>
              <a:t>Service</a:t>
            </a:r>
            <a:endParaRPr lang="en-GB" altLang="en-US" b="1" dirty="0">
              <a:ea typeface="ＭＳ Ｐゴシック" pitchFamily="-106" charset="-128"/>
              <a:cs typeface="Arial" charset="0"/>
            </a:endParaRPr>
          </a:p>
        </p:txBody>
      </p:sp>
      <p:sp>
        <p:nvSpPr>
          <p:cNvPr id="20" name="AutoShape 8"/>
          <p:cNvSpPr>
            <a:spLocks noChangeArrowheads="1"/>
          </p:cNvSpPr>
          <p:nvPr/>
        </p:nvSpPr>
        <p:spPr bwMode="auto">
          <a:xfrm>
            <a:off x="2914476" y="4828116"/>
            <a:ext cx="1725477" cy="449509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altLang="en-US" b="1">
                <a:ea typeface="ＭＳ Ｐゴシック" pitchFamily="-106" charset="-128"/>
                <a:cs typeface="Arial" charset="0"/>
              </a:rPr>
              <a:t>Developer portal</a:t>
            </a:r>
            <a:endParaRPr lang="en-GB" altLang="en-US" b="1" dirty="0">
              <a:ea typeface="ＭＳ Ｐゴシック" pitchFamily="-106" charset="-128"/>
              <a:cs typeface="Arial" charset="0"/>
            </a:endParaRPr>
          </a:p>
        </p:txBody>
      </p:sp>
      <p:sp>
        <p:nvSpPr>
          <p:cNvPr id="36" name="AutoShape 7"/>
          <p:cNvSpPr>
            <a:spLocks noChangeArrowheads="1"/>
          </p:cNvSpPr>
          <p:nvPr/>
        </p:nvSpPr>
        <p:spPr bwMode="auto">
          <a:xfrm>
            <a:off x="5193874" y="3172534"/>
            <a:ext cx="1354838" cy="631421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algn="ctr"/>
            <a:r>
              <a:rPr lang="en-US" altLang="en-US">
                <a:latin typeface="+mn-lt"/>
                <a:cs typeface="Arial" charset="0"/>
              </a:rPr>
              <a:t>TED</a:t>
            </a:r>
          </a:p>
          <a:p>
            <a:pPr algn="ctr"/>
            <a:r>
              <a:rPr lang="en-US" altLang="en-US">
                <a:latin typeface="+mn-lt"/>
                <a:cs typeface="Arial" charset="0"/>
              </a:rPr>
              <a:t>Viewer2022</a:t>
            </a:r>
            <a:endParaRPr lang="en-GB" altLang="en-US" dirty="0">
              <a:latin typeface="+mn-lt"/>
              <a:cs typeface="Arial" charset="0"/>
            </a:endParaRPr>
          </a:p>
        </p:txBody>
      </p:sp>
      <p:sp>
        <p:nvSpPr>
          <p:cNvPr id="32" name="AutoShape 6"/>
          <p:cNvSpPr>
            <a:spLocks noGrp="1" noChangeArrowheads="1"/>
          </p:cNvSpPr>
          <p:nvPr>
            <p:ph idx="4294967295"/>
          </p:nvPr>
        </p:nvSpPr>
        <p:spPr bwMode="auto">
          <a:xfrm rot="10800000">
            <a:off x="424001" y="1789878"/>
            <a:ext cx="557968" cy="3455957"/>
          </a:xfrm>
          <a:prstGeom prst="roundRect">
            <a:avLst>
              <a:gd name="adj" fmla="val 16667"/>
            </a:avLst>
          </a:prstGeom>
          <a:solidFill>
            <a:srgbClr val="FFFF00">
              <a:alpha val="49804"/>
            </a:srgb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indent="0" algn="ctr">
              <a:buNone/>
            </a:pPr>
            <a:r>
              <a:rPr lang="en-US" altLang="en-US">
                <a:latin typeface="+mn-lt"/>
                <a:cs typeface="Arial" charset="0"/>
              </a:rPr>
              <a:t>Buyers</a:t>
            </a:r>
            <a:endParaRPr lang="en-GB" altLang="en-US" sz="2400" dirty="0">
              <a:latin typeface="+mn-lt"/>
              <a:cs typeface="Arial" charset="0"/>
            </a:endParaRPr>
          </a:p>
        </p:txBody>
      </p:sp>
      <p:sp>
        <p:nvSpPr>
          <p:cNvPr id="40" name="AutoShape 6"/>
          <p:cNvSpPr>
            <a:spLocks noGrp="1" noChangeArrowheads="1"/>
          </p:cNvSpPr>
          <p:nvPr>
            <p:ph idx="4294967295"/>
          </p:nvPr>
        </p:nvSpPr>
        <p:spPr bwMode="auto">
          <a:xfrm rot="10800000">
            <a:off x="11121367" y="1789878"/>
            <a:ext cx="557968" cy="3455957"/>
          </a:xfrm>
          <a:prstGeom prst="roundRect">
            <a:avLst>
              <a:gd name="adj" fmla="val 16667"/>
            </a:avLst>
          </a:prstGeom>
          <a:solidFill>
            <a:srgbClr val="FFFF00">
              <a:alpha val="49804"/>
            </a:srgbClr>
          </a:solidFill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pPr marL="0" indent="0" algn="ctr">
              <a:buNone/>
            </a:pPr>
            <a:r>
              <a:rPr lang="en-US" altLang="en-US">
                <a:latin typeface="+mn-lt"/>
                <a:cs typeface="Arial" charset="0"/>
              </a:rPr>
              <a:t>Suppliers/users/reusers</a:t>
            </a:r>
            <a:endParaRPr lang="en-GB" altLang="en-US" dirty="0">
              <a:latin typeface="+mn-lt"/>
              <a:cs typeface="Arial" charset="0"/>
            </a:endParaRPr>
          </a:p>
        </p:txBody>
      </p:sp>
      <p:sp>
        <p:nvSpPr>
          <p:cNvPr id="41" name="Right Arrow 40"/>
          <p:cNvSpPr/>
          <p:nvPr/>
        </p:nvSpPr>
        <p:spPr>
          <a:xfrm>
            <a:off x="10591418" y="2812136"/>
            <a:ext cx="529949" cy="306766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2" name="Right Arrow 41"/>
          <p:cNvSpPr/>
          <p:nvPr/>
        </p:nvSpPr>
        <p:spPr>
          <a:xfrm>
            <a:off x="981970" y="2047164"/>
            <a:ext cx="1932506" cy="306766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4" name="Right Arrow 43"/>
          <p:cNvSpPr/>
          <p:nvPr/>
        </p:nvSpPr>
        <p:spPr>
          <a:xfrm>
            <a:off x="981970" y="3433353"/>
            <a:ext cx="479811" cy="306766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6" name="Right Arrow 45"/>
          <p:cNvSpPr/>
          <p:nvPr/>
        </p:nvSpPr>
        <p:spPr>
          <a:xfrm>
            <a:off x="2083657" y="2804629"/>
            <a:ext cx="817920" cy="306415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Right Arrow 46"/>
          <p:cNvSpPr/>
          <p:nvPr/>
        </p:nvSpPr>
        <p:spPr>
          <a:xfrm>
            <a:off x="4599440" y="2243760"/>
            <a:ext cx="2443217" cy="306766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Right Arrow 48"/>
          <p:cNvSpPr/>
          <p:nvPr/>
        </p:nvSpPr>
        <p:spPr>
          <a:xfrm>
            <a:off x="8751476" y="2261654"/>
            <a:ext cx="799917" cy="306766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8" name="Straight Connector 27"/>
          <p:cNvCxnSpPr/>
          <p:nvPr/>
        </p:nvCxnSpPr>
        <p:spPr>
          <a:xfrm>
            <a:off x="3466531" y="3312741"/>
            <a:ext cx="0" cy="282958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endCxn id="19" idx="1"/>
          </p:cNvCxnSpPr>
          <p:nvPr/>
        </p:nvCxnSpPr>
        <p:spPr>
          <a:xfrm>
            <a:off x="2083657" y="4090114"/>
            <a:ext cx="830819" cy="0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070758" y="5061379"/>
            <a:ext cx="830819" cy="0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endCxn id="36" idx="1"/>
          </p:cNvCxnSpPr>
          <p:nvPr/>
        </p:nvCxnSpPr>
        <p:spPr>
          <a:xfrm>
            <a:off x="4599440" y="3172534"/>
            <a:ext cx="594434" cy="3157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36" idx="3"/>
          </p:cNvCxnSpPr>
          <p:nvPr/>
        </p:nvCxnSpPr>
        <p:spPr>
          <a:xfrm flipV="1">
            <a:off x="6548712" y="2984153"/>
            <a:ext cx="553610" cy="5040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84608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TED Docs and Software Development Kit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4"/>
            <a:ext cx="10986247" cy="480825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/>
              <a:t>SDK: collection of resources, models and schemas for building eForms applications</a:t>
            </a:r>
          </a:p>
          <a:p>
            <a:pPr marL="1800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>
                <a:hlinkClick r:id="rId3"/>
              </a:rPr>
              <a:t>https://github.com/OP-TED/eForms-SDK</a:t>
            </a:r>
            <a:endParaRPr lang="en-US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/>
              <a:t>Docs: FAQs, preview environment and documentation for each SDK version</a:t>
            </a:r>
          </a:p>
          <a:p>
            <a:pPr marL="1800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>
                <a:hlinkClick r:id="rId4"/>
              </a:rPr>
              <a:t>https://docs.ted.europa.eu</a:t>
            </a:r>
            <a:endParaRPr lang="en-US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/>
              <a:t>XLST to convert TED-XML to eForms schema</a:t>
            </a:r>
          </a:p>
          <a:p>
            <a:pPr marL="1800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>
                <a:hlinkClick r:id="rId5"/>
              </a:rPr>
              <a:t>https://github.com/OP-TED/ted-xml-data-converter</a:t>
            </a:r>
            <a:endParaRPr lang="en-US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>
              <a:hlinkClick r:id="rId3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F93C3A-889A-42DD-B8D6-271F13BD4C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58185" y="517463"/>
            <a:ext cx="1686160" cy="412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00730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9B123-9DE8-CB48-AFFC-C1ED581E1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9049869" cy="1325563"/>
          </a:xfrm>
        </p:spPr>
        <p:txBody>
          <a:bodyPr/>
          <a:lstStyle/>
          <a:p>
            <a:r>
              <a:rPr lang="en-US"/>
              <a:t>Next steps and issues</a:t>
            </a:r>
            <a:endParaRPr lang="en-L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3CCB7-CC0C-3C43-8709-600C5661D4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040007" cy="4351338"/>
          </a:xfrm>
        </p:spPr>
        <p:txBody>
          <a:bodyPr>
            <a:normAutofit/>
          </a:bodyPr>
          <a:lstStyle/>
          <a:p>
            <a:r>
              <a:rPr lang="en-US" dirty="0"/>
              <a:t>2022 update to eForms regulation – new business terms</a:t>
            </a:r>
          </a:p>
          <a:p>
            <a:endParaRPr lang="en-US" dirty="0"/>
          </a:p>
          <a:p>
            <a:r>
              <a:rPr lang="en-US" dirty="0"/>
              <a:t>Progressive move from current forms to eForms by </a:t>
            </a:r>
            <a:r>
              <a:rPr lang="en-US" dirty="0" err="1"/>
              <a:t>eSenders</a:t>
            </a:r>
            <a:r>
              <a:rPr lang="en-US" dirty="0"/>
              <a:t> and buyers</a:t>
            </a:r>
          </a:p>
          <a:p>
            <a:endParaRPr lang="en-US" dirty="0"/>
          </a:p>
          <a:p>
            <a:r>
              <a:rPr lang="en-US" dirty="0"/>
              <a:t>eForms in TED </a:t>
            </a:r>
            <a:r>
              <a:rPr lang="en-US"/>
              <a:t>and API – new XML schema</a:t>
            </a:r>
            <a:endParaRPr lang="en-US" dirty="0"/>
          </a:p>
          <a:p>
            <a:endParaRPr lang="en-US" dirty="0"/>
          </a:p>
          <a:p>
            <a:r>
              <a:rPr lang="en-US" dirty="0"/>
              <a:t>Metadata-driven applications – adapt to SDK changes (schema etc.)</a:t>
            </a:r>
          </a:p>
          <a:p>
            <a:endParaRPr lang="en-US" dirty="0"/>
          </a:p>
          <a:p>
            <a:r>
              <a:rPr lang="en-US" dirty="0"/>
              <a:t>Semantic web service using eProcurement Ontology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41224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EEA7D1-81A7-AC49-9E45-B6E9D3B3AB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sz="2400"/>
              <a:t>Thank you for your Attention</a:t>
            </a:r>
            <a:br>
              <a:rPr lang="fr-BE"/>
            </a:br>
            <a:br>
              <a:rPr lang="fr-BE"/>
            </a:br>
            <a:r>
              <a:rPr lang="fr-BE" sz="3600"/>
              <a:t>Any questions?</a:t>
            </a:r>
            <a:endParaRPr lang="en-LU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EB51BBF-29F1-CE47-81B0-088E4E273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028" y="3941697"/>
            <a:ext cx="3286388" cy="462017"/>
          </a:xfrm>
        </p:spPr>
        <p:txBody>
          <a:bodyPr/>
          <a:lstStyle/>
          <a:p>
            <a:pPr marL="180000" lvl="1" algn="l"/>
            <a:r>
              <a:rPr lang="en-US">
                <a:hlinkClick r:id="rId2"/>
              </a:rPr>
              <a:t>ted@publications.europa.eu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877" y="1433109"/>
            <a:ext cx="4032090" cy="252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4644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P Ted">
      <a:dk1>
        <a:srgbClr val="000000"/>
      </a:dk1>
      <a:lt1>
        <a:srgbClr val="FFFFFF"/>
      </a:lt1>
      <a:dk2>
        <a:srgbClr val="44546A"/>
      </a:dk2>
      <a:lt2>
        <a:srgbClr val="DFE9F2"/>
      </a:lt2>
      <a:accent1>
        <a:srgbClr val="339900"/>
      </a:accent1>
      <a:accent2>
        <a:srgbClr val="6699CC"/>
      </a:accent2>
      <a:accent3>
        <a:srgbClr val="BFD850"/>
      </a:accent3>
      <a:accent4>
        <a:srgbClr val="E1EDAE"/>
      </a:accent4>
      <a:accent5>
        <a:srgbClr val="AAD5F9"/>
      </a:accent5>
      <a:accent6>
        <a:srgbClr val="D3EBF9"/>
      </a:accent6>
      <a:hlink>
        <a:srgbClr val="6699CC"/>
      </a:hlink>
      <a:folHlink>
        <a:srgbClr val="99228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d white background 2" id="{C59D9873-4D94-C240-9996-658E03F38C14}" vid="{6D02428C-7CBB-A84F-BFD0-CFB2B75305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6a7f24e-e0df-4592-b6e0-4a62e251a0e5" xsi:nil="true"/>
    <lcf76f155ced4ddcb4097134ff3c332f xmlns="cce4269c-1bca-4c47-bcbd-0ca0cb14aa6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P Document" ma:contentTypeID="0x010100AAE994419BC24CED8BF9A98B0A371F990017A88DF331AD644593F8539DE8063C57" ma:contentTypeVersion="68" ma:contentTypeDescription="Create in this document library a blank document" ma:contentTypeScope="" ma:versionID="effa82d0175693f55547bee11f7b6cfd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xmlns:ns3="f35f5637-fabd-4565-b1d5-90ce7b582d39" targetNamespace="http://schemas.microsoft.com/office/2006/metadata/properties" ma:root="true" ma:fieldsID="f6838cc28cbb2acee0d9fada044435c6" ns1:_="" ns2:_="" ns3:_="">
    <xsd:import namespace="http://schemas.microsoft.com/sharepoint/v3"/>
    <xsd:import namespace="http://schemas.microsoft.com/sharepoint/v3/fields"/>
    <xsd:import namespace="f35f5637-fabd-4565-b1d5-90ce7b582d39"/>
    <xsd:element name="properties">
      <xsd:complexType>
        <xsd:sequence>
          <xsd:element name="documentManagement">
            <xsd:complexType>
              <xsd:all>
                <xsd:element ref="ns1:AresNumber" minOccurs="0"/>
                <xsd:element ref="ns1:Document_x0020_Description" minOccurs="0"/>
                <xsd:element ref="ns2:Unit_Dir0_tax" minOccurs="0"/>
                <xsd:element ref="ns3:TaxCatchAll" minOccurs="0"/>
                <xsd:element ref="ns3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resNumber" ma:index="8" nillable="true" ma:displayName="Ares number" ma:description="The number of this document in ARES" ma:format="Hyperlink" ma:internalName="AresNumber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cument_x0020_Description" ma:index="9" nillable="true" ma:displayName="Doc. description" ma:description="A general description about the current document" ma:internalName="DocDescrip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Unit_Dir0_tax" ma:index="11" nillable="true" ma:taxonomy="true" ma:internalName="Unit_Dir0_tax" ma:taxonomyFieldName="Unit_Directorates_tax" ma:displayName="Unit and Directorates" ma:readOnly="false" ma:fieldId="{6b607fa4-dfae-4254-9f92-65a5b8fe44e9}" ma:sspId="c2ecfd70-f0a7-4227-9d3f-c0584232298e" ma:termSetId="7d1f3413-d8cf-4e24-8496-d417936084da" ma:anchorId="0b0c2009-ebf3-4690-9416-0db79d357c27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5f5637-fabd-4565-b1d5-90ce7b582d39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description="" ma:hidden="true" ma:list="{e477164e-60d4-4fa4-bb6f-3a4946498adf}" ma:internalName="TaxCatchAll" ma:showField="CatchAllData" ma:web="0be604ac-4ae5-454f-b8cb-86fed94294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e477164e-60d4-4fa4-bb6f-3a4946498adf}" ma:internalName="TaxCatchAllLabel" ma:readOnly="true" ma:showField="CatchAllDataLabel" ma:web="0be604ac-4ae5-454f-b8cb-86fed94294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A6791DDFFC024DAA4136D92359EB10" ma:contentTypeVersion="13" ma:contentTypeDescription="Crée un document." ma:contentTypeScope="" ma:versionID="df62b56dee39be6e46ed1c1d38238aac">
  <xsd:schema xmlns:xsd="http://www.w3.org/2001/XMLSchema" xmlns:xs="http://www.w3.org/2001/XMLSchema" xmlns:p="http://schemas.microsoft.com/office/2006/metadata/properties" xmlns:ns2="cce4269c-1bca-4c47-bcbd-0ca0cb14aa6e" xmlns:ns3="96a7f24e-e0df-4592-b6e0-4a62e251a0e5" targetNamespace="http://schemas.microsoft.com/office/2006/metadata/properties" ma:root="true" ma:fieldsID="43291a39f0a995c6b5845277366f5202" ns2:_="" ns3:_="">
    <xsd:import namespace="cce4269c-1bca-4c47-bcbd-0ca0cb14aa6e"/>
    <xsd:import namespace="96a7f24e-e0df-4592-b6e0-4a62e251a0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e4269c-1bca-4c47-bcbd-0ca0cb14a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a7f24e-e0df-4592-b6e0-4a62e251a0e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752f0e4-ce4d-4dd6-bee9-8d6d8b668caa}" ma:internalName="TaxCatchAll" ma:showField="CatchAllData" ma:web="96a7f24e-e0df-4592-b6e0-4a62e251a0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A05E6F-8B48-44D8-A659-501496434108}">
  <ds:schemaRefs>
    <ds:schemaRef ds:uri="http://purl.org/dc/elements/1.1/"/>
    <ds:schemaRef ds:uri="http://purl.org/dc/terms/"/>
    <ds:schemaRef ds:uri="http://schemas.microsoft.com/office/2006/metadata/properties"/>
    <ds:schemaRef ds:uri="http://schemas.microsoft.com/sharepoint/v3/fields"/>
    <ds:schemaRef ds:uri="http://schemas.openxmlformats.org/package/2006/metadata/core-properties"/>
    <ds:schemaRef ds:uri="http://schemas.microsoft.com/sharepoint/v3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f35f5637-fabd-4565-b1d5-90ce7b582d39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AC9641F-8F09-4D2C-ADB0-6A3792824A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f35f5637-fabd-4565-b1d5-90ce7b582d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6BBC73-FC54-4042-91DE-F0D659F0BA9E}"/>
</file>

<file path=customXml/itemProps4.xml><?xml version="1.0" encoding="utf-8"?>
<ds:datastoreItem xmlns:ds="http://schemas.openxmlformats.org/officeDocument/2006/customXml" ds:itemID="{D4609D6F-FA8E-41BA-85DF-54AE607A0ACD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1E5E2175-0356-4D9C-86C7-5E30E89742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3695</TotalTime>
  <Words>326</Words>
  <Application>Microsoft Office PowerPoint</Application>
  <PresentationFormat>Widescreen</PresentationFormat>
  <Paragraphs>74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System Font Regular</vt:lpstr>
      <vt:lpstr>Office Theme</vt:lpstr>
      <vt:lpstr>Introduction to eForms </vt:lpstr>
      <vt:lpstr>Why eForms? </vt:lpstr>
      <vt:lpstr>eForms timeline</vt:lpstr>
      <vt:lpstr>Future TED systems at EU Publications Office</vt:lpstr>
      <vt:lpstr>TED Docs and Software Development Kit</vt:lpstr>
      <vt:lpstr>Next steps and issues</vt:lpstr>
      <vt:lpstr>Thank you for your Attention  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1_Introduction to eForms_KF</dc:title>
  <dc:creator>DAMAN Claudia (OP)</dc:creator>
  <cp:keywords/>
  <cp:lastModifiedBy>FERRAND Karl (OP)</cp:lastModifiedBy>
  <cp:revision>155</cp:revision>
  <dcterms:created xsi:type="dcterms:W3CDTF">2021-08-31T15:01:52Z</dcterms:created>
  <dcterms:modified xsi:type="dcterms:W3CDTF">2022-09-26T15:21:19Z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0x0101008BA6791DDFFC024DAA4136D92359EB10</vt:lpwstr>
  </property>
  <property fmtid="{D5CDD505-2E9C-101B-9397-08002B2CF9AE}" pid="3" name="Unit_Directorates_tax">
    <vt:lpwstr/>
  </property>
  <property fmtid="{D5CDD505-2E9C-101B-9397-08002B2CF9AE}" pid="4" name="MSIP_Label_6bd9ddd1-4d20-43f6-abfa-fc3c07406f94_Enabled">
    <vt:lpwstr>true</vt:lpwstr>
  </property>
  <property fmtid="{D5CDD505-2E9C-101B-9397-08002B2CF9AE}" pid="5" name="MSIP_Label_6bd9ddd1-4d20-43f6-abfa-fc3c07406f94_SetDate">
    <vt:lpwstr>2022-04-25T08:38:37Z</vt:lpwstr>
  </property>
  <property fmtid="{D5CDD505-2E9C-101B-9397-08002B2CF9AE}" pid="6" name="MSIP_Label_6bd9ddd1-4d20-43f6-abfa-fc3c07406f94_Method">
    <vt:lpwstr>Standard</vt:lpwstr>
  </property>
  <property fmtid="{D5CDD505-2E9C-101B-9397-08002B2CF9AE}" pid="7" name="MSIP_Label_6bd9ddd1-4d20-43f6-abfa-fc3c07406f94_Name">
    <vt:lpwstr>Commission Use</vt:lpwstr>
  </property>
  <property fmtid="{D5CDD505-2E9C-101B-9397-08002B2CF9AE}" pid="8" name="MSIP_Label_6bd9ddd1-4d20-43f6-abfa-fc3c07406f94_SiteId">
    <vt:lpwstr>b24c8b06-522c-46fe-9080-70926f8dddb1</vt:lpwstr>
  </property>
  <property fmtid="{D5CDD505-2E9C-101B-9397-08002B2CF9AE}" pid="9" name="MSIP_Label_6bd9ddd1-4d20-43f6-abfa-fc3c07406f94_ActionId">
    <vt:lpwstr>b2e458d0-8ff7-46c2-8285-776614a4e4a5</vt:lpwstr>
  </property>
  <property fmtid="{D5CDD505-2E9C-101B-9397-08002B2CF9AE}" pid="10" name="MSIP_Label_6bd9ddd1-4d20-43f6-abfa-fc3c07406f94_ContentBits">
    <vt:lpwstr>0</vt:lpwstr>
  </property>
  <property fmtid="{D5CDD505-2E9C-101B-9397-08002B2CF9AE}" pid="11" name="Applicable_To0Tax">
    <vt:lpwstr/>
  </property>
  <property fmtid="{D5CDD505-2E9C-101B-9397-08002B2CF9AE}" pid="12" name="Applicable_ToTax">
    <vt:lpwstr/>
  </property>
</Properties>
</file>