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98" r:id="rId6"/>
    <p:sldId id="326" r:id="rId7"/>
    <p:sldId id="356" r:id="rId8"/>
    <p:sldId id="358" r:id="rId9"/>
    <p:sldId id="359" r:id="rId10"/>
    <p:sldId id="349" r:id="rId11"/>
    <p:sldId id="368" r:id="rId12"/>
    <p:sldId id="325" r:id="rId13"/>
    <p:sldId id="364" r:id="rId14"/>
    <p:sldId id="366" r:id="rId15"/>
    <p:sldId id="367" r:id="rId16"/>
    <p:sldId id="315" r:id="rId17"/>
    <p:sldId id="361" r:id="rId18"/>
    <p:sldId id="362" r:id="rId19"/>
    <p:sldId id="363" r:id="rId20"/>
    <p:sldId id="353" r:id="rId21"/>
    <p:sldId id="354" r:id="rId22"/>
    <p:sldId id="307" r:id="rId23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CE783C-B950-58D7-94C5-10C977950AB3}" name="ZAMBELLI Laura (OP)" initials="Z(" userId="S::laura.zambelli@publications.europa.eu::4acc7143-20d1-4b1c-89da-782cfc5c33c0" providerId="AD"/>
  <p188:author id="{F5925BDE-9BBC-3E0D-71F2-1BD7BB6538F6}" name="CRUZ Maria Manuela (OP)" initials="CMM(" userId="S::maria.cruz@publications.europa.eu::8234e26c-d2c3-4d43-96b0-c50460283c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CO Carmelo (OP)" initials="GC(" lastIdx="12" clrIdx="0">
    <p:extLst>
      <p:ext uri="{19B8F6BF-5375-455C-9EA6-DF929625EA0E}">
        <p15:presenceInfo xmlns:p15="http://schemas.microsoft.com/office/powerpoint/2012/main" userId="S-1-5-21-1606980848-2025429265-839522115-1243752" providerId="AD"/>
      </p:ext>
    </p:extLst>
  </p:cmAuthor>
  <p:cmAuthor id="2" name="CHARLIER Cecilia (OP)" initials="CC(" lastIdx="1" clrIdx="1">
    <p:extLst>
      <p:ext uri="{19B8F6BF-5375-455C-9EA6-DF929625EA0E}">
        <p15:presenceInfo xmlns:p15="http://schemas.microsoft.com/office/powerpoint/2012/main" userId="S-1-5-21-1606980848-2025429265-839522115-1247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00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FD5F1-34DB-48B3-85F8-96DAADA47111}" v="1" dt="2023-06-13T15:01:52.083"/>
    <p1510:client id="{A85A9C31-81B6-4519-BC33-E51AF02595B3}" v="1" dt="2023-06-14T07:35:50.008"/>
    <p1510:client id="{B5E799C0-2772-4993-AC4C-21E56EC8301C}" v="1" dt="2023-06-14T07:06:08.013"/>
    <p1510:client id="{B9FD7CCA-831E-4ED3-A687-A2EB2CC978A0}" v="3" dt="2023-06-14T10:30:40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86511" autoAdjust="0"/>
  </p:normalViewPr>
  <p:slideViewPr>
    <p:cSldViewPr snapToGrid="0" snapToObjects="1">
      <p:cViewPr varScale="1">
        <p:scale>
          <a:sx n="140" d="100"/>
          <a:sy n="140" d="100"/>
        </p:scale>
        <p:origin x="323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CA1C-A02D-4254-9CBA-20DFC2DD8B4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2474-BDE5-4A69-813B-AC4348C7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7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7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20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3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8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FE18-DCA7-4566-9648-64FE96DE0971}" type="datetime1">
              <a:rPr lang="LID4096" smtClean="0"/>
              <a:t>10/20/2023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Further information, links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F2F7-7278-4E3F-8776-F9BE32839D08}" type="datetime1">
              <a:rPr lang="LID4096" smtClean="0"/>
              <a:t>10/20/2023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9782-00E9-4332-BFE8-3753956EB4A7}" type="datetime1">
              <a:rPr lang="LID4096" smtClean="0"/>
              <a:t>10/20/2023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62C6-8CAF-4985-BC28-043E88C4C54A}" type="datetime1">
              <a:rPr lang="LID4096" smtClean="0"/>
              <a:t>10/20/2023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5FE2-E3A1-49CD-9816-A941C2B46DD4}" type="datetime1">
              <a:rPr lang="LID4096" smtClean="0"/>
              <a:t>10/20/2023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6DE3-FECD-431D-A45E-9D1D32E91463}" type="datetime1">
              <a:rPr lang="LID4096" smtClean="0"/>
              <a:t>10/20/2023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9328-4B32-4C56-AAA4-FD3B1CED6BA1}" type="datetime1">
              <a:rPr lang="LID4096" smtClean="0"/>
              <a:t>10/20/2023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DD12-2212-4482-9AE9-8749D58AED37}" type="datetime1">
              <a:rPr lang="LID4096" smtClean="0"/>
              <a:t>10/20/2023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0DFC6FF-86B6-43CF-B81E-CE5234382168}" type="datetime1">
              <a:rPr lang="LID4096" smtClean="0"/>
              <a:t>10/20/2023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https://ted.europa.eu/%7blang%7d/notice/%7bpublication-number%7d/%7bformat%7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amma.tedv2.spikeseed.cloud/en/notice/-/detail/735065-2022" TargetMode="External"/><Relationship Id="rId5" Type="http://schemas.openxmlformats.org/officeDocument/2006/relationships/hyperlink" Target="https://gamma.tedv2.spikeseed.cloud/udl?uri=TED:NOTICE:735065-2022:TEXT:EN:HTML" TargetMode="External"/><Relationship Id="rId4" Type="http://schemas.openxmlformats.org/officeDocument/2006/relationships/hyperlink" Target="https://ted.europa.eu/%7blang%7d/notice/-/detail/%7bpublication-number%7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tedv2.spikeseed.cloud/en/notice/564613-2023/html" TargetMode="External"/><Relationship Id="rId7" Type="http://schemas.openxmlformats.org/officeDocument/2006/relationships/hyperlink" Target="https://gamma.tedv2.spikeseed.cloud/en/notice/564613-2023/pdfs" TargetMode="External"/><Relationship Id="rId2" Type="http://schemas.openxmlformats.org/officeDocument/2006/relationships/hyperlink" Target="https://gamma.tedv2.spikeseed.cloud/en/notice/-/detail/564613-202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amma.tedv2.spikeseed.cloud/fr/notice/564613-2023/pdf" TargetMode="External"/><Relationship Id="rId5" Type="http://schemas.openxmlformats.org/officeDocument/2006/relationships/hyperlink" Target="https://gamma.tedv2.spikeseed.cloud/en/notice/564613-2023/pdf" TargetMode="External"/><Relationship Id="rId4" Type="http://schemas.openxmlformats.org/officeDocument/2006/relationships/hyperlink" Target="https://gamma.tedv2.spikeseed.cloud/fr/notice/564613-2023/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gamma.tedv2.spikeseed.cloud/v3/notices/search" TargetMode="External"/><Relationship Id="rId2" Type="http://schemas.openxmlformats.org/officeDocument/2006/relationships/hyperlink" Target="https://api.gamma.tedv2.spikeseed.cloud/swagger-ui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amma.tedv2.spikeseed.clou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tedv2.spikeseed.cloud/packages/daily/202300001" TargetMode="External"/><Relationship Id="rId2" Type="http://schemas.openxmlformats.org/officeDocument/2006/relationships/hyperlink" Target="https://ted.europa.eu/%7blang%7d/notice/%7bpublication-number%7d/%7bformat%7d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mma.tedv2.spikeseed.cloud/packages/monthly/2023-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api/index.html" TargetMode="External"/><Relationship Id="rId2" Type="http://schemas.openxmlformats.org/officeDocument/2006/relationships/hyperlink" Target="https://viewer.ted.europa.eu/swagger-ui/index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652EEF-848E-4EC1-8244-FDB48B838BFC}"/>
              </a:ext>
            </a:extLst>
          </p:cNvPr>
          <p:cNvSpPr txBox="1">
            <a:spLocks/>
          </p:cNvSpPr>
          <p:nvPr/>
        </p:nvSpPr>
        <p:spPr>
          <a:xfrm>
            <a:off x="1160585" y="1088172"/>
            <a:ext cx="6564923" cy="23876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/>
              <a:t>Retrieving</a:t>
            </a:r>
            <a:r>
              <a:rPr lang="fr-FR" sz="3200" b="1" dirty="0"/>
              <a:t> notices </a:t>
            </a:r>
            <a:r>
              <a:rPr lang="fr-FR" sz="3200" b="1" dirty="0" err="1"/>
              <a:t>from</a:t>
            </a:r>
            <a:endParaRPr lang="fr-FR" sz="3200" b="1" dirty="0"/>
          </a:p>
          <a:p>
            <a:pPr algn="ctr"/>
            <a:r>
              <a:rPr lang="fr-FR" sz="3200" b="1" dirty="0"/>
              <a:t>TED portal</a:t>
            </a:r>
            <a:br>
              <a:rPr lang="fr-FR" sz="3200" dirty="0"/>
            </a:br>
            <a:endParaRPr lang="en-LU" sz="2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D91E0DA-FED8-4643-8444-7974EEB61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Workshop on </a:t>
            </a:r>
            <a:r>
              <a:rPr lang="en-US" b="1" dirty="0" err="1"/>
              <a:t>eForms</a:t>
            </a:r>
            <a:r>
              <a:rPr lang="en-US" b="1" dirty="0"/>
              <a:t> for </a:t>
            </a:r>
            <a:r>
              <a:rPr lang="en-US" b="1" dirty="0" err="1"/>
              <a:t>reusers</a:t>
            </a:r>
            <a:r>
              <a:rPr lang="en-US" b="1" dirty="0"/>
              <a:t> of TED data</a:t>
            </a:r>
          </a:p>
          <a:p>
            <a:r>
              <a:rPr lang="fr-BE" dirty="0"/>
              <a:t>18 </a:t>
            </a:r>
            <a:r>
              <a:rPr lang="fr-BE" dirty="0" err="1"/>
              <a:t>October</a:t>
            </a:r>
            <a:r>
              <a:rPr lang="fr-BE" dirty="0"/>
              <a:t> 2023</a:t>
            </a:r>
          </a:p>
          <a:p>
            <a:r>
              <a:rPr lang="fr-FR" dirty="0"/>
              <a:t>Carmelo Greco – TED and EU public </a:t>
            </a:r>
            <a:r>
              <a:rPr lang="fr-FR" dirty="0" err="1"/>
              <a:t>procurement</a:t>
            </a:r>
            <a:endParaRPr lang="fr-FR" dirty="0"/>
          </a:p>
          <a:p>
            <a:r>
              <a:rPr lang="fr-FR" dirty="0"/>
              <a:t>Publications Office of the EU</a:t>
            </a:r>
            <a:endParaRPr lang="en-LU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(3/4)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29788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/>
              <a:t>Format of the URLs of the direct link:</a:t>
            </a:r>
          </a:p>
          <a:p>
            <a:pPr lvl="1">
              <a:buFontTx/>
              <a:buChar char="-"/>
            </a:pPr>
            <a:r>
              <a:rPr lang="en-US" sz="2600" dirty="0">
                <a:hlinkClick r:id="rId2"/>
              </a:rPr>
              <a:t>https://{ted-url}/{lang}/notice/{publication-number}/{format}</a:t>
            </a:r>
            <a:endParaRPr lang="en-US" sz="2600" dirty="0"/>
          </a:p>
          <a:p>
            <a:pPr lvl="1">
              <a:buFontTx/>
              <a:buChar char="-"/>
            </a:pPr>
            <a:r>
              <a:rPr lang="en-US" dirty="0"/>
              <a:t>where:</a:t>
            </a:r>
          </a:p>
          <a:p>
            <a:pPr lvl="2">
              <a:buFontTx/>
              <a:buChar char="-"/>
            </a:pPr>
            <a:r>
              <a:rPr lang="en-US" dirty="0"/>
              <a:t>{lang} is the language</a:t>
            </a:r>
          </a:p>
          <a:p>
            <a:pPr lvl="2">
              <a:buFontTx/>
              <a:buChar char="-"/>
            </a:pPr>
            <a:r>
              <a:rPr lang="en-US" dirty="0"/>
              <a:t>{publication-number} is the publication number</a:t>
            </a:r>
          </a:p>
          <a:p>
            <a:pPr lvl="2">
              <a:buFontTx/>
              <a:buChar char="-"/>
            </a:pPr>
            <a:r>
              <a:rPr lang="en-US" dirty="0"/>
              <a:t>{format} can be :</a:t>
            </a:r>
          </a:p>
          <a:p>
            <a:pPr lvl="3">
              <a:buFontTx/>
              <a:buChar char="-"/>
            </a:pPr>
            <a:r>
              <a:rPr lang="en-US" dirty="0"/>
              <a:t>html: to display the HTML download file</a:t>
            </a:r>
          </a:p>
          <a:p>
            <a:pPr lvl="3">
              <a:buFontTx/>
              <a:buChar char="-"/>
            </a:pPr>
            <a:r>
              <a:rPr lang="en-US" dirty="0"/>
              <a:t>pdf: to download the notice as PDF</a:t>
            </a:r>
          </a:p>
          <a:p>
            <a:pPr lvl="3">
              <a:buFontTx/>
              <a:buChar char="-"/>
            </a:pPr>
            <a:r>
              <a:rPr lang="en-US" dirty="0"/>
              <a:t>pdfs: to download the notice as signed PDF</a:t>
            </a:r>
          </a:p>
          <a:p>
            <a:pPr lvl="3">
              <a:buFontTx/>
              <a:buChar char="-"/>
            </a:pPr>
            <a:r>
              <a:rPr lang="en-US" dirty="0"/>
              <a:t>xml: to download the notice as XML.</a:t>
            </a:r>
          </a:p>
          <a:p>
            <a:endParaRPr lang="en-US" b="1" dirty="0"/>
          </a:p>
          <a:p>
            <a:r>
              <a:rPr lang="en-US" sz="2600" b="1" dirty="0"/>
              <a:t>Direct link of the notice view page: </a:t>
            </a:r>
            <a:r>
              <a:rPr lang="en-US" sz="2600" dirty="0">
                <a:hlinkClick r:id="rId3" invalidUrl="https:///"/>
              </a:rPr>
              <a:t>https://</a:t>
            </a:r>
            <a:r>
              <a:rPr lang="en-US" sz="2600" dirty="0">
                <a:hlinkClick r:id="rId2"/>
              </a:rPr>
              <a:t>{ted-url}</a:t>
            </a:r>
            <a:r>
              <a:rPr lang="en-US" sz="2600" dirty="0">
                <a:hlinkClick r:id="rId4"/>
              </a:rPr>
              <a:t>/{lang}/notice/-/detail/{publication-number}</a:t>
            </a:r>
            <a:endParaRPr lang="en-US" sz="2600" dirty="0"/>
          </a:p>
          <a:p>
            <a:r>
              <a:rPr lang="en-US" sz="2600" b="1" dirty="0"/>
              <a:t>Backward compatibility with the current TED</a:t>
            </a:r>
            <a:r>
              <a:rPr lang="en-US" sz="2600" dirty="0"/>
              <a:t>: </a:t>
            </a:r>
          </a:p>
          <a:p>
            <a:pPr lvl="1">
              <a:buFontTx/>
              <a:buChar char="-"/>
            </a:pPr>
            <a:r>
              <a:rPr lang="en-US" dirty="0"/>
              <a:t>Example :</a:t>
            </a:r>
          </a:p>
          <a:p>
            <a:pPr lvl="2">
              <a:buFontTx/>
              <a:buChar char="-"/>
            </a:pPr>
            <a:r>
              <a:rPr lang="en-IE" dirty="0">
                <a:hlinkClick r:id="rId5"/>
              </a:rPr>
              <a:t>https://gamma.tedv2.spikeseed.cloud/udl?uri=TED:NOTICE:735065-2022:TEXT:EN:HTML</a:t>
            </a:r>
            <a:r>
              <a:rPr lang="en-IE" dirty="0"/>
              <a:t> </a:t>
            </a:r>
          </a:p>
          <a:p>
            <a:pPr lvl="2">
              <a:buFontTx/>
              <a:buChar char="-"/>
            </a:pPr>
            <a:r>
              <a:rPr lang="en-IE" dirty="0">
                <a:hlinkClick r:id="rId6"/>
              </a:rPr>
              <a:t>https://gamma.tedv2.spikeseed.cloud/en/notice/-/detail/735065-2022</a:t>
            </a:r>
            <a:r>
              <a:rPr lang="en-IE" dirty="0"/>
              <a:t> 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pPr marL="180000" lvl="1" indent="0">
              <a:buNone/>
            </a:pP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882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(4/4)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2978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 of direct link - </a:t>
            </a:r>
            <a:r>
              <a:rPr lang="en-US" dirty="0"/>
              <a:t>Notice 564613-2023</a:t>
            </a:r>
          </a:p>
          <a:p>
            <a:pPr>
              <a:buFontTx/>
              <a:buChar char="-"/>
            </a:pPr>
            <a:r>
              <a:rPr lang="en-US" dirty="0"/>
              <a:t>HTML:</a:t>
            </a:r>
          </a:p>
          <a:p>
            <a:pPr lvl="1">
              <a:buFontTx/>
              <a:buChar char="-"/>
            </a:pPr>
            <a:r>
              <a:rPr lang="en-US" dirty="0"/>
              <a:t>EN: </a:t>
            </a:r>
            <a:r>
              <a:rPr lang="en-IE" b="0" i="0" dirty="0">
                <a:effectLst/>
                <a:hlinkClick r:id="rId2"/>
              </a:rPr>
              <a:t>https://gamma.tedv2.spikeseed.cloud/en/notice/-/detail/564613-2023</a:t>
            </a:r>
            <a:r>
              <a:rPr lang="en-IE" b="0" i="0" dirty="0">
                <a:effectLst/>
              </a:rPr>
              <a:t> </a:t>
            </a:r>
          </a:p>
          <a:p>
            <a:pPr lvl="1">
              <a:buFontTx/>
              <a:buChar char="-"/>
            </a:pPr>
            <a:r>
              <a:rPr lang="en-IE" dirty="0"/>
              <a:t>FR: </a:t>
            </a:r>
            <a:r>
              <a:rPr lang="en-IE" b="0" i="0" dirty="0">
                <a:effectLst/>
                <a:hlinkClick r:id="rId2"/>
              </a:rPr>
              <a:t>https://gamma.tedv2.spikeseed.cloud/fr/notice/-/detail/564613-2023</a:t>
            </a:r>
            <a:r>
              <a:rPr lang="en-IE" b="0" i="0" dirty="0">
                <a:effectLst/>
              </a:rPr>
              <a:t> </a:t>
            </a:r>
          </a:p>
          <a:p>
            <a:pPr>
              <a:buFontTx/>
              <a:buChar char="-"/>
            </a:pPr>
            <a:r>
              <a:rPr lang="en-US" dirty="0"/>
              <a:t>HTML download:</a:t>
            </a:r>
          </a:p>
          <a:p>
            <a:pPr lvl="1">
              <a:buFontTx/>
              <a:buChar char="-"/>
            </a:pPr>
            <a:r>
              <a:rPr lang="en-US" dirty="0"/>
              <a:t>EN: </a:t>
            </a:r>
            <a:r>
              <a:rPr lang="en-IE" b="0" i="0" dirty="0">
                <a:effectLst/>
                <a:hlinkClick r:id="rId3"/>
              </a:rPr>
              <a:t>https://gamma.tedv2.spikeseed.cloud/en/notice/564613-2023/html</a:t>
            </a:r>
            <a:r>
              <a:rPr lang="en-IE" b="0" i="0" dirty="0">
                <a:effectLst/>
              </a:rPr>
              <a:t> </a:t>
            </a:r>
          </a:p>
          <a:p>
            <a:pPr lvl="1">
              <a:buFontTx/>
              <a:buChar char="-"/>
            </a:pPr>
            <a:r>
              <a:rPr lang="en-IE" dirty="0"/>
              <a:t>FR: </a:t>
            </a:r>
            <a:r>
              <a:rPr lang="en-IE" b="0" i="0" dirty="0">
                <a:effectLst/>
                <a:hlinkClick r:id="rId4"/>
              </a:rPr>
              <a:t>https://gamma.tedv2.spikeseed.cloud/fr/notice/564613-2023/html</a:t>
            </a:r>
            <a:endParaRPr lang="en-IE" b="0" i="0" dirty="0">
              <a:effectLst/>
            </a:endParaRPr>
          </a:p>
          <a:p>
            <a:pPr>
              <a:buFontTx/>
              <a:buChar char="-"/>
            </a:pPr>
            <a:r>
              <a:rPr lang="en-US" dirty="0"/>
              <a:t>Non-signed PDF</a:t>
            </a:r>
          </a:p>
          <a:p>
            <a:pPr lvl="1">
              <a:buFontTx/>
              <a:buChar char="-"/>
            </a:pPr>
            <a:r>
              <a:rPr lang="en-US" dirty="0"/>
              <a:t>EN: </a:t>
            </a:r>
            <a:r>
              <a:rPr lang="en-IE" b="0" i="0" dirty="0">
                <a:effectLst/>
                <a:hlinkClick r:id="rId5"/>
              </a:rPr>
              <a:t>https://gamma.tedv2.spikeseed.cloud/en/notice/564613-2023/pdf</a:t>
            </a:r>
            <a:endParaRPr lang="en-US" b="0" i="0" dirty="0">
              <a:effectLst/>
            </a:endParaRPr>
          </a:p>
          <a:p>
            <a:pPr lvl="1">
              <a:buFontTx/>
              <a:buChar char="-"/>
            </a:pPr>
            <a:r>
              <a:rPr lang="en-US" dirty="0"/>
              <a:t>FR: </a:t>
            </a:r>
            <a:r>
              <a:rPr lang="en-IE" b="0" i="0" dirty="0">
                <a:effectLst/>
                <a:hlinkClick r:id="rId6"/>
              </a:rPr>
              <a:t>https://gamma.tedv2.spikeseed.cloud/fr/notice/564613-2023/pdf</a:t>
            </a:r>
            <a:endParaRPr lang="en-IE" b="0" i="0" dirty="0">
              <a:effectLst/>
            </a:endParaRPr>
          </a:p>
          <a:p>
            <a:pPr>
              <a:buFontTx/>
              <a:buChar char="-"/>
            </a:pPr>
            <a:r>
              <a:rPr lang="en-IE" dirty="0"/>
              <a:t>Signed PDF</a:t>
            </a:r>
          </a:p>
          <a:p>
            <a:pPr lvl="1">
              <a:buFontTx/>
              <a:buChar char="-"/>
            </a:pPr>
            <a:r>
              <a:rPr lang="en-IE" b="0" i="0" dirty="0">
                <a:effectLst/>
                <a:hlinkClick r:id="rId7"/>
              </a:rPr>
              <a:t>https://gamma.tedv2.spikeseed.cloud/en/notice/564613-2023/pdfs</a:t>
            </a:r>
            <a:r>
              <a:rPr lang="en-IE" b="0" i="0" dirty="0">
                <a:effectLst/>
              </a:rPr>
              <a:t> </a:t>
            </a:r>
          </a:p>
          <a:p>
            <a:pPr lvl="1">
              <a:buFontTx/>
              <a:buChar char="-"/>
            </a:pPr>
            <a:endParaRPr lang="en-IE" dirty="0">
              <a:latin typeface="-apple-system"/>
            </a:endParaRPr>
          </a:p>
          <a:p>
            <a:pPr lvl="1">
              <a:buFontTx/>
              <a:buChar char="-"/>
            </a:pPr>
            <a:endParaRPr lang="en-IE" b="0" i="0" dirty="0">
              <a:effectLst/>
              <a:latin typeface="-apple-system"/>
            </a:endParaRP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marL="180000" lvl="1" indent="0">
              <a:buNone/>
            </a:pP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7428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B400-2D84-CB56-6929-1EF8FC96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(1/7)</a:t>
            </a:r>
            <a:endParaRPr lang="en-IE" sz="14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F252F-08A3-B831-0A37-43A17F52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12</a:t>
            </a:fld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56189-37D3-7454-A159-1C4C725321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078" y="1805355"/>
            <a:ext cx="10498138" cy="4220796"/>
          </a:xfrm>
        </p:spPr>
        <p:txBody>
          <a:bodyPr/>
          <a:lstStyle/>
          <a:p>
            <a:r>
              <a:rPr lang="fr-BE" b="1" dirty="0" err="1"/>
              <a:t>Swagger</a:t>
            </a:r>
            <a:r>
              <a:rPr lang="fr-BE" b="1" dirty="0"/>
              <a:t> UI </a:t>
            </a:r>
            <a:r>
              <a:rPr lang="fr-BE" dirty="0"/>
              <a:t>- </a:t>
            </a:r>
            <a:r>
              <a:rPr lang="en-IE" dirty="0">
                <a:hlinkClick r:id="rId2"/>
              </a:rPr>
              <a:t>https://api.gamma.tedv2.spikeseed.cloud/swagger-ui/index.html</a:t>
            </a:r>
            <a:endParaRPr lang="en-IE" dirty="0"/>
          </a:p>
          <a:p>
            <a:r>
              <a:rPr lang="en-IE" b="1" dirty="0"/>
              <a:t>Request URL</a:t>
            </a:r>
            <a:r>
              <a:rPr lang="en-IE" dirty="0"/>
              <a:t> - </a:t>
            </a:r>
            <a:r>
              <a:rPr lang="en-IE" dirty="0">
                <a:hlinkClick r:id="rId3"/>
              </a:rPr>
              <a:t>https://api.gamma.tedv2.spikeseed.cloud/v3/notices/search</a:t>
            </a:r>
            <a:r>
              <a:rPr lang="en-I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1C072-B97F-D429-14B9-A5C04625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4" y="2689009"/>
            <a:ext cx="4223262" cy="3542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A03EA-3C2D-78EF-06DE-302E4474B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920" y="3351336"/>
            <a:ext cx="5358487" cy="2218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3D9E9E-588F-7DF8-6FE5-627C3F00112A}"/>
              </a:ext>
            </a:extLst>
          </p:cNvPr>
          <p:cNvSpPr/>
          <p:nvPr/>
        </p:nvSpPr>
        <p:spPr>
          <a:xfrm>
            <a:off x="702366" y="994010"/>
            <a:ext cx="2320614" cy="459136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49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(2/7)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b="1" dirty="0"/>
              <a:t>The new search API is non-backward compatible</a:t>
            </a:r>
            <a:endParaRPr lang="en-US" dirty="0"/>
          </a:p>
          <a:p>
            <a:pPr marL="228600" indent="-228600" algn="just">
              <a:lnSpc>
                <a:spcPct val="115000"/>
              </a:lnSpc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Two search modes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08600" lvl="1" indent="-228600" algn="just">
              <a:lnSpc>
                <a:spcPct val="115000"/>
              </a:lnSpc>
            </a:pPr>
            <a:r>
              <a:rPr lang="en-US" dirty="0"/>
              <a:t>Pagination mode: allows to retrieve up to 15000 notices for a given query, using pagination. </a:t>
            </a:r>
          </a:p>
          <a:p>
            <a:pPr marL="408600" lvl="1" indent="-228600" algn="just">
              <a:lnSpc>
                <a:spcPct val="115000"/>
              </a:lnSpc>
            </a:pPr>
            <a:r>
              <a:rPr lang="en-US" dirty="0"/>
              <a:t>Iteration (scroll mode): allows to retrieve more notices</a:t>
            </a:r>
          </a:p>
          <a:p>
            <a:pPr marL="360000" lvl="2" indent="0">
              <a:spcBef>
                <a:spcPts val="0"/>
              </a:spcBef>
              <a:buNone/>
            </a:pPr>
            <a:endParaRPr lang="en-US" dirty="0"/>
          </a:p>
          <a:p>
            <a:pPr marL="179705" indent="-179705"/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Response file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539705" lvl="2" indent="-179705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Contains the total number of notices that match the search, and a list of results. </a:t>
            </a:r>
          </a:p>
          <a:p>
            <a:pPr marL="539705" lvl="2" indent="-179705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result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ontains the fields indicated in the request.</a:t>
            </a:r>
          </a:p>
          <a:p>
            <a:pPr marL="539705" lvl="2" indent="-179705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item contains the list of URLs for the various formats and languages in which the corresponding notice is available.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13</a:t>
            </a:fld>
            <a:endParaRPr lang="en-L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D64563-770C-4D76-5B78-2504047C5DB3}"/>
              </a:ext>
            </a:extLst>
          </p:cNvPr>
          <p:cNvSpPr/>
          <p:nvPr/>
        </p:nvSpPr>
        <p:spPr>
          <a:xfrm>
            <a:off x="995149" y="1825625"/>
            <a:ext cx="5221406" cy="416257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722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(3/7)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b="1" dirty="0"/>
              <a:t>Search mode – Pagination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Allows to retrieve up to 15000 notices for a given query, using pagination. 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endParaRPr lang="en-US" dirty="0"/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Limits: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retrievable notices: 15k.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notices per page: 250.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fields per page: 10k.</a:t>
            </a:r>
          </a:p>
          <a:p>
            <a:pPr marL="360000" lvl="2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dirty="0"/>
              <a:t>In case a limit is reached, the search API will return an error to the user</a:t>
            </a:r>
          </a:p>
          <a:p>
            <a:pPr marL="359705" lvl="1" indent="-179705"/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91723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(4/7)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b="1" dirty="0"/>
              <a:t>Search mode – Iteration (scroll mode)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Allows to retrieve all notices for a given query, without limitations. With this mode, the user calls the search API to retrieve the first result page and a token. This token can then be included in the next query sent to the search API to retrieve the next result page. </a:t>
            </a:r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endParaRPr lang="en-US" dirty="0"/>
          </a:p>
          <a:p>
            <a:pPr marL="408600" lvl="1" indent="-228600" algn="just">
              <a:lnSpc>
                <a:spcPct val="115000"/>
              </a:lnSpc>
              <a:spcAft>
                <a:spcPts val="600"/>
              </a:spcAft>
            </a:pPr>
            <a:r>
              <a:rPr lang="en-US" dirty="0"/>
              <a:t>Limits: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notices per page: 250.</a:t>
            </a:r>
          </a:p>
          <a:p>
            <a:pPr marL="588600" lvl="2" indent="-228600" algn="just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Maximum number of fields per page: 10k.</a:t>
            </a:r>
          </a:p>
          <a:p>
            <a:pPr marL="360000" lvl="2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In case a limit is reached, the search API will return an error to the user. There is no limit on the number of retrievable notices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8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Search</a:t>
            </a:r>
            <a:r>
              <a:rPr lang="fr-BE" dirty="0"/>
              <a:t> API </a:t>
            </a:r>
            <a:r>
              <a:rPr lang="fr-BE" sz="1400" b="0" dirty="0"/>
              <a:t>(5/7)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Request body of the notice search endpoint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query</a:t>
            </a:r>
            <a:r>
              <a:rPr lang="en-US" dirty="0"/>
              <a:t>: Expert search query to filter and sort notices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fields</a:t>
            </a:r>
            <a:r>
              <a:rPr lang="en-US" dirty="0"/>
              <a:t>: Fields to return for each notice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page</a:t>
            </a:r>
            <a:r>
              <a:rPr lang="en-US" dirty="0"/>
              <a:t>: Result page number, used to paginate results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limit</a:t>
            </a:r>
            <a:r>
              <a:rPr lang="en-US" dirty="0"/>
              <a:t>: Maximum number of returned notices, used to paginate results.</a:t>
            </a:r>
          </a:p>
          <a:p>
            <a:pPr marL="1800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scope</a:t>
            </a:r>
            <a:r>
              <a:rPr lang="en-US" dirty="0"/>
              <a:t>: Search scope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 err="1"/>
              <a:t>checkQuerySyntax</a:t>
            </a:r>
            <a:r>
              <a:rPr lang="en-US" dirty="0"/>
              <a:t>: To check the syntax of the query.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 err="1"/>
              <a:t>paginationMode</a:t>
            </a:r>
            <a:r>
              <a:rPr lang="en-US" dirty="0"/>
              <a:t>: PAGE_NUMBER or ITERATION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 err="1"/>
              <a:t>iterationNextToken</a:t>
            </a:r>
            <a:r>
              <a:rPr lang="en-US" dirty="0"/>
              <a:t>: token returned by the previous call to the search endpoint to retrieve the next result page. 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6684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API – Demo </a:t>
            </a:r>
            <a:r>
              <a:rPr lang="en-US" sz="1400" b="0" dirty="0"/>
              <a:t>(6/7)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113547" cy="435133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Search mode: pagination</a:t>
            </a:r>
          </a:p>
          <a:p>
            <a:pPr marL="0" indent="0">
              <a:buNone/>
            </a:pPr>
            <a:r>
              <a:rPr lang="en-US" dirty="0"/>
              <a:t>Example - </a:t>
            </a:r>
            <a:r>
              <a:rPr lang="en-US" sz="1600" dirty="0"/>
              <a:t>Find notices of the OJ S 18/2023 where the place of performance is Luxembourg; the result must contain the publication-number, the notice-title, the buyer-name and the form-type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17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3BF2C-D626-753C-7281-521B27306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29" y="280521"/>
            <a:ext cx="4963218" cy="18957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76FEC-0518-088F-B303-C79ED7CD9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861" y="3035410"/>
            <a:ext cx="5096586" cy="29817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5980BF-6ADD-576D-D51A-B601F5D42832}"/>
              </a:ext>
            </a:extLst>
          </p:cNvPr>
          <p:cNvSpPr txBox="1"/>
          <p:nvPr/>
        </p:nvSpPr>
        <p:spPr>
          <a:xfrm>
            <a:off x="820083" y="3347110"/>
            <a:ext cx="527591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E" sz="1200" dirty="0"/>
              <a:t>{</a:t>
            </a:r>
          </a:p>
          <a:p>
            <a:r>
              <a:rPr lang="en-IE" sz="1200" dirty="0"/>
              <a:t>  "query": "(</a:t>
            </a:r>
            <a:r>
              <a:rPr lang="en-IE" sz="1200" dirty="0" err="1"/>
              <a:t>ojs</a:t>
            </a:r>
            <a:r>
              <a:rPr lang="en-IE" sz="1200" dirty="0"/>
              <a:t>-number=180/2023) AND (place-of-performance IN (LUX))",</a:t>
            </a:r>
          </a:p>
          <a:p>
            <a:r>
              <a:rPr lang="en-IE" sz="1200" dirty="0"/>
              <a:t>  "fields": ["publication-number", "notice-</a:t>
            </a:r>
            <a:r>
              <a:rPr lang="en-IE" sz="1200" dirty="0" err="1"/>
              <a:t>title","buyer</a:t>
            </a:r>
            <a:r>
              <a:rPr lang="en-IE" sz="1200" dirty="0"/>
              <a:t>-</a:t>
            </a:r>
            <a:r>
              <a:rPr lang="en-IE" sz="1200" dirty="0" err="1"/>
              <a:t>name","notice</a:t>
            </a:r>
            <a:r>
              <a:rPr lang="en-IE" sz="1200" dirty="0"/>
              <a:t>-type"],</a:t>
            </a:r>
          </a:p>
          <a:p>
            <a:r>
              <a:rPr lang="en-IE" sz="1200" dirty="0"/>
              <a:t>  "page": 1,</a:t>
            </a:r>
          </a:p>
          <a:p>
            <a:r>
              <a:rPr lang="en-IE" sz="1200" dirty="0"/>
              <a:t>  "limit": 10,</a:t>
            </a:r>
          </a:p>
          <a:p>
            <a:r>
              <a:rPr lang="en-IE" sz="1200" dirty="0"/>
              <a:t>  "scope": "ACTIVE",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checkQuerySyntax</a:t>
            </a:r>
            <a:r>
              <a:rPr lang="en-IE" sz="1200" dirty="0"/>
              <a:t>": false,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paginationMode</a:t>
            </a:r>
            <a:r>
              <a:rPr lang="en-IE" sz="1200" dirty="0"/>
              <a:t>": "PAGE_NUMBER"</a:t>
            </a:r>
          </a:p>
          <a:p>
            <a:r>
              <a:rPr lang="en-IE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874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API – Demo </a:t>
            </a:r>
            <a:r>
              <a:rPr lang="en-US" sz="1400" b="0" dirty="0"/>
              <a:t>(7/7)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29453" cy="435133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Search mode: iteration</a:t>
            </a:r>
          </a:p>
          <a:p>
            <a:pPr marL="0" indent="0">
              <a:buNone/>
            </a:pPr>
            <a:r>
              <a:rPr lang="en-US" dirty="0"/>
              <a:t>Example - </a:t>
            </a:r>
            <a:r>
              <a:rPr lang="en-US" sz="1600" dirty="0"/>
              <a:t>Find notices where the place of performance is Luxembourg;  the result must contain the publication-number.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18</a:t>
            </a:fld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5C43A-9020-9C1F-6E61-E9846C42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56" y="193278"/>
            <a:ext cx="4811604" cy="20804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E59D4-9E25-12DA-7A43-AC3C4A095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038" y="3042429"/>
            <a:ext cx="5120639" cy="31345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FC86A-D67E-5FD2-4ADA-C4BEAAF8FC5A}"/>
              </a:ext>
            </a:extLst>
          </p:cNvPr>
          <p:cNvSpPr txBox="1"/>
          <p:nvPr/>
        </p:nvSpPr>
        <p:spPr>
          <a:xfrm>
            <a:off x="884825" y="3347110"/>
            <a:ext cx="52111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E" sz="1200" dirty="0"/>
              <a:t>{</a:t>
            </a:r>
          </a:p>
          <a:p>
            <a:r>
              <a:rPr lang="en-IE" sz="1200" dirty="0"/>
              <a:t>  "query": "place-of-performance IN (LUX)",</a:t>
            </a:r>
          </a:p>
          <a:p>
            <a:r>
              <a:rPr lang="en-IE" sz="1200" dirty="0"/>
              <a:t>  "fields": ["publication-number"],</a:t>
            </a:r>
          </a:p>
          <a:p>
            <a:r>
              <a:rPr lang="en-IE" sz="1200" dirty="0"/>
              <a:t>  "limit": 10,</a:t>
            </a:r>
          </a:p>
          <a:p>
            <a:r>
              <a:rPr lang="en-IE" sz="1200" dirty="0"/>
              <a:t>  "scope": "ACTIVE",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checkQuerySyntax</a:t>
            </a:r>
            <a:r>
              <a:rPr lang="en-IE" sz="1200" dirty="0"/>
              <a:t>": false,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paginationMode</a:t>
            </a:r>
            <a:r>
              <a:rPr lang="en-IE" sz="1200" dirty="0"/>
              <a:t>": "ITERATION",</a:t>
            </a:r>
          </a:p>
          <a:p>
            <a:r>
              <a:rPr lang="en-IE" sz="1200" dirty="0"/>
              <a:t>  "</a:t>
            </a:r>
            <a:r>
              <a:rPr lang="en-IE" sz="1200" dirty="0" err="1"/>
              <a:t>iterationNextToken</a:t>
            </a:r>
            <a:r>
              <a:rPr lang="en-IE" sz="1200" dirty="0"/>
              <a:t>":null</a:t>
            </a:r>
          </a:p>
          <a:p>
            <a:r>
              <a:rPr lang="en-IE" sz="1200"/>
              <a:t>}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50030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3600" dirty="0"/>
              <a:t>THANK YOU</a:t>
            </a:r>
            <a:endParaRPr lang="en-L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77" y="1433109"/>
            <a:ext cx="4032090" cy="2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Download xml notices in bulk from the TED portal.</a:t>
            </a:r>
          </a:p>
          <a:p>
            <a:r>
              <a:rPr lang="en-US" dirty="0"/>
              <a:t>Download notices in any format using direct links.</a:t>
            </a:r>
          </a:p>
          <a:p>
            <a:r>
              <a:rPr lang="en-US" dirty="0"/>
              <a:t>Search API.</a:t>
            </a:r>
          </a:p>
          <a:p>
            <a:r>
              <a:rPr lang="fr-BE" dirty="0" err="1"/>
              <a:t>Demo</a:t>
            </a:r>
            <a:r>
              <a:rPr lang="fr-BE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56537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(1/5)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81855" cy="4351338"/>
          </a:xfrm>
        </p:spPr>
        <p:txBody>
          <a:bodyPr>
            <a:normAutofit/>
          </a:bodyPr>
          <a:lstStyle/>
          <a:p>
            <a:r>
              <a:rPr lang="en-US" dirty="0"/>
              <a:t>The user can download xml notices in bulk from the TED portal.</a:t>
            </a:r>
          </a:p>
          <a:p>
            <a:pPr lvl="2"/>
            <a:r>
              <a:rPr lang="en-US" dirty="0"/>
              <a:t>daily package: file containing  all the notices in xml format for each day.</a:t>
            </a:r>
          </a:p>
          <a:p>
            <a:pPr lvl="2"/>
            <a:r>
              <a:rPr lang="en-US" dirty="0"/>
              <a:t>monthly packages: file containing  all the notices in xml format for each month.</a:t>
            </a:r>
          </a:p>
          <a:p>
            <a:endParaRPr lang="en-US" dirty="0"/>
          </a:p>
          <a:p>
            <a:r>
              <a:rPr lang="en-US" b="1" dirty="0"/>
              <a:t>The FTP server is not available in the new TED portal.</a:t>
            </a:r>
          </a:p>
          <a:p>
            <a:endParaRPr lang="en-US" dirty="0"/>
          </a:p>
          <a:p>
            <a:r>
              <a:rPr lang="en-US" b="1" dirty="0"/>
              <a:t>The daily and monthly packages can be downloaded using HTTPS. </a:t>
            </a:r>
          </a:p>
          <a:p>
            <a:pPr lvl="1"/>
            <a:r>
              <a:rPr lang="en-US" dirty="0"/>
              <a:t>The user can download the packages using the user interface or using a direct link.</a:t>
            </a:r>
          </a:p>
          <a:p>
            <a:pPr lvl="1"/>
            <a:r>
              <a:rPr lang="en-US" dirty="0"/>
              <a:t>No need to sign in to download the daily or monthly packages.</a:t>
            </a:r>
          </a:p>
          <a:p>
            <a:pPr marL="180000" lvl="1" indent="0">
              <a:buNone/>
            </a:pPr>
            <a:endParaRPr lang="en-US" dirty="0"/>
          </a:p>
          <a:p>
            <a:pPr marL="1800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3</a:t>
            </a:fld>
            <a:endParaRPr lang="en-L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C035AE-CA81-0FE9-2BAC-B95F30C178D0}"/>
              </a:ext>
            </a:extLst>
          </p:cNvPr>
          <p:cNvSpPr/>
          <p:nvPr/>
        </p:nvSpPr>
        <p:spPr>
          <a:xfrm>
            <a:off x="838202" y="3261816"/>
            <a:ext cx="6121516" cy="457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C57EA9-2345-7685-5BE9-453A36F74977}"/>
              </a:ext>
            </a:extLst>
          </p:cNvPr>
          <p:cNvSpPr/>
          <p:nvPr/>
        </p:nvSpPr>
        <p:spPr>
          <a:xfrm>
            <a:off x="702365" y="998222"/>
            <a:ext cx="5302650" cy="457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739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(2/5)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02036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Download package via user interface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From the </a:t>
            </a:r>
            <a:r>
              <a:rPr lang="en-US" dirty="0">
                <a:hlinkClick r:id="rId2"/>
              </a:rPr>
              <a:t>Home</a:t>
            </a:r>
            <a:r>
              <a:rPr lang="en-US" dirty="0"/>
              <a:t> page:</a:t>
            </a:r>
          </a:p>
          <a:p>
            <a:pPr lvl="2"/>
            <a:r>
              <a:rPr lang="en-US" dirty="0"/>
              <a:t>expand  ‘Open Data’ from the menu SIMAP </a:t>
            </a:r>
          </a:p>
          <a:p>
            <a:pPr lvl="2"/>
            <a:r>
              <a:rPr lang="en-US" dirty="0"/>
              <a:t>click ‘XML bulk download’ to access  the ‘XML bulk download’ page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From ‘XML bulk download’ page:</a:t>
            </a:r>
          </a:p>
          <a:p>
            <a:pPr lvl="2"/>
            <a:r>
              <a:rPr lang="en-US" dirty="0"/>
              <a:t>select the tab ‘Daily packages’ or ‘Monthly packages’</a:t>
            </a:r>
          </a:p>
          <a:p>
            <a:pPr lvl="2"/>
            <a:r>
              <a:rPr lang="en-US" dirty="0"/>
              <a:t>select the year and the month</a:t>
            </a:r>
          </a:p>
          <a:p>
            <a:pPr lvl="2"/>
            <a:r>
              <a:rPr lang="en-US" dirty="0"/>
              <a:t>navigate to the page to select the package</a:t>
            </a:r>
          </a:p>
          <a:p>
            <a:pPr lvl="2"/>
            <a:r>
              <a:rPr lang="en-US" dirty="0"/>
              <a:t>click Download button to download the package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4</a:t>
            </a:fld>
            <a:endParaRPr lang="en-L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82CE0F-0672-0142-753C-0E0A8287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3" y="172832"/>
            <a:ext cx="5292152" cy="3305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4156C5-3A5B-7DC4-F26C-274F6D154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216" y="2918823"/>
            <a:ext cx="4818784" cy="3069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335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(3/5)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69782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Download packages</a:t>
            </a:r>
            <a:r>
              <a:rPr lang="en-US" sz="3200" dirty="0"/>
              <a:t> </a:t>
            </a:r>
            <a:r>
              <a:rPr lang="en-US" sz="2400" b="1" dirty="0"/>
              <a:t>using a direct link</a:t>
            </a:r>
            <a:br>
              <a:rPr lang="en-US" sz="2400" b="1" dirty="0"/>
            </a:br>
            <a:endParaRPr lang="en-US" sz="1400" b="1" dirty="0"/>
          </a:p>
          <a:p>
            <a:pPr lvl="1"/>
            <a:r>
              <a:rPr lang="en-US" dirty="0"/>
              <a:t>URL format for </a:t>
            </a:r>
            <a:r>
              <a:rPr lang="en-US" b="1" dirty="0"/>
              <a:t>daily packages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hlinkClick r:id="rId2"/>
              </a:rPr>
              <a:t>https://{ted-url}/packages/notice/daily/{yyyynnnnn}</a:t>
            </a:r>
            <a:endParaRPr lang="en-US" dirty="0"/>
          </a:p>
          <a:p>
            <a:pPr lvl="2"/>
            <a:r>
              <a:rPr lang="en-US" dirty="0"/>
              <a:t>where  {</a:t>
            </a:r>
            <a:r>
              <a:rPr lang="en-US" dirty="0" err="1"/>
              <a:t>yyyynnnnn</a:t>
            </a:r>
            <a:r>
              <a:rPr lang="en-US" dirty="0"/>
              <a:t>} is the OJ S number </a:t>
            </a:r>
          </a:p>
          <a:p>
            <a:pPr lvl="2"/>
            <a:r>
              <a:rPr lang="en-US" dirty="0"/>
              <a:t>Example - Download the daily package of the OJ S 1 / 2023</a:t>
            </a:r>
          </a:p>
          <a:p>
            <a:pPr lvl="3"/>
            <a:r>
              <a:rPr lang="en-US" dirty="0">
                <a:hlinkClick r:id="rId3"/>
              </a:rPr>
              <a:t>https://gamma.tedv2.spikeseed.cloud/packages/daily/202300001</a:t>
            </a:r>
            <a:r>
              <a:rPr lang="en-US" dirty="0"/>
              <a:t> </a:t>
            </a:r>
          </a:p>
          <a:p>
            <a:pPr lvl="2"/>
            <a:endParaRPr lang="en-IE" b="0" i="0" u="none" strike="noStrike" dirty="0">
              <a:solidFill>
                <a:srgbClr val="172B4D"/>
              </a:solidFill>
              <a:effectLst/>
            </a:endParaRPr>
          </a:p>
          <a:p>
            <a:pPr lvl="1"/>
            <a:r>
              <a:rPr lang="en-US" dirty="0"/>
              <a:t>URL format for </a:t>
            </a:r>
            <a:r>
              <a:rPr lang="en-US" b="1" dirty="0"/>
              <a:t>monthly packages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hlinkClick r:id="rId2"/>
              </a:rPr>
              <a:t>https://{ted-url}/packages/notice/monthly/{yyyy-n}</a:t>
            </a:r>
            <a:endParaRPr lang="en-US" dirty="0"/>
          </a:p>
          <a:p>
            <a:pPr lvl="2"/>
            <a:r>
              <a:rPr lang="en-US" dirty="0"/>
              <a:t>where  {</a:t>
            </a:r>
            <a:r>
              <a:rPr lang="en-US" dirty="0" err="1"/>
              <a:t>yyyy</a:t>
            </a:r>
            <a:r>
              <a:rPr lang="en-US" dirty="0"/>
              <a:t>-n} is the year and the month</a:t>
            </a:r>
          </a:p>
          <a:p>
            <a:pPr lvl="2"/>
            <a:r>
              <a:rPr lang="en-US" dirty="0">
                <a:solidFill>
                  <a:srgbClr val="172B4D"/>
                </a:solidFill>
              </a:rPr>
              <a:t>Example - </a:t>
            </a:r>
            <a:r>
              <a:rPr lang="en-IE" dirty="0">
                <a:solidFill>
                  <a:srgbClr val="172B4D"/>
                </a:solidFill>
              </a:rPr>
              <a:t>Download the monthly package of January 2023</a:t>
            </a:r>
          </a:p>
          <a:p>
            <a:pPr lvl="3"/>
            <a:r>
              <a:rPr lang="en-IE" dirty="0">
                <a:solidFill>
                  <a:srgbClr val="172B4D"/>
                </a:solidFill>
                <a:hlinkClick r:id="rId4"/>
              </a:rPr>
              <a:t>https://gamma.tedv2.spikeseed.cloud/packages/monthly/2023-1</a:t>
            </a:r>
            <a:endParaRPr lang="en-IE" dirty="0">
              <a:solidFill>
                <a:srgbClr val="172B4D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850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(4/5)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69782" cy="435133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File format of a daily package:</a:t>
            </a:r>
          </a:p>
          <a:p>
            <a:pPr lvl="2"/>
            <a:r>
              <a:rPr lang="en-US" dirty="0"/>
              <a:t>{yyyymmdd}_{yyyynnn}.tar.gz</a:t>
            </a:r>
          </a:p>
          <a:p>
            <a:pPr lvl="3"/>
            <a:r>
              <a:rPr lang="en-US" dirty="0"/>
              <a:t>Where {</a:t>
            </a:r>
            <a:r>
              <a:rPr lang="en-US" dirty="0" err="1"/>
              <a:t>yyyymmdd</a:t>
            </a:r>
            <a:r>
              <a:rPr lang="en-US" dirty="0"/>
              <a:t>} is the OJ S publication date and {</a:t>
            </a:r>
            <a:r>
              <a:rPr lang="en-US" dirty="0" err="1"/>
              <a:t>yyyynnn</a:t>
            </a:r>
            <a:r>
              <a:rPr lang="en-US" dirty="0"/>
              <a:t>} is the OJ S number </a:t>
            </a:r>
          </a:p>
          <a:p>
            <a:pPr lvl="3"/>
            <a:r>
              <a:rPr lang="en-US" dirty="0"/>
              <a:t>Example: daily package of the OJ S 1 / 2023</a:t>
            </a:r>
          </a:p>
          <a:p>
            <a:pPr lvl="4"/>
            <a:r>
              <a:rPr lang="en-IE" b="0" i="0" u="none" strike="noStrike" dirty="0">
                <a:solidFill>
                  <a:srgbClr val="172B4D"/>
                </a:solidFill>
                <a:effectLst/>
              </a:rPr>
              <a:t>20230102_2023001.tar.gz</a:t>
            </a:r>
          </a:p>
          <a:p>
            <a:pPr lvl="3"/>
            <a:endParaRPr lang="en-IE" b="0" i="0" u="none" strike="noStrike" dirty="0">
              <a:solidFill>
                <a:srgbClr val="172B4D"/>
              </a:solidFill>
              <a:effectLst/>
            </a:endParaRPr>
          </a:p>
          <a:p>
            <a:pPr lvl="1"/>
            <a:r>
              <a:rPr lang="en-US" b="1" dirty="0"/>
              <a:t>File format of a monthly packages:</a:t>
            </a:r>
          </a:p>
          <a:p>
            <a:pPr lvl="2"/>
            <a:r>
              <a:rPr lang="en-US" dirty="0"/>
              <a:t>{yyyy}_{mm}.tar.gz</a:t>
            </a:r>
          </a:p>
          <a:p>
            <a:pPr lvl="3"/>
            <a:r>
              <a:rPr lang="en-US" dirty="0"/>
              <a:t>Where {</a:t>
            </a:r>
            <a:r>
              <a:rPr lang="en-US" dirty="0" err="1"/>
              <a:t>yyyy</a:t>
            </a:r>
            <a:r>
              <a:rPr lang="en-US" dirty="0"/>
              <a:t>} is the year and {mm} is the month </a:t>
            </a:r>
          </a:p>
          <a:p>
            <a:pPr lvl="3"/>
            <a:r>
              <a:rPr lang="en-US" dirty="0"/>
              <a:t>Example: monthly package of January 2023</a:t>
            </a:r>
          </a:p>
          <a:p>
            <a:pPr lvl="4"/>
            <a:r>
              <a:rPr lang="en-IE" b="0" i="0" u="none" strike="noStrike" dirty="0">
                <a:solidFill>
                  <a:srgbClr val="172B4D"/>
                </a:solidFill>
                <a:effectLst/>
              </a:rPr>
              <a:t>2023_01.tar.gz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3082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XML notices in bulk. </a:t>
            </a:r>
            <a:r>
              <a:rPr lang="en-US" sz="1400" b="0" dirty="0"/>
              <a:t>(5/5)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450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444444"/>
                </a:solidFill>
                <a:effectLst/>
              </a:rPr>
              <a:t>The XML packages contain XML files numbered in two ways:</a:t>
            </a:r>
          </a:p>
          <a:p>
            <a:pPr algn="l"/>
            <a:endParaRPr lang="en-US" b="0" i="0" dirty="0">
              <a:solidFill>
                <a:srgbClr val="444444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</a:rPr>
              <a:t>for eForms notices the XML files have 8 digits followed by the year (e.g. 00654321_2022.xml)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529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</a:rPr>
              <a:t>for TED schema notices the XML files have 6 digits  followed by the year (e.g. 123456_2022.xml)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buFontTx/>
              <a:buChar char="-"/>
            </a:pPr>
            <a:endParaRPr lang="en-US" sz="1700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9395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(1/4)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32995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user can download a notice using direct link in the formats listed below and in any EU official languages:</a:t>
            </a:r>
          </a:p>
          <a:p>
            <a:pPr lvl="3"/>
            <a:r>
              <a:rPr lang="en-US" dirty="0"/>
              <a:t>HTML</a:t>
            </a:r>
          </a:p>
          <a:p>
            <a:pPr lvl="3"/>
            <a:r>
              <a:rPr lang="en-US" dirty="0"/>
              <a:t>HTML download</a:t>
            </a:r>
          </a:p>
          <a:p>
            <a:pPr lvl="3"/>
            <a:r>
              <a:rPr lang="en-US" dirty="0"/>
              <a:t>Signed PDF</a:t>
            </a:r>
          </a:p>
          <a:p>
            <a:pPr lvl="3"/>
            <a:r>
              <a:rPr lang="en-US" dirty="0"/>
              <a:t>Non-signed PDF</a:t>
            </a:r>
          </a:p>
          <a:p>
            <a:pPr lvl="3"/>
            <a:r>
              <a:rPr lang="en-US" dirty="0"/>
              <a:t>XML</a:t>
            </a:r>
            <a:endParaRPr lang="en-US" sz="1600" dirty="0"/>
          </a:p>
          <a:p>
            <a:pPr lvl="2">
              <a:buFontTx/>
              <a:buChar char="-"/>
            </a:pPr>
            <a:endParaRPr lang="en-US" sz="1600" dirty="0"/>
          </a:p>
          <a:p>
            <a:pPr lvl="1"/>
            <a:r>
              <a:rPr lang="en-GB" dirty="0"/>
              <a:t>The format </a:t>
            </a:r>
            <a:r>
              <a:rPr lang="en-GB" b="1" dirty="0"/>
              <a:t>HTML download is a new feature </a:t>
            </a:r>
            <a:r>
              <a:rPr lang="en-GB" dirty="0"/>
              <a:t>compared to the current TED website.</a:t>
            </a:r>
          </a:p>
          <a:p>
            <a:pPr lvl="2"/>
            <a:r>
              <a:rPr lang="en-GB" dirty="0"/>
              <a:t>Thanks to this , there is no need for an  API  on the TED portal to render a notice.</a:t>
            </a:r>
          </a:p>
          <a:p>
            <a:pPr marL="360000" lvl="2" indent="0">
              <a:buNone/>
            </a:pPr>
            <a:endParaRPr lang="en-GB" dirty="0"/>
          </a:p>
          <a:p>
            <a:pPr lvl="2">
              <a:buFontTx/>
              <a:buChar char="-"/>
            </a:pPr>
            <a:r>
              <a:rPr lang="en-GB" dirty="0"/>
              <a:t>There will be only one API that can be used to render the eForms notices in PDF or HTML</a:t>
            </a:r>
          </a:p>
          <a:p>
            <a:pPr lvl="3">
              <a:buFontTx/>
              <a:buChar char="-"/>
            </a:pPr>
            <a:r>
              <a:rPr lang="en-GB" dirty="0"/>
              <a:t>Swagger UI link : </a:t>
            </a:r>
            <a:r>
              <a:rPr lang="en-GB" dirty="0">
                <a:hlinkClick r:id="rId2"/>
              </a:rPr>
              <a:t>https://viewer.ted.europa.eu/swagger-ui/index.html</a:t>
            </a:r>
            <a:r>
              <a:rPr lang="en-GB" dirty="0"/>
              <a:t>   </a:t>
            </a:r>
          </a:p>
          <a:p>
            <a:pPr lvl="3">
              <a:buFontTx/>
              <a:buChar char="-"/>
            </a:pPr>
            <a:r>
              <a:rPr lang="en-GB" sz="1400" dirty="0"/>
              <a:t>For more information read on  </a:t>
            </a:r>
            <a:r>
              <a:rPr lang="en-IE" sz="1400" dirty="0">
                <a:hlinkClick r:id="rId3"/>
              </a:rPr>
              <a:t>https://docs.ted.europa.eu/api/index.html</a:t>
            </a:r>
            <a:r>
              <a:rPr lang="en-IE" sz="1400" dirty="0"/>
              <a:t> </a:t>
            </a:r>
            <a:endParaRPr lang="en-GB" sz="1400" dirty="0"/>
          </a:p>
          <a:p>
            <a:pPr marL="360000" lvl="2" indent="0">
              <a:buNone/>
            </a:pPr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8</a:t>
            </a:fld>
            <a:endParaRPr lang="en-L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F40CFC-EE07-74C1-3727-D07DFE8F3837}"/>
              </a:ext>
            </a:extLst>
          </p:cNvPr>
          <p:cNvSpPr/>
          <p:nvPr/>
        </p:nvSpPr>
        <p:spPr>
          <a:xfrm>
            <a:off x="702365" y="998222"/>
            <a:ext cx="8059498" cy="457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A41457-D338-470A-1689-47BC32ED9C2F}"/>
              </a:ext>
            </a:extLst>
          </p:cNvPr>
          <p:cNvSpPr/>
          <p:nvPr/>
        </p:nvSpPr>
        <p:spPr>
          <a:xfrm>
            <a:off x="2376304" y="4184748"/>
            <a:ext cx="3507969" cy="259308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624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DF39-4D15-40A6-A3B5-8FA31040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notices in any format using direct links </a:t>
            </a:r>
            <a:r>
              <a:rPr lang="en-US" sz="1400" b="0" dirty="0"/>
              <a:t>(2/4)</a:t>
            </a:r>
            <a:endParaRPr lang="en-IE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B90D-CBB5-47EB-816D-D2EE38BE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 user can download a notice in xml, HTML or PDF format and in any EU official languages  using direct link</a:t>
            </a:r>
          </a:p>
          <a:p>
            <a:pPr lvl="1"/>
            <a:r>
              <a:rPr lang="en-US" dirty="0"/>
              <a:t>From any notice view page:</a:t>
            </a:r>
          </a:p>
          <a:p>
            <a:pPr lvl="2"/>
            <a:r>
              <a:rPr lang="en-US" dirty="0"/>
              <a:t>click ‘Show the direct link’</a:t>
            </a:r>
          </a:p>
          <a:p>
            <a:pPr lvl="2"/>
            <a:r>
              <a:rPr lang="en-US" dirty="0"/>
              <a:t>A pop-up window lists the available formats of the direct links:</a:t>
            </a:r>
          </a:p>
          <a:p>
            <a:pPr lvl="3"/>
            <a:r>
              <a:rPr lang="en-US" dirty="0"/>
              <a:t>HTML</a:t>
            </a:r>
          </a:p>
          <a:p>
            <a:pPr lvl="3"/>
            <a:r>
              <a:rPr lang="en-US" dirty="0"/>
              <a:t>HTML download</a:t>
            </a:r>
          </a:p>
          <a:p>
            <a:pPr lvl="3"/>
            <a:r>
              <a:rPr lang="en-US" dirty="0"/>
              <a:t>Signed PDF</a:t>
            </a:r>
          </a:p>
          <a:p>
            <a:pPr lvl="3"/>
            <a:r>
              <a:rPr lang="en-US" dirty="0"/>
              <a:t>Non-signed PDF</a:t>
            </a:r>
          </a:p>
          <a:p>
            <a:pPr lvl="3"/>
            <a:r>
              <a:rPr lang="en-US" dirty="0"/>
              <a:t>XML</a:t>
            </a:r>
            <a:endParaRPr lang="en-US" sz="1600" dirty="0"/>
          </a:p>
          <a:p>
            <a:pPr lvl="1"/>
            <a:endParaRPr lang="en-US" sz="1600" dirty="0"/>
          </a:p>
          <a:p>
            <a:pPr marL="180000" lvl="1" indent="0">
              <a:buNone/>
            </a:pPr>
            <a:r>
              <a:rPr lang="en-US" sz="1400" dirty="0"/>
              <a:t>Note: </a:t>
            </a:r>
          </a:p>
          <a:p>
            <a:pPr marL="180000" lvl="1" indent="0">
              <a:buNone/>
            </a:pPr>
            <a:r>
              <a:rPr lang="en-US" sz="1400" dirty="0"/>
              <a:t>The 'Signed PDF' link is only displayed when the user interface is set to the official language of the notice</a:t>
            </a: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5476-C453-4FE7-946D-E81F74E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9</a:t>
            </a:fld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BC7C3-C6BB-8561-5A44-0CB219C4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398" y="1453146"/>
            <a:ext cx="4783150" cy="3173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93F741-8300-872B-6399-13000DFA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59" y="3537901"/>
            <a:ext cx="3809687" cy="1866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403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D84E67A1-9B38-A140-BD12-60B38496D76E}" vid="{6947EBDF-D656-7048-A9FD-29ACDCEB38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6" ma:contentTypeDescription="Create a new document." ma:contentTypeScope="" ma:versionID="10a24b5911350fd7fcd9e8ae0f887b44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ee42be72183efd70d7d9a7c2b3d2f00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1282C8-351E-443A-9C59-9155BD03F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4269c-1bca-4c47-bcbd-0ca0cb14aa6e"/>
    <ds:schemaRef ds:uri="96a7f24e-e0df-4592-b6e0-4a62e251a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ECE38F-EB15-46DE-9E3F-A47FAAD5D5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8D353C-2F49-42CB-80AC-71BB645F312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96a7f24e-e0df-4592-b6e0-4a62e251a0e5"/>
    <ds:schemaRef ds:uri="http://purl.org/dc/elements/1.1/"/>
    <ds:schemaRef ds:uri="http://schemas.microsoft.com/office/2006/documentManagement/types"/>
    <ds:schemaRef ds:uri="cce4269c-1bca-4c47-bcbd-0ca0cb14aa6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Ted white background 2</Template>
  <TotalTime>4063</TotalTime>
  <Words>1702</Words>
  <Application>Microsoft Office PowerPoint</Application>
  <PresentationFormat>Widescreen</PresentationFormat>
  <Paragraphs>255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Agenda</vt:lpstr>
      <vt:lpstr>Download xml notices in bulk. (1/5)</vt:lpstr>
      <vt:lpstr>Download XML notices in bulk. (2/5)</vt:lpstr>
      <vt:lpstr>Download XML notices in bulk. (3/5)</vt:lpstr>
      <vt:lpstr>Download XML notices in bulk. (4/5)</vt:lpstr>
      <vt:lpstr>Download XML notices in bulk. (5/5)</vt:lpstr>
      <vt:lpstr>Download notices in any format using direct links (1/4)</vt:lpstr>
      <vt:lpstr>Download notices in any format using direct links (2/4)</vt:lpstr>
      <vt:lpstr>Download notices in any format using direct links (3/4)</vt:lpstr>
      <vt:lpstr>Download notices in any format using direct links (4/4)</vt:lpstr>
      <vt:lpstr>Search API (1/7)</vt:lpstr>
      <vt:lpstr>Search API (2/7)</vt:lpstr>
      <vt:lpstr>Search API (3/7)</vt:lpstr>
      <vt:lpstr>Search API (4/7)</vt:lpstr>
      <vt:lpstr>Search API (5/7)</vt:lpstr>
      <vt:lpstr>SEARCH API – Demo (6/7)</vt:lpstr>
      <vt:lpstr>SEARCH API – Demo (7/7)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Retrieving Forms notices_x000b_from TED portal</dc:title>
  <dc:creator>CHARLIER Cecilia (OP)</dc:creator>
  <cp:keywords/>
  <cp:lastModifiedBy>GRECO Carmelo (OP)</cp:lastModifiedBy>
  <cp:revision>165</cp:revision>
  <dcterms:created xsi:type="dcterms:W3CDTF">2021-10-13T09:49:29Z</dcterms:created>
  <dcterms:modified xsi:type="dcterms:W3CDTF">2023-10-20T11:39:21Z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2022-06-14T12:51:52Z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62c0e01d-a3cf-401b-9006-33bdb8f33009</vt:lpwstr>
  </property>
  <property fmtid="{D5CDD505-2E9C-101B-9397-08002B2CF9AE}" pid="9" name="MSIP_Label_6bd9ddd1-4d20-43f6-abfa-fc3c07406f94_ContentBits">
    <vt:lpwstr>0</vt:lpwstr>
  </property>
  <property fmtid="{D5CDD505-2E9C-101B-9397-08002B2CF9AE}" pid="10" name="Unit_Directorates_tax">
    <vt:lpwstr/>
  </property>
  <property fmtid="{D5CDD505-2E9C-101B-9397-08002B2CF9AE}" pid="11" name="Applicable_To0Tax">
    <vt:lpwstr/>
  </property>
  <property fmtid="{D5CDD505-2E9C-101B-9397-08002B2CF9AE}" pid="12" name="Applicable_ToTax">
    <vt:lpwstr/>
  </property>
  <property fmtid="{D5CDD505-2E9C-101B-9397-08002B2CF9AE}" pid="13" name="MediaServiceImageTags">
    <vt:lpwstr/>
  </property>
  <property fmtid="{D5CDD505-2E9C-101B-9397-08002B2CF9AE}" pid="14" name="TaxCatchAll">
    <vt:lpwstr/>
  </property>
  <property fmtid="{D5CDD505-2E9C-101B-9397-08002B2CF9AE}" pid="15" name="Unit_Dir0_tax">
    <vt:lpwstr/>
  </property>
</Properties>
</file>