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58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44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02809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4023360"/>
            <a:ext cx="3657600" cy="3657600"/>
          </a:xfrm>
          <a:prstGeom prst="ellipse">
            <a:avLst/>
          </a:prstGeom>
          <a:solidFill>
            <a:srgbClr val="02C39A">
              <a:alpha val="2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64008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50" y="854050"/>
            <a:ext cx="395021" cy="3950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8288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TRANSFORMATION &amp; ENTERPRISE RESILIENCE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94360" y="2286000"/>
            <a:ext cx="9601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Generative AI Training for MSMEs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640080" y="352044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FE3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Three-Day Curriculum: Foundations, Practice, and Policy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40080" y="502920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39" y="5159959"/>
            <a:ext cx="241402" cy="24140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280160" y="498348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— Training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1280160" y="5285232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FC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Concepts, GenAI literacy, ethics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4251960" y="502920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2719" y="5159959"/>
            <a:ext cx="241402" cy="24140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892040" y="498348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— Group Work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892040" y="5285232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FC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thematic discussion groups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7863840" y="502920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4599" y="5159959"/>
            <a:ext cx="241402" cy="24140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503920" y="498348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 — Practice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8503920" y="5285232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FC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AI application by use case</a:t>
            </a:r>
            <a:endParaRPr lang="en-US" sz="1050" dirty="0"/>
          </a:p>
        </p:txBody>
      </p:sp>
      <p:sp>
        <p:nvSpPr>
          <p:cNvPr id="21" name="Text 15"/>
          <p:cNvSpPr/>
          <p:nvPr/>
        </p:nvSpPr>
        <p:spPr>
          <a:xfrm>
            <a:off x="10149840" y="635508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7C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SMEDAN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440680" cy="5806440"/>
          </a:xfrm>
          <a:prstGeom prst="roundRect">
            <a:avLst>
              <a:gd name="adj" fmla="val 201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548640" y="502920"/>
            <a:ext cx="5440680" cy="9144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56692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C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68680" y="896112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Tools for Business Communication &amp; Proposal Writing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68680" y="1600200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" y="1742846"/>
            <a:ext cx="263347" cy="26334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627632"/>
            <a:ext cx="4160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&amp; Documentation · Lead: Dr Sam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68680" y="23317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QUESTIONS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68680" y="2606040"/>
            <a:ext cx="4800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communication and proposal-writing challenges do MSMEs commonly face? How can AI tools address these?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68680" y="37033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FOCUS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868680" y="3977640"/>
            <a:ext cx="4800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and critique of AI-generated business letters, grant proposals, and pitch decks.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68680" y="4983480"/>
            <a:ext cx="4800600" cy="1097280"/>
          </a:xfrm>
          <a:prstGeom prst="roundRect">
            <a:avLst>
              <a:gd name="adj" fmla="val 6667"/>
            </a:avLst>
          </a:prstGeom>
          <a:solidFill>
            <a:srgbClr val="EAF6F4"/>
          </a:solidFill>
          <a:ln/>
        </p:spPr>
      </p:sp>
      <p:sp>
        <p:nvSpPr>
          <p:cNvPr id="14" name="Text 11"/>
          <p:cNvSpPr/>
          <p:nvPr/>
        </p:nvSpPr>
        <p:spPr>
          <a:xfrm>
            <a:off x="1051560" y="50749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051560" y="5321808"/>
            <a:ext cx="4434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AI-assisted proposal outline for a business opportunity.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502920"/>
            <a:ext cx="5440680" cy="5806440"/>
          </a:xfrm>
          <a:prstGeom prst="roundRect">
            <a:avLst>
              <a:gd name="adj" fmla="val 201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263640" y="502920"/>
            <a:ext cx="5440680" cy="9144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8" name="Text 15"/>
          <p:cNvSpPr/>
          <p:nvPr/>
        </p:nvSpPr>
        <p:spPr>
          <a:xfrm>
            <a:off x="6583680" y="56692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583680" y="896112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Tools for Financial Management &amp; Record Keeping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6583680" y="160020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326" y="1742846"/>
            <a:ext cx="263347" cy="263347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223760" y="1627632"/>
            <a:ext cx="4160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&amp; Operations · Lead: Dr Bunmi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6583680" y="23317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QUESTIONS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6583680" y="2606040"/>
            <a:ext cx="4800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MSMEs currently managing their finances? What AI tools can reduce manual work and improve accuracy?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6583680" y="37033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FOCUS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6583680" y="3977640"/>
            <a:ext cx="4800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Wave, QuickBooks AI, Zoho Books, and mobile accounting apps.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6583680" y="4983480"/>
            <a:ext cx="4800600" cy="1097280"/>
          </a:xfrm>
          <a:prstGeom prst="roundRect">
            <a:avLst>
              <a:gd name="adj" fmla="val 6667"/>
            </a:avLst>
          </a:prstGeom>
          <a:solidFill>
            <a:srgbClr val="EAF6F4"/>
          </a:solidFill>
          <a:ln/>
        </p:spPr>
      </p:sp>
      <p:sp>
        <p:nvSpPr>
          <p:cNvPr id="28" name="Text 24"/>
          <p:cNvSpPr/>
          <p:nvPr/>
        </p:nvSpPr>
        <p:spPr>
          <a:xfrm>
            <a:off x="6766560" y="50749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6766560" y="5321808"/>
            <a:ext cx="4434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financial management workflow using at least two AI tools.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31" name="Text 27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440680" cy="5806440"/>
          </a:xfrm>
          <a:prstGeom prst="roundRect">
            <a:avLst>
              <a:gd name="adj" fmla="val 201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548640" y="502920"/>
            <a:ext cx="5440680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56692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68680" y="896112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Tools for Marketing &amp; Customer Engagement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68680" y="1600200"/>
            <a:ext cx="548640" cy="5486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" y="1742846"/>
            <a:ext cx="263347" cy="26334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627632"/>
            <a:ext cx="4160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&amp; Growth · Lead: Dr Bunmi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68680" y="23317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QUESTIONS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68680" y="2606040"/>
            <a:ext cx="4800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MSMEs currently reach customers? What AI tools can improve visibility, targeting, and retention?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68680" y="37033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FOCUS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868680" y="3977640"/>
            <a:ext cx="4800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AI, Mailchimp, ChatGPT for social media content, and AI-powered CRM tools.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68680" y="4983480"/>
            <a:ext cx="4800600" cy="1097280"/>
          </a:xfrm>
          <a:prstGeom prst="roundRect">
            <a:avLst>
              <a:gd name="adj" fmla="val 6667"/>
            </a:avLst>
          </a:prstGeom>
          <a:solidFill>
            <a:srgbClr val="EAF6F4"/>
          </a:solidFill>
          <a:ln/>
        </p:spPr>
      </p:sp>
      <p:sp>
        <p:nvSpPr>
          <p:cNvPr id="14" name="Text 11"/>
          <p:cNvSpPr/>
          <p:nvPr/>
        </p:nvSpPr>
        <p:spPr>
          <a:xfrm>
            <a:off x="1051560" y="50749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051560" y="5321808"/>
            <a:ext cx="4434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30-day AI-powered marketing plan for a sample MSME.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502920"/>
            <a:ext cx="5440680" cy="5806440"/>
          </a:xfrm>
          <a:prstGeom prst="roundRect">
            <a:avLst>
              <a:gd name="adj" fmla="val 201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263640" y="502920"/>
            <a:ext cx="5440680" cy="9144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8" name="Text 15"/>
          <p:cNvSpPr/>
          <p:nvPr/>
        </p:nvSpPr>
        <p:spPr>
          <a:xfrm>
            <a:off x="6583680" y="56692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F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583680" y="896112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Tools for Enhancing MSME Development &amp; Policymaking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6583680" y="1600200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326" y="1742846"/>
            <a:ext cx="263347" cy="263347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223760" y="1627632"/>
            <a:ext cx="4160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Ecosystem Development · Lead: Prof Fisher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6583680" y="23317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QUESTIONS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6583680" y="2606040"/>
            <a:ext cx="4800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policymakers and support organisations use AI to design better interventions? What data and evidence gaps exist?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6583680" y="37033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FOCUS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6583680" y="3977640"/>
            <a:ext cx="4800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policy analysis, labour market intelligence, programme evaluation, and stakeholder mapping.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6583680" y="4983480"/>
            <a:ext cx="4800600" cy="1097280"/>
          </a:xfrm>
          <a:prstGeom prst="roundRect">
            <a:avLst>
              <a:gd name="adj" fmla="val 6667"/>
            </a:avLst>
          </a:prstGeom>
          <a:solidFill>
            <a:srgbClr val="EAF6F4"/>
          </a:solidFill>
          <a:ln/>
        </p:spPr>
      </p:sp>
      <p:sp>
        <p:nvSpPr>
          <p:cNvPr id="28" name="Text 24"/>
          <p:cNvSpPr/>
          <p:nvPr/>
        </p:nvSpPr>
        <p:spPr>
          <a:xfrm>
            <a:off x="6766560" y="50749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6766560" y="5321808"/>
            <a:ext cx="4434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policy brief outline on one priority MSME issue using AI-generated insights.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31" name="Text 27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02809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828800" y="3657600"/>
            <a:ext cx="4572000" cy="4572000"/>
          </a:xfrm>
          <a:prstGeom prst="ellipse">
            <a:avLst/>
          </a:prstGeom>
          <a:solidFill>
            <a:srgbClr val="02C39A">
              <a:alpha val="2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822960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1060704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9202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237744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Practical Applications of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Generative AI for MSMEs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640080" y="4069080"/>
            <a:ext cx="86868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Two transitions from conceptual learning to practical application. Participants engage in structured sessions on specific AI use cases — business planning, marketing, financial management, policy development, and communication — before culminating in hands-on practical exercises with live AI tools.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Programme Structure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days, two purposes — building AI literacy, then applying it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40680" cy="466344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554480"/>
            <a:ext cx="5440680" cy="777240"/>
          </a:xfrm>
          <a:prstGeom prst="rect">
            <a:avLst/>
          </a:prstGeom>
          <a:solidFill>
            <a:srgbClr val="0B254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64208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514600"/>
            <a:ext cx="48006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— Digital Transformation &amp; GenAI Foundations</a:t>
            </a:r>
            <a:endParaRPr lang="en-US" sz="1400" dirty="0"/>
          </a:p>
          <a:p>
            <a:pPr marL="0" indent="0">
              <a:buNone/>
            </a:pPr>
            <a:r>
              <a:rPr lang="en-US" sz="12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90-minute interactive lecture covering 4IR, digital enablers, an introduction to Generative AI, and ethical AI use.</a:t>
            </a:r>
            <a:endParaRPr lang="en-US" sz="1400" dirty="0"/>
          </a:p>
          <a:p>
            <a:pPr marL="0" indent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 — Parallel Group Discussions</a:t>
            </a:r>
            <a:endParaRPr lang="en-US" sz="1400" dirty="0"/>
          </a:p>
          <a:p>
            <a:pPr marL="0" indent="0">
              <a:buNone/>
            </a:pPr>
            <a:r>
              <a:rPr lang="en-US" sz="12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105 minutes of structured discussion across six thematic groups, plus a 60-minute plenary debrief.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554480"/>
            <a:ext cx="5440680" cy="466344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263640" y="1554480"/>
            <a:ext cx="5440680" cy="7772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0" y="1664208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583680" y="2514600"/>
            <a:ext cx="48006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Applications of Generative AI for MSMEs</a:t>
            </a:r>
            <a:endParaRPr lang="en-US" sz="1400" dirty="0"/>
          </a:p>
          <a:p>
            <a:pPr marL="0" indent="0">
              <a:buNone/>
            </a:pPr>
            <a:r>
              <a:rPr lang="en-US" sz="12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Shifts from concepts to hands-on practice across real MSME use cases.</a:t>
            </a:r>
            <a:endParaRPr lang="en-US" sz="1400" dirty="0"/>
          </a:p>
          <a:p>
            <a:pPr marL="0" indent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marL="0" indent="0">
              <a:buNone/>
            </a:pPr>
            <a:r>
              <a:rPr lang="en-US" sz="13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areas: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planning, marketing, financial management, policy development and communication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practical exercises using live AI tools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200400"/>
            <a:ext cx="5486400" cy="5486400"/>
          </a:xfrm>
          <a:prstGeom prst="ellipse">
            <a:avLst/>
          </a:prstGeom>
          <a:solidFill>
            <a:srgbClr val="028090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1188720"/>
            <a:ext cx="1005840" cy="10058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98" y="1450238"/>
            <a:ext cx="482803" cy="48280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2377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 ·  SESSION 2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94360" y="27889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 Transformation &amp; the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of MSMEs with Generative AI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640080" y="45720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</a:t>
            </a:r>
            <a:r>
              <a:rPr lang="en-US" sz="13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    </a:t>
            </a: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Delivery: </a:t>
            </a:r>
            <a:r>
              <a:rPr lang="en-US" sz="13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lecture, live demo, video examples, Q&amp;A    </a:t>
            </a: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Facilitator: </a:t>
            </a:r>
            <a:r>
              <a:rPr lang="en-US" sz="13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Transformation / AI Specialist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2.1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 Transformation and the Future of MSMEs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81" y="1747601"/>
            <a:ext cx="272125" cy="2721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581912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4IR &amp; the Digital Economy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1417320" y="189280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Defining the Fourth Industrial Revolution and its implications for MSMEs.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40080" y="2468880"/>
            <a:ext cx="566928" cy="566928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81" y="2616281"/>
            <a:ext cx="272125" cy="27212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17320" y="2450592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Digital Enablers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417320" y="276148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money, e-commerce, cloud computing, and data analytics.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640080" y="333756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81" y="3484961"/>
            <a:ext cx="272125" cy="27212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17320" y="3319272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Nigeria's Policy Landscape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1417320" y="363016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Nigeria's Digital Economy Policy and NITDA's framework for digital inclusion.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640080" y="4206240"/>
            <a:ext cx="566928" cy="566928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481" y="4353641"/>
            <a:ext cx="272125" cy="27212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417320" y="4187952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Barriers to Adoption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1417320" y="449884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barriers to digital adoption among Nigerian MSMEs and how to overcome them.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6949440" y="1600200"/>
            <a:ext cx="4663440" cy="3931920"/>
          </a:xfrm>
          <a:prstGeom prst="roundRect">
            <a:avLst>
              <a:gd name="adj" fmla="val 2791"/>
            </a:avLst>
          </a:prstGeom>
          <a:solidFill>
            <a:srgbClr val="0B254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269480" y="1920240"/>
            <a:ext cx="594360" cy="5943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4014" y="2074774"/>
            <a:ext cx="285293" cy="28529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223760" y="265176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SMEDAN–GIZ DTC Partnership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7223760" y="306324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Digitalisation Service Points (DSPs)</a:t>
            </a:r>
            <a:endParaRPr lang="en-US" sz="1250" dirty="0"/>
          </a:p>
        </p:txBody>
      </p:sp>
      <p:sp>
        <p:nvSpPr>
          <p:cNvPr id="25" name="Text 18"/>
          <p:cNvSpPr/>
          <p:nvPr/>
        </p:nvSpPr>
        <p:spPr>
          <a:xfrm>
            <a:off x="7223760" y="3520440"/>
            <a:ext cx="40233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DSPs and digital readiness assessment tools form the backbone of enabling MSMEs to take their first confident steps into digital adoption — connecting communities to relevant, accessible digital infrastructure.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27" name="Text 20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2.2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 to Generative Artificial Intelligence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56692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Artificial Intelligence?</a:t>
            </a:r>
            <a:endParaRPr lang="en-US" sz="1350" dirty="0"/>
          </a:p>
          <a:p>
            <a:pPr marL="685800" lvl="1" indent="-342900">
              <a:spcAft>
                <a:spcPts val="800"/>
              </a:spcAft>
              <a:buSzPct val="100000"/>
              <a:buChar char="–"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narrow AI to generative models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Generative AI Works</a:t>
            </a:r>
            <a:endParaRPr lang="en-US" sz="1350" dirty="0"/>
          </a:p>
          <a:p>
            <a:pPr marL="685800" lvl="1" indent="-342900">
              <a:spcAft>
                <a:spcPts val="800"/>
              </a:spcAft>
              <a:buSzPct val="100000"/>
              <a:buChar char="–"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LLMs, image generation, and multimodal AI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GenAI vs. Traditional AI</a:t>
            </a:r>
            <a:endParaRPr lang="en-US" sz="1350" dirty="0"/>
          </a:p>
          <a:p>
            <a:pPr marL="685800" lvl="1" indent="-342900">
              <a:spcAft>
                <a:spcPts val="800"/>
              </a:spcAft>
              <a:buSzPct val="100000"/>
              <a:buChar char="–"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Creativity, context, and conversational capability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 Basics</a:t>
            </a:r>
            <a:endParaRPr lang="en-US" sz="1350" dirty="0"/>
          </a:p>
          <a:p>
            <a:pPr marL="685800" lvl="1" indent="-342900">
              <a:spcAft>
                <a:spcPts val="800"/>
              </a:spcAft>
              <a:buSzPct val="100000"/>
              <a:buChar char="–"/>
            </a:pPr>
            <a:r>
              <a:rPr lang="en-US" sz="115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effective prompts for quality outputs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0" y="1600200"/>
            <a:ext cx="5029200" cy="1920240"/>
          </a:xfrm>
          <a:prstGeom prst="roundRect">
            <a:avLst>
              <a:gd name="adj" fmla="val 4762"/>
            </a:avLst>
          </a:prstGeom>
          <a:solidFill>
            <a:srgbClr val="EAF6F4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12280" y="1737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GenAI Platforms for MSMEs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812280" y="2148840"/>
            <a:ext cx="45720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60000"/>
              </a:lnSpc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  ·   Claude   ·   Gemini   ·   Copilot   ·   Jasper   ·   Canva AI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583680" y="3749040"/>
            <a:ext cx="5029200" cy="1874520"/>
          </a:xfrm>
          <a:prstGeom prst="roundRect">
            <a:avLst>
              <a:gd name="adj" fmla="val 4878"/>
            </a:avLst>
          </a:prstGeom>
          <a:solidFill>
            <a:srgbClr val="0B254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12280" y="3931920"/>
            <a:ext cx="502920" cy="5029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039" y="4062679"/>
            <a:ext cx="241402" cy="24140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452360" y="395020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Demonstration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812280" y="4526280"/>
            <a:ext cx="45720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Generating a business plan outline, writing an email, and creating a marketing post — live, in front of participants.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2.3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Ethical Use of AI in Enterprise Development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2345C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96596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886" y="2108606"/>
            <a:ext cx="263347" cy="2633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65176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to Understand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7240" y="3063240"/>
            <a:ext cx="21488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C5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bias, hallucinations, and misinformation risks.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401568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2345C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630168" y="196596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814" y="2108606"/>
            <a:ext cx="263347" cy="26334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630168" y="265176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&amp; IP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630168" y="3063240"/>
            <a:ext cx="21488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C5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and intellectual property considerations when using AI tools.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254496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2345C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483096" y="196596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5742" y="2108606"/>
            <a:ext cx="263347" cy="26334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83096" y="265176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Frameworks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483096" y="3063240"/>
            <a:ext cx="21488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C5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UNESCO Recommendation on AI Ethics and OECD AI Principles.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9107424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2345C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336024" y="196596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8670" y="2108606"/>
            <a:ext cx="263347" cy="26334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336024" y="265176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Inclusion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9336024" y="3063240"/>
            <a:ext cx="21488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C5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Ensuring AI tools are accessible to persons with disabilities and informal sector operators.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548640" y="4251960"/>
            <a:ext cx="11164824" cy="1691640"/>
          </a:xfrm>
          <a:prstGeom prst="roundRect">
            <a:avLst>
              <a:gd name="adj" fmla="val 5405"/>
            </a:avLst>
          </a:prstGeom>
          <a:solidFill>
            <a:srgbClr val="02809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19"/>
          <p:cNvSpPr/>
          <p:nvPr/>
        </p:nvSpPr>
        <p:spPr>
          <a:xfrm>
            <a:off x="868680" y="44348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Nigeria's Emerging AI Governance Landscape</a:t>
            </a:r>
            <a:endParaRPr lang="en-US" sz="1400" dirty="0"/>
          </a:p>
        </p:txBody>
      </p:sp>
      <p:sp>
        <p:nvSpPr>
          <p:cNvPr id="26" name="Text 20"/>
          <p:cNvSpPr/>
          <p:nvPr/>
        </p:nvSpPr>
        <p:spPr>
          <a:xfrm>
            <a:off x="868680" y="4800600"/>
            <a:ext cx="1049731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EA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enterprise responsibility within Nigeria's evolving AI governance framework — and applying a practical checklist of 10 rules for ethical AI use in business.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28" name="Text 22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2 — Learning Outcomes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session, participants will be able to: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611880" cy="338328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43100" y="224028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070" y="245425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0574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7D6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22960" y="3337560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Generative AI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4023360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Generative AI from other technologies and articulate how it works.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434840" y="1828800"/>
            <a:ext cx="3611880" cy="338328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829300" y="2240280"/>
            <a:ext cx="822960" cy="82296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270" y="2454250"/>
            <a:ext cx="395021" cy="39502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63440" y="20574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7D6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709160" y="3337560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a Basic Prompt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800600" y="4023360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basic prompt and generate useful output using at least one AI tool.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8321040" y="1828800"/>
            <a:ext cx="3611880" cy="338328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715500" y="224028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9470" y="2454250"/>
            <a:ext cx="395021" cy="39502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549640" y="20574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7D6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8595360" y="3337560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Ethical Risks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8686800" y="4023360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the ethical risks of AI use and apply responsible AI principles.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-1828800"/>
            <a:ext cx="5486400" cy="5486400"/>
          </a:xfrm>
          <a:prstGeom prst="ellipse">
            <a:avLst/>
          </a:prstGeom>
          <a:solidFill>
            <a:srgbClr val="028090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54864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62" y="75072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 ·  SESSION 3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94360" y="17830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Parallel Group Discussions — AI &amp; Enterprise Themes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640080" y="2377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</a:t>
            </a:r>
            <a:r>
              <a:rPr lang="en-US" sz="13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105 min discussion + 60 min debrief    </a:t>
            </a: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Groups: </a:t>
            </a:r>
            <a:r>
              <a:rPr lang="en-US" sz="13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(6) groups of mixed participants (A–F)</a:t>
            </a:r>
            <a:endParaRPr lang="en-US" sz="1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880360"/>
          <a:ext cx="11064240" cy="3291840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GROUP</a:t>
                      </a:r>
                      <a:endParaRPr lang="en-US" sz="110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DISCUSSION THEME</a:t>
                      </a:r>
                      <a:endParaRPr lang="en-US" sz="110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FOCUS AREA</a:t>
                      </a:r>
                      <a:endParaRPr lang="en-US" sz="110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LEAD FACILITATOR</a:t>
                      </a:r>
                      <a:endParaRPr lang="en-US" sz="110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A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Ethical Use of AI in Enterprise Development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Ethics, Governance &amp; Responsible AI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Dr Bunmi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B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Developing Strategies to Meet SDGs with GenAI Tools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Sustainability &amp; Development Goals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Dr Sam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C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AI Tools for Business Communication &amp; Proposal Writing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Communication &amp; Documentation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Dr Sam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D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AI Tools for Financial Management &amp; Record Keeping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Finance &amp; Operations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Dr Bunmi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E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AI Tools for Marketing &amp; Customer Engagement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Marketing &amp; Growth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Dr Bunmi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F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AI Tools for Enhancing MSME Development &amp; Policymaking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Policy &amp; Ecosystem Development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B2545"/>
                          </a:solidFill>
                        </a:rPr>
                        <a:t>Prof Fisher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440680" cy="5806440"/>
          </a:xfrm>
          <a:prstGeom prst="roundRect">
            <a:avLst>
              <a:gd name="adj" fmla="val 201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548640" y="502920"/>
            <a:ext cx="5440680" cy="9144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56692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A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68680" y="896112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Use of AI in Enterprise Development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68680" y="160020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" y="1742846"/>
            <a:ext cx="263347" cy="26334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627632"/>
            <a:ext cx="4160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Ethics, Governance &amp; Responsible AI · Lead: Dr Bunmi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68680" y="23317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QUESTIONS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68680" y="2606040"/>
            <a:ext cx="4800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greatest ethical risks of AI for Nigerian MSMEs? How should AI outputs be verified before business use?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68680" y="37033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FOCUS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868680" y="3977640"/>
            <a:ext cx="4800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examples of AI misinformation, bias in lending algorithms, and data privacy breaches.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68680" y="4983480"/>
            <a:ext cx="4800600" cy="1097280"/>
          </a:xfrm>
          <a:prstGeom prst="roundRect">
            <a:avLst>
              <a:gd name="adj" fmla="val 6667"/>
            </a:avLst>
          </a:prstGeom>
          <a:solidFill>
            <a:srgbClr val="EAF6F4"/>
          </a:solidFill>
          <a:ln/>
        </p:spPr>
      </p:sp>
      <p:sp>
        <p:nvSpPr>
          <p:cNvPr id="14" name="Text 11"/>
          <p:cNvSpPr/>
          <p:nvPr/>
        </p:nvSpPr>
        <p:spPr>
          <a:xfrm>
            <a:off x="1051560" y="50749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051560" y="5321808"/>
            <a:ext cx="4434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five-point Ethical AI Charter for MSME Use.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502920"/>
            <a:ext cx="5440680" cy="5806440"/>
          </a:xfrm>
          <a:prstGeom prst="roundRect">
            <a:avLst>
              <a:gd name="adj" fmla="val 201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263640" y="502920"/>
            <a:ext cx="5440680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8" name="Text 15"/>
          <p:cNvSpPr/>
          <p:nvPr/>
        </p:nvSpPr>
        <p:spPr>
          <a:xfrm>
            <a:off x="6583680" y="56692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B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583680" y="896112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Developing Strategies to Meet SDGs with Generative AI Tools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6583680" y="1600200"/>
            <a:ext cx="548640" cy="5486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326" y="1742846"/>
            <a:ext cx="263347" cy="263347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223760" y="1627632"/>
            <a:ext cx="4160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Sustainability &amp; Development Goals · Lead: Dr Sam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6583680" y="23317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QUESTIONS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6583680" y="2606040"/>
            <a:ext cx="4800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SDGs are most relevant to your enterprise or sector? How can AI tools support progress toward those goals?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6583680" y="37033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FOCUS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6583680" y="3977640"/>
            <a:ext cx="4800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4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SDG mapping exercises and examples from Global South enterprises using AI for sustainability.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6583680" y="4983480"/>
            <a:ext cx="4800600" cy="1097280"/>
          </a:xfrm>
          <a:prstGeom prst="roundRect">
            <a:avLst>
              <a:gd name="adj" fmla="val 6667"/>
            </a:avLst>
          </a:prstGeom>
          <a:solidFill>
            <a:srgbClr val="EAF6F4"/>
          </a:solidFill>
          <a:ln/>
        </p:spPr>
      </p:sp>
      <p:sp>
        <p:nvSpPr>
          <p:cNvPr id="28" name="Text 24"/>
          <p:cNvSpPr/>
          <p:nvPr/>
        </p:nvSpPr>
        <p:spPr>
          <a:xfrm>
            <a:off x="6766560" y="50749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6766560" y="5321808"/>
            <a:ext cx="4434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SDG–AI Strategy Matrix for a sample MSME.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914400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  <p:sp>
        <p:nvSpPr>
          <p:cNvPr id="31" name="Text 27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GenAI &amp; Enterprise Resilience Training Curriculum for MSMEs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1300</Words>
  <Application>Microsoft Office PowerPoint</Application>
  <PresentationFormat>Widescreen</PresentationFormat>
  <Paragraphs>202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GenAI &amp; Enterprise Resilience Training for MSMEs</dc:title>
  <dc:subject>PptxGenJS Presentation</dc:subject>
  <dc:creator>SMEDAN</dc:creator>
  <cp:lastModifiedBy>Ke Liu</cp:lastModifiedBy>
  <cp:revision>2</cp:revision>
  <dcterms:created xsi:type="dcterms:W3CDTF">2026-06-30T13:22:14Z</dcterms:created>
  <dcterms:modified xsi:type="dcterms:W3CDTF">2026-06-30T13:36:16Z</dcterms:modified>
</cp:coreProperties>
</file>