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6667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2194560"/>
            <a:ext cx="5943600" cy="5943600"/>
          </a:xfrm>
          <a:prstGeom prst="ellipse">
            <a:avLst/>
          </a:prstGeom>
          <a:solidFill>
            <a:srgbClr val="065A82">
              <a:alpha val="6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4389120"/>
            <a:ext cx="4572000" cy="4572000"/>
          </a:xfrm>
          <a:prstGeom prst="ellipse">
            <a:avLst/>
          </a:prstGeom>
          <a:solidFill>
            <a:srgbClr val="1C7293">
              <a:alpha val="4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3716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THREE-DAY CAPACITY BUILDING PROGRAMME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82880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731520" y="2788920"/>
            <a:ext cx="9601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3000" dirty="0">
                <a:solidFill>
                  <a:srgbClr val="F4F8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Policy Review and Generative AI for</a:t>
            </a:r>
            <a:endParaRPr lang="en-US" sz="300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3000" dirty="0">
                <a:solidFill>
                  <a:srgbClr val="F4F8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MSMEs Development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731520" y="4434840"/>
            <a:ext cx="502920" cy="36576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461772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7C8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Sessions: Policy Pillars  •  Group Presentations  •  Policy Dialogue &amp; Stakeholder Engagement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31520" y="61264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8AA2B8"/>
                </a:solidFill>
              </a:rPr>
              <a:t>SMEDAN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34440"/>
          </a:xfrm>
          <a:prstGeom prst="rect">
            <a:avLst/>
          </a:prstGeom>
          <a:solidFill>
            <a:srgbClr val="21295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7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4572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Policy Review Status &amp; Implementation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640080" y="1737360"/>
            <a:ext cx="5120640" cy="1371600"/>
          </a:xfrm>
          <a:prstGeom prst="roundRect">
            <a:avLst>
              <a:gd name="adj" fmla="val 5333"/>
            </a:avLst>
          </a:prstGeom>
          <a:solidFill>
            <a:srgbClr val="F4F8FA"/>
          </a:solidFill>
          <a:ln/>
          <a:effectLst>
            <a:outerShdw blurRad="101600" dist="381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033272" y="2039112"/>
            <a:ext cx="768096" cy="768096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094" y="2211934"/>
            <a:ext cx="422453" cy="42245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011680" y="2029968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2011680" y="2359152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 minutes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5989320" y="1737360"/>
            <a:ext cx="5532120" cy="1371600"/>
          </a:xfrm>
          <a:prstGeom prst="roundRect">
            <a:avLst>
              <a:gd name="adj" fmla="val 5333"/>
            </a:avLst>
          </a:prstGeom>
          <a:solidFill>
            <a:srgbClr val="F4F8FA"/>
          </a:solidFill>
          <a:ln/>
          <a:effectLst>
            <a:outerShdw blurRad="101600" dist="381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382512" y="2039112"/>
            <a:ext cx="768096" cy="768096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5334" y="2211934"/>
            <a:ext cx="422453" cy="42245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360920" y="193852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Format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360920" y="2240280"/>
            <a:ext cx="4023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Policy Dialogue, Case Studies,</a:t>
            </a:r>
            <a:endParaRPr lang="en-US" sz="16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Facilitated Discussion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640080" y="3657600"/>
            <a:ext cx="10881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session reviews the status of MSME policy implementation across seven strategic pillars, anchoring the day's group work and stakeholder dialogue.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640080" y="60350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next: the Seven Pillars of the Policy →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 PILLARS OF THE POLICY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Strategic Framework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36880" y="1508760"/>
            <a:ext cx="2606040" cy="2057400"/>
          </a:xfrm>
          <a:prstGeom prst="roundRect">
            <a:avLst>
              <a:gd name="adj" fmla="val 3556"/>
            </a:avLst>
          </a:prstGeom>
          <a:solidFill>
            <a:srgbClr val="065A82">
              <a:alpha val="85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574140" y="1764792"/>
            <a:ext cx="731520" cy="7315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8732" y="1929384"/>
            <a:ext cx="402336" cy="40233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46608" y="2606040"/>
            <a:ext cx="238658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to</a:t>
            </a:r>
            <a:endParaRPr lang="en-US" sz="125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3407512" y="1508760"/>
            <a:ext cx="2606040" cy="2057400"/>
          </a:xfrm>
          <a:prstGeom prst="roundRect">
            <a:avLst>
              <a:gd name="adj" fmla="val 3556"/>
            </a:avLst>
          </a:prstGeom>
          <a:solidFill>
            <a:srgbClr val="065A82">
              <a:alpha val="85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4344772" y="1764792"/>
            <a:ext cx="731520" cy="7315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9364" y="1929384"/>
            <a:ext cx="402336" cy="40233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517240" y="2606040"/>
            <a:ext cx="238658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Simplified Regulatory &amp;</a:t>
            </a:r>
            <a:endParaRPr lang="en-US" sz="125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Enabling Environment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6178144" y="1508760"/>
            <a:ext cx="2606040" cy="2057400"/>
          </a:xfrm>
          <a:prstGeom prst="roundRect">
            <a:avLst>
              <a:gd name="adj" fmla="val 3556"/>
            </a:avLst>
          </a:prstGeom>
          <a:solidFill>
            <a:srgbClr val="065A82">
              <a:alpha val="85000"/>
            </a:srgbClr>
          </a:solidFill>
          <a:ln/>
        </p:spPr>
      </p:sp>
      <p:sp>
        <p:nvSpPr>
          <p:cNvPr id="13" name="Shape 9"/>
          <p:cNvSpPr/>
          <p:nvPr/>
        </p:nvSpPr>
        <p:spPr>
          <a:xfrm>
            <a:off x="7115404" y="1764792"/>
            <a:ext cx="731520" cy="7315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9996" y="1929384"/>
            <a:ext cx="402336" cy="40233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287872" y="2606040"/>
            <a:ext cx="238658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Skills, Entrepreneurship &amp;</a:t>
            </a:r>
            <a:endParaRPr lang="en-US" sz="125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Development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8948776" y="1508760"/>
            <a:ext cx="2606040" cy="2057400"/>
          </a:xfrm>
          <a:prstGeom prst="roundRect">
            <a:avLst>
              <a:gd name="adj" fmla="val 3556"/>
            </a:avLst>
          </a:prstGeom>
          <a:solidFill>
            <a:srgbClr val="065A82">
              <a:alpha val="85000"/>
            </a:srgbClr>
          </a:solidFill>
          <a:ln/>
        </p:spPr>
      </p:sp>
      <p:sp>
        <p:nvSpPr>
          <p:cNvPr id="17" name="Shape 12"/>
          <p:cNvSpPr/>
          <p:nvPr/>
        </p:nvSpPr>
        <p:spPr>
          <a:xfrm>
            <a:off x="9886036" y="1764792"/>
            <a:ext cx="731520" cy="7315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0628" y="1929384"/>
            <a:ext cx="402336" cy="40233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058504" y="2606040"/>
            <a:ext cx="238658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Digitalization, Technology</a:t>
            </a:r>
            <a:endParaRPr lang="en-US" sz="125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&amp; Innovation</a:t>
            </a:r>
            <a:endParaRPr lang="en-US" sz="1250" dirty="0"/>
          </a:p>
        </p:txBody>
      </p:sp>
      <p:sp>
        <p:nvSpPr>
          <p:cNvPr id="20" name="Shape 14"/>
          <p:cNvSpPr/>
          <p:nvPr/>
        </p:nvSpPr>
        <p:spPr>
          <a:xfrm>
            <a:off x="636880" y="3794760"/>
            <a:ext cx="2606040" cy="2057400"/>
          </a:xfrm>
          <a:prstGeom prst="roundRect">
            <a:avLst>
              <a:gd name="adj" fmla="val 3556"/>
            </a:avLst>
          </a:prstGeom>
          <a:solidFill>
            <a:srgbClr val="065A82">
              <a:alpha val="85000"/>
            </a:srgbClr>
          </a:solidFill>
          <a:ln/>
        </p:spPr>
      </p:sp>
      <p:sp>
        <p:nvSpPr>
          <p:cNvPr id="21" name="Shape 15"/>
          <p:cNvSpPr/>
          <p:nvPr/>
        </p:nvSpPr>
        <p:spPr>
          <a:xfrm>
            <a:off x="1574140" y="4050792"/>
            <a:ext cx="731520" cy="7315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8732" y="4215384"/>
            <a:ext cx="402336" cy="40233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46608" y="4892040"/>
            <a:ext cx="238658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&amp;</a:t>
            </a:r>
            <a:endParaRPr lang="en-US" sz="125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Cluster Development</a:t>
            </a:r>
            <a:endParaRPr lang="en-US" sz="1250" dirty="0"/>
          </a:p>
        </p:txBody>
      </p:sp>
      <p:sp>
        <p:nvSpPr>
          <p:cNvPr id="24" name="Shape 17"/>
          <p:cNvSpPr/>
          <p:nvPr/>
        </p:nvSpPr>
        <p:spPr>
          <a:xfrm>
            <a:off x="3407512" y="3794760"/>
            <a:ext cx="2606040" cy="2057400"/>
          </a:xfrm>
          <a:prstGeom prst="roundRect">
            <a:avLst>
              <a:gd name="adj" fmla="val 3556"/>
            </a:avLst>
          </a:prstGeom>
          <a:solidFill>
            <a:srgbClr val="065A82">
              <a:alpha val="85000"/>
            </a:srgbClr>
          </a:solidFill>
          <a:ln/>
        </p:spPr>
      </p:sp>
      <p:sp>
        <p:nvSpPr>
          <p:cNvPr id="25" name="Shape 18"/>
          <p:cNvSpPr/>
          <p:nvPr/>
        </p:nvSpPr>
        <p:spPr>
          <a:xfrm>
            <a:off x="4344772" y="4050792"/>
            <a:ext cx="731520" cy="7315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9364" y="4215384"/>
            <a:ext cx="402336" cy="402336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3517240" y="4892040"/>
            <a:ext cx="238658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Access, Value Chain</a:t>
            </a:r>
            <a:endParaRPr lang="en-US" sz="125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Linkages &amp; Export Promotion</a:t>
            </a:r>
            <a:endParaRPr lang="en-US" sz="1250" dirty="0"/>
          </a:p>
        </p:txBody>
      </p:sp>
      <p:sp>
        <p:nvSpPr>
          <p:cNvPr id="28" name="Shape 20"/>
          <p:cNvSpPr/>
          <p:nvPr/>
        </p:nvSpPr>
        <p:spPr>
          <a:xfrm>
            <a:off x="6178144" y="3794760"/>
            <a:ext cx="2606040" cy="2057400"/>
          </a:xfrm>
          <a:prstGeom prst="roundRect">
            <a:avLst>
              <a:gd name="adj" fmla="val 3556"/>
            </a:avLst>
          </a:prstGeom>
          <a:solidFill>
            <a:srgbClr val="065A82">
              <a:alpha val="85000"/>
            </a:srgbClr>
          </a:solidFill>
          <a:ln/>
        </p:spPr>
      </p:sp>
      <p:sp>
        <p:nvSpPr>
          <p:cNvPr id="29" name="Shape 21"/>
          <p:cNvSpPr/>
          <p:nvPr/>
        </p:nvSpPr>
        <p:spPr>
          <a:xfrm>
            <a:off x="7115404" y="4050792"/>
            <a:ext cx="731520" cy="7315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996" y="4215384"/>
            <a:ext cx="402336" cy="402336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6287872" y="4892040"/>
            <a:ext cx="238658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Inclusion, Resilience &amp;</a:t>
            </a:r>
            <a:endParaRPr lang="en-US" sz="125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Sustainable MSME Development</a:t>
            </a:r>
            <a:endParaRPr lang="en-US" sz="1250" dirty="0"/>
          </a:p>
        </p:txBody>
      </p:sp>
      <p:sp>
        <p:nvSpPr>
          <p:cNvPr id="32" name="Shape 23"/>
          <p:cNvSpPr/>
          <p:nvPr/>
        </p:nvSpPr>
        <p:spPr>
          <a:xfrm>
            <a:off x="8948776" y="3794760"/>
            <a:ext cx="2606040" cy="2057400"/>
          </a:xfrm>
          <a:prstGeom prst="roundRect">
            <a:avLst>
              <a:gd name="adj" fmla="val 3556"/>
            </a:avLst>
          </a:prstGeom>
          <a:solidFill>
            <a:srgbClr val="E8A33D">
              <a:alpha val="90000"/>
            </a:srgbClr>
          </a:solidFill>
          <a:ln/>
        </p:spPr>
      </p:sp>
      <p:sp>
        <p:nvSpPr>
          <p:cNvPr id="33" name="Text 24"/>
          <p:cNvSpPr/>
          <p:nvPr/>
        </p:nvSpPr>
        <p:spPr>
          <a:xfrm>
            <a:off x="8948776" y="4023360"/>
            <a:ext cx="2606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4400" dirty="0"/>
          </a:p>
        </p:txBody>
      </p:sp>
      <p:sp>
        <p:nvSpPr>
          <p:cNvPr id="34" name="Text 25"/>
          <p:cNvSpPr/>
          <p:nvPr/>
        </p:nvSpPr>
        <p:spPr>
          <a:xfrm>
            <a:off x="9058504" y="4892040"/>
            <a:ext cx="238658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Pillars guiding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MSME policy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1295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64592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DISCUSSION THEMES &amp; GUIDE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Each Group Maps to a Key Policy Area</a:t>
            </a:r>
            <a:endParaRPr lang="en-US" sz="23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25880"/>
          <a:ext cx="11064240" cy="5120640"/>
        </p:xfrm>
        <a:graphic>
          <a:graphicData uri="http://schemas.openxmlformats.org/drawingml/2006/table">
            <a:tbl>
              <a:tblPr/>
              <a:tblGrid>
                <a:gridCol w="118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12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3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Discussion Theme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Focus Area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2129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Group 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Access to Finance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Qualification, documentation, collateral, grants, guarantee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2129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Group B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Simplified Regulatory &amp; Enabling Environment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Products and services certification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2129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Group C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Skills, Entrepreneurship &amp; Enterprise Development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Capacity building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2129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Group 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Digitalization, Technology Adoption &amp; Innovation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Artificial Intelligence (AI)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2129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Group 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Infrastructure &amp; Cluster Development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Industrial Development Centres (IDC)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2129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Group F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Market Access, Value Chain Linkages &amp; Export Promotion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Exhibitions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2129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Group G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Inclusion, Resilience &amp; Sustainable MSME Development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People with special needs, women, youth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64008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Facilitator: All — every facilitator supports across all seven groups.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344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4572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Presentations &amp; Action Plans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640080" y="1783080"/>
            <a:ext cx="10881360" cy="1371600"/>
          </a:xfrm>
          <a:prstGeom prst="roundRect">
            <a:avLst>
              <a:gd name="adj" fmla="val 5333"/>
            </a:avLst>
          </a:prstGeom>
          <a:solidFill>
            <a:srgbClr val="F4F8FA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078992" y="2084832"/>
            <a:ext cx="768096" cy="768096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814" y="2257654"/>
            <a:ext cx="422453" cy="42245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148840" y="2011680"/>
            <a:ext cx="8961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2148840" y="2377440"/>
            <a:ext cx="89611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 minutes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40080" y="3429000"/>
            <a:ext cx="10881360" cy="1371600"/>
          </a:xfrm>
          <a:prstGeom prst="roundRect">
            <a:avLst>
              <a:gd name="adj" fmla="val 5333"/>
            </a:avLst>
          </a:prstGeom>
          <a:solidFill>
            <a:srgbClr val="F4F8FA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1078992" y="3730752"/>
            <a:ext cx="768096" cy="768096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1814" y="3903574"/>
            <a:ext cx="422453" cy="42245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2148840" y="3657600"/>
            <a:ext cx="8961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2148840" y="4023360"/>
            <a:ext cx="89611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group presents (8–10 minutes), followed by 3–5 minutes of Q&amp;A</a:t>
            </a:r>
            <a:endParaRPr lang="en-US" sz="1500" dirty="0"/>
          </a:p>
        </p:txBody>
      </p:sp>
      <p:sp>
        <p:nvSpPr>
          <p:cNvPr id="15" name="Shape 11"/>
          <p:cNvSpPr/>
          <p:nvPr/>
        </p:nvSpPr>
        <p:spPr>
          <a:xfrm>
            <a:off x="640080" y="5074920"/>
            <a:ext cx="10881360" cy="1371600"/>
          </a:xfrm>
          <a:prstGeom prst="roundRect">
            <a:avLst>
              <a:gd name="adj" fmla="val 5333"/>
            </a:avLst>
          </a:prstGeom>
          <a:solidFill>
            <a:srgbClr val="F4F8FA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1078992" y="5376672"/>
            <a:ext cx="768096" cy="768096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1814" y="5549494"/>
            <a:ext cx="422453" cy="422453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2148840" y="5303520"/>
            <a:ext cx="8961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2148840" y="5669280"/>
            <a:ext cx="89611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action plan plus an oral presentation, using slides or a flipchart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3444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4572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Policy Dialogue &amp; Stakeholder Engagement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640080" y="1783080"/>
            <a:ext cx="5212080" cy="4206240"/>
          </a:xfrm>
          <a:prstGeom prst="roundRect">
            <a:avLst>
              <a:gd name="adj" fmla="val 1739"/>
            </a:avLst>
          </a:prstGeom>
          <a:solidFill>
            <a:srgbClr val="F4F8FA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051560" y="2057400"/>
            <a:ext cx="731520" cy="73152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152" y="2221992"/>
            <a:ext cx="402336" cy="40233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65960" y="21488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965960" y="2450592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75 minutes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914400" y="32461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914400" y="3566160"/>
            <a:ext cx="45720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Roundtable Dialogue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Microphone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Commitments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914400" y="48920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Invitees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914400" y="5212080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SMEDAN Leadership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Representative MDAs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 Partners (GIZ DTC, NESG, etc.)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126480" y="1783080"/>
            <a:ext cx="5394960" cy="4206240"/>
          </a:xfrm>
          <a:prstGeom prst="roundRect">
            <a:avLst>
              <a:gd name="adj" fmla="val 1739"/>
            </a:avLst>
          </a:prstGeom>
          <a:solidFill>
            <a:srgbClr val="21295C"/>
          </a:solidFill>
          <a:ln/>
        </p:spPr>
      </p:sp>
      <p:sp>
        <p:nvSpPr>
          <p:cNvPr id="15" name="Shape 12"/>
          <p:cNvSpPr/>
          <p:nvPr/>
        </p:nvSpPr>
        <p:spPr>
          <a:xfrm>
            <a:off x="8046720" y="2423160"/>
            <a:ext cx="1554480" cy="155448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6478" y="2772918"/>
            <a:ext cx="854964" cy="854964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6400800" y="4206240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Stakeholder Roundtable</a:t>
            </a:r>
            <a:endParaRPr lang="en-US" sz="1800" dirty="0"/>
          </a:p>
        </p:txBody>
      </p:sp>
      <p:sp>
        <p:nvSpPr>
          <p:cNvPr id="18" name="Text 14"/>
          <p:cNvSpPr/>
          <p:nvPr/>
        </p:nvSpPr>
        <p:spPr>
          <a:xfrm>
            <a:off x="6583680" y="4663440"/>
            <a:ext cx="4480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C7D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Bringing together government, regulators and development partners to align on MSME policy priorities.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 — KEY ACTIVITIES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Synthesis to Commitment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1064240" cy="960120"/>
          </a:xfrm>
          <a:prstGeom prst="roundRect">
            <a:avLst>
              <a:gd name="adj" fmla="val 6667"/>
            </a:avLst>
          </a:prstGeom>
          <a:solidFill>
            <a:srgbClr val="065A82">
              <a:alpha val="82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923544" y="1632204"/>
            <a:ext cx="621792" cy="621792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447" y="1772107"/>
            <a:ext cx="341986" cy="34198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572768"/>
            <a:ext cx="640080" cy="7406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2331720" y="1554480"/>
            <a:ext cx="3657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Synthesis of Learnings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6080760" y="1554480"/>
            <a:ext cx="5394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7D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learnings and recommendations from the three-day programme are synthesized.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548640" y="2532888"/>
            <a:ext cx="11064240" cy="960120"/>
          </a:xfrm>
          <a:prstGeom prst="roundRect">
            <a:avLst>
              <a:gd name="adj" fmla="val 6667"/>
            </a:avLst>
          </a:prstGeom>
          <a:solidFill>
            <a:srgbClr val="065A82">
              <a:alpha val="82000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923544" y="2702052"/>
            <a:ext cx="621792" cy="621792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447" y="2841955"/>
            <a:ext cx="341986" cy="34198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91640" y="2642616"/>
            <a:ext cx="640080" cy="7406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00" dirty="0"/>
          </a:p>
        </p:txBody>
      </p:sp>
      <p:sp>
        <p:nvSpPr>
          <p:cNvPr id="14" name="Text 10"/>
          <p:cNvSpPr/>
          <p:nvPr/>
        </p:nvSpPr>
        <p:spPr>
          <a:xfrm>
            <a:off x="2331720" y="2624328"/>
            <a:ext cx="3657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Policy Dialogue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6080760" y="2624328"/>
            <a:ext cx="5394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7D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policy changes would most accelerate AI adoption among Nigerian MSMEs?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548640" y="3602736"/>
            <a:ext cx="11064240" cy="960120"/>
          </a:xfrm>
          <a:prstGeom prst="roundRect">
            <a:avLst>
              <a:gd name="adj" fmla="val 6667"/>
            </a:avLst>
          </a:prstGeom>
          <a:solidFill>
            <a:srgbClr val="065A82">
              <a:alpha val="82000"/>
            </a:srgbClr>
          </a:solidFill>
          <a:ln/>
        </p:spPr>
      </p:sp>
      <p:sp>
        <p:nvSpPr>
          <p:cNvPr id="17" name="Shape 13"/>
          <p:cNvSpPr/>
          <p:nvPr/>
        </p:nvSpPr>
        <p:spPr>
          <a:xfrm>
            <a:off x="923544" y="3771900"/>
            <a:ext cx="621792" cy="621792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447" y="3911803"/>
            <a:ext cx="341986" cy="34198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91640" y="3712464"/>
            <a:ext cx="640080" cy="7406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200" dirty="0"/>
          </a:p>
        </p:txBody>
      </p:sp>
      <p:sp>
        <p:nvSpPr>
          <p:cNvPr id="20" name="Text 15"/>
          <p:cNvSpPr/>
          <p:nvPr/>
        </p:nvSpPr>
        <p:spPr>
          <a:xfrm>
            <a:off x="2331720" y="3694176"/>
            <a:ext cx="3657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Commitments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6080760" y="3694176"/>
            <a:ext cx="5394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7D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SMEDAN and development partners commit to concrete follow-up actions.</a:t>
            </a:r>
            <a:endParaRPr lang="en-US" sz="1250" dirty="0"/>
          </a:p>
        </p:txBody>
      </p:sp>
      <p:sp>
        <p:nvSpPr>
          <p:cNvPr id="22" name="Shape 17"/>
          <p:cNvSpPr/>
          <p:nvPr/>
        </p:nvSpPr>
        <p:spPr>
          <a:xfrm>
            <a:off x="548640" y="4672584"/>
            <a:ext cx="11064240" cy="960120"/>
          </a:xfrm>
          <a:prstGeom prst="roundRect">
            <a:avLst>
              <a:gd name="adj" fmla="val 6667"/>
            </a:avLst>
          </a:prstGeom>
          <a:solidFill>
            <a:srgbClr val="065A82">
              <a:alpha val="82000"/>
            </a:srgbClr>
          </a:solidFill>
          <a:ln/>
        </p:spPr>
      </p:sp>
      <p:sp>
        <p:nvSpPr>
          <p:cNvPr id="23" name="Shape 18"/>
          <p:cNvSpPr/>
          <p:nvPr/>
        </p:nvSpPr>
        <p:spPr>
          <a:xfrm>
            <a:off x="923544" y="4841748"/>
            <a:ext cx="621792" cy="621792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447" y="4981651"/>
            <a:ext cx="341986" cy="341986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691640" y="4782312"/>
            <a:ext cx="640080" cy="7406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200" dirty="0"/>
          </a:p>
        </p:txBody>
      </p:sp>
      <p:sp>
        <p:nvSpPr>
          <p:cNvPr id="26" name="Text 20"/>
          <p:cNvSpPr/>
          <p:nvPr/>
        </p:nvSpPr>
        <p:spPr>
          <a:xfrm>
            <a:off x="2331720" y="4764024"/>
            <a:ext cx="3657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Participant Pledges</a:t>
            </a:r>
            <a:endParaRPr lang="en-US" sz="1500" dirty="0"/>
          </a:p>
        </p:txBody>
      </p:sp>
      <p:sp>
        <p:nvSpPr>
          <p:cNvPr id="27" name="Text 21"/>
          <p:cNvSpPr/>
          <p:nvPr/>
        </p:nvSpPr>
        <p:spPr>
          <a:xfrm>
            <a:off x="6080760" y="4764024"/>
            <a:ext cx="5394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7D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participant states one AI-driven change to implement within 30 days.</a:t>
            </a:r>
            <a:endParaRPr lang="en-US" sz="1250" dirty="0"/>
          </a:p>
        </p:txBody>
      </p:sp>
      <p:sp>
        <p:nvSpPr>
          <p:cNvPr id="28" name="Shape 22"/>
          <p:cNvSpPr/>
          <p:nvPr/>
        </p:nvSpPr>
        <p:spPr>
          <a:xfrm>
            <a:off x="548640" y="5742432"/>
            <a:ext cx="11064240" cy="960120"/>
          </a:xfrm>
          <a:prstGeom prst="roundRect">
            <a:avLst>
              <a:gd name="adj" fmla="val 6667"/>
            </a:avLst>
          </a:prstGeom>
          <a:solidFill>
            <a:srgbClr val="065A82">
              <a:alpha val="82000"/>
            </a:srgbClr>
          </a:solidFill>
          <a:ln/>
        </p:spPr>
      </p:sp>
      <p:sp>
        <p:nvSpPr>
          <p:cNvPr id="29" name="Shape 23"/>
          <p:cNvSpPr/>
          <p:nvPr/>
        </p:nvSpPr>
        <p:spPr>
          <a:xfrm>
            <a:off x="923544" y="5911596"/>
            <a:ext cx="621792" cy="621792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3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3447" y="6051499"/>
            <a:ext cx="341986" cy="341986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1691640" y="5852160"/>
            <a:ext cx="640080" cy="7406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200" dirty="0"/>
          </a:p>
        </p:txBody>
      </p:sp>
      <p:sp>
        <p:nvSpPr>
          <p:cNvPr id="32" name="Text 25"/>
          <p:cNvSpPr/>
          <p:nvPr/>
        </p:nvSpPr>
        <p:spPr>
          <a:xfrm>
            <a:off x="2331720" y="5833872"/>
            <a:ext cx="3657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 Communiqué</a:t>
            </a:r>
            <a:endParaRPr lang="en-US" sz="1500" dirty="0"/>
          </a:p>
        </p:txBody>
      </p:sp>
      <p:sp>
        <p:nvSpPr>
          <p:cNvPr id="33" name="Text 26"/>
          <p:cNvSpPr/>
          <p:nvPr/>
        </p:nvSpPr>
        <p:spPr>
          <a:xfrm>
            <a:off x="6080760" y="5833872"/>
            <a:ext cx="5394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7D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resolutions and recommendations are adopted for submission to relevant authorities.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286000"/>
            <a:ext cx="5486400" cy="5486400"/>
          </a:xfrm>
          <a:prstGeom prst="ellipse">
            <a:avLst/>
          </a:prstGeom>
          <a:solidFill>
            <a:srgbClr val="065A82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3657600"/>
            <a:ext cx="5029200" cy="5029200"/>
          </a:xfrm>
          <a:prstGeom prst="ellipse">
            <a:avLst/>
          </a:prstGeom>
          <a:solidFill>
            <a:srgbClr val="1C7293">
              <a:alpha val="4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547208" y="1554480"/>
            <a:ext cx="1097280" cy="1097280"/>
          </a:xfrm>
          <a:prstGeom prst="ellipse">
            <a:avLst/>
          </a:prstGeom>
          <a:solidFill>
            <a:srgbClr val="E8A33D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4096" y="1801368"/>
            <a:ext cx="603504" cy="60350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71600" y="2926080"/>
            <a:ext cx="9418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Close-Out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1645920" y="3749040"/>
            <a:ext cx="8869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600" i="1" dirty="0">
                <a:solidFill>
                  <a:srgbClr val="C7D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 policy pillars reviewed, seven groups engaged, one shared commitment:</a:t>
            </a:r>
            <a:endParaRPr lang="en-US" sz="16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600" i="1" dirty="0">
                <a:solidFill>
                  <a:srgbClr val="C7D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advancing AI-powered MSME development across Nigeria.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371600" y="6126480"/>
            <a:ext cx="9418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8AA2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SMEDAN  •  Policy Review and Generative AI for MSMEs Development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8b77875e-5908-45a0-9cb4-dec9ae074618}" enabled="1" method="Privileged" siteId="{0f9e35db-544f-4f60-bdcc-5ea416e6dc7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463</Words>
  <Application>Microsoft Office PowerPoint</Application>
  <PresentationFormat>Widescreen</PresentationFormat>
  <Paragraphs>111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1: Policy Review and Generative AI for MSMEs Development</dc:title>
  <dc:subject>PptxGenJS Presentation</dc:subject>
  <dc:creator>SMEDAN</dc:creator>
  <cp:lastModifiedBy>Ke Liu</cp:lastModifiedBy>
  <cp:revision>4</cp:revision>
  <dcterms:created xsi:type="dcterms:W3CDTF">2026-06-30T08:29:57Z</dcterms:created>
  <dcterms:modified xsi:type="dcterms:W3CDTF">2026-06-30T12:29:41Z</dcterms:modified>
</cp:coreProperties>
</file>