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0.xml" ContentType="application/vnd.openxmlformats-officedocument.wordprocessingml.footer+xml"/>
  <Override PartName="/word/header12.xml" ContentType="application/vnd.openxmlformats-officedocument.wordprocessingml.header+xml"/>
  <Override PartName="/word/footer9.xml" ContentType="application/vnd.openxmlformats-officedocument.wordprocessingml.footer+xml"/>
  <Override PartName="/word/footer8.xml" ContentType="application/vnd.openxmlformats-officedocument.wordprocessingml.footer+xml"/>
  <Override PartName="/word/header11.xml" ContentType="application/vnd.openxmlformats-officedocument.wordprocessingml.header+xml"/>
  <Override PartName="/word/header10.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6.xml" ContentType="application/vnd.openxmlformats-officedocument.wordprocessingml.footer+xml"/>
  <Override PartName="/word/header2.xml" ContentType="application/vnd.openxmlformats-officedocument.wordprocessingml.header+xml"/>
  <Override PartName="/word/header9.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1.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2.xml" ContentType="application/vnd.openxmlformats-officedocument.themeOverrid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3.xml" ContentType="application/vnd.openxmlformats-officedocument.themeOverrid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theme/themeOverride4.xml" ContentType="application/vnd.openxmlformats-officedocument.themeOverrid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theme/themeOverride5.xml" ContentType="application/vnd.openxmlformats-officedocument.themeOverrid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theme/themeOverride6.xml" ContentType="application/vnd.openxmlformats-officedocument.themeOverrid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theme/themeOverride7.xml" ContentType="application/vnd.openxmlformats-officedocument.themeOverrid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theme/themeOverride8.xml" ContentType="application/vnd.openxmlformats-officedocument.themeOverrid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theme/themeOverride9.xml" ContentType="application/vnd.openxmlformats-officedocument.themeOverrid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theme/themeOverride10.xml" ContentType="application/vnd.openxmlformats-officedocument.themeOverrid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theme/themeOverride11.xml" ContentType="application/vnd.openxmlformats-officedocument.themeOverrid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theme/themeOverride12.xml" ContentType="application/vnd.openxmlformats-officedocument.themeOverrid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theme/themeOverride13.xml" ContentType="application/vnd.openxmlformats-officedocument.themeOverride+xml"/>
  <Override PartName="/word/theme/theme1.xml" ContentType="application/vnd.openxmlformats-officedocument.theme+xml"/>
  <Override PartName="/word/charts/chart1.xml" ContentType="application/vnd.openxmlformats-officedocument.drawingml.chart+xml"/>
  <Override PartName="/word/settings.xml" ContentType="application/vnd.openxmlformats-officedocument.wordprocessingml.settings+xml"/>
  <Override PartName="/word/numbering.xml" ContentType="application/vnd.openxmlformats-officedocument.wordprocessingml.numbering+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fontTable.xml" ContentType="application/vnd.openxmlformats-officedocument.wordprocessingml.fontTable+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7"/>
      </w:tblGrid>
      <w:tr w:rsidRPr="00BB2EAF" w:rsidR="000B1578" w:rsidTr="00604E3A" w14:paraId="4D0193A7" w14:textId="77777777">
        <w:trPr>
          <w:jc w:val="center"/>
        </w:trPr>
        <w:tc>
          <w:tcPr>
            <w:tcW w:w="5000" w:type="pct"/>
            <w:vAlign w:val="center"/>
          </w:tcPr>
          <w:p w:rsidRPr="00BB2EAF" w:rsidR="000B1578" w:rsidP="00604E3A" w:rsidRDefault="000B1578" w14:paraId="7795E866" w14:textId="77777777">
            <w:pPr>
              <w:jc w:val="center"/>
              <w:rPr>
                <w:rFonts w:ascii="Times New Roman" w:hAnsi="Times New Roman" w:cs="Times New Roman"/>
                <w:b/>
                <w:bCs/>
                <w:sz w:val="72"/>
                <w:szCs w:val="72"/>
              </w:rPr>
            </w:pPr>
            <w:r>
              <w:rPr>
                <w:rFonts w:ascii="Times New Roman" w:hAnsi="Times New Roman"/>
                <w:b/>
                <w:sz w:val="72"/>
              </w:rPr>
              <w:t>ДОКЛАД ЗА ОЦЕНКА</w:t>
            </w:r>
          </w:p>
        </w:tc>
      </w:tr>
      <w:tr w:rsidRPr="00BB2EAF" w:rsidR="000B1578" w:rsidTr="00604E3A" w14:paraId="675B7010" w14:textId="77777777">
        <w:trPr>
          <w:trHeight w:val="567"/>
          <w:jc w:val="center"/>
        </w:trPr>
        <w:tc>
          <w:tcPr>
            <w:tcW w:w="5000" w:type="pct"/>
            <w:vAlign w:val="center"/>
          </w:tcPr>
          <w:p w:rsidRPr="00BB2EAF" w:rsidR="000B1578" w:rsidP="00604E3A" w:rsidRDefault="000B1578" w14:paraId="508A5E96" w14:textId="77777777">
            <w:pPr>
              <w:jc w:val="center"/>
              <w:rPr>
                <w:rFonts w:ascii="Times New Roman" w:hAnsi="Times New Roman" w:cs="Times New Roman"/>
                <w:sz w:val="24"/>
                <w:szCs w:val="24"/>
              </w:rPr>
            </w:pPr>
            <w:r>
              <w:rPr>
                <w:rFonts w:ascii="Times New Roman" w:hAnsi="Times New Roman"/>
                <w:sz w:val="24"/>
              </w:rPr>
              <w:t>Европейски икономически и социален комитет</w:t>
            </w:r>
          </w:p>
        </w:tc>
      </w:tr>
      <w:tr w:rsidRPr="00BB2EAF" w:rsidR="000B1578" w:rsidTr="00604E3A" w14:paraId="70B4AF97" w14:textId="77777777">
        <w:trPr>
          <w:jc w:val="center"/>
        </w:trPr>
        <w:tc>
          <w:tcPr>
            <w:tcW w:w="5000" w:type="pct"/>
            <w:vAlign w:val="center"/>
          </w:tcPr>
          <w:p w:rsidRPr="00BB2EAF" w:rsidR="000B1578" w:rsidP="00604E3A" w:rsidRDefault="000B1578" w14:paraId="39E71245" w14:textId="77777777">
            <w:pPr>
              <w:jc w:val="center"/>
              <w:rPr>
                <w:rFonts w:ascii="Times New Roman" w:hAnsi="Times New Roman" w:cs="Times New Roman"/>
                <w:b/>
                <w:bCs/>
                <w:sz w:val="44"/>
                <w:szCs w:val="44"/>
              </w:rPr>
            </w:pPr>
            <w:r>
              <w:rPr>
                <w:rFonts w:ascii="Times New Roman" w:hAnsi="Times New Roman"/>
                <w:b/>
                <w:sz w:val="44"/>
              </w:rPr>
              <w:t>Последваща оценка на „Хоризонт 2020“</w:t>
            </w:r>
          </w:p>
        </w:tc>
      </w:tr>
      <w:tr w:rsidRPr="00BB2EAF" w:rsidR="000B1578" w:rsidTr="00604E3A" w14:paraId="31481F9E" w14:textId="77777777">
        <w:trPr>
          <w:jc w:val="center"/>
        </w:trPr>
        <w:tc>
          <w:tcPr>
            <w:tcW w:w="5000" w:type="pct"/>
            <w:vAlign w:val="center"/>
          </w:tcPr>
          <w:p w:rsidRPr="00BB2EAF" w:rsidR="000B1578" w:rsidP="00604E3A" w:rsidRDefault="000B1578" w14:paraId="5EC11B7B" w14:textId="77777777">
            <w:pPr>
              <w:jc w:val="center"/>
              <w:rPr>
                <w:rFonts w:ascii="Times New Roman" w:hAnsi="Times New Roman" w:cs="Times New Roman"/>
                <w:b/>
                <w:bCs/>
                <w:sz w:val="24"/>
                <w:szCs w:val="24"/>
              </w:rPr>
            </w:pPr>
            <w:r>
              <w:rPr>
                <w:rFonts w:ascii="Times New Roman" w:hAnsi="Times New Roman"/>
                <w:sz w:val="24"/>
              </w:rPr>
              <w:t>_____________</w:t>
            </w:r>
          </w:p>
        </w:tc>
      </w:tr>
      <w:tr w:rsidRPr="00BB2EAF" w:rsidR="000B1578" w:rsidTr="00604E3A" w14:paraId="717B9F46" w14:textId="77777777">
        <w:trPr>
          <w:jc w:val="center"/>
        </w:trPr>
        <w:tc>
          <w:tcPr>
            <w:tcW w:w="5000" w:type="pct"/>
            <w:vAlign w:val="center"/>
          </w:tcPr>
          <w:p w:rsidRPr="00BB2EAF" w:rsidR="000B1578" w:rsidP="00A64BAB" w:rsidRDefault="000B1578" w14:paraId="36F1B363" w14:textId="172491A9">
            <w:pPr>
              <w:jc w:val="center"/>
              <w:rPr>
                <w:rFonts w:ascii="Times New Roman" w:hAnsi="Times New Roman" w:cs="Times New Roman"/>
                <w:sz w:val="24"/>
                <w:szCs w:val="24"/>
              </w:rPr>
            </w:pPr>
            <w:r>
              <w:rPr>
                <w:rFonts w:ascii="Times New Roman" w:hAnsi="Times New Roman"/>
                <w:sz w:val="24"/>
              </w:rPr>
              <w:t>Последваща оценка на „Хоризонт 2020“</w:t>
            </w:r>
          </w:p>
        </w:tc>
      </w:tr>
      <w:tr w:rsidRPr="00BB2EAF" w:rsidR="000B1578" w:rsidTr="00604E3A" w14:paraId="6D4148F2" w14:textId="77777777">
        <w:trPr>
          <w:jc w:val="center"/>
        </w:trPr>
        <w:tc>
          <w:tcPr>
            <w:tcW w:w="5000" w:type="pct"/>
            <w:vAlign w:val="center"/>
          </w:tcPr>
          <w:p w:rsidRPr="00BB2EAF" w:rsidR="000B1578" w:rsidP="00604E3A" w:rsidRDefault="000B1578" w14:paraId="2E9A371E" w14:textId="77777777">
            <w:pPr>
              <w:jc w:val="center"/>
              <w:rPr>
                <w:rFonts w:ascii="Times New Roman" w:hAnsi="Times New Roman" w:cs="Times New Roman"/>
                <w:sz w:val="24"/>
                <w:szCs w:val="24"/>
                <w:lang w:val="en-GB"/>
              </w:rPr>
            </w:pPr>
          </w:p>
        </w:tc>
      </w:tr>
      <w:tr w:rsidRPr="00BB2EAF" w:rsidR="000B1578" w:rsidTr="00604E3A" w14:paraId="7C594529" w14:textId="77777777">
        <w:trPr>
          <w:jc w:val="center"/>
        </w:trPr>
        <w:tc>
          <w:tcPr>
            <w:tcW w:w="5000" w:type="pct"/>
            <w:vAlign w:val="center"/>
          </w:tcPr>
          <w:p w:rsidRPr="00BB2EAF" w:rsidR="000B1578" w:rsidP="00604E3A" w:rsidRDefault="000B1578" w14:paraId="7C985DF4" w14:textId="77777777">
            <w:pPr>
              <w:jc w:val="center"/>
              <w:rPr>
                <w:rFonts w:ascii="Times New Roman" w:hAnsi="Times New Roman" w:cs="Times New Roman"/>
                <w:b/>
                <w:bCs/>
                <w:sz w:val="24"/>
                <w:szCs w:val="24"/>
              </w:rPr>
            </w:pPr>
            <w:r>
              <w:rPr>
                <w:rFonts w:ascii="Times New Roman" w:hAnsi="Times New Roman"/>
                <w:b/>
                <w:sz w:val="24"/>
              </w:rPr>
              <w:t>INT/974</w:t>
            </w:r>
          </w:p>
        </w:tc>
      </w:tr>
      <w:tr w:rsidRPr="00BB2EAF" w:rsidR="000B1578" w:rsidTr="00604E3A" w14:paraId="4B914597" w14:textId="77777777">
        <w:trPr>
          <w:jc w:val="center"/>
        </w:trPr>
        <w:tc>
          <w:tcPr>
            <w:tcW w:w="5000" w:type="pct"/>
            <w:vAlign w:val="center"/>
          </w:tcPr>
          <w:p w:rsidRPr="00BB2EAF" w:rsidR="000B1578" w:rsidP="00604E3A" w:rsidRDefault="000B1578" w14:paraId="07BF28EA" w14:textId="77777777">
            <w:pPr>
              <w:jc w:val="center"/>
              <w:rPr>
                <w:rFonts w:ascii="Times New Roman" w:hAnsi="Times New Roman" w:cs="Times New Roman"/>
                <w:sz w:val="24"/>
                <w:szCs w:val="24"/>
                <w:lang w:val="en-GB"/>
              </w:rPr>
            </w:pPr>
          </w:p>
        </w:tc>
      </w:tr>
      <w:tr w:rsidRPr="00BB2EAF" w:rsidR="000B1578" w:rsidTr="00604E3A" w14:paraId="4B97184B" w14:textId="77777777">
        <w:trPr>
          <w:jc w:val="center"/>
        </w:trPr>
        <w:tc>
          <w:tcPr>
            <w:tcW w:w="5000" w:type="pct"/>
            <w:vAlign w:val="center"/>
          </w:tcPr>
          <w:p w:rsidRPr="00BB2EAF" w:rsidR="000B1578" w:rsidP="00604E3A" w:rsidRDefault="000B1578" w14:paraId="1F278E9E" w14:textId="7D3A92CE">
            <w:pPr>
              <w:jc w:val="center"/>
              <w:rPr>
                <w:rFonts w:ascii="Times New Roman" w:hAnsi="Times New Roman" w:cs="Times New Roman"/>
                <w:sz w:val="24"/>
                <w:szCs w:val="24"/>
              </w:rPr>
            </w:pPr>
            <w:r>
              <w:rPr>
                <w:rFonts w:ascii="Times New Roman" w:hAnsi="Times New Roman"/>
                <w:sz w:val="24"/>
              </w:rPr>
              <w:t xml:space="preserve">Докладчик: </w:t>
            </w:r>
            <w:proofErr w:type="spellStart"/>
            <w:r>
              <w:rPr>
                <w:rFonts w:ascii="Times New Roman" w:hAnsi="Times New Roman"/>
                <w:b/>
                <w:sz w:val="24"/>
              </w:rPr>
              <w:t>Gonçalo</w:t>
            </w:r>
            <w:proofErr w:type="spellEnd"/>
            <w:r>
              <w:rPr>
                <w:rFonts w:ascii="Times New Roman" w:hAnsi="Times New Roman"/>
                <w:b/>
                <w:sz w:val="24"/>
              </w:rPr>
              <w:t xml:space="preserve"> </w:t>
            </w:r>
            <w:proofErr w:type="spellStart"/>
            <w:r>
              <w:rPr>
                <w:rFonts w:ascii="Times New Roman" w:hAnsi="Times New Roman"/>
                <w:b/>
                <w:sz w:val="24"/>
              </w:rPr>
              <w:t>Lobo</w:t>
            </w:r>
            <w:proofErr w:type="spellEnd"/>
            <w:r>
              <w:rPr>
                <w:rFonts w:ascii="Times New Roman" w:hAnsi="Times New Roman"/>
                <w:b/>
                <w:sz w:val="24"/>
              </w:rPr>
              <w:t xml:space="preserve"> </w:t>
            </w:r>
            <w:proofErr w:type="spellStart"/>
            <w:r>
              <w:rPr>
                <w:rFonts w:ascii="Times New Roman" w:hAnsi="Times New Roman"/>
                <w:b/>
                <w:sz w:val="24"/>
              </w:rPr>
              <w:t>Xavier</w:t>
            </w:r>
            <w:proofErr w:type="spellEnd"/>
          </w:p>
        </w:tc>
      </w:tr>
      <w:tr w:rsidRPr="00BB2EAF" w:rsidR="000B1578" w:rsidTr="00604E3A" w14:paraId="536C3DFC" w14:textId="77777777">
        <w:trPr>
          <w:jc w:val="center"/>
        </w:trPr>
        <w:tc>
          <w:tcPr>
            <w:tcW w:w="5000" w:type="pct"/>
            <w:vAlign w:val="center"/>
          </w:tcPr>
          <w:p w:rsidRPr="00BB2EAF" w:rsidR="000B1578" w:rsidP="00604E3A" w:rsidRDefault="000B1578" w14:paraId="7E8BC75D" w14:textId="77777777">
            <w:pPr>
              <w:jc w:val="center"/>
              <w:rPr>
                <w:sz w:val="24"/>
                <w:szCs w:val="24"/>
                <w:lang w:val="en-GB"/>
              </w:rPr>
            </w:pPr>
          </w:p>
        </w:tc>
      </w:tr>
    </w:tbl>
    <w:p w:rsidRPr="00BB2EAF" w:rsidR="000B1578" w:rsidP="000B1578" w:rsidRDefault="000B1578" w14:paraId="7A92C87B" w14:textId="77777777">
      <w:r>
        <w:rPr>
          <w:noProof/>
          <w:sz w:val="20"/>
        </w:rPr>
        <mc:AlternateContent>
          <mc:Choice Requires="wps">
            <w:drawing>
              <wp:anchor distT="0" distB="0" distL="114300" distR="114300" simplePos="0" relativeHeight="251659776" behindDoc="1" locked="0" layoutInCell="0" allowOverlap="1" wp14:editId="2BE8C887" wp14:anchorId="773AF57E">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0B1578" w:rsidP="000B1578" w:rsidRDefault="000B1578" w14:paraId="75131191" w14:textId="77777777">
                            <w:pPr>
                              <w:jc w:val="center"/>
                            </w:pPr>
                            <w:r>
                              <w:rPr>
                                <w:rFonts w:ascii="Arial" w:hAnsi="Arial"/>
                                <w:b/>
                                <w:sz w:val="48"/>
                              </w:rPr>
                              <w:t>BG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773AF57E">
                <v:stroke joinstyle="miter"/>
                <v:path gradientshapeok="t" o:connecttype="rect"/>
              </v:shapetype>
              <v:shape id="Text Box 17" style="position:absolute;left:0;text-align:left;margin-left:-15.9pt;margin-top:747pt;width:58.4pt;height:34pt;z-index:-251656704;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0B1578" w:rsidP="000B1578" w:rsidRDefault="000B1578" w14:paraId="75131191" w14:textId="77777777">
                      <w:pPr>
                        <w:jc w:val="center"/>
                      </w:pPr>
                      <w:r>
                        <w:rPr>
                          <w:rFonts w:ascii="Arial" w:hAnsi="Arial"/>
                          <w:b/>
                          <w:sz w:val="48"/>
                        </w:rPr>
                        <w:t>BG</w:t>
                      </w:r>
                    </w:p>
                  </w:txbxContent>
                </v:textbox>
                <w10:wrap anchorx="margin" anchory="page"/>
              </v:shape>
            </w:pict>
          </mc:Fallback>
        </mc:AlternateContent>
      </w:r>
    </w:p>
    <w:p w:rsidRPr="00BB2EAF" w:rsidR="000B1578" w:rsidP="000B1578" w:rsidRDefault="000B1578" w14:paraId="6C221203" w14:textId="77777777"/>
    <w:p w:rsidRPr="00BB2EAF" w:rsidR="000B1578" w:rsidP="000B1578" w:rsidRDefault="000B1578" w14:paraId="7219FCB1" w14:textId="77777777">
      <w:pPr>
        <w:sectPr w:rsidRPr="00BB2EAF" w:rsidR="000B1578" w:rsidSect="00AC5114">
          <w:headerReference w:type="even" r:id="rId11"/>
          <w:headerReference w:type="default" r:id="rId12"/>
          <w:footerReference w:type="even" r:id="rId13"/>
          <w:footerReference w:type="default" r:id="rId14"/>
          <w:headerReference w:type="first" r:id="rId15"/>
          <w:footerReference w:type="first" r:id="rId16"/>
          <w:pgSz w:w="11907" w:h="16839" w:code="9"/>
          <w:pgMar w:top="5670" w:right="1418" w:bottom="1418" w:left="1418"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BB2EAF" w:rsidR="000B1578" w:rsidTr="00604E3A" w14:paraId="7B498E33" w14:textId="77777777">
        <w:tc>
          <w:tcPr>
            <w:tcW w:w="3085" w:type="dxa"/>
          </w:tcPr>
          <w:p w:rsidRPr="00BB2EAF" w:rsidR="000B1578" w:rsidP="00604E3A" w:rsidRDefault="000B1578" w14:paraId="69FFF906" w14:textId="77777777">
            <w:pPr>
              <w:jc w:val="left"/>
            </w:pPr>
            <w:r>
              <w:lastRenderedPageBreak/>
              <w:t>Искане на консултация</w:t>
            </w:r>
          </w:p>
        </w:tc>
        <w:tc>
          <w:tcPr>
            <w:tcW w:w="6204" w:type="dxa"/>
            <w:vAlign w:val="bottom"/>
          </w:tcPr>
          <w:p w:rsidRPr="00BB2EAF" w:rsidR="000B1578" w:rsidP="00604E3A" w:rsidRDefault="000B1578" w14:paraId="1C015C95" w14:textId="77777777">
            <w:pPr>
              <w:jc w:val="left"/>
            </w:pPr>
            <w:r>
              <w:t>Европейската комисия, 1.10.2021 г.</w:t>
            </w:r>
          </w:p>
        </w:tc>
      </w:tr>
      <w:tr w:rsidRPr="00BB2EAF" w:rsidR="000B1578" w:rsidTr="00604E3A" w14:paraId="4084AD7B" w14:textId="77777777">
        <w:tc>
          <w:tcPr>
            <w:tcW w:w="3085" w:type="dxa"/>
          </w:tcPr>
          <w:p w:rsidRPr="00BB2EAF" w:rsidR="000B1578" w:rsidP="00604E3A" w:rsidRDefault="000B1578" w14:paraId="4FE14512" w14:textId="77777777">
            <w:pPr>
              <w:jc w:val="left"/>
            </w:pPr>
            <w:r>
              <w:t>Правно основание</w:t>
            </w:r>
          </w:p>
        </w:tc>
        <w:tc>
          <w:tcPr>
            <w:tcW w:w="6204" w:type="dxa"/>
            <w:vAlign w:val="bottom"/>
          </w:tcPr>
          <w:p w:rsidRPr="00BB2EAF" w:rsidR="000B1578" w:rsidP="00604E3A" w:rsidRDefault="000B1578" w14:paraId="102397D6" w14:textId="77777777">
            <w:pPr>
              <w:jc w:val="left"/>
            </w:pPr>
            <w:r>
              <w:t>член 304 от Договора за функционирането на Европейския съюз</w:t>
            </w:r>
          </w:p>
        </w:tc>
      </w:tr>
      <w:tr w:rsidRPr="00BB2EAF" w:rsidR="000B1578" w:rsidTr="00604E3A" w14:paraId="2BDB9096" w14:textId="77777777">
        <w:tc>
          <w:tcPr>
            <w:tcW w:w="3085" w:type="dxa"/>
          </w:tcPr>
          <w:p w:rsidRPr="00BB2EAF" w:rsidR="000B1578" w:rsidP="00604E3A" w:rsidRDefault="000B1578" w14:paraId="3D001F20" w14:textId="77777777">
            <w:pPr>
              <w:jc w:val="left"/>
            </w:pPr>
            <w:r>
              <w:t>Компетентна секция</w:t>
            </w:r>
          </w:p>
        </w:tc>
        <w:tc>
          <w:tcPr>
            <w:tcW w:w="6204" w:type="dxa"/>
            <w:vAlign w:val="bottom"/>
          </w:tcPr>
          <w:p w:rsidRPr="00BB2EAF" w:rsidR="000B1578" w:rsidP="00604E3A" w:rsidRDefault="000B1578" w14:paraId="48B6E77D" w14:textId="77777777">
            <w:pPr>
              <w:jc w:val="left"/>
            </w:pPr>
            <w:r>
              <w:t>„Единен пазар, производство и потребление“</w:t>
            </w:r>
          </w:p>
        </w:tc>
      </w:tr>
      <w:tr w:rsidRPr="00BB2EAF" w:rsidR="000B1578" w:rsidTr="00604E3A" w14:paraId="3165090E" w14:textId="77777777">
        <w:tc>
          <w:tcPr>
            <w:tcW w:w="3085" w:type="dxa"/>
          </w:tcPr>
          <w:p w:rsidRPr="00BB2EAF" w:rsidR="000B1578" w:rsidP="00604E3A" w:rsidRDefault="000B1578" w14:paraId="21468CBB" w14:textId="77777777">
            <w:pPr>
              <w:jc w:val="left"/>
            </w:pPr>
            <w:r>
              <w:t>Приемане от секцията</w:t>
            </w:r>
          </w:p>
        </w:tc>
        <w:tc>
          <w:tcPr>
            <w:tcW w:w="6204" w:type="dxa"/>
            <w:vAlign w:val="bottom"/>
          </w:tcPr>
          <w:p w:rsidRPr="00BB2EAF" w:rsidR="000B1578" w:rsidP="00604E3A" w:rsidRDefault="000B1578" w14:paraId="2A91AB4A" w14:textId="77777777">
            <w:pPr>
              <w:jc w:val="left"/>
            </w:pPr>
            <w:r>
              <w:t>10.3.2023 г.</w:t>
            </w:r>
          </w:p>
        </w:tc>
      </w:tr>
      <w:tr w:rsidRPr="00BB2EAF" w:rsidR="000B1578" w:rsidTr="00604E3A" w14:paraId="3D62302B" w14:textId="77777777">
        <w:tc>
          <w:tcPr>
            <w:tcW w:w="3085" w:type="dxa"/>
          </w:tcPr>
          <w:p w:rsidRPr="00BB2EAF" w:rsidR="000B1578" w:rsidP="00604E3A" w:rsidRDefault="000B1578" w14:paraId="0C192964" w14:textId="77777777">
            <w:pPr>
              <w:jc w:val="left"/>
            </w:pPr>
            <w:r>
              <w:t>Приемане на пленарно заседание</w:t>
            </w:r>
          </w:p>
        </w:tc>
        <w:tc>
          <w:tcPr>
            <w:tcW w:w="6204" w:type="dxa"/>
            <w:vAlign w:val="bottom"/>
          </w:tcPr>
          <w:p w:rsidRPr="00BB2EAF" w:rsidR="000B1578" w:rsidP="00604E3A" w:rsidRDefault="000B1578" w14:paraId="3C55A9DC" w14:textId="6CCB0B4C">
            <w:pPr>
              <w:jc w:val="left"/>
            </w:pPr>
            <w:r>
              <w:t>23.3.2023 г.</w:t>
            </w:r>
          </w:p>
        </w:tc>
      </w:tr>
      <w:tr w:rsidRPr="00BB2EAF" w:rsidR="000B1578" w:rsidTr="00604E3A" w14:paraId="685E13A3" w14:textId="77777777">
        <w:tc>
          <w:tcPr>
            <w:tcW w:w="3085" w:type="dxa"/>
          </w:tcPr>
          <w:p w:rsidRPr="00BB2EAF" w:rsidR="000B1578" w:rsidP="00604E3A" w:rsidRDefault="000B1578" w14:paraId="7ADEB3E4" w14:textId="77777777">
            <w:pPr>
              <w:jc w:val="left"/>
            </w:pPr>
            <w:r>
              <w:t>Приемане на пленарна сесия №</w:t>
            </w:r>
          </w:p>
        </w:tc>
        <w:tc>
          <w:tcPr>
            <w:tcW w:w="6204" w:type="dxa"/>
            <w:vAlign w:val="bottom"/>
          </w:tcPr>
          <w:p w:rsidRPr="00BB2EAF" w:rsidR="000B1578" w:rsidP="00604E3A" w:rsidRDefault="000B1578" w14:paraId="4CA81C9A" w14:textId="447D53AD">
            <w:pPr>
              <w:jc w:val="left"/>
            </w:pPr>
            <w:r>
              <w:t>577</w:t>
            </w:r>
          </w:p>
        </w:tc>
      </w:tr>
      <w:tr w:rsidRPr="00BB2EAF" w:rsidR="000B1578" w:rsidTr="00604E3A" w14:paraId="026213FA" w14:textId="77777777">
        <w:tc>
          <w:tcPr>
            <w:tcW w:w="3085" w:type="dxa"/>
          </w:tcPr>
          <w:p w:rsidRPr="00BB2EAF" w:rsidR="000B1578" w:rsidP="00604E3A" w:rsidRDefault="000B1578" w14:paraId="7C24504B" w14:textId="77777777">
            <w:pPr>
              <w:jc w:val="left"/>
            </w:pPr>
            <w:r>
              <w:t>Резултат от гласуването</w:t>
            </w:r>
            <w:r>
              <w:br/>
              <w:t>(„за“/„против“/„въздържал се“)</w:t>
            </w:r>
          </w:p>
        </w:tc>
        <w:tc>
          <w:tcPr>
            <w:tcW w:w="6204" w:type="dxa"/>
            <w:vAlign w:val="bottom"/>
          </w:tcPr>
          <w:p w:rsidRPr="00BB2EAF" w:rsidR="000B1578" w:rsidP="00604E3A" w:rsidRDefault="0080588D" w14:paraId="182945A9" w14:textId="2751CA99">
            <w:pPr>
              <w:jc w:val="left"/>
            </w:pPr>
            <w:r>
              <w:t>162/2/3</w:t>
            </w:r>
          </w:p>
        </w:tc>
      </w:tr>
    </w:tbl>
    <w:p w:rsidRPr="00BB2EAF" w:rsidR="000B1578" w:rsidP="000B1578" w:rsidRDefault="000B1578" w14:paraId="07A51E6A" w14:textId="77777777"/>
    <w:p w:rsidRPr="00BB2EAF" w:rsidR="000B1578" w:rsidP="000B1578" w:rsidRDefault="000B1578" w14:paraId="648C6BA6" w14:textId="77777777">
      <w:pPr>
        <w:sectPr w:rsidRPr="00BB2EAF" w:rsidR="000B1578" w:rsidSect="00653E7D">
          <w:headerReference w:type="even" r:id="rId17"/>
          <w:headerReference w:type="default" r:id="rId18"/>
          <w:footerReference w:type="default" r:id="rId19"/>
          <w:headerReference w:type="first" r:id="rId20"/>
          <w:pgSz w:w="11907" w:h="16839" w:code="9"/>
          <w:pgMar w:top="5670" w:right="1418" w:bottom="1418" w:left="1418" w:header="709" w:footer="709" w:gutter="0"/>
          <w:cols w:space="720"/>
          <w:docGrid w:linePitch="360"/>
        </w:sectPr>
      </w:pPr>
    </w:p>
    <w:p w:rsidRPr="00BB2EAF" w:rsidR="00A86BA8" w:rsidP="00B867EE" w:rsidRDefault="3E1CF757" w14:paraId="0502A017" w14:textId="7A6E0AB9">
      <w:pPr>
        <w:pStyle w:val="Heading1"/>
        <w:keepNext/>
        <w:ind w:left="567" w:hanging="567"/>
        <w:rPr>
          <w:bCs/>
        </w:rPr>
      </w:pPr>
      <w:r>
        <w:rPr>
          <w:b/>
        </w:rPr>
        <w:lastRenderedPageBreak/>
        <w:t>Въведение</w:t>
      </w:r>
    </w:p>
    <w:p w:rsidRPr="00BB2EAF" w:rsidR="00A86BA8" w:rsidP="00B867EE" w:rsidRDefault="00A86BA8" w14:paraId="1CEE6C3A" w14:textId="77777777"/>
    <w:p w:rsidRPr="00BB2EAF" w:rsidR="00C931C3" w:rsidP="00B867EE" w:rsidRDefault="00BA096D" w14:paraId="328A1E5C" w14:textId="41BDD413">
      <w:pPr>
        <w:pStyle w:val="Heading2"/>
        <w:ind w:left="567" w:hanging="567"/>
      </w:pPr>
      <w:r>
        <w:t>„Хоризонт 2020“ беше програмата на ЕС за финансиране на научните изследвания и иновациите за периода 2014—2020 г. с бюджет от близо 80 милиарда евро. Нейните общи цели бяха следните: да се помогне на ЕС да се превърне в икономика и общество, основани на знанието и иновациите; да се насърчава интелигентен, устойчив и приобщаващ растеж в съответствие със стратегията „Европа 2020“ и други политики на ЕС; и да се завърши и подкрепи единният европейски пазар за научни изследвания, иновации и технологии (Европейското научноизследователско пространство).</w:t>
      </w:r>
    </w:p>
    <w:p w:rsidRPr="00BB2EAF" w:rsidR="00C1187A" w:rsidP="00B867EE" w:rsidRDefault="00C1187A" w14:paraId="2F113678" w14:textId="77777777"/>
    <w:p w:rsidRPr="00BB2EAF" w:rsidR="00C931C3" w:rsidP="00B867EE" w:rsidRDefault="00C931C3" w14:paraId="6FEF881F" w14:textId="434F43E9">
      <w:pPr>
        <w:pStyle w:val="Heading2"/>
        <w:ind w:left="567" w:hanging="567"/>
      </w:pPr>
      <w:r>
        <w:t>В съответствие с методологията за оценка на ЕИСК настоящият доклад е изготвен въз основа на мисии (в комбиниран формат) и онлайн проучвания в четири държави: Хърватия, Латвия, Нидерландия и Португалия. В допълнение към становищата на социалните партньори и организациите на гражданското общество (ОГО), които са отразени в препоръките, бяха проведени консултации и с публичните власти. В техническото приложение се съдържа по-подробна информация за резултатите от процеса.</w:t>
      </w:r>
    </w:p>
    <w:p w:rsidRPr="00BB2EAF" w:rsidR="003860C1" w:rsidP="00B867EE" w:rsidRDefault="003860C1" w14:paraId="565CFF1F" w14:textId="77777777"/>
    <w:p w:rsidRPr="00BB2EAF" w:rsidR="00A86BA8" w:rsidP="00B867EE" w:rsidRDefault="00C931C3" w14:paraId="4B579F6C" w14:textId="6C622F5B">
      <w:pPr>
        <w:pStyle w:val="Heading2"/>
        <w:ind w:left="567" w:hanging="567"/>
      </w:pPr>
      <w:r>
        <w:t>Оценките и становищата, съдържащи се в настоящия доклад, са само изразените от представителна извадка от ОГО от четири държави членки. Отправените в него препоръки са обобщение на становищата на мнозинството от представителите на социалните партньори и организациите на гражданското общество, участвали в консултациите.</w:t>
      </w:r>
    </w:p>
    <w:p w:rsidRPr="00BB2EAF" w:rsidR="00A86BA8" w:rsidP="00B867EE" w:rsidRDefault="00A86BA8" w14:paraId="556F48EB" w14:textId="77777777"/>
    <w:p w:rsidRPr="00BB2EAF" w:rsidR="00194B36" w:rsidP="00B867EE" w:rsidRDefault="3E1CF757" w14:paraId="6E522A30" w14:textId="14389FED">
      <w:pPr>
        <w:pStyle w:val="Heading1"/>
        <w:keepNext/>
        <w:ind w:left="567" w:hanging="567"/>
        <w:rPr>
          <w:bCs/>
        </w:rPr>
      </w:pPr>
      <w:r>
        <w:rPr>
          <w:b/>
        </w:rPr>
        <w:t>Заключения относно ефективността</w:t>
      </w:r>
    </w:p>
    <w:p w:rsidRPr="00BB2EAF" w:rsidR="00194B36" w:rsidP="00B867EE" w:rsidRDefault="00194B36" w14:paraId="6E522A31" w14:textId="77777777">
      <w:pPr>
        <w:keepNext/>
        <w:overflowPunct/>
        <w:adjustRightInd/>
        <w:ind w:left="142" w:hanging="142"/>
        <w:jc w:val="left"/>
        <w:textAlignment w:val="auto"/>
      </w:pPr>
    </w:p>
    <w:p w:rsidRPr="00BB2EAF" w:rsidR="001C0F80" w:rsidP="00B867EE" w:rsidRDefault="001C0F80" w14:paraId="632EBEF2" w14:textId="6A4A7A1C">
      <w:pPr>
        <w:pStyle w:val="Heading2"/>
        <w:ind w:left="567" w:hanging="567"/>
      </w:pPr>
      <w:r>
        <w:t>Като цяло програмата беше оценена значително по-високо от предшествениците си, със своите всеобхватни и ясно определени стълбове, които оказват по-голямо въздействие върху обществото. Налице е общ консенсус относно положителното въздействие и ефективността на „Хоризонт 2020“ при постигането или напредъка към нейните „вертикални цели“, по-специално изграждането на европейското научноизследователско пространство и „Съюза за иновации“. Мненията по отношение на нейната ефективност при постигането на „хоризонталните цели“ бяха разнородни. Въпреки че беше счетена за високо ефективна при постигането на целите за отговорни научни изследвания и иновации и за увеличаване на разпространението и използването на знания, тя беше оценена и като не много ефективна по отношение на увеличаването на отвореността към нови участници, насърчаването на баланса между половете или подпомагането на повишаването на привлекателността на научните изследвания като професия в Съюза.</w:t>
      </w:r>
    </w:p>
    <w:p w:rsidRPr="00BB2EAF" w:rsidR="001C0F80" w:rsidP="0077093F" w:rsidRDefault="001C0F80" w14:paraId="63129C1F" w14:textId="77777777">
      <w:pPr>
        <w:pStyle w:val="Heading2"/>
        <w:numPr>
          <w:ilvl w:val="0"/>
          <w:numId w:val="0"/>
        </w:numPr>
      </w:pPr>
    </w:p>
    <w:p w:rsidRPr="00BB2EAF" w:rsidR="001C0F80" w:rsidP="0077093F" w:rsidRDefault="001C0F80" w14:paraId="1C568AC1" w14:textId="5D2E48F0">
      <w:pPr>
        <w:pStyle w:val="Heading2"/>
        <w:ind w:left="567" w:hanging="567"/>
      </w:pPr>
      <w:r>
        <w:t xml:space="preserve">Независимо от общия консенсус следва да се отбележи следното заключение: въпреки че заинтересованите страни бяха почти единодушни при признаването на високото равнище на ефективност на „Хоризонт 2020“ за укрепването на високите постижения на ЕС в областта на науката, респондентите бяха донякъде по-резервирани при оценката на ефективността на програмата в подкрепа на технологичното лидерство и способността за иновации в частния сектор — преобладаващата част от респондентите оцениха </w:t>
      </w:r>
      <w:r>
        <w:lastRenderedPageBreak/>
        <w:t>клъстерите „Водещи позиции в промишлеността“ и „Обществени предизвикателства“ като умерено ефективни.</w:t>
      </w:r>
    </w:p>
    <w:p w:rsidRPr="00BB2EAF" w:rsidR="001C0F80" w:rsidP="0077093F" w:rsidRDefault="001C0F80" w14:paraId="37796437" w14:textId="77777777"/>
    <w:p w:rsidRPr="00BB2EAF" w:rsidR="001C0F80" w:rsidP="0077093F" w:rsidRDefault="001C0F80" w14:paraId="3F15DD8A" w14:textId="71947309">
      <w:pPr>
        <w:pStyle w:val="Heading2"/>
        <w:ind w:left="567" w:hanging="567"/>
      </w:pPr>
      <w:r>
        <w:t>Освен това съществува ясно разделение в мненията на заинтересованите страни по отношение на ефективността на „Хоризонт 2020“: заинтересованите страни от държавите от ЕС-15 не само дадоха по-положителна оценка от тези в ЕС-13, но имаше и значително разминаване между вижданията на заинтересованите страни от академичните среди и публичните власти и представителите на частния сектор (почти 50% от представителите на бизнеса далеч не бяха убедени в ефективността на програмата).</w:t>
      </w:r>
    </w:p>
    <w:p w:rsidRPr="00BB2EAF" w:rsidR="003860C1" w:rsidP="00B867EE" w:rsidRDefault="003860C1" w14:paraId="7FA9E82B" w14:textId="3B4CDF30"/>
    <w:p w:rsidRPr="00BB2EAF" w:rsidR="00185748" w:rsidP="00B867EE" w:rsidRDefault="00CB06FD" w14:paraId="442D100F" w14:textId="0DE79A67">
      <w:pPr>
        <w:pStyle w:val="Heading2"/>
        <w:ind w:left="567" w:hanging="567"/>
      </w:pPr>
      <w:r>
        <w:t>Имаше няколко забележки относно слабото участие на МСП и пречките пред участието им. Участниците изтъкнаха не само прекомерното отдаване на предпочитание на по</w:t>
      </w:r>
      <w:r w:rsidR="008466E7">
        <w:noBreakHyphen/>
      </w:r>
      <w:r>
        <w:t>големите проекти, но отбелязаха също, че големите консорциуми (над 30 субекта) по същността си не са благоприятни за МСП, които понякога се използват само символично, с цел получаване на средства. Дори когато се включат в консорциумите, за тях е много трудно да си сътрудничат и да дадат значим принос.</w:t>
      </w:r>
    </w:p>
    <w:p w:rsidRPr="00BB2EAF" w:rsidR="003860C1" w:rsidP="00B867EE" w:rsidRDefault="003860C1" w14:paraId="00B967EA" w14:textId="77777777"/>
    <w:p w:rsidRPr="00BB2EAF" w:rsidR="00185748" w:rsidP="00B867EE" w:rsidRDefault="00CB06FD" w14:paraId="4FAD0483" w14:textId="62EE0F44">
      <w:pPr>
        <w:pStyle w:val="Heading2"/>
        <w:ind w:left="567" w:hanging="567"/>
      </w:pPr>
      <w:r>
        <w:t>Инструментът за МСП е посочен като изключение, но относително ниското финансиране, отпуснато за инструмента, създаде ожесточена конкуренция и значително затрудни МСП действително да получат средства (вероятността да им бъдат предоставени средства е била доста ниска — около 5 %). Това трябва да бъде ясно признато като несъвършенство на системата.</w:t>
      </w:r>
    </w:p>
    <w:p w:rsidRPr="00BB2EAF" w:rsidR="003860C1" w:rsidP="00B867EE" w:rsidRDefault="003860C1" w14:paraId="46234963" w14:textId="77777777"/>
    <w:p w:rsidRPr="00BB2EAF" w:rsidR="00F803FF" w:rsidP="00B867EE" w:rsidRDefault="00185748" w14:paraId="7355835B" w14:textId="7F1E1677">
      <w:pPr>
        <w:pStyle w:val="Heading2"/>
        <w:ind w:left="567" w:hanging="567"/>
      </w:pPr>
      <w:r>
        <w:t>В „Хоризонт 2020“ има няколко пречки и недостатъци, а именно липса на гъвкавост и наличие на бюрокрация. Заинтересованите страни се оплакват, че за изследователите става все по-трудно да участват, тъй като процесите на кандидатстване са твърде дълги, изискват много ресурси и е налице голяма бюрокрация. Това засяга и МСП, които са още по-слабо запознати с процедурите на програмата.</w:t>
      </w:r>
    </w:p>
    <w:p w:rsidRPr="00BB2EAF" w:rsidR="003860C1" w:rsidP="00B867EE" w:rsidRDefault="003860C1" w14:paraId="7F9D2935" w14:textId="51409986"/>
    <w:p w:rsidRPr="00BB2EAF" w:rsidR="001C0F80" w:rsidP="0077093F" w:rsidRDefault="005630BB" w14:paraId="1385C9C8" w14:textId="03851304">
      <w:pPr>
        <w:pStyle w:val="Heading2"/>
        <w:ind w:left="567" w:hanging="567"/>
      </w:pPr>
      <w:r>
        <w:t xml:space="preserve">Що се отнася до полезните взаимодействия с други фондове на ЕС и национални програми, опитът се счита за положителен, но заинтересованите страни изискват значително развитие, за да се оптимизират ефективността, хармонизацията и достъпността на програмата. По-специално преобладаващата част от заинтересованите страни считат, че техните държави са отделили недостатъчно финансиране за допълнителни програми (напр. </w:t>
      </w:r>
      <w:proofErr w:type="spellStart"/>
      <w:r>
        <w:t>Eureka</w:t>
      </w:r>
      <w:proofErr w:type="spellEnd"/>
      <w:r>
        <w:t xml:space="preserve"> и </w:t>
      </w:r>
      <w:proofErr w:type="spellStart"/>
      <w:r>
        <w:t>Eurostars</w:t>
      </w:r>
      <w:proofErr w:type="spellEnd"/>
      <w:r>
        <w:t>).</w:t>
      </w:r>
    </w:p>
    <w:p w:rsidRPr="00BB2EAF" w:rsidR="001C0F80" w:rsidP="0077093F" w:rsidRDefault="001C0F80" w14:paraId="77664BF7" w14:textId="77777777"/>
    <w:p w:rsidRPr="00BB2EAF" w:rsidR="00F803FF" w:rsidP="00B867EE" w:rsidRDefault="001C0F80" w14:paraId="50299DDC" w14:textId="5F0FDB38">
      <w:pPr>
        <w:pStyle w:val="Heading2"/>
        <w:ind w:left="567" w:hanging="567"/>
      </w:pPr>
      <w:r>
        <w:t>Подкрепата от националните звена за контакт (НЗК) в рамките на „Хоризонт 2020“ беше счетена за много положителна по отношение на повишаването на осведомеността, разпространението на информация, конкретната помощ за участниците и мероприятията за популяризиране, но мненията бяха разделени в по-голяма степен по отношение на подкрепата за участниците, ползващи се от полезни взаимодействия във финансирането между „Хоризонт 2020“ и ЕФРР, както и по отношение на организирането на мероприятия за обучение (напр. изготвяне на предложения).</w:t>
      </w:r>
    </w:p>
    <w:p w:rsidRPr="00BB2EAF" w:rsidR="00194B36" w:rsidP="00B867EE" w:rsidRDefault="00194B36" w14:paraId="6E522A39" w14:textId="51061D2D">
      <w:pPr>
        <w:overflowPunct/>
        <w:adjustRightInd/>
        <w:textAlignment w:val="auto"/>
        <w:rPr>
          <w:highlight w:val="yellow"/>
        </w:rPr>
      </w:pPr>
    </w:p>
    <w:p w:rsidRPr="00BB2EAF" w:rsidR="00D46B44" w:rsidP="00B867EE" w:rsidRDefault="00D46B44" w14:paraId="2BE83518" w14:textId="1880434B">
      <w:pPr>
        <w:pStyle w:val="Heading1"/>
        <w:keepNext/>
        <w:keepLines/>
        <w:ind w:left="567" w:hanging="567"/>
        <w:rPr>
          <w:b/>
        </w:rPr>
      </w:pPr>
      <w:r>
        <w:rPr>
          <w:b/>
        </w:rPr>
        <w:lastRenderedPageBreak/>
        <w:t>Заключения относно целесъобразността</w:t>
      </w:r>
    </w:p>
    <w:p w:rsidRPr="00BB2EAF" w:rsidR="00D46B44" w:rsidP="00B867EE" w:rsidRDefault="00D46B44" w14:paraId="1564050D" w14:textId="772EBC30">
      <w:pPr>
        <w:keepNext/>
      </w:pPr>
    </w:p>
    <w:p w:rsidRPr="00BB2EAF" w:rsidR="00D46B44" w:rsidP="00B867EE" w:rsidRDefault="00C0342D" w14:paraId="56F68535" w14:textId="4633316C">
      <w:pPr>
        <w:pStyle w:val="Heading2"/>
        <w:ind w:left="567" w:hanging="567"/>
      </w:pPr>
      <w:r>
        <w:t>Според участниците „Хоризонт 2020“ е била от изключително значение, тъй като участието в такива програми е дало тласък на разходите за научноизследователска и развойна дейност в държавите членки, спомогнало е за изграждането на политически и научен капитал и е оказало положително въздействие върху репутацията, което дава възможност на организациите да получават финансиране от други национални и международни източници. Програмата също така осигури възможност за създаване на стратегически партньорства в рамките на нови или съществуващи мрежи.</w:t>
      </w:r>
    </w:p>
    <w:p w:rsidRPr="00BB2EAF" w:rsidR="00CA1D52" w:rsidP="00B867EE" w:rsidRDefault="00CA1D52" w14:paraId="74CCE622" w14:textId="77777777"/>
    <w:p w:rsidRPr="00BB2EAF" w:rsidR="00F803FF" w:rsidP="00B867EE" w:rsidRDefault="00734CFC" w14:paraId="4EC13FC3" w14:textId="6849165A">
      <w:pPr>
        <w:pStyle w:val="Heading2"/>
        <w:ind w:left="567" w:hanging="567"/>
      </w:pPr>
      <w:r>
        <w:t>Неуспехът да се преодолее разделението между държавите от ЕС-15 и ЕС-13 се възприема като основния недостатък на „Хоризонт 2020“. Ефективността на научните изследвания в страните от ЕС-13 не е подобрена в хода на програмата, а разделението с държавите от ЕС-15 остава много голямо. По-големите и по-развитите страни получават толкова голямо финансиране, че изчерпват наличните средства за по-малките и по-слабо развитите страни в областта на научните изследвания. Най-големите разделения се наблюдават в областта на водещите позиции в промишлеността и високите постижения. Необходими са повече действия на политическо равнище за справяне с този проблем и ЕС трябва да играе роля за постигането на баланс в това отношение.</w:t>
      </w:r>
    </w:p>
    <w:p w:rsidRPr="00BB2EAF" w:rsidR="00D46B44" w:rsidP="00B867EE" w:rsidRDefault="00D46B44" w14:paraId="75DFC13B" w14:textId="77777777"/>
    <w:p w:rsidRPr="00BB2EAF" w:rsidR="00D46B44" w:rsidP="00B867EE" w:rsidRDefault="00D46B44" w14:paraId="17A34349" w14:textId="198C3F74">
      <w:pPr>
        <w:pStyle w:val="Heading1"/>
        <w:keepNext/>
        <w:keepLines/>
        <w:ind w:left="567" w:hanging="567"/>
      </w:pPr>
      <w:r>
        <w:rPr>
          <w:b/>
        </w:rPr>
        <w:t>Заключения относно участието на гражданското общество</w:t>
      </w:r>
    </w:p>
    <w:p w:rsidRPr="00BB2EAF" w:rsidR="00D46B44" w:rsidP="00B867EE" w:rsidRDefault="00D46B44" w14:paraId="40E73BC0" w14:textId="0EE54EB8">
      <w:pPr>
        <w:keepNext/>
        <w:keepLines/>
      </w:pPr>
    </w:p>
    <w:p w:rsidRPr="00BB2EAF" w:rsidR="00185748" w:rsidP="00B867EE" w:rsidRDefault="00185748" w14:paraId="48E799A3" w14:textId="37EAD499">
      <w:pPr>
        <w:pStyle w:val="Heading2"/>
        <w:ind w:left="567" w:hanging="567"/>
      </w:pPr>
      <w:r>
        <w:t>Налице е общ консенсус относно значението на ролята на гражданското общество в научните изследвания и иновациите, по-специално при участието на организации на гражданското общество в планирането, изпълнението и мониторинга на „Хоризонт 2020“.</w:t>
      </w:r>
    </w:p>
    <w:p w:rsidRPr="00BB2EAF" w:rsidR="003860C1" w:rsidP="00B867EE" w:rsidRDefault="003860C1" w14:paraId="46EAD5B0" w14:textId="77777777"/>
    <w:p w:rsidRPr="00BB2EAF" w:rsidR="00185748" w:rsidP="00B867EE" w:rsidRDefault="00185748" w14:paraId="74587EB8" w14:textId="4B88226C">
      <w:pPr>
        <w:pStyle w:val="Heading2"/>
        <w:ind w:left="567" w:hanging="567"/>
      </w:pPr>
      <w:r>
        <w:t>Участниците изтъкнаха, че участието на гражданското общество на ранен етап спомага за преодоляване на обществените предизвикателства и е от полза за всички страни.</w:t>
      </w:r>
    </w:p>
    <w:p w:rsidRPr="00BB2EAF" w:rsidR="003860C1" w:rsidP="00B867EE" w:rsidRDefault="003860C1" w14:paraId="409D66E5" w14:textId="77777777"/>
    <w:p w:rsidRPr="00BB2EAF" w:rsidR="00EF3015" w:rsidP="00B867EE" w:rsidRDefault="00185748" w14:paraId="10BBADBF" w14:textId="6ED3FD89">
      <w:pPr>
        <w:pStyle w:val="Heading2"/>
        <w:ind w:left="567" w:hanging="567"/>
      </w:pPr>
      <w:r>
        <w:t>Налице е обаче очевиден дисбаланс на гражданското общество в ЕС-27, като в държавите от ЕС-15 се отбелязва широко участие на гражданското общество на всички етапи (планиране, изпълнение и мониторинг), докато социалните партньори от държавите от ЕС-13 отбелязват, че ролята на гражданското общество все още не е достатъчно развита.</w:t>
      </w:r>
    </w:p>
    <w:p w:rsidRPr="00BB2EAF" w:rsidR="003860C1" w:rsidP="00B867EE" w:rsidRDefault="003860C1" w14:paraId="65FD7E31" w14:textId="5825BD57"/>
    <w:p w:rsidR="000B4AD2" w:rsidP="00B867EE" w:rsidRDefault="00A655BF" w14:paraId="1E0604CB" w14:textId="77777777">
      <w:pPr>
        <w:pStyle w:val="Heading2"/>
        <w:ind w:left="567" w:hanging="567"/>
      </w:pPr>
      <w:r>
        <w:t>Въпреки различията между държавите членки е ясно, че организациите на гражданското общество могат да добавят стойност към всички етапи на иновационния процес и не е достатъчно просто да се включат по „задължение“ или съгласно изискване за изпълнение на критериите. Това трябва да бъде реална практика от самото начало, за да се извлече реална полза за цялата екосистема.</w:t>
      </w:r>
    </w:p>
    <w:p w:rsidRPr="00BB2EAF" w:rsidR="00D85E61" w:rsidP="00B867EE" w:rsidRDefault="00D85E61" w14:paraId="0326A702" w14:textId="12B3FD38"/>
    <w:p w:rsidRPr="00BB2EAF" w:rsidR="00D46B44" w:rsidP="00B867EE" w:rsidRDefault="004F39DD" w14:paraId="66E45A33" w14:textId="51D947C5">
      <w:pPr>
        <w:pStyle w:val="Heading1"/>
        <w:keepNext/>
        <w:keepLines/>
        <w:ind w:left="567" w:hanging="567"/>
        <w:rPr>
          <w:b/>
        </w:rPr>
      </w:pPr>
      <w:r>
        <w:rPr>
          <w:b/>
        </w:rPr>
        <w:t>Препоръки</w:t>
      </w:r>
    </w:p>
    <w:p w:rsidRPr="00BB2EAF" w:rsidR="00D46B44" w:rsidP="00B867EE" w:rsidRDefault="00D46B44" w14:paraId="62B895AB" w14:textId="77777777">
      <w:pPr>
        <w:keepNext/>
        <w:keepLines/>
      </w:pPr>
    </w:p>
    <w:p w:rsidRPr="00BB2EAF" w:rsidR="00C0342D" w:rsidP="00B867EE" w:rsidRDefault="00CB06FD" w14:paraId="17374A00" w14:textId="7DB62A35">
      <w:pPr>
        <w:pStyle w:val="Heading2"/>
        <w:ind w:left="567" w:hanging="567"/>
      </w:pPr>
      <w:r>
        <w:t xml:space="preserve">Инициативите, насочени към МСП, следва да имат по-голямо „целево заделяне“ на средства. Бъдещите програми следва да засилят участието на МСП и да намалят пречките пред участието им. Следва да се увеличи финансирането за иновационни екосистеми, за да се постигне по-голямо участие на МСП. Тези екосистеми с висока степен на участие </w:t>
      </w:r>
      <w:r>
        <w:lastRenderedPageBreak/>
        <w:t>на МСП могат да помогнат в голяма степен за преодоляване на бъдещи обществени предизвикателства.</w:t>
      </w:r>
    </w:p>
    <w:p w:rsidRPr="00BB2EAF" w:rsidR="003860C1" w:rsidP="00B867EE" w:rsidRDefault="003860C1" w14:paraId="0F5B0B9F" w14:textId="77777777"/>
    <w:p w:rsidRPr="00BB2EAF" w:rsidR="006A5E56" w:rsidP="00B867EE" w:rsidRDefault="00C41E21" w14:paraId="52B31BE6" w14:textId="507E2C7D">
      <w:pPr>
        <w:pStyle w:val="Heading2"/>
        <w:ind w:left="567" w:hanging="567"/>
      </w:pPr>
      <w:r>
        <w:t>Социалните партньори призовават за сериозна оценка на въздействието на „Хоризонт 2020“ и инвестиране в свързаната с нея комуникация, тъй като се счита, че ангажираността и подкрепата на гражданското общество за финансирането на научните изследвания и иновациите са от решаващо значение.</w:t>
      </w:r>
    </w:p>
    <w:p w:rsidRPr="00BB2EAF" w:rsidR="006A5E56" w:rsidP="00B867EE" w:rsidRDefault="006A5E56" w14:paraId="5A2D087D" w14:textId="77777777"/>
    <w:p w:rsidRPr="00BB2EAF" w:rsidR="00CB06FD" w:rsidP="00B867EE" w:rsidRDefault="00185748" w14:paraId="71E1AD8B" w14:textId="5EA47F60">
      <w:pPr>
        <w:pStyle w:val="Heading2"/>
        <w:ind w:left="567" w:hanging="567"/>
      </w:pPr>
      <w:r>
        <w:t>Социалните партньори призовават за ускоряване на процесите на преглед и опростяване на процеса на оценка — особено за МСП — като същевременно се повишат прозрачността и последователността им. Освен това беше посочено, че етичните изисквания са доста строги (понякога в прекалена степен), което на свой ред създава бюрократични пречки, и поради това този въпрос следва да бъде разрешен в рамките на „Хоризонт Европа“.</w:t>
      </w:r>
    </w:p>
    <w:p w:rsidRPr="00BB2EAF" w:rsidR="003860C1" w:rsidP="00B867EE" w:rsidRDefault="003860C1" w14:paraId="3B3F9BF6" w14:textId="77777777"/>
    <w:p w:rsidR="000B4AD2" w:rsidP="00B867EE" w:rsidRDefault="00C0342D" w14:paraId="626827F6" w14:textId="77777777">
      <w:pPr>
        <w:pStyle w:val="Heading2"/>
        <w:ind w:left="567" w:hanging="567"/>
      </w:pPr>
      <w:r>
        <w:t>Възможността за адаптиране на консорциумите би била много полезна, тъй като по време на изпълнението на проектите често се получава нова информация и за прилагането ѝ е необходима известна гъвкавост.</w:t>
      </w:r>
    </w:p>
    <w:p w:rsidRPr="00BB2EAF" w:rsidR="003860C1" w:rsidP="00B867EE" w:rsidRDefault="003860C1" w14:paraId="3A6C61C0" w14:textId="67F2A31B"/>
    <w:p w:rsidR="000B4AD2" w:rsidP="00B867EE" w:rsidRDefault="00C41E21" w14:paraId="201C0EB4" w14:textId="77777777">
      <w:pPr>
        <w:pStyle w:val="Heading2"/>
        <w:ind w:left="567" w:hanging="567"/>
      </w:pPr>
      <w:r>
        <w:t>Сериозен проблем представлява предвидимостта. Потенциалните участници трябва да могат да планират предварително и съответно да разпределят ресурсите си. За тази цел следва да се осигури бюджет и работните програми да бъдат публикувани достатъчно рано.</w:t>
      </w:r>
    </w:p>
    <w:p w:rsidRPr="00BB2EAF" w:rsidR="00997712" w:rsidP="00B867EE" w:rsidRDefault="00997712" w14:paraId="07445773" w14:textId="50D1EA73"/>
    <w:p w:rsidRPr="00BB2EAF" w:rsidR="00646AC2" w:rsidP="00B867EE" w:rsidRDefault="00432B98" w14:paraId="6E522A42" w14:textId="5591B720">
      <w:pPr>
        <w:pStyle w:val="Heading2"/>
        <w:ind w:left="567" w:hanging="567"/>
      </w:pPr>
      <w:r>
        <w:t>Програмите „Хоризонт 2020“ и „Хоризонт Европа“ се считат за „далновидни инвестиции“, тъй като са ориентирани към въздействието, докато регионалните и националните програми за финансиране се възприемат като „недалновидни инвестиции“ поради силно бюрократичния си подход. Полезните взаимодействия и връзката с регионалните и националните програми за финансиране следва да бъдат подобрени и Европейската комисия се разглежда като стратегически партньор за постигане на по-голяма съгласуваност и хармонизация между разпоредбите и процедурите и там, където научноизследователската и иновационна общност счита процедурите на националните програми в рамките на ЕФРР за по-дълги и по-бюрократични от тези на „Хоризонт 20202/Европа“, от държавите членки следва да се изиска да възприемат процедурите и разпоредбите на „Хоризонт/Европа“.</w:t>
      </w:r>
    </w:p>
    <w:p w:rsidRPr="00BB2EAF" w:rsidR="00B66D0C" w:rsidP="00B867EE" w:rsidRDefault="00B66D0C" w14:paraId="4EB2CDE2" w14:textId="3C914579"/>
    <w:p w:rsidRPr="00BB2EAF" w:rsidR="00B66D0C" w:rsidP="008466E7" w:rsidRDefault="00B66D0C" w14:paraId="2C22FBCA" w14:textId="7F301650">
      <w:pPr>
        <w:pStyle w:val="Heading2"/>
        <w:pageBreakBefore/>
        <w:ind w:left="567" w:hanging="567"/>
      </w:pPr>
      <w:r>
        <w:lastRenderedPageBreak/>
        <w:t xml:space="preserve">Над две трети (64 %) от респондентите оцениха комуникацията и информацията във връзка с „Хоризонт 2020“ като добри или много добри. Почти половината (46 %) от респондентите счетоха, че комуникацията с </w:t>
      </w:r>
      <w:proofErr w:type="spellStart"/>
      <w:r>
        <w:t>бенефициерите</w:t>
      </w:r>
      <w:proofErr w:type="spellEnd"/>
      <w:r>
        <w:t xml:space="preserve"> по „Хоризонт 2020“ може да бъде подобрена. Според ЕИСК това е област, в която Комисията и държавите членки винаги могат да положат повече усилия. ЕИСК препоръчва да се подобри комуникационният процес за финансиране на иновациите и НИРД, особено сред МСП. ОГО могат да играят основна роля в това отношение.</w:t>
      </w:r>
    </w:p>
    <w:p w:rsidRPr="00BB2EAF" w:rsidR="00C86C7B" w:rsidP="00B867EE" w:rsidRDefault="00C86C7B" w14:paraId="624560EA" w14:textId="1AA3DA23"/>
    <w:p w:rsidRPr="00BB2EAF" w:rsidR="00C86C7B" w:rsidP="00C86C7B" w:rsidRDefault="00C86C7B" w14:paraId="223467F3" w14:textId="07D60A41">
      <w:r>
        <w:t>Брюксел, 23 март 2023 г.</w:t>
      </w:r>
    </w:p>
    <w:p w:rsidRPr="00BB2EAF" w:rsidR="00C86C7B" w:rsidP="00C86C7B" w:rsidRDefault="00C86C7B" w14:paraId="4F84A334" w14:textId="77777777"/>
    <w:p w:rsidRPr="00BB2EAF" w:rsidR="00C86C7B" w:rsidP="00C86C7B" w:rsidRDefault="00C86C7B" w14:paraId="2E75D822" w14:textId="5812BD25"/>
    <w:p w:rsidRPr="00BB2EAF" w:rsidR="00816C92" w:rsidP="00C86C7B" w:rsidRDefault="00816C92" w14:paraId="61EF225C" w14:textId="77777777"/>
    <w:p w:rsidRPr="00BB2EAF" w:rsidR="00C86C7B" w:rsidP="00C86C7B" w:rsidRDefault="00C86C7B" w14:paraId="79F16CCF" w14:textId="77777777"/>
    <w:p w:rsidRPr="00BB2EAF" w:rsidR="00BB2EAF" w:rsidP="00C86C7B" w:rsidRDefault="00426D86" w14:paraId="57E1C2F9" w14:textId="6EF89A5D">
      <w:pPr>
        <w:keepNext/>
        <w:overflowPunct/>
        <w:adjustRightInd/>
        <w:textAlignment w:val="auto"/>
      </w:pPr>
      <w:proofErr w:type="spellStart"/>
      <w:r>
        <w:t>Christa</w:t>
      </w:r>
      <w:proofErr w:type="spellEnd"/>
      <w:r>
        <w:t xml:space="preserve"> </w:t>
      </w:r>
      <w:proofErr w:type="spellStart"/>
      <w:r>
        <w:t>Schweng</w:t>
      </w:r>
      <w:proofErr w:type="spellEnd"/>
      <w:r>
        <w:t>,</w:t>
      </w:r>
    </w:p>
    <w:p w:rsidR="00491A81" w:rsidP="00426D86" w:rsidRDefault="00426D86" w14:paraId="6F585CE7" w14:textId="04C893B1">
      <w:r>
        <w:t>председател на Европейския икономически и социален комитет</w:t>
      </w:r>
    </w:p>
    <w:p w:rsidRPr="00BB2EAF" w:rsidR="00BB2EAF" w:rsidP="00426D86" w:rsidRDefault="00BB2EAF" w14:paraId="77BAAAB2" w14:textId="77777777"/>
    <w:p w:rsidRPr="00BB2EAF" w:rsidR="003860C1" w:rsidP="00B867EE" w:rsidRDefault="003860C1" w14:paraId="7A093AE1" w14:textId="77777777">
      <w:pPr>
        <w:jc w:val="center"/>
      </w:pPr>
      <w:r>
        <w:t>*</w:t>
      </w:r>
    </w:p>
    <w:p w:rsidRPr="00BB2EAF" w:rsidR="003860C1" w:rsidP="00B867EE" w:rsidRDefault="003860C1" w14:paraId="4F24D0C2" w14:textId="77777777">
      <w:pPr>
        <w:jc w:val="center"/>
      </w:pPr>
    </w:p>
    <w:p w:rsidRPr="00BB2EAF" w:rsidR="003860C1" w:rsidP="00B867EE" w:rsidRDefault="003860C1" w14:paraId="5269889A" w14:textId="77777777">
      <w:pPr>
        <w:jc w:val="center"/>
      </w:pPr>
      <w:r>
        <w:t>*</w:t>
      </w:r>
      <w:r>
        <w:tab/>
        <w:t>*</w:t>
      </w:r>
    </w:p>
    <w:p w:rsidRPr="00BB2EAF" w:rsidR="003860C1" w:rsidP="00B867EE" w:rsidRDefault="003860C1" w14:paraId="6CAE8618" w14:textId="46D64AF3"/>
    <w:p w:rsidRPr="00BB2EAF" w:rsidR="003860C1" w:rsidP="00B867EE" w:rsidRDefault="003860C1" w14:paraId="26063148" w14:textId="3EF717B5"/>
    <w:p w:rsidRPr="00BB2EAF" w:rsidR="003860C1" w:rsidP="00B867EE" w:rsidRDefault="003860C1" w14:paraId="28556215" w14:textId="5E271896">
      <w:r>
        <w:rPr>
          <w:b/>
        </w:rPr>
        <w:t>NB:</w:t>
      </w:r>
      <w:r>
        <w:t xml:space="preserve"> </w:t>
      </w:r>
      <w:r>
        <w:tab/>
        <w:t>Следва техническо приложение.</w:t>
      </w:r>
    </w:p>
    <w:p w:rsidRPr="00BB2EAF" w:rsidR="003860C1" w:rsidP="00B867EE" w:rsidRDefault="003860C1" w14:paraId="08F007E4" w14:textId="4DD7C24C"/>
    <w:p w:rsidRPr="00BB2EAF" w:rsidR="000E4CB2" w:rsidP="000E4CB2" w:rsidRDefault="003860C1" w14:paraId="41928458" w14:textId="77777777">
      <w:pPr>
        <w:overflowPunct/>
        <w:autoSpaceDE/>
        <w:autoSpaceDN/>
        <w:adjustRightInd/>
        <w:spacing w:line="240" w:lineRule="auto"/>
        <w:jc w:val="left"/>
        <w:textAlignment w:val="auto"/>
      </w:pPr>
      <w:r>
        <w:br w:type="page"/>
      </w:r>
    </w:p>
    <w:tbl>
      <w:tblPr>
        <w:tblStyle w:val="TableGrid"/>
        <w:tblpPr w:leftFromText="141" w:rightFromText="141" w:vertAnchor="text" w:horzAnchor="margin" w:tblpXSpec="center" w:tblpY="-77"/>
        <w:tblW w:w="0" w:type="auto"/>
        <w:jc w:val="center"/>
        <w:tblInd w:w="0" w:type="dxa"/>
        <w:tblLook w:val="04A0" w:firstRow="1" w:lastRow="0" w:firstColumn="1" w:lastColumn="0" w:noHBand="0" w:noVBand="1"/>
      </w:tblPr>
      <w:tblGrid>
        <w:gridCol w:w="9032"/>
      </w:tblGrid>
      <w:tr w:rsidRPr="00BB2EAF" w:rsidR="000E4CB2" w:rsidTr="001E61B3" w14:paraId="456E1A8D"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B8CCE4" w:themeFill="accent1" w:themeFillTint="66"/>
            <w:vAlign w:val="center"/>
            <w:hideMark/>
          </w:tcPr>
          <w:p w:rsidRPr="00BB2EAF" w:rsidR="000E4CB2" w:rsidP="001E61B3" w:rsidRDefault="000E4CB2" w14:paraId="2CEC0D78" w14:textId="77777777">
            <w:pPr>
              <w:jc w:val="center"/>
              <w:rPr>
                <w:rFonts w:ascii="Times New Roman" w:hAnsi="Times New Roman" w:cs="Times New Roman"/>
                <w:b/>
                <w:bCs/>
                <w:color w:val="1F4E79"/>
                <w:sz w:val="36"/>
                <w:szCs w:val="36"/>
              </w:rPr>
            </w:pPr>
            <w:r>
              <w:rPr>
                <w:rFonts w:ascii="Times New Roman" w:hAnsi="Times New Roman"/>
                <w:b/>
                <w:color w:val="1F4E79"/>
                <w:sz w:val="36"/>
              </w:rPr>
              <w:lastRenderedPageBreak/>
              <w:t>EVALUATION OF HORIZON 2020</w:t>
            </w:r>
          </w:p>
          <w:p w:rsidRPr="00BB2EAF" w:rsidR="000E4CB2" w:rsidP="001E61B3" w:rsidRDefault="000E4CB2" w14:paraId="76CD84D7" w14:textId="1CE716AC">
            <w:pPr>
              <w:jc w:val="center"/>
              <w:rPr>
                <w:sz w:val="28"/>
                <w:szCs w:val="28"/>
              </w:rPr>
            </w:pPr>
            <w:proofErr w:type="spellStart"/>
            <w:r>
              <w:rPr>
                <w:rFonts w:ascii="Times New Roman" w:hAnsi="Times New Roman"/>
                <w:i/>
                <w:color w:val="1F4E79"/>
                <w:sz w:val="28"/>
              </w:rPr>
              <w:t>Technical</w:t>
            </w:r>
            <w:proofErr w:type="spellEnd"/>
            <w:r>
              <w:rPr>
                <w:rFonts w:ascii="Times New Roman" w:hAnsi="Times New Roman"/>
                <w:i/>
                <w:color w:val="1F4E79"/>
                <w:sz w:val="28"/>
              </w:rPr>
              <w:t xml:space="preserve"> </w:t>
            </w:r>
            <w:proofErr w:type="spellStart"/>
            <w:r>
              <w:rPr>
                <w:rFonts w:ascii="Times New Roman" w:hAnsi="Times New Roman"/>
                <w:i/>
                <w:color w:val="1F4E79"/>
                <w:sz w:val="28"/>
              </w:rPr>
              <w:t>appendix</w:t>
            </w:r>
            <w:proofErr w:type="spellEnd"/>
          </w:p>
        </w:tc>
      </w:tr>
    </w:tbl>
    <w:p w:rsidRPr="00BB2EAF" w:rsidR="000E4CB2" w:rsidP="000E4CB2" w:rsidRDefault="000E4CB2" w14:paraId="2BFD632C" w14:textId="77777777">
      <w:pPr>
        <w:spacing w:after="160" w:line="259" w:lineRule="auto"/>
      </w:pPr>
    </w:p>
    <w:p w:rsidRPr="00BB2EAF" w:rsidR="000E4CB2" w:rsidP="000E4CB2" w:rsidRDefault="000E4CB2" w14:paraId="32D2618E" w14:textId="77777777">
      <w:pPr>
        <w:spacing w:after="160" w:line="259" w:lineRule="auto"/>
      </w:pPr>
    </w:p>
    <w:sdt>
      <w:sdtPr>
        <w:rPr>
          <w:rFonts w:ascii="Times New Roman" w:hAnsi="Times New Roman" w:eastAsia="Times New Roman" w:cs="Times New Roman"/>
          <w:color w:val="auto"/>
          <w:sz w:val="22"/>
          <w:szCs w:val="20"/>
        </w:rPr>
        <w:id w:val="162291254"/>
        <w:docPartObj>
          <w:docPartGallery w:val="Table of Contents"/>
          <w:docPartUnique/>
        </w:docPartObj>
      </w:sdtPr>
      <w:sdtEndPr>
        <w:rPr>
          <w:b/>
          <w:bCs/>
        </w:rPr>
      </w:sdtEndPr>
      <w:sdtContent>
        <w:p w:rsidRPr="00BB2EAF" w:rsidR="000E4CB2" w:rsidP="000E4CB2" w:rsidRDefault="000E4CB2" w14:paraId="4BF564DE" w14:textId="77777777">
          <w:pPr>
            <w:pStyle w:val="TOCHeading"/>
            <w:rPr>
              <w:rFonts w:ascii="Times New Roman" w:hAnsi="Times New Roman" w:cs="Times New Roman"/>
            </w:rPr>
          </w:pPr>
          <w:proofErr w:type="spellStart"/>
          <w:r>
            <w:rPr>
              <w:rFonts w:ascii="Times New Roman" w:hAnsi="Times New Roman"/>
            </w:rPr>
            <w:t>Table</w:t>
          </w:r>
          <w:proofErr w:type="spellEnd"/>
          <w:r>
            <w:rPr>
              <w:rFonts w:ascii="Times New Roman" w:hAnsi="Times New Roman"/>
            </w:rPr>
            <w:t xml:space="preserve"> </w:t>
          </w:r>
          <w:proofErr w:type="spellStart"/>
          <w:r>
            <w:rPr>
              <w:rFonts w:ascii="Times New Roman" w:hAnsi="Times New Roman"/>
            </w:rPr>
            <w:t>of</w:t>
          </w:r>
          <w:proofErr w:type="spellEnd"/>
          <w:r>
            <w:rPr>
              <w:rFonts w:ascii="Times New Roman" w:hAnsi="Times New Roman"/>
            </w:rPr>
            <w:t xml:space="preserve"> </w:t>
          </w:r>
          <w:proofErr w:type="spellStart"/>
          <w:r>
            <w:rPr>
              <w:rFonts w:ascii="Times New Roman" w:hAnsi="Times New Roman"/>
            </w:rPr>
            <w:t>Contents</w:t>
          </w:r>
          <w:proofErr w:type="spellEnd"/>
        </w:p>
        <w:p w:rsidRPr="00BB2EAF" w:rsidR="000E4CB2" w:rsidP="000E4CB2" w:rsidRDefault="000E4CB2" w14:paraId="202B8226" w14:textId="1D188E5E">
          <w:pPr>
            <w:pStyle w:val="TOC1"/>
            <w:rPr>
              <w:rFonts w:eastAsiaTheme="minorEastAsia"/>
              <w:b w:val="0"/>
            </w:rPr>
          </w:pPr>
          <w:r w:rsidRPr="00BB2EAF">
            <w:fldChar w:fldCharType="begin"/>
          </w:r>
          <w:r w:rsidRPr="00BB2EAF">
            <w:instrText xml:space="preserve"> TOC \o "1-3" \h \z \u </w:instrText>
          </w:r>
          <w:r w:rsidRPr="00BB2EAF">
            <w:fldChar w:fldCharType="separate"/>
          </w:r>
          <w:hyperlink w:history="1" w:anchor="_Toc128464362">
            <w:r w:rsidRPr="00BB2EAF">
              <w:rPr>
                <w:rStyle w:val="Hyperlink"/>
              </w:rPr>
              <w:t>1.</w:t>
            </w:r>
            <w:r w:rsidRPr="00BB2EAF">
              <w:rPr>
                <w:rFonts w:eastAsiaTheme="minorEastAsia"/>
                <w:b w:val="0"/>
              </w:rPr>
              <w:tab/>
            </w:r>
            <w:r w:rsidRPr="00BB2EAF">
              <w:rPr>
                <w:rStyle w:val="Hyperlink"/>
              </w:rPr>
              <w:t>Introduction</w:t>
            </w:r>
            <w:r w:rsidRPr="00BB2EAF">
              <w:rPr>
                <w:webHidden/>
              </w:rPr>
              <w:tab/>
            </w:r>
            <w:r w:rsidRPr="00BB2EAF">
              <w:rPr>
                <w:webHidden/>
              </w:rPr>
              <w:fldChar w:fldCharType="begin"/>
            </w:r>
            <w:r w:rsidRPr="00BB2EAF">
              <w:rPr>
                <w:webHidden/>
              </w:rPr>
              <w:instrText xml:space="preserve"> PAGEREF _Toc128464362 \h </w:instrText>
            </w:r>
            <w:r w:rsidRPr="00BB2EAF">
              <w:rPr>
                <w:webHidden/>
              </w:rPr>
            </w:r>
            <w:r w:rsidRPr="00BB2EAF">
              <w:rPr>
                <w:webHidden/>
              </w:rPr>
              <w:fldChar w:fldCharType="separate"/>
            </w:r>
            <w:r w:rsidR="00237EE5">
              <w:rPr>
                <w:webHidden/>
              </w:rPr>
              <w:t>8</w:t>
            </w:r>
            <w:r w:rsidRPr="00BB2EAF">
              <w:rPr>
                <w:webHidden/>
              </w:rPr>
              <w:fldChar w:fldCharType="end"/>
            </w:r>
          </w:hyperlink>
        </w:p>
        <w:p w:rsidRPr="00BB2EAF" w:rsidR="000E4CB2" w:rsidP="000E4CB2" w:rsidRDefault="00296D3D" w14:paraId="402CBC0E" w14:textId="3DA1DE9B">
          <w:pPr>
            <w:pStyle w:val="TOC2"/>
            <w:tabs>
              <w:tab w:val="left" w:pos="880"/>
              <w:tab w:val="right" w:leader="dot" w:pos="9063"/>
            </w:tabs>
            <w:rPr>
              <w:rFonts w:eastAsiaTheme="minorEastAsia"/>
            </w:rPr>
          </w:pPr>
          <w:hyperlink w:history="1" w:anchor="_Toc128464363">
            <w:r w:rsidRPr="00BB2EAF" w:rsidR="000E4CB2">
              <w:rPr>
                <w:rStyle w:val="Hyperlink"/>
              </w:rPr>
              <w:t>1.1</w:t>
            </w:r>
            <w:r w:rsidRPr="00BB2EAF" w:rsidR="000E4CB2">
              <w:rPr>
                <w:rFonts w:eastAsiaTheme="minorEastAsia"/>
              </w:rPr>
              <w:tab/>
            </w:r>
            <w:r w:rsidRPr="00BB2EAF" w:rsidR="000E4CB2">
              <w:rPr>
                <w:rStyle w:val="Hyperlink"/>
              </w:rPr>
              <w:t>Methodology and sampling</w:t>
            </w:r>
            <w:r w:rsidRPr="00BB2EAF" w:rsidR="000E4CB2">
              <w:rPr>
                <w:webHidden/>
              </w:rPr>
              <w:tab/>
            </w:r>
            <w:r w:rsidRPr="00BB2EAF" w:rsidR="000E4CB2">
              <w:rPr>
                <w:webHidden/>
              </w:rPr>
              <w:fldChar w:fldCharType="begin"/>
            </w:r>
            <w:r w:rsidRPr="00BB2EAF" w:rsidR="000E4CB2">
              <w:rPr>
                <w:webHidden/>
              </w:rPr>
              <w:instrText xml:space="preserve"> PAGEREF _Toc128464363 \h </w:instrText>
            </w:r>
            <w:r w:rsidRPr="00BB2EAF" w:rsidR="000E4CB2">
              <w:rPr>
                <w:webHidden/>
              </w:rPr>
            </w:r>
            <w:r w:rsidRPr="00BB2EAF" w:rsidR="000E4CB2">
              <w:rPr>
                <w:webHidden/>
              </w:rPr>
              <w:fldChar w:fldCharType="separate"/>
            </w:r>
            <w:r w:rsidR="00237EE5">
              <w:rPr>
                <w:webHidden/>
              </w:rPr>
              <w:t>8</w:t>
            </w:r>
            <w:r w:rsidRPr="00BB2EAF" w:rsidR="000E4CB2">
              <w:rPr>
                <w:webHidden/>
              </w:rPr>
              <w:fldChar w:fldCharType="end"/>
            </w:r>
          </w:hyperlink>
        </w:p>
        <w:p w:rsidRPr="00BB2EAF" w:rsidR="000E4CB2" w:rsidP="000E4CB2" w:rsidRDefault="00296D3D" w14:paraId="0F372D2C" w14:textId="7AC8FF35">
          <w:pPr>
            <w:pStyle w:val="TOC2"/>
            <w:tabs>
              <w:tab w:val="left" w:pos="880"/>
              <w:tab w:val="right" w:leader="dot" w:pos="9063"/>
            </w:tabs>
            <w:rPr>
              <w:rFonts w:eastAsiaTheme="minorEastAsia"/>
            </w:rPr>
          </w:pPr>
          <w:hyperlink w:history="1" w:anchor="_Toc128464364">
            <w:r w:rsidRPr="00BB2EAF" w:rsidR="000E4CB2">
              <w:rPr>
                <w:rStyle w:val="Hyperlink"/>
              </w:rPr>
              <w:t>1.2</w:t>
            </w:r>
            <w:r w:rsidRPr="00BB2EAF" w:rsidR="000E4CB2">
              <w:rPr>
                <w:rFonts w:eastAsiaTheme="minorEastAsia"/>
              </w:rPr>
              <w:tab/>
            </w:r>
            <w:r w:rsidRPr="00BB2EAF" w:rsidR="000E4CB2">
              <w:rPr>
                <w:rStyle w:val="Hyperlink"/>
              </w:rPr>
              <w:t>Fact-finding meetings</w:t>
            </w:r>
            <w:r w:rsidRPr="00BB2EAF" w:rsidR="000E4CB2">
              <w:rPr>
                <w:webHidden/>
              </w:rPr>
              <w:tab/>
            </w:r>
            <w:r w:rsidRPr="00BB2EAF" w:rsidR="000E4CB2">
              <w:rPr>
                <w:webHidden/>
              </w:rPr>
              <w:fldChar w:fldCharType="begin"/>
            </w:r>
            <w:r w:rsidRPr="00BB2EAF" w:rsidR="000E4CB2">
              <w:rPr>
                <w:webHidden/>
              </w:rPr>
              <w:instrText xml:space="preserve"> PAGEREF _Toc128464364 \h </w:instrText>
            </w:r>
            <w:r w:rsidRPr="00BB2EAF" w:rsidR="000E4CB2">
              <w:rPr>
                <w:webHidden/>
              </w:rPr>
            </w:r>
            <w:r w:rsidRPr="00BB2EAF" w:rsidR="000E4CB2">
              <w:rPr>
                <w:webHidden/>
              </w:rPr>
              <w:fldChar w:fldCharType="separate"/>
            </w:r>
            <w:r w:rsidR="00237EE5">
              <w:rPr>
                <w:webHidden/>
              </w:rPr>
              <w:t>8</w:t>
            </w:r>
            <w:r w:rsidRPr="00BB2EAF" w:rsidR="000E4CB2">
              <w:rPr>
                <w:webHidden/>
              </w:rPr>
              <w:fldChar w:fldCharType="end"/>
            </w:r>
          </w:hyperlink>
        </w:p>
        <w:p w:rsidRPr="00BB2EAF" w:rsidR="000E4CB2" w:rsidP="000E4CB2" w:rsidRDefault="00296D3D" w14:paraId="52CC9A6B" w14:textId="40598F31">
          <w:pPr>
            <w:pStyle w:val="TOC2"/>
            <w:tabs>
              <w:tab w:val="left" w:pos="880"/>
              <w:tab w:val="right" w:leader="dot" w:pos="9063"/>
            </w:tabs>
            <w:rPr>
              <w:rFonts w:eastAsiaTheme="minorEastAsia"/>
            </w:rPr>
          </w:pPr>
          <w:hyperlink w:history="1" w:anchor="_Toc128464365">
            <w:r w:rsidRPr="00BB2EAF" w:rsidR="000E4CB2">
              <w:rPr>
                <w:rStyle w:val="Hyperlink"/>
              </w:rPr>
              <w:t>1.3</w:t>
            </w:r>
            <w:r w:rsidRPr="00BB2EAF" w:rsidR="000E4CB2">
              <w:rPr>
                <w:rFonts w:eastAsiaTheme="minorEastAsia"/>
              </w:rPr>
              <w:tab/>
            </w:r>
            <w:r w:rsidRPr="00BB2EAF" w:rsidR="000E4CB2">
              <w:rPr>
                <w:rStyle w:val="Hyperlink"/>
              </w:rPr>
              <w:t>Questionnaire</w:t>
            </w:r>
            <w:r w:rsidRPr="00BB2EAF" w:rsidR="000E4CB2">
              <w:rPr>
                <w:webHidden/>
              </w:rPr>
              <w:tab/>
            </w:r>
            <w:r w:rsidRPr="00BB2EAF" w:rsidR="000E4CB2">
              <w:rPr>
                <w:webHidden/>
              </w:rPr>
              <w:fldChar w:fldCharType="begin"/>
            </w:r>
            <w:r w:rsidRPr="00BB2EAF" w:rsidR="000E4CB2">
              <w:rPr>
                <w:webHidden/>
              </w:rPr>
              <w:instrText xml:space="preserve"> PAGEREF _Toc128464365 \h </w:instrText>
            </w:r>
            <w:r w:rsidRPr="00BB2EAF" w:rsidR="000E4CB2">
              <w:rPr>
                <w:webHidden/>
              </w:rPr>
            </w:r>
            <w:r w:rsidRPr="00BB2EAF" w:rsidR="000E4CB2">
              <w:rPr>
                <w:webHidden/>
              </w:rPr>
              <w:fldChar w:fldCharType="separate"/>
            </w:r>
            <w:r w:rsidR="00237EE5">
              <w:rPr>
                <w:webHidden/>
              </w:rPr>
              <w:t>9</w:t>
            </w:r>
            <w:r w:rsidRPr="00BB2EAF" w:rsidR="000E4CB2">
              <w:rPr>
                <w:webHidden/>
              </w:rPr>
              <w:fldChar w:fldCharType="end"/>
            </w:r>
          </w:hyperlink>
        </w:p>
        <w:p w:rsidRPr="00BB2EAF" w:rsidR="000E4CB2" w:rsidP="000E4CB2" w:rsidRDefault="00296D3D" w14:paraId="0E4CE5DF" w14:textId="55679FDA">
          <w:pPr>
            <w:pStyle w:val="TOC2"/>
            <w:tabs>
              <w:tab w:val="left" w:pos="880"/>
              <w:tab w:val="right" w:leader="dot" w:pos="9063"/>
            </w:tabs>
            <w:rPr>
              <w:rFonts w:eastAsiaTheme="minorEastAsia"/>
            </w:rPr>
          </w:pPr>
          <w:hyperlink w:history="1" w:anchor="_Toc128464366">
            <w:r w:rsidRPr="00BB2EAF" w:rsidR="000E4CB2">
              <w:rPr>
                <w:rStyle w:val="Hyperlink"/>
              </w:rPr>
              <w:t>1.4</w:t>
            </w:r>
            <w:r w:rsidRPr="00BB2EAF" w:rsidR="000E4CB2">
              <w:rPr>
                <w:rFonts w:eastAsiaTheme="minorEastAsia"/>
              </w:rPr>
              <w:tab/>
            </w:r>
            <w:r w:rsidRPr="00BB2EAF" w:rsidR="000E4CB2">
              <w:rPr>
                <w:rStyle w:val="Hyperlink"/>
              </w:rPr>
              <w:t>Respondent breakdown</w:t>
            </w:r>
            <w:r w:rsidRPr="00BB2EAF" w:rsidR="000E4CB2">
              <w:rPr>
                <w:webHidden/>
              </w:rPr>
              <w:tab/>
            </w:r>
            <w:r w:rsidRPr="00BB2EAF" w:rsidR="000E4CB2">
              <w:rPr>
                <w:webHidden/>
              </w:rPr>
              <w:fldChar w:fldCharType="begin"/>
            </w:r>
            <w:r w:rsidRPr="00BB2EAF" w:rsidR="000E4CB2">
              <w:rPr>
                <w:webHidden/>
              </w:rPr>
              <w:instrText xml:space="preserve"> PAGEREF _Toc128464366 \h </w:instrText>
            </w:r>
            <w:r w:rsidRPr="00BB2EAF" w:rsidR="000E4CB2">
              <w:rPr>
                <w:webHidden/>
              </w:rPr>
            </w:r>
            <w:r w:rsidRPr="00BB2EAF" w:rsidR="000E4CB2">
              <w:rPr>
                <w:webHidden/>
              </w:rPr>
              <w:fldChar w:fldCharType="separate"/>
            </w:r>
            <w:r w:rsidR="00237EE5">
              <w:rPr>
                <w:webHidden/>
              </w:rPr>
              <w:t>9</w:t>
            </w:r>
            <w:r w:rsidRPr="00BB2EAF" w:rsidR="000E4CB2">
              <w:rPr>
                <w:webHidden/>
              </w:rPr>
              <w:fldChar w:fldCharType="end"/>
            </w:r>
          </w:hyperlink>
        </w:p>
        <w:p w:rsidRPr="00BB2EAF" w:rsidR="000E4CB2" w:rsidP="000E4CB2" w:rsidRDefault="00296D3D" w14:paraId="371B5E2D" w14:textId="4ED1593B">
          <w:pPr>
            <w:pStyle w:val="TOC1"/>
            <w:rPr>
              <w:rFonts w:eastAsiaTheme="minorEastAsia"/>
              <w:b w:val="0"/>
            </w:rPr>
          </w:pPr>
          <w:hyperlink w:history="1" w:anchor="_Toc128464367">
            <w:r w:rsidRPr="00BB2EAF" w:rsidR="000E4CB2">
              <w:rPr>
                <w:rStyle w:val="Hyperlink"/>
              </w:rPr>
              <w:t>2.</w:t>
            </w:r>
            <w:r w:rsidRPr="00BB2EAF" w:rsidR="000E4CB2">
              <w:rPr>
                <w:rFonts w:eastAsiaTheme="minorEastAsia"/>
                <w:b w:val="0"/>
              </w:rPr>
              <w:tab/>
            </w:r>
            <w:r w:rsidRPr="00BB2EAF" w:rsidR="000E4CB2">
              <w:rPr>
                <w:rStyle w:val="Hyperlink"/>
              </w:rPr>
              <w:t>Focus of the evaluation report</w:t>
            </w:r>
            <w:r w:rsidRPr="00BB2EAF" w:rsidR="000E4CB2">
              <w:rPr>
                <w:webHidden/>
              </w:rPr>
              <w:tab/>
            </w:r>
            <w:r w:rsidRPr="00BB2EAF" w:rsidR="000E4CB2">
              <w:rPr>
                <w:webHidden/>
              </w:rPr>
              <w:fldChar w:fldCharType="begin"/>
            </w:r>
            <w:r w:rsidRPr="00BB2EAF" w:rsidR="000E4CB2">
              <w:rPr>
                <w:webHidden/>
              </w:rPr>
              <w:instrText xml:space="preserve"> PAGEREF _Toc128464367 \h </w:instrText>
            </w:r>
            <w:r w:rsidRPr="00BB2EAF" w:rsidR="000E4CB2">
              <w:rPr>
                <w:webHidden/>
              </w:rPr>
            </w:r>
            <w:r w:rsidRPr="00BB2EAF" w:rsidR="000E4CB2">
              <w:rPr>
                <w:webHidden/>
              </w:rPr>
              <w:fldChar w:fldCharType="separate"/>
            </w:r>
            <w:r w:rsidR="00237EE5">
              <w:rPr>
                <w:webHidden/>
              </w:rPr>
              <w:t>10</w:t>
            </w:r>
            <w:r w:rsidRPr="00BB2EAF" w:rsidR="000E4CB2">
              <w:rPr>
                <w:webHidden/>
              </w:rPr>
              <w:fldChar w:fldCharType="end"/>
            </w:r>
          </w:hyperlink>
        </w:p>
        <w:p w:rsidRPr="00BB2EAF" w:rsidR="000E4CB2" w:rsidP="000E4CB2" w:rsidRDefault="00296D3D" w14:paraId="2FF8A6BC" w14:textId="02BCD852">
          <w:pPr>
            <w:pStyle w:val="TOC2"/>
            <w:tabs>
              <w:tab w:val="left" w:pos="880"/>
              <w:tab w:val="right" w:leader="dot" w:pos="9063"/>
            </w:tabs>
            <w:rPr>
              <w:rFonts w:eastAsiaTheme="minorEastAsia"/>
            </w:rPr>
          </w:pPr>
          <w:hyperlink w:history="1" w:anchor="_Toc128464368">
            <w:r w:rsidRPr="00BB2EAF" w:rsidR="000E4CB2">
              <w:rPr>
                <w:rStyle w:val="Hyperlink"/>
              </w:rPr>
              <w:t>2.1</w:t>
            </w:r>
            <w:r w:rsidRPr="00BB2EAF" w:rsidR="000E4CB2">
              <w:rPr>
                <w:rFonts w:eastAsiaTheme="minorEastAsia"/>
              </w:rPr>
              <w:tab/>
            </w:r>
            <w:r w:rsidRPr="00BB2EAF" w:rsidR="000E4CB2">
              <w:rPr>
                <w:rStyle w:val="Hyperlink"/>
              </w:rPr>
              <w:t>The policy and the evaluation criteria</w:t>
            </w:r>
            <w:r w:rsidRPr="00BB2EAF" w:rsidR="000E4CB2">
              <w:rPr>
                <w:webHidden/>
              </w:rPr>
              <w:tab/>
            </w:r>
            <w:r w:rsidRPr="00BB2EAF" w:rsidR="000E4CB2">
              <w:rPr>
                <w:webHidden/>
              </w:rPr>
              <w:fldChar w:fldCharType="begin"/>
            </w:r>
            <w:r w:rsidRPr="00BB2EAF" w:rsidR="000E4CB2">
              <w:rPr>
                <w:webHidden/>
              </w:rPr>
              <w:instrText xml:space="preserve"> PAGEREF _Toc128464368 \h </w:instrText>
            </w:r>
            <w:r w:rsidRPr="00BB2EAF" w:rsidR="000E4CB2">
              <w:rPr>
                <w:webHidden/>
              </w:rPr>
            </w:r>
            <w:r w:rsidRPr="00BB2EAF" w:rsidR="000E4CB2">
              <w:rPr>
                <w:webHidden/>
              </w:rPr>
              <w:fldChar w:fldCharType="separate"/>
            </w:r>
            <w:r w:rsidR="00237EE5">
              <w:rPr>
                <w:webHidden/>
              </w:rPr>
              <w:t>10</w:t>
            </w:r>
            <w:r w:rsidRPr="00BB2EAF" w:rsidR="000E4CB2">
              <w:rPr>
                <w:webHidden/>
              </w:rPr>
              <w:fldChar w:fldCharType="end"/>
            </w:r>
          </w:hyperlink>
        </w:p>
        <w:p w:rsidRPr="00BB2EAF" w:rsidR="000E4CB2" w:rsidP="000E4CB2" w:rsidRDefault="00296D3D" w14:paraId="71215196" w14:textId="628AA278">
          <w:pPr>
            <w:pStyle w:val="TOC2"/>
            <w:tabs>
              <w:tab w:val="left" w:pos="880"/>
              <w:tab w:val="right" w:leader="dot" w:pos="9063"/>
            </w:tabs>
            <w:rPr>
              <w:rFonts w:eastAsiaTheme="minorEastAsia"/>
            </w:rPr>
          </w:pPr>
          <w:hyperlink w:history="1" w:anchor="_Toc128464369">
            <w:r w:rsidRPr="00BB2EAF" w:rsidR="000E4CB2">
              <w:rPr>
                <w:rStyle w:val="Hyperlink"/>
              </w:rPr>
              <w:t>2.2</w:t>
            </w:r>
            <w:r w:rsidRPr="00BB2EAF" w:rsidR="000E4CB2">
              <w:rPr>
                <w:rFonts w:eastAsiaTheme="minorEastAsia"/>
              </w:rPr>
              <w:tab/>
            </w:r>
            <w:r w:rsidRPr="00BB2EAF" w:rsidR="000E4CB2">
              <w:rPr>
                <w:rStyle w:val="Hyperlink"/>
              </w:rPr>
              <w:t>Overview of H2020 implementation in the selected Member States</w:t>
            </w:r>
            <w:r w:rsidRPr="00BB2EAF" w:rsidR="000E4CB2">
              <w:rPr>
                <w:webHidden/>
              </w:rPr>
              <w:tab/>
            </w:r>
            <w:r w:rsidRPr="00BB2EAF" w:rsidR="000E4CB2">
              <w:rPr>
                <w:webHidden/>
              </w:rPr>
              <w:fldChar w:fldCharType="begin"/>
            </w:r>
            <w:r w:rsidRPr="00BB2EAF" w:rsidR="000E4CB2">
              <w:rPr>
                <w:webHidden/>
              </w:rPr>
              <w:instrText xml:space="preserve"> PAGEREF _Toc128464369 \h </w:instrText>
            </w:r>
            <w:r w:rsidRPr="00BB2EAF" w:rsidR="000E4CB2">
              <w:rPr>
                <w:webHidden/>
              </w:rPr>
            </w:r>
            <w:r w:rsidRPr="00BB2EAF" w:rsidR="000E4CB2">
              <w:rPr>
                <w:webHidden/>
              </w:rPr>
              <w:fldChar w:fldCharType="separate"/>
            </w:r>
            <w:r w:rsidR="00237EE5">
              <w:rPr>
                <w:webHidden/>
              </w:rPr>
              <w:t>11</w:t>
            </w:r>
            <w:r w:rsidRPr="00BB2EAF" w:rsidR="000E4CB2">
              <w:rPr>
                <w:webHidden/>
              </w:rPr>
              <w:fldChar w:fldCharType="end"/>
            </w:r>
          </w:hyperlink>
        </w:p>
        <w:p w:rsidRPr="00BB2EAF" w:rsidR="000E4CB2" w:rsidP="000E4CB2" w:rsidRDefault="00296D3D" w14:paraId="2643D8C9" w14:textId="24304FA6">
          <w:pPr>
            <w:pStyle w:val="TOC1"/>
            <w:rPr>
              <w:rFonts w:eastAsiaTheme="minorEastAsia"/>
              <w:b w:val="0"/>
            </w:rPr>
          </w:pPr>
          <w:hyperlink w:history="1" w:anchor="_Toc128464370">
            <w:r w:rsidRPr="00BB2EAF" w:rsidR="000E4CB2">
              <w:rPr>
                <w:rStyle w:val="Hyperlink"/>
              </w:rPr>
              <w:t>3.</w:t>
            </w:r>
            <w:r w:rsidRPr="00BB2EAF" w:rsidR="000E4CB2">
              <w:rPr>
                <w:rFonts w:eastAsiaTheme="minorEastAsia"/>
                <w:b w:val="0"/>
              </w:rPr>
              <w:tab/>
            </w:r>
            <w:r w:rsidRPr="00BB2EAF" w:rsidR="000E4CB2">
              <w:rPr>
                <w:rStyle w:val="Hyperlink"/>
              </w:rPr>
              <w:t>Primary data: findings and analysis</w:t>
            </w:r>
            <w:r w:rsidRPr="00BB2EAF" w:rsidR="000E4CB2">
              <w:rPr>
                <w:webHidden/>
              </w:rPr>
              <w:tab/>
            </w:r>
            <w:r w:rsidRPr="00BB2EAF" w:rsidR="000E4CB2">
              <w:rPr>
                <w:webHidden/>
              </w:rPr>
              <w:fldChar w:fldCharType="begin"/>
            </w:r>
            <w:r w:rsidRPr="00BB2EAF" w:rsidR="000E4CB2">
              <w:rPr>
                <w:webHidden/>
              </w:rPr>
              <w:instrText xml:space="preserve"> PAGEREF _Toc128464370 \h </w:instrText>
            </w:r>
            <w:r w:rsidRPr="00BB2EAF" w:rsidR="000E4CB2">
              <w:rPr>
                <w:webHidden/>
              </w:rPr>
            </w:r>
            <w:r w:rsidRPr="00BB2EAF" w:rsidR="000E4CB2">
              <w:rPr>
                <w:webHidden/>
              </w:rPr>
              <w:fldChar w:fldCharType="separate"/>
            </w:r>
            <w:r w:rsidR="00237EE5">
              <w:rPr>
                <w:webHidden/>
              </w:rPr>
              <w:t>13</w:t>
            </w:r>
            <w:r w:rsidRPr="00BB2EAF" w:rsidR="000E4CB2">
              <w:rPr>
                <w:webHidden/>
              </w:rPr>
              <w:fldChar w:fldCharType="end"/>
            </w:r>
          </w:hyperlink>
        </w:p>
        <w:p w:rsidRPr="00BB2EAF" w:rsidR="000E4CB2" w:rsidP="000E4CB2" w:rsidRDefault="00296D3D" w14:paraId="13E06313" w14:textId="10FB374C">
          <w:pPr>
            <w:pStyle w:val="TOC2"/>
            <w:tabs>
              <w:tab w:val="left" w:pos="880"/>
              <w:tab w:val="right" w:leader="dot" w:pos="9063"/>
            </w:tabs>
            <w:rPr>
              <w:rFonts w:eastAsiaTheme="minorEastAsia"/>
            </w:rPr>
          </w:pPr>
          <w:hyperlink w:history="1" w:anchor="_Toc128464371">
            <w:r w:rsidRPr="00BB2EAF" w:rsidR="000E4CB2">
              <w:rPr>
                <w:rStyle w:val="Hyperlink"/>
              </w:rPr>
              <w:t>3.1</w:t>
            </w:r>
            <w:r w:rsidRPr="00BB2EAF" w:rsidR="000E4CB2">
              <w:rPr>
                <w:rFonts w:eastAsiaTheme="minorEastAsia"/>
              </w:rPr>
              <w:tab/>
            </w:r>
            <w:r w:rsidRPr="00BB2EAF" w:rsidR="000E4CB2">
              <w:rPr>
                <w:rStyle w:val="Hyperlink"/>
              </w:rPr>
              <w:t>Effectiveness</w:t>
            </w:r>
            <w:r w:rsidRPr="00BB2EAF" w:rsidR="000E4CB2">
              <w:rPr>
                <w:webHidden/>
              </w:rPr>
              <w:tab/>
            </w:r>
            <w:r w:rsidRPr="00BB2EAF" w:rsidR="000E4CB2">
              <w:rPr>
                <w:webHidden/>
              </w:rPr>
              <w:fldChar w:fldCharType="begin"/>
            </w:r>
            <w:r w:rsidRPr="00BB2EAF" w:rsidR="000E4CB2">
              <w:rPr>
                <w:webHidden/>
              </w:rPr>
              <w:instrText xml:space="preserve"> PAGEREF _Toc128464371 \h </w:instrText>
            </w:r>
            <w:r w:rsidRPr="00BB2EAF" w:rsidR="000E4CB2">
              <w:rPr>
                <w:webHidden/>
              </w:rPr>
            </w:r>
            <w:r w:rsidRPr="00BB2EAF" w:rsidR="000E4CB2">
              <w:rPr>
                <w:webHidden/>
              </w:rPr>
              <w:fldChar w:fldCharType="separate"/>
            </w:r>
            <w:r w:rsidR="00237EE5">
              <w:rPr>
                <w:webHidden/>
              </w:rPr>
              <w:t>13</w:t>
            </w:r>
            <w:r w:rsidRPr="00BB2EAF" w:rsidR="000E4CB2">
              <w:rPr>
                <w:webHidden/>
              </w:rPr>
              <w:fldChar w:fldCharType="end"/>
            </w:r>
          </w:hyperlink>
        </w:p>
        <w:p w:rsidRPr="00BB2EAF" w:rsidR="000E4CB2" w:rsidP="000E4CB2" w:rsidRDefault="00296D3D" w14:paraId="22459164" w14:textId="2E764813">
          <w:pPr>
            <w:pStyle w:val="TOC2"/>
            <w:tabs>
              <w:tab w:val="left" w:pos="880"/>
              <w:tab w:val="right" w:leader="dot" w:pos="9063"/>
            </w:tabs>
            <w:rPr>
              <w:rFonts w:eastAsiaTheme="minorEastAsia"/>
            </w:rPr>
          </w:pPr>
          <w:hyperlink w:history="1" w:anchor="_Toc128464372">
            <w:r w:rsidRPr="00BB2EAF" w:rsidR="000E4CB2">
              <w:rPr>
                <w:rStyle w:val="Hyperlink"/>
              </w:rPr>
              <w:t>3.2</w:t>
            </w:r>
            <w:r w:rsidRPr="00BB2EAF" w:rsidR="000E4CB2">
              <w:rPr>
                <w:rFonts w:eastAsiaTheme="minorEastAsia"/>
              </w:rPr>
              <w:tab/>
            </w:r>
            <w:r w:rsidRPr="00BB2EAF" w:rsidR="000E4CB2">
              <w:rPr>
                <w:rStyle w:val="Hyperlink"/>
              </w:rPr>
              <w:t>Relevance</w:t>
            </w:r>
            <w:r w:rsidRPr="00BB2EAF" w:rsidR="000E4CB2">
              <w:rPr>
                <w:webHidden/>
              </w:rPr>
              <w:tab/>
            </w:r>
            <w:r w:rsidRPr="00BB2EAF" w:rsidR="000E4CB2">
              <w:rPr>
                <w:webHidden/>
              </w:rPr>
              <w:fldChar w:fldCharType="begin"/>
            </w:r>
            <w:r w:rsidRPr="00BB2EAF" w:rsidR="000E4CB2">
              <w:rPr>
                <w:webHidden/>
              </w:rPr>
              <w:instrText xml:space="preserve"> PAGEREF _Toc128464372 \h </w:instrText>
            </w:r>
            <w:r w:rsidRPr="00BB2EAF" w:rsidR="000E4CB2">
              <w:rPr>
                <w:webHidden/>
              </w:rPr>
            </w:r>
            <w:r w:rsidRPr="00BB2EAF" w:rsidR="000E4CB2">
              <w:rPr>
                <w:webHidden/>
              </w:rPr>
              <w:fldChar w:fldCharType="separate"/>
            </w:r>
            <w:r w:rsidR="00237EE5">
              <w:rPr>
                <w:webHidden/>
              </w:rPr>
              <w:t>31</w:t>
            </w:r>
            <w:r w:rsidRPr="00BB2EAF" w:rsidR="000E4CB2">
              <w:rPr>
                <w:webHidden/>
              </w:rPr>
              <w:fldChar w:fldCharType="end"/>
            </w:r>
          </w:hyperlink>
        </w:p>
        <w:p w:rsidRPr="00BB2EAF" w:rsidR="000E4CB2" w:rsidP="000E4CB2" w:rsidRDefault="00296D3D" w14:paraId="61E779B9" w14:textId="4153BBFC">
          <w:pPr>
            <w:pStyle w:val="TOC2"/>
            <w:tabs>
              <w:tab w:val="left" w:pos="880"/>
              <w:tab w:val="right" w:leader="dot" w:pos="9063"/>
            </w:tabs>
            <w:rPr>
              <w:rFonts w:eastAsiaTheme="minorEastAsia"/>
            </w:rPr>
          </w:pPr>
          <w:hyperlink w:history="1" w:anchor="_Toc128464373">
            <w:r w:rsidRPr="00BB2EAF" w:rsidR="000E4CB2">
              <w:rPr>
                <w:rStyle w:val="Hyperlink"/>
              </w:rPr>
              <w:t>3.3</w:t>
            </w:r>
            <w:r w:rsidRPr="00BB2EAF" w:rsidR="000E4CB2">
              <w:rPr>
                <w:rFonts w:eastAsiaTheme="minorEastAsia"/>
              </w:rPr>
              <w:tab/>
            </w:r>
            <w:r w:rsidRPr="00BB2EAF" w:rsidR="000E4CB2">
              <w:rPr>
                <w:rStyle w:val="Hyperlink"/>
              </w:rPr>
              <w:t>Inclusion of civil society and added value</w:t>
            </w:r>
            <w:r w:rsidRPr="00BB2EAF" w:rsidR="000E4CB2">
              <w:rPr>
                <w:webHidden/>
              </w:rPr>
              <w:tab/>
            </w:r>
            <w:r w:rsidRPr="00BB2EAF" w:rsidR="000E4CB2">
              <w:rPr>
                <w:webHidden/>
              </w:rPr>
              <w:fldChar w:fldCharType="begin"/>
            </w:r>
            <w:r w:rsidRPr="00BB2EAF" w:rsidR="000E4CB2">
              <w:rPr>
                <w:webHidden/>
              </w:rPr>
              <w:instrText xml:space="preserve"> PAGEREF _Toc128464373 \h </w:instrText>
            </w:r>
            <w:r w:rsidRPr="00BB2EAF" w:rsidR="000E4CB2">
              <w:rPr>
                <w:webHidden/>
              </w:rPr>
            </w:r>
            <w:r w:rsidRPr="00BB2EAF" w:rsidR="000E4CB2">
              <w:rPr>
                <w:webHidden/>
              </w:rPr>
              <w:fldChar w:fldCharType="separate"/>
            </w:r>
            <w:r w:rsidR="00237EE5">
              <w:rPr>
                <w:webHidden/>
              </w:rPr>
              <w:t>36</w:t>
            </w:r>
            <w:r w:rsidRPr="00BB2EAF" w:rsidR="000E4CB2">
              <w:rPr>
                <w:webHidden/>
              </w:rPr>
              <w:fldChar w:fldCharType="end"/>
            </w:r>
          </w:hyperlink>
        </w:p>
        <w:p w:rsidRPr="00BB2EAF" w:rsidR="000E4CB2" w:rsidP="000E4CB2" w:rsidRDefault="00296D3D" w14:paraId="0835AA97" w14:textId="5CD71EDE">
          <w:pPr>
            <w:pStyle w:val="TOC2"/>
            <w:tabs>
              <w:tab w:val="left" w:pos="880"/>
              <w:tab w:val="right" w:leader="dot" w:pos="9063"/>
            </w:tabs>
            <w:rPr>
              <w:rFonts w:eastAsiaTheme="minorEastAsia"/>
            </w:rPr>
          </w:pPr>
          <w:hyperlink w:history="1" w:anchor="_Toc128464374">
            <w:r w:rsidRPr="00BB2EAF" w:rsidR="000E4CB2">
              <w:rPr>
                <w:rStyle w:val="Hyperlink"/>
              </w:rPr>
              <w:t>3.4</w:t>
            </w:r>
            <w:r w:rsidRPr="00BB2EAF" w:rsidR="000E4CB2">
              <w:rPr>
                <w:rFonts w:eastAsiaTheme="minorEastAsia"/>
              </w:rPr>
              <w:tab/>
            </w:r>
            <w:r w:rsidRPr="00BB2EAF" w:rsidR="000E4CB2">
              <w:rPr>
                <w:rStyle w:val="Hyperlink"/>
              </w:rPr>
              <w:t>Additional comments</w:t>
            </w:r>
            <w:r w:rsidRPr="00BB2EAF" w:rsidR="000E4CB2">
              <w:rPr>
                <w:webHidden/>
              </w:rPr>
              <w:tab/>
            </w:r>
            <w:r w:rsidRPr="00BB2EAF" w:rsidR="000E4CB2">
              <w:rPr>
                <w:webHidden/>
              </w:rPr>
              <w:fldChar w:fldCharType="begin"/>
            </w:r>
            <w:r w:rsidRPr="00BB2EAF" w:rsidR="000E4CB2">
              <w:rPr>
                <w:webHidden/>
              </w:rPr>
              <w:instrText xml:space="preserve"> PAGEREF _Toc128464374 \h </w:instrText>
            </w:r>
            <w:r w:rsidRPr="00BB2EAF" w:rsidR="000E4CB2">
              <w:rPr>
                <w:webHidden/>
              </w:rPr>
            </w:r>
            <w:r w:rsidRPr="00BB2EAF" w:rsidR="000E4CB2">
              <w:rPr>
                <w:webHidden/>
              </w:rPr>
              <w:fldChar w:fldCharType="separate"/>
            </w:r>
            <w:r w:rsidR="00237EE5">
              <w:rPr>
                <w:webHidden/>
              </w:rPr>
              <w:t>41</w:t>
            </w:r>
            <w:r w:rsidRPr="00BB2EAF" w:rsidR="000E4CB2">
              <w:rPr>
                <w:webHidden/>
              </w:rPr>
              <w:fldChar w:fldCharType="end"/>
            </w:r>
          </w:hyperlink>
        </w:p>
        <w:p w:rsidRPr="00BB2EAF" w:rsidR="000E4CB2" w:rsidP="000E4CB2" w:rsidRDefault="00296D3D" w14:paraId="0DDE2A6A" w14:textId="2E7AF99B">
          <w:pPr>
            <w:pStyle w:val="TOC1"/>
            <w:rPr>
              <w:rFonts w:eastAsiaTheme="minorEastAsia"/>
              <w:b w:val="0"/>
            </w:rPr>
          </w:pPr>
          <w:hyperlink w:history="1" w:anchor="_Toc128464375">
            <w:r w:rsidRPr="00BB2EAF" w:rsidR="000E4CB2">
              <w:rPr>
                <w:rStyle w:val="Hyperlink"/>
              </w:rPr>
              <w:t>4.</w:t>
            </w:r>
            <w:r w:rsidRPr="00BB2EAF" w:rsidR="000E4CB2">
              <w:rPr>
                <w:rFonts w:eastAsiaTheme="minorEastAsia"/>
                <w:b w:val="0"/>
              </w:rPr>
              <w:tab/>
            </w:r>
            <w:r w:rsidRPr="00BB2EAF" w:rsidR="000E4CB2">
              <w:rPr>
                <w:rStyle w:val="Hyperlink"/>
              </w:rPr>
              <w:t>Secondary data: literature review of EESC work</w:t>
            </w:r>
            <w:r w:rsidRPr="00BB2EAF" w:rsidR="000E4CB2">
              <w:rPr>
                <w:webHidden/>
              </w:rPr>
              <w:tab/>
            </w:r>
            <w:r w:rsidRPr="00BB2EAF" w:rsidR="000E4CB2">
              <w:rPr>
                <w:webHidden/>
              </w:rPr>
              <w:fldChar w:fldCharType="begin"/>
            </w:r>
            <w:r w:rsidRPr="00BB2EAF" w:rsidR="000E4CB2">
              <w:rPr>
                <w:webHidden/>
              </w:rPr>
              <w:instrText xml:space="preserve"> PAGEREF _Toc128464375 \h </w:instrText>
            </w:r>
            <w:r w:rsidRPr="00BB2EAF" w:rsidR="000E4CB2">
              <w:rPr>
                <w:webHidden/>
              </w:rPr>
            </w:r>
            <w:r w:rsidRPr="00BB2EAF" w:rsidR="000E4CB2">
              <w:rPr>
                <w:webHidden/>
              </w:rPr>
              <w:fldChar w:fldCharType="separate"/>
            </w:r>
            <w:r w:rsidR="00237EE5">
              <w:rPr>
                <w:webHidden/>
              </w:rPr>
              <w:t>41</w:t>
            </w:r>
            <w:r w:rsidRPr="00BB2EAF" w:rsidR="000E4CB2">
              <w:rPr>
                <w:webHidden/>
              </w:rPr>
              <w:fldChar w:fldCharType="end"/>
            </w:r>
          </w:hyperlink>
        </w:p>
        <w:p w:rsidRPr="00BB2EAF" w:rsidR="000E4CB2" w:rsidP="000E4CB2" w:rsidRDefault="00296D3D" w14:paraId="1F0DE9E5" w14:textId="5C9957C2">
          <w:pPr>
            <w:pStyle w:val="TOC1"/>
            <w:rPr>
              <w:rFonts w:eastAsiaTheme="minorEastAsia"/>
              <w:b w:val="0"/>
            </w:rPr>
          </w:pPr>
          <w:hyperlink w:history="1" w:anchor="_Toc128464376">
            <w:r w:rsidRPr="00BB2EAF" w:rsidR="000E4CB2">
              <w:rPr>
                <w:rStyle w:val="Hyperlink"/>
              </w:rPr>
              <w:t>5.</w:t>
            </w:r>
            <w:r w:rsidRPr="00BB2EAF" w:rsidR="000E4CB2">
              <w:rPr>
                <w:rFonts w:eastAsiaTheme="minorEastAsia"/>
                <w:b w:val="0"/>
              </w:rPr>
              <w:tab/>
            </w:r>
            <w:r w:rsidRPr="00BB2EAF" w:rsidR="000E4CB2">
              <w:rPr>
                <w:rStyle w:val="Hyperlink"/>
              </w:rPr>
              <w:t>List of organisations consulted</w:t>
            </w:r>
            <w:r w:rsidRPr="00BB2EAF" w:rsidR="000E4CB2">
              <w:rPr>
                <w:webHidden/>
              </w:rPr>
              <w:tab/>
            </w:r>
            <w:r w:rsidRPr="00BB2EAF" w:rsidR="000E4CB2">
              <w:rPr>
                <w:webHidden/>
              </w:rPr>
              <w:fldChar w:fldCharType="begin"/>
            </w:r>
            <w:r w:rsidRPr="00BB2EAF" w:rsidR="000E4CB2">
              <w:rPr>
                <w:webHidden/>
              </w:rPr>
              <w:instrText xml:space="preserve"> PAGEREF _Toc128464376 \h </w:instrText>
            </w:r>
            <w:r w:rsidRPr="00BB2EAF" w:rsidR="000E4CB2">
              <w:rPr>
                <w:webHidden/>
              </w:rPr>
            </w:r>
            <w:r w:rsidRPr="00BB2EAF" w:rsidR="000E4CB2">
              <w:rPr>
                <w:webHidden/>
              </w:rPr>
              <w:fldChar w:fldCharType="separate"/>
            </w:r>
            <w:r w:rsidR="00237EE5">
              <w:rPr>
                <w:webHidden/>
              </w:rPr>
              <w:t>45</w:t>
            </w:r>
            <w:r w:rsidRPr="00BB2EAF" w:rsidR="000E4CB2">
              <w:rPr>
                <w:webHidden/>
              </w:rPr>
              <w:fldChar w:fldCharType="end"/>
            </w:r>
          </w:hyperlink>
        </w:p>
        <w:p w:rsidRPr="00BB2EAF" w:rsidR="000E4CB2" w:rsidP="000E4CB2" w:rsidRDefault="000E4CB2" w14:paraId="73D2B14F" w14:textId="77777777">
          <w:r w:rsidRPr="00BB2EAF">
            <w:rPr>
              <w:b/>
            </w:rPr>
            <w:fldChar w:fldCharType="end"/>
          </w:r>
        </w:p>
      </w:sdtContent>
    </w:sdt>
    <w:p w:rsidRPr="00BB2EAF" w:rsidR="000E4CB2" w:rsidP="000E4CB2" w:rsidRDefault="000E4CB2" w14:paraId="74E90999" w14:textId="77777777">
      <w:pPr>
        <w:spacing w:after="160" w:line="259" w:lineRule="auto"/>
        <w:rPr>
          <w:b/>
        </w:rPr>
        <w:sectPr w:rsidRPr="00BB2EAF" w:rsidR="000E4CB2" w:rsidSect="0042578F">
          <w:headerReference w:type="even" r:id="rId21"/>
          <w:headerReference w:type="default" r:id="rId22"/>
          <w:footerReference w:type="even" r:id="rId23"/>
          <w:footerReference w:type="default" r:id="rId24"/>
          <w:headerReference w:type="first" r:id="rId25"/>
          <w:footerReference w:type="first" r:id="rId26"/>
          <w:pgSz w:w="11907" w:h="16839"/>
          <w:pgMar w:top="1417" w:right="1417" w:bottom="1417" w:left="1417" w:header="709" w:footer="709" w:gutter="0"/>
          <w:cols w:space="708"/>
          <w:docGrid w:linePitch="360"/>
        </w:sectPr>
      </w:pPr>
    </w:p>
    <w:p w:rsidRPr="00BB2EAF" w:rsidR="000E4CB2" w:rsidP="000E4CB2" w:rsidRDefault="000E4CB2" w14:paraId="2B2233FC" w14:textId="77777777">
      <w:pPr>
        <w:pStyle w:val="Heading1"/>
        <w:numPr>
          <w:ilvl w:val="0"/>
          <w:numId w:val="10"/>
        </w:numPr>
      </w:pPr>
      <w:bookmarkStart w:name="_Toc128464331" w:id="0"/>
      <w:bookmarkStart w:name="_Toc128464362" w:id="1"/>
      <w:proofErr w:type="spellStart"/>
      <w:r>
        <w:lastRenderedPageBreak/>
        <w:t>Introduction</w:t>
      </w:r>
      <w:bookmarkEnd w:id="0"/>
      <w:bookmarkEnd w:id="1"/>
      <w:proofErr w:type="spellEnd"/>
    </w:p>
    <w:p w:rsidRPr="00BB2EAF" w:rsidR="000E4CB2" w:rsidP="000E4CB2" w:rsidRDefault="000E4CB2" w14:paraId="5A3118B2" w14:textId="77777777"/>
    <w:p w:rsidRPr="00BB2EAF" w:rsidR="000E4CB2" w:rsidP="000E4CB2" w:rsidRDefault="000E4CB2" w14:paraId="288D4FD0" w14:textId="77777777">
      <w:proofErr w:type="spellStart"/>
      <w:r>
        <w:t>The</w:t>
      </w:r>
      <w:proofErr w:type="spellEnd"/>
      <w:r>
        <w:t xml:space="preserve"> </w:t>
      </w:r>
      <w:proofErr w:type="spellStart"/>
      <w:r>
        <w:t>European</w:t>
      </w:r>
      <w:proofErr w:type="spellEnd"/>
      <w:r>
        <w:t xml:space="preserve"> </w:t>
      </w:r>
      <w:proofErr w:type="spellStart"/>
      <w:r>
        <w:t>Economic</w:t>
      </w:r>
      <w:proofErr w:type="spellEnd"/>
      <w:r>
        <w:t xml:space="preserve"> </w:t>
      </w:r>
      <w:proofErr w:type="spellStart"/>
      <w:r>
        <w:t>and</w:t>
      </w:r>
      <w:proofErr w:type="spellEnd"/>
      <w:r>
        <w:t xml:space="preserve"> </w:t>
      </w:r>
      <w:proofErr w:type="spellStart"/>
      <w:r>
        <w:t>Social</w:t>
      </w:r>
      <w:proofErr w:type="spellEnd"/>
      <w:r>
        <w:t xml:space="preserve"> </w:t>
      </w:r>
      <w:proofErr w:type="spellStart"/>
      <w:r>
        <w:t>Committee</w:t>
      </w:r>
      <w:proofErr w:type="spellEnd"/>
      <w:r>
        <w:t xml:space="preserve"> </w:t>
      </w:r>
      <w:proofErr w:type="spellStart"/>
      <w:r>
        <w:t>has</w:t>
      </w:r>
      <w:proofErr w:type="spellEnd"/>
      <w:r>
        <w:t xml:space="preserve"> </w:t>
      </w:r>
      <w:proofErr w:type="spellStart"/>
      <w:r>
        <w:t>drawn</w:t>
      </w:r>
      <w:proofErr w:type="spellEnd"/>
      <w:r>
        <w:t xml:space="preserve"> </w:t>
      </w:r>
      <w:proofErr w:type="spellStart"/>
      <w:r>
        <w:t>up</w:t>
      </w:r>
      <w:proofErr w:type="spellEnd"/>
      <w:r>
        <w:t xml:space="preserve"> </w:t>
      </w:r>
      <w:proofErr w:type="spellStart"/>
      <w:r>
        <w:t>an</w:t>
      </w:r>
      <w:proofErr w:type="spellEnd"/>
      <w:r>
        <w:t xml:space="preserve"> </w:t>
      </w:r>
      <w:proofErr w:type="spellStart"/>
      <w:r>
        <w:t>evaluation</w:t>
      </w:r>
      <w:proofErr w:type="spellEnd"/>
      <w:r>
        <w:t xml:space="preserve"> </w:t>
      </w:r>
      <w:proofErr w:type="spellStart"/>
      <w:r>
        <w:t>report</w:t>
      </w:r>
      <w:proofErr w:type="spellEnd"/>
      <w:r>
        <w:t xml:space="preserve"> </w:t>
      </w:r>
      <w:proofErr w:type="spellStart"/>
      <w:r>
        <w:t>assessing</w:t>
      </w:r>
      <w:proofErr w:type="spellEnd"/>
      <w:r>
        <w:t xml:space="preserve"> (</w:t>
      </w:r>
      <w:proofErr w:type="spellStart"/>
      <w:r>
        <w:rPr>
          <w:i/>
        </w:rPr>
        <w:t>ex</w:t>
      </w:r>
      <w:proofErr w:type="spellEnd"/>
      <w:r>
        <w:rPr>
          <w:i/>
        </w:rPr>
        <w:t xml:space="preserve"> </w:t>
      </w:r>
      <w:proofErr w:type="spellStart"/>
      <w:r>
        <w:rPr>
          <w:i/>
        </w:rPr>
        <w:t>post</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w:t>
      </w:r>
      <w:proofErr w:type="spellStart"/>
      <w:r>
        <w:t>the</w:t>
      </w:r>
      <w:proofErr w:type="spellEnd"/>
      <w:r>
        <w:t xml:space="preserve"> </w:t>
      </w:r>
      <w:proofErr w:type="spellStart"/>
      <w:r>
        <w:t>EU's</w:t>
      </w:r>
      <w:proofErr w:type="spellEnd"/>
      <w:r>
        <w:t xml:space="preserve"> Framework </w:t>
      </w:r>
      <w:proofErr w:type="spellStart"/>
      <w:r>
        <w:t>Programme</w:t>
      </w:r>
      <w:proofErr w:type="spellEnd"/>
      <w:r>
        <w:t xml:space="preserve"> </w:t>
      </w:r>
      <w:proofErr w:type="spellStart"/>
      <w:r>
        <w:t>for</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(2014-2020) – </w:t>
      </w:r>
      <w:proofErr w:type="spellStart"/>
      <w:r>
        <w:t>Horizon</w:t>
      </w:r>
      <w:proofErr w:type="spellEnd"/>
      <w:r>
        <w:t> 2020 (</w:t>
      </w:r>
      <w:proofErr w:type="spellStart"/>
      <w:r>
        <w:t>hereafter</w:t>
      </w:r>
      <w:proofErr w:type="spellEnd"/>
      <w:r>
        <w:t xml:space="preserve"> </w:t>
      </w:r>
      <w:proofErr w:type="spellStart"/>
      <w:r>
        <w:t>referred</w:t>
      </w:r>
      <w:proofErr w:type="spellEnd"/>
      <w:r>
        <w:t xml:space="preserve"> </w:t>
      </w:r>
      <w:proofErr w:type="spellStart"/>
      <w:r>
        <w:t>to</w:t>
      </w:r>
      <w:proofErr w:type="spellEnd"/>
      <w:r>
        <w:t xml:space="preserve"> </w:t>
      </w:r>
      <w:proofErr w:type="spellStart"/>
      <w:r>
        <w:t>as</w:t>
      </w:r>
      <w:proofErr w:type="spellEnd"/>
      <w:r>
        <w:t xml:space="preserve"> H2020). </w:t>
      </w:r>
      <w:proofErr w:type="spellStart"/>
      <w:r>
        <w:t>The</w:t>
      </w:r>
      <w:proofErr w:type="spellEnd"/>
      <w:r>
        <w:t xml:space="preserve"> </w:t>
      </w:r>
      <w:proofErr w:type="spellStart"/>
      <w:r>
        <w:t>programme</w:t>
      </w:r>
      <w:proofErr w:type="spellEnd"/>
      <w:r>
        <w:t xml:space="preserve"> </w:t>
      </w:r>
      <w:proofErr w:type="spellStart"/>
      <w:r>
        <w:t>was</w:t>
      </w:r>
      <w:proofErr w:type="spellEnd"/>
      <w:r>
        <w:t xml:space="preserve"> </w:t>
      </w:r>
      <w:proofErr w:type="spellStart"/>
      <w:r>
        <w:t>set</w:t>
      </w:r>
      <w:proofErr w:type="spellEnd"/>
      <w:r>
        <w:t xml:space="preserve"> </w:t>
      </w:r>
      <w:proofErr w:type="spellStart"/>
      <w:r>
        <w:t>out</w:t>
      </w:r>
      <w:proofErr w:type="spellEnd"/>
      <w:r>
        <w:t xml:space="preserve"> </w:t>
      </w:r>
      <w:proofErr w:type="spellStart"/>
      <w:r>
        <w:t>in</w:t>
      </w:r>
      <w:proofErr w:type="spellEnd"/>
      <w:r>
        <w:t xml:space="preserve"> </w:t>
      </w:r>
      <w:proofErr w:type="spellStart"/>
      <w:r>
        <w:t>Regulation</w:t>
      </w:r>
      <w:proofErr w:type="spellEnd"/>
      <w:r>
        <w:t xml:space="preserve"> (EU) </w:t>
      </w:r>
      <w:proofErr w:type="spellStart"/>
      <w:r>
        <w:t>No</w:t>
      </w:r>
      <w:proofErr w:type="spellEnd"/>
      <w:r>
        <w:t> 1291/2013 (</w:t>
      </w:r>
      <w:proofErr w:type="spellStart"/>
      <w:r>
        <w:t>Horizon</w:t>
      </w:r>
      <w:proofErr w:type="spellEnd"/>
      <w:r>
        <w:t xml:space="preserve"> 2020 </w:t>
      </w:r>
      <w:proofErr w:type="spellStart"/>
      <w:r>
        <w:t>Regulation</w:t>
      </w:r>
      <w:proofErr w:type="spellEnd"/>
      <w:r>
        <w:t xml:space="preserve">), </w:t>
      </w:r>
      <w:proofErr w:type="spellStart"/>
      <w:r>
        <w:t>with</w:t>
      </w:r>
      <w:proofErr w:type="spellEnd"/>
      <w:r>
        <w:t xml:space="preserve"> </w:t>
      </w:r>
      <w:proofErr w:type="spellStart"/>
      <w:r>
        <w:t>Council</w:t>
      </w:r>
      <w:proofErr w:type="spellEnd"/>
      <w:r>
        <w:t xml:space="preserve"> </w:t>
      </w:r>
      <w:proofErr w:type="spellStart"/>
      <w:r>
        <w:t>Decision</w:t>
      </w:r>
      <w:proofErr w:type="spellEnd"/>
      <w:r>
        <w:t xml:space="preserve"> 2013/743/EU </w:t>
      </w:r>
      <w:proofErr w:type="spellStart"/>
      <w:r>
        <w:t>establishing</w:t>
      </w:r>
      <w:proofErr w:type="spellEnd"/>
      <w:r>
        <w:t xml:space="preserve"> </w:t>
      </w:r>
      <w:proofErr w:type="spellStart"/>
      <w:r>
        <w:t>the</w:t>
      </w:r>
      <w:proofErr w:type="spellEnd"/>
      <w:r>
        <w:t xml:space="preserve"> </w:t>
      </w:r>
      <w:proofErr w:type="spellStart"/>
      <w:r>
        <w:t>specific</w:t>
      </w:r>
      <w:proofErr w:type="spellEnd"/>
      <w:r>
        <w:t xml:space="preserve"> </w:t>
      </w:r>
      <w:proofErr w:type="spellStart"/>
      <w:r>
        <w:t>programme</w:t>
      </w:r>
      <w:proofErr w:type="spellEnd"/>
      <w:r>
        <w:t xml:space="preserve">; </w:t>
      </w:r>
      <w:proofErr w:type="spellStart"/>
      <w:r>
        <w:t>Regulation</w:t>
      </w:r>
      <w:proofErr w:type="spellEnd"/>
      <w:r>
        <w:t xml:space="preserve"> (EU) </w:t>
      </w:r>
      <w:proofErr w:type="spellStart"/>
      <w:r>
        <w:t>No</w:t>
      </w:r>
      <w:proofErr w:type="spellEnd"/>
      <w:r>
        <w:t xml:space="preserve"> 1290/2013 </w:t>
      </w:r>
      <w:proofErr w:type="spellStart"/>
      <w:r>
        <w:t>laid</w:t>
      </w:r>
      <w:proofErr w:type="spellEnd"/>
      <w:r>
        <w:t xml:space="preserve"> </w:t>
      </w:r>
      <w:proofErr w:type="spellStart"/>
      <w:r>
        <w:t>down</w:t>
      </w:r>
      <w:proofErr w:type="spellEnd"/>
      <w:r>
        <w:t xml:space="preserve"> </w:t>
      </w:r>
      <w:proofErr w:type="spellStart"/>
      <w:r>
        <w:t>the</w:t>
      </w:r>
      <w:proofErr w:type="spellEnd"/>
      <w:r>
        <w:t xml:space="preserve"> </w:t>
      </w:r>
      <w:proofErr w:type="spellStart"/>
      <w:r>
        <w:t>rules</w:t>
      </w:r>
      <w:proofErr w:type="spellEnd"/>
      <w:r>
        <w:t xml:space="preserve"> </w:t>
      </w:r>
      <w:proofErr w:type="spellStart"/>
      <w:r>
        <w:t>for</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dissemination</w:t>
      </w:r>
      <w:proofErr w:type="spellEnd"/>
      <w:r>
        <w:t xml:space="preserve">. </w:t>
      </w:r>
      <w:proofErr w:type="spellStart"/>
      <w:r>
        <w:t>The</w:t>
      </w:r>
      <w:proofErr w:type="spellEnd"/>
      <w:r>
        <w:t xml:space="preserve"> </w:t>
      </w:r>
      <w:proofErr w:type="spellStart"/>
      <w:r>
        <w:t>report</w:t>
      </w:r>
      <w:proofErr w:type="spellEnd"/>
      <w:r>
        <w:t xml:space="preserve"> </w:t>
      </w:r>
      <w:proofErr w:type="spellStart"/>
      <w:r>
        <w:t>reflects</w:t>
      </w:r>
      <w:proofErr w:type="spellEnd"/>
      <w:r>
        <w:t xml:space="preserve"> </w:t>
      </w:r>
      <w:proofErr w:type="spellStart"/>
      <w:r>
        <w:t>the</w:t>
      </w:r>
      <w:proofErr w:type="spellEnd"/>
      <w:r>
        <w:t xml:space="preserve"> </w:t>
      </w:r>
      <w:proofErr w:type="spellStart"/>
      <w:r>
        <w:t>views</w:t>
      </w:r>
      <w:proofErr w:type="spellEnd"/>
      <w:r>
        <w:t xml:space="preserve"> </w:t>
      </w:r>
      <w:proofErr w:type="spellStart"/>
      <w:r>
        <w:t>of</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and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including</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in</w:t>
      </w:r>
      <w:proofErr w:type="spellEnd"/>
      <w:r>
        <w:t xml:space="preserve"> </w:t>
      </w:r>
      <w:proofErr w:type="spellStart"/>
      <w:r>
        <w:t>selected</w:t>
      </w:r>
      <w:proofErr w:type="spellEnd"/>
      <w:r>
        <w:t xml:space="preserve"> EU </w:t>
      </w:r>
      <w:proofErr w:type="spellStart"/>
      <w:r>
        <w:t>Member</w:t>
      </w:r>
      <w:proofErr w:type="spellEnd"/>
      <w:r>
        <w:t xml:space="preserve"> States (</w:t>
      </w:r>
      <w:proofErr w:type="spellStart"/>
      <w:r>
        <w:t>Croatia</w:t>
      </w:r>
      <w:proofErr w:type="spellEnd"/>
      <w:r>
        <w:t xml:space="preserve">, </w:t>
      </w:r>
      <w:proofErr w:type="spellStart"/>
      <w:r>
        <w:t>Latvia</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and</w:t>
      </w:r>
      <w:proofErr w:type="spellEnd"/>
      <w:r>
        <w:t xml:space="preserve"> </w:t>
      </w:r>
      <w:proofErr w:type="spellStart"/>
      <w:r>
        <w:t>Portugal</w:t>
      </w:r>
      <w:proofErr w:type="spellEnd"/>
      <w:r>
        <w:t xml:space="preserve">) </w:t>
      </w:r>
      <w:proofErr w:type="spellStart"/>
      <w:r>
        <w:t>on</w:t>
      </w:r>
      <w:proofErr w:type="spellEnd"/>
      <w:r>
        <w:t xml:space="preserve"> </w:t>
      </w:r>
      <w:proofErr w:type="spellStart"/>
      <w:r>
        <w:t>the</w:t>
      </w:r>
      <w:proofErr w:type="spellEnd"/>
      <w:r>
        <w:t xml:space="preserve"> </w:t>
      </w:r>
      <w:proofErr w:type="spellStart"/>
      <w:r>
        <w:t>effectiveness</w:t>
      </w:r>
      <w:proofErr w:type="spellEnd"/>
      <w:r>
        <w:t xml:space="preserve">, </w:t>
      </w:r>
      <w:proofErr w:type="spellStart"/>
      <w:r>
        <w:t>relevance</w:t>
      </w:r>
      <w:proofErr w:type="spellEnd"/>
      <w:r>
        <w:t xml:space="preserve"> </w:t>
      </w:r>
      <w:proofErr w:type="spellStart"/>
      <w:r>
        <w:t>and</w:t>
      </w:r>
      <w:proofErr w:type="spellEnd"/>
      <w:r>
        <w:t xml:space="preserve"> </w:t>
      </w:r>
      <w:proofErr w:type="spellStart"/>
      <w:r>
        <w:t>added</w:t>
      </w:r>
      <w:proofErr w:type="spellEnd"/>
      <w:r>
        <w:t xml:space="preserve"> </w:t>
      </w:r>
      <w:proofErr w:type="spellStart"/>
      <w:r>
        <w:t>value</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w:t>
      </w:r>
      <w:proofErr w:type="spellStart"/>
      <w:r>
        <w:t>in</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w:t>
      </w:r>
      <w:proofErr w:type="spellStart"/>
      <w:r>
        <w:t>this</w:t>
      </w:r>
      <w:proofErr w:type="spellEnd"/>
      <w:r>
        <w:t xml:space="preserve"> </w:t>
      </w:r>
      <w:proofErr w:type="spellStart"/>
      <w:r>
        <w:t>programme</w:t>
      </w:r>
      <w:proofErr w:type="spellEnd"/>
      <w:r>
        <w:t>.</w:t>
      </w:r>
    </w:p>
    <w:p w:rsidRPr="00BB2EAF" w:rsidR="000E4CB2" w:rsidP="000E4CB2" w:rsidRDefault="000E4CB2" w14:paraId="503BAEA9" w14:textId="77777777"/>
    <w:p w:rsidRPr="00BB2EAF" w:rsidR="000E4CB2" w:rsidP="000E4CB2" w:rsidRDefault="000E4CB2" w14:paraId="1CA869E8" w14:textId="77777777">
      <w:proofErr w:type="spellStart"/>
      <w:r>
        <w:t>Based</w:t>
      </w:r>
      <w:proofErr w:type="spellEnd"/>
      <w:r>
        <w:t xml:space="preserve"> </w:t>
      </w:r>
      <w:proofErr w:type="spellStart"/>
      <w:r>
        <w:t>on</w:t>
      </w:r>
      <w:proofErr w:type="spellEnd"/>
      <w:r>
        <w:t xml:space="preserve"> </w:t>
      </w:r>
      <w:proofErr w:type="spellStart"/>
      <w:r>
        <w:t>findings</w:t>
      </w:r>
      <w:proofErr w:type="spellEnd"/>
      <w:r>
        <w:t xml:space="preserve"> </w:t>
      </w:r>
      <w:proofErr w:type="spellStart"/>
      <w:r>
        <w:t>collected</w:t>
      </w:r>
      <w:proofErr w:type="spellEnd"/>
      <w:r>
        <w:t xml:space="preserve"> </w:t>
      </w:r>
      <w:proofErr w:type="spellStart"/>
      <w:r>
        <w:t>during</w:t>
      </w:r>
      <w:proofErr w:type="spellEnd"/>
      <w:r>
        <w:t xml:space="preserve"> </w:t>
      </w:r>
      <w:proofErr w:type="spellStart"/>
      <w:r>
        <w:t>in-person</w:t>
      </w:r>
      <w:proofErr w:type="spellEnd"/>
      <w:r>
        <w:t xml:space="preserve"> </w:t>
      </w:r>
      <w:proofErr w:type="spellStart"/>
      <w:r>
        <w:t>and</w:t>
      </w:r>
      <w:proofErr w:type="spellEnd"/>
      <w:r>
        <w:t xml:space="preserve"> </w:t>
      </w:r>
      <w:proofErr w:type="spellStart"/>
      <w:r>
        <w:t>virtual</w:t>
      </w:r>
      <w:proofErr w:type="spellEnd"/>
      <w:r>
        <w:t xml:space="preserve"> </w:t>
      </w:r>
      <w:proofErr w:type="spellStart"/>
      <w:r>
        <w:t>meetings</w:t>
      </w:r>
      <w:proofErr w:type="spellEnd"/>
      <w:r>
        <w:t xml:space="preserve"> </w:t>
      </w:r>
      <w:proofErr w:type="spellStart"/>
      <w:r>
        <w:t>in</w:t>
      </w:r>
      <w:proofErr w:type="spellEnd"/>
      <w:r>
        <w:t xml:space="preserve"> </w:t>
      </w:r>
      <w:proofErr w:type="spellStart"/>
      <w:r>
        <w:t>the</w:t>
      </w:r>
      <w:proofErr w:type="spellEnd"/>
      <w:r>
        <w:t xml:space="preserve"> </w:t>
      </w:r>
      <w:proofErr w:type="spellStart"/>
      <w:r>
        <w:t>aforementioned</w:t>
      </w:r>
      <w:proofErr w:type="spellEnd"/>
      <w:r>
        <w:t xml:space="preserve"> EU </w:t>
      </w:r>
      <w:proofErr w:type="spellStart"/>
      <w:r>
        <w:t>Member</w:t>
      </w:r>
      <w:proofErr w:type="spellEnd"/>
      <w:r>
        <w:t xml:space="preserve"> States </w:t>
      </w:r>
      <w:proofErr w:type="spellStart"/>
      <w:r>
        <w:t>and</w:t>
      </w:r>
      <w:proofErr w:type="spellEnd"/>
      <w:r>
        <w:t xml:space="preserve"> </w:t>
      </w:r>
      <w:proofErr w:type="spellStart"/>
      <w:r>
        <w:t>expert</w:t>
      </w:r>
      <w:proofErr w:type="spellEnd"/>
      <w:r>
        <w:t xml:space="preserve"> </w:t>
      </w:r>
      <w:proofErr w:type="spellStart"/>
      <w:r>
        <w:t>online</w:t>
      </w:r>
      <w:proofErr w:type="spellEnd"/>
      <w:r>
        <w:t xml:space="preserve"> </w:t>
      </w:r>
      <w:proofErr w:type="spellStart"/>
      <w:r>
        <w:t>questionnaire</w:t>
      </w:r>
      <w:proofErr w:type="spellEnd"/>
      <w:r>
        <w:t xml:space="preserve"> </w:t>
      </w:r>
      <w:proofErr w:type="spellStart"/>
      <w:r>
        <w:t>replies</w:t>
      </w:r>
      <w:proofErr w:type="spellEnd"/>
      <w:r>
        <w:t xml:space="preserve">, </w:t>
      </w:r>
      <w:proofErr w:type="spellStart"/>
      <w:r>
        <w:t>this</w:t>
      </w:r>
      <w:proofErr w:type="spellEnd"/>
      <w:r>
        <w:t xml:space="preserve"> </w:t>
      </w:r>
      <w:proofErr w:type="spellStart"/>
      <w:r>
        <w:t>technical</w:t>
      </w:r>
      <w:proofErr w:type="spellEnd"/>
      <w:r>
        <w:t xml:space="preserve"> </w:t>
      </w:r>
      <w:proofErr w:type="spellStart"/>
      <w:r>
        <w:t>appendix</w:t>
      </w:r>
      <w:proofErr w:type="spellEnd"/>
      <w:r>
        <w:t xml:space="preserve"> </w:t>
      </w:r>
      <w:proofErr w:type="spellStart"/>
      <w:r>
        <w:t>gathers</w:t>
      </w:r>
      <w:proofErr w:type="spellEnd"/>
      <w:r>
        <w:t xml:space="preserve">, </w:t>
      </w:r>
      <w:proofErr w:type="spellStart"/>
      <w:r>
        <w:t>analyses</w:t>
      </w:r>
      <w:proofErr w:type="spellEnd"/>
      <w:r>
        <w:t xml:space="preserve"> </w:t>
      </w:r>
      <w:proofErr w:type="spellStart"/>
      <w:r>
        <w:t>and</w:t>
      </w:r>
      <w:proofErr w:type="spellEnd"/>
      <w:r>
        <w:t xml:space="preserve"> </w:t>
      </w:r>
      <w:proofErr w:type="spellStart"/>
      <w:r>
        <w:t>summarises</w:t>
      </w:r>
      <w:proofErr w:type="spellEnd"/>
      <w:r>
        <w:t xml:space="preserve"> </w:t>
      </w:r>
      <w:proofErr w:type="spellStart"/>
      <w:r>
        <w:t>the</w:t>
      </w:r>
      <w:proofErr w:type="spellEnd"/>
      <w:r>
        <w:t xml:space="preserve"> </w:t>
      </w:r>
      <w:proofErr w:type="spellStart"/>
      <w:r>
        <w:t>views</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of</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on</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H2020 </w:t>
      </w:r>
      <w:proofErr w:type="spellStart"/>
      <w:r>
        <w:t>in</w:t>
      </w:r>
      <w:proofErr w:type="spellEnd"/>
      <w:r>
        <w:t xml:space="preserve"> </w:t>
      </w:r>
      <w:proofErr w:type="spellStart"/>
      <w:r>
        <w:t>these</w:t>
      </w:r>
      <w:proofErr w:type="spellEnd"/>
      <w:r>
        <w:t xml:space="preserve"> </w:t>
      </w:r>
      <w:proofErr w:type="spellStart"/>
      <w:r>
        <w:t>countries</w:t>
      </w:r>
      <w:proofErr w:type="spellEnd"/>
      <w:r>
        <w:t xml:space="preserve">. </w:t>
      </w:r>
      <w:proofErr w:type="spellStart"/>
      <w:r>
        <w:t>In</w:t>
      </w:r>
      <w:proofErr w:type="spellEnd"/>
      <w:r>
        <w:t xml:space="preserve"> </w:t>
      </w:r>
      <w:proofErr w:type="spellStart"/>
      <w:r>
        <w:t>particular</w:t>
      </w:r>
      <w:proofErr w:type="spellEnd"/>
      <w:r>
        <w:t xml:space="preserve">, </w:t>
      </w:r>
      <w:proofErr w:type="spellStart"/>
      <w:r>
        <w:t>stakeholders</w:t>
      </w:r>
      <w:proofErr w:type="spellEnd"/>
      <w:r>
        <w:t xml:space="preserve"> </w:t>
      </w:r>
      <w:proofErr w:type="spellStart"/>
      <w:r>
        <w:t>were</w:t>
      </w:r>
      <w:proofErr w:type="spellEnd"/>
      <w:r>
        <w:t xml:space="preserve"> </w:t>
      </w:r>
      <w:proofErr w:type="spellStart"/>
      <w:r>
        <w:t>asked</w:t>
      </w:r>
      <w:proofErr w:type="spellEnd"/>
      <w:r>
        <w:t xml:space="preserve"> </w:t>
      </w:r>
      <w:proofErr w:type="spellStart"/>
      <w:r>
        <w:t>to</w:t>
      </w:r>
      <w:proofErr w:type="spellEnd"/>
      <w:r>
        <w:t xml:space="preserve"> </w:t>
      </w:r>
      <w:proofErr w:type="spellStart"/>
      <w:r>
        <w:t>share</w:t>
      </w:r>
      <w:proofErr w:type="spellEnd"/>
      <w:r>
        <w:t xml:space="preserve"> </w:t>
      </w:r>
      <w:proofErr w:type="spellStart"/>
      <w:r>
        <w:t>their</w:t>
      </w:r>
      <w:proofErr w:type="spellEnd"/>
      <w:r>
        <w:t xml:space="preserve"> </w:t>
      </w:r>
      <w:proofErr w:type="spellStart"/>
      <w:r>
        <w:t>views</w:t>
      </w:r>
      <w:proofErr w:type="spellEnd"/>
      <w:r>
        <w:t xml:space="preserve"> </w:t>
      </w:r>
      <w:proofErr w:type="spellStart"/>
      <w:r>
        <w:t>on</w:t>
      </w:r>
      <w:proofErr w:type="spellEnd"/>
      <w:r>
        <w:t xml:space="preserve"> </w:t>
      </w:r>
      <w:proofErr w:type="spellStart"/>
      <w:r>
        <w:t>the</w:t>
      </w:r>
      <w:proofErr w:type="spellEnd"/>
      <w:r>
        <w:t xml:space="preserve"> </w:t>
      </w:r>
      <w:proofErr w:type="spellStart"/>
      <w:r>
        <w:t>relevance</w:t>
      </w:r>
      <w:proofErr w:type="spellEnd"/>
      <w:r>
        <w:t xml:space="preserve">, </w:t>
      </w:r>
      <w:proofErr w:type="spellStart"/>
      <w:r>
        <w:t>effectiveness</w:t>
      </w:r>
      <w:proofErr w:type="spellEnd"/>
      <w:r>
        <w:t xml:space="preserve"> </w:t>
      </w:r>
      <w:proofErr w:type="spellStart"/>
      <w:r>
        <w:t>and</w:t>
      </w:r>
      <w:proofErr w:type="spellEnd"/>
      <w:r>
        <w:t xml:space="preserve"> </w:t>
      </w:r>
      <w:proofErr w:type="spellStart"/>
      <w:r>
        <w:t>added</w:t>
      </w:r>
      <w:proofErr w:type="spellEnd"/>
      <w:r>
        <w:t xml:space="preserve"> </w:t>
      </w:r>
      <w:proofErr w:type="spellStart"/>
      <w:r>
        <w:t>value</w:t>
      </w:r>
      <w:proofErr w:type="spellEnd"/>
      <w:r>
        <w:t xml:space="preserve"> </w:t>
      </w:r>
      <w:proofErr w:type="spellStart"/>
      <w:r>
        <w:t>for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of</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w:t>
      </w:r>
      <w:proofErr w:type="spellStart"/>
      <w:r>
        <w:t>the</w:t>
      </w:r>
      <w:proofErr w:type="spellEnd"/>
      <w:r>
        <w:t xml:space="preserve"> H2020 </w:t>
      </w:r>
      <w:proofErr w:type="spellStart"/>
      <w:r>
        <w:t>programme</w:t>
      </w:r>
      <w:proofErr w:type="spellEnd"/>
      <w:r>
        <w:t xml:space="preserve">. </w:t>
      </w:r>
      <w:proofErr w:type="spellStart"/>
      <w:r>
        <w:t>In</w:t>
      </w:r>
      <w:proofErr w:type="spellEnd"/>
      <w:r>
        <w:t xml:space="preserve"> </w:t>
      </w:r>
      <w:proofErr w:type="spellStart"/>
      <w:r>
        <w:t>collecting</w:t>
      </w:r>
      <w:proofErr w:type="spellEnd"/>
      <w:r>
        <w:t xml:space="preserve"> </w:t>
      </w:r>
      <w:proofErr w:type="spellStart"/>
      <w:r>
        <w:t>these</w:t>
      </w:r>
      <w:proofErr w:type="spellEnd"/>
      <w:r>
        <w:t xml:space="preserve"> </w:t>
      </w:r>
      <w:proofErr w:type="spellStart"/>
      <w:r>
        <w:t>views</w:t>
      </w:r>
      <w:proofErr w:type="spellEnd"/>
      <w:r>
        <w:t xml:space="preserve">, </w:t>
      </w:r>
      <w:proofErr w:type="spellStart"/>
      <w:r>
        <w:t>the</w:t>
      </w:r>
      <w:proofErr w:type="spellEnd"/>
      <w:r>
        <w:t xml:space="preserve"> EESC </w:t>
      </w:r>
      <w:proofErr w:type="spellStart"/>
      <w:r>
        <w:t>focused</w:t>
      </w:r>
      <w:proofErr w:type="spellEnd"/>
      <w:r>
        <w:t xml:space="preserve"> </w:t>
      </w:r>
      <w:proofErr w:type="spellStart"/>
      <w:r>
        <w:t>on</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key</w:t>
      </w:r>
      <w:proofErr w:type="spellEnd"/>
      <w:r>
        <w:t xml:space="preserve"> </w:t>
      </w:r>
      <w:proofErr w:type="spellStart"/>
      <w:r>
        <w:t>aspects</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micro</w:t>
      </w:r>
      <w:proofErr w:type="spellEnd"/>
      <w:r>
        <w:t xml:space="preserve">-, </w:t>
      </w:r>
      <w:proofErr w:type="spellStart"/>
      <w:r>
        <w:t>small</w:t>
      </w:r>
      <w:proofErr w:type="spellEnd"/>
      <w:r>
        <w:t xml:space="preserve"> </w:t>
      </w:r>
      <w:proofErr w:type="spellStart"/>
      <w:r>
        <w:t>and</w:t>
      </w:r>
      <w:proofErr w:type="spellEnd"/>
      <w:r>
        <w:t xml:space="preserve"> </w:t>
      </w:r>
      <w:proofErr w:type="spellStart"/>
      <w:r>
        <w:t>medium-sized</w:t>
      </w:r>
      <w:proofErr w:type="spellEnd"/>
      <w:r>
        <w:t xml:space="preserve"> </w:t>
      </w:r>
      <w:proofErr w:type="spellStart"/>
      <w:r>
        <w:t>enterprises</w:t>
      </w:r>
      <w:proofErr w:type="spellEnd"/>
      <w:r>
        <w:t xml:space="preserve"> (</w:t>
      </w:r>
      <w:proofErr w:type="spellStart"/>
      <w:r>
        <w:t>MSMEs</w:t>
      </w:r>
      <w:proofErr w:type="spellEnd"/>
      <w:r>
        <w:t xml:space="preserve">); </w:t>
      </w:r>
      <w:proofErr w:type="spellStart"/>
      <w:r>
        <w:t>procedures</w:t>
      </w:r>
      <w:proofErr w:type="spellEnd"/>
      <w:r>
        <w:t xml:space="preserve"> </w:t>
      </w:r>
      <w:proofErr w:type="spellStart"/>
      <w:r>
        <w:t>and</w:t>
      </w:r>
      <w:proofErr w:type="spellEnd"/>
      <w:r>
        <w:t xml:space="preserve"> </w:t>
      </w:r>
      <w:proofErr w:type="spellStart"/>
      <w:r>
        <w:t>simplification</w:t>
      </w:r>
      <w:proofErr w:type="spellEnd"/>
      <w:r>
        <w:t xml:space="preserve">; </w:t>
      </w:r>
      <w:proofErr w:type="spellStart"/>
      <w:r>
        <w:t>and</w:t>
      </w:r>
      <w:proofErr w:type="spellEnd"/>
      <w:r>
        <w:t xml:space="preserve"> </w:t>
      </w:r>
      <w:proofErr w:type="spellStart"/>
      <w:r>
        <w:t>synergies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and</w:t>
      </w:r>
      <w:proofErr w:type="spellEnd"/>
      <w:r>
        <w:t xml:space="preserve"> </w:t>
      </w:r>
      <w:proofErr w:type="spellStart"/>
      <w:r>
        <w:t>tools</w:t>
      </w:r>
      <w:proofErr w:type="spellEnd"/>
      <w:r>
        <w:t>.</w:t>
      </w:r>
    </w:p>
    <w:p w:rsidRPr="00BB2EAF" w:rsidR="000E4CB2" w:rsidP="000E4CB2" w:rsidRDefault="000E4CB2" w14:paraId="03F39AF6" w14:textId="77777777"/>
    <w:p w:rsidRPr="00BB2EAF" w:rsidR="000E4CB2" w:rsidP="000E4CB2" w:rsidRDefault="000E4CB2" w14:paraId="338C9341" w14:textId="77777777">
      <w:pPr>
        <w:rPr>
          <w:rStyle w:val="normaltextrun"/>
        </w:rPr>
      </w:pPr>
      <w:proofErr w:type="spellStart"/>
      <w:r>
        <w:t>The</w:t>
      </w:r>
      <w:proofErr w:type="spellEnd"/>
      <w:r>
        <w:t xml:space="preserve"> </w:t>
      </w:r>
      <w:proofErr w:type="spellStart"/>
      <w:r>
        <w:t>evaluation</w:t>
      </w:r>
      <w:proofErr w:type="spellEnd"/>
      <w:r>
        <w:t xml:space="preserve"> </w:t>
      </w:r>
      <w:proofErr w:type="spellStart"/>
      <w:r>
        <w:t>report</w:t>
      </w:r>
      <w:proofErr w:type="spellEnd"/>
      <w:r>
        <w:t xml:space="preserve"> </w:t>
      </w:r>
      <w:proofErr w:type="spellStart"/>
      <w:r>
        <w:t>and</w:t>
      </w:r>
      <w:proofErr w:type="spellEnd"/>
      <w:r>
        <w:t xml:space="preserve"> </w:t>
      </w:r>
      <w:proofErr w:type="spellStart"/>
      <w:r>
        <w:t>this</w:t>
      </w:r>
      <w:proofErr w:type="spellEnd"/>
      <w:r>
        <w:t xml:space="preserve"> </w:t>
      </w:r>
      <w:proofErr w:type="spellStart"/>
      <w:r>
        <w:t>appendix</w:t>
      </w:r>
      <w:proofErr w:type="spellEnd"/>
      <w:r>
        <w:t xml:space="preserve"> </w:t>
      </w:r>
      <w:proofErr w:type="spellStart"/>
      <w:r>
        <w:t>aim</w:t>
      </w:r>
      <w:proofErr w:type="spellEnd"/>
      <w:r>
        <w:t xml:space="preserve"> </w:t>
      </w:r>
      <w:proofErr w:type="spellStart"/>
      <w:r>
        <w:t>to</w:t>
      </w:r>
      <w:proofErr w:type="spellEnd"/>
      <w:r>
        <w:t xml:space="preserve"> </w:t>
      </w:r>
      <w:proofErr w:type="spellStart"/>
      <w:r>
        <w:t>inform</w:t>
      </w:r>
      <w:proofErr w:type="spellEnd"/>
      <w:r>
        <w:t xml:space="preserve"> </w:t>
      </w:r>
      <w:proofErr w:type="spellStart"/>
      <w:r>
        <w:t>policymakers</w:t>
      </w:r>
      <w:proofErr w:type="spellEnd"/>
      <w:r>
        <w:t xml:space="preserve"> </w:t>
      </w:r>
      <w:proofErr w:type="spellStart"/>
      <w:r>
        <w:t>of</w:t>
      </w:r>
      <w:proofErr w:type="spellEnd"/>
      <w:r>
        <w:t xml:space="preserve"> </w:t>
      </w:r>
      <w:proofErr w:type="spellStart"/>
      <w:r>
        <w:t>the</w:t>
      </w:r>
      <w:proofErr w:type="spellEnd"/>
      <w:r>
        <w:t xml:space="preserve"> </w:t>
      </w:r>
      <w:proofErr w:type="spellStart"/>
      <w:r>
        <w:t>views</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regarding</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H2020 </w:t>
      </w:r>
      <w:proofErr w:type="spellStart"/>
      <w:r>
        <w:t>and</w:t>
      </w:r>
      <w:proofErr w:type="spellEnd"/>
      <w:r>
        <w:t xml:space="preserve"> </w:t>
      </w:r>
      <w:proofErr w:type="spellStart"/>
      <w:r>
        <w:t>assess</w:t>
      </w:r>
      <w:proofErr w:type="spellEnd"/>
      <w:r>
        <w:t xml:space="preserve"> </w:t>
      </w:r>
      <w:proofErr w:type="spellStart"/>
      <w:r>
        <w:t>their</w:t>
      </w:r>
      <w:proofErr w:type="spellEnd"/>
      <w:r>
        <w:t xml:space="preserve"> </w:t>
      </w:r>
      <w:proofErr w:type="spellStart"/>
      <w:r>
        <w:t>experience</w:t>
      </w:r>
      <w:proofErr w:type="spellEnd"/>
      <w:r>
        <w:t xml:space="preserve"> </w:t>
      </w:r>
      <w:proofErr w:type="spellStart"/>
      <w:r>
        <w:t>and</w:t>
      </w:r>
      <w:proofErr w:type="spellEnd"/>
      <w:r>
        <w:t xml:space="preserve"> </w:t>
      </w:r>
      <w:proofErr w:type="spellStart"/>
      <w:r>
        <w:t>role</w:t>
      </w:r>
      <w:proofErr w:type="spellEnd"/>
      <w:r>
        <w:t xml:space="preserve"> </w:t>
      </w:r>
      <w:proofErr w:type="spellStart"/>
      <w:r>
        <w:t>in</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w:t>
      </w:r>
      <w:proofErr w:type="spellStart"/>
      <w:r>
        <w:t>this</w:t>
      </w:r>
      <w:proofErr w:type="spellEnd"/>
      <w:r>
        <w:t xml:space="preserve"> </w:t>
      </w:r>
      <w:proofErr w:type="spellStart"/>
      <w:r>
        <w:t>programme</w:t>
      </w:r>
      <w:proofErr w:type="spellEnd"/>
      <w:r>
        <w:t xml:space="preserve">, </w:t>
      </w:r>
      <w:proofErr w:type="spellStart"/>
      <w:r>
        <w:t>aiming</w:t>
      </w:r>
      <w:proofErr w:type="spellEnd"/>
      <w:r>
        <w:t xml:space="preserve"> </w:t>
      </w:r>
      <w:proofErr w:type="spellStart"/>
      <w:r>
        <w:t>to</w:t>
      </w:r>
      <w:proofErr w:type="spellEnd"/>
      <w:r>
        <w:t xml:space="preserve"> </w:t>
      </w:r>
      <w:proofErr w:type="spellStart"/>
      <w:r>
        <w:t>contribute</w:t>
      </w:r>
      <w:proofErr w:type="spellEnd"/>
      <w:r>
        <w:t xml:space="preserve"> </w:t>
      </w:r>
      <w:proofErr w:type="spellStart"/>
      <w:r>
        <w:t>to</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Commission's</w:t>
      </w:r>
      <w:proofErr w:type="spellEnd"/>
      <w:r>
        <w:t xml:space="preserve"> </w:t>
      </w:r>
      <w:proofErr w:type="spellStart"/>
      <w:r>
        <w:t>evaluation</w:t>
      </w:r>
      <w:proofErr w:type="spellEnd"/>
      <w:r>
        <w:t xml:space="preserve">. </w:t>
      </w:r>
      <w:proofErr w:type="spellStart"/>
      <w:r>
        <w:t>These</w:t>
      </w:r>
      <w:proofErr w:type="spellEnd"/>
      <w:r>
        <w:t xml:space="preserve"> </w:t>
      </w:r>
      <w:proofErr w:type="spellStart"/>
      <w:r>
        <w:t>documents</w:t>
      </w:r>
      <w:proofErr w:type="spellEnd"/>
      <w:r>
        <w:t xml:space="preserve"> </w:t>
      </w:r>
      <w:proofErr w:type="spellStart"/>
      <w:r>
        <w:t>will</w:t>
      </w:r>
      <w:proofErr w:type="spellEnd"/>
      <w:r>
        <w:t xml:space="preserve"> </w:t>
      </w:r>
      <w:proofErr w:type="spellStart"/>
      <w:r>
        <w:t>be</w:t>
      </w:r>
      <w:proofErr w:type="spellEnd"/>
      <w:r>
        <w:t xml:space="preserve"> </w:t>
      </w:r>
      <w:proofErr w:type="spellStart"/>
      <w:r>
        <w:t>shared</w:t>
      </w:r>
      <w:proofErr w:type="spellEnd"/>
      <w:r>
        <w:t xml:space="preserve"> </w:t>
      </w:r>
      <w:proofErr w:type="spellStart"/>
      <w:r>
        <w:t>with</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and</w:t>
      </w:r>
      <w:proofErr w:type="spellEnd"/>
      <w:r>
        <w:t xml:space="preserve"> </w:t>
      </w:r>
      <w:proofErr w:type="spellStart"/>
      <w:r>
        <w:t>other</w:t>
      </w:r>
      <w:proofErr w:type="spellEnd"/>
      <w:r>
        <w:t xml:space="preserve"> </w:t>
      </w:r>
      <w:proofErr w:type="spellStart"/>
      <w:r>
        <w:t>relevant</w:t>
      </w:r>
      <w:proofErr w:type="spellEnd"/>
      <w:r>
        <w:t xml:space="preserve"> </w:t>
      </w:r>
      <w:proofErr w:type="spellStart"/>
      <w:r>
        <w:t>stakeholders</w:t>
      </w:r>
      <w:proofErr w:type="spellEnd"/>
      <w:r>
        <w:t>.</w:t>
      </w:r>
    </w:p>
    <w:p w:rsidRPr="00BB2EAF" w:rsidR="000E4CB2" w:rsidP="000E4CB2" w:rsidRDefault="000E4CB2" w14:paraId="32F9EDD2" w14:textId="77777777">
      <w:pPr>
        <w:rPr>
          <w:rStyle w:val="normaltextrun"/>
        </w:rPr>
      </w:pPr>
    </w:p>
    <w:p w:rsidRPr="00BB2EAF" w:rsidR="000E4CB2" w:rsidP="000E4CB2" w:rsidRDefault="000E4CB2" w14:paraId="39255686" w14:textId="77777777">
      <w:pPr>
        <w:pStyle w:val="Heading2"/>
        <w:ind w:left="567" w:hanging="567"/>
        <w:rPr>
          <w:b/>
          <w:bCs/>
        </w:rPr>
      </w:pPr>
      <w:bookmarkStart w:name="_Toc65094376" w:id="2"/>
      <w:bookmarkStart w:name="_Toc128464332" w:id="3"/>
      <w:bookmarkStart w:name="_Toc128464363" w:id="4"/>
      <w:proofErr w:type="spellStart"/>
      <w:r>
        <w:t>Methodology</w:t>
      </w:r>
      <w:bookmarkEnd w:id="2"/>
      <w:proofErr w:type="spellEnd"/>
      <w:r>
        <w:t xml:space="preserve"> </w:t>
      </w:r>
      <w:proofErr w:type="spellStart"/>
      <w:r>
        <w:t>and</w:t>
      </w:r>
      <w:proofErr w:type="spellEnd"/>
      <w:r>
        <w:t xml:space="preserve"> </w:t>
      </w:r>
      <w:proofErr w:type="spellStart"/>
      <w:r>
        <w:t>sampling</w:t>
      </w:r>
      <w:bookmarkEnd w:id="3"/>
      <w:bookmarkEnd w:id="4"/>
      <w:proofErr w:type="spellEnd"/>
    </w:p>
    <w:p w:rsidRPr="00BB2EAF" w:rsidR="000E4CB2" w:rsidP="000E4CB2" w:rsidRDefault="000E4CB2" w14:paraId="68752639" w14:textId="77777777"/>
    <w:p w:rsidRPr="00BB2EAF" w:rsidR="000E4CB2" w:rsidP="000E4CB2" w:rsidRDefault="000E4CB2" w14:paraId="714846D9" w14:textId="77777777">
      <w:proofErr w:type="spellStart"/>
      <w:r>
        <w:t>The</w:t>
      </w:r>
      <w:proofErr w:type="spellEnd"/>
      <w:r>
        <w:t xml:space="preserve"> </w:t>
      </w:r>
      <w:proofErr w:type="spellStart"/>
      <w:r>
        <w:t>members</w:t>
      </w:r>
      <w:proofErr w:type="spellEnd"/>
      <w:r>
        <w:t xml:space="preserve"> </w:t>
      </w:r>
      <w:proofErr w:type="spellStart"/>
      <w:r>
        <w:t>of</w:t>
      </w:r>
      <w:proofErr w:type="spellEnd"/>
      <w:r>
        <w:t xml:space="preserve"> </w:t>
      </w:r>
      <w:proofErr w:type="spellStart"/>
      <w:r>
        <w:t>the</w:t>
      </w:r>
      <w:proofErr w:type="spellEnd"/>
      <w:r>
        <w:t xml:space="preserve"> EESC </w:t>
      </w:r>
      <w:proofErr w:type="spellStart"/>
      <w:r>
        <w:t>study</w:t>
      </w:r>
      <w:proofErr w:type="spellEnd"/>
      <w:r>
        <w:t xml:space="preserve"> group </w:t>
      </w:r>
      <w:proofErr w:type="spellStart"/>
      <w:r>
        <w:t>collected</w:t>
      </w:r>
      <w:proofErr w:type="spellEnd"/>
      <w:r>
        <w:t xml:space="preserve"> </w:t>
      </w:r>
      <w:proofErr w:type="spellStart"/>
      <w:r>
        <w:t>the</w:t>
      </w:r>
      <w:proofErr w:type="spellEnd"/>
      <w:r>
        <w:t xml:space="preserve"> </w:t>
      </w:r>
      <w:proofErr w:type="spellStart"/>
      <w:r>
        <w:t>views</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through</w:t>
      </w:r>
      <w:proofErr w:type="spellEnd"/>
      <w:r>
        <w:t xml:space="preserve"> </w:t>
      </w:r>
      <w:proofErr w:type="spellStart"/>
      <w:r>
        <w:t>two</w:t>
      </w:r>
      <w:proofErr w:type="spellEnd"/>
      <w:r>
        <w:t xml:space="preserve"> </w:t>
      </w:r>
      <w:proofErr w:type="spellStart"/>
      <w:r>
        <w:t>channels</w:t>
      </w:r>
      <w:proofErr w:type="spellEnd"/>
      <w:r>
        <w:t xml:space="preserve">: </w:t>
      </w:r>
      <w:proofErr w:type="spellStart"/>
      <w:r>
        <w:t>four</w:t>
      </w:r>
      <w:proofErr w:type="spellEnd"/>
      <w:r>
        <w:t xml:space="preserve"> </w:t>
      </w:r>
      <w:proofErr w:type="spellStart"/>
      <w:r>
        <w:t>in-person</w:t>
      </w:r>
      <w:proofErr w:type="spellEnd"/>
      <w:r>
        <w:t xml:space="preserve"> </w:t>
      </w:r>
      <w:proofErr w:type="spellStart"/>
      <w:r>
        <w:t>or</w:t>
      </w:r>
      <w:proofErr w:type="spellEnd"/>
      <w:r>
        <w:t xml:space="preserve"> </w:t>
      </w:r>
      <w:proofErr w:type="spellStart"/>
      <w:r>
        <w:t>virtual</w:t>
      </w:r>
      <w:proofErr w:type="spellEnd"/>
      <w:r>
        <w:t xml:space="preserve"> </w:t>
      </w:r>
      <w:proofErr w:type="spellStart"/>
      <w:r>
        <w:t>fact-finding</w:t>
      </w:r>
      <w:proofErr w:type="spellEnd"/>
      <w:r>
        <w:t xml:space="preserve"> </w:t>
      </w:r>
      <w:proofErr w:type="spellStart"/>
      <w:r>
        <w:t>visits</w:t>
      </w:r>
      <w:proofErr w:type="spellEnd"/>
      <w:r>
        <w:t xml:space="preserve"> </w:t>
      </w:r>
      <w:proofErr w:type="spellStart"/>
      <w:r>
        <w:t>in</w:t>
      </w:r>
      <w:proofErr w:type="spellEnd"/>
      <w:r>
        <w:t xml:space="preserve"> </w:t>
      </w:r>
      <w:proofErr w:type="spellStart"/>
      <w:r>
        <w:t>the</w:t>
      </w:r>
      <w:proofErr w:type="spellEnd"/>
      <w:r>
        <w:t xml:space="preserve"> </w:t>
      </w:r>
      <w:proofErr w:type="spellStart"/>
      <w:r>
        <w:t>selected</w:t>
      </w:r>
      <w:proofErr w:type="spellEnd"/>
      <w:r>
        <w:t xml:space="preserve"> </w:t>
      </w:r>
      <w:proofErr w:type="spellStart"/>
      <w:r>
        <w:t>countries</w:t>
      </w:r>
      <w:proofErr w:type="spellEnd"/>
      <w:r>
        <w:t xml:space="preserve"> </w:t>
      </w:r>
      <w:proofErr w:type="spellStart"/>
      <w:r>
        <w:t>and</w:t>
      </w:r>
      <w:proofErr w:type="spellEnd"/>
      <w:r>
        <w:t xml:space="preserve"> a </w:t>
      </w:r>
      <w:proofErr w:type="spellStart"/>
      <w:r>
        <w:t>targeted</w:t>
      </w:r>
      <w:proofErr w:type="spellEnd"/>
      <w:r>
        <w:t xml:space="preserve"> </w:t>
      </w:r>
      <w:proofErr w:type="spellStart"/>
      <w:r>
        <w:t>online</w:t>
      </w:r>
      <w:proofErr w:type="spellEnd"/>
      <w:r>
        <w:t xml:space="preserve"> </w:t>
      </w:r>
      <w:proofErr w:type="spellStart"/>
      <w:r>
        <w:t>questionnaire</w:t>
      </w:r>
      <w:proofErr w:type="spellEnd"/>
      <w:r>
        <w:t>.</w:t>
      </w:r>
    </w:p>
    <w:p w:rsidRPr="00BB2EAF" w:rsidR="000E4CB2" w:rsidP="000E4CB2" w:rsidRDefault="000E4CB2" w14:paraId="7CD2F37B" w14:textId="77777777"/>
    <w:p w:rsidRPr="00BB2EAF" w:rsidR="000E4CB2" w:rsidP="000E4CB2" w:rsidRDefault="000E4CB2" w14:paraId="43D3B13E" w14:textId="77777777">
      <w:proofErr w:type="spellStart"/>
      <w:r>
        <w:t>Secondary</w:t>
      </w:r>
      <w:proofErr w:type="spellEnd"/>
      <w:r>
        <w:t xml:space="preserve"> </w:t>
      </w:r>
      <w:proofErr w:type="spellStart"/>
      <w:r>
        <w:t>data</w:t>
      </w:r>
      <w:proofErr w:type="spellEnd"/>
      <w:r>
        <w:t xml:space="preserve"> </w:t>
      </w:r>
      <w:proofErr w:type="spellStart"/>
      <w:r>
        <w:t>collected</w:t>
      </w:r>
      <w:proofErr w:type="spellEnd"/>
      <w:r>
        <w:t xml:space="preserve"> </w:t>
      </w:r>
      <w:proofErr w:type="spellStart"/>
      <w:r>
        <w:t>on</w:t>
      </w:r>
      <w:proofErr w:type="spellEnd"/>
      <w:r>
        <w:t xml:space="preserve"> </w:t>
      </w:r>
      <w:proofErr w:type="spellStart"/>
      <w:r>
        <w:t>the</w:t>
      </w:r>
      <w:proofErr w:type="spellEnd"/>
      <w:r>
        <w:t xml:space="preserve"> </w:t>
      </w:r>
      <w:proofErr w:type="spellStart"/>
      <w:r>
        <w:t>EESC's</w:t>
      </w:r>
      <w:proofErr w:type="spellEnd"/>
      <w:r>
        <w:t xml:space="preserve"> </w:t>
      </w:r>
      <w:proofErr w:type="spellStart"/>
      <w:r>
        <w:t>past</w:t>
      </w:r>
      <w:proofErr w:type="spellEnd"/>
      <w:r>
        <w:t xml:space="preserve"> </w:t>
      </w:r>
      <w:proofErr w:type="spellStart"/>
      <w:r>
        <w:t>work</w:t>
      </w:r>
      <w:proofErr w:type="spellEnd"/>
      <w:r>
        <w:t xml:space="preserve"> </w:t>
      </w:r>
      <w:proofErr w:type="spellStart"/>
      <w:r>
        <w:t>on</w:t>
      </w:r>
      <w:proofErr w:type="spellEnd"/>
      <w:r>
        <w:t xml:space="preserve"> </w:t>
      </w:r>
      <w:proofErr w:type="spellStart"/>
      <w:r>
        <w:t>the</w:t>
      </w:r>
      <w:proofErr w:type="spellEnd"/>
      <w:r>
        <w:t xml:space="preserve"> </w:t>
      </w:r>
      <w:proofErr w:type="spellStart"/>
      <w:r>
        <w:t>subject</w:t>
      </w:r>
      <w:proofErr w:type="spellEnd"/>
      <w:r>
        <w:t xml:space="preserve"> </w:t>
      </w:r>
      <w:proofErr w:type="spellStart"/>
      <w:r>
        <w:t>was</w:t>
      </w:r>
      <w:proofErr w:type="spellEnd"/>
      <w:r>
        <w:t xml:space="preserve"> </w:t>
      </w:r>
      <w:proofErr w:type="spellStart"/>
      <w:r>
        <w:t>also</w:t>
      </w:r>
      <w:proofErr w:type="spellEnd"/>
      <w:r>
        <w:t xml:space="preserve"> </w:t>
      </w:r>
      <w:proofErr w:type="spellStart"/>
      <w:r>
        <w:t>analysed</w:t>
      </w:r>
      <w:proofErr w:type="spellEnd"/>
      <w:r>
        <w:t>.</w:t>
      </w:r>
    </w:p>
    <w:p w:rsidRPr="00BB2EAF" w:rsidR="000E4CB2" w:rsidP="000E4CB2" w:rsidRDefault="000E4CB2" w14:paraId="2B435F3B" w14:textId="77777777"/>
    <w:p w:rsidRPr="00BB2EAF" w:rsidR="000E4CB2" w:rsidP="000E4CB2" w:rsidRDefault="000E4CB2" w14:paraId="52A92DC1" w14:textId="77777777">
      <w:pPr>
        <w:pStyle w:val="Heading2"/>
        <w:ind w:left="567" w:hanging="567"/>
        <w:rPr>
          <w:bCs/>
        </w:rPr>
      </w:pPr>
      <w:bookmarkStart w:name="_Toc128464333" w:id="5"/>
      <w:bookmarkStart w:name="_Toc128464364" w:id="6"/>
      <w:proofErr w:type="spellStart"/>
      <w:r>
        <w:t>Fact-finding</w:t>
      </w:r>
      <w:proofErr w:type="spellEnd"/>
      <w:r>
        <w:t xml:space="preserve"> </w:t>
      </w:r>
      <w:proofErr w:type="spellStart"/>
      <w:r>
        <w:t>meetings</w:t>
      </w:r>
      <w:bookmarkEnd w:id="5"/>
      <w:bookmarkEnd w:id="6"/>
      <w:proofErr w:type="spellEnd"/>
    </w:p>
    <w:p w:rsidRPr="00BB2EAF" w:rsidR="000E4CB2" w:rsidP="000E4CB2" w:rsidRDefault="000E4CB2" w14:paraId="3F4D1E5A" w14:textId="77777777"/>
    <w:p w:rsidRPr="00BB2EAF" w:rsidR="000E4CB2" w:rsidP="000E4CB2" w:rsidRDefault="000E4CB2" w14:paraId="0C92495A" w14:textId="77777777">
      <w:proofErr w:type="spellStart"/>
      <w:r>
        <w:t>The</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included</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with</w:t>
      </w:r>
      <w:proofErr w:type="spellEnd"/>
      <w:r>
        <w:t xml:space="preserve"> </w:t>
      </w:r>
      <w:proofErr w:type="spellStart"/>
      <w:r>
        <w:t>local</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representatives</w:t>
      </w:r>
      <w:proofErr w:type="spellEnd"/>
      <w:r>
        <w:t xml:space="preserve"> </w:t>
      </w:r>
      <w:proofErr w:type="spellStart"/>
      <w:r>
        <w:t>of</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generally</w:t>
      </w:r>
      <w:proofErr w:type="spellEnd"/>
      <w:r>
        <w:t xml:space="preserve"> </w:t>
      </w:r>
      <w:proofErr w:type="spellStart"/>
      <w:r>
        <w:t>following</w:t>
      </w:r>
      <w:proofErr w:type="spellEnd"/>
      <w:r>
        <w:t xml:space="preserve"> </w:t>
      </w:r>
      <w:proofErr w:type="spellStart"/>
      <w:r>
        <w:t>the</w:t>
      </w:r>
      <w:proofErr w:type="spellEnd"/>
      <w:r>
        <w:t xml:space="preserve"> </w:t>
      </w:r>
      <w:proofErr w:type="spellStart"/>
      <w:r>
        <w:t>thematic</w:t>
      </w:r>
      <w:proofErr w:type="spellEnd"/>
      <w:r>
        <w:t xml:space="preserve"> </w:t>
      </w:r>
      <w:proofErr w:type="spellStart"/>
      <w:r>
        <w:t>structure</w:t>
      </w:r>
      <w:proofErr w:type="spellEnd"/>
      <w:r>
        <w:t xml:space="preserve"> </w:t>
      </w:r>
      <w:proofErr w:type="spellStart"/>
      <w:r>
        <w:t>of</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They</w:t>
      </w:r>
      <w:proofErr w:type="spellEnd"/>
      <w:r>
        <w:t xml:space="preserve"> </w:t>
      </w:r>
      <w:proofErr w:type="spellStart"/>
      <w:r>
        <w:t>took</w:t>
      </w:r>
      <w:proofErr w:type="spellEnd"/>
      <w:r>
        <w:t xml:space="preserve"> </w:t>
      </w:r>
      <w:proofErr w:type="spellStart"/>
      <w:r>
        <w:t>place</w:t>
      </w:r>
      <w:proofErr w:type="spellEnd"/>
      <w:r>
        <w:t xml:space="preserve"> </w:t>
      </w:r>
      <w:proofErr w:type="spellStart"/>
      <w:r>
        <w:t>either</w:t>
      </w:r>
      <w:proofErr w:type="spellEnd"/>
      <w:r>
        <w:t xml:space="preserve"> </w:t>
      </w:r>
      <w:proofErr w:type="spellStart"/>
      <w:r>
        <w:t>in</w:t>
      </w:r>
      <w:proofErr w:type="spellEnd"/>
      <w:r>
        <w:t xml:space="preserve"> </w:t>
      </w:r>
      <w:proofErr w:type="spellStart"/>
      <w:r>
        <w:t>person</w:t>
      </w:r>
      <w:proofErr w:type="spellEnd"/>
      <w:r>
        <w:t xml:space="preserve"> </w:t>
      </w:r>
      <w:proofErr w:type="spellStart"/>
      <w:r>
        <w:t>or</w:t>
      </w:r>
      <w:proofErr w:type="spellEnd"/>
      <w:r>
        <w:t xml:space="preserve"> </w:t>
      </w:r>
      <w:proofErr w:type="spellStart"/>
      <w:r>
        <w:t>via</w:t>
      </w:r>
      <w:proofErr w:type="spellEnd"/>
      <w:r>
        <w:t xml:space="preserve"> </w:t>
      </w:r>
      <w:proofErr w:type="spellStart"/>
      <w:r>
        <w:t>the</w:t>
      </w:r>
      <w:proofErr w:type="spellEnd"/>
      <w:r>
        <w:t xml:space="preserve"> </w:t>
      </w:r>
      <w:proofErr w:type="spellStart"/>
      <w:r>
        <w:t>Interactio</w:t>
      </w:r>
      <w:proofErr w:type="spellEnd"/>
      <w:r>
        <w:t xml:space="preserve"> </w:t>
      </w:r>
      <w:proofErr w:type="spellStart"/>
      <w:r>
        <w:t>online</w:t>
      </w:r>
      <w:proofErr w:type="spellEnd"/>
      <w:r>
        <w:t xml:space="preserve"> </w:t>
      </w:r>
      <w:proofErr w:type="spellStart"/>
      <w:r>
        <w:t>platform</w:t>
      </w:r>
      <w:proofErr w:type="spellEnd"/>
      <w:r>
        <w:t>.</w:t>
      </w:r>
    </w:p>
    <w:p w:rsidRPr="00BB2EAF" w:rsidR="000E4CB2" w:rsidP="000E4CB2" w:rsidRDefault="000E4CB2" w14:paraId="6314AF53" w14:textId="77777777"/>
    <w:p w:rsidRPr="00BB2EAF" w:rsidR="000E4CB2" w:rsidP="000E4CB2" w:rsidRDefault="000E4CB2" w14:paraId="2B96F4BF" w14:textId="77777777">
      <w:proofErr w:type="spellStart"/>
      <w:r>
        <w:t>The</w:t>
      </w:r>
      <w:proofErr w:type="spellEnd"/>
      <w:r>
        <w:t xml:space="preserve"> </w:t>
      </w:r>
      <w:proofErr w:type="spellStart"/>
      <w:r>
        <w:t>sample</w:t>
      </w:r>
      <w:proofErr w:type="spellEnd"/>
      <w:r>
        <w:t xml:space="preserve"> </w:t>
      </w:r>
      <w:proofErr w:type="spellStart"/>
      <w:r>
        <w:t>of</w:t>
      </w:r>
      <w:proofErr w:type="spellEnd"/>
      <w:r>
        <w:t xml:space="preserve"> </w:t>
      </w:r>
      <w:proofErr w:type="spellStart"/>
      <w:r>
        <w:t>Member</w:t>
      </w:r>
      <w:proofErr w:type="spellEnd"/>
      <w:r>
        <w:t xml:space="preserve"> States </w:t>
      </w:r>
      <w:proofErr w:type="spellStart"/>
      <w:r>
        <w:t>was</w:t>
      </w:r>
      <w:proofErr w:type="spellEnd"/>
      <w:r>
        <w:t xml:space="preserve"> </w:t>
      </w:r>
      <w:proofErr w:type="spellStart"/>
      <w:r>
        <w:t>selected</w:t>
      </w:r>
      <w:proofErr w:type="spellEnd"/>
      <w:r>
        <w:t xml:space="preserve"> </w:t>
      </w:r>
      <w:proofErr w:type="spellStart"/>
      <w:r>
        <w:t>by</w:t>
      </w:r>
      <w:proofErr w:type="spellEnd"/>
      <w:r>
        <w:t xml:space="preserve"> </w:t>
      </w:r>
      <w:proofErr w:type="spellStart"/>
      <w:r>
        <w:t>the</w:t>
      </w:r>
      <w:proofErr w:type="spellEnd"/>
      <w:r>
        <w:t xml:space="preserve"> </w:t>
      </w:r>
      <w:proofErr w:type="spellStart"/>
      <w:r>
        <w:t>study</w:t>
      </w:r>
      <w:proofErr w:type="spellEnd"/>
      <w:r>
        <w:t xml:space="preserve"> group </w:t>
      </w:r>
      <w:proofErr w:type="spellStart"/>
      <w:r>
        <w:t>based</w:t>
      </w:r>
      <w:proofErr w:type="spellEnd"/>
      <w:r>
        <w:t xml:space="preserve"> </w:t>
      </w:r>
      <w:proofErr w:type="spellStart"/>
      <w:r>
        <w:t>on</w:t>
      </w:r>
      <w:proofErr w:type="spellEnd"/>
      <w:r>
        <w:t xml:space="preserve"> </w:t>
      </w:r>
      <w:proofErr w:type="spellStart"/>
      <w:r>
        <w:t>criteria</w:t>
      </w:r>
      <w:proofErr w:type="spellEnd"/>
      <w:r>
        <w:t xml:space="preserve"> </w:t>
      </w:r>
      <w:proofErr w:type="spellStart"/>
      <w:r>
        <w:t>adopted</w:t>
      </w:r>
      <w:proofErr w:type="spellEnd"/>
      <w:r>
        <w:t xml:space="preserve"> </w:t>
      </w:r>
      <w:proofErr w:type="spellStart"/>
      <w:r>
        <w:t>by</w:t>
      </w:r>
      <w:proofErr w:type="spellEnd"/>
      <w:r>
        <w:t xml:space="preserve"> </w:t>
      </w:r>
      <w:proofErr w:type="spellStart"/>
      <w:r>
        <w:t>the</w:t>
      </w:r>
      <w:proofErr w:type="spellEnd"/>
      <w:r>
        <w:t xml:space="preserve"> EESC </w:t>
      </w:r>
      <w:proofErr w:type="spellStart"/>
      <w:r>
        <w:t>Bureau</w:t>
      </w:r>
      <w:proofErr w:type="spellEnd"/>
      <w:r>
        <w:t xml:space="preserve"> </w:t>
      </w:r>
      <w:proofErr w:type="spellStart"/>
      <w:r>
        <w:t>on</w:t>
      </w:r>
      <w:proofErr w:type="spellEnd"/>
      <w:r>
        <w:t xml:space="preserve"> 13 </w:t>
      </w:r>
      <w:proofErr w:type="spellStart"/>
      <w:r>
        <w:t>December</w:t>
      </w:r>
      <w:proofErr w:type="spellEnd"/>
      <w:r>
        <w:t xml:space="preserve"> 2022.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was</w:t>
      </w:r>
      <w:proofErr w:type="spellEnd"/>
      <w:r>
        <w:t xml:space="preserve"> </w:t>
      </w:r>
      <w:proofErr w:type="spellStart"/>
      <w:r>
        <w:t>also</w:t>
      </w:r>
      <w:proofErr w:type="spellEnd"/>
      <w:r>
        <w:t xml:space="preserve"> </w:t>
      </w:r>
      <w:proofErr w:type="spellStart"/>
      <w:r>
        <w:t>informed</w:t>
      </w:r>
      <w:proofErr w:type="spellEnd"/>
      <w:r>
        <w:t xml:space="preserve"> </w:t>
      </w:r>
      <w:proofErr w:type="spellStart"/>
      <w:r>
        <w:t>about</w:t>
      </w:r>
      <w:proofErr w:type="spellEnd"/>
      <w:r>
        <w:t xml:space="preserve"> </w:t>
      </w:r>
      <w:proofErr w:type="spellStart"/>
      <w:r>
        <w:t>the</w:t>
      </w:r>
      <w:proofErr w:type="spellEnd"/>
      <w:r>
        <w:t xml:space="preserve"> </w:t>
      </w:r>
      <w:proofErr w:type="spellStart"/>
      <w:r>
        <w:t>sample</w:t>
      </w:r>
      <w:proofErr w:type="spellEnd"/>
      <w:r>
        <w:t>.</w:t>
      </w:r>
    </w:p>
    <w:p w:rsidRPr="00BB2EAF" w:rsidR="000E4CB2" w:rsidP="000E4CB2" w:rsidRDefault="000E4CB2" w14:paraId="593804F3" w14:textId="77777777"/>
    <w:p w:rsidRPr="00BB2EAF" w:rsidR="000E4CB2" w:rsidP="000E4CB2" w:rsidRDefault="000E4CB2" w14:paraId="5522B5A5" w14:textId="77777777">
      <w:proofErr w:type="spellStart"/>
      <w:r>
        <w:t>The</w:t>
      </w:r>
      <w:proofErr w:type="spellEnd"/>
      <w:r>
        <w:t xml:space="preserve"> </w:t>
      </w:r>
      <w:proofErr w:type="spellStart"/>
      <w:r>
        <w:t>countries</w:t>
      </w:r>
      <w:proofErr w:type="spellEnd"/>
      <w:r>
        <w:t xml:space="preserve"> </w:t>
      </w:r>
      <w:proofErr w:type="spellStart"/>
      <w:r>
        <w:t>were</w:t>
      </w:r>
      <w:proofErr w:type="spellEnd"/>
      <w:r>
        <w:t xml:space="preserve"> </w:t>
      </w:r>
      <w:proofErr w:type="spellStart"/>
      <w:r>
        <w:t>selected</w:t>
      </w:r>
      <w:proofErr w:type="spellEnd"/>
      <w:r>
        <w:t xml:space="preserve"> </w:t>
      </w:r>
      <w:proofErr w:type="spellStart"/>
      <w:r>
        <w:t>based</w:t>
      </w:r>
      <w:proofErr w:type="spellEnd"/>
      <w:r>
        <w:t xml:space="preserve"> </w:t>
      </w:r>
      <w:proofErr w:type="spellStart"/>
      <w:r>
        <w:t>on</w:t>
      </w:r>
      <w:proofErr w:type="spellEnd"/>
      <w:r>
        <w:t>:</w:t>
      </w:r>
    </w:p>
    <w:p w:rsidRPr="00BB2EAF" w:rsidR="000E4CB2" w:rsidP="000E4CB2" w:rsidRDefault="000E4CB2" w14:paraId="2F9F4CD7" w14:textId="77777777"/>
    <w:p w:rsidRPr="00BB2EAF" w:rsidR="000E4CB2" w:rsidP="000E4CB2" w:rsidRDefault="000E4CB2" w14:paraId="0D539C0A" w14:textId="77777777">
      <w:pPr>
        <w:pStyle w:val="ListParagraph"/>
        <w:numPr>
          <w:ilvl w:val="0"/>
          <w:numId w:val="2"/>
        </w:numPr>
        <w:overflowPunct/>
        <w:autoSpaceDE/>
        <w:autoSpaceDN/>
        <w:adjustRightInd/>
        <w:textAlignment w:val="auto"/>
      </w:pPr>
      <w:proofErr w:type="spellStart"/>
      <w:r>
        <w:rPr>
          <w:i/>
        </w:rPr>
        <w:lastRenderedPageBreak/>
        <w:t>political</w:t>
      </w:r>
      <w:proofErr w:type="spellEnd"/>
      <w:r>
        <w:rPr>
          <w:i/>
        </w:rPr>
        <w:t xml:space="preserve"> </w:t>
      </w:r>
      <w:proofErr w:type="spellStart"/>
      <w:r>
        <w:rPr>
          <w:i/>
        </w:rPr>
        <w:t>spread</w:t>
      </w:r>
      <w:proofErr w:type="spellEnd"/>
      <w:r>
        <w:t xml:space="preserve"> </w:t>
      </w:r>
      <w:proofErr w:type="spellStart"/>
      <w:r>
        <w:t>e.g</w:t>
      </w:r>
      <w:proofErr w:type="spellEnd"/>
      <w:r>
        <w:t xml:space="preserve">. </w:t>
      </w:r>
      <w:proofErr w:type="spellStart"/>
      <w:r>
        <w:t>high</w:t>
      </w:r>
      <w:proofErr w:type="spellEnd"/>
      <w:r>
        <w:t>/</w:t>
      </w:r>
      <w:proofErr w:type="spellStart"/>
      <w:r>
        <w:t>low</w:t>
      </w:r>
      <w:proofErr w:type="spellEnd"/>
      <w:r>
        <w:t xml:space="preserve"> </w:t>
      </w:r>
      <w:proofErr w:type="spellStart"/>
      <w:r>
        <w:t>level</w:t>
      </w:r>
      <w:proofErr w:type="spellEnd"/>
      <w:r>
        <w:t xml:space="preserve"> </w:t>
      </w:r>
      <w:proofErr w:type="spellStart"/>
      <w:r>
        <w:t>of</w:t>
      </w:r>
      <w:proofErr w:type="spellEnd"/>
      <w:r>
        <w:t xml:space="preserve"> </w:t>
      </w:r>
      <w:proofErr w:type="spellStart"/>
      <w:r>
        <w:t>implementation</w:t>
      </w:r>
      <w:proofErr w:type="spellEnd"/>
      <w:r>
        <w:t xml:space="preserve">, </w:t>
      </w:r>
      <w:proofErr w:type="spellStart"/>
      <w:r>
        <w:t>application</w:t>
      </w:r>
      <w:proofErr w:type="spellEnd"/>
      <w:r>
        <w:t xml:space="preserve"> </w:t>
      </w:r>
      <w:proofErr w:type="spellStart"/>
      <w:r>
        <w:t>success</w:t>
      </w:r>
      <w:proofErr w:type="spellEnd"/>
      <w:r>
        <w:t xml:space="preserve"> </w:t>
      </w:r>
      <w:proofErr w:type="spellStart"/>
      <w:r>
        <w:t>rates</w:t>
      </w:r>
      <w:proofErr w:type="spellEnd"/>
      <w:r>
        <w:t xml:space="preserve">, </w:t>
      </w:r>
      <w:proofErr w:type="spellStart"/>
      <w:r>
        <w:t>most</w:t>
      </w:r>
      <w:proofErr w:type="spellEnd"/>
      <w:r>
        <w:t>/</w:t>
      </w:r>
      <w:proofErr w:type="spellStart"/>
      <w:r>
        <w:t>least</w:t>
      </w:r>
      <w:proofErr w:type="spellEnd"/>
      <w:r>
        <w:t xml:space="preserve"> </w:t>
      </w:r>
      <w:proofErr w:type="spellStart"/>
      <w:r>
        <w:t>affected</w:t>
      </w:r>
      <w:proofErr w:type="spellEnd"/>
      <w:r>
        <w:t xml:space="preserve"> </w:t>
      </w:r>
      <w:proofErr w:type="spellStart"/>
      <w:r>
        <w:t>by</w:t>
      </w:r>
      <w:proofErr w:type="spellEnd"/>
      <w:r>
        <w:t xml:space="preserve"> </w:t>
      </w:r>
      <w:proofErr w:type="spellStart"/>
      <w:r>
        <w:t>the</w:t>
      </w:r>
      <w:proofErr w:type="spellEnd"/>
      <w:r>
        <w:t xml:space="preserve"> </w:t>
      </w:r>
      <w:proofErr w:type="spellStart"/>
      <w:r>
        <w:t>legislative</w:t>
      </w:r>
      <w:proofErr w:type="spellEnd"/>
      <w:r>
        <w:t xml:space="preserve"> </w:t>
      </w:r>
      <w:proofErr w:type="spellStart"/>
      <w:r>
        <w:t>proposal</w:t>
      </w:r>
      <w:proofErr w:type="spellEnd"/>
      <w:r>
        <w:t>/</w:t>
      </w:r>
      <w:proofErr w:type="spellStart"/>
      <w:r>
        <w:t>programme</w:t>
      </w:r>
      <w:proofErr w:type="spellEnd"/>
      <w:r>
        <w:t xml:space="preserve">, </w:t>
      </w:r>
      <w:proofErr w:type="spellStart"/>
      <w:r>
        <w:t>etc</w:t>
      </w:r>
      <w:proofErr w:type="spellEnd"/>
      <w:r>
        <w:t>.;</w:t>
      </w:r>
    </w:p>
    <w:p w:rsidRPr="00BB2EAF" w:rsidR="000E4CB2" w:rsidP="000E4CB2" w:rsidRDefault="000E4CB2" w14:paraId="5B95ED7E" w14:textId="77777777">
      <w:pPr>
        <w:pStyle w:val="ListParagraph"/>
        <w:numPr>
          <w:ilvl w:val="0"/>
          <w:numId w:val="2"/>
        </w:numPr>
        <w:overflowPunct/>
        <w:autoSpaceDE/>
        <w:autoSpaceDN/>
        <w:adjustRightInd/>
        <w:textAlignment w:val="auto"/>
      </w:pPr>
      <w:proofErr w:type="spellStart"/>
      <w:r>
        <w:rPr>
          <w:i/>
        </w:rPr>
        <w:t>geographical</w:t>
      </w:r>
      <w:proofErr w:type="spellEnd"/>
      <w:r>
        <w:rPr>
          <w:i/>
        </w:rPr>
        <w:t xml:space="preserve"> </w:t>
      </w:r>
      <w:proofErr w:type="spellStart"/>
      <w:r>
        <w:rPr>
          <w:i/>
        </w:rPr>
        <w:t>spread</w:t>
      </w:r>
      <w:proofErr w:type="spellEnd"/>
      <w:r>
        <w:t xml:space="preserve"> </w:t>
      </w:r>
      <w:proofErr w:type="spellStart"/>
      <w:r>
        <w:t>i.e</w:t>
      </w:r>
      <w:proofErr w:type="spellEnd"/>
      <w:r>
        <w:t xml:space="preserve">. </w:t>
      </w:r>
      <w:proofErr w:type="spellStart"/>
      <w:r>
        <w:t>by</w:t>
      </w:r>
      <w:proofErr w:type="spellEnd"/>
      <w:r>
        <w:t xml:space="preserve"> </w:t>
      </w:r>
      <w:proofErr w:type="spellStart"/>
      <w:r>
        <w:t>setting</w:t>
      </w:r>
      <w:proofErr w:type="spellEnd"/>
      <w:r>
        <w:t xml:space="preserve"> </w:t>
      </w:r>
      <w:proofErr w:type="spellStart"/>
      <w:r>
        <w:t>up</w:t>
      </w:r>
      <w:proofErr w:type="spellEnd"/>
      <w:r>
        <w:t xml:space="preserve"> </w:t>
      </w:r>
      <w:proofErr w:type="spellStart"/>
      <w:r>
        <w:t>four</w:t>
      </w:r>
      <w:proofErr w:type="spellEnd"/>
      <w:r>
        <w:t xml:space="preserve"> </w:t>
      </w:r>
      <w:proofErr w:type="spellStart"/>
      <w:r>
        <w:t>groups</w:t>
      </w:r>
      <w:proofErr w:type="spellEnd"/>
      <w:r>
        <w:t xml:space="preserve"> </w:t>
      </w:r>
      <w:proofErr w:type="spellStart"/>
      <w:r>
        <w:t>of</w:t>
      </w:r>
      <w:proofErr w:type="spellEnd"/>
      <w:r>
        <w:t xml:space="preserve"> </w:t>
      </w:r>
      <w:proofErr w:type="spellStart"/>
      <w:r>
        <w:t>Member</w:t>
      </w:r>
      <w:proofErr w:type="spellEnd"/>
      <w:r>
        <w:t xml:space="preserve"> States </w:t>
      </w:r>
      <w:proofErr w:type="spellStart"/>
      <w:r>
        <w:t>and</w:t>
      </w:r>
      <w:proofErr w:type="spellEnd"/>
      <w:r>
        <w:t xml:space="preserve"> </w:t>
      </w:r>
      <w:proofErr w:type="spellStart"/>
      <w:r>
        <w:t>choosing</w:t>
      </w:r>
      <w:proofErr w:type="spellEnd"/>
      <w:r>
        <w:t xml:space="preserve"> </w:t>
      </w:r>
      <w:proofErr w:type="spellStart"/>
      <w:r>
        <w:t>one</w:t>
      </w:r>
      <w:proofErr w:type="spellEnd"/>
      <w:r>
        <w:t xml:space="preserve"> </w:t>
      </w:r>
      <w:proofErr w:type="spellStart"/>
      <w:r>
        <w:t>from</w:t>
      </w:r>
      <w:proofErr w:type="spellEnd"/>
      <w:r>
        <w:t xml:space="preserve"> </w:t>
      </w:r>
      <w:proofErr w:type="spellStart"/>
      <w:r>
        <w:t>each</w:t>
      </w:r>
      <w:proofErr w:type="spellEnd"/>
      <w:r>
        <w:t xml:space="preserve"> group.</w:t>
      </w:r>
    </w:p>
    <w:p w:rsidRPr="00BB2EAF" w:rsidR="000E4CB2" w:rsidP="000E4CB2" w:rsidRDefault="000E4CB2" w14:paraId="21C4EE04" w14:textId="77777777">
      <w:pPr>
        <w:pStyle w:val="ListParagraph"/>
        <w:ind w:left="0"/>
      </w:pPr>
    </w:p>
    <w:p w:rsidRPr="00BB2EAF" w:rsidR="000E4CB2" w:rsidP="000E4CB2" w:rsidRDefault="000E4CB2" w14:paraId="1AEBD0DE" w14:textId="77777777">
      <w:pPr>
        <w:rPr>
          <w:b/>
          <w:bCs/>
          <w:color w:val="000000" w:themeColor="text1"/>
        </w:rPr>
      </w:pPr>
      <w:proofErr w:type="spellStart"/>
      <w:r>
        <w:t>The</w:t>
      </w:r>
      <w:proofErr w:type="spellEnd"/>
      <w:r>
        <w:t xml:space="preserve"> </w:t>
      </w:r>
      <w:proofErr w:type="spellStart"/>
      <w:r>
        <w:t>following</w:t>
      </w:r>
      <w:proofErr w:type="spellEnd"/>
      <w:r>
        <w:t xml:space="preserve"> EU </w:t>
      </w:r>
      <w:proofErr w:type="spellStart"/>
      <w:r>
        <w:t>Member</w:t>
      </w:r>
      <w:proofErr w:type="spellEnd"/>
      <w:r>
        <w:t xml:space="preserve"> States </w:t>
      </w:r>
      <w:proofErr w:type="spellStart"/>
      <w:r>
        <w:t>were</w:t>
      </w:r>
      <w:proofErr w:type="spellEnd"/>
      <w:r>
        <w:t xml:space="preserve"> </w:t>
      </w:r>
      <w:proofErr w:type="spellStart"/>
      <w:r>
        <w:t>selected</w:t>
      </w:r>
      <w:proofErr w:type="spellEnd"/>
      <w:r>
        <w:t xml:space="preserve"> </w:t>
      </w:r>
      <w:proofErr w:type="spellStart"/>
      <w:r>
        <w:t>for</w:t>
      </w:r>
      <w:proofErr w:type="spellEnd"/>
      <w:r>
        <w:t xml:space="preserve"> </w:t>
      </w:r>
      <w:proofErr w:type="spellStart"/>
      <w:r>
        <w:t>this</w:t>
      </w:r>
      <w:proofErr w:type="spellEnd"/>
      <w:r>
        <w:t xml:space="preserve"> </w:t>
      </w:r>
      <w:proofErr w:type="spellStart"/>
      <w:r>
        <w:t>information</w:t>
      </w:r>
      <w:proofErr w:type="spellEnd"/>
      <w:r>
        <w:t xml:space="preserve"> </w:t>
      </w:r>
      <w:proofErr w:type="spellStart"/>
      <w:r>
        <w:t>report</w:t>
      </w:r>
      <w:proofErr w:type="spellEnd"/>
      <w:r>
        <w:t xml:space="preserve"> </w:t>
      </w:r>
      <w:proofErr w:type="spellStart"/>
      <w:r>
        <w:t>where</w:t>
      </w:r>
      <w:proofErr w:type="spellEnd"/>
      <w:r>
        <w:t xml:space="preserve"> </w:t>
      </w:r>
      <w:proofErr w:type="spellStart"/>
      <w:r>
        <w:t>in-person</w:t>
      </w:r>
      <w:proofErr w:type="spellEnd"/>
      <w:r>
        <w:t xml:space="preserve"> </w:t>
      </w:r>
      <w:proofErr w:type="spellStart"/>
      <w:r>
        <w:t>or</w:t>
      </w:r>
      <w:proofErr w:type="spellEnd"/>
      <w:r>
        <w:t xml:space="preserve"> </w:t>
      </w:r>
      <w:proofErr w:type="spellStart"/>
      <w:r>
        <w:t>virtual</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took</w:t>
      </w:r>
      <w:proofErr w:type="spellEnd"/>
      <w:r>
        <w:t xml:space="preserve"> </w:t>
      </w:r>
      <w:proofErr w:type="spellStart"/>
      <w:r>
        <w:t>place</w:t>
      </w:r>
      <w:proofErr w:type="spellEnd"/>
      <w:r>
        <w:t>:</w:t>
      </w:r>
      <w:r>
        <w:rPr>
          <w:b/>
          <w:color w:val="000000" w:themeColor="text1"/>
        </w:rPr>
        <w:t xml:space="preserve"> </w:t>
      </w:r>
      <w:proofErr w:type="spellStart"/>
      <w:r>
        <w:rPr>
          <w:b/>
          <w:color w:val="000000" w:themeColor="text1"/>
        </w:rPr>
        <w:t>Latvia</w:t>
      </w:r>
      <w:proofErr w:type="spellEnd"/>
      <w:r>
        <w:rPr>
          <w:b/>
          <w:color w:val="000000" w:themeColor="text1"/>
        </w:rPr>
        <w:t xml:space="preserve"> (8 </w:t>
      </w:r>
      <w:proofErr w:type="spellStart"/>
      <w:r>
        <w:rPr>
          <w:b/>
          <w:color w:val="000000" w:themeColor="text1"/>
        </w:rPr>
        <w:t>December</w:t>
      </w:r>
      <w:proofErr w:type="spellEnd"/>
      <w:r>
        <w:rPr>
          <w:b/>
          <w:color w:val="000000" w:themeColor="text1"/>
        </w:rPr>
        <w:t xml:space="preserve"> 2022), </w:t>
      </w:r>
      <w:proofErr w:type="spellStart"/>
      <w:r>
        <w:rPr>
          <w:b/>
          <w:color w:val="000000" w:themeColor="text1"/>
        </w:rPr>
        <w:t>the</w:t>
      </w:r>
      <w:proofErr w:type="spellEnd"/>
      <w:r>
        <w:rPr>
          <w:b/>
          <w:color w:val="000000" w:themeColor="text1"/>
        </w:rPr>
        <w:t xml:space="preserve"> </w:t>
      </w:r>
      <w:proofErr w:type="spellStart"/>
      <w:r>
        <w:rPr>
          <w:b/>
          <w:color w:val="000000" w:themeColor="text1"/>
        </w:rPr>
        <w:t>Netherlands</w:t>
      </w:r>
      <w:proofErr w:type="spellEnd"/>
      <w:r>
        <w:rPr>
          <w:b/>
          <w:color w:val="000000" w:themeColor="text1"/>
        </w:rPr>
        <w:t xml:space="preserve"> (13 </w:t>
      </w:r>
      <w:proofErr w:type="spellStart"/>
      <w:r>
        <w:rPr>
          <w:b/>
          <w:color w:val="000000" w:themeColor="text1"/>
        </w:rPr>
        <w:t>December</w:t>
      </w:r>
      <w:proofErr w:type="spellEnd"/>
      <w:r>
        <w:rPr>
          <w:b/>
          <w:color w:val="000000" w:themeColor="text1"/>
        </w:rPr>
        <w:t xml:space="preserve"> 2022), </w:t>
      </w:r>
      <w:proofErr w:type="spellStart"/>
      <w:r>
        <w:rPr>
          <w:b/>
          <w:color w:val="000000" w:themeColor="text1"/>
        </w:rPr>
        <w:t>Croatia</w:t>
      </w:r>
      <w:proofErr w:type="spellEnd"/>
      <w:r>
        <w:rPr>
          <w:b/>
          <w:color w:val="000000" w:themeColor="text1"/>
        </w:rPr>
        <w:t xml:space="preserve"> (21 </w:t>
      </w:r>
      <w:proofErr w:type="spellStart"/>
      <w:r>
        <w:rPr>
          <w:b/>
          <w:color w:val="000000" w:themeColor="text1"/>
        </w:rPr>
        <w:t>December</w:t>
      </w:r>
      <w:proofErr w:type="spellEnd"/>
      <w:r>
        <w:rPr>
          <w:b/>
          <w:color w:val="000000" w:themeColor="text1"/>
        </w:rPr>
        <w:t xml:space="preserve"> 2022) </w:t>
      </w:r>
      <w:proofErr w:type="spellStart"/>
      <w:r>
        <w:rPr>
          <w:color w:val="000000" w:themeColor="text1"/>
        </w:rPr>
        <w:t>and</w:t>
      </w:r>
      <w:proofErr w:type="spellEnd"/>
      <w:r>
        <w:rPr>
          <w:b/>
          <w:color w:val="000000" w:themeColor="text1"/>
        </w:rPr>
        <w:t xml:space="preserve"> </w:t>
      </w:r>
      <w:proofErr w:type="spellStart"/>
      <w:r>
        <w:rPr>
          <w:b/>
          <w:color w:val="000000" w:themeColor="text1"/>
        </w:rPr>
        <w:t>Portugal</w:t>
      </w:r>
      <w:proofErr w:type="spellEnd"/>
      <w:r>
        <w:rPr>
          <w:b/>
          <w:color w:val="000000" w:themeColor="text1"/>
        </w:rPr>
        <w:t xml:space="preserve"> (16 </w:t>
      </w:r>
      <w:proofErr w:type="spellStart"/>
      <w:r>
        <w:rPr>
          <w:b/>
          <w:color w:val="000000" w:themeColor="text1"/>
        </w:rPr>
        <w:t>January</w:t>
      </w:r>
      <w:proofErr w:type="spellEnd"/>
      <w:r>
        <w:rPr>
          <w:b/>
          <w:color w:val="000000" w:themeColor="text1"/>
        </w:rPr>
        <w:t> 2023).</w:t>
      </w:r>
    </w:p>
    <w:p w:rsidRPr="00BB2EAF" w:rsidR="000E4CB2" w:rsidP="000E4CB2" w:rsidRDefault="000E4CB2" w14:paraId="63B89E14" w14:textId="77777777"/>
    <w:p w:rsidRPr="00BB2EAF" w:rsidR="000E4CB2" w:rsidP="000E4CB2" w:rsidRDefault="000E4CB2" w14:paraId="3C953F68" w14:textId="77777777">
      <w:pPr>
        <w:pStyle w:val="Heading2"/>
        <w:ind w:left="567" w:hanging="567"/>
        <w:rPr>
          <w:bCs/>
        </w:rPr>
      </w:pPr>
      <w:bookmarkStart w:name="_Toc128464334" w:id="7"/>
      <w:bookmarkStart w:name="_Toc128464365" w:id="8"/>
      <w:proofErr w:type="spellStart"/>
      <w:r>
        <w:t>Questionnaire</w:t>
      </w:r>
      <w:bookmarkEnd w:id="7"/>
      <w:bookmarkEnd w:id="8"/>
      <w:proofErr w:type="spellEnd"/>
    </w:p>
    <w:p w:rsidRPr="00BB2EAF" w:rsidR="000E4CB2" w:rsidP="000E4CB2" w:rsidRDefault="000E4CB2" w14:paraId="44AE3FF7" w14:textId="77777777"/>
    <w:p w:rsidRPr="00BB2EAF" w:rsidR="000E4CB2" w:rsidP="000E4CB2" w:rsidRDefault="000E4CB2" w14:paraId="6BD8AFA2" w14:textId="77777777">
      <w:proofErr w:type="spellStart"/>
      <w:r>
        <w:t>The</w:t>
      </w:r>
      <w:proofErr w:type="spellEnd"/>
      <w:r>
        <w:t xml:space="preserve"> </w:t>
      </w:r>
      <w:proofErr w:type="spellStart"/>
      <w:r>
        <w:t>questionnaire</w:t>
      </w:r>
      <w:proofErr w:type="spellEnd"/>
      <w:r>
        <w:t xml:space="preserve"> </w:t>
      </w:r>
      <w:proofErr w:type="spellStart"/>
      <w:r>
        <w:t>was</w:t>
      </w:r>
      <w:proofErr w:type="spellEnd"/>
      <w:r>
        <w:t xml:space="preserve"> </w:t>
      </w:r>
      <w:proofErr w:type="spellStart"/>
      <w:r>
        <w:t>created</w:t>
      </w:r>
      <w:proofErr w:type="spellEnd"/>
      <w:r>
        <w:t xml:space="preserve"> </w:t>
      </w:r>
      <w:proofErr w:type="spellStart"/>
      <w:r>
        <w:t>on</w:t>
      </w:r>
      <w:proofErr w:type="spellEnd"/>
      <w:r>
        <w:t xml:space="preserve"> </w:t>
      </w:r>
      <w:proofErr w:type="spellStart"/>
      <w:r>
        <w:t>the</w:t>
      </w:r>
      <w:proofErr w:type="spellEnd"/>
      <w:r>
        <w:t xml:space="preserve"> </w:t>
      </w:r>
      <w:proofErr w:type="spellStart"/>
      <w:r>
        <w:t>EUSurvey</w:t>
      </w:r>
      <w:proofErr w:type="spellEnd"/>
      <w:r>
        <w:t xml:space="preserve"> </w:t>
      </w:r>
      <w:proofErr w:type="spellStart"/>
      <w:r>
        <w:t>online</w:t>
      </w:r>
      <w:proofErr w:type="spellEnd"/>
      <w:r>
        <w:t xml:space="preserve"> </w:t>
      </w:r>
      <w:proofErr w:type="spellStart"/>
      <w:r>
        <w:t>portal</w:t>
      </w:r>
      <w:proofErr w:type="spellEnd"/>
      <w:r>
        <w:t xml:space="preserve">, </w:t>
      </w:r>
      <w:proofErr w:type="spellStart"/>
      <w:r>
        <w:t>using</w:t>
      </w:r>
      <w:proofErr w:type="spellEnd"/>
      <w:r>
        <w:t xml:space="preserve"> a </w:t>
      </w:r>
      <w:proofErr w:type="spellStart"/>
      <w:r>
        <w:t>combination</w:t>
      </w:r>
      <w:proofErr w:type="spellEnd"/>
      <w:r>
        <w:t xml:space="preserve"> </w:t>
      </w:r>
      <w:proofErr w:type="spellStart"/>
      <w:r>
        <w:t>of</w:t>
      </w:r>
      <w:proofErr w:type="spellEnd"/>
      <w:r>
        <w:t xml:space="preserve"> </w:t>
      </w:r>
      <w:proofErr w:type="spellStart"/>
      <w:r>
        <w:t>question</w:t>
      </w:r>
      <w:proofErr w:type="spellEnd"/>
      <w:r>
        <w:t xml:space="preserve"> </w:t>
      </w:r>
      <w:proofErr w:type="spellStart"/>
      <w:r>
        <w:t>formats</w:t>
      </w:r>
      <w:proofErr w:type="spellEnd"/>
      <w:r>
        <w:t xml:space="preserve"> (</w:t>
      </w:r>
      <w:proofErr w:type="spellStart"/>
      <w:r>
        <w:t>filter</w:t>
      </w:r>
      <w:proofErr w:type="spellEnd"/>
      <w:r>
        <w:t xml:space="preserve"> </w:t>
      </w:r>
      <w:proofErr w:type="spellStart"/>
      <w:r>
        <w:t>questions</w:t>
      </w:r>
      <w:proofErr w:type="spellEnd"/>
      <w:r>
        <w:t xml:space="preserve">, </w:t>
      </w:r>
      <w:proofErr w:type="spellStart"/>
      <w:r>
        <w:t>closed</w:t>
      </w:r>
      <w:proofErr w:type="spellEnd"/>
      <w:r>
        <w:t xml:space="preserve"> </w:t>
      </w:r>
      <w:proofErr w:type="spellStart"/>
      <w:r>
        <w:t>and</w:t>
      </w:r>
      <w:proofErr w:type="spellEnd"/>
      <w:r>
        <w:t xml:space="preserve"> </w:t>
      </w:r>
      <w:proofErr w:type="spellStart"/>
      <w:r>
        <w:t>open-ended</w:t>
      </w:r>
      <w:proofErr w:type="spellEnd"/>
      <w:r>
        <w:t xml:space="preserve"> </w:t>
      </w:r>
      <w:proofErr w:type="spellStart"/>
      <w:r>
        <w:t>questions</w:t>
      </w:r>
      <w:proofErr w:type="spellEnd"/>
      <w:r>
        <w:t xml:space="preserve">, a </w:t>
      </w:r>
      <w:proofErr w:type="spellStart"/>
      <w:r>
        <w:t>grid</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consultation</w:t>
      </w:r>
      <w:proofErr w:type="spellEnd"/>
      <w:r>
        <w:t xml:space="preserve"> </w:t>
      </w:r>
      <w:proofErr w:type="spellStart"/>
      <w:r>
        <w:t>was</w:t>
      </w:r>
      <w:proofErr w:type="spellEnd"/>
      <w:r>
        <w:t xml:space="preserve"> </w:t>
      </w:r>
      <w:proofErr w:type="spellStart"/>
      <w:r>
        <w:t>open</w:t>
      </w:r>
      <w:proofErr w:type="spellEnd"/>
      <w:r>
        <w:t xml:space="preserve"> </w:t>
      </w:r>
      <w:proofErr w:type="spellStart"/>
      <w:r>
        <w:t>from</w:t>
      </w:r>
      <w:proofErr w:type="spellEnd"/>
      <w:r>
        <w:t xml:space="preserve"> 3 </w:t>
      </w:r>
      <w:proofErr w:type="spellStart"/>
      <w:r>
        <w:t>December</w:t>
      </w:r>
      <w:proofErr w:type="spellEnd"/>
      <w:r>
        <w:t xml:space="preserve"> 2022 </w:t>
      </w:r>
      <w:proofErr w:type="spellStart"/>
      <w:r>
        <w:t>to</w:t>
      </w:r>
      <w:proofErr w:type="spellEnd"/>
      <w:r>
        <w:t xml:space="preserve"> 22 </w:t>
      </w:r>
      <w:proofErr w:type="spellStart"/>
      <w:r>
        <w:t>January</w:t>
      </w:r>
      <w:proofErr w:type="spellEnd"/>
      <w:r>
        <w:t> 2023.</w:t>
      </w:r>
    </w:p>
    <w:p w:rsidRPr="00BB2EAF" w:rsidR="000E4CB2" w:rsidP="000E4CB2" w:rsidRDefault="000E4CB2" w14:paraId="72D6CFF0" w14:textId="77777777"/>
    <w:p w:rsidRPr="00BB2EAF" w:rsidR="000E4CB2" w:rsidP="000E4CB2" w:rsidRDefault="000E4CB2" w14:paraId="35F40E38" w14:textId="77777777">
      <w:proofErr w:type="spellStart"/>
      <w:r>
        <w:t>The</w:t>
      </w:r>
      <w:proofErr w:type="spellEnd"/>
      <w:r>
        <w:t xml:space="preserve"> </w:t>
      </w:r>
      <w:proofErr w:type="spellStart"/>
      <w:r>
        <w:t>aim</w:t>
      </w:r>
      <w:proofErr w:type="spellEnd"/>
      <w:r>
        <w:t xml:space="preserve"> </w:t>
      </w:r>
      <w:proofErr w:type="spellStart"/>
      <w:r>
        <w:t>of</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was</w:t>
      </w:r>
      <w:proofErr w:type="spellEnd"/>
      <w:r>
        <w:t xml:space="preserve"> </w:t>
      </w:r>
      <w:proofErr w:type="spellStart"/>
      <w:r>
        <w:t>to</w:t>
      </w:r>
      <w:proofErr w:type="spellEnd"/>
      <w:r>
        <w:t xml:space="preserve"> </w:t>
      </w:r>
      <w:proofErr w:type="spellStart"/>
      <w:r>
        <w:t>complement</w:t>
      </w:r>
      <w:proofErr w:type="spellEnd"/>
      <w:r>
        <w:t xml:space="preserve"> </w:t>
      </w:r>
      <w:proofErr w:type="spellStart"/>
      <w:r>
        <w:t>the</w:t>
      </w:r>
      <w:proofErr w:type="spellEnd"/>
      <w:r>
        <w:t xml:space="preserve"> </w:t>
      </w:r>
      <w:proofErr w:type="spellStart"/>
      <w:r>
        <w:t>information</w:t>
      </w:r>
      <w:proofErr w:type="spellEnd"/>
      <w:r>
        <w:t xml:space="preserve"> </w:t>
      </w:r>
      <w:proofErr w:type="spellStart"/>
      <w:r>
        <w:t>obtained</w:t>
      </w:r>
      <w:proofErr w:type="spellEnd"/>
      <w:r>
        <w:t xml:space="preserve"> </w:t>
      </w:r>
      <w:proofErr w:type="spellStart"/>
      <w:r>
        <w:t>from</w:t>
      </w:r>
      <w:proofErr w:type="spellEnd"/>
      <w:r>
        <w:t xml:space="preserve"> </w:t>
      </w:r>
      <w:proofErr w:type="spellStart"/>
      <w:r>
        <w:t>the</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Composed</w:t>
      </w:r>
      <w:proofErr w:type="spellEnd"/>
      <w:r>
        <w:t xml:space="preserve"> </w:t>
      </w:r>
      <w:proofErr w:type="spellStart"/>
      <w:r>
        <w:t>of</w:t>
      </w:r>
      <w:proofErr w:type="spellEnd"/>
      <w:r>
        <w:t xml:space="preserve"> 30 </w:t>
      </w:r>
      <w:proofErr w:type="spellStart"/>
      <w:r>
        <w:t>questions</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was</w:t>
      </w:r>
      <w:proofErr w:type="spellEnd"/>
      <w:r>
        <w:t xml:space="preserve"> </w:t>
      </w:r>
      <w:proofErr w:type="spellStart"/>
      <w:r>
        <w:t>sent</w:t>
      </w:r>
      <w:proofErr w:type="spellEnd"/>
      <w:r>
        <w:t xml:space="preserve"> </w:t>
      </w:r>
      <w:proofErr w:type="spellStart"/>
      <w:r>
        <w:t>to</w:t>
      </w:r>
      <w:proofErr w:type="spellEnd"/>
      <w:r>
        <w:t xml:space="preserve"> </w:t>
      </w:r>
      <w:proofErr w:type="spellStart"/>
      <w:r>
        <w:t>organisations</w:t>
      </w:r>
      <w:proofErr w:type="spellEnd"/>
      <w:r>
        <w:t xml:space="preserve"> </w:t>
      </w:r>
      <w:proofErr w:type="spellStart"/>
      <w:r>
        <w:t>in</w:t>
      </w:r>
      <w:proofErr w:type="spellEnd"/>
      <w:r>
        <w:t xml:space="preserve"> </w:t>
      </w:r>
      <w:proofErr w:type="spellStart"/>
      <w:r>
        <w:t>the</w:t>
      </w:r>
      <w:proofErr w:type="spellEnd"/>
      <w:r>
        <w:t xml:space="preserve"> </w:t>
      </w:r>
      <w:proofErr w:type="spellStart"/>
      <w:r>
        <w:t>Member</w:t>
      </w:r>
      <w:proofErr w:type="spellEnd"/>
      <w:r>
        <w:t xml:space="preserve"> States </w:t>
      </w:r>
      <w:proofErr w:type="spellStart"/>
      <w:r>
        <w:t>selected</w:t>
      </w:r>
      <w:proofErr w:type="spellEnd"/>
      <w:r>
        <w:t xml:space="preserve"> </w:t>
      </w:r>
      <w:proofErr w:type="spellStart"/>
      <w:r>
        <w:t>for</w:t>
      </w:r>
      <w:proofErr w:type="spellEnd"/>
      <w:r>
        <w:t xml:space="preserve"> </w:t>
      </w:r>
      <w:proofErr w:type="spellStart"/>
      <w:r>
        <w:t>the</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not</w:t>
      </w:r>
      <w:proofErr w:type="spellEnd"/>
      <w:r>
        <w:t xml:space="preserve"> </w:t>
      </w:r>
      <w:proofErr w:type="spellStart"/>
      <w:r>
        <w:t>only</w:t>
      </w:r>
      <w:proofErr w:type="spellEnd"/>
      <w:r>
        <w:t xml:space="preserve"> </w:t>
      </w:r>
      <w:proofErr w:type="spellStart"/>
      <w:r>
        <w:t>to</w:t>
      </w:r>
      <w:proofErr w:type="spellEnd"/>
      <w:r>
        <w:t xml:space="preserve"> </w:t>
      </w:r>
      <w:proofErr w:type="spellStart"/>
      <w:r>
        <w:t>those</w:t>
      </w:r>
      <w:proofErr w:type="spellEnd"/>
      <w:r>
        <w:t xml:space="preserve"> </w:t>
      </w:r>
      <w:proofErr w:type="spellStart"/>
      <w:r>
        <w:t>participating</w:t>
      </w:r>
      <w:proofErr w:type="spellEnd"/>
      <w:r>
        <w:t xml:space="preserve"> </w:t>
      </w:r>
      <w:proofErr w:type="spellStart"/>
      <w:r>
        <w:t>in</w:t>
      </w:r>
      <w:proofErr w:type="spellEnd"/>
      <w:r>
        <w:t xml:space="preserve"> </w:t>
      </w:r>
      <w:proofErr w:type="spellStart"/>
      <w:r>
        <w:t>the</w:t>
      </w:r>
      <w:proofErr w:type="spellEnd"/>
      <w:r>
        <w:t xml:space="preserve"> </w:t>
      </w:r>
      <w:proofErr w:type="spellStart"/>
      <w:r>
        <w:t>in-person</w:t>
      </w:r>
      <w:proofErr w:type="spellEnd"/>
      <w:r>
        <w:t xml:space="preserve"> </w:t>
      </w:r>
      <w:proofErr w:type="spellStart"/>
      <w:r>
        <w:t>or</w:t>
      </w:r>
      <w:proofErr w:type="spellEnd"/>
      <w:r>
        <w:t xml:space="preserve"> </w:t>
      </w:r>
      <w:proofErr w:type="spellStart"/>
      <w:r>
        <w:t>virtual</w:t>
      </w:r>
      <w:proofErr w:type="spellEnd"/>
      <w:r>
        <w:t xml:space="preserve"> </w:t>
      </w:r>
      <w:proofErr w:type="spellStart"/>
      <w:r>
        <w:t>meetings</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w:t>
      </w:r>
      <w:proofErr w:type="spellStart"/>
      <w:r>
        <w:t>other</w:t>
      </w:r>
      <w:proofErr w:type="spellEnd"/>
      <w:r>
        <w:t xml:space="preserve"> </w:t>
      </w:r>
      <w:proofErr w:type="spellStart"/>
      <w:r>
        <w:t>relevant</w:t>
      </w:r>
      <w:proofErr w:type="spellEnd"/>
      <w:r>
        <w:t xml:space="preserve"> </w:t>
      </w:r>
      <w:proofErr w:type="spellStart"/>
      <w:r>
        <w:t>organisations</w:t>
      </w:r>
      <w:proofErr w:type="spellEnd"/>
      <w:r>
        <w:t>).</w:t>
      </w:r>
    </w:p>
    <w:p w:rsidRPr="00BB2EAF" w:rsidR="000E4CB2" w:rsidP="000E4CB2" w:rsidRDefault="000E4CB2" w14:paraId="6ED240B3" w14:textId="77777777"/>
    <w:p w:rsidRPr="00BB2EAF" w:rsidR="000E4CB2" w:rsidP="000E4CB2" w:rsidRDefault="000E4CB2" w14:paraId="13090260" w14:textId="77777777">
      <w:pPr>
        <w:pStyle w:val="Heading2"/>
        <w:ind w:left="567" w:hanging="567"/>
        <w:rPr>
          <w:bCs/>
        </w:rPr>
      </w:pPr>
      <w:bookmarkStart w:name="_Toc128464335" w:id="9"/>
      <w:bookmarkStart w:name="_Toc128464366" w:id="10"/>
      <w:proofErr w:type="spellStart"/>
      <w:r>
        <w:t>Respondent</w:t>
      </w:r>
      <w:proofErr w:type="spellEnd"/>
      <w:r>
        <w:t xml:space="preserve"> </w:t>
      </w:r>
      <w:proofErr w:type="spellStart"/>
      <w:r>
        <w:t>breakdown</w:t>
      </w:r>
      <w:bookmarkEnd w:id="9"/>
      <w:bookmarkEnd w:id="10"/>
      <w:proofErr w:type="spellEnd"/>
    </w:p>
    <w:p w:rsidRPr="00BB2EAF" w:rsidR="000E4CB2" w:rsidP="000E4CB2" w:rsidRDefault="000E4CB2" w14:paraId="5BACCD5A" w14:textId="77777777"/>
    <w:p w:rsidRPr="00BB2EAF" w:rsidR="000E4CB2" w:rsidP="000E4CB2" w:rsidRDefault="000E4CB2" w14:paraId="0F4EE38B" w14:textId="77777777">
      <w:proofErr w:type="spellStart"/>
      <w:r>
        <w:t>During</w:t>
      </w:r>
      <w:proofErr w:type="spellEnd"/>
      <w:r>
        <w:t xml:space="preserve"> </w:t>
      </w:r>
      <w:proofErr w:type="spellStart"/>
      <w:r>
        <w:t>the</w:t>
      </w:r>
      <w:proofErr w:type="spellEnd"/>
      <w:r>
        <w:t xml:space="preserve"> </w:t>
      </w:r>
      <w:proofErr w:type="spellStart"/>
      <w:r>
        <w:t>four</w:t>
      </w:r>
      <w:proofErr w:type="spellEnd"/>
      <w:r>
        <w:t xml:space="preserve"> </w:t>
      </w:r>
      <w:proofErr w:type="spellStart"/>
      <w:r>
        <w:t>virtual</w:t>
      </w:r>
      <w:proofErr w:type="spellEnd"/>
      <w:r>
        <w:t xml:space="preserve"> </w:t>
      </w:r>
      <w:proofErr w:type="spellStart"/>
      <w:r>
        <w:t>fact-finding</w:t>
      </w:r>
      <w:proofErr w:type="spellEnd"/>
      <w:r>
        <w:t xml:space="preserve"> </w:t>
      </w:r>
      <w:proofErr w:type="spellStart"/>
      <w:r>
        <w:t>visits</w:t>
      </w:r>
      <w:proofErr w:type="spellEnd"/>
      <w:r>
        <w:t xml:space="preserve">, </w:t>
      </w:r>
      <w:proofErr w:type="spellStart"/>
      <w:r>
        <w:t>the</w:t>
      </w:r>
      <w:proofErr w:type="spellEnd"/>
      <w:r>
        <w:t xml:space="preserve"> EESC </w:t>
      </w:r>
      <w:proofErr w:type="spellStart"/>
      <w:r>
        <w:t>delegation</w:t>
      </w:r>
      <w:proofErr w:type="spellEnd"/>
      <w:r>
        <w:t xml:space="preserve"> </w:t>
      </w:r>
      <w:proofErr w:type="spellStart"/>
      <w:r>
        <w:t>consulted</w:t>
      </w:r>
      <w:proofErr w:type="spellEnd"/>
      <w:r>
        <w:t xml:space="preserve"> </w:t>
      </w:r>
      <w:proofErr w:type="spellStart"/>
      <w:r>
        <w:t>in</w:t>
      </w:r>
      <w:proofErr w:type="spellEnd"/>
      <w:r>
        <w:t xml:space="preserve"> </w:t>
      </w:r>
      <w:proofErr w:type="spellStart"/>
      <w:r>
        <w:t>total</w:t>
      </w:r>
      <w:proofErr w:type="spellEnd"/>
      <w:r>
        <w:t xml:space="preserve"> </w:t>
      </w:r>
      <w:proofErr w:type="spellStart"/>
      <w:r>
        <w:t>about</w:t>
      </w:r>
      <w:proofErr w:type="spellEnd"/>
      <w:r>
        <w:t xml:space="preserve"> 37 </w:t>
      </w:r>
      <w:proofErr w:type="spellStart"/>
      <w:r>
        <w:t>representatives</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institutions</w:t>
      </w:r>
      <w:proofErr w:type="spellEnd"/>
      <w:r>
        <w:t xml:space="preserve">, </w:t>
      </w:r>
      <w:proofErr w:type="spellStart"/>
      <w:r>
        <w:t>the</w:t>
      </w:r>
      <w:proofErr w:type="spellEnd"/>
      <w:r>
        <w:t xml:space="preserve"> </w:t>
      </w:r>
      <w:proofErr w:type="spellStart"/>
      <w:r>
        <w:t>business</w:t>
      </w:r>
      <w:proofErr w:type="spellEnd"/>
      <w:r>
        <w:t xml:space="preserve"> </w:t>
      </w:r>
      <w:proofErr w:type="spellStart"/>
      <w:r>
        <w:t>sector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It</w:t>
      </w:r>
      <w:proofErr w:type="spellEnd"/>
      <w:r>
        <w:t xml:space="preserve"> </w:t>
      </w:r>
      <w:proofErr w:type="spellStart"/>
      <w:r>
        <w:t>is</w:t>
      </w:r>
      <w:proofErr w:type="spellEnd"/>
      <w:r>
        <w:t xml:space="preserve"> </w:t>
      </w:r>
      <w:proofErr w:type="spellStart"/>
      <w:r>
        <w:t>important</w:t>
      </w:r>
      <w:proofErr w:type="spellEnd"/>
      <w:r>
        <w:t xml:space="preserve"> </w:t>
      </w:r>
      <w:proofErr w:type="spellStart"/>
      <w:r>
        <w:t>to</w:t>
      </w:r>
      <w:proofErr w:type="spellEnd"/>
      <w:r>
        <w:t xml:space="preserve"> </w:t>
      </w:r>
      <w:proofErr w:type="spellStart"/>
      <w:r>
        <w:t>note</w:t>
      </w:r>
      <w:proofErr w:type="spellEnd"/>
      <w:r>
        <w:t xml:space="preserve">, </w:t>
      </w:r>
      <w:proofErr w:type="spellStart"/>
      <w:r>
        <w:t>however</w:t>
      </w:r>
      <w:proofErr w:type="spellEnd"/>
      <w:r>
        <w:t xml:space="preserve">, </w:t>
      </w:r>
      <w:proofErr w:type="spellStart"/>
      <w:r>
        <w:t>that</w:t>
      </w:r>
      <w:proofErr w:type="spellEnd"/>
      <w:r>
        <w:t xml:space="preserve"> </w:t>
      </w:r>
      <w:proofErr w:type="spellStart"/>
      <w:r>
        <w:t>the</w:t>
      </w:r>
      <w:proofErr w:type="spellEnd"/>
      <w:r>
        <w:t xml:space="preserve"> </w:t>
      </w:r>
      <w:proofErr w:type="spellStart"/>
      <w:r>
        <w:t>total</w:t>
      </w:r>
      <w:proofErr w:type="spellEnd"/>
      <w:r>
        <w:t xml:space="preserve"> </w:t>
      </w:r>
      <w:proofErr w:type="spellStart"/>
      <w:r>
        <w:t>number</w:t>
      </w:r>
      <w:proofErr w:type="spellEnd"/>
      <w:r>
        <w:t xml:space="preserve"> </w:t>
      </w:r>
      <w:proofErr w:type="spellStart"/>
      <w:r>
        <w:t>of</w:t>
      </w:r>
      <w:proofErr w:type="spellEnd"/>
      <w:r>
        <w:t xml:space="preserve"> </w:t>
      </w:r>
      <w:proofErr w:type="spellStart"/>
      <w:r>
        <w:t>people</w:t>
      </w:r>
      <w:proofErr w:type="spellEnd"/>
      <w:r>
        <w:t xml:space="preserve"> </w:t>
      </w:r>
      <w:proofErr w:type="spellStart"/>
      <w:r>
        <w:t>interviewed</w:t>
      </w:r>
      <w:proofErr w:type="spellEnd"/>
      <w:r>
        <w:t xml:space="preserve"> </w:t>
      </w:r>
      <w:proofErr w:type="spellStart"/>
      <w:r>
        <w:t>was</w:t>
      </w:r>
      <w:proofErr w:type="spellEnd"/>
      <w:r>
        <w:t xml:space="preserve"> </w:t>
      </w:r>
      <w:proofErr w:type="spellStart"/>
      <w:r>
        <w:t>slightly</w:t>
      </w:r>
      <w:proofErr w:type="spellEnd"/>
      <w:r>
        <w:t xml:space="preserve"> </w:t>
      </w:r>
      <w:proofErr w:type="spellStart"/>
      <w:r>
        <w:t>higher</w:t>
      </w:r>
      <w:proofErr w:type="spellEnd"/>
      <w:r>
        <w:t xml:space="preserve"> </w:t>
      </w:r>
      <w:proofErr w:type="spellStart"/>
      <w:r>
        <w:t>as</w:t>
      </w:r>
      <w:proofErr w:type="spellEnd"/>
      <w:r>
        <w:t xml:space="preserve"> </w:t>
      </w:r>
      <w:proofErr w:type="spellStart"/>
      <w:r>
        <w:t>on</w:t>
      </w:r>
      <w:proofErr w:type="spellEnd"/>
      <w:r>
        <w:t xml:space="preserve"> </w:t>
      </w:r>
      <w:proofErr w:type="spellStart"/>
      <w:r>
        <w:t>many</w:t>
      </w:r>
      <w:proofErr w:type="spellEnd"/>
      <w:r>
        <w:t xml:space="preserve"> </w:t>
      </w:r>
      <w:proofErr w:type="spellStart"/>
      <w:r>
        <w:t>occasions</w:t>
      </w:r>
      <w:proofErr w:type="spellEnd"/>
      <w:r>
        <w:t xml:space="preserve"> </w:t>
      </w:r>
      <w:proofErr w:type="spellStart"/>
      <w:r>
        <w:t>more</w:t>
      </w:r>
      <w:proofErr w:type="spellEnd"/>
      <w:r>
        <w:t xml:space="preserve"> </w:t>
      </w:r>
      <w:proofErr w:type="spellStart"/>
      <w:r>
        <w:t>than</w:t>
      </w:r>
      <w:proofErr w:type="spellEnd"/>
      <w:r>
        <w:t xml:space="preserve"> </w:t>
      </w:r>
      <w:proofErr w:type="spellStart"/>
      <w:r>
        <w:t>one</w:t>
      </w:r>
      <w:proofErr w:type="spellEnd"/>
      <w:r>
        <w:t xml:space="preserve"> </w:t>
      </w:r>
      <w:proofErr w:type="spellStart"/>
      <w:r>
        <w:t>representative</w:t>
      </w:r>
      <w:proofErr w:type="spellEnd"/>
      <w:r>
        <w:t xml:space="preserve"> </w:t>
      </w:r>
      <w:proofErr w:type="spellStart"/>
      <w:r>
        <w:t>of</w:t>
      </w:r>
      <w:proofErr w:type="spellEnd"/>
      <w:r>
        <w:t xml:space="preserve"> </w:t>
      </w:r>
      <w:proofErr w:type="spellStart"/>
      <w:r>
        <w:t>an</w:t>
      </w:r>
      <w:proofErr w:type="spellEnd"/>
      <w:r>
        <w:t xml:space="preserve"> </w:t>
      </w:r>
      <w:proofErr w:type="spellStart"/>
      <w:r>
        <w:t>organisation</w:t>
      </w:r>
      <w:proofErr w:type="spellEnd"/>
      <w:r>
        <w:t xml:space="preserve"> </w:t>
      </w:r>
      <w:proofErr w:type="spellStart"/>
      <w:r>
        <w:t>participated</w:t>
      </w:r>
      <w:proofErr w:type="spellEnd"/>
      <w:r>
        <w:t xml:space="preserve"> </w:t>
      </w:r>
      <w:proofErr w:type="spellStart"/>
      <w:r>
        <w:t>in</w:t>
      </w:r>
      <w:proofErr w:type="spellEnd"/>
      <w:r>
        <w:t xml:space="preserve"> </w:t>
      </w:r>
      <w:proofErr w:type="spellStart"/>
      <w:r>
        <w:t>the</w:t>
      </w:r>
      <w:proofErr w:type="spellEnd"/>
      <w:r>
        <w:t xml:space="preserve"> </w:t>
      </w:r>
      <w:proofErr w:type="spellStart"/>
      <w:r>
        <w:t>meeting</w:t>
      </w:r>
      <w:proofErr w:type="spellEnd"/>
      <w:r>
        <w:t>.</w:t>
      </w:r>
    </w:p>
    <w:p w:rsidRPr="00BB2EAF" w:rsidR="000E4CB2" w:rsidP="000E4CB2" w:rsidRDefault="000E4CB2" w14:paraId="607C09E9" w14:textId="77777777"/>
    <w:p w:rsidRPr="00BB2EAF" w:rsidR="000E4CB2" w:rsidP="000E4CB2" w:rsidRDefault="000E4CB2" w14:paraId="11951540" w14:textId="68D734E5">
      <w:proofErr w:type="spellStart"/>
      <w:r>
        <w:t>In</w:t>
      </w:r>
      <w:proofErr w:type="spellEnd"/>
      <w:r>
        <w:t xml:space="preserve"> </w:t>
      </w:r>
      <w:proofErr w:type="spellStart"/>
      <w:r>
        <w:t>addition</w:t>
      </w:r>
      <w:proofErr w:type="spellEnd"/>
      <w:r>
        <w:t xml:space="preserve">, 39 </w:t>
      </w:r>
      <w:proofErr w:type="spellStart"/>
      <w:r>
        <w:t>contributions</w:t>
      </w:r>
      <w:proofErr w:type="spellEnd"/>
      <w:r>
        <w:t xml:space="preserve"> </w:t>
      </w:r>
      <w:proofErr w:type="spellStart"/>
      <w:r>
        <w:t>were</w:t>
      </w:r>
      <w:proofErr w:type="spellEnd"/>
      <w:r>
        <w:t xml:space="preserve"> </w:t>
      </w:r>
      <w:proofErr w:type="spellStart"/>
      <w:r>
        <w:t>collected</w:t>
      </w:r>
      <w:proofErr w:type="spellEnd"/>
      <w:r>
        <w:t xml:space="preserve"> </w:t>
      </w:r>
      <w:proofErr w:type="spellStart"/>
      <w:r>
        <w:t>through</w:t>
      </w:r>
      <w:proofErr w:type="spellEnd"/>
      <w:r>
        <w:t xml:space="preserve"> </w:t>
      </w:r>
      <w:proofErr w:type="spellStart"/>
      <w:r>
        <w:t>the</w:t>
      </w:r>
      <w:proofErr w:type="spellEnd"/>
      <w:r>
        <w:t xml:space="preserve"> </w:t>
      </w:r>
      <w:proofErr w:type="spellStart"/>
      <w:r>
        <w:t>online</w:t>
      </w:r>
      <w:proofErr w:type="spellEnd"/>
      <w:r>
        <w:t xml:space="preserve"> </w:t>
      </w:r>
      <w:proofErr w:type="spellStart"/>
      <w:r>
        <w:t>questionnaire</w:t>
      </w:r>
      <w:proofErr w:type="spellEnd"/>
      <w:r>
        <w:t xml:space="preserve">, </w:t>
      </w:r>
      <w:proofErr w:type="spellStart"/>
      <w:r>
        <w:t>including</w:t>
      </w:r>
      <w:proofErr w:type="spellEnd"/>
      <w:r>
        <w:t xml:space="preserve"> 22 </w:t>
      </w:r>
      <w:proofErr w:type="spellStart"/>
      <w:r>
        <w:t>representatives</w:t>
      </w:r>
      <w:proofErr w:type="spellEnd"/>
      <w:r>
        <w:t xml:space="preserve"> </w:t>
      </w:r>
      <w:proofErr w:type="spellStart"/>
      <w:r>
        <w:t>from</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academia</w:t>
      </w:r>
      <w:proofErr w:type="spellEnd"/>
      <w:r>
        <w:t xml:space="preserve"> (56%), 4 </w:t>
      </w:r>
      <w:proofErr w:type="spellStart"/>
      <w:r>
        <w:t>representatives</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authorities</w:t>
      </w:r>
      <w:proofErr w:type="spellEnd"/>
      <w:r>
        <w:t>, 4 </w:t>
      </w:r>
      <w:proofErr w:type="spellStart"/>
      <w:r>
        <w:t>from</w:t>
      </w:r>
      <w:proofErr w:type="spellEnd"/>
      <w:r>
        <w:t xml:space="preserve"> </w:t>
      </w:r>
      <w:proofErr w:type="spellStart"/>
      <w:r>
        <w:t>the</w:t>
      </w:r>
      <w:proofErr w:type="spellEnd"/>
      <w:r>
        <w:t xml:space="preserve"> </w:t>
      </w:r>
      <w:proofErr w:type="spellStart"/>
      <w:r>
        <w:t>business</w:t>
      </w:r>
      <w:proofErr w:type="spellEnd"/>
      <w:r>
        <w:t xml:space="preserve"> </w:t>
      </w:r>
      <w:proofErr w:type="spellStart"/>
      <w:r>
        <w:t>sector</w:t>
      </w:r>
      <w:proofErr w:type="spellEnd"/>
      <w:r>
        <w:t xml:space="preserve"> </w:t>
      </w:r>
      <w:proofErr w:type="spellStart"/>
      <w:r>
        <w:t>and</w:t>
      </w:r>
      <w:proofErr w:type="spellEnd"/>
      <w:r>
        <w:t xml:space="preserve"> 4 </w:t>
      </w:r>
      <w:proofErr w:type="spellStart"/>
      <w:r>
        <w:t>representatives</w:t>
      </w:r>
      <w:proofErr w:type="spellEnd"/>
      <w:r>
        <w:t xml:space="preserve"> </w:t>
      </w:r>
      <w:proofErr w:type="spellStart"/>
      <w:r>
        <w:t>from</w:t>
      </w:r>
      <w:proofErr w:type="spellEnd"/>
      <w:r>
        <w:t xml:space="preserve"> </w:t>
      </w:r>
      <w:proofErr w:type="spellStart"/>
      <w:r>
        <w:t>other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5 </w:t>
      </w:r>
      <w:proofErr w:type="spellStart"/>
      <w:r>
        <w:t>respondents</w:t>
      </w:r>
      <w:proofErr w:type="spellEnd"/>
      <w:r>
        <w:t xml:space="preserve"> </w:t>
      </w:r>
      <w:proofErr w:type="spellStart"/>
      <w:r>
        <w:t>considered</w:t>
      </w:r>
      <w:proofErr w:type="spellEnd"/>
      <w:r>
        <w:t xml:space="preserve"> </w:t>
      </w:r>
      <w:proofErr w:type="spellStart"/>
      <w:r>
        <w:t>themselves</w:t>
      </w:r>
      <w:proofErr w:type="spellEnd"/>
      <w:r>
        <w:t xml:space="preserve"> </w:t>
      </w:r>
      <w:proofErr w:type="spellStart"/>
      <w:r>
        <w:t>as</w:t>
      </w:r>
      <w:proofErr w:type="spellEnd"/>
      <w:r>
        <w:t xml:space="preserve"> "</w:t>
      </w:r>
      <w:proofErr w:type="spellStart"/>
      <w:r>
        <w:t>other</w:t>
      </w:r>
      <w:proofErr w:type="spellEnd"/>
      <w:r>
        <w:t>".</w:t>
      </w:r>
    </w:p>
    <w:p w:rsidRPr="00BB2EAF" w:rsidR="000E4CB2" w:rsidP="000E4CB2" w:rsidRDefault="000E4CB2" w14:paraId="1F5CF76B" w14:textId="77777777"/>
    <w:p w:rsidRPr="00BB2EAF" w:rsidR="000E4CB2" w:rsidP="000E4CB2" w:rsidRDefault="000E4CB2" w14:paraId="4C8C7C11" w14:textId="77777777">
      <w:r>
        <w:rPr>
          <w:noProof/>
        </w:rPr>
        <w:drawing>
          <wp:inline distT="0" distB="0" distL="0" distR="0" wp14:anchorId="75AE4E2A" wp14:editId="3AF99F5D">
            <wp:extent cx="6000750" cy="2470150"/>
            <wp:effectExtent l="0" t="0" r="0" b="6350"/>
            <wp:docPr id="37" name="Chart 37">
              <a:extLst xmlns:a="http://schemas.openxmlformats.org/drawingml/2006/main">
                <a:ext uri="{FF2B5EF4-FFF2-40B4-BE49-F238E27FC236}">
                  <a16:creationId xmlns:a16="http://schemas.microsoft.com/office/drawing/2014/main" id="{EE281001-C8D4-4584-AC1C-ACCE1502847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Pr="00BB2EAF" w:rsidR="000E4CB2" w:rsidP="000E4CB2" w:rsidRDefault="000E4CB2" w14:paraId="44807ADB" w14:textId="77777777"/>
    <w:p w:rsidR="000B4AD2" w:rsidP="000E4CB2" w:rsidRDefault="000E4CB2" w14:paraId="3FEDD9B5" w14:textId="77777777">
      <w:proofErr w:type="spellStart"/>
      <w:r>
        <w:t>Regarding</w:t>
      </w:r>
      <w:proofErr w:type="spellEnd"/>
      <w:r>
        <w:t xml:space="preserve"> </w:t>
      </w:r>
      <w:proofErr w:type="spellStart"/>
      <w:r>
        <w:t>the</w:t>
      </w:r>
      <w:proofErr w:type="spellEnd"/>
      <w:r>
        <w:t xml:space="preserve"> </w:t>
      </w:r>
      <w:proofErr w:type="spellStart"/>
      <w:r>
        <w:t>origin</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relatively</w:t>
      </w:r>
      <w:proofErr w:type="spellEnd"/>
      <w:r>
        <w:t xml:space="preserve"> </w:t>
      </w:r>
      <w:proofErr w:type="spellStart"/>
      <w:r>
        <w:t>even</w:t>
      </w:r>
      <w:proofErr w:type="spellEnd"/>
      <w:r>
        <w:t xml:space="preserve"> </w:t>
      </w:r>
      <w:proofErr w:type="spellStart"/>
      <w:r>
        <w:t>distribution</w:t>
      </w:r>
      <w:proofErr w:type="spellEnd"/>
      <w:r>
        <w:t xml:space="preserve"> </w:t>
      </w:r>
      <w:proofErr w:type="spellStart"/>
      <w:r>
        <w:t>of</w:t>
      </w:r>
      <w:proofErr w:type="spellEnd"/>
      <w:r>
        <w:t xml:space="preserve"> </w:t>
      </w:r>
      <w:proofErr w:type="spellStart"/>
      <w:r>
        <w:t>answers</w:t>
      </w:r>
      <w:proofErr w:type="spellEnd"/>
      <w:r>
        <w:t xml:space="preserve"> </w:t>
      </w:r>
      <w:proofErr w:type="spellStart"/>
      <w:r>
        <w:t>across</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the</w:t>
      </w:r>
      <w:proofErr w:type="spellEnd"/>
      <w:r>
        <w:t xml:space="preserve"> </w:t>
      </w:r>
      <w:proofErr w:type="spellStart"/>
      <w:r>
        <w:t>most</w:t>
      </w:r>
      <w:proofErr w:type="spellEnd"/>
      <w:r>
        <w:t xml:space="preserve"> </w:t>
      </w:r>
      <w:proofErr w:type="spellStart"/>
      <w:r>
        <w:t>answers</w:t>
      </w:r>
      <w:proofErr w:type="spellEnd"/>
      <w:r>
        <w:t xml:space="preserve"> </w:t>
      </w:r>
      <w:proofErr w:type="spellStart"/>
      <w:r>
        <w:t>coming</w:t>
      </w:r>
      <w:proofErr w:type="spellEnd"/>
      <w:r>
        <w:t xml:space="preserve"> </w:t>
      </w:r>
      <w:proofErr w:type="spellStart"/>
      <w:r>
        <w:t>from</w:t>
      </w:r>
      <w:proofErr w:type="spellEnd"/>
      <w:r>
        <w:t xml:space="preserve"> </w:t>
      </w:r>
      <w:proofErr w:type="spellStart"/>
      <w:r>
        <w:t>Croatia</w:t>
      </w:r>
      <w:proofErr w:type="spellEnd"/>
      <w:r>
        <w:t xml:space="preserve"> (13) </w:t>
      </w:r>
      <w:proofErr w:type="spellStart"/>
      <w:r>
        <w:t>and</w:t>
      </w:r>
      <w:proofErr w:type="spellEnd"/>
      <w:r>
        <w:t xml:space="preserve"> </w:t>
      </w:r>
      <w:proofErr w:type="spellStart"/>
      <w:r>
        <w:t>the</w:t>
      </w:r>
      <w:proofErr w:type="spellEnd"/>
      <w:r>
        <w:t xml:space="preserve"> </w:t>
      </w:r>
      <w:proofErr w:type="spellStart"/>
      <w:r>
        <w:t>least</w:t>
      </w:r>
      <w:proofErr w:type="spellEnd"/>
      <w:r>
        <w:t xml:space="preserve"> </w:t>
      </w:r>
      <w:proofErr w:type="spellStart"/>
      <w:r>
        <w:t>from</w:t>
      </w:r>
      <w:proofErr w:type="spellEnd"/>
      <w:r>
        <w:t xml:space="preserve"> </w:t>
      </w:r>
      <w:proofErr w:type="spellStart"/>
      <w:r>
        <w:t>Latvia</w:t>
      </w:r>
      <w:proofErr w:type="spellEnd"/>
      <w:r>
        <w:t xml:space="preserve"> (6).</w:t>
      </w:r>
    </w:p>
    <w:p w:rsidRPr="00BB2EAF" w:rsidR="000E4CB2" w:rsidP="000E4CB2" w:rsidRDefault="000E4CB2" w14:paraId="6C4BD51C" w14:textId="3B7984F1"/>
    <w:p w:rsidRPr="00BB2EAF" w:rsidR="000E4CB2" w:rsidP="000E4CB2" w:rsidRDefault="000E4CB2" w14:paraId="343B8D9B" w14:textId="77777777">
      <w:r>
        <w:rPr>
          <w:noProof/>
        </w:rPr>
        <w:drawing>
          <wp:inline distT="0" distB="0" distL="0" distR="0" wp14:anchorId="1563813D" wp14:editId="2561BB75">
            <wp:extent cx="5715000" cy="2241550"/>
            <wp:effectExtent l="0" t="0" r="0" b="6350"/>
            <wp:docPr id="1" name="Chart 1">
              <a:extLst xmlns:a="http://schemas.openxmlformats.org/drawingml/2006/main">
                <a:ext uri="{FF2B5EF4-FFF2-40B4-BE49-F238E27FC236}">
                  <a16:creationId xmlns:a16="http://schemas.microsoft.com/office/drawing/2014/main" id="{EDA8120E-9C90-4498-88A5-F49817B649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Pr="00BB2EAF" w:rsidR="000E4CB2" w:rsidP="000E4CB2" w:rsidRDefault="000E4CB2" w14:paraId="6BB445A7" w14:textId="77777777"/>
    <w:p w:rsidRPr="00BB2EAF" w:rsidR="000E4CB2" w:rsidP="000E4CB2" w:rsidRDefault="000E4CB2" w14:paraId="7DE10968" w14:textId="77777777">
      <w:proofErr w:type="spellStart"/>
      <w:r>
        <w:t>The</w:t>
      </w:r>
      <w:proofErr w:type="spellEnd"/>
      <w:r>
        <w:t xml:space="preserve"> </w:t>
      </w:r>
      <w:proofErr w:type="spellStart"/>
      <w:r>
        <w:t>complete</w:t>
      </w:r>
      <w:proofErr w:type="spellEnd"/>
      <w:r>
        <w:t xml:space="preserve"> </w:t>
      </w:r>
      <w:proofErr w:type="spellStart"/>
      <w:r>
        <w:t>list</w:t>
      </w:r>
      <w:proofErr w:type="spellEnd"/>
      <w:r>
        <w:t xml:space="preserve"> </w:t>
      </w:r>
      <w:proofErr w:type="spellStart"/>
      <w:r>
        <w:t>of</w:t>
      </w:r>
      <w:proofErr w:type="spellEnd"/>
      <w:r>
        <w:t xml:space="preserve"> </w:t>
      </w:r>
      <w:proofErr w:type="spellStart"/>
      <w:r>
        <w:t>organisations</w:t>
      </w:r>
      <w:proofErr w:type="spellEnd"/>
      <w:r>
        <w:t xml:space="preserve"> </w:t>
      </w:r>
      <w:proofErr w:type="spellStart"/>
      <w:r>
        <w:t>consulted</w:t>
      </w:r>
      <w:proofErr w:type="spellEnd"/>
      <w:r>
        <w:t xml:space="preserve"> </w:t>
      </w:r>
      <w:proofErr w:type="spellStart"/>
      <w:r>
        <w:t>via</w:t>
      </w:r>
      <w:proofErr w:type="spellEnd"/>
      <w:r>
        <w:t xml:space="preserve"> </w:t>
      </w:r>
      <w:proofErr w:type="spellStart"/>
      <w:r>
        <w:t>the</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and</w:t>
      </w:r>
      <w:proofErr w:type="spellEnd"/>
      <w:r>
        <w:t xml:space="preserve"> </w:t>
      </w:r>
      <w:proofErr w:type="spellStart"/>
      <w:r>
        <w:t>via</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is</w:t>
      </w:r>
      <w:proofErr w:type="spellEnd"/>
      <w:r>
        <w:t xml:space="preserve"> </w:t>
      </w:r>
      <w:proofErr w:type="spellStart"/>
      <w:r>
        <w:t>available</w:t>
      </w:r>
      <w:proofErr w:type="spellEnd"/>
      <w:r>
        <w:t xml:space="preserve"> </w:t>
      </w:r>
      <w:proofErr w:type="spellStart"/>
      <w:r>
        <w:t>in</w:t>
      </w:r>
      <w:proofErr w:type="spellEnd"/>
      <w:r>
        <w:t xml:space="preserve"> </w:t>
      </w:r>
      <w:proofErr w:type="spellStart"/>
      <w:r>
        <w:t>chapter</w:t>
      </w:r>
      <w:proofErr w:type="spellEnd"/>
      <w:r>
        <w:t xml:space="preserve"> 5 </w:t>
      </w:r>
      <w:proofErr w:type="spellStart"/>
      <w:r>
        <w:t>of</w:t>
      </w:r>
      <w:proofErr w:type="spellEnd"/>
      <w:r>
        <w:t xml:space="preserve"> </w:t>
      </w:r>
      <w:proofErr w:type="spellStart"/>
      <w:r>
        <w:t>this</w:t>
      </w:r>
      <w:proofErr w:type="spellEnd"/>
      <w:r>
        <w:t xml:space="preserve"> </w:t>
      </w:r>
      <w:proofErr w:type="spellStart"/>
      <w:r>
        <w:t>report</w:t>
      </w:r>
      <w:proofErr w:type="spellEnd"/>
      <w:r>
        <w:t>.</w:t>
      </w:r>
    </w:p>
    <w:p w:rsidRPr="00BB2EAF" w:rsidR="000E4CB2" w:rsidP="000E4CB2" w:rsidRDefault="000E4CB2" w14:paraId="3D32D0CB" w14:textId="4CD63016">
      <w:pPr>
        <w:spacing w:after="160" w:line="259" w:lineRule="auto"/>
        <w:jc w:val="left"/>
      </w:pPr>
    </w:p>
    <w:p w:rsidRPr="00BB2EAF" w:rsidR="000E4CB2" w:rsidP="00C94E47" w:rsidRDefault="000E4CB2" w14:paraId="6180D8E1" w14:textId="77777777">
      <w:pPr>
        <w:pStyle w:val="Heading1"/>
        <w:keepNext/>
        <w:ind w:left="567" w:hanging="567"/>
      </w:pPr>
      <w:bookmarkStart w:name="_Toc128464336" w:id="11"/>
      <w:bookmarkStart w:name="_Toc128464367" w:id="12"/>
      <w:r>
        <w:t xml:space="preserve">Focus </w:t>
      </w:r>
      <w:proofErr w:type="spellStart"/>
      <w:r>
        <w:t>of</w:t>
      </w:r>
      <w:proofErr w:type="spellEnd"/>
      <w:r>
        <w:t xml:space="preserve"> </w:t>
      </w:r>
      <w:proofErr w:type="spellStart"/>
      <w:r>
        <w:t>the</w:t>
      </w:r>
      <w:proofErr w:type="spellEnd"/>
      <w:r>
        <w:t xml:space="preserve"> </w:t>
      </w:r>
      <w:proofErr w:type="spellStart"/>
      <w:r>
        <w:t>evaluation</w:t>
      </w:r>
      <w:proofErr w:type="spellEnd"/>
      <w:r>
        <w:t xml:space="preserve"> </w:t>
      </w:r>
      <w:proofErr w:type="spellStart"/>
      <w:r>
        <w:t>report</w:t>
      </w:r>
      <w:bookmarkEnd w:id="11"/>
      <w:bookmarkEnd w:id="12"/>
      <w:proofErr w:type="spellEnd"/>
    </w:p>
    <w:p w:rsidRPr="00BB2EAF" w:rsidR="000E4CB2" w:rsidP="00C94E47" w:rsidRDefault="000E4CB2" w14:paraId="270D277A" w14:textId="77777777">
      <w:pPr>
        <w:keepNext/>
        <w:rPr>
          <w:bCs/>
        </w:rPr>
      </w:pPr>
    </w:p>
    <w:p w:rsidRPr="00BB2EAF" w:rsidR="000E4CB2" w:rsidP="00C94E47" w:rsidRDefault="000E4CB2" w14:paraId="3EB030D6" w14:textId="77777777">
      <w:pPr>
        <w:pStyle w:val="Heading2"/>
        <w:keepNext/>
        <w:ind w:left="567" w:hanging="567"/>
        <w:rPr>
          <w:b/>
          <w:bCs/>
        </w:rPr>
      </w:pPr>
      <w:bookmarkStart w:name="_Toc128464337" w:id="13"/>
      <w:bookmarkStart w:name="_Toc128464368" w:id="14"/>
      <w:proofErr w:type="spellStart"/>
      <w:r>
        <w:t>The</w:t>
      </w:r>
      <w:proofErr w:type="spellEnd"/>
      <w:r>
        <w:t xml:space="preserve"> </w:t>
      </w:r>
      <w:proofErr w:type="spellStart"/>
      <w:r>
        <w:t>policy</w:t>
      </w:r>
      <w:proofErr w:type="spellEnd"/>
      <w:r>
        <w:t xml:space="preserve"> </w:t>
      </w:r>
      <w:proofErr w:type="spellStart"/>
      <w:r>
        <w:t>and</w:t>
      </w:r>
      <w:proofErr w:type="spellEnd"/>
      <w:r>
        <w:t xml:space="preserve"> </w:t>
      </w:r>
      <w:proofErr w:type="spellStart"/>
      <w:r>
        <w:t>the</w:t>
      </w:r>
      <w:proofErr w:type="spellEnd"/>
      <w:r>
        <w:t xml:space="preserve"> </w:t>
      </w:r>
      <w:proofErr w:type="spellStart"/>
      <w:r>
        <w:t>evaluation</w:t>
      </w:r>
      <w:proofErr w:type="spellEnd"/>
      <w:r>
        <w:t xml:space="preserve"> </w:t>
      </w:r>
      <w:proofErr w:type="spellStart"/>
      <w:r>
        <w:t>criteria</w:t>
      </w:r>
      <w:bookmarkEnd w:id="13"/>
      <w:bookmarkEnd w:id="14"/>
      <w:proofErr w:type="spellEnd"/>
    </w:p>
    <w:p w:rsidRPr="00BB2EAF" w:rsidR="000E4CB2" w:rsidP="00C94E47" w:rsidRDefault="000E4CB2" w14:paraId="084E6075" w14:textId="77777777">
      <w:pPr>
        <w:keepNext/>
      </w:pPr>
    </w:p>
    <w:p w:rsidRPr="00BB2EAF" w:rsidR="000E4CB2" w:rsidP="000E4CB2" w:rsidRDefault="000E4CB2" w14:paraId="41D70C65" w14:textId="77777777">
      <w:pPr>
        <w:spacing w:after="240"/>
      </w:pPr>
      <w:r>
        <w:t xml:space="preserve">H2020 </w:t>
      </w:r>
      <w:proofErr w:type="spellStart"/>
      <w:r>
        <w:t>was</w:t>
      </w:r>
      <w:proofErr w:type="spellEnd"/>
      <w:r>
        <w:t xml:space="preserve"> </w:t>
      </w:r>
      <w:proofErr w:type="spellStart"/>
      <w:r>
        <w:t>the</w:t>
      </w:r>
      <w:proofErr w:type="spellEnd"/>
      <w:r>
        <w:t xml:space="preserve"> </w:t>
      </w:r>
      <w:proofErr w:type="spellStart"/>
      <w:r>
        <w:t>main</w:t>
      </w:r>
      <w:proofErr w:type="spellEnd"/>
      <w:r>
        <w:t xml:space="preserve"> EU </w:t>
      </w:r>
      <w:proofErr w:type="spellStart"/>
      <w:r>
        <w:t>tool</w:t>
      </w:r>
      <w:proofErr w:type="spellEnd"/>
      <w:r>
        <w:t xml:space="preserve"> </w:t>
      </w:r>
      <w:proofErr w:type="spellStart"/>
      <w:r>
        <w:t>for</w:t>
      </w:r>
      <w:proofErr w:type="spellEnd"/>
      <w:r>
        <w:t xml:space="preserve"> </w:t>
      </w:r>
      <w:proofErr w:type="spellStart"/>
      <w:r>
        <w:t>financing</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from</w:t>
      </w:r>
      <w:proofErr w:type="spellEnd"/>
      <w:r>
        <w:t xml:space="preserve"> 2014 </w:t>
      </w:r>
      <w:proofErr w:type="spellStart"/>
      <w:r>
        <w:t>to</w:t>
      </w:r>
      <w:proofErr w:type="spellEnd"/>
      <w:r>
        <w:t xml:space="preserve"> 2020. </w:t>
      </w:r>
      <w:proofErr w:type="spellStart"/>
      <w:r>
        <w:t>It</w:t>
      </w:r>
      <w:proofErr w:type="spellEnd"/>
      <w:r>
        <w:t xml:space="preserve"> </w:t>
      </w:r>
      <w:proofErr w:type="spellStart"/>
      <w:r>
        <w:t>was</w:t>
      </w:r>
      <w:proofErr w:type="spellEnd"/>
      <w:r>
        <w:t xml:space="preserve"> </w:t>
      </w:r>
      <w:proofErr w:type="spellStart"/>
      <w:r>
        <w:t>the</w:t>
      </w:r>
      <w:proofErr w:type="spellEnd"/>
      <w:r>
        <w:t xml:space="preserve"> </w:t>
      </w:r>
      <w:proofErr w:type="spellStart"/>
      <w:r>
        <w:t>successor</w:t>
      </w:r>
      <w:proofErr w:type="spellEnd"/>
      <w:r>
        <w:t xml:space="preserve"> </w:t>
      </w:r>
      <w:proofErr w:type="spellStart"/>
      <w:r>
        <w:t>to</w:t>
      </w:r>
      <w:proofErr w:type="spellEnd"/>
      <w:r>
        <w:t xml:space="preserve"> </w:t>
      </w:r>
      <w:proofErr w:type="spellStart"/>
      <w:r>
        <w:t>the</w:t>
      </w:r>
      <w:proofErr w:type="spellEnd"/>
      <w:r>
        <w:t xml:space="preserve"> </w:t>
      </w:r>
      <w:proofErr w:type="spellStart"/>
      <w:r>
        <w:t>seven</w:t>
      </w:r>
      <w:proofErr w:type="spellEnd"/>
      <w:r>
        <w:t xml:space="preserve"> </w:t>
      </w:r>
      <w:proofErr w:type="spellStart"/>
      <w:r>
        <w:t>previous</w:t>
      </w:r>
      <w:proofErr w:type="spellEnd"/>
      <w:r>
        <w:t xml:space="preserve"> </w:t>
      </w:r>
      <w:proofErr w:type="spellStart"/>
      <w:r>
        <w:t>framework</w:t>
      </w:r>
      <w:proofErr w:type="spellEnd"/>
      <w:r>
        <w:t xml:space="preserve"> </w:t>
      </w:r>
      <w:proofErr w:type="spellStart"/>
      <w:r>
        <w:t>programmes</w:t>
      </w:r>
      <w:proofErr w:type="spellEnd"/>
      <w:r>
        <w:t xml:space="preserve">, </w:t>
      </w:r>
      <w:proofErr w:type="spellStart"/>
      <w:r>
        <w:t>aiming</w:t>
      </w:r>
      <w:proofErr w:type="spellEnd"/>
      <w:r>
        <w:t xml:space="preserve"> </w:t>
      </w:r>
      <w:proofErr w:type="spellStart"/>
      <w:r>
        <w:t>to</w:t>
      </w:r>
      <w:proofErr w:type="spellEnd"/>
      <w:r>
        <w:t xml:space="preserve"> </w:t>
      </w:r>
      <w:proofErr w:type="spellStart"/>
      <w:r>
        <w:t>expand</w:t>
      </w:r>
      <w:proofErr w:type="spellEnd"/>
      <w:r>
        <w:t xml:space="preserve"> </w:t>
      </w:r>
      <w:proofErr w:type="spellStart"/>
      <w:r>
        <w:t>upon</w:t>
      </w:r>
      <w:proofErr w:type="spellEnd"/>
      <w:r>
        <w:t xml:space="preserve"> </w:t>
      </w:r>
      <w:proofErr w:type="spellStart"/>
      <w:r>
        <w:t>the</w:t>
      </w:r>
      <w:proofErr w:type="spellEnd"/>
      <w:r>
        <w:t xml:space="preserve"> </w:t>
      </w:r>
      <w:proofErr w:type="spellStart"/>
      <w:r>
        <w:t>previous</w:t>
      </w:r>
      <w:proofErr w:type="spellEnd"/>
      <w:r>
        <w:t xml:space="preserve"> </w:t>
      </w:r>
      <w:proofErr w:type="spellStart"/>
      <w:r>
        <w:t>programmes</w:t>
      </w:r>
      <w:proofErr w:type="spellEnd"/>
      <w:r>
        <w:t xml:space="preserve">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both</w:t>
      </w:r>
      <w:proofErr w:type="spellEnd"/>
      <w:r>
        <w:t xml:space="preserve"> </w:t>
      </w:r>
      <w:proofErr w:type="spellStart"/>
      <w:r>
        <w:t>funding</w:t>
      </w:r>
      <w:proofErr w:type="spellEnd"/>
      <w:r>
        <w:t xml:space="preserve"> </w:t>
      </w:r>
      <w:proofErr w:type="spellStart"/>
      <w:r>
        <w:t>and</w:t>
      </w:r>
      <w:proofErr w:type="spellEnd"/>
      <w:r>
        <w:t xml:space="preserve"> </w:t>
      </w:r>
      <w:proofErr w:type="spellStart"/>
      <w:r>
        <w:t>ambition</w:t>
      </w:r>
      <w:proofErr w:type="spellEnd"/>
      <w:r>
        <w:t xml:space="preserve">. </w:t>
      </w:r>
      <w:proofErr w:type="spellStart"/>
      <w:r>
        <w:t>Its</w:t>
      </w:r>
      <w:proofErr w:type="spellEnd"/>
      <w:r>
        <w:t xml:space="preserve"> </w:t>
      </w:r>
      <w:proofErr w:type="spellStart"/>
      <w:r>
        <w:t>legal</w:t>
      </w:r>
      <w:proofErr w:type="spellEnd"/>
      <w:r>
        <w:t xml:space="preserve"> </w:t>
      </w:r>
      <w:proofErr w:type="spellStart"/>
      <w:r>
        <w:t>basis</w:t>
      </w:r>
      <w:proofErr w:type="spellEnd"/>
      <w:r>
        <w:t xml:space="preserve"> </w:t>
      </w:r>
      <w:proofErr w:type="spellStart"/>
      <w:r>
        <w:t>was</w:t>
      </w:r>
      <w:proofErr w:type="spellEnd"/>
      <w:r>
        <w:t xml:space="preserve"> </w:t>
      </w:r>
      <w:proofErr w:type="spellStart"/>
      <w:r>
        <w:t>Article</w:t>
      </w:r>
      <w:proofErr w:type="spellEnd"/>
      <w:r>
        <w:t> 179 TFEU: "</w:t>
      </w:r>
      <w:proofErr w:type="spellStart"/>
      <w:r>
        <w:t>The</w:t>
      </w:r>
      <w:proofErr w:type="spellEnd"/>
      <w:r>
        <w:t xml:space="preserve"> </w:t>
      </w:r>
      <w:proofErr w:type="spellStart"/>
      <w:r>
        <w:t>Union</w:t>
      </w:r>
      <w:proofErr w:type="spellEnd"/>
      <w:r>
        <w:t xml:space="preserve"> </w:t>
      </w:r>
      <w:proofErr w:type="spellStart"/>
      <w:r>
        <w:t>shall</w:t>
      </w:r>
      <w:proofErr w:type="spellEnd"/>
      <w:r>
        <w:t xml:space="preserve"> </w:t>
      </w:r>
      <w:proofErr w:type="spellStart"/>
      <w:r>
        <w:t>have</w:t>
      </w:r>
      <w:proofErr w:type="spellEnd"/>
      <w:r>
        <w:t xml:space="preserve"> </w:t>
      </w:r>
      <w:proofErr w:type="spellStart"/>
      <w:r>
        <w:t>the</w:t>
      </w:r>
      <w:proofErr w:type="spellEnd"/>
      <w:r>
        <w:t xml:space="preserve"> </w:t>
      </w:r>
      <w:proofErr w:type="spellStart"/>
      <w:r>
        <w:t>objective</w:t>
      </w:r>
      <w:proofErr w:type="spellEnd"/>
      <w:r>
        <w:t xml:space="preserve"> </w:t>
      </w:r>
      <w:proofErr w:type="spellStart"/>
      <w:r>
        <w:t>of</w:t>
      </w:r>
      <w:proofErr w:type="spellEnd"/>
      <w:r>
        <w:t xml:space="preserve"> </w:t>
      </w:r>
      <w:proofErr w:type="spellStart"/>
      <w:r>
        <w:t>strengthening</w:t>
      </w:r>
      <w:proofErr w:type="spellEnd"/>
      <w:r>
        <w:t xml:space="preserve"> </w:t>
      </w:r>
      <w:proofErr w:type="spellStart"/>
      <w:r>
        <w:t>its</w:t>
      </w:r>
      <w:proofErr w:type="spellEnd"/>
      <w:r>
        <w:t xml:space="preserve"> </w:t>
      </w:r>
      <w:proofErr w:type="spellStart"/>
      <w:r>
        <w:t>scientific</w:t>
      </w:r>
      <w:proofErr w:type="spellEnd"/>
      <w:r>
        <w:t xml:space="preserve"> </w:t>
      </w:r>
      <w:proofErr w:type="spellStart"/>
      <w:r>
        <w:t>and</w:t>
      </w:r>
      <w:proofErr w:type="spellEnd"/>
      <w:r>
        <w:t xml:space="preserve"> </w:t>
      </w:r>
      <w:proofErr w:type="spellStart"/>
      <w:r>
        <w:t>technological</w:t>
      </w:r>
      <w:proofErr w:type="spellEnd"/>
      <w:r>
        <w:t xml:space="preserve"> </w:t>
      </w:r>
      <w:proofErr w:type="spellStart"/>
      <w:r>
        <w:t>bases</w:t>
      </w:r>
      <w:proofErr w:type="spellEnd"/>
      <w:r>
        <w:t xml:space="preserve"> </w:t>
      </w:r>
      <w:proofErr w:type="spellStart"/>
      <w:r>
        <w:t>by</w:t>
      </w:r>
      <w:proofErr w:type="spellEnd"/>
      <w:r>
        <w:t xml:space="preserve"> </w:t>
      </w:r>
      <w:proofErr w:type="spellStart"/>
      <w:r>
        <w:t>achieving</w:t>
      </w:r>
      <w:proofErr w:type="spellEnd"/>
      <w:r>
        <w:t xml:space="preserve"> a </w:t>
      </w:r>
      <w:proofErr w:type="spellStart"/>
      <w:r>
        <w:t>European</w:t>
      </w:r>
      <w:proofErr w:type="spellEnd"/>
      <w:r>
        <w:t xml:space="preserve"> </w:t>
      </w:r>
      <w:proofErr w:type="spellStart"/>
      <w:r>
        <w:t>research</w:t>
      </w:r>
      <w:proofErr w:type="spellEnd"/>
      <w:r>
        <w:t xml:space="preserve"> </w:t>
      </w:r>
      <w:proofErr w:type="spellStart"/>
      <w:r>
        <w:t>area</w:t>
      </w:r>
      <w:proofErr w:type="spellEnd"/>
      <w:r>
        <w:t xml:space="preserve"> ... </w:t>
      </w:r>
      <w:proofErr w:type="spellStart"/>
      <w:r>
        <w:t>and</w:t>
      </w:r>
      <w:proofErr w:type="spellEnd"/>
      <w:r>
        <w:t xml:space="preserve"> </w:t>
      </w:r>
      <w:proofErr w:type="spellStart"/>
      <w:r>
        <w:t>encouraging</w:t>
      </w:r>
      <w:proofErr w:type="spellEnd"/>
      <w:r>
        <w:t xml:space="preserve"> </w:t>
      </w:r>
      <w:proofErr w:type="spellStart"/>
      <w:r>
        <w:t>it</w:t>
      </w:r>
      <w:proofErr w:type="spellEnd"/>
      <w:r>
        <w:t xml:space="preserve"> </w:t>
      </w:r>
      <w:proofErr w:type="spellStart"/>
      <w:r>
        <w:t>to</w:t>
      </w:r>
      <w:proofErr w:type="spellEnd"/>
      <w:r>
        <w:t xml:space="preserve"> </w:t>
      </w:r>
      <w:proofErr w:type="spellStart"/>
      <w:r>
        <w:t>become</w:t>
      </w:r>
      <w:proofErr w:type="spellEnd"/>
      <w:r>
        <w:t xml:space="preserve"> </w:t>
      </w:r>
      <w:proofErr w:type="spellStart"/>
      <w:r>
        <w:t>more</w:t>
      </w:r>
      <w:proofErr w:type="spellEnd"/>
      <w:r>
        <w:t xml:space="preserve"> </w:t>
      </w:r>
      <w:proofErr w:type="spellStart"/>
      <w:r>
        <w:t>competitive</w:t>
      </w:r>
      <w:proofErr w:type="spellEnd"/>
      <w:r>
        <w:t>".</w:t>
      </w:r>
    </w:p>
    <w:p w:rsidR="000B4AD2" w:rsidP="000E4CB2" w:rsidRDefault="000E4CB2" w14:paraId="191D9432" w14:textId="77777777">
      <w:pPr>
        <w:spacing w:after="240"/>
      </w:pPr>
      <w:proofErr w:type="spellStart"/>
      <w:r>
        <w:t>The</w:t>
      </w:r>
      <w:proofErr w:type="spellEnd"/>
      <w:r>
        <w:t xml:space="preserve"> </w:t>
      </w:r>
      <w:proofErr w:type="spellStart"/>
      <w:r>
        <w:t>general</w:t>
      </w:r>
      <w:proofErr w:type="spellEnd"/>
      <w:r>
        <w:t xml:space="preserve"> </w:t>
      </w:r>
      <w:proofErr w:type="spellStart"/>
      <w:r>
        <w:t>objective</w:t>
      </w:r>
      <w:proofErr w:type="spellEnd"/>
      <w:r>
        <w:t xml:space="preserve"> </w:t>
      </w:r>
      <w:proofErr w:type="spellStart"/>
      <w:r>
        <w:t>of</w:t>
      </w:r>
      <w:proofErr w:type="spellEnd"/>
      <w:r>
        <w:t xml:space="preserve"> H2020 </w:t>
      </w:r>
      <w:proofErr w:type="spellStart"/>
      <w:r>
        <w:t>was</w:t>
      </w:r>
      <w:proofErr w:type="spellEnd"/>
      <w:r>
        <w:t xml:space="preserve"> </w:t>
      </w:r>
      <w:proofErr w:type="spellStart"/>
      <w:r>
        <w:t>to</w:t>
      </w:r>
      <w:proofErr w:type="spellEnd"/>
      <w:r>
        <w:t xml:space="preserve"> </w:t>
      </w:r>
      <w:proofErr w:type="spellStart"/>
      <w:r>
        <w:t>achieve</w:t>
      </w:r>
      <w:proofErr w:type="spellEnd"/>
      <w:r>
        <w:t xml:space="preserve"> </w:t>
      </w:r>
      <w:proofErr w:type="spellStart"/>
      <w:r>
        <w:t>the</w:t>
      </w:r>
      <w:proofErr w:type="spellEnd"/>
      <w:r>
        <w:t xml:space="preserve"> </w:t>
      </w:r>
      <w:proofErr w:type="spellStart"/>
      <w:r>
        <w:t>target</w:t>
      </w:r>
      <w:proofErr w:type="spellEnd"/>
      <w:r>
        <w:t xml:space="preserve"> </w:t>
      </w:r>
      <w:proofErr w:type="spellStart"/>
      <w:r>
        <w:t>of</w:t>
      </w:r>
      <w:proofErr w:type="spellEnd"/>
      <w:r>
        <w:t xml:space="preserve"> </w:t>
      </w:r>
      <w:proofErr w:type="spellStart"/>
      <w:r>
        <w:t>spending</w:t>
      </w:r>
      <w:proofErr w:type="spellEnd"/>
      <w:r>
        <w:t xml:space="preserve"> 3% </w:t>
      </w:r>
      <w:proofErr w:type="spellStart"/>
      <w:r>
        <w:t>of</w:t>
      </w:r>
      <w:proofErr w:type="spellEnd"/>
      <w:r>
        <w:t xml:space="preserve"> EU </w:t>
      </w:r>
      <w:proofErr w:type="spellStart"/>
      <w:r>
        <w:t>gross</w:t>
      </w:r>
      <w:proofErr w:type="spellEnd"/>
      <w:r>
        <w:t xml:space="preserve"> </w:t>
      </w:r>
      <w:proofErr w:type="spellStart"/>
      <w:r>
        <w:t>domestic</w:t>
      </w:r>
      <w:proofErr w:type="spellEnd"/>
      <w:r>
        <w:t xml:space="preserve"> </w:t>
      </w:r>
      <w:proofErr w:type="spellStart"/>
      <w:r>
        <w:t>product</w:t>
      </w:r>
      <w:proofErr w:type="spellEnd"/>
      <w:r>
        <w:t xml:space="preserve"> (GDP) </w:t>
      </w:r>
      <w:proofErr w:type="spellStart"/>
      <w:r>
        <w:t>on</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development</w:t>
      </w:r>
      <w:proofErr w:type="spellEnd"/>
      <w:r>
        <w:t xml:space="preserve">, </w:t>
      </w:r>
      <w:proofErr w:type="spellStart"/>
      <w:r>
        <w:t>as</w:t>
      </w:r>
      <w:proofErr w:type="spellEnd"/>
      <w:r>
        <w:t xml:space="preserve"> </w:t>
      </w:r>
      <w:proofErr w:type="spellStart"/>
      <w:r>
        <w:t>set</w:t>
      </w:r>
      <w:proofErr w:type="spellEnd"/>
      <w:r>
        <w:t xml:space="preserve"> </w:t>
      </w:r>
      <w:proofErr w:type="spellStart"/>
      <w:r>
        <w:t>out</w:t>
      </w:r>
      <w:proofErr w:type="spellEnd"/>
      <w:r>
        <w:t xml:space="preserve"> </w:t>
      </w:r>
      <w:proofErr w:type="spellStart"/>
      <w:r>
        <w:t>in</w:t>
      </w:r>
      <w:proofErr w:type="spellEnd"/>
      <w:r>
        <w:t xml:space="preserve"> </w:t>
      </w:r>
      <w:proofErr w:type="spellStart"/>
      <w:r>
        <w:t>the</w:t>
      </w:r>
      <w:proofErr w:type="spellEnd"/>
      <w:r>
        <w:t xml:space="preserve"> </w:t>
      </w:r>
      <w:proofErr w:type="spellStart"/>
      <w:r>
        <w:t>Europe</w:t>
      </w:r>
      <w:proofErr w:type="spellEnd"/>
      <w:r>
        <w:t xml:space="preserve"> 2020 </w:t>
      </w:r>
      <w:proofErr w:type="spellStart"/>
      <w:r>
        <w:t>strategy</w:t>
      </w:r>
      <w:proofErr w:type="spellEnd"/>
      <w:r>
        <w:t xml:space="preserve">. H2020 </w:t>
      </w:r>
      <w:proofErr w:type="spellStart"/>
      <w:r>
        <w:t>also</w:t>
      </w:r>
      <w:proofErr w:type="spellEnd"/>
      <w:r>
        <w:t xml:space="preserve"> </w:t>
      </w:r>
      <w:proofErr w:type="spellStart"/>
      <w:r>
        <w:t>intended</w:t>
      </w:r>
      <w:proofErr w:type="spellEnd"/>
      <w:r>
        <w:t xml:space="preserve"> </w:t>
      </w:r>
      <w:proofErr w:type="spellStart"/>
      <w:r>
        <w:t>to</w:t>
      </w:r>
      <w:proofErr w:type="spellEnd"/>
      <w:r>
        <w:t xml:space="preserve"> </w:t>
      </w:r>
      <w:proofErr w:type="spellStart"/>
      <w:r>
        <w:t>help</w:t>
      </w:r>
      <w:proofErr w:type="spellEnd"/>
      <w:r>
        <w:t xml:space="preserve"> </w:t>
      </w:r>
      <w:proofErr w:type="spellStart"/>
      <w:r>
        <w:t>build</w:t>
      </w:r>
      <w:proofErr w:type="spellEnd"/>
      <w:r>
        <w:t xml:space="preserve"> a </w:t>
      </w:r>
      <w:proofErr w:type="spellStart"/>
      <w:r>
        <w:t>society</w:t>
      </w:r>
      <w:proofErr w:type="spellEnd"/>
      <w:r>
        <w:t xml:space="preserve"> </w:t>
      </w:r>
      <w:proofErr w:type="spellStart"/>
      <w:r>
        <w:t>based</w:t>
      </w:r>
      <w:proofErr w:type="spellEnd"/>
      <w:r>
        <w:t xml:space="preserve"> </w:t>
      </w:r>
      <w:proofErr w:type="spellStart"/>
      <w:r>
        <w:t>on</w:t>
      </w:r>
      <w:proofErr w:type="spellEnd"/>
      <w:r>
        <w:t xml:space="preserve"> </w:t>
      </w:r>
      <w:proofErr w:type="spellStart"/>
      <w:r>
        <w:t>knowledge</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by</w:t>
      </w:r>
      <w:proofErr w:type="spellEnd"/>
      <w:r>
        <w:t xml:space="preserve"> </w:t>
      </w:r>
      <w:proofErr w:type="spellStart"/>
      <w:r>
        <w:t>providing</w:t>
      </w:r>
      <w:proofErr w:type="spellEnd"/>
      <w:r>
        <w:t xml:space="preserve"> </w:t>
      </w:r>
      <w:proofErr w:type="spellStart"/>
      <w:r>
        <w:t>funding</w:t>
      </w:r>
      <w:proofErr w:type="spellEnd"/>
      <w:r>
        <w:t xml:space="preserve"> </w:t>
      </w:r>
      <w:proofErr w:type="spellStart"/>
      <w:r>
        <w:t>for</w:t>
      </w:r>
      <w:proofErr w:type="spellEnd"/>
      <w:r>
        <w:t xml:space="preserve"> </w:t>
      </w:r>
      <w:proofErr w:type="spellStart"/>
      <w:r>
        <w:t>research</w:t>
      </w:r>
      <w:proofErr w:type="spellEnd"/>
      <w:r>
        <w:t xml:space="preserve">, </w:t>
      </w:r>
      <w:proofErr w:type="spellStart"/>
      <w:r>
        <w:t>development</w:t>
      </w:r>
      <w:proofErr w:type="spellEnd"/>
      <w:r>
        <w:t xml:space="preserve"> </w:t>
      </w:r>
      <w:proofErr w:type="spellStart"/>
      <w:r>
        <w:t>and</w:t>
      </w:r>
      <w:proofErr w:type="spellEnd"/>
      <w:r>
        <w:t xml:space="preserve"> </w:t>
      </w:r>
      <w:proofErr w:type="spellStart"/>
      <w:r>
        <w:t>innovation</w:t>
      </w:r>
      <w:proofErr w:type="spellEnd"/>
      <w:r>
        <w:t xml:space="preserve">. H2020 </w:t>
      </w:r>
      <w:proofErr w:type="spellStart"/>
      <w:r>
        <w:t>had</w:t>
      </w:r>
      <w:proofErr w:type="spellEnd"/>
      <w:r>
        <w:t xml:space="preserve"> </w:t>
      </w:r>
      <w:proofErr w:type="spellStart"/>
      <w:r>
        <w:t>three</w:t>
      </w:r>
      <w:proofErr w:type="spellEnd"/>
      <w:r>
        <w:t xml:space="preserve"> </w:t>
      </w:r>
      <w:proofErr w:type="spellStart"/>
      <w:r>
        <w:t>thematic</w:t>
      </w:r>
      <w:proofErr w:type="spellEnd"/>
      <w:r>
        <w:t xml:space="preserve"> </w:t>
      </w:r>
      <w:proofErr w:type="spellStart"/>
      <w:r>
        <w:t>priority</w:t>
      </w:r>
      <w:proofErr w:type="spellEnd"/>
      <w:r>
        <w:t xml:space="preserve"> </w:t>
      </w:r>
      <w:proofErr w:type="spellStart"/>
      <w:r>
        <w:t>areas</w:t>
      </w:r>
      <w:proofErr w:type="spellEnd"/>
      <w:r>
        <w:t xml:space="preserve">: </w:t>
      </w:r>
      <w:proofErr w:type="spellStart"/>
      <w:r>
        <w:t>Excellent</w:t>
      </w:r>
      <w:proofErr w:type="spellEnd"/>
      <w:r>
        <w:t xml:space="preserve"> Science, </w:t>
      </w:r>
      <w:proofErr w:type="spellStart"/>
      <w:r>
        <w:t>Industrial</w:t>
      </w:r>
      <w:proofErr w:type="spellEnd"/>
      <w:r>
        <w:t xml:space="preserve"> </w:t>
      </w:r>
      <w:proofErr w:type="spellStart"/>
      <w:r>
        <w:t>Leadership</w:t>
      </w:r>
      <w:proofErr w:type="spellEnd"/>
      <w:r>
        <w:t xml:space="preserve"> </w:t>
      </w:r>
      <w:proofErr w:type="spellStart"/>
      <w:r>
        <w:t>and</w:t>
      </w:r>
      <w:proofErr w:type="spellEnd"/>
      <w:r>
        <w:t xml:space="preserve"> </w:t>
      </w:r>
      <w:proofErr w:type="spellStart"/>
      <w:r>
        <w:t>Societal</w:t>
      </w:r>
      <w:proofErr w:type="spellEnd"/>
      <w:r>
        <w:t xml:space="preserve"> </w:t>
      </w:r>
      <w:proofErr w:type="spellStart"/>
      <w:r>
        <w:t>Challenges</w:t>
      </w:r>
      <w:proofErr w:type="spellEnd"/>
      <w:r>
        <w:t>.</w:t>
      </w:r>
    </w:p>
    <w:p w:rsidR="000B4AD2" w:rsidP="000E4CB2" w:rsidRDefault="000E4CB2" w14:paraId="6D802C41" w14:textId="77777777">
      <w:pPr>
        <w:spacing w:after="240"/>
      </w:pPr>
      <w:proofErr w:type="spellStart"/>
      <w:r>
        <w:t>Available</w:t>
      </w:r>
      <w:proofErr w:type="spellEnd"/>
      <w:r>
        <w:t xml:space="preserve"> </w:t>
      </w:r>
      <w:proofErr w:type="spellStart"/>
      <w:r>
        <w:t>funds</w:t>
      </w:r>
      <w:proofErr w:type="spellEnd"/>
      <w:r>
        <w:t xml:space="preserve"> </w:t>
      </w:r>
      <w:proofErr w:type="spellStart"/>
      <w:r>
        <w:t>were</w:t>
      </w:r>
      <w:proofErr w:type="spellEnd"/>
      <w:r>
        <w:t xml:space="preserve"> </w:t>
      </w:r>
      <w:proofErr w:type="spellStart"/>
      <w:r>
        <w:t>allocated</w:t>
      </w:r>
      <w:proofErr w:type="spellEnd"/>
      <w:r>
        <w:t xml:space="preserve"> </w:t>
      </w:r>
      <w:proofErr w:type="spellStart"/>
      <w:r>
        <w:t>under</w:t>
      </w:r>
      <w:proofErr w:type="spellEnd"/>
      <w:r>
        <w:t xml:space="preserve"> </w:t>
      </w:r>
      <w:proofErr w:type="spellStart"/>
      <w:r>
        <w:t>three</w:t>
      </w:r>
      <w:proofErr w:type="spellEnd"/>
      <w:r>
        <w:t xml:space="preserve"> </w:t>
      </w:r>
      <w:proofErr w:type="spellStart"/>
      <w:r>
        <w:t>consecutive</w:t>
      </w:r>
      <w:proofErr w:type="spellEnd"/>
      <w:r>
        <w:t xml:space="preserve"> </w:t>
      </w:r>
      <w:proofErr w:type="spellStart"/>
      <w:r>
        <w:t>work</w:t>
      </w:r>
      <w:proofErr w:type="spellEnd"/>
      <w:r>
        <w:t xml:space="preserve"> </w:t>
      </w:r>
      <w:proofErr w:type="spellStart"/>
      <w:r>
        <w:t>programmes</w:t>
      </w:r>
      <w:proofErr w:type="spellEnd"/>
      <w:r>
        <w:t xml:space="preserve">, </w:t>
      </w:r>
      <w:proofErr w:type="spellStart"/>
      <w:r>
        <w:t>the</w:t>
      </w:r>
      <w:proofErr w:type="spellEnd"/>
      <w:r>
        <w:t xml:space="preserve"> </w:t>
      </w:r>
      <w:proofErr w:type="spellStart"/>
      <w:r>
        <w:t>first</w:t>
      </w:r>
      <w:proofErr w:type="spellEnd"/>
      <w:r>
        <w:t xml:space="preserve"> </w:t>
      </w:r>
      <w:proofErr w:type="spellStart"/>
      <w:r>
        <w:t>for</w:t>
      </w:r>
      <w:proofErr w:type="spellEnd"/>
      <w:r>
        <w:t xml:space="preserve"> 2014-2015, </w:t>
      </w:r>
      <w:proofErr w:type="spellStart"/>
      <w:r>
        <w:t>the</w:t>
      </w:r>
      <w:proofErr w:type="spellEnd"/>
      <w:r>
        <w:t xml:space="preserve"> </w:t>
      </w:r>
      <w:proofErr w:type="spellStart"/>
      <w:r>
        <w:t>second</w:t>
      </w:r>
      <w:proofErr w:type="spellEnd"/>
      <w:r>
        <w:t xml:space="preserve"> </w:t>
      </w:r>
      <w:proofErr w:type="spellStart"/>
      <w:r>
        <w:t>for</w:t>
      </w:r>
      <w:proofErr w:type="spellEnd"/>
      <w:r>
        <w:t xml:space="preserve"> 2016-2017 </w:t>
      </w:r>
      <w:proofErr w:type="spellStart"/>
      <w:r>
        <w:t>and</w:t>
      </w:r>
      <w:proofErr w:type="spellEnd"/>
      <w:r>
        <w:t xml:space="preserve"> </w:t>
      </w:r>
      <w:proofErr w:type="spellStart"/>
      <w:r>
        <w:t>the</w:t>
      </w:r>
      <w:proofErr w:type="spellEnd"/>
      <w:r>
        <w:t xml:space="preserve"> </w:t>
      </w:r>
      <w:proofErr w:type="spellStart"/>
      <w:r>
        <w:t>third</w:t>
      </w:r>
      <w:proofErr w:type="spellEnd"/>
      <w:r>
        <w:t xml:space="preserve"> </w:t>
      </w:r>
      <w:proofErr w:type="spellStart"/>
      <w:r>
        <w:t>for</w:t>
      </w:r>
      <w:proofErr w:type="spellEnd"/>
      <w:r>
        <w:t xml:space="preserve"> 2018-2020. </w:t>
      </w:r>
      <w:proofErr w:type="spellStart"/>
      <w:r>
        <w:t>It</w:t>
      </w:r>
      <w:proofErr w:type="spellEnd"/>
      <w:r>
        <w:t xml:space="preserve"> </w:t>
      </w:r>
      <w:proofErr w:type="spellStart"/>
      <w:r>
        <w:t>has</w:t>
      </w:r>
      <w:proofErr w:type="spellEnd"/>
      <w:r>
        <w:t xml:space="preserve"> </w:t>
      </w:r>
      <w:proofErr w:type="spellStart"/>
      <w:r>
        <w:t>been</w:t>
      </w:r>
      <w:proofErr w:type="spellEnd"/>
      <w:r>
        <w:t xml:space="preserve"> </w:t>
      </w:r>
      <w:proofErr w:type="spellStart"/>
      <w:r>
        <w:t>succeeded</w:t>
      </w:r>
      <w:proofErr w:type="spellEnd"/>
      <w:r>
        <w:t xml:space="preserve"> </w:t>
      </w:r>
      <w:proofErr w:type="spellStart"/>
      <w:r>
        <w:t>by</w:t>
      </w:r>
      <w:proofErr w:type="spellEnd"/>
      <w:r>
        <w:t xml:space="preserve"> </w:t>
      </w:r>
      <w:proofErr w:type="spellStart"/>
      <w:r>
        <w:t>the</w:t>
      </w:r>
      <w:proofErr w:type="spellEnd"/>
      <w:r>
        <w:t xml:space="preserve"> </w:t>
      </w:r>
      <w:proofErr w:type="spellStart"/>
      <w:r>
        <w:t>Horizon</w:t>
      </w:r>
      <w:proofErr w:type="spellEnd"/>
      <w:r>
        <w:t> </w:t>
      </w:r>
      <w:proofErr w:type="spellStart"/>
      <w:r>
        <w:t>Europe</w:t>
      </w:r>
      <w:proofErr w:type="spellEnd"/>
      <w:r>
        <w:t xml:space="preserve"> </w:t>
      </w:r>
      <w:proofErr w:type="spellStart"/>
      <w:r>
        <w:t>programme</w:t>
      </w:r>
      <w:proofErr w:type="spellEnd"/>
      <w:r>
        <w:t xml:space="preserve"> </w:t>
      </w:r>
      <w:proofErr w:type="spellStart"/>
      <w:r>
        <w:t>for</w:t>
      </w:r>
      <w:proofErr w:type="spellEnd"/>
      <w:r>
        <w:t xml:space="preserve"> 2021-2027.</w:t>
      </w:r>
    </w:p>
    <w:p w:rsidR="000B4AD2" w:rsidP="000E4CB2" w:rsidRDefault="000E4CB2" w14:paraId="3D2320B6" w14:textId="77777777">
      <w:pPr>
        <w:spacing w:after="240"/>
      </w:pPr>
      <w:r>
        <w:t xml:space="preserve">H2020 </w:t>
      </w:r>
      <w:proofErr w:type="spellStart"/>
      <w:r>
        <w:t>had</w:t>
      </w:r>
      <w:proofErr w:type="spellEnd"/>
      <w:r>
        <w:t xml:space="preserve"> a </w:t>
      </w:r>
      <w:proofErr w:type="spellStart"/>
      <w:r>
        <w:t>total</w:t>
      </w:r>
      <w:proofErr w:type="spellEnd"/>
      <w:r>
        <w:t xml:space="preserve"> </w:t>
      </w:r>
      <w:proofErr w:type="spellStart"/>
      <w:r>
        <w:t>budget</w:t>
      </w:r>
      <w:proofErr w:type="spellEnd"/>
      <w:r>
        <w:t xml:space="preserve"> </w:t>
      </w:r>
      <w:proofErr w:type="spellStart"/>
      <w:r>
        <w:t>of</w:t>
      </w:r>
      <w:proofErr w:type="spellEnd"/>
      <w:r>
        <w:t xml:space="preserve"> EUR 74 828.3 m (EUR 72 444.3 m </w:t>
      </w:r>
      <w:proofErr w:type="spellStart"/>
      <w:r>
        <w:t>for</w:t>
      </w:r>
      <w:proofErr w:type="spellEnd"/>
      <w:r>
        <w:t xml:space="preserve"> TFEU </w:t>
      </w:r>
      <w:proofErr w:type="spellStart"/>
      <w:r>
        <w:t>activities</w:t>
      </w:r>
      <w:proofErr w:type="spellEnd"/>
      <w:r>
        <w:t xml:space="preserve"> </w:t>
      </w:r>
      <w:proofErr w:type="spellStart"/>
      <w:r>
        <w:t>and</w:t>
      </w:r>
      <w:proofErr w:type="spellEnd"/>
      <w:r>
        <w:t xml:space="preserve"> EUR 2 383 m </w:t>
      </w:r>
      <w:proofErr w:type="spellStart"/>
      <w:r>
        <w:t>for</w:t>
      </w:r>
      <w:proofErr w:type="spellEnd"/>
      <w:r>
        <w:t xml:space="preserve"> </w:t>
      </w:r>
      <w:proofErr w:type="spellStart"/>
      <w:r>
        <w:t>the</w:t>
      </w:r>
      <w:proofErr w:type="spellEnd"/>
      <w:r>
        <w:t xml:space="preserve"> </w:t>
      </w:r>
      <w:proofErr w:type="spellStart"/>
      <w:r>
        <w:t>European</w:t>
      </w:r>
      <w:proofErr w:type="spellEnd"/>
      <w:r>
        <w:t xml:space="preserve"> Institute </w:t>
      </w:r>
      <w:proofErr w:type="spellStart"/>
      <w:r>
        <w:t>of</w:t>
      </w:r>
      <w:proofErr w:type="spellEnd"/>
      <w:r>
        <w:t xml:space="preserve"> </w:t>
      </w:r>
      <w:proofErr w:type="spellStart"/>
      <w:r>
        <w:t>Innovation</w:t>
      </w:r>
      <w:proofErr w:type="spellEnd"/>
      <w:r>
        <w:t xml:space="preserve"> </w:t>
      </w:r>
      <w:proofErr w:type="spellStart"/>
      <w:r>
        <w:t>and</w:t>
      </w:r>
      <w:proofErr w:type="spellEnd"/>
      <w:r>
        <w:t xml:space="preserve"> Technology (EIT)). </w:t>
      </w:r>
      <w:proofErr w:type="spellStart"/>
      <w:r>
        <w:t>An</w:t>
      </w:r>
      <w:proofErr w:type="spellEnd"/>
      <w:r>
        <w:t xml:space="preserve"> </w:t>
      </w:r>
      <w:proofErr w:type="spellStart"/>
      <w:r>
        <w:t>additional</w:t>
      </w:r>
      <w:proofErr w:type="spellEnd"/>
      <w:r>
        <w:t xml:space="preserve"> EUR 200 m </w:t>
      </w:r>
      <w:proofErr w:type="spellStart"/>
      <w:r>
        <w:t>was</w:t>
      </w:r>
      <w:proofErr w:type="spellEnd"/>
      <w:r>
        <w:t xml:space="preserve"> </w:t>
      </w:r>
      <w:proofErr w:type="spellStart"/>
      <w:r>
        <w:t>allocated</w:t>
      </w:r>
      <w:proofErr w:type="spellEnd"/>
      <w:r>
        <w:t xml:space="preserve"> </w:t>
      </w:r>
      <w:proofErr w:type="spellStart"/>
      <w:r>
        <w:t>for</w:t>
      </w:r>
      <w:proofErr w:type="spellEnd"/>
      <w:r>
        <w:t xml:space="preserve"> 2017-2020 </w:t>
      </w:r>
      <w:proofErr w:type="spellStart"/>
      <w:r>
        <w:t>following</w:t>
      </w:r>
      <w:proofErr w:type="spellEnd"/>
      <w:r>
        <w:t xml:space="preserve"> </w:t>
      </w:r>
      <w:proofErr w:type="spellStart"/>
      <w:r>
        <w:t>the</w:t>
      </w:r>
      <w:proofErr w:type="spellEnd"/>
      <w:r>
        <w:t xml:space="preserve"> </w:t>
      </w:r>
      <w:proofErr w:type="spellStart"/>
      <w:r>
        <w:t>mid-term</w:t>
      </w:r>
      <w:proofErr w:type="spellEnd"/>
      <w:r>
        <w:t xml:space="preserve"> </w:t>
      </w:r>
      <w:proofErr w:type="spellStart"/>
      <w:r>
        <w:t>review</w:t>
      </w:r>
      <w:proofErr w:type="spellEnd"/>
      <w:r>
        <w:t xml:space="preserve"> </w:t>
      </w:r>
      <w:proofErr w:type="spellStart"/>
      <w:r>
        <w:t>of</w:t>
      </w:r>
      <w:proofErr w:type="spellEnd"/>
      <w:r>
        <w:t xml:space="preserve"> </w:t>
      </w:r>
      <w:proofErr w:type="spellStart"/>
      <w:r>
        <w:t>the</w:t>
      </w:r>
      <w:proofErr w:type="spellEnd"/>
      <w:r>
        <w:t xml:space="preserve"> 2014-2020 </w:t>
      </w:r>
      <w:proofErr w:type="spellStart"/>
      <w:r>
        <w:t>Multiannual</w:t>
      </w:r>
      <w:proofErr w:type="spellEnd"/>
      <w:r>
        <w:t xml:space="preserve"> </w:t>
      </w:r>
      <w:proofErr w:type="spellStart"/>
      <w:r>
        <w:t>Financial</w:t>
      </w:r>
      <w:proofErr w:type="spellEnd"/>
      <w:r>
        <w:t xml:space="preserve"> Framework.</w:t>
      </w:r>
    </w:p>
    <w:p w:rsidR="000B4AD2" w:rsidP="000E4CB2" w:rsidRDefault="000E4CB2" w14:paraId="39F529CF" w14:textId="77777777">
      <w:pPr>
        <w:spacing w:after="240"/>
      </w:pPr>
      <w:proofErr w:type="spellStart"/>
      <w:r>
        <w:lastRenderedPageBreak/>
        <w:t>Funding</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projects</w:t>
      </w:r>
      <w:proofErr w:type="spellEnd"/>
      <w:r>
        <w:t xml:space="preserve"> </w:t>
      </w:r>
      <w:proofErr w:type="spellStart"/>
      <w:r>
        <w:t>in</w:t>
      </w:r>
      <w:proofErr w:type="spellEnd"/>
      <w:r>
        <w:t xml:space="preserve"> </w:t>
      </w:r>
      <w:proofErr w:type="spellStart"/>
      <w:r>
        <w:t>the</w:t>
      </w:r>
      <w:proofErr w:type="spellEnd"/>
      <w:r>
        <w:t xml:space="preserve"> </w:t>
      </w:r>
      <w:proofErr w:type="spellStart"/>
      <w:r>
        <w:t>fields</w:t>
      </w:r>
      <w:proofErr w:type="spellEnd"/>
      <w:r>
        <w:t xml:space="preserve"> </w:t>
      </w:r>
      <w:proofErr w:type="spellStart"/>
      <w:r>
        <w:t>of</w:t>
      </w:r>
      <w:proofErr w:type="spellEnd"/>
      <w:r>
        <w:t xml:space="preserve"> </w:t>
      </w:r>
      <w:proofErr w:type="spellStart"/>
      <w:r>
        <w:t>natural</w:t>
      </w:r>
      <w:proofErr w:type="spellEnd"/>
      <w:r>
        <w:t xml:space="preserve"> </w:t>
      </w:r>
      <w:proofErr w:type="spellStart"/>
      <w:r>
        <w:t>sciences</w:t>
      </w:r>
      <w:proofErr w:type="spellEnd"/>
      <w:r>
        <w:t xml:space="preserve"> (EUR 35 </w:t>
      </w:r>
      <w:proofErr w:type="spellStart"/>
      <w:r>
        <w:t>bn</w:t>
      </w:r>
      <w:proofErr w:type="spellEnd"/>
      <w:r>
        <w:t xml:space="preserve">), </w:t>
      </w:r>
      <w:proofErr w:type="spellStart"/>
      <w:r>
        <w:t>engineering</w:t>
      </w:r>
      <w:proofErr w:type="spellEnd"/>
      <w:r>
        <w:t xml:space="preserve"> </w:t>
      </w:r>
      <w:proofErr w:type="spellStart"/>
      <w:r>
        <w:t>and</w:t>
      </w:r>
      <w:proofErr w:type="spellEnd"/>
      <w:r>
        <w:t xml:space="preserve"> </w:t>
      </w:r>
      <w:proofErr w:type="spellStart"/>
      <w:r>
        <w:t>technology</w:t>
      </w:r>
      <w:proofErr w:type="spellEnd"/>
      <w:r>
        <w:t xml:space="preserve"> (EUR 26 </w:t>
      </w:r>
      <w:proofErr w:type="spellStart"/>
      <w:r>
        <w:t>bn</w:t>
      </w:r>
      <w:proofErr w:type="spellEnd"/>
      <w:r>
        <w:t xml:space="preserve">), </w:t>
      </w:r>
      <w:proofErr w:type="spellStart"/>
      <w:r>
        <w:t>the</w:t>
      </w:r>
      <w:proofErr w:type="spellEnd"/>
      <w:r>
        <w:t xml:space="preserve"> </w:t>
      </w:r>
      <w:proofErr w:type="spellStart"/>
      <w:r>
        <w:t>social</w:t>
      </w:r>
      <w:proofErr w:type="spellEnd"/>
      <w:r>
        <w:t xml:space="preserve"> </w:t>
      </w:r>
      <w:proofErr w:type="spellStart"/>
      <w:r>
        <w:t>sciences</w:t>
      </w:r>
      <w:proofErr w:type="spellEnd"/>
      <w:r>
        <w:t xml:space="preserve"> (EUR 24.7 </w:t>
      </w:r>
      <w:proofErr w:type="spellStart"/>
      <w:r>
        <w:t>bn</w:t>
      </w:r>
      <w:proofErr w:type="spellEnd"/>
      <w:r>
        <w:t xml:space="preserve">), </w:t>
      </w:r>
      <w:proofErr w:type="spellStart"/>
      <w:r>
        <w:t>the</w:t>
      </w:r>
      <w:proofErr w:type="spellEnd"/>
      <w:r>
        <w:t xml:space="preserve"> </w:t>
      </w:r>
      <w:proofErr w:type="spellStart"/>
      <w:r>
        <w:t>medical</w:t>
      </w:r>
      <w:proofErr w:type="spellEnd"/>
      <w:r>
        <w:t xml:space="preserve"> </w:t>
      </w:r>
      <w:proofErr w:type="spellStart"/>
      <w:r>
        <w:t>and</w:t>
      </w:r>
      <w:proofErr w:type="spellEnd"/>
      <w:r>
        <w:t xml:space="preserve"> </w:t>
      </w:r>
      <w:proofErr w:type="spellStart"/>
      <w:r>
        <w:t>health</w:t>
      </w:r>
      <w:proofErr w:type="spellEnd"/>
      <w:r>
        <w:t xml:space="preserve"> </w:t>
      </w:r>
      <w:proofErr w:type="spellStart"/>
      <w:r>
        <w:t>sciences</w:t>
      </w:r>
      <w:proofErr w:type="spellEnd"/>
      <w:r>
        <w:t xml:space="preserve"> (EUR 12.24 </w:t>
      </w:r>
      <w:proofErr w:type="spellStart"/>
      <w:r>
        <w:t>bn</w:t>
      </w:r>
      <w:proofErr w:type="spellEnd"/>
      <w:r>
        <w:t xml:space="preserve">), </w:t>
      </w:r>
      <w:proofErr w:type="spellStart"/>
      <w:r>
        <w:t>agricultural</w:t>
      </w:r>
      <w:proofErr w:type="spellEnd"/>
      <w:r>
        <w:t xml:space="preserve"> </w:t>
      </w:r>
      <w:proofErr w:type="spellStart"/>
      <w:r>
        <w:t>sciences</w:t>
      </w:r>
      <w:proofErr w:type="spellEnd"/>
      <w:r>
        <w:t xml:space="preserve"> (EUR 4 </w:t>
      </w:r>
      <w:proofErr w:type="spellStart"/>
      <w:r>
        <w:t>bn</w:t>
      </w:r>
      <w:proofErr w:type="spellEnd"/>
      <w:r>
        <w:t xml:space="preserve">) </w:t>
      </w:r>
      <w:proofErr w:type="spellStart"/>
      <w:r>
        <w:t>and</w:t>
      </w:r>
      <w:proofErr w:type="spellEnd"/>
      <w:r>
        <w:t xml:space="preserve"> </w:t>
      </w:r>
      <w:proofErr w:type="spellStart"/>
      <w:r>
        <w:t>the</w:t>
      </w:r>
      <w:proofErr w:type="spellEnd"/>
      <w:r>
        <w:t xml:space="preserve"> </w:t>
      </w:r>
      <w:proofErr w:type="spellStart"/>
      <w:r>
        <w:t>humanities</w:t>
      </w:r>
      <w:proofErr w:type="spellEnd"/>
      <w:r>
        <w:t xml:space="preserve"> (EUR 3.4 </w:t>
      </w:r>
      <w:proofErr w:type="spellStart"/>
      <w:r>
        <w:t>bn</w:t>
      </w:r>
      <w:proofErr w:type="spellEnd"/>
      <w:r>
        <w:t>).</w:t>
      </w:r>
    </w:p>
    <w:p w:rsidR="000B4AD2" w:rsidP="000E4CB2" w:rsidRDefault="000E4CB2" w14:paraId="14F46425" w14:textId="77777777">
      <w:pPr>
        <w:spacing w:after="240"/>
      </w:pPr>
      <w:proofErr w:type="spellStart"/>
      <w:r>
        <w:t>The</w:t>
      </w:r>
      <w:proofErr w:type="spellEnd"/>
      <w:r>
        <w:t xml:space="preserve"> </w:t>
      </w:r>
      <w:proofErr w:type="spellStart"/>
      <w:r>
        <w:t>average</w:t>
      </w:r>
      <w:proofErr w:type="spellEnd"/>
      <w:r>
        <w:t xml:space="preserve"> </w:t>
      </w:r>
      <w:proofErr w:type="spellStart"/>
      <w:r>
        <w:t>project</w:t>
      </w:r>
      <w:proofErr w:type="spellEnd"/>
      <w:r>
        <w:t xml:space="preserve"> </w:t>
      </w:r>
      <w:proofErr w:type="spellStart"/>
      <w:r>
        <w:t>received</w:t>
      </w:r>
      <w:proofErr w:type="spellEnd"/>
      <w:r>
        <w:t xml:space="preserve"> EUR 1.9 m </w:t>
      </w:r>
      <w:proofErr w:type="spellStart"/>
      <w:r>
        <w:t>in</w:t>
      </w:r>
      <w:proofErr w:type="spellEnd"/>
      <w:r>
        <w:t xml:space="preserve"> EU </w:t>
      </w:r>
      <w:proofErr w:type="spellStart"/>
      <w:r>
        <w:t>contributions</w:t>
      </w:r>
      <w:proofErr w:type="spellEnd"/>
      <w:r>
        <w:t xml:space="preserve">. A </w:t>
      </w:r>
      <w:proofErr w:type="spellStart"/>
      <w:r>
        <w:t>total</w:t>
      </w:r>
      <w:proofErr w:type="spellEnd"/>
      <w:r>
        <w:t xml:space="preserve"> </w:t>
      </w:r>
      <w:proofErr w:type="spellStart"/>
      <w:r>
        <w:t>of</w:t>
      </w:r>
      <w:proofErr w:type="spellEnd"/>
      <w:r>
        <w:t xml:space="preserve"> 35 381 </w:t>
      </w:r>
      <w:proofErr w:type="spellStart"/>
      <w:r>
        <w:t>grants</w:t>
      </w:r>
      <w:proofErr w:type="spellEnd"/>
      <w:r>
        <w:t xml:space="preserve"> </w:t>
      </w:r>
      <w:proofErr w:type="spellStart"/>
      <w:r>
        <w:t>were</w:t>
      </w:r>
      <w:proofErr w:type="spellEnd"/>
      <w:r>
        <w:t xml:space="preserve"> </w:t>
      </w:r>
      <w:proofErr w:type="spellStart"/>
      <w:r>
        <w:t>allocated</w:t>
      </w:r>
      <w:proofErr w:type="spellEnd"/>
      <w:r>
        <w:t xml:space="preserve"> </w:t>
      </w:r>
      <w:proofErr w:type="spellStart"/>
      <w:r>
        <w:t>throughout</w:t>
      </w:r>
      <w:proofErr w:type="spellEnd"/>
      <w:r>
        <w:t xml:space="preserve"> </w:t>
      </w:r>
      <w:proofErr w:type="spellStart"/>
      <w:r>
        <w:t>the</w:t>
      </w:r>
      <w:proofErr w:type="spellEnd"/>
      <w:r>
        <w:t xml:space="preserve"> </w:t>
      </w:r>
      <w:proofErr w:type="spellStart"/>
      <w:r>
        <w:t>programme</w:t>
      </w:r>
      <w:proofErr w:type="spellEnd"/>
      <w:r>
        <w:t>.</w:t>
      </w:r>
    </w:p>
    <w:p w:rsidRPr="00BB2EAF" w:rsidR="000E4CB2" w:rsidP="000E4CB2" w:rsidRDefault="000E4CB2" w14:paraId="7067E3D5" w14:textId="0D51C4B7">
      <w:pPr>
        <w:spacing w:after="240"/>
      </w:pPr>
      <w:proofErr w:type="spellStart"/>
      <w:r>
        <w:t>The</w:t>
      </w:r>
      <w:proofErr w:type="spellEnd"/>
      <w:r>
        <w:t xml:space="preserve"> </w:t>
      </w:r>
      <w:proofErr w:type="spellStart"/>
      <w:r>
        <w:t>evaluation</w:t>
      </w:r>
      <w:proofErr w:type="spellEnd"/>
      <w:r>
        <w:t xml:space="preserve"> </w:t>
      </w:r>
      <w:proofErr w:type="spellStart"/>
      <w:r>
        <w:t>report</w:t>
      </w:r>
      <w:proofErr w:type="spellEnd"/>
      <w:r>
        <w:t xml:space="preserve"> </w:t>
      </w:r>
      <w:proofErr w:type="spellStart"/>
      <w:r>
        <w:t>takes</w:t>
      </w:r>
      <w:proofErr w:type="spellEnd"/>
      <w:r>
        <w:t xml:space="preserve"> </w:t>
      </w:r>
      <w:proofErr w:type="spellStart"/>
      <w:r>
        <w:t>into</w:t>
      </w:r>
      <w:proofErr w:type="spellEnd"/>
      <w:r>
        <w:t xml:space="preserve"> </w:t>
      </w:r>
      <w:proofErr w:type="spellStart"/>
      <w:r>
        <w:t>consideration</w:t>
      </w:r>
      <w:proofErr w:type="spellEnd"/>
      <w:r>
        <w:t xml:space="preserve"> </w:t>
      </w:r>
      <w:proofErr w:type="spellStart"/>
      <w:r>
        <w:t>the</w:t>
      </w:r>
      <w:proofErr w:type="spellEnd"/>
      <w:r>
        <w:t xml:space="preserve"> </w:t>
      </w:r>
      <w:proofErr w:type="spellStart"/>
      <w:r>
        <w:t>full</w:t>
      </w:r>
      <w:proofErr w:type="spellEnd"/>
      <w:r>
        <w:t xml:space="preserve"> </w:t>
      </w:r>
      <w:proofErr w:type="spellStart"/>
      <w:r>
        <w:t>programme's</w:t>
      </w:r>
      <w:proofErr w:type="spellEnd"/>
      <w:r>
        <w:t xml:space="preserve"> </w:t>
      </w:r>
      <w:proofErr w:type="spellStart"/>
      <w:r>
        <w:t>implementation</w:t>
      </w:r>
      <w:proofErr w:type="spellEnd"/>
      <w:r>
        <w:t>.</w:t>
      </w:r>
    </w:p>
    <w:p w:rsidRPr="00BB2EAF" w:rsidR="000E4CB2" w:rsidP="000E4CB2" w:rsidRDefault="000E4CB2" w14:paraId="5C9C455C" w14:textId="77777777">
      <w:pPr>
        <w:rPr>
          <w:bCs/>
        </w:rPr>
      </w:pPr>
      <w:proofErr w:type="spellStart"/>
      <w:r>
        <w:t>The</w:t>
      </w:r>
      <w:proofErr w:type="spellEnd"/>
      <w:r>
        <w:t xml:space="preserve"> EESC </w:t>
      </w:r>
      <w:proofErr w:type="spellStart"/>
      <w:r>
        <w:t>evaluation</w:t>
      </w:r>
      <w:proofErr w:type="spellEnd"/>
      <w:r>
        <w:t xml:space="preserve"> </w:t>
      </w:r>
      <w:proofErr w:type="spellStart"/>
      <w:r>
        <w:t>methodology</w:t>
      </w:r>
      <w:proofErr w:type="spellEnd"/>
      <w:r>
        <w:t xml:space="preserve"> </w:t>
      </w:r>
      <w:proofErr w:type="spellStart"/>
      <w:r>
        <w:t>follows</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Commission's</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guidelines</w:t>
      </w:r>
      <w:proofErr w:type="spellEnd"/>
      <w:r>
        <w:t xml:space="preserve">, </w:t>
      </w:r>
      <w:proofErr w:type="spellStart"/>
      <w:r>
        <w:t>where</w:t>
      </w:r>
      <w:proofErr w:type="spellEnd"/>
      <w:r>
        <w:t xml:space="preserve"> </w:t>
      </w:r>
      <w:proofErr w:type="spellStart"/>
      <w:r>
        <w:t>the</w:t>
      </w:r>
      <w:proofErr w:type="spellEnd"/>
      <w:r>
        <w:t xml:space="preserve"> </w:t>
      </w:r>
      <w:proofErr w:type="spellStart"/>
      <w:r>
        <w:t>information</w:t>
      </w:r>
      <w:proofErr w:type="spellEnd"/>
      <w:r>
        <w:t xml:space="preserve"> </w:t>
      </w:r>
      <w:proofErr w:type="spellStart"/>
      <w:r>
        <w:t>reports</w:t>
      </w:r>
      <w:proofErr w:type="spellEnd"/>
      <w:r>
        <w:t xml:space="preserve"> </w:t>
      </w:r>
      <w:proofErr w:type="spellStart"/>
      <w:r>
        <w:t>are</w:t>
      </w:r>
      <w:proofErr w:type="spellEnd"/>
      <w:r>
        <w:t xml:space="preserve"> </w:t>
      </w:r>
      <w:proofErr w:type="spellStart"/>
      <w:r>
        <w:t>structured</w:t>
      </w:r>
      <w:proofErr w:type="spellEnd"/>
      <w:r>
        <w:t xml:space="preserve"> </w:t>
      </w:r>
      <w:proofErr w:type="spellStart"/>
      <w:r>
        <w:t>around</w:t>
      </w:r>
      <w:proofErr w:type="spellEnd"/>
      <w:r>
        <w:t xml:space="preserve"> </w:t>
      </w:r>
      <w:proofErr w:type="spellStart"/>
      <w:r>
        <w:t>the</w:t>
      </w:r>
      <w:proofErr w:type="spellEnd"/>
      <w:r>
        <w:t xml:space="preserve"> </w:t>
      </w:r>
      <w:proofErr w:type="spellStart"/>
      <w:r>
        <w:t>part</w:t>
      </w:r>
      <w:proofErr w:type="spellEnd"/>
      <w:r>
        <w:t xml:space="preserve"> </w:t>
      </w:r>
      <w:proofErr w:type="spellStart"/>
      <w:r>
        <w:t>of</w:t>
      </w:r>
      <w:proofErr w:type="spellEnd"/>
      <w:r>
        <w:t xml:space="preserve"> </w:t>
      </w:r>
      <w:proofErr w:type="spellStart"/>
      <w:r>
        <w:t>the</w:t>
      </w:r>
      <w:proofErr w:type="spellEnd"/>
      <w:r>
        <w:t xml:space="preserve"> </w:t>
      </w:r>
      <w:proofErr w:type="spellStart"/>
      <w:r>
        <w:t>evaluation</w:t>
      </w:r>
      <w:proofErr w:type="spellEnd"/>
      <w:r>
        <w:t xml:space="preserve"> </w:t>
      </w:r>
      <w:proofErr w:type="spellStart"/>
      <w:r>
        <w:t>criteria</w:t>
      </w:r>
      <w:proofErr w:type="spellEnd"/>
      <w:r>
        <w:t xml:space="preserve"> </w:t>
      </w:r>
      <w:proofErr w:type="spellStart"/>
      <w:r>
        <w:t>used</w:t>
      </w:r>
      <w:proofErr w:type="spellEnd"/>
      <w:r>
        <w:t xml:space="preserve"> </w:t>
      </w:r>
      <w:proofErr w:type="spellStart"/>
      <w:r>
        <w:t>by</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in</w:t>
      </w:r>
      <w:proofErr w:type="spellEnd"/>
      <w:r>
        <w:t xml:space="preserve"> </w:t>
      </w:r>
      <w:proofErr w:type="spellStart"/>
      <w:r>
        <w:t>particular</w:t>
      </w:r>
      <w:proofErr w:type="spellEnd"/>
      <w:r>
        <w:t>:</w:t>
      </w:r>
    </w:p>
    <w:p w:rsidRPr="00BB2EAF" w:rsidR="000E4CB2" w:rsidP="000E4CB2" w:rsidRDefault="000E4CB2" w14:paraId="721DB24F" w14:textId="77777777">
      <w:pPr>
        <w:spacing w:line="240" w:lineRule="auto"/>
        <w:rPr>
          <w:bCs/>
          <w:sz w:val="20"/>
        </w:rPr>
      </w:pPr>
    </w:p>
    <w:p w:rsidRPr="00BB2EAF" w:rsidR="000E4CB2" w:rsidP="000E4CB2" w:rsidRDefault="000E4CB2" w14:paraId="784E835F" w14:textId="77777777">
      <w:pPr>
        <w:pStyle w:val="ListParagraph"/>
        <w:numPr>
          <w:ilvl w:val="0"/>
          <w:numId w:val="3"/>
        </w:numPr>
        <w:rPr>
          <w:bCs/>
        </w:rPr>
      </w:pPr>
      <w:proofErr w:type="spellStart"/>
      <w:r>
        <w:t>Effectiveness</w:t>
      </w:r>
      <w:proofErr w:type="spellEnd"/>
      <w:r>
        <w:t xml:space="preserve">: </w:t>
      </w:r>
      <w:proofErr w:type="spellStart"/>
      <w:r>
        <w:t>considers</w:t>
      </w:r>
      <w:proofErr w:type="spellEnd"/>
      <w:r>
        <w:t xml:space="preserve"> </w:t>
      </w:r>
      <w:proofErr w:type="spellStart"/>
      <w:r>
        <w:t>how</w:t>
      </w:r>
      <w:proofErr w:type="spellEnd"/>
      <w:r>
        <w:t xml:space="preserve"> </w:t>
      </w:r>
      <w:proofErr w:type="spellStart"/>
      <w:r>
        <w:t>successful</w:t>
      </w:r>
      <w:proofErr w:type="spellEnd"/>
      <w:r>
        <w:t xml:space="preserve"> EU </w:t>
      </w:r>
      <w:proofErr w:type="spellStart"/>
      <w:r>
        <w:t>action</w:t>
      </w:r>
      <w:proofErr w:type="spellEnd"/>
      <w:r>
        <w:t xml:space="preserve"> </w:t>
      </w:r>
      <w:proofErr w:type="spellStart"/>
      <w:r>
        <w:t>has</w:t>
      </w:r>
      <w:proofErr w:type="spellEnd"/>
      <w:r>
        <w:t xml:space="preserve"> </w:t>
      </w:r>
      <w:proofErr w:type="spellStart"/>
      <w:r>
        <w:t>been</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or</w:t>
      </w:r>
      <w:proofErr w:type="spellEnd"/>
      <w:r>
        <w:t xml:space="preserve"> </w:t>
      </w:r>
      <w:proofErr w:type="spellStart"/>
      <w:r>
        <w:t>progressing</w:t>
      </w:r>
      <w:proofErr w:type="spellEnd"/>
      <w:r>
        <w:t xml:space="preserve"> </w:t>
      </w:r>
      <w:proofErr w:type="spellStart"/>
      <w:r>
        <w:t>towards</w:t>
      </w:r>
      <w:proofErr w:type="spellEnd"/>
      <w:r>
        <w:t xml:space="preserve"> </w:t>
      </w:r>
      <w:proofErr w:type="spellStart"/>
      <w:r>
        <w:t>its</w:t>
      </w:r>
      <w:proofErr w:type="spellEnd"/>
      <w:r>
        <w:t xml:space="preserve"> </w:t>
      </w:r>
      <w:proofErr w:type="spellStart"/>
      <w:r>
        <w:t>objectives</w:t>
      </w:r>
      <w:proofErr w:type="spellEnd"/>
      <w:r>
        <w:t>.</w:t>
      </w:r>
    </w:p>
    <w:p w:rsidR="000B4AD2" w:rsidP="000E4CB2" w:rsidRDefault="000E4CB2" w14:paraId="23DAB19F" w14:textId="77777777">
      <w:pPr>
        <w:pStyle w:val="ListParagraph"/>
        <w:numPr>
          <w:ilvl w:val="0"/>
          <w:numId w:val="3"/>
        </w:numPr>
      </w:pPr>
      <w:proofErr w:type="spellStart"/>
      <w:r>
        <w:t>Relevance</w:t>
      </w:r>
      <w:proofErr w:type="spellEnd"/>
      <w:r>
        <w:t xml:space="preserve">: </w:t>
      </w:r>
      <w:proofErr w:type="spellStart"/>
      <w:r>
        <w:t>looks</w:t>
      </w:r>
      <w:proofErr w:type="spellEnd"/>
      <w:r>
        <w:t xml:space="preserve"> </w:t>
      </w:r>
      <w:proofErr w:type="spellStart"/>
      <w:r>
        <w:t>at</w:t>
      </w:r>
      <w:proofErr w:type="spellEnd"/>
      <w:r>
        <w:t xml:space="preserve"> </w:t>
      </w:r>
      <w:proofErr w:type="spellStart"/>
      <w:r>
        <w:t>the</w:t>
      </w:r>
      <w:proofErr w:type="spellEnd"/>
      <w:r>
        <w:t xml:space="preserve"> </w:t>
      </w:r>
      <w:proofErr w:type="spellStart"/>
      <w:r>
        <w:t>relationship</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needs</w:t>
      </w:r>
      <w:proofErr w:type="spellEnd"/>
      <w:r>
        <w:t xml:space="preserve"> </w:t>
      </w:r>
      <w:proofErr w:type="spellStart"/>
      <w:r>
        <w:t>and</w:t>
      </w:r>
      <w:proofErr w:type="spellEnd"/>
      <w:r>
        <w:t xml:space="preserve"> </w:t>
      </w:r>
      <w:proofErr w:type="spellStart"/>
      <w:r>
        <w:t>problems</w:t>
      </w:r>
      <w:proofErr w:type="spellEnd"/>
      <w:r>
        <w:t xml:space="preserve"> </w:t>
      </w:r>
      <w:proofErr w:type="spellStart"/>
      <w:r>
        <w:t>in</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the</w:t>
      </w:r>
      <w:proofErr w:type="spellEnd"/>
      <w:r>
        <w:t xml:space="preserve"> </w:t>
      </w:r>
      <w:proofErr w:type="spellStart"/>
      <w:r>
        <w:t>action</w:t>
      </w:r>
      <w:proofErr w:type="spellEnd"/>
      <w:r>
        <w:t xml:space="preserve"> </w:t>
      </w:r>
      <w:proofErr w:type="spellStart"/>
      <w:r>
        <w:t>and</w:t>
      </w:r>
      <w:proofErr w:type="spellEnd"/>
      <w:r>
        <w:t xml:space="preserve"> </w:t>
      </w:r>
      <w:proofErr w:type="spellStart"/>
      <w:r>
        <w:t>hence</w:t>
      </w:r>
      <w:proofErr w:type="spellEnd"/>
      <w:r>
        <w:t xml:space="preserve"> </w:t>
      </w:r>
      <w:proofErr w:type="spellStart"/>
      <w:r>
        <w:t>touches</w:t>
      </w:r>
      <w:proofErr w:type="spellEnd"/>
      <w:r>
        <w:t xml:space="preserve"> </w:t>
      </w:r>
      <w:proofErr w:type="spellStart"/>
      <w:r>
        <w:t>on</w:t>
      </w:r>
      <w:proofErr w:type="spellEnd"/>
      <w:r>
        <w:t xml:space="preserve"> </w:t>
      </w:r>
      <w:proofErr w:type="spellStart"/>
      <w:r>
        <w:t>aspects</w:t>
      </w:r>
      <w:proofErr w:type="spellEnd"/>
      <w:r>
        <w:t xml:space="preserve"> </w:t>
      </w:r>
      <w:proofErr w:type="spellStart"/>
      <w:r>
        <w:t>of</w:t>
      </w:r>
      <w:proofErr w:type="spellEnd"/>
      <w:r>
        <w:t xml:space="preserve"> </w:t>
      </w:r>
      <w:proofErr w:type="spellStart"/>
      <w:r>
        <w:t>design</w:t>
      </w:r>
      <w:proofErr w:type="spellEnd"/>
      <w:r>
        <w:t xml:space="preserve">. </w:t>
      </w:r>
      <w:proofErr w:type="spellStart"/>
      <w:r>
        <w:t>Analysing</w:t>
      </w:r>
      <w:proofErr w:type="spellEnd"/>
      <w:r>
        <w:t xml:space="preserve"> </w:t>
      </w:r>
      <w:proofErr w:type="spellStart"/>
      <w:r>
        <w:t>relevance</w:t>
      </w:r>
      <w:proofErr w:type="spellEnd"/>
      <w:r>
        <w:t xml:space="preserve"> </w:t>
      </w:r>
      <w:proofErr w:type="spellStart"/>
      <w:r>
        <w:t>also</w:t>
      </w:r>
      <w:proofErr w:type="spellEnd"/>
      <w:r>
        <w:t xml:space="preserve"> </w:t>
      </w:r>
      <w:proofErr w:type="spellStart"/>
      <w:r>
        <w:t>involves</w:t>
      </w:r>
      <w:proofErr w:type="spellEnd"/>
      <w:r>
        <w:t xml:space="preserve"> </w:t>
      </w:r>
      <w:proofErr w:type="spellStart"/>
      <w:r>
        <w:t>considering</w:t>
      </w:r>
      <w:proofErr w:type="spellEnd"/>
      <w:r>
        <w:t xml:space="preserve"> </w:t>
      </w:r>
      <w:proofErr w:type="spellStart"/>
      <w:r>
        <w:t>how</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EU </w:t>
      </w:r>
      <w:proofErr w:type="spellStart"/>
      <w:r>
        <w:t>action</w:t>
      </w:r>
      <w:proofErr w:type="spellEnd"/>
      <w:r>
        <w:t xml:space="preserve"> </w:t>
      </w:r>
      <w:proofErr w:type="spellStart"/>
      <w:r>
        <w:t>correspond</w:t>
      </w:r>
      <w:proofErr w:type="spellEnd"/>
      <w:r>
        <w:t xml:space="preserve"> </w:t>
      </w:r>
      <w:proofErr w:type="spellStart"/>
      <w:r>
        <w:t>to</w:t>
      </w:r>
      <w:proofErr w:type="spellEnd"/>
      <w:r>
        <w:t xml:space="preserve"> </w:t>
      </w:r>
      <w:proofErr w:type="spellStart"/>
      <w:r>
        <w:t>wider</w:t>
      </w:r>
      <w:proofErr w:type="spellEnd"/>
      <w:r>
        <w:t xml:space="preserve"> EU </w:t>
      </w:r>
      <w:proofErr w:type="spellStart"/>
      <w:r>
        <w:t>policy</w:t>
      </w:r>
      <w:proofErr w:type="spellEnd"/>
      <w:r>
        <w:t xml:space="preserve"> </w:t>
      </w:r>
      <w:proofErr w:type="spellStart"/>
      <w:r>
        <w:t>goals</w:t>
      </w:r>
      <w:proofErr w:type="spellEnd"/>
      <w:r>
        <w:t xml:space="preserve"> </w:t>
      </w:r>
      <w:proofErr w:type="spellStart"/>
      <w:r>
        <w:t>and</w:t>
      </w:r>
      <w:proofErr w:type="spellEnd"/>
      <w:r>
        <w:t xml:space="preserve"> </w:t>
      </w:r>
      <w:proofErr w:type="spellStart"/>
      <w:r>
        <w:t>priorities</w:t>
      </w:r>
      <w:proofErr w:type="spellEnd"/>
      <w:r>
        <w:t>.</w:t>
      </w:r>
    </w:p>
    <w:p w:rsidRPr="00BB2EAF" w:rsidR="000E4CB2" w:rsidP="000E4CB2" w:rsidRDefault="000E4CB2" w14:paraId="270EF3B7" w14:textId="7EB293BD">
      <w:pPr>
        <w:rPr>
          <w:bCs/>
        </w:rPr>
      </w:pPr>
    </w:p>
    <w:p w:rsidRPr="00BB2EAF" w:rsidR="000E4CB2" w:rsidP="000E4CB2" w:rsidRDefault="000E4CB2" w14:paraId="03A86EC1" w14:textId="77777777">
      <w:pPr>
        <w:rPr>
          <w:bCs/>
        </w:rPr>
      </w:pPr>
      <w:proofErr w:type="spellStart"/>
      <w:r>
        <w:t>To</w:t>
      </w:r>
      <w:proofErr w:type="spellEnd"/>
      <w:r>
        <w:t xml:space="preserve"> </w:t>
      </w:r>
      <w:proofErr w:type="spellStart"/>
      <w:r>
        <w:t>this</w:t>
      </w:r>
      <w:proofErr w:type="spellEnd"/>
      <w:r>
        <w:t xml:space="preserve">, </w:t>
      </w:r>
      <w:proofErr w:type="spellStart"/>
      <w:r>
        <w:t>the</w:t>
      </w:r>
      <w:proofErr w:type="spellEnd"/>
      <w:r>
        <w:t xml:space="preserve"> EESC </w:t>
      </w:r>
      <w:proofErr w:type="spellStart"/>
      <w:r>
        <w:t>also</w:t>
      </w:r>
      <w:proofErr w:type="spellEnd"/>
      <w:r>
        <w:t xml:space="preserve"> </w:t>
      </w:r>
      <w:proofErr w:type="spellStart"/>
      <w:r>
        <w:t>adds</w:t>
      </w:r>
      <w:proofErr w:type="spellEnd"/>
      <w:r>
        <w:t xml:space="preserve"> </w:t>
      </w:r>
      <w:proofErr w:type="spellStart"/>
      <w:r>
        <w:t>an</w:t>
      </w:r>
      <w:proofErr w:type="spellEnd"/>
      <w:r>
        <w:t xml:space="preserve"> </w:t>
      </w:r>
      <w:proofErr w:type="spellStart"/>
      <w:r>
        <w:t>assessment</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w:t>
      </w:r>
      <w:proofErr w:type="spellStart"/>
      <w:r>
        <w:t>in</w:t>
      </w:r>
      <w:proofErr w:type="spellEnd"/>
      <w:r>
        <w:t xml:space="preserve"> </w:t>
      </w:r>
      <w:proofErr w:type="spellStart"/>
      <w:r>
        <w:t>the</w:t>
      </w:r>
      <w:proofErr w:type="spellEnd"/>
      <w:r>
        <w:t xml:space="preserve"> </w:t>
      </w:r>
      <w:proofErr w:type="spellStart"/>
      <w:r>
        <w:t>policy</w:t>
      </w:r>
      <w:proofErr w:type="spellEnd"/>
      <w:r>
        <w:t xml:space="preserve"> </w:t>
      </w:r>
      <w:proofErr w:type="spellStart"/>
      <w:r>
        <w:t>in</w:t>
      </w:r>
      <w:proofErr w:type="spellEnd"/>
      <w:r>
        <w:t xml:space="preserve"> </w:t>
      </w:r>
      <w:proofErr w:type="spellStart"/>
      <w:r>
        <w:t>question</w:t>
      </w:r>
      <w:proofErr w:type="spellEnd"/>
      <w:r>
        <w:t>.</w:t>
      </w:r>
    </w:p>
    <w:p w:rsidRPr="00BB2EAF" w:rsidR="000E4CB2" w:rsidP="000E4CB2" w:rsidRDefault="000E4CB2" w14:paraId="6FAD8939" w14:textId="77777777">
      <w:pPr>
        <w:rPr>
          <w:u w:val="single"/>
        </w:rPr>
      </w:pPr>
    </w:p>
    <w:p w:rsidRPr="00BB2EAF" w:rsidR="000E4CB2" w:rsidP="000E4CB2" w:rsidRDefault="000E4CB2" w14:paraId="6F7648DD" w14:textId="77777777">
      <w:pPr>
        <w:rPr>
          <w:u w:val="single"/>
        </w:rPr>
      </w:pPr>
      <w:proofErr w:type="spellStart"/>
      <w:r>
        <w:rPr>
          <w:u w:val="single"/>
        </w:rPr>
        <w:t>Thus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with</w:t>
      </w:r>
      <w:proofErr w:type="spellEnd"/>
      <w:r>
        <w:rPr>
          <w:u w:val="single"/>
        </w:rPr>
        <w:t xml:space="preserve"> a </w:t>
      </w:r>
      <w:proofErr w:type="spellStart"/>
      <w:r>
        <w:rPr>
          <w:u w:val="single"/>
        </w:rPr>
        <w:t>view</w:t>
      </w:r>
      <w:proofErr w:type="spellEnd"/>
      <w:r>
        <w:rPr>
          <w:u w:val="single"/>
        </w:rPr>
        <w:t xml:space="preserve"> </w:t>
      </w:r>
      <w:proofErr w:type="spellStart"/>
      <w:r>
        <w:rPr>
          <w:u w:val="single"/>
        </w:rPr>
        <w:t>to</w:t>
      </w:r>
      <w:proofErr w:type="spellEnd"/>
      <w:r>
        <w:rPr>
          <w:u w:val="single"/>
        </w:rPr>
        <w:t xml:space="preserve"> </w:t>
      </w:r>
      <w:proofErr w:type="spellStart"/>
      <w:r>
        <w:rPr>
          <w:u w:val="single"/>
        </w:rPr>
        <w:t>complementing</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European</w:t>
      </w:r>
      <w:proofErr w:type="spellEnd"/>
      <w:r>
        <w:rPr>
          <w:u w:val="single"/>
        </w:rPr>
        <w:t xml:space="preserve"> </w:t>
      </w:r>
      <w:proofErr w:type="spellStart"/>
      <w:r>
        <w:rPr>
          <w:u w:val="single"/>
        </w:rPr>
        <w:t>Commission's</w:t>
      </w:r>
      <w:proofErr w:type="spellEnd"/>
      <w:r>
        <w:rPr>
          <w:u w:val="single"/>
        </w:rPr>
        <w:t xml:space="preserve"> </w:t>
      </w:r>
      <w:proofErr w:type="spellStart"/>
      <w:r>
        <w:rPr>
          <w:u w:val="single"/>
        </w:rPr>
        <w:t>evaluation</w:t>
      </w:r>
      <w:proofErr w:type="spellEnd"/>
      <w:r>
        <w:rPr>
          <w:u w:val="single"/>
        </w:rPr>
        <w:t xml:space="preserve">, </w:t>
      </w:r>
      <w:proofErr w:type="spellStart"/>
      <w:r>
        <w:rPr>
          <w:u w:val="single"/>
        </w:rPr>
        <w:t>the</w:t>
      </w:r>
      <w:proofErr w:type="spellEnd"/>
      <w:r>
        <w:rPr>
          <w:u w:val="single"/>
        </w:rPr>
        <w:t xml:space="preserve"> EESC </w:t>
      </w:r>
      <w:proofErr w:type="spellStart"/>
      <w:r>
        <w:rPr>
          <w:u w:val="single"/>
        </w:rPr>
        <w:t>evaluation</w:t>
      </w:r>
      <w:proofErr w:type="spellEnd"/>
      <w:r>
        <w:rPr>
          <w:u w:val="single"/>
        </w:rPr>
        <w:t xml:space="preserve"> </w:t>
      </w:r>
      <w:proofErr w:type="spellStart"/>
      <w:r>
        <w:rPr>
          <w:u w:val="single"/>
        </w:rPr>
        <w:t>has</w:t>
      </w:r>
      <w:proofErr w:type="spellEnd"/>
      <w:r>
        <w:rPr>
          <w:u w:val="single"/>
        </w:rPr>
        <w:t xml:space="preserve"> </w:t>
      </w:r>
      <w:proofErr w:type="spellStart"/>
      <w:r>
        <w:rPr>
          <w:u w:val="single"/>
        </w:rPr>
        <w:t>focused</w:t>
      </w:r>
      <w:proofErr w:type="spellEnd"/>
      <w:r>
        <w:rPr>
          <w:u w:val="single"/>
        </w:rPr>
        <w:t xml:space="preserve"> </w:t>
      </w:r>
      <w:proofErr w:type="spellStart"/>
      <w:r>
        <w:rPr>
          <w:u w:val="single"/>
        </w:rPr>
        <w:t>in</w:t>
      </w:r>
      <w:proofErr w:type="spellEnd"/>
      <w:r>
        <w:rPr>
          <w:u w:val="single"/>
        </w:rPr>
        <w:t xml:space="preserve"> </w:t>
      </w:r>
      <w:proofErr w:type="spellStart"/>
      <w:r>
        <w:rPr>
          <w:u w:val="single"/>
        </w:rPr>
        <w:t>particular</w:t>
      </w:r>
      <w:proofErr w:type="spellEnd"/>
      <w:r>
        <w:rPr>
          <w:u w:val="single"/>
        </w:rPr>
        <w:t xml:space="preserve"> </w:t>
      </w:r>
      <w:proofErr w:type="spellStart"/>
      <w:r>
        <w:rPr>
          <w:u w:val="single"/>
        </w:rPr>
        <w:t>on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following</w:t>
      </w:r>
      <w:proofErr w:type="spellEnd"/>
      <w:r>
        <w:rPr>
          <w:u w:val="single"/>
        </w:rPr>
        <w:t xml:space="preserve"> </w:t>
      </w:r>
      <w:proofErr w:type="spellStart"/>
      <w:r>
        <w:rPr>
          <w:u w:val="single"/>
        </w:rPr>
        <w:t>issues</w:t>
      </w:r>
      <w:proofErr w:type="spellEnd"/>
      <w:r>
        <w:rPr>
          <w:u w:val="single"/>
        </w:rPr>
        <w:t>:</w:t>
      </w:r>
    </w:p>
    <w:p w:rsidRPr="00BB2EAF" w:rsidR="000E4CB2" w:rsidP="000E4CB2" w:rsidRDefault="000E4CB2" w14:paraId="27D63B8D" w14:textId="77777777">
      <w:pPr>
        <w:ind w:left="708"/>
        <w:rPr>
          <w:u w:val="single"/>
        </w:rPr>
      </w:pPr>
    </w:p>
    <w:p w:rsidRPr="00BB2EAF" w:rsidR="000E4CB2" w:rsidP="000E4CB2" w:rsidRDefault="000E4CB2" w14:paraId="60B74E09" w14:textId="77777777">
      <w:pPr>
        <w:pStyle w:val="ListParagraph"/>
        <w:numPr>
          <w:ilvl w:val="0"/>
          <w:numId w:val="4"/>
        </w:numPr>
        <w:ind w:left="1068"/>
        <w:rPr>
          <w:bCs/>
        </w:rPr>
      </w:pPr>
      <w:proofErr w:type="spellStart"/>
      <w:r>
        <w:rPr>
          <w:b/>
        </w:rPr>
        <w:t>effectiveness</w:t>
      </w:r>
      <w:proofErr w:type="spellEnd"/>
      <w:r>
        <w:t xml:space="preserve"> (</w:t>
      </w:r>
      <w:proofErr w:type="spellStart"/>
      <w:r>
        <w:t>how</w:t>
      </w:r>
      <w:proofErr w:type="spellEnd"/>
      <w:r>
        <w:t xml:space="preserve"> </w:t>
      </w:r>
      <w:proofErr w:type="spellStart"/>
      <w:r>
        <w:t>successful</w:t>
      </w:r>
      <w:proofErr w:type="spellEnd"/>
      <w:r>
        <w:t xml:space="preserve"> H2020 </w:t>
      </w:r>
      <w:proofErr w:type="spellStart"/>
      <w:r>
        <w:t>has</w:t>
      </w:r>
      <w:proofErr w:type="spellEnd"/>
      <w:r>
        <w:t xml:space="preserve"> </w:t>
      </w:r>
      <w:proofErr w:type="spellStart"/>
      <w:r>
        <w:t>been</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or</w:t>
      </w:r>
      <w:proofErr w:type="spellEnd"/>
      <w:r>
        <w:t xml:space="preserve"> </w:t>
      </w:r>
      <w:proofErr w:type="spellStart"/>
      <w:r>
        <w:t>progressing</w:t>
      </w:r>
      <w:proofErr w:type="spellEnd"/>
      <w:r>
        <w:t xml:space="preserve"> </w:t>
      </w:r>
      <w:proofErr w:type="spellStart"/>
      <w:r>
        <w:t>towards</w:t>
      </w:r>
      <w:proofErr w:type="spellEnd"/>
      <w:r>
        <w:t xml:space="preserve"> </w:t>
      </w:r>
      <w:proofErr w:type="spellStart"/>
      <w:r>
        <w:t>the</w:t>
      </w:r>
      <w:proofErr w:type="spellEnd"/>
      <w:r>
        <w:t xml:space="preserve"> </w:t>
      </w:r>
      <w:proofErr w:type="spellStart"/>
      <w:r>
        <w:t>aforementioned</w:t>
      </w:r>
      <w:proofErr w:type="spellEnd"/>
      <w:r>
        <w:t xml:space="preserve"> </w:t>
      </w:r>
      <w:proofErr w:type="spellStart"/>
      <w:r>
        <w:t>goals</w:t>
      </w:r>
      <w:proofErr w:type="spellEnd"/>
      <w:r>
        <w:t>);</w:t>
      </w:r>
    </w:p>
    <w:p w:rsidR="000B4AD2" w:rsidP="000E4CB2" w:rsidRDefault="000E4CB2" w14:paraId="126D044B" w14:textId="77777777">
      <w:pPr>
        <w:pStyle w:val="ListParagraph"/>
        <w:numPr>
          <w:ilvl w:val="0"/>
          <w:numId w:val="4"/>
        </w:numPr>
        <w:ind w:left="1068"/>
      </w:pPr>
      <w:proofErr w:type="spellStart"/>
      <w:r>
        <w:rPr>
          <w:b/>
        </w:rPr>
        <w:t>implementation</w:t>
      </w:r>
      <w:proofErr w:type="spellEnd"/>
      <w:r>
        <w:rPr>
          <w:b/>
        </w:rPr>
        <w:t xml:space="preserve"> </w:t>
      </w:r>
      <w:proofErr w:type="spellStart"/>
      <w:r>
        <w:rPr>
          <w:b/>
        </w:rPr>
        <w:t>at</w:t>
      </w:r>
      <w:proofErr w:type="spellEnd"/>
      <w:r>
        <w:rPr>
          <w:b/>
        </w:rPr>
        <w:t xml:space="preserve"> </w:t>
      </w:r>
      <w:proofErr w:type="spellStart"/>
      <w:r>
        <w:rPr>
          <w:b/>
        </w:rPr>
        <w:t>local</w:t>
      </w:r>
      <w:proofErr w:type="spellEnd"/>
      <w:r>
        <w:rPr>
          <w:b/>
        </w:rPr>
        <w:t>/</w:t>
      </w:r>
      <w:proofErr w:type="spellStart"/>
      <w:r>
        <w:rPr>
          <w:b/>
        </w:rPr>
        <w:t>regional</w:t>
      </w:r>
      <w:proofErr w:type="spellEnd"/>
      <w:r>
        <w:rPr>
          <w:b/>
        </w:rPr>
        <w:t xml:space="preserve"> </w:t>
      </w:r>
      <w:proofErr w:type="spellStart"/>
      <w:r>
        <w:rPr>
          <w:b/>
        </w:rPr>
        <w:t>level</w:t>
      </w:r>
      <w:proofErr w:type="spellEnd"/>
      <w:r>
        <w:t xml:space="preserve"> (</w:t>
      </w:r>
      <w:proofErr w:type="spellStart"/>
      <w:r>
        <w:t>including</w:t>
      </w:r>
      <w:proofErr w:type="spellEnd"/>
      <w:r>
        <w:t xml:space="preserve"> </w:t>
      </w:r>
      <w:proofErr w:type="spellStart"/>
      <w:r>
        <w:t>procedures</w:t>
      </w:r>
      <w:proofErr w:type="spellEnd"/>
      <w:r>
        <w:t xml:space="preserve">, </w:t>
      </w:r>
      <w:proofErr w:type="spellStart"/>
      <w:r>
        <w:t>consistency</w:t>
      </w:r>
      <w:proofErr w:type="spellEnd"/>
      <w:r>
        <w:t xml:space="preserve">, </w:t>
      </w:r>
      <w:proofErr w:type="spellStart"/>
      <w:r>
        <w:t>simplification</w:t>
      </w:r>
      <w:proofErr w:type="spellEnd"/>
      <w:r>
        <w:t xml:space="preserve"> </w:t>
      </w:r>
      <w:proofErr w:type="spellStart"/>
      <w:r>
        <w:t>and</w:t>
      </w:r>
      <w:proofErr w:type="spellEnd"/>
      <w:r>
        <w:t xml:space="preserve"> </w:t>
      </w:r>
      <w:proofErr w:type="spellStart"/>
      <w:r>
        <w:t>synergies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funds</w:t>
      </w:r>
      <w:proofErr w:type="spellEnd"/>
      <w:r>
        <w:t>);</w:t>
      </w:r>
    </w:p>
    <w:p w:rsidRPr="00BB2EAF" w:rsidR="000E4CB2" w:rsidP="000E4CB2" w:rsidRDefault="000E4CB2" w14:paraId="0635F055" w14:textId="17DCF343">
      <w:pPr>
        <w:pStyle w:val="ListParagraph"/>
        <w:numPr>
          <w:ilvl w:val="0"/>
          <w:numId w:val="4"/>
        </w:numPr>
        <w:ind w:left="1068"/>
        <w:rPr>
          <w:bCs/>
        </w:rPr>
      </w:pPr>
      <w:proofErr w:type="spellStart"/>
      <w:r>
        <w:rPr>
          <w:b/>
        </w:rPr>
        <w:t>civil</w:t>
      </w:r>
      <w:proofErr w:type="spellEnd"/>
      <w:r>
        <w:rPr>
          <w:b/>
        </w:rPr>
        <w:t xml:space="preserve"> </w:t>
      </w:r>
      <w:proofErr w:type="spellStart"/>
      <w:r>
        <w:rPr>
          <w:b/>
        </w:rPr>
        <w:t>society</w:t>
      </w:r>
      <w:proofErr w:type="spellEnd"/>
      <w:r>
        <w:rPr>
          <w:b/>
        </w:rPr>
        <w:t xml:space="preserve"> </w:t>
      </w:r>
      <w:proofErr w:type="spellStart"/>
      <w:r>
        <w:rPr>
          <w:b/>
        </w:rPr>
        <w:t>added</w:t>
      </w:r>
      <w:proofErr w:type="spellEnd"/>
      <w:r>
        <w:rPr>
          <w:b/>
        </w:rPr>
        <w:t xml:space="preserve"> </w:t>
      </w:r>
      <w:proofErr w:type="spellStart"/>
      <w:r>
        <w:rPr>
          <w:b/>
        </w:rPr>
        <w:t>value</w:t>
      </w:r>
      <w:proofErr w:type="spellEnd"/>
      <w:r>
        <w:t xml:space="preserve"> (</w:t>
      </w:r>
      <w:proofErr w:type="spellStart"/>
      <w:r>
        <w:t>assessing</w:t>
      </w:r>
      <w:proofErr w:type="spellEnd"/>
      <w:r>
        <w:t xml:space="preserve"> </w:t>
      </w:r>
      <w:proofErr w:type="spellStart"/>
      <w:r>
        <w:t>the</w:t>
      </w:r>
      <w:proofErr w:type="spellEnd"/>
      <w:r>
        <w:t xml:space="preserve"> </w:t>
      </w:r>
      <w:proofErr w:type="spellStart"/>
      <w:r>
        <w:t>level</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w:t>
      </w:r>
      <w:proofErr w:type="spellStart"/>
      <w:r>
        <w:t>in</w:t>
      </w:r>
      <w:proofErr w:type="spellEnd"/>
      <w:r>
        <w:t xml:space="preserve"> </w:t>
      </w:r>
      <w:proofErr w:type="spellStart"/>
      <w:r>
        <w:t>designing</w:t>
      </w:r>
      <w:proofErr w:type="spellEnd"/>
      <w:r>
        <w:t xml:space="preserve">, </w:t>
      </w:r>
      <w:proofErr w:type="spellStart"/>
      <w:r>
        <w:t>monitoring</w:t>
      </w:r>
      <w:proofErr w:type="spellEnd"/>
      <w:r>
        <w:t xml:space="preserve">, </w:t>
      </w:r>
      <w:proofErr w:type="spellStart"/>
      <w:r>
        <w:t>implementing</w:t>
      </w:r>
      <w:proofErr w:type="spellEnd"/>
      <w:r>
        <w:t xml:space="preserve"> </w:t>
      </w:r>
      <w:proofErr w:type="spellStart"/>
      <w:r>
        <w:t>and</w:t>
      </w:r>
      <w:proofErr w:type="spellEnd"/>
      <w:r>
        <w:t xml:space="preserve"> </w:t>
      </w:r>
      <w:proofErr w:type="spellStart"/>
      <w:r>
        <w:t>evaluating</w:t>
      </w:r>
      <w:proofErr w:type="spellEnd"/>
      <w:r>
        <w:t xml:space="preserve"> </w:t>
      </w:r>
      <w:proofErr w:type="spellStart"/>
      <w:r>
        <w:t>the</w:t>
      </w:r>
      <w:proofErr w:type="spellEnd"/>
      <w:r>
        <w:t xml:space="preserve"> EU </w:t>
      </w:r>
      <w:proofErr w:type="spellStart"/>
      <w:r>
        <w:t>legislation</w:t>
      </w:r>
      <w:proofErr w:type="spellEnd"/>
      <w:r>
        <w:t xml:space="preserve"> </w:t>
      </w:r>
      <w:proofErr w:type="spellStart"/>
      <w:r>
        <w:t>in</w:t>
      </w:r>
      <w:proofErr w:type="spellEnd"/>
      <w:r>
        <w:t xml:space="preserve"> </w:t>
      </w:r>
      <w:proofErr w:type="spellStart"/>
      <w:r>
        <w:t>question</w:t>
      </w:r>
      <w:proofErr w:type="spellEnd"/>
      <w:r>
        <w:t xml:space="preserve"> </w:t>
      </w:r>
      <w:proofErr w:type="spellStart"/>
      <w:r>
        <w:t>through</w:t>
      </w:r>
      <w:proofErr w:type="spellEnd"/>
      <w:r>
        <w:t xml:space="preserve"> </w:t>
      </w:r>
      <w:proofErr w:type="spellStart"/>
      <w:r>
        <w:t>the</w:t>
      </w:r>
      <w:proofErr w:type="spellEnd"/>
      <w:r>
        <w:t xml:space="preserve"> </w:t>
      </w:r>
      <w:proofErr w:type="spellStart"/>
      <w:r>
        <w:t>informed</w:t>
      </w:r>
      <w:proofErr w:type="spellEnd"/>
      <w:r>
        <w:t xml:space="preserve"> </w:t>
      </w:r>
      <w:proofErr w:type="spellStart"/>
      <w:r>
        <w:t>engagement</w:t>
      </w:r>
      <w:proofErr w:type="spellEnd"/>
      <w:r>
        <w:t xml:space="preserve"> </w:t>
      </w:r>
      <w:proofErr w:type="spellStart"/>
      <w:r>
        <w:t>of</w:t>
      </w:r>
      <w:proofErr w:type="spellEnd"/>
      <w:r>
        <w:t xml:space="preserve"> </w:t>
      </w:r>
      <w:proofErr w:type="spellStart"/>
      <w:r>
        <w:t>citizens</w:t>
      </w:r>
      <w:proofErr w:type="spellEnd"/>
      <w:r>
        <w:t xml:space="preserve"> </w:t>
      </w:r>
      <w:proofErr w:type="spellStart"/>
      <w:r>
        <w:t>and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w:t>
      </w:r>
    </w:p>
    <w:p w:rsidRPr="00BB2EAF" w:rsidR="000E4CB2" w:rsidP="000E4CB2" w:rsidRDefault="000E4CB2" w14:paraId="5E51A227" w14:textId="77777777">
      <w:pPr>
        <w:rPr>
          <w:bCs/>
        </w:rPr>
      </w:pPr>
    </w:p>
    <w:p w:rsidRPr="00BB2EAF" w:rsidR="000E4CB2" w:rsidP="000E4CB2" w:rsidRDefault="000E4CB2" w14:paraId="7CC691A0" w14:textId="77777777">
      <w:pPr>
        <w:pStyle w:val="Heading2"/>
        <w:ind w:left="567" w:hanging="567"/>
        <w:rPr>
          <w:b/>
        </w:rPr>
      </w:pPr>
      <w:bookmarkStart w:name="_Toc128464338" w:id="15"/>
      <w:bookmarkStart w:name="_Toc128464369" w:id="16"/>
      <w:proofErr w:type="spellStart"/>
      <w:r>
        <w:t>Overview</w:t>
      </w:r>
      <w:proofErr w:type="spellEnd"/>
      <w:r>
        <w:t xml:space="preserve"> </w:t>
      </w:r>
      <w:proofErr w:type="spellStart"/>
      <w:r>
        <w:t>of</w:t>
      </w:r>
      <w:proofErr w:type="spellEnd"/>
      <w:r>
        <w:t xml:space="preserve"> H2020 </w:t>
      </w:r>
      <w:proofErr w:type="spellStart"/>
      <w:r>
        <w:t>implementation</w:t>
      </w:r>
      <w:proofErr w:type="spellEnd"/>
      <w:r>
        <w:t xml:space="preserve"> </w:t>
      </w:r>
      <w:proofErr w:type="spellStart"/>
      <w:r>
        <w:t>in</w:t>
      </w:r>
      <w:proofErr w:type="spellEnd"/>
      <w:r>
        <w:t xml:space="preserve"> </w:t>
      </w:r>
      <w:proofErr w:type="spellStart"/>
      <w:r>
        <w:t>the</w:t>
      </w:r>
      <w:proofErr w:type="spellEnd"/>
      <w:r>
        <w:t xml:space="preserve"> </w:t>
      </w:r>
      <w:proofErr w:type="spellStart"/>
      <w:r>
        <w:t>selected</w:t>
      </w:r>
      <w:proofErr w:type="spellEnd"/>
      <w:r>
        <w:t xml:space="preserve"> </w:t>
      </w:r>
      <w:proofErr w:type="spellStart"/>
      <w:r>
        <w:t>Member</w:t>
      </w:r>
      <w:proofErr w:type="spellEnd"/>
      <w:r>
        <w:t xml:space="preserve"> States</w:t>
      </w:r>
      <w:bookmarkEnd w:id="15"/>
      <w:bookmarkEnd w:id="16"/>
    </w:p>
    <w:p w:rsidRPr="00BB2EAF" w:rsidR="000E4CB2" w:rsidP="000E4CB2" w:rsidRDefault="000E4CB2" w14:paraId="68CD90B2" w14:textId="77777777">
      <w:pPr>
        <w:rPr>
          <w:u w:val="single"/>
        </w:rPr>
      </w:pPr>
    </w:p>
    <w:p w:rsidR="000B4AD2" w:rsidP="000E4CB2" w:rsidRDefault="000E4CB2" w14:paraId="72FDBCBC" w14:textId="77777777">
      <w:proofErr w:type="spellStart"/>
      <w:r>
        <w:t>The</w:t>
      </w:r>
      <w:proofErr w:type="spellEnd"/>
      <w:r>
        <w:t xml:space="preserve"> </w:t>
      </w:r>
      <w:proofErr w:type="spellStart"/>
      <w:r>
        <w:t>following</w:t>
      </w:r>
      <w:proofErr w:type="spellEnd"/>
      <w:r>
        <w:t xml:space="preserve"> </w:t>
      </w:r>
      <w:proofErr w:type="spellStart"/>
      <w:r>
        <w:t>section</w:t>
      </w:r>
      <w:proofErr w:type="spellEnd"/>
      <w:r>
        <w:t xml:space="preserve"> </w:t>
      </w:r>
      <w:proofErr w:type="spellStart"/>
      <w:r>
        <w:t>presents</w:t>
      </w:r>
      <w:proofErr w:type="spellEnd"/>
      <w:r>
        <w:t xml:space="preserve"> a </w:t>
      </w:r>
      <w:proofErr w:type="spellStart"/>
      <w:r>
        <w:t>brief</w:t>
      </w:r>
      <w:proofErr w:type="spellEnd"/>
      <w:r>
        <w:t xml:space="preserve"> </w:t>
      </w:r>
      <w:proofErr w:type="spellStart"/>
      <w:r>
        <w:t>overview</w:t>
      </w:r>
      <w:proofErr w:type="spellEnd"/>
      <w:r>
        <w:t xml:space="preserve"> </w:t>
      </w:r>
      <w:proofErr w:type="spellStart"/>
      <w:r>
        <w:t>of</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H2020 </w:t>
      </w:r>
      <w:proofErr w:type="spellStart"/>
      <w:r>
        <w:t>in</w:t>
      </w:r>
      <w:proofErr w:type="spellEnd"/>
      <w:r>
        <w:t xml:space="preserve"> </w:t>
      </w:r>
      <w:proofErr w:type="spellStart"/>
      <w:r>
        <w:t>each</w:t>
      </w:r>
      <w:proofErr w:type="spellEnd"/>
      <w:r>
        <w:t xml:space="preserve"> </w:t>
      </w:r>
      <w:proofErr w:type="spellStart"/>
      <w:r>
        <w:t>of</w:t>
      </w:r>
      <w:proofErr w:type="spellEnd"/>
      <w:r>
        <w:t xml:space="preserve"> </w:t>
      </w:r>
      <w:proofErr w:type="spellStart"/>
      <w:r>
        <w:t>the</w:t>
      </w:r>
      <w:proofErr w:type="spellEnd"/>
      <w:r>
        <w:t xml:space="preserve"> </w:t>
      </w:r>
      <w:proofErr w:type="spellStart"/>
      <w:r>
        <w:t>four</w:t>
      </w:r>
      <w:proofErr w:type="spellEnd"/>
      <w:r>
        <w:t xml:space="preserve"> </w:t>
      </w:r>
      <w:proofErr w:type="spellStart"/>
      <w:r>
        <w:t>selected</w:t>
      </w:r>
      <w:proofErr w:type="spellEnd"/>
      <w:r>
        <w:t xml:space="preserve"> </w:t>
      </w:r>
      <w:proofErr w:type="spellStart"/>
      <w:r>
        <w:t>Member</w:t>
      </w:r>
      <w:proofErr w:type="spellEnd"/>
      <w:r>
        <w:t xml:space="preserve"> States.</w:t>
      </w:r>
    </w:p>
    <w:p w:rsidRPr="00BB2EAF" w:rsidR="000E4CB2" w:rsidP="000E4CB2" w:rsidRDefault="000E4CB2" w14:paraId="5873E6B7" w14:textId="7B4A7880"/>
    <w:p w:rsidRPr="00BB2EAF" w:rsidR="000E4CB2" w:rsidP="000E4CB2" w:rsidRDefault="000E4CB2" w14:paraId="7166ECE5" w14:textId="77777777">
      <w:pPr>
        <w:numPr>
          <w:ilvl w:val="0"/>
          <w:numId w:val="5"/>
        </w:numPr>
        <w:overflowPunct/>
        <w:autoSpaceDE/>
        <w:autoSpaceDN/>
        <w:adjustRightInd/>
        <w:textAlignment w:val="auto"/>
      </w:pPr>
      <w:proofErr w:type="spellStart"/>
      <w:r>
        <w:rPr>
          <w:b/>
        </w:rPr>
        <w:t>Croatia</w:t>
      </w:r>
      <w:proofErr w:type="spellEnd"/>
      <w:r>
        <w:rPr>
          <w:b/>
        </w:rPr>
        <w:t xml:space="preserve">: </w:t>
      </w:r>
      <w:proofErr w:type="spellStart"/>
      <w:r>
        <w:t>In</w:t>
      </w:r>
      <w:proofErr w:type="spellEnd"/>
      <w:r>
        <w:t xml:space="preserve"> </w:t>
      </w:r>
      <w:proofErr w:type="spellStart"/>
      <w:r>
        <w:t>Croatia</w:t>
      </w:r>
      <w:proofErr w:type="spellEnd"/>
      <w:r>
        <w:t xml:space="preserve">, </w:t>
      </w:r>
      <w:proofErr w:type="spellStart"/>
      <w:r>
        <w:t>participants</w:t>
      </w:r>
      <w:proofErr w:type="spellEnd"/>
      <w:r>
        <w:t xml:space="preserve"> </w:t>
      </w:r>
      <w:proofErr w:type="spellStart"/>
      <w:r>
        <w:t>received</w:t>
      </w:r>
      <w:proofErr w:type="spellEnd"/>
      <w:r>
        <w:t xml:space="preserve"> EUR 137.8 m </w:t>
      </w:r>
      <w:proofErr w:type="spellStart"/>
      <w:r>
        <w:t>from</w:t>
      </w:r>
      <w:proofErr w:type="spellEnd"/>
      <w:r>
        <w:t xml:space="preserve"> </w:t>
      </w:r>
      <w:proofErr w:type="spellStart"/>
      <w:r>
        <w:t>the</w:t>
      </w:r>
      <w:proofErr w:type="spellEnd"/>
      <w:r>
        <w:t xml:space="preserve"> H2020 </w:t>
      </w:r>
      <w:proofErr w:type="spellStart"/>
      <w:r>
        <w:t>funds</w:t>
      </w:r>
      <w:proofErr w:type="spellEnd"/>
      <w:r>
        <w:t xml:space="preserve">, </w:t>
      </w:r>
      <w:proofErr w:type="spellStart"/>
      <w:r>
        <w:t>ranking</w:t>
      </w:r>
      <w:proofErr w:type="spellEnd"/>
      <w:r>
        <w:t xml:space="preserve"> 25th </w:t>
      </w:r>
      <w:proofErr w:type="spellStart"/>
      <w:r>
        <w:t>out</w:t>
      </w:r>
      <w:proofErr w:type="spellEnd"/>
      <w:r>
        <w:t xml:space="preserve"> </w:t>
      </w:r>
      <w:proofErr w:type="spellStart"/>
      <w:r>
        <w:t>of</w:t>
      </w:r>
      <w:proofErr w:type="spellEnd"/>
      <w:r>
        <w:t xml:space="preserve"> 28 EU </w:t>
      </w:r>
      <w:proofErr w:type="spellStart"/>
      <w:r>
        <w:t>Member</w:t>
      </w:r>
      <w:proofErr w:type="spellEnd"/>
      <w:r>
        <w:t xml:space="preserve"> States </w:t>
      </w:r>
      <w:proofErr w:type="spellStart"/>
      <w:r>
        <w:t>for</w:t>
      </w:r>
      <w:proofErr w:type="spellEnd"/>
      <w:r>
        <w:t xml:space="preserve"> </w:t>
      </w:r>
      <w:proofErr w:type="spellStart"/>
      <w:r>
        <w:t>funding</w:t>
      </w:r>
      <w:proofErr w:type="spellEnd"/>
      <w:r>
        <w:t xml:space="preserve"> </w:t>
      </w:r>
      <w:proofErr w:type="spellStart"/>
      <w:r>
        <w:t>received</w:t>
      </w:r>
      <w:proofErr w:type="spellEnd"/>
      <w:r>
        <w:t xml:space="preserve">. </w:t>
      </w:r>
      <w:proofErr w:type="spellStart"/>
      <w:r>
        <w:t>Croatian</w:t>
      </w:r>
      <w:proofErr w:type="spellEnd"/>
      <w:r>
        <w:t xml:space="preserve"> </w:t>
      </w:r>
      <w:proofErr w:type="spellStart"/>
      <w:r>
        <w:t>proposals</w:t>
      </w:r>
      <w:proofErr w:type="spellEnd"/>
      <w:r>
        <w:t xml:space="preserve"> </w:t>
      </w:r>
      <w:proofErr w:type="spellStart"/>
      <w:r>
        <w:t>had</w:t>
      </w:r>
      <w:proofErr w:type="spellEnd"/>
      <w:r>
        <w:t xml:space="preserve"> a 15% </w:t>
      </w:r>
      <w:proofErr w:type="spellStart"/>
      <w:r>
        <w:t>success</w:t>
      </w:r>
      <w:proofErr w:type="spellEnd"/>
      <w:r>
        <w:t xml:space="preserve"> </w:t>
      </w:r>
      <w:proofErr w:type="spellStart"/>
      <w:r>
        <w:t>rate</w:t>
      </w:r>
      <w:proofErr w:type="spellEnd"/>
      <w:r>
        <w:t xml:space="preserve">, </w:t>
      </w:r>
      <w:proofErr w:type="spellStart"/>
      <w:r>
        <w:t>compared</w:t>
      </w:r>
      <w:proofErr w:type="spellEnd"/>
      <w:r>
        <w:t xml:space="preserve"> </w:t>
      </w:r>
      <w:proofErr w:type="spellStart"/>
      <w:r>
        <w:t>to</w:t>
      </w:r>
      <w:proofErr w:type="spellEnd"/>
      <w:r>
        <w:t xml:space="preserve"> </w:t>
      </w:r>
      <w:proofErr w:type="spellStart"/>
      <w:r>
        <w:t>an</w:t>
      </w:r>
      <w:proofErr w:type="spellEnd"/>
      <w:r>
        <w:t xml:space="preserve"> EU </w:t>
      </w:r>
      <w:proofErr w:type="spellStart"/>
      <w:r>
        <w:t>average</w:t>
      </w:r>
      <w:proofErr w:type="spellEnd"/>
      <w:r>
        <w:t xml:space="preserve"> </w:t>
      </w:r>
      <w:proofErr w:type="spellStart"/>
      <w:r>
        <w:t>of</w:t>
      </w:r>
      <w:proofErr w:type="spellEnd"/>
      <w:r>
        <w:t xml:space="preserve"> 14%.</w:t>
      </w:r>
    </w:p>
    <w:p w:rsidRPr="00BB2EAF" w:rsidR="000E4CB2" w:rsidP="000E4CB2" w:rsidRDefault="000E4CB2" w14:paraId="149AF50C" w14:textId="77777777"/>
    <w:p w:rsidR="000B4AD2" w:rsidP="000E4CB2" w:rsidRDefault="000E4CB2" w14:paraId="03A079D9" w14:textId="77777777">
      <w:proofErr w:type="spellStart"/>
      <w:r>
        <w:t>Over</w:t>
      </w:r>
      <w:proofErr w:type="spellEnd"/>
      <w:r>
        <w:t xml:space="preserve"> </w:t>
      </w:r>
      <w:proofErr w:type="spellStart"/>
      <w:r>
        <w:t>the</w:t>
      </w:r>
      <w:proofErr w:type="spellEnd"/>
      <w:r>
        <w:t xml:space="preserve"> </w:t>
      </w:r>
      <w:proofErr w:type="spellStart"/>
      <w:r>
        <w:t>course</w:t>
      </w:r>
      <w:proofErr w:type="spellEnd"/>
      <w:r>
        <w:t xml:space="preserve"> </w:t>
      </w:r>
      <w:proofErr w:type="spellStart"/>
      <w:r>
        <w:t>of</w:t>
      </w:r>
      <w:proofErr w:type="spellEnd"/>
      <w:r>
        <w:t xml:space="preserve"> </w:t>
      </w:r>
      <w:proofErr w:type="spellStart"/>
      <w:r>
        <w:t>the</w:t>
      </w:r>
      <w:proofErr w:type="spellEnd"/>
      <w:r>
        <w:t xml:space="preserve"> H2020 </w:t>
      </w:r>
      <w:proofErr w:type="spellStart"/>
      <w:r>
        <w:t>programme</w:t>
      </w:r>
      <w:proofErr w:type="spellEnd"/>
      <w:r>
        <w:t xml:space="preserve">, 818 </w:t>
      </w:r>
      <w:proofErr w:type="spellStart"/>
      <w:r>
        <w:t>Croatian</w:t>
      </w:r>
      <w:proofErr w:type="spellEnd"/>
      <w:r>
        <w:t xml:space="preserve"> </w:t>
      </w:r>
      <w:proofErr w:type="spellStart"/>
      <w:r>
        <w:t>organisations</w:t>
      </w:r>
      <w:proofErr w:type="spellEnd"/>
      <w:r>
        <w:t xml:space="preserve"> </w:t>
      </w:r>
      <w:proofErr w:type="spellStart"/>
      <w:r>
        <w:t>participated</w:t>
      </w:r>
      <w:proofErr w:type="spellEnd"/>
      <w:r>
        <w:t xml:space="preserve"> </w:t>
      </w:r>
      <w:proofErr w:type="spellStart"/>
      <w:r>
        <w:t>across</w:t>
      </w:r>
      <w:proofErr w:type="spellEnd"/>
      <w:r>
        <w:t xml:space="preserve"> 1 519 </w:t>
      </w:r>
      <w:proofErr w:type="spellStart"/>
      <w:r>
        <w:t>projects</w:t>
      </w:r>
      <w:proofErr w:type="spellEnd"/>
      <w:r w:rsidRPr="00BB2EAF">
        <w:rPr>
          <w:vertAlign w:val="superscript"/>
        </w:rPr>
        <w:footnoteReference w:id="1"/>
      </w:r>
      <w:r>
        <w:t xml:space="preserve">. </w:t>
      </w:r>
      <w:proofErr w:type="spellStart"/>
      <w:r>
        <w:t>Of</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higher</w:t>
      </w:r>
      <w:proofErr w:type="spellEnd"/>
      <w:r>
        <w:t xml:space="preserve"> </w:t>
      </w:r>
      <w:proofErr w:type="spellStart"/>
      <w:r>
        <w:t>or</w:t>
      </w:r>
      <w:proofErr w:type="spellEnd"/>
      <w:r>
        <w:t xml:space="preserve"> </w:t>
      </w:r>
      <w:proofErr w:type="spellStart"/>
      <w:r>
        <w:t>secondary</w:t>
      </w:r>
      <w:proofErr w:type="spellEnd"/>
      <w:r>
        <w:t xml:space="preserve"> </w:t>
      </w:r>
      <w:proofErr w:type="spellStart"/>
      <w:r>
        <w:t>education</w:t>
      </w:r>
      <w:proofErr w:type="spellEnd"/>
      <w:r>
        <w:t xml:space="preserve"> </w:t>
      </w:r>
      <w:proofErr w:type="spellStart"/>
      <w:r>
        <w:t>establishments</w:t>
      </w:r>
      <w:proofErr w:type="spellEnd"/>
      <w:r>
        <w:t xml:space="preserve"> </w:t>
      </w:r>
      <w:proofErr w:type="spellStart"/>
      <w:r>
        <w:t>comprised</w:t>
      </w:r>
      <w:proofErr w:type="spellEnd"/>
      <w:r>
        <w:t xml:space="preserve"> 33%, </w:t>
      </w:r>
      <w:proofErr w:type="spellStart"/>
      <w:r>
        <w:lastRenderedPageBreak/>
        <w:t>private</w:t>
      </w:r>
      <w:proofErr w:type="spellEnd"/>
      <w:r>
        <w:t xml:space="preserve"> </w:t>
      </w:r>
      <w:proofErr w:type="spellStart"/>
      <w:r>
        <w:t>for-profit</w:t>
      </w:r>
      <w:proofErr w:type="spellEnd"/>
      <w:r>
        <w:t xml:space="preserve"> </w:t>
      </w:r>
      <w:proofErr w:type="spellStart"/>
      <w:r>
        <w:t>entities</w:t>
      </w:r>
      <w:proofErr w:type="spellEnd"/>
      <w:r>
        <w:t xml:space="preserve"> 28%, </w:t>
      </w:r>
      <w:proofErr w:type="spellStart"/>
      <w:r>
        <w:t>research</w:t>
      </w:r>
      <w:proofErr w:type="spellEnd"/>
      <w:r>
        <w:t xml:space="preserve"> </w:t>
      </w:r>
      <w:proofErr w:type="spellStart"/>
      <w:r>
        <w:t>organisations</w:t>
      </w:r>
      <w:proofErr w:type="spellEnd"/>
      <w:r>
        <w:t xml:space="preserve"> 25% </w:t>
      </w:r>
      <w:proofErr w:type="spellStart"/>
      <w:r>
        <w:t>and</w:t>
      </w:r>
      <w:proofErr w:type="spellEnd"/>
      <w:r>
        <w:t xml:space="preserve"> </w:t>
      </w:r>
      <w:proofErr w:type="spellStart"/>
      <w:r>
        <w:t>public</w:t>
      </w:r>
      <w:proofErr w:type="spellEnd"/>
      <w:r>
        <w:t xml:space="preserve"> </w:t>
      </w:r>
      <w:proofErr w:type="spellStart"/>
      <w:r>
        <w:t>bodies</w:t>
      </w:r>
      <w:proofErr w:type="spellEnd"/>
      <w:r>
        <w:t xml:space="preserve"> 9%. </w:t>
      </w:r>
      <w:proofErr w:type="spellStart"/>
      <w:r>
        <w:t>The</w:t>
      </w:r>
      <w:proofErr w:type="spellEnd"/>
      <w:r>
        <w:t xml:space="preserve"> </w:t>
      </w:r>
      <w:proofErr w:type="spellStart"/>
      <w:r>
        <w:t>organisations</w:t>
      </w:r>
      <w:proofErr w:type="spellEnd"/>
      <w:r>
        <w:t xml:space="preserve"> </w:t>
      </w:r>
      <w:proofErr w:type="spellStart"/>
      <w:r>
        <w:t>receiving</w:t>
      </w:r>
      <w:proofErr w:type="spellEnd"/>
      <w:r>
        <w:t xml:space="preserve"> </w:t>
      </w:r>
      <w:proofErr w:type="spellStart"/>
      <w:r>
        <w:t>the</w:t>
      </w:r>
      <w:proofErr w:type="spellEnd"/>
      <w:r>
        <w:t xml:space="preserve"> </w:t>
      </w:r>
      <w:proofErr w:type="spellStart"/>
      <w:r>
        <w:t>most</w:t>
      </w:r>
      <w:proofErr w:type="spellEnd"/>
      <w:r>
        <w:t xml:space="preserve"> </w:t>
      </w:r>
      <w:proofErr w:type="spellStart"/>
      <w:r>
        <w:t>funding</w:t>
      </w:r>
      <w:proofErr w:type="spellEnd"/>
      <w:r>
        <w:t xml:space="preserve"> </w:t>
      </w:r>
      <w:proofErr w:type="spellStart"/>
      <w:r>
        <w:t>from</w:t>
      </w:r>
      <w:proofErr w:type="spellEnd"/>
      <w:r>
        <w:t xml:space="preserve"> H2020 </w:t>
      </w:r>
      <w:proofErr w:type="spellStart"/>
      <w:r>
        <w:t>in</w:t>
      </w:r>
      <w:proofErr w:type="spellEnd"/>
      <w:r>
        <w:t xml:space="preserve"> </w:t>
      </w:r>
      <w:proofErr w:type="spellStart"/>
      <w:r>
        <w:t>Croatia</w:t>
      </w:r>
      <w:proofErr w:type="spellEnd"/>
      <w:r>
        <w:t xml:space="preserve"> </w:t>
      </w:r>
      <w:proofErr w:type="spellStart"/>
      <w:r>
        <w:t>were</w:t>
      </w:r>
      <w:proofErr w:type="spellEnd"/>
      <w:r>
        <w:t xml:space="preserve"> </w:t>
      </w:r>
      <w:proofErr w:type="spellStart"/>
      <w:r>
        <w:t>the</w:t>
      </w:r>
      <w:proofErr w:type="spellEnd"/>
      <w:r>
        <w:t xml:space="preserve"> </w:t>
      </w:r>
      <w:proofErr w:type="spellStart"/>
      <w:r>
        <w:t>University</w:t>
      </w:r>
      <w:proofErr w:type="spellEnd"/>
      <w:r>
        <w:t xml:space="preserve"> </w:t>
      </w:r>
      <w:proofErr w:type="spellStart"/>
      <w:r>
        <w:t>of</w:t>
      </w:r>
      <w:proofErr w:type="spellEnd"/>
      <w:r>
        <w:t xml:space="preserve"> </w:t>
      </w:r>
      <w:proofErr w:type="spellStart"/>
      <w:r>
        <w:t>Zagreb</w:t>
      </w:r>
      <w:proofErr w:type="spellEnd"/>
      <w:r>
        <w:t xml:space="preserve"> (EUR 53.35 m), </w:t>
      </w:r>
      <w:proofErr w:type="spellStart"/>
      <w:r>
        <w:t>the</w:t>
      </w:r>
      <w:proofErr w:type="spellEnd"/>
      <w:r>
        <w:t xml:space="preserve"> </w:t>
      </w:r>
      <w:proofErr w:type="spellStart"/>
      <w:r>
        <w:t>Institut</w:t>
      </w:r>
      <w:proofErr w:type="spellEnd"/>
      <w:r>
        <w:t xml:space="preserve"> </w:t>
      </w:r>
      <w:proofErr w:type="spellStart"/>
      <w:r>
        <w:t>Ruđer</w:t>
      </w:r>
      <w:proofErr w:type="spellEnd"/>
      <w:r>
        <w:t xml:space="preserve"> </w:t>
      </w:r>
      <w:proofErr w:type="spellStart"/>
      <w:r>
        <w:t>Bošković</w:t>
      </w:r>
      <w:proofErr w:type="spellEnd"/>
      <w:r>
        <w:t xml:space="preserve"> (EUR 30.75 m) </w:t>
      </w:r>
      <w:proofErr w:type="spellStart"/>
      <w:r>
        <w:t>and</w:t>
      </w:r>
      <w:proofErr w:type="spellEnd"/>
      <w:r>
        <w:t xml:space="preserve"> </w:t>
      </w:r>
      <w:proofErr w:type="spellStart"/>
      <w:r>
        <w:t>the</w:t>
      </w:r>
      <w:proofErr w:type="spellEnd"/>
      <w:r>
        <w:t xml:space="preserve"> </w:t>
      </w:r>
      <w:proofErr w:type="spellStart"/>
      <w:r>
        <w:t>Genos</w:t>
      </w:r>
      <w:proofErr w:type="spellEnd"/>
      <w:r>
        <w:t xml:space="preserve"> </w:t>
      </w:r>
      <w:proofErr w:type="spellStart"/>
      <w:r>
        <w:t>Laboratory</w:t>
      </w:r>
      <w:proofErr w:type="spellEnd"/>
      <w:r>
        <w:t xml:space="preserve"> (</w:t>
      </w:r>
      <w:proofErr w:type="spellStart"/>
      <w:r>
        <w:rPr>
          <w:i/>
        </w:rPr>
        <w:t>Genos</w:t>
      </w:r>
      <w:proofErr w:type="spellEnd"/>
      <w:r>
        <w:rPr>
          <w:i/>
        </w:rPr>
        <w:t xml:space="preserve"> </w:t>
      </w:r>
      <w:proofErr w:type="spellStart"/>
      <w:r>
        <w:rPr>
          <w:i/>
        </w:rPr>
        <w:t>d.o.o</w:t>
      </w:r>
      <w:proofErr w:type="spellEnd"/>
      <w:r>
        <w:rPr>
          <w:i/>
        </w:rPr>
        <w:t xml:space="preserve">. </w:t>
      </w:r>
      <w:proofErr w:type="spellStart"/>
      <w:r>
        <w:rPr>
          <w:i/>
        </w:rPr>
        <w:t>za</w:t>
      </w:r>
      <w:proofErr w:type="spellEnd"/>
      <w:r>
        <w:rPr>
          <w:i/>
        </w:rPr>
        <w:t xml:space="preserve"> </w:t>
      </w:r>
      <w:proofErr w:type="spellStart"/>
      <w:r>
        <w:rPr>
          <w:i/>
        </w:rPr>
        <w:t>vještačenje</w:t>
      </w:r>
      <w:proofErr w:type="spellEnd"/>
      <w:r>
        <w:rPr>
          <w:i/>
        </w:rPr>
        <w:t xml:space="preserve"> i </w:t>
      </w:r>
      <w:proofErr w:type="spellStart"/>
      <w:r>
        <w:rPr>
          <w:i/>
        </w:rPr>
        <w:t>analize</w:t>
      </w:r>
      <w:proofErr w:type="spellEnd"/>
      <w:r>
        <w:t>) (EUR 7.14 m).</w:t>
      </w:r>
    </w:p>
    <w:p w:rsidRPr="00BB2EAF" w:rsidR="00816C92" w:rsidP="000E4CB2" w:rsidRDefault="00816C92" w14:paraId="5DD148FE" w14:textId="59A75624"/>
    <w:p w:rsidR="000B4AD2" w:rsidP="000E4CB2" w:rsidRDefault="000E4CB2" w14:paraId="4C1E2ADE" w14:textId="77777777">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projects</w:t>
      </w:r>
      <w:proofErr w:type="spellEnd"/>
      <w:r>
        <w:t xml:space="preserve"> </w:t>
      </w:r>
      <w:proofErr w:type="spellStart"/>
      <w:r>
        <w:t>funded</w:t>
      </w:r>
      <w:proofErr w:type="spellEnd"/>
      <w:r>
        <w:t xml:space="preserve"> </w:t>
      </w:r>
      <w:proofErr w:type="spellStart"/>
      <w:r>
        <w:t>in</w:t>
      </w:r>
      <w:proofErr w:type="spellEnd"/>
      <w:r>
        <w:t xml:space="preserve"> </w:t>
      </w:r>
      <w:proofErr w:type="spellStart"/>
      <w:r>
        <w:t>Croatia</w:t>
      </w:r>
      <w:proofErr w:type="spellEnd"/>
      <w:r>
        <w:t xml:space="preserve"> </w:t>
      </w:r>
      <w:proofErr w:type="spellStart"/>
      <w:r>
        <w:t>by</w:t>
      </w:r>
      <w:proofErr w:type="spellEnd"/>
      <w:r>
        <w:t xml:space="preserve"> </w:t>
      </w:r>
      <w:proofErr w:type="spellStart"/>
      <w:r>
        <w:t>thematic</w:t>
      </w:r>
      <w:proofErr w:type="spellEnd"/>
      <w:r>
        <w:t xml:space="preserve"> </w:t>
      </w:r>
      <w:proofErr w:type="spellStart"/>
      <w:r>
        <w:t>priority</w:t>
      </w:r>
      <w:proofErr w:type="spellEnd"/>
      <w:r>
        <w:t xml:space="preserve">, EUR 75.3 m </w:t>
      </w:r>
      <w:proofErr w:type="spellStart"/>
      <w:r>
        <w:t>went</w:t>
      </w:r>
      <w:proofErr w:type="spellEnd"/>
      <w:r>
        <w:t xml:space="preserve"> </w:t>
      </w:r>
      <w:proofErr w:type="spellStart"/>
      <w:r>
        <w:t>towards</w:t>
      </w:r>
      <w:proofErr w:type="spellEnd"/>
      <w:r>
        <w:t xml:space="preserve"> </w:t>
      </w:r>
      <w:proofErr w:type="spellStart"/>
      <w:r>
        <w:t>projects</w:t>
      </w:r>
      <w:proofErr w:type="spellEnd"/>
      <w:r>
        <w:t xml:space="preserve"> </w:t>
      </w:r>
      <w:proofErr w:type="spellStart"/>
      <w:r>
        <w:t>under</w:t>
      </w:r>
      <w:proofErr w:type="spellEnd"/>
      <w:r>
        <w:t xml:space="preserve"> </w:t>
      </w:r>
      <w:proofErr w:type="spellStart"/>
      <w:r>
        <w:t>Societal</w:t>
      </w:r>
      <w:proofErr w:type="spellEnd"/>
      <w:r>
        <w:t xml:space="preserve"> </w:t>
      </w:r>
      <w:proofErr w:type="spellStart"/>
      <w:r>
        <w:t>Challenges</w:t>
      </w:r>
      <w:proofErr w:type="spellEnd"/>
      <w:r>
        <w:t xml:space="preserve">, EUR 29 m </w:t>
      </w:r>
      <w:proofErr w:type="spellStart"/>
      <w:r>
        <w:t>to</w:t>
      </w:r>
      <w:proofErr w:type="spellEnd"/>
      <w:r>
        <w:t xml:space="preserve"> </w:t>
      </w:r>
      <w:proofErr w:type="spellStart"/>
      <w:r>
        <w:t>Excellent</w:t>
      </w:r>
      <w:proofErr w:type="spellEnd"/>
      <w:r>
        <w:t xml:space="preserve"> Science </w:t>
      </w:r>
      <w:proofErr w:type="spellStart"/>
      <w:r>
        <w:t>projects</w:t>
      </w:r>
      <w:proofErr w:type="spellEnd"/>
      <w:r>
        <w:t xml:space="preserve"> </w:t>
      </w:r>
      <w:proofErr w:type="spellStart"/>
      <w:r>
        <w:t>and</w:t>
      </w:r>
      <w:proofErr w:type="spellEnd"/>
      <w:r>
        <w:t xml:space="preserve"> EUR 17 m </w:t>
      </w:r>
      <w:proofErr w:type="spellStart"/>
      <w:r>
        <w:t>to</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projects</w:t>
      </w:r>
      <w:proofErr w:type="spellEnd"/>
      <w:r>
        <w:t xml:space="preserve">. </w:t>
      </w:r>
      <w:proofErr w:type="spellStart"/>
      <w:r>
        <w:t>Projects</w:t>
      </w:r>
      <w:proofErr w:type="spellEnd"/>
      <w:r>
        <w:t xml:space="preserve"> </w:t>
      </w:r>
      <w:proofErr w:type="spellStart"/>
      <w:r>
        <w:t>on</w:t>
      </w:r>
      <w:proofErr w:type="spellEnd"/>
      <w:r>
        <w:t xml:space="preserve"> </w:t>
      </w:r>
      <w:proofErr w:type="spellStart"/>
      <w:r>
        <w:t>Spreading</w:t>
      </w:r>
      <w:proofErr w:type="spellEnd"/>
      <w:r>
        <w:t xml:space="preserve"> </w:t>
      </w:r>
      <w:proofErr w:type="spellStart"/>
      <w:r>
        <w:t>Excellence</w:t>
      </w:r>
      <w:proofErr w:type="spellEnd"/>
      <w:r>
        <w:t xml:space="preserve"> </w:t>
      </w:r>
      <w:proofErr w:type="spellStart"/>
      <w:r>
        <w:t>and</w:t>
      </w:r>
      <w:proofErr w:type="spellEnd"/>
      <w:r>
        <w:t xml:space="preserve"> </w:t>
      </w:r>
      <w:proofErr w:type="spellStart"/>
      <w:r>
        <w:t>Widening</w:t>
      </w:r>
      <w:proofErr w:type="spellEnd"/>
      <w:r>
        <w:t xml:space="preserve"> </w:t>
      </w:r>
      <w:proofErr w:type="spellStart"/>
      <w:r>
        <w:t>Participation</w:t>
      </w:r>
      <w:proofErr w:type="spellEnd"/>
      <w:r>
        <w:t xml:space="preserve"> </w:t>
      </w:r>
      <w:proofErr w:type="spellStart"/>
      <w:r>
        <w:t>received</w:t>
      </w:r>
      <w:proofErr w:type="spellEnd"/>
      <w:r>
        <w:t xml:space="preserve"> EUR 10 m </w:t>
      </w:r>
      <w:proofErr w:type="spellStart"/>
      <w:r>
        <w:t>and</w:t>
      </w:r>
      <w:proofErr w:type="spellEnd"/>
      <w:r>
        <w:t xml:space="preserve"> Science </w:t>
      </w:r>
      <w:proofErr w:type="spellStart"/>
      <w:r>
        <w:t>with</w:t>
      </w:r>
      <w:proofErr w:type="spellEnd"/>
      <w:r>
        <w:t xml:space="preserve"> </w:t>
      </w:r>
      <w:proofErr w:type="spellStart"/>
      <w:r>
        <w:t>and</w:t>
      </w:r>
      <w:proofErr w:type="spellEnd"/>
      <w:r>
        <w:t xml:space="preserve"> </w:t>
      </w:r>
      <w:proofErr w:type="spellStart"/>
      <w:r>
        <w:t>for</w:t>
      </w:r>
      <w:proofErr w:type="spellEnd"/>
      <w:r>
        <w:t xml:space="preserve"> </w:t>
      </w:r>
      <w:proofErr w:type="spellStart"/>
      <w:r>
        <w:t>Society</w:t>
      </w:r>
      <w:proofErr w:type="spellEnd"/>
      <w:r>
        <w:t xml:space="preserve"> </w:t>
      </w:r>
      <w:proofErr w:type="spellStart"/>
      <w:r>
        <w:t>received</w:t>
      </w:r>
      <w:proofErr w:type="spellEnd"/>
      <w:r>
        <w:t xml:space="preserve"> EUR 3 m, </w:t>
      </w:r>
      <w:proofErr w:type="spellStart"/>
      <w:r>
        <w:t>with</w:t>
      </w:r>
      <w:proofErr w:type="spellEnd"/>
      <w:r>
        <w:t xml:space="preserve"> EUR 2.4 m </w:t>
      </w:r>
      <w:proofErr w:type="spellStart"/>
      <w:r>
        <w:t>going</w:t>
      </w:r>
      <w:proofErr w:type="spellEnd"/>
      <w:r>
        <w:t xml:space="preserve"> </w:t>
      </w:r>
      <w:proofErr w:type="spellStart"/>
      <w:r>
        <w:t>towards</w:t>
      </w:r>
      <w:proofErr w:type="spellEnd"/>
      <w:r>
        <w:t xml:space="preserve"> </w:t>
      </w:r>
      <w:proofErr w:type="spellStart"/>
      <w:r>
        <w:t>Euratom</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training</w:t>
      </w:r>
      <w:proofErr w:type="spellEnd"/>
      <w:r>
        <w:t>.</w:t>
      </w:r>
    </w:p>
    <w:p w:rsidRPr="00BB2EAF" w:rsidR="000E4CB2" w:rsidP="000E4CB2" w:rsidRDefault="000E4CB2" w14:paraId="52956874" w14:textId="3E6F3A59"/>
    <w:p w:rsidRPr="00BB2EAF" w:rsidR="000E4CB2" w:rsidP="000E4CB2" w:rsidRDefault="000E4CB2" w14:paraId="48D516B6" w14:textId="77777777">
      <w:pPr>
        <w:numPr>
          <w:ilvl w:val="0"/>
          <w:numId w:val="5"/>
        </w:numPr>
        <w:overflowPunct/>
        <w:autoSpaceDE/>
        <w:autoSpaceDN/>
        <w:adjustRightInd/>
        <w:textAlignment w:val="auto"/>
      </w:pPr>
      <w:proofErr w:type="spellStart"/>
      <w:r>
        <w:rPr>
          <w:b/>
        </w:rPr>
        <w:t>Latvia</w:t>
      </w:r>
      <w:proofErr w:type="spellEnd"/>
      <w:r>
        <w:rPr>
          <w:b/>
        </w:rPr>
        <w:t>:</w:t>
      </w:r>
      <w:r>
        <w:t xml:space="preserve"> </w:t>
      </w:r>
      <w:proofErr w:type="spellStart"/>
      <w:r>
        <w:t>In</w:t>
      </w:r>
      <w:proofErr w:type="spellEnd"/>
      <w:r>
        <w:t xml:space="preserve"> </w:t>
      </w:r>
      <w:proofErr w:type="spellStart"/>
      <w:r>
        <w:t>Latvia</w:t>
      </w:r>
      <w:proofErr w:type="spellEnd"/>
      <w:r>
        <w:t xml:space="preserve">, </w:t>
      </w:r>
      <w:proofErr w:type="spellStart"/>
      <w:r>
        <w:t>participating</w:t>
      </w:r>
      <w:proofErr w:type="spellEnd"/>
      <w:r>
        <w:t xml:space="preserve"> </w:t>
      </w:r>
      <w:proofErr w:type="spellStart"/>
      <w:r>
        <w:t>organisations</w:t>
      </w:r>
      <w:proofErr w:type="spellEnd"/>
      <w:r>
        <w:t xml:space="preserve"> </w:t>
      </w:r>
      <w:proofErr w:type="spellStart"/>
      <w:r>
        <w:t>received</w:t>
      </w:r>
      <w:proofErr w:type="spellEnd"/>
      <w:r>
        <w:t xml:space="preserve"> EUR 116.9 m </w:t>
      </w:r>
      <w:proofErr w:type="spellStart"/>
      <w:r>
        <w:t>from</w:t>
      </w:r>
      <w:proofErr w:type="spellEnd"/>
      <w:r>
        <w:t xml:space="preserve"> </w:t>
      </w:r>
      <w:proofErr w:type="spellStart"/>
      <w:r>
        <w:t>the</w:t>
      </w:r>
      <w:proofErr w:type="spellEnd"/>
      <w:r>
        <w:t xml:space="preserve"> H2020 </w:t>
      </w:r>
      <w:proofErr w:type="spellStart"/>
      <w:r>
        <w:t>funds</w:t>
      </w:r>
      <w:proofErr w:type="spellEnd"/>
      <w:r>
        <w:t xml:space="preserve">, </w:t>
      </w:r>
      <w:proofErr w:type="spellStart"/>
      <w:r>
        <w:t>ranking</w:t>
      </w:r>
      <w:proofErr w:type="spellEnd"/>
      <w:r>
        <w:t xml:space="preserve"> 26th </w:t>
      </w:r>
      <w:proofErr w:type="spellStart"/>
      <w:r>
        <w:t>out</w:t>
      </w:r>
      <w:proofErr w:type="spellEnd"/>
      <w:r>
        <w:t xml:space="preserve"> </w:t>
      </w:r>
      <w:proofErr w:type="spellStart"/>
      <w:r>
        <w:t>of</w:t>
      </w:r>
      <w:proofErr w:type="spellEnd"/>
      <w:r>
        <w:t xml:space="preserve"> 28 EU </w:t>
      </w:r>
      <w:proofErr w:type="spellStart"/>
      <w:r>
        <w:t>Member</w:t>
      </w:r>
      <w:proofErr w:type="spellEnd"/>
      <w:r>
        <w:t xml:space="preserve"> States </w:t>
      </w:r>
      <w:proofErr w:type="spellStart"/>
      <w:r>
        <w:t>for</w:t>
      </w:r>
      <w:proofErr w:type="spellEnd"/>
      <w:r>
        <w:t xml:space="preserve"> </w:t>
      </w:r>
      <w:proofErr w:type="spellStart"/>
      <w:r>
        <w:t>funding</w:t>
      </w:r>
      <w:proofErr w:type="spellEnd"/>
      <w:r>
        <w:t xml:space="preserve"> </w:t>
      </w:r>
      <w:proofErr w:type="spellStart"/>
      <w:r>
        <w:t>received</w:t>
      </w:r>
      <w:proofErr w:type="spellEnd"/>
      <w:r w:rsidRPr="00BB2EAF">
        <w:rPr>
          <w:vertAlign w:val="superscript"/>
        </w:rPr>
        <w:footnoteReference w:id="2"/>
      </w:r>
      <w:r>
        <w:t xml:space="preserve">. </w:t>
      </w:r>
      <w:proofErr w:type="spellStart"/>
      <w:r>
        <w:t>Proposals</w:t>
      </w:r>
      <w:proofErr w:type="spellEnd"/>
      <w:r>
        <w:t xml:space="preserve"> </w:t>
      </w:r>
      <w:proofErr w:type="spellStart"/>
      <w:r>
        <w:t>in</w:t>
      </w:r>
      <w:proofErr w:type="spellEnd"/>
      <w:r>
        <w:t xml:space="preserve"> </w:t>
      </w:r>
      <w:proofErr w:type="spellStart"/>
      <w:r>
        <w:t>Latvia</w:t>
      </w:r>
      <w:proofErr w:type="spellEnd"/>
      <w:r>
        <w:t xml:space="preserve"> </w:t>
      </w:r>
      <w:proofErr w:type="spellStart"/>
      <w:r>
        <w:t>had</w:t>
      </w:r>
      <w:proofErr w:type="spellEnd"/>
      <w:r>
        <w:t xml:space="preserve"> a 14% </w:t>
      </w:r>
      <w:proofErr w:type="spellStart"/>
      <w:r>
        <w:t>success</w:t>
      </w:r>
      <w:proofErr w:type="spellEnd"/>
      <w:r>
        <w:t xml:space="preserve"> </w:t>
      </w:r>
      <w:proofErr w:type="spellStart"/>
      <w:r>
        <w:t>rate</w:t>
      </w:r>
      <w:proofErr w:type="spellEnd"/>
      <w:r>
        <w:t xml:space="preserve">, </w:t>
      </w:r>
      <w:proofErr w:type="spellStart"/>
      <w:r>
        <w:t>equal</w:t>
      </w:r>
      <w:proofErr w:type="spellEnd"/>
      <w:r>
        <w:t xml:space="preserve"> </w:t>
      </w:r>
      <w:proofErr w:type="spellStart"/>
      <w:r>
        <w:t>to</w:t>
      </w:r>
      <w:proofErr w:type="spellEnd"/>
      <w:r>
        <w:t xml:space="preserve"> </w:t>
      </w:r>
      <w:proofErr w:type="spellStart"/>
      <w:r>
        <w:t>the</w:t>
      </w:r>
      <w:proofErr w:type="spellEnd"/>
      <w:r>
        <w:t xml:space="preserve"> EU-28 </w:t>
      </w:r>
      <w:proofErr w:type="spellStart"/>
      <w:r>
        <w:t>average</w:t>
      </w:r>
      <w:proofErr w:type="spellEnd"/>
      <w:r>
        <w:t>.</w:t>
      </w:r>
    </w:p>
    <w:p w:rsidRPr="00BB2EAF" w:rsidR="000E4CB2" w:rsidP="000E4CB2" w:rsidRDefault="000E4CB2" w14:paraId="31D52586" w14:textId="77777777"/>
    <w:p w:rsidR="000B4AD2" w:rsidP="000E4CB2" w:rsidRDefault="000E4CB2" w14:paraId="33BA596D" w14:textId="77777777">
      <w:proofErr w:type="spellStart"/>
      <w:r>
        <w:t>In</w:t>
      </w:r>
      <w:proofErr w:type="spellEnd"/>
      <w:r>
        <w:t xml:space="preserve"> </w:t>
      </w:r>
      <w:proofErr w:type="spellStart"/>
      <w:r>
        <w:t>Latvia</w:t>
      </w:r>
      <w:proofErr w:type="spellEnd"/>
      <w:r>
        <w:t xml:space="preserve">, 544 </w:t>
      </w:r>
      <w:proofErr w:type="spellStart"/>
      <w:r>
        <w:t>organisations</w:t>
      </w:r>
      <w:proofErr w:type="spellEnd"/>
      <w:r>
        <w:t xml:space="preserve"> </w:t>
      </w:r>
      <w:proofErr w:type="spellStart"/>
      <w:r>
        <w:t>participated</w:t>
      </w:r>
      <w:proofErr w:type="spellEnd"/>
      <w:r>
        <w:t xml:space="preserve"> </w:t>
      </w:r>
      <w:proofErr w:type="spellStart"/>
      <w:r>
        <w:t>in</w:t>
      </w:r>
      <w:proofErr w:type="spellEnd"/>
      <w:r>
        <w:t xml:space="preserve"> H2020-funded </w:t>
      </w:r>
      <w:proofErr w:type="spellStart"/>
      <w:r>
        <w:t>projects</w:t>
      </w:r>
      <w:proofErr w:type="spellEnd"/>
      <w:r>
        <w:t xml:space="preserve">. </w:t>
      </w:r>
      <w:proofErr w:type="spellStart"/>
      <w:r>
        <w:t>Of</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higher</w:t>
      </w:r>
      <w:proofErr w:type="spellEnd"/>
      <w:r>
        <w:t xml:space="preserve"> </w:t>
      </w:r>
      <w:proofErr w:type="spellStart"/>
      <w:r>
        <w:t>or</w:t>
      </w:r>
      <w:proofErr w:type="spellEnd"/>
      <w:r>
        <w:t xml:space="preserve"> </w:t>
      </w:r>
      <w:proofErr w:type="spellStart"/>
      <w:r>
        <w:t>secondary</w:t>
      </w:r>
      <w:proofErr w:type="spellEnd"/>
      <w:r>
        <w:t xml:space="preserve"> </w:t>
      </w:r>
      <w:proofErr w:type="spellStart"/>
      <w:r>
        <w:t>education</w:t>
      </w:r>
      <w:proofErr w:type="spellEnd"/>
      <w:r>
        <w:t xml:space="preserve"> </w:t>
      </w:r>
      <w:proofErr w:type="spellStart"/>
      <w:r>
        <w:t>establishments</w:t>
      </w:r>
      <w:proofErr w:type="spellEnd"/>
      <w:r>
        <w:t xml:space="preserve"> </w:t>
      </w:r>
      <w:proofErr w:type="spellStart"/>
      <w:r>
        <w:t>comprised</w:t>
      </w:r>
      <w:proofErr w:type="spellEnd"/>
      <w:r>
        <w:t xml:space="preserve"> 40%, </w:t>
      </w:r>
      <w:proofErr w:type="spellStart"/>
      <w:r>
        <w:t>private</w:t>
      </w:r>
      <w:proofErr w:type="spellEnd"/>
      <w:r>
        <w:t xml:space="preserve"> </w:t>
      </w:r>
      <w:proofErr w:type="spellStart"/>
      <w:r>
        <w:t>for-profit</w:t>
      </w:r>
      <w:proofErr w:type="spellEnd"/>
      <w:r>
        <w:t xml:space="preserve"> </w:t>
      </w:r>
      <w:proofErr w:type="spellStart"/>
      <w:r>
        <w:t>entities</w:t>
      </w:r>
      <w:proofErr w:type="spellEnd"/>
      <w:r>
        <w:t xml:space="preserve"> 28%, </w:t>
      </w:r>
      <w:proofErr w:type="spellStart"/>
      <w:r>
        <w:t>research</w:t>
      </w:r>
      <w:proofErr w:type="spellEnd"/>
      <w:r>
        <w:t xml:space="preserve"> </w:t>
      </w:r>
      <w:proofErr w:type="spellStart"/>
      <w:r>
        <w:t>organisations</w:t>
      </w:r>
      <w:proofErr w:type="spellEnd"/>
      <w:r>
        <w:t xml:space="preserve"> 14% </w:t>
      </w:r>
      <w:proofErr w:type="spellStart"/>
      <w:r>
        <w:t>and</w:t>
      </w:r>
      <w:proofErr w:type="spellEnd"/>
      <w:r>
        <w:t xml:space="preserve"> </w:t>
      </w:r>
      <w:proofErr w:type="spellStart"/>
      <w:r>
        <w:t>public</w:t>
      </w:r>
      <w:proofErr w:type="spellEnd"/>
      <w:r>
        <w:t xml:space="preserve"> </w:t>
      </w:r>
      <w:proofErr w:type="spellStart"/>
      <w:r>
        <w:t>bodies</w:t>
      </w:r>
      <w:proofErr w:type="spellEnd"/>
      <w:r>
        <w:t xml:space="preserve"> 11%. </w:t>
      </w:r>
      <w:proofErr w:type="spellStart"/>
      <w:r>
        <w:t>The</w:t>
      </w:r>
      <w:proofErr w:type="spellEnd"/>
      <w:r>
        <w:t xml:space="preserve"> </w:t>
      </w:r>
      <w:proofErr w:type="spellStart"/>
      <w:r>
        <w:t>organisations</w:t>
      </w:r>
      <w:proofErr w:type="spellEnd"/>
      <w:r>
        <w:t xml:space="preserve"> </w:t>
      </w:r>
      <w:proofErr w:type="spellStart"/>
      <w:r>
        <w:t>receiving</w:t>
      </w:r>
      <w:proofErr w:type="spellEnd"/>
      <w:r>
        <w:t xml:space="preserve"> </w:t>
      </w:r>
      <w:proofErr w:type="spellStart"/>
      <w:r>
        <w:t>the</w:t>
      </w:r>
      <w:proofErr w:type="spellEnd"/>
      <w:r>
        <w:t xml:space="preserve"> </w:t>
      </w:r>
      <w:proofErr w:type="spellStart"/>
      <w:r>
        <w:t>most</w:t>
      </w:r>
      <w:proofErr w:type="spellEnd"/>
      <w:r>
        <w:t xml:space="preserve"> </w:t>
      </w:r>
      <w:proofErr w:type="spellStart"/>
      <w:r>
        <w:t>funding</w:t>
      </w:r>
      <w:proofErr w:type="spellEnd"/>
      <w:r>
        <w:t xml:space="preserve"> </w:t>
      </w:r>
      <w:proofErr w:type="spellStart"/>
      <w:r>
        <w:t>from</w:t>
      </w:r>
      <w:proofErr w:type="spellEnd"/>
      <w:r>
        <w:t xml:space="preserve"> H2020 </w:t>
      </w:r>
      <w:proofErr w:type="spellStart"/>
      <w:r>
        <w:t>in</w:t>
      </w:r>
      <w:proofErr w:type="spellEnd"/>
      <w:r>
        <w:t xml:space="preserve"> </w:t>
      </w:r>
      <w:proofErr w:type="spellStart"/>
      <w:r>
        <w:t>Latvia</w:t>
      </w:r>
      <w:proofErr w:type="spellEnd"/>
      <w:r>
        <w:t xml:space="preserve"> </w:t>
      </w:r>
      <w:proofErr w:type="spellStart"/>
      <w:r>
        <w:t>were</w:t>
      </w:r>
      <w:proofErr w:type="spellEnd"/>
      <w:r>
        <w:t xml:space="preserve"> </w:t>
      </w:r>
      <w:proofErr w:type="spellStart"/>
      <w:r>
        <w:t>the</w:t>
      </w:r>
      <w:proofErr w:type="spellEnd"/>
      <w:r>
        <w:t xml:space="preserve"> </w:t>
      </w:r>
      <w:proofErr w:type="spellStart"/>
      <w:r>
        <w:t>Riga</w:t>
      </w:r>
      <w:proofErr w:type="spellEnd"/>
      <w:r>
        <w:t xml:space="preserve"> </w:t>
      </w:r>
      <w:proofErr w:type="spellStart"/>
      <w:r>
        <w:t>Technical</w:t>
      </w:r>
      <w:proofErr w:type="spellEnd"/>
      <w:r>
        <w:t xml:space="preserve"> </w:t>
      </w:r>
      <w:proofErr w:type="spellStart"/>
      <w:r>
        <w:t>University</w:t>
      </w:r>
      <w:proofErr w:type="spellEnd"/>
      <w:r>
        <w:t xml:space="preserve"> (EUR 14.7 m), </w:t>
      </w:r>
      <w:proofErr w:type="spellStart"/>
      <w:r>
        <w:t>the</w:t>
      </w:r>
      <w:proofErr w:type="spellEnd"/>
      <w:r>
        <w:t xml:space="preserve"> Institute </w:t>
      </w:r>
      <w:proofErr w:type="spellStart"/>
      <w:r>
        <w:t>of</w:t>
      </w:r>
      <w:proofErr w:type="spellEnd"/>
      <w:r>
        <w:t xml:space="preserve"> </w:t>
      </w:r>
      <w:proofErr w:type="spellStart"/>
      <w:r>
        <w:t>Solid</w:t>
      </w:r>
      <w:proofErr w:type="spellEnd"/>
      <w:r>
        <w:t xml:space="preserve"> State </w:t>
      </w:r>
      <w:proofErr w:type="spellStart"/>
      <w:r>
        <w:t>Physics</w:t>
      </w:r>
      <w:proofErr w:type="spellEnd"/>
      <w:r>
        <w:t xml:space="preserve"> (EUR 13.9 m) </w:t>
      </w:r>
      <w:proofErr w:type="spellStart"/>
      <w:r>
        <w:t>and</w:t>
      </w:r>
      <w:proofErr w:type="spellEnd"/>
      <w:r>
        <w:t xml:space="preserve"> </w:t>
      </w:r>
      <w:proofErr w:type="spellStart"/>
      <w:r>
        <w:t>the</w:t>
      </w:r>
      <w:proofErr w:type="spellEnd"/>
      <w:r>
        <w:t xml:space="preserve"> </w:t>
      </w:r>
      <w:proofErr w:type="spellStart"/>
      <w:r>
        <w:t>University</w:t>
      </w:r>
      <w:proofErr w:type="spellEnd"/>
      <w:r>
        <w:t xml:space="preserve"> </w:t>
      </w:r>
      <w:proofErr w:type="spellStart"/>
      <w:r>
        <w:t>of</w:t>
      </w:r>
      <w:proofErr w:type="spellEnd"/>
      <w:r>
        <w:t xml:space="preserve"> </w:t>
      </w:r>
      <w:proofErr w:type="spellStart"/>
      <w:r>
        <w:t>Latvia</w:t>
      </w:r>
      <w:proofErr w:type="spellEnd"/>
      <w:r>
        <w:t xml:space="preserve"> (EUR 10 m).</w:t>
      </w:r>
    </w:p>
    <w:p w:rsidRPr="00BB2EAF" w:rsidR="000E4CB2" w:rsidP="000E4CB2" w:rsidRDefault="000E4CB2" w14:paraId="71D9BA31" w14:textId="3C5F6BE1"/>
    <w:p w:rsidRPr="00BB2EAF" w:rsidR="000E4CB2" w:rsidP="000E4CB2" w:rsidRDefault="000E4CB2" w14:paraId="48C8DDDD" w14:textId="77777777">
      <w:pPr>
        <w:rPr>
          <w:b/>
          <w:bCs/>
        </w:rPr>
      </w:pPr>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projects</w:t>
      </w:r>
      <w:proofErr w:type="spellEnd"/>
      <w:r>
        <w:t xml:space="preserve"> </w:t>
      </w:r>
      <w:proofErr w:type="spellStart"/>
      <w:r>
        <w:t>funded</w:t>
      </w:r>
      <w:proofErr w:type="spellEnd"/>
      <w:r>
        <w:t xml:space="preserve"> </w:t>
      </w:r>
      <w:proofErr w:type="spellStart"/>
      <w:r>
        <w:t>in</w:t>
      </w:r>
      <w:proofErr w:type="spellEnd"/>
      <w:r>
        <w:t xml:space="preserve"> </w:t>
      </w:r>
      <w:proofErr w:type="spellStart"/>
      <w:r>
        <w:t>Latvia</w:t>
      </w:r>
      <w:proofErr w:type="spellEnd"/>
      <w:r>
        <w:t xml:space="preserve"> </w:t>
      </w:r>
      <w:proofErr w:type="spellStart"/>
      <w:r>
        <w:t>by</w:t>
      </w:r>
      <w:proofErr w:type="spellEnd"/>
      <w:r>
        <w:t xml:space="preserve"> </w:t>
      </w:r>
      <w:proofErr w:type="spellStart"/>
      <w:r>
        <w:t>thematic</w:t>
      </w:r>
      <w:proofErr w:type="spellEnd"/>
      <w:r>
        <w:t xml:space="preserve"> </w:t>
      </w:r>
      <w:proofErr w:type="spellStart"/>
      <w:r>
        <w:t>priority</w:t>
      </w:r>
      <w:proofErr w:type="spellEnd"/>
      <w:r>
        <w:t xml:space="preserve">, </w:t>
      </w:r>
      <w:proofErr w:type="spellStart"/>
      <w:r>
        <w:t>Societal</w:t>
      </w:r>
      <w:proofErr w:type="spellEnd"/>
      <w:r>
        <w:t xml:space="preserve"> </w:t>
      </w:r>
      <w:proofErr w:type="spellStart"/>
      <w:r>
        <w:t>Challenges</w:t>
      </w:r>
      <w:proofErr w:type="spellEnd"/>
      <w:r>
        <w:t xml:space="preserve"> </w:t>
      </w:r>
      <w:proofErr w:type="spellStart"/>
      <w:r>
        <w:t>accounted</w:t>
      </w:r>
      <w:proofErr w:type="spellEnd"/>
      <w:r>
        <w:t xml:space="preserve"> </w:t>
      </w:r>
      <w:proofErr w:type="spellStart"/>
      <w:r>
        <w:t>for</w:t>
      </w:r>
      <w:proofErr w:type="spellEnd"/>
      <w:r>
        <w:t xml:space="preserve"> EUR 51.6 m </w:t>
      </w:r>
      <w:proofErr w:type="spellStart"/>
      <w:r>
        <w:t>of</w:t>
      </w:r>
      <w:proofErr w:type="spellEnd"/>
      <w:r>
        <w:t xml:space="preserve"> </w:t>
      </w:r>
      <w:proofErr w:type="spellStart"/>
      <w:r>
        <w:t>the</w:t>
      </w:r>
      <w:proofErr w:type="spellEnd"/>
      <w:r>
        <w:t xml:space="preserve"> </w:t>
      </w:r>
      <w:proofErr w:type="spellStart"/>
      <w:r>
        <w:t>funding</w:t>
      </w:r>
      <w:proofErr w:type="spellEnd"/>
      <w:r>
        <w:t xml:space="preserve"> </w:t>
      </w:r>
      <w:proofErr w:type="spellStart"/>
      <w:r>
        <w:t>received</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for</w:t>
      </w:r>
      <w:proofErr w:type="spellEnd"/>
      <w:r>
        <w:t xml:space="preserve"> EUR 20.8 m </w:t>
      </w:r>
      <w:proofErr w:type="spellStart"/>
      <w:r>
        <w:t>and</w:t>
      </w:r>
      <w:proofErr w:type="spellEnd"/>
      <w:r>
        <w:t xml:space="preserve"> </w:t>
      </w:r>
      <w:proofErr w:type="spellStart"/>
      <w:r>
        <w:t>Excellent</w:t>
      </w:r>
      <w:proofErr w:type="spellEnd"/>
      <w:r>
        <w:t xml:space="preserve"> Science </w:t>
      </w:r>
      <w:proofErr w:type="spellStart"/>
      <w:r>
        <w:t>for</w:t>
      </w:r>
      <w:proofErr w:type="spellEnd"/>
      <w:r>
        <w:t xml:space="preserve"> EUR 11.7 m. </w:t>
      </w:r>
      <w:proofErr w:type="spellStart"/>
      <w:r>
        <w:t>Projects</w:t>
      </w:r>
      <w:proofErr w:type="spellEnd"/>
      <w:r>
        <w:t xml:space="preserve"> </w:t>
      </w:r>
      <w:proofErr w:type="spellStart"/>
      <w:r>
        <w:t>working</w:t>
      </w:r>
      <w:proofErr w:type="spellEnd"/>
      <w:r>
        <w:t xml:space="preserve"> </w:t>
      </w:r>
      <w:proofErr w:type="spellStart"/>
      <w:r>
        <w:t>on</w:t>
      </w:r>
      <w:proofErr w:type="spellEnd"/>
      <w:r>
        <w:t xml:space="preserve"> </w:t>
      </w:r>
      <w:proofErr w:type="spellStart"/>
      <w:r>
        <w:t>Spreading</w:t>
      </w:r>
      <w:proofErr w:type="spellEnd"/>
      <w:r>
        <w:t xml:space="preserve"> </w:t>
      </w:r>
      <w:proofErr w:type="spellStart"/>
      <w:r>
        <w:t>Excellence</w:t>
      </w:r>
      <w:proofErr w:type="spellEnd"/>
      <w:r>
        <w:t xml:space="preserve"> </w:t>
      </w:r>
      <w:proofErr w:type="spellStart"/>
      <w:r>
        <w:t>and</w:t>
      </w:r>
      <w:proofErr w:type="spellEnd"/>
      <w:r>
        <w:t xml:space="preserve"> </w:t>
      </w:r>
      <w:proofErr w:type="spellStart"/>
      <w:r>
        <w:t>Widening</w:t>
      </w:r>
      <w:proofErr w:type="spellEnd"/>
      <w:r>
        <w:t xml:space="preserve"> </w:t>
      </w:r>
      <w:proofErr w:type="spellStart"/>
      <w:r>
        <w:t>Participation</w:t>
      </w:r>
      <w:proofErr w:type="spellEnd"/>
      <w:r>
        <w:t xml:space="preserve"> </w:t>
      </w:r>
      <w:proofErr w:type="spellStart"/>
      <w:r>
        <w:t>received</w:t>
      </w:r>
      <w:proofErr w:type="spellEnd"/>
      <w:r>
        <w:t xml:space="preserve"> EUR 28 m, Science </w:t>
      </w:r>
      <w:proofErr w:type="spellStart"/>
      <w:r>
        <w:t>with</w:t>
      </w:r>
      <w:proofErr w:type="spellEnd"/>
      <w:r>
        <w:t xml:space="preserve"> </w:t>
      </w:r>
      <w:proofErr w:type="spellStart"/>
      <w:r>
        <w:t>and</w:t>
      </w:r>
      <w:proofErr w:type="spellEnd"/>
      <w:r>
        <w:t xml:space="preserve"> </w:t>
      </w:r>
      <w:proofErr w:type="spellStart"/>
      <w:r>
        <w:t>for</w:t>
      </w:r>
      <w:proofErr w:type="spellEnd"/>
      <w:r>
        <w:t xml:space="preserve"> </w:t>
      </w:r>
      <w:proofErr w:type="spellStart"/>
      <w:r>
        <w:t>Society</w:t>
      </w:r>
      <w:proofErr w:type="spellEnd"/>
      <w:r>
        <w:t xml:space="preserve"> EUR 1.5 m </w:t>
      </w:r>
      <w:proofErr w:type="spellStart"/>
      <w:r>
        <w:t>and</w:t>
      </w:r>
      <w:proofErr w:type="spellEnd"/>
      <w:r>
        <w:t xml:space="preserve"> </w:t>
      </w:r>
      <w:proofErr w:type="spellStart"/>
      <w:r>
        <w:t>Euratom</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training</w:t>
      </w:r>
      <w:proofErr w:type="spellEnd"/>
      <w:r>
        <w:t xml:space="preserve"> </w:t>
      </w:r>
      <w:proofErr w:type="spellStart"/>
      <w:r>
        <w:t>programmes</w:t>
      </w:r>
      <w:proofErr w:type="spellEnd"/>
      <w:r>
        <w:t xml:space="preserve"> EUR 2.7 m.</w:t>
      </w:r>
    </w:p>
    <w:p w:rsidRPr="00BB2EAF" w:rsidR="000E4CB2" w:rsidP="000E4CB2" w:rsidRDefault="000E4CB2" w14:paraId="5CF44F0F" w14:textId="77777777"/>
    <w:p w:rsidR="000B4AD2" w:rsidP="000E4CB2" w:rsidRDefault="000E4CB2" w14:paraId="5FC264DC" w14:textId="77777777">
      <w:pPr>
        <w:numPr>
          <w:ilvl w:val="0"/>
          <w:numId w:val="5"/>
        </w:numPr>
        <w:overflowPunct/>
        <w:autoSpaceDE/>
        <w:autoSpaceDN/>
        <w:adjustRightInd/>
        <w:textAlignment w:val="auto"/>
      </w:pPr>
      <w:proofErr w:type="spellStart"/>
      <w:r>
        <w:rPr>
          <w:b/>
        </w:rPr>
        <w:t>Netherlands</w:t>
      </w:r>
      <w:proofErr w:type="spellEnd"/>
      <w:r>
        <w:rPr>
          <w:b/>
        </w:rPr>
        <w:t xml:space="preserve">: </w:t>
      </w:r>
      <w:proofErr w:type="spellStart"/>
      <w:r>
        <w:t>Organisations</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received</w:t>
      </w:r>
      <w:proofErr w:type="spellEnd"/>
      <w:r>
        <w:t xml:space="preserve"> EUR 5.38 </w:t>
      </w:r>
      <w:proofErr w:type="spellStart"/>
      <w:r>
        <w:t>bn</w:t>
      </w:r>
      <w:proofErr w:type="spellEnd"/>
      <w:r>
        <w:t xml:space="preserve"> </w:t>
      </w:r>
      <w:proofErr w:type="spellStart"/>
      <w:r>
        <w:t>in</w:t>
      </w:r>
      <w:proofErr w:type="spellEnd"/>
      <w:r>
        <w:t xml:space="preserve"> H2020 </w:t>
      </w:r>
      <w:proofErr w:type="spellStart"/>
      <w:r>
        <w:t>funding</w:t>
      </w:r>
      <w:proofErr w:type="spellEnd"/>
      <w:r>
        <w:t xml:space="preserve">, </w:t>
      </w:r>
      <w:proofErr w:type="spellStart"/>
      <w:r>
        <w:t>the</w:t>
      </w:r>
      <w:proofErr w:type="spellEnd"/>
      <w:r>
        <w:t xml:space="preserve"> 6th </w:t>
      </w:r>
      <w:proofErr w:type="spellStart"/>
      <w:r>
        <w:t>highest</w:t>
      </w:r>
      <w:proofErr w:type="spellEnd"/>
      <w:r>
        <w:t xml:space="preserve"> </w:t>
      </w:r>
      <w:proofErr w:type="spellStart"/>
      <w:r>
        <w:t>of</w:t>
      </w:r>
      <w:proofErr w:type="spellEnd"/>
      <w:r>
        <w:t xml:space="preserve"> </w:t>
      </w:r>
      <w:proofErr w:type="spellStart"/>
      <w:r>
        <w:t>the</w:t>
      </w:r>
      <w:proofErr w:type="spellEnd"/>
      <w:r>
        <w:t xml:space="preserve"> EU </w:t>
      </w:r>
      <w:proofErr w:type="spellStart"/>
      <w:r>
        <w:t>Member</w:t>
      </w:r>
      <w:proofErr w:type="spellEnd"/>
      <w:r>
        <w:t xml:space="preserve"> States</w:t>
      </w:r>
      <w:r w:rsidRPr="00BB2EAF">
        <w:rPr>
          <w:vertAlign w:val="superscript"/>
        </w:rPr>
        <w:footnoteReference w:id="3"/>
      </w:r>
      <w:r>
        <w:t xml:space="preserve">. </w:t>
      </w:r>
      <w:proofErr w:type="spellStart"/>
      <w:r>
        <w:t>Proposals</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had</w:t>
      </w:r>
      <w:proofErr w:type="spellEnd"/>
      <w:r>
        <w:t xml:space="preserve"> a </w:t>
      </w:r>
      <w:proofErr w:type="spellStart"/>
      <w:r>
        <w:t>success</w:t>
      </w:r>
      <w:proofErr w:type="spellEnd"/>
      <w:r>
        <w:t xml:space="preserve"> </w:t>
      </w:r>
      <w:proofErr w:type="spellStart"/>
      <w:r>
        <w:t>rate</w:t>
      </w:r>
      <w:proofErr w:type="spellEnd"/>
      <w:r>
        <w:t xml:space="preserve"> </w:t>
      </w:r>
      <w:proofErr w:type="spellStart"/>
      <w:r>
        <w:t>of</w:t>
      </w:r>
      <w:proofErr w:type="spellEnd"/>
      <w:r>
        <w:t xml:space="preserve"> 16%, </w:t>
      </w:r>
      <w:proofErr w:type="spellStart"/>
      <w:r>
        <w:t>two</w:t>
      </w:r>
      <w:proofErr w:type="spellEnd"/>
      <w:r>
        <w:t xml:space="preserve"> </w:t>
      </w:r>
      <w:proofErr w:type="spellStart"/>
      <w:r>
        <w:t>points</w:t>
      </w:r>
      <w:proofErr w:type="spellEnd"/>
      <w:r>
        <w:t xml:space="preserve"> </w:t>
      </w:r>
      <w:proofErr w:type="spellStart"/>
      <w:r>
        <w:t>higher</w:t>
      </w:r>
      <w:proofErr w:type="spellEnd"/>
      <w:r>
        <w:t xml:space="preserve"> </w:t>
      </w:r>
      <w:proofErr w:type="spellStart"/>
      <w:r>
        <w:t>than</w:t>
      </w:r>
      <w:proofErr w:type="spellEnd"/>
      <w:r>
        <w:t xml:space="preserve"> </w:t>
      </w:r>
      <w:proofErr w:type="spellStart"/>
      <w:r>
        <w:t>the</w:t>
      </w:r>
      <w:proofErr w:type="spellEnd"/>
      <w:r>
        <w:t xml:space="preserve"> EU </w:t>
      </w:r>
      <w:proofErr w:type="spellStart"/>
      <w:r>
        <w:t>average</w:t>
      </w:r>
      <w:proofErr w:type="spellEnd"/>
      <w:r>
        <w:t xml:space="preserve"> </w:t>
      </w:r>
      <w:proofErr w:type="spellStart"/>
      <w:r>
        <w:t>of</w:t>
      </w:r>
      <w:proofErr w:type="spellEnd"/>
      <w:r>
        <w:t xml:space="preserve"> 14%.</w:t>
      </w:r>
    </w:p>
    <w:p w:rsidRPr="00BB2EAF" w:rsidR="000E4CB2" w:rsidP="000E4CB2" w:rsidRDefault="000E4CB2" w14:paraId="7BB93EA9" w14:textId="0F057767"/>
    <w:p w:rsidRPr="00BB2EAF" w:rsidR="000E4CB2" w:rsidP="000E4CB2" w:rsidRDefault="000E4CB2" w14:paraId="0CA5C6F1" w14:textId="77777777">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11 084 </w:t>
      </w:r>
      <w:proofErr w:type="spellStart"/>
      <w:r>
        <w:t>organisations</w:t>
      </w:r>
      <w:proofErr w:type="spellEnd"/>
      <w:r>
        <w:t xml:space="preserve"> </w:t>
      </w:r>
      <w:proofErr w:type="spellStart"/>
      <w:r>
        <w:t>participated</w:t>
      </w:r>
      <w:proofErr w:type="spellEnd"/>
      <w:r>
        <w:t xml:space="preserve"> </w:t>
      </w:r>
      <w:proofErr w:type="spellStart"/>
      <w:r>
        <w:t>in</w:t>
      </w:r>
      <w:proofErr w:type="spellEnd"/>
      <w:r>
        <w:t xml:space="preserve"> H2020-funded </w:t>
      </w:r>
      <w:proofErr w:type="spellStart"/>
      <w:r>
        <w:t>projects</w:t>
      </w:r>
      <w:proofErr w:type="spellEnd"/>
      <w:r>
        <w:t xml:space="preserve">. </w:t>
      </w:r>
      <w:proofErr w:type="spellStart"/>
      <w:r>
        <w:t>Half</w:t>
      </w:r>
      <w:proofErr w:type="spellEnd"/>
      <w:r>
        <w:t xml:space="preserve"> </w:t>
      </w:r>
      <w:proofErr w:type="spellStart"/>
      <w:r>
        <w:t>of</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were</w:t>
      </w:r>
      <w:proofErr w:type="spellEnd"/>
      <w:r>
        <w:t xml:space="preserve"> </w:t>
      </w:r>
      <w:proofErr w:type="spellStart"/>
      <w:r>
        <w:t>higher</w:t>
      </w:r>
      <w:proofErr w:type="spellEnd"/>
      <w:r>
        <w:t xml:space="preserve"> </w:t>
      </w:r>
      <w:proofErr w:type="spellStart"/>
      <w:r>
        <w:t>or</w:t>
      </w:r>
      <w:proofErr w:type="spellEnd"/>
      <w:r>
        <w:t xml:space="preserve"> </w:t>
      </w:r>
      <w:proofErr w:type="spellStart"/>
      <w:r>
        <w:t>secondary</w:t>
      </w:r>
      <w:proofErr w:type="spellEnd"/>
      <w:r>
        <w:t xml:space="preserve"> </w:t>
      </w:r>
      <w:proofErr w:type="spellStart"/>
      <w:r>
        <w:t>education</w:t>
      </w:r>
      <w:proofErr w:type="spellEnd"/>
      <w:r>
        <w:t xml:space="preserve"> </w:t>
      </w:r>
      <w:proofErr w:type="spellStart"/>
      <w:r>
        <w:t>establishments</w:t>
      </w:r>
      <w:proofErr w:type="spellEnd"/>
      <w:r>
        <w:t xml:space="preserve"> (49.5%), a </w:t>
      </w:r>
      <w:proofErr w:type="spellStart"/>
      <w:r>
        <w:t>quarter</w:t>
      </w:r>
      <w:proofErr w:type="spellEnd"/>
      <w:r>
        <w:t xml:space="preserve"> </w:t>
      </w:r>
      <w:proofErr w:type="spellStart"/>
      <w:r>
        <w:t>were</w:t>
      </w:r>
      <w:proofErr w:type="spellEnd"/>
      <w:r>
        <w:t xml:space="preserve"> </w:t>
      </w:r>
      <w:proofErr w:type="spellStart"/>
      <w:r>
        <w:t>private</w:t>
      </w:r>
      <w:proofErr w:type="spellEnd"/>
      <w:r>
        <w:t xml:space="preserve"> </w:t>
      </w:r>
      <w:proofErr w:type="spellStart"/>
      <w:r>
        <w:t>for-profit</w:t>
      </w:r>
      <w:proofErr w:type="spellEnd"/>
      <w:r>
        <w:t xml:space="preserve"> </w:t>
      </w:r>
      <w:proofErr w:type="spellStart"/>
      <w:r>
        <w:t>entities</w:t>
      </w:r>
      <w:proofErr w:type="spellEnd"/>
      <w:r>
        <w:t xml:space="preserve"> (25%) </w:t>
      </w:r>
      <w:proofErr w:type="spellStart"/>
      <w:r>
        <w:t>and</w:t>
      </w:r>
      <w:proofErr w:type="spellEnd"/>
      <w:r>
        <w:t xml:space="preserve"> 19% </w:t>
      </w:r>
      <w:proofErr w:type="spellStart"/>
      <w:r>
        <w:t>were</w:t>
      </w:r>
      <w:proofErr w:type="spellEnd"/>
      <w:r>
        <w:t xml:space="preserve"> </w:t>
      </w:r>
      <w:proofErr w:type="spellStart"/>
      <w:r>
        <w:t>research</w:t>
      </w:r>
      <w:proofErr w:type="spellEnd"/>
      <w:r>
        <w:t xml:space="preserve"> </w:t>
      </w:r>
      <w:proofErr w:type="spellStart"/>
      <w:r>
        <w:t>organisations</w:t>
      </w:r>
      <w:proofErr w:type="spellEnd"/>
      <w:r>
        <w:t xml:space="preserve">. </w:t>
      </w:r>
      <w:proofErr w:type="spellStart"/>
      <w:r>
        <w:t>Public</w:t>
      </w:r>
      <w:proofErr w:type="spellEnd"/>
      <w:r>
        <w:t xml:space="preserve"> </w:t>
      </w:r>
      <w:proofErr w:type="spellStart"/>
      <w:r>
        <w:t>bodies</w:t>
      </w:r>
      <w:proofErr w:type="spellEnd"/>
      <w:r>
        <w:t xml:space="preserve"> </w:t>
      </w:r>
      <w:proofErr w:type="spellStart"/>
      <w:r>
        <w:t>accounted</w:t>
      </w:r>
      <w:proofErr w:type="spellEnd"/>
      <w:r>
        <w:t xml:space="preserve"> </w:t>
      </w:r>
      <w:proofErr w:type="spellStart"/>
      <w:r>
        <w:t>for</w:t>
      </w:r>
      <w:proofErr w:type="spellEnd"/>
      <w:r>
        <w:t xml:space="preserve"> </w:t>
      </w:r>
      <w:proofErr w:type="spellStart"/>
      <w:r>
        <w:t>just</w:t>
      </w:r>
      <w:proofErr w:type="spellEnd"/>
      <w:r>
        <w:t xml:space="preserve"> 2%. </w:t>
      </w:r>
      <w:proofErr w:type="spellStart"/>
      <w:r>
        <w:t>The</w:t>
      </w:r>
      <w:proofErr w:type="spellEnd"/>
      <w:r>
        <w:t xml:space="preserve"> </w:t>
      </w:r>
      <w:proofErr w:type="spellStart"/>
      <w:r>
        <w:t>top</w:t>
      </w:r>
      <w:proofErr w:type="spellEnd"/>
      <w:r>
        <w:t xml:space="preserve"> </w:t>
      </w:r>
      <w:proofErr w:type="spellStart"/>
      <w:r>
        <w:t>three</w:t>
      </w:r>
      <w:proofErr w:type="spellEnd"/>
      <w:r>
        <w:t xml:space="preserve"> </w:t>
      </w:r>
      <w:proofErr w:type="spellStart"/>
      <w:r>
        <w:t>organisations</w:t>
      </w:r>
      <w:proofErr w:type="spellEnd"/>
      <w:r>
        <w:t xml:space="preserve"> </w:t>
      </w:r>
      <w:proofErr w:type="spellStart"/>
      <w:r>
        <w:t>receiving</w:t>
      </w:r>
      <w:proofErr w:type="spellEnd"/>
      <w:r>
        <w:t xml:space="preserve"> </w:t>
      </w:r>
      <w:proofErr w:type="spellStart"/>
      <w:r>
        <w:t>the</w:t>
      </w:r>
      <w:proofErr w:type="spellEnd"/>
      <w:r>
        <w:t xml:space="preserve"> </w:t>
      </w:r>
      <w:proofErr w:type="spellStart"/>
      <w:r>
        <w:t>most</w:t>
      </w:r>
      <w:proofErr w:type="spellEnd"/>
      <w:r>
        <w:t xml:space="preserve"> </w:t>
      </w:r>
      <w:proofErr w:type="spellStart"/>
      <w:r>
        <w:t>funding</w:t>
      </w:r>
      <w:proofErr w:type="spellEnd"/>
      <w:r>
        <w:t xml:space="preserve"> </w:t>
      </w:r>
      <w:proofErr w:type="spellStart"/>
      <w:r>
        <w:t>from</w:t>
      </w:r>
      <w:proofErr w:type="spellEnd"/>
      <w:r>
        <w:t xml:space="preserve"> H2020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were</w:t>
      </w:r>
      <w:proofErr w:type="spellEnd"/>
      <w:r>
        <w:t xml:space="preserve"> </w:t>
      </w:r>
      <w:proofErr w:type="spellStart"/>
      <w:r>
        <w:t>all</w:t>
      </w:r>
      <w:proofErr w:type="spellEnd"/>
      <w:r>
        <w:t xml:space="preserve"> </w:t>
      </w:r>
      <w:proofErr w:type="spellStart"/>
      <w:r>
        <w:t>universities</w:t>
      </w:r>
      <w:proofErr w:type="spellEnd"/>
      <w:r>
        <w:t xml:space="preserve">: </w:t>
      </w:r>
      <w:proofErr w:type="spellStart"/>
      <w:r>
        <w:t>the</w:t>
      </w:r>
      <w:proofErr w:type="spellEnd"/>
      <w:r>
        <w:t xml:space="preserve"> </w:t>
      </w:r>
      <w:proofErr w:type="spellStart"/>
      <w:r>
        <w:t>Delft</w:t>
      </w:r>
      <w:proofErr w:type="spellEnd"/>
      <w:r>
        <w:t xml:space="preserve"> </w:t>
      </w:r>
      <w:proofErr w:type="spellStart"/>
      <w:r>
        <w:t>University</w:t>
      </w:r>
      <w:proofErr w:type="spellEnd"/>
      <w:r>
        <w:t xml:space="preserve"> </w:t>
      </w:r>
      <w:proofErr w:type="spellStart"/>
      <w:r>
        <w:t>of</w:t>
      </w:r>
      <w:proofErr w:type="spellEnd"/>
      <w:r>
        <w:t xml:space="preserve"> Technology (EUR 319.6 m), </w:t>
      </w:r>
      <w:proofErr w:type="spellStart"/>
      <w:r>
        <w:t>Utrecht</w:t>
      </w:r>
      <w:proofErr w:type="spellEnd"/>
      <w:r>
        <w:t xml:space="preserve"> </w:t>
      </w:r>
      <w:proofErr w:type="spellStart"/>
      <w:r>
        <w:t>University</w:t>
      </w:r>
      <w:proofErr w:type="spellEnd"/>
      <w:r>
        <w:t xml:space="preserve"> (EUR 240 m) </w:t>
      </w:r>
      <w:proofErr w:type="spellStart"/>
      <w:r>
        <w:t>and</w:t>
      </w:r>
      <w:proofErr w:type="spellEnd"/>
      <w:r>
        <w:t xml:space="preserve"> </w:t>
      </w:r>
      <w:proofErr w:type="spellStart"/>
      <w:r>
        <w:t>Amsterdam</w:t>
      </w:r>
      <w:proofErr w:type="spellEnd"/>
      <w:r>
        <w:t xml:space="preserve"> </w:t>
      </w:r>
      <w:proofErr w:type="spellStart"/>
      <w:r>
        <w:t>University</w:t>
      </w:r>
      <w:proofErr w:type="spellEnd"/>
      <w:r>
        <w:t xml:space="preserve"> (EUR 206 m).</w:t>
      </w:r>
    </w:p>
    <w:p w:rsidRPr="00BB2EAF" w:rsidR="000E4CB2" w:rsidP="000E4CB2" w:rsidRDefault="000E4CB2" w14:paraId="4ECDD49B" w14:textId="77777777"/>
    <w:p w:rsidR="000B4AD2" w:rsidP="000E4CB2" w:rsidRDefault="000E4CB2" w14:paraId="1B31CE82" w14:textId="77777777">
      <w:proofErr w:type="spellStart"/>
      <w:r>
        <w:lastRenderedPageBreak/>
        <w:t>By</w:t>
      </w:r>
      <w:proofErr w:type="spellEnd"/>
      <w:r>
        <w:t xml:space="preserve"> </w:t>
      </w:r>
      <w:proofErr w:type="spellStart"/>
      <w:r>
        <w:t>thematic</w:t>
      </w:r>
      <w:proofErr w:type="spellEnd"/>
      <w:r>
        <w:t xml:space="preserve"> </w:t>
      </w:r>
      <w:proofErr w:type="spellStart"/>
      <w:r>
        <w:t>priority</w:t>
      </w:r>
      <w:proofErr w:type="spellEnd"/>
      <w:r>
        <w:t xml:space="preserve">, </w:t>
      </w:r>
      <w:proofErr w:type="spellStart"/>
      <w:r>
        <w:t>the</w:t>
      </w:r>
      <w:proofErr w:type="spellEnd"/>
      <w:r>
        <w:t xml:space="preserve"> </w:t>
      </w:r>
      <w:proofErr w:type="spellStart"/>
      <w:r>
        <w:t>most</w:t>
      </w:r>
      <w:proofErr w:type="spellEnd"/>
      <w:r>
        <w:t xml:space="preserve"> </w:t>
      </w:r>
      <w:proofErr w:type="spellStart"/>
      <w:r>
        <w:t>funding</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Societal</w:t>
      </w:r>
      <w:proofErr w:type="spellEnd"/>
      <w:r>
        <w:t xml:space="preserve"> </w:t>
      </w:r>
      <w:proofErr w:type="spellStart"/>
      <w:r>
        <w:t>Challenges</w:t>
      </w:r>
      <w:proofErr w:type="spellEnd"/>
      <w:r>
        <w:t xml:space="preserve"> (EUR 2.2 </w:t>
      </w:r>
      <w:proofErr w:type="spellStart"/>
      <w:r>
        <w:t>bn</w:t>
      </w:r>
      <w:proofErr w:type="spellEnd"/>
      <w:r>
        <w:t xml:space="preserve">). </w:t>
      </w:r>
      <w:proofErr w:type="spellStart"/>
      <w:r>
        <w:t>This</w:t>
      </w:r>
      <w:proofErr w:type="spellEnd"/>
      <w:r>
        <w:t xml:space="preserve"> </w:t>
      </w:r>
      <w:proofErr w:type="spellStart"/>
      <w:r>
        <w:t>was</w:t>
      </w:r>
      <w:proofErr w:type="spellEnd"/>
      <w:r>
        <w:t xml:space="preserve"> </w:t>
      </w:r>
      <w:proofErr w:type="spellStart"/>
      <w:r>
        <w:t>followed</w:t>
      </w:r>
      <w:proofErr w:type="spellEnd"/>
      <w:r>
        <w:t xml:space="preserve"> </w:t>
      </w:r>
      <w:proofErr w:type="spellStart"/>
      <w:r>
        <w:t>by</w:t>
      </w:r>
      <w:proofErr w:type="spellEnd"/>
      <w:r>
        <w:t xml:space="preserve"> </w:t>
      </w:r>
      <w:proofErr w:type="spellStart"/>
      <w:r>
        <w:t>Excellent</w:t>
      </w:r>
      <w:proofErr w:type="spellEnd"/>
      <w:r>
        <w:t xml:space="preserve"> Science (EUR 2.2 </w:t>
      </w:r>
      <w:proofErr w:type="spellStart"/>
      <w:r>
        <w:t>bn</w:t>
      </w:r>
      <w:proofErr w:type="spellEnd"/>
      <w:r>
        <w:t xml:space="preserve">), </w:t>
      </w:r>
      <w:proofErr w:type="spellStart"/>
      <w:r>
        <w:t>Industrial</w:t>
      </w:r>
      <w:proofErr w:type="spellEnd"/>
      <w:r>
        <w:t xml:space="preserve"> </w:t>
      </w:r>
      <w:proofErr w:type="spellStart"/>
      <w:r>
        <w:t>Leadership</w:t>
      </w:r>
      <w:proofErr w:type="spellEnd"/>
      <w:r>
        <w:t xml:space="preserve"> (EUR 890 m) </w:t>
      </w:r>
      <w:proofErr w:type="spellStart"/>
      <w:r>
        <w:t>and</w:t>
      </w:r>
      <w:proofErr w:type="spellEnd"/>
      <w:r>
        <w:t xml:space="preserve"> Science </w:t>
      </w:r>
      <w:proofErr w:type="spellStart"/>
      <w:r>
        <w:t>with</w:t>
      </w:r>
      <w:proofErr w:type="spellEnd"/>
      <w:r>
        <w:t xml:space="preserve"> </w:t>
      </w:r>
      <w:proofErr w:type="spellStart"/>
      <w:r>
        <w:t>and</w:t>
      </w:r>
      <w:proofErr w:type="spellEnd"/>
      <w:r>
        <w:t xml:space="preserve"> </w:t>
      </w:r>
      <w:proofErr w:type="spellStart"/>
      <w:r>
        <w:t>for</w:t>
      </w:r>
      <w:proofErr w:type="spellEnd"/>
      <w:r>
        <w:t xml:space="preserve"> </w:t>
      </w:r>
      <w:proofErr w:type="spellStart"/>
      <w:r>
        <w:t>Society</w:t>
      </w:r>
      <w:proofErr w:type="spellEnd"/>
      <w:r>
        <w:t xml:space="preserve"> (EUR 36 m).</w:t>
      </w:r>
    </w:p>
    <w:p w:rsidRPr="00BB2EAF" w:rsidR="000E4CB2" w:rsidP="000E4CB2" w:rsidRDefault="000E4CB2" w14:paraId="53D7D4E1" w14:textId="3FA43FD6"/>
    <w:p w:rsidRPr="00BB2EAF" w:rsidR="000E4CB2" w:rsidP="000E4CB2" w:rsidRDefault="000E4CB2" w14:paraId="1A0EA923" w14:textId="77777777">
      <w:pPr>
        <w:numPr>
          <w:ilvl w:val="0"/>
          <w:numId w:val="5"/>
        </w:numPr>
        <w:overflowPunct/>
        <w:autoSpaceDE/>
        <w:autoSpaceDN/>
        <w:adjustRightInd/>
        <w:textAlignment w:val="auto"/>
      </w:pPr>
      <w:proofErr w:type="spellStart"/>
      <w:r>
        <w:rPr>
          <w:b/>
        </w:rPr>
        <w:t>Portugal</w:t>
      </w:r>
      <w:proofErr w:type="spellEnd"/>
      <w:r>
        <w:rPr>
          <w:b/>
        </w:rPr>
        <w:t xml:space="preserve">: </w:t>
      </w:r>
      <w:proofErr w:type="spellStart"/>
      <w:r>
        <w:t>In</w:t>
      </w:r>
      <w:proofErr w:type="spellEnd"/>
      <w:r>
        <w:t xml:space="preserve"> </w:t>
      </w:r>
      <w:proofErr w:type="spellStart"/>
      <w:r>
        <w:t>Portugal</w:t>
      </w:r>
      <w:proofErr w:type="spellEnd"/>
      <w:r>
        <w:t xml:space="preserve">, </w:t>
      </w:r>
      <w:proofErr w:type="spellStart"/>
      <w:r>
        <w:t>participants</w:t>
      </w:r>
      <w:proofErr w:type="spellEnd"/>
      <w:r>
        <w:t xml:space="preserve"> </w:t>
      </w:r>
      <w:proofErr w:type="spellStart"/>
      <w:r>
        <w:t>received</w:t>
      </w:r>
      <w:proofErr w:type="spellEnd"/>
      <w:r>
        <w:t xml:space="preserve"> EUR 1.15 </w:t>
      </w:r>
      <w:proofErr w:type="spellStart"/>
      <w:r>
        <w:t>bn</w:t>
      </w:r>
      <w:proofErr w:type="spellEnd"/>
      <w:r>
        <w:t xml:space="preserve"> </w:t>
      </w:r>
      <w:proofErr w:type="spellStart"/>
      <w:r>
        <w:t>from</w:t>
      </w:r>
      <w:proofErr w:type="spellEnd"/>
      <w:r>
        <w:t xml:space="preserve"> </w:t>
      </w:r>
      <w:proofErr w:type="spellStart"/>
      <w:r>
        <w:t>the</w:t>
      </w:r>
      <w:proofErr w:type="spellEnd"/>
      <w:r>
        <w:t xml:space="preserve"> H2020 </w:t>
      </w:r>
      <w:proofErr w:type="spellStart"/>
      <w:r>
        <w:t>funds</w:t>
      </w:r>
      <w:proofErr w:type="spellEnd"/>
      <w:r>
        <w:t xml:space="preserve">, </w:t>
      </w:r>
      <w:proofErr w:type="spellStart"/>
      <w:r>
        <w:t>ranking</w:t>
      </w:r>
      <w:proofErr w:type="spellEnd"/>
      <w:r>
        <w:t xml:space="preserve"> 14th </w:t>
      </w:r>
      <w:proofErr w:type="spellStart"/>
      <w:r>
        <w:t>out</w:t>
      </w:r>
      <w:proofErr w:type="spellEnd"/>
      <w:r>
        <w:t xml:space="preserve"> </w:t>
      </w:r>
      <w:proofErr w:type="spellStart"/>
      <w:r>
        <w:t>of</w:t>
      </w:r>
      <w:proofErr w:type="spellEnd"/>
      <w:r>
        <w:t xml:space="preserve"> 28 EU </w:t>
      </w:r>
      <w:proofErr w:type="spellStart"/>
      <w:r>
        <w:t>Member</w:t>
      </w:r>
      <w:proofErr w:type="spellEnd"/>
      <w:r>
        <w:t xml:space="preserve"> States </w:t>
      </w:r>
      <w:proofErr w:type="spellStart"/>
      <w:r>
        <w:t>for</w:t>
      </w:r>
      <w:proofErr w:type="spellEnd"/>
      <w:r>
        <w:t xml:space="preserve"> </w:t>
      </w:r>
      <w:proofErr w:type="spellStart"/>
      <w:r>
        <w:t>funding</w:t>
      </w:r>
      <w:proofErr w:type="spellEnd"/>
      <w:r>
        <w:t xml:space="preserve"> </w:t>
      </w:r>
      <w:proofErr w:type="spellStart"/>
      <w:r>
        <w:t>received</w:t>
      </w:r>
      <w:proofErr w:type="spellEnd"/>
      <w:r>
        <w:t xml:space="preserve">. </w:t>
      </w:r>
      <w:proofErr w:type="spellStart"/>
      <w:r>
        <w:t>Proposals</w:t>
      </w:r>
      <w:proofErr w:type="spellEnd"/>
      <w:r>
        <w:t xml:space="preserve"> </w:t>
      </w:r>
      <w:proofErr w:type="spellStart"/>
      <w:r>
        <w:t>in</w:t>
      </w:r>
      <w:proofErr w:type="spellEnd"/>
      <w:r>
        <w:t xml:space="preserve"> </w:t>
      </w:r>
      <w:proofErr w:type="spellStart"/>
      <w:r>
        <w:t>Portugal</w:t>
      </w:r>
      <w:proofErr w:type="spellEnd"/>
      <w:r>
        <w:t xml:space="preserve"> </w:t>
      </w:r>
      <w:proofErr w:type="spellStart"/>
      <w:r>
        <w:t>had</w:t>
      </w:r>
      <w:proofErr w:type="spellEnd"/>
      <w:r>
        <w:t xml:space="preserve"> a 13% </w:t>
      </w:r>
      <w:proofErr w:type="spellStart"/>
      <w:r>
        <w:t>success</w:t>
      </w:r>
      <w:proofErr w:type="spellEnd"/>
      <w:r>
        <w:t xml:space="preserve"> </w:t>
      </w:r>
      <w:proofErr w:type="spellStart"/>
      <w:r>
        <w:t>rate</w:t>
      </w:r>
      <w:proofErr w:type="spellEnd"/>
      <w:r>
        <w:t xml:space="preserve">, </w:t>
      </w:r>
      <w:proofErr w:type="spellStart"/>
      <w:r>
        <w:t>compared</w:t>
      </w:r>
      <w:proofErr w:type="spellEnd"/>
      <w:r>
        <w:t xml:space="preserve"> </w:t>
      </w:r>
      <w:proofErr w:type="spellStart"/>
      <w:r>
        <w:t>to</w:t>
      </w:r>
      <w:proofErr w:type="spellEnd"/>
      <w:r>
        <w:t xml:space="preserve"> </w:t>
      </w:r>
      <w:proofErr w:type="spellStart"/>
      <w:r>
        <w:t>the</w:t>
      </w:r>
      <w:proofErr w:type="spellEnd"/>
      <w:r>
        <w:t xml:space="preserve"> EU </w:t>
      </w:r>
      <w:proofErr w:type="spellStart"/>
      <w:r>
        <w:t>average</w:t>
      </w:r>
      <w:proofErr w:type="spellEnd"/>
      <w:r>
        <w:t xml:space="preserve"> </w:t>
      </w:r>
      <w:proofErr w:type="spellStart"/>
      <w:r>
        <w:t>of</w:t>
      </w:r>
      <w:proofErr w:type="spellEnd"/>
      <w:r>
        <w:t xml:space="preserve"> 14%.</w:t>
      </w:r>
    </w:p>
    <w:p w:rsidRPr="00BB2EAF" w:rsidR="000E4CB2" w:rsidP="000E4CB2" w:rsidRDefault="000E4CB2" w14:paraId="3F7B5EAF" w14:textId="77777777"/>
    <w:p w:rsidR="000B4AD2" w:rsidP="000E4CB2" w:rsidRDefault="000E4CB2" w14:paraId="115856FA" w14:textId="77777777">
      <w:proofErr w:type="spellStart"/>
      <w:r>
        <w:t>Over</w:t>
      </w:r>
      <w:proofErr w:type="spellEnd"/>
      <w:r>
        <w:t xml:space="preserve"> </w:t>
      </w:r>
      <w:proofErr w:type="spellStart"/>
      <w:r>
        <w:t>the</w:t>
      </w:r>
      <w:proofErr w:type="spellEnd"/>
      <w:r>
        <w:t xml:space="preserve"> </w:t>
      </w:r>
      <w:proofErr w:type="spellStart"/>
      <w:r>
        <w:t>course</w:t>
      </w:r>
      <w:proofErr w:type="spellEnd"/>
      <w:r>
        <w:t xml:space="preserve"> </w:t>
      </w:r>
      <w:proofErr w:type="spellStart"/>
      <w:r>
        <w:t>of</w:t>
      </w:r>
      <w:proofErr w:type="spellEnd"/>
      <w:r>
        <w:t xml:space="preserve"> </w:t>
      </w:r>
      <w:proofErr w:type="spellStart"/>
      <w:r>
        <w:t>the</w:t>
      </w:r>
      <w:proofErr w:type="spellEnd"/>
      <w:r>
        <w:t xml:space="preserve"> H2020 </w:t>
      </w:r>
      <w:proofErr w:type="spellStart"/>
      <w:r>
        <w:t>programme</w:t>
      </w:r>
      <w:proofErr w:type="spellEnd"/>
      <w:r>
        <w:t xml:space="preserve">, 3 951 </w:t>
      </w:r>
      <w:proofErr w:type="spellStart"/>
      <w:r>
        <w:t>organisations</w:t>
      </w:r>
      <w:proofErr w:type="spellEnd"/>
      <w:r>
        <w:t xml:space="preserve"> </w:t>
      </w:r>
      <w:proofErr w:type="spellStart"/>
      <w:r>
        <w:t>participated</w:t>
      </w:r>
      <w:proofErr w:type="spellEnd"/>
      <w:r>
        <w:t xml:space="preserve"> </w:t>
      </w:r>
      <w:proofErr w:type="spellStart"/>
      <w:r>
        <w:t>in</w:t>
      </w:r>
      <w:proofErr w:type="spellEnd"/>
      <w:r>
        <w:t xml:space="preserve"> EU-</w:t>
      </w:r>
      <w:proofErr w:type="spellStart"/>
      <w:r>
        <w:t>funded</w:t>
      </w:r>
      <w:proofErr w:type="spellEnd"/>
      <w:r>
        <w:t xml:space="preserve"> </w:t>
      </w:r>
      <w:proofErr w:type="spellStart"/>
      <w:r>
        <w:t>projects</w:t>
      </w:r>
      <w:proofErr w:type="spellEnd"/>
      <w:r w:rsidRPr="00BB2EAF">
        <w:rPr>
          <w:sz w:val="24"/>
          <w:szCs w:val="24"/>
          <w:vertAlign w:val="superscript"/>
        </w:rPr>
        <w:footnoteReference w:id="4"/>
      </w:r>
      <w:r>
        <w:t xml:space="preserve">. </w:t>
      </w:r>
      <w:proofErr w:type="spellStart"/>
      <w:r>
        <w:t>Research</w:t>
      </w:r>
      <w:proofErr w:type="spellEnd"/>
      <w:r>
        <w:t xml:space="preserve"> </w:t>
      </w:r>
      <w:proofErr w:type="spellStart"/>
      <w:r>
        <w:t>organisations</w:t>
      </w:r>
      <w:proofErr w:type="spellEnd"/>
      <w:r>
        <w:t xml:space="preserve"> </w:t>
      </w:r>
      <w:proofErr w:type="spellStart"/>
      <w:r>
        <w:t>accounted</w:t>
      </w:r>
      <w:proofErr w:type="spellEnd"/>
      <w:r>
        <w:t xml:space="preserve"> </w:t>
      </w:r>
      <w:proofErr w:type="spellStart"/>
      <w:r>
        <w:t>for</w:t>
      </w:r>
      <w:proofErr w:type="spellEnd"/>
      <w:r>
        <w:t xml:space="preserve"> 38%, </w:t>
      </w:r>
      <w:proofErr w:type="spellStart"/>
      <w:r>
        <w:t>with</w:t>
      </w:r>
      <w:proofErr w:type="spellEnd"/>
      <w:r>
        <w:t xml:space="preserve"> </w:t>
      </w:r>
      <w:proofErr w:type="spellStart"/>
      <w:r>
        <w:t>higher</w:t>
      </w:r>
      <w:proofErr w:type="spellEnd"/>
      <w:r>
        <w:t xml:space="preserve"> </w:t>
      </w:r>
      <w:proofErr w:type="spellStart"/>
      <w:r>
        <w:t>or</w:t>
      </w:r>
      <w:proofErr w:type="spellEnd"/>
      <w:r>
        <w:t xml:space="preserve"> </w:t>
      </w:r>
      <w:proofErr w:type="spellStart"/>
      <w:r>
        <w:t>secondary</w:t>
      </w:r>
      <w:proofErr w:type="spellEnd"/>
      <w:r>
        <w:t xml:space="preserve"> </w:t>
      </w:r>
      <w:proofErr w:type="spellStart"/>
      <w:r>
        <w:t>education</w:t>
      </w:r>
      <w:proofErr w:type="spellEnd"/>
      <w:r>
        <w:t xml:space="preserve"> </w:t>
      </w:r>
      <w:proofErr w:type="spellStart"/>
      <w:r>
        <w:t>establishments</w:t>
      </w:r>
      <w:proofErr w:type="spellEnd"/>
      <w:r>
        <w:t xml:space="preserve"> </w:t>
      </w:r>
      <w:proofErr w:type="spellStart"/>
      <w:r>
        <w:t>and</w:t>
      </w:r>
      <w:proofErr w:type="spellEnd"/>
      <w:r>
        <w:t xml:space="preserve"> </w:t>
      </w:r>
      <w:proofErr w:type="spellStart"/>
      <w:r>
        <w:t>private</w:t>
      </w:r>
      <w:proofErr w:type="spellEnd"/>
      <w:r>
        <w:t xml:space="preserve"> </w:t>
      </w:r>
      <w:proofErr w:type="spellStart"/>
      <w:r>
        <w:t>for-profit</w:t>
      </w:r>
      <w:proofErr w:type="spellEnd"/>
      <w:r>
        <w:t xml:space="preserve"> </w:t>
      </w:r>
      <w:proofErr w:type="spellStart"/>
      <w:r>
        <w:t>entities</w:t>
      </w:r>
      <w:proofErr w:type="spellEnd"/>
      <w:r>
        <w:t xml:space="preserve"> </w:t>
      </w:r>
      <w:proofErr w:type="spellStart"/>
      <w:r>
        <w:t>both</w:t>
      </w:r>
      <w:proofErr w:type="spellEnd"/>
      <w:r>
        <w:t xml:space="preserve"> </w:t>
      </w:r>
      <w:proofErr w:type="spellStart"/>
      <w:r>
        <w:t>accounting</w:t>
      </w:r>
      <w:proofErr w:type="spellEnd"/>
      <w:r>
        <w:t xml:space="preserve"> </w:t>
      </w:r>
      <w:proofErr w:type="spellStart"/>
      <w:r>
        <w:t>for</w:t>
      </w:r>
      <w:proofErr w:type="spellEnd"/>
      <w:r>
        <w:t xml:space="preserve"> 27%. </w:t>
      </w:r>
      <w:proofErr w:type="spellStart"/>
      <w:r>
        <w:t>Public</w:t>
      </w:r>
      <w:proofErr w:type="spellEnd"/>
      <w:r>
        <w:t xml:space="preserve"> </w:t>
      </w:r>
      <w:proofErr w:type="spellStart"/>
      <w:r>
        <w:t>bodies</w:t>
      </w:r>
      <w:proofErr w:type="spellEnd"/>
      <w:r>
        <w:t xml:space="preserve"> </w:t>
      </w:r>
      <w:proofErr w:type="spellStart"/>
      <w:r>
        <w:t>accounted</w:t>
      </w:r>
      <w:proofErr w:type="spellEnd"/>
      <w:r>
        <w:t xml:space="preserve"> </w:t>
      </w:r>
      <w:proofErr w:type="spellStart"/>
      <w:r>
        <w:t>for</w:t>
      </w:r>
      <w:proofErr w:type="spellEnd"/>
      <w:r>
        <w:t xml:space="preserve"> 5%. </w:t>
      </w:r>
      <w:proofErr w:type="spellStart"/>
      <w:r>
        <w:t>The</w:t>
      </w:r>
      <w:proofErr w:type="spellEnd"/>
      <w:r>
        <w:t xml:space="preserve"> </w:t>
      </w:r>
      <w:proofErr w:type="spellStart"/>
      <w:r>
        <w:t>organisations</w:t>
      </w:r>
      <w:proofErr w:type="spellEnd"/>
      <w:r>
        <w:t xml:space="preserve"> </w:t>
      </w:r>
      <w:proofErr w:type="spellStart"/>
      <w:r>
        <w:t>receiving</w:t>
      </w:r>
      <w:proofErr w:type="spellEnd"/>
      <w:r>
        <w:t xml:space="preserve"> </w:t>
      </w:r>
      <w:proofErr w:type="spellStart"/>
      <w:r>
        <w:t>the</w:t>
      </w:r>
      <w:proofErr w:type="spellEnd"/>
      <w:r>
        <w:t xml:space="preserve"> </w:t>
      </w:r>
      <w:proofErr w:type="spellStart"/>
      <w:r>
        <w:t>most</w:t>
      </w:r>
      <w:proofErr w:type="spellEnd"/>
      <w:r>
        <w:t xml:space="preserve"> </w:t>
      </w:r>
      <w:proofErr w:type="spellStart"/>
      <w:r>
        <w:t>funding</w:t>
      </w:r>
      <w:proofErr w:type="spellEnd"/>
      <w:r>
        <w:t xml:space="preserve"> </w:t>
      </w:r>
      <w:proofErr w:type="spellStart"/>
      <w:r>
        <w:t>from</w:t>
      </w:r>
      <w:proofErr w:type="spellEnd"/>
      <w:r>
        <w:t xml:space="preserve"> H2020 </w:t>
      </w:r>
      <w:proofErr w:type="spellStart"/>
      <w:r>
        <w:t>in</w:t>
      </w:r>
      <w:proofErr w:type="spellEnd"/>
      <w:r>
        <w:t xml:space="preserve"> </w:t>
      </w:r>
      <w:proofErr w:type="spellStart"/>
      <w:r>
        <w:t>Portugal</w:t>
      </w:r>
      <w:proofErr w:type="spellEnd"/>
      <w:r>
        <w:t xml:space="preserve"> </w:t>
      </w:r>
      <w:proofErr w:type="spellStart"/>
      <w:r>
        <w:t>were</w:t>
      </w:r>
      <w:proofErr w:type="spellEnd"/>
      <w:r>
        <w:t xml:space="preserve"> </w:t>
      </w:r>
      <w:proofErr w:type="spellStart"/>
      <w:r>
        <w:t>Nova</w:t>
      </w:r>
      <w:proofErr w:type="spellEnd"/>
      <w:r>
        <w:t xml:space="preserve"> </w:t>
      </w:r>
      <w:proofErr w:type="spellStart"/>
      <w:r>
        <w:t>University</w:t>
      </w:r>
      <w:proofErr w:type="spellEnd"/>
      <w:r>
        <w:t xml:space="preserve"> </w:t>
      </w:r>
      <w:proofErr w:type="spellStart"/>
      <w:r>
        <w:t>Lisbon</w:t>
      </w:r>
      <w:proofErr w:type="spellEnd"/>
      <w:r>
        <w:t xml:space="preserve"> (EUR 42.6 m), </w:t>
      </w:r>
      <w:proofErr w:type="spellStart"/>
      <w:r>
        <w:t>Coimbra</w:t>
      </w:r>
      <w:proofErr w:type="spellEnd"/>
      <w:r>
        <w:t xml:space="preserve"> </w:t>
      </w:r>
      <w:proofErr w:type="spellStart"/>
      <w:r>
        <w:t>University</w:t>
      </w:r>
      <w:proofErr w:type="spellEnd"/>
      <w:r>
        <w:t xml:space="preserve"> (EUR 41.6 m) </w:t>
      </w:r>
      <w:proofErr w:type="spellStart"/>
      <w:r>
        <w:t>and</w:t>
      </w:r>
      <w:proofErr w:type="spellEnd"/>
      <w:r>
        <w:t xml:space="preserve"> </w:t>
      </w:r>
      <w:proofErr w:type="spellStart"/>
      <w:r>
        <w:t>Minho</w:t>
      </w:r>
      <w:proofErr w:type="spellEnd"/>
      <w:r>
        <w:t xml:space="preserve"> </w:t>
      </w:r>
      <w:proofErr w:type="spellStart"/>
      <w:r>
        <w:t>University</w:t>
      </w:r>
      <w:proofErr w:type="spellEnd"/>
      <w:r>
        <w:t xml:space="preserve"> (EUR 39.4 m).</w:t>
      </w:r>
    </w:p>
    <w:p w:rsidRPr="00BB2EAF" w:rsidR="000E4CB2" w:rsidP="000E4CB2" w:rsidRDefault="000E4CB2" w14:paraId="531B8C69" w14:textId="60CC1BEE"/>
    <w:p w:rsidRPr="00BB2EAF" w:rsidR="000E4CB2" w:rsidP="000E4CB2" w:rsidRDefault="000E4CB2" w14:paraId="62E68BE8" w14:textId="77777777">
      <w:pPr>
        <w:rPr>
          <w:b/>
          <w:bCs/>
        </w:rPr>
      </w:pPr>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projects</w:t>
      </w:r>
      <w:proofErr w:type="spellEnd"/>
      <w:r>
        <w:t xml:space="preserve"> </w:t>
      </w:r>
      <w:proofErr w:type="spellStart"/>
      <w:r>
        <w:t>funded</w:t>
      </w:r>
      <w:proofErr w:type="spellEnd"/>
      <w:r>
        <w:t xml:space="preserve"> </w:t>
      </w:r>
      <w:proofErr w:type="spellStart"/>
      <w:r>
        <w:t>in</w:t>
      </w:r>
      <w:proofErr w:type="spellEnd"/>
      <w:r>
        <w:t xml:space="preserve"> </w:t>
      </w:r>
      <w:proofErr w:type="spellStart"/>
      <w:r>
        <w:t>Portugal</w:t>
      </w:r>
      <w:proofErr w:type="spellEnd"/>
      <w:r>
        <w:t xml:space="preserve"> </w:t>
      </w:r>
      <w:proofErr w:type="spellStart"/>
      <w:r>
        <w:t>by</w:t>
      </w:r>
      <w:proofErr w:type="spellEnd"/>
      <w:r>
        <w:t xml:space="preserve"> </w:t>
      </w:r>
      <w:proofErr w:type="spellStart"/>
      <w:r>
        <w:t>thematic</w:t>
      </w:r>
      <w:proofErr w:type="spellEnd"/>
      <w:r>
        <w:t xml:space="preserve"> </w:t>
      </w:r>
      <w:proofErr w:type="spellStart"/>
      <w:r>
        <w:t>priority</w:t>
      </w:r>
      <w:proofErr w:type="spellEnd"/>
      <w:r>
        <w:t xml:space="preserve">, EUR 454 m </w:t>
      </w:r>
      <w:proofErr w:type="spellStart"/>
      <w:r>
        <w:t>went</w:t>
      </w:r>
      <w:proofErr w:type="spellEnd"/>
      <w:r>
        <w:t xml:space="preserve"> </w:t>
      </w:r>
      <w:proofErr w:type="spellStart"/>
      <w:r>
        <w:t>towards</w:t>
      </w:r>
      <w:proofErr w:type="spellEnd"/>
      <w:r>
        <w:t xml:space="preserve"> </w:t>
      </w:r>
      <w:proofErr w:type="spellStart"/>
      <w:r>
        <w:t>projects</w:t>
      </w:r>
      <w:proofErr w:type="spellEnd"/>
      <w:r>
        <w:t xml:space="preserve"> </w:t>
      </w:r>
      <w:proofErr w:type="spellStart"/>
      <w:r>
        <w:t>under</w:t>
      </w:r>
      <w:proofErr w:type="spellEnd"/>
      <w:r>
        <w:t xml:space="preserve"> </w:t>
      </w:r>
      <w:proofErr w:type="spellStart"/>
      <w:r>
        <w:t>Societal</w:t>
      </w:r>
      <w:proofErr w:type="spellEnd"/>
      <w:r>
        <w:t xml:space="preserve"> </w:t>
      </w:r>
      <w:proofErr w:type="spellStart"/>
      <w:r>
        <w:t>Challenges</w:t>
      </w:r>
      <w:proofErr w:type="spellEnd"/>
      <w:r>
        <w:t xml:space="preserve">, EUR 316 m </w:t>
      </w:r>
      <w:proofErr w:type="spellStart"/>
      <w:r>
        <w:t>to</w:t>
      </w:r>
      <w:proofErr w:type="spellEnd"/>
      <w:r>
        <w:t xml:space="preserve"> </w:t>
      </w:r>
      <w:proofErr w:type="spellStart"/>
      <w:r>
        <w:t>Excellent</w:t>
      </w:r>
      <w:proofErr w:type="spellEnd"/>
      <w:r>
        <w:t xml:space="preserve"> Science </w:t>
      </w:r>
      <w:proofErr w:type="spellStart"/>
      <w:r>
        <w:t>projects</w:t>
      </w:r>
      <w:proofErr w:type="spellEnd"/>
      <w:r>
        <w:t xml:space="preserve"> </w:t>
      </w:r>
      <w:proofErr w:type="spellStart"/>
      <w:r>
        <w:t>and</w:t>
      </w:r>
      <w:proofErr w:type="spellEnd"/>
      <w:r>
        <w:t xml:space="preserve"> EUR 244 m </w:t>
      </w:r>
      <w:proofErr w:type="spellStart"/>
      <w:r>
        <w:t>to</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projects</w:t>
      </w:r>
      <w:proofErr w:type="spellEnd"/>
      <w:r>
        <w:t xml:space="preserve">. </w:t>
      </w:r>
      <w:proofErr w:type="spellStart"/>
      <w:r>
        <w:t>Projects</w:t>
      </w:r>
      <w:proofErr w:type="spellEnd"/>
      <w:r>
        <w:t xml:space="preserve"> </w:t>
      </w:r>
      <w:proofErr w:type="spellStart"/>
      <w:r>
        <w:t>on</w:t>
      </w:r>
      <w:proofErr w:type="spellEnd"/>
      <w:r>
        <w:t xml:space="preserve"> </w:t>
      </w:r>
      <w:proofErr w:type="spellStart"/>
      <w:r>
        <w:t>Spreading</w:t>
      </w:r>
      <w:proofErr w:type="spellEnd"/>
      <w:r>
        <w:t xml:space="preserve"> </w:t>
      </w:r>
      <w:proofErr w:type="spellStart"/>
      <w:r>
        <w:t>Excellence</w:t>
      </w:r>
      <w:proofErr w:type="spellEnd"/>
      <w:r>
        <w:t xml:space="preserve"> </w:t>
      </w:r>
      <w:proofErr w:type="spellStart"/>
      <w:r>
        <w:t>and</w:t>
      </w:r>
      <w:proofErr w:type="spellEnd"/>
      <w:r>
        <w:t xml:space="preserve"> </w:t>
      </w:r>
      <w:proofErr w:type="spellStart"/>
      <w:r>
        <w:t>Widening</w:t>
      </w:r>
      <w:proofErr w:type="spellEnd"/>
      <w:r>
        <w:t xml:space="preserve"> </w:t>
      </w:r>
      <w:proofErr w:type="spellStart"/>
      <w:r>
        <w:t>Participation</w:t>
      </w:r>
      <w:proofErr w:type="spellEnd"/>
      <w:r>
        <w:t xml:space="preserve"> </w:t>
      </w:r>
      <w:proofErr w:type="spellStart"/>
      <w:r>
        <w:t>received</w:t>
      </w:r>
      <w:proofErr w:type="spellEnd"/>
      <w:r>
        <w:t xml:space="preserve"> EUR 102.5 m </w:t>
      </w:r>
      <w:proofErr w:type="spellStart"/>
      <w:r>
        <w:t>and</w:t>
      </w:r>
      <w:proofErr w:type="spellEnd"/>
      <w:r>
        <w:t xml:space="preserve"> Science </w:t>
      </w:r>
      <w:proofErr w:type="spellStart"/>
      <w:r>
        <w:t>with</w:t>
      </w:r>
      <w:proofErr w:type="spellEnd"/>
      <w:r>
        <w:t xml:space="preserve"> </w:t>
      </w:r>
      <w:proofErr w:type="spellStart"/>
      <w:r>
        <w:t>and</w:t>
      </w:r>
      <w:proofErr w:type="spellEnd"/>
      <w:r>
        <w:t xml:space="preserve"> </w:t>
      </w:r>
      <w:proofErr w:type="spellStart"/>
      <w:r>
        <w:t>for</w:t>
      </w:r>
      <w:proofErr w:type="spellEnd"/>
      <w:r>
        <w:t xml:space="preserve"> </w:t>
      </w:r>
      <w:proofErr w:type="spellStart"/>
      <w:r>
        <w:t>Society</w:t>
      </w:r>
      <w:proofErr w:type="spellEnd"/>
      <w:r>
        <w:t xml:space="preserve"> </w:t>
      </w:r>
      <w:proofErr w:type="spellStart"/>
      <w:r>
        <w:t>projects</w:t>
      </w:r>
      <w:proofErr w:type="spellEnd"/>
      <w:r>
        <w:t xml:space="preserve"> </w:t>
      </w:r>
      <w:proofErr w:type="spellStart"/>
      <w:r>
        <w:t>received</w:t>
      </w:r>
      <w:proofErr w:type="spellEnd"/>
      <w:r>
        <w:t xml:space="preserve"> EUR 12.5 m, </w:t>
      </w:r>
      <w:proofErr w:type="spellStart"/>
      <w:r>
        <w:t>with</w:t>
      </w:r>
      <w:proofErr w:type="spellEnd"/>
      <w:r>
        <w:t xml:space="preserve"> EUR 11.8 m </w:t>
      </w:r>
      <w:proofErr w:type="spellStart"/>
      <w:r>
        <w:t>going</w:t>
      </w:r>
      <w:proofErr w:type="spellEnd"/>
      <w:r>
        <w:t xml:space="preserve"> </w:t>
      </w:r>
      <w:proofErr w:type="spellStart"/>
      <w:r>
        <w:t>towards</w:t>
      </w:r>
      <w:proofErr w:type="spellEnd"/>
      <w:r>
        <w:t xml:space="preserve"> </w:t>
      </w:r>
      <w:proofErr w:type="spellStart"/>
      <w:r>
        <w:t>Euratom</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training</w:t>
      </w:r>
      <w:proofErr w:type="spellEnd"/>
      <w:r>
        <w:t>.</w:t>
      </w:r>
    </w:p>
    <w:p w:rsidRPr="00BB2EAF" w:rsidR="000E4CB2" w:rsidP="000E4CB2" w:rsidRDefault="000E4CB2" w14:paraId="41923579" w14:textId="0FC95A0F">
      <w:pPr>
        <w:spacing w:after="160" w:line="259" w:lineRule="auto"/>
        <w:jc w:val="left"/>
      </w:pPr>
    </w:p>
    <w:p w:rsidRPr="00BB2EAF" w:rsidR="000E4CB2" w:rsidP="000E4CB2" w:rsidRDefault="000E4CB2" w14:paraId="211A35E8" w14:textId="77777777">
      <w:pPr>
        <w:pStyle w:val="Heading1"/>
        <w:ind w:left="567" w:hanging="567"/>
      </w:pPr>
      <w:bookmarkStart w:name="_Toc125632262" w:id="17"/>
      <w:bookmarkStart w:name="_Toc128464339" w:id="18"/>
      <w:bookmarkStart w:name="_Toc128464370" w:id="19"/>
      <w:proofErr w:type="spellStart"/>
      <w:r>
        <w:t>Primary</w:t>
      </w:r>
      <w:proofErr w:type="spellEnd"/>
      <w:r>
        <w:t xml:space="preserve"> </w:t>
      </w:r>
      <w:proofErr w:type="spellStart"/>
      <w:r>
        <w:t>data</w:t>
      </w:r>
      <w:proofErr w:type="spellEnd"/>
      <w:r>
        <w:t xml:space="preserve">: </w:t>
      </w:r>
      <w:proofErr w:type="spellStart"/>
      <w:r>
        <w:t>findings</w:t>
      </w:r>
      <w:proofErr w:type="spellEnd"/>
      <w:r>
        <w:t xml:space="preserve"> </w:t>
      </w:r>
      <w:proofErr w:type="spellStart"/>
      <w:r>
        <w:t>and</w:t>
      </w:r>
      <w:proofErr w:type="spellEnd"/>
      <w:r>
        <w:t xml:space="preserve"> </w:t>
      </w:r>
      <w:proofErr w:type="spellStart"/>
      <w:r>
        <w:t>analysis</w:t>
      </w:r>
      <w:bookmarkEnd w:id="17"/>
      <w:bookmarkEnd w:id="18"/>
      <w:bookmarkEnd w:id="19"/>
      <w:proofErr w:type="spellEnd"/>
    </w:p>
    <w:p w:rsidRPr="00BB2EAF" w:rsidR="000E4CB2" w:rsidP="000E4CB2" w:rsidRDefault="000E4CB2" w14:paraId="0592BBAF" w14:textId="77777777"/>
    <w:p w:rsidRPr="00BB2EAF" w:rsidR="000E4CB2" w:rsidP="000E4CB2" w:rsidRDefault="000E4CB2" w14:paraId="6936D71A" w14:textId="77777777">
      <w:pPr>
        <w:pStyle w:val="Heading2"/>
        <w:ind w:left="567" w:hanging="567"/>
      </w:pPr>
      <w:bookmarkStart w:name="_Toc125632263" w:id="20"/>
      <w:bookmarkStart w:name="_Toc128464340" w:id="21"/>
      <w:bookmarkStart w:name="_Toc128464371" w:id="22"/>
      <w:proofErr w:type="spellStart"/>
      <w:r>
        <w:t>Effectiveness</w:t>
      </w:r>
      <w:bookmarkEnd w:id="20"/>
      <w:bookmarkEnd w:id="21"/>
      <w:bookmarkEnd w:id="22"/>
      <w:proofErr w:type="spellEnd"/>
    </w:p>
    <w:p w:rsidRPr="00BB2EAF" w:rsidR="000E4CB2" w:rsidP="000E4CB2" w:rsidRDefault="000E4CB2" w14:paraId="77E6F8ED" w14:textId="77777777">
      <w:pPr>
        <w:spacing w:before="240"/>
      </w:pPr>
      <w:r>
        <w:rPr>
          <w:noProof/>
        </w:rPr>
        <mc:AlternateContent>
          <mc:Choice Requires="wps">
            <w:drawing>
              <wp:anchor distT="0" distB="0" distL="114300" distR="114300" simplePos="0" relativeHeight="251666432" behindDoc="0" locked="0" layoutInCell="1" allowOverlap="1" wp14:editId="798C5BE7" wp14:anchorId="3161371F">
                <wp:simplePos x="0" y="0"/>
                <wp:positionH relativeFrom="column">
                  <wp:posOffset>-80811</wp:posOffset>
                </wp:positionH>
                <wp:positionV relativeFrom="paragraph">
                  <wp:posOffset>107398</wp:posOffset>
                </wp:positionV>
                <wp:extent cx="6019138" cy="532737"/>
                <wp:effectExtent l="0" t="0" r="20320" b="20320"/>
                <wp:wrapNone/>
                <wp:docPr id="2" name="Rectangle 2"/>
                <wp:cNvGraphicFramePr/>
                <a:graphic xmlns:a="http://schemas.openxmlformats.org/drawingml/2006/main">
                  <a:graphicData uri="http://schemas.microsoft.com/office/word/2010/wordprocessingShape">
                    <wps:wsp>
                      <wps:cNvSpPr/>
                      <wps:spPr>
                        <a:xfrm>
                          <a:off x="0" y="0"/>
                          <a:ext cx="6019138" cy="532737"/>
                        </a:xfrm>
                        <a:prstGeom prst="rect">
                          <a:avLst/>
                        </a:prstGeom>
                        <a:noFill/>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id="Rectangle 2" style="position:absolute;margin-left:-6.35pt;margin-top:8.45pt;width:473.95pt;height:41.95pt;z-index:251666432;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ed="f" strokecolor="black [3200]" strokeweight="2pt" w14:anchorId="203EFD9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G11YQIAABUFAAAOAAAAZHJzL2Uyb0RvYy54bWysVEtv2zAMvg/YfxB0Xx2776BOEbToMKBo&#10;i7ZDz6osJcYkUaOUONmvHyU7TtEVOwy7yKT48emPurjcWMPWCkMLrublwYQz5SQ0rVvU/PvzzZcz&#10;zkIUrhEGnKr5VgV+Ofv86aLzU1XBEkyjkFEQF6adr/kyRj8tiiCXyopwAF45MmpAKyKpuCgaFB1F&#10;t6aoJpOTogNsPIJUIdDtdW/ksxxfayXjvdZBRWZqTrXFfGI+X9NZzC7EdIHCL1s5lCH+oQorWkdJ&#10;x1DXIgq2wvaPULaVCAF0PJBgC9C6lSr3QN2Uk3fdPC2FV7kXGk7w45jC/wsr79YPyNqm5hVnTlj6&#10;RY80NOEWRrEqjafzYUqoJ/+AgxZITL1uNNr0pS7YJo90O45UbSKTdHkyKc/LQyKBJNvxYXV6eJqC&#10;FntvjyF+VWBZEmqOlD1PUqxvQ+yhO0hK5uCmNSbdp8L6UrIUt0YlgHGPSlNHlLzKgTKX1JVBthbE&#10;guZHOVSQkclFU8TRqfzIycSd04BNbirza3ScfOS4zzaic0ZwcXS0rQP8u7Pu8buu+15T26/QbOkH&#10;IvTMDl7etDTHWxHig0CiMpGe1jPe06ENdDWHQeJsCfjro/uEJ4aRlbOOVqPm4edKoOLMfHPEvfPy&#10;6CjtUlaOjk8rUvCt5fWtxa3sFdDcS3oIvMxiwkezEzWCfaEtnqesZBJOUu6ay4g75Sr2K0vvgFTz&#10;eYbR/ngRb92Tlyl4mmriyfPmRaAfyBSJhnewWyMxfcepHps8HcxXEXSbCbef6zBv2r1M2eGdSMv9&#10;Vs+o/Ws2+w0AAP//AwBQSwMEFAAGAAgAAAAhAAcn2YHfAAAACgEAAA8AAABkcnMvZG93bnJldi54&#10;bWxMj8FOwzAMhu9IvENkJG5bsk6MrTSdpkkIwYkNNq5ZY9qKxqmarGvfHnMaR/v/9Ptzth5cI3rs&#10;Qu1Jw2yqQCAV3tZUavj8eJ4sQYRoyJrGE2oYMcA6v73JTGr9hXbY72MpuIRCajRUMbaplKGo0Jkw&#10;9S0SZ9++cyby2JXSdubC5a6RiVIL6UxNfKEyLW4rLH72Z6fh0L+SfAshJsf55v3lazv6ejdqfX83&#10;bJ5ARBziFYY/fVaHnJ1O/kw2iEbDZJY8MsrBYgWCgdX8IQFx4oVSS5B5Jv+/kP8CAAD//wMAUEsB&#10;Ai0AFAAGAAgAAAAhALaDOJL+AAAA4QEAABMAAAAAAAAAAAAAAAAAAAAAAFtDb250ZW50X1R5cGVz&#10;XS54bWxQSwECLQAUAAYACAAAACEAOP0h/9YAAACUAQAACwAAAAAAAAAAAAAAAAAvAQAAX3JlbHMv&#10;LnJlbHNQSwECLQAUAAYACAAAACEAoxRtdWECAAAVBQAADgAAAAAAAAAAAAAAAAAuAgAAZHJzL2Uy&#10;b0RvYy54bWxQSwECLQAUAAYACAAAACEAByfZgd8AAAAKAQAADwAAAAAAAAAAAAAAAAC7BAAAZHJz&#10;L2Rvd25yZXYueG1sUEsFBgAAAAAEAAQA8wAAAMcFAAAAAA==&#10;"/>
            </w:pict>
          </mc:Fallback>
        </mc:AlternateContent>
      </w:r>
      <w:proofErr w:type="spellStart"/>
      <w:r>
        <w:t>According</w:t>
      </w:r>
      <w:proofErr w:type="spellEnd"/>
      <w:r>
        <w:t xml:space="preserve"> </w:t>
      </w:r>
      <w:proofErr w:type="spellStart"/>
      <w:r>
        <w:t>to</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toolbox</w:t>
      </w:r>
      <w:proofErr w:type="spellEnd"/>
      <w:r>
        <w:t xml:space="preserve">, </w:t>
      </w:r>
      <w:proofErr w:type="spellStart"/>
      <w:r>
        <w:t>the</w:t>
      </w:r>
      <w:proofErr w:type="spellEnd"/>
      <w:r>
        <w:t xml:space="preserve"> </w:t>
      </w:r>
      <w:proofErr w:type="spellStart"/>
      <w:r>
        <w:t>criterion</w:t>
      </w:r>
      <w:proofErr w:type="spellEnd"/>
      <w:r>
        <w:t xml:space="preserve"> </w:t>
      </w:r>
      <w:proofErr w:type="spellStart"/>
      <w:r>
        <w:t>of</w:t>
      </w:r>
      <w:proofErr w:type="spellEnd"/>
      <w:r>
        <w:t xml:space="preserve"> </w:t>
      </w:r>
      <w:proofErr w:type="spellStart"/>
      <w:r>
        <w:t>effectiveness</w:t>
      </w:r>
      <w:proofErr w:type="spellEnd"/>
      <w:r>
        <w:t xml:space="preserve"> "</w:t>
      </w:r>
      <w:proofErr w:type="spellStart"/>
      <w:r>
        <w:t>considers</w:t>
      </w:r>
      <w:proofErr w:type="spellEnd"/>
      <w:r>
        <w:t xml:space="preserve"> </w:t>
      </w:r>
      <w:proofErr w:type="spellStart"/>
      <w:r>
        <w:t>how</w:t>
      </w:r>
      <w:proofErr w:type="spellEnd"/>
      <w:r>
        <w:t xml:space="preserve"> </w:t>
      </w:r>
      <w:proofErr w:type="spellStart"/>
      <w:r>
        <w:t>successful</w:t>
      </w:r>
      <w:proofErr w:type="spellEnd"/>
      <w:r>
        <w:t xml:space="preserve"> EU </w:t>
      </w:r>
      <w:proofErr w:type="spellStart"/>
      <w:r>
        <w:t>action</w:t>
      </w:r>
      <w:proofErr w:type="spellEnd"/>
      <w:r>
        <w:t xml:space="preserve"> </w:t>
      </w:r>
      <w:proofErr w:type="spellStart"/>
      <w:r>
        <w:t>has</w:t>
      </w:r>
      <w:proofErr w:type="spellEnd"/>
      <w:r>
        <w:t xml:space="preserve"> </w:t>
      </w:r>
      <w:proofErr w:type="spellStart"/>
      <w:r>
        <w:t>been</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or</w:t>
      </w:r>
      <w:proofErr w:type="spellEnd"/>
      <w:r>
        <w:t xml:space="preserve"> </w:t>
      </w:r>
      <w:proofErr w:type="spellStart"/>
      <w:r>
        <w:t>progressing</w:t>
      </w:r>
      <w:proofErr w:type="spellEnd"/>
      <w:r>
        <w:t xml:space="preserve"> </w:t>
      </w:r>
      <w:proofErr w:type="spellStart"/>
      <w:r>
        <w:t>towards</w:t>
      </w:r>
      <w:proofErr w:type="spellEnd"/>
      <w:r>
        <w:t xml:space="preserve"> </w:t>
      </w:r>
      <w:proofErr w:type="spellStart"/>
      <w:r>
        <w:t>its</w:t>
      </w:r>
      <w:proofErr w:type="spellEnd"/>
      <w:r>
        <w:t xml:space="preserve"> </w:t>
      </w:r>
      <w:proofErr w:type="spellStart"/>
      <w:r>
        <w:t>objectives</w:t>
      </w:r>
      <w:proofErr w:type="spellEnd"/>
      <w:r>
        <w:t>"</w:t>
      </w:r>
      <w:r w:rsidRPr="00BB2EAF">
        <w:rPr>
          <w:rStyle w:val="FootnoteReference"/>
          <w:color w:val="000000"/>
        </w:rPr>
        <w:footnoteReference w:id="5"/>
      </w:r>
      <w:r>
        <w:rPr>
          <w:color w:val="000000"/>
          <w:sz w:val="27"/>
        </w:rPr>
        <w:t>.</w:t>
      </w:r>
    </w:p>
    <w:p w:rsidRPr="00BB2EAF" w:rsidR="000E4CB2" w:rsidP="000E4CB2" w:rsidRDefault="000E4CB2" w14:paraId="72E89F4B" w14:textId="77777777"/>
    <w:p w:rsidRPr="00BB2EAF" w:rsidR="000E4CB2" w:rsidP="000E4CB2" w:rsidRDefault="000E4CB2" w14:paraId="6134028B" w14:textId="77777777">
      <w:pPr>
        <w:rPr>
          <w:i/>
          <w:iCs/>
        </w:rPr>
      </w:pPr>
    </w:p>
    <w:p w:rsidRPr="00BB2EAF" w:rsidR="000E4CB2" w:rsidP="000E4CB2" w:rsidRDefault="000E4CB2" w14:paraId="235289E8" w14:textId="77777777">
      <w:pPr>
        <w:rPr>
          <w:i/>
          <w:iCs/>
        </w:rPr>
      </w:pPr>
      <w:r>
        <w:rPr>
          <w:i/>
        </w:rPr>
        <w:t xml:space="preserve">General </w:t>
      </w:r>
      <w:proofErr w:type="spellStart"/>
      <w:r>
        <w:rPr>
          <w:i/>
        </w:rPr>
        <w:t>conclusions</w:t>
      </w:r>
      <w:proofErr w:type="spellEnd"/>
    </w:p>
    <w:p w:rsidRPr="00BB2EAF" w:rsidR="000E4CB2" w:rsidP="000E4CB2" w:rsidRDefault="000E4CB2" w14:paraId="308142FA" w14:textId="77777777"/>
    <w:p w:rsidR="000B4AD2" w:rsidP="000E4CB2" w:rsidRDefault="000E4CB2" w14:paraId="6C9B11F9"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the</w:t>
      </w:r>
      <w:proofErr w:type="spellEnd"/>
      <w:r>
        <w:t xml:space="preserve"> </w:t>
      </w:r>
      <w:proofErr w:type="spellStart"/>
      <w:r>
        <w:rPr>
          <w:u w:val="single"/>
        </w:rPr>
        <w:t>effectiveness</w:t>
      </w:r>
      <w:proofErr w:type="spellEnd"/>
      <w:r>
        <w:rPr>
          <w:u w:val="single"/>
        </w:rPr>
        <w:t xml:space="preserve"> </w:t>
      </w:r>
      <w:proofErr w:type="spellStart"/>
      <w:r>
        <w:rPr>
          <w:u w:val="single"/>
        </w:rPr>
        <w:t>of</w:t>
      </w:r>
      <w:proofErr w:type="spellEnd"/>
      <w:r>
        <w:rPr>
          <w:u w:val="single"/>
        </w:rPr>
        <w:t xml:space="preserve"> H2020 </w:t>
      </w:r>
      <w:proofErr w:type="spellStart"/>
      <w:r>
        <w:rPr>
          <w:u w:val="single"/>
        </w:rPr>
        <w:t>actions</w:t>
      </w:r>
      <w:proofErr w:type="spellEnd"/>
      <w:r>
        <w:rPr>
          <w:u w:val="single"/>
        </w:rPr>
        <w:t xml:space="preserve"> </w:t>
      </w:r>
      <w:proofErr w:type="spellStart"/>
      <w:r>
        <w:rPr>
          <w:u w:val="single"/>
        </w:rPr>
        <w:t>in</w:t>
      </w:r>
      <w:proofErr w:type="spellEnd"/>
      <w:r>
        <w:rPr>
          <w:u w:val="single"/>
        </w:rPr>
        <w:t xml:space="preserve"> </w:t>
      </w:r>
      <w:proofErr w:type="spellStart"/>
      <w:r>
        <w:rPr>
          <w:u w:val="single"/>
        </w:rPr>
        <w:t>supporting</w:t>
      </w:r>
      <w:proofErr w:type="spellEnd"/>
      <w:r>
        <w:rPr>
          <w:u w:val="single"/>
        </w:rPr>
        <w:t xml:space="preserve"> </w:t>
      </w:r>
      <w:proofErr w:type="spellStart"/>
      <w:r>
        <w:rPr>
          <w:u w:val="single"/>
        </w:rPr>
        <w:t>the</w:t>
      </w:r>
      <w:proofErr w:type="spellEnd"/>
      <w:r>
        <w:rPr>
          <w:u w:val="single"/>
        </w:rPr>
        <w:t xml:space="preserve"> </w:t>
      </w:r>
      <w:proofErr w:type="spellStart"/>
      <w:r>
        <w:rPr>
          <w:u w:val="single"/>
        </w:rPr>
        <w:t>implementation</w:t>
      </w:r>
      <w:proofErr w:type="spellEnd"/>
      <w:r>
        <w:rPr>
          <w:u w:val="single"/>
        </w:rPr>
        <w:t xml:space="preserve"> </w:t>
      </w:r>
      <w:proofErr w:type="spellStart"/>
      <w:r>
        <w:rPr>
          <w:u w:val="single"/>
        </w:rPr>
        <w:t>of</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European</w:t>
      </w:r>
      <w:proofErr w:type="spellEnd"/>
      <w:r>
        <w:rPr>
          <w:u w:val="single"/>
        </w:rPr>
        <w:t xml:space="preserve"> </w:t>
      </w:r>
      <w:proofErr w:type="spellStart"/>
      <w:r>
        <w:rPr>
          <w:u w:val="single"/>
        </w:rPr>
        <w:t>Research</w:t>
      </w:r>
      <w:proofErr w:type="spellEnd"/>
      <w:r>
        <w:rPr>
          <w:u w:val="single"/>
        </w:rPr>
        <w:t xml:space="preserve"> </w:t>
      </w:r>
      <w:proofErr w:type="spellStart"/>
      <w:r>
        <w:rPr>
          <w:u w:val="single"/>
        </w:rPr>
        <w:t>Area</w:t>
      </w:r>
      <w:proofErr w:type="spellEnd"/>
      <w:r>
        <w:rPr>
          <w:u w:val="single"/>
        </w:rPr>
        <w:t xml:space="preserve"> </w:t>
      </w:r>
      <w:proofErr w:type="spellStart"/>
      <w:r>
        <w:rPr>
          <w:u w:val="single"/>
        </w:rPr>
        <w:t>and</w:t>
      </w:r>
      <w:proofErr w:type="spellEnd"/>
      <w:r>
        <w:rPr>
          <w:u w:val="single"/>
        </w:rPr>
        <w:t xml:space="preserve"> </w:t>
      </w:r>
      <w:proofErr w:type="spellStart"/>
      <w:r>
        <w:rPr>
          <w:u w:val="single"/>
        </w:rPr>
        <w:t>the</w:t>
      </w:r>
      <w:proofErr w:type="spellEnd"/>
      <w:r>
        <w:rPr>
          <w:u w:val="single"/>
        </w:rPr>
        <w:t xml:space="preserve"> </w:t>
      </w:r>
      <w:proofErr w:type="spellStart"/>
      <w:r>
        <w:rPr>
          <w:u w:val="single"/>
        </w:rPr>
        <w:t>flagship</w:t>
      </w:r>
      <w:proofErr w:type="spellEnd"/>
      <w:r>
        <w:rPr>
          <w:u w:val="single"/>
        </w:rPr>
        <w:t xml:space="preserve"> </w:t>
      </w:r>
      <w:proofErr w:type="spellStart"/>
      <w:r>
        <w:rPr>
          <w:u w:val="single"/>
        </w:rPr>
        <w:t>initiative</w:t>
      </w:r>
      <w:proofErr w:type="spellEnd"/>
      <w:r>
        <w:rPr>
          <w:u w:val="single"/>
        </w:rPr>
        <w:t xml:space="preserve"> "</w:t>
      </w:r>
      <w:proofErr w:type="spellStart"/>
      <w:r>
        <w:rPr>
          <w:u w:val="single"/>
        </w:rPr>
        <w:t>Innovation</w:t>
      </w:r>
      <w:proofErr w:type="spellEnd"/>
      <w:r>
        <w:rPr>
          <w:u w:val="single"/>
        </w:rPr>
        <w:t xml:space="preserve"> </w:t>
      </w:r>
      <w:proofErr w:type="spellStart"/>
      <w:r>
        <w:rPr>
          <w:u w:val="single"/>
        </w:rPr>
        <w:t>Europe</w:t>
      </w:r>
      <w:proofErr w:type="spellEnd"/>
      <w:r>
        <w:rPr>
          <w:u w:val="single"/>
        </w:rPr>
        <w:t>"</w:t>
      </w:r>
      <w:r>
        <w:t xml:space="preserve"> (</w:t>
      </w:r>
      <w:proofErr w:type="spellStart"/>
      <w:r>
        <w:rPr>
          <w:b/>
        </w:rPr>
        <w:t>question</w:t>
      </w:r>
      <w:proofErr w:type="spellEnd"/>
      <w:r>
        <w:rPr>
          <w:b/>
        </w:rPr>
        <w:t xml:space="preserve"> 1</w:t>
      </w:r>
      <w:r>
        <w:t xml:space="preserve">), </w:t>
      </w:r>
      <w:proofErr w:type="spellStart"/>
      <w:r>
        <w:t>the</w:t>
      </w:r>
      <w:proofErr w:type="spellEnd"/>
      <w:r>
        <w:t xml:space="preserve"> </w:t>
      </w:r>
      <w:proofErr w:type="spellStart"/>
      <w:r>
        <w:t>vast</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considered</w:t>
      </w:r>
      <w:proofErr w:type="spellEnd"/>
      <w:r>
        <w:t xml:space="preserve"> </w:t>
      </w:r>
      <w:proofErr w:type="spellStart"/>
      <w:r>
        <w:t>it</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effective</w:t>
      </w:r>
      <w:proofErr w:type="spellEnd"/>
      <w:r>
        <w:t xml:space="preserve"> (46% </w:t>
      </w:r>
      <w:proofErr w:type="spellStart"/>
      <w:r>
        <w:t>deeming</w:t>
      </w:r>
      <w:proofErr w:type="spellEnd"/>
      <w:r>
        <w:t xml:space="preserve"> </w:t>
      </w:r>
      <w:proofErr w:type="spellStart"/>
      <w:r>
        <w:t>it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51% "</w:t>
      </w:r>
      <w:proofErr w:type="spellStart"/>
      <w:r>
        <w:t>moderately</w:t>
      </w:r>
      <w:proofErr w:type="spellEnd"/>
      <w:r>
        <w:t xml:space="preserve"> </w:t>
      </w:r>
      <w:proofErr w:type="spellStart"/>
      <w:r>
        <w:t>effective</w:t>
      </w:r>
      <w:proofErr w:type="spellEnd"/>
      <w:r>
        <w:t xml:space="preserve">"), </w:t>
      </w:r>
      <w:proofErr w:type="spellStart"/>
      <w:r>
        <w:t>with</w:t>
      </w:r>
      <w:proofErr w:type="spellEnd"/>
      <w:r>
        <w:t xml:space="preserve"> </w:t>
      </w:r>
      <w:proofErr w:type="spellStart"/>
      <w:r>
        <w:t>not</w:t>
      </w:r>
      <w:proofErr w:type="spellEnd"/>
      <w:r>
        <w:t xml:space="preserve"> a </w:t>
      </w:r>
      <w:proofErr w:type="spellStart"/>
      <w:r>
        <w:t>single</w:t>
      </w:r>
      <w:proofErr w:type="spellEnd"/>
      <w:r>
        <w:t xml:space="preserve"> </w:t>
      </w:r>
      <w:proofErr w:type="spellStart"/>
      <w:r>
        <w:t>person</w:t>
      </w:r>
      <w:proofErr w:type="spellEnd"/>
      <w:r>
        <w:t xml:space="preserve"> </w:t>
      </w:r>
      <w:proofErr w:type="spellStart"/>
      <w:r>
        <w:t>choosing</w:t>
      </w:r>
      <w:proofErr w:type="spellEnd"/>
      <w:r>
        <w:t xml:space="preserve"> </w:t>
      </w:r>
      <w:proofErr w:type="spellStart"/>
      <w:r>
        <w:t>the</w:t>
      </w:r>
      <w:proofErr w:type="spellEnd"/>
      <w:r>
        <w:t xml:space="preserve"> </w:t>
      </w:r>
      <w:proofErr w:type="spellStart"/>
      <w:r>
        <w:t>options</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or</w:t>
      </w:r>
      <w:proofErr w:type="spellEnd"/>
      <w:r>
        <w:t xml:space="preserve"> "</w:t>
      </w:r>
      <w:proofErr w:type="spellStart"/>
      <w:r>
        <w:t>not</w:t>
      </w:r>
      <w:proofErr w:type="spellEnd"/>
      <w:r>
        <w:t xml:space="preserve"> </w:t>
      </w:r>
      <w:proofErr w:type="spellStart"/>
      <w:r>
        <w:t>effective</w:t>
      </w:r>
      <w:proofErr w:type="spellEnd"/>
      <w:r>
        <w:t xml:space="preserve"> </w:t>
      </w:r>
      <w:proofErr w:type="spellStart"/>
      <w:r>
        <w:t>at</w:t>
      </w:r>
      <w:proofErr w:type="spellEnd"/>
      <w:r>
        <w:t xml:space="preserve"> </w:t>
      </w:r>
      <w:proofErr w:type="spellStart"/>
      <w:r>
        <w:t>all</w:t>
      </w:r>
      <w:proofErr w:type="spellEnd"/>
      <w:r>
        <w:t>".</w:t>
      </w:r>
    </w:p>
    <w:p w:rsidRPr="00BB2EAF" w:rsidR="000E4CB2" w:rsidP="000E4CB2" w:rsidRDefault="000E4CB2" w14:paraId="34BAD01F" w14:textId="050D5C50"/>
    <w:p w:rsidRPr="00BB2EAF" w:rsidR="000E4CB2" w:rsidP="000E4CB2" w:rsidRDefault="000E4CB2" w14:paraId="7DCEFC37" w14:textId="77777777">
      <w:r>
        <w:rPr>
          <w:noProof/>
        </w:rPr>
        <w:lastRenderedPageBreak/>
        <w:drawing>
          <wp:inline distT="0" distB="0" distL="0" distR="0" wp14:anchorId="18AE9D3D" wp14:editId="7DD2EB6C">
            <wp:extent cx="5664200" cy="2641600"/>
            <wp:effectExtent l="0" t="0" r="0" b="6350"/>
            <wp:docPr id="4" name="Chart 4">
              <a:extLst xmlns:a="http://schemas.openxmlformats.org/drawingml/2006/main">
                <a:ext uri="{FF2B5EF4-FFF2-40B4-BE49-F238E27FC236}">
                  <a16:creationId xmlns:a16="http://schemas.microsoft.com/office/drawing/2014/main" id="{08FEF454-F4DC-4DE2-93EF-C380AAFE95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BB2EAF" w:rsidR="000E4CB2" w:rsidP="000E4CB2" w:rsidRDefault="000E4CB2" w14:paraId="08AECAB6" w14:textId="77777777"/>
    <w:p w:rsidRPr="00BB2EAF" w:rsidR="000E4CB2" w:rsidP="000E4CB2" w:rsidRDefault="000E4CB2" w14:paraId="34A35DFE" w14:textId="77777777">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countries</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response</w:t>
      </w:r>
      <w:proofErr w:type="spellEnd"/>
      <w:r>
        <w:t xml:space="preserve"> </w:t>
      </w:r>
      <w:proofErr w:type="spellStart"/>
      <w:r>
        <w:t>came</w:t>
      </w:r>
      <w:proofErr w:type="spellEnd"/>
      <w:r>
        <w:t xml:space="preserve"> </w:t>
      </w:r>
      <w:proofErr w:type="spellStart"/>
      <w:r>
        <w:t>from</w:t>
      </w:r>
      <w:proofErr w:type="spellEnd"/>
      <w:r>
        <w:t xml:space="preserve"> </w:t>
      </w:r>
      <w:proofErr w:type="spellStart"/>
      <w:r>
        <w:t>Latvia</w:t>
      </w:r>
      <w:proofErr w:type="spellEnd"/>
      <w:r>
        <w:t xml:space="preserve"> </w:t>
      </w:r>
      <w:proofErr w:type="spellStart"/>
      <w:r>
        <w:t>and</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with</w:t>
      </w:r>
      <w:proofErr w:type="spellEnd"/>
      <w:r>
        <w:t xml:space="preserve"> 67% </w:t>
      </w:r>
      <w:proofErr w:type="spellStart"/>
      <w:r>
        <w:t>of</w:t>
      </w:r>
      <w:proofErr w:type="spellEnd"/>
      <w:r>
        <w:t xml:space="preserve"> </w:t>
      </w:r>
      <w:proofErr w:type="spellStart"/>
      <w:r>
        <w:t>respondents</w:t>
      </w:r>
      <w:proofErr w:type="spellEnd"/>
      <w:r>
        <w:t xml:space="preserve"> </w:t>
      </w:r>
      <w:proofErr w:type="spellStart"/>
      <w:r>
        <w:t>in</w:t>
      </w:r>
      <w:proofErr w:type="spellEnd"/>
      <w:r>
        <w:t xml:space="preserve"> </w:t>
      </w:r>
      <w:proofErr w:type="spellStart"/>
      <w:r>
        <w:t>both</w:t>
      </w:r>
      <w:proofErr w:type="spellEnd"/>
      <w:r>
        <w:t xml:space="preserve"> </w:t>
      </w:r>
      <w:proofErr w:type="spellStart"/>
      <w:r>
        <w:t>countries</w:t>
      </w:r>
      <w:proofErr w:type="spellEnd"/>
      <w:r>
        <w:t xml:space="preserve"> </w:t>
      </w:r>
      <w:proofErr w:type="spellStart"/>
      <w:r>
        <w:t>viewing</w:t>
      </w:r>
      <w:proofErr w:type="spellEnd"/>
      <w:r>
        <w:t xml:space="preserve"> </w:t>
      </w:r>
      <w:proofErr w:type="spellStart"/>
      <w:r>
        <w:t>the</w:t>
      </w:r>
      <w:proofErr w:type="spellEnd"/>
      <w:r>
        <w:t xml:space="preserve"> </w:t>
      </w:r>
      <w:proofErr w:type="spellStart"/>
      <w:r>
        <w:t>listed</w:t>
      </w:r>
      <w:proofErr w:type="spellEnd"/>
      <w:r>
        <w:t xml:space="preserve"> H2020 </w:t>
      </w:r>
      <w:proofErr w:type="spellStart"/>
      <w:r>
        <w:t>actions</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and</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however</w:t>
      </w:r>
      <w:proofErr w:type="spellEnd"/>
      <w:r>
        <w:t xml:space="preserve">, </w:t>
      </w:r>
      <w:proofErr w:type="spellStart"/>
      <w:r>
        <w:t>considered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had</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 xml:space="preserve">" (73% </w:t>
      </w:r>
      <w:proofErr w:type="spellStart"/>
      <w:r>
        <w:t>and</w:t>
      </w:r>
      <w:proofErr w:type="spellEnd"/>
      <w:r>
        <w:t xml:space="preserve"> 54% </w:t>
      </w:r>
      <w:proofErr w:type="spellStart"/>
      <w:r>
        <w:t>respectively</w:t>
      </w:r>
      <w:proofErr w:type="spellEnd"/>
      <w:r>
        <w:t>).</w:t>
      </w:r>
    </w:p>
    <w:p w:rsidRPr="00BB2EAF" w:rsidR="000E4CB2" w:rsidP="000E4CB2" w:rsidRDefault="000E4CB2" w14:paraId="7A59A3C0" w14:textId="77777777"/>
    <w:p w:rsidR="000B4AD2" w:rsidP="000E4CB2" w:rsidRDefault="000E4CB2" w14:paraId="5FDD84B7" w14:textId="77777777">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different</w:t>
      </w:r>
      <w:proofErr w:type="spellEnd"/>
      <w:r>
        <w:t xml:space="preserve"> </w:t>
      </w:r>
      <w:proofErr w:type="spellStart"/>
      <w:r>
        <w:t>categories</w:t>
      </w:r>
      <w:proofErr w:type="spellEnd"/>
      <w:r>
        <w:t xml:space="preserve">, </w:t>
      </w:r>
      <w:proofErr w:type="spellStart"/>
      <w:r>
        <w:t>representatives</w:t>
      </w:r>
      <w:proofErr w:type="spellEnd"/>
      <w:r>
        <w:t xml:space="preserve"> </w:t>
      </w:r>
      <w:proofErr w:type="spellStart"/>
      <w:r>
        <w:t>from</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authorities</w:t>
      </w:r>
      <w:proofErr w:type="spellEnd"/>
      <w:r>
        <w:t xml:space="preserve"> (75%, </w:t>
      </w:r>
      <w:proofErr w:type="spellStart"/>
      <w:r>
        <w:t>or</w:t>
      </w:r>
      <w:proofErr w:type="spellEnd"/>
      <w:r>
        <w:t xml:space="preserve"> 3 </w:t>
      </w:r>
      <w:proofErr w:type="spellStart"/>
      <w:r>
        <w:t>participants</w:t>
      </w:r>
      <w:proofErr w:type="spellEnd"/>
      <w:r>
        <w:t xml:space="preserve">), </w:t>
      </w:r>
      <w:proofErr w:type="spellStart"/>
      <w:r>
        <w:t>civil</w:t>
      </w:r>
      <w:proofErr w:type="spellEnd"/>
      <w:r>
        <w:t xml:space="preserve"> </w:t>
      </w:r>
      <w:proofErr w:type="spellStart"/>
      <w:r>
        <w:t>society</w:t>
      </w:r>
      <w:proofErr w:type="spellEnd"/>
      <w:r>
        <w:t xml:space="preserve"> (50%, </w:t>
      </w:r>
      <w:proofErr w:type="spellStart"/>
      <w:r>
        <w:t>or</w:t>
      </w:r>
      <w:proofErr w:type="spellEnd"/>
      <w:r>
        <w:t xml:space="preserve"> 2 </w:t>
      </w:r>
      <w:proofErr w:type="spellStart"/>
      <w:r>
        <w:t>participants</w:t>
      </w:r>
      <w:proofErr w:type="spellEnd"/>
      <w:r>
        <w:t xml:space="preserve">) </w:t>
      </w:r>
      <w:proofErr w:type="spellStart"/>
      <w:r>
        <w:t>and</w:t>
      </w:r>
      <w:proofErr w:type="spellEnd"/>
      <w:r>
        <w:t xml:space="preserve"> </w:t>
      </w:r>
      <w:proofErr w:type="spellStart"/>
      <w:r>
        <w:t>academia</w:t>
      </w:r>
      <w:proofErr w:type="spellEnd"/>
      <w:r>
        <w:t xml:space="preserve"> (50%, </w:t>
      </w:r>
      <w:proofErr w:type="spellStart"/>
      <w:r>
        <w:t>or</w:t>
      </w:r>
      <w:proofErr w:type="spellEnd"/>
      <w:r>
        <w:t xml:space="preserve"> 11 </w:t>
      </w:r>
      <w:proofErr w:type="spellStart"/>
      <w:r>
        <w:t>participants</w:t>
      </w:r>
      <w:proofErr w:type="spellEnd"/>
      <w:r>
        <w:t xml:space="preserve">) </w:t>
      </w:r>
      <w:proofErr w:type="spellStart"/>
      <w:r>
        <w:t>held</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views</w:t>
      </w:r>
      <w:proofErr w:type="spellEnd"/>
      <w:r>
        <w:t xml:space="preserve">, </w:t>
      </w:r>
      <w:proofErr w:type="spellStart"/>
      <w:r>
        <w:t>whereas</w:t>
      </w:r>
      <w:proofErr w:type="spellEnd"/>
      <w:r>
        <w:t xml:space="preserve"> 75% </w:t>
      </w:r>
      <w:proofErr w:type="spellStart"/>
      <w:r>
        <w:t>of</w:t>
      </w:r>
      <w:proofErr w:type="spellEnd"/>
      <w:r>
        <w:t xml:space="preserve"> </w:t>
      </w:r>
      <w:proofErr w:type="spellStart"/>
      <w:r>
        <w:t>representatives</w:t>
      </w:r>
      <w:proofErr w:type="spellEnd"/>
      <w:r>
        <w:t xml:space="preserve"> (</w:t>
      </w:r>
      <w:proofErr w:type="spellStart"/>
      <w:r>
        <w:t>or</w:t>
      </w:r>
      <w:proofErr w:type="spellEnd"/>
      <w:r>
        <w:t xml:space="preserve"> 3 </w:t>
      </w:r>
      <w:proofErr w:type="spellStart"/>
      <w:r>
        <w:t>participants</w:t>
      </w:r>
      <w:proofErr w:type="spellEnd"/>
      <w:r>
        <w:t xml:space="preserve">) </w:t>
      </w:r>
      <w:proofErr w:type="spellStart"/>
      <w:r>
        <w:t>from</w:t>
      </w:r>
      <w:proofErr w:type="spellEnd"/>
      <w:r>
        <w:t xml:space="preserve"> </w:t>
      </w:r>
      <w:proofErr w:type="spellStart"/>
      <w:r>
        <w:t>business</w:t>
      </w:r>
      <w:proofErr w:type="spellEnd"/>
      <w:r>
        <w:t xml:space="preserve"> </w:t>
      </w:r>
      <w:proofErr w:type="spellStart"/>
      <w:r>
        <w:t>organisations</w:t>
      </w:r>
      <w:proofErr w:type="spellEnd"/>
      <w:r>
        <w:t xml:space="preserve"> </w:t>
      </w:r>
      <w:proofErr w:type="spellStart"/>
      <w:r>
        <w:t>considered</w:t>
      </w:r>
      <w:proofErr w:type="spellEnd"/>
      <w:r>
        <w:t xml:space="preserve"> </w:t>
      </w:r>
      <w:proofErr w:type="spellStart"/>
      <w:r>
        <w:t>the</w:t>
      </w:r>
      <w:proofErr w:type="spellEnd"/>
      <w:r>
        <w:t xml:space="preserve"> </w:t>
      </w:r>
      <w:proofErr w:type="spellStart"/>
      <w:r>
        <w:t>listed</w:t>
      </w:r>
      <w:proofErr w:type="spellEnd"/>
      <w:r>
        <w:t xml:space="preserve"> H2020 </w:t>
      </w:r>
      <w:proofErr w:type="spellStart"/>
      <w:r>
        <w:t>actions</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w:t>
      </w:r>
    </w:p>
    <w:p w:rsidRPr="00BB2EAF" w:rsidR="000E4CB2" w:rsidP="000E4CB2" w:rsidRDefault="000E4CB2" w14:paraId="04BECC23" w14:textId="140D5E0B"/>
    <w:p w:rsidRPr="00BB2EAF" w:rsidR="000E4CB2" w:rsidP="000E4CB2" w:rsidRDefault="000E4CB2" w14:paraId="26AA0979" w14:textId="77777777">
      <w:r>
        <w:rPr>
          <w:noProof/>
        </w:rPr>
        <w:drawing>
          <wp:inline distT="0" distB="0" distL="0" distR="0" wp14:anchorId="1F9E8C44" wp14:editId="2077D443">
            <wp:extent cx="5740400" cy="2654300"/>
            <wp:effectExtent l="0" t="0" r="0" b="0"/>
            <wp:docPr id="38" name="Chart 38">
              <a:extLst xmlns:a="http://schemas.openxmlformats.org/drawingml/2006/main">
                <a:ext uri="{FF2B5EF4-FFF2-40B4-BE49-F238E27FC236}">
                  <a16:creationId xmlns:a16="http://schemas.microsoft.com/office/drawing/2014/main" id="{11258624-3AF7-4823-A42C-DA40C396EA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Pr="00BB2EAF" w:rsidR="000E4CB2" w:rsidP="000E4CB2" w:rsidRDefault="000E4CB2" w14:paraId="643A279E" w14:textId="77777777"/>
    <w:p w:rsidRPr="00BB2EAF" w:rsidR="000E4CB2" w:rsidP="000E4CB2" w:rsidRDefault="000E4CB2" w14:paraId="260ECF3D" w14:textId="77777777">
      <w:proofErr w:type="spellStart"/>
      <w:r>
        <w:t>During</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the</w:t>
      </w:r>
      <w:proofErr w:type="spellEnd"/>
      <w:r>
        <w:t xml:space="preserve"> </w:t>
      </w:r>
      <w:proofErr w:type="spellStart"/>
      <w:r>
        <w:rPr>
          <w:b/>
        </w:rPr>
        <w:t>Dutch</w:t>
      </w:r>
      <w:proofErr w:type="spellEnd"/>
      <w:r>
        <w:t xml:space="preserve"> </w:t>
      </w:r>
      <w:proofErr w:type="spellStart"/>
      <w:r>
        <w:t>farmers</w:t>
      </w:r>
      <w:proofErr w:type="spellEnd"/>
      <w:r>
        <w:t xml:space="preserve">' </w:t>
      </w:r>
      <w:proofErr w:type="spellStart"/>
      <w:r>
        <w:t>representatives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the</w:t>
      </w:r>
      <w:proofErr w:type="spellEnd"/>
      <w:r>
        <w:t xml:space="preserve"> </w:t>
      </w:r>
      <w:proofErr w:type="spellStart"/>
      <w:r>
        <w:t>creation</w:t>
      </w:r>
      <w:proofErr w:type="spellEnd"/>
      <w:r>
        <w:t xml:space="preserve"> </w:t>
      </w:r>
      <w:proofErr w:type="spellStart"/>
      <w:r>
        <w:t>of</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Innovation</w:t>
      </w:r>
      <w:proofErr w:type="spellEnd"/>
      <w:r>
        <w:t xml:space="preserve"> Partnership (EIP) </w:t>
      </w:r>
      <w:proofErr w:type="spellStart"/>
      <w:r>
        <w:t>for</w:t>
      </w:r>
      <w:proofErr w:type="spellEnd"/>
      <w:r>
        <w:t xml:space="preserve"> </w:t>
      </w:r>
      <w:proofErr w:type="spellStart"/>
      <w:r>
        <w:t>Agriculture</w:t>
      </w:r>
      <w:proofErr w:type="spellEnd"/>
      <w:r>
        <w:t xml:space="preserve"> </w:t>
      </w:r>
      <w:proofErr w:type="spellStart"/>
      <w:r>
        <w:t>and</w:t>
      </w:r>
      <w:proofErr w:type="spellEnd"/>
      <w:r>
        <w:t xml:space="preserve"> </w:t>
      </w:r>
      <w:proofErr w:type="spellStart"/>
      <w:r>
        <w:t>Horticulture</w:t>
      </w:r>
      <w:proofErr w:type="spellEnd"/>
      <w:r>
        <w:t xml:space="preserve"> </w:t>
      </w:r>
      <w:proofErr w:type="spellStart"/>
      <w:r>
        <w:t>had</w:t>
      </w:r>
      <w:proofErr w:type="spellEnd"/>
      <w:r>
        <w:t xml:space="preserve"> </w:t>
      </w:r>
      <w:proofErr w:type="spellStart"/>
      <w:r>
        <w:t>enabled</w:t>
      </w:r>
      <w:proofErr w:type="spellEnd"/>
      <w:r>
        <w:t xml:space="preserve"> </w:t>
      </w:r>
      <w:proofErr w:type="spellStart"/>
      <w:r>
        <w:t>entrepreneurs</w:t>
      </w:r>
      <w:proofErr w:type="spellEnd"/>
      <w:r>
        <w:t xml:space="preserve"> </w:t>
      </w:r>
      <w:proofErr w:type="spellStart"/>
      <w:r>
        <w:t>to</w:t>
      </w:r>
      <w:proofErr w:type="spellEnd"/>
      <w:r>
        <w:t xml:space="preserve"> </w:t>
      </w:r>
      <w:proofErr w:type="spellStart"/>
      <w:r>
        <w:t>be</w:t>
      </w:r>
      <w:proofErr w:type="spellEnd"/>
      <w:r>
        <w:t xml:space="preserve"> </w:t>
      </w:r>
      <w:proofErr w:type="spellStart"/>
      <w:r>
        <w:t>involved</w:t>
      </w:r>
      <w:proofErr w:type="spellEnd"/>
      <w:r>
        <w:t xml:space="preserve"> </w:t>
      </w:r>
      <w:proofErr w:type="spellStart"/>
      <w:r>
        <w:t>in</w:t>
      </w:r>
      <w:proofErr w:type="spellEnd"/>
      <w:r>
        <w:t xml:space="preserve"> </w:t>
      </w:r>
      <w:proofErr w:type="spellStart"/>
      <w:r>
        <w:t>projects</w:t>
      </w:r>
      <w:proofErr w:type="spellEnd"/>
      <w:r>
        <w:t xml:space="preserve">. </w:t>
      </w:r>
      <w:proofErr w:type="spellStart"/>
      <w:r>
        <w:t>Together</w:t>
      </w:r>
      <w:proofErr w:type="spellEnd"/>
      <w:r>
        <w:t xml:space="preserve"> </w:t>
      </w:r>
      <w:proofErr w:type="spellStart"/>
      <w:r>
        <w:t>with</w:t>
      </w:r>
      <w:proofErr w:type="spellEnd"/>
      <w:r>
        <w:t xml:space="preserve"> </w:t>
      </w:r>
      <w:proofErr w:type="spellStart"/>
      <w:r>
        <w:t>the</w:t>
      </w:r>
      <w:proofErr w:type="spellEnd"/>
      <w:r>
        <w:t xml:space="preserve"> "</w:t>
      </w:r>
      <w:proofErr w:type="spellStart"/>
      <w:r>
        <w:t>multi-actor</w:t>
      </w:r>
      <w:proofErr w:type="spellEnd"/>
      <w:r>
        <w:t xml:space="preserve">" </w:t>
      </w:r>
      <w:proofErr w:type="spellStart"/>
      <w:r>
        <w:t>approach</w:t>
      </w:r>
      <w:proofErr w:type="spellEnd"/>
      <w:r>
        <w:t xml:space="preserve">, </w:t>
      </w:r>
      <w:proofErr w:type="spellStart"/>
      <w:r>
        <w:t>these</w:t>
      </w:r>
      <w:proofErr w:type="spellEnd"/>
      <w:r>
        <w:t xml:space="preserve"> </w:t>
      </w:r>
      <w:proofErr w:type="spellStart"/>
      <w:r>
        <w:t>tools</w:t>
      </w:r>
      <w:proofErr w:type="spellEnd"/>
      <w:r>
        <w:t xml:space="preserve"> </w:t>
      </w:r>
      <w:proofErr w:type="spellStart"/>
      <w:r>
        <w:t>had</w:t>
      </w:r>
      <w:proofErr w:type="spellEnd"/>
      <w:r>
        <w:t xml:space="preserve"> </w:t>
      </w:r>
      <w:proofErr w:type="spellStart"/>
      <w:r>
        <w:t>enabled</w:t>
      </w:r>
      <w:proofErr w:type="spellEnd"/>
      <w:r>
        <w:t xml:space="preserve"> </w:t>
      </w:r>
      <w:proofErr w:type="spellStart"/>
      <w:r>
        <w:t>entrepreneurs</w:t>
      </w:r>
      <w:proofErr w:type="spellEnd"/>
      <w:r>
        <w:t xml:space="preserve"> </w:t>
      </w:r>
      <w:proofErr w:type="spellStart"/>
      <w:r>
        <w:t>in</w:t>
      </w:r>
      <w:proofErr w:type="spellEnd"/>
      <w:r>
        <w:t xml:space="preserve"> </w:t>
      </w:r>
      <w:proofErr w:type="spellStart"/>
      <w:r>
        <w:t>the</w:t>
      </w:r>
      <w:proofErr w:type="spellEnd"/>
      <w:r>
        <w:t xml:space="preserve"> </w:t>
      </w:r>
      <w:proofErr w:type="spellStart"/>
      <w:r>
        <w:t>agricultural</w:t>
      </w:r>
      <w:proofErr w:type="spellEnd"/>
      <w:r>
        <w:t xml:space="preserve"> </w:t>
      </w:r>
      <w:proofErr w:type="spellStart"/>
      <w:r>
        <w:t>sector</w:t>
      </w:r>
      <w:proofErr w:type="spellEnd"/>
      <w:r>
        <w:t xml:space="preserve"> </w:t>
      </w:r>
      <w:proofErr w:type="spellStart"/>
      <w:r>
        <w:t>to</w:t>
      </w:r>
      <w:proofErr w:type="spellEnd"/>
      <w:r>
        <w:t xml:space="preserve"> </w:t>
      </w:r>
      <w:proofErr w:type="spellStart"/>
      <w:r>
        <w:t>play</w:t>
      </w:r>
      <w:proofErr w:type="spellEnd"/>
      <w:r>
        <w:t xml:space="preserve"> </w:t>
      </w:r>
      <w:proofErr w:type="spellStart"/>
      <w:r>
        <w:t>an</w:t>
      </w:r>
      <w:proofErr w:type="spellEnd"/>
      <w:r>
        <w:t xml:space="preserve"> </w:t>
      </w:r>
      <w:proofErr w:type="spellStart"/>
      <w:r>
        <w:t>active</w:t>
      </w:r>
      <w:proofErr w:type="spellEnd"/>
      <w:r>
        <w:t xml:space="preserve"> </w:t>
      </w:r>
      <w:proofErr w:type="spellStart"/>
      <w:r>
        <w:t>role</w:t>
      </w:r>
      <w:proofErr w:type="spellEnd"/>
      <w:r>
        <w:t xml:space="preserve"> </w:t>
      </w:r>
      <w:proofErr w:type="spellStart"/>
      <w:r>
        <w:t>in</w:t>
      </w:r>
      <w:proofErr w:type="spellEnd"/>
      <w:r>
        <w:t xml:space="preserve"> </w:t>
      </w:r>
      <w:proofErr w:type="spellStart"/>
      <w:r>
        <w:t>projects</w:t>
      </w:r>
      <w:proofErr w:type="spellEnd"/>
      <w:r>
        <w:t xml:space="preserve"> </w:t>
      </w:r>
      <w:proofErr w:type="spellStart"/>
      <w:r>
        <w:t>from</w:t>
      </w:r>
      <w:proofErr w:type="spellEnd"/>
      <w:r>
        <w:t xml:space="preserve"> </w:t>
      </w:r>
      <w:proofErr w:type="spellStart"/>
      <w:r>
        <w:t>the</w:t>
      </w:r>
      <w:proofErr w:type="spellEnd"/>
      <w:r>
        <w:t xml:space="preserve"> </w:t>
      </w:r>
      <w:proofErr w:type="spellStart"/>
      <w:r>
        <w:t>beginning</w:t>
      </w:r>
      <w:proofErr w:type="spellEnd"/>
      <w:r>
        <w:t xml:space="preserve">, </w:t>
      </w:r>
      <w:proofErr w:type="spellStart"/>
      <w:r>
        <w:t>which</w:t>
      </w:r>
      <w:proofErr w:type="spellEnd"/>
      <w:r>
        <w:t xml:space="preserve"> </w:t>
      </w:r>
      <w:proofErr w:type="spellStart"/>
      <w:r>
        <w:t>in</w:t>
      </w:r>
      <w:proofErr w:type="spellEnd"/>
      <w:r>
        <w:t xml:space="preserve"> </w:t>
      </w:r>
      <w:proofErr w:type="spellStart"/>
      <w:r>
        <w:t>turn</w:t>
      </w:r>
      <w:proofErr w:type="spellEnd"/>
      <w:r>
        <w:t xml:space="preserve"> </w:t>
      </w:r>
      <w:proofErr w:type="spellStart"/>
      <w:r>
        <w:t>had</w:t>
      </w:r>
      <w:proofErr w:type="spellEnd"/>
      <w:r>
        <w:t xml:space="preserve"> </w:t>
      </w:r>
      <w:proofErr w:type="spellStart"/>
      <w:r>
        <w:t>increased</w:t>
      </w:r>
      <w:proofErr w:type="spellEnd"/>
      <w:r>
        <w:t xml:space="preserve"> </w:t>
      </w:r>
      <w:proofErr w:type="spellStart"/>
      <w:r>
        <w:t>the</w:t>
      </w:r>
      <w:proofErr w:type="spellEnd"/>
      <w:r>
        <w:t xml:space="preserve"> </w:t>
      </w:r>
      <w:proofErr w:type="spellStart"/>
      <w:r>
        <w:t>likelihood</w:t>
      </w:r>
      <w:proofErr w:type="spellEnd"/>
      <w:r>
        <w:t xml:space="preserve"> </w:t>
      </w:r>
      <w:proofErr w:type="spellStart"/>
      <w:r>
        <w:t>that</w:t>
      </w:r>
      <w:proofErr w:type="spellEnd"/>
      <w:r>
        <w:t xml:space="preserve"> </w:t>
      </w:r>
      <w:proofErr w:type="spellStart"/>
      <w:r>
        <w:t>they</w:t>
      </w:r>
      <w:proofErr w:type="spellEnd"/>
      <w:r>
        <w:t xml:space="preserve"> </w:t>
      </w:r>
      <w:proofErr w:type="spellStart"/>
      <w:r>
        <w:t>would</w:t>
      </w:r>
      <w:proofErr w:type="spellEnd"/>
      <w:r>
        <w:t xml:space="preserve"> </w:t>
      </w:r>
      <w:proofErr w:type="spellStart"/>
      <w:r>
        <w:t>actually</w:t>
      </w:r>
      <w:proofErr w:type="spellEnd"/>
      <w:r>
        <w:t xml:space="preserve"> </w:t>
      </w:r>
      <w:proofErr w:type="spellStart"/>
      <w:r>
        <w:t>make</w:t>
      </w:r>
      <w:proofErr w:type="spellEnd"/>
      <w:r>
        <w:t xml:space="preserve"> </w:t>
      </w:r>
      <w:proofErr w:type="spellStart"/>
      <w:r>
        <w:t>use</w:t>
      </w:r>
      <w:proofErr w:type="spellEnd"/>
      <w:r>
        <w:t xml:space="preserve"> </w:t>
      </w:r>
      <w:proofErr w:type="spellStart"/>
      <w:r>
        <w:t>of</w:t>
      </w:r>
      <w:proofErr w:type="spellEnd"/>
      <w:r>
        <w:t xml:space="preserve"> </w:t>
      </w:r>
      <w:proofErr w:type="spellStart"/>
      <w:r>
        <w:t>the</w:t>
      </w:r>
      <w:proofErr w:type="spellEnd"/>
      <w:r>
        <w:t xml:space="preserve"> </w:t>
      </w:r>
      <w:proofErr w:type="spellStart"/>
      <w:r>
        <w:t>findings</w:t>
      </w:r>
      <w:proofErr w:type="spellEnd"/>
      <w:r>
        <w:t>.</w:t>
      </w:r>
    </w:p>
    <w:p w:rsidRPr="00BB2EAF" w:rsidR="000E4CB2" w:rsidP="000E4CB2" w:rsidRDefault="000E4CB2" w14:paraId="21310DC9" w14:textId="77777777"/>
    <w:p w:rsidRPr="00BB2EAF" w:rsidR="000E4CB2" w:rsidP="000E4CB2" w:rsidRDefault="000E4CB2" w14:paraId="71EA9B74" w14:textId="77777777">
      <w:proofErr w:type="spellStart"/>
      <w:r>
        <w:lastRenderedPageBreak/>
        <w:t>When</w:t>
      </w:r>
      <w:proofErr w:type="spellEnd"/>
      <w:r>
        <w:t xml:space="preserve"> </w:t>
      </w:r>
      <w:proofErr w:type="spellStart"/>
      <w:r>
        <w:t>asked</w:t>
      </w:r>
      <w:proofErr w:type="spellEnd"/>
      <w:r>
        <w:t xml:space="preserve"> </w:t>
      </w:r>
      <w:proofErr w:type="spellStart"/>
      <w:r>
        <w:rPr>
          <w:u w:val="single"/>
        </w:rPr>
        <w:t>whether</w:t>
      </w:r>
      <w:proofErr w:type="spellEnd"/>
      <w:r>
        <w:rPr>
          <w:u w:val="single"/>
        </w:rPr>
        <w:t xml:space="preserve"> </w:t>
      </w:r>
      <w:proofErr w:type="spellStart"/>
      <w:r>
        <w:rPr>
          <w:u w:val="single"/>
        </w:rPr>
        <w:t>the</w:t>
      </w:r>
      <w:proofErr w:type="spellEnd"/>
      <w:r>
        <w:rPr>
          <w:u w:val="single"/>
        </w:rPr>
        <w:t xml:space="preserve"> H2020 </w:t>
      </w:r>
      <w:proofErr w:type="spellStart"/>
      <w:r>
        <w:rPr>
          <w:u w:val="single"/>
        </w:rPr>
        <w:t>programme</w:t>
      </w:r>
      <w:proofErr w:type="spellEnd"/>
      <w:r>
        <w:rPr>
          <w:u w:val="single"/>
        </w:rPr>
        <w:t xml:space="preserve"> </w:t>
      </w:r>
      <w:proofErr w:type="spellStart"/>
      <w:r>
        <w:rPr>
          <w:u w:val="single"/>
        </w:rPr>
        <w:t>had</w:t>
      </w:r>
      <w:proofErr w:type="spellEnd"/>
      <w:r>
        <w:rPr>
          <w:u w:val="single"/>
        </w:rPr>
        <w:t xml:space="preserve"> </w:t>
      </w:r>
      <w:proofErr w:type="spellStart"/>
      <w:r>
        <w:rPr>
          <w:u w:val="single"/>
        </w:rPr>
        <w:t>helped</w:t>
      </w:r>
      <w:proofErr w:type="spellEnd"/>
      <w:r>
        <w:rPr>
          <w:u w:val="single"/>
        </w:rPr>
        <w:t xml:space="preserve"> </w:t>
      </w:r>
      <w:proofErr w:type="spellStart"/>
      <w:r>
        <w:rPr>
          <w:u w:val="single"/>
        </w:rPr>
        <w:t>the</w:t>
      </w:r>
      <w:proofErr w:type="spellEnd"/>
      <w:r>
        <w:rPr>
          <w:u w:val="single"/>
        </w:rPr>
        <w:t xml:space="preserve"> EU </w:t>
      </w:r>
      <w:proofErr w:type="spellStart"/>
      <w:r>
        <w:rPr>
          <w:u w:val="single"/>
        </w:rPr>
        <w:t>to</w:t>
      </w:r>
      <w:proofErr w:type="spellEnd"/>
      <w:r>
        <w:rPr>
          <w:u w:val="single"/>
        </w:rPr>
        <w:t xml:space="preserve"> </w:t>
      </w:r>
      <w:proofErr w:type="spellStart"/>
      <w:r>
        <w:rPr>
          <w:u w:val="single"/>
        </w:rPr>
        <w:t>become</w:t>
      </w:r>
      <w:proofErr w:type="spellEnd"/>
      <w:r>
        <w:rPr>
          <w:u w:val="single"/>
        </w:rPr>
        <w:t xml:space="preserve"> a </w:t>
      </w:r>
      <w:proofErr w:type="spellStart"/>
      <w:r>
        <w:rPr>
          <w:u w:val="single"/>
        </w:rPr>
        <w:t>knowledge</w:t>
      </w:r>
      <w:proofErr w:type="spellEnd"/>
      <w:r>
        <w:rPr>
          <w:u w:val="single"/>
        </w:rPr>
        <w:t xml:space="preserve"> </w:t>
      </w:r>
      <w:proofErr w:type="spellStart"/>
      <w:r>
        <w:rPr>
          <w:u w:val="single"/>
        </w:rPr>
        <w:t>and</w:t>
      </w:r>
      <w:proofErr w:type="spellEnd"/>
      <w:r>
        <w:rPr>
          <w:u w:val="single"/>
        </w:rPr>
        <w:t xml:space="preserve"> </w:t>
      </w:r>
      <w:proofErr w:type="spellStart"/>
      <w:r>
        <w:rPr>
          <w:u w:val="single"/>
        </w:rPr>
        <w:t>innovation-based</w:t>
      </w:r>
      <w:proofErr w:type="spellEnd"/>
      <w:r>
        <w:rPr>
          <w:u w:val="single"/>
        </w:rPr>
        <w:t xml:space="preserve"> </w:t>
      </w:r>
      <w:proofErr w:type="spellStart"/>
      <w:r>
        <w:rPr>
          <w:u w:val="single"/>
        </w:rPr>
        <w:t>economy</w:t>
      </w:r>
      <w:proofErr w:type="spellEnd"/>
      <w:r>
        <w:rPr>
          <w:u w:val="single"/>
        </w:rPr>
        <w:t xml:space="preserve"> </w:t>
      </w:r>
      <w:proofErr w:type="spellStart"/>
      <w:r>
        <w:rPr>
          <w:u w:val="single"/>
        </w:rPr>
        <w:t>and</w:t>
      </w:r>
      <w:proofErr w:type="spellEnd"/>
      <w:r>
        <w:rPr>
          <w:u w:val="single"/>
        </w:rPr>
        <w:t xml:space="preserve"> </w:t>
      </w:r>
      <w:proofErr w:type="spellStart"/>
      <w:r>
        <w:rPr>
          <w:u w:val="single"/>
        </w:rPr>
        <w:t>society</w:t>
      </w:r>
      <w:proofErr w:type="spellEnd"/>
      <w:r>
        <w:t xml:space="preserve"> (</w:t>
      </w:r>
      <w:proofErr w:type="spellStart"/>
      <w:r>
        <w:rPr>
          <w:b/>
        </w:rPr>
        <w:t>question</w:t>
      </w:r>
      <w:proofErr w:type="spellEnd"/>
      <w:r>
        <w:rPr>
          <w:b/>
        </w:rPr>
        <w:t xml:space="preserve"> 2</w:t>
      </w:r>
      <w:r>
        <w:t xml:space="preserve">), </w:t>
      </w:r>
      <w:proofErr w:type="spellStart"/>
      <w:r>
        <w:t>no</w:t>
      </w:r>
      <w:proofErr w:type="spellEnd"/>
      <w:r>
        <w:t xml:space="preserve"> </w:t>
      </w:r>
      <w:proofErr w:type="spellStart"/>
      <w:r>
        <w:t>less</w:t>
      </w:r>
      <w:proofErr w:type="spellEnd"/>
      <w:r>
        <w:t xml:space="preserve"> </w:t>
      </w:r>
      <w:proofErr w:type="spellStart"/>
      <w:r>
        <w:t>than</w:t>
      </w:r>
      <w:proofErr w:type="spellEnd"/>
      <w:r>
        <w:t xml:space="preserve"> 87% </w:t>
      </w:r>
      <w:proofErr w:type="spellStart"/>
      <w:r>
        <w:t>of</w:t>
      </w:r>
      <w:proofErr w:type="spellEnd"/>
      <w:r>
        <w:t xml:space="preserve"> </w:t>
      </w:r>
      <w:proofErr w:type="spellStart"/>
      <w:r>
        <w:t>the</w:t>
      </w:r>
      <w:proofErr w:type="spellEnd"/>
      <w:r>
        <w:t xml:space="preserve"> </w:t>
      </w:r>
      <w:proofErr w:type="spellStart"/>
      <w:r>
        <w:t>total</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opinion</w:t>
      </w:r>
      <w:proofErr w:type="spellEnd"/>
      <w:r>
        <w:t xml:space="preserve"> </w:t>
      </w:r>
      <w:proofErr w:type="spellStart"/>
      <w:r>
        <w:t>that</w:t>
      </w:r>
      <w:proofErr w:type="spellEnd"/>
      <w:r>
        <w:t xml:space="preserve"> </w:t>
      </w:r>
      <w:proofErr w:type="spellStart"/>
      <w:r>
        <w:t>the</w:t>
      </w:r>
      <w:proofErr w:type="spellEnd"/>
      <w:r>
        <w:t xml:space="preserve"> EU </w:t>
      </w:r>
      <w:proofErr w:type="spellStart"/>
      <w:r>
        <w:t>had</w:t>
      </w:r>
      <w:proofErr w:type="spellEnd"/>
      <w:r>
        <w:t xml:space="preserve"> </w:t>
      </w:r>
      <w:proofErr w:type="spellStart"/>
      <w:r>
        <w:t>made</w:t>
      </w:r>
      <w:proofErr w:type="spellEnd"/>
      <w:r>
        <w:t xml:space="preserve"> </w:t>
      </w:r>
      <w:proofErr w:type="spellStart"/>
      <w:r>
        <w:t>solid</w:t>
      </w:r>
      <w:proofErr w:type="spellEnd"/>
      <w:r>
        <w:t xml:space="preserve"> </w:t>
      </w:r>
      <w:proofErr w:type="spellStart"/>
      <w:r>
        <w:t>advances</w:t>
      </w:r>
      <w:proofErr w:type="spellEnd"/>
      <w:r>
        <w:t xml:space="preserve"> </w:t>
      </w:r>
      <w:proofErr w:type="spellStart"/>
      <w:r>
        <w:t>in</w:t>
      </w:r>
      <w:proofErr w:type="spellEnd"/>
      <w:r>
        <w:t xml:space="preserve"> </w:t>
      </w:r>
      <w:proofErr w:type="spellStart"/>
      <w:r>
        <w:t>the</w:t>
      </w:r>
      <w:proofErr w:type="spellEnd"/>
      <w:r>
        <w:t xml:space="preserve"> </w:t>
      </w:r>
      <w:proofErr w:type="spellStart"/>
      <w:r>
        <w:t>right</w:t>
      </w:r>
      <w:proofErr w:type="spellEnd"/>
      <w:r>
        <w:t xml:space="preserve"> </w:t>
      </w:r>
      <w:proofErr w:type="spellStart"/>
      <w:r>
        <w:t>direction</w:t>
      </w:r>
      <w:proofErr w:type="spellEnd"/>
      <w:r>
        <w:t xml:space="preserve">, </w:t>
      </w:r>
      <w:proofErr w:type="spellStart"/>
      <w:r>
        <w:t>compared</w:t>
      </w:r>
      <w:proofErr w:type="spellEnd"/>
      <w:r>
        <w:t xml:space="preserve"> </w:t>
      </w:r>
      <w:proofErr w:type="spellStart"/>
      <w:r>
        <w:t>to</w:t>
      </w:r>
      <w:proofErr w:type="spellEnd"/>
      <w:r>
        <w:t xml:space="preserve"> </w:t>
      </w:r>
      <w:proofErr w:type="spellStart"/>
      <w:r>
        <w:t>only</w:t>
      </w:r>
      <w:proofErr w:type="spellEnd"/>
      <w:r>
        <w:t xml:space="preserve"> 5% </w:t>
      </w:r>
      <w:proofErr w:type="spellStart"/>
      <w:r>
        <w:t>who</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no</w:t>
      </w:r>
      <w:proofErr w:type="spellEnd"/>
      <w:r>
        <w:t xml:space="preserve"> </w:t>
      </w:r>
      <w:proofErr w:type="spellStart"/>
      <w:r>
        <w:t>relevant</w:t>
      </w:r>
      <w:proofErr w:type="spellEnd"/>
      <w:r>
        <w:t xml:space="preserve"> </w:t>
      </w:r>
      <w:proofErr w:type="spellStart"/>
      <w:r>
        <w:t>progress</w:t>
      </w:r>
      <w:proofErr w:type="spellEnd"/>
      <w:r>
        <w:t xml:space="preserve"> </w:t>
      </w:r>
      <w:proofErr w:type="spellStart"/>
      <w:r>
        <w:t>during</w:t>
      </w:r>
      <w:proofErr w:type="spellEnd"/>
      <w:r>
        <w:t xml:space="preserve"> </w:t>
      </w:r>
      <w:proofErr w:type="spellStart"/>
      <w:r>
        <w:t>the</w:t>
      </w:r>
      <w:proofErr w:type="spellEnd"/>
      <w:r>
        <w:t xml:space="preserve"> 2014-2020 </w:t>
      </w:r>
      <w:proofErr w:type="spellStart"/>
      <w:r>
        <w:t>funding</w:t>
      </w:r>
      <w:proofErr w:type="spellEnd"/>
      <w:r>
        <w:t xml:space="preserve"> </w:t>
      </w:r>
      <w:proofErr w:type="spellStart"/>
      <w:r>
        <w:t>period</w:t>
      </w:r>
      <w:proofErr w:type="spellEnd"/>
      <w:r>
        <w:t xml:space="preserve">" </w:t>
      </w:r>
      <w:proofErr w:type="spellStart"/>
      <w:r>
        <w:t>had</w:t>
      </w:r>
      <w:proofErr w:type="spellEnd"/>
      <w:r>
        <w:t xml:space="preserve"> </w:t>
      </w:r>
      <w:proofErr w:type="spellStart"/>
      <w:r>
        <w:t>been</w:t>
      </w:r>
      <w:proofErr w:type="spellEnd"/>
      <w:r>
        <w:t xml:space="preserve"> </w:t>
      </w:r>
      <w:proofErr w:type="spellStart"/>
      <w:r>
        <w:t>achieved</w:t>
      </w:r>
      <w:proofErr w:type="spellEnd"/>
      <w:r>
        <w:t>.</w:t>
      </w:r>
    </w:p>
    <w:p w:rsidRPr="00BB2EAF" w:rsidR="000E4CB2" w:rsidP="000E4CB2" w:rsidRDefault="000E4CB2" w14:paraId="505A9D43" w14:textId="77777777"/>
    <w:p w:rsidRPr="00BB2EAF" w:rsidR="000E4CB2" w:rsidP="000E4CB2" w:rsidRDefault="000E4CB2" w14:paraId="3F4FF160" w14:textId="77777777">
      <w:r>
        <w:rPr>
          <w:noProof/>
        </w:rPr>
        <w:drawing>
          <wp:inline distT="0" distB="0" distL="0" distR="0" wp14:anchorId="3016D3BA" wp14:editId="76C541B0">
            <wp:extent cx="5715000" cy="2527300"/>
            <wp:effectExtent l="0" t="0" r="0" b="6350"/>
            <wp:docPr id="14" name="Chart 14">
              <a:extLst xmlns:a="http://schemas.openxmlformats.org/drawingml/2006/main">
                <a:ext uri="{FF2B5EF4-FFF2-40B4-BE49-F238E27FC236}">
                  <a16:creationId xmlns:a16="http://schemas.microsoft.com/office/drawing/2014/main" id="{2D88E4D1-52D6-4BB4-BFBF-CB3C38F490B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Pr="00BB2EAF" w:rsidR="000E4CB2" w:rsidP="000E4CB2" w:rsidRDefault="000E4CB2" w14:paraId="78EBC823" w14:textId="77777777"/>
    <w:p w:rsidRPr="00BB2EAF" w:rsidR="000E4CB2" w:rsidP="000E4CB2" w:rsidRDefault="000E4CB2" w14:paraId="0869E5DF" w14:textId="77777777">
      <w:proofErr w:type="spellStart"/>
      <w:r>
        <w:t>At</w:t>
      </w:r>
      <w:proofErr w:type="spellEnd"/>
      <w:r>
        <w:t xml:space="preserve"> </w:t>
      </w:r>
      <w:proofErr w:type="spellStart"/>
      <w:r>
        <w:t>country</w:t>
      </w:r>
      <w:proofErr w:type="spellEnd"/>
      <w:r>
        <w:t xml:space="preserve"> </w:t>
      </w:r>
      <w:proofErr w:type="spellStart"/>
      <w:r>
        <w:t>level</w:t>
      </w:r>
      <w:proofErr w:type="spellEnd"/>
      <w:r>
        <w:t xml:space="preserve">, 100% </w:t>
      </w:r>
      <w:proofErr w:type="spellStart"/>
      <w:r>
        <w:t>of</w:t>
      </w:r>
      <w:proofErr w:type="spellEnd"/>
      <w:r>
        <w:t xml:space="preserve"> </w:t>
      </w:r>
      <w:proofErr w:type="spellStart"/>
      <w:r>
        <w:t>both</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held</w:t>
      </w:r>
      <w:proofErr w:type="spellEnd"/>
      <w:r>
        <w:t xml:space="preserve"> a </w:t>
      </w:r>
      <w:proofErr w:type="spellStart"/>
      <w:r>
        <w:t>positive</w:t>
      </w:r>
      <w:proofErr w:type="spellEnd"/>
      <w:r>
        <w:t xml:space="preserve"> </w:t>
      </w:r>
      <w:proofErr w:type="spellStart"/>
      <w:r>
        <w:t>view</w:t>
      </w:r>
      <w:proofErr w:type="spellEnd"/>
      <w:r>
        <w:t xml:space="preserve">, </w:t>
      </w:r>
      <w:proofErr w:type="spellStart"/>
      <w:r>
        <w:t>while</w:t>
      </w:r>
      <w:proofErr w:type="spellEnd"/>
      <w:r>
        <w:t xml:space="preserve"> 77% </w:t>
      </w:r>
      <w:proofErr w:type="spellStart"/>
      <w:r>
        <w:t>and</w:t>
      </w:r>
      <w:proofErr w:type="spellEnd"/>
      <w:r>
        <w:t xml:space="preserve"> 67% </w:t>
      </w:r>
      <w:proofErr w:type="spellStart"/>
      <w:r>
        <w:t>of</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and</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respectively</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same</w:t>
      </w:r>
      <w:proofErr w:type="spellEnd"/>
      <w:r>
        <w:t xml:space="preserve"> </w:t>
      </w:r>
      <w:proofErr w:type="spellStart"/>
      <w:r>
        <w:t>view</w:t>
      </w:r>
      <w:proofErr w:type="spellEnd"/>
      <w:r>
        <w:t xml:space="preserve">. </w:t>
      </w:r>
      <w:proofErr w:type="spellStart"/>
      <w:r>
        <w:t>Furthermore</w:t>
      </w:r>
      <w:proofErr w:type="spellEnd"/>
      <w:r>
        <w:t xml:space="preserve">, 1 </w:t>
      </w:r>
      <w:proofErr w:type="spellStart"/>
      <w:r>
        <w:t>Latvian</w:t>
      </w:r>
      <w:proofErr w:type="spellEnd"/>
      <w:r>
        <w:t xml:space="preserve"> </w:t>
      </w:r>
      <w:proofErr w:type="spellStart"/>
      <w:r>
        <w:t>and</w:t>
      </w:r>
      <w:proofErr w:type="spellEnd"/>
      <w:r>
        <w:t xml:space="preserve"> 1 </w:t>
      </w:r>
      <w:proofErr w:type="spellStart"/>
      <w:r>
        <w:t>Croatian</w:t>
      </w:r>
      <w:proofErr w:type="spellEnd"/>
      <w:r>
        <w:t xml:space="preserve"> </w:t>
      </w:r>
      <w:proofErr w:type="spellStart"/>
      <w:r>
        <w:t>respondent</w:t>
      </w:r>
      <w:proofErr w:type="spellEnd"/>
      <w:r>
        <w:t xml:space="preserve"> </w:t>
      </w:r>
      <w:proofErr w:type="spellStart"/>
      <w:r>
        <w:t>considered</w:t>
      </w:r>
      <w:proofErr w:type="spellEnd"/>
      <w:r>
        <w:t xml:space="preserve"> </w:t>
      </w:r>
      <w:proofErr w:type="spellStart"/>
      <w:r>
        <w:t>that</w:t>
      </w:r>
      <w:proofErr w:type="spellEnd"/>
      <w:r>
        <w:t xml:space="preserve"> </w:t>
      </w:r>
      <w:proofErr w:type="spellStart"/>
      <w:r>
        <w:t>no</w:t>
      </w:r>
      <w:proofErr w:type="spellEnd"/>
      <w:r>
        <w:t xml:space="preserve"> </w:t>
      </w:r>
      <w:proofErr w:type="spellStart"/>
      <w:r>
        <w:t>relevant</w:t>
      </w:r>
      <w:proofErr w:type="spellEnd"/>
      <w:r>
        <w:t xml:space="preserve"> </w:t>
      </w:r>
      <w:proofErr w:type="spellStart"/>
      <w:r>
        <w:t>progress</w:t>
      </w:r>
      <w:proofErr w:type="spellEnd"/>
      <w:r>
        <w:t xml:space="preserve"> </w:t>
      </w:r>
      <w:proofErr w:type="spellStart"/>
      <w:r>
        <w:t>had</w:t>
      </w:r>
      <w:proofErr w:type="spellEnd"/>
      <w:r>
        <w:t xml:space="preserve"> </w:t>
      </w:r>
      <w:proofErr w:type="spellStart"/>
      <w:r>
        <w:t>been</w:t>
      </w:r>
      <w:proofErr w:type="spellEnd"/>
      <w:r>
        <w:t xml:space="preserve"> </w:t>
      </w:r>
      <w:proofErr w:type="spellStart"/>
      <w:r>
        <w:t>achieved</w:t>
      </w:r>
      <w:proofErr w:type="spellEnd"/>
      <w:r>
        <w:t xml:space="preserve"> </w:t>
      </w:r>
      <w:proofErr w:type="spellStart"/>
      <w:r>
        <w:t>in</w:t>
      </w:r>
      <w:proofErr w:type="spellEnd"/>
      <w:r>
        <w:t xml:space="preserve"> </w:t>
      </w:r>
      <w:proofErr w:type="spellStart"/>
      <w:r>
        <w:t>this</w:t>
      </w:r>
      <w:proofErr w:type="spellEnd"/>
      <w:r>
        <w:t xml:space="preserve"> </w:t>
      </w:r>
      <w:proofErr w:type="spellStart"/>
      <w:r>
        <w:t>area</w:t>
      </w:r>
      <w:proofErr w:type="spellEnd"/>
      <w:r>
        <w:t>.</w:t>
      </w:r>
    </w:p>
    <w:p w:rsidRPr="00BB2EAF" w:rsidR="000E4CB2" w:rsidP="000E4CB2" w:rsidRDefault="000E4CB2" w14:paraId="61A458ED" w14:textId="77777777">
      <w:r>
        <w:rPr>
          <w:noProof/>
        </w:rPr>
        <w:drawing>
          <wp:inline distT="0" distB="0" distL="0" distR="0" wp14:anchorId="0875E2D8" wp14:editId="2D8C2D25">
            <wp:extent cx="5721350" cy="2889250"/>
            <wp:effectExtent l="0" t="0" r="0" b="6350"/>
            <wp:docPr id="15" name="Chart 15">
              <a:extLst xmlns:a="http://schemas.openxmlformats.org/drawingml/2006/main">
                <a:ext uri="{FF2B5EF4-FFF2-40B4-BE49-F238E27FC236}">
                  <a16:creationId xmlns:a16="http://schemas.microsoft.com/office/drawing/2014/main" id="{88332604-B295-41FB-ABEF-4D55C9C6DF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rsidRPr="00BB2EAF" w:rsidR="000E4CB2" w:rsidP="000E4CB2" w:rsidRDefault="000E4CB2" w14:paraId="78F46FC9" w14:textId="77777777"/>
    <w:p w:rsidR="000B4AD2" w:rsidP="000E4CB2" w:rsidRDefault="000E4CB2" w14:paraId="4161EC39" w14:textId="77777777">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categories</w:t>
      </w:r>
      <w:proofErr w:type="spellEnd"/>
      <w:r>
        <w:t xml:space="preserve">, </w:t>
      </w:r>
      <w:proofErr w:type="spellStart"/>
      <w:r>
        <w:t>no</w:t>
      </w:r>
      <w:proofErr w:type="spellEnd"/>
      <w:r>
        <w:t xml:space="preserve"> </w:t>
      </w:r>
      <w:proofErr w:type="spellStart"/>
      <w:r>
        <w:t>less</w:t>
      </w:r>
      <w:proofErr w:type="spellEnd"/>
      <w:r>
        <w:t xml:space="preserve"> </w:t>
      </w:r>
      <w:proofErr w:type="spellStart"/>
      <w:r>
        <w:t>than</w:t>
      </w:r>
      <w:proofErr w:type="spellEnd"/>
      <w:r>
        <w:t xml:space="preserve"> 95% </w:t>
      </w:r>
      <w:proofErr w:type="spellStart"/>
      <w:r>
        <w:t>of</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academia</w:t>
      </w:r>
      <w:proofErr w:type="spellEnd"/>
      <w:r>
        <w:t xml:space="preserve"> (</w:t>
      </w:r>
      <w:proofErr w:type="spellStart"/>
      <w:r>
        <w:t>or</w:t>
      </w:r>
      <w:proofErr w:type="spellEnd"/>
      <w:r>
        <w:t xml:space="preserve"> 21 </w:t>
      </w:r>
      <w:proofErr w:type="spellStart"/>
      <w:r>
        <w:t>participants</w:t>
      </w:r>
      <w:proofErr w:type="spellEnd"/>
      <w:r>
        <w:t xml:space="preserve">) </w:t>
      </w:r>
      <w:proofErr w:type="spellStart"/>
      <w:r>
        <w:t>believed</w:t>
      </w:r>
      <w:proofErr w:type="spellEnd"/>
      <w:r>
        <w:t xml:space="preserve"> </w:t>
      </w:r>
      <w:proofErr w:type="spellStart"/>
      <w:r>
        <w:t>that</w:t>
      </w:r>
      <w:proofErr w:type="spellEnd"/>
      <w:r>
        <w:t xml:space="preserve"> </w:t>
      </w:r>
      <w:proofErr w:type="spellStart"/>
      <w:r>
        <w:t>the</w:t>
      </w:r>
      <w:proofErr w:type="spellEnd"/>
      <w:r>
        <w:t xml:space="preserve"> EU </w:t>
      </w:r>
      <w:proofErr w:type="spellStart"/>
      <w:r>
        <w:t>had</w:t>
      </w:r>
      <w:proofErr w:type="spellEnd"/>
      <w:r>
        <w:t xml:space="preserve"> </w:t>
      </w:r>
      <w:proofErr w:type="spellStart"/>
      <w:r>
        <w:t>advanced</w:t>
      </w:r>
      <w:proofErr w:type="spellEnd"/>
      <w:r>
        <w:t xml:space="preserve"> </w:t>
      </w:r>
      <w:proofErr w:type="spellStart"/>
      <w:r>
        <w:t>towards</w:t>
      </w:r>
      <w:proofErr w:type="spellEnd"/>
      <w:r>
        <w:t xml:space="preserve"> a </w:t>
      </w:r>
      <w:proofErr w:type="spellStart"/>
      <w:r>
        <w:t>knowledge</w:t>
      </w:r>
      <w:proofErr w:type="spellEnd"/>
      <w:r>
        <w:t xml:space="preserve"> </w:t>
      </w:r>
      <w:proofErr w:type="spellStart"/>
      <w:r>
        <w:t>and</w:t>
      </w:r>
      <w:proofErr w:type="spellEnd"/>
      <w:r>
        <w:t xml:space="preserve"> </w:t>
      </w:r>
      <w:proofErr w:type="spellStart"/>
      <w:r>
        <w:t>innovation-based</w:t>
      </w:r>
      <w:proofErr w:type="spellEnd"/>
      <w:r>
        <w:t xml:space="preserve"> </w:t>
      </w:r>
      <w:proofErr w:type="spellStart"/>
      <w:r>
        <w:t>economy</w:t>
      </w:r>
      <w:proofErr w:type="spellEnd"/>
      <w:r>
        <w:t xml:space="preserve"> </w:t>
      </w:r>
      <w:proofErr w:type="spellStart"/>
      <w:r>
        <w:t>and</w:t>
      </w:r>
      <w:proofErr w:type="spellEnd"/>
      <w:r>
        <w:t xml:space="preserve"> </w:t>
      </w:r>
      <w:proofErr w:type="spellStart"/>
      <w:r>
        <w:t>society</w:t>
      </w:r>
      <w:proofErr w:type="spellEnd"/>
      <w:r>
        <w:t xml:space="preserve">, </w:t>
      </w:r>
      <w:proofErr w:type="spellStart"/>
      <w:r>
        <w:t>as</w:t>
      </w:r>
      <w:proofErr w:type="spellEnd"/>
      <w:r>
        <w:t xml:space="preserve"> </w:t>
      </w:r>
      <w:proofErr w:type="spellStart"/>
      <w:r>
        <w:t>did</w:t>
      </w:r>
      <w:proofErr w:type="spellEnd"/>
      <w:r>
        <w:t xml:space="preserve"> 100% </w:t>
      </w:r>
      <w:proofErr w:type="spellStart"/>
      <w:r>
        <w:t>of</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authority</w:t>
      </w:r>
      <w:proofErr w:type="spellEnd"/>
      <w:r>
        <w:t xml:space="preserve"> </w:t>
      </w:r>
      <w:proofErr w:type="spellStart"/>
      <w:r>
        <w:t>representatives</w:t>
      </w:r>
      <w:proofErr w:type="spellEnd"/>
      <w:r>
        <w:t xml:space="preserve"> (</w:t>
      </w:r>
      <w:proofErr w:type="spellStart"/>
      <w:r>
        <w:t>or</w:t>
      </w:r>
      <w:proofErr w:type="spellEnd"/>
      <w:r>
        <w:t xml:space="preserve"> 4 </w:t>
      </w:r>
      <w:proofErr w:type="spellStart"/>
      <w:r>
        <w:t>participants</w:t>
      </w:r>
      <w:proofErr w:type="spellEnd"/>
      <w:r>
        <w:t xml:space="preserve">), 75% </w:t>
      </w:r>
      <w:proofErr w:type="spellStart"/>
      <w:r>
        <w:t>of</w:t>
      </w:r>
      <w:proofErr w:type="spellEnd"/>
      <w:r>
        <w:t xml:space="preserve"> </w:t>
      </w:r>
      <w:proofErr w:type="spellStart"/>
      <w:r>
        <w:t>the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representatives</w:t>
      </w:r>
      <w:proofErr w:type="spellEnd"/>
      <w:r>
        <w:t xml:space="preserve"> </w:t>
      </w:r>
      <w:proofErr w:type="spellStart"/>
      <w:r>
        <w:t>and</w:t>
      </w:r>
      <w:proofErr w:type="spellEnd"/>
      <w:r>
        <w:t xml:space="preserve"> </w:t>
      </w:r>
      <w:proofErr w:type="spellStart"/>
      <w:r>
        <w:t>half</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or</w:t>
      </w:r>
      <w:proofErr w:type="spellEnd"/>
      <w:r>
        <w:t xml:space="preserve"> 2 </w:t>
      </w:r>
      <w:proofErr w:type="spellStart"/>
      <w:r>
        <w:t>participants</w:t>
      </w:r>
      <w:proofErr w:type="spellEnd"/>
      <w:r>
        <w:t xml:space="preserve">) </w:t>
      </w:r>
      <w:proofErr w:type="spellStart"/>
      <w:r>
        <w:t>from</w:t>
      </w:r>
      <w:proofErr w:type="spellEnd"/>
      <w:r>
        <w:t xml:space="preserve"> </w:t>
      </w:r>
      <w:proofErr w:type="spellStart"/>
      <w:r>
        <w:t>the</w:t>
      </w:r>
      <w:proofErr w:type="spellEnd"/>
      <w:r>
        <w:t xml:space="preserve"> </w:t>
      </w:r>
      <w:proofErr w:type="spellStart"/>
      <w:r>
        <w:t>business</w:t>
      </w:r>
      <w:proofErr w:type="spellEnd"/>
      <w:r>
        <w:t xml:space="preserve"> </w:t>
      </w:r>
      <w:proofErr w:type="spellStart"/>
      <w:r>
        <w:t>sector</w:t>
      </w:r>
      <w:proofErr w:type="spellEnd"/>
      <w:r>
        <w:t>.</w:t>
      </w:r>
    </w:p>
    <w:p w:rsidRPr="00BB2EAF" w:rsidR="000E4CB2" w:rsidP="000E4CB2" w:rsidRDefault="000E4CB2" w14:paraId="1C12EAAB" w14:textId="50394D93"/>
    <w:p w:rsidRPr="00BB2EAF" w:rsidR="000E4CB2" w:rsidP="000E4CB2" w:rsidRDefault="000E4CB2" w14:paraId="1CC15F1D" w14:textId="77777777">
      <w:r>
        <w:rPr>
          <w:noProof/>
        </w:rPr>
        <w:lastRenderedPageBreak/>
        <w:drawing>
          <wp:inline distT="0" distB="0" distL="0" distR="0" wp14:anchorId="75ACB284" wp14:editId="7D495621">
            <wp:extent cx="5383033" cy="3212327"/>
            <wp:effectExtent l="0" t="0" r="8255" b="7620"/>
            <wp:docPr id="16" name="Chart 16">
              <a:extLst xmlns:a="http://schemas.openxmlformats.org/drawingml/2006/main">
                <a:ext uri="{FF2B5EF4-FFF2-40B4-BE49-F238E27FC236}">
                  <a16:creationId xmlns:a16="http://schemas.microsoft.com/office/drawing/2014/main" id="{6FB5D689-41EE-4106-8E49-E3DB2D2216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Pr="00BB2EAF" w:rsidR="000E4CB2" w:rsidP="000E4CB2" w:rsidRDefault="000E4CB2" w14:paraId="416AAFD4" w14:textId="77777777"/>
    <w:p w:rsidRPr="00BB2EAF" w:rsidR="000E4CB2" w:rsidP="000E4CB2" w:rsidRDefault="000E4CB2" w14:paraId="34E83F1E" w14:textId="77777777">
      <w:pPr>
        <w:rPr>
          <w:i/>
          <w:iCs/>
        </w:rPr>
      </w:pPr>
      <w:proofErr w:type="spellStart"/>
      <w:r>
        <w:rPr>
          <w:i/>
        </w:rPr>
        <w:t>Specific</w:t>
      </w:r>
      <w:proofErr w:type="spellEnd"/>
      <w:r>
        <w:rPr>
          <w:i/>
        </w:rPr>
        <w:t xml:space="preserve"> </w:t>
      </w:r>
      <w:proofErr w:type="spellStart"/>
      <w:r>
        <w:rPr>
          <w:i/>
        </w:rPr>
        <w:t>conclusions</w:t>
      </w:r>
      <w:proofErr w:type="spellEnd"/>
    </w:p>
    <w:p w:rsidRPr="00BB2EAF" w:rsidR="000E4CB2" w:rsidP="000E4CB2" w:rsidRDefault="000E4CB2" w14:paraId="4CCA3957" w14:textId="77777777"/>
    <w:p w:rsidRPr="00BB2EAF" w:rsidR="000E4CB2" w:rsidP="000E4CB2" w:rsidRDefault="000E4CB2" w14:paraId="05069779" w14:textId="77777777">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that</w:t>
      </w:r>
      <w:proofErr w:type="spellEnd"/>
      <w:r>
        <w:t xml:space="preserve"> </w:t>
      </w:r>
      <w:r>
        <w:rPr>
          <w:u w:val="single"/>
        </w:rPr>
        <w:t xml:space="preserve">H2020 </w:t>
      </w:r>
      <w:proofErr w:type="spellStart"/>
      <w:r>
        <w:rPr>
          <w:u w:val="single"/>
        </w:rPr>
        <w:t>had</w:t>
      </w:r>
      <w:proofErr w:type="spellEnd"/>
      <w:r>
        <w:rPr>
          <w:u w:val="single"/>
        </w:rPr>
        <w:t xml:space="preserve"> </w:t>
      </w:r>
      <w:proofErr w:type="spellStart"/>
      <w:r>
        <w:rPr>
          <w:u w:val="single"/>
        </w:rPr>
        <w:t>indeed</w:t>
      </w:r>
      <w:proofErr w:type="spellEnd"/>
      <w:r>
        <w:rPr>
          <w:u w:val="single"/>
        </w:rPr>
        <w:t xml:space="preserve"> </w:t>
      </w:r>
      <w:proofErr w:type="spellStart"/>
      <w:r>
        <w:rPr>
          <w:u w:val="single"/>
        </w:rPr>
        <w:t>helped</w:t>
      </w:r>
      <w:proofErr w:type="spellEnd"/>
      <w:r>
        <w:rPr>
          <w:u w:val="single"/>
        </w:rPr>
        <w:t xml:space="preserve"> </w:t>
      </w:r>
      <w:proofErr w:type="spellStart"/>
      <w:r>
        <w:rPr>
          <w:u w:val="single"/>
        </w:rPr>
        <w:t>the</w:t>
      </w:r>
      <w:proofErr w:type="spellEnd"/>
      <w:r>
        <w:rPr>
          <w:u w:val="single"/>
        </w:rPr>
        <w:t xml:space="preserve"> EU </w:t>
      </w:r>
      <w:proofErr w:type="spellStart"/>
      <w:r>
        <w:rPr>
          <w:u w:val="single"/>
        </w:rPr>
        <w:t>in</w:t>
      </w:r>
      <w:proofErr w:type="spellEnd"/>
      <w:r>
        <w:rPr>
          <w:u w:val="single"/>
        </w:rPr>
        <w:t xml:space="preserve"> </w:t>
      </w:r>
      <w:proofErr w:type="spellStart"/>
      <w:r>
        <w:rPr>
          <w:u w:val="single"/>
        </w:rPr>
        <w:t>certain</w:t>
      </w:r>
      <w:proofErr w:type="spellEnd"/>
      <w:r>
        <w:rPr>
          <w:u w:val="single"/>
        </w:rPr>
        <w:t xml:space="preserve"> </w:t>
      </w:r>
      <w:proofErr w:type="spellStart"/>
      <w:r>
        <w:rPr>
          <w:u w:val="single"/>
        </w:rPr>
        <w:t>specific</w:t>
      </w:r>
      <w:proofErr w:type="spellEnd"/>
      <w:r>
        <w:rPr>
          <w:u w:val="single"/>
        </w:rPr>
        <w:t xml:space="preserve"> </w:t>
      </w:r>
      <w:proofErr w:type="spellStart"/>
      <w:r>
        <w:rPr>
          <w:u w:val="single"/>
        </w:rPr>
        <w:t>aspects</w:t>
      </w:r>
      <w:proofErr w:type="spellEnd"/>
      <w:r>
        <w:t xml:space="preserve"> (</w:t>
      </w:r>
      <w:proofErr w:type="spellStart"/>
      <w:r>
        <w:rPr>
          <w:b/>
        </w:rPr>
        <w:t>question</w:t>
      </w:r>
      <w:proofErr w:type="spellEnd"/>
      <w:r>
        <w:rPr>
          <w:b/>
        </w:rPr>
        <w:t xml:space="preserve"> 3</w:t>
      </w:r>
      <w:r>
        <w:t>).</w:t>
      </w:r>
    </w:p>
    <w:p w:rsidRPr="00BB2EAF" w:rsidR="000E4CB2" w:rsidP="000E4CB2" w:rsidRDefault="000E4CB2" w14:paraId="68EDC0C4" w14:textId="77777777"/>
    <w:p w:rsidRPr="00BB2EAF" w:rsidR="000E4CB2" w:rsidP="000E4CB2" w:rsidRDefault="000E4CB2" w14:paraId="040907CF" w14:textId="77777777">
      <w:r>
        <w:rPr>
          <w:noProof/>
        </w:rPr>
        <w:drawing>
          <wp:inline distT="0" distB="0" distL="0" distR="0" wp14:anchorId="017A2AA6" wp14:editId="46C2E31E">
            <wp:extent cx="5761355" cy="3559175"/>
            <wp:effectExtent l="0" t="0" r="0" b="3175"/>
            <wp:docPr id="3" name="Chart 3">
              <a:extLst xmlns:a="http://schemas.openxmlformats.org/drawingml/2006/main">
                <a:ext uri="{FF2B5EF4-FFF2-40B4-BE49-F238E27FC236}">
                  <a16:creationId xmlns:a16="http://schemas.microsoft.com/office/drawing/2014/main" id="{62959B3B-ACA4-4D1F-9736-8B3649E2F2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rsidRPr="00BB2EAF" w:rsidR="000E4CB2" w:rsidP="000E4CB2" w:rsidRDefault="000E4CB2" w14:paraId="697D3330" w14:textId="77777777"/>
    <w:p w:rsidRPr="00BB2EAF" w:rsidR="000E4CB2" w:rsidP="000E4CB2" w:rsidRDefault="000E4CB2" w14:paraId="0321B1FA"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rPr>
          <w:u w:val="single"/>
        </w:rPr>
        <w:t>strengthening</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EU's</w:t>
      </w:r>
      <w:proofErr w:type="spellEnd"/>
      <w:r>
        <w:rPr>
          <w:u w:val="single"/>
        </w:rPr>
        <w:t xml:space="preserve"> </w:t>
      </w:r>
      <w:proofErr w:type="spellStart"/>
      <w:r>
        <w:rPr>
          <w:u w:val="single"/>
        </w:rPr>
        <w:t>excellence</w:t>
      </w:r>
      <w:proofErr w:type="spellEnd"/>
      <w:r>
        <w:rPr>
          <w:u w:val="single"/>
        </w:rPr>
        <w:t xml:space="preserve"> </w:t>
      </w:r>
      <w:proofErr w:type="spellStart"/>
      <w:r>
        <w:rPr>
          <w:u w:val="single"/>
        </w:rPr>
        <w:t>in</w:t>
      </w:r>
      <w:proofErr w:type="spellEnd"/>
      <w:r>
        <w:rPr>
          <w:u w:val="single"/>
        </w:rPr>
        <w:t xml:space="preserve"> </w:t>
      </w:r>
      <w:proofErr w:type="spellStart"/>
      <w:r>
        <w:rPr>
          <w:u w:val="single"/>
        </w:rPr>
        <w:t>science</w:t>
      </w:r>
      <w:proofErr w:type="spellEnd"/>
      <w:r>
        <w:t xml:space="preserve">, 90%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opinion</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indeed</w:t>
      </w:r>
      <w:proofErr w:type="spellEnd"/>
      <w:r>
        <w:t xml:space="preserve"> </w:t>
      </w:r>
      <w:proofErr w:type="spellStart"/>
      <w:r>
        <w:t>done</w:t>
      </w:r>
      <w:proofErr w:type="spellEnd"/>
      <w:r>
        <w:t xml:space="preserve"> </w:t>
      </w:r>
      <w:proofErr w:type="spellStart"/>
      <w:r>
        <w:t>so</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views</w:t>
      </w:r>
      <w:proofErr w:type="spellEnd"/>
      <w:r>
        <w:t xml:space="preserve"> </w:t>
      </w:r>
      <w:proofErr w:type="spellStart"/>
      <w:r>
        <w:t>were</w:t>
      </w:r>
      <w:proofErr w:type="spellEnd"/>
      <w:r>
        <w:t xml:space="preserve"> </w:t>
      </w:r>
      <w:proofErr w:type="spellStart"/>
      <w:r>
        <w:t>held</w:t>
      </w:r>
      <w:proofErr w:type="spellEnd"/>
      <w:r>
        <w:t xml:space="preserve"> </w:t>
      </w:r>
      <w:proofErr w:type="spellStart"/>
      <w:r>
        <w:t>by</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w:t>
      </w:r>
      <w:proofErr w:type="spellStart"/>
      <w:r>
        <w:t>the</w:t>
      </w:r>
      <w:proofErr w:type="spellEnd"/>
      <w:r>
        <w:t xml:space="preserve"> </w:t>
      </w:r>
      <w:proofErr w:type="spellStart"/>
      <w:r>
        <w:lastRenderedPageBreak/>
        <w:t>Portuguese</w:t>
      </w:r>
      <w:proofErr w:type="spellEnd"/>
      <w:r>
        <w:t xml:space="preserve"> (100%), </w:t>
      </w:r>
      <w:proofErr w:type="spellStart"/>
      <w:r>
        <w:t>followed</w:t>
      </w:r>
      <w:proofErr w:type="spellEnd"/>
      <w:r>
        <w:t xml:space="preserve"> </w:t>
      </w:r>
      <w:proofErr w:type="spellStart"/>
      <w:r>
        <w:t>by</w:t>
      </w:r>
      <w:proofErr w:type="spellEnd"/>
      <w:r>
        <w:t xml:space="preserve"> </w:t>
      </w:r>
      <w:proofErr w:type="spellStart"/>
      <w:r>
        <w:t>the</w:t>
      </w:r>
      <w:proofErr w:type="spellEnd"/>
      <w:r>
        <w:t xml:space="preserve"> </w:t>
      </w:r>
      <w:proofErr w:type="spellStart"/>
      <w:r>
        <w:t>Croatians</w:t>
      </w:r>
      <w:proofErr w:type="spellEnd"/>
      <w:r>
        <w:t xml:space="preserve"> (85%). </w:t>
      </w:r>
      <w:proofErr w:type="spellStart"/>
      <w:r>
        <w:t>Latvians</w:t>
      </w:r>
      <w:proofErr w:type="spellEnd"/>
      <w:r>
        <w:t xml:space="preserve"> </w:t>
      </w:r>
      <w:proofErr w:type="spellStart"/>
      <w:r>
        <w:t>were</w:t>
      </w:r>
      <w:proofErr w:type="spellEnd"/>
      <w:r>
        <w:t xml:space="preserve"> </w:t>
      </w:r>
      <w:proofErr w:type="spellStart"/>
      <w:r>
        <w:t>the</w:t>
      </w:r>
      <w:proofErr w:type="spellEnd"/>
      <w:r>
        <w:t xml:space="preserve"> </w:t>
      </w:r>
      <w:proofErr w:type="spellStart"/>
      <w:r>
        <w:t>most</w:t>
      </w:r>
      <w:proofErr w:type="spellEnd"/>
      <w:r>
        <w:t xml:space="preserve"> </w:t>
      </w:r>
      <w:proofErr w:type="spellStart"/>
      <w:r>
        <w:t>sceptic</w:t>
      </w:r>
      <w:proofErr w:type="spellEnd"/>
      <w:r>
        <w:t xml:space="preserve">, </w:t>
      </w:r>
      <w:proofErr w:type="spellStart"/>
      <w:r>
        <w:t>with</w:t>
      </w:r>
      <w:proofErr w:type="spellEnd"/>
      <w:r>
        <w:t xml:space="preserve"> 67% </w:t>
      </w:r>
      <w:proofErr w:type="spellStart"/>
      <w:r>
        <w:t>answering</w:t>
      </w:r>
      <w:proofErr w:type="spellEnd"/>
      <w:r>
        <w:t xml:space="preserve"> "</w:t>
      </w:r>
      <w:proofErr w:type="spellStart"/>
      <w:r>
        <w:t>yes</w:t>
      </w:r>
      <w:proofErr w:type="spellEnd"/>
      <w:r>
        <w:t xml:space="preserve">" </w:t>
      </w:r>
      <w:proofErr w:type="spellStart"/>
      <w:r>
        <w:t>and</w:t>
      </w:r>
      <w:proofErr w:type="spellEnd"/>
      <w:r>
        <w:t xml:space="preserve"> 33% </w:t>
      </w:r>
      <w:proofErr w:type="spellStart"/>
      <w:r>
        <w:t>being</w:t>
      </w:r>
      <w:proofErr w:type="spellEnd"/>
      <w:r>
        <w:t xml:space="preserve"> "</w:t>
      </w:r>
      <w:proofErr w:type="spellStart"/>
      <w:r>
        <w:t>unsure</w:t>
      </w:r>
      <w:proofErr w:type="spellEnd"/>
      <w:r>
        <w:t xml:space="preserve">". </w:t>
      </w:r>
      <w:proofErr w:type="spellStart"/>
      <w:r>
        <w:t>No</w:t>
      </w:r>
      <w:proofErr w:type="spellEnd"/>
      <w:r>
        <w:t xml:space="preserve"> </w:t>
      </w:r>
      <w:proofErr w:type="spellStart"/>
      <w:r>
        <w:t>respondent</w:t>
      </w:r>
      <w:proofErr w:type="spellEnd"/>
      <w:r>
        <w:t xml:space="preserve"> </w:t>
      </w:r>
      <w:proofErr w:type="spellStart"/>
      <w:r>
        <w:t>in</w:t>
      </w:r>
      <w:proofErr w:type="spellEnd"/>
      <w:r>
        <w:t xml:space="preserve"> </w:t>
      </w:r>
      <w:proofErr w:type="spellStart"/>
      <w:r>
        <w:t>any</w:t>
      </w:r>
      <w:proofErr w:type="spellEnd"/>
      <w:r>
        <w:t xml:space="preserve"> </w:t>
      </w:r>
      <w:proofErr w:type="spellStart"/>
      <w:r>
        <w:t>country</w:t>
      </w:r>
      <w:proofErr w:type="spellEnd"/>
      <w:r>
        <w:t xml:space="preserve"> </w:t>
      </w:r>
      <w:proofErr w:type="spellStart"/>
      <w:r>
        <w:t>answered</w:t>
      </w:r>
      <w:proofErr w:type="spellEnd"/>
      <w:r>
        <w:t xml:space="preserve"> "</w:t>
      </w:r>
      <w:proofErr w:type="spellStart"/>
      <w:r>
        <w:t>no</w:t>
      </w:r>
      <w:proofErr w:type="spellEnd"/>
      <w:r>
        <w:t>".</w:t>
      </w:r>
    </w:p>
    <w:p w:rsidRPr="00BB2EAF" w:rsidR="000E4CB2" w:rsidP="000E4CB2" w:rsidRDefault="000E4CB2" w14:paraId="3EB568C3" w14:textId="77777777"/>
    <w:p w:rsidR="000B4AD2" w:rsidP="000E4CB2" w:rsidRDefault="000E4CB2" w14:paraId="560DF350" w14:textId="77777777">
      <w:proofErr w:type="spellStart"/>
      <w:r>
        <w:t>The</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less</w:t>
      </w:r>
      <w:proofErr w:type="spellEnd"/>
      <w:r>
        <w:t xml:space="preserve"> </w:t>
      </w:r>
      <w:proofErr w:type="spellStart"/>
      <w:r>
        <w:t>positive</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rPr>
          <w:u w:val="single"/>
        </w:rPr>
        <w:t>supporting</w:t>
      </w:r>
      <w:proofErr w:type="spellEnd"/>
      <w:r>
        <w:rPr>
          <w:u w:val="single"/>
        </w:rPr>
        <w:t xml:space="preserve"> </w:t>
      </w:r>
      <w:proofErr w:type="spellStart"/>
      <w:r>
        <w:rPr>
          <w:u w:val="single"/>
        </w:rPr>
        <w:t>technological</w:t>
      </w:r>
      <w:proofErr w:type="spellEnd"/>
      <w:r>
        <w:rPr>
          <w:u w:val="single"/>
        </w:rPr>
        <w:t xml:space="preserve"> </w:t>
      </w:r>
      <w:proofErr w:type="spellStart"/>
      <w:r>
        <w:rPr>
          <w:u w:val="single"/>
        </w:rPr>
        <w:t>leadership</w:t>
      </w:r>
      <w:proofErr w:type="spellEnd"/>
      <w:r>
        <w:rPr>
          <w:u w:val="single"/>
        </w:rPr>
        <w:t xml:space="preserve"> </w:t>
      </w:r>
      <w:proofErr w:type="spellStart"/>
      <w:r>
        <w:rPr>
          <w:u w:val="single"/>
        </w:rPr>
        <w:t>and</w:t>
      </w:r>
      <w:proofErr w:type="spellEnd"/>
      <w:r>
        <w:rPr>
          <w:u w:val="single"/>
        </w:rPr>
        <w:t xml:space="preserve"> </w:t>
      </w:r>
      <w:proofErr w:type="spellStart"/>
      <w:r>
        <w:rPr>
          <w:u w:val="single"/>
        </w:rPr>
        <w:t>innovation</w:t>
      </w:r>
      <w:proofErr w:type="spellEnd"/>
      <w:r>
        <w:rPr>
          <w:u w:val="single"/>
        </w:rPr>
        <w:t xml:space="preserve"> </w:t>
      </w:r>
      <w:proofErr w:type="spellStart"/>
      <w:r>
        <w:rPr>
          <w:u w:val="single"/>
        </w:rPr>
        <w:t>capability</w:t>
      </w:r>
      <w:proofErr w:type="spellEnd"/>
      <w:r>
        <w:rPr>
          <w:u w:val="single"/>
        </w:rPr>
        <w:t xml:space="preserve"> </w:t>
      </w:r>
      <w:proofErr w:type="spellStart"/>
      <w:r>
        <w:rPr>
          <w:u w:val="single"/>
        </w:rPr>
        <w:t>in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private</w:t>
      </w:r>
      <w:proofErr w:type="spellEnd"/>
      <w:r>
        <w:rPr>
          <w:u w:val="single"/>
        </w:rPr>
        <w:t xml:space="preserve"> </w:t>
      </w:r>
      <w:proofErr w:type="spellStart"/>
      <w:r>
        <w:rPr>
          <w:u w:val="single"/>
        </w:rPr>
        <w:t>sector</w:t>
      </w:r>
      <w:proofErr w:type="spellEnd"/>
      <w:r>
        <w:t xml:space="preserve">, </w:t>
      </w:r>
      <w:proofErr w:type="spellStart"/>
      <w:r>
        <w:t>with</w:t>
      </w:r>
      <w:proofErr w:type="spellEnd"/>
      <w:r>
        <w:t xml:space="preserve"> </w:t>
      </w:r>
      <w:proofErr w:type="spellStart"/>
      <w:r>
        <w:t>slightly</w:t>
      </w:r>
      <w:proofErr w:type="spellEnd"/>
      <w:r>
        <w:t xml:space="preserve"> </w:t>
      </w:r>
      <w:proofErr w:type="spellStart"/>
      <w:r>
        <w:t>over</w:t>
      </w:r>
      <w:proofErr w:type="spellEnd"/>
      <w:r>
        <w:t xml:space="preserve"> </w:t>
      </w:r>
      <w:proofErr w:type="spellStart"/>
      <w:r>
        <w:t>half</w:t>
      </w:r>
      <w:proofErr w:type="spellEnd"/>
      <w:r>
        <w:t xml:space="preserve"> (54%) </w:t>
      </w:r>
      <w:proofErr w:type="spellStart"/>
      <w:r>
        <w:t>considering</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indeed</w:t>
      </w:r>
      <w:proofErr w:type="spellEnd"/>
      <w:r>
        <w:t xml:space="preserve"> </w:t>
      </w:r>
      <w:proofErr w:type="spellStart"/>
      <w:r>
        <w:t>supported</w:t>
      </w:r>
      <w:proofErr w:type="spellEnd"/>
      <w:r>
        <w:t xml:space="preserve"> </w:t>
      </w:r>
      <w:proofErr w:type="spellStart"/>
      <w:r>
        <w:t>technological</w:t>
      </w:r>
      <w:proofErr w:type="spellEnd"/>
      <w:r>
        <w:t xml:space="preserve"> </w:t>
      </w:r>
      <w:proofErr w:type="spellStart"/>
      <w:r>
        <w:t>leadership</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capability</w:t>
      </w:r>
      <w:proofErr w:type="spellEnd"/>
      <w:r>
        <w:t xml:space="preserve"> </w:t>
      </w:r>
      <w:proofErr w:type="spellStart"/>
      <w:r>
        <w:t>in</w:t>
      </w:r>
      <w:proofErr w:type="spellEnd"/>
      <w:r>
        <w:t xml:space="preserve"> </w:t>
      </w:r>
      <w:proofErr w:type="spellStart"/>
      <w:r>
        <w:t>the</w:t>
      </w:r>
      <w:proofErr w:type="spellEnd"/>
      <w:r>
        <w:t xml:space="preserve"> </w:t>
      </w:r>
      <w:proofErr w:type="spellStart"/>
      <w:r>
        <w:t>private</w:t>
      </w:r>
      <w:proofErr w:type="spellEnd"/>
      <w:r>
        <w:t xml:space="preserve"> </w:t>
      </w:r>
      <w:proofErr w:type="spellStart"/>
      <w:r>
        <w:t>sector</w:t>
      </w:r>
      <w:proofErr w:type="spellEnd"/>
      <w:r>
        <w:t xml:space="preserve">. </w:t>
      </w:r>
      <w:proofErr w:type="spellStart"/>
      <w:r>
        <w:t>However</w:t>
      </w:r>
      <w:proofErr w:type="spellEnd"/>
      <w:r>
        <w:t xml:space="preserve">, 44% </w:t>
      </w:r>
      <w:proofErr w:type="spellStart"/>
      <w:r>
        <w:t>were</w:t>
      </w:r>
      <w:proofErr w:type="spellEnd"/>
      <w:r>
        <w:t xml:space="preserve"> </w:t>
      </w:r>
      <w:proofErr w:type="spellStart"/>
      <w:r>
        <w:t>unsure</w:t>
      </w:r>
      <w:proofErr w:type="spellEnd"/>
      <w:r>
        <w:t>.</w:t>
      </w:r>
    </w:p>
    <w:p w:rsidRPr="00BB2EAF" w:rsidR="000E4CB2" w:rsidP="000E4CB2" w:rsidRDefault="000E4CB2" w14:paraId="77BA2BC2" w14:textId="64B02F28"/>
    <w:p w:rsidRPr="00BB2EAF" w:rsidR="000E4CB2" w:rsidP="000E4CB2" w:rsidRDefault="000E4CB2" w14:paraId="3C2DA10C" w14:textId="77777777">
      <w:proofErr w:type="spellStart"/>
      <w:r>
        <w:t>The</w:t>
      </w:r>
      <w:proofErr w:type="spellEnd"/>
      <w:r>
        <w:t xml:space="preserve"> </w:t>
      </w:r>
      <w:proofErr w:type="spellStart"/>
      <w:r>
        <w:t>views</w:t>
      </w:r>
      <w:proofErr w:type="spellEnd"/>
      <w:r>
        <w:t xml:space="preserve"> </w:t>
      </w:r>
      <w:proofErr w:type="spellStart"/>
      <w:r>
        <w:t>were</w:t>
      </w:r>
      <w:proofErr w:type="spellEnd"/>
      <w:r>
        <w:t xml:space="preserve"> </w:t>
      </w:r>
      <w:proofErr w:type="spellStart"/>
      <w:r>
        <w:t>rather</w:t>
      </w:r>
      <w:proofErr w:type="spellEnd"/>
      <w:r>
        <w:t xml:space="preserve"> </w:t>
      </w:r>
      <w:proofErr w:type="spellStart"/>
      <w:r>
        <w:t>diverging</w:t>
      </w:r>
      <w:proofErr w:type="spellEnd"/>
      <w:r>
        <w:t xml:space="preserve"> </w:t>
      </w:r>
      <w:proofErr w:type="spellStart"/>
      <w:r>
        <w:t>in</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were</w:t>
      </w:r>
      <w:proofErr w:type="spellEnd"/>
      <w:r>
        <w:t xml:space="preserve"> </w:t>
      </w:r>
      <w:proofErr w:type="spellStart"/>
      <w:r>
        <w:t>split</w:t>
      </w:r>
      <w:proofErr w:type="spellEnd"/>
      <w:r>
        <w:t xml:space="preserve"> </w:t>
      </w:r>
      <w:proofErr w:type="spellStart"/>
      <w:r>
        <w:t>between</w:t>
      </w:r>
      <w:proofErr w:type="spellEnd"/>
      <w:r>
        <w:t xml:space="preserve"> "</w:t>
      </w:r>
      <w:proofErr w:type="spellStart"/>
      <w:r>
        <w:t>yes</w:t>
      </w:r>
      <w:proofErr w:type="spellEnd"/>
      <w:r>
        <w:t xml:space="preserve">" (67% </w:t>
      </w:r>
      <w:proofErr w:type="spellStart"/>
      <w:r>
        <w:t>and</w:t>
      </w:r>
      <w:proofErr w:type="spellEnd"/>
      <w:r>
        <w:t xml:space="preserve"> 64% </w:t>
      </w:r>
      <w:proofErr w:type="spellStart"/>
      <w:r>
        <w:t>respectively</w:t>
      </w:r>
      <w:proofErr w:type="spellEnd"/>
      <w:r>
        <w:t xml:space="preserve">) </w:t>
      </w:r>
      <w:proofErr w:type="spellStart"/>
      <w:r>
        <w:t>and</w:t>
      </w:r>
      <w:proofErr w:type="spellEnd"/>
      <w:r>
        <w:t xml:space="preserve"> "</w:t>
      </w:r>
      <w:proofErr w:type="spellStart"/>
      <w:r>
        <w:t>unsure</w:t>
      </w:r>
      <w:proofErr w:type="spellEnd"/>
      <w:r>
        <w:t xml:space="preserve">" (33% </w:t>
      </w:r>
      <w:proofErr w:type="spellStart"/>
      <w:r>
        <w:t>and</w:t>
      </w:r>
      <w:proofErr w:type="spellEnd"/>
      <w:r>
        <w:t xml:space="preserve"> 36% </w:t>
      </w:r>
      <w:proofErr w:type="spellStart"/>
      <w:r>
        <w:t>respectively</w:t>
      </w:r>
      <w:proofErr w:type="spellEnd"/>
      <w:r>
        <w:t xml:space="preserve">), </w:t>
      </w:r>
      <w:proofErr w:type="spellStart"/>
      <w:r>
        <w:t>while</w:t>
      </w:r>
      <w:proofErr w:type="spellEnd"/>
      <w:r>
        <w:t xml:space="preserve"> </w:t>
      </w:r>
      <w:proofErr w:type="spellStart"/>
      <w:r>
        <w:t>the</w:t>
      </w:r>
      <w:proofErr w:type="spellEnd"/>
      <w:r>
        <w:t xml:space="preserve"> </w:t>
      </w:r>
      <w:proofErr w:type="spellStart"/>
      <w:r>
        <w:t>Latvians</w:t>
      </w:r>
      <w:proofErr w:type="spellEnd"/>
      <w:r>
        <w:t xml:space="preserve"> </w:t>
      </w:r>
      <w:proofErr w:type="spellStart"/>
      <w:r>
        <w:t>held</w:t>
      </w:r>
      <w:proofErr w:type="spellEnd"/>
      <w:r>
        <w:t xml:space="preserve"> </w:t>
      </w:r>
      <w:proofErr w:type="spellStart"/>
      <w:r>
        <w:t>very</w:t>
      </w:r>
      <w:proofErr w:type="spellEnd"/>
      <w:r>
        <w:t xml:space="preserve"> </w:t>
      </w:r>
      <w:proofErr w:type="spellStart"/>
      <w:r>
        <w:t>positive</w:t>
      </w:r>
      <w:proofErr w:type="spellEnd"/>
      <w:r>
        <w:t xml:space="preserve"> </w:t>
      </w:r>
      <w:proofErr w:type="spellStart"/>
      <w:r>
        <w:t>views</w:t>
      </w:r>
      <w:proofErr w:type="spellEnd"/>
      <w:r>
        <w:t xml:space="preserve"> (83% "</w:t>
      </w:r>
      <w:proofErr w:type="spellStart"/>
      <w:r>
        <w:t>yes</w:t>
      </w:r>
      <w:proofErr w:type="spellEnd"/>
      <w:r>
        <w:t xml:space="preserve">") </w:t>
      </w:r>
      <w:proofErr w:type="spellStart"/>
      <w:r>
        <w:t>and</w:t>
      </w:r>
      <w:proofErr w:type="spellEnd"/>
      <w:r>
        <w:t xml:space="preserve"> </w:t>
      </w:r>
      <w:proofErr w:type="spellStart"/>
      <w:r>
        <w:t>the</w:t>
      </w:r>
      <w:proofErr w:type="spellEnd"/>
      <w:r>
        <w:t xml:space="preserve"> </w:t>
      </w:r>
      <w:proofErr w:type="spellStart"/>
      <w:r>
        <w:t>Croatians</w:t>
      </w:r>
      <w:proofErr w:type="spellEnd"/>
      <w:r>
        <w:t xml:space="preserve"> </w:t>
      </w:r>
      <w:proofErr w:type="spellStart"/>
      <w:r>
        <w:t>were</w:t>
      </w:r>
      <w:proofErr w:type="spellEnd"/>
      <w:r>
        <w:t xml:space="preserve"> </w:t>
      </w:r>
      <w:proofErr w:type="spellStart"/>
      <w:r>
        <w:t>the</w:t>
      </w:r>
      <w:proofErr w:type="spellEnd"/>
      <w:r>
        <w:t xml:space="preserve"> </w:t>
      </w:r>
      <w:proofErr w:type="spellStart"/>
      <w:r>
        <w:t>most</w:t>
      </w:r>
      <w:proofErr w:type="spellEnd"/>
      <w:r>
        <w:t xml:space="preserve"> </w:t>
      </w:r>
      <w:proofErr w:type="spellStart"/>
      <w:r>
        <w:t>negative</w:t>
      </w:r>
      <w:proofErr w:type="spellEnd"/>
      <w:r>
        <w:t xml:space="preserve">, </w:t>
      </w:r>
      <w:proofErr w:type="spellStart"/>
      <w:r>
        <w:t>with</w:t>
      </w:r>
      <w:proofErr w:type="spellEnd"/>
      <w:r>
        <w:t xml:space="preserve"> 69% "</w:t>
      </w:r>
      <w:proofErr w:type="spellStart"/>
      <w:r>
        <w:t>unsure</w:t>
      </w:r>
      <w:proofErr w:type="spellEnd"/>
      <w:r>
        <w:t xml:space="preserve">" </w:t>
      </w:r>
      <w:proofErr w:type="spellStart"/>
      <w:r>
        <w:t>and</w:t>
      </w:r>
      <w:proofErr w:type="spellEnd"/>
      <w:r>
        <w:t xml:space="preserve"> 8% </w:t>
      </w:r>
      <w:proofErr w:type="spellStart"/>
      <w:r>
        <w:t>answering</w:t>
      </w:r>
      <w:proofErr w:type="spellEnd"/>
      <w:r>
        <w:t xml:space="preserve"> "</w:t>
      </w:r>
      <w:proofErr w:type="spellStart"/>
      <w:r>
        <w:t>no</w:t>
      </w:r>
      <w:proofErr w:type="spellEnd"/>
      <w:r>
        <w:t>".</w:t>
      </w:r>
    </w:p>
    <w:p w:rsidRPr="00BB2EAF" w:rsidR="000E4CB2" w:rsidP="000E4CB2" w:rsidRDefault="000E4CB2" w14:paraId="3D880EAB" w14:textId="77777777"/>
    <w:p w:rsidR="000B4AD2" w:rsidP="000E4CB2" w:rsidRDefault="000E4CB2" w14:paraId="4D9055E0"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rPr>
          <w:u w:val="single"/>
        </w:rPr>
        <w:t>tackling</w:t>
      </w:r>
      <w:proofErr w:type="spellEnd"/>
      <w:r>
        <w:rPr>
          <w:u w:val="single"/>
        </w:rPr>
        <w:t xml:space="preserve"> </w:t>
      </w:r>
      <w:proofErr w:type="spellStart"/>
      <w:r>
        <w:rPr>
          <w:u w:val="single"/>
        </w:rPr>
        <w:t>the</w:t>
      </w:r>
      <w:proofErr w:type="spellEnd"/>
      <w:r>
        <w:rPr>
          <w:u w:val="single"/>
        </w:rPr>
        <w:t xml:space="preserve"> </w:t>
      </w:r>
      <w:proofErr w:type="spellStart"/>
      <w:r>
        <w:rPr>
          <w:u w:val="single"/>
        </w:rPr>
        <w:t>societal</w:t>
      </w:r>
      <w:proofErr w:type="spellEnd"/>
      <w:r>
        <w:rPr>
          <w:u w:val="single"/>
        </w:rPr>
        <w:t xml:space="preserve"> </w:t>
      </w:r>
      <w:proofErr w:type="spellStart"/>
      <w:r>
        <w:rPr>
          <w:u w:val="single"/>
        </w:rPr>
        <w:t>challenges</w:t>
      </w:r>
      <w:proofErr w:type="spellEnd"/>
      <w:r>
        <w:rPr>
          <w:u w:val="single"/>
        </w:rPr>
        <w:t xml:space="preserve"> </w:t>
      </w:r>
      <w:proofErr w:type="spellStart"/>
      <w:r>
        <w:rPr>
          <w:u w:val="single"/>
        </w:rPr>
        <w:t>identified</w:t>
      </w:r>
      <w:proofErr w:type="spellEnd"/>
      <w:r>
        <w:rPr>
          <w:u w:val="single"/>
        </w:rPr>
        <w:t xml:space="preserve"> </w:t>
      </w:r>
      <w:proofErr w:type="spellStart"/>
      <w:r>
        <w:rPr>
          <w:u w:val="single"/>
        </w:rPr>
        <w:t>in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Europe</w:t>
      </w:r>
      <w:proofErr w:type="spellEnd"/>
      <w:r>
        <w:rPr>
          <w:u w:val="single"/>
        </w:rPr>
        <w:t xml:space="preserve"> 2020 </w:t>
      </w:r>
      <w:proofErr w:type="spellStart"/>
      <w:r>
        <w:rPr>
          <w:u w:val="single"/>
        </w:rPr>
        <w:t>strategy</w:t>
      </w:r>
      <w:proofErr w:type="spellEnd"/>
      <w:r>
        <w:rPr>
          <w:u w:val="single"/>
        </w:rPr>
        <w:t xml:space="preserve"> </w:t>
      </w:r>
      <w:proofErr w:type="spellStart"/>
      <w:r>
        <w:rPr>
          <w:u w:val="single"/>
        </w:rPr>
        <w:t>by</w:t>
      </w:r>
      <w:proofErr w:type="spellEnd"/>
      <w:r>
        <w:rPr>
          <w:u w:val="single"/>
        </w:rPr>
        <w:t xml:space="preserve"> </w:t>
      </w:r>
      <w:proofErr w:type="spellStart"/>
      <w:r>
        <w:rPr>
          <w:u w:val="single"/>
        </w:rPr>
        <w:t>supporting</w:t>
      </w:r>
      <w:proofErr w:type="spellEnd"/>
      <w:r>
        <w:rPr>
          <w:u w:val="single"/>
        </w:rPr>
        <w:t xml:space="preserve"> </w:t>
      </w:r>
      <w:proofErr w:type="spellStart"/>
      <w:r>
        <w:rPr>
          <w:u w:val="single"/>
        </w:rPr>
        <w:t>activities</w:t>
      </w:r>
      <w:proofErr w:type="spellEnd"/>
      <w:r>
        <w:rPr>
          <w:u w:val="single"/>
        </w:rPr>
        <w:t xml:space="preserve"> </w:t>
      </w:r>
      <w:proofErr w:type="spellStart"/>
      <w:r>
        <w:rPr>
          <w:u w:val="single"/>
        </w:rPr>
        <w:t>covering</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entire</w:t>
      </w:r>
      <w:proofErr w:type="spellEnd"/>
      <w:r>
        <w:rPr>
          <w:u w:val="single"/>
        </w:rPr>
        <w:t xml:space="preserve"> </w:t>
      </w:r>
      <w:proofErr w:type="spellStart"/>
      <w:r>
        <w:rPr>
          <w:u w:val="single"/>
        </w:rPr>
        <w:t>spectrum</w:t>
      </w:r>
      <w:proofErr w:type="spellEnd"/>
      <w:r>
        <w:rPr>
          <w:u w:val="single"/>
        </w:rPr>
        <w:t xml:space="preserve">, </w:t>
      </w:r>
      <w:proofErr w:type="spellStart"/>
      <w:r>
        <w:rPr>
          <w:u w:val="single"/>
        </w:rPr>
        <w:t>from</w:t>
      </w:r>
      <w:proofErr w:type="spellEnd"/>
      <w:r>
        <w:rPr>
          <w:u w:val="single"/>
        </w:rPr>
        <w:t xml:space="preserve"> </w:t>
      </w:r>
      <w:proofErr w:type="spellStart"/>
      <w:r>
        <w:rPr>
          <w:u w:val="single"/>
        </w:rPr>
        <w:t>research</w:t>
      </w:r>
      <w:proofErr w:type="spellEnd"/>
      <w:r>
        <w:rPr>
          <w:u w:val="single"/>
        </w:rPr>
        <w:t xml:space="preserve"> </w:t>
      </w:r>
      <w:proofErr w:type="spellStart"/>
      <w:r>
        <w:rPr>
          <w:u w:val="single"/>
        </w:rPr>
        <w:t>to</w:t>
      </w:r>
      <w:proofErr w:type="spellEnd"/>
      <w:r>
        <w:rPr>
          <w:u w:val="single"/>
        </w:rPr>
        <w:t xml:space="preserve"> </w:t>
      </w:r>
      <w:proofErr w:type="spellStart"/>
      <w:r>
        <w:rPr>
          <w:u w:val="single"/>
        </w:rPr>
        <w:t>market</w:t>
      </w:r>
      <w:proofErr w:type="spellEnd"/>
      <w:r>
        <w:t xml:space="preserve">, 69%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considered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supportive</w:t>
      </w:r>
      <w:proofErr w:type="spellEnd"/>
      <w:r>
        <w:t xml:space="preserve"> </w:t>
      </w:r>
      <w:proofErr w:type="spellStart"/>
      <w:r>
        <w:t>in</w:t>
      </w:r>
      <w:proofErr w:type="spellEnd"/>
      <w:r>
        <w:t xml:space="preserve"> </w:t>
      </w:r>
      <w:proofErr w:type="spellStart"/>
      <w:r>
        <w:t>this</w:t>
      </w:r>
      <w:proofErr w:type="spellEnd"/>
      <w:r>
        <w:t xml:space="preserve"> </w:t>
      </w:r>
      <w:proofErr w:type="spellStart"/>
      <w:r>
        <w:t>respect</w:t>
      </w:r>
      <w:proofErr w:type="spellEnd"/>
      <w:r>
        <w:t xml:space="preserve"> </w:t>
      </w:r>
      <w:proofErr w:type="spellStart"/>
      <w:r>
        <w:t>and</w:t>
      </w:r>
      <w:proofErr w:type="spellEnd"/>
      <w:r>
        <w:t xml:space="preserve"> 28% </w:t>
      </w:r>
      <w:proofErr w:type="spellStart"/>
      <w:r>
        <w:t>were</w:t>
      </w:r>
      <w:proofErr w:type="spellEnd"/>
      <w:r>
        <w:t xml:space="preserve"> </w:t>
      </w:r>
      <w:proofErr w:type="spellStart"/>
      <w:r>
        <w:t>not</w:t>
      </w:r>
      <w:proofErr w:type="spellEnd"/>
      <w:r>
        <w:t xml:space="preserve"> </w:t>
      </w:r>
      <w:proofErr w:type="spellStart"/>
      <w:r>
        <w:t>sure</w:t>
      </w:r>
      <w:proofErr w:type="spellEnd"/>
      <w:r>
        <w:t>.</w:t>
      </w:r>
    </w:p>
    <w:p w:rsidRPr="00BB2EAF" w:rsidR="000E4CB2" w:rsidP="000E4CB2" w:rsidRDefault="000E4CB2" w14:paraId="626480E0" w14:textId="703C1F79"/>
    <w:p w:rsidRPr="00BB2EAF" w:rsidR="000E4CB2" w:rsidP="000E4CB2" w:rsidRDefault="000E4CB2" w14:paraId="44B0EC0A" w14:textId="77777777">
      <w:proofErr w:type="spellStart"/>
      <w:r>
        <w:t>The</w:t>
      </w:r>
      <w:proofErr w:type="spellEnd"/>
      <w:r>
        <w:t xml:space="preserve"> </w:t>
      </w:r>
      <w:proofErr w:type="spellStart"/>
      <w:r>
        <w:t>results</w:t>
      </w:r>
      <w:proofErr w:type="spellEnd"/>
      <w:r>
        <w:t xml:space="preserve"> </w:t>
      </w:r>
      <w:proofErr w:type="spellStart"/>
      <w:r>
        <w:t>were</w:t>
      </w:r>
      <w:proofErr w:type="spellEnd"/>
      <w:r>
        <w:t xml:space="preserve"> </w:t>
      </w:r>
      <w:proofErr w:type="spellStart"/>
      <w:r>
        <w:t>divided</w:t>
      </w:r>
      <w:proofErr w:type="spellEnd"/>
      <w:r>
        <w:t xml:space="preserve"> </w:t>
      </w:r>
      <w:proofErr w:type="spellStart"/>
      <w:r>
        <w:t>very</w:t>
      </w:r>
      <w:proofErr w:type="spellEnd"/>
      <w:r>
        <w:t xml:space="preserve"> </w:t>
      </w:r>
      <w:proofErr w:type="spellStart"/>
      <w:r>
        <w:t>similarly</w:t>
      </w:r>
      <w:proofErr w:type="spellEnd"/>
      <w:r>
        <w:t xml:space="preserve"> </w:t>
      </w:r>
      <w:proofErr w:type="spellStart"/>
      <w:r>
        <w:t>when</w:t>
      </w:r>
      <w:proofErr w:type="spellEnd"/>
      <w:r>
        <w:t xml:space="preserve"> </w:t>
      </w:r>
      <w:proofErr w:type="spellStart"/>
      <w:r>
        <w:t>broken</w:t>
      </w:r>
      <w:proofErr w:type="spellEnd"/>
      <w:r>
        <w:t xml:space="preserve"> </w:t>
      </w:r>
      <w:proofErr w:type="spellStart"/>
      <w:r>
        <w:t>down</w:t>
      </w:r>
      <w:proofErr w:type="spellEnd"/>
      <w:r>
        <w:t xml:space="preserve"> </w:t>
      </w:r>
      <w:proofErr w:type="spellStart"/>
      <w:r>
        <w:t>by</w:t>
      </w:r>
      <w:proofErr w:type="spellEnd"/>
      <w:r>
        <w:t xml:space="preserve"> </w:t>
      </w:r>
      <w:proofErr w:type="spellStart"/>
      <w:r>
        <w:t>country</w:t>
      </w:r>
      <w:proofErr w:type="spellEnd"/>
      <w:r>
        <w:t xml:space="preserve"> –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all</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helped</w:t>
      </w:r>
      <w:proofErr w:type="spellEnd"/>
      <w:r>
        <w:t xml:space="preserve"> </w:t>
      </w:r>
      <w:proofErr w:type="spellStart"/>
      <w:r>
        <w:t>the</w:t>
      </w:r>
      <w:proofErr w:type="spellEnd"/>
      <w:r>
        <w:t xml:space="preserve"> EU </w:t>
      </w:r>
      <w:proofErr w:type="spellStart"/>
      <w:r>
        <w:t>in</w:t>
      </w:r>
      <w:proofErr w:type="spellEnd"/>
      <w:r>
        <w:t xml:space="preserve"> </w:t>
      </w:r>
      <w:proofErr w:type="spellStart"/>
      <w:r>
        <w:t>the</w:t>
      </w:r>
      <w:proofErr w:type="spellEnd"/>
      <w:r>
        <w:t xml:space="preserve"> </w:t>
      </w:r>
      <w:proofErr w:type="spellStart"/>
      <w:r>
        <w:t>above-mentioned</w:t>
      </w:r>
      <w:proofErr w:type="spellEnd"/>
      <w:r>
        <w:t xml:space="preserve"> </w:t>
      </w:r>
      <w:proofErr w:type="spellStart"/>
      <w:r>
        <w:t>aspect</w:t>
      </w:r>
      <w:proofErr w:type="spellEnd"/>
      <w:r>
        <w:t xml:space="preserve"> (69% </w:t>
      </w:r>
      <w:proofErr w:type="spellStart"/>
      <w:r>
        <w:t>of</w:t>
      </w:r>
      <w:proofErr w:type="spellEnd"/>
      <w:r>
        <w:t xml:space="preserve"> </w:t>
      </w:r>
      <w:proofErr w:type="spellStart"/>
      <w:r>
        <w:t>the</w:t>
      </w:r>
      <w:proofErr w:type="spellEnd"/>
      <w:r>
        <w:t xml:space="preserve"> </w:t>
      </w:r>
      <w:proofErr w:type="spellStart"/>
      <w:r>
        <w:t>Croatians</w:t>
      </w:r>
      <w:proofErr w:type="spellEnd"/>
      <w:r>
        <w:t xml:space="preserve">, 67% </w:t>
      </w:r>
      <w:proofErr w:type="spellStart"/>
      <w:r>
        <w:t>of</w:t>
      </w:r>
      <w:proofErr w:type="spellEnd"/>
      <w:r>
        <w:t xml:space="preserve"> </w:t>
      </w:r>
      <w:proofErr w:type="spellStart"/>
      <w:r>
        <w:t>both</w:t>
      </w:r>
      <w:proofErr w:type="spellEnd"/>
      <w:r>
        <w:t xml:space="preserve"> </w:t>
      </w:r>
      <w:proofErr w:type="spellStart"/>
      <w:r>
        <w:t>the</w:t>
      </w:r>
      <w:proofErr w:type="spellEnd"/>
      <w:r>
        <w:t xml:space="preserve"> </w:t>
      </w:r>
      <w:proofErr w:type="spellStart"/>
      <w:r>
        <w:t>Latvians</w:t>
      </w:r>
      <w:proofErr w:type="spellEnd"/>
      <w:r>
        <w:t xml:space="preserve"> </w:t>
      </w:r>
      <w:proofErr w:type="spellStart"/>
      <w:r>
        <w:t>and</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64%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Only</w:t>
      </w:r>
      <w:proofErr w:type="spellEnd"/>
      <w:r>
        <w:t xml:space="preserve"> 1 </w:t>
      </w:r>
      <w:proofErr w:type="spellStart"/>
      <w:r>
        <w:t>Dutch</w:t>
      </w:r>
      <w:proofErr w:type="spellEnd"/>
      <w:r>
        <w:t xml:space="preserve"> </w:t>
      </w:r>
      <w:proofErr w:type="spellStart"/>
      <w:r>
        <w:t>and</w:t>
      </w:r>
      <w:proofErr w:type="spellEnd"/>
      <w:r>
        <w:t xml:space="preserve"> 1 </w:t>
      </w:r>
      <w:proofErr w:type="spellStart"/>
      <w:r>
        <w:t>Croatian</w:t>
      </w:r>
      <w:proofErr w:type="spellEnd"/>
      <w:r>
        <w:t xml:space="preserve"> </w:t>
      </w:r>
      <w:proofErr w:type="spellStart"/>
      <w:r>
        <w:t>respondent</w:t>
      </w:r>
      <w:proofErr w:type="spellEnd"/>
      <w:r>
        <w:t xml:space="preserve"> </w:t>
      </w:r>
      <w:proofErr w:type="spellStart"/>
      <w:r>
        <w:t>answered</w:t>
      </w:r>
      <w:proofErr w:type="spellEnd"/>
      <w:r>
        <w:t xml:space="preserve"> "</w:t>
      </w:r>
      <w:proofErr w:type="spellStart"/>
      <w:r>
        <w:t>no</w:t>
      </w:r>
      <w:proofErr w:type="spellEnd"/>
      <w:r>
        <w:t>".</w:t>
      </w:r>
    </w:p>
    <w:p w:rsidRPr="00BB2EAF" w:rsidR="000E4CB2" w:rsidP="000E4CB2" w:rsidRDefault="000E4CB2" w14:paraId="525C0D3B" w14:textId="77777777"/>
    <w:p w:rsidRPr="00BB2EAF" w:rsidR="000E4CB2" w:rsidP="000E4CB2" w:rsidRDefault="000E4CB2" w14:paraId="307462DB" w14:textId="77777777">
      <w:proofErr w:type="spellStart"/>
      <w:r>
        <w:t>When</w:t>
      </w:r>
      <w:proofErr w:type="spellEnd"/>
      <w:r>
        <w:t xml:space="preserve"> </w:t>
      </w:r>
      <w:proofErr w:type="spellStart"/>
      <w:r>
        <w:t>asked</w:t>
      </w:r>
      <w:proofErr w:type="spellEnd"/>
      <w:r>
        <w:t xml:space="preserve"> </w:t>
      </w:r>
      <w:proofErr w:type="spellStart"/>
      <w:r>
        <w:t>to</w:t>
      </w:r>
      <w:proofErr w:type="spellEnd"/>
      <w:r>
        <w:t xml:space="preserve"> </w:t>
      </w:r>
      <w:proofErr w:type="spellStart"/>
      <w:r>
        <w:t>assess</w:t>
      </w:r>
      <w:proofErr w:type="spellEnd"/>
      <w:r>
        <w:t xml:space="preserve"> </w:t>
      </w:r>
      <w:proofErr w:type="spellStart"/>
      <w:r>
        <w:t>the</w:t>
      </w:r>
      <w:proofErr w:type="spellEnd"/>
      <w:r>
        <w:t xml:space="preserve"> </w:t>
      </w:r>
      <w:proofErr w:type="spellStart"/>
      <w:r>
        <w:rPr>
          <w:u w:val="single"/>
        </w:rPr>
        <w:t>effectiveness</w:t>
      </w:r>
      <w:proofErr w:type="spellEnd"/>
      <w:r>
        <w:rPr>
          <w:u w:val="single"/>
        </w:rPr>
        <w:t xml:space="preserve"> </w:t>
      </w:r>
      <w:proofErr w:type="spellStart"/>
      <w:r>
        <w:rPr>
          <w:u w:val="single"/>
        </w:rPr>
        <w:t>of</w:t>
      </w:r>
      <w:proofErr w:type="spellEnd"/>
      <w:r>
        <w:rPr>
          <w:u w:val="single"/>
        </w:rPr>
        <w:t xml:space="preserve"> H2020 </w:t>
      </w:r>
      <w:proofErr w:type="spellStart"/>
      <w:r>
        <w:rPr>
          <w:u w:val="single"/>
        </w:rPr>
        <w:t>priorities</w:t>
      </w:r>
      <w:proofErr w:type="spellEnd"/>
      <w:r>
        <w:rPr>
          <w:u w:val="single"/>
        </w:rPr>
        <w:t xml:space="preserve"> </w:t>
      </w:r>
      <w:proofErr w:type="spellStart"/>
      <w:r>
        <w:rPr>
          <w:u w:val="single"/>
        </w:rPr>
        <w:t>in</w:t>
      </w:r>
      <w:proofErr w:type="spellEnd"/>
      <w:r>
        <w:rPr>
          <w:u w:val="single"/>
        </w:rPr>
        <w:t xml:space="preserve"> </w:t>
      </w:r>
      <w:proofErr w:type="spellStart"/>
      <w:r>
        <w:rPr>
          <w:u w:val="single"/>
        </w:rPr>
        <w:t>contributing</w:t>
      </w:r>
      <w:proofErr w:type="spellEnd"/>
      <w:r>
        <w:rPr>
          <w:u w:val="single"/>
        </w:rPr>
        <w:t xml:space="preserve"> </w:t>
      </w:r>
      <w:proofErr w:type="spellStart"/>
      <w:r>
        <w:rPr>
          <w:u w:val="single"/>
        </w:rPr>
        <w:t>to</w:t>
      </w:r>
      <w:proofErr w:type="spellEnd"/>
      <w:r>
        <w:rPr>
          <w:u w:val="single"/>
        </w:rPr>
        <w:t xml:space="preserve"> </w:t>
      </w:r>
      <w:proofErr w:type="spellStart"/>
      <w:r>
        <w:rPr>
          <w:u w:val="single"/>
        </w:rPr>
        <w:t>the</w:t>
      </w:r>
      <w:proofErr w:type="spellEnd"/>
      <w:r>
        <w:rPr>
          <w:u w:val="single"/>
        </w:rPr>
        <w:t xml:space="preserve"> </w:t>
      </w:r>
      <w:proofErr w:type="spellStart"/>
      <w:r>
        <w:rPr>
          <w:u w:val="single"/>
        </w:rPr>
        <w:t>programme's</w:t>
      </w:r>
      <w:proofErr w:type="spellEnd"/>
      <w:r>
        <w:rPr>
          <w:u w:val="single"/>
        </w:rPr>
        <w:t xml:space="preserve"> </w:t>
      </w:r>
      <w:proofErr w:type="spellStart"/>
      <w:r>
        <w:rPr>
          <w:u w:val="single"/>
        </w:rPr>
        <w:t>objectives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expected</w:t>
      </w:r>
      <w:proofErr w:type="spellEnd"/>
      <w:r>
        <w:rPr>
          <w:u w:val="single"/>
        </w:rPr>
        <w:t xml:space="preserve"> </w:t>
      </w:r>
      <w:proofErr w:type="spellStart"/>
      <w:r>
        <w:rPr>
          <w:u w:val="single"/>
        </w:rPr>
        <w:t>results</w:t>
      </w:r>
      <w:proofErr w:type="spellEnd"/>
      <w:r>
        <w:rPr>
          <w:u w:val="single"/>
        </w:rPr>
        <w:t xml:space="preserve"> </w:t>
      </w:r>
      <w:r>
        <w:t>(</w:t>
      </w:r>
      <w:proofErr w:type="spellStart"/>
      <w:r>
        <w:rPr>
          <w:b/>
        </w:rPr>
        <w:t>question</w:t>
      </w:r>
      <w:proofErr w:type="spellEnd"/>
      <w:r>
        <w:rPr>
          <w:b/>
        </w:rPr>
        <w:t xml:space="preserve"> 4</w:t>
      </w:r>
      <w:r>
        <w:t xml:space="preserve">), </w:t>
      </w:r>
      <w:proofErr w:type="spellStart"/>
      <w:r>
        <w:t>the</w:t>
      </w:r>
      <w:proofErr w:type="spellEnd"/>
      <w:r>
        <w:t xml:space="preserve"> </w:t>
      </w:r>
      <w:proofErr w:type="spellStart"/>
      <w:r>
        <w:t>Excellent</w:t>
      </w:r>
      <w:proofErr w:type="spellEnd"/>
      <w:r>
        <w:t xml:space="preserve"> Science </w:t>
      </w:r>
      <w:proofErr w:type="spellStart"/>
      <w:r>
        <w:t>thematic</w:t>
      </w:r>
      <w:proofErr w:type="spellEnd"/>
      <w:r>
        <w:t xml:space="preserve"> </w:t>
      </w:r>
      <w:proofErr w:type="spellStart"/>
      <w:r>
        <w:t>cluster</w:t>
      </w:r>
      <w:proofErr w:type="spellEnd"/>
      <w:r>
        <w:t xml:space="preserve"> </w:t>
      </w:r>
      <w:proofErr w:type="spellStart"/>
      <w:r>
        <w:t>received</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assessment</w:t>
      </w:r>
      <w:proofErr w:type="spellEnd"/>
      <w:r>
        <w:t xml:space="preserve"> </w:t>
      </w:r>
      <w:proofErr w:type="spellStart"/>
      <w:r>
        <w:t>from</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with</w:t>
      </w:r>
      <w:proofErr w:type="spellEnd"/>
      <w:r>
        <w:t xml:space="preserve"> 69% </w:t>
      </w:r>
      <w:proofErr w:type="spellStart"/>
      <w:r>
        <w:t>viewing</w:t>
      </w:r>
      <w:proofErr w:type="spellEnd"/>
      <w:r>
        <w:t xml:space="preserve"> </w:t>
      </w:r>
      <w:proofErr w:type="spellStart"/>
      <w:r>
        <w:t>it</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The</w:t>
      </w:r>
      <w:proofErr w:type="spellEnd"/>
      <w:r>
        <w:t xml:space="preserve"> </w:t>
      </w:r>
      <w:proofErr w:type="spellStart"/>
      <w:r>
        <w:t>vast</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viewed</w:t>
      </w:r>
      <w:proofErr w:type="spellEnd"/>
      <w:r>
        <w:t xml:space="preserve"> </w:t>
      </w:r>
      <w:proofErr w:type="spellStart"/>
      <w:r>
        <w:t>both</w:t>
      </w:r>
      <w:proofErr w:type="spellEnd"/>
      <w:r>
        <w:t xml:space="preserve"> </w:t>
      </w:r>
      <w:proofErr w:type="spellStart"/>
      <w:r>
        <w:t>the</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and</w:t>
      </w:r>
      <w:proofErr w:type="spellEnd"/>
      <w:r>
        <w:t xml:space="preserve"> </w:t>
      </w:r>
      <w:proofErr w:type="spellStart"/>
      <w:r>
        <w:t>the</w:t>
      </w:r>
      <w:proofErr w:type="spellEnd"/>
      <w:r>
        <w:t xml:space="preserve"> </w:t>
      </w:r>
      <w:proofErr w:type="spellStart"/>
      <w:r>
        <w:t>Societal</w:t>
      </w:r>
      <w:proofErr w:type="spellEnd"/>
      <w:r>
        <w:t xml:space="preserve"> </w:t>
      </w:r>
      <w:proofErr w:type="spellStart"/>
      <w:r>
        <w:t>Challenges</w:t>
      </w:r>
      <w:proofErr w:type="spellEnd"/>
      <w:r>
        <w:t xml:space="preserve"> </w:t>
      </w:r>
      <w:proofErr w:type="spellStart"/>
      <w:r>
        <w:t>clusters</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 xml:space="preserve">" (59% </w:t>
      </w:r>
      <w:proofErr w:type="spellStart"/>
      <w:r>
        <w:t>and</w:t>
      </w:r>
      <w:proofErr w:type="spellEnd"/>
      <w:r>
        <w:t xml:space="preserve"> 54% </w:t>
      </w:r>
      <w:proofErr w:type="spellStart"/>
      <w:r>
        <w:t>respectively</w:t>
      </w:r>
      <w:proofErr w:type="spellEnd"/>
      <w:r>
        <w:t>).</w:t>
      </w:r>
    </w:p>
    <w:p w:rsidRPr="00BB2EAF" w:rsidR="000E4CB2" w:rsidP="000E4CB2" w:rsidRDefault="000E4CB2" w14:paraId="7C013DE7" w14:textId="77777777"/>
    <w:p w:rsidRPr="00BB2EAF" w:rsidR="000E4CB2" w:rsidP="000E4CB2" w:rsidRDefault="000E4CB2" w14:paraId="56B0B8A8" w14:textId="77777777">
      <w:r>
        <w:rPr>
          <w:noProof/>
        </w:rPr>
        <w:drawing>
          <wp:inline distT="0" distB="0" distL="0" distR="0" wp14:anchorId="3D8FD44F" wp14:editId="51D0BAE8">
            <wp:extent cx="5797550" cy="2603500"/>
            <wp:effectExtent l="0" t="0" r="0" b="6350"/>
            <wp:docPr id="17" name="Chart 17">
              <a:extLst xmlns:a="http://schemas.openxmlformats.org/drawingml/2006/main">
                <a:ext uri="{FF2B5EF4-FFF2-40B4-BE49-F238E27FC236}">
                  <a16:creationId xmlns:a16="http://schemas.microsoft.com/office/drawing/2014/main" id="{D7BEB612-08E5-45BD-93BB-79785146F20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rsidRPr="00BB2EAF" w:rsidR="000E4CB2" w:rsidP="000E4CB2" w:rsidRDefault="000E4CB2" w14:paraId="54A8FB0B" w14:textId="77777777"/>
    <w:p w:rsidRPr="00BB2EAF" w:rsidR="000E4CB2" w:rsidP="000E4CB2" w:rsidRDefault="000E4CB2" w14:paraId="71B3B20E" w14:textId="77777777">
      <w:proofErr w:type="spellStart"/>
      <w:r>
        <w:t>This</w:t>
      </w:r>
      <w:proofErr w:type="spellEnd"/>
      <w:r>
        <w:t xml:space="preserve"> </w:t>
      </w:r>
      <w:proofErr w:type="spellStart"/>
      <w:r>
        <w:t>trend</w:t>
      </w:r>
      <w:proofErr w:type="spellEnd"/>
      <w:r>
        <w:t xml:space="preserve"> </w:t>
      </w:r>
      <w:proofErr w:type="spellStart"/>
      <w:r>
        <w:t>was</w:t>
      </w:r>
      <w:proofErr w:type="spellEnd"/>
      <w:r>
        <w:t xml:space="preserve"> </w:t>
      </w:r>
      <w:proofErr w:type="spellStart"/>
      <w:r>
        <w:t>mostly</w:t>
      </w:r>
      <w:proofErr w:type="spellEnd"/>
      <w:r>
        <w:t xml:space="preserve"> </w:t>
      </w:r>
      <w:proofErr w:type="spellStart"/>
      <w:r>
        <w:t>echoed</w:t>
      </w:r>
      <w:proofErr w:type="spellEnd"/>
      <w:r>
        <w:t xml:space="preserve"> </w:t>
      </w:r>
      <w:proofErr w:type="spellStart"/>
      <w:r>
        <w:t>across</w:t>
      </w:r>
      <w:proofErr w:type="spellEnd"/>
      <w:r>
        <w:t xml:space="preserve"> </w:t>
      </w:r>
      <w:proofErr w:type="spellStart"/>
      <w:r>
        <w:t>the</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assessing</w:t>
      </w:r>
      <w:proofErr w:type="spellEnd"/>
      <w:r>
        <w:t xml:space="preserve"> </w:t>
      </w:r>
      <w:proofErr w:type="spellStart"/>
      <w:r>
        <w:t>the</w:t>
      </w:r>
      <w:proofErr w:type="spellEnd"/>
      <w:r>
        <w:t xml:space="preserve"> </w:t>
      </w:r>
      <w:proofErr w:type="spellStart"/>
      <w:r>
        <w:rPr>
          <w:u w:val="single"/>
        </w:rPr>
        <w:t>Excellent</w:t>
      </w:r>
      <w:proofErr w:type="spellEnd"/>
      <w:r>
        <w:rPr>
          <w:u w:val="single"/>
        </w:rPr>
        <w:t xml:space="preserve"> Science</w:t>
      </w:r>
      <w:r>
        <w:t xml:space="preserve"> </w:t>
      </w:r>
      <w:proofErr w:type="spellStart"/>
      <w:r>
        <w:t>cluster</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the</w:t>
      </w:r>
      <w:proofErr w:type="spellEnd"/>
      <w:r>
        <w:t xml:space="preserve"> </w:t>
      </w:r>
      <w:proofErr w:type="spellStart"/>
      <w:r>
        <w:t>most</w:t>
      </w:r>
      <w:proofErr w:type="spellEnd"/>
      <w:r>
        <w:t xml:space="preserve"> </w:t>
      </w:r>
      <w:proofErr w:type="spellStart"/>
      <w:r>
        <w:t>efficient</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w:t>
      </w:r>
      <w:r>
        <w:lastRenderedPageBreak/>
        <w:t xml:space="preserve">H2020 </w:t>
      </w:r>
      <w:proofErr w:type="spellStart"/>
      <w:r>
        <w:t>objectives</w:t>
      </w:r>
      <w:proofErr w:type="spellEnd"/>
      <w:r>
        <w:t xml:space="preserve"> </w:t>
      </w:r>
      <w:proofErr w:type="spellStart"/>
      <w:r>
        <w:t>and</w:t>
      </w:r>
      <w:proofErr w:type="spellEnd"/>
      <w:r>
        <w:t xml:space="preserve"> </w:t>
      </w:r>
      <w:proofErr w:type="spellStart"/>
      <w:r>
        <w:t>expected</w:t>
      </w:r>
      <w:proofErr w:type="spellEnd"/>
      <w:r>
        <w:t xml:space="preserve"> </w:t>
      </w:r>
      <w:proofErr w:type="spellStart"/>
      <w:r>
        <w:t>results</w:t>
      </w:r>
      <w:proofErr w:type="spellEnd"/>
      <w:r>
        <w:t xml:space="preserve"> (62%, 50% </w:t>
      </w:r>
      <w:proofErr w:type="spellStart"/>
      <w:r>
        <w:t>and</w:t>
      </w:r>
      <w:proofErr w:type="spellEnd"/>
      <w:r>
        <w:t xml:space="preserve"> 63% </w:t>
      </w:r>
      <w:proofErr w:type="spellStart"/>
      <w:r>
        <w:t>respectively</w:t>
      </w:r>
      <w:proofErr w:type="spellEnd"/>
      <w:r>
        <w:t xml:space="preserve">); 100%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considered</w:t>
      </w:r>
      <w:proofErr w:type="spellEnd"/>
      <w:r>
        <w:t xml:space="preserve"> </w:t>
      </w:r>
      <w:proofErr w:type="spellStart"/>
      <w:r>
        <w:t>this</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the</w:t>
      </w:r>
      <w:proofErr w:type="spellEnd"/>
      <w:r>
        <w:t xml:space="preserve"> </w:t>
      </w:r>
      <w:proofErr w:type="spellStart"/>
      <w:r>
        <w:t>case</w:t>
      </w:r>
      <w:proofErr w:type="spellEnd"/>
      <w:r>
        <w:t>.</w:t>
      </w:r>
    </w:p>
    <w:p w:rsidRPr="00BB2EAF" w:rsidR="000E4CB2" w:rsidP="000E4CB2" w:rsidRDefault="000E4CB2" w14:paraId="15C2B3DB" w14:textId="77777777"/>
    <w:p w:rsidRPr="00BB2EAF" w:rsidR="000E4CB2" w:rsidP="000E4CB2" w:rsidRDefault="000E4CB2" w14:paraId="697A9A45" w14:textId="77777777">
      <w:proofErr w:type="spellStart"/>
      <w:r>
        <w:t>The</w:t>
      </w:r>
      <w:proofErr w:type="spellEnd"/>
      <w:r>
        <w:t xml:space="preserve"> </w:t>
      </w:r>
      <w:proofErr w:type="spellStart"/>
      <w:r>
        <w:t>Croatian</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viewed</w:t>
      </w:r>
      <w:proofErr w:type="spellEnd"/>
      <w:r>
        <w:t xml:space="preserve"> </w:t>
      </w:r>
      <w:proofErr w:type="spellStart"/>
      <w:r>
        <w:t>the</w:t>
      </w:r>
      <w:proofErr w:type="spellEnd"/>
      <w:r>
        <w:t xml:space="preserve"> </w:t>
      </w:r>
      <w:proofErr w:type="spellStart"/>
      <w:r>
        <w:rPr>
          <w:u w:val="single"/>
        </w:rPr>
        <w:t>Industrial</w:t>
      </w:r>
      <w:proofErr w:type="spellEnd"/>
      <w:r>
        <w:rPr>
          <w:u w:val="single"/>
        </w:rPr>
        <w:t xml:space="preserve"> </w:t>
      </w:r>
      <w:proofErr w:type="spellStart"/>
      <w:r>
        <w:rPr>
          <w:u w:val="single"/>
        </w:rPr>
        <w:t>Leadership</w:t>
      </w:r>
      <w:proofErr w:type="spellEnd"/>
      <w:r>
        <w:t xml:space="preserve"> </w:t>
      </w:r>
      <w:proofErr w:type="spellStart"/>
      <w:r>
        <w:t>cluster</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 xml:space="preserve">" (46%, 50% </w:t>
      </w:r>
      <w:proofErr w:type="spellStart"/>
      <w:r>
        <w:t>and</w:t>
      </w:r>
      <w:proofErr w:type="spellEnd"/>
      <w:r>
        <w:t xml:space="preserve"> 82% </w:t>
      </w:r>
      <w:proofErr w:type="spellStart"/>
      <w:r>
        <w:t>respectively</w:t>
      </w:r>
      <w:proofErr w:type="spellEnd"/>
      <w:r>
        <w:t xml:space="preserve">), </w:t>
      </w:r>
      <w:proofErr w:type="spellStart"/>
      <w:r>
        <w:t>whereas</w:t>
      </w:r>
      <w:proofErr w:type="spellEnd"/>
      <w:r>
        <w:t xml:space="preserve"> 3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considered</w:t>
      </w:r>
      <w:proofErr w:type="spellEnd"/>
      <w:r>
        <w:t xml:space="preserve"> </w:t>
      </w:r>
      <w:proofErr w:type="spellStart"/>
      <w:r>
        <w:t>it</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very</w:t>
      </w:r>
      <w:proofErr w:type="spellEnd"/>
      <w:r>
        <w:t xml:space="preserve"> </w:t>
      </w:r>
      <w:proofErr w:type="spellStart"/>
      <w:r>
        <w:t>effective</w:t>
      </w:r>
      <w:proofErr w:type="spellEnd"/>
      <w:r>
        <w:t xml:space="preserve">" (33%) </w:t>
      </w:r>
      <w:proofErr w:type="spellStart"/>
      <w:r>
        <w:t>and</w:t>
      </w:r>
      <w:proofErr w:type="spellEnd"/>
      <w:r>
        <w:t xml:space="preserve"> 5, </w:t>
      </w:r>
      <w:proofErr w:type="spellStart"/>
      <w:r>
        <w:t>or</w:t>
      </w:r>
      <w:proofErr w:type="spellEnd"/>
      <w:r>
        <w:t xml:space="preserve"> 56%, "</w:t>
      </w:r>
      <w:proofErr w:type="spellStart"/>
      <w:r>
        <w:t>moderately</w:t>
      </w:r>
      <w:proofErr w:type="spellEnd"/>
      <w:r>
        <w:t xml:space="preserve"> </w:t>
      </w:r>
      <w:proofErr w:type="spellStart"/>
      <w:r>
        <w:t>effective</w:t>
      </w:r>
      <w:proofErr w:type="spellEnd"/>
      <w:r>
        <w:t xml:space="preserve">". A </w:t>
      </w:r>
      <w:proofErr w:type="spellStart"/>
      <w:r>
        <w:t>few</w:t>
      </w:r>
      <w:proofErr w:type="spellEnd"/>
      <w:r>
        <w:t xml:space="preserve"> </w:t>
      </w:r>
      <w:proofErr w:type="spellStart"/>
      <w:r>
        <w:t>respondents</w:t>
      </w:r>
      <w:proofErr w:type="spellEnd"/>
      <w:r>
        <w:t xml:space="preserve"> (4 </w:t>
      </w:r>
      <w:proofErr w:type="spellStart"/>
      <w:r>
        <w:t>in</w:t>
      </w:r>
      <w:proofErr w:type="spellEnd"/>
      <w:r>
        <w:t xml:space="preserve"> </w:t>
      </w:r>
      <w:proofErr w:type="spellStart"/>
      <w:r>
        <w:t>total</w:t>
      </w:r>
      <w:proofErr w:type="spellEnd"/>
      <w:r>
        <w:t xml:space="preserve">) </w:t>
      </w:r>
      <w:proofErr w:type="spellStart"/>
      <w:r>
        <w:t>considered</w:t>
      </w:r>
      <w:proofErr w:type="spellEnd"/>
      <w:r>
        <w:t xml:space="preserve"> </w:t>
      </w:r>
      <w:proofErr w:type="spellStart"/>
      <w:r>
        <w:t>this</w:t>
      </w:r>
      <w:proofErr w:type="spellEnd"/>
      <w:r>
        <w:t xml:space="preserve"> </w:t>
      </w:r>
      <w:proofErr w:type="spellStart"/>
      <w:r>
        <w:t>cluster</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w:t>
      </w:r>
    </w:p>
    <w:p w:rsidRPr="00BB2EAF" w:rsidR="000E4CB2" w:rsidP="000E4CB2" w:rsidRDefault="000E4CB2" w14:paraId="1F7D2E5F" w14:textId="77777777"/>
    <w:p w:rsidRPr="00BB2EAF" w:rsidR="000E4CB2" w:rsidP="000E4CB2" w:rsidRDefault="000E4CB2" w14:paraId="2068BC2B" w14:textId="77777777">
      <w:proofErr w:type="spellStart"/>
      <w:r>
        <w:t>Finally</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the</w:t>
      </w:r>
      <w:proofErr w:type="spellEnd"/>
      <w:r>
        <w:t xml:space="preserve"> </w:t>
      </w:r>
      <w:proofErr w:type="spellStart"/>
      <w:r>
        <w:rPr>
          <w:u w:val="single"/>
        </w:rPr>
        <w:t>Societal</w:t>
      </w:r>
      <w:proofErr w:type="spellEnd"/>
      <w:r>
        <w:rPr>
          <w:u w:val="single"/>
        </w:rPr>
        <w:t xml:space="preserve"> </w:t>
      </w:r>
      <w:proofErr w:type="spellStart"/>
      <w:r>
        <w:rPr>
          <w:u w:val="single"/>
        </w:rPr>
        <w:t>Challenges</w:t>
      </w:r>
      <w:proofErr w:type="spellEnd"/>
      <w:r>
        <w:t xml:space="preserve"> </w:t>
      </w:r>
      <w:proofErr w:type="spellStart"/>
      <w:r>
        <w:t>cluster</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again</w:t>
      </w:r>
      <w:proofErr w:type="spellEnd"/>
      <w:r>
        <w:t xml:space="preserve"> </w:t>
      </w:r>
      <w:proofErr w:type="spellStart"/>
      <w:r>
        <w:t>shared</w:t>
      </w:r>
      <w:proofErr w:type="spellEnd"/>
      <w:r>
        <w:t xml:space="preserve"> </w:t>
      </w:r>
      <w:proofErr w:type="spellStart"/>
      <w:r>
        <w:t>similar</w:t>
      </w:r>
      <w:proofErr w:type="spellEnd"/>
      <w:r>
        <w:t xml:space="preserve"> </w:t>
      </w:r>
      <w:proofErr w:type="spellStart"/>
      <w:r>
        <w:t>views</w:t>
      </w:r>
      <w:proofErr w:type="spellEnd"/>
      <w:r>
        <w:t xml:space="preserve">, </w:t>
      </w:r>
      <w:proofErr w:type="spellStart"/>
      <w:r>
        <w:t>with</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considering</w:t>
      </w:r>
      <w:proofErr w:type="spellEnd"/>
      <w:r>
        <w:t xml:space="preserve"> </w:t>
      </w:r>
      <w:proofErr w:type="spellStart"/>
      <w:r>
        <w:t>this</w:t>
      </w:r>
      <w:proofErr w:type="spellEnd"/>
      <w:r>
        <w:t xml:space="preserve"> </w:t>
      </w:r>
      <w:proofErr w:type="spellStart"/>
      <w:r>
        <w:t>cluster</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H2020 </w:t>
      </w:r>
      <w:proofErr w:type="spellStart"/>
      <w:r>
        <w:t>objectives</w:t>
      </w:r>
      <w:proofErr w:type="spellEnd"/>
      <w:r>
        <w:t xml:space="preserve"> </w:t>
      </w:r>
      <w:proofErr w:type="spellStart"/>
      <w:r>
        <w:t>and</w:t>
      </w:r>
      <w:proofErr w:type="spellEnd"/>
      <w:r>
        <w:t xml:space="preserve"> </w:t>
      </w:r>
      <w:proofErr w:type="spellStart"/>
      <w:r>
        <w:t>expected</w:t>
      </w:r>
      <w:proofErr w:type="spellEnd"/>
      <w:r>
        <w:t xml:space="preserve"> </w:t>
      </w:r>
      <w:proofErr w:type="spellStart"/>
      <w:r>
        <w:t>results</w:t>
      </w:r>
      <w:proofErr w:type="spellEnd"/>
      <w:r>
        <w:t xml:space="preserve"> (54%, 50% </w:t>
      </w:r>
      <w:proofErr w:type="spellStart"/>
      <w:r>
        <w:t>and</w:t>
      </w:r>
      <w:proofErr w:type="spellEnd"/>
      <w:r>
        <w:t xml:space="preserve"> 72% </w:t>
      </w:r>
      <w:proofErr w:type="spellStart"/>
      <w:r>
        <w:t>respectively</w:t>
      </w:r>
      <w:proofErr w:type="spellEnd"/>
      <w:r>
        <w:t xml:space="preserve">). </w:t>
      </w:r>
      <w:proofErr w:type="spellStart"/>
      <w:r>
        <w:t>In</w:t>
      </w:r>
      <w:proofErr w:type="spellEnd"/>
      <w:r>
        <w:t xml:space="preserve"> </w:t>
      </w:r>
      <w:proofErr w:type="spellStart"/>
      <w:r>
        <w:t>contrast</w:t>
      </w:r>
      <w:proofErr w:type="spellEnd"/>
      <w:r>
        <w:t xml:space="preserve">, 4, </w:t>
      </w:r>
      <w:proofErr w:type="spellStart"/>
      <w:r>
        <w:t>or</w:t>
      </w:r>
      <w:proofErr w:type="spellEnd"/>
      <w:r>
        <w:t xml:space="preserve"> 44%,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held</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w:t>
      </w:r>
      <w:proofErr w:type="spellStart"/>
      <w:r>
        <w:t>it</w:t>
      </w:r>
      <w:proofErr w:type="spellEnd"/>
      <w:r>
        <w:t xml:space="preserve"> </w:t>
      </w:r>
      <w:proofErr w:type="spellStart"/>
      <w:r>
        <w:t>had</w:t>
      </w:r>
      <w:proofErr w:type="spellEnd"/>
      <w:r>
        <w:t xml:space="preserve"> </w:t>
      </w:r>
      <w:proofErr w:type="spellStart"/>
      <w:r>
        <w:t>been</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3, </w:t>
      </w:r>
      <w:proofErr w:type="spellStart"/>
      <w:r>
        <w:t>or</w:t>
      </w:r>
      <w:proofErr w:type="spellEnd"/>
      <w:r>
        <w:t xml:space="preserve"> 33%, "</w:t>
      </w:r>
      <w:proofErr w:type="spellStart"/>
      <w:r>
        <w:t>moderately</w:t>
      </w:r>
      <w:proofErr w:type="spellEnd"/>
      <w:r>
        <w:t xml:space="preserve"> </w:t>
      </w:r>
      <w:proofErr w:type="spellStart"/>
      <w:r>
        <w:t>effective</w:t>
      </w:r>
      <w:proofErr w:type="spellEnd"/>
      <w:r>
        <w:t xml:space="preserve">". </w:t>
      </w:r>
      <w:proofErr w:type="spellStart"/>
      <w:r>
        <w:t>Furthermore</w:t>
      </w:r>
      <w:proofErr w:type="spellEnd"/>
      <w:r>
        <w:t xml:space="preserve">, </w:t>
      </w:r>
      <w:proofErr w:type="spellStart"/>
      <w:r>
        <w:t>one</w:t>
      </w:r>
      <w:proofErr w:type="spellEnd"/>
      <w:r>
        <w:t xml:space="preserve"> </w:t>
      </w:r>
      <w:proofErr w:type="spellStart"/>
      <w:r>
        <w:t>Croatian</w:t>
      </w:r>
      <w:proofErr w:type="spellEnd"/>
      <w:r>
        <w:t xml:space="preserve"> </w:t>
      </w:r>
      <w:proofErr w:type="spellStart"/>
      <w:r>
        <w:t>participant</w:t>
      </w:r>
      <w:proofErr w:type="spellEnd"/>
      <w:r>
        <w:t xml:space="preserve"> </w:t>
      </w:r>
      <w:proofErr w:type="spellStart"/>
      <w:r>
        <w:t>viewed</w:t>
      </w:r>
      <w:proofErr w:type="spellEnd"/>
      <w:r>
        <w:t xml:space="preserve"> </w:t>
      </w:r>
      <w:proofErr w:type="spellStart"/>
      <w:r>
        <w:t>this</w:t>
      </w:r>
      <w:proofErr w:type="spellEnd"/>
      <w:r>
        <w:t xml:space="preserve"> </w:t>
      </w:r>
      <w:proofErr w:type="spellStart"/>
      <w:r>
        <w:t>cluster</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not</w:t>
      </w:r>
      <w:proofErr w:type="spellEnd"/>
      <w:r>
        <w:t xml:space="preserve"> </w:t>
      </w:r>
      <w:proofErr w:type="spellStart"/>
      <w:r>
        <w:t>effective</w:t>
      </w:r>
      <w:proofErr w:type="spellEnd"/>
      <w:r>
        <w:t xml:space="preserve"> </w:t>
      </w:r>
      <w:proofErr w:type="spellStart"/>
      <w:r>
        <w:t>at</w:t>
      </w:r>
      <w:proofErr w:type="spellEnd"/>
      <w:r>
        <w:t xml:space="preserve"> </w:t>
      </w:r>
      <w:proofErr w:type="spellStart"/>
      <w:r>
        <w:t>all</w:t>
      </w:r>
      <w:proofErr w:type="spellEnd"/>
      <w:r>
        <w:t xml:space="preserve">" </w:t>
      </w:r>
      <w:proofErr w:type="spellStart"/>
      <w:r>
        <w:t>and</w:t>
      </w:r>
      <w:proofErr w:type="spellEnd"/>
      <w:r>
        <w:t xml:space="preserve"> </w:t>
      </w:r>
      <w:proofErr w:type="spellStart"/>
      <w:r>
        <w:t>another</w:t>
      </w:r>
      <w:proofErr w:type="spellEnd"/>
      <w:r>
        <w:t xml:space="preserve"> </w:t>
      </w:r>
      <w:proofErr w:type="spellStart"/>
      <w:r>
        <w:t>one</w:t>
      </w:r>
      <w:proofErr w:type="spellEnd"/>
      <w:r>
        <w:t xml:space="preserve"> </w:t>
      </w:r>
      <w:proofErr w:type="spellStart"/>
      <w:r>
        <w:t>as</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w:t>
      </w:r>
    </w:p>
    <w:p w:rsidRPr="00BB2EAF" w:rsidR="000E4CB2" w:rsidP="000E4CB2" w:rsidRDefault="000E4CB2" w14:paraId="6D07864D" w14:textId="77777777"/>
    <w:p w:rsidRPr="00BB2EAF" w:rsidR="000E4CB2" w:rsidP="000E4CB2" w:rsidRDefault="000E4CB2" w14:paraId="54B81927" w14:textId="77777777">
      <w:proofErr w:type="spellStart"/>
      <w:r>
        <w:t>During</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the</w:t>
      </w:r>
      <w:proofErr w:type="spellEnd"/>
      <w:r>
        <w:t xml:space="preserve"> </w:t>
      </w:r>
      <w:proofErr w:type="spellStart"/>
      <w:r>
        <w:rPr>
          <w:b/>
        </w:rPr>
        <w:t>Latvian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w:t>
      </w:r>
      <w:proofErr w:type="spellEnd"/>
      <w:r>
        <w:t xml:space="preserve"> </w:t>
      </w:r>
      <w:proofErr w:type="spellStart"/>
      <w:r>
        <w:t>Excellent</w:t>
      </w:r>
      <w:proofErr w:type="spellEnd"/>
      <w:r>
        <w:t xml:space="preserve"> Science </w:t>
      </w:r>
      <w:proofErr w:type="spellStart"/>
      <w:r>
        <w:t>pillar</w:t>
      </w:r>
      <w:proofErr w:type="spellEnd"/>
      <w:r>
        <w:t xml:space="preserve"> </w:t>
      </w:r>
      <w:proofErr w:type="spellStart"/>
      <w:r>
        <w:t>was</w:t>
      </w:r>
      <w:proofErr w:type="spellEnd"/>
      <w:r>
        <w:t xml:space="preserve"> </w:t>
      </w:r>
      <w:proofErr w:type="spellStart"/>
      <w:r>
        <w:t>still</w:t>
      </w:r>
      <w:proofErr w:type="spellEnd"/>
      <w:r>
        <w:t xml:space="preserve"> a </w:t>
      </w:r>
      <w:proofErr w:type="spellStart"/>
      <w:r>
        <w:t>challenge</w:t>
      </w:r>
      <w:proofErr w:type="spellEnd"/>
      <w:r>
        <w:t xml:space="preserve"> </w:t>
      </w:r>
      <w:proofErr w:type="spellStart"/>
      <w:r>
        <w:t>for</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The</w:t>
      </w:r>
      <w:proofErr w:type="spellEnd"/>
      <w:r>
        <w:t xml:space="preserve"> </w:t>
      </w:r>
      <w:proofErr w:type="spellStart"/>
      <w:r>
        <w:t>results</w:t>
      </w:r>
      <w:proofErr w:type="spellEnd"/>
      <w:r>
        <w:t xml:space="preserve"> </w:t>
      </w:r>
      <w:proofErr w:type="spellStart"/>
      <w:r>
        <w:t>had</w:t>
      </w:r>
      <w:proofErr w:type="spellEnd"/>
      <w:r>
        <w:t xml:space="preserve"> </w:t>
      </w:r>
      <w:proofErr w:type="spellStart"/>
      <w:r>
        <w:t>not</w:t>
      </w:r>
      <w:proofErr w:type="spellEnd"/>
      <w:r>
        <w:t xml:space="preserve"> </w:t>
      </w:r>
      <w:proofErr w:type="spellStart"/>
      <w:r>
        <w:t>been</w:t>
      </w:r>
      <w:proofErr w:type="spellEnd"/>
      <w:r>
        <w:t xml:space="preserve"> </w:t>
      </w:r>
      <w:proofErr w:type="spellStart"/>
      <w:r>
        <w:t>very</w:t>
      </w:r>
      <w:proofErr w:type="spellEnd"/>
      <w:r>
        <w:t xml:space="preserve"> </w:t>
      </w:r>
      <w:proofErr w:type="spellStart"/>
      <w:r>
        <w:t>good</w:t>
      </w:r>
      <w:proofErr w:type="spellEnd"/>
      <w:r>
        <w:t xml:space="preserve"> </w:t>
      </w:r>
      <w:proofErr w:type="spellStart"/>
      <w:r>
        <w:t>there</w:t>
      </w:r>
      <w:proofErr w:type="spellEnd"/>
      <w:r>
        <w:t xml:space="preserve"> </w:t>
      </w:r>
      <w:proofErr w:type="spellStart"/>
      <w:r>
        <w:t>and</w:t>
      </w:r>
      <w:proofErr w:type="spellEnd"/>
      <w:r>
        <w:t xml:space="preserve">, </w:t>
      </w:r>
      <w:proofErr w:type="spellStart"/>
      <w:r>
        <w:t>indeed</w:t>
      </w:r>
      <w:proofErr w:type="spellEnd"/>
      <w:r>
        <w:t xml:space="preserve">, </w:t>
      </w:r>
      <w:proofErr w:type="spellStart"/>
      <w:r>
        <w:t>it</w:t>
      </w:r>
      <w:proofErr w:type="spellEnd"/>
      <w:r>
        <w:t xml:space="preserve"> </w:t>
      </w:r>
      <w:proofErr w:type="spellStart"/>
      <w:r>
        <w:t>seemed</w:t>
      </w:r>
      <w:proofErr w:type="spellEnd"/>
      <w:r>
        <w:t xml:space="preserve"> </w:t>
      </w:r>
      <w:proofErr w:type="spellStart"/>
      <w:r>
        <w:t>to</w:t>
      </w:r>
      <w:proofErr w:type="spellEnd"/>
      <w:r>
        <w:t xml:space="preserve"> </w:t>
      </w:r>
      <w:proofErr w:type="spellStart"/>
      <w:r>
        <w:t>be</w:t>
      </w:r>
      <w:proofErr w:type="spellEnd"/>
      <w:r>
        <w:t xml:space="preserve"> a </w:t>
      </w:r>
      <w:proofErr w:type="spellStart"/>
      <w:r>
        <w:t>challenge</w:t>
      </w:r>
      <w:proofErr w:type="spellEnd"/>
      <w:r>
        <w:t xml:space="preserve"> </w:t>
      </w:r>
      <w:proofErr w:type="spellStart"/>
      <w:r>
        <w:t>for</w:t>
      </w:r>
      <w:proofErr w:type="spellEnd"/>
      <w:r>
        <w:t xml:space="preserve"> </w:t>
      </w:r>
      <w:proofErr w:type="spellStart"/>
      <w:r>
        <w:t>many</w:t>
      </w:r>
      <w:proofErr w:type="spellEnd"/>
      <w:r>
        <w:t xml:space="preserve"> </w:t>
      </w:r>
      <w:proofErr w:type="spellStart"/>
      <w:r>
        <w:t>of</w:t>
      </w:r>
      <w:proofErr w:type="spellEnd"/>
      <w:r>
        <w:t xml:space="preserve"> </w:t>
      </w:r>
      <w:proofErr w:type="spellStart"/>
      <w:r>
        <w:t>the</w:t>
      </w:r>
      <w:proofErr w:type="spellEnd"/>
      <w:r>
        <w:t xml:space="preserve"> </w:t>
      </w:r>
      <w:proofErr w:type="spellStart"/>
      <w:r>
        <w:t>newer</w:t>
      </w:r>
      <w:proofErr w:type="spellEnd"/>
      <w:r>
        <w:t xml:space="preserve"> EU </w:t>
      </w:r>
      <w:proofErr w:type="spellStart"/>
      <w:r>
        <w:t>Member</w:t>
      </w:r>
      <w:proofErr w:type="spellEnd"/>
      <w:r>
        <w:t xml:space="preserve"> States. </w:t>
      </w:r>
      <w:proofErr w:type="spellStart"/>
      <w:r>
        <w:t>The</w:t>
      </w:r>
      <w:proofErr w:type="spellEnd"/>
      <w:r>
        <w:t xml:space="preserve"> </w:t>
      </w:r>
      <w:proofErr w:type="spellStart"/>
      <w:r>
        <w:t>reason</w:t>
      </w:r>
      <w:proofErr w:type="spellEnd"/>
      <w:r>
        <w:t xml:space="preserve"> </w:t>
      </w:r>
      <w:proofErr w:type="spellStart"/>
      <w:r>
        <w:t>for</w:t>
      </w:r>
      <w:proofErr w:type="spellEnd"/>
      <w:r>
        <w:t xml:space="preserve"> </w:t>
      </w:r>
      <w:proofErr w:type="spellStart"/>
      <w:r>
        <w:t>that</w:t>
      </w:r>
      <w:proofErr w:type="spellEnd"/>
      <w:r>
        <w:t xml:space="preserve"> </w:t>
      </w:r>
      <w:proofErr w:type="spellStart"/>
      <w:r>
        <w:t>was</w:t>
      </w:r>
      <w:proofErr w:type="spellEnd"/>
      <w:r>
        <w:t xml:space="preserve"> a </w:t>
      </w:r>
      <w:proofErr w:type="spellStart"/>
      <w:r>
        <w:t>lack</w:t>
      </w:r>
      <w:proofErr w:type="spellEnd"/>
      <w:r>
        <w:t xml:space="preserve"> </w:t>
      </w:r>
      <w:proofErr w:type="spellStart"/>
      <w:r>
        <w:t>of</w:t>
      </w:r>
      <w:proofErr w:type="spellEnd"/>
      <w:r>
        <w:t xml:space="preserve"> </w:t>
      </w:r>
      <w:proofErr w:type="spellStart"/>
      <w:r>
        <w:t>investment</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over</w:t>
      </w:r>
      <w:proofErr w:type="spellEnd"/>
      <w:r>
        <w:t xml:space="preserve"> a </w:t>
      </w:r>
      <w:proofErr w:type="spellStart"/>
      <w:r>
        <w:t>longer</w:t>
      </w:r>
      <w:proofErr w:type="spellEnd"/>
      <w:r>
        <w:t xml:space="preserve"> </w:t>
      </w:r>
      <w:proofErr w:type="spellStart"/>
      <w:r>
        <w:t>period</w:t>
      </w:r>
      <w:proofErr w:type="spellEnd"/>
      <w:r>
        <w:t xml:space="preserve"> </w:t>
      </w:r>
      <w:proofErr w:type="spellStart"/>
      <w:r>
        <w:t>of</w:t>
      </w:r>
      <w:proofErr w:type="spellEnd"/>
      <w:r>
        <w:t xml:space="preserve"> </w:t>
      </w:r>
      <w:proofErr w:type="spellStart"/>
      <w:r>
        <w:t>time</w:t>
      </w:r>
      <w:proofErr w:type="spellEnd"/>
      <w:r>
        <w:t xml:space="preserve">. </w:t>
      </w:r>
      <w:proofErr w:type="spellStart"/>
      <w:r>
        <w:t>For</w:t>
      </w:r>
      <w:proofErr w:type="spellEnd"/>
      <w:r>
        <w:t xml:space="preserve"> </w:t>
      </w:r>
      <w:proofErr w:type="spellStart"/>
      <w:r>
        <w:t>the</w:t>
      </w:r>
      <w:proofErr w:type="spellEnd"/>
      <w:r>
        <w:t xml:space="preserve"> </w:t>
      </w:r>
      <w:proofErr w:type="spellStart"/>
      <w:r>
        <w:t>next</w:t>
      </w:r>
      <w:proofErr w:type="spellEnd"/>
      <w:r>
        <w:t xml:space="preserve"> </w:t>
      </w:r>
      <w:proofErr w:type="spellStart"/>
      <w:r>
        <w:t>programming</w:t>
      </w:r>
      <w:proofErr w:type="spellEnd"/>
      <w:r>
        <w:t xml:space="preserve"> </w:t>
      </w:r>
      <w:proofErr w:type="spellStart"/>
      <w:r>
        <w:t>period</w:t>
      </w:r>
      <w:proofErr w:type="spellEnd"/>
      <w:r>
        <w:t xml:space="preserve"> </w:t>
      </w:r>
      <w:proofErr w:type="spellStart"/>
      <w:r>
        <w:t>of</w:t>
      </w:r>
      <w:proofErr w:type="spellEnd"/>
      <w:r>
        <w:t xml:space="preserve"> 2021-2027, </w:t>
      </w:r>
      <w:proofErr w:type="spellStart"/>
      <w:r>
        <w:t>Latvia</w:t>
      </w:r>
      <w:proofErr w:type="spellEnd"/>
      <w:r>
        <w:t xml:space="preserve"> </w:t>
      </w:r>
      <w:proofErr w:type="spellStart"/>
      <w:r>
        <w:t>had</w:t>
      </w:r>
      <w:proofErr w:type="spellEnd"/>
      <w:r>
        <w:t xml:space="preserve"> </w:t>
      </w:r>
      <w:proofErr w:type="spellStart"/>
      <w:r>
        <w:t>identified</w:t>
      </w:r>
      <w:proofErr w:type="spellEnd"/>
      <w:r>
        <w:t xml:space="preserve"> </w:t>
      </w:r>
      <w:proofErr w:type="spellStart"/>
      <w:r>
        <w:t>this</w:t>
      </w:r>
      <w:proofErr w:type="spellEnd"/>
      <w:r>
        <w:t xml:space="preserve"> </w:t>
      </w:r>
      <w:proofErr w:type="spellStart"/>
      <w:r>
        <w:t>area</w:t>
      </w:r>
      <w:proofErr w:type="spellEnd"/>
      <w:r>
        <w:t xml:space="preserve"> </w:t>
      </w:r>
      <w:proofErr w:type="spellStart"/>
      <w:r>
        <w:t>as</w:t>
      </w:r>
      <w:proofErr w:type="spellEnd"/>
      <w:r>
        <w:t xml:space="preserve"> </w:t>
      </w:r>
      <w:proofErr w:type="spellStart"/>
      <w:r>
        <w:t>one</w:t>
      </w:r>
      <w:proofErr w:type="spellEnd"/>
      <w:r>
        <w:t xml:space="preserve"> </w:t>
      </w:r>
      <w:proofErr w:type="spellStart"/>
      <w:r>
        <w:t>of</w:t>
      </w:r>
      <w:proofErr w:type="spellEnd"/>
      <w:r>
        <w:t xml:space="preserve"> </w:t>
      </w:r>
      <w:proofErr w:type="spellStart"/>
      <w:r>
        <w:t>its</w:t>
      </w:r>
      <w:proofErr w:type="spellEnd"/>
      <w:r>
        <w:t xml:space="preserve"> </w:t>
      </w:r>
      <w:proofErr w:type="spellStart"/>
      <w:r>
        <w:t>priorities</w:t>
      </w:r>
      <w:proofErr w:type="spellEnd"/>
      <w:r>
        <w:t xml:space="preserve">, </w:t>
      </w:r>
      <w:proofErr w:type="spellStart"/>
      <w:r>
        <w:t>earmarking</w:t>
      </w:r>
      <w:proofErr w:type="spellEnd"/>
      <w:r>
        <w:t xml:space="preserve"> a </w:t>
      </w:r>
      <w:proofErr w:type="spellStart"/>
      <w:r>
        <w:t>larger</w:t>
      </w:r>
      <w:proofErr w:type="spellEnd"/>
      <w:r>
        <w:t xml:space="preserve"> </w:t>
      </w:r>
      <w:proofErr w:type="spellStart"/>
      <w:r>
        <w:t>share</w:t>
      </w:r>
      <w:proofErr w:type="spellEnd"/>
      <w:r>
        <w:t xml:space="preserve"> </w:t>
      </w:r>
      <w:proofErr w:type="spellStart"/>
      <w:r>
        <w:t>of</w:t>
      </w:r>
      <w:proofErr w:type="spellEnd"/>
      <w:r>
        <w:t xml:space="preserve"> </w:t>
      </w:r>
      <w:proofErr w:type="spellStart"/>
      <w:r>
        <w:t>national</w:t>
      </w:r>
      <w:proofErr w:type="spellEnd"/>
      <w:r>
        <w:t xml:space="preserve"> </w:t>
      </w:r>
      <w:proofErr w:type="spellStart"/>
      <w:r>
        <w:t>financing</w:t>
      </w:r>
      <w:proofErr w:type="spellEnd"/>
      <w:r>
        <w:t xml:space="preserve"> </w:t>
      </w:r>
      <w:proofErr w:type="spellStart"/>
      <w:r>
        <w:t>for</w:t>
      </w:r>
      <w:proofErr w:type="spellEnd"/>
      <w:r>
        <w:t xml:space="preserve"> </w:t>
      </w:r>
      <w:proofErr w:type="spellStart"/>
      <w:r>
        <w:t>it</w:t>
      </w:r>
      <w:proofErr w:type="spellEnd"/>
      <w:r>
        <w:t xml:space="preserve">. </w:t>
      </w:r>
      <w:proofErr w:type="spellStart"/>
      <w:r>
        <w:t>Moreover</w:t>
      </w:r>
      <w:proofErr w:type="spellEnd"/>
      <w:r>
        <w:t xml:space="preserve">, </w:t>
      </w:r>
      <w:proofErr w:type="spellStart"/>
      <w:r>
        <w:t>national</w:t>
      </w:r>
      <w:proofErr w:type="spellEnd"/>
      <w:r>
        <w:t xml:space="preserve"> </w:t>
      </w:r>
      <w:proofErr w:type="spellStart"/>
      <w:r>
        <w:t>capacity</w:t>
      </w:r>
      <w:proofErr w:type="spellEnd"/>
      <w:r>
        <w:t xml:space="preserve"> </w:t>
      </w:r>
      <w:proofErr w:type="spellStart"/>
      <w:r>
        <w:t>should</w:t>
      </w:r>
      <w:proofErr w:type="spellEnd"/>
      <w:r>
        <w:t xml:space="preserve"> </w:t>
      </w:r>
      <w:proofErr w:type="spellStart"/>
      <w:r>
        <w:t>be</w:t>
      </w:r>
      <w:proofErr w:type="spellEnd"/>
      <w:r>
        <w:t xml:space="preserve"> </w:t>
      </w:r>
      <w:proofErr w:type="spellStart"/>
      <w:r>
        <w:t>improved</w:t>
      </w:r>
      <w:proofErr w:type="spellEnd"/>
      <w:r>
        <w:t xml:space="preserve"> </w:t>
      </w:r>
      <w:proofErr w:type="spellStart"/>
      <w:r>
        <w:t>in</w:t>
      </w:r>
      <w:proofErr w:type="spellEnd"/>
      <w:r>
        <w:t xml:space="preserve"> </w:t>
      </w:r>
      <w:proofErr w:type="spellStart"/>
      <w:r>
        <w:t>this</w:t>
      </w:r>
      <w:proofErr w:type="spellEnd"/>
      <w:r>
        <w:t xml:space="preserve"> </w:t>
      </w:r>
      <w:proofErr w:type="spellStart"/>
      <w:r>
        <w:t>pillar</w:t>
      </w:r>
      <w:proofErr w:type="spellEnd"/>
      <w:r>
        <w:t xml:space="preserve">, </w:t>
      </w:r>
      <w:proofErr w:type="spellStart"/>
      <w:r>
        <w:t>which</w:t>
      </w:r>
      <w:proofErr w:type="spellEnd"/>
      <w:r>
        <w:t xml:space="preserve"> </w:t>
      </w:r>
      <w:proofErr w:type="spellStart"/>
      <w:r>
        <w:t>would</w:t>
      </w:r>
      <w:proofErr w:type="spellEnd"/>
      <w:r>
        <w:t xml:space="preserve"> </w:t>
      </w:r>
      <w:proofErr w:type="spellStart"/>
      <w:r>
        <w:t>be</w:t>
      </w:r>
      <w:proofErr w:type="spellEnd"/>
      <w:r>
        <w:t xml:space="preserve"> a </w:t>
      </w:r>
      <w:proofErr w:type="spellStart"/>
      <w:r>
        <w:t>long-term</w:t>
      </w:r>
      <w:proofErr w:type="spellEnd"/>
      <w:r>
        <w:t xml:space="preserve"> </w:t>
      </w:r>
      <w:proofErr w:type="spellStart"/>
      <w:r>
        <w:t>process</w:t>
      </w:r>
      <w:proofErr w:type="spellEnd"/>
      <w:r>
        <w:t>.</w:t>
      </w:r>
    </w:p>
    <w:p w:rsidRPr="00BB2EAF" w:rsidR="000E4CB2" w:rsidP="000E4CB2" w:rsidRDefault="000E4CB2" w14:paraId="35A9DDA3" w14:textId="77777777"/>
    <w:p w:rsidRPr="00BB2EAF" w:rsidR="000E4CB2" w:rsidP="000E4CB2" w:rsidRDefault="000E4CB2" w14:paraId="50A88257" w14:textId="77777777">
      <w:proofErr w:type="spellStart"/>
      <w:r>
        <w:t>Furthermore</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w:t>
      </w:r>
      <w:proofErr w:type="spellEnd"/>
      <w:r>
        <w:t xml:space="preserve"> </w:t>
      </w:r>
      <w:proofErr w:type="spellStart"/>
      <w:r>
        <w:t>outcome</w:t>
      </w:r>
      <w:proofErr w:type="spellEnd"/>
      <w:r>
        <w:t xml:space="preserve"> </w:t>
      </w:r>
      <w:proofErr w:type="spellStart"/>
      <w:r>
        <w:t>of</w:t>
      </w:r>
      <w:proofErr w:type="spellEnd"/>
      <w:r>
        <w:t xml:space="preserve"> </w:t>
      </w:r>
      <w:proofErr w:type="spellStart"/>
      <w:r>
        <w:t>the</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pillar</w:t>
      </w:r>
      <w:proofErr w:type="spellEnd"/>
      <w:r>
        <w:t xml:space="preserve"> </w:t>
      </w:r>
      <w:proofErr w:type="spellStart"/>
      <w:r>
        <w:t>could</w:t>
      </w:r>
      <w:proofErr w:type="spellEnd"/>
      <w:r>
        <w:t xml:space="preserve"> </w:t>
      </w:r>
      <w:proofErr w:type="spellStart"/>
      <w:r>
        <w:t>be</w:t>
      </w:r>
      <w:proofErr w:type="spellEnd"/>
      <w:r>
        <w:t xml:space="preserve"> </w:t>
      </w:r>
      <w:proofErr w:type="spellStart"/>
      <w:r>
        <w:t>deemed</w:t>
      </w:r>
      <w:proofErr w:type="spellEnd"/>
      <w:r>
        <w:t xml:space="preserve"> </w:t>
      </w:r>
      <w:proofErr w:type="spellStart"/>
      <w:r>
        <w:t>adequate</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in</w:t>
      </w:r>
      <w:proofErr w:type="spellEnd"/>
      <w:r>
        <w:t xml:space="preserve"> </w:t>
      </w:r>
      <w:proofErr w:type="spellStart"/>
      <w:r>
        <w:t>the</w:t>
      </w:r>
      <w:proofErr w:type="spellEnd"/>
      <w:r>
        <w:t xml:space="preserve"> ICT </w:t>
      </w:r>
      <w:proofErr w:type="spellStart"/>
      <w:r>
        <w:t>sector</w:t>
      </w:r>
      <w:proofErr w:type="spellEnd"/>
      <w:r>
        <w:t xml:space="preserve">). </w:t>
      </w:r>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Societal</w:t>
      </w:r>
      <w:proofErr w:type="spellEnd"/>
      <w:r>
        <w:t xml:space="preserve"> </w:t>
      </w:r>
      <w:proofErr w:type="spellStart"/>
      <w:r>
        <w:t>Challenges</w:t>
      </w:r>
      <w:proofErr w:type="spellEnd"/>
      <w:r>
        <w:t xml:space="preserve"> </w:t>
      </w:r>
      <w:proofErr w:type="spellStart"/>
      <w:r>
        <w:t>pillar</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involvement</w:t>
      </w:r>
      <w:proofErr w:type="spellEnd"/>
      <w:r>
        <w:t xml:space="preserve"> </w:t>
      </w:r>
      <w:proofErr w:type="spellStart"/>
      <w:r>
        <w:t>in</w:t>
      </w:r>
      <w:proofErr w:type="spellEnd"/>
      <w:r>
        <w:t xml:space="preserve"> </w:t>
      </w:r>
      <w:proofErr w:type="spellStart"/>
      <w:r>
        <w:t>Latvia</w:t>
      </w:r>
      <w:proofErr w:type="spellEnd"/>
      <w:r>
        <w:t xml:space="preserve"> </w:t>
      </w:r>
      <w:proofErr w:type="spellStart"/>
      <w:r>
        <w:t>was</w:t>
      </w:r>
      <w:proofErr w:type="spellEnd"/>
      <w:r>
        <w:t xml:space="preserve"> </w:t>
      </w:r>
      <w:proofErr w:type="spellStart"/>
      <w:r>
        <w:t>at</w:t>
      </w:r>
      <w:proofErr w:type="spellEnd"/>
      <w:r>
        <w:t xml:space="preserve"> a </w:t>
      </w:r>
      <w:proofErr w:type="spellStart"/>
      <w:r>
        <w:t>very</w:t>
      </w:r>
      <w:proofErr w:type="spellEnd"/>
      <w:r>
        <w:t xml:space="preserve"> </w:t>
      </w:r>
      <w:proofErr w:type="spellStart"/>
      <w:r>
        <w:t>high</w:t>
      </w:r>
      <w:proofErr w:type="spellEnd"/>
      <w:r>
        <w:t xml:space="preserve"> </w:t>
      </w:r>
      <w:proofErr w:type="spellStart"/>
      <w:r>
        <w:t>level</w:t>
      </w:r>
      <w:proofErr w:type="spellEnd"/>
      <w:r>
        <w:t xml:space="preserve">, </w:t>
      </w:r>
      <w:proofErr w:type="spellStart"/>
      <w:r>
        <w:t>especially</w:t>
      </w:r>
      <w:proofErr w:type="spellEnd"/>
      <w:r>
        <w:t xml:space="preserve"> </w:t>
      </w:r>
      <w:proofErr w:type="spellStart"/>
      <w:r>
        <w:t>as</w:t>
      </w:r>
      <w:proofErr w:type="spellEnd"/>
      <w:r>
        <w:t xml:space="preserve"> </w:t>
      </w:r>
      <w:proofErr w:type="spellStart"/>
      <w:r>
        <w:t>regards</w:t>
      </w:r>
      <w:proofErr w:type="spellEnd"/>
      <w:r>
        <w:t xml:space="preserve"> </w:t>
      </w:r>
      <w:proofErr w:type="spellStart"/>
      <w:r>
        <w:t>the</w:t>
      </w:r>
      <w:proofErr w:type="spellEnd"/>
      <w:r>
        <w:t xml:space="preserve"> </w:t>
      </w:r>
      <w:proofErr w:type="spellStart"/>
      <w:r>
        <w:t>food</w:t>
      </w:r>
      <w:proofErr w:type="spellEnd"/>
      <w:r>
        <w:t xml:space="preserve"> </w:t>
      </w:r>
      <w:proofErr w:type="spellStart"/>
      <w:r>
        <w:t>and</w:t>
      </w:r>
      <w:proofErr w:type="spellEnd"/>
      <w:r>
        <w:t xml:space="preserve"> </w:t>
      </w:r>
      <w:proofErr w:type="spellStart"/>
      <w:r>
        <w:t>energy</w:t>
      </w:r>
      <w:proofErr w:type="spellEnd"/>
      <w:r>
        <w:t xml:space="preserve"> </w:t>
      </w:r>
      <w:proofErr w:type="spellStart"/>
      <w:r>
        <w:t>sectors</w:t>
      </w:r>
      <w:proofErr w:type="spellEnd"/>
      <w:r>
        <w:t>.</w:t>
      </w:r>
    </w:p>
    <w:p w:rsidRPr="00BB2EAF" w:rsidR="000E4CB2" w:rsidP="000E4CB2" w:rsidRDefault="000E4CB2" w14:paraId="6B9D326C" w14:textId="77777777"/>
    <w:p w:rsidRPr="00BB2EAF" w:rsidR="000E4CB2" w:rsidP="000E4CB2" w:rsidRDefault="000E4CB2" w14:paraId="08A44BE1" w14:textId="77777777">
      <w:proofErr w:type="spellStart"/>
      <w:r>
        <w:t>Finally</w:t>
      </w:r>
      <w:proofErr w:type="spellEnd"/>
      <w:r>
        <w:t xml:space="preserve">, </w:t>
      </w:r>
      <w:proofErr w:type="spellStart"/>
      <w:r>
        <w:t>the</w:t>
      </w:r>
      <w:proofErr w:type="spellEnd"/>
      <w:r>
        <w:t xml:space="preserve"> </w:t>
      </w:r>
      <w:proofErr w:type="spellStart"/>
      <w:r>
        <w:t>Latvian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significant</w:t>
      </w:r>
      <w:proofErr w:type="spellEnd"/>
      <w:r>
        <w:t xml:space="preserve"> </w:t>
      </w:r>
      <w:proofErr w:type="spellStart"/>
      <w:r>
        <w:t>increase</w:t>
      </w:r>
      <w:proofErr w:type="spellEnd"/>
      <w:r>
        <w:t xml:space="preserve"> </w:t>
      </w:r>
      <w:proofErr w:type="spellStart"/>
      <w:r>
        <w:t>in</w:t>
      </w:r>
      <w:proofErr w:type="spellEnd"/>
      <w:r>
        <w:t xml:space="preserve"> </w:t>
      </w:r>
      <w:proofErr w:type="spellStart"/>
      <w:r>
        <w:t>private</w:t>
      </w:r>
      <w:proofErr w:type="spellEnd"/>
      <w:r>
        <w:t xml:space="preserve"> </w:t>
      </w:r>
      <w:proofErr w:type="spellStart"/>
      <w:r>
        <w:t>sector</w:t>
      </w:r>
      <w:proofErr w:type="spellEnd"/>
      <w:r>
        <w:t xml:space="preserve"> </w:t>
      </w:r>
      <w:proofErr w:type="spellStart"/>
      <w:r>
        <w:t>involvement</w:t>
      </w:r>
      <w:proofErr w:type="spellEnd"/>
      <w:r>
        <w:t xml:space="preserve"> </w:t>
      </w:r>
      <w:proofErr w:type="spellStart"/>
      <w:r>
        <w:t>in</w:t>
      </w:r>
      <w:proofErr w:type="spellEnd"/>
      <w:r>
        <w:t xml:space="preserve"> </w:t>
      </w:r>
      <w:proofErr w:type="spellStart"/>
      <w:r>
        <w:t>all</w:t>
      </w:r>
      <w:proofErr w:type="spellEnd"/>
      <w:r>
        <w:t xml:space="preserve"> </w:t>
      </w:r>
      <w:proofErr w:type="spellStart"/>
      <w:r>
        <w:t>three</w:t>
      </w:r>
      <w:proofErr w:type="spellEnd"/>
      <w:r>
        <w:t xml:space="preserve"> </w:t>
      </w:r>
      <w:proofErr w:type="spellStart"/>
      <w:r>
        <w:t>priority</w:t>
      </w:r>
      <w:proofErr w:type="spellEnd"/>
      <w:r>
        <w:t xml:space="preserve"> </w:t>
      </w:r>
      <w:proofErr w:type="spellStart"/>
      <w:r>
        <w:t>areas</w:t>
      </w:r>
      <w:proofErr w:type="spellEnd"/>
      <w:r>
        <w:t xml:space="preserve"> </w:t>
      </w:r>
      <w:proofErr w:type="spellStart"/>
      <w:r>
        <w:t>under</w:t>
      </w:r>
      <w:proofErr w:type="spellEnd"/>
      <w:r>
        <w:t xml:space="preserve"> H2020 </w:t>
      </w:r>
      <w:proofErr w:type="spellStart"/>
      <w:r>
        <w:t>in</w:t>
      </w:r>
      <w:proofErr w:type="spellEnd"/>
      <w:r>
        <w:t xml:space="preserve"> </w:t>
      </w:r>
      <w:proofErr w:type="spellStart"/>
      <w:r>
        <w:t>Latvia</w:t>
      </w:r>
      <w:proofErr w:type="spellEnd"/>
      <w:r>
        <w:t xml:space="preserve"> </w:t>
      </w:r>
      <w:proofErr w:type="spellStart"/>
      <w:r>
        <w:t>compared</w:t>
      </w:r>
      <w:proofErr w:type="spellEnd"/>
      <w:r>
        <w:t xml:space="preserve"> </w:t>
      </w:r>
      <w:proofErr w:type="spellStart"/>
      <w:r>
        <w:t>to</w:t>
      </w:r>
      <w:proofErr w:type="spellEnd"/>
      <w:r>
        <w:t xml:space="preserve"> </w:t>
      </w:r>
      <w:proofErr w:type="spellStart"/>
      <w:r>
        <w:t>the</w:t>
      </w:r>
      <w:proofErr w:type="spellEnd"/>
      <w:r>
        <w:t xml:space="preserve"> </w:t>
      </w:r>
      <w:proofErr w:type="spellStart"/>
      <w:r>
        <w:t>previous</w:t>
      </w:r>
      <w:proofErr w:type="spellEnd"/>
      <w:r>
        <w:t xml:space="preserve"> </w:t>
      </w:r>
      <w:proofErr w:type="spellStart"/>
      <w:r>
        <w:t>framework</w:t>
      </w:r>
      <w:proofErr w:type="spellEnd"/>
      <w:r>
        <w:t xml:space="preserve"> </w:t>
      </w:r>
      <w:proofErr w:type="spellStart"/>
      <w:r>
        <w:t>programme</w:t>
      </w:r>
      <w:proofErr w:type="spellEnd"/>
      <w:r>
        <w:t xml:space="preserve">, </w:t>
      </w:r>
      <w:proofErr w:type="spellStart"/>
      <w:r>
        <w:t>which</w:t>
      </w:r>
      <w:proofErr w:type="spellEnd"/>
      <w:r>
        <w:t xml:space="preserve"> </w:t>
      </w:r>
      <w:proofErr w:type="spellStart"/>
      <w:r>
        <w:t>had</w:t>
      </w:r>
      <w:proofErr w:type="spellEnd"/>
      <w:r>
        <w:t xml:space="preserve"> </w:t>
      </w:r>
      <w:proofErr w:type="spellStart"/>
      <w:r>
        <w:t>seen</w:t>
      </w:r>
      <w:proofErr w:type="spellEnd"/>
      <w:r>
        <w:t xml:space="preserve"> </w:t>
      </w:r>
      <w:proofErr w:type="spellStart"/>
      <w:r>
        <w:t>very</w:t>
      </w:r>
      <w:proofErr w:type="spellEnd"/>
      <w:r>
        <w:t xml:space="preserve"> </w:t>
      </w:r>
      <w:proofErr w:type="spellStart"/>
      <w:r>
        <w:t>few</w:t>
      </w:r>
      <w:proofErr w:type="spellEnd"/>
      <w:r>
        <w:t xml:space="preserve"> </w:t>
      </w:r>
      <w:proofErr w:type="spellStart"/>
      <w:r>
        <w:t>companies</w:t>
      </w:r>
      <w:proofErr w:type="spellEnd"/>
      <w:r>
        <w:t xml:space="preserve"> </w:t>
      </w:r>
      <w:proofErr w:type="spellStart"/>
      <w:r>
        <w:t>participate</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private</w:t>
      </w:r>
      <w:proofErr w:type="spellEnd"/>
      <w:r>
        <w:t xml:space="preserve"> </w:t>
      </w:r>
      <w:proofErr w:type="spellStart"/>
      <w:r>
        <w:t>companies</w:t>
      </w:r>
      <w:proofErr w:type="spellEnd"/>
      <w:r>
        <w:t xml:space="preserve"> </w:t>
      </w:r>
      <w:proofErr w:type="spellStart"/>
      <w:r>
        <w:t>might</w:t>
      </w:r>
      <w:proofErr w:type="spellEnd"/>
      <w:r>
        <w:t xml:space="preserve"> </w:t>
      </w:r>
      <w:proofErr w:type="spellStart"/>
      <w:r>
        <w:t>not</w:t>
      </w:r>
      <w:proofErr w:type="spellEnd"/>
      <w:r>
        <w:t xml:space="preserve"> </w:t>
      </w:r>
      <w:proofErr w:type="spellStart"/>
      <w:r>
        <w:t>seem</w:t>
      </w:r>
      <w:proofErr w:type="spellEnd"/>
      <w:r>
        <w:t xml:space="preserve"> </w:t>
      </w:r>
      <w:proofErr w:type="spellStart"/>
      <w:r>
        <w:t>to</w:t>
      </w:r>
      <w:proofErr w:type="spellEnd"/>
      <w:r>
        <w:t xml:space="preserve"> </w:t>
      </w:r>
      <w:proofErr w:type="spellStart"/>
      <w:r>
        <w:t>be</w:t>
      </w:r>
      <w:proofErr w:type="spellEnd"/>
      <w:r>
        <w:t xml:space="preserve"> </w:t>
      </w:r>
      <w:proofErr w:type="spellStart"/>
      <w:r>
        <w:t>the</w:t>
      </w:r>
      <w:proofErr w:type="spellEnd"/>
      <w:r>
        <w:t xml:space="preserve"> </w:t>
      </w:r>
      <w:proofErr w:type="spellStart"/>
      <w:r>
        <w:t>first</w:t>
      </w:r>
      <w:proofErr w:type="spellEnd"/>
      <w:r>
        <w:t xml:space="preserve"> </w:t>
      </w:r>
      <w:proofErr w:type="spellStart"/>
      <w:r>
        <w:t>choice</w:t>
      </w:r>
      <w:proofErr w:type="spellEnd"/>
      <w:r>
        <w:t xml:space="preserve"> </w:t>
      </w:r>
      <w:proofErr w:type="spellStart"/>
      <w:r>
        <w:t>when</w:t>
      </w:r>
      <w:proofErr w:type="spellEnd"/>
      <w:r>
        <w:t xml:space="preserve"> </w:t>
      </w:r>
      <w:proofErr w:type="spellStart"/>
      <w:r>
        <w:t>it</w:t>
      </w:r>
      <w:proofErr w:type="spellEnd"/>
      <w:r>
        <w:t xml:space="preserve"> </w:t>
      </w:r>
      <w:proofErr w:type="spellStart"/>
      <w:r>
        <w:t>comes</w:t>
      </w:r>
      <w:proofErr w:type="spellEnd"/>
      <w:r>
        <w:t xml:space="preserve"> </w:t>
      </w:r>
      <w:proofErr w:type="spellStart"/>
      <w:r>
        <w:t>to</w:t>
      </w:r>
      <w:proofErr w:type="spellEnd"/>
      <w:r>
        <w:t xml:space="preserve"> </w:t>
      </w:r>
      <w:proofErr w:type="spellStart"/>
      <w:r>
        <w:t>scientific</w:t>
      </w:r>
      <w:proofErr w:type="spellEnd"/>
      <w:r>
        <w:t xml:space="preserve"> </w:t>
      </w:r>
      <w:proofErr w:type="spellStart"/>
      <w:r>
        <w:t>project</w:t>
      </w:r>
      <w:proofErr w:type="spellEnd"/>
      <w:r>
        <w:t xml:space="preserve"> </w:t>
      </w:r>
      <w:proofErr w:type="spellStart"/>
      <w:r>
        <w:t>partners</w:t>
      </w:r>
      <w:proofErr w:type="spellEnd"/>
      <w:r>
        <w:t xml:space="preserve">, </w:t>
      </w:r>
      <w:proofErr w:type="spellStart"/>
      <w:r>
        <w:t>but</w:t>
      </w:r>
      <w:proofErr w:type="spellEnd"/>
      <w:r>
        <w:t xml:space="preserve"> </w:t>
      </w:r>
      <w:proofErr w:type="spellStart"/>
      <w:r>
        <w:t>they</w:t>
      </w:r>
      <w:proofErr w:type="spellEnd"/>
      <w:r>
        <w:t xml:space="preserve"> </w:t>
      </w:r>
      <w:proofErr w:type="spellStart"/>
      <w:r>
        <w:t>were</w:t>
      </w:r>
      <w:proofErr w:type="spellEnd"/>
      <w:r>
        <w:t xml:space="preserve"> </w:t>
      </w:r>
      <w:proofErr w:type="spellStart"/>
      <w:r>
        <w:t>not</w:t>
      </w:r>
      <w:proofErr w:type="spellEnd"/>
      <w:r>
        <w:t xml:space="preserve"> </w:t>
      </w:r>
      <w:proofErr w:type="spellStart"/>
      <w:r>
        <w:t>in</w:t>
      </w:r>
      <w:proofErr w:type="spellEnd"/>
      <w:r>
        <w:t xml:space="preserve"> </w:t>
      </w:r>
      <w:proofErr w:type="spellStart"/>
      <w:r>
        <w:t>competition</w:t>
      </w:r>
      <w:proofErr w:type="spellEnd"/>
      <w:r>
        <w:t xml:space="preserve"> </w:t>
      </w:r>
      <w:proofErr w:type="spellStart"/>
      <w:r>
        <w:t>with</w:t>
      </w:r>
      <w:proofErr w:type="spellEnd"/>
      <w:r>
        <w:t xml:space="preserve"> </w:t>
      </w:r>
      <w:proofErr w:type="spellStart"/>
      <w:r>
        <w:t>scientific</w:t>
      </w:r>
      <w:proofErr w:type="spellEnd"/>
      <w:r>
        <w:t xml:space="preserve"> </w:t>
      </w:r>
      <w:proofErr w:type="spellStart"/>
      <w:r>
        <w:t>institutions</w:t>
      </w:r>
      <w:proofErr w:type="spellEnd"/>
      <w:r>
        <w:t>.</w:t>
      </w:r>
    </w:p>
    <w:p w:rsidRPr="00BB2EAF" w:rsidR="000E4CB2" w:rsidP="000E4CB2" w:rsidRDefault="000E4CB2" w14:paraId="21FFA6EB" w14:textId="77777777"/>
    <w:p w:rsidRPr="00BB2EAF" w:rsidR="000E4CB2" w:rsidP="000E4CB2" w:rsidRDefault="000E4CB2" w14:paraId="67B35757"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r>
        <w:rPr>
          <w:u w:val="single"/>
        </w:rPr>
        <w:t xml:space="preserve">H2020's </w:t>
      </w:r>
      <w:proofErr w:type="spellStart"/>
      <w:r>
        <w:rPr>
          <w:u w:val="single"/>
        </w:rPr>
        <w:t>effectiveness</w:t>
      </w:r>
      <w:proofErr w:type="spellEnd"/>
      <w:r>
        <w:rPr>
          <w:u w:val="single"/>
        </w:rPr>
        <w:t xml:space="preserve"> </w:t>
      </w:r>
      <w:proofErr w:type="spellStart"/>
      <w:r>
        <w:rPr>
          <w:u w:val="single"/>
        </w:rPr>
        <w:t>in</w:t>
      </w:r>
      <w:proofErr w:type="spellEnd"/>
      <w:r>
        <w:rPr>
          <w:u w:val="single"/>
        </w:rPr>
        <w:t xml:space="preserve"> </w:t>
      </w:r>
      <w:proofErr w:type="spellStart"/>
      <w:r>
        <w:rPr>
          <w:u w:val="single"/>
        </w:rPr>
        <w:t>achieving</w:t>
      </w:r>
      <w:proofErr w:type="spellEnd"/>
      <w:r>
        <w:rPr>
          <w:u w:val="single"/>
        </w:rPr>
        <w:t xml:space="preserve"> </w:t>
      </w:r>
      <w:proofErr w:type="spellStart"/>
      <w:r>
        <w:rPr>
          <w:u w:val="single"/>
        </w:rPr>
        <w:t>its</w:t>
      </w:r>
      <w:proofErr w:type="spellEnd"/>
      <w:r>
        <w:rPr>
          <w:u w:val="single"/>
        </w:rPr>
        <w:t xml:space="preserve"> </w:t>
      </w:r>
      <w:proofErr w:type="spellStart"/>
      <w:r>
        <w:rPr>
          <w:u w:val="single"/>
        </w:rPr>
        <w:t>horizontal</w:t>
      </w:r>
      <w:proofErr w:type="spellEnd"/>
      <w:r>
        <w:rPr>
          <w:u w:val="single"/>
        </w:rPr>
        <w:t xml:space="preserve"> </w:t>
      </w:r>
      <w:proofErr w:type="spellStart"/>
      <w:r>
        <w:rPr>
          <w:u w:val="single"/>
        </w:rPr>
        <w:t>objectives</w:t>
      </w:r>
      <w:proofErr w:type="spellEnd"/>
      <w:r>
        <w:t xml:space="preserve"> (</w:t>
      </w:r>
      <w:proofErr w:type="spellStart"/>
      <w:r>
        <w:rPr>
          <w:b/>
        </w:rPr>
        <w:t>question</w:t>
      </w:r>
      <w:proofErr w:type="spellEnd"/>
      <w:r>
        <w:rPr>
          <w:b/>
        </w:rPr>
        <w:t xml:space="preserve"> 5</w:t>
      </w:r>
      <w:r>
        <w:t xml:space="preserve">), </w:t>
      </w:r>
      <w:proofErr w:type="spellStart"/>
      <w:r>
        <w:t>the</w:t>
      </w:r>
      <w:proofErr w:type="spellEnd"/>
      <w:r>
        <w:t xml:space="preserve"> </w:t>
      </w:r>
      <w:proofErr w:type="spellStart"/>
      <w:r>
        <w:t>vast</w:t>
      </w:r>
      <w:proofErr w:type="spellEnd"/>
      <w:r>
        <w:t xml:space="preserve"> </w:t>
      </w:r>
      <w:proofErr w:type="spellStart"/>
      <w:r>
        <w:t>majority</w:t>
      </w:r>
      <w:proofErr w:type="spellEnd"/>
      <w:r>
        <w:t xml:space="preserve"> </w:t>
      </w:r>
      <w:proofErr w:type="spellStart"/>
      <w:r>
        <w:t>considered</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objectives</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the</w:t>
      </w:r>
      <w:proofErr w:type="spellEnd"/>
      <w:r>
        <w:t xml:space="preserve"> </w:t>
      </w:r>
      <w:proofErr w:type="spellStart"/>
      <w:r>
        <w:t>most</w:t>
      </w:r>
      <w:proofErr w:type="spellEnd"/>
      <w:r>
        <w:t xml:space="preserve"> </w:t>
      </w:r>
      <w:proofErr w:type="spellStart"/>
      <w:r>
        <w:t>successful</w:t>
      </w:r>
      <w:proofErr w:type="spellEnd"/>
      <w:r>
        <w:t xml:space="preserve"> ("</w:t>
      </w:r>
      <w:proofErr w:type="spellStart"/>
      <w:r>
        <w:t>very</w:t>
      </w:r>
      <w:proofErr w:type="spellEnd"/>
      <w:r>
        <w:t xml:space="preserve"> </w:t>
      </w:r>
      <w:proofErr w:type="spellStart"/>
      <w:r>
        <w:t>effective</w:t>
      </w:r>
      <w:proofErr w:type="spellEnd"/>
      <w:r>
        <w:t>"):</w:t>
      </w:r>
    </w:p>
    <w:p w:rsidRPr="00BB2EAF" w:rsidR="000E4CB2" w:rsidP="000E4CB2" w:rsidRDefault="000E4CB2" w14:paraId="662A99DE" w14:textId="77777777"/>
    <w:p w:rsidRPr="00BB2EAF" w:rsidR="000E4CB2" w:rsidP="000E4CB2" w:rsidRDefault="000E4CB2" w14:paraId="0B5DBDC2" w14:textId="77777777">
      <w:pPr>
        <w:pStyle w:val="ListParagraph"/>
        <w:numPr>
          <w:ilvl w:val="0"/>
          <w:numId w:val="5"/>
        </w:numPr>
        <w:overflowPunct/>
        <w:autoSpaceDE/>
        <w:autoSpaceDN/>
        <w:adjustRightInd/>
        <w:textAlignment w:val="auto"/>
      </w:pPr>
      <w:proofErr w:type="spellStart"/>
      <w:r>
        <w:t>respect</w:t>
      </w:r>
      <w:proofErr w:type="spellEnd"/>
      <w:r>
        <w:t xml:space="preserve"> </w:t>
      </w:r>
      <w:proofErr w:type="spellStart"/>
      <w:r>
        <w:t>fundamental</w:t>
      </w:r>
      <w:proofErr w:type="spellEnd"/>
      <w:r>
        <w:t xml:space="preserve"> </w:t>
      </w:r>
      <w:proofErr w:type="spellStart"/>
      <w:r>
        <w:t>ethical</w:t>
      </w:r>
      <w:proofErr w:type="spellEnd"/>
      <w:r>
        <w:t xml:space="preserve"> </w:t>
      </w:r>
      <w:proofErr w:type="spellStart"/>
      <w:r>
        <w:t>principles</w:t>
      </w:r>
      <w:proofErr w:type="spellEnd"/>
      <w:r>
        <w:t xml:space="preserve"> – </w:t>
      </w:r>
      <w:proofErr w:type="spellStart"/>
      <w:r>
        <w:t>responsible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(56%, </w:t>
      </w:r>
      <w:proofErr w:type="spellStart"/>
      <w:r>
        <w:t>or</w:t>
      </w:r>
      <w:proofErr w:type="spellEnd"/>
      <w:r>
        <w:t xml:space="preserve"> 22 </w:t>
      </w:r>
      <w:proofErr w:type="spellStart"/>
      <w:r>
        <w:t>respondents</w:t>
      </w:r>
      <w:proofErr w:type="spellEnd"/>
      <w:r>
        <w:t>);</w:t>
      </w:r>
    </w:p>
    <w:p w:rsidRPr="00BB2EAF" w:rsidR="000E4CB2" w:rsidP="000E4CB2" w:rsidRDefault="000E4CB2" w14:paraId="2645625E" w14:textId="77777777">
      <w:pPr>
        <w:pStyle w:val="ListParagraph"/>
        <w:numPr>
          <w:ilvl w:val="0"/>
          <w:numId w:val="5"/>
        </w:numPr>
        <w:overflowPunct/>
        <w:autoSpaceDE/>
        <w:autoSpaceDN/>
        <w:adjustRightInd/>
        <w:textAlignment w:val="auto"/>
      </w:pPr>
      <w:proofErr w:type="spellStart"/>
      <w:r>
        <w:t>increase</w:t>
      </w:r>
      <w:proofErr w:type="spellEnd"/>
      <w:r>
        <w:t xml:space="preserve"> </w:t>
      </w:r>
      <w:proofErr w:type="spellStart"/>
      <w:r>
        <w:t>the</w:t>
      </w:r>
      <w:proofErr w:type="spellEnd"/>
      <w:r>
        <w:t xml:space="preserve"> </w:t>
      </w:r>
      <w:proofErr w:type="spellStart"/>
      <w:r>
        <w:t>circulation</w:t>
      </w:r>
      <w:proofErr w:type="spellEnd"/>
      <w:r>
        <w:t xml:space="preserve"> </w:t>
      </w:r>
      <w:proofErr w:type="spellStart"/>
      <w:r>
        <w:t>and</w:t>
      </w:r>
      <w:proofErr w:type="spellEnd"/>
      <w:r>
        <w:t xml:space="preserve"> </w:t>
      </w:r>
      <w:proofErr w:type="spellStart"/>
      <w:r>
        <w:t>exploitation</w:t>
      </w:r>
      <w:proofErr w:type="spellEnd"/>
      <w:r>
        <w:t xml:space="preserve"> </w:t>
      </w:r>
      <w:proofErr w:type="spellStart"/>
      <w:r>
        <w:t>of</w:t>
      </w:r>
      <w:proofErr w:type="spellEnd"/>
      <w:r>
        <w:t xml:space="preserve"> </w:t>
      </w:r>
      <w:proofErr w:type="spellStart"/>
      <w:r>
        <w:t>knowledge</w:t>
      </w:r>
      <w:proofErr w:type="spellEnd"/>
      <w:r>
        <w:t xml:space="preserve"> (46%, </w:t>
      </w:r>
      <w:proofErr w:type="spellStart"/>
      <w:r>
        <w:t>or</w:t>
      </w:r>
      <w:proofErr w:type="spellEnd"/>
      <w:r>
        <w:t xml:space="preserve"> 18 </w:t>
      </w:r>
      <w:proofErr w:type="spellStart"/>
      <w:r>
        <w:t>respondents</w:t>
      </w:r>
      <w:proofErr w:type="spellEnd"/>
      <w:r>
        <w:t>);</w:t>
      </w:r>
    </w:p>
    <w:p w:rsidRPr="00BB2EAF" w:rsidR="000E4CB2" w:rsidP="000E4CB2" w:rsidRDefault="000E4CB2" w14:paraId="4EDB6E0A" w14:textId="77777777">
      <w:pPr>
        <w:pStyle w:val="ListParagraph"/>
        <w:numPr>
          <w:ilvl w:val="0"/>
          <w:numId w:val="5"/>
        </w:numPr>
        <w:overflowPunct/>
        <w:autoSpaceDE/>
        <w:autoSpaceDN/>
        <w:adjustRightInd/>
        <w:textAlignment w:val="auto"/>
      </w:pPr>
      <w:proofErr w:type="spellStart"/>
      <w:r>
        <w:t>contribute</w:t>
      </w:r>
      <w:proofErr w:type="spellEnd"/>
      <w:r>
        <w:t xml:space="preserve"> </w:t>
      </w:r>
      <w:proofErr w:type="spellStart"/>
      <w:r>
        <w:t>to</w:t>
      </w:r>
      <w:proofErr w:type="spellEnd"/>
      <w:r>
        <w:t xml:space="preserve"> </w:t>
      </w:r>
      <w:proofErr w:type="spellStart"/>
      <w:r>
        <w:t>the</w:t>
      </w:r>
      <w:proofErr w:type="spellEnd"/>
      <w:r>
        <w:t xml:space="preserve"> </w:t>
      </w:r>
      <w:proofErr w:type="spellStart"/>
      <w:r>
        <w:t>attractiveness</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profession</w:t>
      </w:r>
      <w:proofErr w:type="spellEnd"/>
      <w:r>
        <w:t xml:space="preserve"> </w:t>
      </w:r>
      <w:proofErr w:type="spellStart"/>
      <w:r>
        <w:t>in</w:t>
      </w:r>
      <w:proofErr w:type="spellEnd"/>
      <w:r>
        <w:t xml:space="preserve"> </w:t>
      </w:r>
      <w:proofErr w:type="spellStart"/>
      <w:r>
        <w:t>the</w:t>
      </w:r>
      <w:proofErr w:type="spellEnd"/>
      <w:r>
        <w:t xml:space="preserve"> </w:t>
      </w:r>
      <w:proofErr w:type="spellStart"/>
      <w:r>
        <w:t>Union</w:t>
      </w:r>
      <w:proofErr w:type="spellEnd"/>
      <w:r>
        <w:t xml:space="preserve"> (46%, </w:t>
      </w:r>
      <w:proofErr w:type="spellStart"/>
      <w:r>
        <w:t>or</w:t>
      </w:r>
      <w:proofErr w:type="spellEnd"/>
      <w:r>
        <w:t xml:space="preserve"> 18 </w:t>
      </w:r>
      <w:proofErr w:type="spellStart"/>
      <w:r>
        <w:t>respondents</w:t>
      </w:r>
      <w:proofErr w:type="spellEnd"/>
      <w:r>
        <w:t>).</w:t>
      </w:r>
    </w:p>
    <w:p w:rsidRPr="00BB2EAF" w:rsidR="000E4CB2" w:rsidP="000E4CB2" w:rsidRDefault="000E4CB2" w14:paraId="531950D2" w14:textId="77777777"/>
    <w:p w:rsidRPr="00BB2EAF" w:rsidR="000E4CB2" w:rsidP="000E4CB2" w:rsidRDefault="000E4CB2" w14:paraId="0D3E644E" w14:textId="77777777">
      <w:proofErr w:type="spellStart"/>
      <w:r>
        <w:t>The</w:t>
      </w:r>
      <w:proofErr w:type="spellEnd"/>
      <w:r>
        <w:t xml:space="preserve"> </w:t>
      </w:r>
      <w:proofErr w:type="spellStart"/>
      <w:r>
        <w:t>least</w:t>
      </w:r>
      <w:proofErr w:type="spellEnd"/>
      <w:r>
        <w:t xml:space="preserve"> </w:t>
      </w:r>
      <w:proofErr w:type="spellStart"/>
      <w:r>
        <w:t>successful</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horizontal</w:t>
      </w:r>
      <w:proofErr w:type="spellEnd"/>
      <w:r>
        <w:t xml:space="preserve"> </w:t>
      </w:r>
      <w:proofErr w:type="spellStart"/>
      <w:r>
        <w:t>objectives</w:t>
      </w:r>
      <w:proofErr w:type="spellEnd"/>
      <w:r>
        <w:t xml:space="preserve"> </w:t>
      </w:r>
      <w:proofErr w:type="spellStart"/>
      <w:r>
        <w:t>were</w:t>
      </w:r>
      <w:proofErr w:type="spellEnd"/>
      <w:r>
        <w:t xml:space="preserve"> </w:t>
      </w:r>
      <w:proofErr w:type="spellStart"/>
      <w:r>
        <w:t>considered</w:t>
      </w:r>
      <w:proofErr w:type="spellEnd"/>
      <w:r>
        <w:t xml:space="preserve"> </w:t>
      </w:r>
      <w:proofErr w:type="spellStart"/>
      <w:r>
        <w:t>to</w:t>
      </w:r>
      <w:proofErr w:type="spellEnd"/>
      <w:r>
        <w:t xml:space="preserve"> </w:t>
      </w:r>
      <w:proofErr w:type="spellStart"/>
      <w:r>
        <w:t>be</w:t>
      </w:r>
      <w:proofErr w:type="spellEnd"/>
      <w:r>
        <w:t xml:space="preserve"> </w:t>
      </w:r>
      <w:proofErr w:type="spellStart"/>
      <w:r>
        <w:t>the</w:t>
      </w:r>
      <w:proofErr w:type="spellEnd"/>
      <w:r>
        <w:t xml:space="preserve"> </w:t>
      </w:r>
      <w:proofErr w:type="spellStart"/>
      <w:r>
        <w:t>following</w:t>
      </w:r>
      <w:proofErr w:type="spellEnd"/>
      <w:r>
        <w:t>:</w:t>
      </w:r>
    </w:p>
    <w:p w:rsidRPr="00BB2EAF" w:rsidR="000E4CB2" w:rsidP="000E4CB2" w:rsidRDefault="000E4CB2" w14:paraId="2D9AB9E9" w14:textId="77777777"/>
    <w:p w:rsidRPr="00BB2EAF" w:rsidR="000E4CB2" w:rsidP="000E4CB2" w:rsidRDefault="000E4CB2" w14:paraId="23DAF49E" w14:textId="77777777">
      <w:pPr>
        <w:pStyle w:val="ListParagraph"/>
        <w:numPr>
          <w:ilvl w:val="0"/>
          <w:numId w:val="6"/>
        </w:numPr>
        <w:overflowPunct/>
        <w:autoSpaceDE/>
        <w:autoSpaceDN/>
        <w:adjustRightInd/>
        <w:textAlignment w:val="auto"/>
      </w:pPr>
      <w:proofErr w:type="spellStart"/>
      <w:r>
        <w:t>openness</w:t>
      </w:r>
      <w:proofErr w:type="spellEnd"/>
      <w:r>
        <w:t xml:space="preserve"> </w:t>
      </w:r>
      <w:proofErr w:type="spellStart"/>
      <w:r>
        <w:t>to</w:t>
      </w:r>
      <w:proofErr w:type="spellEnd"/>
      <w:r>
        <w:t xml:space="preserve"> </w:t>
      </w:r>
      <w:proofErr w:type="spellStart"/>
      <w:r>
        <w:t>new</w:t>
      </w:r>
      <w:proofErr w:type="spellEnd"/>
      <w:r>
        <w:t xml:space="preserve"> </w:t>
      </w:r>
      <w:proofErr w:type="spellStart"/>
      <w:r>
        <w:t>participants</w:t>
      </w:r>
      <w:proofErr w:type="spellEnd"/>
      <w:r>
        <w:t xml:space="preserve"> (26%, </w:t>
      </w:r>
      <w:proofErr w:type="spellStart"/>
      <w:r>
        <w:t>or</w:t>
      </w:r>
      <w:proofErr w:type="spellEnd"/>
      <w:r>
        <w:t xml:space="preserve"> 10 </w:t>
      </w:r>
      <w:proofErr w:type="spellStart"/>
      <w:r>
        <w:t>respondents</w:t>
      </w:r>
      <w:proofErr w:type="spellEnd"/>
      <w:r>
        <w:t>);</w:t>
      </w:r>
    </w:p>
    <w:p w:rsidRPr="00BB2EAF" w:rsidR="000E4CB2" w:rsidP="000E4CB2" w:rsidRDefault="000E4CB2" w14:paraId="21E70421" w14:textId="77777777">
      <w:pPr>
        <w:pStyle w:val="ListParagraph"/>
        <w:numPr>
          <w:ilvl w:val="0"/>
          <w:numId w:val="6"/>
        </w:numPr>
        <w:overflowPunct/>
        <w:autoSpaceDE/>
        <w:autoSpaceDN/>
        <w:adjustRightInd/>
        <w:textAlignment w:val="auto"/>
      </w:pPr>
      <w:proofErr w:type="spellStart"/>
      <w:r>
        <w:t>promoting</w:t>
      </w:r>
      <w:proofErr w:type="spellEnd"/>
      <w:r>
        <w:t xml:space="preserve"> </w:t>
      </w:r>
      <w:proofErr w:type="spellStart"/>
      <w:r>
        <w:t>gender</w:t>
      </w:r>
      <w:proofErr w:type="spellEnd"/>
      <w:r>
        <w:t xml:space="preserve"> </w:t>
      </w:r>
      <w:proofErr w:type="spellStart"/>
      <w:r>
        <w:t>balance</w:t>
      </w:r>
      <w:proofErr w:type="spellEnd"/>
      <w:r>
        <w:t xml:space="preserve"> (13%, </w:t>
      </w:r>
      <w:proofErr w:type="spellStart"/>
      <w:r>
        <w:t>or</w:t>
      </w:r>
      <w:proofErr w:type="spellEnd"/>
      <w:r>
        <w:t xml:space="preserve"> 5 </w:t>
      </w:r>
      <w:proofErr w:type="spellStart"/>
      <w:r>
        <w:t>respondents</w:t>
      </w:r>
      <w:proofErr w:type="spellEnd"/>
      <w:r>
        <w:t>);</w:t>
      </w:r>
    </w:p>
    <w:p w:rsidRPr="00BB2EAF" w:rsidR="000E4CB2" w:rsidP="000E4CB2" w:rsidRDefault="000E4CB2" w14:paraId="36961857" w14:textId="77777777">
      <w:pPr>
        <w:pStyle w:val="ListParagraph"/>
        <w:numPr>
          <w:ilvl w:val="0"/>
          <w:numId w:val="6"/>
        </w:numPr>
        <w:overflowPunct/>
        <w:autoSpaceDE/>
        <w:autoSpaceDN/>
        <w:adjustRightInd/>
        <w:textAlignment w:val="auto"/>
      </w:pPr>
      <w:proofErr w:type="spellStart"/>
      <w:r>
        <w:lastRenderedPageBreak/>
        <w:t>contribute</w:t>
      </w:r>
      <w:proofErr w:type="spellEnd"/>
      <w:r>
        <w:t xml:space="preserve"> </w:t>
      </w:r>
      <w:proofErr w:type="spellStart"/>
      <w:r>
        <w:t>to</w:t>
      </w:r>
      <w:proofErr w:type="spellEnd"/>
      <w:r>
        <w:t xml:space="preserve"> </w:t>
      </w:r>
      <w:proofErr w:type="spellStart"/>
      <w:r>
        <w:t>the</w:t>
      </w:r>
      <w:proofErr w:type="spellEnd"/>
      <w:r>
        <w:t xml:space="preserve"> </w:t>
      </w:r>
      <w:proofErr w:type="spellStart"/>
      <w:r>
        <w:t>attractiveness</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profession</w:t>
      </w:r>
      <w:proofErr w:type="spellEnd"/>
      <w:r>
        <w:t xml:space="preserve"> </w:t>
      </w:r>
      <w:proofErr w:type="spellStart"/>
      <w:r>
        <w:t>in</w:t>
      </w:r>
      <w:proofErr w:type="spellEnd"/>
      <w:r>
        <w:t xml:space="preserve"> </w:t>
      </w:r>
      <w:proofErr w:type="spellStart"/>
      <w:r>
        <w:t>the</w:t>
      </w:r>
      <w:proofErr w:type="spellEnd"/>
      <w:r>
        <w:t xml:space="preserve"> </w:t>
      </w:r>
      <w:proofErr w:type="spellStart"/>
      <w:r>
        <w:t>Union</w:t>
      </w:r>
      <w:proofErr w:type="spellEnd"/>
      <w:r>
        <w:t xml:space="preserve"> (13%, </w:t>
      </w:r>
      <w:proofErr w:type="spellStart"/>
      <w:r>
        <w:t>or</w:t>
      </w:r>
      <w:proofErr w:type="spellEnd"/>
      <w:r>
        <w:t xml:space="preserve"> 5 </w:t>
      </w:r>
      <w:proofErr w:type="spellStart"/>
      <w:r>
        <w:t>respondents</w:t>
      </w:r>
      <w:proofErr w:type="spellEnd"/>
      <w:r>
        <w:t>).</w:t>
      </w:r>
    </w:p>
    <w:p w:rsidRPr="00BB2EAF" w:rsidR="000E4CB2" w:rsidP="000E4CB2" w:rsidRDefault="000E4CB2" w14:paraId="37309DD8" w14:textId="77777777"/>
    <w:p w:rsidRPr="00BB2EAF" w:rsidR="000E4CB2" w:rsidP="000E4CB2" w:rsidRDefault="000E4CB2" w14:paraId="5F2431F2" w14:textId="77777777">
      <w:r>
        <w:rPr>
          <w:noProof/>
        </w:rPr>
        <w:drawing>
          <wp:inline distT="0" distB="0" distL="0" distR="0" wp14:anchorId="4F9F38D0" wp14:editId="2A5357EF">
            <wp:extent cx="5724525" cy="4457700"/>
            <wp:effectExtent l="0" t="0" r="0" b="0"/>
            <wp:docPr id="18" name="Chart 18">
              <a:extLst xmlns:a="http://schemas.openxmlformats.org/drawingml/2006/main">
                <a:ext uri="{FF2B5EF4-FFF2-40B4-BE49-F238E27FC236}">
                  <a16:creationId xmlns:a16="http://schemas.microsoft.com/office/drawing/2014/main" id="{9DD99E04-E2AF-4FF1-B283-6ED5A79FB9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Pr="00BB2EAF" w:rsidR="000E4CB2" w:rsidP="000E4CB2" w:rsidRDefault="000E4CB2" w14:paraId="0A9CFFE3" w14:textId="77777777"/>
    <w:p w:rsidRPr="00BB2EAF" w:rsidR="000E4CB2" w:rsidP="000E4CB2" w:rsidRDefault="000E4CB2" w14:paraId="44115B51" w14:textId="77777777">
      <w:proofErr w:type="spellStart"/>
      <w:r>
        <w:t>Comparing</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most</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increase</w:t>
      </w:r>
      <w:proofErr w:type="spellEnd"/>
      <w:r>
        <w:t xml:space="preserve"> </w:t>
      </w:r>
      <w:proofErr w:type="spellStart"/>
      <w:r>
        <w:t>the</w:t>
      </w:r>
      <w:proofErr w:type="spellEnd"/>
      <w:r>
        <w:t xml:space="preserve"> </w:t>
      </w:r>
      <w:proofErr w:type="spellStart"/>
      <w:r>
        <w:t>circulation</w:t>
      </w:r>
      <w:proofErr w:type="spellEnd"/>
      <w:r>
        <w:t xml:space="preserve"> </w:t>
      </w:r>
      <w:proofErr w:type="spellStart"/>
      <w:r>
        <w:t>and</w:t>
      </w:r>
      <w:proofErr w:type="spellEnd"/>
      <w:r>
        <w:t xml:space="preserve"> </w:t>
      </w:r>
      <w:proofErr w:type="spellStart"/>
      <w:r>
        <w:t>exploitation</w:t>
      </w:r>
      <w:proofErr w:type="spellEnd"/>
      <w:r>
        <w:t xml:space="preserve"> </w:t>
      </w:r>
      <w:proofErr w:type="spellStart"/>
      <w:r>
        <w:t>of</w:t>
      </w:r>
      <w:proofErr w:type="spellEnd"/>
      <w:r>
        <w:t xml:space="preserve"> </w:t>
      </w:r>
      <w:proofErr w:type="spellStart"/>
      <w:r>
        <w:t>knowledge</w:t>
      </w:r>
      <w:proofErr w:type="spellEnd"/>
      <w:r>
        <w:t xml:space="preserve">", </w:t>
      </w:r>
      <w:proofErr w:type="spellStart"/>
      <w:r>
        <w:t>with</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each</w:t>
      </w:r>
      <w:proofErr w:type="spellEnd"/>
      <w:r>
        <w:t xml:space="preserve"> </w:t>
      </w:r>
      <w:proofErr w:type="spellStart"/>
      <w:r>
        <w:t>accounting</w:t>
      </w:r>
      <w:proofErr w:type="spellEnd"/>
      <w:r>
        <w:t xml:space="preserve"> </w:t>
      </w:r>
      <w:proofErr w:type="spellStart"/>
      <w:r>
        <w:t>for</w:t>
      </w:r>
      <w:proofErr w:type="spellEnd"/>
      <w:r>
        <w:t xml:space="preserve"> 46% </w:t>
      </w:r>
      <w:proofErr w:type="spellStart"/>
      <w:r>
        <w:t>of</w:t>
      </w:r>
      <w:proofErr w:type="spellEnd"/>
      <w:r>
        <w:t xml:space="preserve"> </w:t>
      </w:r>
      <w:proofErr w:type="spellStart"/>
      <w:r>
        <w:t>responses</w:t>
      </w:r>
      <w:proofErr w:type="spellEnd"/>
      <w:r>
        <w:t xml:space="preserve">, </w:t>
      </w:r>
      <w:proofErr w:type="spellStart"/>
      <w:r>
        <w:t>and</w:t>
      </w:r>
      <w:proofErr w:type="spellEnd"/>
      <w:r>
        <w:t xml:space="preserve"> "</w:t>
      </w:r>
      <w:proofErr w:type="spellStart"/>
      <w:r>
        <w:t>responsible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(46%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38% "</w:t>
      </w:r>
      <w:proofErr w:type="spellStart"/>
      <w:r>
        <w:t>moderately</w:t>
      </w:r>
      <w:proofErr w:type="spellEnd"/>
      <w:r>
        <w:t xml:space="preserve"> </w:t>
      </w:r>
      <w:proofErr w:type="spellStart"/>
      <w:r>
        <w:t>effective</w:t>
      </w:r>
      <w:proofErr w:type="spellEnd"/>
      <w:r>
        <w:t>"). "</w:t>
      </w:r>
      <w:proofErr w:type="spellStart"/>
      <w:r>
        <w:t>Openness</w:t>
      </w:r>
      <w:proofErr w:type="spellEnd"/>
      <w:r>
        <w:t xml:space="preserve"> </w:t>
      </w:r>
      <w:proofErr w:type="spellStart"/>
      <w:r>
        <w:t>to</w:t>
      </w:r>
      <w:proofErr w:type="spellEnd"/>
      <w:r>
        <w:t xml:space="preserve"> </w:t>
      </w:r>
      <w:proofErr w:type="spellStart"/>
      <w:r>
        <w:t>new</w:t>
      </w:r>
      <w:proofErr w:type="spellEnd"/>
      <w:r>
        <w:t xml:space="preserve"> </w:t>
      </w:r>
      <w:proofErr w:type="spellStart"/>
      <w:r>
        <w:t>participants</w:t>
      </w:r>
      <w:proofErr w:type="spellEnd"/>
      <w:r>
        <w:t xml:space="preserve">" </w:t>
      </w:r>
      <w:proofErr w:type="spellStart"/>
      <w:r>
        <w:t>and</w:t>
      </w:r>
      <w:proofErr w:type="spellEnd"/>
      <w:r>
        <w:t xml:space="preserve"> "</w:t>
      </w:r>
      <w:proofErr w:type="spellStart"/>
      <w:r>
        <w:t>promoting</w:t>
      </w:r>
      <w:proofErr w:type="spellEnd"/>
      <w:r>
        <w:t xml:space="preserve"> </w:t>
      </w:r>
      <w:proofErr w:type="spellStart"/>
      <w:r>
        <w:t>gender</w:t>
      </w:r>
      <w:proofErr w:type="spellEnd"/>
      <w:r>
        <w:t xml:space="preserve"> </w:t>
      </w:r>
      <w:proofErr w:type="spellStart"/>
      <w:r>
        <w:t>balance</w:t>
      </w:r>
      <w:proofErr w:type="spellEnd"/>
      <w:r>
        <w:t xml:space="preserve">" </w:t>
      </w:r>
      <w:proofErr w:type="spellStart"/>
      <w:r>
        <w:t>were</w:t>
      </w:r>
      <w:proofErr w:type="spellEnd"/>
      <w:r>
        <w:t xml:space="preserve"> </w:t>
      </w:r>
      <w:proofErr w:type="spellStart"/>
      <w:r>
        <w:t>seen</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by</w:t>
      </w:r>
      <w:proofErr w:type="spellEnd"/>
      <w:r>
        <w:t xml:space="preserve"> 38% </w:t>
      </w:r>
      <w:proofErr w:type="spellStart"/>
      <w:r>
        <w:t>and</w:t>
      </w:r>
      <w:proofErr w:type="spellEnd"/>
      <w:r>
        <w:t xml:space="preserve"> 23% </w:t>
      </w:r>
      <w:proofErr w:type="spellStart"/>
      <w:r>
        <w:t>respectively</w:t>
      </w:r>
      <w:proofErr w:type="spellEnd"/>
      <w:r>
        <w:t>.</w:t>
      </w:r>
    </w:p>
    <w:p w:rsidRPr="00BB2EAF" w:rsidR="000E4CB2" w:rsidP="000E4CB2" w:rsidRDefault="000E4CB2" w14:paraId="68E90093" w14:textId="77777777"/>
    <w:p w:rsidRPr="00BB2EAF" w:rsidR="000E4CB2" w:rsidP="000E4CB2" w:rsidRDefault="000E4CB2" w14:paraId="4DC7F28D" w14:textId="77777777">
      <w:proofErr w:type="spellStart"/>
      <w:r>
        <w:t>The</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also</w:t>
      </w:r>
      <w:proofErr w:type="spellEnd"/>
      <w:r>
        <w:t xml:space="preserve"> </w:t>
      </w:r>
      <w:proofErr w:type="spellStart"/>
      <w:r>
        <w:t>of</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most</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responsible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(67%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17%, </w:t>
      </w:r>
      <w:proofErr w:type="spellStart"/>
      <w:r>
        <w:t>or</w:t>
      </w:r>
      <w:proofErr w:type="spellEnd"/>
      <w:r>
        <w:t xml:space="preserve"> 1 </w:t>
      </w:r>
      <w:proofErr w:type="spellStart"/>
      <w:r>
        <w:t>respondent</w:t>
      </w:r>
      <w:proofErr w:type="spellEnd"/>
      <w:r>
        <w:t xml:space="preserve">,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increase</w:t>
      </w:r>
      <w:proofErr w:type="spellEnd"/>
      <w:r>
        <w:t xml:space="preserve"> </w:t>
      </w:r>
      <w:proofErr w:type="spellStart"/>
      <w:r>
        <w:t>the</w:t>
      </w:r>
      <w:proofErr w:type="spellEnd"/>
      <w:r>
        <w:t xml:space="preserve"> </w:t>
      </w:r>
      <w:proofErr w:type="spellStart"/>
      <w:r>
        <w:t>circulation</w:t>
      </w:r>
      <w:proofErr w:type="spellEnd"/>
      <w:r>
        <w:t xml:space="preserve"> </w:t>
      </w:r>
      <w:proofErr w:type="spellStart"/>
      <w:r>
        <w:t>and</w:t>
      </w:r>
      <w:proofErr w:type="spellEnd"/>
      <w:r>
        <w:t xml:space="preserve"> </w:t>
      </w:r>
      <w:proofErr w:type="spellStart"/>
      <w:r>
        <w:t>exploitation</w:t>
      </w:r>
      <w:proofErr w:type="spellEnd"/>
      <w:r>
        <w:t xml:space="preserve"> </w:t>
      </w:r>
      <w:proofErr w:type="spellStart"/>
      <w:r>
        <w:t>of</w:t>
      </w:r>
      <w:proofErr w:type="spellEnd"/>
      <w:r>
        <w:t xml:space="preserve"> </w:t>
      </w:r>
      <w:proofErr w:type="spellStart"/>
      <w:r>
        <w:t>knowledge</w:t>
      </w:r>
      <w:proofErr w:type="spellEnd"/>
      <w:r>
        <w:t xml:space="preserve">" (33% </w:t>
      </w:r>
      <w:proofErr w:type="spellStart"/>
      <w:r>
        <w:t>for</w:t>
      </w:r>
      <w:proofErr w:type="spellEnd"/>
      <w:r>
        <w:t xml:space="preserve"> "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67%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The</w:t>
      </w:r>
      <w:proofErr w:type="spellEnd"/>
      <w:r>
        <w:t xml:space="preserve"> </w:t>
      </w:r>
      <w:proofErr w:type="spellStart"/>
      <w:r>
        <w:t>small</w:t>
      </w:r>
      <w:proofErr w:type="spellEnd"/>
      <w:r>
        <w:t xml:space="preserve"> </w:t>
      </w:r>
      <w:proofErr w:type="spellStart"/>
      <w:r>
        <w:t>number</w:t>
      </w:r>
      <w:proofErr w:type="spellEnd"/>
      <w:r>
        <w:t xml:space="preserve"> </w:t>
      </w:r>
      <w:proofErr w:type="spellStart"/>
      <w:r>
        <w:t>of</w:t>
      </w:r>
      <w:proofErr w:type="spellEnd"/>
      <w:r>
        <w:t xml:space="preserve"> </w:t>
      </w:r>
      <w:proofErr w:type="spellStart"/>
      <w:r>
        <w:t>Latvian</w:t>
      </w:r>
      <w:proofErr w:type="spellEnd"/>
      <w:r>
        <w:t xml:space="preserve"> </w:t>
      </w:r>
      <w:proofErr w:type="spellStart"/>
      <w:r>
        <w:t>respondents</w:t>
      </w:r>
      <w:proofErr w:type="spellEnd"/>
      <w:r>
        <w:t xml:space="preserve"> (6) </w:t>
      </w:r>
      <w:proofErr w:type="spellStart"/>
      <w:r>
        <w:t>does</w:t>
      </w:r>
      <w:proofErr w:type="spellEnd"/>
      <w:r>
        <w:t xml:space="preserve"> </w:t>
      </w:r>
      <w:proofErr w:type="spellStart"/>
      <w:r>
        <w:t>not</w:t>
      </w:r>
      <w:proofErr w:type="spellEnd"/>
      <w:r>
        <w:t xml:space="preserve"> </w:t>
      </w:r>
      <w:proofErr w:type="spellStart"/>
      <w:r>
        <w:t>allow</w:t>
      </w:r>
      <w:proofErr w:type="spellEnd"/>
      <w:r>
        <w:t xml:space="preserve"> </w:t>
      </w:r>
      <w:proofErr w:type="spellStart"/>
      <w:r>
        <w:t>for</w:t>
      </w:r>
      <w:proofErr w:type="spellEnd"/>
      <w:r>
        <w:t xml:space="preserve"> </w:t>
      </w:r>
      <w:proofErr w:type="spellStart"/>
      <w:r>
        <w:t>any</w:t>
      </w:r>
      <w:proofErr w:type="spellEnd"/>
      <w:r>
        <w:t xml:space="preserve"> </w:t>
      </w:r>
      <w:proofErr w:type="spellStart"/>
      <w:r>
        <w:t>further</w:t>
      </w:r>
      <w:proofErr w:type="spellEnd"/>
      <w:r>
        <w:t xml:space="preserve"> </w:t>
      </w:r>
      <w:proofErr w:type="spellStart"/>
      <w:r>
        <w:t>distinction</w:t>
      </w:r>
      <w:proofErr w:type="spellEnd"/>
      <w:r>
        <w:t xml:space="preserve"> </w:t>
      </w:r>
      <w:proofErr w:type="spellStart"/>
      <w:r>
        <w:t>in</w:t>
      </w:r>
      <w:proofErr w:type="spellEnd"/>
      <w:r>
        <w:t xml:space="preserve"> </w:t>
      </w:r>
      <w:proofErr w:type="spellStart"/>
      <w:r>
        <w:t>results</w:t>
      </w:r>
      <w:proofErr w:type="spellEnd"/>
      <w:r>
        <w:t xml:space="preserve"> </w:t>
      </w:r>
      <w:proofErr w:type="spellStart"/>
      <w:r>
        <w:t>in</w:t>
      </w:r>
      <w:proofErr w:type="spellEnd"/>
      <w:r>
        <w:t xml:space="preserve"> </w:t>
      </w:r>
      <w:proofErr w:type="spellStart"/>
      <w:r>
        <w:t>this</w:t>
      </w:r>
      <w:proofErr w:type="spellEnd"/>
      <w:r>
        <w:t xml:space="preserve"> </w:t>
      </w:r>
      <w:proofErr w:type="spellStart"/>
      <w:r>
        <w:t>question</w:t>
      </w:r>
      <w:proofErr w:type="spellEnd"/>
      <w:r>
        <w:t>.</w:t>
      </w:r>
    </w:p>
    <w:p w:rsidRPr="00BB2EAF" w:rsidR="000E4CB2" w:rsidP="000E4CB2" w:rsidRDefault="000E4CB2" w14:paraId="0AB0DB53" w14:textId="77777777"/>
    <w:p w:rsidRPr="00BB2EAF" w:rsidR="000E4CB2" w:rsidP="000E4CB2" w:rsidRDefault="000E4CB2" w14:paraId="3DDAB94C" w14:textId="77777777">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expressed</w:t>
      </w:r>
      <w:proofErr w:type="spellEnd"/>
      <w:r>
        <w:t xml:space="preserve"> </w:t>
      </w:r>
      <w:proofErr w:type="spellStart"/>
      <w:r>
        <w:t>slightly</w:t>
      </w:r>
      <w:proofErr w:type="spellEnd"/>
      <w:r>
        <w:t xml:space="preserve"> </w:t>
      </w:r>
      <w:proofErr w:type="spellStart"/>
      <w:r>
        <w:t>different</w:t>
      </w:r>
      <w:proofErr w:type="spellEnd"/>
      <w:r>
        <w:t xml:space="preserve"> </w:t>
      </w:r>
      <w:proofErr w:type="spellStart"/>
      <w:r>
        <w:t>views</w:t>
      </w:r>
      <w:proofErr w:type="spellEnd"/>
      <w:r>
        <w:t xml:space="preserve">. </w:t>
      </w:r>
      <w:proofErr w:type="spellStart"/>
      <w:r>
        <w:t>In</w:t>
      </w:r>
      <w:proofErr w:type="spellEnd"/>
      <w:r>
        <w:t xml:space="preserve"> </w:t>
      </w:r>
      <w:proofErr w:type="spellStart"/>
      <w:r>
        <w:t>their</w:t>
      </w:r>
      <w:proofErr w:type="spellEnd"/>
      <w:r>
        <w:t xml:space="preserve"> </w:t>
      </w:r>
      <w:proofErr w:type="spellStart"/>
      <w:r>
        <w:t>opinion</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most</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w:t>
      </w:r>
      <w:proofErr w:type="spellStart"/>
      <w:r>
        <w:t>objective</w:t>
      </w:r>
      <w:proofErr w:type="spellEnd"/>
      <w:r>
        <w:t xml:space="preserve"> </w:t>
      </w:r>
      <w:proofErr w:type="spellStart"/>
      <w:r>
        <w:t>of</w:t>
      </w:r>
      <w:proofErr w:type="spellEnd"/>
      <w:r>
        <w:t xml:space="preserve"> "</w:t>
      </w:r>
      <w:proofErr w:type="spellStart"/>
      <w:r>
        <w:t>increase</w:t>
      </w:r>
      <w:proofErr w:type="spellEnd"/>
      <w:r>
        <w:t xml:space="preserve"> </w:t>
      </w:r>
      <w:proofErr w:type="spellStart"/>
      <w:r>
        <w:t>the</w:t>
      </w:r>
      <w:proofErr w:type="spellEnd"/>
      <w:r>
        <w:t xml:space="preserve"> </w:t>
      </w:r>
      <w:proofErr w:type="spellStart"/>
      <w:r>
        <w:t>circulation</w:t>
      </w:r>
      <w:proofErr w:type="spellEnd"/>
      <w:r>
        <w:t xml:space="preserve"> </w:t>
      </w:r>
      <w:proofErr w:type="spellStart"/>
      <w:r>
        <w:t>and</w:t>
      </w:r>
      <w:proofErr w:type="spellEnd"/>
      <w:r>
        <w:t xml:space="preserve"> </w:t>
      </w:r>
      <w:proofErr w:type="spellStart"/>
      <w:r>
        <w:t>exploitation</w:t>
      </w:r>
      <w:proofErr w:type="spellEnd"/>
      <w:r>
        <w:t xml:space="preserve"> </w:t>
      </w:r>
      <w:proofErr w:type="spellStart"/>
      <w:r>
        <w:t>of</w:t>
      </w:r>
      <w:proofErr w:type="spellEnd"/>
      <w:r>
        <w:t xml:space="preserve"> </w:t>
      </w:r>
      <w:proofErr w:type="spellStart"/>
      <w:r>
        <w:t>knowledge</w:t>
      </w:r>
      <w:proofErr w:type="spellEnd"/>
      <w:r>
        <w:t xml:space="preserve">" (56%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44%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with</w:t>
      </w:r>
      <w:proofErr w:type="spellEnd"/>
      <w:r>
        <w:t xml:space="preserve"> </w:t>
      </w:r>
      <w:proofErr w:type="spellStart"/>
      <w:r>
        <w:t>the</w:t>
      </w:r>
      <w:proofErr w:type="spellEnd"/>
      <w:r>
        <w:t xml:space="preserve"> </w:t>
      </w:r>
      <w:proofErr w:type="spellStart"/>
      <w:r>
        <w:t>second</w:t>
      </w:r>
      <w:proofErr w:type="spellEnd"/>
      <w:r>
        <w:t xml:space="preserve"> </w:t>
      </w:r>
      <w:proofErr w:type="spellStart"/>
      <w:r>
        <w:t>most</w:t>
      </w:r>
      <w:proofErr w:type="spellEnd"/>
      <w:r>
        <w:t xml:space="preserve"> </w:t>
      </w:r>
      <w:proofErr w:type="spellStart"/>
      <w:r>
        <w:t>successful</w:t>
      </w:r>
      <w:proofErr w:type="spellEnd"/>
      <w:r>
        <w:t xml:space="preserve"> </w:t>
      </w:r>
      <w:proofErr w:type="spellStart"/>
      <w:r>
        <w:t>being</w:t>
      </w:r>
      <w:proofErr w:type="spellEnd"/>
      <w:r>
        <w:t xml:space="preserve"> "</w:t>
      </w:r>
      <w:proofErr w:type="spellStart"/>
      <w:r>
        <w:t>consideration</w:t>
      </w:r>
      <w:proofErr w:type="spellEnd"/>
      <w:r>
        <w:t xml:space="preserve"> </w:t>
      </w:r>
      <w:proofErr w:type="spellStart"/>
      <w:r>
        <w:t>for</w:t>
      </w:r>
      <w:proofErr w:type="spellEnd"/>
      <w:r>
        <w:t xml:space="preserve"> </w:t>
      </w:r>
      <w:proofErr w:type="spellStart"/>
      <w:r>
        <w:t>equal</w:t>
      </w:r>
      <w:proofErr w:type="spellEnd"/>
      <w:r>
        <w:t xml:space="preserve"> </w:t>
      </w:r>
      <w:proofErr w:type="spellStart"/>
      <w:r>
        <w:t>treatment</w:t>
      </w:r>
      <w:proofErr w:type="spellEnd"/>
      <w:r>
        <w:t xml:space="preserve"> </w:t>
      </w:r>
      <w:proofErr w:type="spellStart"/>
      <w:r>
        <w:t>and</w:t>
      </w:r>
      <w:proofErr w:type="spellEnd"/>
      <w:r>
        <w:t xml:space="preserve"> </w:t>
      </w:r>
      <w:proofErr w:type="spellStart"/>
      <w:r>
        <w:t>non-discrimination</w:t>
      </w:r>
      <w:proofErr w:type="spellEnd"/>
      <w:r>
        <w:t xml:space="preserve"> </w:t>
      </w:r>
      <w:proofErr w:type="spellStart"/>
      <w:r>
        <w:t>in</w:t>
      </w:r>
      <w:proofErr w:type="spellEnd"/>
      <w:r>
        <w:t xml:space="preserve"> R&amp;I </w:t>
      </w:r>
      <w:proofErr w:type="spellStart"/>
      <w:r>
        <w:t>content</w:t>
      </w:r>
      <w:proofErr w:type="spellEnd"/>
      <w:r>
        <w:t xml:space="preserve"> </w:t>
      </w:r>
      <w:proofErr w:type="spellStart"/>
      <w:r>
        <w:t>throughout</w:t>
      </w:r>
      <w:proofErr w:type="spellEnd"/>
      <w:r>
        <w:t xml:space="preserve"> </w:t>
      </w:r>
      <w:proofErr w:type="spellStart"/>
      <w:r>
        <w:t>all</w:t>
      </w:r>
      <w:proofErr w:type="spellEnd"/>
      <w:r>
        <w:t xml:space="preserve"> </w:t>
      </w:r>
      <w:proofErr w:type="spellStart"/>
      <w:r>
        <w:t>stages</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cycle</w:t>
      </w:r>
      <w:proofErr w:type="spellEnd"/>
      <w:r>
        <w:t xml:space="preserve">" (22%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78%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Moreover</w:t>
      </w:r>
      <w:proofErr w:type="spellEnd"/>
      <w:r>
        <w:t xml:space="preserve">, </w:t>
      </w:r>
      <w:proofErr w:type="spellStart"/>
      <w:r>
        <w:t>the</w:t>
      </w:r>
      <w:proofErr w:type="spellEnd"/>
      <w:r>
        <w:t xml:space="preserve"> </w:t>
      </w:r>
      <w:proofErr w:type="spellStart"/>
      <w:r>
        <w:lastRenderedPageBreak/>
        <w:t>objective</w:t>
      </w:r>
      <w:proofErr w:type="spellEnd"/>
      <w:r>
        <w:t xml:space="preserve"> </w:t>
      </w:r>
      <w:proofErr w:type="spellStart"/>
      <w:r>
        <w:t>of</w:t>
      </w:r>
      <w:proofErr w:type="spellEnd"/>
      <w:r>
        <w:t xml:space="preserve"> "</w:t>
      </w:r>
      <w:proofErr w:type="spellStart"/>
      <w:r>
        <w:t>contribute</w:t>
      </w:r>
      <w:proofErr w:type="spellEnd"/>
      <w:r>
        <w:t xml:space="preserve"> </w:t>
      </w:r>
      <w:proofErr w:type="spellStart"/>
      <w:r>
        <w:t>to</w:t>
      </w:r>
      <w:proofErr w:type="spellEnd"/>
      <w:r>
        <w:t xml:space="preserve"> </w:t>
      </w:r>
      <w:proofErr w:type="spellStart"/>
      <w:r>
        <w:t>the</w:t>
      </w:r>
      <w:proofErr w:type="spellEnd"/>
      <w:r>
        <w:t xml:space="preserve"> </w:t>
      </w:r>
      <w:proofErr w:type="spellStart"/>
      <w:r>
        <w:t>attractiveness</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profession</w:t>
      </w:r>
      <w:proofErr w:type="spellEnd"/>
      <w:r>
        <w:t xml:space="preserve"> </w:t>
      </w:r>
      <w:proofErr w:type="spellStart"/>
      <w:r>
        <w:t>in</w:t>
      </w:r>
      <w:proofErr w:type="spellEnd"/>
      <w:r>
        <w:t xml:space="preserve"> </w:t>
      </w:r>
      <w:proofErr w:type="spellStart"/>
      <w:r>
        <w:t>the</w:t>
      </w:r>
      <w:proofErr w:type="spellEnd"/>
      <w:r>
        <w:t xml:space="preserve"> </w:t>
      </w:r>
      <w:proofErr w:type="spellStart"/>
      <w:r>
        <w:t>Union</w:t>
      </w:r>
      <w:proofErr w:type="spellEnd"/>
      <w:r>
        <w:t xml:space="preserve">" </w:t>
      </w:r>
      <w:proofErr w:type="spellStart"/>
      <w:r>
        <w:t>received</w:t>
      </w:r>
      <w:proofErr w:type="spellEnd"/>
      <w:r>
        <w:t xml:space="preserve"> a </w:t>
      </w:r>
      <w:proofErr w:type="spellStart"/>
      <w:r>
        <w:t>high</w:t>
      </w:r>
      <w:proofErr w:type="spellEnd"/>
      <w:r>
        <w:t xml:space="preserve"> </w:t>
      </w:r>
      <w:proofErr w:type="spellStart"/>
      <w:r>
        <w:t>score</w:t>
      </w:r>
      <w:proofErr w:type="spellEnd"/>
      <w:r>
        <w:t xml:space="preserve">, </w:t>
      </w:r>
      <w:proofErr w:type="spellStart"/>
      <w:r>
        <w:t>with</w:t>
      </w:r>
      <w:proofErr w:type="spellEnd"/>
      <w:r>
        <w:t xml:space="preserve"> 78%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considering</w:t>
      </w:r>
      <w:proofErr w:type="spellEnd"/>
      <w:r>
        <w:t xml:space="preserve"> H2020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it</w:t>
      </w:r>
      <w:proofErr w:type="spellEnd"/>
      <w:r>
        <w:t xml:space="preserve">. </w:t>
      </w:r>
      <w:proofErr w:type="spellStart"/>
      <w:r>
        <w:t>The</w:t>
      </w:r>
      <w:proofErr w:type="spellEnd"/>
      <w:r>
        <w:t xml:space="preserve"> </w:t>
      </w:r>
      <w:proofErr w:type="spellStart"/>
      <w:r>
        <w:t>answer</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was</w:t>
      </w:r>
      <w:proofErr w:type="spellEnd"/>
      <w:r>
        <w:t xml:space="preserve"> </w:t>
      </w:r>
      <w:proofErr w:type="spellStart"/>
      <w:r>
        <w:t>given</w:t>
      </w:r>
      <w:proofErr w:type="spellEnd"/>
      <w:r>
        <w:t xml:space="preserve"> </w:t>
      </w:r>
      <w:proofErr w:type="spellStart"/>
      <w:r>
        <w:t>to</w:t>
      </w:r>
      <w:proofErr w:type="spellEnd"/>
      <w:r>
        <w:t xml:space="preserve"> </w:t>
      </w:r>
      <w:proofErr w:type="spellStart"/>
      <w:r>
        <w:t>only</w:t>
      </w:r>
      <w:proofErr w:type="spellEnd"/>
      <w:r>
        <w:t xml:space="preserve"> </w:t>
      </w:r>
      <w:proofErr w:type="spellStart"/>
      <w:r>
        <w:t>some</w:t>
      </w:r>
      <w:proofErr w:type="spellEnd"/>
      <w:r>
        <w:t xml:space="preserve"> </w:t>
      </w:r>
      <w:proofErr w:type="spellStart"/>
      <w:r>
        <w:t>of</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by</w:t>
      </w:r>
      <w:proofErr w:type="spellEnd"/>
      <w:r>
        <w:t xml:space="preserve"> </w:t>
      </w:r>
      <w:proofErr w:type="spellStart"/>
      <w:r>
        <w:t>just</w:t>
      </w:r>
      <w:proofErr w:type="spellEnd"/>
      <w:r>
        <w:t xml:space="preserve"> </w:t>
      </w:r>
      <w:proofErr w:type="spellStart"/>
      <w:r>
        <w:t>one</w:t>
      </w:r>
      <w:proofErr w:type="spellEnd"/>
      <w:r>
        <w:t xml:space="preserve"> </w:t>
      </w:r>
      <w:proofErr w:type="spellStart"/>
      <w:r>
        <w:t>or</w:t>
      </w:r>
      <w:proofErr w:type="spellEnd"/>
      <w:r>
        <w:t xml:space="preserve"> </w:t>
      </w:r>
      <w:proofErr w:type="spellStart"/>
      <w:r>
        <w:t>two</w:t>
      </w:r>
      <w:proofErr w:type="spellEnd"/>
      <w:r>
        <w:t xml:space="preserve"> </w:t>
      </w:r>
      <w:proofErr w:type="spellStart"/>
      <w:r>
        <w:t>respondents</w:t>
      </w:r>
      <w:proofErr w:type="spellEnd"/>
      <w:r>
        <w:t>.</w:t>
      </w:r>
    </w:p>
    <w:p w:rsidRPr="00BB2EAF" w:rsidR="000E4CB2" w:rsidP="000E4CB2" w:rsidRDefault="000E4CB2" w14:paraId="0B0370A7" w14:textId="77777777"/>
    <w:p w:rsidRPr="00BB2EAF" w:rsidR="000E4CB2" w:rsidP="000E4CB2" w:rsidRDefault="000E4CB2" w14:paraId="1E057A8E" w14:textId="77777777">
      <w:proofErr w:type="spellStart"/>
      <w:r>
        <w:t>Finally</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agreed</w:t>
      </w:r>
      <w:proofErr w:type="spellEnd"/>
      <w:r>
        <w:t xml:space="preserve"> </w:t>
      </w:r>
      <w:proofErr w:type="spellStart"/>
      <w:r>
        <w:t>to</w:t>
      </w:r>
      <w:proofErr w:type="spellEnd"/>
      <w:r>
        <w:t xml:space="preserve"> a </w:t>
      </w:r>
      <w:proofErr w:type="spellStart"/>
      <w:r>
        <w:t>large</w:t>
      </w:r>
      <w:proofErr w:type="spellEnd"/>
      <w:r>
        <w:t xml:space="preserve"> </w:t>
      </w:r>
      <w:proofErr w:type="spellStart"/>
      <w:r>
        <w:t>extent</w:t>
      </w:r>
      <w:proofErr w:type="spellEnd"/>
      <w:r>
        <w:t xml:space="preserve"> </w:t>
      </w:r>
      <w:proofErr w:type="spellStart"/>
      <w:r>
        <w:t>with</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and</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most</w:t>
      </w:r>
      <w:proofErr w:type="spellEnd"/>
      <w:r>
        <w:t xml:space="preserve"> </w:t>
      </w:r>
      <w:proofErr w:type="spellStart"/>
      <w:r>
        <w:t>highly</w:t>
      </w:r>
      <w:proofErr w:type="spellEnd"/>
      <w:r>
        <w:t xml:space="preserve"> </w:t>
      </w:r>
      <w:proofErr w:type="spellStart"/>
      <w:r>
        <w:t>rating</w:t>
      </w:r>
      <w:proofErr w:type="spellEnd"/>
      <w:r>
        <w:t xml:space="preserve"> H2020's </w:t>
      </w:r>
      <w:proofErr w:type="spellStart"/>
      <w:r>
        <w:t>effectiveness</w:t>
      </w:r>
      <w:proofErr w:type="spellEnd"/>
      <w:r>
        <w:t xml:space="preserve"> </w:t>
      </w:r>
      <w:proofErr w:type="spellStart"/>
      <w:r>
        <w:t>in</w:t>
      </w:r>
      <w:proofErr w:type="spellEnd"/>
      <w:r>
        <w:t xml:space="preserve"> </w:t>
      </w:r>
      <w:proofErr w:type="spellStart"/>
      <w:r>
        <w:t>achieving</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increase</w:t>
      </w:r>
      <w:proofErr w:type="spellEnd"/>
      <w:r>
        <w:t xml:space="preserve"> </w:t>
      </w:r>
      <w:proofErr w:type="spellStart"/>
      <w:r>
        <w:t>the</w:t>
      </w:r>
      <w:proofErr w:type="spellEnd"/>
      <w:r>
        <w:t xml:space="preserve"> </w:t>
      </w:r>
      <w:proofErr w:type="spellStart"/>
      <w:r>
        <w:t>circulation</w:t>
      </w:r>
      <w:proofErr w:type="spellEnd"/>
      <w:r>
        <w:t xml:space="preserve"> </w:t>
      </w:r>
      <w:proofErr w:type="spellStart"/>
      <w:r>
        <w:t>and</w:t>
      </w:r>
      <w:proofErr w:type="spellEnd"/>
      <w:r>
        <w:t xml:space="preserve"> </w:t>
      </w:r>
      <w:proofErr w:type="spellStart"/>
      <w:r>
        <w:t>exploitation</w:t>
      </w:r>
      <w:proofErr w:type="spellEnd"/>
      <w:r>
        <w:t xml:space="preserve"> </w:t>
      </w:r>
      <w:proofErr w:type="spellStart"/>
      <w:r>
        <w:t>of</w:t>
      </w:r>
      <w:proofErr w:type="spellEnd"/>
      <w:r>
        <w:t xml:space="preserve"> </w:t>
      </w:r>
      <w:proofErr w:type="spellStart"/>
      <w:r>
        <w:t>knowledge</w:t>
      </w:r>
      <w:proofErr w:type="spellEnd"/>
      <w:r>
        <w:t xml:space="preserve">" (45%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55%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responsible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(63%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36%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openness</w:t>
      </w:r>
      <w:proofErr w:type="spellEnd"/>
      <w:r>
        <w:t xml:space="preserve"> </w:t>
      </w:r>
      <w:proofErr w:type="spellStart"/>
      <w:r>
        <w:t>to</w:t>
      </w:r>
      <w:proofErr w:type="spellEnd"/>
      <w:r>
        <w:t xml:space="preserve"> </w:t>
      </w:r>
      <w:proofErr w:type="spellStart"/>
      <w:r>
        <w:t>new</w:t>
      </w:r>
      <w:proofErr w:type="spellEnd"/>
      <w:r>
        <w:t xml:space="preserve"> </w:t>
      </w:r>
      <w:proofErr w:type="spellStart"/>
      <w:r>
        <w:t>participants</w:t>
      </w:r>
      <w:proofErr w:type="spellEnd"/>
      <w:r>
        <w:t xml:space="preserve">" </w:t>
      </w:r>
      <w:proofErr w:type="spellStart"/>
      <w:r>
        <w:t>and</w:t>
      </w:r>
      <w:proofErr w:type="spellEnd"/>
      <w:r>
        <w:t xml:space="preserve"> "</w:t>
      </w:r>
      <w:proofErr w:type="spellStart"/>
      <w:r>
        <w:t>contribute</w:t>
      </w:r>
      <w:proofErr w:type="spellEnd"/>
      <w:r>
        <w:t xml:space="preserve"> </w:t>
      </w:r>
      <w:proofErr w:type="spellStart"/>
      <w:r>
        <w:t>to</w:t>
      </w:r>
      <w:proofErr w:type="spellEnd"/>
      <w:r>
        <w:t xml:space="preserve"> </w:t>
      </w:r>
      <w:proofErr w:type="spellStart"/>
      <w:r>
        <w:t>the</w:t>
      </w:r>
      <w:proofErr w:type="spellEnd"/>
      <w:r>
        <w:t xml:space="preserve"> </w:t>
      </w:r>
      <w:proofErr w:type="spellStart"/>
      <w:r>
        <w:t>attractiveness</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profession</w:t>
      </w:r>
      <w:proofErr w:type="spellEnd"/>
      <w:r>
        <w:t xml:space="preserve"> </w:t>
      </w:r>
      <w:proofErr w:type="spellStart"/>
      <w:r>
        <w:t>in</w:t>
      </w:r>
      <w:proofErr w:type="spellEnd"/>
      <w:r>
        <w:t xml:space="preserve"> </w:t>
      </w:r>
      <w:proofErr w:type="spellStart"/>
      <w:r>
        <w:t>the</w:t>
      </w:r>
      <w:proofErr w:type="spellEnd"/>
      <w:r>
        <w:t xml:space="preserve"> </w:t>
      </w:r>
      <w:proofErr w:type="spellStart"/>
      <w:r>
        <w:t>Union</w:t>
      </w:r>
      <w:proofErr w:type="spellEnd"/>
      <w:r>
        <w:t xml:space="preserve">" </w:t>
      </w:r>
      <w:proofErr w:type="spellStart"/>
      <w:r>
        <w:t>received</w:t>
      </w:r>
      <w:proofErr w:type="spellEnd"/>
      <w:r>
        <w:t xml:space="preserve"> </w:t>
      </w:r>
      <w:proofErr w:type="spellStart"/>
      <w:r>
        <w:t>the</w:t>
      </w:r>
      <w:proofErr w:type="spellEnd"/>
      <w:r>
        <w:t xml:space="preserve"> </w:t>
      </w:r>
      <w:proofErr w:type="spellStart"/>
      <w:r>
        <w:t>most</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responses</w:t>
      </w:r>
      <w:proofErr w:type="spellEnd"/>
      <w:r>
        <w:t xml:space="preserve"> (18% </w:t>
      </w:r>
      <w:proofErr w:type="spellStart"/>
      <w:r>
        <w:t>each</w:t>
      </w:r>
      <w:proofErr w:type="spellEnd"/>
      <w:r>
        <w:t>).</w:t>
      </w:r>
    </w:p>
    <w:p w:rsidRPr="00BB2EAF" w:rsidR="000E4CB2" w:rsidP="000E4CB2" w:rsidRDefault="000E4CB2" w14:paraId="533B62CA" w14:textId="77777777"/>
    <w:p w:rsidR="000B4AD2" w:rsidP="000E4CB2" w:rsidRDefault="000E4CB2" w14:paraId="3D60BD3E"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the</w:t>
      </w:r>
      <w:proofErr w:type="spellEnd"/>
      <w:r>
        <w:t xml:space="preserve"> </w:t>
      </w:r>
      <w:proofErr w:type="spellStart"/>
      <w:r>
        <w:t>question</w:t>
      </w:r>
      <w:proofErr w:type="spellEnd"/>
      <w:r>
        <w:t xml:space="preserve"> </w:t>
      </w:r>
      <w:proofErr w:type="spellStart"/>
      <w:r>
        <w:t>of</w:t>
      </w:r>
      <w:proofErr w:type="spellEnd"/>
      <w:r>
        <w:t xml:space="preserve"> </w:t>
      </w:r>
      <w:proofErr w:type="spellStart"/>
      <w:r>
        <w:rPr>
          <w:u w:val="single"/>
        </w:rPr>
        <w:t>whether</w:t>
      </w:r>
      <w:proofErr w:type="spellEnd"/>
      <w:r>
        <w:rPr>
          <w:u w:val="single"/>
        </w:rPr>
        <w:t xml:space="preserve"> </w:t>
      </w:r>
      <w:proofErr w:type="spellStart"/>
      <w:r>
        <w:rPr>
          <w:u w:val="single"/>
        </w:rPr>
        <w:t>the</w:t>
      </w:r>
      <w:proofErr w:type="spellEnd"/>
      <w:r>
        <w:rPr>
          <w:u w:val="single"/>
        </w:rPr>
        <w:t xml:space="preserve"> </w:t>
      </w:r>
      <w:proofErr w:type="spellStart"/>
      <w:r>
        <w:rPr>
          <w:u w:val="single"/>
        </w:rPr>
        <w:t>supplementary</w:t>
      </w:r>
      <w:proofErr w:type="spellEnd"/>
      <w:r>
        <w:rPr>
          <w:u w:val="single"/>
        </w:rPr>
        <w:t xml:space="preserve"> </w:t>
      </w:r>
      <w:proofErr w:type="spellStart"/>
      <w:r>
        <w:rPr>
          <w:u w:val="single"/>
        </w:rPr>
        <w:t>programmes</w:t>
      </w:r>
      <w:proofErr w:type="spellEnd"/>
      <w:r>
        <w:t xml:space="preserve"> </w:t>
      </w:r>
      <w:proofErr w:type="spellStart"/>
      <w:r>
        <w:t>supported</w:t>
      </w:r>
      <w:proofErr w:type="spellEnd"/>
      <w:r>
        <w:t xml:space="preserve"> </w:t>
      </w:r>
      <w:proofErr w:type="spellStart"/>
      <w:r>
        <w:t>by</w:t>
      </w:r>
      <w:proofErr w:type="spellEnd"/>
      <w:r>
        <w:t xml:space="preserve"> H2020 </w:t>
      </w:r>
      <w:proofErr w:type="spellStart"/>
      <w:r>
        <w:t>which</w:t>
      </w:r>
      <w:proofErr w:type="spellEnd"/>
      <w:r>
        <w:t xml:space="preserve"> </w:t>
      </w:r>
      <w:proofErr w:type="spellStart"/>
      <w:r>
        <w:t>involved</w:t>
      </w:r>
      <w:proofErr w:type="spellEnd"/>
      <w:r>
        <w:t xml:space="preserve"> </w:t>
      </w:r>
      <w:proofErr w:type="spellStart"/>
      <w:r>
        <w:t>the</w:t>
      </w:r>
      <w:proofErr w:type="spellEnd"/>
      <w:r>
        <w:t xml:space="preserve"> </w:t>
      </w:r>
      <w:proofErr w:type="spellStart"/>
      <w:r>
        <w:t>participation</w:t>
      </w:r>
      <w:proofErr w:type="spellEnd"/>
      <w:r>
        <w:t xml:space="preserve"> </w:t>
      </w:r>
      <w:proofErr w:type="spellStart"/>
      <w:r>
        <w:t>of</w:t>
      </w:r>
      <w:proofErr w:type="spellEnd"/>
      <w:r>
        <w:t xml:space="preserve"> </w:t>
      </w:r>
      <w:proofErr w:type="spellStart"/>
      <w:r>
        <w:t>certain</w:t>
      </w:r>
      <w:proofErr w:type="spellEnd"/>
      <w:r>
        <w:t xml:space="preserve"> </w:t>
      </w:r>
      <w:proofErr w:type="spellStart"/>
      <w:r>
        <w:t>Member</w:t>
      </w:r>
      <w:proofErr w:type="spellEnd"/>
      <w:r>
        <w:t xml:space="preserve"> States </w:t>
      </w:r>
      <w:proofErr w:type="spellStart"/>
      <w:r>
        <w:t>only</w:t>
      </w:r>
      <w:proofErr w:type="spellEnd"/>
      <w:r>
        <w:t xml:space="preserve"> (</w:t>
      </w:r>
      <w:proofErr w:type="spellStart"/>
      <w:r>
        <w:t>e.g</w:t>
      </w:r>
      <w:proofErr w:type="spellEnd"/>
      <w:r>
        <w:t xml:space="preserve">. </w:t>
      </w:r>
      <w:proofErr w:type="spellStart"/>
      <w:r>
        <w:t>joint</w:t>
      </w:r>
      <w:proofErr w:type="spellEnd"/>
      <w:r>
        <w:t xml:space="preserve"> </w:t>
      </w:r>
      <w:proofErr w:type="spellStart"/>
      <w:r>
        <w:t>undertakings</w:t>
      </w:r>
      <w:proofErr w:type="spellEnd"/>
      <w:r>
        <w:t xml:space="preserve">) </w:t>
      </w:r>
      <w:proofErr w:type="spellStart"/>
      <w:r>
        <w:rPr>
          <w:u w:val="single"/>
        </w:rPr>
        <w:t>had</w:t>
      </w:r>
      <w:proofErr w:type="spellEnd"/>
      <w:r>
        <w:rPr>
          <w:u w:val="single"/>
        </w:rPr>
        <w:t xml:space="preserve"> </w:t>
      </w:r>
      <w:proofErr w:type="spellStart"/>
      <w:r>
        <w:rPr>
          <w:u w:val="single"/>
        </w:rPr>
        <w:t>been</w:t>
      </w:r>
      <w:proofErr w:type="spellEnd"/>
      <w:r>
        <w:rPr>
          <w:u w:val="single"/>
        </w:rPr>
        <w:t xml:space="preserve"> </w:t>
      </w:r>
      <w:proofErr w:type="spellStart"/>
      <w:r>
        <w:rPr>
          <w:u w:val="single"/>
        </w:rPr>
        <w:t>identified</w:t>
      </w:r>
      <w:proofErr w:type="spellEnd"/>
      <w:r>
        <w:rPr>
          <w:u w:val="single"/>
        </w:rPr>
        <w:t xml:space="preserve"> </w:t>
      </w:r>
      <w:proofErr w:type="spellStart"/>
      <w:r>
        <w:rPr>
          <w:u w:val="single"/>
        </w:rPr>
        <w:t>and</w:t>
      </w:r>
      <w:proofErr w:type="spellEnd"/>
      <w:r>
        <w:rPr>
          <w:u w:val="single"/>
        </w:rPr>
        <w:t xml:space="preserve"> </w:t>
      </w:r>
      <w:proofErr w:type="spellStart"/>
      <w:r>
        <w:rPr>
          <w:u w:val="single"/>
        </w:rPr>
        <w:t>implemented</w:t>
      </w:r>
      <w:proofErr w:type="spellEnd"/>
      <w:r>
        <w:rPr>
          <w:u w:val="single"/>
        </w:rPr>
        <w:t xml:space="preserve"> </w:t>
      </w:r>
      <w:proofErr w:type="spellStart"/>
      <w:r>
        <w:rPr>
          <w:u w:val="single"/>
        </w:rPr>
        <w:t>in</w:t>
      </w:r>
      <w:proofErr w:type="spellEnd"/>
      <w:r>
        <w:rPr>
          <w:u w:val="single"/>
        </w:rPr>
        <w:t xml:space="preserve"> </w:t>
      </w:r>
      <w:proofErr w:type="spellStart"/>
      <w:r>
        <w:rPr>
          <w:u w:val="single"/>
        </w:rPr>
        <w:t>an</w:t>
      </w:r>
      <w:proofErr w:type="spellEnd"/>
      <w:r>
        <w:rPr>
          <w:u w:val="single"/>
        </w:rPr>
        <w:t xml:space="preserve"> </w:t>
      </w:r>
      <w:proofErr w:type="spellStart"/>
      <w:r>
        <w:rPr>
          <w:u w:val="single"/>
        </w:rPr>
        <w:t>open</w:t>
      </w:r>
      <w:proofErr w:type="spellEnd"/>
      <w:r>
        <w:rPr>
          <w:u w:val="single"/>
        </w:rPr>
        <w:t xml:space="preserve">, </w:t>
      </w:r>
      <w:proofErr w:type="spellStart"/>
      <w:r>
        <w:rPr>
          <w:u w:val="single"/>
        </w:rPr>
        <w:t>transparent</w:t>
      </w:r>
      <w:proofErr w:type="spellEnd"/>
      <w:r>
        <w:rPr>
          <w:u w:val="single"/>
        </w:rPr>
        <w:t xml:space="preserve"> </w:t>
      </w:r>
      <w:proofErr w:type="spellStart"/>
      <w:r>
        <w:rPr>
          <w:u w:val="single"/>
        </w:rPr>
        <w:t>and</w:t>
      </w:r>
      <w:proofErr w:type="spellEnd"/>
      <w:r>
        <w:rPr>
          <w:u w:val="single"/>
        </w:rPr>
        <w:t xml:space="preserve"> </w:t>
      </w:r>
      <w:proofErr w:type="spellStart"/>
      <w:r>
        <w:rPr>
          <w:u w:val="single"/>
        </w:rPr>
        <w:t>efficient</w:t>
      </w:r>
      <w:proofErr w:type="spellEnd"/>
      <w:r>
        <w:rPr>
          <w:u w:val="single"/>
        </w:rPr>
        <w:t xml:space="preserve"> </w:t>
      </w:r>
      <w:proofErr w:type="spellStart"/>
      <w:r>
        <w:rPr>
          <w:u w:val="single"/>
        </w:rPr>
        <w:t>way</w:t>
      </w:r>
      <w:proofErr w:type="spellEnd"/>
      <w:r>
        <w:t xml:space="preserve"> (</w:t>
      </w:r>
      <w:proofErr w:type="spellStart"/>
      <w:r>
        <w:rPr>
          <w:b/>
        </w:rPr>
        <w:t>question</w:t>
      </w:r>
      <w:proofErr w:type="spellEnd"/>
      <w:r>
        <w:rPr>
          <w:b/>
        </w:rPr>
        <w:t xml:space="preserve"> 6</w:t>
      </w:r>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(41%) </w:t>
      </w:r>
      <w:proofErr w:type="spellStart"/>
      <w:r>
        <w:t>agreed</w:t>
      </w:r>
      <w:proofErr w:type="spellEnd"/>
      <w:r>
        <w:t xml:space="preserve"> </w:t>
      </w:r>
      <w:proofErr w:type="spellStart"/>
      <w:r>
        <w:t>partially</w:t>
      </w:r>
      <w:proofErr w:type="spellEnd"/>
      <w:r>
        <w:t xml:space="preserve">, </w:t>
      </w:r>
      <w:proofErr w:type="spellStart"/>
      <w:r>
        <w:t>while</w:t>
      </w:r>
      <w:proofErr w:type="spellEnd"/>
      <w:r>
        <w:t xml:space="preserve"> 21% </w:t>
      </w:r>
      <w:proofErr w:type="spellStart"/>
      <w:r>
        <w:t>agreed</w:t>
      </w:r>
      <w:proofErr w:type="spellEnd"/>
      <w:r>
        <w:t xml:space="preserve"> </w:t>
      </w:r>
      <w:proofErr w:type="spellStart"/>
      <w:r>
        <w:t>fully</w:t>
      </w:r>
      <w:proofErr w:type="spellEnd"/>
      <w:r>
        <w:t xml:space="preserve"> </w:t>
      </w:r>
      <w:proofErr w:type="spellStart"/>
      <w:r>
        <w:t>and</w:t>
      </w:r>
      <w:proofErr w:type="spellEnd"/>
      <w:r>
        <w:t xml:space="preserve"> 26% </w:t>
      </w:r>
      <w:proofErr w:type="spellStart"/>
      <w:r>
        <w:t>were</w:t>
      </w:r>
      <w:proofErr w:type="spellEnd"/>
      <w:r>
        <w:t xml:space="preserve"> </w:t>
      </w:r>
      <w:proofErr w:type="spellStart"/>
      <w:r>
        <w:t>unsure</w:t>
      </w:r>
      <w:proofErr w:type="spellEnd"/>
      <w:r>
        <w:t>.</w:t>
      </w:r>
    </w:p>
    <w:p w:rsidRPr="00BB2EAF" w:rsidR="000E4CB2" w:rsidP="000E4CB2" w:rsidRDefault="000E4CB2" w14:paraId="31FCD2BB" w14:textId="353B4206"/>
    <w:p w:rsidRPr="00BB2EAF" w:rsidR="000E4CB2" w:rsidP="000E4CB2" w:rsidRDefault="000E4CB2" w14:paraId="4B2D17B7" w14:textId="77777777">
      <w:r>
        <w:rPr>
          <w:noProof/>
        </w:rPr>
        <w:drawing>
          <wp:inline distT="0" distB="0" distL="0" distR="0" wp14:anchorId="5A613388" wp14:editId="5E02BBBA">
            <wp:extent cx="5645150" cy="2324100"/>
            <wp:effectExtent l="0" t="0" r="0" b="0"/>
            <wp:docPr id="19" name="Chart 19">
              <a:extLst xmlns:a="http://schemas.openxmlformats.org/drawingml/2006/main">
                <a:ext uri="{FF2B5EF4-FFF2-40B4-BE49-F238E27FC236}">
                  <a16:creationId xmlns:a16="http://schemas.microsoft.com/office/drawing/2014/main" id="{1BA6955D-927F-4C05-A369-FFA1E9FD5B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rsidRPr="00BB2EAF" w:rsidR="000E4CB2" w:rsidP="000E4CB2" w:rsidRDefault="000E4CB2" w14:paraId="1BF3A1C6" w14:textId="77777777"/>
    <w:p w:rsidRPr="00BB2EAF" w:rsidR="000E4CB2" w:rsidP="000E4CB2" w:rsidRDefault="000E4CB2" w14:paraId="6C91D7AF" w14:textId="77777777">
      <w:proofErr w:type="spellStart"/>
      <w:r>
        <w:t>This</w:t>
      </w:r>
      <w:proofErr w:type="spellEnd"/>
      <w:r>
        <w:t xml:space="preserve"> </w:t>
      </w:r>
      <w:proofErr w:type="spellStart"/>
      <w:r>
        <w:t>trend</w:t>
      </w:r>
      <w:proofErr w:type="spellEnd"/>
      <w:r>
        <w:t xml:space="preserve"> </w:t>
      </w:r>
      <w:proofErr w:type="spellStart"/>
      <w:r>
        <w:t>was</w:t>
      </w:r>
      <w:proofErr w:type="spellEnd"/>
      <w:r>
        <w:t xml:space="preserve"> </w:t>
      </w:r>
      <w:proofErr w:type="spellStart"/>
      <w:r>
        <w:t>also</w:t>
      </w:r>
      <w:proofErr w:type="spellEnd"/>
      <w:r>
        <w:t xml:space="preserve"> </w:t>
      </w:r>
      <w:proofErr w:type="spellStart"/>
      <w:r>
        <w:t>reflected</w:t>
      </w:r>
      <w:proofErr w:type="spellEnd"/>
      <w:r>
        <w:t xml:space="preserve"> </w:t>
      </w:r>
      <w:proofErr w:type="spellStart"/>
      <w:r>
        <w:t>across</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in</w:t>
      </w:r>
      <w:proofErr w:type="spellEnd"/>
      <w:r>
        <w:t xml:space="preserve"> </w:t>
      </w:r>
      <w:proofErr w:type="spellStart"/>
      <w:r>
        <w:t>all</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replying</w:t>
      </w:r>
      <w:proofErr w:type="spellEnd"/>
      <w:r>
        <w:t xml:space="preserve"> </w:t>
      </w:r>
      <w:proofErr w:type="spellStart"/>
      <w:r>
        <w:t>that</w:t>
      </w:r>
      <w:proofErr w:type="spellEnd"/>
      <w:r>
        <w:t xml:space="preserve"> </w:t>
      </w:r>
      <w:proofErr w:type="spellStart"/>
      <w:r>
        <w:t>they</w:t>
      </w:r>
      <w:proofErr w:type="spellEnd"/>
      <w:r>
        <w:t xml:space="preserve"> </w:t>
      </w:r>
      <w:proofErr w:type="spellStart"/>
      <w:r>
        <w:t>partially</w:t>
      </w:r>
      <w:proofErr w:type="spellEnd"/>
      <w:r>
        <w:t xml:space="preserve"> </w:t>
      </w:r>
      <w:proofErr w:type="spellStart"/>
      <w:r>
        <w:t>agreed</w:t>
      </w:r>
      <w:proofErr w:type="spellEnd"/>
      <w:r>
        <w:t xml:space="preserve"> </w:t>
      </w:r>
      <w:proofErr w:type="spellStart"/>
      <w:r>
        <w:t>with</w:t>
      </w:r>
      <w:proofErr w:type="spellEnd"/>
      <w:r>
        <w:t xml:space="preserve"> </w:t>
      </w:r>
      <w:proofErr w:type="spellStart"/>
      <w:r>
        <w:t>the</w:t>
      </w:r>
      <w:proofErr w:type="spellEnd"/>
      <w:r>
        <w:t xml:space="preserve"> </w:t>
      </w:r>
      <w:proofErr w:type="spellStart"/>
      <w:r>
        <w:t>above</w:t>
      </w:r>
      <w:proofErr w:type="spellEnd"/>
      <w:r>
        <w:t xml:space="preserve"> </w:t>
      </w:r>
      <w:proofErr w:type="spellStart"/>
      <w:r>
        <w:t>statement</w:t>
      </w:r>
      <w:proofErr w:type="spellEnd"/>
      <w:r>
        <w:t xml:space="preserve"> (23% </w:t>
      </w:r>
      <w:proofErr w:type="spellStart"/>
      <w:r>
        <w:t>of</w:t>
      </w:r>
      <w:proofErr w:type="spellEnd"/>
      <w:r>
        <w:t xml:space="preserve"> </w:t>
      </w:r>
      <w:proofErr w:type="spellStart"/>
      <w:r>
        <w:t>the</w:t>
      </w:r>
      <w:proofErr w:type="spellEnd"/>
      <w:r>
        <w:t xml:space="preserve"> </w:t>
      </w:r>
      <w:proofErr w:type="spellStart"/>
      <w:r>
        <w:t>Croatian</w:t>
      </w:r>
      <w:proofErr w:type="spellEnd"/>
      <w:r>
        <w:t xml:space="preserve">, 50% </w:t>
      </w:r>
      <w:proofErr w:type="spellStart"/>
      <w:r>
        <w:t>of</w:t>
      </w:r>
      <w:proofErr w:type="spellEnd"/>
      <w:r>
        <w:t xml:space="preserve"> </w:t>
      </w:r>
      <w:proofErr w:type="spellStart"/>
      <w:r>
        <w:t>the</w:t>
      </w:r>
      <w:proofErr w:type="spellEnd"/>
      <w:r>
        <w:t xml:space="preserve"> </w:t>
      </w:r>
      <w:proofErr w:type="spellStart"/>
      <w:r>
        <w:t>Latvian</w:t>
      </w:r>
      <w:proofErr w:type="spellEnd"/>
      <w:r>
        <w:t xml:space="preserve">, 56%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45%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Both</w:t>
      </w:r>
      <w:proofErr w:type="spellEnd"/>
      <w:r>
        <w:t xml:space="preserve"> </w:t>
      </w:r>
      <w:proofErr w:type="spellStart"/>
      <w:r>
        <w:t>in</w:t>
      </w:r>
      <w:proofErr w:type="spellEnd"/>
      <w:r>
        <w:t xml:space="preserve"> </w:t>
      </w:r>
      <w:proofErr w:type="spellStart"/>
      <w:r>
        <w:t>Croatia</w:t>
      </w:r>
      <w:proofErr w:type="spellEnd"/>
      <w:r>
        <w:t xml:space="preserve"> (46%) </w:t>
      </w:r>
      <w:proofErr w:type="spellStart"/>
      <w:r>
        <w:t>and</w:t>
      </w:r>
      <w:proofErr w:type="spellEnd"/>
      <w:r>
        <w:t xml:space="preserve"> </w:t>
      </w:r>
      <w:proofErr w:type="spellStart"/>
      <w:r>
        <w:t>in</w:t>
      </w:r>
      <w:proofErr w:type="spellEnd"/>
      <w:r>
        <w:t xml:space="preserve"> </w:t>
      </w:r>
      <w:proofErr w:type="spellStart"/>
      <w:r>
        <w:t>Latvia</w:t>
      </w:r>
      <w:proofErr w:type="spellEnd"/>
      <w:r>
        <w:t xml:space="preserve"> (33%), </w:t>
      </w:r>
      <w:proofErr w:type="spellStart"/>
      <w:r>
        <w:t>the</w:t>
      </w:r>
      <w:proofErr w:type="spellEnd"/>
      <w:r>
        <w:t xml:space="preserve"> </w:t>
      </w:r>
      <w:proofErr w:type="spellStart"/>
      <w:r>
        <w:t>number</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who</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roofErr w:type="spellStart"/>
      <w:r>
        <w:t>how</w:t>
      </w:r>
      <w:proofErr w:type="spellEnd"/>
      <w:r>
        <w:t xml:space="preserve"> </w:t>
      </w:r>
      <w:proofErr w:type="spellStart"/>
      <w:r>
        <w:t>to</w:t>
      </w:r>
      <w:proofErr w:type="spellEnd"/>
      <w:r>
        <w:t xml:space="preserve"> </w:t>
      </w:r>
      <w:proofErr w:type="spellStart"/>
      <w:r>
        <w:t>assess</w:t>
      </w:r>
      <w:proofErr w:type="spellEnd"/>
      <w:r>
        <w:t xml:space="preserve"> </w:t>
      </w:r>
      <w:proofErr w:type="spellStart"/>
      <w:r>
        <w:t>this</w:t>
      </w:r>
      <w:proofErr w:type="spellEnd"/>
      <w:r>
        <w:t xml:space="preserve"> </w:t>
      </w:r>
      <w:proofErr w:type="spellStart"/>
      <w:r>
        <w:t>was</w:t>
      </w:r>
      <w:proofErr w:type="spellEnd"/>
      <w:r>
        <w:t xml:space="preserve"> </w:t>
      </w:r>
      <w:proofErr w:type="spellStart"/>
      <w:r>
        <w:t>higher</w:t>
      </w:r>
      <w:proofErr w:type="spellEnd"/>
      <w:r>
        <w:t xml:space="preserve"> </w:t>
      </w:r>
      <w:proofErr w:type="spellStart"/>
      <w:r>
        <w:t>than</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and</w:t>
      </w:r>
      <w:proofErr w:type="spellEnd"/>
      <w:r>
        <w:t xml:space="preserve"> </w:t>
      </w:r>
      <w:proofErr w:type="spellStart"/>
      <w:r>
        <w:t>Portugal</w:t>
      </w:r>
      <w:proofErr w:type="spellEnd"/>
      <w:r>
        <w:t xml:space="preserve"> (1 </w:t>
      </w:r>
      <w:proofErr w:type="spellStart"/>
      <w:r>
        <w:t>person</w:t>
      </w:r>
      <w:proofErr w:type="spellEnd"/>
      <w:r>
        <w:t xml:space="preserve"> </w:t>
      </w:r>
      <w:proofErr w:type="spellStart"/>
      <w:r>
        <w:t>in</w:t>
      </w:r>
      <w:proofErr w:type="spellEnd"/>
      <w:r>
        <w:t xml:space="preserve"> </w:t>
      </w:r>
      <w:proofErr w:type="spellStart"/>
      <w:r>
        <w:t>each</w:t>
      </w:r>
      <w:proofErr w:type="spellEnd"/>
      <w:r>
        <w:t>).</w:t>
      </w:r>
    </w:p>
    <w:p w:rsidRPr="00BB2EAF" w:rsidR="000E4CB2" w:rsidP="000E4CB2" w:rsidRDefault="000E4CB2" w14:paraId="320C3B9A" w14:textId="77777777"/>
    <w:p w:rsidRPr="00BB2EAF" w:rsidR="000E4CB2" w:rsidP="000E4CB2" w:rsidRDefault="000E4CB2" w14:paraId="1A57537F"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categories</w:t>
      </w:r>
      <w:proofErr w:type="spellEnd"/>
      <w:r>
        <w:t xml:space="preserve">, </w:t>
      </w:r>
      <w:proofErr w:type="spellStart"/>
      <w:r>
        <w:t>the</w:t>
      </w:r>
      <w:proofErr w:type="spellEnd"/>
      <w:r>
        <w:t xml:space="preserve"> </w:t>
      </w:r>
      <w:proofErr w:type="spellStart"/>
      <w:r>
        <w:t>trend</w:t>
      </w:r>
      <w:proofErr w:type="spellEnd"/>
      <w:r>
        <w:t xml:space="preserve"> </w:t>
      </w:r>
      <w:proofErr w:type="spellStart"/>
      <w:r>
        <w:t>was</w:t>
      </w:r>
      <w:proofErr w:type="spellEnd"/>
      <w:r>
        <w:t xml:space="preserve"> </w:t>
      </w:r>
      <w:proofErr w:type="spellStart"/>
      <w:r>
        <w:t>similar</w:t>
      </w:r>
      <w:proofErr w:type="spellEnd"/>
      <w:r>
        <w:t xml:space="preserve"> – </w:t>
      </w:r>
      <w:proofErr w:type="spellStart"/>
      <w:r>
        <w:t>with</w:t>
      </w:r>
      <w:proofErr w:type="spellEnd"/>
      <w:r>
        <w:t xml:space="preserve"> </w:t>
      </w:r>
      <w:proofErr w:type="spellStart"/>
      <w:r>
        <w:t>the</w:t>
      </w:r>
      <w:proofErr w:type="spellEnd"/>
      <w:r>
        <w:t xml:space="preserve"> </w:t>
      </w:r>
      <w:proofErr w:type="spellStart"/>
      <w:r>
        <w:t>exception</w:t>
      </w:r>
      <w:proofErr w:type="spellEnd"/>
      <w:r>
        <w:t xml:space="preserve"> </w:t>
      </w:r>
      <w:proofErr w:type="spellStart"/>
      <w:r>
        <w:t>of</w:t>
      </w:r>
      <w:proofErr w:type="spellEnd"/>
      <w:r>
        <w:t xml:space="preserve"> </w:t>
      </w:r>
      <w:proofErr w:type="spellStart"/>
      <w:r>
        <w:t>the</w:t>
      </w:r>
      <w:proofErr w:type="spellEnd"/>
      <w:r>
        <w:t xml:space="preserve"> </w:t>
      </w:r>
      <w:proofErr w:type="spellStart"/>
      <w:r>
        <w:t>business</w:t>
      </w:r>
      <w:proofErr w:type="spellEnd"/>
      <w:r>
        <w:t xml:space="preserve"> </w:t>
      </w:r>
      <w:proofErr w:type="spellStart"/>
      <w:r>
        <w:t>organisation</w:t>
      </w:r>
      <w:proofErr w:type="spellEnd"/>
      <w:r>
        <w:t xml:space="preserve"> </w:t>
      </w:r>
      <w:proofErr w:type="spellStart"/>
      <w:r>
        <w:t>representatives</w:t>
      </w:r>
      <w:proofErr w:type="spellEnd"/>
      <w:r>
        <w:t xml:space="preserve"> (</w:t>
      </w:r>
      <w:proofErr w:type="spellStart"/>
      <w:r>
        <w:t>half</w:t>
      </w:r>
      <w:proofErr w:type="spellEnd"/>
      <w:r>
        <w:t xml:space="preserve"> </w:t>
      </w:r>
      <w:proofErr w:type="spellStart"/>
      <w:r>
        <w:t>of</w:t>
      </w:r>
      <w:proofErr w:type="spellEnd"/>
      <w:r>
        <w:t xml:space="preserve"> </w:t>
      </w:r>
      <w:proofErr w:type="spellStart"/>
      <w:r>
        <w:t>whom</w:t>
      </w:r>
      <w:proofErr w:type="spellEnd"/>
      <w:r>
        <w:t xml:space="preserve"> (2 </w:t>
      </w:r>
      <w:proofErr w:type="spellStart"/>
      <w:r>
        <w:t>respondents</w:t>
      </w:r>
      <w:proofErr w:type="spellEnd"/>
      <w:r>
        <w:t xml:space="preserve">) </w:t>
      </w:r>
      <w:proofErr w:type="spellStart"/>
      <w:r>
        <w:t>fully</w:t>
      </w:r>
      <w:proofErr w:type="spellEnd"/>
      <w:r>
        <w:t xml:space="preserve"> </w:t>
      </w:r>
      <w:proofErr w:type="spellStart"/>
      <w:r>
        <w:t>agreed</w:t>
      </w:r>
      <w:proofErr w:type="spellEnd"/>
      <w:r>
        <w:t xml:space="preserve"> </w:t>
      </w:r>
      <w:proofErr w:type="spellStart"/>
      <w:r>
        <w:t>with</w:t>
      </w:r>
      <w:proofErr w:type="spellEnd"/>
      <w:r>
        <w:t xml:space="preserve"> </w:t>
      </w:r>
      <w:proofErr w:type="spellStart"/>
      <w:r>
        <w:t>the</w:t>
      </w:r>
      <w:proofErr w:type="spellEnd"/>
      <w:r>
        <w:t xml:space="preserve"> </w:t>
      </w:r>
      <w:proofErr w:type="spellStart"/>
      <w:r>
        <w:t>above</w:t>
      </w:r>
      <w:proofErr w:type="spellEnd"/>
      <w:r>
        <w:t xml:space="preserve"> </w:t>
      </w:r>
      <w:proofErr w:type="spellStart"/>
      <w:r>
        <w:t>statement</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all</w:t>
      </w:r>
      <w:proofErr w:type="spellEnd"/>
      <w:r>
        <w:t xml:space="preserve"> </w:t>
      </w:r>
      <w:proofErr w:type="spellStart"/>
      <w:r>
        <w:t>other</w:t>
      </w:r>
      <w:proofErr w:type="spellEnd"/>
      <w:r>
        <w:t xml:space="preserve"> </w:t>
      </w:r>
      <w:proofErr w:type="spellStart"/>
      <w:r>
        <w:t>categories</w:t>
      </w:r>
      <w:proofErr w:type="spellEnd"/>
      <w:r>
        <w:t xml:space="preserve"> </w:t>
      </w:r>
      <w:proofErr w:type="spellStart"/>
      <w:r>
        <w:t>agreed</w:t>
      </w:r>
      <w:proofErr w:type="spellEnd"/>
      <w:r>
        <w:t xml:space="preserve"> </w:t>
      </w:r>
      <w:proofErr w:type="spellStart"/>
      <w:r>
        <w:t>partially</w:t>
      </w:r>
      <w:proofErr w:type="spellEnd"/>
      <w:r>
        <w:t xml:space="preserve"> </w:t>
      </w:r>
      <w:proofErr w:type="spellStart"/>
      <w:r>
        <w:t>with</w:t>
      </w:r>
      <w:proofErr w:type="spellEnd"/>
      <w:r>
        <w:t xml:space="preserve"> </w:t>
      </w:r>
      <w:proofErr w:type="spellStart"/>
      <w:r>
        <w:t>the</w:t>
      </w:r>
      <w:proofErr w:type="spellEnd"/>
      <w:r>
        <w:t xml:space="preserve"> </w:t>
      </w:r>
      <w:proofErr w:type="spellStart"/>
      <w:r>
        <w:t>statement</w:t>
      </w:r>
      <w:proofErr w:type="spellEnd"/>
      <w:r>
        <w:t xml:space="preserve">. </w:t>
      </w:r>
      <w:proofErr w:type="spellStart"/>
      <w:r>
        <w:t>Even</w:t>
      </w:r>
      <w:proofErr w:type="spellEnd"/>
      <w:r>
        <w:t xml:space="preserve"> </w:t>
      </w:r>
      <w:proofErr w:type="spellStart"/>
      <w:r>
        <w:t>none</w:t>
      </w:r>
      <w:proofErr w:type="spellEnd"/>
      <w:r>
        <w:t xml:space="preserve"> </w:t>
      </w:r>
      <w:proofErr w:type="spellStart"/>
      <w:r>
        <w:t>of</w:t>
      </w:r>
      <w:proofErr w:type="spellEnd"/>
      <w:r>
        <w:t xml:space="preserve"> </w:t>
      </w:r>
      <w:proofErr w:type="spellStart"/>
      <w:r>
        <w:t>the</w:t>
      </w:r>
      <w:proofErr w:type="spellEnd"/>
      <w:r>
        <w:t xml:space="preserve"> 4 </w:t>
      </w:r>
      <w:proofErr w:type="spellStart"/>
      <w:r>
        <w:t>respondents</w:t>
      </w:r>
      <w:proofErr w:type="spellEnd"/>
      <w:r>
        <w:t xml:space="preserve"> </w:t>
      </w:r>
      <w:proofErr w:type="spellStart"/>
      <w:r>
        <w:t>from</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could</w:t>
      </w:r>
      <w:proofErr w:type="spellEnd"/>
      <w:r>
        <w:t xml:space="preserve"> </w:t>
      </w:r>
      <w:proofErr w:type="spellStart"/>
      <w:r>
        <w:t>fully</w:t>
      </w:r>
      <w:proofErr w:type="spellEnd"/>
      <w:r>
        <w:t xml:space="preserve"> </w:t>
      </w:r>
      <w:proofErr w:type="spellStart"/>
      <w:r>
        <w:t>agree</w:t>
      </w:r>
      <w:proofErr w:type="spellEnd"/>
      <w:r>
        <w:t xml:space="preserve"> </w:t>
      </w:r>
      <w:proofErr w:type="spellStart"/>
      <w:r>
        <w:t>that</w:t>
      </w:r>
      <w:proofErr w:type="spellEnd"/>
      <w:r>
        <w:t xml:space="preserve"> </w:t>
      </w:r>
      <w:proofErr w:type="spellStart"/>
      <w:r>
        <w:t>the</w:t>
      </w:r>
      <w:proofErr w:type="spellEnd"/>
      <w:r>
        <w:t xml:space="preserve"> </w:t>
      </w:r>
      <w:proofErr w:type="spellStart"/>
      <w:r>
        <w:t>supplementary</w:t>
      </w:r>
      <w:proofErr w:type="spellEnd"/>
      <w:r>
        <w:t xml:space="preserve"> </w:t>
      </w:r>
      <w:proofErr w:type="spellStart"/>
      <w:r>
        <w:t>programmes</w:t>
      </w:r>
      <w:proofErr w:type="spellEnd"/>
      <w:r>
        <w:t xml:space="preserve"> </w:t>
      </w:r>
      <w:proofErr w:type="spellStart"/>
      <w:r>
        <w:t>had</w:t>
      </w:r>
      <w:proofErr w:type="spellEnd"/>
      <w:r>
        <w:t xml:space="preserve"> </w:t>
      </w:r>
      <w:proofErr w:type="spellStart"/>
      <w:r>
        <w:t>been</w:t>
      </w:r>
      <w:proofErr w:type="spellEnd"/>
      <w:r>
        <w:t xml:space="preserve"> </w:t>
      </w:r>
      <w:proofErr w:type="spellStart"/>
      <w:r>
        <w:t>identified</w:t>
      </w:r>
      <w:proofErr w:type="spellEnd"/>
      <w:r>
        <w:t xml:space="preserve"> </w:t>
      </w:r>
      <w:proofErr w:type="spellStart"/>
      <w:r>
        <w:t>and</w:t>
      </w:r>
      <w:proofErr w:type="spellEnd"/>
      <w:r>
        <w:t xml:space="preserve"> </w:t>
      </w:r>
      <w:proofErr w:type="spellStart"/>
      <w:r>
        <w:t>implemented</w:t>
      </w:r>
      <w:proofErr w:type="spellEnd"/>
      <w:r>
        <w:t xml:space="preserve"> </w:t>
      </w:r>
      <w:proofErr w:type="spellStart"/>
      <w:r>
        <w:t>in</w:t>
      </w:r>
      <w:proofErr w:type="spellEnd"/>
      <w:r>
        <w:t xml:space="preserve"> </w:t>
      </w:r>
      <w:proofErr w:type="spellStart"/>
      <w:r>
        <w:t>an</w:t>
      </w:r>
      <w:proofErr w:type="spellEnd"/>
      <w:r>
        <w:t xml:space="preserve"> </w:t>
      </w:r>
      <w:proofErr w:type="spellStart"/>
      <w:r>
        <w:t>open</w:t>
      </w:r>
      <w:proofErr w:type="spellEnd"/>
      <w:r>
        <w:t xml:space="preserve">, </w:t>
      </w:r>
      <w:proofErr w:type="spellStart"/>
      <w:r>
        <w:t>transparent</w:t>
      </w:r>
      <w:proofErr w:type="spellEnd"/>
      <w:r>
        <w:t xml:space="preserve"> </w:t>
      </w:r>
      <w:proofErr w:type="spellStart"/>
      <w:r>
        <w:t>and</w:t>
      </w:r>
      <w:proofErr w:type="spellEnd"/>
      <w:r>
        <w:t xml:space="preserve"> </w:t>
      </w:r>
      <w:proofErr w:type="spellStart"/>
      <w:r>
        <w:t>efficient</w:t>
      </w:r>
      <w:proofErr w:type="spellEnd"/>
      <w:r>
        <w:t xml:space="preserve"> </w:t>
      </w:r>
      <w:proofErr w:type="spellStart"/>
      <w:r>
        <w:t>way</w:t>
      </w:r>
      <w:proofErr w:type="spellEnd"/>
      <w:r>
        <w:t>.</w:t>
      </w:r>
    </w:p>
    <w:p w:rsidRPr="00BB2EAF" w:rsidR="000E4CB2" w:rsidP="000E4CB2" w:rsidRDefault="000E4CB2" w14:paraId="232AECBB" w14:textId="77777777"/>
    <w:p w:rsidRPr="00BB2EAF" w:rsidR="000E4CB2" w:rsidP="000E4CB2" w:rsidRDefault="000E4CB2" w14:paraId="40C88140" w14:textId="77777777">
      <w:proofErr w:type="spellStart"/>
      <w:r>
        <w:t>Regarding</w:t>
      </w:r>
      <w:proofErr w:type="spellEnd"/>
      <w:r>
        <w:t xml:space="preserve"> </w:t>
      </w:r>
      <w:proofErr w:type="spellStart"/>
      <w:r>
        <w:t>the</w:t>
      </w:r>
      <w:proofErr w:type="spellEnd"/>
      <w:r>
        <w:t xml:space="preserve"> </w:t>
      </w:r>
      <w:proofErr w:type="spellStart"/>
      <w:r>
        <w:rPr>
          <w:u w:val="single"/>
        </w:rPr>
        <w:t>balance</w:t>
      </w:r>
      <w:proofErr w:type="spellEnd"/>
      <w:r>
        <w:rPr>
          <w:u w:val="single"/>
        </w:rPr>
        <w:t xml:space="preserve"> </w:t>
      </w:r>
      <w:proofErr w:type="spellStart"/>
      <w:r>
        <w:rPr>
          <w:u w:val="single"/>
        </w:rPr>
        <w:t>between</w:t>
      </w:r>
      <w:proofErr w:type="spellEnd"/>
      <w:r>
        <w:rPr>
          <w:u w:val="single"/>
        </w:rPr>
        <w:t xml:space="preserve"> </w:t>
      </w:r>
      <w:proofErr w:type="spellStart"/>
      <w:r>
        <w:rPr>
          <w:u w:val="single"/>
        </w:rPr>
        <w:t>small</w:t>
      </w:r>
      <w:proofErr w:type="spellEnd"/>
      <w:r>
        <w:rPr>
          <w:u w:val="single"/>
        </w:rPr>
        <w:t xml:space="preserve"> </w:t>
      </w:r>
      <w:proofErr w:type="spellStart"/>
      <w:r>
        <w:rPr>
          <w:u w:val="single"/>
        </w:rPr>
        <w:t>and</w:t>
      </w:r>
      <w:proofErr w:type="spellEnd"/>
      <w:r>
        <w:rPr>
          <w:u w:val="single"/>
        </w:rPr>
        <w:t xml:space="preserve"> </w:t>
      </w:r>
      <w:proofErr w:type="spellStart"/>
      <w:r>
        <w:rPr>
          <w:u w:val="single"/>
        </w:rPr>
        <w:t>large</w:t>
      </w:r>
      <w:proofErr w:type="spellEnd"/>
      <w:r>
        <w:rPr>
          <w:u w:val="single"/>
        </w:rPr>
        <w:t xml:space="preserve"> </w:t>
      </w:r>
      <w:proofErr w:type="spellStart"/>
      <w:r>
        <w:rPr>
          <w:u w:val="single"/>
        </w:rPr>
        <w:t>projects</w:t>
      </w:r>
      <w:proofErr w:type="spellEnd"/>
      <w:r>
        <w:rPr>
          <w:u w:val="single"/>
        </w:rPr>
        <w:t xml:space="preserve"> – </w:t>
      </w:r>
      <w:proofErr w:type="spellStart"/>
      <w:r>
        <w:rPr>
          <w:u w:val="single"/>
        </w:rPr>
        <w:t>particularly</w:t>
      </w:r>
      <w:proofErr w:type="spellEnd"/>
      <w:r>
        <w:rPr>
          <w:u w:val="single"/>
        </w:rPr>
        <w:t xml:space="preserve"> </w:t>
      </w:r>
      <w:proofErr w:type="spellStart"/>
      <w:r>
        <w:rPr>
          <w:u w:val="single"/>
        </w:rPr>
        <w:t>in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Industrial</w:t>
      </w:r>
      <w:proofErr w:type="spellEnd"/>
      <w:r>
        <w:rPr>
          <w:u w:val="single"/>
        </w:rPr>
        <w:t xml:space="preserve"> </w:t>
      </w:r>
      <w:proofErr w:type="spellStart"/>
      <w:r>
        <w:rPr>
          <w:u w:val="single"/>
        </w:rPr>
        <w:t>Leadership</w:t>
      </w:r>
      <w:proofErr w:type="spellEnd"/>
      <w:r>
        <w:rPr>
          <w:u w:val="single"/>
        </w:rPr>
        <w:t xml:space="preserve"> </w:t>
      </w:r>
      <w:proofErr w:type="spellStart"/>
      <w:r>
        <w:rPr>
          <w:u w:val="single"/>
        </w:rPr>
        <w:t>and</w:t>
      </w:r>
      <w:proofErr w:type="spellEnd"/>
      <w:r>
        <w:rPr>
          <w:u w:val="single"/>
        </w:rPr>
        <w:t xml:space="preserve"> </w:t>
      </w:r>
      <w:proofErr w:type="spellStart"/>
      <w:r>
        <w:rPr>
          <w:u w:val="single"/>
        </w:rPr>
        <w:t>Societal</w:t>
      </w:r>
      <w:proofErr w:type="spellEnd"/>
      <w:r>
        <w:rPr>
          <w:u w:val="single"/>
        </w:rPr>
        <w:t xml:space="preserve"> </w:t>
      </w:r>
      <w:proofErr w:type="spellStart"/>
      <w:r>
        <w:rPr>
          <w:u w:val="single"/>
        </w:rPr>
        <w:t>Challenges</w:t>
      </w:r>
      <w:proofErr w:type="spellEnd"/>
      <w:r>
        <w:rPr>
          <w:u w:val="single"/>
        </w:rPr>
        <w:t xml:space="preserve"> </w:t>
      </w:r>
      <w:proofErr w:type="spellStart"/>
      <w:r>
        <w:rPr>
          <w:u w:val="single"/>
        </w:rPr>
        <w:t>clusters</w:t>
      </w:r>
      <w:proofErr w:type="spellEnd"/>
      <w:r>
        <w:t xml:space="preserve"> (</w:t>
      </w:r>
      <w:proofErr w:type="spellStart"/>
      <w:r>
        <w:rPr>
          <w:b/>
        </w:rPr>
        <w:t>question</w:t>
      </w:r>
      <w:proofErr w:type="spellEnd"/>
      <w:r>
        <w:rPr>
          <w:b/>
        </w:rPr>
        <w:t xml:space="preserve"> 7</w:t>
      </w:r>
      <w:r>
        <w:t xml:space="preserve">), </w:t>
      </w:r>
      <w:proofErr w:type="spellStart"/>
      <w:r>
        <w:t>the</w:t>
      </w:r>
      <w:proofErr w:type="spellEnd"/>
      <w:r>
        <w:t xml:space="preserve"> </w:t>
      </w:r>
      <w:proofErr w:type="spellStart"/>
      <w:r>
        <w:t>vast</w:t>
      </w:r>
      <w:proofErr w:type="spellEnd"/>
      <w:r>
        <w:t xml:space="preserve"> </w:t>
      </w:r>
      <w:proofErr w:type="spellStart"/>
      <w:r>
        <w:t>majority</w:t>
      </w:r>
      <w:proofErr w:type="spellEnd"/>
      <w:r>
        <w:t xml:space="preserve"> (54%) </w:t>
      </w:r>
      <w:proofErr w:type="spellStart"/>
      <w:r>
        <w:t>found</w:t>
      </w:r>
      <w:proofErr w:type="spellEnd"/>
      <w:r>
        <w:t xml:space="preserve"> </w:t>
      </w:r>
      <w:proofErr w:type="spellStart"/>
      <w:r>
        <w:t>that</w:t>
      </w:r>
      <w:proofErr w:type="spellEnd"/>
      <w:r>
        <w:t xml:space="preserve"> </w:t>
      </w:r>
      <w:proofErr w:type="spellStart"/>
      <w:r>
        <w:t>it</w:t>
      </w:r>
      <w:proofErr w:type="spellEnd"/>
      <w:r>
        <w:t xml:space="preserve"> </w:t>
      </w:r>
      <w:proofErr w:type="spellStart"/>
      <w:r>
        <w:t>had</w:t>
      </w:r>
      <w:proofErr w:type="spellEnd"/>
      <w:r>
        <w:t xml:space="preserve"> </w:t>
      </w:r>
      <w:proofErr w:type="spellStart"/>
      <w:r>
        <w:t>been</w:t>
      </w:r>
      <w:proofErr w:type="spellEnd"/>
      <w:r>
        <w:t xml:space="preserve"> "</w:t>
      </w:r>
      <w:proofErr w:type="spellStart"/>
      <w:r>
        <w:t>excessively</w:t>
      </w:r>
      <w:proofErr w:type="spellEnd"/>
      <w:r>
        <w:t xml:space="preserve"> </w:t>
      </w:r>
      <w:proofErr w:type="spellStart"/>
      <w:r>
        <w:lastRenderedPageBreak/>
        <w:t>biased</w:t>
      </w:r>
      <w:proofErr w:type="spellEnd"/>
      <w:r>
        <w:t xml:space="preserve"> </w:t>
      </w:r>
      <w:proofErr w:type="spellStart"/>
      <w:r>
        <w:t>towards</w:t>
      </w:r>
      <w:proofErr w:type="spellEnd"/>
      <w:r>
        <w:t xml:space="preserve"> </w:t>
      </w:r>
      <w:proofErr w:type="spellStart"/>
      <w:r>
        <w:t>bigger</w:t>
      </w:r>
      <w:proofErr w:type="spellEnd"/>
      <w:r>
        <w:t xml:space="preserve"> </w:t>
      </w:r>
      <w:proofErr w:type="spellStart"/>
      <w:r>
        <w:t>projects</w:t>
      </w:r>
      <w:proofErr w:type="spellEnd"/>
      <w:r>
        <w:t xml:space="preserve">", </w:t>
      </w:r>
      <w:proofErr w:type="spellStart"/>
      <w:r>
        <w:t>while</w:t>
      </w:r>
      <w:proofErr w:type="spellEnd"/>
      <w:r>
        <w:t xml:space="preserve"> 28% </w:t>
      </w:r>
      <w:proofErr w:type="spellStart"/>
      <w:r>
        <w:t>found</w:t>
      </w:r>
      <w:proofErr w:type="spellEnd"/>
      <w:r>
        <w:t xml:space="preserve"> </w:t>
      </w:r>
      <w:proofErr w:type="spellStart"/>
      <w:r>
        <w:t>it</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appropriate</w:t>
      </w:r>
      <w:proofErr w:type="spellEnd"/>
      <w:r>
        <w:t xml:space="preserve">" </w:t>
      </w:r>
      <w:proofErr w:type="spellStart"/>
      <w:r>
        <w:t>and</w:t>
      </w:r>
      <w:proofErr w:type="spellEnd"/>
      <w:r>
        <w:t xml:space="preserve"> 18% </w:t>
      </w:r>
      <w:proofErr w:type="spellStart"/>
      <w:r>
        <w:t>were</w:t>
      </w:r>
      <w:proofErr w:type="spellEnd"/>
      <w:r>
        <w:t xml:space="preserve"> "</w:t>
      </w:r>
      <w:proofErr w:type="spellStart"/>
      <w:r>
        <w:t>unsure</w:t>
      </w:r>
      <w:proofErr w:type="spellEnd"/>
      <w:r>
        <w:t>".</w:t>
      </w:r>
    </w:p>
    <w:p w:rsidRPr="00BB2EAF" w:rsidR="000E4CB2" w:rsidP="000E4CB2" w:rsidRDefault="000E4CB2" w14:paraId="67133A61" w14:textId="77777777"/>
    <w:p w:rsidRPr="00BB2EAF" w:rsidR="000E4CB2" w:rsidP="000E4CB2" w:rsidRDefault="000E4CB2" w14:paraId="67B39C0A" w14:textId="77777777">
      <w:r>
        <w:rPr>
          <w:noProof/>
        </w:rPr>
        <w:drawing>
          <wp:inline distT="0" distB="0" distL="0" distR="0" wp14:anchorId="29E8A7D0" wp14:editId="5D7A96D9">
            <wp:extent cx="5746750" cy="2146300"/>
            <wp:effectExtent l="0" t="0" r="6350" b="6350"/>
            <wp:docPr id="39" name="Chart 39">
              <a:extLst xmlns:a="http://schemas.openxmlformats.org/drawingml/2006/main">
                <a:ext uri="{FF2B5EF4-FFF2-40B4-BE49-F238E27FC236}">
                  <a16:creationId xmlns:a16="http://schemas.microsoft.com/office/drawing/2014/main" id="{837C2104-58E2-4856-B1CF-D97BA9FB44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Pr="00BB2EAF" w:rsidR="000E4CB2" w:rsidP="000E4CB2" w:rsidRDefault="000E4CB2" w14:paraId="70760EAF" w14:textId="77777777"/>
    <w:p w:rsidRPr="00BB2EAF" w:rsidR="000E4CB2" w:rsidP="000E4CB2" w:rsidRDefault="000E4CB2" w14:paraId="7C1E54B8" w14:textId="77777777">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countries</w:t>
      </w:r>
      <w:proofErr w:type="spellEnd"/>
      <w:r>
        <w:t xml:space="preserve">, </w:t>
      </w:r>
      <w:proofErr w:type="spellStart"/>
      <w:r>
        <w:t>all</w:t>
      </w:r>
      <w:proofErr w:type="spellEnd"/>
      <w:r>
        <w:t xml:space="preserve"> </w:t>
      </w:r>
      <w:proofErr w:type="spellStart"/>
      <w:r>
        <w:t>the</w:t>
      </w:r>
      <w:proofErr w:type="spellEnd"/>
      <w:r>
        <w:t xml:space="preserve"> </w:t>
      </w:r>
      <w:proofErr w:type="spellStart"/>
      <w:r>
        <w:t>countries</w:t>
      </w:r>
      <w:proofErr w:type="spellEnd"/>
      <w:r>
        <w:t xml:space="preserve"> </w:t>
      </w:r>
      <w:proofErr w:type="spellStart"/>
      <w:r>
        <w:t>surveyed</w:t>
      </w:r>
      <w:proofErr w:type="spellEnd"/>
      <w:r>
        <w:t xml:space="preserve"> </w:t>
      </w:r>
      <w:proofErr w:type="spellStart"/>
      <w:r>
        <w:t>except</w:t>
      </w:r>
      <w:proofErr w:type="spellEnd"/>
      <w:r>
        <w:t xml:space="preserve"> </w:t>
      </w:r>
      <w:proofErr w:type="spellStart"/>
      <w:r>
        <w:t>for</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mirrored</w:t>
      </w:r>
      <w:proofErr w:type="spellEnd"/>
      <w:r>
        <w:t xml:space="preserve"> </w:t>
      </w:r>
      <w:proofErr w:type="spellStart"/>
      <w:r>
        <w:t>the</w:t>
      </w:r>
      <w:proofErr w:type="spellEnd"/>
      <w:r>
        <w:t xml:space="preserve"> </w:t>
      </w:r>
      <w:proofErr w:type="spellStart"/>
      <w:r>
        <w:t>above</w:t>
      </w:r>
      <w:proofErr w:type="spellEnd"/>
      <w:r>
        <w:t xml:space="preserve"> </w:t>
      </w:r>
      <w:proofErr w:type="spellStart"/>
      <w:r>
        <w:t>views</w:t>
      </w:r>
      <w:proofErr w:type="spellEnd"/>
      <w:r>
        <w:t xml:space="preserve">. </w:t>
      </w:r>
      <w:proofErr w:type="spellStart"/>
      <w:r>
        <w:t>Specifically</w:t>
      </w:r>
      <w:proofErr w:type="spellEnd"/>
      <w:r>
        <w:t xml:space="preserve">, 62% </w:t>
      </w:r>
      <w:proofErr w:type="spellStart"/>
      <w:r>
        <w:t>of</w:t>
      </w:r>
      <w:proofErr w:type="spellEnd"/>
      <w:r>
        <w:t xml:space="preserve"> </w:t>
      </w:r>
      <w:proofErr w:type="spellStart"/>
      <w:r>
        <w:t>respondents</w:t>
      </w:r>
      <w:proofErr w:type="spellEnd"/>
      <w:r>
        <w:t xml:space="preserve"> </w:t>
      </w:r>
      <w:proofErr w:type="spellStart"/>
      <w:r>
        <w:t>in</w:t>
      </w:r>
      <w:proofErr w:type="spellEnd"/>
      <w:r>
        <w:t xml:space="preserve"> </w:t>
      </w:r>
      <w:proofErr w:type="spellStart"/>
      <w:r>
        <w:t>Croatia</w:t>
      </w:r>
      <w:proofErr w:type="spellEnd"/>
      <w:r>
        <w:t xml:space="preserve">, 50% </w:t>
      </w:r>
      <w:proofErr w:type="spellStart"/>
      <w:r>
        <w:t>in</w:t>
      </w:r>
      <w:proofErr w:type="spellEnd"/>
      <w:r>
        <w:t xml:space="preserve"> </w:t>
      </w:r>
      <w:proofErr w:type="spellStart"/>
      <w:r>
        <w:t>Latvia</w:t>
      </w:r>
      <w:proofErr w:type="spellEnd"/>
      <w:r>
        <w:t xml:space="preserve"> </w:t>
      </w:r>
      <w:proofErr w:type="spellStart"/>
      <w:r>
        <w:t>and</w:t>
      </w:r>
      <w:proofErr w:type="spellEnd"/>
      <w:r>
        <w:t xml:space="preserve"> 55% </w:t>
      </w:r>
      <w:proofErr w:type="spellStart"/>
      <w:r>
        <w:t>in</w:t>
      </w:r>
      <w:proofErr w:type="spellEnd"/>
      <w:r>
        <w:t xml:space="preserve"> </w:t>
      </w:r>
      <w:proofErr w:type="spellStart"/>
      <w:r>
        <w:t>Portugal</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the</w:t>
      </w:r>
      <w:proofErr w:type="spellEnd"/>
      <w:r>
        <w:t xml:space="preserve"> </w:t>
      </w:r>
      <w:proofErr w:type="spellStart"/>
      <w:r>
        <w:t>balance</w:t>
      </w:r>
      <w:proofErr w:type="spellEnd"/>
      <w:r>
        <w:t xml:space="preserve"> </w:t>
      </w:r>
      <w:proofErr w:type="spellStart"/>
      <w:r>
        <w:t>between</w:t>
      </w:r>
      <w:proofErr w:type="spellEnd"/>
      <w:r>
        <w:t xml:space="preserve"> </w:t>
      </w:r>
      <w:proofErr w:type="spellStart"/>
      <w:r>
        <w:t>small</w:t>
      </w:r>
      <w:proofErr w:type="spellEnd"/>
      <w:r>
        <w:t xml:space="preserve"> </w:t>
      </w:r>
      <w:proofErr w:type="spellStart"/>
      <w:r>
        <w:t>and</w:t>
      </w:r>
      <w:proofErr w:type="spellEnd"/>
      <w:r>
        <w:t xml:space="preserve"> </w:t>
      </w:r>
      <w:proofErr w:type="spellStart"/>
      <w:r>
        <w:t>large</w:t>
      </w:r>
      <w:proofErr w:type="spellEnd"/>
      <w:r>
        <w:t xml:space="preserve"> </w:t>
      </w:r>
      <w:proofErr w:type="spellStart"/>
      <w:r>
        <w:t>projects</w:t>
      </w:r>
      <w:proofErr w:type="spellEnd"/>
      <w:r>
        <w:t xml:space="preserve"> </w:t>
      </w:r>
      <w:proofErr w:type="spellStart"/>
      <w:r>
        <w:t>in</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excessively</w:t>
      </w:r>
      <w:proofErr w:type="spellEnd"/>
      <w:r>
        <w:t xml:space="preserve"> </w:t>
      </w:r>
      <w:proofErr w:type="spellStart"/>
      <w:r>
        <w:t>biased</w:t>
      </w:r>
      <w:proofErr w:type="spellEnd"/>
      <w:r>
        <w:t xml:space="preserve"> </w:t>
      </w:r>
      <w:proofErr w:type="spellStart"/>
      <w:r>
        <w:t>towards</w:t>
      </w:r>
      <w:proofErr w:type="spellEnd"/>
      <w:r>
        <w:t xml:space="preserve"> </w:t>
      </w:r>
      <w:proofErr w:type="spellStart"/>
      <w:r>
        <w:t>bigger</w:t>
      </w:r>
      <w:proofErr w:type="spellEnd"/>
      <w:r>
        <w:t xml:space="preserve"> </w:t>
      </w:r>
      <w:proofErr w:type="spellStart"/>
      <w:r>
        <w:t>projects</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equally</w:t>
      </w:r>
      <w:proofErr w:type="spellEnd"/>
      <w:r>
        <w:t xml:space="preserve"> </w:t>
      </w:r>
      <w:proofErr w:type="spellStart"/>
      <w:r>
        <w:t>split</w:t>
      </w:r>
      <w:proofErr w:type="spellEnd"/>
      <w:r>
        <w:t xml:space="preserve"> </w:t>
      </w:r>
      <w:proofErr w:type="spellStart"/>
      <w:r>
        <w:t>between</w:t>
      </w:r>
      <w:proofErr w:type="spellEnd"/>
      <w:r>
        <w:t xml:space="preserve"> "</w:t>
      </w:r>
      <w:proofErr w:type="spellStart"/>
      <w:r>
        <w:t>appropriate</w:t>
      </w:r>
      <w:proofErr w:type="spellEnd"/>
      <w:r>
        <w:t xml:space="preserve">" </w:t>
      </w:r>
      <w:proofErr w:type="spellStart"/>
      <w:r>
        <w:t>and</w:t>
      </w:r>
      <w:proofErr w:type="spellEnd"/>
      <w:r>
        <w:t xml:space="preserve"> "</w:t>
      </w:r>
      <w:proofErr w:type="spellStart"/>
      <w:r>
        <w:t>excessively</w:t>
      </w:r>
      <w:proofErr w:type="spellEnd"/>
      <w:r>
        <w:t xml:space="preserve"> </w:t>
      </w:r>
      <w:proofErr w:type="spellStart"/>
      <w:r>
        <w:t>biased</w:t>
      </w:r>
      <w:proofErr w:type="spellEnd"/>
      <w:r>
        <w:t xml:space="preserve"> </w:t>
      </w:r>
      <w:proofErr w:type="spellStart"/>
      <w:r>
        <w:t>towards</w:t>
      </w:r>
      <w:proofErr w:type="spellEnd"/>
      <w:r>
        <w:t xml:space="preserve"> </w:t>
      </w:r>
      <w:proofErr w:type="spellStart"/>
      <w:r>
        <w:t>bigger</w:t>
      </w:r>
      <w:proofErr w:type="spellEnd"/>
      <w:r>
        <w:t xml:space="preserve"> </w:t>
      </w:r>
      <w:proofErr w:type="spellStart"/>
      <w:r>
        <w:t>projects</w:t>
      </w:r>
      <w:proofErr w:type="spellEnd"/>
      <w:r>
        <w:t xml:space="preserve">" (44% </w:t>
      </w:r>
      <w:proofErr w:type="spellStart"/>
      <w:r>
        <w:t>each</w:t>
      </w:r>
      <w:proofErr w:type="spellEnd"/>
      <w:r>
        <w:t xml:space="preserve">). </w:t>
      </w:r>
      <w:proofErr w:type="spellStart"/>
      <w:r>
        <w:t>Those</w:t>
      </w:r>
      <w:proofErr w:type="spellEnd"/>
      <w:r>
        <w:t xml:space="preserve"> </w:t>
      </w:r>
      <w:proofErr w:type="spellStart"/>
      <w:r>
        <w:t>respondents</w:t>
      </w:r>
      <w:proofErr w:type="spellEnd"/>
      <w:r>
        <w:t xml:space="preserve"> </w:t>
      </w:r>
      <w:proofErr w:type="spellStart"/>
      <w:r>
        <w:t>who</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the</w:t>
      </w:r>
      <w:proofErr w:type="spellEnd"/>
      <w:r>
        <w:t xml:space="preserve"> </w:t>
      </w:r>
      <w:proofErr w:type="spellStart"/>
      <w:r>
        <w:t>balance</w:t>
      </w:r>
      <w:proofErr w:type="spellEnd"/>
      <w:r>
        <w:t xml:space="preserve"> </w:t>
      </w:r>
      <w:proofErr w:type="spellStart"/>
      <w:r>
        <w:t>between</w:t>
      </w:r>
      <w:proofErr w:type="spellEnd"/>
      <w:r>
        <w:t xml:space="preserve"> </w:t>
      </w:r>
      <w:proofErr w:type="spellStart"/>
      <w:r>
        <w:t>small</w:t>
      </w:r>
      <w:proofErr w:type="spellEnd"/>
      <w:r>
        <w:t xml:space="preserve"> </w:t>
      </w:r>
      <w:proofErr w:type="spellStart"/>
      <w:r>
        <w:t>and</w:t>
      </w:r>
      <w:proofErr w:type="spellEnd"/>
      <w:r>
        <w:t xml:space="preserve"> </w:t>
      </w:r>
      <w:proofErr w:type="spellStart"/>
      <w:r>
        <w:t>large</w:t>
      </w:r>
      <w:proofErr w:type="spellEnd"/>
      <w:r>
        <w:t xml:space="preserve"> </w:t>
      </w:r>
      <w:proofErr w:type="spellStart"/>
      <w:r>
        <w:t>projects</w:t>
      </w:r>
      <w:proofErr w:type="spellEnd"/>
      <w:r>
        <w:t xml:space="preserve"> </w:t>
      </w:r>
      <w:proofErr w:type="spellStart"/>
      <w:r>
        <w:t>in</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appropriate</w:t>
      </w:r>
      <w:proofErr w:type="spellEnd"/>
      <w:r>
        <w:t xml:space="preserve">" </w:t>
      </w:r>
      <w:proofErr w:type="spellStart"/>
      <w:r>
        <w:t>represented</w:t>
      </w:r>
      <w:proofErr w:type="spellEnd"/>
      <w:r>
        <w:t xml:space="preserve"> 15% </w:t>
      </w:r>
      <w:proofErr w:type="spellStart"/>
      <w:r>
        <w:t>in</w:t>
      </w:r>
      <w:proofErr w:type="spellEnd"/>
      <w:r>
        <w:t xml:space="preserve"> </w:t>
      </w:r>
      <w:proofErr w:type="spellStart"/>
      <w:r>
        <w:t>Croatia</w:t>
      </w:r>
      <w:proofErr w:type="spellEnd"/>
      <w:r>
        <w:t xml:space="preserve">, 33% </w:t>
      </w:r>
      <w:proofErr w:type="spellStart"/>
      <w:r>
        <w:t>in</w:t>
      </w:r>
      <w:proofErr w:type="spellEnd"/>
      <w:r>
        <w:t xml:space="preserve"> </w:t>
      </w:r>
      <w:proofErr w:type="spellStart"/>
      <w:r>
        <w:t>Latvia</w:t>
      </w:r>
      <w:proofErr w:type="spellEnd"/>
      <w:r>
        <w:t xml:space="preserve"> </w:t>
      </w:r>
      <w:proofErr w:type="spellStart"/>
      <w:r>
        <w:t>and</w:t>
      </w:r>
      <w:proofErr w:type="spellEnd"/>
      <w:r>
        <w:t xml:space="preserve"> 27% </w:t>
      </w:r>
      <w:proofErr w:type="spellStart"/>
      <w:r>
        <w:t>in</w:t>
      </w:r>
      <w:proofErr w:type="spellEnd"/>
      <w:r>
        <w:t xml:space="preserve"> </w:t>
      </w:r>
      <w:proofErr w:type="spellStart"/>
      <w:r>
        <w:t>Portugal</w:t>
      </w:r>
      <w:proofErr w:type="spellEnd"/>
      <w:r>
        <w:t>.</w:t>
      </w:r>
    </w:p>
    <w:p w:rsidRPr="00BB2EAF" w:rsidR="000E4CB2" w:rsidP="000E4CB2" w:rsidRDefault="000E4CB2" w14:paraId="32A50E81" w14:textId="77777777"/>
    <w:p w:rsidRPr="00BB2EAF" w:rsidR="000E4CB2" w:rsidP="000E4CB2" w:rsidRDefault="000E4CB2" w14:paraId="012A47DA" w14:textId="77777777">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categories</w:t>
      </w:r>
      <w:proofErr w:type="spellEnd"/>
      <w:r>
        <w:t xml:space="preserve">, </w:t>
      </w:r>
      <w:proofErr w:type="spellStart"/>
      <w:r>
        <w:t>most</w:t>
      </w:r>
      <w:proofErr w:type="spellEnd"/>
      <w:r>
        <w:t xml:space="preserve"> </w:t>
      </w:r>
      <w:proofErr w:type="spellStart"/>
      <w:r>
        <w:t>respondents</w:t>
      </w:r>
      <w:proofErr w:type="spellEnd"/>
      <w:r>
        <w:t xml:space="preserve"> </w:t>
      </w:r>
      <w:proofErr w:type="spellStart"/>
      <w:r>
        <w:t>agreed</w:t>
      </w:r>
      <w:proofErr w:type="spellEnd"/>
      <w:r>
        <w:t xml:space="preserve"> </w:t>
      </w:r>
      <w:proofErr w:type="spellStart"/>
      <w:r>
        <w:t>that</w:t>
      </w:r>
      <w:proofErr w:type="spellEnd"/>
      <w:r>
        <w:t xml:space="preserve"> </w:t>
      </w:r>
      <w:proofErr w:type="spellStart"/>
      <w:r>
        <w:t>the</w:t>
      </w:r>
      <w:proofErr w:type="spellEnd"/>
      <w:r>
        <w:t xml:space="preserve"> </w:t>
      </w:r>
      <w:proofErr w:type="spellStart"/>
      <w:r>
        <w:t>balance</w:t>
      </w:r>
      <w:proofErr w:type="spellEnd"/>
      <w:r>
        <w:t xml:space="preserve"> </w:t>
      </w:r>
      <w:proofErr w:type="spellStart"/>
      <w:r>
        <w:t>between</w:t>
      </w:r>
      <w:proofErr w:type="spellEnd"/>
      <w:r>
        <w:t xml:space="preserve"> </w:t>
      </w:r>
      <w:proofErr w:type="spellStart"/>
      <w:r>
        <w:t>small</w:t>
      </w:r>
      <w:proofErr w:type="spellEnd"/>
      <w:r>
        <w:t xml:space="preserve"> </w:t>
      </w:r>
      <w:proofErr w:type="spellStart"/>
      <w:r>
        <w:t>and</w:t>
      </w:r>
      <w:proofErr w:type="spellEnd"/>
      <w:r>
        <w:t xml:space="preserve"> </w:t>
      </w:r>
      <w:proofErr w:type="spellStart"/>
      <w:r>
        <w:t>large</w:t>
      </w:r>
      <w:proofErr w:type="spellEnd"/>
      <w:r>
        <w:t xml:space="preserve"> </w:t>
      </w:r>
      <w:proofErr w:type="spellStart"/>
      <w:r>
        <w:t>projects</w:t>
      </w:r>
      <w:proofErr w:type="spellEnd"/>
      <w:r>
        <w:t xml:space="preserve"> </w:t>
      </w:r>
      <w:proofErr w:type="spellStart"/>
      <w:r>
        <w:t>in</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excessively</w:t>
      </w:r>
      <w:proofErr w:type="spellEnd"/>
      <w:r>
        <w:t xml:space="preserve"> </w:t>
      </w:r>
      <w:proofErr w:type="spellStart"/>
      <w:r>
        <w:t>biased</w:t>
      </w:r>
      <w:proofErr w:type="spellEnd"/>
      <w:r>
        <w:t xml:space="preserve"> </w:t>
      </w:r>
      <w:proofErr w:type="spellStart"/>
      <w:r>
        <w:t>towards</w:t>
      </w:r>
      <w:proofErr w:type="spellEnd"/>
      <w:r>
        <w:t xml:space="preserve"> </w:t>
      </w:r>
      <w:proofErr w:type="spellStart"/>
      <w:r>
        <w:t>bigger</w:t>
      </w:r>
      <w:proofErr w:type="spellEnd"/>
      <w:r>
        <w:t xml:space="preserve"> </w:t>
      </w:r>
      <w:proofErr w:type="spellStart"/>
      <w:r>
        <w:t>projects</w:t>
      </w:r>
      <w:proofErr w:type="spellEnd"/>
      <w:r>
        <w:t xml:space="preserve">" (41%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academia</w:t>
      </w:r>
      <w:proofErr w:type="spellEnd"/>
      <w:r>
        <w:t xml:space="preserve">, 75%, </w:t>
      </w:r>
      <w:proofErr w:type="spellStart"/>
      <w:r>
        <w:t>or</w:t>
      </w:r>
      <w:proofErr w:type="spellEnd"/>
      <w:r>
        <w:t xml:space="preserve"> 3,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authorities</w:t>
      </w:r>
      <w:proofErr w:type="spellEnd"/>
      <w:r>
        <w:t xml:space="preserve">, 50%, </w:t>
      </w:r>
      <w:proofErr w:type="spellStart"/>
      <w:r>
        <w:t>or</w:t>
      </w:r>
      <w:proofErr w:type="spellEnd"/>
      <w:r>
        <w:t xml:space="preserve"> 2,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business</w:t>
      </w:r>
      <w:proofErr w:type="spellEnd"/>
      <w:r>
        <w:t xml:space="preserve"> </w:t>
      </w:r>
      <w:proofErr w:type="spellStart"/>
      <w:r>
        <w:t>organisations</w:t>
      </w:r>
      <w:proofErr w:type="spellEnd"/>
      <w:r>
        <w:t xml:space="preserve">, </w:t>
      </w:r>
      <w:proofErr w:type="spellStart"/>
      <w:r>
        <w:t>and</w:t>
      </w:r>
      <w:proofErr w:type="spellEnd"/>
      <w:r>
        <w:t xml:space="preserve"> 75%, </w:t>
      </w:r>
      <w:proofErr w:type="spellStart"/>
      <w:r>
        <w:t>or</w:t>
      </w:r>
      <w:proofErr w:type="spellEnd"/>
      <w:r>
        <w:t xml:space="preserve"> 3,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w:t>
      </w:r>
    </w:p>
    <w:p w:rsidRPr="00BB2EAF" w:rsidR="000E4CB2" w:rsidP="000E4CB2" w:rsidRDefault="000E4CB2" w14:paraId="4E1339A1" w14:textId="77777777"/>
    <w:p w:rsidRPr="00BB2EAF" w:rsidR="000E4CB2" w:rsidP="000E4CB2" w:rsidRDefault="000E4CB2" w14:paraId="5296C19C" w14:textId="77777777">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the</w:t>
      </w:r>
      <w:proofErr w:type="spellEnd"/>
      <w:r>
        <w:t xml:space="preserve"> </w:t>
      </w:r>
      <w:proofErr w:type="spellStart"/>
      <w:r>
        <w:rPr>
          <w:u w:val="single"/>
        </w:rPr>
        <w:t>effectiveness</w:t>
      </w:r>
      <w:proofErr w:type="spellEnd"/>
      <w:r>
        <w:rPr>
          <w:u w:val="single"/>
        </w:rPr>
        <w:t xml:space="preserve"> </w:t>
      </w:r>
      <w:proofErr w:type="spellStart"/>
      <w:r>
        <w:rPr>
          <w:u w:val="single"/>
        </w:rPr>
        <w:t>of</w:t>
      </w:r>
      <w:proofErr w:type="spellEnd"/>
      <w:r>
        <w:rPr>
          <w:u w:val="single"/>
        </w:rPr>
        <w:t xml:space="preserve"> H2020 </w:t>
      </w:r>
      <w:proofErr w:type="spellStart"/>
      <w:r>
        <w:rPr>
          <w:u w:val="single"/>
        </w:rPr>
        <w:t>support</w:t>
      </w:r>
      <w:proofErr w:type="spellEnd"/>
      <w:r>
        <w:rPr>
          <w:u w:val="single"/>
        </w:rPr>
        <w:t xml:space="preserve"> </w:t>
      </w:r>
      <w:proofErr w:type="spellStart"/>
      <w:r>
        <w:rPr>
          <w:u w:val="single"/>
        </w:rPr>
        <w:t>for</w:t>
      </w:r>
      <w:proofErr w:type="spellEnd"/>
      <w:r>
        <w:rPr>
          <w:u w:val="single"/>
        </w:rPr>
        <w:t xml:space="preserve"> </w:t>
      </w:r>
      <w:proofErr w:type="spellStart"/>
      <w:r>
        <w:rPr>
          <w:u w:val="single"/>
        </w:rPr>
        <w:t>micro</w:t>
      </w:r>
      <w:proofErr w:type="spellEnd"/>
      <w:r>
        <w:rPr>
          <w:u w:val="single"/>
        </w:rPr>
        <w:t xml:space="preserve">-, </w:t>
      </w:r>
      <w:proofErr w:type="spellStart"/>
      <w:r>
        <w:rPr>
          <w:u w:val="single"/>
        </w:rPr>
        <w:t>small</w:t>
      </w:r>
      <w:proofErr w:type="spellEnd"/>
      <w:r>
        <w:rPr>
          <w:u w:val="single"/>
        </w:rPr>
        <w:t xml:space="preserve"> </w:t>
      </w:r>
      <w:proofErr w:type="spellStart"/>
      <w:r>
        <w:rPr>
          <w:u w:val="single"/>
        </w:rPr>
        <w:t>and</w:t>
      </w:r>
      <w:proofErr w:type="spellEnd"/>
      <w:r>
        <w:rPr>
          <w:u w:val="single"/>
        </w:rPr>
        <w:t xml:space="preserve"> </w:t>
      </w:r>
      <w:proofErr w:type="spellStart"/>
      <w:r>
        <w:rPr>
          <w:u w:val="single"/>
        </w:rPr>
        <w:t>medium-sized</w:t>
      </w:r>
      <w:proofErr w:type="spellEnd"/>
      <w:r>
        <w:rPr>
          <w:u w:val="single"/>
        </w:rPr>
        <w:t xml:space="preserve"> </w:t>
      </w:r>
      <w:proofErr w:type="spellStart"/>
      <w:r>
        <w:rPr>
          <w:u w:val="single"/>
        </w:rPr>
        <w:t>enterprises</w:t>
      </w:r>
      <w:proofErr w:type="spellEnd"/>
      <w:r>
        <w:rPr>
          <w:u w:val="single"/>
        </w:rPr>
        <w:t xml:space="preserve"> (</w:t>
      </w:r>
      <w:proofErr w:type="spellStart"/>
      <w:r>
        <w:rPr>
          <w:u w:val="single"/>
        </w:rPr>
        <w:t>MSMEs</w:t>
      </w:r>
      <w:proofErr w:type="spellEnd"/>
      <w:r>
        <w:rPr>
          <w:u w:val="single"/>
        </w:rPr>
        <w:t xml:space="preserve">) </w:t>
      </w:r>
      <w:proofErr w:type="spellStart"/>
      <w:r>
        <w:rPr>
          <w:u w:val="single"/>
        </w:rPr>
        <w:t>in</w:t>
      </w:r>
      <w:proofErr w:type="spellEnd"/>
      <w:r>
        <w:rPr>
          <w:u w:val="single"/>
        </w:rPr>
        <w:t xml:space="preserve"> </w:t>
      </w:r>
      <w:proofErr w:type="spellStart"/>
      <w:r>
        <w:rPr>
          <w:u w:val="single"/>
        </w:rPr>
        <w:t>various</w:t>
      </w:r>
      <w:proofErr w:type="spellEnd"/>
      <w:r>
        <w:rPr>
          <w:u w:val="single"/>
        </w:rPr>
        <w:t xml:space="preserve"> </w:t>
      </w:r>
      <w:proofErr w:type="spellStart"/>
      <w:r>
        <w:rPr>
          <w:u w:val="single"/>
        </w:rPr>
        <w:t>aspects</w:t>
      </w:r>
      <w:proofErr w:type="spellEnd"/>
      <w:r>
        <w:t xml:space="preserve"> (</w:t>
      </w:r>
      <w:proofErr w:type="spellStart"/>
      <w:r>
        <w:rPr>
          <w:b/>
        </w:rPr>
        <w:t>question</w:t>
      </w:r>
      <w:proofErr w:type="spellEnd"/>
      <w:r>
        <w:rPr>
          <w:b/>
        </w:rPr>
        <w:t xml:space="preserve"> 8</w:t>
      </w:r>
      <w:r>
        <w:t xml:space="preserve">), </w:t>
      </w:r>
      <w:proofErr w:type="spellStart"/>
      <w:r>
        <w:t>the</w:t>
      </w:r>
      <w:proofErr w:type="spellEnd"/>
      <w:r>
        <w:t xml:space="preserve"> </w:t>
      </w:r>
      <w:proofErr w:type="spellStart"/>
      <w:r>
        <w:t>vast</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opinion</w:t>
      </w:r>
      <w:proofErr w:type="spellEnd"/>
      <w:r>
        <w:t xml:space="preserve"> </w:t>
      </w:r>
      <w:proofErr w:type="spellStart"/>
      <w:r>
        <w:t>that</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aspects</w:t>
      </w:r>
      <w:proofErr w:type="spellEnd"/>
      <w:r>
        <w:t xml:space="preserve"> </w:t>
      </w:r>
      <w:proofErr w:type="spellStart"/>
      <w:r>
        <w:t>had</w:t>
      </w:r>
      <w:proofErr w:type="spellEnd"/>
      <w:r>
        <w:t xml:space="preserve"> </w:t>
      </w:r>
      <w:proofErr w:type="spellStart"/>
      <w:r>
        <w:t>been</w:t>
      </w:r>
      <w:proofErr w:type="spellEnd"/>
      <w:r>
        <w:t xml:space="preserve"> </w:t>
      </w:r>
      <w:proofErr w:type="spellStart"/>
      <w:r>
        <w:t>the</w:t>
      </w:r>
      <w:proofErr w:type="spellEnd"/>
      <w:r>
        <w:t xml:space="preserve"> </w:t>
      </w:r>
      <w:proofErr w:type="spellStart"/>
      <w:r>
        <w:t>most</w:t>
      </w:r>
      <w:proofErr w:type="spellEnd"/>
      <w:r>
        <w:t xml:space="preserve"> </w:t>
      </w:r>
      <w:proofErr w:type="spellStart"/>
      <w:r>
        <w:t>effective</w:t>
      </w:r>
      <w:proofErr w:type="spellEnd"/>
      <w:r>
        <w:t>:</w:t>
      </w:r>
    </w:p>
    <w:p w:rsidRPr="00BB2EAF" w:rsidR="000E4CB2" w:rsidP="000E4CB2" w:rsidRDefault="000E4CB2" w14:paraId="7C8E6718" w14:textId="77777777"/>
    <w:p w:rsidRPr="00BB2EAF" w:rsidR="000E4CB2" w:rsidP="000E4CB2" w:rsidRDefault="000E4CB2" w14:paraId="7E15F35C" w14:textId="77777777">
      <w:pPr>
        <w:pStyle w:val="ListParagraph"/>
        <w:numPr>
          <w:ilvl w:val="0"/>
          <w:numId w:val="7"/>
        </w:numPr>
        <w:overflowPunct/>
        <w:autoSpaceDE/>
        <w:autoSpaceDN/>
        <w:adjustRightInd/>
        <w:textAlignment w:val="auto"/>
      </w:pPr>
      <w:proofErr w:type="spellStart"/>
      <w:r>
        <w:t>appropriate</w:t>
      </w:r>
      <w:proofErr w:type="spellEnd"/>
      <w:r>
        <w:t xml:space="preserve"> </w:t>
      </w:r>
      <w:proofErr w:type="spellStart"/>
      <w:r>
        <w:t>funding</w:t>
      </w:r>
      <w:proofErr w:type="spellEnd"/>
      <w:r>
        <w:t xml:space="preserve"> </w:t>
      </w:r>
      <w:proofErr w:type="spellStart"/>
      <w:r>
        <w:t>instruments</w:t>
      </w:r>
      <w:proofErr w:type="spellEnd"/>
      <w:r>
        <w:t xml:space="preserve"> (21%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31% </w:t>
      </w:r>
      <w:proofErr w:type="spellStart"/>
      <w:r>
        <w:t>for</w:t>
      </w:r>
      <w:proofErr w:type="spellEnd"/>
      <w:r>
        <w:t xml:space="preserve"> "</w:t>
      </w:r>
      <w:proofErr w:type="spellStart"/>
      <w:r>
        <w:t>moderately</w:t>
      </w:r>
      <w:proofErr w:type="spellEnd"/>
      <w:r>
        <w:t xml:space="preserve"> </w:t>
      </w:r>
      <w:proofErr w:type="spellStart"/>
      <w:r>
        <w:t>effective</w:t>
      </w:r>
      <w:proofErr w:type="spellEnd"/>
      <w:r>
        <w:t>");</w:t>
      </w:r>
    </w:p>
    <w:p w:rsidRPr="00BB2EAF" w:rsidR="000E4CB2" w:rsidP="000E4CB2" w:rsidRDefault="000E4CB2" w14:paraId="2B260324" w14:textId="77777777">
      <w:pPr>
        <w:pStyle w:val="ListParagraph"/>
        <w:numPr>
          <w:ilvl w:val="0"/>
          <w:numId w:val="7"/>
        </w:numPr>
        <w:overflowPunct/>
        <w:autoSpaceDE/>
        <w:autoSpaceDN/>
        <w:adjustRightInd/>
        <w:textAlignment w:val="auto"/>
      </w:pPr>
      <w:proofErr w:type="spellStart"/>
      <w:r>
        <w:t>appropriate</w:t>
      </w:r>
      <w:proofErr w:type="spellEnd"/>
      <w:r>
        <w:t xml:space="preserve"> </w:t>
      </w:r>
      <w:proofErr w:type="spellStart"/>
      <w:r>
        <w:t>evaluation</w:t>
      </w:r>
      <w:proofErr w:type="spellEnd"/>
      <w:r>
        <w:t xml:space="preserve"> </w:t>
      </w:r>
      <w:proofErr w:type="spellStart"/>
      <w:r>
        <w:t>framework</w:t>
      </w:r>
      <w:proofErr w:type="spellEnd"/>
      <w:r>
        <w:t xml:space="preserve"> (13%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28% </w:t>
      </w:r>
      <w:proofErr w:type="spellStart"/>
      <w:r>
        <w:t>for</w:t>
      </w:r>
      <w:proofErr w:type="spellEnd"/>
      <w:r>
        <w:t xml:space="preserve"> "</w:t>
      </w:r>
      <w:proofErr w:type="spellStart"/>
      <w:r>
        <w:t>moderately</w:t>
      </w:r>
      <w:proofErr w:type="spellEnd"/>
      <w:r>
        <w:t xml:space="preserve"> </w:t>
      </w:r>
      <w:proofErr w:type="spellStart"/>
      <w:r>
        <w:t>effective</w:t>
      </w:r>
      <w:proofErr w:type="spellEnd"/>
      <w:r>
        <w:t>");</w:t>
      </w:r>
    </w:p>
    <w:p w:rsidRPr="00BB2EAF" w:rsidR="000E4CB2" w:rsidP="000E4CB2" w:rsidRDefault="000E4CB2" w14:paraId="6C533326" w14:textId="77777777">
      <w:pPr>
        <w:pStyle w:val="ListParagraph"/>
        <w:numPr>
          <w:ilvl w:val="0"/>
          <w:numId w:val="7"/>
        </w:numPr>
        <w:overflowPunct/>
        <w:autoSpaceDE/>
        <w:autoSpaceDN/>
        <w:adjustRightInd/>
        <w:textAlignment w:val="auto"/>
      </w:pPr>
      <w:proofErr w:type="spellStart"/>
      <w:r>
        <w:t>covering</w:t>
      </w:r>
      <w:proofErr w:type="spellEnd"/>
      <w:r>
        <w:t xml:space="preserve"> </w:t>
      </w:r>
      <w:proofErr w:type="spellStart"/>
      <w:r>
        <w:t>different</w:t>
      </w:r>
      <w:proofErr w:type="spellEnd"/>
      <w:r>
        <w:t xml:space="preserve"> </w:t>
      </w:r>
      <w:proofErr w:type="spellStart"/>
      <w:r>
        <w:t>innovation</w:t>
      </w:r>
      <w:proofErr w:type="spellEnd"/>
      <w:r>
        <w:t xml:space="preserve"> </w:t>
      </w:r>
      <w:proofErr w:type="spellStart"/>
      <w:r>
        <w:t>needs</w:t>
      </w:r>
      <w:proofErr w:type="spellEnd"/>
      <w:r>
        <w:t xml:space="preserve"> </w:t>
      </w:r>
      <w:proofErr w:type="spellStart"/>
      <w:r>
        <w:t>over</w:t>
      </w:r>
      <w:proofErr w:type="spellEnd"/>
      <w:r>
        <w:t xml:space="preserve"> </w:t>
      </w:r>
      <w:proofErr w:type="spellStart"/>
      <w:r>
        <w:t>the</w:t>
      </w:r>
      <w:proofErr w:type="spellEnd"/>
      <w:r>
        <w:t xml:space="preserve"> </w:t>
      </w:r>
      <w:proofErr w:type="spellStart"/>
      <w:r>
        <w:t>whole</w:t>
      </w:r>
      <w:proofErr w:type="spellEnd"/>
      <w:r>
        <w:t xml:space="preserve"> </w:t>
      </w:r>
      <w:proofErr w:type="spellStart"/>
      <w:r>
        <w:t>innovation</w:t>
      </w:r>
      <w:proofErr w:type="spellEnd"/>
      <w:r>
        <w:t xml:space="preserve"> </w:t>
      </w:r>
      <w:proofErr w:type="spellStart"/>
      <w:r>
        <w:t>cycle</w:t>
      </w:r>
      <w:proofErr w:type="spellEnd"/>
      <w:r>
        <w:t xml:space="preserve"> </w:t>
      </w:r>
      <w:proofErr w:type="spellStart"/>
      <w:r>
        <w:t>in</w:t>
      </w:r>
      <w:proofErr w:type="spellEnd"/>
      <w:r>
        <w:t xml:space="preserve"> a </w:t>
      </w:r>
      <w:proofErr w:type="spellStart"/>
      <w:r>
        <w:t>single</w:t>
      </w:r>
      <w:proofErr w:type="spellEnd"/>
      <w:r>
        <w:t xml:space="preserve"> </w:t>
      </w:r>
      <w:proofErr w:type="spellStart"/>
      <w:r>
        <w:t>funding</w:t>
      </w:r>
      <w:proofErr w:type="spellEnd"/>
      <w:r>
        <w:t xml:space="preserve"> </w:t>
      </w:r>
      <w:proofErr w:type="spellStart"/>
      <w:r>
        <w:t>instrument</w:t>
      </w:r>
      <w:proofErr w:type="spellEnd"/>
      <w:r>
        <w:t xml:space="preserve"> (13% </w:t>
      </w:r>
      <w:proofErr w:type="spellStart"/>
      <w:r>
        <w:t>for</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28% </w:t>
      </w:r>
      <w:proofErr w:type="spellStart"/>
      <w:r>
        <w:t>for</w:t>
      </w:r>
      <w:proofErr w:type="spellEnd"/>
      <w:r>
        <w:t xml:space="preserve"> "</w:t>
      </w:r>
      <w:proofErr w:type="spellStart"/>
      <w:r>
        <w:t>moderately</w:t>
      </w:r>
      <w:proofErr w:type="spellEnd"/>
      <w:r>
        <w:t xml:space="preserve"> </w:t>
      </w:r>
      <w:proofErr w:type="spellStart"/>
      <w:r>
        <w:t>effective</w:t>
      </w:r>
      <w:proofErr w:type="spellEnd"/>
      <w:r>
        <w:t>").</w:t>
      </w:r>
    </w:p>
    <w:p w:rsidRPr="00BB2EAF" w:rsidR="000E4CB2" w:rsidP="000E4CB2" w:rsidRDefault="000E4CB2" w14:paraId="4EDE260D" w14:textId="77777777"/>
    <w:p w:rsidRPr="00BB2EAF" w:rsidR="000E4CB2" w:rsidP="000E4CB2" w:rsidRDefault="000E4CB2" w14:paraId="3B669445" w14:textId="77777777">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found</w:t>
      </w:r>
      <w:proofErr w:type="spellEnd"/>
      <w:r>
        <w:t xml:space="preserve"> "</w:t>
      </w:r>
      <w:proofErr w:type="spellStart"/>
      <w:r>
        <w:t>ease</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admin</w:t>
      </w:r>
      <w:proofErr w:type="spellEnd"/>
      <w:r>
        <w:t xml:space="preserve"> </w:t>
      </w:r>
      <w:proofErr w:type="spellStart"/>
      <w:r>
        <w:t>effort</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13% </w:t>
      </w:r>
      <w:proofErr w:type="spellStart"/>
      <w:r>
        <w:t>found</w:t>
      </w:r>
      <w:proofErr w:type="spellEnd"/>
      <w:r>
        <w:t xml:space="preserve"> </w:t>
      </w:r>
      <w:proofErr w:type="spellStart"/>
      <w:r>
        <w:t>it</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effective</w:t>
      </w:r>
      <w:proofErr w:type="spellEnd"/>
      <w:r>
        <w:t>".</w:t>
      </w:r>
    </w:p>
    <w:p w:rsidRPr="00BB2EAF" w:rsidR="000E4CB2" w:rsidP="000E4CB2" w:rsidRDefault="000E4CB2" w14:paraId="6952E2D8" w14:textId="77777777"/>
    <w:p w:rsidRPr="00BB2EAF" w:rsidR="000E4CB2" w:rsidP="000E4CB2" w:rsidRDefault="000E4CB2" w14:paraId="2BD5791F" w14:textId="77777777">
      <w:r>
        <w:rPr>
          <w:noProof/>
        </w:rPr>
        <w:lastRenderedPageBreak/>
        <w:drawing>
          <wp:inline distT="0" distB="0" distL="0" distR="0" wp14:anchorId="42F9FD31" wp14:editId="0B730C08">
            <wp:extent cx="5761355" cy="3275330"/>
            <wp:effectExtent l="0" t="0" r="0" b="1270"/>
            <wp:docPr id="21" name="Chart 21">
              <a:extLst xmlns:a="http://schemas.openxmlformats.org/drawingml/2006/main">
                <a:ext uri="{FF2B5EF4-FFF2-40B4-BE49-F238E27FC236}">
                  <a16:creationId xmlns:a16="http://schemas.microsoft.com/office/drawing/2014/main" id="{7957DC5F-218C-40F6-9F1A-E8725AD7970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Pr="00BB2EAF" w:rsidR="000E4CB2" w:rsidP="000E4CB2" w:rsidRDefault="000E4CB2" w14:paraId="37946F62" w14:textId="77777777"/>
    <w:p w:rsidRPr="00BB2EAF" w:rsidR="000E4CB2" w:rsidP="000E4CB2" w:rsidRDefault="000E4CB2" w14:paraId="5481C344" w14:textId="77777777">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countries</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mostly</w:t>
      </w:r>
      <w:proofErr w:type="spellEnd"/>
      <w:r>
        <w:t xml:space="preserve"> </w:t>
      </w:r>
      <w:proofErr w:type="spellStart"/>
      <w:r>
        <w:t>unsure</w:t>
      </w:r>
      <w:proofErr w:type="spellEnd"/>
      <w:r>
        <w:t xml:space="preserve"> </w:t>
      </w:r>
      <w:proofErr w:type="spellStart"/>
      <w:r>
        <w:t>of</w:t>
      </w:r>
      <w:proofErr w:type="spellEnd"/>
      <w:r>
        <w:t xml:space="preserve"> </w:t>
      </w:r>
      <w:proofErr w:type="spellStart"/>
      <w:r>
        <w:t>how</w:t>
      </w:r>
      <w:proofErr w:type="spellEnd"/>
      <w:r>
        <w:t xml:space="preserve"> </w:t>
      </w:r>
      <w:proofErr w:type="spellStart"/>
      <w:r>
        <w:t>to</w:t>
      </w:r>
      <w:proofErr w:type="spellEnd"/>
      <w:r>
        <w:t xml:space="preserve"> </w:t>
      </w:r>
      <w:proofErr w:type="spellStart"/>
      <w:r>
        <w:t>assess</w:t>
      </w:r>
      <w:proofErr w:type="spellEnd"/>
      <w:r>
        <w:t xml:space="preserve"> </w:t>
      </w:r>
      <w:proofErr w:type="spellStart"/>
      <w:r>
        <w:t>the</w:t>
      </w:r>
      <w:proofErr w:type="spellEnd"/>
      <w:r>
        <w:t xml:space="preserve"> </w:t>
      </w:r>
      <w:proofErr w:type="spellStart"/>
      <w:r>
        <w:t>effectiveness</w:t>
      </w:r>
      <w:proofErr w:type="spellEnd"/>
      <w:r>
        <w:t xml:space="preserve"> </w:t>
      </w:r>
      <w:proofErr w:type="spellStart"/>
      <w:r>
        <w:t>of</w:t>
      </w:r>
      <w:proofErr w:type="spellEnd"/>
      <w:r>
        <w:t xml:space="preserve"> H2020 </w:t>
      </w:r>
      <w:proofErr w:type="spellStart"/>
      <w:r>
        <w:t>support</w:t>
      </w:r>
      <w:proofErr w:type="spellEnd"/>
      <w:r>
        <w:t xml:space="preserve"> </w:t>
      </w:r>
      <w:proofErr w:type="spellStart"/>
      <w:r>
        <w:t>for</w:t>
      </w:r>
      <w:proofErr w:type="spellEnd"/>
      <w:r>
        <w:t xml:space="preserve"> </w:t>
      </w:r>
      <w:proofErr w:type="spellStart"/>
      <w:r>
        <w:t>MSMEs</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the</w:t>
      </w:r>
      <w:proofErr w:type="spellEnd"/>
      <w:r>
        <w:t xml:space="preserve"> </w:t>
      </w:r>
      <w:proofErr w:type="spellStart"/>
      <w:r>
        <w:t>above</w:t>
      </w:r>
      <w:proofErr w:type="spellEnd"/>
      <w:r>
        <w:t xml:space="preserve"> </w:t>
      </w:r>
      <w:proofErr w:type="spellStart"/>
      <w:r>
        <w:t>aspects</w:t>
      </w:r>
      <w:proofErr w:type="spellEnd"/>
      <w:r>
        <w:t xml:space="preserve">, </w:t>
      </w:r>
      <w:proofErr w:type="spellStart"/>
      <w:r>
        <w:t>with</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assessment</w:t>
      </w:r>
      <w:proofErr w:type="spellEnd"/>
      <w:r>
        <w:t xml:space="preserve"> </w:t>
      </w:r>
      <w:proofErr w:type="spellStart"/>
      <w:r>
        <w:t>given</w:t>
      </w:r>
      <w:proofErr w:type="spellEnd"/>
      <w:r>
        <w:t xml:space="preserve"> </w:t>
      </w:r>
      <w:proofErr w:type="spellStart"/>
      <w:r>
        <w:t>to</w:t>
      </w:r>
      <w:proofErr w:type="spellEnd"/>
      <w:r>
        <w:t xml:space="preserve"> "</w:t>
      </w:r>
      <w:proofErr w:type="spellStart"/>
      <w:r>
        <w:t>appropriate</w:t>
      </w:r>
      <w:proofErr w:type="spellEnd"/>
      <w:r>
        <w:t xml:space="preserve"> </w:t>
      </w:r>
      <w:proofErr w:type="spellStart"/>
      <w:r>
        <w:t>evaluation</w:t>
      </w:r>
      <w:proofErr w:type="spellEnd"/>
      <w:r>
        <w:t xml:space="preserve"> </w:t>
      </w:r>
      <w:proofErr w:type="spellStart"/>
      <w:r>
        <w:t>framework</w:t>
      </w:r>
      <w:proofErr w:type="spellEnd"/>
      <w:r>
        <w:t xml:space="preserve">" </w:t>
      </w:r>
      <w:proofErr w:type="spellStart"/>
      <w:r>
        <w:t>and</w:t>
      </w:r>
      <w:proofErr w:type="spellEnd"/>
      <w:r>
        <w:t xml:space="preserve"> "</w:t>
      </w:r>
      <w:proofErr w:type="spellStart"/>
      <w:r>
        <w:t>covering</w:t>
      </w:r>
      <w:proofErr w:type="spellEnd"/>
      <w:r>
        <w:t xml:space="preserve"> </w:t>
      </w:r>
      <w:proofErr w:type="spellStart"/>
      <w:r>
        <w:t>different</w:t>
      </w:r>
      <w:proofErr w:type="spellEnd"/>
      <w:r>
        <w:t xml:space="preserve"> </w:t>
      </w:r>
      <w:proofErr w:type="spellStart"/>
      <w:r>
        <w:t>innovation</w:t>
      </w:r>
      <w:proofErr w:type="spellEnd"/>
      <w:r>
        <w:t xml:space="preserve"> </w:t>
      </w:r>
      <w:proofErr w:type="spellStart"/>
      <w:r>
        <w:t>needs</w:t>
      </w:r>
      <w:proofErr w:type="spellEnd"/>
      <w:r>
        <w:t xml:space="preserve"> </w:t>
      </w:r>
      <w:proofErr w:type="spellStart"/>
      <w:r>
        <w:t>over</w:t>
      </w:r>
      <w:proofErr w:type="spellEnd"/>
      <w:r>
        <w:t xml:space="preserve"> </w:t>
      </w:r>
      <w:proofErr w:type="spellStart"/>
      <w:r>
        <w:t>the</w:t>
      </w:r>
      <w:proofErr w:type="spellEnd"/>
      <w:r>
        <w:t xml:space="preserve"> </w:t>
      </w:r>
      <w:proofErr w:type="spellStart"/>
      <w:r>
        <w:t>whole</w:t>
      </w:r>
      <w:proofErr w:type="spellEnd"/>
      <w:r>
        <w:t xml:space="preserve"> </w:t>
      </w:r>
      <w:proofErr w:type="spellStart"/>
      <w:r>
        <w:t>innovation</w:t>
      </w:r>
      <w:proofErr w:type="spellEnd"/>
      <w:r>
        <w:t xml:space="preserve"> </w:t>
      </w:r>
      <w:proofErr w:type="spellStart"/>
      <w:r>
        <w:t>cycle</w:t>
      </w:r>
      <w:proofErr w:type="spellEnd"/>
      <w:r>
        <w:t xml:space="preserve"> </w:t>
      </w:r>
      <w:proofErr w:type="spellStart"/>
      <w:r>
        <w:t>in</w:t>
      </w:r>
      <w:proofErr w:type="spellEnd"/>
      <w:r>
        <w:t xml:space="preserve"> a </w:t>
      </w:r>
      <w:proofErr w:type="spellStart"/>
      <w:r>
        <w:t>single</w:t>
      </w:r>
      <w:proofErr w:type="spellEnd"/>
      <w:r>
        <w:t xml:space="preserve"> </w:t>
      </w:r>
      <w:proofErr w:type="spellStart"/>
      <w:r>
        <w:t>funding</w:t>
      </w:r>
      <w:proofErr w:type="spellEnd"/>
      <w:r>
        <w:t xml:space="preserve"> </w:t>
      </w:r>
      <w:proofErr w:type="spellStart"/>
      <w:r>
        <w:t>instrument</w:t>
      </w:r>
      <w:proofErr w:type="spellEnd"/>
      <w:r>
        <w:t xml:space="preserve">" (38% </w:t>
      </w:r>
      <w:proofErr w:type="spellStart"/>
      <w:r>
        <w:t>for</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both</w:t>
      </w:r>
      <w:proofErr w:type="spellEnd"/>
      <w:r>
        <w:t>).</w:t>
      </w:r>
    </w:p>
    <w:p w:rsidRPr="00BB2EAF" w:rsidR="000E4CB2" w:rsidP="000E4CB2" w:rsidRDefault="000E4CB2" w14:paraId="112CD82E" w14:textId="77777777"/>
    <w:p w:rsidRPr="00BB2EAF" w:rsidR="000E4CB2" w:rsidP="000E4CB2" w:rsidRDefault="000E4CB2" w14:paraId="006E1356" w14:textId="77777777">
      <w:proofErr w:type="spellStart"/>
      <w:r>
        <w:t>The</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shared</w:t>
      </w:r>
      <w:proofErr w:type="spellEnd"/>
      <w:r>
        <w:t xml:space="preserve"> </w:t>
      </w:r>
      <w:proofErr w:type="spellStart"/>
      <w:r>
        <w:t>more</w:t>
      </w:r>
      <w:proofErr w:type="spellEnd"/>
      <w:r>
        <w:t xml:space="preserve"> </w:t>
      </w:r>
      <w:proofErr w:type="spellStart"/>
      <w:r>
        <w:t>positive</w:t>
      </w:r>
      <w:proofErr w:type="spellEnd"/>
      <w:r>
        <w:t xml:space="preserve"> </w:t>
      </w:r>
      <w:proofErr w:type="spellStart"/>
      <w:r>
        <w:t>views</w:t>
      </w:r>
      <w:proofErr w:type="spellEnd"/>
      <w:r>
        <w:t>: "</w:t>
      </w:r>
      <w:proofErr w:type="spellStart"/>
      <w:r>
        <w:t>ease</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admin</w:t>
      </w:r>
      <w:proofErr w:type="spellEnd"/>
      <w:r>
        <w:t xml:space="preserve"> </w:t>
      </w:r>
      <w:proofErr w:type="spellStart"/>
      <w:r>
        <w:t>effort</w:t>
      </w:r>
      <w:proofErr w:type="spellEnd"/>
      <w:r>
        <w:t xml:space="preserve">)" </w:t>
      </w:r>
      <w:proofErr w:type="spellStart"/>
      <w:r>
        <w:t>was</w:t>
      </w:r>
      <w:proofErr w:type="spellEnd"/>
      <w:r>
        <w:t xml:space="preserve"> </w:t>
      </w:r>
      <w:proofErr w:type="spellStart"/>
      <w:r>
        <w:t>found</w:t>
      </w:r>
      <w:proofErr w:type="spellEnd"/>
      <w:r>
        <w:t xml:space="preserve"> </w:t>
      </w:r>
      <w:proofErr w:type="spellStart"/>
      <w:r>
        <w:t>to</w:t>
      </w:r>
      <w:proofErr w:type="spellEnd"/>
      <w:r>
        <w:t xml:space="preserve"> </w:t>
      </w:r>
      <w:proofErr w:type="spellStart"/>
      <w:r>
        <w:t>be</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by</w:t>
      </w:r>
      <w:proofErr w:type="spellEnd"/>
      <w:r>
        <w:t xml:space="preserve"> 50% </w:t>
      </w:r>
      <w:proofErr w:type="spellStart"/>
      <w:r>
        <w:t>of</w:t>
      </w:r>
      <w:proofErr w:type="spellEnd"/>
      <w:r>
        <w:t xml:space="preserve"> </w:t>
      </w:r>
      <w:proofErr w:type="spellStart"/>
      <w:r>
        <w:t>the</w:t>
      </w:r>
      <w:proofErr w:type="spellEnd"/>
      <w:r>
        <w:t xml:space="preserve"> </w:t>
      </w:r>
      <w:proofErr w:type="spellStart"/>
      <w:r>
        <w:t>Latvian</w:t>
      </w:r>
      <w:proofErr w:type="spellEnd"/>
      <w:r>
        <w:t xml:space="preserve"> </w:t>
      </w:r>
      <w:proofErr w:type="spellStart"/>
      <w:r>
        <w:t>and</w:t>
      </w:r>
      <w:proofErr w:type="spellEnd"/>
      <w:r>
        <w:t xml:space="preserve"> 36%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however</w:t>
      </w:r>
      <w:proofErr w:type="spellEnd"/>
      <w:r>
        <w:t xml:space="preserve">, </w:t>
      </w:r>
      <w:proofErr w:type="spellStart"/>
      <w:r>
        <w:t>at</w:t>
      </w:r>
      <w:proofErr w:type="spellEnd"/>
      <w:r>
        <w:t xml:space="preserve"> </w:t>
      </w:r>
      <w:proofErr w:type="spellStart"/>
      <w:r>
        <w:t>the</w:t>
      </w:r>
      <w:proofErr w:type="spellEnd"/>
      <w:r>
        <w:t xml:space="preserve"> </w:t>
      </w:r>
      <w:proofErr w:type="spellStart"/>
      <w:r>
        <w:t>same</w:t>
      </w:r>
      <w:proofErr w:type="spellEnd"/>
      <w:r>
        <w:t xml:space="preserve"> </w:t>
      </w:r>
      <w:proofErr w:type="spellStart"/>
      <w:r>
        <w:t>time</w:t>
      </w:r>
      <w:proofErr w:type="spellEnd"/>
      <w:r>
        <w:t xml:space="preserve"> </w:t>
      </w:r>
      <w:proofErr w:type="spellStart"/>
      <w:r>
        <w:t>almost</w:t>
      </w:r>
      <w:proofErr w:type="spellEnd"/>
      <w:r>
        <w:t xml:space="preserve"> </w:t>
      </w:r>
      <w:proofErr w:type="spellStart"/>
      <w:r>
        <w:t>half</w:t>
      </w:r>
      <w:proofErr w:type="spellEnd"/>
      <w:r>
        <w:t xml:space="preserve"> (45%)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considered</w:t>
      </w:r>
      <w:proofErr w:type="spellEnd"/>
      <w:r>
        <w:t xml:space="preserve"> </w:t>
      </w:r>
      <w:proofErr w:type="spellStart"/>
      <w:r>
        <w:t>this</w:t>
      </w:r>
      <w:proofErr w:type="spellEnd"/>
      <w:r>
        <w:t xml:space="preserve"> </w:t>
      </w:r>
      <w:proofErr w:type="spellStart"/>
      <w:r>
        <w:t>aspect</w:t>
      </w:r>
      <w:proofErr w:type="spellEnd"/>
      <w:r>
        <w:t xml:space="preserve"> </w:t>
      </w:r>
      <w:proofErr w:type="spellStart"/>
      <w:r>
        <w:t>to</w:t>
      </w:r>
      <w:proofErr w:type="spellEnd"/>
      <w:r>
        <w:t xml:space="preserve"> </w:t>
      </w:r>
      <w:proofErr w:type="spellStart"/>
      <w:r>
        <w:t>be</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Furthermore</w:t>
      </w:r>
      <w:proofErr w:type="spellEnd"/>
      <w:r>
        <w:t>, "</w:t>
      </w:r>
      <w:proofErr w:type="spellStart"/>
      <w:r>
        <w:t>covering</w:t>
      </w:r>
      <w:proofErr w:type="spellEnd"/>
      <w:r>
        <w:t xml:space="preserve"> </w:t>
      </w:r>
      <w:proofErr w:type="spellStart"/>
      <w:r>
        <w:t>different</w:t>
      </w:r>
      <w:proofErr w:type="spellEnd"/>
      <w:r>
        <w:t xml:space="preserve"> </w:t>
      </w:r>
      <w:proofErr w:type="spellStart"/>
      <w:r>
        <w:t>innovation</w:t>
      </w:r>
      <w:proofErr w:type="spellEnd"/>
      <w:r>
        <w:t xml:space="preserve"> </w:t>
      </w:r>
      <w:proofErr w:type="spellStart"/>
      <w:r>
        <w:t>needs</w:t>
      </w:r>
      <w:proofErr w:type="spellEnd"/>
      <w:r>
        <w:t xml:space="preserve"> </w:t>
      </w:r>
      <w:proofErr w:type="spellStart"/>
      <w:r>
        <w:t>over</w:t>
      </w:r>
      <w:proofErr w:type="spellEnd"/>
      <w:r>
        <w:t xml:space="preserve"> </w:t>
      </w:r>
      <w:proofErr w:type="spellStart"/>
      <w:r>
        <w:t>the</w:t>
      </w:r>
      <w:proofErr w:type="spellEnd"/>
      <w:r>
        <w:t xml:space="preserve"> </w:t>
      </w:r>
      <w:proofErr w:type="spellStart"/>
      <w:r>
        <w:t>whole</w:t>
      </w:r>
      <w:proofErr w:type="spellEnd"/>
      <w:r>
        <w:t xml:space="preserve"> </w:t>
      </w:r>
      <w:proofErr w:type="spellStart"/>
      <w:r>
        <w:t>innovation</w:t>
      </w:r>
      <w:proofErr w:type="spellEnd"/>
      <w:r>
        <w:t xml:space="preserve"> </w:t>
      </w:r>
      <w:proofErr w:type="spellStart"/>
      <w:r>
        <w:t>cycle</w:t>
      </w:r>
      <w:proofErr w:type="spellEnd"/>
      <w:r>
        <w:t xml:space="preserve"> </w:t>
      </w:r>
      <w:proofErr w:type="spellStart"/>
      <w:r>
        <w:t>in</w:t>
      </w:r>
      <w:proofErr w:type="spellEnd"/>
      <w:r>
        <w:t xml:space="preserve"> a </w:t>
      </w:r>
      <w:proofErr w:type="spellStart"/>
      <w:r>
        <w:t>single</w:t>
      </w:r>
      <w:proofErr w:type="spellEnd"/>
      <w:r>
        <w:t xml:space="preserve"> </w:t>
      </w:r>
      <w:proofErr w:type="spellStart"/>
      <w:r>
        <w:t>funding</w:t>
      </w:r>
      <w:proofErr w:type="spellEnd"/>
      <w:r>
        <w:t xml:space="preserve"> </w:t>
      </w:r>
      <w:proofErr w:type="spellStart"/>
      <w:r>
        <w:t>instrument</w:t>
      </w:r>
      <w:proofErr w:type="spellEnd"/>
      <w:r>
        <w:t xml:space="preserve">" </w:t>
      </w:r>
      <w:proofErr w:type="spellStart"/>
      <w:r>
        <w:t>was</w:t>
      </w:r>
      <w:proofErr w:type="spellEnd"/>
      <w:r>
        <w:t xml:space="preserve"> </w:t>
      </w:r>
      <w:proofErr w:type="spellStart"/>
      <w:r>
        <w:t>viewed</w:t>
      </w:r>
      <w:proofErr w:type="spellEnd"/>
      <w:r>
        <w:t xml:space="preserve"> </w:t>
      </w:r>
      <w:proofErr w:type="spellStart"/>
      <w:r>
        <w:t>as</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by</w:t>
      </w:r>
      <w:proofErr w:type="spellEnd"/>
      <w:r>
        <w:t xml:space="preserve"> 67% </w:t>
      </w:r>
      <w:proofErr w:type="spellStart"/>
      <w:r>
        <w:t>of</w:t>
      </w:r>
      <w:proofErr w:type="spellEnd"/>
      <w:r>
        <w:t xml:space="preserve"> </w:t>
      </w:r>
      <w:proofErr w:type="spellStart"/>
      <w:r>
        <w:t>the</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and</w:t>
      </w:r>
      <w:proofErr w:type="spellEnd"/>
      <w:r>
        <w:t xml:space="preserve"> 55%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For</w:t>
      </w:r>
      <w:proofErr w:type="spellEnd"/>
      <w:r>
        <w:t xml:space="preserve"> </w:t>
      </w:r>
      <w:proofErr w:type="spellStart"/>
      <w:r>
        <w:t>the</w:t>
      </w:r>
      <w:proofErr w:type="spellEnd"/>
      <w:r>
        <w:t xml:space="preserve"> </w:t>
      </w:r>
      <w:proofErr w:type="spellStart"/>
      <w:r>
        <w:t>remaining</w:t>
      </w:r>
      <w:proofErr w:type="spellEnd"/>
      <w:r>
        <w:t xml:space="preserve"> </w:t>
      </w:r>
      <w:proofErr w:type="spellStart"/>
      <w:r>
        <w:t>two</w:t>
      </w:r>
      <w:proofErr w:type="spellEnd"/>
      <w:r>
        <w:t xml:space="preserve"> </w:t>
      </w:r>
      <w:proofErr w:type="spellStart"/>
      <w:r>
        <w:t>aspects</w:t>
      </w:r>
      <w:proofErr w:type="spellEnd"/>
      <w:r>
        <w:t xml:space="preserve"> </w:t>
      </w:r>
      <w:proofErr w:type="spellStart"/>
      <w:r>
        <w:t>the</w:t>
      </w:r>
      <w:proofErr w:type="spellEnd"/>
      <w:r>
        <w:t xml:space="preserve"> </w:t>
      </w:r>
      <w:proofErr w:type="spellStart"/>
      <w:r>
        <w:t>assessment</w:t>
      </w:r>
      <w:proofErr w:type="spellEnd"/>
      <w:r>
        <w:t xml:space="preserve"> </w:t>
      </w:r>
      <w:proofErr w:type="spellStart"/>
      <w:r>
        <w:t>was</w:t>
      </w:r>
      <w:proofErr w:type="spellEnd"/>
      <w:r>
        <w:t xml:space="preserve"> </w:t>
      </w:r>
      <w:proofErr w:type="spellStart"/>
      <w:r>
        <w:t>split</w:t>
      </w:r>
      <w:proofErr w:type="spellEnd"/>
      <w:r>
        <w:t xml:space="preserve"> </w:t>
      </w:r>
      <w:proofErr w:type="spellStart"/>
      <w:r>
        <w:t>between</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moderately</w:t>
      </w:r>
      <w:proofErr w:type="spellEnd"/>
      <w:r>
        <w:t xml:space="preserve"> </w:t>
      </w:r>
      <w:proofErr w:type="spellStart"/>
      <w:r>
        <w:t>effective</w:t>
      </w:r>
      <w:proofErr w:type="spellEnd"/>
      <w:r>
        <w:t>".</w:t>
      </w:r>
    </w:p>
    <w:p w:rsidRPr="00BB2EAF" w:rsidR="000E4CB2" w:rsidP="000E4CB2" w:rsidRDefault="000E4CB2" w14:paraId="19E88DAE" w14:textId="77777777"/>
    <w:p w:rsidRPr="00BB2EAF" w:rsidR="000E4CB2" w:rsidP="000E4CB2" w:rsidRDefault="000E4CB2" w14:paraId="099011F9" w14:textId="77777777">
      <w:proofErr w:type="spellStart"/>
      <w:r>
        <w:t>As</w:t>
      </w:r>
      <w:proofErr w:type="spellEnd"/>
      <w:r>
        <w:t xml:space="preserve"> </w:t>
      </w:r>
      <w:proofErr w:type="spellStart"/>
      <w:r>
        <w:t>for</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none</w:t>
      </w:r>
      <w:proofErr w:type="spellEnd"/>
      <w:r>
        <w:t xml:space="preserve"> </w:t>
      </w:r>
      <w:proofErr w:type="spellStart"/>
      <w:r>
        <w:t>of</w:t>
      </w:r>
      <w:proofErr w:type="spellEnd"/>
      <w:r>
        <w:t xml:space="preserve"> </w:t>
      </w:r>
      <w:proofErr w:type="spellStart"/>
      <w:r>
        <w:t>the</w:t>
      </w:r>
      <w:proofErr w:type="spellEnd"/>
      <w:r>
        <w:t xml:space="preserve"> </w:t>
      </w:r>
      <w:proofErr w:type="spellStart"/>
      <w:r>
        <w:t>aspects</w:t>
      </w:r>
      <w:proofErr w:type="spellEnd"/>
      <w:r>
        <w:t xml:space="preserve"> </w:t>
      </w:r>
      <w:proofErr w:type="spellStart"/>
      <w:r>
        <w:t>were</w:t>
      </w:r>
      <w:proofErr w:type="spellEnd"/>
      <w:r>
        <w:t xml:space="preserve"> </w:t>
      </w:r>
      <w:proofErr w:type="spellStart"/>
      <w:r>
        <w:t>deemed</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only</w:t>
      </w:r>
      <w:proofErr w:type="spellEnd"/>
      <w:r>
        <w:t xml:space="preserve"> "</w:t>
      </w:r>
      <w:proofErr w:type="spellStart"/>
      <w:r>
        <w:t>appropriate</w:t>
      </w:r>
      <w:proofErr w:type="spellEnd"/>
      <w:r>
        <w:t xml:space="preserve"> </w:t>
      </w:r>
      <w:proofErr w:type="spellStart"/>
      <w:r>
        <w:t>funding</w:t>
      </w:r>
      <w:proofErr w:type="spellEnd"/>
      <w:r>
        <w:t xml:space="preserve"> </w:t>
      </w:r>
      <w:proofErr w:type="spellStart"/>
      <w:r>
        <w:t>instruments</w:t>
      </w:r>
      <w:proofErr w:type="spellEnd"/>
      <w:r>
        <w:t xml:space="preserve">" </w:t>
      </w:r>
      <w:proofErr w:type="spellStart"/>
      <w:r>
        <w:t>and</w:t>
      </w:r>
      <w:proofErr w:type="spellEnd"/>
      <w:r>
        <w:t xml:space="preserve"> "</w:t>
      </w:r>
      <w:proofErr w:type="spellStart"/>
      <w:r>
        <w:t>appropriate</w:t>
      </w:r>
      <w:proofErr w:type="spellEnd"/>
      <w:r>
        <w:t xml:space="preserve"> </w:t>
      </w:r>
      <w:proofErr w:type="spellStart"/>
      <w:r>
        <w:t>evaluation</w:t>
      </w:r>
      <w:proofErr w:type="spellEnd"/>
      <w:r>
        <w:t xml:space="preserve"> </w:t>
      </w:r>
      <w:proofErr w:type="spellStart"/>
      <w:r>
        <w:t>framework</w:t>
      </w:r>
      <w:proofErr w:type="spellEnd"/>
      <w:r>
        <w:t xml:space="preserve">" </w:t>
      </w:r>
      <w:proofErr w:type="spellStart"/>
      <w:r>
        <w:t>were</w:t>
      </w:r>
      <w:proofErr w:type="spellEnd"/>
      <w:r>
        <w:t xml:space="preserve"> </w:t>
      </w:r>
      <w:proofErr w:type="spellStart"/>
      <w:r>
        <w:t>found</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moderately</w:t>
      </w:r>
      <w:proofErr w:type="spellEnd"/>
      <w:r>
        <w:t xml:space="preserve"> </w:t>
      </w:r>
      <w:proofErr w:type="spellStart"/>
      <w:r>
        <w:t>effective</w:t>
      </w:r>
      <w:proofErr w:type="spellEnd"/>
      <w:r>
        <w:t xml:space="preserve">", </w:t>
      </w:r>
      <w:proofErr w:type="spellStart"/>
      <w:r>
        <w:t>by</w:t>
      </w:r>
      <w:proofErr w:type="spellEnd"/>
      <w:r>
        <w:t xml:space="preserve"> 33% </w:t>
      </w:r>
      <w:proofErr w:type="spellStart"/>
      <w:r>
        <w:t>and</w:t>
      </w:r>
      <w:proofErr w:type="spellEnd"/>
      <w:r>
        <w:t xml:space="preserve"> 22%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respectively</w:t>
      </w:r>
      <w:proofErr w:type="spellEnd"/>
      <w:r>
        <w:t>.</w:t>
      </w:r>
    </w:p>
    <w:p w:rsidRPr="00BB2EAF" w:rsidR="00816C92" w:rsidP="000E4CB2" w:rsidRDefault="00816C92" w14:paraId="45D5B150" w14:textId="77777777"/>
    <w:p w:rsidRPr="00BB2EAF" w:rsidR="000E4CB2" w:rsidP="000E4CB2" w:rsidRDefault="000E4CB2" w14:paraId="770E408D" w14:textId="74E9BBC7">
      <w:proofErr w:type="spellStart"/>
      <w:r>
        <w:t>The</w:t>
      </w:r>
      <w:proofErr w:type="spellEnd"/>
      <w:r>
        <w:t xml:space="preserve"> </w:t>
      </w:r>
      <w:proofErr w:type="spellStart"/>
      <w:r>
        <w:t>rest</w:t>
      </w:r>
      <w:proofErr w:type="spellEnd"/>
      <w:r>
        <w:t xml:space="preserve"> </w:t>
      </w:r>
      <w:proofErr w:type="spellStart"/>
      <w:r>
        <w:t>of</w:t>
      </w:r>
      <w:proofErr w:type="spellEnd"/>
      <w:r>
        <w:t xml:space="preserve"> </w:t>
      </w:r>
      <w:proofErr w:type="spellStart"/>
      <w:r>
        <w:t>the</w:t>
      </w:r>
      <w:proofErr w:type="spellEnd"/>
      <w:r>
        <w:t xml:space="preserve"> </w:t>
      </w:r>
      <w:proofErr w:type="spellStart"/>
      <w:r>
        <w:t>answers</w:t>
      </w:r>
      <w:proofErr w:type="spellEnd"/>
      <w:r>
        <w:t xml:space="preserve"> </w:t>
      </w:r>
      <w:proofErr w:type="spellStart"/>
      <w:r>
        <w:t>in</w:t>
      </w:r>
      <w:proofErr w:type="spellEnd"/>
      <w:r>
        <w:t xml:space="preserve"> </w:t>
      </w:r>
      <w:proofErr w:type="spellStart"/>
      <w:r>
        <w:t>all</w:t>
      </w:r>
      <w:proofErr w:type="spellEnd"/>
      <w:r>
        <w:t xml:space="preserve"> </w:t>
      </w:r>
      <w:proofErr w:type="spellStart"/>
      <w:r>
        <w:t>four</w:t>
      </w:r>
      <w:proofErr w:type="spellEnd"/>
      <w:r>
        <w:t xml:space="preserve"> </w:t>
      </w:r>
      <w:proofErr w:type="spellStart"/>
      <w:r>
        <w:t>aspects</w:t>
      </w:r>
      <w:proofErr w:type="spellEnd"/>
      <w:r>
        <w:t xml:space="preserve"> </w:t>
      </w:r>
      <w:proofErr w:type="spellStart"/>
      <w:r>
        <w:t>were</w:t>
      </w:r>
      <w:proofErr w:type="spellEnd"/>
      <w:r>
        <w:t xml:space="preserve"> </w:t>
      </w:r>
      <w:proofErr w:type="spellStart"/>
      <w:r>
        <w:t>split</w:t>
      </w:r>
      <w:proofErr w:type="spellEnd"/>
      <w:r>
        <w:t xml:space="preserve"> </w:t>
      </w:r>
      <w:proofErr w:type="spellStart"/>
      <w:r>
        <w:t>between</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unsure</w:t>
      </w:r>
      <w:proofErr w:type="spellEnd"/>
      <w:r>
        <w:t xml:space="preserve">". </w:t>
      </w:r>
      <w:proofErr w:type="spellStart"/>
      <w:r>
        <w:t>It</w:t>
      </w:r>
      <w:proofErr w:type="spellEnd"/>
      <w:r>
        <w:t xml:space="preserve"> </w:t>
      </w:r>
      <w:proofErr w:type="spellStart"/>
      <w:r>
        <w:t>is</w:t>
      </w:r>
      <w:proofErr w:type="spellEnd"/>
      <w:r>
        <w:t xml:space="preserve"> </w:t>
      </w:r>
      <w:proofErr w:type="spellStart"/>
      <w:r>
        <w:t>worth</w:t>
      </w:r>
      <w:proofErr w:type="spellEnd"/>
      <w:r>
        <w:t xml:space="preserve"> </w:t>
      </w:r>
      <w:proofErr w:type="spellStart"/>
      <w:r>
        <w:t>mentioning</w:t>
      </w:r>
      <w:proofErr w:type="spellEnd"/>
      <w:r>
        <w:t xml:space="preserve"> </w:t>
      </w:r>
      <w:proofErr w:type="spellStart"/>
      <w:r>
        <w:t>that</w:t>
      </w:r>
      <w:proofErr w:type="spellEnd"/>
      <w:r>
        <w:t xml:space="preserve"> "</w:t>
      </w:r>
      <w:proofErr w:type="spellStart"/>
      <w:r>
        <w:t>ease</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admin</w:t>
      </w:r>
      <w:proofErr w:type="spellEnd"/>
      <w:r>
        <w:t xml:space="preserve"> </w:t>
      </w:r>
      <w:proofErr w:type="spellStart"/>
      <w:r>
        <w:t>effort</w:t>
      </w:r>
      <w:proofErr w:type="spellEnd"/>
      <w:r>
        <w:t xml:space="preserve">)" </w:t>
      </w:r>
      <w:proofErr w:type="spellStart"/>
      <w:r>
        <w:t>and</w:t>
      </w:r>
      <w:proofErr w:type="spellEnd"/>
      <w:r>
        <w:t xml:space="preserve"> "</w:t>
      </w:r>
      <w:proofErr w:type="spellStart"/>
      <w:r>
        <w:t>covering</w:t>
      </w:r>
      <w:proofErr w:type="spellEnd"/>
      <w:r>
        <w:t xml:space="preserve"> </w:t>
      </w:r>
      <w:proofErr w:type="spellStart"/>
      <w:r>
        <w:t>different</w:t>
      </w:r>
      <w:proofErr w:type="spellEnd"/>
      <w:r>
        <w:t xml:space="preserve"> </w:t>
      </w:r>
      <w:proofErr w:type="spellStart"/>
      <w:r>
        <w:t>innovation</w:t>
      </w:r>
      <w:proofErr w:type="spellEnd"/>
      <w:r>
        <w:t xml:space="preserve"> </w:t>
      </w:r>
      <w:proofErr w:type="spellStart"/>
      <w:r>
        <w:t>needs</w:t>
      </w:r>
      <w:proofErr w:type="spellEnd"/>
      <w:r>
        <w:t xml:space="preserve"> </w:t>
      </w:r>
      <w:proofErr w:type="spellStart"/>
      <w:r>
        <w:t>over</w:t>
      </w:r>
      <w:proofErr w:type="spellEnd"/>
      <w:r>
        <w:t xml:space="preserve"> </w:t>
      </w:r>
      <w:proofErr w:type="spellStart"/>
      <w:r>
        <w:t>the</w:t>
      </w:r>
      <w:proofErr w:type="spellEnd"/>
      <w:r>
        <w:t xml:space="preserve"> </w:t>
      </w:r>
      <w:proofErr w:type="spellStart"/>
      <w:r>
        <w:t>whole</w:t>
      </w:r>
      <w:proofErr w:type="spellEnd"/>
      <w:r>
        <w:t xml:space="preserve"> </w:t>
      </w:r>
      <w:proofErr w:type="spellStart"/>
      <w:r>
        <w:t>innovation</w:t>
      </w:r>
      <w:proofErr w:type="spellEnd"/>
      <w:r>
        <w:t xml:space="preserve"> </w:t>
      </w:r>
      <w:proofErr w:type="spellStart"/>
      <w:r>
        <w:t>cycle</w:t>
      </w:r>
      <w:proofErr w:type="spellEnd"/>
      <w:r>
        <w:t xml:space="preserve"> </w:t>
      </w:r>
      <w:proofErr w:type="spellStart"/>
      <w:r>
        <w:t>in</w:t>
      </w:r>
      <w:proofErr w:type="spellEnd"/>
      <w:r>
        <w:t xml:space="preserve"> a </w:t>
      </w:r>
      <w:proofErr w:type="spellStart"/>
      <w:r>
        <w:t>single</w:t>
      </w:r>
      <w:proofErr w:type="spellEnd"/>
      <w:r>
        <w:t xml:space="preserve"> </w:t>
      </w:r>
      <w:proofErr w:type="spellStart"/>
      <w:r>
        <w:t>funding</w:t>
      </w:r>
      <w:proofErr w:type="spellEnd"/>
      <w:r>
        <w:t xml:space="preserve"> </w:t>
      </w:r>
      <w:proofErr w:type="spellStart"/>
      <w:r>
        <w:t>instrument</w:t>
      </w:r>
      <w:proofErr w:type="spellEnd"/>
      <w:r>
        <w:t xml:space="preserve">" </w:t>
      </w:r>
      <w:proofErr w:type="spellStart"/>
      <w:r>
        <w:t>received</w:t>
      </w:r>
      <w:proofErr w:type="spellEnd"/>
      <w:r>
        <w:t xml:space="preserve"> </w:t>
      </w:r>
      <w:proofErr w:type="spellStart"/>
      <w:r>
        <w:t>no</w:t>
      </w:r>
      <w:proofErr w:type="spellEnd"/>
      <w:r>
        <w:t xml:space="preserve"> </w:t>
      </w:r>
      <w:proofErr w:type="spellStart"/>
      <w:r>
        <w:t>positive</w:t>
      </w:r>
      <w:proofErr w:type="spellEnd"/>
      <w:r>
        <w:t xml:space="preserve"> </w:t>
      </w:r>
      <w:proofErr w:type="spellStart"/>
      <w:r>
        <w:t>assessments</w:t>
      </w:r>
      <w:proofErr w:type="spellEnd"/>
      <w:r>
        <w:t xml:space="preserve">, </w:t>
      </w:r>
      <w:proofErr w:type="spellStart"/>
      <w:r>
        <w:t>with</w:t>
      </w:r>
      <w:proofErr w:type="spellEnd"/>
      <w:r>
        <w:t xml:space="preserve"> 44%, </w:t>
      </w:r>
      <w:proofErr w:type="spellStart"/>
      <w:r>
        <w:t>or</w:t>
      </w:r>
      <w:proofErr w:type="spellEnd"/>
      <w:r>
        <w:t xml:space="preserve"> 4,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and</w:t>
      </w:r>
      <w:proofErr w:type="spellEnd"/>
      <w:r>
        <w:t xml:space="preserve"> 22%, </w:t>
      </w:r>
      <w:proofErr w:type="spellStart"/>
      <w:r>
        <w:t>or</w:t>
      </w:r>
      <w:proofErr w:type="spellEnd"/>
      <w:r>
        <w:t xml:space="preserve"> 2,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considering</w:t>
      </w:r>
      <w:proofErr w:type="spellEnd"/>
      <w:r>
        <w:t xml:space="preserve"> </w:t>
      </w:r>
      <w:proofErr w:type="spellStart"/>
      <w:r>
        <w:t>these</w:t>
      </w:r>
      <w:proofErr w:type="spellEnd"/>
      <w:r>
        <w:t xml:space="preserve"> </w:t>
      </w:r>
      <w:proofErr w:type="spellStart"/>
      <w:r>
        <w:t>aspects</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effective</w:t>
      </w:r>
      <w:proofErr w:type="spellEnd"/>
      <w:r>
        <w:t xml:space="preserve">" </w:t>
      </w:r>
      <w:proofErr w:type="spellStart"/>
      <w:r>
        <w:t>in</w:t>
      </w:r>
      <w:proofErr w:type="spellEnd"/>
      <w:r>
        <w:t xml:space="preserve"> H2020 </w:t>
      </w:r>
      <w:proofErr w:type="spellStart"/>
      <w:r>
        <w:t>support</w:t>
      </w:r>
      <w:proofErr w:type="spellEnd"/>
      <w:r>
        <w:t xml:space="preserve"> </w:t>
      </w:r>
      <w:proofErr w:type="spellStart"/>
      <w:r>
        <w:t>for</w:t>
      </w:r>
      <w:proofErr w:type="spellEnd"/>
      <w:r>
        <w:t xml:space="preserve"> </w:t>
      </w:r>
      <w:proofErr w:type="spellStart"/>
      <w:r>
        <w:t>MSMEs</w:t>
      </w:r>
      <w:proofErr w:type="spellEnd"/>
      <w:r>
        <w:t>.</w:t>
      </w:r>
    </w:p>
    <w:p w:rsidRPr="00BB2EAF" w:rsidR="000E4CB2" w:rsidP="000E4CB2" w:rsidRDefault="000E4CB2" w14:paraId="78CF6787" w14:textId="77777777"/>
    <w:p w:rsidR="000B4AD2" w:rsidP="000E4CB2" w:rsidRDefault="000E4CB2" w14:paraId="58AB1519" w14:textId="77777777">
      <w:proofErr w:type="spellStart"/>
      <w:r>
        <w:t>During</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the</w:t>
      </w:r>
      <w:proofErr w:type="spellEnd"/>
      <w:r>
        <w:t xml:space="preserve"> </w:t>
      </w:r>
      <w:proofErr w:type="spellStart"/>
      <w:r>
        <w:rPr>
          <w:b/>
        </w:rPr>
        <w:t>Croatian</w:t>
      </w:r>
      <w:proofErr w:type="spellEnd"/>
      <w:r>
        <w:t xml:space="preserve"> </w:t>
      </w:r>
      <w:proofErr w:type="spellStart"/>
      <w:r>
        <w:t>participants</w:t>
      </w:r>
      <w:proofErr w:type="spellEnd"/>
      <w:r>
        <w:t xml:space="preserve"> </w:t>
      </w:r>
      <w:proofErr w:type="spellStart"/>
      <w:r>
        <w:t>suggested</w:t>
      </w:r>
      <w:proofErr w:type="spellEnd"/>
      <w:r>
        <w:t xml:space="preserve"> </w:t>
      </w:r>
      <w:proofErr w:type="spellStart"/>
      <w:r>
        <w:t>several</w:t>
      </w:r>
      <w:proofErr w:type="spellEnd"/>
      <w:r>
        <w:t xml:space="preserve"> </w:t>
      </w:r>
      <w:proofErr w:type="spellStart"/>
      <w:r>
        <w:t>improvements</w:t>
      </w:r>
      <w:proofErr w:type="spellEnd"/>
      <w:r>
        <w:t xml:space="preserve"> </w:t>
      </w:r>
      <w:proofErr w:type="spellStart"/>
      <w:r>
        <w:t>to</w:t>
      </w:r>
      <w:proofErr w:type="spellEnd"/>
      <w:r>
        <w:t xml:space="preserve"> </w:t>
      </w:r>
      <w:proofErr w:type="spellStart"/>
      <w:r>
        <w:t>be</w:t>
      </w:r>
      <w:proofErr w:type="spellEnd"/>
      <w:r>
        <w:t xml:space="preserve"> </w:t>
      </w:r>
      <w:proofErr w:type="spellStart"/>
      <w:r>
        <w:t>made</w:t>
      </w:r>
      <w:proofErr w:type="spellEnd"/>
      <w:r>
        <w:t xml:space="preserve"> </w:t>
      </w:r>
      <w:proofErr w:type="spellStart"/>
      <w:r>
        <w:t>to</w:t>
      </w:r>
      <w:proofErr w:type="spellEnd"/>
      <w:r>
        <w:t xml:space="preserve"> H2020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its</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MSMEs</w:t>
      </w:r>
      <w:proofErr w:type="spellEnd"/>
      <w:r>
        <w:t xml:space="preserve">. </w:t>
      </w:r>
      <w:proofErr w:type="spellStart"/>
      <w:r>
        <w:t>First</w:t>
      </w:r>
      <w:proofErr w:type="spellEnd"/>
      <w:r>
        <w:t xml:space="preserve"> </w:t>
      </w:r>
      <w:proofErr w:type="spellStart"/>
      <w:r>
        <w:t>of</w:t>
      </w:r>
      <w:proofErr w:type="spellEnd"/>
      <w:r>
        <w:t xml:space="preserve"> </w:t>
      </w:r>
      <w:proofErr w:type="spellStart"/>
      <w:r>
        <w:t>all</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w:t>
      </w:r>
      <w:proofErr w:type="spellStart"/>
      <w:r>
        <w:t>room</w:t>
      </w:r>
      <w:proofErr w:type="spellEnd"/>
      <w:r>
        <w:t xml:space="preserve"> </w:t>
      </w:r>
      <w:proofErr w:type="spellStart"/>
      <w:r>
        <w:t>for</w:t>
      </w:r>
      <w:proofErr w:type="spellEnd"/>
      <w:r>
        <w:t xml:space="preserve"> </w:t>
      </w:r>
      <w:proofErr w:type="spellStart"/>
      <w:r>
        <w:t>wider</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that</w:t>
      </w:r>
      <w:proofErr w:type="spellEnd"/>
      <w:r>
        <w:t xml:space="preserve"> </w:t>
      </w:r>
      <w:proofErr w:type="spellStart"/>
      <w:r>
        <w:t>the</w:t>
      </w:r>
      <w:proofErr w:type="spellEnd"/>
      <w:r>
        <w:t xml:space="preserve"> </w:t>
      </w:r>
      <w:proofErr w:type="spellStart"/>
      <w:r>
        <w:t>process</w:t>
      </w:r>
      <w:proofErr w:type="spellEnd"/>
      <w:r>
        <w:t xml:space="preserve"> </w:t>
      </w:r>
      <w:proofErr w:type="spellStart"/>
      <w:r>
        <w:t>could</w:t>
      </w:r>
      <w:proofErr w:type="spellEnd"/>
      <w:r>
        <w:t xml:space="preserve"> </w:t>
      </w:r>
      <w:proofErr w:type="spellStart"/>
      <w:r>
        <w:t>be</w:t>
      </w:r>
      <w:proofErr w:type="spellEnd"/>
      <w:r>
        <w:t xml:space="preserve"> </w:t>
      </w:r>
      <w:proofErr w:type="spellStart"/>
      <w:r>
        <w:t>made</w:t>
      </w:r>
      <w:proofErr w:type="spellEnd"/>
      <w:r>
        <w:t xml:space="preserve"> </w:t>
      </w:r>
      <w:proofErr w:type="spellStart"/>
      <w:r>
        <w:t>more</w:t>
      </w:r>
      <w:proofErr w:type="spellEnd"/>
      <w:r>
        <w:t xml:space="preserve"> </w:t>
      </w:r>
      <w:proofErr w:type="spellStart"/>
      <w:r>
        <w:t>accessible</w:t>
      </w:r>
      <w:proofErr w:type="spellEnd"/>
      <w:r>
        <w:t xml:space="preserve"> </w:t>
      </w:r>
      <w:proofErr w:type="spellStart"/>
      <w:r>
        <w:t>to</w:t>
      </w:r>
      <w:proofErr w:type="spellEnd"/>
      <w:r>
        <w:t xml:space="preserve"> </w:t>
      </w:r>
      <w:proofErr w:type="spellStart"/>
      <w:r>
        <w:t>MSMEs</w:t>
      </w:r>
      <w:proofErr w:type="spellEnd"/>
      <w:r>
        <w:t xml:space="preserve">. </w:t>
      </w:r>
      <w:proofErr w:type="spellStart"/>
      <w:r>
        <w:t>Targeted</w:t>
      </w:r>
      <w:proofErr w:type="spellEnd"/>
      <w:r>
        <w:t xml:space="preserve"> </w:t>
      </w:r>
      <w:proofErr w:type="spellStart"/>
      <w:r>
        <w:t>publicity</w:t>
      </w:r>
      <w:proofErr w:type="spellEnd"/>
      <w:r>
        <w:t xml:space="preserve"> </w:t>
      </w:r>
      <w:proofErr w:type="spellStart"/>
      <w:r>
        <w:t>about</w:t>
      </w:r>
      <w:proofErr w:type="spellEnd"/>
      <w:r>
        <w:t xml:space="preserve"> MSME </w:t>
      </w:r>
      <w:proofErr w:type="spellStart"/>
      <w:r>
        <w:t>participation</w:t>
      </w:r>
      <w:proofErr w:type="spellEnd"/>
      <w:r>
        <w:t xml:space="preserve"> </w:t>
      </w:r>
      <w:proofErr w:type="spellStart"/>
      <w:r>
        <w:t>in</w:t>
      </w:r>
      <w:proofErr w:type="spellEnd"/>
      <w:r>
        <w:t xml:space="preserve"> H2020 </w:t>
      </w:r>
      <w:proofErr w:type="spellStart"/>
      <w:r>
        <w:t>was</w:t>
      </w:r>
      <w:proofErr w:type="spellEnd"/>
      <w:r>
        <w:t xml:space="preserve"> </w:t>
      </w:r>
      <w:proofErr w:type="spellStart"/>
      <w:r>
        <w:t>required</w:t>
      </w:r>
      <w:proofErr w:type="spellEnd"/>
      <w:r>
        <w:t xml:space="preserve"> </w:t>
      </w:r>
      <w:proofErr w:type="spellStart"/>
      <w:r>
        <w:t>to</w:t>
      </w:r>
      <w:proofErr w:type="spellEnd"/>
      <w:r>
        <w:t xml:space="preserve"> </w:t>
      </w:r>
      <w:proofErr w:type="spellStart"/>
      <w:r>
        <w:t>promote</w:t>
      </w:r>
      <w:proofErr w:type="spellEnd"/>
      <w:r>
        <w:t xml:space="preserve"> </w:t>
      </w:r>
      <w:proofErr w:type="spellStart"/>
      <w:r>
        <w:t>greater</w:t>
      </w:r>
      <w:proofErr w:type="spellEnd"/>
      <w:r>
        <w:t xml:space="preserve"> </w:t>
      </w:r>
      <w:proofErr w:type="spellStart"/>
      <w:r>
        <w:t>participation</w:t>
      </w:r>
      <w:proofErr w:type="spellEnd"/>
      <w:r>
        <w:t>.</w:t>
      </w:r>
    </w:p>
    <w:p w:rsidRPr="00BB2EAF" w:rsidR="000E4CB2" w:rsidP="000E4CB2" w:rsidRDefault="000E4CB2" w14:paraId="38578A6D" w14:textId="4348BDED">
      <w:pPr>
        <w:rPr>
          <w:bCs/>
        </w:rPr>
      </w:pPr>
    </w:p>
    <w:p w:rsidRPr="00BB2EAF" w:rsidR="000E4CB2" w:rsidP="000E4CB2" w:rsidRDefault="000E4CB2" w14:paraId="116651F7" w14:textId="77777777">
      <w:pPr>
        <w:rPr>
          <w:bCs/>
        </w:rPr>
      </w:pPr>
      <w:proofErr w:type="spellStart"/>
      <w:r>
        <w:lastRenderedPageBreak/>
        <w:t>The</w:t>
      </w:r>
      <w:proofErr w:type="spellEnd"/>
      <w:r>
        <w:t xml:space="preserve"> </w:t>
      </w:r>
      <w:proofErr w:type="spellStart"/>
      <w:r>
        <w:rPr>
          <w:b/>
        </w:rPr>
        <w:t>Dutch</w:t>
      </w:r>
      <w:proofErr w:type="spellEnd"/>
      <w:r>
        <w:t xml:space="preserve"> </w:t>
      </w:r>
      <w:proofErr w:type="spellStart"/>
      <w:r>
        <w:t>participants</w:t>
      </w:r>
      <w:proofErr w:type="spellEnd"/>
      <w:r>
        <w:t xml:space="preserve"> </w:t>
      </w:r>
      <w:proofErr w:type="spellStart"/>
      <w:r>
        <w:t>saw</w:t>
      </w:r>
      <w:proofErr w:type="spellEnd"/>
      <w:r>
        <w:t xml:space="preserve"> </w:t>
      </w:r>
      <w:proofErr w:type="spellStart"/>
      <w:r>
        <w:t>the</w:t>
      </w:r>
      <w:proofErr w:type="spellEnd"/>
      <w:r>
        <w:t xml:space="preserve"> </w:t>
      </w:r>
      <w:proofErr w:type="spellStart"/>
      <w:r>
        <w:t>rather</w:t>
      </w:r>
      <w:proofErr w:type="spellEnd"/>
      <w:r>
        <w:t xml:space="preserve"> </w:t>
      </w:r>
      <w:proofErr w:type="spellStart"/>
      <w:r>
        <w:t>low</w:t>
      </w:r>
      <w:proofErr w:type="spellEnd"/>
      <w:r>
        <w:t xml:space="preserve"> </w:t>
      </w:r>
      <w:proofErr w:type="spellStart"/>
      <w:r>
        <w:t>involvement</w:t>
      </w:r>
      <w:proofErr w:type="spellEnd"/>
      <w:r>
        <w:t xml:space="preserve"> </w:t>
      </w:r>
      <w:proofErr w:type="spellStart"/>
      <w:r>
        <w:t>of</w:t>
      </w:r>
      <w:proofErr w:type="spellEnd"/>
      <w:r>
        <w:t xml:space="preserve"> </w:t>
      </w:r>
      <w:proofErr w:type="spellStart"/>
      <w:r>
        <w:t>MSMEs</w:t>
      </w:r>
      <w:proofErr w:type="spellEnd"/>
      <w:r>
        <w:t xml:space="preserve">, </w:t>
      </w:r>
      <w:proofErr w:type="spellStart"/>
      <w:r>
        <w:t>especially</w:t>
      </w:r>
      <w:proofErr w:type="spellEnd"/>
      <w:r>
        <w:t xml:space="preserve"> </w:t>
      </w:r>
      <w:proofErr w:type="spellStart"/>
      <w:r>
        <w:t>in</w:t>
      </w:r>
      <w:proofErr w:type="spellEnd"/>
      <w:r>
        <w:t xml:space="preserve"> </w:t>
      </w:r>
      <w:proofErr w:type="spellStart"/>
      <w:r>
        <w:t>the</w:t>
      </w:r>
      <w:proofErr w:type="spellEnd"/>
      <w:r>
        <w:t xml:space="preserve"> </w:t>
      </w:r>
      <w:proofErr w:type="spellStart"/>
      <w:r>
        <w:t>area</w:t>
      </w:r>
      <w:proofErr w:type="spellEnd"/>
      <w:r>
        <w:t xml:space="preserve"> </w:t>
      </w:r>
      <w:proofErr w:type="spellStart"/>
      <w:r>
        <w:t>of</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as</w:t>
      </w:r>
      <w:proofErr w:type="spellEnd"/>
      <w:r>
        <w:t xml:space="preserve"> </w:t>
      </w:r>
      <w:proofErr w:type="spellStart"/>
      <w:r>
        <w:t>one</w:t>
      </w:r>
      <w:proofErr w:type="spellEnd"/>
      <w:r>
        <w:t xml:space="preserve"> </w:t>
      </w:r>
      <w:proofErr w:type="spellStart"/>
      <w:r>
        <w:t>of</w:t>
      </w:r>
      <w:proofErr w:type="spellEnd"/>
      <w:r>
        <w:t xml:space="preserve"> </w:t>
      </w:r>
      <w:proofErr w:type="spellStart"/>
      <w:r>
        <w:t>the</w:t>
      </w:r>
      <w:proofErr w:type="spellEnd"/>
      <w:r>
        <w:t xml:space="preserve"> </w:t>
      </w:r>
      <w:proofErr w:type="spellStart"/>
      <w:r>
        <w:t>main</w:t>
      </w:r>
      <w:proofErr w:type="spellEnd"/>
      <w:r>
        <w:t xml:space="preserve"> </w:t>
      </w:r>
      <w:proofErr w:type="spellStart"/>
      <w:r>
        <w:t>shortcomings</w:t>
      </w:r>
      <w:proofErr w:type="spellEnd"/>
      <w:r>
        <w:t>.</w:t>
      </w:r>
    </w:p>
    <w:p w:rsidRPr="00BB2EAF" w:rsidR="000E4CB2" w:rsidP="000E4CB2" w:rsidRDefault="000E4CB2" w14:paraId="1D632675" w14:textId="77777777">
      <w:pPr>
        <w:rPr>
          <w:bCs/>
        </w:rPr>
      </w:pPr>
    </w:p>
    <w:p w:rsidRPr="00BB2EAF" w:rsidR="000E4CB2" w:rsidP="000E4CB2" w:rsidRDefault="000E4CB2" w14:paraId="7FC7130B" w14:textId="77777777">
      <w:pPr>
        <w:rPr>
          <w:bCs/>
        </w:rPr>
      </w:pPr>
      <w:proofErr w:type="spellStart"/>
      <w:r>
        <w:t>The</w:t>
      </w:r>
      <w:proofErr w:type="spellEnd"/>
      <w:r>
        <w:t xml:space="preserve"> </w:t>
      </w:r>
      <w:proofErr w:type="spellStart"/>
      <w:r>
        <w:rPr>
          <w:b/>
        </w:rPr>
        <w:t>Latvian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too</w:t>
      </w:r>
      <w:proofErr w:type="spellEnd"/>
      <w:r>
        <w:t xml:space="preserve"> </w:t>
      </w:r>
      <w:proofErr w:type="spellStart"/>
      <w:r>
        <w:t>expressed</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MSME </w:t>
      </w:r>
      <w:proofErr w:type="spellStart"/>
      <w:r>
        <w:t>involvement</w:t>
      </w:r>
      <w:proofErr w:type="spellEnd"/>
      <w:r>
        <w:t xml:space="preserve"> </w:t>
      </w:r>
      <w:proofErr w:type="spellStart"/>
      <w:r>
        <w:t>in</w:t>
      </w:r>
      <w:proofErr w:type="spellEnd"/>
      <w:r>
        <w:t xml:space="preserve"> H2020 </w:t>
      </w:r>
      <w:proofErr w:type="spellStart"/>
      <w:r>
        <w:t>should</w:t>
      </w:r>
      <w:proofErr w:type="spellEnd"/>
      <w:r>
        <w:t xml:space="preserve"> </w:t>
      </w:r>
      <w:proofErr w:type="spellStart"/>
      <w:r>
        <w:t>be</w:t>
      </w:r>
      <w:proofErr w:type="spellEnd"/>
      <w:r>
        <w:t xml:space="preserve"> </w:t>
      </w:r>
      <w:proofErr w:type="spellStart"/>
      <w:r>
        <w:t>increased</w:t>
      </w:r>
      <w:proofErr w:type="spellEnd"/>
      <w:r>
        <w:t xml:space="preserve">. </w:t>
      </w:r>
      <w:proofErr w:type="spellStart"/>
      <w:r>
        <w:t>Comparing</w:t>
      </w:r>
      <w:proofErr w:type="spellEnd"/>
      <w:r>
        <w:t xml:space="preserve"> </w:t>
      </w:r>
      <w:proofErr w:type="spellStart"/>
      <w:r>
        <w:t>Latvia</w:t>
      </w:r>
      <w:proofErr w:type="spellEnd"/>
      <w:r>
        <w:t xml:space="preserve"> </w:t>
      </w:r>
      <w:proofErr w:type="spellStart"/>
      <w:r>
        <w:t>with</w:t>
      </w:r>
      <w:proofErr w:type="spellEnd"/>
      <w:r>
        <w:t xml:space="preserve"> </w:t>
      </w:r>
      <w:proofErr w:type="spellStart"/>
      <w:r>
        <w:t>other</w:t>
      </w:r>
      <w:proofErr w:type="spellEnd"/>
      <w:r>
        <w:t xml:space="preserve"> </w:t>
      </w:r>
      <w:proofErr w:type="spellStart"/>
      <w:r>
        <w:t>countries</w:t>
      </w:r>
      <w:proofErr w:type="spellEnd"/>
      <w:r>
        <w:t xml:space="preserve"> </w:t>
      </w:r>
      <w:proofErr w:type="spellStart"/>
      <w:r>
        <w:t>in</w:t>
      </w:r>
      <w:proofErr w:type="spellEnd"/>
      <w:r>
        <w:t xml:space="preserve"> </w:t>
      </w:r>
      <w:proofErr w:type="spellStart"/>
      <w:r>
        <w:t>this</w:t>
      </w:r>
      <w:proofErr w:type="spellEnd"/>
      <w:r>
        <w:t xml:space="preserve"> </w:t>
      </w:r>
      <w:proofErr w:type="spellStart"/>
      <w:r>
        <w:t>respect</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Latvia</w:t>
      </w:r>
      <w:proofErr w:type="spellEnd"/>
      <w:r>
        <w:t xml:space="preserve"> </w:t>
      </w:r>
      <w:proofErr w:type="spellStart"/>
      <w:r>
        <w:t>was</w:t>
      </w:r>
      <w:proofErr w:type="spellEnd"/>
      <w:r>
        <w:t xml:space="preserve"> </w:t>
      </w:r>
      <w:proofErr w:type="spellStart"/>
      <w:r>
        <w:t>small</w:t>
      </w:r>
      <w:proofErr w:type="spellEnd"/>
      <w:r>
        <w:t xml:space="preserve"> </w:t>
      </w:r>
      <w:proofErr w:type="spellStart"/>
      <w:r>
        <w:t>and</w:t>
      </w:r>
      <w:proofErr w:type="spellEnd"/>
      <w:r>
        <w:t xml:space="preserve"> </w:t>
      </w:r>
      <w:proofErr w:type="spellStart"/>
      <w:r>
        <w:t>had</w:t>
      </w:r>
      <w:proofErr w:type="spellEnd"/>
      <w:r>
        <w:t xml:space="preserve"> a </w:t>
      </w:r>
      <w:proofErr w:type="spellStart"/>
      <w:r>
        <w:t>different</w:t>
      </w:r>
      <w:proofErr w:type="spellEnd"/>
      <w:r>
        <w:t xml:space="preserve"> </w:t>
      </w:r>
      <w:proofErr w:type="spellStart"/>
      <w:r>
        <w:t>business</w:t>
      </w:r>
      <w:proofErr w:type="spellEnd"/>
      <w:r>
        <w:t xml:space="preserve"> </w:t>
      </w:r>
      <w:proofErr w:type="spellStart"/>
      <w:r>
        <w:t>structure</w:t>
      </w:r>
      <w:proofErr w:type="spellEnd"/>
      <w:r>
        <w:t xml:space="preserve"> </w:t>
      </w:r>
      <w:proofErr w:type="spellStart"/>
      <w:r>
        <w:t>and</w:t>
      </w:r>
      <w:proofErr w:type="spellEnd"/>
      <w:r>
        <w:t xml:space="preserve"> </w:t>
      </w:r>
      <w:proofErr w:type="spellStart"/>
      <w:r>
        <w:t>that</w:t>
      </w:r>
      <w:proofErr w:type="spellEnd"/>
      <w:r>
        <w:t xml:space="preserve">, </w:t>
      </w:r>
      <w:proofErr w:type="spellStart"/>
      <w:r>
        <w:t>under</w:t>
      </w:r>
      <w:proofErr w:type="spellEnd"/>
      <w:r>
        <w:t xml:space="preserve"> H2020, </w:t>
      </w:r>
      <w:proofErr w:type="spellStart"/>
      <w:r>
        <w:t>the</w:t>
      </w:r>
      <w:proofErr w:type="spellEnd"/>
      <w:r>
        <w:t xml:space="preserve"> </w:t>
      </w:r>
      <w:proofErr w:type="spellStart"/>
      <w:r>
        <w:t>state</w:t>
      </w:r>
      <w:proofErr w:type="spellEnd"/>
      <w:r>
        <w:t xml:space="preserve"> </w:t>
      </w:r>
      <w:proofErr w:type="spellStart"/>
      <w:r>
        <w:t>gave</w:t>
      </w:r>
      <w:proofErr w:type="spellEnd"/>
      <w:r>
        <w:t xml:space="preserve"> </w:t>
      </w:r>
      <w:proofErr w:type="spellStart"/>
      <w:r>
        <w:t>the</w:t>
      </w:r>
      <w:proofErr w:type="spellEnd"/>
      <w:r>
        <w:t xml:space="preserve"> </w:t>
      </w:r>
      <w:proofErr w:type="spellStart"/>
      <w:r>
        <w:t>highest</w:t>
      </w:r>
      <w:proofErr w:type="spellEnd"/>
      <w:r>
        <w:t xml:space="preserve"> </w:t>
      </w:r>
      <w:proofErr w:type="spellStart"/>
      <w:r>
        <w:t>priority</w:t>
      </w:r>
      <w:proofErr w:type="spellEnd"/>
      <w:r>
        <w:t xml:space="preserve"> </w:t>
      </w:r>
      <w:proofErr w:type="spellStart"/>
      <w:r>
        <w:t>to</w:t>
      </w:r>
      <w:proofErr w:type="spellEnd"/>
      <w:r>
        <w:t xml:space="preserve"> </w:t>
      </w:r>
      <w:proofErr w:type="spellStart"/>
      <w:r>
        <w:t>companies</w:t>
      </w:r>
      <w:proofErr w:type="spellEnd"/>
      <w:r>
        <w:t xml:space="preserve"> </w:t>
      </w:r>
      <w:proofErr w:type="spellStart"/>
      <w:r>
        <w:t>with</w:t>
      </w:r>
      <w:proofErr w:type="spellEnd"/>
      <w:r>
        <w:t xml:space="preserve"> a </w:t>
      </w:r>
      <w:proofErr w:type="spellStart"/>
      <w:r>
        <w:t>high</w:t>
      </w:r>
      <w:proofErr w:type="spellEnd"/>
      <w:r>
        <w:t xml:space="preserve"> </w:t>
      </w:r>
      <w:proofErr w:type="spellStart"/>
      <w:r>
        <w:t>innovation</w:t>
      </w:r>
      <w:proofErr w:type="spellEnd"/>
      <w:r>
        <w:t xml:space="preserve"> </w:t>
      </w:r>
      <w:proofErr w:type="spellStart"/>
      <w:r>
        <w:t>component</w:t>
      </w:r>
      <w:proofErr w:type="spellEnd"/>
      <w:r>
        <w:t xml:space="preserve">. </w:t>
      </w:r>
      <w:proofErr w:type="spellStart"/>
      <w:r>
        <w:t>Hence</w:t>
      </w:r>
      <w:proofErr w:type="spellEnd"/>
      <w:r>
        <w:t xml:space="preserve">, </w:t>
      </w:r>
      <w:proofErr w:type="spellStart"/>
      <w:r>
        <w:t>MSMEs</w:t>
      </w:r>
      <w:proofErr w:type="spellEnd"/>
      <w:r>
        <w:t xml:space="preserve"> </w:t>
      </w:r>
      <w:proofErr w:type="spellStart"/>
      <w:r>
        <w:t>had</w:t>
      </w:r>
      <w:proofErr w:type="spellEnd"/>
      <w:r>
        <w:t xml:space="preserve"> </w:t>
      </w:r>
      <w:proofErr w:type="spellStart"/>
      <w:r>
        <w:t>less</w:t>
      </w:r>
      <w:proofErr w:type="spellEnd"/>
      <w:r>
        <w:t xml:space="preserve"> </w:t>
      </w:r>
      <w:proofErr w:type="spellStart"/>
      <w:r>
        <w:t>chance</w:t>
      </w:r>
      <w:proofErr w:type="spellEnd"/>
      <w:r>
        <w:t xml:space="preserve"> </w:t>
      </w:r>
      <w:proofErr w:type="spellStart"/>
      <w:r>
        <w:t>to</w:t>
      </w:r>
      <w:proofErr w:type="spellEnd"/>
      <w:r>
        <w:t xml:space="preserve"> </w:t>
      </w:r>
      <w:proofErr w:type="spellStart"/>
      <w:r>
        <w:t>participate</w:t>
      </w:r>
      <w:proofErr w:type="spellEnd"/>
      <w:r>
        <w:t xml:space="preserve"> </w:t>
      </w:r>
      <w:proofErr w:type="spellStart"/>
      <w:r>
        <w:t>in</w:t>
      </w:r>
      <w:proofErr w:type="spellEnd"/>
      <w:r>
        <w:t xml:space="preserve"> </w:t>
      </w:r>
      <w:proofErr w:type="spellStart"/>
      <w:r>
        <w:t>tenders</w:t>
      </w:r>
      <w:proofErr w:type="spellEnd"/>
      <w:r>
        <w:t xml:space="preserve"> </w:t>
      </w:r>
      <w:proofErr w:type="spellStart"/>
      <w:r>
        <w:t>because</w:t>
      </w:r>
      <w:proofErr w:type="spellEnd"/>
      <w:r>
        <w:t xml:space="preserve"> </w:t>
      </w:r>
      <w:proofErr w:type="spellStart"/>
      <w:r>
        <w:t>they</w:t>
      </w:r>
      <w:proofErr w:type="spellEnd"/>
      <w:r>
        <w:t xml:space="preserve"> </w:t>
      </w:r>
      <w:proofErr w:type="spellStart"/>
      <w:r>
        <w:t>lacked</w:t>
      </w:r>
      <w:proofErr w:type="spellEnd"/>
      <w:r>
        <w:t xml:space="preserve"> </w:t>
      </w:r>
      <w:proofErr w:type="spellStart"/>
      <w:r>
        <w:t>capacity</w:t>
      </w:r>
      <w:proofErr w:type="spellEnd"/>
      <w:r>
        <w:t>.</w:t>
      </w:r>
    </w:p>
    <w:p w:rsidRPr="00BB2EAF" w:rsidR="000E4CB2" w:rsidP="000E4CB2" w:rsidRDefault="000E4CB2" w14:paraId="13328436" w14:textId="77777777">
      <w:pPr>
        <w:rPr>
          <w:bCs/>
        </w:rPr>
      </w:pPr>
    </w:p>
    <w:p w:rsidRPr="00BB2EAF" w:rsidR="000E4CB2" w:rsidP="000E4CB2" w:rsidRDefault="000E4CB2" w14:paraId="1406BECC" w14:textId="77777777">
      <w:proofErr w:type="spellStart"/>
      <w:r>
        <w:t>Furthermore</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H2020 </w:t>
      </w:r>
      <w:proofErr w:type="spellStart"/>
      <w:r>
        <w:t>had</w:t>
      </w:r>
      <w:proofErr w:type="spellEnd"/>
      <w:r>
        <w:t xml:space="preserve"> a </w:t>
      </w:r>
      <w:proofErr w:type="spellStart"/>
      <w:r>
        <w:t>special</w:t>
      </w:r>
      <w:proofErr w:type="spellEnd"/>
      <w:r>
        <w:t xml:space="preserve"> </w:t>
      </w:r>
      <w:proofErr w:type="spellStart"/>
      <w:r>
        <w:t>instrument</w:t>
      </w:r>
      <w:proofErr w:type="spellEnd"/>
      <w:r>
        <w:t xml:space="preserve"> – </w:t>
      </w:r>
      <w:proofErr w:type="spellStart"/>
      <w:r>
        <w:t>the</w:t>
      </w:r>
      <w:proofErr w:type="spellEnd"/>
      <w:r>
        <w:t xml:space="preserve"> SME </w:t>
      </w:r>
      <w:proofErr w:type="spellStart"/>
      <w:r>
        <w:t>tool</w:t>
      </w:r>
      <w:proofErr w:type="spellEnd"/>
      <w:r>
        <w:t xml:space="preserve"> – </w:t>
      </w:r>
      <w:proofErr w:type="spellStart"/>
      <w:r>
        <w:t>aimed</w:t>
      </w:r>
      <w:proofErr w:type="spellEnd"/>
      <w:r>
        <w:t xml:space="preserve"> </w:t>
      </w:r>
      <w:proofErr w:type="spellStart"/>
      <w:r>
        <w:t>at</w:t>
      </w:r>
      <w:proofErr w:type="spellEnd"/>
      <w:r>
        <w:t xml:space="preserve"> </w:t>
      </w:r>
      <w:proofErr w:type="spellStart"/>
      <w:r>
        <w:t>MSMEs</w:t>
      </w:r>
      <w:proofErr w:type="spellEnd"/>
      <w:r>
        <w:t xml:space="preserve">, </w:t>
      </w:r>
      <w:proofErr w:type="spellStart"/>
      <w:r>
        <w:t>but</w:t>
      </w:r>
      <w:proofErr w:type="spellEnd"/>
      <w:r>
        <w:t xml:space="preserve">, </w:t>
      </w:r>
      <w:proofErr w:type="spellStart"/>
      <w:r>
        <w:t>from</w:t>
      </w:r>
      <w:proofErr w:type="spellEnd"/>
      <w:r>
        <w:t xml:space="preserve"> </w:t>
      </w:r>
      <w:proofErr w:type="spellStart"/>
      <w:r>
        <w:t>the</w:t>
      </w:r>
      <w:proofErr w:type="spellEnd"/>
      <w:r>
        <w:t xml:space="preserve"> </w:t>
      </w:r>
      <w:proofErr w:type="spellStart"/>
      <w:r>
        <w:t>total</w:t>
      </w:r>
      <w:proofErr w:type="spellEnd"/>
      <w:r>
        <w:t xml:space="preserve"> </w:t>
      </w:r>
      <w:proofErr w:type="spellStart"/>
      <w:r>
        <w:t>of</w:t>
      </w:r>
      <w:proofErr w:type="spellEnd"/>
      <w:r>
        <w:t xml:space="preserve"> 625 </w:t>
      </w:r>
      <w:proofErr w:type="spellStart"/>
      <w:r>
        <w:t>applications</w:t>
      </w:r>
      <w:proofErr w:type="spellEnd"/>
      <w:r>
        <w:t xml:space="preserve"> </w:t>
      </w:r>
      <w:proofErr w:type="spellStart"/>
      <w:r>
        <w:t>from</w:t>
      </w:r>
      <w:proofErr w:type="spellEnd"/>
      <w:r>
        <w:t xml:space="preserve"> </w:t>
      </w:r>
      <w:proofErr w:type="spellStart"/>
      <w:r>
        <w:t>Latvia</w:t>
      </w:r>
      <w:proofErr w:type="spellEnd"/>
      <w:r>
        <w:t xml:space="preserve">, </w:t>
      </w:r>
      <w:proofErr w:type="spellStart"/>
      <w:r>
        <w:t>only</w:t>
      </w:r>
      <w:proofErr w:type="spellEnd"/>
      <w:r>
        <w:t xml:space="preserve"> 2.16% </w:t>
      </w:r>
      <w:proofErr w:type="spellStart"/>
      <w:r>
        <w:t>had</w:t>
      </w:r>
      <w:proofErr w:type="spellEnd"/>
      <w:r>
        <w:t xml:space="preserve"> </w:t>
      </w:r>
      <w:proofErr w:type="spellStart"/>
      <w:r>
        <w:t>received</w:t>
      </w:r>
      <w:proofErr w:type="spellEnd"/>
      <w:r>
        <w:t xml:space="preserve"> </w:t>
      </w:r>
      <w:proofErr w:type="spellStart"/>
      <w:r>
        <w:t>funding</w:t>
      </w:r>
      <w:proofErr w:type="spellEnd"/>
      <w:r>
        <w:t xml:space="preserve">. </w:t>
      </w:r>
      <w:proofErr w:type="spellStart"/>
      <w:r>
        <w:t>This</w:t>
      </w:r>
      <w:proofErr w:type="spellEnd"/>
      <w:r>
        <w:t xml:space="preserve"> </w:t>
      </w:r>
      <w:proofErr w:type="spellStart"/>
      <w:r>
        <w:t>was</w:t>
      </w:r>
      <w:proofErr w:type="spellEnd"/>
      <w:r>
        <w:t xml:space="preserve"> </w:t>
      </w:r>
      <w:proofErr w:type="spellStart"/>
      <w:r>
        <w:t>an</w:t>
      </w:r>
      <w:proofErr w:type="spellEnd"/>
      <w:r>
        <w:t xml:space="preserve"> </w:t>
      </w:r>
      <w:proofErr w:type="spellStart"/>
      <w:r>
        <w:t>extremely</w:t>
      </w:r>
      <w:proofErr w:type="spellEnd"/>
      <w:r>
        <w:t xml:space="preserve"> </w:t>
      </w:r>
      <w:proofErr w:type="spellStart"/>
      <w:r>
        <w:t>low</w:t>
      </w:r>
      <w:proofErr w:type="spellEnd"/>
      <w:r>
        <w:t xml:space="preserve"> </w:t>
      </w:r>
      <w:proofErr w:type="spellStart"/>
      <w:r>
        <w:t>indicator</w:t>
      </w:r>
      <w:proofErr w:type="spellEnd"/>
      <w:r>
        <w:t xml:space="preserve"> </w:t>
      </w:r>
      <w:proofErr w:type="spellStart"/>
      <w:r>
        <w:t>in</w:t>
      </w:r>
      <w:proofErr w:type="spellEnd"/>
      <w:r>
        <w:t xml:space="preserve"> </w:t>
      </w:r>
      <w:proofErr w:type="spellStart"/>
      <w:r>
        <w:t>comparison</w:t>
      </w:r>
      <w:proofErr w:type="spellEnd"/>
      <w:r>
        <w:t xml:space="preserve"> </w:t>
      </w:r>
      <w:proofErr w:type="spellStart"/>
      <w:r>
        <w:t>to</w:t>
      </w:r>
      <w:proofErr w:type="spellEnd"/>
      <w:r>
        <w:t xml:space="preserve"> </w:t>
      </w:r>
      <w:proofErr w:type="spellStart"/>
      <w:r>
        <w:t>other</w:t>
      </w:r>
      <w:proofErr w:type="spellEnd"/>
      <w:r>
        <w:t xml:space="preserve"> </w:t>
      </w:r>
      <w:proofErr w:type="spellStart"/>
      <w:r>
        <w:t>funding</w:t>
      </w:r>
      <w:proofErr w:type="spellEnd"/>
      <w:r>
        <w:t xml:space="preserve"> </w:t>
      </w:r>
      <w:proofErr w:type="spellStart"/>
      <w:r>
        <w:t>opportunities</w:t>
      </w:r>
      <w:proofErr w:type="spellEnd"/>
      <w:r>
        <w:t xml:space="preserve">. </w:t>
      </w:r>
      <w:proofErr w:type="spellStart"/>
      <w:r>
        <w:t>Under</w:t>
      </w:r>
      <w:proofErr w:type="spellEnd"/>
      <w:r>
        <w:t xml:space="preserve"> H2020, </w:t>
      </w:r>
      <w:proofErr w:type="spellStart"/>
      <w:r>
        <w:t>this</w:t>
      </w:r>
      <w:proofErr w:type="spellEnd"/>
      <w:r>
        <w:t xml:space="preserve"> </w:t>
      </w:r>
      <w:proofErr w:type="spellStart"/>
      <w:r>
        <w:t>competition</w:t>
      </w:r>
      <w:proofErr w:type="spellEnd"/>
      <w:r>
        <w:t xml:space="preserve"> </w:t>
      </w:r>
      <w:proofErr w:type="spellStart"/>
      <w:r>
        <w:t>for</w:t>
      </w:r>
      <w:proofErr w:type="spellEnd"/>
      <w:r>
        <w:t xml:space="preserve"> </w:t>
      </w:r>
      <w:proofErr w:type="spellStart"/>
      <w:r>
        <w:t>funding</w:t>
      </w:r>
      <w:proofErr w:type="spellEnd"/>
      <w:r>
        <w:t xml:space="preserve"> </w:t>
      </w:r>
      <w:proofErr w:type="spellStart"/>
      <w:r>
        <w:t>between</w:t>
      </w:r>
      <w:proofErr w:type="spellEnd"/>
      <w:r>
        <w:t xml:space="preserve"> </w:t>
      </w:r>
      <w:proofErr w:type="spellStart"/>
      <w:r>
        <w:t>MSMEs</w:t>
      </w:r>
      <w:proofErr w:type="spellEnd"/>
      <w:r>
        <w:t xml:space="preserve"> </w:t>
      </w:r>
      <w:proofErr w:type="spellStart"/>
      <w:r>
        <w:t>had</w:t>
      </w:r>
      <w:proofErr w:type="spellEnd"/>
      <w:r>
        <w:t xml:space="preserve"> </w:t>
      </w:r>
      <w:proofErr w:type="spellStart"/>
      <w:r>
        <w:t>increased</w:t>
      </w:r>
      <w:proofErr w:type="spellEnd"/>
      <w:r>
        <w:t xml:space="preserve"> </w:t>
      </w:r>
      <w:proofErr w:type="spellStart"/>
      <w:r>
        <w:t>even</w:t>
      </w:r>
      <w:proofErr w:type="spellEnd"/>
      <w:r>
        <w:t xml:space="preserve"> </w:t>
      </w:r>
      <w:proofErr w:type="spellStart"/>
      <w:r>
        <w:t>further</w:t>
      </w:r>
      <w:proofErr w:type="spellEnd"/>
      <w:r>
        <w:t xml:space="preserve">, </w:t>
      </w:r>
      <w:proofErr w:type="spellStart"/>
      <w:r>
        <w:t>which</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attractive</w:t>
      </w:r>
      <w:proofErr w:type="spellEnd"/>
      <w:r>
        <w:t xml:space="preserve"> </w:t>
      </w:r>
      <w:proofErr w:type="spellStart"/>
      <w:r>
        <w:t>for</w:t>
      </w:r>
      <w:proofErr w:type="spellEnd"/>
      <w:r>
        <w:t xml:space="preserve"> </w:t>
      </w:r>
      <w:proofErr w:type="spellStart"/>
      <w:r>
        <w:t>this</w:t>
      </w:r>
      <w:proofErr w:type="spellEnd"/>
      <w:r>
        <w:t xml:space="preserve"> </w:t>
      </w:r>
      <w:proofErr w:type="spellStart"/>
      <w:r>
        <w:t>type</w:t>
      </w:r>
      <w:proofErr w:type="spellEnd"/>
      <w:r>
        <w:t xml:space="preserve"> </w:t>
      </w:r>
      <w:proofErr w:type="spellStart"/>
      <w:r>
        <w:t>of</w:t>
      </w:r>
      <w:proofErr w:type="spellEnd"/>
      <w:r>
        <w:t xml:space="preserve"> </w:t>
      </w:r>
      <w:proofErr w:type="spellStart"/>
      <w:r>
        <w:t>company</w:t>
      </w:r>
      <w:proofErr w:type="spellEnd"/>
      <w:r>
        <w:t xml:space="preserve">, </w:t>
      </w:r>
      <w:proofErr w:type="spellStart"/>
      <w:r>
        <w:t>which</w:t>
      </w:r>
      <w:proofErr w:type="spellEnd"/>
      <w:r>
        <w:t xml:space="preserve"> </w:t>
      </w:r>
      <w:proofErr w:type="spellStart"/>
      <w:r>
        <w:t>had</w:t>
      </w:r>
      <w:proofErr w:type="spellEnd"/>
      <w:r>
        <w:t xml:space="preserve"> </w:t>
      </w:r>
      <w:proofErr w:type="spellStart"/>
      <w:r>
        <w:t>to</w:t>
      </w:r>
      <w:proofErr w:type="spellEnd"/>
      <w:r>
        <w:t xml:space="preserve"> </w:t>
      </w:r>
      <w:proofErr w:type="spellStart"/>
      <w:r>
        <w:t>plan</w:t>
      </w:r>
      <w:proofErr w:type="spellEnd"/>
      <w:r>
        <w:t xml:space="preserve"> </w:t>
      </w:r>
      <w:proofErr w:type="spellStart"/>
      <w:r>
        <w:t>their</w:t>
      </w:r>
      <w:proofErr w:type="spellEnd"/>
      <w:r>
        <w:t xml:space="preserve"> </w:t>
      </w:r>
      <w:proofErr w:type="spellStart"/>
      <w:r>
        <w:t>financing</w:t>
      </w:r>
      <w:proofErr w:type="spellEnd"/>
      <w:r>
        <w:t xml:space="preserve"> </w:t>
      </w:r>
      <w:proofErr w:type="spellStart"/>
      <w:r>
        <w:t>very</w:t>
      </w:r>
      <w:proofErr w:type="spellEnd"/>
      <w:r>
        <w:t xml:space="preserve"> </w:t>
      </w:r>
      <w:proofErr w:type="spellStart"/>
      <w:r>
        <w:t>carefully</w:t>
      </w:r>
      <w:proofErr w:type="spellEnd"/>
      <w:r>
        <w:t>.</w:t>
      </w:r>
    </w:p>
    <w:p w:rsidRPr="00BB2EAF" w:rsidR="000E4CB2" w:rsidP="000E4CB2" w:rsidRDefault="000E4CB2" w14:paraId="61D24DE8" w14:textId="77777777">
      <w:pPr>
        <w:rPr>
          <w:bCs/>
        </w:rPr>
      </w:pPr>
    </w:p>
    <w:p w:rsidRPr="00BB2EAF" w:rsidR="000E4CB2" w:rsidP="000E4CB2" w:rsidRDefault="000E4CB2" w14:paraId="5C03A727" w14:textId="3A90BE1A">
      <w:pPr>
        <w:rPr>
          <w:bCs/>
        </w:rPr>
      </w:pPr>
      <w:proofErr w:type="spellStart"/>
      <w:r>
        <w:t>The</w:t>
      </w:r>
      <w:proofErr w:type="spellEnd"/>
      <w:r>
        <w:t xml:space="preserve"> </w:t>
      </w:r>
      <w:proofErr w:type="spellStart"/>
      <w:r>
        <w:rPr>
          <w:b/>
        </w:rPr>
        <w:t>Croatian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w:t>
      </w:r>
      <w:proofErr w:type="spellEnd"/>
      <w:r>
        <w:t xml:space="preserve"> </w:t>
      </w:r>
      <w:proofErr w:type="spellStart"/>
      <w:r>
        <w:t>process</w:t>
      </w:r>
      <w:proofErr w:type="spellEnd"/>
      <w:r>
        <w:t xml:space="preserve"> </w:t>
      </w:r>
      <w:proofErr w:type="spellStart"/>
      <w:r>
        <w:t>was</w:t>
      </w:r>
      <w:proofErr w:type="spellEnd"/>
      <w:r>
        <w:t xml:space="preserve"> </w:t>
      </w:r>
      <w:proofErr w:type="spellStart"/>
      <w:r>
        <w:t>too</w:t>
      </w:r>
      <w:proofErr w:type="spellEnd"/>
      <w:r>
        <w:t xml:space="preserve"> </w:t>
      </w:r>
      <w:proofErr w:type="spellStart"/>
      <w:r>
        <w:t>dependent</w:t>
      </w:r>
      <w:proofErr w:type="spellEnd"/>
      <w:r>
        <w:t xml:space="preserve"> </w:t>
      </w:r>
      <w:proofErr w:type="spellStart"/>
      <w:r>
        <w:t>on</w:t>
      </w:r>
      <w:proofErr w:type="spellEnd"/>
      <w:r>
        <w:t xml:space="preserve"> </w:t>
      </w:r>
      <w:proofErr w:type="spellStart"/>
      <w:r>
        <w:t>larger</w:t>
      </w:r>
      <w:proofErr w:type="spellEnd"/>
      <w:r>
        <w:t xml:space="preserve"> </w:t>
      </w:r>
      <w:proofErr w:type="spellStart"/>
      <w:r>
        <w:t>companies</w:t>
      </w:r>
      <w:proofErr w:type="spellEnd"/>
      <w:r>
        <w:t xml:space="preserve"> </w:t>
      </w:r>
      <w:proofErr w:type="spellStart"/>
      <w:r>
        <w:t>to</w:t>
      </w:r>
      <w:proofErr w:type="spellEnd"/>
      <w:r>
        <w:t xml:space="preserve"> </w:t>
      </w:r>
      <w:proofErr w:type="spellStart"/>
      <w:r>
        <w:t>ensure</w:t>
      </w:r>
      <w:proofErr w:type="spellEnd"/>
      <w:r>
        <w:t xml:space="preserve"> a </w:t>
      </w:r>
      <w:proofErr w:type="spellStart"/>
      <w:r>
        <w:t>successful</w:t>
      </w:r>
      <w:proofErr w:type="spellEnd"/>
      <w:r>
        <w:t xml:space="preserve"> </w:t>
      </w:r>
      <w:proofErr w:type="spellStart"/>
      <w:r>
        <w:t>proposal</w:t>
      </w:r>
      <w:proofErr w:type="spellEnd"/>
      <w:r>
        <w:t xml:space="preserve">. </w:t>
      </w:r>
      <w:proofErr w:type="spellStart"/>
      <w:r>
        <w:t>Smaller</w:t>
      </w:r>
      <w:proofErr w:type="spellEnd"/>
      <w:r>
        <w:t xml:space="preserve"> </w:t>
      </w:r>
      <w:proofErr w:type="spellStart"/>
      <w:r>
        <w:t>firms</w:t>
      </w:r>
      <w:proofErr w:type="spellEnd"/>
      <w:r>
        <w:t xml:space="preserve"> </w:t>
      </w:r>
      <w:proofErr w:type="spellStart"/>
      <w:r>
        <w:t>always</w:t>
      </w:r>
      <w:proofErr w:type="spellEnd"/>
      <w:r>
        <w:t xml:space="preserve"> </w:t>
      </w:r>
      <w:proofErr w:type="spellStart"/>
      <w:r>
        <w:t>ended</w:t>
      </w:r>
      <w:proofErr w:type="spellEnd"/>
      <w:r>
        <w:t xml:space="preserve"> </w:t>
      </w:r>
      <w:proofErr w:type="spellStart"/>
      <w:r>
        <w:t>up</w:t>
      </w:r>
      <w:proofErr w:type="spellEnd"/>
      <w:r>
        <w:t xml:space="preserve"> </w:t>
      </w:r>
      <w:proofErr w:type="spellStart"/>
      <w:r>
        <w:t>relying</w:t>
      </w:r>
      <w:proofErr w:type="spellEnd"/>
      <w:r>
        <w:t xml:space="preserve"> </w:t>
      </w:r>
      <w:proofErr w:type="spellStart"/>
      <w:r>
        <w:t>on</w:t>
      </w:r>
      <w:proofErr w:type="spellEnd"/>
      <w:r>
        <w:t xml:space="preserve"> </w:t>
      </w:r>
      <w:proofErr w:type="spellStart"/>
      <w:r>
        <w:t>larger</w:t>
      </w:r>
      <w:proofErr w:type="spellEnd"/>
      <w:r>
        <w:t xml:space="preserve"> </w:t>
      </w:r>
      <w:proofErr w:type="spellStart"/>
      <w:r>
        <w:t>organisations</w:t>
      </w:r>
      <w:proofErr w:type="spellEnd"/>
      <w:r>
        <w:t xml:space="preserve"> </w:t>
      </w:r>
      <w:proofErr w:type="spellStart"/>
      <w:r>
        <w:t>as</w:t>
      </w:r>
      <w:proofErr w:type="spellEnd"/>
      <w:r>
        <w:t xml:space="preserve"> </w:t>
      </w:r>
      <w:proofErr w:type="spellStart"/>
      <w:r>
        <w:t>partners</w:t>
      </w:r>
      <w:proofErr w:type="spellEnd"/>
      <w:r>
        <w:t xml:space="preserve"> </w:t>
      </w:r>
      <w:proofErr w:type="spellStart"/>
      <w:r>
        <w:t>due</w:t>
      </w:r>
      <w:proofErr w:type="spellEnd"/>
      <w:r>
        <w:t xml:space="preserve"> </w:t>
      </w:r>
      <w:proofErr w:type="spellStart"/>
      <w:r>
        <w:t>to</w:t>
      </w:r>
      <w:proofErr w:type="spellEnd"/>
      <w:r>
        <w:t xml:space="preserve"> </w:t>
      </w:r>
      <w:proofErr w:type="spellStart"/>
      <w:r>
        <w:t>previous</w:t>
      </w:r>
      <w:proofErr w:type="spellEnd"/>
      <w:r>
        <w:t xml:space="preserve"> </w:t>
      </w:r>
      <w:proofErr w:type="spellStart"/>
      <w:r>
        <w:t>success</w:t>
      </w:r>
      <w:proofErr w:type="spellEnd"/>
      <w:r>
        <w:t xml:space="preserve"> </w:t>
      </w:r>
      <w:proofErr w:type="spellStart"/>
      <w:r>
        <w:t>with</w:t>
      </w:r>
      <w:proofErr w:type="spellEnd"/>
      <w:r>
        <w:t xml:space="preserve"> </w:t>
      </w:r>
      <w:proofErr w:type="spellStart"/>
      <w:r>
        <w:t>applications</w:t>
      </w:r>
      <w:proofErr w:type="spellEnd"/>
      <w:r>
        <w:t xml:space="preserve"> </w:t>
      </w:r>
      <w:proofErr w:type="spellStart"/>
      <w:r>
        <w:t>and</w:t>
      </w:r>
      <w:proofErr w:type="spellEnd"/>
      <w:r>
        <w:t xml:space="preserve"> </w:t>
      </w:r>
      <w:proofErr w:type="spellStart"/>
      <w:r>
        <w:t>resources</w:t>
      </w:r>
      <w:proofErr w:type="spellEnd"/>
      <w:r>
        <w:t xml:space="preserve">, </w:t>
      </w:r>
      <w:proofErr w:type="spellStart"/>
      <w:r>
        <w:t>but</w:t>
      </w:r>
      <w:proofErr w:type="spellEnd"/>
      <w:r>
        <w:t xml:space="preserve"> </w:t>
      </w:r>
      <w:proofErr w:type="spellStart"/>
      <w:r>
        <w:t>this</w:t>
      </w:r>
      <w:proofErr w:type="spellEnd"/>
      <w:r>
        <w:t xml:space="preserve"> </w:t>
      </w:r>
      <w:proofErr w:type="spellStart"/>
      <w:r>
        <w:t>did</w:t>
      </w:r>
      <w:proofErr w:type="spellEnd"/>
      <w:r>
        <w:t xml:space="preserve"> </w:t>
      </w:r>
      <w:proofErr w:type="spellStart"/>
      <w:r>
        <w:t>not</w:t>
      </w:r>
      <w:proofErr w:type="spellEnd"/>
      <w:r>
        <w:t xml:space="preserve"> </w:t>
      </w:r>
      <w:proofErr w:type="spellStart"/>
      <w:r>
        <w:t>always</w:t>
      </w:r>
      <w:proofErr w:type="spellEnd"/>
      <w:r>
        <w:t xml:space="preserve"> </w:t>
      </w:r>
      <w:proofErr w:type="spellStart"/>
      <w:r>
        <w:t>benefit</w:t>
      </w:r>
      <w:proofErr w:type="spellEnd"/>
      <w:r>
        <w:t xml:space="preserve"> </w:t>
      </w:r>
      <w:proofErr w:type="spellStart"/>
      <w:r>
        <w:t>the</w:t>
      </w:r>
      <w:proofErr w:type="spellEnd"/>
      <w:r>
        <w:t xml:space="preserve"> </w:t>
      </w:r>
      <w:proofErr w:type="spellStart"/>
      <w:r>
        <w:t>smaller</w:t>
      </w:r>
      <w:proofErr w:type="spellEnd"/>
      <w:r>
        <w:t xml:space="preserve"> </w:t>
      </w:r>
      <w:proofErr w:type="spellStart"/>
      <w:r>
        <w:t>organisation</w:t>
      </w:r>
      <w:proofErr w:type="spellEnd"/>
      <w:r>
        <w:t xml:space="preserve"> </w:t>
      </w:r>
      <w:proofErr w:type="spellStart"/>
      <w:r>
        <w:t>and</w:t>
      </w:r>
      <w:proofErr w:type="spellEnd"/>
      <w:r>
        <w:t xml:space="preserve"> </w:t>
      </w:r>
      <w:proofErr w:type="spellStart"/>
      <w:r>
        <w:t>they</w:t>
      </w:r>
      <w:proofErr w:type="spellEnd"/>
      <w:r>
        <w:t xml:space="preserve"> </w:t>
      </w:r>
      <w:proofErr w:type="spellStart"/>
      <w:r>
        <w:t>could</w:t>
      </w:r>
      <w:proofErr w:type="spellEnd"/>
      <w:r>
        <w:t xml:space="preserve"> </w:t>
      </w:r>
      <w:proofErr w:type="spellStart"/>
      <w:r>
        <w:t>be</w:t>
      </w:r>
      <w:proofErr w:type="spellEnd"/>
      <w:r>
        <w:t xml:space="preserve"> </w:t>
      </w:r>
      <w:proofErr w:type="spellStart"/>
      <w:r>
        <w:t>overshadowed</w:t>
      </w:r>
      <w:proofErr w:type="spellEnd"/>
      <w:r>
        <w:t>.</w:t>
      </w:r>
    </w:p>
    <w:p w:rsidRPr="00BB2EAF" w:rsidR="000E4CB2" w:rsidP="000E4CB2" w:rsidRDefault="000E4CB2" w14:paraId="13307643" w14:textId="77777777">
      <w:pPr>
        <w:rPr>
          <w:bCs/>
        </w:rPr>
      </w:pPr>
    </w:p>
    <w:p w:rsidR="000B4AD2" w:rsidP="000E4CB2" w:rsidRDefault="000E4CB2" w14:paraId="7F485CA5" w14:textId="77777777">
      <w:proofErr w:type="spellStart"/>
      <w:r>
        <w:t>Secondly</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t>the</w:t>
      </w:r>
      <w:proofErr w:type="spellEnd"/>
      <w:r>
        <w:t xml:space="preserve"> </w:t>
      </w:r>
      <w:proofErr w:type="spellStart"/>
      <w:r>
        <w:rPr>
          <w:b/>
        </w:rPr>
        <w:t>Croatian</w:t>
      </w:r>
      <w:proofErr w:type="spellEnd"/>
      <w:r>
        <w:t xml:space="preserve"> </w:t>
      </w:r>
      <w:proofErr w:type="spellStart"/>
      <w:r>
        <w:t>stakeholders</w:t>
      </w:r>
      <w:proofErr w:type="spellEnd"/>
      <w:r>
        <w:t xml:space="preserve">, </w:t>
      </w:r>
      <w:proofErr w:type="spellStart"/>
      <w:r>
        <w:t>applying</w:t>
      </w:r>
      <w:proofErr w:type="spellEnd"/>
      <w:r>
        <w:t xml:space="preserve"> </w:t>
      </w:r>
      <w:proofErr w:type="spellStart"/>
      <w:r>
        <w:t>to</w:t>
      </w:r>
      <w:proofErr w:type="spellEnd"/>
      <w:r>
        <w:t xml:space="preserve"> H2020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w:t>
      </w:r>
      <w:proofErr w:type="spellStart"/>
      <w:r>
        <w:t>overly</w:t>
      </w:r>
      <w:proofErr w:type="spellEnd"/>
      <w:r>
        <w:t xml:space="preserve"> </w:t>
      </w:r>
      <w:proofErr w:type="spellStart"/>
      <w:r>
        <w:t>complex</w:t>
      </w:r>
      <w:proofErr w:type="spellEnd"/>
      <w:r>
        <w:t xml:space="preserve">, </w:t>
      </w:r>
      <w:proofErr w:type="spellStart"/>
      <w:r>
        <w:t>and</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project</w:t>
      </w:r>
      <w:proofErr w:type="spellEnd"/>
      <w:r>
        <w:t xml:space="preserve"> </w:t>
      </w:r>
      <w:proofErr w:type="spellStart"/>
      <w:r>
        <w:t>management</w:t>
      </w:r>
      <w:proofErr w:type="spellEnd"/>
      <w:r>
        <w:t xml:space="preserve"> (</w:t>
      </w:r>
      <w:proofErr w:type="spellStart"/>
      <w:r>
        <w:t>accounting</w:t>
      </w:r>
      <w:proofErr w:type="spellEnd"/>
      <w:r>
        <w:t xml:space="preserve">, HR, </w:t>
      </w:r>
      <w:proofErr w:type="spellStart"/>
      <w:r>
        <w:t>technology</w:t>
      </w:r>
      <w:proofErr w:type="spellEnd"/>
      <w:r>
        <w:t xml:space="preserve"> </w:t>
      </w:r>
      <w:proofErr w:type="spellStart"/>
      <w:r>
        <w:t>support</w:t>
      </w:r>
      <w:proofErr w:type="spellEnd"/>
      <w:r>
        <w:t xml:space="preserve"> </w:t>
      </w:r>
      <w:proofErr w:type="spellStart"/>
      <w:r>
        <w:t>etc</w:t>
      </w:r>
      <w:proofErr w:type="spellEnd"/>
      <w:r>
        <w:t xml:space="preserve">.) </w:t>
      </w:r>
      <w:proofErr w:type="spellStart"/>
      <w:r>
        <w:t>was</w:t>
      </w:r>
      <w:proofErr w:type="spellEnd"/>
      <w:r>
        <w:t xml:space="preserve"> </w:t>
      </w:r>
      <w:proofErr w:type="spellStart"/>
      <w:r>
        <w:t>insufficient</w:t>
      </w:r>
      <w:proofErr w:type="spellEnd"/>
      <w:r>
        <w:t xml:space="preserve">. </w:t>
      </w:r>
      <w:proofErr w:type="spellStart"/>
      <w:r>
        <w:t>The</w:t>
      </w:r>
      <w:proofErr w:type="spellEnd"/>
      <w:r>
        <w:t xml:space="preserve"> </w:t>
      </w:r>
      <w:proofErr w:type="spellStart"/>
      <w:r>
        <w:t>Accelerator</w:t>
      </w:r>
      <w:proofErr w:type="spellEnd"/>
      <w:r>
        <w:t xml:space="preserve"> </w:t>
      </w:r>
      <w:proofErr w:type="spellStart"/>
      <w:r>
        <w:t>tool</w:t>
      </w:r>
      <w:proofErr w:type="spellEnd"/>
      <w:r>
        <w:t xml:space="preserve"> </w:t>
      </w:r>
      <w:proofErr w:type="spellStart"/>
      <w:r>
        <w:t>was</w:t>
      </w:r>
      <w:proofErr w:type="spellEnd"/>
      <w:r>
        <w:t xml:space="preserve"> </w:t>
      </w:r>
      <w:proofErr w:type="spellStart"/>
      <w:r>
        <w:t>highly</w:t>
      </w:r>
      <w:proofErr w:type="spellEnd"/>
      <w:r>
        <w:t xml:space="preserve"> </w:t>
      </w:r>
      <w:proofErr w:type="spellStart"/>
      <w:r>
        <w:t>selective</w:t>
      </w:r>
      <w:proofErr w:type="spellEnd"/>
      <w:r>
        <w:t xml:space="preserve"> </w:t>
      </w:r>
      <w:proofErr w:type="spellStart"/>
      <w:r>
        <w:t>and</w:t>
      </w:r>
      <w:proofErr w:type="spellEnd"/>
      <w:r>
        <w:t xml:space="preserve"> </w:t>
      </w:r>
      <w:proofErr w:type="spellStart"/>
      <w:r>
        <w:t>demanding</w:t>
      </w:r>
      <w:proofErr w:type="spellEnd"/>
      <w:r>
        <w:t xml:space="preserve">, </w:t>
      </w:r>
      <w:proofErr w:type="spellStart"/>
      <w:r>
        <w:t>which</w:t>
      </w:r>
      <w:proofErr w:type="spellEnd"/>
      <w:r>
        <w:t xml:space="preserve"> </w:t>
      </w:r>
      <w:proofErr w:type="spellStart"/>
      <w:r>
        <w:t>acted</w:t>
      </w:r>
      <w:proofErr w:type="spellEnd"/>
      <w:r>
        <w:t xml:space="preserve"> </w:t>
      </w:r>
      <w:proofErr w:type="spellStart"/>
      <w:r>
        <w:t>as</w:t>
      </w:r>
      <w:proofErr w:type="spellEnd"/>
      <w:r>
        <w:t xml:space="preserve"> a </w:t>
      </w:r>
      <w:proofErr w:type="spellStart"/>
      <w:r>
        <w:t>barrier</w:t>
      </w:r>
      <w:proofErr w:type="spellEnd"/>
      <w:r>
        <w:t xml:space="preserve"> </w:t>
      </w:r>
      <w:proofErr w:type="spellStart"/>
      <w:r>
        <w:t>to</w:t>
      </w:r>
      <w:proofErr w:type="spellEnd"/>
      <w:r>
        <w:t xml:space="preserve"> </w:t>
      </w:r>
      <w:proofErr w:type="spellStart"/>
      <w:r>
        <w:t>SMEs</w:t>
      </w:r>
      <w:proofErr w:type="spellEnd"/>
      <w:r>
        <w:t xml:space="preserve">. </w:t>
      </w:r>
      <w:proofErr w:type="spellStart"/>
      <w:r>
        <w:t>It</w:t>
      </w:r>
      <w:proofErr w:type="spellEnd"/>
      <w:r>
        <w:t xml:space="preserve"> </w:t>
      </w:r>
      <w:proofErr w:type="spellStart"/>
      <w:r>
        <w:t>was</w:t>
      </w:r>
      <w:proofErr w:type="spellEnd"/>
      <w:r>
        <w:t xml:space="preserve"> </w:t>
      </w:r>
      <w:proofErr w:type="spellStart"/>
      <w:r>
        <w:t>very</w:t>
      </w:r>
      <w:proofErr w:type="spellEnd"/>
      <w:r>
        <w:t xml:space="preserve"> </w:t>
      </w:r>
      <w:proofErr w:type="spellStart"/>
      <w:r>
        <w:t>difficult</w:t>
      </w:r>
      <w:proofErr w:type="spellEnd"/>
      <w:r>
        <w:t xml:space="preserve"> </w:t>
      </w:r>
      <w:proofErr w:type="spellStart"/>
      <w:r>
        <w:t>for</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find</w:t>
      </w:r>
      <w:proofErr w:type="spellEnd"/>
      <w:r>
        <w:t xml:space="preserve"> </w:t>
      </w:r>
      <w:proofErr w:type="spellStart"/>
      <w:r>
        <w:t>consortia</w:t>
      </w:r>
      <w:proofErr w:type="spellEnd"/>
      <w:r>
        <w:t xml:space="preserve"> </w:t>
      </w:r>
      <w:proofErr w:type="spellStart"/>
      <w:r>
        <w:t>and</w:t>
      </w:r>
      <w:proofErr w:type="spellEnd"/>
      <w:r>
        <w:t xml:space="preserve"> </w:t>
      </w:r>
      <w:proofErr w:type="spellStart"/>
      <w:r>
        <w:t>almost</w:t>
      </w:r>
      <w:proofErr w:type="spellEnd"/>
      <w:r>
        <w:t xml:space="preserve"> </w:t>
      </w:r>
      <w:proofErr w:type="spellStart"/>
      <w:r>
        <w:t>impossible</w:t>
      </w:r>
      <w:proofErr w:type="spellEnd"/>
      <w:r>
        <w:t xml:space="preserve"> </w:t>
      </w:r>
      <w:proofErr w:type="spellStart"/>
      <w:r>
        <w:t>for</w:t>
      </w:r>
      <w:proofErr w:type="spellEnd"/>
      <w:r>
        <w:t xml:space="preserve"> </w:t>
      </w:r>
      <w:proofErr w:type="spellStart"/>
      <w:r>
        <w:t>them</w:t>
      </w:r>
      <w:proofErr w:type="spellEnd"/>
      <w:r>
        <w:t xml:space="preserve"> </w:t>
      </w:r>
      <w:proofErr w:type="spellStart"/>
      <w:r>
        <w:t>to</w:t>
      </w:r>
      <w:proofErr w:type="spellEnd"/>
      <w:r>
        <w:t xml:space="preserve"> </w:t>
      </w:r>
      <w:proofErr w:type="spellStart"/>
      <w:r>
        <w:t>form</w:t>
      </w:r>
      <w:proofErr w:type="spellEnd"/>
      <w:r>
        <w:t xml:space="preserve"> </w:t>
      </w:r>
      <w:proofErr w:type="spellStart"/>
      <w:r>
        <w:t>their</w:t>
      </w:r>
      <w:proofErr w:type="spellEnd"/>
      <w:r>
        <w:t xml:space="preserve"> </w:t>
      </w:r>
      <w:proofErr w:type="spellStart"/>
      <w:r>
        <w:t>own</w:t>
      </w:r>
      <w:proofErr w:type="spellEnd"/>
      <w:r>
        <w:t xml:space="preserve">. </w:t>
      </w:r>
      <w:proofErr w:type="spellStart"/>
      <w:r>
        <w:t>Larger</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institutes</w:t>
      </w:r>
      <w:proofErr w:type="spellEnd"/>
      <w:r>
        <w:t xml:space="preserve"> </w:t>
      </w:r>
      <w:proofErr w:type="spellStart"/>
      <w:r>
        <w:t>tended</w:t>
      </w:r>
      <w:proofErr w:type="spellEnd"/>
      <w:r>
        <w:t xml:space="preserve"> </w:t>
      </w:r>
      <w:proofErr w:type="spellStart"/>
      <w:r>
        <w:t>to</w:t>
      </w:r>
      <w:proofErr w:type="spellEnd"/>
      <w:r>
        <w:t xml:space="preserve"> </w:t>
      </w:r>
      <w:proofErr w:type="spellStart"/>
      <w:r>
        <w:t>have</w:t>
      </w:r>
      <w:proofErr w:type="spellEnd"/>
      <w:r>
        <w:t xml:space="preserve"> </w:t>
      </w:r>
      <w:proofErr w:type="spellStart"/>
      <w:r>
        <w:t>their</w:t>
      </w:r>
      <w:proofErr w:type="spellEnd"/>
      <w:r>
        <w:t xml:space="preserve"> </w:t>
      </w:r>
      <w:proofErr w:type="spellStart"/>
      <w:r>
        <w:t>own</w:t>
      </w:r>
      <w:proofErr w:type="spellEnd"/>
      <w:r>
        <w:t xml:space="preserve"> "</w:t>
      </w:r>
      <w:proofErr w:type="spellStart"/>
      <w:r>
        <w:t>favourite</w:t>
      </w:r>
      <w:proofErr w:type="spellEnd"/>
      <w:r>
        <w:t xml:space="preserve">" </w:t>
      </w:r>
      <w:proofErr w:type="spellStart"/>
      <w:r>
        <w:t>or</w:t>
      </w:r>
      <w:proofErr w:type="spellEnd"/>
      <w:r>
        <w:t xml:space="preserve"> </w:t>
      </w:r>
      <w:proofErr w:type="spellStart"/>
      <w:r>
        <w:t>established</w:t>
      </w:r>
      <w:proofErr w:type="spellEnd"/>
      <w:r>
        <w:t xml:space="preserve"> MSME </w:t>
      </w:r>
      <w:proofErr w:type="spellStart"/>
      <w:r>
        <w:t>partners</w:t>
      </w:r>
      <w:proofErr w:type="spellEnd"/>
      <w:r>
        <w:t xml:space="preserve">, </w:t>
      </w:r>
      <w:proofErr w:type="spellStart"/>
      <w:r>
        <w:t>so</w:t>
      </w:r>
      <w:proofErr w:type="spellEnd"/>
      <w:r>
        <w:t xml:space="preserve"> </w:t>
      </w:r>
      <w:proofErr w:type="spellStart"/>
      <w:r>
        <w:t>newcomers</w:t>
      </w:r>
      <w:proofErr w:type="spellEnd"/>
      <w:r>
        <w:t xml:space="preserve"> </w:t>
      </w:r>
      <w:proofErr w:type="spellStart"/>
      <w:r>
        <w:t>were</w:t>
      </w:r>
      <w:proofErr w:type="spellEnd"/>
      <w:r>
        <w:t xml:space="preserve"> </w:t>
      </w:r>
      <w:proofErr w:type="spellStart"/>
      <w:r>
        <w:t>barred</w:t>
      </w:r>
      <w:proofErr w:type="spellEnd"/>
      <w:r>
        <w:t xml:space="preserve"> </w:t>
      </w:r>
      <w:proofErr w:type="spellStart"/>
      <w:r>
        <w:t>from</w:t>
      </w:r>
      <w:proofErr w:type="spellEnd"/>
      <w:r>
        <w:t xml:space="preserve"> </w:t>
      </w:r>
      <w:proofErr w:type="spellStart"/>
      <w:r>
        <w:t>participation</w:t>
      </w:r>
      <w:proofErr w:type="spellEnd"/>
      <w:r>
        <w:t xml:space="preserve"> </w:t>
      </w:r>
      <w:proofErr w:type="spellStart"/>
      <w:r>
        <w:t>in</w:t>
      </w:r>
      <w:proofErr w:type="spellEnd"/>
      <w:r>
        <w:t xml:space="preserve"> </w:t>
      </w:r>
      <w:proofErr w:type="spellStart"/>
      <w:r>
        <w:t>several</w:t>
      </w:r>
      <w:proofErr w:type="spellEnd"/>
      <w:r>
        <w:t xml:space="preserve"> </w:t>
      </w:r>
      <w:proofErr w:type="spellStart"/>
      <w:r>
        <w:t>ways</w:t>
      </w:r>
      <w:proofErr w:type="spellEnd"/>
      <w:r>
        <w:t>.</w:t>
      </w:r>
    </w:p>
    <w:p w:rsidRPr="00BB2EAF" w:rsidR="000E4CB2" w:rsidP="000E4CB2" w:rsidRDefault="000E4CB2" w14:paraId="34A77299" w14:textId="36553E6B">
      <w:pPr>
        <w:rPr>
          <w:bCs/>
        </w:rPr>
      </w:pPr>
    </w:p>
    <w:p w:rsidRPr="00BB2EAF" w:rsidR="000E4CB2" w:rsidP="000E4CB2" w:rsidRDefault="000E4CB2" w14:paraId="16E430F9" w14:textId="77777777">
      <w:pPr>
        <w:rPr>
          <w:bCs/>
        </w:rPr>
      </w:pPr>
      <w:proofErr w:type="spellStart"/>
      <w:r>
        <w:t>The</w:t>
      </w:r>
      <w:proofErr w:type="spellEnd"/>
      <w:r>
        <w:t xml:space="preserve"> </w:t>
      </w:r>
      <w:proofErr w:type="spellStart"/>
      <w:r>
        <w:rPr>
          <w:b/>
        </w:rPr>
        <w:t>Dutch</w:t>
      </w:r>
      <w:proofErr w:type="spellEnd"/>
      <w:r>
        <w:t xml:space="preserve"> </w:t>
      </w:r>
      <w:proofErr w:type="spellStart"/>
      <w:r>
        <w:t>and</w:t>
      </w:r>
      <w:proofErr w:type="spellEnd"/>
      <w:r>
        <w:t xml:space="preserve"> </w:t>
      </w:r>
      <w:proofErr w:type="spellStart"/>
      <w:r>
        <w:rPr>
          <w:b/>
        </w:rPr>
        <w:t>Latvian</w:t>
      </w:r>
      <w:proofErr w:type="spellEnd"/>
      <w:r>
        <w:t xml:space="preserve"> </w:t>
      </w:r>
      <w:proofErr w:type="spellStart"/>
      <w:r>
        <w:t>stakeholders</w:t>
      </w:r>
      <w:proofErr w:type="spellEnd"/>
      <w:r>
        <w:t xml:space="preserve"> </w:t>
      </w:r>
      <w:proofErr w:type="spellStart"/>
      <w:r>
        <w:t>mentioned</w:t>
      </w:r>
      <w:proofErr w:type="spellEnd"/>
      <w:r>
        <w:t xml:space="preserve"> </w:t>
      </w:r>
      <w:proofErr w:type="spellStart"/>
      <w:r>
        <w:t>the</w:t>
      </w:r>
      <w:proofErr w:type="spellEnd"/>
      <w:r>
        <w:t xml:space="preserve"> </w:t>
      </w:r>
      <w:proofErr w:type="spellStart"/>
      <w:r>
        <w:t>difficulty</w:t>
      </w:r>
      <w:proofErr w:type="spellEnd"/>
      <w:r>
        <w:t xml:space="preserve"> </w:t>
      </w:r>
      <w:proofErr w:type="spellStart"/>
      <w:r>
        <w:t>in</w:t>
      </w:r>
      <w:proofErr w:type="spellEnd"/>
      <w:r>
        <w:t xml:space="preserve"> </w:t>
      </w:r>
      <w:proofErr w:type="spellStart"/>
      <w:r>
        <w:t>finding</w:t>
      </w:r>
      <w:proofErr w:type="spellEnd"/>
      <w:r>
        <w:t xml:space="preserve"> </w:t>
      </w:r>
      <w:proofErr w:type="spellStart"/>
      <w:r>
        <w:t>suitable</w:t>
      </w:r>
      <w:proofErr w:type="spellEnd"/>
      <w:r>
        <w:t xml:space="preserve"> </w:t>
      </w:r>
      <w:proofErr w:type="spellStart"/>
      <w:r>
        <w:t>partners</w:t>
      </w:r>
      <w:proofErr w:type="spellEnd"/>
      <w:r>
        <w:t xml:space="preserve"> </w:t>
      </w:r>
      <w:proofErr w:type="spellStart"/>
      <w:r>
        <w:t>and</w:t>
      </w:r>
      <w:proofErr w:type="spellEnd"/>
      <w:r>
        <w:t xml:space="preserve"> </w:t>
      </w:r>
      <w:proofErr w:type="spellStart"/>
      <w:r>
        <w:t>gaining</w:t>
      </w:r>
      <w:proofErr w:type="spellEnd"/>
      <w:r>
        <w:t xml:space="preserve"> </w:t>
      </w:r>
      <w:proofErr w:type="spellStart"/>
      <w:r>
        <w:t>access</w:t>
      </w:r>
      <w:proofErr w:type="spellEnd"/>
      <w:r>
        <w:t xml:space="preserve"> </w:t>
      </w:r>
      <w:proofErr w:type="spellStart"/>
      <w:r>
        <w:t>to</w:t>
      </w:r>
      <w:proofErr w:type="spellEnd"/>
      <w:r>
        <w:t xml:space="preserve"> </w:t>
      </w:r>
      <w:proofErr w:type="spellStart"/>
      <w:r>
        <w:t>existing</w:t>
      </w:r>
      <w:proofErr w:type="spellEnd"/>
      <w:r>
        <w:t xml:space="preserve"> </w:t>
      </w:r>
      <w:proofErr w:type="spellStart"/>
      <w:r>
        <w:t>consortia</w:t>
      </w:r>
      <w:proofErr w:type="spellEnd"/>
      <w:r>
        <w:t xml:space="preserve"> </w:t>
      </w:r>
      <w:proofErr w:type="spellStart"/>
      <w:r>
        <w:t>as</w:t>
      </w:r>
      <w:proofErr w:type="spellEnd"/>
      <w:r>
        <w:t xml:space="preserve"> </w:t>
      </w:r>
      <w:proofErr w:type="spellStart"/>
      <w:r>
        <w:t>well</w:t>
      </w:r>
      <w:proofErr w:type="spellEnd"/>
      <w:r>
        <w:t>.</w:t>
      </w:r>
    </w:p>
    <w:p w:rsidRPr="00BB2EAF" w:rsidR="000E4CB2" w:rsidP="000E4CB2" w:rsidRDefault="000E4CB2" w14:paraId="4B378EAF" w14:textId="77777777">
      <w:pPr>
        <w:rPr>
          <w:bCs/>
        </w:rPr>
      </w:pPr>
    </w:p>
    <w:p w:rsidR="000B4AD2" w:rsidP="000E4CB2" w:rsidRDefault="000E4CB2" w14:paraId="0E7E8974" w14:textId="77777777">
      <w:proofErr w:type="spellStart"/>
      <w:r>
        <w:t>Moreover</w:t>
      </w:r>
      <w:proofErr w:type="spellEnd"/>
      <w:r>
        <w:t xml:space="preserve">, </w:t>
      </w:r>
      <w:proofErr w:type="spellStart"/>
      <w:r>
        <w:t>the</w:t>
      </w:r>
      <w:proofErr w:type="spellEnd"/>
      <w:r>
        <w:t xml:space="preserve"> </w:t>
      </w:r>
      <w:proofErr w:type="spellStart"/>
      <w:r>
        <w:rPr>
          <w:b/>
        </w:rPr>
        <w:t>Croatian</w:t>
      </w:r>
      <w:proofErr w:type="spellEnd"/>
      <w:r>
        <w:t xml:space="preserve"> </w:t>
      </w:r>
      <w:proofErr w:type="spellStart"/>
      <w:r>
        <w:t>stakeholders</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w:t>
      </w:r>
      <w:proofErr w:type="spellEnd"/>
      <w:r>
        <w:t xml:space="preserve"> </w:t>
      </w:r>
      <w:proofErr w:type="spellStart"/>
      <w:r>
        <w:t>low</w:t>
      </w:r>
      <w:proofErr w:type="spellEnd"/>
      <w:r>
        <w:t xml:space="preserve"> </w:t>
      </w:r>
      <w:proofErr w:type="spellStart"/>
      <w:r>
        <w:t>success</w:t>
      </w:r>
      <w:proofErr w:type="spellEnd"/>
      <w:r>
        <w:t xml:space="preserve"> </w:t>
      </w:r>
      <w:proofErr w:type="spellStart"/>
      <w:r>
        <w:t>rate</w:t>
      </w:r>
      <w:proofErr w:type="spellEnd"/>
      <w:r>
        <w:t xml:space="preserve"> </w:t>
      </w:r>
      <w:proofErr w:type="spellStart"/>
      <w:r>
        <w:t>was</w:t>
      </w:r>
      <w:proofErr w:type="spellEnd"/>
      <w:r>
        <w:t xml:space="preserve"> </w:t>
      </w:r>
      <w:proofErr w:type="spellStart"/>
      <w:r>
        <w:t>demotivating</w:t>
      </w:r>
      <w:proofErr w:type="spellEnd"/>
      <w:r>
        <w:t xml:space="preserve"> </w:t>
      </w:r>
      <w:proofErr w:type="spellStart"/>
      <w:r>
        <w:t>for</w:t>
      </w:r>
      <w:proofErr w:type="spellEnd"/>
      <w:r>
        <w:t xml:space="preserve"> </w:t>
      </w:r>
      <w:proofErr w:type="spellStart"/>
      <w:r>
        <w:t>applicants</w:t>
      </w:r>
      <w:proofErr w:type="spellEnd"/>
      <w:r>
        <w:t xml:space="preserve">. </w:t>
      </w:r>
      <w:proofErr w:type="spellStart"/>
      <w:r>
        <w:t>After</w:t>
      </w:r>
      <w:proofErr w:type="spellEnd"/>
      <w:r>
        <w:t xml:space="preserve"> </w:t>
      </w:r>
      <w:proofErr w:type="spellStart"/>
      <w:r>
        <w:t>being</w:t>
      </w:r>
      <w:proofErr w:type="spellEnd"/>
      <w:r>
        <w:t xml:space="preserve"> </w:t>
      </w:r>
      <w:proofErr w:type="spellStart"/>
      <w:r>
        <w:t>rejected</w:t>
      </w:r>
      <w:proofErr w:type="spellEnd"/>
      <w:r>
        <w:t xml:space="preserve">, </w:t>
      </w:r>
      <w:proofErr w:type="spellStart"/>
      <w:r>
        <w:t>many</w:t>
      </w:r>
      <w:proofErr w:type="spellEnd"/>
      <w:r>
        <w:t xml:space="preserve"> </w:t>
      </w:r>
      <w:proofErr w:type="spellStart"/>
      <w:r>
        <w:t>gave</w:t>
      </w:r>
      <w:proofErr w:type="spellEnd"/>
      <w:r>
        <w:t xml:space="preserve"> </w:t>
      </w:r>
      <w:proofErr w:type="spellStart"/>
      <w:r>
        <w:t>up</w:t>
      </w:r>
      <w:proofErr w:type="spellEnd"/>
      <w:r>
        <w:t xml:space="preserve"> </w:t>
      </w:r>
      <w:proofErr w:type="spellStart"/>
      <w:r>
        <w:t>on</w:t>
      </w:r>
      <w:proofErr w:type="spellEnd"/>
      <w:r>
        <w:t xml:space="preserve"> H2020 </w:t>
      </w:r>
      <w:proofErr w:type="spellStart"/>
      <w:r>
        <w:t>and</w:t>
      </w:r>
      <w:proofErr w:type="spellEnd"/>
      <w:r>
        <w:t xml:space="preserve"> </w:t>
      </w:r>
      <w:proofErr w:type="spellStart"/>
      <w:r>
        <w:t>applied</w:t>
      </w:r>
      <w:proofErr w:type="spellEnd"/>
      <w:r>
        <w:t xml:space="preserve"> </w:t>
      </w:r>
      <w:proofErr w:type="spellStart"/>
      <w:r>
        <w:t>instead</w:t>
      </w:r>
      <w:proofErr w:type="spellEnd"/>
      <w:r>
        <w:t xml:space="preserve"> </w:t>
      </w:r>
      <w:proofErr w:type="spellStart"/>
      <w:r>
        <w:t>for</w:t>
      </w:r>
      <w:proofErr w:type="spellEnd"/>
      <w:r>
        <w:t xml:space="preserve"> </w:t>
      </w:r>
      <w:proofErr w:type="spellStart"/>
      <w:r>
        <w:t>other</w:t>
      </w:r>
      <w:proofErr w:type="spellEnd"/>
      <w:r>
        <w:t xml:space="preserve"> </w:t>
      </w:r>
      <w:proofErr w:type="spellStart"/>
      <w:r>
        <w:t>funding</w:t>
      </w:r>
      <w:proofErr w:type="spellEnd"/>
      <w:r>
        <w:t xml:space="preserve"> </w:t>
      </w:r>
      <w:proofErr w:type="spellStart"/>
      <w:r>
        <w:t>opportunities</w:t>
      </w:r>
      <w:proofErr w:type="spellEnd"/>
      <w:r>
        <w:t xml:space="preserve">. </w:t>
      </w:r>
      <w:proofErr w:type="spellStart"/>
      <w:r>
        <w:t>This</w:t>
      </w:r>
      <w:proofErr w:type="spellEnd"/>
      <w:r>
        <w:t xml:space="preserve"> </w:t>
      </w:r>
      <w:proofErr w:type="spellStart"/>
      <w:r>
        <w:t>problem</w:t>
      </w:r>
      <w:proofErr w:type="spellEnd"/>
      <w:r>
        <w:t xml:space="preserve"> </w:t>
      </w:r>
      <w:proofErr w:type="spellStart"/>
      <w:r>
        <w:t>was</w:t>
      </w:r>
      <w:proofErr w:type="spellEnd"/>
      <w:r>
        <w:t xml:space="preserve"> </w:t>
      </w:r>
      <w:proofErr w:type="spellStart"/>
      <w:r>
        <w:t>magnified</w:t>
      </w:r>
      <w:proofErr w:type="spellEnd"/>
      <w:r>
        <w:t xml:space="preserve"> </w:t>
      </w:r>
      <w:proofErr w:type="spellStart"/>
      <w:r>
        <w:t>for</w:t>
      </w:r>
      <w:proofErr w:type="spellEnd"/>
      <w:r>
        <w:t xml:space="preserve"> </w:t>
      </w:r>
      <w:proofErr w:type="spellStart"/>
      <w:r>
        <w:t>MSMEs</w:t>
      </w:r>
      <w:proofErr w:type="spellEnd"/>
      <w:r>
        <w:t xml:space="preserve">, </w:t>
      </w:r>
      <w:proofErr w:type="spellStart"/>
      <w:r>
        <w:t>who</w:t>
      </w:r>
      <w:proofErr w:type="spellEnd"/>
      <w:r>
        <w:t xml:space="preserve"> </w:t>
      </w:r>
      <w:proofErr w:type="spellStart"/>
      <w:r>
        <w:t>faced</w:t>
      </w:r>
      <w:proofErr w:type="spellEnd"/>
      <w:r>
        <w:t xml:space="preserve"> </w:t>
      </w:r>
      <w:proofErr w:type="spellStart"/>
      <w:r>
        <w:t>stronger</w:t>
      </w:r>
      <w:proofErr w:type="spellEnd"/>
      <w:r>
        <w:t xml:space="preserve"> </w:t>
      </w:r>
      <w:proofErr w:type="spellStart"/>
      <w:r>
        <w:t>constraints</w:t>
      </w:r>
      <w:proofErr w:type="spellEnd"/>
      <w:r>
        <w:t xml:space="preserve"> </w:t>
      </w:r>
      <w:proofErr w:type="spellStart"/>
      <w:r>
        <w:t>on</w:t>
      </w:r>
      <w:proofErr w:type="spellEnd"/>
      <w:r>
        <w:t xml:space="preserve"> </w:t>
      </w:r>
      <w:proofErr w:type="spellStart"/>
      <w:r>
        <w:t>resources</w:t>
      </w:r>
      <w:proofErr w:type="spellEnd"/>
      <w:r>
        <w:t xml:space="preserve">. </w:t>
      </w:r>
      <w:proofErr w:type="spellStart"/>
      <w:r>
        <w:t>Moreover</w:t>
      </w:r>
      <w:proofErr w:type="spellEnd"/>
      <w:r>
        <w:t xml:space="preserve">, </w:t>
      </w:r>
      <w:proofErr w:type="spellStart"/>
      <w:r>
        <w:t>it</w:t>
      </w:r>
      <w:proofErr w:type="spellEnd"/>
      <w:r>
        <w:t xml:space="preserve"> </w:t>
      </w:r>
      <w:proofErr w:type="spellStart"/>
      <w:r>
        <w:t>took</w:t>
      </w:r>
      <w:proofErr w:type="spellEnd"/>
      <w:r>
        <w:t xml:space="preserve"> </w:t>
      </w:r>
      <w:proofErr w:type="spellStart"/>
      <w:r>
        <w:t>eight</w:t>
      </w:r>
      <w:proofErr w:type="spellEnd"/>
      <w:r>
        <w:t xml:space="preserve"> </w:t>
      </w:r>
      <w:proofErr w:type="spellStart"/>
      <w:r>
        <w:t>months</w:t>
      </w:r>
      <w:proofErr w:type="spellEnd"/>
      <w:r>
        <w:t xml:space="preserve"> </w:t>
      </w:r>
      <w:proofErr w:type="spellStart"/>
      <w:r>
        <w:t>on</w:t>
      </w:r>
      <w:proofErr w:type="spellEnd"/>
      <w:r>
        <w:t xml:space="preserve"> </w:t>
      </w:r>
      <w:proofErr w:type="spellStart"/>
      <w:r>
        <w:t>average</w:t>
      </w:r>
      <w:proofErr w:type="spellEnd"/>
      <w:r>
        <w:t xml:space="preserve"> </w:t>
      </w:r>
      <w:proofErr w:type="spellStart"/>
      <w:r>
        <w:t>from</w:t>
      </w:r>
      <w:proofErr w:type="spellEnd"/>
      <w:r>
        <w:t xml:space="preserve"> </w:t>
      </w:r>
      <w:proofErr w:type="spellStart"/>
      <w:r>
        <w:t>application</w:t>
      </w:r>
      <w:proofErr w:type="spellEnd"/>
      <w:r>
        <w:t xml:space="preserve"> </w:t>
      </w:r>
      <w:proofErr w:type="spellStart"/>
      <w:r>
        <w:t>to</w:t>
      </w:r>
      <w:proofErr w:type="spellEnd"/>
      <w:r>
        <w:t xml:space="preserve"> </w:t>
      </w:r>
      <w:proofErr w:type="spellStart"/>
      <w:r>
        <w:t>funding</w:t>
      </w:r>
      <w:proofErr w:type="spellEnd"/>
      <w:r>
        <w:t xml:space="preserve">, </w:t>
      </w:r>
      <w:proofErr w:type="spellStart"/>
      <w:r>
        <w:t>which</w:t>
      </w:r>
      <w:proofErr w:type="spellEnd"/>
      <w:r>
        <w:t xml:space="preserve"> </w:t>
      </w:r>
      <w:proofErr w:type="spellStart"/>
      <w:r>
        <w:t>was</w:t>
      </w:r>
      <w:proofErr w:type="spellEnd"/>
      <w:r>
        <w:t xml:space="preserve"> </w:t>
      </w:r>
      <w:proofErr w:type="spellStart"/>
      <w:r>
        <w:t>too</w:t>
      </w:r>
      <w:proofErr w:type="spellEnd"/>
      <w:r>
        <w:t xml:space="preserve"> </w:t>
      </w:r>
      <w:proofErr w:type="spellStart"/>
      <w:r>
        <w:t>long</w:t>
      </w:r>
      <w:proofErr w:type="spellEnd"/>
      <w:r>
        <w:t xml:space="preserve"> </w:t>
      </w:r>
      <w:proofErr w:type="spellStart"/>
      <w:r>
        <w:t>for</w:t>
      </w:r>
      <w:proofErr w:type="spellEnd"/>
      <w:r>
        <w:t xml:space="preserve"> </w:t>
      </w:r>
      <w:proofErr w:type="spellStart"/>
      <w:r>
        <w:t>smaller</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work</w:t>
      </w:r>
      <w:proofErr w:type="spellEnd"/>
      <w:r>
        <w:t xml:space="preserve"> </w:t>
      </w:r>
      <w:proofErr w:type="spellStart"/>
      <w:r>
        <w:t>without</w:t>
      </w:r>
      <w:proofErr w:type="spellEnd"/>
      <w:r>
        <w:t xml:space="preserve"> </w:t>
      </w:r>
      <w:proofErr w:type="spellStart"/>
      <w:r>
        <w:t>achieving</w:t>
      </w:r>
      <w:proofErr w:type="spellEnd"/>
      <w:r>
        <w:t xml:space="preserve"> </w:t>
      </w:r>
      <w:proofErr w:type="spellStart"/>
      <w:r>
        <w:t>funding</w:t>
      </w:r>
      <w:proofErr w:type="spellEnd"/>
      <w:r>
        <w:t xml:space="preserve">. </w:t>
      </w:r>
      <w:proofErr w:type="spellStart"/>
      <w:r>
        <w:t>This</w:t>
      </w:r>
      <w:proofErr w:type="spellEnd"/>
      <w:r>
        <w:t xml:space="preserve"> </w:t>
      </w:r>
      <w:proofErr w:type="spellStart"/>
      <w:r>
        <w:t>was</w:t>
      </w:r>
      <w:proofErr w:type="spellEnd"/>
      <w:r>
        <w:t xml:space="preserve"> </w:t>
      </w:r>
      <w:proofErr w:type="spellStart"/>
      <w:r>
        <w:t>another</w:t>
      </w:r>
      <w:proofErr w:type="spellEnd"/>
      <w:r>
        <w:t xml:space="preserve"> </w:t>
      </w:r>
      <w:proofErr w:type="spellStart"/>
      <w:r>
        <w:t>barrier</w:t>
      </w:r>
      <w:proofErr w:type="spellEnd"/>
      <w:r>
        <w:t xml:space="preserve"> </w:t>
      </w:r>
      <w:proofErr w:type="spellStart"/>
      <w:r>
        <w:t>to</w:t>
      </w:r>
      <w:proofErr w:type="spellEnd"/>
      <w:r>
        <w:t xml:space="preserve"> </w:t>
      </w:r>
      <w:proofErr w:type="spellStart"/>
      <w:r>
        <w:t>smaller</w:t>
      </w:r>
      <w:proofErr w:type="spellEnd"/>
      <w:r>
        <w:t xml:space="preserve"> </w:t>
      </w:r>
      <w:proofErr w:type="spellStart"/>
      <w:r>
        <w:t>organisations</w:t>
      </w:r>
      <w:proofErr w:type="spellEnd"/>
      <w:r>
        <w:t xml:space="preserve">' </w:t>
      </w:r>
      <w:proofErr w:type="spellStart"/>
      <w:r>
        <w:t>participation</w:t>
      </w:r>
      <w:proofErr w:type="spellEnd"/>
      <w:r>
        <w:t>.</w:t>
      </w:r>
    </w:p>
    <w:p w:rsidRPr="00BB2EAF" w:rsidR="000E4CB2" w:rsidP="000E4CB2" w:rsidRDefault="000E4CB2" w14:paraId="4778B17E" w14:textId="1617149D">
      <w:pPr>
        <w:rPr>
          <w:bCs/>
        </w:rPr>
      </w:pPr>
    </w:p>
    <w:p w:rsidR="000B4AD2" w:rsidP="000E4CB2" w:rsidRDefault="000E4CB2" w14:paraId="7171FCC3" w14:textId="77777777">
      <w:proofErr w:type="spellStart"/>
      <w:r>
        <w:t>In</w:t>
      </w:r>
      <w:proofErr w:type="spellEnd"/>
      <w:r>
        <w:t xml:space="preserve"> </w:t>
      </w:r>
      <w:proofErr w:type="spellStart"/>
      <w:r>
        <w:t>this</w:t>
      </w:r>
      <w:proofErr w:type="spellEnd"/>
      <w:r>
        <w:t xml:space="preserve"> </w:t>
      </w:r>
      <w:proofErr w:type="spellStart"/>
      <w:r>
        <w:t>regard</w:t>
      </w:r>
      <w:proofErr w:type="spellEnd"/>
      <w:r>
        <w:t xml:space="preserve">, </w:t>
      </w:r>
      <w:proofErr w:type="spellStart"/>
      <w:r>
        <w:t>the</w:t>
      </w:r>
      <w:proofErr w:type="spellEnd"/>
      <w:r>
        <w:t xml:space="preserve"> </w:t>
      </w:r>
      <w:proofErr w:type="spellStart"/>
      <w:r>
        <w:rPr>
          <w:b/>
        </w:rPr>
        <w:t>Latvian</w:t>
      </w:r>
      <w:proofErr w:type="spellEnd"/>
      <w:r>
        <w:t xml:space="preserve"> </w:t>
      </w:r>
      <w:proofErr w:type="spellStart"/>
      <w:r>
        <w:t>participants</w:t>
      </w:r>
      <w:proofErr w:type="spellEnd"/>
      <w:r>
        <w:t xml:space="preserve"> </w:t>
      </w:r>
      <w:proofErr w:type="spellStart"/>
      <w:r>
        <w:t>proposed</w:t>
      </w:r>
      <w:proofErr w:type="spellEnd"/>
      <w:r>
        <w:t xml:space="preserve"> </w:t>
      </w:r>
      <w:proofErr w:type="spellStart"/>
      <w:r>
        <w:t>the</w:t>
      </w:r>
      <w:proofErr w:type="spellEnd"/>
      <w:r>
        <w:t xml:space="preserve"> </w:t>
      </w:r>
      <w:proofErr w:type="spellStart"/>
      <w:r>
        <w:t>idea</w:t>
      </w:r>
      <w:proofErr w:type="spellEnd"/>
      <w:r>
        <w:t xml:space="preserve"> </w:t>
      </w:r>
      <w:proofErr w:type="spellStart"/>
      <w:r>
        <w:t>of</w:t>
      </w:r>
      <w:proofErr w:type="spellEnd"/>
      <w:r>
        <w:t xml:space="preserve"> </w:t>
      </w:r>
      <w:proofErr w:type="spellStart"/>
      <w:r>
        <w:t>providing</w:t>
      </w:r>
      <w:proofErr w:type="spellEnd"/>
      <w:r>
        <w:t xml:space="preserve"> </w:t>
      </w:r>
      <w:proofErr w:type="spellStart"/>
      <w:r>
        <w:t>better</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smaller</w:t>
      </w:r>
      <w:proofErr w:type="spellEnd"/>
      <w:r>
        <w:t xml:space="preserve"> </w:t>
      </w:r>
      <w:proofErr w:type="spellStart"/>
      <w:r>
        <w:t>applicants</w:t>
      </w:r>
      <w:proofErr w:type="spellEnd"/>
      <w:r>
        <w:t xml:space="preserve">, </w:t>
      </w:r>
      <w:proofErr w:type="spellStart"/>
      <w:r>
        <w:t>such</w:t>
      </w:r>
      <w:proofErr w:type="spellEnd"/>
      <w:r>
        <w:t xml:space="preserve"> </w:t>
      </w:r>
      <w:proofErr w:type="spellStart"/>
      <w:r>
        <w:t>as</w:t>
      </w:r>
      <w:proofErr w:type="spellEnd"/>
      <w:r>
        <w:t xml:space="preserve"> </w:t>
      </w:r>
      <w:proofErr w:type="spellStart"/>
      <w:r>
        <w:t>enabling</w:t>
      </w:r>
      <w:proofErr w:type="spellEnd"/>
      <w:r>
        <w:t xml:space="preserve"> </w:t>
      </w:r>
      <w:proofErr w:type="spellStart"/>
      <w:r>
        <w:t>partnerships</w:t>
      </w:r>
      <w:proofErr w:type="spellEnd"/>
      <w:r>
        <w:t xml:space="preserve"> </w:t>
      </w:r>
      <w:proofErr w:type="spellStart"/>
      <w:r>
        <w:t>and</w:t>
      </w:r>
      <w:proofErr w:type="spellEnd"/>
      <w:r>
        <w:t xml:space="preserve"> </w:t>
      </w:r>
      <w:proofErr w:type="spellStart"/>
      <w:r>
        <w:t>providing</w:t>
      </w:r>
      <w:proofErr w:type="spellEnd"/>
      <w:r>
        <w:t xml:space="preserve"> </w:t>
      </w:r>
      <w:proofErr w:type="spellStart"/>
      <w:r>
        <w:t>technical</w:t>
      </w:r>
      <w:proofErr w:type="spellEnd"/>
      <w:r>
        <w:t xml:space="preserve"> </w:t>
      </w:r>
      <w:proofErr w:type="spellStart"/>
      <w:r>
        <w:t>assistance</w:t>
      </w:r>
      <w:proofErr w:type="spellEnd"/>
      <w:r>
        <w:t xml:space="preserve"> </w:t>
      </w:r>
      <w:proofErr w:type="spellStart"/>
      <w:r>
        <w:t>with</w:t>
      </w:r>
      <w:proofErr w:type="spellEnd"/>
      <w:r>
        <w:t xml:space="preserve"> </w:t>
      </w:r>
      <w:proofErr w:type="spellStart"/>
      <w:r>
        <w:t>specific</w:t>
      </w:r>
      <w:proofErr w:type="spellEnd"/>
      <w:r>
        <w:t xml:space="preserve"> </w:t>
      </w:r>
      <w:proofErr w:type="spellStart"/>
      <w:r>
        <w:t>problems</w:t>
      </w:r>
      <w:proofErr w:type="spellEnd"/>
      <w:r>
        <w:t xml:space="preserve"> </w:t>
      </w:r>
      <w:proofErr w:type="spellStart"/>
      <w:r>
        <w:t>throughout</w:t>
      </w:r>
      <w:proofErr w:type="spellEnd"/>
      <w:r>
        <w:t xml:space="preserve"> </w:t>
      </w:r>
      <w:proofErr w:type="spellStart"/>
      <w:r>
        <w:t>the</w:t>
      </w:r>
      <w:proofErr w:type="spellEnd"/>
      <w:r>
        <w:t xml:space="preserve"> </w:t>
      </w:r>
      <w:proofErr w:type="spellStart"/>
      <w:r>
        <w:t>process</w:t>
      </w:r>
      <w:proofErr w:type="spellEnd"/>
      <w:r>
        <w:t>.</w:t>
      </w:r>
    </w:p>
    <w:p w:rsidRPr="00BB2EAF" w:rsidR="000E4CB2" w:rsidP="000E4CB2" w:rsidRDefault="000E4CB2" w14:paraId="73EB748C" w14:textId="276BE662">
      <w:pPr>
        <w:rPr>
          <w:bCs/>
        </w:rPr>
      </w:pPr>
    </w:p>
    <w:p w:rsidR="000B4AD2" w:rsidP="000E4CB2" w:rsidRDefault="000E4CB2" w14:paraId="7C1B20AB" w14:textId="77777777">
      <w:proofErr w:type="spellStart"/>
      <w:r>
        <w:t>The</w:t>
      </w:r>
      <w:proofErr w:type="spellEnd"/>
      <w:r>
        <w:t xml:space="preserve"> </w:t>
      </w:r>
      <w:proofErr w:type="spellStart"/>
      <w:r>
        <w:rPr>
          <w:b/>
        </w:rPr>
        <w:t>Croatian</w:t>
      </w:r>
      <w:proofErr w:type="spellEnd"/>
      <w:r>
        <w:t xml:space="preserve"> </w:t>
      </w:r>
      <w:proofErr w:type="spellStart"/>
      <w:r>
        <w:t>stakeholders</w:t>
      </w:r>
      <w:proofErr w:type="spellEnd"/>
      <w:r>
        <w:t xml:space="preserve">, </w:t>
      </w:r>
      <w:proofErr w:type="spellStart"/>
      <w:r>
        <w:t>on</w:t>
      </w:r>
      <w:proofErr w:type="spellEnd"/>
      <w:r>
        <w:t xml:space="preserve"> </w:t>
      </w:r>
      <w:proofErr w:type="spellStart"/>
      <w:r>
        <w:t>the</w:t>
      </w:r>
      <w:proofErr w:type="spellEnd"/>
      <w:r>
        <w:t xml:space="preserve"> </w:t>
      </w:r>
      <w:proofErr w:type="spellStart"/>
      <w:r>
        <w:t>other</w:t>
      </w:r>
      <w:proofErr w:type="spellEnd"/>
      <w:r>
        <w:t xml:space="preserve"> </w:t>
      </w:r>
      <w:proofErr w:type="spellStart"/>
      <w:r>
        <w:t>hand</w:t>
      </w:r>
      <w:proofErr w:type="spellEnd"/>
      <w:r>
        <w:t xml:space="preserve">, </w:t>
      </w:r>
      <w:proofErr w:type="spellStart"/>
      <w:r>
        <w:t>thought</w:t>
      </w:r>
      <w:proofErr w:type="spellEnd"/>
      <w:r>
        <w:t xml:space="preserve"> </w:t>
      </w:r>
      <w:proofErr w:type="spellStart"/>
      <w:r>
        <w:t>that</w:t>
      </w:r>
      <w:proofErr w:type="spellEnd"/>
      <w:r>
        <w:t xml:space="preserve"> a </w:t>
      </w:r>
      <w:proofErr w:type="spellStart"/>
      <w:r>
        <w:t>potential</w:t>
      </w:r>
      <w:proofErr w:type="spellEnd"/>
      <w:r>
        <w:t xml:space="preserve"> </w:t>
      </w:r>
      <w:proofErr w:type="spellStart"/>
      <w:r>
        <w:t>solution</w:t>
      </w:r>
      <w:proofErr w:type="spellEnd"/>
      <w:r>
        <w:t xml:space="preserve"> </w:t>
      </w:r>
      <w:proofErr w:type="spellStart"/>
      <w:r>
        <w:t>to</w:t>
      </w:r>
      <w:proofErr w:type="spellEnd"/>
      <w:r>
        <w:t xml:space="preserve"> </w:t>
      </w:r>
      <w:proofErr w:type="spellStart"/>
      <w:r>
        <w:t>this</w:t>
      </w:r>
      <w:proofErr w:type="spellEnd"/>
      <w:r>
        <w:t xml:space="preserve"> </w:t>
      </w:r>
      <w:proofErr w:type="spellStart"/>
      <w:r>
        <w:t>issue</w:t>
      </w:r>
      <w:proofErr w:type="spellEnd"/>
      <w:r>
        <w:t xml:space="preserve"> </w:t>
      </w:r>
      <w:proofErr w:type="spellStart"/>
      <w:r>
        <w:t>could</w:t>
      </w:r>
      <w:proofErr w:type="spellEnd"/>
      <w:r>
        <w:t xml:space="preserve"> </w:t>
      </w:r>
      <w:proofErr w:type="spellStart"/>
      <w:r>
        <w:t>be</w:t>
      </w:r>
      <w:proofErr w:type="spellEnd"/>
      <w:r>
        <w:t xml:space="preserve"> </w:t>
      </w:r>
      <w:proofErr w:type="spellStart"/>
      <w:r>
        <w:t>smaller</w:t>
      </w:r>
      <w:proofErr w:type="spellEnd"/>
      <w:r>
        <w:t xml:space="preserve"> </w:t>
      </w:r>
      <w:proofErr w:type="spellStart"/>
      <w:r>
        <w:t>calls</w:t>
      </w:r>
      <w:proofErr w:type="spellEnd"/>
      <w:r>
        <w:t xml:space="preserve"> </w:t>
      </w:r>
      <w:proofErr w:type="spellStart"/>
      <w:r>
        <w:t>that</w:t>
      </w:r>
      <w:proofErr w:type="spellEnd"/>
      <w:r>
        <w:t xml:space="preserve"> </w:t>
      </w:r>
      <w:proofErr w:type="spellStart"/>
      <w:r>
        <w:t>were</w:t>
      </w:r>
      <w:proofErr w:type="spellEnd"/>
      <w:r>
        <w:t xml:space="preserve"> </w:t>
      </w:r>
      <w:proofErr w:type="spellStart"/>
      <w:r>
        <w:t>adapted</w:t>
      </w:r>
      <w:proofErr w:type="spellEnd"/>
      <w:r>
        <w:t xml:space="preserve"> </w:t>
      </w:r>
      <w:proofErr w:type="spellStart"/>
      <w:r>
        <w:t>to</w:t>
      </w:r>
      <w:proofErr w:type="spellEnd"/>
      <w:r>
        <w:t xml:space="preserve"> MSME-</w:t>
      </w:r>
      <w:proofErr w:type="spellStart"/>
      <w:r>
        <w:t>level</w:t>
      </w:r>
      <w:proofErr w:type="spellEnd"/>
      <w:r>
        <w:t xml:space="preserve"> </w:t>
      </w:r>
      <w:proofErr w:type="spellStart"/>
      <w:r>
        <w:t>capacity</w:t>
      </w:r>
      <w:proofErr w:type="spellEnd"/>
      <w:r>
        <w:t xml:space="preserve">, </w:t>
      </w:r>
      <w:proofErr w:type="spellStart"/>
      <w:r>
        <w:t>especially</w:t>
      </w:r>
      <w:proofErr w:type="spellEnd"/>
      <w:r>
        <w:t xml:space="preserve"> </w:t>
      </w:r>
      <w:proofErr w:type="spellStart"/>
      <w:r>
        <w:t>in</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lower</w:t>
      </w:r>
      <w:proofErr w:type="spellEnd"/>
      <w:r>
        <w:t xml:space="preserve"> </w:t>
      </w:r>
      <w:proofErr w:type="spellStart"/>
      <w:r>
        <w:t>participation</w:t>
      </w:r>
      <w:proofErr w:type="spellEnd"/>
      <w:r>
        <w:t xml:space="preserve"> </w:t>
      </w:r>
      <w:proofErr w:type="spellStart"/>
      <w:r>
        <w:t>rates</w:t>
      </w:r>
      <w:proofErr w:type="spellEnd"/>
      <w:r>
        <w:t xml:space="preserve">, </w:t>
      </w:r>
      <w:proofErr w:type="spellStart"/>
      <w:r>
        <w:t>such</w:t>
      </w:r>
      <w:proofErr w:type="spellEnd"/>
      <w:r>
        <w:t xml:space="preserve"> </w:t>
      </w:r>
      <w:proofErr w:type="spellStart"/>
      <w:r>
        <w:t>as</w:t>
      </w:r>
      <w:proofErr w:type="spellEnd"/>
      <w:r>
        <w:t xml:space="preserve"> </w:t>
      </w:r>
      <w:proofErr w:type="spellStart"/>
      <w:r>
        <w:t>Croatia</w:t>
      </w:r>
      <w:proofErr w:type="spellEnd"/>
      <w:r>
        <w:t xml:space="preserve">. </w:t>
      </w:r>
      <w:proofErr w:type="spellStart"/>
      <w:r>
        <w:t>This</w:t>
      </w:r>
      <w:proofErr w:type="spellEnd"/>
      <w:r>
        <w:t xml:space="preserve"> </w:t>
      </w:r>
      <w:proofErr w:type="spellStart"/>
      <w:r>
        <w:t>would</w:t>
      </w:r>
      <w:proofErr w:type="spellEnd"/>
      <w:r>
        <w:t xml:space="preserve"> </w:t>
      </w:r>
      <w:proofErr w:type="spellStart"/>
      <w:r>
        <w:t>also</w:t>
      </w:r>
      <w:proofErr w:type="spellEnd"/>
      <w:r>
        <w:t xml:space="preserve"> </w:t>
      </w:r>
      <w:proofErr w:type="spellStart"/>
      <w:r>
        <w:t>help</w:t>
      </w:r>
      <w:proofErr w:type="spellEnd"/>
      <w:r>
        <w:t xml:space="preserve"> </w:t>
      </w:r>
      <w:proofErr w:type="spellStart"/>
      <w:r>
        <w:t>such</w:t>
      </w:r>
      <w:proofErr w:type="spellEnd"/>
      <w:r>
        <w:t xml:space="preserve"> </w:t>
      </w:r>
      <w:proofErr w:type="spellStart"/>
      <w:r>
        <w:t>companies</w:t>
      </w:r>
      <w:proofErr w:type="spellEnd"/>
      <w:r>
        <w:t xml:space="preserve"> </w:t>
      </w:r>
      <w:proofErr w:type="spellStart"/>
      <w:r>
        <w:t>to</w:t>
      </w:r>
      <w:proofErr w:type="spellEnd"/>
      <w:r>
        <w:t xml:space="preserve"> </w:t>
      </w:r>
      <w:proofErr w:type="spellStart"/>
      <w:r>
        <w:t>set</w:t>
      </w:r>
      <w:proofErr w:type="spellEnd"/>
      <w:r>
        <w:t xml:space="preserve"> </w:t>
      </w:r>
      <w:proofErr w:type="spellStart"/>
      <w:r>
        <w:t>up</w:t>
      </w:r>
      <w:proofErr w:type="spellEnd"/>
      <w:r>
        <w:t xml:space="preserve"> </w:t>
      </w:r>
      <w:proofErr w:type="spellStart"/>
      <w:r>
        <w:t>their</w:t>
      </w:r>
      <w:proofErr w:type="spellEnd"/>
      <w:r>
        <w:t xml:space="preserve"> </w:t>
      </w:r>
      <w:proofErr w:type="spellStart"/>
      <w:r>
        <w:t>own</w:t>
      </w:r>
      <w:proofErr w:type="spellEnd"/>
      <w:r>
        <w:t xml:space="preserve"> </w:t>
      </w:r>
      <w:proofErr w:type="spellStart"/>
      <w:r>
        <w:t>consortia</w:t>
      </w:r>
      <w:proofErr w:type="spellEnd"/>
      <w:r>
        <w:t xml:space="preserve"> </w:t>
      </w:r>
      <w:proofErr w:type="spellStart"/>
      <w:r>
        <w:t>and</w:t>
      </w:r>
      <w:proofErr w:type="spellEnd"/>
      <w:r>
        <w:t xml:space="preserve"> </w:t>
      </w:r>
      <w:proofErr w:type="spellStart"/>
      <w:r>
        <w:t>gain</w:t>
      </w:r>
      <w:proofErr w:type="spellEnd"/>
      <w:r>
        <w:t xml:space="preserve"> </w:t>
      </w:r>
      <w:proofErr w:type="spellStart"/>
      <w:r>
        <w:t>valuable</w:t>
      </w:r>
      <w:proofErr w:type="spellEnd"/>
      <w:r>
        <w:t xml:space="preserve"> </w:t>
      </w:r>
      <w:proofErr w:type="spellStart"/>
      <w:r>
        <w:t>leadership</w:t>
      </w:r>
      <w:proofErr w:type="spellEnd"/>
      <w:r>
        <w:t xml:space="preserve"> </w:t>
      </w:r>
      <w:proofErr w:type="spellStart"/>
      <w:r>
        <w:t>experience</w:t>
      </w:r>
      <w:proofErr w:type="spellEnd"/>
      <w:r>
        <w:t>.</w:t>
      </w:r>
    </w:p>
    <w:p w:rsidRPr="00BB2EAF" w:rsidR="000E4CB2" w:rsidP="000E4CB2" w:rsidRDefault="000E4CB2" w14:paraId="658A81CD" w14:textId="3CFAC9C3">
      <w:pPr>
        <w:rPr>
          <w:bCs/>
        </w:rPr>
      </w:pPr>
    </w:p>
    <w:p w:rsidR="000B4AD2" w:rsidP="000E4CB2" w:rsidRDefault="000E4CB2" w14:paraId="09693D86" w14:textId="77777777">
      <w:proofErr w:type="spellStart"/>
      <w:r>
        <w:lastRenderedPageBreak/>
        <w:t>Finally</w:t>
      </w:r>
      <w:proofErr w:type="spellEnd"/>
      <w:r>
        <w:t xml:space="preserve">, </w:t>
      </w:r>
      <w:proofErr w:type="spellStart"/>
      <w:r>
        <w:t>the</w:t>
      </w:r>
      <w:proofErr w:type="spellEnd"/>
      <w:r>
        <w:t xml:space="preserve"> </w:t>
      </w:r>
      <w:proofErr w:type="spellStart"/>
      <w:r>
        <w:rPr>
          <w:b/>
        </w:rPr>
        <w:t>Croatian</w:t>
      </w:r>
      <w:proofErr w:type="spellEnd"/>
      <w:r>
        <w:t xml:space="preserve"> </w:t>
      </w:r>
      <w:proofErr w:type="spellStart"/>
      <w:r>
        <w:t>participants</w:t>
      </w:r>
      <w:proofErr w:type="spellEnd"/>
      <w:r>
        <w:t xml:space="preserve"> </w:t>
      </w:r>
      <w:proofErr w:type="spellStart"/>
      <w:r>
        <w:t>mentioned</w:t>
      </w:r>
      <w:proofErr w:type="spellEnd"/>
      <w:r>
        <w:t xml:space="preserve"> </w:t>
      </w:r>
      <w:proofErr w:type="spellStart"/>
      <w:r>
        <w:t>the</w:t>
      </w:r>
      <w:proofErr w:type="spellEnd"/>
      <w:r>
        <w:t xml:space="preserve"> </w:t>
      </w:r>
      <w:proofErr w:type="spellStart"/>
      <w:r>
        <w:t>high</w:t>
      </w:r>
      <w:proofErr w:type="spellEnd"/>
      <w:r>
        <w:t xml:space="preserve"> </w:t>
      </w:r>
      <w:proofErr w:type="spellStart"/>
      <w:r>
        <w:t>level</w:t>
      </w:r>
      <w:proofErr w:type="spellEnd"/>
      <w:r>
        <w:t xml:space="preserve"> </w:t>
      </w:r>
      <w:proofErr w:type="spellStart"/>
      <w:r>
        <w:t>of</w:t>
      </w:r>
      <w:proofErr w:type="spellEnd"/>
      <w:r>
        <w:t xml:space="preserve"> </w:t>
      </w:r>
      <w:proofErr w:type="spellStart"/>
      <w:r>
        <w:t>administrative</w:t>
      </w:r>
      <w:proofErr w:type="spellEnd"/>
      <w:r>
        <w:t xml:space="preserve"> </w:t>
      </w:r>
      <w:proofErr w:type="spellStart"/>
      <w:r>
        <w:t>work</w:t>
      </w:r>
      <w:proofErr w:type="spellEnd"/>
      <w:r>
        <w:t xml:space="preserve"> </w:t>
      </w:r>
      <w:proofErr w:type="spellStart"/>
      <w:r>
        <w:t>needed</w:t>
      </w:r>
      <w:proofErr w:type="spellEnd"/>
      <w:r>
        <w:t xml:space="preserve"> </w:t>
      </w:r>
      <w:proofErr w:type="spellStart"/>
      <w:r>
        <w:t>for</w:t>
      </w:r>
      <w:proofErr w:type="spellEnd"/>
      <w:r>
        <w:t xml:space="preserve"> </w:t>
      </w:r>
      <w:proofErr w:type="spellStart"/>
      <w:r>
        <w:t>participation</w:t>
      </w:r>
      <w:proofErr w:type="spellEnd"/>
      <w:r>
        <w:t xml:space="preserve"> </w:t>
      </w:r>
      <w:proofErr w:type="spellStart"/>
      <w:r>
        <w:t>in</w:t>
      </w:r>
      <w:proofErr w:type="spellEnd"/>
      <w:r>
        <w:t xml:space="preserve"> H2020 </w:t>
      </w:r>
      <w:proofErr w:type="spellStart"/>
      <w:r>
        <w:t>as</w:t>
      </w:r>
      <w:proofErr w:type="spellEnd"/>
      <w:r>
        <w:t xml:space="preserve"> </w:t>
      </w:r>
      <w:proofErr w:type="spellStart"/>
      <w:r>
        <w:t>another</w:t>
      </w:r>
      <w:proofErr w:type="spellEnd"/>
      <w:r>
        <w:t xml:space="preserve"> </w:t>
      </w:r>
      <w:proofErr w:type="spellStart"/>
      <w:r>
        <w:t>way</w:t>
      </w:r>
      <w:proofErr w:type="spellEnd"/>
      <w:r>
        <w:t xml:space="preserve"> </w:t>
      </w:r>
      <w:proofErr w:type="spellStart"/>
      <w:r>
        <w:t>in</w:t>
      </w:r>
      <w:proofErr w:type="spellEnd"/>
      <w:r>
        <w:t xml:space="preserve"> </w:t>
      </w:r>
      <w:proofErr w:type="spellStart"/>
      <w:r>
        <w:t>which</w:t>
      </w:r>
      <w:proofErr w:type="spellEnd"/>
      <w:r>
        <w:t xml:space="preserve"> </w:t>
      </w:r>
      <w:proofErr w:type="spellStart"/>
      <w:r>
        <w:t>SMEs</w:t>
      </w:r>
      <w:proofErr w:type="spellEnd"/>
      <w:r>
        <w:t xml:space="preserve"> </w:t>
      </w:r>
      <w:proofErr w:type="spellStart"/>
      <w:r>
        <w:t>were</w:t>
      </w:r>
      <w:proofErr w:type="spellEnd"/>
      <w:r>
        <w:t xml:space="preserve"> </w:t>
      </w:r>
      <w:proofErr w:type="spellStart"/>
      <w:r>
        <w:t>excluded</w:t>
      </w:r>
      <w:proofErr w:type="spellEnd"/>
      <w:r>
        <w:t xml:space="preserve"> </w:t>
      </w:r>
      <w:proofErr w:type="spellStart"/>
      <w:r>
        <w:t>because</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w:t>
      </w:r>
      <w:proofErr w:type="spellStart"/>
      <w:r>
        <w:t>the</w:t>
      </w:r>
      <w:proofErr w:type="spellEnd"/>
      <w:r>
        <w:t xml:space="preserve"> </w:t>
      </w:r>
      <w:proofErr w:type="spellStart"/>
      <w:r>
        <w:t>staff</w:t>
      </w:r>
      <w:proofErr w:type="spellEnd"/>
      <w:r>
        <w:t xml:space="preserve"> </w:t>
      </w:r>
      <w:proofErr w:type="spellStart"/>
      <w:r>
        <w:t>and</w:t>
      </w:r>
      <w:proofErr w:type="spellEnd"/>
      <w:r>
        <w:t xml:space="preserve"> </w:t>
      </w:r>
      <w:proofErr w:type="spellStart"/>
      <w:r>
        <w:t>resources</w:t>
      </w:r>
      <w:proofErr w:type="spellEnd"/>
      <w:r>
        <w:t xml:space="preserve"> </w:t>
      </w:r>
      <w:proofErr w:type="spellStart"/>
      <w:r>
        <w:t>to</w:t>
      </w:r>
      <w:proofErr w:type="spellEnd"/>
      <w:r>
        <w:t xml:space="preserve"> </w:t>
      </w:r>
      <w:proofErr w:type="spellStart"/>
      <w:r>
        <w:t>cover</w:t>
      </w:r>
      <w:proofErr w:type="spellEnd"/>
      <w:r>
        <w:t xml:space="preserve"> </w:t>
      </w:r>
      <w:proofErr w:type="spellStart"/>
      <w:r>
        <w:t>lengthy</w:t>
      </w:r>
      <w:proofErr w:type="spellEnd"/>
      <w:r>
        <w:t xml:space="preserve"> </w:t>
      </w:r>
      <w:proofErr w:type="spellStart"/>
      <w:r>
        <w:t>and</w:t>
      </w:r>
      <w:proofErr w:type="spellEnd"/>
      <w:r>
        <w:t xml:space="preserve"> </w:t>
      </w:r>
      <w:proofErr w:type="spellStart"/>
      <w:r>
        <w:t>complex</w:t>
      </w:r>
      <w:proofErr w:type="spellEnd"/>
      <w:r>
        <w:t xml:space="preserve"> </w:t>
      </w:r>
      <w:proofErr w:type="spellStart"/>
      <w:r>
        <w:t>applications</w:t>
      </w:r>
      <w:proofErr w:type="spellEnd"/>
      <w:r>
        <w:t xml:space="preserve">. </w:t>
      </w:r>
      <w:proofErr w:type="spellStart"/>
      <w:r>
        <w:t>By</w:t>
      </w:r>
      <w:proofErr w:type="spellEnd"/>
      <w:r>
        <w:t xml:space="preserve"> </w:t>
      </w:r>
      <w:proofErr w:type="spellStart"/>
      <w:r>
        <w:t>comparison</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Social</w:t>
      </w:r>
      <w:proofErr w:type="spellEnd"/>
      <w:r>
        <w:t xml:space="preserve"> </w:t>
      </w:r>
      <w:proofErr w:type="spellStart"/>
      <w:r>
        <w:t>Fund</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w:t>
      </w:r>
      <w:proofErr w:type="spellStart"/>
      <w:r>
        <w:t>such</w:t>
      </w:r>
      <w:proofErr w:type="spellEnd"/>
      <w:r>
        <w:t xml:space="preserve"> a </w:t>
      </w:r>
      <w:proofErr w:type="spellStart"/>
      <w:r>
        <w:t>high</w:t>
      </w:r>
      <w:proofErr w:type="spellEnd"/>
      <w:r>
        <w:t xml:space="preserve"> </w:t>
      </w:r>
      <w:proofErr w:type="spellStart"/>
      <w:r>
        <w:t>administrative</w:t>
      </w:r>
      <w:proofErr w:type="spellEnd"/>
      <w:r>
        <w:t xml:space="preserve"> </w:t>
      </w:r>
      <w:proofErr w:type="spellStart"/>
      <w:r>
        <w:t>burden</w:t>
      </w:r>
      <w:proofErr w:type="spellEnd"/>
      <w:r>
        <w:t xml:space="preserve">. </w:t>
      </w:r>
      <w:proofErr w:type="spellStart"/>
      <w:r>
        <w:t>However</w:t>
      </w:r>
      <w:proofErr w:type="spellEnd"/>
      <w:r>
        <w:t xml:space="preserve">, H2020 </w:t>
      </w:r>
      <w:proofErr w:type="spellStart"/>
      <w:r>
        <w:t>remained</w:t>
      </w:r>
      <w:proofErr w:type="spellEnd"/>
      <w:r>
        <w:t xml:space="preserve"> </w:t>
      </w:r>
      <w:proofErr w:type="spellStart"/>
      <w:r>
        <w:t>easier</w:t>
      </w:r>
      <w:proofErr w:type="spellEnd"/>
      <w:r>
        <w:t xml:space="preserve"> </w:t>
      </w:r>
      <w:proofErr w:type="spellStart"/>
      <w:r>
        <w:t>than</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seen</w:t>
      </w:r>
      <w:proofErr w:type="spellEnd"/>
      <w:r>
        <w:t xml:space="preserve"> </w:t>
      </w:r>
      <w:proofErr w:type="spellStart"/>
      <w:r>
        <w:t>as</w:t>
      </w:r>
      <w:proofErr w:type="spellEnd"/>
      <w:r>
        <w:t xml:space="preserve"> </w:t>
      </w:r>
      <w:proofErr w:type="spellStart"/>
      <w:r>
        <w:t>even</w:t>
      </w:r>
      <w:proofErr w:type="spellEnd"/>
      <w:r>
        <w:t xml:space="preserve"> </w:t>
      </w:r>
      <w:proofErr w:type="spellStart"/>
      <w:r>
        <w:t>more</w:t>
      </w:r>
      <w:proofErr w:type="spellEnd"/>
      <w:r>
        <w:t xml:space="preserve"> </w:t>
      </w:r>
      <w:proofErr w:type="spellStart"/>
      <w:r>
        <w:t>demanding</w:t>
      </w:r>
      <w:proofErr w:type="spellEnd"/>
      <w:r>
        <w:t xml:space="preserve"> </w:t>
      </w:r>
      <w:proofErr w:type="spellStart"/>
      <w:r>
        <w:t>and</w:t>
      </w:r>
      <w:proofErr w:type="spellEnd"/>
      <w:r>
        <w:t xml:space="preserve"> </w:t>
      </w:r>
      <w:proofErr w:type="spellStart"/>
      <w:r>
        <w:t>complicated</w:t>
      </w:r>
      <w:proofErr w:type="spellEnd"/>
      <w:r>
        <w:t>.</w:t>
      </w:r>
    </w:p>
    <w:p w:rsidRPr="00BB2EAF" w:rsidR="000E4CB2" w:rsidP="000E4CB2" w:rsidRDefault="000E4CB2" w14:paraId="2CA63573" w14:textId="37C1305D">
      <w:pPr>
        <w:rPr>
          <w:bCs/>
        </w:rPr>
      </w:pPr>
    </w:p>
    <w:p w:rsidR="000B4AD2" w:rsidP="000E4CB2" w:rsidRDefault="000E4CB2" w14:paraId="6DAB6DD0" w14:textId="77777777">
      <w:proofErr w:type="spellStart"/>
      <w:r>
        <w:t>The</w:t>
      </w:r>
      <w:proofErr w:type="spellEnd"/>
      <w:r>
        <w:t xml:space="preserve"> </w:t>
      </w:r>
      <w:proofErr w:type="spellStart"/>
      <w:r>
        <w:rPr>
          <w:b/>
        </w:rPr>
        <w:t>Dutch</w:t>
      </w:r>
      <w:proofErr w:type="spellEnd"/>
      <w:r>
        <w:t xml:space="preserve"> </w:t>
      </w:r>
      <w:proofErr w:type="spellStart"/>
      <w:r>
        <w:t>participants</w:t>
      </w:r>
      <w:proofErr w:type="spellEnd"/>
      <w:r>
        <w:t xml:space="preserve"> </w:t>
      </w:r>
      <w:proofErr w:type="spellStart"/>
      <w:r>
        <w:t>agreed</w:t>
      </w:r>
      <w:proofErr w:type="spellEnd"/>
      <w:r>
        <w:t xml:space="preserve"> </w:t>
      </w:r>
      <w:proofErr w:type="spellStart"/>
      <w:r>
        <w:t>that</w:t>
      </w:r>
      <w:proofErr w:type="spellEnd"/>
      <w:r>
        <w:t xml:space="preserve"> </w:t>
      </w:r>
      <w:proofErr w:type="spellStart"/>
      <w:r>
        <w:t>the</w:t>
      </w:r>
      <w:proofErr w:type="spellEnd"/>
      <w:r>
        <w:t xml:space="preserve"> </w:t>
      </w:r>
      <w:proofErr w:type="spellStart"/>
      <w:r>
        <w:rPr>
          <w:b/>
        </w:rPr>
        <w:t>administrative</w:t>
      </w:r>
      <w:proofErr w:type="spellEnd"/>
      <w:r>
        <w:rPr>
          <w:b/>
        </w:rPr>
        <w:t xml:space="preserve"> </w:t>
      </w:r>
      <w:proofErr w:type="spellStart"/>
      <w:r>
        <w:rPr>
          <w:b/>
        </w:rPr>
        <w:t>burden</w:t>
      </w:r>
      <w:proofErr w:type="spellEnd"/>
      <w:r>
        <w:t xml:space="preserve"> </w:t>
      </w:r>
      <w:proofErr w:type="spellStart"/>
      <w:r>
        <w:t>was</w:t>
      </w:r>
      <w:proofErr w:type="spellEnd"/>
      <w:r>
        <w:t xml:space="preserve"> a </w:t>
      </w:r>
      <w:proofErr w:type="spellStart"/>
      <w:r>
        <w:t>common</w:t>
      </w:r>
      <w:proofErr w:type="spellEnd"/>
      <w:r>
        <w:t xml:space="preserve"> </w:t>
      </w:r>
      <w:proofErr w:type="spellStart"/>
      <w:r>
        <w:t>obstacle</w:t>
      </w:r>
      <w:proofErr w:type="spellEnd"/>
      <w:r>
        <w:t xml:space="preserve">, </w:t>
      </w:r>
      <w:proofErr w:type="spellStart"/>
      <w:r>
        <w:t>especially</w:t>
      </w:r>
      <w:proofErr w:type="spellEnd"/>
      <w:r>
        <w:t xml:space="preserve"> </w:t>
      </w:r>
      <w:proofErr w:type="spellStart"/>
      <w:r>
        <w:t>for</w:t>
      </w:r>
      <w:proofErr w:type="spellEnd"/>
      <w:r>
        <w:t xml:space="preserve"> </w:t>
      </w:r>
      <w:proofErr w:type="spellStart"/>
      <w:r>
        <w:t>MSMEs</w:t>
      </w:r>
      <w:proofErr w:type="spellEnd"/>
      <w:r>
        <w:t xml:space="preserve">. </w:t>
      </w:r>
      <w:proofErr w:type="spellStart"/>
      <w:r>
        <w:t>All</w:t>
      </w:r>
      <w:proofErr w:type="spellEnd"/>
      <w:r>
        <w:t xml:space="preserve"> </w:t>
      </w:r>
      <w:proofErr w:type="spellStart"/>
      <w:r>
        <w:t>the</w:t>
      </w:r>
      <w:proofErr w:type="spellEnd"/>
      <w:r>
        <w:t xml:space="preserve"> </w:t>
      </w:r>
      <w:proofErr w:type="spellStart"/>
      <w:r>
        <w:t>Dutch</w:t>
      </w:r>
      <w:proofErr w:type="spellEnd"/>
      <w:r>
        <w:t xml:space="preserve"> </w:t>
      </w:r>
      <w:proofErr w:type="spellStart"/>
      <w:r>
        <w:t>participants</w:t>
      </w:r>
      <w:proofErr w:type="spellEnd"/>
      <w:r>
        <w:t xml:space="preserve"> </w:t>
      </w:r>
      <w:proofErr w:type="spellStart"/>
      <w:r>
        <w:t>agreed</w:t>
      </w:r>
      <w:proofErr w:type="spellEnd"/>
      <w:r>
        <w:t xml:space="preserve"> </w:t>
      </w:r>
      <w:proofErr w:type="spellStart"/>
      <w:r>
        <w:t>that</w:t>
      </w:r>
      <w:proofErr w:type="spellEnd"/>
      <w:r>
        <w:t xml:space="preserve"> </w:t>
      </w:r>
      <w:proofErr w:type="spellStart"/>
      <w:r>
        <w:t>the</w:t>
      </w:r>
      <w:proofErr w:type="spellEnd"/>
      <w:r>
        <w:t xml:space="preserve"> </w:t>
      </w:r>
      <w:proofErr w:type="spellStart"/>
      <w:r>
        <w:t>application</w:t>
      </w:r>
      <w:proofErr w:type="spellEnd"/>
      <w:r>
        <w:t xml:space="preserve"> </w:t>
      </w:r>
      <w:proofErr w:type="spellStart"/>
      <w:r>
        <w:t>procedures</w:t>
      </w:r>
      <w:proofErr w:type="spellEnd"/>
      <w:r>
        <w:t xml:space="preserve"> </w:t>
      </w:r>
      <w:proofErr w:type="spellStart"/>
      <w:r>
        <w:t>took</w:t>
      </w:r>
      <w:proofErr w:type="spellEnd"/>
      <w:r>
        <w:t xml:space="preserve"> </w:t>
      </w:r>
      <w:proofErr w:type="spellStart"/>
      <w:r>
        <w:t>too</w:t>
      </w:r>
      <w:proofErr w:type="spellEnd"/>
      <w:r>
        <w:t xml:space="preserve"> </w:t>
      </w:r>
      <w:proofErr w:type="spellStart"/>
      <w:r>
        <w:t>long</w:t>
      </w:r>
      <w:proofErr w:type="spellEnd"/>
      <w:r>
        <w:t xml:space="preserve"> </w:t>
      </w:r>
      <w:proofErr w:type="spellStart"/>
      <w:r>
        <w:t>and</w:t>
      </w:r>
      <w:proofErr w:type="spellEnd"/>
      <w:r>
        <w:t xml:space="preserve"> </w:t>
      </w:r>
      <w:proofErr w:type="spellStart"/>
      <w:r>
        <w:t>should</w:t>
      </w:r>
      <w:proofErr w:type="spellEnd"/>
      <w:r>
        <w:t xml:space="preserve"> </w:t>
      </w:r>
      <w:proofErr w:type="spellStart"/>
      <w:r>
        <w:t>be</w:t>
      </w:r>
      <w:proofErr w:type="spellEnd"/>
      <w:r>
        <w:t xml:space="preserve"> </w:t>
      </w:r>
      <w:proofErr w:type="spellStart"/>
      <w:r>
        <w:t>facilitated</w:t>
      </w:r>
      <w:proofErr w:type="spellEnd"/>
      <w:r>
        <w:t xml:space="preserve"> </w:t>
      </w:r>
      <w:proofErr w:type="spellStart"/>
      <w:r>
        <w:t>and</w:t>
      </w:r>
      <w:proofErr w:type="spellEnd"/>
      <w:r>
        <w:t xml:space="preserve"> </w:t>
      </w:r>
      <w:proofErr w:type="spellStart"/>
      <w:r>
        <w:t>accelerated</w:t>
      </w:r>
      <w:proofErr w:type="spellEnd"/>
      <w:r>
        <w:t xml:space="preserve"> </w:t>
      </w:r>
      <w:proofErr w:type="spellStart"/>
      <w:r>
        <w:t>in</w:t>
      </w:r>
      <w:proofErr w:type="spellEnd"/>
      <w:r>
        <w:t xml:space="preserve"> </w:t>
      </w:r>
      <w:proofErr w:type="spellStart"/>
      <w:r>
        <w:t>future</w:t>
      </w:r>
      <w:proofErr w:type="spellEnd"/>
      <w:r>
        <w:t xml:space="preserve"> </w:t>
      </w:r>
      <w:proofErr w:type="spellStart"/>
      <w:r>
        <w:t>programmes</w:t>
      </w:r>
      <w:proofErr w:type="spellEnd"/>
      <w:r>
        <w:t>.</w:t>
      </w:r>
    </w:p>
    <w:p w:rsidRPr="00BB2EAF" w:rsidR="000E4CB2" w:rsidP="000E4CB2" w:rsidRDefault="000E4CB2" w14:paraId="3991AB6D" w14:textId="2569FA13">
      <w:pPr>
        <w:rPr>
          <w:bCs/>
        </w:rPr>
      </w:pPr>
    </w:p>
    <w:p w:rsidRPr="00BB2EAF" w:rsidR="000E4CB2" w:rsidP="000E4CB2" w:rsidRDefault="000E4CB2" w14:paraId="246A4B24" w14:textId="77777777">
      <w:pPr>
        <w:rPr>
          <w:bCs/>
        </w:rPr>
      </w:pPr>
      <w:proofErr w:type="spellStart"/>
      <w:r>
        <w:t>In</w:t>
      </w:r>
      <w:proofErr w:type="spellEnd"/>
      <w:r>
        <w:t xml:space="preserve"> </w:t>
      </w:r>
      <w:proofErr w:type="spellStart"/>
      <w:r>
        <w:t>this</w:t>
      </w:r>
      <w:proofErr w:type="spellEnd"/>
      <w:r>
        <w:t xml:space="preserve"> </w:t>
      </w:r>
      <w:proofErr w:type="spellStart"/>
      <w:r>
        <w:t>regard</w:t>
      </w:r>
      <w:proofErr w:type="spellEnd"/>
      <w:r>
        <w:t xml:space="preserve">, </w:t>
      </w:r>
      <w:proofErr w:type="spellStart"/>
      <w:r>
        <w:t>the</w:t>
      </w:r>
      <w:proofErr w:type="spellEnd"/>
      <w:r>
        <w:t xml:space="preserve"> </w:t>
      </w:r>
      <w:proofErr w:type="spellStart"/>
      <w:r>
        <w:rPr>
          <w:b/>
        </w:rPr>
        <w:t>Latvian</w:t>
      </w:r>
      <w:proofErr w:type="spellEnd"/>
      <w:r>
        <w:t xml:space="preserve"> </w:t>
      </w:r>
      <w:proofErr w:type="spellStart"/>
      <w:r>
        <w:t>stakeholders</w:t>
      </w:r>
      <w:proofErr w:type="spellEnd"/>
      <w:r>
        <w:t xml:space="preserve"> </w:t>
      </w:r>
      <w:proofErr w:type="spellStart"/>
      <w:r>
        <w:t>mentioned</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one</w:t>
      </w:r>
      <w:proofErr w:type="spellEnd"/>
      <w:r>
        <w:t xml:space="preserve"> </w:t>
      </w:r>
      <w:proofErr w:type="spellStart"/>
      <w:r>
        <w:t>barrier</w:t>
      </w:r>
      <w:proofErr w:type="spellEnd"/>
      <w:r>
        <w:t xml:space="preserve"> </w:t>
      </w:r>
      <w:proofErr w:type="spellStart"/>
      <w:r>
        <w:t>to</w:t>
      </w:r>
      <w:proofErr w:type="spellEnd"/>
      <w:r>
        <w:t xml:space="preserve"> MSME </w:t>
      </w:r>
      <w:proofErr w:type="spellStart"/>
      <w:r>
        <w:t>participation</w:t>
      </w:r>
      <w:proofErr w:type="spellEnd"/>
      <w:r>
        <w:t xml:space="preserve"> </w:t>
      </w:r>
      <w:proofErr w:type="spellStart"/>
      <w:r>
        <w:t>was</w:t>
      </w:r>
      <w:proofErr w:type="spellEnd"/>
      <w:r>
        <w:t xml:space="preserve"> </w:t>
      </w:r>
      <w:proofErr w:type="spellStart"/>
      <w:r>
        <w:t>previous</w:t>
      </w:r>
      <w:proofErr w:type="spellEnd"/>
      <w:r>
        <w:t xml:space="preserve"> </w:t>
      </w:r>
      <w:proofErr w:type="spellStart"/>
      <w:r>
        <w:t>negative</w:t>
      </w:r>
      <w:proofErr w:type="spellEnd"/>
      <w:r>
        <w:t xml:space="preserve"> </w:t>
      </w:r>
      <w:proofErr w:type="spellStart"/>
      <w:r>
        <w:t>experiences</w:t>
      </w:r>
      <w:proofErr w:type="spellEnd"/>
      <w:r>
        <w:t xml:space="preserve"> </w:t>
      </w:r>
      <w:proofErr w:type="spellStart"/>
      <w:r>
        <w:t>with</w:t>
      </w:r>
      <w:proofErr w:type="spellEnd"/>
      <w:r>
        <w:t xml:space="preserve"> </w:t>
      </w:r>
      <w:proofErr w:type="spellStart"/>
      <w:r>
        <w:t>structural</w:t>
      </w:r>
      <w:proofErr w:type="spellEnd"/>
      <w:r>
        <w:t xml:space="preserve"> </w:t>
      </w:r>
      <w:proofErr w:type="spellStart"/>
      <w:r>
        <w:t>funds</w:t>
      </w:r>
      <w:proofErr w:type="spellEnd"/>
      <w:r>
        <w:t xml:space="preserve">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the</w:t>
      </w:r>
      <w:proofErr w:type="spellEnd"/>
      <w:r>
        <w:t xml:space="preserve"> </w:t>
      </w:r>
      <w:proofErr w:type="spellStart"/>
      <w:r>
        <w:t>high</w:t>
      </w:r>
      <w:proofErr w:type="spellEnd"/>
      <w:r>
        <w:t xml:space="preserve"> </w:t>
      </w:r>
      <w:proofErr w:type="spellStart"/>
      <w:r>
        <w:t>administrative</w:t>
      </w:r>
      <w:proofErr w:type="spellEnd"/>
      <w:r>
        <w:t xml:space="preserve"> </w:t>
      </w:r>
      <w:proofErr w:type="spellStart"/>
      <w:r>
        <w:t>burden</w:t>
      </w:r>
      <w:proofErr w:type="spellEnd"/>
      <w:r>
        <w:t xml:space="preserve"> </w:t>
      </w:r>
      <w:proofErr w:type="spellStart"/>
      <w:r>
        <w:t>and</w:t>
      </w:r>
      <w:proofErr w:type="spellEnd"/>
      <w:r>
        <w:t xml:space="preserve"> </w:t>
      </w:r>
      <w:proofErr w:type="spellStart"/>
      <w:r>
        <w:t>overwhelming</w:t>
      </w:r>
      <w:proofErr w:type="spellEnd"/>
      <w:r>
        <w:t xml:space="preserve"> </w:t>
      </w:r>
      <w:proofErr w:type="spellStart"/>
      <w:r>
        <w:t>bureaucracy</w:t>
      </w:r>
      <w:proofErr w:type="spellEnd"/>
      <w:r>
        <w:t xml:space="preserve">. </w:t>
      </w:r>
      <w:proofErr w:type="spellStart"/>
      <w:r>
        <w:t>These</w:t>
      </w:r>
      <w:proofErr w:type="spellEnd"/>
      <w:r>
        <w:t xml:space="preserve"> </w:t>
      </w:r>
      <w:proofErr w:type="spellStart"/>
      <w:r>
        <w:t>made</w:t>
      </w:r>
      <w:proofErr w:type="spellEnd"/>
      <w:r>
        <w:t xml:space="preserve"> </w:t>
      </w:r>
      <w:proofErr w:type="spellStart"/>
      <w:r>
        <w:t>them</w:t>
      </w:r>
      <w:proofErr w:type="spellEnd"/>
      <w:r>
        <w:t xml:space="preserve"> </w:t>
      </w:r>
      <w:proofErr w:type="spellStart"/>
      <w:r>
        <w:t>hesitant</w:t>
      </w:r>
      <w:proofErr w:type="spellEnd"/>
      <w:r>
        <w:t xml:space="preserve"> </w:t>
      </w:r>
      <w:proofErr w:type="spellStart"/>
      <w:r>
        <w:t>to</w:t>
      </w:r>
      <w:proofErr w:type="spellEnd"/>
      <w:r>
        <w:t xml:space="preserve"> </w:t>
      </w:r>
      <w:proofErr w:type="spellStart"/>
      <w:r>
        <w:t>apply</w:t>
      </w:r>
      <w:proofErr w:type="spellEnd"/>
      <w:r>
        <w:t xml:space="preserve"> </w:t>
      </w:r>
      <w:proofErr w:type="spellStart"/>
      <w:r>
        <w:t>for</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In</w:t>
      </w:r>
      <w:proofErr w:type="spellEnd"/>
      <w:r>
        <w:t xml:space="preserve"> </w:t>
      </w:r>
      <w:proofErr w:type="spellStart"/>
      <w:r>
        <w:t>general</w:t>
      </w:r>
      <w:proofErr w:type="spellEnd"/>
      <w:r>
        <w:t xml:space="preserve">, </w:t>
      </w:r>
      <w:proofErr w:type="spellStart"/>
      <w:r>
        <w:t>it</w:t>
      </w:r>
      <w:proofErr w:type="spellEnd"/>
      <w:r>
        <w:t xml:space="preserve"> </w:t>
      </w:r>
      <w:proofErr w:type="spellStart"/>
      <w:r>
        <w:t>could</w:t>
      </w:r>
      <w:proofErr w:type="spellEnd"/>
      <w:r>
        <w:t xml:space="preserve"> </w:t>
      </w:r>
      <w:proofErr w:type="spellStart"/>
      <w:r>
        <w:t>be</w:t>
      </w:r>
      <w:proofErr w:type="spellEnd"/>
      <w:r>
        <w:t xml:space="preserve"> </w:t>
      </w:r>
      <w:proofErr w:type="spellStart"/>
      <w:r>
        <w:t>said</w:t>
      </w:r>
      <w:proofErr w:type="spellEnd"/>
      <w:r>
        <w:t xml:space="preserve"> </w:t>
      </w:r>
      <w:proofErr w:type="spellStart"/>
      <w:r>
        <w:t>that</w:t>
      </w:r>
      <w:proofErr w:type="spellEnd"/>
      <w:r>
        <w:t xml:space="preserve"> </w:t>
      </w:r>
      <w:proofErr w:type="spellStart"/>
      <w:r>
        <w:t>MSMEs</w:t>
      </w:r>
      <w:proofErr w:type="spellEnd"/>
      <w:r>
        <w:t xml:space="preserve"> </w:t>
      </w:r>
      <w:proofErr w:type="spellStart"/>
      <w:r>
        <w:t>in</w:t>
      </w:r>
      <w:proofErr w:type="spellEnd"/>
      <w:r>
        <w:t xml:space="preserve"> </w:t>
      </w:r>
      <w:proofErr w:type="spellStart"/>
      <w:r>
        <w:t>Latvia</w:t>
      </w:r>
      <w:proofErr w:type="spellEnd"/>
      <w:r>
        <w:t xml:space="preserve"> </w:t>
      </w:r>
      <w:proofErr w:type="spellStart"/>
      <w:r>
        <w:t>lacked</w:t>
      </w:r>
      <w:proofErr w:type="spellEnd"/>
      <w:r>
        <w:t xml:space="preserve"> </w:t>
      </w:r>
      <w:proofErr w:type="spellStart"/>
      <w:r>
        <w:t>innovation</w:t>
      </w:r>
      <w:proofErr w:type="spellEnd"/>
      <w:r>
        <w:t xml:space="preserve"> </w:t>
      </w:r>
      <w:proofErr w:type="spellStart"/>
      <w:r>
        <w:t>capacity</w:t>
      </w:r>
      <w:proofErr w:type="spellEnd"/>
      <w:r>
        <w:t xml:space="preserve">, </w:t>
      </w:r>
      <w:proofErr w:type="spellStart"/>
      <w:r>
        <w:t>which</w:t>
      </w:r>
      <w:proofErr w:type="spellEnd"/>
      <w:r>
        <w:t xml:space="preserve"> </w:t>
      </w:r>
      <w:proofErr w:type="spellStart"/>
      <w:r>
        <w:t>hindered</w:t>
      </w:r>
      <w:proofErr w:type="spellEnd"/>
      <w:r>
        <w:t xml:space="preserve"> </w:t>
      </w:r>
      <w:proofErr w:type="spellStart"/>
      <w:r>
        <w:t>their</w:t>
      </w:r>
      <w:proofErr w:type="spellEnd"/>
      <w:r>
        <w:t xml:space="preserve"> </w:t>
      </w:r>
      <w:proofErr w:type="spellStart"/>
      <w:r>
        <w:t>participation</w:t>
      </w:r>
      <w:proofErr w:type="spellEnd"/>
      <w:r>
        <w:t xml:space="preserve">, </w:t>
      </w:r>
      <w:proofErr w:type="spellStart"/>
      <w:r>
        <w:t>especially</w:t>
      </w:r>
      <w:proofErr w:type="spellEnd"/>
      <w:r>
        <w:t xml:space="preserve"> </w:t>
      </w:r>
      <w:proofErr w:type="spellStart"/>
      <w:r>
        <w:t>when</w:t>
      </w:r>
      <w:proofErr w:type="spellEnd"/>
      <w:r>
        <w:t xml:space="preserve"> </w:t>
      </w:r>
      <w:proofErr w:type="spellStart"/>
      <w:r>
        <w:t>the</w:t>
      </w:r>
      <w:proofErr w:type="spellEnd"/>
      <w:r>
        <w:t xml:space="preserve"> H2020 </w:t>
      </w:r>
      <w:proofErr w:type="spellStart"/>
      <w:r>
        <w:t>grant</w:t>
      </w:r>
      <w:proofErr w:type="spellEnd"/>
      <w:r>
        <w:t xml:space="preserve"> </w:t>
      </w:r>
      <w:proofErr w:type="spellStart"/>
      <w:r>
        <w:t>application</w:t>
      </w:r>
      <w:proofErr w:type="spellEnd"/>
      <w:r>
        <w:t xml:space="preserve"> </w:t>
      </w:r>
      <w:proofErr w:type="spellStart"/>
      <w:r>
        <w:t>process</w:t>
      </w:r>
      <w:proofErr w:type="spellEnd"/>
      <w:r>
        <w:t xml:space="preserve"> </w:t>
      </w:r>
      <w:proofErr w:type="spellStart"/>
      <w:r>
        <w:t>was</w:t>
      </w:r>
      <w:proofErr w:type="spellEnd"/>
      <w:r>
        <w:t xml:space="preserve"> </w:t>
      </w:r>
      <w:proofErr w:type="spellStart"/>
      <w:r>
        <w:t>highly</w:t>
      </w:r>
      <w:proofErr w:type="spellEnd"/>
      <w:r>
        <w:t xml:space="preserve"> </w:t>
      </w:r>
      <w:proofErr w:type="spellStart"/>
      <w:r>
        <w:t>competitive</w:t>
      </w:r>
      <w:proofErr w:type="spellEnd"/>
      <w:r>
        <w:t xml:space="preserve">. </w:t>
      </w:r>
      <w:proofErr w:type="spellStart"/>
      <w:r>
        <w:t>The</w:t>
      </w:r>
      <w:proofErr w:type="spellEnd"/>
      <w:r>
        <w:t xml:space="preserve"> </w:t>
      </w:r>
      <w:proofErr w:type="spellStart"/>
      <w:r>
        <w:t>potential</w:t>
      </w:r>
      <w:proofErr w:type="spellEnd"/>
      <w:r>
        <w:t xml:space="preserve"> </w:t>
      </w:r>
      <w:proofErr w:type="spellStart"/>
      <w:r>
        <w:t>solution</w:t>
      </w:r>
      <w:proofErr w:type="spellEnd"/>
      <w:r>
        <w:t xml:space="preserve"> </w:t>
      </w:r>
      <w:proofErr w:type="spellStart"/>
      <w:r>
        <w:t>could</w:t>
      </w:r>
      <w:proofErr w:type="spellEnd"/>
      <w:r>
        <w:t xml:space="preserve"> </w:t>
      </w:r>
      <w:proofErr w:type="spellStart"/>
      <w:r>
        <w:t>indeed</w:t>
      </w:r>
      <w:proofErr w:type="spellEnd"/>
      <w:r>
        <w:t xml:space="preserve"> </w:t>
      </w:r>
      <w:proofErr w:type="spellStart"/>
      <w:r>
        <w:t>be</w:t>
      </w:r>
      <w:proofErr w:type="spellEnd"/>
      <w:r>
        <w:t xml:space="preserve"> </w:t>
      </w:r>
      <w:proofErr w:type="spellStart"/>
      <w:r>
        <w:t>for</w:t>
      </w:r>
      <w:proofErr w:type="spellEnd"/>
      <w:r>
        <w:t xml:space="preserve"> </w:t>
      </w:r>
      <w:proofErr w:type="spellStart"/>
      <w:r>
        <w:t>them</w:t>
      </w:r>
      <w:proofErr w:type="spellEnd"/>
      <w:r>
        <w:t xml:space="preserve"> </w:t>
      </w:r>
      <w:proofErr w:type="spellStart"/>
      <w:r>
        <w:t>to</w:t>
      </w:r>
      <w:proofErr w:type="spellEnd"/>
      <w:r>
        <w:t xml:space="preserve"> </w:t>
      </w:r>
      <w:proofErr w:type="spellStart"/>
      <w:r>
        <w:t>unite</w:t>
      </w:r>
      <w:proofErr w:type="spellEnd"/>
      <w:r>
        <w:t xml:space="preserve"> </w:t>
      </w:r>
      <w:proofErr w:type="spellStart"/>
      <w:r>
        <w:t>in</w:t>
      </w:r>
      <w:proofErr w:type="spellEnd"/>
      <w:r>
        <w:t xml:space="preserve"> </w:t>
      </w:r>
      <w:proofErr w:type="spellStart"/>
      <w:r>
        <w:t>consortia</w:t>
      </w:r>
      <w:proofErr w:type="spellEnd"/>
      <w:r>
        <w:t xml:space="preserve"> </w:t>
      </w:r>
      <w:proofErr w:type="spellStart"/>
      <w:r>
        <w:t>and</w:t>
      </w:r>
      <w:proofErr w:type="spellEnd"/>
      <w:r>
        <w:t xml:space="preserve"> </w:t>
      </w:r>
      <w:proofErr w:type="spellStart"/>
      <w:r>
        <w:t>find</w:t>
      </w:r>
      <w:proofErr w:type="spellEnd"/>
      <w:r>
        <w:t xml:space="preserve"> </w:t>
      </w:r>
      <w:proofErr w:type="spellStart"/>
      <w:r>
        <w:t>their</w:t>
      </w:r>
      <w:proofErr w:type="spellEnd"/>
      <w:r>
        <w:t xml:space="preserve"> </w:t>
      </w:r>
      <w:proofErr w:type="spellStart"/>
      <w:r>
        <w:t>special</w:t>
      </w:r>
      <w:proofErr w:type="spellEnd"/>
      <w:r>
        <w:t xml:space="preserve"> </w:t>
      </w:r>
      <w:proofErr w:type="spellStart"/>
      <w:r>
        <w:t>niche</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agreed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lot</w:t>
      </w:r>
      <w:proofErr w:type="spellEnd"/>
      <w:r>
        <w:t xml:space="preserve"> </w:t>
      </w:r>
      <w:proofErr w:type="spellStart"/>
      <w:r>
        <w:t>of</w:t>
      </w:r>
      <w:proofErr w:type="spellEnd"/>
      <w:r>
        <w:t xml:space="preserve"> </w:t>
      </w:r>
      <w:proofErr w:type="spellStart"/>
      <w:r>
        <w:t>potential</w:t>
      </w:r>
      <w:proofErr w:type="spellEnd"/>
      <w:r>
        <w:t xml:space="preserve"> </w:t>
      </w:r>
      <w:proofErr w:type="spellStart"/>
      <w:r>
        <w:t>for</w:t>
      </w:r>
      <w:proofErr w:type="spellEnd"/>
      <w:r>
        <w:t xml:space="preserve"> </w:t>
      </w:r>
      <w:proofErr w:type="spellStart"/>
      <w:r>
        <w:t>growth</w:t>
      </w:r>
      <w:proofErr w:type="spellEnd"/>
      <w:r>
        <w:t xml:space="preserve"> </w:t>
      </w:r>
      <w:proofErr w:type="spellStart"/>
      <w:r>
        <w:t>in</w:t>
      </w:r>
      <w:proofErr w:type="spellEnd"/>
      <w:r>
        <w:t xml:space="preserve"> </w:t>
      </w:r>
      <w:proofErr w:type="spellStart"/>
      <w:r>
        <w:t>Latvia</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private</w:t>
      </w:r>
      <w:proofErr w:type="spellEnd"/>
      <w:r>
        <w:t xml:space="preserve"> </w:t>
      </w:r>
      <w:proofErr w:type="spellStart"/>
      <w:r>
        <w:t>sector</w:t>
      </w:r>
      <w:proofErr w:type="spellEnd"/>
      <w:r>
        <w:t xml:space="preserve"> </w:t>
      </w:r>
      <w:proofErr w:type="spellStart"/>
      <w:r>
        <w:t>participation</w:t>
      </w:r>
      <w:proofErr w:type="spellEnd"/>
      <w:r>
        <w:t xml:space="preserve"> </w:t>
      </w:r>
      <w:proofErr w:type="spellStart"/>
      <w:r>
        <w:t>in</w:t>
      </w:r>
      <w:proofErr w:type="spellEnd"/>
      <w:r>
        <w:t xml:space="preserve"> </w:t>
      </w:r>
      <w:proofErr w:type="spellStart"/>
      <w:r>
        <w:t>Horizon</w:t>
      </w:r>
      <w:proofErr w:type="spellEnd"/>
      <w:r>
        <w:t>.</w:t>
      </w:r>
    </w:p>
    <w:p w:rsidRPr="00BB2EAF" w:rsidR="000E4CB2" w:rsidP="000E4CB2" w:rsidRDefault="000E4CB2" w14:paraId="1CD1760D" w14:textId="77777777"/>
    <w:p w:rsidRPr="00BB2EAF" w:rsidR="000E4CB2" w:rsidP="000E4CB2" w:rsidRDefault="000E4CB2" w14:paraId="2AAA9FA0" w14:textId="77777777">
      <w:proofErr w:type="spellStart"/>
      <w:r>
        <w:t>When</w:t>
      </w:r>
      <w:proofErr w:type="spellEnd"/>
      <w:r>
        <w:t xml:space="preserve"> </w:t>
      </w:r>
      <w:proofErr w:type="spellStart"/>
      <w:r>
        <w:t>asked</w:t>
      </w:r>
      <w:proofErr w:type="spellEnd"/>
      <w:r>
        <w:t xml:space="preserve"> </w:t>
      </w:r>
      <w:proofErr w:type="spellStart"/>
      <w:r>
        <w:rPr>
          <w:u w:val="single"/>
        </w:rPr>
        <w:t>whether</w:t>
      </w:r>
      <w:proofErr w:type="spellEnd"/>
      <w:r>
        <w:rPr>
          <w:u w:val="single"/>
        </w:rPr>
        <w:t xml:space="preserve"> </w:t>
      </w:r>
      <w:proofErr w:type="spellStart"/>
      <w:r>
        <w:rPr>
          <w:u w:val="single"/>
        </w:rPr>
        <w:t>they</w:t>
      </w:r>
      <w:proofErr w:type="spellEnd"/>
      <w:r>
        <w:rPr>
          <w:u w:val="single"/>
        </w:rPr>
        <w:t xml:space="preserve"> </w:t>
      </w:r>
      <w:proofErr w:type="spellStart"/>
      <w:r>
        <w:rPr>
          <w:u w:val="single"/>
        </w:rPr>
        <w:t>knew</w:t>
      </w:r>
      <w:proofErr w:type="spellEnd"/>
      <w:r>
        <w:rPr>
          <w:u w:val="single"/>
        </w:rPr>
        <w:t xml:space="preserve"> </w:t>
      </w:r>
      <w:proofErr w:type="spellStart"/>
      <w:r>
        <w:rPr>
          <w:u w:val="single"/>
        </w:rPr>
        <w:t>on</w:t>
      </w:r>
      <w:proofErr w:type="spellEnd"/>
      <w:r>
        <w:rPr>
          <w:u w:val="single"/>
        </w:rPr>
        <w:t xml:space="preserve"> </w:t>
      </w:r>
      <w:proofErr w:type="spellStart"/>
      <w:r>
        <w:rPr>
          <w:u w:val="single"/>
        </w:rPr>
        <w:t>which</w:t>
      </w:r>
      <w:proofErr w:type="spellEnd"/>
      <w:r>
        <w:rPr>
          <w:u w:val="single"/>
        </w:rPr>
        <w:t xml:space="preserve"> </w:t>
      </w:r>
      <w:proofErr w:type="spellStart"/>
      <w:r>
        <w:rPr>
          <w:u w:val="single"/>
        </w:rPr>
        <w:t>priority</w:t>
      </w:r>
      <w:proofErr w:type="spellEnd"/>
      <w:r>
        <w:rPr>
          <w:u w:val="single"/>
        </w:rPr>
        <w:t xml:space="preserve"> </w:t>
      </w:r>
      <w:proofErr w:type="spellStart"/>
      <w:r>
        <w:rPr>
          <w:u w:val="single"/>
        </w:rPr>
        <w:t>of</w:t>
      </w:r>
      <w:proofErr w:type="spellEnd"/>
      <w:r>
        <w:rPr>
          <w:u w:val="single"/>
        </w:rPr>
        <w:t xml:space="preserve"> </w:t>
      </w:r>
      <w:proofErr w:type="spellStart"/>
      <w:r>
        <w:rPr>
          <w:u w:val="single"/>
        </w:rPr>
        <w:t>the</w:t>
      </w:r>
      <w:proofErr w:type="spellEnd"/>
      <w:r>
        <w:rPr>
          <w:u w:val="single"/>
        </w:rPr>
        <w:t xml:space="preserve"> H2020 </w:t>
      </w:r>
      <w:proofErr w:type="spellStart"/>
      <w:r>
        <w:rPr>
          <w:u w:val="single"/>
        </w:rPr>
        <w:t>their</w:t>
      </w:r>
      <w:proofErr w:type="spellEnd"/>
      <w:r>
        <w:rPr>
          <w:u w:val="single"/>
        </w:rPr>
        <w:t xml:space="preserve"> </w:t>
      </w:r>
      <w:proofErr w:type="spellStart"/>
      <w:r>
        <w:rPr>
          <w:u w:val="single"/>
        </w:rPr>
        <w:t>Member</w:t>
      </w:r>
      <w:proofErr w:type="spellEnd"/>
      <w:r>
        <w:rPr>
          <w:u w:val="single"/>
        </w:rPr>
        <w:t xml:space="preserve"> State </w:t>
      </w:r>
      <w:proofErr w:type="spellStart"/>
      <w:r>
        <w:rPr>
          <w:u w:val="single"/>
        </w:rPr>
        <w:t>had</w:t>
      </w:r>
      <w:proofErr w:type="spellEnd"/>
      <w:r>
        <w:rPr>
          <w:u w:val="single"/>
        </w:rPr>
        <w:t xml:space="preserve"> </w:t>
      </w:r>
      <w:proofErr w:type="spellStart"/>
      <w:r>
        <w:rPr>
          <w:u w:val="single"/>
        </w:rPr>
        <w:t>focused</w:t>
      </w:r>
      <w:proofErr w:type="spellEnd"/>
      <w:r>
        <w:rPr>
          <w:u w:val="single"/>
        </w:rPr>
        <w:t xml:space="preserve"> </w:t>
      </w:r>
      <w:proofErr w:type="spellStart"/>
      <w:r>
        <w:rPr>
          <w:u w:val="single"/>
        </w:rPr>
        <w:t>the</w:t>
      </w:r>
      <w:proofErr w:type="spellEnd"/>
      <w:r>
        <w:rPr>
          <w:u w:val="single"/>
        </w:rPr>
        <w:t xml:space="preserve"> </w:t>
      </w:r>
      <w:proofErr w:type="spellStart"/>
      <w:r>
        <w:rPr>
          <w:u w:val="single"/>
        </w:rPr>
        <w:t>most</w:t>
      </w:r>
      <w:proofErr w:type="spellEnd"/>
      <w:r>
        <w:t xml:space="preserve"> (</w:t>
      </w:r>
      <w:proofErr w:type="spellStart"/>
      <w:r>
        <w:rPr>
          <w:b/>
        </w:rPr>
        <w:t>question</w:t>
      </w:r>
      <w:proofErr w:type="spellEnd"/>
      <w:r>
        <w:rPr>
          <w:b/>
        </w:rPr>
        <w:t xml:space="preserve"> 9</w:t>
      </w:r>
      <w:r>
        <w:t xml:space="preserve">), </w:t>
      </w:r>
      <w:proofErr w:type="spellStart"/>
      <w:r>
        <w:t>the</w:t>
      </w:r>
      <w:proofErr w:type="spellEnd"/>
      <w:r>
        <w:t xml:space="preserve"> </w:t>
      </w:r>
      <w:proofErr w:type="spellStart"/>
      <w:r>
        <w:t>respondents</w:t>
      </w:r>
      <w:proofErr w:type="spellEnd"/>
      <w:r>
        <w:t xml:space="preserve"> </w:t>
      </w:r>
      <w:proofErr w:type="spellStart"/>
      <w:r>
        <w:t>gave</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replies</w:t>
      </w:r>
      <w:proofErr w:type="spellEnd"/>
      <w:r>
        <w:t>:</w:t>
      </w:r>
    </w:p>
    <w:p w:rsidRPr="00BB2EAF" w:rsidR="000E4CB2" w:rsidP="000E4CB2" w:rsidRDefault="000E4CB2" w14:paraId="6EBA7ADD" w14:textId="77777777"/>
    <w:p w:rsidRPr="00BB2EAF" w:rsidR="000E4CB2" w:rsidP="000E4CB2" w:rsidRDefault="000E4CB2" w14:paraId="030863E7" w14:textId="77777777">
      <w:r>
        <w:rPr>
          <w:noProof/>
        </w:rPr>
        <w:drawing>
          <wp:inline distT="0" distB="0" distL="0" distR="0" wp14:anchorId="57A15078" wp14:editId="6298E2F5">
            <wp:extent cx="5791200" cy="2781300"/>
            <wp:effectExtent l="0" t="0" r="0" b="0"/>
            <wp:docPr id="22" name="Chart 22">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rsidRPr="00BB2EAF" w:rsidR="000E4CB2" w:rsidP="000E4CB2" w:rsidRDefault="000E4CB2" w14:paraId="73ED52E1" w14:textId="77777777"/>
    <w:p w:rsidRPr="00BB2EAF" w:rsidR="000E4CB2" w:rsidP="000E4CB2" w:rsidRDefault="000E4CB2" w14:paraId="72918A42" w14:textId="77777777">
      <w:pPr>
        <w:pStyle w:val="ListParagraph"/>
        <w:numPr>
          <w:ilvl w:val="0"/>
          <w:numId w:val="8"/>
        </w:numPr>
        <w:overflowPunct/>
        <w:autoSpaceDE/>
        <w:autoSpaceDN/>
        <w:adjustRightInd/>
        <w:textAlignment w:val="auto"/>
      </w:pP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54% – </w:t>
      </w:r>
      <w:proofErr w:type="spellStart"/>
      <w:r>
        <w:t>Excellent</w:t>
      </w:r>
      <w:proofErr w:type="spellEnd"/>
      <w:r>
        <w:t xml:space="preserve"> Science </w:t>
      </w:r>
      <w:proofErr w:type="spellStart"/>
      <w:r>
        <w:t>and</w:t>
      </w:r>
      <w:proofErr w:type="spellEnd"/>
      <w:r>
        <w:t xml:space="preserve"> 46% – </w:t>
      </w:r>
      <w:proofErr w:type="spellStart"/>
      <w:r>
        <w:t>Societal</w:t>
      </w:r>
      <w:proofErr w:type="spellEnd"/>
      <w:r>
        <w:t xml:space="preserve"> </w:t>
      </w:r>
      <w:proofErr w:type="spellStart"/>
      <w:r>
        <w:t>Challenges</w:t>
      </w:r>
      <w:proofErr w:type="spellEnd"/>
      <w:r>
        <w:t>;</w:t>
      </w:r>
    </w:p>
    <w:p w:rsidRPr="00BB2EAF" w:rsidR="000E4CB2" w:rsidP="000E4CB2" w:rsidRDefault="000E4CB2" w14:paraId="5471F4F2" w14:textId="77777777">
      <w:pPr>
        <w:pStyle w:val="ListParagraph"/>
        <w:numPr>
          <w:ilvl w:val="0"/>
          <w:numId w:val="8"/>
        </w:numPr>
        <w:overflowPunct/>
        <w:autoSpaceDE/>
        <w:autoSpaceDN/>
        <w:adjustRightInd/>
        <w:textAlignment w:val="auto"/>
      </w:pPr>
      <w:proofErr w:type="spellStart"/>
      <w:r>
        <w:t>the</w:t>
      </w:r>
      <w:proofErr w:type="spellEnd"/>
      <w:r>
        <w:t xml:space="preserve"> </w:t>
      </w:r>
      <w:proofErr w:type="spellStart"/>
      <w:r>
        <w:t>Latvian</w:t>
      </w:r>
      <w:proofErr w:type="spellEnd"/>
      <w:r>
        <w:t xml:space="preserve"> </w:t>
      </w:r>
      <w:proofErr w:type="spellStart"/>
      <w:r>
        <w:t>respondents</w:t>
      </w:r>
      <w:proofErr w:type="spellEnd"/>
      <w:r>
        <w:t xml:space="preserve">: 83% – </w:t>
      </w:r>
      <w:proofErr w:type="spellStart"/>
      <w:r>
        <w:t>Societal</w:t>
      </w:r>
      <w:proofErr w:type="spellEnd"/>
      <w:r>
        <w:t xml:space="preserve"> </w:t>
      </w:r>
      <w:proofErr w:type="spellStart"/>
      <w:r>
        <w:t>Challenges</w:t>
      </w:r>
      <w:proofErr w:type="spellEnd"/>
      <w:r>
        <w:t xml:space="preserve"> </w:t>
      </w:r>
      <w:proofErr w:type="spellStart"/>
      <w:r>
        <w:t>and</w:t>
      </w:r>
      <w:proofErr w:type="spellEnd"/>
      <w:r>
        <w:t xml:space="preserve"> 17%, </w:t>
      </w:r>
      <w:proofErr w:type="spellStart"/>
      <w:r>
        <w:t>or</w:t>
      </w:r>
      <w:proofErr w:type="spellEnd"/>
      <w:r>
        <w:t xml:space="preserve"> 1 </w:t>
      </w:r>
      <w:proofErr w:type="spellStart"/>
      <w:r>
        <w:t>respondent</w:t>
      </w:r>
      <w:proofErr w:type="spellEnd"/>
      <w:r>
        <w:t xml:space="preserve"> – </w:t>
      </w:r>
      <w:proofErr w:type="spellStart"/>
      <w:r>
        <w:t>Industrial</w:t>
      </w:r>
      <w:proofErr w:type="spellEnd"/>
      <w:r>
        <w:t xml:space="preserve"> </w:t>
      </w:r>
      <w:proofErr w:type="spellStart"/>
      <w:r>
        <w:t>Leadership</w:t>
      </w:r>
      <w:proofErr w:type="spellEnd"/>
      <w:r>
        <w:t>;</w:t>
      </w:r>
    </w:p>
    <w:p w:rsidRPr="00BB2EAF" w:rsidR="000E4CB2" w:rsidP="000E4CB2" w:rsidRDefault="000E4CB2" w14:paraId="32CEC234" w14:textId="77777777">
      <w:pPr>
        <w:pStyle w:val="ListParagraph"/>
        <w:numPr>
          <w:ilvl w:val="0"/>
          <w:numId w:val="8"/>
        </w:numPr>
        <w:overflowPunct/>
        <w:autoSpaceDE/>
        <w:autoSpaceDN/>
        <w:adjustRightInd/>
        <w:textAlignment w:val="auto"/>
      </w:pP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56% – </w:t>
      </w:r>
      <w:proofErr w:type="spellStart"/>
      <w:r>
        <w:t>Excellent</w:t>
      </w:r>
      <w:proofErr w:type="spellEnd"/>
      <w:r>
        <w:t xml:space="preserve"> Science </w:t>
      </w:r>
      <w:proofErr w:type="spellStart"/>
      <w:r>
        <w:t>and</w:t>
      </w:r>
      <w:proofErr w:type="spellEnd"/>
      <w:r>
        <w:t xml:space="preserve"> 33% – </w:t>
      </w:r>
      <w:proofErr w:type="spellStart"/>
      <w:r>
        <w:t>Industrial</w:t>
      </w:r>
      <w:proofErr w:type="spellEnd"/>
      <w:r>
        <w:t xml:space="preserve"> </w:t>
      </w:r>
      <w:proofErr w:type="spellStart"/>
      <w:r>
        <w:t>Leadership</w:t>
      </w:r>
      <w:proofErr w:type="spellEnd"/>
      <w:r>
        <w:t>;</w:t>
      </w:r>
    </w:p>
    <w:p w:rsidRPr="00BB2EAF" w:rsidR="000E4CB2" w:rsidP="000E4CB2" w:rsidRDefault="000E4CB2" w14:paraId="40FD1A02" w14:textId="77777777">
      <w:pPr>
        <w:pStyle w:val="ListParagraph"/>
        <w:numPr>
          <w:ilvl w:val="0"/>
          <w:numId w:val="8"/>
        </w:numPr>
        <w:overflowPunct/>
        <w:autoSpaceDE/>
        <w:autoSpaceDN/>
        <w:adjustRightInd/>
        <w:textAlignment w:val="auto"/>
      </w:pP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91% – </w:t>
      </w:r>
      <w:proofErr w:type="spellStart"/>
      <w:r>
        <w:t>Excellent</w:t>
      </w:r>
      <w:proofErr w:type="spellEnd"/>
      <w:r>
        <w:t xml:space="preserve"> Science </w:t>
      </w:r>
      <w:proofErr w:type="spellStart"/>
      <w:r>
        <w:t>and</w:t>
      </w:r>
      <w:proofErr w:type="spellEnd"/>
      <w:r>
        <w:t xml:space="preserve"> 9%, </w:t>
      </w:r>
      <w:proofErr w:type="spellStart"/>
      <w:r>
        <w:t>or</w:t>
      </w:r>
      <w:proofErr w:type="spellEnd"/>
      <w:r>
        <w:t xml:space="preserve"> 1 </w:t>
      </w:r>
      <w:proofErr w:type="spellStart"/>
      <w:r>
        <w:t>respondent</w:t>
      </w:r>
      <w:proofErr w:type="spellEnd"/>
      <w:r>
        <w:t xml:space="preserve"> – </w:t>
      </w:r>
      <w:proofErr w:type="spellStart"/>
      <w:r>
        <w:t>Industrial</w:t>
      </w:r>
      <w:proofErr w:type="spellEnd"/>
      <w:r>
        <w:t xml:space="preserve"> </w:t>
      </w:r>
      <w:proofErr w:type="spellStart"/>
      <w:r>
        <w:t>Leadership</w:t>
      </w:r>
      <w:proofErr w:type="spellEnd"/>
      <w:r>
        <w:t>.</w:t>
      </w:r>
    </w:p>
    <w:p w:rsidRPr="00BB2EAF" w:rsidR="000E4CB2" w:rsidP="000E4CB2" w:rsidRDefault="000E4CB2" w14:paraId="48DBA5C1" w14:textId="77777777"/>
    <w:p w:rsidRPr="00BB2EAF" w:rsidR="000E4CB2" w:rsidP="000E4CB2" w:rsidRDefault="000E4CB2" w14:paraId="2D72AD96" w14:textId="77777777">
      <w:proofErr w:type="spellStart"/>
      <w:r>
        <w:lastRenderedPageBreak/>
        <w:t>When</w:t>
      </w:r>
      <w:proofErr w:type="spellEnd"/>
      <w:r>
        <w:t xml:space="preserve"> </w:t>
      </w:r>
      <w:proofErr w:type="spellStart"/>
      <w:r>
        <w:t>asked</w:t>
      </w:r>
      <w:proofErr w:type="spellEnd"/>
      <w:r>
        <w:t xml:space="preserve"> </w:t>
      </w:r>
      <w:proofErr w:type="spellStart"/>
      <w:r>
        <w:t>about</w:t>
      </w:r>
      <w:proofErr w:type="spellEnd"/>
      <w:r>
        <w:t xml:space="preserve"> </w:t>
      </w:r>
      <w:proofErr w:type="spellStart"/>
      <w:r>
        <w:rPr>
          <w:u w:val="single"/>
        </w:rPr>
        <w:t>their</w:t>
      </w:r>
      <w:proofErr w:type="spellEnd"/>
      <w:r>
        <w:rPr>
          <w:u w:val="single"/>
        </w:rPr>
        <w:t xml:space="preserve"> </w:t>
      </w:r>
      <w:proofErr w:type="spellStart"/>
      <w:r>
        <w:rPr>
          <w:u w:val="single"/>
        </w:rPr>
        <w:t>opinion</w:t>
      </w:r>
      <w:proofErr w:type="spellEnd"/>
      <w:r>
        <w:rPr>
          <w:u w:val="single"/>
        </w:rPr>
        <w:t xml:space="preserve"> </w:t>
      </w:r>
      <w:proofErr w:type="spellStart"/>
      <w:r>
        <w:rPr>
          <w:u w:val="single"/>
        </w:rPr>
        <w:t>of</w:t>
      </w:r>
      <w:proofErr w:type="spellEnd"/>
      <w:r>
        <w:rPr>
          <w:u w:val="single"/>
        </w:rPr>
        <w:t xml:space="preserve"> H2020-funded </w:t>
      </w:r>
      <w:proofErr w:type="spellStart"/>
      <w:r>
        <w:rPr>
          <w:u w:val="single"/>
        </w:rPr>
        <w:t>actions</w:t>
      </w:r>
      <w:proofErr w:type="spellEnd"/>
      <w:r>
        <w:rPr>
          <w:u w:val="single"/>
        </w:rPr>
        <w:t xml:space="preserve"> </w:t>
      </w:r>
      <w:proofErr w:type="spellStart"/>
      <w:r>
        <w:rPr>
          <w:u w:val="single"/>
        </w:rPr>
        <w:t>in</w:t>
      </w:r>
      <w:proofErr w:type="spellEnd"/>
      <w:r>
        <w:rPr>
          <w:u w:val="single"/>
        </w:rPr>
        <w:t xml:space="preserve"> </w:t>
      </w:r>
      <w:proofErr w:type="spellStart"/>
      <w:r>
        <w:rPr>
          <w:u w:val="single"/>
        </w:rPr>
        <w:t>their</w:t>
      </w:r>
      <w:proofErr w:type="spellEnd"/>
      <w:r>
        <w:rPr>
          <w:u w:val="single"/>
        </w:rPr>
        <w:t xml:space="preserve"> </w:t>
      </w:r>
      <w:proofErr w:type="spellStart"/>
      <w:r>
        <w:rPr>
          <w:u w:val="single"/>
        </w:rPr>
        <w:t>country</w:t>
      </w:r>
      <w:proofErr w:type="spellEnd"/>
      <w:r>
        <w:t xml:space="preserve"> (</w:t>
      </w:r>
      <w:proofErr w:type="spellStart"/>
      <w:r>
        <w:rPr>
          <w:b/>
        </w:rPr>
        <w:t>question</w:t>
      </w:r>
      <w:proofErr w:type="spellEnd"/>
      <w:r>
        <w:rPr>
          <w:b/>
        </w:rPr>
        <w:t xml:space="preserve"> 10</w:t>
      </w:r>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(38%) </w:t>
      </w:r>
      <w:proofErr w:type="spellStart"/>
      <w:r>
        <w:t>deemed</w:t>
      </w:r>
      <w:proofErr w:type="spellEnd"/>
      <w:r>
        <w:t xml:space="preserve"> </w:t>
      </w:r>
      <w:proofErr w:type="spellStart"/>
      <w:r>
        <w:t>them</w:t>
      </w:r>
      <w:proofErr w:type="spellEnd"/>
      <w:r>
        <w:t xml:space="preserve"> "</w:t>
      </w:r>
      <w:proofErr w:type="spellStart"/>
      <w:r>
        <w:t>appropriate</w:t>
      </w:r>
      <w:proofErr w:type="spellEnd"/>
      <w:r>
        <w:t xml:space="preserve">", </w:t>
      </w:r>
      <w:proofErr w:type="spellStart"/>
      <w:r>
        <w:t>while</w:t>
      </w:r>
      <w:proofErr w:type="spellEnd"/>
      <w:r>
        <w:t xml:space="preserve"> 36% </w:t>
      </w:r>
      <w:proofErr w:type="spellStart"/>
      <w:r>
        <w:t>said</w:t>
      </w:r>
      <w:proofErr w:type="spellEnd"/>
      <w:r>
        <w:t xml:space="preserve"> </w:t>
      </w:r>
      <w:proofErr w:type="spellStart"/>
      <w:r>
        <w:t>that</w:t>
      </w:r>
      <w:proofErr w:type="spellEnd"/>
      <w:r>
        <w:t xml:space="preserve"> </w:t>
      </w:r>
      <w:proofErr w:type="spellStart"/>
      <w:r>
        <w:t>they</w:t>
      </w:r>
      <w:proofErr w:type="spellEnd"/>
      <w:r>
        <w:t xml:space="preserve"> </w:t>
      </w:r>
      <w:proofErr w:type="spellStart"/>
      <w:r>
        <w:t>were</w:t>
      </w:r>
      <w:proofErr w:type="spellEnd"/>
      <w:r>
        <w:t xml:space="preserve"> "</w:t>
      </w:r>
      <w:proofErr w:type="spellStart"/>
      <w:r>
        <w:t>very</w:t>
      </w:r>
      <w:proofErr w:type="spellEnd"/>
      <w:r>
        <w:t xml:space="preserve"> </w:t>
      </w:r>
      <w:proofErr w:type="spellStart"/>
      <w:r>
        <w:t>good</w:t>
      </w:r>
      <w:proofErr w:type="spellEnd"/>
      <w:r>
        <w:t xml:space="preserve">, </w:t>
      </w:r>
      <w:proofErr w:type="spellStart"/>
      <w:r>
        <w:t>we</w:t>
      </w:r>
      <w:proofErr w:type="spellEnd"/>
      <w:r>
        <w:t xml:space="preserve"> </w:t>
      </w:r>
      <w:proofErr w:type="spellStart"/>
      <w:r>
        <w:t>use</w:t>
      </w:r>
      <w:proofErr w:type="spellEnd"/>
      <w:r>
        <w:t xml:space="preserve"> </w:t>
      </w:r>
      <w:proofErr w:type="spellStart"/>
      <w:r>
        <w:t>or</w:t>
      </w:r>
      <w:proofErr w:type="spellEnd"/>
      <w:r>
        <w:t xml:space="preserve"> </w:t>
      </w:r>
      <w:proofErr w:type="spellStart"/>
      <w:r>
        <w:t>monitor</w:t>
      </w:r>
      <w:proofErr w:type="spellEnd"/>
      <w:r>
        <w:t xml:space="preserve"> </w:t>
      </w:r>
      <w:proofErr w:type="spellStart"/>
      <w:r>
        <w:t>them</w:t>
      </w:r>
      <w:proofErr w:type="spellEnd"/>
      <w:r>
        <w:t xml:space="preserve"> </w:t>
      </w:r>
      <w:proofErr w:type="spellStart"/>
      <w:r>
        <w:t>regularly</w:t>
      </w:r>
      <w:proofErr w:type="spellEnd"/>
      <w:r>
        <w:t xml:space="preserve">", </w:t>
      </w:r>
      <w:proofErr w:type="spellStart"/>
      <w:r>
        <w:t>and</w:t>
      </w:r>
      <w:proofErr w:type="spellEnd"/>
      <w:r>
        <w:t xml:space="preserve"> 21% </w:t>
      </w:r>
      <w:proofErr w:type="spellStart"/>
      <w:r>
        <w:t>considered</w:t>
      </w:r>
      <w:proofErr w:type="spellEnd"/>
      <w:r>
        <w:t xml:space="preserve"> </w:t>
      </w:r>
      <w:proofErr w:type="spellStart"/>
      <w:r>
        <w:t>them</w:t>
      </w:r>
      <w:proofErr w:type="spellEnd"/>
      <w:r>
        <w:t xml:space="preserve"> </w:t>
      </w:r>
      <w:proofErr w:type="spellStart"/>
      <w:r>
        <w:t>as</w:t>
      </w:r>
      <w:proofErr w:type="spellEnd"/>
      <w:r>
        <w:t xml:space="preserve"> "</w:t>
      </w:r>
      <w:proofErr w:type="spellStart"/>
      <w:r>
        <w:t>poor</w:t>
      </w:r>
      <w:proofErr w:type="spellEnd"/>
      <w:r>
        <w:t>".</w:t>
      </w:r>
    </w:p>
    <w:p w:rsidRPr="00BB2EAF" w:rsidR="000E4CB2" w:rsidP="000E4CB2" w:rsidRDefault="000E4CB2" w14:paraId="237A307B" w14:textId="77777777"/>
    <w:p w:rsidR="000B4AD2" w:rsidP="000E4CB2" w:rsidRDefault="000E4CB2" w14:paraId="02177984" w14:textId="77777777">
      <w:proofErr w:type="spellStart"/>
      <w:r>
        <w:t>Opinions</w:t>
      </w:r>
      <w:proofErr w:type="spellEnd"/>
      <w:r>
        <w:t xml:space="preserve"> </w:t>
      </w:r>
      <w:proofErr w:type="spellStart"/>
      <w:r>
        <w:t>varied</w:t>
      </w:r>
      <w:proofErr w:type="spellEnd"/>
      <w:r>
        <w:t xml:space="preserve"> </w:t>
      </w:r>
      <w:proofErr w:type="spellStart"/>
      <w:r>
        <w:t>across</w:t>
      </w:r>
      <w:proofErr w:type="spellEnd"/>
      <w:r>
        <w:t xml:space="preserve"> </w:t>
      </w:r>
      <w:proofErr w:type="spellStart"/>
      <w:r>
        <w:t>the</w:t>
      </w:r>
      <w:proofErr w:type="spellEnd"/>
      <w:r>
        <w:t xml:space="preserve"> </w:t>
      </w:r>
      <w:proofErr w:type="spellStart"/>
      <w:r>
        <w:t>countries</w:t>
      </w:r>
      <w:proofErr w:type="spellEnd"/>
      <w:r>
        <w:t xml:space="preserve">. A </w:t>
      </w:r>
      <w:proofErr w:type="spellStart"/>
      <w:r>
        <w:t>significant</w:t>
      </w:r>
      <w:proofErr w:type="spellEnd"/>
      <w:r>
        <w:t xml:space="preserve"> </w:t>
      </w:r>
      <w:proofErr w:type="spellStart"/>
      <w:r>
        <w:t>proportion</w:t>
      </w:r>
      <w:proofErr w:type="spellEnd"/>
      <w:r>
        <w:t xml:space="preserve"> </w:t>
      </w:r>
      <w:proofErr w:type="spellStart"/>
      <w:r>
        <w:t>of</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(38%) </w:t>
      </w:r>
      <w:proofErr w:type="spellStart"/>
      <w:r>
        <w:t>considered</w:t>
      </w:r>
      <w:proofErr w:type="spellEnd"/>
      <w:r>
        <w:t xml:space="preserve"> </w:t>
      </w:r>
      <w:proofErr w:type="spellStart"/>
      <w:r>
        <w:t>the</w:t>
      </w:r>
      <w:proofErr w:type="spellEnd"/>
      <w:r>
        <w:t xml:space="preserve"> H2020-funded </w:t>
      </w:r>
      <w:proofErr w:type="spellStart"/>
      <w:r>
        <w:t>actions</w:t>
      </w:r>
      <w:proofErr w:type="spellEnd"/>
      <w:r>
        <w:t xml:space="preserve"> </w:t>
      </w:r>
      <w:proofErr w:type="spellStart"/>
      <w:r>
        <w:t>in</w:t>
      </w:r>
      <w:proofErr w:type="spellEnd"/>
      <w:r>
        <w:t xml:space="preserve"> </w:t>
      </w:r>
      <w:proofErr w:type="spellStart"/>
      <w:r>
        <w:t>Croatia</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poor</w:t>
      </w:r>
      <w:proofErr w:type="spellEnd"/>
      <w:r>
        <w:t xml:space="preserve">", </w:t>
      </w:r>
      <w:proofErr w:type="spellStart"/>
      <w:r>
        <w:t>whereas</w:t>
      </w:r>
      <w:proofErr w:type="spellEnd"/>
      <w:r>
        <w:t xml:space="preserve"> </w:t>
      </w:r>
      <w:proofErr w:type="spellStart"/>
      <w:r>
        <w:t>an</w:t>
      </w:r>
      <w:proofErr w:type="spellEnd"/>
      <w:r>
        <w:t xml:space="preserve"> </w:t>
      </w:r>
      <w:proofErr w:type="spellStart"/>
      <w:r>
        <w:t>equal</w:t>
      </w:r>
      <w:proofErr w:type="spellEnd"/>
      <w:r>
        <w:t xml:space="preserve"> </w:t>
      </w:r>
      <w:proofErr w:type="spellStart"/>
      <w:r>
        <w:t>number</w:t>
      </w:r>
      <w:proofErr w:type="spellEnd"/>
      <w:r>
        <w:t xml:space="preserve"> </w:t>
      </w:r>
      <w:proofErr w:type="spellStart"/>
      <w:r>
        <w:t>of</w:t>
      </w:r>
      <w:proofErr w:type="spellEnd"/>
      <w:r>
        <w:t xml:space="preserve"> 31% </w:t>
      </w:r>
      <w:proofErr w:type="spellStart"/>
      <w:r>
        <w:t>viewed</w:t>
      </w:r>
      <w:proofErr w:type="spellEnd"/>
      <w:r>
        <w:t xml:space="preserve"> </w:t>
      </w:r>
      <w:proofErr w:type="spellStart"/>
      <w:r>
        <w:t>them</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very</w:t>
      </w:r>
      <w:proofErr w:type="spellEnd"/>
      <w:r>
        <w:t xml:space="preserve"> </w:t>
      </w:r>
      <w:proofErr w:type="spellStart"/>
      <w:r>
        <w:t>good</w:t>
      </w:r>
      <w:proofErr w:type="spellEnd"/>
      <w:r>
        <w:t xml:space="preserve">, </w:t>
      </w:r>
      <w:proofErr w:type="spellStart"/>
      <w:r>
        <w:t>we</w:t>
      </w:r>
      <w:proofErr w:type="spellEnd"/>
      <w:r>
        <w:t xml:space="preserve"> </w:t>
      </w:r>
      <w:proofErr w:type="spellStart"/>
      <w:r>
        <w:t>use</w:t>
      </w:r>
      <w:proofErr w:type="spellEnd"/>
      <w:r>
        <w:t xml:space="preserve"> </w:t>
      </w:r>
      <w:proofErr w:type="spellStart"/>
      <w:r>
        <w:t>or</w:t>
      </w:r>
      <w:proofErr w:type="spellEnd"/>
      <w:r>
        <w:t xml:space="preserve"> </w:t>
      </w:r>
      <w:proofErr w:type="spellStart"/>
      <w:r>
        <w:t>monitor</w:t>
      </w:r>
      <w:proofErr w:type="spellEnd"/>
      <w:r>
        <w:t xml:space="preserve"> </w:t>
      </w:r>
      <w:proofErr w:type="spellStart"/>
      <w:r>
        <w:t>them</w:t>
      </w:r>
      <w:proofErr w:type="spellEnd"/>
      <w:r>
        <w:t xml:space="preserve"> </w:t>
      </w:r>
      <w:proofErr w:type="spellStart"/>
      <w:r>
        <w:t>regularly</w:t>
      </w:r>
      <w:proofErr w:type="spellEnd"/>
      <w:r>
        <w:t xml:space="preserve">" </w:t>
      </w:r>
      <w:proofErr w:type="spellStart"/>
      <w:r>
        <w:t>or</w:t>
      </w:r>
      <w:proofErr w:type="spellEnd"/>
      <w:r>
        <w:t xml:space="preserve"> "</w:t>
      </w:r>
      <w:proofErr w:type="spellStart"/>
      <w:r>
        <w:t>adequate</w:t>
      </w:r>
      <w:proofErr w:type="spellEnd"/>
      <w:r>
        <w:t>".</w:t>
      </w:r>
    </w:p>
    <w:p w:rsidRPr="00BB2EAF" w:rsidR="000E4CB2" w:rsidP="000E4CB2" w:rsidRDefault="000E4CB2" w14:paraId="77324504" w14:textId="64A0A644"/>
    <w:p w:rsidRPr="00BB2EAF" w:rsidR="000E4CB2" w:rsidP="000E4CB2" w:rsidRDefault="000E4CB2" w14:paraId="5E8EAEC6" w14:textId="77777777">
      <w:proofErr w:type="spellStart"/>
      <w:r>
        <w:t>The</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held</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views</w:t>
      </w:r>
      <w:proofErr w:type="spellEnd"/>
      <w:r>
        <w:t xml:space="preserve">, </w:t>
      </w:r>
      <w:proofErr w:type="spellStart"/>
      <w:r>
        <w:t>with</w:t>
      </w:r>
      <w:proofErr w:type="spellEnd"/>
      <w:r>
        <w:t xml:space="preserve"> 50% (</w:t>
      </w:r>
      <w:proofErr w:type="spellStart"/>
      <w:r>
        <w:t>or</w:t>
      </w:r>
      <w:proofErr w:type="spellEnd"/>
      <w:r>
        <w:t xml:space="preserve"> 3 </w:t>
      </w:r>
      <w:proofErr w:type="spellStart"/>
      <w:r>
        <w:t>respondents</w:t>
      </w:r>
      <w:proofErr w:type="spellEnd"/>
      <w:r>
        <w:t xml:space="preserve">) </w:t>
      </w:r>
      <w:proofErr w:type="spellStart"/>
      <w:r>
        <w:t>and</w:t>
      </w:r>
      <w:proofErr w:type="spellEnd"/>
      <w:r>
        <w:t xml:space="preserve"> 67% </w:t>
      </w:r>
      <w:proofErr w:type="spellStart"/>
      <w:r>
        <w:t>respectively</w:t>
      </w:r>
      <w:proofErr w:type="spellEnd"/>
      <w:r>
        <w:t xml:space="preserve"> </w:t>
      </w:r>
      <w:proofErr w:type="spellStart"/>
      <w:r>
        <w:t>saying</w:t>
      </w:r>
      <w:proofErr w:type="spellEnd"/>
      <w:r>
        <w:t xml:space="preserve"> </w:t>
      </w:r>
      <w:proofErr w:type="spellStart"/>
      <w:r>
        <w:t>that</w:t>
      </w:r>
      <w:proofErr w:type="spellEnd"/>
      <w:r>
        <w:t xml:space="preserve"> </w:t>
      </w:r>
      <w:proofErr w:type="spellStart"/>
      <w:r>
        <w:t>the</w:t>
      </w:r>
      <w:proofErr w:type="spellEnd"/>
      <w:r>
        <w:t xml:space="preserve"> H2020-funded </w:t>
      </w:r>
      <w:proofErr w:type="spellStart"/>
      <w:r>
        <w:t>actions</w:t>
      </w:r>
      <w:proofErr w:type="spellEnd"/>
      <w:r>
        <w:t xml:space="preserve"> </w:t>
      </w:r>
      <w:proofErr w:type="spellStart"/>
      <w:r>
        <w:t>in</w:t>
      </w:r>
      <w:proofErr w:type="spellEnd"/>
      <w:r>
        <w:t xml:space="preserve"> </w:t>
      </w:r>
      <w:proofErr w:type="spellStart"/>
      <w:r>
        <w:t>their</w:t>
      </w:r>
      <w:proofErr w:type="spellEnd"/>
      <w:r>
        <w:t xml:space="preserve"> </w:t>
      </w:r>
      <w:proofErr w:type="spellStart"/>
      <w:r>
        <w:t>respective</w:t>
      </w:r>
      <w:proofErr w:type="spellEnd"/>
      <w:r>
        <w:t xml:space="preserve"> </w:t>
      </w:r>
      <w:proofErr w:type="spellStart"/>
      <w:r>
        <w:t>countries</w:t>
      </w:r>
      <w:proofErr w:type="spellEnd"/>
      <w:r>
        <w:t xml:space="preserve"> </w:t>
      </w:r>
      <w:proofErr w:type="spellStart"/>
      <w:r>
        <w:t>had</w:t>
      </w:r>
      <w:proofErr w:type="spellEnd"/>
      <w:r>
        <w:t xml:space="preserve"> </w:t>
      </w:r>
      <w:proofErr w:type="spellStart"/>
      <w:r>
        <w:t>been</w:t>
      </w:r>
      <w:proofErr w:type="spellEnd"/>
      <w:r>
        <w:t xml:space="preserve"> "</w:t>
      </w:r>
      <w:proofErr w:type="spellStart"/>
      <w:r>
        <w:t>very</w:t>
      </w:r>
      <w:proofErr w:type="spellEnd"/>
      <w:r>
        <w:t xml:space="preserve"> </w:t>
      </w:r>
      <w:proofErr w:type="spellStart"/>
      <w:r>
        <w:t>good</w:t>
      </w:r>
      <w:proofErr w:type="spellEnd"/>
      <w:r>
        <w:t xml:space="preserve">, </w:t>
      </w:r>
      <w:proofErr w:type="spellStart"/>
      <w:r>
        <w:t>we</w:t>
      </w:r>
      <w:proofErr w:type="spellEnd"/>
      <w:r>
        <w:t xml:space="preserve"> </w:t>
      </w:r>
      <w:proofErr w:type="spellStart"/>
      <w:r>
        <w:t>use</w:t>
      </w:r>
      <w:proofErr w:type="spellEnd"/>
      <w:r>
        <w:t xml:space="preserve"> </w:t>
      </w:r>
      <w:proofErr w:type="spellStart"/>
      <w:r>
        <w:t>or</w:t>
      </w:r>
      <w:proofErr w:type="spellEnd"/>
      <w:r>
        <w:t xml:space="preserve"> </w:t>
      </w:r>
      <w:proofErr w:type="spellStart"/>
      <w:r>
        <w:t>monitor</w:t>
      </w:r>
      <w:proofErr w:type="spellEnd"/>
      <w:r>
        <w:t xml:space="preserve"> </w:t>
      </w:r>
      <w:proofErr w:type="spellStart"/>
      <w:r>
        <w:t>them</w:t>
      </w:r>
      <w:proofErr w:type="spellEnd"/>
      <w:r>
        <w:t xml:space="preserve"> </w:t>
      </w:r>
      <w:proofErr w:type="spellStart"/>
      <w:r>
        <w:t>regularly</w:t>
      </w:r>
      <w:proofErr w:type="spellEnd"/>
      <w:r>
        <w:t>".</w:t>
      </w:r>
    </w:p>
    <w:p w:rsidRPr="00BB2EAF" w:rsidR="000E4CB2" w:rsidP="000E4CB2" w:rsidRDefault="000E4CB2" w14:paraId="22D3D9BE" w14:textId="77777777"/>
    <w:p w:rsidRPr="00BB2EAF" w:rsidR="000E4CB2" w:rsidP="000E4CB2" w:rsidRDefault="000E4CB2" w14:paraId="34551282" w14:textId="77777777">
      <w:proofErr w:type="spellStart"/>
      <w:r>
        <w:t>Finally</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(64%) </w:t>
      </w:r>
      <w:proofErr w:type="spellStart"/>
      <w:r>
        <w:t>viewed</w:t>
      </w:r>
      <w:proofErr w:type="spellEnd"/>
      <w:r>
        <w:t xml:space="preserve"> </w:t>
      </w:r>
      <w:proofErr w:type="spellStart"/>
      <w:r>
        <w:t>the</w:t>
      </w:r>
      <w:proofErr w:type="spellEnd"/>
      <w:r>
        <w:t xml:space="preserve"> H2020-funded </w:t>
      </w:r>
      <w:proofErr w:type="spellStart"/>
      <w:r>
        <w:t>actions</w:t>
      </w:r>
      <w:proofErr w:type="spellEnd"/>
      <w:r>
        <w:t xml:space="preserve"> </w:t>
      </w:r>
      <w:proofErr w:type="spellStart"/>
      <w:r>
        <w:t>in</w:t>
      </w:r>
      <w:proofErr w:type="spellEnd"/>
      <w:r>
        <w:t xml:space="preserve"> </w:t>
      </w:r>
      <w:proofErr w:type="spellStart"/>
      <w:r>
        <w:t>Portugal</w:t>
      </w:r>
      <w:proofErr w:type="spellEnd"/>
      <w:r>
        <w:t xml:space="preserve"> </w:t>
      </w:r>
      <w:proofErr w:type="spellStart"/>
      <w:r>
        <w:t>as</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adequate</w:t>
      </w:r>
      <w:proofErr w:type="spellEnd"/>
      <w:r>
        <w:t xml:space="preserve">", </w:t>
      </w:r>
      <w:proofErr w:type="spellStart"/>
      <w:r>
        <w:t>and</w:t>
      </w:r>
      <w:proofErr w:type="spellEnd"/>
      <w:r>
        <w:t xml:space="preserve"> 18% </w:t>
      </w:r>
      <w:proofErr w:type="spellStart"/>
      <w:r>
        <w:t>thought</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had</w:t>
      </w:r>
      <w:proofErr w:type="spellEnd"/>
      <w:r>
        <w:t xml:space="preserve"> </w:t>
      </w:r>
      <w:proofErr w:type="spellStart"/>
      <w:r>
        <w:t>been</w:t>
      </w:r>
      <w:proofErr w:type="spellEnd"/>
      <w:r>
        <w:t xml:space="preserve"> "</w:t>
      </w:r>
      <w:proofErr w:type="spellStart"/>
      <w:r>
        <w:t>poor</w:t>
      </w:r>
      <w:proofErr w:type="spellEnd"/>
      <w:r>
        <w:t>".</w:t>
      </w:r>
    </w:p>
    <w:p w:rsidRPr="00BB2EAF" w:rsidR="000E4CB2" w:rsidP="000E4CB2" w:rsidRDefault="000E4CB2" w14:paraId="3EB3DFD1" w14:textId="77777777"/>
    <w:p w:rsidRPr="00BB2EAF" w:rsidR="000E4CB2" w:rsidP="000E4CB2" w:rsidRDefault="000E4CB2" w14:paraId="159E1F8F" w14:textId="77777777">
      <w:r>
        <w:rPr>
          <w:noProof/>
        </w:rPr>
        <w:drawing>
          <wp:inline distT="0" distB="0" distL="0" distR="0" wp14:anchorId="1E47C944" wp14:editId="4300FDA2">
            <wp:extent cx="5797550" cy="2743200"/>
            <wp:effectExtent l="0" t="0" r="0" b="0"/>
            <wp:docPr id="23" name="Chart 23">
              <a:extLst xmlns:a="http://schemas.openxmlformats.org/drawingml/2006/main">
                <a:ext uri="{FF2B5EF4-FFF2-40B4-BE49-F238E27FC236}">
                  <a16:creationId xmlns:a16="http://schemas.microsoft.com/office/drawing/2014/main" id="{7714B308-A6F8-44FC-BFF6-320EAEF698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000B4AD2" w:rsidP="000E4CB2" w:rsidRDefault="000E4CB2" w14:paraId="0642B0E9" w14:textId="77777777">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categories</w:t>
      </w:r>
      <w:proofErr w:type="spellEnd"/>
      <w:r>
        <w:t xml:space="preserve">, </w:t>
      </w:r>
      <w:proofErr w:type="spellStart"/>
      <w:r>
        <w:t>representatives</w:t>
      </w:r>
      <w:proofErr w:type="spellEnd"/>
      <w:r>
        <w:t xml:space="preserve"> </w:t>
      </w:r>
      <w:proofErr w:type="spellStart"/>
      <w:r>
        <w:t>from</w:t>
      </w:r>
      <w:proofErr w:type="spellEnd"/>
      <w:r>
        <w:t xml:space="preserve"> </w:t>
      </w:r>
      <w:proofErr w:type="spellStart"/>
      <w:r>
        <w:t>academia</w:t>
      </w:r>
      <w:proofErr w:type="spellEnd"/>
      <w:r>
        <w:t xml:space="preserve"> </w:t>
      </w:r>
      <w:proofErr w:type="spellStart"/>
      <w:r>
        <w:t>and</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viewed</w:t>
      </w:r>
      <w:proofErr w:type="spellEnd"/>
      <w:r>
        <w:t xml:space="preserve"> </w:t>
      </w:r>
      <w:proofErr w:type="spellStart"/>
      <w:r>
        <w:t>the</w:t>
      </w:r>
      <w:proofErr w:type="spellEnd"/>
      <w:r>
        <w:t xml:space="preserve"> </w:t>
      </w:r>
      <w:proofErr w:type="spellStart"/>
      <w:r>
        <w:t>outcomes</w:t>
      </w:r>
      <w:proofErr w:type="spellEnd"/>
      <w:r>
        <w:t xml:space="preserve"> </w:t>
      </w:r>
      <w:proofErr w:type="spellStart"/>
      <w:r>
        <w:t>of</w:t>
      </w:r>
      <w:proofErr w:type="spellEnd"/>
      <w:r>
        <w:t xml:space="preserve"> </w:t>
      </w:r>
      <w:proofErr w:type="spellStart"/>
      <w:r>
        <w:t>the</w:t>
      </w:r>
      <w:proofErr w:type="spellEnd"/>
      <w:r>
        <w:t xml:space="preserve"> H2020-funded </w:t>
      </w:r>
      <w:proofErr w:type="spellStart"/>
      <w:r>
        <w:t>actions</w:t>
      </w:r>
      <w:proofErr w:type="spellEnd"/>
      <w:r>
        <w:t xml:space="preserve"> </w:t>
      </w:r>
      <w:proofErr w:type="spellStart"/>
      <w:r>
        <w:t>in</w:t>
      </w:r>
      <w:proofErr w:type="spellEnd"/>
      <w:r>
        <w:t xml:space="preserve"> </w:t>
      </w:r>
      <w:proofErr w:type="spellStart"/>
      <w:r>
        <w:t>their</w:t>
      </w:r>
      <w:proofErr w:type="spellEnd"/>
      <w:r>
        <w:t xml:space="preserve"> </w:t>
      </w:r>
      <w:proofErr w:type="spellStart"/>
      <w:r>
        <w:t>countries</w:t>
      </w:r>
      <w:proofErr w:type="spellEnd"/>
      <w:r>
        <w:t xml:space="preserve"> </w:t>
      </w:r>
      <w:proofErr w:type="spellStart"/>
      <w:r>
        <w:t>in</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light</w:t>
      </w:r>
      <w:proofErr w:type="spellEnd"/>
      <w:r>
        <w:t xml:space="preserve"> (45% </w:t>
      </w:r>
      <w:proofErr w:type="spellStart"/>
      <w:r>
        <w:t>and</w:t>
      </w:r>
      <w:proofErr w:type="spellEnd"/>
      <w:r>
        <w:t xml:space="preserve"> 50% (</w:t>
      </w:r>
      <w:proofErr w:type="spellStart"/>
      <w:r>
        <w:t>or</w:t>
      </w:r>
      <w:proofErr w:type="spellEnd"/>
      <w:r>
        <w:t xml:space="preserve"> 2 </w:t>
      </w:r>
      <w:proofErr w:type="spellStart"/>
      <w:r>
        <w:t>respondents</w:t>
      </w:r>
      <w:proofErr w:type="spellEnd"/>
      <w:r>
        <w:t xml:space="preserve">) </w:t>
      </w:r>
      <w:proofErr w:type="spellStart"/>
      <w:r>
        <w:t>respectively</w:t>
      </w:r>
      <w:proofErr w:type="spellEnd"/>
      <w:r>
        <w:t xml:space="preserve"> </w:t>
      </w:r>
      <w:proofErr w:type="spellStart"/>
      <w:r>
        <w:t>considering</w:t>
      </w:r>
      <w:proofErr w:type="spellEnd"/>
      <w:r>
        <w:t xml:space="preserve"> </w:t>
      </w:r>
      <w:proofErr w:type="spellStart"/>
      <w:r>
        <w:t>them</w:t>
      </w:r>
      <w:proofErr w:type="spellEnd"/>
      <w:r>
        <w:t xml:space="preserve"> "</w:t>
      </w:r>
      <w:proofErr w:type="spellStart"/>
      <w:r>
        <w:t>very</w:t>
      </w:r>
      <w:proofErr w:type="spellEnd"/>
      <w:r>
        <w:t xml:space="preserve"> </w:t>
      </w:r>
      <w:proofErr w:type="spellStart"/>
      <w:r>
        <w:t>good</w:t>
      </w:r>
      <w:proofErr w:type="spellEnd"/>
      <w:r>
        <w:t xml:space="preserve">"). </w:t>
      </w:r>
      <w:proofErr w:type="spellStart"/>
      <w:r>
        <w:t>In</w:t>
      </w:r>
      <w:proofErr w:type="spellEnd"/>
      <w:r>
        <w:t xml:space="preserve"> </w:t>
      </w:r>
      <w:proofErr w:type="spellStart"/>
      <w:r>
        <w:t>contrast</w:t>
      </w:r>
      <w:proofErr w:type="spellEnd"/>
      <w:r>
        <w:t>, 50% (</w:t>
      </w:r>
      <w:proofErr w:type="spellStart"/>
      <w:r>
        <w:t>or</w:t>
      </w:r>
      <w:proofErr w:type="spellEnd"/>
      <w:r>
        <w:t xml:space="preserve"> 2 </w:t>
      </w:r>
      <w:proofErr w:type="spellStart"/>
      <w:r>
        <w:t>respondents</w:t>
      </w:r>
      <w:proofErr w:type="spellEnd"/>
      <w:r>
        <w:t xml:space="preserve">) </w:t>
      </w:r>
      <w:proofErr w:type="spellStart"/>
      <w:r>
        <w:t>from</w:t>
      </w:r>
      <w:proofErr w:type="spellEnd"/>
      <w:r>
        <w:t xml:space="preserve"> </w:t>
      </w:r>
      <w:proofErr w:type="spellStart"/>
      <w:r>
        <w:t>business</w:t>
      </w:r>
      <w:proofErr w:type="spellEnd"/>
      <w:r>
        <w:t xml:space="preserve"> </w:t>
      </w:r>
      <w:proofErr w:type="spellStart"/>
      <w:r>
        <w:t>organisations</w:t>
      </w:r>
      <w:proofErr w:type="spellEnd"/>
      <w:r>
        <w:t xml:space="preserve"> </w:t>
      </w:r>
      <w:proofErr w:type="spellStart"/>
      <w:r>
        <w:t>and</w:t>
      </w:r>
      <w:proofErr w:type="spellEnd"/>
      <w:r>
        <w:t xml:space="preserve"> 75% (</w:t>
      </w:r>
      <w:proofErr w:type="spellStart"/>
      <w:r>
        <w:t>or</w:t>
      </w:r>
      <w:proofErr w:type="spellEnd"/>
      <w:r>
        <w:t xml:space="preserve"> 3 </w:t>
      </w:r>
      <w:proofErr w:type="spellStart"/>
      <w:r>
        <w:t>respondents</w:t>
      </w:r>
      <w:proofErr w:type="spellEnd"/>
      <w:r>
        <w:t xml:space="preserve">) </w:t>
      </w:r>
      <w:proofErr w:type="spellStart"/>
      <w:r>
        <w:t>from</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viewed</w:t>
      </w:r>
      <w:proofErr w:type="spellEnd"/>
      <w:r>
        <w:t xml:space="preserve"> </w:t>
      </w:r>
      <w:proofErr w:type="spellStart"/>
      <w:r>
        <w:t>them</w:t>
      </w:r>
      <w:proofErr w:type="spellEnd"/>
      <w:r>
        <w:t xml:space="preserve"> </w:t>
      </w:r>
      <w:proofErr w:type="spellStart"/>
      <w:r>
        <w:t>as</w:t>
      </w:r>
      <w:proofErr w:type="spellEnd"/>
      <w:r>
        <w:t xml:space="preserve"> "</w:t>
      </w:r>
      <w:proofErr w:type="spellStart"/>
      <w:r>
        <w:t>poor</w:t>
      </w:r>
      <w:proofErr w:type="spellEnd"/>
      <w:r>
        <w:t>".</w:t>
      </w:r>
    </w:p>
    <w:p w:rsidRPr="00BB2EAF" w:rsidR="000E4CB2" w:rsidP="000E4CB2" w:rsidRDefault="000E4CB2" w14:paraId="5DF400F5" w14:textId="599D6543"/>
    <w:p w:rsidRPr="00BB2EAF" w:rsidR="000E4CB2" w:rsidP="000E4CB2" w:rsidRDefault="000E4CB2" w14:paraId="74D5AC6A" w14:textId="77777777">
      <w:pPr>
        <w:rPr>
          <w:bCs/>
        </w:rPr>
      </w:pPr>
      <w:proofErr w:type="spellStart"/>
      <w:r>
        <w:t>During</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the</w:t>
      </w:r>
      <w:proofErr w:type="spellEnd"/>
      <w:r>
        <w:t xml:space="preserve"> </w:t>
      </w:r>
      <w:proofErr w:type="spellStart"/>
      <w:r>
        <w:rPr>
          <w:b/>
        </w:rPr>
        <w:t>Croatian</w:t>
      </w:r>
      <w:proofErr w:type="spellEnd"/>
      <w:r>
        <w:t xml:space="preserve"> </w:t>
      </w:r>
      <w:proofErr w:type="spellStart"/>
      <w:r>
        <w:t>participants</w:t>
      </w:r>
      <w:proofErr w:type="spellEnd"/>
      <w:r>
        <w:t xml:space="preserve"> </w:t>
      </w:r>
      <w:proofErr w:type="spellStart"/>
      <w:r>
        <w:t>from</w:t>
      </w:r>
      <w:proofErr w:type="spellEnd"/>
      <w:r>
        <w:t xml:space="preserve"> </w:t>
      </w:r>
      <w:proofErr w:type="spellStart"/>
      <w:r>
        <w:t>educational</w:t>
      </w:r>
      <w:proofErr w:type="spellEnd"/>
      <w:r>
        <w:t xml:space="preserve"> </w:t>
      </w:r>
      <w:proofErr w:type="spellStart"/>
      <w:r>
        <w:t>establishments</w:t>
      </w:r>
      <w:proofErr w:type="spellEnd"/>
      <w:r>
        <w:t xml:space="preserve"> </w:t>
      </w:r>
      <w:proofErr w:type="spellStart"/>
      <w:r>
        <w:t>and</w:t>
      </w:r>
      <w:proofErr w:type="spellEnd"/>
      <w:r>
        <w:t xml:space="preserve"> </w:t>
      </w:r>
      <w:proofErr w:type="spellStart"/>
      <w:r>
        <w:t>research</w:t>
      </w:r>
      <w:proofErr w:type="spellEnd"/>
      <w:r>
        <w:t xml:space="preserve"> </w:t>
      </w:r>
      <w:proofErr w:type="spellStart"/>
      <w:r>
        <w:t>organisations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those</w:t>
      </w:r>
      <w:proofErr w:type="spellEnd"/>
      <w:r>
        <w:t xml:space="preserve"> </w:t>
      </w:r>
      <w:proofErr w:type="spellStart"/>
      <w:r>
        <w:t>from</w:t>
      </w:r>
      <w:proofErr w:type="spellEnd"/>
      <w:r>
        <w:t xml:space="preserve"> </w:t>
      </w:r>
      <w:proofErr w:type="spellStart"/>
      <w:r>
        <w:t>NGOs</w:t>
      </w:r>
      <w:proofErr w:type="spellEnd"/>
      <w:r>
        <w:t xml:space="preserve">, </w:t>
      </w:r>
      <w:proofErr w:type="spellStart"/>
      <w:r>
        <w:t>businesses</w:t>
      </w:r>
      <w:proofErr w:type="spellEnd"/>
      <w:r>
        <w:t xml:space="preserve"> </w:t>
      </w:r>
      <w:proofErr w:type="spellStart"/>
      <w:r>
        <w:t>and</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held</w:t>
      </w:r>
      <w:proofErr w:type="spellEnd"/>
      <w:r>
        <w:t xml:space="preserve"> </w:t>
      </w:r>
      <w:proofErr w:type="spellStart"/>
      <w:r>
        <w:t>very</w:t>
      </w:r>
      <w:proofErr w:type="spellEnd"/>
      <w:r>
        <w:t xml:space="preserve"> </w:t>
      </w:r>
      <w:proofErr w:type="spellStart"/>
      <w:r>
        <w:t>positive</w:t>
      </w:r>
      <w:proofErr w:type="spellEnd"/>
      <w:r>
        <w:t xml:space="preserve"> </w:t>
      </w:r>
      <w:proofErr w:type="spellStart"/>
      <w:r>
        <w:t>views</w:t>
      </w:r>
      <w:proofErr w:type="spellEnd"/>
      <w:r>
        <w:t xml:space="preserve"> </w:t>
      </w:r>
      <w:proofErr w:type="spellStart"/>
      <w:r>
        <w:t>of</w:t>
      </w:r>
      <w:proofErr w:type="spellEnd"/>
      <w:r>
        <w:t xml:space="preserve"> H2020 </w:t>
      </w:r>
      <w:proofErr w:type="spellStart"/>
      <w:r>
        <w:t>overall</w:t>
      </w:r>
      <w:proofErr w:type="spellEnd"/>
      <w:r>
        <w:t xml:space="preserve"> </w:t>
      </w:r>
      <w:proofErr w:type="spellStart"/>
      <w:r>
        <w:t>and</w:t>
      </w:r>
      <w:proofErr w:type="spellEnd"/>
      <w:r>
        <w:t xml:space="preserve"> </w:t>
      </w:r>
      <w:proofErr w:type="spellStart"/>
      <w:r>
        <w:t>praised</w:t>
      </w:r>
      <w:proofErr w:type="spellEnd"/>
      <w:r>
        <w:t xml:space="preserve"> </w:t>
      </w:r>
      <w:proofErr w:type="spellStart"/>
      <w:r>
        <w:t>it</w:t>
      </w:r>
      <w:proofErr w:type="spellEnd"/>
      <w:r>
        <w:t xml:space="preserve"> </w:t>
      </w:r>
      <w:proofErr w:type="spellStart"/>
      <w:r>
        <w:t>as</w:t>
      </w:r>
      <w:proofErr w:type="spellEnd"/>
      <w:r>
        <w:t xml:space="preserve"> a </w:t>
      </w:r>
      <w:proofErr w:type="spellStart"/>
      <w:r>
        <w:t>beneficial</w:t>
      </w:r>
      <w:proofErr w:type="spellEnd"/>
      <w:r>
        <w:t xml:space="preserve"> </w:t>
      </w:r>
      <w:proofErr w:type="spellStart"/>
      <w:r>
        <w:t>tool</w:t>
      </w:r>
      <w:proofErr w:type="spellEnd"/>
      <w:r>
        <w:t xml:space="preserve"> </w:t>
      </w:r>
      <w:proofErr w:type="spellStart"/>
      <w:r>
        <w:t>for</w:t>
      </w:r>
      <w:proofErr w:type="spellEnd"/>
      <w:r>
        <w:t xml:space="preserve"> </w:t>
      </w:r>
      <w:proofErr w:type="spellStart"/>
      <w:r>
        <w:t>Croatian</w:t>
      </w:r>
      <w:proofErr w:type="spellEnd"/>
      <w:r>
        <w:t xml:space="preserve"> </w:t>
      </w:r>
      <w:proofErr w:type="spellStart"/>
      <w:r>
        <w:t>companies</w:t>
      </w:r>
      <w:proofErr w:type="spellEnd"/>
      <w:r>
        <w:t xml:space="preserve"> </w:t>
      </w:r>
      <w:proofErr w:type="spellStart"/>
      <w:r>
        <w:t>to</w:t>
      </w:r>
      <w:proofErr w:type="spellEnd"/>
      <w:r>
        <w:t xml:space="preserve"> </w:t>
      </w:r>
      <w:proofErr w:type="spellStart"/>
      <w:r>
        <w:t>develop</w:t>
      </w:r>
      <w:proofErr w:type="spellEnd"/>
      <w:r>
        <w:t xml:space="preserve"> </w:t>
      </w:r>
      <w:proofErr w:type="spellStart"/>
      <w:r>
        <w:t>technical</w:t>
      </w:r>
      <w:proofErr w:type="spellEnd"/>
      <w:r>
        <w:t xml:space="preserve"> </w:t>
      </w:r>
      <w:proofErr w:type="spellStart"/>
      <w:r>
        <w:t>excellence</w:t>
      </w:r>
      <w:proofErr w:type="spellEnd"/>
      <w:r>
        <w:t xml:space="preserve"> </w:t>
      </w:r>
      <w:proofErr w:type="spellStart"/>
      <w:r>
        <w:t>and</w:t>
      </w:r>
      <w:proofErr w:type="spellEnd"/>
      <w:r>
        <w:t xml:space="preserve"> </w:t>
      </w:r>
      <w:proofErr w:type="spellStart"/>
      <w:r>
        <w:t>increase</w:t>
      </w:r>
      <w:proofErr w:type="spellEnd"/>
      <w:r>
        <w:t xml:space="preserve"> </w:t>
      </w:r>
      <w:proofErr w:type="spellStart"/>
      <w:r>
        <w:t>Europe's</w:t>
      </w:r>
      <w:proofErr w:type="spellEnd"/>
      <w:r>
        <w:t xml:space="preserve"> </w:t>
      </w:r>
      <w:proofErr w:type="spellStart"/>
      <w:r>
        <w:t>standing</w:t>
      </w:r>
      <w:proofErr w:type="spellEnd"/>
      <w:r>
        <w:t xml:space="preserve"> </w:t>
      </w:r>
      <w:proofErr w:type="spellStart"/>
      <w:r>
        <w:t>in</w:t>
      </w:r>
      <w:proofErr w:type="spellEnd"/>
      <w:r>
        <w:t xml:space="preserve"> R&amp;D </w:t>
      </w:r>
      <w:proofErr w:type="spellStart"/>
      <w:r>
        <w:t>globally</w:t>
      </w:r>
      <w:proofErr w:type="spellEnd"/>
      <w:r>
        <w:t xml:space="preserve">. </w:t>
      </w:r>
      <w:proofErr w:type="spellStart"/>
      <w:r>
        <w:t>However</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had</w:t>
      </w:r>
      <w:proofErr w:type="spellEnd"/>
      <w:r>
        <w:t xml:space="preserve"> </w:t>
      </w:r>
      <w:proofErr w:type="spellStart"/>
      <w:r>
        <w:t>mixed</w:t>
      </w:r>
      <w:proofErr w:type="spellEnd"/>
      <w:r>
        <w:t xml:space="preserve"> </w:t>
      </w:r>
      <w:proofErr w:type="spellStart"/>
      <w:r>
        <w:t>opinions</w:t>
      </w:r>
      <w:proofErr w:type="spellEnd"/>
      <w:r>
        <w:t xml:space="preserve"> </w:t>
      </w:r>
      <w:proofErr w:type="spellStart"/>
      <w:r>
        <w:t>on</w:t>
      </w:r>
      <w:proofErr w:type="spellEnd"/>
      <w:r>
        <w:t xml:space="preserve"> </w:t>
      </w:r>
      <w:proofErr w:type="spellStart"/>
      <w:r>
        <w:t>whether</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successful</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The</w:t>
      </w:r>
      <w:proofErr w:type="spellEnd"/>
      <w:r>
        <w:t xml:space="preserve"> </w:t>
      </w:r>
      <w:proofErr w:type="spellStart"/>
      <w:r>
        <w:t>tough</w:t>
      </w:r>
      <w:proofErr w:type="spellEnd"/>
      <w:r>
        <w:t xml:space="preserve"> </w:t>
      </w:r>
      <w:proofErr w:type="spellStart"/>
      <w:r>
        <w:t>competition</w:t>
      </w:r>
      <w:proofErr w:type="spellEnd"/>
      <w:r>
        <w:t xml:space="preserve">, </w:t>
      </w:r>
      <w:proofErr w:type="spellStart"/>
      <w:r>
        <w:t>lack</w:t>
      </w:r>
      <w:proofErr w:type="spellEnd"/>
      <w:r>
        <w:t xml:space="preserve"> </w:t>
      </w:r>
      <w:proofErr w:type="spellStart"/>
      <w:r>
        <w:t>of</w:t>
      </w:r>
      <w:proofErr w:type="spellEnd"/>
      <w:r>
        <w:t xml:space="preserve"> a </w:t>
      </w:r>
      <w:proofErr w:type="spellStart"/>
      <w:r>
        <w:t>twinning</w:t>
      </w:r>
      <w:proofErr w:type="spellEnd"/>
      <w:r>
        <w:t xml:space="preserve"> </w:t>
      </w:r>
      <w:proofErr w:type="spellStart"/>
      <w:r>
        <w:t>project</w:t>
      </w:r>
      <w:proofErr w:type="spellEnd"/>
      <w:r>
        <w:t xml:space="preserve"> </w:t>
      </w:r>
      <w:proofErr w:type="spellStart"/>
      <w:r>
        <w:t>and</w:t>
      </w:r>
      <w:proofErr w:type="spellEnd"/>
      <w:r>
        <w:t xml:space="preserve"> </w:t>
      </w:r>
      <w:proofErr w:type="spellStart"/>
      <w:r>
        <w:t>modest</w:t>
      </w:r>
      <w:proofErr w:type="spellEnd"/>
      <w:r>
        <w:t xml:space="preserve"> </w:t>
      </w:r>
      <w:proofErr w:type="spellStart"/>
      <w:r>
        <w:t>results</w:t>
      </w:r>
      <w:proofErr w:type="spellEnd"/>
      <w:r>
        <w:t xml:space="preserve"> </w:t>
      </w:r>
      <w:proofErr w:type="spellStart"/>
      <w:r>
        <w:t>in</w:t>
      </w:r>
      <w:proofErr w:type="spellEnd"/>
      <w:r>
        <w:t xml:space="preserve"> </w:t>
      </w:r>
      <w:proofErr w:type="spellStart"/>
      <w:r>
        <w:t>land-use</w:t>
      </w:r>
      <w:proofErr w:type="spellEnd"/>
      <w:r>
        <w:t xml:space="preserve"> </w:t>
      </w:r>
      <w:proofErr w:type="spellStart"/>
      <w:r>
        <w:t>projects</w:t>
      </w:r>
      <w:proofErr w:type="spellEnd"/>
      <w:r>
        <w:t xml:space="preserve"> </w:t>
      </w:r>
      <w:proofErr w:type="spellStart"/>
      <w:r>
        <w:t>due</w:t>
      </w:r>
      <w:proofErr w:type="spellEnd"/>
      <w:r>
        <w:t xml:space="preserve"> </w:t>
      </w:r>
      <w:proofErr w:type="spellStart"/>
      <w:r>
        <w:t>to</w:t>
      </w:r>
      <w:proofErr w:type="spellEnd"/>
      <w:r>
        <w:t xml:space="preserve"> </w:t>
      </w:r>
      <w:proofErr w:type="spellStart"/>
      <w:r>
        <w:t>there</w:t>
      </w:r>
      <w:proofErr w:type="spellEnd"/>
      <w:r>
        <w:t xml:space="preserve"> </w:t>
      </w:r>
      <w:proofErr w:type="spellStart"/>
      <w:r>
        <w:t>being</w:t>
      </w:r>
      <w:proofErr w:type="spellEnd"/>
      <w:r>
        <w:t xml:space="preserve"> </w:t>
      </w:r>
      <w:proofErr w:type="spellStart"/>
      <w:r>
        <w:t>no</w:t>
      </w:r>
      <w:proofErr w:type="spellEnd"/>
      <w:r>
        <w:t xml:space="preserve"> </w:t>
      </w:r>
      <w:proofErr w:type="spellStart"/>
      <w:r>
        <w:t>national</w:t>
      </w:r>
      <w:proofErr w:type="spellEnd"/>
      <w:r>
        <w:t xml:space="preserve"> </w:t>
      </w:r>
      <w:proofErr w:type="spellStart"/>
      <w:r>
        <w:t>land-use</w:t>
      </w:r>
      <w:proofErr w:type="spellEnd"/>
      <w:r>
        <w:t xml:space="preserve"> </w:t>
      </w:r>
      <w:proofErr w:type="spellStart"/>
      <w:r>
        <w:t>strategy</w:t>
      </w:r>
      <w:proofErr w:type="spellEnd"/>
      <w:r>
        <w:t xml:space="preserve"> </w:t>
      </w:r>
      <w:proofErr w:type="spellStart"/>
      <w:r>
        <w:t>were</w:t>
      </w:r>
      <w:proofErr w:type="spellEnd"/>
      <w:r>
        <w:t xml:space="preserve"> </w:t>
      </w:r>
      <w:proofErr w:type="spellStart"/>
      <w:r>
        <w:t>cited</w:t>
      </w:r>
      <w:proofErr w:type="spellEnd"/>
      <w:r>
        <w:t xml:space="preserve"> </w:t>
      </w:r>
      <w:proofErr w:type="spellStart"/>
      <w:r>
        <w:t>as</w:t>
      </w:r>
      <w:proofErr w:type="spellEnd"/>
      <w:r>
        <w:t xml:space="preserve"> </w:t>
      </w:r>
      <w:proofErr w:type="spellStart"/>
      <w:r>
        <w:t>negative</w:t>
      </w:r>
      <w:proofErr w:type="spellEnd"/>
      <w:r>
        <w:t xml:space="preserve"> </w:t>
      </w:r>
      <w:proofErr w:type="spellStart"/>
      <w:r>
        <w:t>points</w:t>
      </w:r>
      <w:proofErr w:type="spellEnd"/>
      <w:r>
        <w:t>.</w:t>
      </w:r>
    </w:p>
    <w:p w:rsidRPr="00BB2EAF" w:rsidR="000E4CB2" w:rsidP="000E4CB2" w:rsidRDefault="000E4CB2" w14:paraId="4444508C" w14:textId="77777777"/>
    <w:p w:rsidRPr="00BB2EAF" w:rsidR="000E4CB2" w:rsidP="000E4CB2" w:rsidRDefault="000E4CB2" w14:paraId="0BD2F663" w14:textId="77777777">
      <w:proofErr w:type="spellStart"/>
      <w:r>
        <w:t>The</w:t>
      </w:r>
      <w:proofErr w:type="spellEnd"/>
      <w:r>
        <w:t xml:space="preserve"> </w:t>
      </w:r>
      <w:proofErr w:type="spellStart"/>
      <w:r>
        <w:rPr>
          <w:b/>
        </w:rPr>
        <w:t>Dutch</w:t>
      </w:r>
      <w:proofErr w:type="spellEnd"/>
      <w:r>
        <w:t xml:space="preserve"> </w:t>
      </w:r>
      <w:proofErr w:type="spellStart"/>
      <w:r>
        <w:t>participants</w:t>
      </w:r>
      <w:proofErr w:type="spellEnd"/>
      <w:r>
        <w:t xml:space="preserve"> </w:t>
      </w:r>
      <w:proofErr w:type="spellStart"/>
      <w:r>
        <w:t>had</w:t>
      </w:r>
      <w:proofErr w:type="spellEnd"/>
      <w:r>
        <w:t xml:space="preserve"> </w:t>
      </w:r>
      <w:proofErr w:type="spellStart"/>
      <w:r>
        <w:t>an</w:t>
      </w:r>
      <w:proofErr w:type="spellEnd"/>
      <w:r>
        <w:t xml:space="preserve"> </w:t>
      </w:r>
      <w:proofErr w:type="spellStart"/>
      <w:r>
        <w:t>overall</w:t>
      </w:r>
      <w:proofErr w:type="spellEnd"/>
      <w:r>
        <w:t xml:space="preserve"> </w:t>
      </w:r>
      <w:proofErr w:type="spellStart"/>
      <w:r>
        <w:t>positive</w:t>
      </w:r>
      <w:proofErr w:type="spellEnd"/>
      <w:r>
        <w:t xml:space="preserve"> </w:t>
      </w:r>
      <w:proofErr w:type="spellStart"/>
      <w:r>
        <w:t>view</w:t>
      </w:r>
      <w:proofErr w:type="spellEnd"/>
      <w:r>
        <w:t xml:space="preserve"> </w:t>
      </w:r>
      <w:proofErr w:type="spellStart"/>
      <w:r>
        <w:t>of</w:t>
      </w:r>
      <w:proofErr w:type="spellEnd"/>
      <w:r>
        <w:t xml:space="preserve"> H2020, </w:t>
      </w:r>
      <w:proofErr w:type="spellStart"/>
      <w:r>
        <w:t>which</w:t>
      </w:r>
      <w:proofErr w:type="spellEnd"/>
      <w:r>
        <w:t xml:space="preserve"> </w:t>
      </w:r>
      <w:proofErr w:type="spellStart"/>
      <w:r>
        <w:t>allowed</w:t>
      </w:r>
      <w:proofErr w:type="spellEnd"/>
      <w:r>
        <w:t xml:space="preserve"> </w:t>
      </w:r>
      <w:proofErr w:type="spellStart"/>
      <w:r>
        <w:t>direct</w:t>
      </w:r>
      <w:proofErr w:type="spellEnd"/>
      <w:r>
        <w:t xml:space="preserve"> </w:t>
      </w:r>
      <w:proofErr w:type="spellStart"/>
      <w:r>
        <w:t>networking</w:t>
      </w:r>
      <w:proofErr w:type="spellEnd"/>
      <w:r>
        <w:t xml:space="preserve">, </w:t>
      </w:r>
      <w:proofErr w:type="spellStart"/>
      <w:r>
        <w:t>discussions</w:t>
      </w:r>
      <w:proofErr w:type="spellEnd"/>
      <w:r>
        <w:t xml:space="preserve"> </w:t>
      </w:r>
      <w:proofErr w:type="spellStart"/>
      <w:r>
        <w:t>and</w:t>
      </w:r>
      <w:proofErr w:type="spellEnd"/>
      <w:r>
        <w:t xml:space="preserve"> </w:t>
      </w:r>
      <w:proofErr w:type="spellStart"/>
      <w:r>
        <w:t>exchanges</w:t>
      </w:r>
      <w:proofErr w:type="spellEnd"/>
      <w:r>
        <w:t xml:space="preserve"> </w:t>
      </w:r>
      <w:proofErr w:type="spellStart"/>
      <w:r>
        <w:t>of</w:t>
      </w:r>
      <w:proofErr w:type="spellEnd"/>
      <w:r>
        <w:t xml:space="preserve"> </w:t>
      </w:r>
      <w:proofErr w:type="spellStart"/>
      <w:r>
        <w:t>experience</w:t>
      </w:r>
      <w:proofErr w:type="spellEnd"/>
      <w:r>
        <w:t xml:space="preserve"> </w:t>
      </w:r>
      <w:proofErr w:type="spellStart"/>
      <w:r>
        <w:t>among</w:t>
      </w:r>
      <w:proofErr w:type="spellEnd"/>
      <w:r>
        <w:t xml:space="preserve"> </w:t>
      </w:r>
      <w:proofErr w:type="spellStart"/>
      <w:r>
        <w:t>scientists</w:t>
      </w:r>
      <w:proofErr w:type="spellEnd"/>
      <w:r>
        <w:t xml:space="preserve"> </w:t>
      </w:r>
      <w:proofErr w:type="spellStart"/>
      <w:r>
        <w:t>and</w:t>
      </w:r>
      <w:proofErr w:type="spellEnd"/>
      <w:r>
        <w:t xml:space="preserve"> </w:t>
      </w:r>
      <w:proofErr w:type="spellStart"/>
      <w:r>
        <w:t>other</w:t>
      </w:r>
      <w:proofErr w:type="spellEnd"/>
      <w:r>
        <w:t xml:space="preserve"> </w:t>
      </w:r>
      <w:proofErr w:type="spellStart"/>
      <w:r>
        <w:t>experts</w:t>
      </w:r>
      <w:proofErr w:type="spellEnd"/>
      <w:r>
        <w:t xml:space="preserve"> </w:t>
      </w:r>
      <w:proofErr w:type="spellStart"/>
      <w:r>
        <w:t>in</w:t>
      </w:r>
      <w:proofErr w:type="spellEnd"/>
      <w:r>
        <w:t xml:space="preserve"> </w:t>
      </w:r>
      <w:proofErr w:type="spellStart"/>
      <w:r>
        <w:t>the</w:t>
      </w:r>
      <w:proofErr w:type="spellEnd"/>
      <w:r>
        <w:t xml:space="preserve"> </w:t>
      </w:r>
      <w:proofErr w:type="spellStart"/>
      <w:r>
        <w:t>relevant</w:t>
      </w:r>
      <w:proofErr w:type="spellEnd"/>
      <w:r>
        <w:t xml:space="preserve"> </w:t>
      </w:r>
      <w:proofErr w:type="spellStart"/>
      <w:r>
        <w:t>field</w:t>
      </w:r>
      <w:proofErr w:type="spellEnd"/>
      <w:r>
        <w:t xml:space="preserve">. </w:t>
      </w:r>
      <w:proofErr w:type="spellStart"/>
      <w:r>
        <w:t>They</w:t>
      </w:r>
      <w:proofErr w:type="spellEnd"/>
      <w:r>
        <w:t xml:space="preserve"> </w:t>
      </w:r>
      <w:proofErr w:type="spellStart"/>
      <w:r>
        <w:lastRenderedPageBreak/>
        <w:t>considered</w:t>
      </w:r>
      <w:proofErr w:type="spellEnd"/>
      <w:r>
        <w:t xml:space="preserve"> </w:t>
      </w:r>
      <w:proofErr w:type="spellStart"/>
      <w:r>
        <w:t>it</w:t>
      </w:r>
      <w:proofErr w:type="spellEnd"/>
      <w:r>
        <w:t xml:space="preserve"> </w:t>
      </w:r>
      <w:proofErr w:type="spellStart"/>
      <w:r>
        <w:t>to</w:t>
      </w:r>
      <w:proofErr w:type="spellEnd"/>
      <w:r>
        <w:t xml:space="preserve"> </w:t>
      </w:r>
      <w:proofErr w:type="spellStart"/>
      <w:r>
        <w:t>be</w:t>
      </w:r>
      <w:proofErr w:type="spellEnd"/>
      <w:r>
        <w:t xml:space="preserve"> </w:t>
      </w:r>
      <w:proofErr w:type="spellStart"/>
      <w:r>
        <w:t>much</w:t>
      </w:r>
      <w:proofErr w:type="spellEnd"/>
      <w:r>
        <w:t xml:space="preserve"> </w:t>
      </w:r>
      <w:proofErr w:type="spellStart"/>
      <w:r>
        <w:t>better</w:t>
      </w:r>
      <w:proofErr w:type="spellEnd"/>
      <w:r>
        <w:t xml:space="preserve"> </w:t>
      </w:r>
      <w:proofErr w:type="spellStart"/>
      <w:r>
        <w:t>than</w:t>
      </w:r>
      <w:proofErr w:type="spellEnd"/>
      <w:r>
        <w:t xml:space="preserve"> </w:t>
      </w:r>
      <w:proofErr w:type="spellStart"/>
      <w:r>
        <w:t>its</w:t>
      </w:r>
      <w:proofErr w:type="spellEnd"/>
      <w:r>
        <w:t xml:space="preserve"> </w:t>
      </w:r>
      <w:proofErr w:type="spellStart"/>
      <w:r>
        <w:t>predecessors</w:t>
      </w:r>
      <w:proofErr w:type="spellEnd"/>
      <w:r>
        <w:t xml:space="preserve"> </w:t>
      </w:r>
      <w:proofErr w:type="spellStart"/>
      <w:r>
        <w:t>and</w:t>
      </w:r>
      <w:proofErr w:type="spellEnd"/>
      <w:r>
        <w:t xml:space="preserve"> </w:t>
      </w:r>
      <w:proofErr w:type="spellStart"/>
      <w:r>
        <w:t>they</w:t>
      </w:r>
      <w:proofErr w:type="spellEnd"/>
      <w:r>
        <w:t xml:space="preserve"> </w:t>
      </w:r>
      <w:proofErr w:type="spellStart"/>
      <w:r>
        <w:t>assessed</w:t>
      </w:r>
      <w:proofErr w:type="spellEnd"/>
      <w:r>
        <w:t xml:space="preserve"> </w:t>
      </w:r>
      <w:proofErr w:type="spellStart"/>
      <w:r>
        <w:t>the</w:t>
      </w:r>
      <w:proofErr w:type="spellEnd"/>
      <w:r>
        <w:t xml:space="preserve"> </w:t>
      </w:r>
      <w:proofErr w:type="spellStart"/>
      <w:r>
        <w:t>performance</w:t>
      </w:r>
      <w:proofErr w:type="spellEnd"/>
      <w:r>
        <w:t xml:space="preserve"> </w:t>
      </w:r>
      <w:proofErr w:type="spellStart"/>
      <w:r>
        <w:t>of</w:t>
      </w:r>
      <w:proofErr w:type="spellEnd"/>
      <w:r>
        <w:t xml:space="preserve"> </w:t>
      </w:r>
      <w:proofErr w:type="spellStart"/>
      <w:r>
        <w:t>the</w:t>
      </w:r>
      <w:proofErr w:type="spellEnd"/>
      <w:r>
        <w:t xml:space="preserve"> H2020 </w:t>
      </w:r>
      <w:proofErr w:type="spellStart"/>
      <w:r>
        <w:t>programme</w:t>
      </w:r>
      <w:proofErr w:type="spellEnd"/>
      <w:r>
        <w:t xml:space="preserve"> </w:t>
      </w:r>
      <w:proofErr w:type="spellStart"/>
      <w:r>
        <w:t>positively</w:t>
      </w:r>
      <w:proofErr w:type="spellEnd"/>
      <w:r>
        <w:t xml:space="preserve">, </w:t>
      </w:r>
      <w:proofErr w:type="spellStart"/>
      <w:r>
        <w:t>stressing</w:t>
      </w:r>
      <w:proofErr w:type="spellEnd"/>
      <w:r>
        <w:t xml:space="preserve"> </w:t>
      </w:r>
      <w:proofErr w:type="spellStart"/>
      <w:r>
        <w:t>its</w:t>
      </w:r>
      <w:proofErr w:type="spellEnd"/>
      <w:r>
        <w:t xml:space="preserve"> </w:t>
      </w:r>
      <w:proofErr w:type="spellStart"/>
      <w:r>
        <w:t>comprehensiveness</w:t>
      </w:r>
      <w:proofErr w:type="spellEnd"/>
      <w:r>
        <w:t xml:space="preserve"> </w:t>
      </w:r>
      <w:proofErr w:type="spellStart"/>
      <w:r>
        <w:t>and</w:t>
      </w:r>
      <w:proofErr w:type="spellEnd"/>
      <w:r>
        <w:t xml:space="preserve"> </w:t>
      </w:r>
      <w:proofErr w:type="spellStart"/>
      <w:r>
        <w:t>its</w:t>
      </w:r>
      <w:proofErr w:type="spellEnd"/>
      <w:r>
        <w:t xml:space="preserve"> </w:t>
      </w:r>
      <w:proofErr w:type="spellStart"/>
      <w:r>
        <w:t>clearly</w:t>
      </w:r>
      <w:proofErr w:type="spellEnd"/>
      <w:r>
        <w:t xml:space="preserve"> </w:t>
      </w:r>
      <w:proofErr w:type="spellStart"/>
      <w:r>
        <w:t>defined</w:t>
      </w:r>
      <w:proofErr w:type="spellEnd"/>
      <w:r>
        <w:t xml:space="preserve"> </w:t>
      </w:r>
      <w:proofErr w:type="spellStart"/>
      <w:r>
        <w:t>pillars</w:t>
      </w:r>
      <w:proofErr w:type="spellEnd"/>
      <w:r>
        <w:t xml:space="preserve">. </w:t>
      </w:r>
      <w:proofErr w:type="spellStart"/>
      <w:r>
        <w:t>Particularly</w:t>
      </w:r>
      <w:proofErr w:type="spellEnd"/>
      <w:r>
        <w:t xml:space="preserve">, </w:t>
      </w:r>
      <w:proofErr w:type="spellStart"/>
      <w:r>
        <w:t>Dutch</w:t>
      </w:r>
      <w:proofErr w:type="spellEnd"/>
      <w:r>
        <w:t xml:space="preserve"> </w:t>
      </w:r>
      <w:proofErr w:type="spellStart"/>
      <w:r>
        <w:t>research</w:t>
      </w:r>
      <w:proofErr w:type="spellEnd"/>
      <w:r>
        <w:t xml:space="preserve"> </w:t>
      </w:r>
      <w:proofErr w:type="spellStart"/>
      <w:r>
        <w:t>organisations</w:t>
      </w:r>
      <w:proofErr w:type="spellEnd"/>
      <w:r>
        <w:t xml:space="preserve"> </w:t>
      </w:r>
      <w:proofErr w:type="spellStart"/>
      <w:r>
        <w:t>warmly</w:t>
      </w:r>
      <w:proofErr w:type="spellEnd"/>
      <w:r>
        <w:t xml:space="preserve"> </w:t>
      </w:r>
      <w:proofErr w:type="spellStart"/>
      <w:r>
        <w:t>welcomed</w:t>
      </w:r>
      <w:proofErr w:type="spellEnd"/>
      <w:r>
        <w:t xml:space="preserve"> H2020 </w:t>
      </w:r>
      <w:proofErr w:type="spellStart"/>
      <w:r>
        <w:t>and</w:t>
      </w:r>
      <w:proofErr w:type="spellEnd"/>
      <w:r>
        <w:t xml:space="preserve"> </w:t>
      </w:r>
      <w:proofErr w:type="spellStart"/>
      <w:r>
        <w:t>explained</w:t>
      </w:r>
      <w:proofErr w:type="spellEnd"/>
      <w:r>
        <w:t xml:space="preserve"> </w:t>
      </w:r>
      <w:proofErr w:type="spellStart"/>
      <w:r>
        <w:t>that</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had</w:t>
      </w:r>
      <w:proofErr w:type="spellEnd"/>
      <w:r>
        <w:t xml:space="preserve"> </w:t>
      </w:r>
      <w:proofErr w:type="spellStart"/>
      <w:r>
        <w:t>performed</w:t>
      </w:r>
      <w:proofErr w:type="spellEnd"/>
      <w:r>
        <w:t xml:space="preserve"> </w:t>
      </w:r>
      <w:proofErr w:type="spellStart"/>
      <w:r>
        <w:t>very</w:t>
      </w:r>
      <w:proofErr w:type="spellEnd"/>
      <w:r>
        <w:t xml:space="preserve"> </w:t>
      </w:r>
      <w:proofErr w:type="spellStart"/>
      <w:r>
        <w:t>well</w:t>
      </w:r>
      <w:proofErr w:type="spellEnd"/>
      <w:r>
        <w:t xml:space="preserve"> </w:t>
      </w:r>
      <w:proofErr w:type="spellStart"/>
      <w:r>
        <w:t>under</w:t>
      </w:r>
      <w:proofErr w:type="spellEnd"/>
      <w:r>
        <w:t xml:space="preserve"> </w:t>
      </w:r>
      <w:proofErr w:type="spellStart"/>
      <w:r>
        <w:t>it</w:t>
      </w:r>
      <w:proofErr w:type="spellEnd"/>
      <w:r>
        <w:t xml:space="preserve">. </w:t>
      </w:r>
      <w:proofErr w:type="spellStart"/>
      <w:r>
        <w:t>They</w:t>
      </w:r>
      <w:proofErr w:type="spellEnd"/>
      <w:r>
        <w:t xml:space="preserve"> </w:t>
      </w:r>
      <w:proofErr w:type="spellStart"/>
      <w:r>
        <w:t>appreciated</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the</w:t>
      </w:r>
      <w:proofErr w:type="spellEnd"/>
      <w:r>
        <w:t xml:space="preserve"> </w:t>
      </w:r>
      <w:proofErr w:type="spellStart"/>
      <w:r>
        <w:t>programme</w:t>
      </w:r>
      <w:proofErr w:type="spellEnd"/>
      <w:r>
        <w:t xml:space="preserve"> </w:t>
      </w:r>
      <w:proofErr w:type="spellStart"/>
      <w:r>
        <w:t>enabled</w:t>
      </w:r>
      <w:proofErr w:type="spellEnd"/>
      <w:r>
        <w:t xml:space="preserve"> </w:t>
      </w:r>
      <w:proofErr w:type="spellStart"/>
      <w:r>
        <w:t>the</w:t>
      </w:r>
      <w:proofErr w:type="spellEnd"/>
      <w:r>
        <w:t xml:space="preserve"> </w:t>
      </w:r>
      <w:proofErr w:type="spellStart"/>
      <w:r>
        <w:t>implementation</w:t>
      </w:r>
      <w:proofErr w:type="spellEnd"/>
      <w:r>
        <w:t xml:space="preserve"> </w:t>
      </w:r>
      <w:proofErr w:type="spellStart"/>
      <w:r>
        <w:t>of</w:t>
      </w:r>
      <w:proofErr w:type="spellEnd"/>
      <w:r>
        <w:t xml:space="preserve"> </w:t>
      </w:r>
      <w:proofErr w:type="spellStart"/>
      <w:r>
        <w:t>some</w:t>
      </w:r>
      <w:proofErr w:type="spellEnd"/>
      <w:r>
        <w:t xml:space="preserve"> </w:t>
      </w:r>
      <w:proofErr w:type="spellStart"/>
      <w:r>
        <w:t>projects</w:t>
      </w:r>
      <w:proofErr w:type="spellEnd"/>
      <w:r>
        <w:t xml:space="preserve"> </w:t>
      </w:r>
      <w:proofErr w:type="spellStart"/>
      <w:r>
        <w:t>which</w:t>
      </w:r>
      <w:proofErr w:type="spellEnd"/>
      <w:r>
        <w:t xml:space="preserve"> </w:t>
      </w:r>
      <w:proofErr w:type="spellStart"/>
      <w:r>
        <w:t>could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without</w:t>
      </w:r>
      <w:proofErr w:type="spellEnd"/>
      <w:r>
        <w:t xml:space="preserve"> </w:t>
      </w:r>
      <w:proofErr w:type="spellStart"/>
      <w:r>
        <w:t>it</w:t>
      </w:r>
      <w:proofErr w:type="spellEnd"/>
      <w:r>
        <w:t>.</w:t>
      </w:r>
    </w:p>
    <w:p w:rsidRPr="00BB2EAF" w:rsidR="000E4CB2" w:rsidP="000E4CB2" w:rsidRDefault="000E4CB2" w14:paraId="3742DA2E" w14:textId="77777777"/>
    <w:p w:rsidR="000B4AD2" w:rsidP="000E4CB2" w:rsidRDefault="000E4CB2" w14:paraId="00C827D6" w14:textId="77777777">
      <w:proofErr w:type="spellStart"/>
      <w:r>
        <w:t>Representatives</w:t>
      </w:r>
      <w:proofErr w:type="spellEnd"/>
      <w:r>
        <w:t xml:space="preserve"> </w:t>
      </w:r>
      <w:proofErr w:type="spellStart"/>
      <w:r>
        <w:t>from</w:t>
      </w:r>
      <w:proofErr w:type="spellEnd"/>
      <w:r>
        <w:t xml:space="preserve"> </w:t>
      </w:r>
      <w:proofErr w:type="spellStart"/>
      <w:r>
        <w:rPr>
          <w:b/>
        </w:rPr>
        <w:t>Latvian</w:t>
      </w:r>
      <w:proofErr w:type="spellEnd"/>
      <w:r>
        <w:t xml:space="preserve"> </w:t>
      </w:r>
      <w:proofErr w:type="spellStart"/>
      <w:r>
        <w:t>research</w:t>
      </w:r>
      <w:proofErr w:type="spellEnd"/>
      <w:r>
        <w:t xml:space="preserve"> </w:t>
      </w:r>
      <w:proofErr w:type="spellStart"/>
      <w:r>
        <w:t>organisations</w:t>
      </w:r>
      <w:proofErr w:type="spellEnd"/>
      <w:r>
        <w:t xml:space="preserve">, </w:t>
      </w:r>
      <w:proofErr w:type="spellStart"/>
      <w:r>
        <w:t>NGOs</w:t>
      </w:r>
      <w:proofErr w:type="spellEnd"/>
      <w:r>
        <w:t xml:space="preserve"> </w:t>
      </w:r>
      <w:proofErr w:type="spellStart"/>
      <w:r>
        <w:t>and</w:t>
      </w:r>
      <w:proofErr w:type="spellEnd"/>
      <w:r>
        <w:t xml:space="preserve"> </w:t>
      </w:r>
      <w:proofErr w:type="spellStart"/>
      <w:r>
        <w:t>businesses</w:t>
      </w:r>
      <w:proofErr w:type="spellEnd"/>
      <w:r>
        <w:t xml:space="preserve"> </w:t>
      </w:r>
      <w:proofErr w:type="spellStart"/>
      <w:r>
        <w:t>felt</w:t>
      </w:r>
      <w:proofErr w:type="spellEnd"/>
      <w:r>
        <w:t xml:space="preserve"> </w:t>
      </w:r>
      <w:proofErr w:type="spellStart"/>
      <w:r>
        <w:t>that</w:t>
      </w:r>
      <w:proofErr w:type="spellEnd"/>
      <w:r>
        <w:t xml:space="preserve">, </w:t>
      </w:r>
      <w:proofErr w:type="spellStart"/>
      <w:r>
        <w:t>overall</w:t>
      </w:r>
      <w:proofErr w:type="spellEnd"/>
      <w:r>
        <w:t xml:space="preserve">, </w:t>
      </w:r>
      <w:proofErr w:type="spellStart"/>
      <w:r>
        <w:t>the</w:t>
      </w:r>
      <w:proofErr w:type="spellEnd"/>
      <w:r>
        <w:t xml:space="preserve"> </w:t>
      </w:r>
      <w:proofErr w:type="spellStart"/>
      <w:r>
        <w:t>programme</w:t>
      </w:r>
      <w:proofErr w:type="spellEnd"/>
      <w:r>
        <w:t xml:space="preserve"> </w:t>
      </w:r>
      <w:proofErr w:type="spellStart"/>
      <w:r>
        <w:t>had</w:t>
      </w:r>
      <w:proofErr w:type="spellEnd"/>
      <w:r>
        <w:t xml:space="preserve"> </w:t>
      </w:r>
      <w:proofErr w:type="spellStart"/>
      <w:r>
        <w:t>been</w:t>
      </w:r>
      <w:proofErr w:type="spellEnd"/>
      <w:r>
        <w:t xml:space="preserve"> </w:t>
      </w:r>
      <w:proofErr w:type="spellStart"/>
      <w:r>
        <w:t>highly</w:t>
      </w:r>
      <w:proofErr w:type="spellEnd"/>
      <w:r>
        <w:t xml:space="preserve"> </w:t>
      </w:r>
      <w:proofErr w:type="spellStart"/>
      <w:r>
        <w:t>successful</w:t>
      </w:r>
      <w:proofErr w:type="spellEnd"/>
      <w:r>
        <w:t xml:space="preserve">, </w:t>
      </w:r>
      <w:proofErr w:type="spellStart"/>
      <w:r>
        <w:t>particularly</w:t>
      </w:r>
      <w:proofErr w:type="spellEnd"/>
      <w:r>
        <w:t xml:space="preserve"> </w:t>
      </w:r>
      <w:proofErr w:type="spellStart"/>
      <w:r>
        <w:t>in</w:t>
      </w:r>
      <w:proofErr w:type="spellEnd"/>
      <w:r>
        <w:t xml:space="preserve"> </w:t>
      </w:r>
      <w:proofErr w:type="spellStart"/>
      <w:r>
        <w:t>Latvian</w:t>
      </w:r>
      <w:proofErr w:type="spellEnd"/>
      <w:r>
        <w:t xml:space="preserve"> </w:t>
      </w:r>
      <w:proofErr w:type="spellStart"/>
      <w:r>
        <w:t>educational</w:t>
      </w:r>
      <w:proofErr w:type="spellEnd"/>
      <w:r>
        <w:t xml:space="preserve"> </w:t>
      </w:r>
      <w:proofErr w:type="spellStart"/>
      <w:r>
        <w:t>and</w:t>
      </w:r>
      <w:proofErr w:type="spellEnd"/>
      <w:r>
        <w:t xml:space="preserve"> </w:t>
      </w:r>
      <w:proofErr w:type="spellStart"/>
      <w:r>
        <w:t>research</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in</w:t>
      </w:r>
      <w:proofErr w:type="spellEnd"/>
      <w:r>
        <w:t xml:space="preserve"> </w:t>
      </w:r>
      <w:proofErr w:type="spellStart"/>
      <w:r>
        <w:t>general</w:t>
      </w:r>
      <w:proofErr w:type="spellEnd"/>
      <w:r>
        <w:t xml:space="preserve"> </w:t>
      </w:r>
      <w:proofErr w:type="spellStart"/>
      <w:r>
        <w:t>had</w:t>
      </w:r>
      <w:proofErr w:type="spellEnd"/>
      <w:r>
        <w:t xml:space="preserve"> </w:t>
      </w:r>
      <w:proofErr w:type="spellStart"/>
      <w:r>
        <w:t>had</w:t>
      </w:r>
      <w:proofErr w:type="spellEnd"/>
      <w:r>
        <w:t xml:space="preserve"> </w:t>
      </w:r>
      <w:proofErr w:type="spellStart"/>
      <w:r>
        <w:t>good</w:t>
      </w:r>
      <w:proofErr w:type="spellEnd"/>
      <w:r>
        <w:t xml:space="preserve"> </w:t>
      </w:r>
      <w:proofErr w:type="spellStart"/>
      <w:r>
        <w:t>levels</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had</w:t>
      </w:r>
      <w:proofErr w:type="spellEnd"/>
      <w:r>
        <w:t xml:space="preserve"> </w:t>
      </w:r>
      <w:proofErr w:type="spellStart"/>
      <w:r>
        <w:t>led</w:t>
      </w:r>
      <w:proofErr w:type="spellEnd"/>
      <w:r>
        <w:t xml:space="preserve"> </w:t>
      </w:r>
      <w:proofErr w:type="spellStart"/>
      <w:r>
        <w:t>to</w:t>
      </w:r>
      <w:proofErr w:type="spellEnd"/>
      <w:r>
        <w:t xml:space="preserve"> </w:t>
      </w:r>
      <w:proofErr w:type="spellStart"/>
      <w:r>
        <w:t>successful</w:t>
      </w:r>
      <w:proofErr w:type="spellEnd"/>
      <w:r>
        <w:t xml:space="preserve"> </w:t>
      </w:r>
      <w:proofErr w:type="spellStart"/>
      <w:r>
        <w:t>projects</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participating</w:t>
      </w:r>
      <w:proofErr w:type="spellEnd"/>
      <w:r>
        <w:t xml:space="preserve"> </w:t>
      </w:r>
      <w:proofErr w:type="spellStart"/>
      <w:r>
        <w:t>in</w:t>
      </w:r>
      <w:proofErr w:type="spellEnd"/>
      <w:r>
        <w:t xml:space="preserve"> H2020 </w:t>
      </w:r>
      <w:proofErr w:type="spellStart"/>
      <w:r>
        <w:t>projects</w:t>
      </w:r>
      <w:proofErr w:type="spellEnd"/>
      <w:r>
        <w:t xml:space="preserve"> </w:t>
      </w:r>
      <w:proofErr w:type="spellStart"/>
      <w:r>
        <w:t>was</w:t>
      </w:r>
      <w:proofErr w:type="spellEnd"/>
      <w:r>
        <w:t xml:space="preserve"> </w:t>
      </w:r>
      <w:proofErr w:type="spellStart"/>
      <w:r>
        <w:t>greatly</w:t>
      </w:r>
      <w:proofErr w:type="spellEnd"/>
      <w:r>
        <w:t xml:space="preserve"> </w:t>
      </w:r>
      <w:proofErr w:type="spellStart"/>
      <w:r>
        <w:t>beneficial</w:t>
      </w:r>
      <w:proofErr w:type="spellEnd"/>
      <w:r>
        <w:t xml:space="preserve"> </w:t>
      </w:r>
      <w:proofErr w:type="spellStart"/>
      <w:r>
        <w:t>to</w:t>
      </w:r>
      <w:proofErr w:type="spellEnd"/>
      <w:r>
        <w:t xml:space="preserve"> </w:t>
      </w:r>
      <w:proofErr w:type="spellStart"/>
      <w:r>
        <w:t>those</w:t>
      </w:r>
      <w:proofErr w:type="spellEnd"/>
      <w:r>
        <w:t xml:space="preserve"> </w:t>
      </w:r>
      <w:proofErr w:type="spellStart"/>
      <w:r>
        <w:t>involved</w:t>
      </w:r>
      <w:proofErr w:type="spellEnd"/>
      <w:r>
        <w:t xml:space="preserve"> </w:t>
      </w:r>
      <w:proofErr w:type="spellStart"/>
      <w:r>
        <w:t>and</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the</w:t>
      </w:r>
      <w:proofErr w:type="spellEnd"/>
      <w:r>
        <w:t xml:space="preserve"> </w:t>
      </w:r>
      <w:proofErr w:type="spellStart"/>
      <w:r>
        <w:t>scientific</w:t>
      </w:r>
      <w:proofErr w:type="spellEnd"/>
      <w:r>
        <w:t xml:space="preserve"> </w:t>
      </w:r>
      <w:proofErr w:type="spellStart"/>
      <w:r>
        <w:t>process</w:t>
      </w:r>
      <w:proofErr w:type="spellEnd"/>
      <w:r>
        <w:t xml:space="preserve"> </w:t>
      </w:r>
      <w:proofErr w:type="spellStart"/>
      <w:r>
        <w:t>within</w:t>
      </w:r>
      <w:proofErr w:type="spellEnd"/>
      <w:r>
        <w:t xml:space="preserve"> </w:t>
      </w:r>
      <w:proofErr w:type="spellStart"/>
      <w:r>
        <w:t>these</w:t>
      </w:r>
      <w:proofErr w:type="spellEnd"/>
      <w:r>
        <w:t xml:space="preserve"> </w:t>
      </w:r>
      <w:proofErr w:type="spellStart"/>
      <w:r>
        <w:t>organisations</w:t>
      </w:r>
      <w:proofErr w:type="spellEnd"/>
      <w:r>
        <w:t>.</w:t>
      </w:r>
    </w:p>
    <w:p w:rsidRPr="00BB2EAF" w:rsidR="000E4CB2" w:rsidP="000E4CB2" w:rsidRDefault="000E4CB2" w14:paraId="41DA7AF3" w14:textId="47897E89"/>
    <w:p w:rsidRPr="00BB2EAF" w:rsidR="000E4CB2" w:rsidP="000E4CB2" w:rsidRDefault="000E4CB2" w14:paraId="75AB94EA" w14:textId="77777777">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one</w:t>
      </w:r>
      <w:proofErr w:type="spellEnd"/>
      <w:r>
        <w:t xml:space="preserve"> </w:t>
      </w:r>
      <w:proofErr w:type="spellStart"/>
      <w:r>
        <w:t>of</w:t>
      </w:r>
      <w:proofErr w:type="spellEnd"/>
      <w:r>
        <w:t xml:space="preserve"> </w:t>
      </w:r>
      <w:proofErr w:type="spellStart"/>
      <w:r>
        <w:t>the</w:t>
      </w:r>
      <w:proofErr w:type="spellEnd"/>
      <w:r>
        <w:t xml:space="preserve"> </w:t>
      </w:r>
      <w:proofErr w:type="spellStart"/>
      <w:r>
        <w:t>major</w:t>
      </w:r>
      <w:proofErr w:type="spellEnd"/>
      <w:r>
        <w:t xml:space="preserve"> </w:t>
      </w:r>
      <w:proofErr w:type="spellStart"/>
      <w:r>
        <w:t>advantages</w:t>
      </w:r>
      <w:proofErr w:type="spellEnd"/>
      <w:r>
        <w:t xml:space="preserve"> </w:t>
      </w:r>
      <w:proofErr w:type="spellStart"/>
      <w:r>
        <w:t>to</w:t>
      </w:r>
      <w:proofErr w:type="spellEnd"/>
      <w:r>
        <w:t xml:space="preserve"> </w:t>
      </w:r>
      <w:proofErr w:type="spellStart"/>
      <w:r>
        <w:t>participating</w:t>
      </w:r>
      <w:proofErr w:type="spellEnd"/>
      <w:r>
        <w:t xml:space="preserve"> </w:t>
      </w:r>
      <w:proofErr w:type="spellStart"/>
      <w:r>
        <w:t>in</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establishing</w:t>
      </w:r>
      <w:proofErr w:type="spellEnd"/>
      <w:r>
        <w:t xml:space="preserve"> </w:t>
      </w:r>
      <w:proofErr w:type="spellStart"/>
      <w:r>
        <w:t>networks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European</w:t>
      </w:r>
      <w:proofErr w:type="spellEnd"/>
      <w:r>
        <w:t xml:space="preserve"> </w:t>
      </w:r>
      <w:proofErr w:type="spellStart"/>
      <w:r>
        <w:t>countries</w:t>
      </w:r>
      <w:proofErr w:type="spellEnd"/>
      <w:r>
        <w:t xml:space="preserve"> </w:t>
      </w:r>
      <w:proofErr w:type="spellStart"/>
      <w:r>
        <w:t>by</w:t>
      </w:r>
      <w:proofErr w:type="spellEnd"/>
      <w:r>
        <w:t xml:space="preserve"> </w:t>
      </w:r>
      <w:proofErr w:type="spellStart"/>
      <w:r>
        <w:t>collaborating</w:t>
      </w:r>
      <w:proofErr w:type="spellEnd"/>
      <w:r>
        <w:t xml:space="preserve"> </w:t>
      </w:r>
      <w:proofErr w:type="spellStart"/>
      <w:r>
        <w:t>on</w:t>
      </w:r>
      <w:proofErr w:type="spellEnd"/>
      <w:r>
        <w:t xml:space="preserve"> </w:t>
      </w:r>
      <w:proofErr w:type="spellStart"/>
      <w:r>
        <w:t>projects</w:t>
      </w:r>
      <w:proofErr w:type="spellEnd"/>
      <w:r>
        <w:t xml:space="preserve">. </w:t>
      </w:r>
      <w:proofErr w:type="spellStart"/>
      <w:r>
        <w:t>However</w:t>
      </w:r>
      <w:proofErr w:type="spellEnd"/>
      <w:r>
        <w:t xml:space="preserve">, </w:t>
      </w:r>
      <w:proofErr w:type="spellStart"/>
      <w:r>
        <w:t>the</w:t>
      </w:r>
      <w:proofErr w:type="spellEnd"/>
      <w:r>
        <w:t xml:space="preserve"> </w:t>
      </w:r>
      <w:proofErr w:type="spellStart"/>
      <w:r>
        <w:t>lead</w:t>
      </w:r>
      <w:proofErr w:type="spellEnd"/>
      <w:r>
        <w:t xml:space="preserve"> </w:t>
      </w:r>
      <w:proofErr w:type="spellStart"/>
      <w:r>
        <w:t>partner</w:t>
      </w:r>
      <w:proofErr w:type="spellEnd"/>
      <w:r>
        <w:t xml:space="preserve"> </w:t>
      </w:r>
      <w:proofErr w:type="spellStart"/>
      <w:r>
        <w:t>for</w:t>
      </w:r>
      <w:proofErr w:type="spellEnd"/>
      <w:r>
        <w:t xml:space="preserve"> a </w:t>
      </w:r>
      <w:proofErr w:type="spellStart"/>
      <w:r>
        <w:t>project</w:t>
      </w:r>
      <w:proofErr w:type="spellEnd"/>
      <w:r>
        <w:t xml:space="preserve"> </w:t>
      </w:r>
      <w:proofErr w:type="spellStart"/>
      <w:r>
        <w:t>had</w:t>
      </w:r>
      <w:proofErr w:type="spellEnd"/>
      <w:r>
        <w:t xml:space="preserve"> </w:t>
      </w:r>
      <w:proofErr w:type="spellStart"/>
      <w:r>
        <w:t>to</w:t>
      </w:r>
      <w:proofErr w:type="spellEnd"/>
      <w:r>
        <w:t xml:space="preserve"> </w:t>
      </w:r>
      <w:proofErr w:type="spellStart"/>
      <w:r>
        <w:t>be</w:t>
      </w:r>
      <w:proofErr w:type="spellEnd"/>
      <w:r>
        <w:t xml:space="preserve"> a </w:t>
      </w:r>
      <w:proofErr w:type="spellStart"/>
      <w:r>
        <w:t>leading</w:t>
      </w:r>
      <w:proofErr w:type="spellEnd"/>
      <w:r>
        <w:t xml:space="preserve"> </w:t>
      </w:r>
      <w:proofErr w:type="spellStart"/>
      <w:r>
        <w:t>expert</w:t>
      </w:r>
      <w:proofErr w:type="spellEnd"/>
      <w:r>
        <w:t xml:space="preserve"> </w:t>
      </w:r>
      <w:proofErr w:type="spellStart"/>
      <w:r>
        <w:t>in</w:t>
      </w:r>
      <w:proofErr w:type="spellEnd"/>
      <w:r>
        <w:t xml:space="preserve"> </w:t>
      </w:r>
      <w:proofErr w:type="spellStart"/>
      <w:r>
        <w:t>the</w:t>
      </w:r>
      <w:proofErr w:type="spellEnd"/>
      <w:r>
        <w:t xml:space="preserve"> </w:t>
      </w:r>
      <w:proofErr w:type="spellStart"/>
      <w:r>
        <w:t>field</w:t>
      </w:r>
      <w:proofErr w:type="spellEnd"/>
      <w:r>
        <w:t xml:space="preserve">, </w:t>
      </w:r>
      <w:proofErr w:type="spellStart"/>
      <w:r>
        <w:t>which</w:t>
      </w:r>
      <w:proofErr w:type="spellEnd"/>
      <w:r>
        <w:t xml:space="preserve"> </w:t>
      </w:r>
      <w:proofErr w:type="spellStart"/>
      <w:r>
        <w:t>tended</w:t>
      </w:r>
      <w:proofErr w:type="spellEnd"/>
      <w:r>
        <w:t xml:space="preserve"> </w:t>
      </w:r>
      <w:proofErr w:type="spellStart"/>
      <w:r>
        <w:t>to</w:t>
      </w:r>
      <w:proofErr w:type="spellEnd"/>
      <w:r>
        <w:t xml:space="preserve"> </w:t>
      </w:r>
      <w:proofErr w:type="spellStart"/>
      <w:r>
        <w:t>favour</w:t>
      </w:r>
      <w:proofErr w:type="spellEnd"/>
      <w:r>
        <w:t xml:space="preserve"> </w:t>
      </w:r>
      <w:proofErr w:type="spellStart"/>
      <w:r>
        <w:t>countries</w:t>
      </w:r>
      <w:proofErr w:type="spellEnd"/>
      <w:r>
        <w:t xml:space="preserve"> </w:t>
      </w:r>
      <w:proofErr w:type="spellStart"/>
      <w:r>
        <w:t>with</w:t>
      </w:r>
      <w:proofErr w:type="spellEnd"/>
      <w:r>
        <w:t xml:space="preserve"> a </w:t>
      </w:r>
      <w:proofErr w:type="spellStart"/>
      <w:r>
        <w:t>more</w:t>
      </w:r>
      <w:proofErr w:type="spellEnd"/>
      <w:r>
        <w:t xml:space="preserve"> </w:t>
      </w:r>
      <w:proofErr w:type="spellStart"/>
      <w:r>
        <w:t>established</w:t>
      </w:r>
      <w:proofErr w:type="spellEnd"/>
      <w:r>
        <w:t xml:space="preserve"> </w:t>
      </w:r>
      <w:proofErr w:type="spellStart"/>
      <w:r>
        <w:t>research</w:t>
      </w:r>
      <w:proofErr w:type="spellEnd"/>
      <w:r>
        <w:t xml:space="preserve"> </w:t>
      </w:r>
      <w:proofErr w:type="spellStart"/>
      <w:r>
        <w:t>community</w:t>
      </w:r>
      <w:proofErr w:type="spellEnd"/>
      <w:r>
        <w:t xml:space="preserve">. </w:t>
      </w:r>
      <w:proofErr w:type="spellStart"/>
      <w:r>
        <w:t>This</w:t>
      </w:r>
      <w:proofErr w:type="spellEnd"/>
      <w:r>
        <w:t xml:space="preserve"> </w:t>
      </w:r>
      <w:proofErr w:type="spellStart"/>
      <w:r>
        <w:t>had</w:t>
      </w:r>
      <w:proofErr w:type="spellEnd"/>
      <w:r>
        <w:t xml:space="preserve"> </w:t>
      </w:r>
      <w:proofErr w:type="spellStart"/>
      <w:r>
        <w:t>been</w:t>
      </w:r>
      <w:proofErr w:type="spellEnd"/>
      <w:r>
        <w:t xml:space="preserve"> </w:t>
      </w:r>
      <w:proofErr w:type="spellStart"/>
      <w:r>
        <w:t>an</w:t>
      </w:r>
      <w:proofErr w:type="spellEnd"/>
      <w:r>
        <w:t xml:space="preserve"> </w:t>
      </w:r>
      <w:proofErr w:type="spellStart"/>
      <w:r>
        <w:t>issue</w:t>
      </w:r>
      <w:proofErr w:type="spellEnd"/>
      <w:r>
        <w:t xml:space="preserve"> </w:t>
      </w:r>
      <w:proofErr w:type="spellStart"/>
      <w:r>
        <w:t>for</w:t>
      </w:r>
      <w:proofErr w:type="spellEnd"/>
      <w:r>
        <w:t xml:space="preserve"> </w:t>
      </w:r>
      <w:proofErr w:type="spellStart"/>
      <w:r>
        <w:t>Latvia</w:t>
      </w:r>
      <w:proofErr w:type="spellEnd"/>
      <w:r>
        <w:t xml:space="preserve">, </w:t>
      </w:r>
      <w:proofErr w:type="spellStart"/>
      <w:r>
        <w:t>whose</w:t>
      </w:r>
      <w:proofErr w:type="spellEnd"/>
      <w:r>
        <w:t xml:space="preserve"> </w:t>
      </w:r>
      <w:proofErr w:type="spellStart"/>
      <w:r>
        <w:t>participation</w:t>
      </w:r>
      <w:proofErr w:type="spellEnd"/>
      <w:r>
        <w:t xml:space="preserve"> </w:t>
      </w:r>
      <w:proofErr w:type="spellStart"/>
      <w:r>
        <w:t>had</w:t>
      </w:r>
      <w:proofErr w:type="spellEnd"/>
      <w:r>
        <w:t xml:space="preserve"> </w:t>
      </w:r>
      <w:proofErr w:type="spellStart"/>
      <w:r>
        <w:t>therefore</w:t>
      </w:r>
      <w:proofErr w:type="spellEnd"/>
      <w:r>
        <w:t xml:space="preserve"> </w:t>
      </w:r>
      <w:proofErr w:type="spellStart"/>
      <w:r>
        <w:t>been</w:t>
      </w:r>
      <w:proofErr w:type="spellEnd"/>
      <w:r>
        <w:t xml:space="preserve"> </w:t>
      </w:r>
      <w:proofErr w:type="spellStart"/>
      <w:r>
        <w:t>primarily</w:t>
      </w:r>
      <w:proofErr w:type="spellEnd"/>
      <w:r>
        <w:t xml:space="preserve"> </w:t>
      </w:r>
      <w:proofErr w:type="spellStart"/>
      <w:r>
        <w:t>in</w:t>
      </w:r>
      <w:proofErr w:type="spellEnd"/>
      <w:r>
        <w:t xml:space="preserve"> </w:t>
      </w:r>
      <w:proofErr w:type="spellStart"/>
      <w:r>
        <w:t>initiatives</w:t>
      </w:r>
      <w:proofErr w:type="spellEnd"/>
      <w:r>
        <w:t xml:space="preserve"> </w:t>
      </w:r>
      <w:proofErr w:type="spellStart"/>
      <w:r>
        <w:t>started</w:t>
      </w:r>
      <w:proofErr w:type="spellEnd"/>
      <w:r>
        <w:t xml:space="preserve"> </w:t>
      </w:r>
      <w:proofErr w:type="spellStart"/>
      <w:r>
        <w:t>by</w:t>
      </w:r>
      <w:proofErr w:type="spellEnd"/>
      <w:r>
        <w:t xml:space="preserve"> </w:t>
      </w:r>
      <w:proofErr w:type="spellStart"/>
      <w:r>
        <w:t>other</w:t>
      </w:r>
      <w:proofErr w:type="spellEnd"/>
      <w:r>
        <w:t xml:space="preserve"> </w:t>
      </w:r>
      <w:proofErr w:type="spellStart"/>
      <w:r>
        <w:t>partners</w:t>
      </w:r>
      <w:proofErr w:type="spellEnd"/>
      <w:r>
        <w:t xml:space="preserve">. </w:t>
      </w:r>
      <w:proofErr w:type="spellStart"/>
      <w:r>
        <w:t>This</w:t>
      </w:r>
      <w:proofErr w:type="spellEnd"/>
      <w:r>
        <w:t xml:space="preserve"> </w:t>
      </w:r>
      <w:proofErr w:type="spellStart"/>
      <w:r>
        <w:t>was</w:t>
      </w:r>
      <w:proofErr w:type="spellEnd"/>
      <w:r>
        <w:t xml:space="preserve"> </w:t>
      </w:r>
      <w:proofErr w:type="spellStart"/>
      <w:r>
        <w:t>not</w:t>
      </w:r>
      <w:proofErr w:type="spellEnd"/>
      <w:r>
        <w:t xml:space="preserve"> </w:t>
      </w:r>
      <w:proofErr w:type="spellStart"/>
      <w:r>
        <w:t>seen</w:t>
      </w:r>
      <w:proofErr w:type="spellEnd"/>
      <w:r>
        <w:t xml:space="preserve"> </w:t>
      </w:r>
      <w:proofErr w:type="spellStart"/>
      <w:r>
        <w:t>as</w:t>
      </w:r>
      <w:proofErr w:type="spellEnd"/>
      <w:r>
        <w:t xml:space="preserve"> a </w:t>
      </w:r>
      <w:proofErr w:type="spellStart"/>
      <w:r>
        <w:t>problem</w:t>
      </w:r>
      <w:proofErr w:type="spellEnd"/>
      <w:r>
        <w:t xml:space="preserve"> </w:t>
      </w:r>
      <w:proofErr w:type="spellStart"/>
      <w:r>
        <w:t>of</w:t>
      </w:r>
      <w:proofErr w:type="spellEnd"/>
      <w:r>
        <w:t xml:space="preserve"> a </w:t>
      </w:r>
      <w:proofErr w:type="spellStart"/>
      <w:r>
        <w:t>lack</w:t>
      </w:r>
      <w:proofErr w:type="spellEnd"/>
      <w:r>
        <w:t xml:space="preserve"> </w:t>
      </w:r>
      <w:proofErr w:type="spellStart"/>
      <w:r>
        <w:t>of</w:t>
      </w:r>
      <w:proofErr w:type="spellEnd"/>
      <w:r>
        <w:t xml:space="preserve"> </w:t>
      </w:r>
      <w:proofErr w:type="spellStart"/>
      <w:r>
        <w:t>capacity</w:t>
      </w:r>
      <w:proofErr w:type="spellEnd"/>
      <w:r>
        <w:t xml:space="preserve">, </w:t>
      </w:r>
      <w:proofErr w:type="spellStart"/>
      <w:r>
        <w:t>but</w:t>
      </w:r>
      <w:proofErr w:type="spellEnd"/>
      <w:r>
        <w:t xml:space="preserve"> </w:t>
      </w:r>
      <w:proofErr w:type="spellStart"/>
      <w:r>
        <w:t>more</w:t>
      </w:r>
      <w:proofErr w:type="spellEnd"/>
      <w:r>
        <w:t xml:space="preserve"> a </w:t>
      </w:r>
      <w:proofErr w:type="spellStart"/>
      <w:r>
        <w:t>lack</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maturity</w:t>
      </w:r>
      <w:proofErr w:type="spellEnd"/>
      <w:r>
        <w:t>".</w:t>
      </w:r>
    </w:p>
    <w:p w:rsidRPr="00BB2EAF" w:rsidR="000E4CB2" w:rsidP="000E4CB2" w:rsidRDefault="000E4CB2" w14:paraId="527CD0A4" w14:textId="77777777"/>
    <w:p w:rsidRPr="00BB2EAF" w:rsidR="000E4CB2" w:rsidP="000E4CB2" w:rsidRDefault="000E4CB2" w14:paraId="195CF255" w14:textId="77777777">
      <w:proofErr w:type="spellStart"/>
      <w:r>
        <w:t>The</w:t>
      </w:r>
      <w:proofErr w:type="spellEnd"/>
      <w:r>
        <w:t xml:space="preserve"> </w:t>
      </w:r>
      <w:proofErr w:type="spellStart"/>
      <w:r>
        <w:t>Latvian</w:t>
      </w:r>
      <w:proofErr w:type="spellEnd"/>
      <w:r>
        <w:t xml:space="preserve"> </w:t>
      </w:r>
      <w:proofErr w:type="spellStart"/>
      <w:r>
        <w:t>business</w:t>
      </w:r>
      <w:proofErr w:type="spellEnd"/>
      <w:r>
        <w:t xml:space="preserve"> </w:t>
      </w:r>
      <w:proofErr w:type="spellStart"/>
      <w:r>
        <w:t>stakeholders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w:t>
      </w:r>
      <w:proofErr w:type="spellEnd"/>
      <w:r>
        <w:t xml:space="preserve"> </w:t>
      </w:r>
      <w:proofErr w:type="spellStart"/>
      <w:r>
        <w:t>advantages</w:t>
      </w:r>
      <w:proofErr w:type="spellEnd"/>
      <w:r>
        <w:t xml:space="preserve"> </w:t>
      </w:r>
      <w:proofErr w:type="spellStart"/>
      <w:r>
        <w:t>of</w:t>
      </w:r>
      <w:proofErr w:type="spellEnd"/>
      <w:r>
        <w:t xml:space="preserve"> H2020 </w:t>
      </w:r>
      <w:proofErr w:type="spellStart"/>
      <w:r>
        <w:t>for</w:t>
      </w:r>
      <w:proofErr w:type="spellEnd"/>
      <w:r>
        <w:t xml:space="preserve"> </w:t>
      </w:r>
      <w:proofErr w:type="spellStart"/>
      <w:r>
        <w:t>SMEs</w:t>
      </w:r>
      <w:proofErr w:type="spellEnd"/>
      <w:r>
        <w:t xml:space="preserve"> </w:t>
      </w:r>
      <w:proofErr w:type="spellStart"/>
      <w:r>
        <w:t>were</w:t>
      </w:r>
      <w:proofErr w:type="spellEnd"/>
      <w:r>
        <w:t xml:space="preserve"> </w:t>
      </w:r>
      <w:proofErr w:type="spellStart"/>
      <w:r>
        <w:t>the</w:t>
      </w:r>
      <w:proofErr w:type="spellEnd"/>
      <w:r>
        <w:t xml:space="preserve"> </w:t>
      </w:r>
      <w:proofErr w:type="spellStart"/>
      <w:r>
        <w:t>possibility</w:t>
      </w:r>
      <w:proofErr w:type="spellEnd"/>
      <w:r>
        <w:t xml:space="preserve"> </w:t>
      </w:r>
      <w:proofErr w:type="spellStart"/>
      <w:r>
        <w:t>to</w:t>
      </w:r>
      <w:proofErr w:type="spellEnd"/>
      <w:r>
        <w:t xml:space="preserve"> </w:t>
      </w:r>
      <w:proofErr w:type="spellStart"/>
      <w:r>
        <w:t>develop</w:t>
      </w:r>
      <w:proofErr w:type="spellEnd"/>
      <w:r>
        <w:t xml:space="preserve"> </w:t>
      </w:r>
      <w:proofErr w:type="spellStart"/>
      <w:r>
        <w:t>innovative</w:t>
      </w:r>
      <w:proofErr w:type="spellEnd"/>
      <w:r>
        <w:t xml:space="preserve"> </w:t>
      </w:r>
      <w:proofErr w:type="spellStart"/>
      <w:r>
        <w:t>services</w:t>
      </w:r>
      <w:proofErr w:type="spellEnd"/>
      <w:r>
        <w:t xml:space="preserve">, </w:t>
      </w:r>
      <w:proofErr w:type="spellStart"/>
      <w:r>
        <w:t>to</w:t>
      </w:r>
      <w:proofErr w:type="spellEnd"/>
      <w:r>
        <w:t xml:space="preserve"> </w:t>
      </w:r>
      <w:proofErr w:type="spellStart"/>
      <w:r>
        <w:t>network</w:t>
      </w:r>
      <w:proofErr w:type="spellEnd"/>
      <w:r>
        <w:t xml:space="preserve"> </w:t>
      </w:r>
      <w:proofErr w:type="spellStart"/>
      <w:r>
        <w:t>with</w:t>
      </w:r>
      <w:proofErr w:type="spellEnd"/>
      <w:r>
        <w:t xml:space="preserve"> </w:t>
      </w:r>
      <w:proofErr w:type="spellStart"/>
      <w:r>
        <w:t>and</w:t>
      </w:r>
      <w:proofErr w:type="spellEnd"/>
      <w:r>
        <w:t xml:space="preserve"> </w:t>
      </w:r>
      <w:proofErr w:type="spellStart"/>
      <w:r>
        <w:t>learn</w:t>
      </w:r>
      <w:proofErr w:type="spellEnd"/>
      <w:r>
        <w:t xml:space="preserve"> </w:t>
      </w:r>
      <w:proofErr w:type="spellStart"/>
      <w:r>
        <w:t>from</w:t>
      </w:r>
      <w:proofErr w:type="spellEnd"/>
      <w:r>
        <w:t xml:space="preserve"> </w:t>
      </w:r>
      <w:proofErr w:type="spellStart"/>
      <w:r>
        <w:t>others</w:t>
      </w:r>
      <w:proofErr w:type="spellEnd"/>
      <w:r>
        <w:t xml:space="preserve"> </w:t>
      </w:r>
      <w:proofErr w:type="spellStart"/>
      <w:r>
        <w:t>in</w:t>
      </w:r>
      <w:proofErr w:type="spellEnd"/>
      <w:r>
        <w:t xml:space="preserve"> </w:t>
      </w:r>
      <w:proofErr w:type="spellStart"/>
      <w:r>
        <w:t>the</w:t>
      </w:r>
      <w:proofErr w:type="spellEnd"/>
      <w:r>
        <w:t xml:space="preserve"> </w:t>
      </w:r>
      <w:proofErr w:type="spellStart"/>
      <w:r>
        <w:t>same</w:t>
      </w:r>
      <w:proofErr w:type="spellEnd"/>
      <w:r>
        <w:t xml:space="preserve"> </w:t>
      </w:r>
      <w:proofErr w:type="spellStart"/>
      <w:r>
        <w:t>field</w:t>
      </w:r>
      <w:proofErr w:type="spellEnd"/>
      <w:r>
        <w:t xml:space="preserve"> </w:t>
      </w:r>
      <w:proofErr w:type="spellStart"/>
      <w:r>
        <w:t>abroad</w:t>
      </w:r>
      <w:proofErr w:type="spellEnd"/>
      <w:r>
        <w:t xml:space="preserve">, </w:t>
      </w:r>
      <w:proofErr w:type="spellStart"/>
      <w:r>
        <w:t>to</w:t>
      </w:r>
      <w:proofErr w:type="spellEnd"/>
      <w:r>
        <w:t xml:space="preserve"> </w:t>
      </w:r>
      <w:proofErr w:type="spellStart"/>
      <w:r>
        <w:t>better</w:t>
      </w:r>
      <w:proofErr w:type="spellEnd"/>
      <w:r>
        <w:t xml:space="preserve"> </w:t>
      </w:r>
      <w:proofErr w:type="spellStart"/>
      <w:r>
        <w:t>understand</w:t>
      </w:r>
      <w:proofErr w:type="spellEnd"/>
      <w:r>
        <w:t xml:space="preserve"> </w:t>
      </w:r>
      <w:proofErr w:type="spellStart"/>
      <w:r>
        <w:t>the</w:t>
      </w:r>
      <w:proofErr w:type="spellEnd"/>
      <w:r>
        <w:t xml:space="preserve"> </w:t>
      </w:r>
      <w:proofErr w:type="spellStart"/>
      <w:r>
        <w:t>markets</w:t>
      </w:r>
      <w:proofErr w:type="spellEnd"/>
      <w:r>
        <w:t xml:space="preserve"> </w:t>
      </w:r>
      <w:proofErr w:type="spellStart"/>
      <w:r>
        <w:t>of</w:t>
      </w:r>
      <w:proofErr w:type="spellEnd"/>
      <w:r>
        <w:t xml:space="preserve"> </w:t>
      </w:r>
      <w:proofErr w:type="spellStart"/>
      <w:r>
        <w:t>other</w:t>
      </w:r>
      <w:proofErr w:type="spellEnd"/>
      <w:r>
        <w:t xml:space="preserve"> </w:t>
      </w:r>
      <w:proofErr w:type="spellStart"/>
      <w:r>
        <w:t>countries</w:t>
      </w:r>
      <w:proofErr w:type="spellEnd"/>
      <w:r>
        <w:t xml:space="preserve"> </w:t>
      </w:r>
      <w:proofErr w:type="spellStart"/>
      <w:r>
        <w:t>and</w:t>
      </w:r>
      <w:proofErr w:type="spellEnd"/>
      <w:r>
        <w:t xml:space="preserve"> </w:t>
      </w:r>
      <w:proofErr w:type="spellStart"/>
      <w:r>
        <w:t>to</w:t>
      </w:r>
      <w:proofErr w:type="spellEnd"/>
      <w:r>
        <w:t xml:space="preserve"> </w:t>
      </w:r>
      <w:proofErr w:type="spellStart"/>
      <w:r>
        <w:t>develop</w:t>
      </w:r>
      <w:proofErr w:type="spellEnd"/>
      <w:r>
        <w:t xml:space="preserve"> </w:t>
      </w:r>
      <w:proofErr w:type="spellStart"/>
      <w:r>
        <w:t>national</w:t>
      </w:r>
      <w:proofErr w:type="spellEnd"/>
      <w:r>
        <w:t xml:space="preserve"> </w:t>
      </w:r>
      <w:proofErr w:type="spellStart"/>
      <w:r>
        <w:t>forecasting</w:t>
      </w:r>
      <w:proofErr w:type="spellEnd"/>
      <w:r>
        <w:t xml:space="preserve"> </w:t>
      </w:r>
      <w:proofErr w:type="spellStart"/>
      <w:r>
        <w:t>capabilities</w:t>
      </w:r>
      <w:proofErr w:type="spellEnd"/>
      <w:r>
        <w:t>.</w:t>
      </w:r>
    </w:p>
    <w:p w:rsidRPr="00BB2EAF" w:rsidR="000E4CB2" w:rsidP="000E4CB2" w:rsidRDefault="000E4CB2" w14:paraId="1DC956B0" w14:textId="77777777"/>
    <w:p w:rsidR="000B4AD2" w:rsidP="000E4CB2" w:rsidRDefault="000E4CB2" w14:paraId="1C711009" w14:textId="77777777">
      <w:proofErr w:type="spellStart"/>
      <w:r>
        <w:t>Furthermore</w:t>
      </w:r>
      <w:proofErr w:type="spellEnd"/>
      <w:r>
        <w:t xml:space="preserve">, </w:t>
      </w:r>
      <w:proofErr w:type="spellStart"/>
      <w:r>
        <w:t>they</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H2020 </w:t>
      </w:r>
      <w:proofErr w:type="spellStart"/>
      <w:r>
        <w:t>was</w:t>
      </w:r>
      <w:proofErr w:type="spellEnd"/>
      <w:r>
        <w:t xml:space="preserve"> </w:t>
      </w:r>
      <w:proofErr w:type="spellStart"/>
      <w:r>
        <w:t>more</w:t>
      </w:r>
      <w:proofErr w:type="spellEnd"/>
      <w:r>
        <w:t xml:space="preserve"> </w:t>
      </w:r>
      <w:proofErr w:type="spellStart"/>
      <w:r>
        <w:t>accessible</w:t>
      </w:r>
      <w:proofErr w:type="spellEnd"/>
      <w:r>
        <w:t xml:space="preserve">, </w:t>
      </w:r>
      <w:proofErr w:type="spellStart"/>
      <w:r>
        <w:t>simpler</w:t>
      </w:r>
      <w:proofErr w:type="spellEnd"/>
      <w:r>
        <w:t xml:space="preserve"> </w:t>
      </w:r>
      <w:proofErr w:type="spellStart"/>
      <w:r>
        <w:t>and</w:t>
      </w:r>
      <w:proofErr w:type="spellEnd"/>
      <w:r>
        <w:t xml:space="preserve"> </w:t>
      </w:r>
      <w:proofErr w:type="spellStart"/>
      <w:r>
        <w:t>had</w:t>
      </w:r>
      <w:proofErr w:type="spellEnd"/>
      <w:r>
        <w:t xml:space="preserve"> a </w:t>
      </w:r>
      <w:proofErr w:type="spellStart"/>
      <w:r>
        <w:t>lower</w:t>
      </w:r>
      <w:proofErr w:type="spellEnd"/>
      <w:r>
        <w:t xml:space="preserve"> </w:t>
      </w:r>
      <w:proofErr w:type="spellStart"/>
      <w:r>
        <w:t>administrative</w:t>
      </w:r>
      <w:proofErr w:type="spellEnd"/>
      <w:r>
        <w:t xml:space="preserve"> </w:t>
      </w:r>
      <w:proofErr w:type="spellStart"/>
      <w:r>
        <w:t>burden</w:t>
      </w:r>
      <w:proofErr w:type="spellEnd"/>
      <w:r>
        <w:t xml:space="preserve"> </w:t>
      </w:r>
      <w:proofErr w:type="spellStart"/>
      <w:r>
        <w:t>than</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they</w:t>
      </w:r>
      <w:proofErr w:type="spellEnd"/>
      <w:r>
        <w:t xml:space="preserve"> </w:t>
      </w:r>
      <w:proofErr w:type="spellStart"/>
      <w:r>
        <w:t>praised</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all</w:t>
      </w:r>
      <w:proofErr w:type="spellEnd"/>
      <w:r>
        <w:t xml:space="preserve"> </w:t>
      </w:r>
      <w:proofErr w:type="spellStart"/>
      <w:r>
        <w:t>reports</w:t>
      </w:r>
      <w:proofErr w:type="spellEnd"/>
      <w:r>
        <w:t xml:space="preserve"> </w:t>
      </w:r>
      <w:proofErr w:type="spellStart"/>
      <w:r>
        <w:t>were</w:t>
      </w:r>
      <w:proofErr w:type="spellEnd"/>
      <w:r>
        <w:t xml:space="preserve"> </w:t>
      </w:r>
      <w:proofErr w:type="spellStart"/>
      <w:r>
        <w:t>standardised</w:t>
      </w:r>
      <w:proofErr w:type="spellEnd"/>
      <w:r>
        <w:t>.</w:t>
      </w:r>
    </w:p>
    <w:p w:rsidRPr="00BB2EAF" w:rsidR="000E4CB2" w:rsidP="000E4CB2" w:rsidRDefault="000E4CB2" w14:paraId="760C68AD" w14:textId="19ACFCF5"/>
    <w:p w:rsidR="000B4AD2" w:rsidP="000E4CB2" w:rsidRDefault="000E4CB2" w14:paraId="42C82B50" w14:textId="77777777">
      <w:proofErr w:type="spellStart"/>
      <w:r>
        <w:t>However</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Latvia's</w:t>
      </w:r>
      <w:proofErr w:type="spellEnd"/>
      <w:r>
        <w:t xml:space="preserve"> </w:t>
      </w:r>
      <w:proofErr w:type="spellStart"/>
      <w:r>
        <w:t>successes</w:t>
      </w:r>
      <w:proofErr w:type="spellEnd"/>
      <w:r>
        <w:t xml:space="preserve"> </w:t>
      </w:r>
      <w:proofErr w:type="spellStart"/>
      <w:r>
        <w:t>under</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dominated</w:t>
      </w:r>
      <w:proofErr w:type="spellEnd"/>
      <w:r>
        <w:t xml:space="preserve"> </w:t>
      </w:r>
      <w:proofErr w:type="spellStart"/>
      <w:r>
        <w:t>by</w:t>
      </w:r>
      <w:proofErr w:type="spellEnd"/>
      <w:r>
        <w:t xml:space="preserve"> </w:t>
      </w:r>
      <w:proofErr w:type="spellStart"/>
      <w:r>
        <w:t>the</w:t>
      </w:r>
      <w:proofErr w:type="spellEnd"/>
      <w:r>
        <w:t xml:space="preserve"> </w:t>
      </w:r>
      <w:proofErr w:type="spellStart"/>
      <w:r>
        <w:t>two</w:t>
      </w:r>
      <w:proofErr w:type="spellEnd"/>
      <w:r>
        <w:t xml:space="preserve"> </w:t>
      </w:r>
      <w:proofErr w:type="spellStart"/>
      <w:r>
        <w:t>largest</w:t>
      </w:r>
      <w:proofErr w:type="spellEnd"/>
      <w:r>
        <w:t xml:space="preserve"> </w:t>
      </w:r>
      <w:proofErr w:type="spellStart"/>
      <w:r>
        <w:t>universities</w:t>
      </w:r>
      <w:proofErr w:type="spellEnd"/>
      <w:r>
        <w:t xml:space="preserve">. </w:t>
      </w:r>
      <w:proofErr w:type="spellStart"/>
      <w:r>
        <w:t>Aside</w:t>
      </w:r>
      <w:proofErr w:type="spellEnd"/>
      <w:r>
        <w:t xml:space="preserve"> </w:t>
      </w:r>
      <w:proofErr w:type="spellStart"/>
      <w:r>
        <w:t>from</w:t>
      </w:r>
      <w:proofErr w:type="spellEnd"/>
      <w:r>
        <w:t xml:space="preserve"> </w:t>
      </w:r>
      <w:proofErr w:type="spellStart"/>
      <w:r>
        <w:t>these</w:t>
      </w:r>
      <w:proofErr w:type="spellEnd"/>
      <w:r>
        <w:t xml:space="preserve"> </w:t>
      </w:r>
      <w:proofErr w:type="spellStart"/>
      <w:r>
        <w:t>two</w:t>
      </w:r>
      <w:proofErr w:type="spellEnd"/>
      <w:r>
        <w:t xml:space="preserve"> </w:t>
      </w:r>
      <w:proofErr w:type="spellStart"/>
      <w:r>
        <w:t>recipients</w:t>
      </w:r>
      <w:proofErr w:type="spellEnd"/>
      <w:r>
        <w:t xml:space="preserve">, </w:t>
      </w:r>
      <w:proofErr w:type="spellStart"/>
      <w:r>
        <w:t>Latvia</w:t>
      </w:r>
      <w:proofErr w:type="spellEnd"/>
      <w:r>
        <w:t xml:space="preserve"> </w:t>
      </w:r>
      <w:proofErr w:type="spellStart"/>
      <w:r>
        <w:t>had</w:t>
      </w:r>
      <w:proofErr w:type="spellEnd"/>
      <w:r>
        <w:t xml:space="preserve"> </w:t>
      </w:r>
      <w:proofErr w:type="spellStart"/>
      <w:r>
        <w:t>had</w:t>
      </w:r>
      <w:proofErr w:type="spellEnd"/>
      <w:r>
        <w:t xml:space="preserve"> a </w:t>
      </w:r>
      <w:proofErr w:type="spellStart"/>
      <w:r>
        <w:t>small</w:t>
      </w:r>
      <w:proofErr w:type="spellEnd"/>
      <w:r>
        <w:t xml:space="preserve"> </w:t>
      </w:r>
      <w:proofErr w:type="spellStart"/>
      <w:r>
        <w:t>number</w:t>
      </w:r>
      <w:proofErr w:type="spellEnd"/>
      <w:r>
        <w:t xml:space="preserve"> </w:t>
      </w:r>
      <w:proofErr w:type="spellStart"/>
      <w:r>
        <w:t>of</w:t>
      </w:r>
      <w:proofErr w:type="spellEnd"/>
      <w:r>
        <w:t xml:space="preserve"> </w:t>
      </w:r>
      <w:proofErr w:type="spellStart"/>
      <w:r>
        <w:t>projects</w:t>
      </w:r>
      <w:proofErr w:type="spellEnd"/>
      <w:r>
        <w:t xml:space="preserve"> </w:t>
      </w:r>
      <w:proofErr w:type="spellStart"/>
      <w:r>
        <w:t>and</w:t>
      </w:r>
      <w:proofErr w:type="spellEnd"/>
      <w:r>
        <w:t xml:space="preserve"> </w:t>
      </w:r>
      <w:proofErr w:type="spellStart"/>
      <w:r>
        <w:t>low</w:t>
      </w:r>
      <w:proofErr w:type="spellEnd"/>
      <w:r>
        <w:t xml:space="preserve"> </w:t>
      </w:r>
      <w:proofErr w:type="spellStart"/>
      <w:r>
        <w:t>funding</w:t>
      </w:r>
      <w:proofErr w:type="spellEnd"/>
      <w:r>
        <w:t xml:space="preserve"> </w:t>
      </w:r>
      <w:proofErr w:type="spellStart"/>
      <w:r>
        <w:t>compared</w:t>
      </w:r>
      <w:proofErr w:type="spellEnd"/>
      <w:r>
        <w:t xml:space="preserve"> </w:t>
      </w:r>
      <w:proofErr w:type="spellStart"/>
      <w:r>
        <w:t>to</w:t>
      </w:r>
      <w:proofErr w:type="spellEnd"/>
      <w:r>
        <w:t xml:space="preserve"> </w:t>
      </w:r>
      <w:proofErr w:type="spellStart"/>
      <w:r>
        <w:t>other</w:t>
      </w:r>
      <w:proofErr w:type="spellEnd"/>
      <w:r>
        <w:t xml:space="preserve"> </w:t>
      </w:r>
      <w:proofErr w:type="spellStart"/>
      <w:r>
        <w:t>Member</w:t>
      </w:r>
      <w:proofErr w:type="spellEnd"/>
      <w:r>
        <w:t xml:space="preserve"> States. </w:t>
      </w:r>
      <w:proofErr w:type="spellStart"/>
      <w:r>
        <w:t>At</w:t>
      </w:r>
      <w:proofErr w:type="spellEnd"/>
      <w:r>
        <w:t xml:space="preserve"> </w:t>
      </w:r>
      <w:proofErr w:type="spellStart"/>
      <w:r>
        <w:t>the</w:t>
      </w:r>
      <w:proofErr w:type="spellEnd"/>
      <w:r>
        <w:t xml:space="preserve"> </w:t>
      </w:r>
      <w:proofErr w:type="spellStart"/>
      <w:r>
        <w:t>same</w:t>
      </w:r>
      <w:proofErr w:type="spellEnd"/>
      <w:r>
        <w:t xml:space="preserve"> </w:t>
      </w:r>
      <w:proofErr w:type="spellStart"/>
      <w:r>
        <w:t>time</w:t>
      </w:r>
      <w:proofErr w:type="spellEnd"/>
      <w:r>
        <w:t xml:space="preserve">, </w:t>
      </w:r>
      <w:proofErr w:type="spellStart"/>
      <w:r>
        <w:t>around</w:t>
      </w:r>
      <w:proofErr w:type="spellEnd"/>
      <w:r>
        <w:t xml:space="preserve"> </w:t>
      </w:r>
      <w:proofErr w:type="spellStart"/>
      <w:r>
        <w:t>one</w:t>
      </w:r>
      <w:proofErr w:type="spellEnd"/>
      <w:r>
        <w:t xml:space="preserve"> </w:t>
      </w:r>
      <w:proofErr w:type="spellStart"/>
      <w:r>
        <w:t>quarter</w:t>
      </w:r>
      <w:proofErr w:type="spellEnd"/>
      <w:r>
        <w:t xml:space="preserve"> </w:t>
      </w:r>
      <w:proofErr w:type="spellStart"/>
      <w:r>
        <w:t>of</w:t>
      </w:r>
      <w:proofErr w:type="spellEnd"/>
      <w:r>
        <w:t xml:space="preserve"> H2020 </w:t>
      </w:r>
      <w:proofErr w:type="spellStart"/>
      <w:r>
        <w:t>projects</w:t>
      </w:r>
      <w:proofErr w:type="spellEnd"/>
      <w:r>
        <w:t xml:space="preserve"> </w:t>
      </w:r>
      <w:proofErr w:type="spellStart"/>
      <w:r>
        <w:t>in</w:t>
      </w:r>
      <w:proofErr w:type="spellEnd"/>
      <w:r>
        <w:t xml:space="preserve"> </w:t>
      </w:r>
      <w:proofErr w:type="spellStart"/>
      <w:r>
        <w:t>Latvia</w:t>
      </w:r>
      <w:proofErr w:type="spellEnd"/>
      <w:r>
        <w:t xml:space="preserve"> </w:t>
      </w:r>
      <w:proofErr w:type="spellStart"/>
      <w:r>
        <w:t>had</w:t>
      </w:r>
      <w:proofErr w:type="spellEnd"/>
      <w:r>
        <w:t xml:space="preserve"> </w:t>
      </w:r>
      <w:proofErr w:type="spellStart"/>
      <w:r>
        <w:t>been</w:t>
      </w:r>
      <w:proofErr w:type="spellEnd"/>
      <w:r>
        <w:t xml:space="preserve"> </w:t>
      </w:r>
      <w:proofErr w:type="spellStart"/>
      <w:r>
        <w:t>awarded</w:t>
      </w:r>
      <w:proofErr w:type="spellEnd"/>
      <w:r>
        <w:t xml:space="preserve"> </w:t>
      </w:r>
      <w:proofErr w:type="spellStart"/>
      <w:r>
        <w:t>to</w:t>
      </w:r>
      <w:proofErr w:type="spellEnd"/>
      <w:r>
        <w:t xml:space="preserve"> </w:t>
      </w:r>
      <w:proofErr w:type="spellStart"/>
      <w:r>
        <w:t>companies</w:t>
      </w:r>
      <w:proofErr w:type="spellEnd"/>
      <w:r>
        <w:t xml:space="preserve">, </w:t>
      </w:r>
      <w:proofErr w:type="spellStart"/>
      <w:r>
        <w:t>so</w:t>
      </w:r>
      <w:proofErr w:type="spellEnd"/>
      <w:r>
        <w:t xml:space="preserve"> </w:t>
      </w:r>
      <w:proofErr w:type="spellStart"/>
      <w:r>
        <w:t>the</w:t>
      </w:r>
      <w:proofErr w:type="spellEnd"/>
      <w:r>
        <w:t xml:space="preserve"> </w:t>
      </w:r>
      <w:proofErr w:type="spellStart"/>
      <w:r>
        <w:t>employers</w:t>
      </w:r>
      <w:proofErr w:type="spellEnd"/>
      <w:r>
        <w:t xml:space="preserve">' </w:t>
      </w:r>
      <w:proofErr w:type="spellStart"/>
      <w:r>
        <w:t>confederation</w:t>
      </w:r>
      <w:proofErr w:type="spellEnd"/>
      <w:r>
        <w:t xml:space="preserve"> </w:t>
      </w:r>
      <w:proofErr w:type="spellStart"/>
      <w:r>
        <w:t>considered</w:t>
      </w:r>
      <w:proofErr w:type="spellEnd"/>
      <w:r>
        <w:t xml:space="preserve"> </w:t>
      </w:r>
      <w:proofErr w:type="spellStart"/>
      <w:r>
        <w:t>that</w:t>
      </w:r>
      <w:proofErr w:type="spellEnd"/>
      <w:r>
        <w:t xml:space="preserve"> </w:t>
      </w:r>
      <w:proofErr w:type="spellStart"/>
      <w:r>
        <w:t>Latvian</w:t>
      </w:r>
      <w:proofErr w:type="spellEnd"/>
      <w:r>
        <w:t xml:space="preserve"> </w:t>
      </w:r>
      <w:proofErr w:type="spellStart"/>
      <w:r>
        <w:t>companies</w:t>
      </w:r>
      <w:proofErr w:type="spellEnd"/>
      <w:r>
        <w:t xml:space="preserve"> </w:t>
      </w:r>
      <w:proofErr w:type="spellStart"/>
      <w:r>
        <w:t>had</w:t>
      </w:r>
      <w:proofErr w:type="spellEnd"/>
      <w:r>
        <w:t xml:space="preserve"> </w:t>
      </w:r>
      <w:proofErr w:type="spellStart"/>
      <w:r>
        <w:t>been</w:t>
      </w:r>
      <w:proofErr w:type="spellEnd"/>
      <w:r>
        <w:t xml:space="preserve"> </w:t>
      </w:r>
      <w:proofErr w:type="spellStart"/>
      <w:r>
        <w:t>very</w:t>
      </w:r>
      <w:proofErr w:type="spellEnd"/>
      <w:r>
        <w:t xml:space="preserve"> </w:t>
      </w:r>
      <w:proofErr w:type="spellStart"/>
      <w:r>
        <w:t>successful</w:t>
      </w:r>
      <w:proofErr w:type="spellEnd"/>
      <w:r>
        <w:t xml:space="preserve"> </w:t>
      </w:r>
      <w:proofErr w:type="spellStart"/>
      <w:r>
        <w:t>under</w:t>
      </w:r>
      <w:proofErr w:type="spellEnd"/>
      <w:r>
        <w:t xml:space="preserve"> H2020.</w:t>
      </w:r>
    </w:p>
    <w:p w:rsidRPr="00BB2EAF" w:rsidR="000E4CB2" w:rsidP="000E4CB2" w:rsidRDefault="000E4CB2" w14:paraId="312876FC" w14:textId="3880DDC2"/>
    <w:p w:rsidRPr="00BB2EAF" w:rsidR="000E4CB2" w:rsidP="000E4CB2" w:rsidRDefault="000E4CB2" w14:paraId="786980B4" w14:textId="77777777">
      <w:proofErr w:type="spellStart"/>
      <w:r>
        <w:t>Finally</w:t>
      </w:r>
      <w:proofErr w:type="spellEnd"/>
      <w:r>
        <w:t xml:space="preserve">, </w:t>
      </w:r>
      <w:proofErr w:type="spellStart"/>
      <w:r>
        <w:t>the</w:t>
      </w:r>
      <w:proofErr w:type="spellEnd"/>
      <w:r>
        <w:t xml:space="preserve"> </w:t>
      </w:r>
      <w:proofErr w:type="spellStart"/>
      <w:r>
        <w:t>representatives</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expressed</w:t>
      </w:r>
      <w:proofErr w:type="spellEnd"/>
      <w:r>
        <w:t xml:space="preserve"> </w:t>
      </w:r>
      <w:proofErr w:type="spellStart"/>
      <w:r>
        <w:t>the</w:t>
      </w:r>
      <w:proofErr w:type="spellEnd"/>
      <w:r>
        <w:t xml:space="preserve"> </w:t>
      </w:r>
      <w:proofErr w:type="spellStart"/>
      <w:r>
        <w:t>view</w:t>
      </w:r>
      <w:proofErr w:type="spellEnd"/>
      <w:r>
        <w:t xml:space="preserve"> </w:t>
      </w:r>
      <w:proofErr w:type="spellStart"/>
      <w:r>
        <w:t>that</w:t>
      </w:r>
      <w:proofErr w:type="spellEnd"/>
      <w:r>
        <w:t xml:space="preserve">, </w:t>
      </w:r>
      <w:proofErr w:type="spellStart"/>
      <w:r>
        <w:t>considering</w:t>
      </w:r>
      <w:proofErr w:type="spellEnd"/>
      <w:r>
        <w:t xml:space="preserve"> </w:t>
      </w:r>
      <w:proofErr w:type="spellStart"/>
      <w:r>
        <w:t>the</w:t>
      </w:r>
      <w:proofErr w:type="spellEnd"/>
      <w:r>
        <w:t xml:space="preserve"> </w:t>
      </w:r>
      <w:proofErr w:type="spellStart"/>
      <w:r>
        <w:t>size</w:t>
      </w:r>
      <w:proofErr w:type="spellEnd"/>
      <w:r>
        <w:t xml:space="preserve"> </w:t>
      </w:r>
      <w:proofErr w:type="spellStart"/>
      <w:r>
        <w:t>of</w:t>
      </w:r>
      <w:proofErr w:type="spellEnd"/>
      <w:r>
        <w:t xml:space="preserve"> </w:t>
      </w:r>
      <w:proofErr w:type="spellStart"/>
      <w:r>
        <w:t>the</w:t>
      </w:r>
      <w:proofErr w:type="spellEnd"/>
      <w:r>
        <w:t xml:space="preserve"> </w:t>
      </w:r>
      <w:proofErr w:type="spellStart"/>
      <w:r>
        <w:t>county</w:t>
      </w:r>
      <w:proofErr w:type="spellEnd"/>
      <w:r>
        <w:t xml:space="preserve">, </w:t>
      </w:r>
      <w:proofErr w:type="spellStart"/>
      <w:r>
        <w:t>its</w:t>
      </w:r>
      <w:proofErr w:type="spellEnd"/>
      <w:r>
        <w:t xml:space="preserve"> </w:t>
      </w:r>
      <w:proofErr w:type="spellStart"/>
      <w:r>
        <w:t>research</w:t>
      </w:r>
      <w:proofErr w:type="spellEnd"/>
      <w:r>
        <w:t xml:space="preserve"> </w:t>
      </w:r>
      <w:proofErr w:type="spellStart"/>
      <w:r>
        <w:t>capacity</w:t>
      </w:r>
      <w:proofErr w:type="spellEnd"/>
      <w:r>
        <w:t xml:space="preserve"> </w:t>
      </w:r>
      <w:proofErr w:type="spellStart"/>
      <w:r>
        <w:t>and</w:t>
      </w:r>
      <w:proofErr w:type="spellEnd"/>
      <w:r>
        <w:t xml:space="preserve"> </w:t>
      </w:r>
      <w:proofErr w:type="spellStart"/>
      <w:r>
        <w:t>the</w:t>
      </w:r>
      <w:proofErr w:type="spellEnd"/>
      <w:r>
        <w:t xml:space="preserve"> </w:t>
      </w:r>
      <w:proofErr w:type="spellStart"/>
      <w:r>
        <w:t>population</w:t>
      </w:r>
      <w:proofErr w:type="spellEnd"/>
      <w:r>
        <w:t xml:space="preserve">, </w:t>
      </w:r>
      <w:proofErr w:type="spellStart"/>
      <w:r>
        <w:t>Latvia</w:t>
      </w:r>
      <w:proofErr w:type="spellEnd"/>
      <w:r>
        <w:t xml:space="preserve"> </w:t>
      </w:r>
      <w:proofErr w:type="spellStart"/>
      <w:r>
        <w:t>saw</w:t>
      </w:r>
      <w:proofErr w:type="spellEnd"/>
      <w:r>
        <w:t xml:space="preserve"> </w:t>
      </w:r>
      <w:proofErr w:type="spellStart"/>
      <w:r>
        <w:t>itself</w:t>
      </w:r>
      <w:proofErr w:type="spellEnd"/>
      <w:r>
        <w:t xml:space="preserve"> </w:t>
      </w:r>
      <w:proofErr w:type="spellStart"/>
      <w:r>
        <w:t>as</w:t>
      </w:r>
      <w:proofErr w:type="spellEnd"/>
      <w:r>
        <w:t xml:space="preserve"> a </w:t>
      </w:r>
      <w:proofErr w:type="spellStart"/>
      <w:r>
        <w:t>well-performing</w:t>
      </w:r>
      <w:proofErr w:type="spellEnd"/>
      <w:r>
        <w:t xml:space="preserve"> </w:t>
      </w:r>
      <w:proofErr w:type="spellStart"/>
      <w:r>
        <w:t>country</w:t>
      </w:r>
      <w:proofErr w:type="spellEnd"/>
      <w:r>
        <w:t xml:space="preserve">. </w:t>
      </w:r>
      <w:proofErr w:type="spellStart"/>
      <w:r>
        <w:t>Furthermore</w:t>
      </w:r>
      <w:proofErr w:type="spellEnd"/>
      <w:r>
        <w:t xml:space="preserve">, </w:t>
      </w:r>
      <w:proofErr w:type="spellStart"/>
      <w:r>
        <w:t>they</w:t>
      </w:r>
      <w:proofErr w:type="spellEnd"/>
      <w:r>
        <w:t xml:space="preserve"> </w:t>
      </w:r>
      <w:proofErr w:type="spellStart"/>
      <w:r>
        <w:t>stressed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a </w:t>
      </w:r>
      <w:proofErr w:type="spellStart"/>
      <w:r>
        <w:t>very</w:t>
      </w:r>
      <w:proofErr w:type="spellEnd"/>
      <w:r>
        <w:t xml:space="preserve"> </w:t>
      </w:r>
      <w:proofErr w:type="spellStart"/>
      <w:r>
        <w:t>important</w:t>
      </w:r>
      <w:proofErr w:type="spellEnd"/>
      <w:r>
        <w:t xml:space="preserve"> </w:t>
      </w:r>
      <w:proofErr w:type="spellStart"/>
      <w:r>
        <w:t>programme</w:t>
      </w:r>
      <w:proofErr w:type="spellEnd"/>
      <w:r>
        <w:t xml:space="preserve"> </w:t>
      </w:r>
      <w:proofErr w:type="spellStart"/>
      <w:r>
        <w:t>for</w:t>
      </w:r>
      <w:proofErr w:type="spellEnd"/>
      <w:r>
        <w:t xml:space="preserve"> </w:t>
      </w:r>
      <w:proofErr w:type="spellStart"/>
      <w:r>
        <w:t>Latvia</w:t>
      </w:r>
      <w:proofErr w:type="spellEnd"/>
      <w:r>
        <w:t xml:space="preserve">, </w:t>
      </w:r>
      <w:proofErr w:type="spellStart"/>
      <w:r>
        <w:t>for</w:t>
      </w:r>
      <w:proofErr w:type="spellEnd"/>
      <w:r>
        <w:t xml:space="preserve"> </w:t>
      </w:r>
      <w:proofErr w:type="spellStart"/>
      <w:r>
        <w:t>developing</w:t>
      </w:r>
      <w:proofErr w:type="spellEnd"/>
      <w:r>
        <w:t xml:space="preserve"> </w:t>
      </w:r>
      <w:proofErr w:type="spellStart"/>
      <w:r>
        <w:t>the</w:t>
      </w:r>
      <w:proofErr w:type="spellEnd"/>
      <w:r>
        <w:t xml:space="preserve"> </w:t>
      </w:r>
      <w:proofErr w:type="spellStart"/>
      <w:r>
        <w:t>Latvian</w:t>
      </w:r>
      <w:proofErr w:type="spellEnd"/>
      <w:r>
        <w:t xml:space="preserve"> </w:t>
      </w:r>
      <w:proofErr w:type="spellStart"/>
      <w:r>
        <w:t>research</w:t>
      </w:r>
      <w:proofErr w:type="spellEnd"/>
      <w:r>
        <w:t xml:space="preserve"> </w:t>
      </w:r>
      <w:proofErr w:type="spellStart"/>
      <w:r>
        <w:t>system</w:t>
      </w:r>
      <w:proofErr w:type="spellEnd"/>
      <w:r>
        <w:t xml:space="preserve"> </w:t>
      </w:r>
      <w:proofErr w:type="spellStart"/>
      <w:r>
        <w:t>and</w:t>
      </w:r>
      <w:proofErr w:type="spellEnd"/>
      <w:r>
        <w:t xml:space="preserve"> </w:t>
      </w:r>
      <w:proofErr w:type="spellStart"/>
      <w:r>
        <w:t>for</w:t>
      </w:r>
      <w:proofErr w:type="spellEnd"/>
      <w:r>
        <w:t xml:space="preserve"> </w:t>
      </w:r>
      <w:proofErr w:type="spellStart"/>
      <w:r>
        <w:t>improving</w:t>
      </w:r>
      <w:proofErr w:type="spellEnd"/>
      <w:r>
        <w:t xml:space="preserve"> </w:t>
      </w:r>
      <w:proofErr w:type="spellStart"/>
      <w:r>
        <w:t>integration</w:t>
      </w:r>
      <w:proofErr w:type="spellEnd"/>
      <w:r>
        <w:t xml:space="preserve"> </w:t>
      </w:r>
      <w:proofErr w:type="spellStart"/>
      <w:r>
        <w:t>into</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Research</w:t>
      </w:r>
      <w:proofErr w:type="spellEnd"/>
      <w:r>
        <w:t xml:space="preserve"> </w:t>
      </w:r>
      <w:proofErr w:type="spellStart"/>
      <w:r>
        <w:t>Area</w:t>
      </w:r>
      <w:proofErr w:type="spellEnd"/>
      <w:r>
        <w:t>.</w:t>
      </w:r>
    </w:p>
    <w:p w:rsidRPr="00BB2EAF" w:rsidR="000E4CB2" w:rsidP="000E4CB2" w:rsidRDefault="000E4CB2" w14:paraId="027B6D75" w14:textId="77777777"/>
    <w:p w:rsidRPr="00BB2EAF" w:rsidR="000E4CB2" w:rsidP="000E4CB2" w:rsidRDefault="000E4CB2" w14:paraId="5422E2EA" w14:textId="5DD9BE51">
      <w:proofErr w:type="spellStart"/>
      <w:r>
        <w:rPr>
          <w:b/>
        </w:rPr>
        <w:t>Portuguese</w:t>
      </w:r>
      <w:proofErr w:type="spellEnd"/>
      <w:r>
        <w:t xml:space="preserve"> </w:t>
      </w:r>
      <w:proofErr w:type="spellStart"/>
      <w:r>
        <w:t>stakeholders</w:t>
      </w:r>
      <w:proofErr w:type="spellEnd"/>
      <w:r>
        <w:t xml:space="preserve"> </w:t>
      </w:r>
      <w:proofErr w:type="spellStart"/>
      <w:r>
        <w:t>from</w:t>
      </w:r>
      <w:proofErr w:type="spellEnd"/>
      <w:r>
        <w:t xml:space="preserve"> </w:t>
      </w:r>
      <w:proofErr w:type="spellStart"/>
      <w:r>
        <w:t>academia</w:t>
      </w:r>
      <w:proofErr w:type="spellEnd"/>
      <w:r>
        <w:t xml:space="preserve"> </w:t>
      </w:r>
      <w:proofErr w:type="spellStart"/>
      <w:r>
        <w:t>noted</w:t>
      </w:r>
      <w:proofErr w:type="spellEnd"/>
      <w:r>
        <w:t xml:space="preserve"> </w:t>
      </w:r>
      <w:proofErr w:type="spellStart"/>
      <w:r>
        <w:t>that</w:t>
      </w:r>
      <w:proofErr w:type="spellEnd"/>
      <w:r>
        <w:t xml:space="preserve"> H2020, </w:t>
      </w:r>
      <w:proofErr w:type="spellStart"/>
      <w:r>
        <w:t>by</w:t>
      </w:r>
      <w:proofErr w:type="spellEnd"/>
      <w:r>
        <w:t xml:space="preserve"> </w:t>
      </w:r>
      <w:proofErr w:type="spellStart"/>
      <w:r>
        <w:t>enabling</w:t>
      </w:r>
      <w:proofErr w:type="spellEnd"/>
      <w:r>
        <w:t xml:space="preserve"> </w:t>
      </w:r>
      <w:proofErr w:type="spellStart"/>
      <w:r>
        <w:t>research</w:t>
      </w:r>
      <w:proofErr w:type="spellEnd"/>
      <w:r>
        <w:t xml:space="preserve"> </w:t>
      </w:r>
      <w:proofErr w:type="spellStart"/>
      <w:r>
        <w:t>in</w:t>
      </w:r>
      <w:proofErr w:type="spellEnd"/>
      <w:r>
        <w:t xml:space="preserve"> </w:t>
      </w:r>
      <w:proofErr w:type="spellStart"/>
      <w:r>
        <w:t>areas</w:t>
      </w:r>
      <w:proofErr w:type="spellEnd"/>
      <w:r>
        <w:t xml:space="preserve"> </w:t>
      </w:r>
      <w:proofErr w:type="spellStart"/>
      <w:r>
        <w:t>with</w:t>
      </w:r>
      <w:proofErr w:type="spellEnd"/>
      <w:r>
        <w:t xml:space="preserve"> </w:t>
      </w:r>
      <w:proofErr w:type="spellStart"/>
      <w:r>
        <w:t>considerable</w:t>
      </w:r>
      <w:proofErr w:type="spellEnd"/>
      <w:r>
        <w:t xml:space="preserve"> </w:t>
      </w:r>
      <w:proofErr w:type="spellStart"/>
      <w:r>
        <w:t>potential</w:t>
      </w:r>
      <w:proofErr w:type="spellEnd"/>
      <w:r>
        <w:t xml:space="preserve"> (</w:t>
      </w:r>
      <w:proofErr w:type="spellStart"/>
      <w:r>
        <w:t>such</w:t>
      </w:r>
      <w:proofErr w:type="spellEnd"/>
      <w:r>
        <w:t xml:space="preserve"> </w:t>
      </w:r>
      <w:proofErr w:type="spellStart"/>
      <w:r>
        <w:t>as</w:t>
      </w:r>
      <w:proofErr w:type="spellEnd"/>
      <w:r>
        <w:t xml:space="preserve"> </w:t>
      </w:r>
      <w:proofErr w:type="spellStart"/>
      <w:r>
        <w:t>health</w:t>
      </w:r>
      <w:proofErr w:type="spellEnd"/>
      <w:r>
        <w:t xml:space="preserve"> </w:t>
      </w:r>
      <w:proofErr w:type="spellStart"/>
      <w:r>
        <w:t>and</w:t>
      </w:r>
      <w:proofErr w:type="spellEnd"/>
      <w:r>
        <w:t xml:space="preserve"> </w:t>
      </w:r>
      <w:proofErr w:type="spellStart"/>
      <w:r>
        <w:t>pharmaceuticals</w:t>
      </w:r>
      <w:proofErr w:type="spellEnd"/>
      <w:r>
        <w:t xml:space="preserve">), </w:t>
      </w:r>
      <w:proofErr w:type="spellStart"/>
      <w:r>
        <w:t>had</w:t>
      </w:r>
      <w:proofErr w:type="spellEnd"/>
      <w:r>
        <w:t xml:space="preserve"> </w:t>
      </w:r>
      <w:proofErr w:type="spellStart"/>
      <w:r>
        <w:t>been</w:t>
      </w:r>
      <w:proofErr w:type="spellEnd"/>
      <w:r>
        <w:t xml:space="preserve"> </w:t>
      </w:r>
      <w:proofErr w:type="spellStart"/>
      <w:r>
        <w:t>instrumental</w:t>
      </w:r>
      <w:proofErr w:type="spellEnd"/>
      <w:r>
        <w:t xml:space="preserve"> </w:t>
      </w:r>
      <w:proofErr w:type="spellStart"/>
      <w:r>
        <w:t>in</w:t>
      </w:r>
      <w:proofErr w:type="spellEnd"/>
      <w:r>
        <w:t xml:space="preserve"> </w:t>
      </w:r>
      <w:proofErr w:type="spellStart"/>
      <w:r>
        <w:t>promoting</w:t>
      </w:r>
      <w:proofErr w:type="spellEnd"/>
      <w:r>
        <w:t xml:space="preserve"> </w:t>
      </w:r>
      <w:proofErr w:type="spellStart"/>
      <w:r>
        <w:t>research</w:t>
      </w:r>
      <w:proofErr w:type="spellEnd"/>
      <w:r>
        <w:t xml:space="preserve"> </w:t>
      </w:r>
      <w:proofErr w:type="spellStart"/>
      <w:r>
        <w:t>that</w:t>
      </w:r>
      <w:proofErr w:type="spellEnd"/>
      <w:r>
        <w:t xml:space="preserve"> </w:t>
      </w:r>
      <w:proofErr w:type="spellStart"/>
      <w:r>
        <w:t>had</w:t>
      </w:r>
      <w:proofErr w:type="spellEnd"/>
      <w:r>
        <w:t xml:space="preserve"> </w:t>
      </w:r>
      <w:proofErr w:type="spellStart"/>
      <w:r>
        <w:t>eventually</w:t>
      </w:r>
      <w:proofErr w:type="spellEnd"/>
      <w:r>
        <w:t xml:space="preserve"> </w:t>
      </w:r>
      <w:proofErr w:type="spellStart"/>
      <w:r>
        <w:t>been</w:t>
      </w:r>
      <w:proofErr w:type="spellEnd"/>
      <w:r>
        <w:t xml:space="preserve"> </w:t>
      </w:r>
      <w:proofErr w:type="spellStart"/>
      <w:r>
        <w:t>taken</w:t>
      </w:r>
      <w:proofErr w:type="spellEnd"/>
      <w:r>
        <w:t xml:space="preserve"> </w:t>
      </w:r>
      <w:proofErr w:type="spellStart"/>
      <w:r>
        <w:t>up</w:t>
      </w:r>
      <w:proofErr w:type="spellEnd"/>
      <w:r>
        <w:t xml:space="preserve"> </w:t>
      </w:r>
      <w:proofErr w:type="spellStart"/>
      <w:r>
        <w:t>by</w:t>
      </w:r>
      <w:proofErr w:type="spellEnd"/>
      <w:r>
        <w:t xml:space="preserve"> </w:t>
      </w:r>
      <w:proofErr w:type="spellStart"/>
      <w:r>
        <w:t>private</w:t>
      </w:r>
      <w:proofErr w:type="spellEnd"/>
      <w:r>
        <w:t xml:space="preserve"> </w:t>
      </w:r>
      <w:proofErr w:type="spellStart"/>
      <w:r>
        <w:t>companies</w:t>
      </w:r>
      <w:proofErr w:type="spellEnd"/>
      <w:r>
        <w:t xml:space="preserve">. </w:t>
      </w:r>
      <w:proofErr w:type="spellStart"/>
      <w:r>
        <w:t>They</w:t>
      </w:r>
      <w:proofErr w:type="spellEnd"/>
      <w:r>
        <w:t xml:space="preserve"> </w:t>
      </w:r>
      <w:proofErr w:type="spellStart"/>
      <w:r>
        <w:t>also</w:t>
      </w:r>
      <w:proofErr w:type="spellEnd"/>
      <w:r>
        <w:t xml:space="preserve"> </w:t>
      </w:r>
      <w:proofErr w:type="spellStart"/>
      <w:r>
        <w:t>praised</w:t>
      </w:r>
      <w:proofErr w:type="spellEnd"/>
      <w:r>
        <w:t xml:space="preserve"> </w:t>
      </w:r>
      <w:proofErr w:type="spellStart"/>
      <w:r>
        <w:t>the</w:t>
      </w:r>
      <w:proofErr w:type="spellEnd"/>
      <w:r>
        <w:t xml:space="preserve"> H2020 </w:t>
      </w:r>
      <w:proofErr w:type="spellStart"/>
      <w:r>
        <w:t>selection</w:t>
      </w:r>
      <w:proofErr w:type="spellEnd"/>
      <w:r>
        <w:t xml:space="preserve"> </w:t>
      </w:r>
      <w:proofErr w:type="spellStart"/>
      <w:r>
        <w:t>and</w:t>
      </w:r>
      <w:proofErr w:type="spellEnd"/>
      <w:r>
        <w:t xml:space="preserve"> </w:t>
      </w:r>
      <w:proofErr w:type="spellStart"/>
      <w:r>
        <w:t>reporting</w:t>
      </w:r>
      <w:proofErr w:type="spellEnd"/>
      <w:r>
        <w:t xml:space="preserve"> </w:t>
      </w:r>
      <w:proofErr w:type="spellStart"/>
      <w:r>
        <w:t>processes</w:t>
      </w:r>
      <w:proofErr w:type="spellEnd"/>
      <w:r>
        <w:t xml:space="preserve">, </w:t>
      </w:r>
      <w:proofErr w:type="spellStart"/>
      <w:r>
        <w:t>believing</w:t>
      </w:r>
      <w:proofErr w:type="spellEnd"/>
      <w:r>
        <w:t xml:space="preserve"> </w:t>
      </w:r>
      <w:proofErr w:type="spellStart"/>
      <w:r>
        <w:t>it</w:t>
      </w:r>
      <w:proofErr w:type="spellEnd"/>
      <w:r>
        <w:t xml:space="preserve"> </w:t>
      </w:r>
      <w:proofErr w:type="spellStart"/>
      <w:r>
        <w:t>perfectly</w:t>
      </w:r>
      <w:proofErr w:type="spellEnd"/>
      <w:r>
        <w:t xml:space="preserve"> </w:t>
      </w:r>
      <w:proofErr w:type="spellStart"/>
      <w:r>
        <w:t>balanced</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business</w:t>
      </w:r>
      <w:proofErr w:type="spellEnd"/>
      <w:r>
        <w:t xml:space="preserve"> </w:t>
      </w:r>
      <w:proofErr w:type="spellStart"/>
      <w:r>
        <w:t>representatives</w:t>
      </w:r>
      <w:proofErr w:type="spellEnd"/>
      <w:r>
        <w:t xml:space="preserve"> </w:t>
      </w:r>
      <w:proofErr w:type="spellStart"/>
      <w:r>
        <w:t>noted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had</w:t>
      </w:r>
      <w:proofErr w:type="spellEnd"/>
      <w:r>
        <w:t xml:space="preserve"> </w:t>
      </w:r>
      <w:proofErr w:type="spellStart"/>
      <w:r>
        <w:t>much</w:t>
      </w:r>
      <w:proofErr w:type="spellEnd"/>
      <w:r>
        <w:t xml:space="preserve"> </w:t>
      </w:r>
      <w:proofErr w:type="spellStart"/>
      <w:r>
        <w:t>less</w:t>
      </w:r>
      <w:proofErr w:type="spellEnd"/>
      <w:r>
        <w:t xml:space="preserve"> </w:t>
      </w:r>
      <w:proofErr w:type="spellStart"/>
      <w:r>
        <w:t>bureaucracy</w:t>
      </w:r>
      <w:proofErr w:type="spellEnd"/>
      <w:r>
        <w:t xml:space="preserve"> </w:t>
      </w:r>
      <w:proofErr w:type="spellStart"/>
      <w:r>
        <w:t>than</w:t>
      </w:r>
      <w:proofErr w:type="spellEnd"/>
      <w:r>
        <w:t xml:space="preserve"> </w:t>
      </w:r>
      <w:proofErr w:type="spellStart"/>
      <w:r>
        <w:t>national</w:t>
      </w:r>
      <w:proofErr w:type="spellEnd"/>
      <w:r>
        <w:t xml:space="preserve"> </w:t>
      </w:r>
      <w:proofErr w:type="spellStart"/>
      <w:r>
        <w:t>programmes</w:t>
      </w:r>
      <w:proofErr w:type="spellEnd"/>
      <w:r>
        <w:t xml:space="preserve">, </w:t>
      </w:r>
      <w:proofErr w:type="spellStart"/>
      <w:r>
        <w:t>making</w:t>
      </w:r>
      <w:proofErr w:type="spellEnd"/>
      <w:r>
        <w:t xml:space="preserve"> </w:t>
      </w:r>
      <w:proofErr w:type="spellStart"/>
      <w:r>
        <w:t>it</w:t>
      </w:r>
      <w:proofErr w:type="spellEnd"/>
      <w:r>
        <w:t xml:space="preserve"> </w:t>
      </w:r>
      <w:proofErr w:type="spellStart"/>
      <w:r>
        <w:t>very</w:t>
      </w:r>
      <w:proofErr w:type="spellEnd"/>
      <w:r>
        <w:t xml:space="preserve"> </w:t>
      </w:r>
      <w:proofErr w:type="spellStart"/>
      <w:r>
        <w:t>attractive</w:t>
      </w:r>
      <w:proofErr w:type="spellEnd"/>
      <w:r>
        <w:t xml:space="preserve">; </w:t>
      </w:r>
      <w:proofErr w:type="spellStart"/>
      <w:r>
        <w:t>it</w:t>
      </w:r>
      <w:proofErr w:type="spellEnd"/>
      <w:r>
        <w:t xml:space="preserve"> </w:t>
      </w:r>
      <w:proofErr w:type="spellStart"/>
      <w:r>
        <w:t>had</w:t>
      </w:r>
      <w:proofErr w:type="spellEnd"/>
      <w:r>
        <w:t xml:space="preserve"> </w:t>
      </w:r>
      <w:proofErr w:type="spellStart"/>
      <w:r>
        <w:t>focused</w:t>
      </w:r>
      <w:proofErr w:type="spellEnd"/>
      <w:r>
        <w:t xml:space="preserve"> </w:t>
      </w:r>
      <w:proofErr w:type="spellStart"/>
      <w:r>
        <w:t>less</w:t>
      </w:r>
      <w:proofErr w:type="spellEnd"/>
      <w:r>
        <w:t xml:space="preserve"> </w:t>
      </w:r>
      <w:proofErr w:type="spellStart"/>
      <w:r>
        <w:t>on</w:t>
      </w:r>
      <w:proofErr w:type="spellEnd"/>
      <w:r>
        <w:t xml:space="preserve"> </w:t>
      </w:r>
      <w:proofErr w:type="spellStart"/>
      <w:r>
        <w:t>the</w:t>
      </w:r>
      <w:proofErr w:type="spellEnd"/>
      <w:r>
        <w:t xml:space="preserve"> </w:t>
      </w:r>
      <w:proofErr w:type="spellStart"/>
      <w:r>
        <w:t>paper</w:t>
      </w:r>
      <w:proofErr w:type="spellEnd"/>
      <w:r>
        <w:t xml:space="preserve"> </w:t>
      </w:r>
      <w:proofErr w:type="spellStart"/>
      <w:r>
        <w:t>trail</w:t>
      </w:r>
      <w:proofErr w:type="spellEnd"/>
      <w:r>
        <w:t xml:space="preserve"> </w:t>
      </w:r>
      <w:proofErr w:type="spellStart"/>
      <w:r>
        <w:t>and</w:t>
      </w:r>
      <w:proofErr w:type="spellEnd"/>
      <w:r>
        <w:t xml:space="preserve"> </w:t>
      </w:r>
      <w:proofErr w:type="spellStart"/>
      <w:r>
        <w:t>more</w:t>
      </w:r>
      <w:proofErr w:type="spellEnd"/>
      <w:r>
        <w:t xml:space="preserve"> </w:t>
      </w:r>
      <w:proofErr w:type="spellStart"/>
      <w:r>
        <w:t>on</w:t>
      </w:r>
      <w:proofErr w:type="spellEnd"/>
      <w:r>
        <w:t xml:space="preserve"> </w:t>
      </w:r>
      <w:proofErr w:type="spellStart"/>
      <w:r>
        <w:t>results</w:t>
      </w:r>
      <w:proofErr w:type="spellEnd"/>
      <w:r>
        <w:t>.</w:t>
      </w:r>
    </w:p>
    <w:p w:rsidRPr="00BB2EAF" w:rsidR="000E4CB2" w:rsidP="000E4CB2" w:rsidRDefault="000E4CB2" w14:paraId="59681ACD" w14:textId="77777777"/>
    <w:p w:rsidRPr="00BB2EAF" w:rsidR="000E4CB2" w:rsidP="000E4CB2" w:rsidRDefault="000E4CB2" w14:paraId="09D91B9E" w14:textId="77777777">
      <w:proofErr w:type="spellStart"/>
      <w:r>
        <w:lastRenderedPageBreak/>
        <w:t>However</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representatives</w:t>
      </w:r>
      <w:proofErr w:type="spellEnd"/>
      <w:r>
        <w:t xml:space="preserve"> </w:t>
      </w:r>
      <w:proofErr w:type="spellStart"/>
      <w:r>
        <w:t>from</w:t>
      </w:r>
      <w:proofErr w:type="spellEnd"/>
      <w:r>
        <w:t xml:space="preserve"> </w:t>
      </w:r>
      <w:proofErr w:type="spellStart"/>
      <w:r>
        <w:t>academia</w:t>
      </w:r>
      <w:proofErr w:type="spellEnd"/>
      <w:r>
        <w:t xml:space="preserve"> </w:t>
      </w:r>
      <w:proofErr w:type="spellStart"/>
      <w:r>
        <w:t>emphasised</w:t>
      </w:r>
      <w:proofErr w:type="spellEnd"/>
      <w:r>
        <w:t xml:space="preserve"> </w:t>
      </w:r>
      <w:proofErr w:type="spellStart"/>
      <w:r>
        <w:t>that</w:t>
      </w:r>
      <w:proofErr w:type="spellEnd"/>
      <w:r>
        <w:t xml:space="preserve"> H2020's </w:t>
      </w:r>
      <w:proofErr w:type="spellStart"/>
      <w:r>
        <w:t>effectiveness</w:t>
      </w:r>
      <w:proofErr w:type="spellEnd"/>
      <w:r>
        <w:t xml:space="preserve"> </w:t>
      </w:r>
      <w:proofErr w:type="spellStart"/>
      <w:r>
        <w:t>in</w:t>
      </w:r>
      <w:proofErr w:type="spellEnd"/>
      <w:r>
        <w:t xml:space="preserve"> </w:t>
      </w:r>
      <w:proofErr w:type="spellStart"/>
      <w:r>
        <w:t>Portugal</w:t>
      </w:r>
      <w:proofErr w:type="spellEnd"/>
      <w:r>
        <w:t xml:space="preserve"> </w:t>
      </w:r>
      <w:proofErr w:type="spellStart"/>
      <w:r>
        <w:t>had</w:t>
      </w:r>
      <w:proofErr w:type="spellEnd"/>
      <w:r>
        <w:t xml:space="preserve"> </w:t>
      </w:r>
      <w:proofErr w:type="spellStart"/>
      <w:r>
        <w:t>been</w:t>
      </w:r>
      <w:proofErr w:type="spellEnd"/>
      <w:r>
        <w:t xml:space="preserve"> </w:t>
      </w:r>
      <w:proofErr w:type="spellStart"/>
      <w:r>
        <w:t>affected</w:t>
      </w:r>
      <w:proofErr w:type="spellEnd"/>
      <w:r>
        <w:t xml:space="preserve"> </w:t>
      </w:r>
      <w:proofErr w:type="spellStart"/>
      <w:r>
        <w:t>by</w:t>
      </w:r>
      <w:proofErr w:type="spellEnd"/>
      <w:r>
        <w:t xml:space="preserve"> </w:t>
      </w:r>
      <w:proofErr w:type="spellStart"/>
      <w:r>
        <w:t>the</w:t>
      </w:r>
      <w:proofErr w:type="spellEnd"/>
      <w:r>
        <w:t xml:space="preserve"> </w:t>
      </w:r>
      <w:proofErr w:type="spellStart"/>
      <w:r>
        <w:t>lack</w:t>
      </w:r>
      <w:proofErr w:type="spellEnd"/>
      <w:r>
        <w:t xml:space="preserve"> </w:t>
      </w:r>
      <w:proofErr w:type="spellStart"/>
      <w:r>
        <w:t>of</w:t>
      </w:r>
      <w:proofErr w:type="spellEnd"/>
      <w:r>
        <w:t xml:space="preserve"> </w:t>
      </w:r>
      <w:proofErr w:type="spellStart"/>
      <w:r>
        <w:t>scale</w:t>
      </w:r>
      <w:proofErr w:type="spellEnd"/>
      <w:r>
        <w:t xml:space="preserve"> (</w:t>
      </w:r>
      <w:proofErr w:type="spellStart"/>
      <w:r>
        <w:t>many</w:t>
      </w:r>
      <w:proofErr w:type="spellEnd"/>
      <w:r>
        <w:t xml:space="preserve"> </w:t>
      </w:r>
      <w:proofErr w:type="spellStart"/>
      <w:r>
        <w:t>small</w:t>
      </w:r>
      <w:proofErr w:type="spellEnd"/>
      <w:r>
        <w:t xml:space="preserve"> </w:t>
      </w:r>
      <w:proofErr w:type="spellStart"/>
      <w:r>
        <w:t>research</w:t>
      </w:r>
      <w:proofErr w:type="spellEnd"/>
      <w:r>
        <w:t xml:space="preserve"> </w:t>
      </w:r>
      <w:proofErr w:type="spellStart"/>
      <w:r>
        <w:t>centres</w:t>
      </w:r>
      <w:proofErr w:type="spellEnd"/>
      <w:r>
        <w:t xml:space="preserve">) </w:t>
      </w:r>
      <w:proofErr w:type="spellStart"/>
      <w:r>
        <w:t>and</w:t>
      </w:r>
      <w:proofErr w:type="spellEnd"/>
      <w:r>
        <w:t xml:space="preserve"> </w:t>
      </w:r>
      <w:proofErr w:type="spellStart"/>
      <w:r>
        <w:t>this</w:t>
      </w:r>
      <w:proofErr w:type="spellEnd"/>
      <w:r>
        <w:t xml:space="preserve"> </w:t>
      </w:r>
      <w:proofErr w:type="spellStart"/>
      <w:r>
        <w:t>had</w:t>
      </w:r>
      <w:proofErr w:type="spellEnd"/>
      <w:r>
        <w:t xml:space="preserve"> </w:t>
      </w:r>
      <w:proofErr w:type="spellStart"/>
      <w:r>
        <w:t>led</w:t>
      </w:r>
      <w:proofErr w:type="spellEnd"/>
      <w:r>
        <w:t xml:space="preserve"> </w:t>
      </w:r>
      <w:proofErr w:type="spellStart"/>
      <w:r>
        <w:t>to</w:t>
      </w:r>
      <w:proofErr w:type="spellEnd"/>
      <w:r>
        <w:t xml:space="preserve"> </w:t>
      </w:r>
      <w:proofErr w:type="spellStart"/>
      <w:r>
        <w:t>less</w:t>
      </w:r>
      <w:proofErr w:type="spellEnd"/>
      <w:r>
        <w:t xml:space="preserve"> </w:t>
      </w:r>
      <w:proofErr w:type="spellStart"/>
      <w:r>
        <w:t>efficient</w:t>
      </w:r>
      <w:proofErr w:type="spellEnd"/>
      <w:r>
        <w:t xml:space="preserve"> </w:t>
      </w:r>
      <w:proofErr w:type="spellStart"/>
      <w:r>
        <w:t>and</w:t>
      </w:r>
      <w:proofErr w:type="spellEnd"/>
      <w:r>
        <w:t xml:space="preserve"> </w:t>
      </w:r>
      <w:proofErr w:type="spellStart"/>
      <w:r>
        <w:t>effective</w:t>
      </w:r>
      <w:proofErr w:type="spellEnd"/>
      <w:r>
        <w:t xml:space="preserve"> </w:t>
      </w:r>
      <w:proofErr w:type="spellStart"/>
      <w:r>
        <w:t>use</w:t>
      </w:r>
      <w:proofErr w:type="spellEnd"/>
      <w:r>
        <w:t xml:space="preserve"> </w:t>
      </w:r>
      <w:proofErr w:type="spellStart"/>
      <w:r>
        <w:t>of</w:t>
      </w:r>
      <w:proofErr w:type="spellEnd"/>
      <w:r>
        <w:t xml:space="preserve"> </w:t>
      </w:r>
      <w:proofErr w:type="spellStart"/>
      <w:r>
        <w:t>resources</w:t>
      </w:r>
      <w:proofErr w:type="spellEnd"/>
      <w:r>
        <w:t xml:space="preserve">. </w:t>
      </w:r>
      <w:proofErr w:type="spellStart"/>
      <w:r>
        <w:t>There</w:t>
      </w:r>
      <w:proofErr w:type="spellEnd"/>
      <w:r>
        <w:t xml:space="preserve"> </w:t>
      </w:r>
      <w:proofErr w:type="spellStart"/>
      <w:r>
        <w:t>had</w:t>
      </w:r>
      <w:proofErr w:type="spellEnd"/>
      <w:r>
        <w:t xml:space="preserve"> </w:t>
      </w:r>
      <w:proofErr w:type="spellStart"/>
      <w:r>
        <w:t>also</w:t>
      </w:r>
      <w:proofErr w:type="spellEnd"/>
      <w:r>
        <w:t xml:space="preserve"> </w:t>
      </w:r>
      <w:proofErr w:type="spellStart"/>
      <w:r>
        <w:t>been</w:t>
      </w:r>
      <w:proofErr w:type="spellEnd"/>
      <w:r>
        <w:t xml:space="preserve"> a </w:t>
      </w:r>
      <w:proofErr w:type="spellStart"/>
      <w:r>
        <w:t>lack</w:t>
      </w:r>
      <w:proofErr w:type="spellEnd"/>
      <w:r>
        <w:t xml:space="preserve"> </w:t>
      </w:r>
      <w:proofErr w:type="spellStart"/>
      <w:r>
        <w:t>of</w:t>
      </w:r>
      <w:proofErr w:type="spellEnd"/>
      <w:r>
        <w:t xml:space="preserve"> </w:t>
      </w:r>
      <w:proofErr w:type="spellStart"/>
      <w:r>
        <w:t>strategic</w:t>
      </w:r>
      <w:proofErr w:type="spellEnd"/>
      <w:r>
        <w:t xml:space="preserve"> </w:t>
      </w:r>
      <w:proofErr w:type="spellStart"/>
      <w:r>
        <w:t>vision</w:t>
      </w:r>
      <w:proofErr w:type="spellEnd"/>
      <w:r>
        <w:t xml:space="preserve"> </w:t>
      </w:r>
      <w:proofErr w:type="spellStart"/>
      <w:r>
        <w:t>for</w:t>
      </w:r>
      <w:proofErr w:type="spellEnd"/>
      <w:r>
        <w:t xml:space="preserve"> </w:t>
      </w:r>
      <w:proofErr w:type="spellStart"/>
      <w:r>
        <w:t>Portugal</w:t>
      </w:r>
      <w:proofErr w:type="spellEnd"/>
      <w:r>
        <w:t xml:space="preserve">, </w:t>
      </w:r>
      <w:proofErr w:type="spellStart"/>
      <w:r>
        <w:t>impacting</w:t>
      </w:r>
      <w:proofErr w:type="spellEnd"/>
      <w:r>
        <w:t xml:space="preserve"> </w:t>
      </w:r>
      <w:proofErr w:type="spellStart"/>
      <w:r>
        <w:t>on</w:t>
      </w:r>
      <w:proofErr w:type="spellEnd"/>
      <w:r>
        <w:t xml:space="preserve"> </w:t>
      </w:r>
      <w:proofErr w:type="spellStart"/>
      <w:r>
        <w:t>decisions</w:t>
      </w:r>
      <w:proofErr w:type="spellEnd"/>
      <w:r>
        <w:t xml:space="preserve"> </w:t>
      </w:r>
      <w:proofErr w:type="spellStart"/>
      <w:r>
        <w:t>made</w:t>
      </w:r>
      <w:proofErr w:type="spellEnd"/>
      <w:r>
        <w:t xml:space="preserve"> </w:t>
      </w:r>
      <w:proofErr w:type="spellStart"/>
      <w:r>
        <w:t>about</w:t>
      </w:r>
      <w:proofErr w:type="spellEnd"/>
      <w:r>
        <w:t xml:space="preserve"> </w:t>
      </w:r>
      <w:proofErr w:type="spellStart"/>
      <w:r>
        <w:t>complex</w:t>
      </w:r>
      <w:proofErr w:type="spellEnd"/>
      <w:r>
        <w:t xml:space="preserve"> </w:t>
      </w:r>
      <w:proofErr w:type="spellStart"/>
      <w:r>
        <w:t>procedures</w:t>
      </w:r>
      <w:proofErr w:type="spellEnd"/>
      <w:r>
        <w:t xml:space="preserve">, </w:t>
      </w:r>
      <w:proofErr w:type="spellStart"/>
      <w:r>
        <w:t>with</w:t>
      </w:r>
      <w:proofErr w:type="spellEnd"/>
      <w:r>
        <w:t xml:space="preserve"> </w:t>
      </w:r>
      <w:proofErr w:type="spellStart"/>
      <w:r>
        <w:t>no</w:t>
      </w:r>
      <w:proofErr w:type="spellEnd"/>
      <w:r>
        <w:t xml:space="preserve"> </w:t>
      </w:r>
      <w:proofErr w:type="spellStart"/>
      <w:r>
        <w:t>attention</w:t>
      </w:r>
      <w:proofErr w:type="spellEnd"/>
      <w:r>
        <w:t xml:space="preserve"> </w:t>
      </w:r>
      <w:proofErr w:type="spellStart"/>
      <w:r>
        <w:t>having</w:t>
      </w:r>
      <w:proofErr w:type="spellEnd"/>
      <w:r>
        <w:t xml:space="preserve"> </w:t>
      </w:r>
      <w:proofErr w:type="spellStart"/>
      <w:r>
        <w:t>been</w:t>
      </w:r>
      <w:proofErr w:type="spellEnd"/>
      <w:r>
        <w:t xml:space="preserve"> </w:t>
      </w:r>
      <w:proofErr w:type="spellStart"/>
      <w:r>
        <w:t>paid</w:t>
      </w:r>
      <w:proofErr w:type="spellEnd"/>
      <w:r>
        <w:t xml:space="preserve"> </w:t>
      </w:r>
      <w:proofErr w:type="spellStart"/>
      <w:r>
        <w:t>to</w:t>
      </w:r>
      <w:proofErr w:type="spellEnd"/>
      <w:r>
        <w:t xml:space="preserve"> </w:t>
      </w:r>
      <w:proofErr w:type="spellStart"/>
      <w:r>
        <w:t>developing</w:t>
      </w:r>
      <w:proofErr w:type="spellEnd"/>
      <w:r>
        <w:t xml:space="preserve"> </w:t>
      </w:r>
      <w:proofErr w:type="spellStart"/>
      <w:r>
        <w:t>innovation</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w:t>
      </w:r>
      <w:proofErr w:type="spellEnd"/>
      <w:r>
        <w:t xml:space="preserve"> </w:t>
      </w:r>
      <w:proofErr w:type="spellStart"/>
      <w:r>
        <w:t>overall</w:t>
      </w:r>
      <w:proofErr w:type="spellEnd"/>
      <w:r>
        <w:t xml:space="preserve"> </w:t>
      </w:r>
      <w:proofErr w:type="spellStart"/>
      <w:r>
        <w:t>mindset</w:t>
      </w:r>
      <w:proofErr w:type="spellEnd"/>
      <w:r>
        <w:t xml:space="preserve"> </w:t>
      </w:r>
      <w:proofErr w:type="spellStart"/>
      <w:r>
        <w:t>in</w:t>
      </w:r>
      <w:proofErr w:type="spellEnd"/>
      <w:r>
        <w:t xml:space="preserve"> </w:t>
      </w:r>
      <w:proofErr w:type="spellStart"/>
      <w:r>
        <w:t>Portugal</w:t>
      </w:r>
      <w:proofErr w:type="spellEnd"/>
      <w:r>
        <w:t xml:space="preserve"> </w:t>
      </w:r>
      <w:proofErr w:type="spellStart"/>
      <w:r>
        <w:t>was</w:t>
      </w:r>
      <w:proofErr w:type="spellEnd"/>
      <w:r>
        <w:t xml:space="preserve"> </w:t>
      </w:r>
      <w:proofErr w:type="spellStart"/>
      <w:r>
        <w:t>to</w:t>
      </w:r>
      <w:proofErr w:type="spellEnd"/>
      <w:r>
        <w:t xml:space="preserve"> </w:t>
      </w:r>
      <w:proofErr w:type="spellStart"/>
      <w:r>
        <w:t>have</w:t>
      </w:r>
      <w:proofErr w:type="spellEnd"/>
      <w:r>
        <w:t xml:space="preserve"> </w:t>
      </w:r>
      <w:proofErr w:type="spellStart"/>
      <w:r>
        <w:t>bureaucracy</w:t>
      </w:r>
      <w:proofErr w:type="spellEnd"/>
      <w:r>
        <w:t xml:space="preserve"> </w:t>
      </w:r>
      <w:proofErr w:type="spellStart"/>
      <w:r>
        <w:t>for</w:t>
      </w:r>
      <w:proofErr w:type="spellEnd"/>
      <w:r>
        <w:t xml:space="preserve"> </w:t>
      </w:r>
      <w:proofErr w:type="spellStart"/>
      <w:r>
        <w:t>the</w:t>
      </w:r>
      <w:proofErr w:type="spellEnd"/>
      <w:r>
        <w:t xml:space="preserve"> </w:t>
      </w:r>
      <w:proofErr w:type="spellStart"/>
      <w:r>
        <w:t>sake</w:t>
      </w:r>
      <w:proofErr w:type="spellEnd"/>
      <w:r>
        <w:t xml:space="preserve"> </w:t>
      </w:r>
      <w:proofErr w:type="spellStart"/>
      <w:r>
        <w:t>of</w:t>
      </w:r>
      <w:proofErr w:type="spellEnd"/>
      <w:r>
        <w:t xml:space="preserve"> </w:t>
      </w:r>
      <w:proofErr w:type="spellStart"/>
      <w:r>
        <w:t>it</w:t>
      </w:r>
      <w:proofErr w:type="spellEnd"/>
      <w:r>
        <w:t xml:space="preserve"> </w:t>
      </w:r>
      <w:proofErr w:type="spellStart"/>
      <w:r>
        <w:t>and</w:t>
      </w:r>
      <w:proofErr w:type="spellEnd"/>
      <w:r>
        <w:t xml:space="preserve"> </w:t>
      </w:r>
      <w:proofErr w:type="spellStart"/>
      <w:r>
        <w:t>not</w:t>
      </w:r>
      <w:proofErr w:type="spellEnd"/>
      <w:r>
        <w:t xml:space="preserve"> </w:t>
      </w:r>
      <w:proofErr w:type="spellStart"/>
      <w:r>
        <w:t>for</w:t>
      </w:r>
      <w:proofErr w:type="spellEnd"/>
      <w:r>
        <w:t xml:space="preserve"> </w:t>
      </w:r>
      <w:proofErr w:type="spellStart"/>
      <w:r>
        <w:t>the</w:t>
      </w:r>
      <w:proofErr w:type="spellEnd"/>
      <w:r>
        <w:t xml:space="preserve"> </w:t>
      </w:r>
      <w:proofErr w:type="spellStart"/>
      <w:r>
        <w:t>sake</w:t>
      </w:r>
      <w:proofErr w:type="spellEnd"/>
      <w:r>
        <w:t xml:space="preserve"> </w:t>
      </w:r>
      <w:proofErr w:type="spellStart"/>
      <w:r>
        <w:t>of</w:t>
      </w:r>
      <w:proofErr w:type="spellEnd"/>
      <w:r>
        <w:t xml:space="preserve"> </w:t>
      </w:r>
      <w:proofErr w:type="spellStart"/>
      <w:r>
        <w:t>public</w:t>
      </w:r>
      <w:proofErr w:type="spellEnd"/>
      <w:r>
        <w:t xml:space="preserve"> </w:t>
      </w:r>
      <w:proofErr w:type="spellStart"/>
      <w:r>
        <w:t>good</w:t>
      </w:r>
      <w:proofErr w:type="spellEnd"/>
      <w:r>
        <w:t xml:space="preserve">; </w:t>
      </w:r>
      <w:proofErr w:type="spellStart"/>
      <w:r>
        <w:t>in</w:t>
      </w:r>
      <w:proofErr w:type="spellEnd"/>
      <w:r>
        <w:t xml:space="preserve"> </w:t>
      </w:r>
      <w:proofErr w:type="spellStart"/>
      <w:r>
        <w:t>this</w:t>
      </w:r>
      <w:proofErr w:type="spellEnd"/>
      <w:r>
        <w:t xml:space="preserve"> </w:t>
      </w:r>
      <w:proofErr w:type="spellStart"/>
      <w:r>
        <w:t>regard</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Union</w:t>
      </w:r>
      <w:proofErr w:type="spellEnd"/>
      <w:r>
        <w:t xml:space="preserve"> </w:t>
      </w:r>
      <w:proofErr w:type="spellStart"/>
      <w:r>
        <w:t>had</w:t>
      </w:r>
      <w:proofErr w:type="spellEnd"/>
      <w:r>
        <w:t xml:space="preserve"> </w:t>
      </w:r>
      <w:proofErr w:type="spellStart"/>
      <w:r>
        <w:t>the</w:t>
      </w:r>
      <w:proofErr w:type="spellEnd"/>
      <w:r>
        <w:t xml:space="preserve"> </w:t>
      </w:r>
      <w:proofErr w:type="spellStart"/>
      <w:r>
        <w:t>potential</w:t>
      </w:r>
      <w:proofErr w:type="spellEnd"/>
      <w:r>
        <w:t xml:space="preserve"> </w:t>
      </w:r>
      <w:proofErr w:type="spellStart"/>
      <w:r>
        <w:t>to</w:t>
      </w:r>
      <w:proofErr w:type="spellEnd"/>
      <w:r>
        <w:t xml:space="preserve"> </w:t>
      </w:r>
      <w:proofErr w:type="spellStart"/>
      <w:r>
        <w:t>nudge</w:t>
      </w:r>
      <w:proofErr w:type="spellEnd"/>
      <w:r>
        <w:t xml:space="preserve"> </w:t>
      </w:r>
      <w:proofErr w:type="spellStart"/>
      <w:r>
        <w:t>Portugal</w:t>
      </w:r>
      <w:proofErr w:type="spellEnd"/>
      <w:r>
        <w:t xml:space="preserve"> </w:t>
      </w:r>
      <w:proofErr w:type="spellStart"/>
      <w:r>
        <w:t>away</w:t>
      </w:r>
      <w:proofErr w:type="spellEnd"/>
      <w:r>
        <w:t xml:space="preserve"> </w:t>
      </w:r>
      <w:proofErr w:type="spellStart"/>
      <w:r>
        <w:t>from</w:t>
      </w:r>
      <w:proofErr w:type="spellEnd"/>
      <w:r>
        <w:t xml:space="preserve"> </w:t>
      </w:r>
      <w:proofErr w:type="spellStart"/>
      <w:r>
        <w:t>this</w:t>
      </w:r>
      <w:proofErr w:type="spellEnd"/>
      <w:r>
        <w:t xml:space="preserve"> </w:t>
      </w:r>
      <w:proofErr w:type="spellStart"/>
      <w:r>
        <w:t>mindset</w:t>
      </w:r>
      <w:proofErr w:type="spellEnd"/>
      <w:r>
        <w:t>.</w:t>
      </w:r>
    </w:p>
    <w:p w:rsidRPr="00BB2EAF" w:rsidR="000E4CB2" w:rsidP="000E4CB2" w:rsidRDefault="000E4CB2" w14:paraId="69053A83" w14:textId="77777777"/>
    <w:p w:rsidRPr="00BB2EAF" w:rsidR="000E4CB2" w:rsidP="000E4CB2" w:rsidRDefault="000E4CB2" w14:paraId="08A2A3B0" w14:textId="77777777">
      <w:proofErr w:type="spellStart"/>
      <w:r>
        <w:t>When</w:t>
      </w:r>
      <w:proofErr w:type="spellEnd"/>
      <w:r>
        <w:t xml:space="preserve"> </w:t>
      </w:r>
      <w:proofErr w:type="spellStart"/>
      <w:r>
        <w:t>asked</w:t>
      </w:r>
      <w:proofErr w:type="spellEnd"/>
      <w:r>
        <w:t xml:space="preserve"> </w:t>
      </w:r>
      <w:proofErr w:type="spellStart"/>
      <w:r>
        <w:rPr>
          <w:u w:val="single"/>
        </w:rPr>
        <w:t>whether</w:t>
      </w:r>
      <w:proofErr w:type="spellEnd"/>
      <w:r>
        <w:rPr>
          <w:u w:val="single"/>
        </w:rPr>
        <w:t xml:space="preserve"> </w:t>
      </w:r>
      <w:proofErr w:type="spellStart"/>
      <w:r>
        <w:rPr>
          <w:u w:val="single"/>
        </w:rPr>
        <w:t>their</w:t>
      </w:r>
      <w:proofErr w:type="spellEnd"/>
      <w:r>
        <w:rPr>
          <w:u w:val="single"/>
        </w:rPr>
        <w:t xml:space="preserve"> </w:t>
      </w:r>
      <w:proofErr w:type="spellStart"/>
      <w:r>
        <w:rPr>
          <w:u w:val="single"/>
        </w:rPr>
        <w:t>country</w:t>
      </w:r>
      <w:proofErr w:type="spellEnd"/>
      <w:r>
        <w:rPr>
          <w:u w:val="single"/>
        </w:rPr>
        <w:t xml:space="preserve"> </w:t>
      </w:r>
      <w:proofErr w:type="spellStart"/>
      <w:r>
        <w:rPr>
          <w:u w:val="single"/>
        </w:rPr>
        <w:t>had</w:t>
      </w:r>
      <w:proofErr w:type="spellEnd"/>
      <w:r>
        <w:rPr>
          <w:u w:val="single"/>
        </w:rPr>
        <w:t xml:space="preserve"> </w:t>
      </w:r>
      <w:proofErr w:type="spellStart"/>
      <w:r>
        <w:rPr>
          <w:u w:val="single"/>
        </w:rPr>
        <w:t>allocated</w:t>
      </w:r>
      <w:proofErr w:type="spellEnd"/>
      <w:r>
        <w:rPr>
          <w:u w:val="single"/>
        </w:rPr>
        <w:t xml:space="preserve"> </w:t>
      </w:r>
      <w:proofErr w:type="spellStart"/>
      <w:r>
        <w:rPr>
          <w:u w:val="single"/>
        </w:rPr>
        <w:t>appropriate</w:t>
      </w:r>
      <w:proofErr w:type="spellEnd"/>
      <w:r>
        <w:rPr>
          <w:u w:val="single"/>
        </w:rPr>
        <w:t xml:space="preserve"> </w:t>
      </w:r>
      <w:proofErr w:type="spellStart"/>
      <w:r>
        <w:rPr>
          <w:u w:val="single"/>
        </w:rPr>
        <w:t>funding</w:t>
      </w:r>
      <w:proofErr w:type="spellEnd"/>
      <w:r>
        <w:rPr>
          <w:u w:val="single"/>
        </w:rPr>
        <w:t xml:space="preserve"> </w:t>
      </w:r>
      <w:proofErr w:type="spellStart"/>
      <w:r>
        <w:rPr>
          <w:u w:val="single"/>
        </w:rPr>
        <w:t>to</w:t>
      </w:r>
      <w:proofErr w:type="spellEnd"/>
      <w:r>
        <w:rPr>
          <w:u w:val="single"/>
        </w:rPr>
        <w:t xml:space="preserve"> </w:t>
      </w:r>
      <w:proofErr w:type="spellStart"/>
      <w:r>
        <w:rPr>
          <w:u w:val="single"/>
        </w:rPr>
        <w:t>complementary</w:t>
      </w:r>
      <w:proofErr w:type="spellEnd"/>
      <w:r>
        <w:rPr>
          <w:u w:val="single"/>
        </w:rPr>
        <w:t xml:space="preserve"> </w:t>
      </w:r>
      <w:proofErr w:type="spellStart"/>
      <w:r>
        <w:rPr>
          <w:u w:val="single"/>
        </w:rPr>
        <w:t>programmes</w:t>
      </w:r>
      <w:proofErr w:type="spellEnd"/>
      <w:r>
        <w:rPr>
          <w:u w:val="single"/>
        </w:rPr>
        <w:t xml:space="preserve"> </w:t>
      </w:r>
      <w:r>
        <w:t>(</w:t>
      </w:r>
      <w:proofErr w:type="spellStart"/>
      <w:r>
        <w:t>e.g</w:t>
      </w:r>
      <w:proofErr w:type="spellEnd"/>
      <w:r>
        <w:t xml:space="preserve">. </w:t>
      </w:r>
      <w:proofErr w:type="spellStart"/>
      <w:r>
        <w:t>Eureka</w:t>
      </w:r>
      <w:proofErr w:type="spellEnd"/>
      <w:r>
        <w:t xml:space="preserve"> </w:t>
      </w:r>
      <w:proofErr w:type="spellStart"/>
      <w:r>
        <w:t>and</w:t>
      </w:r>
      <w:proofErr w:type="spellEnd"/>
      <w:r>
        <w:t xml:space="preserve"> </w:t>
      </w:r>
      <w:proofErr w:type="spellStart"/>
      <w:r>
        <w:t>Eurostars</w:t>
      </w:r>
      <w:proofErr w:type="spellEnd"/>
      <w:r>
        <w:t>) (</w:t>
      </w:r>
      <w:proofErr w:type="spellStart"/>
      <w:r>
        <w:rPr>
          <w:b/>
        </w:rPr>
        <w:t>question</w:t>
      </w:r>
      <w:proofErr w:type="spellEnd"/>
      <w:r>
        <w:rPr>
          <w:b/>
        </w:rPr>
        <w:t xml:space="preserve"> 11</w:t>
      </w:r>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(44%) </w:t>
      </w:r>
      <w:proofErr w:type="spellStart"/>
      <w:r>
        <w:t>did</w:t>
      </w:r>
      <w:proofErr w:type="spellEnd"/>
      <w:r>
        <w:t xml:space="preserve"> </w:t>
      </w:r>
      <w:proofErr w:type="spellStart"/>
      <w:r>
        <w:t>not</w:t>
      </w:r>
      <w:proofErr w:type="spellEnd"/>
      <w:r>
        <w:t xml:space="preserve"> </w:t>
      </w:r>
      <w:proofErr w:type="spellStart"/>
      <w:r>
        <w:t>agree</w:t>
      </w:r>
      <w:proofErr w:type="spellEnd"/>
      <w:r>
        <w:t xml:space="preserve"> </w:t>
      </w:r>
      <w:proofErr w:type="spellStart"/>
      <w:r>
        <w:t>and</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w:t>
      </w:r>
      <w:proofErr w:type="spellEnd"/>
      <w:r>
        <w:t xml:space="preserve"> </w:t>
      </w:r>
      <w:proofErr w:type="spellStart"/>
      <w:r>
        <w:t>funds</w:t>
      </w:r>
      <w:proofErr w:type="spellEnd"/>
      <w:r>
        <w:t xml:space="preserve"> </w:t>
      </w:r>
      <w:proofErr w:type="spellStart"/>
      <w:r>
        <w:t>had</w:t>
      </w:r>
      <w:proofErr w:type="spellEnd"/>
      <w:r>
        <w:t xml:space="preserve"> </w:t>
      </w:r>
      <w:proofErr w:type="spellStart"/>
      <w:r>
        <w:t>been</w:t>
      </w:r>
      <w:proofErr w:type="spellEnd"/>
      <w:r>
        <w:t xml:space="preserve"> "</w:t>
      </w:r>
      <w:proofErr w:type="spellStart"/>
      <w:r>
        <w:t>insufficient</w:t>
      </w:r>
      <w:proofErr w:type="spellEnd"/>
      <w:r>
        <w:t xml:space="preserve">", </w:t>
      </w:r>
      <w:proofErr w:type="spellStart"/>
      <w:r>
        <w:t>while</w:t>
      </w:r>
      <w:proofErr w:type="spellEnd"/>
      <w:r>
        <w:t xml:space="preserve"> 36% </w:t>
      </w:r>
      <w:proofErr w:type="spellStart"/>
      <w:r>
        <w:t>were</w:t>
      </w:r>
      <w:proofErr w:type="spellEnd"/>
      <w:r>
        <w:t xml:space="preserve"> "</w:t>
      </w:r>
      <w:proofErr w:type="spellStart"/>
      <w:r>
        <w:t>unsure</w:t>
      </w:r>
      <w:proofErr w:type="spellEnd"/>
      <w:r>
        <w:t xml:space="preserve">" </w:t>
      </w:r>
      <w:proofErr w:type="spellStart"/>
      <w:r>
        <w:t>and</w:t>
      </w:r>
      <w:proofErr w:type="spellEnd"/>
      <w:r>
        <w:t xml:space="preserve"> 21% </w:t>
      </w:r>
      <w:proofErr w:type="spellStart"/>
      <w:r>
        <w:t>considered</w:t>
      </w:r>
      <w:proofErr w:type="spellEnd"/>
      <w:r>
        <w:t xml:space="preserve"> </w:t>
      </w:r>
      <w:proofErr w:type="spellStart"/>
      <w:r>
        <w:t>them</w:t>
      </w:r>
      <w:proofErr w:type="spellEnd"/>
      <w:r>
        <w:t xml:space="preserve"> </w:t>
      </w:r>
      <w:proofErr w:type="spellStart"/>
      <w:r>
        <w:t>to</w:t>
      </w:r>
      <w:proofErr w:type="spellEnd"/>
      <w:r>
        <w:t xml:space="preserve"> </w:t>
      </w:r>
      <w:proofErr w:type="spellStart"/>
      <w:r>
        <w:t>have</w:t>
      </w:r>
      <w:proofErr w:type="spellEnd"/>
      <w:r>
        <w:t xml:space="preserve"> </w:t>
      </w:r>
      <w:proofErr w:type="spellStart"/>
      <w:r>
        <w:t>been</w:t>
      </w:r>
      <w:proofErr w:type="spellEnd"/>
      <w:r>
        <w:t xml:space="preserve"> "</w:t>
      </w:r>
      <w:proofErr w:type="spellStart"/>
      <w:r>
        <w:t>appropriate</w:t>
      </w:r>
      <w:proofErr w:type="spellEnd"/>
      <w:r>
        <w:t>".</w:t>
      </w:r>
    </w:p>
    <w:p w:rsidRPr="00BB2EAF" w:rsidR="000E4CB2" w:rsidP="000E4CB2" w:rsidRDefault="000E4CB2" w14:paraId="626E4039" w14:textId="77777777"/>
    <w:p w:rsidRPr="00BB2EAF" w:rsidR="000E4CB2" w:rsidP="000E4CB2" w:rsidRDefault="000E4CB2" w14:paraId="3AA2A7C5" w14:textId="77777777">
      <w:proofErr w:type="spellStart"/>
      <w:r>
        <w:t>When</w:t>
      </w:r>
      <w:proofErr w:type="spellEnd"/>
      <w:r>
        <w:t xml:space="preserve"> </w:t>
      </w:r>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views</w:t>
      </w:r>
      <w:proofErr w:type="spellEnd"/>
      <w:r>
        <w:t xml:space="preserve"> </w:t>
      </w:r>
      <w:proofErr w:type="spellStart"/>
      <w:r>
        <w:t>per</w:t>
      </w:r>
      <w:proofErr w:type="spellEnd"/>
      <w:r>
        <w:t xml:space="preserve"> </w:t>
      </w:r>
      <w:proofErr w:type="spellStart"/>
      <w:r>
        <w:t>country</w:t>
      </w:r>
      <w:proofErr w:type="spellEnd"/>
      <w:r>
        <w:t xml:space="preserve">, </w:t>
      </w:r>
      <w:proofErr w:type="spellStart"/>
      <w:r>
        <w:t>Croatian</w:t>
      </w:r>
      <w:proofErr w:type="spellEnd"/>
      <w:r>
        <w:t xml:space="preserve">, </w:t>
      </w:r>
      <w:proofErr w:type="spellStart"/>
      <w:r>
        <w:t>Latvian</w:t>
      </w:r>
      <w:proofErr w:type="spellEnd"/>
      <w:r>
        <w:t xml:space="preserve"> </w:t>
      </w:r>
      <w:proofErr w:type="spellStart"/>
      <w:r>
        <w:t>and</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held</w:t>
      </w:r>
      <w:proofErr w:type="spellEnd"/>
      <w:r>
        <w:t xml:space="preserve"> </w:t>
      </w:r>
      <w:proofErr w:type="spellStart"/>
      <w:r>
        <w:t>that</w:t>
      </w:r>
      <w:proofErr w:type="spellEnd"/>
      <w:r>
        <w:t xml:space="preserve"> </w:t>
      </w:r>
      <w:proofErr w:type="spellStart"/>
      <w:r>
        <w:t>the</w:t>
      </w:r>
      <w:proofErr w:type="spellEnd"/>
      <w:r>
        <w:t xml:space="preserve"> </w:t>
      </w:r>
      <w:proofErr w:type="spellStart"/>
      <w:r>
        <w:t>funding</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complementary</w:t>
      </w:r>
      <w:proofErr w:type="spellEnd"/>
      <w:r>
        <w:t xml:space="preserve"> </w:t>
      </w:r>
      <w:proofErr w:type="spellStart"/>
      <w:r>
        <w:t>programmes</w:t>
      </w:r>
      <w:proofErr w:type="spellEnd"/>
      <w:r>
        <w:t xml:space="preserve"> </w:t>
      </w:r>
      <w:proofErr w:type="spellStart"/>
      <w:r>
        <w:t>had</w:t>
      </w:r>
      <w:proofErr w:type="spellEnd"/>
      <w:r>
        <w:t xml:space="preserve"> </w:t>
      </w:r>
      <w:proofErr w:type="spellStart"/>
      <w:r>
        <w:t>been</w:t>
      </w:r>
      <w:proofErr w:type="spellEnd"/>
      <w:r>
        <w:t xml:space="preserve"> </w:t>
      </w:r>
      <w:proofErr w:type="spellStart"/>
      <w:r>
        <w:t>largely</w:t>
      </w:r>
      <w:proofErr w:type="spellEnd"/>
      <w:r>
        <w:t xml:space="preserve"> "</w:t>
      </w:r>
      <w:proofErr w:type="spellStart"/>
      <w:r>
        <w:t>insufficient</w:t>
      </w:r>
      <w:proofErr w:type="spellEnd"/>
      <w:r>
        <w:t xml:space="preserve">" (54%, 50% </w:t>
      </w:r>
      <w:proofErr w:type="spellStart"/>
      <w:r>
        <w:t>and</w:t>
      </w:r>
      <w:proofErr w:type="spellEnd"/>
      <w:r>
        <w:t xml:space="preserve"> 55% </w:t>
      </w:r>
      <w:proofErr w:type="spellStart"/>
      <w:r>
        <w:t>respectively</w:t>
      </w:r>
      <w:proofErr w:type="spellEnd"/>
      <w:r>
        <w:t xml:space="preserve">), </w:t>
      </w:r>
      <w:proofErr w:type="spellStart"/>
      <w:r>
        <w:t>while</w:t>
      </w:r>
      <w:proofErr w:type="spellEnd"/>
      <w:r>
        <w:t xml:space="preserve"> 56% </w:t>
      </w:r>
      <w:proofErr w:type="spellStart"/>
      <w:r>
        <w:t>of</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found</w:t>
      </w:r>
      <w:proofErr w:type="spellEnd"/>
      <w:r>
        <w:t xml:space="preserve"> </w:t>
      </w:r>
      <w:proofErr w:type="spellStart"/>
      <w:r>
        <w:t>them</w:t>
      </w:r>
      <w:proofErr w:type="spellEnd"/>
      <w:r>
        <w:t xml:space="preserve"> "</w:t>
      </w:r>
      <w:proofErr w:type="spellStart"/>
      <w:r>
        <w:t>appropriate</w:t>
      </w:r>
      <w:proofErr w:type="spellEnd"/>
      <w:r>
        <w:t xml:space="preserve">". </w:t>
      </w:r>
      <w:proofErr w:type="spellStart"/>
      <w:r>
        <w:t>Only</w:t>
      </w:r>
      <w:proofErr w:type="spellEnd"/>
      <w:r>
        <w:t xml:space="preserve"> 1 </w:t>
      </w:r>
      <w:proofErr w:type="spellStart"/>
      <w:r>
        <w:t>Dutch</w:t>
      </w:r>
      <w:proofErr w:type="spellEnd"/>
      <w:r>
        <w:t xml:space="preserve"> </w:t>
      </w:r>
      <w:proofErr w:type="spellStart"/>
      <w:r>
        <w:t>respondent</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the</w:t>
      </w:r>
      <w:proofErr w:type="spellEnd"/>
      <w:r>
        <w:t xml:space="preserve"> </w:t>
      </w:r>
      <w:proofErr w:type="spellStart"/>
      <w:r>
        <w:t>funds</w:t>
      </w:r>
      <w:proofErr w:type="spellEnd"/>
      <w:r>
        <w:t xml:space="preserve"> </w:t>
      </w:r>
      <w:proofErr w:type="spellStart"/>
      <w:r>
        <w:t>had</w:t>
      </w:r>
      <w:proofErr w:type="spellEnd"/>
      <w:r>
        <w:t xml:space="preserve"> </w:t>
      </w:r>
      <w:proofErr w:type="spellStart"/>
      <w:r>
        <w:t>been</w:t>
      </w:r>
      <w:proofErr w:type="spellEnd"/>
      <w:r>
        <w:t xml:space="preserve"> "</w:t>
      </w:r>
      <w:proofErr w:type="spellStart"/>
      <w:r>
        <w:t>insufficient</w:t>
      </w:r>
      <w:proofErr w:type="spellEnd"/>
      <w:r>
        <w:t xml:space="preserve">". </w:t>
      </w:r>
      <w:proofErr w:type="spellStart"/>
      <w:r>
        <w:t>Furthermore</w:t>
      </w:r>
      <w:proofErr w:type="spellEnd"/>
      <w:r>
        <w:t xml:space="preserve">, a </w:t>
      </w:r>
      <w:proofErr w:type="spellStart"/>
      <w:r>
        <w:t>large</w:t>
      </w:r>
      <w:proofErr w:type="spellEnd"/>
      <w:r>
        <w:t xml:space="preserve"> </w:t>
      </w:r>
      <w:proofErr w:type="spellStart"/>
      <w:r>
        <w:t>proportion</w:t>
      </w:r>
      <w:proofErr w:type="spellEnd"/>
      <w:r>
        <w:t xml:space="preserve"> (46%) </w:t>
      </w:r>
      <w:proofErr w:type="spellStart"/>
      <w:r>
        <w:t>of</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roofErr w:type="spellStart"/>
      <w:r>
        <w:t>how</w:t>
      </w:r>
      <w:proofErr w:type="spellEnd"/>
      <w:r>
        <w:t xml:space="preserve"> </w:t>
      </w:r>
      <w:proofErr w:type="spellStart"/>
      <w:r>
        <w:t>to</w:t>
      </w:r>
      <w:proofErr w:type="spellEnd"/>
      <w:r>
        <w:t xml:space="preserve"> </w:t>
      </w:r>
      <w:proofErr w:type="spellStart"/>
      <w:r>
        <w:t>assess</w:t>
      </w:r>
      <w:proofErr w:type="spellEnd"/>
      <w:r>
        <w:t xml:space="preserve"> </w:t>
      </w:r>
      <w:proofErr w:type="spellStart"/>
      <w:r>
        <w:t>this</w:t>
      </w:r>
      <w:proofErr w:type="spellEnd"/>
      <w:r>
        <w:t xml:space="preserve"> </w:t>
      </w:r>
      <w:proofErr w:type="spellStart"/>
      <w:r>
        <w:t>matter</w:t>
      </w:r>
      <w:proofErr w:type="spellEnd"/>
      <w:r>
        <w:t>.</w:t>
      </w:r>
    </w:p>
    <w:p w:rsidRPr="00BB2EAF" w:rsidR="000E4CB2" w:rsidP="000E4CB2" w:rsidRDefault="000E4CB2" w14:paraId="0D0AFAF9" w14:textId="77777777"/>
    <w:p w:rsidRPr="00BB2EAF" w:rsidR="000E4CB2" w:rsidP="000E4CB2" w:rsidRDefault="000E4CB2" w14:paraId="794AE417" w14:textId="77777777">
      <w:r>
        <w:rPr>
          <w:noProof/>
        </w:rPr>
        <w:drawing>
          <wp:inline distT="0" distB="0" distL="0" distR="0" wp14:anchorId="180F1814" wp14:editId="161B8425">
            <wp:extent cx="5689600" cy="2743200"/>
            <wp:effectExtent l="0" t="0" r="6350" b="0"/>
            <wp:docPr id="24" name="Chart 24">
              <a:extLst xmlns:a="http://schemas.openxmlformats.org/drawingml/2006/main">
                <a:ext uri="{FF2B5EF4-FFF2-40B4-BE49-F238E27FC236}">
                  <a16:creationId xmlns:a16="http://schemas.microsoft.com/office/drawing/2014/main" id="{EDEBE2F3-4C16-4F02-9355-9AF4B31DF6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rsidRPr="00BB2EAF" w:rsidR="000E4CB2" w:rsidP="000E4CB2" w:rsidRDefault="000E4CB2" w14:paraId="491D4B0E" w14:textId="77777777"/>
    <w:p w:rsidRPr="00BB2EAF" w:rsidR="000E4CB2" w:rsidP="000E4CB2" w:rsidRDefault="000E4CB2" w14:paraId="03D525F1" w14:textId="77777777">
      <w:proofErr w:type="spellStart"/>
      <w:r>
        <w:t>Breaking</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down</w:t>
      </w:r>
      <w:proofErr w:type="spellEnd"/>
      <w:r>
        <w:t xml:space="preserve"> </w:t>
      </w:r>
      <w:proofErr w:type="spellStart"/>
      <w:r>
        <w:t>by</w:t>
      </w:r>
      <w:proofErr w:type="spellEnd"/>
      <w:r>
        <w:t xml:space="preserve"> </w:t>
      </w:r>
      <w:proofErr w:type="spellStart"/>
      <w:r>
        <w:t>category</w:t>
      </w:r>
      <w:proofErr w:type="spellEnd"/>
      <w:r>
        <w:t xml:space="preserve"> </w:t>
      </w:r>
      <w:proofErr w:type="spellStart"/>
      <w:r>
        <w:t>shows</w:t>
      </w:r>
      <w:proofErr w:type="spellEnd"/>
      <w:r>
        <w:t xml:space="preserve"> a </w:t>
      </w:r>
      <w:proofErr w:type="spellStart"/>
      <w:r>
        <w:t>similar</w:t>
      </w:r>
      <w:proofErr w:type="spellEnd"/>
      <w:r>
        <w:t xml:space="preserve"> </w:t>
      </w:r>
      <w:proofErr w:type="spellStart"/>
      <w:r>
        <w:t>picture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academia</w:t>
      </w:r>
      <w:proofErr w:type="spellEnd"/>
      <w:r>
        <w:t xml:space="preserve"> </w:t>
      </w:r>
      <w:proofErr w:type="spellStart"/>
      <w:r>
        <w:t>and</w:t>
      </w:r>
      <w:proofErr w:type="spellEnd"/>
      <w:r>
        <w:t xml:space="preserve"> </w:t>
      </w:r>
      <w:proofErr w:type="spellStart"/>
      <w:r>
        <w:t>business</w:t>
      </w:r>
      <w:proofErr w:type="spellEnd"/>
      <w:r>
        <w:t xml:space="preserve"> </w:t>
      </w:r>
      <w:proofErr w:type="spellStart"/>
      <w:r>
        <w:t>associations</w:t>
      </w:r>
      <w:proofErr w:type="spellEnd"/>
      <w:r>
        <w:t xml:space="preserve"> </w:t>
      </w:r>
      <w:proofErr w:type="spellStart"/>
      <w:r>
        <w:t>considered</w:t>
      </w:r>
      <w:proofErr w:type="spellEnd"/>
      <w:r>
        <w:t xml:space="preserve"> </w:t>
      </w:r>
      <w:proofErr w:type="spellStart"/>
      <w:r>
        <w:t>the</w:t>
      </w:r>
      <w:proofErr w:type="spellEnd"/>
      <w:r>
        <w:t xml:space="preserve"> </w:t>
      </w:r>
      <w:proofErr w:type="spellStart"/>
      <w:r>
        <w:t>funding</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complementary</w:t>
      </w:r>
      <w:proofErr w:type="spellEnd"/>
      <w:r>
        <w:t xml:space="preserve"> </w:t>
      </w:r>
      <w:proofErr w:type="spellStart"/>
      <w:r>
        <w:t>programmes</w:t>
      </w:r>
      <w:proofErr w:type="spellEnd"/>
      <w:r>
        <w:t xml:space="preserve"> </w:t>
      </w:r>
      <w:proofErr w:type="spellStart"/>
      <w:r>
        <w:t>as</w:t>
      </w:r>
      <w:proofErr w:type="spellEnd"/>
      <w:r>
        <w:t xml:space="preserve"> "</w:t>
      </w:r>
      <w:proofErr w:type="spellStart"/>
      <w:r>
        <w:t>insufficient</w:t>
      </w:r>
      <w:proofErr w:type="spellEnd"/>
      <w:r>
        <w:t xml:space="preserve">" (55% </w:t>
      </w:r>
      <w:proofErr w:type="spellStart"/>
      <w:r>
        <w:t>and</w:t>
      </w:r>
      <w:proofErr w:type="spellEnd"/>
      <w:r>
        <w:t xml:space="preserve"> 75% </w:t>
      </w:r>
      <w:proofErr w:type="spellStart"/>
      <w:r>
        <w:t>respectively</w:t>
      </w:r>
      <w:proofErr w:type="spellEnd"/>
      <w:r>
        <w:t xml:space="preserve">), </w:t>
      </w:r>
      <w:proofErr w:type="spellStart"/>
      <w:r>
        <w:t>whereas</w:t>
      </w:r>
      <w:proofErr w:type="spellEnd"/>
      <w:r>
        <w:t xml:space="preserve"> 75%, </w:t>
      </w:r>
      <w:proofErr w:type="spellStart"/>
      <w:r>
        <w:t>or</w:t>
      </w:r>
      <w:proofErr w:type="spellEnd"/>
      <w:r>
        <w:t xml:space="preserve"> 3,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were</w:t>
      </w:r>
      <w:proofErr w:type="spellEnd"/>
      <w:r>
        <w:t xml:space="preserve"> "</w:t>
      </w:r>
      <w:proofErr w:type="spellStart"/>
      <w:r>
        <w:t>unsure</w:t>
      </w:r>
      <w:proofErr w:type="spellEnd"/>
      <w:r>
        <w:t xml:space="preserve">". </w:t>
      </w:r>
      <w:proofErr w:type="spellStart"/>
      <w:r>
        <w:t>Finally</w:t>
      </w:r>
      <w:proofErr w:type="spellEnd"/>
      <w:r>
        <w:t xml:space="preserve">, 75%, </w:t>
      </w:r>
      <w:proofErr w:type="spellStart"/>
      <w:r>
        <w:t>or</w:t>
      </w:r>
      <w:proofErr w:type="spellEnd"/>
      <w:r>
        <w:t xml:space="preserve"> 3,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of</w:t>
      </w:r>
      <w:proofErr w:type="spellEnd"/>
      <w:r>
        <w:t xml:space="preserve"> </w:t>
      </w:r>
      <w:proofErr w:type="spellStart"/>
      <w:r>
        <w:t>the</w:t>
      </w:r>
      <w:proofErr w:type="spellEnd"/>
      <w:r>
        <w:t xml:space="preserve"> </w:t>
      </w:r>
      <w:proofErr w:type="spellStart"/>
      <w:r>
        <w:t>opinion</w:t>
      </w:r>
      <w:proofErr w:type="spellEnd"/>
      <w:r>
        <w:t xml:space="preserve"> </w:t>
      </w:r>
      <w:proofErr w:type="spellStart"/>
      <w:r>
        <w:t>that</w:t>
      </w:r>
      <w:proofErr w:type="spellEnd"/>
      <w:r>
        <w:t xml:space="preserve"> </w:t>
      </w:r>
      <w:proofErr w:type="spellStart"/>
      <w:r>
        <w:t>these</w:t>
      </w:r>
      <w:proofErr w:type="spellEnd"/>
      <w:r>
        <w:t xml:space="preserve"> </w:t>
      </w:r>
      <w:proofErr w:type="spellStart"/>
      <w:r>
        <w:t>funds</w:t>
      </w:r>
      <w:proofErr w:type="spellEnd"/>
      <w:r>
        <w:t xml:space="preserve"> </w:t>
      </w:r>
      <w:proofErr w:type="spellStart"/>
      <w:r>
        <w:t>had</w:t>
      </w:r>
      <w:proofErr w:type="spellEnd"/>
      <w:r>
        <w:t xml:space="preserve"> </w:t>
      </w:r>
      <w:proofErr w:type="spellStart"/>
      <w:r>
        <w:t>been</w:t>
      </w:r>
      <w:proofErr w:type="spellEnd"/>
      <w:r>
        <w:t xml:space="preserve"> "</w:t>
      </w:r>
      <w:proofErr w:type="spellStart"/>
      <w:r>
        <w:t>appropriate</w:t>
      </w:r>
      <w:proofErr w:type="spellEnd"/>
      <w:r>
        <w:t>".</w:t>
      </w:r>
    </w:p>
    <w:p w:rsidRPr="00BB2EAF" w:rsidR="000E4CB2" w:rsidP="000E4CB2" w:rsidRDefault="000E4CB2" w14:paraId="231D3777" w14:textId="77777777"/>
    <w:p w:rsidRPr="00BB2EAF" w:rsidR="000E4CB2" w:rsidP="000E4CB2" w:rsidRDefault="000E4CB2" w14:paraId="32E58A73" w14:textId="77777777">
      <w:proofErr w:type="spellStart"/>
      <w:r>
        <w:t>When</w:t>
      </w:r>
      <w:proofErr w:type="spellEnd"/>
      <w:r>
        <w:t xml:space="preserve"> </w:t>
      </w:r>
      <w:proofErr w:type="spellStart"/>
      <w:r>
        <w:t>questioned</w:t>
      </w:r>
      <w:proofErr w:type="spellEnd"/>
      <w:r>
        <w:t xml:space="preserve"> </w:t>
      </w:r>
      <w:proofErr w:type="spellStart"/>
      <w:r>
        <w:t>on</w:t>
      </w:r>
      <w:proofErr w:type="spellEnd"/>
      <w:r>
        <w:t xml:space="preserve"> </w:t>
      </w:r>
      <w:proofErr w:type="spellStart"/>
      <w:r>
        <w:rPr>
          <w:u w:val="single"/>
        </w:rPr>
        <w:t>the</w:t>
      </w:r>
      <w:proofErr w:type="spellEnd"/>
      <w:r>
        <w:rPr>
          <w:u w:val="single"/>
        </w:rPr>
        <w:t xml:space="preserve"> </w:t>
      </w:r>
      <w:proofErr w:type="spellStart"/>
      <w:r>
        <w:rPr>
          <w:u w:val="single"/>
        </w:rPr>
        <w:t>role</w:t>
      </w:r>
      <w:proofErr w:type="spellEnd"/>
      <w:r>
        <w:rPr>
          <w:u w:val="single"/>
        </w:rPr>
        <w:t xml:space="preserve"> </w:t>
      </w:r>
      <w:proofErr w:type="spellStart"/>
      <w:r>
        <w:rPr>
          <w:u w:val="single"/>
        </w:rPr>
        <w:t>of</w:t>
      </w:r>
      <w:proofErr w:type="spellEnd"/>
      <w:r>
        <w:rPr>
          <w:u w:val="single"/>
        </w:rPr>
        <w:t xml:space="preserve"> </w:t>
      </w:r>
      <w:proofErr w:type="spellStart"/>
      <w:r>
        <w:rPr>
          <w:u w:val="single"/>
        </w:rPr>
        <w:t>national</w:t>
      </w:r>
      <w:proofErr w:type="spellEnd"/>
      <w:r>
        <w:rPr>
          <w:u w:val="single"/>
        </w:rPr>
        <w:t xml:space="preserve"> </w:t>
      </w:r>
      <w:proofErr w:type="spellStart"/>
      <w:r>
        <w:rPr>
          <w:u w:val="single"/>
        </w:rPr>
        <w:t>contact</w:t>
      </w:r>
      <w:proofErr w:type="spellEnd"/>
      <w:r>
        <w:rPr>
          <w:u w:val="single"/>
        </w:rPr>
        <w:t xml:space="preserve"> </w:t>
      </w:r>
      <w:proofErr w:type="spellStart"/>
      <w:r>
        <w:rPr>
          <w:u w:val="single"/>
        </w:rPr>
        <w:t>points</w:t>
      </w:r>
      <w:proofErr w:type="spellEnd"/>
      <w:r>
        <w:rPr>
          <w:u w:val="single"/>
        </w:rPr>
        <w:t xml:space="preserve"> (</w:t>
      </w:r>
      <w:proofErr w:type="spellStart"/>
      <w:r>
        <w:rPr>
          <w:u w:val="single"/>
        </w:rPr>
        <w:t>NCPs</w:t>
      </w:r>
      <w:proofErr w:type="spellEnd"/>
      <w:r>
        <w:rPr>
          <w:u w:val="single"/>
        </w:rPr>
        <w:t xml:space="preserve">) </w:t>
      </w:r>
      <w:proofErr w:type="spellStart"/>
      <w:r>
        <w:rPr>
          <w:u w:val="single"/>
        </w:rPr>
        <w:t>in</w:t>
      </w:r>
      <w:proofErr w:type="spellEnd"/>
      <w:r>
        <w:rPr>
          <w:u w:val="single"/>
        </w:rPr>
        <w:t xml:space="preserve"> H2020</w:t>
      </w:r>
      <w:r>
        <w:rPr>
          <w:b/>
        </w:rPr>
        <w:t xml:space="preserve"> </w:t>
      </w:r>
      <w:r>
        <w:t>(</w:t>
      </w:r>
      <w:proofErr w:type="spellStart"/>
      <w:r>
        <w:rPr>
          <w:b/>
        </w:rPr>
        <w:t>question</w:t>
      </w:r>
      <w:proofErr w:type="spellEnd"/>
      <w:r>
        <w:rPr>
          <w:b/>
        </w:rPr>
        <w:t xml:space="preserve"> 12</w:t>
      </w:r>
      <w:r>
        <w:t xml:space="preserve">), </w:t>
      </w:r>
      <w:proofErr w:type="spellStart"/>
      <w:r>
        <w:t>stakeholders</w:t>
      </w:r>
      <w:proofErr w:type="spellEnd"/>
      <w:r>
        <w:t xml:space="preserve"> </w:t>
      </w:r>
      <w:proofErr w:type="spellStart"/>
      <w:r>
        <w:t>had</w:t>
      </w:r>
      <w:proofErr w:type="spellEnd"/>
      <w:r>
        <w:t xml:space="preserve"> </w:t>
      </w:r>
      <w:proofErr w:type="spellStart"/>
      <w:r>
        <w:t>divided</w:t>
      </w:r>
      <w:proofErr w:type="spellEnd"/>
      <w:r>
        <w:t xml:space="preserve"> </w:t>
      </w:r>
      <w:proofErr w:type="spellStart"/>
      <w:r>
        <w:t>opinions</w:t>
      </w:r>
      <w:proofErr w:type="spellEnd"/>
      <w:r>
        <w:t xml:space="preserve"> </w:t>
      </w:r>
      <w:proofErr w:type="spellStart"/>
      <w:r>
        <w:t>on</w:t>
      </w:r>
      <w:proofErr w:type="spellEnd"/>
      <w:r>
        <w:t xml:space="preserve"> </w:t>
      </w:r>
      <w:proofErr w:type="spellStart"/>
      <w:r>
        <w:t>their</w:t>
      </w:r>
      <w:proofErr w:type="spellEnd"/>
      <w:r>
        <w:t xml:space="preserve"> </w:t>
      </w:r>
      <w:proofErr w:type="spellStart"/>
      <w:r>
        <w:t>role</w:t>
      </w:r>
      <w:proofErr w:type="spellEnd"/>
      <w:r>
        <w:t xml:space="preserve"> </w:t>
      </w:r>
      <w:proofErr w:type="spellStart"/>
      <w:r>
        <w:t>at</w:t>
      </w:r>
      <w:proofErr w:type="spellEnd"/>
      <w:r>
        <w:t xml:space="preserve"> </w:t>
      </w:r>
      <w:proofErr w:type="spellStart"/>
      <w:r>
        <w:t>different</w:t>
      </w:r>
      <w:proofErr w:type="spellEnd"/>
      <w:r>
        <w:t xml:space="preserve"> </w:t>
      </w:r>
      <w:proofErr w:type="spellStart"/>
      <w:r>
        <w:t>levels</w:t>
      </w:r>
      <w:proofErr w:type="spellEnd"/>
      <w:r>
        <w:t xml:space="preserve"> </w:t>
      </w:r>
      <w:proofErr w:type="spellStart"/>
      <w:r>
        <w:t>of</w:t>
      </w:r>
      <w:proofErr w:type="spellEnd"/>
      <w:r>
        <w:t xml:space="preserve"> </w:t>
      </w:r>
      <w:proofErr w:type="spellStart"/>
      <w:r>
        <w:t>the</w:t>
      </w:r>
      <w:proofErr w:type="spellEnd"/>
      <w:r>
        <w:t xml:space="preserve"> </w:t>
      </w:r>
      <w:proofErr w:type="spellStart"/>
      <w:r>
        <w:t>programme</w:t>
      </w:r>
      <w:proofErr w:type="spellEnd"/>
      <w:r>
        <w:t xml:space="preserve">. </w:t>
      </w:r>
      <w:proofErr w:type="spellStart"/>
      <w:r>
        <w:t>The</w:t>
      </w:r>
      <w:proofErr w:type="spellEnd"/>
      <w:r>
        <w:t xml:space="preserve"> </w:t>
      </w:r>
      <w:proofErr w:type="spellStart"/>
      <w:r>
        <w:t>response</w:t>
      </w:r>
      <w:proofErr w:type="spellEnd"/>
      <w:r>
        <w:t xml:space="preserve"> </w:t>
      </w:r>
      <w:proofErr w:type="spellStart"/>
      <w:r>
        <w:t>was</w:t>
      </w:r>
      <w:proofErr w:type="spellEnd"/>
      <w:r>
        <w:t xml:space="preserve"> </w:t>
      </w:r>
      <w:proofErr w:type="spellStart"/>
      <w:r>
        <w:t>by</w:t>
      </w:r>
      <w:proofErr w:type="spellEnd"/>
      <w:r>
        <w:t xml:space="preserve"> </w:t>
      </w:r>
      <w:proofErr w:type="spellStart"/>
      <w:r>
        <w:t>and</w:t>
      </w:r>
      <w:proofErr w:type="spellEnd"/>
      <w:r>
        <w:t xml:space="preserve"> </w:t>
      </w:r>
      <w:proofErr w:type="spellStart"/>
      <w:r>
        <w:t>large</w:t>
      </w:r>
      <w:proofErr w:type="spellEnd"/>
      <w:r>
        <w:t xml:space="preserve"> </w:t>
      </w:r>
      <w:proofErr w:type="spellStart"/>
      <w:r>
        <w:t>positive</w:t>
      </w:r>
      <w:proofErr w:type="spellEnd"/>
      <w:r>
        <w:t xml:space="preserve"> </w:t>
      </w:r>
      <w:proofErr w:type="spellStart"/>
      <w:r>
        <w:t>concerning</w:t>
      </w:r>
      <w:proofErr w:type="spellEnd"/>
      <w:r>
        <w:t xml:space="preserve"> </w:t>
      </w:r>
      <w:proofErr w:type="spellStart"/>
      <w:r>
        <w:t>awareness-raising</w:t>
      </w:r>
      <w:proofErr w:type="spellEnd"/>
      <w:r>
        <w:t xml:space="preserve"> </w:t>
      </w:r>
      <w:proofErr w:type="spellStart"/>
      <w:r>
        <w:t>about</w:t>
      </w:r>
      <w:proofErr w:type="spellEnd"/>
      <w:r>
        <w:t xml:space="preserve"> H2020 </w:t>
      </w:r>
      <w:proofErr w:type="spellStart"/>
      <w:r>
        <w:t>and</w:t>
      </w:r>
      <w:proofErr w:type="spellEnd"/>
      <w:r>
        <w:t xml:space="preserve"> </w:t>
      </w:r>
      <w:proofErr w:type="spellStart"/>
      <w:r>
        <w:t>associated</w:t>
      </w:r>
      <w:proofErr w:type="spellEnd"/>
      <w:r>
        <w:t xml:space="preserve"> </w:t>
      </w:r>
      <w:proofErr w:type="spellStart"/>
      <w:r>
        <w:t>programmes</w:t>
      </w:r>
      <w:proofErr w:type="spellEnd"/>
      <w:r>
        <w:t xml:space="preserve">, </w:t>
      </w:r>
      <w:proofErr w:type="spellStart"/>
      <w:r>
        <w:t>concerning</w:t>
      </w:r>
      <w:proofErr w:type="spellEnd"/>
      <w:r>
        <w:t xml:space="preserve"> </w:t>
      </w:r>
      <w:proofErr w:type="spellStart"/>
      <w:r>
        <w:t>dissemination</w:t>
      </w:r>
      <w:proofErr w:type="spellEnd"/>
      <w:r>
        <w:t xml:space="preserve"> </w:t>
      </w:r>
      <w:proofErr w:type="spellStart"/>
      <w:r>
        <w:t>of</w:t>
      </w:r>
      <w:proofErr w:type="spellEnd"/>
      <w:r>
        <w:t xml:space="preserve"> </w:t>
      </w:r>
      <w:proofErr w:type="spellStart"/>
      <w:r>
        <w:t>information</w:t>
      </w:r>
      <w:proofErr w:type="spellEnd"/>
      <w:r>
        <w:t xml:space="preserve"> </w:t>
      </w:r>
      <w:proofErr w:type="spellStart"/>
      <w:r>
        <w:t>on</w:t>
      </w:r>
      <w:proofErr w:type="spellEnd"/>
      <w:r>
        <w:t xml:space="preserve"> </w:t>
      </w:r>
      <w:proofErr w:type="spellStart"/>
      <w:r>
        <w:t>it</w:t>
      </w:r>
      <w:proofErr w:type="spellEnd"/>
      <w:r>
        <w:t xml:space="preserve"> (</w:t>
      </w:r>
      <w:proofErr w:type="spellStart"/>
      <w:r>
        <w:t>including</w:t>
      </w:r>
      <w:proofErr w:type="spellEnd"/>
      <w:r>
        <w:t xml:space="preserve"> </w:t>
      </w:r>
      <w:proofErr w:type="spellStart"/>
      <w:r>
        <w:t>open</w:t>
      </w:r>
      <w:proofErr w:type="spellEnd"/>
      <w:r>
        <w:t xml:space="preserve"> </w:t>
      </w:r>
      <w:proofErr w:type="spellStart"/>
      <w:r>
        <w:t>calls</w:t>
      </w:r>
      <w:proofErr w:type="spellEnd"/>
      <w:r>
        <w:t xml:space="preserve">, </w:t>
      </w:r>
      <w:proofErr w:type="spellStart"/>
      <w:r>
        <w:t>rules</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proposal</w:t>
      </w:r>
      <w:proofErr w:type="spellEnd"/>
      <w:r>
        <w:t xml:space="preserve"> </w:t>
      </w:r>
      <w:proofErr w:type="spellStart"/>
      <w:r>
        <w:t>submission</w:t>
      </w:r>
      <w:proofErr w:type="spellEnd"/>
      <w:r>
        <w:t xml:space="preserve">), </w:t>
      </w:r>
      <w:proofErr w:type="spellStart"/>
      <w:r>
        <w:t>concerning</w:t>
      </w:r>
      <w:proofErr w:type="spellEnd"/>
      <w:r>
        <w:t xml:space="preserve"> </w:t>
      </w:r>
      <w:proofErr w:type="spellStart"/>
      <w:r>
        <w:t>specific</w:t>
      </w:r>
      <w:proofErr w:type="spellEnd"/>
      <w:r>
        <w:t xml:space="preserve"> </w:t>
      </w:r>
      <w:proofErr w:type="spellStart"/>
      <w:r>
        <w:t>assistance</w:t>
      </w:r>
      <w:proofErr w:type="spellEnd"/>
      <w:r>
        <w:t xml:space="preserve"> </w:t>
      </w:r>
      <w:proofErr w:type="spellStart"/>
      <w:r>
        <w:t>to</w:t>
      </w:r>
      <w:proofErr w:type="spellEnd"/>
      <w:r>
        <w:t xml:space="preserve"> </w:t>
      </w:r>
      <w:proofErr w:type="spellStart"/>
      <w:r>
        <w:t>participants</w:t>
      </w:r>
      <w:proofErr w:type="spellEnd"/>
      <w:r>
        <w:t xml:space="preserve"> (</w:t>
      </w:r>
      <w:proofErr w:type="spellStart"/>
      <w:r>
        <w:t>call</w:t>
      </w:r>
      <w:proofErr w:type="spellEnd"/>
      <w:r>
        <w:t xml:space="preserve"> </w:t>
      </w:r>
      <w:proofErr w:type="spellStart"/>
      <w:r>
        <w:t>identification</w:t>
      </w:r>
      <w:proofErr w:type="spellEnd"/>
      <w:r>
        <w:t xml:space="preserve"> </w:t>
      </w:r>
      <w:proofErr w:type="spellStart"/>
      <w:r>
        <w:t>and</w:t>
      </w:r>
      <w:proofErr w:type="spellEnd"/>
      <w:r>
        <w:t xml:space="preserve"> </w:t>
      </w:r>
      <w:proofErr w:type="spellStart"/>
      <w:r>
        <w:t>topic</w:t>
      </w:r>
      <w:proofErr w:type="spellEnd"/>
      <w:r>
        <w:t xml:space="preserve"> </w:t>
      </w:r>
      <w:proofErr w:type="spellStart"/>
      <w:r>
        <w:t>framing</w:t>
      </w:r>
      <w:proofErr w:type="spellEnd"/>
      <w:r>
        <w:t xml:space="preserve">, </w:t>
      </w:r>
      <w:proofErr w:type="spellStart"/>
      <w:r>
        <w:t>action</w:t>
      </w:r>
      <w:proofErr w:type="spellEnd"/>
      <w:r>
        <w:t xml:space="preserve"> </w:t>
      </w:r>
      <w:proofErr w:type="spellStart"/>
      <w:r>
        <w:lastRenderedPageBreak/>
        <w:t>types</w:t>
      </w:r>
      <w:proofErr w:type="spellEnd"/>
      <w:r>
        <w:t xml:space="preserve">, </w:t>
      </w:r>
      <w:proofErr w:type="spellStart"/>
      <w:r>
        <w:t>partner</w:t>
      </w:r>
      <w:proofErr w:type="spellEnd"/>
      <w:r>
        <w:t xml:space="preserve"> </w:t>
      </w:r>
      <w:proofErr w:type="spellStart"/>
      <w:r>
        <w:t>search</w:t>
      </w:r>
      <w:proofErr w:type="spellEnd"/>
      <w:r>
        <w:t xml:space="preserve">, </w:t>
      </w:r>
      <w:proofErr w:type="spellStart"/>
      <w:r>
        <w:t>rules</w:t>
      </w:r>
      <w:proofErr w:type="spellEnd"/>
      <w:r>
        <w:t xml:space="preserve"> </w:t>
      </w:r>
      <w:proofErr w:type="spellStart"/>
      <w:r>
        <w:t>of</w:t>
      </w:r>
      <w:proofErr w:type="spellEnd"/>
      <w:r>
        <w:t xml:space="preserve"> </w:t>
      </w:r>
      <w:proofErr w:type="spellStart"/>
      <w:r>
        <w:t>participation</w:t>
      </w:r>
      <w:proofErr w:type="spellEnd"/>
      <w:r>
        <w:t xml:space="preserve">, </w:t>
      </w:r>
      <w:proofErr w:type="spellStart"/>
      <w:r>
        <w:t>roles</w:t>
      </w:r>
      <w:proofErr w:type="spellEnd"/>
      <w:r>
        <w:t xml:space="preserve"> </w:t>
      </w:r>
      <w:proofErr w:type="spellStart"/>
      <w:r>
        <w:t>and</w:t>
      </w:r>
      <w:proofErr w:type="spellEnd"/>
      <w:r>
        <w:t xml:space="preserve"> </w:t>
      </w:r>
      <w:proofErr w:type="spellStart"/>
      <w:r>
        <w:t>responsibilities</w:t>
      </w:r>
      <w:proofErr w:type="spellEnd"/>
      <w:r>
        <w:t xml:space="preserve"> </w:t>
      </w:r>
      <w:proofErr w:type="spellStart"/>
      <w:r>
        <w:t>of</w:t>
      </w:r>
      <w:proofErr w:type="spellEnd"/>
      <w:r>
        <w:t xml:space="preserve"> </w:t>
      </w:r>
      <w:proofErr w:type="spellStart"/>
      <w:r>
        <w:t>consortium</w:t>
      </w:r>
      <w:proofErr w:type="spellEnd"/>
      <w:r>
        <w:t xml:space="preserve"> </w:t>
      </w:r>
      <w:proofErr w:type="spellStart"/>
      <w:r>
        <w:t>members</w:t>
      </w:r>
      <w:proofErr w:type="spellEnd"/>
      <w:r>
        <w:t xml:space="preserve">, </w:t>
      </w:r>
      <w:proofErr w:type="spellStart"/>
      <w:r>
        <w:t>ethical</w:t>
      </w:r>
      <w:proofErr w:type="spellEnd"/>
      <w:r>
        <w:t xml:space="preserve"> </w:t>
      </w:r>
      <w:proofErr w:type="spellStart"/>
      <w:r>
        <w:t>aspects</w:t>
      </w:r>
      <w:proofErr w:type="spellEnd"/>
      <w:r>
        <w:t xml:space="preserve">), </w:t>
      </w:r>
      <w:proofErr w:type="spellStart"/>
      <w:r>
        <w:t>promotional</w:t>
      </w:r>
      <w:proofErr w:type="spellEnd"/>
      <w:r>
        <w:t xml:space="preserve"> </w:t>
      </w:r>
      <w:proofErr w:type="spellStart"/>
      <w:r>
        <w:t>events</w:t>
      </w:r>
      <w:proofErr w:type="spellEnd"/>
      <w:r>
        <w:t xml:space="preserve"> (</w:t>
      </w:r>
      <w:proofErr w:type="spellStart"/>
      <w:r>
        <w:t>information</w:t>
      </w:r>
      <w:proofErr w:type="spellEnd"/>
      <w:r>
        <w:t xml:space="preserve"> </w:t>
      </w:r>
      <w:proofErr w:type="spellStart"/>
      <w:r>
        <w:t>days</w:t>
      </w:r>
      <w:proofErr w:type="spellEnd"/>
      <w:r>
        <w:t xml:space="preserve">, </w:t>
      </w:r>
      <w:proofErr w:type="spellStart"/>
      <w:r>
        <w:t>seminars</w:t>
      </w:r>
      <w:proofErr w:type="spellEnd"/>
      <w:r>
        <w:t xml:space="preserve">, </w:t>
      </w:r>
      <w:proofErr w:type="spellStart"/>
      <w:r>
        <w:t>conferences</w:t>
      </w:r>
      <w:proofErr w:type="spellEnd"/>
      <w:r>
        <w:t xml:space="preserve">, </w:t>
      </w:r>
      <w:proofErr w:type="spellStart"/>
      <w:r>
        <w:t>newsletters</w:t>
      </w:r>
      <w:proofErr w:type="spellEnd"/>
      <w:r>
        <w:t xml:space="preserve">, </w:t>
      </w:r>
      <w:proofErr w:type="spellStart"/>
      <w:r>
        <w:t>workshops</w:t>
      </w:r>
      <w:proofErr w:type="spellEnd"/>
      <w:r>
        <w:t xml:space="preserve">) </w:t>
      </w:r>
      <w:proofErr w:type="spellStart"/>
      <w:r>
        <w:t>and</w:t>
      </w:r>
      <w:proofErr w:type="spellEnd"/>
      <w:r>
        <w:t xml:space="preserve"> </w:t>
      </w:r>
      <w:proofErr w:type="spellStart"/>
      <w:r>
        <w:t>information</w:t>
      </w:r>
      <w:proofErr w:type="spellEnd"/>
      <w:r>
        <w:t xml:space="preserve"> </w:t>
      </w:r>
      <w:proofErr w:type="spellStart"/>
      <w:r>
        <w:t>provided</w:t>
      </w:r>
      <w:proofErr w:type="spellEnd"/>
      <w:r>
        <w:t xml:space="preserve"> </w:t>
      </w:r>
      <w:proofErr w:type="spellStart"/>
      <w:r>
        <w:t>about</w:t>
      </w:r>
      <w:proofErr w:type="spellEnd"/>
      <w:r>
        <w:t xml:space="preserve"> </w:t>
      </w:r>
      <w:proofErr w:type="spellStart"/>
      <w:r>
        <w:t>other</w:t>
      </w:r>
      <w:proofErr w:type="spellEnd"/>
      <w:r>
        <w:t xml:space="preserve"> </w:t>
      </w:r>
      <w:proofErr w:type="spellStart"/>
      <w:r>
        <w:t>European</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programmes</w:t>
      </w:r>
      <w:proofErr w:type="spellEnd"/>
      <w:r>
        <w:t xml:space="preserve"> (</w:t>
      </w:r>
      <w:proofErr w:type="spellStart"/>
      <w:r>
        <w:t>e.g</w:t>
      </w:r>
      <w:proofErr w:type="spellEnd"/>
      <w:r>
        <w:t xml:space="preserve">. </w:t>
      </w:r>
      <w:proofErr w:type="spellStart"/>
      <w:r>
        <w:t>European</w:t>
      </w:r>
      <w:proofErr w:type="spellEnd"/>
      <w:r>
        <w:t xml:space="preserve"> Health </w:t>
      </w:r>
      <w:proofErr w:type="spellStart"/>
      <w:r>
        <w:t>Programme</w:t>
      </w:r>
      <w:proofErr w:type="spellEnd"/>
      <w:r>
        <w:t xml:space="preserve">, COSNIE, </w:t>
      </w:r>
      <w:proofErr w:type="spellStart"/>
      <w:r>
        <w:t>Eureka</w:t>
      </w:r>
      <w:proofErr w:type="spellEnd"/>
      <w:r>
        <w:t xml:space="preserve">, </w:t>
      </w:r>
      <w:proofErr w:type="spellStart"/>
      <w:r>
        <w:t>Digital</w:t>
      </w:r>
      <w:proofErr w:type="spellEnd"/>
      <w:r>
        <w:t xml:space="preserve"> </w:t>
      </w:r>
      <w:proofErr w:type="spellStart"/>
      <w:r>
        <w:t>Europe</w:t>
      </w:r>
      <w:proofErr w:type="spellEnd"/>
      <w:r>
        <w:t xml:space="preserve">, </w:t>
      </w:r>
      <w:proofErr w:type="spellStart"/>
      <w:r>
        <w:t>etc</w:t>
      </w:r>
      <w:proofErr w:type="spellEnd"/>
      <w:r>
        <w:t xml:space="preserve">.). </w:t>
      </w:r>
      <w:proofErr w:type="spellStart"/>
      <w:r>
        <w:t>Approximately</w:t>
      </w:r>
      <w:proofErr w:type="spellEnd"/>
      <w:r>
        <w:t xml:space="preserve"> 60% </w:t>
      </w:r>
      <w:proofErr w:type="spellStart"/>
      <w:r>
        <w:t>to</w:t>
      </w:r>
      <w:proofErr w:type="spellEnd"/>
      <w:r>
        <w:t xml:space="preserve"> 80% </w:t>
      </w:r>
      <w:proofErr w:type="spellStart"/>
      <w:r>
        <w:t>of</w:t>
      </w:r>
      <w:proofErr w:type="spellEnd"/>
      <w:r>
        <w:t xml:space="preserve"> </w:t>
      </w:r>
      <w:proofErr w:type="spellStart"/>
      <w:r>
        <w:t>respondents</w:t>
      </w:r>
      <w:proofErr w:type="spellEnd"/>
      <w:r>
        <w:t xml:space="preserve">, </w:t>
      </w:r>
      <w:proofErr w:type="spellStart"/>
      <w:r>
        <w:t>all</w:t>
      </w:r>
      <w:proofErr w:type="spellEnd"/>
      <w:r>
        <w:t xml:space="preserve"> </w:t>
      </w:r>
      <w:proofErr w:type="spellStart"/>
      <w:r>
        <w:t>countries</w:t>
      </w:r>
      <w:proofErr w:type="spellEnd"/>
      <w:r>
        <w:t xml:space="preserve"> </w:t>
      </w:r>
      <w:proofErr w:type="spellStart"/>
      <w:r>
        <w:t>and</w:t>
      </w:r>
      <w:proofErr w:type="spellEnd"/>
      <w:r>
        <w:t xml:space="preserve"> </w:t>
      </w:r>
      <w:proofErr w:type="spellStart"/>
      <w:r>
        <w:t>categories</w:t>
      </w:r>
      <w:proofErr w:type="spellEnd"/>
      <w:r>
        <w:t xml:space="preserve"> </w:t>
      </w:r>
      <w:proofErr w:type="spellStart"/>
      <w:r>
        <w:t>included</w:t>
      </w:r>
      <w:proofErr w:type="spellEnd"/>
      <w:r>
        <w:t xml:space="preserve">, </w:t>
      </w:r>
      <w:proofErr w:type="spellStart"/>
      <w:r>
        <w:t>believed</w:t>
      </w:r>
      <w:proofErr w:type="spellEnd"/>
      <w:r>
        <w:t xml:space="preserve"> </w:t>
      </w:r>
      <w:proofErr w:type="spellStart"/>
      <w:r>
        <w:t>NCPs</w:t>
      </w:r>
      <w:proofErr w:type="spellEnd"/>
      <w:r>
        <w:t xml:space="preserve"> </w:t>
      </w:r>
      <w:proofErr w:type="spellStart"/>
      <w:r>
        <w:t>were</w:t>
      </w:r>
      <w:proofErr w:type="spellEnd"/>
      <w:r>
        <w:t xml:space="preserve"> </w:t>
      </w:r>
      <w:proofErr w:type="spellStart"/>
      <w:r>
        <w:t>effective</w:t>
      </w:r>
      <w:proofErr w:type="spellEnd"/>
      <w:r>
        <w:t xml:space="preserve"> </w:t>
      </w:r>
      <w:proofErr w:type="spellStart"/>
      <w:r>
        <w:t>in</w:t>
      </w:r>
      <w:proofErr w:type="spellEnd"/>
      <w:r>
        <w:t xml:space="preserve"> </w:t>
      </w:r>
      <w:proofErr w:type="spellStart"/>
      <w:r>
        <w:t>these</w:t>
      </w:r>
      <w:proofErr w:type="spellEnd"/>
      <w:r>
        <w:t xml:space="preserve"> </w:t>
      </w:r>
      <w:proofErr w:type="spellStart"/>
      <w:r>
        <w:t>fields</w:t>
      </w:r>
      <w:proofErr w:type="spellEnd"/>
      <w:r>
        <w:t>.</w:t>
      </w:r>
    </w:p>
    <w:p w:rsidRPr="00BB2EAF" w:rsidR="000E4CB2" w:rsidP="000E4CB2" w:rsidRDefault="000E4CB2" w14:paraId="2AFD3CCA" w14:textId="77777777"/>
    <w:p w:rsidRPr="00BB2EAF" w:rsidR="000E4CB2" w:rsidP="000E4CB2" w:rsidRDefault="000E4CB2" w14:paraId="5011D125" w14:textId="77777777">
      <w:r>
        <w:rPr>
          <w:noProof/>
        </w:rPr>
        <w:drawing>
          <wp:inline distT="0" distB="0" distL="0" distR="0" wp14:anchorId="38A940DB" wp14:editId="5029DAFD">
            <wp:extent cx="5943600" cy="4718050"/>
            <wp:effectExtent l="0" t="0" r="0" b="6350"/>
            <wp:docPr id="25" name="Chart 25">
              <a:extLst xmlns:a="http://schemas.openxmlformats.org/drawingml/2006/main">
                <a:ext uri="{FF2B5EF4-FFF2-40B4-BE49-F238E27FC236}">
                  <a16:creationId xmlns:a16="http://schemas.microsoft.com/office/drawing/2014/main" id="{7CD8CAA8-BC73-4913-B964-E8C0A76BF7B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Pr="00BB2EAF" w:rsidR="000E4CB2" w:rsidP="000E4CB2" w:rsidRDefault="000E4CB2" w14:paraId="56916862" w14:textId="77777777"/>
    <w:p w:rsidRPr="00BB2EAF" w:rsidR="000E4CB2" w:rsidP="000E4CB2" w:rsidRDefault="000E4CB2" w14:paraId="235E5FAE" w14:textId="77777777">
      <w:proofErr w:type="spellStart"/>
      <w:r>
        <w:t>Opinions</w:t>
      </w:r>
      <w:proofErr w:type="spellEnd"/>
      <w:r>
        <w:t xml:space="preserve"> </w:t>
      </w:r>
      <w:proofErr w:type="spellStart"/>
      <w:r>
        <w:t>were</w:t>
      </w:r>
      <w:proofErr w:type="spellEnd"/>
      <w:r>
        <w:t xml:space="preserve"> </w:t>
      </w:r>
      <w:proofErr w:type="spellStart"/>
      <w:r>
        <w:t>more</w:t>
      </w:r>
      <w:proofErr w:type="spellEnd"/>
      <w:r>
        <w:t xml:space="preserve"> </w:t>
      </w:r>
      <w:proofErr w:type="spellStart"/>
      <w:r>
        <w:t>divided</w:t>
      </w:r>
      <w:proofErr w:type="spellEnd"/>
      <w:r>
        <w:t xml:space="preserve"> </w:t>
      </w:r>
      <w:proofErr w:type="spellStart"/>
      <w:r>
        <w:t>on</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participants</w:t>
      </w:r>
      <w:proofErr w:type="spellEnd"/>
      <w:r>
        <w:t xml:space="preserve"> </w:t>
      </w:r>
      <w:proofErr w:type="spellStart"/>
      <w:r>
        <w:t>with</w:t>
      </w:r>
      <w:proofErr w:type="spellEnd"/>
      <w:r>
        <w:t xml:space="preserve"> </w:t>
      </w:r>
      <w:proofErr w:type="spellStart"/>
      <w:r>
        <w:t>available</w:t>
      </w:r>
      <w:proofErr w:type="spellEnd"/>
      <w:r>
        <w:t xml:space="preserve"> </w:t>
      </w:r>
      <w:proofErr w:type="spellStart"/>
      <w:r>
        <w:t>funding</w:t>
      </w:r>
      <w:proofErr w:type="spellEnd"/>
      <w:r>
        <w:t xml:space="preserve"> </w:t>
      </w:r>
      <w:proofErr w:type="spellStart"/>
      <w:r>
        <w:t>synergies</w:t>
      </w:r>
      <w:proofErr w:type="spellEnd"/>
      <w:r>
        <w:t xml:space="preserve"> </w:t>
      </w:r>
      <w:proofErr w:type="spellStart"/>
      <w:r>
        <w:t>between</w:t>
      </w:r>
      <w:proofErr w:type="spellEnd"/>
      <w:r>
        <w:t xml:space="preserve"> H2020 </w:t>
      </w:r>
      <w:proofErr w:type="spellStart"/>
      <w:r>
        <w:t>and</w:t>
      </w:r>
      <w:proofErr w:type="spellEnd"/>
      <w:r>
        <w:t xml:space="preserve"> </w:t>
      </w:r>
      <w:proofErr w:type="spellStart"/>
      <w:r>
        <w:t>European</w:t>
      </w:r>
      <w:proofErr w:type="spellEnd"/>
      <w:r>
        <w:t xml:space="preserve"> Regional </w:t>
      </w:r>
      <w:proofErr w:type="spellStart"/>
      <w:r>
        <w:t>and</w:t>
      </w:r>
      <w:proofErr w:type="spellEnd"/>
      <w:r>
        <w:t xml:space="preserve"> </w:t>
      </w:r>
      <w:proofErr w:type="spellStart"/>
      <w:r>
        <w:t>Development</w:t>
      </w:r>
      <w:proofErr w:type="spellEnd"/>
      <w:r>
        <w:t xml:space="preserve"> </w:t>
      </w:r>
      <w:proofErr w:type="spellStart"/>
      <w:r>
        <w:t>Fund</w:t>
      </w:r>
      <w:proofErr w:type="spellEnd"/>
      <w:r>
        <w:t xml:space="preserve"> (ERDF) </w:t>
      </w:r>
      <w:proofErr w:type="spellStart"/>
      <w:r>
        <w:t>programmes</w:t>
      </w:r>
      <w:proofErr w:type="spellEnd"/>
      <w:r>
        <w:t xml:space="preserve"> </w:t>
      </w:r>
      <w:proofErr w:type="spellStart"/>
      <w:r>
        <w:t>in</w:t>
      </w:r>
      <w:proofErr w:type="spellEnd"/>
      <w:r>
        <w:t xml:space="preserve"> </w:t>
      </w:r>
      <w:proofErr w:type="spellStart"/>
      <w:r>
        <w:t>their</w:t>
      </w:r>
      <w:proofErr w:type="spellEnd"/>
      <w:r>
        <w:t xml:space="preserve"> </w:t>
      </w:r>
      <w:proofErr w:type="spellStart"/>
      <w:r>
        <w:t>countries</w:t>
      </w:r>
      <w:proofErr w:type="spellEnd"/>
      <w:r>
        <w:t xml:space="preserve">, </w:t>
      </w:r>
      <w:proofErr w:type="spellStart"/>
      <w:r>
        <w:t>with</w:t>
      </w:r>
      <w:proofErr w:type="spellEnd"/>
      <w:r>
        <w:t xml:space="preserve"> 18 </w:t>
      </w:r>
      <w:proofErr w:type="spellStart"/>
      <w:r>
        <w:t>positive</w:t>
      </w:r>
      <w:proofErr w:type="spellEnd"/>
      <w:r>
        <w:t xml:space="preserve"> </w:t>
      </w:r>
      <w:proofErr w:type="spellStart"/>
      <w:r>
        <w:t>answers</w:t>
      </w:r>
      <w:proofErr w:type="spellEnd"/>
      <w:r>
        <w:t xml:space="preserve"> </w:t>
      </w:r>
      <w:proofErr w:type="spellStart"/>
      <w:r>
        <w:t>and</w:t>
      </w:r>
      <w:proofErr w:type="spellEnd"/>
      <w:r>
        <w:t xml:space="preserve"> 18 </w:t>
      </w:r>
      <w:proofErr w:type="spellStart"/>
      <w:r>
        <w:t>negative</w:t>
      </w:r>
      <w:proofErr w:type="spellEnd"/>
      <w:r>
        <w:t xml:space="preserve"> </w:t>
      </w:r>
      <w:proofErr w:type="spellStart"/>
      <w:r>
        <w:t>answers</w:t>
      </w:r>
      <w:proofErr w:type="spellEnd"/>
      <w:r>
        <w:t xml:space="preserve">. </w:t>
      </w:r>
      <w:proofErr w:type="spellStart"/>
      <w:r>
        <w:t>More</w:t>
      </w:r>
      <w:proofErr w:type="spellEnd"/>
      <w:r>
        <w:t xml:space="preserve"> </w:t>
      </w:r>
      <w:proofErr w:type="spellStart"/>
      <w:r>
        <w:t>than</w:t>
      </w:r>
      <w:proofErr w:type="spellEnd"/>
      <w:r>
        <w:t xml:space="preserve"> </w:t>
      </w:r>
      <w:proofErr w:type="spellStart"/>
      <w:r>
        <w:t>half</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NCPs</w:t>
      </w:r>
      <w:proofErr w:type="spellEnd"/>
      <w:r>
        <w:t xml:space="preserve"> </w:t>
      </w:r>
      <w:proofErr w:type="spellStart"/>
      <w:r>
        <w:t>were</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or</w:t>
      </w:r>
      <w:proofErr w:type="spellEnd"/>
      <w:r>
        <w:t xml:space="preserve"> </w:t>
      </w:r>
      <w:proofErr w:type="spellStart"/>
      <w:r>
        <w:t>not</w:t>
      </w:r>
      <w:proofErr w:type="spellEnd"/>
      <w:r>
        <w:t xml:space="preserve"> </w:t>
      </w:r>
      <w:proofErr w:type="spellStart"/>
      <w:r>
        <w:t>effective</w:t>
      </w:r>
      <w:proofErr w:type="spellEnd"/>
      <w:r>
        <w:t xml:space="preserve"> </w:t>
      </w:r>
      <w:proofErr w:type="spellStart"/>
      <w:r>
        <w:t>at</w:t>
      </w:r>
      <w:proofErr w:type="spellEnd"/>
      <w:r>
        <w:t xml:space="preserve"> </w:t>
      </w:r>
      <w:proofErr w:type="spellStart"/>
      <w:r>
        <w:t>all</w:t>
      </w:r>
      <w:proofErr w:type="spellEnd"/>
      <w:r>
        <w:t xml:space="preserve">, </w:t>
      </w:r>
      <w:proofErr w:type="spellStart"/>
      <w:r>
        <w:t>in</w:t>
      </w:r>
      <w:proofErr w:type="spellEnd"/>
      <w:r>
        <w:t xml:space="preserve"> </w:t>
      </w:r>
      <w:proofErr w:type="spellStart"/>
      <w:r>
        <w:t>organising</w:t>
      </w:r>
      <w:proofErr w:type="spellEnd"/>
      <w:r>
        <w:t xml:space="preserve"> </w:t>
      </w:r>
      <w:proofErr w:type="spellStart"/>
      <w:r>
        <w:t>training</w:t>
      </w:r>
      <w:proofErr w:type="spellEnd"/>
      <w:r>
        <w:t xml:space="preserve"> </w:t>
      </w:r>
      <w:proofErr w:type="spellStart"/>
      <w:r>
        <w:t>events</w:t>
      </w:r>
      <w:proofErr w:type="spellEnd"/>
      <w:r>
        <w:t xml:space="preserve"> (</w:t>
      </w:r>
      <w:proofErr w:type="spellStart"/>
      <w:r>
        <w:t>e.g</w:t>
      </w:r>
      <w:proofErr w:type="spellEnd"/>
      <w:r>
        <w:t xml:space="preserve">. </w:t>
      </w:r>
      <w:proofErr w:type="spellStart"/>
      <w:r>
        <w:t>proposal</w:t>
      </w:r>
      <w:proofErr w:type="spellEnd"/>
      <w:r>
        <w:t xml:space="preserve"> </w:t>
      </w:r>
      <w:proofErr w:type="spellStart"/>
      <w:r>
        <w:t>writing</w:t>
      </w:r>
      <w:proofErr w:type="spellEnd"/>
      <w:r>
        <w:t>).</w:t>
      </w:r>
    </w:p>
    <w:p w:rsidRPr="00BB2EAF" w:rsidR="000E4CB2" w:rsidP="000E4CB2" w:rsidRDefault="000E4CB2" w14:paraId="76895526" w14:textId="77777777"/>
    <w:p w:rsidR="000B4AD2" w:rsidP="000E4CB2" w:rsidRDefault="000E4CB2" w14:paraId="6F188E21" w14:textId="77777777">
      <w:proofErr w:type="spellStart"/>
      <w:r>
        <w:t>Overall</w:t>
      </w:r>
      <w:proofErr w:type="spellEnd"/>
      <w:r>
        <w:t xml:space="preserve">, </w:t>
      </w:r>
      <w:proofErr w:type="spellStart"/>
      <w:r>
        <w:t>the</w:t>
      </w:r>
      <w:proofErr w:type="spellEnd"/>
      <w:r>
        <w:t xml:space="preserve"> </w:t>
      </w:r>
      <w:proofErr w:type="spellStart"/>
      <w:r>
        <w:t>Dutch</w:t>
      </w:r>
      <w:proofErr w:type="spellEnd"/>
      <w:r>
        <w:t xml:space="preserve"> </w:t>
      </w:r>
      <w:proofErr w:type="spellStart"/>
      <w:r>
        <w:t>and</w:t>
      </w:r>
      <w:proofErr w:type="spellEnd"/>
      <w:r>
        <w:t xml:space="preserve">, </w:t>
      </w:r>
      <w:proofErr w:type="spellStart"/>
      <w:r>
        <w:t>to</w:t>
      </w:r>
      <w:proofErr w:type="spellEnd"/>
      <w:r>
        <w:t xml:space="preserve"> a </w:t>
      </w:r>
      <w:proofErr w:type="spellStart"/>
      <w:r>
        <w:t>lesser</w:t>
      </w:r>
      <w:proofErr w:type="spellEnd"/>
      <w:r>
        <w:t xml:space="preserve"> </w:t>
      </w:r>
      <w:proofErr w:type="spellStart"/>
      <w:r>
        <w:t>degree</w:t>
      </w:r>
      <w:proofErr w:type="spellEnd"/>
      <w:r>
        <w:t xml:space="preserve">, </w:t>
      </w:r>
      <w:proofErr w:type="spellStart"/>
      <w:r>
        <w:t>the</w:t>
      </w:r>
      <w:proofErr w:type="spellEnd"/>
      <w:r>
        <w:t xml:space="preserve"> </w:t>
      </w:r>
      <w:proofErr w:type="spellStart"/>
      <w:r>
        <w:t>Portuguese</w:t>
      </w:r>
      <w:proofErr w:type="spellEnd"/>
      <w:r>
        <w:t xml:space="preserve"> </w:t>
      </w:r>
      <w:proofErr w:type="spellStart"/>
      <w:r>
        <w:t>respondents</w:t>
      </w:r>
      <w:proofErr w:type="spellEnd"/>
      <w:r>
        <w:t xml:space="preserve"> </w:t>
      </w:r>
      <w:proofErr w:type="spellStart"/>
      <w:r>
        <w:t>had</w:t>
      </w:r>
      <w:proofErr w:type="spellEnd"/>
      <w:r>
        <w:t xml:space="preserve"> a </w:t>
      </w:r>
      <w:proofErr w:type="spellStart"/>
      <w:r>
        <w:t>very</w:t>
      </w:r>
      <w:proofErr w:type="spellEnd"/>
      <w:r>
        <w:t xml:space="preserve"> </w:t>
      </w:r>
      <w:proofErr w:type="spellStart"/>
      <w:r>
        <w:t>positive</w:t>
      </w:r>
      <w:proofErr w:type="spellEnd"/>
      <w:r>
        <w:t xml:space="preserve"> </w:t>
      </w:r>
      <w:proofErr w:type="spellStart"/>
      <w:r>
        <w:t>view</w:t>
      </w:r>
      <w:proofErr w:type="spellEnd"/>
      <w:r>
        <w:t xml:space="preserve"> </w:t>
      </w:r>
      <w:proofErr w:type="spellStart"/>
      <w:r>
        <w:t>of</w:t>
      </w:r>
      <w:proofErr w:type="spellEnd"/>
      <w:r>
        <w:t xml:space="preserve"> </w:t>
      </w:r>
      <w:proofErr w:type="spellStart"/>
      <w:r>
        <w:t>the</w:t>
      </w:r>
      <w:proofErr w:type="spellEnd"/>
      <w:r>
        <w:t xml:space="preserve"> </w:t>
      </w:r>
      <w:proofErr w:type="spellStart"/>
      <w:r>
        <w:t>NCPs</w:t>
      </w:r>
      <w:proofErr w:type="spellEnd"/>
      <w:r>
        <w:t xml:space="preserve">. </w:t>
      </w:r>
      <w:proofErr w:type="spellStart"/>
      <w:r>
        <w:t>Most</w:t>
      </w:r>
      <w:proofErr w:type="spellEnd"/>
      <w:r>
        <w:t xml:space="preserve"> </w:t>
      </w:r>
      <w:proofErr w:type="spellStart"/>
      <w:r>
        <w:t>of</w:t>
      </w:r>
      <w:proofErr w:type="spellEnd"/>
      <w:r>
        <w:t xml:space="preserve"> </w:t>
      </w:r>
      <w:proofErr w:type="spellStart"/>
      <w:r>
        <w:t>the</w:t>
      </w:r>
      <w:proofErr w:type="spellEnd"/>
      <w:r>
        <w:t xml:space="preserve"> </w:t>
      </w:r>
      <w:proofErr w:type="spellStart"/>
      <w:r>
        <w:t>answers</w:t>
      </w:r>
      <w:proofErr w:type="spellEnd"/>
      <w:r>
        <w:t xml:space="preserve"> </w:t>
      </w:r>
      <w:proofErr w:type="spellStart"/>
      <w:r>
        <w:t>falling</w:t>
      </w:r>
      <w:proofErr w:type="spellEnd"/>
      <w:r>
        <w:t xml:space="preserve"> </w:t>
      </w:r>
      <w:proofErr w:type="spellStart"/>
      <w:r>
        <w:t>under</w:t>
      </w:r>
      <w:proofErr w:type="spellEnd"/>
      <w:r>
        <w:t xml:space="preserve"> </w:t>
      </w:r>
      <w:proofErr w:type="spellStart"/>
      <w:r>
        <w:t>the</w:t>
      </w:r>
      <w:proofErr w:type="spellEnd"/>
      <w:r>
        <w:t xml:space="preserve"> </w:t>
      </w:r>
      <w:proofErr w:type="spellStart"/>
      <w:r>
        <w:t>categories</w:t>
      </w:r>
      <w:proofErr w:type="spellEnd"/>
      <w:r>
        <w:t xml:space="preserve"> "</w:t>
      </w:r>
      <w:proofErr w:type="spellStart"/>
      <w:r>
        <w:t>not</w:t>
      </w:r>
      <w:proofErr w:type="spellEnd"/>
      <w:r>
        <w:t xml:space="preserve"> </w:t>
      </w:r>
      <w:proofErr w:type="spellStart"/>
      <w:r>
        <w:t>very</w:t>
      </w:r>
      <w:proofErr w:type="spellEnd"/>
      <w:r>
        <w:t xml:space="preserve"> </w:t>
      </w:r>
      <w:proofErr w:type="spellStart"/>
      <w:r>
        <w:t>effective</w:t>
      </w:r>
      <w:proofErr w:type="spellEnd"/>
      <w:r>
        <w:t xml:space="preserve">" </w:t>
      </w:r>
      <w:proofErr w:type="spellStart"/>
      <w:r>
        <w:t>and</w:t>
      </w:r>
      <w:proofErr w:type="spellEnd"/>
      <w:r>
        <w:t xml:space="preserve"> '"</w:t>
      </w:r>
      <w:proofErr w:type="spellStart"/>
      <w:r>
        <w:t>not</w:t>
      </w:r>
      <w:proofErr w:type="spellEnd"/>
      <w:r>
        <w:t xml:space="preserve"> </w:t>
      </w:r>
      <w:proofErr w:type="spellStart"/>
      <w:r>
        <w:t>effective</w:t>
      </w:r>
      <w:proofErr w:type="spellEnd"/>
      <w:r>
        <w:t xml:space="preserve"> </w:t>
      </w:r>
      <w:proofErr w:type="spellStart"/>
      <w:r>
        <w:t>at</w:t>
      </w:r>
      <w:proofErr w:type="spellEnd"/>
      <w:r>
        <w:t xml:space="preserve"> </w:t>
      </w:r>
      <w:proofErr w:type="spellStart"/>
      <w:r>
        <w:t>all</w:t>
      </w:r>
      <w:proofErr w:type="spellEnd"/>
      <w:r>
        <w:t xml:space="preserve">" </w:t>
      </w:r>
      <w:proofErr w:type="spellStart"/>
      <w:r>
        <w:t>came</w:t>
      </w:r>
      <w:proofErr w:type="spellEnd"/>
      <w:r>
        <w:t xml:space="preserve"> </w:t>
      </w:r>
      <w:proofErr w:type="spellStart"/>
      <w:r>
        <w:t>from</w:t>
      </w:r>
      <w:proofErr w:type="spellEnd"/>
      <w:r>
        <w:t xml:space="preserve"> </w:t>
      </w:r>
      <w:proofErr w:type="spellStart"/>
      <w:r>
        <w:t>Croatia</w:t>
      </w:r>
      <w:proofErr w:type="spellEnd"/>
      <w:r>
        <w:t xml:space="preserve"> </w:t>
      </w:r>
      <w:proofErr w:type="spellStart"/>
      <w:r>
        <w:t>and</w:t>
      </w:r>
      <w:proofErr w:type="spellEnd"/>
      <w:r>
        <w:t xml:space="preserve"> </w:t>
      </w:r>
      <w:proofErr w:type="spellStart"/>
      <w:r>
        <w:t>Latvia</w:t>
      </w:r>
      <w:proofErr w:type="spellEnd"/>
      <w:r>
        <w:t>.</w:t>
      </w:r>
    </w:p>
    <w:p w:rsidRPr="00BB2EAF" w:rsidR="000E4CB2" w:rsidP="000E4CB2" w:rsidRDefault="000E4CB2" w14:paraId="156BA169" w14:textId="14327754"/>
    <w:p w:rsidRPr="00BB2EAF" w:rsidR="000E4CB2" w:rsidP="000E4CB2" w:rsidRDefault="000E4CB2" w14:paraId="5D1BFAEE" w14:textId="77777777">
      <w:proofErr w:type="spellStart"/>
      <w:r>
        <w:t>Participants</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missions</w:t>
      </w:r>
      <w:proofErr w:type="spellEnd"/>
      <w:r>
        <w:t xml:space="preserve"> </w:t>
      </w:r>
      <w:proofErr w:type="spellStart"/>
      <w:r>
        <w:t>in</w:t>
      </w:r>
      <w:proofErr w:type="spellEnd"/>
      <w:r>
        <w:t xml:space="preserve"> </w:t>
      </w:r>
      <w:proofErr w:type="spellStart"/>
      <w:r>
        <w:t>these</w:t>
      </w:r>
      <w:proofErr w:type="spellEnd"/>
      <w:r>
        <w:t xml:space="preserve"> </w:t>
      </w:r>
      <w:proofErr w:type="spellStart"/>
      <w:r>
        <w:t>two</w:t>
      </w:r>
      <w:proofErr w:type="spellEnd"/>
      <w:r>
        <w:t xml:space="preserve"> </w:t>
      </w:r>
      <w:proofErr w:type="spellStart"/>
      <w:r>
        <w:t>countries</w:t>
      </w:r>
      <w:proofErr w:type="spellEnd"/>
      <w:r>
        <w:t xml:space="preserve"> </w:t>
      </w:r>
      <w:proofErr w:type="spellStart"/>
      <w:r>
        <w:t>expressed</w:t>
      </w:r>
      <w:proofErr w:type="spellEnd"/>
      <w:r>
        <w:t xml:space="preserve"> </w:t>
      </w:r>
      <w:proofErr w:type="spellStart"/>
      <w:r>
        <w:t>views</w:t>
      </w:r>
      <w:proofErr w:type="spellEnd"/>
      <w:r>
        <w:t xml:space="preserve"> </w:t>
      </w:r>
      <w:proofErr w:type="spellStart"/>
      <w:r>
        <w:t>that</w:t>
      </w:r>
      <w:proofErr w:type="spellEnd"/>
      <w:r>
        <w:t xml:space="preserve"> </w:t>
      </w:r>
      <w:proofErr w:type="spellStart"/>
      <w:r>
        <w:t>hinted</w:t>
      </w:r>
      <w:proofErr w:type="spellEnd"/>
      <w:r>
        <w:t xml:space="preserve"> </w:t>
      </w:r>
      <w:proofErr w:type="spellStart"/>
      <w:r>
        <w:t>at</w:t>
      </w:r>
      <w:proofErr w:type="spellEnd"/>
      <w:r>
        <w:t xml:space="preserve"> </w:t>
      </w:r>
      <w:proofErr w:type="spellStart"/>
      <w:r>
        <w:t>the</w:t>
      </w:r>
      <w:proofErr w:type="spellEnd"/>
      <w:r>
        <w:t xml:space="preserve"> </w:t>
      </w:r>
      <w:proofErr w:type="spellStart"/>
      <w:r>
        <w:t>possible</w:t>
      </w:r>
      <w:proofErr w:type="spellEnd"/>
      <w:r>
        <w:t xml:space="preserve"> </w:t>
      </w:r>
      <w:proofErr w:type="spellStart"/>
      <w:r>
        <w:t>origins</w:t>
      </w:r>
      <w:proofErr w:type="spellEnd"/>
      <w:r>
        <w:t xml:space="preserve"> </w:t>
      </w:r>
      <w:proofErr w:type="spellStart"/>
      <w:r>
        <w:t>of</w:t>
      </w:r>
      <w:proofErr w:type="spellEnd"/>
      <w:r>
        <w:t xml:space="preserve"> </w:t>
      </w:r>
      <w:proofErr w:type="spellStart"/>
      <w:r>
        <w:t>these</w:t>
      </w:r>
      <w:proofErr w:type="spellEnd"/>
      <w:r>
        <w:t xml:space="preserve"> </w:t>
      </w:r>
      <w:proofErr w:type="spellStart"/>
      <w:r>
        <w:t>disparities</w:t>
      </w:r>
      <w:proofErr w:type="spellEnd"/>
      <w:r>
        <w:t xml:space="preserve">. </w:t>
      </w:r>
      <w:proofErr w:type="spellStart"/>
      <w:r>
        <w:t>In</w:t>
      </w:r>
      <w:proofErr w:type="spellEnd"/>
      <w:r>
        <w:t xml:space="preserve"> </w:t>
      </w:r>
      <w:proofErr w:type="spellStart"/>
      <w:r>
        <w:t>the</w:t>
      </w:r>
      <w:proofErr w:type="spellEnd"/>
      <w:r>
        <w:t xml:space="preserve"> </w:t>
      </w:r>
      <w:proofErr w:type="spellStart"/>
      <w:r>
        <w:t>field</w:t>
      </w:r>
      <w:proofErr w:type="spellEnd"/>
      <w:r>
        <w:t xml:space="preserve"> </w:t>
      </w:r>
      <w:proofErr w:type="spellStart"/>
      <w:r>
        <w:t>of</w:t>
      </w:r>
      <w:proofErr w:type="spellEnd"/>
      <w:r>
        <w:t xml:space="preserve"> </w:t>
      </w:r>
      <w:proofErr w:type="spellStart"/>
      <w:r>
        <w:t>research</w:t>
      </w:r>
      <w:proofErr w:type="spellEnd"/>
      <w:r>
        <w:t xml:space="preserve">, a </w:t>
      </w:r>
      <w:proofErr w:type="spellStart"/>
      <w:r>
        <w:t>divide</w:t>
      </w:r>
      <w:proofErr w:type="spellEnd"/>
      <w:r>
        <w:t xml:space="preserve"> </w:t>
      </w:r>
      <w:proofErr w:type="spellStart"/>
      <w:r>
        <w:t>persisted</w:t>
      </w:r>
      <w:proofErr w:type="spellEnd"/>
      <w:r>
        <w:t xml:space="preserve"> </w:t>
      </w:r>
      <w:proofErr w:type="spellStart"/>
      <w:r>
        <w:t>between</w:t>
      </w:r>
      <w:proofErr w:type="spellEnd"/>
      <w:r>
        <w:t xml:space="preserve"> "</w:t>
      </w:r>
      <w:proofErr w:type="spellStart"/>
      <w:r>
        <w:t>older</w:t>
      </w:r>
      <w:proofErr w:type="spellEnd"/>
      <w:r>
        <w:t xml:space="preserve">" </w:t>
      </w:r>
      <w:proofErr w:type="spellStart"/>
      <w:r>
        <w:t>and</w:t>
      </w:r>
      <w:proofErr w:type="spellEnd"/>
      <w:r>
        <w:t xml:space="preserve"> "</w:t>
      </w:r>
      <w:proofErr w:type="spellStart"/>
      <w:r>
        <w:t>newer</w:t>
      </w:r>
      <w:proofErr w:type="spellEnd"/>
      <w:r>
        <w:t xml:space="preserve">" </w:t>
      </w:r>
      <w:proofErr w:type="spellStart"/>
      <w:r>
        <w:t>Member</w:t>
      </w:r>
      <w:proofErr w:type="spellEnd"/>
      <w:r>
        <w:t xml:space="preserve"> States. </w:t>
      </w:r>
      <w:proofErr w:type="spellStart"/>
      <w:r>
        <w:rPr>
          <w:b/>
        </w:rPr>
        <w:t>Latvian</w:t>
      </w:r>
      <w:proofErr w:type="spellEnd"/>
      <w:r>
        <w:t xml:space="preserve"> </w:t>
      </w:r>
      <w:proofErr w:type="spellStart"/>
      <w:r>
        <w:t>institutions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their</w:t>
      </w:r>
      <w:proofErr w:type="spellEnd"/>
      <w:r>
        <w:t xml:space="preserve"> </w:t>
      </w:r>
      <w:proofErr w:type="spellStart"/>
      <w:r>
        <w:t>main</w:t>
      </w:r>
      <w:proofErr w:type="spellEnd"/>
      <w:r>
        <w:t xml:space="preserve"> </w:t>
      </w:r>
      <w:proofErr w:type="spellStart"/>
      <w:r>
        <w:t>partners</w:t>
      </w:r>
      <w:proofErr w:type="spellEnd"/>
      <w:r>
        <w:t xml:space="preserve"> </w:t>
      </w:r>
      <w:proofErr w:type="spellStart"/>
      <w:r>
        <w:t>in</w:t>
      </w:r>
      <w:proofErr w:type="spellEnd"/>
      <w:r>
        <w:t xml:space="preserve"> H2020 </w:t>
      </w:r>
      <w:proofErr w:type="spellStart"/>
      <w:r>
        <w:t>projects</w:t>
      </w:r>
      <w:proofErr w:type="spellEnd"/>
      <w:r>
        <w:t xml:space="preserve"> </w:t>
      </w:r>
      <w:proofErr w:type="spellStart"/>
      <w:r>
        <w:t>had</w:t>
      </w:r>
      <w:proofErr w:type="spellEnd"/>
      <w:r>
        <w:t xml:space="preserve"> </w:t>
      </w:r>
      <w:proofErr w:type="spellStart"/>
      <w:r>
        <w:t>been</w:t>
      </w:r>
      <w:proofErr w:type="spellEnd"/>
      <w:r>
        <w:t xml:space="preserve"> </w:t>
      </w:r>
      <w:proofErr w:type="spellStart"/>
      <w:r>
        <w:t>the</w:t>
      </w:r>
      <w:proofErr w:type="spellEnd"/>
      <w:r>
        <w:t xml:space="preserve"> </w:t>
      </w:r>
      <w:proofErr w:type="spellStart"/>
      <w:r>
        <w:t>older</w:t>
      </w:r>
      <w:proofErr w:type="spellEnd"/>
      <w:r>
        <w:t xml:space="preserve"> </w:t>
      </w:r>
      <w:proofErr w:type="spellStart"/>
      <w:r>
        <w:t>Member</w:t>
      </w:r>
      <w:proofErr w:type="spellEnd"/>
      <w:r>
        <w:t xml:space="preserve"> States. H2020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a </w:t>
      </w:r>
      <w:proofErr w:type="spellStart"/>
      <w:r>
        <w:t>tool</w:t>
      </w:r>
      <w:proofErr w:type="spellEnd"/>
      <w:r>
        <w:t xml:space="preserve"> </w:t>
      </w:r>
      <w:proofErr w:type="spellStart"/>
      <w:r>
        <w:t>for</w:t>
      </w:r>
      <w:proofErr w:type="spellEnd"/>
      <w:r>
        <w:t xml:space="preserve"> </w:t>
      </w:r>
      <w:proofErr w:type="spellStart"/>
      <w:r>
        <w:t>bridging</w:t>
      </w:r>
      <w:proofErr w:type="spellEnd"/>
      <w:r>
        <w:t xml:space="preserve"> </w:t>
      </w:r>
      <w:proofErr w:type="spellStart"/>
      <w:r>
        <w:t>this</w:t>
      </w:r>
      <w:proofErr w:type="spellEnd"/>
      <w:r>
        <w:t xml:space="preserve"> </w:t>
      </w:r>
      <w:proofErr w:type="spellStart"/>
      <w:r>
        <w:t>gap</w:t>
      </w:r>
      <w:proofErr w:type="spellEnd"/>
      <w:r>
        <w:t xml:space="preserve"> </w:t>
      </w:r>
      <w:proofErr w:type="spellStart"/>
      <w:r>
        <w:t>by</w:t>
      </w:r>
      <w:proofErr w:type="spellEnd"/>
      <w:r>
        <w:t xml:space="preserve"> </w:t>
      </w:r>
      <w:proofErr w:type="spellStart"/>
      <w:r>
        <w:t>encouraging</w:t>
      </w:r>
      <w:proofErr w:type="spellEnd"/>
      <w:r>
        <w:t xml:space="preserve"> </w:t>
      </w:r>
      <w:proofErr w:type="spellStart"/>
      <w:r>
        <w:t>partnerships</w:t>
      </w:r>
      <w:proofErr w:type="spellEnd"/>
      <w:r>
        <w:t xml:space="preserve"> </w:t>
      </w:r>
      <w:proofErr w:type="spellStart"/>
      <w:r>
        <w:t>and</w:t>
      </w:r>
      <w:proofErr w:type="spellEnd"/>
      <w:r>
        <w:t xml:space="preserve"> </w:t>
      </w:r>
      <w:proofErr w:type="spellStart"/>
      <w:r>
        <w:t>aiding</w:t>
      </w:r>
      <w:proofErr w:type="spellEnd"/>
      <w:r>
        <w:t xml:space="preserve"> </w:t>
      </w:r>
      <w:proofErr w:type="spellStart"/>
      <w:r>
        <w:t>the</w:t>
      </w:r>
      <w:proofErr w:type="spellEnd"/>
      <w:r>
        <w:t xml:space="preserve"> </w:t>
      </w:r>
      <w:proofErr w:type="spellStart"/>
      <w:r>
        <w:t>development</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networks</w:t>
      </w:r>
      <w:proofErr w:type="spellEnd"/>
      <w:r>
        <w:t xml:space="preserve"> </w:t>
      </w:r>
      <w:proofErr w:type="spellStart"/>
      <w:r>
        <w:t>between</w:t>
      </w:r>
      <w:proofErr w:type="spellEnd"/>
      <w:r>
        <w:t xml:space="preserve"> </w:t>
      </w:r>
      <w:proofErr w:type="spellStart"/>
      <w:r>
        <w:t>countries</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less</w:t>
      </w:r>
      <w:proofErr w:type="spellEnd"/>
      <w:r>
        <w:t xml:space="preserve"> </w:t>
      </w:r>
      <w:proofErr w:type="spellStart"/>
      <w:r>
        <w:t>developed</w:t>
      </w:r>
      <w:proofErr w:type="spellEnd"/>
      <w:r>
        <w:t xml:space="preserve"> </w:t>
      </w:r>
      <w:proofErr w:type="spellStart"/>
      <w:r>
        <w:lastRenderedPageBreak/>
        <w:t>research</w:t>
      </w:r>
      <w:proofErr w:type="spellEnd"/>
      <w:r>
        <w:t xml:space="preserve"> </w:t>
      </w:r>
      <w:proofErr w:type="spellStart"/>
      <w:r>
        <w:t>capacities</w:t>
      </w:r>
      <w:proofErr w:type="spellEnd"/>
      <w:r>
        <w:t xml:space="preserve"> </w:t>
      </w:r>
      <w:proofErr w:type="spellStart"/>
      <w:r>
        <w:t>could</w:t>
      </w:r>
      <w:proofErr w:type="spellEnd"/>
      <w:r>
        <w:t xml:space="preserve"> </w:t>
      </w:r>
      <w:proofErr w:type="spellStart"/>
      <w:r>
        <w:t>learn</w:t>
      </w:r>
      <w:proofErr w:type="spellEnd"/>
      <w:r>
        <w:t xml:space="preserve"> </w:t>
      </w:r>
      <w:proofErr w:type="spellStart"/>
      <w:r>
        <w:t>from</w:t>
      </w:r>
      <w:proofErr w:type="spellEnd"/>
      <w:r>
        <w:t xml:space="preserve"> </w:t>
      </w:r>
      <w:proofErr w:type="spellStart"/>
      <w:r>
        <w:t>those</w:t>
      </w:r>
      <w:proofErr w:type="spellEnd"/>
      <w:r>
        <w:t xml:space="preserve"> </w:t>
      </w:r>
      <w:proofErr w:type="spellStart"/>
      <w:r>
        <w:t>with</w:t>
      </w:r>
      <w:proofErr w:type="spellEnd"/>
      <w:r>
        <w:t xml:space="preserve"> </w:t>
      </w:r>
      <w:proofErr w:type="spellStart"/>
      <w:r>
        <w:t>more</w:t>
      </w:r>
      <w:proofErr w:type="spellEnd"/>
      <w:r>
        <w:t xml:space="preserve"> </w:t>
      </w:r>
      <w:proofErr w:type="spellStart"/>
      <w:r>
        <w:t>developed</w:t>
      </w:r>
      <w:proofErr w:type="spellEnd"/>
      <w:r>
        <w:t xml:space="preserve"> </w:t>
      </w:r>
      <w:proofErr w:type="spellStart"/>
      <w:r>
        <w:t>capacities</w:t>
      </w:r>
      <w:proofErr w:type="spellEnd"/>
      <w:r>
        <w:t xml:space="preserve">, </w:t>
      </w:r>
      <w:proofErr w:type="spellStart"/>
      <w:r>
        <w:t>which</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a </w:t>
      </w:r>
      <w:proofErr w:type="spellStart"/>
      <w:r>
        <w:t>major</w:t>
      </w:r>
      <w:proofErr w:type="spellEnd"/>
      <w:r>
        <w:t xml:space="preserve"> </w:t>
      </w:r>
      <w:proofErr w:type="spellStart"/>
      <w:r>
        <w:t>advantage</w:t>
      </w:r>
      <w:proofErr w:type="spellEnd"/>
      <w:r>
        <w:t xml:space="preserve"> </w:t>
      </w:r>
      <w:proofErr w:type="spellStart"/>
      <w:r>
        <w:t>to</w:t>
      </w:r>
      <w:proofErr w:type="spellEnd"/>
      <w:r>
        <w:t xml:space="preserve"> </w:t>
      </w:r>
      <w:proofErr w:type="spellStart"/>
      <w:r>
        <w:t>participation</w:t>
      </w:r>
      <w:proofErr w:type="spellEnd"/>
      <w:r>
        <w:t xml:space="preserve">. </w:t>
      </w:r>
      <w:proofErr w:type="spellStart"/>
      <w:r>
        <w:t>There</w:t>
      </w:r>
      <w:proofErr w:type="spellEnd"/>
      <w:r>
        <w:t xml:space="preserve"> </w:t>
      </w:r>
      <w:proofErr w:type="spellStart"/>
      <w:r>
        <w:t>was</w:t>
      </w:r>
      <w:proofErr w:type="spellEnd"/>
      <w:r>
        <w:t xml:space="preserve"> </w:t>
      </w:r>
      <w:proofErr w:type="spellStart"/>
      <w:r>
        <w:t>also</w:t>
      </w:r>
      <w:proofErr w:type="spellEnd"/>
      <w:r>
        <w:t xml:space="preserve"> </w:t>
      </w:r>
      <w:proofErr w:type="spellStart"/>
      <w:r>
        <w:t>growing</w:t>
      </w:r>
      <w:proofErr w:type="spellEnd"/>
      <w:r>
        <w:t xml:space="preserve"> </w:t>
      </w:r>
      <w:proofErr w:type="spellStart"/>
      <w:r>
        <w:t>cooperation</w:t>
      </w:r>
      <w:proofErr w:type="spellEnd"/>
      <w:r>
        <w:t xml:space="preserve"> </w:t>
      </w:r>
      <w:proofErr w:type="spellStart"/>
      <w:r>
        <w:t>to</w:t>
      </w:r>
      <w:proofErr w:type="spellEnd"/>
      <w:r>
        <w:t xml:space="preserve"> </w:t>
      </w:r>
      <w:proofErr w:type="spellStart"/>
      <w:r>
        <w:t>promote</w:t>
      </w:r>
      <w:proofErr w:type="spellEnd"/>
      <w:r>
        <w:t xml:space="preserve"> </w:t>
      </w:r>
      <w:proofErr w:type="spellStart"/>
      <w:r>
        <w:t>scientific</w:t>
      </w:r>
      <w:proofErr w:type="spellEnd"/>
      <w:r>
        <w:t xml:space="preserve"> </w:t>
      </w:r>
      <w:proofErr w:type="spellStart"/>
      <w:r>
        <w:t>excellence</w:t>
      </w:r>
      <w:proofErr w:type="spellEnd"/>
      <w:r>
        <w:t xml:space="preserve"> </w:t>
      </w:r>
      <w:proofErr w:type="spellStart"/>
      <w:r>
        <w:t>in</w:t>
      </w:r>
      <w:proofErr w:type="spellEnd"/>
      <w:r>
        <w:t xml:space="preserve"> </w:t>
      </w:r>
      <w:proofErr w:type="spellStart"/>
      <w:r>
        <w:t>the</w:t>
      </w:r>
      <w:proofErr w:type="spellEnd"/>
      <w:r>
        <w:t xml:space="preserve"> </w:t>
      </w:r>
      <w:proofErr w:type="spellStart"/>
      <w:r>
        <w:t>region</w:t>
      </w:r>
      <w:proofErr w:type="spellEnd"/>
      <w:r>
        <w:t xml:space="preserve"> </w:t>
      </w:r>
      <w:proofErr w:type="spellStart"/>
      <w:r>
        <w:t>to</w:t>
      </w:r>
      <w:proofErr w:type="spellEnd"/>
      <w:r>
        <w:t xml:space="preserve"> </w:t>
      </w:r>
      <w:proofErr w:type="spellStart"/>
      <w:r>
        <w:t>address</w:t>
      </w:r>
      <w:proofErr w:type="spellEnd"/>
      <w:r>
        <w:t xml:space="preserve"> </w:t>
      </w:r>
      <w:proofErr w:type="spellStart"/>
      <w:r>
        <w:t>this</w:t>
      </w:r>
      <w:proofErr w:type="spellEnd"/>
      <w:r>
        <w:t xml:space="preserve"> </w:t>
      </w:r>
      <w:proofErr w:type="spellStart"/>
      <w:r>
        <w:t>gap</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through</w:t>
      </w:r>
      <w:proofErr w:type="spellEnd"/>
      <w:r>
        <w:t xml:space="preserve"> </w:t>
      </w:r>
      <w:proofErr w:type="spellStart"/>
      <w:r>
        <w:t>the</w:t>
      </w:r>
      <w:proofErr w:type="spellEnd"/>
      <w:r>
        <w:t xml:space="preserve"> Institute </w:t>
      </w:r>
      <w:proofErr w:type="spellStart"/>
      <w:r>
        <w:t>of</w:t>
      </w:r>
      <w:proofErr w:type="spellEnd"/>
      <w:r>
        <w:t xml:space="preserve"> Central </w:t>
      </w:r>
      <w:proofErr w:type="spellStart"/>
      <w:r>
        <w:t>Europe</w:t>
      </w:r>
      <w:proofErr w:type="spellEnd"/>
      <w:r w:rsidRPr="00BB2EAF">
        <w:rPr>
          <w:rStyle w:val="FootnoteReference"/>
        </w:rPr>
        <w:footnoteReference w:id="6"/>
      </w:r>
      <w:r>
        <w:t xml:space="preserve">. </w:t>
      </w:r>
      <w:proofErr w:type="spellStart"/>
      <w:r>
        <w:t>The</w:t>
      </w:r>
      <w:proofErr w:type="spellEnd"/>
      <w:r>
        <w:t xml:space="preserve"> </w:t>
      </w:r>
      <w:proofErr w:type="spellStart"/>
      <w:r>
        <w:t>institute</w:t>
      </w:r>
      <w:proofErr w:type="spellEnd"/>
      <w:r>
        <w:t xml:space="preserve"> </w:t>
      </w:r>
      <w:proofErr w:type="spellStart"/>
      <w:r>
        <w:t>acted</w:t>
      </w:r>
      <w:proofErr w:type="spellEnd"/>
      <w:r>
        <w:t xml:space="preserve"> </w:t>
      </w:r>
      <w:proofErr w:type="spellStart"/>
      <w:r>
        <w:t>as</w:t>
      </w:r>
      <w:proofErr w:type="spellEnd"/>
      <w:r>
        <w:t xml:space="preserve"> </w:t>
      </w:r>
      <w:proofErr w:type="spellStart"/>
      <w:r>
        <w:t>an</w:t>
      </w:r>
      <w:proofErr w:type="spellEnd"/>
      <w:r>
        <w:t xml:space="preserve"> </w:t>
      </w:r>
      <w:proofErr w:type="spellStart"/>
      <w:r>
        <w:t>association</w:t>
      </w:r>
      <w:proofErr w:type="spellEnd"/>
      <w:r>
        <w:t xml:space="preserve"> </w:t>
      </w:r>
      <w:proofErr w:type="spellStart"/>
      <w:r>
        <w:t>for</w:t>
      </w:r>
      <w:proofErr w:type="spellEnd"/>
      <w:r>
        <w:t xml:space="preserve"> </w:t>
      </w:r>
      <w:proofErr w:type="spellStart"/>
      <w:r>
        <w:t>cooperation</w:t>
      </w:r>
      <w:proofErr w:type="spellEnd"/>
      <w:r>
        <w:t xml:space="preserve"> </w:t>
      </w:r>
      <w:proofErr w:type="spellStart"/>
      <w:r>
        <w:t>and</w:t>
      </w:r>
      <w:proofErr w:type="spellEnd"/>
      <w:r>
        <w:t xml:space="preserve"> </w:t>
      </w:r>
      <w:proofErr w:type="spellStart"/>
      <w:r>
        <w:t>the</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best</w:t>
      </w:r>
      <w:proofErr w:type="spellEnd"/>
      <w:r>
        <w:t xml:space="preserve"> </w:t>
      </w:r>
      <w:proofErr w:type="spellStart"/>
      <w:r>
        <w:t>practices</w:t>
      </w:r>
      <w:proofErr w:type="spellEnd"/>
      <w:r>
        <w:t xml:space="preserve"> </w:t>
      </w:r>
      <w:proofErr w:type="spellStart"/>
      <w:r>
        <w:t>and</w:t>
      </w:r>
      <w:proofErr w:type="spellEnd"/>
      <w:r>
        <w:t xml:space="preserve"> </w:t>
      </w:r>
      <w:proofErr w:type="spellStart"/>
      <w:r>
        <w:t>was</w:t>
      </w:r>
      <w:proofErr w:type="spellEnd"/>
      <w:r>
        <w:t xml:space="preserve"> </w:t>
      </w:r>
      <w:proofErr w:type="spellStart"/>
      <w:r>
        <w:t>developing</w:t>
      </w:r>
      <w:proofErr w:type="spellEnd"/>
      <w:r>
        <w:t xml:space="preserve"> a </w:t>
      </w:r>
      <w:proofErr w:type="spellStart"/>
      <w:r>
        <w:t>white</w:t>
      </w:r>
      <w:proofErr w:type="spellEnd"/>
      <w:r>
        <w:t xml:space="preserve"> </w:t>
      </w:r>
      <w:proofErr w:type="spellStart"/>
      <w:r>
        <w:t>paper</w:t>
      </w:r>
      <w:proofErr w:type="spellEnd"/>
      <w:r>
        <w:t xml:space="preserve"> </w:t>
      </w:r>
      <w:proofErr w:type="spellStart"/>
      <w:r>
        <w:t>on</w:t>
      </w:r>
      <w:proofErr w:type="spellEnd"/>
      <w:r>
        <w:t xml:space="preserve"> </w:t>
      </w:r>
      <w:proofErr w:type="spellStart"/>
      <w:r>
        <w:t>how</w:t>
      </w:r>
      <w:proofErr w:type="spellEnd"/>
      <w:r>
        <w:t xml:space="preserve"> H2020 </w:t>
      </w:r>
      <w:proofErr w:type="spellStart"/>
      <w:r>
        <w:t>partnerships</w:t>
      </w:r>
      <w:proofErr w:type="spellEnd"/>
      <w:r>
        <w:t xml:space="preserve"> </w:t>
      </w:r>
      <w:proofErr w:type="spellStart"/>
      <w:r>
        <w:t>could</w:t>
      </w:r>
      <w:proofErr w:type="spellEnd"/>
      <w:r>
        <w:t xml:space="preserve"> </w:t>
      </w:r>
      <w:proofErr w:type="spellStart"/>
      <w:r>
        <w:t>help</w:t>
      </w:r>
      <w:proofErr w:type="spellEnd"/>
      <w:r>
        <w:t xml:space="preserve"> </w:t>
      </w:r>
      <w:proofErr w:type="spellStart"/>
      <w:r>
        <w:t>bridge</w:t>
      </w:r>
      <w:proofErr w:type="spellEnd"/>
      <w:r>
        <w:t xml:space="preserve"> </w:t>
      </w:r>
      <w:proofErr w:type="spellStart"/>
      <w:r>
        <w:t>this</w:t>
      </w:r>
      <w:proofErr w:type="spellEnd"/>
      <w:r>
        <w:t xml:space="preserve"> </w:t>
      </w:r>
      <w:proofErr w:type="spellStart"/>
      <w:r>
        <w:t>divide</w:t>
      </w:r>
      <w:proofErr w:type="spellEnd"/>
      <w:r>
        <w:t xml:space="preserve">, </w:t>
      </w:r>
      <w:proofErr w:type="spellStart"/>
      <w:r>
        <w:t>which</w:t>
      </w:r>
      <w:proofErr w:type="spellEnd"/>
      <w:r>
        <w:t xml:space="preserve"> </w:t>
      </w:r>
      <w:proofErr w:type="spellStart"/>
      <w:r>
        <w:t>was</w:t>
      </w:r>
      <w:proofErr w:type="spellEnd"/>
      <w:r>
        <w:t xml:space="preserve"> </w:t>
      </w:r>
      <w:proofErr w:type="spellStart"/>
      <w:r>
        <w:t>expected</w:t>
      </w:r>
      <w:proofErr w:type="spellEnd"/>
      <w:r>
        <w:t xml:space="preserve"> </w:t>
      </w:r>
      <w:proofErr w:type="spellStart"/>
      <w:r>
        <w:t>to</w:t>
      </w:r>
      <w:proofErr w:type="spellEnd"/>
      <w:r>
        <w:t xml:space="preserve"> </w:t>
      </w:r>
      <w:proofErr w:type="spellStart"/>
      <w:r>
        <w:t>be</w:t>
      </w:r>
      <w:proofErr w:type="spellEnd"/>
      <w:r>
        <w:t xml:space="preserve"> </w:t>
      </w:r>
      <w:proofErr w:type="spellStart"/>
      <w:r>
        <w:t>published</w:t>
      </w:r>
      <w:proofErr w:type="spellEnd"/>
      <w:r>
        <w:t xml:space="preserve"> </w:t>
      </w:r>
      <w:proofErr w:type="spellStart"/>
      <w:r>
        <w:t>shortly</w:t>
      </w:r>
      <w:proofErr w:type="spellEnd"/>
      <w:r>
        <w:t xml:space="preserve"> </w:t>
      </w:r>
      <w:proofErr w:type="spellStart"/>
      <w:r>
        <w:t>and</w:t>
      </w:r>
      <w:proofErr w:type="spellEnd"/>
      <w:r>
        <w:t xml:space="preserve"> </w:t>
      </w:r>
      <w:proofErr w:type="spellStart"/>
      <w:r>
        <w:t>would</w:t>
      </w:r>
      <w:proofErr w:type="spellEnd"/>
      <w:r>
        <w:t xml:space="preserve"> </w:t>
      </w:r>
      <w:proofErr w:type="spellStart"/>
      <w:r>
        <w:t>be</w:t>
      </w:r>
      <w:proofErr w:type="spellEnd"/>
      <w:r>
        <w:t xml:space="preserve"> </w:t>
      </w:r>
      <w:proofErr w:type="spellStart"/>
      <w:r>
        <w:t>disseminated</w:t>
      </w:r>
      <w:proofErr w:type="spellEnd"/>
      <w:r>
        <w:t xml:space="preserve"> </w:t>
      </w:r>
      <w:proofErr w:type="spellStart"/>
      <w:r>
        <w:t>to</w:t>
      </w:r>
      <w:proofErr w:type="spellEnd"/>
      <w:r>
        <w:t xml:space="preserve"> </w:t>
      </w:r>
      <w:proofErr w:type="spellStart"/>
      <w:r>
        <w:t>relevant</w:t>
      </w:r>
      <w:proofErr w:type="spellEnd"/>
      <w:r>
        <w:t xml:space="preserve"> </w:t>
      </w:r>
      <w:proofErr w:type="spellStart"/>
      <w:r>
        <w:t>authorities</w:t>
      </w:r>
      <w:proofErr w:type="spellEnd"/>
      <w:r>
        <w:t xml:space="preserve"> </w:t>
      </w:r>
      <w:proofErr w:type="spellStart"/>
      <w:r>
        <w:t>in</w:t>
      </w:r>
      <w:proofErr w:type="spellEnd"/>
      <w:r>
        <w:t xml:space="preserve"> </w:t>
      </w:r>
      <w:proofErr w:type="spellStart"/>
      <w:r>
        <w:t>Brussels</w:t>
      </w:r>
      <w:proofErr w:type="spellEnd"/>
      <w:r>
        <w:t xml:space="preserve"> </w:t>
      </w:r>
      <w:proofErr w:type="spellStart"/>
      <w:r>
        <w:t>and</w:t>
      </w:r>
      <w:proofErr w:type="spellEnd"/>
      <w:r>
        <w:t xml:space="preserve"> </w:t>
      </w:r>
      <w:proofErr w:type="spellStart"/>
      <w:r>
        <w:t>the</w:t>
      </w:r>
      <w:proofErr w:type="spellEnd"/>
      <w:r>
        <w:t xml:space="preserve"> </w:t>
      </w:r>
      <w:proofErr w:type="spellStart"/>
      <w:r>
        <w:t>Member</w:t>
      </w:r>
      <w:proofErr w:type="spellEnd"/>
      <w:r>
        <w:t xml:space="preserve"> States.</w:t>
      </w:r>
    </w:p>
    <w:p w:rsidRPr="00BB2EAF" w:rsidR="000E4CB2" w:rsidP="000E4CB2" w:rsidRDefault="000E4CB2" w14:paraId="157668BC" w14:textId="77777777"/>
    <w:p w:rsidR="000B4AD2" w:rsidP="000E4CB2" w:rsidRDefault="000E4CB2" w14:paraId="6754F4F6" w14:textId="77777777">
      <w:proofErr w:type="spellStart"/>
      <w:r>
        <w:t>Organisations</w:t>
      </w:r>
      <w:proofErr w:type="spellEnd"/>
      <w:r>
        <w:t xml:space="preserve"> </w:t>
      </w:r>
      <w:proofErr w:type="spellStart"/>
      <w:r>
        <w:t>were</w:t>
      </w:r>
      <w:proofErr w:type="spellEnd"/>
      <w:r>
        <w:t xml:space="preserve"> </w:t>
      </w:r>
      <w:proofErr w:type="spellStart"/>
      <w:r>
        <w:t>split</w:t>
      </w:r>
      <w:proofErr w:type="spellEnd"/>
      <w:r>
        <w:t xml:space="preserve"> </w:t>
      </w:r>
      <w:proofErr w:type="spellStart"/>
      <w:r>
        <w:t>in</w:t>
      </w:r>
      <w:proofErr w:type="spellEnd"/>
      <w:r>
        <w:t xml:space="preserve"> </w:t>
      </w:r>
      <w:proofErr w:type="spellStart"/>
      <w:r>
        <w:t>half</w:t>
      </w:r>
      <w:proofErr w:type="spellEnd"/>
      <w:r>
        <w:t xml:space="preserve"> </w:t>
      </w:r>
      <w:proofErr w:type="spellStart"/>
      <w:r>
        <w:t>concerning</w:t>
      </w:r>
      <w:proofErr w:type="spellEnd"/>
      <w:r>
        <w:t xml:space="preserve"> </w:t>
      </w:r>
      <w:proofErr w:type="spellStart"/>
      <w:r>
        <w:rPr>
          <w:u w:val="single"/>
        </w:rPr>
        <w:t>the</w:t>
      </w:r>
      <w:proofErr w:type="spellEnd"/>
      <w:r>
        <w:rPr>
          <w:u w:val="single"/>
        </w:rPr>
        <w:t xml:space="preserve"> </w:t>
      </w:r>
      <w:proofErr w:type="spellStart"/>
      <w:r>
        <w:rPr>
          <w:u w:val="single"/>
        </w:rPr>
        <w:t>question</w:t>
      </w:r>
      <w:proofErr w:type="spellEnd"/>
      <w:r>
        <w:rPr>
          <w:u w:val="single"/>
        </w:rPr>
        <w:t xml:space="preserve"> </w:t>
      </w:r>
      <w:proofErr w:type="spellStart"/>
      <w:r>
        <w:rPr>
          <w:u w:val="single"/>
        </w:rPr>
        <w:t>of</w:t>
      </w:r>
      <w:proofErr w:type="spellEnd"/>
      <w:r>
        <w:rPr>
          <w:u w:val="single"/>
        </w:rPr>
        <w:t xml:space="preserve"> </w:t>
      </w:r>
      <w:proofErr w:type="spellStart"/>
      <w:r>
        <w:rPr>
          <w:u w:val="single"/>
        </w:rPr>
        <w:t>whether</w:t>
      </w:r>
      <w:proofErr w:type="spellEnd"/>
      <w:r>
        <w:rPr>
          <w:u w:val="single"/>
        </w:rPr>
        <w:t xml:space="preserve"> </w:t>
      </w:r>
      <w:proofErr w:type="spellStart"/>
      <w:r>
        <w:rPr>
          <w:u w:val="single"/>
        </w:rPr>
        <w:t>the</w:t>
      </w:r>
      <w:proofErr w:type="spellEnd"/>
      <w:r>
        <w:rPr>
          <w:u w:val="single"/>
        </w:rPr>
        <w:t xml:space="preserve"> </w:t>
      </w:r>
      <w:proofErr w:type="spellStart"/>
      <w:r>
        <w:rPr>
          <w:u w:val="single"/>
        </w:rPr>
        <w:t>actions</w:t>
      </w:r>
      <w:proofErr w:type="spellEnd"/>
      <w:r>
        <w:rPr>
          <w:u w:val="single"/>
        </w:rPr>
        <w:t xml:space="preserve"> </w:t>
      </w:r>
      <w:proofErr w:type="spellStart"/>
      <w:r>
        <w:rPr>
          <w:u w:val="single"/>
        </w:rPr>
        <w:t>of</w:t>
      </w:r>
      <w:proofErr w:type="spellEnd"/>
      <w:r>
        <w:rPr>
          <w:u w:val="single"/>
        </w:rPr>
        <w:t xml:space="preserve"> </w:t>
      </w:r>
      <w:proofErr w:type="spellStart"/>
      <w:r>
        <w:rPr>
          <w:u w:val="single"/>
        </w:rPr>
        <w:t>the</w:t>
      </w:r>
      <w:proofErr w:type="spellEnd"/>
      <w:r>
        <w:rPr>
          <w:u w:val="single"/>
        </w:rPr>
        <w:t xml:space="preserve"> H2020 </w:t>
      </w:r>
      <w:proofErr w:type="spellStart"/>
      <w:r>
        <w:rPr>
          <w:u w:val="single"/>
        </w:rPr>
        <w:t>programme</w:t>
      </w:r>
      <w:proofErr w:type="spellEnd"/>
      <w:r>
        <w:rPr>
          <w:u w:val="single"/>
        </w:rPr>
        <w:t xml:space="preserve"> </w:t>
      </w:r>
      <w:proofErr w:type="spellStart"/>
      <w:r>
        <w:rPr>
          <w:u w:val="single"/>
        </w:rPr>
        <w:t>had</w:t>
      </w:r>
      <w:proofErr w:type="spellEnd"/>
      <w:r>
        <w:rPr>
          <w:u w:val="single"/>
        </w:rPr>
        <w:t xml:space="preserve"> </w:t>
      </w:r>
      <w:proofErr w:type="spellStart"/>
      <w:r>
        <w:rPr>
          <w:u w:val="single"/>
        </w:rPr>
        <w:t>been</w:t>
      </w:r>
      <w:proofErr w:type="spellEnd"/>
      <w:r>
        <w:rPr>
          <w:u w:val="single"/>
        </w:rPr>
        <w:t xml:space="preserve"> </w:t>
      </w:r>
      <w:proofErr w:type="spellStart"/>
      <w:r>
        <w:rPr>
          <w:u w:val="single"/>
        </w:rPr>
        <w:t>adapted</w:t>
      </w:r>
      <w:proofErr w:type="spellEnd"/>
      <w:r>
        <w:rPr>
          <w:u w:val="single"/>
        </w:rPr>
        <w:t xml:space="preserve"> </w:t>
      </w:r>
      <w:proofErr w:type="spellStart"/>
      <w:r>
        <w:rPr>
          <w:u w:val="single"/>
        </w:rPr>
        <w:t>to</w:t>
      </w:r>
      <w:proofErr w:type="spellEnd"/>
      <w:r>
        <w:rPr>
          <w:u w:val="single"/>
        </w:rPr>
        <w:t xml:space="preserve"> </w:t>
      </w:r>
      <w:proofErr w:type="spellStart"/>
      <w:r>
        <w:rPr>
          <w:u w:val="single"/>
        </w:rPr>
        <w:t>the</w:t>
      </w:r>
      <w:proofErr w:type="spellEnd"/>
      <w:r>
        <w:rPr>
          <w:u w:val="single"/>
        </w:rPr>
        <w:t xml:space="preserve"> </w:t>
      </w:r>
      <w:proofErr w:type="spellStart"/>
      <w:r>
        <w:rPr>
          <w:u w:val="single"/>
        </w:rPr>
        <w:t>change</w:t>
      </w:r>
      <w:proofErr w:type="spellEnd"/>
      <w:r>
        <w:rPr>
          <w:u w:val="single"/>
        </w:rPr>
        <w:t xml:space="preserve"> </w:t>
      </w:r>
      <w:proofErr w:type="spellStart"/>
      <w:r>
        <w:rPr>
          <w:u w:val="single"/>
        </w:rPr>
        <w:t>brought</w:t>
      </w:r>
      <w:proofErr w:type="spellEnd"/>
      <w:r>
        <w:rPr>
          <w:u w:val="single"/>
        </w:rPr>
        <w:t xml:space="preserve"> </w:t>
      </w:r>
      <w:proofErr w:type="spellStart"/>
      <w:r>
        <w:rPr>
          <w:u w:val="single"/>
        </w:rPr>
        <w:t>about</w:t>
      </w:r>
      <w:proofErr w:type="spellEnd"/>
      <w:r>
        <w:rPr>
          <w:u w:val="single"/>
        </w:rPr>
        <w:t xml:space="preserve"> </w:t>
      </w:r>
      <w:proofErr w:type="spellStart"/>
      <w:r>
        <w:rPr>
          <w:u w:val="single"/>
        </w:rPr>
        <w:t>by</w:t>
      </w:r>
      <w:proofErr w:type="spellEnd"/>
      <w:r>
        <w:rPr>
          <w:u w:val="single"/>
        </w:rPr>
        <w:t xml:space="preserve"> </w:t>
      </w:r>
      <w:proofErr w:type="spellStart"/>
      <w:r>
        <w:rPr>
          <w:u w:val="single"/>
        </w:rPr>
        <w:t>the</w:t>
      </w:r>
      <w:proofErr w:type="spellEnd"/>
      <w:r>
        <w:rPr>
          <w:u w:val="single"/>
        </w:rPr>
        <w:t xml:space="preserve"> </w:t>
      </w:r>
      <w:proofErr w:type="spellStart"/>
      <w:r>
        <w:rPr>
          <w:u w:val="single"/>
        </w:rPr>
        <w:t>pandemic</w:t>
      </w:r>
      <w:proofErr w:type="spellEnd"/>
      <w:r>
        <w:t xml:space="preserve"> (</w:t>
      </w:r>
      <w:proofErr w:type="spellStart"/>
      <w:r>
        <w:rPr>
          <w:b/>
        </w:rPr>
        <w:t>question</w:t>
      </w:r>
      <w:proofErr w:type="spellEnd"/>
      <w:r>
        <w:rPr>
          <w:b/>
        </w:rPr>
        <w:t xml:space="preserve"> 13</w:t>
      </w:r>
      <w:r>
        <w:t xml:space="preserve">): </w:t>
      </w:r>
      <w:proofErr w:type="spellStart"/>
      <w:r>
        <w:t>one</w:t>
      </w:r>
      <w:proofErr w:type="spellEnd"/>
      <w:r>
        <w:t xml:space="preserve"> </w:t>
      </w:r>
      <w:proofErr w:type="spellStart"/>
      <w:r>
        <w:t>half</w:t>
      </w:r>
      <w:proofErr w:type="spellEnd"/>
      <w:r>
        <w:t xml:space="preserve"> </w:t>
      </w:r>
      <w:proofErr w:type="spellStart"/>
      <w:r>
        <w:t>believed</w:t>
      </w:r>
      <w:proofErr w:type="spellEnd"/>
      <w:r>
        <w:t xml:space="preserve"> </w:t>
      </w:r>
      <w:proofErr w:type="spellStart"/>
      <w:r>
        <w:t>they</w:t>
      </w:r>
      <w:proofErr w:type="spellEnd"/>
      <w:r>
        <w:t xml:space="preserve"> </w:t>
      </w:r>
      <w:proofErr w:type="spellStart"/>
      <w:r>
        <w:t>had</w:t>
      </w:r>
      <w:proofErr w:type="spellEnd"/>
      <w:r>
        <w:t xml:space="preserve">, </w:t>
      </w:r>
      <w:proofErr w:type="spellStart"/>
      <w:r>
        <w:t>the</w:t>
      </w:r>
      <w:proofErr w:type="spellEnd"/>
      <w:r>
        <w:t xml:space="preserve"> </w:t>
      </w:r>
      <w:proofErr w:type="spellStart"/>
      <w:r>
        <w:t>other</w:t>
      </w:r>
      <w:proofErr w:type="spellEnd"/>
      <w:r>
        <w:t xml:space="preserve"> </w:t>
      </w:r>
      <w:proofErr w:type="spellStart"/>
      <w:r>
        <w:t>half</w:t>
      </w:r>
      <w:proofErr w:type="spellEnd"/>
      <w:r>
        <w:t xml:space="preserve"> </w:t>
      </w:r>
      <w:proofErr w:type="spellStart"/>
      <w:r>
        <w:t>were</w:t>
      </w:r>
      <w:proofErr w:type="spellEnd"/>
      <w:r>
        <w:t xml:space="preserve"> </w:t>
      </w:r>
      <w:proofErr w:type="spellStart"/>
      <w:r>
        <w:t>unsure</w:t>
      </w:r>
      <w:proofErr w:type="spellEnd"/>
      <w:r>
        <w:t xml:space="preserve">. </w:t>
      </w:r>
      <w:proofErr w:type="spellStart"/>
      <w:r>
        <w:t>Only</w:t>
      </w:r>
      <w:proofErr w:type="spellEnd"/>
      <w:r>
        <w:t xml:space="preserve"> 1 </w:t>
      </w:r>
      <w:proofErr w:type="spellStart"/>
      <w:r>
        <w:t>research</w:t>
      </w:r>
      <w:proofErr w:type="spellEnd"/>
      <w:r>
        <w:t xml:space="preserve"> </w:t>
      </w:r>
      <w:proofErr w:type="spellStart"/>
      <w:r>
        <w:t>organisation</w:t>
      </w:r>
      <w:proofErr w:type="spellEnd"/>
      <w:r>
        <w:t xml:space="preserve"> </w:t>
      </w:r>
      <w:proofErr w:type="spellStart"/>
      <w:r>
        <w:t>in</w:t>
      </w:r>
      <w:proofErr w:type="spellEnd"/>
      <w:r>
        <w:t xml:space="preserve"> </w:t>
      </w:r>
      <w:proofErr w:type="spellStart"/>
      <w:r>
        <w:t>Latvia</w:t>
      </w:r>
      <w:proofErr w:type="spellEnd"/>
      <w:r>
        <w:t xml:space="preserve"> </w:t>
      </w:r>
      <w:proofErr w:type="spellStart"/>
      <w:r>
        <w:t>gave</w:t>
      </w:r>
      <w:proofErr w:type="spellEnd"/>
      <w:r>
        <w:t xml:space="preserve"> a </w:t>
      </w:r>
      <w:proofErr w:type="spellStart"/>
      <w:r>
        <w:t>negative</w:t>
      </w:r>
      <w:proofErr w:type="spellEnd"/>
      <w:r>
        <w:t xml:space="preserve"> </w:t>
      </w:r>
      <w:proofErr w:type="spellStart"/>
      <w:r>
        <w:t>answer</w:t>
      </w:r>
      <w:proofErr w:type="spellEnd"/>
      <w:r>
        <w:t>.</w:t>
      </w:r>
    </w:p>
    <w:p w:rsidRPr="00BB2EAF" w:rsidR="000E4CB2" w:rsidP="000E4CB2" w:rsidRDefault="000E4CB2" w14:paraId="6991E96F" w14:textId="1C11862C"/>
    <w:p w:rsidRPr="00BB2EAF" w:rsidR="000E4CB2" w:rsidP="000E4CB2" w:rsidRDefault="000E4CB2" w14:paraId="1DB52510" w14:textId="77777777">
      <w:r>
        <w:rPr>
          <w:noProof/>
        </w:rPr>
        <w:drawing>
          <wp:inline distT="0" distB="0" distL="0" distR="0" wp14:anchorId="70C2F60C" wp14:editId="026617E9">
            <wp:extent cx="5765800" cy="2247900"/>
            <wp:effectExtent l="0" t="0" r="6350" b="0"/>
            <wp:docPr id="26" name="Chart 26">
              <a:extLst xmlns:a="http://schemas.openxmlformats.org/drawingml/2006/main">
                <a:ext uri="{FF2B5EF4-FFF2-40B4-BE49-F238E27FC236}">
                  <a16:creationId xmlns:a16="http://schemas.microsoft.com/office/drawing/2014/main" id="{D79FE639-9050-4D48-AABA-FD72E252B5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Pr="00BB2EAF" w:rsidR="000E4CB2" w:rsidP="000E4CB2" w:rsidRDefault="000E4CB2" w14:paraId="495B9334" w14:textId="77777777"/>
    <w:p w:rsidR="000B4AD2" w:rsidP="000E4CB2" w:rsidRDefault="000E4CB2" w14:paraId="4841B715" w14:textId="77777777">
      <w:proofErr w:type="spellStart"/>
      <w:r>
        <w:t>Strikingly</w:t>
      </w:r>
      <w:proofErr w:type="spellEnd"/>
      <w:r>
        <w:t xml:space="preserve">, </w:t>
      </w:r>
      <w:proofErr w:type="spellStart"/>
      <w:r>
        <w:t>this</w:t>
      </w:r>
      <w:proofErr w:type="spellEnd"/>
      <w:r>
        <w:t xml:space="preserve"> </w:t>
      </w:r>
      <w:proofErr w:type="spellStart"/>
      <w:r>
        <w:t>split</w:t>
      </w:r>
      <w:proofErr w:type="spellEnd"/>
      <w:r>
        <w:t xml:space="preserve"> </w:t>
      </w:r>
      <w:proofErr w:type="spellStart"/>
      <w:r>
        <w:t>was</w:t>
      </w:r>
      <w:proofErr w:type="spellEnd"/>
      <w:r>
        <w:t xml:space="preserve"> </w:t>
      </w:r>
      <w:proofErr w:type="spellStart"/>
      <w:r>
        <w:t>visible</w:t>
      </w:r>
      <w:proofErr w:type="spellEnd"/>
      <w:r>
        <w:t xml:space="preserve"> </w:t>
      </w:r>
      <w:proofErr w:type="spellStart"/>
      <w:r>
        <w:t>across</w:t>
      </w:r>
      <w:proofErr w:type="spellEnd"/>
      <w:r>
        <w:t xml:space="preserve"> </w:t>
      </w:r>
      <w:proofErr w:type="spellStart"/>
      <w:r>
        <w:t>all</w:t>
      </w:r>
      <w:proofErr w:type="spellEnd"/>
      <w:r>
        <w:t xml:space="preserve"> </w:t>
      </w:r>
      <w:proofErr w:type="spellStart"/>
      <w:r>
        <w:t>categories</w:t>
      </w:r>
      <w:proofErr w:type="spellEnd"/>
      <w:r>
        <w:t xml:space="preserve"> </w:t>
      </w:r>
      <w:proofErr w:type="spellStart"/>
      <w:r>
        <w:t>of</w:t>
      </w:r>
      <w:proofErr w:type="spellEnd"/>
      <w:r>
        <w:t xml:space="preserve"> </w:t>
      </w:r>
      <w:proofErr w:type="spellStart"/>
      <w:r>
        <w:t>participants</w:t>
      </w:r>
      <w:proofErr w:type="spellEnd"/>
      <w:r>
        <w:t xml:space="preserve"> </w:t>
      </w:r>
      <w:proofErr w:type="spellStart"/>
      <w:r>
        <w:t>and</w:t>
      </w:r>
      <w:proofErr w:type="spellEnd"/>
      <w:r>
        <w:t xml:space="preserve"> </w:t>
      </w:r>
      <w:proofErr w:type="spellStart"/>
      <w:r>
        <w:t>across</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participating</w:t>
      </w:r>
      <w:proofErr w:type="spellEnd"/>
      <w:r>
        <w:t xml:space="preserve"> </w:t>
      </w:r>
      <w:proofErr w:type="spellStart"/>
      <w:r>
        <w:t>in</w:t>
      </w:r>
      <w:proofErr w:type="spellEnd"/>
      <w:r>
        <w:t xml:space="preserve"> </w:t>
      </w:r>
      <w:proofErr w:type="spellStart"/>
      <w:r>
        <w:t>this</w:t>
      </w:r>
      <w:proofErr w:type="spellEnd"/>
      <w:r>
        <w:t xml:space="preserve"> </w:t>
      </w:r>
      <w:proofErr w:type="spellStart"/>
      <w:r>
        <w:t>evaluation</w:t>
      </w:r>
      <w:proofErr w:type="spellEnd"/>
      <w:r>
        <w:t xml:space="preserve">. </w:t>
      </w:r>
      <w:proofErr w:type="spellStart"/>
      <w:r>
        <w:t>This</w:t>
      </w:r>
      <w:proofErr w:type="spellEnd"/>
      <w:r>
        <w:t xml:space="preserve"> </w:t>
      </w:r>
      <w:proofErr w:type="spellStart"/>
      <w:r>
        <w:t>issue</w:t>
      </w:r>
      <w:proofErr w:type="spellEnd"/>
      <w:r>
        <w:t xml:space="preserve"> </w:t>
      </w:r>
      <w:proofErr w:type="spellStart"/>
      <w:r>
        <w:t>did</w:t>
      </w:r>
      <w:proofErr w:type="spellEnd"/>
      <w:r>
        <w:t xml:space="preserve"> </w:t>
      </w:r>
      <w:proofErr w:type="spellStart"/>
      <w:r>
        <w:t>not</w:t>
      </w:r>
      <w:proofErr w:type="spellEnd"/>
      <w:r>
        <w:t xml:space="preserve"> </w:t>
      </w:r>
      <w:proofErr w:type="spellStart"/>
      <w:r>
        <w:t>gather</w:t>
      </w:r>
      <w:proofErr w:type="spellEnd"/>
      <w:r>
        <w:t xml:space="preserve"> </w:t>
      </w:r>
      <w:proofErr w:type="spellStart"/>
      <w:r>
        <w:t>much</w:t>
      </w:r>
      <w:proofErr w:type="spellEnd"/>
      <w:r>
        <w:t xml:space="preserve"> </w:t>
      </w:r>
      <w:proofErr w:type="spellStart"/>
      <w:r>
        <w:t>attention</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visits</w:t>
      </w:r>
      <w:proofErr w:type="spellEnd"/>
      <w:r>
        <w:t xml:space="preserve">, </w:t>
      </w:r>
      <w:proofErr w:type="spellStart"/>
      <w:r>
        <w:t>though</w:t>
      </w:r>
      <w:proofErr w:type="spellEnd"/>
      <w:r>
        <w:t xml:space="preserve"> </w:t>
      </w:r>
      <w:proofErr w:type="spellStart"/>
      <w:r>
        <w:t>Portuguese</w:t>
      </w:r>
      <w:proofErr w:type="spellEnd"/>
      <w:r>
        <w:t xml:space="preserve"> </w:t>
      </w:r>
      <w:proofErr w:type="spellStart"/>
      <w:r>
        <w:t>participants</w:t>
      </w:r>
      <w:proofErr w:type="spellEnd"/>
      <w:r>
        <w:t xml:space="preserve"> </w:t>
      </w:r>
      <w:proofErr w:type="spellStart"/>
      <w:r>
        <w:t>connected</w:t>
      </w:r>
      <w:proofErr w:type="spellEnd"/>
      <w:r>
        <w:t xml:space="preserve"> </w:t>
      </w:r>
      <w:proofErr w:type="spellStart"/>
      <w:r>
        <w:t>to</w:t>
      </w:r>
      <w:proofErr w:type="spellEnd"/>
      <w:r>
        <w:t xml:space="preserve"> </w:t>
      </w:r>
      <w:proofErr w:type="spellStart"/>
      <w:r>
        <w:t>biomedical</w:t>
      </w:r>
      <w:proofErr w:type="spellEnd"/>
      <w:r>
        <w:t xml:space="preserve"> </w:t>
      </w:r>
      <w:proofErr w:type="spellStart"/>
      <w:r>
        <w:t>research</w:t>
      </w:r>
      <w:proofErr w:type="spellEnd"/>
      <w:r>
        <w:t xml:space="preserve"> </w:t>
      </w:r>
      <w:proofErr w:type="spellStart"/>
      <w:r>
        <w:t>did</w:t>
      </w:r>
      <w:proofErr w:type="spellEnd"/>
      <w:r>
        <w:t xml:space="preserve"> </w:t>
      </w:r>
      <w:proofErr w:type="spellStart"/>
      <w:r>
        <w:t>underline</w:t>
      </w:r>
      <w:proofErr w:type="spellEnd"/>
      <w:r>
        <w:t xml:space="preserve"> </w:t>
      </w:r>
      <w:proofErr w:type="spellStart"/>
      <w:r>
        <w:t>that</w:t>
      </w:r>
      <w:proofErr w:type="spellEnd"/>
      <w:r>
        <w:t xml:space="preserve"> H2020 </w:t>
      </w:r>
      <w:proofErr w:type="spellStart"/>
      <w:r>
        <w:t>funds</w:t>
      </w:r>
      <w:proofErr w:type="spellEnd"/>
      <w:r>
        <w:t xml:space="preserve"> </w:t>
      </w:r>
      <w:proofErr w:type="spellStart"/>
      <w:r>
        <w:t>had</w:t>
      </w:r>
      <w:proofErr w:type="spellEnd"/>
      <w:r>
        <w:t xml:space="preserve"> </w:t>
      </w:r>
      <w:proofErr w:type="spellStart"/>
      <w:r>
        <w:t>also</w:t>
      </w:r>
      <w:proofErr w:type="spellEnd"/>
      <w:r>
        <w:t xml:space="preserve"> </w:t>
      </w:r>
      <w:proofErr w:type="spellStart"/>
      <w:r>
        <w:t>been</w:t>
      </w:r>
      <w:proofErr w:type="spellEnd"/>
      <w:r>
        <w:t xml:space="preserve"> </w:t>
      </w:r>
      <w:proofErr w:type="spellStart"/>
      <w:r>
        <w:t>used</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contributing</w:t>
      </w:r>
      <w:proofErr w:type="spellEnd"/>
      <w:r>
        <w:t xml:space="preserve"> </w:t>
      </w:r>
      <w:proofErr w:type="spellStart"/>
      <w:r>
        <w:t>to</w:t>
      </w:r>
      <w:proofErr w:type="spellEnd"/>
      <w:r>
        <w:t xml:space="preserve"> </w:t>
      </w:r>
      <w:proofErr w:type="spellStart"/>
      <w:r>
        <w:t>the</w:t>
      </w:r>
      <w:proofErr w:type="spellEnd"/>
      <w:r>
        <w:t xml:space="preserve"> </w:t>
      </w:r>
      <w:proofErr w:type="spellStart"/>
      <w:r>
        <w:t>fight</w:t>
      </w:r>
      <w:proofErr w:type="spellEnd"/>
      <w:r>
        <w:t xml:space="preserve"> </w:t>
      </w:r>
      <w:proofErr w:type="spellStart"/>
      <w:r>
        <w:t>against</w:t>
      </w:r>
      <w:proofErr w:type="spellEnd"/>
      <w:r>
        <w:t xml:space="preserve"> </w:t>
      </w:r>
      <w:proofErr w:type="spellStart"/>
      <w:r>
        <w:t>the</w:t>
      </w:r>
      <w:proofErr w:type="spellEnd"/>
      <w:r>
        <w:t xml:space="preserve"> </w:t>
      </w:r>
      <w:proofErr w:type="spellStart"/>
      <w:r>
        <w:t>pandemic</w:t>
      </w:r>
      <w:proofErr w:type="spellEnd"/>
      <w:r>
        <w:t>.</w:t>
      </w:r>
    </w:p>
    <w:p w:rsidRPr="00BB2EAF" w:rsidR="000E4CB2" w:rsidP="000E4CB2" w:rsidRDefault="000E4CB2" w14:paraId="65BDFBF6" w14:textId="41467D4C"/>
    <w:p w:rsidRPr="00BB2EAF" w:rsidR="000E4CB2" w:rsidP="000E4CB2" w:rsidRDefault="000E4CB2" w14:paraId="4478072D" w14:textId="0566FF39">
      <w:proofErr w:type="spellStart"/>
      <w:r>
        <w:t>Respondents</w:t>
      </w:r>
      <w:proofErr w:type="spellEnd"/>
      <w:r>
        <w:t xml:space="preserve"> </w:t>
      </w:r>
      <w:proofErr w:type="spellStart"/>
      <w:r>
        <w:t>to</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were</w:t>
      </w:r>
      <w:proofErr w:type="spellEnd"/>
      <w:r>
        <w:t xml:space="preserve"> </w:t>
      </w:r>
      <w:proofErr w:type="spellStart"/>
      <w:r>
        <w:t>asked</w:t>
      </w:r>
      <w:proofErr w:type="spellEnd"/>
      <w:r>
        <w:t xml:space="preserve"> </w:t>
      </w:r>
      <w:proofErr w:type="spellStart"/>
      <w:r>
        <w:t>to</w:t>
      </w:r>
      <w:proofErr w:type="spellEnd"/>
      <w:r>
        <w:t xml:space="preserve"> </w:t>
      </w:r>
      <w:proofErr w:type="spellStart"/>
      <w:r>
        <w:t>identify</w:t>
      </w:r>
      <w:proofErr w:type="spellEnd"/>
      <w:r>
        <w:t xml:space="preserve"> (</w:t>
      </w:r>
      <w:proofErr w:type="spellStart"/>
      <w:r>
        <w:rPr>
          <w:b/>
        </w:rPr>
        <w:t>question</w:t>
      </w:r>
      <w:proofErr w:type="spellEnd"/>
      <w:r>
        <w:rPr>
          <w:b/>
        </w:rPr>
        <w:t xml:space="preserve"> 14</w:t>
      </w:r>
      <w:r>
        <w:t>)</w:t>
      </w:r>
      <w:r>
        <w:rPr>
          <w:b/>
        </w:rPr>
        <w:t xml:space="preserve"> </w:t>
      </w:r>
      <w:proofErr w:type="spellStart"/>
      <w:r>
        <w:rPr>
          <w:u w:val="single"/>
        </w:rPr>
        <w:t>problems</w:t>
      </w:r>
      <w:proofErr w:type="spellEnd"/>
      <w:r>
        <w:rPr>
          <w:u w:val="single"/>
        </w:rPr>
        <w:t xml:space="preserve"> </w:t>
      </w:r>
      <w:proofErr w:type="spellStart"/>
      <w:r>
        <w:rPr>
          <w:u w:val="single"/>
        </w:rPr>
        <w:t>in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implementation</w:t>
      </w:r>
      <w:proofErr w:type="spellEnd"/>
      <w:r>
        <w:rPr>
          <w:u w:val="single"/>
        </w:rPr>
        <w:t xml:space="preserve"> </w:t>
      </w:r>
      <w:proofErr w:type="spellStart"/>
      <w:r>
        <w:rPr>
          <w:u w:val="single"/>
        </w:rPr>
        <w:t>of</w:t>
      </w:r>
      <w:proofErr w:type="spellEnd"/>
      <w:r>
        <w:rPr>
          <w:u w:val="single"/>
        </w:rPr>
        <w:t xml:space="preserve"> H2020</w:t>
      </w:r>
      <w:r>
        <w:t xml:space="preserve">. </w:t>
      </w:r>
      <w:proofErr w:type="spellStart"/>
      <w:r>
        <w:t>About</w:t>
      </w:r>
      <w:proofErr w:type="spellEnd"/>
      <w:r>
        <w:t xml:space="preserve"> </w:t>
      </w:r>
      <w:proofErr w:type="spellStart"/>
      <w:r>
        <w:t>half</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shared</w:t>
      </w:r>
      <w:proofErr w:type="spellEnd"/>
      <w:r>
        <w:t xml:space="preserve"> </w:t>
      </w:r>
      <w:proofErr w:type="spellStart"/>
      <w:r>
        <w:t>issues</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had</w:t>
      </w:r>
      <w:proofErr w:type="spellEnd"/>
      <w:r>
        <w:t xml:space="preserve"> </w:t>
      </w:r>
      <w:proofErr w:type="spellStart"/>
      <w:r>
        <w:t>faced</w:t>
      </w:r>
      <w:proofErr w:type="spellEnd"/>
      <w:r>
        <w:t xml:space="preserve">, </w:t>
      </w:r>
      <w:proofErr w:type="spellStart"/>
      <w:r>
        <w:t>though</w:t>
      </w:r>
      <w:proofErr w:type="spellEnd"/>
      <w:r>
        <w:t xml:space="preserve"> </w:t>
      </w:r>
      <w:proofErr w:type="spellStart"/>
      <w:r>
        <w:t>others</w:t>
      </w:r>
      <w:proofErr w:type="spellEnd"/>
      <w:r>
        <w:t xml:space="preserve"> (</w:t>
      </w:r>
      <w:proofErr w:type="spellStart"/>
      <w:r>
        <w:t>especially</w:t>
      </w:r>
      <w:proofErr w:type="spellEnd"/>
      <w:r>
        <w:t xml:space="preserve"> </w:t>
      </w:r>
      <w:proofErr w:type="spellStart"/>
      <w:r>
        <w:t>in</w:t>
      </w:r>
      <w:proofErr w:type="spellEnd"/>
      <w:r>
        <w:t xml:space="preserve"> </w:t>
      </w:r>
      <w:proofErr w:type="spellStart"/>
      <w:r>
        <w:t>line</w:t>
      </w:r>
      <w:proofErr w:type="spellEnd"/>
      <w:r>
        <w:t xml:space="preserve"> </w:t>
      </w:r>
      <w:proofErr w:type="spellStart"/>
      <w:r>
        <w:t>with</w:t>
      </w:r>
      <w:proofErr w:type="spellEnd"/>
      <w:r>
        <w:t xml:space="preserve"> </w:t>
      </w:r>
      <w:proofErr w:type="spellStart"/>
      <w:r>
        <w:t>the</w:t>
      </w:r>
      <w:proofErr w:type="spellEnd"/>
      <w:r>
        <w:t xml:space="preserve"> </w:t>
      </w:r>
      <w:proofErr w:type="spellStart"/>
      <w:r>
        <w:t>information</w:t>
      </w:r>
      <w:proofErr w:type="spellEnd"/>
      <w:r>
        <w:t xml:space="preserve"> </w:t>
      </w:r>
      <w:proofErr w:type="spellStart"/>
      <w:r>
        <w:t>gathered</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visit</w:t>
      </w:r>
      <w:proofErr w:type="spellEnd"/>
      <w:r>
        <w:t xml:space="preserve"> </w:t>
      </w:r>
      <w:proofErr w:type="spellStart"/>
      <w:r>
        <w:t>to</w:t>
      </w:r>
      <w:proofErr w:type="spellEnd"/>
      <w:r>
        <w:t xml:space="preserve"> </w:t>
      </w:r>
      <w:proofErr w:type="spellStart"/>
      <w:r>
        <w:t>Portugal</w:t>
      </w:r>
      <w:proofErr w:type="spellEnd"/>
      <w:r>
        <w:t xml:space="preserve">) </w:t>
      </w:r>
      <w:proofErr w:type="spellStart"/>
      <w:r>
        <w:t>said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an</w:t>
      </w:r>
      <w:proofErr w:type="spellEnd"/>
      <w:r>
        <w:t xml:space="preserve"> </w:t>
      </w:r>
      <w:proofErr w:type="spellStart"/>
      <w:r>
        <w:t>exemplary</w:t>
      </w:r>
      <w:proofErr w:type="spellEnd"/>
      <w:r>
        <w:t xml:space="preserve"> </w:t>
      </w:r>
      <w:proofErr w:type="spellStart"/>
      <w:r>
        <w:t>process</w:t>
      </w:r>
      <w:proofErr w:type="spellEnd"/>
      <w:r>
        <w:t xml:space="preserve">. </w:t>
      </w:r>
      <w:proofErr w:type="spellStart"/>
      <w:r>
        <w:t>The</w:t>
      </w:r>
      <w:proofErr w:type="spellEnd"/>
      <w:r>
        <w:t xml:space="preserve"> </w:t>
      </w:r>
      <w:proofErr w:type="spellStart"/>
      <w:r>
        <w:t>difficulties</w:t>
      </w:r>
      <w:proofErr w:type="spellEnd"/>
      <w:r>
        <w:t xml:space="preserve"> </w:t>
      </w:r>
      <w:proofErr w:type="spellStart"/>
      <w:r>
        <w:t>that</w:t>
      </w:r>
      <w:proofErr w:type="spellEnd"/>
      <w:r>
        <w:t xml:space="preserve"> </w:t>
      </w:r>
      <w:proofErr w:type="spellStart"/>
      <w:r>
        <w:rPr>
          <w:b/>
        </w:rPr>
        <w:t>Portuguese</w:t>
      </w:r>
      <w:proofErr w:type="spellEnd"/>
      <w:r>
        <w:t xml:space="preserve"> </w:t>
      </w:r>
      <w:proofErr w:type="spellStart"/>
      <w:r>
        <w:t>stakeholders</w:t>
      </w:r>
      <w:proofErr w:type="spellEnd"/>
      <w:r>
        <w:t xml:space="preserve"> </w:t>
      </w:r>
      <w:proofErr w:type="spellStart"/>
      <w:r>
        <w:t>mentioned</w:t>
      </w:r>
      <w:proofErr w:type="spellEnd"/>
      <w:r>
        <w:t xml:space="preserve"> </w:t>
      </w:r>
      <w:proofErr w:type="spellStart"/>
      <w:r>
        <w:t>related</w:t>
      </w:r>
      <w:proofErr w:type="spellEnd"/>
      <w:r>
        <w:t xml:space="preserve"> </w:t>
      </w:r>
      <w:proofErr w:type="spellStart"/>
      <w:r>
        <w:t>to</w:t>
      </w:r>
      <w:proofErr w:type="spellEnd"/>
      <w:r>
        <w:t xml:space="preserve"> </w:t>
      </w:r>
      <w:proofErr w:type="spellStart"/>
      <w:r>
        <w:t>internal</w:t>
      </w:r>
      <w:proofErr w:type="spellEnd"/>
      <w:r>
        <w:t xml:space="preserve"> </w:t>
      </w:r>
      <w:proofErr w:type="spellStart"/>
      <w:r>
        <w:t>difficulties</w:t>
      </w:r>
      <w:proofErr w:type="spellEnd"/>
      <w:r>
        <w:t xml:space="preserve"> </w:t>
      </w:r>
      <w:proofErr w:type="spellStart"/>
      <w:r>
        <w:t>and</w:t>
      </w:r>
      <w:proofErr w:type="spellEnd"/>
      <w:r>
        <w:t xml:space="preserve"> </w:t>
      </w:r>
      <w:proofErr w:type="spellStart"/>
      <w:r>
        <w:t>national</w:t>
      </w:r>
      <w:proofErr w:type="spellEnd"/>
      <w:r>
        <w:t xml:space="preserve"> </w:t>
      </w:r>
      <w:proofErr w:type="spellStart"/>
      <w:r>
        <w:t>bureaucracy</w:t>
      </w:r>
      <w:proofErr w:type="spellEnd"/>
      <w:r>
        <w:t xml:space="preserve"> </w:t>
      </w:r>
      <w:proofErr w:type="spellStart"/>
      <w:r>
        <w:t>and</w:t>
      </w:r>
      <w:proofErr w:type="spellEnd"/>
      <w:r>
        <w:t xml:space="preserve">, </w:t>
      </w:r>
      <w:proofErr w:type="spellStart"/>
      <w:r>
        <w:t>if</w:t>
      </w:r>
      <w:proofErr w:type="spellEnd"/>
      <w:r>
        <w:t xml:space="preserve"> </w:t>
      </w:r>
      <w:proofErr w:type="spellStart"/>
      <w:r>
        <w:t>anything</w:t>
      </w:r>
      <w:proofErr w:type="spellEnd"/>
      <w:r>
        <w:t xml:space="preserve">, </w:t>
      </w:r>
      <w:proofErr w:type="spellStart"/>
      <w:r>
        <w:t>they</w:t>
      </w:r>
      <w:proofErr w:type="spellEnd"/>
      <w:r>
        <w:t xml:space="preserve"> </w:t>
      </w:r>
      <w:proofErr w:type="spellStart"/>
      <w:r>
        <w:t>would</w:t>
      </w:r>
      <w:proofErr w:type="spellEnd"/>
      <w:r>
        <w:t xml:space="preserve"> </w:t>
      </w:r>
      <w:proofErr w:type="spellStart"/>
      <w:r>
        <w:t>want</w:t>
      </w:r>
      <w:proofErr w:type="spellEnd"/>
      <w:r>
        <w:t xml:space="preserve"> </w:t>
      </w:r>
      <w:proofErr w:type="spellStart"/>
      <w:r>
        <w:t>Portuguese</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directly</w:t>
      </w:r>
      <w:proofErr w:type="spellEnd"/>
      <w:r>
        <w:t xml:space="preserve"> </w:t>
      </w:r>
      <w:proofErr w:type="spellStart"/>
      <w:r>
        <w:t>apply</w:t>
      </w:r>
      <w:proofErr w:type="spellEnd"/>
      <w:r>
        <w:t xml:space="preserve"> </w:t>
      </w:r>
      <w:proofErr w:type="spellStart"/>
      <w:r>
        <w:t>the</w:t>
      </w:r>
      <w:proofErr w:type="spellEnd"/>
      <w:r>
        <w:t xml:space="preserve"> </w:t>
      </w:r>
      <w:proofErr w:type="spellStart"/>
      <w:r>
        <w:t>procedures</w:t>
      </w:r>
      <w:proofErr w:type="spellEnd"/>
      <w:r>
        <w:t xml:space="preserve"> </w:t>
      </w:r>
      <w:proofErr w:type="spellStart"/>
      <w:r>
        <w:t>used</w:t>
      </w:r>
      <w:proofErr w:type="spellEnd"/>
      <w:r>
        <w:t xml:space="preserve"> </w:t>
      </w:r>
      <w:proofErr w:type="spellStart"/>
      <w:r>
        <w:t>by</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Nevertheless</w:t>
      </w:r>
      <w:proofErr w:type="spellEnd"/>
      <w:r>
        <w:t xml:space="preserve">, </w:t>
      </w:r>
      <w:proofErr w:type="spellStart"/>
      <w:r>
        <w:t>question</w:t>
      </w:r>
      <w:proofErr w:type="spellEnd"/>
      <w:r>
        <w:t xml:space="preserve"> 14 </w:t>
      </w:r>
      <w:proofErr w:type="spellStart"/>
      <w:r>
        <w:t>allowed</w:t>
      </w:r>
      <w:proofErr w:type="spellEnd"/>
      <w:r>
        <w:t xml:space="preserve"> </w:t>
      </w:r>
      <w:proofErr w:type="spellStart"/>
      <w:r>
        <w:t>stakeholders</w:t>
      </w:r>
      <w:proofErr w:type="spellEnd"/>
      <w:r>
        <w:t xml:space="preserve"> </w:t>
      </w:r>
      <w:proofErr w:type="spellStart"/>
      <w:r>
        <w:t>from</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 xml:space="preserve"> </w:t>
      </w:r>
      <w:proofErr w:type="spellStart"/>
      <w:r>
        <w:t>to</w:t>
      </w:r>
      <w:proofErr w:type="spellEnd"/>
      <w:r>
        <w:t xml:space="preserve"> </w:t>
      </w:r>
      <w:proofErr w:type="spellStart"/>
      <w:r>
        <w:t>share</w:t>
      </w:r>
      <w:proofErr w:type="spellEnd"/>
      <w:r>
        <w:t xml:space="preserve"> </w:t>
      </w:r>
      <w:proofErr w:type="spellStart"/>
      <w:r>
        <w:t>some</w:t>
      </w:r>
      <w:proofErr w:type="spellEnd"/>
      <w:r>
        <w:t xml:space="preserve"> </w:t>
      </w:r>
      <w:proofErr w:type="spellStart"/>
      <w:r>
        <w:t>remarks</w:t>
      </w:r>
      <w:proofErr w:type="spellEnd"/>
      <w:r>
        <w:t>.</w:t>
      </w:r>
    </w:p>
    <w:p w:rsidRPr="00BB2EAF" w:rsidR="000E4CB2" w:rsidP="000E4CB2" w:rsidRDefault="000E4CB2" w14:paraId="4BB81806" w14:textId="77777777"/>
    <w:p w:rsidR="000B4AD2" w:rsidP="000E4CB2" w:rsidRDefault="000E4CB2" w14:paraId="191FF7E6" w14:textId="77777777">
      <w:proofErr w:type="spellStart"/>
      <w:r>
        <w:t>Specifically</w:t>
      </w:r>
      <w:proofErr w:type="spellEnd"/>
      <w:r>
        <w:t xml:space="preserve">, </w:t>
      </w:r>
      <w:proofErr w:type="spellStart"/>
      <w:r>
        <w:t>stakeholders</w:t>
      </w:r>
      <w:proofErr w:type="spellEnd"/>
      <w:r>
        <w:t xml:space="preserve"> </w:t>
      </w:r>
      <w:proofErr w:type="spellStart"/>
      <w:r>
        <w:t>in</w:t>
      </w:r>
      <w:proofErr w:type="spellEnd"/>
      <w:r>
        <w:t xml:space="preserve"> </w:t>
      </w:r>
      <w:proofErr w:type="spellStart"/>
      <w:r>
        <w:t>the</w:t>
      </w:r>
      <w:proofErr w:type="spellEnd"/>
      <w:r>
        <w:t xml:space="preserve"> </w:t>
      </w:r>
      <w:proofErr w:type="spellStart"/>
      <w:r>
        <w:t>fields</w:t>
      </w:r>
      <w:proofErr w:type="spellEnd"/>
      <w:r>
        <w:t xml:space="preserve"> </w:t>
      </w:r>
      <w:proofErr w:type="spellStart"/>
      <w:r>
        <w:t>of</w:t>
      </w:r>
      <w:proofErr w:type="spellEnd"/>
      <w:r>
        <w:t xml:space="preserve"> </w:t>
      </w:r>
      <w:proofErr w:type="spellStart"/>
      <w:r>
        <w:t>business</w:t>
      </w:r>
      <w:proofErr w:type="spellEnd"/>
      <w:r>
        <w:t xml:space="preserve"> </w:t>
      </w:r>
      <w:proofErr w:type="spellStart"/>
      <w:r>
        <w:t>and</w:t>
      </w:r>
      <w:proofErr w:type="spellEnd"/>
      <w:r>
        <w:t xml:space="preserve"> </w:t>
      </w:r>
      <w:proofErr w:type="spellStart"/>
      <w:r>
        <w:t>academia</w:t>
      </w:r>
      <w:proofErr w:type="spellEnd"/>
      <w:r>
        <w:t xml:space="preserve"> </w:t>
      </w:r>
      <w:proofErr w:type="spellStart"/>
      <w:r>
        <w:t>complained</w:t>
      </w:r>
      <w:proofErr w:type="spellEnd"/>
      <w:r>
        <w:t xml:space="preserve"> </w:t>
      </w:r>
      <w:proofErr w:type="spellStart"/>
      <w:r>
        <w:t>about</w:t>
      </w:r>
      <w:proofErr w:type="spellEnd"/>
      <w:r>
        <w:t xml:space="preserve"> </w:t>
      </w:r>
      <w:proofErr w:type="spellStart"/>
      <w:r>
        <w:t>the</w:t>
      </w:r>
      <w:proofErr w:type="spellEnd"/>
      <w:r>
        <w:t xml:space="preserve"> </w:t>
      </w:r>
      <w:proofErr w:type="spellStart"/>
      <w:r>
        <w:t>complexity</w:t>
      </w:r>
      <w:proofErr w:type="spellEnd"/>
      <w:r>
        <w:t xml:space="preserve"> </w:t>
      </w:r>
      <w:proofErr w:type="spellStart"/>
      <w:r>
        <w:t>of</w:t>
      </w:r>
      <w:proofErr w:type="spellEnd"/>
      <w:r>
        <w:t xml:space="preserve"> </w:t>
      </w:r>
      <w:proofErr w:type="spellStart"/>
      <w:r>
        <w:t>procedures</w:t>
      </w:r>
      <w:proofErr w:type="spellEnd"/>
      <w:r>
        <w:t xml:space="preserve"> </w:t>
      </w:r>
      <w:proofErr w:type="spellStart"/>
      <w:r>
        <w:t>and</w:t>
      </w:r>
      <w:proofErr w:type="spellEnd"/>
      <w:r>
        <w:t xml:space="preserve"> </w:t>
      </w:r>
      <w:proofErr w:type="spellStart"/>
      <w:r>
        <w:t>of</w:t>
      </w:r>
      <w:proofErr w:type="spellEnd"/>
      <w:r>
        <w:t xml:space="preserve"> H2020's </w:t>
      </w:r>
      <w:proofErr w:type="spellStart"/>
      <w:r>
        <w:t>structure</w:t>
      </w:r>
      <w:proofErr w:type="spellEnd"/>
      <w:r>
        <w:t xml:space="preserve"> </w:t>
      </w:r>
      <w:proofErr w:type="spellStart"/>
      <w:r>
        <w:t>itself</w:t>
      </w:r>
      <w:proofErr w:type="spellEnd"/>
      <w:r>
        <w:t xml:space="preserve">. </w:t>
      </w:r>
      <w:proofErr w:type="spellStart"/>
      <w:r>
        <w:t>This</w:t>
      </w:r>
      <w:proofErr w:type="spellEnd"/>
      <w:r>
        <w:t xml:space="preserve"> </w:t>
      </w:r>
      <w:proofErr w:type="spellStart"/>
      <w:r>
        <w:t>was</w:t>
      </w:r>
      <w:proofErr w:type="spellEnd"/>
      <w:r>
        <w:t xml:space="preserve"> </w:t>
      </w:r>
      <w:proofErr w:type="spellStart"/>
      <w:r>
        <w:t>clearly</w:t>
      </w:r>
      <w:proofErr w:type="spellEnd"/>
      <w:r>
        <w:t xml:space="preserve"> </w:t>
      </w:r>
      <w:proofErr w:type="spellStart"/>
      <w:r>
        <w:t>the</w:t>
      </w:r>
      <w:proofErr w:type="spellEnd"/>
      <w:r>
        <w:t xml:space="preserve"> </w:t>
      </w:r>
      <w:proofErr w:type="spellStart"/>
      <w:r>
        <w:t>case</w:t>
      </w:r>
      <w:proofErr w:type="spellEnd"/>
      <w:r>
        <w:t xml:space="preserve"> </w:t>
      </w:r>
      <w:proofErr w:type="spellStart"/>
      <w:r>
        <w:t>for</w:t>
      </w:r>
      <w:proofErr w:type="spellEnd"/>
      <w:r>
        <w:t xml:space="preserve"> </w:t>
      </w:r>
      <w:proofErr w:type="spellStart"/>
      <w:r>
        <w:t>SMEs</w:t>
      </w:r>
      <w:proofErr w:type="spellEnd"/>
      <w:r>
        <w:t xml:space="preserve"> </w:t>
      </w:r>
      <w:proofErr w:type="spellStart"/>
      <w:r>
        <w:t>and</w:t>
      </w:r>
      <w:proofErr w:type="spellEnd"/>
      <w:r>
        <w:t xml:space="preserve"> </w:t>
      </w:r>
      <w:proofErr w:type="spellStart"/>
      <w:r>
        <w:t>academic</w:t>
      </w:r>
      <w:proofErr w:type="spellEnd"/>
      <w:r>
        <w:t xml:space="preserve"> </w:t>
      </w:r>
      <w:proofErr w:type="spellStart"/>
      <w:r>
        <w:t>stakeholders</w:t>
      </w:r>
      <w:proofErr w:type="spellEnd"/>
      <w:r>
        <w:t xml:space="preserve"> </w:t>
      </w:r>
      <w:proofErr w:type="spellStart"/>
      <w:r>
        <w:t>who</w:t>
      </w:r>
      <w:proofErr w:type="spellEnd"/>
      <w:r>
        <w:t xml:space="preserve"> </w:t>
      </w:r>
      <w:proofErr w:type="spellStart"/>
      <w:r>
        <w:t>were</w:t>
      </w:r>
      <w:proofErr w:type="spellEnd"/>
      <w:r>
        <w:t xml:space="preserve"> </w:t>
      </w:r>
      <w:proofErr w:type="spellStart"/>
      <w:r>
        <w:t>less</w:t>
      </w:r>
      <w:proofErr w:type="spellEnd"/>
      <w:r>
        <w:t xml:space="preserve"> </w:t>
      </w:r>
      <w:proofErr w:type="spellStart"/>
      <w:r>
        <w:t>experienced</w:t>
      </w:r>
      <w:proofErr w:type="spellEnd"/>
      <w:r>
        <w:t xml:space="preserve"> </w:t>
      </w:r>
      <w:proofErr w:type="spellStart"/>
      <w:r>
        <w:t>in</w:t>
      </w:r>
      <w:proofErr w:type="spellEnd"/>
      <w:r>
        <w:t xml:space="preserve"> </w:t>
      </w:r>
      <w:proofErr w:type="spellStart"/>
      <w:r>
        <w:t>competing</w:t>
      </w:r>
      <w:proofErr w:type="spellEnd"/>
      <w:r>
        <w:t xml:space="preserve"> </w:t>
      </w:r>
      <w:proofErr w:type="spellStart"/>
      <w:r>
        <w:t>for</w:t>
      </w:r>
      <w:proofErr w:type="spellEnd"/>
      <w:r>
        <w:t xml:space="preserve"> </w:t>
      </w:r>
      <w:proofErr w:type="spellStart"/>
      <w:r>
        <w:t>European</w:t>
      </w:r>
      <w:proofErr w:type="spellEnd"/>
      <w:r>
        <w:t xml:space="preserve"> </w:t>
      </w:r>
      <w:proofErr w:type="spellStart"/>
      <w:r>
        <w:t>funds</w:t>
      </w:r>
      <w:proofErr w:type="spellEnd"/>
      <w:r>
        <w:t xml:space="preserve"> </w:t>
      </w:r>
      <w:proofErr w:type="spellStart"/>
      <w:r>
        <w:t>and</w:t>
      </w:r>
      <w:proofErr w:type="spellEnd"/>
      <w:r>
        <w:t xml:space="preserve"> </w:t>
      </w:r>
      <w:proofErr w:type="spellStart"/>
      <w:r>
        <w:t>building</w:t>
      </w:r>
      <w:proofErr w:type="spellEnd"/>
      <w:r>
        <w:t xml:space="preserve"> </w:t>
      </w:r>
      <w:proofErr w:type="spellStart"/>
      <w:r>
        <w:t>international</w:t>
      </w:r>
      <w:proofErr w:type="spellEnd"/>
      <w:r>
        <w:t xml:space="preserve"> </w:t>
      </w:r>
      <w:proofErr w:type="spellStart"/>
      <w:r>
        <w:t>research</w:t>
      </w:r>
      <w:proofErr w:type="spellEnd"/>
      <w:r>
        <w:t xml:space="preserve"> </w:t>
      </w:r>
      <w:proofErr w:type="spellStart"/>
      <w:r>
        <w:t>consortia</w:t>
      </w:r>
      <w:proofErr w:type="spellEnd"/>
      <w:r>
        <w:t xml:space="preserve">. </w:t>
      </w:r>
      <w:proofErr w:type="spellStart"/>
      <w:r>
        <w:t>Including</w:t>
      </w:r>
      <w:proofErr w:type="spellEnd"/>
      <w:r>
        <w:t xml:space="preserve"> </w:t>
      </w:r>
      <w:proofErr w:type="spellStart"/>
      <w:r>
        <w:t>new</w:t>
      </w:r>
      <w:proofErr w:type="spellEnd"/>
      <w:r>
        <w:t xml:space="preserve"> </w:t>
      </w:r>
      <w:proofErr w:type="spellStart"/>
      <w:r>
        <w:t>partners</w:t>
      </w:r>
      <w:proofErr w:type="spellEnd"/>
      <w:r>
        <w:t xml:space="preserve"> </w:t>
      </w:r>
      <w:proofErr w:type="spellStart"/>
      <w:r>
        <w:t>in</w:t>
      </w:r>
      <w:proofErr w:type="spellEnd"/>
      <w:r>
        <w:t xml:space="preserve"> </w:t>
      </w:r>
      <w:proofErr w:type="spellStart"/>
      <w:r>
        <w:t>projects</w:t>
      </w:r>
      <w:proofErr w:type="spellEnd"/>
      <w:r>
        <w:t xml:space="preserve"> </w:t>
      </w:r>
      <w:proofErr w:type="spellStart"/>
      <w:r>
        <w:t>had</w:t>
      </w:r>
      <w:proofErr w:type="spellEnd"/>
      <w:r>
        <w:t xml:space="preserve"> </w:t>
      </w:r>
      <w:proofErr w:type="spellStart"/>
      <w:r>
        <w:t>been</w:t>
      </w:r>
      <w:proofErr w:type="spellEnd"/>
      <w:r>
        <w:t xml:space="preserve"> </w:t>
      </w:r>
      <w:proofErr w:type="spellStart"/>
      <w:r>
        <w:t>difficult</w:t>
      </w:r>
      <w:proofErr w:type="spellEnd"/>
      <w:r>
        <w:t xml:space="preserve"> </w:t>
      </w:r>
      <w:proofErr w:type="spellStart"/>
      <w:r>
        <w:t>due</w:t>
      </w:r>
      <w:proofErr w:type="spellEnd"/>
      <w:r>
        <w:t xml:space="preserve"> </w:t>
      </w:r>
      <w:proofErr w:type="spellStart"/>
      <w:r>
        <w:t>to</w:t>
      </w:r>
      <w:proofErr w:type="spellEnd"/>
      <w:r>
        <w:t xml:space="preserve"> </w:t>
      </w:r>
      <w:proofErr w:type="spellStart"/>
      <w:r>
        <w:t>project</w:t>
      </w:r>
      <w:proofErr w:type="spellEnd"/>
      <w:r>
        <w:t xml:space="preserve"> </w:t>
      </w:r>
      <w:proofErr w:type="spellStart"/>
      <w:r>
        <w:t>timelines</w:t>
      </w:r>
      <w:proofErr w:type="spellEnd"/>
      <w:r>
        <w:t xml:space="preserve">, </w:t>
      </w:r>
      <w:proofErr w:type="spellStart"/>
      <w:r>
        <w:t>inexperience</w:t>
      </w:r>
      <w:proofErr w:type="spellEnd"/>
      <w:r>
        <w:t xml:space="preserve"> </w:t>
      </w:r>
      <w:proofErr w:type="spellStart"/>
      <w:r>
        <w:t>and</w:t>
      </w:r>
      <w:proofErr w:type="spellEnd"/>
      <w:r>
        <w:t xml:space="preserve"> </w:t>
      </w:r>
      <w:proofErr w:type="spellStart"/>
      <w:r>
        <w:t>the</w:t>
      </w:r>
      <w:proofErr w:type="spellEnd"/>
      <w:r>
        <w:t xml:space="preserve"> </w:t>
      </w:r>
      <w:proofErr w:type="spellStart"/>
      <w:r>
        <w:t>administrative</w:t>
      </w:r>
      <w:proofErr w:type="spellEnd"/>
      <w:r>
        <w:t xml:space="preserve"> </w:t>
      </w:r>
      <w:proofErr w:type="spellStart"/>
      <w:r>
        <w:t>burden</w:t>
      </w:r>
      <w:proofErr w:type="spellEnd"/>
      <w:r>
        <w:t xml:space="preserve">. </w:t>
      </w:r>
      <w:proofErr w:type="spellStart"/>
      <w:r>
        <w:t>The</w:t>
      </w:r>
      <w:proofErr w:type="spellEnd"/>
      <w:r>
        <w:t xml:space="preserve"> </w:t>
      </w:r>
      <w:proofErr w:type="spellStart"/>
      <w:r>
        <w:t>low</w:t>
      </w:r>
      <w:proofErr w:type="spellEnd"/>
      <w:r>
        <w:t xml:space="preserve"> </w:t>
      </w:r>
      <w:proofErr w:type="spellStart"/>
      <w:r>
        <w:t>success</w:t>
      </w:r>
      <w:proofErr w:type="spellEnd"/>
      <w:r>
        <w:t xml:space="preserve"> </w:t>
      </w:r>
      <w:proofErr w:type="spellStart"/>
      <w:r>
        <w:t>rate</w:t>
      </w:r>
      <w:proofErr w:type="spellEnd"/>
      <w:r>
        <w:t xml:space="preserve"> </w:t>
      </w:r>
      <w:proofErr w:type="spellStart"/>
      <w:r>
        <w:t>made</w:t>
      </w:r>
      <w:proofErr w:type="spellEnd"/>
      <w:r>
        <w:t xml:space="preserve"> </w:t>
      </w:r>
      <w:proofErr w:type="spellStart"/>
      <w:r>
        <w:t>it</w:t>
      </w:r>
      <w:proofErr w:type="spellEnd"/>
      <w:r>
        <w:t xml:space="preserve"> a </w:t>
      </w:r>
      <w:proofErr w:type="spellStart"/>
      <w:r>
        <w:t>less</w:t>
      </w:r>
      <w:proofErr w:type="spellEnd"/>
      <w:r>
        <w:t xml:space="preserve"> </w:t>
      </w:r>
      <w:proofErr w:type="spellStart"/>
      <w:r>
        <w:t>attractive</w:t>
      </w:r>
      <w:proofErr w:type="spellEnd"/>
      <w:r>
        <w:t xml:space="preserve"> </w:t>
      </w:r>
      <w:proofErr w:type="spellStart"/>
      <w:r>
        <w:t>investment</w:t>
      </w:r>
      <w:proofErr w:type="spellEnd"/>
      <w:r>
        <w:t xml:space="preserve"> </w:t>
      </w:r>
      <w:proofErr w:type="spellStart"/>
      <w:r>
        <w:lastRenderedPageBreak/>
        <w:t>opportunity</w:t>
      </w:r>
      <w:proofErr w:type="spellEnd"/>
      <w:r>
        <w:t xml:space="preserve"> </w:t>
      </w:r>
      <w:proofErr w:type="spellStart"/>
      <w:r>
        <w:t>for</w:t>
      </w:r>
      <w:proofErr w:type="spellEnd"/>
      <w:r>
        <w:t xml:space="preserve"> </w:t>
      </w:r>
      <w:proofErr w:type="spellStart"/>
      <w:r>
        <w:t>SMEs</w:t>
      </w:r>
      <w:proofErr w:type="spellEnd"/>
      <w:r>
        <w:t xml:space="preserve">. </w:t>
      </w:r>
      <w:proofErr w:type="spellStart"/>
      <w:r>
        <w:t>One</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suggested</w:t>
      </w:r>
      <w:proofErr w:type="spellEnd"/>
      <w:r>
        <w:t xml:space="preserve"> </w:t>
      </w:r>
      <w:proofErr w:type="spellStart"/>
      <w:r>
        <w:t>that</w:t>
      </w:r>
      <w:proofErr w:type="spellEnd"/>
      <w:r>
        <w:t xml:space="preserve"> </w:t>
      </w:r>
      <w:proofErr w:type="spellStart"/>
      <w:r>
        <w:t>business</w:t>
      </w:r>
      <w:proofErr w:type="spellEnd"/>
      <w:r>
        <w:t xml:space="preserve"> </w:t>
      </w:r>
      <w:proofErr w:type="spellStart"/>
      <w:r>
        <w:t>associations</w:t>
      </w:r>
      <w:proofErr w:type="spellEnd"/>
      <w:r>
        <w:t xml:space="preserve"> </w:t>
      </w:r>
      <w:proofErr w:type="spellStart"/>
      <w:r>
        <w:t>could</w:t>
      </w:r>
      <w:proofErr w:type="spellEnd"/>
      <w:r>
        <w:t xml:space="preserve"> </w:t>
      </w:r>
      <w:proofErr w:type="spellStart"/>
      <w:r>
        <w:t>play</w:t>
      </w:r>
      <w:proofErr w:type="spellEnd"/>
      <w:r>
        <w:t xml:space="preserve"> a </w:t>
      </w:r>
      <w:proofErr w:type="spellStart"/>
      <w:r>
        <w:t>decisive</w:t>
      </w:r>
      <w:proofErr w:type="spellEnd"/>
      <w:r>
        <w:t xml:space="preserve"> </w:t>
      </w:r>
      <w:proofErr w:type="spellStart"/>
      <w:r>
        <w:t>role</w:t>
      </w:r>
      <w:proofErr w:type="spellEnd"/>
      <w:r>
        <w:t xml:space="preserve"> </w:t>
      </w:r>
      <w:proofErr w:type="spellStart"/>
      <w:r>
        <w:t>in</w:t>
      </w:r>
      <w:proofErr w:type="spellEnd"/>
      <w:r>
        <w:t xml:space="preserve"> </w:t>
      </w:r>
      <w:proofErr w:type="spellStart"/>
      <w:r>
        <w:t>encouraging</w:t>
      </w:r>
      <w:proofErr w:type="spellEnd"/>
      <w:r>
        <w:t xml:space="preserve"> </w:t>
      </w:r>
      <w:proofErr w:type="spellStart"/>
      <w:r>
        <w:t>companies</w:t>
      </w:r>
      <w:proofErr w:type="spellEnd"/>
      <w:r>
        <w:t xml:space="preserve"> </w:t>
      </w:r>
      <w:proofErr w:type="spellStart"/>
      <w:r>
        <w:t>to</w:t>
      </w:r>
      <w:proofErr w:type="spellEnd"/>
      <w:r>
        <w:t xml:space="preserve"> </w:t>
      </w:r>
      <w:proofErr w:type="spellStart"/>
      <w:r>
        <w:t>participate</w:t>
      </w:r>
      <w:proofErr w:type="spellEnd"/>
      <w:r>
        <w:t xml:space="preserve"> </w:t>
      </w:r>
      <w:proofErr w:type="spellStart"/>
      <w:r>
        <w:t>in</w:t>
      </w:r>
      <w:proofErr w:type="spellEnd"/>
      <w:r>
        <w:t xml:space="preserve"> H2020 </w:t>
      </w:r>
      <w:proofErr w:type="spellStart"/>
      <w:r>
        <w:t>project</w:t>
      </w:r>
      <w:proofErr w:type="spellEnd"/>
      <w:r>
        <w:t xml:space="preserve"> </w:t>
      </w:r>
      <w:proofErr w:type="spellStart"/>
      <w:r>
        <w:t>applications</w:t>
      </w:r>
      <w:proofErr w:type="spellEnd"/>
      <w:r>
        <w:t>.</w:t>
      </w:r>
    </w:p>
    <w:p w:rsidRPr="00BB2EAF" w:rsidR="000E4CB2" w:rsidP="000E4CB2" w:rsidRDefault="000E4CB2" w14:paraId="3D36FBDA" w14:textId="1C197EBE"/>
    <w:p w:rsidRPr="00BB2EAF" w:rsidR="000E4CB2" w:rsidP="000E4CB2" w:rsidRDefault="000E4CB2" w14:paraId="0168BD54" w14:textId="77777777">
      <w:proofErr w:type="spellStart"/>
      <w:r>
        <w:t>Interactions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and</w:t>
      </w:r>
      <w:proofErr w:type="spellEnd"/>
      <w:r>
        <w:t xml:space="preserve"> </w:t>
      </w:r>
      <w:proofErr w:type="spellStart"/>
      <w:r>
        <w:t>the</w:t>
      </w:r>
      <w:proofErr w:type="spellEnd"/>
      <w:r>
        <w:t xml:space="preserve"> </w:t>
      </w:r>
      <w:proofErr w:type="spellStart"/>
      <w:r>
        <w:t>difficulties</w:t>
      </w:r>
      <w:proofErr w:type="spellEnd"/>
      <w:r>
        <w:t xml:space="preserve"> </w:t>
      </w:r>
      <w:proofErr w:type="spellStart"/>
      <w:r>
        <w:t>for</w:t>
      </w:r>
      <w:proofErr w:type="spellEnd"/>
      <w:r>
        <w:t xml:space="preserve"> </w:t>
      </w:r>
      <w:proofErr w:type="spellStart"/>
      <w:r>
        <w:t>the</w:t>
      </w:r>
      <w:proofErr w:type="spellEnd"/>
      <w:r>
        <w:t xml:space="preserve"> </w:t>
      </w:r>
      <w:proofErr w:type="spellStart"/>
      <w:r>
        <w:t>academic</w:t>
      </w:r>
      <w:proofErr w:type="spellEnd"/>
      <w:r>
        <w:t xml:space="preserve"> </w:t>
      </w:r>
      <w:proofErr w:type="spellStart"/>
      <w:r>
        <w:t>world</w:t>
      </w:r>
      <w:proofErr w:type="spellEnd"/>
      <w:r>
        <w:t xml:space="preserve"> </w:t>
      </w:r>
      <w:proofErr w:type="spellStart"/>
      <w:r>
        <w:t>in</w:t>
      </w:r>
      <w:proofErr w:type="spellEnd"/>
      <w:r>
        <w:t xml:space="preserve"> </w:t>
      </w:r>
      <w:proofErr w:type="spellStart"/>
      <w:r>
        <w:t>dealing</w:t>
      </w:r>
      <w:proofErr w:type="spellEnd"/>
      <w:r>
        <w:t xml:space="preserve"> </w:t>
      </w:r>
      <w:proofErr w:type="spellStart"/>
      <w:r>
        <w:t>with</w:t>
      </w:r>
      <w:proofErr w:type="spellEnd"/>
      <w:r>
        <w:t xml:space="preserve"> </w:t>
      </w:r>
      <w:proofErr w:type="spellStart"/>
      <w:r>
        <w:t>the</w:t>
      </w:r>
      <w:proofErr w:type="spellEnd"/>
      <w:r>
        <w:t xml:space="preserve"> </w:t>
      </w:r>
      <w:proofErr w:type="spellStart"/>
      <w:r>
        <w:t>programme's</w:t>
      </w:r>
      <w:proofErr w:type="spellEnd"/>
      <w:r>
        <w:t xml:space="preserve"> </w:t>
      </w:r>
      <w:proofErr w:type="spellStart"/>
      <w:r>
        <w:t>requirements</w:t>
      </w:r>
      <w:proofErr w:type="spellEnd"/>
      <w:r>
        <w:t xml:space="preserve"> </w:t>
      </w:r>
      <w:proofErr w:type="spellStart"/>
      <w:r>
        <w:t>were</w:t>
      </w:r>
      <w:proofErr w:type="spellEnd"/>
      <w:r>
        <w:t xml:space="preserve"> </w:t>
      </w:r>
      <w:proofErr w:type="spellStart"/>
      <w:r>
        <w:t>also</w:t>
      </w:r>
      <w:proofErr w:type="spellEnd"/>
      <w:r>
        <w:t xml:space="preserve"> </w:t>
      </w:r>
      <w:proofErr w:type="spellStart"/>
      <w:r>
        <w:t>matters</w:t>
      </w:r>
      <w:proofErr w:type="spellEnd"/>
      <w:r>
        <w:t xml:space="preserve"> </w:t>
      </w:r>
      <w:proofErr w:type="spellStart"/>
      <w:r>
        <w:t>of</w:t>
      </w:r>
      <w:proofErr w:type="spellEnd"/>
      <w:r>
        <w:t xml:space="preserve"> </w:t>
      </w:r>
      <w:proofErr w:type="spellStart"/>
      <w:r>
        <w:t>concern</w:t>
      </w:r>
      <w:proofErr w:type="spellEnd"/>
      <w:r>
        <w:t xml:space="preserve">. A </w:t>
      </w:r>
      <w:proofErr w:type="spellStart"/>
      <w:r>
        <w:t>Dutch</w:t>
      </w:r>
      <w:proofErr w:type="spellEnd"/>
      <w:r>
        <w:t xml:space="preserve"> </w:t>
      </w:r>
      <w:proofErr w:type="spellStart"/>
      <w:r>
        <w:t>research</w:t>
      </w:r>
      <w:proofErr w:type="spellEnd"/>
      <w:r>
        <w:t xml:space="preserve"> </w:t>
      </w:r>
      <w:proofErr w:type="spellStart"/>
      <w:r>
        <w:t>institution</w:t>
      </w:r>
      <w:proofErr w:type="spellEnd"/>
      <w:r>
        <w:t xml:space="preserve"> </w:t>
      </w:r>
      <w:proofErr w:type="spellStart"/>
      <w:r>
        <w:t>mentioned</w:t>
      </w:r>
      <w:proofErr w:type="spellEnd"/>
      <w:r>
        <w:t xml:space="preserve"> </w:t>
      </w:r>
      <w:proofErr w:type="spellStart"/>
      <w:r>
        <w:t>that</w:t>
      </w:r>
      <w:proofErr w:type="spellEnd"/>
      <w:r>
        <w:t xml:space="preserve"> a </w:t>
      </w:r>
      <w:proofErr w:type="spellStart"/>
      <w:r>
        <w:t>large</w:t>
      </w:r>
      <w:proofErr w:type="spellEnd"/>
      <w:r>
        <w:t xml:space="preserve"> </w:t>
      </w:r>
      <w:proofErr w:type="spellStart"/>
      <w:r>
        <w:t>part</w:t>
      </w:r>
      <w:proofErr w:type="spellEnd"/>
      <w:r>
        <w:t xml:space="preserve"> </w:t>
      </w:r>
      <w:proofErr w:type="spellStart"/>
      <w:r>
        <w:t>of</w:t>
      </w:r>
      <w:proofErr w:type="spellEnd"/>
      <w:r>
        <w:t xml:space="preserve"> </w:t>
      </w:r>
      <w:proofErr w:type="spellStart"/>
      <w:r>
        <w:t>the</w:t>
      </w:r>
      <w:proofErr w:type="spellEnd"/>
      <w:r>
        <w:t xml:space="preserve"> </w:t>
      </w:r>
      <w:proofErr w:type="spellStart"/>
      <w:r>
        <w:t>scientific</w:t>
      </w:r>
      <w:proofErr w:type="spellEnd"/>
      <w:r>
        <w:t xml:space="preserve"> </w:t>
      </w:r>
      <w:proofErr w:type="spellStart"/>
      <w:r>
        <w:t>community</w:t>
      </w:r>
      <w:proofErr w:type="spellEnd"/>
      <w:r>
        <w:t xml:space="preserve"> </w:t>
      </w:r>
      <w:proofErr w:type="spellStart"/>
      <w:r>
        <w:t>did</w:t>
      </w:r>
      <w:proofErr w:type="spellEnd"/>
      <w:r>
        <w:t xml:space="preserve"> </w:t>
      </w:r>
      <w:proofErr w:type="spellStart"/>
      <w:r>
        <w:t>not</w:t>
      </w:r>
      <w:proofErr w:type="spellEnd"/>
      <w:r>
        <w:t xml:space="preserve"> </w:t>
      </w:r>
      <w:proofErr w:type="spellStart"/>
      <w:r>
        <w:t>understand</w:t>
      </w:r>
      <w:proofErr w:type="spellEnd"/>
      <w:r>
        <w:t xml:space="preserve"> </w:t>
      </w:r>
      <w:proofErr w:type="spellStart"/>
      <w:r>
        <w:t>the</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Fund</w:t>
      </w:r>
      <w:proofErr w:type="spellEnd"/>
      <w:r>
        <w:t xml:space="preserve"> </w:t>
      </w:r>
      <w:proofErr w:type="spellStart"/>
      <w:r>
        <w:t>for</w:t>
      </w:r>
      <w:proofErr w:type="spellEnd"/>
      <w:r>
        <w:t xml:space="preserve"> </w:t>
      </w:r>
      <w:proofErr w:type="spellStart"/>
      <w:r>
        <w:t>Strategic</w:t>
      </w:r>
      <w:proofErr w:type="spellEnd"/>
      <w:r>
        <w:t xml:space="preserve"> Investments (EFSI). </w:t>
      </w:r>
      <w:proofErr w:type="spellStart"/>
      <w:r>
        <w:t>It</w:t>
      </w:r>
      <w:proofErr w:type="spellEnd"/>
      <w:r>
        <w:t xml:space="preserve"> </w:t>
      </w:r>
      <w:proofErr w:type="spellStart"/>
      <w:r>
        <w:t>seemed</w:t>
      </w:r>
      <w:proofErr w:type="spellEnd"/>
      <w:r>
        <w:t xml:space="preserve"> </w:t>
      </w:r>
      <w:proofErr w:type="spellStart"/>
      <w:r>
        <w:t>to</w:t>
      </w:r>
      <w:proofErr w:type="spellEnd"/>
      <w:r>
        <w:t xml:space="preserve"> </w:t>
      </w:r>
      <w:proofErr w:type="spellStart"/>
      <w:r>
        <w:t>them</w:t>
      </w:r>
      <w:proofErr w:type="spellEnd"/>
      <w:r>
        <w:t xml:space="preserve"> </w:t>
      </w:r>
      <w:proofErr w:type="spellStart"/>
      <w:r>
        <w:t>that</w:t>
      </w:r>
      <w:proofErr w:type="spellEnd"/>
      <w:r>
        <w:t xml:space="preserve"> </w:t>
      </w:r>
      <w:proofErr w:type="spellStart"/>
      <w:r>
        <w:t>those</w:t>
      </w:r>
      <w:proofErr w:type="spellEnd"/>
      <w:r>
        <w:t xml:space="preserve"> </w:t>
      </w:r>
      <w:proofErr w:type="spellStart"/>
      <w:r>
        <w:t>who</w:t>
      </w:r>
      <w:proofErr w:type="spellEnd"/>
      <w:r>
        <w:t xml:space="preserve"> </w:t>
      </w:r>
      <w:proofErr w:type="spellStart"/>
      <w:r>
        <w:t>profited</w:t>
      </w:r>
      <w:proofErr w:type="spellEnd"/>
      <w:r>
        <w:t xml:space="preserve"> </w:t>
      </w:r>
      <w:proofErr w:type="spellStart"/>
      <w:r>
        <w:t>from</w:t>
      </w:r>
      <w:proofErr w:type="spellEnd"/>
      <w:r>
        <w:t xml:space="preserve"> </w:t>
      </w:r>
      <w:proofErr w:type="spellStart"/>
      <w:r>
        <w:t>the</w:t>
      </w:r>
      <w:proofErr w:type="spellEnd"/>
      <w:r>
        <w:t xml:space="preserve"> R&amp;D </w:t>
      </w:r>
      <w:proofErr w:type="spellStart"/>
      <w:r>
        <w:t>funding</w:t>
      </w:r>
      <w:proofErr w:type="spellEnd"/>
      <w:r>
        <w:t xml:space="preserve"> </w:t>
      </w:r>
      <w:proofErr w:type="spellStart"/>
      <w:r>
        <w:t>were</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engaged</w:t>
      </w:r>
      <w:proofErr w:type="spellEnd"/>
      <w:r>
        <w:t xml:space="preserve"> </w:t>
      </w:r>
      <w:proofErr w:type="spellStart"/>
      <w:r>
        <w:t>in</w:t>
      </w:r>
      <w:proofErr w:type="spellEnd"/>
      <w:r>
        <w:t xml:space="preserve"> R&amp;D </w:t>
      </w:r>
      <w:proofErr w:type="spellStart"/>
      <w:r>
        <w:t>and</w:t>
      </w:r>
      <w:proofErr w:type="spellEnd"/>
      <w:r>
        <w:t xml:space="preserve"> </w:t>
      </w:r>
      <w:proofErr w:type="spellStart"/>
      <w:r>
        <w:t>the</w:t>
      </w:r>
      <w:proofErr w:type="spellEnd"/>
      <w:r>
        <w:t xml:space="preserve"> H2020 </w:t>
      </w:r>
      <w:proofErr w:type="spellStart"/>
      <w:r>
        <w:t>budget</w:t>
      </w:r>
      <w:proofErr w:type="spellEnd"/>
      <w:r>
        <w:t xml:space="preserve"> </w:t>
      </w:r>
      <w:proofErr w:type="spellStart"/>
      <w:r>
        <w:t>was</w:t>
      </w:r>
      <w:proofErr w:type="spellEnd"/>
      <w:r>
        <w:t xml:space="preserve"> </w:t>
      </w:r>
      <w:proofErr w:type="spellStart"/>
      <w:r>
        <w:t>used</w:t>
      </w:r>
      <w:proofErr w:type="spellEnd"/>
      <w:r>
        <w:t xml:space="preserve"> </w:t>
      </w:r>
      <w:proofErr w:type="spellStart"/>
      <w:r>
        <w:t>because</w:t>
      </w:r>
      <w:proofErr w:type="spellEnd"/>
      <w:r>
        <w:t xml:space="preserve"> </w:t>
      </w:r>
      <w:proofErr w:type="spellStart"/>
      <w:r>
        <w:t>it</w:t>
      </w:r>
      <w:proofErr w:type="spellEnd"/>
      <w:r>
        <w:t xml:space="preserve"> </w:t>
      </w:r>
      <w:proofErr w:type="spellStart"/>
      <w:r>
        <w:t>was</w:t>
      </w:r>
      <w:proofErr w:type="spellEnd"/>
      <w:r>
        <w:t xml:space="preserve"> </w:t>
      </w:r>
      <w:proofErr w:type="spellStart"/>
      <w:r>
        <w:t>easy</w:t>
      </w:r>
      <w:proofErr w:type="spellEnd"/>
      <w:r>
        <w:t xml:space="preserve"> </w:t>
      </w:r>
      <w:proofErr w:type="spellStart"/>
      <w:r>
        <w:t>to</w:t>
      </w:r>
      <w:proofErr w:type="spellEnd"/>
      <w:r>
        <w:t xml:space="preserve"> </w:t>
      </w:r>
      <w:proofErr w:type="spellStart"/>
      <w:r>
        <w:t>do</w:t>
      </w:r>
      <w:proofErr w:type="spellEnd"/>
      <w:r>
        <w:t xml:space="preserve"> </w:t>
      </w:r>
      <w:proofErr w:type="spellStart"/>
      <w:r>
        <w:t>so</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the</w:t>
      </w:r>
      <w:proofErr w:type="spellEnd"/>
      <w:r>
        <w:t xml:space="preserve"> </w:t>
      </w:r>
      <w:proofErr w:type="spellStart"/>
      <w:r>
        <w:t>first</w:t>
      </w:r>
      <w:proofErr w:type="spellEnd"/>
      <w:r>
        <w:t xml:space="preserve"> EU R&amp;D </w:t>
      </w:r>
      <w:proofErr w:type="spellStart"/>
      <w:r>
        <w:t>programme</w:t>
      </w:r>
      <w:proofErr w:type="spellEnd"/>
      <w:r>
        <w:t xml:space="preserve"> </w:t>
      </w:r>
      <w:proofErr w:type="spellStart"/>
      <w:r>
        <w:t>that</w:t>
      </w:r>
      <w:proofErr w:type="spellEnd"/>
      <w:r>
        <w:t xml:space="preserve"> </w:t>
      </w:r>
      <w:proofErr w:type="spellStart"/>
      <w:r>
        <w:t>used</w:t>
      </w:r>
      <w:proofErr w:type="spellEnd"/>
      <w:r>
        <w:t xml:space="preserve"> a </w:t>
      </w:r>
      <w:proofErr w:type="spellStart"/>
      <w:r>
        <w:t>different</w:t>
      </w:r>
      <w:proofErr w:type="spellEnd"/>
      <w:r>
        <w:t xml:space="preserve"> </w:t>
      </w:r>
      <w:proofErr w:type="spellStart"/>
      <w:r>
        <w:t>procedure</w:t>
      </w:r>
      <w:proofErr w:type="spellEnd"/>
      <w:r>
        <w:t xml:space="preserve"> </w:t>
      </w:r>
      <w:proofErr w:type="spellStart"/>
      <w:r>
        <w:t>from</w:t>
      </w:r>
      <w:proofErr w:type="spellEnd"/>
      <w:r>
        <w:t xml:space="preserve"> </w:t>
      </w:r>
      <w:proofErr w:type="spellStart"/>
      <w:r>
        <w:t>previous</w:t>
      </w:r>
      <w:proofErr w:type="spellEnd"/>
      <w:r>
        <w:t xml:space="preserve"> EU R&amp;D </w:t>
      </w:r>
      <w:proofErr w:type="spellStart"/>
      <w:r>
        <w:t>programmes</w:t>
      </w:r>
      <w:proofErr w:type="spellEnd"/>
      <w:r>
        <w:t xml:space="preserve">. </w:t>
      </w:r>
      <w:proofErr w:type="spellStart"/>
      <w:r>
        <w:t>This</w:t>
      </w:r>
      <w:proofErr w:type="spellEnd"/>
      <w:r>
        <w:t xml:space="preserve"> </w:t>
      </w:r>
      <w:proofErr w:type="spellStart"/>
      <w:r>
        <w:t>included</w:t>
      </w:r>
      <w:proofErr w:type="spellEnd"/>
      <w:r>
        <w:t xml:space="preserve"> </w:t>
      </w:r>
      <w:proofErr w:type="spellStart"/>
      <w:r>
        <w:t>an</w:t>
      </w:r>
      <w:proofErr w:type="spellEnd"/>
      <w:r>
        <w:t xml:space="preserve"> </w:t>
      </w:r>
      <w:proofErr w:type="spellStart"/>
      <w:r>
        <w:t>emphasis</w:t>
      </w:r>
      <w:proofErr w:type="spellEnd"/>
      <w:r>
        <w:t xml:space="preserve"> </w:t>
      </w:r>
      <w:proofErr w:type="spellStart"/>
      <w:r>
        <w:t>on</w:t>
      </w:r>
      <w:proofErr w:type="spellEnd"/>
      <w:r>
        <w:t xml:space="preserve"> </w:t>
      </w:r>
      <w:proofErr w:type="spellStart"/>
      <w:r>
        <w:t>innovation</w:t>
      </w:r>
      <w:proofErr w:type="spellEnd"/>
      <w:r>
        <w:t xml:space="preserve">, </w:t>
      </w:r>
      <w:proofErr w:type="spellStart"/>
      <w:r>
        <w:t>which</w:t>
      </w:r>
      <w:proofErr w:type="spellEnd"/>
      <w:r>
        <w:t xml:space="preserve"> </w:t>
      </w:r>
      <w:proofErr w:type="spellStart"/>
      <w:r>
        <w:t>was</w:t>
      </w:r>
      <w:proofErr w:type="spellEnd"/>
      <w:r>
        <w:t xml:space="preserve"> </w:t>
      </w:r>
      <w:proofErr w:type="spellStart"/>
      <w:r>
        <w:t>not</w:t>
      </w:r>
      <w:proofErr w:type="spellEnd"/>
      <w:r>
        <w:t xml:space="preserve"> </w:t>
      </w:r>
      <w:proofErr w:type="spellStart"/>
      <w:r>
        <w:t>among</w:t>
      </w:r>
      <w:proofErr w:type="spellEnd"/>
      <w:r>
        <w:t xml:space="preserve"> </w:t>
      </w:r>
      <w:proofErr w:type="spellStart"/>
      <w:r>
        <w:t>the</w:t>
      </w:r>
      <w:proofErr w:type="spellEnd"/>
      <w:r>
        <w:t xml:space="preserve"> </w:t>
      </w:r>
      <w:proofErr w:type="spellStart"/>
      <w:r>
        <w:t>primary</w:t>
      </w:r>
      <w:proofErr w:type="spellEnd"/>
      <w:r>
        <w:t xml:space="preserve"> </w:t>
      </w:r>
      <w:proofErr w:type="spellStart"/>
      <w:r>
        <w:t>goals</w:t>
      </w:r>
      <w:proofErr w:type="spellEnd"/>
      <w:r>
        <w:t xml:space="preserve"> </w:t>
      </w:r>
      <w:proofErr w:type="spellStart"/>
      <w:r>
        <w:t>of</w:t>
      </w:r>
      <w:proofErr w:type="spellEnd"/>
      <w:r>
        <w:t xml:space="preserve"> </w:t>
      </w:r>
      <w:proofErr w:type="spellStart"/>
      <w:r>
        <w:t>comprehensive</w:t>
      </w:r>
      <w:proofErr w:type="spellEnd"/>
      <w:r>
        <w:t xml:space="preserve"> </w:t>
      </w:r>
      <w:proofErr w:type="spellStart"/>
      <w:r>
        <w:t>universities</w:t>
      </w:r>
      <w:proofErr w:type="spellEnd"/>
      <w:r>
        <w:t xml:space="preserve">, </w:t>
      </w:r>
      <w:proofErr w:type="spellStart"/>
      <w:r>
        <w:t>hence</w:t>
      </w:r>
      <w:proofErr w:type="spellEnd"/>
      <w:r>
        <w:t xml:space="preserve"> </w:t>
      </w:r>
      <w:proofErr w:type="spellStart"/>
      <w:r>
        <w:t>they</w:t>
      </w:r>
      <w:proofErr w:type="spellEnd"/>
      <w:r>
        <w:t xml:space="preserve"> </w:t>
      </w:r>
      <w:proofErr w:type="spellStart"/>
      <w:r>
        <w:t>focused</w:t>
      </w:r>
      <w:proofErr w:type="spellEnd"/>
      <w:r>
        <w:t xml:space="preserve"> </w:t>
      </w:r>
      <w:proofErr w:type="spellStart"/>
      <w:r>
        <w:t>on</w:t>
      </w:r>
      <w:proofErr w:type="spellEnd"/>
      <w:r>
        <w:t xml:space="preserve"> </w:t>
      </w:r>
      <w:proofErr w:type="spellStart"/>
      <w:r>
        <w:t>low</w:t>
      </w:r>
      <w:proofErr w:type="spellEnd"/>
      <w:r>
        <w:t xml:space="preserve"> </w:t>
      </w:r>
      <w:proofErr w:type="spellStart"/>
      <w:r>
        <w:t>technology</w:t>
      </w:r>
      <w:proofErr w:type="spellEnd"/>
      <w:r>
        <w:t xml:space="preserve"> </w:t>
      </w:r>
      <w:proofErr w:type="spellStart"/>
      <w:r>
        <w:t>readiness</w:t>
      </w:r>
      <w:proofErr w:type="spellEnd"/>
      <w:r>
        <w:t xml:space="preserve"> </w:t>
      </w:r>
      <w:proofErr w:type="spellStart"/>
      <w:r>
        <w:t>level</w:t>
      </w:r>
      <w:proofErr w:type="spellEnd"/>
      <w:r>
        <w:t xml:space="preserve"> (TRL) </w:t>
      </w:r>
      <w:proofErr w:type="spellStart"/>
      <w:r>
        <w:t>research</w:t>
      </w:r>
      <w:proofErr w:type="spellEnd"/>
      <w:r>
        <w:t xml:space="preserve"> </w:t>
      </w:r>
      <w:proofErr w:type="spellStart"/>
      <w:r>
        <w:t>instead</w:t>
      </w:r>
      <w:proofErr w:type="spellEnd"/>
      <w:r>
        <w:t xml:space="preserve"> </w:t>
      </w:r>
      <w:proofErr w:type="spellStart"/>
      <w:r>
        <w:t>of</w:t>
      </w:r>
      <w:proofErr w:type="spellEnd"/>
      <w:r>
        <w:t xml:space="preserve"> </w:t>
      </w:r>
      <w:proofErr w:type="spellStart"/>
      <w:r>
        <w:t>higher</w:t>
      </w:r>
      <w:proofErr w:type="spellEnd"/>
      <w:r>
        <w:t xml:space="preserve"> TRL </w:t>
      </w:r>
      <w:proofErr w:type="spellStart"/>
      <w:r>
        <w:t>research</w:t>
      </w:r>
      <w:proofErr w:type="spellEnd"/>
      <w:r>
        <w:t xml:space="preserve">. </w:t>
      </w:r>
      <w:proofErr w:type="spellStart"/>
      <w:r>
        <w:t>This</w:t>
      </w:r>
      <w:proofErr w:type="spellEnd"/>
      <w:r>
        <w:t xml:space="preserve"> </w:t>
      </w:r>
      <w:proofErr w:type="spellStart"/>
      <w:r>
        <w:t>also</w:t>
      </w:r>
      <w:proofErr w:type="spellEnd"/>
      <w:r>
        <w:t xml:space="preserve"> </w:t>
      </w:r>
      <w:proofErr w:type="spellStart"/>
      <w:r>
        <w:t>applied</w:t>
      </w:r>
      <w:proofErr w:type="spellEnd"/>
      <w:r>
        <w:t xml:space="preserve"> </w:t>
      </w:r>
      <w:proofErr w:type="spellStart"/>
      <w:r>
        <w:t>to</w:t>
      </w:r>
      <w:proofErr w:type="spellEnd"/>
      <w:r>
        <w:t xml:space="preserve"> </w:t>
      </w:r>
      <w:proofErr w:type="spellStart"/>
      <w:r>
        <w:t>Horizon</w:t>
      </w:r>
      <w:proofErr w:type="spellEnd"/>
      <w:r>
        <w:t xml:space="preserve"> </w:t>
      </w:r>
      <w:proofErr w:type="spellStart"/>
      <w:r>
        <w:t>Europe</w:t>
      </w:r>
      <w:proofErr w:type="spellEnd"/>
      <w:r>
        <w:t xml:space="preserve"> </w:t>
      </w:r>
      <w:proofErr w:type="spellStart"/>
      <w:r>
        <w:t>and</w:t>
      </w:r>
      <w:proofErr w:type="spellEnd"/>
      <w:r>
        <w:t xml:space="preserve"> </w:t>
      </w:r>
      <w:proofErr w:type="spellStart"/>
      <w:r>
        <w:t>needed</w:t>
      </w:r>
      <w:proofErr w:type="spellEnd"/>
      <w:r>
        <w:t xml:space="preserve"> </w:t>
      </w:r>
      <w:proofErr w:type="spellStart"/>
      <w:r>
        <w:t>to</w:t>
      </w:r>
      <w:proofErr w:type="spellEnd"/>
      <w:r>
        <w:t xml:space="preserve">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Academic</w:t>
      </w:r>
      <w:proofErr w:type="spellEnd"/>
      <w:r>
        <w:t xml:space="preserve"> </w:t>
      </w:r>
      <w:proofErr w:type="spellStart"/>
      <w:r>
        <w:t>research</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solving</w:t>
      </w:r>
      <w:proofErr w:type="spellEnd"/>
      <w:r>
        <w:t xml:space="preserve"> </w:t>
      </w:r>
      <w:proofErr w:type="spellStart"/>
      <w:r>
        <w:t>national</w:t>
      </w:r>
      <w:proofErr w:type="spellEnd"/>
      <w:r>
        <w:t xml:space="preserve">, </w:t>
      </w:r>
      <w:proofErr w:type="spellStart"/>
      <w:r>
        <w:t>European</w:t>
      </w:r>
      <w:proofErr w:type="spellEnd"/>
      <w:r>
        <w:t xml:space="preserve"> </w:t>
      </w:r>
      <w:proofErr w:type="spellStart"/>
      <w:r>
        <w:t>and</w:t>
      </w:r>
      <w:proofErr w:type="spellEnd"/>
      <w:r>
        <w:t xml:space="preserve"> </w:t>
      </w:r>
      <w:proofErr w:type="spellStart"/>
      <w:r>
        <w:t>even</w:t>
      </w:r>
      <w:proofErr w:type="spellEnd"/>
      <w:r>
        <w:t xml:space="preserve"> </w:t>
      </w:r>
      <w:proofErr w:type="spellStart"/>
      <w:r>
        <w:t>global</w:t>
      </w:r>
      <w:proofErr w:type="spellEnd"/>
      <w:r>
        <w:t xml:space="preserve"> </w:t>
      </w:r>
      <w:proofErr w:type="spellStart"/>
      <w:r>
        <w:t>challenges</w:t>
      </w:r>
      <w:proofErr w:type="spellEnd"/>
      <w:r>
        <w:t xml:space="preserve">, </w:t>
      </w:r>
      <w:proofErr w:type="spellStart"/>
      <w:r>
        <w:t>but</w:t>
      </w:r>
      <w:proofErr w:type="spellEnd"/>
      <w:r>
        <w:t xml:space="preserve"> </w:t>
      </w:r>
      <w:proofErr w:type="spellStart"/>
      <w:r>
        <w:t>most</w:t>
      </w:r>
      <w:proofErr w:type="spellEnd"/>
      <w:r>
        <w:t xml:space="preserve"> </w:t>
      </w:r>
      <w:proofErr w:type="spellStart"/>
      <w:r>
        <w:t>often</w:t>
      </w:r>
      <w:proofErr w:type="spellEnd"/>
      <w:r>
        <w:t xml:space="preserve"> </w:t>
      </w:r>
      <w:proofErr w:type="spellStart"/>
      <w:r>
        <w:t>did</w:t>
      </w:r>
      <w:proofErr w:type="spellEnd"/>
      <w:r>
        <w:t xml:space="preserve"> </w:t>
      </w:r>
      <w:proofErr w:type="spellStart"/>
      <w:r>
        <w:t>so</w:t>
      </w:r>
      <w:proofErr w:type="spellEnd"/>
      <w:r>
        <w:t xml:space="preserve"> </w:t>
      </w:r>
      <w:proofErr w:type="spellStart"/>
      <w:r>
        <w:t>from</w:t>
      </w:r>
      <w:proofErr w:type="spellEnd"/>
      <w:r>
        <w:t xml:space="preserve"> </w:t>
      </w:r>
      <w:proofErr w:type="spellStart"/>
      <w:r>
        <w:t>the</w:t>
      </w:r>
      <w:proofErr w:type="spellEnd"/>
      <w:r>
        <w:t xml:space="preserve"> </w:t>
      </w:r>
      <w:proofErr w:type="spellStart"/>
      <w:r>
        <w:t>low</w:t>
      </w:r>
      <w:proofErr w:type="spellEnd"/>
      <w:r>
        <w:t xml:space="preserve"> TRL </w:t>
      </w:r>
      <w:proofErr w:type="spellStart"/>
      <w:r>
        <w:t>research</w:t>
      </w:r>
      <w:proofErr w:type="spellEnd"/>
      <w:r>
        <w:t xml:space="preserve"> </w:t>
      </w:r>
      <w:proofErr w:type="spellStart"/>
      <w:r>
        <w:t>point</w:t>
      </w:r>
      <w:proofErr w:type="spellEnd"/>
      <w:r>
        <w:t xml:space="preserve"> </w:t>
      </w:r>
      <w:proofErr w:type="spellStart"/>
      <w:r>
        <w:t>of</w:t>
      </w:r>
      <w:proofErr w:type="spellEnd"/>
      <w:r>
        <w:t xml:space="preserve"> </w:t>
      </w:r>
      <w:proofErr w:type="spellStart"/>
      <w:r>
        <w:t>view</w:t>
      </w:r>
      <w:proofErr w:type="spellEnd"/>
      <w:r>
        <w:t xml:space="preserve">. </w:t>
      </w:r>
      <w:proofErr w:type="spellStart"/>
      <w:r>
        <w:t>Higher</w:t>
      </w:r>
      <w:proofErr w:type="spellEnd"/>
      <w:r>
        <w:t xml:space="preserve"> </w:t>
      </w:r>
      <w:proofErr w:type="spellStart"/>
      <w:r>
        <w:t>TRLs</w:t>
      </w:r>
      <w:proofErr w:type="spellEnd"/>
      <w:r>
        <w:t xml:space="preserve"> </w:t>
      </w:r>
      <w:proofErr w:type="spellStart"/>
      <w:r>
        <w:t>were</w:t>
      </w:r>
      <w:proofErr w:type="spellEnd"/>
      <w:r>
        <w:t xml:space="preserve"> </w:t>
      </w:r>
      <w:proofErr w:type="spellStart"/>
      <w:r>
        <w:t>often</w:t>
      </w:r>
      <w:proofErr w:type="spellEnd"/>
      <w:r>
        <w:t xml:space="preserve"> </w:t>
      </w:r>
      <w:proofErr w:type="spellStart"/>
      <w:r>
        <w:t>dealt</w:t>
      </w:r>
      <w:proofErr w:type="spellEnd"/>
      <w:r>
        <w:t xml:space="preserve"> </w:t>
      </w:r>
      <w:proofErr w:type="spellStart"/>
      <w:r>
        <w:t>with</w:t>
      </w:r>
      <w:proofErr w:type="spellEnd"/>
      <w:r>
        <w:t xml:space="preserve"> </w:t>
      </w:r>
      <w:proofErr w:type="spellStart"/>
      <w:r>
        <w:t>by</w:t>
      </w:r>
      <w:proofErr w:type="spellEnd"/>
      <w:r>
        <w:t xml:space="preserve"> </w:t>
      </w:r>
      <w:proofErr w:type="spellStart"/>
      <w:r>
        <w:t>either</w:t>
      </w:r>
      <w:proofErr w:type="spellEnd"/>
      <w:r>
        <w:t xml:space="preserve"> </w:t>
      </w:r>
      <w:proofErr w:type="spellStart"/>
      <w:r>
        <w:t>more</w:t>
      </w:r>
      <w:proofErr w:type="spellEnd"/>
      <w:r>
        <w:t xml:space="preserve"> </w:t>
      </w:r>
      <w:proofErr w:type="spellStart"/>
      <w:r>
        <w:t>applied</w:t>
      </w:r>
      <w:proofErr w:type="spellEnd"/>
      <w:r>
        <w:t xml:space="preserve"> </w:t>
      </w:r>
      <w:proofErr w:type="spellStart"/>
      <w:r>
        <w:t>research</w:t>
      </w:r>
      <w:proofErr w:type="spellEnd"/>
      <w:r>
        <w:t xml:space="preserve"> </w:t>
      </w:r>
      <w:proofErr w:type="spellStart"/>
      <w:r>
        <w:t>universities</w:t>
      </w:r>
      <w:proofErr w:type="spellEnd"/>
      <w:r>
        <w:t xml:space="preserve"> </w:t>
      </w:r>
      <w:proofErr w:type="spellStart"/>
      <w:r>
        <w:t>or</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technology</w:t>
      </w:r>
      <w:proofErr w:type="spellEnd"/>
      <w:r>
        <w:t xml:space="preserve"> </w:t>
      </w:r>
      <w:proofErr w:type="spellStart"/>
      <w:r>
        <w:t>organisations</w:t>
      </w:r>
      <w:proofErr w:type="spellEnd"/>
      <w:r>
        <w:t xml:space="preserve"> </w:t>
      </w:r>
      <w:proofErr w:type="spellStart"/>
      <w:r>
        <w:t>or</w:t>
      </w:r>
      <w:proofErr w:type="spellEnd"/>
      <w:r>
        <w:t xml:space="preserve"> </w:t>
      </w:r>
      <w:proofErr w:type="spellStart"/>
      <w:r>
        <w:t>companies</w:t>
      </w:r>
      <w:proofErr w:type="spellEnd"/>
      <w:r>
        <w:t xml:space="preserve"> </w:t>
      </w:r>
      <w:proofErr w:type="spellStart"/>
      <w:r>
        <w:t>and</w:t>
      </w:r>
      <w:proofErr w:type="spellEnd"/>
      <w:r>
        <w:t xml:space="preserve"> </w:t>
      </w:r>
      <w:proofErr w:type="spellStart"/>
      <w:r>
        <w:t>industries</w:t>
      </w:r>
      <w:proofErr w:type="spellEnd"/>
      <w:r>
        <w:t xml:space="preserve"> </w:t>
      </w:r>
      <w:proofErr w:type="spellStart"/>
      <w:r>
        <w:t>engaged</w:t>
      </w:r>
      <w:proofErr w:type="spellEnd"/>
      <w:r>
        <w:t xml:space="preserve"> </w:t>
      </w:r>
      <w:proofErr w:type="spellStart"/>
      <w:r>
        <w:t>in</w:t>
      </w:r>
      <w:proofErr w:type="spellEnd"/>
      <w:r>
        <w:t xml:space="preserve"> R&amp;D. </w:t>
      </w:r>
      <w:proofErr w:type="spellStart"/>
      <w:r>
        <w:t>Moreover</w:t>
      </w:r>
      <w:proofErr w:type="spellEnd"/>
      <w:r>
        <w:t xml:space="preserve">, </w:t>
      </w:r>
      <w:proofErr w:type="spellStart"/>
      <w:r>
        <w:t>TRLs</w:t>
      </w:r>
      <w:proofErr w:type="spellEnd"/>
      <w:r>
        <w:t xml:space="preserve"> </w:t>
      </w:r>
      <w:proofErr w:type="spellStart"/>
      <w:r>
        <w:t>did</w:t>
      </w:r>
      <w:proofErr w:type="spellEnd"/>
      <w:r>
        <w:t xml:space="preserve"> </w:t>
      </w:r>
      <w:proofErr w:type="spellStart"/>
      <w:r>
        <w:t>not</w:t>
      </w:r>
      <w:proofErr w:type="spellEnd"/>
      <w:r>
        <w:t xml:space="preserve"> </w:t>
      </w:r>
      <w:proofErr w:type="spellStart"/>
      <w:r>
        <w:t>necessarily</w:t>
      </w:r>
      <w:proofErr w:type="spellEnd"/>
      <w:r>
        <w:t xml:space="preserve"> </w:t>
      </w:r>
      <w:proofErr w:type="spellStart"/>
      <w:r>
        <w:t>apply</w:t>
      </w:r>
      <w:proofErr w:type="spellEnd"/>
      <w:r>
        <w:t xml:space="preserve"> </w:t>
      </w:r>
      <w:proofErr w:type="spellStart"/>
      <w:r>
        <w:t>to</w:t>
      </w:r>
      <w:proofErr w:type="spellEnd"/>
      <w:r>
        <w:t xml:space="preserve"> </w:t>
      </w:r>
      <w:proofErr w:type="spellStart"/>
      <w:r>
        <w:t>social</w:t>
      </w:r>
      <w:proofErr w:type="spellEnd"/>
      <w:r>
        <w:t xml:space="preserve"> </w:t>
      </w:r>
      <w:proofErr w:type="spellStart"/>
      <w:r>
        <w:t>sciences</w:t>
      </w:r>
      <w:proofErr w:type="spellEnd"/>
      <w:r>
        <w:t xml:space="preserve"> </w:t>
      </w:r>
      <w:proofErr w:type="spellStart"/>
      <w:r>
        <w:t>and</w:t>
      </w:r>
      <w:proofErr w:type="spellEnd"/>
      <w:r>
        <w:t xml:space="preserve"> </w:t>
      </w:r>
      <w:proofErr w:type="spellStart"/>
      <w:r>
        <w:t>humanities</w:t>
      </w:r>
      <w:proofErr w:type="spellEnd"/>
      <w:r>
        <w:t xml:space="preserve"> </w:t>
      </w:r>
      <w:proofErr w:type="spellStart"/>
      <w:r>
        <w:t>research</w:t>
      </w:r>
      <w:proofErr w:type="spellEnd"/>
      <w:r>
        <w:t xml:space="preserve">. </w:t>
      </w:r>
      <w:proofErr w:type="spellStart"/>
      <w:r>
        <w:t>This</w:t>
      </w:r>
      <w:proofErr w:type="spellEnd"/>
      <w:r>
        <w:t xml:space="preserve"> </w:t>
      </w:r>
      <w:proofErr w:type="spellStart"/>
      <w:r>
        <w:t>was</w:t>
      </w:r>
      <w:proofErr w:type="spellEnd"/>
      <w:r>
        <w:t xml:space="preserve"> </w:t>
      </w:r>
      <w:proofErr w:type="spellStart"/>
      <w:r>
        <w:t>also</w:t>
      </w:r>
      <w:proofErr w:type="spellEnd"/>
      <w:r>
        <w:t xml:space="preserve"> </w:t>
      </w:r>
      <w:proofErr w:type="spellStart"/>
      <w:r>
        <w:t>the</w:t>
      </w:r>
      <w:proofErr w:type="spellEnd"/>
      <w:r>
        <w:t xml:space="preserve"> </w:t>
      </w:r>
      <w:proofErr w:type="spellStart"/>
      <w:r>
        <w:t>case</w:t>
      </w:r>
      <w:proofErr w:type="spellEnd"/>
      <w:r>
        <w:t xml:space="preserve"> </w:t>
      </w:r>
      <w:proofErr w:type="spellStart"/>
      <w:r>
        <w:t>for</w:t>
      </w:r>
      <w:proofErr w:type="spellEnd"/>
      <w:r>
        <w:t xml:space="preserve"> </w:t>
      </w:r>
      <w:proofErr w:type="spellStart"/>
      <w:r>
        <w:t>Horizon</w:t>
      </w:r>
      <w:proofErr w:type="spellEnd"/>
      <w:r>
        <w:t xml:space="preserve"> </w:t>
      </w:r>
      <w:proofErr w:type="spellStart"/>
      <w:r>
        <w:t>Europe</w:t>
      </w:r>
      <w:proofErr w:type="spellEnd"/>
      <w:r>
        <w:t xml:space="preserve">. </w:t>
      </w:r>
      <w:proofErr w:type="spellStart"/>
      <w:r>
        <w:t>It</w:t>
      </w:r>
      <w:proofErr w:type="spellEnd"/>
      <w:r>
        <w:t xml:space="preserve"> </w:t>
      </w:r>
      <w:proofErr w:type="spellStart"/>
      <w:r>
        <w:t>might</w:t>
      </w:r>
      <w:proofErr w:type="spellEnd"/>
      <w:r>
        <w:t xml:space="preserve"> </w:t>
      </w:r>
      <w:proofErr w:type="spellStart"/>
      <w:r>
        <w:t>be</w:t>
      </w:r>
      <w:proofErr w:type="spellEnd"/>
      <w:r>
        <w:t xml:space="preserve"> </w:t>
      </w:r>
      <w:proofErr w:type="spellStart"/>
      <w:r>
        <w:t>better</w:t>
      </w:r>
      <w:proofErr w:type="spellEnd"/>
      <w:r>
        <w:t xml:space="preserve"> </w:t>
      </w:r>
      <w:proofErr w:type="spellStart"/>
      <w:r>
        <w:t>to</w:t>
      </w:r>
      <w:proofErr w:type="spellEnd"/>
      <w:r>
        <w:t xml:space="preserve"> </w:t>
      </w:r>
      <w:proofErr w:type="spellStart"/>
      <w:r>
        <w:t>rephrase</w:t>
      </w:r>
      <w:proofErr w:type="spellEnd"/>
      <w:r>
        <w:t xml:space="preserve"> </w:t>
      </w:r>
      <w:proofErr w:type="spellStart"/>
      <w:r>
        <w:t>and</w:t>
      </w:r>
      <w:proofErr w:type="spellEnd"/>
      <w:r>
        <w:t xml:space="preserve"> </w:t>
      </w:r>
      <w:proofErr w:type="spellStart"/>
      <w:r>
        <w:t>redefine</w:t>
      </w:r>
      <w:proofErr w:type="spellEnd"/>
      <w:r>
        <w:t xml:space="preserve"> </w:t>
      </w:r>
      <w:proofErr w:type="spellStart"/>
      <w:r>
        <w:t>the</w:t>
      </w:r>
      <w:proofErr w:type="spellEnd"/>
      <w:r>
        <w:t xml:space="preserve"> </w:t>
      </w:r>
      <w:proofErr w:type="spellStart"/>
      <w:r>
        <w:t>term</w:t>
      </w:r>
      <w:proofErr w:type="spellEnd"/>
      <w:r>
        <w:t xml:space="preserve"> </w:t>
      </w:r>
      <w:proofErr w:type="spellStart"/>
      <w:r>
        <w:t>as</w:t>
      </w:r>
      <w:proofErr w:type="spellEnd"/>
      <w:r>
        <w:t xml:space="preserve"> "(</w:t>
      </w:r>
      <w:proofErr w:type="spellStart"/>
      <w:r>
        <w:t>societal</w:t>
      </w:r>
      <w:proofErr w:type="spellEnd"/>
      <w:r>
        <w:t xml:space="preserve">) </w:t>
      </w:r>
      <w:proofErr w:type="spellStart"/>
      <w:r>
        <w:t>impact</w:t>
      </w:r>
      <w:proofErr w:type="spellEnd"/>
      <w:r>
        <w:t xml:space="preserve"> </w:t>
      </w:r>
      <w:proofErr w:type="spellStart"/>
      <w:r>
        <w:t>readiness</w:t>
      </w:r>
      <w:proofErr w:type="spellEnd"/>
      <w:r>
        <w:t xml:space="preserve"> </w:t>
      </w:r>
      <w:proofErr w:type="spellStart"/>
      <w:r>
        <w:t>levels</w:t>
      </w:r>
      <w:proofErr w:type="spellEnd"/>
      <w:r>
        <w:t>".</w:t>
      </w:r>
    </w:p>
    <w:p w:rsidRPr="00BB2EAF" w:rsidR="000E4CB2" w:rsidP="000E4CB2" w:rsidRDefault="000E4CB2" w14:paraId="2A33FEE8" w14:textId="77777777"/>
    <w:p w:rsidR="000B4AD2" w:rsidP="000E4CB2" w:rsidRDefault="000E4CB2" w14:paraId="17403B81" w14:textId="77777777">
      <w:proofErr w:type="spellStart"/>
      <w:r>
        <w:t>The</w:t>
      </w:r>
      <w:proofErr w:type="spellEnd"/>
      <w:r>
        <w:t xml:space="preserve"> </w:t>
      </w:r>
      <w:proofErr w:type="spellStart"/>
      <w:r>
        <w:t>issue</w:t>
      </w:r>
      <w:proofErr w:type="spellEnd"/>
      <w:r>
        <w:t xml:space="preserve"> </w:t>
      </w:r>
      <w:proofErr w:type="spellStart"/>
      <w:r>
        <w:t>of</w:t>
      </w:r>
      <w:proofErr w:type="spellEnd"/>
      <w:r>
        <w:t xml:space="preserve"> </w:t>
      </w:r>
      <w:proofErr w:type="spellStart"/>
      <w:r>
        <w:t>competition</w:t>
      </w:r>
      <w:proofErr w:type="spellEnd"/>
      <w:r>
        <w:t xml:space="preserve"> </w:t>
      </w:r>
      <w:proofErr w:type="spellStart"/>
      <w:r>
        <w:t>for</w:t>
      </w:r>
      <w:proofErr w:type="spellEnd"/>
      <w:r>
        <w:t xml:space="preserve"> </w:t>
      </w:r>
      <w:proofErr w:type="spellStart"/>
      <w:r>
        <w:t>funds</w:t>
      </w:r>
      <w:proofErr w:type="spellEnd"/>
      <w:r>
        <w:t xml:space="preserve"> </w:t>
      </w:r>
      <w:proofErr w:type="spellStart"/>
      <w:r>
        <w:t>and</w:t>
      </w:r>
      <w:proofErr w:type="spellEnd"/>
      <w:r>
        <w:t xml:space="preserve"> </w:t>
      </w:r>
      <w:proofErr w:type="spellStart"/>
      <w:r>
        <w:t>human</w:t>
      </w:r>
      <w:proofErr w:type="spellEnd"/>
      <w:r>
        <w:t xml:space="preserve"> </w:t>
      </w:r>
      <w:proofErr w:type="spellStart"/>
      <w:r>
        <w:t>resources</w:t>
      </w:r>
      <w:proofErr w:type="spellEnd"/>
      <w:r>
        <w:t xml:space="preserve"> </w:t>
      </w:r>
      <w:proofErr w:type="spellStart"/>
      <w:r>
        <w:t>was</w:t>
      </w:r>
      <w:proofErr w:type="spellEnd"/>
      <w:r>
        <w:t xml:space="preserve"> </w:t>
      </w:r>
      <w:proofErr w:type="spellStart"/>
      <w:r>
        <w:t>also</w:t>
      </w:r>
      <w:proofErr w:type="spellEnd"/>
      <w:r>
        <w:t xml:space="preserve"> </w:t>
      </w:r>
      <w:proofErr w:type="spellStart"/>
      <w:r>
        <w:t>mentioned</w:t>
      </w:r>
      <w:proofErr w:type="spellEnd"/>
      <w:r>
        <w:t xml:space="preserve">. </w:t>
      </w:r>
      <w:proofErr w:type="spellStart"/>
      <w:r>
        <w:t>While</w:t>
      </w:r>
      <w:proofErr w:type="spellEnd"/>
      <w:r>
        <w:t xml:space="preserve"> </w:t>
      </w:r>
      <w:proofErr w:type="spellStart"/>
      <w:r>
        <w:t>access</w:t>
      </w:r>
      <w:proofErr w:type="spellEnd"/>
      <w:r>
        <w:t xml:space="preserve"> </w:t>
      </w:r>
      <w:proofErr w:type="spellStart"/>
      <w:r>
        <w:t>to</w:t>
      </w:r>
      <w:proofErr w:type="spellEnd"/>
      <w:r>
        <w:t xml:space="preserve"> </w:t>
      </w:r>
      <w:proofErr w:type="spellStart"/>
      <w:r>
        <w:t>the</w:t>
      </w:r>
      <w:proofErr w:type="spellEnd"/>
      <w:r>
        <w:t xml:space="preserve"> H2020 </w:t>
      </w:r>
      <w:proofErr w:type="spellStart"/>
      <w:r>
        <w:t>programme</w:t>
      </w:r>
      <w:proofErr w:type="spellEnd"/>
      <w:r>
        <w:t xml:space="preserve"> </w:t>
      </w:r>
      <w:proofErr w:type="spellStart"/>
      <w:r>
        <w:t>had</w:t>
      </w:r>
      <w:proofErr w:type="spellEnd"/>
      <w:r>
        <w:t xml:space="preserve"> </w:t>
      </w:r>
      <w:proofErr w:type="spellStart"/>
      <w:r>
        <w:t>been</w:t>
      </w:r>
      <w:proofErr w:type="spellEnd"/>
      <w:r>
        <w:t xml:space="preserve"> </w:t>
      </w:r>
      <w:proofErr w:type="spellStart"/>
      <w:r>
        <w:t>very</w:t>
      </w:r>
      <w:proofErr w:type="spellEnd"/>
      <w:r>
        <w:t xml:space="preserve"> </w:t>
      </w:r>
      <w:proofErr w:type="spellStart"/>
      <w:r>
        <w:t>competitive</w:t>
      </w:r>
      <w:proofErr w:type="spellEnd"/>
      <w:r>
        <w:t xml:space="preserve">, </w:t>
      </w:r>
      <w:proofErr w:type="spellStart"/>
      <w:r>
        <w:t>Croatian</w:t>
      </w:r>
      <w:proofErr w:type="spellEnd"/>
      <w:r>
        <w:t xml:space="preserve"> </w:t>
      </w:r>
      <w:proofErr w:type="spellStart"/>
      <w:r>
        <w:t>academic</w:t>
      </w:r>
      <w:proofErr w:type="spellEnd"/>
      <w:r>
        <w:t xml:space="preserve"> </w:t>
      </w:r>
      <w:proofErr w:type="spellStart"/>
      <w:r>
        <w:t>stakeholders</w:t>
      </w:r>
      <w:proofErr w:type="spellEnd"/>
      <w:r>
        <w:t xml:space="preserve"> </w:t>
      </w:r>
      <w:proofErr w:type="spellStart"/>
      <w:r>
        <w:t>believed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had</w:t>
      </w:r>
      <w:proofErr w:type="spellEnd"/>
      <w:r>
        <w:t xml:space="preserve"> </w:t>
      </w:r>
      <w:proofErr w:type="spellStart"/>
      <w:r>
        <w:t>been</w:t>
      </w:r>
      <w:proofErr w:type="spellEnd"/>
      <w:r>
        <w:t xml:space="preserve"> a </w:t>
      </w:r>
      <w:proofErr w:type="spellStart"/>
      <w:r>
        <w:t>lack</w:t>
      </w:r>
      <w:proofErr w:type="spellEnd"/>
      <w:r>
        <w:t xml:space="preserve"> </w:t>
      </w:r>
      <w:proofErr w:type="spellStart"/>
      <w:r>
        <w:t>of</w:t>
      </w:r>
      <w:proofErr w:type="spellEnd"/>
      <w:r>
        <w:t xml:space="preserve"> </w:t>
      </w:r>
      <w:proofErr w:type="spellStart"/>
      <w:r>
        <w:t>transparency</w:t>
      </w:r>
      <w:proofErr w:type="spellEnd"/>
      <w:r>
        <w:t xml:space="preserve"> </w:t>
      </w:r>
      <w:proofErr w:type="spellStart"/>
      <w:r>
        <w:t>in</w:t>
      </w:r>
      <w:proofErr w:type="spellEnd"/>
      <w:r>
        <w:t xml:space="preserve"> </w:t>
      </w:r>
      <w:proofErr w:type="spellStart"/>
      <w:r>
        <w:t>the</w:t>
      </w:r>
      <w:proofErr w:type="spellEnd"/>
      <w:r>
        <w:t xml:space="preserve"> </w:t>
      </w:r>
      <w:proofErr w:type="spellStart"/>
      <w:r>
        <w:t>proposal</w:t>
      </w:r>
      <w:proofErr w:type="spellEnd"/>
      <w:r>
        <w:t xml:space="preserve"> </w:t>
      </w:r>
      <w:proofErr w:type="spellStart"/>
      <w:r>
        <w:t>evaluation</w:t>
      </w:r>
      <w:proofErr w:type="spellEnd"/>
      <w:r>
        <w:t xml:space="preserve"> </w:t>
      </w:r>
      <w:proofErr w:type="spellStart"/>
      <w:r>
        <w:t>process</w:t>
      </w:r>
      <w:proofErr w:type="spellEnd"/>
      <w:r>
        <w:t xml:space="preserve">. </w:t>
      </w:r>
      <w:proofErr w:type="spellStart"/>
      <w:r>
        <w:t>The</w:t>
      </w:r>
      <w:proofErr w:type="spellEnd"/>
      <w:r>
        <w:t xml:space="preserve"> </w:t>
      </w:r>
      <w:proofErr w:type="spellStart"/>
      <w:r>
        <w:t>process</w:t>
      </w:r>
      <w:proofErr w:type="spellEnd"/>
      <w:r>
        <w:t xml:space="preserve"> </w:t>
      </w:r>
      <w:proofErr w:type="spellStart"/>
      <w:r>
        <w:t>had</w:t>
      </w:r>
      <w:proofErr w:type="spellEnd"/>
      <w:r>
        <w:t xml:space="preserve"> </w:t>
      </w:r>
      <w:proofErr w:type="spellStart"/>
      <w:r>
        <w:t>not</w:t>
      </w:r>
      <w:proofErr w:type="spellEnd"/>
      <w:r>
        <w:t xml:space="preserve"> </w:t>
      </w:r>
      <w:proofErr w:type="spellStart"/>
      <w:r>
        <w:t>provided</w:t>
      </w:r>
      <w:proofErr w:type="spellEnd"/>
      <w:r>
        <w:t xml:space="preserve"> </w:t>
      </w:r>
      <w:proofErr w:type="spellStart"/>
      <w:r>
        <w:t>researchers</w:t>
      </w:r>
      <w:proofErr w:type="spellEnd"/>
      <w:r>
        <w:t xml:space="preserve"> </w:t>
      </w:r>
      <w:proofErr w:type="spellStart"/>
      <w:r>
        <w:t>with</w:t>
      </w:r>
      <w:proofErr w:type="spellEnd"/>
      <w:r>
        <w:t xml:space="preserve"> </w:t>
      </w:r>
      <w:proofErr w:type="spellStart"/>
      <w:r>
        <w:t>an</w:t>
      </w:r>
      <w:proofErr w:type="spellEnd"/>
      <w:r>
        <w:t xml:space="preserve"> </w:t>
      </w:r>
      <w:proofErr w:type="spellStart"/>
      <w:r>
        <w:t>opportunity</w:t>
      </w:r>
      <w:proofErr w:type="spellEnd"/>
      <w:r>
        <w:t xml:space="preserve"> </w:t>
      </w:r>
      <w:proofErr w:type="spellStart"/>
      <w:r>
        <w:t>to</w:t>
      </w:r>
      <w:proofErr w:type="spellEnd"/>
      <w:r>
        <w:t xml:space="preserve"> </w:t>
      </w:r>
      <w:proofErr w:type="spellStart"/>
      <w:r>
        <w:t>easily</w:t>
      </w:r>
      <w:proofErr w:type="spellEnd"/>
      <w:r>
        <w:t xml:space="preserve"> </w:t>
      </w:r>
      <w:proofErr w:type="spellStart"/>
      <w:r>
        <w:t>and</w:t>
      </w:r>
      <w:proofErr w:type="spellEnd"/>
      <w:r>
        <w:t xml:space="preserve"> </w:t>
      </w:r>
      <w:proofErr w:type="spellStart"/>
      <w:r>
        <w:t>effectively</w:t>
      </w:r>
      <w:proofErr w:type="spellEnd"/>
      <w:r>
        <w:t xml:space="preserve"> </w:t>
      </w:r>
      <w:proofErr w:type="spellStart"/>
      <w:r>
        <w:t>respond</w:t>
      </w:r>
      <w:proofErr w:type="spellEnd"/>
      <w:r>
        <w:t xml:space="preserve"> </w:t>
      </w:r>
      <w:proofErr w:type="spellStart"/>
      <w:r>
        <w:t>to</w:t>
      </w:r>
      <w:proofErr w:type="spellEnd"/>
      <w:r>
        <w:t xml:space="preserve"> </w:t>
      </w:r>
      <w:proofErr w:type="spellStart"/>
      <w:r>
        <w:t>and</w:t>
      </w:r>
      <w:proofErr w:type="spellEnd"/>
      <w:r>
        <w:t xml:space="preserve"> </w:t>
      </w:r>
      <w:proofErr w:type="spellStart"/>
      <w:r>
        <w:t>oppose</w:t>
      </w:r>
      <w:proofErr w:type="spellEnd"/>
      <w:r>
        <w:t xml:space="preserve"> </w:t>
      </w:r>
      <w:proofErr w:type="spellStart"/>
      <w:r>
        <w:t>the</w:t>
      </w:r>
      <w:proofErr w:type="spellEnd"/>
      <w:r>
        <w:t xml:space="preserve"> </w:t>
      </w:r>
      <w:proofErr w:type="spellStart"/>
      <w:r>
        <w:t>reviewers</w:t>
      </w:r>
      <w:proofErr w:type="spellEnd"/>
      <w:r>
        <w:t xml:space="preserve">' </w:t>
      </w:r>
      <w:proofErr w:type="spellStart"/>
      <w:r>
        <w:t>statements</w:t>
      </w:r>
      <w:proofErr w:type="spellEnd"/>
      <w:r>
        <w:t>.</w:t>
      </w:r>
    </w:p>
    <w:p w:rsidRPr="00BB2EAF" w:rsidR="000E4CB2" w:rsidP="000E4CB2" w:rsidRDefault="000E4CB2" w14:paraId="1241AC6C" w14:textId="7A75E0DB"/>
    <w:p w:rsidR="000B4AD2" w:rsidP="000E4CB2" w:rsidRDefault="000E4CB2" w14:paraId="6B3A3BA2" w14:textId="77777777">
      <w:proofErr w:type="spellStart"/>
      <w:r>
        <w:t>Other</w:t>
      </w:r>
      <w:proofErr w:type="spellEnd"/>
      <w:r>
        <w:t xml:space="preserve"> </w:t>
      </w:r>
      <w:proofErr w:type="spellStart"/>
      <w:r>
        <w:t>academic</w:t>
      </w:r>
      <w:proofErr w:type="spellEnd"/>
      <w:r>
        <w:t xml:space="preserve"> </w:t>
      </w:r>
      <w:proofErr w:type="spellStart"/>
      <w:r>
        <w:t>stakeholders</w:t>
      </w:r>
      <w:proofErr w:type="spellEnd"/>
      <w:r>
        <w:t xml:space="preserve"> </w:t>
      </w:r>
      <w:proofErr w:type="spellStart"/>
      <w:r>
        <w:t>complained</w:t>
      </w:r>
      <w:proofErr w:type="spellEnd"/>
      <w:r>
        <w:t xml:space="preserve"> </w:t>
      </w:r>
      <w:proofErr w:type="spellStart"/>
      <w:r>
        <w:t>that</w:t>
      </w:r>
      <w:proofErr w:type="spellEnd"/>
      <w:r>
        <w:t xml:space="preserve"> </w:t>
      </w:r>
      <w:proofErr w:type="spellStart"/>
      <w:r>
        <w:t>competition</w:t>
      </w:r>
      <w:proofErr w:type="spellEnd"/>
      <w:r>
        <w:t xml:space="preserve"> </w:t>
      </w:r>
      <w:proofErr w:type="spellStart"/>
      <w:r>
        <w:t>for</w:t>
      </w:r>
      <w:proofErr w:type="spellEnd"/>
      <w:r>
        <w:t xml:space="preserve"> </w:t>
      </w:r>
      <w:proofErr w:type="spellStart"/>
      <w:r>
        <w:t>human</w:t>
      </w:r>
      <w:proofErr w:type="spellEnd"/>
      <w:r>
        <w:t xml:space="preserve"> </w:t>
      </w:r>
      <w:proofErr w:type="spellStart"/>
      <w:r>
        <w:t>resources</w:t>
      </w:r>
      <w:proofErr w:type="spellEnd"/>
      <w:r>
        <w:t xml:space="preserve"> </w:t>
      </w:r>
      <w:proofErr w:type="spellStart"/>
      <w:r>
        <w:t>was</w:t>
      </w:r>
      <w:proofErr w:type="spellEnd"/>
      <w:r>
        <w:t xml:space="preserve"> </w:t>
      </w:r>
      <w:proofErr w:type="spellStart"/>
      <w:r>
        <w:t>also</w:t>
      </w:r>
      <w:proofErr w:type="spellEnd"/>
      <w:r>
        <w:t xml:space="preserve"> </w:t>
      </w:r>
      <w:proofErr w:type="spellStart"/>
      <w:r>
        <w:t>an</w:t>
      </w:r>
      <w:proofErr w:type="spellEnd"/>
      <w:r>
        <w:t xml:space="preserve"> </w:t>
      </w:r>
      <w:proofErr w:type="spellStart"/>
      <w:r>
        <w:t>issue</w:t>
      </w:r>
      <w:proofErr w:type="spellEnd"/>
      <w:r>
        <w:t xml:space="preserve"> </w:t>
      </w:r>
      <w:proofErr w:type="spellStart"/>
      <w:r>
        <w:t>that</w:t>
      </w:r>
      <w:proofErr w:type="spellEnd"/>
      <w:r>
        <w:t xml:space="preserve"> </w:t>
      </w:r>
      <w:proofErr w:type="spellStart"/>
      <w:r>
        <w:t>some</w:t>
      </w:r>
      <w:proofErr w:type="spellEnd"/>
      <w:r>
        <w:t xml:space="preserve"> </w:t>
      </w:r>
      <w:proofErr w:type="spellStart"/>
      <w:r>
        <w:t>institutions</w:t>
      </w:r>
      <w:proofErr w:type="spellEnd"/>
      <w:r>
        <w:t xml:space="preserve"> </w:t>
      </w:r>
      <w:proofErr w:type="spellStart"/>
      <w:r>
        <w:t>faced</w:t>
      </w:r>
      <w:proofErr w:type="spellEnd"/>
      <w:r>
        <w:t xml:space="preserve">. </w:t>
      </w:r>
      <w:proofErr w:type="spellStart"/>
      <w:r>
        <w:t>Being</w:t>
      </w:r>
      <w:proofErr w:type="spellEnd"/>
      <w:r>
        <w:t xml:space="preserve"> </w:t>
      </w:r>
      <w:proofErr w:type="spellStart"/>
      <w:r>
        <w:t>successful</w:t>
      </w:r>
      <w:proofErr w:type="spellEnd"/>
      <w:r>
        <w:t xml:space="preserve"> </w:t>
      </w:r>
      <w:proofErr w:type="spellStart"/>
      <w:r>
        <w:t>in</w:t>
      </w:r>
      <w:proofErr w:type="spellEnd"/>
      <w:r>
        <w:t xml:space="preserve"> </w:t>
      </w:r>
      <w:proofErr w:type="spellStart"/>
      <w:r>
        <w:t>grant</w:t>
      </w:r>
      <w:proofErr w:type="spellEnd"/>
      <w:r>
        <w:t xml:space="preserve"> </w:t>
      </w:r>
      <w:proofErr w:type="spellStart"/>
      <w:r>
        <w:t>applications</w:t>
      </w:r>
      <w:proofErr w:type="spellEnd"/>
      <w:r>
        <w:t xml:space="preserve"> </w:t>
      </w:r>
      <w:proofErr w:type="spellStart"/>
      <w:r>
        <w:t>depended</w:t>
      </w:r>
      <w:proofErr w:type="spellEnd"/>
      <w:r>
        <w:t xml:space="preserve"> </w:t>
      </w:r>
      <w:proofErr w:type="spellStart"/>
      <w:r>
        <w:t>not</w:t>
      </w:r>
      <w:proofErr w:type="spellEnd"/>
      <w:r>
        <w:t xml:space="preserve"> </w:t>
      </w:r>
      <w:proofErr w:type="spellStart"/>
      <w:r>
        <w:t>only</w:t>
      </w:r>
      <w:proofErr w:type="spellEnd"/>
      <w:r>
        <w:t xml:space="preserve"> </w:t>
      </w:r>
      <w:proofErr w:type="spellStart"/>
      <w:r>
        <w:t>on</w:t>
      </w:r>
      <w:proofErr w:type="spellEnd"/>
      <w:r>
        <w:t xml:space="preserve"> </w:t>
      </w:r>
      <w:proofErr w:type="spellStart"/>
      <w:r>
        <w:t>institutional</w:t>
      </w:r>
      <w:proofErr w:type="spellEnd"/>
      <w:r>
        <w:t xml:space="preserve"> </w:t>
      </w:r>
      <w:proofErr w:type="spellStart"/>
      <w:r>
        <w:t>skills</w:t>
      </w:r>
      <w:proofErr w:type="spellEnd"/>
      <w:r>
        <w:t xml:space="preserve">, </w:t>
      </w:r>
      <w:proofErr w:type="spellStart"/>
      <w:r>
        <w:t>but</w:t>
      </w:r>
      <w:proofErr w:type="spellEnd"/>
      <w:r>
        <w:t xml:space="preserve"> </w:t>
      </w:r>
      <w:proofErr w:type="spellStart"/>
      <w:r>
        <w:t>also</w:t>
      </w:r>
      <w:proofErr w:type="spellEnd"/>
      <w:r>
        <w:t xml:space="preserve"> </w:t>
      </w:r>
      <w:proofErr w:type="spellStart"/>
      <w:r>
        <w:t>on</w:t>
      </w:r>
      <w:proofErr w:type="spellEnd"/>
      <w:r>
        <w:t xml:space="preserve"> </w:t>
      </w:r>
      <w:proofErr w:type="spellStart"/>
      <w:r>
        <w:t>the</w:t>
      </w:r>
      <w:proofErr w:type="spellEnd"/>
      <w:r>
        <w:t xml:space="preserve"> </w:t>
      </w:r>
      <w:proofErr w:type="spellStart"/>
      <w:r>
        <w:t>experience</w:t>
      </w:r>
      <w:proofErr w:type="spellEnd"/>
      <w:r>
        <w:t xml:space="preserve"> </w:t>
      </w:r>
      <w:proofErr w:type="spellStart"/>
      <w:r>
        <w:t>and</w:t>
      </w:r>
      <w:proofErr w:type="spellEnd"/>
      <w:r>
        <w:t xml:space="preserve"> </w:t>
      </w:r>
      <w:proofErr w:type="spellStart"/>
      <w:r>
        <w:t>competences</w:t>
      </w:r>
      <w:proofErr w:type="spellEnd"/>
      <w:r>
        <w:t xml:space="preserve"> </w:t>
      </w:r>
      <w:proofErr w:type="spellStart"/>
      <w:r>
        <w:t>of</w:t>
      </w:r>
      <w:proofErr w:type="spellEnd"/>
      <w:r>
        <w:t xml:space="preserve"> </w:t>
      </w:r>
      <w:proofErr w:type="spellStart"/>
      <w:r>
        <w:t>individual</w:t>
      </w:r>
      <w:proofErr w:type="spellEnd"/>
      <w:r>
        <w:t xml:space="preserve"> </w:t>
      </w:r>
      <w:proofErr w:type="spellStart"/>
      <w:r>
        <w:t>researchers</w:t>
      </w:r>
      <w:proofErr w:type="spellEnd"/>
      <w:r>
        <w:t xml:space="preserve">. </w:t>
      </w:r>
      <w:proofErr w:type="spellStart"/>
      <w:r>
        <w:t>Poorer</w:t>
      </w:r>
      <w:proofErr w:type="spellEnd"/>
      <w:r>
        <w:t xml:space="preserve"> </w:t>
      </w:r>
      <w:proofErr w:type="spellStart"/>
      <w:r>
        <w:t>countries</w:t>
      </w:r>
      <w:proofErr w:type="spellEnd"/>
      <w:r>
        <w:t xml:space="preserve"> </w:t>
      </w:r>
      <w:proofErr w:type="spellStart"/>
      <w:r>
        <w:t>were</w:t>
      </w:r>
      <w:proofErr w:type="spellEnd"/>
      <w:r>
        <w:t xml:space="preserve"> </w:t>
      </w:r>
      <w:proofErr w:type="spellStart"/>
      <w:r>
        <w:t>less</w:t>
      </w:r>
      <w:proofErr w:type="spellEnd"/>
      <w:r>
        <w:t xml:space="preserve"> </w:t>
      </w:r>
      <w:proofErr w:type="spellStart"/>
      <w:r>
        <w:t>able</w:t>
      </w:r>
      <w:proofErr w:type="spellEnd"/>
      <w:r>
        <w:t xml:space="preserve"> </w:t>
      </w:r>
      <w:proofErr w:type="spellStart"/>
      <w:r>
        <w:t>to</w:t>
      </w:r>
      <w:proofErr w:type="spellEnd"/>
      <w:r>
        <w:t xml:space="preserve"> </w:t>
      </w:r>
      <w:proofErr w:type="spellStart"/>
      <w:r>
        <w:t>hire</w:t>
      </w:r>
      <w:proofErr w:type="spellEnd"/>
      <w:r>
        <w:t xml:space="preserve"> </w:t>
      </w:r>
      <w:proofErr w:type="spellStart"/>
      <w:r>
        <w:t>experienced</w:t>
      </w:r>
      <w:proofErr w:type="spellEnd"/>
      <w:r>
        <w:t xml:space="preserve"> </w:t>
      </w:r>
      <w:proofErr w:type="spellStart"/>
      <w:r>
        <w:t>researchers</w:t>
      </w:r>
      <w:proofErr w:type="spellEnd"/>
      <w:r>
        <w:t xml:space="preserve"> </w:t>
      </w:r>
      <w:proofErr w:type="spellStart"/>
      <w:r>
        <w:t>and</w:t>
      </w:r>
      <w:proofErr w:type="spellEnd"/>
      <w:r>
        <w:t xml:space="preserve"> </w:t>
      </w:r>
      <w:proofErr w:type="spellStart"/>
      <w:r>
        <w:t>so</w:t>
      </w:r>
      <w:proofErr w:type="spellEnd"/>
      <w:r>
        <w:t xml:space="preserve"> </w:t>
      </w:r>
      <w:proofErr w:type="spellStart"/>
      <w:r>
        <w:t>were</w:t>
      </w:r>
      <w:proofErr w:type="spellEnd"/>
      <w:r>
        <w:t xml:space="preserve"> </w:t>
      </w:r>
      <w:proofErr w:type="spellStart"/>
      <w:r>
        <w:t>disadvantaged</w:t>
      </w:r>
      <w:proofErr w:type="spellEnd"/>
      <w:r>
        <w:t xml:space="preserve">. </w:t>
      </w:r>
      <w:proofErr w:type="spellStart"/>
      <w:r>
        <w:t>This</w:t>
      </w:r>
      <w:proofErr w:type="spellEnd"/>
      <w:r>
        <w:t xml:space="preserve"> </w:t>
      </w:r>
      <w:proofErr w:type="spellStart"/>
      <w:r>
        <w:t>was</w:t>
      </w:r>
      <w:proofErr w:type="spellEnd"/>
      <w:r>
        <w:t xml:space="preserve"> </w:t>
      </w:r>
      <w:proofErr w:type="spellStart"/>
      <w:r>
        <w:t>in</w:t>
      </w:r>
      <w:proofErr w:type="spellEnd"/>
      <w:r>
        <w:t xml:space="preserve"> </w:t>
      </w:r>
      <w:proofErr w:type="spellStart"/>
      <w:r>
        <w:t>line</w:t>
      </w:r>
      <w:proofErr w:type="spellEnd"/>
      <w:r>
        <w:t xml:space="preserve"> </w:t>
      </w:r>
      <w:proofErr w:type="spellStart"/>
      <w:r>
        <w:t>with</w:t>
      </w:r>
      <w:proofErr w:type="spellEnd"/>
      <w:r>
        <w:t xml:space="preserve"> </w:t>
      </w:r>
      <w:proofErr w:type="spellStart"/>
      <w:r>
        <w:t>the</w:t>
      </w:r>
      <w:proofErr w:type="spellEnd"/>
      <w:r>
        <w:t xml:space="preserve"> </w:t>
      </w:r>
      <w:proofErr w:type="spellStart"/>
      <w:r>
        <w:t>opinion</w:t>
      </w:r>
      <w:proofErr w:type="spellEnd"/>
      <w:r>
        <w:t xml:space="preserve"> </w:t>
      </w:r>
      <w:proofErr w:type="spellStart"/>
      <w:r>
        <w:t>of</w:t>
      </w:r>
      <w:proofErr w:type="spellEnd"/>
      <w:r>
        <w:t xml:space="preserve"> </w:t>
      </w:r>
      <w:proofErr w:type="spellStart"/>
      <w:r>
        <w:t>Portuguese</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who</w:t>
      </w:r>
      <w:proofErr w:type="spellEnd"/>
      <w:r>
        <w:t xml:space="preserve"> </w:t>
      </w:r>
      <w:proofErr w:type="spellStart"/>
      <w:r>
        <w:t>felt</w:t>
      </w:r>
      <w:proofErr w:type="spellEnd"/>
      <w: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provide</w:t>
      </w:r>
      <w:proofErr w:type="spellEnd"/>
      <w:r>
        <w:t xml:space="preserve"> </w:t>
      </w:r>
      <w:proofErr w:type="spellStart"/>
      <w:r>
        <w:t>opportunities</w:t>
      </w:r>
      <w:proofErr w:type="spellEnd"/>
      <w:r>
        <w:t xml:space="preserve"> </w:t>
      </w:r>
      <w:proofErr w:type="spellStart"/>
      <w:r>
        <w:t>for</w:t>
      </w:r>
      <w:proofErr w:type="spellEnd"/>
      <w:r>
        <w:t xml:space="preserve"> </w:t>
      </w:r>
      <w:proofErr w:type="spellStart"/>
      <w:r>
        <w:t>pre-competitive</w:t>
      </w:r>
      <w:proofErr w:type="spellEnd"/>
      <w:r>
        <w:t xml:space="preserve"> </w:t>
      </w:r>
      <w:proofErr w:type="spellStart"/>
      <w:r>
        <w:t>research</w:t>
      </w:r>
      <w:proofErr w:type="spellEnd"/>
      <w:r>
        <w:t xml:space="preserve">, </w:t>
      </w:r>
      <w:proofErr w:type="spellStart"/>
      <w:r>
        <w:t>together</w:t>
      </w:r>
      <w:proofErr w:type="spellEnd"/>
      <w:r>
        <w:t xml:space="preserve"> </w:t>
      </w:r>
      <w:proofErr w:type="spellStart"/>
      <w:r>
        <w:t>with</w:t>
      </w:r>
      <w:proofErr w:type="spellEnd"/>
      <w:r>
        <w:t xml:space="preserve"> </w:t>
      </w:r>
      <w:proofErr w:type="spellStart"/>
      <w:r>
        <w:t>European</w:t>
      </w:r>
      <w:proofErr w:type="spellEnd"/>
      <w:r>
        <w:t xml:space="preserve"> </w:t>
      </w:r>
      <w:proofErr w:type="spellStart"/>
      <w:r>
        <w:t>added</w:t>
      </w:r>
      <w:proofErr w:type="spellEnd"/>
      <w:r>
        <w:t xml:space="preserve"> </w:t>
      </w:r>
      <w:proofErr w:type="spellStart"/>
      <w:r>
        <w:t>value</w:t>
      </w:r>
      <w:proofErr w:type="spellEnd"/>
      <w:r>
        <w:t xml:space="preserve">. </w:t>
      </w:r>
      <w:proofErr w:type="spellStart"/>
      <w:r>
        <w:t>There</w:t>
      </w:r>
      <w:proofErr w:type="spellEnd"/>
      <w:r>
        <w:t xml:space="preserve"> </w:t>
      </w:r>
      <w:proofErr w:type="spellStart"/>
      <w:r>
        <w:t>was</w:t>
      </w:r>
      <w:proofErr w:type="spellEnd"/>
      <w:r>
        <w:t xml:space="preserve"> </w:t>
      </w:r>
      <w:proofErr w:type="spellStart"/>
      <w:r>
        <w:t>still</w:t>
      </w:r>
      <w:proofErr w:type="spellEnd"/>
      <w:r>
        <w:t xml:space="preserve"> </w:t>
      </w:r>
      <w:proofErr w:type="spellStart"/>
      <w:r>
        <w:t>much</w:t>
      </w:r>
      <w:proofErr w:type="spellEnd"/>
      <w:r>
        <w:t xml:space="preserve"> </w:t>
      </w:r>
      <w:proofErr w:type="spellStart"/>
      <w:r>
        <w:t>to</w:t>
      </w:r>
      <w:proofErr w:type="spellEnd"/>
      <w:r>
        <w:t xml:space="preserve"> </w:t>
      </w:r>
      <w:proofErr w:type="spellStart"/>
      <w:r>
        <w:t>be</w:t>
      </w:r>
      <w:proofErr w:type="spellEnd"/>
      <w:r>
        <w:t xml:space="preserve"> </w:t>
      </w:r>
      <w:proofErr w:type="spellStart"/>
      <w:r>
        <w:t>done</w:t>
      </w:r>
      <w:proofErr w:type="spellEnd"/>
      <w:r>
        <w:t xml:space="preserve"> </w:t>
      </w:r>
      <w:proofErr w:type="spellStart"/>
      <w:r>
        <w:t>to</w:t>
      </w:r>
      <w:proofErr w:type="spellEnd"/>
      <w:r>
        <w:t xml:space="preserve"> </w:t>
      </w:r>
      <w:proofErr w:type="spellStart"/>
      <w:r>
        <w:t>counteract</w:t>
      </w:r>
      <w:proofErr w:type="spellEnd"/>
      <w:r>
        <w:t xml:space="preserve"> </w:t>
      </w:r>
      <w:proofErr w:type="spellStart"/>
      <w:r>
        <w:t>the</w:t>
      </w:r>
      <w:proofErr w:type="spellEnd"/>
      <w:r>
        <w:t xml:space="preserve"> </w:t>
      </w:r>
      <w:proofErr w:type="spellStart"/>
      <w:r>
        <w:t>unidirectional</w:t>
      </w:r>
      <w:proofErr w:type="spellEnd"/>
      <w:r>
        <w:t xml:space="preserve"> </w:t>
      </w:r>
      <w:proofErr w:type="spellStart"/>
      <w:r>
        <w:t>migratory</w:t>
      </w:r>
      <w:proofErr w:type="spellEnd"/>
      <w:r>
        <w:t xml:space="preserve"> </w:t>
      </w:r>
      <w:proofErr w:type="spellStart"/>
      <w:r>
        <w:t>flows</w:t>
      </w:r>
      <w:proofErr w:type="spellEnd"/>
      <w:r>
        <w:t xml:space="preserve"> </w:t>
      </w:r>
      <w:proofErr w:type="spellStart"/>
      <w:r>
        <w:t>of</w:t>
      </w:r>
      <w:proofErr w:type="spellEnd"/>
      <w:r>
        <w:t xml:space="preserve"> </w:t>
      </w:r>
      <w:proofErr w:type="spellStart"/>
      <w:r>
        <w:t>skilled</w:t>
      </w:r>
      <w:proofErr w:type="spellEnd"/>
      <w:r>
        <w:t xml:space="preserve"> </w:t>
      </w:r>
      <w:proofErr w:type="spellStart"/>
      <w:r>
        <w:t>people</w:t>
      </w:r>
      <w:proofErr w:type="spellEnd"/>
      <w:r>
        <w:t xml:space="preserve"> </w:t>
      </w:r>
      <w:proofErr w:type="spellStart"/>
      <w:r>
        <w:t>from</w:t>
      </w:r>
      <w:proofErr w:type="spellEnd"/>
      <w:r>
        <w:t xml:space="preserve"> </w:t>
      </w:r>
      <w:proofErr w:type="spellStart"/>
      <w:r>
        <w:t>the</w:t>
      </w:r>
      <w:proofErr w:type="spellEnd"/>
      <w:r>
        <w:t xml:space="preserve"> </w:t>
      </w:r>
      <w:proofErr w:type="spellStart"/>
      <w:r>
        <w:t>peripheries</w:t>
      </w:r>
      <w:proofErr w:type="spellEnd"/>
      <w:r>
        <w:t xml:space="preserve"> </w:t>
      </w:r>
      <w:proofErr w:type="spellStart"/>
      <w:r>
        <w:t>to</w:t>
      </w:r>
      <w:proofErr w:type="spellEnd"/>
      <w:r>
        <w:t xml:space="preserve"> </w:t>
      </w:r>
      <w:proofErr w:type="spellStart"/>
      <w:r>
        <w:t>the</w:t>
      </w:r>
      <w:proofErr w:type="spellEnd"/>
      <w:r>
        <w:t xml:space="preserve"> </w:t>
      </w:r>
      <w:proofErr w:type="spellStart"/>
      <w:r>
        <w:t>centre</w:t>
      </w:r>
      <w:proofErr w:type="spellEnd"/>
      <w:r>
        <w:t xml:space="preserve"> </w:t>
      </w:r>
      <w:proofErr w:type="spellStart"/>
      <w:r>
        <w:t>of</w:t>
      </w:r>
      <w:proofErr w:type="spellEnd"/>
      <w:r>
        <w:t xml:space="preserve"> </w:t>
      </w:r>
      <w:proofErr w:type="spellStart"/>
      <w:r>
        <w:t>Europe</w:t>
      </w:r>
      <w:proofErr w:type="spellEnd"/>
      <w:r>
        <w:t xml:space="preserve">. </w:t>
      </w:r>
      <w:proofErr w:type="spellStart"/>
      <w:r>
        <w:t>Research</w:t>
      </w:r>
      <w:proofErr w:type="spellEnd"/>
      <w:r>
        <w:t xml:space="preserve"> </w:t>
      </w:r>
      <w:proofErr w:type="spellStart"/>
      <w:r>
        <w:t>careers</w:t>
      </w:r>
      <w:proofErr w:type="spellEnd"/>
      <w:r>
        <w:t xml:space="preserve"> </w:t>
      </w:r>
      <w:proofErr w:type="spellStart"/>
      <w:r>
        <w:t>and</w:t>
      </w:r>
      <w:proofErr w:type="spellEnd"/>
      <w:r>
        <w:t xml:space="preserve"> </w:t>
      </w:r>
      <w:proofErr w:type="spellStart"/>
      <w:r>
        <w:t>intersectoral</w:t>
      </w:r>
      <w:proofErr w:type="spellEnd"/>
      <w:r>
        <w:t xml:space="preserve"> </w:t>
      </w:r>
      <w:proofErr w:type="spellStart"/>
      <w:r>
        <w:t>mobility</w:t>
      </w:r>
      <w:proofErr w:type="spellEnd"/>
      <w:r>
        <w:t xml:space="preserve"> </w:t>
      </w:r>
      <w:proofErr w:type="spellStart"/>
      <w:r>
        <w:t>could</w:t>
      </w:r>
      <w:proofErr w:type="spellEnd"/>
      <w:r>
        <w:t xml:space="preserve"> </w:t>
      </w:r>
      <w:proofErr w:type="spellStart"/>
      <w:r>
        <w:t>be</w:t>
      </w:r>
      <w:proofErr w:type="spellEnd"/>
      <w:r>
        <w:t xml:space="preserve"> </w:t>
      </w:r>
      <w:proofErr w:type="spellStart"/>
      <w:r>
        <w:t>strengthened</w:t>
      </w:r>
      <w:proofErr w:type="spellEnd"/>
      <w:r>
        <w:t xml:space="preserve"> </w:t>
      </w:r>
      <w:proofErr w:type="spellStart"/>
      <w:r>
        <w:t>by</w:t>
      </w:r>
      <w:proofErr w:type="spellEnd"/>
      <w:r>
        <w:t xml:space="preserve"> </w:t>
      </w:r>
      <w:proofErr w:type="spellStart"/>
      <w:r>
        <w:t>promoting</w:t>
      </w:r>
      <w:proofErr w:type="spellEnd"/>
      <w:r>
        <w:t xml:space="preserve"> </w:t>
      </w:r>
      <w:proofErr w:type="spellStart"/>
      <w:r>
        <w:t>scientific</w:t>
      </w:r>
      <w:proofErr w:type="spellEnd"/>
      <w:r>
        <w:t xml:space="preserve"> </w:t>
      </w:r>
      <w:proofErr w:type="spellStart"/>
      <w:r>
        <w:t>employment</w:t>
      </w:r>
      <w:proofErr w:type="spellEnd"/>
      <w:r>
        <w:t xml:space="preserve">, </w:t>
      </w:r>
      <w:proofErr w:type="spellStart"/>
      <w:r>
        <w:t>committing</w:t>
      </w:r>
      <w:proofErr w:type="spellEnd"/>
      <w:r>
        <w:t xml:space="preserve"> </w:t>
      </w:r>
      <w:proofErr w:type="spellStart"/>
      <w:r>
        <w:t>more</w:t>
      </w:r>
      <w:proofErr w:type="spellEnd"/>
      <w:r>
        <w:t xml:space="preserve"> </w:t>
      </w:r>
      <w:proofErr w:type="spellStart"/>
      <w:r>
        <w:t>funds</w:t>
      </w:r>
      <w:proofErr w:type="spellEnd"/>
      <w:r>
        <w:t xml:space="preserve"> </w:t>
      </w:r>
      <w:proofErr w:type="spellStart"/>
      <w:r>
        <w:t>to</w:t>
      </w:r>
      <w:proofErr w:type="spellEnd"/>
      <w:r>
        <w:t xml:space="preserve"> </w:t>
      </w:r>
      <w:proofErr w:type="spellStart"/>
      <w:r>
        <w:t>actions</w:t>
      </w:r>
      <w:proofErr w:type="spellEnd"/>
      <w:r>
        <w:t xml:space="preserve"> </w:t>
      </w:r>
      <w:proofErr w:type="spellStart"/>
      <w:r>
        <w:t>aimed</w:t>
      </w:r>
      <w:proofErr w:type="spellEnd"/>
      <w:r>
        <w:t xml:space="preserve"> </w:t>
      </w:r>
      <w:proofErr w:type="spellStart"/>
      <w:r>
        <w:t>at</w:t>
      </w:r>
      <w:proofErr w:type="spellEnd"/>
      <w:r>
        <w:t xml:space="preserve"> </w:t>
      </w:r>
      <w:proofErr w:type="spellStart"/>
      <w:r>
        <w:t>retaining</w:t>
      </w:r>
      <w:proofErr w:type="spellEnd"/>
      <w:r>
        <w:t xml:space="preserve"> </w:t>
      </w:r>
      <w:proofErr w:type="spellStart"/>
      <w:r>
        <w:t>the</w:t>
      </w:r>
      <w:proofErr w:type="spellEnd"/>
      <w:r>
        <w:t xml:space="preserve"> </w:t>
      </w:r>
      <w:proofErr w:type="spellStart"/>
      <w:r>
        <w:t>best</w:t>
      </w:r>
      <w:proofErr w:type="spellEnd"/>
      <w:r>
        <w:t xml:space="preserve"> </w:t>
      </w:r>
      <w:proofErr w:type="spellStart"/>
      <w:r>
        <w:t>talent</w:t>
      </w:r>
      <w:proofErr w:type="spellEnd"/>
      <w:r>
        <w:t xml:space="preserve">, </w:t>
      </w:r>
      <w:proofErr w:type="spellStart"/>
      <w:r>
        <w:t>and</w:t>
      </w:r>
      <w:proofErr w:type="spellEnd"/>
      <w:r>
        <w:t xml:space="preserve"> </w:t>
      </w:r>
      <w:proofErr w:type="spellStart"/>
      <w:r>
        <w:t>consolidating</w:t>
      </w:r>
      <w:proofErr w:type="spellEnd"/>
      <w:r>
        <w:t xml:space="preserve"> </w:t>
      </w:r>
      <w:proofErr w:type="spellStart"/>
      <w:r>
        <w:t>knowledge</w:t>
      </w:r>
      <w:proofErr w:type="spellEnd"/>
      <w:r>
        <w:t xml:space="preserve"> </w:t>
      </w:r>
      <w:proofErr w:type="spellStart"/>
      <w:r>
        <w:t>and</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ecosystems</w:t>
      </w:r>
      <w:proofErr w:type="spellEnd"/>
      <w:r>
        <w:t>.</w:t>
      </w:r>
    </w:p>
    <w:p w:rsidRPr="00BB2EAF" w:rsidR="000E4CB2" w:rsidP="000E4CB2" w:rsidRDefault="000E4CB2" w14:paraId="676023F3" w14:textId="163786C7"/>
    <w:p w:rsidRPr="00BB2EAF" w:rsidR="000E4CB2" w:rsidP="00C94E47" w:rsidRDefault="000E4CB2" w14:paraId="6E501770" w14:textId="77777777">
      <w:pPr>
        <w:pStyle w:val="Heading2"/>
        <w:keepNext/>
        <w:ind w:left="567" w:hanging="567"/>
        <w:rPr>
          <w:b/>
        </w:rPr>
      </w:pPr>
      <w:bookmarkStart w:name="_Toc125632264" w:id="23"/>
      <w:bookmarkStart w:name="_Toc128464341" w:id="24"/>
      <w:bookmarkStart w:name="_Toc128464372" w:id="25"/>
      <w:proofErr w:type="spellStart"/>
      <w:r>
        <w:lastRenderedPageBreak/>
        <w:t>Relevance</w:t>
      </w:r>
      <w:bookmarkEnd w:id="23"/>
      <w:bookmarkEnd w:id="24"/>
      <w:bookmarkEnd w:id="25"/>
      <w:proofErr w:type="spellEnd"/>
    </w:p>
    <w:p w:rsidRPr="00BB2EAF" w:rsidR="000E4CB2" w:rsidP="00C94E47" w:rsidRDefault="000E4CB2" w14:paraId="11A00EB0" w14:textId="77777777">
      <w:pPr>
        <w:keepNext/>
      </w:pPr>
    </w:p>
    <w:tbl>
      <w:tblPr>
        <w:tblStyle w:val="TableGrid"/>
        <w:tblW w:w="0" w:type="auto"/>
        <w:tblInd w:w="0" w:type="dxa"/>
        <w:tblLook w:val="04A0" w:firstRow="1" w:lastRow="0" w:firstColumn="1" w:lastColumn="0" w:noHBand="0" w:noVBand="1"/>
      </w:tblPr>
      <w:tblGrid>
        <w:gridCol w:w="9063"/>
      </w:tblGrid>
      <w:tr w:rsidRPr="00BB2EAF" w:rsidR="000E4CB2" w:rsidTr="001E61B3" w14:paraId="3A54FFD5" w14:textId="77777777">
        <w:tc>
          <w:tcPr>
            <w:tcW w:w="9063" w:type="dxa"/>
          </w:tcPr>
          <w:p w:rsidRPr="00BB2EAF" w:rsidR="000E4CB2" w:rsidP="00C94E47" w:rsidRDefault="000E4CB2" w14:paraId="44603819" w14:textId="77777777">
            <w:pPr>
              <w:keepNext/>
            </w:pPr>
            <w:proofErr w:type="spellStart"/>
            <w:r>
              <w:t>According</w:t>
            </w:r>
            <w:proofErr w:type="spellEnd"/>
            <w:r>
              <w:t xml:space="preserve"> </w:t>
            </w:r>
            <w:proofErr w:type="spellStart"/>
            <w:r>
              <w:t>to</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Commission's</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toolbox</w:t>
            </w:r>
            <w:proofErr w:type="spellEnd"/>
            <w:r>
              <w:t xml:space="preserve">, </w:t>
            </w:r>
            <w:proofErr w:type="spellStart"/>
            <w:r>
              <w:t>the</w:t>
            </w:r>
            <w:proofErr w:type="spellEnd"/>
            <w:r>
              <w:t xml:space="preserve"> </w:t>
            </w:r>
            <w:proofErr w:type="spellStart"/>
            <w:r>
              <w:t>criterion</w:t>
            </w:r>
            <w:proofErr w:type="spellEnd"/>
            <w:r>
              <w:t xml:space="preserve"> </w:t>
            </w:r>
            <w:proofErr w:type="spellStart"/>
            <w:r>
              <w:t>of</w:t>
            </w:r>
            <w:proofErr w:type="spellEnd"/>
            <w:r>
              <w:t xml:space="preserve"> </w:t>
            </w:r>
            <w:proofErr w:type="spellStart"/>
            <w:r>
              <w:t>relevance</w:t>
            </w:r>
            <w:proofErr w:type="spellEnd"/>
            <w:r>
              <w:t xml:space="preserve"> "</w:t>
            </w:r>
            <w:proofErr w:type="spellStart"/>
            <w:r>
              <w:t>looks</w:t>
            </w:r>
            <w:proofErr w:type="spellEnd"/>
            <w:r>
              <w:t xml:space="preserve"> </w:t>
            </w:r>
            <w:proofErr w:type="spellStart"/>
            <w:r>
              <w:t>at</w:t>
            </w:r>
            <w:proofErr w:type="spellEnd"/>
            <w:r>
              <w:t xml:space="preserve"> </w:t>
            </w:r>
            <w:proofErr w:type="spellStart"/>
            <w:r>
              <w:t>the</w:t>
            </w:r>
            <w:proofErr w:type="spellEnd"/>
            <w:r>
              <w:t xml:space="preserve"> </w:t>
            </w:r>
            <w:proofErr w:type="spellStart"/>
            <w:r>
              <w:t>relationship</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needs</w:t>
            </w:r>
            <w:proofErr w:type="spellEnd"/>
            <w:r>
              <w:t xml:space="preserve"> </w:t>
            </w:r>
            <w:proofErr w:type="spellStart"/>
            <w:r>
              <w:t>and</w:t>
            </w:r>
            <w:proofErr w:type="spellEnd"/>
            <w:r>
              <w:t xml:space="preserve"> </w:t>
            </w:r>
            <w:proofErr w:type="spellStart"/>
            <w:r>
              <w:t>problems</w:t>
            </w:r>
            <w:proofErr w:type="spellEnd"/>
            <w:r>
              <w:t xml:space="preserve"> </w:t>
            </w:r>
            <w:proofErr w:type="spellStart"/>
            <w:r>
              <w:t>in</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the</w:t>
            </w:r>
            <w:proofErr w:type="spellEnd"/>
            <w:r>
              <w:t xml:space="preserve"> </w:t>
            </w:r>
            <w:proofErr w:type="spellStart"/>
            <w:r>
              <w:t>intervention</w:t>
            </w:r>
            <w:proofErr w:type="spellEnd"/>
            <w:r>
              <w:t xml:space="preserve"> </w:t>
            </w:r>
            <w:proofErr w:type="spellStart"/>
            <w:r>
              <w:t>and</w:t>
            </w:r>
            <w:proofErr w:type="spellEnd"/>
            <w:r>
              <w:t xml:space="preserve"> </w:t>
            </w:r>
            <w:proofErr w:type="spellStart"/>
            <w:r>
              <w:t>hence</w:t>
            </w:r>
            <w:proofErr w:type="spellEnd"/>
            <w:r>
              <w:t xml:space="preserve"> </w:t>
            </w:r>
            <w:proofErr w:type="spellStart"/>
            <w:r>
              <w:t>touches</w:t>
            </w:r>
            <w:proofErr w:type="spellEnd"/>
            <w:r>
              <w:t xml:space="preserve"> </w:t>
            </w:r>
            <w:proofErr w:type="spellStart"/>
            <w:r>
              <w:t>on</w:t>
            </w:r>
            <w:proofErr w:type="spellEnd"/>
            <w:r>
              <w:t xml:space="preserve"> </w:t>
            </w:r>
            <w:proofErr w:type="spellStart"/>
            <w:r>
              <w:t>aspects</w:t>
            </w:r>
            <w:proofErr w:type="spellEnd"/>
            <w:r>
              <w:t xml:space="preserve"> </w:t>
            </w:r>
            <w:proofErr w:type="spellStart"/>
            <w:r>
              <w:t>of</w:t>
            </w:r>
            <w:proofErr w:type="spellEnd"/>
            <w:r>
              <w:t xml:space="preserve"> </w:t>
            </w:r>
            <w:proofErr w:type="spellStart"/>
            <w:r>
              <w:t>design</w:t>
            </w:r>
            <w:proofErr w:type="spellEnd"/>
            <w:r>
              <w:t xml:space="preserve">. </w:t>
            </w:r>
            <w:proofErr w:type="spellStart"/>
            <w:r>
              <w:t>Relevance</w:t>
            </w:r>
            <w:proofErr w:type="spellEnd"/>
            <w:r>
              <w:t xml:space="preserve"> </w:t>
            </w:r>
            <w:proofErr w:type="spellStart"/>
            <w:r>
              <w:t>analysis</w:t>
            </w:r>
            <w:proofErr w:type="spellEnd"/>
            <w:r>
              <w:t xml:space="preserve"> </w:t>
            </w:r>
            <w:proofErr w:type="spellStart"/>
            <w:r>
              <w:t>also</w:t>
            </w:r>
            <w:proofErr w:type="spellEnd"/>
            <w:r>
              <w:t xml:space="preserve"> </w:t>
            </w:r>
            <w:proofErr w:type="spellStart"/>
            <w:r>
              <w:t>requires</w:t>
            </w:r>
            <w:proofErr w:type="spellEnd"/>
            <w:r>
              <w:t xml:space="preserve"> a </w:t>
            </w:r>
            <w:proofErr w:type="spellStart"/>
            <w:r>
              <w:t>consideration</w:t>
            </w:r>
            <w:proofErr w:type="spellEnd"/>
            <w:r>
              <w:t xml:space="preserve"> </w:t>
            </w:r>
            <w:proofErr w:type="spellStart"/>
            <w:r>
              <w:t>of</w:t>
            </w:r>
            <w:proofErr w:type="spellEnd"/>
            <w:r>
              <w:t xml:space="preserve"> </w:t>
            </w:r>
            <w:proofErr w:type="spellStart"/>
            <w:r>
              <w:t>how</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of</w:t>
            </w:r>
            <w:proofErr w:type="spellEnd"/>
            <w:r>
              <w:t xml:space="preserve"> </w:t>
            </w:r>
            <w:proofErr w:type="spellStart"/>
            <w:r>
              <w:t>an</w:t>
            </w:r>
            <w:proofErr w:type="spellEnd"/>
            <w:r>
              <w:t xml:space="preserve"> EU </w:t>
            </w:r>
            <w:proofErr w:type="spellStart"/>
            <w:r>
              <w:t>intervention</w:t>
            </w:r>
            <w:proofErr w:type="spellEnd"/>
            <w:r>
              <w:t xml:space="preserve"> (…) </w:t>
            </w:r>
            <w:proofErr w:type="spellStart"/>
            <w:r>
              <w:t>correspond</w:t>
            </w:r>
            <w:proofErr w:type="spellEnd"/>
            <w:r>
              <w:t xml:space="preserve"> </w:t>
            </w:r>
            <w:proofErr w:type="spellStart"/>
            <w:r>
              <w:t>to</w:t>
            </w:r>
            <w:proofErr w:type="spellEnd"/>
            <w:r>
              <w:t xml:space="preserve"> </w:t>
            </w:r>
            <w:proofErr w:type="spellStart"/>
            <w:r>
              <w:t>wider</w:t>
            </w:r>
            <w:proofErr w:type="spellEnd"/>
            <w:r>
              <w:t xml:space="preserve"> EU </w:t>
            </w:r>
            <w:proofErr w:type="spellStart"/>
            <w:r>
              <w:t>policy</w:t>
            </w:r>
            <w:proofErr w:type="spellEnd"/>
            <w:r>
              <w:t xml:space="preserve"> </w:t>
            </w:r>
            <w:proofErr w:type="spellStart"/>
            <w:r>
              <w:t>goals</w:t>
            </w:r>
            <w:proofErr w:type="spellEnd"/>
            <w:r>
              <w:t xml:space="preserve"> </w:t>
            </w:r>
            <w:proofErr w:type="spellStart"/>
            <w:r>
              <w:t>and</w:t>
            </w:r>
            <w:proofErr w:type="spellEnd"/>
            <w:r>
              <w:t xml:space="preserve"> </w:t>
            </w:r>
            <w:proofErr w:type="spellStart"/>
            <w:r>
              <w:t>priorities</w:t>
            </w:r>
            <w:proofErr w:type="spellEnd"/>
            <w:r>
              <w:t xml:space="preserve">." </w:t>
            </w:r>
            <w:r w:rsidRPr="00BB2EAF">
              <w:rPr>
                <w:rStyle w:val="FootnoteReference"/>
                <w:lang w:val="en-GB"/>
              </w:rPr>
              <w:footnoteReference w:id="7"/>
            </w:r>
          </w:p>
        </w:tc>
      </w:tr>
    </w:tbl>
    <w:p w:rsidRPr="00BB2EAF" w:rsidR="000E4CB2" w:rsidP="000E4CB2" w:rsidRDefault="000E4CB2" w14:paraId="69E765AB" w14:textId="77777777">
      <w:pPr>
        <w:rPr>
          <w:i/>
          <w:iCs/>
        </w:rPr>
      </w:pPr>
    </w:p>
    <w:p w:rsidRPr="00BB2EAF" w:rsidR="000E4CB2" w:rsidP="000E4CB2" w:rsidRDefault="000E4CB2" w14:paraId="6D344269" w14:textId="77777777">
      <w:pPr>
        <w:keepNext/>
        <w:rPr>
          <w:i/>
          <w:iCs/>
        </w:rPr>
      </w:pPr>
      <w:r>
        <w:rPr>
          <w:i/>
        </w:rPr>
        <w:t xml:space="preserve">General </w:t>
      </w:r>
      <w:proofErr w:type="spellStart"/>
      <w:r>
        <w:rPr>
          <w:i/>
        </w:rPr>
        <w:t>conclusions</w:t>
      </w:r>
      <w:proofErr w:type="spellEnd"/>
    </w:p>
    <w:p w:rsidRPr="00BB2EAF" w:rsidR="000E4CB2" w:rsidP="000E4CB2" w:rsidRDefault="000E4CB2" w14:paraId="08E4A890" w14:textId="77777777">
      <w:pPr>
        <w:keepNext/>
      </w:pPr>
    </w:p>
    <w:p w:rsidR="000B4AD2" w:rsidP="000E4CB2" w:rsidRDefault="000E4CB2" w14:paraId="329C1225" w14:textId="77777777">
      <w:proofErr w:type="spellStart"/>
      <w:r>
        <w:t>When</w:t>
      </w:r>
      <w:proofErr w:type="spellEnd"/>
      <w:r>
        <w:t xml:space="preserve"> </w:t>
      </w:r>
      <w:proofErr w:type="spellStart"/>
      <w:r>
        <w:t>asked</w:t>
      </w:r>
      <w:proofErr w:type="spellEnd"/>
      <w:r>
        <w:t xml:space="preserve"> </w:t>
      </w:r>
      <w:proofErr w:type="spellStart"/>
      <w:r>
        <w:t>about</w:t>
      </w:r>
      <w:proofErr w:type="spellEnd"/>
      <w:r>
        <w:t xml:space="preserve"> </w:t>
      </w:r>
      <w:proofErr w:type="spellStart"/>
      <w:r>
        <w:rPr>
          <w:u w:val="single"/>
        </w:rPr>
        <w:t>the</w:t>
      </w:r>
      <w:proofErr w:type="spellEnd"/>
      <w:r>
        <w:rPr>
          <w:u w:val="single"/>
        </w:rPr>
        <w:t xml:space="preserve"> </w:t>
      </w:r>
      <w:proofErr w:type="spellStart"/>
      <w:r>
        <w:rPr>
          <w:u w:val="single"/>
        </w:rPr>
        <w:t>influence</w:t>
      </w:r>
      <w:proofErr w:type="spellEnd"/>
      <w:r>
        <w:rPr>
          <w:u w:val="single"/>
        </w:rPr>
        <w:t xml:space="preserve"> </w:t>
      </w:r>
      <w:proofErr w:type="spellStart"/>
      <w:r>
        <w:rPr>
          <w:u w:val="single"/>
        </w:rPr>
        <w:t>of</w:t>
      </w:r>
      <w:proofErr w:type="spellEnd"/>
      <w:r>
        <w:rPr>
          <w:u w:val="single"/>
        </w:rPr>
        <w:t xml:space="preserve"> H2020 </w:t>
      </w:r>
      <w:proofErr w:type="spellStart"/>
      <w:r>
        <w:rPr>
          <w:u w:val="single"/>
        </w:rPr>
        <w:t>in</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evolution</w:t>
      </w:r>
      <w:proofErr w:type="spellEnd"/>
      <w:r>
        <w:rPr>
          <w:u w:val="single"/>
        </w:rPr>
        <w:t xml:space="preserve"> </w:t>
      </w:r>
      <w:proofErr w:type="spellStart"/>
      <w:r>
        <w:rPr>
          <w:u w:val="single"/>
        </w:rPr>
        <w:t>of</w:t>
      </w:r>
      <w:proofErr w:type="spellEnd"/>
      <w:r>
        <w:rPr>
          <w:u w:val="single"/>
        </w:rPr>
        <w:t xml:space="preserve"> R&amp;D </w:t>
      </w:r>
      <w:proofErr w:type="spellStart"/>
      <w:r>
        <w:rPr>
          <w:u w:val="single"/>
        </w:rPr>
        <w:t>spending</w:t>
      </w:r>
      <w:proofErr w:type="spellEnd"/>
      <w:r>
        <w:t xml:space="preserve"> </w:t>
      </w:r>
      <w:proofErr w:type="spellStart"/>
      <w:r>
        <w:t>in</w:t>
      </w:r>
      <w:proofErr w:type="spellEnd"/>
      <w:r>
        <w:t xml:space="preserve"> </w:t>
      </w:r>
      <w:proofErr w:type="spellStart"/>
      <w:r>
        <w:t>their</w:t>
      </w:r>
      <w:proofErr w:type="spellEnd"/>
      <w:r>
        <w:t xml:space="preserve"> </w:t>
      </w:r>
      <w:proofErr w:type="spellStart"/>
      <w:r>
        <w:t>countries</w:t>
      </w:r>
      <w:proofErr w:type="spellEnd"/>
      <w:r>
        <w:t xml:space="preserve"> (</w:t>
      </w:r>
      <w:proofErr w:type="spellStart"/>
      <w:r>
        <w:rPr>
          <w:b/>
        </w:rPr>
        <w:t>question</w:t>
      </w:r>
      <w:proofErr w:type="spellEnd"/>
      <w:r>
        <w:rPr>
          <w:b/>
        </w:rPr>
        <w:t xml:space="preserve"> 15</w:t>
      </w:r>
      <w:r>
        <w:t xml:space="preserve">), </w:t>
      </w:r>
      <w:proofErr w:type="spellStart"/>
      <w:r>
        <w:t>the</w:t>
      </w:r>
      <w:proofErr w:type="spellEnd"/>
      <w:r>
        <w:t xml:space="preserve"> </w:t>
      </w:r>
      <w:proofErr w:type="spellStart"/>
      <w:r>
        <w:t>overwhelming</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(7 </w:t>
      </w:r>
      <w:proofErr w:type="spellStart"/>
      <w:r>
        <w:t>out</w:t>
      </w:r>
      <w:proofErr w:type="spellEnd"/>
      <w:r>
        <w:t xml:space="preserve"> </w:t>
      </w:r>
      <w:proofErr w:type="spellStart"/>
      <w:r>
        <w:t>of</w:t>
      </w:r>
      <w:proofErr w:type="spellEnd"/>
      <w:r>
        <w:t xml:space="preserve"> 10) </w:t>
      </w:r>
      <w:proofErr w:type="spellStart"/>
      <w:r>
        <w:t>believed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either</w:t>
      </w:r>
      <w:proofErr w:type="spellEnd"/>
      <w:r>
        <w:t xml:space="preserve"> </w:t>
      </w:r>
      <w:proofErr w:type="spellStart"/>
      <w:r>
        <w:t>very</w:t>
      </w:r>
      <w:proofErr w:type="spellEnd"/>
      <w:r>
        <w:t xml:space="preserve"> </w:t>
      </w:r>
      <w:proofErr w:type="spellStart"/>
      <w:r>
        <w:t>relevant</w:t>
      </w:r>
      <w:proofErr w:type="spellEnd"/>
      <w:r>
        <w:t xml:space="preserve"> </w:t>
      </w:r>
      <w:proofErr w:type="spellStart"/>
      <w:r>
        <w:t>or</w:t>
      </w:r>
      <w:proofErr w:type="spellEnd"/>
      <w:r>
        <w:t xml:space="preserve"> </w:t>
      </w:r>
      <w:proofErr w:type="spellStart"/>
      <w:r>
        <w:t>adequate</w:t>
      </w:r>
      <w:proofErr w:type="spellEnd"/>
      <w:r>
        <w:t xml:space="preserve">. </w:t>
      </w:r>
      <w:proofErr w:type="spellStart"/>
      <w:r>
        <w:t>The</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the</w:t>
      </w:r>
      <w:proofErr w:type="spellEnd"/>
      <w:r>
        <w:t xml:space="preserve"> </w:t>
      </w:r>
      <w:proofErr w:type="spellStart"/>
      <w:r>
        <w:t>least</w:t>
      </w:r>
      <w:proofErr w:type="spellEnd"/>
      <w:r>
        <w:t xml:space="preserve"> </w:t>
      </w:r>
      <w:proofErr w:type="spellStart"/>
      <w:r>
        <w:t>positive</w:t>
      </w:r>
      <w:proofErr w:type="spellEnd"/>
      <w:r>
        <w:t xml:space="preserve"> </w:t>
      </w:r>
      <w:proofErr w:type="spellStart"/>
      <w:r>
        <w:t>on</w:t>
      </w:r>
      <w:proofErr w:type="spellEnd"/>
      <w:r>
        <w:t xml:space="preserve"> </w:t>
      </w:r>
      <w:proofErr w:type="spellStart"/>
      <w:r>
        <w:t>this</w:t>
      </w:r>
      <w:proofErr w:type="spellEnd"/>
      <w:r>
        <w:t xml:space="preserve"> </w:t>
      </w:r>
      <w:proofErr w:type="spellStart"/>
      <w:r>
        <w:t>question</w:t>
      </w:r>
      <w:proofErr w:type="spellEnd"/>
      <w:r>
        <w:t xml:space="preserve">, </w:t>
      </w:r>
      <w:proofErr w:type="spellStart"/>
      <w:r>
        <w:t>with</w:t>
      </w:r>
      <w:proofErr w:type="spellEnd"/>
      <w:r>
        <w:t xml:space="preserve"> </w:t>
      </w:r>
      <w:proofErr w:type="spellStart"/>
      <w:r>
        <w:t>only</w:t>
      </w:r>
      <w:proofErr w:type="spellEnd"/>
      <w:r>
        <w:t xml:space="preserve"> 4 </w:t>
      </w:r>
      <w:proofErr w:type="spellStart"/>
      <w:r>
        <w:t>out</w:t>
      </w:r>
      <w:proofErr w:type="spellEnd"/>
      <w:r>
        <w:t xml:space="preserve"> </w:t>
      </w:r>
      <w:proofErr w:type="spellStart"/>
      <w:r>
        <w:t>of</w:t>
      </w:r>
      <w:proofErr w:type="spellEnd"/>
      <w:r>
        <w:t xml:space="preserve"> 10 </w:t>
      </w:r>
      <w:proofErr w:type="spellStart"/>
      <w:r>
        <w:t>being</w:t>
      </w:r>
      <w:proofErr w:type="spellEnd"/>
      <w:r>
        <w:t xml:space="preserve"> </w:t>
      </w:r>
      <w:proofErr w:type="spellStart"/>
      <w:r>
        <w:t>positive</w:t>
      </w:r>
      <w:proofErr w:type="spellEnd"/>
      <w:r>
        <w:t xml:space="preserve">, </w:t>
      </w:r>
      <w:proofErr w:type="spellStart"/>
      <w:r>
        <w:t>contrasting</w:t>
      </w:r>
      <w:proofErr w:type="spellEnd"/>
      <w:r>
        <w:t xml:space="preserve"> </w:t>
      </w:r>
      <w:proofErr w:type="spellStart"/>
      <w:r>
        <w:t>with</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w:t>
      </w:r>
      <w:proofErr w:type="spellStart"/>
      <w:r>
        <w:t>who</w:t>
      </w:r>
      <w:proofErr w:type="spellEnd"/>
      <w:r>
        <w:t xml:space="preserve"> </w:t>
      </w:r>
      <w:proofErr w:type="spellStart"/>
      <w:r>
        <w:t>were</w:t>
      </w:r>
      <w:proofErr w:type="spellEnd"/>
      <w:r>
        <w:t xml:space="preserve"> </w:t>
      </w:r>
      <w:proofErr w:type="spellStart"/>
      <w:r>
        <w:t>all</w:t>
      </w:r>
      <w:proofErr w:type="spellEnd"/>
      <w:r>
        <w:t xml:space="preserve"> </w:t>
      </w:r>
      <w:proofErr w:type="spellStart"/>
      <w:r>
        <w:t>positive</w:t>
      </w:r>
      <w:proofErr w:type="spellEnd"/>
      <w:r>
        <w:t xml:space="preserve">: 7 </w:t>
      </w:r>
      <w:proofErr w:type="spellStart"/>
      <w:r>
        <w:t>thought</w:t>
      </w:r>
      <w:proofErr w:type="spellEnd"/>
      <w:r>
        <w:t xml:space="preserve"> </w:t>
      </w:r>
      <w:proofErr w:type="spellStart"/>
      <w:r>
        <w:t>it</w:t>
      </w:r>
      <w:proofErr w:type="spellEnd"/>
      <w:r>
        <w:t xml:space="preserve"> </w:t>
      </w:r>
      <w:proofErr w:type="spellStart"/>
      <w:r>
        <w:t>was</w:t>
      </w:r>
      <w:proofErr w:type="spellEnd"/>
      <w:r>
        <w:t xml:space="preserve"> </w:t>
      </w:r>
      <w:proofErr w:type="spellStart"/>
      <w:r>
        <w:t>very</w:t>
      </w:r>
      <w:proofErr w:type="spellEnd"/>
      <w:r>
        <w:t xml:space="preserve"> </w:t>
      </w:r>
      <w:proofErr w:type="spellStart"/>
      <w:r>
        <w:t>relevant</w:t>
      </w:r>
      <w:proofErr w:type="spellEnd"/>
      <w:r>
        <w:t xml:space="preserve"> </w:t>
      </w:r>
      <w:proofErr w:type="spellStart"/>
      <w:r>
        <w:t>and</w:t>
      </w:r>
      <w:proofErr w:type="spellEnd"/>
      <w:r>
        <w:t xml:space="preserve"> 2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adequate</w:t>
      </w:r>
      <w:proofErr w:type="spellEnd"/>
      <w:r>
        <w:t xml:space="preserve">. </w:t>
      </w:r>
      <w:proofErr w:type="spellStart"/>
      <w:r>
        <w:t>None</w:t>
      </w:r>
      <w:proofErr w:type="spellEnd"/>
      <w:r>
        <w:t xml:space="preserve"> </w:t>
      </w:r>
      <w:proofErr w:type="spellStart"/>
      <w:r>
        <w:t>believed</w:t>
      </w:r>
      <w:proofErr w:type="spellEnd"/>
      <w:r>
        <w:t xml:space="preserve"> </w:t>
      </w:r>
      <w:proofErr w:type="spellStart"/>
      <w:r>
        <w:t>it</w:t>
      </w:r>
      <w:proofErr w:type="spellEnd"/>
      <w:r>
        <w:t xml:space="preserve"> </w:t>
      </w:r>
      <w:proofErr w:type="spellStart"/>
      <w:r>
        <w:t>was</w:t>
      </w:r>
      <w:proofErr w:type="spellEnd"/>
      <w:r>
        <w:t xml:space="preserve"> </w:t>
      </w:r>
      <w:proofErr w:type="spellStart"/>
      <w:r>
        <w:t>poor</w:t>
      </w:r>
      <w:proofErr w:type="spellEnd"/>
      <w:r>
        <w:t xml:space="preserve"> </w:t>
      </w:r>
      <w:proofErr w:type="spellStart"/>
      <w:r>
        <w:t>or</w:t>
      </w:r>
      <w:proofErr w:type="spellEnd"/>
      <w:r>
        <w:t xml:space="preserve"> </w:t>
      </w:r>
      <w:proofErr w:type="spellStart"/>
      <w:r>
        <w:t>were</w:t>
      </w:r>
      <w:proofErr w:type="spellEnd"/>
      <w:r>
        <w:t xml:space="preserve"> </w:t>
      </w:r>
      <w:proofErr w:type="spellStart"/>
      <w:r>
        <w:t>unsure</w:t>
      </w:r>
      <w:proofErr w:type="spellEnd"/>
      <w:r>
        <w:t xml:space="preserve"> </w:t>
      </w:r>
      <w:proofErr w:type="spellStart"/>
      <w:r>
        <w:t>of</w:t>
      </w:r>
      <w:proofErr w:type="spellEnd"/>
      <w:r>
        <w:t xml:space="preserve"> H2020's </w:t>
      </w:r>
      <w:proofErr w:type="spellStart"/>
      <w:r>
        <w:t>relevance</w:t>
      </w:r>
      <w:proofErr w:type="spellEnd"/>
      <w:r>
        <w:t xml:space="preserve"> </w:t>
      </w:r>
      <w:proofErr w:type="spellStart"/>
      <w:r>
        <w:t>for</w:t>
      </w:r>
      <w:proofErr w:type="spellEnd"/>
      <w:r>
        <w:t xml:space="preserve"> </w:t>
      </w:r>
      <w:proofErr w:type="spellStart"/>
      <w:r>
        <w:t>the</w:t>
      </w:r>
      <w:proofErr w:type="spellEnd"/>
      <w:r>
        <w:t xml:space="preserve"> </w:t>
      </w:r>
      <w:proofErr w:type="spellStart"/>
      <w:r>
        <w:t>development</w:t>
      </w:r>
      <w:proofErr w:type="spellEnd"/>
      <w:r>
        <w:t xml:space="preserve"> </w:t>
      </w:r>
      <w:proofErr w:type="spellStart"/>
      <w:r>
        <w:t>of</w:t>
      </w:r>
      <w:proofErr w:type="spellEnd"/>
      <w:r>
        <w:t xml:space="preserve"> R&amp;D.</w:t>
      </w:r>
    </w:p>
    <w:p w:rsidRPr="00BB2EAF" w:rsidR="000E4CB2" w:rsidP="000E4CB2" w:rsidRDefault="000E4CB2" w14:paraId="32D531BE" w14:textId="340EB0A9"/>
    <w:p w:rsidRPr="00BB2EAF" w:rsidR="000E4CB2" w:rsidP="000E4CB2" w:rsidRDefault="000E4CB2" w14:paraId="37E217EC" w14:textId="77777777">
      <w:r>
        <w:rPr>
          <w:noProof/>
        </w:rPr>
        <w:drawing>
          <wp:inline distT="0" distB="0" distL="0" distR="0" wp14:anchorId="21AFE857" wp14:editId="747108E7">
            <wp:extent cx="2628900" cy="2082800"/>
            <wp:effectExtent l="0" t="0" r="0" b="0"/>
            <wp:docPr id="27" name="Chart 27">
              <a:extLst xmlns:a="http://schemas.openxmlformats.org/drawingml/2006/main">
                <a:ext uri="{FF2B5EF4-FFF2-40B4-BE49-F238E27FC236}">
                  <a16:creationId xmlns:a16="http://schemas.microsoft.com/office/drawing/2014/main" id="{BE1F8F92-C454-417C-8DEF-7FC5030EF8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r>
        <w:rPr>
          <w:noProof/>
        </w:rPr>
        <w:drawing>
          <wp:inline distT="0" distB="0" distL="0" distR="0" wp14:anchorId="2F6F78B6" wp14:editId="62769C15">
            <wp:extent cx="1492250" cy="1642110"/>
            <wp:effectExtent l="0" t="0" r="0" b="0"/>
            <wp:docPr id="28" name="Chart 28">
              <a:extLst xmlns:a="http://schemas.openxmlformats.org/drawingml/2006/main">
                <a:ext uri="{FF2B5EF4-FFF2-40B4-BE49-F238E27FC236}">
                  <a16:creationId xmlns:a16="http://schemas.microsoft.com/office/drawing/2014/main" id="{0EAC2A7F-AEE9-49C8-98FD-621B51D9F7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Pr>
          <w:noProof/>
        </w:rPr>
        <w:drawing>
          <wp:inline distT="0" distB="0" distL="0" distR="0" wp14:anchorId="7B4EB3C8" wp14:editId="1553FDEA">
            <wp:extent cx="1593850" cy="1606550"/>
            <wp:effectExtent l="0" t="0" r="6350" b="0"/>
            <wp:docPr id="29" name="Chart 29">
              <a:extLst xmlns:a="http://schemas.openxmlformats.org/drawingml/2006/main">
                <a:ext uri="{FF2B5EF4-FFF2-40B4-BE49-F238E27FC236}">
                  <a16:creationId xmlns:a16="http://schemas.microsoft.com/office/drawing/2014/main" id="{73253C4F-FE06-40DA-BE0E-24E32D5478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BB2EAF" w:rsidR="000E4CB2" w:rsidP="000E4CB2" w:rsidRDefault="000E4CB2" w14:paraId="77BC80AA" w14:textId="77777777">
      <w:pPr>
        <w:rPr>
          <w:iCs/>
        </w:rPr>
      </w:pPr>
    </w:p>
    <w:p w:rsidR="000B4AD2" w:rsidP="000E4CB2" w:rsidRDefault="000E4CB2" w14:paraId="0F0B952B" w14:textId="77777777">
      <w:proofErr w:type="spellStart"/>
      <w:r>
        <w:t>According</w:t>
      </w:r>
      <w:proofErr w:type="spellEnd"/>
      <w:r>
        <w:t xml:space="preserve"> </w:t>
      </w:r>
      <w:proofErr w:type="spellStart"/>
      <w:r>
        <w:t>to</w:t>
      </w:r>
      <w:proofErr w:type="spellEnd"/>
      <w:r>
        <w:t xml:space="preserve"> </w:t>
      </w:r>
      <w:proofErr w:type="spellStart"/>
      <w:r>
        <w:t>the</w:t>
      </w:r>
      <w:proofErr w:type="spellEnd"/>
      <w:r>
        <w:t xml:space="preserve"> </w:t>
      </w:r>
      <w:proofErr w:type="spellStart"/>
      <w:r>
        <w:t>participants</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visit</w:t>
      </w:r>
      <w:proofErr w:type="spellEnd"/>
      <w:r>
        <w:t xml:space="preserve"> </w:t>
      </w:r>
      <w:proofErr w:type="spellStart"/>
      <w:r>
        <w:t>to</w:t>
      </w:r>
      <w:proofErr w:type="spellEnd"/>
      <w:r>
        <w:t xml:space="preserve"> </w:t>
      </w:r>
      <w:proofErr w:type="spellStart"/>
      <w:r>
        <w:t>the</w:t>
      </w:r>
      <w:proofErr w:type="spellEnd"/>
      <w:r>
        <w:t xml:space="preserve"> </w:t>
      </w:r>
      <w:proofErr w:type="spellStart"/>
      <w:r>
        <w:rPr>
          <w:b/>
        </w:rPr>
        <w:t>Netherlands</w:t>
      </w:r>
      <w:proofErr w:type="spellEnd"/>
      <w:r>
        <w:t xml:space="preserve">, H2020 </w:t>
      </w:r>
      <w:proofErr w:type="spellStart"/>
      <w:r>
        <w:t>had</w:t>
      </w:r>
      <w:proofErr w:type="spellEnd"/>
      <w:r>
        <w:t xml:space="preserve"> </w:t>
      </w:r>
      <w:proofErr w:type="spellStart"/>
      <w:r>
        <w:t>been</w:t>
      </w:r>
      <w:proofErr w:type="spellEnd"/>
      <w:r>
        <w:t xml:space="preserve"> </w:t>
      </w:r>
      <w:proofErr w:type="spellStart"/>
      <w:r>
        <w:t>extremely</w:t>
      </w:r>
      <w:proofErr w:type="spellEnd"/>
      <w:r>
        <w:t xml:space="preserve"> </w:t>
      </w:r>
      <w:proofErr w:type="spellStart"/>
      <w:r>
        <w:t>relevant</w:t>
      </w:r>
      <w:proofErr w:type="spellEnd"/>
      <w:r>
        <w:t xml:space="preserve"> </w:t>
      </w:r>
      <w:proofErr w:type="spellStart"/>
      <w:r>
        <w:t>in</w:t>
      </w:r>
      <w:proofErr w:type="spellEnd"/>
      <w:r>
        <w:t xml:space="preserve"> </w:t>
      </w:r>
      <w:proofErr w:type="spellStart"/>
      <w:r>
        <w:t>the</w:t>
      </w:r>
      <w:proofErr w:type="spellEnd"/>
      <w:r>
        <w:t xml:space="preserve"> </w:t>
      </w:r>
      <w:proofErr w:type="spellStart"/>
      <w:r>
        <w:t>country</w:t>
      </w:r>
      <w:proofErr w:type="spellEnd"/>
      <w:r>
        <w:t xml:space="preserve">, </w:t>
      </w:r>
      <w:proofErr w:type="spellStart"/>
      <w:r>
        <w:t>as</w:t>
      </w:r>
      <w:proofErr w:type="spellEnd"/>
      <w:r>
        <w:t xml:space="preserve"> </w:t>
      </w:r>
      <w:proofErr w:type="spellStart"/>
      <w:r>
        <w:t>participation</w:t>
      </w:r>
      <w:proofErr w:type="spellEnd"/>
      <w:r>
        <w:t xml:space="preserve"> </w:t>
      </w:r>
      <w:proofErr w:type="spellStart"/>
      <w:r>
        <w:t>in</w:t>
      </w:r>
      <w:proofErr w:type="spellEnd"/>
      <w:r>
        <w:t xml:space="preserve"> </w:t>
      </w:r>
      <w:proofErr w:type="spellStart"/>
      <w:r>
        <w:t>such</w:t>
      </w:r>
      <w:proofErr w:type="spellEnd"/>
      <w:r>
        <w:t xml:space="preserve"> </w:t>
      </w:r>
      <w:proofErr w:type="spellStart"/>
      <w:r>
        <w:t>programmes</w:t>
      </w:r>
      <w:proofErr w:type="spellEnd"/>
      <w:r>
        <w:t xml:space="preserve"> </w:t>
      </w:r>
      <w:proofErr w:type="spellStart"/>
      <w:r>
        <w:t>helped</w:t>
      </w:r>
      <w:proofErr w:type="spellEnd"/>
      <w:r>
        <w:t xml:space="preserve"> </w:t>
      </w:r>
      <w:proofErr w:type="spellStart"/>
      <w:r>
        <w:t>to</w:t>
      </w:r>
      <w:proofErr w:type="spellEnd"/>
      <w:r>
        <w:t xml:space="preserve"> </w:t>
      </w:r>
      <w:proofErr w:type="spellStart"/>
      <w:r>
        <w:t>build</w:t>
      </w:r>
      <w:proofErr w:type="spellEnd"/>
      <w:r>
        <w:t xml:space="preserve"> </w:t>
      </w:r>
      <w:proofErr w:type="spellStart"/>
      <w:r>
        <w:t>political</w:t>
      </w:r>
      <w:proofErr w:type="spellEnd"/>
      <w:r>
        <w:t xml:space="preserve"> </w:t>
      </w:r>
      <w:proofErr w:type="spellStart"/>
      <w:r>
        <w:t>and</w:t>
      </w:r>
      <w:proofErr w:type="spellEnd"/>
      <w:r>
        <w:t xml:space="preserve"> </w:t>
      </w:r>
      <w:proofErr w:type="spellStart"/>
      <w:r>
        <w:t>scientific</w:t>
      </w:r>
      <w:proofErr w:type="spellEnd"/>
      <w:r>
        <w:t xml:space="preserve"> </w:t>
      </w:r>
      <w:proofErr w:type="spellStart"/>
      <w:r>
        <w:t>capital</w:t>
      </w:r>
      <w:proofErr w:type="spellEnd"/>
      <w:r>
        <w:t xml:space="preserve"> </w:t>
      </w:r>
      <w:proofErr w:type="spellStart"/>
      <w:r>
        <w:t>and</w:t>
      </w:r>
      <w:proofErr w:type="spellEnd"/>
      <w:r>
        <w:t xml:space="preserve"> </w:t>
      </w:r>
      <w:proofErr w:type="spellStart"/>
      <w:r>
        <w:t>had</w:t>
      </w:r>
      <w:proofErr w:type="spellEnd"/>
      <w:r>
        <w:t xml:space="preserve"> </w:t>
      </w:r>
      <w:proofErr w:type="spellStart"/>
      <w:r>
        <w:t>positive</w:t>
      </w:r>
      <w:proofErr w:type="spellEnd"/>
      <w:r>
        <w:t xml:space="preserve"> </w:t>
      </w:r>
      <w:proofErr w:type="spellStart"/>
      <w:r>
        <w:t>effects</w:t>
      </w:r>
      <w:proofErr w:type="spellEnd"/>
      <w:r>
        <w:t xml:space="preserve"> </w:t>
      </w:r>
      <w:proofErr w:type="spellStart"/>
      <w:r>
        <w:t>on</w:t>
      </w:r>
      <w:proofErr w:type="spellEnd"/>
      <w:r>
        <w:t xml:space="preserve"> </w:t>
      </w:r>
      <w:proofErr w:type="spellStart"/>
      <w:r>
        <w:t>reputation</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a </w:t>
      </w:r>
      <w:proofErr w:type="spellStart"/>
      <w:r>
        <w:t>better</w:t>
      </w:r>
      <w:proofErr w:type="spellEnd"/>
      <w:r>
        <w:t xml:space="preserve"> </w:t>
      </w:r>
      <w:proofErr w:type="spellStart"/>
      <w:r>
        <w:t>reputation</w:t>
      </w:r>
      <w:proofErr w:type="spellEnd"/>
      <w:r>
        <w:t xml:space="preserve"> </w:t>
      </w:r>
      <w:proofErr w:type="spellStart"/>
      <w:r>
        <w:t>enabled</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receive</w:t>
      </w:r>
      <w:proofErr w:type="spellEnd"/>
      <w:r>
        <w:t xml:space="preserve"> </w:t>
      </w:r>
      <w:proofErr w:type="spellStart"/>
      <w:r>
        <w:t>other</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The</w:t>
      </w:r>
      <w:proofErr w:type="spellEnd"/>
      <w:r>
        <w:t xml:space="preserve"> </w:t>
      </w:r>
      <w:proofErr w:type="spellStart"/>
      <w:r>
        <w:t>programme</w:t>
      </w:r>
      <w:proofErr w:type="spellEnd"/>
      <w:r>
        <w:t xml:space="preserve"> </w:t>
      </w:r>
      <w:proofErr w:type="spellStart"/>
      <w:r>
        <w:t>also</w:t>
      </w:r>
      <w:proofErr w:type="spellEnd"/>
      <w:r>
        <w:t xml:space="preserve">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build</w:t>
      </w:r>
      <w:proofErr w:type="spellEnd"/>
      <w:r>
        <w:t xml:space="preserve"> </w:t>
      </w:r>
      <w:proofErr w:type="spellStart"/>
      <w:r>
        <w:t>networks</w:t>
      </w:r>
      <w:proofErr w:type="spellEnd"/>
      <w:r>
        <w:t xml:space="preserve"> </w:t>
      </w:r>
      <w:proofErr w:type="spellStart"/>
      <w:r>
        <w:t>with</w:t>
      </w:r>
      <w:proofErr w:type="spellEnd"/>
      <w:r>
        <w:t xml:space="preserve"> </w:t>
      </w:r>
      <w:proofErr w:type="spellStart"/>
      <w:r>
        <w:t>international</w:t>
      </w:r>
      <w:proofErr w:type="spellEnd"/>
      <w:r>
        <w:t xml:space="preserve"> </w:t>
      </w:r>
      <w:proofErr w:type="spellStart"/>
      <w:r>
        <w:t>scholars</w:t>
      </w:r>
      <w:proofErr w:type="spellEnd"/>
      <w:r>
        <w:t xml:space="preserve"> </w:t>
      </w:r>
      <w:proofErr w:type="spellStart"/>
      <w:r>
        <w:t>quickly</w:t>
      </w:r>
      <w:proofErr w:type="spellEnd"/>
      <w:r>
        <w:t>.</w:t>
      </w:r>
    </w:p>
    <w:p w:rsidRPr="00BB2EAF" w:rsidR="000E4CB2" w:rsidP="000E4CB2" w:rsidRDefault="000E4CB2" w14:paraId="580A4D7F" w14:textId="2870EB9C">
      <w:pPr>
        <w:rPr>
          <w:iCs/>
        </w:rPr>
      </w:pPr>
    </w:p>
    <w:p w:rsidRPr="00BB2EAF" w:rsidR="000E4CB2" w:rsidP="000E4CB2" w:rsidRDefault="000E4CB2" w14:paraId="1E4BEFE2" w14:textId="77777777">
      <w:pPr>
        <w:rPr>
          <w:iCs/>
        </w:rPr>
      </w:pPr>
      <w:proofErr w:type="spellStart"/>
      <w:r>
        <w:t>According</w:t>
      </w:r>
      <w:proofErr w:type="spellEnd"/>
      <w:r>
        <w:t xml:space="preserve"> </w:t>
      </w:r>
      <w:proofErr w:type="spellStart"/>
      <w:r>
        <w:t>to</w:t>
      </w:r>
      <w:proofErr w:type="spellEnd"/>
      <w:r>
        <w:t xml:space="preserve"> </w:t>
      </w:r>
      <w:proofErr w:type="spellStart"/>
      <w:r>
        <w:t>the</w:t>
      </w:r>
      <w:proofErr w:type="spellEnd"/>
      <w:r>
        <w:t xml:space="preserve"> </w:t>
      </w:r>
      <w:proofErr w:type="spellStart"/>
      <w:r>
        <w:rPr>
          <w:b/>
        </w:rPr>
        <w:t>Dutch</w:t>
      </w:r>
      <w:proofErr w:type="spellEnd"/>
      <w:r>
        <w:t xml:space="preserve"> </w:t>
      </w:r>
      <w:proofErr w:type="spellStart"/>
      <w:r>
        <w:t>participants</w:t>
      </w:r>
      <w:proofErr w:type="spellEnd"/>
      <w:r>
        <w:t xml:space="preserve">, </w:t>
      </w:r>
      <w:proofErr w:type="spellStart"/>
      <w:r>
        <w:t>all</w:t>
      </w:r>
      <w:proofErr w:type="spellEnd"/>
      <w:r>
        <w:t xml:space="preserve"> </w:t>
      </w:r>
      <w:proofErr w:type="spellStart"/>
      <w:r>
        <w:t>pillars</w:t>
      </w:r>
      <w:proofErr w:type="spellEnd"/>
      <w:r>
        <w:t xml:space="preserve"> </w:t>
      </w:r>
      <w:proofErr w:type="spellStart"/>
      <w:r>
        <w:t>of</w:t>
      </w:r>
      <w:proofErr w:type="spellEnd"/>
      <w:r>
        <w:t xml:space="preserve"> H2020 </w:t>
      </w:r>
      <w:proofErr w:type="spellStart"/>
      <w:r>
        <w:t>were</w:t>
      </w:r>
      <w:proofErr w:type="spellEnd"/>
      <w:r>
        <w:t xml:space="preserve"> </w:t>
      </w:r>
      <w:proofErr w:type="spellStart"/>
      <w:r>
        <w:t>relevant</w:t>
      </w:r>
      <w:proofErr w:type="spellEnd"/>
      <w:r>
        <w:t xml:space="preserve">, </w:t>
      </w:r>
      <w:proofErr w:type="spellStart"/>
      <w:r>
        <w:t>especially</w:t>
      </w:r>
      <w:proofErr w:type="spellEnd"/>
      <w:r>
        <w:t xml:space="preserve"> </w:t>
      </w:r>
      <w:proofErr w:type="spellStart"/>
      <w:r>
        <w:t>the</w:t>
      </w:r>
      <w:proofErr w:type="spellEnd"/>
      <w:r>
        <w:t xml:space="preserve"> </w:t>
      </w:r>
      <w:proofErr w:type="spellStart"/>
      <w:r>
        <w:t>second</w:t>
      </w:r>
      <w:proofErr w:type="spellEnd"/>
      <w:r>
        <w:t xml:space="preserve"> </w:t>
      </w:r>
      <w:proofErr w:type="spellStart"/>
      <w:r>
        <w:t>pillar</w:t>
      </w:r>
      <w:proofErr w:type="spellEnd"/>
      <w:r>
        <w:t xml:space="preserve">, </w:t>
      </w:r>
      <w:proofErr w:type="spellStart"/>
      <w:r>
        <w:t>Industrial</w:t>
      </w:r>
      <w:proofErr w:type="spellEnd"/>
      <w:r>
        <w:t xml:space="preserve"> </w:t>
      </w:r>
      <w:proofErr w:type="spellStart"/>
      <w:r>
        <w:t>Leadership</w:t>
      </w:r>
      <w:proofErr w:type="spellEnd"/>
      <w:r>
        <w:t xml:space="preserve">, </w:t>
      </w:r>
      <w:proofErr w:type="spellStart"/>
      <w:r>
        <w:t>and</w:t>
      </w:r>
      <w:proofErr w:type="spellEnd"/>
      <w:r>
        <w:t xml:space="preserve"> </w:t>
      </w:r>
      <w:proofErr w:type="spellStart"/>
      <w:r>
        <w:t>were</w:t>
      </w:r>
      <w:proofErr w:type="spellEnd"/>
      <w:r>
        <w:t xml:space="preserve"> </w:t>
      </w:r>
      <w:proofErr w:type="spellStart"/>
      <w:r>
        <w:t>becoming</w:t>
      </w:r>
      <w:proofErr w:type="spellEnd"/>
      <w:r>
        <w:t xml:space="preserve"> </w:t>
      </w:r>
      <w:proofErr w:type="spellStart"/>
      <w:r>
        <w:t>more</w:t>
      </w:r>
      <w:proofErr w:type="spellEnd"/>
      <w:r>
        <w:t xml:space="preserve"> </w:t>
      </w:r>
      <w:proofErr w:type="spellStart"/>
      <w:r>
        <w:t>relevant</w:t>
      </w:r>
      <w:proofErr w:type="spellEnd"/>
      <w:r>
        <w:t xml:space="preserve"> </w:t>
      </w:r>
      <w:proofErr w:type="spellStart"/>
      <w:r>
        <w:t>due</w:t>
      </w:r>
      <w:proofErr w:type="spellEnd"/>
      <w:r>
        <w:t xml:space="preserve"> </w:t>
      </w:r>
      <w:proofErr w:type="spellStart"/>
      <w:r>
        <w:t>to</w:t>
      </w:r>
      <w:proofErr w:type="spellEnd"/>
      <w:r>
        <w:t xml:space="preserve"> </w:t>
      </w:r>
      <w:proofErr w:type="spellStart"/>
      <w:r>
        <w:t>their</w:t>
      </w:r>
      <w:proofErr w:type="spellEnd"/>
      <w:r>
        <w:t xml:space="preserve"> </w:t>
      </w:r>
      <w:proofErr w:type="spellStart"/>
      <w:r>
        <w:t>link</w:t>
      </w:r>
      <w:proofErr w:type="spellEnd"/>
      <w:r>
        <w:t xml:space="preserve"> </w:t>
      </w:r>
      <w:proofErr w:type="spellStart"/>
      <w:r>
        <w:t>to</w:t>
      </w:r>
      <w:proofErr w:type="spellEnd"/>
      <w:r>
        <w:t xml:space="preserve"> </w:t>
      </w:r>
      <w:proofErr w:type="spellStart"/>
      <w:r>
        <w:t>societal</w:t>
      </w:r>
      <w:proofErr w:type="spellEnd"/>
      <w:r>
        <w:t xml:space="preserve"> </w:t>
      </w:r>
      <w:proofErr w:type="spellStart"/>
      <w:r>
        <w:t>changes</w:t>
      </w:r>
      <w:proofErr w:type="spellEnd"/>
      <w:r>
        <w:t xml:space="preserve"> </w:t>
      </w:r>
      <w:proofErr w:type="spellStart"/>
      <w:r>
        <w:t>and</w:t>
      </w:r>
      <w:proofErr w:type="spellEnd"/>
      <w:r>
        <w:t xml:space="preserve"> </w:t>
      </w:r>
      <w:proofErr w:type="spellStart"/>
      <w:r>
        <w:t>mission-oriented</w:t>
      </w:r>
      <w:proofErr w:type="spellEnd"/>
      <w:r>
        <w:t xml:space="preserve"> </w:t>
      </w:r>
      <w:proofErr w:type="spellStart"/>
      <w:r>
        <w:t>innovation</w:t>
      </w:r>
      <w:proofErr w:type="spellEnd"/>
      <w:r>
        <w:t xml:space="preserve"> </w:t>
      </w:r>
      <w:proofErr w:type="spellStart"/>
      <w:r>
        <w:t>policies</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mission-oriented</w:t>
      </w:r>
      <w:proofErr w:type="spellEnd"/>
      <w:r>
        <w:t xml:space="preserve"> </w:t>
      </w:r>
      <w:proofErr w:type="spellStart"/>
      <w:r>
        <w:t>innovation</w:t>
      </w:r>
      <w:proofErr w:type="spellEnd"/>
      <w:r>
        <w:t xml:space="preserve"> </w:t>
      </w:r>
      <w:proofErr w:type="spellStart"/>
      <w:r>
        <w:t>policy</w:t>
      </w:r>
      <w:proofErr w:type="spellEnd"/>
      <w:r>
        <w:t xml:space="preserve"> </w:t>
      </w:r>
      <w:proofErr w:type="spellStart"/>
      <w:r>
        <w:t>was</w:t>
      </w:r>
      <w:proofErr w:type="spellEnd"/>
      <w:r>
        <w:t xml:space="preserve"> </w:t>
      </w:r>
      <w:proofErr w:type="spellStart"/>
      <w:r>
        <w:t>being</w:t>
      </w:r>
      <w:proofErr w:type="spellEnd"/>
      <w:r>
        <w:t xml:space="preserve"> </w:t>
      </w:r>
      <w:proofErr w:type="spellStart"/>
      <w:r>
        <w:t>applied</w:t>
      </w:r>
      <w:proofErr w:type="spellEnd"/>
      <w:r>
        <w:t xml:space="preserve">, </w:t>
      </w:r>
      <w:proofErr w:type="spellStart"/>
      <w:r>
        <w:t>which</w:t>
      </w:r>
      <w:proofErr w:type="spellEnd"/>
      <w:r>
        <w:t xml:space="preserve"> </w:t>
      </w:r>
      <w:proofErr w:type="spellStart"/>
      <w:r>
        <w:t>trickled</w:t>
      </w:r>
      <w:proofErr w:type="spellEnd"/>
      <w:r>
        <w:t xml:space="preserve"> </w:t>
      </w:r>
      <w:proofErr w:type="spellStart"/>
      <w:r>
        <w:t>down</w:t>
      </w:r>
      <w:proofErr w:type="spellEnd"/>
      <w:r>
        <w:t xml:space="preserve"> </w:t>
      </w:r>
      <w:proofErr w:type="spellStart"/>
      <w:r>
        <w:t>to</w:t>
      </w:r>
      <w:proofErr w:type="spellEnd"/>
      <w:r>
        <w:t xml:space="preserve"> </w:t>
      </w:r>
      <w:proofErr w:type="spellStart"/>
      <w:r>
        <w:t>the</w:t>
      </w:r>
      <w:proofErr w:type="spellEnd"/>
      <w:r>
        <w:t xml:space="preserve"> </w:t>
      </w:r>
      <w:proofErr w:type="spellStart"/>
      <w:r>
        <w:t>regions</w:t>
      </w:r>
      <w:proofErr w:type="spellEnd"/>
      <w:r>
        <w:t xml:space="preserve">. </w:t>
      </w:r>
      <w:proofErr w:type="spellStart"/>
      <w:r>
        <w:t>Thus</w:t>
      </w:r>
      <w:proofErr w:type="spellEnd"/>
      <w:r>
        <w:t xml:space="preserve">, </w:t>
      </w:r>
      <w:proofErr w:type="spellStart"/>
      <w:r>
        <w:t>the</w:t>
      </w:r>
      <w:proofErr w:type="spellEnd"/>
      <w:r>
        <w:t xml:space="preserve"> </w:t>
      </w:r>
      <w:proofErr w:type="spellStart"/>
      <w:r>
        <w:t>pillars</w:t>
      </w:r>
      <w:proofErr w:type="spellEnd"/>
      <w:r>
        <w:t xml:space="preserve"> </w:t>
      </w:r>
      <w:proofErr w:type="spellStart"/>
      <w:r>
        <w:t>were</w:t>
      </w:r>
      <w:proofErr w:type="spellEnd"/>
      <w:r>
        <w:t xml:space="preserve"> </w:t>
      </w:r>
      <w:proofErr w:type="spellStart"/>
      <w:r>
        <w:t>having</w:t>
      </w:r>
      <w:proofErr w:type="spellEnd"/>
      <w:r>
        <w:t xml:space="preserve"> </w:t>
      </w:r>
      <w:proofErr w:type="spellStart"/>
      <w:r>
        <w:t>an</w:t>
      </w:r>
      <w:proofErr w:type="spellEnd"/>
      <w:r>
        <w:t xml:space="preserve"> </w:t>
      </w:r>
      <w:proofErr w:type="spellStart"/>
      <w:r>
        <w:t>ever-bigger</w:t>
      </w:r>
      <w:proofErr w:type="spellEnd"/>
      <w:r>
        <w:t xml:space="preserve"> </w:t>
      </w:r>
      <w:proofErr w:type="spellStart"/>
      <w:r>
        <w:t>impact</w:t>
      </w:r>
      <w:proofErr w:type="spellEnd"/>
      <w:r>
        <w:t xml:space="preserve"> </w:t>
      </w:r>
      <w:proofErr w:type="spellStart"/>
      <w:r>
        <w:t>on</w:t>
      </w:r>
      <w:proofErr w:type="spellEnd"/>
      <w:r>
        <w:t xml:space="preserve"> </w:t>
      </w:r>
      <w:proofErr w:type="spellStart"/>
      <w:r>
        <w:t>society</w:t>
      </w:r>
      <w:proofErr w:type="spellEnd"/>
      <w:r>
        <w:t xml:space="preserve">, </w:t>
      </w:r>
      <w:proofErr w:type="spellStart"/>
      <w:r>
        <w:t>while</w:t>
      </w:r>
      <w:proofErr w:type="spellEnd"/>
      <w:r>
        <w:t xml:space="preserve"> </w:t>
      </w:r>
      <w:proofErr w:type="spellStart"/>
      <w:r>
        <w:t>the</w:t>
      </w:r>
      <w:proofErr w:type="spellEnd"/>
      <w:r>
        <w:t xml:space="preserve"> </w:t>
      </w:r>
      <w:proofErr w:type="spellStart"/>
      <w:r>
        <w:t>results</w:t>
      </w:r>
      <w:proofErr w:type="spellEnd"/>
      <w:r>
        <w:t xml:space="preserve"> </w:t>
      </w:r>
      <w:proofErr w:type="spellStart"/>
      <w:r>
        <w:t>were</w:t>
      </w:r>
      <w:proofErr w:type="spellEnd"/>
      <w:r>
        <w:t xml:space="preserve"> </w:t>
      </w:r>
      <w:proofErr w:type="spellStart"/>
      <w:r>
        <w:t>increasingly</w:t>
      </w:r>
      <w:proofErr w:type="spellEnd"/>
      <w:r>
        <w:t xml:space="preserve"> </w:t>
      </w:r>
      <w:proofErr w:type="spellStart"/>
      <w:r>
        <w:t>visible</w:t>
      </w:r>
      <w:proofErr w:type="spellEnd"/>
      <w:r>
        <w:t xml:space="preserve">. </w:t>
      </w:r>
      <w:proofErr w:type="spellStart"/>
      <w:r>
        <w:t>Furthermore</w:t>
      </w:r>
      <w:proofErr w:type="spellEnd"/>
      <w:r>
        <w:t xml:space="preserve">, </w:t>
      </w:r>
      <w:proofErr w:type="spellStart"/>
      <w:r>
        <w:t>they</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the</w:t>
      </w:r>
      <w:proofErr w:type="spellEnd"/>
      <w:r>
        <w:t xml:space="preserve"> </w:t>
      </w:r>
      <w:proofErr w:type="spellStart"/>
      <w:r>
        <w:t>three</w:t>
      </w:r>
      <w:proofErr w:type="spellEnd"/>
      <w:r>
        <w:t xml:space="preserve"> </w:t>
      </w:r>
      <w:proofErr w:type="spellStart"/>
      <w:r>
        <w:t>pillars</w:t>
      </w:r>
      <w:proofErr w:type="spellEnd"/>
      <w:r>
        <w:t xml:space="preserve"> </w:t>
      </w:r>
      <w:proofErr w:type="spellStart"/>
      <w:r>
        <w:t>were</w:t>
      </w:r>
      <w:proofErr w:type="spellEnd"/>
      <w:r>
        <w:t xml:space="preserve"> </w:t>
      </w:r>
      <w:proofErr w:type="spellStart"/>
      <w:r>
        <w:t>intertwined</w:t>
      </w:r>
      <w:proofErr w:type="spellEnd"/>
      <w:r>
        <w:t xml:space="preserve"> </w:t>
      </w:r>
      <w:proofErr w:type="spellStart"/>
      <w:r>
        <w:t>and</w:t>
      </w:r>
      <w:proofErr w:type="spellEnd"/>
      <w:r>
        <w:t xml:space="preserve"> </w:t>
      </w:r>
      <w:proofErr w:type="spellStart"/>
      <w:r>
        <w:t>complemented</w:t>
      </w:r>
      <w:proofErr w:type="spellEnd"/>
      <w:r>
        <w:t xml:space="preserve"> </w:t>
      </w:r>
      <w:proofErr w:type="spellStart"/>
      <w:r>
        <w:t>each</w:t>
      </w:r>
      <w:proofErr w:type="spellEnd"/>
      <w:r>
        <w:t xml:space="preserve"> </w:t>
      </w:r>
      <w:proofErr w:type="spellStart"/>
      <w:r>
        <w:t>other</w:t>
      </w:r>
      <w:proofErr w:type="spellEnd"/>
      <w:r>
        <w:t xml:space="preserve"> </w:t>
      </w:r>
      <w:proofErr w:type="spellStart"/>
      <w:r>
        <w:t>and</w:t>
      </w:r>
      <w:proofErr w:type="spellEnd"/>
      <w:r>
        <w:t xml:space="preserve"> </w:t>
      </w:r>
      <w:proofErr w:type="spellStart"/>
      <w:r>
        <w:t>hoped</w:t>
      </w:r>
      <w:proofErr w:type="spellEnd"/>
      <w:r>
        <w:t xml:space="preserve"> </w:t>
      </w:r>
      <w:proofErr w:type="spellStart"/>
      <w:r>
        <w:t>for</w:t>
      </w:r>
      <w:proofErr w:type="spellEnd"/>
      <w:r>
        <w:t xml:space="preserve"> </w:t>
      </w:r>
      <w:proofErr w:type="spellStart"/>
      <w:r>
        <w:t>the</w:t>
      </w:r>
      <w:proofErr w:type="spellEnd"/>
      <w:r>
        <w:t xml:space="preserve"> </w:t>
      </w:r>
      <w:proofErr w:type="spellStart"/>
      <w:r>
        <w:t>continuation</w:t>
      </w:r>
      <w:proofErr w:type="spellEnd"/>
      <w:r>
        <w:t xml:space="preserve"> </w:t>
      </w:r>
      <w:proofErr w:type="spellStart"/>
      <w:r>
        <w:t>of</w:t>
      </w:r>
      <w:proofErr w:type="spellEnd"/>
      <w:r>
        <w:t xml:space="preserve"> </w:t>
      </w:r>
      <w:proofErr w:type="spellStart"/>
      <w:r>
        <w:t>this</w:t>
      </w:r>
      <w:proofErr w:type="spellEnd"/>
      <w:r>
        <w:t xml:space="preserve"> </w:t>
      </w:r>
      <w:proofErr w:type="spellStart"/>
      <w:r>
        <w:t>structure</w:t>
      </w:r>
      <w:proofErr w:type="spellEnd"/>
      <w:r>
        <w:t xml:space="preserve">. </w:t>
      </w:r>
      <w:proofErr w:type="spellStart"/>
      <w:r>
        <w:t>The</w:t>
      </w:r>
      <w:proofErr w:type="spellEnd"/>
      <w:r>
        <w:t xml:space="preserve"> </w:t>
      </w:r>
      <w:proofErr w:type="spellStart"/>
      <w:r>
        <w:t>Excellent</w:t>
      </w:r>
      <w:proofErr w:type="spellEnd"/>
      <w:r>
        <w:t xml:space="preserve"> Science </w:t>
      </w:r>
      <w:proofErr w:type="spellStart"/>
      <w:r>
        <w:t>pillar</w:t>
      </w:r>
      <w:proofErr w:type="spellEnd"/>
      <w:r>
        <w:t xml:space="preserve"> </w:t>
      </w:r>
      <w:proofErr w:type="spellStart"/>
      <w:r>
        <w:t>was</w:t>
      </w:r>
      <w:proofErr w:type="spellEnd"/>
      <w:r>
        <w:t xml:space="preserve"> </w:t>
      </w:r>
      <w:proofErr w:type="spellStart"/>
      <w:r>
        <w:t>of</w:t>
      </w:r>
      <w:proofErr w:type="spellEnd"/>
      <w:r>
        <w:t xml:space="preserve"> </w:t>
      </w:r>
      <w:proofErr w:type="spellStart"/>
      <w:r>
        <w:t>particular</w:t>
      </w:r>
      <w:proofErr w:type="spellEnd"/>
      <w:r>
        <w:t xml:space="preserve"> </w:t>
      </w:r>
      <w:proofErr w:type="spellStart"/>
      <w:r>
        <w:t>interest</w:t>
      </w:r>
      <w:proofErr w:type="spellEnd"/>
      <w:r>
        <w:t xml:space="preserve"> </w:t>
      </w:r>
      <w:proofErr w:type="spellStart"/>
      <w:r>
        <w:t>for</w:t>
      </w:r>
      <w:proofErr w:type="spellEnd"/>
      <w:r>
        <w:t xml:space="preserve"> </w:t>
      </w:r>
      <w:proofErr w:type="spellStart"/>
      <w:r>
        <w:t>the</w:t>
      </w:r>
      <w:proofErr w:type="spellEnd"/>
      <w:r>
        <w:t xml:space="preserve"> </w:t>
      </w:r>
      <w:proofErr w:type="spellStart"/>
      <w:r>
        <w:t>participating</w:t>
      </w:r>
      <w:proofErr w:type="spellEnd"/>
      <w:r>
        <w:t xml:space="preserve"> </w:t>
      </w:r>
      <w:proofErr w:type="spellStart"/>
      <w:r>
        <w:t>universities</w:t>
      </w:r>
      <w:proofErr w:type="spellEnd"/>
      <w:r>
        <w:t xml:space="preserve">, </w:t>
      </w:r>
      <w:proofErr w:type="spellStart"/>
      <w:r>
        <w:t>as</w:t>
      </w:r>
      <w:proofErr w:type="spellEnd"/>
      <w:r>
        <w:t xml:space="preserve"> </w:t>
      </w:r>
      <w:proofErr w:type="spellStart"/>
      <w:r>
        <w:t>were</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Research</w:t>
      </w:r>
      <w:proofErr w:type="spellEnd"/>
      <w:r>
        <w:t xml:space="preserve"> </w:t>
      </w:r>
      <w:proofErr w:type="spellStart"/>
      <w:r>
        <w:t>Council</w:t>
      </w:r>
      <w:proofErr w:type="spellEnd"/>
      <w:r>
        <w:t xml:space="preserve"> </w:t>
      </w:r>
      <w:proofErr w:type="spellStart"/>
      <w:r>
        <w:t>and</w:t>
      </w:r>
      <w:proofErr w:type="spellEnd"/>
      <w:r>
        <w:t xml:space="preserve"> </w:t>
      </w:r>
      <w:proofErr w:type="spellStart"/>
      <w:r>
        <w:t>Marie</w:t>
      </w:r>
      <w:proofErr w:type="spellEnd"/>
      <w:r>
        <w:t xml:space="preserve"> </w:t>
      </w:r>
      <w:proofErr w:type="spellStart"/>
      <w:r>
        <w:t>Skłodowska-Curie</w:t>
      </w:r>
      <w:proofErr w:type="spellEnd"/>
      <w:r>
        <w:t xml:space="preserve"> </w:t>
      </w:r>
      <w:proofErr w:type="spellStart"/>
      <w:r>
        <w:t>Actions</w:t>
      </w:r>
      <w:proofErr w:type="spellEnd"/>
      <w:r>
        <w:t>.</w:t>
      </w:r>
    </w:p>
    <w:p w:rsidRPr="00BB2EAF" w:rsidR="000E4CB2" w:rsidP="000E4CB2" w:rsidRDefault="000E4CB2" w14:paraId="623E7669" w14:textId="77777777">
      <w:pPr>
        <w:rPr>
          <w:iCs/>
        </w:rPr>
      </w:pPr>
    </w:p>
    <w:p w:rsidRPr="00BB2EAF" w:rsidR="000E4CB2" w:rsidP="000E4CB2" w:rsidRDefault="000E4CB2" w14:paraId="115174A9" w14:textId="77777777">
      <w:pPr>
        <w:rPr>
          <w:iCs/>
        </w:rPr>
      </w:pPr>
      <w:proofErr w:type="spellStart"/>
      <w:r>
        <w:t>In</w:t>
      </w:r>
      <w:proofErr w:type="spellEnd"/>
      <w:r>
        <w:t xml:space="preserve"> </w:t>
      </w:r>
      <w:proofErr w:type="spellStart"/>
      <w:r>
        <w:rPr>
          <w:b/>
        </w:rPr>
        <w:t>Croatia</w:t>
      </w:r>
      <w:proofErr w:type="spellEnd"/>
      <w:r>
        <w:t xml:space="preserve">, </w:t>
      </w:r>
      <w:proofErr w:type="spellStart"/>
      <w:r>
        <w:t>by</w:t>
      </w:r>
      <w:proofErr w:type="spellEnd"/>
      <w:r>
        <w:t xml:space="preserve"> </w:t>
      </w:r>
      <w:proofErr w:type="spellStart"/>
      <w:r>
        <w:t>contrast</w:t>
      </w:r>
      <w:proofErr w:type="spellEnd"/>
      <w:r>
        <w:t xml:space="preserve">, </w:t>
      </w:r>
      <w:proofErr w:type="spellStart"/>
      <w:r>
        <w:t>some</w:t>
      </w:r>
      <w:proofErr w:type="spellEnd"/>
      <w:r>
        <w:t xml:space="preserve"> </w:t>
      </w:r>
      <w:proofErr w:type="spellStart"/>
      <w:r>
        <w:t>stakeholders</w:t>
      </w:r>
      <w:proofErr w:type="spellEnd"/>
      <w:r>
        <w:t xml:space="preserve"> </w:t>
      </w:r>
      <w:proofErr w:type="spellStart"/>
      <w:r>
        <w:t>complained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weak</w:t>
      </w:r>
      <w:proofErr w:type="spellEnd"/>
      <w:r>
        <w:t xml:space="preserve"> </w:t>
      </w:r>
      <w:proofErr w:type="spellStart"/>
      <w:r>
        <w:t>links</w:t>
      </w:r>
      <w:proofErr w:type="spellEnd"/>
      <w:r>
        <w:t xml:space="preserve"> </w:t>
      </w:r>
      <w:proofErr w:type="spellStart"/>
      <w:r>
        <w:t>between</w:t>
      </w:r>
      <w:proofErr w:type="spellEnd"/>
      <w:r>
        <w:t xml:space="preserve"> </w:t>
      </w:r>
      <w:proofErr w:type="spellStart"/>
      <w:r>
        <w:t>Croatian</w:t>
      </w:r>
      <w:proofErr w:type="spellEnd"/>
      <w:r>
        <w:t xml:space="preserve"> </w:t>
      </w:r>
      <w:proofErr w:type="spellStart"/>
      <w:r>
        <w:t>bodies</w:t>
      </w:r>
      <w:proofErr w:type="spellEnd"/>
      <w:r>
        <w:t xml:space="preserve"> </w:t>
      </w:r>
      <w:proofErr w:type="spellStart"/>
      <w:r>
        <w:t>and</w:t>
      </w:r>
      <w:proofErr w:type="spellEnd"/>
      <w:r>
        <w:t xml:space="preserve"> H2020 </w:t>
      </w:r>
      <w:proofErr w:type="spellStart"/>
      <w:r>
        <w:t>programmes</w:t>
      </w:r>
      <w:proofErr w:type="spellEnd"/>
      <w:r>
        <w:t xml:space="preserve"> </w:t>
      </w:r>
      <w:proofErr w:type="spellStart"/>
      <w:r>
        <w:t>and</w:t>
      </w:r>
      <w:proofErr w:type="spellEnd"/>
      <w:r>
        <w:t xml:space="preserve"> </w:t>
      </w:r>
      <w:proofErr w:type="spellStart"/>
      <w:r>
        <w:t>other</w:t>
      </w:r>
      <w:proofErr w:type="spellEnd"/>
      <w:r>
        <w:t xml:space="preserve"> EU </w:t>
      </w:r>
      <w:proofErr w:type="spellStart"/>
      <w:r>
        <w:t>funds</w:t>
      </w:r>
      <w:proofErr w:type="spellEnd"/>
      <w:r>
        <w:t xml:space="preserve">. </w:t>
      </w:r>
      <w:proofErr w:type="spellStart"/>
      <w:r>
        <w:t>They</w:t>
      </w:r>
      <w:proofErr w:type="spellEnd"/>
      <w:r>
        <w:t xml:space="preserve"> </w:t>
      </w:r>
      <w:proofErr w:type="spellStart"/>
      <w:r>
        <w:t>had</w:t>
      </w:r>
      <w:proofErr w:type="spellEnd"/>
      <w:r>
        <w:t xml:space="preserve"> </w:t>
      </w:r>
      <w:proofErr w:type="spellStart"/>
      <w:r>
        <w:t>different</w:t>
      </w:r>
      <w:proofErr w:type="spellEnd"/>
      <w:r>
        <w:t xml:space="preserve"> </w:t>
      </w:r>
      <w:proofErr w:type="spellStart"/>
      <w:r>
        <w:t>priorities</w:t>
      </w:r>
      <w:proofErr w:type="spellEnd"/>
      <w:r>
        <w:t xml:space="preserve"> </w:t>
      </w:r>
      <w:proofErr w:type="spellStart"/>
      <w:r>
        <w:t>and</w:t>
      </w:r>
      <w:proofErr w:type="spellEnd"/>
      <w:r>
        <w:t xml:space="preserve"> </w:t>
      </w:r>
      <w:proofErr w:type="spellStart"/>
      <w:r>
        <w:t>different</w:t>
      </w:r>
      <w:proofErr w:type="spellEnd"/>
      <w:r>
        <w:t xml:space="preserve"> </w:t>
      </w:r>
      <w:proofErr w:type="spellStart"/>
      <w:r>
        <w:t>application</w:t>
      </w:r>
      <w:proofErr w:type="spellEnd"/>
      <w:r>
        <w:t xml:space="preserve"> </w:t>
      </w:r>
      <w:proofErr w:type="spellStart"/>
      <w:r>
        <w:t>criteria</w:t>
      </w:r>
      <w:proofErr w:type="spellEnd"/>
      <w:r>
        <w:t xml:space="preserve"> </w:t>
      </w:r>
      <w:proofErr w:type="spellStart"/>
      <w:r>
        <w:t>and</w:t>
      </w:r>
      <w:proofErr w:type="spellEnd"/>
      <w:r>
        <w:t xml:space="preserve"> </w:t>
      </w:r>
      <w:proofErr w:type="spellStart"/>
      <w:r>
        <w:t>methods</w:t>
      </w:r>
      <w:proofErr w:type="spellEnd"/>
      <w:r>
        <w:t xml:space="preserve"> – </w:t>
      </w:r>
      <w:proofErr w:type="spellStart"/>
      <w:r>
        <w:t>for</w:t>
      </w:r>
      <w:proofErr w:type="spellEnd"/>
      <w:r>
        <w:t xml:space="preserve"> </w:t>
      </w:r>
      <w:proofErr w:type="spellStart"/>
      <w:r>
        <w:t>example</w:t>
      </w:r>
      <w:proofErr w:type="spellEnd"/>
      <w:r>
        <w:t xml:space="preserve">, </w:t>
      </w:r>
      <w:proofErr w:type="spellStart"/>
      <w:r>
        <w:t>the</w:t>
      </w:r>
      <w:proofErr w:type="spellEnd"/>
      <w:r>
        <w:t xml:space="preserve"> </w:t>
      </w:r>
      <w:proofErr w:type="spellStart"/>
      <w:r>
        <w:t>first-come-first-served</w:t>
      </w:r>
      <w:proofErr w:type="spellEnd"/>
      <w:r>
        <w:t xml:space="preserve"> </w:t>
      </w:r>
      <w:proofErr w:type="spellStart"/>
      <w:r>
        <w:t>method</w:t>
      </w:r>
      <w:proofErr w:type="spellEnd"/>
      <w:r>
        <w:t xml:space="preserve"> </w:t>
      </w:r>
      <w:proofErr w:type="spellStart"/>
      <w:r>
        <w:t>was</w:t>
      </w:r>
      <w:proofErr w:type="spellEnd"/>
      <w:r>
        <w:t xml:space="preserve"> </w:t>
      </w:r>
      <w:proofErr w:type="spellStart"/>
      <w:r>
        <w:t>still</w:t>
      </w:r>
      <w:proofErr w:type="spellEnd"/>
      <w:r>
        <w:t xml:space="preserve"> </w:t>
      </w:r>
      <w:proofErr w:type="spellStart"/>
      <w:r>
        <w:t>used</w:t>
      </w:r>
      <w:proofErr w:type="spellEnd"/>
      <w:r>
        <w:t xml:space="preserve"> </w:t>
      </w:r>
      <w:proofErr w:type="spellStart"/>
      <w:r>
        <w:t>in</w:t>
      </w:r>
      <w:proofErr w:type="spellEnd"/>
      <w:r>
        <w:t xml:space="preserve"> </w:t>
      </w:r>
      <w:proofErr w:type="spellStart"/>
      <w:r>
        <w:t>Croatian</w:t>
      </w:r>
      <w:proofErr w:type="spellEnd"/>
      <w:r>
        <w:t xml:space="preserve"> </w:t>
      </w:r>
      <w:proofErr w:type="spellStart"/>
      <w:r>
        <w:t>application</w:t>
      </w:r>
      <w:proofErr w:type="spellEnd"/>
      <w:r>
        <w:t xml:space="preserve"> </w:t>
      </w:r>
      <w:proofErr w:type="spellStart"/>
      <w:r>
        <w:t>evaluations</w:t>
      </w:r>
      <w:proofErr w:type="spellEnd"/>
      <w:r>
        <w:t xml:space="preserve">, </w:t>
      </w:r>
      <w:proofErr w:type="spellStart"/>
      <w:r>
        <w:t>which</w:t>
      </w:r>
      <w:proofErr w:type="spellEnd"/>
      <w:r>
        <w:t xml:space="preserve"> </w:t>
      </w:r>
      <w:proofErr w:type="spellStart"/>
      <w:r>
        <w:t>participants</w:t>
      </w:r>
      <w:proofErr w:type="spellEnd"/>
      <w:r>
        <w:t xml:space="preserve"> </w:t>
      </w:r>
      <w:proofErr w:type="spellStart"/>
      <w:r>
        <w:t>criticised</w:t>
      </w:r>
      <w:proofErr w:type="spellEnd"/>
      <w:r>
        <w:t xml:space="preserve"> </w:t>
      </w:r>
      <w:proofErr w:type="spellStart"/>
      <w:r>
        <w:t>as</w:t>
      </w:r>
      <w:proofErr w:type="spellEnd"/>
      <w:r>
        <w:t xml:space="preserve"> </w:t>
      </w:r>
      <w:proofErr w:type="spellStart"/>
      <w:r>
        <w:t>being</w:t>
      </w:r>
      <w:proofErr w:type="spellEnd"/>
      <w:r>
        <w:t xml:space="preserve"> </w:t>
      </w:r>
      <w:proofErr w:type="spellStart"/>
      <w:r>
        <w:t>very</w:t>
      </w:r>
      <w:proofErr w:type="spellEnd"/>
      <w:r>
        <w:t xml:space="preserve"> </w:t>
      </w:r>
      <w:proofErr w:type="spellStart"/>
      <w:r>
        <w:t>outdated</w:t>
      </w:r>
      <w:proofErr w:type="spellEnd"/>
      <w:r>
        <w:t>.</w:t>
      </w:r>
    </w:p>
    <w:p w:rsidRPr="00BB2EAF" w:rsidR="000E4CB2" w:rsidP="000E4CB2" w:rsidRDefault="000E4CB2" w14:paraId="7CF53B0D" w14:textId="77777777">
      <w:pPr>
        <w:rPr>
          <w:iCs/>
        </w:rPr>
      </w:pPr>
    </w:p>
    <w:p w:rsidRPr="00BB2EAF" w:rsidR="000E4CB2" w:rsidP="000E4CB2" w:rsidRDefault="000E4CB2" w14:paraId="66E762BF" w14:textId="77777777">
      <w:pPr>
        <w:rPr>
          <w:iCs/>
        </w:rPr>
      </w:pPr>
      <w:proofErr w:type="spellStart"/>
      <w:r>
        <w:t>In</w:t>
      </w:r>
      <w:proofErr w:type="spellEnd"/>
      <w:r>
        <w:t xml:space="preserve"> </w:t>
      </w:r>
      <w:proofErr w:type="spellStart"/>
      <w:r>
        <w:rPr>
          <w:b/>
        </w:rPr>
        <w:t>Portugal</w:t>
      </w:r>
      <w:proofErr w:type="spellEnd"/>
      <w:r>
        <w:t xml:space="preserve">, </w:t>
      </w:r>
      <w:proofErr w:type="spellStart"/>
      <w:r>
        <w:t>for</w:t>
      </w:r>
      <w:proofErr w:type="spellEnd"/>
      <w:r>
        <w:t xml:space="preserve"> </w:t>
      </w:r>
      <w:proofErr w:type="spellStart"/>
      <w:r>
        <w:t>most</w:t>
      </w:r>
      <w:proofErr w:type="spellEnd"/>
      <w:r>
        <w:t xml:space="preserve"> </w:t>
      </w:r>
      <w:proofErr w:type="spellStart"/>
      <w:r>
        <w:t>organisations</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their</w:t>
      </w:r>
      <w:proofErr w:type="spellEnd"/>
      <w:r>
        <w:t xml:space="preserve"> </w:t>
      </w:r>
      <w:proofErr w:type="spellStart"/>
      <w:r>
        <w:t>research</w:t>
      </w:r>
      <w:proofErr w:type="spellEnd"/>
      <w:r>
        <w:t xml:space="preserve"> </w:t>
      </w:r>
      <w:proofErr w:type="spellStart"/>
      <w:r>
        <w:t>funding</w:t>
      </w:r>
      <w:proofErr w:type="spellEnd"/>
      <w:r>
        <w:t xml:space="preserve"> </w:t>
      </w:r>
      <w:proofErr w:type="spellStart"/>
      <w:r>
        <w:t>came</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funds</w:t>
      </w:r>
      <w:proofErr w:type="spellEnd"/>
      <w:r>
        <w:t xml:space="preserve">, </w:t>
      </w:r>
      <w:proofErr w:type="spellStart"/>
      <w:r>
        <w:t>half</w:t>
      </w:r>
      <w:proofErr w:type="spellEnd"/>
      <w:r>
        <w:t xml:space="preserve"> </w:t>
      </w:r>
      <w:proofErr w:type="spellStart"/>
      <w:r>
        <w:t>from</w:t>
      </w:r>
      <w:proofErr w:type="spellEnd"/>
      <w:r>
        <w:t xml:space="preserve"> </w:t>
      </w:r>
      <w:proofErr w:type="spellStart"/>
      <w:r>
        <w:t>European</w:t>
      </w:r>
      <w:proofErr w:type="spellEnd"/>
      <w:r>
        <w:t xml:space="preserve"> </w:t>
      </w:r>
      <w:proofErr w:type="spellStart"/>
      <w:r>
        <w:t>funds</w:t>
      </w:r>
      <w:proofErr w:type="spellEnd"/>
      <w:r>
        <w:t xml:space="preserve"> </w:t>
      </w:r>
      <w:proofErr w:type="spellStart"/>
      <w:r>
        <w:t>and</w:t>
      </w:r>
      <w:proofErr w:type="spellEnd"/>
      <w:r>
        <w:t xml:space="preserve"> </w:t>
      </w:r>
      <w:proofErr w:type="spellStart"/>
      <w:r>
        <w:t>half</w:t>
      </w:r>
      <w:proofErr w:type="spellEnd"/>
      <w:r>
        <w:t xml:space="preserve"> </w:t>
      </w:r>
      <w:proofErr w:type="spellStart"/>
      <w:r>
        <w:t>from</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The</w:t>
      </w:r>
      <w:proofErr w:type="spellEnd"/>
      <w:r>
        <w:t xml:space="preserve"> </w:t>
      </w:r>
      <w:proofErr w:type="spellStart"/>
      <w:r>
        <w:t>remaining</w:t>
      </w:r>
      <w:proofErr w:type="spellEnd"/>
      <w:r>
        <w:t xml:space="preserve"> </w:t>
      </w:r>
      <w:proofErr w:type="spellStart"/>
      <w:r>
        <w:t>funding</w:t>
      </w:r>
      <w:proofErr w:type="spellEnd"/>
      <w:r>
        <w:t xml:space="preserve"> (10% </w:t>
      </w:r>
      <w:proofErr w:type="spellStart"/>
      <w:r>
        <w:t>to</w:t>
      </w:r>
      <w:proofErr w:type="spellEnd"/>
      <w:r>
        <w:t xml:space="preserve"> 30%) </w:t>
      </w:r>
      <w:proofErr w:type="spellStart"/>
      <w:r>
        <w:t>came</w:t>
      </w:r>
      <w:proofErr w:type="spellEnd"/>
      <w:r>
        <w:t xml:space="preserve"> </w:t>
      </w:r>
      <w:proofErr w:type="spellStart"/>
      <w:r>
        <w:t>from</w:t>
      </w:r>
      <w:proofErr w:type="spellEnd"/>
      <w:r>
        <w:t xml:space="preserve"> </w:t>
      </w:r>
      <w:proofErr w:type="spellStart"/>
      <w:r>
        <w:t>private</w:t>
      </w:r>
      <w:proofErr w:type="spellEnd"/>
      <w:r>
        <w:t xml:space="preserve"> </w:t>
      </w:r>
      <w:proofErr w:type="spellStart"/>
      <w:r>
        <w:t>funds</w:t>
      </w:r>
      <w:proofErr w:type="spellEnd"/>
      <w:r>
        <w:t xml:space="preserve">. </w:t>
      </w:r>
      <w:proofErr w:type="spellStart"/>
      <w:r>
        <w:t>Portuguese</w:t>
      </w:r>
      <w:proofErr w:type="spellEnd"/>
      <w:r>
        <w:t xml:space="preserve"> </w:t>
      </w:r>
      <w:proofErr w:type="spellStart"/>
      <w:r>
        <w:t>public</w:t>
      </w:r>
      <w:proofErr w:type="spellEnd"/>
      <w:r>
        <w:t xml:space="preserve"> </w:t>
      </w:r>
      <w:proofErr w:type="spellStart"/>
      <w:r>
        <w:t>funds</w:t>
      </w:r>
      <w:proofErr w:type="spellEnd"/>
      <w:r>
        <w:t xml:space="preserve"> </w:t>
      </w:r>
      <w:proofErr w:type="spellStart"/>
      <w:r>
        <w:t>were</w:t>
      </w:r>
      <w:proofErr w:type="spellEnd"/>
      <w:r>
        <w:t xml:space="preserve"> </w:t>
      </w:r>
      <w:proofErr w:type="spellStart"/>
      <w:r>
        <w:t>used</w:t>
      </w:r>
      <w:proofErr w:type="spellEnd"/>
      <w:r>
        <w:t xml:space="preserve"> </w:t>
      </w:r>
      <w:proofErr w:type="spellStart"/>
      <w:r>
        <w:t>to</w:t>
      </w:r>
      <w:proofErr w:type="spellEnd"/>
      <w:r>
        <w:t xml:space="preserve"> </w:t>
      </w:r>
      <w:proofErr w:type="spellStart"/>
      <w:r>
        <w:t>maintain</w:t>
      </w:r>
      <w:proofErr w:type="spellEnd"/>
      <w:r>
        <w:t xml:space="preserve"> </w:t>
      </w:r>
      <w:proofErr w:type="spellStart"/>
      <w:r>
        <w:t>research</w:t>
      </w:r>
      <w:proofErr w:type="spellEnd"/>
      <w:r>
        <w:t xml:space="preserve"> </w:t>
      </w:r>
      <w:proofErr w:type="spellStart"/>
      <w:r>
        <w:t>centres</w:t>
      </w:r>
      <w:proofErr w:type="spellEnd"/>
      <w:r>
        <w:t xml:space="preserve">' </w:t>
      </w:r>
      <w:proofErr w:type="spellStart"/>
      <w:r>
        <w:t>core</w:t>
      </w:r>
      <w:proofErr w:type="spellEnd"/>
      <w:r>
        <w:t xml:space="preserve"> </w:t>
      </w:r>
      <w:proofErr w:type="spellStart"/>
      <w:r>
        <w:t>capabilities</w:t>
      </w:r>
      <w:proofErr w:type="spellEnd"/>
      <w:r>
        <w:t xml:space="preserve"> (</w:t>
      </w:r>
      <w:proofErr w:type="spellStart"/>
      <w:r>
        <w:t>both</w:t>
      </w:r>
      <w:proofErr w:type="spellEnd"/>
      <w:r>
        <w:t xml:space="preserve"> </w:t>
      </w:r>
      <w:proofErr w:type="spellStart"/>
      <w:r>
        <w:t>scientific</w:t>
      </w:r>
      <w:proofErr w:type="spellEnd"/>
      <w:r>
        <w:t xml:space="preserve"> </w:t>
      </w:r>
      <w:proofErr w:type="spellStart"/>
      <w:r>
        <w:t>and</w:t>
      </w:r>
      <w:proofErr w:type="spellEnd"/>
      <w:r>
        <w:t xml:space="preserve"> </w:t>
      </w:r>
      <w:proofErr w:type="spellStart"/>
      <w:r>
        <w:t>institutional</w:t>
      </w:r>
      <w:proofErr w:type="spellEnd"/>
      <w:r>
        <w:t xml:space="preserve"> </w:t>
      </w:r>
      <w:proofErr w:type="spellStart"/>
      <w:r>
        <w:t>management</w:t>
      </w:r>
      <w:proofErr w:type="spellEnd"/>
      <w:r>
        <w:t xml:space="preserve">), </w:t>
      </w:r>
      <w:proofErr w:type="spellStart"/>
      <w:r>
        <w:t>whereas</w:t>
      </w:r>
      <w:proofErr w:type="spellEnd"/>
      <w:r>
        <w:t xml:space="preserve"> EU </w:t>
      </w:r>
      <w:proofErr w:type="spellStart"/>
      <w:r>
        <w:t>funding</w:t>
      </w:r>
      <w:proofErr w:type="spellEnd"/>
      <w:r>
        <w:t xml:space="preserve"> </w:t>
      </w:r>
      <w:proofErr w:type="spellStart"/>
      <w:r>
        <w:t>was</w:t>
      </w:r>
      <w:proofErr w:type="spellEnd"/>
      <w:r>
        <w:t xml:space="preserve"> </w:t>
      </w:r>
      <w:proofErr w:type="spellStart"/>
      <w:r>
        <w:t>invested</w:t>
      </w:r>
      <w:proofErr w:type="spellEnd"/>
      <w:r>
        <w:t xml:space="preserve"> </w:t>
      </w:r>
      <w:proofErr w:type="spellStart"/>
      <w:r>
        <w:t>in</w:t>
      </w:r>
      <w:proofErr w:type="spellEnd"/>
      <w:r>
        <w:t xml:space="preserve"> </w:t>
      </w:r>
      <w:proofErr w:type="spellStart"/>
      <w:r>
        <w:t>specific</w:t>
      </w:r>
      <w:proofErr w:type="spellEnd"/>
      <w:r>
        <w:t xml:space="preserve"> </w:t>
      </w:r>
      <w:proofErr w:type="spellStart"/>
      <w:r>
        <w:t>research</w:t>
      </w:r>
      <w:proofErr w:type="spellEnd"/>
      <w:r>
        <w:t xml:space="preserve"> </w:t>
      </w:r>
      <w:proofErr w:type="spellStart"/>
      <w:r>
        <w:t>projects</w:t>
      </w:r>
      <w:proofErr w:type="spellEnd"/>
      <w:r>
        <w:t xml:space="preserve">. </w:t>
      </w:r>
      <w:proofErr w:type="spellStart"/>
      <w:r>
        <w:t>Some</w:t>
      </w:r>
      <w:proofErr w:type="spellEnd"/>
      <w:r>
        <w:t xml:space="preserve"> </w:t>
      </w:r>
      <w:proofErr w:type="spellStart"/>
      <w:r>
        <w:t>stakeholders</w:t>
      </w:r>
      <w:proofErr w:type="spellEnd"/>
      <w:r>
        <w:t xml:space="preserve"> </w:t>
      </w:r>
      <w:proofErr w:type="spellStart"/>
      <w:r>
        <w:t>believed</w:t>
      </w:r>
      <w:proofErr w:type="spellEnd"/>
      <w:r>
        <w:t xml:space="preserve"> </w:t>
      </w:r>
      <w:proofErr w:type="spellStart"/>
      <w:r>
        <w:t>that</w:t>
      </w:r>
      <w:proofErr w:type="spellEnd"/>
      <w:r>
        <w:t xml:space="preserve"> H2020 </w:t>
      </w:r>
      <w:proofErr w:type="spellStart"/>
      <w:r>
        <w:t>had</w:t>
      </w:r>
      <w:proofErr w:type="spellEnd"/>
      <w:r>
        <w:t xml:space="preserve"> </w:t>
      </w:r>
      <w:proofErr w:type="spellStart"/>
      <w:r>
        <w:t>professionalised</w:t>
      </w:r>
      <w:proofErr w:type="spellEnd"/>
      <w:r>
        <w:t xml:space="preserve"> </w:t>
      </w:r>
      <w:proofErr w:type="spellStart"/>
      <w:r>
        <w:t>project</w:t>
      </w:r>
      <w:proofErr w:type="spellEnd"/>
      <w:r>
        <w:t xml:space="preserve"> </w:t>
      </w:r>
      <w:proofErr w:type="spellStart"/>
      <w:r>
        <w:t>management</w:t>
      </w:r>
      <w:proofErr w:type="spellEnd"/>
      <w:r>
        <w:t xml:space="preserve">. </w:t>
      </w:r>
      <w:proofErr w:type="spellStart"/>
      <w:r>
        <w:t>In</w:t>
      </w:r>
      <w:proofErr w:type="spellEnd"/>
      <w:r>
        <w:t xml:space="preserve"> </w:t>
      </w:r>
      <w:proofErr w:type="spellStart"/>
      <w:r>
        <w:t>the</w:t>
      </w:r>
      <w:proofErr w:type="spellEnd"/>
      <w:r>
        <w:t xml:space="preserve"> </w:t>
      </w:r>
      <w:proofErr w:type="spellStart"/>
      <w:r>
        <w:t>past</w:t>
      </w:r>
      <w:proofErr w:type="spellEnd"/>
      <w:r>
        <w:t xml:space="preserve">, </w:t>
      </w:r>
      <w:proofErr w:type="spellStart"/>
      <w:r>
        <w:t>scientists</w:t>
      </w:r>
      <w:proofErr w:type="spellEnd"/>
      <w:r>
        <w:t xml:space="preserve"> </w:t>
      </w:r>
      <w:proofErr w:type="spellStart"/>
      <w:r>
        <w:t>used</w:t>
      </w:r>
      <w:proofErr w:type="spellEnd"/>
      <w:r>
        <w:t xml:space="preserve"> </w:t>
      </w:r>
      <w:proofErr w:type="spellStart"/>
      <w:r>
        <w:t>to</w:t>
      </w:r>
      <w:proofErr w:type="spellEnd"/>
      <w:r>
        <w:t xml:space="preserve"> </w:t>
      </w:r>
      <w:proofErr w:type="spellStart"/>
      <w:r>
        <w:t>contact</w:t>
      </w:r>
      <w:proofErr w:type="spellEnd"/>
      <w:r>
        <w:t xml:space="preserve"> </w:t>
      </w:r>
      <w:proofErr w:type="spellStart"/>
      <w:r>
        <w:t>each</w:t>
      </w:r>
      <w:proofErr w:type="spellEnd"/>
      <w:r>
        <w:t xml:space="preserve"> </w:t>
      </w:r>
      <w:proofErr w:type="spellStart"/>
      <w:r>
        <w:t>other</w:t>
      </w:r>
      <w:proofErr w:type="spellEnd"/>
      <w:r>
        <w:t xml:space="preserve"> </w:t>
      </w:r>
      <w:proofErr w:type="spellStart"/>
      <w:r>
        <w:t>directly</w:t>
      </w:r>
      <w:proofErr w:type="spellEnd"/>
      <w:r>
        <w:t xml:space="preserve">. </w:t>
      </w:r>
      <w:proofErr w:type="spellStart"/>
      <w:r>
        <w:t>In</w:t>
      </w:r>
      <w:proofErr w:type="spellEnd"/>
      <w:r>
        <w:t xml:space="preserve"> </w:t>
      </w:r>
      <w:proofErr w:type="spellStart"/>
      <w:r>
        <w:t>recent</w:t>
      </w:r>
      <w:proofErr w:type="spellEnd"/>
      <w:r>
        <w:t xml:space="preserve"> </w:t>
      </w:r>
      <w:proofErr w:type="spellStart"/>
      <w:r>
        <w:t>years</w:t>
      </w:r>
      <w:proofErr w:type="spellEnd"/>
      <w:r>
        <w:t xml:space="preserve">, </w:t>
      </w:r>
      <w:proofErr w:type="spellStart"/>
      <w:r>
        <w:t>it</w:t>
      </w:r>
      <w:proofErr w:type="spellEnd"/>
      <w:r>
        <w:t xml:space="preserve"> </w:t>
      </w:r>
      <w:proofErr w:type="spellStart"/>
      <w:r>
        <w:t>was</w:t>
      </w:r>
      <w:proofErr w:type="spellEnd"/>
      <w:r>
        <w:t xml:space="preserve"> </w:t>
      </w:r>
      <w:proofErr w:type="spellStart"/>
      <w:r>
        <w:t>managers</w:t>
      </w:r>
      <w:proofErr w:type="spellEnd"/>
      <w:r>
        <w:t xml:space="preserve"> </w:t>
      </w:r>
      <w:proofErr w:type="spellStart"/>
      <w:r>
        <w:t>who</w:t>
      </w:r>
      <w:proofErr w:type="spellEnd"/>
      <w:r>
        <w:t xml:space="preserve"> </w:t>
      </w:r>
      <w:proofErr w:type="spellStart"/>
      <w:r>
        <w:t>contacted</w:t>
      </w:r>
      <w:proofErr w:type="spellEnd"/>
      <w:r>
        <w:t xml:space="preserve"> </w:t>
      </w:r>
      <w:proofErr w:type="spellStart"/>
      <w:r>
        <w:t>different</w:t>
      </w:r>
      <w:proofErr w:type="spellEnd"/>
      <w:r>
        <w:t xml:space="preserve"> </w:t>
      </w:r>
      <w:proofErr w:type="spellStart"/>
      <w:r>
        <w:t>teams</w:t>
      </w:r>
      <w:proofErr w:type="spellEnd"/>
      <w:r>
        <w:t xml:space="preserve"> </w:t>
      </w:r>
      <w:proofErr w:type="spellStart"/>
      <w:r>
        <w:t>about</w:t>
      </w:r>
      <w:proofErr w:type="spellEnd"/>
      <w:r>
        <w:t xml:space="preserve"> </w:t>
      </w:r>
      <w:proofErr w:type="spellStart"/>
      <w:r>
        <w:t>how</w:t>
      </w:r>
      <w:proofErr w:type="spellEnd"/>
      <w:r>
        <w:t xml:space="preserve"> </w:t>
      </w:r>
      <w:proofErr w:type="spellStart"/>
      <w:r>
        <w:t>to</w:t>
      </w:r>
      <w:proofErr w:type="spellEnd"/>
      <w:r>
        <w:t xml:space="preserve"> </w:t>
      </w:r>
      <w:proofErr w:type="spellStart"/>
      <w:r>
        <w:t>set</w:t>
      </w:r>
      <w:proofErr w:type="spellEnd"/>
      <w:r>
        <w:t xml:space="preserve"> </w:t>
      </w:r>
      <w:proofErr w:type="spellStart"/>
      <w:r>
        <w:t>up</w:t>
      </w:r>
      <w:proofErr w:type="spellEnd"/>
      <w:r>
        <w:t xml:space="preserve"> </w:t>
      </w:r>
      <w:proofErr w:type="spellStart"/>
      <w:r>
        <w:t>projects</w:t>
      </w:r>
      <w:proofErr w:type="spellEnd"/>
      <w:r>
        <w:t xml:space="preserve">. </w:t>
      </w:r>
      <w:proofErr w:type="spellStart"/>
      <w:r>
        <w:t>Thus</w:t>
      </w:r>
      <w:proofErr w:type="spellEnd"/>
      <w:r>
        <w:t xml:space="preserve">, H2020 </w:t>
      </w:r>
      <w:proofErr w:type="spellStart"/>
      <w:r>
        <w:t>had</w:t>
      </w:r>
      <w:proofErr w:type="spellEnd"/>
      <w:r>
        <w:t xml:space="preserve"> </w:t>
      </w:r>
      <w:proofErr w:type="spellStart"/>
      <w:r>
        <w:t>enabled</w:t>
      </w:r>
      <w:proofErr w:type="spellEnd"/>
      <w:r>
        <w:t xml:space="preserve"> </w:t>
      </w:r>
      <w:proofErr w:type="spellStart"/>
      <w:r>
        <w:t>research</w:t>
      </w:r>
      <w:proofErr w:type="spellEnd"/>
      <w:r>
        <w:t xml:space="preserve"> </w:t>
      </w:r>
      <w:proofErr w:type="spellStart"/>
      <w:r>
        <w:t>institutions</w:t>
      </w:r>
      <w:proofErr w:type="spellEnd"/>
      <w:r>
        <w:t xml:space="preserve"> </w:t>
      </w:r>
      <w:proofErr w:type="spellStart"/>
      <w:r>
        <w:t>to</w:t>
      </w:r>
      <w:proofErr w:type="spellEnd"/>
      <w:r>
        <w:t xml:space="preserve"> </w:t>
      </w:r>
      <w:proofErr w:type="spellStart"/>
      <w:r>
        <w:t>gain</w:t>
      </w:r>
      <w:proofErr w:type="spellEnd"/>
      <w:r>
        <w:t xml:space="preserve"> </w:t>
      </w:r>
      <w:proofErr w:type="spellStart"/>
      <w:r>
        <w:t>experience</w:t>
      </w:r>
      <w:proofErr w:type="spellEnd"/>
      <w:r>
        <w:t xml:space="preserve"> </w:t>
      </w:r>
      <w:proofErr w:type="spellStart"/>
      <w:r>
        <w:t>in</w:t>
      </w:r>
      <w:proofErr w:type="spellEnd"/>
      <w:r>
        <w:t xml:space="preserve"> </w:t>
      </w:r>
      <w:proofErr w:type="spellStart"/>
      <w:r>
        <w:t>applying</w:t>
      </w:r>
      <w:proofErr w:type="spellEnd"/>
      <w:r>
        <w:t xml:space="preserve"> </w:t>
      </w:r>
      <w:proofErr w:type="spellStart"/>
      <w:r>
        <w:t>for</w:t>
      </w:r>
      <w:proofErr w:type="spellEnd"/>
      <w:r>
        <w:t xml:space="preserve"> </w:t>
      </w:r>
      <w:proofErr w:type="spellStart"/>
      <w:r>
        <w:t>other</w:t>
      </w:r>
      <w:proofErr w:type="spellEnd"/>
      <w:r>
        <w:t xml:space="preserve"> </w:t>
      </w:r>
      <w:proofErr w:type="spellStart"/>
      <w:r>
        <w:t>sources</w:t>
      </w:r>
      <w:proofErr w:type="spellEnd"/>
      <w:r>
        <w:t xml:space="preserve"> </w:t>
      </w:r>
      <w:proofErr w:type="spellStart"/>
      <w:r>
        <w:t>of</w:t>
      </w:r>
      <w:proofErr w:type="spellEnd"/>
      <w:r>
        <w:t xml:space="preserve"> </w:t>
      </w:r>
      <w:proofErr w:type="spellStart"/>
      <w:r>
        <w:t>international</w:t>
      </w:r>
      <w:proofErr w:type="spellEnd"/>
      <w:r>
        <w:t xml:space="preserve"> </w:t>
      </w:r>
      <w:proofErr w:type="spellStart"/>
      <w:r>
        <w:t>funding</w:t>
      </w:r>
      <w:proofErr w:type="spellEnd"/>
      <w:r>
        <w:t xml:space="preserve"> </w:t>
      </w:r>
      <w:proofErr w:type="spellStart"/>
      <w:r>
        <w:t>and</w:t>
      </w:r>
      <w:proofErr w:type="spellEnd"/>
      <w:r>
        <w:t xml:space="preserve"> </w:t>
      </w:r>
      <w:proofErr w:type="spellStart"/>
      <w:r>
        <w:t>build</w:t>
      </w:r>
      <w:proofErr w:type="spellEnd"/>
      <w:r>
        <w:t xml:space="preserve"> </w:t>
      </w:r>
      <w:proofErr w:type="spellStart"/>
      <w:r>
        <w:t>strategic</w:t>
      </w:r>
      <w:proofErr w:type="spellEnd"/>
      <w:r>
        <w:t xml:space="preserve"> </w:t>
      </w:r>
      <w:proofErr w:type="spellStart"/>
      <w:r>
        <w:t>partnerships</w:t>
      </w:r>
      <w:proofErr w:type="spellEnd"/>
      <w:r>
        <w:t xml:space="preserve"> </w:t>
      </w:r>
      <w:proofErr w:type="spellStart"/>
      <w:r>
        <w:t>within</w:t>
      </w:r>
      <w:proofErr w:type="spellEnd"/>
      <w:r>
        <w:t xml:space="preserve"> </w:t>
      </w:r>
      <w:proofErr w:type="spellStart"/>
      <w:r>
        <w:t>new</w:t>
      </w:r>
      <w:proofErr w:type="spellEnd"/>
      <w:r>
        <w:t xml:space="preserve"> </w:t>
      </w:r>
      <w:proofErr w:type="spellStart"/>
      <w:r>
        <w:t>or</w:t>
      </w:r>
      <w:proofErr w:type="spellEnd"/>
      <w:r>
        <w:t xml:space="preserve"> </w:t>
      </w:r>
      <w:proofErr w:type="spellStart"/>
      <w:r>
        <w:t>existing</w:t>
      </w:r>
      <w:proofErr w:type="spellEnd"/>
      <w:r>
        <w:t xml:space="preserve"> </w:t>
      </w:r>
      <w:proofErr w:type="spellStart"/>
      <w:r>
        <w:t>networks</w:t>
      </w:r>
      <w:proofErr w:type="spellEnd"/>
      <w:r>
        <w:t>.</w:t>
      </w:r>
    </w:p>
    <w:p w:rsidRPr="00BB2EAF" w:rsidR="000E4CB2" w:rsidP="000E4CB2" w:rsidRDefault="000E4CB2" w14:paraId="55C4317F" w14:textId="77777777"/>
    <w:p w:rsidR="000B4AD2" w:rsidP="000E4CB2" w:rsidRDefault="000E4CB2" w14:paraId="520ECE12" w14:textId="77777777">
      <w:proofErr w:type="spellStart"/>
      <w:r>
        <w:t>In</w:t>
      </w:r>
      <w:proofErr w:type="spellEnd"/>
      <w:r>
        <w:t xml:space="preserve"> </w:t>
      </w:r>
      <w:proofErr w:type="spellStart"/>
      <w:r>
        <w:rPr>
          <w:u w:val="single"/>
        </w:rPr>
        <w:t>terms</w:t>
      </w:r>
      <w:proofErr w:type="spellEnd"/>
      <w:r>
        <w:rPr>
          <w:u w:val="single"/>
        </w:rPr>
        <w:t xml:space="preserve"> </w:t>
      </w:r>
      <w:proofErr w:type="spellStart"/>
      <w:r>
        <w:rPr>
          <w:u w:val="single"/>
        </w:rPr>
        <w:t>of</w:t>
      </w:r>
      <w:proofErr w:type="spellEnd"/>
      <w:r>
        <w:rPr>
          <w:u w:val="single"/>
        </w:rPr>
        <w:t xml:space="preserve"> </w:t>
      </w:r>
      <w:proofErr w:type="spellStart"/>
      <w:r>
        <w:rPr>
          <w:u w:val="single"/>
        </w:rPr>
        <w:t>programme</w:t>
      </w:r>
      <w:proofErr w:type="spellEnd"/>
      <w:r>
        <w:rPr>
          <w:u w:val="single"/>
        </w:rPr>
        <w:t xml:space="preserve"> </w:t>
      </w:r>
      <w:proofErr w:type="spellStart"/>
      <w:r>
        <w:rPr>
          <w:u w:val="single"/>
        </w:rPr>
        <w:t>design</w:t>
      </w:r>
      <w:proofErr w:type="spellEnd"/>
      <w:r>
        <w:rPr>
          <w:u w:val="single"/>
        </w:rPr>
        <w:t>, H2020</w:t>
      </w:r>
      <w:r>
        <w:t xml:space="preserve"> (</w:t>
      </w:r>
      <w:proofErr w:type="spellStart"/>
      <w:r>
        <w:rPr>
          <w:b/>
        </w:rPr>
        <w:t>question</w:t>
      </w:r>
      <w:proofErr w:type="spellEnd"/>
      <w:r>
        <w:rPr>
          <w:b/>
        </w:rPr>
        <w:t xml:space="preserve"> 16</w:t>
      </w:r>
      <w:r>
        <w:t xml:space="preserve">) </w:t>
      </w:r>
      <w:proofErr w:type="spellStart"/>
      <w:r>
        <w:t>was</w:t>
      </w:r>
      <w:proofErr w:type="spellEnd"/>
      <w:r>
        <w:t xml:space="preserve"> </w:t>
      </w:r>
      <w:proofErr w:type="spellStart"/>
      <w:r>
        <w:t>considered</w:t>
      </w:r>
      <w:proofErr w:type="spellEnd"/>
      <w:r>
        <w:t xml:space="preserve"> </w:t>
      </w:r>
      <w:proofErr w:type="spellStart"/>
      <w:r>
        <w:t>adequate</w:t>
      </w:r>
      <w:proofErr w:type="spellEnd"/>
      <w:r>
        <w:t xml:space="preserve"> </w:t>
      </w:r>
      <w:proofErr w:type="spellStart"/>
      <w:r>
        <w:t>by</w:t>
      </w:r>
      <w:proofErr w:type="spellEnd"/>
      <w:r>
        <w:t xml:space="preserve"> 3 </w:t>
      </w:r>
      <w:proofErr w:type="spellStart"/>
      <w:r>
        <w:t>out</w:t>
      </w:r>
      <w:proofErr w:type="spellEnd"/>
      <w:r>
        <w:t xml:space="preserve"> </w:t>
      </w:r>
      <w:proofErr w:type="spellStart"/>
      <w:r>
        <w:t>of</w:t>
      </w:r>
      <w:proofErr w:type="spellEnd"/>
      <w:r>
        <w:t xml:space="preserve"> 4 </w:t>
      </w:r>
      <w:proofErr w:type="spellStart"/>
      <w:r>
        <w:t>respondents</w:t>
      </w:r>
      <w:proofErr w:type="spellEnd"/>
      <w:r>
        <w:t xml:space="preserve"> </w:t>
      </w:r>
      <w:proofErr w:type="spellStart"/>
      <w:r>
        <w:t>of</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This</w:t>
      </w:r>
      <w:proofErr w:type="spellEnd"/>
      <w:r>
        <w:t xml:space="preserve"> </w:t>
      </w:r>
      <w:proofErr w:type="spellStart"/>
      <w:r>
        <w:t>positive</w:t>
      </w:r>
      <w:proofErr w:type="spellEnd"/>
      <w:r>
        <w:t xml:space="preserve"> </w:t>
      </w:r>
      <w:proofErr w:type="spellStart"/>
      <w:r>
        <w:t>evaluation</w:t>
      </w:r>
      <w:proofErr w:type="spellEnd"/>
      <w:r>
        <w:t xml:space="preserve"> </w:t>
      </w:r>
      <w:proofErr w:type="spellStart"/>
      <w:r>
        <w:t>was</w:t>
      </w:r>
      <w:proofErr w:type="spellEnd"/>
      <w:r>
        <w:t xml:space="preserve"> </w:t>
      </w:r>
      <w:proofErr w:type="spellStart"/>
      <w:r>
        <w:t>seen</w:t>
      </w:r>
      <w:proofErr w:type="spellEnd"/>
      <w:r>
        <w:t xml:space="preserve"> </w:t>
      </w:r>
      <w:proofErr w:type="spellStart"/>
      <w:r>
        <w:t>across</w:t>
      </w:r>
      <w:proofErr w:type="spellEnd"/>
      <w:r>
        <w:t xml:space="preserve"> </w:t>
      </w:r>
      <w:proofErr w:type="spellStart"/>
      <w:r>
        <w:t>the</w:t>
      </w:r>
      <w:proofErr w:type="spellEnd"/>
      <w:r>
        <w:t xml:space="preserve"> </w:t>
      </w:r>
      <w:proofErr w:type="spellStart"/>
      <w:r>
        <w:t>sectors</w:t>
      </w:r>
      <w:proofErr w:type="spellEnd"/>
      <w:r>
        <w:t xml:space="preserve"> </w:t>
      </w:r>
      <w:proofErr w:type="spellStart"/>
      <w:r>
        <w:t>and</w:t>
      </w:r>
      <w:proofErr w:type="spellEnd"/>
      <w:r>
        <w:t xml:space="preserve"> </w:t>
      </w:r>
      <w:proofErr w:type="spellStart"/>
      <w:r>
        <w:t>the</w:t>
      </w:r>
      <w:proofErr w:type="spellEnd"/>
      <w:r>
        <w:t xml:space="preserve"> </w:t>
      </w:r>
      <w:proofErr w:type="spellStart"/>
      <w:r>
        <w:t>four</w:t>
      </w:r>
      <w:proofErr w:type="spellEnd"/>
      <w:r>
        <w:t xml:space="preserve"> </w:t>
      </w:r>
      <w:proofErr w:type="spellStart"/>
      <w:r>
        <w:t>countries</w:t>
      </w:r>
      <w:proofErr w:type="spellEnd"/>
      <w:r>
        <w:t>.</w:t>
      </w:r>
    </w:p>
    <w:p w:rsidRPr="00BB2EAF" w:rsidR="000E4CB2" w:rsidP="000E4CB2" w:rsidRDefault="000E4CB2" w14:paraId="705E933D" w14:textId="4A664FC3"/>
    <w:p w:rsidRPr="00BB2EAF" w:rsidR="000E4CB2" w:rsidP="000E4CB2" w:rsidRDefault="000E4CB2" w14:paraId="77437DA6" w14:textId="77777777">
      <w:pPr>
        <w:jc w:val="center"/>
      </w:pPr>
      <w:r>
        <w:rPr>
          <w:noProof/>
        </w:rPr>
        <w:drawing>
          <wp:inline distT="0" distB="0" distL="0" distR="0" wp14:anchorId="5240B008" wp14:editId="16ADFB53">
            <wp:extent cx="5626100" cy="2070100"/>
            <wp:effectExtent l="0" t="0" r="0" b="6350"/>
            <wp:docPr id="30" name="Chart 30">
              <a:extLst xmlns:a="http://schemas.openxmlformats.org/drawingml/2006/main">
                <a:ext uri="{FF2B5EF4-FFF2-40B4-BE49-F238E27FC236}">
                  <a16:creationId xmlns:a16="http://schemas.microsoft.com/office/drawing/2014/main" id="{60EEFA1B-4624-4782-8942-FA94A6E58F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BB2EAF" w:rsidR="000E4CB2" w:rsidP="000E4CB2" w:rsidRDefault="000E4CB2" w14:paraId="7338381F" w14:textId="77777777"/>
    <w:p w:rsidR="000B4AD2" w:rsidP="000E4CB2" w:rsidRDefault="000E4CB2" w14:paraId="4CFF8C3F" w14:textId="77777777">
      <w:proofErr w:type="spellStart"/>
      <w:r>
        <w:t>Nevertheless</w:t>
      </w:r>
      <w:proofErr w:type="spellEnd"/>
      <w:r>
        <w:t xml:space="preserve">, </w:t>
      </w:r>
      <w:proofErr w:type="spellStart"/>
      <w:r>
        <w:t>whereas</w:t>
      </w:r>
      <w:proofErr w:type="spellEnd"/>
      <w:r>
        <w:t xml:space="preserve"> </w:t>
      </w:r>
      <w:proofErr w:type="spellStart"/>
      <w:r>
        <w:t>the</w:t>
      </w:r>
      <w:proofErr w:type="spellEnd"/>
      <w:r>
        <w:t xml:space="preserve"> </w:t>
      </w:r>
      <w:proofErr w:type="spellStart"/>
      <w:r>
        <w:t>assessment</w:t>
      </w:r>
      <w:proofErr w:type="spellEnd"/>
      <w:r>
        <w:t xml:space="preserve"> </w:t>
      </w:r>
      <w:proofErr w:type="spellStart"/>
      <w:r>
        <w:t>was</w:t>
      </w:r>
      <w:proofErr w:type="spellEnd"/>
      <w:r>
        <w:t xml:space="preserve"> </w:t>
      </w:r>
      <w:proofErr w:type="spellStart"/>
      <w:r>
        <w:t>generally</w:t>
      </w:r>
      <w:proofErr w:type="spellEnd"/>
      <w:r>
        <w:t xml:space="preserve"> </w:t>
      </w:r>
      <w:proofErr w:type="spellStart"/>
      <w:r>
        <w:t>very</w:t>
      </w:r>
      <w:proofErr w:type="spellEnd"/>
      <w:r>
        <w:t xml:space="preserve"> </w:t>
      </w:r>
      <w:proofErr w:type="spellStart"/>
      <w:r>
        <w:t>positive</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and</w:t>
      </w:r>
      <w:proofErr w:type="spellEnd"/>
      <w:r>
        <w:t xml:space="preserve"> </w:t>
      </w:r>
      <w:proofErr w:type="spellStart"/>
      <w:r>
        <w:t>Latvia</w:t>
      </w:r>
      <w:proofErr w:type="spellEnd"/>
      <w:r>
        <w:t xml:space="preserve">, 5 </w:t>
      </w:r>
      <w:proofErr w:type="spellStart"/>
      <w:r>
        <w:t>out</w:t>
      </w:r>
      <w:proofErr w:type="spellEnd"/>
      <w:r>
        <w:t xml:space="preserve"> </w:t>
      </w:r>
      <w:proofErr w:type="spellStart"/>
      <w:r>
        <w:t>of</w:t>
      </w:r>
      <w:proofErr w:type="spellEnd"/>
      <w:r>
        <w:t xml:space="preserve"> 13 </w:t>
      </w:r>
      <w:proofErr w:type="spellStart"/>
      <w:r>
        <w:t>Croatian</w:t>
      </w:r>
      <w:proofErr w:type="spellEnd"/>
      <w:r>
        <w:t xml:space="preserve"> </w:t>
      </w:r>
      <w:proofErr w:type="spellStart"/>
      <w:r>
        <w:t>respondents</w:t>
      </w:r>
      <w:proofErr w:type="spellEnd"/>
      <w:r>
        <w:t xml:space="preserve"> </w:t>
      </w:r>
      <w:proofErr w:type="spellStart"/>
      <w:r>
        <w:t>found</w:t>
      </w:r>
      <w:proofErr w:type="spellEnd"/>
      <w:r>
        <w:t xml:space="preserve"> H2020 </w:t>
      </w:r>
      <w:proofErr w:type="spellStart"/>
      <w:r>
        <w:t>challenging</w:t>
      </w:r>
      <w:proofErr w:type="spellEnd"/>
      <w:r>
        <w:t xml:space="preserve"> </w:t>
      </w:r>
      <w:proofErr w:type="spellStart"/>
      <w:r>
        <w:t>or</w:t>
      </w:r>
      <w:proofErr w:type="spellEnd"/>
      <w:r>
        <w:t xml:space="preserve"> </w:t>
      </w:r>
      <w:proofErr w:type="spellStart"/>
      <w:r>
        <w:t>too</w:t>
      </w:r>
      <w:proofErr w:type="spellEnd"/>
      <w:r>
        <w:t xml:space="preserve"> </w:t>
      </w:r>
      <w:proofErr w:type="spellStart"/>
      <w:r>
        <w:t>complex</w:t>
      </w:r>
      <w:proofErr w:type="spellEnd"/>
      <w:r>
        <w:t xml:space="preserve">, </w:t>
      </w:r>
      <w:proofErr w:type="spellStart"/>
      <w:r>
        <w:t>and</w:t>
      </w:r>
      <w:proofErr w:type="spellEnd"/>
      <w:r>
        <w:t xml:space="preserve"> 3 </w:t>
      </w:r>
      <w:proofErr w:type="spellStart"/>
      <w:r>
        <w:t>of</w:t>
      </w:r>
      <w:proofErr w:type="spellEnd"/>
      <w:r>
        <w:t xml:space="preserve"> </w:t>
      </w:r>
      <w:proofErr w:type="spellStart"/>
      <w:r>
        <w:t>the</w:t>
      </w:r>
      <w:proofErr w:type="spellEnd"/>
      <w:r>
        <w:t xml:space="preserve"> 13 </w:t>
      </w:r>
      <w:proofErr w:type="spellStart"/>
      <w:r>
        <w:t>Portuguese</w:t>
      </w:r>
      <w:proofErr w:type="spellEnd"/>
      <w:r>
        <w:t xml:space="preserve"> </w:t>
      </w:r>
      <w:proofErr w:type="spellStart"/>
      <w:r>
        <w:t>respondents</w:t>
      </w:r>
      <w:proofErr w:type="spellEnd"/>
      <w:r>
        <w:t xml:space="preserve"> </w:t>
      </w:r>
      <w:proofErr w:type="spellStart"/>
      <w:r>
        <w:t>found</w:t>
      </w:r>
      <w:proofErr w:type="spellEnd"/>
      <w:r>
        <w:t xml:space="preserve"> </w:t>
      </w:r>
      <w:proofErr w:type="spellStart"/>
      <w:r>
        <w:t>it</w:t>
      </w:r>
      <w:proofErr w:type="spellEnd"/>
      <w:r>
        <w:t xml:space="preserve"> </w:t>
      </w:r>
      <w:proofErr w:type="spellStart"/>
      <w:r>
        <w:t>challenging</w:t>
      </w:r>
      <w:proofErr w:type="spellEnd"/>
      <w:r>
        <w:t xml:space="preserve">. </w:t>
      </w:r>
      <w:proofErr w:type="spellStart"/>
      <w:r>
        <w:t>As</w:t>
      </w:r>
      <w:proofErr w:type="spellEnd"/>
      <w:r>
        <w:t xml:space="preserve"> </w:t>
      </w:r>
      <w:proofErr w:type="spellStart"/>
      <w:r>
        <w:t>already</w:t>
      </w:r>
      <w:proofErr w:type="spellEnd"/>
      <w:r>
        <w:t xml:space="preserve"> </w:t>
      </w:r>
      <w:proofErr w:type="spellStart"/>
      <w:r>
        <w:t>described</w:t>
      </w:r>
      <w:proofErr w:type="spellEnd"/>
      <w:r>
        <w:t xml:space="preserve"> </w:t>
      </w:r>
      <w:proofErr w:type="spellStart"/>
      <w:r>
        <w:t>above</w:t>
      </w:r>
      <w:proofErr w:type="spellEnd"/>
      <w:r>
        <w:t xml:space="preserve"> </w:t>
      </w:r>
      <w:proofErr w:type="spellStart"/>
      <w:r>
        <w:t>in</w:t>
      </w:r>
      <w:proofErr w:type="spellEnd"/>
      <w:r>
        <w:t xml:space="preserve"> </w:t>
      </w:r>
      <w:proofErr w:type="spellStart"/>
      <w:r>
        <w:t>the</w:t>
      </w:r>
      <w:proofErr w:type="spellEnd"/>
      <w:r>
        <w:t xml:space="preserve"> </w:t>
      </w:r>
      <w:proofErr w:type="spellStart"/>
      <w:r>
        <w:t>analysis</w:t>
      </w:r>
      <w:proofErr w:type="spellEnd"/>
      <w:r>
        <w:t xml:space="preserve"> </w:t>
      </w:r>
      <w:proofErr w:type="spellStart"/>
      <w:r>
        <w:t>of</w:t>
      </w:r>
      <w:proofErr w:type="spellEnd"/>
      <w:r>
        <w:t xml:space="preserve"> </w:t>
      </w:r>
      <w:proofErr w:type="spellStart"/>
      <w:r>
        <w:t>the</w:t>
      </w:r>
      <w:proofErr w:type="spellEnd"/>
      <w:r>
        <w:t xml:space="preserve"> </w:t>
      </w:r>
      <w:proofErr w:type="spellStart"/>
      <w:r>
        <w:t>answers</w:t>
      </w:r>
      <w:proofErr w:type="spellEnd"/>
      <w:r>
        <w:t xml:space="preserve"> </w:t>
      </w:r>
      <w:proofErr w:type="spellStart"/>
      <w:r>
        <w:t>to</w:t>
      </w:r>
      <w:proofErr w:type="spellEnd"/>
      <w:r>
        <w:t xml:space="preserve"> </w:t>
      </w:r>
      <w:proofErr w:type="spellStart"/>
      <w:r>
        <w:t>question</w:t>
      </w:r>
      <w:proofErr w:type="spellEnd"/>
      <w:r>
        <w:t xml:space="preserve"> 14, </w:t>
      </w:r>
      <w:proofErr w:type="spellStart"/>
      <w:r>
        <w:t>the</w:t>
      </w:r>
      <w:proofErr w:type="spellEnd"/>
      <w:r>
        <w:t xml:space="preserve"> </w:t>
      </w:r>
      <w:proofErr w:type="spellStart"/>
      <w:r>
        <w:t>difficulties</w:t>
      </w:r>
      <w:proofErr w:type="spellEnd"/>
      <w:r>
        <w:t xml:space="preserve"> </w:t>
      </w:r>
      <w:proofErr w:type="spellStart"/>
      <w:r>
        <w:t>experienced</w:t>
      </w:r>
      <w:proofErr w:type="spellEnd"/>
      <w:r>
        <w:t xml:space="preserve"> </w:t>
      </w:r>
      <w:proofErr w:type="spellStart"/>
      <w:r>
        <w:t>by</w:t>
      </w:r>
      <w:proofErr w:type="spellEnd"/>
      <w:r>
        <w:t xml:space="preserve"> </w:t>
      </w:r>
      <w:proofErr w:type="spellStart"/>
      <w:r>
        <w:t>some</w:t>
      </w:r>
      <w:proofErr w:type="spellEnd"/>
      <w:r>
        <w:t xml:space="preserve"> </w:t>
      </w:r>
      <w:proofErr w:type="spellStart"/>
      <w:r>
        <w:t>stakeholders</w:t>
      </w:r>
      <w:proofErr w:type="spellEnd"/>
      <w:r>
        <w:t xml:space="preserve"> </w:t>
      </w:r>
      <w:proofErr w:type="spellStart"/>
      <w:r>
        <w:t>were</w:t>
      </w:r>
      <w:proofErr w:type="spellEnd"/>
      <w:r>
        <w:t xml:space="preserve"> </w:t>
      </w:r>
      <w:proofErr w:type="spellStart"/>
      <w:r>
        <w:t>felt</w:t>
      </w:r>
      <w:proofErr w:type="spellEnd"/>
      <w:r>
        <w:t xml:space="preserve"> </w:t>
      </w:r>
      <w:proofErr w:type="spellStart"/>
      <w:r>
        <w:t>mainly</w:t>
      </w:r>
      <w:proofErr w:type="spellEnd"/>
      <w:r>
        <w:t xml:space="preserve"> </w:t>
      </w:r>
      <w:proofErr w:type="spellStart"/>
      <w:r>
        <w:t>by</w:t>
      </w:r>
      <w:proofErr w:type="spellEnd"/>
      <w:r>
        <w:t xml:space="preserve"> </w:t>
      </w:r>
      <w:proofErr w:type="spellStart"/>
      <w:r>
        <w:t>smaller</w:t>
      </w:r>
      <w:proofErr w:type="spellEnd"/>
      <w:r>
        <w:t xml:space="preserve"> </w:t>
      </w:r>
      <w:proofErr w:type="spellStart"/>
      <w:r>
        <w:t>institutions</w:t>
      </w:r>
      <w:proofErr w:type="spellEnd"/>
      <w:r>
        <w:t xml:space="preserve"> </w:t>
      </w:r>
      <w:proofErr w:type="spellStart"/>
      <w:r>
        <w:t>or</w:t>
      </w:r>
      <w:proofErr w:type="spellEnd"/>
      <w:r>
        <w:t xml:space="preserve"> </w:t>
      </w:r>
      <w:proofErr w:type="spellStart"/>
      <w:r>
        <w:t>those</w:t>
      </w:r>
      <w:proofErr w:type="spellEnd"/>
      <w:r>
        <w:t xml:space="preserve"> </w:t>
      </w:r>
      <w:proofErr w:type="spellStart"/>
      <w:r>
        <w:t>with</w:t>
      </w:r>
      <w:proofErr w:type="spellEnd"/>
      <w:r>
        <w:t xml:space="preserve"> </w:t>
      </w:r>
      <w:proofErr w:type="spellStart"/>
      <w:r>
        <w:t>less</w:t>
      </w:r>
      <w:proofErr w:type="spellEnd"/>
      <w:r>
        <w:t xml:space="preserve"> </w:t>
      </w:r>
      <w:proofErr w:type="spellStart"/>
      <w:r>
        <w:t>experience</w:t>
      </w:r>
      <w:proofErr w:type="spellEnd"/>
      <w:r>
        <w:t xml:space="preserve"> </w:t>
      </w:r>
      <w:proofErr w:type="spellStart"/>
      <w:r>
        <w:t>and</w:t>
      </w:r>
      <w:proofErr w:type="spellEnd"/>
      <w:r>
        <w:t xml:space="preserve">, </w:t>
      </w:r>
      <w:proofErr w:type="spellStart"/>
      <w:r>
        <w:t>as</w:t>
      </w:r>
      <w:proofErr w:type="spellEnd"/>
      <w:r>
        <w:t xml:space="preserve"> </w:t>
      </w:r>
      <w:proofErr w:type="spellStart"/>
      <w:r>
        <w:t>mentioned</w:t>
      </w:r>
      <w:proofErr w:type="spellEnd"/>
      <w:r>
        <w:t xml:space="preserve"> </w:t>
      </w:r>
      <w:proofErr w:type="spellStart"/>
      <w:r>
        <w:t>by</w:t>
      </w:r>
      <w:proofErr w:type="spellEnd"/>
      <w:r>
        <w:t xml:space="preserve"> </w:t>
      </w:r>
      <w:proofErr w:type="spellStart"/>
      <w:r>
        <w:t>Dutch</w:t>
      </w:r>
      <w:proofErr w:type="spellEnd"/>
      <w:r>
        <w:t xml:space="preserve"> </w:t>
      </w:r>
      <w:proofErr w:type="spellStart"/>
      <w:r>
        <w:t>stakeholders</w:t>
      </w:r>
      <w:proofErr w:type="spellEnd"/>
      <w:r>
        <w:t xml:space="preserve">, </w:t>
      </w:r>
      <w:proofErr w:type="spellStart"/>
      <w:r>
        <w:t>by</w:t>
      </w:r>
      <w:proofErr w:type="spellEnd"/>
      <w:r>
        <w:t xml:space="preserve"> </w:t>
      </w:r>
      <w:proofErr w:type="spellStart"/>
      <w:r>
        <w:t>SMEs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even</w:t>
      </w:r>
      <w:proofErr w:type="spellEnd"/>
      <w:r>
        <w:t xml:space="preserve"> </w:t>
      </w:r>
      <w:proofErr w:type="spellStart"/>
      <w:r>
        <w:t>less</w:t>
      </w:r>
      <w:proofErr w:type="spellEnd"/>
      <w:r>
        <w:t xml:space="preserve"> </w:t>
      </w:r>
      <w:proofErr w:type="spellStart"/>
      <w:r>
        <w:t>familiar</w:t>
      </w:r>
      <w:proofErr w:type="spellEnd"/>
      <w:r>
        <w:t xml:space="preserve"> </w:t>
      </w:r>
      <w:proofErr w:type="spellStart"/>
      <w:r>
        <w:t>with</w:t>
      </w:r>
      <w:proofErr w:type="spellEnd"/>
      <w:r>
        <w:t xml:space="preserve"> </w:t>
      </w:r>
      <w:proofErr w:type="spellStart"/>
      <w:r>
        <w:t>the</w:t>
      </w:r>
      <w:proofErr w:type="spellEnd"/>
      <w:r>
        <w:t xml:space="preserve"> </w:t>
      </w:r>
      <w:proofErr w:type="spellStart"/>
      <w:r>
        <w:t>programme's</w:t>
      </w:r>
      <w:proofErr w:type="spellEnd"/>
      <w:r>
        <w:t xml:space="preserve"> </w:t>
      </w:r>
      <w:proofErr w:type="spellStart"/>
      <w:r>
        <w:t>procedures</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recognised</w:t>
      </w:r>
      <w:proofErr w:type="spellEnd"/>
      <w:r>
        <w:t xml:space="preserve">, </w:t>
      </w:r>
      <w:proofErr w:type="spellStart"/>
      <w:r>
        <w:t>though</w:t>
      </w:r>
      <w:proofErr w:type="spellEnd"/>
      <w:r>
        <w:t xml:space="preserve">, </w:t>
      </w:r>
      <w:proofErr w:type="spellStart"/>
      <w:r>
        <w:t>that</w:t>
      </w:r>
      <w:proofErr w:type="spellEnd"/>
      <w:r>
        <w:t xml:space="preserve"> </w:t>
      </w:r>
      <w:proofErr w:type="spellStart"/>
      <w:r>
        <w:t>the</w:t>
      </w:r>
      <w:proofErr w:type="spellEnd"/>
      <w:r>
        <w:t xml:space="preserve"> </w:t>
      </w:r>
      <w:proofErr w:type="spellStart"/>
      <w:r>
        <w:t>programme</w:t>
      </w:r>
      <w:proofErr w:type="spellEnd"/>
      <w:r>
        <w:t xml:space="preserve"> </w:t>
      </w:r>
      <w:proofErr w:type="spellStart"/>
      <w:r>
        <w:t>facilitated</w:t>
      </w:r>
      <w:proofErr w:type="spellEnd"/>
      <w:r>
        <w:t xml:space="preserve"> </w:t>
      </w:r>
      <w:proofErr w:type="spellStart"/>
      <w:r>
        <w:t>international</w:t>
      </w:r>
      <w:proofErr w:type="spellEnd"/>
      <w:r>
        <w:t xml:space="preserve"> </w:t>
      </w:r>
      <w:proofErr w:type="spellStart"/>
      <w:r>
        <w:t>cooperation</w:t>
      </w:r>
      <w:proofErr w:type="spellEnd"/>
      <w:r>
        <w:t xml:space="preserve">, </w:t>
      </w:r>
      <w:proofErr w:type="spellStart"/>
      <w:r>
        <w:t>which</w:t>
      </w:r>
      <w:proofErr w:type="spellEnd"/>
      <w:r>
        <w:t xml:space="preserve"> </w:t>
      </w:r>
      <w:proofErr w:type="spellStart"/>
      <w:r>
        <w:t>was</w:t>
      </w:r>
      <w:proofErr w:type="spellEnd"/>
      <w:r>
        <w:t xml:space="preserve"> </w:t>
      </w:r>
      <w:proofErr w:type="spellStart"/>
      <w:r>
        <w:t>becoming</w:t>
      </w:r>
      <w:proofErr w:type="spellEnd"/>
      <w:r>
        <w:t xml:space="preserve"> </w:t>
      </w:r>
      <w:proofErr w:type="spellStart"/>
      <w:r>
        <w:t>increasingly</w:t>
      </w:r>
      <w:proofErr w:type="spellEnd"/>
      <w:r>
        <w:t xml:space="preserve"> </w:t>
      </w:r>
      <w:proofErr w:type="spellStart"/>
      <w:r>
        <w:t>complex</w:t>
      </w:r>
      <w:proofErr w:type="spellEnd"/>
      <w:r>
        <w:t xml:space="preserve"> </w:t>
      </w:r>
      <w:proofErr w:type="spellStart"/>
      <w:r>
        <w:t>and</w:t>
      </w:r>
      <w:proofErr w:type="spellEnd"/>
      <w:r>
        <w:t xml:space="preserve"> </w:t>
      </w:r>
      <w:proofErr w:type="spellStart"/>
      <w:r>
        <w:t>could</w:t>
      </w:r>
      <w:proofErr w:type="spellEnd"/>
      <w:r>
        <w:t xml:space="preserve"> </w:t>
      </w:r>
      <w:proofErr w:type="spellStart"/>
      <w:r>
        <w:t>not</w:t>
      </w:r>
      <w:proofErr w:type="spellEnd"/>
      <w:r>
        <w:t xml:space="preserve"> </w:t>
      </w:r>
      <w:proofErr w:type="spellStart"/>
      <w:r>
        <w:t>be</w:t>
      </w:r>
      <w:proofErr w:type="spellEnd"/>
      <w:r>
        <w:t xml:space="preserve"> </w:t>
      </w:r>
      <w:proofErr w:type="spellStart"/>
      <w:r>
        <w:t>done</w:t>
      </w:r>
      <w:proofErr w:type="spellEnd"/>
      <w:r>
        <w:t xml:space="preserve"> </w:t>
      </w:r>
      <w:proofErr w:type="spellStart"/>
      <w:r>
        <w:t>by</w:t>
      </w:r>
      <w:proofErr w:type="spellEnd"/>
      <w:r>
        <w:t xml:space="preserve"> </w:t>
      </w:r>
      <w:proofErr w:type="spellStart"/>
      <w:r>
        <w:t>one</w:t>
      </w:r>
      <w:proofErr w:type="spellEnd"/>
      <w:r>
        <w:t xml:space="preserve"> </w:t>
      </w:r>
      <w:proofErr w:type="spellStart"/>
      <w:r>
        <w:t>university</w:t>
      </w:r>
      <w:proofErr w:type="spellEnd"/>
      <w:r>
        <w:t xml:space="preserve"> </w:t>
      </w:r>
      <w:proofErr w:type="spellStart"/>
      <w:r>
        <w:t>alone</w:t>
      </w:r>
      <w:proofErr w:type="spellEnd"/>
      <w:r>
        <w:t>.</w:t>
      </w:r>
    </w:p>
    <w:p w:rsidRPr="00BB2EAF" w:rsidR="000E4CB2" w:rsidP="000E4CB2" w:rsidRDefault="000E4CB2" w14:paraId="4D7C2741" w14:textId="1D046767"/>
    <w:p w:rsidRPr="00BB2EAF" w:rsidR="000E4CB2" w:rsidP="000E4CB2" w:rsidRDefault="000E4CB2" w14:paraId="2EFAD5DC" w14:textId="77777777">
      <w:proofErr w:type="spellStart"/>
      <w:r>
        <w:t>One</w:t>
      </w:r>
      <w:proofErr w:type="spellEnd"/>
      <w:r>
        <w:t xml:space="preserve"> </w:t>
      </w:r>
      <w:proofErr w:type="spellStart"/>
      <w:r>
        <w:t>Portuguese</w:t>
      </w:r>
      <w:proofErr w:type="spellEnd"/>
      <w:r>
        <w:t xml:space="preserve"> </w:t>
      </w:r>
      <w:proofErr w:type="spellStart"/>
      <w:r>
        <w:t>participant</w:t>
      </w:r>
      <w:proofErr w:type="spellEnd"/>
      <w:r>
        <w:t xml:space="preserve"> </w:t>
      </w:r>
      <w:proofErr w:type="spellStart"/>
      <w:r>
        <w:t>recommended</w:t>
      </w:r>
      <w:proofErr w:type="spellEnd"/>
      <w:r>
        <w:t xml:space="preserve"> </w:t>
      </w:r>
      <w:proofErr w:type="spellStart"/>
      <w:r>
        <w:t>making</w:t>
      </w:r>
      <w:proofErr w:type="spellEnd"/>
      <w:r>
        <w:t xml:space="preserve"> </w:t>
      </w:r>
      <w:proofErr w:type="spellStart"/>
      <w:r>
        <w:t>the</w:t>
      </w:r>
      <w:proofErr w:type="spellEnd"/>
      <w:r>
        <w:t xml:space="preserve"> </w:t>
      </w:r>
      <w:proofErr w:type="spellStart"/>
      <w:r>
        <w:t>Horizon</w:t>
      </w:r>
      <w:proofErr w:type="spellEnd"/>
      <w:r>
        <w:t xml:space="preserve"> </w:t>
      </w:r>
      <w:proofErr w:type="spellStart"/>
      <w:r>
        <w:t>programme</w:t>
      </w:r>
      <w:proofErr w:type="spellEnd"/>
      <w:r>
        <w:t xml:space="preserve"> </w:t>
      </w:r>
      <w:proofErr w:type="spellStart"/>
      <w:r>
        <w:t>more</w:t>
      </w:r>
      <w:proofErr w:type="spellEnd"/>
      <w:r>
        <w:t xml:space="preserve"> </w:t>
      </w:r>
      <w:proofErr w:type="spellStart"/>
      <w:r>
        <w:t>focused</w:t>
      </w:r>
      <w:proofErr w:type="spellEnd"/>
      <w:r>
        <w:t xml:space="preserve"> </w:t>
      </w:r>
      <w:proofErr w:type="spellStart"/>
      <w:r>
        <w:t>and</w:t>
      </w:r>
      <w:proofErr w:type="spellEnd"/>
      <w:r>
        <w:t xml:space="preserve"> </w:t>
      </w:r>
      <w:proofErr w:type="spellStart"/>
      <w:r>
        <w:t>not</w:t>
      </w:r>
      <w:proofErr w:type="spellEnd"/>
      <w:r>
        <w:t xml:space="preserve"> </w:t>
      </w:r>
      <w:proofErr w:type="spellStart"/>
      <w:r>
        <w:t>using</w:t>
      </w:r>
      <w:proofErr w:type="spellEnd"/>
      <w:r>
        <w:t xml:space="preserve"> </w:t>
      </w:r>
      <w:proofErr w:type="spellStart"/>
      <w:r>
        <w:t>its</w:t>
      </w:r>
      <w:proofErr w:type="spellEnd"/>
      <w:r>
        <w:t xml:space="preserve"> </w:t>
      </w:r>
      <w:proofErr w:type="spellStart"/>
      <w:r>
        <w:t>budget</w:t>
      </w:r>
      <w:proofErr w:type="spellEnd"/>
      <w:r>
        <w:t xml:space="preserve"> </w:t>
      </w:r>
      <w:proofErr w:type="spellStart"/>
      <w:r>
        <w:t>across</w:t>
      </w:r>
      <w:proofErr w:type="spellEnd"/>
      <w:r>
        <w:t xml:space="preserve"> </w:t>
      </w:r>
      <w:proofErr w:type="spellStart"/>
      <w:r>
        <w:t>individual</w:t>
      </w:r>
      <w:proofErr w:type="spellEnd"/>
      <w:r>
        <w:t xml:space="preserve"> </w:t>
      </w:r>
      <w:proofErr w:type="spellStart"/>
      <w:r>
        <w:t>programmes</w:t>
      </w:r>
      <w:proofErr w:type="spellEnd"/>
      <w:r>
        <w:t xml:space="preserve">, </w:t>
      </w:r>
      <w:proofErr w:type="spellStart"/>
      <w:r>
        <w:t>as</w:t>
      </w:r>
      <w:proofErr w:type="spellEnd"/>
      <w:r>
        <w:t xml:space="preserve"> </w:t>
      </w:r>
      <w:proofErr w:type="spellStart"/>
      <w:r>
        <w:t>there</w:t>
      </w:r>
      <w:proofErr w:type="spellEnd"/>
      <w:r>
        <w:t xml:space="preserve"> </w:t>
      </w:r>
      <w:proofErr w:type="spellStart"/>
      <w:r>
        <w:t>were</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for</w:t>
      </w:r>
      <w:proofErr w:type="spellEnd"/>
      <w:r>
        <w:t xml:space="preserve"> </w:t>
      </w:r>
      <w:proofErr w:type="spellStart"/>
      <w:r>
        <w:t>that</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recommended</w:t>
      </w:r>
      <w:proofErr w:type="spellEnd"/>
      <w:r>
        <w:t xml:space="preserve"> </w:t>
      </w:r>
      <w:proofErr w:type="spellStart"/>
      <w:r>
        <w:t>focusing</w:t>
      </w:r>
      <w:proofErr w:type="spellEnd"/>
      <w:r>
        <w:t xml:space="preserve"> </w:t>
      </w:r>
      <w:proofErr w:type="spellStart"/>
      <w:r>
        <w:t>on</w:t>
      </w:r>
      <w:proofErr w:type="spellEnd"/>
      <w:r>
        <w:t xml:space="preserve"> </w:t>
      </w:r>
      <w:proofErr w:type="spellStart"/>
      <w:r>
        <w:t>major</w:t>
      </w:r>
      <w:proofErr w:type="spellEnd"/>
      <w:r>
        <w:t xml:space="preserve"> </w:t>
      </w:r>
      <w:proofErr w:type="spellStart"/>
      <w:r>
        <w:t>challenges</w:t>
      </w:r>
      <w:proofErr w:type="spellEnd"/>
      <w:r>
        <w:t xml:space="preserve"> </w:t>
      </w:r>
      <w:proofErr w:type="spellStart"/>
      <w:r>
        <w:t>in</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on</w:t>
      </w:r>
      <w:proofErr w:type="spellEnd"/>
      <w:r>
        <w:t xml:space="preserve"> </w:t>
      </w:r>
      <w:proofErr w:type="spellStart"/>
      <w:r>
        <w:t>tools</w:t>
      </w:r>
      <w:proofErr w:type="spellEnd"/>
      <w:r>
        <w:t xml:space="preserve"> </w:t>
      </w:r>
      <w:proofErr w:type="spellStart"/>
      <w:r>
        <w:t>that</w:t>
      </w:r>
      <w:proofErr w:type="spellEnd"/>
      <w:r>
        <w:t xml:space="preserve"> </w:t>
      </w:r>
      <w:proofErr w:type="spellStart"/>
      <w:r>
        <w:t>were</w:t>
      </w:r>
      <w:proofErr w:type="spellEnd"/>
      <w:r>
        <w:t xml:space="preserve"> </w:t>
      </w:r>
      <w:proofErr w:type="spellStart"/>
      <w:r>
        <w:t>already</w:t>
      </w:r>
      <w:proofErr w:type="spellEnd"/>
      <w:r>
        <w:t xml:space="preserve"> </w:t>
      </w:r>
      <w:proofErr w:type="spellStart"/>
      <w:r>
        <w:t>known</w:t>
      </w:r>
      <w:proofErr w:type="spellEnd"/>
      <w:r>
        <w:t xml:space="preserve"> </w:t>
      </w:r>
      <w:proofErr w:type="spellStart"/>
      <w:r>
        <w:t>and</w:t>
      </w:r>
      <w:proofErr w:type="spellEnd"/>
      <w:r>
        <w:t xml:space="preserve"> </w:t>
      </w:r>
      <w:proofErr w:type="spellStart"/>
      <w:r>
        <w:t>proven</w:t>
      </w:r>
      <w:proofErr w:type="spellEnd"/>
      <w:r>
        <w:t xml:space="preserve">, </w:t>
      </w:r>
      <w:proofErr w:type="spellStart"/>
      <w:r>
        <w:t>like</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Research</w:t>
      </w:r>
      <w:proofErr w:type="spellEnd"/>
      <w:r>
        <w:t xml:space="preserve"> </w:t>
      </w:r>
      <w:proofErr w:type="spellStart"/>
      <w:r>
        <w:t>Council</w:t>
      </w:r>
      <w:proofErr w:type="spellEnd"/>
      <w:r>
        <w:t xml:space="preserve">. </w:t>
      </w:r>
      <w:proofErr w:type="spellStart"/>
      <w:r>
        <w:t>They</w:t>
      </w:r>
      <w:proofErr w:type="spellEnd"/>
      <w:r>
        <w:t xml:space="preserve"> </w:t>
      </w:r>
      <w:proofErr w:type="spellStart"/>
      <w:r>
        <w:t>said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w:t>
      </w:r>
      <w:proofErr w:type="spellStart"/>
      <w:r>
        <w:t>no</w:t>
      </w:r>
      <w:proofErr w:type="spellEnd"/>
      <w:r>
        <w:t xml:space="preserve"> </w:t>
      </w:r>
      <w:proofErr w:type="spellStart"/>
      <w:r>
        <w:t>need</w:t>
      </w:r>
      <w:proofErr w:type="spellEnd"/>
      <w:r>
        <w:t xml:space="preserve"> </w:t>
      </w:r>
      <w:proofErr w:type="spellStart"/>
      <w:r>
        <w:t>to</w:t>
      </w:r>
      <w:proofErr w:type="spellEnd"/>
      <w:r>
        <w:t xml:space="preserve"> </w:t>
      </w:r>
      <w:proofErr w:type="spellStart"/>
      <w:r>
        <w:t>reinvent</w:t>
      </w:r>
      <w:proofErr w:type="spellEnd"/>
      <w:r>
        <w:t xml:space="preserve"> </w:t>
      </w:r>
      <w:proofErr w:type="spellStart"/>
      <w:r>
        <w:t>the</w:t>
      </w:r>
      <w:proofErr w:type="spellEnd"/>
      <w:r>
        <w:t xml:space="preserve"> </w:t>
      </w:r>
      <w:proofErr w:type="spellStart"/>
      <w:r>
        <w:t>wheel</w:t>
      </w:r>
      <w:proofErr w:type="spellEnd"/>
      <w:r>
        <w:t xml:space="preserve"> </w:t>
      </w:r>
      <w:proofErr w:type="spellStart"/>
      <w:r>
        <w:t>with</w:t>
      </w:r>
      <w:proofErr w:type="spellEnd"/>
      <w:r>
        <w:t xml:space="preserve"> </w:t>
      </w:r>
      <w:proofErr w:type="spellStart"/>
      <w:r>
        <w:t>every</w:t>
      </w:r>
      <w:proofErr w:type="spellEnd"/>
      <w:r>
        <w:t xml:space="preserve"> </w:t>
      </w:r>
      <w:proofErr w:type="spellStart"/>
      <w:r>
        <w:t>new</w:t>
      </w:r>
      <w:proofErr w:type="spellEnd"/>
      <w:r>
        <w:t xml:space="preserve"> </w:t>
      </w:r>
      <w:proofErr w:type="spellStart"/>
      <w:r>
        <w:t>framework</w:t>
      </w:r>
      <w:proofErr w:type="spellEnd"/>
      <w:r>
        <w:t xml:space="preserve"> </w:t>
      </w:r>
      <w:proofErr w:type="spellStart"/>
      <w:r>
        <w:t>programme</w:t>
      </w:r>
      <w:proofErr w:type="spellEnd"/>
      <w:r>
        <w:t xml:space="preserve"> </w:t>
      </w:r>
      <w:proofErr w:type="spellStart"/>
      <w:r>
        <w:t>and</w:t>
      </w:r>
      <w:proofErr w:type="spellEnd"/>
      <w:r>
        <w:t xml:space="preserve"> </w:t>
      </w:r>
      <w:proofErr w:type="spellStart"/>
      <w:r>
        <w:t>that</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should</w:t>
      </w:r>
      <w:proofErr w:type="spellEnd"/>
      <w:r>
        <w:t xml:space="preserve"> </w:t>
      </w:r>
      <w:proofErr w:type="spellStart"/>
      <w:r>
        <w:t>stick</w:t>
      </w:r>
      <w:proofErr w:type="spellEnd"/>
      <w:r>
        <w:t xml:space="preserve"> </w:t>
      </w:r>
      <w:proofErr w:type="spellStart"/>
      <w:r>
        <w:t>with</w:t>
      </w:r>
      <w:proofErr w:type="spellEnd"/>
      <w:r>
        <w:t xml:space="preserve"> </w:t>
      </w:r>
      <w:proofErr w:type="spellStart"/>
      <w:r>
        <w:t>what</w:t>
      </w:r>
      <w:proofErr w:type="spellEnd"/>
      <w:r>
        <w:t xml:space="preserve"> </w:t>
      </w:r>
      <w:proofErr w:type="spellStart"/>
      <w:r>
        <w:t>was</w:t>
      </w:r>
      <w:proofErr w:type="spellEnd"/>
      <w:r>
        <w:t xml:space="preserve"> </w:t>
      </w:r>
      <w:proofErr w:type="spellStart"/>
      <w:r>
        <w:lastRenderedPageBreak/>
        <w:t>going</w:t>
      </w:r>
      <w:proofErr w:type="spellEnd"/>
      <w:r>
        <w:t xml:space="preserve"> </w:t>
      </w:r>
      <w:proofErr w:type="spellStart"/>
      <w:r>
        <w:t>well</w:t>
      </w:r>
      <w:proofErr w:type="spellEnd"/>
      <w:r>
        <w:t xml:space="preserve"> </w:t>
      </w:r>
      <w:proofErr w:type="spellStart"/>
      <w:r>
        <w:t>and</w:t>
      </w:r>
      <w:proofErr w:type="spellEnd"/>
      <w:r>
        <w:t xml:space="preserve"> </w:t>
      </w:r>
      <w:proofErr w:type="spellStart"/>
      <w:r>
        <w:t>replicate</w:t>
      </w:r>
      <w:proofErr w:type="spellEnd"/>
      <w:r>
        <w:t xml:space="preserve"> </w:t>
      </w:r>
      <w:proofErr w:type="spellStart"/>
      <w:r>
        <w:t>that</w:t>
      </w:r>
      <w:proofErr w:type="spellEnd"/>
      <w:r>
        <w:t xml:space="preserve">. </w:t>
      </w:r>
      <w:proofErr w:type="spellStart"/>
      <w:r>
        <w:t>It</w:t>
      </w:r>
      <w:proofErr w:type="spellEnd"/>
      <w:r>
        <w:t xml:space="preserve"> </w:t>
      </w:r>
      <w:proofErr w:type="spellStart"/>
      <w:r>
        <w:t>should</w:t>
      </w:r>
      <w:proofErr w:type="spellEnd"/>
      <w:r>
        <w:t xml:space="preserve"> </w:t>
      </w:r>
      <w:proofErr w:type="spellStart"/>
      <w:r>
        <w:t>be</w:t>
      </w:r>
      <w:proofErr w:type="spellEnd"/>
      <w:r>
        <w:t xml:space="preserve"> </w:t>
      </w:r>
      <w:proofErr w:type="spellStart"/>
      <w:r>
        <w:t>kept</w:t>
      </w:r>
      <w:proofErr w:type="spellEnd"/>
      <w:r>
        <w:t xml:space="preserve"> </w:t>
      </w:r>
      <w:proofErr w:type="spellStart"/>
      <w:r>
        <w:t>in</w:t>
      </w:r>
      <w:proofErr w:type="spellEnd"/>
      <w:r>
        <w:t xml:space="preserve"> </w:t>
      </w:r>
      <w:proofErr w:type="spellStart"/>
      <w:r>
        <w:t>mind</w:t>
      </w:r>
      <w:proofErr w:type="spellEnd"/>
      <w:r>
        <w:t xml:space="preserve"> </w:t>
      </w:r>
      <w:proofErr w:type="spellStart"/>
      <w:r>
        <w:t>that</w:t>
      </w:r>
      <w:proofErr w:type="spellEnd"/>
      <w:r>
        <w:t xml:space="preserve">, </w:t>
      </w:r>
      <w:proofErr w:type="spellStart"/>
      <w:r>
        <w:t>even</w:t>
      </w:r>
      <w:proofErr w:type="spellEnd"/>
      <w:r>
        <w:t xml:space="preserve"> </w:t>
      </w:r>
      <w:proofErr w:type="spellStart"/>
      <w:r>
        <w:t>if</w:t>
      </w:r>
      <w:proofErr w:type="spellEnd"/>
      <w:r>
        <w:t xml:space="preserve"> a </w:t>
      </w:r>
      <w:proofErr w:type="spellStart"/>
      <w:r>
        <w:t>small</w:t>
      </w:r>
      <w:proofErr w:type="spellEnd"/>
      <w:r>
        <w:t xml:space="preserve"> </w:t>
      </w:r>
      <w:proofErr w:type="spellStart"/>
      <w:r>
        <w:t>change</w:t>
      </w:r>
      <w:proofErr w:type="spellEnd"/>
      <w:r>
        <w:t xml:space="preserve"> </w:t>
      </w:r>
      <w:proofErr w:type="spellStart"/>
      <w:r>
        <w:t>was</w:t>
      </w:r>
      <w:proofErr w:type="spellEnd"/>
      <w:r>
        <w:t xml:space="preserve"> </w:t>
      </w:r>
      <w:proofErr w:type="spellStart"/>
      <w:r>
        <w:t>made</w:t>
      </w:r>
      <w:proofErr w:type="spellEnd"/>
      <w:r>
        <w:t xml:space="preserve">, </w:t>
      </w:r>
      <w:proofErr w:type="spellStart"/>
      <w:r>
        <w:t>it</w:t>
      </w:r>
      <w:proofErr w:type="spellEnd"/>
      <w:r>
        <w:t xml:space="preserve"> </w:t>
      </w:r>
      <w:proofErr w:type="spellStart"/>
      <w:r>
        <w:t>would</w:t>
      </w:r>
      <w:proofErr w:type="spellEnd"/>
      <w:r>
        <w:t xml:space="preserve"> </w:t>
      </w:r>
      <w:proofErr w:type="spellStart"/>
      <w:r>
        <w:t>have</w:t>
      </w:r>
      <w:proofErr w:type="spellEnd"/>
      <w:r>
        <w:t xml:space="preserve"> </w:t>
      </w:r>
      <w:proofErr w:type="spellStart"/>
      <w:r>
        <w:t>huge</w:t>
      </w:r>
      <w:proofErr w:type="spellEnd"/>
      <w:r>
        <w:t xml:space="preserve"> </w:t>
      </w:r>
      <w:proofErr w:type="spellStart"/>
      <w:r>
        <w:t>repercussions</w:t>
      </w:r>
      <w:proofErr w:type="spellEnd"/>
      <w:r>
        <w:t xml:space="preserve"> </w:t>
      </w:r>
      <w:proofErr w:type="spellStart"/>
      <w:r>
        <w:t>across</w:t>
      </w:r>
      <w:proofErr w:type="spellEnd"/>
      <w:r>
        <w:t xml:space="preserve"> </w:t>
      </w:r>
      <w:proofErr w:type="spellStart"/>
      <w:r>
        <w:t>the</w:t>
      </w:r>
      <w:proofErr w:type="spellEnd"/>
      <w:r>
        <w:t xml:space="preserve"> </w:t>
      </w:r>
      <w:proofErr w:type="spellStart"/>
      <w:r>
        <w:t>industry</w:t>
      </w:r>
      <w:proofErr w:type="spellEnd"/>
      <w:r>
        <w:t>.</w:t>
      </w:r>
    </w:p>
    <w:p w:rsidRPr="00BB2EAF" w:rsidR="000E4CB2" w:rsidP="000E4CB2" w:rsidRDefault="000E4CB2" w14:paraId="67EB2C51" w14:textId="77777777"/>
    <w:p w:rsidRPr="00BB2EAF" w:rsidR="000E4CB2" w:rsidP="000E4CB2" w:rsidRDefault="000E4CB2" w14:paraId="440FFFA2" w14:textId="77777777">
      <w:proofErr w:type="spellStart"/>
      <w:r>
        <w:t>For</w:t>
      </w:r>
      <w:proofErr w:type="spellEnd"/>
      <w:r>
        <w:t xml:space="preserve"> </w:t>
      </w:r>
      <w:proofErr w:type="spellStart"/>
      <w:r>
        <w:t>more</w:t>
      </w:r>
      <w:proofErr w:type="spellEnd"/>
      <w:r>
        <w:t xml:space="preserve"> </w:t>
      </w:r>
      <w:proofErr w:type="spellStart"/>
      <w:r>
        <w:t>than</w:t>
      </w:r>
      <w:proofErr w:type="spellEnd"/>
      <w:r>
        <w:t xml:space="preserve"> 7 </w:t>
      </w:r>
      <w:proofErr w:type="spellStart"/>
      <w:r>
        <w:t>out</w:t>
      </w:r>
      <w:proofErr w:type="spellEnd"/>
      <w:r>
        <w:t xml:space="preserve"> </w:t>
      </w:r>
      <w:proofErr w:type="spellStart"/>
      <w:r>
        <w:t>of</w:t>
      </w:r>
      <w:proofErr w:type="spellEnd"/>
      <w:r>
        <w:t xml:space="preserve"> 10 </w:t>
      </w:r>
      <w:proofErr w:type="spellStart"/>
      <w:r>
        <w:t>respondents</w:t>
      </w:r>
      <w:proofErr w:type="spellEnd"/>
      <w:r>
        <w:t xml:space="preserve"> </w:t>
      </w:r>
      <w:proofErr w:type="spellStart"/>
      <w:r>
        <w:t>to</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rPr>
          <w:u w:val="single"/>
        </w:rPr>
        <w:t>access</w:t>
      </w:r>
      <w:proofErr w:type="spellEnd"/>
      <w:r>
        <w:rPr>
          <w:u w:val="single"/>
        </w:rPr>
        <w:t xml:space="preserve"> </w:t>
      </w:r>
      <w:proofErr w:type="spellStart"/>
      <w:r>
        <w:rPr>
          <w:u w:val="single"/>
        </w:rPr>
        <w:t>to</w:t>
      </w:r>
      <w:proofErr w:type="spellEnd"/>
      <w:r>
        <w:rPr>
          <w:u w:val="single"/>
        </w:rPr>
        <w:t xml:space="preserve"> </w:t>
      </w:r>
      <w:proofErr w:type="spellStart"/>
      <w:r>
        <w:rPr>
          <w:u w:val="single"/>
        </w:rPr>
        <w:t>financial</w:t>
      </w:r>
      <w:proofErr w:type="spellEnd"/>
      <w:r>
        <w:rPr>
          <w:u w:val="single"/>
        </w:rPr>
        <w:t xml:space="preserve"> </w:t>
      </w:r>
      <w:proofErr w:type="spellStart"/>
      <w:r>
        <w:rPr>
          <w:u w:val="single"/>
        </w:rPr>
        <w:t>resources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technical</w:t>
      </w:r>
      <w:proofErr w:type="spellEnd"/>
      <w:r>
        <w:rPr>
          <w:u w:val="single"/>
        </w:rPr>
        <w:t xml:space="preserve"> </w:t>
      </w:r>
      <w:proofErr w:type="spellStart"/>
      <w:r>
        <w:rPr>
          <w:u w:val="single"/>
        </w:rPr>
        <w:t>assistance</w:t>
      </w:r>
      <w:proofErr w:type="spellEnd"/>
      <w:r>
        <w:rPr>
          <w:u w:val="single"/>
        </w:rPr>
        <w:t xml:space="preserve">, </w:t>
      </w:r>
      <w:proofErr w:type="spellStart"/>
      <w:r>
        <w:rPr>
          <w:u w:val="single"/>
        </w:rPr>
        <w:t>and</w:t>
      </w:r>
      <w:proofErr w:type="spellEnd"/>
      <w:r>
        <w:rPr>
          <w:u w:val="single"/>
        </w:rPr>
        <w:t xml:space="preserve"> </w:t>
      </w:r>
      <w:proofErr w:type="spellStart"/>
      <w:r>
        <w:rPr>
          <w:u w:val="single"/>
        </w:rPr>
        <w:t>to</w:t>
      </w:r>
      <w:proofErr w:type="spellEnd"/>
      <w:r>
        <w:rPr>
          <w:u w:val="single"/>
        </w:rPr>
        <w:t xml:space="preserve"> </w:t>
      </w:r>
      <w:proofErr w:type="spellStart"/>
      <w:r>
        <w:rPr>
          <w:u w:val="single"/>
        </w:rPr>
        <w:t>the</w:t>
      </w:r>
      <w:proofErr w:type="spellEnd"/>
      <w:r>
        <w:rPr>
          <w:u w:val="single"/>
        </w:rPr>
        <w:t xml:space="preserve"> </w:t>
      </w:r>
      <w:proofErr w:type="spellStart"/>
      <w:r>
        <w:rPr>
          <w:u w:val="single"/>
        </w:rPr>
        <w:t>financial</w:t>
      </w:r>
      <w:proofErr w:type="spellEnd"/>
      <w:r>
        <w:rPr>
          <w:u w:val="single"/>
        </w:rPr>
        <w:t xml:space="preserve"> </w:t>
      </w:r>
      <w:proofErr w:type="spellStart"/>
      <w:r>
        <w:rPr>
          <w:u w:val="single"/>
        </w:rPr>
        <w:t>programmes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instruments</w:t>
      </w:r>
      <w:proofErr w:type="spellEnd"/>
      <w:r>
        <w:rPr>
          <w:u w:val="single"/>
        </w:rPr>
        <w:t xml:space="preserve"> </w:t>
      </w:r>
      <w:proofErr w:type="spellStart"/>
      <w:r>
        <w:rPr>
          <w:u w:val="single"/>
        </w:rPr>
        <w:t>available</w:t>
      </w:r>
      <w:proofErr w:type="spellEnd"/>
      <w:r>
        <w:rPr>
          <w:u w:val="single"/>
        </w:rPr>
        <w:t xml:space="preserve">, </w:t>
      </w:r>
      <w:proofErr w:type="spellStart"/>
      <w:r>
        <w:rPr>
          <w:u w:val="single"/>
        </w:rPr>
        <w:t>should</w:t>
      </w:r>
      <w:proofErr w:type="spellEnd"/>
      <w:r>
        <w:rPr>
          <w:u w:val="single"/>
        </w:rPr>
        <w:t xml:space="preserve"> </w:t>
      </w:r>
      <w:proofErr w:type="spellStart"/>
      <w:r>
        <w:rPr>
          <w:u w:val="single"/>
        </w:rPr>
        <w:t>be</w:t>
      </w:r>
      <w:proofErr w:type="spellEnd"/>
      <w:r>
        <w:rPr>
          <w:u w:val="single"/>
        </w:rPr>
        <w:t xml:space="preserve"> </w:t>
      </w:r>
      <w:proofErr w:type="spellStart"/>
      <w:r>
        <w:rPr>
          <w:u w:val="single"/>
        </w:rPr>
        <w:t>simplified</w:t>
      </w:r>
      <w:proofErr w:type="spellEnd"/>
      <w:r>
        <w:t xml:space="preserve"> (</w:t>
      </w:r>
      <w:proofErr w:type="spellStart"/>
      <w:r>
        <w:rPr>
          <w:b/>
        </w:rPr>
        <w:t>question</w:t>
      </w:r>
      <w:proofErr w:type="spellEnd"/>
      <w:r>
        <w:rPr>
          <w:b/>
        </w:rPr>
        <w:t> 17</w:t>
      </w:r>
      <w:r>
        <w:t>).</w:t>
      </w:r>
    </w:p>
    <w:p w:rsidRPr="00BB2EAF" w:rsidR="000E4CB2" w:rsidP="000E4CB2" w:rsidRDefault="000E4CB2" w14:paraId="34CECC62" w14:textId="77777777"/>
    <w:p w:rsidRPr="00BB2EAF" w:rsidR="000E4CB2" w:rsidP="000E4CB2" w:rsidRDefault="000E4CB2" w14:paraId="7C839FF8" w14:textId="77777777">
      <w:r>
        <w:rPr>
          <w:noProof/>
        </w:rPr>
        <w:drawing>
          <wp:inline distT="0" distB="0" distL="0" distR="0" wp14:anchorId="2B8F5F84" wp14:editId="365025EB">
            <wp:extent cx="5670550" cy="2070100"/>
            <wp:effectExtent l="0" t="0" r="6350" b="6350"/>
            <wp:docPr id="31" name="Chart 31">
              <a:extLst xmlns:a="http://schemas.openxmlformats.org/drawingml/2006/main">
                <a:ext uri="{FF2B5EF4-FFF2-40B4-BE49-F238E27FC236}">
                  <a16:creationId xmlns:a16="http://schemas.microsoft.com/office/drawing/2014/main" id="{56357BF1-9C58-4FC3-AB7D-993CA50A5F9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000B4AD2" w:rsidP="000E4CB2" w:rsidRDefault="000E4CB2" w14:paraId="530AED14" w14:textId="77777777">
      <w:proofErr w:type="spellStart"/>
      <w:r>
        <w:t>Some</w:t>
      </w:r>
      <w:proofErr w:type="spellEnd"/>
      <w:r>
        <w:t xml:space="preserve"> </w:t>
      </w:r>
      <w:proofErr w:type="spellStart"/>
      <w:r>
        <w:t>participants</w:t>
      </w:r>
      <w:proofErr w:type="spellEnd"/>
      <w:r>
        <w:t xml:space="preserve"> </w:t>
      </w:r>
      <w:proofErr w:type="spellStart"/>
      <w:r>
        <w:t>in</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the</w:t>
      </w:r>
      <w:proofErr w:type="spellEnd"/>
      <w:r>
        <w:t xml:space="preserve"> </w:t>
      </w:r>
      <w:proofErr w:type="spellStart"/>
      <w:r>
        <w:t>selection</w:t>
      </w:r>
      <w:proofErr w:type="spellEnd"/>
      <w:r>
        <w:t xml:space="preserve"> </w:t>
      </w:r>
      <w:proofErr w:type="spellStart"/>
      <w:r>
        <w:t>and</w:t>
      </w:r>
      <w:proofErr w:type="spellEnd"/>
      <w:r>
        <w:t xml:space="preserve"> </w:t>
      </w:r>
      <w:proofErr w:type="spellStart"/>
      <w:r>
        <w:t>reporting</w:t>
      </w:r>
      <w:proofErr w:type="spellEnd"/>
      <w:r>
        <w:t xml:space="preserve"> </w:t>
      </w:r>
      <w:proofErr w:type="spellStart"/>
      <w:r>
        <w:t>processes</w:t>
      </w:r>
      <w:proofErr w:type="spellEnd"/>
      <w:r>
        <w:t xml:space="preserve"> </w:t>
      </w:r>
      <w:proofErr w:type="spellStart"/>
      <w:r>
        <w:t>under</w:t>
      </w:r>
      <w:proofErr w:type="spellEnd"/>
      <w:r>
        <w:t xml:space="preserve"> H2020 </w:t>
      </w:r>
      <w:proofErr w:type="spellStart"/>
      <w:r>
        <w:t>were</w:t>
      </w:r>
      <w:proofErr w:type="spellEnd"/>
      <w:r>
        <w:t xml:space="preserve"> </w:t>
      </w:r>
      <w:proofErr w:type="spellStart"/>
      <w:r>
        <w:t>perfectly</w:t>
      </w:r>
      <w:proofErr w:type="spellEnd"/>
      <w:r>
        <w:t xml:space="preserve"> </w:t>
      </w:r>
      <w:proofErr w:type="spellStart"/>
      <w:r>
        <w:t>balanced</w:t>
      </w:r>
      <w:proofErr w:type="spellEnd"/>
      <w:r>
        <w:t xml:space="preserve"> – </w:t>
      </w:r>
      <w:proofErr w:type="spellStart"/>
      <w:r>
        <w:t>some</w:t>
      </w:r>
      <w:proofErr w:type="spellEnd"/>
      <w:r>
        <w:t xml:space="preserve"> </w:t>
      </w:r>
      <w:proofErr w:type="spellStart"/>
      <w:r>
        <w:t>further</w:t>
      </w:r>
      <w:proofErr w:type="spellEnd"/>
      <w:r>
        <w:t xml:space="preserve"> </w:t>
      </w:r>
      <w:proofErr w:type="spellStart"/>
      <w:r>
        <w:t>agility</w:t>
      </w:r>
      <w:proofErr w:type="spellEnd"/>
      <w:r>
        <w:t xml:space="preserve"> </w:t>
      </w:r>
      <w:proofErr w:type="spellStart"/>
      <w:r>
        <w:t>was</w:t>
      </w:r>
      <w:proofErr w:type="spellEnd"/>
      <w:r>
        <w:t xml:space="preserve"> </w:t>
      </w:r>
      <w:proofErr w:type="spellStart"/>
      <w:r>
        <w:t>needed</w:t>
      </w:r>
      <w:proofErr w:type="spellEnd"/>
      <w:r>
        <w:t xml:space="preserve">, </w:t>
      </w:r>
      <w:proofErr w:type="spellStart"/>
      <w:r>
        <w:t>but</w:t>
      </w:r>
      <w:proofErr w:type="spellEnd"/>
      <w:r>
        <w:t xml:space="preserve"> </w:t>
      </w:r>
      <w:proofErr w:type="spellStart"/>
      <w:r>
        <w:t>good</w:t>
      </w:r>
      <w:proofErr w:type="spellEnd"/>
      <w:r>
        <w:t xml:space="preserve"> </w:t>
      </w:r>
      <w:proofErr w:type="spellStart"/>
      <w:r>
        <w:t>reporting</w:t>
      </w:r>
      <w:proofErr w:type="spellEnd"/>
      <w:r>
        <w:t xml:space="preserve"> </w:t>
      </w:r>
      <w:proofErr w:type="spellStart"/>
      <w:r>
        <w:t>was</w:t>
      </w:r>
      <w:proofErr w:type="spellEnd"/>
      <w:r>
        <w:t xml:space="preserve"> </w:t>
      </w:r>
      <w:proofErr w:type="spellStart"/>
      <w:r>
        <w:t>no</w:t>
      </w:r>
      <w:proofErr w:type="spellEnd"/>
      <w:r>
        <w:t xml:space="preserve"> </w:t>
      </w:r>
      <w:proofErr w:type="spellStart"/>
      <w:r>
        <w:t>less</w:t>
      </w:r>
      <w:proofErr w:type="spellEnd"/>
      <w:r>
        <w:t xml:space="preserve"> </w:t>
      </w:r>
      <w:proofErr w:type="spellStart"/>
      <w:r>
        <w:t>important</w:t>
      </w:r>
      <w:proofErr w:type="spellEnd"/>
      <w:r>
        <w:t xml:space="preserve"> </w:t>
      </w:r>
      <w:proofErr w:type="spellStart"/>
      <w:r>
        <w:t>because</w:t>
      </w:r>
      <w:proofErr w:type="spellEnd"/>
      <w:r>
        <w:t xml:space="preserve"> </w:t>
      </w:r>
      <w:proofErr w:type="spellStart"/>
      <w:r>
        <w:t>this</w:t>
      </w:r>
      <w:proofErr w:type="spellEnd"/>
      <w:r>
        <w:t xml:space="preserve"> </w:t>
      </w:r>
      <w:proofErr w:type="spellStart"/>
      <w:r>
        <w:t>was</w:t>
      </w:r>
      <w:proofErr w:type="spellEnd"/>
      <w:r>
        <w:t xml:space="preserve"> </w:t>
      </w:r>
      <w:proofErr w:type="spellStart"/>
      <w:r>
        <w:t>public</w:t>
      </w:r>
      <w:proofErr w:type="spellEnd"/>
      <w:r>
        <w:t xml:space="preserve"> </w:t>
      </w:r>
      <w:proofErr w:type="spellStart"/>
      <w:r>
        <w:t>money</w:t>
      </w:r>
      <w:proofErr w:type="spellEnd"/>
      <w:r>
        <w:t>.</w:t>
      </w:r>
    </w:p>
    <w:p w:rsidRPr="00BB2EAF" w:rsidR="000E4CB2" w:rsidP="000E4CB2" w:rsidRDefault="000E4CB2" w14:paraId="7C90ADA6" w14:textId="02B41EB6"/>
    <w:p w:rsidR="000B4AD2" w:rsidP="000E4CB2" w:rsidRDefault="000E4CB2" w14:paraId="645BDE8A" w14:textId="77777777">
      <w:proofErr w:type="spellStart"/>
      <w:r>
        <w:t>Others</w:t>
      </w:r>
      <w:proofErr w:type="spellEnd"/>
      <w:r>
        <w:t xml:space="preserve"> </w:t>
      </w:r>
      <w:proofErr w:type="spellStart"/>
      <w:r>
        <w:t>did</w:t>
      </w:r>
      <w:proofErr w:type="spellEnd"/>
      <w:r>
        <w:t xml:space="preserve"> </w:t>
      </w:r>
      <w:proofErr w:type="spellStart"/>
      <w:r>
        <w:t>give</w:t>
      </w:r>
      <w:proofErr w:type="spellEnd"/>
      <w:r>
        <w:t xml:space="preserve"> </w:t>
      </w:r>
      <w:proofErr w:type="spellStart"/>
      <w:r>
        <w:t>more</w:t>
      </w:r>
      <w:proofErr w:type="spellEnd"/>
      <w:r>
        <w:t xml:space="preserve"> </w:t>
      </w:r>
      <w:proofErr w:type="spellStart"/>
      <w:r>
        <w:t>direct</w:t>
      </w:r>
      <w:proofErr w:type="spellEnd"/>
      <w:r>
        <w:t xml:space="preserve"> </w:t>
      </w:r>
      <w:proofErr w:type="spellStart"/>
      <w:r>
        <w:t>suggestions</w:t>
      </w:r>
      <w:proofErr w:type="spellEnd"/>
      <w:r>
        <w:t xml:space="preserve"> </w:t>
      </w:r>
      <w:proofErr w:type="spellStart"/>
      <w:r>
        <w:t>for</w:t>
      </w:r>
      <w:proofErr w:type="spellEnd"/>
      <w:r>
        <w:t xml:space="preserve"> </w:t>
      </w:r>
      <w:proofErr w:type="spellStart"/>
      <w:r>
        <w:t>improvements</w:t>
      </w:r>
      <w:proofErr w:type="spellEnd"/>
      <w:r>
        <w:t xml:space="preserve">. </w:t>
      </w:r>
      <w:proofErr w:type="spellStart"/>
      <w:r>
        <w:t>The</w:t>
      </w:r>
      <w:proofErr w:type="spellEnd"/>
      <w:r>
        <w:t xml:space="preserve"> </w:t>
      </w:r>
      <w:proofErr w:type="spellStart"/>
      <w:r>
        <w:rPr>
          <w:b/>
        </w:rPr>
        <w:t>Dutch</w:t>
      </w:r>
      <w:proofErr w:type="spellEnd"/>
      <w:r>
        <w:t xml:space="preserve"> </w:t>
      </w:r>
      <w:proofErr w:type="spellStart"/>
      <w:r>
        <w:t>participants</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in</w:t>
      </w:r>
      <w:proofErr w:type="spellEnd"/>
      <w:r>
        <w:t xml:space="preserve"> </w:t>
      </w:r>
      <w:proofErr w:type="spellStart"/>
      <w:r>
        <w:t>order</w:t>
      </w:r>
      <w:proofErr w:type="spellEnd"/>
      <w:r>
        <w:t xml:space="preserve"> </w:t>
      </w:r>
      <w:proofErr w:type="spellStart"/>
      <w:r>
        <w:t>to</w:t>
      </w:r>
      <w:proofErr w:type="spellEnd"/>
      <w:r>
        <w:t xml:space="preserve"> </w:t>
      </w:r>
      <w:proofErr w:type="spellStart"/>
      <w:r>
        <w:t>be</w:t>
      </w:r>
      <w:proofErr w:type="spellEnd"/>
      <w:r>
        <w:t xml:space="preserve"> </w:t>
      </w:r>
      <w:proofErr w:type="spellStart"/>
      <w:r>
        <w:t>eligible</w:t>
      </w:r>
      <w:proofErr w:type="spellEnd"/>
      <w:r>
        <w:t xml:space="preserve"> </w:t>
      </w:r>
      <w:proofErr w:type="spellStart"/>
      <w:r>
        <w:t>for</w:t>
      </w:r>
      <w:proofErr w:type="spellEnd"/>
      <w:r>
        <w:t xml:space="preserve"> H2020 </w:t>
      </w:r>
      <w:proofErr w:type="spellStart"/>
      <w:r>
        <w:t>funds</w:t>
      </w:r>
      <w:proofErr w:type="spellEnd"/>
      <w:r>
        <w:t xml:space="preserve">, </w:t>
      </w:r>
      <w:proofErr w:type="spellStart"/>
      <w:r>
        <w:t>organisations</w:t>
      </w:r>
      <w:proofErr w:type="spellEnd"/>
      <w:r>
        <w:t xml:space="preserve"> </w:t>
      </w:r>
      <w:proofErr w:type="spellStart"/>
      <w:r>
        <w:t>had</w:t>
      </w:r>
      <w:proofErr w:type="spellEnd"/>
      <w:r>
        <w:t xml:space="preserve"> </w:t>
      </w:r>
      <w:proofErr w:type="spellStart"/>
      <w:r>
        <w:t>to</w:t>
      </w:r>
      <w:proofErr w:type="spellEnd"/>
      <w:r>
        <w:t xml:space="preserve"> </w:t>
      </w:r>
      <w:proofErr w:type="spellStart"/>
      <w:r>
        <w:t>invest</w:t>
      </w:r>
      <w:proofErr w:type="spellEnd"/>
      <w:r>
        <w:t xml:space="preserve"> </w:t>
      </w:r>
      <w:proofErr w:type="spellStart"/>
      <w:r>
        <w:t>large</w:t>
      </w:r>
      <w:proofErr w:type="spellEnd"/>
      <w:r>
        <w:t xml:space="preserve"> </w:t>
      </w:r>
      <w:proofErr w:type="spellStart"/>
      <w:r>
        <w:t>amounts</w:t>
      </w:r>
      <w:proofErr w:type="spellEnd"/>
      <w:r>
        <w:t xml:space="preserve"> </w:t>
      </w:r>
      <w:proofErr w:type="spellStart"/>
      <w:r>
        <w:t>of</w:t>
      </w:r>
      <w:proofErr w:type="spellEnd"/>
      <w:r>
        <w:t xml:space="preserve"> </w:t>
      </w:r>
      <w:proofErr w:type="spellStart"/>
      <w:r>
        <w:t>money</w:t>
      </w:r>
      <w:proofErr w:type="spellEnd"/>
      <w:r>
        <w:t xml:space="preserve"> </w:t>
      </w:r>
      <w:proofErr w:type="spellStart"/>
      <w:r>
        <w:t>beforehand</w:t>
      </w:r>
      <w:proofErr w:type="spellEnd"/>
      <w:r>
        <w:t xml:space="preserve">, </w:t>
      </w:r>
      <w:proofErr w:type="spellStart"/>
      <w:r>
        <w:t>not</w:t>
      </w:r>
      <w:proofErr w:type="spellEnd"/>
      <w:r>
        <w:t xml:space="preserve"> </w:t>
      </w:r>
      <w:proofErr w:type="spellStart"/>
      <w:r>
        <w:t>knowing</w:t>
      </w:r>
      <w:proofErr w:type="spellEnd"/>
      <w:r>
        <w:t xml:space="preserve"> </w:t>
      </w:r>
      <w:proofErr w:type="spellStart"/>
      <w:r>
        <w:t>if</w:t>
      </w:r>
      <w:proofErr w:type="spellEnd"/>
      <w:r>
        <w:t xml:space="preserve"> </w:t>
      </w:r>
      <w:proofErr w:type="spellStart"/>
      <w:r>
        <w:t>the</w:t>
      </w:r>
      <w:proofErr w:type="spellEnd"/>
      <w:r>
        <w:t xml:space="preserve"> </w:t>
      </w:r>
      <w:proofErr w:type="spellStart"/>
      <w:r>
        <w:t>potential</w:t>
      </w:r>
      <w:proofErr w:type="spellEnd"/>
      <w:r>
        <w:t xml:space="preserve"> </w:t>
      </w:r>
      <w:proofErr w:type="spellStart"/>
      <w:r>
        <w:t>funds</w:t>
      </w:r>
      <w:proofErr w:type="spellEnd"/>
      <w:r>
        <w:t xml:space="preserve"> </w:t>
      </w:r>
      <w:proofErr w:type="spellStart"/>
      <w:r>
        <w:t>would</w:t>
      </w:r>
      <w:proofErr w:type="spellEnd"/>
      <w:r>
        <w:t xml:space="preserve"> </w:t>
      </w:r>
      <w:proofErr w:type="spellStart"/>
      <w:r>
        <w:t>outweigh</w:t>
      </w:r>
      <w:proofErr w:type="spellEnd"/>
      <w:r>
        <w:t xml:space="preserve"> </w:t>
      </w:r>
      <w:proofErr w:type="spellStart"/>
      <w:r>
        <w:t>the</w:t>
      </w:r>
      <w:proofErr w:type="spellEnd"/>
      <w:r>
        <w:t xml:space="preserve"> </w:t>
      </w:r>
      <w:proofErr w:type="spellStart"/>
      <w:r>
        <w:t>initial</w:t>
      </w:r>
      <w:proofErr w:type="spellEnd"/>
      <w:r>
        <w:t xml:space="preserve"> </w:t>
      </w:r>
      <w:proofErr w:type="spellStart"/>
      <w:r>
        <w:t>investments</w:t>
      </w:r>
      <w:proofErr w:type="spellEnd"/>
      <w:r>
        <w:t xml:space="preserve">. </w:t>
      </w:r>
      <w:proofErr w:type="spellStart"/>
      <w:r>
        <w:t>Moreover</w:t>
      </w:r>
      <w:proofErr w:type="spellEnd"/>
      <w:r>
        <w:t xml:space="preserve">, </w:t>
      </w:r>
      <w:proofErr w:type="spellStart"/>
      <w:r>
        <w:t>it</w:t>
      </w:r>
      <w:proofErr w:type="spellEnd"/>
      <w:r>
        <w:t xml:space="preserve"> </w:t>
      </w:r>
      <w:proofErr w:type="spellStart"/>
      <w:r>
        <w:t>took</w:t>
      </w:r>
      <w:proofErr w:type="spellEnd"/>
      <w:r>
        <w:t xml:space="preserve"> a </w:t>
      </w:r>
      <w:proofErr w:type="spellStart"/>
      <w:r>
        <w:t>lot</w:t>
      </w:r>
      <w:proofErr w:type="spellEnd"/>
      <w:r>
        <w:t xml:space="preserve"> </w:t>
      </w:r>
      <w:proofErr w:type="spellStart"/>
      <w:r>
        <w:t>of</w:t>
      </w:r>
      <w:proofErr w:type="spellEnd"/>
      <w:r>
        <w:t xml:space="preserve"> </w:t>
      </w:r>
      <w:proofErr w:type="spellStart"/>
      <w:r>
        <w:t>time</w:t>
      </w:r>
      <w:proofErr w:type="spellEnd"/>
      <w:r>
        <w:t xml:space="preserve"> </w:t>
      </w:r>
      <w:proofErr w:type="spellStart"/>
      <w:r>
        <w:t>and</w:t>
      </w:r>
      <w:proofErr w:type="spellEnd"/>
      <w:r>
        <w:t xml:space="preserve"> </w:t>
      </w:r>
      <w:proofErr w:type="spellStart"/>
      <w:r>
        <w:t>effort</w:t>
      </w:r>
      <w:proofErr w:type="spellEnd"/>
      <w:r>
        <w:t xml:space="preserve"> </w:t>
      </w:r>
      <w:proofErr w:type="spellStart"/>
      <w:r>
        <w:t>to</w:t>
      </w:r>
      <w:proofErr w:type="spellEnd"/>
      <w:r>
        <w:t xml:space="preserve"> </w:t>
      </w:r>
      <w:proofErr w:type="spellStart"/>
      <w:r>
        <w:t>prepare</w:t>
      </w:r>
      <w:proofErr w:type="spellEnd"/>
      <w:r>
        <w:t xml:space="preserve"> </w:t>
      </w:r>
      <w:proofErr w:type="spellStart"/>
      <w:r>
        <w:t>and</w:t>
      </w:r>
      <w:proofErr w:type="spellEnd"/>
      <w:r>
        <w:t xml:space="preserve"> </w:t>
      </w:r>
      <w:proofErr w:type="spellStart"/>
      <w:r>
        <w:t>submit</w:t>
      </w:r>
      <w:proofErr w:type="spellEnd"/>
      <w:r>
        <w:t xml:space="preserve"> </w:t>
      </w:r>
      <w:proofErr w:type="spellStart"/>
      <w:r>
        <w:t>the</w:t>
      </w:r>
      <w:proofErr w:type="spellEnd"/>
      <w:r>
        <w:t xml:space="preserve"> </w:t>
      </w:r>
      <w:proofErr w:type="spellStart"/>
      <w:r>
        <w:t>proposal</w:t>
      </w:r>
      <w:proofErr w:type="spellEnd"/>
      <w:r>
        <w:t xml:space="preserve">. </w:t>
      </w:r>
      <w:proofErr w:type="spellStart"/>
      <w:r>
        <w:t>If</w:t>
      </w:r>
      <w:proofErr w:type="spellEnd"/>
      <w:r>
        <w:t xml:space="preserve"> </w:t>
      </w:r>
      <w:proofErr w:type="spellStart"/>
      <w:r>
        <w:t>the</w:t>
      </w:r>
      <w:proofErr w:type="spellEnd"/>
      <w:r>
        <w:t xml:space="preserve"> </w:t>
      </w:r>
      <w:proofErr w:type="spellStart"/>
      <w:r>
        <w:t>applicants</w:t>
      </w:r>
      <w:proofErr w:type="spellEnd"/>
      <w:r>
        <w:t xml:space="preserve"> </w:t>
      </w:r>
      <w:proofErr w:type="spellStart"/>
      <w:r>
        <w:t>failed</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get</w:t>
      </w:r>
      <w:proofErr w:type="spellEnd"/>
      <w:r>
        <w:t xml:space="preserve"> </w:t>
      </w:r>
      <w:proofErr w:type="spellStart"/>
      <w:r>
        <w:t>this</w:t>
      </w:r>
      <w:proofErr w:type="spellEnd"/>
      <w:r>
        <w:t xml:space="preserve"> </w:t>
      </w:r>
      <w:proofErr w:type="spellStart"/>
      <w:r>
        <w:t>investment</w:t>
      </w:r>
      <w:proofErr w:type="spellEnd"/>
      <w:r>
        <w:t xml:space="preserve"> </w:t>
      </w:r>
      <w:proofErr w:type="spellStart"/>
      <w:r>
        <w:t>back</w:t>
      </w:r>
      <w:proofErr w:type="spellEnd"/>
      <w:r>
        <w:t xml:space="preserve">. </w:t>
      </w:r>
      <w:proofErr w:type="spellStart"/>
      <w:r>
        <w:t>In</w:t>
      </w:r>
      <w:proofErr w:type="spellEnd"/>
      <w:r>
        <w:t xml:space="preserve"> </w:t>
      </w:r>
      <w:proofErr w:type="spellStart"/>
      <w:r>
        <w:t>earlier</w:t>
      </w:r>
      <w:proofErr w:type="spellEnd"/>
      <w:r>
        <w:t xml:space="preserve"> </w:t>
      </w:r>
      <w:proofErr w:type="spellStart"/>
      <w:r>
        <w:t>programmes</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had</w:t>
      </w:r>
      <w:proofErr w:type="spellEnd"/>
      <w:r>
        <w:t xml:space="preserve"> </w:t>
      </w:r>
      <w:proofErr w:type="spellStart"/>
      <w:r>
        <w:t>provided</w:t>
      </w:r>
      <w:proofErr w:type="spellEnd"/>
      <w:r>
        <w:t xml:space="preserve"> </w:t>
      </w:r>
      <w:proofErr w:type="spellStart"/>
      <w:r>
        <w:t>project</w:t>
      </w:r>
      <w:proofErr w:type="spellEnd"/>
      <w:r>
        <w:t xml:space="preserve"> </w:t>
      </w:r>
      <w:proofErr w:type="spellStart"/>
      <w:r>
        <w:t>officers</w:t>
      </w:r>
      <w:proofErr w:type="spellEnd"/>
      <w:r>
        <w:t xml:space="preserve"> </w:t>
      </w:r>
      <w:proofErr w:type="spellStart"/>
      <w:r>
        <w:t>who</w:t>
      </w:r>
      <w:proofErr w:type="spellEnd"/>
      <w:r>
        <w:t xml:space="preserve"> </w:t>
      </w:r>
      <w:proofErr w:type="spellStart"/>
      <w:r>
        <w:t>had</w:t>
      </w:r>
      <w:proofErr w:type="spellEnd"/>
      <w:r>
        <w:t xml:space="preserve"> </w:t>
      </w:r>
      <w:proofErr w:type="spellStart"/>
      <w:r>
        <w:t>offered</w:t>
      </w:r>
      <w:proofErr w:type="spellEnd"/>
      <w:r>
        <w:t xml:space="preserve"> </w:t>
      </w:r>
      <w:proofErr w:type="spellStart"/>
      <w:r>
        <w:t>advice</w:t>
      </w:r>
      <w:proofErr w:type="spellEnd"/>
      <w:r>
        <w:t xml:space="preserve"> </w:t>
      </w:r>
      <w:proofErr w:type="spellStart"/>
      <w:r>
        <w:t>and</w:t>
      </w:r>
      <w:proofErr w:type="spellEnd"/>
      <w:r>
        <w:t xml:space="preserve"> </w:t>
      </w:r>
      <w:proofErr w:type="spellStart"/>
      <w:r>
        <w:t>the</w:t>
      </w:r>
      <w:proofErr w:type="spellEnd"/>
      <w:r>
        <w:t xml:space="preserve"> </w:t>
      </w:r>
      <w:proofErr w:type="spellStart"/>
      <w:r>
        <w:t>option</w:t>
      </w:r>
      <w:proofErr w:type="spellEnd"/>
      <w:r>
        <w:t xml:space="preserve"> </w:t>
      </w:r>
      <w:proofErr w:type="spellStart"/>
      <w:r>
        <w:t>of</w:t>
      </w:r>
      <w:proofErr w:type="spellEnd"/>
      <w:r>
        <w:t xml:space="preserve"> </w:t>
      </w:r>
      <w:proofErr w:type="spellStart"/>
      <w:r>
        <w:t>discussing</w:t>
      </w:r>
      <w:proofErr w:type="spellEnd"/>
      <w:r>
        <w:t xml:space="preserve"> </w:t>
      </w:r>
      <w:proofErr w:type="spellStart"/>
      <w:r>
        <w:t>matters</w:t>
      </w:r>
      <w:proofErr w:type="spellEnd"/>
      <w:r>
        <w:t xml:space="preserve"> </w:t>
      </w:r>
      <w:proofErr w:type="spellStart"/>
      <w:r>
        <w:t>with</w:t>
      </w:r>
      <w:proofErr w:type="spellEnd"/>
      <w:r>
        <w:t xml:space="preserve"> </w:t>
      </w:r>
      <w:proofErr w:type="spellStart"/>
      <w:r>
        <w:t>potential</w:t>
      </w:r>
      <w:proofErr w:type="spellEnd"/>
      <w:r>
        <w:t xml:space="preserve"> </w:t>
      </w:r>
      <w:proofErr w:type="spellStart"/>
      <w:r>
        <w:t>participants</w:t>
      </w:r>
      <w:proofErr w:type="spellEnd"/>
      <w:r>
        <w:t xml:space="preserve"> </w:t>
      </w:r>
      <w:proofErr w:type="spellStart"/>
      <w:r>
        <w:t>at</w:t>
      </w:r>
      <w:proofErr w:type="spellEnd"/>
      <w:r>
        <w:t xml:space="preserve"> </w:t>
      </w:r>
      <w:proofErr w:type="spellStart"/>
      <w:r>
        <w:t>an</w:t>
      </w:r>
      <w:proofErr w:type="spellEnd"/>
      <w:r>
        <w:t xml:space="preserve"> </w:t>
      </w:r>
      <w:proofErr w:type="spellStart"/>
      <w:r>
        <w:t>early</w:t>
      </w:r>
      <w:proofErr w:type="spellEnd"/>
      <w:r>
        <w:t xml:space="preserve"> </w:t>
      </w:r>
      <w:proofErr w:type="spellStart"/>
      <w:r>
        <w:t>stage</w:t>
      </w:r>
      <w:proofErr w:type="spellEnd"/>
      <w:r>
        <w:t xml:space="preserve">. </w:t>
      </w:r>
      <w:proofErr w:type="spellStart"/>
      <w:r>
        <w:t>It</w:t>
      </w:r>
      <w:proofErr w:type="spellEnd"/>
      <w:r>
        <w:t xml:space="preserve"> </w:t>
      </w:r>
      <w:proofErr w:type="spellStart"/>
      <w:r>
        <w:t>had</w:t>
      </w:r>
      <w:proofErr w:type="spellEnd"/>
      <w:r>
        <w:t xml:space="preserve"> </w:t>
      </w:r>
      <w:proofErr w:type="spellStart"/>
      <w:r>
        <w:t>been</w:t>
      </w:r>
      <w:proofErr w:type="spellEnd"/>
      <w:r>
        <w:t xml:space="preserve"> </w:t>
      </w:r>
      <w:proofErr w:type="spellStart"/>
      <w:r>
        <w:t>well</w:t>
      </w:r>
      <w:proofErr w:type="spellEnd"/>
      <w:r>
        <w:t xml:space="preserve"> </w:t>
      </w:r>
      <w:proofErr w:type="spellStart"/>
      <w:r>
        <w:t>organised</w:t>
      </w:r>
      <w:proofErr w:type="spellEnd"/>
      <w:r>
        <w:t xml:space="preserve">. </w:t>
      </w:r>
      <w:proofErr w:type="spellStart"/>
      <w:r>
        <w:t>After</w:t>
      </w:r>
      <w:proofErr w:type="spellEnd"/>
      <w:r>
        <w:t xml:space="preserve"> 10 </w:t>
      </w:r>
      <w:proofErr w:type="spellStart"/>
      <w:r>
        <w:t>years</w:t>
      </w:r>
      <w:proofErr w:type="spellEnd"/>
      <w:r>
        <w:t xml:space="preserve">, </w:t>
      </w:r>
      <w:proofErr w:type="spellStart"/>
      <w:r>
        <w:t>this</w:t>
      </w:r>
      <w:proofErr w:type="spellEnd"/>
      <w:r>
        <w:t xml:space="preserve"> </w:t>
      </w:r>
      <w:proofErr w:type="spellStart"/>
      <w:r>
        <w:t>possibility</w:t>
      </w:r>
      <w:proofErr w:type="spellEnd"/>
      <w:r>
        <w:t xml:space="preserve"> </w:t>
      </w:r>
      <w:proofErr w:type="spellStart"/>
      <w:r>
        <w:t>had</w:t>
      </w:r>
      <w:proofErr w:type="spellEnd"/>
      <w:r>
        <w:t xml:space="preserve"> </w:t>
      </w:r>
      <w:proofErr w:type="spellStart"/>
      <w:r>
        <w:t>disappeared</w:t>
      </w:r>
      <w:proofErr w:type="spellEnd"/>
      <w:r>
        <w:t xml:space="preserve">. </w:t>
      </w:r>
      <w:proofErr w:type="spellStart"/>
      <w:r>
        <w:t>Having</w:t>
      </w:r>
      <w:proofErr w:type="spellEnd"/>
      <w:r>
        <w:t xml:space="preserve"> </w:t>
      </w:r>
      <w:proofErr w:type="spellStart"/>
      <w:r>
        <w:t>this</w:t>
      </w:r>
      <w:proofErr w:type="spellEnd"/>
      <w:r>
        <w:t xml:space="preserve"> </w:t>
      </w:r>
      <w:proofErr w:type="spellStart"/>
      <w:r>
        <w:t>kind</w:t>
      </w:r>
      <w:proofErr w:type="spellEnd"/>
      <w:r>
        <w:t xml:space="preserve"> </w:t>
      </w:r>
      <w:proofErr w:type="spellStart"/>
      <w:r>
        <w:t>of</w:t>
      </w:r>
      <w:proofErr w:type="spellEnd"/>
      <w:r>
        <w:t xml:space="preserve"> </w:t>
      </w:r>
      <w:proofErr w:type="spellStart"/>
      <w:r>
        <w:t>offer</w:t>
      </w:r>
      <w:proofErr w:type="spellEnd"/>
      <w:r>
        <w:t xml:space="preserve"> </w:t>
      </w:r>
      <w:proofErr w:type="spellStart"/>
      <w:r>
        <w:t>in</w:t>
      </w:r>
      <w:proofErr w:type="spellEnd"/>
      <w:r>
        <w:t xml:space="preserve"> </w:t>
      </w:r>
      <w:proofErr w:type="spellStart"/>
      <w:r>
        <w:t>future</w:t>
      </w:r>
      <w:proofErr w:type="spellEnd"/>
      <w:r>
        <w:t xml:space="preserve"> </w:t>
      </w:r>
      <w:proofErr w:type="spellStart"/>
      <w:r>
        <w:t>programmes</w:t>
      </w:r>
      <w:proofErr w:type="spellEnd"/>
      <w:r>
        <w:t xml:space="preserve"> </w:t>
      </w:r>
      <w:proofErr w:type="spellStart"/>
      <w:r>
        <w:t>would</w:t>
      </w:r>
      <w:proofErr w:type="spellEnd"/>
      <w:r>
        <w:t xml:space="preserve"> </w:t>
      </w:r>
      <w:proofErr w:type="spellStart"/>
      <w:r>
        <w:t>help</w:t>
      </w:r>
      <w:proofErr w:type="spellEnd"/>
      <w:r>
        <w:t xml:space="preserve"> </w:t>
      </w:r>
      <w:proofErr w:type="spellStart"/>
      <w:r>
        <w:t>make</w:t>
      </w:r>
      <w:proofErr w:type="spellEnd"/>
      <w:r>
        <w:t xml:space="preserve"> </w:t>
      </w:r>
      <w:proofErr w:type="spellStart"/>
      <w:r>
        <w:t>the</w:t>
      </w:r>
      <w:proofErr w:type="spellEnd"/>
      <w:r>
        <w:t xml:space="preserve"> </w:t>
      </w:r>
      <w:proofErr w:type="spellStart"/>
      <w:r>
        <w:t>process</w:t>
      </w:r>
      <w:proofErr w:type="spellEnd"/>
      <w:r>
        <w:t xml:space="preserve"> </w:t>
      </w:r>
      <w:proofErr w:type="spellStart"/>
      <w:r>
        <w:t>easier</w:t>
      </w:r>
      <w:proofErr w:type="spellEnd"/>
      <w:r>
        <w:t xml:space="preserve"> </w:t>
      </w:r>
      <w:proofErr w:type="spellStart"/>
      <w:r>
        <w:t>for</w:t>
      </w:r>
      <w:proofErr w:type="spellEnd"/>
      <w:r>
        <w:t xml:space="preserve"> </w:t>
      </w:r>
      <w:proofErr w:type="spellStart"/>
      <w:r>
        <w:t>applicants</w:t>
      </w:r>
      <w:proofErr w:type="spellEnd"/>
      <w:r>
        <w:t>.</w:t>
      </w:r>
    </w:p>
    <w:p w:rsidRPr="00BB2EAF" w:rsidR="000E4CB2" w:rsidP="000E4CB2" w:rsidRDefault="000E4CB2" w14:paraId="4867D6E8" w14:textId="6536049D"/>
    <w:p w:rsidRPr="00BB2EAF" w:rsidR="000E4CB2" w:rsidP="000E4CB2" w:rsidRDefault="000E4CB2" w14:paraId="52AC56A6" w14:textId="77777777">
      <w:proofErr w:type="spellStart"/>
      <w:r>
        <w:t>In</w:t>
      </w:r>
      <w:proofErr w:type="spellEnd"/>
      <w:r>
        <w:t xml:space="preserve"> </w:t>
      </w:r>
      <w:proofErr w:type="spellStart"/>
      <w:r>
        <w:rPr>
          <w:b/>
        </w:rPr>
        <w:t>Croatia</w:t>
      </w:r>
      <w:proofErr w:type="spellEnd"/>
      <w:r>
        <w:t xml:space="preserve">, </w:t>
      </w:r>
      <w:proofErr w:type="spellStart"/>
      <w:r>
        <w:t>some</w:t>
      </w:r>
      <w:proofErr w:type="spellEnd"/>
      <w:r>
        <w:t xml:space="preserve"> </w:t>
      </w:r>
      <w:proofErr w:type="spellStart"/>
      <w:r>
        <w:t>participants</w:t>
      </w:r>
      <w:proofErr w:type="spellEnd"/>
      <w:r>
        <w:t xml:space="preserve"> </w:t>
      </w:r>
      <w:proofErr w:type="spellStart"/>
      <w:r>
        <w:t>pointed</w:t>
      </w:r>
      <w:proofErr w:type="spellEnd"/>
      <w:r>
        <w:t xml:space="preserve"> </w:t>
      </w:r>
      <w:proofErr w:type="spellStart"/>
      <w:r>
        <w:t>to</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in</w:t>
      </w:r>
      <w:proofErr w:type="spellEnd"/>
      <w:r>
        <w:t xml:space="preserve"> </w:t>
      </w:r>
      <w:proofErr w:type="spellStart"/>
      <w:r>
        <w:t>some</w:t>
      </w:r>
      <w:proofErr w:type="spellEnd"/>
      <w:r>
        <w:t xml:space="preserve"> </w:t>
      </w:r>
      <w:proofErr w:type="spellStart"/>
      <w:r>
        <w:t>other</w:t>
      </w:r>
      <w:proofErr w:type="spellEnd"/>
      <w:r>
        <w:t xml:space="preserve"> </w:t>
      </w:r>
      <w:proofErr w:type="spellStart"/>
      <w:r>
        <w:t>countries</w:t>
      </w:r>
      <w:proofErr w:type="spellEnd"/>
      <w:r>
        <w:t xml:space="preserve">, </w:t>
      </w:r>
      <w:proofErr w:type="spellStart"/>
      <w:r>
        <w:t>national</w:t>
      </w:r>
      <w:proofErr w:type="spellEnd"/>
      <w:r>
        <w:t xml:space="preserve"> </w:t>
      </w:r>
      <w:proofErr w:type="spellStart"/>
      <w:r>
        <w:t>funding</w:t>
      </w:r>
      <w:proofErr w:type="spellEnd"/>
      <w:r>
        <w:t xml:space="preserve"> </w:t>
      </w:r>
      <w:proofErr w:type="spellStart"/>
      <w:r>
        <w:t>was</w:t>
      </w:r>
      <w:proofErr w:type="spellEnd"/>
      <w:r>
        <w:t xml:space="preserve"> </w:t>
      </w:r>
      <w:proofErr w:type="spellStart"/>
      <w:r>
        <w:t>available</w:t>
      </w:r>
      <w:proofErr w:type="spellEnd"/>
      <w:r>
        <w:t xml:space="preserve"> </w:t>
      </w:r>
      <w:proofErr w:type="spellStart"/>
      <w:r>
        <w:t>for</w:t>
      </w:r>
      <w:proofErr w:type="spellEnd"/>
      <w:r>
        <w:t xml:space="preserve"> </w:t>
      </w:r>
      <w:proofErr w:type="spellStart"/>
      <w:r>
        <w:t>the</w:t>
      </w:r>
      <w:proofErr w:type="spellEnd"/>
      <w:r>
        <w:t xml:space="preserve"> </w:t>
      </w:r>
      <w:proofErr w:type="spellStart"/>
      <w:r>
        <w:t>preparation</w:t>
      </w:r>
      <w:proofErr w:type="spellEnd"/>
      <w:r>
        <w:t xml:space="preserve"> </w:t>
      </w:r>
      <w:proofErr w:type="spellStart"/>
      <w:r>
        <w:t>phase</w:t>
      </w:r>
      <w:proofErr w:type="spellEnd"/>
      <w:r>
        <w:t xml:space="preserve"> </w:t>
      </w:r>
      <w:proofErr w:type="spellStart"/>
      <w:r>
        <w:t>of</w:t>
      </w:r>
      <w:proofErr w:type="spellEnd"/>
      <w:r>
        <w:t xml:space="preserve"> </w:t>
      </w:r>
      <w:proofErr w:type="spellStart"/>
      <w:r>
        <w:t>applications</w:t>
      </w:r>
      <w:proofErr w:type="spellEnd"/>
      <w:r>
        <w:t xml:space="preserve">. </w:t>
      </w:r>
      <w:proofErr w:type="spellStart"/>
      <w:r>
        <w:t>This</w:t>
      </w:r>
      <w:proofErr w:type="spellEnd"/>
      <w:r>
        <w:t xml:space="preserve"> </w:t>
      </w:r>
      <w:proofErr w:type="spellStart"/>
      <w:r>
        <w:t>would</w:t>
      </w:r>
      <w:proofErr w:type="spellEnd"/>
      <w:r>
        <w:t xml:space="preserve"> </w:t>
      </w:r>
      <w:proofErr w:type="spellStart"/>
      <w:r>
        <w:t>help</w:t>
      </w:r>
      <w:proofErr w:type="spellEnd"/>
      <w:r>
        <w:t xml:space="preserve"> </w:t>
      </w:r>
      <w:proofErr w:type="spellStart"/>
      <w:r>
        <w:t>bridge</w:t>
      </w:r>
      <w:proofErr w:type="spellEnd"/>
      <w:r>
        <w:t xml:space="preserve"> </w:t>
      </w:r>
      <w:proofErr w:type="spellStart"/>
      <w:r>
        <w:t>some</w:t>
      </w:r>
      <w:proofErr w:type="spellEnd"/>
      <w:r>
        <w:t xml:space="preserve"> </w:t>
      </w:r>
      <w:proofErr w:type="spellStart"/>
      <w:r>
        <w:t>of</w:t>
      </w:r>
      <w:proofErr w:type="spellEnd"/>
      <w:r>
        <w:t xml:space="preserve"> </w:t>
      </w:r>
      <w:proofErr w:type="spellStart"/>
      <w:r>
        <w:t>the</w:t>
      </w:r>
      <w:proofErr w:type="spellEnd"/>
      <w:r>
        <w:t xml:space="preserve"> </w:t>
      </w:r>
      <w:proofErr w:type="spellStart"/>
      <w:r>
        <w:t>gap</w:t>
      </w:r>
      <w:proofErr w:type="spellEnd"/>
      <w:r>
        <w:t xml:space="preserve"> </w:t>
      </w:r>
      <w:proofErr w:type="spellStart"/>
      <w:r>
        <w:t>between</w:t>
      </w:r>
      <w:proofErr w:type="spellEnd"/>
      <w:r>
        <w:t xml:space="preserve"> </w:t>
      </w:r>
      <w:proofErr w:type="spellStart"/>
      <w:r>
        <w:t>larger</w:t>
      </w:r>
      <w:proofErr w:type="spellEnd"/>
      <w:r>
        <w:t xml:space="preserve"> </w:t>
      </w:r>
      <w:proofErr w:type="spellStart"/>
      <w:r>
        <w:t>applicants</w:t>
      </w:r>
      <w:proofErr w:type="spellEnd"/>
      <w:r>
        <w:t xml:space="preserve"> </w:t>
      </w:r>
      <w:proofErr w:type="spellStart"/>
      <w:r>
        <w:t>and</w:t>
      </w:r>
      <w:proofErr w:type="spellEnd"/>
      <w:r>
        <w:t xml:space="preserve"> </w:t>
      </w:r>
      <w:proofErr w:type="spellStart"/>
      <w:r>
        <w:t>SMEs</w:t>
      </w:r>
      <w:proofErr w:type="spellEnd"/>
      <w:r>
        <w:t xml:space="preserve">, </w:t>
      </w:r>
      <w:proofErr w:type="spellStart"/>
      <w:r>
        <w:t>and</w:t>
      </w:r>
      <w:proofErr w:type="spellEnd"/>
      <w:r>
        <w:t xml:space="preserve"> </w:t>
      </w:r>
      <w:proofErr w:type="spellStart"/>
      <w:r>
        <w:t>should</w:t>
      </w:r>
      <w:proofErr w:type="spellEnd"/>
      <w:r>
        <w:t xml:space="preserve"> </w:t>
      </w:r>
      <w:proofErr w:type="spellStart"/>
      <w:r>
        <w:t>be</w:t>
      </w:r>
      <w:proofErr w:type="spellEnd"/>
      <w:r>
        <w:t xml:space="preserve"> </w:t>
      </w:r>
      <w:proofErr w:type="spellStart"/>
      <w:r>
        <w:t>encouraged</w:t>
      </w:r>
      <w:proofErr w:type="spellEnd"/>
      <w:r>
        <w:t>.</w:t>
      </w:r>
    </w:p>
    <w:p w:rsidRPr="00BB2EAF" w:rsidR="000E4CB2" w:rsidP="000E4CB2" w:rsidRDefault="000E4CB2" w14:paraId="38850C60" w14:textId="77777777"/>
    <w:p w:rsidRPr="00BB2EAF" w:rsidR="000E4CB2" w:rsidP="000E4CB2" w:rsidRDefault="000E4CB2" w14:paraId="63389232" w14:textId="77777777">
      <w:pPr>
        <w:rPr>
          <w:i/>
          <w:iCs/>
        </w:rPr>
      </w:pPr>
      <w:proofErr w:type="spellStart"/>
      <w:r>
        <w:rPr>
          <w:i/>
        </w:rPr>
        <w:t>Relations</w:t>
      </w:r>
      <w:proofErr w:type="spellEnd"/>
      <w:r>
        <w:rPr>
          <w:i/>
        </w:rPr>
        <w:t xml:space="preserve"> </w:t>
      </w:r>
      <w:proofErr w:type="spellStart"/>
      <w:r>
        <w:rPr>
          <w:i/>
        </w:rPr>
        <w:t>between</w:t>
      </w:r>
      <w:proofErr w:type="spellEnd"/>
      <w:r>
        <w:rPr>
          <w:i/>
        </w:rPr>
        <w:t xml:space="preserve"> H2020 </w:t>
      </w:r>
      <w:proofErr w:type="spellStart"/>
      <w:r>
        <w:rPr>
          <w:i/>
        </w:rPr>
        <w:t>and</w:t>
      </w:r>
      <w:proofErr w:type="spellEnd"/>
      <w:r>
        <w:rPr>
          <w:i/>
        </w:rPr>
        <w:t xml:space="preserve"> </w:t>
      </w:r>
      <w:proofErr w:type="spellStart"/>
      <w:r>
        <w:rPr>
          <w:i/>
        </w:rPr>
        <w:t>the</w:t>
      </w:r>
      <w:proofErr w:type="spellEnd"/>
      <w:r>
        <w:rPr>
          <w:i/>
        </w:rPr>
        <w:t xml:space="preserve"> ERDF</w:t>
      </w:r>
    </w:p>
    <w:p w:rsidRPr="00BB2EAF" w:rsidR="000E4CB2" w:rsidP="000E4CB2" w:rsidRDefault="000E4CB2" w14:paraId="0C4D6168" w14:textId="77777777"/>
    <w:p w:rsidRPr="00BB2EAF" w:rsidR="000E4CB2" w:rsidP="000E4CB2" w:rsidRDefault="000E4CB2" w14:paraId="0F9E9313" w14:textId="77777777">
      <w:proofErr w:type="spellStart"/>
      <w:r>
        <w:t>Although</w:t>
      </w:r>
      <w:proofErr w:type="spellEnd"/>
      <w:r>
        <w:t xml:space="preserve"> </w:t>
      </w:r>
      <w:proofErr w:type="spellStart"/>
      <w:r>
        <w:t>half</w:t>
      </w:r>
      <w:proofErr w:type="spellEnd"/>
      <w:r>
        <w:t xml:space="preserve"> </w:t>
      </w:r>
      <w:proofErr w:type="spellStart"/>
      <w:r>
        <w:t>of</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that</w:t>
      </w:r>
      <w:proofErr w:type="spellEnd"/>
      <w:r>
        <w:t xml:space="preserve">, </w:t>
      </w:r>
      <w:proofErr w:type="spellStart"/>
      <w:r>
        <w:t>for</w:t>
      </w:r>
      <w:proofErr w:type="spellEnd"/>
      <w:r>
        <w:t xml:space="preserve"> </w:t>
      </w:r>
      <w:proofErr w:type="spellStart"/>
      <w:r>
        <w:t>the</w:t>
      </w:r>
      <w:proofErr w:type="spellEnd"/>
      <w:r>
        <w:t xml:space="preserve"> </w:t>
      </w:r>
      <w:proofErr w:type="spellStart"/>
      <w:r>
        <w:t>success</w:t>
      </w:r>
      <w:proofErr w:type="spellEnd"/>
      <w:r>
        <w:t xml:space="preserve"> </w:t>
      </w:r>
      <w:proofErr w:type="spellStart"/>
      <w:r>
        <w:t>of</w:t>
      </w:r>
      <w:proofErr w:type="spellEnd"/>
      <w:r>
        <w:t xml:space="preserve"> </w:t>
      </w:r>
      <w:proofErr w:type="spellStart"/>
      <w:r>
        <w:t>the</w:t>
      </w:r>
      <w:proofErr w:type="spellEnd"/>
      <w:r>
        <w:t xml:space="preserve"> H2020 </w:t>
      </w:r>
      <w:proofErr w:type="spellStart"/>
      <w:r>
        <w:t>programme</w:t>
      </w:r>
      <w:proofErr w:type="spellEnd"/>
      <w:r>
        <w:t xml:space="preserve"> </w:t>
      </w:r>
      <w:proofErr w:type="spellStart"/>
      <w:r>
        <w:t>actions</w:t>
      </w:r>
      <w:proofErr w:type="spellEnd"/>
      <w:r>
        <w:t xml:space="preserve">, </w:t>
      </w:r>
      <w:proofErr w:type="spellStart"/>
      <w:r>
        <w:rPr>
          <w:u w:val="single"/>
        </w:rPr>
        <w:t>it</w:t>
      </w:r>
      <w:proofErr w:type="spellEnd"/>
      <w:r>
        <w:rPr>
          <w:u w:val="single"/>
        </w:rPr>
        <w:t xml:space="preserve"> </w:t>
      </w:r>
      <w:proofErr w:type="spellStart"/>
      <w:r>
        <w:rPr>
          <w:u w:val="single"/>
        </w:rPr>
        <w:t>was</w:t>
      </w:r>
      <w:proofErr w:type="spellEnd"/>
      <w:r>
        <w:rPr>
          <w:u w:val="single"/>
        </w:rPr>
        <w:t xml:space="preserve"> </w:t>
      </w:r>
      <w:proofErr w:type="spellStart"/>
      <w:r>
        <w:rPr>
          <w:u w:val="single"/>
        </w:rPr>
        <w:t>important</w:t>
      </w:r>
      <w:proofErr w:type="spellEnd"/>
      <w:r>
        <w:rPr>
          <w:u w:val="single"/>
        </w:rPr>
        <w:t xml:space="preserve"> </w:t>
      </w:r>
      <w:proofErr w:type="spellStart"/>
      <w:r>
        <w:rPr>
          <w:u w:val="single"/>
        </w:rPr>
        <w:t>to</w:t>
      </w:r>
      <w:proofErr w:type="spellEnd"/>
      <w:r>
        <w:rPr>
          <w:u w:val="single"/>
        </w:rPr>
        <w:t xml:space="preserve"> </w:t>
      </w:r>
      <w:proofErr w:type="spellStart"/>
      <w:r>
        <w:rPr>
          <w:u w:val="single"/>
        </w:rPr>
        <w:t>seek</w:t>
      </w:r>
      <w:proofErr w:type="spellEnd"/>
      <w:r>
        <w:rPr>
          <w:u w:val="single"/>
        </w:rPr>
        <w:t xml:space="preserve"> </w:t>
      </w:r>
      <w:proofErr w:type="spellStart"/>
      <w:r>
        <w:rPr>
          <w:u w:val="single"/>
        </w:rPr>
        <w:t>synergies</w:t>
      </w:r>
      <w:proofErr w:type="spellEnd"/>
      <w:r>
        <w:rPr>
          <w:u w:val="single"/>
        </w:rPr>
        <w:t xml:space="preserve"> </w:t>
      </w:r>
      <w:proofErr w:type="spellStart"/>
      <w:r>
        <w:rPr>
          <w:u w:val="single"/>
        </w:rPr>
        <w:t>with</w:t>
      </w:r>
      <w:proofErr w:type="spellEnd"/>
      <w:r>
        <w:rPr>
          <w:u w:val="single"/>
        </w:rPr>
        <w:t xml:space="preserve"> </w:t>
      </w:r>
      <w:proofErr w:type="spellStart"/>
      <w:r>
        <w:rPr>
          <w:u w:val="single"/>
        </w:rPr>
        <w:t>the</w:t>
      </w:r>
      <w:proofErr w:type="spellEnd"/>
      <w:r>
        <w:rPr>
          <w:u w:val="single"/>
        </w:rPr>
        <w:t xml:space="preserve"> ERDF </w:t>
      </w:r>
      <w:proofErr w:type="spellStart"/>
      <w:r>
        <w:rPr>
          <w:u w:val="single"/>
        </w:rPr>
        <w:t>and</w:t>
      </w:r>
      <w:proofErr w:type="spellEnd"/>
      <w:r>
        <w:rPr>
          <w:u w:val="single"/>
        </w:rPr>
        <w:t xml:space="preserve"> </w:t>
      </w:r>
      <w:proofErr w:type="spellStart"/>
      <w:r>
        <w:rPr>
          <w:u w:val="single"/>
        </w:rPr>
        <w:t>for</w:t>
      </w:r>
      <w:proofErr w:type="spellEnd"/>
      <w:r>
        <w:rPr>
          <w:u w:val="single"/>
        </w:rPr>
        <w:t xml:space="preserve"> </w:t>
      </w:r>
      <w:proofErr w:type="spellStart"/>
      <w:r>
        <w:rPr>
          <w:u w:val="single"/>
        </w:rPr>
        <w:t>actions</w:t>
      </w:r>
      <w:proofErr w:type="spellEnd"/>
      <w:r>
        <w:rPr>
          <w:u w:val="single"/>
        </w:rPr>
        <w:t xml:space="preserve"> </w:t>
      </w:r>
      <w:proofErr w:type="spellStart"/>
      <w:r>
        <w:rPr>
          <w:u w:val="single"/>
        </w:rPr>
        <w:t>to</w:t>
      </w:r>
      <w:proofErr w:type="spellEnd"/>
      <w:r>
        <w:rPr>
          <w:u w:val="single"/>
        </w:rPr>
        <w:t xml:space="preserve"> </w:t>
      </w:r>
      <w:proofErr w:type="spellStart"/>
      <w:r>
        <w:rPr>
          <w:u w:val="single"/>
        </w:rPr>
        <w:t>complement</w:t>
      </w:r>
      <w:proofErr w:type="spellEnd"/>
      <w:r>
        <w:rPr>
          <w:u w:val="single"/>
        </w:rPr>
        <w:t xml:space="preserve"> </w:t>
      </w:r>
      <w:proofErr w:type="spellStart"/>
      <w:r>
        <w:rPr>
          <w:u w:val="single"/>
        </w:rPr>
        <w:t>other</w:t>
      </w:r>
      <w:proofErr w:type="spellEnd"/>
      <w:r>
        <w:rPr>
          <w:u w:val="single"/>
        </w:rPr>
        <w:t xml:space="preserve"> </w:t>
      </w:r>
      <w:proofErr w:type="spellStart"/>
      <w:r>
        <w:rPr>
          <w:u w:val="single"/>
        </w:rPr>
        <w:t>funds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programmes</w:t>
      </w:r>
      <w:proofErr w:type="spellEnd"/>
      <w:r>
        <w:t xml:space="preserve"> (</w:t>
      </w:r>
      <w:proofErr w:type="spellStart"/>
      <w:r>
        <w:rPr>
          <w:b/>
        </w:rPr>
        <w:t>question</w:t>
      </w:r>
      <w:proofErr w:type="spellEnd"/>
      <w:r>
        <w:rPr>
          <w:b/>
        </w:rPr>
        <w:t xml:space="preserve"> 19</w:t>
      </w:r>
      <w:r>
        <w:t xml:space="preserve">). A </w:t>
      </w:r>
      <w:proofErr w:type="spellStart"/>
      <w:r>
        <w:t>similar</w:t>
      </w:r>
      <w:proofErr w:type="spellEnd"/>
      <w:r>
        <w:t xml:space="preserve"> </w:t>
      </w:r>
      <w:proofErr w:type="spellStart"/>
      <w:r>
        <w:t>number</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the</w:t>
      </w:r>
      <w:proofErr w:type="spellEnd"/>
      <w:r>
        <w:t xml:space="preserve"> H2020 </w:t>
      </w:r>
      <w:proofErr w:type="spellStart"/>
      <w:r>
        <w:t>programme</w:t>
      </w:r>
      <w:proofErr w:type="spellEnd"/>
      <w:r>
        <w:t xml:space="preserve"> </w:t>
      </w:r>
      <w:proofErr w:type="spellStart"/>
      <w:r>
        <w:rPr>
          <w:u w:val="single"/>
        </w:rPr>
        <w:t>had</w:t>
      </w:r>
      <w:proofErr w:type="spellEnd"/>
      <w:r>
        <w:rPr>
          <w:u w:val="single"/>
        </w:rPr>
        <w:t xml:space="preserve"> </w:t>
      </w:r>
      <w:proofErr w:type="spellStart"/>
      <w:r>
        <w:rPr>
          <w:u w:val="single"/>
        </w:rPr>
        <w:t>not</w:t>
      </w:r>
      <w:proofErr w:type="spellEnd"/>
      <w:r>
        <w:rPr>
          <w:u w:val="single"/>
        </w:rPr>
        <w:t xml:space="preserve"> </w:t>
      </w:r>
      <w:proofErr w:type="spellStart"/>
      <w:r>
        <w:rPr>
          <w:u w:val="single"/>
        </w:rPr>
        <w:t>been</w:t>
      </w:r>
      <w:proofErr w:type="spellEnd"/>
      <w:r>
        <w:t xml:space="preserve"> </w:t>
      </w:r>
      <w:proofErr w:type="spellStart"/>
      <w:r>
        <w:rPr>
          <w:u w:val="single"/>
        </w:rPr>
        <w:t>consistent</w:t>
      </w:r>
      <w:proofErr w:type="spellEnd"/>
      <w:r>
        <w:rPr>
          <w:u w:val="single"/>
        </w:rPr>
        <w:t xml:space="preserve"> </w:t>
      </w:r>
      <w:proofErr w:type="spellStart"/>
      <w:r>
        <w:rPr>
          <w:u w:val="single"/>
        </w:rPr>
        <w:t>with</w:t>
      </w:r>
      <w:proofErr w:type="spellEnd"/>
      <w:r>
        <w:rPr>
          <w:u w:val="single"/>
        </w:rPr>
        <w:t xml:space="preserve"> </w:t>
      </w:r>
      <w:proofErr w:type="spellStart"/>
      <w:r>
        <w:rPr>
          <w:u w:val="single"/>
        </w:rPr>
        <w:t>or</w:t>
      </w:r>
      <w:proofErr w:type="spellEnd"/>
      <w:r>
        <w:rPr>
          <w:u w:val="single"/>
        </w:rPr>
        <w:t xml:space="preserve"> </w:t>
      </w:r>
      <w:proofErr w:type="spellStart"/>
      <w:r>
        <w:rPr>
          <w:u w:val="single"/>
        </w:rPr>
        <w:t>complementary</w:t>
      </w:r>
      <w:proofErr w:type="spellEnd"/>
      <w:r>
        <w:rPr>
          <w:u w:val="single"/>
        </w:rPr>
        <w:t xml:space="preserve"> </w:t>
      </w:r>
      <w:proofErr w:type="spellStart"/>
      <w:r>
        <w:rPr>
          <w:u w:val="single"/>
        </w:rPr>
        <w:t>to</w:t>
      </w:r>
      <w:proofErr w:type="spellEnd"/>
      <w:r>
        <w:rPr>
          <w:u w:val="single"/>
        </w:rPr>
        <w:t xml:space="preserve"> </w:t>
      </w:r>
      <w:proofErr w:type="spellStart"/>
      <w:r>
        <w:rPr>
          <w:u w:val="single"/>
        </w:rPr>
        <w:t>the</w:t>
      </w:r>
      <w:proofErr w:type="spellEnd"/>
      <w:r>
        <w:rPr>
          <w:u w:val="single"/>
        </w:rPr>
        <w:t xml:space="preserve"> </w:t>
      </w:r>
      <w:proofErr w:type="spellStart"/>
      <w:r>
        <w:rPr>
          <w:u w:val="single"/>
        </w:rPr>
        <w:t>European</w:t>
      </w:r>
      <w:proofErr w:type="spellEnd"/>
      <w:r>
        <w:rPr>
          <w:u w:val="single"/>
        </w:rPr>
        <w:t xml:space="preserve"> </w:t>
      </w:r>
      <w:proofErr w:type="spellStart"/>
      <w:r>
        <w:rPr>
          <w:u w:val="single"/>
        </w:rPr>
        <w:t>Structural</w:t>
      </w:r>
      <w:proofErr w:type="spellEnd"/>
      <w:r>
        <w:rPr>
          <w:u w:val="single"/>
        </w:rPr>
        <w:t xml:space="preserve"> </w:t>
      </w:r>
      <w:proofErr w:type="spellStart"/>
      <w:r>
        <w:rPr>
          <w:u w:val="single"/>
        </w:rPr>
        <w:t>and</w:t>
      </w:r>
      <w:proofErr w:type="spellEnd"/>
      <w:r>
        <w:rPr>
          <w:u w:val="single"/>
        </w:rPr>
        <w:t xml:space="preserve"> </w:t>
      </w:r>
      <w:proofErr w:type="spellStart"/>
      <w:r>
        <w:rPr>
          <w:u w:val="single"/>
        </w:rPr>
        <w:t>Investment</w:t>
      </w:r>
      <w:proofErr w:type="spellEnd"/>
      <w:r>
        <w:rPr>
          <w:u w:val="single"/>
        </w:rPr>
        <w:t xml:space="preserve"> </w:t>
      </w:r>
      <w:proofErr w:type="spellStart"/>
      <w:r>
        <w:rPr>
          <w:u w:val="single"/>
        </w:rPr>
        <w:t>Funds</w:t>
      </w:r>
      <w:proofErr w:type="spellEnd"/>
      <w:r>
        <w:rPr>
          <w:u w:val="single"/>
        </w:rPr>
        <w:t xml:space="preserve">, </w:t>
      </w:r>
      <w:proofErr w:type="spellStart"/>
      <w:r>
        <w:rPr>
          <w:u w:val="single"/>
        </w:rPr>
        <w:t>in</w:t>
      </w:r>
      <w:proofErr w:type="spellEnd"/>
      <w:r>
        <w:rPr>
          <w:u w:val="single"/>
        </w:rPr>
        <w:t xml:space="preserve"> </w:t>
      </w:r>
      <w:proofErr w:type="spellStart"/>
      <w:r>
        <w:rPr>
          <w:u w:val="single"/>
        </w:rPr>
        <w:t>particular</w:t>
      </w:r>
      <w:proofErr w:type="spellEnd"/>
      <w:r>
        <w:rPr>
          <w:u w:val="single"/>
        </w:rPr>
        <w:t xml:space="preserve"> </w:t>
      </w:r>
      <w:proofErr w:type="spellStart"/>
      <w:r>
        <w:rPr>
          <w:u w:val="single"/>
        </w:rPr>
        <w:t>the</w:t>
      </w:r>
      <w:proofErr w:type="spellEnd"/>
      <w:r>
        <w:rPr>
          <w:u w:val="single"/>
        </w:rPr>
        <w:t xml:space="preserve"> ERDF</w:t>
      </w:r>
      <w:r>
        <w:t xml:space="preserve"> (</w:t>
      </w:r>
      <w:proofErr w:type="spellStart"/>
      <w:r>
        <w:rPr>
          <w:b/>
        </w:rPr>
        <w:t>question</w:t>
      </w:r>
      <w:proofErr w:type="spellEnd"/>
      <w:r>
        <w:rPr>
          <w:b/>
        </w:rPr>
        <w:t xml:space="preserve"> 18</w:t>
      </w:r>
      <w:r>
        <w:t>).</w:t>
      </w:r>
    </w:p>
    <w:p w:rsidRPr="00BB2EAF" w:rsidR="000E4CB2" w:rsidP="000E4CB2" w:rsidRDefault="000E4CB2" w14:paraId="517CED88" w14:textId="77777777"/>
    <w:p w:rsidRPr="00BB2EAF" w:rsidR="000E4CB2" w:rsidP="000E4CB2" w:rsidRDefault="000E4CB2" w14:paraId="40B16BFF" w14:textId="77777777">
      <w:proofErr w:type="spellStart"/>
      <w:r>
        <w:t>While</w:t>
      </w:r>
      <w:proofErr w:type="spellEnd"/>
      <w:r>
        <w:t xml:space="preserve"> 8 </w:t>
      </w:r>
      <w:proofErr w:type="spellStart"/>
      <w:r>
        <w:t>of</w:t>
      </w:r>
      <w:proofErr w:type="spellEnd"/>
      <w:r>
        <w:t xml:space="preserve"> </w:t>
      </w:r>
      <w:proofErr w:type="spellStart"/>
      <w:r>
        <w:t>the</w:t>
      </w:r>
      <w:proofErr w:type="spellEnd"/>
      <w:r>
        <w:t xml:space="preserve"> 11 </w:t>
      </w:r>
      <w:proofErr w:type="spellStart"/>
      <w:r>
        <w:t>Portuguese</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that</w:t>
      </w:r>
      <w:proofErr w:type="spellEnd"/>
      <w:r>
        <w:t xml:space="preserve"> </w:t>
      </w:r>
      <w:proofErr w:type="spellStart"/>
      <w:r>
        <w:t>the</w:t>
      </w:r>
      <w:proofErr w:type="spellEnd"/>
      <w:r>
        <w:t xml:space="preserve"> </w:t>
      </w:r>
      <w:proofErr w:type="spellStart"/>
      <w:r>
        <w:t>synergies</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two</w:t>
      </w:r>
      <w:proofErr w:type="spellEnd"/>
      <w:r>
        <w:t xml:space="preserve"> </w:t>
      </w:r>
      <w:proofErr w:type="spellStart"/>
      <w:r>
        <w:t>funds</w:t>
      </w:r>
      <w:proofErr w:type="spellEnd"/>
      <w:r>
        <w:t xml:space="preserve"> </w:t>
      </w:r>
      <w:proofErr w:type="spellStart"/>
      <w:r>
        <w:t>had</w:t>
      </w:r>
      <w:proofErr w:type="spellEnd"/>
      <w:r>
        <w:t xml:space="preserve"> </w:t>
      </w:r>
      <w:proofErr w:type="spellStart"/>
      <w:r>
        <w:t>been</w:t>
      </w:r>
      <w:proofErr w:type="spellEnd"/>
      <w:r>
        <w:t xml:space="preserve"> a </w:t>
      </w:r>
      <w:proofErr w:type="spellStart"/>
      <w:r>
        <w:t>success</w:t>
      </w:r>
      <w:proofErr w:type="spellEnd"/>
      <w:r>
        <w:t xml:space="preserve"> </w:t>
      </w:r>
      <w:proofErr w:type="spellStart"/>
      <w:r>
        <w:t>factor</w:t>
      </w:r>
      <w:proofErr w:type="spellEnd"/>
      <w:r>
        <w:t xml:space="preserve">, </w:t>
      </w:r>
      <w:proofErr w:type="spellStart"/>
      <w:r>
        <w:t>only</w:t>
      </w:r>
      <w:proofErr w:type="spellEnd"/>
      <w:r>
        <w:t xml:space="preserve"> 1 </w:t>
      </w:r>
      <w:proofErr w:type="spellStart"/>
      <w:r>
        <w:t>of</w:t>
      </w:r>
      <w:proofErr w:type="spellEnd"/>
      <w:r>
        <w:t xml:space="preserve"> </w:t>
      </w:r>
      <w:proofErr w:type="spellStart"/>
      <w:r>
        <w:t>the</w:t>
      </w:r>
      <w:proofErr w:type="spellEnd"/>
      <w:r>
        <w:t xml:space="preserve"> 9 </w:t>
      </w:r>
      <w:proofErr w:type="spellStart"/>
      <w:r>
        <w:rPr>
          <w:b/>
        </w:rPr>
        <w:t>Dutch</w:t>
      </w:r>
      <w:proofErr w:type="spellEnd"/>
      <w:r>
        <w:t xml:space="preserve"> </w:t>
      </w:r>
      <w:proofErr w:type="spellStart"/>
      <w:r>
        <w:t>respondents</w:t>
      </w:r>
      <w:proofErr w:type="spellEnd"/>
      <w:r>
        <w:t xml:space="preserve"> </w:t>
      </w:r>
      <w:proofErr w:type="spellStart"/>
      <w:r>
        <w:t>shared</w:t>
      </w:r>
      <w:proofErr w:type="spellEnd"/>
      <w:r>
        <w:t xml:space="preserve"> </w:t>
      </w:r>
      <w:proofErr w:type="spellStart"/>
      <w:r>
        <w:t>this</w:t>
      </w:r>
      <w:proofErr w:type="spellEnd"/>
      <w:r>
        <w:t xml:space="preserve"> </w:t>
      </w:r>
      <w:proofErr w:type="spellStart"/>
      <w:r>
        <w:t>opinion</w:t>
      </w:r>
      <w:proofErr w:type="spellEnd"/>
      <w:r>
        <w:t xml:space="preserve">, </w:t>
      </w:r>
      <w:proofErr w:type="spellStart"/>
      <w:r>
        <w:t>possibly</w:t>
      </w:r>
      <w:proofErr w:type="spellEnd"/>
      <w:r>
        <w:t xml:space="preserve"> </w:t>
      </w:r>
      <w:proofErr w:type="spellStart"/>
      <w:r>
        <w:t>due</w:t>
      </w:r>
      <w:proofErr w:type="spellEnd"/>
      <w:r>
        <w:t xml:space="preserve"> </w:t>
      </w:r>
      <w:proofErr w:type="spellStart"/>
      <w:r>
        <w:t>to</w:t>
      </w:r>
      <w:proofErr w:type="spellEnd"/>
      <w:r>
        <w:t xml:space="preserve"> ERDF </w:t>
      </w:r>
      <w:proofErr w:type="spellStart"/>
      <w:r>
        <w:t>financing</w:t>
      </w:r>
      <w:proofErr w:type="spellEnd"/>
      <w:r>
        <w:t xml:space="preserve"> </w:t>
      </w:r>
      <w:proofErr w:type="spellStart"/>
      <w:r>
        <w:t>not</w:t>
      </w:r>
      <w:proofErr w:type="spellEnd"/>
      <w:r>
        <w:t xml:space="preserve"> </w:t>
      </w:r>
      <w:proofErr w:type="spellStart"/>
      <w:r>
        <w:t>having</w:t>
      </w:r>
      <w:proofErr w:type="spellEnd"/>
      <w:r>
        <w:t xml:space="preserve"> </w:t>
      </w:r>
      <w:proofErr w:type="spellStart"/>
      <w:r>
        <w:t>the</w:t>
      </w:r>
      <w:proofErr w:type="spellEnd"/>
      <w:r>
        <w:t xml:space="preserve"> </w:t>
      </w:r>
      <w:proofErr w:type="spellStart"/>
      <w:r>
        <w:t>same</w:t>
      </w:r>
      <w:proofErr w:type="spellEnd"/>
      <w:r>
        <w:t xml:space="preserve"> </w:t>
      </w:r>
      <w:proofErr w:type="spellStart"/>
      <w:r>
        <w:t>relevance</w:t>
      </w:r>
      <w:proofErr w:type="spellEnd"/>
      <w:r>
        <w:t xml:space="preserve"> </w:t>
      </w:r>
      <w:proofErr w:type="spellStart"/>
      <w:r>
        <w:t>in</w:t>
      </w:r>
      <w:proofErr w:type="spellEnd"/>
      <w:r>
        <w:t xml:space="preserve"> </w:t>
      </w:r>
      <w:proofErr w:type="spellStart"/>
      <w:r>
        <w:t>the</w:t>
      </w:r>
      <w:proofErr w:type="spellEnd"/>
      <w:r>
        <w:t xml:space="preserve"> </w:t>
      </w:r>
      <w:proofErr w:type="spellStart"/>
      <w:r>
        <w:t>two</w:t>
      </w:r>
      <w:proofErr w:type="spellEnd"/>
      <w:r>
        <w:t xml:space="preserve"> </w:t>
      </w:r>
      <w:proofErr w:type="spellStart"/>
      <w:r>
        <w:t>countries</w:t>
      </w:r>
      <w:proofErr w:type="spellEnd"/>
      <w:r>
        <w:t xml:space="preserve">. </w:t>
      </w:r>
      <w:proofErr w:type="spellStart"/>
      <w:r>
        <w:t>Notwithstanding</w:t>
      </w:r>
      <w:proofErr w:type="spellEnd"/>
      <w:r>
        <w:t xml:space="preserve"> </w:t>
      </w:r>
      <w:proofErr w:type="spellStart"/>
      <w:r>
        <w:t>this</w:t>
      </w:r>
      <w:proofErr w:type="spellEnd"/>
      <w:r>
        <w:t xml:space="preserve">, </w:t>
      </w:r>
      <w:proofErr w:type="spellStart"/>
      <w:r>
        <w:t>in</w:t>
      </w:r>
      <w:proofErr w:type="spellEnd"/>
      <w:r>
        <w:t xml:space="preserve"> </w:t>
      </w:r>
      <w:proofErr w:type="spellStart"/>
      <w:r>
        <w:t>the</w:t>
      </w:r>
      <w:proofErr w:type="spellEnd"/>
      <w:r>
        <w:t xml:space="preserve"> </w:t>
      </w:r>
      <w:proofErr w:type="spellStart"/>
      <w:r>
        <w:t>semi-</w:t>
      </w:r>
      <w:r>
        <w:lastRenderedPageBreak/>
        <w:t>structured</w:t>
      </w:r>
      <w:proofErr w:type="spellEnd"/>
      <w:r>
        <w:t xml:space="preserve"> </w:t>
      </w:r>
      <w:proofErr w:type="spellStart"/>
      <w:r>
        <w:t>interviews</w:t>
      </w:r>
      <w:proofErr w:type="spellEnd"/>
      <w:r>
        <w:t xml:space="preserve">, </w:t>
      </w:r>
      <w:proofErr w:type="spellStart"/>
      <w:r>
        <w:t>one</w:t>
      </w:r>
      <w:proofErr w:type="spellEnd"/>
      <w:r>
        <w:t xml:space="preserve"> </w:t>
      </w:r>
      <w:proofErr w:type="spellStart"/>
      <w:r>
        <w:t>Dutch</w:t>
      </w:r>
      <w:proofErr w:type="spellEnd"/>
      <w:r>
        <w:t xml:space="preserve"> </w:t>
      </w:r>
      <w:proofErr w:type="spellStart"/>
      <w:r>
        <w:t>participant</w:t>
      </w:r>
      <w:proofErr w:type="spellEnd"/>
      <w:r>
        <w:t xml:space="preserve"> </w:t>
      </w:r>
      <w:proofErr w:type="spellStart"/>
      <w:r>
        <w:t>highlighted</w:t>
      </w:r>
      <w:proofErr w:type="spellEnd"/>
      <w:r>
        <w:t xml:space="preserve"> </w:t>
      </w:r>
      <w:proofErr w:type="spellStart"/>
      <w:r>
        <w:t>the</w:t>
      </w:r>
      <w:proofErr w:type="spellEnd"/>
      <w:r>
        <w:t xml:space="preserve"> </w:t>
      </w:r>
      <w:proofErr w:type="spellStart"/>
      <w:r>
        <w:t>Digital</w:t>
      </w:r>
      <w:proofErr w:type="spellEnd"/>
      <w:r>
        <w:t xml:space="preserve"> </w:t>
      </w:r>
      <w:proofErr w:type="spellStart"/>
      <w:r>
        <w:t>Europe</w:t>
      </w:r>
      <w:proofErr w:type="spellEnd"/>
      <w:r>
        <w:t xml:space="preserve"> </w:t>
      </w:r>
      <w:proofErr w:type="spellStart"/>
      <w:r>
        <w:t>programme</w:t>
      </w:r>
      <w:proofErr w:type="spellEnd"/>
      <w:r>
        <w:t xml:space="preserve"> </w:t>
      </w:r>
      <w:proofErr w:type="spellStart"/>
      <w:r>
        <w:t>and</w:t>
      </w:r>
      <w:proofErr w:type="spellEnd"/>
      <w:r>
        <w:t xml:space="preserve"> </w:t>
      </w:r>
      <w:proofErr w:type="spellStart"/>
      <w:r>
        <w:t>the</w:t>
      </w:r>
      <w:proofErr w:type="spellEnd"/>
      <w:r>
        <w:t xml:space="preserve"> </w:t>
      </w:r>
      <w:proofErr w:type="spellStart"/>
      <w:r>
        <w:t>Interregional</w:t>
      </w:r>
      <w:proofErr w:type="spellEnd"/>
      <w:r>
        <w:t xml:space="preserve"> </w:t>
      </w:r>
      <w:proofErr w:type="spellStart"/>
      <w:r>
        <w:t>Innovation</w:t>
      </w:r>
      <w:proofErr w:type="spellEnd"/>
      <w:r>
        <w:t xml:space="preserve"> Investments (I3) </w:t>
      </w:r>
      <w:proofErr w:type="spellStart"/>
      <w:r>
        <w:t>instrument</w:t>
      </w:r>
      <w:proofErr w:type="spellEnd"/>
      <w:r>
        <w:t xml:space="preserve">, </w:t>
      </w:r>
      <w:proofErr w:type="spellStart"/>
      <w:r>
        <w:t>which</w:t>
      </w:r>
      <w:proofErr w:type="spellEnd"/>
      <w:r>
        <w:t xml:space="preserve"> </w:t>
      </w:r>
      <w:proofErr w:type="spellStart"/>
      <w:r>
        <w:t>came</w:t>
      </w:r>
      <w:proofErr w:type="spellEnd"/>
      <w:r>
        <w:t xml:space="preserve"> </w:t>
      </w:r>
      <w:proofErr w:type="spellStart"/>
      <w:r>
        <w:t>under</w:t>
      </w:r>
      <w:proofErr w:type="spellEnd"/>
      <w:r>
        <w:t xml:space="preserve"> </w:t>
      </w:r>
      <w:proofErr w:type="spellStart"/>
      <w:r>
        <w:t>the</w:t>
      </w:r>
      <w:proofErr w:type="spellEnd"/>
      <w:r>
        <w:t xml:space="preserve"> ERDF, </w:t>
      </w:r>
      <w:proofErr w:type="spellStart"/>
      <w:r>
        <w:t>and</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these</w:t>
      </w:r>
      <w:proofErr w:type="spellEnd"/>
      <w:r>
        <w:t xml:space="preserve"> </w:t>
      </w:r>
      <w:proofErr w:type="spellStart"/>
      <w:r>
        <w:t>could</w:t>
      </w:r>
      <w:proofErr w:type="spellEnd"/>
      <w:r>
        <w:t xml:space="preserve"> </w:t>
      </w:r>
      <w:proofErr w:type="spellStart"/>
      <w:r>
        <w:t>facilitate</w:t>
      </w:r>
      <w:proofErr w:type="spellEnd"/>
      <w:r>
        <w:t xml:space="preserve"> </w:t>
      </w:r>
      <w:proofErr w:type="spellStart"/>
      <w:r>
        <w:t>synergies</w:t>
      </w:r>
      <w:proofErr w:type="spellEnd"/>
      <w:r>
        <w:t xml:space="preserve">. </w:t>
      </w:r>
      <w:proofErr w:type="spellStart"/>
      <w:r>
        <w:t>As</w:t>
      </w:r>
      <w:proofErr w:type="spellEnd"/>
      <w:r>
        <w:t xml:space="preserve"> </w:t>
      </w:r>
      <w:proofErr w:type="spellStart"/>
      <w:r>
        <w:t>for</w:t>
      </w:r>
      <w:proofErr w:type="spellEnd"/>
      <w:r>
        <w:t xml:space="preserve"> </w:t>
      </w:r>
      <w:proofErr w:type="spellStart"/>
      <w:r>
        <w:t>Portugal</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stressed</w:t>
      </w:r>
      <w:proofErr w:type="spellEnd"/>
      <w:r>
        <w:t xml:space="preserve"> </w:t>
      </w:r>
      <w:proofErr w:type="spellStart"/>
      <w:r>
        <w:t>the</w:t>
      </w:r>
      <w:proofErr w:type="spellEnd"/>
      <w:r>
        <w:t xml:space="preserve"> </w:t>
      </w:r>
      <w:proofErr w:type="spellStart"/>
      <w:r>
        <w:t>important</w:t>
      </w:r>
      <w:proofErr w:type="spellEnd"/>
      <w:r>
        <w:t xml:space="preserve"> </w:t>
      </w:r>
      <w:proofErr w:type="spellStart"/>
      <w:r>
        <w:t>role</w:t>
      </w:r>
      <w:proofErr w:type="spellEnd"/>
      <w:r>
        <w:t xml:space="preserve"> </w:t>
      </w:r>
      <w:proofErr w:type="spellStart"/>
      <w:r>
        <w:t>that</w:t>
      </w:r>
      <w:proofErr w:type="spellEnd"/>
      <w:r>
        <w:t xml:space="preserve"> R&amp;D </w:t>
      </w:r>
      <w:proofErr w:type="spellStart"/>
      <w:r>
        <w:t>could</w:t>
      </w:r>
      <w:proofErr w:type="spellEnd"/>
      <w:r>
        <w:t xml:space="preserve"> </w:t>
      </w:r>
      <w:proofErr w:type="spellStart"/>
      <w:r>
        <w:t>play</w:t>
      </w:r>
      <w:proofErr w:type="spellEnd"/>
      <w:r>
        <w:t xml:space="preserve"> </w:t>
      </w:r>
      <w:proofErr w:type="spellStart"/>
      <w:r>
        <w:t>in</w:t>
      </w:r>
      <w:proofErr w:type="spellEnd"/>
      <w:r>
        <w:t xml:space="preserve"> </w:t>
      </w:r>
      <w:proofErr w:type="spellStart"/>
      <w:r>
        <w:t>promoting</w:t>
      </w:r>
      <w:proofErr w:type="spellEnd"/>
      <w:r>
        <w:t xml:space="preserve"> </w:t>
      </w:r>
      <w:proofErr w:type="spellStart"/>
      <w:r>
        <w:t>cohesion</w:t>
      </w:r>
      <w:proofErr w:type="spellEnd"/>
      <w:r>
        <w:t xml:space="preserve"> </w:t>
      </w:r>
      <w:proofErr w:type="spellStart"/>
      <w:r>
        <w:t>by</w:t>
      </w:r>
      <w:proofErr w:type="spellEnd"/>
      <w:r>
        <w:t xml:space="preserve"> </w:t>
      </w:r>
      <w:proofErr w:type="spellStart"/>
      <w:r>
        <w:t>adopting</w:t>
      </w:r>
      <w:proofErr w:type="spellEnd"/>
      <w:r>
        <w:t xml:space="preserve"> </w:t>
      </w:r>
      <w:proofErr w:type="spellStart"/>
      <w:r>
        <w:t>countercyclical</w:t>
      </w:r>
      <w:proofErr w:type="spellEnd"/>
      <w:r>
        <w:t xml:space="preserve"> </w:t>
      </w:r>
      <w:proofErr w:type="spellStart"/>
      <w:r>
        <w:t>measures</w:t>
      </w:r>
      <w:proofErr w:type="spellEnd"/>
      <w:r>
        <w:t xml:space="preserve"> </w:t>
      </w:r>
      <w:proofErr w:type="spellStart"/>
      <w:r>
        <w:t>to</w:t>
      </w:r>
      <w:proofErr w:type="spellEnd"/>
      <w:r>
        <w:t xml:space="preserve"> </w:t>
      </w:r>
      <w:proofErr w:type="spellStart"/>
      <w:r>
        <w:t>adequately</w:t>
      </w:r>
      <w:proofErr w:type="spellEnd"/>
      <w:r>
        <w:t xml:space="preserve"> </w:t>
      </w:r>
      <w:proofErr w:type="spellStart"/>
      <w:r>
        <w:t>strengthen</w:t>
      </w:r>
      <w:proofErr w:type="spellEnd"/>
      <w:r>
        <w:t xml:space="preserve"> </w:t>
      </w:r>
      <w:proofErr w:type="spellStart"/>
      <w:r>
        <w:t>knowledge-based</w:t>
      </w:r>
      <w:proofErr w:type="spellEnd"/>
      <w:r>
        <w:t xml:space="preserve"> </w:t>
      </w:r>
      <w:proofErr w:type="spellStart"/>
      <w:r>
        <w:t>cohesion</w:t>
      </w:r>
      <w:proofErr w:type="spellEnd"/>
      <w:r>
        <w:t xml:space="preserve"> </w:t>
      </w:r>
      <w:proofErr w:type="spellStart"/>
      <w:r>
        <w:t>platforms</w:t>
      </w:r>
      <w:proofErr w:type="spellEnd"/>
      <w:r>
        <w:t xml:space="preserve"> </w:t>
      </w:r>
      <w:proofErr w:type="spellStart"/>
      <w:r>
        <w:t>across</w:t>
      </w:r>
      <w:proofErr w:type="spellEnd"/>
      <w:r>
        <w:t xml:space="preserve"> </w:t>
      </w:r>
      <w:proofErr w:type="spellStart"/>
      <w:r>
        <w:t>Europe</w:t>
      </w:r>
      <w:proofErr w:type="spellEnd"/>
      <w:r>
        <w:t>.</w:t>
      </w:r>
    </w:p>
    <w:p w:rsidRPr="00BB2EAF" w:rsidR="000E4CB2" w:rsidP="000E4CB2" w:rsidRDefault="000E4CB2" w14:paraId="7188FD8F" w14:textId="77777777">
      <w:r>
        <w:rPr>
          <w:noProof/>
        </w:rPr>
        <w:drawing>
          <wp:inline distT="0" distB="0" distL="0" distR="0" wp14:anchorId="3BCB6F7B" wp14:editId="068083A0">
            <wp:extent cx="2830195" cy="2622550"/>
            <wp:effectExtent l="0" t="0" r="8255" b="6350"/>
            <wp:docPr id="32" name="Chart 32">
              <a:extLst xmlns:a="http://schemas.openxmlformats.org/drawingml/2006/main">
                <a:ext uri="{FF2B5EF4-FFF2-40B4-BE49-F238E27FC236}">
                  <a16:creationId xmlns:a16="http://schemas.microsoft.com/office/drawing/2014/main" id="{88BF7F97-E4EA-46DC-B119-E463DA993E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Pr>
          <w:noProof/>
        </w:rPr>
        <w:drawing>
          <wp:inline distT="0" distB="0" distL="0" distR="0" wp14:anchorId="0B463E9C" wp14:editId="20DCA3F7">
            <wp:extent cx="2750820" cy="2692400"/>
            <wp:effectExtent l="0" t="0" r="0" b="0"/>
            <wp:docPr id="33" name="Chart 33">
              <a:extLst xmlns:a="http://schemas.openxmlformats.org/drawingml/2006/main">
                <a:ext uri="{FF2B5EF4-FFF2-40B4-BE49-F238E27FC236}">
                  <a16:creationId xmlns:a16="http://schemas.microsoft.com/office/drawing/2014/main" id="{B442BD47-5546-4708-8D88-9177913BBD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Pr="00BB2EAF" w:rsidR="000E4CB2" w:rsidP="000E4CB2" w:rsidRDefault="000E4CB2" w14:paraId="2F7454AE" w14:textId="77777777"/>
    <w:p w:rsidRPr="00BB2EAF" w:rsidR="000E4CB2" w:rsidP="000E4CB2" w:rsidRDefault="000E4CB2" w14:paraId="1CE16943" w14:textId="77777777"/>
    <w:p w:rsidRPr="00BB2EAF" w:rsidR="000E4CB2" w:rsidP="000E4CB2" w:rsidRDefault="000E4CB2" w14:paraId="0E8FDED9" w14:textId="77777777">
      <w:proofErr w:type="spellStart"/>
      <w:r>
        <w:t>In</w:t>
      </w:r>
      <w:proofErr w:type="spellEnd"/>
      <w:r>
        <w:t xml:space="preserve"> </w:t>
      </w:r>
      <w:proofErr w:type="spellStart"/>
      <w:r>
        <w:rPr>
          <w:b/>
        </w:rPr>
        <w:t>Latvia</w:t>
      </w:r>
      <w:proofErr w:type="spellEnd"/>
      <w:r>
        <w:t xml:space="preserve">, H2020 </w:t>
      </w:r>
      <w:proofErr w:type="spellStart"/>
      <w:r>
        <w:t>projects</w:t>
      </w:r>
      <w:proofErr w:type="spellEnd"/>
      <w:r>
        <w:t xml:space="preserve"> </w:t>
      </w:r>
      <w:proofErr w:type="spellStart"/>
      <w:r>
        <w:t>had</w:t>
      </w:r>
      <w:proofErr w:type="spellEnd"/>
      <w:r>
        <w:t xml:space="preserve"> </w:t>
      </w:r>
      <w:proofErr w:type="spellStart"/>
      <w:r>
        <w:t>also</w:t>
      </w:r>
      <w:proofErr w:type="spellEnd"/>
      <w:r>
        <w:t xml:space="preserve"> </w:t>
      </w:r>
      <w:proofErr w:type="spellStart"/>
      <w:r>
        <w:t>been</w:t>
      </w:r>
      <w:proofErr w:type="spellEnd"/>
      <w:r>
        <w:t xml:space="preserve"> </w:t>
      </w:r>
      <w:proofErr w:type="spellStart"/>
      <w:r>
        <w:t>used</w:t>
      </w:r>
      <w:proofErr w:type="spellEnd"/>
      <w:r>
        <w:t xml:space="preserve"> </w:t>
      </w:r>
      <w:proofErr w:type="spellStart"/>
      <w:r>
        <w:t>to</w:t>
      </w:r>
      <w:proofErr w:type="spellEnd"/>
      <w:r>
        <w:t xml:space="preserve"> </w:t>
      </w:r>
      <w:proofErr w:type="spellStart"/>
      <w:r>
        <w:t>follow</w:t>
      </w:r>
      <w:proofErr w:type="spellEnd"/>
      <w:r>
        <w:t xml:space="preserve"> </w:t>
      </w:r>
      <w:proofErr w:type="spellStart"/>
      <w:r>
        <w:t>on</w:t>
      </w:r>
      <w:proofErr w:type="spellEnd"/>
      <w:r>
        <w:t xml:space="preserve"> </w:t>
      </w:r>
      <w:proofErr w:type="spellStart"/>
      <w:r>
        <w:t>from</w:t>
      </w:r>
      <w:proofErr w:type="spellEnd"/>
      <w:r>
        <w:t xml:space="preserve"> </w:t>
      </w:r>
      <w:proofErr w:type="spellStart"/>
      <w:r>
        <w:t>previous</w:t>
      </w:r>
      <w:proofErr w:type="spellEnd"/>
      <w:r>
        <w:t xml:space="preserve"> EU-</w:t>
      </w:r>
      <w:proofErr w:type="spellStart"/>
      <w:r>
        <w:t>funded</w:t>
      </w:r>
      <w:proofErr w:type="spellEnd"/>
      <w:r>
        <w:t xml:space="preserve"> </w:t>
      </w:r>
      <w:proofErr w:type="spellStart"/>
      <w:r>
        <w:t>projects</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one</w:t>
      </w:r>
      <w:proofErr w:type="spellEnd"/>
      <w:r>
        <w:t xml:space="preserve"> </w:t>
      </w:r>
      <w:proofErr w:type="spellStart"/>
      <w:r>
        <w:t>participant</w:t>
      </w:r>
      <w:proofErr w:type="spellEnd"/>
      <w:r>
        <w:t xml:space="preserve"> </w:t>
      </w:r>
      <w:proofErr w:type="spellStart"/>
      <w:r>
        <w:t>noted</w:t>
      </w:r>
      <w:proofErr w:type="spellEnd"/>
      <w:r>
        <w:t xml:space="preserve"> </w:t>
      </w:r>
      <w:proofErr w:type="spellStart"/>
      <w:r>
        <w:t>that</w:t>
      </w:r>
      <w:proofErr w:type="spellEnd"/>
      <w:r>
        <w:t xml:space="preserve"> a </w:t>
      </w:r>
      <w:proofErr w:type="spellStart"/>
      <w:r>
        <w:t>current</w:t>
      </w:r>
      <w:proofErr w:type="spellEnd"/>
      <w:r>
        <w:t xml:space="preserve"> H2020 </w:t>
      </w:r>
      <w:proofErr w:type="spellStart"/>
      <w:r>
        <w:t>project</w:t>
      </w:r>
      <w:proofErr w:type="spellEnd"/>
      <w:r>
        <w:t xml:space="preserve"> </w:t>
      </w:r>
      <w:proofErr w:type="spellStart"/>
      <w:r>
        <w:t>was</w:t>
      </w:r>
      <w:proofErr w:type="spellEnd"/>
      <w:r>
        <w:t xml:space="preserve"> </w:t>
      </w:r>
      <w:proofErr w:type="spellStart"/>
      <w:r>
        <w:t>the</w:t>
      </w:r>
      <w:proofErr w:type="spellEnd"/>
      <w:r>
        <w:t xml:space="preserve"> "</w:t>
      </w:r>
      <w:proofErr w:type="spellStart"/>
      <w:r>
        <w:t>logical</w:t>
      </w:r>
      <w:proofErr w:type="spellEnd"/>
      <w:r>
        <w:t xml:space="preserve"> </w:t>
      </w:r>
      <w:proofErr w:type="spellStart"/>
      <w:r>
        <w:t>follow-on</w:t>
      </w:r>
      <w:proofErr w:type="spellEnd"/>
      <w:r>
        <w:t xml:space="preserve">" </w:t>
      </w:r>
      <w:proofErr w:type="spellStart"/>
      <w:r>
        <w:t>from</w:t>
      </w:r>
      <w:proofErr w:type="spellEnd"/>
      <w:r>
        <w:t xml:space="preserve"> a </w:t>
      </w:r>
      <w:proofErr w:type="spellStart"/>
      <w:r>
        <w:t>previous</w:t>
      </w:r>
      <w:proofErr w:type="spellEnd"/>
      <w:r>
        <w:t xml:space="preserve"> ERDF </w:t>
      </w:r>
      <w:proofErr w:type="spellStart"/>
      <w:r>
        <w:t>project</w:t>
      </w:r>
      <w:proofErr w:type="spellEnd"/>
      <w:r>
        <w:t xml:space="preserve">. </w:t>
      </w:r>
      <w:proofErr w:type="spellStart"/>
      <w:r>
        <w:t>Structural</w:t>
      </w:r>
      <w:proofErr w:type="spellEnd"/>
      <w:r>
        <w:t xml:space="preserve"> </w:t>
      </w:r>
      <w:proofErr w:type="spellStart"/>
      <w:r>
        <w:t>funds</w:t>
      </w:r>
      <w:proofErr w:type="spellEnd"/>
      <w:r>
        <w:t xml:space="preserve"> </w:t>
      </w:r>
      <w:proofErr w:type="spellStart"/>
      <w:r>
        <w:t>had</w:t>
      </w:r>
      <w:proofErr w:type="spellEnd"/>
      <w:r>
        <w:t xml:space="preserve"> </w:t>
      </w:r>
      <w:proofErr w:type="spellStart"/>
      <w:r>
        <w:t>been</w:t>
      </w:r>
      <w:proofErr w:type="spellEnd"/>
      <w:r>
        <w:t xml:space="preserve"> </w:t>
      </w:r>
      <w:proofErr w:type="spellStart"/>
      <w:r>
        <w:t>strategically</w:t>
      </w:r>
      <w:proofErr w:type="spellEnd"/>
      <w:r>
        <w:t xml:space="preserve"> </w:t>
      </w:r>
      <w:proofErr w:type="spellStart"/>
      <w:r>
        <w:t>used</w:t>
      </w:r>
      <w:proofErr w:type="spellEnd"/>
      <w:r>
        <w:t xml:space="preserve"> </w:t>
      </w:r>
      <w:proofErr w:type="spellStart"/>
      <w:r>
        <w:t>to</w:t>
      </w:r>
      <w:proofErr w:type="spellEnd"/>
      <w:r>
        <w:t xml:space="preserve"> </w:t>
      </w:r>
      <w:proofErr w:type="spellStart"/>
      <w:r>
        <w:t>expand</w:t>
      </w:r>
      <w:proofErr w:type="spellEnd"/>
      <w:r>
        <w:t xml:space="preserve"> </w:t>
      </w:r>
      <w:proofErr w:type="spellStart"/>
      <w:r>
        <w:t>organisations</w:t>
      </w:r>
      <w:proofErr w:type="spellEnd"/>
      <w:r>
        <w:t xml:space="preserve">' </w:t>
      </w:r>
      <w:proofErr w:type="spellStart"/>
      <w:r>
        <w:t>capacities</w:t>
      </w:r>
      <w:proofErr w:type="spellEnd"/>
      <w:r>
        <w:t xml:space="preserve">, </w:t>
      </w:r>
      <w:proofErr w:type="spellStart"/>
      <w:r>
        <w:t>which</w:t>
      </w:r>
      <w:proofErr w:type="spellEnd"/>
      <w:r>
        <w:t xml:space="preserve"> </w:t>
      </w:r>
      <w:proofErr w:type="spellStart"/>
      <w:r>
        <w:t>had</w:t>
      </w:r>
      <w:proofErr w:type="spellEnd"/>
      <w:r>
        <w:t xml:space="preserve"> </w:t>
      </w:r>
      <w:proofErr w:type="spellStart"/>
      <w:r>
        <w:t>borne</w:t>
      </w:r>
      <w:proofErr w:type="spellEnd"/>
      <w:r>
        <w:t xml:space="preserve"> </w:t>
      </w:r>
      <w:proofErr w:type="spellStart"/>
      <w:r>
        <w:t>fruit</w:t>
      </w:r>
      <w:proofErr w:type="spellEnd"/>
      <w:r>
        <w:t xml:space="preserve">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which</w:t>
      </w:r>
      <w:proofErr w:type="spellEnd"/>
      <w:r>
        <w:t xml:space="preserve"> H2020 </w:t>
      </w:r>
      <w:proofErr w:type="spellStart"/>
      <w:r>
        <w:t>projects</w:t>
      </w:r>
      <w:proofErr w:type="spellEnd"/>
      <w:r>
        <w:t xml:space="preserve"> </w:t>
      </w:r>
      <w:proofErr w:type="spellStart"/>
      <w:r>
        <w:t>they</w:t>
      </w:r>
      <w:proofErr w:type="spellEnd"/>
      <w:r>
        <w:t xml:space="preserve"> </w:t>
      </w:r>
      <w:proofErr w:type="spellStart"/>
      <w:r>
        <w:t>had</w:t>
      </w:r>
      <w:proofErr w:type="spellEnd"/>
      <w:r>
        <w:t xml:space="preserve"> </w:t>
      </w:r>
      <w:proofErr w:type="spellStart"/>
      <w:r>
        <w:t>participated</w:t>
      </w:r>
      <w:proofErr w:type="spellEnd"/>
      <w:r>
        <w:t xml:space="preserve"> </w:t>
      </w:r>
      <w:proofErr w:type="spellStart"/>
      <w:r>
        <w:t>in</w:t>
      </w:r>
      <w:proofErr w:type="spellEnd"/>
      <w:r>
        <w:t xml:space="preserve">. </w:t>
      </w:r>
      <w:proofErr w:type="spellStart"/>
      <w:r>
        <w:t>This</w:t>
      </w:r>
      <w:proofErr w:type="spellEnd"/>
      <w:r>
        <w:t xml:space="preserve"> </w:t>
      </w:r>
      <w:proofErr w:type="spellStart"/>
      <w:r>
        <w:t>had</w:t>
      </w:r>
      <w:proofErr w:type="spellEnd"/>
      <w:r>
        <w:t xml:space="preserve"> </w:t>
      </w:r>
      <w:proofErr w:type="spellStart"/>
      <w:r>
        <w:t>allowed</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become</w:t>
      </w:r>
      <w:proofErr w:type="spellEnd"/>
      <w:r>
        <w:t xml:space="preserve"> </w:t>
      </w:r>
      <w:proofErr w:type="spellStart"/>
      <w:r>
        <w:t>more</w:t>
      </w:r>
      <w:proofErr w:type="spellEnd"/>
      <w:r>
        <w:t xml:space="preserve"> </w:t>
      </w:r>
      <w:proofErr w:type="spellStart"/>
      <w:r>
        <w:t>interesting</w:t>
      </w:r>
      <w:proofErr w:type="spellEnd"/>
      <w:r>
        <w:t xml:space="preserve"> </w:t>
      </w:r>
      <w:proofErr w:type="spellStart"/>
      <w:r>
        <w:t>as</w:t>
      </w:r>
      <w:proofErr w:type="spellEnd"/>
      <w:r>
        <w:t xml:space="preserve"> </w:t>
      </w:r>
      <w:proofErr w:type="spellStart"/>
      <w:r>
        <w:t>partners</w:t>
      </w:r>
      <w:proofErr w:type="spellEnd"/>
      <w:r>
        <w:t xml:space="preserve"> </w:t>
      </w:r>
      <w:proofErr w:type="spellStart"/>
      <w:r>
        <w:t>and</w:t>
      </w:r>
      <w:proofErr w:type="spellEnd"/>
      <w:r>
        <w:t xml:space="preserve"> </w:t>
      </w:r>
      <w:proofErr w:type="spellStart"/>
      <w:r>
        <w:t>take</w:t>
      </w:r>
      <w:proofErr w:type="spellEnd"/>
      <w:r>
        <w:t xml:space="preserve"> a </w:t>
      </w:r>
      <w:proofErr w:type="spellStart"/>
      <w:r>
        <w:t>leading</w:t>
      </w:r>
      <w:proofErr w:type="spellEnd"/>
      <w:r>
        <w:t xml:space="preserve"> </w:t>
      </w:r>
      <w:proofErr w:type="spellStart"/>
      <w:r>
        <w:t>role</w:t>
      </w:r>
      <w:proofErr w:type="spellEnd"/>
      <w:r>
        <w:t xml:space="preserve"> </w:t>
      </w:r>
      <w:proofErr w:type="spellStart"/>
      <w:r>
        <w:t>in</w:t>
      </w:r>
      <w:proofErr w:type="spellEnd"/>
      <w:r>
        <w:t xml:space="preserve"> </w:t>
      </w:r>
      <w:proofErr w:type="spellStart"/>
      <w:r>
        <w:t>new</w:t>
      </w:r>
      <w:proofErr w:type="spellEnd"/>
      <w:r>
        <w:t xml:space="preserve"> </w:t>
      </w:r>
      <w:proofErr w:type="spellStart"/>
      <w:r>
        <w:t>fields</w:t>
      </w:r>
      <w:proofErr w:type="spellEnd"/>
      <w:r>
        <w:t xml:space="preserve">. </w:t>
      </w:r>
      <w:proofErr w:type="spellStart"/>
      <w:r>
        <w:t>This</w:t>
      </w:r>
      <w:proofErr w:type="spellEnd"/>
      <w:r>
        <w:t xml:space="preserve"> </w:t>
      </w:r>
      <w:proofErr w:type="spellStart"/>
      <w:r>
        <w:t>use</w:t>
      </w:r>
      <w:proofErr w:type="spellEnd"/>
      <w:r>
        <w:t xml:space="preserve"> </w:t>
      </w:r>
      <w:proofErr w:type="spellStart"/>
      <w:r>
        <w:t>of</w:t>
      </w:r>
      <w:proofErr w:type="spellEnd"/>
      <w:r>
        <w:t xml:space="preserve"> </w:t>
      </w:r>
      <w:proofErr w:type="spellStart"/>
      <w:r>
        <w:t>structural</w:t>
      </w:r>
      <w:proofErr w:type="spellEnd"/>
      <w:r>
        <w:t xml:space="preserve"> </w:t>
      </w:r>
      <w:proofErr w:type="spellStart"/>
      <w:r>
        <w:t>funds</w:t>
      </w:r>
      <w:proofErr w:type="spellEnd"/>
      <w:r>
        <w:t xml:space="preserve"> </w:t>
      </w:r>
      <w:proofErr w:type="spellStart"/>
      <w:r>
        <w:t>was</w:t>
      </w:r>
      <w:proofErr w:type="spellEnd"/>
      <w:r>
        <w:t xml:space="preserve"> </w:t>
      </w:r>
      <w:proofErr w:type="spellStart"/>
      <w:r>
        <w:t>intentional</w:t>
      </w:r>
      <w:proofErr w:type="spellEnd"/>
      <w:r>
        <w:t xml:space="preserve">, </w:t>
      </w:r>
      <w:proofErr w:type="spellStart"/>
      <w:r>
        <w:t>but</w:t>
      </w:r>
      <w:proofErr w:type="spellEnd"/>
      <w:r>
        <w:t xml:space="preserve"> </w:t>
      </w:r>
      <w:proofErr w:type="spellStart"/>
      <w:r>
        <w:t>had</w:t>
      </w:r>
      <w:proofErr w:type="spellEnd"/>
      <w:r>
        <w:t xml:space="preserve"> </w:t>
      </w:r>
      <w:proofErr w:type="spellStart"/>
      <w:r>
        <w:t>worked</w:t>
      </w:r>
      <w:proofErr w:type="spellEnd"/>
      <w:r>
        <w:t xml:space="preserve"> </w:t>
      </w:r>
      <w:proofErr w:type="spellStart"/>
      <w:r>
        <w:t>even</w:t>
      </w:r>
      <w:proofErr w:type="spellEnd"/>
      <w:r>
        <w:t xml:space="preserve"> </w:t>
      </w:r>
      <w:proofErr w:type="spellStart"/>
      <w:r>
        <w:t>better</w:t>
      </w:r>
      <w:proofErr w:type="spellEnd"/>
      <w:r>
        <w:t xml:space="preserve"> </w:t>
      </w:r>
      <w:proofErr w:type="spellStart"/>
      <w:r>
        <w:t>than</w:t>
      </w:r>
      <w:proofErr w:type="spellEnd"/>
      <w:r>
        <w:t xml:space="preserve"> </w:t>
      </w:r>
      <w:proofErr w:type="spellStart"/>
      <w:r>
        <w:t>expected</w:t>
      </w:r>
      <w:proofErr w:type="spellEnd"/>
      <w:r>
        <w:t xml:space="preserve"> </w:t>
      </w:r>
      <w:proofErr w:type="spellStart"/>
      <w:r>
        <w:t>and</w:t>
      </w:r>
      <w:proofErr w:type="spellEnd"/>
      <w:r>
        <w:t xml:space="preserve"> </w:t>
      </w:r>
      <w:proofErr w:type="spellStart"/>
      <w:r>
        <w:t>opened</w:t>
      </w:r>
      <w:proofErr w:type="spellEnd"/>
      <w:r>
        <w:t xml:space="preserve"> </w:t>
      </w:r>
      <w:proofErr w:type="spellStart"/>
      <w:r>
        <w:t>organisations</w:t>
      </w:r>
      <w:proofErr w:type="spellEnd"/>
      <w:r>
        <w:t xml:space="preserve"> </w:t>
      </w:r>
      <w:proofErr w:type="spellStart"/>
      <w:r>
        <w:t>up</w:t>
      </w:r>
      <w:proofErr w:type="spellEnd"/>
      <w:r>
        <w:t xml:space="preserve"> </w:t>
      </w:r>
      <w:proofErr w:type="spellStart"/>
      <w:r>
        <w:t>to</w:t>
      </w:r>
      <w:proofErr w:type="spellEnd"/>
      <w:r>
        <w:t xml:space="preserve"> </w:t>
      </w:r>
      <w:proofErr w:type="spellStart"/>
      <w:r>
        <w:t>many</w:t>
      </w:r>
      <w:proofErr w:type="spellEnd"/>
      <w:r>
        <w:t xml:space="preserve"> </w:t>
      </w:r>
      <w:proofErr w:type="spellStart"/>
      <w:r>
        <w:t>more</w:t>
      </w:r>
      <w:proofErr w:type="spellEnd"/>
      <w:r>
        <w:t xml:space="preserve"> H2020 </w:t>
      </w:r>
      <w:proofErr w:type="spellStart"/>
      <w:r>
        <w:t>projects</w:t>
      </w:r>
      <w:proofErr w:type="spellEnd"/>
      <w:r>
        <w:t xml:space="preserve">. </w:t>
      </w:r>
      <w:proofErr w:type="spellStart"/>
      <w:r>
        <w:t>This</w:t>
      </w:r>
      <w:proofErr w:type="spellEnd"/>
      <w:r>
        <w:t xml:space="preserve"> </w:t>
      </w:r>
      <w:proofErr w:type="spellStart"/>
      <w:r>
        <w:t>had</w:t>
      </w:r>
      <w:proofErr w:type="spellEnd"/>
      <w:r>
        <w:t xml:space="preserve"> </w:t>
      </w:r>
      <w:proofErr w:type="spellStart"/>
      <w:r>
        <w:t>been</w:t>
      </w:r>
      <w:proofErr w:type="spellEnd"/>
      <w:r>
        <w:t xml:space="preserve"> </w:t>
      </w:r>
      <w:proofErr w:type="spellStart"/>
      <w:r>
        <w:t>especially</w:t>
      </w:r>
      <w:proofErr w:type="spellEnd"/>
      <w:r>
        <w:t xml:space="preserve"> </w:t>
      </w:r>
      <w:proofErr w:type="spellStart"/>
      <w:r>
        <w:t>true</w:t>
      </w:r>
      <w:proofErr w:type="spellEnd"/>
      <w:r>
        <w:t xml:space="preserve"> </w:t>
      </w:r>
      <w:proofErr w:type="spellStart"/>
      <w:r>
        <w:t>in</w:t>
      </w:r>
      <w:proofErr w:type="spellEnd"/>
      <w:r>
        <w:t xml:space="preserve"> </w:t>
      </w:r>
      <w:proofErr w:type="spellStart"/>
      <w:r>
        <w:t>the</w:t>
      </w:r>
      <w:proofErr w:type="spellEnd"/>
      <w:r>
        <w:t xml:space="preserve"> </w:t>
      </w:r>
      <w:proofErr w:type="spellStart"/>
      <w:r>
        <w:t>areas</w:t>
      </w:r>
      <w:proofErr w:type="spellEnd"/>
      <w:r>
        <w:t xml:space="preserve"> </w:t>
      </w:r>
      <w:proofErr w:type="spellStart"/>
      <w:r>
        <w:t>of</w:t>
      </w:r>
      <w:proofErr w:type="spellEnd"/>
      <w:r>
        <w:t xml:space="preserve"> </w:t>
      </w:r>
      <w:proofErr w:type="spellStart"/>
      <w:r>
        <w:t>microbiology</w:t>
      </w:r>
      <w:proofErr w:type="spellEnd"/>
      <w:r>
        <w:t xml:space="preserve"> </w:t>
      </w:r>
      <w:proofErr w:type="spellStart"/>
      <w:r>
        <w:t>and</w:t>
      </w:r>
      <w:proofErr w:type="spellEnd"/>
      <w:r>
        <w:t xml:space="preserve"> </w:t>
      </w:r>
      <w:proofErr w:type="spellStart"/>
      <w:r>
        <w:t>virology</w:t>
      </w:r>
      <w:proofErr w:type="spellEnd"/>
      <w:r>
        <w:t>.</w:t>
      </w:r>
    </w:p>
    <w:p w:rsidRPr="00BB2EAF" w:rsidR="000E4CB2" w:rsidP="000E4CB2" w:rsidRDefault="000E4CB2" w14:paraId="4064E474" w14:textId="77777777"/>
    <w:p w:rsidR="000B4AD2" w:rsidP="000E4CB2" w:rsidRDefault="000E4CB2" w14:paraId="32B36CA5" w14:textId="77777777">
      <w:proofErr w:type="spellStart"/>
      <w:r>
        <w:t>When</w:t>
      </w:r>
      <w:proofErr w:type="spellEnd"/>
      <w:r>
        <w:t xml:space="preserve"> </w:t>
      </w:r>
      <w:proofErr w:type="spellStart"/>
      <w:r>
        <w:t>asked</w:t>
      </w:r>
      <w:proofErr w:type="spellEnd"/>
      <w:r>
        <w:t xml:space="preserve"> </w:t>
      </w:r>
      <w:proofErr w:type="spellStart"/>
      <w:r>
        <w:t>if</w:t>
      </w:r>
      <w:proofErr w:type="spellEnd"/>
      <w:r>
        <w:t xml:space="preserve"> </w:t>
      </w:r>
      <w:proofErr w:type="spellStart"/>
      <w:r>
        <w:t>they</w:t>
      </w:r>
      <w:proofErr w:type="spellEnd"/>
      <w:r>
        <w:t xml:space="preserve"> </w:t>
      </w:r>
      <w:proofErr w:type="spellStart"/>
      <w:r>
        <w:t>believed</w:t>
      </w:r>
      <w:proofErr w:type="spellEnd"/>
      <w:r>
        <w:t xml:space="preserve"> </w:t>
      </w:r>
      <w:proofErr w:type="spellStart"/>
      <w:r>
        <w:t>that</w:t>
      </w:r>
      <w:proofErr w:type="spellEnd"/>
      <w:r>
        <w:t xml:space="preserve"> </w:t>
      </w:r>
      <w:proofErr w:type="spellStart"/>
      <w:r>
        <w:t>their</w:t>
      </w:r>
      <w:proofErr w:type="spellEnd"/>
      <w:r>
        <w:t xml:space="preserve"> </w:t>
      </w:r>
      <w:proofErr w:type="spellStart"/>
      <w:r>
        <w:t>countries</w:t>
      </w:r>
      <w:proofErr w:type="spellEnd"/>
      <w:r>
        <w:t xml:space="preserve"> </w:t>
      </w:r>
      <w:proofErr w:type="spellStart"/>
      <w:r>
        <w:t>implemented</w:t>
      </w:r>
      <w:proofErr w:type="spellEnd"/>
      <w:r>
        <w:t xml:space="preserve"> </w:t>
      </w:r>
      <w:proofErr w:type="spellStart"/>
      <w:r>
        <w:rPr>
          <w:u w:val="single"/>
        </w:rPr>
        <w:t>efficient</w:t>
      </w:r>
      <w:proofErr w:type="spellEnd"/>
      <w:r>
        <w:rPr>
          <w:u w:val="single"/>
        </w:rPr>
        <w:t xml:space="preserve"> </w:t>
      </w:r>
      <w:proofErr w:type="spellStart"/>
      <w:r>
        <w:rPr>
          <w:u w:val="single"/>
        </w:rPr>
        <w:t>synergies</w:t>
      </w:r>
      <w:proofErr w:type="spellEnd"/>
      <w:r>
        <w:rPr>
          <w:u w:val="single"/>
        </w:rPr>
        <w:t xml:space="preserve"> </w:t>
      </w:r>
      <w:proofErr w:type="spellStart"/>
      <w:r>
        <w:rPr>
          <w:u w:val="single"/>
        </w:rPr>
        <w:t>between</w:t>
      </w:r>
      <w:proofErr w:type="spellEnd"/>
      <w:r>
        <w:rPr>
          <w:u w:val="single"/>
        </w:rPr>
        <w:t xml:space="preserve"> </w:t>
      </w:r>
      <w:proofErr w:type="spellStart"/>
      <w:r>
        <w:rPr>
          <w:u w:val="single"/>
        </w:rPr>
        <w:t>the</w:t>
      </w:r>
      <w:proofErr w:type="spellEnd"/>
      <w:r>
        <w:rPr>
          <w:u w:val="single"/>
        </w:rPr>
        <w:t xml:space="preserve"> H2020 </w:t>
      </w:r>
      <w:proofErr w:type="spellStart"/>
      <w:r>
        <w:rPr>
          <w:u w:val="single"/>
        </w:rPr>
        <w:t>and</w:t>
      </w:r>
      <w:proofErr w:type="spellEnd"/>
      <w:r>
        <w:rPr>
          <w:u w:val="single"/>
        </w:rPr>
        <w:t xml:space="preserve"> ERDF </w:t>
      </w:r>
      <w:proofErr w:type="spellStart"/>
      <w:r>
        <w:rPr>
          <w:u w:val="single"/>
        </w:rPr>
        <w:t>funding</w:t>
      </w:r>
      <w:proofErr w:type="spellEnd"/>
      <w:r>
        <w:rPr>
          <w:u w:val="single"/>
        </w:rPr>
        <w:t xml:space="preserve"> </w:t>
      </w:r>
      <w:proofErr w:type="spellStart"/>
      <w:r>
        <w:rPr>
          <w:u w:val="single"/>
        </w:rPr>
        <w:t>programmes</w:t>
      </w:r>
      <w:proofErr w:type="spellEnd"/>
      <w:r>
        <w:rPr>
          <w:u w:val="single"/>
        </w:rPr>
        <w:t xml:space="preserve"> (</w:t>
      </w:r>
      <w:proofErr w:type="spellStart"/>
      <w:r>
        <w:rPr>
          <w:u w:val="single"/>
        </w:rPr>
        <w:t>e.g</w:t>
      </w:r>
      <w:proofErr w:type="spellEnd"/>
      <w:r>
        <w:rPr>
          <w:u w:val="single"/>
        </w:rPr>
        <w:t xml:space="preserve">. </w:t>
      </w:r>
      <w:proofErr w:type="spellStart"/>
      <w:r>
        <w:rPr>
          <w:u w:val="single"/>
        </w:rPr>
        <w:t>fast-track</w:t>
      </w:r>
      <w:proofErr w:type="spellEnd"/>
      <w:r>
        <w:rPr>
          <w:u w:val="single"/>
        </w:rPr>
        <w:t xml:space="preserve"> </w:t>
      </w:r>
      <w:proofErr w:type="spellStart"/>
      <w:r>
        <w:rPr>
          <w:u w:val="single"/>
        </w:rPr>
        <w:t>to</w:t>
      </w:r>
      <w:proofErr w:type="spellEnd"/>
      <w:r>
        <w:rPr>
          <w:u w:val="single"/>
        </w:rPr>
        <w:t xml:space="preserve"> </w:t>
      </w:r>
      <w:proofErr w:type="spellStart"/>
      <w:r>
        <w:rPr>
          <w:u w:val="single"/>
        </w:rPr>
        <w:t>funding</w:t>
      </w:r>
      <w:proofErr w:type="spellEnd"/>
      <w:r>
        <w:rPr>
          <w:u w:val="single"/>
        </w:rPr>
        <w:t xml:space="preserve"> </w:t>
      </w:r>
      <w:proofErr w:type="spellStart"/>
      <w:r>
        <w:rPr>
          <w:u w:val="single"/>
        </w:rPr>
        <w:t>through</w:t>
      </w:r>
      <w:proofErr w:type="spellEnd"/>
      <w:r>
        <w:rPr>
          <w:u w:val="single"/>
        </w:rPr>
        <w:t xml:space="preserve"> ERDF </w:t>
      </w:r>
      <w:proofErr w:type="spellStart"/>
      <w:r>
        <w:rPr>
          <w:u w:val="single"/>
        </w:rPr>
        <w:t>programmes</w:t>
      </w:r>
      <w:proofErr w:type="spellEnd"/>
      <w:r>
        <w:rPr>
          <w:u w:val="single"/>
        </w:rPr>
        <w:t xml:space="preserve"> </w:t>
      </w:r>
      <w:proofErr w:type="spellStart"/>
      <w:r>
        <w:rPr>
          <w:u w:val="single"/>
        </w:rPr>
        <w:t>for</w:t>
      </w:r>
      <w:proofErr w:type="spellEnd"/>
      <w:r>
        <w:rPr>
          <w:u w:val="single"/>
        </w:rPr>
        <w:t xml:space="preserve"> H2020 </w:t>
      </w:r>
      <w:proofErr w:type="spellStart"/>
      <w:r>
        <w:rPr>
          <w:u w:val="single"/>
        </w:rPr>
        <w:t>applications</w:t>
      </w:r>
      <w:proofErr w:type="spellEnd"/>
      <w:r>
        <w:rPr>
          <w:u w:val="single"/>
        </w:rPr>
        <w:t xml:space="preserve"> </w:t>
      </w:r>
      <w:proofErr w:type="spellStart"/>
      <w:r>
        <w:rPr>
          <w:u w:val="single"/>
        </w:rPr>
        <w:t>awarded</w:t>
      </w:r>
      <w:proofErr w:type="spellEnd"/>
      <w:r>
        <w:rPr>
          <w:u w:val="single"/>
        </w:rPr>
        <w:t xml:space="preserve"> </w:t>
      </w:r>
      <w:proofErr w:type="spellStart"/>
      <w:r>
        <w:rPr>
          <w:u w:val="single"/>
        </w:rPr>
        <w:t>the</w:t>
      </w:r>
      <w:proofErr w:type="spellEnd"/>
      <w:r>
        <w:rPr>
          <w:u w:val="single"/>
        </w:rPr>
        <w:t xml:space="preserve"> "</w:t>
      </w:r>
      <w:proofErr w:type="spellStart"/>
      <w:r>
        <w:rPr>
          <w:u w:val="single"/>
        </w:rPr>
        <w:t>seal</w:t>
      </w:r>
      <w:proofErr w:type="spellEnd"/>
      <w:r>
        <w:rPr>
          <w:u w:val="single"/>
        </w:rPr>
        <w:t xml:space="preserve"> </w:t>
      </w:r>
      <w:proofErr w:type="spellStart"/>
      <w:r>
        <w:rPr>
          <w:u w:val="single"/>
        </w:rPr>
        <w:t>of</w:t>
      </w:r>
      <w:proofErr w:type="spellEnd"/>
      <w:r>
        <w:rPr>
          <w:u w:val="single"/>
        </w:rPr>
        <w:t xml:space="preserve"> </w:t>
      </w:r>
      <w:proofErr w:type="spellStart"/>
      <w:r>
        <w:rPr>
          <w:u w:val="single"/>
        </w:rPr>
        <w:t>excellence</w:t>
      </w:r>
      <w:proofErr w:type="spellEnd"/>
      <w:r>
        <w:rPr>
          <w:u w:val="single"/>
        </w:rPr>
        <w:t>")</w:t>
      </w:r>
      <w:r>
        <w:t xml:space="preserve"> (</w:t>
      </w:r>
      <w:proofErr w:type="spellStart"/>
      <w:r>
        <w:rPr>
          <w:b/>
        </w:rPr>
        <w:t>question</w:t>
      </w:r>
      <w:proofErr w:type="spellEnd"/>
      <w:r>
        <w:rPr>
          <w:b/>
        </w:rPr>
        <w:t xml:space="preserve"> 22</w:t>
      </w:r>
      <w:r>
        <w:t xml:space="preserve">), </w:t>
      </w:r>
      <w:proofErr w:type="spellStart"/>
      <w:r>
        <w:t>no</w:t>
      </w:r>
      <w:proofErr w:type="spellEnd"/>
      <w:r>
        <w:t xml:space="preserve"> </w:t>
      </w:r>
      <w:proofErr w:type="spellStart"/>
      <w:r>
        <w:t>stakeholders</w:t>
      </w:r>
      <w:proofErr w:type="spellEnd"/>
      <w:r>
        <w:t xml:space="preserve"> </w:t>
      </w:r>
      <w:proofErr w:type="spellStart"/>
      <w:r>
        <w:t>answered</w:t>
      </w:r>
      <w:proofErr w:type="spellEnd"/>
      <w:r>
        <w:t xml:space="preserve"> </w:t>
      </w:r>
      <w:proofErr w:type="spellStart"/>
      <w:r>
        <w:t>positively</w:t>
      </w:r>
      <w:proofErr w:type="spellEnd"/>
      <w:r>
        <w:t xml:space="preserve">. </w:t>
      </w:r>
      <w:proofErr w:type="spellStart"/>
      <w:r>
        <w:t>Answers</w:t>
      </w:r>
      <w:proofErr w:type="spellEnd"/>
      <w:r>
        <w:t xml:space="preserve"> </w:t>
      </w:r>
      <w:proofErr w:type="spellStart"/>
      <w:r>
        <w:t>were</w:t>
      </w:r>
      <w:proofErr w:type="spellEnd"/>
      <w:r>
        <w:t xml:space="preserve"> </w:t>
      </w:r>
      <w:proofErr w:type="spellStart"/>
      <w:r>
        <w:t>split</w:t>
      </w:r>
      <w:proofErr w:type="spellEnd"/>
      <w:r>
        <w:t xml:space="preserve"> </w:t>
      </w:r>
      <w:proofErr w:type="spellStart"/>
      <w:r>
        <w:t>in</w:t>
      </w:r>
      <w:proofErr w:type="spellEnd"/>
      <w:r>
        <w:t xml:space="preserve"> </w:t>
      </w:r>
      <w:proofErr w:type="spellStart"/>
      <w:r>
        <w:t>half</w:t>
      </w:r>
      <w:proofErr w:type="spellEnd"/>
      <w:r>
        <w:t xml:space="preserve"> </w:t>
      </w:r>
      <w:proofErr w:type="spellStart"/>
      <w:r>
        <w:t>between</w:t>
      </w:r>
      <w:proofErr w:type="spellEnd"/>
      <w:r>
        <w:t xml:space="preserve"> "</w:t>
      </w:r>
      <w:proofErr w:type="spellStart"/>
      <w:r>
        <w:t>no</w:t>
      </w:r>
      <w:proofErr w:type="spellEnd"/>
      <w:r>
        <w:t xml:space="preserve">" </w:t>
      </w:r>
      <w:proofErr w:type="spellStart"/>
      <w:r>
        <w:t>and</w:t>
      </w:r>
      <w:proofErr w:type="spellEnd"/>
      <w:r>
        <w:t xml:space="preserve"> "</w:t>
      </w:r>
      <w:proofErr w:type="spellStart"/>
      <w:r>
        <w:t>unsure</w:t>
      </w:r>
      <w:proofErr w:type="spellEnd"/>
      <w:r>
        <w:t>".</w:t>
      </w:r>
    </w:p>
    <w:p w:rsidRPr="00BB2EAF" w:rsidR="000E4CB2" w:rsidP="000E4CB2" w:rsidRDefault="000E4CB2" w14:paraId="17A656F0" w14:textId="3375365D"/>
    <w:p w:rsidRPr="00BB2EAF" w:rsidR="000E4CB2" w:rsidP="000E4CB2" w:rsidRDefault="000E4CB2" w14:paraId="6361FBD8" w14:textId="77777777">
      <w:pPr>
        <w:jc w:val="center"/>
      </w:pPr>
      <w:r>
        <w:rPr>
          <w:noProof/>
        </w:rPr>
        <w:lastRenderedPageBreak/>
        <w:drawing>
          <wp:inline distT="0" distB="0" distL="0" distR="0" wp14:anchorId="4B8B0489" wp14:editId="2F39D263">
            <wp:extent cx="5772150" cy="2433320"/>
            <wp:effectExtent l="0" t="0" r="0" b="5080"/>
            <wp:docPr id="34" name="Chart 34">
              <a:extLst xmlns:a="http://schemas.openxmlformats.org/drawingml/2006/main">
                <a:ext uri="{FF2B5EF4-FFF2-40B4-BE49-F238E27FC236}">
                  <a16:creationId xmlns:a16="http://schemas.microsoft.com/office/drawing/2014/main" id="{F82143DE-88AA-4C5D-BA07-3C25A2B576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Pr="00BB2EAF" w:rsidR="000E4CB2" w:rsidP="000E4CB2" w:rsidRDefault="000E4CB2" w14:paraId="41077253" w14:textId="77777777"/>
    <w:p w:rsidRPr="00BB2EAF" w:rsidR="000E4CB2" w:rsidP="000E4CB2" w:rsidRDefault="000E4CB2" w14:paraId="55B9A05C" w14:textId="77777777">
      <w:proofErr w:type="spellStart"/>
      <w:r>
        <w:t>In</w:t>
      </w:r>
      <w:proofErr w:type="spellEnd"/>
      <w:r>
        <w:t xml:space="preserve"> </w:t>
      </w:r>
      <w:proofErr w:type="spellStart"/>
      <w:r>
        <w:t>Portugal</w:t>
      </w:r>
      <w:proofErr w:type="spellEnd"/>
      <w:r>
        <w:t xml:space="preserve"> </w:t>
      </w:r>
      <w:proofErr w:type="spellStart"/>
      <w:r>
        <w:t>and</w:t>
      </w:r>
      <w:proofErr w:type="spellEnd"/>
      <w:r>
        <w:t xml:space="preserve"> </w:t>
      </w:r>
      <w:proofErr w:type="spellStart"/>
      <w:r>
        <w:t>Croatia</w:t>
      </w:r>
      <w:proofErr w:type="spellEnd"/>
      <w:r>
        <w:t xml:space="preserve">, </w:t>
      </w:r>
      <w:proofErr w:type="spellStart"/>
      <w:r>
        <w:t>though</w:t>
      </w:r>
      <w:proofErr w:type="spellEnd"/>
      <w:r>
        <w:t xml:space="preserve">, </w:t>
      </w:r>
      <w:proofErr w:type="spellStart"/>
      <w:r>
        <w:t>the</w:t>
      </w:r>
      <w:proofErr w:type="spellEnd"/>
      <w:r>
        <w:t xml:space="preserve"> </w:t>
      </w:r>
      <w:proofErr w:type="spellStart"/>
      <w:r>
        <w:t>proportions</w:t>
      </w:r>
      <w:proofErr w:type="spellEnd"/>
      <w:r>
        <w:t xml:space="preserve"> </w:t>
      </w:r>
      <w:proofErr w:type="spellStart"/>
      <w:r>
        <w:t>were</w:t>
      </w:r>
      <w:proofErr w:type="spellEnd"/>
      <w:r>
        <w:t xml:space="preserve"> </w:t>
      </w:r>
      <w:proofErr w:type="spellStart"/>
      <w:r>
        <w:t>slightly</w:t>
      </w:r>
      <w:proofErr w:type="spellEnd"/>
      <w:r>
        <w:t xml:space="preserve"> </w:t>
      </w:r>
      <w:proofErr w:type="spellStart"/>
      <w:r>
        <w:t>different</w:t>
      </w:r>
      <w:proofErr w:type="spellEnd"/>
      <w:r>
        <w:t xml:space="preserve">: </w:t>
      </w:r>
      <w:proofErr w:type="spellStart"/>
      <w:r>
        <w:t>Portugal</w:t>
      </w:r>
      <w:proofErr w:type="spellEnd"/>
      <w:r>
        <w:t xml:space="preserve"> </w:t>
      </w:r>
      <w:proofErr w:type="spellStart"/>
      <w:r>
        <w:t>had</w:t>
      </w:r>
      <w:proofErr w:type="spellEnd"/>
      <w:r>
        <w:t xml:space="preserve"> </w:t>
      </w:r>
      <w:proofErr w:type="spellStart"/>
      <w:r>
        <w:t>fewer</w:t>
      </w:r>
      <w:proofErr w:type="spellEnd"/>
      <w:r>
        <w:t xml:space="preserve"> </w:t>
      </w:r>
      <w:proofErr w:type="spellStart"/>
      <w:r>
        <w:t>negative</w:t>
      </w:r>
      <w:proofErr w:type="spellEnd"/>
      <w:r>
        <w:t xml:space="preserve"> </w:t>
      </w:r>
      <w:proofErr w:type="spellStart"/>
      <w:r>
        <w:t>answers</w:t>
      </w:r>
      <w:proofErr w:type="spellEnd"/>
      <w:r>
        <w:t xml:space="preserve">, </w:t>
      </w:r>
      <w:proofErr w:type="spellStart"/>
      <w:r>
        <w:t>the</w:t>
      </w:r>
      <w:proofErr w:type="spellEnd"/>
      <w:r>
        <w:t xml:space="preserve"> </w:t>
      </w:r>
      <w:proofErr w:type="spellStart"/>
      <w:r>
        <w:t>overwhelming</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stakeholders</w:t>
      </w:r>
      <w:proofErr w:type="spellEnd"/>
      <w:r>
        <w:t xml:space="preserve"> </w:t>
      </w:r>
      <w:proofErr w:type="spellStart"/>
      <w:r>
        <w:t>being</w:t>
      </w:r>
      <w:proofErr w:type="spellEnd"/>
      <w:r>
        <w:t xml:space="preserve"> </w:t>
      </w:r>
      <w:proofErr w:type="spellStart"/>
      <w:r>
        <w:t>unsure</w:t>
      </w:r>
      <w:proofErr w:type="spellEnd"/>
      <w:r>
        <w:t xml:space="preserve">, </w:t>
      </w:r>
      <w:proofErr w:type="spellStart"/>
      <w:r>
        <w:t>whereas</w:t>
      </w:r>
      <w:proofErr w:type="spellEnd"/>
      <w:r>
        <w:t xml:space="preserve"> 8 </w:t>
      </w:r>
      <w:proofErr w:type="spellStart"/>
      <w:r>
        <w:t>out</w:t>
      </w:r>
      <w:proofErr w:type="spellEnd"/>
      <w:r>
        <w:t xml:space="preserve"> </w:t>
      </w:r>
      <w:proofErr w:type="spellStart"/>
      <w:r>
        <w:t>of</w:t>
      </w:r>
      <w:proofErr w:type="spellEnd"/>
      <w:r>
        <w:t xml:space="preserve"> 13 </w:t>
      </w:r>
      <w:proofErr w:type="spellStart"/>
      <w:r>
        <w:t>Croatian</w:t>
      </w:r>
      <w:proofErr w:type="spellEnd"/>
      <w:r>
        <w:t xml:space="preserve"> </w:t>
      </w:r>
      <w:proofErr w:type="spellStart"/>
      <w:r>
        <w:t>stakeholders</w:t>
      </w:r>
      <w:proofErr w:type="spellEnd"/>
      <w:r>
        <w:t xml:space="preserve"> </w:t>
      </w:r>
      <w:proofErr w:type="spellStart"/>
      <w:r>
        <w:t>answered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synergies</w:t>
      </w:r>
      <w:proofErr w:type="spellEnd"/>
      <w:r>
        <w:t>.</w:t>
      </w:r>
    </w:p>
    <w:p w:rsidRPr="00BB2EAF" w:rsidR="000E4CB2" w:rsidP="000E4CB2" w:rsidRDefault="000E4CB2" w14:paraId="4D49CAD4" w14:textId="77777777"/>
    <w:p w:rsidRPr="00BB2EAF" w:rsidR="000E4CB2" w:rsidP="000E4CB2" w:rsidRDefault="000E4CB2" w14:paraId="22F705F4" w14:textId="77777777">
      <w:pPr>
        <w:rPr>
          <w:i/>
          <w:iCs/>
        </w:rPr>
      </w:pPr>
      <w:proofErr w:type="spellStart"/>
      <w:r>
        <w:rPr>
          <w:i/>
        </w:rPr>
        <w:t>Relations</w:t>
      </w:r>
      <w:proofErr w:type="spellEnd"/>
      <w:r>
        <w:rPr>
          <w:i/>
        </w:rPr>
        <w:t xml:space="preserve"> </w:t>
      </w:r>
      <w:proofErr w:type="spellStart"/>
      <w:r>
        <w:rPr>
          <w:i/>
        </w:rPr>
        <w:t>between</w:t>
      </w:r>
      <w:proofErr w:type="spellEnd"/>
      <w:r>
        <w:rPr>
          <w:i/>
        </w:rPr>
        <w:t xml:space="preserve"> H2020 </w:t>
      </w:r>
      <w:proofErr w:type="spellStart"/>
      <w:r>
        <w:rPr>
          <w:i/>
        </w:rPr>
        <w:t>and</w:t>
      </w:r>
      <w:proofErr w:type="spellEnd"/>
      <w:r>
        <w:rPr>
          <w:i/>
        </w:rPr>
        <w:t xml:space="preserve"> </w:t>
      </w:r>
      <w:proofErr w:type="spellStart"/>
      <w:r>
        <w:rPr>
          <w:i/>
        </w:rPr>
        <w:t>other</w:t>
      </w:r>
      <w:proofErr w:type="spellEnd"/>
      <w:r>
        <w:rPr>
          <w:i/>
        </w:rPr>
        <w:t xml:space="preserve"> </w:t>
      </w:r>
      <w:proofErr w:type="spellStart"/>
      <w:r>
        <w:rPr>
          <w:i/>
        </w:rPr>
        <w:t>funds</w:t>
      </w:r>
      <w:proofErr w:type="spellEnd"/>
    </w:p>
    <w:p w:rsidRPr="00BB2EAF" w:rsidR="000E4CB2" w:rsidP="000E4CB2" w:rsidRDefault="000E4CB2" w14:paraId="79AC1A6F" w14:textId="77777777"/>
    <w:p w:rsidR="000B4AD2" w:rsidP="000E4CB2" w:rsidRDefault="000E4CB2" w14:paraId="64FFC02C" w14:textId="77777777">
      <w:proofErr w:type="spellStart"/>
      <w:r>
        <w:t>Half</w:t>
      </w:r>
      <w:proofErr w:type="spellEnd"/>
      <w:r>
        <w:t xml:space="preserve"> </w:t>
      </w:r>
      <w:proofErr w:type="spellStart"/>
      <w:r>
        <w:t>of</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that</w:t>
      </w:r>
      <w:proofErr w:type="spellEnd"/>
      <w:r>
        <w:t xml:space="preserve"> </w:t>
      </w:r>
      <w:r>
        <w:rPr>
          <w:u w:val="single"/>
        </w:rPr>
        <w:t xml:space="preserve">H2020 </w:t>
      </w:r>
      <w:proofErr w:type="spellStart"/>
      <w:r>
        <w:rPr>
          <w:u w:val="single"/>
        </w:rPr>
        <w:t>was</w:t>
      </w:r>
      <w:proofErr w:type="spellEnd"/>
      <w:r>
        <w:rPr>
          <w:u w:val="single"/>
        </w:rPr>
        <w:t xml:space="preserve"> </w:t>
      </w:r>
      <w:proofErr w:type="spellStart"/>
      <w:r>
        <w:rPr>
          <w:u w:val="single"/>
        </w:rPr>
        <w:t>consistent</w:t>
      </w:r>
      <w:proofErr w:type="spellEnd"/>
      <w:r>
        <w:rPr>
          <w:u w:val="single"/>
        </w:rPr>
        <w:t xml:space="preserve"> </w:t>
      </w:r>
      <w:proofErr w:type="spellStart"/>
      <w:r>
        <w:rPr>
          <w:u w:val="single"/>
        </w:rPr>
        <w:t>with</w:t>
      </w:r>
      <w:proofErr w:type="spellEnd"/>
      <w:r>
        <w:rPr>
          <w:u w:val="single"/>
        </w:rPr>
        <w:t xml:space="preserve"> </w:t>
      </w:r>
      <w:proofErr w:type="spellStart"/>
      <w:r>
        <w:rPr>
          <w:u w:val="single"/>
        </w:rPr>
        <w:t>and</w:t>
      </w:r>
      <w:proofErr w:type="spellEnd"/>
      <w:r>
        <w:rPr>
          <w:u w:val="single"/>
        </w:rPr>
        <w:t xml:space="preserve"> </w:t>
      </w:r>
      <w:proofErr w:type="spellStart"/>
      <w:r>
        <w:rPr>
          <w:u w:val="single"/>
        </w:rPr>
        <w:t>complementary</w:t>
      </w:r>
      <w:proofErr w:type="spellEnd"/>
      <w:r>
        <w:rPr>
          <w:u w:val="single"/>
        </w:rPr>
        <w:t xml:space="preserve"> </w:t>
      </w:r>
      <w:proofErr w:type="spellStart"/>
      <w:r>
        <w:rPr>
          <w:u w:val="single"/>
        </w:rPr>
        <w:t>to</w:t>
      </w:r>
      <w:proofErr w:type="spellEnd"/>
      <w:r>
        <w:rPr>
          <w:u w:val="single"/>
        </w:rPr>
        <w:t xml:space="preserve"> </w:t>
      </w:r>
      <w:proofErr w:type="spellStart"/>
      <w:r>
        <w:rPr>
          <w:u w:val="single"/>
        </w:rPr>
        <w:t>other</w:t>
      </w:r>
      <w:proofErr w:type="spellEnd"/>
      <w:r>
        <w:rPr>
          <w:u w:val="single"/>
        </w:rPr>
        <w:t xml:space="preserve"> </w:t>
      </w:r>
      <w:proofErr w:type="spellStart"/>
      <w:r>
        <w:rPr>
          <w:u w:val="single"/>
        </w:rPr>
        <w:t>programmes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funds</w:t>
      </w:r>
      <w:proofErr w:type="spellEnd"/>
      <w:r>
        <w:t xml:space="preserve"> (</w:t>
      </w:r>
      <w:proofErr w:type="spellStart"/>
      <w:r>
        <w:rPr>
          <w:b/>
        </w:rPr>
        <w:t>question</w:t>
      </w:r>
      <w:proofErr w:type="spellEnd"/>
      <w:r>
        <w:rPr>
          <w:b/>
        </w:rPr>
        <w:t xml:space="preserve"> 20</w:t>
      </w:r>
      <w:r>
        <w:t xml:space="preserve">). </w:t>
      </w:r>
      <w:proofErr w:type="spellStart"/>
      <w:r>
        <w:t>Very</w:t>
      </w:r>
      <w:proofErr w:type="spellEnd"/>
      <w:r>
        <w:t xml:space="preserve"> </w:t>
      </w:r>
      <w:proofErr w:type="spellStart"/>
      <w:r>
        <w:t>few</w:t>
      </w:r>
      <w:proofErr w:type="spellEnd"/>
      <w:r>
        <w:t xml:space="preserve"> </w:t>
      </w:r>
      <w:proofErr w:type="spellStart"/>
      <w:r>
        <w:t>of</w:t>
      </w:r>
      <w:proofErr w:type="spellEnd"/>
      <w:r>
        <w:t xml:space="preserve"> </w:t>
      </w:r>
      <w:proofErr w:type="spellStart"/>
      <w:r>
        <w:t>the</w:t>
      </w:r>
      <w:proofErr w:type="spellEnd"/>
      <w:r>
        <w:t xml:space="preserve"> </w:t>
      </w:r>
      <w:proofErr w:type="spellStart"/>
      <w:r>
        <w:t>respondents</w:t>
      </w:r>
      <w:proofErr w:type="spellEnd"/>
      <w:r>
        <w:t xml:space="preserve"> </w:t>
      </w:r>
      <w:proofErr w:type="spellStart"/>
      <w:r>
        <w:t>answered</w:t>
      </w:r>
      <w:proofErr w:type="spellEnd"/>
      <w:r>
        <w:t xml:space="preserve"> </w:t>
      </w:r>
      <w:proofErr w:type="spellStart"/>
      <w:r>
        <w:t>negatively</w:t>
      </w:r>
      <w:proofErr w:type="spellEnd"/>
      <w:r>
        <w:t xml:space="preserve">, </w:t>
      </w:r>
      <w:proofErr w:type="spellStart"/>
      <w:r>
        <w:t>but</w:t>
      </w:r>
      <w:proofErr w:type="spellEnd"/>
      <w:r>
        <w:t xml:space="preserve"> 2 </w:t>
      </w:r>
      <w:proofErr w:type="spellStart"/>
      <w:r>
        <w:t>out</w:t>
      </w:r>
      <w:proofErr w:type="spellEnd"/>
      <w:r>
        <w:t xml:space="preserve"> </w:t>
      </w:r>
      <w:proofErr w:type="spellStart"/>
      <w:r>
        <w:t>of</w:t>
      </w:r>
      <w:proofErr w:type="spellEnd"/>
      <w:r>
        <w:t xml:space="preserve"> 5 </w:t>
      </w:r>
      <w:proofErr w:type="spellStart"/>
      <w:r>
        <w:t>were</w:t>
      </w:r>
      <w:proofErr w:type="spellEnd"/>
      <w:r>
        <w:t xml:space="preserve"> </w:t>
      </w:r>
      <w:proofErr w:type="spellStart"/>
      <w:r>
        <w:t>unsure</w:t>
      </w:r>
      <w:proofErr w:type="spellEnd"/>
      <w:r>
        <w:t xml:space="preserve"> </w:t>
      </w:r>
      <w:proofErr w:type="spellStart"/>
      <w:r>
        <w:t>on</w:t>
      </w:r>
      <w:proofErr w:type="spellEnd"/>
      <w:r>
        <w:t xml:space="preserve"> </w:t>
      </w:r>
      <w:proofErr w:type="spellStart"/>
      <w:r>
        <w:t>this</w:t>
      </w:r>
      <w:proofErr w:type="spellEnd"/>
      <w:r>
        <w:t xml:space="preserve"> </w:t>
      </w:r>
      <w:proofErr w:type="spellStart"/>
      <w:r>
        <w:t>question</w:t>
      </w:r>
      <w:proofErr w:type="spellEnd"/>
      <w:r>
        <w:t>.</w:t>
      </w:r>
    </w:p>
    <w:p w:rsidRPr="00BB2EAF" w:rsidR="000E4CB2" w:rsidP="000E4CB2" w:rsidRDefault="000E4CB2" w14:paraId="5671A5BD" w14:textId="285BCE22"/>
    <w:p w:rsidRPr="00BB2EAF" w:rsidR="000E4CB2" w:rsidP="000E4CB2" w:rsidRDefault="000E4CB2" w14:paraId="60F03374" w14:textId="77777777">
      <w:pPr>
        <w:jc w:val="center"/>
      </w:pPr>
      <w:r>
        <w:rPr>
          <w:noProof/>
        </w:rPr>
        <w:drawing>
          <wp:inline distT="0" distB="0" distL="0" distR="0" wp14:anchorId="5848F8E7" wp14:editId="0281A710">
            <wp:extent cx="5759450" cy="2011680"/>
            <wp:effectExtent l="0" t="0" r="0" b="7620"/>
            <wp:docPr id="35" name="Chart 35">
              <a:extLst xmlns:a="http://schemas.openxmlformats.org/drawingml/2006/main">
                <a:ext uri="{FF2B5EF4-FFF2-40B4-BE49-F238E27FC236}">
                  <a16:creationId xmlns:a16="http://schemas.microsoft.com/office/drawing/2014/main" id="{44D97306-27A5-4902-B8E9-A2BA6E4105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000B4AD2" w:rsidP="000E4CB2" w:rsidRDefault="000E4CB2" w14:paraId="3395A60C" w14:textId="77777777">
      <w:proofErr w:type="spellStart"/>
      <w:r>
        <w:t>On</w:t>
      </w:r>
      <w:proofErr w:type="spellEnd"/>
      <w:r>
        <w:t xml:space="preserve"> </w:t>
      </w:r>
      <w:proofErr w:type="spellStart"/>
      <w:r>
        <w:t>the</w:t>
      </w:r>
      <w:proofErr w:type="spellEnd"/>
      <w:r>
        <w:t xml:space="preserve"> </w:t>
      </w:r>
      <w:proofErr w:type="spellStart"/>
      <w:r>
        <w:t>other</w:t>
      </w:r>
      <w:proofErr w:type="spellEnd"/>
      <w:r>
        <w:t xml:space="preserve"> </w:t>
      </w:r>
      <w:proofErr w:type="spellStart"/>
      <w:r>
        <w:t>hand</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whether</w:t>
      </w:r>
      <w:proofErr w:type="spellEnd"/>
      <w:r>
        <w:t xml:space="preserve"> </w:t>
      </w:r>
      <w:proofErr w:type="spellStart"/>
      <w:r>
        <w:t>there</w:t>
      </w:r>
      <w:proofErr w:type="spellEnd"/>
      <w:r>
        <w:t xml:space="preserve"> </w:t>
      </w:r>
      <w:proofErr w:type="spellStart"/>
      <w:r>
        <w:t>were</w:t>
      </w:r>
      <w:proofErr w:type="spellEnd"/>
      <w:r>
        <w:t xml:space="preserve"> </w:t>
      </w:r>
      <w:proofErr w:type="spellStart"/>
      <w:r>
        <w:t>any</w:t>
      </w:r>
      <w:proofErr w:type="spellEnd"/>
      <w:r>
        <w:t xml:space="preserve"> </w:t>
      </w:r>
      <w:proofErr w:type="spellStart"/>
      <w:r>
        <w:rPr>
          <w:u w:val="single"/>
        </w:rPr>
        <w:t>overlaps</w:t>
      </w:r>
      <w:proofErr w:type="spellEnd"/>
      <w:r>
        <w:rPr>
          <w:u w:val="single"/>
        </w:rPr>
        <w:t xml:space="preserve"> </w:t>
      </w:r>
      <w:proofErr w:type="spellStart"/>
      <w:r>
        <w:rPr>
          <w:u w:val="single"/>
        </w:rPr>
        <w:t>or</w:t>
      </w:r>
      <w:proofErr w:type="spellEnd"/>
      <w:r>
        <w:rPr>
          <w:u w:val="single"/>
        </w:rPr>
        <w:t xml:space="preserve"> </w:t>
      </w:r>
      <w:proofErr w:type="spellStart"/>
      <w:r>
        <w:rPr>
          <w:u w:val="single"/>
        </w:rPr>
        <w:t>duplications</w:t>
      </w:r>
      <w:proofErr w:type="spellEnd"/>
      <w:r>
        <w:rPr>
          <w:u w:val="single"/>
        </w:rPr>
        <w:t xml:space="preserve"> </w:t>
      </w:r>
      <w:proofErr w:type="spellStart"/>
      <w:r>
        <w:rPr>
          <w:u w:val="single"/>
        </w:rPr>
        <w:t>of</w:t>
      </w:r>
      <w:proofErr w:type="spellEnd"/>
      <w:r>
        <w:rPr>
          <w:u w:val="single"/>
        </w:rPr>
        <w:t xml:space="preserve"> </w:t>
      </w:r>
      <w:proofErr w:type="spellStart"/>
      <w:r>
        <w:rPr>
          <w:u w:val="single"/>
        </w:rPr>
        <w:t>actions</w:t>
      </w:r>
      <w:proofErr w:type="spellEnd"/>
      <w:r>
        <w:rPr>
          <w:u w:val="single"/>
        </w:rPr>
        <w:t xml:space="preserve"> </w:t>
      </w:r>
      <w:proofErr w:type="spellStart"/>
      <w:r>
        <w:rPr>
          <w:u w:val="single"/>
        </w:rPr>
        <w:t>between</w:t>
      </w:r>
      <w:proofErr w:type="spellEnd"/>
      <w:r>
        <w:rPr>
          <w:u w:val="single"/>
        </w:rPr>
        <w:t xml:space="preserve"> H2020 </w:t>
      </w:r>
      <w:proofErr w:type="spellStart"/>
      <w:r>
        <w:rPr>
          <w:u w:val="single"/>
        </w:rPr>
        <w:t>and</w:t>
      </w:r>
      <w:proofErr w:type="spellEnd"/>
      <w:r>
        <w:rPr>
          <w:u w:val="single"/>
        </w:rPr>
        <w:t xml:space="preserve"> </w:t>
      </w:r>
      <w:proofErr w:type="spellStart"/>
      <w:r>
        <w:rPr>
          <w:u w:val="single"/>
        </w:rPr>
        <w:t>other</w:t>
      </w:r>
      <w:proofErr w:type="spellEnd"/>
      <w:r>
        <w:rPr>
          <w:u w:val="single"/>
        </w:rPr>
        <w:t xml:space="preserve"> </w:t>
      </w:r>
      <w:proofErr w:type="spellStart"/>
      <w:r>
        <w:rPr>
          <w:u w:val="single"/>
        </w:rPr>
        <w:t>programmes</w:t>
      </w:r>
      <w:proofErr w:type="spellEnd"/>
      <w:r>
        <w:rPr>
          <w:u w:val="single"/>
        </w:rPr>
        <w:t xml:space="preserve"> </w:t>
      </w:r>
      <w:proofErr w:type="spellStart"/>
      <w:r>
        <w:rPr>
          <w:u w:val="single"/>
        </w:rPr>
        <w:t>and</w:t>
      </w:r>
      <w:proofErr w:type="spellEnd"/>
      <w:r>
        <w:rPr>
          <w:u w:val="single"/>
        </w:rPr>
        <w:t xml:space="preserve"> </w:t>
      </w:r>
      <w:proofErr w:type="spellStart"/>
      <w:r>
        <w:rPr>
          <w:u w:val="single"/>
        </w:rPr>
        <w:t>funds</w:t>
      </w:r>
      <w:proofErr w:type="spellEnd"/>
      <w:r>
        <w:t xml:space="preserve"> (</w:t>
      </w:r>
      <w:proofErr w:type="spellStart"/>
      <w:r>
        <w:rPr>
          <w:b/>
        </w:rPr>
        <w:t>question</w:t>
      </w:r>
      <w:proofErr w:type="spellEnd"/>
      <w:r>
        <w:rPr>
          <w:b/>
        </w:rPr>
        <w:t xml:space="preserve"> 21</w:t>
      </w:r>
      <w:r>
        <w:t xml:space="preserve">), </w:t>
      </w:r>
      <w:proofErr w:type="spellStart"/>
      <w:r>
        <w:t>out</w:t>
      </w:r>
      <w:proofErr w:type="spellEnd"/>
      <w:r>
        <w:t xml:space="preserve"> </w:t>
      </w:r>
      <w:proofErr w:type="spellStart"/>
      <w:r>
        <w:t>of</w:t>
      </w:r>
      <w:proofErr w:type="spellEnd"/>
      <w:r>
        <w:t xml:space="preserve"> </w:t>
      </w:r>
      <w:proofErr w:type="spellStart"/>
      <w:r>
        <w:t>every</w:t>
      </w:r>
      <w:proofErr w:type="spellEnd"/>
      <w:r>
        <w:t xml:space="preserve"> 4 </w:t>
      </w:r>
      <w:proofErr w:type="spellStart"/>
      <w:r>
        <w:t>respondents</w:t>
      </w:r>
      <w:proofErr w:type="spellEnd"/>
      <w:r>
        <w:t xml:space="preserve">, 2 </w:t>
      </w:r>
      <w:proofErr w:type="spellStart"/>
      <w:r>
        <w:t>believed</w:t>
      </w:r>
      <w:proofErr w:type="spellEnd"/>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overlaps</w:t>
      </w:r>
      <w:proofErr w:type="spellEnd"/>
      <w:r>
        <w:t xml:space="preserve">, 1 </w:t>
      </w:r>
      <w:proofErr w:type="spellStart"/>
      <w:r>
        <w:t>believed</w:t>
      </w:r>
      <w:proofErr w:type="spellEnd"/>
      <w:r>
        <w:t xml:space="preserve"> </w:t>
      </w:r>
      <w:proofErr w:type="spellStart"/>
      <w:r>
        <w:t>there</w:t>
      </w:r>
      <w:proofErr w:type="spellEnd"/>
      <w:r>
        <w:t xml:space="preserve"> </w:t>
      </w:r>
      <w:proofErr w:type="spellStart"/>
      <w:r>
        <w:t>were</w:t>
      </w:r>
      <w:proofErr w:type="spellEnd"/>
      <w:r>
        <w:t xml:space="preserve"> </w:t>
      </w:r>
      <w:proofErr w:type="spellStart"/>
      <w:r>
        <w:t>and</w:t>
      </w:r>
      <w:proofErr w:type="spellEnd"/>
      <w:r>
        <w:t xml:space="preserve"> 1 </w:t>
      </w:r>
      <w:proofErr w:type="spellStart"/>
      <w:r>
        <w:t>was</w:t>
      </w:r>
      <w:proofErr w:type="spellEnd"/>
      <w:r>
        <w:t xml:space="preserve"> </w:t>
      </w:r>
      <w:proofErr w:type="spellStart"/>
      <w:r>
        <w:t>unsure</w:t>
      </w:r>
      <w:proofErr w:type="spellEnd"/>
      <w:r>
        <w:t>.</w:t>
      </w:r>
    </w:p>
    <w:p w:rsidRPr="00BB2EAF" w:rsidR="000E4CB2" w:rsidP="000E4CB2" w:rsidRDefault="000E4CB2" w14:paraId="713A6856" w14:textId="427C3F50"/>
    <w:p w:rsidR="000B4AD2" w:rsidP="000E4CB2" w:rsidRDefault="000E4CB2" w14:paraId="70187137" w14:textId="77777777">
      <w:proofErr w:type="spellStart"/>
      <w:r>
        <w:t>These</w:t>
      </w:r>
      <w:proofErr w:type="spellEnd"/>
      <w:r>
        <w:t xml:space="preserve"> </w:t>
      </w:r>
      <w:proofErr w:type="spellStart"/>
      <w:r>
        <w:t>results</w:t>
      </w:r>
      <w:proofErr w:type="spellEnd"/>
      <w:r>
        <w:t xml:space="preserve"> </w:t>
      </w:r>
      <w:proofErr w:type="spellStart"/>
      <w:r>
        <w:t>were</w:t>
      </w:r>
      <w:proofErr w:type="spellEnd"/>
      <w:r>
        <w:t xml:space="preserve"> </w:t>
      </w:r>
      <w:proofErr w:type="spellStart"/>
      <w:r>
        <w:t>not</w:t>
      </w:r>
      <w:proofErr w:type="spellEnd"/>
      <w:r>
        <w:t xml:space="preserve"> </w:t>
      </w:r>
      <w:proofErr w:type="spellStart"/>
      <w:r>
        <w:t>uniform</w:t>
      </w:r>
      <w:proofErr w:type="spellEnd"/>
      <w:r>
        <w:t xml:space="preserve"> </w:t>
      </w:r>
      <w:proofErr w:type="spellStart"/>
      <w:r>
        <w:t>across</w:t>
      </w:r>
      <w:proofErr w:type="spellEnd"/>
      <w:r>
        <w:t xml:space="preserve"> </w:t>
      </w:r>
      <w:proofErr w:type="spellStart"/>
      <w:r>
        <w:t>the</w:t>
      </w:r>
      <w:proofErr w:type="spellEnd"/>
      <w:r>
        <w:t xml:space="preserve"> </w:t>
      </w:r>
      <w:proofErr w:type="spellStart"/>
      <w:r>
        <w:t>countries</w:t>
      </w:r>
      <w:proofErr w:type="spellEnd"/>
      <w:r>
        <w:t xml:space="preserve">: 3 </w:t>
      </w:r>
      <w:proofErr w:type="spellStart"/>
      <w:r>
        <w:t>out</w:t>
      </w:r>
      <w:proofErr w:type="spellEnd"/>
      <w:r>
        <w:t xml:space="preserve"> </w:t>
      </w:r>
      <w:proofErr w:type="spellStart"/>
      <w:r>
        <w:t>of</w:t>
      </w:r>
      <w:proofErr w:type="spellEnd"/>
      <w:r>
        <w:t xml:space="preserve"> </w:t>
      </w:r>
      <w:proofErr w:type="spellStart"/>
      <w:r>
        <w:t>the</w:t>
      </w:r>
      <w:proofErr w:type="spellEnd"/>
      <w:r>
        <w:t xml:space="preserve"> 6 </w:t>
      </w:r>
      <w:proofErr w:type="spellStart"/>
      <w:r>
        <w:t>Latvian</w:t>
      </w:r>
      <w:proofErr w:type="spellEnd"/>
      <w:r>
        <w:t xml:space="preserve"> </w:t>
      </w:r>
      <w:proofErr w:type="spellStart"/>
      <w:r>
        <w:t>respondents</w:t>
      </w:r>
      <w:proofErr w:type="spellEnd"/>
      <w:r>
        <w:t xml:space="preserve"> </w:t>
      </w:r>
      <w:proofErr w:type="spellStart"/>
      <w:r>
        <w:t>believed</w:t>
      </w:r>
      <w:proofErr w:type="spellEnd"/>
      <w:r>
        <w:t xml:space="preserve"> </w:t>
      </w:r>
      <w:proofErr w:type="spellStart"/>
      <w:r>
        <w:t>there</w:t>
      </w:r>
      <w:proofErr w:type="spellEnd"/>
      <w:r>
        <w:t xml:space="preserve"> </w:t>
      </w:r>
      <w:proofErr w:type="spellStart"/>
      <w:r>
        <w:t>were</w:t>
      </w:r>
      <w:proofErr w:type="spellEnd"/>
      <w:r>
        <w:t xml:space="preserve"> </w:t>
      </w:r>
      <w:proofErr w:type="spellStart"/>
      <w:r>
        <w:t>overlaps</w:t>
      </w:r>
      <w:proofErr w:type="spellEnd"/>
      <w:r>
        <w:t xml:space="preserve">, </w:t>
      </w:r>
      <w:proofErr w:type="spellStart"/>
      <w:r>
        <w:t>as</w:t>
      </w:r>
      <w:proofErr w:type="spellEnd"/>
      <w:r>
        <w:t xml:space="preserve"> </w:t>
      </w:r>
      <w:proofErr w:type="spellStart"/>
      <w:r>
        <w:t>did</w:t>
      </w:r>
      <w:proofErr w:type="spellEnd"/>
      <w:r>
        <w:t xml:space="preserve"> 4 </w:t>
      </w:r>
      <w:proofErr w:type="spellStart"/>
      <w:r>
        <w:t>out</w:t>
      </w:r>
      <w:proofErr w:type="spellEnd"/>
      <w:r>
        <w:t xml:space="preserve"> </w:t>
      </w:r>
      <w:proofErr w:type="spellStart"/>
      <w:r>
        <w:t>of</w:t>
      </w:r>
      <w:proofErr w:type="spellEnd"/>
      <w:r>
        <w:t xml:space="preserve"> </w:t>
      </w:r>
      <w:proofErr w:type="spellStart"/>
      <w:r>
        <w:t>the</w:t>
      </w:r>
      <w:proofErr w:type="spellEnd"/>
      <w:r>
        <w:t xml:space="preserve"> 11 </w:t>
      </w:r>
      <w:proofErr w:type="spellStart"/>
      <w:r>
        <w:t>Portuguese</w:t>
      </w:r>
      <w:proofErr w:type="spellEnd"/>
      <w:r>
        <w:t xml:space="preserve"> </w:t>
      </w:r>
      <w:proofErr w:type="spellStart"/>
      <w:r>
        <w:t>respondents</w:t>
      </w:r>
      <w:proofErr w:type="spellEnd"/>
      <w:r>
        <w:t xml:space="preserve">. </w:t>
      </w:r>
      <w:proofErr w:type="spellStart"/>
      <w:r>
        <w:t>By</w:t>
      </w:r>
      <w:proofErr w:type="spellEnd"/>
      <w:r>
        <w:t xml:space="preserve"> </w:t>
      </w:r>
      <w:proofErr w:type="spellStart"/>
      <w:r>
        <w:t>contrast</w:t>
      </w:r>
      <w:proofErr w:type="spellEnd"/>
      <w:r>
        <w:t xml:space="preserve">, </w:t>
      </w:r>
      <w:proofErr w:type="spellStart"/>
      <w:r>
        <w:t>almost</w:t>
      </w:r>
      <w:proofErr w:type="spellEnd"/>
      <w:r>
        <w:t xml:space="preserve"> </w:t>
      </w:r>
      <w:proofErr w:type="spellStart"/>
      <w:r>
        <w:t>all</w:t>
      </w:r>
      <w:proofErr w:type="spellEnd"/>
      <w:r>
        <w:t xml:space="preserve"> </w:t>
      </w:r>
      <w:proofErr w:type="spellStart"/>
      <w:r>
        <w:t>the</w:t>
      </w:r>
      <w:proofErr w:type="spellEnd"/>
      <w:r>
        <w:t xml:space="preserve"> </w:t>
      </w:r>
      <w:proofErr w:type="spellStart"/>
      <w:r>
        <w:t>Dutch</w:t>
      </w:r>
      <w:proofErr w:type="spellEnd"/>
      <w:r>
        <w:t xml:space="preserve"> </w:t>
      </w:r>
      <w:proofErr w:type="spellStart"/>
      <w:r>
        <w:t>respondents</w:t>
      </w:r>
      <w:proofErr w:type="spellEnd"/>
      <w:r>
        <w:t xml:space="preserve"> (7 </w:t>
      </w:r>
      <w:proofErr w:type="spellStart"/>
      <w:r>
        <w:t>out</w:t>
      </w:r>
      <w:proofErr w:type="spellEnd"/>
      <w:r>
        <w:t xml:space="preserve"> </w:t>
      </w:r>
      <w:proofErr w:type="spellStart"/>
      <w:r>
        <w:t>of</w:t>
      </w:r>
      <w:proofErr w:type="spellEnd"/>
      <w:r>
        <w:t xml:space="preserve"> 9) </w:t>
      </w:r>
      <w:proofErr w:type="spellStart"/>
      <w:r>
        <w:t>answered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duplications</w:t>
      </w:r>
      <w:proofErr w:type="spellEnd"/>
      <w:r>
        <w:t xml:space="preserve"> </w:t>
      </w:r>
      <w:proofErr w:type="spellStart"/>
      <w:r>
        <w:t>between</w:t>
      </w:r>
      <w:proofErr w:type="spellEnd"/>
      <w:r>
        <w:t xml:space="preserve"> H2020 </w:t>
      </w:r>
      <w:proofErr w:type="spellStart"/>
      <w:r>
        <w:t>and</w:t>
      </w:r>
      <w:proofErr w:type="spellEnd"/>
      <w:r>
        <w:t xml:space="preserve"> </w:t>
      </w:r>
      <w:proofErr w:type="spellStart"/>
      <w:r>
        <w:t>other</w:t>
      </w:r>
      <w:proofErr w:type="spellEnd"/>
      <w:r>
        <w:t xml:space="preserve"> </w:t>
      </w:r>
      <w:proofErr w:type="spellStart"/>
      <w:r>
        <w:t>funds</w:t>
      </w:r>
      <w:proofErr w:type="spellEnd"/>
      <w:r>
        <w:t>.</w:t>
      </w:r>
    </w:p>
    <w:p w:rsidRPr="00BB2EAF" w:rsidR="000E4CB2" w:rsidP="000E4CB2" w:rsidRDefault="000E4CB2" w14:paraId="66572321" w14:textId="0F0FE6DD"/>
    <w:p w:rsidRPr="00BB2EAF" w:rsidR="000E4CB2" w:rsidP="000E4CB2" w:rsidRDefault="000E4CB2" w14:paraId="37EB8BBF" w14:textId="77777777">
      <w:r>
        <w:rPr>
          <w:noProof/>
        </w:rPr>
        <w:lastRenderedPageBreak/>
        <w:drawing>
          <wp:inline distT="0" distB="0" distL="0" distR="0" wp14:anchorId="42F2CEEE" wp14:editId="77F94A31">
            <wp:extent cx="5784850" cy="2590800"/>
            <wp:effectExtent l="0" t="0" r="6350" b="0"/>
            <wp:docPr id="36" name="Chart 36">
              <a:extLst xmlns:a="http://schemas.openxmlformats.org/drawingml/2006/main">
                <a:ext uri="{FF2B5EF4-FFF2-40B4-BE49-F238E27FC236}">
                  <a16:creationId xmlns:a16="http://schemas.microsoft.com/office/drawing/2014/main" id="{20CB8BB3-719B-4527-AA9E-4AAF672829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000B4AD2" w:rsidP="000E4CB2" w:rsidRDefault="000E4CB2" w14:paraId="773E1493" w14:textId="77777777">
      <w:proofErr w:type="spellStart"/>
      <w:r>
        <w:t>During</w:t>
      </w:r>
      <w:proofErr w:type="spellEnd"/>
      <w:r>
        <w:t xml:space="preserve"> </w:t>
      </w:r>
      <w:proofErr w:type="spellStart"/>
      <w:r>
        <w:t>the</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in</w:t>
      </w:r>
      <w:proofErr w:type="spellEnd"/>
      <w:r>
        <w:t xml:space="preserve"> </w:t>
      </w:r>
      <w:proofErr w:type="spellStart"/>
      <w:r>
        <w:rPr>
          <w:b/>
        </w:rPr>
        <w:t>Portugal</w:t>
      </w:r>
      <w:proofErr w:type="spellEnd"/>
      <w:r>
        <w:t xml:space="preserve">, </w:t>
      </w:r>
      <w:proofErr w:type="spellStart"/>
      <w:r>
        <w:t>stakeholders</w:t>
      </w:r>
      <w:proofErr w:type="spellEnd"/>
      <w:r>
        <w:t xml:space="preserve"> </w:t>
      </w:r>
      <w:proofErr w:type="spellStart"/>
      <w:r>
        <w:t>called</w:t>
      </w:r>
      <w:proofErr w:type="spellEnd"/>
      <w:r>
        <w:t xml:space="preserve"> </w:t>
      </w:r>
      <w:proofErr w:type="spellStart"/>
      <w:r>
        <w:t>for</w:t>
      </w:r>
      <w:proofErr w:type="spellEnd"/>
      <w:r>
        <w:t xml:space="preserve"> a </w:t>
      </w:r>
      <w:proofErr w:type="spellStart"/>
      <w:r>
        <w:t>better</w:t>
      </w:r>
      <w:proofErr w:type="spellEnd"/>
      <w:r>
        <w:t xml:space="preserve"> </w:t>
      </w:r>
      <w:proofErr w:type="spellStart"/>
      <w:r>
        <w:t>sense</w:t>
      </w:r>
      <w:proofErr w:type="spellEnd"/>
      <w:r>
        <w:t xml:space="preserve"> </w:t>
      </w:r>
      <w:proofErr w:type="spellStart"/>
      <w:r>
        <w:t>of</w:t>
      </w:r>
      <w:proofErr w:type="spellEnd"/>
      <w:r>
        <w:t xml:space="preserve"> </w:t>
      </w:r>
      <w:proofErr w:type="spellStart"/>
      <w:r>
        <w:t>priorities</w:t>
      </w:r>
      <w:proofErr w:type="spellEnd"/>
      <w:r>
        <w:t xml:space="preserve">, </w:t>
      </w:r>
      <w:proofErr w:type="spellStart"/>
      <w:r>
        <w:t>identifying</w:t>
      </w:r>
      <w:proofErr w:type="spellEnd"/>
      <w:r>
        <w:t xml:space="preserve"> </w:t>
      </w:r>
      <w:proofErr w:type="spellStart"/>
      <w:r>
        <w:t>which</w:t>
      </w:r>
      <w:proofErr w:type="spellEnd"/>
      <w:r>
        <w:t xml:space="preserve"> </w:t>
      </w:r>
      <w:proofErr w:type="spellStart"/>
      <w:r>
        <w:t>areas</w:t>
      </w:r>
      <w:proofErr w:type="spellEnd"/>
      <w:r>
        <w:t xml:space="preserve"> </w:t>
      </w:r>
      <w:proofErr w:type="spellStart"/>
      <w:r>
        <w:t>should</w:t>
      </w:r>
      <w:proofErr w:type="spellEnd"/>
      <w:r>
        <w:t xml:space="preserve"> </w:t>
      </w:r>
      <w:proofErr w:type="spellStart"/>
      <w:r>
        <w:t>receive</w:t>
      </w:r>
      <w:proofErr w:type="spellEnd"/>
      <w:r>
        <w:t xml:space="preserve"> </w:t>
      </w:r>
      <w:proofErr w:type="spellStart"/>
      <w:r>
        <w:t>more</w:t>
      </w:r>
      <w:proofErr w:type="spellEnd"/>
      <w:r>
        <w:t xml:space="preserve"> </w:t>
      </w:r>
      <w:proofErr w:type="spellStart"/>
      <w:r>
        <w:t>investment</w:t>
      </w:r>
      <w:proofErr w:type="spellEnd"/>
      <w:r>
        <w:t xml:space="preserve"> </w:t>
      </w:r>
      <w:proofErr w:type="spellStart"/>
      <w:r>
        <w:t>in</w:t>
      </w:r>
      <w:proofErr w:type="spellEnd"/>
      <w:r>
        <w:t xml:space="preserve"> </w:t>
      </w:r>
      <w:proofErr w:type="spellStart"/>
      <w:r>
        <w:t>order</w:t>
      </w:r>
      <w:proofErr w:type="spellEnd"/>
      <w:r>
        <w:t xml:space="preserve"> </w:t>
      </w:r>
      <w:proofErr w:type="spellStart"/>
      <w:r>
        <w:t>to</w:t>
      </w:r>
      <w:proofErr w:type="spellEnd"/>
      <w:r>
        <w:t xml:space="preserve"> </w:t>
      </w:r>
      <w:proofErr w:type="spellStart"/>
      <w:r>
        <w:t>have</w:t>
      </w:r>
      <w:proofErr w:type="spellEnd"/>
      <w:r>
        <w:t xml:space="preserve"> </w:t>
      </w:r>
      <w:proofErr w:type="spellStart"/>
      <w:r>
        <w:t>better</w:t>
      </w:r>
      <w:proofErr w:type="spellEnd"/>
      <w:r>
        <w:t xml:space="preserve"> </w:t>
      </w:r>
      <w:proofErr w:type="spellStart"/>
      <w:r>
        <w:t>value</w:t>
      </w:r>
      <w:proofErr w:type="spellEnd"/>
      <w:r>
        <w:t xml:space="preserve"> </w:t>
      </w:r>
      <w:proofErr w:type="spellStart"/>
      <w:r>
        <w:t>for</w:t>
      </w:r>
      <w:proofErr w:type="spellEnd"/>
      <w:r>
        <w:t xml:space="preserve"> </w:t>
      </w:r>
      <w:proofErr w:type="spellStart"/>
      <w:r>
        <w:t>money</w:t>
      </w:r>
      <w:proofErr w:type="spellEnd"/>
      <w:r>
        <w:t xml:space="preserve">. </w:t>
      </w:r>
      <w:proofErr w:type="spellStart"/>
      <w:r>
        <w:t>They</w:t>
      </w:r>
      <w:proofErr w:type="spellEnd"/>
      <w:r>
        <w:t xml:space="preserve"> </w:t>
      </w:r>
      <w:proofErr w:type="spellStart"/>
      <w:r>
        <w:t>referred</w:t>
      </w:r>
      <w:proofErr w:type="spellEnd"/>
      <w:r>
        <w:t xml:space="preserve"> </w:t>
      </w:r>
      <w:proofErr w:type="spellStart"/>
      <w:r>
        <w:t>to</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overlaps</w:t>
      </w:r>
      <w:proofErr w:type="spellEnd"/>
      <w:r>
        <w:t xml:space="preserve"> </w:t>
      </w:r>
      <w:proofErr w:type="spellStart"/>
      <w:r>
        <w:t>between</w:t>
      </w:r>
      <w:proofErr w:type="spellEnd"/>
      <w:r>
        <w:t xml:space="preserve"> EU </w:t>
      </w:r>
      <w:proofErr w:type="spellStart"/>
      <w:r>
        <w:t>and</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could</w:t>
      </w:r>
      <w:proofErr w:type="spellEnd"/>
      <w:r>
        <w:t xml:space="preserve"> </w:t>
      </w:r>
      <w:proofErr w:type="spellStart"/>
      <w:r>
        <w:t>be</w:t>
      </w:r>
      <w:proofErr w:type="spellEnd"/>
      <w:r>
        <w:t xml:space="preserve"> </w:t>
      </w:r>
      <w:proofErr w:type="spellStart"/>
      <w:r>
        <w:t>frustrating</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preferable</w:t>
      </w:r>
      <w:proofErr w:type="spellEnd"/>
      <w:r>
        <w:t xml:space="preserve"> </w:t>
      </w:r>
      <w:proofErr w:type="spellStart"/>
      <w:r>
        <w:t>to</w:t>
      </w:r>
      <w:proofErr w:type="spellEnd"/>
      <w:r>
        <w:t xml:space="preserve"> </w:t>
      </w:r>
      <w:proofErr w:type="spellStart"/>
      <w:r>
        <w:t>have</w:t>
      </w:r>
      <w:proofErr w:type="spellEnd"/>
      <w:r>
        <w:t xml:space="preserve"> </w:t>
      </w:r>
      <w:proofErr w:type="spellStart"/>
      <w:r>
        <w:t>more</w:t>
      </w:r>
      <w:proofErr w:type="spellEnd"/>
      <w:r>
        <w:t xml:space="preserve"> </w:t>
      </w:r>
      <w:proofErr w:type="spellStart"/>
      <w:r>
        <w:t>complementarity</w:t>
      </w:r>
      <w:proofErr w:type="spellEnd"/>
      <w:r>
        <w:t xml:space="preserve"> </w:t>
      </w:r>
      <w:proofErr w:type="spellStart"/>
      <w:r>
        <w:t>and</w:t>
      </w:r>
      <w:proofErr w:type="spellEnd"/>
      <w:r>
        <w:t xml:space="preserve"> </w:t>
      </w:r>
      <w:proofErr w:type="spellStart"/>
      <w:r>
        <w:t>fewer</w:t>
      </w:r>
      <w:proofErr w:type="spellEnd"/>
      <w:r>
        <w:t xml:space="preserve"> </w:t>
      </w:r>
      <w:proofErr w:type="spellStart"/>
      <w:r>
        <w:t>overlaps</w:t>
      </w:r>
      <w:proofErr w:type="spellEnd"/>
      <w:r>
        <w:t xml:space="preserve"> </w:t>
      </w:r>
      <w:proofErr w:type="spellStart"/>
      <w:r>
        <w:t>since</w:t>
      </w:r>
      <w:proofErr w:type="spellEnd"/>
      <w:r>
        <w:t xml:space="preserve"> </w:t>
      </w:r>
      <w:proofErr w:type="spellStart"/>
      <w:r>
        <w:t>there</w:t>
      </w:r>
      <w:proofErr w:type="spellEnd"/>
      <w:r>
        <w:t xml:space="preserve"> </w:t>
      </w:r>
      <w:proofErr w:type="spellStart"/>
      <w:r>
        <w:t>might</w:t>
      </w:r>
      <w:proofErr w:type="spellEnd"/>
      <w:r>
        <w:t xml:space="preserve"> </w:t>
      </w:r>
      <w:proofErr w:type="spellStart"/>
      <w:r>
        <w:t>be</w:t>
      </w:r>
      <w:proofErr w:type="spellEnd"/>
      <w:r>
        <w:t xml:space="preserve"> </w:t>
      </w:r>
      <w:proofErr w:type="spellStart"/>
      <w:r>
        <w:t>areas</w:t>
      </w:r>
      <w:proofErr w:type="spellEnd"/>
      <w:r>
        <w:t xml:space="preserve"> </w:t>
      </w:r>
      <w:proofErr w:type="spellStart"/>
      <w:r>
        <w:t>that</w:t>
      </w:r>
      <w:proofErr w:type="spellEnd"/>
      <w:r>
        <w:t xml:space="preserve"> </w:t>
      </w:r>
      <w:proofErr w:type="spellStart"/>
      <w:r>
        <w:t>were</w:t>
      </w:r>
      <w:proofErr w:type="spellEnd"/>
      <w:r>
        <w:t xml:space="preserve"> </w:t>
      </w:r>
      <w:proofErr w:type="spellStart"/>
      <w:r>
        <w:t>underfunded</w:t>
      </w:r>
      <w:proofErr w:type="spellEnd"/>
      <w:r>
        <w:t xml:space="preserve"> </w:t>
      </w:r>
      <w:proofErr w:type="spellStart"/>
      <w:r>
        <w:t>due</w:t>
      </w:r>
      <w:proofErr w:type="spellEnd"/>
      <w:r>
        <w:t xml:space="preserve"> </w:t>
      </w:r>
      <w:proofErr w:type="spellStart"/>
      <w:r>
        <w:t>to</w:t>
      </w:r>
      <w:proofErr w:type="spellEnd"/>
      <w:r>
        <w:t xml:space="preserve"> </w:t>
      </w:r>
      <w:proofErr w:type="spellStart"/>
      <w:r>
        <w:t>the</w:t>
      </w:r>
      <w:proofErr w:type="spellEnd"/>
      <w:r>
        <w:t xml:space="preserve"> </w:t>
      </w:r>
      <w:proofErr w:type="spellStart"/>
      <w:r>
        <w:t>concentration</w:t>
      </w:r>
      <w:proofErr w:type="spellEnd"/>
      <w:r>
        <w:t xml:space="preserve"> </w:t>
      </w:r>
      <w:proofErr w:type="spellStart"/>
      <w:r>
        <w:t>of</w:t>
      </w:r>
      <w:proofErr w:type="spellEnd"/>
      <w:r>
        <w:t xml:space="preserve"> EU </w:t>
      </w:r>
      <w:proofErr w:type="spellStart"/>
      <w:r>
        <w:t>and</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in</w:t>
      </w:r>
      <w:proofErr w:type="spellEnd"/>
      <w:r>
        <w:t xml:space="preserve"> </w:t>
      </w:r>
      <w:proofErr w:type="spellStart"/>
      <w:r>
        <w:t>specific</w:t>
      </w:r>
      <w:proofErr w:type="spellEnd"/>
      <w:r>
        <w:t xml:space="preserve"> </w:t>
      </w:r>
      <w:proofErr w:type="spellStart"/>
      <w:r>
        <w:t>areas</w:t>
      </w:r>
      <w:proofErr w:type="spellEnd"/>
      <w:r>
        <w:t xml:space="preserve">. </w:t>
      </w:r>
      <w:proofErr w:type="spellStart"/>
      <w:r>
        <w:t>The</w:t>
      </w:r>
      <w:proofErr w:type="spellEnd"/>
      <w:r>
        <w:t xml:space="preserve"> </w:t>
      </w:r>
      <w:proofErr w:type="spellStart"/>
      <w:r>
        <w:t>Recovery</w:t>
      </w:r>
      <w:proofErr w:type="spellEnd"/>
      <w:r>
        <w:t xml:space="preserve"> </w:t>
      </w:r>
      <w:proofErr w:type="spellStart"/>
      <w:r>
        <w:t>and</w:t>
      </w:r>
      <w:proofErr w:type="spellEnd"/>
      <w:r>
        <w:t xml:space="preserve"> </w:t>
      </w:r>
      <w:proofErr w:type="spellStart"/>
      <w:r>
        <w:t>Resilience</w:t>
      </w:r>
      <w:proofErr w:type="spellEnd"/>
      <w:r>
        <w:t xml:space="preserve"> </w:t>
      </w:r>
      <w:proofErr w:type="spellStart"/>
      <w:r>
        <w:t>Facility</w:t>
      </w:r>
      <w:proofErr w:type="spellEnd"/>
      <w:r>
        <w:t xml:space="preserve"> (RRF) </w:t>
      </w:r>
      <w:proofErr w:type="spellStart"/>
      <w:r>
        <w:t>would</w:t>
      </w:r>
      <w:proofErr w:type="spellEnd"/>
      <w:r>
        <w:t xml:space="preserve"> </w:t>
      </w:r>
      <w:proofErr w:type="spellStart"/>
      <w:r>
        <w:t>also</w:t>
      </w:r>
      <w:proofErr w:type="spellEnd"/>
      <w:r>
        <w:t xml:space="preserve"> </w:t>
      </w:r>
      <w:proofErr w:type="spellStart"/>
      <w:r>
        <w:t>cover</w:t>
      </w:r>
      <w:proofErr w:type="spellEnd"/>
      <w:r>
        <w:t xml:space="preserve"> </w:t>
      </w:r>
      <w:proofErr w:type="spellStart"/>
      <w:r>
        <w:t>many</w:t>
      </w:r>
      <w:proofErr w:type="spellEnd"/>
      <w:r>
        <w:t xml:space="preserve"> </w:t>
      </w:r>
      <w:proofErr w:type="spellStart"/>
      <w:r>
        <w:t>areas</w:t>
      </w:r>
      <w:proofErr w:type="spellEnd"/>
      <w:r>
        <w:t xml:space="preserve"> </w:t>
      </w:r>
      <w:proofErr w:type="spellStart"/>
      <w:r>
        <w:t>relevant</w:t>
      </w:r>
      <w:proofErr w:type="spellEnd"/>
      <w:r>
        <w:t xml:space="preserve"> </w:t>
      </w:r>
      <w:proofErr w:type="spellStart"/>
      <w:r>
        <w:t>for</w:t>
      </w:r>
      <w:proofErr w:type="spellEnd"/>
      <w:r>
        <w:t xml:space="preserve"> </w:t>
      </w:r>
      <w:proofErr w:type="spellStart"/>
      <w:r>
        <w:t>innovation</w:t>
      </w:r>
      <w:proofErr w:type="spellEnd"/>
      <w:r>
        <w:t xml:space="preserve">. </w:t>
      </w:r>
      <w:proofErr w:type="spellStart"/>
      <w:r>
        <w:t>Horizon</w:t>
      </w:r>
      <w:proofErr w:type="spellEnd"/>
      <w:r>
        <w:t xml:space="preserve"> </w:t>
      </w:r>
      <w:proofErr w:type="spellStart"/>
      <w:r>
        <w:t>Europe</w:t>
      </w:r>
      <w:proofErr w:type="spellEnd"/>
      <w:r>
        <w:t xml:space="preserve"> </w:t>
      </w:r>
      <w:proofErr w:type="spellStart"/>
      <w:r>
        <w:t>should</w:t>
      </w:r>
      <w:proofErr w:type="spellEnd"/>
      <w:r>
        <w:t xml:space="preserve"> </w:t>
      </w:r>
      <w:proofErr w:type="spellStart"/>
      <w:r>
        <w:t>focus</w:t>
      </w:r>
      <w:proofErr w:type="spellEnd"/>
      <w:r>
        <w:t xml:space="preserve"> </w:t>
      </w:r>
      <w:proofErr w:type="spellStart"/>
      <w:r>
        <w:t>on</w:t>
      </w:r>
      <w:proofErr w:type="spellEnd"/>
      <w:r>
        <w:t xml:space="preserve"> </w:t>
      </w:r>
      <w:proofErr w:type="spellStart"/>
      <w:r>
        <w:t>more</w:t>
      </w:r>
      <w:proofErr w:type="spellEnd"/>
      <w:r>
        <w:t xml:space="preserve"> </w:t>
      </w:r>
      <w:proofErr w:type="spellStart"/>
      <w:r>
        <w:t>alternative</w:t>
      </w:r>
      <w:proofErr w:type="spellEnd"/>
      <w:r>
        <w:t xml:space="preserve"> </w:t>
      </w:r>
      <w:proofErr w:type="spellStart"/>
      <w:r>
        <w:t>research</w:t>
      </w:r>
      <w:proofErr w:type="spellEnd"/>
      <w:r>
        <w:t xml:space="preserve">. </w:t>
      </w:r>
      <w:proofErr w:type="spellStart"/>
      <w:r>
        <w:t>Overlaps</w:t>
      </w:r>
      <w:proofErr w:type="spellEnd"/>
      <w:r>
        <w:t xml:space="preserve"> </w:t>
      </w:r>
      <w:proofErr w:type="spellStart"/>
      <w:r>
        <w:t>should</w:t>
      </w:r>
      <w:proofErr w:type="spellEnd"/>
      <w:r>
        <w:t xml:space="preserve"> </w:t>
      </w:r>
      <w:proofErr w:type="spellStart"/>
      <w:r>
        <w:t>be</w:t>
      </w:r>
      <w:proofErr w:type="spellEnd"/>
      <w:r>
        <w:t xml:space="preserve"> </w:t>
      </w:r>
      <w:proofErr w:type="spellStart"/>
      <w:r>
        <w:t>avoided</w:t>
      </w:r>
      <w:proofErr w:type="spellEnd"/>
      <w:r>
        <w:t xml:space="preserve"> – </w:t>
      </w:r>
      <w:proofErr w:type="spellStart"/>
      <w:r>
        <w:t>and</w:t>
      </w:r>
      <w:proofErr w:type="spellEnd"/>
      <w:r>
        <w:t xml:space="preserve"> </w:t>
      </w:r>
      <w:proofErr w:type="spellStart"/>
      <w:r>
        <w:t>this</w:t>
      </w:r>
      <w:proofErr w:type="spellEnd"/>
      <w:r>
        <w:t xml:space="preserve"> </w:t>
      </w:r>
      <w:proofErr w:type="spellStart"/>
      <w:r>
        <w:t>was</w:t>
      </w:r>
      <w:proofErr w:type="spellEnd"/>
      <w:r>
        <w:t xml:space="preserve"> </w:t>
      </w:r>
      <w:proofErr w:type="spellStart"/>
      <w:r>
        <w:t>not</w:t>
      </w:r>
      <w:proofErr w:type="spellEnd"/>
      <w:r>
        <w:t xml:space="preserve"> </w:t>
      </w:r>
      <w:proofErr w:type="spellStart"/>
      <w:r>
        <w:t>only</w:t>
      </w:r>
      <w:proofErr w:type="spellEnd"/>
      <w:r>
        <w:t xml:space="preserve"> </w:t>
      </w:r>
      <w:proofErr w:type="spellStart"/>
      <w:r>
        <w:t>the</w:t>
      </w:r>
      <w:proofErr w:type="spellEnd"/>
      <w:r>
        <w:t xml:space="preserve"> </w:t>
      </w:r>
      <w:proofErr w:type="spellStart"/>
      <w:r>
        <w:t>case</w:t>
      </w:r>
      <w:proofErr w:type="spellEnd"/>
      <w:r>
        <w:t xml:space="preserve"> </w:t>
      </w:r>
      <w:proofErr w:type="spellStart"/>
      <w:r>
        <w:t>for</w:t>
      </w:r>
      <w:proofErr w:type="spellEnd"/>
      <w:r>
        <w:t xml:space="preserve"> </w:t>
      </w:r>
      <w:proofErr w:type="spellStart"/>
      <w:r>
        <w:t>the</w:t>
      </w:r>
      <w:proofErr w:type="spellEnd"/>
      <w:r>
        <w:t xml:space="preserve"> RRF, </w:t>
      </w:r>
      <w:proofErr w:type="spellStart"/>
      <w:r>
        <w:t>but</w:t>
      </w:r>
      <w:proofErr w:type="spellEnd"/>
      <w:r>
        <w:t xml:space="preserve"> </w:t>
      </w:r>
      <w:proofErr w:type="spellStart"/>
      <w:r>
        <w:t>also</w:t>
      </w:r>
      <w:proofErr w:type="spellEnd"/>
      <w:r>
        <w:t xml:space="preserve"> </w:t>
      </w:r>
      <w:proofErr w:type="spellStart"/>
      <w:r>
        <w:t>for</w:t>
      </w:r>
      <w:proofErr w:type="spellEnd"/>
      <w:r>
        <w:t xml:space="preserve"> </w:t>
      </w:r>
      <w:proofErr w:type="spellStart"/>
      <w:r>
        <w:t>national</w:t>
      </w:r>
      <w:proofErr w:type="spellEnd"/>
      <w:r>
        <w:t xml:space="preserve"> </w:t>
      </w:r>
      <w:proofErr w:type="spellStart"/>
      <w:r>
        <w:t>funds</w:t>
      </w:r>
      <w:proofErr w:type="spellEnd"/>
      <w:r>
        <w:t xml:space="preserve">. </w:t>
      </w:r>
      <w:proofErr w:type="spellStart"/>
      <w:r>
        <w:t>It</w:t>
      </w:r>
      <w:proofErr w:type="spellEnd"/>
      <w:r>
        <w:t xml:space="preserve"> </w:t>
      </w:r>
      <w:proofErr w:type="spellStart"/>
      <w:r>
        <w:t>was</w:t>
      </w:r>
      <w:proofErr w:type="spellEnd"/>
      <w:r>
        <w:t xml:space="preserve"> </w:t>
      </w:r>
      <w:proofErr w:type="spellStart"/>
      <w:r>
        <w:t>this</w:t>
      </w:r>
      <w:proofErr w:type="spellEnd"/>
      <w:r>
        <w:t xml:space="preserve"> </w:t>
      </w:r>
      <w:proofErr w:type="spellStart"/>
      <w:r>
        <w:t>public</w:t>
      </w:r>
      <w:proofErr w:type="spellEnd"/>
      <w:r>
        <w:t xml:space="preserve"> </w:t>
      </w:r>
      <w:proofErr w:type="spellStart"/>
      <w:r>
        <w:t>funding</w:t>
      </w:r>
      <w:proofErr w:type="spellEnd"/>
      <w:r>
        <w:t xml:space="preserve"> </w:t>
      </w:r>
      <w:proofErr w:type="spellStart"/>
      <w:r>
        <w:t>that</w:t>
      </w:r>
      <w:proofErr w:type="spellEnd"/>
      <w:r>
        <w:t xml:space="preserve"> </w:t>
      </w:r>
      <w:proofErr w:type="spellStart"/>
      <w:r>
        <w:t>enabled</w:t>
      </w:r>
      <w:proofErr w:type="spellEnd"/>
      <w:r>
        <w:t xml:space="preserve"> </w:t>
      </w:r>
      <w:proofErr w:type="spellStart"/>
      <w:r>
        <w:t>companies</w:t>
      </w:r>
      <w:proofErr w:type="spellEnd"/>
      <w:r>
        <w:t xml:space="preserve"> </w:t>
      </w:r>
      <w:proofErr w:type="spellStart"/>
      <w:r>
        <w:t>to</w:t>
      </w:r>
      <w:proofErr w:type="spellEnd"/>
      <w:r>
        <w:t xml:space="preserve"> </w:t>
      </w:r>
      <w:proofErr w:type="spellStart"/>
      <w:r>
        <w:t>develop</w:t>
      </w:r>
      <w:proofErr w:type="spellEnd"/>
      <w:r>
        <w:t xml:space="preserve"> </w:t>
      </w:r>
      <w:proofErr w:type="spellStart"/>
      <w:r>
        <w:t>technologies</w:t>
      </w:r>
      <w:proofErr w:type="spellEnd"/>
      <w:r>
        <w:t xml:space="preserve"> </w:t>
      </w:r>
      <w:proofErr w:type="spellStart"/>
      <w:r>
        <w:t>that</w:t>
      </w:r>
      <w:proofErr w:type="spellEnd"/>
      <w:r>
        <w:t xml:space="preserve"> </w:t>
      </w:r>
      <w:proofErr w:type="spellStart"/>
      <w:r>
        <w:t>had</w:t>
      </w:r>
      <w:proofErr w:type="spellEnd"/>
      <w:r>
        <w:t xml:space="preserve"> </w:t>
      </w:r>
      <w:proofErr w:type="spellStart"/>
      <w:r>
        <w:t>market</w:t>
      </w:r>
      <w:proofErr w:type="spellEnd"/>
      <w:r>
        <w:t xml:space="preserve"> </w:t>
      </w:r>
      <w:proofErr w:type="spellStart"/>
      <w:r>
        <w:t>potential</w:t>
      </w:r>
      <w:proofErr w:type="spellEnd"/>
      <w:r>
        <w:t xml:space="preserve"> </w:t>
      </w:r>
      <w:proofErr w:type="spellStart"/>
      <w:r>
        <w:t>but</w:t>
      </w:r>
      <w:proofErr w:type="spellEnd"/>
      <w:r>
        <w:t xml:space="preserve"> </w:t>
      </w:r>
      <w:proofErr w:type="spellStart"/>
      <w:r>
        <w:t>were</w:t>
      </w:r>
      <w:proofErr w:type="spellEnd"/>
      <w:r>
        <w:t xml:space="preserve"> </w:t>
      </w:r>
      <w:proofErr w:type="spellStart"/>
      <w:r>
        <w:t>still</w:t>
      </w:r>
      <w:proofErr w:type="spellEnd"/>
      <w:r>
        <w:t xml:space="preserve"> </w:t>
      </w:r>
      <w:proofErr w:type="spellStart"/>
      <w:r>
        <w:t>not</w:t>
      </w:r>
      <w:proofErr w:type="spellEnd"/>
      <w:r>
        <w:t xml:space="preserve"> </w:t>
      </w:r>
      <w:proofErr w:type="spellStart"/>
      <w:r>
        <w:t>mature</w:t>
      </w:r>
      <w:proofErr w:type="spellEnd"/>
      <w:r>
        <w:t xml:space="preserve"> </w:t>
      </w:r>
      <w:proofErr w:type="spellStart"/>
      <w:r>
        <w:t>enough</w:t>
      </w:r>
      <w:proofErr w:type="spellEnd"/>
      <w:r>
        <w:t xml:space="preserve"> </w:t>
      </w:r>
      <w:proofErr w:type="spellStart"/>
      <w:r>
        <w:t>for</w:t>
      </w:r>
      <w:proofErr w:type="spellEnd"/>
      <w:r>
        <w:t xml:space="preserve"> </w:t>
      </w:r>
      <w:proofErr w:type="spellStart"/>
      <w:r>
        <w:t>an</w:t>
      </w:r>
      <w:proofErr w:type="spellEnd"/>
      <w:r>
        <w:t xml:space="preserve"> </w:t>
      </w:r>
      <w:proofErr w:type="spellStart"/>
      <w:r>
        <w:t>immediate</w:t>
      </w:r>
      <w:proofErr w:type="spellEnd"/>
      <w:r>
        <w:t xml:space="preserve"> </w:t>
      </w:r>
      <w:proofErr w:type="spellStart"/>
      <w:r>
        <w:t>transfer</w:t>
      </w:r>
      <w:proofErr w:type="spellEnd"/>
      <w:r>
        <w:t xml:space="preserve">. </w:t>
      </w:r>
      <w:proofErr w:type="spellStart"/>
      <w:r>
        <w:t>In</w:t>
      </w:r>
      <w:proofErr w:type="spellEnd"/>
      <w:r>
        <w:t xml:space="preserve"> </w:t>
      </w:r>
      <w:proofErr w:type="spellStart"/>
      <w:r>
        <w:t>such</w:t>
      </w:r>
      <w:proofErr w:type="spellEnd"/>
      <w:r>
        <w:t xml:space="preserve"> </w:t>
      </w:r>
      <w:proofErr w:type="spellStart"/>
      <w:r>
        <w:t>sectors</w:t>
      </w:r>
      <w:proofErr w:type="spellEnd"/>
      <w:r>
        <w:t xml:space="preserve">, </w:t>
      </w:r>
      <w:proofErr w:type="spellStart"/>
      <w:r>
        <w:t>public</w:t>
      </w:r>
      <w:proofErr w:type="spellEnd"/>
      <w:r>
        <w:t xml:space="preserve"> </w:t>
      </w:r>
      <w:proofErr w:type="spellStart"/>
      <w:r>
        <w:t>funding</w:t>
      </w:r>
      <w:proofErr w:type="spellEnd"/>
      <w:r>
        <w:t xml:space="preserve"> </w:t>
      </w:r>
      <w:proofErr w:type="spellStart"/>
      <w:r>
        <w:t>such</w:t>
      </w:r>
      <w:proofErr w:type="spellEnd"/>
      <w:r>
        <w:t xml:space="preserve"> </w:t>
      </w:r>
      <w:proofErr w:type="spellStart"/>
      <w:r>
        <w:t>as</w:t>
      </w:r>
      <w:proofErr w:type="spellEnd"/>
      <w:r>
        <w:t xml:space="preserve"> </w:t>
      </w:r>
      <w:proofErr w:type="spellStart"/>
      <w:r>
        <w:t>Horizon</w:t>
      </w:r>
      <w:proofErr w:type="spellEnd"/>
      <w:r>
        <w:t xml:space="preserve"> </w:t>
      </w:r>
      <w:proofErr w:type="spellStart"/>
      <w:r>
        <w:t>gave</w:t>
      </w:r>
      <w:proofErr w:type="spellEnd"/>
      <w:r>
        <w:t xml:space="preserve"> </w:t>
      </w:r>
      <w:proofErr w:type="spellStart"/>
      <w:r>
        <w:t>important</w:t>
      </w:r>
      <w:proofErr w:type="spellEnd"/>
      <w:r>
        <w:t xml:space="preserve"> </w:t>
      </w:r>
      <w:proofErr w:type="spellStart"/>
      <w:r>
        <w:t>signals</w:t>
      </w:r>
      <w:proofErr w:type="spellEnd"/>
      <w:r>
        <w:t xml:space="preserve"> </w:t>
      </w:r>
      <w:proofErr w:type="spellStart"/>
      <w:r>
        <w:t>both</w:t>
      </w:r>
      <w:proofErr w:type="spellEnd"/>
      <w:r>
        <w:t xml:space="preserve"> </w:t>
      </w:r>
      <w:proofErr w:type="spellStart"/>
      <w:r>
        <w:t>through</w:t>
      </w:r>
      <w:proofErr w:type="spellEnd"/>
      <w:r>
        <w:t xml:space="preserve"> </w:t>
      </w:r>
      <w:proofErr w:type="spellStart"/>
      <w:r>
        <w:t>direct</w:t>
      </w:r>
      <w:proofErr w:type="spellEnd"/>
      <w:r>
        <w:t xml:space="preserve"> </w:t>
      </w:r>
      <w:proofErr w:type="spellStart"/>
      <w:r>
        <w:t>financial</w:t>
      </w:r>
      <w:proofErr w:type="spellEnd"/>
      <w:r>
        <w:t xml:space="preserve"> </w:t>
      </w:r>
      <w:proofErr w:type="spellStart"/>
      <w:r>
        <w:t>investment</w:t>
      </w:r>
      <w:proofErr w:type="spellEnd"/>
      <w:r>
        <w:t xml:space="preserve"> </w:t>
      </w:r>
      <w:proofErr w:type="spellStart"/>
      <w:r>
        <w:t>and</w:t>
      </w:r>
      <w:proofErr w:type="spellEnd"/>
      <w:r>
        <w:t xml:space="preserve"> </w:t>
      </w:r>
      <w:proofErr w:type="spellStart"/>
      <w:r>
        <w:t>by</w:t>
      </w:r>
      <w:proofErr w:type="spellEnd"/>
      <w:r>
        <w:t xml:space="preserve"> </w:t>
      </w:r>
      <w:proofErr w:type="spellStart"/>
      <w:r>
        <w:t>showing</w:t>
      </w:r>
      <w:proofErr w:type="spellEnd"/>
      <w:r>
        <w:t xml:space="preserve"> </w:t>
      </w:r>
      <w:proofErr w:type="spellStart"/>
      <w:r>
        <w:t>that</w:t>
      </w:r>
      <w:proofErr w:type="spellEnd"/>
      <w:r>
        <w:t xml:space="preserve"> </w:t>
      </w:r>
      <w:proofErr w:type="spellStart"/>
      <w:r>
        <w:t>political</w:t>
      </w:r>
      <w:proofErr w:type="spellEnd"/>
      <w:r>
        <w:t xml:space="preserve"> </w:t>
      </w:r>
      <w:proofErr w:type="spellStart"/>
      <w:r>
        <w:t>actors</w:t>
      </w:r>
      <w:proofErr w:type="spellEnd"/>
      <w:r>
        <w:t xml:space="preserve"> </w:t>
      </w:r>
      <w:proofErr w:type="spellStart"/>
      <w:r>
        <w:t>and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committed</w:t>
      </w:r>
      <w:proofErr w:type="spellEnd"/>
      <w:r>
        <w:t xml:space="preserve"> </w:t>
      </w:r>
      <w:proofErr w:type="spellStart"/>
      <w:r>
        <w:t>to</w:t>
      </w:r>
      <w:proofErr w:type="spellEnd"/>
      <w:r>
        <w:t xml:space="preserve"> a </w:t>
      </w:r>
      <w:proofErr w:type="spellStart"/>
      <w:r>
        <w:t>given</w:t>
      </w:r>
      <w:proofErr w:type="spellEnd"/>
      <w:r>
        <w:t xml:space="preserve"> </w:t>
      </w:r>
      <w:proofErr w:type="spellStart"/>
      <w:r>
        <w:t>field</w:t>
      </w:r>
      <w:proofErr w:type="spellEnd"/>
      <w:r>
        <w:t xml:space="preserve"> </w:t>
      </w:r>
      <w:proofErr w:type="spellStart"/>
      <w:r>
        <w:t>of</w:t>
      </w:r>
      <w:proofErr w:type="spellEnd"/>
      <w:r>
        <w:t xml:space="preserve"> </w:t>
      </w:r>
      <w:proofErr w:type="spellStart"/>
      <w:r>
        <w:t>technological</w:t>
      </w:r>
      <w:proofErr w:type="spellEnd"/>
      <w:r>
        <w:t xml:space="preserve"> </w:t>
      </w:r>
      <w:proofErr w:type="spellStart"/>
      <w:r>
        <w:t>development</w:t>
      </w:r>
      <w:proofErr w:type="spellEnd"/>
      <w:r>
        <w:t xml:space="preserve"> </w:t>
      </w:r>
      <w:proofErr w:type="spellStart"/>
      <w:r>
        <w:t>research</w:t>
      </w:r>
      <w:proofErr w:type="spellEnd"/>
      <w:r>
        <w:t xml:space="preserve">. </w:t>
      </w:r>
      <w:proofErr w:type="spellStart"/>
      <w:r>
        <w:t>Better</w:t>
      </w:r>
      <w:proofErr w:type="spellEnd"/>
      <w:r>
        <w:t xml:space="preserve"> </w:t>
      </w:r>
      <w:proofErr w:type="spellStart"/>
      <w:r>
        <w:t>complementarity</w:t>
      </w:r>
      <w:proofErr w:type="spellEnd"/>
      <w:r>
        <w:t xml:space="preserve"> </w:t>
      </w:r>
      <w:proofErr w:type="spellStart"/>
      <w:r>
        <w:t>and</w:t>
      </w:r>
      <w:proofErr w:type="spellEnd"/>
      <w:r>
        <w:t xml:space="preserve"> </w:t>
      </w:r>
      <w:proofErr w:type="spellStart"/>
      <w:r>
        <w:t>fewer</w:t>
      </w:r>
      <w:proofErr w:type="spellEnd"/>
      <w:r>
        <w:t xml:space="preserve"> </w:t>
      </w:r>
      <w:proofErr w:type="spellStart"/>
      <w:r>
        <w:t>overlaps</w:t>
      </w:r>
      <w:proofErr w:type="spellEnd"/>
      <w:r>
        <w:t xml:space="preserve"> </w:t>
      </w:r>
      <w:proofErr w:type="spellStart"/>
      <w:r>
        <w:t>would</w:t>
      </w:r>
      <w:proofErr w:type="spellEnd"/>
      <w:r>
        <w:t xml:space="preserve"> </w:t>
      </w:r>
      <w:proofErr w:type="spellStart"/>
      <w:r>
        <w:t>allow</w:t>
      </w:r>
      <w:proofErr w:type="spellEnd"/>
      <w:r>
        <w:t xml:space="preserve"> </w:t>
      </w:r>
      <w:proofErr w:type="spellStart"/>
      <w:r>
        <w:t>for</w:t>
      </w:r>
      <w:proofErr w:type="spellEnd"/>
      <w:r>
        <w:t xml:space="preserve"> a </w:t>
      </w:r>
      <w:proofErr w:type="spellStart"/>
      <w:r>
        <w:t>wider</w:t>
      </w:r>
      <w:proofErr w:type="spellEnd"/>
      <w:r>
        <w:t xml:space="preserve"> </w:t>
      </w:r>
      <w:proofErr w:type="spellStart"/>
      <w:r>
        <w:t>range</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without</w:t>
      </w:r>
      <w:proofErr w:type="spellEnd"/>
      <w:r>
        <w:t xml:space="preserve"> </w:t>
      </w:r>
      <w:proofErr w:type="spellStart"/>
      <w:r>
        <w:t>wasting</w:t>
      </w:r>
      <w:proofErr w:type="spellEnd"/>
      <w:r>
        <w:t xml:space="preserve"> </w:t>
      </w:r>
      <w:proofErr w:type="spellStart"/>
      <w:r>
        <w:t>resources</w:t>
      </w:r>
      <w:proofErr w:type="spellEnd"/>
      <w:r>
        <w:t xml:space="preserve"> </w:t>
      </w:r>
      <w:proofErr w:type="spellStart"/>
      <w:r>
        <w:t>on</w:t>
      </w:r>
      <w:proofErr w:type="spellEnd"/>
      <w:r>
        <w:t xml:space="preserve"> </w:t>
      </w:r>
      <w:proofErr w:type="spellStart"/>
      <w:r>
        <w:t>duplicate</w:t>
      </w:r>
      <w:proofErr w:type="spellEnd"/>
      <w:r>
        <w:t xml:space="preserve"> </w:t>
      </w:r>
      <w:proofErr w:type="spellStart"/>
      <w:r>
        <w:t>projects</w:t>
      </w:r>
      <w:proofErr w:type="spellEnd"/>
      <w:r>
        <w:t>.</w:t>
      </w:r>
    </w:p>
    <w:p w:rsidRPr="00BB2EAF" w:rsidR="000E4CB2" w:rsidP="000E4CB2" w:rsidRDefault="000E4CB2" w14:paraId="203C0251" w14:textId="74BC4F60">
      <w:pPr>
        <w:rPr>
          <w:szCs w:val="24"/>
        </w:rPr>
      </w:pPr>
    </w:p>
    <w:p w:rsidRPr="00BB2EAF" w:rsidR="000E4CB2" w:rsidP="000E4CB2" w:rsidRDefault="000E4CB2" w14:paraId="3931B1DF" w14:textId="77777777">
      <w:pPr>
        <w:rPr>
          <w:szCs w:val="24"/>
        </w:rPr>
      </w:pPr>
      <w:proofErr w:type="spellStart"/>
      <w:r>
        <w:t>In</w:t>
      </w:r>
      <w:proofErr w:type="spellEnd"/>
      <w:r>
        <w:t xml:space="preserve"> </w:t>
      </w:r>
      <w:proofErr w:type="spellStart"/>
      <w:r>
        <w:rPr>
          <w:b/>
        </w:rPr>
        <w:t>Latvia</w:t>
      </w:r>
      <w:proofErr w:type="spellEnd"/>
      <w:r>
        <w:t xml:space="preserve">, H2020 </w:t>
      </w:r>
      <w:proofErr w:type="spellStart"/>
      <w:r>
        <w:t>implementation</w:t>
      </w:r>
      <w:proofErr w:type="spellEnd"/>
      <w:r>
        <w:t xml:space="preserve"> </w:t>
      </w:r>
      <w:proofErr w:type="spellStart"/>
      <w:r>
        <w:t>coincided</w:t>
      </w:r>
      <w:proofErr w:type="spellEnd"/>
      <w:r>
        <w:t xml:space="preserve"> </w:t>
      </w:r>
      <w:proofErr w:type="spellStart"/>
      <w:r>
        <w:t>with</w:t>
      </w:r>
      <w:proofErr w:type="spellEnd"/>
      <w:r>
        <w:t xml:space="preserve">, </w:t>
      </w:r>
      <w:proofErr w:type="spellStart"/>
      <w:r>
        <w:t>and</w:t>
      </w:r>
      <w:proofErr w:type="spellEnd"/>
      <w:r>
        <w:t xml:space="preserve"> </w:t>
      </w:r>
      <w:proofErr w:type="spellStart"/>
      <w:r>
        <w:t>to</w:t>
      </w:r>
      <w:proofErr w:type="spellEnd"/>
      <w:r>
        <w:t xml:space="preserve"> a </w:t>
      </w:r>
      <w:proofErr w:type="spellStart"/>
      <w:r>
        <w:t>large</w:t>
      </w:r>
      <w:proofErr w:type="spellEnd"/>
      <w:r>
        <w:t xml:space="preserve"> </w:t>
      </w:r>
      <w:proofErr w:type="spellStart"/>
      <w:r>
        <w:t>extent</w:t>
      </w:r>
      <w:proofErr w:type="spellEnd"/>
      <w:r>
        <w:t xml:space="preserve"> </w:t>
      </w:r>
      <w:proofErr w:type="spellStart"/>
      <w:r>
        <w:t>supported</w:t>
      </w:r>
      <w:proofErr w:type="spellEnd"/>
      <w:r>
        <w:t xml:space="preserve">, </w:t>
      </w:r>
      <w:proofErr w:type="spellStart"/>
      <w:r>
        <w:t>reforms</w:t>
      </w:r>
      <w:proofErr w:type="spellEnd"/>
      <w:r>
        <w:t xml:space="preserve"> </w:t>
      </w:r>
      <w:proofErr w:type="spellStart"/>
      <w:r>
        <w:t>in</w:t>
      </w:r>
      <w:proofErr w:type="spellEnd"/>
      <w:r>
        <w:t xml:space="preserve"> </w:t>
      </w:r>
      <w:proofErr w:type="spellStart"/>
      <w:r>
        <w:t>the</w:t>
      </w:r>
      <w:proofErr w:type="spellEnd"/>
      <w:r>
        <w:t xml:space="preserve"> </w:t>
      </w:r>
      <w:proofErr w:type="spellStart"/>
      <w:r>
        <w:t>national</w:t>
      </w:r>
      <w:proofErr w:type="spellEnd"/>
      <w:r>
        <w:t xml:space="preserve"> </w:t>
      </w:r>
      <w:proofErr w:type="spellStart"/>
      <w:r>
        <w:t>system</w:t>
      </w:r>
      <w:proofErr w:type="spellEnd"/>
      <w:r>
        <w:t xml:space="preserve"> </w:t>
      </w:r>
      <w:proofErr w:type="spellStart"/>
      <w:r>
        <w:t>for</w:t>
      </w:r>
      <w:proofErr w:type="spellEnd"/>
      <w:r>
        <w:t xml:space="preserve"> </w:t>
      </w:r>
      <w:proofErr w:type="spellStart"/>
      <w:r>
        <w:t>science</w:t>
      </w:r>
      <w:proofErr w:type="spellEnd"/>
      <w:r>
        <w:t xml:space="preserve"> (</w:t>
      </w:r>
      <w:proofErr w:type="spellStart"/>
      <w:r>
        <w:t>aiming</w:t>
      </w:r>
      <w:proofErr w:type="spellEnd"/>
      <w:r>
        <w:t xml:space="preserve"> </w:t>
      </w:r>
      <w:proofErr w:type="spellStart"/>
      <w:r>
        <w:t>to</w:t>
      </w:r>
      <w:proofErr w:type="spellEnd"/>
      <w:r>
        <w:t xml:space="preserve"> </w:t>
      </w:r>
      <w:proofErr w:type="spellStart"/>
      <w:r>
        <w:t>reduce</w:t>
      </w:r>
      <w:proofErr w:type="spellEnd"/>
      <w:r>
        <w:t xml:space="preserve"> </w:t>
      </w:r>
      <w:proofErr w:type="spellStart"/>
      <w:r>
        <w:t>fragmentation</w:t>
      </w:r>
      <w:proofErr w:type="spellEnd"/>
      <w:r>
        <w:t xml:space="preserve"> </w:t>
      </w:r>
      <w:proofErr w:type="spellStart"/>
      <w:r>
        <w:t>and</w:t>
      </w:r>
      <w:proofErr w:type="spellEnd"/>
      <w:r>
        <w:t xml:space="preserve"> </w:t>
      </w:r>
      <w:proofErr w:type="spellStart"/>
      <w:r>
        <w:t>change</w:t>
      </w:r>
      <w:proofErr w:type="spellEnd"/>
      <w:r>
        <w:t xml:space="preserve"> </w:t>
      </w:r>
      <w:proofErr w:type="spellStart"/>
      <w:r>
        <w:t>the</w:t>
      </w:r>
      <w:proofErr w:type="spellEnd"/>
      <w:r>
        <w:t xml:space="preserve"> </w:t>
      </w:r>
      <w:proofErr w:type="spellStart"/>
      <w:r>
        <w:t>structure</w:t>
      </w:r>
      <w:proofErr w:type="spellEnd"/>
      <w:r>
        <w:t xml:space="preserve"> </w:t>
      </w:r>
      <w:proofErr w:type="spellStart"/>
      <w:r>
        <w:t>of</w:t>
      </w:r>
      <w:proofErr w:type="spellEnd"/>
      <w:r>
        <w:t xml:space="preserve"> </w:t>
      </w:r>
      <w:proofErr w:type="spellStart"/>
      <w:r>
        <w:t>programmes</w:t>
      </w:r>
      <w:proofErr w:type="spellEnd"/>
      <w:r>
        <w:t xml:space="preserve"> </w:t>
      </w:r>
      <w:proofErr w:type="spellStart"/>
      <w:r>
        <w:t>etc</w:t>
      </w:r>
      <w:proofErr w:type="spellEnd"/>
      <w:r>
        <w:t xml:space="preserve">.). </w:t>
      </w:r>
      <w:proofErr w:type="spellStart"/>
      <w:r>
        <w:t>Latvian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usually</w:t>
      </w:r>
      <w:proofErr w:type="spellEnd"/>
      <w:r>
        <w:t xml:space="preserve"> </w:t>
      </w:r>
      <w:proofErr w:type="spellStart"/>
      <w:r>
        <w:t>mentioned</w:t>
      </w:r>
      <w:proofErr w:type="spellEnd"/>
      <w:r>
        <w:t xml:space="preserve"> </w:t>
      </w:r>
      <w:proofErr w:type="spellStart"/>
      <w:r>
        <w:t>Horizon</w:t>
      </w:r>
      <w:proofErr w:type="spellEnd"/>
      <w:r>
        <w:t xml:space="preserve"> </w:t>
      </w:r>
      <w:proofErr w:type="spellStart"/>
      <w:r>
        <w:t>programmes</w:t>
      </w:r>
      <w:proofErr w:type="spellEnd"/>
      <w:r>
        <w:t xml:space="preserve"> </w:t>
      </w:r>
      <w:proofErr w:type="spellStart"/>
      <w:r>
        <w:t>to</w:t>
      </w:r>
      <w:proofErr w:type="spellEnd"/>
      <w:r>
        <w:t xml:space="preserve"> </w:t>
      </w:r>
      <w:proofErr w:type="spellStart"/>
      <w:r>
        <w:t>European</w:t>
      </w:r>
      <w:proofErr w:type="spellEnd"/>
      <w:r>
        <w:t xml:space="preserve"> </w:t>
      </w:r>
      <w:proofErr w:type="spellStart"/>
      <w:r>
        <w:t>Commission</w:t>
      </w:r>
      <w:proofErr w:type="spellEnd"/>
      <w:r>
        <w:t xml:space="preserve"> </w:t>
      </w:r>
      <w:proofErr w:type="spellStart"/>
      <w:r>
        <w:t>representatives</w:t>
      </w:r>
      <w:proofErr w:type="spellEnd"/>
      <w:r>
        <w:t xml:space="preserve"> </w:t>
      </w:r>
      <w:proofErr w:type="spellStart"/>
      <w:r>
        <w:t>as</w:t>
      </w:r>
      <w:proofErr w:type="spellEnd"/>
      <w:r>
        <w:t xml:space="preserve"> </w:t>
      </w:r>
      <w:proofErr w:type="spellStart"/>
      <w:r>
        <w:t>examples</w:t>
      </w:r>
      <w:proofErr w:type="spellEnd"/>
      <w:r>
        <w:t xml:space="preserve"> </w:t>
      </w:r>
      <w:proofErr w:type="spellStart"/>
      <w:r>
        <w:t>of</w:t>
      </w:r>
      <w:proofErr w:type="spellEnd"/>
      <w:r>
        <w:t xml:space="preserve"> </w:t>
      </w:r>
      <w:proofErr w:type="spellStart"/>
      <w:r>
        <w:t>how</w:t>
      </w:r>
      <w:proofErr w:type="spellEnd"/>
      <w:r>
        <w:t xml:space="preserve"> </w:t>
      </w:r>
      <w:proofErr w:type="spellStart"/>
      <w:r>
        <w:t>to</w:t>
      </w:r>
      <w:proofErr w:type="spellEnd"/>
      <w:r>
        <w:t xml:space="preserve"> </w:t>
      </w:r>
      <w:proofErr w:type="spellStart"/>
      <w:r>
        <w:t>simplify</w:t>
      </w:r>
      <w:proofErr w:type="spellEnd"/>
      <w:r>
        <w:t xml:space="preserve"> </w:t>
      </w:r>
      <w:proofErr w:type="spellStart"/>
      <w:r>
        <w:t>procedures</w:t>
      </w:r>
      <w:proofErr w:type="spellEnd"/>
      <w:r>
        <w:t xml:space="preserve"> </w:t>
      </w:r>
      <w:proofErr w:type="spellStart"/>
      <w:r>
        <w:t>and</w:t>
      </w:r>
      <w:proofErr w:type="spellEnd"/>
      <w:r>
        <w:t xml:space="preserve"> </w:t>
      </w:r>
      <w:proofErr w:type="spellStart"/>
      <w:r>
        <w:t>cut</w:t>
      </w:r>
      <w:proofErr w:type="spellEnd"/>
      <w:r>
        <w:t xml:space="preserve"> </w:t>
      </w:r>
      <w:proofErr w:type="spellStart"/>
      <w:r>
        <w:t>red</w:t>
      </w:r>
      <w:proofErr w:type="spellEnd"/>
      <w:r>
        <w:t xml:space="preserve"> </w:t>
      </w:r>
      <w:proofErr w:type="spellStart"/>
      <w:r>
        <w:t>tape</w:t>
      </w:r>
      <w:proofErr w:type="spellEnd"/>
      <w:r>
        <w:t xml:space="preserve">. </w:t>
      </w:r>
      <w:proofErr w:type="spellStart"/>
      <w:r>
        <w:t>Stakeholders</w:t>
      </w:r>
      <w:proofErr w:type="spellEnd"/>
      <w:r>
        <w:t xml:space="preserve"> </w:t>
      </w:r>
      <w:proofErr w:type="spellStart"/>
      <w:r>
        <w:t>believed</w:t>
      </w:r>
      <w:proofErr w:type="spellEnd"/>
      <w:r>
        <w:t xml:space="preserve"> </w:t>
      </w:r>
      <w:proofErr w:type="spellStart"/>
      <w:r>
        <w:t>that</w:t>
      </w:r>
      <w:proofErr w:type="spellEnd"/>
      <w:r>
        <w:t xml:space="preserve"> H2020 </w:t>
      </w:r>
      <w:proofErr w:type="spellStart"/>
      <w:r>
        <w:t>had</w:t>
      </w:r>
      <w:proofErr w:type="spellEnd"/>
      <w:r>
        <w:t xml:space="preserve"> a </w:t>
      </w:r>
      <w:proofErr w:type="spellStart"/>
      <w:r>
        <w:t>significant</w:t>
      </w:r>
      <w:proofErr w:type="spellEnd"/>
      <w:r>
        <w:t xml:space="preserve"> </w:t>
      </w:r>
      <w:proofErr w:type="spellStart"/>
      <w:r>
        <w:t>and</w:t>
      </w:r>
      <w:proofErr w:type="spellEnd"/>
      <w:r>
        <w:t xml:space="preserve"> </w:t>
      </w:r>
      <w:proofErr w:type="spellStart"/>
      <w:r>
        <w:t>positive</w:t>
      </w:r>
      <w:proofErr w:type="spellEnd"/>
      <w:r>
        <w:t xml:space="preserve"> </w:t>
      </w:r>
      <w:proofErr w:type="spellStart"/>
      <w:r>
        <w:t>impact</w:t>
      </w:r>
      <w:proofErr w:type="spellEnd"/>
      <w:r>
        <w:t xml:space="preserve"> </w:t>
      </w:r>
      <w:proofErr w:type="spellStart"/>
      <w:r>
        <w:t>on</w:t>
      </w:r>
      <w:proofErr w:type="spellEnd"/>
      <w:r>
        <w:t xml:space="preserve"> </w:t>
      </w:r>
      <w:proofErr w:type="spellStart"/>
      <w:r>
        <w:t>the</w:t>
      </w:r>
      <w:proofErr w:type="spellEnd"/>
      <w:r>
        <w:t xml:space="preserve"> </w:t>
      </w:r>
      <w:proofErr w:type="spellStart"/>
      <w:r>
        <w:t>national</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system</w:t>
      </w:r>
      <w:proofErr w:type="spellEnd"/>
      <w:r>
        <w:t>.</w:t>
      </w:r>
    </w:p>
    <w:p w:rsidRPr="00BB2EAF" w:rsidR="000E4CB2" w:rsidP="000E4CB2" w:rsidRDefault="000E4CB2" w14:paraId="428186B0" w14:textId="77777777">
      <w:pPr>
        <w:rPr>
          <w:szCs w:val="24"/>
        </w:rPr>
      </w:pPr>
    </w:p>
    <w:p w:rsidR="000B4AD2" w:rsidP="000E4CB2" w:rsidRDefault="000E4CB2" w14:paraId="0B4F40B6" w14:textId="77777777">
      <w:proofErr w:type="spellStart"/>
      <w:r>
        <w:t>In</w:t>
      </w:r>
      <w:proofErr w:type="spellEnd"/>
      <w:r>
        <w:t xml:space="preserve"> </w:t>
      </w:r>
      <w:proofErr w:type="spellStart"/>
      <w:r>
        <w:rPr>
          <w:b/>
        </w:rPr>
        <w:t>Croatia</w:t>
      </w:r>
      <w:proofErr w:type="spellEnd"/>
      <w:r>
        <w:t xml:space="preserve">, </w:t>
      </w:r>
      <w:proofErr w:type="spellStart"/>
      <w:r>
        <w:t>stakeholders</w:t>
      </w:r>
      <w:proofErr w:type="spellEnd"/>
      <w:r>
        <w:t xml:space="preserve"> </w:t>
      </w:r>
      <w:proofErr w:type="spellStart"/>
      <w:r>
        <w:t>called</w:t>
      </w:r>
      <w:proofErr w:type="spellEnd"/>
      <w:r>
        <w:t xml:space="preserve"> </w:t>
      </w:r>
      <w:proofErr w:type="spellStart"/>
      <w:r>
        <w:t>on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implement</w:t>
      </w:r>
      <w:proofErr w:type="spellEnd"/>
      <w:r>
        <w:t xml:space="preserve"> </w:t>
      </w:r>
      <w:proofErr w:type="spellStart"/>
      <w:r>
        <w:t>additional</w:t>
      </w:r>
      <w:proofErr w:type="spellEnd"/>
      <w:r>
        <w:t xml:space="preserve"> </w:t>
      </w:r>
      <w:proofErr w:type="spellStart"/>
      <w:r>
        <w:t>funds</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the</w:t>
      </w:r>
      <w:proofErr w:type="spellEnd"/>
      <w:r>
        <w:t xml:space="preserve"> </w:t>
      </w:r>
      <w:proofErr w:type="spellStart"/>
      <w:r>
        <w:t>capacities</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institutions</w:t>
      </w:r>
      <w:proofErr w:type="spellEnd"/>
      <w:r>
        <w:t xml:space="preserve"> </w:t>
      </w:r>
      <w:proofErr w:type="spellStart"/>
      <w:r>
        <w:t>and</w:t>
      </w:r>
      <w:proofErr w:type="spellEnd"/>
      <w:r>
        <w:t xml:space="preserve"> </w:t>
      </w:r>
      <w:proofErr w:type="spellStart"/>
      <w:r>
        <w:t>the</w:t>
      </w:r>
      <w:proofErr w:type="spellEnd"/>
      <w:r>
        <w:t xml:space="preserve"> </w:t>
      </w:r>
      <w:proofErr w:type="spellStart"/>
      <w:r>
        <w:t>private</w:t>
      </w:r>
      <w:proofErr w:type="spellEnd"/>
      <w:r>
        <w:t xml:space="preserve"> </w:t>
      </w:r>
      <w:proofErr w:type="spellStart"/>
      <w:r>
        <w:t>sector</w:t>
      </w:r>
      <w:proofErr w:type="spellEnd"/>
      <w:r>
        <w:t xml:space="preserve"> </w:t>
      </w:r>
      <w:proofErr w:type="spellStart"/>
      <w:r>
        <w:t>when</w:t>
      </w:r>
      <w:proofErr w:type="spellEnd"/>
      <w:r>
        <w:t xml:space="preserve"> </w:t>
      </w:r>
      <w:proofErr w:type="spellStart"/>
      <w:r>
        <w:t>applying</w:t>
      </w:r>
      <w:proofErr w:type="spellEnd"/>
      <w:r>
        <w:t xml:space="preserve"> </w:t>
      </w:r>
      <w:proofErr w:type="spellStart"/>
      <w:r>
        <w:t>for</w:t>
      </w:r>
      <w:proofErr w:type="spellEnd"/>
      <w:r>
        <w:t xml:space="preserve"> EU </w:t>
      </w:r>
      <w:proofErr w:type="spellStart"/>
      <w:r>
        <w:t>funds</w:t>
      </w:r>
      <w:proofErr w:type="spellEnd"/>
      <w:r>
        <w:t xml:space="preserve"> </w:t>
      </w:r>
      <w:proofErr w:type="spellStart"/>
      <w:r>
        <w:t>such</w:t>
      </w:r>
      <w:proofErr w:type="spellEnd"/>
      <w:r>
        <w:t xml:space="preserve"> </w:t>
      </w:r>
      <w:proofErr w:type="spellStart"/>
      <w:r>
        <w:t>as</w:t>
      </w:r>
      <w:proofErr w:type="spellEnd"/>
      <w:r>
        <w:t xml:space="preserve"> H2020. </w:t>
      </w:r>
      <w:proofErr w:type="spellStart"/>
      <w:r>
        <w:t>This</w:t>
      </w:r>
      <w:proofErr w:type="spellEnd"/>
      <w:r>
        <w:t xml:space="preserve"> </w:t>
      </w:r>
      <w:proofErr w:type="spellStart"/>
      <w:r>
        <w:t>could</w:t>
      </w:r>
      <w:proofErr w:type="spellEnd"/>
      <w:r>
        <w:t xml:space="preserve"> </w:t>
      </w:r>
      <w:proofErr w:type="spellStart"/>
      <w:r>
        <w:t>be</w:t>
      </w:r>
      <w:proofErr w:type="spellEnd"/>
      <w:r>
        <w:t xml:space="preserve"> a </w:t>
      </w:r>
      <w:proofErr w:type="spellStart"/>
      <w:r>
        <w:t>way</w:t>
      </w:r>
      <w:proofErr w:type="spellEnd"/>
      <w:r>
        <w:t xml:space="preserve"> </w:t>
      </w:r>
      <w:proofErr w:type="spellStart"/>
      <w:r>
        <w:t>to</w:t>
      </w:r>
      <w:proofErr w:type="spellEnd"/>
      <w:r>
        <w:t xml:space="preserve"> </w:t>
      </w:r>
      <w:proofErr w:type="spellStart"/>
      <w:r>
        <w:t>support</w:t>
      </w:r>
      <w:proofErr w:type="spellEnd"/>
      <w:r>
        <w:t xml:space="preserve"> </w:t>
      </w:r>
      <w:proofErr w:type="spellStart"/>
      <w:r>
        <w:t>national</w:t>
      </w:r>
      <w:proofErr w:type="spellEnd"/>
      <w:r>
        <w:t xml:space="preserve"> </w:t>
      </w:r>
      <w:proofErr w:type="spellStart"/>
      <w:r>
        <w:t>research</w:t>
      </w:r>
      <w:proofErr w:type="spellEnd"/>
      <w:r>
        <w:t xml:space="preserve"> </w:t>
      </w:r>
      <w:proofErr w:type="spellStart"/>
      <w:r>
        <w:t>while</w:t>
      </w:r>
      <w:proofErr w:type="spellEnd"/>
      <w:r>
        <w:t xml:space="preserve"> </w:t>
      </w:r>
      <w:proofErr w:type="spellStart"/>
      <w:r>
        <w:t>ensuring</w:t>
      </w:r>
      <w:proofErr w:type="spellEnd"/>
      <w:r>
        <w:t xml:space="preserve"> </w:t>
      </w:r>
      <w:proofErr w:type="spellStart"/>
      <w:r>
        <w:t>complementarity</w:t>
      </w:r>
      <w:proofErr w:type="spellEnd"/>
      <w:r>
        <w:t xml:space="preserve"> </w:t>
      </w:r>
      <w:proofErr w:type="spellStart"/>
      <w:r>
        <w:t>between</w:t>
      </w:r>
      <w:proofErr w:type="spellEnd"/>
      <w:r>
        <w:t xml:space="preserve"> EU </w:t>
      </w:r>
      <w:proofErr w:type="spellStart"/>
      <w:r>
        <w:t>and</w:t>
      </w:r>
      <w:proofErr w:type="spellEnd"/>
      <w:r>
        <w:t xml:space="preserve"> </w:t>
      </w:r>
      <w:proofErr w:type="spellStart"/>
      <w:r>
        <w:t>national</w:t>
      </w:r>
      <w:proofErr w:type="spellEnd"/>
      <w:r>
        <w:t xml:space="preserve"> </w:t>
      </w:r>
      <w:proofErr w:type="spellStart"/>
      <w:r>
        <w:t>funds</w:t>
      </w:r>
      <w:proofErr w:type="spellEnd"/>
      <w:r>
        <w:t>.</w:t>
      </w:r>
    </w:p>
    <w:p w:rsidRPr="00BB2EAF" w:rsidR="000E4CB2" w:rsidP="000E4CB2" w:rsidRDefault="000E4CB2" w14:paraId="1AE86155" w14:textId="23A8519A"/>
    <w:p w:rsidRPr="00BB2EAF" w:rsidR="000E4CB2" w:rsidP="000E4CB2" w:rsidRDefault="000E4CB2" w14:paraId="5FEAB6A5" w14:textId="77777777">
      <w:pPr>
        <w:pStyle w:val="Heading2"/>
        <w:ind w:left="567" w:hanging="567"/>
        <w:rPr>
          <w:b/>
        </w:rPr>
      </w:pPr>
      <w:bookmarkStart w:name="_Toc125632265" w:id="26"/>
      <w:bookmarkStart w:name="_Toc128464342" w:id="27"/>
      <w:bookmarkStart w:name="_Toc128464373" w:id="28"/>
      <w:proofErr w:type="spellStart"/>
      <w:r>
        <w:t>Inclusion</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added</w:t>
      </w:r>
      <w:proofErr w:type="spellEnd"/>
      <w:r>
        <w:t xml:space="preserve"> </w:t>
      </w:r>
      <w:proofErr w:type="spellStart"/>
      <w:r>
        <w:t>value</w:t>
      </w:r>
      <w:bookmarkEnd w:id="26"/>
      <w:bookmarkEnd w:id="27"/>
      <w:bookmarkEnd w:id="28"/>
      <w:proofErr w:type="spellEnd"/>
    </w:p>
    <w:p w:rsidRPr="00BB2EAF" w:rsidR="000E4CB2" w:rsidP="000E4CB2" w:rsidRDefault="000E4CB2" w14:paraId="4A6DBDB2" w14:textId="77777777">
      <w:pPr>
        <w:jc w:val="center"/>
      </w:pPr>
    </w:p>
    <w:p w:rsidR="000B4AD2" w:rsidP="000E4CB2" w:rsidRDefault="000E4CB2" w14:paraId="0E6847BE" w14:textId="77777777">
      <w:pPr>
        <w:jc w:val="left"/>
      </w:pPr>
      <w:proofErr w:type="spellStart"/>
      <w:r>
        <w:t>Respondents</w:t>
      </w:r>
      <w:proofErr w:type="spellEnd"/>
      <w:r>
        <w:t xml:space="preserve"> </w:t>
      </w:r>
      <w:proofErr w:type="spellStart"/>
      <w:r>
        <w:t>differed</w:t>
      </w:r>
      <w:proofErr w:type="spellEnd"/>
      <w:r>
        <w:t xml:space="preserve"> </w:t>
      </w:r>
      <w:proofErr w:type="spellStart"/>
      <w:r>
        <w:t>significantly</w:t>
      </w:r>
      <w:proofErr w:type="spellEnd"/>
      <w:r>
        <w:t xml:space="preserve"> </w:t>
      </w:r>
      <w:proofErr w:type="spellStart"/>
      <w:r>
        <w:t>across</w:t>
      </w:r>
      <w:proofErr w:type="spellEnd"/>
      <w:r>
        <w:t xml:space="preserve"> </w:t>
      </w:r>
      <w:proofErr w:type="spellStart"/>
      <w:r>
        <w:t>Member</w:t>
      </w:r>
      <w:proofErr w:type="spellEnd"/>
      <w:r>
        <w:t xml:space="preserve"> States </w:t>
      </w:r>
      <w:proofErr w:type="spellStart"/>
      <w:r>
        <w:t>on</w:t>
      </w:r>
      <w:proofErr w:type="spellEnd"/>
      <w:r>
        <w:t xml:space="preserve"> </w:t>
      </w:r>
      <w:proofErr w:type="spellStart"/>
      <w:r>
        <w:t>the</w:t>
      </w:r>
      <w:proofErr w:type="spellEnd"/>
      <w:r>
        <w:t xml:space="preserve"> </w:t>
      </w:r>
      <w:proofErr w:type="spellStart"/>
      <w:r>
        <w:t>inclusion</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r>
        <w:rPr>
          <w:b/>
        </w:rPr>
        <w:t>(</w:t>
      </w:r>
      <w:proofErr w:type="spellStart"/>
      <w:r>
        <w:rPr>
          <w:b/>
        </w:rPr>
        <w:t>question</w:t>
      </w:r>
      <w:proofErr w:type="spellEnd"/>
      <w:r>
        <w:rPr>
          <w:b/>
        </w:rPr>
        <w:t xml:space="preserve"> 23)</w:t>
      </w:r>
      <w:r>
        <w:t xml:space="preserve">. </w:t>
      </w:r>
      <w:proofErr w:type="spellStart"/>
      <w:r>
        <w:t>Latvia</w:t>
      </w:r>
      <w:proofErr w:type="spellEnd"/>
      <w:r>
        <w:t xml:space="preserve"> </w:t>
      </w:r>
      <w:proofErr w:type="spellStart"/>
      <w:r>
        <w:t>and</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saw</w:t>
      </w:r>
      <w:proofErr w:type="spellEnd"/>
      <w:r>
        <w:t xml:space="preserve"> </w:t>
      </w:r>
      <w:proofErr w:type="spellStart"/>
      <w:r>
        <w:t>the</w:t>
      </w:r>
      <w:proofErr w:type="spellEnd"/>
      <w:r>
        <w:t xml:space="preserve"> </w:t>
      </w:r>
      <w:proofErr w:type="spellStart"/>
      <w:r>
        <w:t>highest</w:t>
      </w:r>
      <w:proofErr w:type="spellEnd"/>
      <w:r>
        <w:t xml:space="preserve"> </w:t>
      </w:r>
      <w:proofErr w:type="spellStart"/>
      <w:r>
        <w:t>levels</w:t>
      </w:r>
      <w:proofErr w:type="spellEnd"/>
      <w:r>
        <w:t xml:space="preserve"> </w:t>
      </w:r>
      <w:proofErr w:type="spellStart"/>
      <w:r>
        <w:t>of</w:t>
      </w:r>
      <w:proofErr w:type="spellEnd"/>
      <w:r>
        <w:t xml:space="preserve"> </w:t>
      </w:r>
      <w:proofErr w:type="spellStart"/>
      <w:r>
        <w:t>reported</w:t>
      </w:r>
      <w:proofErr w:type="spellEnd"/>
      <w:r>
        <w:t xml:space="preserve"> </w:t>
      </w:r>
      <w:proofErr w:type="spellStart"/>
      <w:r>
        <w:t>inclusion</w:t>
      </w:r>
      <w:proofErr w:type="spellEnd"/>
      <w:r>
        <w:t xml:space="preserve"> </w:t>
      </w:r>
      <w:proofErr w:type="spellStart"/>
      <w:r>
        <w:t>at</w:t>
      </w:r>
      <w:proofErr w:type="spellEnd"/>
      <w:r>
        <w:t xml:space="preserve"> 67%, </w:t>
      </w:r>
      <w:proofErr w:type="spellStart"/>
      <w:r>
        <w:t>and</w:t>
      </w:r>
      <w:proofErr w:type="spellEnd"/>
      <w:r>
        <w:t xml:space="preserve"> </w:t>
      </w:r>
      <w:proofErr w:type="spellStart"/>
      <w:r>
        <w:t>no</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answered</w:t>
      </w:r>
      <w:proofErr w:type="spellEnd"/>
      <w:r>
        <w:t xml:space="preserve"> </w:t>
      </w:r>
      <w:proofErr w:type="spellStart"/>
      <w:r>
        <w:t>no</w:t>
      </w:r>
      <w:proofErr w:type="spellEnd"/>
      <w:r>
        <w:t xml:space="preserve">. </w:t>
      </w:r>
      <w:proofErr w:type="spellStart"/>
      <w:r>
        <w:t>Croatia</w:t>
      </w:r>
      <w:proofErr w:type="spellEnd"/>
      <w:r>
        <w:t xml:space="preserve"> </w:t>
      </w:r>
      <w:proofErr w:type="spellStart"/>
      <w:r>
        <w:t>and</w:t>
      </w:r>
      <w:proofErr w:type="spellEnd"/>
      <w:r>
        <w:t xml:space="preserve"> </w:t>
      </w:r>
      <w:proofErr w:type="spellStart"/>
      <w:r>
        <w:t>Portugal</w:t>
      </w:r>
      <w:proofErr w:type="spellEnd"/>
      <w:r>
        <w:t xml:space="preserve"> </w:t>
      </w:r>
      <w:proofErr w:type="spellStart"/>
      <w:r>
        <w:t>saw</w:t>
      </w:r>
      <w:proofErr w:type="spellEnd"/>
      <w:r>
        <w:t xml:space="preserve"> 46% </w:t>
      </w:r>
      <w:proofErr w:type="spellStart"/>
      <w:r>
        <w:t>and</w:t>
      </w:r>
      <w:proofErr w:type="spellEnd"/>
      <w:r>
        <w:t xml:space="preserve"> 27% </w:t>
      </w:r>
      <w:proofErr w:type="spellStart"/>
      <w:r>
        <w:t>respond</w:t>
      </w:r>
      <w:proofErr w:type="spellEnd"/>
      <w:r>
        <w:t xml:space="preserve"> </w:t>
      </w:r>
      <w:proofErr w:type="spellStart"/>
      <w:r>
        <w:t>no</w:t>
      </w:r>
      <w:proofErr w:type="spellEnd"/>
      <w:r>
        <w:t xml:space="preserve">, </w:t>
      </w:r>
      <w:proofErr w:type="spellStart"/>
      <w:r>
        <w:t>respectively</w:t>
      </w:r>
      <w:proofErr w:type="spellEnd"/>
      <w:r>
        <w:t>.</w:t>
      </w:r>
    </w:p>
    <w:p w:rsidRPr="00BB2EAF" w:rsidR="000E4CB2" w:rsidP="000E4CB2" w:rsidRDefault="000E4CB2" w14:paraId="4C298F85" w14:textId="7A724FB2">
      <w:pPr>
        <w:jc w:val="left"/>
      </w:pPr>
    </w:p>
    <w:p w:rsidRPr="00BB2EAF" w:rsidR="000E4CB2" w:rsidP="000E4CB2" w:rsidRDefault="000E4CB2" w14:paraId="7173C4BE" w14:textId="77777777">
      <w:pPr>
        <w:jc w:val="left"/>
      </w:pPr>
      <w:r>
        <w:rPr>
          <w:noProof/>
        </w:rPr>
        <w:lastRenderedPageBreak/>
        <w:drawing>
          <wp:inline distT="0" distB="0" distL="0" distR="0" wp14:anchorId="31A02074" wp14:editId="6709D648">
            <wp:extent cx="5708650" cy="2686050"/>
            <wp:effectExtent l="0" t="0" r="6350" b="0"/>
            <wp:docPr id="6" name="Chart 6">
              <a:extLst xmlns:a="http://schemas.openxmlformats.org/drawingml/2006/main">
                <a:ext uri="{FF2B5EF4-FFF2-40B4-BE49-F238E27FC236}">
                  <a16:creationId xmlns:a16="http://schemas.microsoft.com/office/drawing/2014/main" id="{C9569BE3-A4DD-4802-9B44-10B4F51411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rsidRPr="00BB2EAF" w:rsidR="000E4CB2" w:rsidP="000E4CB2" w:rsidRDefault="000E4CB2" w14:paraId="014FAEA7" w14:textId="77777777"/>
    <w:p w:rsidR="000B4AD2" w:rsidP="000E4CB2" w:rsidRDefault="000E4CB2" w14:paraId="5CA26741" w14:textId="77777777">
      <w:proofErr w:type="spellStart"/>
      <w:r>
        <w:t>Looking</w:t>
      </w:r>
      <w:proofErr w:type="spellEnd"/>
      <w:r>
        <w:t xml:space="preserve"> </w:t>
      </w:r>
      <w:proofErr w:type="spellStart"/>
      <w:r>
        <w:t>at</w:t>
      </w:r>
      <w:proofErr w:type="spellEnd"/>
      <w:r>
        <w:t xml:space="preserve"> </w:t>
      </w:r>
      <w:proofErr w:type="spellStart"/>
      <w:r>
        <w:t>responses</w:t>
      </w:r>
      <w:proofErr w:type="spellEnd"/>
      <w:r>
        <w:t xml:space="preserve"> </w:t>
      </w:r>
      <w:proofErr w:type="spellStart"/>
      <w:r>
        <w:t>by</w:t>
      </w:r>
      <w:proofErr w:type="spellEnd"/>
      <w:r>
        <w:t xml:space="preserve"> </w:t>
      </w:r>
      <w:proofErr w:type="spellStart"/>
      <w:r>
        <w:t>type</w:t>
      </w:r>
      <w:proofErr w:type="spellEnd"/>
      <w:r>
        <w:t xml:space="preserve"> </w:t>
      </w:r>
      <w:proofErr w:type="spellStart"/>
      <w:r>
        <w:t>of</w:t>
      </w:r>
      <w:proofErr w:type="spellEnd"/>
      <w:r>
        <w:t xml:space="preserve"> </w:t>
      </w:r>
      <w:proofErr w:type="spellStart"/>
      <w:r>
        <w:t>organisation</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about</w:t>
      </w:r>
      <w:proofErr w:type="spellEnd"/>
      <w:r>
        <w:t xml:space="preserve"> </w:t>
      </w:r>
      <w:proofErr w:type="spellStart"/>
      <w:r>
        <w:t>the</w:t>
      </w:r>
      <w:proofErr w:type="spellEnd"/>
      <w:r>
        <w:t xml:space="preserve"> </w:t>
      </w:r>
      <w:proofErr w:type="spellStart"/>
      <w:r>
        <w:t>inclusion</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with</w:t>
      </w:r>
      <w:proofErr w:type="spellEnd"/>
      <w:r>
        <w:t xml:space="preserve"> 100% </w:t>
      </w:r>
      <w:proofErr w:type="spellStart"/>
      <w:r>
        <w:t>responding</w:t>
      </w:r>
      <w:proofErr w:type="spellEnd"/>
      <w:r>
        <w:t xml:space="preserve"> </w:t>
      </w:r>
      <w:proofErr w:type="spellStart"/>
      <w:r>
        <w:t>yes</w:t>
      </w:r>
      <w:proofErr w:type="spellEnd"/>
      <w:r>
        <w:t xml:space="preserve">. </w:t>
      </w:r>
      <w:proofErr w:type="spellStart"/>
      <w:r>
        <w:t>By</w:t>
      </w:r>
      <w:proofErr w:type="spellEnd"/>
      <w:r>
        <w:t xml:space="preserve"> </w:t>
      </w:r>
      <w:proofErr w:type="spellStart"/>
      <w:r>
        <w:t>contrast</w:t>
      </w:r>
      <w:proofErr w:type="spellEnd"/>
      <w:r>
        <w:t xml:space="preserve">, </w:t>
      </w:r>
      <w:proofErr w:type="spellStart"/>
      <w:r>
        <w:t>half</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did</w:t>
      </w:r>
      <w:proofErr w:type="spellEnd"/>
      <w:r>
        <w:t xml:space="preserve"> </w:t>
      </w:r>
      <w:proofErr w:type="spellStart"/>
      <w:r>
        <w:t>not</w:t>
      </w:r>
      <w:proofErr w:type="spellEnd"/>
      <w:r>
        <w:t xml:space="preserve"> </w:t>
      </w:r>
      <w:proofErr w:type="spellStart"/>
      <w:r>
        <w:t>feel</w:t>
      </w:r>
      <w:proofErr w:type="spellEnd"/>
      <w:r>
        <w:t xml:space="preserve"> </w:t>
      </w:r>
      <w:proofErr w:type="spellStart"/>
      <w:r>
        <w:t>included</w:t>
      </w:r>
      <w:proofErr w:type="spellEnd"/>
      <w:r>
        <w:t xml:space="preserve">. </w:t>
      </w:r>
      <w:proofErr w:type="spellStart"/>
      <w:r>
        <w:t>Around</w:t>
      </w:r>
      <w:proofErr w:type="spellEnd"/>
      <w:r>
        <w:t xml:space="preserve"> 40% </w:t>
      </w:r>
      <w:proofErr w:type="spellStart"/>
      <w:r>
        <w:t>of</w:t>
      </w:r>
      <w:proofErr w:type="spellEnd"/>
      <w:r>
        <w:t xml:space="preserve"> </w:t>
      </w:r>
      <w:proofErr w:type="spellStart"/>
      <w:r>
        <w:t>research</w:t>
      </w:r>
      <w:proofErr w:type="spellEnd"/>
      <w:r>
        <w:t xml:space="preserve"> </w:t>
      </w:r>
      <w:proofErr w:type="spellStart"/>
      <w:r>
        <w:t>institutes</w:t>
      </w:r>
      <w:proofErr w:type="spellEnd"/>
      <w:r>
        <w:t xml:space="preserve"> </w:t>
      </w:r>
      <w:proofErr w:type="spellStart"/>
      <w:r>
        <w:t>and</w:t>
      </w:r>
      <w:proofErr w:type="spellEnd"/>
      <w:r>
        <w:t xml:space="preserve"> </w:t>
      </w:r>
      <w:proofErr w:type="spellStart"/>
      <w:r>
        <w:t>other</w:t>
      </w:r>
      <w:proofErr w:type="spellEnd"/>
      <w:r>
        <w:t xml:space="preserve"> </w:t>
      </w:r>
      <w:proofErr w:type="spellStart"/>
      <w:r>
        <w:t>types</w:t>
      </w:r>
      <w:proofErr w:type="spellEnd"/>
      <w:r>
        <w:t xml:space="preserve"> </w:t>
      </w:r>
      <w:proofErr w:type="spellStart"/>
      <w:r>
        <w:t>of</w:t>
      </w:r>
      <w:proofErr w:type="spellEnd"/>
      <w:r>
        <w:t xml:space="preserve"> </w:t>
      </w:r>
      <w:proofErr w:type="spellStart"/>
      <w:r>
        <w:t>organisations</w:t>
      </w:r>
      <w:proofErr w:type="spellEnd"/>
      <w:r>
        <w:t xml:space="preserve"> </w:t>
      </w:r>
      <w:proofErr w:type="spellStart"/>
      <w:r>
        <w:t>felt</w:t>
      </w:r>
      <w:proofErr w:type="spellEnd"/>
      <w:r>
        <w:t xml:space="preserve"> </w:t>
      </w:r>
      <w:proofErr w:type="spellStart"/>
      <w:r>
        <w:t>that</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had</w:t>
      </w:r>
      <w:proofErr w:type="spellEnd"/>
      <w:r>
        <w:t xml:space="preserve"> </w:t>
      </w:r>
      <w:proofErr w:type="spellStart"/>
      <w:r>
        <w:t>included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w:t>
      </w:r>
      <w:proofErr w:type="spellEnd"/>
      <w:r>
        <w:t xml:space="preserve"> H2020.</w:t>
      </w:r>
    </w:p>
    <w:p w:rsidRPr="00BB2EAF" w:rsidR="000E4CB2" w:rsidP="000E4CB2" w:rsidRDefault="000E4CB2" w14:paraId="3FCCFD14" w14:textId="5195030A">
      <w:r>
        <w:rPr>
          <w:noProof/>
        </w:rPr>
        <w:drawing>
          <wp:inline distT="0" distB="0" distL="0" distR="0" wp14:anchorId="7F6E87AE" wp14:editId="4E582442">
            <wp:extent cx="5651500" cy="2355850"/>
            <wp:effectExtent l="0" t="0" r="6350" b="6350"/>
            <wp:docPr id="8" name="Chart 8">
              <a:extLst xmlns:a="http://schemas.openxmlformats.org/drawingml/2006/main">
                <a:ext uri="{FF2B5EF4-FFF2-40B4-BE49-F238E27FC236}">
                  <a16:creationId xmlns:a16="http://schemas.microsoft.com/office/drawing/2014/main" id="{A4FBC29E-BFCC-4C52-84B2-8B2582B5E6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rsidRPr="00BB2EAF" w:rsidR="000E4CB2" w:rsidP="000E4CB2" w:rsidRDefault="000E4CB2" w14:paraId="3615C0D5" w14:textId="77777777">
      <w:pPr>
        <w:rPr>
          <w:rFonts w:eastAsiaTheme="minorHAnsi"/>
          <w:bCs/>
        </w:rPr>
      </w:pPr>
      <w:proofErr w:type="spellStart"/>
      <w:r>
        <w:t>Civil</w:t>
      </w:r>
      <w:proofErr w:type="spellEnd"/>
      <w:r>
        <w:t xml:space="preserve"> </w:t>
      </w:r>
      <w:proofErr w:type="spellStart"/>
      <w:r>
        <w:t>society</w:t>
      </w:r>
      <w:proofErr w:type="spellEnd"/>
      <w:r>
        <w:t xml:space="preserve"> </w:t>
      </w:r>
      <w:proofErr w:type="spellStart"/>
      <w:r>
        <w:t>stakeholders</w:t>
      </w:r>
      <w:proofErr w:type="spellEnd"/>
      <w:r>
        <w:t xml:space="preserve"> </w:t>
      </w:r>
      <w:proofErr w:type="spellStart"/>
      <w:r>
        <w:t>were</w:t>
      </w:r>
      <w:proofErr w:type="spellEnd"/>
      <w:r>
        <w:t xml:space="preserve"> </w:t>
      </w:r>
      <w:proofErr w:type="spellStart"/>
      <w:r>
        <w:t>perceived</w:t>
      </w:r>
      <w:proofErr w:type="spellEnd"/>
      <w:r>
        <w:t xml:space="preserve"> </w:t>
      </w:r>
      <w:proofErr w:type="spellStart"/>
      <w:r>
        <w:t>as</w:t>
      </w:r>
      <w:proofErr w:type="spellEnd"/>
      <w:r>
        <w:t xml:space="preserve"> </w:t>
      </w:r>
      <w:proofErr w:type="spellStart"/>
      <w:r>
        <w:t>having</w:t>
      </w:r>
      <w:proofErr w:type="spellEnd"/>
      <w:r>
        <w:t xml:space="preserve"> </w:t>
      </w:r>
      <w:proofErr w:type="spellStart"/>
      <w:r>
        <w:t>much</w:t>
      </w:r>
      <w:proofErr w:type="spellEnd"/>
      <w:r>
        <w:t xml:space="preserve"> </w:t>
      </w:r>
      <w:proofErr w:type="spellStart"/>
      <w:r>
        <w:t>to</w:t>
      </w:r>
      <w:proofErr w:type="spellEnd"/>
      <w:r>
        <w:t xml:space="preserve"> </w:t>
      </w:r>
      <w:proofErr w:type="spellStart"/>
      <w:r>
        <w:t>contribute</w:t>
      </w:r>
      <w:proofErr w:type="spellEnd"/>
      <w:r>
        <w:t xml:space="preserve">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specialist</w:t>
      </w:r>
      <w:proofErr w:type="spellEnd"/>
      <w:r>
        <w:t xml:space="preserve"> </w:t>
      </w:r>
      <w:proofErr w:type="spellStart"/>
      <w:r>
        <w:t>knowledge</w:t>
      </w:r>
      <w:proofErr w:type="spellEnd"/>
      <w:r>
        <w:t xml:space="preserve">, </w:t>
      </w:r>
      <w:proofErr w:type="spellStart"/>
      <w:r>
        <w:t>innovative</w:t>
      </w:r>
      <w:proofErr w:type="spellEnd"/>
      <w:r>
        <w:t xml:space="preserve"> </w:t>
      </w:r>
      <w:proofErr w:type="spellStart"/>
      <w:r>
        <w:t>solutions</w:t>
      </w:r>
      <w:proofErr w:type="spellEnd"/>
      <w:r>
        <w:t xml:space="preserve"> </w:t>
      </w:r>
      <w:proofErr w:type="spellStart"/>
      <w:r>
        <w:t>and</w:t>
      </w:r>
      <w:proofErr w:type="spellEnd"/>
      <w:r>
        <w:t xml:space="preserve"> </w:t>
      </w:r>
      <w:proofErr w:type="spellStart"/>
      <w:r>
        <w:t>access</w:t>
      </w:r>
      <w:proofErr w:type="spellEnd"/>
      <w:r>
        <w:t xml:space="preserve"> </w:t>
      </w:r>
      <w:proofErr w:type="spellStart"/>
      <w:r>
        <w:t>to</w:t>
      </w:r>
      <w:proofErr w:type="spellEnd"/>
      <w:r>
        <w:t xml:space="preserve"> </w:t>
      </w:r>
      <w:proofErr w:type="spellStart"/>
      <w:r>
        <w:t>the</w:t>
      </w:r>
      <w:proofErr w:type="spellEnd"/>
      <w:r>
        <w:t xml:space="preserve"> </w:t>
      </w:r>
      <w:proofErr w:type="spellStart"/>
      <w:r>
        <w:t>public</w:t>
      </w:r>
      <w:proofErr w:type="spellEnd"/>
      <w:r>
        <w:t xml:space="preserve">, </w:t>
      </w:r>
      <w:proofErr w:type="spellStart"/>
      <w:r>
        <w:t>and</w:t>
      </w:r>
      <w:proofErr w:type="spellEnd"/>
      <w:r>
        <w:t xml:space="preserve"> </w:t>
      </w:r>
      <w:proofErr w:type="spellStart"/>
      <w:r>
        <w:t>should</w:t>
      </w:r>
      <w:proofErr w:type="spellEnd"/>
      <w:r>
        <w:t xml:space="preserve"> </w:t>
      </w:r>
      <w:proofErr w:type="spellStart"/>
      <w:r>
        <w:t>be</w:t>
      </w:r>
      <w:proofErr w:type="spellEnd"/>
      <w:r>
        <w:t xml:space="preserve"> </w:t>
      </w:r>
      <w:proofErr w:type="spellStart"/>
      <w:r>
        <w:t>further</w:t>
      </w:r>
      <w:proofErr w:type="spellEnd"/>
      <w:r>
        <w:t xml:space="preserve"> </w:t>
      </w:r>
      <w:proofErr w:type="spellStart"/>
      <w:r>
        <w:t>encouraged</w:t>
      </w:r>
      <w:proofErr w:type="spellEnd"/>
      <w:r>
        <w:t xml:space="preserve"> </w:t>
      </w:r>
      <w:proofErr w:type="spellStart"/>
      <w:r>
        <w:t>to</w:t>
      </w:r>
      <w:proofErr w:type="spellEnd"/>
      <w:r>
        <w:t xml:space="preserve"> </w:t>
      </w:r>
      <w:proofErr w:type="spellStart"/>
      <w:r>
        <w:t>participate</w:t>
      </w:r>
      <w:proofErr w:type="spellEnd"/>
      <w:r>
        <w:t xml:space="preserve">, </w:t>
      </w:r>
      <w:proofErr w:type="spellStart"/>
      <w:r>
        <w:t>with</w:t>
      </w:r>
      <w:proofErr w:type="spellEnd"/>
      <w:r>
        <w:t xml:space="preserve"> </w:t>
      </w:r>
      <w:proofErr w:type="spellStart"/>
      <w:r>
        <w:t>the</w:t>
      </w:r>
      <w:proofErr w:type="spellEnd"/>
      <w:r>
        <w:t xml:space="preserve"> </w:t>
      </w:r>
      <w:proofErr w:type="spellStart"/>
      <w:r>
        <w:t>process</w:t>
      </w:r>
      <w:proofErr w:type="spellEnd"/>
      <w:r>
        <w:t xml:space="preserve"> </w:t>
      </w:r>
      <w:proofErr w:type="spellStart"/>
      <w:r>
        <w:t>being</w:t>
      </w:r>
      <w:proofErr w:type="spellEnd"/>
      <w:r>
        <w:t xml:space="preserve"> </w:t>
      </w:r>
      <w:proofErr w:type="spellStart"/>
      <w:r>
        <w:t>made</w:t>
      </w:r>
      <w:proofErr w:type="spellEnd"/>
      <w:r>
        <w:t xml:space="preserve"> </w:t>
      </w:r>
      <w:proofErr w:type="spellStart"/>
      <w:r>
        <w:t>easier</w:t>
      </w:r>
      <w:proofErr w:type="spellEnd"/>
      <w:r>
        <w:t xml:space="preserve"> </w:t>
      </w:r>
      <w:proofErr w:type="spellStart"/>
      <w:r>
        <w:t>for</w:t>
      </w:r>
      <w:proofErr w:type="spellEnd"/>
      <w:r>
        <w:t xml:space="preserve"> </w:t>
      </w:r>
      <w:proofErr w:type="spellStart"/>
      <w:r>
        <w:t>them</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perception</w:t>
      </w:r>
      <w:proofErr w:type="spellEnd"/>
      <w:r>
        <w:t xml:space="preserve"> </w:t>
      </w:r>
      <w:proofErr w:type="spellStart"/>
      <w:r>
        <w:t>that</w:t>
      </w:r>
      <w:proofErr w:type="spellEnd"/>
      <w:r>
        <w:t xml:space="preserve"> H2020 </w:t>
      </w:r>
      <w:proofErr w:type="spellStart"/>
      <w:r>
        <w:t>projects</w:t>
      </w:r>
      <w:proofErr w:type="spellEnd"/>
      <w:r>
        <w:t xml:space="preserve"> </w:t>
      </w:r>
      <w:proofErr w:type="spellStart"/>
      <w:r>
        <w:t>were</w:t>
      </w:r>
      <w:proofErr w:type="spellEnd"/>
      <w:r>
        <w:t xml:space="preserve"> </w:t>
      </w:r>
      <w:proofErr w:type="spellStart"/>
      <w:r>
        <w:t>too</w:t>
      </w:r>
      <w:proofErr w:type="spellEnd"/>
      <w:r>
        <w:t xml:space="preserve"> </w:t>
      </w:r>
      <w:proofErr w:type="spellStart"/>
      <w:r>
        <w:t>large</w:t>
      </w:r>
      <w:proofErr w:type="spellEnd"/>
      <w:r>
        <w:t xml:space="preserve"> </w:t>
      </w:r>
      <w:proofErr w:type="spellStart"/>
      <w:r>
        <w:t>and</w:t>
      </w:r>
      <w:proofErr w:type="spellEnd"/>
      <w:r>
        <w:t xml:space="preserve"> </w:t>
      </w:r>
      <w:proofErr w:type="spellStart"/>
      <w:r>
        <w:t>complicated</w:t>
      </w:r>
      <w:proofErr w:type="spellEnd"/>
      <w:r>
        <w:t xml:space="preserve"> </w:t>
      </w:r>
      <w:proofErr w:type="spellStart"/>
      <w:r>
        <w:t>for</w:t>
      </w:r>
      <w:proofErr w:type="spellEnd"/>
      <w:r>
        <w:t xml:space="preserve"> </w:t>
      </w:r>
      <w:proofErr w:type="spellStart"/>
      <w:r>
        <w:t>smaller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be</w:t>
      </w:r>
      <w:proofErr w:type="spellEnd"/>
      <w:r>
        <w:t xml:space="preserve"> </w:t>
      </w:r>
      <w:proofErr w:type="spellStart"/>
      <w:r>
        <w:t>involved</w:t>
      </w:r>
      <w:proofErr w:type="spellEnd"/>
      <w:r>
        <w:t xml:space="preserve"> </w:t>
      </w:r>
      <w:proofErr w:type="spellStart"/>
      <w:r>
        <w:t>in</w:t>
      </w:r>
      <w:proofErr w:type="spellEnd"/>
      <w:r>
        <w:t xml:space="preserve">, </w:t>
      </w:r>
      <w:proofErr w:type="spellStart"/>
      <w:r>
        <w:t>and</w:t>
      </w:r>
      <w:proofErr w:type="spellEnd"/>
      <w:r>
        <w:t xml:space="preserve"> </w:t>
      </w:r>
      <w:proofErr w:type="spellStart"/>
      <w:r>
        <w:t>national</w:t>
      </w:r>
      <w:proofErr w:type="spellEnd"/>
      <w:r>
        <w:t xml:space="preserve"> </w:t>
      </w:r>
      <w:proofErr w:type="spellStart"/>
      <w:r>
        <w:t>stakeholders</w:t>
      </w:r>
      <w:proofErr w:type="spellEnd"/>
      <w:r>
        <w:t xml:space="preserve"> </w:t>
      </w:r>
      <w:proofErr w:type="spellStart"/>
      <w:r>
        <w:t>had</w:t>
      </w:r>
      <w:proofErr w:type="spellEnd"/>
      <w:r>
        <w:t xml:space="preserve"> a </w:t>
      </w:r>
      <w:proofErr w:type="spellStart"/>
      <w:r>
        <w:t>role</w:t>
      </w:r>
      <w:proofErr w:type="spellEnd"/>
      <w:r>
        <w:t xml:space="preserve"> </w:t>
      </w:r>
      <w:proofErr w:type="spellStart"/>
      <w:r>
        <w:t>to</w:t>
      </w:r>
      <w:proofErr w:type="spellEnd"/>
      <w:r>
        <w:t xml:space="preserve"> </w:t>
      </w:r>
      <w:proofErr w:type="spellStart"/>
      <w:r>
        <w:t>play</w:t>
      </w:r>
      <w:proofErr w:type="spellEnd"/>
      <w:r>
        <w:t xml:space="preserve"> </w:t>
      </w:r>
      <w:proofErr w:type="spellStart"/>
      <w:r>
        <w:t>in</w:t>
      </w:r>
      <w:proofErr w:type="spellEnd"/>
      <w:r>
        <w:t xml:space="preserve"> </w:t>
      </w:r>
      <w:proofErr w:type="spellStart"/>
      <w:r>
        <w:t>improving</w:t>
      </w:r>
      <w:proofErr w:type="spellEnd"/>
      <w:r>
        <w:t xml:space="preserve"> </w:t>
      </w:r>
      <w:proofErr w:type="spellStart"/>
      <w:r>
        <w:t>communication</w:t>
      </w:r>
      <w:proofErr w:type="spellEnd"/>
      <w:r>
        <w:t xml:space="preserve"> </w:t>
      </w:r>
      <w:proofErr w:type="spellStart"/>
      <w:r>
        <w:t>about</w:t>
      </w:r>
      <w:proofErr w:type="spellEnd"/>
      <w:r>
        <w:t xml:space="preserve"> </w:t>
      </w:r>
      <w:proofErr w:type="spellStart"/>
      <w:r>
        <w:t>the</w:t>
      </w:r>
      <w:proofErr w:type="spellEnd"/>
      <w:r>
        <w:t xml:space="preserve"> </w:t>
      </w:r>
      <w:proofErr w:type="spellStart"/>
      <w:r>
        <w:t>benefits</w:t>
      </w:r>
      <w:proofErr w:type="spellEnd"/>
      <w:r>
        <w:t xml:space="preserve"> </w:t>
      </w:r>
      <w:proofErr w:type="spellStart"/>
      <w:r>
        <w:t>and</w:t>
      </w:r>
      <w:proofErr w:type="spellEnd"/>
      <w:r>
        <w:t xml:space="preserve"> </w:t>
      </w:r>
      <w:proofErr w:type="spellStart"/>
      <w:r>
        <w:t>challenges</w:t>
      </w:r>
      <w:proofErr w:type="spellEnd"/>
      <w:r>
        <w:t xml:space="preserve"> </w:t>
      </w:r>
      <w:proofErr w:type="spellStart"/>
      <w:r>
        <w:t>to</w:t>
      </w:r>
      <w:proofErr w:type="spellEnd"/>
      <w:r>
        <w:t xml:space="preserve"> </w:t>
      </w:r>
      <w:proofErr w:type="spellStart"/>
      <w:r>
        <w:t>participation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w:t>
      </w:r>
      <w:proofErr w:type="spellEnd"/>
      <w:r>
        <w:t xml:space="preserve"> </w:t>
      </w:r>
      <w:proofErr w:type="spellStart"/>
      <w:r>
        <w:t>value</w:t>
      </w:r>
      <w:proofErr w:type="spellEnd"/>
      <w:r>
        <w:t xml:space="preserve"> </w:t>
      </w:r>
      <w:proofErr w:type="spellStart"/>
      <w:r>
        <w:t>of</w:t>
      </w:r>
      <w:proofErr w:type="spellEnd"/>
      <w:r>
        <w:t xml:space="preserve"> </w:t>
      </w:r>
      <w:proofErr w:type="spellStart"/>
      <w:r>
        <w:t>participating</w:t>
      </w:r>
      <w:proofErr w:type="spellEnd"/>
      <w:r>
        <w:t xml:space="preserve"> </w:t>
      </w:r>
      <w:proofErr w:type="spellStart"/>
      <w:r>
        <w:t>was</w:t>
      </w:r>
      <w:proofErr w:type="spellEnd"/>
      <w:r>
        <w:t xml:space="preserve"> </w:t>
      </w:r>
      <w:proofErr w:type="spellStart"/>
      <w:r>
        <w:t>often</w:t>
      </w:r>
      <w:proofErr w:type="spellEnd"/>
      <w:r>
        <w:t xml:space="preserve"> </w:t>
      </w:r>
      <w:proofErr w:type="spellStart"/>
      <w:r>
        <w:t>non-material</w:t>
      </w:r>
      <w:proofErr w:type="spellEnd"/>
      <w:r>
        <w:t xml:space="preserve">: </w:t>
      </w:r>
      <w:proofErr w:type="spellStart"/>
      <w:r>
        <w:t>the</w:t>
      </w:r>
      <w:proofErr w:type="spellEnd"/>
      <w:r>
        <w:t xml:space="preserve"> </w:t>
      </w:r>
      <w:proofErr w:type="spellStart"/>
      <w:r>
        <w:t>experience</w:t>
      </w:r>
      <w:proofErr w:type="spellEnd"/>
      <w:r>
        <w:t xml:space="preserve"> </w:t>
      </w:r>
      <w:proofErr w:type="spellStart"/>
      <w:r>
        <w:t>gained</w:t>
      </w:r>
      <w:proofErr w:type="spellEnd"/>
      <w:r>
        <w:t xml:space="preserve">, </w:t>
      </w:r>
      <w:proofErr w:type="spellStart"/>
      <w:r>
        <w:t>networking</w:t>
      </w:r>
      <w:proofErr w:type="spellEnd"/>
      <w:r>
        <w:t xml:space="preserve"> </w:t>
      </w:r>
      <w:proofErr w:type="spellStart"/>
      <w:r>
        <w:t>opportunities</w:t>
      </w:r>
      <w:proofErr w:type="spellEnd"/>
      <w:r>
        <w:t xml:space="preserve">, </w:t>
      </w:r>
      <w:proofErr w:type="spellStart"/>
      <w:r>
        <w:t>etc</w:t>
      </w:r>
      <w:proofErr w:type="spellEnd"/>
      <w:r>
        <w:t xml:space="preserve">. </w:t>
      </w:r>
      <w:proofErr w:type="spellStart"/>
      <w:r>
        <w:t>Communicating</w:t>
      </w:r>
      <w:proofErr w:type="spellEnd"/>
      <w:r>
        <w:t xml:space="preserve"> </w:t>
      </w:r>
      <w:proofErr w:type="spellStart"/>
      <w:r>
        <w:t>this</w:t>
      </w:r>
      <w:proofErr w:type="spellEnd"/>
      <w:r>
        <w:t xml:space="preserve"> </w:t>
      </w:r>
      <w:proofErr w:type="spellStart"/>
      <w:r>
        <w:t>aspect</w:t>
      </w:r>
      <w:proofErr w:type="spellEnd"/>
      <w:r>
        <w:t xml:space="preserve"> </w:t>
      </w:r>
      <w:proofErr w:type="spellStart"/>
      <w:r>
        <w:t>was</w:t>
      </w:r>
      <w:proofErr w:type="spellEnd"/>
      <w:r>
        <w:t xml:space="preserve"> </w:t>
      </w:r>
      <w:proofErr w:type="spellStart"/>
      <w:r>
        <w:t>important</w:t>
      </w:r>
      <w:proofErr w:type="spellEnd"/>
      <w:r>
        <w:t xml:space="preserve"> </w:t>
      </w:r>
      <w:proofErr w:type="spellStart"/>
      <w:r>
        <w:t>to</w:t>
      </w:r>
      <w:proofErr w:type="spellEnd"/>
      <w:r>
        <w:t xml:space="preserve"> </w:t>
      </w:r>
      <w:proofErr w:type="spellStart"/>
      <w:r>
        <w:t>encourage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to</w:t>
      </w:r>
      <w:proofErr w:type="spellEnd"/>
      <w:r>
        <w:t xml:space="preserve"> </w:t>
      </w:r>
      <w:proofErr w:type="spellStart"/>
      <w:r>
        <w:t>engage</w:t>
      </w:r>
      <w:proofErr w:type="spellEnd"/>
      <w:r>
        <w:t xml:space="preserve"> </w:t>
      </w:r>
      <w:proofErr w:type="spellStart"/>
      <w:r>
        <w:t>in</w:t>
      </w:r>
      <w:proofErr w:type="spellEnd"/>
      <w:r>
        <w:t xml:space="preserve"> </w:t>
      </w:r>
      <w:proofErr w:type="spellStart"/>
      <w:r>
        <w:t>projects</w:t>
      </w:r>
      <w:proofErr w:type="spellEnd"/>
      <w:r>
        <w:t>.</w:t>
      </w:r>
    </w:p>
    <w:p w:rsidRPr="00BB2EAF" w:rsidR="000E4CB2" w:rsidP="000E4CB2" w:rsidRDefault="000E4CB2" w14:paraId="7B9379AD" w14:textId="77777777">
      <w:pPr>
        <w:rPr>
          <w:rFonts w:eastAsiaTheme="minorHAnsi"/>
          <w:bCs/>
        </w:rPr>
      </w:pPr>
    </w:p>
    <w:p w:rsidRPr="00BB2EAF" w:rsidR="000E4CB2" w:rsidP="000E4CB2" w:rsidRDefault="000E4CB2" w14:paraId="63AFDAEE" w14:textId="77777777">
      <w:proofErr w:type="spellStart"/>
      <w:r>
        <w:t>However</w:t>
      </w:r>
      <w:proofErr w:type="spellEnd"/>
      <w:r>
        <w:t xml:space="preserve">, </w:t>
      </w:r>
      <w:proofErr w:type="spellStart"/>
      <w:r>
        <w:t>research</w:t>
      </w:r>
      <w:proofErr w:type="spellEnd"/>
      <w:r>
        <w:t xml:space="preserve"> </w:t>
      </w:r>
      <w:proofErr w:type="spellStart"/>
      <w:r>
        <w:t>institutes</w:t>
      </w:r>
      <w:proofErr w:type="spellEnd"/>
      <w:r>
        <w:t xml:space="preserve"> </w:t>
      </w:r>
      <w:proofErr w:type="spellStart"/>
      <w:r>
        <w:t>and</w:t>
      </w:r>
      <w:proofErr w:type="spellEnd"/>
      <w:r>
        <w:t xml:space="preserve"> H2020 </w:t>
      </w:r>
      <w:proofErr w:type="spellStart"/>
      <w:r>
        <w:t>partners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participation</w:t>
      </w:r>
      <w:proofErr w:type="spellEnd"/>
      <w:r>
        <w:t xml:space="preserve"> </w:t>
      </w:r>
      <w:proofErr w:type="spellStart"/>
      <w:r>
        <w:t>was</w:t>
      </w:r>
      <w:proofErr w:type="spellEnd"/>
      <w:r>
        <w:t xml:space="preserve"> </w:t>
      </w:r>
      <w:proofErr w:type="spellStart"/>
      <w:r>
        <w:t>also</w:t>
      </w:r>
      <w:proofErr w:type="spellEnd"/>
      <w:r>
        <w:t xml:space="preserve"> </w:t>
      </w:r>
      <w:proofErr w:type="spellStart"/>
      <w:r>
        <w:t>dependent</w:t>
      </w:r>
      <w:proofErr w:type="spellEnd"/>
      <w:r>
        <w:t xml:space="preserve"> </w:t>
      </w:r>
      <w:proofErr w:type="spellStart"/>
      <w:r>
        <w:t>on</w:t>
      </w:r>
      <w:proofErr w:type="spellEnd"/>
      <w:r>
        <w:t xml:space="preserve"> </w:t>
      </w:r>
      <w:proofErr w:type="spellStart"/>
      <w:r>
        <w:t>the</w:t>
      </w:r>
      <w:proofErr w:type="spellEnd"/>
      <w:r>
        <w:t xml:space="preserve"> </w:t>
      </w:r>
      <w:proofErr w:type="spellStart"/>
      <w:r>
        <w:t>area</w:t>
      </w:r>
      <w:proofErr w:type="spellEnd"/>
      <w:r>
        <w:t xml:space="preserve"> </w:t>
      </w:r>
      <w:proofErr w:type="spellStart"/>
      <w:r>
        <w:t>of</w:t>
      </w:r>
      <w:proofErr w:type="spellEnd"/>
      <w:r>
        <w:t xml:space="preserve"> </w:t>
      </w:r>
      <w:proofErr w:type="spellStart"/>
      <w:r>
        <w:t>the</w:t>
      </w:r>
      <w:proofErr w:type="spellEnd"/>
      <w:r>
        <w:t xml:space="preserve"> </w:t>
      </w:r>
      <w:proofErr w:type="spellStart"/>
      <w:r>
        <w:t>research</w:t>
      </w:r>
      <w:proofErr w:type="spellEnd"/>
      <w:r>
        <w:t xml:space="preserve"> </w:t>
      </w:r>
      <w:proofErr w:type="spellStart"/>
      <w:r>
        <w:t>project</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for</w:t>
      </w:r>
      <w:proofErr w:type="spellEnd"/>
      <w:r>
        <w:t xml:space="preserve"> </w:t>
      </w:r>
      <w:proofErr w:type="spellStart"/>
      <w:r>
        <w:t>one</w:t>
      </w:r>
      <w:proofErr w:type="spellEnd"/>
      <w:r>
        <w:t xml:space="preserve"> </w:t>
      </w:r>
      <w:proofErr w:type="spellStart"/>
      <w:r>
        <w:t>participant</w:t>
      </w:r>
      <w:proofErr w:type="spellEnd"/>
      <w:r>
        <w:t xml:space="preserve"> </w:t>
      </w:r>
      <w:proofErr w:type="spellStart"/>
      <w:r>
        <w:t>working</w:t>
      </w:r>
      <w:proofErr w:type="spellEnd"/>
      <w:r>
        <w:t xml:space="preserve"> </w:t>
      </w:r>
      <w:proofErr w:type="spellStart"/>
      <w:r>
        <w:t>in</w:t>
      </w:r>
      <w:proofErr w:type="spellEnd"/>
      <w:r>
        <w:t xml:space="preserve"> </w:t>
      </w:r>
      <w:proofErr w:type="spellStart"/>
      <w:r>
        <w:t>the</w:t>
      </w:r>
      <w:proofErr w:type="spellEnd"/>
      <w:r>
        <w:t xml:space="preserve"> </w:t>
      </w:r>
      <w:proofErr w:type="spellStart"/>
      <w:r>
        <w:t>strictly</w:t>
      </w:r>
      <w:proofErr w:type="spellEnd"/>
      <w:r>
        <w:t xml:space="preserve"> </w:t>
      </w:r>
      <w:proofErr w:type="spellStart"/>
      <w:r>
        <w:t>regulated</w:t>
      </w:r>
      <w:proofErr w:type="spellEnd"/>
      <w:r>
        <w:t xml:space="preserve"> </w:t>
      </w:r>
      <w:proofErr w:type="spellStart"/>
      <w:r>
        <w:t>area</w:t>
      </w:r>
      <w:proofErr w:type="spellEnd"/>
      <w:r>
        <w:t xml:space="preserve"> </w:t>
      </w:r>
      <w:proofErr w:type="spellStart"/>
      <w:r>
        <w:t>of</w:t>
      </w:r>
      <w:proofErr w:type="spellEnd"/>
      <w:r>
        <w:t xml:space="preserve"> </w:t>
      </w:r>
      <w:proofErr w:type="spellStart"/>
      <w:r>
        <w:t>medical</w:t>
      </w:r>
      <w:proofErr w:type="spellEnd"/>
      <w:r>
        <w:t xml:space="preserve"> </w:t>
      </w:r>
      <w:proofErr w:type="spellStart"/>
      <w:r>
        <w:t>research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w:t>
      </w:r>
      <w:proofErr w:type="spellStart"/>
      <w:r>
        <w:t>was</w:t>
      </w:r>
      <w:proofErr w:type="spellEnd"/>
      <w:r>
        <w:t xml:space="preserve"> </w:t>
      </w:r>
      <w:proofErr w:type="spellStart"/>
      <w:r>
        <w:t>impossible</w:t>
      </w:r>
      <w:proofErr w:type="spellEnd"/>
      <w:r>
        <w:t xml:space="preserve">. </w:t>
      </w:r>
      <w:proofErr w:type="spellStart"/>
      <w:r>
        <w:t>However</w:t>
      </w:r>
      <w:proofErr w:type="spellEnd"/>
      <w:r>
        <w:t xml:space="preserve">, </w:t>
      </w:r>
      <w:proofErr w:type="spellStart"/>
      <w:r>
        <w:t>they</w:t>
      </w:r>
      <w:proofErr w:type="spellEnd"/>
      <w:r>
        <w:t xml:space="preserve"> </w:t>
      </w:r>
      <w:proofErr w:type="spellStart"/>
      <w:r>
        <w:t>had</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involve</w:t>
      </w:r>
      <w:proofErr w:type="spellEnd"/>
      <w:r>
        <w:t xml:space="preserve"> </w:t>
      </w:r>
      <w:proofErr w:type="spellStart"/>
      <w:r>
        <w:t>patient</w:t>
      </w:r>
      <w:proofErr w:type="spellEnd"/>
      <w:r>
        <w:t xml:space="preserve"> </w:t>
      </w:r>
      <w:proofErr w:type="spellStart"/>
      <w:r>
        <w:t>advocacy</w:t>
      </w:r>
      <w:proofErr w:type="spellEnd"/>
      <w:r>
        <w:t xml:space="preserve"> </w:t>
      </w:r>
      <w:proofErr w:type="spellStart"/>
      <w:r>
        <w:t>groups</w:t>
      </w:r>
      <w:proofErr w:type="spellEnd"/>
      <w:r>
        <w:t xml:space="preserve"> </w:t>
      </w:r>
      <w:proofErr w:type="spellStart"/>
      <w:r>
        <w:t>and</w:t>
      </w:r>
      <w:proofErr w:type="spellEnd"/>
      <w:r>
        <w:t xml:space="preserve"> </w:t>
      </w:r>
      <w:proofErr w:type="spellStart"/>
      <w:r>
        <w:t>doctors</w:t>
      </w:r>
      <w:proofErr w:type="spellEnd"/>
      <w:r>
        <w:t xml:space="preserve">' </w:t>
      </w:r>
      <w:proofErr w:type="spellStart"/>
      <w:r>
        <w:t>associations</w:t>
      </w:r>
      <w:proofErr w:type="spellEnd"/>
      <w:r>
        <w:t xml:space="preserve"> </w:t>
      </w:r>
      <w:proofErr w:type="spellStart"/>
      <w:r>
        <w:t>in</w:t>
      </w:r>
      <w:proofErr w:type="spellEnd"/>
      <w:r>
        <w:t xml:space="preserve"> </w:t>
      </w:r>
      <w:proofErr w:type="spellStart"/>
      <w:r>
        <w:t>some</w:t>
      </w:r>
      <w:proofErr w:type="spellEnd"/>
      <w:r>
        <w:t xml:space="preserve"> </w:t>
      </w:r>
      <w:proofErr w:type="spellStart"/>
      <w:r>
        <w:t>projects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the</w:t>
      </w:r>
      <w:proofErr w:type="spellEnd"/>
      <w:r>
        <w:t xml:space="preserve"> </w:t>
      </w:r>
      <w:proofErr w:type="spellStart"/>
      <w:r>
        <w:t>social</w:t>
      </w:r>
      <w:proofErr w:type="spellEnd"/>
      <w:r>
        <w:t xml:space="preserve"> </w:t>
      </w:r>
      <w:proofErr w:type="spellStart"/>
      <w:r>
        <w:lastRenderedPageBreak/>
        <w:t>impact</w:t>
      </w:r>
      <w:proofErr w:type="spellEnd"/>
      <w:r>
        <w:t xml:space="preserve"> </w:t>
      </w:r>
      <w:proofErr w:type="spellStart"/>
      <w:r>
        <w:t>of</w:t>
      </w:r>
      <w:proofErr w:type="spellEnd"/>
      <w:r>
        <w:t xml:space="preserve"> </w:t>
      </w:r>
      <w:proofErr w:type="spellStart"/>
      <w:r>
        <w:t>medical</w:t>
      </w:r>
      <w:proofErr w:type="spellEnd"/>
      <w:r>
        <w:t xml:space="preserve"> </w:t>
      </w:r>
      <w:proofErr w:type="spellStart"/>
      <w:r>
        <w:t>interventions</w:t>
      </w:r>
      <w:proofErr w:type="spellEnd"/>
      <w:r>
        <w:t xml:space="preserve">. </w:t>
      </w:r>
      <w:proofErr w:type="spellStart"/>
      <w:r>
        <w:t>For</w:t>
      </w:r>
      <w:proofErr w:type="spellEnd"/>
      <w:r>
        <w:t xml:space="preserve"> </w:t>
      </w:r>
      <w:proofErr w:type="spellStart"/>
      <w:r>
        <w:t>others</w:t>
      </w:r>
      <w:proofErr w:type="spellEnd"/>
      <w:r>
        <w:t xml:space="preserve"> </w:t>
      </w:r>
      <w:proofErr w:type="spellStart"/>
      <w:r>
        <w:t>working</w:t>
      </w:r>
      <w:proofErr w:type="spellEnd"/>
      <w:r>
        <w:t xml:space="preserve"> </w:t>
      </w:r>
      <w:proofErr w:type="spellStart"/>
      <w:r>
        <w:t>on</w:t>
      </w:r>
      <w:proofErr w:type="spellEnd"/>
      <w:r>
        <w:t xml:space="preserve"> </w:t>
      </w:r>
      <w:proofErr w:type="spellStart"/>
      <w:r>
        <w:t>infrastructure</w:t>
      </w:r>
      <w:proofErr w:type="spellEnd"/>
      <w:r>
        <w:t xml:space="preserve">, </w:t>
      </w:r>
      <w:proofErr w:type="spellStart"/>
      <w:r>
        <w:t>consulting</w:t>
      </w:r>
      <w:proofErr w:type="spellEnd"/>
      <w:r>
        <w:t xml:space="preserve"> </w:t>
      </w:r>
      <w:proofErr w:type="spellStart"/>
      <w:r>
        <w:t>local</w:t>
      </w:r>
      <w:proofErr w:type="spellEnd"/>
      <w:r>
        <w:t xml:space="preserve"> </w:t>
      </w:r>
      <w:proofErr w:type="spellStart"/>
      <w:r>
        <w:t>residents</w:t>
      </w:r>
      <w:proofErr w:type="spellEnd"/>
      <w:r>
        <w:t xml:space="preserve"> </w:t>
      </w:r>
      <w:proofErr w:type="spellStart"/>
      <w:r>
        <w:t>had</w:t>
      </w:r>
      <w:proofErr w:type="spellEnd"/>
      <w:r>
        <w:t xml:space="preserve"> </w:t>
      </w:r>
      <w:proofErr w:type="spellStart"/>
      <w:r>
        <w:t>been</w:t>
      </w:r>
      <w:proofErr w:type="spellEnd"/>
      <w:r>
        <w:t xml:space="preserve"> a </w:t>
      </w:r>
      <w:proofErr w:type="spellStart"/>
      <w:r>
        <w:t>key</w:t>
      </w:r>
      <w:proofErr w:type="spellEnd"/>
      <w:r>
        <w:t xml:space="preserve"> </w:t>
      </w:r>
      <w:proofErr w:type="spellStart"/>
      <w:r>
        <w:t>part</w:t>
      </w:r>
      <w:proofErr w:type="spellEnd"/>
      <w:r>
        <w:t xml:space="preserve"> </w:t>
      </w:r>
      <w:proofErr w:type="spellStart"/>
      <w:r>
        <w:t>of</w:t>
      </w:r>
      <w:proofErr w:type="spellEnd"/>
      <w:r>
        <w:t xml:space="preserve"> </w:t>
      </w:r>
      <w:proofErr w:type="spellStart"/>
      <w:r>
        <w:t>the</w:t>
      </w:r>
      <w:proofErr w:type="spellEnd"/>
      <w:r>
        <w:t xml:space="preserve"> </w:t>
      </w:r>
      <w:proofErr w:type="spellStart"/>
      <w:r>
        <w:t>project</w:t>
      </w:r>
      <w:proofErr w:type="spellEnd"/>
      <w:r>
        <w:t>.</w:t>
      </w:r>
    </w:p>
    <w:p w:rsidRPr="00BB2EAF" w:rsidR="000E4CB2" w:rsidP="000E4CB2" w:rsidRDefault="000E4CB2" w14:paraId="6C6ECAAE" w14:textId="77777777"/>
    <w:p w:rsidR="000B4AD2" w:rsidP="000E4CB2" w:rsidRDefault="000E4CB2" w14:paraId="49DA5053" w14:textId="77777777">
      <w:proofErr w:type="spellStart"/>
      <w:r>
        <w:t>When</w:t>
      </w:r>
      <w:proofErr w:type="spellEnd"/>
      <w:r>
        <w:t xml:space="preserve"> </w:t>
      </w:r>
      <w:proofErr w:type="spellStart"/>
      <w:r>
        <w:t>asked</w:t>
      </w:r>
      <w:proofErr w:type="spellEnd"/>
      <w:r>
        <w:t xml:space="preserve"> </w:t>
      </w:r>
      <w:proofErr w:type="spellStart"/>
      <w:r>
        <w:t>specifically</w:t>
      </w:r>
      <w:proofErr w:type="spellEnd"/>
      <w:r>
        <w:t xml:space="preserve"> </w:t>
      </w:r>
      <w:proofErr w:type="spellStart"/>
      <w:r>
        <w:t>about</w:t>
      </w:r>
      <w:proofErr w:type="spellEnd"/>
      <w:r>
        <w:t xml:space="preserve"> </w:t>
      </w:r>
      <w:proofErr w:type="spellStart"/>
      <w:r>
        <w:t>their</w:t>
      </w:r>
      <w:proofErr w:type="spellEnd"/>
      <w:r>
        <w:t xml:space="preserve"> </w:t>
      </w:r>
      <w:proofErr w:type="spellStart"/>
      <w:r>
        <w:t>own</w:t>
      </w:r>
      <w:proofErr w:type="spellEnd"/>
      <w:r>
        <w:t xml:space="preserve"> </w:t>
      </w:r>
      <w:proofErr w:type="spellStart"/>
      <w:r>
        <w:t>institution</w:t>
      </w:r>
      <w:proofErr w:type="spellEnd"/>
      <w:r>
        <w:t xml:space="preserve"> </w:t>
      </w:r>
      <w:r>
        <w:rPr>
          <w:b/>
        </w:rPr>
        <w:t>(</w:t>
      </w:r>
      <w:proofErr w:type="spellStart"/>
      <w:r>
        <w:rPr>
          <w:b/>
        </w:rPr>
        <w:t>question</w:t>
      </w:r>
      <w:proofErr w:type="spellEnd"/>
      <w:r>
        <w:rPr>
          <w:b/>
        </w:rPr>
        <w:t xml:space="preserve"> 24)</w:t>
      </w:r>
      <w:r>
        <w:t xml:space="preserve">, 25%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respondents</w:t>
      </w:r>
      <w:proofErr w:type="spellEnd"/>
      <w:r>
        <w:t xml:space="preserve"> </w:t>
      </w:r>
      <w:proofErr w:type="spellStart"/>
      <w:r>
        <w:t>and</w:t>
      </w:r>
      <w:proofErr w:type="spellEnd"/>
      <w:r>
        <w:t xml:space="preserve"> </w:t>
      </w:r>
      <w:proofErr w:type="spellStart"/>
      <w:r>
        <w:t>businesses</w:t>
      </w:r>
      <w:proofErr w:type="spellEnd"/>
      <w:r>
        <w:t xml:space="preserve"> </w:t>
      </w:r>
      <w:proofErr w:type="spellStart"/>
      <w:r>
        <w:t>indicated</w:t>
      </w:r>
      <w:proofErr w:type="spellEnd"/>
      <w:r>
        <w:t xml:space="preserve"> </w:t>
      </w:r>
      <w:proofErr w:type="spellStart"/>
      <w:r>
        <w:t>they</w:t>
      </w:r>
      <w:proofErr w:type="spellEnd"/>
      <w:r>
        <w:t xml:space="preserve"> </w:t>
      </w:r>
      <w:proofErr w:type="spellStart"/>
      <w:r>
        <w:t>had</w:t>
      </w:r>
      <w:proofErr w:type="spellEnd"/>
      <w:r>
        <w:t xml:space="preserve"> </w:t>
      </w:r>
      <w:proofErr w:type="spellStart"/>
      <w:r>
        <w:t>been</w:t>
      </w:r>
      <w:proofErr w:type="spellEnd"/>
      <w:r>
        <w:t xml:space="preserve"> </w:t>
      </w:r>
      <w:proofErr w:type="spellStart"/>
      <w:r>
        <w:t>regularly</w:t>
      </w:r>
      <w:proofErr w:type="spellEnd"/>
      <w:r>
        <w:t xml:space="preserve"> </w:t>
      </w:r>
      <w:proofErr w:type="spellStart"/>
      <w:r>
        <w:t>consulted</w:t>
      </w:r>
      <w:proofErr w:type="spellEnd"/>
      <w:r>
        <w:t xml:space="preserve">. </w:t>
      </w:r>
      <w:proofErr w:type="spellStart"/>
      <w:r>
        <w:t>Three</w:t>
      </w:r>
      <w:proofErr w:type="spellEnd"/>
      <w:r>
        <w:t xml:space="preserve"> </w:t>
      </w:r>
      <w:proofErr w:type="spellStart"/>
      <w:r>
        <w:t>quarters</w:t>
      </w:r>
      <w:proofErr w:type="spellEnd"/>
      <w:r>
        <w:t xml:space="preserve"> </w:t>
      </w:r>
      <w:proofErr w:type="spellStart"/>
      <w:r>
        <w:t>of</w:t>
      </w:r>
      <w:proofErr w:type="spellEnd"/>
      <w:r>
        <w:t xml:space="preserve"> </w:t>
      </w:r>
      <w:proofErr w:type="spellStart"/>
      <w:r>
        <w:t>the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who</w:t>
      </w:r>
      <w:proofErr w:type="spellEnd"/>
      <w:r>
        <w:t xml:space="preserve"> </w:t>
      </w:r>
      <w:proofErr w:type="spellStart"/>
      <w:r>
        <w:t>responded</w:t>
      </w:r>
      <w:proofErr w:type="spellEnd"/>
      <w:r>
        <w:t xml:space="preserve"> </w:t>
      </w:r>
      <w:proofErr w:type="spellStart"/>
      <w:r>
        <w:t>to</w:t>
      </w:r>
      <w:proofErr w:type="spellEnd"/>
      <w:r>
        <w:t xml:space="preserve"> </w:t>
      </w:r>
      <w:proofErr w:type="spellStart"/>
      <w:r>
        <w:t>the</w:t>
      </w:r>
      <w:proofErr w:type="spellEnd"/>
      <w:r>
        <w:t xml:space="preserve"> </w:t>
      </w:r>
      <w:proofErr w:type="spellStart"/>
      <w:r>
        <w:t>survey</w:t>
      </w:r>
      <w:proofErr w:type="spellEnd"/>
      <w:r>
        <w:t xml:space="preserve"> </w:t>
      </w:r>
      <w:proofErr w:type="spellStart"/>
      <w:r>
        <w:t>had</w:t>
      </w:r>
      <w:proofErr w:type="spellEnd"/>
      <w:r>
        <w:t xml:space="preserve"> </w:t>
      </w:r>
      <w:proofErr w:type="spellStart"/>
      <w:r>
        <w:t>not</w:t>
      </w:r>
      <w:proofErr w:type="spellEnd"/>
      <w:r>
        <w:t xml:space="preserve"> </w:t>
      </w:r>
      <w:proofErr w:type="spellStart"/>
      <w:r>
        <w:t>been</w:t>
      </w:r>
      <w:proofErr w:type="spellEnd"/>
      <w:r>
        <w:t xml:space="preserve"> </w:t>
      </w:r>
      <w:proofErr w:type="spellStart"/>
      <w:r>
        <w:t>consulted</w:t>
      </w:r>
      <w:proofErr w:type="spellEnd"/>
      <w:r>
        <w:t xml:space="preserve">. </w:t>
      </w:r>
      <w:proofErr w:type="spellStart"/>
      <w:r>
        <w:t>Almost</w:t>
      </w:r>
      <w:proofErr w:type="spellEnd"/>
      <w:r>
        <w:t xml:space="preserve"> </w:t>
      </w:r>
      <w:proofErr w:type="spellStart"/>
      <w:r>
        <w:t>two</w:t>
      </w:r>
      <w:proofErr w:type="spellEnd"/>
      <w:r>
        <w:t xml:space="preserve"> </w:t>
      </w:r>
      <w:proofErr w:type="spellStart"/>
      <w:r>
        <w:t>thirds</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institutes</w:t>
      </w:r>
      <w:proofErr w:type="spellEnd"/>
      <w:r>
        <w:t xml:space="preserve"> </w:t>
      </w:r>
      <w:proofErr w:type="spellStart"/>
      <w:r>
        <w:t>who</w:t>
      </w:r>
      <w:proofErr w:type="spellEnd"/>
      <w:r>
        <w:t xml:space="preserve"> </w:t>
      </w:r>
      <w:proofErr w:type="spellStart"/>
      <w:r>
        <w:t>responded</w:t>
      </w:r>
      <w:proofErr w:type="spellEnd"/>
      <w:r>
        <w:t xml:space="preserve"> </w:t>
      </w:r>
      <w:proofErr w:type="spellStart"/>
      <w:r>
        <w:t>and</w:t>
      </w:r>
      <w:proofErr w:type="spellEnd"/>
      <w:r>
        <w:t xml:space="preserve"> 40% </w:t>
      </w:r>
      <w:proofErr w:type="spellStart"/>
      <w:r>
        <w:t>of</w:t>
      </w:r>
      <w:proofErr w:type="spellEnd"/>
      <w:r>
        <w:t xml:space="preserve"> </w:t>
      </w:r>
      <w:proofErr w:type="spellStart"/>
      <w:r>
        <w:t>other</w:t>
      </w:r>
      <w:proofErr w:type="spellEnd"/>
      <w:r>
        <w:t xml:space="preserve"> </w:t>
      </w:r>
      <w:proofErr w:type="spellStart"/>
      <w:r>
        <w:t>organisations</w:t>
      </w:r>
      <w:proofErr w:type="spellEnd"/>
      <w:r>
        <w:t xml:space="preserve"> </w:t>
      </w:r>
      <w:proofErr w:type="spellStart"/>
      <w:r>
        <w:t>had</w:t>
      </w:r>
      <w:proofErr w:type="spellEnd"/>
      <w:r>
        <w:t xml:space="preserve"> </w:t>
      </w:r>
      <w:proofErr w:type="spellStart"/>
      <w:r>
        <w:t>been</w:t>
      </w:r>
      <w:proofErr w:type="spellEnd"/>
      <w:r>
        <w:t xml:space="preserve"> </w:t>
      </w:r>
      <w:proofErr w:type="spellStart"/>
      <w:r>
        <w:t>regularly</w:t>
      </w:r>
      <w:proofErr w:type="spellEnd"/>
      <w:r>
        <w:t xml:space="preserve"> </w:t>
      </w:r>
      <w:proofErr w:type="spellStart"/>
      <w:r>
        <w:t>consulted</w:t>
      </w:r>
      <w:proofErr w:type="spellEnd"/>
      <w:r>
        <w:t>.</w:t>
      </w:r>
    </w:p>
    <w:p w:rsidRPr="00BB2EAF" w:rsidR="000E4CB2" w:rsidP="000E4CB2" w:rsidRDefault="000E4CB2" w14:paraId="649C0ABD" w14:textId="5D601389"/>
    <w:p w:rsidRPr="00BB2EAF" w:rsidR="000E4CB2" w:rsidP="000E4CB2" w:rsidRDefault="000E4CB2" w14:paraId="5154EA12" w14:textId="77777777">
      <w:pPr>
        <w:jc w:val="center"/>
      </w:pPr>
      <w:r>
        <w:rPr>
          <w:noProof/>
        </w:rPr>
        <w:drawing>
          <wp:inline distT="0" distB="0" distL="0" distR="0" wp14:anchorId="2673D02B" wp14:editId="4405D371">
            <wp:extent cx="5435600" cy="2165350"/>
            <wp:effectExtent l="0" t="0" r="0" b="6350"/>
            <wp:docPr id="9" name="Chart 9">
              <a:extLst xmlns:a="http://schemas.openxmlformats.org/drawingml/2006/main">
                <a:ext uri="{FF2B5EF4-FFF2-40B4-BE49-F238E27FC236}">
                  <a16:creationId xmlns:a16="http://schemas.microsoft.com/office/drawing/2014/main" id="{563A45FC-EFB1-4ACC-934C-1ACC8E5D44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rsidRPr="00BB2EAF" w:rsidR="000E4CB2" w:rsidP="000E4CB2" w:rsidRDefault="000E4CB2" w14:paraId="41A4A695" w14:textId="77777777"/>
    <w:p w:rsidRPr="00BB2EAF" w:rsidR="000E4CB2" w:rsidP="000E4CB2" w:rsidRDefault="000E4CB2" w14:paraId="64976723" w14:textId="77777777">
      <w:proofErr w:type="spellStart"/>
      <w:r>
        <w:t>Breaking</w:t>
      </w:r>
      <w:proofErr w:type="spellEnd"/>
      <w:r>
        <w:t xml:space="preserve"> </w:t>
      </w:r>
      <w:proofErr w:type="spellStart"/>
      <w:r>
        <w:t>down</w:t>
      </w:r>
      <w:proofErr w:type="spellEnd"/>
      <w:r>
        <w:t xml:space="preserve"> </w:t>
      </w:r>
      <w:proofErr w:type="spellStart"/>
      <w:r>
        <w:t>these</w:t>
      </w:r>
      <w:proofErr w:type="spellEnd"/>
      <w:r>
        <w:t xml:space="preserve"> </w:t>
      </w:r>
      <w:proofErr w:type="spellStart"/>
      <w:r>
        <w:t>results</w:t>
      </w:r>
      <w:proofErr w:type="spellEnd"/>
      <w:r>
        <w:t xml:space="preserve"> </w:t>
      </w:r>
      <w:proofErr w:type="spellStart"/>
      <w:r>
        <w:t>by</w:t>
      </w:r>
      <w:proofErr w:type="spellEnd"/>
      <w:r>
        <w:t xml:space="preserve"> </w:t>
      </w:r>
      <w:proofErr w:type="spellStart"/>
      <w:r>
        <w:t>country</w:t>
      </w:r>
      <w:proofErr w:type="spellEnd"/>
      <w:r>
        <w:t xml:space="preserve">, </w:t>
      </w:r>
      <w:proofErr w:type="spellStart"/>
      <w:r>
        <w:t>the</w:t>
      </w:r>
      <w:proofErr w:type="spellEnd"/>
      <w:r>
        <w:t xml:space="preserve"> </w:t>
      </w:r>
      <w:proofErr w:type="spellStart"/>
      <w:r>
        <w:t>majority</w:t>
      </w:r>
      <w:proofErr w:type="spellEnd"/>
      <w:r>
        <w:t xml:space="preserve"> </w:t>
      </w:r>
      <w:proofErr w:type="spellStart"/>
      <w:r>
        <w:t>of</w:t>
      </w:r>
      <w:proofErr w:type="spellEnd"/>
      <w:r>
        <w:t xml:space="preserve"> </w:t>
      </w:r>
      <w:proofErr w:type="spellStart"/>
      <w:r>
        <w:t>survey</w:t>
      </w:r>
      <w:proofErr w:type="spellEnd"/>
      <w:r>
        <w:t xml:space="preserve"> </w:t>
      </w:r>
      <w:proofErr w:type="spellStart"/>
      <w:r>
        <w:t>respondents</w:t>
      </w:r>
      <w:proofErr w:type="spellEnd"/>
      <w:r>
        <w:t xml:space="preserve">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(78%), </w:t>
      </w:r>
      <w:proofErr w:type="spellStart"/>
      <w:r>
        <w:t>Latvia</w:t>
      </w:r>
      <w:proofErr w:type="spellEnd"/>
      <w:r>
        <w:t xml:space="preserve"> (67%) </w:t>
      </w:r>
      <w:proofErr w:type="spellStart"/>
      <w:r>
        <w:t>and</w:t>
      </w:r>
      <w:proofErr w:type="spellEnd"/>
      <w:r>
        <w:t xml:space="preserve"> </w:t>
      </w:r>
      <w:proofErr w:type="spellStart"/>
      <w:r>
        <w:t>Portugal</w:t>
      </w:r>
      <w:proofErr w:type="spellEnd"/>
      <w:r>
        <w:t xml:space="preserve"> (55%) </w:t>
      </w:r>
      <w:proofErr w:type="spellStart"/>
      <w:r>
        <w:t>indicated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had</w:t>
      </w:r>
      <w:proofErr w:type="spellEnd"/>
      <w:r>
        <w:t xml:space="preserve"> </w:t>
      </w:r>
      <w:proofErr w:type="spellStart"/>
      <w:r>
        <w:t>been</w:t>
      </w:r>
      <w:proofErr w:type="spellEnd"/>
      <w:r>
        <w:t xml:space="preserve"> </w:t>
      </w:r>
      <w:proofErr w:type="spellStart"/>
      <w:r>
        <w:t>regularly</w:t>
      </w:r>
      <w:proofErr w:type="spellEnd"/>
      <w:r>
        <w:t xml:space="preserve"> </w:t>
      </w:r>
      <w:proofErr w:type="spellStart"/>
      <w:r>
        <w:t>consulted</w:t>
      </w:r>
      <w:proofErr w:type="spellEnd"/>
      <w:r>
        <w:t xml:space="preserve">. </w:t>
      </w:r>
      <w:proofErr w:type="spellStart"/>
      <w:r>
        <w:t>In</w:t>
      </w:r>
      <w:proofErr w:type="spellEnd"/>
      <w:r>
        <w:t xml:space="preserve"> </w:t>
      </w:r>
      <w:proofErr w:type="spellStart"/>
      <w:r>
        <w:t>Croatia</w:t>
      </w:r>
      <w:proofErr w:type="spellEnd"/>
      <w:r>
        <w:t xml:space="preserve">, </w:t>
      </w:r>
      <w:proofErr w:type="spellStart"/>
      <w:r>
        <w:t>only</w:t>
      </w:r>
      <w:proofErr w:type="spellEnd"/>
      <w:r>
        <w:t xml:space="preserve"> 31% </w:t>
      </w:r>
      <w:proofErr w:type="spellStart"/>
      <w:r>
        <w:t>of</w:t>
      </w:r>
      <w:proofErr w:type="spellEnd"/>
      <w:r>
        <w:t xml:space="preserve"> </w:t>
      </w:r>
      <w:proofErr w:type="spellStart"/>
      <w:r>
        <w:t>respondents</w:t>
      </w:r>
      <w:proofErr w:type="spellEnd"/>
      <w:r>
        <w:t xml:space="preserve"> </w:t>
      </w:r>
      <w:proofErr w:type="spellStart"/>
      <w:r>
        <w:t>had</w:t>
      </w:r>
      <w:proofErr w:type="spellEnd"/>
      <w:r>
        <w:t xml:space="preserve"> </w:t>
      </w:r>
      <w:proofErr w:type="spellStart"/>
      <w:r>
        <w:t>been</w:t>
      </w:r>
      <w:proofErr w:type="spellEnd"/>
      <w:r>
        <w:t xml:space="preserve"> </w:t>
      </w:r>
      <w:proofErr w:type="spellStart"/>
      <w:r>
        <w:t>regularly</w:t>
      </w:r>
      <w:proofErr w:type="spellEnd"/>
      <w:r>
        <w:t xml:space="preserve"> </w:t>
      </w:r>
      <w:proofErr w:type="spellStart"/>
      <w:r>
        <w:t>consulted</w:t>
      </w:r>
      <w:proofErr w:type="spellEnd"/>
      <w:r>
        <w:t xml:space="preserve">, </w:t>
      </w:r>
      <w:proofErr w:type="spellStart"/>
      <w:r>
        <w:t>with</w:t>
      </w:r>
      <w:proofErr w:type="spellEnd"/>
      <w:r>
        <w:t xml:space="preserve"> </w:t>
      </w:r>
      <w:proofErr w:type="spellStart"/>
      <w:r>
        <w:t>more</w:t>
      </w:r>
      <w:proofErr w:type="spellEnd"/>
      <w:r>
        <w:t xml:space="preserve"> </w:t>
      </w:r>
      <w:proofErr w:type="spellStart"/>
      <w:r>
        <w:t>than</w:t>
      </w:r>
      <w:proofErr w:type="spellEnd"/>
      <w:r>
        <w:t xml:space="preserve"> </w:t>
      </w:r>
      <w:proofErr w:type="spellStart"/>
      <w:r>
        <w:t>half</w:t>
      </w:r>
      <w:proofErr w:type="spellEnd"/>
      <w:r>
        <w:t xml:space="preserve"> (54%) </w:t>
      </w:r>
      <w:proofErr w:type="spellStart"/>
      <w:r>
        <w:t>stating</w:t>
      </w:r>
      <w:proofErr w:type="spellEnd"/>
      <w:r>
        <w:t xml:space="preserve"> </w:t>
      </w:r>
      <w:proofErr w:type="spellStart"/>
      <w:r>
        <w:t>they</w:t>
      </w:r>
      <w:proofErr w:type="spellEnd"/>
      <w:r>
        <w:t xml:space="preserve"> </w:t>
      </w:r>
      <w:proofErr w:type="spellStart"/>
      <w:r>
        <w:t>had</w:t>
      </w:r>
      <w:proofErr w:type="spellEnd"/>
      <w:r>
        <w:t xml:space="preserve"> </w:t>
      </w:r>
      <w:proofErr w:type="spellStart"/>
      <w:r>
        <w:t>not</w:t>
      </w:r>
      <w:proofErr w:type="spellEnd"/>
      <w:r>
        <w:t xml:space="preserve"> </w:t>
      </w:r>
      <w:proofErr w:type="spellStart"/>
      <w:r>
        <w:t>been</w:t>
      </w:r>
      <w:proofErr w:type="spellEnd"/>
      <w:r>
        <w:t xml:space="preserve"> </w:t>
      </w:r>
      <w:proofErr w:type="spellStart"/>
      <w:r>
        <w:t>consulted</w:t>
      </w:r>
      <w:proofErr w:type="spellEnd"/>
      <w:r>
        <w:t>.</w:t>
      </w:r>
    </w:p>
    <w:p w:rsidRPr="00BB2EAF" w:rsidR="000E4CB2" w:rsidP="000E4CB2" w:rsidRDefault="000E4CB2" w14:paraId="1F5C8EB8" w14:textId="77777777">
      <w:pPr>
        <w:jc w:val="center"/>
      </w:pPr>
      <w:r>
        <w:rPr>
          <w:noProof/>
        </w:rPr>
        <w:drawing>
          <wp:inline distT="0" distB="0" distL="0" distR="0" wp14:anchorId="2E8D7D61" wp14:editId="050FB83A">
            <wp:extent cx="5594350" cy="2470150"/>
            <wp:effectExtent l="0" t="0" r="6350" b="6350"/>
            <wp:docPr id="10" name="Chart 10">
              <a:extLst xmlns:a="http://schemas.openxmlformats.org/drawingml/2006/main">
                <a:ext uri="{FF2B5EF4-FFF2-40B4-BE49-F238E27FC236}">
                  <a16:creationId xmlns:a16="http://schemas.microsoft.com/office/drawing/2014/main" id="{43ED0B17-486E-4BA8-AFE2-56BDD88C436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rsidRPr="00BB2EAF" w:rsidR="000E4CB2" w:rsidP="000E4CB2" w:rsidRDefault="000E4CB2" w14:paraId="3CDBFCFD" w14:textId="77777777">
      <w:proofErr w:type="spellStart"/>
      <w:r>
        <w:t>Of</w:t>
      </w:r>
      <w:proofErr w:type="spellEnd"/>
      <w:r>
        <w:t xml:space="preserve"> </w:t>
      </w:r>
      <w:proofErr w:type="spellStart"/>
      <w:r>
        <w:t>those</w:t>
      </w:r>
      <w:proofErr w:type="spellEnd"/>
      <w:r>
        <w:t xml:space="preserve"> </w:t>
      </w:r>
      <w:proofErr w:type="spellStart"/>
      <w:r>
        <w:t>who</w:t>
      </w:r>
      <w:proofErr w:type="spellEnd"/>
      <w:r>
        <w:t xml:space="preserve"> </w:t>
      </w:r>
      <w:proofErr w:type="spellStart"/>
      <w:r>
        <w:t>had</w:t>
      </w:r>
      <w:proofErr w:type="spellEnd"/>
      <w:r>
        <w:t xml:space="preserve"> </w:t>
      </w:r>
      <w:proofErr w:type="spellStart"/>
      <w:r>
        <w:t>been</w:t>
      </w:r>
      <w:proofErr w:type="spellEnd"/>
      <w:r>
        <w:t xml:space="preserve"> </w:t>
      </w:r>
      <w:proofErr w:type="spellStart"/>
      <w:r>
        <w:t>consulted</w:t>
      </w:r>
      <w:proofErr w:type="spellEnd"/>
      <w:r>
        <w:t xml:space="preserve">, 48% </w:t>
      </w:r>
      <w:proofErr w:type="spellStart"/>
      <w:r>
        <w:t>reported</w:t>
      </w:r>
      <w:proofErr w:type="spellEnd"/>
      <w:r>
        <w:t xml:space="preserve"> </w:t>
      </w:r>
      <w:proofErr w:type="spellStart"/>
      <w:r>
        <w:t>that</w:t>
      </w:r>
      <w:proofErr w:type="spellEnd"/>
      <w:r>
        <w:t xml:space="preserve"> </w:t>
      </w:r>
      <w:proofErr w:type="spellStart"/>
      <w:r>
        <w:t>the</w:t>
      </w:r>
      <w:proofErr w:type="spellEnd"/>
      <w:r>
        <w:t xml:space="preserve"> </w:t>
      </w:r>
      <w:proofErr w:type="spellStart"/>
      <w:r>
        <w:t>level</w:t>
      </w:r>
      <w:proofErr w:type="spellEnd"/>
      <w:r>
        <w:t xml:space="preserve"> </w:t>
      </w:r>
      <w:proofErr w:type="spellStart"/>
      <w:r>
        <w:t>of</w:t>
      </w:r>
      <w:proofErr w:type="spellEnd"/>
      <w:r>
        <w:t xml:space="preserve"> </w:t>
      </w:r>
      <w:proofErr w:type="spellStart"/>
      <w:r>
        <w:t>involvement</w:t>
      </w:r>
      <w:proofErr w:type="spellEnd"/>
      <w:r>
        <w:t xml:space="preserve"> </w:t>
      </w:r>
      <w:proofErr w:type="spellStart"/>
      <w:r>
        <w:t>had</w:t>
      </w:r>
      <w:proofErr w:type="spellEnd"/>
      <w:r>
        <w:t xml:space="preserve"> </w:t>
      </w:r>
      <w:proofErr w:type="spellStart"/>
      <w:r>
        <w:t>been</w:t>
      </w:r>
      <w:proofErr w:type="spellEnd"/>
      <w:r>
        <w:t xml:space="preserve"> </w:t>
      </w:r>
      <w:proofErr w:type="spellStart"/>
      <w:r>
        <w:t>very</w:t>
      </w:r>
      <w:proofErr w:type="spellEnd"/>
      <w:r>
        <w:t xml:space="preserve"> </w:t>
      </w:r>
      <w:proofErr w:type="spellStart"/>
      <w:r>
        <w:t>good</w:t>
      </w:r>
      <w:proofErr w:type="spellEnd"/>
      <w:r>
        <w:t xml:space="preserve">, </w:t>
      </w:r>
      <w:proofErr w:type="spellStart"/>
      <w:r>
        <w:t>another</w:t>
      </w:r>
      <w:proofErr w:type="spellEnd"/>
      <w:r>
        <w:t xml:space="preserve"> 48% </w:t>
      </w:r>
      <w:proofErr w:type="spellStart"/>
      <w:r>
        <w:t>reported</w:t>
      </w:r>
      <w:proofErr w:type="spellEnd"/>
      <w:r>
        <w:t xml:space="preserve"> a </w:t>
      </w:r>
      <w:proofErr w:type="spellStart"/>
      <w:r>
        <w:t>good</w:t>
      </w:r>
      <w:proofErr w:type="spellEnd"/>
      <w:r>
        <w:t xml:space="preserve"> </w:t>
      </w:r>
      <w:proofErr w:type="spellStart"/>
      <w:r>
        <w:t>or</w:t>
      </w:r>
      <w:proofErr w:type="spellEnd"/>
      <w:r>
        <w:t xml:space="preserve"> </w:t>
      </w:r>
      <w:proofErr w:type="spellStart"/>
      <w:r>
        <w:t>adequate</w:t>
      </w:r>
      <w:proofErr w:type="spellEnd"/>
      <w:r>
        <w:t xml:space="preserve"> </w:t>
      </w:r>
      <w:proofErr w:type="spellStart"/>
      <w:r>
        <w:t>level</w:t>
      </w:r>
      <w:proofErr w:type="spellEnd"/>
      <w:r>
        <w:t xml:space="preserve"> </w:t>
      </w:r>
      <w:proofErr w:type="spellStart"/>
      <w:r>
        <w:t>and</w:t>
      </w:r>
      <w:proofErr w:type="spellEnd"/>
      <w:r>
        <w:t xml:space="preserve"> 5% </w:t>
      </w:r>
      <w:proofErr w:type="spellStart"/>
      <w:r>
        <w:t>indicated</w:t>
      </w:r>
      <w:proofErr w:type="spellEnd"/>
      <w:r>
        <w:t xml:space="preserve"> </w:t>
      </w:r>
      <w:proofErr w:type="spellStart"/>
      <w:r>
        <w:t>that</w:t>
      </w:r>
      <w:proofErr w:type="spellEnd"/>
      <w:r>
        <w:t xml:space="preserve"> </w:t>
      </w:r>
      <w:proofErr w:type="spellStart"/>
      <w:r>
        <w:t>their</w:t>
      </w:r>
      <w:proofErr w:type="spellEnd"/>
      <w:r>
        <w:t xml:space="preserve"> </w:t>
      </w:r>
      <w:proofErr w:type="spellStart"/>
      <w:r>
        <w:t>level</w:t>
      </w:r>
      <w:proofErr w:type="spellEnd"/>
      <w:r>
        <w:t xml:space="preserve"> </w:t>
      </w:r>
      <w:proofErr w:type="spellStart"/>
      <w:r>
        <w:t>of</w:t>
      </w:r>
      <w:proofErr w:type="spellEnd"/>
      <w:r>
        <w:t xml:space="preserve"> </w:t>
      </w:r>
      <w:proofErr w:type="spellStart"/>
      <w:r>
        <w:t>involvement</w:t>
      </w:r>
      <w:proofErr w:type="spellEnd"/>
      <w:r>
        <w:t xml:space="preserve"> </w:t>
      </w:r>
      <w:proofErr w:type="spellStart"/>
      <w:r>
        <w:t>had</w:t>
      </w:r>
      <w:proofErr w:type="spellEnd"/>
      <w:r>
        <w:t xml:space="preserve"> </w:t>
      </w:r>
      <w:proofErr w:type="spellStart"/>
      <w:r>
        <w:t>been</w:t>
      </w:r>
      <w:proofErr w:type="spellEnd"/>
      <w:r>
        <w:t xml:space="preserve"> </w:t>
      </w:r>
      <w:proofErr w:type="spellStart"/>
      <w:r>
        <w:t>poor</w:t>
      </w:r>
      <w:proofErr w:type="spellEnd"/>
      <w:r>
        <w:t>.</w:t>
      </w:r>
    </w:p>
    <w:p w:rsidRPr="00BB2EAF" w:rsidR="000E4CB2" w:rsidP="000E4CB2" w:rsidRDefault="000E4CB2" w14:paraId="5E854F13" w14:textId="77777777"/>
    <w:p w:rsidR="000B4AD2" w:rsidP="000E4CB2" w:rsidRDefault="000E4CB2" w14:paraId="108B561A" w14:textId="77777777">
      <w:proofErr w:type="spellStart"/>
      <w:r>
        <w:t>When</w:t>
      </w:r>
      <w:proofErr w:type="spellEnd"/>
      <w:r>
        <w:t xml:space="preserve"> </w:t>
      </w:r>
      <w:proofErr w:type="spellStart"/>
      <w:r>
        <w:t>asked</w:t>
      </w:r>
      <w:proofErr w:type="spellEnd"/>
      <w:r>
        <w:t xml:space="preserve"> </w:t>
      </w:r>
      <w:proofErr w:type="spellStart"/>
      <w:r>
        <w:t>whether</w:t>
      </w:r>
      <w:proofErr w:type="spellEnd"/>
      <w:r>
        <w:t xml:space="preserve"> </w:t>
      </w:r>
      <w:proofErr w:type="spellStart"/>
      <w:r>
        <w:t>the</w:t>
      </w:r>
      <w:proofErr w:type="spellEnd"/>
      <w:r>
        <w:t xml:space="preserve"> </w:t>
      </w:r>
      <w:proofErr w:type="spellStart"/>
      <w:r>
        <w:t>final</w:t>
      </w:r>
      <w:proofErr w:type="spellEnd"/>
      <w:r>
        <w:t xml:space="preserve"> </w:t>
      </w:r>
      <w:proofErr w:type="spellStart"/>
      <w:r>
        <w:t>beneficiaries</w:t>
      </w:r>
      <w:proofErr w:type="spellEnd"/>
      <w:r>
        <w:t xml:space="preserve"> </w:t>
      </w:r>
      <w:proofErr w:type="spellStart"/>
      <w:r>
        <w:t>of</w:t>
      </w:r>
      <w:proofErr w:type="spellEnd"/>
      <w:r>
        <w:t xml:space="preserve"> H2020 </w:t>
      </w:r>
      <w:proofErr w:type="spellStart"/>
      <w:r>
        <w:t>were</w:t>
      </w:r>
      <w:proofErr w:type="spellEnd"/>
      <w:r>
        <w:t xml:space="preserve"> </w:t>
      </w:r>
      <w:proofErr w:type="spellStart"/>
      <w:r>
        <w:t>aware</w:t>
      </w:r>
      <w:proofErr w:type="spellEnd"/>
      <w:r>
        <w:t xml:space="preserve"> </w:t>
      </w:r>
      <w:proofErr w:type="spellStart"/>
      <w:r>
        <w:t>of</w:t>
      </w:r>
      <w:proofErr w:type="spellEnd"/>
      <w:r>
        <w:t xml:space="preserve"> </w:t>
      </w:r>
      <w:proofErr w:type="spellStart"/>
      <w:r>
        <w:t>the</w:t>
      </w:r>
      <w:proofErr w:type="spellEnd"/>
      <w:r>
        <w:t xml:space="preserve"> </w:t>
      </w:r>
      <w:proofErr w:type="spellStart"/>
      <w:r>
        <w:t>origin</w:t>
      </w:r>
      <w:proofErr w:type="spellEnd"/>
      <w:r>
        <w:t xml:space="preserve"> </w:t>
      </w:r>
      <w:proofErr w:type="spellStart"/>
      <w:r>
        <w:t>of</w:t>
      </w:r>
      <w:proofErr w:type="spellEnd"/>
      <w:r>
        <w:t xml:space="preserve"> </w:t>
      </w:r>
      <w:proofErr w:type="spellStart"/>
      <w:r>
        <w:t>the</w:t>
      </w:r>
      <w:proofErr w:type="spellEnd"/>
      <w:r>
        <w:t xml:space="preserve"> </w:t>
      </w:r>
      <w:proofErr w:type="spellStart"/>
      <w:r>
        <w:t>resources</w:t>
      </w:r>
      <w:proofErr w:type="spellEnd"/>
      <w:r>
        <w:t xml:space="preserve"> </w:t>
      </w:r>
      <w:proofErr w:type="spellStart"/>
      <w:r>
        <w:t>and</w:t>
      </w:r>
      <w:proofErr w:type="spellEnd"/>
      <w:r>
        <w:t xml:space="preserve"> </w:t>
      </w:r>
      <w:proofErr w:type="spellStart"/>
      <w:r>
        <w:t>programmes</w:t>
      </w:r>
      <w:proofErr w:type="spellEnd"/>
      <w:r>
        <w:t xml:space="preserve"> </w:t>
      </w:r>
      <w:r>
        <w:rPr>
          <w:b/>
        </w:rPr>
        <w:t>(</w:t>
      </w:r>
      <w:proofErr w:type="spellStart"/>
      <w:r>
        <w:rPr>
          <w:b/>
        </w:rPr>
        <w:t>question</w:t>
      </w:r>
      <w:proofErr w:type="spellEnd"/>
      <w:r>
        <w:rPr>
          <w:b/>
        </w:rPr>
        <w:t xml:space="preserve"> 25)</w:t>
      </w:r>
      <w:r>
        <w:t xml:space="preserve">, </w:t>
      </w:r>
      <w:proofErr w:type="spellStart"/>
      <w:r>
        <w:t>over</w:t>
      </w:r>
      <w:proofErr w:type="spellEnd"/>
      <w:r>
        <w:t xml:space="preserve"> </w:t>
      </w:r>
      <w:proofErr w:type="spellStart"/>
      <w:r>
        <w:t>two</w:t>
      </w:r>
      <w:proofErr w:type="spellEnd"/>
      <w:r>
        <w:t xml:space="preserve"> </w:t>
      </w:r>
      <w:proofErr w:type="spellStart"/>
      <w:r>
        <w:t>thirds</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indicated</w:t>
      </w:r>
      <w:proofErr w:type="spellEnd"/>
      <w:r>
        <w:t xml:space="preserve"> </w:t>
      </w:r>
      <w:proofErr w:type="spellStart"/>
      <w:r>
        <w:t>yes</w:t>
      </w:r>
      <w:proofErr w:type="spellEnd"/>
      <w:r>
        <w:t xml:space="preserve">, 13% </w:t>
      </w:r>
      <w:proofErr w:type="spellStart"/>
      <w:r>
        <w:t>said</w:t>
      </w:r>
      <w:proofErr w:type="spellEnd"/>
      <w:r>
        <w:t xml:space="preserve"> </w:t>
      </w:r>
      <w:proofErr w:type="spellStart"/>
      <w:r>
        <w:t>they</w:t>
      </w:r>
      <w:proofErr w:type="spellEnd"/>
      <w:r>
        <w:t xml:space="preserve"> </w:t>
      </w:r>
      <w:proofErr w:type="spellStart"/>
      <w:r>
        <w:t>were</w:t>
      </w:r>
      <w:proofErr w:type="spellEnd"/>
      <w:r>
        <w:t xml:space="preserve"> </w:t>
      </w:r>
      <w:proofErr w:type="spellStart"/>
      <w:r>
        <w:t>not</w:t>
      </w:r>
      <w:proofErr w:type="spellEnd"/>
      <w:r>
        <w:t xml:space="preserve"> </w:t>
      </w:r>
      <w:proofErr w:type="spellStart"/>
      <w:r>
        <w:t>aware</w:t>
      </w:r>
      <w:proofErr w:type="spellEnd"/>
      <w:r>
        <w:t xml:space="preserve"> </w:t>
      </w:r>
      <w:proofErr w:type="spellStart"/>
      <w:r>
        <w:t>and</w:t>
      </w:r>
      <w:proofErr w:type="spellEnd"/>
      <w:r>
        <w:t xml:space="preserve"> 21% </w:t>
      </w:r>
      <w:proofErr w:type="spellStart"/>
      <w:r>
        <w:t>were</w:t>
      </w:r>
      <w:proofErr w:type="spellEnd"/>
      <w:r>
        <w:t xml:space="preserve"> </w:t>
      </w:r>
      <w:proofErr w:type="spellStart"/>
      <w:r>
        <w:t>unsure</w:t>
      </w:r>
      <w:proofErr w:type="spellEnd"/>
      <w:r>
        <w:t>.</w:t>
      </w:r>
    </w:p>
    <w:p w:rsidRPr="00BB2EAF" w:rsidR="000E4CB2" w:rsidP="000E4CB2" w:rsidRDefault="000E4CB2" w14:paraId="5827319B" w14:textId="57486D06">
      <w:pPr>
        <w:jc w:val="center"/>
      </w:pPr>
      <w:r>
        <w:rPr>
          <w:noProof/>
        </w:rPr>
        <w:lastRenderedPageBreak/>
        <w:drawing>
          <wp:inline distT="0" distB="0" distL="0" distR="0" wp14:anchorId="471B2F35" wp14:editId="78EEEF8C">
            <wp:extent cx="5632450" cy="2165350"/>
            <wp:effectExtent l="0" t="0" r="6350" b="6350"/>
            <wp:docPr id="11" name="Chart 11">
              <a:extLst xmlns:a="http://schemas.openxmlformats.org/drawingml/2006/main">
                <a:ext uri="{FF2B5EF4-FFF2-40B4-BE49-F238E27FC236}">
                  <a16:creationId xmlns:a16="http://schemas.microsoft.com/office/drawing/2014/main" id="{4D734AF2-8C11-4309-9688-4AF713B991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rsidR="000B4AD2" w:rsidP="000E4CB2" w:rsidRDefault="000E4CB2" w14:paraId="6AF70110" w14:textId="77777777">
      <w:proofErr w:type="spellStart"/>
      <w:r>
        <w:t>In</w:t>
      </w:r>
      <w:proofErr w:type="spellEnd"/>
      <w:r>
        <w:t xml:space="preserve"> </w:t>
      </w:r>
      <w:proofErr w:type="spellStart"/>
      <w:r>
        <w:t>all</w:t>
      </w:r>
      <w:proofErr w:type="spellEnd"/>
      <w:r>
        <w:t xml:space="preserve"> </w:t>
      </w:r>
      <w:proofErr w:type="spellStart"/>
      <w:r>
        <w:t>countries</w:t>
      </w:r>
      <w:proofErr w:type="spellEnd"/>
      <w:r>
        <w:t xml:space="preserve">, </w:t>
      </w:r>
      <w:proofErr w:type="spellStart"/>
      <w:r>
        <w:t>more</w:t>
      </w:r>
      <w:proofErr w:type="spellEnd"/>
      <w:r>
        <w:t xml:space="preserve"> </w:t>
      </w:r>
      <w:proofErr w:type="spellStart"/>
      <w:r>
        <w:t>than</w:t>
      </w:r>
      <w:proofErr w:type="spellEnd"/>
      <w:r>
        <w:t xml:space="preserve"> </w:t>
      </w:r>
      <w:proofErr w:type="spellStart"/>
      <w:r>
        <w:t>half</w:t>
      </w:r>
      <w:proofErr w:type="spellEnd"/>
      <w:r>
        <w:t xml:space="preserve"> </w:t>
      </w:r>
      <w:proofErr w:type="spellStart"/>
      <w:r>
        <w:t>of</w:t>
      </w:r>
      <w:proofErr w:type="spellEnd"/>
      <w:r>
        <w:t xml:space="preserve"> </w:t>
      </w:r>
      <w:proofErr w:type="spellStart"/>
      <w:r>
        <w:t>respondents</w:t>
      </w:r>
      <w:proofErr w:type="spellEnd"/>
      <w:r>
        <w:t xml:space="preserve"> </w:t>
      </w:r>
      <w:proofErr w:type="spellStart"/>
      <w:r>
        <w:t>indicated</w:t>
      </w:r>
      <w:proofErr w:type="spellEnd"/>
      <w:r>
        <w:t xml:space="preserve"> </w:t>
      </w:r>
      <w:proofErr w:type="spellStart"/>
      <w:r>
        <w:t>that</w:t>
      </w:r>
      <w:proofErr w:type="spellEnd"/>
      <w:r>
        <w:t xml:space="preserve"> </w:t>
      </w:r>
      <w:proofErr w:type="spellStart"/>
      <w:r>
        <w:t>beneficiaries</w:t>
      </w:r>
      <w:proofErr w:type="spellEnd"/>
      <w:r>
        <w:t xml:space="preserve"> </w:t>
      </w:r>
      <w:proofErr w:type="spellStart"/>
      <w:r>
        <w:t>were</w:t>
      </w:r>
      <w:proofErr w:type="spellEnd"/>
      <w:r>
        <w:t xml:space="preserve"> </w:t>
      </w:r>
      <w:proofErr w:type="spellStart"/>
      <w:r>
        <w:t>aware</w:t>
      </w:r>
      <w:proofErr w:type="spellEnd"/>
      <w:r>
        <w:t xml:space="preserve"> </w:t>
      </w:r>
      <w:proofErr w:type="spellStart"/>
      <w:r>
        <w:t>of</w:t>
      </w:r>
      <w:proofErr w:type="spellEnd"/>
      <w:r>
        <w:t xml:space="preserve"> </w:t>
      </w:r>
      <w:proofErr w:type="spellStart"/>
      <w:r>
        <w:t>the</w:t>
      </w:r>
      <w:proofErr w:type="spellEnd"/>
      <w:r>
        <w:t xml:space="preserve"> </w:t>
      </w:r>
      <w:proofErr w:type="spellStart"/>
      <w:r>
        <w:t>origins</w:t>
      </w:r>
      <w:proofErr w:type="spellEnd"/>
      <w:r>
        <w:t xml:space="preserve"> </w:t>
      </w:r>
      <w:proofErr w:type="spellStart"/>
      <w:r>
        <w:t>of</w:t>
      </w:r>
      <w:proofErr w:type="spellEnd"/>
      <w:r>
        <w:t xml:space="preserve"> H2020 </w:t>
      </w:r>
      <w:proofErr w:type="spellStart"/>
      <w:r>
        <w:t>resources</w:t>
      </w:r>
      <w:proofErr w:type="spellEnd"/>
      <w:r>
        <w:t xml:space="preserve"> </w:t>
      </w:r>
      <w:proofErr w:type="spellStart"/>
      <w:r>
        <w:t>and</w:t>
      </w:r>
      <w:proofErr w:type="spellEnd"/>
      <w:r>
        <w:t xml:space="preserve"> </w:t>
      </w:r>
      <w:proofErr w:type="spellStart"/>
      <w:r>
        <w:t>programmes</w:t>
      </w:r>
      <w:proofErr w:type="spellEnd"/>
      <w:r>
        <w:t xml:space="preserve">. </w:t>
      </w:r>
      <w:proofErr w:type="spellStart"/>
      <w:r>
        <w:t>This</w:t>
      </w:r>
      <w:proofErr w:type="spellEnd"/>
      <w:r>
        <w:t xml:space="preserve"> </w:t>
      </w:r>
      <w:proofErr w:type="spellStart"/>
      <w:r>
        <w:t>level</w:t>
      </w:r>
      <w:proofErr w:type="spellEnd"/>
      <w:r>
        <w:t xml:space="preserve"> </w:t>
      </w:r>
      <w:proofErr w:type="spellStart"/>
      <w:r>
        <w:t>of</w:t>
      </w:r>
      <w:proofErr w:type="spellEnd"/>
      <w:r>
        <w:t xml:space="preserve"> </w:t>
      </w:r>
      <w:proofErr w:type="spellStart"/>
      <w:r>
        <w:t>awareness</w:t>
      </w:r>
      <w:proofErr w:type="spellEnd"/>
      <w:r>
        <w:t xml:space="preserve"> </w:t>
      </w:r>
      <w:proofErr w:type="spellStart"/>
      <w:r>
        <w:t>was</w:t>
      </w:r>
      <w:proofErr w:type="spellEnd"/>
      <w:r>
        <w:t xml:space="preserve"> </w:t>
      </w:r>
      <w:proofErr w:type="spellStart"/>
      <w:r>
        <w:t>highest</w:t>
      </w:r>
      <w:proofErr w:type="spellEnd"/>
      <w:r>
        <w:t xml:space="preserve"> </w:t>
      </w:r>
      <w:proofErr w:type="spellStart"/>
      <w:r>
        <w:t>in</w:t>
      </w:r>
      <w:proofErr w:type="spellEnd"/>
      <w:r>
        <w:t xml:space="preserve"> </w:t>
      </w:r>
      <w:proofErr w:type="spellStart"/>
      <w:r>
        <w:t>Latvia</w:t>
      </w:r>
      <w:proofErr w:type="spellEnd"/>
      <w:r>
        <w:t xml:space="preserve"> (83%) </w:t>
      </w:r>
      <w:proofErr w:type="spellStart"/>
      <w:r>
        <w:t>and</w:t>
      </w:r>
      <w:proofErr w:type="spellEnd"/>
      <w:r>
        <w:t xml:space="preserve"> </w:t>
      </w:r>
      <w:proofErr w:type="spellStart"/>
      <w:r>
        <w:t>Portugal</w:t>
      </w:r>
      <w:proofErr w:type="spellEnd"/>
      <w:r>
        <w:t xml:space="preserve"> (82%), </w:t>
      </w:r>
      <w:proofErr w:type="spellStart"/>
      <w:r>
        <w:t>with</w:t>
      </w:r>
      <w:proofErr w:type="spellEnd"/>
      <w:r>
        <w:t xml:space="preserve"> 56% </w:t>
      </w:r>
      <w:proofErr w:type="spellStart"/>
      <w:r>
        <w:t>of</w:t>
      </w:r>
      <w:proofErr w:type="spellEnd"/>
      <w:r>
        <w:t xml:space="preserve"> </w:t>
      </w:r>
      <w:proofErr w:type="spellStart"/>
      <w:r>
        <w:t>Dutch</w:t>
      </w:r>
      <w:proofErr w:type="spellEnd"/>
      <w:r>
        <w:t xml:space="preserve"> </w:t>
      </w:r>
      <w:proofErr w:type="spellStart"/>
      <w:r>
        <w:t>and</w:t>
      </w:r>
      <w:proofErr w:type="spellEnd"/>
      <w:r>
        <w:t xml:space="preserve"> 54% </w:t>
      </w:r>
      <w:proofErr w:type="spellStart"/>
      <w:r>
        <w:t>of</w:t>
      </w:r>
      <w:proofErr w:type="spellEnd"/>
      <w:r>
        <w:t xml:space="preserve"> </w:t>
      </w:r>
      <w:proofErr w:type="spellStart"/>
      <w:r>
        <w:t>Croatian</w:t>
      </w:r>
      <w:proofErr w:type="spellEnd"/>
      <w:r>
        <w:t xml:space="preserve"> </w:t>
      </w:r>
      <w:proofErr w:type="spellStart"/>
      <w:r>
        <w:t>respondents</w:t>
      </w:r>
      <w:proofErr w:type="spellEnd"/>
      <w:r>
        <w:t xml:space="preserve"> </w:t>
      </w:r>
      <w:proofErr w:type="spellStart"/>
      <w:r>
        <w:t>answering</w:t>
      </w:r>
      <w:proofErr w:type="spellEnd"/>
      <w:r>
        <w:t xml:space="preserve"> </w:t>
      </w:r>
      <w:proofErr w:type="spellStart"/>
      <w:r>
        <w:t>yes</w:t>
      </w:r>
      <w:proofErr w:type="spellEnd"/>
      <w:r>
        <w:t>.</w:t>
      </w:r>
    </w:p>
    <w:p w:rsidRPr="00BB2EAF" w:rsidR="000E4CB2" w:rsidP="000E4CB2" w:rsidRDefault="000E4CB2" w14:paraId="0A991821" w14:textId="4C72CB88"/>
    <w:p w:rsidRPr="00BB2EAF" w:rsidR="000E4CB2" w:rsidP="000E4CB2" w:rsidRDefault="000E4CB2" w14:paraId="2E3F6FBF" w14:textId="77777777">
      <w:proofErr w:type="spellStart"/>
      <w:r>
        <w:t>Over</w:t>
      </w:r>
      <w:proofErr w:type="spellEnd"/>
      <w:r>
        <w:t xml:space="preserve"> </w:t>
      </w:r>
      <w:proofErr w:type="spellStart"/>
      <w:r>
        <w:t>two</w:t>
      </w:r>
      <w:proofErr w:type="spellEnd"/>
      <w:r>
        <w:t xml:space="preserve"> </w:t>
      </w:r>
      <w:proofErr w:type="spellStart"/>
      <w:r>
        <w:t>thirds</w:t>
      </w:r>
      <w:proofErr w:type="spellEnd"/>
      <w:r>
        <w:t xml:space="preserve"> (64%) </w:t>
      </w:r>
      <w:proofErr w:type="spellStart"/>
      <w:r>
        <w:t>of</w:t>
      </w:r>
      <w:proofErr w:type="spellEnd"/>
      <w:r>
        <w:t xml:space="preserve"> </w:t>
      </w:r>
      <w:proofErr w:type="spellStart"/>
      <w:r>
        <w:t>respondents</w:t>
      </w:r>
      <w:proofErr w:type="spellEnd"/>
      <w:r>
        <w:t xml:space="preserve"> </w:t>
      </w:r>
      <w:proofErr w:type="spellStart"/>
      <w:r>
        <w:t>rated</w:t>
      </w:r>
      <w:proofErr w:type="spellEnd"/>
      <w:r>
        <w:t xml:space="preserve"> </w:t>
      </w:r>
      <w:proofErr w:type="spellStart"/>
      <w:r>
        <w:t>communication</w:t>
      </w:r>
      <w:proofErr w:type="spellEnd"/>
      <w:r>
        <w:t xml:space="preserve"> </w:t>
      </w:r>
      <w:proofErr w:type="spellStart"/>
      <w:r>
        <w:t>and</w:t>
      </w:r>
      <w:proofErr w:type="spellEnd"/>
      <w:r>
        <w:t xml:space="preserve"> </w:t>
      </w:r>
      <w:proofErr w:type="spellStart"/>
      <w:r>
        <w:t>information</w:t>
      </w:r>
      <w:proofErr w:type="spellEnd"/>
      <w:r>
        <w:t xml:space="preserve"> </w:t>
      </w:r>
      <w:proofErr w:type="spellStart"/>
      <w:r>
        <w:t>about</w:t>
      </w:r>
      <w:proofErr w:type="spellEnd"/>
      <w:r>
        <w:t xml:space="preserve"> H2020 </w:t>
      </w:r>
      <w:proofErr w:type="spellStart"/>
      <w:r>
        <w:t>as</w:t>
      </w:r>
      <w:proofErr w:type="spellEnd"/>
      <w:r>
        <w:t xml:space="preserve"> </w:t>
      </w:r>
      <w:proofErr w:type="spellStart"/>
      <w:r>
        <w:t>good</w:t>
      </w:r>
      <w:proofErr w:type="spellEnd"/>
      <w:r>
        <w:t xml:space="preserve"> </w:t>
      </w:r>
      <w:proofErr w:type="spellStart"/>
      <w:r>
        <w:t>or</w:t>
      </w:r>
      <w:proofErr w:type="spellEnd"/>
      <w:r>
        <w:t xml:space="preserve"> </w:t>
      </w:r>
      <w:proofErr w:type="spellStart"/>
      <w:r>
        <w:t>very</w:t>
      </w:r>
      <w:proofErr w:type="spellEnd"/>
      <w:r>
        <w:t xml:space="preserve"> </w:t>
      </w:r>
      <w:proofErr w:type="spellStart"/>
      <w:r>
        <w:t>good</w:t>
      </w:r>
      <w:proofErr w:type="spellEnd"/>
      <w:r>
        <w:t xml:space="preserve"> </w:t>
      </w:r>
      <w:r>
        <w:rPr>
          <w:b/>
        </w:rPr>
        <w:t>(</w:t>
      </w:r>
      <w:proofErr w:type="spellStart"/>
      <w:r>
        <w:rPr>
          <w:b/>
        </w:rPr>
        <w:t>question</w:t>
      </w:r>
      <w:proofErr w:type="spellEnd"/>
      <w:r>
        <w:rPr>
          <w:b/>
        </w:rPr>
        <w:t xml:space="preserve"> 27)</w:t>
      </w:r>
      <w:r>
        <w:t xml:space="preserve">. </w:t>
      </w:r>
      <w:proofErr w:type="spellStart"/>
      <w:r>
        <w:t>Looking</w:t>
      </w:r>
      <w:proofErr w:type="spellEnd"/>
      <w:r>
        <w:t xml:space="preserve"> </w:t>
      </w:r>
      <w:proofErr w:type="spellStart"/>
      <w:r>
        <w:t>at</w:t>
      </w:r>
      <w:proofErr w:type="spellEnd"/>
      <w:r>
        <w:t xml:space="preserve"> </w:t>
      </w:r>
      <w:proofErr w:type="spellStart"/>
      <w:r>
        <w:t>the</w:t>
      </w:r>
      <w:proofErr w:type="spellEnd"/>
      <w:r>
        <w:t xml:space="preserve"> </w:t>
      </w:r>
      <w:proofErr w:type="spellStart"/>
      <w:r>
        <w:t>results</w:t>
      </w:r>
      <w:proofErr w:type="spellEnd"/>
      <w:r>
        <w:t xml:space="preserve"> </w:t>
      </w:r>
      <w:proofErr w:type="spellStart"/>
      <w:r>
        <w:t>by</w:t>
      </w:r>
      <w:proofErr w:type="spellEnd"/>
      <w:r>
        <w:t xml:space="preserve"> </w:t>
      </w:r>
      <w:proofErr w:type="spellStart"/>
      <w:r>
        <w:t>country</w:t>
      </w:r>
      <w:proofErr w:type="spellEnd"/>
      <w:r>
        <w:t xml:space="preserve">, </w:t>
      </w:r>
      <w:proofErr w:type="spellStart"/>
      <w:r>
        <w:t>Latvian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the</w:t>
      </w:r>
      <w:proofErr w:type="spellEnd"/>
      <w:r>
        <w:t xml:space="preserve"> </w:t>
      </w:r>
      <w:proofErr w:type="spellStart"/>
      <w:r>
        <w:t>most</w:t>
      </w:r>
      <w:proofErr w:type="spellEnd"/>
      <w:r>
        <w:t xml:space="preserve"> </w:t>
      </w:r>
      <w:proofErr w:type="spellStart"/>
      <w:r>
        <w:t>positive</w:t>
      </w:r>
      <w:proofErr w:type="spellEnd"/>
      <w:r>
        <w:t xml:space="preserve"> </w:t>
      </w:r>
      <w:proofErr w:type="spellStart"/>
      <w:r>
        <w:t>about</w:t>
      </w:r>
      <w:proofErr w:type="spellEnd"/>
      <w:r>
        <w:t xml:space="preserve"> H2020 </w:t>
      </w:r>
      <w:proofErr w:type="spellStart"/>
      <w:r>
        <w:t>communication</w:t>
      </w:r>
      <w:proofErr w:type="spellEnd"/>
      <w:r>
        <w:t xml:space="preserve"> </w:t>
      </w:r>
      <w:proofErr w:type="spellStart"/>
      <w:r>
        <w:t>and</w:t>
      </w:r>
      <w:proofErr w:type="spellEnd"/>
      <w:r>
        <w:t xml:space="preserve"> </w:t>
      </w:r>
      <w:proofErr w:type="spellStart"/>
      <w:r>
        <w:t>information</w:t>
      </w:r>
      <w:proofErr w:type="spellEnd"/>
      <w:r>
        <w:t xml:space="preserve">, </w:t>
      </w:r>
      <w:proofErr w:type="spellStart"/>
      <w:r>
        <w:t>with</w:t>
      </w:r>
      <w:proofErr w:type="spellEnd"/>
      <w:r>
        <w:t xml:space="preserve"> 83% </w:t>
      </w:r>
      <w:proofErr w:type="spellStart"/>
      <w:r>
        <w:t>rating</w:t>
      </w:r>
      <w:proofErr w:type="spellEnd"/>
      <w:r>
        <w:t xml:space="preserve"> </w:t>
      </w:r>
      <w:proofErr w:type="spellStart"/>
      <w:r>
        <w:t>it</w:t>
      </w:r>
      <w:proofErr w:type="spellEnd"/>
      <w:r>
        <w:t xml:space="preserve"> </w:t>
      </w:r>
      <w:proofErr w:type="spellStart"/>
      <w:r>
        <w:t>as</w:t>
      </w:r>
      <w:proofErr w:type="spellEnd"/>
      <w:r>
        <w:t xml:space="preserve"> </w:t>
      </w:r>
      <w:proofErr w:type="spellStart"/>
      <w:r>
        <w:t>good</w:t>
      </w:r>
      <w:proofErr w:type="spellEnd"/>
      <w:r>
        <w:t xml:space="preserve"> </w:t>
      </w:r>
      <w:proofErr w:type="spellStart"/>
      <w:r>
        <w:t>or</w:t>
      </w:r>
      <w:proofErr w:type="spellEnd"/>
      <w:r>
        <w:t xml:space="preserve"> </w:t>
      </w:r>
      <w:proofErr w:type="spellStart"/>
      <w:r>
        <w:t>very</w:t>
      </w:r>
      <w:proofErr w:type="spellEnd"/>
      <w:r>
        <w:t xml:space="preserve"> </w:t>
      </w:r>
      <w:proofErr w:type="spellStart"/>
      <w:r>
        <w:t>good</w:t>
      </w:r>
      <w:proofErr w:type="spellEnd"/>
      <w:r>
        <w:t xml:space="preserve"> </w:t>
      </w:r>
      <w:proofErr w:type="spellStart"/>
      <w:r>
        <w:t>and</w:t>
      </w:r>
      <w:proofErr w:type="spellEnd"/>
      <w:r>
        <w:t xml:space="preserve"> </w:t>
      </w:r>
      <w:proofErr w:type="spellStart"/>
      <w:r>
        <w:t>no</w:t>
      </w:r>
      <w:proofErr w:type="spellEnd"/>
      <w:r>
        <w:t xml:space="preserve"> </w:t>
      </w:r>
      <w:proofErr w:type="spellStart"/>
      <w:r>
        <w:t>respondents</w:t>
      </w:r>
      <w:proofErr w:type="spellEnd"/>
      <w:r>
        <w:t xml:space="preserve"> </w:t>
      </w:r>
      <w:proofErr w:type="spellStart"/>
      <w:r>
        <w:t>indicating</w:t>
      </w:r>
      <w:proofErr w:type="spellEnd"/>
      <w: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poor</w:t>
      </w:r>
      <w:proofErr w:type="spellEnd"/>
      <w:r>
        <w:t xml:space="preserve">. </w:t>
      </w:r>
      <w:proofErr w:type="spellStart"/>
      <w:r>
        <w:t>This</w:t>
      </w:r>
      <w:proofErr w:type="spellEnd"/>
      <w:r>
        <w:t xml:space="preserve"> </w:t>
      </w:r>
      <w:proofErr w:type="spellStart"/>
      <w:r>
        <w:t>was</w:t>
      </w:r>
      <w:proofErr w:type="spellEnd"/>
      <w:r>
        <w:t xml:space="preserve"> </w:t>
      </w:r>
      <w:proofErr w:type="spellStart"/>
      <w:r>
        <w:t>followed</w:t>
      </w:r>
      <w:proofErr w:type="spellEnd"/>
      <w:r>
        <w:t xml:space="preserve"> </w:t>
      </w:r>
      <w:proofErr w:type="spellStart"/>
      <w:r>
        <w:t>by</w:t>
      </w:r>
      <w:proofErr w:type="spellEnd"/>
      <w:r>
        <w:t xml:space="preserve"> </w:t>
      </w:r>
      <w:proofErr w:type="spellStart"/>
      <w:r>
        <w:t>Portugal</w:t>
      </w:r>
      <w:proofErr w:type="spellEnd"/>
      <w:r>
        <w:t xml:space="preserve"> (73% </w:t>
      </w:r>
      <w:proofErr w:type="spellStart"/>
      <w:r>
        <w:t>good</w:t>
      </w:r>
      <w:proofErr w:type="spellEnd"/>
      <w:r>
        <w:t xml:space="preserve"> </w:t>
      </w:r>
      <w:proofErr w:type="spellStart"/>
      <w:r>
        <w:t>or</w:t>
      </w:r>
      <w:proofErr w:type="spellEnd"/>
      <w:r>
        <w:t xml:space="preserve"> </w:t>
      </w:r>
      <w:proofErr w:type="spellStart"/>
      <w:r>
        <w:t>very</w:t>
      </w:r>
      <w:proofErr w:type="spellEnd"/>
      <w:r>
        <w:t xml:space="preserve"> </w:t>
      </w:r>
      <w:proofErr w:type="spellStart"/>
      <w:r>
        <w:t>good</w:t>
      </w:r>
      <w:proofErr w:type="spellEnd"/>
      <w:r>
        <w:t xml:space="preserve">) </w:t>
      </w:r>
      <w:proofErr w:type="spellStart"/>
      <w:r>
        <w:t>and</w:t>
      </w:r>
      <w:proofErr w:type="spellEnd"/>
      <w:r>
        <w:t xml:space="preserve"> </w:t>
      </w:r>
      <w:proofErr w:type="spellStart"/>
      <w:r>
        <w:t>Croatia</w:t>
      </w:r>
      <w:proofErr w:type="spellEnd"/>
      <w:r>
        <w:t xml:space="preserve"> (62%). </w:t>
      </w:r>
      <w:proofErr w:type="spellStart"/>
      <w:r>
        <w:t>In</w:t>
      </w:r>
      <w:proofErr w:type="spellEnd"/>
      <w:r>
        <w:t xml:space="preserve"> </w:t>
      </w:r>
      <w:proofErr w:type="spellStart"/>
      <w:r>
        <w:t>the</w:t>
      </w:r>
      <w:proofErr w:type="spellEnd"/>
      <w:r>
        <w:t xml:space="preserve"> </w:t>
      </w:r>
      <w:proofErr w:type="spellStart"/>
      <w:r>
        <w:t>Netherlands</w:t>
      </w:r>
      <w:proofErr w:type="spellEnd"/>
      <w:r>
        <w:t xml:space="preserve">, 44% </w:t>
      </w:r>
      <w:proofErr w:type="spellStart"/>
      <w:r>
        <w:t>of</w:t>
      </w:r>
      <w:proofErr w:type="spellEnd"/>
      <w:r>
        <w:t xml:space="preserve"> </w:t>
      </w:r>
      <w:proofErr w:type="spellStart"/>
      <w:r>
        <w:t>respondents</w:t>
      </w:r>
      <w:proofErr w:type="spellEnd"/>
      <w:r>
        <w:t xml:space="preserve"> </w:t>
      </w:r>
      <w:proofErr w:type="spellStart"/>
      <w:r>
        <w:t>felt</w:t>
      </w:r>
      <w:proofErr w:type="spellEnd"/>
      <w:r>
        <w:t xml:space="preserve"> </w:t>
      </w:r>
      <w:proofErr w:type="spellStart"/>
      <w:r>
        <w:t>that</w:t>
      </w:r>
      <w:proofErr w:type="spellEnd"/>
      <w:r>
        <w:t xml:space="preserve"> </w:t>
      </w:r>
      <w:proofErr w:type="spellStart"/>
      <w:r>
        <w:t>communication</w:t>
      </w:r>
      <w:proofErr w:type="spellEnd"/>
      <w:r>
        <w:t xml:space="preserve"> </w:t>
      </w:r>
      <w:proofErr w:type="spellStart"/>
      <w:r>
        <w:t>and</w:t>
      </w:r>
      <w:proofErr w:type="spellEnd"/>
      <w:r>
        <w:t xml:space="preserve"> </w:t>
      </w:r>
      <w:proofErr w:type="spellStart"/>
      <w:r>
        <w:t>information</w:t>
      </w:r>
      <w:proofErr w:type="spellEnd"/>
      <w:r>
        <w:t xml:space="preserve"> </w:t>
      </w:r>
      <w:proofErr w:type="spellStart"/>
      <w:r>
        <w:t>were</w:t>
      </w:r>
      <w:proofErr w:type="spellEnd"/>
      <w:r>
        <w:t xml:space="preserve"> </w:t>
      </w:r>
      <w:proofErr w:type="spellStart"/>
      <w:r>
        <w:t>good</w:t>
      </w:r>
      <w:proofErr w:type="spellEnd"/>
      <w:r>
        <w:t xml:space="preserve"> </w:t>
      </w:r>
      <w:proofErr w:type="spellStart"/>
      <w:r>
        <w:t>or</w:t>
      </w:r>
      <w:proofErr w:type="spellEnd"/>
      <w:r>
        <w:t xml:space="preserve"> </w:t>
      </w:r>
      <w:proofErr w:type="spellStart"/>
      <w:r>
        <w:t>very</w:t>
      </w:r>
      <w:proofErr w:type="spellEnd"/>
      <w:r>
        <w:t xml:space="preserve"> </w:t>
      </w:r>
      <w:proofErr w:type="spellStart"/>
      <w:r>
        <w:t>good</w:t>
      </w:r>
      <w:proofErr w:type="spellEnd"/>
      <w:r>
        <w:t>.</w:t>
      </w:r>
    </w:p>
    <w:p w:rsidRPr="00BB2EAF" w:rsidR="000E4CB2" w:rsidP="000E4CB2" w:rsidRDefault="000E4CB2" w14:paraId="52AED059" w14:textId="77777777"/>
    <w:p w:rsidRPr="00BB2EAF" w:rsidR="000E4CB2" w:rsidP="000E4CB2" w:rsidRDefault="000E4CB2" w14:paraId="177BB7A2" w14:textId="77777777">
      <w:r>
        <w:rPr>
          <w:noProof/>
        </w:rPr>
        <w:drawing>
          <wp:inline distT="0" distB="0" distL="0" distR="0" wp14:anchorId="0168D243" wp14:editId="2D570652">
            <wp:extent cx="5651500" cy="2032000"/>
            <wp:effectExtent l="0" t="0" r="6350" b="6350"/>
            <wp:docPr id="7" name="Chart 7">
              <a:extLst xmlns:a="http://schemas.openxmlformats.org/drawingml/2006/main">
                <a:ext uri="{FF2B5EF4-FFF2-40B4-BE49-F238E27FC236}">
                  <a16:creationId xmlns:a16="http://schemas.microsoft.com/office/drawing/2014/main" id="{032E8D10-1500-4112-8C50-B3AD271711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rsidRPr="00BB2EAF" w:rsidR="000E4CB2" w:rsidP="000E4CB2" w:rsidRDefault="000E4CB2" w14:paraId="00407867" w14:textId="77777777">
      <w:pPr>
        <w:jc w:val="center"/>
      </w:pPr>
      <w:r>
        <w:rPr>
          <w:noProof/>
        </w:rPr>
        <w:lastRenderedPageBreak/>
        <w:drawing>
          <wp:inline distT="0" distB="0" distL="0" distR="0" wp14:anchorId="7E9A312F" wp14:editId="7C5DC2A8">
            <wp:extent cx="5634990" cy="2512060"/>
            <wp:effectExtent l="0" t="0" r="3810" b="2540"/>
            <wp:docPr id="13" name="Chart 13">
              <a:extLst xmlns:a="http://schemas.openxmlformats.org/drawingml/2006/main">
                <a:ext uri="{FF2B5EF4-FFF2-40B4-BE49-F238E27FC236}">
                  <a16:creationId xmlns:a16="http://schemas.microsoft.com/office/drawing/2014/main" id="{2CE69934-E9E5-4501-AB68-A55BD572DA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rsidRPr="00BB2EAF" w:rsidR="000E4CB2" w:rsidP="000E4CB2" w:rsidRDefault="000E4CB2" w14:paraId="4457C3E3" w14:textId="77777777">
      <w:pPr>
        <w:jc w:val="left"/>
      </w:pPr>
    </w:p>
    <w:p w:rsidR="000B4AD2" w:rsidP="000E4CB2" w:rsidRDefault="000E4CB2" w14:paraId="4B882F77" w14:textId="77777777">
      <w:proofErr w:type="spellStart"/>
      <w:r>
        <w:t>Almost</w:t>
      </w:r>
      <w:proofErr w:type="spellEnd"/>
      <w:r>
        <w:t xml:space="preserve"> </w:t>
      </w:r>
      <w:proofErr w:type="spellStart"/>
      <w:r>
        <w:t>half</w:t>
      </w:r>
      <w:proofErr w:type="spellEnd"/>
      <w:r>
        <w:t xml:space="preserve"> (46%) </w:t>
      </w:r>
      <w:proofErr w:type="spellStart"/>
      <w:r>
        <w:t>of</w:t>
      </w:r>
      <w:proofErr w:type="spellEnd"/>
      <w:r>
        <w:t xml:space="preserve"> </w:t>
      </w:r>
      <w:proofErr w:type="spellStart"/>
      <w:r>
        <w:t>respondents</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communication</w:t>
      </w:r>
      <w:proofErr w:type="spellEnd"/>
      <w:r>
        <w:t xml:space="preserve"> </w:t>
      </w:r>
      <w:proofErr w:type="spellStart"/>
      <w:r>
        <w:t>towards</w:t>
      </w:r>
      <w:proofErr w:type="spellEnd"/>
      <w:r>
        <w:t xml:space="preserve"> H2020 </w:t>
      </w:r>
      <w:proofErr w:type="spellStart"/>
      <w:r>
        <w:t>beneficiaries</w:t>
      </w:r>
      <w:proofErr w:type="spellEnd"/>
      <w:r>
        <w:t xml:space="preserve"> </w:t>
      </w:r>
      <w:proofErr w:type="spellStart"/>
      <w:r>
        <w:t>could</w:t>
      </w:r>
      <w:proofErr w:type="spellEnd"/>
      <w:r>
        <w:t xml:space="preserve"> </w:t>
      </w:r>
      <w:proofErr w:type="spellStart"/>
      <w:r>
        <w:t>be</w:t>
      </w:r>
      <w:proofErr w:type="spellEnd"/>
      <w:r>
        <w:t xml:space="preserve"> </w:t>
      </w:r>
      <w:proofErr w:type="spellStart"/>
      <w:r>
        <w:t>improved</w:t>
      </w:r>
      <w:proofErr w:type="spellEnd"/>
      <w:r>
        <w:t xml:space="preserve"> </w:t>
      </w:r>
      <w:r>
        <w:rPr>
          <w:b/>
        </w:rPr>
        <w:t>(</w:t>
      </w:r>
      <w:proofErr w:type="spellStart"/>
      <w:r>
        <w:rPr>
          <w:b/>
        </w:rPr>
        <w:t>question</w:t>
      </w:r>
      <w:proofErr w:type="spellEnd"/>
      <w:r>
        <w:rPr>
          <w:b/>
        </w:rPr>
        <w:t xml:space="preserve"> 26)</w:t>
      </w:r>
      <w:r>
        <w:t xml:space="preserve">. A </w:t>
      </w:r>
      <w:proofErr w:type="spellStart"/>
      <w:r>
        <w:t>third</w:t>
      </w:r>
      <w:proofErr w:type="spellEnd"/>
      <w:r>
        <w:t xml:space="preserve"> (33%) </w:t>
      </w:r>
      <w:proofErr w:type="spellStart"/>
      <w:r>
        <w:t>responded</w:t>
      </w:r>
      <w:proofErr w:type="spellEnd"/>
      <w:r>
        <w:t xml:space="preserve"> </w:t>
      </w:r>
      <w:proofErr w:type="spellStart"/>
      <w:r>
        <w:t>that</w:t>
      </w:r>
      <w:proofErr w:type="spellEnd"/>
      <w:r>
        <w:t xml:space="preserve"> </w:t>
      </w:r>
      <w:proofErr w:type="spellStart"/>
      <w:r>
        <w:t>communication</w:t>
      </w:r>
      <w:proofErr w:type="spellEnd"/>
      <w:r>
        <w:t xml:space="preserve"> </w:t>
      </w:r>
      <w:proofErr w:type="spellStart"/>
      <w:r>
        <w:t>and</w:t>
      </w:r>
      <w:proofErr w:type="spellEnd"/>
      <w:r>
        <w:t xml:space="preserve"> </w:t>
      </w:r>
      <w:proofErr w:type="spellStart"/>
      <w:r>
        <w:t>information</w:t>
      </w:r>
      <w:proofErr w:type="spellEnd"/>
      <w:r>
        <w:t xml:space="preserve"> </w:t>
      </w:r>
      <w:proofErr w:type="spellStart"/>
      <w:r>
        <w:t>systems</w:t>
      </w:r>
      <w:proofErr w:type="spellEnd"/>
      <w:r>
        <w:t xml:space="preserve"> </w:t>
      </w:r>
      <w:proofErr w:type="spellStart"/>
      <w:r>
        <w:t>did</w:t>
      </w:r>
      <w:proofErr w:type="spellEnd"/>
      <w:r>
        <w:t xml:space="preserve"> </w:t>
      </w:r>
      <w:proofErr w:type="spellStart"/>
      <w:r>
        <w:t>not</w:t>
      </w:r>
      <w:proofErr w:type="spellEnd"/>
      <w:r>
        <w:t xml:space="preserve"> </w:t>
      </w:r>
      <w:proofErr w:type="spellStart"/>
      <w:r>
        <w:t>need</w:t>
      </w:r>
      <w:proofErr w:type="spellEnd"/>
      <w:r>
        <w:t xml:space="preserve"> </w:t>
      </w:r>
      <w:proofErr w:type="spellStart"/>
      <w:r>
        <w:t>modifying</w:t>
      </w:r>
      <w:proofErr w:type="spellEnd"/>
      <w:r>
        <w:t>.</w:t>
      </w:r>
    </w:p>
    <w:p w:rsidRPr="00BB2EAF" w:rsidR="000E4CB2" w:rsidP="000E4CB2" w:rsidRDefault="000E4CB2" w14:paraId="5E8E0CF0" w14:textId="20F0A8CB">
      <w:pPr>
        <w:jc w:val="left"/>
      </w:pPr>
    </w:p>
    <w:p w:rsidRPr="00BB2EAF" w:rsidR="000E4CB2" w:rsidP="000E4CB2" w:rsidRDefault="000E4CB2" w14:paraId="0A9349A7" w14:textId="77777777">
      <w:pPr>
        <w:jc w:val="center"/>
      </w:pPr>
      <w:r>
        <w:rPr>
          <w:noProof/>
        </w:rPr>
        <w:drawing>
          <wp:inline distT="0" distB="0" distL="0" distR="0" wp14:anchorId="3401A2E4" wp14:editId="3DD2C20C">
            <wp:extent cx="5661660" cy="2130425"/>
            <wp:effectExtent l="0" t="0" r="0" b="3175"/>
            <wp:docPr id="12" name="Chart 12">
              <a:extLst xmlns:a="http://schemas.openxmlformats.org/drawingml/2006/main">
                <a:ext uri="{FF2B5EF4-FFF2-40B4-BE49-F238E27FC236}">
                  <a16:creationId xmlns:a16="http://schemas.microsoft.com/office/drawing/2014/main" id="{8F3E8C7F-306D-4211-9BF3-A7D90415A9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rsidRPr="00BB2EAF" w:rsidR="000E4CB2" w:rsidP="000E4CB2" w:rsidRDefault="000E4CB2" w14:paraId="13EC149B" w14:textId="77777777">
      <w:pPr>
        <w:jc w:val="left"/>
      </w:pPr>
    </w:p>
    <w:p w:rsidR="000B4AD2" w:rsidP="000E4CB2" w:rsidRDefault="000E4CB2" w14:paraId="6B78ED99" w14:textId="77777777">
      <w:proofErr w:type="spellStart"/>
      <w:r>
        <w:t>When</w:t>
      </w:r>
      <w:proofErr w:type="spellEnd"/>
      <w:r>
        <w:t xml:space="preserve"> </w:t>
      </w:r>
      <w:proofErr w:type="spellStart"/>
      <w:r>
        <w:t>asked</w:t>
      </w:r>
      <w:proofErr w:type="spellEnd"/>
      <w:r>
        <w:t xml:space="preserve"> </w:t>
      </w:r>
      <w:proofErr w:type="spellStart"/>
      <w:r>
        <w:t>how</w:t>
      </w:r>
      <w:proofErr w:type="spellEnd"/>
      <w:r>
        <w:t xml:space="preserve"> </w:t>
      </w:r>
      <w:proofErr w:type="spellStart"/>
      <w:r>
        <w:t>to</w:t>
      </w:r>
      <w:proofErr w:type="spellEnd"/>
      <w:r>
        <w:t xml:space="preserve"> </w:t>
      </w:r>
      <w:proofErr w:type="spellStart"/>
      <w:r>
        <w:t>improve</w:t>
      </w:r>
      <w:proofErr w:type="spellEnd"/>
      <w:r>
        <w:t xml:space="preserve"> </w:t>
      </w:r>
      <w:proofErr w:type="spellStart"/>
      <w:r>
        <w:t>the</w:t>
      </w:r>
      <w:proofErr w:type="spellEnd"/>
      <w:r>
        <w:t xml:space="preserve"> </w:t>
      </w:r>
      <w:proofErr w:type="spellStart"/>
      <w:r>
        <w:t>involvement</w:t>
      </w:r>
      <w:proofErr w:type="spellEnd"/>
      <w:r>
        <w:t xml:space="preserve"> </w:t>
      </w:r>
      <w:proofErr w:type="spellStart"/>
      <w:r>
        <w:t>of</w:t>
      </w:r>
      <w:proofErr w:type="spellEnd"/>
      <w:r>
        <w:t xml:space="preserve"> </w:t>
      </w:r>
      <w:proofErr w:type="spellStart"/>
      <w:r>
        <w:t>beneficiaries</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and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in</w:t>
      </w:r>
      <w:proofErr w:type="spellEnd"/>
      <w:r>
        <w:t xml:space="preserve"> </w:t>
      </w:r>
      <w:proofErr w:type="spellStart"/>
      <w:r>
        <w:t>future</w:t>
      </w:r>
      <w:proofErr w:type="spellEnd"/>
      <w:r>
        <w:t xml:space="preserve"> </w:t>
      </w:r>
      <w:proofErr w:type="spellStart"/>
      <w:r>
        <w:t>actions</w:t>
      </w:r>
      <w:proofErr w:type="spellEnd"/>
      <w:r>
        <w:t xml:space="preserve"> </w:t>
      </w:r>
      <w:proofErr w:type="spellStart"/>
      <w:r>
        <w:t>of</w:t>
      </w:r>
      <w:proofErr w:type="spellEnd"/>
      <w:r>
        <w:t xml:space="preserve"> </w:t>
      </w:r>
      <w:proofErr w:type="spellStart"/>
      <w:r>
        <w:t>the</w:t>
      </w:r>
      <w:proofErr w:type="spellEnd"/>
      <w:r>
        <w:t xml:space="preserve"> </w:t>
      </w:r>
      <w:proofErr w:type="spellStart"/>
      <w:r>
        <w:t>Horizon</w:t>
      </w:r>
      <w:proofErr w:type="spellEnd"/>
      <w:r>
        <w:t xml:space="preserve"> </w:t>
      </w:r>
      <w:proofErr w:type="spellStart"/>
      <w:r>
        <w:t>Europe</w:t>
      </w:r>
      <w:proofErr w:type="spellEnd"/>
      <w:r>
        <w:t xml:space="preserve"> </w:t>
      </w:r>
      <w:proofErr w:type="spellStart"/>
      <w:r>
        <w:t>programme</w:t>
      </w:r>
      <w:proofErr w:type="spellEnd"/>
      <w:r>
        <w:t xml:space="preserve">, </w:t>
      </w:r>
      <w:proofErr w:type="spellStart"/>
      <w:r>
        <w:t>introducing</w:t>
      </w:r>
      <w:proofErr w:type="spellEnd"/>
      <w:r>
        <w:t xml:space="preserve"> </w:t>
      </w:r>
      <w:proofErr w:type="spellStart"/>
      <w:r>
        <w:t>targeted</w:t>
      </w:r>
      <w:proofErr w:type="spellEnd"/>
      <w:r>
        <w:t xml:space="preserve"> </w:t>
      </w:r>
      <w:proofErr w:type="spellStart"/>
      <w:r>
        <w:t>communications</w:t>
      </w:r>
      <w:proofErr w:type="spellEnd"/>
      <w:r>
        <w:t xml:space="preserve"> </w:t>
      </w:r>
      <w:proofErr w:type="spellStart"/>
      <w:r>
        <w:t>for</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beneficiaries</w:t>
      </w:r>
      <w:proofErr w:type="spellEnd"/>
      <w:r>
        <w:t xml:space="preserve"> </w:t>
      </w:r>
      <w:proofErr w:type="spellStart"/>
      <w:r>
        <w:t>was</w:t>
      </w:r>
      <w:proofErr w:type="spellEnd"/>
      <w:r>
        <w:t xml:space="preserve"> </w:t>
      </w:r>
      <w:proofErr w:type="spellStart"/>
      <w:r>
        <w:t>strongly</w:t>
      </w:r>
      <w:proofErr w:type="spellEnd"/>
      <w:r>
        <w:t xml:space="preserve"> </w:t>
      </w:r>
      <w:proofErr w:type="spellStart"/>
      <w:r>
        <w:t>encouraged</w:t>
      </w:r>
      <w:proofErr w:type="spellEnd"/>
      <w:r>
        <w:t xml:space="preserve">. </w:t>
      </w:r>
      <w:proofErr w:type="spellStart"/>
      <w:r>
        <w:t>NCPs</w:t>
      </w:r>
      <w:proofErr w:type="spellEnd"/>
      <w:r>
        <w:t xml:space="preserve"> </w:t>
      </w:r>
      <w:proofErr w:type="spellStart"/>
      <w:r>
        <w:t>were</w:t>
      </w:r>
      <w:proofErr w:type="spellEnd"/>
      <w:r>
        <w:t xml:space="preserve"> </w:t>
      </w:r>
      <w:proofErr w:type="spellStart"/>
      <w:r>
        <w:t>identified</w:t>
      </w:r>
      <w:proofErr w:type="spellEnd"/>
      <w:r>
        <w:t xml:space="preserve"> </w:t>
      </w:r>
      <w:proofErr w:type="spellStart"/>
      <w:r>
        <w:t>as</w:t>
      </w:r>
      <w:proofErr w:type="spellEnd"/>
      <w:r>
        <w:t xml:space="preserve"> </w:t>
      </w:r>
      <w:proofErr w:type="spellStart"/>
      <w:r>
        <w:t>the</w:t>
      </w:r>
      <w:proofErr w:type="spellEnd"/>
      <w:r>
        <w:t xml:space="preserve"> </w:t>
      </w:r>
      <w:proofErr w:type="spellStart"/>
      <w:r>
        <w:t>best</w:t>
      </w:r>
      <w:proofErr w:type="spellEnd"/>
      <w:r>
        <w:t xml:space="preserve"> </w:t>
      </w:r>
      <w:proofErr w:type="spellStart"/>
      <w:r>
        <w:t>placed</w:t>
      </w:r>
      <w:proofErr w:type="spellEnd"/>
      <w:r>
        <w:t xml:space="preserve"> </w:t>
      </w:r>
      <w:proofErr w:type="spellStart"/>
      <w:r>
        <w:t>people</w:t>
      </w:r>
      <w:proofErr w:type="spellEnd"/>
      <w:r>
        <w:t xml:space="preserve"> </w:t>
      </w:r>
      <w:proofErr w:type="spellStart"/>
      <w:r>
        <w:t>to</w:t>
      </w:r>
      <w:proofErr w:type="spellEnd"/>
      <w:r>
        <w:t xml:space="preserve"> </w:t>
      </w:r>
      <w:proofErr w:type="spellStart"/>
      <w:r>
        <w:t>reach</w:t>
      </w:r>
      <w:proofErr w:type="spellEnd"/>
      <w:r>
        <w:t xml:space="preserve"> </w:t>
      </w:r>
      <w:proofErr w:type="spellStart"/>
      <w:r>
        <w:t>out</w:t>
      </w:r>
      <w:proofErr w:type="spellEnd"/>
      <w:r>
        <w:t xml:space="preserve"> </w:t>
      </w:r>
      <w:proofErr w:type="spellStart"/>
      <w:r>
        <w:t>to</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w:t>
      </w:r>
      <w:proofErr w:type="spellEnd"/>
      <w:r>
        <w:t xml:space="preserve"> </w:t>
      </w:r>
      <w:proofErr w:type="spellStart"/>
      <w:r>
        <w:t>their</w:t>
      </w:r>
      <w:proofErr w:type="spellEnd"/>
      <w:r>
        <w:t xml:space="preserve"> </w:t>
      </w:r>
      <w:proofErr w:type="spellStart"/>
      <w:r>
        <w:t>countries</w:t>
      </w:r>
      <w:proofErr w:type="spellEnd"/>
      <w:r>
        <w:t xml:space="preserve"> </w:t>
      </w:r>
      <w:proofErr w:type="spellStart"/>
      <w:r>
        <w:t>and</w:t>
      </w:r>
      <w:proofErr w:type="spellEnd"/>
      <w:r>
        <w:t xml:space="preserve"> </w:t>
      </w:r>
      <w:proofErr w:type="spellStart"/>
      <w:r>
        <w:t>make</w:t>
      </w:r>
      <w:proofErr w:type="spellEnd"/>
      <w:r>
        <w:t xml:space="preserve"> </w:t>
      </w:r>
      <w:proofErr w:type="spellStart"/>
      <w:r>
        <w:t>them</w:t>
      </w:r>
      <w:proofErr w:type="spellEnd"/>
      <w:r>
        <w:t xml:space="preserve"> </w:t>
      </w:r>
      <w:proofErr w:type="spellStart"/>
      <w:r>
        <w:t>aware</w:t>
      </w:r>
      <w:proofErr w:type="spellEnd"/>
      <w:r>
        <w:t xml:space="preserve"> </w:t>
      </w:r>
      <w:proofErr w:type="spellStart"/>
      <w:r>
        <w:t>of</w:t>
      </w:r>
      <w:proofErr w:type="spellEnd"/>
      <w:r>
        <w:t xml:space="preserve"> H2020 </w:t>
      </w:r>
      <w:proofErr w:type="spellStart"/>
      <w:r>
        <w:t>opportunities</w:t>
      </w:r>
      <w:proofErr w:type="spellEnd"/>
      <w:r>
        <w:t xml:space="preserve">. Holding </w:t>
      </w:r>
      <w:proofErr w:type="spellStart"/>
      <w:r>
        <w:t>promotional</w:t>
      </w:r>
      <w:proofErr w:type="spellEnd"/>
      <w:r>
        <w:t xml:space="preserve"> </w:t>
      </w:r>
      <w:proofErr w:type="spellStart"/>
      <w:r>
        <w:t>events</w:t>
      </w:r>
      <w:proofErr w:type="spellEnd"/>
      <w:r>
        <w:t xml:space="preserve"> </w:t>
      </w:r>
      <w:proofErr w:type="spellStart"/>
      <w:r>
        <w:t>for</w:t>
      </w:r>
      <w:proofErr w:type="spellEnd"/>
      <w:r>
        <w:t xml:space="preserve"> </w:t>
      </w:r>
      <w:proofErr w:type="spellStart"/>
      <w:r>
        <w:t>beneficiaries</w:t>
      </w:r>
      <w:proofErr w:type="spellEnd"/>
      <w:r>
        <w:t xml:space="preserve"> </w:t>
      </w:r>
      <w:proofErr w:type="spellStart"/>
      <w:r>
        <w:t>and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where</w:t>
      </w:r>
      <w:proofErr w:type="spellEnd"/>
      <w:r>
        <w:t xml:space="preserve"> </w:t>
      </w:r>
      <w:proofErr w:type="spellStart"/>
      <w:r>
        <w:t>information</w:t>
      </w:r>
      <w:proofErr w:type="spellEnd"/>
      <w:r>
        <w:t xml:space="preserve"> </w:t>
      </w:r>
      <w:proofErr w:type="spellStart"/>
      <w:r>
        <w:t>and</w:t>
      </w:r>
      <w:proofErr w:type="spellEnd"/>
      <w:r>
        <w:t xml:space="preserve"> </w:t>
      </w:r>
      <w:proofErr w:type="spellStart"/>
      <w:r>
        <w:t>opportunities</w:t>
      </w:r>
      <w:proofErr w:type="spellEnd"/>
      <w:r>
        <w:t xml:space="preserve"> </w:t>
      </w:r>
      <w:proofErr w:type="spellStart"/>
      <w:r>
        <w:t>to</w:t>
      </w:r>
      <w:proofErr w:type="spellEnd"/>
      <w:r>
        <w:t xml:space="preserve"> </w:t>
      </w:r>
      <w:proofErr w:type="spellStart"/>
      <w:r>
        <w:t>network</w:t>
      </w:r>
      <w:proofErr w:type="spellEnd"/>
      <w:r>
        <w:t xml:space="preserve"> </w:t>
      </w:r>
      <w:proofErr w:type="spellStart"/>
      <w:r>
        <w:t>would</w:t>
      </w:r>
      <w:proofErr w:type="spellEnd"/>
      <w:r>
        <w:t xml:space="preserve"> </w:t>
      </w:r>
      <w:proofErr w:type="spellStart"/>
      <w:r>
        <w:t>be</w:t>
      </w:r>
      <w:proofErr w:type="spellEnd"/>
      <w:r>
        <w:t xml:space="preserve"> </w:t>
      </w:r>
      <w:proofErr w:type="spellStart"/>
      <w:r>
        <w:t>available</w:t>
      </w:r>
      <w:proofErr w:type="spellEnd"/>
      <w:r>
        <w:t xml:space="preserve"> </w:t>
      </w:r>
      <w:proofErr w:type="spellStart"/>
      <w:r>
        <w:t>could</w:t>
      </w:r>
      <w:proofErr w:type="spellEnd"/>
      <w:r>
        <w:t xml:space="preserve"> </w:t>
      </w:r>
      <w:proofErr w:type="spellStart"/>
      <w:r>
        <w:t>increase</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the</w:t>
      </w:r>
      <w:proofErr w:type="spellEnd"/>
      <w:r>
        <w:t xml:space="preserve"> </w:t>
      </w:r>
      <w:proofErr w:type="spellStart"/>
      <w:r>
        <w:t>formation</w:t>
      </w:r>
      <w:proofErr w:type="spellEnd"/>
      <w:r>
        <w:t xml:space="preserve"> </w:t>
      </w:r>
      <w:proofErr w:type="spellStart"/>
      <w:r>
        <w:t>of</w:t>
      </w:r>
      <w:proofErr w:type="spellEnd"/>
      <w:r>
        <w:t xml:space="preserve"> </w:t>
      </w:r>
      <w:proofErr w:type="spellStart"/>
      <w:r>
        <w:t>new</w:t>
      </w:r>
      <w:proofErr w:type="spellEnd"/>
      <w:r>
        <w:t xml:space="preserve"> </w:t>
      </w:r>
      <w:proofErr w:type="spellStart"/>
      <w:r>
        <w:t>consortia</w:t>
      </w:r>
      <w:proofErr w:type="spellEnd"/>
      <w:r>
        <w:t>.</w:t>
      </w:r>
    </w:p>
    <w:p w:rsidRPr="00BB2EAF" w:rsidR="000E4CB2" w:rsidP="000E4CB2" w:rsidRDefault="000E4CB2" w14:paraId="29FB415F" w14:textId="4291B927"/>
    <w:p w:rsidR="000B4AD2" w:rsidP="000E4CB2" w:rsidRDefault="000E4CB2" w14:paraId="4700CDF9" w14:textId="77777777">
      <w:proofErr w:type="spellStart"/>
      <w:r>
        <w:t>The</w:t>
      </w:r>
      <w:proofErr w:type="spellEnd"/>
      <w:r>
        <w:t xml:space="preserve"> </w:t>
      </w:r>
      <w:proofErr w:type="spellStart"/>
      <w:r>
        <w:t>participation</w:t>
      </w:r>
      <w:proofErr w:type="spellEnd"/>
      <w:r>
        <w:t xml:space="preserve"> </w:t>
      </w:r>
      <w:proofErr w:type="spellStart"/>
      <w:r>
        <w:t>and</w:t>
      </w:r>
      <w:proofErr w:type="spellEnd"/>
      <w:r>
        <w:t xml:space="preserve"> </w:t>
      </w:r>
      <w:proofErr w:type="spellStart"/>
      <w:r>
        <w:t>selection</w:t>
      </w:r>
      <w:proofErr w:type="spellEnd"/>
      <w:r>
        <w:t xml:space="preserve"> </w:t>
      </w:r>
      <w:proofErr w:type="spellStart"/>
      <w:r>
        <w:t>criteria</w:t>
      </w:r>
      <w:proofErr w:type="spellEnd"/>
      <w:r>
        <w:t xml:space="preserve"> </w:t>
      </w:r>
      <w:proofErr w:type="spellStart"/>
      <w:r>
        <w:t>could</w:t>
      </w:r>
      <w:proofErr w:type="spellEnd"/>
      <w:r>
        <w:t xml:space="preserve"> </w:t>
      </w:r>
      <w:proofErr w:type="spellStart"/>
      <w:r>
        <w:t>also</w:t>
      </w:r>
      <w:proofErr w:type="spellEnd"/>
      <w:r>
        <w:t xml:space="preserve"> </w:t>
      </w:r>
      <w:proofErr w:type="spellStart"/>
      <w:r>
        <w:t>be</w:t>
      </w:r>
      <w:proofErr w:type="spellEnd"/>
      <w:r>
        <w:t xml:space="preserve"> </w:t>
      </w:r>
      <w:proofErr w:type="spellStart"/>
      <w:r>
        <w:t>widened</w:t>
      </w:r>
      <w:proofErr w:type="spellEnd"/>
      <w:r>
        <w:t xml:space="preserve">. </w:t>
      </w:r>
      <w:proofErr w:type="spellStart"/>
      <w:r>
        <w:t>Smaller</w:t>
      </w:r>
      <w:proofErr w:type="spellEnd"/>
      <w:r>
        <w:t xml:space="preserve"> </w:t>
      </w:r>
      <w:proofErr w:type="spellStart"/>
      <w:r>
        <w:t>calls</w:t>
      </w:r>
      <w:proofErr w:type="spellEnd"/>
      <w:r>
        <w:t xml:space="preserve"> </w:t>
      </w:r>
      <w:proofErr w:type="spellStart"/>
      <w:r>
        <w:t>or</w:t>
      </w:r>
      <w:proofErr w:type="spellEnd"/>
      <w:r>
        <w:t xml:space="preserve"> </w:t>
      </w:r>
      <w:proofErr w:type="spellStart"/>
      <w:r>
        <w:t>calls</w:t>
      </w:r>
      <w:proofErr w:type="spellEnd"/>
      <w:r>
        <w:t xml:space="preserve"> </w:t>
      </w:r>
      <w:proofErr w:type="spellStart"/>
      <w:r>
        <w:t>targeted</w:t>
      </w:r>
      <w:proofErr w:type="spellEnd"/>
      <w:r>
        <w:t xml:space="preserve"> </w:t>
      </w:r>
      <w:proofErr w:type="spellStart"/>
      <w:r>
        <w:t>at</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stakeholders</w:t>
      </w:r>
      <w:proofErr w:type="spellEnd"/>
      <w:r>
        <w:t xml:space="preserve"> </w:t>
      </w:r>
      <w:proofErr w:type="spellStart"/>
      <w:r>
        <w:t>as</w:t>
      </w:r>
      <w:proofErr w:type="spellEnd"/>
      <w:r>
        <w:t xml:space="preserve"> </w:t>
      </w:r>
      <w:proofErr w:type="spellStart"/>
      <w:r>
        <w:t>leads</w:t>
      </w:r>
      <w:proofErr w:type="spellEnd"/>
      <w:r>
        <w:t xml:space="preserve"> </w:t>
      </w:r>
      <w:proofErr w:type="spellStart"/>
      <w:r>
        <w:t>would</w:t>
      </w:r>
      <w:proofErr w:type="spellEnd"/>
      <w:r>
        <w:t xml:space="preserve"> </w:t>
      </w:r>
      <w:proofErr w:type="spellStart"/>
      <w:r>
        <w:t>be</w:t>
      </w:r>
      <w:proofErr w:type="spellEnd"/>
      <w:r>
        <w:t xml:space="preserve"> </w:t>
      </w:r>
      <w:proofErr w:type="spellStart"/>
      <w:r>
        <w:t>welcomed</w:t>
      </w:r>
      <w:proofErr w:type="spellEnd"/>
      <w:r>
        <w:t xml:space="preserve"> </w:t>
      </w:r>
      <w:proofErr w:type="spellStart"/>
      <w:r>
        <w:t>and</w:t>
      </w:r>
      <w:proofErr w:type="spellEnd"/>
      <w:r>
        <w:t xml:space="preserve">, </w:t>
      </w:r>
      <w:proofErr w:type="spellStart"/>
      <w:r>
        <w:t>where</w:t>
      </w:r>
      <w:proofErr w:type="spellEnd"/>
      <w:r>
        <w:t xml:space="preserve"> </w:t>
      </w:r>
      <w:proofErr w:type="spellStart"/>
      <w:r>
        <w:t>relevant</w:t>
      </w:r>
      <w:proofErr w:type="spellEnd"/>
      <w:r>
        <w:t xml:space="preserve">, </w:t>
      </w:r>
      <w:proofErr w:type="spellStart"/>
      <w:r>
        <w:t>proposals</w:t>
      </w:r>
      <w:proofErr w:type="spellEnd"/>
      <w:r>
        <w:t xml:space="preserve"> </w:t>
      </w:r>
      <w:proofErr w:type="spellStart"/>
      <w:r>
        <w:t>which</w:t>
      </w:r>
      <w:proofErr w:type="spellEnd"/>
      <w:r>
        <w:t xml:space="preserve"> </w:t>
      </w:r>
      <w:proofErr w:type="spellStart"/>
      <w:r>
        <w:t>included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should</w:t>
      </w:r>
      <w:proofErr w:type="spellEnd"/>
      <w:r>
        <w:t xml:space="preserve"> </w:t>
      </w:r>
      <w:proofErr w:type="spellStart"/>
      <w:r>
        <w:t>be</w:t>
      </w:r>
      <w:proofErr w:type="spellEnd"/>
      <w:r>
        <w:t xml:space="preserve"> </w:t>
      </w:r>
      <w:proofErr w:type="spellStart"/>
      <w:r>
        <w:t>valued</w:t>
      </w:r>
      <w:proofErr w:type="spellEnd"/>
      <w:r>
        <w:t xml:space="preserve">. </w:t>
      </w:r>
      <w:proofErr w:type="spellStart"/>
      <w:r>
        <w:t>Previous</w:t>
      </w:r>
      <w:proofErr w:type="spellEnd"/>
      <w:r>
        <w:t xml:space="preserve"> </w:t>
      </w:r>
      <w:proofErr w:type="spellStart"/>
      <w:r>
        <w:t>best</w:t>
      </w:r>
      <w:proofErr w:type="spellEnd"/>
      <w:r>
        <w:t xml:space="preserve"> </w:t>
      </w:r>
      <w:proofErr w:type="spellStart"/>
      <w:r>
        <w:t>practice</w:t>
      </w:r>
      <w:proofErr w:type="spellEnd"/>
      <w:r>
        <w:t xml:space="preserve"> </w:t>
      </w:r>
      <w:proofErr w:type="spellStart"/>
      <w:r>
        <w:t>examples</w:t>
      </w:r>
      <w:proofErr w:type="spellEnd"/>
      <w:r>
        <w:t xml:space="preserve"> </w:t>
      </w:r>
      <w:proofErr w:type="spellStart"/>
      <w:r>
        <w:t>of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w:t>
      </w:r>
      <w:proofErr w:type="spellStart"/>
      <w:r>
        <w:t>should</w:t>
      </w:r>
      <w:proofErr w:type="spellEnd"/>
      <w:r>
        <w:t xml:space="preserve"> </w:t>
      </w:r>
      <w:proofErr w:type="spellStart"/>
      <w:r>
        <w:t>be</w:t>
      </w:r>
      <w:proofErr w:type="spellEnd"/>
      <w:r>
        <w:t xml:space="preserve"> </w:t>
      </w:r>
      <w:proofErr w:type="spellStart"/>
      <w:r>
        <w:t>shared</w:t>
      </w:r>
      <w:proofErr w:type="spellEnd"/>
      <w:r>
        <w:t xml:space="preserve"> </w:t>
      </w:r>
      <w:proofErr w:type="spellStart"/>
      <w:r>
        <w:t>to</w:t>
      </w:r>
      <w:proofErr w:type="spellEnd"/>
      <w:r>
        <w:t xml:space="preserve"> </w:t>
      </w:r>
      <w:proofErr w:type="spellStart"/>
      <w:r>
        <w:t>make</w:t>
      </w:r>
      <w:proofErr w:type="spellEnd"/>
      <w:r>
        <w:t xml:space="preserve"> </w:t>
      </w:r>
      <w:proofErr w:type="spellStart"/>
      <w:r>
        <w:t>all</w:t>
      </w:r>
      <w:proofErr w:type="spellEnd"/>
      <w:r>
        <w:t xml:space="preserve"> </w:t>
      </w:r>
      <w:proofErr w:type="spellStart"/>
      <w:r>
        <w:t>participants</w:t>
      </w:r>
      <w:proofErr w:type="spellEnd"/>
      <w:r>
        <w:t xml:space="preserve"> </w:t>
      </w:r>
      <w:proofErr w:type="spellStart"/>
      <w:r>
        <w:t>aware</w:t>
      </w:r>
      <w:proofErr w:type="spellEnd"/>
      <w:r>
        <w:t xml:space="preserve"> </w:t>
      </w:r>
      <w:proofErr w:type="spellStart"/>
      <w:r>
        <w:t>of</w:t>
      </w:r>
      <w:proofErr w:type="spellEnd"/>
      <w:r>
        <w:t xml:space="preserve"> </w:t>
      </w:r>
      <w:proofErr w:type="spellStart"/>
      <w:r>
        <w:t>how</w:t>
      </w:r>
      <w:proofErr w:type="spellEnd"/>
      <w:r>
        <w:t xml:space="preserve"> </w:t>
      </w:r>
      <w:proofErr w:type="spellStart"/>
      <w:r>
        <w:t>this</w:t>
      </w:r>
      <w:proofErr w:type="spellEnd"/>
      <w:r>
        <w:t xml:space="preserve"> </w:t>
      </w:r>
      <w:proofErr w:type="spellStart"/>
      <w:r>
        <w:t>wider</w:t>
      </w:r>
      <w:proofErr w:type="spellEnd"/>
      <w:r>
        <w:t xml:space="preserve"> </w:t>
      </w:r>
      <w:proofErr w:type="spellStart"/>
      <w:r>
        <w:t>participation</w:t>
      </w:r>
      <w:proofErr w:type="spellEnd"/>
      <w:r>
        <w:t xml:space="preserve"> </w:t>
      </w:r>
      <w:proofErr w:type="spellStart"/>
      <w:r>
        <w:t>could</w:t>
      </w:r>
      <w:proofErr w:type="spellEnd"/>
      <w:r>
        <w:t xml:space="preserve"> </w:t>
      </w:r>
      <w:proofErr w:type="spellStart"/>
      <w:r>
        <w:t>work</w:t>
      </w:r>
      <w:proofErr w:type="spellEnd"/>
      <w:r>
        <w:t>.</w:t>
      </w:r>
    </w:p>
    <w:p w:rsidRPr="00BB2EAF" w:rsidR="000E4CB2" w:rsidP="000E4CB2" w:rsidRDefault="000E4CB2" w14:paraId="6A61D8EE" w14:textId="193FFE05">
      <w:pPr>
        <w:jc w:val="left"/>
      </w:pPr>
    </w:p>
    <w:p w:rsidRPr="00BB2EAF" w:rsidR="000E4CB2" w:rsidP="000E4CB2" w:rsidRDefault="000E4CB2" w14:paraId="46CC109B" w14:textId="77777777">
      <w:proofErr w:type="spellStart"/>
      <w:r>
        <w:t>Authorities</w:t>
      </w:r>
      <w:proofErr w:type="spellEnd"/>
      <w:r>
        <w:t xml:space="preserve"> </w:t>
      </w:r>
      <w:proofErr w:type="spellStart"/>
      <w:r>
        <w:t>were</w:t>
      </w:r>
      <w:proofErr w:type="spellEnd"/>
      <w:r>
        <w:t xml:space="preserve"> </w:t>
      </w:r>
      <w:proofErr w:type="spellStart"/>
      <w:r>
        <w:t>urged</w:t>
      </w:r>
      <w:proofErr w:type="spellEnd"/>
      <w:r>
        <w:t xml:space="preserve"> </w:t>
      </w:r>
      <w:proofErr w:type="spellStart"/>
      <w:r>
        <w:t>to</w:t>
      </w:r>
      <w:proofErr w:type="spellEnd"/>
      <w:r>
        <w:t xml:space="preserve"> </w:t>
      </w:r>
      <w:proofErr w:type="spellStart"/>
      <w:r>
        <w:t>involve</w:t>
      </w:r>
      <w:proofErr w:type="spellEnd"/>
      <w:r>
        <w:t xml:space="preserve"> </w:t>
      </w:r>
      <w:proofErr w:type="spellStart"/>
      <w:r>
        <w:t>societal</w:t>
      </w:r>
      <w:proofErr w:type="spellEnd"/>
      <w:r>
        <w:t xml:space="preserve"> </w:t>
      </w:r>
      <w:proofErr w:type="spellStart"/>
      <w:r>
        <w:t>stakeholders</w:t>
      </w:r>
      <w:proofErr w:type="spellEnd"/>
      <w:r>
        <w:t xml:space="preserve"> </w:t>
      </w:r>
      <w:proofErr w:type="spellStart"/>
      <w:r>
        <w:t>in</w:t>
      </w:r>
      <w:proofErr w:type="spellEnd"/>
      <w:r>
        <w:t xml:space="preserve"> </w:t>
      </w:r>
      <w:proofErr w:type="spellStart"/>
      <w:r>
        <w:t>all</w:t>
      </w:r>
      <w:proofErr w:type="spellEnd"/>
      <w:r>
        <w:t xml:space="preserve"> </w:t>
      </w:r>
      <w:proofErr w:type="spellStart"/>
      <w:r>
        <w:t>aspects</w:t>
      </w:r>
      <w:proofErr w:type="spellEnd"/>
      <w:r>
        <w:t xml:space="preserve"> </w:t>
      </w:r>
      <w:proofErr w:type="spellStart"/>
      <w:r>
        <w:t>of</w:t>
      </w:r>
      <w:proofErr w:type="spellEnd"/>
      <w:r>
        <w:t xml:space="preserve"> </w:t>
      </w:r>
      <w:proofErr w:type="spellStart"/>
      <w:r>
        <w:t>developing</w:t>
      </w:r>
      <w:proofErr w:type="spellEnd"/>
      <w:r>
        <w:t xml:space="preserve">, </w:t>
      </w:r>
      <w:proofErr w:type="spellStart"/>
      <w:r>
        <w:t>regulating</w:t>
      </w:r>
      <w:proofErr w:type="spellEnd"/>
      <w:r>
        <w:t xml:space="preserve"> </w:t>
      </w:r>
      <w:proofErr w:type="spellStart"/>
      <w:r>
        <w:t>and</w:t>
      </w:r>
      <w:proofErr w:type="spellEnd"/>
      <w:r>
        <w:t xml:space="preserve"> </w:t>
      </w:r>
      <w:proofErr w:type="spellStart"/>
      <w:r>
        <w:t>evaluating</w:t>
      </w:r>
      <w:proofErr w:type="spellEnd"/>
      <w:r>
        <w:t xml:space="preserve"> </w:t>
      </w:r>
      <w:proofErr w:type="spellStart"/>
      <w:r>
        <w:t>research</w:t>
      </w:r>
      <w:proofErr w:type="spellEnd"/>
      <w:r>
        <w:t xml:space="preserve">, </w:t>
      </w:r>
      <w:proofErr w:type="spellStart"/>
      <w:r>
        <w:t>with</w:t>
      </w:r>
      <w:proofErr w:type="spellEnd"/>
      <w:r>
        <w:t xml:space="preserve"> </w:t>
      </w:r>
      <w:proofErr w:type="spellStart"/>
      <w:r>
        <w:t>one</w:t>
      </w:r>
      <w:proofErr w:type="spellEnd"/>
      <w:r>
        <w:t xml:space="preserve"> </w:t>
      </w:r>
      <w:proofErr w:type="spellStart"/>
      <w:r>
        <w:t>respondent</w:t>
      </w:r>
      <w:proofErr w:type="spellEnd"/>
      <w:r>
        <w:t xml:space="preserve"> </w:t>
      </w:r>
      <w:proofErr w:type="spellStart"/>
      <w:r>
        <w:t>pointing</w:t>
      </w:r>
      <w:proofErr w:type="spellEnd"/>
      <w:r>
        <w:t xml:space="preserve"> </w:t>
      </w:r>
      <w:proofErr w:type="spellStart"/>
      <w:r>
        <w:t>to</w:t>
      </w:r>
      <w:proofErr w:type="spellEnd"/>
      <w:r>
        <w:t xml:space="preserve"> </w:t>
      </w:r>
      <w:proofErr w:type="spellStart"/>
      <w:r>
        <w:t>the</w:t>
      </w:r>
      <w:proofErr w:type="spellEnd"/>
      <w:r>
        <w:t xml:space="preserve"> </w:t>
      </w:r>
      <w:proofErr w:type="spellStart"/>
      <w:r>
        <w:t>example</w:t>
      </w:r>
      <w:proofErr w:type="spellEnd"/>
      <w:r>
        <w:t xml:space="preserve"> </w:t>
      </w:r>
      <w:proofErr w:type="spellStart"/>
      <w:r>
        <w:t>of</w:t>
      </w:r>
      <w:proofErr w:type="spellEnd"/>
      <w:r>
        <w:t xml:space="preserve"> </w:t>
      </w:r>
      <w:proofErr w:type="spellStart"/>
      <w:r>
        <w:t>the</w:t>
      </w:r>
      <w:proofErr w:type="spellEnd"/>
      <w:r>
        <w:t xml:space="preserve"> </w:t>
      </w:r>
      <w:proofErr w:type="spellStart"/>
      <w:r>
        <w:t>Netherlands</w:t>
      </w:r>
      <w:proofErr w:type="spellEnd"/>
      <w:r>
        <w:t xml:space="preserve">, </w:t>
      </w:r>
      <w:proofErr w:type="spellStart"/>
      <w:r>
        <w:t>where</w:t>
      </w:r>
      <w:proofErr w:type="spellEnd"/>
      <w:r>
        <w:t xml:space="preserve"> "</w:t>
      </w:r>
      <w:proofErr w:type="spellStart"/>
      <w:r>
        <w:t>various</w:t>
      </w:r>
      <w:proofErr w:type="spellEnd"/>
      <w:r>
        <w:t xml:space="preserve"> </w:t>
      </w:r>
      <w:proofErr w:type="spellStart"/>
      <w:r>
        <w:lastRenderedPageBreak/>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are</w:t>
      </w:r>
      <w:proofErr w:type="spellEnd"/>
      <w:r>
        <w:t xml:space="preserve"> </w:t>
      </w:r>
      <w:proofErr w:type="spellStart"/>
      <w:r>
        <w:t>involved</w:t>
      </w:r>
      <w:proofErr w:type="spellEnd"/>
      <w:r>
        <w:t xml:space="preserve"> </w:t>
      </w:r>
      <w:proofErr w:type="spellStart"/>
      <w:r>
        <w:t>in</w:t>
      </w:r>
      <w:proofErr w:type="spellEnd"/>
      <w:r>
        <w:t xml:space="preserve"> </w:t>
      </w:r>
      <w:proofErr w:type="spellStart"/>
      <w:r>
        <w:t>the</w:t>
      </w:r>
      <w:proofErr w:type="spellEnd"/>
      <w:r>
        <w:t xml:space="preserve"> </w:t>
      </w:r>
      <w:proofErr w:type="spellStart"/>
      <w:r>
        <w:t>various</w:t>
      </w:r>
      <w:proofErr w:type="spellEnd"/>
      <w:r>
        <w:t xml:space="preserve"> </w:t>
      </w:r>
      <w:proofErr w:type="spellStart"/>
      <w:r>
        <w:t>programmes</w:t>
      </w:r>
      <w:proofErr w:type="spellEnd"/>
      <w:r>
        <w:t xml:space="preserve">", </w:t>
      </w:r>
      <w:proofErr w:type="spellStart"/>
      <w:r>
        <w:t>for</w:t>
      </w:r>
      <w:proofErr w:type="spellEnd"/>
      <w:r>
        <w:t xml:space="preserve"> </w:t>
      </w:r>
      <w:proofErr w:type="spellStart"/>
      <w:r>
        <w:t>example</w:t>
      </w:r>
      <w:proofErr w:type="spellEnd"/>
      <w:r>
        <w:t xml:space="preserve"> </w:t>
      </w:r>
      <w:proofErr w:type="spellStart"/>
      <w:r>
        <w:t>through</w:t>
      </w:r>
      <w:proofErr w:type="spellEnd"/>
      <w:r>
        <w:t xml:space="preserve"> </w:t>
      </w:r>
      <w:proofErr w:type="spellStart"/>
      <w:r>
        <w:t>sounding</w:t>
      </w:r>
      <w:proofErr w:type="spellEnd"/>
      <w:r>
        <w:t xml:space="preserve"> </w:t>
      </w:r>
      <w:proofErr w:type="spellStart"/>
      <w:r>
        <w:t>board</w:t>
      </w:r>
      <w:proofErr w:type="spellEnd"/>
      <w:r>
        <w:t xml:space="preserve"> </w:t>
      </w:r>
      <w:proofErr w:type="spellStart"/>
      <w:r>
        <w:t>groups</w:t>
      </w:r>
      <w:proofErr w:type="spellEnd"/>
      <w:r>
        <w:t xml:space="preserve">. </w:t>
      </w:r>
      <w:proofErr w:type="spellStart"/>
      <w:r>
        <w:t>Establishing</w:t>
      </w:r>
      <w:proofErr w:type="spellEnd"/>
      <w:r>
        <w:t xml:space="preserve"> </w:t>
      </w:r>
      <w:proofErr w:type="spellStart"/>
      <w:r>
        <w:t>national</w:t>
      </w:r>
      <w:proofErr w:type="spellEnd"/>
      <w:r>
        <w:t xml:space="preserve"> </w:t>
      </w:r>
      <w:proofErr w:type="spellStart"/>
      <w:r>
        <w:t>research</w:t>
      </w:r>
      <w:proofErr w:type="spellEnd"/>
      <w:r>
        <w:t xml:space="preserve"> </w:t>
      </w:r>
      <w:proofErr w:type="spellStart"/>
      <w:r>
        <w:t>priorities</w:t>
      </w:r>
      <w:proofErr w:type="spellEnd"/>
      <w:r>
        <w:t xml:space="preserve"> </w:t>
      </w:r>
      <w:proofErr w:type="spellStart"/>
      <w:r>
        <w:t>was</w:t>
      </w:r>
      <w:proofErr w:type="spellEnd"/>
      <w:r>
        <w:t xml:space="preserve"> </w:t>
      </w:r>
      <w:proofErr w:type="spellStart"/>
      <w:r>
        <w:t>also</w:t>
      </w:r>
      <w:proofErr w:type="spellEnd"/>
      <w:r>
        <w:t xml:space="preserve"> </w:t>
      </w:r>
      <w:proofErr w:type="spellStart"/>
      <w:r>
        <w:t>mentioned</w:t>
      </w:r>
      <w:proofErr w:type="spellEnd"/>
      <w:r>
        <w:t xml:space="preserve"> </w:t>
      </w:r>
      <w:proofErr w:type="spellStart"/>
      <w:r>
        <w:t>as</w:t>
      </w:r>
      <w:proofErr w:type="spellEnd"/>
      <w:r>
        <w:t xml:space="preserve"> </w:t>
      </w:r>
      <w:proofErr w:type="spellStart"/>
      <w:r>
        <w:t>an</w:t>
      </w:r>
      <w:proofErr w:type="spellEnd"/>
      <w:r>
        <w:t xml:space="preserve"> </w:t>
      </w:r>
      <w:proofErr w:type="spellStart"/>
      <w:r>
        <w:t>area</w:t>
      </w:r>
      <w:proofErr w:type="spellEnd"/>
      <w:r>
        <w:t xml:space="preserve"> </w:t>
      </w:r>
      <w:proofErr w:type="spellStart"/>
      <w:r>
        <w:t>where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stakeholders</w:t>
      </w:r>
      <w:proofErr w:type="spellEnd"/>
      <w:r>
        <w:t xml:space="preserve"> </w:t>
      </w:r>
      <w:proofErr w:type="spellStart"/>
      <w:r>
        <w:t>could</w:t>
      </w:r>
      <w:proofErr w:type="spellEnd"/>
      <w:r>
        <w:t xml:space="preserve"> </w:t>
      </w:r>
      <w:proofErr w:type="spellStart"/>
      <w:r>
        <w:t>make</w:t>
      </w:r>
      <w:proofErr w:type="spellEnd"/>
      <w:r>
        <w:t xml:space="preserve"> </w:t>
      </w:r>
      <w:proofErr w:type="spellStart"/>
      <w:r>
        <w:t>valuable</w:t>
      </w:r>
      <w:proofErr w:type="spellEnd"/>
      <w:r>
        <w:t xml:space="preserve"> </w:t>
      </w:r>
      <w:proofErr w:type="spellStart"/>
      <w:r>
        <w:t>contributions</w:t>
      </w:r>
      <w:proofErr w:type="spellEnd"/>
      <w:r>
        <w:t>.</w:t>
      </w:r>
    </w:p>
    <w:p w:rsidRPr="00BB2EAF" w:rsidR="000E4CB2" w:rsidP="000E4CB2" w:rsidRDefault="000E4CB2" w14:paraId="1DA5E499" w14:textId="77777777"/>
    <w:p w:rsidRPr="00BB2EAF" w:rsidR="000E4CB2" w:rsidP="00C94E47" w:rsidRDefault="000E4CB2" w14:paraId="003F96B4" w14:textId="77777777">
      <w:pPr>
        <w:pStyle w:val="Heading2"/>
        <w:keepNext/>
        <w:rPr>
          <w:b/>
          <w:bCs/>
        </w:rPr>
      </w:pPr>
      <w:bookmarkStart w:name="_Toc125632266" w:id="29"/>
      <w:bookmarkStart w:name="_Toc128464343" w:id="30"/>
      <w:bookmarkStart w:name="_Toc128464374" w:id="31"/>
      <w:proofErr w:type="spellStart"/>
      <w:r>
        <w:t>Additional</w:t>
      </w:r>
      <w:proofErr w:type="spellEnd"/>
      <w:r>
        <w:t xml:space="preserve"> </w:t>
      </w:r>
      <w:proofErr w:type="spellStart"/>
      <w:r>
        <w:t>comments</w:t>
      </w:r>
      <w:bookmarkEnd w:id="29"/>
      <w:bookmarkEnd w:id="30"/>
      <w:bookmarkEnd w:id="31"/>
      <w:proofErr w:type="spellEnd"/>
    </w:p>
    <w:p w:rsidRPr="00BB2EAF" w:rsidR="000E4CB2" w:rsidP="00C94E47" w:rsidRDefault="000E4CB2" w14:paraId="2285380E" w14:textId="77777777">
      <w:pPr>
        <w:keepNext/>
      </w:pPr>
    </w:p>
    <w:p w:rsidR="000B4AD2" w:rsidP="000E4CB2" w:rsidRDefault="000E4CB2" w14:paraId="38119196" w14:textId="77777777">
      <w:proofErr w:type="spellStart"/>
      <w:r>
        <w:t>Stakeholders</w:t>
      </w:r>
      <w:proofErr w:type="spellEnd"/>
      <w:r>
        <w:t xml:space="preserve"> </w:t>
      </w:r>
      <w:proofErr w:type="spellStart"/>
      <w:r>
        <w:t>were</w:t>
      </w:r>
      <w:proofErr w:type="spellEnd"/>
      <w:r>
        <w:t xml:space="preserve"> </w:t>
      </w:r>
      <w:proofErr w:type="spellStart"/>
      <w:r>
        <w:t>given</w:t>
      </w:r>
      <w:proofErr w:type="spellEnd"/>
      <w:r>
        <w:t xml:space="preserve"> </w:t>
      </w:r>
      <w:proofErr w:type="spellStart"/>
      <w:r>
        <w:t>the</w:t>
      </w:r>
      <w:proofErr w:type="spellEnd"/>
      <w:r>
        <w:t xml:space="preserve"> </w:t>
      </w:r>
      <w:proofErr w:type="spellStart"/>
      <w:r>
        <w:t>opportunity</w:t>
      </w:r>
      <w:proofErr w:type="spellEnd"/>
      <w:r>
        <w:t xml:space="preserve"> </w:t>
      </w:r>
      <w:proofErr w:type="spellStart"/>
      <w:r>
        <w:t>to</w:t>
      </w:r>
      <w:proofErr w:type="spellEnd"/>
      <w:r>
        <w:t xml:space="preserve"> </w:t>
      </w:r>
      <w:proofErr w:type="spellStart"/>
      <w:r>
        <w:t>raise</w:t>
      </w:r>
      <w:proofErr w:type="spellEnd"/>
      <w:r>
        <w:t xml:space="preserve"> </w:t>
      </w:r>
      <w:proofErr w:type="spellStart"/>
      <w:r>
        <w:t>further</w:t>
      </w:r>
      <w:proofErr w:type="spellEnd"/>
      <w:r>
        <w:t xml:space="preserve"> </w:t>
      </w:r>
      <w:proofErr w:type="spellStart"/>
      <w:r>
        <w:t>issues</w:t>
      </w:r>
      <w:proofErr w:type="spellEnd"/>
      <w:r>
        <w:t xml:space="preserve"> </w:t>
      </w:r>
      <w:proofErr w:type="spellStart"/>
      <w:r>
        <w:t>that</w:t>
      </w:r>
      <w:proofErr w:type="spellEnd"/>
      <w:r>
        <w:t xml:space="preserve"> </w:t>
      </w:r>
      <w:proofErr w:type="spellStart"/>
      <w:r>
        <w:t>were</w:t>
      </w:r>
      <w:proofErr w:type="spellEnd"/>
      <w:r>
        <w:t xml:space="preserve"> </w:t>
      </w:r>
      <w:proofErr w:type="spellStart"/>
      <w:r>
        <w:t>not</w:t>
      </w:r>
      <w:proofErr w:type="spellEnd"/>
      <w:r>
        <w:t xml:space="preserve"> </w:t>
      </w:r>
      <w:proofErr w:type="spellStart"/>
      <w:r>
        <w:t>included</w:t>
      </w:r>
      <w:proofErr w:type="spellEnd"/>
      <w:r>
        <w:t xml:space="preserve"> </w:t>
      </w:r>
      <w:proofErr w:type="spellStart"/>
      <w:r>
        <w:t>in</w:t>
      </w:r>
      <w:proofErr w:type="spellEnd"/>
      <w:r>
        <w:t xml:space="preserve"> </w:t>
      </w:r>
      <w:proofErr w:type="spellStart"/>
      <w:r>
        <w:t>the</w:t>
      </w:r>
      <w:proofErr w:type="spellEnd"/>
      <w:r>
        <w:t xml:space="preserve"> </w:t>
      </w:r>
      <w:proofErr w:type="spellStart"/>
      <w:r>
        <w:t>questionnaire</w:t>
      </w:r>
      <w:proofErr w:type="spellEnd"/>
      <w:r>
        <w:t xml:space="preserve"> </w:t>
      </w:r>
      <w:proofErr w:type="spellStart"/>
      <w:r>
        <w:t>or</w:t>
      </w:r>
      <w:proofErr w:type="spellEnd"/>
      <w:r>
        <w:t xml:space="preserve"> </w:t>
      </w:r>
      <w:proofErr w:type="spellStart"/>
      <w:r>
        <w:t>to</w:t>
      </w:r>
      <w:proofErr w:type="spellEnd"/>
      <w:r>
        <w:t xml:space="preserve"> </w:t>
      </w:r>
      <w:proofErr w:type="spellStart"/>
      <w:r>
        <w:t>expand</w:t>
      </w:r>
      <w:proofErr w:type="spellEnd"/>
      <w:r>
        <w:t xml:space="preserve"> </w:t>
      </w:r>
      <w:proofErr w:type="spellStart"/>
      <w:r>
        <w:t>on</w:t>
      </w:r>
      <w:proofErr w:type="spellEnd"/>
      <w:r>
        <w:t xml:space="preserve"> </w:t>
      </w:r>
      <w:proofErr w:type="spellStart"/>
      <w:r>
        <w:t>issues</w:t>
      </w:r>
      <w:proofErr w:type="spellEnd"/>
      <w:r>
        <w:t xml:space="preserve"> </w:t>
      </w:r>
      <w:proofErr w:type="spellStart"/>
      <w:r>
        <w:t>that</w:t>
      </w:r>
      <w:proofErr w:type="spellEnd"/>
      <w:r>
        <w:t xml:space="preserve"> </w:t>
      </w:r>
      <w:proofErr w:type="spellStart"/>
      <w:r>
        <w:t>they</w:t>
      </w:r>
      <w:proofErr w:type="spellEnd"/>
      <w:r>
        <w:t xml:space="preserve"> </w:t>
      </w:r>
      <w:proofErr w:type="spellStart"/>
      <w:r>
        <w:t>thought</w:t>
      </w:r>
      <w:proofErr w:type="spellEnd"/>
      <w:r>
        <w:t xml:space="preserve"> </w:t>
      </w:r>
      <w:proofErr w:type="spellStart"/>
      <w:r>
        <w:t>deserved</w:t>
      </w:r>
      <w:proofErr w:type="spellEnd"/>
      <w:r>
        <w:t xml:space="preserve"> </w:t>
      </w:r>
      <w:proofErr w:type="spellStart"/>
      <w:r>
        <w:t>additional</w:t>
      </w:r>
      <w:proofErr w:type="spellEnd"/>
      <w:r>
        <w:t xml:space="preserve"> </w:t>
      </w:r>
      <w:proofErr w:type="spellStart"/>
      <w:r>
        <w:t>attention</w:t>
      </w:r>
      <w:proofErr w:type="spellEnd"/>
      <w:r>
        <w:t xml:space="preserve">. </w:t>
      </w:r>
      <w:proofErr w:type="spellStart"/>
      <w:r>
        <w:t>Below</w:t>
      </w:r>
      <w:proofErr w:type="spellEnd"/>
      <w:r>
        <w:t xml:space="preserve">, </w:t>
      </w:r>
      <w:proofErr w:type="spellStart"/>
      <w:r>
        <w:t>we</w:t>
      </w:r>
      <w:proofErr w:type="spellEnd"/>
      <w:r>
        <w:t xml:space="preserve"> </w:t>
      </w:r>
      <w:proofErr w:type="spellStart"/>
      <w:r>
        <w:t>summarise</w:t>
      </w:r>
      <w:proofErr w:type="spellEnd"/>
      <w:r>
        <w:t xml:space="preserve"> </w:t>
      </w:r>
      <w:proofErr w:type="spellStart"/>
      <w:r>
        <w:t>the</w:t>
      </w:r>
      <w:proofErr w:type="spellEnd"/>
      <w:r>
        <w:t xml:space="preserve"> </w:t>
      </w:r>
      <w:proofErr w:type="spellStart"/>
      <w:r>
        <w:t>additional</w:t>
      </w:r>
      <w:proofErr w:type="spellEnd"/>
      <w:r>
        <w:t xml:space="preserve"> </w:t>
      </w:r>
      <w:proofErr w:type="spellStart"/>
      <w:r>
        <w:t>contributions</w:t>
      </w:r>
      <w:proofErr w:type="spellEnd"/>
      <w:r>
        <w:t xml:space="preserve">, </w:t>
      </w:r>
      <w:proofErr w:type="spellStart"/>
      <w:r>
        <w:t>organised</w:t>
      </w:r>
      <w:proofErr w:type="spellEnd"/>
      <w:r>
        <w:t xml:space="preserve"> </w:t>
      </w:r>
      <w:proofErr w:type="spellStart"/>
      <w:r>
        <w:t>by</w:t>
      </w:r>
      <w:proofErr w:type="spellEnd"/>
      <w:r>
        <w:t xml:space="preserve"> </w:t>
      </w:r>
      <w:proofErr w:type="spellStart"/>
      <w:r>
        <w:t>topic</w:t>
      </w:r>
      <w:proofErr w:type="spellEnd"/>
      <w:r>
        <w:t>.</w:t>
      </w:r>
    </w:p>
    <w:p w:rsidRPr="00BB2EAF" w:rsidR="000E4CB2" w:rsidP="000E4CB2" w:rsidRDefault="000E4CB2" w14:paraId="6313F652" w14:textId="04EAA03A"/>
    <w:p w:rsidR="000B4AD2" w:rsidP="00C94E47" w:rsidRDefault="000E4CB2" w14:paraId="5EC0F3C5" w14:textId="77777777">
      <w:pPr>
        <w:keepNext/>
        <w:rPr>
          <w:b/>
        </w:rPr>
      </w:pPr>
      <w:proofErr w:type="spellStart"/>
      <w:r>
        <w:rPr>
          <w:b/>
          <w:i/>
        </w:rPr>
        <w:t>Competition</w:t>
      </w:r>
      <w:proofErr w:type="spellEnd"/>
      <w:r>
        <w:rPr>
          <w:b/>
          <w:i/>
        </w:rPr>
        <w:t xml:space="preserve"> </w:t>
      </w:r>
      <w:proofErr w:type="spellStart"/>
      <w:r>
        <w:rPr>
          <w:b/>
          <w:i/>
        </w:rPr>
        <w:t>between</w:t>
      </w:r>
      <w:proofErr w:type="spellEnd"/>
      <w:r>
        <w:rPr>
          <w:b/>
          <w:i/>
        </w:rPr>
        <w:t xml:space="preserve"> </w:t>
      </w:r>
      <w:proofErr w:type="spellStart"/>
      <w:r>
        <w:rPr>
          <w:b/>
          <w:i/>
        </w:rPr>
        <w:t>private</w:t>
      </w:r>
      <w:proofErr w:type="spellEnd"/>
      <w:r>
        <w:rPr>
          <w:b/>
          <w:i/>
        </w:rPr>
        <w:t xml:space="preserve"> </w:t>
      </w:r>
      <w:proofErr w:type="spellStart"/>
      <w:r>
        <w:rPr>
          <w:b/>
          <w:i/>
        </w:rPr>
        <w:t>businesses</w:t>
      </w:r>
      <w:proofErr w:type="spellEnd"/>
      <w:r>
        <w:rPr>
          <w:b/>
          <w:i/>
        </w:rPr>
        <w:t xml:space="preserve"> </w:t>
      </w:r>
      <w:proofErr w:type="spellStart"/>
      <w:r>
        <w:rPr>
          <w:b/>
          <w:i/>
        </w:rPr>
        <w:t>and</w:t>
      </w:r>
      <w:proofErr w:type="spellEnd"/>
      <w:r>
        <w:rPr>
          <w:b/>
          <w:i/>
        </w:rPr>
        <w:t xml:space="preserve"> </w:t>
      </w:r>
      <w:proofErr w:type="spellStart"/>
      <w:r>
        <w:rPr>
          <w:b/>
          <w:i/>
        </w:rPr>
        <w:t>research</w:t>
      </w:r>
      <w:proofErr w:type="spellEnd"/>
      <w:r>
        <w:rPr>
          <w:b/>
          <w:i/>
        </w:rPr>
        <w:t xml:space="preserve"> </w:t>
      </w:r>
      <w:proofErr w:type="spellStart"/>
      <w:r>
        <w:rPr>
          <w:b/>
          <w:i/>
        </w:rPr>
        <w:t>institutes</w:t>
      </w:r>
      <w:proofErr w:type="spellEnd"/>
      <w:r>
        <w:rPr>
          <w:b/>
        </w:rPr>
        <w:t>:</w:t>
      </w:r>
    </w:p>
    <w:p w:rsidRPr="00BB2EAF" w:rsidR="000E4CB2" w:rsidP="000E4CB2" w:rsidRDefault="000E4CB2" w14:paraId="4171FBC3" w14:textId="150AEA08">
      <w:proofErr w:type="spellStart"/>
      <w:r>
        <w:t>Some</w:t>
      </w:r>
      <w:proofErr w:type="spellEnd"/>
      <w:r>
        <w:t xml:space="preserve"> </w:t>
      </w:r>
      <w:proofErr w:type="spellStart"/>
      <w:r>
        <w:t>participants</w:t>
      </w:r>
      <w:proofErr w:type="spellEnd"/>
      <w:r>
        <w:t xml:space="preserve"> </w:t>
      </w:r>
      <w:proofErr w:type="spellStart"/>
      <w:r>
        <w:t>raised</w:t>
      </w:r>
      <w:proofErr w:type="spellEnd"/>
      <w:r>
        <w:t xml:space="preserve"> </w:t>
      </w:r>
      <w:proofErr w:type="spellStart"/>
      <w:r>
        <w:t>the</w:t>
      </w:r>
      <w:proofErr w:type="spellEnd"/>
      <w:r>
        <w:t xml:space="preserve"> </w:t>
      </w:r>
      <w:proofErr w:type="spellStart"/>
      <w:r>
        <w:t>point</w:t>
      </w:r>
      <w:proofErr w:type="spellEnd"/>
      <w:r>
        <w:t xml:space="preserve"> </w:t>
      </w:r>
      <w:proofErr w:type="spellStart"/>
      <w:r>
        <w:t>that</w:t>
      </w:r>
      <w:proofErr w:type="spellEnd"/>
      <w:r>
        <w:t xml:space="preserve"> </w:t>
      </w:r>
      <w:proofErr w:type="spellStart"/>
      <w:r>
        <w:t>broader</w:t>
      </w:r>
      <w:proofErr w:type="spellEnd"/>
      <w:r>
        <w:t xml:space="preserve"> </w:t>
      </w:r>
      <w:proofErr w:type="spellStart"/>
      <w:r>
        <w:t>participation</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calls</w:t>
      </w:r>
      <w:proofErr w:type="spellEnd"/>
      <w:r>
        <w:t xml:space="preserve"> </w:t>
      </w:r>
      <w:proofErr w:type="spellStart"/>
      <w:r>
        <w:t>could</w:t>
      </w:r>
      <w:proofErr w:type="spellEnd"/>
      <w:r>
        <w:t xml:space="preserve"> </w:t>
      </w:r>
      <w:proofErr w:type="spellStart"/>
      <w:r>
        <w:t>lead</w:t>
      </w:r>
      <w:proofErr w:type="spellEnd"/>
      <w:r>
        <w:t xml:space="preserve"> </w:t>
      </w:r>
      <w:proofErr w:type="spellStart"/>
      <w:r>
        <w:t>to</w:t>
      </w:r>
      <w:proofErr w:type="spellEnd"/>
      <w:r>
        <w:t xml:space="preserve"> </w:t>
      </w:r>
      <w:proofErr w:type="spellStart"/>
      <w:r>
        <w:t>private</w:t>
      </w:r>
      <w:proofErr w:type="spellEnd"/>
      <w:r>
        <w:t xml:space="preserve"> </w:t>
      </w:r>
      <w:proofErr w:type="spellStart"/>
      <w:r>
        <w:t>companies</w:t>
      </w:r>
      <w:proofErr w:type="spellEnd"/>
      <w:r>
        <w:t xml:space="preserve">, </w:t>
      </w:r>
      <w:proofErr w:type="spellStart"/>
      <w:r>
        <w:t>including</w:t>
      </w:r>
      <w:proofErr w:type="spellEnd"/>
      <w:r>
        <w:t xml:space="preserve"> </w:t>
      </w:r>
      <w:proofErr w:type="spellStart"/>
      <w:r>
        <w:t>SMEs</w:t>
      </w:r>
      <w:proofErr w:type="spellEnd"/>
      <w:r>
        <w:t xml:space="preserve"> </w:t>
      </w:r>
      <w:proofErr w:type="spellStart"/>
      <w:r>
        <w:t>and</w:t>
      </w:r>
      <w:proofErr w:type="spellEnd"/>
      <w:r>
        <w:t xml:space="preserve"> </w:t>
      </w:r>
      <w:proofErr w:type="spellStart"/>
      <w:r>
        <w:t>state-funded</w:t>
      </w:r>
      <w:proofErr w:type="spellEnd"/>
      <w:r>
        <w:t xml:space="preserve"> </w:t>
      </w:r>
      <w:proofErr w:type="spellStart"/>
      <w:r>
        <w:t>research</w:t>
      </w:r>
      <w:proofErr w:type="spellEnd"/>
      <w:r>
        <w:t xml:space="preserve"> </w:t>
      </w:r>
      <w:proofErr w:type="spellStart"/>
      <w:r>
        <w:t>institutes</w:t>
      </w:r>
      <w:proofErr w:type="spellEnd"/>
      <w:r>
        <w:t xml:space="preserve">, </w:t>
      </w:r>
      <w:proofErr w:type="spellStart"/>
      <w:r>
        <w:t>competing</w:t>
      </w:r>
      <w:proofErr w:type="spellEnd"/>
      <w:r>
        <w:t xml:space="preserve"> </w:t>
      </w:r>
      <w:proofErr w:type="spellStart"/>
      <w:r>
        <w:t>for</w:t>
      </w:r>
      <w:proofErr w:type="spellEnd"/>
      <w:r>
        <w:t xml:space="preserve"> </w:t>
      </w:r>
      <w:proofErr w:type="spellStart"/>
      <w:r>
        <w:t>the</w:t>
      </w:r>
      <w:proofErr w:type="spellEnd"/>
      <w:r>
        <w:t xml:space="preserve"> </w:t>
      </w:r>
      <w:proofErr w:type="spellStart"/>
      <w:r>
        <w:t>same</w:t>
      </w:r>
      <w:proofErr w:type="spellEnd"/>
      <w:r>
        <w:t xml:space="preserve"> </w:t>
      </w:r>
      <w:proofErr w:type="spellStart"/>
      <w:r>
        <w:t>resources</w:t>
      </w:r>
      <w:proofErr w:type="spellEnd"/>
      <w:r>
        <w:t xml:space="preserve">. </w:t>
      </w:r>
      <w:proofErr w:type="spellStart"/>
      <w:r>
        <w:t>Separate</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different</w:t>
      </w:r>
      <w:proofErr w:type="spellEnd"/>
      <w:r>
        <w:t xml:space="preserve"> </w:t>
      </w:r>
      <w:proofErr w:type="spellStart"/>
      <w:r>
        <w:t>types</w:t>
      </w:r>
      <w:proofErr w:type="spellEnd"/>
      <w:r>
        <w:t xml:space="preserve"> </w:t>
      </w:r>
      <w:proofErr w:type="spellStart"/>
      <w:r>
        <w:t>of</w:t>
      </w:r>
      <w:proofErr w:type="spellEnd"/>
      <w:r>
        <w:t xml:space="preserve"> </w:t>
      </w:r>
      <w:proofErr w:type="spellStart"/>
      <w:r>
        <w:t>stakeholders</w:t>
      </w:r>
      <w:proofErr w:type="spellEnd"/>
      <w:r>
        <w:t xml:space="preserve"> </w:t>
      </w:r>
      <w:proofErr w:type="spellStart"/>
      <w:r>
        <w:t>could</w:t>
      </w:r>
      <w:proofErr w:type="spellEnd"/>
      <w:r>
        <w:t xml:space="preserve"> </w:t>
      </w:r>
      <w:proofErr w:type="spellStart"/>
      <w:r>
        <w:t>help</w:t>
      </w:r>
      <w:proofErr w:type="spellEnd"/>
      <w:r>
        <w:t xml:space="preserve"> </w:t>
      </w:r>
      <w:proofErr w:type="spellStart"/>
      <w:r>
        <w:t>avoid</w:t>
      </w:r>
      <w:proofErr w:type="spellEnd"/>
      <w:r>
        <w:t xml:space="preserve"> </w:t>
      </w:r>
      <w:proofErr w:type="spellStart"/>
      <w:r>
        <w:t>competition</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state</w:t>
      </w:r>
      <w:proofErr w:type="spellEnd"/>
      <w:r>
        <w:t xml:space="preserve"> </w:t>
      </w:r>
      <w:proofErr w:type="spellStart"/>
      <w:r>
        <w:t>and</w:t>
      </w:r>
      <w:proofErr w:type="spellEnd"/>
      <w:r>
        <w:t xml:space="preserve"> </w:t>
      </w:r>
      <w:proofErr w:type="spellStart"/>
      <w:r>
        <w:t>the</w:t>
      </w:r>
      <w:proofErr w:type="spellEnd"/>
      <w:r>
        <w:t xml:space="preserve"> </w:t>
      </w:r>
      <w:proofErr w:type="spellStart"/>
      <w:r>
        <w:t>private</w:t>
      </w:r>
      <w:proofErr w:type="spellEnd"/>
      <w:r>
        <w:t xml:space="preserve"> </w:t>
      </w:r>
      <w:proofErr w:type="spellStart"/>
      <w:r>
        <w:t>sector</w:t>
      </w:r>
      <w:proofErr w:type="spellEnd"/>
      <w:r>
        <w:t>.</w:t>
      </w:r>
    </w:p>
    <w:p w:rsidRPr="00BB2EAF" w:rsidR="000E4CB2" w:rsidP="000E4CB2" w:rsidRDefault="000E4CB2" w14:paraId="4CD43CE2" w14:textId="77777777"/>
    <w:p w:rsidRPr="00BB2EAF" w:rsidR="000E4CB2" w:rsidP="00C94E47" w:rsidRDefault="000E4CB2" w14:paraId="05308A2A" w14:textId="77777777">
      <w:pPr>
        <w:keepNext/>
        <w:rPr>
          <w:b/>
          <w:bCs/>
        </w:rPr>
      </w:pPr>
      <w:proofErr w:type="spellStart"/>
      <w:r>
        <w:rPr>
          <w:b/>
          <w:i/>
        </w:rPr>
        <w:t>Strategic</w:t>
      </w:r>
      <w:proofErr w:type="spellEnd"/>
      <w:r>
        <w:rPr>
          <w:b/>
          <w:i/>
        </w:rPr>
        <w:t xml:space="preserve"> </w:t>
      </w:r>
      <w:proofErr w:type="spellStart"/>
      <w:r>
        <w:rPr>
          <w:b/>
          <w:i/>
        </w:rPr>
        <w:t>autonomy</w:t>
      </w:r>
      <w:proofErr w:type="spellEnd"/>
      <w:r>
        <w:rPr>
          <w:b/>
        </w:rPr>
        <w:t>:</w:t>
      </w:r>
    </w:p>
    <w:p w:rsidR="000B4AD2" w:rsidP="000E4CB2" w:rsidRDefault="000E4CB2" w14:paraId="6BC83B33" w14:textId="77777777">
      <w:proofErr w:type="spellStart"/>
      <w:r>
        <w:t>In</w:t>
      </w:r>
      <w:proofErr w:type="spellEnd"/>
      <w:r>
        <w:t xml:space="preserve"> </w:t>
      </w:r>
      <w:proofErr w:type="spellStart"/>
      <w:r>
        <w:t>order</w:t>
      </w:r>
      <w:proofErr w:type="spellEnd"/>
      <w:r>
        <w:t xml:space="preserve"> </w:t>
      </w:r>
      <w:proofErr w:type="spellStart"/>
      <w:r>
        <w:t>for</w:t>
      </w:r>
      <w:proofErr w:type="spellEnd"/>
      <w:r>
        <w:t xml:space="preserve"> </w:t>
      </w:r>
      <w:proofErr w:type="spellStart"/>
      <w:r>
        <w:t>the</w:t>
      </w:r>
      <w:proofErr w:type="spellEnd"/>
      <w:r>
        <w:t xml:space="preserve"> EU </w:t>
      </w:r>
      <w:proofErr w:type="spellStart"/>
      <w:r>
        <w:t>to</w:t>
      </w:r>
      <w:proofErr w:type="spellEnd"/>
      <w:r>
        <w:t xml:space="preserve"> </w:t>
      </w:r>
      <w:proofErr w:type="spellStart"/>
      <w:r>
        <w:t>work</w:t>
      </w:r>
      <w:proofErr w:type="spellEnd"/>
      <w:r>
        <w:t xml:space="preserve"> </w:t>
      </w:r>
      <w:proofErr w:type="spellStart"/>
      <w:r>
        <w:t>on</w:t>
      </w:r>
      <w:proofErr w:type="spellEnd"/>
      <w:r>
        <w:t xml:space="preserve"> </w:t>
      </w:r>
      <w:proofErr w:type="spellStart"/>
      <w:r>
        <w:t>its</w:t>
      </w:r>
      <w:proofErr w:type="spellEnd"/>
      <w:r>
        <w:t xml:space="preserve"> </w:t>
      </w:r>
      <w:proofErr w:type="spellStart"/>
      <w:r>
        <w:t>industrial</w:t>
      </w:r>
      <w:proofErr w:type="spellEnd"/>
      <w:r>
        <w:t xml:space="preserve"> </w:t>
      </w:r>
      <w:proofErr w:type="spellStart"/>
      <w:r>
        <w:t>strategic</w:t>
      </w:r>
      <w:proofErr w:type="spellEnd"/>
      <w:r>
        <w:t xml:space="preserve"> </w:t>
      </w:r>
      <w:proofErr w:type="spellStart"/>
      <w:r>
        <w:t>autonomy</w:t>
      </w:r>
      <w:proofErr w:type="spellEnd"/>
      <w:r>
        <w:t xml:space="preserve">, </w:t>
      </w:r>
      <w:proofErr w:type="spellStart"/>
      <w:r>
        <w:t>it</w:t>
      </w:r>
      <w:proofErr w:type="spellEnd"/>
      <w:r>
        <w:t xml:space="preserve"> </w:t>
      </w:r>
      <w:proofErr w:type="spellStart"/>
      <w:r>
        <w:t>needed</w:t>
      </w:r>
      <w:proofErr w:type="spellEnd"/>
      <w:r>
        <w:t xml:space="preserve"> </w:t>
      </w:r>
      <w:proofErr w:type="spellStart"/>
      <w:r>
        <w:t>to</w:t>
      </w:r>
      <w:proofErr w:type="spellEnd"/>
      <w:r>
        <w:t xml:space="preserve"> </w:t>
      </w:r>
      <w:proofErr w:type="spellStart"/>
      <w:r>
        <w:t>use</w:t>
      </w:r>
      <w:proofErr w:type="spellEnd"/>
      <w:r>
        <w:t xml:space="preserve"> </w:t>
      </w:r>
      <w:proofErr w:type="spellStart"/>
      <w:r>
        <w:t>the</w:t>
      </w:r>
      <w:proofErr w:type="spellEnd"/>
      <w:r>
        <w:t xml:space="preserve"> </w:t>
      </w:r>
      <w:proofErr w:type="spellStart"/>
      <w:r>
        <w:t>strengths</w:t>
      </w:r>
      <w:proofErr w:type="spellEnd"/>
      <w:r>
        <w:t xml:space="preserve"> </w:t>
      </w:r>
      <w:proofErr w:type="spellStart"/>
      <w:r>
        <w:t>and</w:t>
      </w:r>
      <w:proofErr w:type="spellEnd"/>
      <w:r>
        <w:t xml:space="preserve"> </w:t>
      </w:r>
      <w:proofErr w:type="spellStart"/>
      <w:r>
        <w:t>diversity</w:t>
      </w:r>
      <w:proofErr w:type="spellEnd"/>
      <w:r>
        <w:t xml:space="preserve"> </w:t>
      </w:r>
      <w:proofErr w:type="spellStart"/>
      <w:r>
        <w:t>of</w:t>
      </w:r>
      <w:proofErr w:type="spellEnd"/>
      <w:r>
        <w:t xml:space="preserve"> </w:t>
      </w:r>
      <w:proofErr w:type="spellStart"/>
      <w:r>
        <w:t>business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and</w:t>
      </w:r>
      <w:proofErr w:type="spellEnd"/>
      <w:r>
        <w:t xml:space="preserve"> </w:t>
      </w:r>
      <w:proofErr w:type="spellStart"/>
      <w:r>
        <w:t>research</w:t>
      </w:r>
      <w:proofErr w:type="spellEnd"/>
      <w:r>
        <w:t xml:space="preserve"> </w:t>
      </w:r>
      <w:proofErr w:type="spellStart"/>
      <w:r>
        <w:t>across</w:t>
      </w:r>
      <w:proofErr w:type="spellEnd"/>
      <w:r>
        <w:t xml:space="preserve"> </w:t>
      </w:r>
      <w:proofErr w:type="spellStart"/>
      <w:r>
        <w:t>regions</w:t>
      </w:r>
      <w:proofErr w:type="spellEnd"/>
      <w:r>
        <w:t xml:space="preserve">. </w:t>
      </w:r>
      <w:proofErr w:type="spellStart"/>
      <w:r>
        <w:t>Greater</w:t>
      </w:r>
      <w:proofErr w:type="spellEnd"/>
      <w:r>
        <w:t xml:space="preserve"> </w:t>
      </w:r>
      <w:proofErr w:type="spellStart"/>
      <w:r>
        <w:t>inclusion</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development</w:t>
      </w:r>
      <w:proofErr w:type="spellEnd"/>
      <w:r>
        <w:t xml:space="preserve"> </w:t>
      </w:r>
      <w:proofErr w:type="spellStart"/>
      <w:r>
        <w:t>was</w:t>
      </w:r>
      <w:proofErr w:type="spellEnd"/>
      <w:r>
        <w:t xml:space="preserve"> </w:t>
      </w:r>
      <w:proofErr w:type="spellStart"/>
      <w:r>
        <w:t>noted</w:t>
      </w:r>
      <w:proofErr w:type="spellEnd"/>
      <w:r>
        <w:t xml:space="preserve"> </w:t>
      </w:r>
      <w:proofErr w:type="spellStart"/>
      <w:r>
        <w:t>as</w:t>
      </w:r>
      <w:proofErr w:type="spellEnd"/>
      <w:r>
        <w:t xml:space="preserve"> a </w:t>
      </w:r>
      <w:proofErr w:type="spellStart"/>
      <w:r>
        <w:t>key</w:t>
      </w:r>
      <w:proofErr w:type="spellEnd"/>
      <w:r>
        <w:t xml:space="preserve"> </w:t>
      </w:r>
      <w:proofErr w:type="spellStart"/>
      <w:r>
        <w:t>step</w:t>
      </w:r>
      <w:proofErr w:type="spellEnd"/>
      <w:r>
        <w:t xml:space="preserve"> </w:t>
      </w:r>
      <w:proofErr w:type="spellStart"/>
      <w:r>
        <w:t>towards</w:t>
      </w:r>
      <w:proofErr w:type="spellEnd"/>
      <w:r>
        <w:t xml:space="preserve"> </w:t>
      </w:r>
      <w:proofErr w:type="spellStart"/>
      <w:r>
        <w:t>strategic</w:t>
      </w:r>
      <w:proofErr w:type="spellEnd"/>
      <w:r>
        <w:t xml:space="preserve"> </w:t>
      </w:r>
      <w:proofErr w:type="spellStart"/>
      <w:r>
        <w:t>autonomy</w:t>
      </w:r>
      <w:proofErr w:type="spellEnd"/>
      <w:r>
        <w:t xml:space="preserve">, </w:t>
      </w:r>
      <w:proofErr w:type="spellStart"/>
      <w:r>
        <w:t>which</w:t>
      </w:r>
      <w:proofErr w:type="spellEnd"/>
      <w:r>
        <w:t xml:space="preserve"> </w:t>
      </w:r>
      <w:proofErr w:type="spellStart"/>
      <w:r>
        <w:t>needed</w:t>
      </w:r>
      <w:proofErr w:type="spellEnd"/>
      <w:r>
        <w:t xml:space="preserve"> </w:t>
      </w:r>
      <w:proofErr w:type="spellStart"/>
      <w:r>
        <w:t>to</w:t>
      </w:r>
      <w:proofErr w:type="spellEnd"/>
      <w:r>
        <w:t xml:space="preserve"> </w:t>
      </w:r>
      <w:proofErr w:type="spellStart"/>
      <w:r>
        <w:t>include</w:t>
      </w:r>
      <w:proofErr w:type="spellEnd"/>
      <w:r>
        <w:t xml:space="preserve"> </w:t>
      </w:r>
      <w:proofErr w:type="spellStart"/>
      <w:r>
        <w:t>all</w:t>
      </w:r>
      <w:proofErr w:type="spellEnd"/>
      <w:r>
        <w:t xml:space="preserve"> TRL </w:t>
      </w:r>
      <w:proofErr w:type="spellStart"/>
      <w:r>
        <w:t>levels</w:t>
      </w:r>
      <w:proofErr w:type="spellEnd"/>
      <w:r>
        <w:t>.</w:t>
      </w:r>
    </w:p>
    <w:p w:rsidRPr="00BB2EAF" w:rsidR="000E4CB2" w:rsidP="000E4CB2" w:rsidRDefault="000E4CB2" w14:paraId="20F86706" w14:textId="2B54B59E">
      <w:pPr>
        <w:spacing w:after="160" w:line="259" w:lineRule="auto"/>
        <w:jc w:val="left"/>
      </w:pPr>
    </w:p>
    <w:p w:rsidRPr="00BB2EAF" w:rsidR="000E4CB2" w:rsidP="00C94E47" w:rsidRDefault="000E4CB2" w14:paraId="74951822" w14:textId="77777777">
      <w:pPr>
        <w:pStyle w:val="Heading1"/>
        <w:keepNext/>
        <w:ind w:left="567" w:hanging="567"/>
      </w:pPr>
      <w:bookmarkStart w:name="_Toc125632267" w:id="32"/>
      <w:bookmarkStart w:name="_Toc128464344" w:id="33"/>
      <w:bookmarkStart w:name="_Toc128464375" w:id="34"/>
      <w:proofErr w:type="spellStart"/>
      <w:r>
        <w:t>Secondary</w:t>
      </w:r>
      <w:proofErr w:type="spellEnd"/>
      <w:r>
        <w:t xml:space="preserve"> </w:t>
      </w:r>
      <w:proofErr w:type="spellStart"/>
      <w:r>
        <w:t>data</w:t>
      </w:r>
      <w:proofErr w:type="spellEnd"/>
      <w:r>
        <w:t xml:space="preserve">: </w:t>
      </w:r>
      <w:proofErr w:type="spellStart"/>
      <w:r>
        <w:t>literature</w:t>
      </w:r>
      <w:proofErr w:type="spellEnd"/>
      <w:r>
        <w:t xml:space="preserve"> </w:t>
      </w:r>
      <w:proofErr w:type="spellStart"/>
      <w:r>
        <w:t>review</w:t>
      </w:r>
      <w:proofErr w:type="spellEnd"/>
      <w:r>
        <w:t xml:space="preserve"> </w:t>
      </w:r>
      <w:proofErr w:type="spellStart"/>
      <w:r>
        <w:t>of</w:t>
      </w:r>
      <w:proofErr w:type="spellEnd"/>
      <w:r>
        <w:t xml:space="preserve"> EESC </w:t>
      </w:r>
      <w:proofErr w:type="spellStart"/>
      <w:r>
        <w:t>work</w:t>
      </w:r>
      <w:bookmarkEnd w:id="32"/>
      <w:bookmarkEnd w:id="33"/>
      <w:bookmarkEnd w:id="34"/>
      <w:proofErr w:type="spellEnd"/>
    </w:p>
    <w:p w:rsidRPr="00BB2EAF" w:rsidR="000E4CB2" w:rsidP="00C94E47" w:rsidRDefault="000E4CB2" w14:paraId="16CBD115" w14:textId="77777777">
      <w:pPr>
        <w:keepNext/>
      </w:pPr>
    </w:p>
    <w:p w:rsidR="000B4AD2" w:rsidP="000E4CB2" w:rsidRDefault="000E4CB2" w14:paraId="761154CA" w14:textId="77777777">
      <w:proofErr w:type="spellStart"/>
      <w:r>
        <w:t>In</w:t>
      </w:r>
      <w:proofErr w:type="spellEnd"/>
      <w:r>
        <w:t xml:space="preserve"> </w:t>
      </w:r>
      <w:proofErr w:type="spellStart"/>
      <w:r>
        <w:t>this</w:t>
      </w:r>
      <w:proofErr w:type="spellEnd"/>
      <w:r>
        <w:t xml:space="preserve"> </w:t>
      </w:r>
      <w:proofErr w:type="spellStart"/>
      <w:r>
        <w:t>section</w:t>
      </w:r>
      <w:proofErr w:type="spellEnd"/>
      <w:r>
        <w:t xml:space="preserve"> </w:t>
      </w:r>
      <w:proofErr w:type="spellStart"/>
      <w:r>
        <w:t>we</w:t>
      </w:r>
      <w:proofErr w:type="spellEnd"/>
      <w:r>
        <w:t xml:space="preserve"> </w:t>
      </w:r>
      <w:proofErr w:type="spellStart"/>
      <w:r>
        <w:t>provide</w:t>
      </w:r>
      <w:proofErr w:type="spellEnd"/>
      <w:r>
        <w:t xml:space="preserve"> </w:t>
      </w:r>
      <w:proofErr w:type="spellStart"/>
      <w:r>
        <w:t>an</w:t>
      </w:r>
      <w:proofErr w:type="spellEnd"/>
      <w:r>
        <w:t xml:space="preserve"> </w:t>
      </w:r>
      <w:proofErr w:type="spellStart"/>
      <w:r>
        <w:t>overview</w:t>
      </w:r>
      <w:proofErr w:type="spellEnd"/>
      <w:r>
        <w:t xml:space="preserve"> </w:t>
      </w:r>
      <w:proofErr w:type="spellStart"/>
      <w:r>
        <w:t>of</w:t>
      </w:r>
      <w:proofErr w:type="spellEnd"/>
      <w:r>
        <w:t xml:space="preserve"> </w:t>
      </w:r>
      <w:proofErr w:type="spellStart"/>
      <w:r>
        <w:t>the</w:t>
      </w:r>
      <w:proofErr w:type="spellEnd"/>
      <w:r>
        <w:t xml:space="preserve"> </w:t>
      </w:r>
      <w:proofErr w:type="spellStart"/>
      <w:r>
        <w:t>Committee's</w:t>
      </w:r>
      <w:proofErr w:type="spellEnd"/>
      <w:r>
        <w:t xml:space="preserve"> </w:t>
      </w:r>
      <w:proofErr w:type="spellStart"/>
      <w:r>
        <w:t>past</w:t>
      </w:r>
      <w:proofErr w:type="spellEnd"/>
      <w:r>
        <w:t xml:space="preserve"> </w:t>
      </w:r>
      <w:proofErr w:type="spellStart"/>
      <w:r>
        <w:t>work</w:t>
      </w:r>
      <w:proofErr w:type="spellEnd"/>
      <w:r>
        <w:t xml:space="preserve"> </w:t>
      </w:r>
      <w:proofErr w:type="spellStart"/>
      <w:r>
        <w:t>relating</w:t>
      </w:r>
      <w:proofErr w:type="spellEnd"/>
      <w:r>
        <w:t xml:space="preserve"> </w:t>
      </w:r>
      <w:proofErr w:type="spellStart"/>
      <w:r>
        <w:t>to</w:t>
      </w:r>
      <w:proofErr w:type="spellEnd"/>
      <w:r>
        <w:t xml:space="preserve"> H2020 (</w:t>
      </w:r>
      <w:proofErr w:type="spellStart"/>
      <w:r>
        <w:t>and</w:t>
      </w:r>
      <w:proofErr w:type="spellEnd"/>
      <w:r>
        <w:t xml:space="preserve">, </w:t>
      </w:r>
      <w:proofErr w:type="spellStart"/>
      <w:r>
        <w:t>more</w:t>
      </w:r>
      <w:proofErr w:type="spellEnd"/>
      <w:r>
        <w:t xml:space="preserve"> </w:t>
      </w:r>
      <w:proofErr w:type="spellStart"/>
      <w:r>
        <w:t>broadly</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w:t>
      </w:r>
    </w:p>
    <w:p w:rsidRPr="00BB2EAF" w:rsidR="000E4CB2" w:rsidP="000E4CB2" w:rsidRDefault="000E4CB2" w14:paraId="18B8C758" w14:textId="7B93F455"/>
    <w:p w:rsidRPr="00BB2EAF" w:rsidR="000E4CB2" w:rsidP="000E4CB2" w:rsidRDefault="000E4CB2" w14:paraId="03C44394" w14:textId="77777777">
      <w:pPr>
        <w:spacing w:line="276" w:lineRule="auto"/>
        <w:rPr>
          <w:bCs/>
        </w:rPr>
      </w:pPr>
      <w:proofErr w:type="spellStart"/>
      <w:r>
        <w:rPr>
          <w:b/>
        </w:rPr>
        <w:t>In</w:t>
      </w:r>
      <w:proofErr w:type="spellEnd"/>
      <w:r>
        <w:rPr>
          <w:b/>
        </w:rPr>
        <w:t xml:space="preserve"> </w:t>
      </w:r>
      <w:hyperlink w:history="1" r:id="rId63">
        <w:r>
          <w:rPr>
            <w:rStyle w:val="Hyperlink"/>
          </w:rPr>
          <w:t>INT/996</w:t>
        </w:r>
      </w:hyperlink>
      <w:r>
        <w:rPr>
          <w:b/>
        </w:rPr>
        <w:t xml:space="preserve"> </w:t>
      </w:r>
      <w:proofErr w:type="spellStart"/>
      <w:r>
        <w:rPr>
          <w:b/>
        </w:rPr>
        <w:t>on</w:t>
      </w:r>
      <w:proofErr w:type="spellEnd"/>
      <w:r>
        <w:rPr>
          <w:b/>
        </w:rPr>
        <w:t xml:space="preserve"> </w:t>
      </w:r>
      <w:r>
        <w:rPr>
          <w:b/>
          <w:i/>
        </w:rPr>
        <w:t xml:space="preserve">A </w:t>
      </w:r>
      <w:proofErr w:type="spellStart"/>
      <w:r>
        <w:rPr>
          <w:b/>
          <w:i/>
        </w:rPr>
        <w:t>new</w:t>
      </w:r>
      <w:proofErr w:type="spellEnd"/>
      <w:r>
        <w:rPr>
          <w:b/>
          <w:i/>
        </w:rPr>
        <w:t xml:space="preserve"> </w:t>
      </w:r>
      <w:proofErr w:type="spellStart"/>
      <w:r>
        <w:rPr>
          <w:b/>
          <w:i/>
        </w:rPr>
        <w:t>European</w:t>
      </w:r>
      <w:proofErr w:type="spellEnd"/>
      <w:r>
        <w:rPr>
          <w:b/>
          <w:i/>
        </w:rPr>
        <w:t xml:space="preserve"> </w:t>
      </w:r>
      <w:proofErr w:type="spellStart"/>
      <w:r>
        <w:rPr>
          <w:b/>
          <w:i/>
        </w:rPr>
        <w:t>Innovation</w:t>
      </w:r>
      <w:proofErr w:type="spellEnd"/>
      <w:r>
        <w:rPr>
          <w:b/>
          <w:i/>
        </w:rPr>
        <w:t xml:space="preserve"> </w:t>
      </w:r>
      <w:proofErr w:type="spellStart"/>
      <w:r>
        <w:rPr>
          <w:b/>
          <w:i/>
        </w:rPr>
        <w:t>Agenda</w:t>
      </w:r>
      <w:proofErr w:type="spellEnd"/>
      <w:r>
        <w:rPr>
          <w:b/>
        </w:rPr>
        <w:t xml:space="preserve"> (2022), </w:t>
      </w:r>
      <w:proofErr w:type="spellStart"/>
      <w:r>
        <w:t>the</w:t>
      </w:r>
      <w:proofErr w:type="spellEnd"/>
      <w:r>
        <w:t xml:space="preserve"> EESC</w:t>
      </w:r>
      <w:r>
        <w:rPr>
          <w:b/>
        </w:rPr>
        <w:t xml:space="preserve"> </w:t>
      </w:r>
      <w:proofErr w:type="spellStart"/>
      <w:r>
        <w:t>welcomed</w:t>
      </w:r>
      <w:proofErr w:type="spellEnd"/>
      <w:r>
        <w:t xml:space="preserve"> </w:t>
      </w:r>
      <w:proofErr w:type="spellStart"/>
      <w:r>
        <w:t>the</w:t>
      </w:r>
      <w:proofErr w:type="spellEnd"/>
      <w:r>
        <w:t xml:space="preserve"> </w:t>
      </w:r>
      <w:proofErr w:type="spellStart"/>
      <w:r>
        <w:t>Commission's</w:t>
      </w:r>
      <w:proofErr w:type="spellEnd"/>
      <w:r>
        <w:t xml:space="preserve"> </w:t>
      </w:r>
      <w:proofErr w:type="spellStart"/>
      <w:r>
        <w:t>European</w:t>
      </w:r>
      <w:proofErr w:type="spellEnd"/>
      <w:r>
        <w:t xml:space="preserve"> </w:t>
      </w:r>
      <w:proofErr w:type="spellStart"/>
      <w:r>
        <w:t>Innovation</w:t>
      </w:r>
      <w:proofErr w:type="spellEnd"/>
      <w:r>
        <w:t xml:space="preserve"> </w:t>
      </w:r>
      <w:proofErr w:type="spellStart"/>
      <w:r>
        <w:t>Agenda</w:t>
      </w:r>
      <w:proofErr w:type="spellEnd"/>
      <w:r>
        <w:t xml:space="preserve"> </w:t>
      </w:r>
      <w:proofErr w:type="spellStart"/>
      <w:r>
        <w:t>and</w:t>
      </w:r>
      <w:proofErr w:type="spellEnd"/>
      <w:r>
        <w:t xml:space="preserve">, </w:t>
      </w:r>
      <w:proofErr w:type="spellStart"/>
      <w:r>
        <w:t>particularly</w:t>
      </w:r>
      <w:proofErr w:type="spellEnd"/>
      <w:r>
        <w:t xml:space="preserve">, </w:t>
      </w:r>
      <w:proofErr w:type="spellStart"/>
      <w:r>
        <w:t>its</w:t>
      </w:r>
      <w:proofErr w:type="spellEnd"/>
      <w:r>
        <w:t xml:space="preserve"> </w:t>
      </w:r>
      <w:proofErr w:type="spellStart"/>
      <w:r>
        <w:t>twofold</w:t>
      </w:r>
      <w:proofErr w:type="spellEnd"/>
      <w:r>
        <w:t xml:space="preserve"> </w:t>
      </w:r>
      <w:proofErr w:type="spellStart"/>
      <w:r>
        <w:t>objective</w:t>
      </w:r>
      <w:proofErr w:type="spellEnd"/>
      <w:r>
        <w:t xml:space="preserve"> </w:t>
      </w:r>
      <w:proofErr w:type="spellStart"/>
      <w:r>
        <w:t>of</w:t>
      </w:r>
      <w:proofErr w:type="spellEnd"/>
      <w:r>
        <w:t xml:space="preserve"> </w:t>
      </w:r>
      <w:proofErr w:type="spellStart"/>
      <w:r>
        <w:t>fostering</w:t>
      </w:r>
      <w:proofErr w:type="spellEnd"/>
      <w:r>
        <w:t xml:space="preserve"> </w:t>
      </w:r>
      <w:proofErr w:type="spellStart"/>
      <w:r>
        <w:t>Europe's</w:t>
      </w:r>
      <w:proofErr w:type="spellEnd"/>
      <w:r>
        <w:t xml:space="preserve"> </w:t>
      </w:r>
      <w:proofErr w:type="spellStart"/>
      <w:r>
        <w:t>competitiveness</w:t>
      </w:r>
      <w:proofErr w:type="spellEnd"/>
      <w:r>
        <w:t xml:space="preserve"> </w:t>
      </w:r>
      <w:proofErr w:type="spellStart"/>
      <w:r>
        <w:t>and</w:t>
      </w:r>
      <w:proofErr w:type="spellEnd"/>
      <w:r>
        <w:t xml:space="preserve"> </w:t>
      </w:r>
      <w:proofErr w:type="spellStart"/>
      <w:r>
        <w:t>of</w:t>
      </w:r>
      <w:proofErr w:type="spellEnd"/>
      <w:r>
        <w:t xml:space="preserve"> </w:t>
      </w:r>
      <w:proofErr w:type="spellStart"/>
      <w:r>
        <w:t>promoting</w:t>
      </w:r>
      <w:proofErr w:type="spellEnd"/>
      <w:r>
        <w:t xml:space="preserve"> </w:t>
      </w:r>
      <w:proofErr w:type="spellStart"/>
      <w:r>
        <w:t>European</w:t>
      </w:r>
      <w:proofErr w:type="spellEnd"/>
      <w:r>
        <w:t xml:space="preserve"> </w:t>
      </w:r>
      <w:proofErr w:type="spellStart"/>
      <w:r>
        <w:t>citizens</w:t>
      </w:r>
      <w:proofErr w:type="spellEnd"/>
      <w:r>
        <w:t xml:space="preserve">' </w:t>
      </w:r>
      <w:proofErr w:type="spellStart"/>
      <w:r>
        <w:t>welfare</w:t>
      </w:r>
      <w:proofErr w:type="spellEnd"/>
      <w:r>
        <w:t>.</w:t>
      </w:r>
    </w:p>
    <w:p w:rsidRPr="00BB2EAF" w:rsidR="000E4CB2" w:rsidP="000E4CB2" w:rsidRDefault="000E4CB2" w14:paraId="1B61389E" w14:textId="77777777">
      <w:pPr>
        <w:spacing w:line="276" w:lineRule="auto"/>
      </w:pPr>
    </w:p>
    <w:p w:rsidR="000B4AD2" w:rsidP="000E4CB2" w:rsidRDefault="000E4CB2" w14:paraId="10B8513E" w14:textId="77777777">
      <w:pPr>
        <w:spacing w:line="276" w:lineRule="auto"/>
      </w:pPr>
      <w:proofErr w:type="spellStart"/>
      <w:r>
        <w:t>The</w:t>
      </w:r>
      <w:proofErr w:type="spellEnd"/>
      <w:r>
        <w:rPr>
          <w:b/>
        </w:rPr>
        <w:t xml:space="preserve"> </w:t>
      </w:r>
      <w:proofErr w:type="spellStart"/>
      <w:r>
        <w:t>focus</w:t>
      </w:r>
      <w:proofErr w:type="spellEnd"/>
      <w:r>
        <w:t xml:space="preserve"> </w:t>
      </w:r>
      <w:proofErr w:type="spellStart"/>
      <w:r>
        <w:t>on</w:t>
      </w:r>
      <w:proofErr w:type="spellEnd"/>
      <w:r>
        <w:t xml:space="preserve"> </w:t>
      </w:r>
      <w:proofErr w:type="spellStart"/>
      <w:r>
        <w:t>closing</w:t>
      </w:r>
      <w:proofErr w:type="spellEnd"/>
      <w:r>
        <w:t xml:space="preserve"> </w:t>
      </w:r>
      <w:proofErr w:type="spellStart"/>
      <w:r>
        <w:t>the</w:t>
      </w:r>
      <w:proofErr w:type="spellEnd"/>
      <w:r>
        <w:t xml:space="preserve"> </w:t>
      </w:r>
      <w:proofErr w:type="spellStart"/>
      <w:r>
        <w:t>so-called</w:t>
      </w:r>
      <w:proofErr w:type="spellEnd"/>
      <w:r>
        <w:t xml:space="preserve"> "</w:t>
      </w:r>
      <w:proofErr w:type="spellStart"/>
      <w:r>
        <w:t>scale-up</w:t>
      </w:r>
      <w:proofErr w:type="spellEnd"/>
      <w:r>
        <w:t xml:space="preserve">" </w:t>
      </w:r>
      <w:proofErr w:type="spellStart"/>
      <w:r>
        <w:t>and</w:t>
      </w:r>
      <w:proofErr w:type="spellEnd"/>
      <w:r>
        <w:t xml:space="preserve"> </w:t>
      </w:r>
      <w:proofErr w:type="spellStart"/>
      <w:r>
        <w:t>deep</w:t>
      </w:r>
      <w:proofErr w:type="spellEnd"/>
      <w:r>
        <w:t xml:space="preserve"> </w:t>
      </w:r>
      <w:proofErr w:type="spellStart"/>
      <w:r>
        <w:t>tech</w:t>
      </w:r>
      <w:proofErr w:type="spellEnd"/>
      <w:r>
        <w:t xml:space="preserve"> </w:t>
      </w:r>
      <w:proofErr w:type="spellStart"/>
      <w:r>
        <w:t>gaps</w:t>
      </w:r>
      <w:proofErr w:type="spellEnd"/>
      <w:r>
        <w:t xml:space="preserve">, </w:t>
      </w:r>
      <w:proofErr w:type="spellStart"/>
      <w:r>
        <w:t>which</w:t>
      </w:r>
      <w:proofErr w:type="spellEnd"/>
      <w:r>
        <w:t xml:space="preserve"> </w:t>
      </w:r>
      <w:proofErr w:type="spellStart"/>
      <w:r>
        <w:t>the</w:t>
      </w:r>
      <w:proofErr w:type="spellEnd"/>
      <w:r>
        <w:t xml:space="preserve"> EU </w:t>
      </w:r>
      <w:proofErr w:type="spellStart"/>
      <w:r>
        <w:t>currently</w:t>
      </w:r>
      <w:proofErr w:type="spellEnd"/>
      <w:r>
        <w:t xml:space="preserve"> </w:t>
      </w:r>
      <w:proofErr w:type="spellStart"/>
      <w:r>
        <w:t>had</w:t>
      </w:r>
      <w:proofErr w:type="spellEnd"/>
      <w:r>
        <w:t xml:space="preserve"> </w:t>
      </w:r>
      <w:proofErr w:type="spellStart"/>
      <w:r>
        <w:t>in</w:t>
      </w:r>
      <w:proofErr w:type="spellEnd"/>
      <w:r>
        <w:t xml:space="preserve"> </w:t>
      </w:r>
      <w:proofErr w:type="spellStart"/>
      <w:r>
        <w:t>comparison</w:t>
      </w:r>
      <w:proofErr w:type="spellEnd"/>
      <w:r>
        <w:t xml:space="preserve"> </w:t>
      </w:r>
      <w:proofErr w:type="spellStart"/>
      <w:r>
        <w:t>with</w:t>
      </w:r>
      <w:proofErr w:type="spellEnd"/>
      <w:r>
        <w:t xml:space="preserve"> </w:t>
      </w:r>
      <w:proofErr w:type="spellStart"/>
      <w:r>
        <w:t>third</w:t>
      </w:r>
      <w:proofErr w:type="spellEnd"/>
      <w:r>
        <w:t xml:space="preserve"> </w:t>
      </w:r>
      <w:proofErr w:type="spellStart"/>
      <w:r>
        <w:t>states</w:t>
      </w:r>
      <w:proofErr w:type="spellEnd"/>
      <w:r>
        <w:t xml:space="preserve"> </w:t>
      </w:r>
      <w:proofErr w:type="spellStart"/>
      <w:r>
        <w:t>where</w:t>
      </w:r>
      <w:proofErr w:type="spellEnd"/>
      <w:r>
        <w:t xml:space="preserve"> </w:t>
      </w:r>
      <w:proofErr w:type="spellStart"/>
      <w:r>
        <w:t>growth-stage</w:t>
      </w:r>
      <w:proofErr w:type="spellEnd"/>
      <w:r>
        <w:t xml:space="preserve"> </w:t>
      </w:r>
      <w:proofErr w:type="spellStart"/>
      <w:r>
        <w:t>tech</w:t>
      </w:r>
      <w:proofErr w:type="spellEnd"/>
      <w:r>
        <w:t xml:space="preserve"> </w:t>
      </w:r>
      <w:proofErr w:type="spellStart"/>
      <w:r>
        <w:t>businesses</w:t>
      </w:r>
      <w:proofErr w:type="spellEnd"/>
      <w:r>
        <w:t xml:space="preserve"> </w:t>
      </w:r>
      <w:proofErr w:type="spellStart"/>
      <w:r>
        <w:t>were</w:t>
      </w:r>
      <w:proofErr w:type="spellEnd"/>
      <w:r>
        <w:t xml:space="preserve"> </w:t>
      </w:r>
      <w:proofErr w:type="spellStart"/>
      <w:r>
        <w:t>more</w:t>
      </w:r>
      <w:proofErr w:type="spellEnd"/>
      <w:r>
        <w:t xml:space="preserve"> </w:t>
      </w:r>
      <w:proofErr w:type="spellStart"/>
      <w:r>
        <w:t>common</w:t>
      </w:r>
      <w:proofErr w:type="spellEnd"/>
      <w:r>
        <w:t xml:space="preserve">, </w:t>
      </w:r>
      <w:proofErr w:type="spellStart"/>
      <w:r>
        <w:t>was</w:t>
      </w:r>
      <w:proofErr w:type="spellEnd"/>
      <w:r>
        <w:t xml:space="preserve"> </w:t>
      </w:r>
      <w:proofErr w:type="spellStart"/>
      <w:r>
        <w:t>considered</w:t>
      </w:r>
      <w:proofErr w:type="spellEnd"/>
      <w:r>
        <w:t xml:space="preserve"> </w:t>
      </w:r>
      <w:proofErr w:type="spellStart"/>
      <w:r>
        <w:t>as</w:t>
      </w:r>
      <w:proofErr w:type="spellEnd"/>
      <w:r>
        <w:t xml:space="preserve"> </w:t>
      </w:r>
      <w:proofErr w:type="spellStart"/>
      <w:r>
        <w:t>crucial</w:t>
      </w:r>
      <w:proofErr w:type="spellEnd"/>
      <w:r>
        <w:t xml:space="preserve">. </w:t>
      </w:r>
      <w:proofErr w:type="spellStart"/>
      <w:r>
        <w:t>The</w:t>
      </w:r>
      <w:proofErr w:type="spellEnd"/>
      <w:r>
        <w:t xml:space="preserve"> EESC </w:t>
      </w:r>
      <w:proofErr w:type="spellStart"/>
      <w:r>
        <w:t>urged</w:t>
      </w:r>
      <w:proofErr w:type="spellEnd"/>
      <w:r>
        <w:t xml:space="preserve"> </w:t>
      </w:r>
      <w:proofErr w:type="spellStart"/>
      <w:r>
        <w:t>the</w:t>
      </w:r>
      <w:proofErr w:type="spellEnd"/>
      <w:r>
        <w:t xml:space="preserve"> </w:t>
      </w:r>
      <w:proofErr w:type="spellStart"/>
      <w:r>
        <w:t>Commission</w:t>
      </w:r>
      <w:proofErr w:type="spellEnd"/>
      <w:r>
        <w:t xml:space="preserve"> </w:t>
      </w:r>
      <w:proofErr w:type="spellStart"/>
      <w:r>
        <w:t>to</w:t>
      </w:r>
      <w:proofErr w:type="spellEnd"/>
      <w:r>
        <w:t xml:space="preserve"> </w:t>
      </w:r>
      <w:proofErr w:type="spellStart"/>
      <w:r>
        <w:t>put</w:t>
      </w:r>
      <w:proofErr w:type="spellEnd"/>
      <w:r>
        <w:t xml:space="preserve"> </w:t>
      </w:r>
      <w:proofErr w:type="spellStart"/>
      <w:r>
        <w:t>more</w:t>
      </w:r>
      <w:proofErr w:type="spellEnd"/>
      <w:r>
        <w:t xml:space="preserve"> </w:t>
      </w:r>
      <w:proofErr w:type="spellStart"/>
      <w:r>
        <w:t>emphasis</w:t>
      </w:r>
      <w:proofErr w:type="spellEnd"/>
      <w:r>
        <w:t xml:space="preserve"> </w:t>
      </w:r>
      <w:proofErr w:type="spellStart"/>
      <w:r>
        <w:t>on</w:t>
      </w:r>
      <w:proofErr w:type="spellEnd"/>
      <w:r>
        <w:t xml:space="preserve"> </w:t>
      </w:r>
      <w:proofErr w:type="spellStart"/>
      <w:r>
        <w:t>the</w:t>
      </w:r>
      <w:proofErr w:type="spellEnd"/>
      <w:r>
        <w:t xml:space="preserve"> </w:t>
      </w:r>
      <w:proofErr w:type="spellStart"/>
      <w:r>
        <w:t>role</w:t>
      </w:r>
      <w:proofErr w:type="spellEnd"/>
      <w:r>
        <w:t xml:space="preserve"> </w:t>
      </w:r>
      <w:proofErr w:type="spellStart"/>
      <w:r>
        <w:t>played</w:t>
      </w:r>
      <w:proofErr w:type="spellEnd"/>
      <w:r>
        <w:t xml:space="preserve"> </w:t>
      </w:r>
      <w:proofErr w:type="spellStart"/>
      <w:r>
        <w:t>by</w:t>
      </w:r>
      <w:proofErr w:type="spellEnd"/>
      <w:r>
        <w:t xml:space="preserve"> </w:t>
      </w:r>
      <w:proofErr w:type="spellStart"/>
      <w:r>
        <w:t>businesses</w:t>
      </w:r>
      <w:proofErr w:type="spellEnd"/>
      <w:r>
        <w:t xml:space="preserve">, </w:t>
      </w:r>
      <w:proofErr w:type="spellStart"/>
      <w:r>
        <w:t>SMEs</w:t>
      </w:r>
      <w:proofErr w:type="spellEnd"/>
      <w:r>
        <w:t xml:space="preserve"> </w:t>
      </w:r>
      <w:proofErr w:type="spellStart"/>
      <w:r>
        <w:t>and</w:t>
      </w:r>
      <w:proofErr w:type="spellEnd"/>
      <w:r>
        <w:t xml:space="preserve"> </w:t>
      </w:r>
      <w:proofErr w:type="spellStart"/>
      <w:r>
        <w:t>start-ups</w:t>
      </w:r>
      <w:proofErr w:type="spellEnd"/>
      <w:r>
        <w:t xml:space="preserve"> </w:t>
      </w:r>
      <w:proofErr w:type="spellStart"/>
      <w:r>
        <w:t>in</w:t>
      </w:r>
      <w:proofErr w:type="spellEnd"/>
      <w:r>
        <w:t xml:space="preserve"> </w:t>
      </w:r>
      <w:proofErr w:type="spellStart"/>
      <w:r>
        <w:t>particular</w:t>
      </w:r>
      <w:proofErr w:type="spellEnd"/>
      <w:r>
        <w:t xml:space="preserve"> </w:t>
      </w:r>
      <w:proofErr w:type="spellStart"/>
      <w:r>
        <w:t>and</w:t>
      </w:r>
      <w:proofErr w:type="spellEnd"/>
      <w:r>
        <w:t xml:space="preserve"> </w:t>
      </w:r>
      <w:proofErr w:type="spellStart"/>
      <w:r>
        <w:t>the</w:t>
      </w:r>
      <w:proofErr w:type="spellEnd"/>
      <w:r>
        <w:t xml:space="preserve"> </w:t>
      </w:r>
      <w:proofErr w:type="spellStart"/>
      <w:r>
        <w:t>innovation</w:t>
      </w:r>
      <w:proofErr w:type="spellEnd"/>
      <w:r>
        <w:t xml:space="preserve"> </w:t>
      </w:r>
      <w:proofErr w:type="spellStart"/>
      <w:r>
        <w:t>networks</w:t>
      </w:r>
      <w:proofErr w:type="spellEnd"/>
      <w:r>
        <w:t xml:space="preserve"> </w:t>
      </w:r>
      <w:proofErr w:type="spellStart"/>
      <w:r>
        <w:t>that</w:t>
      </w:r>
      <w:proofErr w:type="spellEnd"/>
      <w:r>
        <w:t xml:space="preserve"> </w:t>
      </w:r>
      <w:proofErr w:type="spellStart"/>
      <w:r>
        <w:t>they</w:t>
      </w:r>
      <w:proofErr w:type="spellEnd"/>
      <w:r>
        <w:t xml:space="preserve"> </w:t>
      </w:r>
      <w:proofErr w:type="spellStart"/>
      <w:r>
        <w:t>led</w:t>
      </w:r>
      <w:proofErr w:type="spellEnd"/>
      <w:r>
        <w:t xml:space="preserve"> </w:t>
      </w:r>
      <w:proofErr w:type="spellStart"/>
      <w:r>
        <w:t>in</w:t>
      </w:r>
      <w:proofErr w:type="spellEnd"/>
      <w:r>
        <w:t xml:space="preserve"> </w:t>
      </w:r>
      <w:proofErr w:type="spellStart"/>
      <w:r>
        <w:t>delivering</w:t>
      </w:r>
      <w:proofErr w:type="spellEnd"/>
      <w:r>
        <w:t xml:space="preserve"> </w:t>
      </w:r>
      <w:proofErr w:type="spellStart"/>
      <w:r>
        <w:t>the</w:t>
      </w:r>
      <w:proofErr w:type="spellEnd"/>
      <w:r>
        <w:t xml:space="preserve"> </w:t>
      </w:r>
      <w:proofErr w:type="spellStart"/>
      <w:r>
        <w:t>green</w:t>
      </w:r>
      <w:proofErr w:type="spellEnd"/>
      <w:r>
        <w:t xml:space="preserve"> </w:t>
      </w:r>
      <w:proofErr w:type="spellStart"/>
      <w:r>
        <w:t>and</w:t>
      </w:r>
      <w:proofErr w:type="spellEnd"/>
      <w:r>
        <w:t xml:space="preserve"> </w:t>
      </w:r>
      <w:proofErr w:type="spellStart"/>
      <w:r>
        <w:t>digital</w:t>
      </w:r>
      <w:proofErr w:type="spellEnd"/>
      <w:r>
        <w:t xml:space="preserve"> </w:t>
      </w:r>
      <w:proofErr w:type="spellStart"/>
      <w:r>
        <w:t>transitions</w:t>
      </w:r>
      <w:proofErr w:type="spellEnd"/>
      <w:r>
        <w:t>.</w:t>
      </w:r>
    </w:p>
    <w:p w:rsidRPr="00BB2EAF" w:rsidR="000E4CB2" w:rsidP="000E4CB2" w:rsidRDefault="000E4CB2" w14:paraId="6F518D01" w14:textId="11EEC997">
      <w:pPr>
        <w:spacing w:line="276" w:lineRule="auto"/>
      </w:pPr>
    </w:p>
    <w:p w:rsidRPr="00BB2EAF" w:rsidR="000E4CB2" w:rsidP="000E4CB2" w:rsidRDefault="000E4CB2" w14:paraId="269B55FA" w14:textId="77777777">
      <w:pPr>
        <w:spacing w:line="276" w:lineRule="auto"/>
        <w:rPr>
          <w:bCs/>
        </w:rPr>
      </w:pPr>
      <w:proofErr w:type="spellStart"/>
      <w:r>
        <w:t>The</w:t>
      </w:r>
      <w:proofErr w:type="spellEnd"/>
      <w:r>
        <w:t xml:space="preserve"> EESC </w:t>
      </w:r>
      <w:proofErr w:type="spellStart"/>
      <w:r>
        <w:t>pointed</w:t>
      </w:r>
      <w:proofErr w:type="spellEnd"/>
      <w:r>
        <w:t xml:space="preserve"> </w:t>
      </w:r>
      <w:proofErr w:type="spellStart"/>
      <w:r>
        <w:t>out</w:t>
      </w:r>
      <w:proofErr w:type="spellEnd"/>
      <w:r>
        <w:t xml:space="preserve"> </w:t>
      </w:r>
      <w:proofErr w:type="spellStart"/>
      <w:r>
        <w:t>the</w:t>
      </w:r>
      <w:proofErr w:type="spellEnd"/>
      <w:r>
        <w:t xml:space="preserve"> </w:t>
      </w:r>
      <w:proofErr w:type="spellStart"/>
      <w:r>
        <w:t>importance</w:t>
      </w:r>
      <w:proofErr w:type="spellEnd"/>
      <w:r>
        <w:t xml:space="preserve"> </w:t>
      </w:r>
      <w:proofErr w:type="spellStart"/>
      <w:r>
        <w:t>of</w:t>
      </w:r>
      <w:proofErr w:type="spellEnd"/>
      <w:r>
        <w:t xml:space="preserve"> </w:t>
      </w:r>
      <w:proofErr w:type="spellStart"/>
      <w:r>
        <w:t>funding</w:t>
      </w:r>
      <w:proofErr w:type="spellEnd"/>
      <w:r>
        <w:t xml:space="preserve"> </w:t>
      </w:r>
      <w:proofErr w:type="spellStart"/>
      <w:r>
        <w:t>experimentation</w:t>
      </w:r>
      <w:proofErr w:type="spellEnd"/>
      <w:r>
        <w:t xml:space="preserve"> </w:t>
      </w:r>
      <w:proofErr w:type="spellStart"/>
      <w:r>
        <w:t>and</w:t>
      </w:r>
      <w:proofErr w:type="spellEnd"/>
      <w:r>
        <w:t xml:space="preserve"> </w:t>
      </w:r>
      <w:proofErr w:type="spellStart"/>
      <w:r>
        <w:t>testing</w:t>
      </w:r>
      <w:proofErr w:type="spellEnd"/>
      <w:r>
        <w:t xml:space="preserve"> </w:t>
      </w:r>
      <w:proofErr w:type="spellStart"/>
      <w:r>
        <w:t>infrastructure</w:t>
      </w:r>
      <w:proofErr w:type="spellEnd"/>
      <w:r>
        <w:t xml:space="preserve"> </w:t>
      </w:r>
      <w:proofErr w:type="spellStart"/>
      <w:r>
        <w:t>in</w:t>
      </w:r>
      <w:proofErr w:type="spellEnd"/>
      <w:r>
        <w:t xml:space="preserve"> </w:t>
      </w:r>
      <w:proofErr w:type="spellStart"/>
      <w:r>
        <w:t>order</w:t>
      </w:r>
      <w:proofErr w:type="spellEnd"/>
      <w:r>
        <w:t xml:space="preserve"> </w:t>
      </w:r>
      <w:proofErr w:type="spellStart"/>
      <w:r>
        <w:t>to</w:t>
      </w:r>
      <w:proofErr w:type="spellEnd"/>
      <w:r>
        <w:t xml:space="preserve"> </w:t>
      </w:r>
      <w:proofErr w:type="spellStart"/>
      <w:r>
        <w:t>help</w:t>
      </w:r>
      <w:proofErr w:type="spellEnd"/>
      <w:r>
        <w:t xml:space="preserve"> </w:t>
      </w:r>
      <w:proofErr w:type="spellStart"/>
      <w:r>
        <w:t>start-ups</w:t>
      </w:r>
      <w:proofErr w:type="spellEnd"/>
      <w:r>
        <w:t xml:space="preserve"> </w:t>
      </w:r>
      <w:proofErr w:type="spellStart"/>
      <w:r>
        <w:t>and</w:t>
      </w:r>
      <w:proofErr w:type="spellEnd"/>
      <w:r>
        <w:t xml:space="preserve"> </w:t>
      </w:r>
      <w:proofErr w:type="spellStart"/>
      <w:r>
        <w:t>to</w:t>
      </w:r>
      <w:proofErr w:type="spellEnd"/>
      <w:r>
        <w:t xml:space="preserve"> </w:t>
      </w:r>
      <w:proofErr w:type="spellStart"/>
      <w:r>
        <w:t>close</w:t>
      </w:r>
      <w:proofErr w:type="spellEnd"/>
      <w:r>
        <w:t xml:space="preserve"> </w:t>
      </w:r>
      <w:proofErr w:type="spellStart"/>
      <w:r>
        <w:t>the</w:t>
      </w:r>
      <w:proofErr w:type="spellEnd"/>
      <w:r>
        <w:t xml:space="preserve"> </w:t>
      </w:r>
      <w:proofErr w:type="spellStart"/>
      <w:r>
        <w:t>gap</w:t>
      </w:r>
      <w:proofErr w:type="spellEnd"/>
      <w:r>
        <w:t xml:space="preserve"> </w:t>
      </w:r>
      <w:proofErr w:type="spellStart"/>
      <w:r>
        <w:t>between</w:t>
      </w:r>
      <w:proofErr w:type="spellEnd"/>
      <w:r>
        <w:t xml:space="preserve"> </w:t>
      </w:r>
      <w:proofErr w:type="spellStart"/>
      <w:r>
        <w:t>labs</w:t>
      </w:r>
      <w:proofErr w:type="spellEnd"/>
      <w:r>
        <w:t xml:space="preserve"> </w:t>
      </w:r>
      <w:proofErr w:type="spellStart"/>
      <w:r>
        <w:t>and</w:t>
      </w:r>
      <w:proofErr w:type="spellEnd"/>
      <w:r>
        <w:t xml:space="preserve"> </w:t>
      </w:r>
      <w:proofErr w:type="spellStart"/>
      <w:r>
        <w:t>commercial</w:t>
      </w:r>
      <w:proofErr w:type="spellEnd"/>
      <w:r>
        <w:t xml:space="preserve"> </w:t>
      </w:r>
      <w:proofErr w:type="spellStart"/>
      <w:r>
        <w:t>applications</w:t>
      </w:r>
      <w:proofErr w:type="spellEnd"/>
      <w:r>
        <w:t xml:space="preserve">. </w:t>
      </w:r>
      <w:proofErr w:type="spellStart"/>
      <w:r>
        <w:t>In</w:t>
      </w:r>
      <w:proofErr w:type="spellEnd"/>
      <w:r>
        <w:t xml:space="preserve"> </w:t>
      </w:r>
      <w:proofErr w:type="spellStart"/>
      <w:r>
        <w:t>this</w:t>
      </w:r>
      <w:proofErr w:type="spellEnd"/>
      <w:r>
        <w:t xml:space="preserve"> </w:t>
      </w:r>
      <w:proofErr w:type="spellStart"/>
      <w:r>
        <w:t>regard</w:t>
      </w:r>
      <w:proofErr w:type="spellEnd"/>
      <w:r>
        <w:t xml:space="preserve">, </w:t>
      </w:r>
      <w:proofErr w:type="spellStart"/>
      <w:r>
        <w:t>it</w:t>
      </w:r>
      <w:proofErr w:type="spellEnd"/>
      <w:r>
        <w:t xml:space="preserve"> </w:t>
      </w:r>
      <w:proofErr w:type="spellStart"/>
      <w:r>
        <w:t>welcomed</w:t>
      </w:r>
      <w:proofErr w:type="spellEnd"/>
      <w:r>
        <w:t xml:space="preserve"> </w:t>
      </w:r>
      <w:proofErr w:type="spellStart"/>
      <w:r>
        <w:t>the</w:t>
      </w:r>
      <w:proofErr w:type="spellEnd"/>
      <w:r>
        <w:t xml:space="preserve"> </w:t>
      </w:r>
      <w:proofErr w:type="spellStart"/>
      <w:r>
        <w:t>introduction</w:t>
      </w:r>
      <w:proofErr w:type="spellEnd"/>
      <w:r>
        <w:t xml:space="preserve"> </w:t>
      </w:r>
      <w:proofErr w:type="spellStart"/>
      <w:r>
        <w:t>of</w:t>
      </w:r>
      <w:proofErr w:type="spellEnd"/>
      <w:r>
        <w:t xml:space="preserve"> </w:t>
      </w:r>
      <w:proofErr w:type="spellStart"/>
      <w:r>
        <w:t>the</w:t>
      </w:r>
      <w:proofErr w:type="spellEnd"/>
      <w:r>
        <w:t xml:space="preserve"> </w:t>
      </w:r>
      <w:proofErr w:type="spellStart"/>
      <w:r>
        <w:t>new</w:t>
      </w:r>
      <w:proofErr w:type="spellEnd"/>
      <w:r>
        <w:t xml:space="preserve"> </w:t>
      </w:r>
      <w:proofErr w:type="spellStart"/>
      <w:r>
        <w:t>concept</w:t>
      </w:r>
      <w:proofErr w:type="spellEnd"/>
      <w:r>
        <w:t xml:space="preserve"> </w:t>
      </w:r>
      <w:proofErr w:type="spellStart"/>
      <w:r>
        <w:t>of</w:t>
      </w:r>
      <w:proofErr w:type="spellEnd"/>
      <w:r>
        <w:t xml:space="preserve"> "</w:t>
      </w:r>
      <w:proofErr w:type="spellStart"/>
      <w:r>
        <w:t>testing</w:t>
      </w:r>
      <w:proofErr w:type="spellEnd"/>
      <w:r>
        <w:t xml:space="preserve"> </w:t>
      </w:r>
      <w:proofErr w:type="spellStart"/>
      <w:r>
        <w:t>and</w:t>
      </w:r>
      <w:proofErr w:type="spellEnd"/>
      <w:r>
        <w:t xml:space="preserve"> </w:t>
      </w:r>
      <w:proofErr w:type="spellStart"/>
      <w:r>
        <w:t>experimentation</w:t>
      </w:r>
      <w:proofErr w:type="spellEnd"/>
      <w:r>
        <w:t xml:space="preserve"> </w:t>
      </w:r>
      <w:proofErr w:type="spellStart"/>
      <w:r>
        <w:t>infrastructures</w:t>
      </w:r>
      <w:proofErr w:type="spellEnd"/>
      <w:r>
        <w:t xml:space="preserve">" </w:t>
      </w:r>
      <w:proofErr w:type="spellStart"/>
      <w:r>
        <w:t>in</w:t>
      </w:r>
      <w:proofErr w:type="spellEnd"/>
      <w:r>
        <w:t xml:space="preserve"> </w:t>
      </w:r>
      <w:proofErr w:type="spellStart"/>
      <w:r>
        <w:t>the</w:t>
      </w:r>
      <w:proofErr w:type="spellEnd"/>
      <w:r>
        <w:t xml:space="preserve"> </w:t>
      </w:r>
      <w:proofErr w:type="spellStart"/>
      <w:r>
        <w:t>draft</w:t>
      </w:r>
      <w:proofErr w:type="spellEnd"/>
      <w:r>
        <w:t xml:space="preserve"> </w:t>
      </w:r>
      <w:proofErr w:type="spellStart"/>
      <w:r>
        <w:t>revised</w:t>
      </w:r>
      <w:proofErr w:type="spellEnd"/>
      <w:r>
        <w:t xml:space="preserve"> General </w:t>
      </w:r>
      <w:proofErr w:type="spellStart"/>
      <w:r>
        <w:t>Block</w:t>
      </w:r>
      <w:proofErr w:type="spellEnd"/>
      <w:r>
        <w:t xml:space="preserve"> </w:t>
      </w:r>
      <w:proofErr w:type="spellStart"/>
      <w:r>
        <w:t>Exemption</w:t>
      </w:r>
      <w:proofErr w:type="spellEnd"/>
      <w:r>
        <w:t xml:space="preserve"> </w:t>
      </w:r>
      <w:proofErr w:type="spellStart"/>
      <w:r>
        <w:t>Regulation</w:t>
      </w:r>
      <w:proofErr w:type="spellEnd"/>
      <w:r>
        <w:t xml:space="preserve"> (GBER) </w:t>
      </w:r>
      <w:proofErr w:type="spellStart"/>
      <w:r>
        <w:t>on</w:t>
      </w:r>
      <w:proofErr w:type="spellEnd"/>
      <w:r>
        <w:t xml:space="preserve"> State </w:t>
      </w:r>
      <w:proofErr w:type="spellStart"/>
      <w:r>
        <w:t>aid</w:t>
      </w:r>
      <w:proofErr w:type="spellEnd"/>
      <w:r>
        <w:t>.</w:t>
      </w:r>
    </w:p>
    <w:p w:rsidRPr="00BB2EAF" w:rsidR="000E4CB2" w:rsidP="000E4CB2" w:rsidRDefault="000E4CB2" w14:paraId="303E1FFA" w14:textId="77777777">
      <w:pPr>
        <w:spacing w:line="276" w:lineRule="auto"/>
        <w:rPr>
          <w:bCs/>
        </w:rPr>
      </w:pPr>
    </w:p>
    <w:p w:rsidR="000B4AD2" w:rsidP="000E4CB2" w:rsidRDefault="000E4CB2" w14:paraId="5A3CC56B" w14:textId="77777777">
      <w:pPr>
        <w:spacing w:line="276" w:lineRule="auto"/>
      </w:pPr>
      <w:proofErr w:type="spellStart"/>
      <w:r>
        <w:t>The</w:t>
      </w:r>
      <w:proofErr w:type="spellEnd"/>
      <w:r>
        <w:t xml:space="preserve"> </w:t>
      </w:r>
      <w:proofErr w:type="spellStart"/>
      <w:r>
        <w:t>Committee</w:t>
      </w:r>
      <w:proofErr w:type="spellEnd"/>
      <w:r>
        <w:t xml:space="preserve"> </w:t>
      </w:r>
      <w:proofErr w:type="spellStart"/>
      <w:r>
        <w:t>urged</w:t>
      </w:r>
      <w:proofErr w:type="spellEnd"/>
      <w:r>
        <w:t xml:space="preserve"> </w:t>
      </w:r>
      <w:proofErr w:type="spellStart"/>
      <w:r>
        <w:t>the</w:t>
      </w:r>
      <w:proofErr w:type="spellEnd"/>
      <w:r>
        <w:t xml:space="preserve"> </w:t>
      </w:r>
      <w:proofErr w:type="spellStart"/>
      <w:r>
        <w:t>Commission</w:t>
      </w:r>
      <w:proofErr w:type="spellEnd"/>
      <w:r>
        <w:t xml:space="preserve"> </w:t>
      </w:r>
      <w:proofErr w:type="spellStart"/>
      <w:r>
        <w:t>to</w:t>
      </w:r>
      <w:proofErr w:type="spellEnd"/>
      <w:r>
        <w:t xml:space="preserve"> </w:t>
      </w:r>
      <w:proofErr w:type="spellStart"/>
      <w:r>
        <w:t>encourage</w:t>
      </w:r>
      <w:proofErr w:type="spellEnd"/>
      <w:r>
        <w:t xml:space="preserve"> </w:t>
      </w:r>
      <w:proofErr w:type="spellStart"/>
      <w:r>
        <w:t>the</w:t>
      </w:r>
      <w:proofErr w:type="spellEnd"/>
      <w:r>
        <w:t xml:space="preserve"> </w:t>
      </w:r>
      <w:proofErr w:type="spellStart"/>
      <w:r>
        <w:t>interregional</w:t>
      </w:r>
      <w:proofErr w:type="spellEnd"/>
      <w:r>
        <w:t xml:space="preserve"> </w:t>
      </w:r>
      <w:proofErr w:type="spellStart"/>
      <w:r>
        <w:t>dimension</w:t>
      </w:r>
      <w:proofErr w:type="spellEnd"/>
      <w:r>
        <w:t xml:space="preserve"> </w:t>
      </w:r>
      <w:proofErr w:type="spellStart"/>
      <w:r>
        <w:t>of</w:t>
      </w:r>
      <w:proofErr w:type="spellEnd"/>
      <w:r>
        <w:t xml:space="preserve"> </w:t>
      </w:r>
      <w:proofErr w:type="spellStart"/>
      <w:r>
        <w:t>investments</w:t>
      </w:r>
      <w:proofErr w:type="spellEnd"/>
      <w:r>
        <w:t xml:space="preserve">, </w:t>
      </w:r>
      <w:proofErr w:type="spellStart"/>
      <w:r>
        <w:t>with</w:t>
      </w:r>
      <w:proofErr w:type="spellEnd"/>
      <w:r>
        <w:t xml:space="preserve"> </w:t>
      </w:r>
      <w:proofErr w:type="spellStart"/>
      <w:r>
        <w:t>the</w:t>
      </w:r>
      <w:proofErr w:type="spellEnd"/>
      <w:r>
        <w:t xml:space="preserve"> </w:t>
      </w:r>
      <w:proofErr w:type="spellStart"/>
      <w:r>
        <w:t>joint</w:t>
      </w:r>
      <w:proofErr w:type="spellEnd"/>
      <w:r>
        <w:t xml:space="preserve"> </w:t>
      </w:r>
      <w:proofErr w:type="spellStart"/>
      <w:r>
        <w:t>participation</w:t>
      </w:r>
      <w:proofErr w:type="spellEnd"/>
      <w:r>
        <w:t xml:space="preserve"> </w:t>
      </w:r>
      <w:proofErr w:type="spellStart"/>
      <w:r>
        <w:t>of</w:t>
      </w:r>
      <w:proofErr w:type="spellEnd"/>
      <w:r>
        <w:t xml:space="preserve"> </w:t>
      </w:r>
      <w:proofErr w:type="spellStart"/>
      <w:r>
        <w:t>less</w:t>
      </w:r>
      <w:proofErr w:type="spellEnd"/>
      <w:r>
        <w:t xml:space="preserve"> </w:t>
      </w:r>
      <w:proofErr w:type="spellStart"/>
      <w:r>
        <w:t>and</w:t>
      </w:r>
      <w:proofErr w:type="spellEnd"/>
      <w:r>
        <w:t xml:space="preserve"> </w:t>
      </w:r>
      <w:proofErr w:type="spellStart"/>
      <w:r>
        <w:t>more</w:t>
      </w:r>
      <w:proofErr w:type="spellEnd"/>
      <w:r>
        <w:t xml:space="preserve"> </w:t>
      </w:r>
      <w:proofErr w:type="spellStart"/>
      <w:r>
        <w:t>innovative</w:t>
      </w:r>
      <w:proofErr w:type="spellEnd"/>
      <w:r>
        <w:t xml:space="preserve"> </w:t>
      </w:r>
      <w:proofErr w:type="spellStart"/>
      <w:r>
        <w:t>regions</w:t>
      </w:r>
      <w:proofErr w:type="spellEnd"/>
      <w:r>
        <w:t xml:space="preserve">. </w:t>
      </w:r>
      <w:proofErr w:type="spellStart"/>
      <w:r>
        <w:t>Further</w:t>
      </w:r>
      <w:proofErr w:type="spellEnd"/>
      <w:r>
        <w:t xml:space="preserve">, </w:t>
      </w:r>
      <w:proofErr w:type="spellStart"/>
      <w:r>
        <w:t>public</w:t>
      </w:r>
      <w:proofErr w:type="spellEnd"/>
      <w:r>
        <w:t xml:space="preserve"> </w:t>
      </w:r>
      <w:proofErr w:type="spellStart"/>
      <w:r>
        <w:t>support</w:t>
      </w:r>
      <w:proofErr w:type="spellEnd"/>
      <w:r>
        <w:t xml:space="preserve"> </w:t>
      </w:r>
      <w:proofErr w:type="spellStart"/>
      <w:r>
        <w:t>should</w:t>
      </w:r>
      <w:proofErr w:type="spellEnd"/>
      <w:r>
        <w:t xml:space="preserve"> </w:t>
      </w:r>
      <w:proofErr w:type="spellStart"/>
      <w:r>
        <w:t>also</w:t>
      </w:r>
      <w:proofErr w:type="spellEnd"/>
      <w:r>
        <w:t xml:space="preserve"> </w:t>
      </w:r>
      <w:proofErr w:type="spellStart"/>
      <w:r>
        <w:t>benefit</w:t>
      </w:r>
      <w:proofErr w:type="spellEnd"/>
      <w:r>
        <w:t xml:space="preserve"> </w:t>
      </w:r>
      <w:proofErr w:type="spellStart"/>
      <w:r>
        <w:t>higher</w:t>
      </w:r>
      <w:proofErr w:type="spellEnd"/>
      <w:r>
        <w:t xml:space="preserve"> </w:t>
      </w:r>
      <w:proofErr w:type="spellStart"/>
      <w:r>
        <w:t>education</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labs</w:t>
      </w:r>
      <w:proofErr w:type="spellEnd"/>
      <w:r>
        <w:t xml:space="preserve">. </w:t>
      </w:r>
      <w:proofErr w:type="spellStart"/>
      <w:r>
        <w:t>To</w:t>
      </w:r>
      <w:proofErr w:type="spellEnd"/>
      <w:r>
        <w:t xml:space="preserve"> </w:t>
      </w:r>
      <w:proofErr w:type="spellStart"/>
      <w:r>
        <w:t>that</w:t>
      </w:r>
      <w:proofErr w:type="spellEnd"/>
      <w:r>
        <w:t xml:space="preserve"> </w:t>
      </w:r>
      <w:proofErr w:type="spellStart"/>
      <w:r>
        <w:t>end</w:t>
      </w:r>
      <w:proofErr w:type="spellEnd"/>
      <w:r>
        <w:t xml:space="preserve">, </w:t>
      </w:r>
      <w:proofErr w:type="spellStart"/>
      <w:r>
        <w:t>it</w:t>
      </w:r>
      <w:proofErr w:type="spellEnd"/>
      <w:r>
        <w:t xml:space="preserve"> </w:t>
      </w:r>
      <w:proofErr w:type="spellStart"/>
      <w:r>
        <w:t>proposed</w:t>
      </w:r>
      <w:proofErr w:type="spellEnd"/>
      <w:r>
        <w:t xml:space="preserve"> </w:t>
      </w:r>
      <w:proofErr w:type="spellStart"/>
      <w:r>
        <w:t>using</w:t>
      </w:r>
      <w:proofErr w:type="spellEnd"/>
      <w:r>
        <w:t xml:space="preserve"> a </w:t>
      </w:r>
      <w:proofErr w:type="spellStart"/>
      <w:r>
        <w:t>number</w:t>
      </w:r>
      <w:proofErr w:type="spellEnd"/>
      <w:r>
        <w:t xml:space="preserve"> </w:t>
      </w:r>
      <w:proofErr w:type="spellStart"/>
      <w:r>
        <w:t>of</w:t>
      </w:r>
      <w:proofErr w:type="spellEnd"/>
      <w:r>
        <w:t xml:space="preserve"> </w:t>
      </w:r>
      <w:proofErr w:type="spellStart"/>
      <w:r>
        <w:t>pilot</w:t>
      </w:r>
      <w:proofErr w:type="spellEnd"/>
      <w:r>
        <w:t xml:space="preserve"> </w:t>
      </w:r>
      <w:proofErr w:type="spellStart"/>
      <w:r>
        <w:t>research</w:t>
      </w:r>
      <w:proofErr w:type="spellEnd"/>
      <w:r>
        <w:t xml:space="preserve"> </w:t>
      </w:r>
      <w:proofErr w:type="spellStart"/>
      <w:r>
        <w:t>centres</w:t>
      </w:r>
      <w:proofErr w:type="spellEnd"/>
      <w:r>
        <w:t xml:space="preserve"> </w:t>
      </w:r>
      <w:proofErr w:type="spellStart"/>
      <w:r>
        <w:t>and</w:t>
      </w:r>
      <w:proofErr w:type="spellEnd"/>
      <w:r>
        <w:t xml:space="preserve"> </w:t>
      </w:r>
      <w:proofErr w:type="spellStart"/>
      <w:r>
        <w:t>universities</w:t>
      </w:r>
      <w:proofErr w:type="spellEnd"/>
      <w:r>
        <w:t xml:space="preserve"> </w:t>
      </w:r>
      <w:proofErr w:type="spellStart"/>
      <w:r>
        <w:t>to</w:t>
      </w:r>
      <w:proofErr w:type="spellEnd"/>
      <w:r>
        <w:t xml:space="preserve"> </w:t>
      </w:r>
      <w:proofErr w:type="spellStart"/>
      <w:r>
        <w:t>pursue</w:t>
      </w:r>
      <w:proofErr w:type="spellEnd"/>
      <w:r>
        <w:t xml:space="preserve"> </w:t>
      </w:r>
      <w:proofErr w:type="spellStart"/>
      <w:r>
        <w:t>innovative</w:t>
      </w:r>
      <w:proofErr w:type="spellEnd"/>
      <w:r>
        <w:t xml:space="preserve"> </w:t>
      </w:r>
      <w:proofErr w:type="spellStart"/>
      <w:r>
        <w:t>goals</w:t>
      </w:r>
      <w:proofErr w:type="spellEnd"/>
      <w:r>
        <w:t>.</w:t>
      </w:r>
    </w:p>
    <w:p w:rsidRPr="00BB2EAF" w:rsidR="000E4CB2" w:rsidP="000E4CB2" w:rsidRDefault="000E4CB2" w14:paraId="5280B15E" w14:textId="0A117186">
      <w:pPr>
        <w:spacing w:line="276" w:lineRule="auto"/>
        <w:rPr>
          <w:bCs/>
        </w:rPr>
      </w:pPr>
    </w:p>
    <w:p w:rsidRPr="00BB2EAF" w:rsidR="000E4CB2" w:rsidP="000E4CB2" w:rsidRDefault="000E4CB2" w14:paraId="2E214C0D" w14:textId="77777777">
      <w:pPr>
        <w:spacing w:line="276" w:lineRule="auto"/>
        <w:rPr>
          <w:b/>
        </w:rPr>
      </w:pPr>
      <w:proofErr w:type="spellStart"/>
      <w:r>
        <w:t>The</w:t>
      </w:r>
      <w:proofErr w:type="spellEnd"/>
      <w:r>
        <w:t xml:space="preserve"> EESC </w:t>
      </w:r>
      <w:proofErr w:type="spellStart"/>
      <w:r>
        <w:t>also</w:t>
      </w:r>
      <w:proofErr w:type="spellEnd"/>
      <w:r>
        <w:t xml:space="preserve"> </w:t>
      </w:r>
      <w:proofErr w:type="spellStart"/>
      <w:r>
        <w:t>welcomed</w:t>
      </w:r>
      <w:proofErr w:type="spellEnd"/>
      <w:r>
        <w:t xml:space="preserve"> </w:t>
      </w:r>
      <w:proofErr w:type="spellStart"/>
      <w:r>
        <w:t>the</w:t>
      </w:r>
      <w:proofErr w:type="spellEnd"/>
      <w:r>
        <w:t xml:space="preserve"> </w:t>
      </w:r>
      <w:proofErr w:type="spellStart"/>
      <w:r>
        <w:t>Commission's</w:t>
      </w:r>
      <w:proofErr w:type="spellEnd"/>
      <w:r>
        <w:t xml:space="preserve"> </w:t>
      </w:r>
      <w:proofErr w:type="spellStart"/>
      <w:r>
        <w:t>support</w:t>
      </w:r>
      <w:proofErr w:type="spellEnd"/>
      <w:r>
        <w:t xml:space="preserve"> </w:t>
      </w:r>
      <w:proofErr w:type="spellStart"/>
      <w:r>
        <w:t>for</w:t>
      </w:r>
      <w:proofErr w:type="spellEnd"/>
      <w:r>
        <w:t xml:space="preserve"> </w:t>
      </w:r>
      <w:proofErr w:type="spellStart"/>
      <w:r>
        <w:t>Member</w:t>
      </w:r>
      <w:proofErr w:type="spellEnd"/>
      <w:r>
        <w:t xml:space="preserve"> States </w:t>
      </w:r>
      <w:proofErr w:type="spellStart"/>
      <w:r>
        <w:t>in</w:t>
      </w:r>
      <w:proofErr w:type="spellEnd"/>
      <w:r>
        <w:t xml:space="preserve"> </w:t>
      </w:r>
      <w:proofErr w:type="spellStart"/>
      <w:r>
        <w:t>taking</w:t>
      </w:r>
      <w:proofErr w:type="spellEnd"/>
      <w:r>
        <w:t xml:space="preserve"> </w:t>
      </w:r>
      <w:proofErr w:type="spellStart"/>
      <w:r>
        <w:t>forward</w:t>
      </w:r>
      <w:proofErr w:type="spellEnd"/>
      <w:r>
        <w:t xml:space="preserve"> </w:t>
      </w:r>
      <w:proofErr w:type="spellStart"/>
      <w:r>
        <w:t>cross-border</w:t>
      </w:r>
      <w:proofErr w:type="spellEnd"/>
      <w:r>
        <w:t xml:space="preserve"> </w:t>
      </w:r>
      <w:proofErr w:type="spellStart"/>
      <w:r>
        <w:t>projects</w:t>
      </w:r>
      <w:proofErr w:type="spellEnd"/>
      <w:r>
        <w:t xml:space="preserve"> </w:t>
      </w:r>
      <w:proofErr w:type="spellStart"/>
      <w:r>
        <w:t>of</w:t>
      </w:r>
      <w:proofErr w:type="spellEnd"/>
      <w:r>
        <w:t xml:space="preserve"> </w:t>
      </w:r>
      <w:proofErr w:type="spellStart"/>
      <w:r>
        <w:t>common</w:t>
      </w:r>
      <w:proofErr w:type="spellEnd"/>
      <w:r>
        <w:t xml:space="preserve"> </w:t>
      </w:r>
      <w:proofErr w:type="spellStart"/>
      <w:r>
        <w:t>European</w:t>
      </w:r>
      <w:proofErr w:type="spellEnd"/>
      <w:r>
        <w:t xml:space="preserve"> </w:t>
      </w:r>
      <w:proofErr w:type="spellStart"/>
      <w:r>
        <w:t>interest</w:t>
      </w:r>
      <w:proofErr w:type="spellEnd"/>
      <w:r>
        <w:t xml:space="preserve">. </w:t>
      </w:r>
      <w:proofErr w:type="spellStart"/>
      <w:r>
        <w:t>It</w:t>
      </w:r>
      <w:proofErr w:type="spellEnd"/>
      <w:r>
        <w:t xml:space="preserve"> </w:t>
      </w:r>
      <w:proofErr w:type="spellStart"/>
      <w:r>
        <w:t>therefore</w:t>
      </w:r>
      <w:proofErr w:type="spellEnd"/>
      <w:r>
        <w:t xml:space="preserve"> </w:t>
      </w:r>
      <w:proofErr w:type="spellStart"/>
      <w:r>
        <w:t>proposed</w:t>
      </w:r>
      <w:proofErr w:type="spellEnd"/>
      <w:r>
        <w:t xml:space="preserve"> </w:t>
      </w:r>
      <w:proofErr w:type="spellStart"/>
      <w:r>
        <w:t>that</w:t>
      </w:r>
      <w:proofErr w:type="spellEnd"/>
      <w:r>
        <w:t xml:space="preserve"> </w:t>
      </w:r>
      <w:proofErr w:type="spellStart"/>
      <w:r>
        <w:t>both</w:t>
      </w:r>
      <w:proofErr w:type="spellEnd"/>
      <w:r>
        <w:t xml:space="preserve"> </w:t>
      </w:r>
      <w:proofErr w:type="spellStart"/>
      <w:r>
        <w:t>research</w:t>
      </w:r>
      <w:proofErr w:type="spellEnd"/>
      <w:r>
        <w:t xml:space="preserve"> </w:t>
      </w:r>
      <w:proofErr w:type="spellStart"/>
      <w:r>
        <w:t>work</w:t>
      </w:r>
      <w:proofErr w:type="spellEnd"/>
      <w:r>
        <w:t xml:space="preserve"> </w:t>
      </w:r>
      <w:proofErr w:type="spellStart"/>
      <w:r>
        <w:t>and</w:t>
      </w:r>
      <w:proofErr w:type="spellEnd"/>
      <w:r>
        <w:t xml:space="preserve"> </w:t>
      </w:r>
      <w:proofErr w:type="spellStart"/>
      <w:r>
        <w:t>the</w:t>
      </w:r>
      <w:proofErr w:type="spellEnd"/>
      <w:r>
        <w:t xml:space="preserve"> </w:t>
      </w:r>
      <w:proofErr w:type="spellStart"/>
      <w:r>
        <w:t>professional</w:t>
      </w:r>
      <w:proofErr w:type="spellEnd"/>
      <w:r>
        <w:t xml:space="preserve"> </w:t>
      </w:r>
      <w:proofErr w:type="spellStart"/>
      <w:r>
        <w:t>development</w:t>
      </w:r>
      <w:proofErr w:type="spellEnd"/>
      <w:r>
        <w:t xml:space="preserve"> </w:t>
      </w:r>
      <w:proofErr w:type="spellStart"/>
      <w:r>
        <w:t>of</w:t>
      </w:r>
      <w:proofErr w:type="spellEnd"/>
      <w:r>
        <w:t xml:space="preserve"> </w:t>
      </w:r>
      <w:proofErr w:type="spellStart"/>
      <w:r>
        <w:t>researchers</w:t>
      </w:r>
      <w:proofErr w:type="spellEnd"/>
      <w:r>
        <w:t xml:space="preserve"> </w:t>
      </w:r>
      <w:proofErr w:type="spellStart"/>
      <w:r>
        <w:t>be</w:t>
      </w:r>
      <w:proofErr w:type="spellEnd"/>
      <w:r>
        <w:t xml:space="preserve"> </w:t>
      </w:r>
      <w:proofErr w:type="spellStart"/>
      <w:r>
        <w:t>funded</w:t>
      </w:r>
      <w:proofErr w:type="spellEnd"/>
      <w:r>
        <w:t xml:space="preserve"> </w:t>
      </w:r>
      <w:proofErr w:type="spellStart"/>
      <w:r>
        <w:t>and</w:t>
      </w:r>
      <w:proofErr w:type="spellEnd"/>
      <w:r>
        <w:t xml:space="preserve"> </w:t>
      </w:r>
      <w:proofErr w:type="spellStart"/>
      <w:r>
        <w:t>that</w:t>
      </w:r>
      <w:proofErr w:type="spellEnd"/>
      <w:r>
        <w:t xml:space="preserve"> </w:t>
      </w:r>
      <w:proofErr w:type="spellStart"/>
      <w:r>
        <w:t>research</w:t>
      </w:r>
      <w:proofErr w:type="spellEnd"/>
      <w:r>
        <w:t xml:space="preserve"> </w:t>
      </w:r>
      <w:proofErr w:type="spellStart"/>
      <w:r>
        <w:t>results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publicly</w:t>
      </w:r>
      <w:proofErr w:type="spellEnd"/>
      <w:r>
        <w:t xml:space="preserve"> </w:t>
      </w:r>
      <w:proofErr w:type="spellStart"/>
      <w:r>
        <w:t>supported</w:t>
      </w:r>
      <w:proofErr w:type="spellEnd"/>
      <w:r>
        <w:t xml:space="preserve">, </w:t>
      </w:r>
      <w:proofErr w:type="spellStart"/>
      <w:r>
        <w:t>be</w:t>
      </w:r>
      <w:proofErr w:type="spellEnd"/>
      <w:r>
        <w:t xml:space="preserve"> </w:t>
      </w:r>
      <w:proofErr w:type="spellStart"/>
      <w:r>
        <w:t>open</w:t>
      </w:r>
      <w:proofErr w:type="spellEnd"/>
      <w:r>
        <w:t xml:space="preserve"> </w:t>
      </w:r>
      <w:proofErr w:type="spellStart"/>
      <w:r>
        <w:t>to</w:t>
      </w:r>
      <w:proofErr w:type="spellEnd"/>
      <w:r>
        <w:t xml:space="preserve"> </w:t>
      </w:r>
      <w:proofErr w:type="spellStart"/>
      <w:r>
        <w:t>further</w:t>
      </w:r>
      <w:proofErr w:type="spellEnd"/>
      <w:r>
        <w:t xml:space="preserve"> </w:t>
      </w:r>
      <w:proofErr w:type="spellStart"/>
      <w:r>
        <w:t>development</w:t>
      </w:r>
      <w:proofErr w:type="spellEnd"/>
      <w:r>
        <w:t xml:space="preserve"> </w:t>
      </w:r>
      <w:proofErr w:type="spellStart"/>
      <w:r>
        <w:t>by</w:t>
      </w:r>
      <w:proofErr w:type="spellEnd"/>
      <w:r>
        <w:t xml:space="preserve"> </w:t>
      </w:r>
      <w:proofErr w:type="spellStart"/>
      <w:r>
        <w:t>innovators</w:t>
      </w:r>
      <w:proofErr w:type="spellEnd"/>
      <w:r>
        <w:t xml:space="preserve">, </w:t>
      </w:r>
      <w:proofErr w:type="spellStart"/>
      <w:r>
        <w:t>possibly</w:t>
      </w:r>
      <w:proofErr w:type="spellEnd"/>
      <w:r>
        <w:t xml:space="preserve"> </w:t>
      </w:r>
      <w:proofErr w:type="spellStart"/>
      <w:r>
        <w:t>through</w:t>
      </w:r>
      <w:proofErr w:type="spellEnd"/>
      <w:r>
        <w:t xml:space="preserve"> </w:t>
      </w:r>
      <w:proofErr w:type="spellStart"/>
      <w:r>
        <w:t>the</w:t>
      </w:r>
      <w:proofErr w:type="spellEnd"/>
      <w:r>
        <w:t xml:space="preserve"> </w:t>
      </w:r>
      <w:proofErr w:type="spellStart"/>
      <w:r>
        <w:t>Innospace</w:t>
      </w:r>
      <w:proofErr w:type="spellEnd"/>
      <w:r>
        <w:t xml:space="preserve"> </w:t>
      </w:r>
      <w:proofErr w:type="spellStart"/>
      <w:r>
        <w:t>Platform</w:t>
      </w:r>
      <w:proofErr w:type="spellEnd"/>
      <w:r>
        <w:t>.</w:t>
      </w:r>
    </w:p>
    <w:p w:rsidRPr="00BB2EAF" w:rsidR="000E4CB2" w:rsidP="000E4CB2" w:rsidRDefault="000E4CB2" w14:paraId="4E6F4D96" w14:textId="77777777">
      <w:pPr>
        <w:spacing w:line="276" w:lineRule="auto"/>
        <w:rPr>
          <w:b/>
        </w:rPr>
      </w:pPr>
    </w:p>
    <w:p w:rsidR="000B4AD2" w:rsidP="000E4CB2" w:rsidRDefault="000E4CB2" w14:paraId="740B943D" w14:textId="77777777">
      <w:pPr>
        <w:spacing w:line="276" w:lineRule="auto"/>
      </w:pPr>
      <w:proofErr w:type="spellStart"/>
      <w:r>
        <w:rPr>
          <w:b/>
        </w:rPr>
        <w:t>In</w:t>
      </w:r>
      <w:proofErr w:type="spellEnd"/>
      <w:r>
        <w:rPr>
          <w:b/>
        </w:rPr>
        <w:t xml:space="preserve"> </w:t>
      </w:r>
      <w:hyperlink w:history="1" r:id="rId64">
        <w:r>
          <w:rPr>
            <w:rStyle w:val="Hyperlink"/>
          </w:rPr>
          <w:t>INT/962</w:t>
        </w:r>
      </w:hyperlink>
      <w:r>
        <w:rPr>
          <w:b/>
        </w:rPr>
        <w:t xml:space="preserve"> </w:t>
      </w:r>
      <w:proofErr w:type="spellStart"/>
      <w:r>
        <w:rPr>
          <w:b/>
        </w:rPr>
        <w:t>on</w:t>
      </w:r>
      <w:proofErr w:type="spellEnd"/>
      <w:r>
        <w:rPr>
          <w:b/>
        </w:rPr>
        <w:t xml:space="preserve"> </w:t>
      </w:r>
      <w:r>
        <w:rPr>
          <w:b/>
          <w:i/>
        </w:rPr>
        <w:t xml:space="preserve">A </w:t>
      </w:r>
      <w:proofErr w:type="spellStart"/>
      <w:r>
        <w:rPr>
          <w:b/>
          <w:i/>
        </w:rPr>
        <w:t>Pact</w:t>
      </w:r>
      <w:proofErr w:type="spellEnd"/>
      <w:r>
        <w:rPr>
          <w:b/>
          <w:i/>
        </w:rPr>
        <w:t xml:space="preserve"> </w:t>
      </w:r>
      <w:proofErr w:type="spellStart"/>
      <w:r>
        <w:rPr>
          <w:b/>
          <w:i/>
        </w:rPr>
        <w:t>for</w:t>
      </w:r>
      <w:proofErr w:type="spellEnd"/>
      <w:r>
        <w:rPr>
          <w:b/>
          <w:i/>
        </w:rPr>
        <w:t xml:space="preserve"> R&amp;I </w:t>
      </w:r>
      <w:proofErr w:type="spellStart"/>
      <w:r>
        <w:rPr>
          <w:b/>
          <w:i/>
        </w:rPr>
        <w:t>in</w:t>
      </w:r>
      <w:proofErr w:type="spellEnd"/>
      <w:r>
        <w:rPr>
          <w:b/>
          <w:i/>
        </w:rPr>
        <w:t xml:space="preserve"> </w:t>
      </w:r>
      <w:proofErr w:type="spellStart"/>
      <w:r>
        <w:rPr>
          <w:b/>
          <w:i/>
        </w:rPr>
        <w:t>Europe</w:t>
      </w:r>
      <w:proofErr w:type="spellEnd"/>
      <w:r>
        <w:rPr>
          <w:b/>
        </w:rPr>
        <w:t xml:space="preserve"> (2022), </w:t>
      </w:r>
      <w:proofErr w:type="spellStart"/>
      <w:r>
        <w:t>the</w:t>
      </w:r>
      <w:proofErr w:type="spellEnd"/>
      <w:r>
        <w:t xml:space="preserve"> EESC </w:t>
      </w:r>
      <w:proofErr w:type="spellStart"/>
      <w:r>
        <w:t>welcomed</w:t>
      </w:r>
      <w:proofErr w:type="spellEnd"/>
      <w:r>
        <w:rPr>
          <w:b/>
        </w:rP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the</w:t>
      </w:r>
      <w:proofErr w:type="spellEnd"/>
      <w:r>
        <w:t xml:space="preserve"> </w:t>
      </w:r>
      <w:proofErr w:type="spellStart"/>
      <w:r>
        <w:t>Pact</w:t>
      </w:r>
      <w:proofErr w:type="spellEnd"/>
      <w:r>
        <w:t xml:space="preserve"> </w:t>
      </w:r>
      <w:proofErr w:type="spellStart"/>
      <w:r>
        <w:t>for</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in</w:t>
      </w:r>
      <w:proofErr w:type="spellEnd"/>
      <w:r>
        <w:t xml:space="preserve"> </w:t>
      </w:r>
      <w:proofErr w:type="spellStart"/>
      <w:r>
        <w:t>Europe</w:t>
      </w:r>
      <w:proofErr w:type="spellEnd"/>
      <w:r>
        <w:rPr>
          <w:i/>
        </w:rPr>
        <w:t xml:space="preserve"> </w:t>
      </w:r>
      <w:proofErr w:type="spellStart"/>
      <w:r>
        <w:t>set</w:t>
      </w:r>
      <w:proofErr w:type="spellEnd"/>
      <w:r>
        <w:t xml:space="preserve"> </w:t>
      </w:r>
      <w:proofErr w:type="spellStart"/>
      <w:r>
        <w:t>out</w:t>
      </w:r>
      <w:proofErr w:type="spellEnd"/>
      <w:r>
        <w:t xml:space="preserve"> </w:t>
      </w:r>
      <w:proofErr w:type="spellStart"/>
      <w:r>
        <w:t>commonly</w:t>
      </w:r>
      <w:proofErr w:type="spellEnd"/>
      <w:r>
        <w:t xml:space="preserve"> </w:t>
      </w:r>
      <w:proofErr w:type="spellStart"/>
      <w:r>
        <w:t>agreed</w:t>
      </w:r>
      <w:proofErr w:type="spellEnd"/>
      <w:r>
        <w:t xml:space="preserve"> </w:t>
      </w:r>
      <w:proofErr w:type="spellStart"/>
      <w:r>
        <w:t>values</w:t>
      </w:r>
      <w:proofErr w:type="spellEnd"/>
      <w:r>
        <w:t xml:space="preserve"> </w:t>
      </w:r>
      <w:proofErr w:type="spellStart"/>
      <w:r>
        <w:t>and</w:t>
      </w:r>
      <w:proofErr w:type="spellEnd"/>
      <w:r>
        <w:t xml:space="preserve"> </w:t>
      </w:r>
      <w:proofErr w:type="spellStart"/>
      <w:r>
        <w:t>principles</w:t>
      </w:r>
      <w:proofErr w:type="spellEnd"/>
      <w:r>
        <w:t xml:space="preserve"> </w:t>
      </w:r>
      <w:proofErr w:type="spellStart"/>
      <w:r>
        <w:t>for</w:t>
      </w:r>
      <w:proofErr w:type="spellEnd"/>
      <w:r>
        <w:t xml:space="preserve"> R&amp;I </w:t>
      </w:r>
      <w:proofErr w:type="spellStart"/>
      <w:r>
        <w:t>and</w:t>
      </w:r>
      <w:proofErr w:type="spellEnd"/>
      <w:r>
        <w:t xml:space="preserve"> </w:t>
      </w:r>
      <w:proofErr w:type="spellStart"/>
      <w:r>
        <w:t>identified</w:t>
      </w:r>
      <w:proofErr w:type="spellEnd"/>
      <w:r>
        <w:t xml:space="preserve"> </w:t>
      </w:r>
      <w:proofErr w:type="spellStart"/>
      <w:r>
        <w:t>at</w:t>
      </w:r>
      <w:proofErr w:type="spellEnd"/>
      <w:r>
        <w:t xml:space="preserve"> a </w:t>
      </w:r>
      <w:proofErr w:type="spellStart"/>
      <w:r>
        <w:t>general</w:t>
      </w:r>
      <w:proofErr w:type="spellEnd"/>
      <w:r>
        <w:t xml:space="preserve"> </w:t>
      </w:r>
      <w:proofErr w:type="spellStart"/>
      <w:r>
        <w:t>level</w:t>
      </w:r>
      <w:proofErr w:type="spellEnd"/>
      <w:r>
        <w:t xml:space="preserve"> </w:t>
      </w:r>
      <w:proofErr w:type="spellStart"/>
      <w:r>
        <w:t>the</w:t>
      </w:r>
      <w:proofErr w:type="spellEnd"/>
      <w:r>
        <w:t xml:space="preserve"> </w:t>
      </w:r>
      <w:proofErr w:type="spellStart"/>
      <w:r>
        <w:t>areas</w:t>
      </w:r>
      <w:proofErr w:type="spellEnd"/>
      <w:r>
        <w:t xml:space="preserve"> </w:t>
      </w:r>
      <w:proofErr w:type="spellStart"/>
      <w:r>
        <w:t>where</w:t>
      </w:r>
      <w:proofErr w:type="spellEnd"/>
      <w:r>
        <w:t xml:space="preserve"> </w:t>
      </w:r>
      <w:proofErr w:type="spellStart"/>
      <w:r>
        <w:t>Member</w:t>
      </w:r>
      <w:proofErr w:type="spellEnd"/>
      <w:r>
        <w:t xml:space="preserve"> States </w:t>
      </w:r>
      <w:proofErr w:type="spellStart"/>
      <w:r>
        <w:t>would</w:t>
      </w:r>
      <w:proofErr w:type="spellEnd"/>
      <w:r>
        <w:t xml:space="preserve"> </w:t>
      </w:r>
      <w:proofErr w:type="spellStart"/>
      <w:r>
        <w:t>jointly</w:t>
      </w:r>
      <w:proofErr w:type="spellEnd"/>
      <w:r>
        <w:t xml:space="preserve"> </w:t>
      </w:r>
      <w:proofErr w:type="spellStart"/>
      <w:r>
        <w:t>develop</w:t>
      </w:r>
      <w:proofErr w:type="spellEnd"/>
      <w:r>
        <w:t xml:space="preserve"> </w:t>
      </w:r>
      <w:proofErr w:type="spellStart"/>
      <w:r>
        <w:t>priority</w:t>
      </w:r>
      <w:proofErr w:type="spellEnd"/>
      <w:r>
        <w:t xml:space="preserve"> </w:t>
      </w:r>
      <w:proofErr w:type="spellStart"/>
      <w:r>
        <w:t>actions</w:t>
      </w:r>
      <w:proofErr w:type="spellEnd"/>
      <w:r>
        <w:t>.</w:t>
      </w:r>
    </w:p>
    <w:p w:rsidRPr="00BB2EAF" w:rsidR="000E4CB2" w:rsidP="000E4CB2" w:rsidRDefault="000E4CB2" w14:paraId="6BEB0D4C" w14:textId="686E8C5C">
      <w:pPr>
        <w:spacing w:line="276" w:lineRule="auto"/>
      </w:pPr>
    </w:p>
    <w:p w:rsidRPr="00BB2EAF" w:rsidR="000E4CB2" w:rsidP="000E4CB2" w:rsidRDefault="000E4CB2" w14:paraId="3369FD6B" w14:textId="77777777">
      <w:pPr>
        <w:spacing w:line="276" w:lineRule="auto"/>
        <w:rPr>
          <w:bCs/>
        </w:rPr>
      </w:pPr>
      <w:proofErr w:type="spellStart"/>
      <w:r>
        <w:t>The</w:t>
      </w:r>
      <w:proofErr w:type="spellEnd"/>
      <w:r>
        <w:t xml:space="preserve"> EESC </w:t>
      </w:r>
      <w:proofErr w:type="spellStart"/>
      <w:r>
        <w:t>highlighted</w:t>
      </w:r>
      <w:proofErr w:type="spellEnd"/>
      <w:r>
        <w:t xml:space="preserve"> </w:t>
      </w:r>
      <w:proofErr w:type="spellStart"/>
      <w:r>
        <w:t>that</w:t>
      </w:r>
      <w:proofErr w:type="spellEnd"/>
      <w:r>
        <w:t xml:space="preserve">, </w:t>
      </w:r>
      <w:proofErr w:type="spellStart"/>
      <w:r>
        <w:t>in</w:t>
      </w:r>
      <w:proofErr w:type="spellEnd"/>
      <w:r>
        <w:t xml:space="preserve"> </w:t>
      </w:r>
      <w:proofErr w:type="spellStart"/>
      <w:r>
        <w:t>the</w:t>
      </w:r>
      <w:proofErr w:type="spellEnd"/>
      <w:r>
        <w:t xml:space="preserve"> </w:t>
      </w:r>
      <w:proofErr w:type="spellStart"/>
      <w:r>
        <w:t>future</w:t>
      </w:r>
      <w:proofErr w:type="spellEnd"/>
      <w:r>
        <w:t xml:space="preserve">, </w:t>
      </w:r>
      <w:proofErr w:type="spellStart"/>
      <w:r>
        <w:t>Europe</w:t>
      </w:r>
      <w:proofErr w:type="spellEnd"/>
      <w:r>
        <w:t xml:space="preserve"> </w:t>
      </w:r>
      <w:proofErr w:type="spellStart"/>
      <w:r>
        <w:t>should</w:t>
      </w:r>
      <w:proofErr w:type="spellEnd"/>
      <w:r>
        <w:t xml:space="preserve"> </w:t>
      </w:r>
      <w:proofErr w:type="spellStart"/>
      <w:r>
        <w:t>turn</w:t>
      </w:r>
      <w:proofErr w:type="spellEnd"/>
      <w:r>
        <w:t xml:space="preserve"> </w:t>
      </w:r>
      <w:proofErr w:type="spellStart"/>
      <w:r>
        <w:t>its</w:t>
      </w:r>
      <w:proofErr w:type="spellEnd"/>
      <w:r>
        <w:t xml:space="preserve"> R&amp;D </w:t>
      </w:r>
      <w:proofErr w:type="spellStart"/>
      <w:r>
        <w:t>results</w:t>
      </w:r>
      <w:proofErr w:type="spellEnd"/>
      <w:r>
        <w:t xml:space="preserve"> </w:t>
      </w:r>
      <w:proofErr w:type="spellStart"/>
      <w:r>
        <w:t>into</w:t>
      </w:r>
      <w:proofErr w:type="spellEnd"/>
      <w:r>
        <w:t xml:space="preserve"> </w:t>
      </w:r>
      <w:proofErr w:type="spellStart"/>
      <w:r>
        <w:t>value</w:t>
      </w:r>
      <w:proofErr w:type="spellEnd"/>
      <w:r>
        <w:t xml:space="preserve"> </w:t>
      </w:r>
      <w:proofErr w:type="spellStart"/>
      <w:r>
        <w:t>creation</w:t>
      </w:r>
      <w:proofErr w:type="spellEnd"/>
      <w:r>
        <w:t xml:space="preserve">, </w:t>
      </w:r>
      <w:proofErr w:type="spellStart"/>
      <w:r>
        <w:t>business</w:t>
      </w:r>
      <w:proofErr w:type="spellEnd"/>
      <w:r>
        <w:t xml:space="preserve"> </w:t>
      </w:r>
      <w:proofErr w:type="spellStart"/>
      <w:r>
        <w:t>opportunities</w:t>
      </w:r>
      <w:proofErr w:type="spellEnd"/>
      <w:r>
        <w:t xml:space="preserve"> </w:t>
      </w:r>
      <w:proofErr w:type="spellStart"/>
      <w:r>
        <w:t>and</w:t>
      </w:r>
      <w:proofErr w:type="spellEnd"/>
      <w:r>
        <w:t xml:space="preserve"> </w:t>
      </w:r>
      <w:proofErr w:type="spellStart"/>
      <w:r>
        <w:t>quality</w:t>
      </w:r>
      <w:proofErr w:type="spellEnd"/>
      <w:r>
        <w:t xml:space="preserve"> </w:t>
      </w:r>
      <w:proofErr w:type="spellStart"/>
      <w:r>
        <w:t>jobs</w:t>
      </w:r>
      <w:proofErr w:type="spellEnd"/>
      <w:r>
        <w:t xml:space="preserve">. </w:t>
      </w:r>
      <w:proofErr w:type="spellStart"/>
      <w:r>
        <w:t>One</w:t>
      </w:r>
      <w:proofErr w:type="spellEnd"/>
      <w:r>
        <w:t xml:space="preserve"> </w:t>
      </w:r>
      <w:proofErr w:type="spellStart"/>
      <w:r>
        <w:t>very</w:t>
      </w:r>
      <w:proofErr w:type="spellEnd"/>
      <w:r>
        <w:t xml:space="preserve"> </w:t>
      </w:r>
      <w:proofErr w:type="spellStart"/>
      <w:r>
        <w:t>important</w:t>
      </w:r>
      <w:proofErr w:type="spellEnd"/>
      <w:r>
        <w:t xml:space="preserve"> </w:t>
      </w:r>
      <w:proofErr w:type="spellStart"/>
      <w:r>
        <w:t>tool</w:t>
      </w:r>
      <w:proofErr w:type="spellEnd"/>
      <w:r>
        <w:t xml:space="preserve"> </w:t>
      </w:r>
      <w:proofErr w:type="spellStart"/>
      <w:r>
        <w:t>for</w:t>
      </w:r>
      <w:proofErr w:type="spellEnd"/>
      <w:r>
        <w:t xml:space="preserve"> </w:t>
      </w:r>
      <w:proofErr w:type="spellStart"/>
      <w:r>
        <w:t>turning</w:t>
      </w:r>
      <w:proofErr w:type="spellEnd"/>
      <w:r>
        <w:t xml:space="preserve"> </w:t>
      </w:r>
      <w:proofErr w:type="spellStart"/>
      <w:r>
        <w:t>Europe's</w:t>
      </w:r>
      <w:proofErr w:type="spellEnd"/>
      <w:r>
        <w:t xml:space="preserve"> R&amp;D </w:t>
      </w:r>
      <w:proofErr w:type="spellStart"/>
      <w:r>
        <w:t>results</w:t>
      </w:r>
      <w:proofErr w:type="spellEnd"/>
      <w:r>
        <w:t xml:space="preserve"> </w:t>
      </w:r>
      <w:proofErr w:type="spellStart"/>
      <w:r>
        <w:t>into</w:t>
      </w:r>
      <w:proofErr w:type="spellEnd"/>
      <w:r>
        <w:t xml:space="preserve"> </w:t>
      </w:r>
      <w:proofErr w:type="spellStart"/>
      <w:r>
        <w:t>business</w:t>
      </w:r>
      <w:proofErr w:type="spellEnd"/>
      <w:r>
        <w:t xml:space="preserve"> </w:t>
      </w:r>
      <w:proofErr w:type="spellStart"/>
      <w:r>
        <w:t>opportunities</w:t>
      </w:r>
      <w:proofErr w:type="spellEnd"/>
      <w:r>
        <w:t xml:space="preserve">, </w:t>
      </w:r>
      <w:proofErr w:type="spellStart"/>
      <w:r>
        <w:t>higher</w:t>
      </w:r>
      <w:proofErr w:type="spellEnd"/>
      <w:r>
        <w:t xml:space="preserve"> </w:t>
      </w:r>
      <w:proofErr w:type="spellStart"/>
      <w:r>
        <w:t>profits</w:t>
      </w:r>
      <w:proofErr w:type="spellEnd"/>
      <w:r>
        <w:t xml:space="preserve"> </w:t>
      </w:r>
      <w:proofErr w:type="spellStart"/>
      <w:r>
        <w:t>and</w:t>
      </w:r>
      <w:proofErr w:type="spellEnd"/>
      <w:r>
        <w:t xml:space="preserve"> </w:t>
      </w:r>
      <w:proofErr w:type="spellStart"/>
      <w:r>
        <w:t>jobs</w:t>
      </w:r>
      <w:proofErr w:type="spellEnd"/>
      <w:r>
        <w:t xml:space="preserve"> </w:t>
      </w:r>
      <w:proofErr w:type="spellStart"/>
      <w:r>
        <w:t>for</w:t>
      </w:r>
      <w:proofErr w:type="spellEnd"/>
      <w:r>
        <w:t xml:space="preserve"> </w:t>
      </w:r>
      <w:proofErr w:type="spellStart"/>
      <w:r>
        <w:t>Europe</w:t>
      </w:r>
      <w:proofErr w:type="spellEnd"/>
      <w:r>
        <w:t xml:space="preserve"> </w:t>
      </w:r>
      <w:proofErr w:type="spellStart"/>
      <w:r>
        <w:t>was</w:t>
      </w:r>
      <w:proofErr w:type="spellEnd"/>
      <w:r>
        <w:t xml:space="preserve"> </w:t>
      </w:r>
      <w:proofErr w:type="spellStart"/>
      <w:r>
        <w:t>intellectual</w:t>
      </w:r>
      <w:proofErr w:type="spellEnd"/>
      <w:r>
        <w:t xml:space="preserve"> </w:t>
      </w:r>
      <w:proofErr w:type="spellStart"/>
      <w:r>
        <w:t>property</w:t>
      </w:r>
      <w:proofErr w:type="spellEnd"/>
      <w:r>
        <w:t xml:space="preserve"> </w:t>
      </w:r>
      <w:proofErr w:type="spellStart"/>
      <w:r>
        <w:t>rights</w:t>
      </w:r>
      <w:proofErr w:type="spellEnd"/>
      <w:r>
        <w:t xml:space="preserve"> (IPR). </w:t>
      </w:r>
      <w:proofErr w:type="spellStart"/>
      <w:r>
        <w:t>The</w:t>
      </w:r>
      <w:proofErr w:type="spellEnd"/>
      <w:r>
        <w:t xml:space="preserve"> </w:t>
      </w:r>
      <w:proofErr w:type="spellStart"/>
      <w:r>
        <w:t>great</w:t>
      </w:r>
      <w:proofErr w:type="spellEnd"/>
      <w:r>
        <w:t xml:space="preserve"> </w:t>
      </w:r>
      <w:proofErr w:type="spellStart"/>
      <w:r>
        <w:t>importance</w:t>
      </w:r>
      <w:proofErr w:type="spellEnd"/>
      <w:r>
        <w:t xml:space="preserve"> </w:t>
      </w:r>
      <w:proofErr w:type="spellStart"/>
      <w:r>
        <w:t>of</w:t>
      </w:r>
      <w:proofErr w:type="spellEnd"/>
      <w:r>
        <w:t xml:space="preserve"> IPR </w:t>
      </w:r>
      <w:proofErr w:type="spellStart"/>
      <w:r>
        <w:t>and</w:t>
      </w:r>
      <w:proofErr w:type="spellEnd"/>
      <w:r>
        <w:t xml:space="preserve"> </w:t>
      </w:r>
      <w:proofErr w:type="spellStart"/>
      <w:r>
        <w:t>patents</w:t>
      </w:r>
      <w:proofErr w:type="spellEnd"/>
      <w:r>
        <w:t xml:space="preserve"> </w:t>
      </w:r>
      <w:proofErr w:type="spellStart"/>
      <w:r>
        <w:t>should</w:t>
      </w:r>
      <w:proofErr w:type="spellEnd"/>
      <w:r>
        <w:t xml:space="preserve"> </w:t>
      </w:r>
      <w:proofErr w:type="spellStart"/>
      <w:r>
        <w:t>be</w:t>
      </w:r>
      <w:proofErr w:type="spellEnd"/>
      <w:r>
        <w:t xml:space="preserve"> </w:t>
      </w:r>
      <w:proofErr w:type="spellStart"/>
      <w:r>
        <w:t>added</w:t>
      </w:r>
      <w:proofErr w:type="spellEnd"/>
      <w:r>
        <w:t xml:space="preserve"> </w:t>
      </w:r>
      <w:proofErr w:type="spellStart"/>
      <w:r>
        <w:t>to</w:t>
      </w:r>
      <w:proofErr w:type="spellEnd"/>
      <w:r>
        <w:t xml:space="preserve"> </w:t>
      </w:r>
      <w:proofErr w:type="spellStart"/>
      <w:r>
        <w:t>the</w:t>
      </w:r>
      <w:proofErr w:type="spellEnd"/>
      <w:r>
        <w:t xml:space="preserve"> </w:t>
      </w:r>
      <w:proofErr w:type="spellStart"/>
      <w:r>
        <w:t>paragraph</w:t>
      </w:r>
      <w:proofErr w:type="spellEnd"/>
      <w:r>
        <w:t xml:space="preserve"> </w:t>
      </w:r>
      <w:proofErr w:type="spellStart"/>
      <w:r>
        <w:t>in</w:t>
      </w:r>
      <w:proofErr w:type="spellEnd"/>
      <w:r>
        <w:t xml:space="preserve"> </w:t>
      </w:r>
      <w:proofErr w:type="spellStart"/>
      <w:r>
        <w:t>the</w:t>
      </w:r>
      <w:proofErr w:type="spellEnd"/>
      <w:r>
        <w:t xml:space="preserve"> </w:t>
      </w:r>
      <w:proofErr w:type="spellStart"/>
      <w:r>
        <w:t>pact</w:t>
      </w:r>
      <w:proofErr w:type="spellEnd"/>
      <w:r>
        <w:t xml:space="preserve"> </w:t>
      </w:r>
      <w:proofErr w:type="spellStart"/>
      <w:r>
        <w:t>on</w:t>
      </w:r>
      <w:proofErr w:type="spellEnd"/>
      <w:r>
        <w:t xml:space="preserve"> </w:t>
      </w:r>
      <w:proofErr w:type="spellStart"/>
      <w:r>
        <w:t>value</w:t>
      </w:r>
      <w:proofErr w:type="spellEnd"/>
      <w:r>
        <w:t xml:space="preserve"> </w:t>
      </w:r>
      <w:proofErr w:type="spellStart"/>
      <w:r>
        <w:t>creation</w:t>
      </w:r>
      <w:proofErr w:type="spellEnd"/>
      <w:r>
        <w:t xml:space="preserve">, </w:t>
      </w:r>
      <w:proofErr w:type="spellStart"/>
      <w:r>
        <w:t>and</w:t>
      </w:r>
      <w:proofErr w:type="spellEnd"/>
      <w:r>
        <w:t xml:space="preserve"> a </w:t>
      </w:r>
      <w:proofErr w:type="spellStart"/>
      <w:r>
        <w:t>clear</w:t>
      </w:r>
      <w:proofErr w:type="spellEnd"/>
      <w:r>
        <w:t xml:space="preserve"> IPR </w:t>
      </w:r>
      <w:proofErr w:type="spellStart"/>
      <w:r>
        <w:t>strategy</w:t>
      </w:r>
      <w:proofErr w:type="spellEnd"/>
      <w:r>
        <w:t xml:space="preserve"> </w:t>
      </w:r>
      <w:proofErr w:type="spellStart"/>
      <w:r>
        <w:t>for</w:t>
      </w:r>
      <w:proofErr w:type="spellEnd"/>
      <w:r>
        <w:t xml:space="preserve"> </w:t>
      </w:r>
      <w:proofErr w:type="spellStart"/>
      <w:r>
        <w:t>Europe</w:t>
      </w:r>
      <w:proofErr w:type="spellEnd"/>
      <w:r>
        <w:t xml:space="preserve"> </w:t>
      </w:r>
      <w:proofErr w:type="spellStart"/>
      <w:r>
        <w:t>should</w:t>
      </w:r>
      <w:proofErr w:type="spellEnd"/>
      <w:r>
        <w:t xml:space="preserve"> </w:t>
      </w:r>
      <w:proofErr w:type="spellStart"/>
      <w:r>
        <w:t>be</w:t>
      </w:r>
      <w:proofErr w:type="spellEnd"/>
      <w:r>
        <w:t xml:space="preserve"> </w:t>
      </w:r>
      <w:proofErr w:type="spellStart"/>
      <w:r>
        <w:t>developed</w:t>
      </w:r>
      <w:proofErr w:type="spellEnd"/>
      <w:r>
        <w:t xml:space="preserve"> </w:t>
      </w:r>
      <w:proofErr w:type="spellStart"/>
      <w:r>
        <w:t>as</w:t>
      </w:r>
      <w:proofErr w:type="spellEnd"/>
      <w:r>
        <w:t xml:space="preserve"> </w:t>
      </w:r>
      <w:proofErr w:type="spellStart"/>
      <w:r>
        <w:t>part</w:t>
      </w:r>
      <w:proofErr w:type="spellEnd"/>
      <w:r>
        <w:t xml:space="preserve"> </w:t>
      </w:r>
      <w:proofErr w:type="spellStart"/>
      <w:r>
        <w:t>of</w:t>
      </w:r>
      <w:proofErr w:type="spellEnd"/>
      <w:r>
        <w:t xml:space="preserve"> </w:t>
      </w:r>
      <w:proofErr w:type="spellStart"/>
      <w:r>
        <w:t>the</w:t>
      </w:r>
      <w:proofErr w:type="spellEnd"/>
      <w:r>
        <w:t xml:space="preserve"> </w:t>
      </w:r>
      <w:proofErr w:type="spellStart"/>
      <w:r>
        <w:t>Pact</w:t>
      </w:r>
      <w:proofErr w:type="spellEnd"/>
      <w:r>
        <w:t xml:space="preserve"> </w:t>
      </w:r>
      <w:proofErr w:type="spellStart"/>
      <w:r>
        <w:t>for</w:t>
      </w:r>
      <w:proofErr w:type="spellEnd"/>
      <w:r>
        <w:t xml:space="preserve"> </w:t>
      </w:r>
      <w:proofErr w:type="spellStart"/>
      <w:r>
        <w:t>the</w:t>
      </w:r>
      <w:proofErr w:type="spellEnd"/>
      <w:r>
        <w:t xml:space="preserve"> New </w:t>
      </w:r>
      <w:proofErr w:type="spellStart"/>
      <w:r>
        <w:t>European</w:t>
      </w:r>
      <w:proofErr w:type="spellEnd"/>
      <w:r>
        <w:t xml:space="preserve"> </w:t>
      </w:r>
      <w:proofErr w:type="spellStart"/>
      <w:r>
        <w:t>Research</w:t>
      </w:r>
      <w:proofErr w:type="spellEnd"/>
      <w:r>
        <w:t xml:space="preserve"> </w:t>
      </w:r>
      <w:proofErr w:type="spellStart"/>
      <w:r>
        <w:t>Area</w:t>
      </w:r>
      <w:proofErr w:type="spellEnd"/>
      <w:r>
        <w:t xml:space="preserve"> (ERA).</w:t>
      </w:r>
    </w:p>
    <w:p w:rsidRPr="00BB2EAF" w:rsidR="000E4CB2" w:rsidP="000E4CB2" w:rsidRDefault="000E4CB2" w14:paraId="042BBF6D" w14:textId="77777777">
      <w:pPr>
        <w:spacing w:line="276" w:lineRule="auto"/>
        <w:rPr>
          <w:bCs/>
        </w:rPr>
      </w:pPr>
    </w:p>
    <w:p w:rsidRPr="00BB2EAF" w:rsidR="000E4CB2" w:rsidP="000E4CB2" w:rsidRDefault="000E4CB2" w14:paraId="1D5B6C00" w14:textId="77777777">
      <w:pPr>
        <w:spacing w:line="276" w:lineRule="auto"/>
        <w:rPr>
          <w:bCs/>
        </w:rPr>
      </w:pP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Pact</w:t>
      </w:r>
      <w:proofErr w:type="spellEnd"/>
      <w:r>
        <w:t xml:space="preserve"> </w:t>
      </w:r>
      <w:proofErr w:type="spellStart"/>
      <w:r>
        <w:t>for</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Innovation's</w:t>
      </w:r>
      <w:proofErr w:type="spellEnd"/>
      <w:r>
        <w:t xml:space="preserve"> </w:t>
      </w:r>
      <w:proofErr w:type="spellStart"/>
      <w:r>
        <w:t>clear</w:t>
      </w:r>
      <w:proofErr w:type="spellEnd"/>
      <w:r>
        <w:t xml:space="preserve"> </w:t>
      </w:r>
      <w:proofErr w:type="spellStart"/>
      <w:r>
        <w:t>call</w:t>
      </w:r>
      <w:proofErr w:type="spellEnd"/>
      <w:r>
        <w:t xml:space="preserve"> </w:t>
      </w:r>
      <w:proofErr w:type="spellStart"/>
      <w:r>
        <w:t>to</w:t>
      </w:r>
      <w:proofErr w:type="spellEnd"/>
      <w:r>
        <w:t xml:space="preserve"> </w:t>
      </w:r>
      <w:proofErr w:type="spellStart"/>
      <w:r>
        <w:t>deepen</w:t>
      </w:r>
      <w:proofErr w:type="spellEnd"/>
      <w:r>
        <w:t xml:space="preserve"> </w:t>
      </w:r>
      <w:proofErr w:type="spellStart"/>
      <w:r>
        <w:t>the</w:t>
      </w:r>
      <w:proofErr w:type="spellEnd"/>
      <w:r>
        <w:t xml:space="preserve"> ERA, </w:t>
      </w:r>
      <w:proofErr w:type="spellStart"/>
      <w:r>
        <w:t>i.e</w:t>
      </w:r>
      <w:proofErr w:type="spellEnd"/>
      <w:r>
        <w:t xml:space="preserve">. </w:t>
      </w:r>
      <w:proofErr w:type="spellStart"/>
      <w:r>
        <w:t>to</w:t>
      </w:r>
      <w:proofErr w:type="spellEnd"/>
      <w:r>
        <w:t xml:space="preserve"> </w:t>
      </w:r>
      <w:proofErr w:type="spellStart"/>
      <w:r>
        <w:t>move</w:t>
      </w:r>
      <w:proofErr w:type="spellEnd"/>
      <w:r>
        <w:t xml:space="preserve"> </w:t>
      </w:r>
      <w:proofErr w:type="spellStart"/>
      <w:r>
        <w:t>from</w:t>
      </w:r>
      <w:proofErr w:type="spellEnd"/>
      <w:r>
        <w:t xml:space="preserve"> </w:t>
      </w:r>
      <w:proofErr w:type="spellStart"/>
      <w:r>
        <w:t>coordinating</w:t>
      </w:r>
      <w:proofErr w:type="spellEnd"/>
      <w:r>
        <w:t xml:space="preserve"> </w:t>
      </w:r>
      <w:proofErr w:type="spellStart"/>
      <w:r>
        <w:t>national</w:t>
      </w:r>
      <w:proofErr w:type="spellEnd"/>
      <w:r>
        <w:t xml:space="preserve"> </w:t>
      </w:r>
      <w:proofErr w:type="spellStart"/>
      <w:r>
        <w:t>policies</w:t>
      </w:r>
      <w:proofErr w:type="spellEnd"/>
      <w:r>
        <w:t xml:space="preserve"> </w:t>
      </w:r>
      <w:proofErr w:type="spellStart"/>
      <w:r>
        <w:t>to</w:t>
      </w:r>
      <w:proofErr w:type="spellEnd"/>
      <w:r>
        <w:t xml:space="preserve"> </w:t>
      </w:r>
      <w:proofErr w:type="spellStart"/>
      <w:r>
        <w:t>deeper</w:t>
      </w:r>
      <w:proofErr w:type="spellEnd"/>
      <w:r>
        <w:t xml:space="preserve"> </w:t>
      </w:r>
      <w:proofErr w:type="spellStart"/>
      <w:r>
        <w:t>integration</w:t>
      </w:r>
      <w:proofErr w:type="spellEnd"/>
      <w:r>
        <w:t xml:space="preserve"> </w:t>
      </w:r>
      <w:proofErr w:type="spellStart"/>
      <w:r>
        <w:t>of</w:t>
      </w:r>
      <w:proofErr w:type="spellEnd"/>
      <w:r>
        <w:t xml:space="preserve"> </w:t>
      </w:r>
      <w:proofErr w:type="spellStart"/>
      <w:r>
        <w:t>these</w:t>
      </w:r>
      <w:proofErr w:type="spellEnd"/>
      <w:r>
        <w:t xml:space="preserve"> </w:t>
      </w:r>
      <w:proofErr w:type="spellStart"/>
      <w:r>
        <w:t>policies</w:t>
      </w:r>
      <w:proofErr w:type="spellEnd"/>
      <w:r>
        <w:t xml:space="preserve">, </w:t>
      </w:r>
      <w:proofErr w:type="spellStart"/>
      <w:r>
        <w:t>and</w:t>
      </w:r>
      <w:proofErr w:type="spellEnd"/>
      <w:r>
        <w:t xml:space="preserve"> </w:t>
      </w:r>
      <w:proofErr w:type="spellStart"/>
      <w:r>
        <w:t>its</w:t>
      </w:r>
      <w:proofErr w:type="spellEnd"/>
      <w:r>
        <w:t xml:space="preserve"> </w:t>
      </w:r>
      <w:proofErr w:type="spellStart"/>
      <w:r>
        <w:t>call</w:t>
      </w:r>
      <w:proofErr w:type="spellEnd"/>
      <w:r>
        <w:t xml:space="preserve"> </w:t>
      </w:r>
      <w:proofErr w:type="spellStart"/>
      <w:r>
        <w:t>to</w:t>
      </w:r>
      <w:proofErr w:type="spellEnd"/>
      <w:r>
        <w:t xml:space="preserve"> </w:t>
      </w:r>
      <w:proofErr w:type="spellStart"/>
      <w:r>
        <w:t>accelerate</w:t>
      </w:r>
      <w:proofErr w:type="spellEnd"/>
      <w:r>
        <w:t xml:space="preserve"> </w:t>
      </w:r>
      <w:proofErr w:type="spellStart"/>
      <w:r>
        <w:t>the</w:t>
      </w:r>
      <w:proofErr w:type="spellEnd"/>
      <w:r>
        <w:t xml:space="preserve"> </w:t>
      </w:r>
      <w:proofErr w:type="spellStart"/>
      <w:r>
        <w:t>twin</w:t>
      </w:r>
      <w:proofErr w:type="spellEnd"/>
      <w:r>
        <w:t xml:space="preserve"> </w:t>
      </w:r>
      <w:proofErr w:type="spellStart"/>
      <w:r>
        <w:t>green</w:t>
      </w:r>
      <w:proofErr w:type="spellEnd"/>
      <w:r>
        <w:t xml:space="preserve"> </w:t>
      </w:r>
      <w:proofErr w:type="spellStart"/>
      <w:r>
        <w:t>and</w:t>
      </w:r>
      <w:proofErr w:type="spellEnd"/>
      <w:r>
        <w:t xml:space="preserve"> </w:t>
      </w:r>
      <w:proofErr w:type="spellStart"/>
      <w:r>
        <w:t>digital</w:t>
      </w:r>
      <w:proofErr w:type="spellEnd"/>
      <w:r>
        <w:t xml:space="preserve"> </w:t>
      </w:r>
      <w:proofErr w:type="spellStart"/>
      <w:r>
        <w:t>transitions</w:t>
      </w:r>
      <w:proofErr w:type="spellEnd"/>
      <w:r>
        <w:t>.</w:t>
      </w:r>
    </w:p>
    <w:p w:rsidRPr="00BB2EAF" w:rsidR="000E4CB2" w:rsidP="000E4CB2" w:rsidRDefault="000E4CB2" w14:paraId="574B06B4" w14:textId="77777777">
      <w:pPr>
        <w:spacing w:line="276" w:lineRule="auto"/>
        <w:rPr>
          <w:bCs/>
        </w:rPr>
      </w:pPr>
    </w:p>
    <w:p w:rsidRPr="00BB2EAF" w:rsidR="000E4CB2" w:rsidP="000E4CB2" w:rsidRDefault="000E4CB2" w14:paraId="744D04E6" w14:textId="77777777">
      <w:pPr>
        <w:spacing w:line="276" w:lineRule="auto"/>
        <w:rPr>
          <w:bCs/>
        </w:rPr>
      </w:pPr>
      <w:proofErr w:type="spellStart"/>
      <w:r>
        <w:t>In</w:t>
      </w:r>
      <w:proofErr w:type="spellEnd"/>
      <w:r>
        <w:t xml:space="preserve"> </w:t>
      </w:r>
      <w:proofErr w:type="spellStart"/>
      <w:r>
        <w:t>view</w:t>
      </w:r>
      <w:proofErr w:type="spellEnd"/>
      <w:r>
        <w:t xml:space="preserve"> </w:t>
      </w:r>
      <w:proofErr w:type="spellStart"/>
      <w:r>
        <w:t>of</w:t>
      </w:r>
      <w:proofErr w:type="spellEnd"/>
      <w:r>
        <w:t xml:space="preserve"> </w:t>
      </w:r>
      <w:proofErr w:type="spellStart"/>
      <w:r>
        <w:t>the</w:t>
      </w:r>
      <w:proofErr w:type="spellEnd"/>
      <w:r>
        <w:t xml:space="preserve"> </w:t>
      </w:r>
      <w:proofErr w:type="spellStart"/>
      <w:r>
        <w:t>massive</w:t>
      </w:r>
      <w:proofErr w:type="spellEnd"/>
      <w:r>
        <w:t xml:space="preserve"> </w:t>
      </w:r>
      <w:proofErr w:type="spellStart"/>
      <w:r>
        <w:t>investments</w:t>
      </w:r>
      <w:proofErr w:type="spellEnd"/>
      <w:r>
        <w:t xml:space="preserve"> </w:t>
      </w:r>
      <w:proofErr w:type="spellStart"/>
      <w:r>
        <w:t>in</w:t>
      </w:r>
      <w:proofErr w:type="spellEnd"/>
      <w:r>
        <w:t xml:space="preserve"> </w:t>
      </w:r>
      <w:proofErr w:type="spellStart"/>
      <w:r>
        <w:t>research</w:t>
      </w:r>
      <w:proofErr w:type="spellEnd"/>
      <w:r>
        <w:t xml:space="preserve">, </w:t>
      </w:r>
      <w:proofErr w:type="spellStart"/>
      <w:r>
        <w:t>technology</w:t>
      </w:r>
      <w:proofErr w:type="spellEnd"/>
      <w:r>
        <w:t xml:space="preserve"> </w:t>
      </w:r>
      <w:proofErr w:type="spellStart"/>
      <w:r>
        <w:t>and</w:t>
      </w:r>
      <w:proofErr w:type="spellEnd"/>
      <w:r>
        <w:t xml:space="preserve"> </w:t>
      </w:r>
      <w:proofErr w:type="spellStart"/>
      <w:r>
        <w:t>innovation</w:t>
      </w:r>
      <w:proofErr w:type="spellEnd"/>
      <w:r>
        <w:t xml:space="preserve"> (RTI) </w:t>
      </w:r>
      <w:proofErr w:type="spellStart"/>
      <w:r>
        <w:t>in</w:t>
      </w:r>
      <w:proofErr w:type="spellEnd"/>
      <w:r>
        <w:t xml:space="preserve"> </w:t>
      </w:r>
      <w:proofErr w:type="spellStart"/>
      <w:r>
        <w:t>Asia</w:t>
      </w:r>
      <w:proofErr w:type="spellEnd"/>
      <w:r>
        <w:t xml:space="preserve"> (</w:t>
      </w:r>
      <w:proofErr w:type="spellStart"/>
      <w:r>
        <w:t>China</w:t>
      </w:r>
      <w:proofErr w:type="spellEnd"/>
      <w:r>
        <w:t xml:space="preserve">, </w:t>
      </w:r>
      <w:proofErr w:type="spellStart"/>
      <w:r>
        <w:t>South</w:t>
      </w:r>
      <w:proofErr w:type="spellEnd"/>
      <w:r>
        <w:t xml:space="preserve"> </w:t>
      </w:r>
      <w:proofErr w:type="spellStart"/>
      <w:r>
        <w:t>Korea</w:t>
      </w:r>
      <w:proofErr w:type="spellEnd"/>
      <w:r>
        <w:t xml:space="preserve"> </w:t>
      </w:r>
      <w:proofErr w:type="spellStart"/>
      <w:r>
        <w:t>etc</w:t>
      </w:r>
      <w:proofErr w:type="spellEnd"/>
      <w:r>
        <w:t xml:space="preserve">.), </w:t>
      </w:r>
      <w:proofErr w:type="spellStart"/>
      <w:r>
        <w:t>the</w:t>
      </w:r>
      <w:proofErr w:type="spellEnd"/>
      <w:r>
        <w:t xml:space="preserve"> EU </w:t>
      </w:r>
      <w:proofErr w:type="spellStart"/>
      <w:r>
        <w:t>had</w:t>
      </w:r>
      <w:proofErr w:type="spellEnd"/>
      <w:r>
        <w:t xml:space="preserve"> </w:t>
      </w:r>
      <w:proofErr w:type="spellStart"/>
      <w:r>
        <w:t>to</w:t>
      </w:r>
      <w:proofErr w:type="spellEnd"/>
      <w:r>
        <w:t xml:space="preserve"> </w:t>
      </w:r>
      <w:proofErr w:type="spellStart"/>
      <w:r>
        <w:t>substantially</w:t>
      </w:r>
      <w:proofErr w:type="spellEnd"/>
      <w:r>
        <w:t xml:space="preserve"> </w:t>
      </w:r>
      <w:proofErr w:type="spellStart"/>
      <w:r>
        <w:t>speed</w:t>
      </w:r>
      <w:proofErr w:type="spellEnd"/>
      <w:r>
        <w:t xml:space="preserve"> </w:t>
      </w:r>
      <w:proofErr w:type="spellStart"/>
      <w:r>
        <w:t>up</w:t>
      </w:r>
      <w:proofErr w:type="spellEnd"/>
      <w:r>
        <w:t xml:space="preserve"> </w:t>
      </w:r>
      <w:proofErr w:type="spellStart"/>
      <w:r>
        <w:t>its</w:t>
      </w:r>
      <w:proofErr w:type="spellEnd"/>
      <w:r>
        <w:t xml:space="preserve"> </w:t>
      </w:r>
      <w:proofErr w:type="spellStart"/>
      <w:r>
        <w:t>efforts</w:t>
      </w:r>
      <w:proofErr w:type="spellEnd"/>
      <w:r>
        <w:t xml:space="preserve"> </w:t>
      </w:r>
      <w:proofErr w:type="spellStart"/>
      <w:r>
        <w:t>in</w:t>
      </w:r>
      <w:proofErr w:type="spellEnd"/>
      <w:r>
        <w:t xml:space="preserve"> R&amp;I, </w:t>
      </w:r>
      <w:proofErr w:type="spellStart"/>
      <w:r>
        <w:t>especially</w:t>
      </w:r>
      <w:proofErr w:type="spellEnd"/>
      <w:r>
        <w:t xml:space="preserve"> </w:t>
      </w:r>
      <w:proofErr w:type="spellStart"/>
      <w:r>
        <w:t>regarding</w:t>
      </w:r>
      <w:proofErr w:type="spellEnd"/>
      <w:r>
        <w:t xml:space="preserve"> </w:t>
      </w:r>
      <w:proofErr w:type="spellStart"/>
      <w:r>
        <w:t>the</w:t>
      </w:r>
      <w:proofErr w:type="spellEnd"/>
      <w:r>
        <w:t xml:space="preserve"> </w:t>
      </w:r>
      <w:proofErr w:type="spellStart"/>
      <w:r>
        <w:t>swift</w:t>
      </w:r>
      <w:proofErr w:type="spellEnd"/>
      <w:r>
        <w:t xml:space="preserve"> </w:t>
      </w:r>
      <w:proofErr w:type="spellStart"/>
      <w:r>
        <w:t>transformation</w:t>
      </w:r>
      <w:proofErr w:type="spellEnd"/>
      <w:r>
        <w:t xml:space="preserve"> </w:t>
      </w:r>
      <w:proofErr w:type="spellStart"/>
      <w:r>
        <w:t>of</w:t>
      </w:r>
      <w:proofErr w:type="spellEnd"/>
      <w:r>
        <w:t xml:space="preserve"> R&amp;D </w:t>
      </w:r>
      <w:proofErr w:type="spellStart"/>
      <w:r>
        <w:t>results</w:t>
      </w:r>
      <w:proofErr w:type="spellEnd"/>
      <w:r>
        <w:t xml:space="preserve"> </w:t>
      </w:r>
      <w:proofErr w:type="spellStart"/>
      <w:r>
        <w:t>into</w:t>
      </w:r>
      <w:proofErr w:type="spellEnd"/>
      <w:r>
        <w:t xml:space="preserve"> </w:t>
      </w:r>
      <w:proofErr w:type="spellStart"/>
      <w:r>
        <w:t>innovative</w:t>
      </w:r>
      <w:proofErr w:type="spellEnd"/>
      <w:r>
        <w:t xml:space="preserve"> </w:t>
      </w:r>
      <w:proofErr w:type="spellStart"/>
      <w:r>
        <w:t>products</w:t>
      </w:r>
      <w:proofErr w:type="spellEnd"/>
      <w:r>
        <w:t xml:space="preserve"> </w:t>
      </w:r>
      <w:proofErr w:type="spellStart"/>
      <w:r>
        <w:t>and</w:t>
      </w:r>
      <w:proofErr w:type="spellEnd"/>
      <w:r>
        <w:t xml:space="preserve"> </w:t>
      </w:r>
      <w:proofErr w:type="spellStart"/>
      <w:r>
        <w:t>services</w:t>
      </w:r>
      <w:proofErr w:type="spellEnd"/>
      <w:r>
        <w:t xml:space="preserve">, </w:t>
      </w:r>
      <w:proofErr w:type="spellStart"/>
      <w:r>
        <w:t>since</w:t>
      </w:r>
      <w:proofErr w:type="spellEnd"/>
      <w:r>
        <w:t xml:space="preserve"> </w:t>
      </w:r>
      <w:proofErr w:type="spellStart"/>
      <w:r>
        <w:t>Europe</w:t>
      </w:r>
      <w:proofErr w:type="spellEnd"/>
      <w:r>
        <w:t xml:space="preserve"> </w:t>
      </w:r>
      <w:proofErr w:type="spellStart"/>
      <w:r>
        <w:t>was</w:t>
      </w:r>
      <w:proofErr w:type="spellEnd"/>
      <w:r>
        <w:t xml:space="preserve"> </w:t>
      </w:r>
      <w:proofErr w:type="spellStart"/>
      <w:r>
        <w:t>lagging</w:t>
      </w:r>
      <w:proofErr w:type="spellEnd"/>
      <w:r>
        <w:t xml:space="preserve"> </w:t>
      </w:r>
      <w:proofErr w:type="spellStart"/>
      <w:r>
        <w:t>behind</w:t>
      </w:r>
      <w:proofErr w:type="spellEnd"/>
      <w:r>
        <w:t xml:space="preserve"> </w:t>
      </w:r>
      <w:proofErr w:type="spellStart"/>
      <w:r>
        <w:t>in</w:t>
      </w:r>
      <w:proofErr w:type="spellEnd"/>
      <w:r>
        <w:t xml:space="preserve"> </w:t>
      </w:r>
      <w:proofErr w:type="spellStart"/>
      <w:r>
        <w:t>this</w:t>
      </w:r>
      <w:proofErr w:type="spellEnd"/>
      <w:r>
        <w:t xml:space="preserve"> </w:t>
      </w:r>
      <w:proofErr w:type="spellStart"/>
      <w:r>
        <w:t>area</w:t>
      </w:r>
      <w:proofErr w:type="spellEnd"/>
      <w:r>
        <w:t xml:space="preserve">. </w:t>
      </w:r>
      <w:proofErr w:type="spellStart"/>
      <w:r>
        <w:t>In</w:t>
      </w:r>
      <w:proofErr w:type="spellEnd"/>
      <w:r>
        <w:t xml:space="preserve"> </w:t>
      </w:r>
      <w:proofErr w:type="spellStart"/>
      <w:r>
        <w:t>the</w:t>
      </w:r>
      <w:proofErr w:type="spellEnd"/>
      <w:r>
        <w:t xml:space="preserve"> </w:t>
      </w:r>
      <w:proofErr w:type="spellStart"/>
      <w:r>
        <w:t>new</w:t>
      </w:r>
      <w:proofErr w:type="spellEnd"/>
      <w:r>
        <w:t xml:space="preserve"> </w:t>
      </w:r>
      <w:proofErr w:type="spellStart"/>
      <w:r>
        <w:t>Pact</w:t>
      </w:r>
      <w:proofErr w:type="spellEnd"/>
      <w:r>
        <w:t xml:space="preserve"> </w:t>
      </w:r>
      <w:proofErr w:type="spellStart"/>
      <w:r>
        <w:t>for</w:t>
      </w:r>
      <w:proofErr w:type="spellEnd"/>
      <w:r>
        <w:t xml:space="preserve"> R&amp;I, </w:t>
      </w:r>
      <w:proofErr w:type="spellStart"/>
      <w:r>
        <w:t>Europe</w:t>
      </w:r>
      <w:proofErr w:type="spellEnd"/>
      <w:r>
        <w:t xml:space="preserve"> </w:t>
      </w:r>
      <w:proofErr w:type="spellStart"/>
      <w:r>
        <w:t>also</w:t>
      </w:r>
      <w:proofErr w:type="spellEnd"/>
      <w:r>
        <w:t xml:space="preserve"> </w:t>
      </w:r>
      <w:proofErr w:type="spellStart"/>
      <w:r>
        <w:t>needed</w:t>
      </w:r>
      <w:proofErr w:type="spellEnd"/>
      <w:r>
        <w:t xml:space="preserve"> </w:t>
      </w:r>
      <w:proofErr w:type="spellStart"/>
      <w:r>
        <w:t>to</w:t>
      </w:r>
      <w:proofErr w:type="spellEnd"/>
      <w:r>
        <w:t xml:space="preserve"> </w:t>
      </w:r>
      <w:proofErr w:type="spellStart"/>
      <w:r>
        <w:t>lay</w:t>
      </w:r>
      <w:proofErr w:type="spellEnd"/>
      <w:r>
        <w:t xml:space="preserve"> </w:t>
      </w:r>
      <w:proofErr w:type="spellStart"/>
      <w:r>
        <w:t>the</w:t>
      </w:r>
      <w:proofErr w:type="spellEnd"/>
      <w:r>
        <w:t xml:space="preserve"> </w:t>
      </w:r>
      <w:proofErr w:type="spellStart"/>
      <w:r>
        <w:t>groundwork</w:t>
      </w:r>
      <w:proofErr w:type="spellEnd"/>
      <w:r>
        <w:t xml:space="preserve"> </w:t>
      </w:r>
      <w:proofErr w:type="spellStart"/>
      <w:r>
        <w:t>for</w:t>
      </w:r>
      <w:proofErr w:type="spellEnd"/>
      <w:r>
        <w:t xml:space="preserve"> a </w:t>
      </w:r>
      <w:proofErr w:type="spellStart"/>
      <w:r>
        <w:t>more</w:t>
      </w:r>
      <w:proofErr w:type="spellEnd"/>
      <w:r>
        <w:t xml:space="preserve"> </w:t>
      </w:r>
      <w:proofErr w:type="spellStart"/>
      <w:r>
        <w:t>entrepreneurial</w:t>
      </w:r>
      <w:proofErr w:type="spellEnd"/>
      <w:r>
        <w:t xml:space="preserve"> </w:t>
      </w:r>
      <w:proofErr w:type="spellStart"/>
      <w:r>
        <w:t>culture</w:t>
      </w:r>
      <w:proofErr w:type="spellEnd"/>
      <w:r>
        <w:t xml:space="preserve"> </w:t>
      </w:r>
      <w:proofErr w:type="spellStart"/>
      <w:r>
        <w:t>such</w:t>
      </w:r>
      <w:proofErr w:type="spellEnd"/>
      <w:r>
        <w:t xml:space="preserve"> </w:t>
      </w:r>
      <w:proofErr w:type="spellStart"/>
      <w:r>
        <w:t>as</w:t>
      </w:r>
      <w:proofErr w:type="spellEnd"/>
      <w:r>
        <w:t xml:space="preserve"> </w:t>
      </w:r>
      <w:proofErr w:type="spellStart"/>
      <w:r>
        <w:t>risk-taking</w:t>
      </w:r>
      <w:proofErr w:type="spellEnd"/>
      <w:r>
        <w:t>.</w:t>
      </w:r>
    </w:p>
    <w:p w:rsidRPr="00BB2EAF" w:rsidR="000E4CB2" w:rsidP="000E4CB2" w:rsidRDefault="000E4CB2" w14:paraId="49C1DFC5" w14:textId="77777777">
      <w:pPr>
        <w:spacing w:line="276" w:lineRule="auto"/>
        <w:rPr>
          <w:bCs/>
        </w:rPr>
      </w:pPr>
    </w:p>
    <w:p w:rsidRPr="00BB2EAF" w:rsidR="000E4CB2" w:rsidP="000E4CB2" w:rsidRDefault="000E4CB2" w14:paraId="2DB257EB" w14:textId="77777777">
      <w:pPr>
        <w:spacing w:line="276" w:lineRule="auto"/>
        <w:rPr>
          <w:bCs/>
        </w:rPr>
      </w:pPr>
      <w:proofErr w:type="spellStart"/>
      <w:r>
        <w:t>The</w:t>
      </w:r>
      <w:proofErr w:type="spellEnd"/>
      <w:r>
        <w:t xml:space="preserve"> EESC </w:t>
      </w:r>
      <w:proofErr w:type="spellStart"/>
      <w:r>
        <w:t>stressed</w:t>
      </w:r>
      <w:proofErr w:type="spellEnd"/>
      <w:r>
        <w:t xml:space="preserve"> </w:t>
      </w:r>
      <w:proofErr w:type="spellStart"/>
      <w:r>
        <w:t>that</w:t>
      </w:r>
      <w:proofErr w:type="spellEnd"/>
      <w:r>
        <w:t xml:space="preserve">, </w:t>
      </w:r>
      <w:proofErr w:type="spellStart"/>
      <w:r>
        <w:t>to</w:t>
      </w:r>
      <w:proofErr w:type="spellEnd"/>
      <w:r>
        <w:t xml:space="preserve"> </w:t>
      </w:r>
      <w:proofErr w:type="spellStart"/>
      <w:r>
        <w:t>date</w:t>
      </w:r>
      <w:proofErr w:type="spellEnd"/>
      <w:r>
        <w:t xml:space="preserve">, </w:t>
      </w:r>
      <w:proofErr w:type="spellStart"/>
      <w:r>
        <w:t>only</w:t>
      </w:r>
      <w:proofErr w:type="spellEnd"/>
      <w:r>
        <w:t xml:space="preserve"> a </w:t>
      </w:r>
      <w:proofErr w:type="spellStart"/>
      <w:r>
        <w:t>limited</w:t>
      </w:r>
      <w:proofErr w:type="spellEnd"/>
      <w:r>
        <w:t xml:space="preserve"> </w:t>
      </w:r>
      <w:proofErr w:type="spellStart"/>
      <w:r>
        <w:t>share</w:t>
      </w:r>
      <w:proofErr w:type="spellEnd"/>
      <w:r>
        <w:t xml:space="preserve"> </w:t>
      </w:r>
      <w:proofErr w:type="spellStart"/>
      <w:r>
        <w:t>of</w:t>
      </w:r>
      <w:proofErr w:type="spellEnd"/>
      <w:r>
        <w:t xml:space="preserve"> </w:t>
      </w:r>
      <w:proofErr w:type="spellStart"/>
      <w:r>
        <w:t>the</w:t>
      </w:r>
      <w:proofErr w:type="spellEnd"/>
      <w:r>
        <w:t xml:space="preserve"> EU </w:t>
      </w:r>
      <w:proofErr w:type="spellStart"/>
      <w:r>
        <w:t>population</w:t>
      </w:r>
      <w:proofErr w:type="spellEnd"/>
      <w:r>
        <w:t xml:space="preserve"> (</w:t>
      </w:r>
      <w:proofErr w:type="spellStart"/>
      <w:r>
        <w:t>the</w:t>
      </w:r>
      <w:proofErr w:type="spellEnd"/>
      <w:r>
        <w:t xml:space="preserve"> "</w:t>
      </w:r>
      <w:proofErr w:type="spellStart"/>
      <w:r>
        <w:t>usual</w:t>
      </w:r>
      <w:proofErr w:type="spellEnd"/>
      <w:r>
        <w:t xml:space="preserve"> </w:t>
      </w:r>
      <w:proofErr w:type="spellStart"/>
      <w:r>
        <w:t>suspects</w:t>
      </w:r>
      <w:proofErr w:type="spellEnd"/>
      <w:r>
        <w:t xml:space="preserve"> </w:t>
      </w:r>
      <w:proofErr w:type="spellStart"/>
      <w:r>
        <w:t>for</w:t>
      </w:r>
      <w:proofErr w:type="spellEnd"/>
      <w:r>
        <w:t xml:space="preserve"> R&amp;I" </w:t>
      </w:r>
      <w:proofErr w:type="spellStart"/>
      <w:r>
        <w:t>only</w:t>
      </w:r>
      <w:proofErr w:type="spellEnd"/>
      <w:r>
        <w:t xml:space="preserve">) </w:t>
      </w:r>
      <w:proofErr w:type="spellStart"/>
      <w:r>
        <w:t>had</w:t>
      </w:r>
      <w:proofErr w:type="spellEnd"/>
      <w:r>
        <w:t xml:space="preserve"> </w:t>
      </w:r>
      <w:proofErr w:type="spellStart"/>
      <w:r>
        <w:t>been</w:t>
      </w:r>
      <w:proofErr w:type="spellEnd"/>
      <w:r>
        <w:t xml:space="preserve"> </w:t>
      </w:r>
      <w:proofErr w:type="spellStart"/>
      <w:r>
        <w:t>engaged</w:t>
      </w:r>
      <w:proofErr w:type="spellEnd"/>
      <w:r>
        <w:t xml:space="preserve"> </w:t>
      </w:r>
      <w:proofErr w:type="spellStart"/>
      <w:r>
        <w:t>in</w:t>
      </w:r>
      <w:proofErr w:type="spellEnd"/>
      <w:r>
        <w:t xml:space="preserve"> </w:t>
      </w:r>
      <w:proofErr w:type="spellStart"/>
      <w:r>
        <w:t>the</w:t>
      </w:r>
      <w:proofErr w:type="spellEnd"/>
      <w:r>
        <w:t xml:space="preserve"> </w:t>
      </w:r>
      <w:proofErr w:type="spellStart"/>
      <w:r>
        <w:t>EU's</w:t>
      </w:r>
      <w:proofErr w:type="spellEnd"/>
      <w:r>
        <w:t xml:space="preserve"> R&amp;I </w:t>
      </w:r>
      <w:proofErr w:type="spellStart"/>
      <w:r>
        <w:t>policies</w:t>
      </w:r>
      <w:proofErr w:type="spellEnd"/>
      <w:r>
        <w:t xml:space="preserve">. </w:t>
      </w:r>
      <w:proofErr w:type="spellStart"/>
      <w:r>
        <w:t>However</w:t>
      </w:r>
      <w:proofErr w:type="spellEnd"/>
      <w:r>
        <w:t xml:space="preserve">, </w:t>
      </w:r>
      <w:proofErr w:type="spellStart"/>
      <w:r>
        <w:t>modern</w:t>
      </w:r>
      <w:proofErr w:type="spellEnd"/>
      <w:r>
        <w:t xml:space="preserve"> </w:t>
      </w:r>
      <w:proofErr w:type="spellStart"/>
      <w:r>
        <w:t>socioeconomic</w:t>
      </w:r>
      <w:proofErr w:type="spellEnd"/>
      <w:r>
        <w:t xml:space="preserve"> </w:t>
      </w:r>
      <w:proofErr w:type="spellStart"/>
      <w:r>
        <w:t>research</w:t>
      </w:r>
      <w:proofErr w:type="spellEnd"/>
      <w:r>
        <w:t xml:space="preserve"> </w:t>
      </w:r>
      <w:proofErr w:type="spellStart"/>
      <w:r>
        <w:t>had</w:t>
      </w:r>
      <w:proofErr w:type="spellEnd"/>
      <w:r>
        <w:t xml:space="preserve"> </w:t>
      </w:r>
      <w:proofErr w:type="spellStart"/>
      <w:r>
        <w:t>highlighted</w:t>
      </w:r>
      <w:proofErr w:type="spellEnd"/>
      <w:r>
        <w:t xml:space="preserve"> </w:t>
      </w:r>
      <w:proofErr w:type="spellStart"/>
      <w:r>
        <w:t>the</w:t>
      </w:r>
      <w:proofErr w:type="spellEnd"/>
      <w:r>
        <w:t xml:space="preserve"> </w:t>
      </w:r>
      <w:proofErr w:type="spellStart"/>
      <w:r>
        <w:t>great</w:t>
      </w:r>
      <w:proofErr w:type="spellEnd"/>
      <w:r>
        <w:t xml:space="preserve"> </w:t>
      </w:r>
      <w:proofErr w:type="spellStart"/>
      <w:r>
        <w:t>importance</w:t>
      </w:r>
      <w:proofErr w:type="spellEnd"/>
      <w:r>
        <w:t xml:space="preserve"> </w:t>
      </w:r>
      <w:proofErr w:type="spellStart"/>
      <w:r>
        <w:t>of</w:t>
      </w:r>
      <w:proofErr w:type="spellEnd"/>
      <w:r>
        <w:t xml:space="preserve"> </w:t>
      </w:r>
      <w:proofErr w:type="spellStart"/>
      <w:r>
        <w:t>science</w:t>
      </w:r>
      <w:proofErr w:type="spellEnd"/>
      <w:r>
        <w:t xml:space="preserve">, </w:t>
      </w:r>
      <w:proofErr w:type="spellStart"/>
      <w:r>
        <w:t>technology</w:t>
      </w:r>
      <w:proofErr w:type="spellEnd"/>
      <w:r>
        <w:t xml:space="preserve"> </w:t>
      </w:r>
      <w:proofErr w:type="spellStart"/>
      <w:r>
        <w:t>and</w:t>
      </w:r>
      <w:proofErr w:type="spellEnd"/>
      <w:r>
        <w:t xml:space="preserve"> </w:t>
      </w:r>
      <w:proofErr w:type="spellStart"/>
      <w:r>
        <w:t>society</w:t>
      </w:r>
      <w:proofErr w:type="spellEnd"/>
      <w:r>
        <w:t xml:space="preserve"> </w:t>
      </w:r>
      <w:proofErr w:type="spellStart"/>
      <w:r>
        <w:t>in</w:t>
      </w:r>
      <w:proofErr w:type="spellEnd"/>
      <w:r>
        <w:t xml:space="preserve"> </w:t>
      </w:r>
      <w:proofErr w:type="spellStart"/>
      <w:r>
        <w:t>fostering</w:t>
      </w:r>
      <w:proofErr w:type="spellEnd"/>
      <w:r>
        <w:t xml:space="preserve"> </w:t>
      </w:r>
      <w:proofErr w:type="spellStart"/>
      <w:r>
        <w:t>strong</w:t>
      </w:r>
      <w:proofErr w:type="spellEnd"/>
      <w:r>
        <w:t xml:space="preserve"> </w:t>
      </w:r>
      <w:proofErr w:type="spellStart"/>
      <w:r>
        <w:t>performers</w:t>
      </w:r>
      <w:proofErr w:type="spellEnd"/>
      <w:r>
        <w:t xml:space="preserve"> </w:t>
      </w:r>
      <w:proofErr w:type="spellStart"/>
      <w:r>
        <w:t>in</w:t>
      </w:r>
      <w:proofErr w:type="spellEnd"/>
      <w:r>
        <w:t xml:space="preserve"> R&amp;I. </w:t>
      </w:r>
      <w:proofErr w:type="spellStart"/>
      <w:r>
        <w:t>The</w:t>
      </w:r>
      <w:proofErr w:type="spellEnd"/>
      <w:r>
        <w:t xml:space="preserve"> EESC </w:t>
      </w:r>
      <w:proofErr w:type="spellStart"/>
      <w:r>
        <w:t>asked</w:t>
      </w:r>
      <w:proofErr w:type="spellEnd"/>
      <w:r>
        <w:t xml:space="preserve"> </w:t>
      </w:r>
      <w:proofErr w:type="spellStart"/>
      <w:r>
        <w:t>for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and</w:t>
      </w:r>
      <w:proofErr w:type="spellEnd"/>
      <w:r>
        <w:t xml:space="preserve"> </w:t>
      </w:r>
      <w:proofErr w:type="spellStart"/>
      <w:r>
        <w:t>social</w:t>
      </w:r>
      <w:proofErr w:type="spellEnd"/>
      <w:r>
        <w:t xml:space="preserve"> </w:t>
      </w:r>
      <w:proofErr w:type="spellStart"/>
      <w:r>
        <w:t>and</w:t>
      </w:r>
      <w:proofErr w:type="spellEnd"/>
      <w:r>
        <w:t xml:space="preserve"> </w:t>
      </w:r>
      <w:proofErr w:type="spellStart"/>
      <w:r>
        <w:t>economic</w:t>
      </w:r>
      <w:proofErr w:type="spellEnd"/>
      <w:r>
        <w:t xml:space="preserve"> </w:t>
      </w:r>
      <w:proofErr w:type="spellStart"/>
      <w:r>
        <w:t>partners</w:t>
      </w:r>
      <w:proofErr w:type="spellEnd"/>
      <w:r>
        <w:t xml:space="preserve"> (</w:t>
      </w:r>
      <w:proofErr w:type="spellStart"/>
      <w:r>
        <w:t>notably</w:t>
      </w:r>
      <w:proofErr w:type="spellEnd"/>
      <w:r>
        <w:t xml:space="preserve"> </w:t>
      </w:r>
      <w:proofErr w:type="spellStart"/>
      <w:r>
        <w:t>organisations</w:t>
      </w:r>
      <w:proofErr w:type="spellEnd"/>
      <w:r>
        <w:t xml:space="preserve"> </w:t>
      </w:r>
      <w:proofErr w:type="spellStart"/>
      <w:r>
        <w:t>representing</w:t>
      </w:r>
      <w:proofErr w:type="spellEnd"/>
      <w:r>
        <w:t xml:space="preserve"> </w:t>
      </w:r>
      <w:proofErr w:type="spellStart"/>
      <w:r>
        <w:t>MSMEs</w:t>
      </w:r>
      <w:proofErr w:type="spellEnd"/>
      <w:r>
        <w:t xml:space="preserve">) </w:t>
      </w:r>
      <w:proofErr w:type="spellStart"/>
      <w:r>
        <w:t>to</w:t>
      </w:r>
      <w:proofErr w:type="spellEnd"/>
      <w:r>
        <w:t xml:space="preserve"> </w:t>
      </w:r>
      <w:proofErr w:type="spellStart"/>
      <w:r>
        <w:t>be</w:t>
      </w:r>
      <w:proofErr w:type="spellEnd"/>
      <w:r>
        <w:t xml:space="preserve"> </w:t>
      </w:r>
      <w:proofErr w:type="spellStart"/>
      <w:r>
        <w:t>included</w:t>
      </w:r>
      <w:proofErr w:type="spellEnd"/>
      <w:r>
        <w:t xml:space="preserve"> </w:t>
      </w:r>
      <w:proofErr w:type="spellStart"/>
      <w:r>
        <w:t>appropriately</w:t>
      </w:r>
      <w:proofErr w:type="spellEnd"/>
      <w:r>
        <w:t xml:space="preserve"> </w:t>
      </w:r>
      <w:proofErr w:type="spellStart"/>
      <w:r>
        <w:t>at</w:t>
      </w:r>
      <w:proofErr w:type="spellEnd"/>
      <w:r>
        <w:t xml:space="preserve"> EU </w:t>
      </w:r>
      <w:proofErr w:type="spellStart"/>
      <w:r>
        <w:t>and</w:t>
      </w:r>
      <w:proofErr w:type="spellEnd"/>
      <w:r>
        <w:t xml:space="preserve"> </w:t>
      </w:r>
      <w:proofErr w:type="spellStart"/>
      <w:r>
        <w:t>national</w:t>
      </w:r>
      <w:proofErr w:type="spellEnd"/>
      <w:r>
        <w:t xml:space="preserve"> </w:t>
      </w:r>
      <w:proofErr w:type="spellStart"/>
      <w:r>
        <w:t>level</w:t>
      </w:r>
      <w:proofErr w:type="spellEnd"/>
      <w:r>
        <w:t xml:space="preserve"> </w:t>
      </w:r>
      <w:proofErr w:type="spellStart"/>
      <w:r>
        <w:t>so</w:t>
      </w:r>
      <w:proofErr w:type="spellEnd"/>
      <w:r>
        <w:t xml:space="preserve"> </w:t>
      </w:r>
      <w:proofErr w:type="spellStart"/>
      <w:r>
        <w:t>that</w:t>
      </w:r>
      <w:proofErr w:type="spellEnd"/>
      <w:r>
        <w:t xml:space="preserve"> </w:t>
      </w:r>
      <w:proofErr w:type="spellStart"/>
      <w:r>
        <w:t>they</w:t>
      </w:r>
      <w:proofErr w:type="spellEnd"/>
      <w:r>
        <w:t xml:space="preserve"> </w:t>
      </w:r>
      <w:proofErr w:type="spellStart"/>
      <w:r>
        <w:t>could</w:t>
      </w:r>
      <w:proofErr w:type="spellEnd"/>
      <w:r>
        <w:t xml:space="preserve"> </w:t>
      </w:r>
      <w:proofErr w:type="spellStart"/>
      <w:r>
        <w:t>make</w:t>
      </w:r>
      <w:proofErr w:type="spellEnd"/>
      <w:r>
        <w:t xml:space="preserve"> </w:t>
      </w:r>
      <w:proofErr w:type="spellStart"/>
      <w:r>
        <w:t>specific</w:t>
      </w:r>
      <w:proofErr w:type="spellEnd"/>
      <w:r>
        <w:t xml:space="preserve"> </w:t>
      </w:r>
      <w:proofErr w:type="spellStart"/>
      <w:r>
        <w:t>contributions</w:t>
      </w:r>
      <w:proofErr w:type="spellEnd"/>
      <w:r>
        <w:t xml:space="preserve">, </w:t>
      </w:r>
      <w:proofErr w:type="spellStart"/>
      <w:r>
        <w:t>with</w:t>
      </w:r>
      <w:proofErr w:type="spellEnd"/>
      <w:r>
        <w:t xml:space="preserve"> a </w:t>
      </w:r>
      <w:proofErr w:type="spellStart"/>
      <w:r>
        <w:t>view</w:t>
      </w:r>
      <w:proofErr w:type="spellEnd"/>
      <w:r>
        <w:t xml:space="preserve"> </w:t>
      </w:r>
      <w:proofErr w:type="spellStart"/>
      <w:r>
        <w:t>to</w:t>
      </w:r>
      <w:proofErr w:type="spellEnd"/>
      <w:r>
        <w:t xml:space="preserve"> </w:t>
      </w:r>
      <w:proofErr w:type="spellStart"/>
      <w:r>
        <w:t>making</w:t>
      </w:r>
      <w:proofErr w:type="spellEnd"/>
      <w:r>
        <w:t xml:space="preserve"> </w:t>
      </w:r>
      <w:proofErr w:type="spellStart"/>
      <w:r>
        <w:t>the</w:t>
      </w:r>
      <w:proofErr w:type="spellEnd"/>
      <w:r>
        <w:t xml:space="preserve"> EU </w:t>
      </w:r>
      <w:proofErr w:type="spellStart"/>
      <w:r>
        <w:t>stronger</w:t>
      </w:r>
      <w:proofErr w:type="spellEnd"/>
      <w:r>
        <w:t xml:space="preserve"> </w:t>
      </w:r>
      <w:proofErr w:type="spellStart"/>
      <w:r>
        <w:t>on</w:t>
      </w:r>
      <w:proofErr w:type="spellEnd"/>
      <w:r>
        <w:t xml:space="preserve"> </w:t>
      </w:r>
      <w:proofErr w:type="spellStart"/>
      <w:r>
        <w:t>the</w:t>
      </w:r>
      <w:proofErr w:type="spellEnd"/>
      <w:r>
        <w:t xml:space="preserve"> </w:t>
      </w:r>
      <w:proofErr w:type="spellStart"/>
      <w:r>
        <w:t>global</w:t>
      </w:r>
      <w:proofErr w:type="spellEnd"/>
      <w:r>
        <w:t xml:space="preserve"> </w:t>
      </w:r>
      <w:proofErr w:type="spellStart"/>
      <w:r>
        <w:t>stage</w:t>
      </w:r>
      <w:proofErr w:type="spellEnd"/>
      <w:r>
        <w:t>.</w:t>
      </w:r>
    </w:p>
    <w:p w:rsidRPr="00BB2EAF" w:rsidR="000E4CB2" w:rsidP="000E4CB2" w:rsidRDefault="000E4CB2" w14:paraId="2DE3938F" w14:textId="77777777">
      <w:pPr>
        <w:spacing w:line="276" w:lineRule="auto"/>
        <w:rPr>
          <w:bCs/>
        </w:rPr>
      </w:pPr>
    </w:p>
    <w:p w:rsidRPr="00BB2EAF" w:rsidR="000E4CB2" w:rsidP="000E4CB2" w:rsidRDefault="000E4CB2" w14:paraId="0EA0AFD7" w14:textId="77777777">
      <w:pPr>
        <w:spacing w:line="276" w:lineRule="auto"/>
        <w:rPr>
          <w:bCs/>
        </w:rPr>
      </w:pPr>
      <w:proofErr w:type="spellStart"/>
      <w:r>
        <w:rPr>
          <w:b/>
        </w:rPr>
        <w:t>In</w:t>
      </w:r>
      <w:proofErr w:type="spellEnd"/>
      <w:r>
        <w:rPr>
          <w:b/>
        </w:rPr>
        <w:t xml:space="preserve"> </w:t>
      </w:r>
      <w:hyperlink w:history="1" r:id="rId65">
        <w:r>
          <w:rPr>
            <w:rStyle w:val="Hyperlink"/>
          </w:rPr>
          <w:t>INT/941</w:t>
        </w:r>
      </w:hyperlink>
      <w:r>
        <w:rPr>
          <w:b/>
        </w:rPr>
        <w:t xml:space="preserve"> </w:t>
      </w:r>
      <w:proofErr w:type="spellStart"/>
      <w:r>
        <w:rPr>
          <w:b/>
        </w:rPr>
        <w:t>on</w:t>
      </w:r>
      <w:proofErr w:type="spellEnd"/>
      <w:r>
        <w:rPr>
          <w:b/>
        </w:rPr>
        <w:t xml:space="preserve"> a </w:t>
      </w:r>
      <w:proofErr w:type="spellStart"/>
      <w:r>
        <w:rPr>
          <w:b/>
          <w:i/>
        </w:rPr>
        <w:t>Global</w:t>
      </w:r>
      <w:proofErr w:type="spellEnd"/>
      <w:r>
        <w:rPr>
          <w:b/>
          <w:i/>
        </w:rPr>
        <w:t xml:space="preserve"> </w:t>
      </w:r>
      <w:proofErr w:type="spellStart"/>
      <w:r>
        <w:rPr>
          <w:b/>
          <w:i/>
        </w:rPr>
        <w:t>approach</w:t>
      </w:r>
      <w:proofErr w:type="spellEnd"/>
      <w:r>
        <w:rPr>
          <w:b/>
          <w:i/>
        </w:rPr>
        <w:t xml:space="preserve"> </w:t>
      </w:r>
      <w:proofErr w:type="spellStart"/>
      <w:r>
        <w:rPr>
          <w:b/>
          <w:i/>
        </w:rPr>
        <w:t>to</w:t>
      </w:r>
      <w:proofErr w:type="spellEnd"/>
      <w:r>
        <w:rPr>
          <w:b/>
          <w:i/>
        </w:rPr>
        <w:t xml:space="preserve"> R&amp;I </w:t>
      </w:r>
      <w:r>
        <w:rPr>
          <w:b/>
        </w:rPr>
        <w:t>(2021),</w:t>
      </w:r>
      <w:r>
        <w:t xml:space="preserve"> </w:t>
      </w: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EU's</w:t>
      </w:r>
      <w:proofErr w:type="spellEnd"/>
      <w:r>
        <w:t xml:space="preserve"> </w:t>
      </w:r>
      <w:proofErr w:type="spellStart"/>
      <w:r>
        <w:t>commitment</w:t>
      </w:r>
      <w:proofErr w:type="spellEnd"/>
      <w:r>
        <w:t xml:space="preserve"> </w:t>
      </w:r>
      <w:proofErr w:type="spellStart"/>
      <w:r>
        <w:t>to</w:t>
      </w:r>
      <w:proofErr w:type="spellEnd"/>
      <w:r>
        <w:t xml:space="preserve"> </w:t>
      </w:r>
      <w:proofErr w:type="spellStart"/>
      <w:r>
        <w:t>leading</w:t>
      </w:r>
      <w:proofErr w:type="spellEnd"/>
      <w:r>
        <w:t xml:space="preserve"> </w:t>
      </w:r>
      <w:proofErr w:type="spellStart"/>
      <w:r>
        <w:t>and</w:t>
      </w:r>
      <w:proofErr w:type="spellEnd"/>
      <w:r>
        <w:t xml:space="preserve"> </w:t>
      </w:r>
      <w:proofErr w:type="spellStart"/>
      <w:r>
        <w:t>to</w:t>
      </w:r>
      <w:proofErr w:type="spellEnd"/>
      <w:r>
        <w:t xml:space="preserve"> </w:t>
      </w:r>
      <w:proofErr w:type="spellStart"/>
      <w:r>
        <w:t>preserving</w:t>
      </w:r>
      <w:proofErr w:type="spellEnd"/>
      <w:r>
        <w:t xml:space="preserve"> </w:t>
      </w:r>
      <w:proofErr w:type="spellStart"/>
      <w:r>
        <w:t>openness</w:t>
      </w:r>
      <w:proofErr w:type="spellEnd"/>
      <w:r>
        <w:t xml:space="preserve"> </w:t>
      </w:r>
      <w:proofErr w:type="spellStart"/>
      <w:r>
        <w:t>in</w:t>
      </w:r>
      <w:proofErr w:type="spellEnd"/>
      <w:r>
        <w:t xml:space="preserve"> </w:t>
      </w:r>
      <w:proofErr w:type="spellStart"/>
      <w:r>
        <w:t>international</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cooperation</w:t>
      </w:r>
      <w:proofErr w:type="spellEnd"/>
      <w:r>
        <w:t xml:space="preserve">, </w:t>
      </w:r>
      <w:proofErr w:type="spellStart"/>
      <w:r>
        <w:t>while</w:t>
      </w:r>
      <w:proofErr w:type="spellEnd"/>
      <w:r>
        <w:t xml:space="preserve"> </w:t>
      </w:r>
      <w:proofErr w:type="spellStart"/>
      <w:r>
        <w:t>promoting</w:t>
      </w:r>
      <w:proofErr w:type="spellEnd"/>
      <w:r>
        <w:t xml:space="preserve"> a </w:t>
      </w:r>
      <w:proofErr w:type="spellStart"/>
      <w:r>
        <w:t>level</w:t>
      </w:r>
      <w:proofErr w:type="spellEnd"/>
      <w:r>
        <w:t xml:space="preserve"> </w:t>
      </w:r>
      <w:proofErr w:type="spellStart"/>
      <w:r>
        <w:t>playing</w:t>
      </w:r>
      <w:proofErr w:type="spellEnd"/>
      <w:r>
        <w:t xml:space="preserve"> </w:t>
      </w:r>
      <w:proofErr w:type="spellStart"/>
      <w:r>
        <w:t>field</w:t>
      </w:r>
      <w:proofErr w:type="spellEnd"/>
      <w:r>
        <w:t xml:space="preserve"> </w:t>
      </w:r>
      <w:proofErr w:type="spellStart"/>
      <w:r>
        <w:t>and</w:t>
      </w:r>
      <w:proofErr w:type="spellEnd"/>
      <w:r>
        <w:t xml:space="preserve"> </w:t>
      </w:r>
      <w:proofErr w:type="spellStart"/>
      <w:r>
        <w:t>reciprocity</w:t>
      </w:r>
      <w:proofErr w:type="spellEnd"/>
      <w:r>
        <w:t xml:space="preserve"> </w:t>
      </w:r>
      <w:proofErr w:type="spellStart"/>
      <w:r>
        <w:t>underpinned</w:t>
      </w:r>
      <w:proofErr w:type="spellEnd"/>
      <w:r>
        <w:t xml:space="preserve"> </w:t>
      </w:r>
      <w:proofErr w:type="spellStart"/>
      <w:r>
        <w:t>by</w:t>
      </w:r>
      <w:proofErr w:type="spellEnd"/>
      <w:r>
        <w:t xml:space="preserve"> </w:t>
      </w:r>
      <w:proofErr w:type="spellStart"/>
      <w:r>
        <w:t>fundamental</w:t>
      </w:r>
      <w:proofErr w:type="spellEnd"/>
      <w:r>
        <w:t xml:space="preserve"> </w:t>
      </w:r>
      <w:proofErr w:type="spellStart"/>
      <w:r>
        <w:t>values</w:t>
      </w:r>
      <w:proofErr w:type="spellEnd"/>
      <w:r>
        <w:t>.</w:t>
      </w:r>
    </w:p>
    <w:p w:rsidRPr="00BB2EAF" w:rsidR="000E4CB2" w:rsidP="000E4CB2" w:rsidRDefault="000E4CB2" w14:paraId="45868B3E" w14:textId="77777777">
      <w:pPr>
        <w:spacing w:line="276" w:lineRule="auto"/>
        <w:rPr>
          <w:bCs/>
        </w:rPr>
      </w:pPr>
    </w:p>
    <w:p w:rsidRPr="00BB2EAF" w:rsidR="000E4CB2" w:rsidP="000E4CB2" w:rsidRDefault="000E4CB2" w14:paraId="5598B5F2" w14:textId="77777777">
      <w:pPr>
        <w:spacing w:line="276" w:lineRule="auto"/>
        <w:rPr>
          <w:bCs/>
        </w:rPr>
      </w:pPr>
      <w:proofErr w:type="spellStart"/>
      <w:r>
        <w:t>The</w:t>
      </w:r>
      <w:proofErr w:type="spellEnd"/>
      <w:r>
        <w:t xml:space="preserve"> </w:t>
      </w:r>
      <w:proofErr w:type="spellStart"/>
      <w:r>
        <w:t>Committee</w:t>
      </w:r>
      <w:proofErr w:type="spellEnd"/>
      <w:r>
        <w:t xml:space="preserve"> </w:t>
      </w:r>
      <w:proofErr w:type="spellStart"/>
      <w:r>
        <w:t>deemed</w:t>
      </w:r>
      <w:proofErr w:type="spellEnd"/>
      <w:r>
        <w:t xml:space="preserve"> </w:t>
      </w:r>
      <w:proofErr w:type="spellStart"/>
      <w:r>
        <w:t>it</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better</w:t>
      </w:r>
      <w:proofErr w:type="spellEnd"/>
      <w:r>
        <w:t xml:space="preserve"> </w:t>
      </w:r>
      <w:proofErr w:type="spellStart"/>
      <w:r>
        <w:t>involve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in</w:t>
      </w:r>
      <w:proofErr w:type="spellEnd"/>
      <w:r>
        <w:t xml:space="preserve"> </w:t>
      </w:r>
      <w:proofErr w:type="spellStart"/>
      <w:r>
        <w:t>supporting</w:t>
      </w:r>
      <w:proofErr w:type="spellEnd"/>
      <w:r>
        <w:t xml:space="preserve"> EU </w:t>
      </w:r>
      <w:proofErr w:type="spellStart"/>
      <w:r>
        <w:t>institutions</w:t>
      </w:r>
      <w:proofErr w:type="spellEnd"/>
      <w:r>
        <w:t xml:space="preserve"> </w:t>
      </w:r>
      <w:proofErr w:type="spellStart"/>
      <w:r>
        <w:t>and</w:t>
      </w:r>
      <w:proofErr w:type="spellEnd"/>
      <w:r>
        <w:t xml:space="preserve"> </w:t>
      </w:r>
      <w:proofErr w:type="spellStart"/>
      <w:r>
        <w:t>Member</w:t>
      </w:r>
      <w:proofErr w:type="spellEnd"/>
      <w:r>
        <w:t xml:space="preserve"> States </w:t>
      </w:r>
      <w:proofErr w:type="spellStart"/>
      <w:r>
        <w:t>in</w:t>
      </w:r>
      <w:proofErr w:type="spellEnd"/>
      <w:r>
        <w:t xml:space="preserve"> </w:t>
      </w:r>
      <w:proofErr w:type="spellStart"/>
      <w:r>
        <w:t>developing</w:t>
      </w:r>
      <w:proofErr w:type="spellEnd"/>
      <w:r>
        <w:t xml:space="preserve"> </w:t>
      </w:r>
      <w:proofErr w:type="spellStart"/>
      <w:r>
        <w:t>extraordinary</w:t>
      </w:r>
      <w:proofErr w:type="spellEnd"/>
      <w:r>
        <w:t xml:space="preserve"> </w:t>
      </w:r>
      <w:proofErr w:type="spellStart"/>
      <w:r>
        <w:t>policies</w:t>
      </w:r>
      <w:proofErr w:type="spellEnd"/>
      <w:r>
        <w:t xml:space="preserve"> </w:t>
      </w:r>
      <w:proofErr w:type="spellStart"/>
      <w:r>
        <w:t>and</w:t>
      </w:r>
      <w:proofErr w:type="spellEnd"/>
      <w:r>
        <w:t xml:space="preserve"> </w:t>
      </w:r>
      <w:proofErr w:type="spellStart"/>
      <w:r>
        <w:t>special</w:t>
      </w:r>
      <w:proofErr w:type="spellEnd"/>
      <w:r>
        <w:t xml:space="preserve"> </w:t>
      </w:r>
      <w:proofErr w:type="spellStart"/>
      <w:r>
        <w:t>programmes</w:t>
      </w:r>
      <w:proofErr w:type="spellEnd"/>
      <w:r>
        <w:t xml:space="preserve"> (</w:t>
      </w:r>
      <w:proofErr w:type="spellStart"/>
      <w:r>
        <w:t>career</w:t>
      </w:r>
      <w:proofErr w:type="spellEnd"/>
      <w:r>
        <w:t xml:space="preserve"> </w:t>
      </w:r>
      <w:proofErr w:type="spellStart"/>
      <w:r>
        <w:t>mobility</w:t>
      </w:r>
      <w:proofErr w:type="spellEnd"/>
      <w:r>
        <w:t xml:space="preserve">, </w:t>
      </w:r>
      <w:proofErr w:type="spellStart"/>
      <w:r>
        <w:t>attracting</w:t>
      </w:r>
      <w:proofErr w:type="spellEnd"/>
      <w:r>
        <w:t>/</w:t>
      </w:r>
      <w:proofErr w:type="spellStart"/>
      <w:r>
        <w:t>retaining</w:t>
      </w:r>
      <w:proofErr w:type="spellEnd"/>
      <w:r>
        <w:t xml:space="preserve"> </w:t>
      </w:r>
      <w:proofErr w:type="spellStart"/>
      <w:r>
        <w:t>researchers</w:t>
      </w:r>
      <w:proofErr w:type="spellEnd"/>
      <w:r>
        <w:t xml:space="preserve">, </w:t>
      </w:r>
      <w:proofErr w:type="spellStart"/>
      <w:r>
        <w:t>and</w:t>
      </w:r>
      <w:proofErr w:type="spellEnd"/>
      <w:r>
        <w:t xml:space="preserve"> </w:t>
      </w:r>
      <w:proofErr w:type="spellStart"/>
      <w:r>
        <w:t>using</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results</w:t>
      </w:r>
      <w:proofErr w:type="spellEnd"/>
      <w:r>
        <w:t xml:space="preserve"> </w:t>
      </w:r>
      <w:proofErr w:type="spellStart"/>
      <w:r>
        <w:t>to</w:t>
      </w:r>
      <w:proofErr w:type="spellEnd"/>
      <w:r>
        <w:t xml:space="preserve"> </w:t>
      </w:r>
      <w:proofErr w:type="spellStart"/>
      <w:r>
        <w:t>boost</w:t>
      </w:r>
      <w:proofErr w:type="spellEnd"/>
      <w:r>
        <w:t xml:space="preserve"> </w:t>
      </w:r>
      <w:proofErr w:type="spellStart"/>
      <w:r>
        <w:t>the</w:t>
      </w:r>
      <w:proofErr w:type="spellEnd"/>
      <w:r>
        <w:t xml:space="preserve"> </w:t>
      </w:r>
      <w:proofErr w:type="spellStart"/>
      <w:r>
        <w:t>entrepreneurship</w:t>
      </w:r>
      <w:proofErr w:type="spellEnd"/>
      <w:r>
        <w:t xml:space="preserve"> </w:t>
      </w:r>
      <w:proofErr w:type="spellStart"/>
      <w:r>
        <w:t>culture</w:t>
      </w:r>
      <w:proofErr w:type="spellEnd"/>
      <w:r>
        <w:t xml:space="preserve"> </w:t>
      </w:r>
      <w:proofErr w:type="spellStart"/>
      <w:r>
        <w:t>of</w:t>
      </w:r>
      <w:proofErr w:type="spellEnd"/>
      <w:r>
        <w:t xml:space="preserve"> EU </w:t>
      </w:r>
      <w:proofErr w:type="spellStart"/>
      <w:r>
        <w:t>SMEs</w:t>
      </w:r>
      <w:proofErr w:type="spellEnd"/>
      <w:r>
        <w:t xml:space="preserve">) </w:t>
      </w:r>
      <w:proofErr w:type="spellStart"/>
      <w:r>
        <w:t>capable</w:t>
      </w:r>
      <w:proofErr w:type="spellEnd"/>
      <w:r>
        <w:t xml:space="preserve"> </w:t>
      </w:r>
      <w:proofErr w:type="spellStart"/>
      <w:r>
        <w:t>of</w:t>
      </w:r>
      <w:proofErr w:type="spellEnd"/>
      <w:r>
        <w:t xml:space="preserve"> "</w:t>
      </w:r>
      <w:proofErr w:type="spellStart"/>
      <w:r>
        <w:t>collecting</w:t>
      </w:r>
      <w:proofErr w:type="spellEnd"/>
      <w:r>
        <w:t xml:space="preserve"> EU </w:t>
      </w:r>
      <w:proofErr w:type="spellStart"/>
      <w:r>
        <w:t>value</w:t>
      </w:r>
      <w:proofErr w:type="spellEnd"/>
      <w:r>
        <w:t xml:space="preserve"> </w:t>
      </w:r>
      <w:proofErr w:type="spellStart"/>
      <w:r>
        <w:t>added</w:t>
      </w:r>
      <w:proofErr w:type="spellEnd"/>
      <w:r>
        <w:t xml:space="preserve">" </w:t>
      </w:r>
      <w:proofErr w:type="spellStart"/>
      <w:r>
        <w:t>that</w:t>
      </w:r>
      <w:proofErr w:type="spellEnd"/>
      <w:r>
        <w:t xml:space="preserve"> </w:t>
      </w:r>
      <w:proofErr w:type="spellStart"/>
      <w:r>
        <w:t>could</w:t>
      </w:r>
      <w:proofErr w:type="spellEnd"/>
      <w:r>
        <w:t xml:space="preserve"> </w:t>
      </w:r>
      <w:proofErr w:type="spellStart"/>
      <w:r>
        <w:t>in</w:t>
      </w:r>
      <w:proofErr w:type="spellEnd"/>
      <w:r>
        <w:t xml:space="preserve"> </w:t>
      </w:r>
      <w:proofErr w:type="spellStart"/>
      <w:r>
        <w:t>turn</w:t>
      </w:r>
      <w:proofErr w:type="spellEnd"/>
      <w:r>
        <w:t xml:space="preserve"> </w:t>
      </w:r>
      <w:proofErr w:type="spellStart"/>
      <w:r>
        <w:t>feed</w:t>
      </w:r>
      <w:proofErr w:type="spellEnd"/>
      <w:r>
        <w:t xml:space="preserve"> </w:t>
      </w:r>
      <w:proofErr w:type="spellStart"/>
      <w:r>
        <w:t>into</w:t>
      </w:r>
      <w:proofErr w:type="spellEnd"/>
      <w:r>
        <w:t xml:space="preserve"> </w:t>
      </w:r>
      <w:proofErr w:type="spellStart"/>
      <w:r>
        <w:t>an</w:t>
      </w:r>
      <w:proofErr w:type="spellEnd"/>
      <w:r>
        <w:t xml:space="preserve"> </w:t>
      </w:r>
      <w:proofErr w:type="spellStart"/>
      <w:r>
        <w:t>ambitious</w:t>
      </w:r>
      <w:proofErr w:type="spellEnd"/>
      <w:r>
        <w:t xml:space="preserve"> </w:t>
      </w:r>
      <w:proofErr w:type="spellStart"/>
      <w:r>
        <w:t>European</w:t>
      </w:r>
      <w:proofErr w:type="spellEnd"/>
      <w:r>
        <w:t xml:space="preserve"> </w:t>
      </w:r>
      <w:proofErr w:type="spellStart"/>
      <w:r>
        <w:t>Research</w:t>
      </w:r>
      <w:proofErr w:type="spellEnd"/>
      <w:r>
        <w:t xml:space="preserve"> </w:t>
      </w:r>
      <w:proofErr w:type="spellStart"/>
      <w:r>
        <w:t>Area</w:t>
      </w:r>
      <w:proofErr w:type="spellEnd"/>
      <w:r>
        <w:t xml:space="preserve"> </w:t>
      </w:r>
      <w:proofErr w:type="spellStart"/>
      <w:r>
        <w:t>for</w:t>
      </w:r>
      <w:proofErr w:type="spellEnd"/>
      <w:r>
        <w:t xml:space="preserve"> </w:t>
      </w:r>
      <w:proofErr w:type="spellStart"/>
      <w:r>
        <w:t>the</w:t>
      </w:r>
      <w:proofErr w:type="spellEnd"/>
      <w:r>
        <w:t xml:space="preserve"> </w:t>
      </w:r>
      <w:proofErr w:type="spellStart"/>
      <w:r>
        <w:t>next</w:t>
      </w:r>
      <w:proofErr w:type="spellEnd"/>
      <w:r>
        <w:t xml:space="preserve"> </w:t>
      </w:r>
      <w:proofErr w:type="spellStart"/>
      <w:r>
        <w:t>decade</w:t>
      </w:r>
      <w:proofErr w:type="spellEnd"/>
      <w:r>
        <w:t>.</w:t>
      </w:r>
    </w:p>
    <w:p w:rsidRPr="00BB2EAF" w:rsidR="000E4CB2" w:rsidP="000E4CB2" w:rsidRDefault="000E4CB2" w14:paraId="5E88D862" w14:textId="77777777">
      <w:pPr>
        <w:spacing w:line="276" w:lineRule="auto"/>
        <w:rPr>
          <w:bCs/>
        </w:rPr>
      </w:pPr>
    </w:p>
    <w:p w:rsidRPr="00BB2EAF" w:rsidR="000E4CB2" w:rsidP="000E4CB2" w:rsidRDefault="000E4CB2" w14:paraId="42E20EC7" w14:textId="77777777">
      <w:pPr>
        <w:spacing w:line="276" w:lineRule="auto"/>
        <w:rPr>
          <w:bCs/>
        </w:rPr>
      </w:pPr>
      <w:proofErr w:type="spellStart"/>
      <w:r>
        <w:t>The</w:t>
      </w:r>
      <w:proofErr w:type="spellEnd"/>
      <w:r>
        <w:t xml:space="preserve"> EESC </w:t>
      </w:r>
      <w:proofErr w:type="spellStart"/>
      <w:r>
        <w:t>pointed</w:t>
      </w:r>
      <w:proofErr w:type="spellEnd"/>
      <w:r>
        <w:t xml:space="preserve"> </w:t>
      </w:r>
      <w:proofErr w:type="spellStart"/>
      <w:r>
        <w:t>out</w:t>
      </w:r>
      <w:proofErr w:type="spellEnd"/>
      <w:r>
        <w:t xml:space="preserve"> </w:t>
      </w:r>
      <w:proofErr w:type="spellStart"/>
      <w:r>
        <w:t>the</w:t>
      </w:r>
      <w:proofErr w:type="spellEnd"/>
      <w:r>
        <w:t xml:space="preserve"> </w:t>
      </w:r>
      <w:proofErr w:type="spellStart"/>
      <w:r>
        <w:t>importance</w:t>
      </w:r>
      <w:proofErr w:type="spellEnd"/>
      <w:r>
        <w:t xml:space="preserve"> </w:t>
      </w:r>
      <w:proofErr w:type="spellStart"/>
      <w:r>
        <w:t>of</w:t>
      </w:r>
      <w:proofErr w:type="spellEnd"/>
      <w:r>
        <w:t xml:space="preserve"> </w:t>
      </w:r>
      <w:proofErr w:type="spellStart"/>
      <w:r>
        <w:t>strengthening</w:t>
      </w:r>
      <w:proofErr w:type="spellEnd"/>
      <w:r>
        <w:t xml:space="preserve"> </w:t>
      </w:r>
      <w:proofErr w:type="spellStart"/>
      <w:r>
        <w:t>the</w:t>
      </w:r>
      <w:proofErr w:type="spellEnd"/>
      <w:r>
        <w:t xml:space="preserve"> </w:t>
      </w:r>
      <w:proofErr w:type="spellStart"/>
      <w:r>
        <w:t>EU's</w:t>
      </w:r>
      <w:proofErr w:type="spellEnd"/>
      <w:r>
        <w:t xml:space="preserve"> </w:t>
      </w:r>
      <w:proofErr w:type="spellStart"/>
      <w:r>
        <w:t>leading</w:t>
      </w:r>
      <w:proofErr w:type="spellEnd"/>
      <w:r>
        <w:t xml:space="preserve"> </w:t>
      </w:r>
      <w:proofErr w:type="spellStart"/>
      <w:r>
        <w:t>role</w:t>
      </w:r>
      <w:proofErr w:type="spellEnd"/>
      <w:r>
        <w:t xml:space="preserve"> </w:t>
      </w:r>
      <w:proofErr w:type="spellStart"/>
      <w:r>
        <w:t>in</w:t>
      </w:r>
      <w:proofErr w:type="spellEnd"/>
      <w:r>
        <w:t xml:space="preserve"> </w:t>
      </w:r>
      <w:proofErr w:type="spellStart"/>
      <w:r>
        <w:t>supporting</w:t>
      </w:r>
      <w:proofErr w:type="spellEnd"/>
      <w:r>
        <w:t xml:space="preserve"> </w:t>
      </w:r>
      <w:proofErr w:type="spellStart"/>
      <w:r>
        <w:t>multilateral</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partnerships</w:t>
      </w:r>
      <w:proofErr w:type="spellEnd"/>
      <w:r>
        <w:t xml:space="preserve"> </w:t>
      </w:r>
      <w:proofErr w:type="spellStart"/>
      <w:r>
        <w:t>to</w:t>
      </w:r>
      <w:proofErr w:type="spellEnd"/>
      <w:r>
        <w:t xml:space="preserve"> </w:t>
      </w:r>
      <w:proofErr w:type="spellStart"/>
      <w:r>
        <w:t>find</w:t>
      </w:r>
      <w:proofErr w:type="spellEnd"/>
      <w:r>
        <w:t xml:space="preserve"> </w:t>
      </w:r>
      <w:proofErr w:type="spellStart"/>
      <w:r>
        <w:t>new</w:t>
      </w:r>
      <w:proofErr w:type="spellEnd"/>
      <w:r>
        <w:t xml:space="preserve"> </w:t>
      </w:r>
      <w:proofErr w:type="spellStart"/>
      <w:r>
        <w:t>solutions</w:t>
      </w:r>
      <w:proofErr w:type="spellEnd"/>
      <w:r>
        <w:t xml:space="preserve"> </w:t>
      </w:r>
      <w:proofErr w:type="spellStart"/>
      <w:r>
        <w:t>to</w:t>
      </w:r>
      <w:proofErr w:type="spellEnd"/>
      <w:r>
        <w:t xml:space="preserve"> </w:t>
      </w:r>
      <w:proofErr w:type="spellStart"/>
      <w:r>
        <w:t>green</w:t>
      </w:r>
      <w:proofErr w:type="spellEnd"/>
      <w:r>
        <w:t xml:space="preserve">, </w:t>
      </w:r>
      <w:proofErr w:type="spellStart"/>
      <w:r>
        <w:t>digital</w:t>
      </w:r>
      <w:proofErr w:type="spellEnd"/>
      <w:r>
        <w:t xml:space="preserve">, </w:t>
      </w:r>
      <w:proofErr w:type="spellStart"/>
      <w:r>
        <w:t>health</w:t>
      </w:r>
      <w:proofErr w:type="spellEnd"/>
      <w:r>
        <w:t xml:space="preserve">, </w:t>
      </w:r>
      <w:proofErr w:type="spellStart"/>
      <w:r>
        <w:t>social</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challenges</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consideration</w:t>
      </w:r>
      <w:proofErr w:type="spellEnd"/>
      <w:r>
        <w:t xml:space="preserve"> </w:t>
      </w:r>
      <w:proofErr w:type="spellStart"/>
      <w:r>
        <w:t>the</w:t>
      </w:r>
      <w:proofErr w:type="spellEnd"/>
      <w:r>
        <w:t xml:space="preserve"> </w:t>
      </w:r>
      <w:proofErr w:type="spellStart"/>
      <w:r>
        <w:t>current</w:t>
      </w:r>
      <w:proofErr w:type="spellEnd"/>
      <w:r>
        <w:t xml:space="preserve"> </w:t>
      </w:r>
      <w:proofErr w:type="spellStart"/>
      <w:r>
        <w:t>impact</w:t>
      </w:r>
      <w:proofErr w:type="spellEnd"/>
      <w:r>
        <w:t xml:space="preserve"> </w:t>
      </w:r>
      <w:proofErr w:type="spellStart"/>
      <w:r>
        <w:t>of</w:t>
      </w:r>
      <w:proofErr w:type="spellEnd"/>
      <w:r>
        <w:t xml:space="preserve"> COVID-19 </w:t>
      </w:r>
      <w:proofErr w:type="spellStart"/>
      <w:r>
        <w:t>on</w:t>
      </w:r>
      <w:proofErr w:type="spellEnd"/>
      <w:r>
        <w:t xml:space="preserve"> </w:t>
      </w:r>
      <w:proofErr w:type="spellStart"/>
      <w:r>
        <w:t>European</w:t>
      </w:r>
      <w:proofErr w:type="spellEnd"/>
      <w:r>
        <w:t xml:space="preserve"> </w:t>
      </w:r>
      <w:proofErr w:type="spellStart"/>
      <w:r>
        <w:t>health</w:t>
      </w:r>
      <w:proofErr w:type="spellEnd"/>
      <w:r>
        <w:t xml:space="preserve"> </w:t>
      </w:r>
      <w:proofErr w:type="spellStart"/>
      <w:r>
        <w:t>systems</w:t>
      </w:r>
      <w:proofErr w:type="spellEnd"/>
      <w:r>
        <w:t xml:space="preserve">, </w:t>
      </w:r>
      <w:proofErr w:type="spellStart"/>
      <w:r>
        <w:t>societies</w:t>
      </w:r>
      <w:proofErr w:type="spellEnd"/>
      <w:r>
        <w:t xml:space="preserve">, </w:t>
      </w:r>
      <w:proofErr w:type="spellStart"/>
      <w:r>
        <w:t>business</w:t>
      </w:r>
      <w:proofErr w:type="spellEnd"/>
      <w:r>
        <w:t xml:space="preserve"> </w:t>
      </w:r>
      <w:proofErr w:type="spellStart"/>
      <w:r>
        <w:t>communities</w:t>
      </w:r>
      <w:proofErr w:type="spellEnd"/>
      <w:r>
        <w:t xml:space="preserve"> </w:t>
      </w:r>
      <w:proofErr w:type="spellStart"/>
      <w:r>
        <w:t>and</w:t>
      </w:r>
      <w:proofErr w:type="spellEnd"/>
      <w:r>
        <w:t xml:space="preserve"> </w:t>
      </w:r>
      <w:proofErr w:type="spellStart"/>
      <w:r>
        <w:t>the</w:t>
      </w:r>
      <w:proofErr w:type="spellEnd"/>
      <w:r>
        <w:t xml:space="preserve"> </w:t>
      </w:r>
      <w:proofErr w:type="spellStart"/>
      <w:r>
        <w:t>wider</w:t>
      </w:r>
      <w:proofErr w:type="spellEnd"/>
      <w:r>
        <w:t xml:space="preserve"> </w:t>
      </w:r>
      <w:proofErr w:type="spellStart"/>
      <w:r>
        <w:t>global</w:t>
      </w:r>
      <w:proofErr w:type="spellEnd"/>
      <w:r>
        <w:t xml:space="preserve"> </w:t>
      </w:r>
      <w:proofErr w:type="spellStart"/>
      <w:r>
        <w:t>economy</w:t>
      </w:r>
      <w:proofErr w:type="spellEnd"/>
      <w:r>
        <w:t>.</w:t>
      </w:r>
    </w:p>
    <w:p w:rsidRPr="00BB2EAF" w:rsidR="000E4CB2" w:rsidP="000E4CB2" w:rsidRDefault="000E4CB2" w14:paraId="755DC6B3" w14:textId="77777777">
      <w:pPr>
        <w:spacing w:line="276" w:lineRule="auto"/>
        <w:rPr>
          <w:bCs/>
        </w:rPr>
      </w:pPr>
    </w:p>
    <w:p w:rsidRPr="00BB2EAF" w:rsidR="000E4CB2" w:rsidP="000E4CB2" w:rsidRDefault="000E4CB2" w14:paraId="299CBC23" w14:textId="77777777">
      <w:pPr>
        <w:spacing w:line="276" w:lineRule="auto"/>
      </w:pPr>
      <w:proofErr w:type="spellStart"/>
      <w:r>
        <w:t>The</w:t>
      </w:r>
      <w:proofErr w:type="spellEnd"/>
      <w:r>
        <w:t xml:space="preserve"> EESC </w:t>
      </w:r>
      <w:proofErr w:type="spellStart"/>
      <w:r>
        <w:t>recommended</w:t>
      </w:r>
      <w:proofErr w:type="spellEnd"/>
      <w:r>
        <w:t xml:space="preserve"> </w:t>
      </w:r>
      <w:proofErr w:type="spellStart"/>
      <w:r>
        <w:t>including</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appropriately</w:t>
      </w:r>
      <w:proofErr w:type="spellEnd"/>
      <w:r>
        <w:t xml:space="preserve"> </w:t>
      </w:r>
      <w:proofErr w:type="spellStart"/>
      <w:r>
        <w:t>at</w:t>
      </w:r>
      <w:proofErr w:type="spellEnd"/>
      <w:r>
        <w:t xml:space="preserve"> EU </w:t>
      </w:r>
      <w:proofErr w:type="spellStart"/>
      <w:r>
        <w:t>and</w:t>
      </w:r>
      <w:proofErr w:type="spellEnd"/>
      <w:r>
        <w:t xml:space="preserve"> </w:t>
      </w:r>
      <w:proofErr w:type="spellStart"/>
      <w:r>
        <w:t>national</w:t>
      </w:r>
      <w:proofErr w:type="spellEnd"/>
      <w:r>
        <w:t xml:space="preserve"> </w:t>
      </w:r>
      <w:proofErr w:type="spellStart"/>
      <w:r>
        <w:t>level</w:t>
      </w:r>
      <w:proofErr w:type="spellEnd"/>
      <w:r>
        <w:t xml:space="preserve"> </w:t>
      </w:r>
      <w:proofErr w:type="spellStart"/>
      <w:r>
        <w:t>in</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Commission's</w:t>
      </w:r>
      <w:proofErr w:type="spellEnd"/>
      <w:r>
        <w:t xml:space="preserve"> </w:t>
      </w:r>
      <w:proofErr w:type="spellStart"/>
      <w:r>
        <w:t>work</w:t>
      </w:r>
      <w:proofErr w:type="spellEnd"/>
      <w:r>
        <w:t xml:space="preserve"> </w:t>
      </w:r>
      <w:proofErr w:type="spellStart"/>
      <w:r>
        <w:t>in</w:t>
      </w:r>
      <w:proofErr w:type="spellEnd"/>
      <w:r>
        <w:t xml:space="preserve"> </w:t>
      </w:r>
      <w:proofErr w:type="spellStart"/>
      <w:r>
        <w:t>monitoring</w:t>
      </w:r>
      <w:proofErr w:type="spellEnd"/>
      <w:r>
        <w:t xml:space="preserve"> </w:t>
      </w:r>
      <w:proofErr w:type="spellStart"/>
      <w:r>
        <w:t>actions</w:t>
      </w:r>
      <w:proofErr w:type="spellEnd"/>
      <w:r>
        <w:t xml:space="preserve">, </w:t>
      </w:r>
      <w:proofErr w:type="spellStart"/>
      <w:r>
        <w:t>as</w:t>
      </w:r>
      <w:proofErr w:type="spellEnd"/>
      <w:r>
        <w:t xml:space="preserve"> </w:t>
      </w:r>
      <w:proofErr w:type="spellStart"/>
      <w:r>
        <w:t>set</w:t>
      </w:r>
      <w:proofErr w:type="spellEnd"/>
      <w:r>
        <w:t xml:space="preserve"> </w:t>
      </w:r>
      <w:proofErr w:type="spellStart"/>
      <w:r>
        <w:t>out</w:t>
      </w:r>
      <w:proofErr w:type="spellEnd"/>
      <w:r>
        <w:t xml:space="preserve"> </w:t>
      </w:r>
      <w:proofErr w:type="spellStart"/>
      <w:r>
        <w:t>in</w:t>
      </w:r>
      <w:proofErr w:type="spellEnd"/>
      <w:r>
        <w:t xml:space="preserve"> </w:t>
      </w:r>
      <w:proofErr w:type="spellStart"/>
      <w:r>
        <w:t>the</w:t>
      </w:r>
      <w:proofErr w:type="spellEnd"/>
      <w:r>
        <w:t xml:space="preserve"> </w:t>
      </w:r>
      <w:proofErr w:type="spellStart"/>
      <w:r>
        <w:t>Commission's</w:t>
      </w:r>
      <w:proofErr w:type="spellEnd"/>
      <w:r>
        <w:t xml:space="preserve"> </w:t>
      </w:r>
      <w:proofErr w:type="spellStart"/>
      <w:r>
        <w:t>Communication</w:t>
      </w:r>
      <w:proofErr w:type="spellEnd"/>
      <w:r>
        <w:t xml:space="preserve">, </w:t>
      </w:r>
      <w:proofErr w:type="spellStart"/>
      <w:r>
        <w:t>so</w:t>
      </w:r>
      <w:proofErr w:type="spellEnd"/>
      <w:r>
        <w:t xml:space="preserve"> </w:t>
      </w:r>
      <w:proofErr w:type="spellStart"/>
      <w:r>
        <w:t>that</w:t>
      </w:r>
      <w:proofErr w:type="spellEnd"/>
      <w:r>
        <w:t xml:space="preserve"> </w:t>
      </w:r>
      <w:proofErr w:type="spellStart"/>
      <w:r>
        <w:t>they</w:t>
      </w:r>
      <w:proofErr w:type="spellEnd"/>
      <w:r>
        <w:t xml:space="preserve"> </w:t>
      </w:r>
      <w:proofErr w:type="spellStart"/>
      <w:r>
        <w:t>could</w:t>
      </w:r>
      <w:proofErr w:type="spellEnd"/>
      <w:r>
        <w:t xml:space="preserve"> </w:t>
      </w:r>
      <w:proofErr w:type="spellStart"/>
      <w:r>
        <w:t>provide</w:t>
      </w:r>
      <w:proofErr w:type="spellEnd"/>
      <w:r>
        <w:t xml:space="preserve"> </w:t>
      </w:r>
      <w:proofErr w:type="spellStart"/>
      <w:r>
        <w:t>specific</w:t>
      </w:r>
      <w:proofErr w:type="spellEnd"/>
      <w:r>
        <w:t xml:space="preserve"> </w:t>
      </w:r>
      <w:proofErr w:type="spellStart"/>
      <w:r>
        <w:t>contributions</w:t>
      </w:r>
      <w:proofErr w:type="spellEnd"/>
      <w:r>
        <w:t xml:space="preserve">, </w:t>
      </w:r>
      <w:proofErr w:type="spellStart"/>
      <w:r>
        <w:t>with</w:t>
      </w:r>
      <w:proofErr w:type="spellEnd"/>
      <w:r>
        <w:t xml:space="preserve"> a </w:t>
      </w:r>
      <w:proofErr w:type="spellStart"/>
      <w:r>
        <w:t>view</w:t>
      </w:r>
      <w:proofErr w:type="spellEnd"/>
      <w:r>
        <w:t xml:space="preserve"> </w:t>
      </w:r>
      <w:proofErr w:type="spellStart"/>
      <w:r>
        <w:t>to</w:t>
      </w:r>
      <w:proofErr w:type="spellEnd"/>
      <w:r>
        <w:t xml:space="preserve"> </w:t>
      </w:r>
      <w:proofErr w:type="spellStart"/>
      <w:r>
        <w:t>making</w:t>
      </w:r>
      <w:proofErr w:type="spellEnd"/>
      <w:r>
        <w:t xml:space="preserve"> </w:t>
      </w:r>
      <w:proofErr w:type="spellStart"/>
      <w:r>
        <w:t>the</w:t>
      </w:r>
      <w:proofErr w:type="spellEnd"/>
      <w:r>
        <w:t xml:space="preserve"> EU </w:t>
      </w:r>
      <w:proofErr w:type="spellStart"/>
      <w:r>
        <w:t>stronger</w:t>
      </w:r>
      <w:proofErr w:type="spellEnd"/>
      <w:r>
        <w:t xml:space="preserve"> </w:t>
      </w:r>
      <w:proofErr w:type="spellStart"/>
      <w:r>
        <w:t>on</w:t>
      </w:r>
      <w:proofErr w:type="spellEnd"/>
      <w:r>
        <w:t xml:space="preserve"> </w:t>
      </w:r>
      <w:proofErr w:type="spellStart"/>
      <w:r>
        <w:t>the</w:t>
      </w:r>
      <w:proofErr w:type="spellEnd"/>
      <w:r>
        <w:t xml:space="preserve"> </w:t>
      </w:r>
      <w:proofErr w:type="spellStart"/>
      <w:r>
        <w:t>global</w:t>
      </w:r>
      <w:proofErr w:type="spellEnd"/>
      <w:r>
        <w:t xml:space="preserve"> </w:t>
      </w:r>
      <w:proofErr w:type="spellStart"/>
      <w:r>
        <w:t>stage</w:t>
      </w:r>
      <w:proofErr w:type="spellEnd"/>
      <w:r>
        <w:t>.</w:t>
      </w:r>
    </w:p>
    <w:p w:rsidRPr="00BB2EAF" w:rsidR="000E4CB2" w:rsidP="000E4CB2" w:rsidRDefault="000E4CB2" w14:paraId="7CEA4EF9" w14:textId="77777777">
      <w:pPr>
        <w:spacing w:line="276" w:lineRule="auto"/>
        <w:rPr>
          <w:bCs/>
        </w:rPr>
      </w:pPr>
    </w:p>
    <w:p w:rsidRPr="00BB2EAF" w:rsidR="000E4CB2" w:rsidP="000E4CB2" w:rsidRDefault="000E4CB2" w14:paraId="43E49281" w14:textId="77777777">
      <w:pPr>
        <w:spacing w:line="276" w:lineRule="auto"/>
        <w:rPr>
          <w:bCs/>
        </w:rPr>
      </w:pPr>
      <w:proofErr w:type="spellStart"/>
      <w:r>
        <w:rPr>
          <w:b/>
        </w:rPr>
        <w:t>In</w:t>
      </w:r>
      <w:proofErr w:type="spellEnd"/>
      <w:r>
        <w:rPr>
          <w:b/>
        </w:rPr>
        <w:t xml:space="preserve"> </w:t>
      </w:r>
      <w:hyperlink w:history="1" r:id="rId66">
        <w:r>
          <w:rPr>
            <w:rStyle w:val="Hyperlink"/>
          </w:rPr>
          <w:t>INT/924</w:t>
        </w:r>
      </w:hyperlink>
      <w:r>
        <w:rPr>
          <w:b/>
        </w:rPr>
        <w:t xml:space="preserve">, </w:t>
      </w:r>
      <w:proofErr w:type="spellStart"/>
      <w:r>
        <w:rPr>
          <w:b/>
        </w:rPr>
        <w:t>on</w:t>
      </w:r>
      <w:proofErr w:type="spellEnd"/>
      <w:r>
        <w:rPr>
          <w:b/>
        </w:rPr>
        <w:t xml:space="preserve"> </w:t>
      </w:r>
      <w:r>
        <w:rPr>
          <w:b/>
          <w:i/>
        </w:rPr>
        <w:t xml:space="preserve">A </w:t>
      </w:r>
      <w:proofErr w:type="spellStart"/>
      <w:r>
        <w:rPr>
          <w:b/>
          <w:i/>
        </w:rPr>
        <w:t>new</w:t>
      </w:r>
      <w:proofErr w:type="spellEnd"/>
      <w:r>
        <w:rPr>
          <w:b/>
          <w:i/>
        </w:rPr>
        <w:t xml:space="preserve"> ERA </w:t>
      </w:r>
      <w:proofErr w:type="spellStart"/>
      <w:r>
        <w:rPr>
          <w:b/>
          <w:i/>
        </w:rPr>
        <w:t>for</w:t>
      </w:r>
      <w:proofErr w:type="spellEnd"/>
      <w:r>
        <w:rPr>
          <w:b/>
          <w:i/>
        </w:rPr>
        <w:t xml:space="preserve"> R&amp;I</w:t>
      </w:r>
      <w:r>
        <w:rPr>
          <w:b/>
        </w:rPr>
        <w:t xml:space="preserve"> (2021), </w:t>
      </w: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focus</w:t>
      </w:r>
      <w:proofErr w:type="spellEnd"/>
      <w:r>
        <w:t xml:space="preserve"> </w:t>
      </w:r>
      <w:proofErr w:type="spellStart"/>
      <w:r>
        <w:t>on</w:t>
      </w:r>
      <w:proofErr w:type="spellEnd"/>
      <w:r>
        <w:t xml:space="preserve"> </w:t>
      </w:r>
      <w:proofErr w:type="spellStart"/>
      <w:r>
        <w:t>rapidly</w:t>
      </w:r>
      <w:proofErr w:type="spellEnd"/>
      <w:r>
        <w:t xml:space="preserve"> </w:t>
      </w:r>
      <w:proofErr w:type="spellStart"/>
      <w:r>
        <w:t>translating</w:t>
      </w:r>
      <w:proofErr w:type="spellEnd"/>
      <w:r>
        <w:t xml:space="preserve"> R&amp;I </w:t>
      </w:r>
      <w:proofErr w:type="spellStart"/>
      <w:r>
        <w:t>results</w:t>
      </w:r>
      <w:proofErr w:type="spellEnd"/>
      <w:r>
        <w:t xml:space="preserve"> </w:t>
      </w:r>
      <w:proofErr w:type="spellStart"/>
      <w:r>
        <w:t>into</w:t>
      </w:r>
      <w:proofErr w:type="spellEnd"/>
      <w:r>
        <w:t xml:space="preserve"> </w:t>
      </w:r>
      <w:proofErr w:type="spellStart"/>
      <w:r>
        <w:t>sustainable</w:t>
      </w:r>
      <w:proofErr w:type="spellEnd"/>
      <w:r>
        <w:t xml:space="preserve"> </w:t>
      </w:r>
      <w:proofErr w:type="spellStart"/>
      <w:r>
        <w:t>business</w:t>
      </w:r>
      <w:proofErr w:type="spellEnd"/>
      <w:r>
        <w:t xml:space="preserve"> </w:t>
      </w:r>
      <w:proofErr w:type="spellStart"/>
      <w:r>
        <w:t>and</w:t>
      </w:r>
      <w:proofErr w:type="spellEnd"/>
      <w:r>
        <w:t xml:space="preserve"> </w:t>
      </w:r>
      <w:proofErr w:type="spellStart"/>
      <w:r>
        <w:t>advocated</w:t>
      </w:r>
      <w:proofErr w:type="spellEnd"/>
      <w:r>
        <w:rPr>
          <w:b/>
        </w:rPr>
        <w:t xml:space="preserve"> </w:t>
      </w:r>
      <w:proofErr w:type="spellStart"/>
      <w:r>
        <w:t>new</w:t>
      </w:r>
      <w:proofErr w:type="spellEnd"/>
      <w:r>
        <w:t xml:space="preserve"> </w:t>
      </w:r>
      <w:proofErr w:type="spellStart"/>
      <w:r>
        <w:t>governance</w:t>
      </w:r>
      <w:proofErr w:type="spellEnd"/>
      <w:r>
        <w:t xml:space="preserve"> </w:t>
      </w:r>
      <w:proofErr w:type="spellStart"/>
      <w:r>
        <w:t>in</w:t>
      </w:r>
      <w:proofErr w:type="spellEnd"/>
      <w:r>
        <w:t xml:space="preserve"> </w:t>
      </w:r>
      <w:proofErr w:type="spellStart"/>
      <w:r>
        <w:t>the</w:t>
      </w:r>
      <w:proofErr w:type="spellEnd"/>
      <w:r>
        <w:t xml:space="preserve"> </w:t>
      </w:r>
      <w:proofErr w:type="spellStart"/>
      <w:r>
        <w:t>field</w:t>
      </w:r>
      <w:proofErr w:type="spellEnd"/>
      <w:r>
        <w:t xml:space="preserve"> </w:t>
      </w:r>
      <w:proofErr w:type="spellStart"/>
      <w:r>
        <w:t>of</w:t>
      </w:r>
      <w:proofErr w:type="spellEnd"/>
      <w:r>
        <w:t xml:space="preserve"> </w:t>
      </w:r>
      <w:proofErr w:type="spellStart"/>
      <w:r>
        <w:t>research</w:t>
      </w:r>
      <w:proofErr w:type="spellEnd"/>
      <w:r>
        <w:t xml:space="preserve"> </w:t>
      </w:r>
      <w:proofErr w:type="spellStart"/>
      <w:r>
        <w:t>in</w:t>
      </w:r>
      <w:proofErr w:type="spellEnd"/>
      <w:r>
        <w:t xml:space="preserve"> </w:t>
      </w:r>
      <w:proofErr w:type="spellStart"/>
      <w:r>
        <w:t>order</w:t>
      </w:r>
      <w:proofErr w:type="spellEnd"/>
      <w:r>
        <w:t xml:space="preserve"> </w:t>
      </w:r>
      <w:proofErr w:type="spellStart"/>
      <w:r>
        <w:t>to</w:t>
      </w:r>
      <w:proofErr w:type="spellEnd"/>
      <w:r>
        <w:t xml:space="preserve"> </w:t>
      </w:r>
      <w:proofErr w:type="spellStart"/>
      <w:r>
        <w:t>remove</w:t>
      </w:r>
      <w:proofErr w:type="spellEnd"/>
      <w:r>
        <w:t xml:space="preserve"> </w:t>
      </w:r>
      <w:proofErr w:type="spellStart"/>
      <w:r>
        <w:t>administrative</w:t>
      </w:r>
      <w:proofErr w:type="spellEnd"/>
      <w:r>
        <w:t xml:space="preserve"> </w:t>
      </w:r>
      <w:proofErr w:type="spellStart"/>
      <w:r>
        <w:t>and</w:t>
      </w:r>
      <w:proofErr w:type="spellEnd"/>
      <w:r>
        <w:t xml:space="preserve"> </w:t>
      </w:r>
      <w:proofErr w:type="spellStart"/>
      <w:r>
        <w:t>regulatory</w:t>
      </w:r>
      <w:proofErr w:type="spellEnd"/>
      <w:r>
        <w:t xml:space="preserve"> </w:t>
      </w:r>
      <w:proofErr w:type="spellStart"/>
      <w:r>
        <w:t>barriers</w:t>
      </w:r>
      <w:proofErr w:type="spellEnd"/>
      <w:r>
        <w:t xml:space="preserve"> </w:t>
      </w:r>
      <w:proofErr w:type="spellStart"/>
      <w:r>
        <w:t>to</w:t>
      </w:r>
      <w:proofErr w:type="spellEnd"/>
      <w:r>
        <w:t xml:space="preserve"> </w:t>
      </w:r>
      <w:proofErr w:type="spellStart"/>
      <w:r>
        <w:t>innovation</w:t>
      </w:r>
      <w:proofErr w:type="spellEnd"/>
      <w:r>
        <w:t>.</w:t>
      </w:r>
    </w:p>
    <w:p w:rsidRPr="00BB2EAF" w:rsidR="000E4CB2" w:rsidP="000E4CB2" w:rsidRDefault="000E4CB2" w14:paraId="32D53602" w14:textId="77777777">
      <w:pPr>
        <w:spacing w:line="276" w:lineRule="auto"/>
      </w:pPr>
    </w:p>
    <w:p w:rsidRPr="00BB2EAF" w:rsidR="000E4CB2" w:rsidP="000E4CB2" w:rsidRDefault="000E4CB2" w14:paraId="3885A7B8" w14:textId="77777777">
      <w:pPr>
        <w:spacing w:line="276" w:lineRule="auto"/>
        <w:rPr>
          <w:bCs/>
        </w:rPr>
      </w:pPr>
      <w:proofErr w:type="spellStart"/>
      <w:r>
        <w:t>The</w:t>
      </w:r>
      <w:proofErr w:type="spellEnd"/>
      <w:r>
        <w:t xml:space="preserve"> </w:t>
      </w:r>
      <w:proofErr w:type="spellStart"/>
      <w:r>
        <w:t>Committee</w:t>
      </w:r>
      <w:proofErr w:type="spellEnd"/>
      <w:r>
        <w:t xml:space="preserve"> </w:t>
      </w:r>
      <w:proofErr w:type="spellStart"/>
      <w:r>
        <w:t>emphasised</w:t>
      </w:r>
      <w:proofErr w:type="spellEnd"/>
      <w:r>
        <w:t xml:space="preserve"> </w:t>
      </w:r>
      <w:proofErr w:type="spellStart"/>
      <w:r>
        <w:t>that</w:t>
      </w:r>
      <w:proofErr w:type="spellEnd"/>
      <w:r>
        <w:t xml:space="preserve"> </w:t>
      </w:r>
      <w:proofErr w:type="spellStart"/>
      <w:r>
        <w:t>an</w:t>
      </w:r>
      <w:proofErr w:type="spellEnd"/>
      <w:r>
        <w:t xml:space="preserve"> </w:t>
      </w:r>
      <w:proofErr w:type="spellStart"/>
      <w:r>
        <w:t>intelligent</w:t>
      </w:r>
      <w:proofErr w:type="spellEnd"/>
      <w:r>
        <w:t xml:space="preserve"> </w:t>
      </w:r>
      <w:proofErr w:type="spellStart"/>
      <w:r>
        <w:t>blending</w:t>
      </w:r>
      <w:proofErr w:type="spellEnd"/>
      <w:r>
        <w:t xml:space="preserve"> </w:t>
      </w:r>
      <w:proofErr w:type="spellStart"/>
      <w:r>
        <w:t>of</w:t>
      </w:r>
      <w:proofErr w:type="spellEnd"/>
      <w:r>
        <w:t xml:space="preserve"> R&amp;D </w:t>
      </w:r>
      <w:proofErr w:type="spellStart"/>
      <w:r>
        <w:t>tools</w:t>
      </w:r>
      <w:proofErr w:type="spellEnd"/>
      <w:r>
        <w:t xml:space="preserve"> </w:t>
      </w:r>
      <w:proofErr w:type="spellStart"/>
      <w:r>
        <w:t>at</w:t>
      </w:r>
      <w:proofErr w:type="spellEnd"/>
      <w:r>
        <w:t xml:space="preserve"> </w:t>
      </w:r>
      <w:proofErr w:type="spellStart"/>
      <w:r>
        <w:t>all</w:t>
      </w:r>
      <w:proofErr w:type="spellEnd"/>
      <w:r>
        <w:t xml:space="preserve"> </w:t>
      </w:r>
      <w:proofErr w:type="spellStart"/>
      <w:r>
        <w:t>levels</w:t>
      </w:r>
      <w:proofErr w:type="spellEnd"/>
      <w:r>
        <w:t xml:space="preserve"> (</w:t>
      </w:r>
      <w:proofErr w:type="spellStart"/>
      <w:r>
        <w:t>regional</w:t>
      </w:r>
      <w:proofErr w:type="spellEnd"/>
      <w:r>
        <w:t xml:space="preserve">, </w:t>
      </w:r>
      <w:proofErr w:type="spellStart"/>
      <w:r>
        <w:t>national</w:t>
      </w:r>
      <w:proofErr w:type="spellEnd"/>
      <w:r>
        <w:t xml:space="preserve">, </w:t>
      </w:r>
      <w:proofErr w:type="spellStart"/>
      <w:r>
        <w:t>European</w:t>
      </w:r>
      <w:proofErr w:type="spellEnd"/>
      <w:r>
        <w:t xml:space="preserve"> </w:t>
      </w:r>
      <w:proofErr w:type="spellStart"/>
      <w:r>
        <w:t>and</w:t>
      </w:r>
      <w:proofErr w:type="spellEnd"/>
      <w:r>
        <w:t xml:space="preserve"> </w:t>
      </w:r>
      <w:proofErr w:type="spellStart"/>
      <w:r>
        <w:t>global</w:t>
      </w:r>
      <w:proofErr w:type="spellEnd"/>
      <w:r>
        <w:t xml:space="preserve">) </w:t>
      </w:r>
      <w:proofErr w:type="spellStart"/>
      <w:r>
        <w:t>was</w:t>
      </w:r>
      <w:proofErr w:type="spellEnd"/>
      <w:r>
        <w:t xml:space="preserve"> </w:t>
      </w:r>
      <w:proofErr w:type="spellStart"/>
      <w:r>
        <w:t>important</w:t>
      </w:r>
      <w:proofErr w:type="spellEnd"/>
      <w:r>
        <w:t xml:space="preserve"> </w:t>
      </w:r>
      <w:proofErr w:type="spellStart"/>
      <w:r>
        <w:t>and</w:t>
      </w:r>
      <w:proofErr w:type="spellEnd"/>
      <w:r>
        <w:t xml:space="preserve"> </w:t>
      </w:r>
      <w:proofErr w:type="spellStart"/>
      <w:r>
        <w:t>that</w:t>
      </w:r>
      <w:proofErr w:type="spellEnd"/>
      <w:r>
        <w:t xml:space="preserve"> R&amp;D </w:t>
      </w:r>
      <w:proofErr w:type="spellStart"/>
      <w:r>
        <w:t>and</w:t>
      </w:r>
      <w:proofErr w:type="spellEnd"/>
      <w:r>
        <w:t xml:space="preserve"> </w:t>
      </w:r>
      <w:proofErr w:type="spellStart"/>
      <w:r>
        <w:t>innovation</w:t>
      </w:r>
      <w:proofErr w:type="spellEnd"/>
      <w:r>
        <w:t xml:space="preserve"> </w:t>
      </w:r>
      <w:proofErr w:type="spellStart"/>
      <w:r>
        <w:t>should</w:t>
      </w:r>
      <w:proofErr w:type="spellEnd"/>
      <w:r>
        <w:t xml:space="preserve"> </w:t>
      </w:r>
      <w:proofErr w:type="spellStart"/>
      <w:r>
        <w:t>be</w:t>
      </w:r>
      <w:proofErr w:type="spellEnd"/>
      <w:r>
        <w:t xml:space="preserve"> </w:t>
      </w:r>
      <w:proofErr w:type="spellStart"/>
      <w:r>
        <w:t>promoted</w:t>
      </w:r>
      <w:proofErr w:type="spellEnd"/>
      <w:r>
        <w:t xml:space="preserve"> </w:t>
      </w:r>
      <w:proofErr w:type="spellStart"/>
      <w:r>
        <w:t>by</w:t>
      </w:r>
      <w:proofErr w:type="spellEnd"/>
      <w:r>
        <w:t xml:space="preserve"> </w:t>
      </w:r>
      <w:proofErr w:type="spellStart"/>
      <w:r>
        <w:t>making</w:t>
      </w:r>
      <w:proofErr w:type="spellEnd"/>
      <w:r>
        <w:t xml:space="preserve"> </w:t>
      </w:r>
      <w:proofErr w:type="spellStart"/>
      <w:r>
        <w:t>use</w:t>
      </w:r>
      <w:proofErr w:type="spellEnd"/>
      <w:r>
        <w:t xml:space="preserve"> </w:t>
      </w:r>
      <w:proofErr w:type="spellStart"/>
      <w:r>
        <w:t>of</w:t>
      </w:r>
      <w:proofErr w:type="spellEnd"/>
      <w:r>
        <w:t xml:space="preserve"> </w:t>
      </w:r>
      <w:proofErr w:type="spellStart"/>
      <w:r>
        <w:t>the</w:t>
      </w:r>
      <w:proofErr w:type="spellEnd"/>
      <w:r>
        <w:t xml:space="preserve"> </w:t>
      </w:r>
      <w:proofErr w:type="spellStart"/>
      <w:r>
        <w:t>large</w:t>
      </w:r>
      <w:proofErr w:type="spellEnd"/>
      <w:r>
        <w:t xml:space="preserve"> EU </w:t>
      </w:r>
      <w:proofErr w:type="spellStart"/>
      <w:r>
        <w:t>structural</w:t>
      </w:r>
      <w:proofErr w:type="spellEnd"/>
      <w:r>
        <w:t xml:space="preserve"> </w:t>
      </w:r>
      <w:proofErr w:type="spellStart"/>
      <w:r>
        <w:t>funds</w:t>
      </w:r>
      <w:proofErr w:type="spellEnd"/>
      <w:r>
        <w:t>.</w:t>
      </w:r>
    </w:p>
    <w:p w:rsidRPr="00BB2EAF" w:rsidR="000E4CB2" w:rsidP="000E4CB2" w:rsidRDefault="000E4CB2" w14:paraId="7A801223" w14:textId="77777777">
      <w:pPr>
        <w:spacing w:line="276" w:lineRule="auto"/>
        <w:rPr>
          <w:bCs/>
        </w:rPr>
      </w:pPr>
    </w:p>
    <w:p w:rsidRPr="00BB2EAF" w:rsidR="000E4CB2" w:rsidP="000E4CB2" w:rsidRDefault="000E4CB2" w14:paraId="1E44AFD2" w14:textId="77777777">
      <w:pPr>
        <w:spacing w:line="276" w:lineRule="auto"/>
        <w:rPr>
          <w:bCs/>
        </w:rPr>
      </w:pPr>
      <w:proofErr w:type="spellStart"/>
      <w:r>
        <w:t>The</w:t>
      </w:r>
      <w:proofErr w:type="spellEnd"/>
      <w:r>
        <w:t xml:space="preserve"> EESC </w:t>
      </w:r>
      <w:proofErr w:type="spellStart"/>
      <w:r>
        <w:t>described</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key</w:t>
      </w:r>
      <w:proofErr w:type="spellEnd"/>
      <w:r>
        <w:t xml:space="preserve"> </w:t>
      </w:r>
      <w:proofErr w:type="spellStart"/>
      <w:r>
        <w:t>sectors</w:t>
      </w:r>
      <w:proofErr w:type="spellEnd"/>
      <w:r>
        <w:t xml:space="preserve"> </w:t>
      </w:r>
      <w:proofErr w:type="spellStart"/>
      <w:r>
        <w:t>and</w:t>
      </w:r>
      <w:proofErr w:type="spellEnd"/>
      <w:r>
        <w:t xml:space="preserve"> </w:t>
      </w:r>
      <w:proofErr w:type="spellStart"/>
      <w:r>
        <w:t>technologies</w:t>
      </w:r>
      <w:proofErr w:type="spellEnd"/>
      <w:r>
        <w:t xml:space="preserve"> </w:t>
      </w:r>
      <w:proofErr w:type="spellStart"/>
      <w:r>
        <w:t>as</w:t>
      </w:r>
      <w:proofErr w:type="spellEnd"/>
      <w:r>
        <w:t xml:space="preserve"> </w:t>
      </w:r>
      <w:proofErr w:type="spellStart"/>
      <w:r>
        <w:t>vital</w:t>
      </w:r>
      <w:proofErr w:type="spellEnd"/>
      <w:r>
        <w:t xml:space="preserve"> </w:t>
      </w:r>
      <w:proofErr w:type="spellStart"/>
      <w:r>
        <w:t>for</w:t>
      </w:r>
      <w:proofErr w:type="spellEnd"/>
      <w:r>
        <w:t xml:space="preserve"> </w:t>
      </w:r>
      <w:proofErr w:type="spellStart"/>
      <w:r>
        <w:t>the</w:t>
      </w:r>
      <w:proofErr w:type="spellEnd"/>
      <w:r>
        <w:t xml:space="preserve"> </w:t>
      </w:r>
      <w:proofErr w:type="spellStart"/>
      <w:r>
        <w:t>EU's</w:t>
      </w:r>
      <w:proofErr w:type="spellEnd"/>
      <w:r>
        <w:t xml:space="preserve"> </w:t>
      </w:r>
      <w:proofErr w:type="spellStart"/>
      <w:r>
        <w:t>prosperity</w:t>
      </w:r>
      <w:proofErr w:type="spellEnd"/>
      <w:r>
        <w:t>:</w:t>
      </w:r>
    </w:p>
    <w:p w:rsidRPr="00BB2EAF" w:rsidR="000E4CB2" w:rsidP="000E4CB2" w:rsidRDefault="000E4CB2" w14:paraId="4C19BC5E" w14:textId="77777777">
      <w:pPr>
        <w:spacing w:line="276" w:lineRule="auto"/>
        <w:rPr>
          <w:bCs/>
        </w:rPr>
      </w:pPr>
    </w:p>
    <w:p w:rsidRPr="00BB2EAF" w:rsidR="000E4CB2" w:rsidP="000E4CB2" w:rsidRDefault="000E4CB2" w14:paraId="125C3B04" w14:textId="77777777">
      <w:pPr>
        <w:pStyle w:val="ListParagraph"/>
        <w:numPr>
          <w:ilvl w:val="0"/>
          <w:numId w:val="9"/>
        </w:numPr>
        <w:overflowPunct/>
        <w:autoSpaceDE/>
        <w:autoSpaceDN/>
        <w:adjustRightInd/>
        <w:spacing w:line="276" w:lineRule="auto"/>
        <w:textAlignment w:val="auto"/>
        <w:rPr>
          <w:bCs/>
        </w:rPr>
      </w:pPr>
      <w:proofErr w:type="spellStart"/>
      <w:r>
        <w:t>digital</w:t>
      </w:r>
      <w:proofErr w:type="spellEnd"/>
      <w:r>
        <w:t xml:space="preserve"> </w:t>
      </w:r>
      <w:proofErr w:type="spellStart"/>
      <w:r>
        <w:t>business</w:t>
      </w:r>
      <w:proofErr w:type="spellEnd"/>
      <w:r>
        <w:t xml:space="preserve"> </w:t>
      </w:r>
      <w:proofErr w:type="spellStart"/>
      <w:r>
        <w:t>models</w:t>
      </w:r>
      <w:proofErr w:type="spellEnd"/>
      <w:r>
        <w:t>;</w:t>
      </w:r>
    </w:p>
    <w:p w:rsidRPr="00BB2EAF" w:rsidR="000E4CB2" w:rsidP="000E4CB2" w:rsidRDefault="000E4CB2" w14:paraId="7750CC43" w14:textId="77777777">
      <w:pPr>
        <w:pStyle w:val="ListParagraph"/>
        <w:numPr>
          <w:ilvl w:val="0"/>
          <w:numId w:val="9"/>
        </w:numPr>
        <w:overflowPunct/>
        <w:autoSpaceDE/>
        <w:autoSpaceDN/>
        <w:adjustRightInd/>
        <w:spacing w:line="276" w:lineRule="auto"/>
        <w:textAlignment w:val="auto"/>
        <w:rPr>
          <w:bCs/>
        </w:rPr>
      </w:pPr>
      <w:proofErr w:type="spellStart"/>
      <w:r>
        <w:t>technologies</w:t>
      </w:r>
      <w:proofErr w:type="spellEnd"/>
      <w:r>
        <w:t xml:space="preserve"> </w:t>
      </w:r>
      <w:proofErr w:type="spellStart"/>
      <w:r>
        <w:t>for</w:t>
      </w:r>
      <w:proofErr w:type="spellEnd"/>
      <w:r>
        <w:t xml:space="preserve"> </w:t>
      </w:r>
      <w:proofErr w:type="spellStart"/>
      <w:r>
        <w:t>manufacturing</w:t>
      </w:r>
      <w:proofErr w:type="spellEnd"/>
      <w:r>
        <w:t xml:space="preserve"> </w:t>
      </w:r>
      <w:proofErr w:type="spellStart"/>
      <w:r>
        <w:t>goods</w:t>
      </w:r>
      <w:proofErr w:type="spellEnd"/>
      <w:r>
        <w:t xml:space="preserve"> </w:t>
      </w:r>
      <w:proofErr w:type="spellStart"/>
      <w:r>
        <w:t>and</w:t>
      </w:r>
      <w:proofErr w:type="spellEnd"/>
      <w:r>
        <w:t xml:space="preserve"> </w:t>
      </w:r>
      <w:proofErr w:type="spellStart"/>
      <w:r>
        <w:t>food</w:t>
      </w:r>
      <w:proofErr w:type="spellEnd"/>
      <w:r>
        <w:t>;</w:t>
      </w:r>
    </w:p>
    <w:p w:rsidRPr="00BB2EAF" w:rsidR="000E4CB2" w:rsidP="000E4CB2" w:rsidRDefault="000E4CB2" w14:paraId="71B90EF0" w14:textId="77777777">
      <w:pPr>
        <w:pStyle w:val="ListParagraph"/>
        <w:numPr>
          <w:ilvl w:val="0"/>
          <w:numId w:val="9"/>
        </w:numPr>
        <w:overflowPunct/>
        <w:autoSpaceDE/>
        <w:autoSpaceDN/>
        <w:adjustRightInd/>
        <w:spacing w:line="276" w:lineRule="auto"/>
        <w:textAlignment w:val="auto"/>
        <w:rPr>
          <w:bCs/>
        </w:rPr>
      </w:pPr>
      <w:proofErr w:type="spellStart"/>
      <w:r>
        <w:t>clinical</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the</w:t>
      </w:r>
      <w:proofErr w:type="spellEnd"/>
      <w:r>
        <w:t xml:space="preserve"> </w:t>
      </w:r>
      <w:proofErr w:type="spellStart"/>
      <w:r>
        <w:t>pharmaceutical</w:t>
      </w:r>
      <w:proofErr w:type="spellEnd"/>
      <w:r>
        <w:t xml:space="preserve"> </w:t>
      </w:r>
      <w:proofErr w:type="spellStart"/>
      <w:r>
        <w:t>and</w:t>
      </w:r>
      <w:proofErr w:type="spellEnd"/>
      <w:r>
        <w:t xml:space="preserve"> </w:t>
      </w:r>
      <w:proofErr w:type="spellStart"/>
      <w:r>
        <w:t>biotechnological</w:t>
      </w:r>
      <w:proofErr w:type="spellEnd"/>
      <w:r>
        <w:t xml:space="preserve"> </w:t>
      </w:r>
      <w:proofErr w:type="spellStart"/>
      <w:r>
        <w:t>sectors</w:t>
      </w:r>
      <w:proofErr w:type="spellEnd"/>
      <w:r>
        <w:t>;</w:t>
      </w:r>
    </w:p>
    <w:p w:rsidRPr="00BB2EAF" w:rsidR="000E4CB2" w:rsidP="000E4CB2" w:rsidRDefault="000E4CB2" w14:paraId="637EFCE7" w14:textId="77777777">
      <w:pPr>
        <w:pStyle w:val="ListParagraph"/>
        <w:numPr>
          <w:ilvl w:val="0"/>
          <w:numId w:val="9"/>
        </w:numPr>
        <w:overflowPunct/>
        <w:autoSpaceDE/>
        <w:autoSpaceDN/>
        <w:adjustRightInd/>
        <w:spacing w:line="276" w:lineRule="auto"/>
        <w:textAlignment w:val="auto"/>
        <w:rPr>
          <w:bCs/>
        </w:rPr>
      </w:pPr>
      <w:proofErr w:type="spellStart"/>
      <w:r>
        <w:t>space</w:t>
      </w:r>
      <w:proofErr w:type="spellEnd"/>
      <w:r>
        <w:t xml:space="preserve"> </w:t>
      </w:r>
      <w:proofErr w:type="spellStart"/>
      <w:r>
        <w:t>technologies</w:t>
      </w:r>
      <w:proofErr w:type="spellEnd"/>
      <w:r>
        <w:t>;</w:t>
      </w:r>
    </w:p>
    <w:p w:rsidRPr="00BB2EAF" w:rsidR="000E4CB2" w:rsidP="000E4CB2" w:rsidRDefault="000E4CB2" w14:paraId="19B92387" w14:textId="77777777">
      <w:pPr>
        <w:pStyle w:val="ListParagraph"/>
        <w:numPr>
          <w:ilvl w:val="0"/>
          <w:numId w:val="9"/>
        </w:numPr>
        <w:overflowPunct/>
        <w:autoSpaceDE/>
        <w:autoSpaceDN/>
        <w:adjustRightInd/>
        <w:spacing w:line="276" w:lineRule="auto"/>
        <w:textAlignment w:val="auto"/>
        <w:rPr>
          <w:bCs/>
        </w:rPr>
      </w:pPr>
      <w:proofErr w:type="spellStart"/>
      <w:r>
        <w:t>clean</w:t>
      </w:r>
      <w:proofErr w:type="spellEnd"/>
      <w:r>
        <w:t xml:space="preserve"> </w:t>
      </w:r>
      <w:proofErr w:type="spellStart"/>
      <w:r>
        <w:t>water</w:t>
      </w:r>
      <w:proofErr w:type="spellEnd"/>
      <w:r>
        <w:t xml:space="preserve"> </w:t>
      </w:r>
      <w:proofErr w:type="spellStart"/>
      <w:r>
        <w:t>and</w:t>
      </w:r>
      <w:proofErr w:type="spellEnd"/>
      <w:r>
        <w:t xml:space="preserve"> </w:t>
      </w:r>
      <w:proofErr w:type="spellStart"/>
      <w:r>
        <w:t>sanitation</w:t>
      </w:r>
      <w:proofErr w:type="spellEnd"/>
      <w:r>
        <w:t>.</w:t>
      </w:r>
    </w:p>
    <w:p w:rsidRPr="00BB2EAF" w:rsidR="000E4CB2" w:rsidP="000E4CB2" w:rsidRDefault="000E4CB2" w14:paraId="6E94C450" w14:textId="77777777">
      <w:pPr>
        <w:spacing w:line="276" w:lineRule="auto"/>
        <w:rPr>
          <w:bCs/>
        </w:rPr>
      </w:pPr>
    </w:p>
    <w:p w:rsidRPr="00BB2EAF" w:rsidR="000E4CB2" w:rsidP="000E4CB2" w:rsidRDefault="000E4CB2" w14:paraId="5C3C1BD5" w14:textId="77777777">
      <w:pPr>
        <w:spacing w:line="276" w:lineRule="auto"/>
        <w:rPr>
          <w:bCs/>
        </w:rPr>
      </w:pPr>
      <w:proofErr w:type="spellStart"/>
      <w:r>
        <w:t>Further</w:t>
      </w:r>
      <w:proofErr w:type="spellEnd"/>
      <w:r>
        <w:t xml:space="preserve">, </w:t>
      </w:r>
      <w:proofErr w:type="spellStart"/>
      <w:r>
        <w:t>the</w:t>
      </w:r>
      <w:proofErr w:type="spellEnd"/>
      <w:r>
        <w:t xml:space="preserve"> EESC </w:t>
      </w:r>
      <w:proofErr w:type="spellStart"/>
      <w:r>
        <w:t>considered</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Innovation</w:t>
      </w:r>
      <w:proofErr w:type="spellEnd"/>
      <w:r>
        <w:t xml:space="preserve"> </w:t>
      </w:r>
      <w:proofErr w:type="spellStart"/>
      <w:r>
        <w:t>Council</w:t>
      </w:r>
      <w:proofErr w:type="spellEnd"/>
      <w:r>
        <w:t xml:space="preserve"> (EIC) </w:t>
      </w:r>
      <w:proofErr w:type="spellStart"/>
      <w:r>
        <w:t>and</w:t>
      </w:r>
      <w:proofErr w:type="spellEnd"/>
      <w:r>
        <w:t xml:space="preserve"> </w:t>
      </w:r>
      <w:proofErr w:type="spellStart"/>
      <w:r>
        <w:t>the</w:t>
      </w:r>
      <w:proofErr w:type="spellEnd"/>
      <w:r>
        <w:t xml:space="preserve"> </w:t>
      </w:r>
      <w:proofErr w:type="spellStart"/>
      <w:r>
        <w:t>European</w:t>
      </w:r>
      <w:proofErr w:type="spellEnd"/>
      <w:r>
        <w:t xml:space="preserve"> Institute </w:t>
      </w:r>
      <w:proofErr w:type="spellStart"/>
      <w:r>
        <w:t>of</w:t>
      </w:r>
      <w:proofErr w:type="spellEnd"/>
      <w:r>
        <w:t xml:space="preserve"> </w:t>
      </w:r>
      <w:proofErr w:type="spellStart"/>
      <w:r>
        <w:t>Innovation</w:t>
      </w:r>
      <w:proofErr w:type="spellEnd"/>
      <w:r>
        <w:t xml:space="preserve"> </w:t>
      </w:r>
      <w:proofErr w:type="spellStart"/>
      <w:r>
        <w:t>and</w:t>
      </w:r>
      <w:proofErr w:type="spellEnd"/>
      <w:r>
        <w:t xml:space="preserve"> Technology (EIT), </w:t>
      </w:r>
      <w:proofErr w:type="spellStart"/>
      <w:r>
        <w:t>with</w:t>
      </w:r>
      <w:proofErr w:type="spellEnd"/>
      <w:r>
        <w:t xml:space="preserve"> </w:t>
      </w:r>
      <w:proofErr w:type="spellStart"/>
      <w:r>
        <w:t>its</w:t>
      </w:r>
      <w:proofErr w:type="spellEnd"/>
      <w:r>
        <w:t xml:space="preserve"> </w:t>
      </w:r>
      <w:proofErr w:type="spellStart"/>
      <w:r>
        <w:t>knowledge</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centres</w:t>
      </w:r>
      <w:proofErr w:type="spellEnd"/>
      <w:r>
        <w:t xml:space="preserve"> (</w:t>
      </w:r>
      <w:proofErr w:type="spellStart"/>
      <w:r>
        <w:t>KICs</w:t>
      </w:r>
      <w:proofErr w:type="spellEnd"/>
      <w:r>
        <w:t xml:space="preserve">), </w:t>
      </w:r>
      <w:proofErr w:type="spellStart"/>
      <w:r>
        <w:t>to</w:t>
      </w:r>
      <w:proofErr w:type="spellEnd"/>
      <w:r>
        <w:t xml:space="preserve"> </w:t>
      </w:r>
      <w:proofErr w:type="spellStart"/>
      <w:r>
        <w:t>be</w:t>
      </w:r>
      <w:proofErr w:type="spellEnd"/>
      <w:r>
        <w:t xml:space="preserve"> </w:t>
      </w:r>
      <w:proofErr w:type="spellStart"/>
      <w:r>
        <w:t>valuable</w:t>
      </w:r>
      <w:proofErr w:type="spellEnd"/>
      <w:r>
        <w:t xml:space="preserve"> </w:t>
      </w:r>
      <w:proofErr w:type="spellStart"/>
      <w:r>
        <w:t>partners</w:t>
      </w:r>
      <w:proofErr w:type="spellEnd"/>
      <w:r>
        <w:t xml:space="preserve"> </w:t>
      </w:r>
      <w:proofErr w:type="spellStart"/>
      <w:r>
        <w:t>and</w:t>
      </w:r>
      <w:proofErr w:type="spellEnd"/>
      <w:r>
        <w:t xml:space="preserve"> </w:t>
      </w:r>
      <w:proofErr w:type="spellStart"/>
      <w:r>
        <w:t>tools</w:t>
      </w:r>
      <w:proofErr w:type="spellEnd"/>
      <w:r>
        <w:t xml:space="preserve"> </w:t>
      </w:r>
      <w:proofErr w:type="spellStart"/>
      <w:r>
        <w:t>in</w:t>
      </w:r>
      <w:proofErr w:type="spellEnd"/>
      <w:r>
        <w:t xml:space="preserve"> </w:t>
      </w:r>
      <w:proofErr w:type="spellStart"/>
      <w:r>
        <w:t>accelerating</w:t>
      </w:r>
      <w:proofErr w:type="spellEnd"/>
      <w:r>
        <w:t xml:space="preserve"> </w:t>
      </w:r>
      <w:proofErr w:type="spellStart"/>
      <w:r>
        <w:t>the</w:t>
      </w:r>
      <w:proofErr w:type="spellEnd"/>
      <w:r>
        <w:t xml:space="preserve"> </w:t>
      </w:r>
      <w:proofErr w:type="spellStart"/>
      <w:r>
        <w:t>translation</w:t>
      </w:r>
      <w:proofErr w:type="spellEnd"/>
      <w:r>
        <w:t xml:space="preserve"> </w:t>
      </w:r>
      <w:proofErr w:type="spellStart"/>
      <w:r>
        <w:t>of</w:t>
      </w:r>
      <w:proofErr w:type="spellEnd"/>
      <w:r>
        <w:t xml:space="preserve"> R&amp;I </w:t>
      </w:r>
      <w:proofErr w:type="spellStart"/>
      <w:r>
        <w:t>results</w:t>
      </w:r>
      <w:proofErr w:type="spellEnd"/>
      <w:r>
        <w:t xml:space="preserve"> </w:t>
      </w:r>
      <w:proofErr w:type="spellStart"/>
      <w:r>
        <w:t>and</w:t>
      </w:r>
      <w:proofErr w:type="spellEnd"/>
      <w:r>
        <w:t xml:space="preserve"> </w:t>
      </w:r>
      <w:proofErr w:type="spellStart"/>
      <w:r>
        <w:t>in</w:t>
      </w:r>
      <w:proofErr w:type="spellEnd"/>
      <w:r>
        <w:t xml:space="preserve"> </w:t>
      </w:r>
      <w:proofErr w:type="spellStart"/>
      <w:r>
        <w:t>redirecting</w:t>
      </w:r>
      <w:proofErr w:type="spellEnd"/>
      <w:r>
        <w:t xml:space="preserve"> </w:t>
      </w:r>
      <w:proofErr w:type="spellStart"/>
      <w:r>
        <w:t>the</w:t>
      </w:r>
      <w:proofErr w:type="spellEnd"/>
      <w:r>
        <w:t xml:space="preserve"> </w:t>
      </w:r>
      <w:proofErr w:type="spellStart"/>
      <w:r>
        <w:t>focus</w:t>
      </w:r>
      <w:proofErr w:type="spellEnd"/>
      <w:r>
        <w:t xml:space="preserve"> </w:t>
      </w:r>
      <w:proofErr w:type="spellStart"/>
      <w:r>
        <w:t>of</w:t>
      </w:r>
      <w:proofErr w:type="spellEnd"/>
      <w:r>
        <w:t xml:space="preserve"> </w:t>
      </w:r>
      <w:proofErr w:type="spellStart"/>
      <w:r>
        <w:t>the</w:t>
      </w:r>
      <w:proofErr w:type="spellEnd"/>
      <w:r>
        <w:t xml:space="preserve"> </w:t>
      </w:r>
      <w:proofErr w:type="spellStart"/>
      <w:r>
        <w:t>EU's</w:t>
      </w:r>
      <w:proofErr w:type="spellEnd"/>
      <w:r>
        <w:t xml:space="preserve"> R&amp;I </w:t>
      </w:r>
      <w:proofErr w:type="spellStart"/>
      <w:r>
        <w:t>towards</w:t>
      </w:r>
      <w:proofErr w:type="spellEnd"/>
      <w:r>
        <w:t xml:space="preserve"> </w:t>
      </w:r>
      <w:proofErr w:type="spellStart"/>
      <w:r>
        <w:t>the</w:t>
      </w:r>
      <w:proofErr w:type="spellEnd"/>
      <w:r>
        <w:t xml:space="preserve"> </w:t>
      </w:r>
      <w:proofErr w:type="spellStart"/>
      <w:r>
        <w:t>generation</w:t>
      </w:r>
      <w:proofErr w:type="spellEnd"/>
      <w:r>
        <w:t xml:space="preserve"> </w:t>
      </w:r>
      <w:proofErr w:type="spellStart"/>
      <w:r>
        <w:t>of</w:t>
      </w:r>
      <w:proofErr w:type="spellEnd"/>
      <w:r>
        <w:t xml:space="preserve"> </w:t>
      </w:r>
      <w:proofErr w:type="spellStart"/>
      <w:r>
        <w:t>breakthrough</w:t>
      </w:r>
      <w:proofErr w:type="spellEnd"/>
      <w:r>
        <w:t xml:space="preserve"> </w:t>
      </w:r>
      <w:proofErr w:type="spellStart"/>
      <w:r>
        <w:t>innovations</w:t>
      </w:r>
      <w:proofErr w:type="spellEnd"/>
      <w:r>
        <w:t xml:space="preserve"> </w:t>
      </w:r>
      <w:proofErr w:type="spellStart"/>
      <w:r>
        <w:t>that</w:t>
      </w:r>
      <w:proofErr w:type="spellEnd"/>
      <w:r>
        <w:t xml:space="preserve"> </w:t>
      </w:r>
      <w:proofErr w:type="spellStart"/>
      <w:r>
        <w:t>addressed</w:t>
      </w:r>
      <w:proofErr w:type="spellEnd"/>
      <w:r>
        <w:t xml:space="preserve"> </w:t>
      </w:r>
      <w:proofErr w:type="spellStart"/>
      <w:r>
        <w:t>the</w:t>
      </w:r>
      <w:proofErr w:type="spellEnd"/>
      <w:r>
        <w:t xml:space="preserve"> </w:t>
      </w:r>
      <w:proofErr w:type="spellStart"/>
      <w:r>
        <w:t>concrete</w:t>
      </w:r>
      <w:proofErr w:type="spellEnd"/>
      <w:r>
        <w:t xml:space="preserve"> </w:t>
      </w:r>
      <w:proofErr w:type="spellStart"/>
      <w:r>
        <w:t>needs</w:t>
      </w:r>
      <w:proofErr w:type="spellEnd"/>
      <w:r>
        <w:t xml:space="preserve"> </w:t>
      </w:r>
      <w:proofErr w:type="spellStart"/>
      <w:r>
        <w:t>of</w:t>
      </w:r>
      <w:proofErr w:type="spellEnd"/>
      <w:r>
        <w:t xml:space="preserve"> </w:t>
      </w:r>
      <w:proofErr w:type="spellStart"/>
      <w:r>
        <w:t>citizens</w:t>
      </w:r>
      <w:proofErr w:type="spellEnd"/>
      <w:r>
        <w:t xml:space="preserve"> </w:t>
      </w:r>
      <w:proofErr w:type="spellStart"/>
      <w:r>
        <w:t>and</w:t>
      </w:r>
      <w:proofErr w:type="spellEnd"/>
      <w:r>
        <w:t xml:space="preserve"> </w:t>
      </w:r>
      <w:proofErr w:type="spellStart"/>
      <w:r>
        <w:t>businesses</w:t>
      </w:r>
      <w:proofErr w:type="spellEnd"/>
      <w:r>
        <w:t xml:space="preserve">, </w:t>
      </w:r>
      <w:proofErr w:type="spellStart"/>
      <w:r>
        <w:t>particularly</w:t>
      </w:r>
      <w:proofErr w:type="spellEnd"/>
      <w:r>
        <w:t xml:space="preserve"> </w:t>
      </w:r>
      <w:proofErr w:type="spellStart"/>
      <w:r>
        <w:t>in</w:t>
      </w:r>
      <w:proofErr w:type="spellEnd"/>
      <w:r>
        <w:t xml:space="preserve"> </w:t>
      </w:r>
      <w:proofErr w:type="spellStart"/>
      <w:r>
        <w:t>relation</w:t>
      </w:r>
      <w:proofErr w:type="spellEnd"/>
      <w:r>
        <w:t xml:space="preserve"> </w:t>
      </w:r>
      <w:proofErr w:type="spellStart"/>
      <w:r>
        <w:t>to</w:t>
      </w:r>
      <w:proofErr w:type="spellEnd"/>
      <w:r>
        <w:t xml:space="preserve"> </w:t>
      </w:r>
      <w:proofErr w:type="spellStart"/>
      <w:r>
        <w:t>major</w:t>
      </w:r>
      <w:proofErr w:type="spellEnd"/>
      <w:r>
        <w:t xml:space="preserve"> </w:t>
      </w:r>
      <w:proofErr w:type="spellStart"/>
      <w:r>
        <w:t>societal</w:t>
      </w:r>
      <w:proofErr w:type="spellEnd"/>
      <w:r>
        <w:t xml:space="preserve"> </w:t>
      </w:r>
      <w:proofErr w:type="spellStart"/>
      <w:r>
        <w:t>challenges</w:t>
      </w:r>
      <w:proofErr w:type="spellEnd"/>
      <w:r>
        <w:t>.</w:t>
      </w:r>
    </w:p>
    <w:p w:rsidRPr="00BB2EAF" w:rsidR="000E4CB2" w:rsidP="000E4CB2" w:rsidRDefault="000E4CB2" w14:paraId="0904B471" w14:textId="77777777">
      <w:pPr>
        <w:spacing w:line="276" w:lineRule="auto"/>
        <w:rPr>
          <w:bCs/>
        </w:rPr>
      </w:pPr>
    </w:p>
    <w:p w:rsidRPr="00BB2EAF" w:rsidR="000E4CB2" w:rsidP="000E4CB2" w:rsidRDefault="000E4CB2" w14:paraId="148B0269" w14:textId="77777777">
      <w:pPr>
        <w:spacing w:line="276" w:lineRule="auto"/>
        <w:rPr>
          <w:bCs/>
        </w:rPr>
      </w:pPr>
      <w:proofErr w:type="spellStart"/>
      <w:r>
        <w:t>The</w:t>
      </w:r>
      <w:proofErr w:type="spellEnd"/>
      <w:r>
        <w:t xml:space="preserve"> EIC </w:t>
      </w:r>
      <w:proofErr w:type="spellStart"/>
      <w:r>
        <w:t>accelerator</w:t>
      </w:r>
      <w:proofErr w:type="spellEnd"/>
      <w:r>
        <w:t xml:space="preserve"> </w:t>
      </w:r>
      <w:proofErr w:type="spellStart"/>
      <w:r>
        <w:t>offered</w:t>
      </w:r>
      <w:proofErr w:type="spellEnd"/>
      <w:r>
        <w:t xml:space="preserve"> </w:t>
      </w:r>
      <w:proofErr w:type="spellStart"/>
      <w:r>
        <w:t>substantial</w:t>
      </w:r>
      <w:proofErr w:type="spellEnd"/>
      <w:r>
        <w:t xml:space="preserve"> EU </w:t>
      </w:r>
      <w:proofErr w:type="spellStart"/>
      <w:r>
        <w:t>funds</w:t>
      </w:r>
      <w:proofErr w:type="spellEnd"/>
      <w:r>
        <w:t xml:space="preserve"> </w:t>
      </w:r>
      <w:proofErr w:type="spellStart"/>
      <w:r>
        <w:t>for</w:t>
      </w:r>
      <w:proofErr w:type="spellEnd"/>
      <w:r>
        <w:t xml:space="preserve"> </w:t>
      </w:r>
      <w:proofErr w:type="spellStart"/>
      <w:r>
        <w:t>innovative</w:t>
      </w:r>
      <w:proofErr w:type="spellEnd"/>
      <w:r>
        <w:t xml:space="preserve"> </w:t>
      </w:r>
      <w:proofErr w:type="spellStart"/>
      <w:r>
        <w:t>European</w:t>
      </w:r>
      <w:proofErr w:type="spellEnd"/>
      <w:r>
        <w:t xml:space="preserve"> </w:t>
      </w:r>
      <w:proofErr w:type="spellStart"/>
      <w:r>
        <w:t>start-ups</w:t>
      </w:r>
      <w:proofErr w:type="spellEnd"/>
      <w:r>
        <w:t xml:space="preserve"> </w:t>
      </w:r>
      <w:proofErr w:type="spellStart"/>
      <w:r>
        <w:t>with</w:t>
      </w:r>
      <w:proofErr w:type="spellEnd"/>
      <w:r>
        <w:t xml:space="preserve"> </w:t>
      </w:r>
      <w:proofErr w:type="spellStart"/>
      <w:r>
        <w:t>high</w:t>
      </w:r>
      <w:proofErr w:type="spellEnd"/>
      <w:r>
        <w:t xml:space="preserve"> </w:t>
      </w:r>
      <w:proofErr w:type="spellStart"/>
      <w:r>
        <w:t>growth</w:t>
      </w:r>
      <w:proofErr w:type="spellEnd"/>
      <w:r>
        <w:t xml:space="preserve"> </w:t>
      </w:r>
      <w:proofErr w:type="spellStart"/>
      <w:r>
        <w:t>potential</w:t>
      </w:r>
      <w:proofErr w:type="spellEnd"/>
      <w:r>
        <w:t xml:space="preserve">, </w:t>
      </w:r>
      <w:proofErr w:type="spellStart"/>
      <w:r>
        <w:t>whereas</w:t>
      </w:r>
      <w:proofErr w:type="spellEnd"/>
      <w:r>
        <w:t xml:space="preserve"> </w:t>
      </w:r>
      <w:proofErr w:type="spellStart"/>
      <w:r>
        <w:t>the</w:t>
      </w:r>
      <w:proofErr w:type="spellEnd"/>
      <w:r>
        <w:t xml:space="preserve"> EIT </w:t>
      </w:r>
      <w:proofErr w:type="spellStart"/>
      <w:r>
        <w:t>by</w:t>
      </w:r>
      <w:proofErr w:type="spellEnd"/>
      <w:r>
        <w:t xml:space="preserve"> </w:t>
      </w:r>
      <w:proofErr w:type="spellStart"/>
      <w:r>
        <w:t>definition</w:t>
      </w:r>
      <w:proofErr w:type="spellEnd"/>
      <w:r>
        <w:t xml:space="preserve"> </w:t>
      </w:r>
      <w:proofErr w:type="spellStart"/>
      <w:r>
        <w:t>pursued</w:t>
      </w:r>
      <w:proofErr w:type="spellEnd"/>
      <w:r>
        <w:t xml:space="preserve"> </w:t>
      </w:r>
      <w:proofErr w:type="spellStart"/>
      <w:r>
        <w:t>research</w:t>
      </w:r>
      <w:proofErr w:type="spellEnd"/>
      <w:r>
        <w:t xml:space="preserve"> </w:t>
      </w:r>
      <w:proofErr w:type="spellStart"/>
      <w:r>
        <w:t>excellence</w:t>
      </w:r>
      <w:proofErr w:type="spellEnd"/>
      <w:r>
        <w:t xml:space="preserve"> </w:t>
      </w:r>
      <w:proofErr w:type="spellStart"/>
      <w:r>
        <w:t>for</w:t>
      </w:r>
      <w:proofErr w:type="spellEnd"/>
      <w:r>
        <w:t xml:space="preserve"> </w:t>
      </w:r>
      <w:proofErr w:type="spellStart"/>
      <w:r>
        <w:t>technology</w:t>
      </w:r>
      <w:proofErr w:type="spellEnd"/>
      <w:r>
        <w:t xml:space="preserve"> </w:t>
      </w:r>
      <w:proofErr w:type="spellStart"/>
      <w:r>
        <w:t>push</w:t>
      </w:r>
      <w:proofErr w:type="spellEnd"/>
      <w:r>
        <w:t xml:space="preserve"> </w:t>
      </w:r>
      <w:proofErr w:type="spellStart"/>
      <w:r>
        <w:t>innovations</w:t>
      </w:r>
      <w:proofErr w:type="spellEnd"/>
      <w:r>
        <w:t xml:space="preserve"> </w:t>
      </w:r>
      <w:proofErr w:type="spellStart"/>
      <w:r>
        <w:t>in</w:t>
      </w:r>
      <w:proofErr w:type="spellEnd"/>
      <w:r>
        <w:t xml:space="preserve"> </w:t>
      </w:r>
      <w:proofErr w:type="spellStart"/>
      <w:r>
        <w:t>its</w:t>
      </w:r>
      <w:proofErr w:type="spellEnd"/>
      <w:r>
        <w:t xml:space="preserve"> </w:t>
      </w:r>
      <w:proofErr w:type="spellStart"/>
      <w:r>
        <w:t>KICs</w:t>
      </w:r>
      <w:proofErr w:type="spellEnd"/>
      <w:r>
        <w:t xml:space="preserve">; </w:t>
      </w:r>
      <w:proofErr w:type="spellStart"/>
      <w:r>
        <w:t>thus</w:t>
      </w:r>
      <w:proofErr w:type="spellEnd"/>
      <w:r>
        <w:t xml:space="preserve">, </w:t>
      </w:r>
      <w:proofErr w:type="spellStart"/>
      <w:r>
        <w:t>both</w:t>
      </w:r>
      <w:proofErr w:type="spellEnd"/>
      <w:r>
        <w:t xml:space="preserve"> </w:t>
      </w:r>
      <w:proofErr w:type="spellStart"/>
      <w:r>
        <w:t>the</w:t>
      </w:r>
      <w:proofErr w:type="spellEnd"/>
      <w:r>
        <w:t xml:space="preserve"> EIC </w:t>
      </w:r>
      <w:proofErr w:type="spellStart"/>
      <w:r>
        <w:t>and</w:t>
      </w:r>
      <w:proofErr w:type="spellEnd"/>
      <w:r>
        <w:t xml:space="preserve"> </w:t>
      </w:r>
      <w:proofErr w:type="spellStart"/>
      <w:r>
        <w:t>the</w:t>
      </w:r>
      <w:proofErr w:type="spellEnd"/>
      <w:r>
        <w:t xml:space="preserve"> EIT </w:t>
      </w:r>
      <w:proofErr w:type="spellStart"/>
      <w:r>
        <w:t>were</w:t>
      </w:r>
      <w:proofErr w:type="spellEnd"/>
      <w:r>
        <w:t xml:space="preserve"> </w:t>
      </w:r>
      <w:proofErr w:type="spellStart"/>
      <w:r>
        <w:t>important</w:t>
      </w:r>
      <w:proofErr w:type="spellEnd"/>
      <w:r>
        <w:t xml:space="preserve"> </w:t>
      </w:r>
      <w:proofErr w:type="spellStart"/>
      <w:r>
        <w:t>partners</w:t>
      </w:r>
      <w:proofErr w:type="spellEnd"/>
      <w:r>
        <w:t xml:space="preserve"> </w:t>
      </w:r>
      <w:proofErr w:type="spellStart"/>
      <w:r>
        <w:t>in</w:t>
      </w:r>
      <w:proofErr w:type="spellEnd"/>
      <w:r>
        <w:t xml:space="preserve"> </w:t>
      </w:r>
      <w:proofErr w:type="spellStart"/>
      <w:r>
        <w:t>accelerating</w:t>
      </w:r>
      <w:proofErr w:type="spellEnd"/>
      <w:r>
        <w:t xml:space="preserve"> </w:t>
      </w:r>
      <w:proofErr w:type="spellStart"/>
      <w:r>
        <w:t>the</w:t>
      </w:r>
      <w:proofErr w:type="spellEnd"/>
      <w:r>
        <w:t xml:space="preserve"> </w:t>
      </w:r>
      <w:proofErr w:type="spellStart"/>
      <w:r>
        <w:t>translation</w:t>
      </w:r>
      <w:proofErr w:type="spellEnd"/>
      <w:r>
        <w:t xml:space="preserve"> </w:t>
      </w:r>
      <w:proofErr w:type="spellStart"/>
      <w:r>
        <w:t>of</w:t>
      </w:r>
      <w:proofErr w:type="spellEnd"/>
      <w:r>
        <w:t xml:space="preserve"> R&amp;I </w:t>
      </w:r>
      <w:proofErr w:type="spellStart"/>
      <w:r>
        <w:t>results</w:t>
      </w:r>
      <w:proofErr w:type="spellEnd"/>
      <w:r>
        <w:t>.</w:t>
      </w:r>
    </w:p>
    <w:p w:rsidRPr="00BB2EAF" w:rsidR="000E4CB2" w:rsidP="000E4CB2" w:rsidRDefault="000E4CB2" w14:paraId="33E821D4" w14:textId="77777777">
      <w:pPr>
        <w:spacing w:line="276" w:lineRule="auto"/>
        <w:rPr>
          <w:bCs/>
        </w:rPr>
      </w:pPr>
    </w:p>
    <w:p w:rsidRPr="00BB2EAF" w:rsidR="000E4CB2" w:rsidP="000E4CB2" w:rsidRDefault="000E4CB2" w14:paraId="6B6697E2" w14:textId="77777777">
      <w:pPr>
        <w:spacing w:line="276" w:lineRule="auto"/>
        <w:rPr>
          <w:bCs/>
        </w:rPr>
      </w:pPr>
      <w:proofErr w:type="spellStart"/>
      <w:r>
        <w:t>The</w:t>
      </w:r>
      <w:proofErr w:type="spellEnd"/>
      <w:r>
        <w:t xml:space="preserve"> EESC </w:t>
      </w:r>
      <w:proofErr w:type="spellStart"/>
      <w:r>
        <w:t>noted</w:t>
      </w:r>
      <w:proofErr w:type="spellEnd"/>
      <w:r>
        <w:t xml:space="preserve"> </w:t>
      </w:r>
      <w:proofErr w:type="spellStart"/>
      <w:r>
        <w:t>that</w:t>
      </w:r>
      <w:proofErr w:type="spellEnd"/>
      <w:r>
        <w:t xml:space="preserve"> </w:t>
      </w:r>
      <w:proofErr w:type="spellStart"/>
      <w:r>
        <w:t>research</w:t>
      </w:r>
      <w:proofErr w:type="spellEnd"/>
      <w:r>
        <w:t xml:space="preserve"> </w:t>
      </w:r>
      <w:proofErr w:type="spellStart"/>
      <w:r>
        <w:t>in</w:t>
      </w:r>
      <w:proofErr w:type="spellEnd"/>
      <w:r>
        <w:t xml:space="preserve"> </w:t>
      </w:r>
      <w:proofErr w:type="spellStart"/>
      <w:r>
        <w:t>the</w:t>
      </w:r>
      <w:proofErr w:type="spellEnd"/>
      <w:r>
        <w:t xml:space="preserve"> </w:t>
      </w:r>
      <w:proofErr w:type="spellStart"/>
      <w:r>
        <w:t>social</w:t>
      </w:r>
      <w:proofErr w:type="spellEnd"/>
      <w:r>
        <w:t xml:space="preserve"> </w:t>
      </w:r>
      <w:proofErr w:type="spellStart"/>
      <w:r>
        <w:t>sciences</w:t>
      </w:r>
      <w:proofErr w:type="spellEnd"/>
      <w:r>
        <w:t xml:space="preserve"> </w:t>
      </w:r>
      <w:proofErr w:type="spellStart"/>
      <w:r>
        <w:t>and</w:t>
      </w:r>
      <w:proofErr w:type="spellEnd"/>
      <w:r>
        <w:t xml:space="preserve"> </w:t>
      </w:r>
      <w:proofErr w:type="spellStart"/>
      <w:r>
        <w:t>humanities</w:t>
      </w:r>
      <w:proofErr w:type="spellEnd"/>
      <w:r>
        <w:t xml:space="preserve"> </w:t>
      </w:r>
      <w:proofErr w:type="spellStart"/>
      <w:r>
        <w:t>was</w:t>
      </w:r>
      <w:proofErr w:type="spellEnd"/>
      <w:r>
        <w:t xml:space="preserve"> </w:t>
      </w:r>
      <w:proofErr w:type="spellStart"/>
      <w:r>
        <w:t>very</w:t>
      </w:r>
      <w:proofErr w:type="spellEnd"/>
      <w:r>
        <w:t xml:space="preserve"> </w:t>
      </w:r>
      <w:proofErr w:type="spellStart"/>
      <w:r>
        <w:t>important</w:t>
      </w:r>
      <w:proofErr w:type="spellEnd"/>
      <w:r>
        <w:t xml:space="preserve"> </w:t>
      </w:r>
      <w:proofErr w:type="spellStart"/>
      <w:r>
        <w:t>for</w:t>
      </w:r>
      <w:proofErr w:type="spellEnd"/>
      <w:r>
        <w:t xml:space="preserve"> </w:t>
      </w:r>
      <w:proofErr w:type="spellStart"/>
      <w:r>
        <w:t>the</w:t>
      </w:r>
      <w:proofErr w:type="spellEnd"/>
      <w:r>
        <w:t xml:space="preserve"> </w:t>
      </w:r>
      <w:proofErr w:type="spellStart"/>
      <w:r>
        <w:t>complex</w:t>
      </w:r>
      <w:proofErr w:type="spellEnd"/>
      <w:r>
        <w:t xml:space="preserve"> </w:t>
      </w:r>
      <w:proofErr w:type="spellStart"/>
      <w:r>
        <w:t>renewal</w:t>
      </w:r>
      <w:proofErr w:type="spellEnd"/>
      <w:r>
        <w:t xml:space="preserve"> </w:t>
      </w:r>
      <w:proofErr w:type="spellStart"/>
      <w:r>
        <w:t>of</w:t>
      </w:r>
      <w:proofErr w:type="spellEnd"/>
      <w:r>
        <w:t xml:space="preserve"> </w:t>
      </w:r>
      <w:proofErr w:type="spellStart"/>
      <w:r>
        <w:t>the</w:t>
      </w:r>
      <w:proofErr w:type="spellEnd"/>
      <w:r>
        <w:t xml:space="preserve"> ERA </w:t>
      </w:r>
      <w:proofErr w:type="spellStart"/>
      <w:r>
        <w:t>agenda</w:t>
      </w:r>
      <w:proofErr w:type="spellEnd"/>
      <w:r>
        <w:t xml:space="preserve">. </w:t>
      </w:r>
      <w:proofErr w:type="spellStart"/>
      <w:r>
        <w:t>Further</w:t>
      </w:r>
      <w:proofErr w:type="spellEnd"/>
      <w:r>
        <w:t xml:space="preserve">, </w:t>
      </w:r>
      <w:proofErr w:type="spellStart"/>
      <w:r>
        <w:t>it</w:t>
      </w:r>
      <w:proofErr w:type="spellEnd"/>
      <w:r>
        <w:t xml:space="preserve"> </w:t>
      </w:r>
      <w:proofErr w:type="spellStart"/>
      <w:r>
        <w:t>noted</w:t>
      </w:r>
      <w:proofErr w:type="spellEnd"/>
      <w:r>
        <w:t xml:space="preserve"> </w:t>
      </w:r>
      <w:proofErr w:type="spellStart"/>
      <w:r>
        <w:t>that</w:t>
      </w:r>
      <w:proofErr w:type="spellEnd"/>
      <w:r>
        <w:t xml:space="preserve"> </w:t>
      </w:r>
      <w:proofErr w:type="spellStart"/>
      <w:r>
        <w:t>Europe</w:t>
      </w:r>
      <w:proofErr w:type="spellEnd"/>
      <w:r>
        <w:t xml:space="preserve"> </w:t>
      </w:r>
      <w:proofErr w:type="spellStart"/>
      <w:r>
        <w:t>was</w:t>
      </w:r>
      <w:proofErr w:type="spellEnd"/>
      <w:r>
        <w:t xml:space="preserve"> </w:t>
      </w:r>
      <w:proofErr w:type="spellStart"/>
      <w:r>
        <w:t>especially</w:t>
      </w:r>
      <w:proofErr w:type="spellEnd"/>
      <w:r>
        <w:t xml:space="preserve"> </w:t>
      </w:r>
      <w:proofErr w:type="spellStart"/>
      <w:r>
        <w:t>lagging</w:t>
      </w:r>
      <w:proofErr w:type="spellEnd"/>
      <w:r>
        <w:t xml:space="preserve"> </w:t>
      </w:r>
      <w:proofErr w:type="spellStart"/>
      <w:r>
        <w:t>behind</w:t>
      </w:r>
      <w:proofErr w:type="spellEnd"/>
      <w:r>
        <w:t xml:space="preserve"> </w:t>
      </w:r>
      <w:proofErr w:type="spellStart"/>
      <w:r>
        <w:t>the</w:t>
      </w:r>
      <w:proofErr w:type="spellEnd"/>
      <w:r>
        <w:t xml:space="preserve"> US </w:t>
      </w:r>
      <w:proofErr w:type="spellStart"/>
      <w:r>
        <w:t>and</w:t>
      </w:r>
      <w:proofErr w:type="spellEnd"/>
      <w:r>
        <w:t xml:space="preserve"> </w:t>
      </w:r>
      <w:proofErr w:type="spellStart"/>
      <w:r>
        <w:t>Asia</w:t>
      </w:r>
      <w:proofErr w:type="spellEnd"/>
      <w:r>
        <w:t xml:space="preserve"> </w:t>
      </w:r>
      <w:proofErr w:type="spellStart"/>
      <w:r>
        <w:t>regarding</w:t>
      </w:r>
      <w:proofErr w:type="spellEnd"/>
      <w:r>
        <w:t xml:space="preserve"> </w:t>
      </w:r>
      <w:proofErr w:type="spellStart"/>
      <w:r>
        <w:t>the</w:t>
      </w:r>
      <w:proofErr w:type="spellEnd"/>
      <w:r>
        <w:t xml:space="preserve"> </w:t>
      </w:r>
      <w:proofErr w:type="spellStart"/>
      <w:r>
        <w:t>speed</w:t>
      </w:r>
      <w:proofErr w:type="spellEnd"/>
      <w:r>
        <w:t xml:space="preserve"> </w:t>
      </w:r>
      <w:proofErr w:type="spellStart"/>
      <w:r>
        <w:t>of</w:t>
      </w:r>
      <w:proofErr w:type="spellEnd"/>
      <w:r>
        <w:t xml:space="preserve"> </w:t>
      </w:r>
      <w:proofErr w:type="spellStart"/>
      <w:r>
        <w:t>turning</w:t>
      </w:r>
      <w:proofErr w:type="spellEnd"/>
      <w:r>
        <w:t xml:space="preserve"> R&amp;D </w:t>
      </w:r>
      <w:proofErr w:type="spellStart"/>
      <w:r>
        <w:t>results</w:t>
      </w:r>
      <w:proofErr w:type="spellEnd"/>
      <w:r>
        <w:t xml:space="preserve"> </w:t>
      </w:r>
      <w:proofErr w:type="spellStart"/>
      <w:r>
        <w:t>into</w:t>
      </w:r>
      <w:proofErr w:type="spellEnd"/>
      <w:r>
        <w:t xml:space="preserve"> </w:t>
      </w:r>
      <w:proofErr w:type="spellStart"/>
      <w:r>
        <w:t>innovative</w:t>
      </w:r>
      <w:proofErr w:type="spellEnd"/>
      <w:r>
        <w:t xml:space="preserve"> </w:t>
      </w:r>
      <w:proofErr w:type="spellStart"/>
      <w:r>
        <w:t>products</w:t>
      </w:r>
      <w:proofErr w:type="spellEnd"/>
      <w:r>
        <w:t xml:space="preserve"> </w:t>
      </w:r>
      <w:proofErr w:type="spellStart"/>
      <w:r>
        <w:t>and</w:t>
      </w:r>
      <w:proofErr w:type="spellEnd"/>
      <w:r>
        <w:t xml:space="preserve"> </w:t>
      </w:r>
      <w:proofErr w:type="spellStart"/>
      <w:r>
        <w:t>services</w:t>
      </w:r>
      <w:proofErr w:type="spellEnd"/>
      <w:r>
        <w:t xml:space="preserve">. </w:t>
      </w:r>
      <w:proofErr w:type="spellStart"/>
      <w:r>
        <w:t>As</w:t>
      </w:r>
      <w:proofErr w:type="spellEnd"/>
      <w:r>
        <w:t xml:space="preserve"> a </w:t>
      </w:r>
      <w:proofErr w:type="spellStart"/>
      <w:r>
        <w:t>result</w:t>
      </w:r>
      <w:proofErr w:type="spellEnd"/>
      <w:r>
        <w:t xml:space="preserve">, </w:t>
      </w:r>
      <w:proofErr w:type="spellStart"/>
      <w:r>
        <w:t>the</w:t>
      </w:r>
      <w:proofErr w:type="spellEnd"/>
      <w:r>
        <w:t xml:space="preserve"> EESC </w:t>
      </w:r>
      <w:proofErr w:type="spellStart"/>
      <w:r>
        <w:t>encouraged</w:t>
      </w:r>
      <w:proofErr w:type="spellEnd"/>
      <w:r>
        <w:t xml:space="preserve"> </w:t>
      </w:r>
      <w:proofErr w:type="spellStart"/>
      <w:r>
        <w:t>the</w:t>
      </w:r>
      <w:proofErr w:type="spellEnd"/>
      <w:r>
        <w:t xml:space="preserve"> </w:t>
      </w:r>
      <w:proofErr w:type="spellStart"/>
      <w:r>
        <w:t>Commission</w:t>
      </w:r>
      <w:proofErr w:type="spellEnd"/>
      <w:r>
        <w:t xml:space="preserve"> </w:t>
      </w:r>
      <w:proofErr w:type="spellStart"/>
      <w:r>
        <w:t>to</w:t>
      </w:r>
      <w:proofErr w:type="spellEnd"/>
      <w:r>
        <w:t xml:space="preserve"> </w:t>
      </w:r>
      <w:proofErr w:type="spellStart"/>
      <w:r>
        <w:t>aim</w:t>
      </w:r>
      <w:proofErr w:type="spellEnd"/>
      <w:r>
        <w:t xml:space="preserve"> </w:t>
      </w:r>
      <w:proofErr w:type="spellStart"/>
      <w:r>
        <w:t>for</w:t>
      </w:r>
      <w:proofErr w:type="spellEnd"/>
      <w:r>
        <w:t xml:space="preserve"> </w:t>
      </w:r>
      <w:proofErr w:type="spellStart"/>
      <w:r>
        <w:t>both</w:t>
      </w:r>
      <w:proofErr w:type="spellEnd"/>
      <w:r>
        <w:t xml:space="preserve"> "</w:t>
      </w:r>
      <w:proofErr w:type="spellStart"/>
      <w:r>
        <w:t>excellence</w:t>
      </w:r>
      <w:proofErr w:type="spellEnd"/>
      <w:r>
        <w:t xml:space="preserve">" </w:t>
      </w:r>
      <w:proofErr w:type="spellStart"/>
      <w:r>
        <w:t>and</w:t>
      </w:r>
      <w:proofErr w:type="spellEnd"/>
      <w:r>
        <w:t xml:space="preserve"> "</w:t>
      </w:r>
      <w:proofErr w:type="spellStart"/>
      <w:r>
        <w:t>speed</w:t>
      </w:r>
      <w:proofErr w:type="spellEnd"/>
      <w:r>
        <w:t xml:space="preserve">" </w:t>
      </w:r>
      <w:proofErr w:type="spellStart"/>
      <w:r>
        <w:t>in</w:t>
      </w:r>
      <w:proofErr w:type="spellEnd"/>
      <w:r>
        <w:t xml:space="preserve"> </w:t>
      </w:r>
      <w:proofErr w:type="spellStart"/>
      <w:r>
        <w:t>its</w:t>
      </w:r>
      <w:proofErr w:type="spellEnd"/>
      <w:r>
        <w:t xml:space="preserve"> </w:t>
      </w:r>
      <w:proofErr w:type="spellStart"/>
      <w:r>
        <w:t>research</w:t>
      </w:r>
      <w:proofErr w:type="spellEnd"/>
      <w:r>
        <w:t xml:space="preserve">, </w:t>
      </w:r>
      <w:proofErr w:type="spellStart"/>
      <w:r>
        <w:t>technology</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policy</w:t>
      </w:r>
      <w:proofErr w:type="spellEnd"/>
      <w:r>
        <w:t>.</w:t>
      </w:r>
    </w:p>
    <w:p w:rsidRPr="00BB2EAF" w:rsidR="000E4CB2" w:rsidP="000E4CB2" w:rsidRDefault="000E4CB2" w14:paraId="59DD9915" w14:textId="77777777">
      <w:pPr>
        <w:spacing w:line="276" w:lineRule="auto"/>
      </w:pPr>
    </w:p>
    <w:p w:rsidRPr="00BB2EAF" w:rsidR="000E4CB2" w:rsidP="000E4CB2" w:rsidRDefault="000E4CB2" w14:paraId="2546AEB2" w14:textId="77777777">
      <w:pPr>
        <w:spacing w:line="276" w:lineRule="auto"/>
      </w:pPr>
      <w:proofErr w:type="spellStart"/>
      <w:r>
        <w:rPr>
          <w:b/>
        </w:rPr>
        <w:t>In</w:t>
      </w:r>
      <w:proofErr w:type="spellEnd"/>
      <w:r>
        <w:rPr>
          <w:b/>
        </w:rPr>
        <w:t xml:space="preserve"> </w:t>
      </w:r>
      <w:hyperlink w:history="1" r:id="rId67">
        <w:r>
          <w:rPr>
            <w:rStyle w:val="Hyperlink"/>
          </w:rPr>
          <w:t>INT/881</w:t>
        </w:r>
      </w:hyperlink>
      <w:r>
        <w:rPr>
          <w:b/>
        </w:rPr>
        <w:t xml:space="preserve"> </w:t>
      </w:r>
      <w:proofErr w:type="spellStart"/>
      <w:r>
        <w:rPr>
          <w:b/>
        </w:rPr>
        <w:t>on</w:t>
      </w:r>
      <w:proofErr w:type="spellEnd"/>
      <w:r>
        <w:rPr>
          <w:b/>
        </w:rPr>
        <w:t xml:space="preserve"> </w:t>
      </w:r>
      <w:proofErr w:type="spellStart"/>
      <w:r>
        <w:rPr>
          <w:b/>
          <w:i/>
        </w:rPr>
        <w:t>Fostering</w:t>
      </w:r>
      <w:proofErr w:type="spellEnd"/>
      <w:r>
        <w:rPr>
          <w:b/>
          <w:i/>
        </w:rPr>
        <w:t xml:space="preserve"> </w:t>
      </w:r>
      <w:proofErr w:type="spellStart"/>
      <w:r>
        <w:rPr>
          <w:b/>
          <w:i/>
        </w:rPr>
        <w:t>an</w:t>
      </w:r>
      <w:proofErr w:type="spellEnd"/>
      <w:r>
        <w:rPr>
          <w:b/>
          <w:i/>
        </w:rPr>
        <w:t xml:space="preserve"> </w:t>
      </w:r>
      <w:proofErr w:type="spellStart"/>
      <w:r>
        <w:rPr>
          <w:b/>
          <w:i/>
        </w:rPr>
        <w:t>entrepreneurship</w:t>
      </w:r>
      <w:proofErr w:type="spellEnd"/>
      <w:r>
        <w:rPr>
          <w:b/>
          <w:i/>
        </w:rPr>
        <w:t xml:space="preserve"> </w:t>
      </w:r>
      <w:proofErr w:type="spellStart"/>
      <w:r>
        <w:rPr>
          <w:b/>
          <w:i/>
        </w:rPr>
        <w:t>and</w:t>
      </w:r>
      <w:proofErr w:type="spellEnd"/>
      <w:r>
        <w:rPr>
          <w:b/>
          <w:i/>
        </w:rPr>
        <w:t xml:space="preserve"> </w:t>
      </w:r>
      <w:proofErr w:type="spellStart"/>
      <w:r>
        <w:rPr>
          <w:b/>
          <w:i/>
        </w:rPr>
        <w:t>innovation-friendly</w:t>
      </w:r>
      <w:proofErr w:type="spellEnd"/>
      <w:r>
        <w:rPr>
          <w:b/>
          <w:i/>
        </w:rPr>
        <w:t xml:space="preserve"> </w:t>
      </w:r>
      <w:proofErr w:type="spellStart"/>
      <w:r>
        <w:rPr>
          <w:b/>
          <w:i/>
        </w:rPr>
        <w:t>single</w:t>
      </w:r>
      <w:proofErr w:type="spellEnd"/>
      <w:r>
        <w:rPr>
          <w:b/>
          <w:i/>
        </w:rPr>
        <w:t xml:space="preserve"> </w:t>
      </w:r>
      <w:proofErr w:type="spellStart"/>
      <w:r>
        <w:rPr>
          <w:b/>
          <w:i/>
        </w:rPr>
        <w:t>market</w:t>
      </w:r>
      <w:proofErr w:type="spellEnd"/>
      <w:r>
        <w:rPr>
          <w:b/>
          <w:i/>
        </w:rPr>
        <w:t xml:space="preserve"> – </w:t>
      </w:r>
      <w:proofErr w:type="spellStart"/>
      <w:r>
        <w:rPr>
          <w:b/>
          <w:i/>
        </w:rPr>
        <w:t>promoting</w:t>
      </w:r>
      <w:proofErr w:type="spellEnd"/>
      <w:r>
        <w:rPr>
          <w:b/>
          <w:i/>
        </w:rPr>
        <w:t xml:space="preserve"> </w:t>
      </w:r>
      <w:proofErr w:type="spellStart"/>
      <w:r>
        <w:rPr>
          <w:b/>
          <w:i/>
        </w:rPr>
        <w:t>new</w:t>
      </w:r>
      <w:proofErr w:type="spellEnd"/>
      <w:r>
        <w:rPr>
          <w:b/>
          <w:i/>
        </w:rPr>
        <w:t xml:space="preserve"> </w:t>
      </w:r>
      <w:proofErr w:type="spellStart"/>
      <w:r>
        <w:rPr>
          <w:b/>
          <w:i/>
        </w:rPr>
        <w:t>business</w:t>
      </w:r>
      <w:proofErr w:type="spellEnd"/>
      <w:r>
        <w:rPr>
          <w:b/>
          <w:i/>
        </w:rPr>
        <w:t xml:space="preserve"> </w:t>
      </w:r>
      <w:proofErr w:type="spellStart"/>
      <w:r>
        <w:rPr>
          <w:b/>
          <w:i/>
        </w:rPr>
        <w:t>models</w:t>
      </w:r>
      <w:proofErr w:type="spellEnd"/>
      <w:r>
        <w:rPr>
          <w:b/>
          <w:i/>
        </w:rPr>
        <w:t xml:space="preserve"> </w:t>
      </w:r>
      <w:proofErr w:type="spellStart"/>
      <w:r>
        <w:rPr>
          <w:b/>
          <w:i/>
        </w:rPr>
        <w:t>to</w:t>
      </w:r>
      <w:proofErr w:type="spellEnd"/>
      <w:r>
        <w:rPr>
          <w:b/>
          <w:i/>
        </w:rPr>
        <w:t xml:space="preserve"> </w:t>
      </w:r>
      <w:proofErr w:type="spellStart"/>
      <w:r>
        <w:rPr>
          <w:b/>
          <w:i/>
        </w:rPr>
        <w:t>meet</w:t>
      </w:r>
      <w:proofErr w:type="spellEnd"/>
      <w:r>
        <w:rPr>
          <w:b/>
          <w:i/>
        </w:rPr>
        <w:t xml:space="preserve"> </w:t>
      </w:r>
      <w:proofErr w:type="spellStart"/>
      <w:r>
        <w:rPr>
          <w:b/>
          <w:i/>
        </w:rPr>
        <w:t>societal</w:t>
      </w:r>
      <w:proofErr w:type="spellEnd"/>
      <w:r>
        <w:rPr>
          <w:b/>
          <w:i/>
        </w:rPr>
        <w:t xml:space="preserve"> </w:t>
      </w:r>
      <w:proofErr w:type="spellStart"/>
      <w:r>
        <w:rPr>
          <w:b/>
          <w:i/>
        </w:rPr>
        <w:t>challenges</w:t>
      </w:r>
      <w:proofErr w:type="spellEnd"/>
      <w:r>
        <w:rPr>
          <w:b/>
          <w:i/>
        </w:rPr>
        <w:t xml:space="preserve"> </w:t>
      </w:r>
      <w:proofErr w:type="spellStart"/>
      <w:r>
        <w:rPr>
          <w:b/>
          <w:i/>
        </w:rPr>
        <w:t>and</w:t>
      </w:r>
      <w:proofErr w:type="spellEnd"/>
      <w:r>
        <w:rPr>
          <w:b/>
          <w:i/>
        </w:rPr>
        <w:t xml:space="preserve"> </w:t>
      </w:r>
      <w:proofErr w:type="spellStart"/>
      <w:r>
        <w:rPr>
          <w:b/>
          <w:i/>
        </w:rPr>
        <w:t>transitions</w:t>
      </w:r>
      <w:proofErr w:type="spellEnd"/>
      <w:r>
        <w:rPr>
          <w:b/>
        </w:rPr>
        <w:t xml:space="preserve"> (2019), </w:t>
      </w:r>
      <w:proofErr w:type="spellStart"/>
      <w:r>
        <w:t>the</w:t>
      </w:r>
      <w:proofErr w:type="spellEnd"/>
      <w:r>
        <w:t xml:space="preserve"> EESC </w:t>
      </w:r>
      <w:proofErr w:type="spellStart"/>
      <w:r>
        <w:t>recognised</w:t>
      </w:r>
      <w:proofErr w:type="spellEnd"/>
      <w:r>
        <w:rPr>
          <w:b/>
        </w:rP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pursue</w:t>
      </w:r>
      <w:proofErr w:type="spellEnd"/>
      <w:r>
        <w:t xml:space="preserve"> a </w:t>
      </w:r>
      <w:proofErr w:type="spellStart"/>
      <w:r>
        <w:t>social</w:t>
      </w:r>
      <w:proofErr w:type="spellEnd"/>
      <w:r>
        <w:t xml:space="preserve"> </w:t>
      </w:r>
      <w:proofErr w:type="spellStart"/>
      <w:r>
        <w:t>market</w:t>
      </w:r>
      <w:proofErr w:type="spellEnd"/>
      <w:r>
        <w:t xml:space="preserve"> </w:t>
      </w:r>
      <w:proofErr w:type="spellStart"/>
      <w:r>
        <w:t>economy</w:t>
      </w:r>
      <w:proofErr w:type="spellEnd"/>
      <w:r>
        <w:t xml:space="preserve"> </w:t>
      </w:r>
      <w:proofErr w:type="spellStart"/>
      <w:r>
        <w:t>which</w:t>
      </w:r>
      <w:proofErr w:type="spellEnd"/>
      <w:r>
        <w:t xml:space="preserve">, </w:t>
      </w:r>
      <w:proofErr w:type="spellStart"/>
      <w:r>
        <w:t>while</w:t>
      </w:r>
      <w:proofErr w:type="spellEnd"/>
      <w:r>
        <w:t xml:space="preserve"> </w:t>
      </w:r>
      <w:proofErr w:type="spellStart"/>
      <w:r>
        <w:t>making</w:t>
      </w:r>
      <w:proofErr w:type="spellEnd"/>
      <w:r>
        <w:t xml:space="preserve"> </w:t>
      </w:r>
      <w:proofErr w:type="spellStart"/>
      <w:r>
        <w:t>smart</w:t>
      </w:r>
      <w:proofErr w:type="spellEnd"/>
      <w:r>
        <w:t xml:space="preserve"> </w:t>
      </w:r>
      <w:proofErr w:type="spellStart"/>
      <w:r>
        <w:t>use</w:t>
      </w:r>
      <w:proofErr w:type="spellEnd"/>
      <w:r>
        <w:t xml:space="preserve"> </w:t>
      </w:r>
      <w:proofErr w:type="spellStart"/>
      <w:r>
        <w:t>of</w:t>
      </w:r>
      <w:proofErr w:type="spellEnd"/>
      <w:r>
        <w:t xml:space="preserve"> </w:t>
      </w:r>
      <w:proofErr w:type="spellStart"/>
      <w:r>
        <w:t>new</w:t>
      </w:r>
      <w:proofErr w:type="spellEnd"/>
      <w:r>
        <w:t xml:space="preserve"> </w:t>
      </w:r>
      <w:proofErr w:type="spellStart"/>
      <w:r>
        <w:t>technologies</w:t>
      </w:r>
      <w:proofErr w:type="spellEnd"/>
      <w:r>
        <w:t xml:space="preserve">, </w:t>
      </w:r>
      <w:proofErr w:type="spellStart"/>
      <w:r>
        <w:t>managed</w:t>
      </w:r>
      <w:proofErr w:type="spellEnd"/>
      <w:r>
        <w:t xml:space="preserve"> </w:t>
      </w:r>
      <w:proofErr w:type="spellStart"/>
      <w:r>
        <w:t>to</w:t>
      </w:r>
      <w:proofErr w:type="spellEnd"/>
      <w:r>
        <w:t xml:space="preserve"> </w:t>
      </w:r>
      <w:proofErr w:type="spellStart"/>
      <w:r>
        <w:t>address</w:t>
      </w:r>
      <w:proofErr w:type="spellEnd"/>
      <w:r>
        <w:t xml:space="preserve"> </w:t>
      </w:r>
      <w:proofErr w:type="spellStart"/>
      <w:r>
        <w:t>the</w:t>
      </w:r>
      <w:proofErr w:type="spellEnd"/>
      <w:r>
        <w:t xml:space="preserve"> </w:t>
      </w:r>
      <w:proofErr w:type="spellStart"/>
      <w:r>
        <w:t>major</w:t>
      </w:r>
      <w:proofErr w:type="spellEnd"/>
      <w:r>
        <w:t xml:space="preserve"> </w:t>
      </w:r>
      <w:proofErr w:type="spellStart"/>
      <w:r>
        <w:t>challenges</w:t>
      </w:r>
      <w:proofErr w:type="spellEnd"/>
      <w:r>
        <w:t xml:space="preserve"> </w:t>
      </w:r>
      <w:proofErr w:type="spellStart"/>
      <w:r>
        <w:t>relating</w:t>
      </w:r>
      <w:proofErr w:type="spellEnd"/>
      <w:r>
        <w:t xml:space="preserve"> </w:t>
      </w:r>
      <w:proofErr w:type="spellStart"/>
      <w:r>
        <w:t>to</w:t>
      </w:r>
      <w:proofErr w:type="spellEnd"/>
      <w:r>
        <w:t xml:space="preserve"> </w:t>
      </w:r>
      <w:proofErr w:type="spellStart"/>
      <w:r>
        <w:t>sustainability</w:t>
      </w:r>
      <w:proofErr w:type="spellEnd"/>
      <w:r>
        <w:t xml:space="preserve">, </w:t>
      </w:r>
      <w:proofErr w:type="spellStart"/>
      <w:r>
        <w:t>climate</w:t>
      </w:r>
      <w:proofErr w:type="spellEnd"/>
      <w:r>
        <w:t xml:space="preserve"> </w:t>
      </w:r>
      <w:proofErr w:type="spellStart"/>
      <w:r>
        <w:t>change</w:t>
      </w:r>
      <w:proofErr w:type="spellEnd"/>
      <w:r>
        <w:t xml:space="preserve"> </w:t>
      </w:r>
      <w:proofErr w:type="spellStart"/>
      <w:r>
        <w:t>and</w:t>
      </w:r>
      <w:proofErr w:type="spellEnd"/>
      <w:r>
        <w:t xml:space="preserve"> </w:t>
      </w:r>
      <w:proofErr w:type="spellStart"/>
      <w:r>
        <w:t>reducing</w:t>
      </w:r>
      <w:proofErr w:type="spellEnd"/>
      <w:r>
        <w:t xml:space="preserve"> </w:t>
      </w:r>
      <w:proofErr w:type="spellStart"/>
      <w:r>
        <w:t>inequalities</w:t>
      </w:r>
      <w:proofErr w:type="spellEnd"/>
      <w:r>
        <w:t xml:space="preserve">. </w:t>
      </w:r>
      <w:proofErr w:type="spellStart"/>
      <w:r>
        <w:t>The</w:t>
      </w:r>
      <w:proofErr w:type="spellEnd"/>
      <w:r>
        <w:t xml:space="preserve"> </w:t>
      </w:r>
      <w:proofErr w:type="spellStart"/>
      <w:r>
        <w:t>business</w:t>
      </w:r>
      <w:proofErr w:type="spellEnd"/>
      <w:r>
        <w:t xml:space="preserve"> </w:t>
      </w:r>
      <w:proofErr w:type="spellStart"/>
      <w:r>
        <w:t>world</w:t>
      </w:r>
      <w:proofErr w:type="spellEnd"/>
      <w:r>
        <w:t xml:space="preserve"> </w:t>
      </w:r>
      <w:proofErr w:type="spellStart"/>
      <w:r>
        <w:t>could</w:t>
      </w:r>
      <w:proofErr w:type="spellEnd"/>
      <w:r>
        <w:t xml:space="preserve"> </w:t>
      </w:r>
      <w:proofErr w:type="spellStart"/>
      <w:r>
        <w:t>play</w:t>
      </w:r>
      <w:proofErr w:type="spellEnd"/>
      <w:r>
        <w:t xml:space="preserve"> </w:t>
      </w:r>
      <w:proofErr w:type="spellStart"/>
      <w:r>
        <w:t>an</w:t>
      </w:r>
      <w:proofErr w:type="spellEnd"/>
      <w:r>
        <w:t xml:space="preserve"> </w:t>
      </w:r>
      <w:proofErr w:type="spellStart"/>
      <w:r>
        <w:t>active</w:t>
      </w:r>
      <w:proofErr w:type="spellEnd"/>
      <w:r>
        <w:t xml:space="preserve"> </w:t>
      </w:r>
      <w:proofErr w:type="spellStart"/>
      <w:r>
        <w:t>and</w:t>
      </w:r>
      <w:proofErr w:type="spellEnd"/>
      <w:r>
        <w:t xml:space="preserve"> </w:t>
      </w:r>
      <w:proofErr w:type="spellStart"/>
      <w:r>
        <w:t>important</w:t>
      </w:r>
      <w:proofErr w:type="spellEnd"/>
      <w:r>
        <w:t xml:space="preserve"> </w:t>
      </w:r>
      <w:proofErr w:type="spellStart"/>
      <w:r>
        <w:t>role</w:t>
      </w:r>
      <w:proofErr w:type="spellEnd"/>
      <w:r>
        <w:t xml:space="preserve"> </w:t>
      </w:r>
      <w:proofErr w:type="spellStart"/>
      <w:r>
        <w:t>in</w:t>
      </w:r>
      <w:proofErr w:type="spellEnd"/>
      <w:r>
        <w:t xml:space="preserve"> </w:t>
      </w:r>
      <w:proofErr w:type="spellStart"/>
      <w:r>
        <w:t>this</w:t>
      </w:r>
      <w:proofErr w:type="spellEnd"/>
      <w:r>
        <w:t>.</w:t>
      </w:r>
    </w:p>
    <w:p w:rsidRPr="00BB2EAF" w:rsidR="000E4CB2" w:rsidP="000E4CB2" w:rsidRDefault="000E4CB2" w14:paraId="23A8A401" w14:textId="77777777">
      <w:pPr>
        <w:spacing w:line="276" w:lineRule="auto"/>
      </w:pPr>
    </w:p>
    <w:p w:rsidRPr="00BB2EAF" w:rsidR="000E4CB2" w:rsidP="000E4CB2" w:rsidRDefault="000E4CB2" w14:paraId="17A87CD4" w14:textId="77777777">
      <w:pPr>
        <w:spacing w:line="276" w:lineRule="auto"/>
        <w:rPr>
          <w:bCs/>
        </w:rPr>
      </w:pPr>
      <w:proofErr w:type="spellStart"/>
      <w:r>
        <w:lastRenderedPageBreak/>
        <w:t>Given</w:t>
      </w:r>
      <w:proofErr w:type="spellEnd"/>
      <w:r>
        <w:t xml:space="preserve"> </w:t>
      </w:r>
      <w:proofErr w:type="spellStart"/>
      <w:r>
        <w:t>the</w:t>
      </w:r>
      <w:proofErr w:type="spellEnd"/>
      <w:r>
        <w:t xml:space="preserve"> </w:t>
      </w:r>
      <w:proofErr w:type="spellStart"/>
      <w:r>
        <w:t>wide</w:t>
      </w:r>
      <w:proofErr w:type="spellEnd"/>
      <w:r>
        <w:t xml:space="preserve"> </w:t>
      </w:r>
      <w:proofErr w:type="spellStart"/>
      <w:r>
        <w:t>variety</w:t>
      </w:r>
      <w:proofErr w:type="spellEnd"/>
      <w:r>
        <w:t xml:space="preserve"> </w:t>
      </w:r>
      <w:proofErr w:type="spellStart"/>
      <w:r>
        <w:t>of</w:t>
      </w:r>
      <w:proofErr w:type="spellEnd"/>
      <w:r>
        <w:t xml:space="preserve"> </w:t>
      </w:r>
      <w:proofErr w:type="spellStart"/>
      <w:r>
        <w:t>economic</w:t>
      </w:r>
      <w:proofErr w:type="spellEnd"/>
      <w:r>
        <w:t xml:space="preserve"> </w:t>
      </w:r>
      <w:proofErr w:type="spellStart"/>
      <w:r>
        <w:t>models</w:t>
      </w:r>
      <w:proofErr w:type="spellEnd"/>
      <w:r>
        <w:t xml:space="preserve"> </w:t>
      </w:r>
      <w:proofErr w:type="spellStart"/>
      <w:r>
        <w:t>and</w:t>
      </w:r>
      <w:proofErr w:type="spellEnd"/>
      <w:r>
        <w:t xml:space="preserve"> </w:t>
      </w:r>
      <w:proofErr w:type="spellStart"/>
      <w:r>
        <w:t>types</w:t>
      </w:r>
      <w:proofErr w:type="spellEnd"/>
      <w:r>
        <w:t xml:space="preserve"> </w:t>
      </w:r>
      <w:proofErr w:type="spellStart"/>
      <w:r>
        <w:t>of</w:t>
      </w:r>
      <w:proofErr w:type="spellEnd"/>
      <w:r>
        <w:t xml:space="preserve"> </w:t>
      </w:r>
      <w:proofErr w:type="spellStart"/>
      <w:r>
        <w:t>company</w:t>
      </w:r>
      <w:proofErr w:type="spellEnd"/>
      <w:r>
        <w:t xml:space="preserve"> </w:t>
      </w:r>
      <w:proofErr w:type="spellStart"/>
      <w:r>
        <w:t>in</w:t>
      </w:r>
      <w:proofErr w:type="spellEnd"/>
      <w:r>
        <w:t xml:space="preserve"> </w:t>
      </w:r>
      <w:proofErr w:type="spellStart"/>
      <w:r>
        <w:t>Europe</w:t>
      </w:r>
      <w:proofErr w:type="spellEnd"/>
      <w:r>
        <w:t xml:space="preserve">, </w:t>
      </w:r>
      <w:proofErr w:type="spellStart"/>
      <w:r>
        <w:t>it</w:t>
      </w:r>
      <w:proofErr w:type="spellEnd"/>
      <w:r>
        <w:t xml:space="preserve"> </w:t>
      </w:r>
      <w:proofErr w:type="spellStart"/>
      <w:r>
        <w:t>was</w:t>
      </w:r>
      <w:proofErr w:type="spellEnd"/>
      <w:r>
        <w:t xml:space="preserve"> </w:t>
      </w:r>
      <w:proofErr w:type="spellStart"/>
      <w:r>
        <w:t>important</w:t>
      </w:r>
      <w:proofErr w:type="spellEnd"/>
      <w:r>
        <w:t xml:space="preserve"> </w:t>
      </w:r>
      <w:proofErr w:type="spellStart"/>
      <w:r>
        <w:t>that</w:t>
      </w:r>
      <w:proofErr w:type="spellEnd"/>
      <w:r>
        <w:t xml:space="preserve"> </w:t>
      </w:r>
      <w:proofErr w:type="spellStart"/>
      <w:r>
        <w:t>legislative</w:t>
      </w:r>
      <w:proofErr w:type="spellEnd"/>
      <w:r>
        <w:t xml:space="preserve"> </w:t>
      </w:r>
      <w:proofErr w:type="spellStart"/>
      <w:r>
        <w:t>proposals</w:t>
      </w:r>
      <w:proofErr w:type="spellEnd"/>
      <w:r>
        <w:t xml:space="preserve"> </w:t>
      </w:r>
      <w:proofErr w:type="spellStart"/>
      <w:r>
        <w:t>concerning</w:t>
      </w:r>
      <w:proofErr w:type="spellEnd"/>
      <w:r>
        <w:t xml:space="preserve"> </w:t>
      </w:r>
      <w:proofErr w:type="spellStart"/>
      <w:r>
        <w:t>businesses</w:t>
      </w:r>
      <w:proofErr w:type="spellEnd"/>
      <w:r>
        <w:t xml:space="preserve">, </w:t>
      </w:r>
      <w:proofErr w:type="spellStart"/>
      <w:r>
        <w:t>the</w:t>
      </w:r>
      <w:proofErr w:type="spellEnd"/>
      <w:r>
        <w:t xml:space="preserve"> </w:t>
      </w:r>
      <w:proofErr w:type="spellStart"/>
      <w:r>
        <w:t>economy</w:t>
      </w:r>
      <w:proofErr w:type="spellEnd"/>
      <w:r>
        <w:t xml:space="preserve"> </w:t>
      </w:r>
      <w:proofErr w:type="spellStart"/>
      <w:r>
        <w:t>and</w:t>
      </w:r>
      <w:proofErr w:type="spellEnd"/>
      <w:r>
        <w:t xml:space="preserve"> </w:t>
      </w:r>
      <w:proofErr w:type="spellStart"/>
      <w:r>
        <w:t>the</w:t>
      </w:r>
      <w:proofErr w:type="spellEnd"/>
      <w:r>
        <w:t xml:space="preserve"> </w:t>
      </w:r>
      <w:proofErr w:type="spellStart"/>
      <w:r>
        <w:t>internal</w:t>
      </w:r>
      <w:proofErr w:type="spellEnd"/>
      <w:r>
        <w:t xml:space="preserve"> </w:t>
      </w:r>
      <w:proofErr w:type="spellStart"/>
      <w:r>
        <w:t>market</w:t>
      </w:r>
      <w:proofErr w:type="spellEnd"/>
      <w:r>
        <w:t xml:space="preserve"> </w:t>
      </w:r>
      <w:proofErr w:type="spellStart"/>
      <w:r>
        <w:t>were</w:t>
      </w:r>
      <w:proofErr w:type="spellEnd"/>
      <w:r>
        <w:t xml:space="preserve"> </w:t>
      </w:r>
      <w:proofErr w:type="spellStart"/>
      <w:r>
        <w:t>not</w:t>
      </w:r>
      <w:proofErr w:type="spellEnd"/>
      <w:r>
        <w:t xml:space="preserve"> </w:t>
      </w:r>
      <w:proofErr w:type="spellStart"/>
      <w:r>
        <w:t>uniform</w:t>
      </w:r>
      <w:proofErr w:type="spellEnd"/>
      <w:r>
        <w:t xml:space="preserve"> </w:t>
      </w:r>
      <w:proofErr w:type="spellStart"/>
      <w:r>
        <w:t>and</w:t>
      </w:r>
      <w:proofErr w:type="spellEnd"/>
      <w:r>
        <w:t xml:space="preserve"> </w:t>
      </w:r>
      <w:proofErr w:type="spellStart"/>
      <w:r>
        <w:t>took</w:t>
      </w:r>
      <w:proofErr w:type="spellEnd"/>
      <w:r>
        <w:t xml:space="preserve"> </w:t>
      </w:r>
      <w:proofErr w:type="spellStart"/>
      <w:r>
        <w:t>the</w:t>
      </w:r>
      <w:proofErr w:type="spellEnd"/>
      <w:r>
        <w:t xml:space="preserve"> "</w:t>
      </w:r>
      <w:proofErr w:type="spellStart"/>
      <w:r>
        <w:t>biodiversity</w:t>
      </w:r>
      <w:proofErr w:type="spellEnd"/>
      <w:r>
        <w:t xml:space="preserve"> </w:t>
      </w:r>
      <w:proofErr w:type="spellStart"/>
      <w:r>
        <w:t>of</w:t>
      </w:r>
      <w:proofErr w:type="spellEnd"/>
      <w:r>
        <w:t xml:space="preserve"> </w:t>
      </w:r>
      <w:proofErr w:type="spellStart"/>
      <w:r>
        <w:t>companies</w:t>
      </w:r>
      <w:proofErr w:type="spellEnd"/>
      <w:r>
        <w:t xml:space="preserve">" </w:t>
      </w:r>
      <w:proofErr w:type="spellStart"/>
      <w:r>
        <w:t>into</w:t>
      </w:r>
      <w:proofErr w:type="spellEnd"/>
      <w:r>
        <w:t xml:space="preserve"> </w:t>
      </w:r>
      <w:proofErr w:type="spellStart"/>
      <w:r>
        <w:t>consideration</w:t>
      </w:r>
      <w:proofErr w:type="spellEnd"/>
      <w:r>
        <w:t>.</w:t>
      </w:r>
    </w:p>
    <w:p w:rsidRPr="00BB2EAF" w:rsidR="000E4CB2" w:rsidP="000E4CB2" w:rsidRDefault="000E4CB2" w14:paraId="35C988EA" w14:textId="77777777">
      <w:pPr>
        <w:spacing w:line="276" w:lineRule="auto"/>
        <w:rPr>
          <w:bCs/>
        </w:rPr>
      </w:pPr>
    </w:p>
    <w:p w:rsidRPr="00BB2EAF" w:rsidR="000E4CB2" w:rsidP="000E4CB2" w:rsidRDefault="000E4CB2" w14:paraId="0F963FD1" w14:textId="77777777">
      <w:pPr>
        <w:spacing w:line="276" w:lineRule="auto"/>
      </w:pPr>
      <w:proofErr w:type="spellStart"/>
      <w:r>
        <w:t>The</w:t>
      </w:r>
      <w:proofErr w:type="spellEnd"/>
      <w:r>
        <w:t xml:space="preserve"> EESC </w:t>
      </w:r>
      <w:proofErr w:type="spellStart"/>
      <w:r>
        <w:t>stressed</w:t>
      </w:r>
      <w:proofErr w:type="spellEnd"/>
      <w:r>
        <w:t xml:space="preserve"> </w:t>
      </w:r>
      <w:proofErr w:type="spellStart"/>
      <w:r>
        <w:t>that</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institutions</w:t>
      </w:r>
      <w:proofErr w:type="spellEnd"/>
      <w:r>
        <w:t xml:space="preserve"> </w:t>
      </w:r>
      <w:proofErr w:type="spellStart"/>
      <w:r>
        <w:t>needed</w:t>
      </w:r>
      <w:proofErr w:type="spellEnd"/>
      <w:r>
        <w:t xml:space="preserve"> </w:t>
      </w:r>
      <w:proofErr w:type="spellStart"/>
      <w:r>
        <w:t>to</w:t>
      </w:r>
      <w:proofErr w:type="spellEnd"/>
      <w:r>
        <w:t xml:space="preserve"> </w:t>
      </w:r>
      <w:proofErr w:type="spellStart"/>
      <w:r>
        <w:t>support</w:t>
      </w:r>
      <w:proofErr w:type="spellEnd"/>
      <w:r>
        <w:t xml:space="preserve"> </w:t>
      </w:r>
      <w:proofErr w:type="spellStart"/>
      <w:r>
        <w:t>the</w:t>
      </w:r>
      <w:proofErr w:type="spellEnd"/>
      <w:r>
        <w:t xml:space="preserve"> </w:t>
      </w:r>
      <w:proofErr w:type="spellStart"/>
      <w:r>
        <w:t>development</w:t>
      </w:r>
      <w:proofErr w:type="spellEnd"/>
      <w:r>
        <w:t xml:space="preserve"> </w:t>
      </w:r>
      <w:proofErr w:type="spellStart"/>
      <w:r>
        <w:t>of</w:t>
      </w:r>
      <w:proofErr w:type="spellEnd"/>
      <w:r>
        <w:t xml:space="preserve"> </w:t>
      </w:r>
      <w:proofErr w:type="spellStart"/>
      <w:r>
        <w:t>artificial</w:t>
      </w:r>
      <w:proofErr w:type="spellEnd"/>
      <w:r>
        <w:t xml:space="preserve"> </w:t>
      </w:r>
      <w:proofErr w:type="spellStart"/>
      <w:r>
        <w:t>intelligence</w:t>
      </w:r>
      <w:proofErr w:type="spellEnd"/>
      <w:r>
        <w:t xml:space="preserve"> </w:t>
      </w:r>
      <w:proofErr w:type="spellStart"/>
      <w:r>
        <w:t>and</w:t>
      </w:r>
      <w:proofErr w:type="spellEnd"/>
      <w:r>
        <w:t xml:space="preserve"> </w:t>
      </w:r>
      <w:proofErr w:type="spellStart"/>
      <w:r>
        <w:t>the</w:t>
      </w:r>
      <w:proofErr w:type="spellEnd"/>
      <w:r>
        <w:t xml:space="preserve"> </w:t>
      </w:r>
      <w:proofErr w:type="spellStart"/>
      <w:r>
        <w:t>proper</w:t>
      </w:r>
      <w:proofErr w:type="spellEnd"/>
      <w:r>
        <w:t xml:space="preserve"> </w:t>
      </w:r>
      <w:proofErr w:type="spellStart"/>
      <w:r>
        <w:t>use</w:t>
      </w:r>
      <w:proofErr w:type="spellEnd"/>
      <w:r>
        <w:t xml:space="preserve"> </w:t>
      </w:r>
      <w:proofErr w:type="spellStart"/>
      <w:r>
        <w:t>of</w:t>
      </w:r>
      <w:proofErr w:type="spellEnd"/>
      <w:r>
        <w:t xml:space="preserve"> </w:t>
      </w:r>
      <w:proofErr w:type="spellStart"/>
      <w:r>
        <w:t>big</w:t>
      </w:r>
      <w:proofErr w:type="spellEnd"/>
      <w:r>
        <w:t xml:space="preserve"> </w:t>
      </w:r>
      <w:proofErr w:type="spellStart"/>
      <w:r>
        <w:t>data</w:t>
      </w:r>
      <w:proofErr w:type="spellEnd"/>
      <w:r>
        <w:t xml:space="preserve">, </w:t>
      </w:r>
      <w:proofErr w:type="spellStart"/>
      <w:r>
        <w:t>both</w:t>
      </w:r>
      <w:proofErr w:type="spellEnd"/>
      <w:r>
        <w:t xml:space="preserve"> </w:t>
      </w:r>
      <w:proofErr w:type="spellStart"/>
      <w:r>
        <w:t>by</w:t>
      </w:r>
      <w:proofErr w:type="spellEnd"/>
      <w:r>
        <w:t xml:space="preserve"> </w:t>
      </w:r>
      <w:proofErr w:type="spellStart"/>
      <w:r>
        <w:t>creating</w:t>
      </w:r>
      <w:proofErr w:type="spellEnd"/>
      <w:r>
        <w:t xml:space="preserve"> </w:t>
      </w:r>
      <w:proofErr w:type="spellStart"/>
      <w:r>
        <w:t>appropriate</w:t>
      </w:r>
      <w:proofErr w:type="spellEnd"/>
      <w:r>
        <w:t xml:space="preserve"> </w:t>
      </w:r>
      <w:proofErr w:type="spellStart"/>
      <w:r>
        <w:t>rules</w:t>
      </w:r>
      <w:proofErr w:type="spellEnd"/>
      <w:r>
        <w:t xml:space="preserve"> </w:t>
      </w:r>
      <w:proofErr w:type="spellStart"/>
      <w:r>
        <w:t>to</w:t>
      </w:r>
      <w:proofErr w:type="spellEnd"/>
      <w:r>
        <w:t xml:space="preserve"> </w:t>
      </w:r>
      <w:proofErr w:type="spellStart"/>
      <w:r>
        <w:t>guarantee</w:t>
      </w:r>
      <w:proofErr w:type="spellEnd"/>
      <w:r>
        <w:t xml:space="preserve"> </w:t>
      </w:r>
      <w:proofErr w:type="spellStart"/>
      <w:r>
        <w:t>the</w:t>
      </w:r>
      <w:proofErr w:type="spellEnd"/>
      <w:r>
        <w:t xml:space="preserve"> </w:t>
      </w:r>
      <w:proofErr w:type="spellStart"/>
      <w:r>
        <w:t>development</w:t>
      </w:r>
      <w:proofErr w:type="spellEnd"/>
      <w:r>
        <w:t xml:space="preserve"> </w:t>
      </w:r>
      <w:proofErr w:type="spellStart"/>
      <w:r>
        <w:t>of</w:t>
      </w:r>
      <w:proofErr w:type="spellEnd"/>
      <w:r>
        <w:t xml:space="preserve"> </w:t>
      </w:r>
      <w:proofErr w:type="spellStart"/>
      <w:r>
        <w:t>such</w:t>
      </w:r>
      <w:proofErr w:type="spellEnd"/>
      <w:r>
        <w:t xml:space="preserve"> </w:t>
      </w:r>
      <w:proofErr w:type="spellStart"/>
      <w:r>
        <w:t>technology</w:t>
      </w:r>
      <w:proofErr w:type="spellEnd"/>
      <w:r>
        <w:t xml:space="preserve"> </w:t>
      </w:r>
      <w:proofErr w:type="spellStart"/>
      <w:r>
        <w:t>while</w:t>
      </w:r>
      <w:proofErr w:type="spellEnd"/>
      <w:r>
        <w:t xml:space="preserve"> </w:t>
      </w:r>
      <w:proofErr w:type="spellStart"/>
      <w:r>
        <w:t>respecting</w:t>
      </w:r>
      <w:proofErr w:type="spellEnd"/>
      <w:r>
        <w:t xml:space="preserve"> </w:t>
      </w:r>
      <w:proofErr w:type="spellStart"/>
      <w:r>
        <w:t>individual</w:t>
      </w:r>
      <w:proofErr w:type="spellEnd"/>
      <w:r>
        <w:t xml:space="preserve"> </w:t>
      </w:r>
      <w:proofErr w:type="spellStart"/>
      <w:r>
        <w:t>rights</w:t>
      </w:r>
      <w:proofErr w:type="spellEnd"/>
      <w:r>
        <w:t xml:space="preserve"> </w:t>
      </w:r>
      <w:proofErr w:type="spellStart"/>
      <w:r>
        <w:t>and</w:t>
      </w:r>
      <w:proofErr w:type="spellEnd"/>
      <w:r>
        <w:t xml:space="preserve"> </w:t>
      </w:r>
      <w:proofErr w:type="spellStart"/>
      <w:r>
        <w:t>by</w:t>
      </w:r>
      <w:proofErr w:type="spellEnd"/>
      <w:r>
        <w:t xml:space="preserve"> </w:t>
      </w:r>
      <w:proofErr w:type="spellStart"/>
      <w:r>
        <w:t>investing</w:t>
      </w:r>
      <w:proofErr w:type="spellEnd"/>
      <w:r>
        <w:t xml:space="preserve"> </w:t>
      </w:r>
      <w:proofErr w:type="spellStart"/>
      <w:r>
        <w:t>European</w:t>
      </w:r>
      <w:proofErr w:type="spellEnd"/>
      <w:r>
        <w:t xml:space="preserve"> </w:t>
      </w:r>
      <w:proofErr w:type="spellStart"/>
      <w:r>
        <w:t>and</w:t>
      </w:r>
      <w:proofErr w:type="spellEnd"/>
      <w:r>
        <w:t xml:space="preserve"> </w:t>
      </w:r>
      <w:proofErr w:type="spellStart"/>
      <w:r>
        <w:t>national</w:t>
      </w:r>
      <w:proofErr w:type="spellEnd"/>
      <w:r>
        <w:t xml:space="preserve"> </w:t>
      </w:r>
      <w:proofErr w:type="spellStart"/>
      <w:r>
        <w:t>public</w:t>
      </w:r>
      <w:proofErr w:type="spellEnd"/>
      <w:r>
        <w:t xml:space="preserve"> </w:t>
      </w:r>
      <w:proofErr w:type="spellStart"/>
      <w:r>
        <w:t>resources</w:t>
      </w:r>
      <w:proofErr w:type="spellEnd"/>
      <w:r>
        <w:t xml:space="preserve"> </w:t>
      </w:r>
      <w:proofErr w:type="spellStart"/>
      <w:r>
        <w:t>in</w:t>
      </w:r>
      <w:proofErr w:type="spellEnd"/>
      <w:r>
        <w:t xml:space="preserve"> a </w:t>
      </w:r>
      <w:proofErr w:type="spellStart"/>
      <w:r>
        <w:t>coordinated</w:t>
      </w:r>
      <w:proofErr w:type="spellEnd"/>
      <w:r>
        <w:t xml:space="preserve"> </w:t>
      </w:r>
      <w:proofErr w:type="spellStart"/>
      <w:r>
        <w:t>manner</w:t>
      </w:r>
      <w:proofErr w:type="spellEnd"/>
      <w:r>
        <w:t xml:space="preserve"> </w:t>
      </w:r>
      <w:proofErr w:type="spellStart"/>
      <w:r>
        <w:t>so</w:t>
      </w:r>
      <w:proofErr w:type="spellEnd"/>
      <w:r>
        <w:t xml:space="preserve"> </w:t>
      </w:r>
      <w:proofErr w:type="spellStart"/>
      <w:r>
        <w:t>as</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that</w:t>
      </w:r>
      <w:proofErr w:type="spellEnd"/>
      <w:r>
        <w:t xml:space="preserve"> </w:t>
      </w:r>
      <w:proofErr w:type="spellStart"/>
      <w:r>
        <w:t>the</w:t>
      </w:r>
      <w:proofErr w:type="spellEnd"/>
      <w:r>
        <w:t xml:space="preserve"> EU </w:t>
      </w:r>
      <w:proofErr w:type="spellStart"/>
      <w:r>
        <w:t>was</w:t>
      </w:r>
      <w:proofErr w:type="spellEnd"/>
      <w:r>
        <w:t xml:space="preserve"> </w:t>
      </w:r>
      <w:proofErr w:type="spellStart"/>
      <w:r>
        <w:t>competitive</w:t>
      </w:r>
      <w:proofErr w:type="spellEnd"/>
      <w:r>
        <w:t xml:space="preserve"> </w:t>
      </w:r>
      <w:proofErr w:type="spellStart"/>
      <w:r>
        <w:t>on</w:t>
      </w:r>
      <w:proofErr w:type="spellEnd"/>
      <w:r>
        <w:t xml:space="preserve"> a </w:t>
      </w:r>
      <w:proofErr w:type="spellStart"/>
      <w:r>
        <w:t>global</w:t>
      </w:r>
      <w:proofErr w:type="spellEnd"/>
      <w:r>
        <w:t xml:space="preserve"> </w:t>
      </w:r>
      <w:proofErr w:type="spellStart"/>
      <w:r>
        <w:t>scale</w:t>
      </w:r>
      <w:proofErr w:type="spellEnd"/>
      <w:r>
        <w:t>.</w:t>
      </w:r>
    </w:p>
    <w:p w:rsidRPr="00BB2EAF" w:rsidR="000E4CB2" w:rsidP="000E4CB2" w:rsidRDefault="000E4CB2" w14:paraId="121B015B" w14:textId="77777777">
      <w:pPr>
        <w:spacing w:line="276" w:lineRule="auto"/>
      </w:pPr>
    </w:p>
    <w:p w:rsidRPr="00BB2EAF" w:rsidR="000E4CB2" w:rsidP="000E4CB2" w:rsidRDefault="000E4CB2" w14:paraId="310FBE07" w14:textId="77777777">
      <w:pPr>
        <w:spacing w:line="276" w:lineRule="auto"/>
        <w:rPr>
          <w:bCs/>
        </w:rPr>
      </w:pPr>
      <w:proofErr w:type="spellStart"/>
      <w:r>
        <w:t>It</w:t>
      </w:r>
      <w:proofErr w:type="spellEnd"/>
      <w:r>
        <w:t xml:space="preserve"> </w:t>
      </w:r>
      <w:proofErr w:type="spellStart"/>
      <w:r>
        <w:t>was</w:t>
      </w:r>
      <w:proofErr w:type="spellEnd"/>
      <w:r>
        <w:t xml:space="preserve"> </w:t>
      </w:r>
      <w:proofErr w:type="spellStart"/>
      <w:r>
        <w:t>important</w:t>
      </w:r>
      <w:proofErr w:type="spellEnd"/>
      <w:r>
        <w:t xml:space="preserve"> </w:t>
      </w:r>
      <w:proofErr w:type="spellStart"/>
      <w:r>
        <w:t>that</w:t>
      </w:r>
      <w:proofErr w:type="spellEnd"/>
      <w:r>
        <w:t xml:space="preserve"> </w:t>
      </w:r>
      <w:proofErr w:type="spellStart"/>
      <w:r>
        <w:t>changes</w:t>
      </w:r>
      <w:proofErr w:type="spellEnd"/>
      <w:r>
        <w:t xml:space="preserve"> </w:t>
      </w:r>
      <w:proofErr w:type="spellStart"/>
      <w:r>
        <w:t>to</w:t>
      </w:r>
      <w:proofErr w:type="spellEnd"/>
      <w:r>
        <w:t xml:space="preserve"> </w:t>
      </w:r>
      <w:proofErr w:type="spellStart"/>
      <w:r>
        <w:t>productive</w:t>
      </w:r>
      <w:proofErr w:type="spellEnd"/>
      <w:r>
        <w:t xml:space="preserve"> </w:t>
      </w:r>
      <w:proofErr w:type="spellStart"/>
      <w:r>
        <w:t>processes</w:t>
      </w:r>
      <w:proofErr w:type="spellEnd"/>
      <w:r>
        <w:t xml:space="preserve"> </w:t>
      </w:r>
      <w:proofErr w:type="spellStart"/>
      <w:r>
        <w:t>and</w:t>
      </w:r>
      <w:proofErr w:type="spellEnd"/>
      <w:r>
        <w:t xml:space="preserve"> </w:t>
      </w:r>
      <w:proofErr w:type="spellStart"/>
      <w:r>
        <w:t>to</w:t>
      </w:r>
      <w:proofErr w:type="spellEnd"/>
      <w:r>
        <w:t xml:space="preserve"> </w:t>
      </w:r>
      <w:proofErr w:type="spellStart"/>
      <w:r>
        <w:t>the</w:t>
      </w:r>
      <w:proofErr w:type="spellEnd"/>
      <w:r>
        <w:t xml:space="preserve"> </w:t>
      </w:r>
      <w:proofErr w:type="spellStart"/>
      <w:r>
        <w:t>economy</w:t>
      </w:r>
      <w:proofErr w:type="spellEnd"/>
      <w:r>
        <w:t xml:space="preserve"> </w:t>
      </w:r>
      <w:proofErr w:type="spellStart"/>
      <w:r>
        <w:t>in</w:t>
      </w:r>
      <w:proofErr w:type="spellEnd"/>
      <w:r>
        <w:t xml:space="preserve"> </w:t>
      </w:r>
      <w:proofErr w:type="spellStart"/>
      <w:r>
        <w:t>general</w:t>
      </w:r>
      <w:proofErr w:type="spellEnd"/>
      <w:r>
        <w:t xml:space="preserve"> </w:t>
      </w:r>
      <w:proofErr w:type="spellStart"/>
      <w:r>
        <w:t>took</w:t>
      </w:r>
      <w:proofErr w:type="spellEnd"/>
      <w:r>
        <w:t xml:space="preserve"> </w:t>
      </w:r>
      <w:proofErr w:type="spellStart"/>
      <w:r>
        <w:t>place</w:t>
      </w:r>
      <w:proofErr w:type="spellEnd"/>
      <w:r>
        <w:t xml:space="preserve"> </w:t>
      </w:r>
      <w:proofErr w:type="spellStart"/>
      <w:r>
        <w:t>in</w:t>
      </w:r>
      <w:proofErr w:type="spellEnd"/>
      <w:r>
        <w:t xml:space="preserve"> </w:t>
      </w:r>
      <w:proofErr w:type="spellStart"/>
      <w:r>
        <w:t>the</w:t>
      </w:r>
      <w:proofErr w:type="spellEnd"/>
      <w:r>
        <w:t xml:space="preserve"> </w:t>
      </w:r>
      <w:proofErr w:type="spellStart"/>
      <w:r>
        <w:t>context</w:t>
      </w:r>
      <w:proofErr w:type="spellEnd"/>
      <w:r>
        <w:t xml:space="preserve"> </w:t>
      </w:r>
      <w:proofErr w:type="spellStart"/>
      <w:r>
        <w:t>of</w:t>
      </w:r>
      <w:proofErr w:type="spellEnd"/>
      <w:r>
        <w:t xml:space="preserve"> </w:t>
      </w:r>
      <w:proofErr w:type="spellStart"/>
      <w:r>
        <w:t>constructive</w:t>
      </w:r>
      <w:proofErr w:type="spellEnd"/>
      <w:r>
        <w:t xml:space="preserve"> </w:t>
      </w:r>
      <w:proofErr w:type="spellStart"/>
      <w:r>
        <w:t>social</w:t>
      </w:r>
      <w:proofErr w:type="spellEnd"/>
      <w:r>
        <w:t xml:space="preserve"> </w:t>
      </w:r>
      <w:proofErr w:type="spellStart"/>
      <w:r>
        <w:t>dialogue</w:t>
      </w:r>
      <w:proofErr w:type="spellEnd"/>
      <w:r>
        <w:t xml:space="preserve"> </w:t>
      </w:r>
      <w:proofErr w:type="spellStart"/>
      <w:r>
        <w:t>and</w:t>
      </w:r>
      <w:proofErr w:type="spellEnd"/>
      <w:r>
        <w:t xml:space="preserve"> </w:t>
      </w:r>
      <w:proofErr w:type="spellStart"/>
      <w:r>
        <w:t>with</w:t>
      </w:r>
      <w:proofErr w:type="spellEnd"/>
      <w:r>
        <w:t xml:space="preserve"> </w:t>
      </w:r>
      <w:proofErr w:type="spellStart"/>
      <w:r>
        <w:t>due</w:t>
      </w:r>
      <w:proofErr w:type="spellEnd"/>
      <w:r>
        <w:t xml:space="preserve"> </w:t>
      </w:r>
      <w:proofErr w:type="spellStart"/>
      <w:r>
        <w:t>respect</w:t>
      </w:r>
      <w:proofErr w:type="spellEnd"/>
      <w:r>
        <w:t xml:space="preserve"> </w:t>
      </w:r>
      <w:proofErr w:type="spellStart"/>
      <w:r>
        <w:t>for</w:t>
      </w:r>
      <w:proofErr w:type="spellEnd"/>
      <w:r>
        <w:t xml:space="preserve"> </w:t>
      </w:r>
      <w:proofErr w:type="spellStart"/>
      <w:r>
        <w:t>workers</w:t>
      </w:r>
      <w:proofErr w:type="spellEnd"/>
      <w:r>
        <w:t xml:space="preserve">' </w:t>
      </w:r>
      <w:proofErr w:type="spellStart"/>
      <w:r>
        <w:t>rights</w:t>
      </w:r>
      <w:proofErr w:type="spellEnd"/>
      <w:r>
        <w:t xml:space="preserve"> </w:t>
      </w:r>
      <w:proofErr w:type="spellStart"/>
      <w:r>
        <w:t>and</w:t>
      </w:r>
      <w:proofErr w:type="spellEnd"/>
      <w:r>
        <w:t xml:space="preserve"> </w:t>
      </w:r>
      <w:proofErr w:type="spellStart"/>
      <w:r>
        <w:t>quality</w:t>
      </w:r>
      <w:proofErr w:type="spellEnd"/>
      <w:r>
        <w:t xml:space="preserve"> </w:t>
      </w:r>
      <w:proofErr w:type="spellStart"/>
      <w:r>
        <w:t>of</w:t>
      </w:r>
      <w:proofErr w:type="spellEnd"/>
      <w:r>
        <w:t xml:space="preserve"> </w:t>
      </w:r>
      <w:proofErr w:type="spellStart"/>
      <w:r>
        <w:t>life</w:t>
      </w:r>
      <w:proofErr w:type="spellEnd"/>
      <w:r>
        <w:t>.</w:t>
      </w:r>
    </w:p>
    <w:p w:rsidRPr="00BB2EAF" w:rsidR="000E4CB2" w:rsidP="000E4CB2" w:rsidRDefault="000E4CB2" w14:paraId="43F9CE56" w14:textId="77777777">
      <w:pPr>
        <w:spacing w:line="276" w:lineRule="auto"/>
      </w:pPr>
    </w:p>
    <w:p w:rsidRPr="00BB2EAF" w:rsidR="000E4CB2" w:rsidP="000E4CB2" w:rsidRDefault="000E4CB2" w14:paraId="616D9122" w14:textId="77777777">
      <w:pPr>
        <w:spacing w:line="276" w:lineRule="auto"/>
        <w:rPr>
          <w:bCs/>
        </w:rPr>
      </w:pPr>
      <w:proofErr w:type="spellStart"/>
      <w:r>
        <w:t>The</w:t>
      </w:r>
      <w:proofErr w:type="spellEnd"/>
      <w:r>
        <w:t xml:space="preserve"> EESC </w:t>
      </w:r>
      <w:proofErr w:type="spellStart"/>
      <w:r>
        <w:t>noted</w:t>
      </w:r>
      <w:proofErr w:type="spellEnd"/>
      <w:r>
        <w:t xml:space="preserve"> </w:t>
      </w:r>
      <w:proofErr w:type="spellStart"/>
      <w:r>
        <w:t>the</w:t>
      </w:r>
      <w:proofErr w:type="spellEnd"/>
      <w:r>
        <w:t xml:space="preserve"> </w:t>
      </w:r>
      <w:proofErr w:type="spellStart"/>
      <w:r>
        <w:t>need</w:t>
      </w:r>
      <w:proofErr w:type="spellEnd"/>
      <w:r>
        <w:t xml:space="preserve"> </w:t>
      </w:r>
      <w:proofErr w:type="spellStart"/>
      <w:r>
        <w:t>to</w:t>
      </w:r>
      <w:proofErr w:type="spellEnd"/>
      <w:r>
        <w:t xml:space="preserve"> </w:t>
      </w:r>
      <w:proofErr w:type="spellStart"/>
      <w:r>
        <w:t>recognise</w:t>
      </w:r>
      <w:proofErr w:type="spellEnd"/>
      <w:r>
        <w:t xml:space="preserve"> </w:t>
      </w:r>
      <w:proofErr w:type="spellStart"/>
      <w:r>
        <w:t>and</w:t>
      </w:r>
      <w:proofErr w:type="spellEnd"/>
      <w:r>
        <w:t xml:space="preserve"> </w:t>
      </w:r>
      <w:proofErr w:type="spellStart"/>
      <w:r>
        <w:t>support</w:t>
      </w:r>
      <w:proofErr w:type="spellEnd"/>
      <w:r>
        <w:t xml:space="preserve"> </w:t>
      </w:r>
      <w:proofErr w:type="spellStart"/>
      <w:r>
        <w:t>the</w:t>
      </w:r>
      <w:proofErr w:type="spellEnd"/>
      <w:r>
        <w:t xml:space="preserve"> </w:t>
      </w:r>
      <w:proofErr w:type="spellStart"/>
      <w:r>
        <w:t>role</w:t>
      </w:r>
      <w:proofErr w:type="spellEnd"/>
      <w:r>
        <w:t xml:space="preserve"> </w:t>
      </w:r>
      <w:proofErr w:type="spellStart"/>
      <w:r>
        <w:t>that</w:t>
      </w:r>
      <w:proofErr w:type="spellEnd"/>
      <w:r>
        <w:t xml:space="preserve"> </w:t>
      </w:r>
      <w:proofErr w:type="spellStart"/>
      <w:r>
        <w:t>SMEs</w:t>
      </w:r>
      <w:proofErr w:type="spellEnd"/>
      <w:r>
        <w:t xml:space="preserve">, </w:t>
      </w:r>
      <w:proofErr w:type="spellStart"/>
      <w:r>
        <w:t>family</w:t>
      </w:r>
      <w:proofErr w:type="spellEnd"/>
      <w:r>
        <w:t xml:space="preserve"> </w:t>
      </w:r>
      <w:proofErr w:type="spellStart"/>
      <w:r>
        <w:t>businesses</w:t>
      </w:r>
      <w:proofErr w:type="spellEnd"/>
      <w:r>
        <w:t xml:space="preserve">, </w:t>
      </w:r>
      <w:proofErr w:type="spellStart"/>
      <w:r>
        <w:t>social</w:t>
      </w:r>
      <w:proofErr w:type="spellEnd"/>
      <w:r>
        <w:t xml:space="preserve"> </w:t>
      </w:r>
      <w:proofErr w:type="spellStart"/>
      <w:r>
        <w:t>economy</w:t>
      </w:r>
      <w:proofErr w:type="spellEnd"/>
      <w:r>
        <w:t xml:space="preserve"> </w:t>
      </w:r>
      <w:proofErr w:type="spellStart"/>
      <w:r>
        <w:t>enterprises</w:t>
      </w:r>
      <w:proofErr w:type="spellEnd"/>
      <w:r>
        <w:t xml:space="preserve">, </w:t>
      </w:r>
      <w:proofErr w:type="spellStart"/>
      <w:r>
        <w:t>craft</w:t>
      </w:r>
      <w:proofErr w:type="spellEnd"/>
      <w:r>
        <w:t xml:space="preserve"> </w:t>
      </w:r>
      <w:proofErr w:type="spellStart"/>
      <w:r>
        <w:t>businesses</w:t>
      </w:r>
      <w:proofErr w:type="spellEnd"/>
      <w:r>
        <w:t xml:space="preserve">, </w:t>
      </w:r>
      <w:proofErr w:type="spellStart"/>
      <w:r>
        <w:t>small</w:t>
      </w:r>
      <w:proofErr w:type="spellEnd"/>
      <w:r>
        <w:t xml:space="preserve"> </w:t>
      </w:r>
      <w:proofErr w:type="spellStart"/>
      <w:r>
        <w:t>traders</w:t>
      </w:r>
      <w:proofErr w:type="spellEnd"/>
      <w:r>
        <w:t xml:space="preserve"> </w:t>
      </w:r>
      <w:proofErr w:type="spellStart"/>
      <w:r>
        <w:t>and</w:t>
      </w:r>
      <w:proofErr w:type="spellEnd"/>
      <w:r>
        <w:t xml:space="preserve"> </w:t>
      </w:r>
      <w:proofErr w:type="spellStart"/>
      <w:r>
        <w:t>farmers</w:t>
      </w:r>
      <w:proofErr w:type="spellEnd"/>
      <w:r>
        <w:t xml:space="preserve"> </w:t>
      </w:r>
      <w:proofErr w:type="spellStart"/>
      <w:r>
        <w:t>played</w:t>
      </w:r>
      <w:proofErr w:type="spellEnd"/>
      <w:r>
        <w:t xml:space="preserve"> </w:t>
      </w:r>
      <w:proofErr w:type="spellStart"/>
      <w:r>
        <w:t>in</w:t>
      </w:r>
      <w:proofErr w:type="spellEnd"/>
      <w:r>
        <w:t xml:space="preserve"> </w:t>
      </w:r>
      <w:proofErr w:type="spellStart"/>
      <w:r>
        <w:t>promoting</w:t>
      </w:r>
      <w:proofErr w:type="spellEnd"/>
      <w:r>
        <w:t xml:space="preserve"> </w:t>
      </w:r>
      <w:proofErr w:type="spellStart"/>
      <w:r>
        <w:t>and</w:t>
      </w:r>
      <w:proofErr w:type="spellEnd"/>
      <w:r>
        <w:t xml:space="preserve"> </w:t>
      </w:r>
      <w:proofErr w:type="spellStart"/>
      <w:r>
        <w:t>spreading</w:t>
      </w:r>
      <w:proofErr w:type="spellEnd"/>
      <w:r>
        <w:t xml:space="preserve"> </w:t>
      </w:r>
      <w:proofErr w:type="spellStart"/>
      <w:r>
        <w:t>entrepreneurial</w:t>
      </w:r>
      <w:proofErr w:type="spellEnd"/>
      <w:r>
        <w:t xml:space="preserve"> </w:t>
      </w:r>
      <w:proofErr w:type="spellStart"/>
      <w:r>
        <w:t>spirit</w:t>
      </w:r>
      <w:proofErr w:type="spellEnd"/>
      <w:r>
        <w:t xml:space="preserve"> </w:t>
      </w:r>
      <w:proofErr w:type="spellStart"/>
      <w:r>
        <w:t>focused</w:t>
      </w:r>
      <w:proofErr w:type="spellEnd"/>
      <w:r>
        <w:t xml:space="preserve"> </w:t>
      </w:r>
      <w:proofErr w:type="spellStart"/>
      <w:r>
        <w:t>on</w:t>
      </w:r>
      <w:proofErr w:type="spellEnd"/>
      <w:r>
        <w:t xml:space="preserve"> </w:t>
      </w:r>
      <w:proofErr w:type="spellStart"/>
      <w:r>
        <w:t>the</w:t>
      </w:r>
      <w:proofErr w:type="spellEnd"/>
      <w:r>
        <w:t xml:space="preserve"> </w:t>
      </w:r>
      <w:proofErr w:type="spellStart"/>
      <w:r>
        <w:t>role</w:t>
      </w:r>
      <w:proofErr w:type="spellEnd"/>
      <w:r>
        <w:t xml:space="preserve"> </w:t>
      </w:r>
      <w:proofErr w:type="spellStart"/>
      <w:r>
        <w:t>of</w:t>
      </w:r>
      <w:proofErr w:type="spellEnd"/>
      <w:r>
        <w:t xml:space="preserve"> </w:t>
      </w:r>
      <w:proofErr w:type="spellStart"/>
      <w:r>
        <w:t>people</w:t>
      </w:r>
      <w:proofErr w:type="spellEnd"/>
      <w:r>
        <w:t xml:space="preserve"> </w:t>
      </w:r>
      <w:proofErr w:type="spellStart"/>
      <w:r>
        <w:t>and</w:t>
      </w:r>
      <w:proofErr w:type="spellEnd"/>
      <w:r>
        <w:t xml:space="preserve"> </w:t>
      </w:r>
      <w:proofErr w:type="spellStart"/>
      <w:r>
        <w:t>local</w:t>
      </w:r>
      <w:proofErr w:type="spellEnd"/>
      <w:r>
        <w:t xml:space="preserve"> </w:t>
      </w:r>
      <w:proofErr w:type="spellStart"/>
      <w:r>
        <w:t>communities</w:t>
      </w:r>
      <w:proofErr w:type="spellEnd"/>
      <w:r>
        <w:t xml:space="preserve">, </w:t>
      </w:r>
      <w:proofErr w:type="spellStart"/>
      <w:r>
        <w:t>thereby</w:t>
      </w:r>
      <w:proofErr w:type="spellEnd"/>
      <w:r>
        <w:t xml:space="preserve"> </w:t>
      </w:r>
      <w:proofErr w:type="spellStart"/>
      <w:r>
        <w:t>helping</w:t>
      </w:r>
      <w:proofErr w:type="spellEnd"/>
      <w:r>
        <w:t xml:space="preserve"> </w:t>
      </w:r>
      <w:proofErr w:type="spellStart"/>
      <w:r>
        <w:t>to</w:t>
      </w:r>
      <w:proofErr w:type="spellEnd"/>
      <w:r>
        <w:t xml:space="preserve"> </w:t>
      </w:r>
      <w:proofErr w:type="spellStart"/>
      <w:r>
        <w:t>build</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model</w:t>
      </w:r>
      <w:proofErr w:type="spellEnd"/>
      <w:r>
        <w:t xml:space="preserve"> </w:t>
      </w:r>
      <w:proofErr w:type="spellStart"/>
      <w:r>
        <w:t>of</w:t>
      </w:r>
      <w:proofErr w:type="spellEnd"/>
      <w:r>
        <w:t xml:space="preserve"> </w:t>
      </w:r>
      <w:proofErr w:type="spellStart"/>
      <w:r>
        <w:t>an</w:t>
      </w:r>
      <w:proofErr w:type="spellEnd"/>
      <w:r>
        <w:t xml:space="preserve"> </w:t>
      </w:r>
      <w:proofErr w:type="spellStart"/>
      <w:r>
        <w:t>inclusive</w:t>
      </w:r>
      <w:proofErr w:type="spellEnd"/>
      <w:r>
        <w:t xml:space="preserve"> </w:t>
      </w:r>
      <w:proofErr w:type="spellStart"/>
      <w:r>
        <w:t>single</w:t>
      </w:r>
      <w:proofErr w:type="spellEnd"/>
      <w:r>
        <w:t xml:space="preserve"> </w:t>
      </w:r>
      <w:proofErr w:type="spellStart"/>
      <w:r>
        <w:t>market</w:t>
      </w:r>
      <w:proofErr w:type="spellEnd"/>
      <w:r>
        <w:t>.</w:t>
      </w:r>
    </w:p>
    <w:p w:rsidRPr="00BB2EAF" w:rsidR="000E4CB2" w:rsidP="000E4CB2" w:rsidRDefault="000E4CB2" w14:paraId="4365A1AA" w14:textId="77777777">
      <w:pPr>
        <w:spacing w:line="276" w:lineRule="auto"/>
        <w:rPr>
          <w:b/>
        </w:rPr>
      </w:pPr>
    </w:p>
    <w:p w:rsidRPr="00BB2EAF" w:rsidR="000E4CB2" w:rsidP="000E4CB2" w:rsidRDefault="000E4CB2" w14:paraId="2CF7C835" w14:textId="77777777">
      <w:pPr>
        <w:spacing w:line="276" w:lineRule="auto"/>
      </w:pPr>
      <w:proofErr w:type="spellStart"/>
      <w:r>
        <w:rPr>
          <w:b/>
        </w:rPr>
        <w:t>In</w:t>
      </w:r>
      <w:proofErr w:type="spellEnd"/>
      <w:r>
        <w:rPr>
          <w:b/>
        </w:rPr>
        <w:t xml:space="preserve"> </w:t>
      </w:r>
      <w:hyperlink w:history="1" r:id="rId68">
        <w:r>
          <w:rPr>
            <w:rStyle w:val="Hyperlink"/>
          </w:rPr>
          <w:t>INT/858</w:t>
        </w:r>
      </w:hyperlink>
      <w:r>
        <w:rPr>
          <w:b/>
        </w:rPr>
        <w:t xml:space="preserve"> </w:t>
      </w:r>
      <w:proofErr w:type="spellStart"/>
      <w:r>
        <w:rPr>
          <w:b/>
        </w:rPr>
        <w:t>on</w:t>
      </w:r>
      <w:proofErr w:type="spellEnd"/>
      <w:r>
        <w:rPr>
          <w:b/>
        </w:rPr>
        <w:t xml:space="preserve"> </w:t>
      </w:r>
      <w:proofErr w:type="spellStart"/>
      <w:r>
        <w:rPr>
          <w:b/>
          <w:i/>
        </w:rPr>
        <w:t>Horizon</w:t>
      </w:r>
      <w:proofErr w:type="spellEnd"/>
      <w:r>
        <w:rPr>
          <w:b/>
          <w:i/>
        </w:rPr>
        <w:t xml:space="preserve"> </w:t>
      </w:r>
      <w:proofErr w:type="spellStart"/>
      <w:r>
        <w:rPr>
          <w:b/>
          <w:i/>
        </w:rPr>
        <w:t>Europe</w:t>
      </w:r>
      <w:proofErr w:type="spellEnd"/>
      <w:r>
        <w:rPr>
          <w:b/>
        </w:rPr>
        <w:t xml:space="preserve"> (2018), </w:t>
      </w: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fact</w:t>
      </w:r>
      <w:proofErr w:type="spellEnd"/>
      <w:r>
        <w:t xml:space="preserve"> </w:t>
      </w:r>
      <w:proofErr w:type="spellStart"/>
      <w:r>
        <w:t>that</w:t>
      </w:r>
      <w:proofErr w:type="spellEnd"/>
      <w:r>
        <w:t xml:space="preserve"> </w:t>
      </w:r>
      <w:proofErr w:type="spellStart"/>
      <w:r>
        <w:t>many</w:t>
      </w:r>
      <w:proofErr w:type="spellEnd"/>
      <w:r>
        <w:t xml:space="preserve"> </w:t>
      </w:r>
      <w:proofErr w:type="spellStart"/>
      <w:r>
        <w:t>of</w:t>
      </w:r>
      <w:proofErr w:type="spellEnd"/>
      <w:r>
        <w:t xml:space="preserve"> </w:t>
      </w:r>
      <w:proofErr w:type="spellStart"/>
      <w:r>
        <w:t>the</w:t>
      </w:r>
      <w:proofErr w:type="spellEnd"/>
      <w:r>
        <w:t xml:space="preserve"> </w:t>
      </w:r>
      <w:proofErr w:type="spellStart"/>
      <w:r>
        <w:t>recommendations</w:t>
      </w:r>
      <w:proofErr w:type="spellEnd"/>
      <w:r>
        <w:t xml:space="preserve"> </w:t>
      </w:r>
      <w:proofErr w:type="spellStart"/>
      <w:r>
        <w:t>made</w:t>
      </w:r>
      <w:proofErr w:type="spellEnd"/>
      <w:r>
        <w:t xml:space="preserve"> </w:t>
      </w:r>
      <w:proofErr w:type="spellStart"/>
      <w:r>
        <w:t>by</w:t>
      </w:r>
      <w:proofErr w:type="spellEnd"/>
      <w:r>
        <w:t xml:space="preserve"> </w:t>
      </w:r>
      <w:proofErr w:type="spellStart"/>
      <w:r>
        <w:t>the</w:t>
      </w:r>
      <w:proofErr w:type="spellEnd"/>
      <w:r>
        <w:t xml:space="preserve"> </w:t>
      </w:r>
      <w:proofErr w:type="spellStart"/>
      <w:r>
        <w:t>Committee</w:t>
      </w:r>
      <w:proofErr w:type="spellEnd"/>
      <w:r>
        <w:t xml:space="preserve"> </w:t>
      </w:r>
      <w:proofErr w:type="spellStart"/>
      <w:r>
        <w:t>for</w:t>
      </w:r>
      <w:proofErr w:type="spellEnd"/>
      <w:r>
        <w:t xml:space="preserve"> </w:t>
      </w:r>
      <w:proofErr w:type="spellStart"/>
      <w:r>
        <w:t>the</w:t>
      </w:r>
      <w:proofErr w:type="spellEnd"/>
      <w:r>
        <w:t xml:space="preserve"> </w:t>
      </w:r>
      <w:proofErr w:type="spellStart"/>
      <w:r>
        <w:t>Horizon</w:t>
      </w:r>
      <w:proofErr w:type="spellEnd"/>
      <w:r>
        <w:t xml:space="preserve"> 2020 </w:t>
      </w:r>
      <w:proofErr w:type="spellStart"/>
      <w:r>
        <w:t>mid-term</w:t>
      </w:r>
      <w:proofErr w:type="spellEnd"/>
      <w:r>
        <w:t xml:space="preserve"> </w:t>
      </w:r>
      <w:proofErr w:type="spellStart"/>
      <w:r>
        <w:t>evaluation</w:t>
      </w:r>
      <w:proofErr w:type="spellEnd"/>
      <w:r>
        <w:t xml:space="preserve"> </w:t>
      </w:r>
      <w:proofErr w:type="spellStart"/>
      <w:r>
        <w:t>had</w:t>
      </w:r>
      <w:proofErr w:type="spellEnd"/>
      <w:r>
        <w:t xml:space="preserve"> </w:t>
      </w:r>
      <w:proofErr w:type="spellStart"/>
      <w:r>
        <w:t>been</w:t>
      </w:r>
      <w:proofErr w:type="spellEnd"/>
      <w:r>
        <w:t xml:space="preserve"> </w:t>
      </w:r>
      <w:proofErr w:type="spellStart"/>
      <w:r>
        <w:t>taken</w:t>
      </w:r>
      <w:proofErr w:type="spellEnd"/>
      <w:r>
        <w:t xml:space="preserve"> </w:t>
      </w:r>
      <w:proofErr w:type="spellStart"/>
      <w:r>
        <w:t>up</w:t>
      </w:r>
      <w:proofErr w:type="spellEnd"/>
      <w:r>
        <w:t xml:space="preserve"> </w:t>
      </w:r>
      <w:proofErr w:type="spellStart"/>
      <w:r>
        <w:t>in</w:t>
      </w:r>
      <w:proofErr w:type="spellEnd"/>
      <w:r>
        <w:t xml:space="preserve"> </w:t>
      </w:r>
      <w:proofErr w:type="spellStart"/>
      <w:r>
        <w:t>areas</w:t>
      </w:r>
      <w:proofErr w:type="spellEnd"/>
      <w:r>
        <w:t xml:space="preserve"> </w:t>
      </w:r>
      <w:proofErr w:type="spellStart"/>
      <w:r>
        <w:t>such</w:t>
      </w:r>
      <w:proofErr w:type="spellEnd"/>
      <w:r>
        <w:t xml:space="preserve"> </w:t>
      </w:r>
      <w:proofErr w:type="spellStart"/>
      <w:r>
        <w:t>as</w:t>
      </w:r>
      <w:proofErr w:type="spellEnd"/>
      <w:r>
        <w:t xml:space="preserve"> </w:t>
      </w:r>
      <w:proofErr w:type="spellStart"/>
      <w:r>
        <w:t>collaborative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mobility</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in</w:t>
      </w:r>
      <w:proofErr w:type="spellEnd"/>
      <w:r>
        <w:t xml:space="preserve"> </w:t>
      </w:r>
      <w:proofErr w:type="spellStart"/>
      <w:r>
        <w:t>steps</w:t>
      </w:r>
      <w:proofErr w:type="spellEnd"/>
      <w:r>
        <w:t xml:space="preserve"> </w:t>
      </w:r>
      <w:proofErr w:type="spellStart"/>
      <w:r>
        <w:t>to</w:t>
      </w:r>
      <w:proofErr w:type="spellEnd"/>
      <w:r>
        <w:t xml:space="preserve"> </w:t>
      </w:r>
      <w:proofErr w:type="spellStart"/>
      <w:r>
        <w:t>strengthen</w:t>
      </w:r>
      <w:proofErr w:type="spellEnd"/>
      <w:r>
        <w:t xml:space="preserve"> </w:t>
      </w:r>
      <w:proofErr w:type="spellStart"/>
      <w:r>
        <w:t>innovation</w:t>
      </w:r>
      <w:proofErr w:type="spellEnd"/>
      <w:r>
        <w:t xml:space="preserve">, </w:t>
      </w:r>
      <w:proofErr w:type="spellStart"/>
      <w:r>
        <w:t>overcome</w:t>
      </w:r>
      <w:proofErr w:type="spellEnd"/>
      <w:r>
        <w:t xml:space="preserve"> </w:t>
      </w:r>
      <w:proofErr w:type="spellStart"/>
      <w:r>
        <w:t>disparities</w:t>
      </w:r>
      <w:proofErr w:type="spellEnd"/>
      <w:r>
        <w:t xml:space="preserve"> </w:t>
      </w:r>
      <w:proofErr w:type="spellStart"/>
      <w:r>
        <w:t>among</w:t>
      </w:r>
      <w:proofErr w:type="spellEnd"/>
      <w:r>
        <w:t xml:space="preserve"> </w:t>
      </w:r>
      <w:proofErr w:type="spellStart"/>
      <w:r>
        <w:t>regions</w:t>
      </w:r>
      <w:proofErr w:type="spellEnd"/>
      <w:r>
        <w:t xml:space="preserve">, </w:t>
      </w:r>
      <w:proofErr w:type="spellStart"/>
      <w:r>
        <w:t>promote</w:t>
      </w:r>
      <w:proofErr w:type="spellEnd"/>
      <w:r>
        <w:t xml:space="preserve"> </w:t>
      </w:r>
      <w:proofErr w:type="spellStart"/>
      <w:r>
        <w:t>science</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activities</w:t>
      </w:r>
      <w:proofErr w:type="spellEnd"/>
      <w:r>
        <w:t xml:space="preserve"> </w:t>
      </w:r>
      <w:proofErr w:type="spellStart"/>
      <w:r>
        <w:t>among</w:t>
      </w:r>
      <w:proofErr w:type="spellEnd"/>
      <w:r>
        <w:t xml:space="preserve"> </w:t>
      </w:r>
      <w:proofErr w:type="spellStart"/>
      <w:r>
        <w:t>members</w:t>
      </w:r>
      <w:proofErr w:type="spellEnd"/>
      <w:r>
        <w:t xml:space="preserve"> </w:t>
      </w:r>
      <w:proofErr w:type="spellStart"/>
      <w:r>
        <w:t>of</w:t>
      </w:r>
      <w:proofErr w:type="spellEnd"/>
      <w:r>
        <w:t xml:space="preserve"> </w:t>
      </w:r>
      <w:proofErr w:type="spellStart"/>
      <w:r>
        <w:t>the</w:t>
      </w:r>
      <w:proofErr w:type="spellEnd"/>
      <w:r>
        <w:t xml:space="preserve"> </w:t>
      </w:r>
      <w:proofErr w:type="spellStart"/>
      <w:r>
        <w:t>public</w:t>
      </w:r>
      <w:proofErr w:type="spellEnd"/>
      <w:r>
        <w:t xml:space="preserve">, </w:t>
      </w:r>
      <w:proofErr w:type="spellStart"/>
      <w:r>
        <w:t>remedy</w:t>
      </w:r>
      <w:proofErr w:type="spellEnd"/>
      <w:r>
        <w:t xml:space="preserve"> </w:t>
      </w:r>
      <w:proofErr w:type="spellStart"/>
      <w:r>
        <w:t>low</w:t>
      </w:r>
      <w:proofErr w:type="spellEnd"/>
      <w:r>
        <w:t xml:space="preserve"> </w:t>
      </w:r>
      <w:proofErr w:type="spellStart"/>
      <w:r>
        <w:t>success</w:t>
      </w:r>
      <w:proofErr w:type="spellEnd"/>
      <w:r>
        <w:t xml:space="preserve"> </w:t>
      </w:r>
      <w:proofErr w:type="spellStart"/>
      <w:r>
        <w:t>rates</w:t>
      </w:r>
      <w:proofErr w:type="spellEnd"/>
      <w:r>
        <w:t xml:space="preserve"> </w:t>
      </w:r>
      <w:proofErr w:type="spellStart"/>
      <w:r>
        <w:t>and</w:t>
      </w:r>
      <w:proofErr w:type="spellEnd"/>
      <w:r>
        <w:t xml:space="preserve"> </w:t>
      </w:r>
      <w:proofErr w:type="spellStart"/>
      <w:r>
        <w:t>reduce</w:t>
      </w:r>
      <w:proofErr w:type="spellEnd"/>
      <w:r>
        <w:t xml:space="preserve"> </w:t>
      </w:r>
      <w:proofErr w:type="spellStart"/>
      <w:r>
        <w:t>the</w:t>
      </w:r>
      <w:proofErr w:type="spellEnd"/>
      <w:r>
        <w:t xml:space="preserve"> </w:t>
      </w:r>
      <w:proofErr w:type="spellStart"/>
      <w:r>
        <w:t>administrative</w:t>
      </w:r>
      <w:proofErr w:type="spellEnd"/>
      <w:r>
        <w:t xml:space="preserve"> </w:t>
      </w:r>
      <w:proofErr w:type="spellStart"/>
      <w:r>
        <w:t>burden</w:t>
      </w:r>
      <w:proofErr w:type="spellEnd"/>
      <w:r>
        <w:t>.</w:t>
      </w:r>
    </w:p>
    <w:p w:rsidRPr="00BB2EAF" w:rsidR="000E4CB2" w:rsidP="000E4CB2" w:rsidRDefault="000E4CB2" w14:paraId="38C85DBD" w14:textId="77777777">
      <w:pPr>
        <w:spacing w:line="276" w:lineRule="auto"/>
        <w:rPr>
          <w:bCs/>
        </w:rPr>
      </w:pPr>
    </w:p>
    <w:p w:rsidR="000B4AD2" w:rsidP="000E4CB2" w:rsidRDefault="000E4CB2" w14:paraId="4ED0C104" w14:textId="77777777">
      <w:pPr>
        <w:spacing w:line="276" w:lineRule="auto"/>
      </w:pPr>
      <w:proofErr w:type="spellStart"/>
      <w:r>
        <w:t>The</w:t>
      </w:r>
      <w:proofErr w:type="spellEnd"/>
      <w:r>
        <w:t xml:space="preserve"> </w:t>
      </w:r>
      <w:proofErr w:type="spellStart"/>
      <w:r>
        <w:t>Committee</w:t>
      </w:r>
      <w:proofErr w:type="spellEnd"/>
      <w:r>
        <w:t xml:space="preserve"> </w:t>
      </w:r>
      <w:proofErr w:type="spellStart"/>
      <w:r>
        <w:t>emphasised</w:t>
      </w:r>
      <w:proofErr w:type="spellEnd"/>
      <w:r>
        <w:t xml:space="preserve"> </w:t>
      </w:r>
      <w:proofErr w:type="spellStart"/>
      <w:r>
        <w:t>that</w:t>
      </w:r>
      <w:proofErr w:type="spellEnd"/>
      <w:r>
        <w:t xml:space="preserve"> </w:t>
      </w:r>
      <w:proofErr w:type="spellStart"/>
      <w:r>
        <w:t>science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needed</w:t>
      </w:r>
      <w:proofErr w:type="spellEnd"/>
      <w:r>
        <w:t xml:space="preserve"> </w:t>
      </w:r>
      <w:proofErr w:type="spellStart"/>
      <w:r>
        <w:t>to</w:t>
      </w:r>
      <w:proofErr w:type="spellEnd"/>
      <w:r>
        <w:t xml:space="preserve"> </w:t>
      </w:r>
      <w:proofErr w:type="spellStart"/>
      <w:r>
        <w:t>be</w:t>
      </w:r>
      <w:proofErr w:type="spellEnd"/>
      <w:r>
        <w:t xml:space="preserve"> </w:t>
      </w:r>
      <w:proofErr w:type="spellStart"/>
      <w:r>
        <w:t>key</w:t>
      </w:r>
      <w:proofErr w:type="spellEnd"/>
      <w:r>
        <w:t xml:space="preserve"> </w:t>
      </w:r>
      <w:proofErr w:type="spellStart"/>
      <w:r>
        <w:t>elements</w:t>
      </w:r>
      <w:proofErr w:type="spellEnd"/>
      <w:r>
        <w:t xml:space="preserve"> </w:t>
      </w:r>
      <w:proofErr w:type="spellStart"/>
      <w:r>
        <w:t>of</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community-building</w:t>
      </w:r>
      <w:proofErr w:type="spellEnd"/>
      <w:r>
        <w:t xml:space="preserve"> </w:t>
      </w:r>
      <w:proofErr w:type="spellStart"/>
      <w:r>
        <w:t>process</w:t>
      </w:r>
      <w:proofErr w:type="spellEnd"/>
      <w:r>
        <w:t xml:space="preserve"> </w:t>
      </w:r>
      <w:proofErr w:type="spellStart"/>
      <w:r>
        <w:t>and</w:t>
      </w:r>
      <w:proofErr w:type="spellEnd"/>
      <w:r>
        <w:t xml:space="preserve"> </w:t>
      </w:r>
      <w:proofErr w:type="spellStart"/>
      <w:r>
        <w:t>therefore</w:t>
      </w:r>
      <w:proofErr w:type="spellEnd"/>
      <w:r>
        <w:t xml:space="preserve"> </w:t>
      </w:r>
      <w:proofErr w:type="spellStart"/>
      <w:r>
        <w:t>supported</w:t>
      </w:r>
      <w:proofErr w:type="spellEnd"/>
      <w:r>
        <w:t xml:space="preserve"> </w:t>
      </w:r>
      <w:proofErr w:type="spellStart"/>
      <w:r>
        <w:t>the</w:t>
      </w:r>
      <w:proofErr w:type="spellEnd"/>
      <w:r>
        <w:t xml:space="preserve"> </w:t>
      </w:r>
      <w:proofErr w:type="spellStart"/>
      <w:r>
        <w:t>Horizon</w:t>
      </w:r>
      <w:proofErr w:type="spellEnd"/>
      <w:r>
        <w:t xml:space="preserve"> </w:t>
      </w:r>
      <w:proofErr w:type="spellStart"/>
      <w:r>
        <w:t>Europe</w:t>
      </w:r>
      <w:proofErr w:type="spellEnd"/>
      <w:r>
        <w:t xml:space="preserve"> </w:t>
      </w:r>
      <w:proofErr w:type="spellStart"/>
      <w:r>
        <w:t>approach</w:t>
      </w:r>
      <w:proofErr w:type="spellEnd"/>
      <w:r>
        <w:t xml:space="preserve"> </w:t>
      </w:r>
      <w:proofErr w:type="spellStart"/>
      <w:r>
        <w:t>of</w:t>
      </w:r>
      <w:proofErr w:type="spellEnd"/>
      <w:r>
        <w:t xml:space="preserve"> </w:t>
      </w:r>
      <w:proofErr w:type="spellStart"/>
      <w:r>
        <w:t>bringing</w:t>
      </w:r>
      <w:proofErr w:type="spellEnd"/>
      <w:r>
        <w:t xml:space="preserve"> </w:t>
      </w:r>
      <w:proofErr w:type="spellStart"/>
      <w:r>
        <w:t>the</w:t>
      </w:r>
      <w:proofErr w:type="spellEnd"/>
      <w:r>
        <w:t xml:space="preserve"> </w:t>
      </w:r>
      <w:proofErr w:type="spellStart"/>
      <w:r>
        <w:t>public</w:t>
      </w:r>
      <w:proofErr w:type="spellEnd"/>
      <w:r>
        <w:t xml:space="preserve"> </w:t>
      </w:r>
      <w:proofErr w:type="spellStart"/>
      <w:r>
        <w:t>closer</w:t>
      </w:r>
      <w:proofErr w:type="spellEnd"/>
      <w:r>
        <w:t xml:space="preserve"> </w:t>
      </w:r>
      <w:proofErr w:type="spellStart"/>
      <w:r>
        <w:t>to</w:t>
      </w:r>
      <w:proofErr w:type="spellEnd"/>
      <w:r>
        <w:t xml:space="preserve"> </w:t>
      </w:r>
      <w:proofErr w:type="spellStart"/>
      <w:r>
        <w:t>these</w:t>
      </w:r>
      <w:proofErr w:type="spellEnd"/>
      <w:r>
        <w:t xml:space="preserve"> </w:t>
      </w:r>
      <w:proofErr w:type="spellStart"/>
      <w:r>
        <w:t>activities</w:t>
      </w:r>
      <w:proofErr w:type="spellEnd"/>
      <w:r>
        <w:t xml:space="preserve"> </w:t>
      </w:r>
      <w:proofErr w:type="spellStart"/>
      <w:r>
        <w:t>and</w:t>
      </w:r>
      <w:proofErr w:type="spellEnd"/>
      <w:r>
        <w:t xml:space="preserve"> </w:t>
      </w:r>
      <w:proofErr w:type="spellStart"/>
      <w:r>
        <w:t>achievements</w:t>
      </w:r>
      <w:proofErr w:type="spellEnd"/>
      <w:r>
        <w:t>.</w:t>
      </w:r>
    </w:p>
    <w:p w:rsidRPr="00BB2EAF" w:rsidR="000E4CB2" w:rsidP="000E4CB2" w:rsidRDefault="000E4CB2" w14:paraId="7AB3BFE0" w14:textId="7B42DACC">
      <w:pPr>
        <w:spacing w:line="276" w:lineRule="auto"/>
        <w:rPr>
          <w:bCs/>
        </w:rPr>
      </w:pPr>
    </w:p>
    <w:p w:rsidRPr="00BB2EAF" w:rsidR="000E4CB2" w:rsidP="000E4CB2" w:rsidRDefault="000E4CB2" w14:paraId="5CD4F147" w14:textId="77777777">
      <w:pPr>
        <w:spacing w:line="276" w:lineRule="auto"/>
        <w:rPr>
          <w:bCs/>
        </w:rPr>
      </w:pPr>
      <w:proofErr w:type="spellStart"/>
      <w:r>
        <w:t>Further</w:t>
      </w:r>
      <w:proofErr w:type="spellEnd"/>
      <w:r>
        <w:t xml:space="preserve">, </w:t>
      </w:r>
      <w:proofErr w:type="spellStart"/>
      <w:r>
        <w:t>the</w:t>
      </w:r>
      <w:proofErr w:type="spellEnd"/>
      <w:r>
        <w:t xml:space="preserve"> EESC </w:t>
      </w:r>
      <w:proofErr w:type="spellStart"/>
      <w:r>
        <w:t>supported</w:t>
      </w:r>
      <w:proofErr w:type="spellEnd"/>
      <w:r>
        <w:t xml:space="preserve"> </w:t>
      </w:r>
      <w:proofErr w:type="spellStart"/>
      <w:r>
        <w:t>the</w:t>
      </w:r>
      <w:proofErr w:type="spellEnd"/>
      <w:r>
        <w:t xml:space="preserve"> </w:t>
      </w:r>
      <w:proofErr w:type="spellStart"/>
      <w:r>
        <w:t>design</w:t>
      </w:r>
      <w:proofErr w:type="spellEnd"/>
      <w:r>
        <w:t xml:space="preserve"> </w:t>
      </w:r>
      <w:proofErr w:type="spellStart"/>
      <w:r>
        <w:t>of</w:t>
      </w:r>
      <w:proofErr w:type="spellEnd"/>
      <w:r>
        <w:t xml:space="preserve"> R&amp;I </w:t>
      </w:r>
      <w:proofErr w:type="spellStart"/>
      <w:r>
        <w:t>missions</w:t>
      </w:r>
      <w:proofErr w:type="spellEnd"/>
      <w:r>
        <w:t xml:space="preserve"> </w:t>
      </w:r>
      <w:proofErr w:type="spellStart"/>
      <w:r>
        <w:t>as</w:t>
      </w:r>
      <w:proofErr w:type="spellEnd"/>
      <w:r>
        <w:t xml:space="preserve"> </w:t>
      </w:r>
      <w:proofErr w:type="spellStart"/>
      <w:r>
        <w:t>part</w:t>
      </w:r>
      <w:proofErr w:type="spellEnd"/>
      <w:r>
        <w:t xml:space="preserve"> </w:t>
      </w:r>
      <w:proofErr w:type="spellStart"/>
      <w:r>
        <w:t>of</w:t>
      </w:r>
      <w:proofErr w:type="spellEnd"/>
      <w:r>
        <w:t xml:space="preserve"> </w:t>
      </w:r>
      <w:proofErr w:type="spellStart"/>
      <w:r>
        <w:t>Horizon</w:t>
      </w:r>
      <w:proofErr w:type="spellEnd"/>
      <w:r>
        <w:t xml:space="preserve"> </w:t>
      </w:r>
      <w:proofErr w:type="spellStart"/>
      <w:r>
        <w:t>Europe's</w:t>
      </w:r>
      <w:proofErr w:type="spellEnd"/>
      <w:r>
        <w:t xml:space="preserve"> </w:t>
      </w:r>
      <w:proofErr w:type="spellStart"/>
      <w:r>
        <w:t>strategy</w:t>
      </w:r>
      <w:proofErr w:type="spellEnd"/>
      <w:r>
        <w:t xml:space="preserve"> </w:t>
      </w:r>
      <w:proofErr w:type="spellStart"/>
      <w:r>
        <w:t>to</w:t>
      </w:r>
      <w:proofErr w:type="spellEnd"/>
      <w:r>
        <w:t xml:space="preserve"> </w:t>
      </w:r>
      <w:proofErr w:type="spellStart"/>
      <w:r>
        <w:t>achieve</w:t>
      </w:r>
      <w:proofErr w:type="spellEnd"/>
      <w:r>
        <w:t xml:space="preserve"> </w:t>
      </w:r>
      <w:proofErr w:type="spellStart"/>
      <w:r>
        <w:t>more</w:t>
      </w:r>
      <w:proofErr w:type="spellEnd"/>
      <w:r>
        <w:t xml:space="preserve"> </w:t>
      </w:r>
      <w:proofErr w:type="spellStart"/>
      <w:r>
        <w:t>impactful</w:t>
      </w:r>
      <w:proofErr w:type="spellEnd"/>
      <w:r>
        <w:t xml:space="preserve"> R&amp;I </w:t>
      </w:r>
      <w:proofErr w:type="spellStart"/>
      <w:r>
        <w:t>outcomes</w:t>
      </w:r>
      <w:proofErr w:type="spellEnd"/>
      <w:r>
        <w:t xml:space="preserve"> </w:t>
      </w:r>
      <w:proofErr w:type="spellStart"/>
      <w:r>
        <w:t>and</w:t>
      </w:r>
      <w:proofErr w:type="spellEnd"/>
      <w:r>
        <w:t xml:space="preserve"> </w:t>
      </w:r>
      <w:proofErr w:type="spellStart"/>
      <w:r>
        <w:t>to</w:t>
      </w:r>
      <w:proofErr w:type="spellEnd"/>
      <w:r>
        <w:t xml:space="preserve"> </w:t>
      </w:r>
      <w:proofErr w:type="spellStart"/>
      <w:r>
        <w:t>really</w:t>
      </w:r>
      <w:proofErr w:type="spellEnd"/>
      <w:r>
        <w:t xml:space="preserve"> </w:t>
      </w:r>
      <w:proofErr w:type="spellStart"/>
      <w:r>
        <w:t>change</w:t>
      </w:r>
      <w:proofErr w:type="spellEnd"/>
      <w:r>
        <w:t xml:space="preserve"> </w:t>
      </w:r>
      <w:proofErr w:type="spellStart"/>
      <w:r>
        <w:t>the</w:t>
      </w:r>
      <w:proofErr w:type="spellEnd"/>
      <w:r>
        <w:t xml:space="preserve"> </w:t>
      </w:r>
      <w:proofErr w:type="spellStart"/>
      <w:r>
        <w:t>way</w:t>
      </w:r>
      <w:proofErr w:type="spellEnd"/>
      <w:r>
        <w:t xml:space="preserve"> </w:t>
      </w:r>
      <w:proofErr w:type="spellStart"/>
      <w:r>
        <w:t>people</w:t>
      </w:r>
      <w:proofErr w:type="spellEnd"/>
      <w:r>
        <w:t xml:space="preserve"> </w:t>
      </w:r>
      <w:proofErr w:type="spellStart"/>
      <w:r>
        <w:t>perceived</w:t>
      </w:r>
      <w:proofErr w:type="spellEnd"/>
      <w:r>
        <w:t xml:space="preserve"> </w:t>
      </w:r>
      <w:proofErr w:type="spellStart"/>
      <w:r>
        <w:t>science</w:t>
      </w:r>
      <w:proofErr w:type="spellEnd"/>
      <w:r>
        <w:t xml:space="preserve"> </w:t>
      </w:r>
      <w:proofErr w:type="spellStart"/>
      <w:r>
        <w:t>and</w:t>
      </w:r>
      <w:proofErr w:type="spellEnd"/>
      <w:r>
        <w:t xml:space="preserve"> </w:t>
      </w:r>
      <w:proofErr w:type="spellStart"/>
      <w:r>
        <w:t>its</w:t>
      </w:r>
      <w:proofErr w:type="spellEnd"/>
      <w:r>
        <w:t xml:space="preserve"> </w:t>
      </w:r>
      <w:proofErr w:type="spellStart"/>
      <w:r>
        <w:t>impacts</w:t>
      </w:r>
      <w:proofErr w:type="spellEnd"/>
      <w:r>
        <w:t xml:space="preserve"> </w:t>
      </w:r>
      <w:proofErr w:type="spellStart"/>
      <w:r>
        <w:t>in</w:t>
      </w:r>
      <w:proofErr w:type="spellEnd"/>
      <w:r>
        <w:t xml:space="preserve"> </w:t>
      </w:r>
      <w:proofErr w:type="spellStart"/>
      <w:r>
        <w:t>their</w:t>
      </w:r>
      <w:proofErr w:type="spellEnd"/>
      <w:r>
        <w:t xml:space="preserve"> </w:t>
      </w:r>
      <w:proofErr w:type="spellStart"/>
      <w:r>
        <w:t>day-to-day</w:t>
      </w:r>
      <w:proofErr w:type="spellEnd"/>
      <w:r>
        <w:t xml:space="preserve"> </w:t>
      </w:r>
      <w:proofErr w:type="spellStart"/>
      <w:r>
        <w:t>lives</w:t>
      </w:r>
      <w:proofErr w:type="spellEnd"/>
      <w:r>
        <w:t xml:space="preserve">. </w:t>
      </w:r>
      <w:proofErr w:type="spellStart"/>
      <w:r>
        <w:t>The</w:t>
      </w:r>
      <w:proofErr w:type="spellEnd"/>
      <w:r>
        <w:t xml:space="preserve"> EESC </w:t>
      </w:r>
      <w:proofErr w:type="spellStart"/>
      <w:r>
        <w:t>stressed</w:t>
      </w:r>
      <w:proofErr w:type="spellEnd"/>
      <w:r>
        <w:t xml:space="preserve"> </w:t>
      </w:r>
      <w:proofErr w:type="spellStart"/>
      <w:r>
        <w:t>the</w:t>
      </w:r>
      <w:proofErr w:type="spellEnd"/>
      <w:r>
        <w:t xml:space="preserve"> </w:t>
      </w:r>
      <w:proofErr w:type="spellStart"/>
      <w:r>
        <w:t>urgent</w:t>
      </w:r>
      <w:proofErr w:type="spellEnd"/>
      <w:r>
        <w:t xml:space="preserve"> </w:t>
      </w:r>
      <w:proofErr w:type="spellStart"/>
      <w:r>
        <w:t>need</w:t>
      </w:r>
      <w:proofErr w:type="spellEnd"/>
      <w:r>
        <w:t xml:space="preserve"> </w:t>
      </w:r>
      <w:proofErr w:type="spellStart"/>
      <w:r>
        <w:t>to</w:t>
      </w:r>
      <w:proofErr w:type="spellEnd"/>
      <w:r>
        <w:t xml:space="preserve"> </w:t>
      </w:r>
      <w:proofErr w:type="spellStart"/>
      <w:r>
        <w:t>organise</w:t>
      </w:r>
      <w:proofErr w:type="spellEnd"/>
      <w:r>
        <w:t xml:space="preserve"> </w:t>
      </w:r>
      <w:proofErr w:type="spellStart"/>
      <w:r>
        <w:t>strategic</w:t>
      </w:r>
      <w:proofErr w:type="spellEnd"/>
      <w:r>
        <w:t xml:space="preserve"> </w:t>
      </w:r>
      <w:proofErr w:type="spellStart"/>
      <w:r>
        <w:t>missions</w:t>
      </w:r>
      <w:proofErr w:type="spellEnd"/>
      <w:r>
        <w:t xml:space="preserve"> </w:t>
      </w:r>
      <w:proofErr w:type="spellStart"/>
      <w:r>
        <w:t>that</w:t>
      </w:r>
      <w:proofErr w:type="spellEnd"/>
      <w:r>
        <w:t xml:space="preserve"> </w:t>
      </w:r>
      <w:proofErr w:type="spellStart"/>
      <w:r>
        <w:t>could</w:t>
      </w:r>
      <w:proofErr w:type="spellEnd"/>
      <w:r>
        <w:t xml:space="preserve"> </w:t>
      </w:r>
      <w:proofErr w:type="spellStart"/>
      <w:r>
        <w:t>stimulate</w:t>
      </w:r>
      <w:proofErr w:type="spellEnd"/>
      <w:r>
        <w:t xml:space="preserve"> </w:t>
      </w:r>
      <w:proofErr w:type="spellStart"/>
      <w:r>
        <w:t>research</w:t>
      </w:r>
      <w:proofErr w:type="spellEnd"/>
      <w:r>
        <w:t xml:space="preserve"> </w:t>
      </w:r>
      <w:proofErr w:type="spellStart"/>
      <w:r>
        <w:t>and</w:t>
      </w:r>
      <w:proofErr w:type="spellEnd"/>
      <w:r>
        <w:t xml:space="preserve"> </w:t>
      </w:r>
      <w:proofErr w:type="spellStart"/>
      <w:r>
        <w:t>innovation</w:t>
      </w:r>
      <w:proofErr w:type="spellEnd"/>
      <w:r>
        <w:t xml:space="preserve"> </w:t>
      </w:r>
      <w:proofErr w:type="spellStart"/>
      <w:r>
        <w:t>ecosystems</w:t>
      </w:r>
      <w:proofErr w:type="spellEnd"/>
      <w:r>
        <w:t xml:space="preserve"> </w:t>
      </w:r>
      <w:proofErr w:type="spellStart"/>
      <w:r>
        <w:t>across</w:t>
      </w:r>
      <w:proofErr w:type="spellEnd"/>
      <w:r>
        <w:t xml:space="preserve"> </w:t>
      </w:r>
      <w:proofErr w:type="spellStart"/>
      <w:r>
        <w:t>Europe</w:t>
      </w:r>
      <w:proofErr w:type="spellEnd"/>
      <w:r>
        <w:t xml:space="preserve"> </w:t>
      </w:r>
      <w:proofErr w:type="spellStart"/>
      <w:r>
        <w:t>and</w:t>
      </w:r>
      <w:proofErr w:type="spellEnd"/>
      <w:r>
        <w:t xml:space="preserve"> </w:t>
      </w:r>
      <w:proofErr w:type="spellStart"/>
      <w:r>
        <w:t>boost</w:t>
      </w:r>
      <w:proofErr w:type="spellEnd"/>
      <w:r>
        <w:t xml:space="preserve"> </w:t>
      </w:r>
      <w:proofErr w:type="spellStart"/>
      <w:r>
        <w:t>collaborative</w:t>
      </w:r>
      <w:proofErr w:type="spellEnd"/>
      <w:r>
        <w:t xml:space="preserve"> </w:t>
      </w:r>
      <w:proofErr w:type="spellStart"/>
      <w:r>
        <w:t>research</w:t>
      </w:r>
      <w:proofErr w:type="spellEnd"/>
      <w:r>
        <w:t xml:space="preserve"> </w:t>
      </w:r>
      <w:proofErr w:type="spellStart"/>
      <w:r>
        <w:t>as</w:t>
      </w:r>
      <w:proofErr w:type="spellEnd"/>
      <w:r>
        <w:t xml:space="preserve"> </w:t>
      </w:r>
      <w:proofErr w:type="spellStart"/>
      <w:r>
        <w:t>the</w:t>
      </w:r>
      <w:proofErr w:type="spellEnd"/>
      <w:r>
        <w:t xml:space="preserve"> </w:t>
      </w:r>
      <w:proofErr w:type="spellStart"/>
      <w:r>
        <w:t>main</w:t>
      </w:r>
      <w:proofErr w:type="spellEnd"/>
      <w:r>
        <w:t xml:space="preserve"> </w:t>
      </w:r>
      <w:proofErr w:type="spellStart"/>
      <w:r>
        <w:t>tool</w:t>
      </w:r>
      <w:proofErr w:type="spellEnd"/>
      <w:r>
        <w:t xml:space="preserve"> </w:t>
      </w:r>
      <w:proofErr w:type="spellStart"/>
      <w:r>
        <w:t>in</w:t>
      </w:r>
      <w:proofErr w:type="spellEnd"/>
      <w:r>
        <w:t xml:space="preserve"> </w:t>
      </w:r>
      <w:proofErr w:type="spellStart"/>
      <w:r>
        <w:t>broadening</w:t>
      </w:r>
      <w:proofErr w:type="spellEnd"/>
      <w:r>
        <w:t xml:space="preserve"> </w:t>
      </w:r>
      <w:proofErr w:type="spellStart"/>
      <w:r>
        <w:t>knowledge</w:t>
      </w:r>
      <w:proofErr w:type="spellEnd"/>
      <w:r>
        <w:t xml:space="preserve"> </w:t>
      </w:r>
      <w:proofErr w:type="spellStart"/>
      <w:r>
        <w:t>and</w:t>
      </w:r>
      <w:proofErr w:type="spellEnd"/>
      <w:r>
        <w:t xml:space="preserve"> </w:t>
      </w:r>
      <w:proofErr w:type="spellStart"/>
      <w:r>
        <w:t>creating</w:t>
      </w:r>
      <w:proofErr w:type="spellEnd"/>
      <w:r>
        <w:t xml:space="preserve"> </w:t>
      </w:r>
      <w:proofErr w:type="spellStart"/>
      <w:r>
        <w:t>impact</w:t>
      </w:r>
      <w:proofErr w:type="spellEnd"/>
      <w:r>
        <w:t>.</w:t>
      </w:r>
    </w:p>
    <w:p w:rsidRPr="00BB2EAF" w:rsidR="000E4CB2" w:rsidP="000E4CB2" w:rsidRDefault="000E4CB2" w14:paraId="70392933" w14:textId="77777777">
      <w:pPr>
        <w:spacing w:line="276" w:lineRule="auto"/>
        <w:rPr>
          <w:bCs/>
        </w:rPr>
      </w:pPr>
    </w:p>
    <w:p w:rsidRPr="00BB2EAF" w:rsidR="000E4CB2" w:rsidP="000E4CB2" w:rsidRDefault="000E4CB2" w14:paraId="5BEE85C2" w14:textId="77777777">
      <w:pPr>
        <w:spacing w:line="276" w:lineRule="auto"/>
        <w:rPr>
          <w:bCs/>
        </w:rPr>
      </w:pPr>
      <w:proofErr w:type="spellStart"/>
      <w:r>
        <w:t>The</w:t>
      </w:r>
      <w:proofErr w:type="spellEnd"/>
      <w:r>
        <w:t xml:space="preserve"> EESC </w:t>
      </w:r>
      <w:proofErr w:type="spellStart"/>
      <w:r>
        <w:t>underlined</w:t>
      </w:r>
      <w:proofErr w:type="spellEnd"/>
      <w:r>
        <w:t xml:space="preserve"> </w:t>
      </w:r>
      <w:proofErr w:type="spellStart"/>
      <w:r>
        <w:t>that</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Innovation</w:t>
      </w:r>
      <w:proofErr w:type="spellEnd"/>
      <w:r>
        <w:t xml:space="preserve"> </w:t>
      </w:r>
      <w:proofErr w:type="spellStart"/>
      <w:r>
        <w:t>Council</w:t>
      </w:r>
      <w:proofErr w:type="spellEnd"/>
      <w:r>
        <w:t xml:space="preserve"> (EIC) </w:t>
      </w:r>
      <w:proofErr w:type="spellStart"/>
      <w:r>
        <w:t>was</w:t>
      </w:r>
      <w:proofErr w:type="spellEnd"/>
      <w:r>
        <w:t xml:space="preserve"> </w:t>
      </w:r>
      <w:proofErr w:type="spellStart"/>
      <w:r>
        <w:t>an</w:t>
      </w:r>
      <w:proofErr w:type="spellEnd"/>
      <w:r>
        <w:t xml:space="preserve"> </w:t>
      </w:r>
      <w:proofErr w:type="spellStart"/>
      <w:r>
        <w:t>important</w:t>
      </w:r>
      <w:proofErr w:type="spellEnd"/>
      <w:r>
        <w:t xml:space="preserve"> </w:t>
      </w:r>
      <w:proofErr w:type="spellStart"/>
      <w:r>
        <w:t>tool</w:t>
      </w:r>
      <w:proofErr w:type="spellEnd"/>
      <w:r>
        <w:t xml:space="preserve"> </w:t>
      </w:r>
      <w:proofErr w:type="spellStart"/>
      <w:r>
        <w:t>in</w:t>
      </w:r>
      <w:proofErr w:type="spellEnd"/>
      <w:r>
        <w:t xml:space="preserve"> </w:t>
      </w:r>
      <w:proofErr w:type="spellStart"/>
      <w:r>
        <w:t>supporting</w:t>
      </w:r>
      <w:proofErr w:type="spellEnd"/>
      <w:r>
        <w:t xml:space="preserve"> </w:t>
      </w:r>
      <w:proofErr w:type="spellStart"/>
      <w:r>
        <w:t>breakthrough</w:t>
      </w:r>
      <w:proofErr w:type="spellEnd"/>
      <w:r>
        <w:t xml:space="preserve"> </w:t>
      </w:r>
      <w:proofErr w:type="spellStart"/>
      <w:r>
        <w:t>innovation</w:t>
      </w:r>
      <w:proofErr w:type="spellEnd"/>
      <w:r>
        <w:t xml:space="preserve"> </w:t>
      </w:r>
      <w:proofErr w:type="spellStart"/>
      <w:r>
        <w:t>and</w:t>
      </w:r>
      <w:proofErr w:type="spellEnd"/>
      <w:r>
        <w:t xml:space="preserve"> </w:t>
      </w:r>
      <w:proofErr w:type="spellStart"/>
      <w:r>
        <w:t>boosting</w:t>
      </w:r>
      <w:proofErr w:type="spellEnd"/>
      <w:r>
        <w:t xml:space="preserve"> </w:t>
      </w:r>
      <w:proofErr w:type="spellStart"/>
      <w:r>
        <w:t>entrepreneurship</w:t>
      </w:r>
      <w:proofErr w:type="spellEnd"/>
      <w:r>
        <w:t xml:space="preserve"> </w:t>
      </w:r>
      <w:proofErr w:type="spellStart"/>
      <w:r>
        <w:t>and</w:t>
      </w:r>
      <w:proofErr w:type="spellEnd"/>
      <w:r>
        <w:t xml:space="preserve"> </w:t>
      </w:r>
      <w:proofErr w:type="spellStart"/>
      <w:r>
        <w:t>competitiveness</w:t>
      </w:r>
      <w:proofErr w:type="spellEnd"/>
      <w:r>
        <w:t xml:space="preserve"> </w:t>
      </w:r>
      <w:proofErr w:type="spellStart"/>
      <w:r>
        <w:t>at</w:t>
      </w:r>
      <w:proofErr w:type="spellEnd"/>
      <w:r>
        <w:t xml:space="preserve"> EU </w:t>
      </w:r>
      <w:proofErr w:type="spellStart"/>
      <w:r>
        <w:t>level</w:t>
      </w:r>
      <w:proofErr w:type="spellEnd"/>
      <w:r>
        <w:t xml:space="preserve"> </w:t>
      </w:r>
      <w:proofErr w:type="spellStart"/>
      <w:r>
        <w:t>and</w:t>
      </w:r>
      <w:proofErr w:type="spellEnd"/>
      <w:r>
        <w:t xml:space="preserve"> </w:t>
      </w:r>
      <w:proofErr w:type="spellStart"/>
      <w:r>
        <w:t>thought</w:t>
      </w:r>
      <w:proofErr w:type="spellEnd"/>
      <w:r>
        <w:t xml:space="preserve"> </w:t>
      </w:r>
      <w:proofErr w:type="spellStart"/>
      <w:r>
        <w:t>it</w:t>
      </w:r>
      <w:proofErr w:type="spellEnd"/>
      <w:r>
        <w:t xml:space="preserve"> </w:t>
      </w:r>
      <w:proofErr w:type="spellStart"/>
      <w:r>
        <w:t>should</w:t>
      </w:r>
      <w:proofErr w:type="spellEnd"/>
      <w:r>
        <w:t xml:space="preserve"> </w:t>
      </w:r>
      <w:proofErr w:type="spellStart"/>
      <w:r>
        <w:t>particularly</w:t>
      </w:r>
      <w:proofErr w:type="spellEnd"/>
      <w:r>
        <w:t xml:space="preserve"> </w:t>
      </w:r>
      <w:proofErr w:type="spellStart"/>
      <w:r>
        <w:t>focus</w:t>
      </w:r>
      <w:proofErr w:type="spellEnd"/>
      <w:r>
        <w:t xml:space="preserve"> </w:t>
      </w:r>
      <w:proofErr w:type="spellStart"/>
      <w:r>
        <w:t>on</w:t>
      </w:r>
      <w:proofErr w:type="spellEnd"/>
      <w:r>
        <w:t xml:space="preserve"> </w:t>
      </w:r>
      <w:proofErr w:type="spellStart"/>
      <w:r>
        <w:t>very</w:t>
      </w:r>
      <w:proofErr w:type="spellEnd"/>
      <w:r>
        <w:t xml:space="preserve"> </w:t>
      </w:r>
      <w:proofErr w:type="spellStart"/>
      <w:r>
        <w:t>innovative</w:t>
      </w:r>
      <w:proofErr w:type="spellEnd"/>
      <w:r>
        <w:t xml:space="preserve"> </w:t>
      </w:r>
      <w:proofErr w:type="spellStart"/>
      <w:r>
        <w:t>SMEs</w:t>
      </w:r>
      <w:proofErr w:type="spellEnd"/>
      <w:r>
        <w:t xml:space="preserve"> </w:t>
      </w:r>
      <w:proofErr w:type="spellStart"/>
      <w:r>
        <w:t>and</w:t>
      </w:r>
      <w:proofErr w:type="spellEnd"/>
      <w:r>
        <w:t xml:space="preserve"> </w:t>
      </w:r>
      <w:proofErr w:type="spellStart"/>
      <w:r>
        <w:t>start-ups</w:t>
      </w:r>
      <w:proofErr w:type="spellEnd"/>
      <w:r>
        <w:t xml:space="preserve">. </w:t>
      </w:r>
      <w:proofErr w:type="spellStart"/>
      <w:r>
        <w:t>The</w:t>
      </w:r>
      <w:proofErr w:type="spellEnd"/>
      <w:r>
        <w:t xml:space="preserve"> EESC </w:t>
      </w:r>
      <w:proofErr w:type="spellStart"/>
      <w:r>
        <w:t>also</w:t>
      </w:r>
      <w:proofErr w:type="spellEnd"/>
      <w:r>
        <w:t xml:space="preserve"> </w:t>
      </w:r>
      <w:proofErr w:type="spellStart"/>
      <w:r>
        <w:t>supported</w:t>
      </w:r>
      <w:proofErr w:type="spellEnd"/>
      <w:r>
        <w:t xml:space="preserve"> </w:t>
      </w:r>
      <w:proofErr w:type="spellStart"/>
      <w:r>
        <w:t>the</w:t>
      </w:r>
      <w:proofErr w:type="spellEnd"/>
      <w:r>
        <w:t xml:space="preserve"> "</w:t>
      </w:r>
      <w:proofErr w:type="spellStart"/>
      <w:r>
        <w:t>open</w:t>
      </w:r>
      <w:proofErr w:type="spellEnd"/>
      <w:r>
        <w:t xml:space="preserve"> </w:t>
      </w:r>
      <w:proofErr w:type="spellStart"/>
      <w:r>
        <w:t>science</w:t>
      </w:r>
      <w:proofErr w:type="spellEnd"/>
      <w:r>
        <w:t xml:space="preserve">" </w:t>
      </w:r>
      <w:proofErr w:type="spellStart"/>
      <w:r>
        <w:t>policy</w:t>
      </w:r>
      <w:proofErr w:type="spellEnd"/>
      <w:r>
        <w:t xml:space="preserve"> </w:t>
      </w:r>
      <w:proofErr w:type="spellStart"/>
      <w:r>
        <w:t>approach</w:t>
      </w:r>
      <w:proofErr w:type="spellEnd"/>
      <w:r>
        <w:t xml:space="preserve"> </w:t>
      </w:r>
      <w:proofErr w:type="spellStart"/>
      <w:r>
        <w:t>but</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introducing</w:t>
      </w:r>
      <w:proofErr w:type="spellEnd"/>
      <w:r>
        <w:t xml:space="preserve"> a </w:t>
      </w:r>
      <w:proofErr w:type="spellStart"/>
      <w:r>
        <w:t>certain</w:t>
      </w:r>
      <w:proofErr w:type="spellEnd"/>
      <w:r>
        <w:t xml:space="preserve"> </w:t>
      </w:r>
      <w:proofErr w:type="spellStart"/>
      <w:r>
        <w:t>timeframe</w:t>
      </w:r>
      <w:proofErr w:type="spellEnd"/>
      <w:r>
        <w:t xml:space="preserve"> </w:t>
      </w:r>
      <w:proofErr w:type="spellStart"/>
      <w:r>
        <w:t>for</w:t>
      </w:r>
      <w:proofErr w:type="spellEnd"/>
      <w:r>
        <w:t xml:space="preserve"> </w:t>
      </w:r>
      <w:proofErr w:type="spellStart"/>
      <w:r>
        <w:t>publishing</w:t>
      </w:r>
      <w:proofErr w:type="spellEnd"/>
      <w:r>
        <w:t xml:space="preserve"> </w:t>
      </w:r>
      <w:proofErr w:type="spellStart"/>
      <w:r>
        <w:t>all</w:t>
      </w:r>
      <w:proofErr w:type="spellEnd"/>
      <w:r>
        <w:t xml:space="preserve"> </w:t>
      </w:r>
      <w:proofErr w:type="spellStart"/>
      <w:r>
        <w:t>the</w:t>
      </w:r>
      <w:proofErr w:type="spellEnd"/>
      <w:r>
        <w:t xml:space="preserve"> </w:t>
      </w:r>
      <w:proofErr w:type="spellStart"/>
      <w:r>
        <w:t>scientific</w:t>
      </w:r>
      <w:proofErr w:type="spellEnd"/>
      <w:r>
        <w:t xml:space="preserve"> </w:t>
      </w:r>
      <w:proofErr w:type="spellStart"/>
      <w:r>
        <w:t>results</w:t>
      </w:r>
      <w:proofErr w:type="spellEnd"/>
      <w:r>
        <w:t xml:space="preserve"> </w:t>
      </w:r>
      <w:proofErr w:type="spellStart"/>
      <w:r>
        <w:t>should</w:t>
      </w:r>
      <w:proofErr w:type="spellEnd"/>
      <w:r>
        <w:t xml:space="preserve"> </w:t>
      </w:r>
      <w:proofErr w:type="spellStart"/>
      <w:r>
        <w:t>be</w:t>
      </w:r>
      <w:proofErr w:type="spellEnd"/>
      <w:r>
        <w:t xml:space="preserve"> </w:t>
      </w:r>
      <w:proofErr w:type="spellStart"/>
      <w:r>
        <w:t>considered</w:t>
      </w:r>
      <w:proofErr w:type="spellEnd"/>
      <w:r>
        <w:t>.</w:t>
      </w:r>
    </w:p>
    <w:p w:rsidRPr="00BB2EAF" w:rsidR="000E4CB2" w:rsidP="000E4CB2" w:rsidRDefault="000E4CB2" w14:paraId="688E439B" w14:textId="77777777">
      <w:pPr>
        <w:spacing w:line="276" w:lineRule="auto"/>
        <w:rPr>
          <w:bCs/>
        </w:rPr>
      </w:pPr>
    </w:p>
    <w:p w:rsidRPr="00BB2EAF" w:rsidR="000E4CB2" w:rsidP="000E4CB2" w:rsidRDefault="000E4CB2" w14:paraId="34C4933C" w14:textId="77777777">
      <w:pPr>
        <w:spacing w:line="276" w:lineRule="auto"/>
        <w:rPr>
          <w:bCs/>
        </w:rPr>
      </w:pPr>
      <w:proofErr w:type="spellStart"/>
      <w:r>
        <w:t>Finally</w:t>
      </w:r>
      <w:proofErr w:type="spellEnd"/>
      <w:r>
        <w:t xml:space="preserve">, </w:t>
      </w: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aim</w:t>
      </w:r>
      <w:proofErr w:type="spellEnd"/>
      <w:r>
        <w:t xml:space="preserve"> </w:t>
      </w:r>
      <w:proofErr w:type="spellStart"/>
      <w:r>
        <w:t>of</w:t>
      </w:r>
      <w:proofErr w:type="spellEnd"/>
      <w:r>
        <w:t xml:space="preserve"> </w:t>
      </w:r>
      <w:proofErr w:type="spellStart"/>
      <w:r>
        <w:t>further</w:t>
      </w:r>
      <w:proofErr w:type="spellEnd"/>
      <w:r>
        <w:t xml:space="preserve"> </w:t>
      </w:r>
      <w:proofErr w:type="spellStart"/>
      <w:r>
        <w:t>simplifying</w:t>
      </w:r>
      <w:proofErr w:type="spellEnd"/>
      <w:r>
        <w:t xml:space="preserve"> State </w:t>
      </w:r>
      <w:proofErr w:type="spellStart"/>
      <w:r>
        <w:t>aid</w:t>
      </w:r>
      <w:proofErr w:type="spellEnd"/>
      <w:r>
        <w:t xml:space="preserve"> </w:t>
      </w:r>
      <w:proofErr w:type="spellStart"/>
      <w:r>
        <w:t>rules</w:t>
      </w:r>
      <w:proofErr w:type="spellEnd"/>
      <w:r>
        <w:t xml:space="preserve"> </w:t>
      </w:r>
      <w:proofErr w:type="spellStart"/>
      <w:r>
        <w:t>to</w:t>
      </w:r>
      <w:proofErr w:type="spellEnd"/>
      <w:r>
        <w:t xml:space="preserve"> </w:t>
      </w:r>
      <w:proofErr w:type="spellStart"/>
      <w:r>
        <w:t>facilitate</w:t>
      </w:r>
      <w:proofErr w:type="spellEnd"/>
      <w:r>
        <w:t xml:space="preserve">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different</w:t>
      </w:r>
      <w:proofErr w:type="spellEnd"/>
      <w:r>
        <w:t xml:space="preserve"> </w:t>
      </w:r>
      <w:proofErr w:type="spellStart"/>
      <w:r>
        <w:t>funds</w:t>
      </w:r>
      <w:proofErr w:type="spellEnd"/>
      <w:r>
        <w:t xml:space="preserve">, </w:t>
      </w:r>
      <w:proofErr w:type="spellStart"/>
      <w:r>
        <w:t>which</w:t>
      </w:r>
      <w:proofErr w:type="spellEnd"/>
      <w:r>
        <w:t xml:space="preserve"> </w:t>
      </w:r>
      <w:proofErr w:type="spellStart"/>
      <w:r>
        <w:t>could</w:t>
      </w:r>
      <w:proofErr w:type="spellEnd"/>
      <w:r>
        <w:t xml:space="preserve"> </w:t>
      </w:r>
      <w:proofErr w:type="spellStart"/>
      <w:r>
        <w:t>be</w:t>
      </w:r>
      <w:proofErr w:type="spellEnd"/>
      <w:r>
        <w:t xml:space="preserve"> </w:t>
      </w:r>
      <w:proofErr w:type="spellStart"/>
      <w:r>
        <w:t>instrumental</w:t>
      </w:r>
      <w:proofErr w:type="spellEnd"/>
      <w:r>
        <w:t xml:space="preserve"> </w:t>
      </w:r>
      <w:proofErr w:type="spellStart"/>
      <w:r>
        <w:t>in</w:t>
      </w:r>
      <w:proofErr w:type="spellEnd"/>
      <w:r>
        <w:t xml:space="preserve"> </w:t>
      </w:r>
      <w:proofErr w:type="spellStart"/>
      <w:r>
        <w:t>overcoming</w:t>
      </w:r>
      <w:proofErr w:type="spellEnd"/>
      <w:r>
        <w:t xml:space="preserve"> </w:t>
      </w:r>
      <w:proofErr w:type="spellStart"/>
      <w:r>
        <w:t>the</w:t>
      </w:r>
      <w:proofErr w:type="spellEnd"/>
      <w:r>
        <w:t xml:space="preserve"> </w:t>
      </w:r>
      <w:proofErr w:type="spellStart"/>
      <w:r>
        <w:t>major</w:t>
      </w:r>
      <w:proofErr w:type="spellEnd"/>
      <w:r>
        <w:t xml:space="preserve"> </w:t>
      </w:r>
      <w:proofErr w:type="spellStart"/>
      <w:r>
        <w:t>disparities</w:t>
      </w:r>
      <w:proofErr w:type="spellEnd"/>
      <w:r>
        <w:t xml:space="preserve"> </w:t>
      </w:r>
      <w:proofErr w:type="spellStart"/>
      <w:r>
        <w:t>between</w:t>
      </w:r>
      <w:proofErr w:type="spellEnd"/>
      <w:r>
        <w:t xml:space="preserve"> </w:t>
      </w:r>
      <w:proofErr w:type="spellStart"/>
      <w:r>
        <w:t>Member</w:t>
      </w:r>
      <w:proofErr w:type="spellEnd"/>
      <w:r>
        <w:t xml:space="preserve"> States </w:t>
      </w:r>
      <w:proofErr w:type="spellStart"/>
      <w:r>
        <w:t>and</w:t>
      </w:r>
      <w:proofErr w:type="spellEnd"/>
      <w:r>
        <w:t xml:space="preserve"> </w:t>
      </w:r>
      <w:proofErr w:type="spellStart"/>
      <w:r>
        <w:t>regions</w:t>
      </w:r>
      <w:proofErr w:type="spellEnd"/>
      <w:r>
        <w:t xml:space="preserve"> </w:t>
      </w:r>
      <w:proofErr w:type="spellStart"/>
      <w:r>
        <w:t>in</w:t>
      </w:r>
      <w:proofErr w:type="spellEnd"/>
      <w:r>
        <w:t xml:space="preserve"> </w:t>
      </w:r>
      <w:proofErr w:type="spellStart"/>
      <w:r>
        <w:t>terms</w:t>
      </w:r>
      <w:proofErr w:type="spellEnd"/>
      <w:r>
        <w:t xml:space="preserve"> </w:t>
      </w:r>
      <w:proofErr w:type="spellStart"/>
      <w:r>
        <w:t>of</w:t>
      </w:r>
      <w:proofErr w:type="spellEnd"/>
      <w:r>
        <w:t xml:space="preserve"> </w:t>
      </w:r>
      <w:proofErr w:type="spellStart"/>
      <w:r>
        <w:t>the</w:t>
      </w:r>
      <w:proofErr w:type="spellEnd"/>
      <w:r>
        <w:t xml:space="preserve"> </w:t>
      </w:r>
      <w:proofErr w:type="spellStart"/>
      <w:r>
        <w:t>number</w:t>
      </w:r>
      <w:proofErr w:type="spellEnd"/>
      <w:r>
        <w:t xml:space="preserve"> </w:t>
      </w:r>
      <w:proofErr w:type="spellStart"/>
      <w:r>
        <w:t>of</w:t>
      </w:r>
      <w:proofErr w:type="spellEnd"/>
      <w:r>
        <w:t xml:space="preserve"> </w:t>
      </w:r>
      <w:proofErr w:type="spellStart"/>
      <w:r>
        <w:t>successful</w:t>
      </w:r>
      <w:proofErr w:type="spellEnd"/>
      <w:r>
        <w:t xml:space="preserve"> R&amp;I </w:t>
      </w:r>
      <w:proofErr w:type="spellStart"/>
      <w:r>
        <w:t>projects</w:t>
      </w:r>
      <w:proofErr w:type="spellEnd"/>
      <w:r>
        <w:t>.</w:t>
      </w:r>
    </w:p>
    <w:p w:rsidRPr="00BB2EAF" w:rsidR="000E4CB2" w:rsidP="000E4CB2" w:rsidRDefault="000E4CB2" w14:paraId="74513D49" w14:textId="77777777">
      <w:pPr>
        <w:spacing w:line="276" w:lineRule="auto"/>
        <w:rPr>
          <w:bCs/>
        </w:rPr>
      </w:pPr>
    </w:p>
    <w:p w:rsidRPr="00BB2EAF" w:rsidR="000E4CB2" w:rsidP="000E4CB2" w:rsidRDefault="000E4CB2" w14:paraId="6BA90736" w14:textId="77777777">
      <w:pPr>
        <w:spacing w:line="276" w:lineRule="auto"/>
        <w:rPr>
          <w:bCs/>
        </w:rPr>
      </w:pPr>
      <w:proofErr w:type="spellStart"/>
      <w:r>
        <w:rPr>
          <w:b/>
        </w:rPr>
        <w:t>In</w:t>
      </w:r>
      <w:proofErr w:type="spellEnd"/>
      <w:r>
        <w:rPr>
          <w:b/>
        </w:rPr>
        <w:t xml:space="preserve"> </w:t>
      </w:r>
      <w:hyperlink w:history="1" r:id="rId69">
        <w:r>
          <w:rPr>
            <w:rStyle w:val="Hyperlink"/>
          </w:rPr>
          <w:t>TEN/678</w:t>
        </w:r>
      </w:hyperlink>
      <w:r>
        <w:rPr>
          <w:b/>
        </w:rPr>
        <w:t xml:space="preserve"> </w:t>
      </w:r>
      <w:proofErr w:type="spellStart"/>
      <w:r>
        <w:rPr>
          <w:b/>
        </w:rPr>
        <w:t>on</w:t>
      </w:r>
      <w:proofErr w:type="spellEnd"/>
      <w:r>
        <w:rPr>
          <w:b/>
        </w:rPr>
        <w:t xml:space="preserve"> </w:t>
      </w:r>
      <w:r>
        <w:rPr>
          <w:b/>
          <w:i/>
        </w:rPr>
        <w:t xml:space="preserve">EURATOM – </w:t>
      </w:r>
      <w:proofErr w:type="spellStart"/>
      <w:r>
        <w:rPr>
          <w:b/>
          <w:i/>
        </w:rPr>
        <w:t>Research</w:t>
      </w:r>
      <w:proofErr w:type="spellEnd"/>
      <w:r>
        <w:rPr>
          <w:b/>
          <w:i/>
        </w:rPr>
        <w:t xml:space="preserve"> </w:t>
      </w:r>
      <w:proofErr w:type="spellStart"/>
      <w:r>
        <w:rPr>
          <w:b/>
          <w:i/>
        </w:rPr>
        <w:t>and</w:t>
      </w:r>
      <w:proofErr w:type="spellEnd"/>
      <w:r>
        <w:rPr>
          <w:b/>
          <w:i/>
        </w:rPr>
        <w:t xml:space="preserve"> </w:t>
      </w:r>
      <w:proofErr w:type="spellStart"/>
      <w:r>
        <w:rPr>
          <w:b/>
          <w:i/>
        </w:rPr>
        <w:t>Training</w:t>
      </w:r>
      <w:proofErr w:type="spellEnd"/>
      <w:r>
        <w:rPr>
          <w:b/>
          <w:i/>
        </w:rPr>
        <w:t xml:space="preserve"> </w:t>
      </w:r>
      <w:proofErr w:type="spellStart"/>
      <w:r>
        <w:rPr>
          <w:b/>
          <w:i/>
        </w:rPr>
        <w:t>Programme</w:t>
      </w:r>
      <w:proofErr w:type="spellEnd"/>
      <w:r>
        <w:rPr>
          <w:b/>
          <w:i/>
        </w:rPr>
        <w:t xml:space="preserve"> 2021-2025</w:t>
      </w:r>
      <w:r>
        <w:rPr>
          <w:b/>
        </w:rPr>
        <w:t xml:space="preserve"> (2018), </w:t>
      </w:r>
      <w:proofErr w:type="spellStart"/>
      <w:r>
        <w:t>the</w:t>
      </w:r>
      <w:proofErr w:type="spellEnd"/>
      <w:r>
        <w:t xml:space="preserve"> EESC </w:t>
      </w:r>
      <w:proofErr w:type="spellStart"/>
      <w:r>
        <w:t>welcomed</w:t>
      </w:r>
      <w:proofErr w:type="spellEnd"/>
      <w:r>
        <w:t xml:space="preserve"> </w:t>
      </w:r>
      <w:proofErr w:type="spellStart"/>
      <w:r>
        <w:t>the</w:t>
      </w:r>
      <w:proofErr w:type="spellEnd"/>
      <w:r>
        <w:t xml:space="preserve"> </w:t>
      </w:r>
      <w:proofErr w:type="spellStart"/>
      <w:r>
        <w:t>proposal</w:t>
      </w:r>
      <w:proofErr w:type="spellEnd"/>
      <w:r>
        <w:t xml:space="preserve"> </w:t>
      </w:r>
      <w:proofErr w:type="spellStart"/>
      <w:r>
        <w:t>for</w:t>
      </w:r>
      <w:proofErr w:type="spellEnd"/>
      <w:r>
        <w:t xml:space="preserve"> a </w:t>
      </w:r>
      <w:proofErr w:type="spellStart"/>
      <w:r>
        <w:t>Regulation</w:t>
      </w:r>
      <w:proofErr w:type="spellEnd"/>
      <w:r>
        <w:t xml:space="preserve"> </w:t>
      </w:r>
      <w:proofErr w:type="spellStart"/>
      <w:r>
        <w:t>establishing</w:t>
      </w:r>
      <w:proofErr w:type="spellEnd"/>
      <w:r>
        <w:t xml:space="preserve"> </w:t>
      </w:r>
      <w:proofErr w:type="spellStart"/>
      <w:r>
        <w:t>the</w:t>
      </w:r>
      <w:proofErr w:type="spellEnd"/>
      <w:r>
        <w:t xml:space="preserve"> </w:t>
      </w:r>
      <w:proofErr w:type="spellStart"/>
      <w:r>
        <w:t>European</w:t>
      </w:r>
      <w:proofErr w:type="spellEnd"/>
      <w:r>
        <w:t xml:space="preserve"> </w:t>
      </w:r>
      <w:proofErr w:type="spellStart"/>
      <w:r>
        <w:t>Atomic</w:t>
      </w:r>
      <w:proofErr w:type="spellEnd"/>
      <w:r>
        <w:t xml:space="preserve"> Energy </w:t>
      </w:r>
      <w:proofErr w:type="spellStart"/>
      <w:r>
        <w:t>Community</w:t>
      </w:r>
      <w:proofErr w:type="spellEnd"/>
      <w:r>
        <w:t xml:space="preserve"> (EURATOM) </w:t>
      </w:r>
      <w:proofErr w:type="spellStart"/>
      <w:r>
        <w:t>Research</w:t>
      </w:r>
      <w:proofErr w:type="spellEnd"/>
      <w:r>
        <w:t xml:space="preserve"> </w:t>
      </w:r>
      <w:proofErr w:type="spellStart"/>
      <w:r>
        <w:t>and</w:t>
      </w:r>
      <w:proofErr w:type="spellEnd"/>
      <w:r>
        <w:t xml:space="preserve"> </w:t>
      </w:r>
      <w:proofErr w:type="spellStart"/>
      <w:r>
        <w:t>Training</w:t>
      </w:r>
      <w:proofErr w:type="spellEnd"/>
      <w:r>
        <w:t xml:space="preserve"> </w:t>
      </w:r>
      <w:proofErr w:type="spellStart"/>
      <w:r>
        <w:t>Programme</w:t>
      </w:r>
      <w:proofErr w:type="spellEnd"/>
      <w:r>
        <w:t xml:space="preserve"> </w:t>
      </w:r>
      <w:proofErr w:type="spellStart"/>
      <w:r>
        <w:t>for</w:t>
      </w:r>
      <w:proofErr w:type="spellEnd"/>
      <w:r>
        <w:t xml:space="preserve"> 2021-2025.</w:t>
      </w:r>
    </w:p>
    <w:p w:rsidRPr="00BB2EAF" w:rsidR="000E4CB2" w:rsidP="000E4CB2" w:rsidRDefault="000E4CB2" w14:paraId="4E869FD2" w14:textId="77777777">
      <w:pPr>
        <w:spacing w:line="276" w:lineRule="auto"/>
        <w:rPr>
          <w:bCs/>
        </w:rPr>
      </w:pPr>
    </w:p>
    <w:p w:rsidRPr="00BB2EAF" w:rsidR="000E4CB2" w:rsidP="000E4CB2" w:rsidRDefault="000E4CB2" w14:paraId="1DAE2936" w14:textId="77777777">
      <w:pPr>
        <w:spacing w:line="276" w:lineRule="auto"/>
        <w:rPr>
          <w:bCs/>
        </w:rPr>
      </w:pPr>
      <w:proofErr w:type="spellStart"/>
      <w:r>
        <w:lastRenderedPageBreak/>
        <w:t>The</w:t>
      </w:r>
      <w:proofErr w:type="spellEnd"/>
      <w:r>
        <w:t xml:space="preserve"> EESC </w:t>
      </w:r>
      <w:proofErr w:type="spellStart"/>
      <w:r>
        <w:t>considered</w:t>
      </w:r>
      <w:proofErr w:type="spellEnd"/>
      <w:r>
        <w:t xml:space="preserve"> </w:t>
      </w:r>
      <w:proofErr w:type="spellStart"/>
      <w:r>
        <w:t>the</w:t>
      </w:r>
      <w:proofErr w:type="spellEnd"/>
      <w:r>
        <w:t xml:space="preserve"> EURATOM </w:t>
      </w:r>
      <w:proofErr w:type="spellStart"/>
      <w:r>
        <w:t>budget</w:t>
      </w:r>
      <w:proofErr w:type="spellEnd"/>
      <w:r>
        <w:t xml:space="preserve"> </w:t>
      </w:r>
      <w:proofErr w:type="spellStart"/>
      <w:r>
        <w:t>to</w:t>
      </w:r>
      <w:proofErr w:type="spellEnd"/>
      <w:r>
        <w:t xml:space="preserve"> </w:t>
      </w:r>
      <w:proofErr w:type="spellStart"/>
      <w:r>
        <w:t>be</w:t>
      </w:r>
      <w:proofErr w:type="spellEnd"/>
      <w:r>
        <w:t xml:space="preserve"> </w:t>
      </w:r>
      <w:proofErr w:type="spellStart"/>
      <w:r>
        <w:t>proportionate</w:t>
      </w:r>
      <w:proofErr w:type="spellEnd"/>
      <w:r>
        <w:t xml:space="preserve"> </w:t>
      </w:r>
      <w:proofErr w:type="spellStart"/>
      <w:r>
        <w:t>to</w:t>
      </w:r>
      <w:proofErr w:type="spellEnd"/>
      <w:r>
        <w:t xml:space="preserve"> </w:t>
      </w:r>
      <w:proofErr w:type="spellStart"/>
      <w:r>
        <w:t>the</w:t>
      </w:r>
      <w:proofErr w:type="spellEnd"/>
      <w:r>
        <w:t xml:space="preserve"> </w:t>
      </w:r>
      <w:proofErr w:type="spellStart"/>
      <w:r>
        <w:t>objectives</w:t>
      </w:r>
      <w:proofErr w:type="spellEnd"/>
      <w:r>
        <w:t xml:space="preserve"> </w:t>
      </w:r>
      <w:proofErr w:type="spellStart"/>
      <w:r>
        <w:t>set</w:t>
      </w:r>
      <w:proofErr w:type="spellEnd"/>
      <w:r>
        <w:t xml:space="preserve"> </w:t>
      </w:r>
      <w:proofErr w:type="spellStart"/>
      <w:r>
        <w:t>and</w:t>
      </w:r>
      <w:proofErr w:type="spellEnd"/>
      <w:r>
        <w:t xml:space="preserve"> </w:t>
      </w:r>
      <w:proofErr w:type="spellStart"/>
      <w:r>
        <w:t>considered</w:t>
      </w:r>
      <w:proofErr w:type="spellEnd"/>
      <w:r>
        <w:t xml:space="preserve"> </w:t>
      </w:r>
      <w:proofErr w:type="spellStart"/>
      <w:r>
        <w:t>it</w:t>
      </w:r>
      <w:proofErr w:type="spellEnd"/>
      <w:r>
        <w:t xml:space="preserve"> </w:t>
      </w:r>
      <w:proofErr w:type="spellStart"/>
      <w:r>
        <w:t>essential</w:t>
      </w:r>
      <w:proofErr w:type="spellEnd"/>
      <w:r>
        <w:t xml:space="preserve"> </w:t>
      </w:r>
      <w:proofErr w:type="spellStart"/>
      <w:r>
        <w:t>to</w:t>
      </w:r>
      <w:proofErr w:type="spellEnd"/>
      <w:r>
        <w:t xml:space="preserve"> </w:t>
      </w:r>
      <w:proofErr w:type="spellStart"/>
      <w:r>
        <w:t>maintain</w:t>
      </w:r>
      <w:proofErr w:type="spellEnd"/>
      <w:r>
        <w:t xml:space="preserve"> </w:t>
      </w:r>
      <w:proofErr w:type="spellStart"/>
      <w:r>
        <w:t>this</w:t>
      </w:r>
      <w:proofErr w:type="spellEnd"/>
      <w:r>
        <w:t xml:space="preserve"> </w:t>
      </w:r>
      <w:proofErr w:type="spellStart"/>
      <w:r>
        <w:t>financial</w:t>
      </w:r>
      <w:proofErr w:type="spellEnd"/>
      <w:r>
        <w:t xml:space="preserve"> </w:t>
      </w:r>
      <w:proofErr w:type="spellStart"/>
      <w:r>
        <w:t>allocation</w:t>
      </w:r>
      <w:proofErr w:type="spellEnd"/>
      <w:r>
        <w:t xml:space="preserve"> </w:t>
      </w:r>
      <w:proofErr w:type="spellStart"/>
      <w:r>
        <w:t>regardless</w:t>
      </w:r>
      <w:proofErr w:type="spellEnd"/>
      <w:r>
        <w:t xml:space="preserve"> </w:t>
      </w:r>
      <w:proofErr w:type="spellStart"/>
      <w:r>
        <w:t>of</w:t>
      </w:r>
      <w:proofErr w:type="spellEnd"/>
      <w:r>
        <w:t xml:space="preserve"> </w:t>
      </w:r>
      <w:proofErr w:type="spellStart"/>
      <w:r>
        <w:t>the</w:t>
      </w:r>
      <w:proofErr w:type="spellEnd"/>
      <w:r>
        <w:t xml:space="preserve"> </w:t>
      </w:r>
      <w:proofErr w:type="spellStart"/>
      <w:r>
        <w:t>outcome</w:t>
      </w:r>
      <w:proofErr w:type="spellEnd"/>
      <w:r>
        <w:t xml:space="preserve"> </w:t>
      </w:r>
      <w:proofErr w:type="spellStart"/>
      <w:r>
        <w:t>of</w:t>
      </w:r>
      <w:proofErr w:type="spellEnd"/>
      <w:r>
        <w:t xml:space="preserve"> </w:t>
      </w:r>
      <w:proofErr w:type="spellStart"/>
      <w:r>
        <w:t>the</w:t>
      </w:r>
      <w:proofErr w:type="spellEnd"/>
      <w:r>
        <w:t xml:space="preserve"> </w:t>
      </w:r>
      <w:proofErr w:type="spellStart"/>
      <w:r>
        <w:t>Brexit</w:t>
      </w:r>
      <w:proofErr w:type="spellEnd"/>
      <w:r>
        <w:t xml:space="preserve"> </w:t>
      </w:r>
      <w:proofErr w:type="spellStart"/>
      <w:r>
        <w:t>negotiations</w:t>
      </w:r>
      <w:proofErr w:type="spellEnd"/>
      <w:r>
        <w:t xml:space="preserve">. </w:t>
      </w:r>
      <w:proofErr w:type="spellStart"/>
      <w:r>
        <w:t>The</w:t>
      </w:r>
      <w:proofErr w:type="spellEnd"/>
      <w:r>
        <w:t xml:space="preserve"> </w:t>
      </w:r>
      <w:proofErr w:type="spellStart"/>
      <w:r>
        <w:t>Committee</w:t>
      </w:r>
      <w:proofErr w:type="spellEnd"/>
      <w:r>
        <w:t xml:space="preserve"> </w:t>
      </w:r>
      <w:proofErr w:type="spellStart"/>
      <w:r>
        <w:t>also</w:t>
      </w:r>
      <w:proofErr w:type="spellEnd"/>
      <w:r>
        <w:t xml:space="preserve"> </w:t>
      </w:r>
      <w:proofErr w:type="spellStart"/>
      <w:r>
        <w:t>considered</w:t>
      </w:r>
      <w:proofErr w:type="spellEnd"/>
      <w:r>
        <w:t xml:space="preserve"> </w:t>
      </w:r>
      <w:proofErr w:type="spellStart"/>
      <w:r>
        <w:t>it</w:t>
      </w:r>
      <w:proofErr w:type="spellEnd"/>
      <w:r>
        <w:t xml:space="preserve"> </w:t>
      </w:r>
      <w:proofErr w:type="spellStart"/>
      <w:r>
        <w:t>crucial</w:t>
      </w:r>
      <w:proofErr w:type="spellEnd"/>
      <w:r>
        <w:t xml:space="preserve"> </w:t>
      </w:r>
      <w:proofErr w:type="spellStart"/>
      <w:r>
        <w:t>in</w:t>
      </w:r>
      <w:proofErr w:type="spellEnd"/>
      <w:r>
        <w:t xml:space="preserve"> </w:t>
      </w:r>
      <w:proofErr w:type="spellStart"/>
      <w:r>
        <w:t>this</w:t>
      </w:r>
      <w:proofErr w:type="spellEnd"/>
      <w:r>
        <w:t xml:space="preserve"> </w:t>
      </w:r>
      <w:proofErr w:type="spellStart"/>
      <w:r>
        <w:t>respect</w:t>
      </w:r>
      <w:proofErr w:type="spellEnd"/>
      <w:r>
        <w:t xml:space="preserve"> </w:t>
      </w:r>
      <w:proofErr w:type="spellStart"/>
      <w:r>
        <w:t>to</w:t>
      </w:r>
      <w:proofErr w:type="spellEnd"/>
      <w:r>
        <w:t xml:space="preserve"> </w:t>
      </w:r>
      <w:proofErr w:type="spellStart"/>
      <w:r>
        <w:t>manage</w:t>
      </w:r>
      <w:proofErr w:type="spellEnd"/>
      <w:r>
        <w:t xml:space="preserve"> </w:t>
      </w:r>
      <w:proofErr w:type="spellStart"/>
      <w:r>
        <w:t>the</w:t>
      </w:r>
      <w:proofErr w:type="spellEnd"/>
      <w:r>
        <w:t xml:space="preserve"> </w:t>
      </w:r>
      <w:proofErr w:type="spellStart"/>
      <w:r>
        <w:t>United</w:t>
      </w:r>
      <w:proofErr w:type="spellEnd"/>
      <w:r>
        <w:t xml:space="preserve"> </w:t>
      </w:r>
      <w:proofErr w:type="spellStart"/>
      <w:r>
        <w:t>Kingdom's</w:t>
      </w:r>
      <w:proofErr w:type="spellEnd"/>
      <w:r>
        <w:t xml:space="preserve"> </w:t>
      </w:r>
      <w:proofErr w:type="spellStart"/>
      <w:r>
        <w:t>exit</w:t>
      </w:r>
      <w:proofErr w:type="spellEnd"/>
      <w:r>
        <w:t xml:space="preserve"> </w:t>
      </w:r>
      <w:proofErr w:type="spellStart"/>
      <w:r>
        <w:t>from</w:t>
      </w:r>
      <w:proofErr w:type="spellEnd"/>
      <w:r>
        <w:t xml:space="preserve"> </w:t>
      </w:r>
      <w:proofErr w:type="spellStart"/>
      <w:r>
        <w:t>the</w:t>
      </w:r>
      <w:proofErr w:type="spellEnd"/>
      <w:r>
        <w:t xml:space="preserve"> </w:t>
      </w:r>
      <w:proofErr w:type="spellStart"/>
      <w:r>
        <w:t>Euratom</w:t>
      </w:r>
      <w:proofErr w:type="spellEnd"/>
      <w:r>
        <w:t xml:space="preserve"> </w:t>
      </w:r>
      <w:proofErr w:type="spellStart"/>
      <w:r>
        <w:t>programme</w:t>
      </w:r>
      <w:proofErr w:type="spellEnd"/>
      <w:r>
        <w:t xml:space="preserve"> </w:t>
      </w:r>
      <w:proofErr w:type="spellStart"/>
      <w:r>
        <w:t>with</w:t>
      </w:r>
      <w:proofErr w:type="spellEnd"/>
      <w:r>
        <w:t xml:space="preserve"> </w:t>
      </w:r>
      <w:proofErr w:type="spellStart"/>
      <w:r>
        <w:t>the</w:t>
      </w:r>
      <w:proofErr w:type="spellEnd"/>
      <w:r>
        <w:t xml:space="preserve"> </w:t>
      </w:r>
      <w:proofErr w:type="spellStart"/>
      <w:r>
        <w:t>utmost</w:t>
      </w:r>
      <w:proofErr w:type="spellEnd"/>
      <w:r>
        <w:t xml:space="preserve"> </w:t>
      </w:r>
      <w:proofErr w:type="spellStart"/>
      <w:r>
        <w:t>care</w:t>
      </w:r>
      <w:proofErr w:type="spellEnd"/>
      <w:r>
        <w:t xml:space="preserve">, </w:t>
      </w:r>
      <w:proofErr w:type="spellStart"/>
      <w:r>
        <w:t>particularly</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research</w:t>
      </w:r>
      <w:proofErr w:type="spellEnd"/>
      <w:r>
        <w:t xml:space="preserve"> </w:t>
      </w:r>
      <w:proofErr w:type="spellStart"/>
      <w:r>
        <w:t>already</w:t>
      </w:r>
      <w:proofErr w:type="spellEnd"/>
      <w:r>
        <w:t xml:space="preserve"> </w:t>
      </w:r>
      <w:proofErr w:type="spellStart"/>
      <w:r>
        <w:t>in</w:t>
      </w:r>
      <w:proofErr w:type="spellEnd"/>
      <w:r>
        <w:t xml:space="preserve"> </w:t>
      </w:r>
      <w:proofErr w:type="spellStart"/>
      <w:r>
        <w:t>progress</w:t>
      </w:r>
      <w:proofErr w:type="spellEnd"/>
      <w:r>
        <w:t xml:space="preserve">, </w:t>
      </w:r>
      <w:proofErr w:type="spellStart"/>
      <w:r>
        <w:t>shared</w:t>
      </w:r>
      <w:proofErr w:type="spellEnd"/>
      <w:r>
        <w:t xml:space="preserve"> </w:t>
      </w:r>
      <w:proofErr w:type="spellStart"/>
      <w:r>
        <w:t>infrastructure</w:t>
      </w:r>
      <w:proofErr w:type="spellEnd"/>
      <w:r>
        <w:t xml:space="preserve"> </w:t>
      </w:r>
      <w:proofErr w:type="spellStart"/>
      <w:r>
        <w:t>and</w:t>
      </w:r>
      <w:proofErr w:type="spellEnd"/>
      <w:r>
        <w:t xml:space="preserve"> </w:t>
      </w:r>
      <w:proofErr w:type="spellStart"/>
      <w:r>
        <w:t>the</w:t>
      </w:r>
      <w:proofErr w:type="spellEnd"/>
      <w:r>
        <w:t xml:space="preserve"> </w:t>
      </w:r>
      <w:proofErr w:type="spellStart"/>
      <w:r>
        <w:t>social</w:t>
      </w:r>
      <w:proofErr w:type="spellEnd"/>
      <w:r>
        <w:t xml:space="preserve"> </w:t>
      </w:r>
      <w:proofErr w:type="spellStart"/>
      <w:r>
        <w:t>impact</w:t>
      </w:r>
      <w:proofErr w:type="spellEnd"/>
      <w:r>
        <w:t xml:space="preserve"> </w:t>
      </w:r>
      <w:proofErr w:type="spellStart"/>
      <w:r>
        <w:t>on</w:t>
      </w:r>
      <w:proofErr w:type="spellEnd"/>
      <w:r>
        <w:t xml:space="preserve"> </w:t>
      </w:r>
      <w:proofErr w:type="spellStart"/>
      <w:r>
        <w:t>staff</w:t>
      </w:r>
      <w:proofErr w:type="spellEnd"/>
      <w:r>
        <w:t xml:space="preserve"> (</w:t>
      </w:r>
      <w:proofErr w:type="spellStart"/>
      <w:r>
        <w:t>e.g</w:t>
      </w:r>
      <w:proofErr w:type="spellEnd"/>
      <w:r>
        <w:t xml:space="preserve">. </w:t>
      </w:r>
      <w:proofErr w:type="spellStart"/>
      <w:r>
        <w:t>working</w:t>
      </w:r>
      <w:proofErr w:type="spellEnd"/>
      <w:r>
        <w:t xml:space="preserve"> </w:t>
      </w:r>
      <w:proofErr w:type="spellStart"/>
      <w:r>
        <w:t>conditions</w:t>
      </w:r>
      <w:proofErr w:type="spellEnd"/>
      <w:r>
        <w:t xml:space="preserve">), </w:t>
      </w:r>
      <w:proofErr w:type="spellStart"/>
      <w:r>
        <w:t>both</w:t>
      </w:r>
      <w:proofErr w:type="spellEnd"/>
      <w:r>
        <w:t xml:space="preserve"> </w:t>
      </w:r>
      <w:proofErr w:type="spellStart"/>
      <w:r>
        <w:t>on</w:t>
      </w:r>
      <w:proofErr w:type="spellEnd"/>
      <w:r>
        <w:t xml:space="preserve"> </w:t>
      </w:r>
      <w:proofErr w:type="spellStart"/>
      <w:r>
        <w:t>British</w:t>
      </w:r>
      <w:proofErr w:type="spellEnd"/>
      <w:r>
        <w:t xml:space="preserve"> </w:t>
      </w:r>
      <w:proofErr w:type="spellStart"/>
      <w:r>
        <w:t>soil</w:t>
      </w:r>
      <w:proofErr w:type="spellEnd"/>
      <w:r>
        <w:t xml:space="preserve"> </w:t>
      </w:r>
      <w:proofErr w:type="spellStart"/>
      <w:r>
        <w:t>and</w:t>
      </w:r>
      <w:proofErr w:type="spellEnd"/>
      <w:r>
        <w:t xml:space="preserve"> </w:t>
      </w:r>
      <w:proofErr w:type="spellStart"/>
      <w:r>
        <w:t>elsewhere</w:t>
      </w:r>
      <w:proofErr w:type="spellEnd"/>
      <w:r>
        <w:t>.</w:t>
      </w:r>
    </w:p>
    <w:p w:rsidRPr="00BB2EAF" w:rsidR="000E4CB2" w:rsidP="000E4CB2" w:rsidRDefault="000E4CB2" w14:paraId="3D6FC200" w14:textId="77777777">
      <w:pPr>
        <w:spacing w:line="276" w:lineRule="auto"/>
        <w:rPr>
          <w:bCs/>
        </w:rPr>
      </w:pPr>
    </w:p>
    <w:p w:rsidRPr="00BB2EAF" w:rsidR="000E4CB2" w:rsidP="000E4CB2" w:rsidRDefault="000E4CB2" w14:paraId="03725B7C" w14:textId="77777777">
      <w:pPr>
        <w:spacing w:line="276" w:lineRule="auto"/>
        <w:rPr>
          <w:bCs/>
        </w:rPr>
      </w:pPr>
      <w:proofErr w:type="spellStart"/>
      <w:r>
        <w:t>The</w:t>
      </w:r>
      <w:proofErr w:type="spellEnd"/>
      <w:r>
        <w:t xml:space="preserve"> </w:t>
      </w:r>
      <w:proofErr w:type="spellStart"/>
      <w:r>
        <w:t>Committee</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the</w:t>
      </w:r>
      <w:proofErr w:type="spellEnd"/>
      <w:r>
        <w:t xml:space="preserve"> </w:t>
      </w:r>
      <w:proofErr w:type="spellStart"/>
      <w:r>
        <w:t>Joint</w:t>
      </w:r>
      <w:proofErr w:type="spellEnd"/>
      <w:r>
        <w:t xml:space="preserve"> </w:t>
      </w:r>
      <w:proofErr w:type="spellStart"/>
      <w:r>
        <w:t>European</w:t>
      </w:r>
      <w:proofErr w:type="spellEnd"/>
      <w:r>
        <w:t xml:space="preserve"> </w:t>
      </w:r>
      <w:proofErr w:type="spellStart"/>
      <w:r>
        <w:t>Torus</w:t>
      </w:r>
      <w:proofErr w:type="spellEnd"/>
      <w:r>
        <w:t xml:space="preserve"> (JET) </w:t>
      </w:r>
      <w:proofErr w:type="spellStart"/>
      <w:r>
        <w:t>project</w:t>
      </w:r>
      <w:proofErr w:type="spellEnd"/>
      <w:r>
        <w:t xml:space="preserve"> </w:t>
      </w:r>
      <w:proofErr w:type="spellStart"/>
      <w:r>
        <w:t>was</w:t>
      </w:r>
      <w:proofErr w:type="spellEnd"/>
      <w:r>
        <w:t xml:space="preserve"> a </w:t>
      </w:r>
      <w:proofErr w:type="spellStart"/>
      <w:r>
        <w:t>key</w:t>
      </w:r>
      <w:proofErr w:type="spellEnd"/>
      <w:r>
        <w:t xml:space="preserve"> </w:t>
      </w:r>
      <w:proofErr w:type="spellStart"/>
      <w:r>
        <w:t>factor</w:t>
      </w:r>
      <w:proofErr w:type="spellEnd"/>
      <w:r>
        <w:t xml:space="preserve"> </w:t>
      </w:r>
      <w:proofErr w:type="spellStart"/>
      <w:r>
        <w:t>in</w:t>
      </w:r>
      <w:proofErr w:type="spellEnd"/>
      <w:r>
        <w:t xml:space="preserve"> </w:t>
      </w:r>
      <w:proofErr w:type="spellStart"/>
      <w:r>
        <w:t>the</w:t>
      </w:r>
      <w:proofErr w:type="spellEnd"/>
      <w:r>
        <w:t xml:space="preserve"> </w:t>
      </w:r>
      <w:proofErr w:type="spellStart"/>
      <w:r>
        <w:t>development</w:t>
      </w:r>
      <w:proofErr w:type="spellEnd"/>
      <w:r>
        <w:t xml:space="preserve"> </w:t>
      </w:r>
      <w:proofErr w:type="spellStart"/>
      <w:r>
        <w:t>of</w:t>
      </w:r>
      <w:proofErr w:type="spellEnd"/>
      <w:r>
        <w:t xml:space="preserve"> </w:t>
      </w:r>
      <w:proofErr w:type="spellStart"/>
      <w:r>
        <w:t>the</w:t>
      </w:r>
      <w:proofErr w:type="spellEnd"/>
      <w:r>
        <w:t xml:space="preserve"> </w:t>
      </w:r>
      <w:proofErr w:type="spellStart"/>
      <w:r>
        <w:t>international</w:t>
      </w:r>
      <w:proofErr w:type="spellEnd"/>
      <w:r>
        <w:t xml:space="preserve"> </w:t>
      </w:r>
      <w:proofErr w:type="spellStart"/>
      <w:r>
        <w:t>thermonuclear</w:t>
      </w:r>
      <w:proofErr w:type="spellEnd"/>
      <w:r>
        <w:t xml:space="preserve"> </w:t>
      </w:r>
      <w:proofErr w:type="spellStart"/>
      <w:r>
        <w:t>experimental</w:t>
      </w:r>
      <w:proofErr w:type="spellEnd"/>
      <w:r>
        <w:t xml:space="preserve"> </w:t>
      </w:r>
      <w:proofErr w:type="spellStart"/>
      <w:r>
        <w:t>reactor</w:t>
      </w:r>
      <w:proofErr w:type="spellEnd"/>
      <w:r>
        <w:t xml:space="preserve"> (ITER) </w:t>
      </w:r>
      <w:proofErr w:type="spellStart"/>
      <w:r>
        <w:t>project</w:t>
      </w:r>
      <w:proofErr w:type="spellEnd"/>
      <w:r>
        <w:t xml:space="preserve">, </w:t>
      </w:r>
      <w:proofErr w:type="spellStart"/>
      <w:r>
        <w:t>with</w:t>
      </w:r>
      <w:proofErr w:type="spellEnd"/>
      <w:r>
        <w:t xml:space="preserve"> ITER </w:t>
      </w:r>
      <w:proofErr w:type="spellStart"/>
      <w:r>
        <w:t>being</w:t>
      </w:r>
      <w:proofErr w:type="spellEnd"/>
      <w:r>
        <w:t xml:space="preserve">, </w:t>
      </w:r>
      <w:proofErr w:type="spellStart"/>
      <w:r>
        <w:t>from</w:t>
      </w:r>
      <w:proofErr w:type="spellEnd"/>
      <w:r>
        <w:t xml:space="preserve"> a </w:t>
      </w:r>
      <w:proofErr w:type="spellStart"/>
      <w:r>
        <w:t>scientific</w:t>
      </w:r>
      <w:proofErr w:type="spellEnd"/>
      <w:r>
        <w:t xml:space="preserve"> </w:t>
      </w:r>
      <w:proofErr w:type="spellStart"/>
      <w:r>
        <w:t>point</w:t>
      </w:r>
      <w:proofErr w:type="spellEnd"/>
      <w:r>
        <w:t xml:space="preserve"> </w:t>
      </w:r>
      <w:proofErr w:type="spellStart"/>
      <w:r>
        <w:t>of</w:t>
      </w:r>
      <w:proofErr w:type="spellEnd"/>
      <w:r>
        <w:t xml:space="preserve"> </w:t>
      </w:r>
      <w:proofErr w:type="spellStart"/>
      <w:r>
        <w:t>view</w:t>
      </w:r>
      <w:proofErr w:type="spellEnd"/>
      <w:r>
        <w:t xml:space="preserve">, </w:t>
      </w:r>
      <w:proofErr w:type="spellStart"/>
      <w:r>
        <w:t>the</w:t>
      </w:r>
      <w:proofErr w:type="spellEnd"/>
      <w:r>
        <w:t xml:space="preserve"> </w:t>
      </w:r>
      <w:proofErr w:type="spellStart"/>
      <w:r>
        <w:t>successor</w:t>
      </w:r>
      <w:proofErr w:type="spellEnd"/>
      <w:r>
        <w:t xml:space="preserve"> </w:t>
      </w:r>
      <w:proofErr w:type="spellStart"/>
      <w:r>
        <w:t>to</w:t>
      </w:r>
      <w:proofErr w:type="spellEnd"/>
      <w:r>
        <w:t xml:space="preserve"> JET. </w:t>
      </w:r>
      <w:proofErr w:type="spellStart"/>
      <w:r>
        <w:t>For</w:t>
      </w:r>
      <w:proofErr w:type="spellEnd"/>
      <w:r>
        <w:t xml:space="preserve"> </w:t>
      </w:r>
      <w:proofErr w:type="spellStart"/>
      <w:r>
        <w:t>this</w:t>
      </w:r>
      <w:proofErr w:type="spellEnd"/>
      <w:r>
        <w:t xml:space="preserve"> </w:t>
      </w:r>
      <w:proofErr w:type="spellStart"/>
      <w:r>
        <w:t>reason</w:t>
      </w:r>
      <w:proofErr w:type="spellEnd"/>
      <w:r>
        <w:t xml:space="preserve">, </w:t>
      </w:r>
      <w:proofErr w:type="spellStart"/>
      <w:r>
        <w:t>the</w:t>
      </w:r>
      <w:proofErr w:type="spellEnd"/>
      <w:r>
        <w:t xml:space="preserve"> </w:t>
      </w:r>
      <w:proofErr w:type="spellStart"/>
      <w:r>
        <w:t>Committee</w:t>
      </w:r>
      <w:proofErr w:type="spellEnd"/>
      <w:r>
        <w:t xml:space="preserve"> </w:t>
      </w:r>
      <w:proofErr w:type="spellStart"/>
      <w:r>
        <w:t>considered</w:t>
      </w:r>
      <w:proofErr w:type="spellEnd"/>
      <w:r>
        <w:t xml:space="preserve"> </w:t>
      </w:r>
      <w:proofErr w:type="spellStart"/>
      <w:r>
        <w:t>it</w:t>
      </w:r>
      <w:proofErr w:type="spellEnd"/>
      <w:r>
        <w:t xml:space="preserve"> </w:t>
      </w:r>
      <w:proofErr w:type="spellStart"/>
      <w:r>
        <w:t>important</w:t>
      </w:r>
      <w:proofErr w:type="spellEnd"/>
      <w:r>
        <w:t xml:space="preserve"> </w:t>
      </w:r>
      <w:proofErr w:type="spellStart"/>
      <w:r>
        <w:t>that</w:t>
      </w:r>
      <w:proofErr w:type="spellEnd"/>
      <w:r>
        <w:t xml:space="preserve"> JET </w:t>
      </w:r>
      <w:proofErr w:type="spellStart"/>
      <w:r>
        <w:t>remain</w:t>
      </w:r>
      <w:proofErr w:type="spellEnd"/>
      <w:r>
        <w:t xml:space="preserve"> </w:t>
      </w:r>
      <w:proofErr w:type="spellStart"/>
      <w:r>
        <w:t>operational</w:t>
      </w:r>
      <w:proofErr w:type="spellEnd"/>
      <w:r>
        <w:t xml:space="preserve"> (</w:t>
      </w:r>
      <w:proofErr w:type="spellStart"/>
      <w:r>
        <w:t>as</w:t>
      </w:r>
      <w:proofErr w:type="spellEnd"/>
      <w:r>
        <w:t xml:space="preserve"> </w:t>
      </w:r>
      <w:proofErr w:type="spellStart"/>
      <w:r>
        <w:t>an</w:t>
      </w:r>
      <w:proofErr w:type="spellEnd"/>
      <w:r>
        <w:t xml:space="preserve"> EU </w:t>
      </w:r>
      <w:proofErr w:type="spellStart"/>
      <w:r>
        <w:t>project</w:t>
      </w:r>
      <w:proofErr w:type="spellEnd"/>
      <w:r>
        <w:t xml:space="preserve"> </w:t>
      </w:r>
      <w:proofErr w:type="spellStart"/>
      <w:r>
        <w:t>or</w:t>
      </w:r>
      <w:proofErr w:type="spellEnd"/>
      <w:r>
        <w:t xml:space="preserve"> </w:t>
      </w:r>
      <w:proofErr w:type="spellStart"/>
      <w:r>
        <w:t>as</w:t>
      </w:r>
      <w:proofErr w:type="spellEnd"/>
      <w:r>
        <w:t xml:space="preserve"> a </w:t>
      </w:r>
      <w:proofErr w:type="spellStart"/>
      <w:r>
        <w:t>joint</w:t>
      </w:r>
      <w:proofErr w:type="spellEnd"/>
      <w:r>
        <w:t xml:space="preserve"> EU-UK </w:t>
      </w:r>
      <w:proofErr w:type="spellStart"/>
      <w:r>
        <w:t>project</w:t>
      </w:r>
      <w:proofErr w:type="spellEnd"/>
      <w:r>
        <w:t xml:space="preserve">) </w:t>
      </w:r>
      <w:proofErr w:type="spellStart"/>
      <w:r>
        <w:t>until</w:t>
      </w:r>
      <w:proofErr w:type="spellEnd"/>
      <w:r>
        <w:t xml:space="preserve"> </w:t>
      </w:r>
      <w:proofErr w:type="spellStart"/>
      <w:r>
        <w:t>the</w:t>
      </w:r>
      <w:proofErr w:type="spellEnd"/>
      <w:r>
        <w:t xml:space="preserve"> ITER </w:t>
      </w:r>
      <w:proofErr w:type="spellStart"/>
      <w:r>
        <w:t>project</w:t>
      </w:r>
      <w:proofErr w:type="spellEnd"/>
      <w:r>
        <w:t xml:space="preserve"> </w:t>
      </w:r>
      <w:proofErr w:type="spellStart"/>
      <w:r>
        <w:t>became</w:t>
      </w:r>
      <w:proofErr w:type="spellEnd"/>
      <w:r>
        <w:t xml:space="preserve"> </w:t>
      </w:r>
      <w:proofErr w:type="spellStart"/>
      <w:r>
        <w:t>operational</w:t>
      </w:r>
      <w:proofErr w:type="spellEnd"/>
      <w:r>
        <w:t>.</w:t>
      </w:r>
    </w:p>
    <w:p w:rsidRPr="00BB2EAF" w:rsidR="000E4CB2" w:rsidP="000E4CB2" w:rsidRDefault="000E4CB2" w14:paraId="552C6396" w14:textId="77777777">
      <w:pPr>
        <w:spacing w:line="276" w:lineRule="auto"/>
      </w:pPr>
    </w:p>
    <w:p w:rsidRPr="00BB2EAF" w:rsidR="000E4CB2" w:rsidP="000E4CB2" w:rsidRDefault="000E4CB2" w14:paraId="22F54C88" w14:textId="77777777">
      <w:pPr>
        <w:spacing w:line="276" w:lineRule="auto"/>
      </w:pPr>
      <w:proofErr w:type="spellStart"/>
      <w:r>
        <w:t>Further</w:t>
      </w:r>
      <w:proofErr w:type="spellEnd"/>
      <w:r>
        <w:t xml:space="preserve">, </w:t>
      </w:r>
      <w:proofErr w:type="spellStart"/>
      <w:r>
        <w:t>the</w:t>
      </w:r>
      <w:proofErr w:type="spellEnd"/>
      <w:r>
        <w:t xml:space="preserve"> EESC </w:t>
      </w:r>
      <w:proofErr w:type="spellStart"/>
      <w:r>
        <w:t>emphasised</w:t>
      </w:r>
      <w:proofErr w:type="spellEnd"/>
      <w:r>
        <w:t xml:space="preserve"> </w:t>
      </w:r>
      <w:proofErr w:type="spellStart"/>
      <w:r>
        <w:t>that</w:t>
      </w:r>
      <w:proofErr w:type="spellEnd"/>
      <w:r>
        <w:t xml:space="preserve"> </w:t>
      </w:r>
      <w:proofErr w:type="spellStart"/>
      <w:r>
        <w:t>nuclear</w:t>
      </w:r>
      <w:proofErr w:type="spellEnd"/>
      <w:r>
        <w:t xml:space="preserve"> </w:t>
      </w:r>
      <w:proofErr w:type="spellStart"/>
      <w:r>
        <w:t>safety</w:t>
      </w:r>
      <w:proofErr w:type="spellEnd"/>
      <w:r>
        <w:t xml:space="preserve"> </w:t>
      </w:r>
      <w:proofErr w:type="spellStart"/>
      <w:r>
        <w:t>needed</w:t>
      </w:r>
      <w:proofErr w:type="spellEnd"/>
      <w:r>
        <w:t xml:space="preserve"> </w:t>
      </w:r>
      <w:proofErr w:type="spellStart"/>
      <w:r>
        <w:t>to</w:t>
      </w:r>
      <w:proofErr w:type="spellEnd"/>
      <w:r>
        <w:t xml:space="preserve"> </w:t>
      </w:r>
      <w:proofErr w:type="spellStart"/>
      <w:r>
        <w:t>be</w:t>
      </w:r>
      <w:proofErr w:type="spellEnd"/>
      <w:r>
        <w:t xml:space="preserve"> </w:t>
      </w:r>
      <w:proofErr w:type="spellStart"/>
      <w:r>
        <w:t>understood</w:t>
      </w:r>
      <w:proofErr w:type="spellEnd"/>
      <w:r>
        <w:t xml:space="preserve"> </w:t>
      </w:r>
      <w:proofErr w:type="spellStart"/>
      <w:r>
        <w:t>as</w:t>
      </w:r>
      <w:proofErr w:type="spellEnd"/>
      <w:r>
        <w:t xml:space="preserve"> a </w:t>
      </w:r>
      <w:proofErr w:type="spellStart"/>
      <w:r>
        <w:t>dynamic</w:t>
      </w:r>
      <w:proofErr w:type="spellEnd"/>
      <w:r>
        <w:t xml:space="preserve"> </w:t>
      </w:r>
      <w:proofErr w:type="spellStart"/>
      <w:r>
        <w:t>concept</w:t>
      </w:r>
      <w:proofErr w:type="spellEnd"/>
      <w:r>
        <w:t xml:space="preserve">, </w:t>
      </w:r>
      <w:proofErr w:type="spellStart"/>
      <w:r>
        <w:t>which</w:t>
      </w:r>
      <w:proofErr w:type="spellEnd"/>
      <w:r>
        <w:t xml:space="preserve"> </w:t>
      </w:r>
      <w:proofErr w:type="spellStart"/>
      <w:r>
        <w:t>entailed</w:t>
      </w:r>
      <w:proofErr w:type="spellEnd"/>
      <w:r>
        <w:t xml:space="preserve"> </w:t>
      </w:r>
      <w:proofErr w:type="spellStart"/>
      <w:r>
        <w:t>constant</w:t>
      </w:r>
      <w:proofErr w:type="spellEnd"/>
      <w:r>
        <w:t xml:space="preserve"> </w:t>
      </w:r>
      <w:proofErr w:type="spellStart"/>
      <w:r>
        <w:t>monitoring</w:t>
      </w:r>
      <w:proofErr w:type="spellEnd"/>
      <w:r>
        <w:t xml:space="preserve"> </w:t>
      </w:r>
      <w:proofErr w:type="spellStart"/>
      <w:r>
        <w:t>of</w:t>
      </w:r>
      <w:proofErr w:type="spellEnd"/>
      <w:r>
        <w:t xml:space="preserve"> </w:t>
      </w:r>
      <w:proofErr w:type="spellStart"/>
      <w:r>
        <w:t>and</w:t>
      </w:r>
      <w:proofErr w:type="spellEnd"/>
      <w:r>
        <w:t xml:space="preserve"> </w:t>
      </w:r>
      <w:proofErr w:type="spellStart"/>
      <w:r>
        <w:t>adjustments</w:t>
      </w:r>
      <w:proofErr w:type="spellEnd"/>
      <w:r>
        <w:t xml:space="preserve"> </w:t>
      </w:r>
      <w:proofErr w:type="spellStart"/>
      <w:r>
        <w:t>to</w:t>
      </w:r>
      <w:proofErr w:type="spellEnd"/>
      <w:r>
        <w:t xml:space="preserve"> </w:t>
      </w:r>
      <w:proofErr w:type="spellStart"/>
      <w:r>
        <w:t>existing</w:t>
      </w:r>
      <w:proofErr w:type="spellEnd"/>
      <w:r>
        <w:t xml:space="preserve"> </w:t>
      </w:r>
      <w:proofErr w:type="spellStart"/>
      <w:r>
        <w:t>legislation</w:t>
      </w:r>
      <w:proofErr w:type="spellEnd"/>
      <w:r>
        <w:t xml:space="preserve"> </w:t>
      </w:r>
      <w:proofErr w:type="spellStart"/>
      <w:r>
        <w:t>in</w:t>
      </w:r>
      <w:proofErr w:type="spellEnd"/>
      <w:r>
        <w:t xml:space="preserve"> </w:t>
      </w:r>
      <w:proofErr w:type="spellStart"/>
      <w:r>
        <w:t>accordance</w:t>
      </w:r>
      <w:proofErr w:type="spellEnd"/>
      <w:r>
        <w:t xml:space="preserve"> </w:t>
      </w:r>
      <w:proofErr w:type="spellStart"/>
      <w:r>
        <w:t>with</w:t>
      </w:r>
      <w:proofErr w:type="spellEnd"/>
      <w:r>
        <w:t xml:space="preserve"> </w:t>
      </w:r>
      <w:proofErr w:type="spellStart"/>
      <w:r>
        <w:t>recent</w:t>
      </w:r>
      <w:proofErr w:type="spellEnd"/>
      <w:r>
        <w:t xml:space="preserve"> </w:t>
      </w:r>
      <w:proofErr w:type="spellStart"/>
      <w:r>
        <w:t>developments</w:t>
      </w:r>
      <w:proofErr w:type="spellEnd"/>
      <w:r>
        <w:t xml:space="preserve"> </w:t>
      </w:r>
      <w:proofErr w:type="spellStart"/>
      <w:r>
        <w:t>and</w:t>
      </w:r>
      <w:proofErr w:type="spellEnd"/>
      <w:r>
        <w:t xml:space="preserve"> </w:t>
      </w:r>
      <w:proofErr w:type="spellStart"/>
      <w:r>
        <w:t>innovations</w:t>
      </w:r>
      <w:proofErr w:type="spellEnd"/>
      <w:r>
        <w:t xml:space="preserve">, </w:t>
      </w:r>
      <w:proofErr w:type="spellStart"/>
      <w:r>
        <w:t>covering</w:t>
      </w:r>
      <w:proofErr w:type="spellEnd"/>
      <w:r>
        <w:t xml:space="preserve"> </w:t>
      </w:r>
      <w:proofErr w:type="spellStart"/>
      <w:r>
        <w:t>the</w:t>
      </w:r>
      <w:proofErr w:type="spellEnd"/>
      <w:r>
        <w:t xml:space="preserve"> </w:t>
      </w:r>
      <w:proofErr w:type="spellStart"/>
      <w:r>
        <w:t>whole</w:t>
      </w:r>
      <w:proofErr w:type="spellEnd"/>
      <w:r>
        <w:t xml:space="preserve"> </w:t>
      </w:r>
      <w:proofErr w:type="spellStart"/>
      <w:r>
        <w:t>life</w:t>
      </w:r>
      <w:proofErr w:type="spellEnd"/>
      <w:r>
        <w:t xml:space="preserve"> </w:t>
      </w:r>
      <w:proofErr w:type="spellStart"/>
      <w:r>
        <w:t>span</w:t>
      </w:r>
      <w:proofErr w:type="spellEnd"/>
      <w:r>
        <w:t xml:space="preserve"> </w:t>
      </w:r>
      <w:proofErr w:type="spellStart"/>
      <w:r>
        <w:t>of</w:t>
      </w:r>
      <w:proofErr w:type="spellEnd"/>
      <w:r>
        <w:t xml:space="preserve"> </w:t>
      </w:r>
      <w:proofErr w:type="spellStart"/>
      <w:r>
        <w:t>plants</w:t>
      </w:r>
      <w:proofErr w:type="spellEnd"/>
      <w:r>
        <w:t xml:space="preserve">. </w:t>
      </w:r>
      <w:proofErr w:type="spellStart"/>
      <w:r>
        <w:t>Plants</w:t>
      </w:r>
      <w:proofErr w:type="spellEnd"/>
      <w:r>
        <w:t xml:space="preserve"> </w:t>
      </w:r>
      <w:proofErr w:type="spellStart"/>
      <w:r>
        <w:t>located</w:t>
      </w:r>
      <w:proofErr w:type="spellEnd"/>
      <w:r>
        <w:t xml:space="preserve"> </w:t>
      </w:r>
      <w:proofErr w:type="spellStart"/>
      <w:r>
        <w:t>on</w:t>
      </w:r>
      <w:proofErr w:type="spellEnd"/>
      <w:r>
        <w:t xml:space="preserve"> </w:t>
      </w:r>
      <w:proofErr w:type="spellStart"/>
      <w:r>
        <w:t>borders</w:t>
      </w:r>
      <w:proofErr w:type="spellEnd"/>
      <w:r>
        <w:t xml:space="preserve"> </w:t>
      </w:r>
      <w:proofErr w:type="spellStart"/>
      <w:r>
        <w:t>between</w:t>
      </w:r>
      <w:proofErr w:type="spellEnd"/>
      <w:r>
        <w:t xml:space="preserve"> EU </w:t>
      </w:r>
      <w:proofErr w:type="spellStart"/>
      <w:r>
        <w:t>countries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given</w:t>
      </w:r>
      <w:proofErr w:type="spellEnd"/>
      <w:r>
        <w:t xml:space="preserve"> </w:t>
      </w:r>
      <w:proofErr w:type="spellStart"/>
      <w:r>
        <w:t>particular</w:t>
      </w:r>
      <w:proofErr w:type="spellEnd"/>
      <w:r>
        <w:t xml:space="preserve"> </w:t>
      </w:r>
      <w:proofErr w:type="spellStart"/>
      <w:r>
        <w:t>attention</w:t>
      </w:r>
      <w:proofErr w:type="spellEnd"/>
      <w:r>
        <w:t xml:space="preserve">, </w:t>
      </w:r>
      <w:proofErr w:type="spellStart"/>
      <w:r>
        <w:t>with</w:t>
      </w:r>
      <w:proofErr w:type="spellEnd"/>
      <w:r>
        <w:t xml:space="preserve"> </w:t>
      </w:r>
      <w:proofErr w:type="spellStart"/>
      <w:r>
        <w:t>increased</w:t>
      </w:r>
      <w:proofErr w:type="spellEnd"/>
      <w:r>
        <w:t xml:space="preserve"> </w:t>
      </w:r>
      <w:proofErr w:type="spellStart"/>
      <w:r>
        <w:t>coordination</w:t>
      </w:r>
      <w:proofErr w:type="spellEnd"/>
      <w:r>
        <w:t xml:space="preserve"> </w:t>
      </w:r>
      <w:proofErr w:type="spellStart"/>
      <w:r>
        <w:t>between</w:t>
      </w:r>
      <w:proofErr w:type="spellEnd"/>
      <w:r>
        <w:t xml:space="preserve"> </w:t>
      </w:r>
      <w:proofErr w:type="spellStart"/>
      <w:r>
        <w:t>national</w:t>
      </w:r>
      <w:proofErr w:type="spellEnd"/>
      <w:r>
        <w:t xml:space="preserve"> </w:t>
      </w:r>
      <w:proofErr w:type="spellStart"/>
      <w:r>
        <w:t>and</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and</w:t>
      </w:r>
      <w:proofErr w:type="spellEnd"/>
      <w:r>
        <w:t xml:space="preserve"> </w:t>
      </w:r>
      <w:proofErr w:type="spellStart"/>
      <w:r>
        <w:t>the</w:t>
      </w:r>
      <w:proofErr w:type="spellEnd"/>
      <w:r>
        <w:t xml:space="preserve"> </w:t>
      </w:r>
      <w:proofErr w:type="spellStart"/>
      <w:r>
        <w:t>effective</w:t>
      </w:r>
      <w:proofErr w:type="spellEnd"/>
      <w:r>
        <w:t xml:space="preserve"> </w:t>
      </w:r>
      <w:proofErr w:type="spellStart"/>
      <w:r>
        <w:t>involvement</w:t>
      </w:r>
      <w:proofErr w:type="spellEnd"/>
      <w:r>
        <w:t xml:space="preserve"> </w:t>
      </w:r>
      <w:proofErr w:type="spellStart"/>
      <w:r>
        <w:t>of</w:t>
      </w:r>
      <w:proofErr w:type="spellEnd"/>
      <w:r>
        <w:t xml:space="preserve"> </w:t>
      </w:r>
      <w:proofErr w:type="spellStart"/>
      <w:r>
        <w:t>citizens</w:t>
      </w:r>
      <w:proofErr w:type="spellEnd"/>
      <w:r>
        <w:t xml:space="preserve"> </w:t>
      </w:r>
      <w:proofErr w:type="spellStart"/>
      <w:r>
        <w:t>and</w:t>
      </w:r>
      <w:proofErr w:type="spellEnd"/>
      <w:r>
        <w:t xml:space="preserve"> </w:t>
      </w:r>
      <w:proofErr w:type="spellStart"/>
      <w:r>
        <w:t>workers</w:t>
      </w:r>
      <w:proofErr w:type="spellEnd"/>
      <w:r>
        <w:t>.</w:t>
      </w:r>
    </w:p>
    <w:p w:rsidRPr="00BB2EAF" w:rsidR="000E4CB2" w:rsidP="000E4CB2" w:rsidRDefault="000E4CB2" w14:paraId="3785CB7B" w14:textId="77777777">
      <w:pPr>
        <w:spacing w:line="276" w:lineRule="auto"/>
      </w:pPr>
    </w:p>
    <w:p w:rsidRPr="00BB2EAF" w:rsidR="000E4CB2" w:rsidP="000E4CB2" w:rsidRDefault="000E4CB2" w14:paraId="22DC11DD" w14:textId="77777777">
      <w:pPr>
        <w:rPr>
          <w:highlight w:val="yellow"/>
        </w:rPr>
      </w:pPr>
      <w:proofErr w:type="spellStart"/>
      <w:r>
        <w:t>Finally</w:t>
      </w:r>
      <w:proofErr w:type="spellEnd"/>
      <w:r>
        <w:t xml:space="preserve">, </w:t>
      </w:r>
      <w:proofErr w:type="spellStart"/>
      <w:r>
        <w:t>the</w:t>
      </w:r>
      <w:proofErr w:type="spellEnd"/>
      <w:r>
        <w:t xml:space="preserve"> EESC </w:t>
      </w:r>
      <w:proofErr w:type="spellStart"/>
      <w:r>
        <w:t>considered</w:t>
      </w:r>
      <w:proofErr w:type="spellEnd"/>
      <w:r>
        <w:t xml:space="preserve"> </w:t>
      </w:r>
      <w:proofErr w:type="spellStart"/>
      <w:r>
        <w:t>education</w:t>
      </w:r>
      <w:proofErr w:type="spellEnd"/>
      <w:r>
        <w:t xml:space="preserve"> – </w:t>
      </w:r>
      <w:proofErr w:type="spellStart"/>
      <w:r>
        <w:t>beginning</w:t>
      </w:r>
      <w:proofErr w:type="spellEnd"/>
      <w:r>
        <w:t xml:space="preserve"> </w:t>
      </w:r>
      <w:proofErr w:type="spellStart"/>
      <w:r>
        <w:t>with</w:t>
      </w:r>
      <w:proofErr w:type="spellEnd"/>
      <w:r>
        <w:t xml:space="preserve"> </w:t>
      </w:r>
      <w:proofErr w:type="spellStart"/>
      <w:r>
        <w:t>compulsory</w:t>
      </w:r>
      <w:proofErr w:type="spellEnd"/>
      <w:r>
        <w:t xml:space="preserve"> </w:t>
      </w:r>
      <w:proofErr w:type="spellStart"/>
      <w:r>
        <w:t>education</w:t>
      </w:r>
      <w:proofErr w:type="spellEnd"/>
      <w:r>
        <w:t xml:space="preserve"> – </w:t>
      </w:r>
      <w:proofErr w:type="spellStart"/>
      <w:r>
        <w:t>and</w:t>
      </w:r>
      <w:proofErr w:type="spellEnd"/>
      <w:r>
        <w:t xml:space="preserve"> </w:t>
      </w:r>
      <w:proofErr w:type="spellStart"/>
      <w:r>
        <w:t>training</w:t>
      </w:r>
      <w:proofErr w:type="spellEnd"/>
      <w:r>
        <w:t xml:space="preserve"> </w:t>
      </w:r>
      <w:proofErr w:type="spellStart"/>
      <w:r>
        <w:t>to</w:t>
      </w:r>
      <w:proofErr w:type="spellEnd"/>
      <w:r>
        <w:t xml:space="preserve"> </w:t>
      </w:r>
      <w:proofErr w:type="spellStart"/>
      <w:r>
        <w:t>be</w:t>
      </w:r>
      <w:proofErr w:type="spellEnd"/>
      <w:r>
        <w:t xml:space="preserve"> </w:t>
      </w:r>
      <w:proofErr w:type="spellStart"/>
      <w:r>
        <w:t>an</w:t>
      </w:r>
      <w:proofErr w:type="spellEnd"/>
      <w:r>
        <w:t xml:space="preserve"> </w:t>
      </w:r>
      <w:proofErr w:type="spellStart"/>
      <w:r>
        <w:t>essential</w:t>
      </w:r>
      <w:proofErr w:type="spellEnd"/>
      <w:r>
        <w:t xml:space="preserve"> </w:t>
      </w:r>
      <w:proofErr w:type="spellStart"/>
      <w:r>
        <w:t>factor</w:t>
      </w:r>
      <w:proofErr w:type="spellEnd"/>
      <w:r>
        <w:t xml:space="preserve"> </w:t>
      </w:r>
      <w:proofErr w:type="spellStart"/>
      <w:r>
        <w:t>in</w:t>
      </w:r>
      <w:proofErr w:type="spellEnd"/>
      <w:r>
        <w:t xml:space="preserve"> </w:t>
      </w:r>
      <w:proofErr w:type="spellStart"/>
      <w:r>
        <w:t>attracting</w:t>
      </w:r>
      <w:proofErr w:type="spellEnd"/>
      <w:r>
        <w:t xml:space="preserve"> </w:t>
      </w:r>
      <w:proofErr w:type="spellStart"/>
      <w:r>
        <w:t>young</w:t>
      </w:r>
      <w:proofErr w:type="spellEnd"/>
      <w:r>
        <w:t xml:space="preserve"> </w:t>
      </w:r>
      <w:proofErr w:type="spellStart"/>
      <w:r>
        <w:t>people</w:t>
      </w:r>
      <w:proofErr w:type="spellEnd"/>
      <w:r>
        <w:t xml:space="preserve"> </w:t>
      </w:r>
      <w:proofErr w:type="spellStart"/>
      <w:r>
        <w:t>to</w:t>
      </w:r>
      <w:proofErr w:type="spellEnd"/>
      <w:r>
        <w:t xml:space="preserve"> </w:t>
      </w:r>
      <w:proofErr w:type="spellStart"/>
      <w:r>
        <w:t>scientific</w:t>
      </w:r>
      <w:proofErr w:type="spellEnd"/>
      <w:r>
        <w:t xml:space="preserve"> </w:t>
      </w:r>
      <w:proofErr w:type="spellStart"/>
      <w:r>
        <w:t>and</w:t>
      </w:r>
      <w:proofErr w:type="spellEnd"/>
      <w:r>
        <w:t xml:space="preserve"> </w:t>
      </w:r>
      <w:proofErr w:type="spellStart"/>
      <w:r>
        <w:t>technological</w:t>
      </w:r>
      <w:proofErr w:type="spellEnd"/>
      <w:r>
        <w:t xml:space="preserve"> </w:t>
      </w:r>
      <w:proofErr w:type="spellStart"/>
      <w:r>
        <w:t>subjects</w:t>
      </w:r>
      <w:proofErr w:type="spellEnd"/>
      <w:r>
        <w:t>.</w:t>
      </w:r>
    </w:p>
    <w:p w:rsidRPr="00BB2EAF" w:rsidR="000E4CB2" w:rsidP="000E4CB2" w:rsidRDefault="000E4CB2" w14:paraId="6FA61F81" w14:textId="77777777"/>
    <w:p w:rsidRPr="00BB2EAF" w:rsidR="000E4CB2" w:rsidP="002934A0" w:rsidRDefault="000E4CB2" w14:paraId="2CEF4D47" w14:textId="77777777">
      <w:pPr>
        <w:keepNext/>
        <w:spacing w:line="240" w:lineRule="auto"/>
        <w:jc w:val="left"/>
      </w:pPr>
      <w:bookmarkStart w:name="_Toc125632268" w:id="35"/>
      <w:bookmarkStart w:name="_Toc128464345" w:id="36"/>
      <w:bookmarkStart w:name="_Toc128464376" w:id="37"/>
      <w:proofErr w:type="spellStart"/>
      <w:r>
        <w:t>List</w:t>
      </w:r>
      <w:proofErr w:type="spellEnd"/>
      <w:r>
        <w:t xml:space="preserve"> </w:t>
      </w:r>
      <w:proofErr w:type="spellStart"/>
      <w:r>
        <w:t>of</w:t>
      </w:r>
      <w:proofErr w:type="spellEnd"/>
      <w:r>
        <w:t xml:space="preserve"> </w:t>
      </w:r>
      <w:proofErr w:type="spellStart"/>
      <w:r>
        <w:t>organisations</w:t>
      </w:r>
      <w:proofErr w:type="spellEnd"/>
      <w:r>
        <w:t xml:space="preserve"> </w:t>
      </w:r>
      <w:proofErr w:type="spellStart"/>
      <w:r>
        <w:t>consulted</w:t>
      </w:r>
      <w:bookmarkEnd w:id="35"/>
      <w:bookmarkEnd w:id="36"/>
      <w:bookmarkEnd w:id="37"/>
      <w:proofErr w:type="spellEnd"/>
    </w:p>
    <w:p w:rsidRPr="00BB2EAF" w:rsidR="000E4CB2" w:rsidP="002934A0" w:rsidRDefault="000E4CB2" w14:paraId="737455E3" w14:textId="77777777">
      <w:pPr>
        <w:keepNext/>
        <w:spacing w:line="240" w:lineRule="auto"/>
      </w:pPr>
    </w:p>
    <w:tbl>
      <w:tblPr>
        <w:tblStyle w:val="GridTable4"/>
        <w:tblW w:w="9640" w:type="dxa"/>
        <w:tblInd w:w="-147" w:type="dxa"/>
        <w:tblLook w:val="04A0" w:firstRow="1" w:lastRow="0" w:firstColumn="1" w:lastColumn="0" w:noHBand="0" w:noVBand="1"/>
      </w:tblPr>
      <w:tblGrid>
        <w:gridCol w:w="5063"/>
        <w:gridCol w:w="1316"/>
        <w:gridCol w:w="1741"/>
        <w:gridCol w:w="1520"/>
      </w:tblGrid>
      <w:tr w:rsidRPr="00BB2EAF" w:rsidR="000E4CB2" w:rsidTr="001E61B3" w14:paraId="7824DB11" w14:textId="77777777">
        <w:trPr>
          <w:cnfStyle w:val="100000000000" w:firstRow="1" w:lastRow="0" w:firstColumn="0" w:lastColumn="0" w:oddVBand="0" w:evenVBand="0" w:oddHBand="0" w:evenHBand="0" w:firstRowFirstColumn="0" w:firstRowLastColumn="0" w:lastRowFirstColumn="0" w:lastRowLastColumn="0"/>
          <w:trHeight w:val="892"/>
        </w:trPr>
        <w:tc>
          <w:tcPr>
            <w:cnfStyle w:val="001000000000" w:firstRow="0" w:lastRow="0" w:firstColumn="1" w:lastColumn="0" w:oddVBand="0" w:evenVBand="0" w:oddHBand="0" w:evenHBand="0" w:firstRowFirstColumn="0" w:firstRowLastColumn="0" w:lastRowFirstColumn="0" w:lastRowLastColumn="0"/>
            <w:tcW w:w="5131" w:type="dxa"/>
            <w:shd w:val="clear" w:color="auto" w:fill="FFFFFF" w:themeFill="background1"/>
            <w:vAlign w:val="center"/>
            <w:hideMark/>
          </w:tcPr>
          <w:p w:rsidRPr="00BB2EAF" w:rsidR="000E4CB2" w:rsidP="001E61B3" w:rsidRDefault="000E4CB2" w14:paraId="510FCF0A" w14:textId="77777777">
            <w:pPr>
              <w:spacing w:line="240" w:lineRule="auto"/>
              <w:jc w:val="left"/>
              <w:rPr>
                <w:color w:val="auto"/>
              </w:rPr>
            </w:pPr>
            <w:proofErr w:type="spellStart"/>
            <w:r>
              <w:rPr>
                <w:color w:val="auto"/>
              </w:rPr>
              <w:t>Organisation</w:t>
            </w:r>
            <w:proofErr w:type="spellEnd"/>
            <w:r>
              <w:rPr>
                <w:color w:val="auto"/>
              </w:rPr>
              <w:t xml:space="preserve"> </w:t>
            </w:r>
            <w:proofErr w:type="spellStart"/>
            <w:r>
              <w:rPr>
                <w:color w:val="auto"/>
              </w:rPr>
              <w:t>name</w:t>
            </w:r>
            <w:proofErr w:type="spellEnd"/>
          </w:p>
        </w:tc>
        <w:tc>
          <w:tcPr>
            <w:tcW w:w="1248" w:type="dxa"/>
            <w:shd w:val="clear" w:color="auto" w:fill="FFFFFF" w:themeFill="background1"/>
            <w:vAlign w:val="center"/>
            <w:hideMark/>
          </w:tcPr>
          <w:p w:rsidRPr="00BB2EAF" w:rsidR="000E4CB2" w:rsidP="001E61B3" w:rsidRDefault="000E4CB2" w14:paraId="668689EC"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proofErr w:type="spellStart"/>
            <w:r>
              <w:rPr>
                <w:color w:val="auto"/>
              </w:rPr>
              <w:t>Member</w:t>
            </w:r>
            <w:proofErr w:type="spellEnd"/>
            <w:r>
              <w:rPr>
                <w:color w:val="auto"/>
              </w:rPr>
              <w:t xml:space="preserve"> State</w:t>
            </w:r>
          </w:p>
        </w:tc>
        <w:tc>
          <w:tcPr>
            <w:tcW w:w="1741" w:type="dxa"/>
            <w:shd w:val="clear" w:color="auto" w:fill="FFFFFF" w:themeFill="background1"/>
            <w:vAlign w:val="center"/>
            <w:hideMark/>
          </w:tcPr>
          <w:p w:rsidRPr="00BB2EAF" w:rsidR="000E4CB2" w:rsidP="001E61B3" w:rsidRDefault="000E4CB2" w14:paraId="52661406"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proofErr w:type="spellStart"/>
            <w:r>
              <w:rPr>
                <w:color w:val="auto"/>
              </w:rPr>
              <w:t>Consultation</w:t>
            </w:r>
            <w:proofErr w:type="spellEnd"/>
            <w:r>
              <w:rPr>
                <w:color w:val="auto"/>
              </w:rPr>
              <w:t xml:space="preserve"> </w:t>
            </w:r>
            <w:proofErr w:type="spellStart"/>
            <w:r>
              <w:rPr>
                <w:color w:val="auto"/>
              </w:rPr>
              <w:t>via</w:t>
            </w:r>
            <w:proofErr w:type="spellEnd"/>
            <w:r>
              <w:rPr>
                <w:color w:val="auto"/>
              </w:rPr>
              <w:t xml:space="preserve"> </w:t>
            </w:r>
            <w:proofErr w:type="spellStart"/>
            <w:r>
              <w:rPr>
                <w:color w:val="auto"/>
              </w:rPr>
              <w:t>online</w:t>
            </w:r>
            <w:proofErr w:type="spellEnd"/>
            <w:r>
              <w:rPr>
                <w:color w:val="auto"/>
              </w:rPr>
              <w:t xml:space="preserve"> </w:t>
            </w:r>
            <w:proofErr w:type="spellStart"/>
            <w:r>
              <w:rPr>
                <w:color w:val="auto"/>
              </w:rPr>
              <w:t>questionnaire</w:t>
            </w:r>
            <w:proofErr w:type="spellEnd"/>
          </w:p>
        </w:tc>
        <w:tc>
          <w:tcPr>
            <w:tcW w:w="1520" w:type="dxa"/>
            <w:shd w:val="clear" w:color="auto" w:fill="FFFFFF" w:themeFill="background1"/>
            <w:vAlign w:val="center"/>
            <w:hideMark/>
          </w:tcPr>
          <w:p w:rsidRPr="00BB2EAF" w:rsidR="000E4CB2" w:rsidP="001E61B3" w:rsidRDefault="000E4CB2" w14:paraId="311B1C99" w14:textId="77777777">
            <w:pPr>
              <w:spacing w:line="240" w:lineRule="auto"/>
              <w:jc w:val="center"/>
              <w:cnfStyle w:val="100000000000" w:firstRow="1" w:lastRow="0" w:firstColumn="0" w:lastColumn="0" w:oddVBand="0" w:evenVBand="0" w:oddHBand="0" w:evenHBand="0" w:firstRowFirstColumn="0" w:firstRowLastColumn="0" w:lastRowFirstColumn="0" w:lastRowLastColumn="0"/>
              <w:rPr>
                <w:color w:val="auto"/>
              </w:rPr>
            </w:pPr>
            <w:proofErr w:type="spellStart"/>
            <w:r>
              <w:rPr>
                <w:color w:val="auto"/>
              </w:rPr>
              <w:t>Consultation</w:t>
            </w:r>
            <w:proofErr w:type="spellEnd"/>
            <w:r>
              <w:rPr>
                <w:color w:val="auto"/>
              </w:rPr>
              <w:t xml:space="preserve"> </w:t>
            </w:r>
            <w:proofErr w:type="spellStart"/>
            <w:r>
              <w:rPr>
                <w:color w:val="auto"/>
              </w:rPr>
              <w:t>via</w:t>
            </w:r>
            <w:proofErr w:type="spellEnd"/>
            <w:r>
              <w:rPr>
                <w:color w:val="auto"/>
              </w:rPr>
              <w:t xml:space="preserve"> </w:t>
            </w:r>
            <w:proofErr w:type="spellStart"/>
            <w:r>
              <w:rPr>
                <w:color w:val="auto"/>
              </w:rPr>
              <w:t>meetings</w:t>
            </w:r>
            <w:proofErr w:type="spellEnd"/>
          </w:p>
        </w:tc>
      </w:tr>
      <w:tr w:rsidRPr="00BB2EAF" w:rsidR="000E4CB2" w:rsidTr="001E61B3" w14:paraId="3335FF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F511F0" w14:textId="77777777">
            <w:pPr>
              <w:spacing w:line="240" w:lineRule="auto"/>
              <w:jc w:val="left"/>
              <w:rPr>
                <w:b w:val="0"/>
                <w:bCs w:val="0"/>
              </w:rPr>
            </w:pPr>
            <w:proofErr w:type="spellStart"/>
            <w:r>
              <w:rPr>
                <w:b w:val="0"/>
              </w:rPr>
              <w:t>Agencija</w:t>
            </w:r>
            <w:proofErr w:type="spellEnd"/>
            <w:r>
              <w:rPr>
                <w:b w:val="0"/>
              </w:rPr>
              <w:t xml:space="preserve"> </w:t>
            </w:r>
            <w:proofErr w:type="spellStart"/>
            <w:r>
              <w:rPr>
                <w:b w:val="0"/>
              </w:rPr>
              <w:t>za</w:t>
            </w:r>
            <w:proofErr w:type="spellEnd"/>
            <w:r>
              <w:rPr>
                <w:b w:val="0"/>
              </w:rPr>
              <w:t xml:space="preserve"> </w:t>
            </w:r>
            <w:proofErr w:type="spellStart"/>
            <w:r>
              <w:rPr>
                <w:b w:val="0"/>
              </w:rPr>
              <w:t>mobilnost</w:t>
            </w:r>
            <w:proofErr w:type="spellEnd"/>
            <w:r>
              <w:rPr>
                <w:b w:val="0"/>
              </w:rPr>
              <w:t xml:space="preserve"> i </w:t>
            </w:r>
            <w:proofErr w:type="spellStart"/>
            <w:r>
              <w:rPr>
                <w:b w:val="0"/>
              </w:rPr>
              <w:t>programe</w:t>
            </w:r>
            <w:proofErr w:type="spellEnd"/>
            <w:r>
              <w:rPr>
                <w:b w:val="0"/>
              </w:rPr>
              <w:t xml:space="preserve"> EU</w:t>
            </w:r>
          </w:p>
        </w:tc>
        <w:tc>
          <w:tcPr>
            <w:tcW w:w="1248" w:type="dxa"/>
            <w:noWrap/>
            <w:vAlign w:val="center"/>
            <w:hideMark/>
          </w:tcPr>
          <w:p w:rsidRPr="00BB2EAF" w:rsidR="000E4CB2" w:rsidP="001E61B3" w:rsidRDefault="000E4CB2" w14:paraId="2CBDFA4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0F376AA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5C047CD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7278D1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99B72F7" w14:textId="77777777">
            <w:pPr>
              <w:spacing w:line="240" w:lineRule="auto"/>
              <w:jc w:val="left"/>
              <w:rPr>
                <w:b w:val="0"/>
                <w:bCs w:val="0"/>
              </w:rPr>
            </w:pPr>
            <w:proofErr w:type="spellStart"/>
            <w:r>
              <w:rPr>
                <w:b w:val="0"/>
              </w:rPr>
              <w:t>Bio</w:t>
            </w:r>
            <w:proofErr w:type="spellEnd"/>
            <w:r>
              <w:rPr>
                <w:b w:val="0"/>
              </w:rPr>
              <w:t xml:space="preserve">-mi </w:t>
            </w:r>
            <w:proofErr w:type="spellStart"/>
            <w:r>
              <w:rPr>
                <w:b w:val="0"/>
              </w:rPr>
              <w:t>Ltd</w:t>
            </w:r>
            <w:proofErr w:type="spellEnd"/>
          </w:p>
        </w:tc>
        <w:tc>
          <w:tcPr>
            <w:tcW w:w="1248" w:type="dxa"/>
            <w:noWrap/>
            <w:vAlign w:val="center"/>
            <w:hideMark/>
          </w:tcPr>
          <w:p w:rsidRPr="00BB2EAF" w:rsidR="000E4CB2" w:rsidP="001E61B3" w:rsidRDefault="000E4CB2" w14:paraId="1B96342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6C5BFF3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05A66D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0E82FF80"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35C5610" w14:textId="77777777">
            <w:pPr>
              <w:spacing w:line="240" w:lineRule="auto"/>
              <w:jc w:val="left"/>
              <w:rPr>
                <w:b w:val="0"/>
                <w:bCs w:val="0"/>
              </w:rPr>
            </w:pPr>
            <w:r>
              <w:rPr>
                <w:b w:val="0"/>
              </w:rPr>
              <w:t xml:space="preserve">CEPOR </w:t>
            </w:r>
            <w:proofErr w:type="spellStart"/>
            <w:r>
              <w:rPr>
                <w:b w:val="0"/>
              </w:rPr>
              <w:t>jCEPOR</w:t>
            </w:r>
            <w:proofErr w:type="spellEnd"/>
            <w:r>
              <w:rPr>
                <w:b w:val="0"/>
              </w:rPr>
              <w:t xml:space="preserve"> – </w:t>
            </w:r>
            <w:proofErr w:type="spellStart"/>
            <w:r>
              <w:rPr>
                <w:b w:val="0"/>
              </w:rPr>
              <w:t>SMEs</w:t>
            </w:r>
            <w:proofErr w:type="spellEnd"/>
            <w:r>
              <w:rPr>
                <w:b w:val="0"/>
              </w:rPr>
              <w:t xml:space="preserve"> </w:t>
            </w:r>
            <w:proofErr w:type="spellStart"/>
            <w:r>
              <w:rPr>
                <w:b w:val="0"/>
              </w:rPr>
              <w:t>and</w:t>
            </w:r>
            <w:proofErr w:type="spellEnd"/>
            <w:r>
              <w:rPr>
                <w:b w:val="0"/>
              </w:rPr>
              <w:t xml:space="preserve"> </w:t>
            </w:r>
            <w:proofErr w:type="spellStart"/>
            <w:r>
              <w:rPr>
                <w:b w:val="0"/>
              </w:rPr>
              <w:t>Entrepreneurship</w:t>
            </w:r>
            <w:proofErr w:type="spellEnd"/>
            <w:r>
              <w:rPr>
                <w:b w:val="0"/>
              </w:rPr>
              <w:t xml:space="preserve"> </w:t>
            </w:r>
            <w:proofErr w:type="spellStart"/>
            <w:r>
              <w:rPr>
                <w:b w:val="0"/>
              </w:rPr>
              <w:t>Policy</w:t>
            </w:r>
            <w:proofErr w:type="spellEnd"/>
            <w:r>
              <w:rPr>
                <w:b w:val="0"/>
              </w:rPr>
              <w:t xml:space="preserve"> </w:t>
            </w:r>
            <w:proofErr w:type="spellStart"/>
            <w:r>
              <w:rPr>
                <w:b w:val="0"/>
              </w:rPr>
              <w:t>Centre</w:t>
            </w:r>
            <w:proofErr w:type="spellEnd"/>
          </w:p>
        </w:tc>
        <w:tc>
          <w:tcPr>
            <w:tcW w:w="1248" w:type="dxa"/>
            <w:noWrap/>
            <w:vAlign w:val="center"/>
            <w:hideMark/>
          </w:tcPr>
          <w:p w:rsidRPr="00BB2EAF" w:rsidR="000E4CB2" w:rsidP="001E61B3" w:rsidRDefault="000E4CB2" w14:paraId="185E922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7F1ADDE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44BFD609"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3F5FEA0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2907803" w14:textId="77777777">
            <w:pPr>
              <w:spacing w:line="240" w:lineRule="auto"/>
              <w:jc w:val="left"/>
              <w:rPr>
                <w:b w:val="0"/>
                <w:bCs w:val="0"/>
              </w:rPr>
            </w:pPr>
            <w:proofErr w:type="spellStart"/>
            <w:r>
              <w:rPr>
                <w:b w:val="0"/>
              </w:rPr>
              <w:t>Croatian</w:t>
            </w:r>
            <w:proofErr w:type="spellEnd"/>
            <w:r>
              <w:rPr>
                <w:b w:val="0"/>
              </w:rPr>
              <w:t xml:space="preserve"> </w:t>
            </w:r>
            <w:proofErr w:type="spellStart"/>
            <w:r>
              <w:rPr>
                <w:b w:val="0"/>
              </w:rPr>
              <w:t>Agency</w:t>
            </w:r>
            <w:proofErr w:type="spellEnd"/>
            <w:r>
              <w:rPr>
                <w:b w:val="0"/>
              </w:rPr>
              <w:t xml:space="preserve"> </w:t>
            </w:r>
            <w:proofErr w:type="spellStart"/>
            <w:r>
              <w:rPr>
                <w:b w:val="0"/>
              </w:rPr>
              <w:t>for</w:t>
            </w:r>
            <w:proofErr w:type="spellEnd"/>
            <w:r>
              <w:rPr>
                <w:b w:val="0"/>
              </w:rPr>
              <w:t xml:space="preserve"> </w:t>
            </w:r>
            <w:proofErr w:type="spellStart"/>
            <w:r>
              <w:rPr>
                <w:b w:val="0"/>
              </w:rPr>
              <w:t>SMEs</w:t>
            </w:r>
            <w:proofErr w:type="spellEnd"/>
            <w:r>
              <w:rPr>
                <w:b w:val="0"/>
              </w:rPr>
              <w:t xml:space="preserve">, </w:t>
            </w:r>
            <w:proofErr w:type="spellStart"/>
            <w:r>
              <w:rPr>
                <w:b w:val="0"/>
              </w:rPr>
              <w:t>Innovation</w:t>
            </w:r>
            <w:proofErr w:type="spellEnd"/>
            <w:r>
              <w:rPr>
                <w:b w:val="0"/>
              </w:rPr>
              <w:t xml:space="preserve"> </w:t>
            </w:r>
            <w:proofErr w:type="spellStart"/>
            <w:r>
              <w:rPr>
                <w:b w:val="0"/>
              </w:rPr>
              <w:t>and</w:t>
            </w:r>
            <w:proofErr w:type="spellEnd"/>
            <w:r>
              <w:rPr>
                <w:b w:val="0"/>
              </w:rPr>
              <w:t xml:space="preserve"> Investments</w:t>
            </w:r>
          </w:p>
        </w:tc>
        <w:tc>
          <w:tcPr>
            <w:tcW w:w="1248" w:type="dxa"/>
            <w:noWrap/>
            <w:vAlign w:val="center"/>
            <w:hideMark/>
          </w:tcPr>
          <w:p w:rsidRPr="00BB2EAF" w:rsidR="000E4CB2" w:rsidP="001E61B3" w:rsidRDefault="000E4CB2" w14:paraId="0B58F2D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6E69F81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25EF16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D5F9EC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DA25194" w14:textId="77777777">
            <w:pPr>
              <w:spacing w:line="240" w:lineRule="auto"/>
              <w:jc w:val="left"/>
              <w:rPr>
                <w:b w:val="0"/>
                <w:bCs w:val="0"/>
              </w:rPr>
            </w:pPr>
            <w:proofErr w:type="spellStart"/>
            <w:r>
              <w:rPr>
                <w:b w:val="0"/>
              </w:rPr>
              <w:t>Croatian</w:t>
            </w:r>
            <w:proofErr w:type="spellEnd"/>
            <w:r>
              <w:rPr>
                <w:b w:val="0"/>
              </w:rPr>
              <w:t xml:space="preserve"> </w:t>
            </w:r>
            <w:proofErr w:type="spellStart"/>
            <w:r>
              <w:rPr>
                <w:b w:val="0"/>
              </w:rPr>
              <w:t>Employers</w:t>
            </w:r>
            <w:proofErr w:type="spellEnd"/>
            <w:r>
              <w:rPr>
                <w:b w:val="0"/>
              </w:rPr>
              <w:t xml:space="preserve">' </w:t>
            </w:r>
            <w:proofErr w:type="spellStart"/>
            <w:r>
              <w:rPr>
                <w:b w:val="0"/>
              </w:rPr>
              <w:t>Association</w:t>
            </w:r>
            <w:proofErr w:type="spellEnd"/>
            <w:r>
              <w:rPr>
                <w:b w:val="0"/>
              </w:rPr>
              <w:t xml:space="preserve"> / HUP </w:t>
            </w:r>
            <w:proofErr w:type="spellStart"/>
            <w:r>
              <w:rPr>
                <w:b w:val="0"/>
              </w:rPr>
              <w:t>Hrvatska</w:t>
            </w:r>
            <w:proofErr w:type="spellEnd"/>
            <w:r>
              <w:rPr>
                <w:b w:val="0"/>
              </w:rPr>
              <w:t xml:space="preserve"> </w:t>
            </w:r>
            <w:proofErr w:type="spellStart"/>
            <w:r>
              <w:rPr>
                <w:b w:val="0"/>
              </w:rPr>
              <w:t>udruga</w:t>
            </w:r>
            <w:proofErr w:type="spellEnd"/>
            <w:r>
              <w:rPr>
                <w:b w:val="0"/>
              </w:rPr>
              <w:t xml:space="preserve"> </w:t>
            </w:r>
            <w:proofErr w:type="spellStart"/>
            <w:r>
              <w:rPr>
                <w:b w:val="0"/>
              </w:rPr>
              <w:t>poslodavaca</w:t>
            </w:r>
            <w:proofErr w:type="spellEnd"/>
          </w:p>
        </w:tc>
        <w:tc>
          <w:tcPr>
            <w:tcW w:w="1248" w:type="dxa"/>
            <w:noWrap/>
            <w:vAlign w:val="center"/>
            <w:hideMark/>
          </w:tcPr>
          <w:p w:rsidRPr="00BB2EAF" w:rsidR="000E4CB2" w:rsidP="001E61B3" w:rsidRDefault="000E4CB2" w14:paraId="372093B3"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77CF1A4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5F31323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FEB0869"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5B005F" w14:textId="77777777">
            <w:pPr>
              <w:spacing w:line="240" w:lineRule="auto"/>
              <w:jc w:val="left"/>
              <w:rPr>
                <w:b w:val="0"/>
                <w:bCs w:val="0"/>
              </w:rPr>
            </w:pPr>
            <w:proofErr w:type="spellStart"/>
            <w:r>
              <w:rPr>
                <w:b w:val="0"/>
              </w:rPr>
              <w:t>Genos</w:t>
            </w:r>
            <w:proofErr w:type="spellEnd"/>
            <w:r>
              <w:rPr>
                <w:b w:val="0"/>
              </w:rPr>
              <w:t xml:space="preserve"> DNA </w:t>
            </w:r>
            <w:proofErr w:type="spellStart"/>
            <w:r>
              <w:rPr>
                <w:b w:val="0"/>
              </w:rPr>
              <w:t>Laboratory</w:t>
            </w:r>
            <w:proofErr w:type="spellEnd"/>
          </w:p>
        </w:tc>
        <w:tc>
          <w:tcPr>
            <w:tcW w:w="1248" w:type="dxa"/>
            <w:noWrap/>
            <w:vAlign w:val="center"/>
            <w:hideMark/>
          </w:tcPr>
          <w:p w:rsidRPr="00BB2EAF" w:rsidR="000E4CB2" w:rsidP="001E61B3" w:rsidRDefault="000E4CB2" w14:paraId="362A32D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0BEC9B3A"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F0BB9F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690BE1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6AE7466" w14:textId="77777777">
            <w:pPr>
              <w:spacing w:line="240" w:lineRule="auto"/>
              <w:jc w:val="left"/>
              <w:rPr>
                <w:b w:val="0"/>
                <w:bCs w:val="0"/>
              </w:rPr>
            </w:pPr>
            <w:r>
              <w:rPr>
                <w:b w:val="0"/>
              </w:rPr>
              <w:t xml:space="preserve">National </w:t>
            </w:r>
            <w:proofErr w:type="spellStart"/>
            <w:r>
              <w:rPr>
                <w:b w:val="0"/>
              </w:rPr>
              <w:t>Foundation</w:t>
            </w:r>
            <w:proofErr w:type="spellEnd"/>
            <w:r>
              <w:rPr>
                <w:b w:val="0"/>
              </w:rPr>
              <w:t xml:space="preserve"> </w:t>
            </w:r>
            <w:proofErr w:type="spellStart"/>
            <w:r>
              <w:rPr>
                <w:b w:val="0"/>
              </w:rPr>
              <w:t>for</w:t>
            </w:r>
            <w:proofErr w:type="spellEnd"/>
            <w:r>
              <w:rPr>
                <w:b w:val="0"/>
              </w:rPr>
              <w:t xml:space="preserve"> </w:t>
            </w:r>
            <w:proofErr w:type="spellStart"/>
            <w:r>
              <w:rPr>
                <w:b w:val="0"/>
              </w:rPr>
              <w:t>Civil</w:t>
            </w:r>
            <w:proofErr w:type="spellEnd"/>
            <w:r>
              <w:rPr>
                <w:b w:val="0"/>
              </w:rPr>
              <w:t xml:space="preserve"> </w:t>
            </w:r>
            <w:proofErr w:type="spellStart"/>
            <w:r>
              <w:rPr>
                <w:b w:val="0"/>
              </w:rPr>
              <w:t>Society</w:t>
            </w:r>
            <w:proofErr w:type="spellEnd"/>
            <w:r>
              <w:rPr>
                <w:b w:val="0"/>
              </w:rPr>
              <w:t xml:space="preserve"> </w:t>
            </w:r>
            <w:proofErr w:type="spellStart"/>
            <w:r>
              <w:rPr>
                <w:b w:val="0"/>
              </w:rPr>
              <w:t>Development</w:t>
            </w:r>
            <w:proofErr w:type="spellEnd"/>
          </w:p>
        </w:tc>
        <w:tc>
          <w:tcPr>
            <w:tcW w:w="1248" w:type="dxa"/>
            <w:noWrap/>
            <w:vAlign w:val="center"/>
            <w:hideMark/>
          </w:tcPr>
          <w:p w:rsidRPr="00BB2EAF" w:rsidR="000E4CB2" w:rsidP="001E61B3" w:rsidRDefault="000E4CB2" w14:paraId="6DB40EC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2FA791B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A8E77A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1C21FC0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9D89D2C" w14:textId="77777777">
            <w:pPr>
              <w:spacing w:line="240" w:lineRule="auto"/>
              <w:jc w:val="left"/>
              <w:rPr>
                <w:b w:val="0"/>
                <w:bCs w:val="0"/>
              </w:rPr>
            </w:pPr>
            <w:r>
              <w:rPr>
                <w:b w:val="0"/>
              </w:rPr>
              <w:t>ODRAZ-</w:t>
            </w:r>
            <w:proofErr w:type="spellStart"/>
            <w:r>
              <w:rPr>
                <w:b w:val="0"/>
              </w:rPr>
              <w:t>Sustainable</w:t>
            </w:r>
            <w:proofErr w:type="spellEnd"/>
            <w:r>
              <w:rPr>
                <w:b w:val="0"/>
              </w:rPr>
              <w:t xml:space="preserve"> </w:t>
            </w:r>
            <w:proofErr w:type="spellStart"/>
            <w:r>
              <w:rPr>
                <w:b w:val="0"/>
              </w:rPr>
              <w:t>Community</w:t>
            </w:r>
            <w:proofErr w:type="spellEnd"/>
            <w:r>
              <w:rPr>
                <w:b w:val="0"/>
              </w:rPr>
              <w:t xml:space="preserve"> </w:t>
            </w:r>
            <w:proofErr w:type="spellStart"/>
            <w:r>
              <w:rPr>
                <w:b w:val="0"/>
              </w:rPr>
              <w:t>Development</w:t>
            </w:r>
            <w:proofErr w:type="spellEnd"/>
          </w:p>
        </w:tc>
        <w:tc>
          <w:tcPr>
            <w:tcW w:w="1248" w:type="dxa"/>
            <w:noWrap/>
            <w:vAlign w:val="center"/>
            <w:hideMark/>
          </w:tcPr>
          <w:p w:rsidRPr="00BB2EAF" w:rsidR="000E4CB2" w:rsidP="001E61B3" w:rsidRDefault="000E4CB2" w14:paraId="5612524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17EBA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6A3FCB1"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B556A9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ECE5755" w14:textId="77777777">
            <w:pPr>
              <w:spacing w:line="240" w:lineRule="auto"/>
              <w:jc w:val="left"/>
              <w:rPr>
                <w:b w:val="0"/>
                <w:bCs w:val="0"/>
              </w:rPr>
            </w:pPr>
            <w:proofErr w:type="spellStart"/>
            <w:r>
              <w:rPr>
                <w:b w:val="0"/>
              </w:rPr>
              <w:t>Ruđer</w:t>
            </w:r>
            <w:proofErr w:type="spellEnd"/>
            <w:r>
              <w:rPr>
                <w:b w:val="0"/>
              </w:rPr>
              <w:t xml:space="preserve"> </w:t>
            </w:r>
            <w:proofErr w:type="spellStart"/>
            <w:r>
              <w:rPr>
                <w:b w:val="0"/>
              </w:rPr>
              <w:t>Bošković</w:t>
            </w:r>
            <w:proofErr w:type="spellEnd"/>
            <w:r>
              <w:rPr>
                <w:b w:val="0"/>
              </w:rPr>
              <w:t xml:space="preserve"> Institute</w:t>
            </w:r>
          </w:p>
        </w:tc>
        <w:tc>
          <w:tcPr>
            <w:tcW w:w="1248" w:type="dxa"/>
            <w:noWrap/>
            <w:vAlign w:val="center"/>
            <w:hideMark/>
          </w:tcPr>
          <w:p w:rsidRPr="00BB2EAF" w:rsidR="000E4CB2" w:rsidP="001E61B3" w:rsidRDefault="000E4CB2" w14:paraId="2CF939F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7031634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1BAEE5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5097EA3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E65860" w14:textId="77777777">
            <w:pPr>
              <w:spacing w:line="240" w:lineRule="auto"/>
              <w:jc w:val="left"/>
              <w:rPr>
                <w:b w:val="0"/>
                <w:bCs w:val="0"/>
              </w:rPr>
            </w:pPr>
            <w:proofErr w:type="spellStart"/>
            <w:r>
              <w:rPr>
                <w:b w:val="0"/>
              </w:rPr>
              <w:t>Sveučilište</w:t>
            </w:r>
            <w:proofErr w:type="spellEnd"/>
            <w:r>
              <w:rPr>
                <w:b w:val="0"/>
              </w:rPr>
              <w:t xml:space="preserve"> u </w:t>
            </w:r>
            <w:proofErr w:type="spellStart"/>
            <w:r>
              <w:rPr>
                <w:b w:val="0"/>
              </w:rPr>
              <w:t>Zagrebu</w:t>
            </w:r>
            <w:proofErr w:type="spellEnd"/>
            <w:r>
              <w:rPr>
                <w:b w:val="0"/>
              </w:rPr>
              <w:t xml:space="preserve"> </w:t>
            </w:r>
            <w:proofErr w:type="spellStart"/>
            <w:r>
              <w:rPr>
                <w:b w:val="0"/>
              </w:rPr>
              <w:t>Agronomski</w:t>
            </w:r>
            <w:proofErr w:type="spellEnd"/>
            <w:r>
              <w:rPr>
                <w:b w:val="0"/>
              </w:rPr>
              <w:t xml:space="preserve"> </w:t>
            </w:r>
            <w:proofErr w:type="spellStart"/>
            <w:r>
              <w:rPr>
                <w:b w:val="0"/>
              </w:rPr>
              <w:t>fakultet</w:t>
            </w:r>
            <w:proofErr w:type="spellEnd"/>
          </w:p>
        </w:tc>
        <w:tc>
          <w:tcPr>
            <w:tcW w:w="1248" w:type="dxa"/>
            <w:noWrap/>
            <w:vAlign w:val="center"/>
            <w:hideMark/>
          </w:tcPr>
          <w:p w:rsidRPr="00BB2EAF" w:rsidR="000E4CB2" w:rsidP="001E61B3" w:rsidRDefault="000E4CB2" w14:paraId="0DD9461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6363042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68A30230"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57B686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0126B4" w14:textId="77777777">
            <w:pPr>
              <w:spacing w:line="240" w:lineRule="auto"/>
              <w:jc w:val="left"/>
              <w:rPr>
                <w:b w:val="0"/>
                <w:bCs w:val="0"/>
              </w:rPr>
            </w:pPr>
            <w:proofErr w:type="spellStart"/>
            <w:r>
              <w:rPr>
                <w:b w:val="0"/>
              </w:rPr>
              <w:t>Sveučilište</w:t>
            </w:r>
            <w:proofErr w:type="spellEnd"/>
            <w:r>
              <w:rPr>
                <w:b w:val="0"/>
              </w:rPr>
              <w:t xml:space="preserve"> u </w:t>
            </w:r>
            <w:proofErr w:type="spellStart"/>
            <w:r>
              <w:rPr>
                <w:b w:val="0"/>
              </w:rPr>
              <w:t>Zagrebu</w:t>
            </w:r>
            <w:proofErr w:type="spellEnd"/>
            <w:r>
              <w:rPr>
                <w:b w:val="0"/>
              </w:rPr>
              <w:t xml:space="preserve"> </w:t>
            </w:r>
            <w:proofErr w:type="spellStart"/>
            <w:r>
              <w:rPr>
                <w:b w:val="0"/>
              </w:rPr>
              <w:t>Fakultet</w:t>
            </w:r>
            <w:proofErr w:type="spellEnd"/>
            <w:r>
              <w:rPr>
                <w:b w:val="0"/>
              </w:rPr>
              <w:t xml:space="preserve"> </w:t>
            </w:r>
            <w:proofErr w:type="spellStart"/>
            <w:r>
              <w:rPr>
                <w:b w:val="0"/>
              </w:rPr>
              <w:t>elektrotehnike</w:t>
            </w:r>
            <w:proofErr w:type="spellEnd"/>
            <w:r>
              <w:rPr>
                <w:b w:val="0"/>
              </w:rPr>
              <w:t xml:space="preserve"> i </w:t>
            </w:r>
            <w:proofErr w:type="spellStart"/>
            <w:r>
              <w:rPr>
                <w:b w:val="0"/>
              </w:rPr>
              <w:t>računarstva</w:t>
            </w:r>
            <w:proofErr w:type="spellEnd"/>
          </w:p>
        </w:tc>
        <w:tc>
          <w:tcPr>
            <w:tcW w:w="1248" w:type="dxa"/>
            <w:noWrap/>
            <w:vAlign w:val="center"/>
            <w:hideMark/>
          </w:tcPr>
          <w:p w:rsidRPr="00BB2EAF" w:rsidR="000E4CB2" w:rsidP="001E61B3" w:rsidRDefault="000E4CB2" w14:paraId="1A36C8B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42BF021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4C06F5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6095C5B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A60A8BB"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Zagreb</w:t>
            </w:r>
            <w:proofErr w:type="spellEnd"/>
          </w:p>
        </w:tc>
        <w:tc>
          <w:tcPr>
            <w:tcW w:w="1248" w:type="dxa"/>
            <w:noWrap/>
            <w:vAlign w:val="center"/>
            <w:hideMark/>
          </w:tcPr>
          <w:p w:rsidRPr="00BB2EAF" w:rsidR="000E4CB2" w:rsidP="001E61B3" w:rsidRDefault="000E4CB2" w14:paraId="6935F70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5653CE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681DF6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5B3CD8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CCF20D2"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Zagreb</w:t>
            </w:r>
            <w:proofErr w:type="spellEnd"/>
            <w:r>
              <w:rPr>
                <w:b w:val="0"/>
              </w:rPr>
              <w:t xml:space="preserve">, </w:t>
            </w:r>
            <w:proofErr w:type="spellStart"/>
            <w:r>
              <w:rPr>
                <w:b w:val="0"/>
              </w:rPr>
              <w:t>Faculty</w:t>
            </w:r>
            <w:proofErr w:type="spellEnd"/>
            <w:r>
              <w:rPr>
                <w:b w:val="0"/>
              </w:rPr>
              <w:t xml:space="preserve"> </w:t>
            </w:r>
            <w:proofErr w:type="spellStart"/>
            <w:r>
              <w:rPr>
                <w:b w:val="0"/>
              </w:rPr>
              <w:t>of</w:t>
            </w:r>
            <w:proofErr w:type="spellEnd"/>
            <w:r>
              <w:rPr>
                <w:b w:val="0"/>
              </w:rPr>
              <w:t xml:space="preserve"> </w:t>
            </w:r>
            <w:proofErr w:type="spellStart"/>
            <w:r>
              <w:rPr>
                <w:b w:val="0"/>
              </w:rPr>
              <w:t>Electrical</w:t>
            </w:r>
            <w:proofErr w:type="spellEnd"/>
            <w:r>
              <w:rPr>
                <w:b w:val="0"/>
              </w:rPr>
              <w:t xml:space="preserve"> </w:t>
            </w:r>
            <w:proofErr w:type="spellStart"/>
            <w:r>
              <w:rPr>
                <w:b w:val="0"/>
              </w:rPr>
              <w:t>Engineering</w:t>
            </w:r>
            <w:proofErr w:type="spellEnd"/>
            <w:r>
              <w:rPr>
                <w:b w:val="0"/>
              </w:rPr>
              <w:t xml:space="preserve"> </w:t>
            </w:r>
            <w:proofErr w:type="spellStart"/>
            <w:r>
              <w:rPr>
                <w:b w:val="0"/>
              </w:rPr>
              <w:t>and</w:t>
            </w:r>
            <w:proofErr w:type="spellEnd"/>
            <w:r>
              <w:rPr>
                <w:b w:val="0"/>
              </w:rPr>
              <w:t xml:space="preserve"> </w:t>
            </w:r>
            <w:proofErr w:type="spellStart"/>
            <w:r>
              <w:rPr>
                <w:b w:val="0"/>
              </w:rPr>
              <w:t>Computing</w:t>
            </w:r>
            <w:proofErr w:type="spellEnd"/>
          </w:p>
        </w:tc>
        <w:tc>
          <w:tcPr>
            <w:tcW w:w="1248" w:type="dxa"/>
            <w:noWrap/>
            <w:vAlign w:val="center"/>
            <w:hideMark/>
          </w:tcPr>
          <w:p w:rsidRPr="00BB2EAF" w:rsidR="000E4CB2" w:rsidP="001E61B3" w:rsidRDefault="000E4CB2" w14:paraId="612B179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4D34ED1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0277B6FE"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7D69144"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DE03758" w14:textId="77777777">
            <w:pPr>
              <w:spacing w:line="240" w:lineRule="auto"/>
              <w:jc w:val="left"/>
              <w:rPr>
                <w:b w:val="0"/>
                <w:bCs w:val="0"/>
              </w:rPr>
            </w:pPr>
            <w:r>
              <w:rPr>
                <w:b w:val="0"/>
              </w:rPr>
              <w:t>UNIZG-FER</w:t>
            </w:r>
          </w:p>
        </w:tc>
        <w:tc>
          <w:tcPr>
            <w:tcW w:w="1248" w:type="dxa"/>
            <w:noWrap/>
            <w:vAlign w:val="center"/>
            <w:hideMark/>
          </w:tcPr>
          <w:p w:rsidRPr="00BB2EAF" w:rsidR="000E4CB2" w:rsidP="001E61B3" w:rsidRDefault="000E4CB2" w14:paraId="3DB7F52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Croatia</w:t>
            </w:r>
            <w:proofErr w:type="spellEnd"/>
          </w:p>
        </w:tc>
        <w:tc>
          <w:tcPr>
            <w:tcW w:w="1741" w:type="dxa"/>
            <w:noWrap/>
            <w:vAlign w:val="center"/>
            <w:hideMark/>
          </w:tcPr>
          <w:p w:rsidRPr="00BB2EAF" w:rsidR="000E4CB2" w:rsidP="001E61B3" w:rsidRDefault="000E4CB2" w14:paraId="554485E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0D1B341"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BF3D6D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D8FB094" w14:textId="77777777">
            <w:pPr>
              <w:spacing w:line="240" w:lineRule="auto"/>
              <w:jc w:val="left"/>
              <w:rPr>
                <w:b w:val="0"/>
                <w:bCs w:val="0"/>
              </w:rPr>
            </w:pPr>
            <w:r>
              <w:rPr>
                <w:b w:val="0"/>
              </w:rPr>
              <w:t xml:space="preserve">AS </w:t>
            </w:r>
            <w:proofErr w:type="spellStart"/>
            <w:r>
              <w:rPr>
                <w:b w:val="0"/>
              </w:rPr>
              <w:t>Latvijas</w:t>
            </w:r>
            <w:proofErr w:type="spellEnd"/>
            <w:r>
              <w:rPr>
                <w:b w:val="0"/>
              </w:rPr>
              <w:t xml:space="preserve"> </w:t>
            </w:r>
            <w:proofErr w:type="spellStart"/>
            <w:r>
              <w:rPr>
                <w:b w:val="0"/>
              </w:rPr>
              <w:t>Finieris</w:t>
            </w:r>
            <w:proofErr w:type="spellEnd"/>
          </w:p>
        </w:tc>
        <w:tc>
          <w:tcPr>
            <w:tcW w:w="1248" w:type="dxa"/>
            <w:noWrap/>
            <w:vAlign w:val="center"/>
            <w:hideMark/>
          </w:tcPr>
          <w:p w:rsidRPr="00BB2EAF" w:rsidR="000E4CB2" w:rsidP="001E61B3" w:rsidRDefault="000E4CB2" w14:paraId="5C75CD3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2E4DD02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A38467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6E6E21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486A68A" w14:textId="77777777">
            <w:pPr>
              <w:spacing w:line="240" w:lineRule="auto"/>
              <w:jc w:val="left"/>
              <w:rPr>
                <w:b w:val="0"/>
                <w:bCs w:val="0"/>
              </w:rPr>
            </w:pPr>
            <w:proofErr w:type="spellStart"/>
            <w:r>
              <w:rPr>
                <w:b w:val="0"/>
              </w:rPr>
              <w:t>Baltic</w:t>
            </w:r>
            <w:proofErr w:type="spellEnd"/>
            <w:r>
              <w:rPr>
                <w:b w:val="0"/>
              </w:rPr>
              <w:t xml:space="preserve"> </w:t>
            </w:r>
            <w:proofErr w:type="spellStart"/>
            <w:r>
              <w:rPr>
                <w:b w:val="0"/>
              </w:rPr>
              <w:t>Studies</w:t>
            </w:r>
            <w:proofErr w:type="spellEnd"/>
            <w:r>
              <w:rPr>
                <w:b w:val="0"/>
              </w:rPr>
              <w:t xml:space="preserve"> </w:t>
            </w:r>
            <w:proofErr w:type="spellStart"/>
            <w:r>
              <w:rPr>
                <w:b w:val="0"/>
              </w:rPr>
              <w:t>Centre</w:t>
            </w:r>
            <w:proofErr w:type="spellEnd"/>
          </w:p>
        </w:tc>
        <w:tc>
          <w:tcPr>
            <w:tcW w:w="1248" w:type="dxa"/>
            <w:noWrap/>
            <w:vAlign w:val="center"/>
            <w:hideMark/>
          </w:tcPr>
          <w:p w:rsidRPr="00BB2EAF" w:rsidR="000E4CB2" w:rsidP="001E61B3" w:rsidRDefault="000E4CB2" w14:paraId="2CAFD63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70B922B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976A00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3C4497D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27BB418" w14:textId="77777777">
            <w:pPr>
              <w:spacing w:line="240" w:lineRule="auto"/>
              <w:jc w:val="left"/>
              <w:rPr>
                <w:b w:val="0"/>
                <w:bCs w:val="0"/>
              </w:rPr>
            </w:pPr>
            <w:proofErr w:type="spellStart"/>
            <w:r>
              <w:rPr>
                <w:b w:val="0"/>
              </w:rPr>
              <w:lastRenderedPageBreak/>
              <w:t>Confederation</w:t>
            </w:r>
            <w:proofErr w:type="spellEnd"/>
            <w:r>
              <w:rPr>
                <w:b w:val="0"/>
              </w:rPr>
              <w:t xml:space="preserve"> </w:t>
            </w:r>
            <w:proofErr w:type="spellStart"/>
            <w:r>
              <w:rPr>
                <w:b w:val="0"/>
              </w:rPr>
              <w:t>of</w:t>
            </w:r>
            <w:proofErr w:type="spellEnd"/>
            <w:r>
              <w:rPr>
                <w:b w:val="0"/>
              </w:rPr>
              <w:t xml:space="preserve"> </w:t>
            </w:r>
            <w:proofErr w:type="spellStart"/>
            <w:r>
              <w:rPr>
                <w:b w:val="0"/>
              </w:rPr>
              <w:t>Employers</w:t>
            </w:r>
            <w:proofErr w:type="spellEnd"/>
            <w:r>
              <w:rPr>
                <w:b w:val="0"/>
              </w:rPr>
              <w:t xml:space="preserve"> </w:t>
            </w:r>
            <w:proofErr w:type="spellStart"/>
            <w:r>
              <w:rPr>
                <w:b w:val="0"/>
              </w:rPr>
              <w:t>of</w:t>
            </w:r>
            <w:proofErr w:type="spellEnd"/>
            <w:r>
              <w:rPr>
                <w:b w:val="0"/>
              </w:rPr>
              <w:t xml:space="preserve"> </w:t>
            </w:r>
            <w:proofErr w:type="spellStart"/>
            <w:r>
              <w:rPr>
                <w:b w:val="0"/>
              </w:rPr>
              <w:t>Latvia</w:t>
            </w:r>
            <w:proofErr w:type="spellEnd"/>
          </w:p>
        </w:tc>
        <w:tc>
          <w:tcPr>
            <w:tcW w:w="1248" w:type="dxa"/>
            <w:noWrap/>
            <w:vAlign w:val="center"/>
            <w:hideMark/>
          </w:tcPr>
          <w:p w:rsidRPr="00BB2EAF" w:rsidR="000E4CB2" w:rsidP="001E61B3" w:rsidRDefault="000E4CB2" w14:paraId="5EB8B13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6E747E0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613AF9C"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4014A46"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E82C8DC" w14:textId="77777777">
            <w:pPr>
              <w:spacing w:line="240" w:lineRule="auto"/>
              <w:jc w:val="left"/>
              <w:rPr>
                <w:b w:val="0"/>
                <w:bCs w:val="0"/>
              </w:rPr>
            </w:pPr>
            <w:proofErr w:type="spellStart"/>
            <w:r>
              <w:rPr>
                <w:b w:val="0"/>
              </w:rPr>
              <w:t>Ekodoma</w:t>
            </w:r>
            <w:proofErr w:type="spellEnd"/>
          </w:p>
        </w:tc>
        <w:tc>
          <w:tcPr>
            <w:tcW w:w="1248" w:type="dxa"/>
            <w:noWrap/>
            <w:vAlign w:val="center"/>
            <w:hideMark/>
          </w:tcPr>
          <w:p w:rsidRPr="00BB2EAF" w:rsidR="000E4CB2" w:rsidP="001E61B3" w:rsidRDefault="000E4CB2" w14:paraId="6A60760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119C45F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33356F7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B19FE2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8B1B72" w14:textId="77777777">
            <w:pPr>
              <w:spacing w:line="240" w:lineRule="auto"/>
              <w:jc w:val="left"/>
              <w:rPr>
                <w:b w:val="0"/>
                <w:bCs w:val="0"/>
              </w:rPr>
            </w:pPr>
            <w:proofErr w:type="spellStart"/>
            <w:r>
              <w:rPr>
                <w:b w:val="0"/>
              </w:rPr>
              <w:t>Horizon</w:t>
            </w:r>
            <w:proofErr w:type="spellEnd"/>
            <w:r>
              <w:rPr>
                <w:b w:val="0"/>
              </w:rPr>
              <w:t xml:space="preserve"> 2020 National </w:t>
            </w:r>
            <w:proofErr w:type="spellStart"/>
            <w:r>
              <w:rPr>
                <w:b w:val="0"/>
              </w:rPr>
              <w:t>Contact</w:t>
            </w:r>
            <w:proofErr w:type="spellEnd"/>
            <w:r>
              <w:rPr>
                <w:b w:val="0"/>
              </w:rPr>
              <w:t xml:space="preserve"> </w:t>
            </w:r>
            <w:proofErr w:type="spellStart"/>
            <w:r>
              <w:rPr>
                <w:b w:val="0"/>
              </w:rPr>
              <w:t>Point</w:t>
            </w:r>
            <w:proofErr w:type="spellEnd"/>
          </w:p>
        </w:tc>
        <w:tc>
          <w:tcPr>
            <w:tcW w:w="1248" w:type="dxa"/>
            <w:noWrap/>
            <w:vAlign w:val="center"/>
            <w:hideMark/>
          </w:tcPr>
          <w:p w:rsidRPr="00BB2EAF" w:rsidR="000E4CB2" w:rsidP="001E61B3" w:rsidRDefault="000E4CB2" w14:paraId="53A8D13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0E6ED49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4CDD913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3195E28"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F38A11E" w14:textId="77777777">
            <w:pPr>
              <w:spacing w:line="240" w:lineRule="auto"/>
              <w:jc w:val="left"/>
              <w:rPr>
                <w:b w:val="0"/>
                <w:bCs w:val="0"/>
              </w:rPr>
            </w:pPr>
            <w:proofErr w:type="spellStart"/>
            <w:r>
              <w:rPr>
                <w:b w:val="0"/>
              </w:rPr>
              <w:t>Latvian</w:t>
            </w:r>
            <w:proofErr w:type="spellEnd"/>
            <w:r>
              <w:rPr>
                <w:b w:val="0"/>
              </w:rPr>
              <w:t xml:space="preserve"> </w:t>
            </w:r>
            <w:proofErr w:type="spellStart"/>
            <w:r>
              <w:rPr>
                <w:b w:val="0"/>
              </w:rPr>
              <w:t>Council</w:t>
            </w:r>
            <w:proofErr w:type="spellEnd"/>
            <w:r>
              <w:rPr>
                <w:b w:val="0"/>
              </w:rPr>
              <w:t xml:space="preserve"> </w:t>
            </w:r>
            <w:proofErr w:type="spellStart"/>
            <w:r>
              <w:rPr>
                <w:b w:val="0"/>
              </w:rPr>
              <w:t>of</w:t>
            </w:r>
            <w:proofErr w:type="spellEnd"/>
            <w:r>
              <w:rPr>
                <w:b w:val="0"/>
              </w:rPr>
              <w:t xml:space="preserve"> Science</w:t>
            </w:r>
          </w:p>
        </w:tc>
        <w:tc>
          <w:tcPr>
            <w:tcW w:w="1248" w:type="dxa"/>
            <w:noWrap/>
            <w:vAlign w:val="center"/>
            <w:hideMark/>
          </w:tcPr>
          <w:p w:rsidRPr="00BB2EAF" w:rsidR="000E4CB2" w:rsidP="001E61B3" w:rsidRDefault="000E4CB2" w14:paraId="1A89F28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392953AC"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17BBD4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495A142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F3DE6B1" w14:textId="77777777">
            <w:pPr>
              <w:spacing w:line="240" w:lineRule="auto"/>
              <w:jc w:val="left"/>
              <w:rPr>
                <w:b w:val="0"/>
                <w:bCs w:val="0"/>
              </w:rPr>
            </w:pPr>
            <w:proofErr w:type="spellStart"/>
            <w:r>
              <w:rPr>
                <w:b w:val="0"/>
              </w:rPr>
              <w:t>Latvian</w:t>
            </w:r>
            <w:proofErr w:type="spellEnd"/>
            <w:r>
              <w:rPr>
                <w:b w:val="0"/>
              </w:rPr>
              <w:t xml:space="preserve"> Institute </w:t>
            </w:r>
            <w:proofErr w:type="spellStart"/>
            <w:r>
              <w:rPr>
                <w:b w:val="0"/>
              </w:rPr>
              <w:t>of</w:t>
            </w:r>
            <w:proofErr w:type="spellEnd"/>
            <w:r>
              <w:rPr>
                <w:b w:val="0"/>
              </w:rPr>
              <w:t xml:space="preserve"> </w:t>
            </w:r>
            <w:proofErr w:type="spellStart"/>
            <w:r>
              <w:rPr>
                <w:b w:val="0"/>
              </w:rPr>
              <w:t>Organic</w:t>
            </w:r>
            <w:proofErr w:type="spellEnd"/>
            <w:r>
              <w:rPr>
                <w:b w:val="0"/>
              </w:rPr>
              <w:t xml:space="preserve"> </w:t>
            </w:r>
            <w:proofErr w:type="spellStart"/>
            <w:r>
              <w:rPr>
                <w:b w:val="0"/>
              </w:rPr>
              <w:t>Synthesis</w:t>
            </w:r>
            <w:proofErr w:type="spellEnd"/>
          </w:p>
        </w:tc>
        <w:tc>
          <w:tcPr>
            <w:tcW w:w="1248" w:type="dxa"/>
            <w:noWrap/>
            <w:vAlign w:val="center"/>
            <w:hideMark/>
          </w:tcPr>
          <w:p w:rsidRPr="00BB2EAF" w:rsidR="000E4CB2" w:rsidP="001E61B3" w:rsidRDefault="000E4CB2" w14:paraId="04C8088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08FCD84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6701C11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7FEF78C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FC50DB7" w14:textId="77777777">
            <w:pPr>
              <w:spacing w:line="240" w:lineRule="auto"/>
              <w:jc w:val="left"/>
              <w:rPr>
                <w:b w:val="0"/>
                <w:bCs w:val="0"/>
              </w:rPr>
            </w:pPr>
            <w:proofErr w:type="spellStart"/>
            <w:r>
              <w:rPr>
                <w:b w:val="0"/>
              </w:rPr>
              <w:t>Latvijas</w:t>
            </w:r>
            <w:proofErr w:type="spellEnd"/>
            <w:r>
              <w:rPr>
                <w:b w:val="0"/>
              </w:rPr>
              <w:t xml:space="preserve"> </w:t>
            </w:r>
            <w:proofErr w:type="spellStart"/>
            <w:r>
              <w:rPr>
                <w:b w:val="0"/>
              </w:rPr>
              <w:t>Zinātnes</w:t>
            </w:r>
            <w:proofErr w:type="spellEnd"/>
            <w:r>
              <w:rPr>
                <w:b w:val="0"/>
              </w:rPr>
              <w:t xml:space="preserve"> </w:t>
            </w:r>
            <w:proofErr w:type="spellStart"/>
            <w:r>
              <w:rPr>
                <w:b w:val="0"/>
              </w:rPr>
              <w:t>padome</w:t>
            </w:r>
            <w:proofErr w:type="spellEnd"/>
          </w:p>
        </w:tc>
        <w:tc>
          <w:tcPr>
            <w:tcW w:w="1248" w:type="dxa"/>
            <w:noWrap/>
            <w:vAlign w:val="center"/>
            <w:hideMark/>
          </w:tcPr>
          <w:p w:rsidRPr="00BB2EAF" w:rsidR="000E4CB2" w:rsidP="001E61B3" w:rsidRDefault="000E4CB2" w14:paraId="65ABF99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119448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0A61E92"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73C5DDC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0F9CE9A" w14:textId="77777777">
            <w:pPr>
              <w:spacing w:line="240" w:lineRule="auto"/>
              <w:jc w:val="left"/>
              <w:rPr>
                <w:b w:val="0"/>
                <w:bCs w:val="0"/>
              </w:rPr>
            </w:pPr>
            <w:proofErr w:type="spellStart"/>
            <w:r>
              <w:rPr>
                <w:b w:val="0"/>
              </w:rPr>
              <w:t>Ministry</w:t>
            </w:r>
            <w:proofErr w:type="spellEnd"/>
            <w:r>
              <w:rPr>
                <w:b w:val="0"/>
              </w:rPr>
              <w:t xml:space="preserve"> </w:t>
            </w:r>
            <w:proofErr w:type="spellStart"/>
            <w:r>
              <w:rPr>
                <w:b w:val="0"/>
              </w:rPr>
              <w:t>of</w:t>
            </w:r>
            <w:proofErr w:type="spellEnd"/>
            <w:r>
              <w:rPr>
                <w:b w:val="0"/>
              </w:rPr>
              <w:t xml:space="preserve"> </w:t>
            </w:r>
            <w:proofErr w:type="spellStart"/>
            <w:r>
              <w:rPr>
                <w:b w:val="0"/>
              </w:rPr>
              <w:t>Education</w:t>
            </w:r>
            <w:proofErr w:type="spellEnd"/>
            <w:r>
              <w:rPr>
                <w:b w:val="0"/>
              </w:rPr>
              <w:t xml:space="preserve"> </w:t>
            </w:r>
            <w:proofErr w:type="spellStart"/>
            <w:r>
              <w:rPr>
                <w:b w:val="0"/>
              </w:rPr>
              <w:t>and</w:t>
            </w:r>
            <w:proofErr w:type="spellEnd"/>
            <w:r>
              <w:rPr>
                <w:b w:val="0"/>
              </w:rPr>
              <w:t xml:space="preserve"> Science</w:t>
            </w:r>
          </w:p>
        </w:tc>
        <w:tc>
          <w:tcPr>
            <w:tcW w:w="1248" w:type="dxa"/>
            <w:noWrap/>
            <w:vAlign w:val="center"/>
            <w:hideMark/>
          </w:tcPr>
          <w:p w:rsidRPr="00BB2EAF" w:rsidR="000E4CB2" w:rsidP="001E61B3" w:rsidRDefault="000E4CB2" w14:paraId="2A77BAA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4E401778"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BD1340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7F764AB3"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DA61C8" w14:textId="77777777">
            <w:pPr>
              <w:spacing w:line="240" w:lineRule="auto"/>
              <w:jc w:val="left"/>
              <w:rPr>
                <w:b w:val="0"/>
                <w:bCs w:val="0"/>
              </w:rPr>
            </w:pPr>
            <w:proofErr w:type="spellStart"/>
            <w:r>
              <w:rPr>
                <w:b w:val="0"/>
              </w:rPr>
              <w:t>Riga</w:t>
            </w:r>
            <w:proofErr w:type="spellEnd"/>
            <w:r>
              <w:rPr>
                <w:b w:val="0"/>
              </w:rPr>
              <w:t xml:space="preserve"> </w:t>
            </w:r>
            <w:proofErr w:type="spellStart"/>
            <w:r>
              <w:rPr>
                <w:b w:val="0"/>
              </w:rPr>
              <w:t>Biomaterials</w:t>
            </w:r>
            <w:proofErr w:type="spellEnd"/>
            <w:r>
              <w:rPr>
                <w:b w:val="0"/>
              </w:rPr>
              <w:t xml:space="preserve"> </w:t>
            </w:r>
            <w:proofErr w:type="spellStart"/>
            <w:r>
              <w:rPr>
                <w:b w:val="0"/>
              </w:rPr>
              <w:t>Innovations</w:t>
            </w:r>
            <w:proofErr w:type="spellEnd"/>
            <w:r>
              <w:rPr>
                <w:b w:val="0"/>
              </w:rPr>
              <w:t xml:space="preserve"> </w:t>
            </w:r>
            <w:proofErr w:type="spellStart"/>
            <w:r>
              <w:rPr>
                <w:b w:val="0"/>
              </w:rPr>
              <w:t>and</w:t>
            </w:r>
            <w:proofErr w:type="spellEnd"/>
            <w:r>
              <w:rPr>
                <w:b w:val="0"/>
              </w:rPr>
              <w:t xml:space="preserve"> </w:t>
            </w:r>
            <w:proofErr w:type="spellStart"/>
            <w:r>
              <w:rPr>
                <w:b w:val="0"/>
              </w:rPr>
              <w:t>Development</w:t>
            </w:r>
            <w:proofErr w:type="spellEnd"/>
            <w:r>
              <w:rPr>
                <w:b w:val="0"/>
              </w:rPr>
              <w:t xml:space="preserve"> </w:t>
            </w:r>
            <w:proofErr w:type="spellStart"/>
            <w:r>
              <w:rPr>
                <w:b w:val="0"/>
              </w:rPr>
              <w:t>Centre</w:t>
            </w:r>
            <w:proofErr w:type="spellEnd"/>
          </w:p>
        </w:tc>
        <w:tc>
          <w:tcPr>
            <w:tcW w:w="1248" w:type="dxa"/>
            <w:noWrap/>
            <w:vAlign w:val="center"/>
            <w:hideMark/>
          </w:tcPr>
          <w:p w:rsidRPr="00BB2EAF" w:rsidR="000E4CB2" w:rsidP="001E61B3" w:rsidRDefault="000E4CB2" w14:paraId="3CE5EF9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5C24C3E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097C452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02F3DF77"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1CAB30" w14:textId="77777777">
            <w:pPr>
              <w:spacing w:line="240" w:lineRule="auto"/>
              <w:jc w:val="left"/>
              <w:rPr>
                <w:b w:val="0"/>
                <w:bCs w:val="0"/>
              </w:rPr>
            </w:pPr>
            <w:proofErr w:type="spellStart"/>
            <w:r>
              <w:rPr>
                <w:b w:val="0"/>
              </w:rPr>
              <w:t>Riga</w:t>
            </w:r>
            <w:proofErr w:type="spellEnd"/>
            <w:r>
              <w:rPr>
                <w:b w:val="0"/>
              </w:rPr>
              <w:t xml:space="preserve"> </w:t>
            </w:r>
            <w:proofErr w:type="spellStart"/>
            <w:r>
              <w:rPr>
                <w:b w:val="0"/>
              </w:rPr>
              <w:t>Technical</w:t>
            </w:r>
            <w:proofErr w:type="spellEnd"/>
            <w:r>
              <w:rPr>
                <w:b w:val="0"/>
              </w:rPr>
              <w:t xml:space="preserve"> </w:t>
            </w:r>
            <w:proofErr w:type="spellStart"/>
            <w:r>
              <w:rPr>
                <w:b w:val="0"/>
              </w:rPr>
              <w:t>University</w:t>
            </w:r>
            <w:proofErr w:type="spellEnd"/>
          </w:p>
        </w:tc>
        <w:tc>
          <w:tcPr>
            <w:tcW w:w="1248" w:type="dxa"/>
            <w:noWrap/>
            <w:vAlign w:val="center"/>
            <w:hideMark/>
          </w:tcPr>
          <w:p w:rsidRPr="00BB2EAF" w:rsidR="000E4CB2" w:rsidP="001E61B3" w:rsidRDefault="000E4CB2" w14:paraId="7EE03B8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7B57D9CB"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744B2C6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5F733C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0D07C92" w14:textId="77777777">
            <w:pPr>
              <w:spacing w:line="240" w:lineRule="auto"/>
              <w:jc w:val="left"/>
              <w:rPr>
                <w:b w:val="0"/>
                <w:bCs w:val="0"/>
              </w:rPr>
            </w:pPr>
            <w:proofErr w:type="spellStart"/>
            <w:r>
              <w:rPr>
                <w:b w:val="0"/>
              </w:rPr>
              <w:t>Riga</w:t>
            </w:r>
            <w:proofErr w:type="spellEnd"/>
            <w:r>
              <w:rPr>
                <w:b w:val="0"/>
              </w:rPr>
              <w:t xml:space="preserve"> </w:t>
            </w:r>
            <w:proofErr w:type="spellStart"/>
            <w:r>
              <w:rPr>
                <w:b w:val="0"/>
              </w:rPr>
              <w:t>Technical</w:t>
            </w:r>
            <w:proofErr w:type="spellEnd"/>
            <w:r>
              <w:rPr>
                <w:b w:val="0"/>
              </w:rPr>
              <w:t xml:space="preserve"> </w:t>
            </w:r>
            <w:proofErr w:type="spellStart"/>
            <w:r>
              <w:rPr>
                <w:b w:val="0"/>
              </w:rPr>
              <w:t>University</w:t>
            </w:r>
            <w:proofErr w:type="spellEnd"/>
          </w:p>
        </w:tc>
        <w:tc>
          <w:tcPr>
            <w:tcW w:w="1248" w:type="dxa"/>
            <w:noWrap/>
            <w:vAlign w:val="center"/>
            <w:hideMark/>
          </w:tcPr>
          <w:p w:rsidRPr="00BB2EAF" w:rsidR="000E4CB2" w:rsidP="001E61B3" w:rsidRDefault="000E4CB2" w14:paraId="3947CA8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Latvia</w:t>
            </w:r>
            <w:proofErr w:type="spellEnd"/>
          </w:p>
        </w:tc>
        <w:tc>
          <w:tcPr>
            <w:tcW w:w="1741" w:type="dxa"/>
            <w:noWrap/>
            <w:vAlign w:val="center"/>
            <w:hideMark/>
          </w:tcPr>
          <w:p w:rsidRPr="00BB2EAF" w:rsidR="000E4CB2" w:rsidP="001E61B3" w:rsidRDefault="000E4CB2" w14:paraId="1232681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2CF8D7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4CA0B6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2DF9AB8" w14:textId="77777777">
            <w:pPr>
              <w:spacing w:line="240" w:lineRule="auto"/>
              <w:jc w:val="left"/>
              <w:rPr>
                <w:b w:val="0"/>
                <w:bCs w:val="0"/>
              </w:rPr>
            </w:pPr>
            <w:proofErr w:type="spellStart"/>
            <w:r>
              <w:rPr>
                <w:b w:val="0"/>
              </w:rPr>
              <w:t>Beyond</w:t>
            </w:r>
            <w:proofErr w:type="spellEnd"/>
            <w:r>
              <w:rPr>
                <w:b w:val="0"/>
              </w:rPr>
              <w:t xml:space="preserve"> 4.0 – a </w:t>
            </w:r>
            <w:proofErr w:type="spellStart"/>
            <w:r>
              <w:rPr>
                <w:b w:val="0"/>
              </w:rPr>
              <w:t>project</w:t>
            </w:r>
            <w:proofErr w:type="spellEnd"/>
            <w:r>
              <w:rPr>
                <w:b w:val="0"/>
              </w:rPr>
              <w:t xml:space="preserve"> </w:t>
            </w:r>
            <w:proofErr w:type="spellStart"/>
            <w:r>
              <w:rPr>
                <w:b w:val="0"/>
              </w:rPr>
              <w:t>under</w:t>
            </w:r>
            <w:proofErr w:type="spellEnd"/>
            <w:r>
              <w:rPr>
                <w:b w:val="0"/>
              </w:rPr>
              <w:t xml:space="preserve"> </w:t>
            </w:r>
            <w:proofErr w:type="spellStart"/>
            <w:r>
              <w:rPr>
                <w:b w:val="0"/>
              </w:rPr>
              <w:t>the</w:t>
            </w:r>
            <w:proofErr w:type="spellEnd"/>
            <w:r>
              <w:rPr>
                <w:b w:val="0"/>
              </w:rPr>
              <w:t xml:space="preserve"> H2020 </w:t>
            </w:r>
            <w:proofErr w:type="spellStart"/>
            <w:r>
              <w:rPr>
                <w:b w:val="0"/>
              </w:rPr>
              <w:t>Work</w:t>
            </w:r>
            <w:proofErr w:type="spellEnd"/>
            <w:r>
              <w:rPr>
                <w:b w:val="0"/>
              </w:rPr>
              <w:t xml:space="preserve"> </w:t>
            </w:r>
            <w:proofErr w:type="spellStart"/>
            <w:r>
              <w:rPr>
                <w:b w:val="0"/>
              </w:rPr>
              <w:t>Programme</w:t>
            </w:r>
            <w:proofErr w:type="spellEnd"/>
          </w:p>
        </w:tc>
        <w:tc>
          <w:tcPr>
            <w:tcW w:w="1248" w:type="dxa"/>
            <w:noWrap/>
            <w:vAlign w:val="center"/>
            <w:hideMark/>
          </w:tcPr>
          <w:p w:rsidRPr="00BB2EAF" w:rsidR="000E4CB2" w:rsidP="001E61B3" w:rsidRDefault="000E4CB2" w14:paraId="373F640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15EC481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495758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263B42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624BFC5" w14:textId="77777777">
            <w:pPr>
              <w:spacing w:line="240" w:lineRule="auto"/>
              <w:jc w:val="left"/>
              <w:rPr>
                <w:b w:val="0"/>
                <w:bCs w:val="0"/>
              </w:rPr>
            </w:pPr>
            <w:r>
              <w:rPr>
                <w:b w:val="0"/>
              </w:rPr>
              <w:t xml:space="preserve">Regional </w:t>
            </w:r>
            <w:proofErr w:type="spellStart"/>
            <w:r>
              <w:rPr>
                <w:b w:val="0"/>
              </w:rPr>
              <w:t>Development</w:t>
            </w:r>
            <w:proofErr w:type="spellEnd"/>
            <w:r>
              <w:rPr>
                <w:b w:val="0"/>
              </w:rPr>
              <w:t xml:space="preserve"> </w:t>
            </w:r>
            <w:proofErr w:type="spellStart"/>
            <w:r>
              <w:rPr>
                <w:b w:val="0"/>
              </w:rPr>
              <w:t>Agency</w:t>
            </w:r>
            <w:proofErr w:type="spellEnd"/>
            <w:r>
              <w:rPr>
                <w:b w:val="0"/>
              </w:rPr>
              <w:t xml:space="preserve"> </w:t>
            </w:r>
            <w:proofErr w:type="spellStart"/>
            <w:r>
              <w:rPr>
                <w:b w:val="0"/>
              </w:rPr>
              <w:t>East</w:t>
            </w:r>
            <w:proofErr w:type="spellEnd"/>
            <w:r>
              <w:rPr>
                <w:b w:val="0"/>
              </w:rPr>
              <w:t xml:space="preserve"> </w:t>
            </w:r>
            <w:proofErr w:type="spellStart"/>
            <w:r>
              <w:rPr>
                <w:b w:val="0"/>
              </w:rPr>
              <w:t>Netherlands</w:t>
            </w:r>
            <w:proofErr w:type="spellEnd"/>
            <w:r>
              <w:rPr>
                <w:b w:val="0"/>
              </w:rPr>
              <w:t xml:space="preserve"> – </w:t>
            </w:r>
            <w:proofErr w:type="spellStart"/>
            <w:r>
              <w:rPr>
                <w:b w:val="0"/>
              </w:rPr>
              <w:t>Oost</w:t>
            </w:r>
            <w:proofErr w:type="spellEnd"/>
            <w:r>
              <w:rPr>
                <w:b w:val="0"/>
              </w:rPr>
              <w:t xml:space="preserve"> NL</w:t>
            </w:r>
          </w:p>
        </w:tc>
        <w:tc>
          <w:tcPr>
            <w:tcW w:w="1248" w:type="dxa"/>
            <w:noWrap/>
            <w:vAlign w:val="center"/>
            <w:hideMark/>
          </w:tcPr>
          <w:p w:rsidRPr="00BB2EAF" w:rsidR="000E4CB2" w:rsidP="001E61B3" w:rsidRDefault="000E4CB2" w14:paraId="6ADDAF5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559DC24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2033E84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FF6C39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6022DE1" w14:textId="77777777">
            <w:pPr>
              <w:spacing w:line="240" w:lineRule="auto"/>
              <w:jc w:val="left"/>
              <w:rPr>
                <w:b w:val="0"/>
                <w:bCs w:val="0"/>
              </w:rPr>
            </w:pPr>
            <w:r>
              <w:rPr>
                <w:b w:val="0"/>
              </w:rPr>
              <w:t xml:space="preserve">TNO, </w:t>
            </w:r>
            <w:proofErr w:type="spellStart"/>
            <w:r>
              <w:rPr>
                <w:b w:val="0"/>
              </w:rPr>
              <w:t>Healthy</w:t>
            </w:r>
            <w:proofErr w:type="spellEnd"/>
            <w:r>
              <w:rPr>
                <w:b w:val="0"/>
              </w:rPr>
              <w:t xml:space="preserve"> </w:t>
            </w:r>
            <w:proofErr w:type="spellStart"/>
            <w:r>
              <w:rPr>
                <w:b w:val="0"/>
              </w:rPr>
              <w:t>Living</w:t>
            </w:r>
            <w:proofErr w:type="spellEnd"/>
            <w:r>
              <w:rPr>
                <w:b w:val="0"/>
              </w:rPr>
              <w:t xml:space="preserve"> </w:t>
            </w:r>
            <w:proofErr w:type="spellStart"/>
            <w:r>
              <w:rPr>
                <w:b w:val="0"/>
              </w:rPr>
              <w:t>and</w:t>
            </w:r>
            <w:proofErr w:type="spellEnd"/>
            <w:r>
              <w:rPr>
                <w:b w:val="0"/>
              </w:rPr>
              <w:t xml:space="preserve"> </w:t>
            </w:r>
            <w:proofErr w:type="spellStart"/>
            <w:r>
              <w:rPr>
                <w:b w:val="0"/>
              </w:rPr>
              <w:t>Work</w:t>
            </w:r>
            <w:proofErr w:type="spellEnd"/>
            <w:r>
              <w:rPr>
                <w:b w:val="0"/>
              </w:rPr>
              <w:t xml:space="preserve"> </w:t>
            </w:r>
            <w:proofErr w:type="spellStart"/>
            <w:r>
              <w:rPr>
                <w:b w:val="0"/>
              </w:rPr>
              <w:t>Unit</w:t>
            </w:r>
            <w:proofErr w:type="spellEnd"/>
          </w:p>
        </w:tc>
        <w:tc>
          <w:tcPr>
            <w:tcW w:w="1248" w:type="dxa"/>
            <w:noWrap/>
            <w:vAlign w:val="center"/>
            <w:hideMark/>
          </w:tcPr>
          <w:p w:rsidRPr="00BB2EAF" w:rsidR="000E4CB2" w:rsidP="001E61B3" w:rsidRDefault="000E4CB2" w14:paraId="5CA6ED0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0AE0F42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3041DC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D777A6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8BB4EF4" w14:textId="77777777">
            <w:pPr>
              <w:spacing w:line="240" w:lineRule="auto"/>
              <w:jc w:val="left"/>
              <w:rPr>
                <w:b w:val="0"/>
                <w:bCs w:val="0"/>
              </w:rPr>
            </w:pPr>
            <w:r>
              <w:rPr>
                <w:b w:val="0"/>
              </w:rPr>
              <w:t xml:space="preserve">TNO, </w:t>
            </w:r>
            <w:proofErr w:type="spellStart"/>
            <w:r>
              <w:rPr>
                <w:b w:val="0"/>
              </w:rPr>
              <w:t>Vector</w:t>
            </w:r>
            <w:proofErr w:type="spellEnd"/>
            <w:r>
              <w:rPr>
                <w:b w:val="0"/>
              </w:rPr>
              <w:t xml:space="preserve"> </w:t>
            </w:r>
            <w:proofErr w:type="spellStart"/>
            <w:r>
              <w:rPr>
                <w:b w:val="0"/>
              </w:rPr>
              <w:t>Centre</w:t>
            </w:r>
            <w:proofErr w:type="spellEnd"/>
          </w:p>
        </w:tc>
        <w:tc>
          <w:tcPr>
            <w:tcW w:w="1248" w:type="dxa"/>
            <w:noWrap/>
            <w:vAlign w:val="center"/>
            <w:hideMark/>
          </w:tcPr>
          <w:p w:rsidRPr="00BB2EAF" w:rsidR="000E4CB2" w:rsidP="001E61B3" w:rsidRDefault="000E4CB2" w14:paraId="04D0B64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55EE11F1"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29333B5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624854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A085EE" w14:textId="77777777">
            <w:pPr>
              <w:spacing w:line="240" w:lineRule="auto"/>
              <w:jc w:val="left"/>
              <w:rPr>
                <w:b w:val="0"/>
                <w:bCs w:val="0"/>
              </w:rPr>
            </w:pPr>
            <w:r>
              <w:rPr>
                <w:b w:val="0"/>
              </w:rPr>
              <w:t xml:space="preserve">TNO, </w:t>
            </w:r>
            <w:proofErr w:type="spellStart"/>
            <w:r>
              <w:rPr>
                <w:b w:val="0"/>
              </w:rPr>
              <w:t>Netherlands</w:t>
            </w:r>
            <w:proofErr w:type="spellEnd"/>
            <w:r>
              <w:rPr>
                <w:b w:val="0"/>
              </w:rPr>
              <w:t xml:space="preserve">, </w:t>
            </w:r>
            <w:proofErr w:type="spellStart"/>
            <w:r>
              <w:rPr>
                <w:b w:val="0"/>
              </w:rPr>
              <w:t>Organisation</w:t>
            </w:r>
            <w:proofErr w:type="spellEnd"/>
            <w:r>
              <w:rPr>
                <w:b w:val="0"/>
              </w:rPr>
              <w:t xml:space="preserve"> </w:t>
            </w:r>
            <w:proofErr w:type="spellStart"/>
            <w:r>
              <w:rPr>
                <w:b w:val="0"/>
              </w:rPr>
              <w:t>for</w:t>
            </w:r>
            <w:proofErr w:type="spellEnd"/>
            <w:r>
              <w:rPr>
                <w:b w:val="0"/>
              </w:rPr>
              <w:t xml:space="preserve"> </w:t>
            </w:r>
            <w:proofErr w:type="spellStart"/>
            <w:r>
              <w:rPr>
                <w:b w:val="0"/>
              </w:rPr>
              <w:t>Applied</w:t>
            </w:r>
            <w:proofErr w:type="spellEnd"/>
            <w:r>
              <w:rPr>
                <w:b w:val="0"/>
              </w:rPr>
              <w:t xml:space="preserve"> </w:t>
            </w:r>
            <w:proofErr w:type="spellStart"/>
            <w:r>
              <w:rPr>
                <w:b w:val="0"/>
              </w:rPr>
              <w:t>Scientific</w:t>
            </w:r>
            <w:proofErr w:type="spellEnd"/>
            <w:r>
              <w:rPr>
                <w:b w:val="0"/>
              </w:rPr>
              <w:t xml:space="preserve"> </w:t>
            </w:r>
            <w:proofErr w:type="spellStart"/>
            <w:r>
              <w:rPr>
                <w:b w:val="0"/>
              </w:rPr>
              <w:t>Research</w:t>
            </w:r>
            <w:proofErr w:type="spellEnd"/>
          </w:p>
        </w:tc>
        <w:tc>
          <w:tcPr>
            <w:tcW w:w="1248" w:type="dxa"/>
            <w:noWrap/>
            <w:vAlign w:val="center"/>
            <w:hideMark/>
          </w:tcPr>
          <w:p w:rsidRPr="00BB2EAF" w:rsidR="000E4CB2" w:rsidP="001E61B3" w:rsidRDefault="000E4CB2" w14:paraId="383EEF9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617AAF40"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AA20EF4"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88AFF3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19B813" w14:textId="77777777">
            <w:pPr>
              <w:spacing w:line="240" w:lineRule="auto"/>
              <w:jc w:val="left"/>
              <w:rPr>
                <w:b w:val="0"/>
                <w:bCs w:val="0"/>
              </w:rPr>
            </w:pPr>
            <w:proofErr w:type="spellStart"/>
            <w:r>
              <w:rPr>
                <w:b w:val="0"/>
              </w:rPr>
              <w:t>Twente</w:t>
            </w:r>
            <w:proofErr w:type="spellEnd"/>
            <w:r>
              <w:rPr>
                <w:b w:val="0"/>
              </w:rPr>
              <w:t xml:space="preserve"> </w:t>
            </w:r>
            <w:proofErr w:type="spellStart"/>
            <w:r>
              <w:rPr>
                <w:b w:val="0"/>
              </w:rPr>
              <w:t>Board</w:t>
            </w:r>
            <w:proofErr w:type="spellEnd"/>
          </w:p>
        </w:tc>
        <w:tc>
          <w:tcPr>
            <w:tcW w:w="1248" w:type="dxa"/>
            <w:noWrap/>
            <w:vAlign w:val="center"/>
            <w:hideMark/>
          </w:tcPr>
          <w:p w:rsidRPr="00BB2EAF" w:rsidR="000E4CB2" w:rsidP="001E61B3" w:rsidRDefault="000E4CB2" w14:paraId="5FB7B599"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25BEA2CC"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1D783B6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647EE13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76C8D15"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Groningen</w:t>
            </w:r>
            <w:proofErr w:type="spellEnd"/>
          </w:p>
        </w:tc>
        <w:tc>
          <w:tcPr>
            <w:tcW w:w="1248" w:type="dxa"/>
            <w:noWrap/>
            <w:vAlign w:val="center"/>
            <w:hideMark/>
          </w:tcPr>
          <w:p w:rsidRPr="00BB2EAF" w:rsidR="000E4CB2" w:rsidP="001E61B3" w:rsidRDefault="000E4CB2" w14:paraId="1A6D44C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6CF39021"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56ED3108"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3BE5B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293B920"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Twente</w:t>
            </w:r>
            <w:proofErr w:type="spellEnd"/>
          </w:p>
        </w:tc>
        <w:tc>
          <w:tcPr>
            <w:tcW w:w="1248" w:type="dxa"/>
            <w:noWrap/>
            <w:vAlign w:val="center"/>
            <w:hideMark/>
          </w:tcPr>
          <w:p w:rsidRPr="00BB2EAF" w:rsidR="000E4CB2" w:rsidP="001E61B3" w:rsidRDefault="000E4CB2" w14:paraId="2831E3E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1D0108AF"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BB6ED6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927C2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8C3DB8B" w14:textId="77777777">
            <w:pPr>
              <w:spacing w:line="240" w:lineRule="auto"/>
              <w:jc w:val="left"/>
              <w:rPr>
                <w:b w:val="0"/>
                <w:bCs w:val="0"/>
              </w:rPr>
            </w:pPr>
            <w:r>
              <w:rPr>
                <w:b w:val="0"/>
              </w:rPr>
              <w:t xml:space="preserve">UNL – National </w:t>
            </w:r>
            <w:proofErr w:type="spellStart"/>
            <w:r>
              <w:rPr>
                <w:b w:val="0"/>
              </w:rPr>
              <w:t>rectors</w:t>
            </w:r>
            <w:proofErr w:type="spellEnd"/>
            <w:r>
              <w:rPr>
                <w:b w:val="0"/>
              </w:rPr>
              <w:t xml:space="preserve">' </w:t>
            </w:r>
            <w:proofErr w:type="spellStart"/>
            <w:r>
              <w:rPr>
                <w:b w:val="0"/>
              </w:rPr>
              <w:t>conference</w:t>
            </w:r>
            <w:proofErr w:type="spellEnd"/>
            <w:r>
              <w:rPr>
                <w:b w:val="0"/>
              </w:rPr>
              <w:t xml:space="preserve">, </w:t>
            </w:r>
            <w:proofErr w:type="spellStart"/>
            <w:r>
              <w:rPr>
                <w:b w:val="0"/>
              </w:rPr>
              <w:t>Universities</w:t>
            </w:r>
            <w:proofErr w:type="spellEnd"/>
            <w:r>
              <w:rPr>
                <w:b w:val="0"/>
              </w:rPr>
              <w:t xml:space="preserve"> </w:t>
            </w:r>
            <w:proofErr w:type="spellStart"/>
            <w:r>
              <w:rPr>
                <w:b w:val="0"/>
              </w:rPr>
              <w:t>of</w:t>
            </w:r>
            <w:proofErr w:type="spellEnd"/>
            <w:r>
              <w:rPr>
                <w:b w:val="0"/>
              </w:rPr>
              <w:t xml:space="preserve"> </w:t>
            </w:r>
            <w:proofErr w:type="spellStart"/>
            <w:r>
              <w:rPr>
                <w:b w:val="0"/>
              </w:rPr>
              <w:t>the</w:t>
            </w:r>
            <w:proofErr w:type="spellEnd"/>
            <w:r>
              <w:rPr>
                <w:b w:val="0"/>
              </w:rPr>
              <w:t xml:space="preserve"> </w:t>
            </w:r>
            <w:proofErr w:type="spellStart"/>
            <w:r>
              <w:rPr>
                <w:b w:val="0"/>
              </w:rPr>
              <w:t>Netherlands</w:t>
            </w:r>
            <w:proofErr w:type="spellEnd"/>
          </w:p>
        </w:tc>
        <w:tc>
          <w:tcPr>
            <w:tcW w:w="1248" w:type="dxa"/>
            <w:noWrap/>
            <w:vAlign w:val="center"/>
            <w:hideMark/>
          </w:tcPr>
          <w:p w:rsidRPr="00BB2EAF" w:rsidR="000E4CB2" w:rsidP="001E61B3" w:rsidRDefault="000E4CB2" w14:paraId="0CCA5EC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4AA1E44F"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FC08E81"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16C9EE45"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56182AE" w14:textId="77777777">
            <w:pPr>
              <w:spacing w:line="240" w:lineRule="auto"/>
              <w:jc w:val="left"/>
              <w:rPr>
                <w:b w:val="0"/>
                <w:bCs w:val="0"/>
              </w:rPr>
            </w:pPr>
            <w:proofErr w:type="spellStart"/>
            <w:r>
              <w:rPr>
                <w:b w:val="0"/>
              </w:rPr>
              <w:t>Vrije</w:t>
            </w:r>
            <w:proofErr w:type="spellEnd"/>
            <w:r>
              <w:rPr>
                <w:b w:val="0"/>
              </w:rPr>
              <w:t xml:space="preserve"> </w:t>
            </w:r>
            <w:proofErr w:type="spellStart"/>
            <w:r>
              <w:rPr>
                <w:b w:val="0"/>
              </w:rPr>
              <w:t>Universiteit</w:t>
            </w:r>
            <w:proofErr w:type="spellEnd"/>
            <w:r>
              <w:rPr>
                <w:b w:val="0"/>
              </w:rPr>
              <w:t xml:space="preserve"> </w:t>
            </w:r>
            <w:proofErr w:type="spellStart"/>
            <w:r>
              <w:rPr>
                <w:b w:val="0"/>
              </w:rPr>
              <w:t>Amsterdam</w:t>
            </w:r>
            <w:proofErr w:type="spellEnd"/>
          </w:p>
        </w:tc>
        <w:tc>
          <w:tcPr>
            <w:tcW w:w="1248" w:type="dxa"/>
            <w:noWrap/>
            <w:vAlign w:val="center"/>
            <w:hideMark/>
          </w:tcPr>
          <w:p w:rsidRPr="00BB2EAF" w:rsidR="000E4CB2" w:rsidP="001E61B3" w:rsidRDefault="000E4CB2" w14:paraId="68DF4D4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59A3ED70"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0D8C353"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5E0AFAA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BC67980" w14:textId="77777777">
            <w:pPr>
              <w:spacing w:line="240" w:lineRule="auto"/>
              <w:jc w:val="left"/>
              <w:rPr>
                <w:b w:val="0"/>
                <w:bCs w:val="0"/>
              </w:rPr>
            </w:pPr>
            <w:proofErr w:type="spellStart"/>
            <w:r>
              <w:rPr>
                <w:b w:val="0"/>
              </w:rPr>
              <w:t>Wageningen</w:t>
            </w:r>
            <w:proofErr w:type="spellEnd"/>
            <w:r>
              <w:rPr>
                <w:b w:val="0"/>
              </w:rPr>
              <w:t xml:space="preserve"> </w:t>
            </w:r>
            <w:proofErr w:type="spellStart"/>
            <w:r>
              <w:rPr>
                <w:b w:val="0"/>
              </w:rPr>
              <w:t>University</w:t>
            </w:r>
            <w:proofErr w:type="spellEnd"/>
            <w:r>
              <w:rPr>
                <w:b w:val="0"/>
              </w:rPr>
              <w:t xml:space="preserve"> &amp; </w:t>
            </w:r>
            <w:proofErr w:type="spellStart"/>
            <w:r>
              <w:rPr>
                <w:b w:val="0"/>
              </w:rPr>
              <w:t>Research</w:t>
            </w:r>
            <w:proofErr w:type="spellEnd"/>
          </w:p>
        </w:tc>
        <w:tc>
          <w:tcPr>
            <w:tcW w:w="1248" w:type="dxa"/>
            <w:noWrap/>
            <w:vAlign w:val="center"/>
            <w:hideMark/>
          </w:tcPr>
          <w:p w:rsidRPr="00BB2EAF" w:rsidR="000E4CB2" w:rsidP="001E61B3" w:rsidRDefault="000E4CB2" w14:paraId="682FFDD3"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14297367"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153CF18A"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470D7F5D"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63F7385" w14:textId="77777777">
            <w:pPr>
              <w:spacing w:line="240" w:lineRule="auto"/>
              <w:jc w:val="left"/>
              <w:rPr>
                <w:b w:val="0"/>
                <w:bCs w:val="0"/>
              </w:rPr>
            </w:pPr>
            <w:r>
              <w:rPr>
                <w:b w:val="0"/>
                <w:color w:val="000000" w:themeColor="text1"/>
              </w:rPr>
              <w:t xml:space="preserve">ZLTO – </w:t>
            </w:r>
            <w:proofErr w:type="spellStart"/>
            <w:r>
              <w:rPr>
                <w:b w:val="0"/>
                <w:color w:val="000000" w:themeColor="text1"/>
              </w:rPr>
              <w:t>farmers</w:t>
            </w:r>
            <w:proofErr w:type="spellEnd"/>
            <w:r>
              <w:rPr>
                <w:b w:val="0"/>
                <w:color w:val="000000" w:themeColor="text1"/>
              </w:rPr>
              <w:t xml:space="preserve">' </w:t>
            </w:r>
            <w:proofErr w:type="spellStart"/>
            <w:r>
              <w:rPr>
                <w:b w:val="0"/>
                <w:color w:val="000000" w:themeColor="text1"/>
              </w:rPr>
              <w:t>and</w:t>
            </w:r>
            <w:proofErr w:type="spellEnd"/>
            <w:r>
              <w:rPr>
                <w:b w:val="0"/>
                <w:color w:val="000000" w:themeColor="text1"/>
              </w:rPr>
              <w:t xml:space="preserve"> </w:t>
            </w:r>
            <w:proofErr w:type="spellStart"/>
            <w:r>
              <w:rPr>
                <w:b w:val="0"/>
                <w:color w:val="000000" w:themeColor="text1"/>
              </w:rPr>
              <w:t>market</w:t>
            </w:r>
            <w:proofErr w:type="spellEnd"/>
            <w:r>
              <w:rPr>
                <w:b w:val="0"/>
                <w:color w:val="000000" w:themeColor="text1"/>
              </w:rPr>
              <w:t xml:space="preserve"> </w:t>
            </w:r>
            <w:proofErr w:type="spellStart"/>
            <w:r>
              <w:rPr>
                <w:b w:val="0"/>
                <w:color w:val="000000" w:themeColor="text1"/>
              </w:rPr>
              <w:t>gardeners</w:t>
            </w:r>
            <w:proofErr w:type="spellEnd"/>
            <w:r>
              <w:rPr>
                <w:b w:val="0"/>
                <w:color w:val="000000" w:themeColor="text1"/>
              </w:rPr>
              <w:t xml:space="preserve">' </w:t>
            </w:r>
            <w:proofErr w:type="spellStart"/>
            <w:r>
              <w:rPr>
                <w:b w:val="0"/>
                <w:color w:val="000000" w:themeColor="text1"/>
              </w:rPr>
              <w:t>organisation</w:t>
            </w:r>
            <w:proofErr w:type="spellEnd"/>
            <w:r>
              <w:rPr>
                <w:b w:val="0"/>
                <w:color w:val="000000" w:themeColor="text1"/>
              </w:rPr>
              <w:t xml:space="preserve"> </w:t>
            </w:r>
          </w:p>
        </w:tc>
        <w:tc>
          <w:tcPr>
            <w:tcW w:w="1248" w:type="dxa"/>
            <w:noWrap/>
            <w:vAlign w:val="center"/>
            <w:hideMark/>
          </w:tcPr>
          <w:p w:rsidRPr="00BB2EAF" w:rsidR="000E4CB2" w:rsidP="001E61B3" w:rsidRDefault="000E4CB2" w14:paraId="2B3FA9C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4460354B"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9E9527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5D180A6"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BDBEE58" w14:textId="77777777">
            <w:pPr>
              <w:spacing w:line="240" w:lineRule="auto"/>
              <w:jc w:val="left"/>
              <w:rPr>
                <w:b w:val="0"/>
                <w:bCs w:val="0"/>
              </w:rPr>
            </w:pPr>
            <w:proofErr w:type="spellStart"/>
            <w:r>
              <w:rPr>
                <w:b w:val="0"/>
              </w:rPr>
              <w:t>Zuidelijke</w:t>
            </w:r>
            <w:proofErr w:type="spellEnd"/>
            <w:r>
              <w:rPr>
                <w:b w:val="0"/>
              </w:rPr>
              <w:t xml:space="preserve"> </w:t>
            </w:r>
            <w:proofErr w:type="spellStart"/>
            <w:r>
              <w:rPr>
                <w:b w:val="0"/>
              </w:rPr>
              <w:t>Land</w:t>
            </w:r>
            <w:proofErr w:type="spellEnd"/>
            <w:r>
              <w:rPr>
                <w:b w:val="0"/>
              </w:rPr>
              <w:t xml:space="preserve"> </w:t>
            </w:r>
            <w:proofErr w:type="spellStart"/>
            <w:r>
              <w:rPr>
                <w:b w:val="0"/>
              </w:rPr>
              <w:t>en</w:t>
            </w:r>
            <w:proofErr w:type="spellEnd"/>
            <w:r>
              <w:rPr>
                <w:b w:val="0"/>
              </w:rPr>
              <w:t xml:space="preserve"> </w:t>
            </w:r>
            <w:proofErr w:type="spellStart"/>
            <w:r>
              <w:rPr>
                <w:b w:val="0"/>
              </w:rPr>
              <w:t>Tuinbouw</w:t>
            </w:r>
            <w:proofErr w:type="spellEnd"/>
            <w:r>
              <w:rPr>
                <w:b w:val="0"/>
              </w:rPr>
              <w:t xml:space="preserve"> </w:t>
            </w:r>
            <w:proofErr w:type="spellStart"/>
            <w:r>
              <w:rPr>
                <w:b w:val="0"/>
              </w:rPr>
              <w:t>Organisatie</w:t>
            </w:r>
            <w:proofErr w:type="spellEnd"/>
          </w:p>
        </w:tc>
        <w:tc>
          <w:tcPr>
            <w:tcW w:w="1248" w:type="dxa"/>
            <w:noWrap/>
            <w:vAlign w:val="center"/>
            <w:hideMark/>
          </w:tcPr>
          <w:p w:rsidRPr="00BB2EAF" w:rsidR="000E4CB2" w:rsidP="001E61B3" w:rsidRDefault="000E4CB2" w14:paraId="6F53A4D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Netherlands</w:t>
            </w:r>
            <w:proofErr w:type="spellEnd"/>
          </w:p>
        </w:tc>
        <w:tc>
          <w:tcPr>
            <w:tcW w:w="1741" w:type="dxa"/>
            <w:noWrap/>
            <w:vAlign w:val="center"/>
            <w:hideMark/>
          </w:tcPr>
          <w:p w:rsidRPr="00BB2EAF" w:rsidR="000E4CB2" w:rsidP="001E61B3" w:rsidRDefault="000E4CB2" w14:paraId="76E6FA0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1613EF56"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7729EDB7"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14121F2" w14:textId="77777777">
            <w:pPr>
              <w:spacing w:line="240" w:lineRule="auto"/>
              <w:jc w:val="left"/>
              <w:rPr>
                <w:b w:val="0"/>
                <w:bCs w:val="0"/>
              </w:rPr>
            </w:pPr>
            <w:r>
              <w:rPr>
                <w:b w:val="0"/>
              </w:rPr>
              <w:t xml:space="preserve">AECEF – </w:t>
            </w:r>
            <w:proofErr w:type="spellStart"/>
            <w:r>
              <w:rPr>
                <w:b w:val="0"/>
              </w:rPr>
              <w:t>Association</w:t>
            </w:r>
            <w:proofErr w:type="spellEnd"/>
            <w:r>
              <w:rPr>
                <w:b w:val="0"/>
              </w:rPr>
              <w:t xml:space="preserve"> </w:t>
            </w:r>
            <w:proofErr w:type="spellStart"/>
            <w:r>
              <w:rPr>
                <w:b w:val="0"/>
              </w:rPr>
              <w:t>of</w:t>
            </w:r>
            <w:proofErr w:type="spellEnd"/>
            <w:r>
              <w:rPr>
                <w:b w:val="0"/>
              </w:rPr>
              <w:t xml:space="preserve"> </w:t>
            </w:r>
            <w:proofErr w:type="spellStart"/>
            <w:r>
              <w:rPr>
                <w:b w:val="0"/>
              </w:rPr>
              <w:t>European</w:t>
            </w:r>
            <w:proofErr w:type="spellEnd"/>
            <w:r>
              <w:rPr>
                <w:b w:val="0"/>
              </w:rPr>
              <w:t xml:space="preserve"> </w:t>
            </w:r>
            <w:proofErr w:type="spellStart"/>
            <w:r>
              <w:rPr>
                <w:b w:val="0"/>
              </w:rPr>
              <w:t>Civil</w:t>
            </w:r>
            <w:proofErr w:type="spellEnd"/>
            <w:r>
              <w:rPr>
                <w:b w:val="0"/>
              </w:rPr>
              <w:t xml:space="preserve"> </w:t>
            </w:r>
            <w:proofErr w:type="spellStart"/>
            <w:r>
              <w:rPr>
                <w:b w:val="0"/>
              </w:rPr>
              <w:t>Engineering</w:t>
            </w:r>
            <w:proofErr w:type="spellEnd"/>
            <w:r>
              <w:rPr>
                <w:b w:val="0"/>
              </w:rPr>
              <w:t xml:space="preserve"> </w:t>
            </w:r>
            <w:proofErr w:type="spellStart"/>
            <w:r>
              <w:rPr>
                <w:b w:val="0"/>
              </w:rPr>
              <w:t>Faculties</w:t>
            </w:r>
            <w:proofErr w:type="spellEnd"/>
          </w:p>
        </w:tc>
        <w:tc>
          <w:tcPr>
            <w:tcW w:w="1248" w:type="dxa"/>
            <w:noWrap/>
            <w:vAlign w:val="center"/>
            <w:hideMark/>
          </w:tcPr>
          <w:p w:rsidRPr="00BB2EAF" w:rsidR="000E4CB2" w:rsidP="001E61B3" w:rsidRDefault="000E4CB2" w14:paraId="5ABFF8E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11BBEA3E"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11614D4"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42CE0376"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E918A7B" w14:textId="77777777">
            <w:pPr>
              <w:spacing w:line="240" w:lineRule="auto"/>
              <w:jc w:val="left"/>
              <w:rPr>
                <w:b w:val="0"/>
                <w:bCs w:val="0"/>
              </w:rPr>
            </w:pPr>
            <w:proofErr w:type="spellStart"/>
            <w:r>
              <w:rPr>
                <w:b w:val="0"/>
              </w:rPr>
              <w:t>Altice</w:t>
            </w:r>
            <w:proofErr w:type="spellEnd"/>
            <w:r>
              <w:rPr>
                <w:b w:val="0"/>
              </w:rPr>
              <w:t xml:space="preserve"> </w:t>
            </w:r>
            <w:proofErr w:type="spellStart"/>
            <w:r>
              <w:rPr>
                <w:b w:val="0"/>
              </w:rPr>
              <w:t>Labs</w:t>
            </w:r>
            <w:proofErr w:type="spellEnd"/>
            <w:r>
              <w:rPr>
                <w:b w:val="0"/>
              </w:rPr>
              <w:t>, SA</w:t>
            </w:r>
          </w:p>
        </w:tc>
        <w:tc>
          <w:tcPr>
            <w:tcW w:w="1248" w:type="dxa"/>
            <w:noWrap/>
            <w:vAlign w:val="center"/>
            <w:hideMark/>
          </w:tcPr>
          <w:p w:rsidRPr="00BB2EAF" w:rsidR="000E4CB2" w:rsidP="001E61B3" w:rsidRDefault="000E4CB2" w14:paraId="507A540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7FF70F2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440D06E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14E3425" w14:textId="77777777">
        <w:trPr>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467AD44" w14:textId="77777777">
            <w:pPr>
              <w:spacing w:line="240" w:lineRule="auto"/>
              <w:jc w:val="left"/>
              <w:rPr>
                <w:b w:val="0"/>
                <w:bCs w:val="0"/>
              </w:rPr>
            </w:pPr>
            <w:proofErr w:type="spellStart"/>
            <w:r>
              <w:rPr>
                <w:b w:val="0"/>
              </w:rPr>
              <w:t>CoLAB</w:t>
            </w:r>
            <w:proofErr w:type="spellEnd"/>
            <w:r>
              <w:rPr>
                <w:b w:val="0"/>
              </w:rPr>
              <w:t xml:space="preserve"> </w:t>
            </w:r>
            <w:proofErr w:type="spellStart"/>
            <w:r>
              <w:rPr>
                <w:b w:val="0"/>
              </w:rPr>
              <w:t>ForestWISE</w:t>
            </w:r>
            <w:proofErr w:type="spellEnd"/>
            <w:r>
              <w:rPr>
                <w:b w:val="0"/>
              </w:rPr>
              <w:t xml:space="preserve"> – </w:t>
            </w:r>
            <w:proofErr w:type="spellStart"/>
            <w:r>
              <w:rPr>
                <w:b w:val="0"/>
              </w:rPr>
              <w:t>Laboratorio</w:t>
            </w:r>
            <w:proofErr w:type="spellEnd"/>
            <w:r>
              <w:rPr>
                <w:b w:val="0"/>
              </w:rPr>
              <w:t xml:space="preserve"> </w:t>
            </w:r>
            <w:proofErr w:type="spellStart"/>
            <w:r>
              <w:rPr>
                <w:b w:val="0"/>
              </w:rPr>
              <w:t>Colaborativo</w:t>
            </w:r>
            <w:proofErr w:type="spellEnd"/>
            <w:r>
              <w:rPr>
                <w:b w:val="0"/>
              </w:rPr>
              <w:t xml:space="preserve"> </w:t>
            </w:r>
            <w:proofErr w:type="spellStart"/>
            <w:r>
              <w:rPr>
                <w:b w:val="0"/>
              </w:rPr>
              <w:t>para</w:t>
            </w:r>
            <w:proofErr w:type="spellEnd"/>
            <w:r>
              <w:rPr>
                <w:b w:val="0"/>
              </w:rPr>
              <w:t xml:space="preserve"> a </w:t>
            </w:r>
            <w:proofErr w:type="spellStart"/>
            <w:r>
              <w:rPr>
                <w:b w:val="0"/>
              </w:rPr>
              <w:t>Gestão</w:t>
            </w:r>
            <w:proofErr w:type="spellEnd"/>
            <w:r>
              <w:rPr>
                <w:b w:val="0"/>
              </w:rPr>
              <w:t xml:space="preserve"> </w:t>
            </w:r>
            <w:proofErr w:type="spellStart"/>
            <w:r>
              <w:rPr>
                <w:b w:val="0"/>
              </w:rPr>
              <w:t>Integrada</w:t>
            </w:r>
            <w:proofErr w:type="spellEnd"/>
            <w:r>
              <w:rPr>
                <w:b w:val="0"/>
              </w:rPr>
              <w:t xml:space="preserve"> </w:t>
            </w:r>
            <w:proofErr w:type="spellStart"/>
            <w:r>
              <w:rPr>
                <w:b w:val="0"/>
              </w:rPr>
              <w:t>da</w:t>
            </w:r>
            <w:proofErr w:type="spellEnd"/>
            <w:r>
              <w:rPr>
                <w:b w:val="0"/>
              </w:rPr>
              <w:t xml:space="preserve"> </w:t>
            </w:r>
            <w:proofErr w:type="spellStart"/>
            <w:r>
              <w:rPr>
                <w:b w:val="0"/>
              </w:rPr>
              <w:t>Floresta</w:t>
            </w:r>
            <w:proofErr w:type="spellEnd"/>
            <w:r>
              <w:rPr>
                <w:b w:val="0"/>
              </w:rPr>
              <w:t xml:space="preserve"> e </w:t>
            </w:r>
            <w:proofErr w:type="spellStart"/>
            <w:r>
              <w:rPr>
                <w:b w:val="0"/>
              </w:rPr>
              <w:t>do</w:t>
            </w:r>
            <w:proofErr w:type="spellEnd"/>
            <w:r>
              <w:rPr>
                <w:b w:val="0"/>
              </w:rPr>
              <w:t xml:space="preserve"> </w:t>
            </w:r>
            <w:proofErr w:type="spellStart"/>
            <w:r>
              <w:rPr>
                <w:b w:val="0"/>
              </w:rPr>
              <w:t>Fogo</w:t>
            </w:r>
            <w:proofErr w:type="spellEnd"/>
          </w:p>
        </w:tc>
        <w:tc>
          <w:tcPr>
            <w:tcW w:w="1248" w:type="dxa"/>
            <w:noWrap/>
            <w:vAlign w:val="center"/>
            <w:hideMark/>
          </w:tcPr>
          <w:p w:rsidRPr="00BB2EAF" w:rsidR="000E4CB2" w:rsidP="001E61B3" w:rsidRDefault="000E4CB2" w14:paraId="486EFD05"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64ED7145"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041F56B6"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10D250CB" w14:textId="77777777">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03359D6" w14:textId="77777777">
            <w:pPr>
              <w:spacing w:line="240" w:lineRule="auto"/>
              <w:jc w:val="left"/>
              <w:rPr>
                <w:b w:val="0"/>
                <w:bCs w:val="0"/>
              </w:rPr>
            </w:pPr>
            <w:proofErr w:type="spellStart"/>
            <w:r>
              <w:rPr>
                <w:b w:val="0"/>
              </w:rPr>
              <w:t>FeedInov</w:t>
            </w:r>
            <w:proofErr w:type="spellEnd"/>
            <w:r>
              <w:rPr>
                <w:b w:val="0"/>
              </w:rPr>
              <w:t xml:space="preserve"> </w:t>
            </w:r>
            <w:proofErr w:type="spellStart"/>
            <w:r>
              <w:rPr>
                <w:b w:val="0"/>
              </w:rPr>
              <w:t>CoLAB</w:t>
            </w:r>
            <w:proofErr w:type="spellEnd"/>
          </w:p>
        </w:tc>
        <w:tc>
          <w:tcPr>
            <w:tcW w:w="1248" w:type="dxa"/>
            <w:noWrap/>
            <w:vAlign w:val="center"/>
            <w:hideMark/>
          </w:tcPr>
          <w:p w:rsidRPr="00BB2EAF" w:rsidR="000E4CB2" w:rsidP="001E61B3" w:rsidRDefault="000E4CB2" w14:paraId="7D0A643E"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12B4A85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37AA06C4"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A7CEFA"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6F722913" w14:textId="77777777">
            <w:pPr>
              <w:spacing w:line="240" w:lineRule="auto"/>
              <w:jc w:val="left"/>
              <w:rPr>
                <w:b w:val="0"/>
                <w:bCs w:val="0"/>
              </w:rPr>
            </w:pPr>
            <w:proofErr w:type="spellStart"/>
            <w:r>
              <w:rPr>
                <w:b w:val="0"/>
              </w:rPr>
              <w:t>Fundação</w:t>
            </w:r>
            <w:proofErr w:type="spellEnd"/>
            <w:r>
              <w:rPr>
                <w:b w:val="0"/>
              </w:rPr>
              <w:t xml:space="preserve"> </w:t>
            </w:r>
            <w:proofErr w:type="spellStart"/>
            <w:r>
              <w:rPr>
                <w:b w:val="0"/>
              </w:rPr>
              <w:t>para</w:t>
            </w:r>
            <w:proofErr w:type="spellEnd"/>
            <w:r>
              <w:rPr>
                <w:b w:val="0"/>
              </w:rPr>
              <w:t xml:space="preserve"> a </w:t>
            </w:r>
            <w:proofErr w:type="spellStart"/>
            <w:r>
              <w:rPr>
                <w:b w:val="0"/>
              </w:rPr>
              <w:t>Ciência</w:t>
            </w:r>
            <w:proofErr w:type="spellEnd"/>
            <w:r>
              <w:rPr>
                <w:b w:val="0"/>
              </w:rPr>
              <w:t xml:space="preserve"> e a </w:t>
            </w:r>
            <w:proofErr w:type="spellStart"/>
            <w:r>
              <w:rPr>
                <w:b w:val="0"/>
              </w:rPr>
              <w:t>Tecnologia</w:t>
            </w:r>
            <w:proofErr w:type="spellEnd"/>
          </w:p>
        </w:tc>
        <w:tc>
          <w:tcPr>
            <w:tcW w:w="1248" w:type="dxa"/>
            <w:noWrap/>
            <w:vAlign w:val="center"/>
            <w:hideMark/>
          </w:tcPr>
          <w:p w:rsidRPr="00BB2EAF" w:rsidR="000E4CB2" w:rsidP="001E61B3" w:rsidRDefault="000E4CB2" w14:paraId="099EB9F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2951CA9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41D5FF16"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0BB4BC9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45BC1A72" w14:textId="77777777">
            <w:pPr>
              <w:spacing w:line="240" w:lineRule="auto"/>
              <w:jc w:val="left"/>
              <w:rPr>
                <w:b w:val="0"/>
                <w:bCs w:val="0"/>
              </w:rPr>
            </w:pPr>
            <w:proofErr w:type="spellStart"/>
            <w:r>
              <w:rPr>
                <w:b w:val="0"/>
              </w:rPr>
              <w:t>Instituto</w:t>
            </w:r>
            <w:proofErr w:type="spellEnd"/>
            <w:r>
              <w:rPr>
                <w:b w:val="0"/>
              </w:rPr>
              <w:t xml:space="preserve"> </w:t>
            </w:r>
            <w:proofErr w:type="spellStart"/>
            <w:r>
              <w:rPr>
                <w:b w:val="0"/>
              </w:rPr>
              <w:t>de</w:t>
            </w:r>
            <w:proofErr w:type="spellEnd"/>
            <w:r>
              <w:rPr>
                <w:b w:val="0"/>
              </w:rPr>
              <w:t xml:space="preserve"> </w:t>
            </w:r>
            <w:proofErr w:type="spellStart"/>
            <w:r>
              <w:rPr>
                <w:b w:val="0"/>
              </w:rPr>
              <w:t>Medicina</w:t>
            </w:r>
            <w:proofErr w:type="spellEnd"/>
            <w:r>
              <w:rPr>
                <w:b w:val="0"/>
              </w:rPr>
              <w:t xml:space="preserve"> </w:t>
            </w:r>
            <w:proofErr w:type="spellStart"/>
            <w:r>
              <w:rPr>
                <w:b w:val="0"/>
              </w:rPr>
              <w:t>Molecular</w:t>
            </w:r>
            <w:proofErr w:type="spellEnd"/>
          </w:p>
        </w:tc>
        <w:tc>
          <w:tcPr>
            <w:tcW w:w="1248" w:type="dxa"/>
            <w:noWrap/>
            <w:vAlign w:val="center"/>
            <w:hideMark/>
          </w:tcPr>
          <w:p w:rsidRPr="00BB2EAF" w:rsidR="000E4CB2" w:rsidP="001E61B3" w:rsidRDefault="000E4CB2" w14:paraId="5C4F6825"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6D5B4062"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60C1F3D9"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2E679E9C"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2FB42195" w14:textId="77777777">
            <w:pPr>
              <w:spacing w:line="240" w:lineRule="auto"/>
              <w:jc w:val="left"/>
              <w:rPr>
                <w:b w:val="0"/>
                <w:bCs w:val="0"/>
              </w:rPr>
            </w:pPr>
            <w:r>
              <w:rPr>
                <w:b w:val="0"/>
              </w:rPr>
              <w:t xml:space="preserve">International </w:t>
            </w:r>
            <w:proofErr w:type="spellStart"/>
            <w:r>
              <w:rPr>
                <w:b w:val="0"/>
              </w:rPr>
              <w:t>Iberian</w:t>
            </w:r>
            <w:proofErr w:type="spellEnd"/>
            <w:r>
              <w:rPr>
                <w:b w:val="0"/>
              </w:rPr>
              <w:t xml:space="preserve"> </w:t>
            </w:r>
            <w:proofErr w:type="spellStart"/>
            <w:r>
              <w:rPr>
                <w:b w:val="0"/>
              </w:rPr>
              <w:t>Nanotechnology</w:t>
            </w:r>
            <w:proofErr w:type="spellEnd"/>
            <w:r>
              <w:rPr>
                <w:b w:val="0"/>
              </w:rPr>
              <w:t xml:space="preserve"> </w:t>
            </w:r>
            <w:proofErr w:type="spellStart"/>
            <w:r>
              <w:rPr>
                <w:b w:val="0"/>
              </w:rPr>
              <w:t>Laboratory</w:t>
            </w:r>
            <w:proofErr w:type="spellEnd"/>
          </w:p>
        </w:tc>
        <w:tc>
          <w:tcPr>
            <w:tcW w:w="1248" w:type="dxa"/>
            <w:noWrap/>
            <w:vAlign w:val="center"/>
            <w:hideMark/>
          </w:tcPr>
          <w:p w:rsidRPr="00BB2EAF" w:rsidR="000E4CB2" w:rsidP="001E61B3" w:rsidRDefault="000E4CB2" w14:paraId="2C792F77"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401EB602"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5393308"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507DE643" w14:textId="77777777">
        <w:trPr>
          <w:cnfStyle w:val="000000100000" w:firstRow="0" w:lastRow="0" w:firstColumn="0" w:lastColumn="0" w:oddVBand="0" w:evenVBand="0" w:oddHBand="1" w:evenHBand="0" w:firstRowFirstColumn="0" w:firstRowLastColumn="0" w:lastRowFirstColumn="0" w:lastRowLastColumn="0"/>
          <w:trHeight w:val="6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83CA54E" w14:textId="77777777">
            <w:pPr>
              <w:spacing w:line="240" w:lineRule="auto"/>
              <w:jc w:val="left"/>
              <w:rPr>
                <w:b w:val="0"/>
                <w:bCs w:val="0"/>
              </w:rPr>
            </w:pPr>
            <w:r>
              <w:rPr>
                <w:b w:val="0"/>
              </w:rPr>
              <w:t xml:space="preserve">L.C.S.D. – </w:t>
            </w:r>
            <w:proofErr w:type="spellStart"/>
            <w:r>
              <w:rPr>
                <w:b w:val="0"/>
              </w:rPr>
              <w:t>Associação</w:t>
            </w:r>
            <w:proofErr w:type="spellEnd"/>
            <w:r>
              <w:rPr>
                <w:b w:val="0"/>
              </w:rPr>
              <w:t xml:space="preserve"> Data </w:t>
            </w:r>
            <w:proofErr w:type="spellStart"/>
            <w:r>
              <w:rPr>
                <w:b w:val="0"/>
              </w:rPr>
              <w:t>Colab</w:t>
            </w:r>
            <w:proofErr w:type="spellEnd"/>
            <w:r>
              <w:rPr>
                <w:b w:val="0"/>
              </w:rPr>
              <w:t xml:space="preserve"> – </w:t>
            </w:r>
            <w:proofErr w:type="spellStart"/>
            <w:r>
              <w:rPr>
                <w:b w:val="0"/>
              </w:rPr>
              <w:t>Laboratório</w:t>
            </w:r>
            <w:proofErr w:type="spellEnd"/>
            <w:r>
              <w:rPr>
                <w:b w:val="0"/>
              </w:rPr>
              <w:t xml:space="preserve"> </w:t>
            </w:r>
            <w:proofErr w:type="spellStart"/>
            <w:r>
              <w:rPr>
                <w:b w:val="0"/>
              </w:rPr>
              <w:t>Colaborativo</w:t>
            </w:r>
            <w:proofErr w:type="spellEnd"/>
            <w:r>
              <w:rPr>
                <w:b w:val="0"/>
              </w:rPr>
              <w:t xml:space="preserve"> </w:t>
            </w:r>
            <w:proofErr w:type="spellStart"/>
            <w:r>
              <w:rPr>
                <w:b w:val="0"/>
              </w:rPr>
              <w:t>Para</w:t>
            </w:r>
            <w:proofErr w:type="spellEnd"/>
            <w:r>
              <w:rPr>
                <w:b w:val="0"/>
              </w:rPr>
              <w:t xml:space="preserve"> </w:t>
            </w:r>
            <w:proofErr w:type="spellStart"/>
            <w:r>
              <w:rPr>
                <w:b w:val="0"/>
              </w:rPr>
              <w:t>Serviços</w:t>
            </w:r>
            <w:proofErr w:type="spellEnd"/>
            <w:r>
              <w:rPr>
                <w:b w:val="0"/>
              </w:rPr>
              <w:t xml:space="preserve"> </w:t>
            </w:r>
            <w:proofErr w:type="spellStart"/>
            <w:r>
              <w:rPr>
                <w:b w:val="0"/>
              </w:rPr>
              <w:t>de</w:t>
            </w:r>
            <w:proofErr w:type="spellEnd"/>
            <w:r>
              <w:rPr>
                <w:b w:val="0"/>
              </w:rPr>
              <w:t xml:space="preserve"> </w:t>
            </w:r>
            <w:proofErr w:type="spellStart"/>
            <w:r>
              <w:rPr>
                <w:b w:val="0"/>
              </w:rPr>
              <w:t>Inovação</w:t>
            </w:r>
            <w:proofErr w:type="spellEnd"/>
            <w:r>
              <w:rPr>
                <w:b w:val="0"/>
              </w:rPr>
              <w:t xml:space="preserve"> </w:t>
            </w:r>
            <w:proofErr w:type="spellStart"/>
            <w:r>
              <w:rPr>
                <w:b w:val="0"/>
              </w:rPr>
              <w:t>Orientados</w:t>
            </w:r>
            <w:proofErr w:type="spellEnd"/>
            <w:r>
              <w:rPr>
                <w:b w:val="0"/>
              </w:rPr>
              <w:t xml:space="preserve"> </w:t>
            </w:r>
            <w:proofErr w:type="spellStart"/>
            <w:r>
              <w:rPr>
                <w:b w:val="0"/>
              </w:rPr>
              <w:t>Para</w:t>
            </w:r>
            <w:proofErr w:type="spellEnd"/>
            <w:r>
              <w:rPr>
                <w:b w:val="0"/>
              </w:rPr>
              <w:t xml:space="preserve"> </w:t>
            </w:r>
            <w:proofErr w:type="spellStart"/>
            <w:r>
              <w:rPr>
                <w:b w:val="0"/>
              </w:rPr>
              <w:t>Os</w:t>
            </w:r>
            <w:proofErr w:type="spellEnd"/>
            <w:r>
              <w:rPr>
                <w:b w:val="0"/>
              </w:rPr>
              <w:t xml:space="preserve"> </w:t>
            </w:r>
            <w:proofErr w:type="spellStart"/>
            <w:r>
              <w:rPr>
                <w:b w:val="0"/>
              </w:rPr>
              <w:t>Dados</w:t>
            </w:r>
            <w:proofErr w:type="spellEnd"/>
          </w:p>
        </w:tc>
        <w:tc>
          <w:tcPr>
            <w:tcW w:w="1248" w:type="dxa"/>
            <w:noWrap/>
            <w:vAlign w:val="center"/>
            <w:hideMark/>
          </w:tcPr>
          <w:p w:rsidRPr="00BB2EAF" w:rsidR="000E4CB2" w:rsidP="001E61B3" w:rsidRDefault="000E4CB2" w14:paraId="299E8AFD"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4246C3B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2FCFC323"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2CDA9B12"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08F77C4C" w14:textId="77777777">
            <w:pPr>
              <w:spacing w:line="240" w:lineRule="auto"/>
              <w:jc w:val="left"/>
              <w:rPr>
                <w:b w:val="0"/>
                <w:bCs w:val="0"/>
              </w:rPr>
            </w:pPr>
            <w:r>
              <w:rPr>
                <w:b w:val="0"/>
              </w:rPr>
              <w:t xml:space="preserve">MORE </w:t>
            </w:r>
            <w:proofErr w:type="spellStart"/>
            <w:r>
              <w:rPr>
                <w:b w:val="0"/>
              </w:rPr>
              <w:t>CoLAB</w:t>
            </w:r>
            <w:proofErr w:type="spellEnd"/>
          </w:p>
        </w:tc>
        <w:tc>
          <w:tcPr>
            <w:tcW w:w="1248" w:type="dxa"/>
            <w:noWrap/>
            <w:vAlign w:val="center"/>
            <w:hideMark/>
          </w:tcPr>
          <w:p w:rsidRPr="00BB2EAF" w:rsidR="000E4CB2" w:rsidP="001E61B3" w:rsidRDefault="000E4CB2" w14:paraId="19682EED"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4CDD003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555EB1D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r>
      <w:tr w:rsidRPr="00BB2EAF" w:rsidR="000E4CB2" w:rsidTr="001E61B3" w14:paraId="2C22194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597BB9F5"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Coimbra</w:t>
            </w:r>
            <w:proofErr w:type="spellEnd"/>
          </w:p>
        </w:tc>
        <w:tc>
          <w:tcPr>
            <w:tcW w:w="1248" w:type="dxa"/>
            <w:noWrap/>
            <w:vAlign w:val="center"/>
            <w:hideMark/>
          </w:tcPr>
          <w:p w:rsidRPr="00BB2EAF" w:rsidR="000E4CB2" w:rsidP="001E61B3" w:rsidRDefault="000E4CB2" w14:paraId="7A99E396"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7CBCEDC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c>
          <w:tcPr>
            <w:tcW w:w="1520" w:type="dxa"/>
            <w:noWrap/>
            <w:vAlign w:val="center"/>
            <w:hideMark/>
          </w:tcPr>
          <w:p w:rsidRPr="00BB2EAF" w:rsidR="000E4CB2" w:rsidP="001E61B3" w:rsidRDefault="000E4CB2" w14:paraId="76FB9222"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r>
      <w:tr w:rsidRPr="00BB2EAF" w:rsidR="000E4CB2" w:rsidTr="001E61B3" w14:paraId="49F2A970"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3330035F"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Coimbra</w:t>
            </w:r>
            <w:proofErr w:type="spellEnd"/>
            <w:r>
              <w:rPr>
                <w:b w:val="0"/>
              </w:rPr>
              <w:t xml:space="preserve">, </w:t>
            </w:r>
            <w:proofErr w:type="spellStart"/>
            <w:r>
              <w:rPr>
                <w:b w:val="0"/>
              </w:rPr>
              <w:t>Liaison</w:t>
            </w:r>
            <w:proofErr w:type="spellEnd"/>
            <w:r>
              <w:rPr>
                <w:b w:val="0"/>
              </w:rPr>
              <w:t xml:space="preserve"> </w:t>
            </w:r>
            <w:proofErr w:type="spellStart"/>
            <w:r>
              <w:rPr>
                <w:b w:val="0"/>
              </w:rPr>
              <w:t>with</w:t>
            </w:r>
            <w:proofErr w:type="spellEnd"/>
            <w:r>
              <w:rPr>
                <w:b w:val="0"/>
              </w:rPr>
              <w:t xml:space="preserve"> </w:t>
            </w:r>
            <w:proofErr w:type="spellStart"/>
            <w:r>
              <w:rPr>
                <w:b w:val="0"/>
              </w:rPr>
              <w:t>the</w:t>
            </w:r>
            <w:proofErr w:type="spellEnd"/>
            <w:r>
              <w:rPr>
                <w:b w:val="0"/>
              </w:rPr>
              <w:t xml:space="preserve"> </w:t>
            </w:r>
            <w:proofErr w:type="spellStart"/>
            <w:r>
              <w:rPr>
                <w:b w:val="0"/>
              </w:rPr>
              <w:t>business</w:t>
            </w:r>
            <w:proofErr w:type="spellEnd"/>
            <w:r>
              <w:rPr>
                <w:b w:val="0"/>
              </w:rPr>
              <w:t xml:space="preserve"> </w:t>
            </w:r>
            <w:proofErr w:type="spellStart"/>
            <w:r>
              <w:rPr>
                <w:b w:val="0"/>
              </w:rPr>
              <w:t>sector</w:t>
            </w:r>
            <w:proofErr w:type="spellEnd"/>
          </w:p>
        </w:tc>
        <w:tc>
          <w:tcPr>
            <w:tcW w:w="1248" w:type="dxa"/>
            <w:noWrap/>
            <w:vAlign w:val="center"/>
            <w:hideMark/>
          </w:tcPr>
          <w:p w:rsidRPr="00BB2EAF" w:rsidR="000E4CB2" w:rsidP="001E61B3" w:rsidRDefault="000E4CB2" w14:paraId="53FE19CB"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5630691F" w14:textId="77777777">
            <w:pPr>
              <w:spacing w:line="240" w:lineRule="auto"/>
              <w:jc w:val="center"/>
              <w:cnfStyle w:val="000000000000" w:firstRow="0" w:lastRow="0" w:firstColumn="0" w:lastColumn="0" w:oddVBand="0" w:evenVBand="0" w:oddHBand="0"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1A3DA51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r w:rsidRPr="00BB2EAF" w:rsidR="000E4CB2" w:rsidTr="001E61B3" w14:paraId="79035AAE"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7D5AF7DD" w14:textId="77777777">
            <w:pPr>
              <w:spacing w:line="240" w:lineRule="auto"/>
              <w:jc w:val="left"/>
              <w:rPr>
                <w:b w:val="0"/>
                <w:bCs w:val="0"/>
              </w:rPr>
            </w:pPr>
            <w:proofErr w:type="spellStart"/>
            <w:r>
              <w:rPr>
                <w:b w:val="0"/>
              </w:rPr>
              <w:t>University</w:t>
            </w:r>
            <w:proofErr w:type="spellEnd"/>
            <w:r>
              <w:rPr>
                <w:b w:val="0"/>
              </w:rPr>
              <w:t xml:space="preserve"> </w:t>
            </w:r>
            <w:proofErr w:type="spellStart"/>
            <w:r>
              <w:rPr>
                <w:b w:val="0"/>
              </w:rPr>
              <w:t>of</w:t>
            </w:r>
            <w:proofErr w:type="spellEnd"/>
            <w:r>
              <w:rPr>
                <w:b w:val="0"/>
              </w:rPr>
              <w:t xml:space="preserve"> </w:t>
            </w:r>
            <w:proofErr w:type="spellStart"/>
            <w:r>
              <w:rPr>
                <w:b w:val="0"/>
              </w:rPr>
              <w:t>Coimbra</w:t>
            </w:r>
            <w:proofErr w:type="spellEnd"/>
            <w:r>
              <w:rPr>
                <w:b w:val="0"/>
              </w:rPr>
              <w:t xml:space="preserve">, </w:t>
            </w:r>
            <w:proofErr w:type="spellStart"/>
            <w:r>
              <w:rPr>
                <w:b w:val="0"/>
              </w:rPr>
              <w:t>Research</w:t>
            </w:r>
            <w:proofErr w:type="spellEnd"/>
            <w:r>
              <w:rPr>
                <w:b w:val="0"/>
              </w:rPr>
              <w:t xml:space="preserve"> </w:t>
            </w:r>
            <w:proofErr w:type="spellStart"/>
            <w:r>
              <w:rPr>
                <w:b w:val="0"/>
              </w:rPr>
              <w:t>Management</w:t>
            </w:r>
            <w:proofErr w:type="spellEnd"/>
            <w:r>
              <w:rPr>
                <w:b w:val="0"/>
              </w:rPr>
              <w:t xml:space="preserve"> Service</w:t>
            </w:r>
          </w:p>
        </w:tc>
        <w:tc>
          <w:tcPr>
            <w:tcW w:w="1248" w:type="dxa"/>
            <w:noWrap/>
            <w:vAlign w:val="center"/>
            <w:hideMark/>
          </w:tcPr>
          <w:p w:rsidRPr="00BB2EAF" w:rsidR="000E4CB2" w:rsidP="001E61B3" w:rsidRDefault="000E4CB2" w14:paraId="25E3D2BF"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3018ADCC" w14:textId="77777777">
            <w:pPr>
              <w:spacing w:line="240" w:lineRule="auto"/>
              <w:jc w:val="center"/>
              <w:cnfStyle w:val="000000100000" w:firstRow="0" w:lastRow="0" w:firstColumn="0" w:lastColumn="0" w:oddVBand="0" w:evenVBand="0" w:oddHBand="1" w:evenHBand="0" w:firstRowFirstColumn="0" w:firstRowLastColumn="0" w:lastRowFirstColumn="0" w:lastRowLastColumn="0"/>
              <w:rPr>
                <w:lang w:val="en-GB" w:eastAsia="fr-BE"/>
              </w:rPr>
            </w:pPr>
          </w:p>
        </w:tc>
        <w:tc>
          <w:tcPr>
            <w:tcW w:w="1520" w:type="dxa"/>
            <w:noWrap/>
            <w:vAlign w:val="center"/>
            <w:hideMark/>
          </w:tcPr>
          <w:p w:rsidRPr="00BB2EAF" w:rsidR="000E4CB2" w:rsidP="001E61B3" w:rsidRDefault="000E4CB2" w14:paraId="3DD03EBB" w14:textId="77777777">
            <w:pPr>
              <w:spacing w:line="240" w:lineRule="auto"/>
              <w:jc w:val="center"/>
              <w:cnfStyle w:val="000000100000" w:firstRow="0" w:lastRow="0" w:firstColumn="0" w:lastColumn="0" w:oddVBand="0" w:evenVBand="0" w:oddHBand="1" w:evenHBand="0" w:firstRowFirstColumn="0" w:firstRowLastColumn="0" w:lastRowFirstColumn="0" w:lastRowLastColumn="0"/>
            </w:pPr>
            <w:r>
              <w:t>x</w:t>
            </w:r>
          </w:p>
        </w:tc>
      </w:tr>
      <w:tr w:rsidRPr="00BB2EAF" w:rsidR="000E4CB2" w:rsidTr="001E61B3" w14:paraId="024C8791" w14:textId="77777777">
        <w:trPr>
          <w:trHeight w:val="300"/>
        </w:trPr>
        <w:tc>
          <w:tcPr>
            <w:cnfStyle w:val="001000000000" w:firstRow="0" w:lastRow="0" w:firstColumn="1" w:lastColumn="0" w:oddVBand="0" w:evenVBand="0" w:oddHBand="0" w:evenHBand="0" w:firstRowFirstColumn="0" w:firstRowLastColumn="0" w:lastRowFirstColumn="0" w:lastRowLastColumn="0"/>
            <w:tcW w:w="5131" w:type="dxa"/>
            <w:vAlign w:val="center"/>
            <w:hideMark/>
          </w:tcPr>
          <w:p w:rsidRPr="00BB2EAF" w:rsidR="000E4CB2" w:rsidP="001E61B3" w:rsidRDefault="000E4CB2" w14:paraId="10BAC1BF" w14:textId="77777777">
            <w:pPr>
              <w:spacing w:line="240" w:lineRule="auto"/>
              <w:jc w:val="left"/>
              <w:rPr>
                <w:b w:val="0"/>
                <w:bCs w:val="0"/>
              </w:rPr>
            </w:pPr>
            <w:proofErr w:type="spellStart"/>
            <w:r>
              <w:rPr>
                <w:b w:val="0"/>
              </w:rPr>
              <w:t>WavEC</w:t>
            </w:r>
            <w:proofErr w:type="spellEnd"/>
            <w:r>
              <w:rPr>
                <w:b w:val="0"/>
              </w:rPr>
              <w:t xml:space="preserve"> </w:t>
            </w:r>
            <w:proofErr w:type="spellStart"/>
            <w:r>
              <w:rPr>
                <w:b w:val="0"/>
              </w:rPr>
              <w:t>Offshore</w:t>
            </w:r>
            <w:proofErr w:type="spellEnd"/>
            <w:r>
              <w:rPr>
                <w:b w:val="0"/>
              </w:rPr>
              <w:t xml:space="preserve"> </w:t>
            </w:r>
            <w:proofErr w:type="spellStart"/>
            <w:r>
              <w:rPr>
                <w:b w:val="0"/>
              </w:rPr>
              <w:t>Renewables</w:t>
            </w:r>
            <w:proofErr w:type="spellEnd"/>
          </w:p>
        </w:tc>
        <w:tc>
          <w:tcPr>
            <w:tcW w:w="1248" w:type="dxa"/>
            <w:noWrap/>
            <w:vAlign w:val="center"/>
            <w:hideMark/>
          </w:tcPr>
          <w:p w:rsidRPr="00BB2EAF" w:rsidR="000E4CB2" w:rsidP="001E61B3" w:rsidRDefault="000E4CB2" w14:paraId="67A76BAA"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proofErr w:type="spellStart"/>
            <w:r>
              <w:t>Portugal</w:t>
            </w:r>
            <w:proofErr w:type="spellEnd"/>
          </w:p>
        </w:tc>
        <w:tc>
          <w:tcPr>
            <w:tcW w:w="1741" w:type="dxa"/>
            <w:noWrap/>
            <w:vAlign w:val="center"/>
            <w:hideMark/>
          </w:tcPr>
          <w:p w:rsidRPr="00BB2EAF" w:rsidR="000E4CB2" w:rsidP="001E61B3" w:rsidRDefault="000E4CB2" w14:paraId="1CDA4A34"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c>
          <w:tcPr>
            <w:tcW w:w="1520" w:type="dxa"/>
            <w:noWrap/>
            <w:vAlign w:val="center"/>
            <w:hideMark/>
          </w:tcPr>
          <w:p w:rsidRPr="00BB2EAF" w:rsidR="000E4CB2" w:rsidP="001E61B3" w:rsidRDefault="000E4CB2" w14:paraId="7D5D6083" w14:textId="77777777">
            <w:pPr>
              <w:spacing w:line="240" w:lineRule="auto"/>
              <w:jc w:val="center"/>
              <w:cnfStyle w:val="000000000000" w:firstRow="0" w:lastRow="0" w:firstColumn="0" w:lastColumn="0" w:oddVBand="0" w:evenVBand="0" w:oddHBand="0" w:evenHBand="0" w:firstRowFirstColumn="0" w:firstRowLastColumn="0" w:lastRowFirstColumn="0" w:lastRowLastColumn="0"/>
            </w:pPr>
            <w:r>
              <w:t>x</w:t>
            </w:r>
          </w:p>
        </w:tc>
      </w:tr>
    </w:tbl>
    <w:p w:rsidRPr="00BB2EAF" w:rsidR="003860C1" w:rsidP="002934A0" w:rsidRDefault="000E4CB2" w14:paraId="6945CB4D" w14:textId="51E91F8D">
      <w:pPr>
        <w:overflowPunct/>
        <w:autoSpaceDE/>
        <w:autoSpaceDN/>
        <w:adjustRightInd/>
        <w:jc w:val="center"/>
        <w:textAlignment w:val="auto"/>
      </w:pPr>
      <w:r>
        <w:t>______________</w:t>
      </w:r>
    </w:p>
    <w:sectPr w:rsidRPr="00BB2EAF" w:rsidR="003860C1" w:rsidSect="0042578F">
      <w:headerReference w:type="even" r:id="rId70"/>
      <w:headerReference w:type="default" r:id="rId71"/>
      <w:footerReference w:type="even" r:id="rId72"/>
      <w:footerReference w:type="default" r:id="rId73"/>
      <w:headerReference w:type="first" r:id="rId74"/>
      <w:footerReference w:type="first" r:id="rId75"/>
      <w:pgSz w:w="11907" w:h="1683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897545" w14:textId="77777777" w:rsidR="00693656" w:rsidRDefault="00693656">
      <w:r>
        <w:separator/>
      </w:r>
    </w:p>
  </w:endnote>
  <w:endnote w:type="continuationSeparator" w:id="0">
    <w:p w14:paraId="68D930A9" w14:textId="77777777" w:rsidR="00693656" w:rsidRDefault="0069365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3F799C" w14:textId="77777777" w:rsidR="00782D88" w:rsidRDefault="00782D8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BCA78F" w14:textId="77777777" w:rsidR="00782D88" w:rsidRDefault="00782D8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B7B4E" w14:textId="77777777" w:rsidR="00782D88" w:rsidRDefault="00782D8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4D2F28" w14:textId="77777777" w:rsidR="000B1578" w:rsidRDefault="000B157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D19AEB" w14:textId="77777777" w:rsidR="000E4CB2" w:rsidRPr="0042578F" w:rsidRDefault="000E4CB2" w:rsidP="0042578F">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7DC103" w14:textId="12A850EB" w:rsidR="000E4CB2" w:rsidRPr="0042578F" w:rsidRDefault="0042578F" w:rsidP="0042578F">
    <w:pPr>
      <w:pStyle w:val="Footer"/>
    </w:pPr>
    <w:r>
      <w:t xml:space="preserve">INT/974 – EESC-2022-03850-00-00-RE-TRA (EN) </w:t>
    </w:r>
    <w:r>
      <w:fldChar w:fldCharType="begin"/>
    </w:r>
    <w:r>
      <w:instrText xml:space="preserve"> PAGE  \* Arabic  \* MERGEFORMAT </w:instrText>
    </w:r>
    <w:r>
      <w:fldChar w:fldCharType="separate"/>
    </w:r>
    <w:r w:rsidR="00805FE2">
      <w:t>4</w:t>
    </w:r>
    <w:r>
      <w:fldChar w:fldCharType="end"/>
    </w:r>
    <w:r>
      <w:t>/</w:t>
    </w:r>
    <w:fldSimple w:instr=" NUMPAGES ">
      <w:r w:rsidR="00805FE2">
        <w:t>11</w:t>
      </w:r>
    </w:fldSimple>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342E1" w14:textId="77777777" w:rsidR="000E4CB2" w:rsidRPr="0042578F" w:rsidRDefault="000E4CB2" w:rsidP="0042578F">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3" w14:textId="77777777" w:rsidR="00A26DAF" w:rsidRPr="0042578F" w:rsidRDefault="00A26DAF" w:rsidP="0042578F">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4" w14:textId="1D0E22E6" w:rsidR="00A26DAF" w:rsidRPr="0042578F" w:rsidRDefault="0042578F" w:rsidP="0042578F">
    <w:pPr>
      <w:pStyle w:val="Footer"/>
    </w:pPr>
    <w:r>
      <w:t xml:space="preserve">INT/974 – EESC-2022-03850-00-00-RESE-TRA (EN) </w:t>
    </w:r>
    <w:r>
      <w:fldChar w:fldCharType="begin"/>
    </w:r>
    <w:r>
      <w:instrText xml:space="preserve"> PAGE  \* Arabic  \* MERGEFORMAT </w:instrText>
    </w:r>
    <w:r>
      <w:fldChar w:fldCharType="separate"/>
    </w:r>
    <w:r w:rsidR="00805FE2">
      <w:t>10</w:t>
    </w:r>
    <w:r>
      <w:fldChar w:fldCharType="end"/>
    </w:r>
    <w:r>
      <w:t>/</w:t>
    </w:r>
    <w:fldSimple w:instr=" NUMPAGES ">
      <w:r w:rsidR="00805FE2">
        <w:t>10</w:t>
      </w:r>
    </w:fldSimple>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6" w14:textId="77777777" w:rsidR="00A26DAF" w:rsidRPr="0042578F" w:rsidRDefault="00A26DAF" w:rsidP="0042578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0BE96F9" w14:textId="77777777" w:rsidR="00693656" w:rsidRDefault="00693656">
      <w:r>
        <w:separator/>
      </w:r>
    </w:p>
  </w:footnote>
  <w:footnote w:type="continuationSeparator" w:id="0">
    <w:p w14:paraId="520F075E" w14:textId="77777777" w:rsidR="00693656" w:rsidRDefault="00693656">
      <w:r>
        <w:continuationSeparator/>
      </w:r>
    </w:p>
  </w:footnote>
  <w:footnote w:id="1">
    <w:p w14:paraId="39898880" w14:textId="77777777" w:rsidR="000B4AD2" w:rsidRDefault="000E4CB2" w:rsidP="000E4CB2">
      <w:pPr>
        <w:pStyle w:val="FootnoteText"/>
        <w:ind w:left="567" w:hanging="567"/>
      </w:pPr>
      <w:r>
        <w:rPr>
          <w:rStyle w:val="FootnoteReference"/>
        </w:rPr>
        <w:footnoteRef/>
      </w:r>
      <w:r>
        <w:tab/>
        <w:t xml:space="preserve">H2020 country profile: Croatia </w:t>
      </w:r>
      <w:hyperlink r:id="rId1" w:history="1">
        <w:r>
          <w:rPr>
            <w:rStyle w:val="Hyperlink"/>
          </w:rPr>
          <w:t>https://webgate.ec.europa.eu/dashboard/sense/app/a976d168-2023-41d8-acec-e77640154726/sheet/0c8af38b-b73c-4da2-ba41-73ea34ab7ac4/state/analysis/select/Country/Croatia</w:t>
        </w:r>
      </w:hyperlink>
      <w:r>
        <w:rPr>
          <w:rStyle w:val="Hyperlink"/>
          <w:color w:val="auto"/>
          <w:u w:val="none"/>
        </w:rPr>
        <w:t>.</w:t>
      </w:r>
    </w:p>
    <w:p w14:paraId="596B0932" w14:textId="77777777" w:rsidR="000E4CB2" w:rsidRPr="00216D93" w:rsidRDefault="000E4CB2" w:rsidP="000E4CB2">
      <w:pPr>
        <w:pStyle w:val="FootnoteText"/>
        <w:ind w:left="567" w:hanging="567"/>
      </w:pPr>
      <w:r>
        <w:t xml:space="preserve"> </w:t>
      </w:r>
    </w:p>
  </w:footnote>
  <w:footnote w:id="2">
    <w:p w14:paraId="7A4C9DE6" w14:textId="0E2B7F01" w:rsidR="000E4CB2" w:rsidRPr="009213BE" w:rsidRDefault="000E4CB2" w:rsidP="000E4CB2">
      <w:pPr>
        <w:pStyle w:val="FootnoteText"/>
        <w:ind w:left="567" w:hanging="567"/>
      </w:pPr>
      <w:r>
        <w:rPr>
          <w:rStyle w:val="FootnoteReference"/>
        </w:rPr>
        <w:footnoteRef/>
      </w:r>
      <w:r>
        <w:tab/>
        <w:t xml:space="preserve">H2020 country profile: Latvia </w:t>
      </w:r>
      <w:hyperlink r:id="rId2" w:history="1">
        <w:r>
          <w:rPr>
            <w:rStyle w:val="Hyperlink"/>
          </w:rPr>
          <w:t>https://webgate.ec.europa.eu/dashboard/sense/app/a976d168-2023-41d8-acec-e77640154726/sheet/0c8af38b-b73c-4da2-ba41-73ea34ab7ac4/state/analysis/select/Country/Latvia</w:t>
        </w:r>
      </w:hyperlink>
      <w:r>
        <w:t>.</w:t>
      </w:r>
    </w:p>
  </w:footnote>
  <w:footnote w:id="3">
    <w:p w14:paraId="6C466C5E" w14:textId="77777777" w:rsidR="000B4AD2" w:rsidRDefault="000E4CB2" w:rsidP="000E4CB2">
      <w:pPr>
        <w:pStyle w:val="FootnoteText"/>
        <w:ind w:left="567" w:hanging="567"/>
      </w:pPr>
      <w:r>
        <w:rPr>
          <w:rStyle w:val="FootnoteReference"/>
        </w:rPr>
        <w:footnoteRef/>
      </w:r>
      <w:r>
        <w:tab/>
        <w:t xml:space="preserve">H2020 country profile: the Netherlands </w:t>
      </w:r>
      <w:hyperlink r:id="rId3" w:history="1">
        <w:r>
          <w:rPr>
            <w:rStyle w:val="Hyperlink"/>
          </w:rPr>
          <w:t>https://webgate.ec.europa.eu/dashboard/sense/app/a976d168-2023-41d8-acec-e77640154726/sheet/0c8af38b-b73c-4da2-ba41-73ea34ab7ac4/state/analysis/select/Country/Netherlands</w:t>
        </w:r>
      </w:hyperlink>
      <w:r>
        <w:t>.</w:t>
      </w:r>
    </w:p>
    <w:p w14:paraId="68527F7B" w14:textId="77777777" w:rsidR="000E4CB2" w:rsidRPr="00953D12" w:rsidRDefault="000E4CB2" w:rsidP="000E4CB2">
      <w:pPr>
        <w:pStyle w:val="FootnoteText"/>
        <w:ind w:left="567" w:hanging="567"/>
      </w:pPr>
      <w:r>
        <w:t xml:space="preserve"> </w:t>
      </w:r>
    </w:p>
  </w:footnote>
  <w:footnote w:id="4">
    <w:p w14:paraId="3FF1867F" w14:textId="5719BD34" w:rsidR="000E4CB2" w:rsidRPr="00216D93" w:rsidRDefault="000E4CB2" w:rsidP="000E4CB2">
      <w:pPr>
        <w:pStyle w:val="FootnoteText"/>
        <w:ind w:left="567" w:hanging="567"/>
      </w:pPr>
      <w:r>
        <w:rPr>
          <w:rStyle w:val="FootnoteReference"/>
        </w:rPr>
        <w:footnoteRef/>
      </w:r>
      <w:r>
        <w:tab/>
        <w:t xml:space="preserve">H2020 country profile: Portugal </w:t>
      </w:r>
      <w:hyperlink r:id="rId4" w:history="1">
        <w:r>
          <w:rPr>
            <w:rStyle w:val="Hyperlink"/>
          </w:rPr>
          <w:t>https://webgate.ec.europa.eu/dashboard/sense/app/a976d168-2023-41d8-acec-e77640154726/sheet/0c8af38b-b73c-4da2-ba41-73ea34ab7ac4/state/analysis/select/Country/Portugal</w:t>
        </w:r>
      </w:hyperlink>
      <w:r>
        <w:t>.</w:t>
      </w:r>
    </w:p>
  </w:footnote>
  <w:footnote w:id="5">
    <w:p w14:paraId="64B83221" w14:textId="77777777" w:rsidR="000B4AD2" w:rsidRDefault="000E4CB2" w:rsidP="000E4CB2">
      <w:pPr>
        <w:pStyle w:val="FootnoteText"/>
        <w:ind w:left="567" w:hanging="567"/>
      </w:pPr>
      <w:r>
        <w:rPr>
          <w:rStyle w:val="FootnoteReference"/>
        </w:rPr>
        <w:footnoteRef/>
      </w:r>
      <w:r>
        <w:tab/>
      </w:r>
      <w:hyperlink r:id="rId5" w:history="1">
        <w:r>
          <w:rPr>
            <w:rStyle w:val="Hyperlink"/>
          </w:rPr>
          <w:t>https://commission.europa.eu/system/files/2022-06/br_toolbox_-_nov_2021_-_chapter_6.pdf</w:t>
        </w:r>
      </w:hyperlink>
      <w:r>
        <w:t>, p.403.</w:t>
      </w:r>
    </w:p>
    <w:p w14:paraId="2FC196CC" w14:textId="77777777" w:rsidR="000E4CB2" w:rsidRPr="007F4575" w:rsidRDefault="000E4CB2" w:rsidP="000E4CB2">
      <w:pPr>
        <w:pStyle w:val="FootnoteText"/>
        <w:ind w:left="567" w:hanging="567"/>
      </w:pPr>
      <w:r>
        <w:t xml:space="preserve"> </w:t>
      </w:r>
    </w:p>
  </w:footnote>
  <w:footnote w:id="6">
    <w:p w14:paraId="0968100E" w14:textId="77777777" w:rsidR="000B4AD2" w:rsidRDefault="000E4CB2" w:rsidP="000E4CB2">
      <w:pPr>
        <w:pStyle w:val="FootnoteText"/>
        <w:ind w:left="567" w:hanging="567"/>
      </w:pPr>
      <w:r>
        <w:rPr>
          <w:rStyle w:val="FootnoteReference"/>
        </w:rPr>
        <w:footnoteRef/>
      </w:r>
      <w:r>
        <w:tab/>
      </w:r>
      <w:hyperlink r:id="rId6" w:history="1">
        <w:r>
          <w:rPr>
            <w:rStyle w:val="Hyperlink"/>
          </w:rPr>
          <w:t>https://ies.lublin.pl/en/instytut/about-the-institute/</w:t>
        </w:r>
      </w:hyperlink>
      <w:r>
        <w:t>.</w:t>
      </w:r>
    </w:p>
    <w:p w14:paraId="30C2CFBA" w14:textId="77777777" w:rsidR="000E4CB2" w:rsidRPr="00B17812" w:rsidRDefault="000E4CB2" w:rsidP="000E4CB2">
      <w:pPr>
        <w:pStyle w:val="FootnoteText"/>
        <w:ind w:left="567" w:hanging="567"/>
      </w:pPr>
      <w:r>
        <w:t xml:space="preserve"> </w:t>
      </w:r>
    </w:p>
  </w:footnote>
  <w:footnote w:id="7">
    <w:p w14:paraId="3CA7CE37" w14:textId="44F2AF30" w:rsidR="000E4CB2" w:rsidRPr="00256282" w:rsidRDefault="000E4CB2" w:rsidP="000E4CB2">
      <w:pPr>
        <w:pStyle w:val="FootnoteText"/>
        <w:ind w:left="567" w:hanging="567"/>
      </w:pPr>
      <w:r>
        <w:rPr>
          <w:rStyle w:val="FootnoteReference"/>
        </w:rPr>
        <w:footnoteRef/>
      </w:r>
      <w:r>
        <w:tab/>
      </w:r>
      <w:hyperlink r:id="rId7" w:history="1">
        <w:r>
          <w:rPr>
            <w:rStyle w:val="Hyperlink"/>
          </w:rPr>
          <w:t>https://commission.europa.eu/system/files/2022-06/br_toolbox_-_nov_2021_-_chapter_6.pdf</w:t>
        </w:r>
      </w:hyperlink>
      <w:r>
        <w:t>, p. 407.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DE1F3" w14:textId="77777777" w:rsidR="000B1578" w:rsidRDefault="00296D3D">
    <w:pPr>
      <w:pStyle w:val="Header"/>
    </w:pPr>
    <w:r>
      <w:pict w14:anchorId="1C61B04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4" o:spid="_x0000_s2050" type="#_x0000_t75" style="position:absolute;left:0;text-align:left;margin-left:0;margin-top:0;width:598.15pt;height:843.9pt;z-index:-251658752;mso-position-horizontal:center;mso-position-horizontal-relative:margin;mso-position-vertical:center;mso-position-vertical-relative:margin" o:allowincell="f">
          <v:imagedata r:id="rId1" o:title="background watermark with footer"/>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DC8CA1" w14:textId="77777777" w:rsidR="00816421" w:rsidRDefault="00816421" w:rsidP="00816421">
    <w:pPr>
      <w:pStyle w:val="Header"/>
    </w:pPr>
    <w:r>
      <w:rPr>
        <w:noProof/>
        <w:lang w:val="en-US"/>
      </w:rPr>
      <w:drawing>
        <wp:anchor distT="0" distB="0" distL="114300" distR="114300" simplePos="0" relativeHeight="251662848" behindDoc="0" locked="0" layoutInCell="1" allowOverlap="1" wp14:anchorId="4AC5B639" wp14:editId="1DEC8E63">
          <wp:simplePos x="898497" y="453224"/>
          <wp:positionH relativeFrom="page">
            <wp:align>center</wp:align>
          </wp:positionH>
          <wp:positionV relativeFrom="page">
            <wp:posOffset>288290</wp:posOffset>
          </wp:positionV>
          <wp:extent cx="6944398" cy="3344275"/>
          <wp:effectExtent l="0" t="0" r="0" b="8890"/>
          <wp:wrapNone/>
          <wp:docPr id="5" name="Picture 5" title="EESCLogo2021_B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r>
      <w:pict w14:anchorId="73096E6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5" o:spid="_x0000_s2054" type="#_x0000_t75" style="position:absolute;left:0;text-align:left;margin-left:0;margin-top:0;width:598.15pt;height:843.9pt;z-index:-251652608;mso-position-horizontal:center;mso-position-horizontal-relative:page;mso-position-vertical:center;mso-position-vertical-relative:page" o:allowincell="f">
          <v:imagedata r:id="rId2" o:title="background watermark with footer"/>
          <w10:wrap anchorx="page" anchory="page"/>
        </v:shape>
      </w:pict>
    </w:r>
  </w:p>
  <w:p w14:paraId="670BCD09" w14:textId="77777777" w:rsidR="00816421" w:rsidRPr="007F116C" w:rsidRDefault="00816421" w:rsidP="00816421">
    <w:pPr>
      <w:pStyle w:val="Header"/>
    </w:pPr>
  </w:p>
  <w:p w14:paraId="37F505DE" w14:textId="05D26215" w:rsidR="000B1578" w:rsidRPr="00816421" w:rsidRDefault="000B1578" w:rsidP="0081642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D8350E" w14:textId="77777777" w:rsidR="000B1578" w:rsidRDefault="00296D3D">
    <w:pPr>
      <w:pStyle w:val="Header"/>
    </w:pPr>
    <w:r>
      <w:pict w14:anchorId="3F6D36B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3" o:spid="_x0000_s2049" type="#_x0000_t75" style="position:absolute;left:0;text-align:left;margin-left:0;margin-top:0;width:598.15pt;height:843.9pt;z-index:-251659776;mso-position-horizontal:center;mso-position-horizontal-relative:margin;mso-position-vertical:center;mso-position-vertical-relative:margin" o:allowincell="f">
          <v:imagedata r:id="rId1" o:title="background watermark with footer"/>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FCB69A" w14:textId="77777777" w:rsidR="000B1578" w:rsidRDefault="00296D3D">
    <w:pPr>
      <w:pStyle w:val="Header"/>
    </w:pPr>
    <w:r>
      <w:pict w14:anchorId="5BD7D9F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7" o:spid="_x0000_s2053" type="#_x0000_t75" style="position:absolute;left:0;text-align:left;margin-left:0;margin-top:0;width:598.15pt;height:843.9pt;z-index:-251655680;mso-position-horizontal:center;mso-position-horizontal-relative:margin;mso-position-vertical:center;mso-position-vertical-relative:margin" o:allowincell="f">
          <v:imagedata r:id="rId1" o:title="background watermark with footer"/>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AA516" w14:textId="77777777" w:rsidR="000B1578" w:rsidRDefault="000B1578">
    <w:pPr>
      <w:pStyle w:val="Header"/>
    </w:pPr>
    <w:r>
      <w:rPr>
        <w:noProof/>
      </w:rPr>
      <w:drawing>
        <wp:anchor distT="0" distB="0" distL="114300" distR="114300" simplePos="0" relativeHeight="251655680" behindDoc="1" locked="0" layoutInCell="1" allowOverlap="1" wp14:anchorId="1A0BECCE" wp14:editId="29CC0613">
          <wp:simplePos x="0" y="0"/>
          <wp:positionH relativeFrom="page">
            <wp:posOffset>-10571</wp:posOffset>
          </wp:positionH>
          <wp:positionV relativeFrom="page">
            <wp:posOffset>-221993</wp:posOffset>
          </wp:positionV>
          <wp:extent cx="7581265" cy="10898802"/>
          <wp:effectExtent l="0" t="0" r="635" b="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2BE86A" w14:textId="77777777" w:rsidR="000B1578" w:rsidRDefault="00296D3D">
    <w:pPr>
      <w:pStyle w:val="Header"/>
    </w:pPr>
    <w:r>
      <w:pict w14:anchorId="02D11B3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6" o:spid="_x0000_s2052" type="#_x0000_t75" style="position:absolute;left:0;text-align:left;margin-left:0;margin-top:0;width:598.15pt;height:843.9pt;z-index:-251656704;mso-position-horizontal:center;mso-position-horizontal-relative:margin;mso-position-vertical:center;mso-position-vertical-relative:margin" o:allowincell="f">
          <v:imagedata r:id="rId1" o:title="background watermark with footer"/>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9EDDF0" w14:textId="77777777" w:rsidR="000E4CB2" w:rsidRPr="0042578F" w:rsidRDefault="000E4CB2" w:rsidP="0042578F">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8F9FF0" w14:textId="3637EAB7" w:rsidR="000E4CB2" w:rsidRPr="0042578F" w:rsidRDefault="000E4CB2" w:rsidP="0042578F">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BB385B" w14:textId="77777777" w:rsidR="000E4CB2" w:rsidRPr="0042578F" w:rsidRDefault="000E4CB2" w:rsidP="0042578F">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1" w14:textId="77777777" w:rsidR="00A26DAF" w:rsidRPr="0042578F" w:rsidRDefault="00A26DAF" w:rsidP="0042578F">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2" w14:textId="631A9FB5" w:rsidR="00A26DAF" w:rsidRPr="0042578F" w:rsidRDefault="00A26DAF" w:rsidP="0042578F">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22A55" w14:textId="77777777" w:rsidR="00A26DAF" w:rsidRPr="0042578F" w:rsidRDefault="00A26DAF" w:rsidP="0042578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5B5A1C76"/>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rPr>
        <w:b w:val="0"/>
        <w:bCs w:val="0"/>
        <w:i w:val="0"/>
        <w:iCs/>
      </w:rPr>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1990B02"/>
    <w:multiLevelType w:val="hybridMultilevel"/>
    <w:tmpl w:val="00E001CC"/>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16F44801"/>
    <w:multiLevelType w:val="hybridMultilevel"/>
    <w:tmpl w:val="4008D3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ADE4C33"/>
    <w:multiLevelType w:val="hybridMultilevel"/>
    <w:tmpl w:val="3014E3C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 w15:restartNumberingAfterBreak="0">
    <w:nsid w:val="3E4C2D25"/>
    <w:multiLevelType w:val="hybridMultilevel"/>
    <w:tmpl w:val="A3FA4B16"/>
    <w:lvl w:ilvl="0" w:tplc="080C0001">
      <w:start w:val="1"/>
      <w:numFmt w:val="bullet"/>
      <w:lvlText w:val=""/>
      <w:lvlJc w:val="left"/>
      <w:pPr>
        <w:ind w:left="36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 w15:restartNumberingAfterBreak="0">
    <w:nsid w:val="4C965DE4"/>
    <w:multiLevelType w:val="hybridMultilevel"/>
    <w:tmpl w:val="C60EAF62"/>
    <w:lvl w:ilvl="0" w:tplc="30164A3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22E76B2"/>
    <w:multiLevelType w:val="hybridMultilevel"/>
    <w:tmpl w:val="C38A1D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B9D4FEC"/>
    <w:multiLevelType w:val="hybridMultilevel"/>
    <w:tmpl w:val="A1E2EC0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6"/>
  </w:num>
  <w:num w:numId="3">
    <w:abstractNumId w:val="7"/>
  </w:num>
  <w:num w:numId="4">
    <w:abstractNumId w:val="4"/>
  </w:num>
  <w:num w:numId="5">
    <w:abstractNumId w:val="5"/>
  </w:num>
  <w:num w:numId="6">
    <w:abstractNumId w:val="8"/>
  </w:num>
  <w:num w:numId="7">
    <w:abstractNumId w:val="3"/>
  </w:num>
  <w:num w:numId="8">
    <w:abstractNumId w:val="1"/>
  </w:num>
  <w:num w:numId="9">
    <w:abstractNumId w:val="2"/>
  </w:num>
  <w:num w:numId="1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0"/>
  </w:num>
  <w:num w:numId="12">
    <w:abstractNumId w:val="0"/>
  </w:num>
  <w:num w:numId="13">
    <w:abstractNumId w:val="0"/>
  </w:num>
  <w:num w:numId="14">
    <w:abstractNumId w:val="0"/>
  </w:num>
  <w:num w:numId="15">
    <w:abstractNumId w:val="0"/>
  </w:num>
  <w:num w:numId="16">
    <w:abstractNumId w:val="0"/>
  </w:num>
  <w:num w:numId="17">
    <w:abstractNumId w:val="0"/>
  </w:num>
  <w:num w:numId="18">
    <w:abstractNumId w:val="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embedSystemFonts/>
  <w:proofState w:spelling="clean" w:grammar="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doNotHyphenateCaps/>
  <w:drawingGridHorizontalSpacing w:val="110"/>
  <w:drawingGridVerticalSpacing w:val="299"/>
  <w:displayHorizontalDrawingGridEvery w:val="2"/>
  <w:displayVerticalDrawingGridEvery w:val="0"/>
  <w:noPunctuationKerning/>
  <w:characterSpacingControl w:val="doNotCompress"/>
  <w:doNotValidateAgainstSchema/>
  <w:doNotDemarcateInvalidXml/>
  <w:hdrShapeDefaults>
    <o:shapedefaults v:ext="edit" spidmax="2055"/>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27F8F"/>
    <w:rsid w:val="000034E2"/>
    <w:rsid w:val="00005AB9"/>
    <w:rsid w:val="00005EB9"/>
    <w:rsid w:val="00006E24"/>
    <w:rsid w:val="00007A40"/>
    <w:rsid w:val="00017B45"/>
    <w:rsid w:val="00020E6E"/>
    <w:rsid w:val="000315A2"/>
    <w:rsid w:val="00031A4B"/>
    <w:rsid w:val="00033913"/>
    <w:rsid w:val="00033DB4"/>
    <w:rsid w:val="00033E5B"/>
    <w:rsid w:val="000357A8"/>
    <w:rsid w:val="000430A6"/>
    <w:rsid w:val="00044923"/>
    <w:rsid w:val="0005249C"/>
    <w:rsid w:val="000534A5"/>
    <w:rsid w:val="0005680D"/>
    <w:rsid w:val="00060D21"/>
    <w:rsid w:val="00063FB4"/>
    <w:rsid w:val="0006793E"/>
    <w:rsid w:val="00067A76"/>
    <w:rsid w:val="00072E0F"/>
    <w:rsid w:val="000735E5"/>
    <w:rsid w:val="0007392F"/>
    <w:rsid w:val="00074BC3"/>
    <w:rsid w:val="00087A6B"/>
    <w:rsid w:val="00087B39"/>
    <w:rsid w:val="00093DE0"/>
    <w:rsid w:val="00096502"/>
    <w:rsid w:val="000A0029"/>
    <w:rsid w:val="000A49BB"/>
    <w:rsid w:val="000A5670"/>
    <w:rsid w:val="000B1578"/>
    <w:rsid w:val="000B4AD2"/>
    <w:rsid w:val="000C323F"/>
    <w:rsid w:val="000C3441"/>
    <w:rsid w:val="000C7F53"/>
    <w:rsid w:val="000D2F8E"/>
    <w:rsid w:val="000E4CB2"/>
    <w:rsid w:val="000F196B"/>
    <w:rsid w:val="00105361"/>
    <w:rsid w:val="001101F8"/>
    <w:rsid w:val="001109B3"/>
    <w:rsid w:val="0011206F"/>
    <w:rsid w:val="0011656A"/>
    <w:rsid w:val="0012220C"/>
    <w:rsid w:val="00132897"/>
    <w:rsid w:val="00136EA3"/>
    <w:rsid w:val="00137575"/>
    <w:rsid w:val="00144231"/>
    <w:rsid w:val="00150434"/>
    <w:rsid w:val="00155721"/>
    <w:rsid w:val="0016503F"/>
    <w:rsid w:val="001654E3"/>
    <w:rsid w:val="0016674F"/>
    <w:rsid w:val="00167CA0"/>
    <w:rsid w:val="0017120D"/>
    <w:rsid w:val="001714F6"/>
    <w:rsid w:val="00176168"/>
    <w:rsid w:val="00177158"/>
    <w:rsid w:val="00180F8F"/>
    <w:rsid w:val="001815BC"/>
    <w:rsid w:val="00182E5B"/>
    <w:rsid w:val="0018320F"/>
    <w:rsid w:val="00184BE9"/>
    <w:rsid w:val="00184FD4"/>
    <w:rsid w:val="00185748"/>
    <w:rsid w:val="00186B04"/>
    <w:rsid w:val="00186F1E"/>
    <w:rsid w:val="00190836"/>
    <w:rsid w:val="00190881"/>
    <w:rsid w:val="00193930"/>
    <w:rsid w:val="00194B2A"/>
    <w:rsid w:val="00194B36"/>
    <w:rsid w:val="001960C6"/>
    <w:rsid w:val="001963A5"/>
    <w:rsid w:val="00196F1E"/>
    <w:rsid w:val="00197FCA"/>
    <w:rsid w:val="001A27DB"/>
    <w:rsid w:val="001A6852"/>
    <w:rsid w:val="001A6C13"/>
    <w:rsid w:val="001A6F30"/>
    <w:rsid w:val="001B286A"/>
    <w:rsid w:val="001B2D02"/>
    <w:rsid w:val="001B3647"/>
    <w:rsid w:val="001B4484"/>
    <w:rsid w:val="001B77FA"/>
    <w:rsid w:val="001C0ABE"/>
    <w:rsid w:val="001C0F80"/>
    <w:rsid w:val="001C5852"/>
    <w:rsid w:val="001C6B08"/>
    <w:rsid w:val="001D3144"/>
    <w:rsid w:val="001D45F0"/>
    <w:rsid w:val="001E1335"/>
    <w:rsid w:val="001E4A33"/>
    <w:rsid w:val="001E5C27"/>
    <w:rsid w:val="001E7038"/>
    <w:rsid w:val="001E7C5D"/>
    <w:rsid w:val="001F0145"/>
    <w:rsid w:val="001F602B"/>
    <w:rsid w:val="001F6932"/>
    <w:rsid w:val="001F6AC8"/>
    <w:rsid w:val="002037D5"/>
    <w:rsid w:val="00206F90"/>
    <w:rsid w:val="00211D82"/>
    <w:rsid w:val="00212B03"/>
    <w:rsid w:val="002145A7"/>
    <w:rsid w:val="00215C10"/>
    <w:rsid w:val="00215C2D"/>
    <w:rsid w:val="00221D83"/>
    <w:rsid w:val="002252C4"/>
    <w:rsid w:val="002262BF"/>
    <w:rsid w:val="002265BE"/>
    <w:rsid w:val="0023140A"/>
    <w:rsid w:val="0023183E"/>
    <w:rsid w:val="00235138"/>
    <w:rsid w:val="00237EE5"/>
    <w:rsid w:val="00243E36"/>
    <w:rsid w:val="002453A7"/>
    <w:rsid w:val="0024540B"/>
    <w:rsid w:val="00245EF4"/>
    <w:rsid w:val="00250E11"/>
    <w:rsid w:val="00251383"/>
    <w:rsid w:val="002522C9"/>
    <w:rsid w:val="00252A21"/>
    <w:rsid w:val="00253E4F"/>
    <w:rsid w:val="002542E4"/>
    <w:rsid w:val="00256D8B"/>
    <w:rsid w:val="00261053"/>
    <w:rsid w:val="00262FDE"/>
    <w:rsid w:val="00263629"/>
    <w:rsid w:val="0026460C"/>
    <w:rsid w:val="00274782"/>
    <w:rsid w:val="002769BD"/>
    <w:rsid w:val="002809EA"/>
    <w:rsid w:val="00284962"/>
    <w:rsid w:val="00287B0E"/>
    <w:rsid w:val="002934A0"/>
    <w:rsid w:val="0029549C"/>
    <w:rsid w:val="00296D3D"/>
    <w:rsid w:val="002A0B53"/>
    <w:rsid w:val="002A0EEF"/>
    <w:rsid w:val="002B104F"/>
    <w:rsid w:val="002B2DF7"/>
    <w:rsid w:val="002C1D46"/>
    <w:rsid w:val="002C3BF4"/>
    <w:rsid w:val="002C749F"/>
    <w:rsid w:val="002D1437"/>
    <w:rsid w:val="002E336F"/>
    <w:rsid w:val="002E381E"/>
    <w:rsid w:val="002F059B"/>
    <w:rsid w:val="002F1530"/>
    <w:rsid w:val="002F3E20"/>
    <w:rsid w:val="002F5B0B"/>
    <w:rsid w:val="00300924"/>
    <w:rsid w:val="00303383"/>
    <w:rsid w:val="0030596E"/>
    <w:rsid w:val="003073C3"/>
    <w:rsid w:val="00323637"/>
    <w:rsid w:val="00324E8A"/>
    <w:rsid w:val="00331D87"/>
    <w:rsid w:val="00332850"/>
    <w:rsid w:val="00334478"/>
    <w:rsid w:val="003346B4"/>
    <w:rsid w:val="00334AE6"/>
    <w:rsid w:val="003365D0"/>
    <w:rsid w:val="003439AB"/>
    <w:rsid w:val="00354695"/>
    <w:rsid w:val="0035549B"/>
    <w:rsid w:val="00355563"/>
    <w:rsid w:val="003755C8"/>
    <w:rsid w:val="00375687"/>
    <w:rsid w:val="00375C20"/>
    <w:rsid w:val="0038034C"/>
    <w:rsid w:val="00380AE0"/>
    <w:rsid w:val="00383324"/>
    <w:rsid w:val="003860C1"/>
    <w:rsid w:val="00387A75"/>
    <w:rsid w:val="003904FD"/>
    <w:rsid w:val="00394254"/>
    <w:rsid w:val="003C2BFB"/>
    <w:rsid w:val="003C436B"/>
    <w:rsid w:val="003C5337"/>
    <w:rsid w:val="003C5F92"/>
    <w:rsid w:val="003D7A8C"/>
    <w:rsid w:val="003D7C00"/>
    <w:rsid w:val="003E0EB4"/>
    <w:rsid w:val="003E19BC"/>
    <w:rsid w:val="003E423D"/>
    <w:rsid w:val="003E56E5"/>
    <w:rsid w:val="003E7E60"/>
    <w:rsid w:val="003F00D4"/>
    <w:rsid w:val="003F2209"/>
    <w:rsid w:val="003F3D39"/>
    <w:rsid w:val="003F646A"/>
    <w:rsid w:val="003F6761"/>
    <w:rsid w:val="003F6A0A"/>
    <w:rsid w:val="004024F5"/>
    <w:rsid w:val="00402DE1"/>
    <w:rsid w:val="00403D8B"/>
    <w:rsid w:val="004058F1"/>
    <w:rsid w:val="00407CDC"/>
    <w:rsid w:val="00407E7D"/>
    <w:rsid w:val="0041283D"/>
    <w:rsid w:val="00413AB4"/>
    <w:rsid w:val="00421373"/>
    <w:rsid w:val="00421FB7"/>
    <w:rsid w:val="00422600"/>
    <w:rsid w:val="004251D2"/>
    <w:rsid w:val="0042578F"/>
    <w:rsid w:val="00426D86"/>
    <w:rsid w:val="0042763B"/>
    <w:rsid w:val="0043024C"/>
    <w:rsid w:val="00432B98"/>
    <w:rsid w:val="00436706"/>
    <w:rsid w:val="00443D38"/>
    <w:rsid w:val="004441DE"/>
    <w:rsid w:val="0044760C"/>
    <w:rsid w:val="00450E7A"/>
    <w:rsid w:val="004549BB"/>
    <w:rsid w:val="00456AF8"/>
    <w:rsid w:val="004651B8"/>
    <w:rsid w:val="00470B15"/>
    <w:rsid w:val="00475869"/>
    <w:rsid w:val="00475A77"/>
    <w:rsid w:val="004765AC"/>
    <w:rsid w:val="004801EB"/>
    <w:rsid w:val="00482DDC"/>
    <w:rsid w:val="00483E6C"/>
    <w:rsid w:val="004866A9"/>
    <w:rsid w:val="00491A81"/>
    <w:rsid w:val="00492774"/>
    <w:rsid w:val="00496D7A"/>
    <w:rsid w:val="00497125"/>
    <w:rsid w:val="004A169D"/>
    <w:rsid w:val="004A31BC"/>
    <w:rsid w:val="004A3F1A"/>
    <w:rsid w:val="004A3F45"/>
    <w:rsid w:val="004B1AFA"/>
    <w:rsid w:val="004B6047"/>
    <w:rsid w:val="004B7088"/>
    <w:rsid w:val="004C5B76"/>
    <w:rsid w:val="004D02CD"/>
    <w:rsid w:val="004D0B24"/>
    <w:rsid w:val="004D41C4"/>
    <w:rsid w:val="004D4B90"/>
    <w:rsid w:val="004D6B95"/>
    <w:rsid w:val="004D7F41"/>
    <w:rsid w:val="004E03A2"/>
    <w:rsid w:val="004E317E"/>
    <w:rsid w:val="004E3954"/>
    <w:rsid w:val="004E5856"/>
    <w:rsid w:val="004F093D"/>
    <w:rsid w:val="004F2330"/>
    <w:rsid w:val="004F39DD"/>
    <w:rsid w:val="004F53C6"/>
    <w:rsid w:val="004F69DB"/>
    <w:rsid w:val="004F6B87"/>
    <w:rsid w:val="00501C2D"/>
    <w:rsid w:val="00502637"/>
    <w:rsid w:val="00511140"/>
    <w:rsid w:val="00513CFE"/>
    <w:rsid w:val="00516F2E"/>
    <w:rsid w:val="00523B6A"/>
    <w:rsid w:val="00525F6C"/>
    <w:rsid w:val="0053075F"/>
    <w:rsid w:val="00537CB7"/>
    <w:rsid w:val="00540003"/>
    <w:rsid w:val="00541739"/>
    <w:rsid w:val="00546AB4"/>
    <w:rsid w:val="005514E5"/>
    <w:rsid w:val="00552738"/>
    <w:rsid w:val="00554C96"/>
    <w:rsid w:val="005630BB"/>
    <w:rsid w:val="0056382F"/>
    <w:rsid w:val="00563C84"/>
    <w:rsid w:val="005762F6"/>
    <w:rsid w:val="00584FBE"/>
    <w:rsid w:val="00585483"/>
    <w:rsid w:val="00587378"/>
    <w:rsid w:val="00587C05"/>
    <w:rsid w:val="00590AAB"/>
    <w:rsid w:val="005938C3"/>
    <w:rsid w:val="0059468C"/>
    <w:rsid w:val="00595125"/>
    <w:rsid w:val="005957EA"/>
    <w:rsid w:val="00596F21"/>
    <w:rsid w:val="005B1CDD"/>
    <w:rsid w:val="005B1E19"/>
    <w:rsid w:val="005B55FC"/>
    <w:rsid w:val="005C2D5E"/>
    <w:rsid w:val="005C3B81"/>
    <w:rsid w:val="005C650C"/>
    <w:rsid w:val="005D086C"/>
    <w:rsid w:val="005D11D3"/>
    <w:rsid w:val="005D440F"/>
    <w:rsid w:val="005D4E1F"/>
    <w:rsid w:val="005D4FB3"/>
    <w:rsid w:val="005E2F07"/>
    <w:rsid w:val="005E2FEA"/>
    <w:rsid w:val="005E536E"/>
    <w:rsid w:val="005F314B"/>
    <w:rsid w:val="00610381"/>
    <w:rsid w:val="00611AF2"/>
    <w:rsid w:val="0061212B"/>
    <w:rsid w:val="006127AF"/>
    <w:rsid w:val="00615FB2"/>
    <w:rsid w:val="00617BD1"/>
    <w:rsid w:val="00617CE8"/>
    <w:rsid w:val="00625401"/>
    <w:rsid w:val="00626FE3"/>
    <w:rsid w:val="006278A0"/>
    <w:rsid w:val="0063095F"/>
    <w:rsid w:val="00646AC2"/>
    <w:rsid w:val="00650390"/>
    <w:rsid w:val="00654DAB"/>
    <w:rsid w:val="0066204A"/>
    <w:rsid w:val="00670E3C"/>
    <w:rsid w:val="00675ED3"/>
    <w:rsid w:val="00677F57"/>
    <w:rsid w:val="00681088"/>
    <w:rsid w:val="00690B7C"/>
    <w:rsid w:val="00693656"/>
    <w:rsid w:val="0069577E"/>
    <w:rsid w:val="0069634B"/>
    <w:rsid w:val="00696623"/>
    <w:rsid w:val="006A04E9"/>
    <w:rsid w:val="006A46EF"/>
    <w:rsid w:val="006A4A03"/>
    <w:rsid w:val="006A5E56"/>
    <w:rsid w:val="006A7543"/>
    <w:rsid w:val="006B725C"/>
    <w:rsid w:val="006C273D"/>
    <w:rsid w:val="006C5C4F"/>
    <w:rsid w:val="006C6282"/>
    <w:rsid w:val="006C762A"/>
    <w:rsid w:val="006D10CD"/>
    <w:rsid w:val="006D5FF9"/>
    <w:rsid w:val="006E0772"/>
    <w:rsid w:val="006E0F86"/>
    <w:rsid w:val="006E64DF"/>
    <w:rsid w:val="006F0B15"/>
    <w:rsid w:val="006F0DCC"/>
    <w:rsid w:val="007039B2"/>
    <w:rsid w:val="00703DF9"/>
    <w:rsid w:val="007048EB"/>
    <w:rsid w:val="00704954"/>
    <w:rsid w:val="00704FBB"/>
    <w:rsid w:val="0070726A"/>
    <w:rsid w:val="0071226B"/>
    <w:rsid w:val="00716DCD"/>
    <w:rsid w:val="00717040"/>
    <w:rsid w:val="00717184"/>
    <w:rsid w:val="00717867"/>
    <w:rsid w:val="00730921"/>
    <w:rsid w:val="00731908"/>
    <w:rsid w:val="00734CFC"/>
    <w:rsid w:val="007509F8"/>
    <w:rsid w:val="00755426"/>
    <w:rsid w:val="00756EBF"/>
    <w:rsid w:val="0076251E"/>
    <w:rsid w:val="00763572"/>
    <w:rsid w:val="00766CC0"/>
    <w:rsid w:val="00767DBB"/>
    <w:rsid w:val="0077093F"/>
    <w:rsid w:val="007750A2"/>
    <w:rsid w:val="007817D6"/>
    <w:rsid w:val="00782D88"/>
    <w:rsid w:val="00787912"/>
    <w:rsid w:val="0079177A"/>
    <w:rsid w:val="00794836"/>
    <w:rsid w:val="007948D5"/>
    <w:rsid w:val="007A15C9"/>
    <w:rsid w:val="007A17FE"/>
    <w:rsid w:val="007A6676"/>
    <w:rsid w:val="007B64DF"/>
    <w:rsid w:val="007B7FF5"/>
    <w:rsid w:val="007C2AC0"/>
    <w:rsid w:val="007C3FC6"/>
    <w:rsid w:val="007D14EA"/>
    <w:rsid w:val="007D2CE9"/>
    <w:rsid w:val="007D4FED"/>
    <w:rsid w:val="007D69DA"/>
    <w:rsid w:val="007D70B1"/>
    <w:rsid w:val="007D7140"/>
    <w:rsid w:val="007E1C73"/>
    <w:rsid w:val="007E1CDB"/>
    <w:rsid w:val="007E262D"/>
    <w:rsid w:val="007E408C"/>
    <w:rsid w:val="007E57A0"/>
    <w:rsid w:val="007E602B"/>
    <w:rsid w:val="007E7E21"/>
    <w:rsid w:val="007F0460"/>
    <w:rsid w:val="007F0DA2"/>
    <w:rsid w:val="007F39CE"/>
    <w:rsid w:val="007F5E0D"/>
    <w:rsid w:val="00801085"/>
    <w:rsid w:val="00801A89"/>
    <w:rsid w:val="0080588D"/>
    <w:rsid w:val="00805FE2"/>
    <w:rsid w:val="00812138"/>
    <w:rsid w:val="008151F2"/>
    <w:rsid w:val="00816421"/>
    <w:rsid w:val="00816C92"/>
    <w:rsid w:val="0081777A"/>
    <w:rsid w:val="008210E0"/>
    <w:rsid w:val="00824079"/>
    <w:rsid w:val="00831F0A"/>
    <w:rsid w:val="00833A78"/>
    <w:rsid w:val="0083400E"/>
    <w:rsid w:val="0084585F"/>
    <w:rsid w:val="008466E7"/>
    <w:rsid w:val="00853E53"/>
    <w:rsid w:val="0086017F"/>
    <w:rsid w:val="00864D76"/>
    <w:rsid w:val="008656C9"/>
    <w:rsid w:val="0086711C"/>
    <w:rsid w:val="00867535"/>
    <w:rsid w:val="008709FB"/>
    <w:rsid w:val="00875C5B"/>
    <w:rsid w:val="008763D9"/>
    <w:rsid w:val="00877B64"/>
    <w:rsid w:val="00883C5F"/>
    <w:rsid w:val="00891C7D"/>
    <w:rsid w:val="00892FA7"/>
    <w:rsid w:val="008947E9"/>
    <w:rsid w:val="008A3301"/>
    <w:rsid w:val="008A4DF1"/>
    <w:rsid w:val="008A5636"/>
    <w:rsid w:val="008B125E"/>
    <w:rsid w:val="008B241C"/>
    <w:rsid w:val="008B408B"/>
    <w:rsid w:val="008B4F11"/>
    <w:rsid w:val="008C0533"/>
    <w:rsid w:val="008C2362"/>
    <w:rsid w:val="008C3049"/>
    <w:rsid w:val="008C3303"/>
    <w:rsid w:val="008C7DEE"/>
    <w:rsid w:val="008D3D52"/>
    <w:rsid w:val="008D4AE9"/>
    <w:rsid w:val="008D5CF3"/>
    <w:rsid w:val="008D62AF"/>
    <w:rsid w:val="008D7D39"/>
    <w:rsid w:val="008E4574"/>
    <w:rsid w:val="008E6A2A"/>
    <w:rsid w:val="008F4016"/>
    <w:rsid w:val="008F42FE"/>
    <w:rsid w:val="008F4A00"/>
    <w:rsid w:val="008F5402"/>
    <w:rsid w:val="009001D1"/>
    <w:rsid w:val="0090053A"/>
    <w:rsid w:val="00901C2A"/>
    <w:rsid w:val="009076F9"/>
    <w:rsid w:val="009118C7"/>
    <w:rsid w:val="009201A0"/>
    <w:rsid w:val="009225B6"/>
    <w:rsid w:val="00925090"/>
    <w:rsid w:val="00925397"/>
    <w:rsid w:val="00933A21"/>
    <w:rsid w:val="00934C10"/>
    <w:rsid w:val="0093553E"/>
    <w:rsid w:val="0093662A"/>
    <w:rsid w:val="0094060C"/>
    <w:rsid w:val="009455D3"/>
    <w:rsid w:val="00955A4A"/>
    <w:rsid w:val="009606A5"/>
    <w:rsid w:val="00962F1F"/>
    <w:rsid w:val="00965304"/>
    <w:rsid w:val="009662A5"/>
    <w:rsid w:val="00971293"/>
    <w:rsid w:val="00973A3B"/>
    <w:rsid w:val="00983827"/>
    <w:rsid w:val="00983EAE"/>
    <w:rsid w:val="009858B0"/>
    <w:rsid w:val="0098760B"/>
    <w:rsid w:val="00997712"/>
    <w:rsid w:val="009A11DD"/>
    <w:rsid w:val="009B30AA"/>
    <w:rsid w:val="009B5217"/>
    <w:rsid w:val="009C4798"/>
    <w:rsid w:val="009C48DE"/>
    <w:rsid w:val="009D75D1"/>
    <w:rsid w:val="009E085B"/>
    <w:rsid w:val="009E1E1E"/>
    <w:rsid w:val="009E33E3"/>
    <w:rsid w:val="009E7BDB"/>
    <w:rsid w:val="009E7F16"/>
    <w:rsid w:val="009F4A92"/>
    <w:rsid w:val="009F5052"/>
    <w:rsid w:val="00A04C85"/>
    <w:rsid w:val="00A100F0"/>
    <w:rsid w:val="00A135C8"/>
    <w:rsid w:val="00A156E6"/>
    <w:rsid w:val="00A16087"/>
    <w:rsid w:val="00A26DAF"/>
    <w:rsid w:val="00A27D86"/>
    <w:rsid w:val="00A316C0"/>
    <w:rsid w:val="00A33151"/>
    <w:rsid w:val="00A36970"/>
    <w:rsid w:val="00A41EB4"/>
    <w:rsid w:val="00A44BFF"/>
    <w:rsid w:val="00A501E3"/>
    <w:rsid w:val="00A50F0C"/>
    <w:rsid w:val="00A529DB"/>
    <w:rsid w:val="00A56441"/>
    <w:rsid w:val="00A64BAB"/>
    <w:rsid w:val="00A655BF"/>
    <w:rsid w:val="00A67A0B"/>
    <w:rsid w:val="00A736DD"/>
    <w:rsid w:val="00A81D58"/>
    <w:rsid w:val="00A82869"/>
    <w:rsid w:val="00A86BA8"/>
    <w:rsid w:val="00A8758C"/>
    <w:rsid w:val="00A87CF0"/>
    <w:rsid w:val="00A90B2D"/>
    <w:rsid w:val="00AA127E"/>
    <w:rsid w:val="00AA19AE"/>
    <w:rsid w:val="00AA2096"/>
    <w:rsid w:val="00AA423D"/>
    <w:rsid w:val="00AA6A95"/>
    <w:rsid w:val="00AB10DE"/>
    <w:rsid w:val="00AB3668"/>
    <w:rsid w:val="00AB5ED7"/>
    <w:rsid w:val="00AC0B4C"/>
    <w:rsid w:val="00AD0AEE"/>
    <w:rsid w:val="00AD49E3"/>
    <w:rsid w:val="00AD4B4F"/>
    <w:rsid w:val="00AE0D52"/>
    <w:rsid w:val="00AE4405"/>
    <w:rsid w:val="00AF0616"/>
    <w:rsid w:val="00AF0E28"/>
    <w:rsid w:val="00AF13A6"/>
    <w:rsid w:val="00AF6F9B"/>
    <w:rsid w:val="00B01409"/>
    <w:rsid w:val="00B10DBD"/>
    <w:rsid w:val="00B14368"/>
    <w:rsid w:val="00B15629"/>
    <w:rsid w:val="00B22ED8"/>
    <w:rsid w:val="00B2372C"/>
    <w:rsid w:val="00B30C1E"/>
    <w:rsid w:val="00B32F70"/>
    <w:rsid w:val="00B373D0"/>
    <w:rsid w:val="00B43AAA"/>
    <w:rsid w:val="00B43AF7"/>
    <w:rsid w:val="00B53139"/>
    <w:rsid w:val="00B5628E"/>
    <w:rsid w:val="00B562CE"/>
    <w:rsid w:val="00B60B84"/>
    <w:rsid w:val="00B62DE2"/>
    <w:rsid w:val="00B66D0C"/>
    <w:rsid w:val="00B74417"/>
    <w:rsid w:val="00B77246"/>
    <w:rsid w:val="00B80077"/>
    <w:rsid w:val="00B866CD"/>
    <w:rsid w:val="00B867EE"/>
    <w:rsid w:val="00B93034"/>
    <w:rsid w:val="00B97C5D"/>
    <w:rsid w:val="00BA096D"/>
    <w:rsid w:val="00BA1290"/>
    <w:rsid w:val="00BA15F4"/>
    <w:rsid w:val="00BA1C37"/>
    <w:rsid w:val="00BA3101"/>
    <w:rsid w:val="00BB2792"/>
    <w:rsid w:val="00BB2EAF"/>
    <w:rsid w:val="00BB46B3"/>
    <w:rsid w:val="00BB76BF"/>
    <w:rsid w:val="00BC1AD1"/>
    <w:rsid w:val="00BC3255"/>
    <w:rsid w:val="00BC4A58"/>
    <w:rsid w:val="00BC613B"/>
    <w:rsid w:val="00BD45D9"/>
    <w:rsid w:val="00BD477C"/>
    <w:rsid w:val="00BD51D9"/>
    <w:rsid w:val="00BD5C76"/>
    <w:rsid w:val="00BD64E2"/>
    <w:rsid w:val="00BE4995"/>
    <w:rsid w:val="00BF18BA"/>
    <w:rsid w:val="00BF23C6"/>
    <w:rsid w:val="00BF429A"/>
    <w:rsid w:val="00BF62BE"/>
    <w:rsid w:val="00C0342D"/>
    <w:rsid w:val="00C07126"/>
    <w:rsid w:val="00C1187A"/>
    <w:rsid w:val="00C16853"/>
    <w:rsid w:val="00C263F0"/>
    <w:rsid w:val="00C33D41"/>
    <w:rsid w:val="00C344BC"/>
    <w:rsid w:val="00C36BE9"/>
    <w:rsid w:val="00C40106"/>
    <w:rsid w:val="00C40AFD"/>
    <w:rsid w:val="00C41E20"/>
    <w:rsid w:val="00C41E21"/>
    <w:rsid w:val="00C42E3E"/>
    <w:rsid w:val="00C51C13"/>
    <w:rsid w:val="00C525A5"/>
    <w:rsid w:val="00C5300F"/>
    <w:rsid w:val="00C66CE0"/>
    <w:rsid w:val="00C71BED"/>
    <w:rsid w:val="00C747C0"/>
    <w:rsid w:val="00C815DB"/>
    <w:rsid w:val="00C81B53"/>
    <w:rsid w:val="00C82AD2"/>
    <w:rsid w:val="00C86C7B"/>
    <w:rsid w:val="00C90FB6"/>
    <w:rsid w:val="00C9220E"/>
    <w:rsid w:val="00C931C3"/>
    <w:rsid w:val="00C932BD"/>
    <w:rsid w:val="00C93429"/>
    <w:rsid w:val="00C94E47"/>
    <w:rsid w:val="00CA16C5"/>
    <w:rsid w:val="00CA1D52"/>
    <w:rsid w:val="00CA415A"/>
    <w:rsid w:val="00CA7A35"/>
    <w:rsid w:val="00CB06FD"/>
    <w:rsid w:val="00CB1536"/>
    <w:rsid w:val="00CB5F3C"/>
    <w:rsid w:val="00CB7FB8"/>
    <w:rsid w:val="00CC1F71"/>
    <w:rsid w:val="00CC5EB3"/>
    <w:rsid w:val="00CD0E7B"/>
    <w:rsid w:val="00CD2ABD"/>
    <w:rsid w:val="00CD4024"/>
    <w:rsid w:val="00CD4617"/>
    <w:rsid w:val="00CD4855"/>
    <w:rsid w:val="00CE3650"/>
    <w:rsid w:val="00CE6D43"/>
    <w:rsid w:val="00CE7888"/>
    <w:rsid w:val="00D07AC4"/>
    <w:rsid w:val="00D10E1C"/>
    <w:rsid w:val="00D14774"/>
    <w:rsid w:val="00D161A3"/>
    <w:rsid w:val="00D22E49"/>
    <w:rsid w:val="00D23716"/>
    <w:rsid w:val="00D25ED8"/>
    <w:rsid w:val="00D27F8F"/>
    <w:rsid w:val="00D316B8"/>
    <w:rsid w:val="00D31CFC"/>
    <w:rsid w:val="00D3255D"/>
    <w:rsid w:val="00D340C3"/>
    <w:rsid w:val="00D409CD"/>
    <w:rsid w:val="00D423D4"/>
    <w:rsid w:val="00D42CAF"/>
    <w:rsid w:val="00D46B44"/>
    <w:rsid w:val="00D4763B"/>
    <w:rsid w:val="00D53136"/>
    <w:rsid w:val="00D601EF"/>
    <w:rsid w:val="00D61533"/>
    <w:rsid w:val="00D63B2F"/>
    <w:rsid w:val="00D70747"/>
    <w:rsid w:val="00D7261D"/>
    <w:rsid w:val="00D755FC"/>
    <w:rsid w:val="00D76B6D"/>
    <w:rsid w:val="00D84D07"/>
    <w:rsid w:val="00D8526A"/>
    <w:rsid w:val="00D85E61"/>
    <w:rsid w:val="00D90E91"/>
    <w:rsid w:val="00D97257"/>
    <w:rsid w:val="00DB53C1"/>
    <w:rsid w:val="00DC1347"/>
    <w:rsid w:val="00DC39F1"/>
    <w:rsid w:val="00DC4C48"/>
    <w:rsid w:val="00DD0137"/>
    <w:rsid w:val="00DD68FD"/>
    <w:rsid w:val="00DE05D3"/>
    <w:rsid w:val="00DE07A9"/>
    <w:rsid w:val="00DE486F"/>
    <w:rsid w:val="00DE4B35"/>
    <w:rsid w:val="00DE6DAE"/>
    <w:rsid w:val="00DF19C1"/>
    <w:rsid w:val="00DF54CA"/>
    <w:rsid w:val="00DF5B64"/>
    <w:rsid w:val="00E018AA"/>
    <w:rsid w:val="00E02794"/>
    <w:rsid w:val="00E02ABE"/>
    <w:rsid w:val="00E043E3"/>
    <w:rsid w:val="00E0505B"/>
    <w:rsid w:val="00E060C0"/>
    <w:rsid w:val="00E11280"/>
    <w:rsid w:val="00E12359"/>
    <w:rsid w:val="00E152FF"/>
    <w:rsid w:val="00E2461B"/>
    <w:rsid w:val="00E24886"/>
    <w:rsid w:val="00E276FB"/>
    <w:rsid w:val="00E32595"/>
    <w:rsid w:val="00E33A74"/>
    <w:rsid w:val="00E4030B"/>
    <w:rsid w:val="00E41D56"/>
    <w:rsid w:val="00E457DF"/>
    <w:rsid w:val="00E46642"/>
    <w:rsid w:val="00E5139A"/>
    <w:rsid w:val="00E5413D"/>
    <w:rsid w:val="00E57977"/>
    <w:rsid w:val="00E6225F"/>
    <w:rsid w:val="00E635D7"/>
    <w:rsid w:val="00E70576"/>
    <w:rsid w:val="00E71DCF"/>
    <w:rsid w:val="00E83954"/>
    <w:rsid w:val="00E90E62"/>
    <w:rsid w:val="00E91730"/>
    <w:rsid w:val="00E96F04"/>
    <w:rsid w:val="00E97AEC"/>
    <w:rsid w:val="00EA20FE"/>
    <w:rsid w:val="00EA290C"/>
    <w:rsid w:val="00EB491E"/>
    <w:rsid w:val="00EB681B"/>
    <w:rsid w:val="00EB7816"/>
    <w:rsid w:val="00EC4FAD"/>
    <w:rsid w:val="00ED081F"/>
    <w:rsid w:val="00EE0A3D"/>
    <w:rsid w:val="00EE3CFA"/>
    <w:rsid w:val="00EE69E4"/>
    <w:rsid w:val="00EF2A7F"/>
    <w:rsid w:val="00EF3015"/>
    <w:rsid w:val="00EF7E90"/>
    <w:rsid w:val="00F002B6"/>
    <w:rsid w:val="00F10AFE"/>
    <w:rsid w:val="00F15C6C"/>
    <w:rsid w:val="00F17173"/>
    <w:rsid w:val="00F2001C"/>
    <w:rsid w:val="00F224DC"/>
    <w:rsid w:val="00F2687F"/>
    <w:rsid w:val="00F27F29"/>
    <w:rsid w:val="00F32D54"/>
    <w:rsid w:val="00F36C54"/>
    <w:rsid w:val="00F400E8"/>
    <w:rsid w:val="00F418EA"/>
    <w:rsid w:val="00F41A29"/>
    <w:rsid w:val="00F4310E"/>
    <w:rsid w:val="00F44C1C"/>
    <w:rsid w:val="00F518DF"/>
    <w:rsid w:val="00F52C34"/>
    <w:rsid w:val="00F544DB"/>
    <w:rsid w:val="00F6502E"/>
    <w:rsid w:val="00F65663"/>
    <w:rsid w:val="00F7506E"/>
    <w:rsid w:val="00F756C0"/>
    <w:rsid w:val="00F75A40"/>
    <w:rsid w:val="00F77637"/>
    <w:rsid w:val="00F803FF"/>
    <w:rsid w:val="00F8435D"/>
    <w:rsid w:val="00F86635"/>
    <w:rsid w:val="00F87DD0"/>
    <w:rsid w:val="00F912FA"/>
    <w:rsid w:val="00F93360"/>
    <w:rsid w:val="00F93753"/>
    <w:rsid w:val="00F93FE4"/>
    <w:rsid w:val="00F969AD"/>
    <w:rsid w:val="00F97E4E"/>
    <w:rsid w:val="00FA217B"/>
    <w:rsid w:val="00FA5A84"/>
    <w:rsid w:val="00FB0BC5"/>
    <w:rsid w:val="00FB0BCC"/>
    <w:rsid w:val="00FC0FE5"/>
    <w:rsid w:val="00FC1130"/>
    <w:rsid w:val="00FD1ABC"/>
    <w:rsid w:val="00FD7DDF"/>
    <w:rsid w:val="00FE4C92"/>
    <w:rsid w:val="00FF0FAA"/>
    <w:rsid w:val="00FF3C06"/>
    <w:rsid w:val="00FF4396"/>
    <w:rsid w:val="08EDF5A3"/>
    <w:rsid w:val="3E1CF757"/>
  </w:rsids>
  <m:mathPr>
    <m:mathFont m:val="Cambria Math"/>
    <m:brkBin m:val="before"/>
    <m:brkBinSub m:val="--"/>
    <m:smallFrac m:val="0"/>
    <m:dispDef/>
    <m:lMargin m:val="0"/>
    <m:rMargin m:val="0"/>
    <m:defJc m:val="centerGroup"/>
    <m:wrapIndent m:val="1440"/>
    <m:intLim m:val="subSup"/>
    <m:naryLim m:val="undOvr"/>
  </m:mathPr>
  <w:themeFontLang w:val="es-E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5"/>
    <o:shapelayout v:ext="edit">
      <o:idmap v:ext="edit" data="1"/>
    </o:shapelayout>
  </w:shapeDefaults>
  <w:decimalSymbol w:val=","/>
  <w:listSeparator w:val=";"/>
  <w14:docId w14:val="6E5229C7"/>
  <w15:docId w15:val="{56932097-87C0-42E1-8174-C51810A22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2"/>
        <w:szCs w:val="22"/>
        <w:lang w:val="bg-BG" w:eastAsia="en-GB" w:bidi="en-GB"/>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0"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0" w:unhideWhenUsed="1"/>
    <w:lsdException w:name="toc 5" w:locked="1" w:semiHidden="1" w:uiPriority="0" w:unhideWhenUsed="1"/>
    <w:lsdException w:name="toc 6" w:locked="1" w:semiHidden="1" w:uiPriority="0" w:unhideWhenUsed="1"/>
    <w:lsdException w:name="toc 7" w:locked="1" w:semiHidden="1" w:uiPriority="0" w:unhideWhenUsed="1"/>
    <w:lsdException w:name="toc 8" w:locked="1" w:semiHidden="1" w:uiPriority="0" w:unhideWhenUsed="1"/>
    <w:lsdException w:name="toc 9" w:locked="1" w:semiHidden="1" w:uiPriority="0" w:unhideWhenUsed="1"/>
    <w:lsdException w:name="Normal Indent" w:semiHidden="1" w:unhideWhenUsed="1"/>
    <w:lsdException w:name="footnote text" w:locked="1" w:semiHidden="1" w:uiPriority="0" w:unhideWhenUsed="1" w:qFormat="1"/>
    <w:lsdException w:name="annotation text" w:semiHidden="1" w:uiPriority="0" w:unhideWhenUsed="1"/>
    <w:lsdException w:name="header" w:locked="1" w:semiHidden="1" w:uiPriority="0" w:unhideWhenUsed="1" w:qFormat="1"/>
    <w:lsdException w:name="footer" w:locked="1" w:semiHidden="1" w:uiPriority="0" w:unhideWhenUsed="1" w:qFormat="1"/>
    <w:lsdException w:name="index heading" w:semiHidden="1" w:unhideWhenUsed="1"/>
    <w:lsdException w:name="caption" w:locked="1"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locked="1" w:semiHidden="1" w:uiPriority="0" w:unhideWhenUsed="1" w:qFormat="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1"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locked="1"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316C0"/>
    <w:pPr>
      <w:overflowPunct w:val="0"/>
      <w:autoSpaceDE w:val="0"/>
      <w:autoSpaceDN w:val="0"/>
      <w:adjustRightInd w:val="0"/>
      <w:spacing w:line="288" w:lineRule="auto"/>
      <w:jc w:val="both"/>
      <w:textAlignment w:val="baseline"/>
    </w:pPr>
    <w:rPr>
      <w:szCs w:val="20"/>
      <w:lang w:eastAsia="en-US" w:bidi="ar-SA"/>
    </w:rPr>
  </w:style>
  <w:style w:type="paragraph" w:styleId="Heading1">
    <w:name w:val="heading 1"/>
    <w:basedOn w:val="Normal"/>
    <w:next w:val="Normal"/>
    <w:link w:val="Heading1Char"/>
    <w:qFormat/>
    <w:rsid w:val="00A316C0"/>
    <w:pPr>
      <w:numPr>
        <w:numId w:val="1"/>
      </w:numPr>
      <w:ind w:left="720" w:hanging="720"/>
      <w:outlineLvl w:val="0"/>
    </w:pPr>
    <w:rPr>
      <w:kern w:val="28"/>
    </w:rPr>
  </w:style>
  <w:style w:type="paragraph" w:styleId="Heading2">
    <w:name w:val="heading 2"/>
    <w:basedOn w:val="Normal"/>
    <w:next w:val="Normal"/>
    <w:link w:val="Heading2Char"/>
    <w:qFormat/>
    <w:rsid w:val="00A316C0"/>
    <w:pPr>
      <w:numPr>
        <w:ilvl w:val="1"/>
        <w:numId w:val="1"/>
      </w:numPr>
      <w:outlineLvl w:val="1"/>
    </w:pPr>
  </w:style>
  <w:style w:type="paragraph" w:styleId="Heading3">
    <w:name w:val="heading 3"/>
    <w:basedOn w:val="Normal"/>
    <w:next w:val="Normal"/>
    <w:link w:val="Heading3Char"/>
    <w:qFormat/>
    <w:rsid w:val="00A316C0"/>
    <w:pPr>
      <w:numPr>
        <w:ilvl w:val="2"/>
        <w:numId w:val="1"/>
      </w:numPr>
      <w:ind w:left="720" w:hanging="720"/>
      <w:outlineLvl w:val="2"/>
    </w:pPr>
  </w:style>
  <w:style w:type="paragraph" w:styleId="Heading4">
    <w:name w:val="heading 4"/>
    <w:basedOn w:val="Normal"/>
    <w:next w:val="Normal"/>
    <w:link w:val="Heading4Char"/>
    <w:qFormat/>
    <w:rsid w:val="00A316C0"/>
    <w:pPr>
      <w:numPr>
        <w:ilvl w:val="3"/>
        <w:numId w:val="1"/>
      </w:numPr>
      <w:ind w:left="720" w:hanging="720"/>
      <w:outlineLvl w:val="3"/>
    </w:pPr>
  </w:style>
  <w:style w:type="paragraph" w:styleId="Heading5">
    <w:name w:val="heading 5"/>
    <w:basedOn w:val="Normal"/>
    <w:next w:val="Normal"/>
    <w:link w:val="Heading5Char"/>
    <w:qFormat/>
    <w:rsid w:val="00A316C0"/>
    <w:pPr>
      <w:numPr>
        <w:ilvl w:val="4"/>
        <w:numId w:val="1"/>
      </w:numPr>
      <w:ind w:left="720" w:hanging="720"/>
      <w:outlineLvl w:val="4"/>
    </w:pPr>
  </w:style>
  <w:style w:type="paragraph" w:styleId="Heading6">
    <w:name w:val="heading 6"/>
    <w:basedOn w:val="Normal"/>
    <w:next w:val="Normal"/>
    <w:link w:val="Heading6Char"/>
    <w:qFormat/>
    <w:rsid w:val="00A316C0"/>
    <w:pPr>
      <w:numPr>
        <w:ilvl w:val="5"/>
        <w:numId w:val="1"/>
      </w:numPr>
      <w:ind w:left="720" w:hanging="720"/>
      <w:outlineLvl w:val="5"/>
    </w:pPr>
  </w:style>
  <w:style w:type="paragraph" w:styleId="Heading7">
    <w:name w:val="heading 7"/>
    <w:basedOn w:val="Normal"/>
    <w:next w:val="Normal"/>
    <w:link w:val="Heading7Char"/>
    <w:qFormat/>
    <w:rsid w:val="00A316C0"/>
    <w:pPr>
      <w:numPr>
        <w:ilvl w:val="6"/>
        <w:numId w:val="1"/>
      </w:numPr>
      <w:ind w:left="720" w:hanging="720"/>
      <w:outlineLvl w:val="6"/>
    </w:pPr>
  </w:style>
  <w:style w:type="paragraph" w:styleId="Heading8">
    <w:name w:val="heading 8"/>
    <w:basedOn w:val="Normal"/>
    <w:next w:val="Normal"/>
    <w:link w:val="Heading8Char"/>
    <w:qFormat/>
    <w:rsid w:val="00A316C0"/>
    <w:pPr>
      <w:numPr>
        <w:ilvl w:val="7"/>
        <w:numId w:val="1"/>
      </w:numPr>
      <w:ind w:left="720" w:hanging="720"/>
      <w:outlineLvl w:val="7"/>
    </w:pPr>
  </w:style>
  <w:style w:type="paragraph" w:styleId="Heading9">
    <w:name w:val="heading 9"/>
    <w:basedOn w:val="Normal"/>
    <w:next w:val="Normal"/>
    <w:link w:val="Heading9Char"/>
    <w:qFormat/>
    <w:rsid w:val="00A316C0"/>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locked/>
    <w:rsid w:val="00CB1536"/>
    <w:rPr>
      <w:kern w:val="28"/>
      <w:szCs w:val="20"/>
      <w:lang w:eastAsia="en-US" w:bidi="ar-SA"/>
    </w:rPr>
  </w:style>
  <w:style w:type="character" w:customStyle="1" w:styleId="Heading2Char">
    <w:name w:val="Heading 2 Char"/>
    <w:basedOn w:val="DefaultParagraphFont"/>
    <w:link w:val="Heading2"/>
    <w:locked/>
    <w:rsid w:val="00CB1536"/>
    <w:rPr>
      <w:szCs w:val="20"/>
      <w:lang w:eastAsia="en-US" w:bidi="ar-SA"/>
    </w:rPr>
  </w:style>
  <w:style w:type="character" w:customStyle="1" w:styleId="Heading3Char">
    <w:name w:val="Heading 3 Char"/>
    <w:basedOn w:val="DefaultParagraphFont"/>
    <w:link w:val="Heading3"/>
    <w:locked/>
    <w:rsid w:val="00CB1536"/>
    <w:rPr>
      <w:szCs w:val="20"/>
      <w:lang w:eastAsia="en-US" w:bidi="ar-SA"/>
    </w:rPr>
  </w:style>
  <w:style w:type="character" w:customStyle="1" w:styleId="Heading4Char">
    <w:name w:val="Heading 4 Char"/>
    <w:basedOn w:val="DefaultParagraphFont"/>
    <w:link w:val="Heading4"/>
    <w:locked/>
    <w:rsid w:val="00CB1536"/>
    <w:rPr>
      <w:szCs w:val="20"/>
      <w:lang w:eastAsia="en-US" w:bidi="ar-SA"/>
    </w:rPr>
  </w:style>
  <w:style w:type="character" w:customStyle="1" w:styleId="Heading5Char">
    <w:name w:val="Heading 5 Char"/>
    <w:basedOn w:val="DefaultParagraphFont"/>
    <w:link w:val="Heading5"/>
    <w:locked/>
    <w:rsid w:val="00CB1536"/>
    <w:rPr>
      <w:szCs w:val="20"/>
      <w:lang w:eastAsia="en-US" w:bidi="ar-SA"/>
    </w:rPr>
  </w:style>
  <w:style w:type="character" w:customStyle="1" w:styleId="Heading6Char">
    <w:name w:val="Heading 6 Char"/>
    <w:basedOn w:val="DefaultParagraphFont"/>
    <w:link w:val="Heading6"/>
    <w:locked/>
    <w:rsid w:val="00CB1536"/>
    <w:rPr>
      <w:szCs w:val="20"/>
      <w:lang w:eastAsia="en-US" w:bidi="ar-SA"/>
    </w:rPr>
  </w:style>
  <w:style w:type="character" w:customStyle="1" w:styleId="Heading7Char">
    <w:name w:val="Heading 7 Char"/>
    <w:basedOn w:val="DefaultParagraphFont"/>
    <w:link w:val="Heading7"/>
    <w:locked/>
    <w:rsid w:val="00CB1536"/>
    <w:rPr>
      <w:szCs w:val="20"/>
      <w:lang w:eastAsia="en-US" w:bidi="ar-SA"/>
    </w:rPr>
  </w:style>
  <w:style w:type="character" w:customStyle="1" w:styleId="Heading8Char">
    <w:name w:val="Heading 8 Char"/>
    <w:basedOn w:val="DefaultParagraphFont"/>
    <w:link w:val="Heading8"/>
    <w:locked/>
    <w:rsid w:val="00CB1536"/>
    <w:rPr>
      <w:szCs w:val="20"/>
      <w:lang w:eastAsia="en-US" w:bidi="ar-SA"/>
    </w:rPr>
  </w:style>
  <w:style w:type="character" w:customStyle="1" w:styleId="Heading9Char">
    <w:name w:val="Heading 9 Char"/>
    <w:basedOn w:val="DefaultParagraphFont"/>
    <w:link w:val="Heading9"/>
    <w:locked/>
    <w:rsid w:val="00CB1536"/>
    <w:rPr>
      <w:szCs w:val="20"/>
      <w:lang w:eastAsia="en-US" w:bidi="ar-SA"/>
    </w:rPr>
  </w:style>
  <w:style w:type="paragraph" w:styleId="Footer">
    <w:name w:val="footer"/>
    <w:basedOn w:val="Normal"/>
    <w:link w:val="FooterChar"/>
    <w:qFormat/>
    <w:rsid w:val="00A316C0"/>
  </w:style>
  <w:style w:type="character" w:customStyle="1" w:styleId="FooterChar">
    <w:name w:val="Footer Char"/>
    <w:basedOn w:val="DefaultParagraphFont"/>
    <w:link w:val="Footer"/>
    <w:locked/>
    <w:rsid w:val="00CB1536"/>
    <w:rPr>
      <w:szCs w:val="20"/>
      <w:lang w:eastAsia="en-US" w:bidi="ar-SA"/>
    </w:rPr>
  </w:style>
  <w:style w:type="paragraph" w:styleId="FootnoteText">
    <w:name w:val="footnote text"/>
    <w:aliases w:val="Footnote text,Reference,Fußnote,Footnote Text Char Char,Footnote Text Char Char Char Char,Footnote Text1,Footnote Text Char Char Char,Fu§notentext Char,Fu§notentext Char1 Char1,Fu§notentext Char Char Char Char,o,fn,Fußn,Fußnotentextf"/>
    <w:basedOn w:val="Normal"/>
    <w:link w:val="FootnoteTextChar"/>
    <w:qFormat/>
    <w:rsid w:val="00A316C0"/>
    <w:pPr>
      <w:keepLines/>
      <w:spacing w:after="60" w:line="240" w:lineRule="auto"/>
      <w:ind w:left="720" w:hanging="720"/>
    </w:pPr>
    <w:rPr>
      <w:sz w:val="16"/>
    </w:rPr>
  </w:style>
  <w:style w:type="character" w:customStyle="1" w:styleId="FootnoteTextChar">
    <w:name w:val="Footnote Text Char"/>
    <w:aliases w:val="Footnote text Char,Reference Char,Fußnote Char,Footnote Text Char Char Char1,Footnote Text Char Char Char Char Char,Footnote Text1 Char,Footnote Text Char Char Char Char1,Fu§notentext Char Char,Fu§notentext Char1 Char1 Char,o Char"/>
    <w:basedOn w:val="DefaultParagraphFont"/>
    <w:link w:val="FootnoteText"/>
    <w:locked/>
    <w:rsid w:val="00CB1536"/>
    <w:rPr>
      <w:sz w:val="16"/>
      <w:szCs w:val="20"/>
      <w:lang w:eastAsia="en-US" w:bidi="ar-SA"/>
    </w:rPr>
  </w:style>
  <w:style w:type="paragraph" w:styleId="Header">
    <w:name w:val="header"/>
    <w:basedOn w:val="Normal"/>
    <w:link w:val="HeaderChar"/>
    <w:qFormat/>
    <w:rsid w:val="00A316C0"/>
  </w:style>
  <w:style w:type="character" w:customStyle="1" w:styleId="HeaderChar">
    <w:name w:val="Header Char"/>
    <w:basedOn w:val="DefaultParagraphFont"/>
    <w:link w:val="Header"/>
    <w:locked/>
    <w:rsid w:val="00CB1536"/>
    <w:rPr>
      <w:szCs w:val="20"/>
      <w:lang w:eastAsia="en-US" w:bidi="ar-SA"/>
    </w:rPr>
  </w:style>
  <w:style w:type="character" w:styleId="Hyperlink">
    <w:name w:val="Hyperlink"/>
    <w:basedOn w:val="DefaultParagraphFont"/>
    <w:uiPriority w:val="99"/>
    <w:rsid w:val="00934C10"/>
    <w:rPr>
      <w:color w:val="0000FF"/>
      <w:u w:val="single"/>
    </w:rPr>
  </w:style>
  <w:style w:type="character" w:styleId="FootnoteReference">
    <w:name w:val="footnote reference"/>
    <w:aliases w:val="Footnote Reference Superscript,BVI fnr, BVI fnr,Footnote symbol,EN Footnote Reference,Times 10 Point,Exposant 3 Point,Footnote reference number,note TESI,stylish,SUPERS,number,no...,Footnote,Ref,de nota al pie,Footnote Reference1"/>
    <w:basedOn w:val="DefaultParagraphFont"/>
    <w:qFormat/>
    <w:rsid w:val="00A316C0"/>
    <w:rPr>
      <w:sz w:val="24"/>
      <w:vertAlign w:val="superscript"/>
    </w:rPr>
  </w:style>
  <w:style w:type="character" w:styleId="FollowedHyperlink">
    <w:name w:val="FollowedHyperlink"/>
    <w:basedOn w:val="DefaultParagraphFont"/>
    <w:uiPriority w:val="99"/>
    <w:rsid w:val="00934C10"/>
    <w:rPr>
      <w:color w:val="800080"/>
      <w:u w:val="single"/>
    </w:rPr>
  </w:style>
  <w:style w:type="paragraph" w:customStyle="1" w:styleId="LOGO">
    <w:name w:val="LOGO"/>
    <w:basedOn w:val="Normal"/>
    <w:uiPriority w:val="99"/>
    <w:rsid w:val="00934C10"/>
    <w:pPr>
      <w:jc w:val="center"/>
    </w:pPr>
    <w:rPr>
      <w:rFonts w:ascii="Arial" w:hAnsi="Arial" w:cs="Arial"/>
      <w:b/>
      <w:bCs/>
      <w:i/>
      <w:iCs/>
      <w:sz w:val="20"/>
    </w:rPr>
  </w:style>
  <w:style w:type="paragraph" w:styleId="Revision">
    <w:name w:val="Revision"/>
    <w:hidden/>
    <w:uiPriority w:val="99"/>
    <w:semiHidden/>
    <w:rsid w:val="00B2372C"/>
  </w:style>
  <w:style w:type="paragraph" w:styleId="BalloonText">
    <w:name w:val="Balloon Text"/>
    <w:basedOn w:val="Normal"/>
    <w:link w:val="BalloonTextChar"/>
    <w:uiPriority w:val="99"/>
    <w:semiHidden/>
    <w:unhideWhenUsed/>
    <w:rsid w:val="00CB5F3C"/>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CB5F3C"/>
    <w:rPr>
      <w:rFonts w:ascii="Tahoma" w:hAnsi="Tahoma" w:cs="Tahoma"/>
      <w:sz w:val="16"/>
      <w:szCs w:val="16"/>
      <w:lang w:eastAsia="en-US" w:bidi="ar-SA"/>
    </w:rPr>
  </w:style>
  <w:style w:type="character" w:styleId="CommentReference">
    <w:name w:val="annotation reference"/>
    <w:basedOn w:val="DefaultParagraphFont"/>
    <w:semiHidden/>
    <w:unhideWhenUsed/>
    <w:rsid w:val="0086017F"/>
    <w:rPr>
      <w:sz w:val="16"/>
      <w:szCs w:val="16"/>
    </w:rPr>
  </w:style>
  <w:style w:type="paragraph" w:styleId="CommentSubject">
    <w:name w:val="annotation subject"/>
    <w:basedOn w:val="Normal"/>
    <w:next w:val="Normal"/>
    <w:link w:val="CommentSubjectChar"/>
    <w:semiHidden/>
    <w:unhideWhenUsed/>
    <w:rsid w:val="009E7BDB"/>
    <w:rPr>
      <w:b/>
      <w:bCs/>
    </w:rPr>
  </w:style>
  <w:style w:type="character" w:customStyle="1" w:styleId="CommentSubjectChar">
    <w:name w:val="Comment Subject Char"/>
    <w:basedOn w:val="DefaultParagraphFont"/>
    <w:link w:val="CommentSubject"/>
    <w:semiHidden/>
    <w:rsid w:val="009E7BDB"/>
    <w:rPr>
      <w:b/>
      <w:bCs/>
      <w:sz w:val="20"/>
      <w:szCs w:val="20"/>
      <w:lang w:eastAsia="en-US" w:bidi="ar-SA"/>
    </w:rPr>
  </w:style>
  <w:style w:type="paragraph" w:customStyle="1" w:styleId="quotes">
    <w:name w:val="quotes"/>
    <w:basedOn w:val="Normal"/>
    <w:next w:val="Normal"/>
    <w:rsid w:val="00767DBB"/>
    <w:pPr>
      <w:overflowPunct/>
      <w:autoSpaceDE/>
      <w:autoSpaceDN/>
      <w:adjustRightInd/>
      <w:ind w:left="720"/>
      <w:textAlignment w:val="auto"/>
    </w:pPr>
    <w:rPr>
      <w:i/>
      <w:szCs w:val="22"/>
    </w:rPr>
  </w:style>
  <w:style w:type="table" w:styleId="TableGrid">
    <w:name w:val="Table Grid"/>
    <w:basedOn w:val="TableNormal"/>
    <w:uiPriority w:val="39"/>
    <w:locked/>
    <w:rsid w:val="00767DBB"/>
    <w:rPr>
      <w:rFonts w:asciiTheme="minorHAnsi" w:eastAsiaTheme="minorHAnsi" w:hAnsiTheme="minorHAnsi" w:cstheme="minorBidi"/>
      <w:lang w:eastAsia="en-US" w:bidi="ar-SA"/>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semiHidden/>
    <w:unhideWhenUsed/>
    <w:qFormat/>
    <w:locked/>
    <w:rsid w:val="00767DBB"/>
    <w:pPr>
      <w:overflowPunct/>
      <w:autoSpaceDE/>
      <w:autoSpaceDN/>
      <w:adjustRightInd/>
      <w:spacing w:after="200" w:line="240" w:lineRule="auto"/>
      <w:textAlignment w:val="auto"/>
    </w:pPr>
    <w:rPr>
      <w:i/>
      <w:iCs/>
      <w:color w:val="1F497D" w:themeColor="text2"/>
      <w:sz w:val="18"/>
      <w:szCs w:val="18"/>
    </w:rPr>
  </w:style>
  <w:style w:type="character" w:customStyle="1" w:styleId="UnresolvedMention1">
    <w:name w:val="Unresolved Mention1"/>
    <w:basedOn w:val="DefaultParagraphFont"/>
    <w:uiPriority w:val="99"/>
    <w:semiHidden/>
    <w:unhideWhenUsed/>
    <w:rsid w:val="00767DBB"/>
    <w:rPr>
      <w:color w:val="605E5C"/>
      <w:shd w:val="clear" w:color="auto" w:fill="E1DFDD"/>
    </w:rPr>
  </w:style>
  <w:style w:type="table" w:styleId="GridTable5Dark-Accent1">
    <w:name w:val="Grid Table 5 Dark Accent 1"/>
    <w:basedOn w:val="TableNormal"/>
    <w:uiPriority w:val="50"/>
    <w:rsid w:val="00767DBB"/>
    <w:rPr>
      <w:rFonts w:asciiTheme="minorHAnsi" w:eastAsiaTheme="minorHAnsi" w:hAnsiTheme="minorHAnsi" w:cstheme="minorBidi"/>
      <w:lang w:eastAsia="en-US" w:bidi="ar-S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4">
    <w:name w:val="Grid Table 4"/>
    <w:basedOn w:val="TableNormal"/>
    <w:uiPriority w:val="49"/>
    <w:rsid w:val="00767DBB"/>
    <w:rPr>
      <w:rFonts w:asciiTheme="minorHAnsi" w:eastAsiaTheme="minorHAnsi" w:hAnsiTheme="minorHAnsi" w:cstheme="minorBidi"/>
      <w:lang w:eastAsia="en-US" w:bidi="ar-S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CommentText">
    <w:name w:val="annotation text"/>
    <w:basedOn w:val="Normal"/>
    <w:link w:val="CommentTextChar"/>
    <w:unhideWhenUsed/>
    <w:pPr>
      <w:spacing w:line="240" w:lineRule="auto"/>
    </w:pPr>
    <w:rPr>
      <w:sz w:val="20"/>
    </w:rPr>
  </w:style>
  <w:style w:type="character" w:customStyle="1" w:styleId="CommentTextChar">
    <w:name w:val="Comment Text Char"/>
    <w:basedOn w:val="DefaultParagraphFont"/>
    <w:link w:val="CommentText"/>
    <w:rPr>
      <w:sz w:val="20"/>
      <w:szCs w:val="20"/>
      <w:lang w:eastAsia="en-US" w:bidi="ar-SA"/>
    </w:rPr>
  </w:style>
  <w:style w:type="paragraph" w:styleId="ListParagraph">
    <w:name w:val="List Paragraph"/>
    <w:aliases w:val="Resume Title,Listes,Citation List,Ha,List Paragraph1,Body,List Paragraph_Table bullets,Bullet List Paragraph,1st level - Bullet List Paragraph,Lettre d'introduction,Paragrafo elenco,Medium Grid 1 - Accent 21,AFW Body,Normal bullet 2"/>
    <w:basedOn w:val="Normal"/>
    <w:link w:val="ListParagraphChar"/>
    <w:uiPriority w:val="34"/>
    <w:qFormat/>
    <w:rsid w:val="000E4CB2"/>
    <w:pPr>
      <w:ind w:left="720"/>
      <w:contextualSpacing/>
    </w:pPr>
  </w:style>
  <w:style w:type="paragraph" w:styleId="HTMLPreformatted">
    <w:name w:val="HTML Preformatted"/>
    <w:basedOn w:val="Normal"/>
    <w:link w:val="HTMLPreformattedChar"/>
    <w:uiPriority w:val="99"/>
    <w:unhideWhenUsed/>
    <w:rsid w:val="000E4CB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line="240" w:lineRule="auto"/>
      <w:jc w:val="left"/>
      <w:textAlignment w:val="auto"/>
    </w:pPr>
    <w:rPr>
      <w:rFonts w:ascii="Courier New" w:hAnsi="Courier New" w:cs="Courier New"/>
      <w:sz w:val="20"/>
      <w:lang w:eastAsia="fr-FR"/>
    </w:rPr>
  </w:style>
  <w:style w:type="character" w:customStyle="1" w:styleId="HTMLPreformattedChar">
    <w:name w:val="HTML Preformatted Char"/>
    <w:basedOn w:val="DefaultParagraphFont"/>
    <w:link w:val="HTMLPreformatted"/>
    <w:uiPriority w:val="99"/>
    <w:rsid w:val="000E4CB2"/>
    <w:rPr>
      <w:rFonts w:ascii="Courier New" w:hAnsi="Courier New" w:cs="Courier New"/>
      <w:sz w:val="20"/>
      <w:szCs w:val="20"/>
      <w:lang w:val="bg-BG" w:eastAsia="fr-FR" w:bidi="ar-SA"/>
    </w:rPr>
  </w:style>
  <w:style w:type="paragraph" w:styleId="TOCHeading">
    <w:name w:val="TOC Heading"/>
    <w:basedOn w:val="Heading1"/>
    <w:next w:val="Normal"/>
    <w:uiPriority w:val="39"/>
    <w:unhideWhenUsed/>
    <w:qFormat/>
    <w:rsid w:val="000E4CB2"/>
    <w:pPr>
      <w:keepNext/>
      <w:keepLines/>
      <w:numPr>
        <w:numId w:val="0"/>
      </w:numPr>
      <w:overflowPunct/>
      <w:autoSpaceDE/>
      <w:autoSpaceDN/>
      <w:adjustRightInd/>
      <w:spacing w:before="240" w:line="259" w:lineRule="auto"/>
      <w:jc w:val="left"/>
      <w:textAlignment w:val="auto"/>
      <w:outlineLvl w:val="9"/>
    </w:pPr>
    <w:rPr>
      <w:rFonts w:asciiTheme="majorHAnsi" w:eastAsiaTheme="majorEastAsia" w:hAnsiTheme="majorHAnsi" w:cstheme="majorBidi"/>
      <w:color w:val="365F91" w:themeColor="accent1" w:themeShade="BF"/>
      <w:kern w:val="0"/>
      <w:sz w:val="32"/>
      <w:szCs w:val="32"/>
    </w:rPr>
  </w:style>
  <w:style w:type="paragraph" w:styleId="TOC1">
    <w:name w:val="toc 1"/>
    <w:basedOn w:val="Normal"/>
    <w:next w:val="Normal"/>
    <w:autoRedefine/>
    <w:uiPriority w:val="39"/>
    <w:unhideWhenUsed/>
    <w:locked/>
    <w:rsid w:val="000E4CB2"/>
    <w:pPr>
      <w:tabs>
        <w:tab w:val="left" w:pos="440"/>
        <w:tab w:val="right" w:leader="dot" w:pos="9063"/>
      </w:tabs>
      <w:overflowPunct/>
      <w:autoSpaceDE/>
      <w:autoSpaceDN/>
      <w:adjustRightInd/>
      <w:spacing w:after="100"/>
      <w:textAlignment w:val="auto"/>
    </w:pPr>
    <w:rPr>
      <w:b/>
      <w:noProof/>
      <w:szCs w:val="22"/>
    </w:rPr>
  </w:style>
  <w:style w:type="paragraph" w:styleId="TOC2">
    <w:name w:val="toc 2"/>
    <w:basedOn w:val="Normal"/>
    <w:next w:val="Normal"/>
    <w:autoRedefine/>
    <w:uiPriority w:val="39"/>
    <w:unhideWhenUsed/>
    <w:locked/>
    <w:rsid w:val="000E4CB2"/>
    <w:pPr>
      <w:overflowPunct/>
      <w:autoSpaceDE/>
      <w:autoSpaceDN/>
      <w:adjustRightInd/>
      <w:spacing w:after="100"/>
      <w:ind w:left="220"/>
      <w:textAlignment w:val="auto"/>
    </w:pPr>
    <w:rPr>
      <w:szCs w:val="22"/>
    </w:rPr>
  </w:style>
  <w:style w:type="character" w:customStyle="1" w:styleId="normaltextrun">
    <w:name w:val="normaltextrun"/>
    <w:basedOn w:val="DefaultParagraphFont"/>
    <w:rsid w:val="000E4CB2"/>
  </w:style>
  <w:style w:type="paragraph" w:customStyle="1" w:styleId="paragraph">
    <w:name w:val="paragraph"/>
    <w:basedOn w:val="Normal"/>
    <w:rsid w:val="000E4CB2"/>
    <w:pPr>
      <w:overflowPunct/>
      <w:autoSpaceDE/>
      <w:autoSpaceDN/>
      <w:adjustRightInd/>
      <w:spacing w:before="100" w:beforeAutospacing="1" w:after="100" w:afterAutospacing="1" w:line="240" w:lineRule="auto"/>
      <w:jc w:val="left"/>
      <w:textAlignment w:val="auto"/>
    </w:pPr>
    <w:rPr>
      <w:sz w:val="24"/>
      <w:szCs w:val="24"/>
      <w:lang w:eastAsia="es-ES"/>
    </w:rPr>
  </w:style>
  <w:style w:type="character" w:customStyle="1" w:styleId="eop">
    <w:name w:val="eop"/>
    <w:basedOn w:val="DefaultParagraphFont"/>
    <w:rsid w:val="000E4CB2"/>
  </w:style>
  <w:style w:type="paragraph" w:styleId="NormalWeb">
    <w:name w:val="Normal (Web)"/>
    <w:basedOn w:val="Normal"/>
    <w:uiPriority w:val="99"/>
    <w:unhideWhenUsed/>
    <w:rsid w:val="000E4CB2"/>
    <w:pPr>
      <w:overflowPunct/>
      <w:autoSpaceDE/>
      <w:autoSpaceDN/>
      <w:adjustRightInd/>
      <w:spacing w:before="100" w:beforeAutospacing="1" w:after="100" w:afterAutospacing="1" w:line="240" w:lineRule="auto"/>
      <w:jc w:val="left"/>
      <w:textAlignment w:val="auto"/>
    </w:pPr>
    <w:rPr>
      <w:sz w:val="24"/>
      <w:szCs w:val="24"/>
      <w:lang w:eastAsia="es-ES"/>
    </w:rPr>
  </w:style>
  <w:style w:type="character" w:styleId="Strong">
    <w:name w:val="Strong"/>
    <w:basedOn w:val="DefaultParagraphFont"/>
    <w:uiPriority w:val="22"/>
    <w:qFormat/>
    <w:locked/>
    <w:rsid w:val="000E4CB2"/>
    <w:rPr>
      <w:b/>
      <w:bCs/>
    </w:rPr>
  </w:style>
  <w:style w:type="character" w:customStyle="1" w:styleId="ListParagraphChar">
    <w:name w:val="List Paragraph Char"/>
    <w:aliases w:val="Resume Title Char,Listes Char,Citation List Char,Ha Char,List Paragraph1 Char,Body Char,List Paragraph_Table bullets Char,Bullet List Paragraph Char,1st level - Bullet List Paragraph Char,Lettre d'introduction Char,AFW Body Char"/>
    <w:link w:val="ListParagraph"/>
    <w:uiPriority w:val="34"/>
    <w:rsid w:val="000E4CB2"/>
    <w:rPr>
      <w:szCs w:val="20"/>
      <w:lang w:eastAsia="en-US" w:bidi="ar-SA"/>
    </w:rPr>
  </w:style>
  <w:style w:type="paragraph" w:styleId="TOC3">
    <w:name w:val="toc 3"/>
    <w:basedOn w:val="Normal"/>
    <w:next w:val="Normal"/>
    <w:autoRedefine/>
    <w:uiPriority w:val="39"/>
    <w:unhideWhenUsed/>
    <w:locked/>
    <w:rsid w:val="000E4CB2"/>
    <w:pPr>
      <w:overflowPunct/>
      <w:autoSpaceDE/>
      <w:autoSpaceDN/>
      <w:adjustRightInd/>
      <w:spacing w:after="100"/>
      <w:ind w:left="440"/>
      <w:textAlignment w:val="auto"/>
    </w:pPr>
    <w:rPr>
      <w:szCs w:val="22"/>
    </w:rPr>
  </w:style>
  <w:style w:type="character" w:customStyle="1" w:styleId="UnresolvedMention2">
    <w:name w:val="Unresolved Mention2"/>
    <w:basedOn w:val="DefaultParagraphFont"/>
    <w:uiPriority w:val="99"/>
    <w:semiHidden/>
    <w:unhideWhenUsed/>
    <w:rsid w:val="000E4CB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3063661">
      <w:bodyDiv w:val="1"/>
      <w:marLeft w:val="0"/>
      <w:marRight w:val="0"/>
      <w:marTop w:val="0"/>
      <w:marBottom w:val="0"/>
      <w:divBdr>
        <w:top w:val="none" w:sz="0" w:space="0" w:color="auto"/>
        <w:left w:val="none" w:sz="0" w:space="0" w:color="auto"/>
        <w:bottom w:val="none" w:sz="0" w:space="0" w:color="auto"/>
        <w:right w:val="none" w:sz="0" w:space="0" w:color="auto"/>
      </w:divBdr>
    </w:div>
    <w:div w:id="623511621">
      <w:bodyDiv w:val="1"/>
      <w:marLeft w:val="0"/>
      <w:marRight w:val="0"/>
      <w:marTop w:val="0"/>
      <w:marBottom w:val="0"/>
      <w:divBdr>
        <w:top w:val="none" w:sz="0" w:space="0" w:color="auto"/>
        <w:left w:val="none" w:sz="0" w:space="0" w:color="auto"/>
        <w:bottom w:val="none" w:sz="0" w:space="0" w:color="auto"/>
        <w:right w:val="none" w:sz="0" w:space="0" w:color="auto"/>
      </w:divBdr>
    </w:div>
    <w:div w:id="672949853">
      <w:bodyDiv w:val="1"/>
      <w:marLeft w:val="0"/>
      <w:marRight w:val="0"/>
      <w:marTop w:val="0"/>
      <w:marBottom w:val="0"/>
      <w:divBdr>
        <w:top w:val="none" w:sz="0" w:space="0" w:color="auto"/>
        <w:left w:val="none" w:sz="0" w:space="0" w:color="auto"/>
        <w:bottom w:val="none" w:sz="0" w:space="0" w:color="auto"/>
        <w:right w:val="none" w:sz="0" w:space="0" w:color="auto"/>
      </w:divBdr>
    </w:div>
    <w:div w:id="1061637190">
      <w:bodyDiv w:val="1"/>
      <w:marLeft w:val="0"/>
      <w:marRight w:val="0"/>
      <w:marTop w:val="0"/>
      <w:marBottom w:val="0"/>
      <w:divBdr>
        <w:top w:val="none" w:sz="0" w:space="0" w:color="auto"/>
        <w:left w:val="none" w:sz="0" w:space="0" w:color="auto"/>
        <w:bottom w:val="none" w:sz="0" w:space="0" w:color="auto"/>
        <w:right w:val="none" w:sz="0" w:space="0" w:color="auto"/>
      </w:divBdr>
    </w:div>
    <w:div w:id="1261453771">
      <w:bodyDiv w:val="1"/>
      <w:marLeft w:val="0"/>
      <w:marRight w:val="0"/>
      <w:marTop w:val="0"/>
      <w:marBottom w:val="0"/>
      <w:divBdr>
        <w:top w:val="none" w:sz="0" w:space="0" w:color="auto"/>
        <w:left w:val="none" w:sz="0" w:space="0" w:color="auto"/>
        <w:bottom w:val="none" w:sz="0" w:space="0" w:color="auto"/>
        <w:right w:val="none" w:sz="0" w:space="0" w:color="auto"/>
      </w:divBdr>
    </w:div>
    <w:div w:id="1684629426">
      <w:bodyDiv w:val="1"/>
      <w:marLeft w:val="0"/>
      <w:marRight w:val="0"/>
      <w:marTop w:val="0"/>
      <w:marBottom w:val="0"/>
      <w:divBdr>
        <w:top w:val="none" w:sz="0" w:space="0" w:color="auto"/>
        <w:left w:val="none" w:sz="0" w:space="0" w:color="auto"/>
        <w:bottom w:val="none" w:sz="0" w:space="0" w:color="auto"/>
        <w:right w:val="none" w:sz="0" w:space="0" w:color="auto"/>
      </w:divBdr>
    </w:div>
    <w:div w:id="1886482218">
      <w:bodyDiv w:val="1"/>
      <w:marLeft w:val="0"/>
      <w:marRight w:val="0"/>
      <w:marTop w:val="0"/>
      <w:marBottom w:val="0"/>
      <w:divBdr>
        <w:top w:val="none" w:sz="0" w:space="0" w:color="auto"/>
        <w:left w:val="none" w:sz="0" w:space="0" w:color="auto"/>
        <w:bottom w:val="none" w:sz="0" w:space="0" w:color="auto"/>
        <w:right w:val="none" w:sz="0" w:space="0" w:color="auto"/>
      </w:divBdr>
    </w:div>
    <w:div w:id="2036225942">
      <w:bodyDiv w:val="1"/>
      <w:marLeft w:val="0"/>
      <w:marRight w:val="0"/>
      <w:marTop w:val="0"/>
      <w:marBottom w:val="0"/>
      <w:divBdr>
        <w:top w:val="none" w:sz="0" w:space="0" w:color="auto"/>
        <w:left w:val="none" w:sz="0" w:space="0" w:color="auto"/>
        <w:bottom w:val="none" w:sz="0" w:space="0" w:color="auto"/>
        <w:right w:val="none" w:sz="0" w:space="0" w:color="auto"/>
      </w:divBdr>
    </w:div>
    <w:div w:id="2104185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7.xml"/><Relationship Id="rId21" Type="http://schemas.openxmlformats.org/officeDocument/2006/relationships/header" Target="header7.xml"/><Relationship Id="rId42" Type="http://schemas.openxmlformats.org/officeDocument/2006/relationships/chart" Target="charts/chart16.xml"/><Relationship Id="rId47" Type="http://schemas.openxmlformats.org/officeDocument/2006/relationships/chart" Target="charts/chart21.xml"/><Relationship Id="rId63" Type="http://schemas.openxmlformats.org/officeDocument/2006/relationships/hyperlink" Target="https://www.eesc.europa.eu/en/our-work/opinions-information-reports/opinions/new-european-innovation-agenda" TargetMode="External"/><Relationship Id="rId68" Type="http://schemas.openxmlformats.org/officeDocument/2006/relationships/hyperlink" Target="https://www.eesc.europa.eu/en/our-work/opinions-information-reports/opinions/horizon-europe" TargetMode="External"/><Relationship Id="rId16" Type="http://schemas.openxmlformats.org/officeDocument/2006/relationships/footer" Target="footer3.xml"/><Relationship Id="rId11" Type="http://schemas.openxmlformats.org/officeDocument/2006/relationships/header" Target="header1.xml"/><Relationship Id="rId24" Type="http://schemas.openxmlformats.org/officeDocument/2006/relationships/footer" Target="footer6.xml"/><Relationship Id="rId32" Type="http://schemas.openxmlformats.org/officeDocument/2006/relationships/chart" Target="charts/chart6.xml"/><Relationship Id="rId37" Type="http://schemas.openxmlformats.org/officeDocument/2006/relationships/chart" Target="charts/chart11.xml"/><Relationship Id="rId40" Type="http://schemas.openxmlformats.org/officeDocument/2006/relationships/chart" Target="charts/chart14.xml"/><Relationship Id="rId45" Type="http://schemas.openxmlformats.org/officeDocument/2006/relationships/chart" Target="charts/chart19.xml"/><Relationship Id="rId53" Type="http://schemas.openxmlformats.org/officeDocument/2006/relationships/chart" Target="charts/chart27.xml"/><Relationship Id="rId58" Type="http://schemas.openxmlformats.org/officeDocument/2006/relationships/chart" Target="charts/chart32.xml"/><Relationship Id="rId66" Type="http://schemas.openxmlformats.org/officeDocument/2006/relationships/hyperlink" Target="https://www.eesc.europa.eu/en/our-work/opinions-information-reports/opinions/INT-924" TargetMode="External"/><Relationship Id="rId74" Type="http://schemas.openxmlformats.org/officeDocument/2006/relationships/header" Target="header12.xml"/><Relationship Id="rId79" Type="http://schemas.openxmlformats.org/officeDocument/2006/relationships/customXml" Target="../customXml/item2.xml"/><Relationship Id="rId5" Type="http://schemas.openxmlformats.org/officeDocument/2006/relationships/numbering" Target="numbering.xml"/><Relationship Id="rId61" Type="http://schemas.openxmlformats.org/officeDocument/2006/relationships/chart" Target="charts/chart35.xml"/><Relationship Id="rId19" Type="http://schemas.openxmlformats.org/officeDocument/2006/relationships/footer" Target="footer4.xml"/><Relationship Id="rId14" Type="http://schemas.openxmlformats.org/officeDocument/2006/relationships/footer" Target="footer2.xml"/><Relationship Id="rId22" Type="http://schemas.openxmlformats.org/officeDocument/2006/relationships/header" Target="header8.xml"/><Relationship Id="rId27" Type="http://schemas.openxmlformats.org/officeDocument/2006/relationships/chart" Target="charts/chart1.xml"/><Relationship Id="rId30" Type="http://schemas.openxmlformats.org/officeDocument/2006/relationships/chart" Target="charts/chart4.xml"/><Relationship Id="rId35" Type="http://schemas.openxmlformats.org/officeDocument/2006/relationships/chart" Target="charts/chart9.xml"/><Relationship Id="rId43" Type="http://schemas.openxmlformats.org/officeDocument/2006/relationships/chart" Target="charts/chart17.xml"/><Relationship Id="rId48" Type="http://schemas.openxmlformats.org/officeDocument/2006/relationships/chart" Target="charts/chart22.xml"/><Relationship Id="rId56" Type="http://schemas.openxmlformats.org/officeDocument/2006/relationships/chart" Target="charts/chart30.xml"/><Relationship Id="rId64" Type="http://schemas.openxmlformats.org/officeDocument/2006/relationships/hyperlink" Target="https://www.eesc.europa.eu/en/our-work/opinions-information-reports/opinions/pact-research-and-innovation-europe" TargetMode="External"/><Relationship Id="rId69" Type="http://schemas.openxmlformats.org/officeDocument/2006/relationships/hyperlink" Target="https://www.eesc.europa.eu/en/our-work/opinions-information-reports/opinions/research-and-training-programme-european-atomic-energy-community-period-2021-2025-complementing-horizon-europe-framework" TargetMode="External"/><Relationship Id="rId77"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chart" Target="charts/chart25.xml"/><Relationship Id="rId72" Type="http://schemas.openxmlformats.org/officeDocument/2006/relationships/footer" Target="footer8.xml"/><Relationship Id="rId80"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header" Target="header9.xml"/><Relationship Id="rId33" Type="http://schemas.openxmlformats.org/officeDocument/2006/relationships/chart" Target="charts/chart7.xml"/><Relationship Id="rId38" Type="http://schemas.openxmlformats.org/officeDocument/2006/relationships/chart" Target="charts/chart12.xml"/><Relationship Id="rId46" Type="http://schemas.openxmlformats.org/officeDocument/2006/relationships/chart" Target="charts/chart20.xml"/><Relationship Id="rId59" Type="http://schemas.openxmlformats.org/officeDocument/2006/relationships/chart" Target="charts/chart33.xml"/><Relationship Id="rId67" Type="http://schemas.openxmlformats.org/officeDocument/2006/relationships/hyperlink" Target="https://www.eesc.europa.eu/en/our-work/opinions-information-reports/opinions/fostering-entrepreneurship-and-innovation-friendly-single-market-promoting-new-business-models-meet-societal-challenges" TargetMode="External"/><Relationship Id="rId20" Type="http://schemas.openxmlformats.org/officeDocument/2006/relationships/header" Target="header6.xml"/><Relationship Id="rId41" Type="http://schemas.openxmlformats.org/officeDocument/2006/relationships/chart" Target="charts/chart15.xml"/><Relationship Id="rId54" Type="http://schemas.openxmlformats.org/officeDocument/2006/relationships/chart" Target="charts/chart28.xml"/><Relationship Id="rId62" Type="http://schemas.openxmlformats.org/officeDocument/2006/relationships/chart" Target="charts/chart36.xml"/><Relationship Id="rId70" Type="http://schemas.openxmlformats.org/officeDocument/2006/relationships/header" Target="header10.xml"/><Relationship Id="rId75" Type="http://schemas.openxmlformats.org/officeDocument/2006/relationships/footer" Target="footer10.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footer" Target="footer5.xml"/><Relationship Id="rId28" Type="http://schemas.openxmlformats.org/officeDocument/2006/relationships/chart" Target="charts/chart2.xml"/><Relationship Id="rId36" Type="http://schemas.openxmlformats.org/officeDocument/2006/relationships/chart" Target="charts/chart10.xml"/><Relationship Id="rId49" Type="http://schemas.openxmlformats.org/officeDocument/2006/relationships/chart" Target="charts/chart23.xml"/><Relationship Id="rId57" Type="http://schemas.openxmlformats.org/officeDocument/2006/relationships/chart" Target="charts/chart31.xml"/><Relationship Id="rId10" Type="http://schemas.openxmlformats.org/officeDocument/2006/relationships/endnotes" Target="endnotes.xml"/><Relationship Id="rId31" Type="http://schemas.openxmlformats.org/officeDocument/2006/relationships/chart" Target="charts/chart5.xml"/><Relationship Id="rId44" Type="http://schemas.openxmlformats.org/officeDocument/2006/relationships/chart" Target="charts/chart18.xml"/><Relationship Id="rId52" Type="http://schemas.openxmlformats.org/officeDocument/2006/relationships/chart" Target="charts/chart26.xml"/><Relationship Id="rId60" Type="http://schemas.openxmlformats.org/officeDocument/2006/relationships/chart" Target="charts/chart34.xml"/><Relationship Id="rId65" Type="http://schemas.openxmlformats.org/officeDocument/2006/relationships/hyperlink" Target="https://www.eesc.europa.eu/en/our-work/opinions-information-reports/opinions/communication-global-approach-research-innovation-education-and-youth" TargetMode="External"/><Relationship Id="rId73" Type="http://schemas.openxmlformats.org/officeDocument/2006/relationships/footer" Target="footer9.xml"/><Relationship Id="rId78" Type="http://schemas.openxmlformats.org/officeDocument/2006/relationships/customXml" Target="../customXml/item1.xml"/><Relationship Id="rId81"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5.xml"/><Relationship Id="rId39" Type="http://schemas.openxmlformats.org/officeDocument/2006/relationships/chart" Target="charts/chart13.xml"/><Relationship Id="rId34" Type="http://schemas.openxmlformats.org/officeDocument/2006/relationships/chart" Target="charts/chart8.xml"/><Relationship Id="rId50" Type="http://schemas.openxmlformats.org/officeDocument/2006/relationships/chart" Target="charts/chart24.xml"/><Relationship Id="rId55" Type="http://schemas.openxmlformats.org/officeDocument/2006/relationships/chart" Target="charts/chart29.xml"/><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header" Target="header11.xml"/><Relationship Id="rId29" Type="http://schemas.openxmlformats.org/officeDocument/2006/relationships/chart" Target="charts/chart3.xml"/></Relationships>
</file>

<file path=word/_rels/footnotes.xml.rels><?xml version="1.0" encoding="UTF-8" standalone="yes"?>
<Relationships xmlns="http://schemas.openxmlformats.org/package/2006/relationships"><Relationship Id="rId3" Type="http://schemas.openxmlformats.org/officeDocument/2006/relationships/hyperlink" Target="https://webgate.ec.europa.eu/dashboard/sense/app/a976d168-2023-41d8-acec-e77640154726/sheet/0c8af38b-b73c-4da2-ba41-73ea34ab7ac4/state/analysis/select/Country/Netherlands" TargetMode="External"/><Relationship Id="rId7" Type="http://schemas.openxmlformats.org/officeDocument/2006/relationships/hyperlink" Target="https://commission.europa.eu/system/files/2022-06/br_toolbox_-_nov_2021_-_chapter_6.pdf" TargetMode="External"/><Relationship Id="rId2" Type="http://schemas.openxmlformats.org/officeDocument/2006/relationships/hyperlink" Target="https://webgate.ec.europa.eu/dashboard/sense/app/a976d168-2023-41d8-acec-e77640154726/sheet/0c8af38b-b73c-4da2-ba41-73ea34ab7ac4/state/analysis/select/Country/Latvia" TargetMode="External"/><Relationship Id="rId1" Type="http://schemas.openxmlformats.org/officeDocument/2006/relationships/hyperlink" Target="https://webgate.ec.europa.eu/dashboard/sense/app/a976d168-2023-41d8-acec-e77640154726/sheet/0c8af38b-b73c-4da2-ba41-73ea34ab7ac4/state/analysis/select/Country/Croatia" TargetMode="External"/><Relationship Id="rId6" Type="http://schemas.openxmlformats.org/officeDocument/2006/relationships/hyperlink" Target="https://ies.lublin.pl/en/instytut/about-the-institute/" TargetMode="External"/><Relationship Id="rId5" Type="http://schemas.openxmlformats.org/officeDocument/2006/relationships/hyperlink" Target="https://commission.europa.eu/system/files/2022-06/br_toolbox_-_nov_2021_-_chapter_6.pdf" TargetMode="External"/><Relationship Id="rId4" Type="http://schemas.openxmlformats.org/officeDocument/2006/relationships/hyperlink" Target="https://webgate.ec.europa.eu/dashboard/sense/app/a976d168-2023-41d8-acec-e77640154726/sheet/0c8af38b-b73c-4da2-ba41-73ea34ab7ac4/state/analysis/select/Country/Portuga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es-cdr.eu.int\dfs\shr-dirc-pas-cese\EVALUATIONS%202022-2023\INT%20974%20Horizon%202020\Questionnaire\QuestionnaireUPDATED.xls"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embeddings/oleObject1.bin"/></Relationships>
</file>

<file path=word/charts/_rels/chart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embeddings/oleObject2.bin"/></Relationships>
</file>

<file path=word/charts/_rels/chart1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embeddings/oleObject3.bin"/></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embeddings/oleObject4.bin"/></Relationships>
</file>

<file path=word/charts/_rels/chart21.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embeddings/oleObject5.bin"/></Relationships>
</file>

<file path=word/charts/_rels/chart22.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unitynas\homedirs$\areid\INT.974%20H2020\Data\QuestionnaireUPDATED.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29.xml"/><Relationship Id="rId1" Type="http://schemas.microsoft.com/office/2011/relationships/chartStyle" Target="style29.xml"/><Relationship Id="rId4" Type="http://schemas.openxmlformats.org/officeDocument/2006/relationships/oleObject" Target="file:///\\unitynas\homedirs$\areid\INT.974%20H2020\Data\QuestionnaireUPDATED.xlsx" TargetMode="External"/></Relationships>
</file>

<file path=word/charts/_rels/chart30.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unitynas\homedirs$\areid\INT.974%20H2020\Data\QuestionnaireUPDATED.xlsx" TargetMode="External"/></Relationships>
</file>

<file path=word/charts/_rels/chart31.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unitynas\homedirs$\areid\INT.974%20H2020\Data\QuestionnaireUPDATED.xlsx" TargetMode="External"/></Relationships>
</file>

<file path=word/charts/_rels/chart32.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32.xml"/><Relationship Id="rId1" Type="http://schemas.microsoft.com/office/2011/relationships/chartStyle" Target="style32.xml"/><Relationship Id="rId4" Type="http://schemas.openxmlformats.org/officeDocument/2006/relationships/oleObject" Target="file:///\\unitynas\homedirs$\areid\INT.974%20H2020\Data\QuestionnaireUPDATED.xlsx" TargetMode="External"/></Relationships>
</file>

<file path=word/charts/_rels/chart33.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33.xml"/><Relationship Id="rId1" Type="http://schemas.microsoft.com/office/2011/relationships/chartStyle" Target="style33.xml"/><Relationship Id="rId4" Type="http://schemas.openxmlformats.org/officeDocument/2006/relationships/oleObject" Target="file:///\\unitynas\homedirs$\areid\INT.974%20H2020\Data\QuestionnaireUPDATED.xlsx" TargetMode="Externa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34.xml"/><Relationship Id="rId1" Type="http://schemas.microsoft.com/office/2011/relationships/chartStyle" Target="style34.xml"/><Relationship Id="rId4" Type="http://schemas.openxmlformats.org/officeDocument/2006/relationships/oleObject" Target="file:///\\unitynas\homedirs$\areid\INT.974%20H2020\Data\QuestionnaireUPDATED.xlsx" TargetMode="External"/></Relationships>
</file>

<file path=word/charts/_rels/chart35.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35.xml"/><Relationship Id="rId1" Type="http://schemas.microsoft.com/office/2011/relationships/chartStyle" Target="style35.xml"/><Relationship Id="rId4" Type="http://schemas.openxmlformats.org/officeDocument/2006/relationships/oleObject" Target="file:///\\unitynas\homedirs$\areid\INT.974%20H2020\Data\QuestionnaireUPDATED.xlsx" TargetMode="External"/></Relationships>
</file>

<file path=word/charts/_rels/chart36.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36.xml"/><Relationship Id="rId1" Type="http://schemas.microsoft.com/office/2011/relationships/chartStyle" Target="style36.xml"/><Relationship Id="rId4" Type="http://schemas.openxmlformats.org/officeDocument/2006/relationships/oleObject" Target="file:///\\unitynas\homedirs$\areid\INT.974%20H2020\Data\QuestionnaireUPDATED.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Types of organisations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bar"/>
        <c:grouping val="clustered"/>
        <c:varyColors val="0"/>
        <c:ser>
          <c:idx val="1"/>
          <c:order val="1"/>
          <c:tx>
            <c:strRef>
              <c:f>FullPercentage!$C$2</c:f>
              <c:strCache>
                <c:ptCount val="1"/>
                <c:pt idx="0">
                  <c:v>Answers</c:v>
                </c:pt>
              </c:strCache>
            </c:strRef>
          </c:tx>
          <c:spPr>
            <a:solidFill>
              <a:schemeClr val="accent1">
                <a:tint val="77000"/>
              </a:schemeClr>
            </a:solidFill>
            <a:ln>
              <a:noFill/>
            </a:ln>
            <a:effectLst/>
          </c:spPr>
          <c:invertIfNegative val="0"/>
          <c:cat>
            <c:strRef>
              <c:f>FullPercentage!$A$3:$A$7</c:f>
              <c:strCache>
                <c:ptCount val="5"/>
                <c:pt idx="0">
                  <c:v>Business organisations</c:v>
                </c:pt>
                <c:pt idx="1">
                  <c:v>Research and academia</c:v>
                </c:pt>
                <c:pt idx="2">
                  <c:v>Public Authority</c:v>
                </c:pt>
                <c:pt idx="3">
                  <c:v>Other civil society organisations</c:v>
                </c:pt>
                <c:pt idx="4">
                  <c:v>Other</c:v>
                </c:pt>
              </c:strCache>
            </c:strRef>
          </c:cat>
          <c:val>
            <c:numRef>
              <c:f>FullPercentage!$C$3:$C$7</c:f>
              <c:numCache>
                <c:formatCode>General</c:formatCode>
                <c:ptCount val="5"/>
                <c:pt idx="0">
                  <c:v>4</c:v>
                </c:pt>
                <c:pt idx="1">
                  <c:v>22</c:v>
                </c:pt>
                <c:pt idx="2">
                  <c:v>4</c:v>
                </c:pt>
                <c:pt idx="3">
                  <c:v>4</c:v>
                </c:pt>
                <c:pt idx="4">
                  <c:v>5</c:v>
                </c:pt>
              </c:numCache>
            </c:numRef>
          </c:val>
          <c:extLst>
            <c:ext xmlns:c16="http://schemas.microsoft.com/office/drawing/2014/chart" uri="{C3380CC4-5D6E-409C-BE32-E72D297353CC}">
              <c16:uniqueId val="{00000000-45C9-4FB5-B462-961A0E57CFFE}"/>
            </c:ext>
          </c:extLst>
        </c:ser>
        <c:dLbls>
          <c:showLegendKey val="0"/>
          <c:showVal val="0"/>
          <c:showCatName val="0"/>
          <c:showSerName val="0"/>
          <c:showPercent val="0"/>
          <c:showBubbleSize val="0"/>
        </c:dLbls>
        <c:gapWidth val="99"/>
        <c:axId val="645611408"/>
        <c:axId val="645612064"/>
        <c:extLst>
          <c:ext xmlns:c15="http://schemas.microsoft.com/office/drawing/2012/chart" uri="{02D57815-91ED-43cb-92C2-25804820EDAC}">
            <c15:filteredBarSeries>
              <c15:ser>
                <c:idx val="0"/>
                <c:order val="0"/>
                <c:tx>
                  <c:strRef>
                    <c:extLst>
                      <c:ext uri="{02D57815-91ED-43cb-92C2-25804820EDAC}">
                        <c15:formulaRef>
                          <c15:sqref>FullPercentage!$B$2</c15:sqref>
                        </c15:formulaRef>
                      </c:ext>
                    </c:extLst>
                    <c:strCache>
                      <c:ptCount val="1"/>
                    </c:strCache>
                  </c:strRef>
                </c:tx>
                <c:spPr>
                  <a:solidFill>
                    <a:schemeClr val="accent1">
                      <a:shade val="76000"/>
                    </a:schemeClr>
                  </a:solidFill>
                  <a:ln>
                    <a:noFill/>
                  </a:ln>
                  <a:effectLst/>
                </c:spPr>
                <c:invertIfNegative val="0"/>
                <c:cat>
                  <c:strRef>
                    <c:extLst>
                      <c:ext uri="{02D57815-91ED-43cb-92C2-25804820EDAC}">
                        <c15:formulaRef>
                          <c15:sqref>FullPercentage!$A$3:$A$7</c15:sqref>
                        </c15:formulaRef>
                      </c:ext>
                    </c:extLst>
                    <c:strCache>
                      <c:ptCount val="5"/>
                      <c:pt idx="0">
                        <c:v>Business organisations</c:v>
                      </c:pt>
                      <c:pt idx="1">
                        <c:v>Research and academia</c:v>
                      </c:pt>
                      <c:pt idx="2">
                        <c:v>Public Authority</c:v>
                      </c:pt>
                      <c:pt idx="3">
                        <c:v>Other civil society organisations</c:v>
                      </c:pt>
                      <c:pt idx="4">
                        <c:v>Other</c:v>
                      </c:pt>
                    </c:strCache>
                  </c:strRef>
                </c:cat>
                <c:val>
                  <c:numRef>
                    <c:extLst>
                      <c:ext uri="{02D57815-91ED-43cb-92C2-25804820EDAC}">
                        <c15:formulaRef>
                          <c15:sqref>FullPercentage!$B$3:$B$7</c15:sqref>
                        </c15:formulaRef>
                      </c:ext>
                    </c:extLst>
                    <c:numCache>
                      <c:formatCode>General</c:formatCode>
                      <c:ptCount val="5"/>
                    </c:numCache>
                  </c:numRef>
                </c:val>
                <c:extLst>
                  <c:ext xmlns:c16="http://schemas.microsoft.com/office/drawing/2014/chart" uri="{C3380CC4-5D6E-409C-BE32-E72D297353CC}">
                    <c16:uniqueId val="{00000001-45C9-4FB5-B462-961A0E57CFFE}"/>
                  </c:ext>
                </c:extLst>
              </c15:ser>
            </c15:filteredBarSeries>
          </c:ext>
        </c:extLst>
      </c:barChart>
      <c:catAx>
        <c:axId val="645611408"/>
        <c:scaling>
          <c:orientation val="minMax"/>
        </c:scaling>
        <c:delete val="0"/>
        <c:axPos val="l"/>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45612064"/>
        <c:crosses val="autoZero"/>
        <c:auto val="1"/>
        <c:lblAlgn val="ctr"/>
        <c:lblOffset val="100"/>
        <c:noMultiLvlLbl val="0"/>
      </c:catAx>
      <c:valAx>
        <c:axId val="64561206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4561140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clustered"/>
        <c:varyColors val="0"/>
        <c:ser>
          <c:idx val="1"/>
          <c:order val="1"/>
          <c:spPr>
            <a:solidFill>
              <a:schemeClr val="accent1">
                <a:tint val="77000"/>
              </a:schemeClr>
            </a:solidFill>
            <a:ln>
              <a:noFill/>
            </a:ln>
            <a:effectLst/>
          </c:spPr>
          <c:invertIfNegative val="0"/>
          <c:cat>
            <c:strRef>
              <c:f>FullPercentage!$A$12:$A$15</c:f>
              <c:strCache>
                <c:ptCount val="4"/>
                <c:pt idx="0">
                  <c:v>Croatia</c:v>
                </c:pt>
                <c:pt idx="1">
                  <c:v>Latvia</c:v>
                </c:pt>
                <c:pt idx="2">
                  <c:v>Netherlands</c:v>
                </c:pt>
                <c:pt idx="3">
                  <c:v>Portugal</c:v>
                </c:pt>
              </c:strCache>
            </c:strRef>
          </c:cat>
          <c:val>
            <c:numRef>
              <c:f>FullPercentage!$C$12:$C$15</c:f>
              <c:numCache>
                <c:formatCode>General</c:formatCode>
                <c:ptCount val="4"/>
                <c:pt idx="0">
                  <c:v>13</c:v>
                </c:pt>
                <c:pt idx="1">
                  <c:v>6</c:v>
                </c:pt>
                <c:pt idx="2">
                  <c:v>9</c:v>
                </c:pt>
                <c:pt idx="3">
                  <c:v>11</c:v>
                </c:pt>
              </c:numCache>
            </c:numRef>
          </c:val>
          <c:extLst>
            <c:ext xmlns:c16="http://schemas.microsoft.com/office/drawing/2014/chart" uri="{C3380CC4-5D6E-409C-BE32-E72D297353CC}">
              <c16:uniqueId val="{00000000-F815-4847-9AFE-950F872FD49D}"/>
            </c:ext>
          </c:extLst>
        </c:ser>
        <c:dLbls>
          <c:showLegendKey val="0"/>
          <c:showVal val="0"/>
          <c:showCatName val="0"/>
          <c:showSerName val="0"/>
          <c:showPercent val="0"/>
          <c:showBubbleSize val="0"/>
        </c:dLbls>
        <c:gapWidth val="219"/>
        <c:overlap val="-27"/>
        <c:axId val="722467304"/>
        <c:axId val="722467632"/>
        <c:extLst>
          <c:ext xmlns:c15="http://schemas.microsoft.com/office/drawing/2012/chart" uri="{02D57815-91ED-43cb-92C2-25804820EDAC}">
            <c15:filteredBarSeries>
              <c15:ser>
                <c:idx val="0"/>
                <c:order val="0"/>
                <c:spPr>
                  <a:solidFill>
                    <a:schemeClr val="accent1">
                      <a:shade val="76000"/>
                    </a:schemeClr>
                  </a:solidFill>
                  <a:ln>
                    <a:noFill/>
                  </a:ln>
                  <a:effectLst/>
                </c:spPr>
                <c:invertIfNegative val="0"/>
                <c:cat>
                  <c:strRef>
                    <c:extLst>
                      <c:ext uri="{02D57815-91ED-43cb-92C2-25804820EDAC}">
                        <c15:formulaRef>
                          <c15:sqref>FullPercentage!$A$12:$A$15</c15:sqref>
                        </c15:formulaRef>
                      </c:ext>
                    </c:extLst>
                    <c:strCache>
                      <c:ptCount val="4"/>
                      <c:pt idx="0">
                        <c:v>Croatia</c:v>
                      </c:pt>
                      <c:pt idx="1">
                        <c:v>Latvia</c:v>
                      </c:pt>
                      <c:pt idx="2">
                        <c:v>Netherlands</c:v>
                      </c:pt>
                      <c:pt idx="3">
                        <c:v>Portugal</c:v>
                      </c:pt>
                    </c:strCache>
                  </c:strRef>
                </c:cat>
                <c:val>
                  <c:numRef>
                    <c:extLst>
                      <c:ext uri="{02D57815-91ED-43cb-92C2-25804820EDAC}">
                        <c15:formulaRef>
                          <c15:sqref>FullPercentage!$B$12:$B$15</c15:sqref>
                        </c15:formulaRef>
                      </c:ext>
                    </c:extLst>
                    <c:numCache>
                      <c:formatCode>General</c:formatCode>
                      <c:ptCount val="4"/>
                    </c:numCache>
                  </c:numRef>
                </c:val>
                <c:extLst>
                  <c:ext xmlns:c16="http://schemas.microsoft.com/office/drawing/2014/chart" uri="{C3380CC4-5D6E-409C-BE32-E72D297353CC}">
                    <c16:uniqueId val="{00000001-F815-4847-9AFE-950F872FD49D}"/>
                  </c:ext>
                </c:extLst>
              </c15:ser>
            </c15:filteredBarSeries>
          </c:ext>
        </c:extLst>
      </c:barChart>
      <c:catAx>
        <c:axId val="72246730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22467632"/>
        <c:crosses val="autoZero"/>
        <c:auto val="1"/>
        <c:lblAlgn val="ctr"/>
        <c:lblOffset val="100"/>
        <c:noMultiLvlLbl val="0"/>
      </c:catAx>
      <c:valAx>
        <c:axId val="7224676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2246730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20378710866830924"/>
          <c:y val="0.35413119679519278"/>
          <c:w val="0.40318849640512666"/>
          <c:h val="0.64586880320480733"/>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C48-4D58-962A-555692BE32F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C48-4D58-962A-555692BE32F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C48-4D58-962A-555692BE32F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C48-4D58-962A-555692BE32F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C48-4D58-962A-555692BE32F7}"/>
              </c:ext>
            </c:extLst>
          </c:dPt>
          <c:dLbls>
            <c:dLbl>
              <c:idx val="2"/>
              <c:delete val="1"/>
              <c:extLst>
                <c:ext xmlns:c15="http://schemas.microsoft.com/office/drawing/2012/chart" uri="{CE6537A1-D6FC-4f65-9D91-7224C49458BB}"/>
                <c:ext xmlns:c16="http://schemas.microsoft.com/office/drawing/2014/chart" uri="{C3380CC4-5D6E-409C-BE32-E72D297353CC}">
                  <c16:uniqueId val="{00000005-2C48-4D58-962A-555692BE32F7}"/>
                </c:ext>
              </c:extLst>
            </c:dLbl>
            <c:dLbl>
              <c:idx val="3"/>
              <c:delete val="1"/>
              <c:extLst>
                <c:ext xmlns:c15="http://schemas.microsoft.com/office/drawing/2012/chart" uri="{CE6537A1-D6FC-4f65-9D91-7224C49458BB}"/>
                <c:ext xmlns:c16="http://schemas.microsoft.com/office/drawing/2014/chart" uri="{C3380CC4-5D6E-409C-BE32-E72D297353CC}">
                  <c16:uniqueId val="{00000007-2C48-4D58-962A-555692BE32F7}"/>
                </c:ext>
              </c:extLst>
            </c:dLbl>
            <c:dLbl>
              <c:idx val="4"/>
              <c:delete val="1"/>
              <c:extLst>
                <c:ext xmlns:c15="http://schemas.microsoft.com/office/drawing/2012/chart" uri="{CE6537A1-D6FC-4f65-9D91-7224C49458BB}"/>
                <c:ext xmlns:c16="http://schemas.microsoft.com/office/drawing/2014/chart" uri="{C3380CC4-5D6E-409C-BE32-E72D297353CC}">
                  <c16:uniqueId val="{00000009-2C48-4D58-962A-555692BE32F7}"/>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FullPercentage!$A$21:$A$25</c:f>
              <c:strCache>
                <c:ptCount val="5"/>
                <c:pt idx="0">
                  <c:v>Very effective</c:v>
                </c:pt>
                <c:pt idx="1">
                  <c:v>Moderately effective</c:v>
                </c:pt>
                <c:pt idx="2">
                  <c:v>Not very effective</c:v>
                </c:pt>
                <c:pt idx="3">
                  <c:v>Not effective at all</c:v>
                </c:pt>
                <c:pt idx="4">
                  <c:v>Unsure</c:v>
                </c:pt>
              </c:strCache>
            </c:strRef>
          </c:cat>
          <c:val>
            <c:numRef>
              <c:f>FullPercentage!$C$21:$C$25</c:f>
              <c:numCache>
                <c:formatCode>0.000%</c:formatCode>
                <c:ptCount val="5"/>
                <c:pt idx="0">
                  <c:v>0.46153846153846151</c:v>
                </c:pt>
                <c:pt idx="1">
                  <c:v>0.51282051282051277</c:v>
                </c:pt>
                <c:pt idx="2">
                  <c:v>0</c:v>
                </c:pt>
                <c:pt idx="3">
                  <c:v>0</c:v>
                </c:pt>
                <c:pt idx="4">
                  <c:v>2.564102564102564E-2</c:v>
                </c:pt>
              </c:numCache>
            </c:numRef>
          </c:val>
          <c:extLst>
            <c:ext xmlns:c16="http://schemas.microsoft.com/office/drawing/2014/chart" uri="{C3380CC4-5D6E-409C-BE32-E72D297353CC}">
              <c16:uniqueId val="{0000000A-2C48-4D58-962A-555692BE32F7}"/>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In your opinion, were the Horizon2020 actions effective in supporting the implementation of the European Research Area and the flagship initiative "Innovation Union"?</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HR!$A$21</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HR!$C$21:$F$21</c:f>
              <c:numCache>
                <c:formatCode>0%</c:formatCode>
                <c:ptCount val="4"/>
                <c:pt idx="0">
                  <c:v>0.38461538461538469</c:v>
                </c:pt>
                <c:pt idx="1">
                  <c:v>0.66666666666666652</c:v>
                </c:pt>
                <c:pt idx="2">
                  <c:v>0.66666666666666652</c:v>
                </c:pt>
                <c:pt idx="3">
                  <c:v>0.27272727272727271</c:v>
                </c:pt>
              </c:numCache>
            </c:numRef>
          </c:val>
          <c:extLst>
            <c:ext xmlns:c16="http://schemas.microsoft.com/office/drawing/2014/chart" uri="{C3380CC4-5D6E-409C-BE32-E72D297353CC}">
              <c16:uniqueId val="{00000000-F9BD-4A4B-A608-BFBB04D2A62E}"/>
            </c:ext>
          </c:extLst>
        </c:ser>
        <c:ser>
          <c:idx val="1"/>
          <c:order val="1"/>
          <c:tx>
            <c:strRef>
              <c:f>HR!$A$22</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HR!$C$22:$F$22</c:f>
              <c:numCache>
                <c:formatCode>0%</c:formatCode>
                <c:ptCount val="4"/>
                <c:pt idx="0">
                  <c:v>0.53846153846153844</c:v>
                </c:pt>
                <c:pt idx="1">
                  <c:v>0.33333333333333326</c:v>
                </c:pt>
                <c:pt idx="2">
                  <c:v>0.33333333333333326</c:v>
                </c:pt>
                <c:pt idx="3">
                  <c:v>0.72727272727272729</c:v>
                </c:pt>
              </c:numCache>
            </c:numRef>
          </c:val>
          <c:extLst>
            <c:ext xmlns:c16="http://schemas.microsoft.com/office/drawing/2014/chart" uri="{C3380CC4-5D6E-409C-BE32-E72D297353CC}">
              <c16:uniqueId val="{00000001-F9BD-4A4B-A608-BFBB04D2A62E}"/>
            </c:ext>
          </c:extLst>
        </c:ser>
        <c:ser>
          <c:idx val="2"/>
          <c:order val="2"/>
          <c:tx>
            <c:strRef>
              <c:f>HR!$A$23</c:f>
              <c:strCache>
                <c:ptCount val="1"/>
                <c:pt idx="0">
                  <c:v>Not very effective</c:v>
                </c:pt>
              </c:strCache>
            </c:strRef>
          </c:tx>
          <c:spPr>
            <a:solidFill>
              <a:schemeClr val="accent3"/>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HR!$C$23:$F$23</c:f>
              <c:numCache>
                <c:formatCode>0%</c:formatCode>
                <c:ptCount val="4"/>
                <c:pt idx="0">
                  <c:v>0</c:v>
                </c:pt>
                <c:pt idx="1">
                  <c:v>0</c:v>
                </c:pt>
                <c:pt idx="2">
                  <c:v>0</c:v>
                </c:pt>
                <c:pt idx="3">
                  <c:v>0</c:v>
                </c:pt>
              </c:numCache>
            </c:numRef>
          </c:val>
          <c:extLst>
            <c:ext xmlns:c16="http://schemas.microsoft.com/office/drawing/2014/chart" uri="{C3380CC4-5D6E-409C-BE32-E72D297353CC}">
              <c16:uniqueId val="{00000002-F9BD-4A4B-A608-BFBB04D2A62E}"/>
            </c:ext>
          </c:extLst>
        </c:ser>
        <c:ser>
          <c:idx val="3"/>
          <c:order val="3"/>
          <c:tx>
            <c:strRef>
              <c:f>HR!$A$24</c:f>
              <c:strCache>
                <c:ptCount val="1"/>
                <c:pt idx="0">
                  <c:v>Not effective at all</c:v>
                </c:pt>
              </c:strCache>
            </c:strRef>
          </c:tx>
          <c:spPr>
            <a:solidFill>
              <a:schemeClr val="accent4"/>
            </a:solidFill>
            <a:ln>
              <a:noFill/>
            </a:ln>
            <a:effectLst/>
          </c:spPr>
          <c:invertIfNegative val="0"/>
          <c:dLbls>
            <c:delete val="1"/>
          </c:dLbls>
          <c:cat>
            <c:strRef>
              <c:f>HR!$C$20:$F$20</c:f>
              <c:strCache>
                <c:ptCount val="4"/>
                <c:pt idx="0">
                  <c:v>Croatia</c:v>
                </c:pt>
                <c:pt idx="1">
                  <c:v>Latvia</c:v>
                </c:pt>
                <c:pt idx="2">
                  <c:v>Netherlands</c:v>
                </c:pt>
                <c:pt idx="3">
                  <c:v>Portugal</c:v>
                </c:pt>
              </c:strCache>
            </c:strRef>
          </c:cat>
          <c:val>
            <c:numRef>
              <c:f>HR!$C$24:$F$24</c:f>
              <c:numCache>
                <c:formatCode>0%</c:formatCode>
                <c:ptCount val="4"/>
                <c:pt idx="0">
                  <c:v>0</c:v>
                </c:pt>
                <c:pt idx="1">
                  <c:v>0</c:v>
                </c:pt>
                <c:pt idx="2">
                  <c:v>0</c:v>
                </c:pt>
                <c:pt idx="3">
                  <c:v>0</c:v>
                </c:pt>
              </c:numCache>
            </c:numRef>
          </c:val>
          <c:extLst>
            <c:ext xmlns:c16="http://schemas.microsoft.com/office/drawing/2014/chart" uri="{C3380CC4-5D6E-409C-BE32-E72D297353CC}">
              <c16:uniqueId val="{00000003-F9BD-4A4B-A608-BFBB04D2A62E}"/>
            </c:ext>
          </c:extLst>
        </c:ser>
        <c:ser>
          <c:idx val="4"/>
          <c:order val="4"/>
          <c:tx>
            <c:strRef>
              <c:f>HR!$A$25</c:f>
              <c:strCache>
                <c:ptCount val="1"/>
                <c:pt idx="0">
                  <c:v>Unsure</c:v>
                </c:pt>
              </c:strCache>
            </c:strRef>
          </c:tx>
          <c:spPr>
            <a:solidFill>
              <a:schemeClr val="accent5"/>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4-F9BD-4A4B-A608-BFBB04D2A62E}"/>
                </c:ext>
              </c:extLst>
            </c:dLbl>
            <c:dLbl>
              <c:idx val="2"/>
              <c:delete val="1"/>
              <c:extLst>
                <c:ext xmlns:c15="http://schemas.microsoft.com/office/drawing/2012/chart" uri="{CE6537A1-D6FC-4f65-9D91-7224C49458BB}"/>
                <c:ext xmlns:c16="http://schemas.microsoft.com/office/drawing/2014/chart" uri="{C3380CC4-5D6E-409C-BE32-E72D297353CC}">
                  <c16:uniqueId val="{00000005-F9BD-4A4B-A608-BFBB04D2A62E}"/>
                </c:ext>
              </c:extLst>
            </c:dLbl>
            <c:dLbl>
              <c:idx val="3"/>
              <c:delete val="1"/>
              <c:extLst>
                <c:ext xmlns:c15="http://schemas.microsoft.com/office/drawing/2012/chart" uri="{CE6537A1-D6FC-4f65-9D91-7224C49458BB}"/>
                <c:ext xmlns:c16="http://schemas.microsoft.com/office/drawing/2014/chart" uri="{C3380CC4-5D6E-409C-BE32-E72D297353CC}">
                  <c16:uniqueId val="{00000006-F9BD-4A4B-A608-BFBB04D2A62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HR!$C$25:$F$25</c:f>
              <c:numCache>
                <c:formatCode>0%</c:formatCode>
                <c:ptCount val="4"/>
                <c:pt idx="0">
                  <c:v>7.6923076923076927E-2</c:v>
                </c:pt>
                <c:pt idx="1">
                  <c:v>0</c:v>
                </c:pt>
                <c:pt idx="2">
                  <c:v>0</c:v>
                </c:pt>
                <c:pt idx="3">
                  <c:v>0</c:v>
                </c:pt>
              </c:numCache>
            </c:numRef>
          </c:val>
          <c:extLst>
            <c:ext xmlns:c16="http://schemas.microsoft.com/office/drawing/2014/chart" uri="{C3380CC4-5D6E-409C-BE32-E72D297353CC}">
              <c16:uniqueId val="{00000007-F9BD-4A4B-A608-BFBB04D2A62E}"/>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55380776"/>
        <c:crosses val="autoZero"/>
        <c:crossBetween val="between"/>
      </c:valAx>
      <c:spPr>
        <a:noFill/>
        <a:ln>
          <a:noFill/>
        </a:ln>
        <a:effectLst/>
      </c:spPr>
    </c:plotArea>
    <c:legend>
      <c:legendPos val="b"/>
      <c:layout>
        <c:manualLayout>
          <c:xMode val="edge"/>
          <c:yMode val="edge"/>
          <c:x val="4.0363682271307537E-2"/>
          <c:y val="0.79143818854704229"/>
          <c:w val="0.9596363177286924"/>
          <c:h val="0.1758464352261310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DEF-4D4F-A56F-B853992E3E9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DEF-4D4F-A56F-B853992E3E9D}"/>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EDEF-4D4F-A56F-B853992E3E9D}"/>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DEF-4D4F-A56F-B853992E3E9D}"/>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DEF-4D4F-A56F-B853992E3E9D}"/>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FullPercentage!$A$30:$A$32</c:f>
              <c:strCache>
                <c:ptCount val="3"/>
                <c:pt idx="0">
                  <c:v>Yes – The EU has solid advances in the right direction</c:v>
                </c:pt>
                <c:pt idx="1">
                  <c:v>No relevant progress during the 2014-2020 funding period</c:v>
                </c:pt>
                <c:pt idx="2">
                  <c:v>Unsure</c:v>
                </c:pt>
              </c:strCache>
            </c:strRef>
          </c:cat>
          <c:val>
            <c:numRef>
              <c:f>FullPercentage!$C$30:$C$32</c:f>
              <c:numCache>
                <c:formatCode>0.000%</c:formatCode>
                <c:ptCount val="3"/>
                <c:pt idx="0">
                  <c:v>0.87179487179487181</c:v>
                </c:pt>
                <c:pt idx="1">
                  <c:v>5.128205128205128E-2</c:v>
                </c:pt>
                <c:pt idx="2">
                  <c:v>7.6923076923076927E-2</c:v>
                </c:pt>
              </c:numCache>
            </c:numRef>
          </c:val>
          <c:extLst>
            <c:ext xmlns:c16="http://schemas.microsoft.com/office/drawing/2014/chart" uri="{C3380CC4-5D6E-409C-BE32-E72D297353CC}">
              <c16:uniqueId val="{0000000A-EDEF-4D4F-A56F-B853992E3E9D}"/>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HR!$A$30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HR!$C$30:$F$30</c:f>
              <c:numCache>
                <c:formatCode>0%</c:formatCode>
                <c:ptCount val="4"/>
                <c:pt idx="0">
                  <c:v>0.76923076923076938</c:v>
                </c:pt>
                <c:pt idx="1">
                  <c:v>0.66666666666666652</c:v>
                </c:pt>
                <c:pt idx="2">
                  <c:v>1</c:v>
                </c:pt>
                <c:pt idx="3">
                  <c:v>1</c:v>
                </c:pt>
              </c:numCache>
            </c:numRef>
          </c:val>
          <c:extLst>
            <c:ext xmlns:c16="http://schemas.microsoft.com/office/drawing/2014/chart" uri="{C3380CC4-5D6E-409C-BE32-E72D297353CC}">
              <c16:uniqueId val="{00000000-580D-41C8-A77B-22D1CF31F2BC}"/>
            </c:ext>
          </c:extLst>
        </c:ser>
        <c:ser>
          <c:idx val="1"/>
          <c:order val="1"/>
          <c:tx>
            <c:strRef>
              <c:f>HR!$A$31</c:f>
              <c:strCache>
                <c:ptCount val="1"/>
                <c:pt idx="0">
                  <c:v>No relevant progress during the 2014-2020 funding period</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2-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HR!$C$31:$F$31</c:f>
              <c:numCache>
                <c:formatCode>0%</c:formatCode>
                <c:ptCount val="4"/>
                <c:pt idx="0">
                  <c:v>7.6923076923076927E-2</c:v>
                </c:pt>
                <c:pt idx="1">
                  <c:v>0.16666666666666663</c:v>
                </c:pt>
                <c:pt idx="2">
                  <c:v>0</c:v>
                </c:pt>
                <c:pt idx="3">
                  <c:v>0</c:v>
                </c:pt>
              </c:numCache>
            </c:numRef>
          </c:val>
          <c:extLst>
            <c:ext xmlns:c16="http://schemas.microsoft.com/office/drawing/2014/chart" uri="{C3380CC4-5D6E-409C-BE32-E72D297353CC}">
              <c16:uniqueId val="{00000003-580D-41C8-A77B-22D1CF31F2BC}"/>
            </c:ext>
          </c:extLst>
        </c:ser>
        <c:ser>
          <c:idx val="2"/>
          <c:order val="2"/>
          <c:tx>
            <c:strRef>
              <c:f>HR!$A$32</c:f>
              <c:strCache>
                <c:ptCount val="1"/>
                <c:pt idx="0">
                  <c:v>Unsure</c:v>
                </c:pt>
              </c:strCache>
            </c:strRef>
          </c:tx>
          <c:spPr>
            <a:solidFill>
              <a:schemeClr val="tx1">
                <a:lumMod val="50000"/>
                <a:lumOff val="50000"/>
              </a:schemeClr>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4-580D-41C8-A77B-22D1CF31F2BC}"/>
                </c:ext>
              </c:extLst>
            </c:dLbl>
            <c:dLbl>
              <c:idx val="3"/>
              <c:delete val="1"/>
              <c:extLst>
                <c:ext xmlns:c15="http://schemas.microsoft.com/office/drawing/2012/chart" uri="{CE6537A1-D6FC-4f65-9D91-7224C49458BB}"/>
                <c:ext xmlns:c16="http://schemas.microsoft.com/office/drawing/2014/chart" uri="{C3380CC4-5D6E-409C-BE32-E72D297353CC}">
                  <c16:uniqueId val="{00000005-580D-41C8-A77B-22D1CF31F2B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HR!$C$20:$F$20</c:f>
              <c:strCache>
                <c:ptCount val="4"/>
                <c:pt idx="0">
                  <c:v>Croatia</c:v>
                </c:pt>
                <c:pt idx="1">
                  <c:v>Latvia</c:v>
                </c:pt>
                <c:pt idx="2">
                  <c:v>Netherlands</c:v>
                </c:pt>
                <c:pt idx="3">
                  <c:v>Portugal</c:v>
                </c:pt>
              </c:strCache>
            </c:strRef>
          </c:cat>
          <c:val>
            <c:numRef>
              <c:f>HR!$C$32:$F$32</c:f>
              <c:numCache>
                <c:formatCode>0%</c:formatCode>
                <c:ptCount val="4"/>
                <c:pt idx="0">
                  <c:v>0.15384615384615385</c:v>
                </c:pt>
                <c:pt idx="1">
                  <c:v>0.16666666666666663</c:v>
                </c:pt>
                <c:pt idx="2">
                  <c:v>0</c:v>
                </c:pt>
                <c:pt idx="3">
                  <c:v>0</c:v>
                </c:pt>
              </c:numCache>
            </c:numRef>
          </c:val>
          <c:extLst>
            <c:ext xmlns:c16="http://schemas.microsoft.com/office/drawing/2014/chart" uri="{C3380CC4-5D6E-409C-BE32-E72D297353CC}">
              <c16:uniqueId val="{00000006-580D-41C8-A77B-22D1CF31F2BC}"/>
            </c:ext>
          </c:extLst>
        </c:ser>
        <c:dLbls>
          <c:dLblPos val="ctr"/>
          <c:showLegendKey val="0"/>
          <c:showVal val="1"/>
          <c:showCatName val="0"/>
          <c:showSerName val="0"/>
          <c:showPercent val="0"/>
          <c:showBubbleSize val="0"/>
        </c:dLbls>
        <c:gapWidth val="150"/>
        <c:overlap val="100"/>
        <c:axId val="655380776"/>
        <c:axId val="655382744"/>
      </c:barChart>
      <c:catAx>
        <c:axId val="65538077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55382744"/>
        <c:crosses val="autoZero"/>
        <c:auto val="1"/>
        <c:lblAlgn val="ctr"/>
        <c:lblOffset val="100"/>
        <c:noMultiLvlLbl val="0"/>
      </c:catAx>
      <c:valAx>
        <c:axId val="6553827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55380776"/>
        <c:crosses val="autoZero"/>
        <c:crossBetween val="between"/>
      </c:valAx>
      <c:spPr>
        <a:noFill/>
        <a:ln>
          <a:noFill/>
        </a:ln>
        <a:effectLst/>
      </c:spPr>
    </c:plotArea>
    <c:legend>
      <c:legendPos val="b"/>
      <c:layout>
        <c:manualLayout>
          <c:xMode val="edge"/>
          <c:yMode val="edge"/>
          <c:x val="1.3419748036003872E-2"/>
          <c:y val="0.79835264237096915"/>
          <c:w val="0.97065506356574471"/>
          <c:h val="0.1796994869901260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In your opinion, has the Horizon2020 programme helped the EU become a knowledge and innovation-based economy and society?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Research!$A$30</c:f>
              <c:strCache>
                <c:ptCount val="1"/>
                <c:pt idx="0">
                  <c:v>Yes – The EU has solid advances in the right direction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Research!$C$30:$G$30</c:f>
              <c:numCache>
                <c:formatCode>0%</c:formatCode>
                <c:ptCount val="5"/>
                <c:pt idx="0">
                  <c:v>0.95454545454545459</c:v>
                </c:pt>
                <c:pt idx="1">
                  <c:v>1</c:v>
                </c:pt>
                <c:pt idx="2">
                  <c:v>0.5</c:v>
                </c:pt>
                <c:pt idx="3">
                  <c:v>0.75</c:v>
                </c:pt>
                <c:pt idx="4">
                  <c:v>0.8</c:v>
                </c:pt>
              </c:numCache>
            </c:numRef>
          </c:val>
          <c:extLst>
            <c:ext xmlns:c16="http://schemas.microsoft.com/office/drawing/2014/chart" uri="{C3380CC4-5D6E-409C-BE32-E72D297353CC}">
              <c16:uniqueId val="{00000000-7864-4A78-9DF2-D986FCF3D66D}"/>
            </c:ext>
          </c:extLst>
        </c:ser>
        <c:ser>
          <c:idx val="1"/>
          <c:order val="1"/>
          <c:tx>
            <c:strRef>
              <c:f>Research!$A$31</c:f>
              <c:strCache>
                <c:ptCount val="1"/>
                <c:pt idx="0">
                  <c:v>No relevant progress during the 2014-2020 funding period</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7864-4A78-9DF2-D986FCF3D66D}"/>
                </c:ext>
              </c:extLst>
            </c:dLbl>
            <c:dLbl>
              <c:idx val="1"/>
              <c:delete val="1"/>
              <c:extLst>
                <c:ext xmlns:c15="http://schemas.microsoft.com/office/drawing/2012/chart" uri="{CE6537A1-D6FC-4f65-9D91-7224C49458BB}"/>
                <c:ext xmlns:c16="http://schemas.microsoft.com/office/drawing/2014/chart" uri="{C3380CC4-5D6E-409C-BE32-E72D297353CC}">
                  <c16:uniqueId val="{00000002-7864-4A78-9DF2-D986FCF3D66D}"/>
                </c:ext>
              </c:extLst>
            </c:dLbl>
            <c:dLbl>
              <c:idx val="4"/>
              <c:delete val="1"/>
              <c:extLst>
                <c:ext xmlns:c15="http://schemas.microsoft.com/office/drawing/2012/chart" uri="{CE6537A1-D6FC-4f65-9D91-7224C49458BB}"/>
                <c:ext xmlns:c16="http://schemas.microsoft.com/office/drawing/2014/chart" uri="{C3380CC4-5D6E-409C-BE32-E72D297353CC}">
                  <c16:uniqueId val="{00000003-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Research!$C$31:$G$31</c:f>
              <c:numCache>
                <c:formatCode>0%</c:formatCode>
                <c:ptCount val="5"/>
                <c:pt idx="0">
                  <c:v>0</c:v>
                </c:pt>
                <c:pt idx="1">
                  <c:v>0</c:v>
                </c:pt>
                <c:pt idx="2">
                  <c:v>0.25</c:v>
                </c:pt>
                <c:pt idx="3">
                  <c:v>0.25</c:v>
                </c:pt>
                <c:pt idx="4">
                  <c:v>0</c:v>
                </c:pt>
              </c:numCache>
            </c:numRef>
          </c:val>
          <c:extLst>
            <c:ext xmlns:c16="http://schemas.microsoft.com/office/drawing/2014/chart" uri="{C3380CC4-5D6E-409C-BE32-E72D297353CC}">
              <c16:uniqueId val="{00000004-7864-4A78-9DF2-D986FCF3D66D}"/>
            </c:ext>
          </c:extLst>
        </c:ser>
        <c:ser>
          <c:idx val="2"/>
          <c:order val="2"/>
          <c:tx>
            <c:strRef>
              <c:f>Research!$A$32</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5-7864-4A78-9DF2-D986FCF3D66D}"/>
                </c:ext>
              </c:extLst>
            </c:dLbl>
            <c:dLbl>
              <c:idx val="3"/>
              <c:delete val="1"/>
              <c:extLst>
                <c:ext xmlns:c15="http://schemas.microsoft.com/office/drawing/2012/chart" uri="{CE6537A1-D6FC-4f65-9D91-7224C49458BB}"/>
                <c:ext xmlns:c16="http://schemas.microsoft.com/office/drawing/2014/chart" uri="{C3380CC4-5D6E-409C-BE32-E72D297353CC}">
                  <c16:uniqueId val="{00000006-7864-4A78-9DF2-D986FCF3D66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Research!$C$29:$G$29</c:f>
              <c:strCache>
                <c:ptCount val="5"/>
                <c:pt idx="0">
                  <c:v>Research Institutes</c:v>
                </c:pt>
                <c:pt idx="1">
                  <c:v>Public Authorities</c:v>
                </c:pt>
                <c:pt idx="2">
                  <c:v>Business</c:v>
                </c:pt>
                <c:pt idx="3">
                  <c:v>Civil Society</c:v>
                </c:pt>
                <c:pt idx="4">
                  <c:v>Other</c:v>
                </c:pt>
              </c:strCache>
            </c:strRef>
          </c:cat>
          <c:val>
            <c:numRef>
              <c:f>Research!$C$32:$G$32</c:f>
              <c:numCache>
                <c:formatCode>0%</c:formatCode>
                <c:ptCount val="5"/>
                <c:pt idx="0">
                  <c:v>4.5454545454545456E-2</c:v>
                </c:pt>
                <c:pt idx="1">
                  <c:v>0</c:v>
                </c:pt>
                <c:pt idx="2">
                  <c:v>0.25</c:v>
                </c:pt>
                <c:pt idx="3">
                  <c:v>0</c:v>
                </c:pt>
                <c:pt idx="4">
                  <c:v>0.2</c:v>
                </c:pt>
              </c:numCache>
            </c:numRef>
          </c:val>
          <c:extLst>
            <c:ext xmlns:c16="http://schemas.microsoft.com/office/drawing/2014/chart" uri="{C3380CC4-5D6E-409C-BE32-E72D297353CC}">
              <c16:uniqueId val="{00000007-7864-4A78-9DF2-D986FCF3D66D}"/>
            </c:ext>
          </c:extLst>
        </c:ser>
        <c:dLbls>
          <c:dLblPos val="ctr"/>
          <c:showLegendKey val="0"/>
          <c:showVal val="1"/>
          <c:showCatName val="0"/>
          <c:showSerName val="0"/>
          <c:showPercent val="0"/>
          <c:showBubbleSize val="0"/>
        </c:dLbls>
        <c:gapWidth val="150"/>
        <c:overlap val="100"/>
        <c:axId val="714833992"/>
        <c:axId val="714829400"/>
      </c:barChart>
      <c:catAx>
        <c:axId val="71483399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14829400"/>
        <c:crosses val="autoZero"/>
        <c:auto val="1"/>
        <c:lblAlgn val="ctr"/>
        <c:lblOffset val="100"/>
        <c:noMultiLvlLbl val="0"/>
      </c:catAx>
      <c:valAx>
        <c:axId val="71482940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14833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has the Horizon2020 programme helped the EU:</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stacked"/>
        <c:varyColors val="0"/>
        <c:ser>
          <c:idx val="0"/>
          <c:order val="0"/>
          <c:tx>
            <c:strRef>
              <c:f>FullPercentage!$A$37</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FullPercentage!$C$37:$E$37</c:f>
              <c:numCache>
                <c:formatCode>0%</c:formatCode>
                <c:ptCount val="3"/>
                <c:pt idx="0">
                  <c:v>0.89743589743589747</c:v>
                </c:pt>
                <c:pt idx="1">
                  <c:v>0.53846153846153844</c:v>
                </c:pt>
                <c:pt idx="2">
                  <c:v>0.66666666666666652</c:v>
                </c:pt>
              </c:numCache>
            </c:numRef>
          </c:val>
          <c:extLst>
            <c:ext xmlns:c16="http://schemas.microsoft.com/office/drawing/2014/chart" uri="{C3380CC4-5D6E-409C-BE32-E72D297353CC}">
              <c16:uniqueId val="{00000000-3CB9-49D2-A280-8A28A7C6D08A}"/>
            </c:ext>
          </c:extLst>
        </c:ser>
        <c:ser>
          <c:idx val="1"/>
          <c:order val="1"/>
          <c:tx>
            <c:strRef>
              <c:f>FullPercentage!$A$38</c:f>
              <c:strCache>
                <c:ptCount val="1"/>
                <c:pt idx="0">
                  <c:v>No</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3CB9-49D2-A280-8A28A7C6D08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FullPercentage!$C$38:$E$38</c:f>
              <c:numCache>
                <c:formatCode>0%</c:formatCode>
                <c:ptCount val="3"/>
                <c:pt idx="0">
                  <c:v>0</c:v>
                </c:pt>
                <c:pt idx="1">
                  <c:v>2.564102564102564E-2</c:v>
                </c:pt>
                <c:pt idx="2">
                  <c:v>5.128205128205128E-2</c:v>
                </c:pt>
              </c:numCache>
            </c:numRef>
          </c:val>
          <c:extLst>
            <c:ext xmlns:c16="http://schemas.microsoft.com/office/drawing/2014/chart" uri="{C3380CC4-5D6E-409C-BE32-E72D297353CC}">
              <c16:uniqueId val="{00000002-3CB9-49D2-A280-8A28A7C6D08A}"/>
            </c:ext>
          </c:extLst>
        </c:ser>
        <c:ser>
          <c:idx val="2"/>
          <c:order val="2"/>
          <c:tx>
            <c:strRef>
              <c:f>FullPercentage!$A$39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FullPercentage!$C$36:$E$36</c:f>
              <c:strCache>
                <c:ptCount val="3"/>
                <c:pt idx="0">
                  <c:v>Strengthen the EU’s excellence in science</c:v>
                </c:pt>
                <c:pt idx="1">
                  <c:v>Support the technological leadership and innovation capability in the private sector</c:v>
                </c:pt>
                <c:pt idx="2">
                  <c:v>Tackle the societal challenges identified in the Europe 2020 strategy by supporting activities covering the entire spectrum from research to market</c:v>
                </c:pt>
              </c:strCache>
            </c:strRef>
          </c:cat>
          <c:val>
            <c:numRef>
              <c:f>FullPercentage!$C$39:$E$39</c:f>
              <c:numCache>
                <c:formatCode>0%</c:formatCode>
                <c:ptCount val="3"/>
                <c:pt idx="0">
                  <c:v>0.10256410256410256</c:v>
                </c:pt>
                <c:pt idx="1">
                  <c:v>0.4358974358974359</c:v>
                </c:pt>
                <c:pt idx="2">
                  <c:v>0.28205128205128205</c:v>
                </c:pt>
              </c:numCache>
            </c:numRef>
          </c:val>
          <c:extLst>
            <c:ext xmlns:c16="http://schemas.microsoft.com/office/drawing/2014/chart" uri="{C3380CC4-5D6E-409C-BE32-E72D297353CC}">
              <c16:uniqueId val="{00000003-3CB9-49D2-A280-8A28A7C6D08A}"/>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100"/>
              <a:t> In your opinion, how effective have Horizon 2020 priorities been in contributing to the programme's objectives and expected results?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stacked"/>
        <c:varyColors val="0"/>
        <c:ser>
          <c:idx val="0"/>
          <c:order val="0"/>
          <c:tx>
            <c:strRef>
              <c:f>FullPercentage!$A$58</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FullPercentage!$C$58:$E$58</c:f>
              <c:numCache>
                <c:formatCode>0%</c:formatCode>
                <c:ptCount val="3"/>
                <c:pt idx="0">
                  <c:v>0.69230769230769229</c:v>
                </c:pt>
                <c:pt idx="1">
                  <c:v>0.10256410256410256</c:v>
                </c:pt>
                <c:pt idx="2">
                  <c:v>0.28205128205128205</c:v>
                </c:pt>
              </c:numCache>
              <c:extLst/>
            </c:numRef>
          </c:val>
          <c:extLst>
            <c:ext xmlns:c16="http://schemas.microsoft.com/office/drawing/2014/chart" uri="{C3380CC4-5D6E-409C-BE32-E72D297353CC}">
              <c16:uniqueId val="{00000000-AF76-43CB-BE81-45F4AF0C2BAD}"/>
            </c:ext>
          </c:extLst>
        </c:ser>
        <c:ser>
          <c:idx val="1"/>
          <c:order val="1"/>
          <c:tx>
            <c:strRef>
              <c:f>FullPercentage!$A$59</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FullPercentage!$C$59:$E$59</c:f>
              <c:numCache>
                <c:formatCode>0%</c:formatCode>
                <c:ptCount val="3"/>
                <c:pt idx="0">
                  <c:v>0.17948717948717949</c:v>
                </c:pt>
                <c:pt idx="1">
                  <c:v>0.58974358974358976</c:v>
                </c:pt>
                <c:pt idx="2">
                  <c:v>0.53846153846153844</c:v>
                </c:pt>
              </c:numCache>
              <c:extLst/>
            </c:numRef>
          </c:val>
          <c:extLst>
            <c:ext xmlns:c16="http://schemas.microsoft.com/office/drawing/2014/chart" uri="{C3380CC4-5D6E-409C-BE32-E72D297353CC}">
              <c16:uniqueId val="{00000001-AF76-43CB-BE81-45F4AF0C2BAD}"/>
            </c:ext>
          </c:extLst>
        </c:ser>
        <c:ser>
          <c:idx val="2"/>
          <c:order val="2"/>
          <c:tx>
            <c:strRef>
              <c:f>FullPercentage!$A$60</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FullPercentage!$C$60:$E$60</c:f>
              <c:numCache>
                <c:formatCode>0%</c:formatCode>
                <c:ptCount val="3"/>
                <c:pt idx="0">
                  <c:v>5.128205128205128E-2</c:v>
                </c:pt>
                <c:pt idx="1">
                  <c:v>0.10256410256410256</c:v>
                </c:pt>
                <c:pt idx="2">
                  <c:v>5.128205128205128E-2</c:v>
                </c:pt>
              </c:numCache>
              <c:extLst/>
            </c:numRef>
          </c:val>
          <c:extLst>
            <c:ext xmlns:c16="http://schemas.microsoft.com/office/drawing/2014/chart" uri="{C3380CC4-5D6E-409C-BE32-E72D297353CC}">
              <c16:uniqueId val="{00000002-AF76-43CB-BE81-45F4AF0C2BAD}"/>
            </c:ext>
          </c:extLst>
        </c:ser>
        <c:ser>
          <c:idx val="3"/>
          <c:order val="3"/>
          <c:tx>
            <c:strRef>
              <c:f>FullPercentage!$A$61</c:f>
              <c:strCache>
                <c:ptCount val="1"/>
                <c:pt idx="0">
                  <c:v>Not at all effective</c:v>
                </c:pt>
              </c:strCache>
            </c:strRef>
          </c:tx>
          <c:spPr>
            <a:solidFill>
              <a:schemeClr val="accent4"/>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AF76-43CB-BE81-45F4AF0C2BAD}"/>
                </c:ext>
              </c:extLst>
            </c:dLbl>
            <c:dLbl>
              <c:idx val="1"/>
              <c:delete val="1"/>
              <c:extLst>
                <c:ext xmlns:c15="http://schemas.microsoft.com/office/drawing/2012/chart" uri="{CE6537A1-D6FC-4f65-9D91-7224C49458BB}"/>
                <c:ext xmlns:c16="http://schemas.microsoft.com/office/drawing/2014/chart" uri="{C3380CC4-5D6E-409C-BE32-E72D297353CC}">
                  <c16:uniqueId val="{00000004-AF76-43CB-BE81-45F4AF0C2BAD}"/>
                </c:ext>
              </c:extLst>
            </c:dLbl>
            <c:dLbl>
              <c:idx val="2"/>
              <c:layout>
                <c:manualLayout>
                  <c:x val="-8.5432639649507119E-2"/>
                  <c:y val="4.8778567313232189E-3"/>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extLst>
                <c:ext xmlns:c15="http://schemas.microsoft.com/office/drawing/2012/chart" uri="{CE6537A1-D6FC-4f65-9D91-7224C49458BB}">
                  <c15:layout>
                    <c:manualLayout>
                      <c:w val="3.7229001905977527E-2"/>
                      <c:h val="0.11700019204916456"/>
                    </c:manualLayout>
                  </c15:layout>
                </c:ext>
                <c:ext xmlns:c16="http://schemas.microsoft.com/office/drawing/2014/chart" uri="{C3380CC4-5D6E-409C-BE32-E72D297353CC}">
                  <c16:uniqueId val="{00000005-AF76-43CB-BE81-45F4AF0C2BA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FullPercentage!$C$61:$E$61</c:f>
              <c:numCache>
                <c:formatCode>0%</c:formatCode>
                <c:ptCount val="3"/>
                <c:pt idx="0">
                  <c:v>0</c:v>
                </c:pt>
                <c:pt idx="1">
                  <c:v>0</c:v>
                </c:pt>
                <c:pt idx="2">
                  <c:v>2.564102564102564E-2</c:v>
                </c:pt>
              </c:numCache>
              <c:extLst/>
            </c:numRef>
          </c:val>
          <c:extLst>
            <c:ext xmlns:c16="http://schemas.microsoft.com/office/drawing/2014/chart" uri="{C3380CC4-5D6E-409C-BE32-E72D297353CC}">
              <c16:uniqueId val="{00000006-AF76-43CB-BE81-45F4AF0C2BAD}"/>
            </c:ext>
          </c:extLst>
        </c:ser>
        <c:ser>
          <c:idx val="4"/>
          <c:order val="4"/>
          <c:tx>
            <c:strRef>
              <c:f>FullPercentage!$A$62</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FullPercentage!$C$57:$E$57</c:f>
              <c:strCache>
                <c:ptCount val="3"/>
                <c:pt idx="0">
                  <c:v>Excellent Science</c:v>
                </c:pt>
                <c:pt idx="1">
                  <c:v> Industrial Leadership</c:v>
                </c:pt>
                <c:pt idx="2">
                  <c:v>Societal Challenges</c:v>
                </c:pt>
              </c:strCache>
              <c:extLst/>
            </c:strRef>
          </c:cat>
          <c:val>
            <c:numRef>
              <c:f>FullPercentage!$C$62:$E$62</c:f>
              <c:numCache>
                <c:formatCode>0%</c:formatCode>
                <c:ptCount val="3"/>
                <c:pt idx="0">
                  <c:v>7.6923076923076927E-2</c:v>
                </c:pt>
                <c:pt idx="1">
                  <c:v>0.20512820512820512</c:v>
                </c:pt>
                <c:pt idx="2">
                  <c:v>0.10256410256410256</c:v>
                </c:pt>
              </c:numCache>
              <c:extLst/>
            </c:numRef>
          </c:val>
          <c:extLst>
            <c:ext xmlns:c16="http://schemas.microsoft.com/office/drawing/2014/chart" uri="{C3380CC4-5D6E-409C-BE32-E72D297353CC}">
              <c16:uniqueId val="{00000007-AF76-43CB-BE81-45F4AF0C2BAD}"/>
            </c:ext>
          </c:extLst>
        </c:ser>
        <c:dLbls>
          <c:dLblPos val="ctr"/>
          <c:showLegendKey val="0"/>
          <c:showVal val="1"/>
          <c:showCatName val="0"/>
          <c:showSerName val="0"/>
          <c:showPercent val="0"/>
          <c:showBubbleSize val="0"/>
        </c:dLbls>
        <c:gapWidth val="150"/>
        <c:overlap val="100"/>
        <c:axId val="660266736"/>
        <c:axId val="660267392"/>
      </c:barChart>
      <c:catAx>
        <c:axId val="66026673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60267392"/>
        <c:crosses val="autoZero"/>
        <c:auto val="1"/>
        <c:lblAlgn val="ctr"/>
        <c:lblOffset val="100"/>
        <c:noMultiLvlLbl val="0"/>
      </c:catAx>
      <c:valAx>
        <c:axId val="66026739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66026673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bg-BG" sz="1100"/>
              <a:t>In your opinion, how effective was the H2020 programme at achieving the following horizontal objectives: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8.7724651457249628E-2"/>
          <c:y val="0.15627813906953478"/>
          <c:w val="0.91227534854275039"/>
          <c:h val="0.32192732311655753"/>
        </c:manualLayout>
      </c:layout>
      <c:barChart>
        <c:barDir val="col"/>
        <c:grouping val="percentStacked"/>
        <c:varyColors val="0"/>
        <c:ser>
          <c:idx val="0"/>
          <c:order val="0"/>
          <c:tx>
            <c:strRef>
              <c:f>FullPercentage!$A$85</c:f>
              <c:strCache>
                <c:ptCount val="1"/>
                <c:pt idx="0">
                  <c:v>Very effective</c:v>
                </c:pt>
              </c:strCache>
            </c:strRef>
          </c:tx>
          <c:spPr>
            <a:solidFill>
              <a:schemeClr val="accent1"/>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FullPercentage!$C$85:$I$85</c:f>
              <c:numCache>
                <c:formatCode>0.000%</c:formatCode>
                <c:ptCount val="7"/>
                <c:pt idx="0">
                  <c:v>0.46153846153846151</c:v>
                </c:pt>
                <c:pt idx="1">
                  <c:v>0.25641025641025639</c:v>
                </c:pt>
                <c:pt idx="2">
                  <c:v>0.33333333333333326</c:v>
                </c:pt>
                <c:pt idx="3">
                  <c:v>0.28205128205128205</c:v>
                </c:pt>
                <c:pt idx="4">
                  <c:v>0.46153846153846151</c:v>
                </c:pt>
                <c:pt idx="5">
                  <c:v>0.30769230769230771</c:v>
                </c:pt>
                <c:pt idx="6">
                  <c:v>0.5641025641025641</c:v>
                </c:pt>
              </c:numCache>
            </c:numRef>
          </c:val>
          <c:extLst>
            <c:ext xmlns:c16="http://schemas.microsoft.com/office/drawing/2014/chart" uri="{C3380CC4-5D6E-409C-BE32-E72D297353CC}">
              <c16:uniqueId val="{00000000-94C9-4DD0-9B66-334102A3D3E5}"/>
            </c:ext>
          </c:extLst>
        </c:ser>
        <c:ser>
          <c:idx val="1"/>
          <c:order val="1"/>
          <c:tx>
            <c:strRef>
              <c:f>FullPercentage!$A$86</c:f>
              <c:strCache>
                <c:ptCount val="1"/>
                <c:pt idx="0">
                  <c:v>Moderately effective</c:v>
                </c:pt>
              </c:strCache>
            </c:strRef>
          </c:tx>
          <c:spPr>
            <a:solidFill>
              <a:schemeClr val="accent2"/>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FullPercentage!$C$86:$I$86</c:f>
              <c:numCache>
                <c:formatCode>0.000%</c:formatCode>
                <c:ptCount val="7"/>
                <c:pt idx="0">
                  <c:v>0.51282051282051277</c:v>
                </c:pt>
                <c:pt idx="1">
                  <c:v>0.48717948717948717</c:v>
                </c:pt>
                <c:pt idx="2">
                  <c:v>0.38461538461538469</c:v>
                </c:pt>
                <c:pt idx="3">
                  <c:v>0.5641025641025641</c:v>
                </c:pt>
                <c:pt idx="4">
                  <c:v>0.30769230769230771</c:v>
                </c:pt>
                <c:pt idx="5">
                  <c:v>0.41025641025641024</c:v>
                </c:pt>
                <c:pt idx="6">
                  <c:v>0.30769230769230771</c:v>
                </c:pt>
              </c:numCache>
            </c:numRef>
          </c:val>
          <c:extLst>
            <c:ext xmlns:c16="http://schemas.microsoft.com/office/drawing/2014/chart" uri="{C3380CC4-5D6E-409C-BE32-E72D297353CC}">
              <c16:uniqueId val="{00000001-94C9-4DD0-9B66-334102A3D3E5}"/>
            </c:ext>
          </c:extLst>
        </c:ser>
        <c:ser>
          <c:idx val="2"/>
          <c:order val="2"/>
          <c:tx>
            <c:strRef>
              <c:f>FullPercentage!$A$87</c:f>
              <c:strCache>
                <c:ptCount val="1"/>
                <c:pt idx="0">
                  <c:v>Not very effective</c:v>
                </c:pt>
              </c:strCache>
            </c:strRef>
          </c:tx>
          <c:spPr>
            <a:solidFill>
              <a:schemeClr val="accent3"/>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FullPercentage!$C$87:$I$87</c:f>
              <c:numCache>
                <c:formatCode>0.000%</c:formatCode>
                <c:ptCount val="7"/>
                <c:pt idx="0">
                  <c:v>2.564102564102564E-2</c:v>
                </c:pt>
                <c:pt idx="1">
                  <c:v>0.25641025641025639</c:v>
                </c:pt>
                <c:pt idx="2">
                  <c:v>0.12820512820512819</c:v>
                </c:pt>
                <c:pt idx="3">
                  <c:v>2.564102564102564E-2</c:v>
                </c:pt>
                <c:pt idx="4">
                  <c:v>0.12820512820512819</c:v>
                </c:pt>
                <c:pt idx="5">
                  <c:v>0.10256410256410256</c:v>
                </c:pt>
                <c:pt idx="6">
                  <c:v>2.564102564102564E-2</c:v>
                </c:pt>
              </c:numCache>
            </c:numRef>
          </c:val>
          <c:extLst>
            <c:ext xmlns:c16="http://schemas.microsoft.com/office/drawing/2014/chart" uri="{C3380CC4-5D6E-409C-BE32-E72D297353CC}">
              <c16:uniqueId val="{00000002-94C9-4DD0-9B66-334102A3D3E5}"/>
            </c:ext>
          </c:extLst>
        </c:ser>
        <c:ser>
          <c:idx val="3"/>
          <c:order val="3"/>
          <c:tx>
            <c:strRef>
              <c:f>FullPercentage!$A$88</c:f>
              <c:strCache>
                <c:ptCount val="1"/>
                <c:pt idx="0">
                  <c:v>Not at all effective</c:v>
                </c:pt>
              </c:strCache>
            </c:strRef>
          </c:tx>
          <c:spPr>
            <a:solidFill>
              <a:schemeClr val="accent4"/>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FullPercentage!$C$88:$I$88</c:f>
              <c:numCache>
                <c:formatCode>0.000%</c:formatCode>
                <c:ptCount val="7"/>
                <c:pt idx="0">
                  <c:v>0</c:v>
                </c:pt>
                <c:pt idx="1">
                  <c:v>0</c:v>
                </c:pt>
                <c:pt idx="2">
                  <c:v>0</c:v>
                </c:pt>
                <c:pt idx="3">
                  <c:v>2.564102564102564E-2</c:v>
                </c:pt>
                <c:pt idx="4">
                  <c:v>2.564102564102564E-2</c:v>
                </c:pt>
                <c:pt idx="5">
                  <c:v>2.564102564102564E-2</c:v>
                </c:pt>
                <c:pt idx="6">
                  <c:v>0</c:v>
                </c:pt>
              </c:numCache>
            </c:numRef>
          </c:val>
          <c:extLst>
            <c:ext xmlns:c16="http://schemas.microsoft.com/office/drawing/2014/chart" uri="{C3380CC4-5D6E-409C-BE32-E72D297353CC}">
              <c16:uniqueId val="{00000003-94C9-4DD0-9B66-334102A3D3E5}"/>
            </c:ext>
          </c:extLst>
        </c:ser>
        <c:ser>
          <c:idx val="4"/>
          <c:order val="4"/>
          <c:tx>
            <c:strRef>
              <c:f>FullPercentage!$A$89</c:f>
              <c:strCache>
                <c:ptCount val="1"/>
                <c:pt idx="0">
                  <c:v>Unsure</c:v>
                </c:pt>
              </c:strCache>
            </c:strRef>
          </c:tx>
          <c:spPr>
            <a:solidFill>
              <a:schemeClr val="accent5"/>
            </a:solidFill>
            <a:ln>
              <a:noFill/>
            </a:ln>
            <a:effectLst/>
          </c:spPr>
          <c:invertIfNegative val="0"/>
          <c:cat>
            <c:strRef>
              <c:f>FullPercentage!$C$84:$I$84</c:f>
              <c:strCache>
                <c:ptCount val="7"/>
                <c:pt idx="0">
                  <c:v>Increase the circulation and exploitation of knowledge.</c:v>
                </c:pt>
                <c:pt idx="1">
                  <c:v>Openness to new participants.</c:v>
                </c:pt>
                <c:pt idx="2">
                  <c:v>Promoting gender balance.</c:v>
                </c:pt>
                <c:pt idx="3">
                  <c:v>Consideration for equal treatment and non-discrimination in R&amp;I content throughout all stages of the research cycle.</c:v>
                </c:pt>
                <c:pt idx="4">
                  <c:v>Contribute to the attractiveness of the research profession in the Union.</c:v>
                </c:pt>
                <c:pt idx="5">
                  <c:v>Encouraging the development of framework conditions to help European researchers to remain in or to return to Europe and make Europe a more attractive destination for the best researchers worldwide.</c:v>
                </c:pt>
                <c:pt idx="6">
                  <c:v>Respect fundamental ethical principles – Responsible Research and Innovation.</c:v>
                </c:pt>
              </c:strCache>
            </c:strRef>
          </c:cat>
          <c:val>
            <c:numRef>
              <c:f>FullPercentage!$C$89:$I$89</c:f>
              <c:numCache>
                <c:formatCode>0.000%</c:formatCode>
                <c:ptCount val="7"/>
                <c:pt idx="0">
                  <c:v>0</c:v>
                </c:pt>
                <c:pt idx="1">
                  <c:v>0</c:v>
                </c:pt>
                <c:pt idx="2">
                  <c:v>0.15384615384615385</c:v>
                </c:pt>
                <c:pt idx="3">
                  <c:v>0.10256410256410256</c:v>
                </c:pt>
                <c:pt idx="4">
                  <c:v>7.6923076923076927E-2</c:v>
                </c:pt>
                <c:pt idx="5">
                  <c:v>0.15384615384615385</c:v>
                </c:pt>
                <c:pt idx="6">
                  <c:v>0.10256410256410256</c:v>
                </c:pt>
              </c:numCache>
            </c:numRef>
          </c:val>
          <c:extLst>
            <c:ext xmlns:c16="http://schemas.microsoft.com/office/drawing/2014/chart" uri="{C3380CC4-5D6E-409C-BE32-E72D297353CC}">
              <c16:uniqueId val="{00000004-94C9-4DD0-9B66-334102A3D3E5}"/>
            </c:ext>
          </c:extLst>
        </c:ser>
        <c:dLbls>
          <c:showLegendKey val="0"/>
          <c:showVal val="0"/>
          <c:showCatName val="0"/>
          <c:showSerName val="0"/>
          <c:showPercent val="0"/>
          <c:showBubbleSize val="0"/>
        </c:dLbls>
        <c:gapWidth val="150"/>
        <c:overlap val="100"/>
        <c:axId val="738960944"/>
        <c:axId val="738958976"/>
      </c:barChart>
      <c:catAx>
        <c:axId val="738960944"/>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t" anchorCtr="0"/>
          <a:lstStyle/>
          <a:p>
            <a:pPr>
              <a:defRPr sz="900" b="0" i="0" u="none" strike="noStrike" kern="1200" baseline="0">
                <a:solidFill>
                  <a:schemeClr val="tx1">
                    <a:lumMod val="65000"/>
                    <a:lumOff val="35000"/>
                  </a:schemeClr>
                </a:solidFill>
                <a:latin typeface="+mn-lt"/>
                <a:ea typeface="+mn-ea"/>
                <a:cs typeface="+mn-cs"/>
              </a:defRPr>
            </a:pPr>
            <a:endParaRPr lang="fr-FR"/>
          </a:p>
        </c:txPr>
        <c:crossAx val="738958976"/>
        <c:crosses val="autoZero"/>
        <c:auto val="1"/>
        <c:lblAlgn val="ctr"/>
        <c:lblOffset val="100"/>
        <c:noMultiLvlLbl val="0"/>
      </c:catAx>
      <c:valAx>
        <c:axId val="7389589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38960944"/>
        <c:crosses val="autoZero"/>
        <c:crossBetween val="between"/>
      </c:valAx>
      <c:spPr>
        <a:noFill/>
        <a:ln>
          <a:noFill/>
        </a:ln>
        <a:effectLst/>
      </c:spPr>
    </c:plotArea>
    <c:legend>
      <c:legendPos val="b"/>
      <c:layout>
        <c:manualLayout>
          <c:xMode val="edge"/>
          <c:yMode val="edge"/>
          <c:x val="5.30454491857403E-2"/>
          <c:y val="0.95352487438657063"/>
          <c:w val="0.89390892694153667"/>
          <c:h val="4.647512561342941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Horizon 2020 supported supplementary programmes involving the participation of certain Member States only (e.g. Joint Undertakings). Do you agree such supplementary programmes were identified and implemented in an open, transparent and efficient way?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25389157302378773"/>
          <c:y val="0.4490592800100035"/>
          <c:w val="0.3989848129428879"/>
          <c:h val="0.5482140224294670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6E4-488E-8F2E-5FA932227A7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6E4-488E-8F2E-5FA932227A7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6E4-488E-8F2E-5FA932227A7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6E4-488E-8F2E-5FA932227A70}"/>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6E4-488E-8F2E-5FA932227A70}"/>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FullPercentage!$A$148:$A$152</c:f>
              <c:strCache>
                <c:ptCount val="5"/>
                <c:pt idx="0">
                  <c:v>Fully agree</c:v>
                </c:pt>
                <c:pt idx="1">
                  <c:v>Partially agree</c:v>
                </c:pt>
                <c:pt idx="2">
                  <c:v>Partially disagree</c:v>
                </c:pt>
                <c:pt idx="3">
                  <c:v>Fully disagree</c:v>
                </c:pt>
                <c:pt idx="4">
                  <c:v>Unsure</c:v>
                </c:pt>
              </c:strCache>
            </c:strRef>
          </c:cat>
          <c:val>
            <c:numRef>
              <c:f>FullPercentage!$C$148:$C$152</c:f>
              <c:numCache>
                <c:formatCode>0.000%</c:formatCode>
                <c:ptCount val="5"/>
                <c:pt idx="0">
                  <c:v>0.20512820512820512</c:v>
                </c:pt>
                <c:pt idx="1">
                  <c:v>0.41025641025641024</c:v>
                </c:pt>
                <c:pt idx="2">
                  <c:v>7.6923076923076927E-2</c:v>
                </c:pt>
                <c:pt idx="3">
                  <c:v>5.128205128205128E-2</c:v>
                </c:pt>
                <c:pt idx="4">
                  <c:v>0.25641025641025639</c:v>
                </c:pt>
              </c:numCache>
            </c:numRef>
          </c:val>
          <c:extLst>
            <c:ext xmlns:c16="http://schemas.microsoft.com/office/drawing/2014/chart" uri="{C3380CC4-5D6E-409C-BE32-E72D297353CC}">
              <c16:uniqueId val="{0000000A-86E4-488E-8F2E-5FA932227A70}"/>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The balance between small and large projects – particularly in the industry leadership and societal challenges was: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3.6386111076774745E-2"/>
          <c:y val="0.30335164747408605"/>
          <c:w val="0.51963281375542347"/>
          <c:h val="0.6714119723371293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25C-40CC-A689-7484C176839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25C-40CC-A689-7484C176839F}"/>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325C-40CC-A689-7484C176839F}"/>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325C-40CC-A689-7484C176839F}"/>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25C-40CC-A689-7484C176839F}"/>
              </c:ext>
            </c:extLst>
          </c:dPt>
          <c:dLbls>
            <c:dLbl>
              <c:idx val="2"/>
              <c:delete val="1"/>
              <c:extLst>
                <c:ext xmlns:c15="http://schemas.microsoft.com/office/drawing/2012/chart" uri="{CE6537A1-D6FC-4f65-9D91-7224C49458BB}"/>
                <c:ext xmlns:c16="http://schemas.microsoft.com/office/drawing/2014/chart" uri="{C3380CC4-5D6E-409C-BE32-E72D297353CC}">
                  <c16:uniqueId val="{00000005-325C-40CC-A689-7484C176839F}"/>
                </c:ext>
              </c:extLst>
            </c:dLbl>
            <c:dLbl>
              <c:idx val="4"/>
              <c:delete val="1"/>
              <c:extLst>
                <c:ext xmlns:c15="http://schemas.microsoft.com/office/drawing/2012/chart" uri="{CE6537A1-D6FC-4f65-9D91-7224C49458BB}"/>
                <c:ext xmlns:c16="http://schemas.microsoft.com/office/drawing/2014/chart" uri="{C3380CC4-5D6E-409C-BE32-E72D297353CC}">
                  <c16:uniqueId val="{00000009-325C-40CC-A689-7484C176839F}"/>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FullPercentage!$A$157:$A$160</c:f>
              <c:strCache>
                <c:ptCount val="4"/>
                <c:pt idx="0">
                  <c:v>Appropriate</c:v>
                </c:pt>
                <c:pt idx="1">
                  <c:v>Excessively biased towards bigger projects</c:v>
                </c:pt>
                <c:pt idx="2">
                  <c:v>Excessively biased towards smaller projects</c:v>
                </c:pt>
                <c:pt idx="3">
                  <c:v>Unsure</c:v>
                </c:pt>
              </c:strCache>
            </c:strRef>
          </c:cat>
          <c:val>
            <c:numRef>
              <c:f>FullPercentage!$C$157:$C$160</c:f>
              <c:numCache>
                <c:formatCode>0.000%</c:formatCode>
                <c:ptCount val="4"/>
                <c:pt idx="0">
                  <c:v>0.28205128205128205</c:v>
                </c:pt>
                <c:pt idx="1">
                  <c:v>0.53846153846153844</c:v>
                </c:pt>
                <c:pt idx="2">
                  <c:v>0</c:v>
                </c:pt>
                <c:pt idx="3">
                  <c:v>0.17948717948717949</c:v>
                </c:pt>
              </c:numCache>
            </c:numRef>
          </c:val>
          <c:extLst>
            <c:ext xmlns:c16="http://schemas.microsoft.com/office/drawing/2014/chart" uri="{C3380CC4-5D6E-409C-BE32-E72D297353CC}">
              <c16:uniqueId val="{0000000A-325C-40CC-A689-7484C176839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551559925175099"/>
          <c:y val="0.39658528630666723"/>
          <c:w val="0.40473646151373943"/>
          <c:h val="0.473237198900433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how effective was the H2020 programme in its support to Micro, Small and Medium companies in terms of:</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FullPercentage!$A$165</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FullPercentage!$C$165:$F$165</c:f>
              <c:numCache>
                <c:formatCode>0%</c:formatCode>
                <c:ptCount val="4"/>
                <c:pt idx="0">
                  <c:v>0.23076923076923075</c:v>
                </c:pt>
                <c:pt idx="1">
                  <c:v>0.20512820512820512</c:v>
                </c:pt>
                <c:pt idx="2">
                  <c:v>0.12820512820512819</c:v>
                </c:pt>
                <c:pt idx="3">
                  <c:v>0.12820512820512819</c:v>
                </c:pt>
              </c:numCache>
            </c:numRef>
          </c:val>
          <c:extLst>
            <c:ext xmlns:c16="http://schemas.microsoft.com/office/drawing/2014/chart" uri="{C3380CC4-5D6E-409C-BE32-E72D297353CC}">
              <c16:uniqueId val="{00000000-9448-4D3B-A5FF-A43299892924}"/>
            </c:ext>
          </c:extLst>
        </c:ser>
        <c:ser>
          <c:idx val="1"/>
          <c:order val="1"/>
          <c:tx>
            <c:strRef>
              <c:f>FullPercentage!$A$166</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FullPercentage!$C$166:$F$166</c:f>
              <c:numCache>
                <c:formatCode>0%</c:formatCode>
                <c:ptCount val="4"/>
                <c:pt idx="0">
                  <c:v>0.10256410256410256</c:v>
                </c:pt>
                <c:pt idx="1">
                  <c:v>0.30769230769230771</c:v>
                </c:pt>
                <c:pt idx="2">
                  <c:v>0.38461538461538469</c:v>
                </c:pt>
                <c:pt idx="3">
                  <c:v>0.38461538461538469</c:v>
                </c:pt>
              </c:numCache>
            </c:numRef>
          </c:val>
          <c:extLst>
            <c:ext xmlns:c16="http://schemas.microsoft.com/office/drawing/2014/chart" uri="{C3380CC4-5D6E-409C-BE32-E72D297353CC}">
              <c16:uniqueId val="{00000001-9448-4D3B-A5FF-A43299892924}"/>
            </c:ext>
          </c:extLst>
        </c:ser>
        <c:ser>
          <c:idx val="2"/>
          <c:order val="2"/>
          <c:tx>
            <c:strRef>
              <c:f>FullPercentage!$A$167</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FullPercentage!$C$167:$F$167</c:f>
              <c:numCache>
                <c:formatCode>0%</c:formatCode>
                <c:ptCount val="4"/>
                <c:pt idx="0">
                  <c:v>0.28205128205128205</c:v>
                </c:pt>
                <c:pt idx="1">
                  <c:v>0.17948717948717949</c:v>
                </c:pt>
                <c:pt idx="2">
                  <c:v>0.15384615384615385</c:v>
                </c:pt>
                <c:pt idx="3">
                  <c:v>0.12820512820512819</c:v>
                </c:pt>
              </c:numCache>
            </c:numRef>
          </c:val>
          <c:extLst>
            <c:ext xmlns:c16="http://schemas.microsoft.com/office/drawing/2014/chart" uri="{C3380CC4-5D6E-409C-BE32-E72D297353CC}">
              <c16:uniqueId val="{00000002-9448-4D3B-A5FF-A43299892924}"/>
            </c:ext>
          </c:extLst>
        </c:ser>
        <c:ser>
          <c:idx val="3"/>
          <c:order val="3"/>
          <c:tx>
            <c:strRef>
              <c:f>FullPercentage!$A$168</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FullPercentage!$C$168:$F$168</c:f>
              <c:numCache>
                <c:formatCode>0%</c:formatCode>
                <c:ptCount val="4"/>
                <c:pt idx="0">
                  <c:v>0.12820512820512819</c:v>
                </c:pt>
                <c:pt idx="1">
                  <c:v>2.564102564102564E-2</c:v>
                </c:pt>
                <c:pt idx="2">
                  <c:v>2.564102564102564E-2</c:v>
                </c:pt>
                <c:pt idx="3">
                  <c:v>5.128205128205128E-2</c:v>
                </c:pt>
              </c:numCache>
            </c:numRef>
          </c:val>
          <c:extLst>
            <c:ext xmlns:c16="http://schemas.microsoft.com/office/drawing/2014/chart" uri="{C3380CC4-5D6E-409C-BE32-E72D297353CC}">
              <c16:uniqueId val="{00000003-9448-4D3B-A5FF-A43299892924}"/>
            </c:ext>
          </c:extLst>
        </c:ser>
        <c:ser>
          <c:idx val="4"/>
          <c:order val="4"/>
          <c:tx>
            <c:strRef>
              <c:f>FullPercentage!$A$169</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FullPercentage!$C$164:$F$164</c:f>
              <c:strCache>
                <c:ptCount val="4"/>
                <c:pt idx="0">
                  <c:v>Ease of participation (admin effort)</c:v>
                </c:pt>
                <c:pt idx="1">
                  <c:v> Appropriate funding instruments</c:v>
                </c:pt>
                <c:pt idx="2">
                  <c:v>Appropriate evaluation framework</c:v>
                </c:pt>
                <c:pt idx="3">
                  <c:v>Covering different innovation needs over the whole innovation cycle in a single funding instrument</c:v>
                </c:pt>
              </c:strCache>
            </c:strRef>
          </c:cat>
          <c:val>
            <c:numRef>
              <c:f>FullPercentage!$C$169:$F$169</c:f>
              <c:numCache>
                <c:formatCode>0%</c:formatCode>
                <c:ptCount val="4"/>
                <c:pt idx="0">
                  <c:v>0.25641025641025639</c:v>
                </c:pt>
                <c:pt idx="1">
                  <c:v>0.28205128205128205</c:v>
                </c:pt>
                <c:pt idx="2">
                  <c:v>0.30769230769230771</c:v>
                </c:pt>
                <c:pt idx="3">
                  <c:v>0.30769230769230771</c:v>
                </c:pt>
              </c:numCache>
            </c:numRef>
          </c:val>
          <c:extLst>
            <c:ext xmlns:c16="http://schemas.microsoft.com/office/drawing/2014/chart" uri="{C3380CC4-5D6E-409C-BE32-E72D297353CC}">
              <c16:uniqueId val="{00000004-9448-4D3B-A5FF-A43299892924}"/>
            </c:ext>
          </c:extLst>
        </c:ser>
        <c:dLbls>
          <c:dLblPos val="ctr"/>
          <c:showLegendKey val="0"/>
          <c:showVal val="1"/>
          <c:showCatName val="0"/>
          <c:showSerName val="0"/>
          <c:showPercent val="0"/>
          <c:showBubbleSize val="0"/>
        </c:dLbls>
        <c:gapWidth val="150"/>
        <c:overlap val="100"/>
        <c:axId val="706765280"/>
        <c:axId val="706768560"/>
      </c:barChart>
      <c:catAx>
        <c:axId val="70676528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06768560"/>
        <c:crosses val="autoZero"/>
        <c:auto val="1"/>
        <c:lblAlgn val="ctr"/>
        <c:lblOffset val="100"/>
        <c:noMultiLvlLbl val="0"/>
      </c:catAx>
      <c:valAx>
        <c:axId val="7067685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0676528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on which priority of the Horizon2020 has your Member State focused the most?</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HR!$A$201</c:f>
              <c:strCache>
                <c:ptCount val="1"/>
                <c:pt idx="0">
                  <c:v>Excellent Science</c:v>
                </c:pt>
              </c:strCache>
            </c:strRef>
          </c:tx>
          <c:spPr>
            <a:solidFill>
              <a:schemeClr val="accent1"/>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0-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HR!$C$201:$F$201</c:f>
              <c:numCache>
                <c:formatCode>0%</c:formatCode>
                <c:ptCount val="4"/>
                <c:pt idx="0">
                  <c:v>0.53846153846153844</c:v>
                </c:pt>
                <c:pt idx="1">
                  <c:v>0</c:v>
                </c:pt>
                <c:pt idx="2">
                  <c:v>0.55555555555555558</c:v>
                </c:pt>
                <c:pt idx="3">
                  <c:v>0.90909090909090906</c:v>
                </c:pt>
              </c:numCache>
            </c:numRef>
          </c:val>
          <c:extLst>
            <c:ext xmlns:c16="http://schemas.microsoft.com/office/drawing/2014/chart" uri="{C3380CC4-5D6E-409C-BE32-E72D297353CC}">
              <c16:uniqueId val="{00000001-50EA-40B7-BC32-83ADD187558B}"/>
            </c:ext>
          </c:extLst>
        </c:ser>
        <c:ser>
          <c:idx val="1"/>
          <c:order val="1"/>
          <c:tx>
            <c:strRef>
              <c:f>HR!$A$202</c:f>
              <c:strCache>
                <c:ptCount val="1"/>
                <c:pt idx="0">
                  <c:v>Industrial Leadership</c:v>
                </c:pt>
              </c:strCache>
            </c:strRef>
          </c:tx>
          <c:spPr>
            <a:solidFill>
              <a:schemeClr val="accent2"/>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HR!$C$202:$F$202</c:f>
              <c:numCache>
                <c:formatCode>0%</c:formatCode>
                <c:ptCount val="4"/>
                <c:pt idx="0">
                  <c:v>0</c:v>
                </c:pt>
                <c:pt idx="1">
                  <c:v>0.16666666666666663</c:v>
                </c:pt>
                <c:pt idx="2">
                  <c:v>0.33333333333333326</c:v>
                </c:pt>
                <c:pt idx="3">
                  <c:v>9.0909090909090912E-2</c:v>
                </c:pt>
              </c:numCache>
            </c:numRef>
          </c:val>
          <c:extLst>
            <c:ext xmlns:c16="http://schemas.microsoft.com/office/drawing/2014/chart" uri="{C3380CC4-5D6E-409C-BE32-E72D297353CC}">
              <c16:uniqueId val="{00000003-50EA-40B7-BC32-83ADD187558B}"/>
            </c:ext>
          </c:extLst>
        </c:ser>
        <c:ser>
          <c:idx val="2"/>
          <c:order val="2"/>
          <c:tx>
            <c:strRef>
              <c:f>HR!$A$203</c:f>
              <c:strCache>
                <c:ptCount val="1"/>
                <c:pt idx="0">
                  <c:v>Societal Challenges</c:v>
                </c:pt>
              </c:strCache>
            </c:strRef>
          </c:tx>
          <c:spPr>
            <a:solidFill>
              <a:schemeClr val="accent4"/>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4-50EA-40B7-BC32-83ADD18755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HR!$C$203:$F$203</c:f>
              <c:numCache>
                <c:formatCode>0%</c:formatCode>
                <c:ptCount val="4"/>
                <c:pt idx="0">
                  <c:v>0.46153846153846151</c:v>
                </c:pt>
                <c:pt idx="1">
                  <c:v>0.83333333333333348</c:v>
                </c:pt>
                <c:pt idx="2">
                  <c:v>0.1111111111111111</c:v>
                </c:pt>
                <c:pt idx="3">
                  <c:v>0</c:v>
                </c:pt>
              </c:numCache>
            </c:numRef>
          </c:val>
          <c:extLst>
            <c:ext xmlns:c16="http://schemas.microsoft.com/office/drawing/2014/chart" uri="{C3380CC4-5D6E-409C-BE32-E72D297353CC}">
              <c16:uniqueId val="{00000005-50EA-40B7-BC32-83ADD187558B}"/>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What is your opinion of Horizon2020 funded actions in your country?</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HR!$A$208</c:f>
              <c:strCache>
                <c:ptCount val="1"/>
                <c:pt idx="0">
                  <c:v>Very good, we use or monitor them regularly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HR!$C$208:$F$208</c:f>
              <c:numCache>
                <c:formatCode>0%</c:formatCode>
                <c:ptCount val="4"/>
                <c:pt idx="0">
                  <c:v>0.30769230769230771</c:v>
                </c:pt>
                <c:pt idx="1">
                  <c:v>0.5</c:v>
                </c:pt>
                <c:pt idx="2">
                  <c:v>0.66666666666666652</c:v>
                </c:pt>
                <c:pt idx="3">
                  <c:v>9.0909090909090912E-2</c:v>
                </c:pt>
              </c:numCache>
            </c:numRef>
          </c:val>
          <c:extLst>
            <c:ext xmlns:c16="http://schemas.microsoft.com/office/drawing/2014/chart" uri="{C3380CC4-5D6E-409C-BE32-E72D297353CC}">
              <c16:uniqueId val="{00000000-00AD-4BC4-A20F-1D2060F4B703}"/>
            </c:ext>
          </c:extLst>
        </c:ser>
        <c:ser>
          <c:idx val="1"/>
          <c:order val="1"/>
          <c:tx>
            <c:strRef>
              <c:f>HR!$A$209</c:f>
              <c:strCache>
                <c:ptCount val="1"/>
                <c:pt idx="0">
                  <c:v>Adequate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HR!$C$209:$F$209</c:f>
              <c:numCache>
                <c:formatCode>0%</c:formatCode>
                <c:ptCount val="4"/>
                <c:pt idx="0">
                  <c:v>0.30769230769230771</c:v>
                </c:pt>
                <c:pt idx="1">
                  <c:v>0.16666666666666663</c:v>
                </c:pt>
                <c:pt idx="2">
                  <c:v>0.33333333333333326</c:v>
                </c:pt>
                <c:pt idx="3">
                  <c:v>0.63636363636363635</c:v>
                </c:pt>
              </c:numCache>
            </c:numRef>
          </c:val>
          <c:extLst>
            <c:ext xmlns:c16="http://schemas.microsoft.com/office/drawing/2014/chart" uri="{C3380CC4-5D6E-409C-BE32-E72D297353CC}">
              <c16:uniqueId val="{00000001-00AD-4BC4-A20F-1D2060F4B703}"/>
            </c:ext>
          </c:extLst>
        </c:ser>
        <c:ser>
          <c:idx val="2"/>
          <c:order val="2"/>
          <c:tx>
            <c:strRef>
              <c:f>HR!$A$210</c:f>
              <c:strCache>
                <c:ptCount val="1"/>
                <c:pt idx="0">
                  <c:v>Poor</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2-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HR!$C$210:$F$210</c:f>
              <c:numCache>
                <c:formatCode>0%</c:formatCode>
                <c:ptCount val="4"/>
                <c:pt idx="0">
                  <c:v>0.38461538461538469</c:v>
                </c:pt>
                <c:pt idx="1">
                  <c:v>0.16666666666666663</c:v>
                </c:pt>
                <c:pt idx="2">
                  <c:v>0</c:v>
                </c:pt>
                <c:pt idx="3">
                  <c:v>0.18181818181818182</c:v>
                </c:pt>
              </c:numCache>
            </c:numRef>
          </c:val>
          <c:extLst>
            <c:ext xmlns:c16="http://schemas.microsoft.com/office/drawing/2014/chart" uri="{C3380CC4-5D6E-409C-BE32-E72D297353CC}">
              <c16:uniqueId val="{00000003-00AD-4BC4-A20F-1D2060F4B703}"/>
            </c:ext>
          </c:extLst>
        </c:ser>
        <c:ser>
          <c:idx val="3"/>
          <c:order val="3"/>
          <c:tx>
            <c:strRef>
              <c:f>HR!$A$211</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00AD-4BC4-A20F-1D2060F4B703}"/>
                </c:ext>
              </c:extLst>
            </c:dLbl>
            <c:dLbl>
              <c:idx val="2"/>
              <c:delete val="1"/>
              <c:extLst>
                <c:ext xmlns:c15="http://schemas.microsoft.com/office/drawing/2012/chart" uri="{CE6537A1-D6FC-4f65-9D91-7224C49458BB}"/>
                <c:ext xmlns:c16="http://schemas.microsoft.com/office/drawing/2014/chart" uri="{C3380CC4-5D6E-409C-BE32-E72D297353CC}">
                  <c16:uniqueId val="{00000005-00AD-4BC4-A20F-1D2060F4B70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HR!$C$211:$F$211</c:f>
              <c:numCache>
                <c:formatCode>0%</c:formatCode>
                <c:ptCount val="4"/>
                <c:pt idx="0">
                  <c:v>0</c:v>
                </c:pt>
                <c:pt idx="1">
                  <c:v>0.16666666666666663</c:v>
                </c:pt>
                <c:pt idx="2">
                  <c:v>0</c:v>
                </c:pt>
                <c:pt idx="3">
                  <c:v>9.0909090909090912E-2</c:v>
                </c:pt>
              </c:numCache>
            </c:numRef>
          </c:val>
          <c:extLst>
            <c:ext xmlns:c16="http://schemas.microsoft.com/office/drawing/2014/chart" uri="{C3380CC4-5D6E-409C-BE32-E72D297353CC}">
              <c16:uniqueId val="{00000006-00AD-4BC4-A20F-1D2060F4B703}"/>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Do you think your country has devoted appropriate funding amounts to complementary programmes (e.g. Eureka and Eurostars)?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HR!$A$216</c:f>
              <c:strCache>
                <c:ptCount val="1"/>
                <c:pt idx="0">
                  <c:v>Appropriate</c:v>
                </c:pt>
              </c:strCache>
            </c:strRef>
          </c:tx>
          <c:spPr>
            <a:solidFill>
              <a:schemeClr val="accent1"/>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B1BE-43A8-9525-37B497FC133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HR!$C$216:$F$216</c:f>
              <c:numCache>
                <c:formatCode>0%</c:formatCode>
                <c:ptCount val="4"/>
                <c:pt idx="0">
                  <c:v>0</c:v>
                </c:pt>
                <c:pt idx="1">
                  <c:v>0.16666666666666663</c:v>
                </c:pt>
                <c:pt idx="2">
                  <c:v>0.55555555555555558</c:v>
                </c:pt>
                <c:pt idx="3">
                  <c:v>0.18181818181818182</c:v>
                </c:pt>
              </c:numCache>
            </c:numRef>
          </c:val>
          <c:extLst>
            <c:ext xmlns:c16="http://schemas.microsoft.com/office/drawing/2014/chart" uri="{C3380CC4-5D6E-409C-BE32-E72D297353CC}">
              <c16:uniqueId val="{00000001-B1BE-43A8-9525-37B497FC1339}"/>
            </c:ext>
          </c:extLst>
        </c:ser>
        <c:ser>
          <c:idx val="1"/>
          <c:order val="1"/>
          <c:tx>
            <c:strRef>
              <c:f>HR!$A$217</c:f>
              <c:strCache>
                <c:ptCount val="1"/>
                <c:pt idx="0">
                  <c:v>Insufficient</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HR!$C$217:$F$217</c:f>
              <c:numCache>
                <c:formatCode>0%</c:formatCode>
                <c:ptCount val="4"/>
                <c:pt idx="0">
                  <c:v>0.53846153846153844</c:v>
                </c:pt>
                <c:pt idx="1">
                  <c:v>0.5</c:v>
                </c:pt>
                <c:pt idx="2">
                  <c:v>0.1111111111111111</c:v>
                </c:pt>
                <c:pt idx="3">
                  <c:v>0.54545454545454541</c:v>
                </c:pt>
              </c:numCache>
            </c:numRef>
          </c:val>
          <c:extLst>
            <c:ext xmlns:c16="http://schemas.microsoft.com/office/drawing/2014/chart" uri="{C3380CC4-5D6E-409C-BE32-E72D297353CC}">
              <c16:uniqueId val="{00000002-B1BE-43A8-9525-37B497FC1339}"/>
            </c:ext>
          </c:extLst>
        </c:ser>
        <c:ser>
          <c:idx val="2"/>
          <c:order val="2"/>
          <c:tx>
            <c:strRef>
              <c:f>HR!$A$218</c:f>
              <c:strCache>
                <c:ptCount val="1"/>
                <c:pt idx="0">
                  <c:v>Unsure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HR!$C$200:$F$200</c:f>
              <c:strCache>
                <c:ptCount val="4"/>
                <c:pt idx="0">
                  <c:v>Croatia</c:v>
                </c:pt>
                <c:pt idx="1">
                  <c:v>Latvia</c:v>
                </c:pt>
                <c:pt idx="2">
                  <c:v>Netherlands</c:v>
                </c:pt>
                <c:pt idx="3">
                  <c:v>Portugal</c:v>
                </c:pt>
              </c:strCache>
            </c:strRef>
          </c:cat>
          <c:val>
            <c:numRef>
              <c:f>HR!$C$218:$F$218</c:f>
              <c:numCache>
                <c:formatCode>0%</c:formatCode>
                <c:ptCount val="4"/>
                <c:pt idx="0">
                  <c:v>0.46153846153846151</c:v>
                </c:pt>
                <c:pt idx="1">
                  <c:v>0.33333333333333326</c:v>
                </c:pt>
                <c:pt idx="2">
                  <c:v>0.33333333333333326</c:v>
                </c:pt>
                <c:pt idx="3">
                  <c:v>0.27272727272727271</c:v>
                </c:pt>
              </c:numCache>
            </c:numRef>
          </c:val>
          <c:extLst>
            <c:ext xmlns:c16="http://schemas.microsoft.com/office/drawing/2014/chart" uri="{C3380CC4-5D6E-409C-BE32-E72D297353CC}">
              <c16:uniqueId val="{00000003-B1BE-43A8-9525-37B497FC1339}"/>
            </c:ext>
          </c:extLst>
        </c:ser>
        <c:dLbls>
          <c:dLblPos val="ctr"/>
          <c:showLegendKey val="0"/>
          <c:showVal val="1"/>
          <c:showCatName val="0"/>
          <c:showSerName val="0"/>
          <c:showPercent val="0"/>
          <c:showBubbleSize val="0"/>
        </c:dLbls>
        <c:gapWidth val="150"/>
        <c:overlap val="100"/>
        <c:axId val="749120056"/>
        <c:axId val="749119072"/>
      </c:barChart>
      <c:catAx>
        <c:axId val="7491200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19072"/>
        <c:crosses val="autoZero"/>
        <c:auto val="1"/>
        <c:lblAlgn val="ctr"/>
        <c:lblOffset val="100"/>
        <c:noMultiLvlLbl val="0"/>
      </c:catAx>
      <c:valAx>
        <c:axId val="7491190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491200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How do you rate Horizon 2020 NCP service in your country regarding:</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6.4026011171680469E-2"/>
          <c:y val="8.929472981422408E-2"/>
          <c:w val="0.9359739888283195"/>
          <c:h val="0.34015938788270578"/>
        </c:manualLayout>
      </c:layout>
      <c:barChart>
        <c:barDir val="col"/>
        <c:grouping val="percentStacked"/>
        <c:varyColors val="0"/>
        <c:ser>
          <c:idx val="0"/>
          <c:order val="0"/>
          <c:tx>
            <c:strRef>
              <c:f>FullPercentage!$A$223</c:f>
              <c:strCache>
                <c:ptCount val="1"/>
                <c:pt idx="0">
                  <c:v>Very effective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FullPercentage!$C$223:$I$223</c:f>
              <c:numCache>
                <c:formatCode>0%</c:formatCode>
                <c:ptCount val="7"/>
                <c:pt idx="0">
                  <c:v>0.4358974358974359</c:v>
                </c:pt>
                <c:pt idx="1">
                  <c:v>0.41025641025641024</c:v>
                </c:pt>
                <c:pt idx="2">
                  <c:v>0.35897435897435898</c:v>
                </c:pt>
                <c:pt idx="3">
                  <c:v>0.35897435897435898</c:v>
                </c:pt>
                <c:pt idx="4">
                  <c:v>0.15384615384615385</c:v>
                </c:pt>
                <c:pt idx="5">
                  <c:v>0.23076923076923075</c:v>
                </c:pt>
                <c:pt idx="6">
                  <c:v>0.17948717948717949</c:v>
                </c:pt>
              </c:numCache>
            </c:numRef>
          </c:val>
          <c:extLst>
            <c:ext xmlns:c16="http://schemas.microsoft.com/office/drawing/2014/chart" uri="{C3380CC4-5D6E-409C-BE32-E72D297353CC}">
              <c16:uniqueId val="{00000000-E9D3-4ED3-A5AC-831CDA43A5DC}"/>
            </c:ext>
          </c:extLst>
        </c:ser>
        <c:ser>
          <c:idx val="1"/>
          <c:order val="1"/>
          <c:tx>
            <c:strRef>
              <c:f>FullPercentage!$A$224</c:f>
              <c:strCache>
                <c:ptCount val="1"/>
                <c:pt idx="0">
                  <c:v>Moderately effective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FullPercentage!$C$224:$I$224</c:f>
              <c:numCache>
                <c:formatCode>0%</c:formatCode>
                <c:ptCount val="7"/>
                <c:pt idx="0">
                  <c:v>0.33333333333333326</c:v>
                </c:pt>
                <c:pt idx="1">
                  <c:v>0.41025641025641024</c:v>
                </c:pt>
                <c:pt idx="2">
                  <c:v>0.25641025641025639</c:v>
                </c:pt>
                <c:pt idx="3">
                  <c:v>0.30769230769230771</c:v>
                </c:pt>
                <c:pt idx="4">
                  <c:v>0.30769230769230771</c:v>
                </c:pt>
                <c:pt idx="5">
                  <c:v>0.35897435897435898</c:v>
                </c:pt>
                <c:pt idx="6">
                  <c:v>0.28205128205128205</c:v>
                </c:pt>
              </c:numCache>
            </c:numRef>
          </c:val>
          <c:extLst>
            <c:ext xmlns:c16="http://schemas.microsoft.com/office/drawing/2014/chart" uri="{C3380CC4-5D6E-409C-BE32-E72D297353CC}">
              <c16:uniqueId val="{00000001-E9D3-4ED3-A5AC-831CDA43A5DC}"/>
            </c:ext>
          </c:extLst>
        </c:ser>
        <c:ser>
          <c:idx val="2"/>
          <c:order val="2"/>
          <c:tx>
            <c:strRef>
              <c:f>FullPercentage!$A$225</c:f>
              <c:strCache>
                <c:ptCount val="1"/>
                <c:pt idx="0">
                  <c:v>Not very effective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FullPercentage!$C$225:$I$225</c:f>
              <c:numCache>
                <c:formatCode>0%</c:formatCode>
                <c:ptCount val="7"/>
                <c:pt idx="0">
                  <c:v>0.17948717948717949</c:v>
                </c:pt>
                <c:pt idx="1">
                  <c:v>0.15384615384615385</c:v>
                </c:pt>
                <c:pt idx="2">
                  <c:v>0.23076923076923075</c:v>
                </c:pt>
                <c:pt idx="3">
                  <c:v>0.25641025641025639</c:v>
                </c:pt>
                <c:pt idx="4">
                  <c:v>0.33333333333333326</c:v>
                </c:pt>
                <c:pt idx="5">
                  <c:v>0.17948717948717949</c:v>
                </c:pt>
                <c:pt idx="6">
                  <c:v>0.23076923076923075</c:v>
                </c:pt>
              </c:numCache>
            </c:numRef>
          </c:val>
          <c:extLst>
            <c:ext xmlns:c16="http://schemas.microsoft.com/office/drawing/2014/chart" uri="{C3380CC4-5D6E-409C-BE32-E72D297353CC}">
              <c16:uniqueId val="{00000002-E9D3-4ED3-A5AC-831CDA43A5DC}"/>
            </c:ext>
          </c:extLst>
        </c:ser>
        <c:ser>
          <c:idx val="3"/>
          <c:order val="3"/>
          <c:tx>
            <c:strRef>
              <c:f>FullPercentage!$A$226</c:f>
              <c:strCache>
                <c:ptCount val="1"/>
                <c:pt idx="0">
                  <c:v>Not at all effective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FullPercentage!$C$226:$I$226</c:f>
              <c:numCache>
                <c:formatCode>0%</c:formatCode>
                <c:ptCount val="7"/>
                <c:pt idx="0">
                  <c:v>5.128205128205128E-2</c:v>
                </c:pt>
                <c:pt idx="1">
                  <c:v>2.564102564102564E-2</c:v>
                </c:pt>
                <c:pt idx="2">
                  <c:v>0.15384615384615385</c:v>
                </c:pt>
                <c:pt idx="3">
                  <c:v>7.6923076923076927E-2</c:v>
                </c:pt>
                <c:pt idx="4">
                  <c:v>0.17948717948717949</c:v>
                </c:pt>
                <c:pt idx="5">
                  <c:v>0.23076923076923075</c:v>
                </c:pt>
                <c:pt idx="6">
                  <c:v>0.23076923076923075</c:v>
                </c:pt>
              </c:numCache>
            </c:numRef>
          </c:val>
          <c:extLst>
            <c:ext xmlns:c16="http://schemas.microsoft.com/office/drawing/2014/chart" uri="{C3380CC4-5D6E-409C-BE32-E72D297353CC}">
              <c16:uniqueId val="{00000003-E9D3-4ED3-A5AC-831CDA43A5DC}"/>
            </c:ext>
          </c:extLst>
        </c:ser>
        <c:ser>
          <c:idx val="4"/>
          <c:order val="4"/>
          <c:tx>
            <c:strRef>
              <c:f>FullPercentage!$A$227</c:f>
              <c:strCache>
                <c:ptCount val="1"/>
                <c:pt idx="0">
                  <c:v>Unsure</c:v>
                </c:pt>
              </c:strCache>
            </c:strRef>
          </c:tx>
          <c:spPr>
            <a:solidFill>
              <a:schemeClr val="accent5"/>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E9D3-4ED3-A5AC-831CDA43A5DC}"/>
                </c:ext>
              </c:extLst>
            </c:dLbl>
            <c:dLbl>
              <c:idx val="1"/>
              <c:delete val="1"/>
              <c:extLst>
                <c:ext xmlns:c15="http://schemas.microsoft.com/office/drawing/2012/chart" uri="{CE6537A1-D6FC-4f65-9D91-7224C49458BB}"/>
                <c:ext xmlns:c16="http://schemas.microsoft.com/office/drawing/2014/chart" uri="{C3380CC4-5D6E-409C-BE32-E72D297353CC}">
                  <c16:uniqueId val="{00000005-E9D3-4ED3-A5AC-831CDA43A5DC}"/>
                </c:ext>
              </c:extLst>
            </c:dLbl>
            <c:dLbl>
              <c:idx val="2"/>
              <c:delete val="1"/>
              <c:extLst>
                <c:ext xmlns:c15="http://schemas.microsoft.com/office/drawing/2012/chart" uri="{CE6537A1-D6FC-4f65-9D91-7224C49458BB}"/>
                <c:ext xmlns:c16="http://schemas.microsoft.com/office/drawing/2014/chart" uri="{C3380CC4-5D6E-409C-BE32-E72D297353CC}">
                  <c16:uniqueId val="{00000006-E9D3-4ED3-A5AC-831CDA43A5DC}"/>
                </c:ext>
              </c:extLst>
            </c:dLbl>
            <c:dLbl>
              <c:idx val="3"/>
              <c:delete val="1"/>
              <c:extLst>
                <c:ext xmlns:c15="http://schemas.microsoft.com/office/drawing/2012/chart" uri="{CE6537A1-D6FC-4f65-9D91-7224C49458BB}"/>
                <c:ext xmlns:c16="http://schemas.microsoft.com/office/drawing/2014/chart" uri="{C3380CC4-5D6E-409C-BE32-E72D297353CC}">
                  <c16:uniqueId val="{00000007-E9D3-4ED3-A5AC-831CDA43A5DC}"/>
                </c:ext>
              </c:extLst>
            </c:dLbl>
            <c:dLbl>
              <c:idx val="5"/>
              <c:delete val="1"/>
              <c:extLst>
                <c:ext xmlns:c15="http://schemas.microsoft.com/office/drawing/2012/chart" uri="{CE6537A1-D6FC-4f65-9D91-7224C49458BB}"/>
                <c:ext xmlns:c16="http://schemas.microsoft.com/office/drawing/2014/chart" uri="{C3380CC4-5D6E-409C-BE32-E72D297353CC}">
                  <c16:uniqueId val="{00000008-E9D3-4ED3-A5AC-831CDA43A5D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FullPercentage!$C$222:$I$222</c:f>
              <c:strCache>
                <c:ptCount val="7"/>
                <c:pt idx="0">
                  <c:v>Awareness raising about Horizon 2020 and associated programmes.</c:v>
                </c:pt>
                <c:pt idx="1">
                  <c:v> Disseminate general and specific information about Horizon 2020 and associated programmes, including open calls, rules of participation, and proposal submission.</c:v>
                </c:pt>
                <c:pt idx="2">
                  <c:v>Provide specific assistance to participants: call identification and topic framing, action types, partner search, rules of participation, role and responsibilities of consortium members, ethical aspects, etc..</c:v>
                </c:pt>
                <c:pt idx="3">
                  <c:v>Organize promotional events (infodays, seminars, conferences, newsletters, workshops).</c:v>
                </c:pt>
                <c:pt idx="4">
                  <c:v>Organize training events (e.g. proposal writing).</c:v>
                </c:pt>
                <c:pt idx="5">
                  <c:v>Inform about other European research and innovation pro-grammes (e.g. European Health Programme, COSNIE, Eureka, future Digital Europe, etc.) and establish collaboration networks with their support services.</c:v>
                </c:pt>
                <c:pt idx="6">
                  <c:v> Inform and support participants about available funding synergies between Horizon 2020 and ERDF programs in your country</c:v>
                </c:pt>
              </c:strCache>
            </c:strRef>
          </c:cat>
          <c:val>
            <c:numRef>
              <c:f>FullPercentage!$C$227:$I$227</c:f>
              <c:numCache>
                <c:formatCode>0%</c:formatCode>
                <c:ptCount val="7"/>
                <c:pt idx="0">
                  <c:v>0</c:v>
                </c:pt>
                <c:pt idx="1">
                  <c:v>0</c:v>
                </c:pt>
                <c:pt idx="2">
                  <c:v>0</c:v>
                </c:pt>
                <c:pt idx="3">
                  <c:v>0</c:v>
                </c:pt>
                <c:pt idx="4">
                  <c:v>2.564102564102564E-2</c:v>
                </c:pt>
                <c:pt idx="5">
                  <c:v>0</c:v>
                </c:pt>
                <c:pt idx="6">
                  <c:v>7.6923076923076927E-2</c:v>
                </c:pt>
              </c:numCache>
            </c:numRef>
          </c:val>
          <c:extLst>
            <c:ext xmlns:c16="http://schemas.microsoft.com/office/drawing/2014/chart" uri="{C3380CC4-5D6E-409C-BE32-E72D297353CC}">
              <c16:uniqueId val="{00000009-E9D3-4ED3-A5AC-831CDA43A5DC}"/>
            </c:ext>
          </c:extLst>
        </c:ser>
        <c:dLbls>
          <c:dLblPos val="ctr"/>
          <c:showLegendKey val="0"/>
          <c:showVal val="1"/>
          <c:showCatName val="0"/>
          <c:showSerName val="0"/>
          <c:showPercent val="0"/>
          <c:showBubbleSize val="0"/>
        </c:dLbls>
        <c:gapWidth val="99"/>
        <c:overlap val="100"/>
        <c:axId val="758732656"/>
        <c:axId val="758739872"/>
      </c:barChart>
      <c:catAx>
        <c:axId val="758732656"/>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58739872"/>
        <c:crosses val="autoZero"/>
        <c:auto val="1"/>
        <c:lblAlgn val="ctr"/>
        <c:lblOffset val="100"/>
        <c:noMultiLvlLbl val="0"/>
      </c:catAx>
      <c:valAx>
        <c:axId val="7587398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58732656"/>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have the actions of the Horizon2020 programme been adapted to the change brought about by the pandemic?</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17799015748031494"/>
          <c:y val="0.26738224294201191"/>
          <c:w val="0.47024013174823737"/>
          <c:h val="0.6793837597495781"/>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A34-48D7-A45C-076CEA1DE0D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A34-48D7-A45C-076CEA1DE0D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A34-48D7-A45C-076CEA1DE0D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A34-48D7-A45C-076CEA1DE0D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A34-48D7-A45C-076CEA1DE0D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FullPercentage!$A$286:$A$288</c:f>
              <c:strCache>
                <c:ptCount val="3"/>
                <c:pt idx="0">
                  <c:v>Yes</c:v>
                </c:pt>
                <c:pt idx="1">
                  <c:v>No</c:v>
                </c:pt>
                <c:pt idx="2">
                  <c:v>Unsure</c:v>
                </c:pt>
              </c:strCache>
            </c:strRef>
          </c:cat>
          <c:val>
            <c:numRef>
              <c:f>FullPercentage!$C$286:$C$288</c:f>
              <c:numCache>
                <c:formatCode>0.000%</c:formatCode>
                <c:ptCount val="3"/>
                <c:pt idx="0">
                  <c:v>0.48717948717948717</c:v>
                </c:pt>
                <c:pt idx="1">
                  <c:v>2.564102564102564E-2</c:v>
                </c:pt>
                <c:pt idx="2">
                  <c:v>0.48717948717948717</c:v>
                </c:pt>
              </c:numCache>
            </c:numRef>
          </c:val>
          <c:extLst>
            <c:ext xmlns:c16="http://schemas.microsoft.com/office/drawing/2014/chart" uri="{C3380CC4-5D6E-409C-BE32-E72D297353CC}">
              <c16:uniqueId val="{0000000A-EA34-48D7-A45C-076CEA1DE0D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How relevant was H2020 in the evolution of R&amp;D spending of your country?</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7.2892780152349582E-2"/>
          <c:y val="0.29894814284578064"/>
          <c:w val="0.55957274258216405"/>
          <c:h val="0.6722644754632943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145-4BE6-A778-3753D41778F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145-4BE6-A778-3753D41778F2}"/>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F145-4BE6-A778-3753D41778F2}"/>
              </c:ext>
            </c:extLst>
          </c:dPt>
          <c:dPt>
            <c:idx val="3"/>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7-F145-4BE6-A778-3753D41778F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F145-4BE6-A778-3753D41778F2}"/>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FullPercentage!$A$293:$A$296</c:f>
              <c:strCache>
                <c:ptCount val="4"/>
                <c:pt idx="0">
                  <c:v>Very relevant</c:v>
                </c:pt>
                <c:pt idx="1">
                  <c:v>Adequate</c:v>
                </c:pt>
                <c:pt idx="2">
                  <c:v>Poor</c:v>
                </c:pt>
                <c:pt idx="3">
                  <c:v>Unsure</c:v>
                </c:pt>
              </c:strCache>
            </c:strRef>
          </c:cat>
          <c:val>
            <c:numRef>
              <c:f>FullPercentage!$C$293:$C$296</c:f>
              <c:numCache>
                <c:formatCode>0.000%</c:formatCode>
                <c:ptCount val="4"/>
                <c:pt idx="0">
                  <c:v>0.41025641025641024</c:v>
                </c:pt>
                <c:pt idx="1">
                  <c:v>0.28205128205128205</c:v>
                </c:pt>
                <c:pt idx="2">
                  <c:v>0.15384615384615385</c:v>
                </c:pt>
                <c:pt idx="3">
                  <c:v>0.15384615384615385</c:v>
                </c:pt>
              </c:numCache>
            </c:numRef>
          </c:val>
          <c:extLst>
            <c:ext xmlns:c16="http://schemas.microsoft.com/office/drawing/2014/chart" uri="{C3380CC4-5D6E-409C-BE32-E72D297353CC}">
              <c16:uniqueId val="{0000000A-F145-4BE6-A778-3753D41778F2}"/>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Croatia</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45-4689-887B-F81F9BDD40E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445-4689-887B-F81F9BDD40E7}"/>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445-4689-887B-F81F9BDD40E7}"/>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445-4689-887B-F81F9BDD40E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HR!$A$293:$A$296</c:f>
              <c:strCache>
                <c:ptCount val="4"/>
                <c:pt idx="0">
                  <c:v>Very relevant</c:v>
                </c:pt>
                <c:pt idx="1">
                  <c:v>Adequate</c:v>
                </c:pt>
                <c:pt idx="2">
                  <c:v>Poor</c:v>
                </c:pt>
                <c:pt idx="3">
                  <c:v>Unsure</c:v>
                </c:pt>
              </c:strCache>
            </c:strRef>
          </c:cat>
          <c:val>
            <c:numRef>
              <c:f>HR!$C$293:$C$296</c:f>
              <c:numCache>
                <c:formatCode>0%</c:formatCode>
                <c:ptCount val="4"/>
                <c:pt idx="0">
                  <c:v>0.23076923076923075</c:v>
                </c:pt>
                <c:pt idx="1">
                  <c:v>0.23076923076923075</c:v>
                </c:pt>
                <c:pt idx="2">
                  <c:v>0.23076923076923075</c:v>
                </c:pt>
                <c:pt idx="3">
                  <c:v>0.30769230769230771</c:v>
                </c:pt>
              </c:numCache>
            </c:numRef>
          </c:val>
          <c:extLst>
            <c:ext xmlns:c16="http://schemas.microsoft.com/office/drawing/2014/chart" uri="{C3380CC4-5D6E-409C-BE32-E72D297353CC}">
              <c16:uniqueId val="{00000008-2445-4689-887B-F81F9BDD40E7}"/>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Netherlands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26556212234330118"/>
          <c:y val="0.25334722952115563"/>
          <c:w val="0.4969004108022228"/>
          <c:h val="0.59667065593245039"/>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04C-49F5-8BE9-75D33EFEFB7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04C-49F5-8BE9-75D33EFEFB7A}"/>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204C-49F5-8BE9-75D33EFEFB7A}"/>
              </c:ext>
            </c:extLst>
          </c:dPt>
          <c:dPt>
            <c:idx val="3"/>
            <c:bubble3D val="0"/>
            <c:spPr>
              <a:solidFill>
                <a:schemeClr val="accent5"/>
              </a:solidFill>
              <a:ln w="19050">
                <a:solidFill>
                  <a:schemeClr val="lt1"/>
                </a:solidFill>
              </a:ln>
              <a:effectLst/>
            </c:spPr>
            <c:extLst>
              <c:ext xmlns:c16="http://schemas.microsoft.com/office/drawing/2014/chart" uri="{C3380CC4-5D6E-409C-BE32-E72D297353CC}">
                <c16:uniqueId val="{00000007-204C-49F5-8BE9-75D33EFEFB7A}"/>
              </c:ext>
            </c:extLst>
          </c:dPt>
          <c:dLbls>
            <c:dLbl>
              <c:idx val="2"/>
              <c:delete val="1"/>
              <c:extLst>
                <c:ext xmlns:c15="http://schemas.microsoft.com/office/drawing/2012/chart" uri="{CE6537A1-D6FC-4f65-9D91-7224C49458BB}"/>
                <c:ext xmlns:c16="http://schemas.microsoft.com/office/drawing/2014/chart" uri="{C3380CC4-5D6E-409C-BE32-E72D297353CC}">
                  <c16:uniqueId val="{00000005-204C-49F5-8BE9-75D33EFEFB7A}"/>
                </c:ext>
              </c:extLst>
            </c:dLbl>
            <c:dLbl>
              <c:idx val="3"/>
              <c:delete val="1"/>
              <c:extLst>
                <c:ext xmlns:c15="http://schemas.microsoft.com/office/drawing/2012/chart" uri="{CE6537A1-D6FC-4f65-9D91-7224C49458BB}"/>
                <c:ext xmlns:c16="http://schemas.microsoft.com/office/drawing/2014/chart" uri="{C3380CC4-5D6E-409C-BE32-E72D297353CC}">
                  <c16:uniqueId val="{00000007-204C-49F5-8BE9-75D33EFEFB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NL!$A$293:$A$296</c:f>
              <c:strCache>
                <c:ptCount val="4"/>
                <c:pt idx="0">
                  <c:v>Very relevant</c:v>
                </c:pt>
                <c:pt idx="1">
                  <c:v>Adequate</c:v>
                </c:pt>
                <c:pt idx="2">
                  <c:v>Poor</c:v>
                </c:pt>
                <c:pt idx="3">
                  <c:v>Unsure</c:v>
                </c:pt>
              </c:strCache>
            </c:strRef>
          </c:cat>
          <c:val>
            <c:numRef>
              <c:f>NL!$C$293:$C$296</c:f>
              <c:numCache>
                <c:formatCode>0%</c:formatCode>
                <c:ptCount val="4"/>
                <c:pt idx="0">
                  <c:v>0.7777777777777779</c:v>
                </c:pt>
                <c:pt idx="1">
                  <c:v>0.22222222222222221</c:v>
                </c:pt>
                <c:pt idx="2">
                  <c:v>0</c:v>
                </c:pt>
                <c:pt idx="3">
                  <c:v>0</c:v>
                </c:pt>
              </c:numCache>
            </c:numRef>
          </c:val>
          <c:extLst>
            <c:ext xmlns:c16="http://schemas.microsoft.com/office/drawing/2014/chart" uri="{C3380CC4-5D6E-409C-BE32-E72D297353CC}">
              <c16:uniqueId val="{00000008-204C-49F5-8BE9-75D33EFEFB7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How do you rate Horizon 2020 in terms of programme design?</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4.6158870244047266E-2"/>
          <c:y val="0.25272277051341435"/>
          <c:w val="0.53586705260814127"/>
          <c:h val="0.70741725157658464"/>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847-41FC-B94B-7738DC8C037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847-41FC-B94B-7738DC8C037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847-41FC-B94B-7738DC8C037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847-41FC-B94B-7738DC8C0375}"/>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6847-41FC-B94B-7738DC8C0375}"/>
              </c:ext>
            </c:extLst>
          </c:dPt>
          <c:dLbls>
            <c:dLbl>
              <c:idx val="4"/>
              <c:delete val="1"/>
              <c:extLst>
                <c:ext xmlns:c15="http://schemas.microsoft.com/office/drawing/2012/chart" uri="{CE6537A1-D6FC-4f65-9D91-7224C49458BB}"/>
                <c:ext xmlns:c16="http://schemas.microsoft.com/office/drawing/2014/chart" uri="{C3380CC4-5D6E-409C-BE32-E72D297353CC}">
                  <c16:uniqueId val="{00000009-6847-41FC-B94B-7738DC8C0375}"/>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FullPercentage!$A$301:$A$305</c:f>
              <c:strCache>
                <c:ptCount val="5"/>
                <c:pt idx="0">
                  <c:v>Adequate variety of instruments and simple to navigate</c:v>
                </c:pt>
                <c:pt idx="1">
                  <c:v>Somewhat adequate</c:v>
                </c:pt>
                <c:pt idx="2">
                  <c:v>Challenging</c:v>
                </c:pt>
                <c:pt idx="3">
                  <c:v>Excessive complexity and profusion of activities</c:v>
                </c:pt>
                <c:pt idx="4">
                  <c:v>Unsure</c:v>
                </c:pt>
              </c:strCache>
            </c:strRef>
          </c:cat>
          <c:val>
            <c:numRef>
              <c:f>FullPercentage!$C$301:$C$305</c:f>
              <c:numCache>
                <c:formatCode>0.000%</c:formatCode>
                <c:ptCount val="5"/>
                <c:pt idx="0">
                  <c:v>0.30769230769230771</c:v>
                </c:pt>
                <c:pt idx="1">
                  <c:v>0.46153846153846151</c:v>
                </c:pt>
                <c:pt idx="2">
                  <c:v>0.20512820512820512</c:v>
                </c:pt>
                <c:pt idx="3">
                  <c:v>2.564102564102564E-2</c:v>
                </c:pt>
                <c:pt idx="4">
                  <c:v>0</c:v>
                </c:pt>
              </c:numCache>
            </c:numRef>
          </c:val>
          <c:extLst>
            <c:ext xmlns:c16="http://schemas.microsoft.com/office/drawing/2014/chart" uri="{C3380CC4-5D6E-409C-BE32-E72D297353CC}">
              <c16:uniqueId val="{0000000A-6847-41FC-B94B-7738DC8C0375}"/>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46837240717370826"/>
          <c:y val="0.34922756261802118"/>
          <c:w val="0.51106201453937894"/>
          <c:h val="0.4864317525920118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In your opinion, should the system of access to financial resources and technical assistance, and to the financial programmes and instruments available, be simplified?</a:t>
            </a:r>
          </a:p>
        </c:rich>
      </c:tx>
      <c:layout>
        <c:manualLayout>
          <c:xMode val="edge"/>
          <c:yMode val="edge"/>
          <c:x val="0.13470573198863983"/>
          <c:y val="2.6928111769353841E-3"/>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19588813597065552"/>
          <c:y val="0.3656157496039405"/>
          <c:w val="0.53397243388790705"/>
          <c:h val="0.6343842503960595"/>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FC8-41F6-9E31-DF90F6C11F0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8FC8-41F6-9E31-DF90F6C11F0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8FC8-41F6-9E31-DF90F6C11F0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FC8-41F6-9E31-DF90F6C11F0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FC8-41F6-9E31-DF90F6C11F0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FullPercentage!$A$310:$A$312</c:f>
              <c:strCache>
                <c:ptCount val="3"/>
                <c:pt idx="0">
                  <c:v>Yes</c:v>
                </c:pt>
                <c:pt idx="1">
                  <c:v>No</c:v>
                </c:pt>
                <c:pt idx="2">
                  <c:v>Unsure</c:v>
                </c:pt>
              </c:strCache>
            </c:strRef>
          </c:cat>
          <c:val>
            <c:numRef>
              <c:f>FullPercentage!$C$310:$C$312</c:f>
              <c:numCache>
                <c:formatCode>0.000%</c:formatCode>
                <c:ptCount val="3"/>
                <c:pt idx="0">
                  <c:v>0.71794871794871795</c:v>
                </c:pt>
                <c:pt idx="1">
                  <c:v>0.17948717948717949</c:v>
                </c:pt>
                <c:pt idx="2">
                  <c:v>0.10256410256410256</c:v>
                </c:pt>
              </c:numCache>
            </c:numRef>
          </c:val>
          <c:extLst>
            <c:ext xmlns:c16="http://schemas.microsoft.com/office/drawing/2014/chart" uri="{C3380CC4-5D6E-409C-BE32-E72D297353CC}">
              <c16:uniqueId val="{0000000A-8FC8-41F6-9E31-DF90F6C11F0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602110906349469"/>
          <c:y val="0.4953791243222625"/>
          <c:w val="0.1192868416643888"/>
          <c:h val="0.3503484728768765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To what extent has the Horizon2020 programme been consistent with and complementary to the European Structural and Investment Funds (ESI funds) and in particular the ERDF?</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ABE-4015-A130-DCCC7C27643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ABE-4015-A130-DCCC7C27643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ABE-4015-A130-DCCC7C27643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ABE-4015-A130-DCCC7C27643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7ABE-4015-A130-DCCC7C27643B}"/>
              </c:ext>
            </c:extLst>
          </c:dPt>
          <c:dLbls>
            <c:dLbl>
              <c:idx val="0"/>
              <c:delete val="1"/>
              <c:extLst>
                <c:ext xmlns:c15="http://schemas.microsoft.com/office/drawing/2012/chart" uri="{CE6537A1-D6FC-4f65-9D91-7224C49458BB}"/>
                <c:ext xmlns:c16="http://schemas.microsoft.com/office/drawing/2014/chart" uri="{C3380CC4-5D6E-409C-BE32-E72D297353CC}">
                  <c16:uniqueId val="{00000001-7ABE-4015-A130-DCCC7C27643B}"/>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FullPercentage!$A$317:$A$321</c:f>
              <c:strCache>
                <c:ptCount val="5"/>
                <c:pt idx="0">
                  <c:v>Very much</c:v>
                </c:pt>
                <c:pt idx="1">
                  <c:v>Quite a lot</c:v>
                </c:pt>
                <c:pt idx="2">
                  <c:v>Not very much</c:v>
                </c:pt>
                <c:pt idx="3">
                  <c:v>Not at all</c:v>
                </c:pt>
                <c:pt idx="4">
                  <c:v>Unsure</c:v>
                </c:pt>
              </c:strCache>
            </c:strRef>
          </c:cat>
          <c:val>
            <c:numRef>
              <c:f>FullPercentage!$C$317:$C$321</c:f>
              <c:numCache>
                <c:formatCode>0.000%</c:formatCode>
                <c:ptCount val="5"/>
                <c:pt idx="0">
                  <c:v>0</c:v>
                </c:pt>
                <c:pt idx="1">
                  <c:v>0.25641025641025639</c:v>
                </c:pt>
                <c:pt idx="2">
                  <c:v>0.41025641025641024</c:v>
                </c:pt>
                <c:pt idx="3">
                  <c:v>7.6923076923076927E-2</c:v>
                </c:pt>
                <c:pt idx="4">
                  <c:v>0.25641025641025639</c:v>
                </c:pt>
              </c:numCache>
            </c:numRef>
          </c:val>
          <c:extLst>
            <c:ext xmlns:c16="http://schemas.microsoft.com/office/drawing/2014/chart" uri="{C3380CC4-5D6E-409C-BE32-E72D297353CC}">
              <c16:uniqueId val="{0000000A-7ABE-4015-A130-DCCC7C27643B}"/>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How important has it been, for the success of the actions of the Horizon 2020 programme, to seek synergies with the ERDF and for actions to complement other funds and programmes?</a:t>
            </a:r>
          </a:p>
        </c:rich>
      </c:tx>
      <c:layout>
        <c:manualLayout>
          <c:xMode val="edge"/>
          <c:yMode val="edge"/>
          <c:x val="0.13470577942463074"/>
          <c:y val="2.2662889518413599E-2"/>
        </c:manualLayout>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8.2067007811073969E-2"/>
          <c:y val="0.31154646953534476"/>
          <c:w val="0.50860955330224011"/>
          <c:h val="0.64859383402762727"/>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2CA-41C3-A654-EB9BB4C25E2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2CA-41C3-A654-EB9BB4C25E2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2CA-41C3-A654-EB9BB4C25E2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2CA-41C3-A654-EB9BB4C25E2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2CA-41C3-A654-EB9BB4C25E26}"/>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FullPercentage!$A$326:$A$330</c:f>
              <c:strCache>
                <c:ptCount val="5"/>
                <c:pt idx="0">
                  <c:v>Very important</c:v>
                </c:pt>
                <c:pt idx="1">
                  <c:v>Important</c:v>
                </c:pt>
                <c:pt idx="2">
                  <c:v>Not very important</c:v>
                </c:pt>
                <c:pt idx="3">
                  <c:v>Not at all important</c:v>
                </c:pt>
                <c:pt idx="4">
                  <c:v>Unsure</c:v>
                </c:pt>
              </c:strCache>
            </c:strRef>
          </c:cat>
          <c:val>
            <c:numRef>
              <c:f>FullPercentage!$C$326:$C$330</c:f>
              <c:numCache>
                <c:formatCode>0.000%</c:formatCode>
                <c:ptCount val="5"/>
                <c:pt idx="0">
                  <c:v>0.12820512820512819</c:v>
                </c:pt>
                <c:pt idx="1">
                  <c:v>0.35897435897435898</c:v>
                </c:pt>
                <c:pt idx="2">
                  <c:v>0.20512820512820512</c:v>
                </c:pt>
                <c:pt idx="3">
                  <c:v>0.10256410256410256</c:v>
                </c:pt>
                <c:pt idx="4">
                  <c:v>0.20512820512820512</c:v>
                </c:pt>
              </c:numCache>
            </c:numRef>
          </c:val>
          <c:extLst>
            <c:ext xmlns:c16="http://schemas.microsoft.com/office/drawing/2014/chart" uri="{C3380CC4-5D6E-409C-BE32-E72D297353CC}">
              <c16:uniqueId val="{0000000A-22CA-41C3-A654-EB9BB4C25E2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4145054929075696"/>
          <c:y val="0.48945716647804355"/>
          <c:w val="0.33084861968431234"/>
          <c:h val="0.4230425325274707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Synergies at member state level: has your country implemented efficient synergies between Horizon 2020 and ERDF funding programs (e.g. fast-track to funding through ERDF programmes to Horizon 2020 applications awarded the “Seal of Excellence”?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816-4855-BA98-7D3205D38FF6}"/>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1816-4855-BA98-7D3205D38FF6}"/>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1816-4855-BA98-7D3205D38FF6}"/>
              </c:ext>
            </c:extLst>
          </c:dPt>
          <c:dLbls>
            <c:dLbl>
              <c:idx val="0"/>
              <c:delete val="1"/>
              <c:extLst>
                <c:ext xmlns:c15="http://schemas.microsoft.com/office/drawing/2012/chart" uri="{CE6537A1-D6FC-4f65-9D91-7224C49458BB}"/>
                <c:ext xmlns:c16="http://schemas.microsoft.com/office/drawing/2014/chart" uri="{C3380CC4-5D6E-409C-BE32-E72D297353CC}">
                  <c16:uniqueId val="{00000001-1816-4855-BA98-7D3205D38FF6}"/>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FullPercentage!$A$349:$A$351</c:f>
              <c:strCache>
                <c:ptCount val="3"/>
                <c:pt idx="0">
                  <c:v>Yes</c:v>
                </c:pt>
                <c:pt idx="1">
                  <c:v>No</c:v>
                </c:pt>
                <c:pt idx="2">
                  <c:v>Unsure</c:v>
                </c:pt>
              </c:strCache>
            </c:strRef>
          </c:cat>
          <c:val>
            <c:numRef>
              <c:f>FullPercentage!$C$349:$C$351</c:f>
              <c:numCache>
                <c:formatCode>0.000%</c:formatCode>
                <c:ptCount val="3"/>
                <c:pt idx="0">
                  <c:v>0</c:v>
                </c:pt>
                <c:pt idx="1">
                  <c:v>0.48717948717948717</c:v>
                </c:pt>
                <c:pt idx="2">
                  <c:v>0.51282051282051277</c:v>
                </c:pt>
              </c:numCache>
            </c:numRef>
          </c:val>
          <c:extLst>
            <c:ext xmlns:c16="http://schemas.microsoft.com/office/drawing/2014/chart" uri="{C3380CC4-5D6E-409C-BE32-E72D297353CC}">
              <c16:uniqueId val="{00000006-1816-4855-BA98-7D3205D38FF6}"/>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354564590317303"/>
          <c:y val="0.43297593411470747"/>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Is the Horizon 2020 programme consistent with and complementary to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969-4D04-A07B-B731FA56968F}"/>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C969-4D04-A07B-B731FA56968F}"/>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C969-4D04-A07B-B731FA56968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FullPercentage!$A$335:$A$337</c:f>
              <c:strCache>
                <c:ptCount val="3"/>
                <c:pt idx="0">
                  <c:v>Yes</c:v>
                </c:pt>
                <c:pt idx="1">
                  <c:v>No</c:v>
                </c:pt>
                <c:pt idx="2">
                  <c:v>Unsure</c:v>
                </c:pt>
              </c:strCache>
            </c:strRef>
          </c:cat>
          <c:val>
            <c:numRef>
              <c:f>FullPercentage!$C$335:$C$337</c:f>
              <c:numCache>
                <c:formatCode>0%</c:formatCode>
                <c:ptCount val="3"/>
                <c:pt idx="0">
                  <c:v>0.48717948717948717</c:v>
                </c:pt>
                <c:pt idx="1">
                  <c:v>0.10256410256410256</c:v>
                </c:pt>
                <c:pt idx="2">
                  <c:v>0.41025641025641024</c:v>
                </c:pt>
              </c:numCache>
            </c:numRef>
          </c:val>
          <c:extLst>
            <c:ext xmlns:c16="http://schemas.microsoft.com/office/drawing/2014/chart" uri="{C3380CC4-5D6E-409C-BE32-E72D297353CC}">
              <c16:uniqueId val="{00000006-C969-4D04-A07B-B731FA56968F}"/>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In your opinion, are there any overlaps or duplication of actions between Horizon 2020 and other programmes and funds?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493-46B5-B2E1-2F9DE97FB6D4}"/>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4493-46B5-B2E1-2F9DE97FB6D4}"/>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4493-46B5-B2E1-2F9DE97FB6D4}"/>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FullPercentage!$A$342:$A$344</c:f>
              <c:strCache>
                <c:ptCount val="3"/>
                <c:pt idx="0">
                  <c:v>Yes</c:v>
                </c:pt>
                <c:pt idx="1">
                  <c:v>No</c:v>
                </c:pt>
                <c:pt idx="2">
                  <c:v>Unsure</c:v>
                </c:pt>
              </c:strCache>
            </c:strRef>
          </c:cat>
          <c:val>
            <c:numRef>
              <c:f>FullPercentage!$C$342:$C$344</c:f>
              <c:numCache>
                <c:formatCode>0.000%</c:formatCode>
                <c:ptCount val="3"/>
                <c:pt idx="0">
                  <c:v>0.28205128205128205</c:v>
                </c:pt>
                <c:pt idx="1">
                  <c:v>0.48717948717948717</c:v>
                </c:pt>
                <c:pt idx="2">
                  <c:v>0.23076923076923075</c:v>
                </c:pt>
              </c:numCache>
            </c:numRef>
          </c:val>
          <c:extLst>
            <c:ext xmlns:c16="http://schemas.microsoft.com/office/drawing/2014/chart" uri="{C3380CC4-5D6E-409C-BE32-E72D297353CC}">
              <c16:uniqueId val="{00000006-4493-46B5-B2E1-2F9DE97FB6D4}"/>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7149577136191327"/>
          <c:y val="0.41211346962859718"/>
          <c:w val="0.14517104111985998"/>
          <c:h val="0.405672936716243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stacked"/>
        <c:varyColors val="0"/>
        <c:ser>
          <c:idx val="0"/>
          <c:order val="0"/>
          <c:tx>
            <c:strRef>
              <c:f>HR!$A$356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HR!$C$356:$F$356</c:f>
              <c:numCache>
                <c:formatCode>0%</c:formatCode>
                <c:ptCount val="4"/>
                <c:pt idx="0">
                  <c:v>0.30769230769230771</c:v>
                </c:pt>
                <c:pt idx="1">
                  <c:v>0.66666666666666652</c:v>
                </c:pt>
                <c:pt idx="2">
                  <c:v>0.66666666666666652</c:v>
                </c:pt>
                <c:pt idx="3">
                  <c:v>0.27272727272727271</c:v>
                </c:pt>
              </c:numCache>
            </c:numRef>
          </c:val>
          <c:extLst>
            <c:ext xmlns:c16="http://schemas.microsoft.com/office/drawing/2014/chart" uri="{C3380CC4-5D6E-409C-BE32-E72D297353CC}">
              <c16:uniqueId val="{00000000-A6EA-4A37-B67A-771B5CD76140}"/>
            </c:ext>
          </c:extLst>
        </c:ser>
        <c:ser>
          <c:idx val="1"/>
          <c:order val="1"/>
          <c:tx>
            <c:strRef>
              <c:f>HR!$A$357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6EA-4A37-B67A-771B5CD761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HR!$C$357:$F$357</c:f>
              <c:numCache>
                <c:formatCode>0%</c:formatCode>
                <c:ptCount val="4"/>
                <c:pt idx="0">
                  <c:v>0.46153846153846151</c:v>
                </c:pt>
                <c:pt idx="1">
                  <c:v>0</c:v>
                </c:pt>
                <c:pt idx="2">
                  <c:v>0.22222222222222221</c:v>
                </c:pt>
                <c:pt idx="3">
                  <c:v>0.27272727272727271</c:v>
                </c:pt>
              </c:numCache>
            </c:numRef>
          </c:val>
          <c:extLst>
            <c:ext xmlns:c16="http://schemas.microsoft.com/office/drawing/2014/chart" uri="{C3380CC4-5D6E-409C-BE32-E72D297353CC}">
              <c16:uniqueId val="{00000002-A6EA-4A37-B67A-771B5CD76140}"/>
            </c:ext>
          </c:extLst>
        </c:ser>
        <c:ser>
          <c:idx val="2"/>
          <c:order val="2"/>
          <c:tx>
            <c:strRef>
              <c:f>HR!$A$358</c:f>
              <c:strCache>
                <c:ptCount val="1"/>
                <c:pt idx="0">
                  <c:v>Unsure</c:v>
                </c:pt>
              </c:strCache>
            </c:strRef>
          </c:tx>
          <c:spPr>
            <a:solidFill>
              <a:schemeClr val="tx1">
                <a:lumMod val="50000"/>
                <a:lumOff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HR!$C$358:$F$358</c:f>
              <c:numCache>
                <c:formatCode>0%</c:formatCode>
                <c:ptCount val="4"/>
                <c:pt idx="0">
                  <c:v>0.23076923076923075</c:v>
                </c:pt>
                <c:pt idx="1">
                  <c:v>0.33333333333333326</c:v>
                </c:pt>
                <c:pt idx="2">
                  <c:v>0.1111111111111111</c:v>
                </c:pt>
                <c:pt idx="3">
                  <c:v>0.45454545454545453</c:v>
                </c:pt>
              </c:numCache>
            </c:numRef>
          </c:val>
          <c:extLst>
            <c:ext xmlns:c16="http://schemas.microsoft.com/office/drawing/2014/chart" uri="{C3380CC4-5D6E-409C-BE32-E72D297353CC}">
              <c16:uniqueId val="{00000003-A6EA-4A37-B67A-771B5CD7614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Do public authorities in your Member State include the social partners and civil society organisations in the promotion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Research!$A$356</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Research!$C$356:$G$356</c:f>
              <c:numCache>
                <c:formatCode>0%</c:formatCode>
                <c:ptCount val="5"/>
                <c:pt idx="0">
                  <c:v>0.40909090909090912</c:v>
                </c:pt>
                <c:pt idx="1">
                  <c:v>1</c:v>
                </c:pt>
                <c:pt idx="2">
                  <c:v>0.25</c:v>
                </c:pt>
                <c:pt idx="3">
                  <c:v>0.25</c:v>
                </c:pt>
                <c:pt idx="4">
                  <c:v>0.4</c:v>
                </c:pt>
              </c:numCache>
            </c:numRef>
          </c:val>
          <c:extLst>
            <c:ext xmlns:c16="http://schemas.microsoft.com/office/drawing/2014/chart" uri="{C3380CC4-5D6E-409C-BE32-E72D297353CC}">
              <c16:uniqueId val="{00000000-AD4F-4C0B-BF7D-F20A3BAFB1F3}"/>
            </c:ext>
          </c:extLst>
        </c:ser>
        <c:ser>
          <c:idx val="1"/>
          <c:order val="1"/>
          <c:tx>
            <c:strRef>
              <c:f>Research!$A$357</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Research!$C$357:$G$357</c:f>
              <c:numCache>
                <c:formatCode>0%</c:formatCode>
                <c:ptCount val="5"/>
                <c:pt idx="0">
                  <c:v>0.27272727272727271</c:v>
                </c:pt>
                <c:pt idx="1">
                  <c:v>0</c:v>
                </c:pt>
                <c:pt idx="2">
                  <c:v>0.5</c:v>
                </c:pt>
                <c:pt idx="3">
                  <c:v>0.5</c:v>
                </c:pt>
                <c:pt idx="4">
                  <c:v>0.2</c:v>
                </c:pt>
              </c:numCache>
            </c:numRef>
          </c:val>
          <c:extLst>
            <c:ext xmlns:c16="http://schemas.microsoft.com/office/drawing/2014/chart" uri="{C3380CC4-5D6E-409C-BE32-E72D297353CC}">
              <c16:uniqueId val="{00000002-AD4F-4C0B-BF7D-F20A3BAFB1F3}"/>
            </c:ext>
          </c:extLst>
        </c:ser>
        <c:ser>
          <c:idx val="2"/>
          <c:order val="2"/>
          <c:tx>
            <c:strRef>
              <c:f>Research!$A$358</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AD4F-4C0B-BF7D-F20A3BAFB1F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Research!$C$358:$G$358</c:f>
              <c:numCache>
                <c:formatCode>0%</c:formatCode>
                <c:ptCount val="5"/>
                <c:pt idx="0">
                  <c:v>0.31818181818181818</c:v>
                </c:pt>
                <c:pt idx="1">
                  <c:v>0</c:v>
                </c:pt>
                <c:pt idx="2">
                  <c:v>0.25</c:v>
                </c:pt>
                <c:pt idx="3">
                  <c:v>0.25</c:v>
                </c:pt>
                <c:pt idx="4">
                  <c:v>0.4</c:v>
                </c:pt>
              </c:numCache>
            </c:numRef>
          </c:val>
          <c:extLst>
            <c:ext xmlns:c16="http://schemas.microsoft.com/office/drawing/2014/chart" uri="{C3380CC4-5D6E-409C-BE32-E72D297353CC}">
              <c16:uniqueId val="{00000004-AD4F-4C0B-BF7D-F20A3BAFB1F3}"/>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percentStacked"/>
        <c:varyColors val="0"/>
        <c:ser>
          <c:idx val="0"/>
          <c:order val="0"/>
          <c:tx>
            <c:strRef>
              <c:f>Research!$A$363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Research!$C$363:$G$363</c:f>
              <c:numCache>
                <c:formatCode>0%</c:formatCode>
                <c:ptCount val="5"/>
                <c:pt idx="0">
                  <c:v>0.59090909090909094</c:v>
                </c:pt>
                <c:pt idx="1">
                  <c:v>1</c:v>
                </c:pt>
                <c:pt idx="2">
                  <c:v>0.25</c:v>
                </c:pt>
                <c:pt idx="3">
                  <c:v>0.25</c:v>
                </c:pt>
                <c:pt idx="4">
                  <c:v>0.4</c:v>
                </c:pt>
              </c:numCache>
            </c:numRef>
          </c:val>
          <c:extLst>
            <c:ext xmlns:c16="http://schemas.microsoft.com/office/drawing/2014/chart" uri="{C3380CC4-5D6E-409C-BE32-E72D297353CC}">
              <c16:uniqueId val="{00000000-41AA-4DB8-8CB2-7797695FB186}"/>
            </c:ext>
          </c:extLst>
        </c:ser>
        <c:ser>
          <c:idx val="1"/>
          <c:order val="1"/>
          <c:tx>
            <c:strRef>
              <c:f>Research!$A$364</c:f>
              <c:strCache>
                <c:ptCount val="1"/>
                <c:pt idx="0">
                  <c:v>No</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1-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Research!$C$364:$G$364</c:f>
              <c:numCache>
                <c:formatCode>0%</c:formatCode>
                <c:ptCount val="5"/>
                <c:pt idx="0">
                  <c:v>0.22727272727272727</c:v>
                </c:pt>
                <c:pt idx="1">
                  <c:v>0</c:v>
                </c:pt>
                <c:pt idx="2">
                  <c:v>0.5</c:v>
                </c:pt>
                <c:pt idx="3">
                  <c:v>0.75</c:v>
                </c:pt>
                <c:pt idx="4">
                  <c:v>0.4</c:v>
                </c:pt>
              </c:numCache>
            </c:numRef>
          </c:val>
          <c:extLst>
            <c:ext xmlns:c16="http://schemas.microsoft.com/office/drawing/2014/chart" uri="{C3380CC4-5D6E-409C-BE32-E72D297353CC}">
              <c16:uniqueId val="{00000002-41AA-4DB8-8CB2-7797695FB186}"/>
            </c:ext>
          </c:extLst>
        </c:ser>
        <c:ser>
          <c:idx val="2"/>
          <c:order val="2"/>
          <c:tx>
            <c:strRef>
              <c:f>Research!$A$365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1AA-4DB8-8CB2-7797695FB186}"/>
                </c:ext>
              </c:extLst>
            </c:dLbl>
            <c:dLbl>
              <c:idx val="3"/>
              <c:delete val="1"/>
              <c:extLst>
                <c:ext xmlns:c15="http://schemas.microsoft.com/office/drawing/2012/chart" uri="{CE6537A1-D6FC-4f65-9D91-7224C49458BB}"/>
                <c:ext xmlns:c16="http://schemas.microsoft.com/office/drawing/2014/chart" uri="{C3380CC4-5D6E-409C-BE32-E72D297353CC}">
                  <c16:uniqueId val="{00000004-41AA-4DB8-8CB2-7797695FB1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Research!$C$355:$G$355</c:f>
              <c:strCache>
                <c:ptCount val="5"/>
                <c:pt idx="0">
                  <c:v>Research Institutes</c:v>
                </c:pt>
                <c:pt idx="1">
                  <c:v>Public Authorities</c:v>
                </c:pt>
                <c:pt idx="2">
                  <c:v>Business</c:v>
                </c:pt>
                <c:pt idx="3">
                  <c:v>Civil Society</c:v>
                </c:pt>
                <c:pt idx="4">
                  <c:v>Other</c:v>
                </c:pt>
              </c:strCache>
            </c:strRef>
          </c:cat>
          <c:val>
            <c:numRef>
              <c:f>Research!$C$365:$G$365</c:f>
              <c:numCache>
                <c:formatCode>0%</c:formatCode>
                <c:ptCount val="5"/>
                <c:pt idx="0">
                  <c:v>0.18181818181818182</c:v>
                </c:pt>
                <c:pt idx="1">
                  <c:v>0</c:v>
                </c:pt>
                <c:pt idx="2">
                  <c:v>0.25</c:v>
                </c:pt>
                <c:pt idx="3">
                  <c:v>0</c:v>
                </c:pt>
                <c:pt idx="4">
                  <c:v>0.2</c:v>
                </c:pt>
              </c:numCache>
            </c:numRef>
          </c:val>
          <c:extLst>
            <c:ext xmlns:c16="http://schemas.microsoft.com/office/drawing/2014/chart" uri="{C3380CC4-5D6E-409C-BE32-E72D297353CC}">
              <c16:uniqueId val="{00000005-41AA-4DB8-8CB2-7797695FB186}"/>
            </c:ext>
          </c:extLst>
        </c:ser>
        <c:dLbls>
          <c:dLblPos val="ctr"/>
          <c:showLegendKey val="0"/>
          <c:showVal val="1"/>
          <c:showCatName val="0"/>
          <c:showSerName val="0"/>
          <c:showPercent val="0"/>
          <c:showBubbleSize val="0"/>
        </c:dLbls>
        <c:gapWidth val="150"/>
        <c:overlap val="100"/>
        <c:axId val="500079272"/>
        <c:axId val="500079928"/>
      </c:barChart>
      <c:catAx>
        <c:axId val="500079272"/>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500079928"/>
        <c:crosses val="autoZero"/>
        <c:auto val="1"/>
        <c:lblAlgn val="ctr"/>
        <c:lblOffset val="100"/>
        <c:noMultiLvlLbl val="0"/>
      </c:catAx>
      <c:valAx>
        <c:axId val="500079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500079272"/>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Was your organisation regularly consulted on the implementation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stacked"/>
        <c:varyColors val="0"/>
        <c:ser>
          <c:idx val="0"/>
          <c:order val="0"/>
          <c:tx>
            <c:strRef>
              <c:f>HR!$A$363</c:f>
              <c:strCache>
                <c:ptCount val="1"/>
                <c:pt idx="0">
                  <c:v>Yes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HR!$C$363:$F$363</c:f>
              <c:numCache>
                <c:formatCode>0%</c:formatCode>
                <c:ptCount val="4"/>
                <c:pt idx="0">
                  <c:v>0.30769230769230771</c:v>
                </c:pt>
                <c:pt idx="1">
                  <c:v>0.66666666666666652</c:v>
                </c:pt>
                <c:pt idx="2">
                  <c:v>0.7777777777777779</c:v>
                </c:pt>
                <c:pt idx="3">
                  <c:v>0.54545454545454541</c:v>
                </c:pt>
              </c:numCache>
            </c:numRef>
          </c:val>
          <c:extLst>
            <c:ext xmlns:c16="http://schemas.microsoft.com/office/drawing/2014/chart" uri="{C3380CC4-5D6E-409C-BE32-E72D297353CC}">
              <c16:uniqueId val="{00000000-45ED-4C3F-A3FD-C10B901E59C0}"/>
            </c:ext>
          </c:extLst>
        </c:ser>
        <c:ser>
          <c:idx val="1"/>
          <c:order val="1"/>
          <c:tx>
            <c:strRef>
              <c:f>HR!$A$364</c:f>
              <c:strCache>
                <c:ptCount val="1"/>
                <c:pt idx="0">
                  <c:v>No</c:v>
                </c:pt>
              </c:strCache>
            </c:strRef>
          </c:tx>
          <c:spPr>
            <a:solidFill>
              <a:schemeClr val="accent4"/>
            </a:solidFill>
            <a:ln>
              <a:noFill/>
            </a:ln>
            <a:effectLst/>
          </c:spPr>
          <c:invertIfNegative val="0"/>
          <c:dLbls>
            <c:dLbl>
              <c:idx val="2"/>
              <c:delete val="1"/>
              <c:extLst>
                <c:ext xmlns:c15="http://schemas.microsoft.com/office/drawing/2012/chart" uri="{CE6537A1-D6FC-4f65-9D91-7224C49458BB}"/>
                <c:ext xmlns:c16="http://schemas.microsoft.com/office/drawing/2014/chart" uri="{C3380CC4-5D6E-409C-BE32-E72D297353CC}">
                  <c16:uniqueId val="{00000001-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HR!$C$364:$F$364</c:f>
              <c:numCache>
                <c:formatCode>0%</c:formatCode>
                <c:ptCount val="4"/>
                <c:pt idx="0">
                  <c:v>0.53846153846153844</c:v>
                </c:pt>
                <c:pt idx="1">
                  <c:v>0.33333333333333326</c:v>
                </c:pt>
                <c:pt idx="2">
                  <c:v>0</c:v>
                </c:pt>
                <c:pt idx="3">
                  <c:v>0.27272727272727271</c:v>
                </c:pt>
              </c:numCache>
            </c:numRef>
          </c:val>
          <c:extLst>
            <c:ext xmlns:c16="http://schemas.microsoft.com/office/drawing/2014/chart" uri="{C3380CC4-5D6E-409C-BE32-E72D297353CC}">
              <c16:uniqueId val="{00000002-45ED-4C3F-A3FD-C10B901E59C0}"/>
            </c:ext>
          </c:extLst>
        </c:ser>
        <c:ser>
          <c:idx val="2"/>
          <c:order val="2"/>
          <c:tx>
            <c:strRef>
              <c:f>HR!$A$365</c:f>
              <c:strCache>
                <c:ptCount val="1"/>
                <c:pt idx="0">
                  <c:v>Unsure</c:v>
                </c:pt>
              </c:strCache>
            </c:strRef>
          </c:tx>
          <c:spPr>
            <a:solidFill>
              <a:schemeClr val="tx1">
                <a:lumMod val="50000"/>
                <a:lumOff val="50000"/>
              </a:schemeClr>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45ED-4C3F-A3FD-C10B901E59C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HR!$C$365:$F$365</c:f>
              <c:numCache>
                <c:formatCode>0%</c:formatCode>
                <c:ptCount val="4"/>
                <c:pt idx="0">
                  <c:v>0.15384615384615385</c:v>
                </c:pt>
                <c:pt idx="1">
                  <c:v>0</c:v>
                </c:pt>
                <c:pt idx="2">
                  <c:v>0.22222222222222221</c:v>
                </c:pt>
                <c:pt idx="3">
                  <c:v>0.18181818181818182</c:v>
                </c:pt>
              </c:numCache>
            </c:numRef>
          </c:val>
          <c:extLst>
            <c:ext xmlns:c16="http://schemas.microsoft.com/office/drawing/2014/chart" uri="{C3380CC4-5D6E-409C-BE32-E72D297353CC}">
              <c16:uniqueId val="{00000004-45ED-4C3F-A3FD-C10B901E59C0}"/>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Are the final beneficiaries of actions and operations aware of the origin of the resources and programmes?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27F-445F-A5ED-F01248C4B59E}"/>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27F-445F-A5ED-F01248C4B59E}"/>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E27F-445F-A5ED-F01248C4B59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27F-445F-A5ED-F01248C4B59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27F-445F-A5ED-F01248C4B59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FullPercentage!$A$378:$A$380</c:f>
              <c:strCache>
                <c:ptCount val="3"/>
                <c:pt idx="0">
                  <c:v>Yes</c:v>
                </c:pt>
                <c:pt idx="1">
                  <c:v>No</c:v>
                </c:pt>
                <c:pt idx="2">
                  <c:v>Unsure</c:v>
                </c:pt>
              </c:strCache>
            </c:strRef>
          </c:cat>
          <c:val>
            <c:numRef>
              <c:f>FullPercentage!$C$378:$C$380</c:f>
              <c:numCache>
                <c:formatCode>0.000%</c:formatCode>
                <c:ptCount val="3"/>
                <c:pt idx="0">
                  <c:v>0.66666666666666652</c:v>
                </c:pt>
                <c:pt idx="1">
                  <c:v>0.12820512820512819</c:v>
                </c:pt>
                <c:pt idx="2">
                  <c:v>0.20512820512820512</c:v>
                </c:pt>
              </c:numCache>
            </c:numRef>
          </c:val>
          <c:extLst>
            <c:ext xmlns:c16="http://schemas.microsoft.com/office/drawing/2014/chart" uri="{C3380CC4-5D6E-409C-BE32-E72D297353CC}">
              <c16:uniqueId val="{0000000A-E27F-445F-A5ED-F01248C4B59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98E-492F-9CA7-71A7CA7A605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98E-492F-9CA7-71A7CA7A605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98E-492F-9CA7-71A7CA7A605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98E-492F-9CA7-71A7CA7A605E}"/>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98E-492F-9CA7-71A7CA7A605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FullPercentage!$A$392:$A$395</c:f>
              <c:strCache>
                <c:ptCount val="4"/>
                <c:pt idx="0">
                  <c:v>Very Good</c:v>
                </c:pt>
                <c:pt idx="1">
                  <c:v>Good</c:v>
                </c:pt>
                <c:pt idx="2">
                  <c:v>Adequate</c:v>
                </c:pt>
                <c:pt idx="3">
                  <c:v>Poor</c:v>
                </c:pt>
              </c:strCache>
            </c:strRef>
          </c:cat>
          <c:val>
            <c:numRef>
              <c:f>FullPercentage!$C$392:$C$395</c:f>
              <c:numCache>
                <c:formatCode>0.000%</c:formatCode>
                <c:ptCount val="4"/>
                <c:pt idx="0">
                  <c:v>0.23076923076923075</c:v>
                </c:pt>
                <c:pt idx="1">
                  <c:v>0.41025641025641024</c:v>
                </c:pt>
                <c:pt idx="2">
                  <c:v>0.23076923076923075</c:v>
                </c:pt>
                <c:pt idx="3">
                  <c:v>0.12820512820512819</c:v>
                </c:pt>
              </c:numCache>
            </c:numRef>
          </c:val>
          <c:extLst>
            <c:ext xmlns:c16="http://schemas.microsoft.com/office/drawing/2014/chart" uri="{C3380CC4-5D6E-409C-BE32-E72D297353CC}">
              <c16:uniqueId val="{0000000A-898E-492F-9CA7-71A7CA7A605E}"/>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3840728346456693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 How do you rate the communication and information of the Horizon 2020 programme?</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stacked"/>
        <c:varyColors val="0"/>
        <c:ser>
          <c:idx val="0"/>
          <c:order val="0"/>
          <c:tx>
            <c:strRef>
              <c:f>HR!$A$392</c:f>
              <c:strCache>
                <c:ptCount val="1"/>
                <c:pt idx="0">
                  <c:v>Very Good</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HR!$C$392:$F$392</c:f>
              <c:numCache>
                <c:formatCode>0%</c:formatCode>
                <c:ptCount val="4"/>
                <c:pt idx="0">
                  <c:v>0.30769230769230771</c:v>
                </c:pt>
                <c:pt idx="1">
                  <c:v>0.33333333333333326</c:v>
                </c:pt>
                <c:pt idx="2">
                  <c:v>0.1111111111111111</c:v>
                </c:pt>
                <c:pt idx="3">
                  <c:v>0.18181818181818182</c:v>
                </c:pt>
              </c:numCache>
            </c:numRef>
          </c:val>
          <c:extLst>
            <c:ext xmlns:c16="http://schemas.microsoft.com/office/drawing/2014/chart" uri="{C3380CC4-5D6E-409C-BE32-E72D297353CC}">
              <c16:uniqueId val="{00000000-DB70-46EA-95B5-E6490A0B1B9D}"/>
            </c:ext>
          </c:extLst>
        </c:ser>
        <c:ser>
          <c:idx val="1"/>
          <c:order val="1"/>
          <c:tx>
            <c:strRef>
              <c:f>HR!$A$393</c:f>
              <c:strCache>
                <c:ptCount val="1"/>
                <c:pt idx="0">
                  <c:v>Good</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HR!$C$393:$F$393</c:f>
              <c:numCache>
                <c:formatCode>0%</c:formatCode>
                <c:ptCount val="4"/>
                <c:pt idx="0">
                  <c:v>0.30769230769230771</c:v>
                </c:pt>
                <c:pt idx="1">
                  <c:v>0.5</c:v>
                </c:pt>
                <c:pt idx="2">
                  <c:v>0.33333333333333326</c:v>
                </c:pt>
                <c:pt idx="3">
                  <c:v>0.54545454545454541</c:v>
                </c:pt>
              </c:numCache>
            </c:numRef>
          </c:val>
          <c:extLst>
            <c:ext xmlns:c16="http://schemas.microsoft.com/office/drawing/2014/chart" uri="{C3380CC4-5D6E-409C-BE32-E72D297353CC}">
              <c16:uniqueId val="{00000001-DB70-46EA-95B5-E6490A0B1B9D}"/>
            </c:ext>
          </c:extLst>
        </c:ser>
        <c:ser>
          <c:idx val="2"/>
          <c:order val="2"/>
          <c:tx>
            <c:strRef>
              <c:f>HR!$A$394</c:f>
              <c:strCache>
                <c:ptCount val="1"/>
                <c:pt idx="0">
                  <c:v>Adequate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HR!$C$394:$F$394</c:f>
              <c:numCache>
                <c:formatCode>0%</c:formatCode>
                <c:ptCount val="4"/>
                <c:pt idx="0">
                  <c:v>0.15384615384615385</c:v>
                </c:pt>
                <c:pt idx="1">
                  <c:v>0.16666666666666663</c:v>
                </c:pt>
                <c:pt idx="2">
                  <c:v>0.44444444444444442</c:v>
                </c:pt>
                <c:pt idx="3">
                  <c:v>0.18181818181818182</c:v>
                </c:pt>
              </c:numCache>
            </c:numRef>
          </c:val>
          <c:extLst>
            <c:ext xmlns:c16="http://schemas.microsoft.com/office/drawing/2014/chart" uri="{C3380CC4-5D6E-409C-BE32-E72D297353CC}">
              <c16:uniqueId val="{00000002-DB70-46EA-95B5-E6490A0B1B9D}"/>
            </c:ext>
          </c:extLst>
        </c:ser>
        <c:ser>
          <c:idx val="3"/>
          <c:order val="3"/>
          <c:tx>
            <c:strRef>
              <c:f>HR!$A$395</c:f>
              <c:strCache>
                <c:ptCount val="1"/>
                <c:pt idx="0">
                  <c:v>Poor</c:v>
                </c:pt>
              </c:strCache>
            </c:strRef>
          </c:tx>
          <c:spPr>
            <a:solidFill>
              <a:schemeClr val="accent4"/>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B70-46EA-95B5-E6490A0B1B9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HR!$C$355:$F$355</c:f>
              <c:strCache>
                <c:ptCount val="4"/>
                <c:pt idx="0">
                  <c:v>Croatia</c:v>
                </c:pt>
                <c:pt idx="1">
                  <c:v>Latvia</c:v>
                </c:pt>
                <c:pt idx="2">
                  <c:v>Netherlands</c:v>
                </c:pt>
                <c:pt idx="3">
                  <c:v>Portugal</c:v>
                </c:pt>
              </c:strCache>
            </c:strRef>
          </c:cat>
          <c:val>
            <c:numRef>
              <c:f>HR!$C$395:$F$395</c:f>
              <c:numCache>
                <c:formatCode>0%</c:formatCode>
                <c:ptCount val="4"/>
                <c:pt idx="0">
                  <c:v>0.23076923076923075</c:v>
                </c:pt>
                <c:pt idx="1">
                  <c:v>0</c:v>
                </c:pt>
                <c:pt idx="2">
                  <c:v>0.1111111111111111</c:v>
                </c:pt>
                <c:pt idx="3">
                  <c:v>9.0909090909090912E-2</c:v>
                </c:pt>
              </c:numCache>
            </c:numRef>
          </c:val>
          <c:extLst>
            <c:ext xmlns:c16="http://schemas.microsoft.com/office/drawing/2014/chart" uri="{C3380CC4-5D6E-409C-BE32-E72D297353CC}">
              <c16:uniqueId val="{00000004-DB70-46EA-95B5-E6490A0B1B9D}"/>
            </c:ext>
          </c:extLst>
        </c:ser>
        <c:dLbls>
          <c:dLblPos val="ctr"/>
          <c:showLegendKey val="0"/>
          <c:showVal val="1"/>
          <c:showCatName val="0"/>
          <c:showSerName val="0"/>
          <c:showPercent val="0"/>
          <c:showBubbleSize val="0"/>
        </c:dLbls>
        <c:gapWidth val="150"/>
        <c:overlap val="100"/>
        <c:axId val="786121200"/>
        <c:axId val="786119232"/>
      </c:barChart>
      <c:catAx>
        <c:axId val="786121200"/>
        <c:scaling>
          <c:orientation val="minMax"/>
        </c:scaling>
        <c:delete val="0"/>
        <c:axPos val="b"/>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19232"/>
        <c:crosses val="autoZero"/>
        <c:auto val="1"/>
        <c:lblAlgn val="ctr"/>
        <c:lblOffset val="100"/>
        <c:noMultiLvlLbl val="0"/>
      </c:catAx>
      <c:valAx>
        <c:axId val="786119232"/>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solidFill>
              <a:schemeClr val="tx1">
                <a:lumMod val="50000"/>
                <a:lumOff val="5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786121200"/>
        <c:crosses val="autoZero"/>
        <c:crossBetween val="between"/>
        <c:majorUnit val="0.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bg-BG" sz="1100"/>
              <a:t>Do you think that the communication and information systems of Horizon 2020-funded actions need to be modified to ensure that the final beneficiaries are sufficiently informed?</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manualLayout>
          <c:layoutTarget val="inner"/>
          <c:xMode val="edge"/>
          <c:yMode val="edge"/>
          <c:x val="0.17514548542810948"/>
          <c:y val="0.37985096870342772"/>
          <c:w val="0.42635285396590067"/>
          <c:h val="0.62014903129657228"/>
        </c:manualLayout>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F93-4D1B-AF06-11B1D68CEA29}"/>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9F93-4D1B-AF06-11B1D68CEA29}"/>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5-9F93-4D1B-AF06-11B1D68CEA2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F93-4D1B-AF06-11B1D68CEA29}"/>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F93-4D1B-AF06-11B1D68CEA29}"/>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FullPercentage!$A$385:$A$387</c:f>
              <c:strCache>
                <c:ptCount val="3"/>
                <c:pt idx="0">
                  <c:v>Yes</c:v>
                </c:pt>
                <c:pt idx="1">
                  <c:v>No</c:v>
                </c:pt>
                <c:pt idx="2">
                  <c:v>Unsure</c:v>
                </c:pt>
              </c:strCache>
            </c:strRef>
          </c:cat>
          <c:val>
            <c:numRef>
              <c:f>FullPercentage!$C$385:$C$387</c:f>
              <c:numCache>
                <c:formatCode>0.000%</c:formatCode>
                <c:ptCount val="3"/>
                <c:pt idx="0">
                  <c:v>0.46153846153846151</c:v>
                </c:pt>
                <c:pt idx="1">
                  <c:v>0.33333333333333326</c:v>
                </c:pt>
                <c:pt idx="2">
                  <c:v>0.20512820512820512</c:v>
                </c:pt>
              </c:numCache>
            </c:numRef>
          </c:val>
          <c:extLst>
            <c:ext xmlns:c16="http://schemas.microsoft.com/office/drawing/2014/chart" uri="{C3380CC4-5D6E-409C-BE32-E72D297353CC}">
              <c16:uniqueId val="{0000000A-9F93-4D1B-AF06-11B1D68CEA29}"/>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0482910469524651"/>
          <c:y val="0.41211346962859718"/>
          <c:w val="0.21183756197142023"/>
          <c:h val="0.5465730729056663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fr-FR"/>
    </a:p>
  </c:txPr>
  <c:externalData r:id="rId4">
    <c:autoUpdate val="0"/>
  </c:externalData>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withinLinear" id="14">
  <a:schemeClr val="accent1"/>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9BBB59"/>
    </a:accent1>
    <a:accent2>
      <a:srgbClr val="FFC000"/>
    </a:accent2>
    <a:accent3>
      <a:srgbClr val="F79646"/>
    </a:accent3>
    <a:accent4>
      <a:srgbClr val="C0504D"/>
    </a:accent4>
    <a:accent5>
      <a:srgbClr val="7F7F7F"/>
    </a:accent5>
    <a:accent6>
      <a:srgbClr val="C0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299d781-265f-4ceb-999e-e1eca3df2c90">P6FJPSUHKDC2-1050578159-10814</_dlc_DocId>
    <_dlc_DocIdUrl xmlns="1299d781-265f-4ceb-999e-e1eca3df2c90">
      <Url>http://dm/eesc/2022/_layouts/15/DocIdRedir.aspx?ID=P6FJPSUHKDC2-1050578159-10814</Url>
      <Description>P6FJPSUHKDC2-1050578159-10814</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1299d781-265f-4ceb-999e-e1eca3df2c90"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299d781-265f-4ceb-999e-e1eca3df2c90">2023-03-27T12:00:00+00:00</ProductionDate>
    <DocumentNumber xmlns="4e5ad790-8ffd-4f61-866f-51e1599a4efe">3850</DocumentNumber>
    <FicheYear xmlns="1299d781-265f-4ceb-999e-e1eca3df2c90" xsi:nil="true"/>
    <DossierNumber xmlns="1299d781-265f-4ceb-999e-e1eca3df2c90">974</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1299d781-265f-4ceb-999e-e1eca3df2c90">
      <Value>246</Value>
      <Value>63</Value>
      <Value>55</Value>
      <Value>54</Value>
      <Value>46</Value>
      <Value>45</Value>
      <Value>44</Value>
      <Value>43</Value>
      <Value>42</Value>
      <Value>41</Value>
      <Value>40</Value>
      <Value>38</Value>
      <Value>37</Value>
      <Value>36</Value>
      <Value>35</Value>
      <Value>34</Value>
      <Value>33</Value>
      <Value>32</Value>
      <Value>31</Value>
      <Value>30</Value>
      <Value>29</Value>
      <Value>28</Value>
      <Value>26</Value>
      <Value>22</Value>
      <Value>11</Value>
      <Value>9</Value>
      <Value>7</Value>
      <Value>6</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BG</TermName>
          <TermId xmlns="http://schemas.microsoft.com/office/infopath/2007/PartnerControls">1a1b3951-7821-4e6a-85f5-5673fc08bd2c</TermId>
        </TermInfo>
      </Terms>
    </DocumentLanguage_0>
    <MeetingDate xmlns="1299d781-265f-4ceb-999e-e1eca3df2c90" xsi:nil="true"/>
    <Rapporteur xmlns="1299d781-265f-4ceb-999e-e1eca3df2c90">LOBO XAVIER</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1299d781-265f-4ceb-999e-e1eca3df2c90">2022</DocumentYear>
    <FicheNumber xmlns="1299d781-265f-4ceb-999e-e1eca3df2c90">3749</FicheNumber>
    <OriginalSender xmlns="1299d781-265f-4ceb-999e-e1eca3df2c90">
      <UserInfo>
        <DisplayName>Petrov Yulian</DisplayName>
        <AccountId>1675</AccountId>
        <AccountType/>
      </UserInfo>
    </OriginalSender>
    <DocumentPart xmlns="1299d781-265f-4ceb-999e-e1eca3df2c90">0</DocumentPart>
    <AdoptionDate xmlns="1299d781-265f-4ceb-999e-e1eca3df2c90">2023-03-23T12:00:00+00:00</AdoptionDate>
    <RequestingService xmlns="1299d781-265f-4ceb-999e-e1eca3df2c90">Marché unique, production, consommation</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4e5ad790-8ffd-4f61-866f-51e1599a4efe"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INT</TermName>
          <TermId xmlns="http://schemas.microsoft.com/office/infopath/2007/PartnerControls">e1edfecb-ed43-427b-bb02-d45fe6645386</TermId>
        </TermInfo>
      </Terms>
    </DossierName_0>
    <DocumentVersion xmlns="1299d781-265f-4ceb-999e-e1eca3df2c90">0</DocumentVersion>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626EADD26EE0CA468385E76F4CAC56BA" ma:contentTypeVersion="6" ma:contentTypeDescription="Defines the documents for Document Manager V2" ma:contentTypeScope="" ma:versionID="0706ea8d3b9a7e087b6b0325ec64b2af">
  <xsd:schema xmlns:xsd="http://www.w3.org/2001/XMLSchema" xmlns:xs="http://www.w3.org/2001/XMLSchema" xmlns:p="http://schemas.microsoft.com/office/2006/metadata/properties" xmlns:ns2="1299d781-265f-4ceb-999e-e1eca3df2c90" xmlns:ns3="http://schemas.microsoft.com/sharepoint/v3/fields" xmlns:ns4="4e5ad790-8ffd-4f61-866f-51e1599a4efe" targetNamespace="http://schemas.microsoft.com/office/2006/metadata/properties" ma:root="true" ma:fieldsID="37d26b06415ea66cb6502f4057d4db51" ns2:_="" ns3:_="" ns4:_="">
    <xsd:import namespace="1299d781-265f-4ceb-999e-e1eca3df2c90"/>
    <xsd:import namespace="http://schemas.microsoft.com/sharepoint/v3/fields"/>
    <xsd:import namespace="4e5ad790-8ffd-4f61-866f-51e1599a4efe"/>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99d781-265f-4ceb-999e-e1eca3df2c9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7ea9cc77-7db7-4067-9972-efc9a75de26f}" ma:internalName="TaxCatchAll" ma:showField="CatchAllData"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7ea9cc77-7db7-4067-9972-efc9a75de26f}" ma:internalName="TaxCatchAllLabel" ma:readOnly="true" ma:showField="CatchAllDataLabel"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5ad790-8ffd-4f61-866f-51e1599a4efe"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380E09-52D7-46DB-BF76-F9EA06AE3406}"/>
</file>

<file path=customXml/itemProps2.xml><?xml version="1.0" encoding="utf-8"?>
<ds:datastoreItem xmlns:ds="http://schemas.openxmlformats.org/officeDocument/2006/customXml" ds:itemID="{F28D1EEB-A724-4F2C-A03D-F6C934DE50D6}"/>
</file>

<file path=customXml/itemProps3.xml><?xml version="1.0" encoding="utf-8"?>
<ds:datastoreItem xmlns:ds="http://schemas.openxmlformats.org/officeDocument/2006/customXml" ds:itemID="{7566C89E-2BE4-4366-BE68-12732B5F287C}"/>
</file>

<file path=customXml/itemProps4.xml><?xml version="1.0" encoding="utf-8"?>
<ds:datastoreItem xmlns:ds="http://schemas.openxmlformats.org/officeDocument/2006/customXml" ds:itemID="{4EEB45D6-D790-40C5-A293-2A764C3A463B}"/>
</file>

<file path=docProps/app.xml><?xml version="1.0" encoding="utf-8"?>
<Properties xmlns="http://schemas.openxmlformats.org/officeDocument/2006/extended-properties" xmlns:vt="http://schemas.openxmlformats.org/officeDocument/2006/docPropsVTypes">
  <Template>Normal</Template>
  <TotalTime>17</TotalTime>
  <Pages>47</Pages>
  <Words>14208</Words>
  <Characters>83417</Characters>
  <Application>Microsoft Office Word</Application>
  <DocSecurity>0</DocSecurity>
  <Lines>695</Lines>
  <Paragraphs>194</Paragraphs>
  <ScaleCrop>false</ScaleCrop>
  <HeadingPairs>
    <vt:vector size="2" baseType="variant">
      <vt:variant>
        <vt:lpstr>Title</vt:lpstr>
      </vt:variant>
      <vt:variant>
        <vt:i4>1</vt:i4>
      </vt:variant>
    </vt:vector>
  </HeadingPairs>
  <TitlesOfParts>
    <vt:vector size="1" baseType="lpstr">
      <vt:lpstr>Ex-post evaluation of Horizon 2020</vt:lpstr>
    </vt:vector>
  </TitlesOfParts>
  <Company>CESE-CdR</Company>
  <LinksUpToDate>false</LinksUpToDate>
  <CharactersWithSpaces>97431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Последваща оценка на Хоризонт 2020</dc:title>
  <dc:subject>RE</dc:subject>
  <dc:creator>Tomas Vocasek</dc:creator>
  <cp:keywords>EESC-2022-03850-00-00-RE-TRA-EN</cp:keywords>
  <dc:description>Rapporteur: LOBO XAVIER - Original language: EN - Date of document: 27/03/2023 - Date of meeting:  - External documents:  - Administrator: Mme STAFFA Silvia</dc:description>
  <cp:lastModifiedBy>Petrov Yulian</cp:lastModifiedBy>
  <cp:revision>11</cp:revision>
  <cp:lastPrinted>2016-01-26T08:31:00Z</cp:lastPrinted>
  <dcterms:created xsi:type="dcterms:W3CDTF">2023-03-23T16:34:00Z</dcterms:created>
  <dcterms:modified xsi:type="dcterms:W3CDTF">2023-03-27T13:07:00Z</dcterms:modified>
  <cp:category>INT/974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23/03/2023, 13/03/2023, 28/02/2023, 22/02/2023, 14/02/2023, 17/05/2022, 04/11/2015, 27/10/2015, 19/10/2015, 09/10/2015, 05/10/2015, 05/10/2015, 26/08/2015, 26/08/2015, 25/08/2015</vt:lpwstr>
  </property>
  <property fmtid="{D5CDD505-2E9C-101B-9397-08002B2CF9AE}" pid="4" name="Pref_Time">
    <vt:lpwstr>16:18:12, 08:45:42, 11:01:45, 15:48:58, 15:24:25, 13:11:39, 12/10/07, 14:44:02, 16/04/16, 14:09:30, 16:24:55, 16:04:02, 08:56:14, 07:27:56, 17:31:53</vt:lpwstr>
  </property>
  <property fmtid="{D5CDD505-2E9C-101B-9397-08002B2CF9AE}" pid="5" name="Pref_User">
    <vt:lpwstr>enied, pacup, jhvi, amett, amett, enied, ssex, enied, amett, tvoc, mreg, mreg, amett, enied, ssex</vt:lpwstr>
  </property>
  <property fmtid="{D5CDD505-2E9C-101B-9397-08002B2CF9AE}" pid="6" name="Pref_FileName">
    <vt:lpwstr>EESC-2022-03850-00-00-RE-TRA-EN-CRR.docx, EESC-2022-03850-00-00-RESE-TRA-EN-CRR.docx, EESC-2022-03850-00-01-PRE-ORI.docx, EESC-2022-03850-00-00-PRE-ORI.docx, EESC-2022-03850-00-00-APRE-TRA-EN-CRR.docx, COR-EESC-2022-02555-00-00-ADMIN-ORI.docx, EESC-2015-0</vt:lpwstr>
  </property>
  <property fmtid="{D5CDD505-2E9C-101B-9397-08002B2CF9AE}" pid="7" name="ContentTypeId">
    <vt:lpwstr>0x010100EA97B91038054C99906057A708A1480A00626EADD26EE0CA468385E76F4CAC56BA</vt:lpwstr>
  </property>
  <property fmtid="{D5CDD505-2E9C-101B-9397-08002B2CF9AE}" pid="8" name="_dlc_DocIdItemGuid">
    <vt:lpwstr>d35dead8-6a67-43f8-a948-aa8245fcae98</vt:lpwstr>
  </property>
  <property fmtid="{D5CDD505-2E9C-101B-9397-08002B2CF9AE}" pid="9" name="AvailableTranslations">
    <vt:lpwstr>38;#FI|87606a43-d45f-42d6-b8c9-e1a3457db5b7;#33;#IT|0774613c-01ed-4e5d-a25d-11d2388de825;#46;#EL|6d4f4d51-af9b-4650-94b4-4276bee85c91;#30;#PL|1e03da61-4678-4e07-b136-b5024ca9197b;#11;#FR|d2afafd3-4c81-4f60-8f52-ee33f2f54ff3;#36;#HU|6b229040-c589-4408-b4c1-4285663d20a8;#45;#RO|feb747a2-64cd-4299-af12-4833ddc30497;#4;#EN|f2175f21-25d7-44a3-96da-d6a61b075e1b;#26;#LV|46f7e311-5d9f-4663-b433-18aeccb7ace7;#55;#HR|2f555653-ed1a-4fe6-8362-9082d95989e5;#32;#DA|5d49c027-8956-412b-aa16-e85a0f96ad0e;#34;#SK|46d9fce0-ef79-4f71-b89b-cd6aa82426b8;#29;#SV|c2ed69e7-a339-43d7-8f22-d93680a92aa0;#41;#CS|72f9705b-0217-4fd3-bea2-cbc7ed80e26e;#40;#BG|1a1b3951-7821-4e6a-85f5-5673fc08bd2c;#63;#GA|762d2456-c427-4ecb-b312-af3dad8e258c;#37;#PT|50ccc04a-eadd-42ae-a0cb-acaf45f812ba;#22;#DE|f6b31e5a-26fa-4935-b661-318e46daf27e;#35;#MT|7df99101-6854-4a26-b53a-b88c0da02c26;#43;#NL|55c6556c-b4f4-441d-9acf-c498d4f838bd;#54;#ET|ff6c3f4c-b02c-4c3c-ab07-2c37995a7a0a;#44;#LT|a7ff5ce7-6123-4f68-865a-a57c31810414;#42;#SL|98a412ae-eb01-49e9-ae3d-585a81724cfc;#31;#ES|e7a6b05b-ae16-40c8-add9-68b64b03aeba</vt:lpwstr>
  </property>
  <property fmtid="{D5CDD505-2E9C-101B-9397-08002B2CF9AE}" pid="10" name="DocumentType_0">
    <vt:lpwstr>RE|2e31ab9a-38d8-4b15-bf54-b076b749ef85</vt:lpwstr>
  </property>
  <property fmtid="{D5CDD505-2E9C-101B-9397-08002B2CF9AE}" pid="11" name="DossierName_0">
    <vt:lpwstr>INT|e1edfecb-ed43-427b-bb02-d45fe6645386</vt:lpwstr>
  </property>
  <property fmtid="{D5CDD505-2E9C-101B-9397-08002B2CF9AE}" pid="12" name="DocumentSource_0">
    <vt:lpwstr>EESC|422833ec-8d7e-4e65-8e4e-8bed07ffb729</vt:lpwstr>
  </property>
  <property fmtid="{D5CDD505-2E9C-101B-9397-08002B2CF9AE}" pid="13" name="DocumentNumber">
    <vt:i4>3850</vt:i4>
  </property>
  <property fmtid="{D5CDD505-2E9C-101B-9397-08002B2CF9AE}" pid="14" name="DocumentVersion">
    <vt:i4>0</vt:i4>
  </property>
  <property fmtid="{D5CDD505-2E9C-101B-9397-08002B2CF9AE}" pid="15" name="DossierNumber">
    <vt:i4>974</vt:i4>
  </property>
  <property fmtid="{D5CDD505-2E9C-101B-9397-08002B2CF9AE}" pid="16" name="DocumentStatus">
    <vt:lpwstr>7;#TRA|150d2a88-1431-44e6-a8ca-0bb753ab8672</vt:lpwstr>
  </property>
  <property fmtid="{D5CDD505-2E9C-101B-9397-08002B2CF9AE}" pid="17" name="DocumentPart">
    <vt:i4>0</vt:i4>
  </property>
  <property fmtid="{D5CDD505-2E9C-101B-9397-08002B2CF9AE}" pid="18" name="DossierName">
    <vt:lpwstr>28;#INT|e1edfecb-ed43-427b-bb02-d45fe6645386</vt:lpwstr>
  </property>
  <property fmtid="{D5CDD505-2E9C-101B-9397-08002B2CF9AE}" pid="19" name="DocumentSource">
    <vt:lpwstr>1;#EESC|422833ec-8d7e-4e65-8e4e-8bed07ffb729</vt:lpwstr>
  </property>
  <property fmtid="{D5CDD505-2E9C-101B-9397-08002B2CF9AE}" pid="20" name="AdoptionDate">
    <vt:filetime>2023-03-23T12:00:00Z</vt:filetime>
  </property>
  <property fmtid="{D5CDD505-2E9C-101B-9397-08002B2CF9AE}" pid="21" name="DocumentType">
    <vt:lpwstr>246;#RE|2e31ab9a-38d8-4b15-bf54-b076b749ef85</vt:lpwstr>
  </property>
  <property fmtid="{D5CDD505-2E9C-101B-9397-08002B2CF9AE}" pid="22" name="RequestingService">
    <vt:lpwstr>Marché unique, production, consommation</vt:lpwstr>
  </property>
  <property fmtid="{D5CDD505-2E9C-101B-9397-08002B2CF9AE}" pid="23" name="Confidentiality">
    <vt:lpwstr>9;#Unrestricted|826e22d7-d029-4ec0-a450-0c28ff673572</vt:lpwstr>
  </property>
  <property fmtid="{D5CDD505-2E9C-101B-9397-08002B2CF9AE}" pid="24" name="MeetingName_0">
    <vt:lpwstr/>
  </property>
  <property fmtid="{D5CDD505-2E9C-101B-9397-08002B2CF9AE}" pid="25" name="Confidentiality_0">
    <vt:lpwstr>Unrestricted|826e22d7-d029-4ec0-a450-0c28ff673572</vt:lpwstr>
  </property>
  <property fmtid="{D5CDD505-2E9C-101B-9397-08002B2CF9AE}" pid="26" name="OriginalLanguage">
    <vt:lpwstr>4;#EN|f2175f21-25d7-44a3-96da-d6a61b075e1b</vt:lpwstr>
  </property>
  <property fmtid="{D5CDD505-2E9C-101B-9397-08002B2CF9AE}" pid="27" name="MeetingName">
    <vt:lpwstr/>
  </property>
  <property fmtid="{D5CDD505-2E9C-101B-9397-08002B2CF9AE}" pid="29" name="AvailableTranslations_0">
    <vt:lpwstr/>
  </property>
  <property fmtid="{D5CDD505-2E9C-101B-9397-08002B2CF9AE}" pid="30" name="DocumentStatus_0">
    <vt:lpwstr>TRA|150d2a88-1431-44e6-a8ca-0bb753ab8672</vt:lpwstr>
  </property>
  <property fmtid="{D5CDD505-2E9C-101B-9397-08002B2CF9AE}" pid="31" name="OriginalLanguage_0">
    <vt:lpwstr>EN|f2175f21-25d7-44a3-96da-d6a61b075e1b</vt:lpwstr>
  </property>
  <property fmtid="{D5CDD505-2E9C-101B-9397-08002B2CF9AE}" pid="32" name="TaxCatchAll">
    <vt:lpwstr>40;#BG|1a1b3951-7821-4e6a-85f5-5673fc08bd2c;#28;#INT|e1edfecb-ed43-427b-bb02-d45fe6645386;#9;#Unrestricted|826e22d7-d029-4ec0-a450-0c28ff673572;#246;#RE|2e31ab9a-38d8-4b15-bf54-b076b749ef85;#7;#TRA|150d2a88-1431-44e6-a8ca-0bb753ab8672;#6;#Final|ea5e6674-7b27-4bac-b091-73adbb394efe;#4;#EN|f2175f21-25d7-44a3-96da-d6a61b075e1b;#1;#EESC|422833ec-8d7e-4e65-8e4e-8bed07ffb729</vt:lpwstr>
  </property>
  <property fmtid="{D5CDD505-2E9C-101B-9397-08002B2CF9AE}" pid="33" name="Rapporteur">
    <vt:lpwstr>LOBO XAVIER</vt:lpwstr>
  </property>
  <property fmtid="{D5CDD505-2E9C-101B-9397-08002B2CF9AE}" pid="34" name="VersionStatus_0">
    <vt:lpwstr>Final|ea5e6674-7b27-4bac-b091-73adbb394efe</vt:lpwstr>
  </property>
  <property fmtid="{D5CDD505-2E9C-101B-9397-08002B2CF9AE}" pid="35" name="VersionStatus">
    <vt:lpwstr>6;#Final|ea5e6674-7b27-4bac-b091-73adbb394efe</vt:lpwstr>
  </property>
  <property fmtid="{D5CDD505-2E9C-101B-9397-08002B2CF9AE}" pid="36" name="DocumentYear">
    <vt:i4>2022</vt:i4>
  </property>
  <property fmtid="{D5CDD505-2E9C-101B-9397-08002B2CF9AE}" pid="37" name="FicheNumber">
    <vt:i4>3749</vt:i4>
  </property>
  <property fmtid="{D5CDD505-2E9C-101B-9397-08002B2CF9AE}" pid="38" name="DocumentLanguage">
    <vt:lpwstr>40;#BG|1a1b3951-7821-4e6a-85f5-5673fc08bd2c</vt:lpwstr>
  </property>
  <property fmtid="{D5CDD505-2E9C-101B-9397-08002B2CF9AE}" pid="39" name="DocumentLanguage_0">
    <vt:lpwstr>BG|1a1b3951-7821-4e6a-85f5-5673fc08bd2c</vt:lpwstr>
  </property>
  <property fmtid="{D5CDD505-2E9C-101B-9397-08002B2CF9AE}" pid="40" name="_docset_NoMedatataSyncRequired">
    <vt:lpwstr>False</vt:lpwstr>
  </property>
</Properties>
</file>