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drawings/drawing1.xml" ContentType="application/vnd.openxmlformats-officedocument.drawingml.chartshapes+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7.xml" ContentType="application/vnd.openxmlformats-officedocument.wordprocessingml.foot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theme/themeOverride1.xml" ContentType="application/vnd.openxmlformats-officedocument.themeOverride+xml"/>
  <Override PartName="/word/charts/chart1.xml" ContentType="application/vnd.openxmlformats-officedocument.drawingml.chart+xml"/>
  <Override PartName="/word/theme/themeOverride9.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charts/chart3.xml" ContentType="application/vnd.openxmlformats-officedocument.drawingml.chart+xml"/>
  <Override PartName="/word/theme/themeOverride3.xml" ContentType="application/vnd.openxmlformats-officedocument.themeOverride+xml"/>
  <Override PartName="/word/charts/chart4.xml" ContentType="application/vnd.openxmlformats-officedocument.drawingml.chart+xml"/>
  <Override PartName="/word/theme/themeOverride4.xml" ContentType="application/vnd.openxmlformats-officedocument.themeOverride+xml"/>
  <Override PartName="/word/charts/chart5.xml" ContentType="application/vnd.openxmlformats-officedocument.drawingml.chart+xml"/>
  <Override PartName="/word/theme/themeOverride5.xml" ContentType="application/vnd.openxmlformats-officedocument.themeOverride+xml"/>
  <Override PartName="/word/charts/chart6.xml" ContentType="application/vnd.openxmlformats-officedocument.drawingml.chart+xml"/>
  <Override PartName="/word/theme/themeOverride6.xml" ContentType="application/vnd.openxmlformats-officedocument.themeOverride+xml"/>
  <Override PartName="/word/charts/chart7.xml" ContentType="application/vnd.openxmlformats-officedocument.drawingml.chart+xml"/>
  <Override PartName="/word/theme/themeOverride7.xml" ContentType="application/vnd.openxmlformats-officedocument.themeOverride+xml"/>
  <Override PartName="/word/charts/chart8.xml" ContentType="application/vnd.openxmlformats-officedocument.drawingml.chart+xml"/>
  <Override PartName="/word/theme/themeOverride8.xml" ContentType="application/vnd.openxmlformats-officedocument.themeOverride+xml"/>
  <Override PartName="/word/charts/chart9.xml" ContentType="application/vnd.openxmlformats-officedocument.drawingml.chart+xml"/>
  <Override PartName="/word/charts/chart10.xml" ContentType="application/vnd.openxmlformats-officedocument.drawingml.chart+xml"/>
  <Override PartName="/word/theme/themeOverride10.xml" ContentType="application/vnd.openxmlformats-officedocument.themeOverride+xml"/>
  <Override PartName="/word/charts/chart11.xml" ContentType="application/vnd.openxmlformats-officedocument.drawingml.chart+xml"/>
  <Override PartName="/word/theme/themeOverride11.xml" ContentType="application/vnd.openxmlformats-officedocument.themeOverride+xml"/>
  <Override PartName="/word/charts/chart12.xml" ContentType="application/vnd.openxmlformats-officedocument.drawingml.chart+xml"/>
  <Override PartName="/word/theme/themeOverride12.xml" ContentType="application/vnd.openxmlformats-officedocument.themeOverride+xml"/>
  <Override PartName="/word/charts/chart13.xml" ContentType="application/vnd.openxmlformats-officedocument.drawingml.chart+xml"/>
  <Override PartName="/word/theme/themeOverride13.xml" ContentType="application/vnd.openxmlformats-officedocument.themeOverride+xml"/>
  <Override PartName="/word/charts/chart14.xml" ContentType="application/vnd.openxmlformats-officedocument.drawingml.chart+xml"/>
  <Override PartName="/word/theme/themeOverride14.xml" ContentType="application/vnd.openxmlformats-officedocument.themeOverride+xml"/>
  <Override PartName="/word/charts/chart15.xml" ContentType="application/vnd.openxmlformats-officedocument.drawingml.chart+xml"/>
  <Override PartName="/word/charts/chart16.xml" ContentType="application/vnd.openxmlformats-officedocument.drawingml.chart+xml"/>
  <Override PartName="/word/theme/themeOverride16.xml" ContentType="application/vnd.openxmlformats-officedocument.themeOverride+xml"/>
  <Override PartName="/word/charts/chart17.xml" ContentType="application/vnd.openxmlformats-officedocument.drawingml.chart+xml"/>
  <Override PartName="/word/theme/themeOverride17.xml" ContentType="application/vnd.openxmlformats-officedocument.themeOverride+xml"/>
  <Override PartName="/word/charts/chart18.xml" ContentType="application/vnd.openxmlformats-officedocument.drawingml.chart+xml"/>
  <Override PartName="/word/theme/themeOverride18.xml" ContentType="application/vnd.openxmlformats-officedocument.themeOverride+xml"/>
  <Override PartName="/word/charts/chart19.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9.xml" ContentType="application/vnd.openxmlformats-officedocument.themeOverride+xml"/>
  <Override PartName="/word/charts/chart20.xml" ContentType="application/vnd.openxmlformats-officedocument.drawingml.chart+xml"/>
  <Override PartName="/word/theme/themeOverride20.xml" ContentType="application/vnd.openxmlformats-officedocument.themeOverride+xml"/>
  <Override PartName="/word/charts/chart21.xml" ContentType="application/vnd.openxmlformats-officedocument.drawingml.chart+xml"/>
  <Override PartName="/word/theme/themeOverride21.xml" ContentType="application/vnd.openxmlformats-officedocument.themeOverride+xml"/>
  <Override PartName="/word/charts/chart22.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25.xml" ContentType="application/vnd.openxmlformats-officedocument.themeOverride+xml"/>
  <Override PartName="/word/charts/chart26.xml" ContentType="application/vnd.openxmlformats-officedocument.drawingml.chart+xml"/>
  <Override PartName="/word/theme/themeOverride26.xml" ContentType="application/vnd.openxmlformats-officedocument.themeOverride+xml"/>
  <Override PartName="/word/charts/chart27.xml" ContentType="application/vnd.openxmlformats-officedocument.drawingml.chart+xml"/>
  <Override PartName="/word/theme/themeOverride27.xml" ContentType="application/vnd.openxmlformats-officedocument.themeOverride+xml"/>
  <Override PartName="/word/charts/chart28.xml" ContentType="application/vnd.openxmlformats-officedocument.drawingml.chart+xml"/>
  <Override PartName="/word/theme/themeOverride28.xml" ContentType="application/vnd.openxmlformats-officedocument.themeOverride+xml"/>
  <Override PartName="/word/charts/chart29.xml" ContentType="application/vnd.openxmlformats-officedocument.drawingml.chart+xml"/>
  <Override PartName="/word/theme/themeOverride29.xml" ContentType="application/vnd.openxmlformats-officedocument.themeOverride+xml"/>
  <Override PartName="/word/charts/chart30.xml" ContentType="application/vnd.openxmlformats-officedocument.drawingml.chart+xml"/>
  <Override PartName="/word/theme/themeOverride30.xml" ContentType="application/vnd.openxmlformats-officedocument.themeOverride+xml"/>
  <Override PartName="/word/charts/chart31.xml" ContentType="application/vnd.openxmlformats-officedocument.drawingml.chart+xml"/>
  <Override PartName="/word/theme/themeOverride31.xml" ContentType="application/vnd.openxmlformats-officedocument.themeOverride+xml"/>
  <Override PartName="/word/charts/chart32.xml" ContentType="application/vnd.openxmlformats-officedocument.drawingml.chart+xml"/>
  <Override PartName="/word/theme/themeOverride32.xml" ContentType="application/vnd.openxmlformats-officedocument.themeOverride+xml"/>
  <Override PartName="/word/charts/chart33.xml" ContentType="application/vnd.openxmlformats-officedocument.drawingml.chart+xml"/>
  <Override PartName="/word/theme/themeOverride33.xml" ContentType="application/vnd.openxmlformats-officedocument.themeOverride+xml"/>
  <Override PartName="/word/charts/chart23.xml" ContentType="application/vnd.openxmlformats-officedocument.drawingml.chart+xml"/>
  <Override PartName="/word/theme/theme1.xml" ContentType="application/vnd.openxmlformats-officedocument.theme+xml"/>
  <Override PartName="/word/theme/themeOverride22.xml" ContentType="application/vnd.openxmlformats-officedocument.themeOverride+xml"/>
  <Override PartName="/word/charts/colors2.xml" ContentType="application/vnd.ms-office.chartcolorstyle+xml"/>
  <Override PartName="/word/theme/themeOverride23.xml" ContentType="application/vnd.openxmlformats-officedocument.themeOverride+xml"/>
  <Override PartName="/word/charts/chart24.xml" ContentType="application/vnd.openxmlformats-officedocument.drawingml.chart+xml"/>
  <Override PartName="/word/charts/style2.xml" ContentType="application/vnd.ms-office.chartstyle+xml"/>
  <Override PartName="/word/charts/style3.xml" ContentType="application/vnd.ms-office.chartstyle+xml"/>
  <Override PartName="/word/charts/colors3.xml" ContentType="application/vnd.ms-office.chartcolorstyle+xml"/>
  <Override PartName="/word/theme/themeOverride24.xml" ContentType="application/vnd.openxmlformats-officedocument.themeOverride+xml"/>
  <Override PartName="/word/charts/chart25.xml" ContentType="application/vnd.openxmlformats-officedocument.drawingml.chart+xml"/>
  <Override PartName="/word/theme/themeOverride15.xml" ContentType="application/vnd.openxmlformats-officedocument.themeOverrid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docProps/custom.xml" ContentType="application/vnd.openxmlformats-officedocument.custom-properti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a16="http://schemas.microsoft.com/office/drawing/2014/main" xmlns:c="http://schemas.openxmlformats.org/drawingml/2006/char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5001"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289"/>
      </w:tblGrid>
      <w:tr w:rsidR="003F4127" w:rsidTr="000123EB" w14:paraId="50581C7C" w14:textId="77777777">
        <w:trPr>
          <w:jc w:val="center"/>
        </w:trPr>
        <w:tc>
          <w:tcPr>
            <w:tcW w:w="5000" w:type="pct"/>
            <w:vAlign w:val="center"/>
          </w:tcPr>
          <w:p w:rsidRPr="00C26F87" w:rsidR="00574C9B" w:rsidP="7ABFEF8A" w:rsidRDefault="7ABFEF8A" w14:paraId="28DD6428" w14:textId="77777777">
            <w:pPr>
              <w:jc w:val="center"/>
              <w:rPr>
                <w:b/>
                <w:bCs/>
                <w:sz w:val="72"/>
                <w:szCs w:val="72"/>
              </w:rPr>
            </w:pPr>
            <w:r>
              <w:rPr>
                <w:b/>
                <w:sz w:val="72"/>
              </w:rPr>
              <w:t>ΕΚΘΕΣΗ ΑΞΙΟΛΟΓΗΣΗΣ</w:t>
            </w:r>
          </w:p>
        </w:tc>
      </w:tr>
      <w:tr w:rsidR="003F4127" w:rsidTr="000123EB" w14:paraId="2762D5A5" w14:textId="77777777">
        <w:trPr>
          <w:trHeight w:val="567"/>
          <w:jc w:val="center"/>
        </w:trPr>
        <w:tc>
          <w:tcPr>
            <w:tcW w:w="5000" w:type="pct"/>
            <w:vAlign w:val="center"/>
          </w:tcPr>
          <w:p w:rsidRPr="00C26F87" w:rsidR="00574C9B" w:rsidP="7ABFEF8A" w:rsidRDefault="7ABFEF8A" w14:paraId="5F49A599" w14:textId="77777777">
            <w:pPr>
              <w:jc w:val="center"/>
              <w:rPr>
                <w:sz w:val="24"/>
                <w:szCs w:val="24"/>
              </w:rPr>
            </w:pPr>
            <w:r>
              <w:rPr>
                <w:sz w:val="24"/>
              </w:rPr>
              <w:t>Ευρωπαϊκή Οικονομική και Κοινωνική Επιτροπή</w:t>
            </w:r>
          </w:p>
        </w:tc>
      </w:tr>
      <w:tr w:rsidRPr="002B4F9E" w:rsidR="000123EB" w:rsidTr="000123EB" w14:paraId="5066EE4A" w14:textId="77777777">
        <w:trPr>
          <w:jc w:val="center"/>
        </w:trPr>
        <w:tc>
          <w:tcPr>
            <w:tcW w:w="4999" w:type="pct"/>
            <w:vAlign w:val="center"/>
          </w:tcPr>
          <w:p w:rsidRPr="00C073E1" w:rsidR="000123EB" w:rsidP="00CB6CE2" w:rsidRDefault="000123EB" w14:paraId="18E97CD6" w14:textId="77777777">
            <w:pPr>
              <w:jc w:val="center"/>
              <w:rPr>
                <w:b/>
                <w:bCs/>
                <w:sz w:val="44"/>
                <w:szCs w:val="44"/>
              </w:rPr>
            </w:pPr>
            <w:r>
              <w:rPr>
                <w:b/>
                <w:sz w:val="44"/>
              </w:rPr>
              <w:t>Εκ των υστέρων αξιολόγηση του μηχανισμού πολιτικής προστασίας της ΕΕ</w:t>
            </w:r>
            <w:r>
              <w:rPr>
                <w:b/>
                <w:sz w:val="44"/>
              </w:rPr>
              <w:br/>
              <w:t>(συμπεριλαμβανομένου του μέσου RescEU)</w:t>
            </w:r>
          </w:p>
        </w:tc>
      </w:tr>
      <w:tr w:rsidRPr="002B4F9E" w:rsidR="000123EB" w:rsidTr="000123EB" w14:paraId="3285A76C" w14:textId="77777777">
        <w:trPr>
          <w:jc w:val="center"/>
        </w:trPr>
        <w:tc>
          <w:tcPr>
            <w:tcW w:w="4999" w:type="pct"/>
            <w:vAlign w:val="center"/>
          </w:tcPr>
          <w:p w:rsidRPr="00667F09" w:rsidR="000123EB" w:rsidP="00CB6CE2" w:rsidRDefault="000123EB" w14:paraId="17D070D7" w14:textId="77777777">
            <w:pPr>
              <w:overflowPunct w:val="0"/>
              <w:autoSpaceDE w:val="0"/>
              <w:autoSpaceDN w:val="0"/>
              <w:adjustRightInd w:val="0"/>
              <w:jc w:val="center"/>
              <w:textAlignment w:val="baseline"/>
              <w:rPr>
                <w:b/>
                <w:bCs/>
                <w:sz w:val="24"/>
                <w:szCs w:val="24"/>
              </w:rPr>
            </w:pPr>
            <w:r>
              <w:rPr>
                <w:sz w:val="24"/>
              </w:rPr>
              <w:t>_____________</w:t>
            </w:r>
          </w:p>
        </w:tc>
      </w:tr>
      <w:tr w:rsidRPr="002B4F9E" w:rsidR="000123EB" w:rsidTr="000123EB" w14:paraId="31391097" w14:textId="77777777">
        <w:trPr>
          <w:jc w:val="center"/>
        </w:trPr>
        <w:tc>
          <w:tcPr>
            <w:tcW w:w="4999" w:type="pct"/>
            <w:vAlign w:val="center"/>
          </w:tcPr>
          <w:p w:rsidRPr="00787837" w:rsidR="000123EB" w:rsidP="00CB6CE2" w:rsidRDefault="000123EB" w14:paraId="4C74A05E" w14:textId="78D7F36B">
            <w:pPr>
              <w:jc w:val="center"/>
              <w:rPr>
                <w:sz w:val="24"/>
                <w:szCs w:val="24"/>
              </w:rPr>
            </w:pPr>
            <w:r>
              <w:rPr>
                <w:sz w:val="24"/>
              </w:rPr>
              <w:t>Εκ των υστέρων αξιολόγηση του μηχανισμού πολιτικής προστασίας της Ευρωπαϊκής Ένωσης (συμπεριλαμβανομένου του μέσου RescEU)</w:t>
            </w:r>
          </w:p>
        </w:tc>
      </w:tr>
      <w:tr w:rsidRPr="002B4F9E" w:rsidR="000123EB" w:rsidTr="000123EB" w14:paraId="6D6632A4" w14:textId="77777777">
        <w:trPr>
          <w:jc w:val="center"/>
        </w:trPr>
        <w:tc>
          <w:tcPr>
            <w:tcW w:w="4999" w:type="pct"/>
            <w:vAlign w:val="center"/>
          </w:tcPr>
          <w:p w:rsidRPr="00142EBB" w:rsidR="000123EB" w:rsidP="00CB6CE2" w:rsidRDefault="000123EB" w14:paraId="753E2D8B" w14:textId="77777777">
            <w:pPr>
              <w:jc w:val="center"/>
              <w:rPr>
                <w:sz w:val="24"/>
                <w:szCs w:val="24"/>
                <w:lang w:val="en-GB"/>
              </w:rPr>
            </w:pPr>
          </w:p>
        </w:tc>
      </w:tr>
      <w:tr w:rsidRPr="002B4F9E" w:rsidR="000123EB" w:rsidTr="000123EB" w14:paraId="3082C226" w14:textId="77777777">
        <w:trPr>
          <w:jc w:val="center"/>
        </w:trPr>
        <w:tc>
          <w:tcPr>
            <w:tcW w:w="4999" w:type="pct"/>
            <w:vAlign w:val="center"/>
          </w:tcPr>
          <w:p w:rsidRPr="00142EBB" w:rsidR="000123EB" w:rsidP="00CB6CE2" w:rsidRDefault="000123EB" w14:paraId="04B1B53E" w14:textId="77777777">
            <w:pPr>
              <w:jc w:val="center"/>
              <w:rPr>
                <w:b/>
                <w:bCs/>
                <w:sz w:val="24"/>
                <w:szCs w:val="24"/>
              </w:rPr>
            </w:pPr>
            <w:r>
              <w:rPr>
                <w:b/>
                <w:sz w:val="24"/>
              </w:rPr>
              <w:t>NAT/881</w:t>
            </w:r>
          </w:p>
        </w:tc>
      </w:tr>
      <w:tr w:rsidRPr="002B4F9E" w:rsidR="000123EB" w:rsidTr="000123EB" w14:paraId="0C0CE349" w14:textId="77777777">
        <w:trPr>
          <w:jc w:val="center"/>
        </w:trPr>
        <w:tc>
          <w:tcPr>
            <w:tcW w:w="4999" w:type="pct"/>
            <w:vAlign w:val="center"/>
          </w:tcPr>
          <w:p w:rsidRPr="00142EBB" w:rsidR="000123EB" w:rsidP="00CB6CE2" w:rsidRDefault="000123EB" w14:paraId="235EEF3E" w14:textId="77777777">
            <w:pPr>
              <w:jc w:val="center"/>
              <w:rPr>
                <w:sz w:val="24"/>
                <w:szCs w:val="24"/>
                <w:lang w:val="en-GB"/>
              </w:rPr>
            </w:pPr>
          </w:p>
        </w:tc>
      </w:tr>
      <w:tr w:rsidRPr="002B4F9E" w:rsidR="000123EB" w:rsidTr="000123EB" w14:paraId="4C4E9332" w14:textId="77777777">
        <w:trPr>
          <w:jc w:val="center"/>
        </w:trPr>
        <w:tc>
          <w:tcPr>
            <w:tcW w:w="4999" w:type="pct"/>
            <w:vAlign w:val="center"/>
          </w:tcPr>
          <w:p w:rsidRPr="00C073E1" w:rsidR="000123EB" w:rsidP="00CB6CE2" w:rsidRDefault="000123EB" w14:paraId="65781F1D" w14:textId="77777777">
            <w:pPr>
              <w:jc w:val="center"/>
              <w:rPr>
                <w:sz w:val="24"/>
                <w:szCs w:val="24"/>
              </w:rPr>
            </w:pPr>
            <w:r>
              <w:rPr>
                <w:sz w:val="24"/>
              </w:rPr>
              <w:t xml:space="preserve">Εισηγητής: </w:t>
            </w:r>
            <w:r>
              <w:rPr>
                <w:b/>
                <w:sz w:val="24"/>
              </w:rPr>
              <w:t>Παναγιώτης ΓΚΟΦΑΣ (EL-III)</w:t>
            </w:r>
          </w:p>
        </w:tc>
      </w:tr>
      <w:tr w:rsidRPr="002B4F9E" w:rsidR="000123EB" w:rsidTr="000123EB" w14:paraId="102F35BC" w14:textId="77777777">
        <w:trPr>
          <w:jc w:val="center"/>
        </w:trPr>
        <w:tc>
          <w:tcPr>
            <w:tcW w:w="4999" w:type="pct"/>
            <w:vAlign w:val="center"/>
          </w:tcPr>
          <w:p w:rsidRPr="7ABFEF8A" w:rsidR="000123EB" w:rsidP="00CB6CE2" w:rsidRDefault="000123EB" w14:paraId="7D71C212" w14:textId="77777777">
            <w:pPr>
              <w:jc w:val="center"/>
              <w:rPr>
                <w:sz w:val="24"/>
                <w:szCs w:val="24"/>
                <w:lang w:val="en-GB"/>
              </w:rPr>
            </w:pPr>
          </w:p>
        </w:tc>
      </w:tr>
    </w:tbl>
    <w:p w:rsidRPr="002B4F9E" w:rsidR="000123EB" w:rsidP="000123EB" w:rsidRDefault="000123EB" w14:paraId="7E2D373F" w14:textId="77777777">
      <w:r>
        <w:rPr>
          <w:noProof/>
          <w:sz w:val="20"/>
        </w:rPr>
        <mc:AlternateContent>
          <mc:Choice Requires="wps">
            <w:drawing>
              <wp:anchor distT="0" distB="0" distL="114300" distR="114300" simplePos="0" relativeHeight="251663360" behindDoc="1" locked="0" layoutInCell="0" allowOverlap="1" wp14:editId="01F5466F" wp14:anchorId="5EF1EBF0">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0123EB" w:rsidP="000123EB" w:rsidRDefault="000123EB" w14:paraId="4C88030A" w14:textId="77777777">
                            <w:pPr>
                              <w:jc w:val="center"/>
                            </w:pPr>
                            <w:r>
                              <w:rPr>
                                <w:rFonts w:ascii="Arial" w:hAnsi="Arial"/>
                                <w:b/>
                                <w:sz w:val="48"/>
                              </w:rPr>
                              <w:t>EL</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5EF1EBF0">
                <v:stroke joinstyle="miter"/>
                <v:path gradientshapeok="t" o:connecttype="rect"/>
              </v:shapetype>
              <v:shape id="Text Box 17" style="position:absolute;left:0;text-align:left;margin-left:-15.9pt;margin-top:747pt;width:58.4pt;height:34pt;z-index:-25165312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VxId8QEAAMcDAAAOAAAAZHJzL2Uyb0RvYy54bWysU1Fv0zAQfkfiP1h+p0lKWVnUdBqbhpDG&#10;QNr4AVfHaSwSnzm7Tcqv5+x0pYM3xItl350/f99359XV2Hdir8kbtJUsZrkU2iqsjd1W8tvT3Zv3&#10;UvgAtoYOra7kQXt5tX79ajW4Us+xxa7WJBjE+nJwlWxDcGWWedXqHvwMnbacbJB6CHykbVYTDIze&#10;d9k8zy+yAal2hEp7z9HbKSnXCb9ptApfmsbrILpKMreQVkrrJq7ZegXllsC1Rh1pwD+w6MFYfvQE&#10;dQsBxI7MX1C9UYQemzBT2GfYNEbppIHVFPkfah5bcDppYXO8O9nk/x+seth/JWHqSs7ZHgs99+hJ&#10;j0F8wFEUy+jP4HzJZY+OC8PIce5z0urdParvXli8acFu9TURDq2GmvkV8WZ2dnXC8RFkM3zGmt+B&#10;XcAENDbUR/PYDsHoTORw6k3koji4XBQXOWcUpxZvufWpdxmUz5cd+fBRYy/ippLErU/gsL/3IZKB&#10;8rkkvmXxznRdan9nXwS4MEYS+ch3Yh7GzXg0Y4P1gWUQTtPE08+bFumnFANPUiX9jx2QlqL7ZNmK&#10;y2KxiKOXDot3y2g0nWc25xmwiqEqGaSYtjdhGtedI7Nt+aXJfIvXbF9jkrTo88TqyJunJSk+TnYc&#10;x/Nzqvr9/9a/AAAA//8DAFBLAwQUAAYACAAAACEAgIp+ZeAAAAAMAQAADwAAAGRycy9kb3ducmV2&#10;LnhtbEyPzW7CMBCE75V4B2uRegMbSBCkcVBV1GtR6Y/Um4mXJGq8jmJD0rdne2pPq90ZzX6T70bX&#10;iiv2ofGkYTFXIJBKbxuqNLy/Pc82IEI0ZE3rCTX8YIBdMbnLTWb9QK94PcZKcAiFzGioY+wyKUNZ&#10;ozNh7jsk1s6+dyby2lfS9mbgcNfKpVJr6UxD/KE2HT7VWH4fL07Dx8v56zNRh2rv0m7wo5LktlLr&#10;++n4+AAi4hj/zPCLz+hQMNPJX8gG0WqYrRaMHllItgm3Yssm5XniS7peKpBFLv+XKG4AAAD//wMA&#10;UEsBAi0AFAAGAAgAAAAhALaDOJL+AAAA4QEAABMAAAAAAAAAAAAAAAAAAAAAAFtDb250ZW50X1R5&#10;cGVzXS54bWxQSwECLQAUAAYACAAAACEAOP0h/9YAAACUAQAACwAAAAAAAAAAAAAAAAAvAQAAX3Jl&#10;bHMvLnJlbHNQSwECLQAUAAYACAAAACEA9FcSHfEBAADHAwAADgAAAAAAAAAAAAAAAAAuAgAAZHJz&#10;L2Uyb0RvYy54bWxQSwECLQAUAAYACAAAACEAgIp+ZeAAAAAMAQAADwAAAAAAAAAAAAAAAABLBAAA&#10;ZHJzL2Rvd25yZXYueG1sUEsFBgAAAAAEAAQA8wAAAFgFAAAAAA==&#10;">
                <v:textbox>
                  <w:txbxContent>
                    <w:p w:rsidR="000123EB" w:rsidP="000123EB" w:rsidRDefault="000123EB" w14:paraId="4C88030A" w14:textId="77777777">
                      <w:pPr>
                        <w:jc w:val="center"/>
                      </w:pPr>
                      <w:r>
                        <w:rPr>
                          <w:rFonts w:ascii="Arial" w:hAnsi="Arial"/>
                          <w:b/>
                          <w:sz w:val="48"/>
                        </w:rPr>
                        <w:t>EL</w:t>
                      </w:r>
                    </w:p>
                  </w:txbxContent>
                </v:textbox>
                <w10:wrap anchorx="margin" anchory="page"/>
              </v:shape>
            </w:pict>
          </mc:Fallback>
        </mc:AlternateContent>
      </w:r>
    </w:p>
    <w:p w:rsidRPr="002B4F9E" w:rsidR="000123EB" w:rsidP="000123EB" w:rsidRDefault="000123EB" w14:paraId="27AD76CE" w14:textId="77777777">
      <w:pPr>
        <w:rPr>
          <w:lang w:val="en-GB"/>
        </w:rPr>
      </w:pPr>
    </w:p>
    <w:p w:rsidRPr="002B4F9E" w:rsidR="000123EB" w:rsidP="000123EB" w:rsidRDefault="000123EB" w14:paraId="44B38DAF" w14:textId="77777777">
      <w:pPr>
        <w:rPr>
          <w:lang w:val="en-GB"/>
        </w:rPr>
        <w:sectPr w:rsidRPr="002B4F9E" w:rsidR="000123EB" w:rsidSect="00AC5114">
          <w:headerReference w:type="even" r:id="rId11"/>
          <w:headerReference w:type="default" r:id="rId12"/>
          <w:footerReference w:type="even" r:id="rId13"/>
          <w:footerReference w:type="default" r:id="rId14"/>
          <w:headerReference w:type="first" r:id="rId15"/>
          <w:footerReference w:type="first" r:id="rId16"/>
          <w:pgSz w:w="11907" w:h="16839" w:code="9"/>
          <w:pgMar w:top="5670" w:right="1418" w:bottom="1418" w:left="1418"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AC5114" w:rsidR="000123EB" w:rsidTr="00CB6CE2" w14:paraId="3C37BCA6" w14:textId="77777777">
        <w:tc>
          <w:tcPr>
            <w:tcW w:w="3085" w:type="dxa"/>
          </w:tcPr>
          <w:p w:rsidRPr="00AC5114" w:rsidR="000123EB" w:rsidP="00CB6CE2" w:rsidRDefault="000123EB" w14:paraId="374F4C0A" w14:textId="77777777">
            <w:pPr>
              <w:autoSpaceDE w:val="0"/>
              <w:autoSpaceDN w:val="0"/>
              <w:jc w:val="left"/>
            </w:pPr>
            <w:r>
              <w:lastRenderedPageBreak/>
              <w:t>Αίτηση γνωμοδότησης</w:t>
            </w:r>
          </w:p>
        </w:tc>
        <w:tc>
          <w:tcPr>
            <w:tcW w:w="6204" w:type="dxa"/>
            <w:vAlign w:val="bottom"/>
          </w:tcPr>
          <w:p w:rsidRPr="00AC5114" w:rsidR="000123EB" w:rsidP="00CB6CE2" w:rsidRDefault="000123EB" w14:paraId="7824F0D3" w14:textId="77777777">
            <w:pPr>
              <w:autoSpaceDE w:val="0"/>
              <w:autoSpaceDN w:val="0"/>
              <w:jc w:val="left"/>
            </w:pPr>
            <w:r>
              <w:t>Ευρωπαϊκή Επιτροπή, 27/10/2022</w:t>
            </w:r>
          </w:p>
        </w:tc>
      </w:tr>
      <w:tr w:rsidRPr="00AC5114" w:rsidR="000123EB" w:rsidTr="00CB6CE2" w14:paraId="3DF03C9B" w14:textId="77777777">
        <w:tc>
          <w:tcPr>
            <w:tcW w:w="3085" w:type="dxa"/>
          </w:tcPr>
          <w:p w:rsidRPr="00AC5114" w:rsidR="000123EB" w:rsidP="00CB6CE2" w:rsidRDefault="000123EB" w14:paraId="414CF8A8" w14:textId="77777777">
            <w:pPr>
              <w:autoSpaceDE w:val="0"/>
              <w:autoSpaceDN w:val="0"/>
              <w:jc w:val="left"/>
            </w:pPr>
            <w:r>
              <w:t>Νομική βάση</w:t>
            </w:r>
          </w:p>
        </w:tc>
        <w:tc>
          <w:tcPr>
            <w:tcW w:w="6204" w:type="dxa"/>
            <w:vAlign w:val="bottom"/>
          </w:tcPr>
          <w:p w:rsidRPr="00AC5114" w:rsidR="000123EB" w:rsidP="00CB6CE2" w:rsidRDefault="000123EB" w14:paraId="40EC2264" w14:textId="77777777">
            <w:pPr>
              <w:autoSpaceDE w:val="0"/>
              <w:autoSpaceDN w:val="0"/>
              <w:jc w:val="left"/>
            </w:pPr>
            <w:r>
              <w:t>Άρθρο 304 της Συνθήκης για τη λειτουργία της Ευρωπαϊκής Ένωσης</w:t>
            </w:r>
          </w:p>
        </w:tc>
      </w:tr>
      <w:tr w:rsidRPr="00AC5114" w:rsidR="000123EB" w:rsidTr="00CB6CE2" w14:paraId="0C6CC61A" w14:textId="77777777">
        <w:tc>
          <w:tcPr>
            <w:tcW w:w="3085" w:type="dxa"/>
          </w:tcPr>
          <w:p w:rsidRPr="00AC5114" w:rsidR="000123EB" w:rsidP="00CB6CE2" w:rsidRDefault="000123EB" w14:paraId="4451DDD3" w14:textId="77777777">
            <w:pPr>
              <w:autoSpaceDE w:val="0"/>
              <w:autoSpaceDN w:val="0"/>
              <w:jc w:val="left"/>
            </w:pPr>
            <w:r>
              <w:t>Αρμόδιο όργανο</w:t>
            </w:r>
          </w:p>
        </w:tc>
        <w:tc>
          <w:tcPr>
            <w:tcW w:w="6204" w:type="dxa"/>
            <w:vAlign w:val="bottom"/>
          </w:tcPr>
          <w:p w:rsidRPr="00AC5114" w:rsidR="000123EB" w:rsidP="00CB6CE2" w:rsidRDefault="000123EB" w14:paraId="13B7C77D" w14:textId="77777777">
            <w:pPr>
              <w:autoSpaceDE w:val="0"/>
              <w:autoSpaceDN w:val="0"/>
              <w:jc w:val="left"/>
            </w:pPr>
            <w:r>
              <w:t>Τμήμα «Γεωργία, αγροτική ανάπτυξη, περιβάλλον»</w:t>
            </w:r>
          </w:p>
        </w:tc>
      </w:tr>
      <w:tr w:rsidRPr="00AC5114" w:rsidR="000123EB" w:rsidTr="00CB6CE2" w14:paraId="79364615" w14:textId="77777777">
        <w:tc>
          <w:tcPr>
            <w:tcW w:w="3085" w:type="dxa"/>
          </w:tcPr>
          <w:p w:rsidRPr="002B4F9E" w:rsidR="000123EB" w:rsidP="00CB6CE2" w:rsidRDefault="000123EB" w14:paraId="43F8960F" w14:textId="77777777">
            <w:pPr>
              <w:autoSpaceDE w:val="0"/>
              <w:autoSpaceDN w:val="0"/>
              <w:jc w:val="left"/>
            </w:pPr>
            <w:r>
              <w:t>Έγκριση από το τμήμα</w:t>
            </w:r>
          </w:p>
        </w:tc>
        <w:tc>
          <w:tcPr>
            <w:tcW w:w="6204" w:type="dxa"/>
            <w:vAlign w:val="bottom"/>
          </w:tcPr>
          <w:p w:rsidR="000123EB" w:rsidP="00CB6CE2" w:rsidRDefault="000123EB" w14:paraId="32A18349" w14:textId="77777777">
            <w:pPr>
              <w:autoSpaceDE w:val="0"/>
              <w:autoSpaceDN w:val="0"/>
              <w:jc w:val="left"/>
            </w:pPr>
            <w:r>
              <w:t>1/6/2023</w:t>
            </w:r>
          </w:p>
        </w:tc>
      </w:tr>
      <w:tr w:rsidRPr="00AC5114" w:rsidR="000123EB" w:rsidTr="00CB6CE2" w14:paraId="0EA4B856" w14:textId="77777777">
        <w:tc>
          <w:tcPr>
            <w:tcW w:w="3085" w:type="dxa"/>
          </w:tcPr>
          <w:p w:rsidRPr="002B4F9E" w:rsidR="000123EB" w:rsidP="00CB6CE2" w:rsidRDefault="000123EB" w14:paraId="322B872B" w14:textId="77777777">
            <w:pPr>
              <w:autoSpaceDE w:val="0"/>
              <w:autoSpaceDN w:val="0"/>
              <w:jc w:val="left"/>
            </w:pPr>
            <w:r>
              <w:t>Έγκριση από την Ολομέλεια</w:t>
            </w:r>
          </w:p>
        </w:tc>
        <w:tc>
          <w:tcPr>
            <w:tcW w:w="6204" w:type="dxa"/>
            <w:vAlign w:val="bottom"/>
          </w:tcPr>
          <w:p w:rsidR="000123EB" w:rsidP="00CB6CE2" w:rsidRDefault="000123EB" w14:paraId="4AED5A0E" w14:textId="77777777">
            <w:pPr>
              <w:autoSpaceDE w:val="0"/>
              <w:autoSpaceDN w:val="0"/>
              <w:jc w:val="left"/>
            </w:pPr>
            <w:r>
              <w:t>15/6/2023</w:t>
            </w:r>
          </w:p>
        </w:tc>
      </w:tr>
      <w:tr w:rsidRPr="00AC5114" w:rsidR="000123EB" w:rsidTr="00CB6CE2" w14:paraId="21C9C0BF" w14:textId="77777777">
        <w:tc>
          <w:tcPr>
            <w:tcW w:w="3085" w:type="dxa"/>
          </w:tcPr>
          <w:p w:rsidR="000123EB" w:rsidP="00CB6CE2" w:rsidRDefault="000123EB" w14:paraId="60406846" w14:textId="77777777">
            <w:pPr>
              <w:autoSpaceDE w:val="0"/>
              <w:autoSpaceDN w:val="0"/>
              <w:jc w:val="left"/>
            </w:pPr>
            <w:r>
              <w:t>Σύνοδος ολομέλειας αριθ.</w:t>
            </w:r>
          </w:p>
        </w:tc>
        <w:tc>
          <w:tcPr>
            <w:tcW w:w="6204" w:type="dxa"/>
            <w:vAlign w:val="bottom"/>
          </w:tcPr>
          <w:p w:rsidRPr="002B4F9E" w:rsidR="000123EB" w:rsidP="00CB6CE2" w:rsidRDefault="000123EB" w14:paraId="21ED25A4" w14:textId="77777777">
            <w:pPr>
              <w:autoSpaceDE w:val="0"/>
              <w:autoSpaceDN w:val="0"/>
              <w:jc w:val="left"/>
            </w:pPr>
            <w:r>
              <w:t>579</w:t>
            </w:r>
          </w:p>
        </w:tc>
      </w:tr>
      <w:tr w:rsidRPr="00AC5114" w:rsidR="000123EB" w:rsidTr="00CB6CE2" w14:paraId="71071B64" w14:textId="77777777">
        <w:tc>
          <w:tcPr>
            <w:tcW w:w="3085" w:type="dxa"/>
          </w:tcPr>
          <w:p w:rsidRPr="002B4F9E" w:rsidR="000123EB" w:rsidP="00CB6CE2" w:rsidRDefault="000123EB" w14:paraId="53F433C1" w14:textId="77777777">
            <w:pPr>
              <w:autoSpaceDE w:val="0"/>
              <w:autoSpaceDN w:val="0"/>
              <w:jc w:val="left"/>
            </w:pPr>
            <w:r>
              <w:t>Αποτέλεσμα της ψηφοφορίας</w:t>
            </w:r>
            <w:r>
              <w:br/>
              <w:t>(υπέρ/κατά/αποχές)</w:t>
            </w:r>
          </w:p>
        </w:tc>
        <w:tc>
          <w:tcPr>
            <w:tcW w:w="6204" w:type="dxa"/>
            <w:vAlign w:val="bottom"/>
          </w:tcPr>
          <w:p w:rsidR="000123EB" w:rsidP="00CB6CE2" w:rsidRDefault="000123EB" w14:paraId="5A72612F" w14:textId="77777777">
            <w:pPr>
              <w:autoSpaceDE w:val="0"/>
              <w:autoSpaceDN w:val="0"/>
              <w:jc w:val="left"/>
            </w:pPr>
            <w:r>
              <w:t>150/0/2</w:t>
            </w:r>
          </w:p>
        </w:tc>
      </w:tr>
    </w:tbl>
    <w:p w:rsidR="000123EB" w:rsidP="000123EB" w:rsidRDefault="000123EB" w14:paraId="38B2CAEF" w14:textId="77777777">
      <w:pPr>
        <w:rPr>
          <w:lang w:val="en-GB"/>
        </w:rPr>
      </w:pPr>
    </w:p>
    <w:p w:rsidRPr="002B4F9E" w:rsidR="000123EB" w:rsidP="000123EB" w:rsidRDefault="000123EB" w14:paraId="3E1FF330" w14:textId="77777777">
      <w:pPr>
        <w:rPr>
          <w:lang w:val="en-GB"/>
        </w:rPr>
        <w:sectPr w:rsidRPr="002B4F9E" w:rsidR="000123EB" w:rsidSect="00653E7D">
          <w:headerReference w:type="even" r:id="rId17"/>
          <w:headerReference w:type="default" r:id="rId18"/>
          <w:footerReference w:type="default" r:id="rId19"/>
          <w:headerReference w:type="first" r:id="rId20"/>
          <w:pgSz w:w="11907" w:h="16839" w:code="9"/>
          <w:pgMar w:top="5670" w:right="1418" w:bottom="1418" w:left="1418" w:header="709" w:footer="709" w:gutter="0"/>
          <w:cols w:space="720"/>
          <w:docGrid w:linePitch="360"/>
        </w:sectPr>
      </w:pPr>
    </w:p>
    <w:p w:rsidR="000123EB" w:rsidP="000123EB" w:rsidRDefault="000123EB" w14:paraId="6AC15366" w14:textId="77777777">
      <w:pPr>
        <w:pStyle w:val="Heading1"/>
        <w:overflowPunct w:val="0"/>
        <w:autoSpaceDE w:val="0"/>
        <w:autoSpaceDN w:val="0"/>
        <w:adjustRightInd w:val="0"/>
        <w:textAlignment w:val="baseline"/>
        <w:rPr>
          <w:b/>
          <w:bCs/>
        </w:rPr>
      </w:pPr>
      <w:r>
        <w:rPr>
          <w:b/>
        </w:rPr>
        <w:lastRenderedPageBreak/>
        <w:t>Εισαγωγή</w:t>
      </w:r>
    </w:p>
    <w:p w:rsidRPr="00907EB0" w:rsidR="000123EB" w:rsidP="000123EB" w:rsidRDefault="000123EB" w14:paraId="15A95D87" w14:textId="77777777"/>
    <w:p w:rsidRPr="0058055C" w:rsidR="000123EB" w:rsidP="000123EB" w:rsidRDefault="000123EB" w14:paraId="1D75C5FB" w14:textId="77777777">
      <w:pPr>
        <w:pStyle w:val="Heading2"/>
      </w:pPr>
      <w:r>
        <w:t>Η παρούσα έκθεση αξιολόγησης σχετικά με τον μηχανισμό πολιτικής προστασίας της Ευρωπαϊκής Ένωσης (ΜΠΠΕ) (συμπεριλαμβανομένου του μέσου RescEU) αποτελεί τη συμβολή της Ευρωπαϊκής Οικονομικής και Κοινωνικής Επιτροπής (ΕΟΚΕ) στη συνεχιζόμενη διαδικασία αξιολόγησης που διεξάγει η Ευρωπαϊκή Επιτροπή.</w:t>
      </w:r>
    </w:p>
    <w:p w:rsidRPr="0058055C" w:rsidR="000123EB" w:rsidP="000123EB" w:rsidRDefault="000123EB" w14:paraId="4A390207" w14:textId="77777777"/>
    <w:p w:rsidRPr="0058055C" w:rsidR="000123EB" w:rsidP="000123EB" w:rsidRDefault="000123EB" w14:paraId="080FAA34" w14:textId="77777777">
      <w:pPr>
        <w:pStyle w:val="Heading2"/>
      </w:pPr>
      <w:r>
        <w:t>Βασίζεται στα αποτελέσματα των συζητήσεων που διεξήχθησαν με εκπροσώπους της κοινωνίας των πολιτών και των δημόσιων αρχών σε πέντε χώρες, με τη χρήση δύο μεθόδων συλλογής δεδομένων: των διερευνητικών αποστολών και ενός διαδικτυακού ερωτηματολογίου.</w:t>
      </w:r>
    </w:p>
    <w:p w:rsidRPr="0058055C" w:rsidR="000123EB" w:rsidP="000123EB" w:rsidRDefault="000123EB" w14:paraId="5C013055" w14:textId="77777777"/>
    <w:p w:rsidRPr="0058055C" w:rsidR="000123EB" w:rsidP="000123EB" w:rsidRDefault="000123EB" w14:paraId="34A8037F" w14:textId="77777777">
      <w:pPr>
        <w:pStyle w:val="Heading2"/>
      </w:pPr>
      <w:r>
        <w:t>Η έκθεση αξιολόγησης επιδιώκει να αναλύσει ορισμένους κρίσιμους πυλώνες του μηχανισμού, όπως η πρόληψη, η ετοιμότητα και η αντιμετώπιση καταστροφών, σε τρεις βασικές διαστάσεις: αποτελεσματικότητα, συνάφεια και συμπερίληψη της κοινωνίας των πολιτών. Ένα τελικό κεφάλαιο περιλαμβάνει τις κύριες συστάσεις της ΕΟΚΕ.</w:t>
      </w:r>
    </w:p>
    <w:p w:rsidRPr="0058055C" w:rsidR="000123EB" w:rsidP="000123EB" w:rsidRDefault="000123EB" w14:paraId="2C9AF814" w14:textId="77777777"/>
    <w:p w:rsidRPr="0058055C" w:rsidR="000123EB" w:rsidP="000123EB" w:rsidRDefault="000123EB" w14:paraId="502BE20B" w14:textId="77777777">
      <w:pPr>
        <w:pStyle w:val="Heading1"/>
        <w:keepNext/>
      </w:pPr>
      <w:r>
        <w:rPr>
          <w:b/>
        </w:rPr>
        <w:t>Αποτελεσματικότητα</w:t>
      </w:r>
    </w:p>
    <w:p w:rsidRPr="0058055C" w:rsidR="000123EB" w:rsidP="000123EB" w:rsidRDefault="000123EB" w14:paraId="3E8BA47A" w14:textId="77777777"/>
    <w:p w:rsidRPr="0058055C" w:rsidR="000123EB" w:rsidP="000123EB" w:rsidRDefault="000123EB" w14:paraId="0E31A60E" w14:textId="77777777">
      <w:pPr>
        <w:ind w:left="567"/>
      </w:pPr>
      <w:r>
        <w:t>Στην ακόλουθη ενότητα, πραγματοποιείται αξιολόγηση των σημαντικότερων αποτελεσμάτων που σχετίζονται με την αποτελεσματικότητα τριών ουσιωδών στοιχείων: της πρόληψης, της ετοιμότητας και της αντιμετώπισης, τα οποία είναι διακριτά, αν και διασυνδεδεμένα, μέρη των βασικών στόχων του μηχανισμού.</w:t>
      </w:r>
    </w:p>
    <w:p w:rsidRPr="0058055C" w:rsidR="000123EB" w:rsidP="000123EB" w:rsidRDefault="000123EB" w14:paraId="21BC1060" w14:textId="77777777">
      <w:pPr>
        <w:ind w:left="142" w:hanging="142"/>
        <w:jc w:val="left"/>
        <w:rPr>
          <w:bCs/>
          <w:iCs/>
        </w:rPr>
      </w:pPr>
    </w:p>
    <w:p w:rsidRPr="0058055C" w:rsidR="000123EB" w:rsidP="000123EB" w:rsidRDefault="000123EB" w14:paraId="46CCE993" w14:textId="77777777">
      <w:pPr>
        <w:pStyle w:val="Heading2"/>
        <w:keepNext/>
      </w:pPr>
      <w:r>
        <w:t>Πρόληψη</w:t>
      </w:r>
    </w:p>
    <w:p w:rsidRPr="0058055C" w:rsidR="000123EB" w:rsidP="000123EB" w:rsidRDefault="000123EB" w14:paraId="3E2976CE" w14:textId="77777777">
      <w:pPr>
        <w:keepNext/>
        <w:ind w:left="142" w:hanging="142"/>
        <w:jc w:val="left"/>
      </w:pPr>
    </w:p>
    <w:p w:rsidRPr="0058055C" w:rsidR="000123EB" w:rsidP="000123EB" w:rsidRDefault="000123EB" w14:paraId="57BFA4D6" w14:textId="77777777">
      <w:pPr>
        <w:pStyle w:val="Heading3"/>
      </w:pPr>
      <w:r>
        <w:t>Ως γενική αντίληψη, όλα τα ενδιαφερόμενα μέρη που ανταποκρίθηκαν στην έρευνα και συμμετείχαν στις συνεντεύξεις θεώρησαν τον μηχανισμό επιτυχημένο και αποτελεσματικό και αναγνώρισαν ότι ο μηχανισμός ήταν εξαιρετικά ικανός να αναπτύξει λύσεις για τις δυσκολίες που αντιμετωπίστηκαν και επέδειξε μεγάλη ευελιξία και συλλογική ανθεκτικότητα.</w:t>
      </w:r>
    </w:p>
    <w:p w:rsidRPr="0058055C" w:rsidR="000123EB" w:rsidP="000123EB" w:rsidRDefault="000123EB" w14:paraId="6E238413" w14:textId="77777777">
      <w:pPr>
        <w:ind w:left="567" w:hanging="567"/>
      </w:pPr>
    </w:p>
    <w:p w:rsidRPr="0058055C" w:rsidR="000123EB" w:rsidP="000123EB" w:rsidRDefault="000123EB" w14:paraId="638EC10A" w14:textId="77777777">
      <w:pPr>
        <w:pStyle w:val="Heading3"/>
      </w:pPr>
      <w:r>
        <w:t>Ενώ ο μηχανισμός έχει αποδειχθεί ουσιαστικός για την αντιμετώπιση καταστροφών, η πρόληψη πρέπει να αναπτυχθεί περαιτέρω.</w:t>
      </w:r>
    </w:p>
    <w:p w:rsidRPr="0058055C" w:rsidR="000123EB" w:rsidP="000123EB" w:rsidRDefault="000123EB" w14:paraId="76908B73" w14:textId="77777777">
      <w:pPr>
        <w:ind w:left="567" w:hanging="567"/>
      </w:pPr>
    </w:p>
    <w:p w:rsidRPr="0058055C" w:rsidR="000123EB" w:rsidP="000123EB" w:rsidRDefault="000123EB" w14:paraId="2242AD6B" w14:textId="77777777">
      <w:pPr>
        <w:pStyle w:val="Heading3"/>
      </w:pPr>
      <w:r>
        <w:t>Τα ευρωπαϊκά έργα στον τομέα της πολιτικής προστασίας και τα αποτελέσματά τους θα πρέπει να αναρτώνται και να επικοινωνούνται με σαφήνεια σε κοινή πλατφόρμα της ΕΕ, για τη διασφάλιση της συνέχειας και της διαλειτουργικότητας.</w:t>
      </w:r>
    </w:p>
    <w:p w:rsidRPr="0058055C" w:rsidR="000123EB" w:rsidP="000123EB" w:rsidRDefault="000123EB" w14:paraId="7303B869" w14:textId="77777777">
      <w:pPr>
        <w:ind w:left="567" w:hanging="567"/>
      </w:pPr>
    </w:p>
    <w:p w:rsidRPr="0058055C" w:rsidR="000123EB" w:rsidP="000123EB" w:rsidRDefault="000123EB" w14:paraId="70C68C7A" w14:textId="77777777">
      <w:pPr>
        <w:pStyle w:val="Heading3"/>
      </w:pPr>
      <w:r>
        <w:t xml:space="preserve">Παρόλο που ο μηχανισμός προσφέρει στα κράτη μέλη ποικιλία εργαλείων για την αντιμετώπιση καταστροφών, δεν υπάρχει κοινή αντίληψη ή κατανόηση μεταξύ των κρατών μελών, των ιδιωτικών φορέων και των επιχειρησιακών οργανισμών σχετικά με </w:t>
      </w:r>
      <w:r>
        <w:rPr>
          <w:u w:val="single"/>
        </w:rPr>
        <w:t>τον τρόπο εφαρμογής των κοινών μηχανισμών πρόληψης</w:t>
      </w:r>
      <w:r>
        <w:t>.</w:t>
      </w:r>
    </w:p>
    <w:p w:rsidRPr="0058055C" w:rsidR="000123EB" w:rsidP="000123EB" w:rsidRDefault="000123EB" w14:paraId="0C0819BD" w14:textId="77777777">
      <w:pPr>
        <w:ind w:left="567" w:hanging="567"/>
      </w:pPr>
    </w:p>
    <w:p w:rsidRPr="0058055C" w:rsidR="000123EB" w:rsidP="000123EB" w:rsidRDefault="000123EB" w14:paraId="2DD00D0D" w14:textId="77777777">
      <w:pPr>
        <w:pStyle w:val="Heading3"/>
      </w:pPr>
      <w:r>
        <w:t>Εκφράστηκαν ανησυχίες ότι τα κράτη μέλη δεν μπορούν να ανταποκριθούν επαρκώς στις αυξανόμενες απαιτήσεις του ΜΠΠΕ λόγω των ανεπαρκών πόρων και εργαλείων σε εθνικό επίπεδο για τη διατήρηση λειτουργικής ισορροπίας.</w:t>
      </w:r>
    </w:p>
    <w:p w:rsidRPr="0058055C" w:rsidR="000123EB" w:rsidP="000123EB" w:rsidRDefault="000123EB" w14:paraId="219177B4" w14:textId="77777777">
      <w:pPr>
        <w:ind w:left="567" w:hanging="567"/>
      </w:pPr>
    </w:p>
    <w:p w:rsidRPr="0058055C" w:rsidR="000123EB" w:rsidP="000123EB" w:rsidRDefault="000123EB" w14:paraId="64A9EEE8" w14:textId="77777777">
      <w:pPr>
        <w:pStyle w:val="Heading3"/>
      </w:pPr>
      <w:r>
        <w:lastRenderedPageBreak/>
        <w:t>Υπάρχουν διαφορές και διακυμάνσεις μεταξύ των περιφερειών λόγω των διαφορετικών κινδύνων, εμπειριών και εμπειρογνωμοσύνης τους (π.χ. εξειδίκευση στην πυρόσβεση στη Νότια Ευρώπη, στις πλημμύρες στην Κεντρική Ευρώπη κ.λπ.). Αυτές μπορούν να αξιοποιηθούν για τη δημιουργία κόμβων αριστείας με βάση τα στρατηγικά πλεονεκτήματα κάθε περιφέρειας.</w:t>
      </w:r>
    </w:p>
    <w:p w:rsidRPr="0058055C" w:rsidR="000123EB" w:rsidP="000123EB" w:rsidRDefault="000123EB" w14:paraId="663F3529" w14:textId="77777777">
      <w:pPr>
        <w:ind w:left="567" w:hanging="567"/>
      </w:pPr>
    </w:p>
    <w:p w:rsidRPr="0058055C" w:rsidR="000123EB" w:rsidP="000123EB" w:rsidRDefault="000123EB" w14:paraId="21E761E7" w14:textId="77777777">
      <w:pPr>
        <w:pStyle w:val="Heading2"/>
        <w:keepNext/>
        <w:rPr>
          <w:bCs/>
          <w:iCs/>
        </w:rPr>
      </w:pPr>
      <w:r>
        <w:t>Ετοιμότητα</w:t>
      </w:r>
    </w:p>
    <w:p w:rsidRPr="0058055C" w:rsidR="000123EB" w:rsidP="000123EB" w:rsidRDefault="000123EB" w14:paraId="44A3A5FF" w14:textId="77777777">
      <w:pPr>
        <w:keepNext/>
        <w:ind w:left="567" w:hanging="567"/>
      </w:pPr>
    </w:p>
    <w:p w:rsidRPr="0058055C" w:rsidR="000123EB" w:rsidP="000123EB" w:rsidRDefault="000123EB" w14:paraId="552401A0" w14:textId="77777777">
      <w:pPr>
        <w:pStyle w:val="Heading3"/>
      </w:pPr>
      <w:r>
        <w:t>Υπάρχει γενική συναίνεση ότι η ΕΕ πρέπει να αυξήσει τις επενδύσεις στην ανάπτυξη συστημάτων έγκαιρης προειδοποίησης που μετρούν τον κίνδυνο/απειλή προβλέψιμων καταστροφών.</w:t>
      </w:r>
    </w:p>
    <w:p w:rsidRPr="0058055C" w:rsidR="000123EB" w:rsidP="000123EB" w:rsidRDefault="000123EB" w14:paraId="615F36BB" w14:textId="77777777">
      <w:pPr>
        <w:ind w:left="567" w:hanging="567"/>
      </w:pPr>
    </w:p>
    <w:p w:rsidRPr="0058055C" w:rsidR="000123EB" w:rsidP="000123EB" w:rsidRDefault="000123EB" w14:paraId="1CC39B72" w14:textId="77777777">
      <w:pPr>
        <w:pStyle w:val="Heading3"/>
      </w:pPr>
      <w:r>
        <w:t>Ένα «δίκτυο γνώσης της Ένωσης για την πολιτική προστασία», αποτελούμενο από μια κοινή πλατφόρμα όπου οι χώρες θα ανταλλάσσουν βέλτιστες πρακτικές, θεωρείται χρήσιμο εργαλείο για την ενίσχυση της διαλειτουργικότητας και της εκτίμησης πιθανών κινδύνων.</w:t>
      </w:r>
    </w:p>
    <w:p w:rsidRPr="0058055C" w:rsidR="000123EB" w:rsidP="000123EB" w:rsidRDefault="000123EB" w14:paraId="172F3364" w14:textId="77777777">
      <w:pPr>
        <w:ind w:left="567" w:hanging="567"/>
      </w:pPr>
    </w:p>
    <w:p w:rsidRPr="0058055C" w:rsidR="000123EB" w:rsidP="000123EB" w:rsidRDefault="000123EB" w14:paraId="08D3480B" w14:textId="77777777">
      <w:pPr>
        <w:pStyle w:val="Heading3"/>
      </w:pPr>
      <w:r>
        <w:t>Οι εθνικές αρχές πρότειναν να υπάρχει πιο τυποποιημένη επιχειρησιακή γλώσσα και πρωτόκολλα.</w:t>
      </w:r>
    </w:p>
    <w:p w:rsidRPr="0058055C" w:rsidR="000123EB" w:rsidP="000123EB" w:rsidRDefault="000123EB" w14:paraId="2C7F70C4" w14:textId="77777777">
      <w:pPr>
        <w:ind w:left="567" w:hanging="567"/>
      </w:pPr>
    </w:p>
    <w:p w:rsidRPr="0058055C" w:rsidR="000123EB" w:rsidP="000123EB" w:rsidRDefault="000123EB" w14:paraId="3015CD78" w14:textId="77777777">
      <w:pPr>
        <w:pStyle w:val="Heading3"/>
      </w:pPr>
      <w:r>
        <w:t>Η αξιολόγηση κινδύνου πρέπει να πραγματοποιείται ανά διετία σε ευρωπαϊκό και εθνικό επίπεδο, καθώς και σε διοικητικό και επιχειρησιακό επίπεδο, για τον εντοπισμό των αναγκών σε ανθρώπινους και τεχνικούς πόρους.</w:t>
      </w:r>
    </w:p>
    <w:p w:rsidRPr="0058055C" w:rsidR="000123EB" w:rsidP="000123EB" w:rsidRDefault="000123EB" w14:paraId="4F784C42" w14:textId="77777777">
      <w:pPr>
        <w:ind w:left="567" w:hanging="567"/>
      </w:pPr>
    </w:p>
    <w:p w:rsidRPr="0058055C" w:rsidR="000123EB" w:rsidP="000123EB" w:rsidRDefault="000123EB" w14:paraId="55126DBF" w14:textId="77777777">
      <w:pPr>
        <w:pStyle w:val="Heading3"/>
      </w:pPr>
      <w:r>
        <w:t>Διάφοροι ενδιαφερόμενοι φορείς ανέφεραν ότι τα νέα είδη κινδύνων απαιτούν προηγμένα τεχνολογικά εργαλεία, κατάρτιση του προσωπικού, καθώς και αναδιάρθρωση και ενίσχυση των εθνικών οργανισμών. Ζητείται πρόσθετη, διακριτή γραμμή του προϋπολογισμού στο εθνικό πλαίσιο χρηματοδότησης, προκειμένου να διατηρηθεί ή να ενισχυθεί η ικανότητα των εθνικών αρχών να αντιμετωπίζουν επίμονα φαινόμενα και πολλαπλούς κινδύνους.</w:t>
      </w:r>
    </w:p>
    <w:p w:rsidRPr="0058055C" w:rsidR="000123EB" w:rsidP="000123EB" w:rsidRDefault="000123EB" w14:paraId="3F091633" w14:textId="77777777">
      <w:pPr>
        <w:ind w:left="567" w:hanging="567"/>
      </w:pPr>
    </w:p>
    <w:p w:rsidRPr="0058055C" w:rsidR="000123EB" w:rsidP="000123EB" w:rsidRDefault="000123EB" w14:paraId="5AA565E3" w14:textId="77777777">
      <w:pPr>
        <w:pStyle w:val="Heading3"/>
      </w:pPr>
      <w:r>
        <w:t>Όσον αφορά την ετοιμότητα, θεωρείται ζωτικής σημασίας ο ΜΠΠΕ να προσφέρει γνώσεις και ευκαιρίες για καλύτερη κατανόηση των ορθών πρακτικών στη διαχείριση καταστροφών, συμπεριλαμβανομένης της ανταλλαγής εμπειρογνωμόνων.</w:t>
      </w:r>
    </w:p>
    <w:p w:rsidRPr="0058055C" w:rsidR="000123EB" w:rsidP="000123EB" w:rsidRDefault="000123EB" w14:paraId="16429A9F" w14:textId="77777777"/>
    <w:p w:rsidRPr="0058055C" w:rsidR="000123EB" w:rsidP="000123EB" w:rsidRDefault="000123EB" w14:paraId="1432817C" w14:textId="77777777">
      <w:pPr>
        <w:pStyle w:val="Heading3"/>
      </w:pPr>
      <w:r>
        <w:t>Συνιστάται η χρήση περισσότερων νέων τεχνολογιών στους τομείς της πρόληψης και της ετοιμότητας για τη γεφύρωση του χάσματος με μια σαφώς αποδεδειγμένη ικανότητα αντιμετώπισης.</w:t>
      </w:r>
    </w:p>
    <w:p w:rsidRPr="0058055C" w:rsidR="000123EB" w:rsidP="000123EB" w:rsidRDefault="000123EB" w14:paraId="709E1C9A" w14:textId="77777777"/>
    <w:p w:rsidRPr="0058055C" w:rsidR="000123EB" w:rsidP="000123EB" w:rsidRDefault="000123EB" w14:paraId="7CBC46BD" w14:textId="77777777">
      <w:pPr>
        <w:pStyle w:val="Heading2"/>
        <w:keepNext/>
        <w:keepLines/>
        <w:rPr>
          <w:bCs/>
          <w:iCs/>
        </w:rPr>
      </w:pPr>
      <w:r>
        <w:t>Αντιμετώπιση</w:t>
      </w:r>
    </w:p>
    <w:p w:rsidRPr="0058055C" w:rsidR="000123EB" w:rsidP="000123EB" w:rsidRDefault="000123EB" w14:paraId="5DF2B82B" w14:textId="77777777">
      <w:pPr>
        <w:keepNext/>
        <w:keepLines/>
      </w:pPr>
    </w:p>
    <w:p w:rsidRPr="0058055C" w:rsidR="000123EB" w:rsidP="000123EB" w:rsidRDefault="000123EB" w14:paraId="43903F09" w14:textId="77777777">
      <w:pPr>
        <w:pStyle w:val="Heading3"/>
      </w:pPr>
      <w:r>
        <w:t>Διαπιστώθηκε θετική κοινή άποψη σχετικά με την αποτελεσματικότητα του μηχανισμού, ιδίως όσον αφορά την αντιμετώπιση των σεισμών και των δασικών πυρκαγιών. Η συνεργασία και η αμοιβαία συνδρομή πολλαπλασιάστηκαν μετά την εφαρμογή του μηχανισμού.</w:t>
      </w:r>
    </w:p>
    <w:p w:rsidRPr="0058055C" w:rsidR="000123EB" w:rsidP="000123EB" w:rsidRDefault="000123EB" w14:paraId="0FCF07F3" w14:textId="77777777"/>
    <w:p w:rsidRPr="0058055C" w:rsidR="000123EB" w:rsidP="000123EB" w:rsidRDefault="000123EB" w14:paraId="1470BA4A" w14:textId="77777777">
      <w:pPr>
        <w:pStyle w:val="Heading3"/>
      </w:pPr>
      <w:r>
        <w:t xml:space="preserve">Ο χρόνος απόκρισης και η ταχεία ανάπτυξη είναι ζωτικής σημασίας. Τόσο οι κυβερνητικοί οργανισμοί όσο και οι μη κυβερνητικές οργανώσεις θεωρούν σκόπιμο να ελαχιστοποιηθεί ο χρόνος απόκρισης σε περιπτώσεις όπου οι ομάδες διάσωσης που έχουν δηλώσει στην πλατφόρμα τη διαθεσιμότητά τους να επέμβουν παραμένουν σε αναμονή, ενίοτε για </w:t>
      </w:r>
      <w:r>
        <w:lastRenderedPageBreak/>
        <w:t>περισσότερο από 30 ώρες, της πολιτικής ή διοικητικής επιβεβαίωσης της αποδοχής της προσφερόμενης βοήθειας.</w:t>
      </w:r>
    </w:p>
    <w:p w:rsidRPr="0058055C" w:rsidR="000123EB" w:rsidP="000123EB" w:rsidRDefault="000123EB" w14:paraId="43A76786" w14:textId="77777777"/>
    <w:p w:rsidRPr="0058055C" w:rsidR="000123EB" w:rsidP="000123EB" w:rsidRDefault="000123EB" w14:paraId="083B53D4" w14:textId="77777777">
      <w:pPr>
        <w:pStyle w:val="Heading3"/>
      </w:pPr>
      <w:r>
        <w:t>Το κύριο εμπόδιο για το μέσο RescEU είναι η διαδικασία λήψης αποφάσεων από τα κράτη μέλη, τα περισσότερα από τα οποία δεν ζητούν αμέσως βοήθεια, με αποτέλεσμα να χάνεται χρόνος που είναι κρίσιμης σημασίας για τη διάσωση ζωών.</w:t>
      </w:r>
    </w:p>
    <w:p w:rsidRPr="0058055C" w:rsidR="000123EB" w:rsidP="000123EB" w:rsidRDefault="000123EB" w14:paraId="670B9ED1" w14:textId="77777777"/>
    <w:p w:rsidR="000123EB" w:rsidP="000123EB" w:rsidRDefault="000123EB" w14:paraId="43D8979C" w14:textId="77777777">
      <w:pPr>
        <w:pStyle w:val="Heading3"/>
      </w:pPr>
      <w:r>
        <w:t>Μια λύση όσον αφορά τη διστακτικότητα στη λήψη πολιτικής απόφασης να ζητηθεί βοήθεια, που ελαχιστοποιεί τον χρόνο αντίδρασης, είναι η εκ των προτέρων τοποθέτηση δυνάμεων, που δίνει στα κράτη μέλη τη δυνατότητα να προετοιμάσουν τις εθνικές υπηρεσίες τους και να συνεργαστούν εκ των προτέρων με άλλες χώρες. Το πρόγραμμα εκ των προτέρων τοποθέτησης, το οποίο αποτελεί μηχανισμό αντιμετώπισης που εισήγαγε η Ευρωπαϊκή Επιτροπή, πέραν της τυπικής αντιμετώπισης στο πλαίσιο του ΜΠΠΕ, έχει βελτιώσει την παρέμβαση σε περίπτωση κρίσης για διάφορα είδη προβλέψιμων κινδύνων.</w:t>
      </w:r>
    </w:p>
    <w:p w:rsidRPr="0058055C" w:rsidR="000123EB" w:rsidP="000123EB" w:rsidRDefault="000123EB" w14:paraId="673D13C9" w14:textId="77777777">
      <w:pPr>
        <w:pStyle w:val="Heading3"/>
      </w:pPr>
      <w:r>
        <w:t>Η εκ των προτέρων τοποθέτηση είναι καταλληλότερη για την αντιμετώπιση κάθε κρίσης στην οποία υπάρχει ανάγκη για ταχεία ανάπτυξη σε αστραπιαίες κρίσεις. Αυτό ισχύει για πολλά είδη κινδύνων, καθώς, γενικά, όσο πιο γρήγορη είναι η παρέμβαση, τόσο μεγαλύτερη είναι η πιθανότητα να σωθούν ζωές και να περιοριστεί το εύρος και η πολυπλοκότητα της καταστροφής.</w:t>
      </w:r>
    </w:p>
    <w:p w:rsidRPr="0058055C" w:rsidR="000123EB" w:rsidP="000123EB" w:rsidRDefault="000123EB" w14:paraId="2D2CF73D" w14:textId="77777777"/>
    <w:p w:rsidR="000123EB" w:rsidP="000123EB" w:rsidRDefault="000123EB" w14:paraId="3115A43F" w14:textId="77777777">
      <w:pPr>
        <w:pStyle w:val="Heading3"/>
      </w:pPr>
      <w:r>
        <w:t>Ο παράλληλος συντονισμός και η δημιουργία διαύλων και μέσων επικοινωνίας που διαφοροποιούνται από το πρότυπο, ιδίως για τις ομάδες διάσωσης κατά τη διαχείριση κρίσεων, έχουν σημασία προκειμένου να διασφαλιστεί ότι οι πιθανές βλάβες στις βασικές τηλεπικοινωνιακές υποδομές δεν θα επηρεάσουν τις ικανότητες διαχείρισης, την έγκαιρη αντίδραση και την παροχή βοήθειας.</w:t>
      </w:r>
    </w:p>
    <w:p w:rsidRPr="00FF4D38" w:rsidR="000123EB" w:rsidP="000123EB" w:rsidRDefault="000123EB" w14:paraId="264ACA7F" w14:textId="77777777"/>
    <w:p w:rsidRPr="0058055C" w:rsidR="000123EB" w:rsidP="000123EB" w:rsidRDefault="000123EB" w14:paraId="1E473A2A" w14:textId="77777777">
      <w:pPr>
        <w:pStyle w:val="Heading3"/>
      </w:pPr>
      <w:r>
        <w:t>Για να ξεπεραστεί ο γραφειοκρατικός φόρτος των διαδικασιών του ΜΠΠΕ και να επιταχυνθεί η αντίδραση σε ορισμένες περιπτώσεις, τα κράτη μέλη εξακολουθούν να χρησιμοποιούν περιστασιακά τους διμερείς διαύλους επικοινωνίας τους με γειτονικές χώρες.</w:t>
      </w:r>
    </w:p>
    <w:p w:rsidRPr="0058055C" w:rsidR="000123EB" w:rsidP="000123EB" w:rsidRDefault="000123EB" w14:paraId="2D8F106F" w14:textId="77777777"/>
    <w:p w:rsidRPr="0058055C" w:rsidR="000123EB" w:rsidP="000123EB" w:rsidRDefault="000123EB" w14:paraId="64764E7C" w14:textId="77777777">
      <w:pPr>
        <w:pStyle w:val="Heading3"/>
      </w:pPr>
      <w:r>
        <w:t>Σε αρκετές περιπτώσεις, έχει παρατηρηθεί έλλειψη μέσων μεταφοράς για τις ομάδες που πρόκειται να αναπτυχθούν. Η έγκαιρη κράτηση αεροσκαφών αποτελεί σημαντική πηγή προβλημάτων. Ενίοτε, συμβαίνουν αλληλεπικαλύψεις, και ορισμένες χώρες μένουν χωρίς βοήθεια.</w:t>
      </w:r>
    </w:p>
    <w:p w:rsidRPr="0058055C" w:rsidR="000123EB" w:rsidP="000123EB" w:rsidRDefault="000123EB" w14:paraId="29ADD4EC" w14:textId="77777777">
      <w:pPr>
        <w:ind w:left="567" w:hanging="567"/>
      </w:pPr>
    </w:p>
    <w:p w:rsidRPr="0058055C" w:rsidR="000123EB" w:rsidP="000123EB" w:rsidRDefault="000123EB" w14:paraId="0CCE2E77" w14:textId="77777777">
      <w:pPr>
        <w:pStyle w:val="Heading3"/>
      </w:pPr>
      <w:r>
        <w:t>Οι κοινές κατευθυντήριες γραμμές είναι ουσιαστικές για την εναρμόνιση των διαδικασιών. Σε επίπεδο στρατηγικής διαχείρισης, οι εθνικοί οργανισμοί συμμετέχουν όλοι σε κοινές αποστολές του ΜΠΠΕ, ανταλλαγές εμπειρογνωμόνων και κοινές ασκήσεις με άλλα κράτη μέλη· σε επιχειρησιακό επίπεδο, εξακολουθεί να υπάρχει ανάγκη να αναπτυχθεί ένα ολοκληρωμένο σύστημα συνεργασίας μεταξύ των αξιωματούχων που εργάζονται στο πεδίο, μέσω πρωτοκόλλων και τυποποίησης.</w:t>
      </w:r>
    </w:p>
    <w:p w:rsidRPr="0058055C" w:rsidR="000123EB" w:rsidP="000123EB" w:rsidRDefault="000123EB" w14:paraId="5CD93EB4" w14:textId="77777777">
      <w:pPr>
        <w:ind w:left="567" w:hanging="567"/>
      </w:pPr>
    </w:p>
    <w:p w:rsidRPr="0058055C" w:rsidR="000123EB" w:rsidP="000123EB" w:rsidRDefault="000123EB" w14:paraId="1547776E" w14:textId="77777777">
      <w:pPr>
        <w:pStyle w:val="Heading3"/>
      </w:pPr>
      <w:r>
        <w:t xml:space="preserve">Νέα είδη κρίσης, με τη μορφή είτε ανθρωπιστικών καταστροφών είτε ακραίων κινδύνων για την υγεία (όπως μια πανδημία) είτε άλλων πιθανών σοβαρών κινδύνων, όπως πυρηνικά ατυχήματα, βιολογικός πόλεμος ή μαζικές τρομοκρατικές επιθέσεις, εντάσσονται στο θεματολόγιο του μηχανισμού πολιτικής προστασίας. Για πολλές από αυτές τις περιπτώσεις, μια </w:t>
      </w:r>
      <w:r>
        <w:lastRenderedPageBreak/>
        <w:t>αποτελεσματική αντιμετώπιση απαιτεί τον συντονισμό περισσότερων του ενός οργανισμών. Αυτό αναμφίβολα διευρύνει τους τομείς παρέμβασης και απαιτεί περισσότερους χρηματοδοτικούς και ανθρώπινους πόρους, επαγγελματική κατάρτιση και καλύτερο συντονισμό.</w:t>
      </w:r>
    </w:p>
    <w:p w:rsidRPr="0058055C" w:rsidR="000123EB" w:rsidP="000123EB" w:rsidRDefault="000123EB" w14:paraId="71BD69FC" w14:textId="77777777">
      <w:pPr>
        <w:ind w:left="567" w:hanging="567"/>
        <w:rPr>
          <w:highlight w:val="yellow"/>
        </w:rPr>
      </w:pPr>
    </w:p>
    <w:p w:rsidRPr="0058055C" w:rsidR="000123EB" w:rsidP="000123EB" w:rsidRDefault="000123EB" w14:paraId="0A97DD24" w14:textId="77777777">
      <w:pPr>
        <w:pStyle w:val="Heading1"/>
        <w:keepNext/>
        <w:keepLines/>
        <w:rPr>
          <w:bCs/>
        </w:rPr>
      </w:pPr>
      <w:r>
        <w:rPr>
          <w:b/>
        </w:rPr>
        <w:t>Συνάφεια</w:t>
      </w:r>
    </w:p>
    <w:p w:rsidRPr="0058055C" w:rsidR="000123EB" w:rsidP="000123EB" w:rsidRDefault="000123EB" w14:paraId="7F0B5377" w14:textId="77777777">
      <w:pPr>
        <w:keepNext/>
        <w:keepLines/>
        <w:ind w:left="567" w:hanging="567"/>
      </w:pPr>
    </w:p>
    <w:p w:rsidRPr="0058055C" w:rsidR="000123EB" w:rsidP="000123EB" w:rsidRDefault="000123EB" w14:paraId="708DEE92" w14:textId="77777777">
      <w:pPr>
        <w:pStyle w:val="Heading2"/>
      </w:pPr>
      <w:r>
        <w:t>Η διεύρυνση του πεδίου εφαρμογής του μηχανισμού στο πλαίσιο των νέων στόχων της ΕΕ για την ανθεκτικότητα σε καταστροφές ενδέχεται να παραγνωρίσει τους βασικούς στόχους της πρόληψης και της ετοιμότητας, που απαιτούν πρόσθετους πόρους και στενότερη συνεργασία μεταξύ των κυβερνήσεων, των τοπικών φορέων και της ακαδημαϊκής κοινότητας.</w:t>
      </w:r>
    </w:p>
    <w:p w:rsidRPr="0058055C" w:rsidR="000123EB" w:rsidP="000123EB" w:rsidRDefault="000123EB" w14:paraId="10063813" w14:textId="77777777">
      <w:pPr>
        <w:ind w:left="567" w:hanging="567"/>
      </w:pPr>
    </w:p>
    <w:p w:rsidRPr="0058055C" w:rsidR="000123EB" w:rsidP="000123EB" w:rsidRDefault="000123EB" w14:paraId="59A1ED12" w14:textId="77777777">
      <w:pPr>
        <w:pStyle w:val="Heading2"/>
      </w:pPr>
      <w:r>
        <w:t>Οι ΧΒΡΠ κίνδυνοι (χημικοί, βιολογικοί, ραδιολογικοί και πυρηνικοί) πρέπει να εντάσσονται στο πλαίσιο του ΜΠΠΕ, καθώς προσφέρει σώρευση ικανοτήτων, με δεδομένες τις γιγάντιες επενδυτικές ανάγκες και τη χαμηλή στατιστική πιθανότητα οι ικανότητες αυτές να χρειαστούν.</w:t>
      </w:r>
    </w:p>
    <w:p w:rsidRPr="0058055C" w:rsidR="000123EB" w:rsidP="000123EB" w:rsidRDefault="000123EB" w14:paraId="34109FE9" w14:textId="77777777">
      <w:pPr>
        <w:ind w:left="567" w:hanging="567"/>
      </w:pPr>
    </w:p>
    <w:p w:rsidRPr="0058055C" w:rsidR="000123EB" w:rsidP="000123EB" w:rsidRDefault="000123EB" w14:paraId="7CD37559" w14:textId="77777777">
      <w:pPr>
        <w:pStyle w:val="Heading2"/>
      </w:pPr>
      <w:r>
        <w:t>Για την ταχεία οικονομική κάλυψη των θυμάτων και τη διασφάλιση της βιωσιμότητας της τοπικής κοινότητας, οι εθνικοί οργανισμοί των χωρών υποδοχής, σε συνεργασία με τον ΜΠΠΕ/την ΕΕ, θα μπορούσαν να αναπτύξουν ένα προηγμένο εργαλείο για την αποδοτικότερη διαχείριση της εξωτερικής βοήθειας, των δωρεών ή της βοήθειας των ΜΚΟ.</w:t>
      </w:r>
    </w:p>
    <w:p w:rsidRPr="0058055C" w:rsidR="000123EB" w:rsidP="000123EB" w:rsidRDefault="000123EB" w14:paraId="5749D104" w14:textId="77777777">
      <w:pPr>
        <w:ind w:left="567" w:hanging="567"/>
      </w:pPr>
    </w:p>
    <w:p w:rsidRPr="0058055C" w:rsidR="000123EB" w:rsidP="000123EB" w:rsidRDefault="000123EB" w14:paraId="45E45FB1" w14:textId="77777777">
      <w:pPr>
        <w:pStyle w:val="Heading2"/>
      </w:pPr>
      <w:r>
        <w:t>Ο μηχανισμός θα πρέπει να αναπτύξει μια στρατηγική για την αντιμετώπιση των κινδύνων που είναι αλληλένδετοι και χρειάζονται μια συνεκτική προσέγγιση (π.χ. ένας σεισμός θα μπορούσε να διαταράξει βασικές υποδομές, με αποτέλεσμα ελλείψεις τροφίμων ή ηλεκτρικής ενέργειας, καθώς και ζητήματα δημόσιας υγείας ή μεταναστευτικές ροές, εάν η ανάκαμψη δεν είναι ταχεία).</w:t>
      </w:r>
    </w:p>
    <w:p w:rsidRPr="0058055C" w:rsidR="000123EB" w:rsidP="000123EB" w:rsidRDefault="000123EB" w14:paraId="6537EFF3" w14:textId="77777777">
      <w:pPr>
        <w:ind w:left="567" w:hanging="567"/>
      </w:pPr>
    </w:p>
    <w:p w:rsidR="000123EB" w:rsidP="000123EB" w:rsidRDefault="000123EB" w14:paraId="2DFD37A3" w14:textId="77777777">
      <w:pPr>
        <w:pStyle w:val="Heading2"/>
      </w:pPr>
      <w:r>
        <w:t>Σε περίπτωση καταστροφής, οι μηχανισμοί του ΜΠΠΕ και του RescEU είναι σημαντικοί για την απόκτηση ικανοτήτων παρακολούθησης σε πραγματικό χρόνο, με σκοπό τη λήψη δορυφορικών δεδομένων/πληροφοριών και την προσαρμογή της αντίδρασής τους ανάλογα με τη σοβαρότητα κάθε κρίσης. Αυτό θα μπορούσε να συνεπάγεται την άμεση αναπροσαρμογή των δορυφορικών εργαλείων ή άλλων επιχειρησιακών επίγειων μέσων (π.χ. ψηφιακές/ηλεκτρονικές προμήθειες κ.λπ.).</w:t>
      </w:r>
    </w:p>
    <w:p w:rsidRPr="00FF4D38" w:rsidR="000123EB" w:rsidP="000123EB" w:rsidRDefault="000123EB" w14:paraId="664C3371" w14:textId="77777777"/>
    <w:p w:rsidRPr="0058055C" w:rsidR="000123EB" w:rsidP="000123EB" w:rsidRDefault="000123EB" w14:paraId="145E5DFB" w14:textId="77777777">
      <w:pPr>
        <w:pStyle w:val="Heading2"/>
      </w:pPr>
      <w:r>
        <w:t>Ο συνδυασμός της ανεξάρτητης υλοποίησης της κατάρτισης από τα κράτη μέλη και της ύπαρξης σαφώς καθορισμένων διεθνών προτύπων για τις ικανότητες (π.χ. που καθορίζονται από τον ΟΗΕ ή την ΕΕ) εγγυάται την αποτελεσματικότητα του ισχύοντος συστήματος. Ενώ τα διεθνή πρότυπα διασφαλίζουν ότι οι ικανότητες θα είναι διαλειτουργικές, η ανεξαρτησία της κατάρτισης παρέχει στις χώρες την ελευθερία να προσαρμόσουν την κατάρτιση στις εθνικές τους συνθήκες.</w:t>
      </w:r>
    </w:p>
    <w:p w:rsidRPr="0058055C" w:rsidR="000123EB" w:rsidP="000123EB" w:rsidRDefault="000123EB" w14:paraId="03481731" w14:textId="77777777">
      <w:pPr>
        <w:ind w:left="567" w:hanging="567"/>
      </w:pPr>
    </w:p>
    <w:p w:rsidRPr="0058055C" w:rsidR="000123EB" w:rsidP="000123EB" w:rsidRDefault="000123EB" w14:paraId="7FAE5E55" w14:textId="77777777">
      <w:pPr>
        <w:pStyle w:val="Heading2"/>
      </w:pPr>
      <w:r>
        <w:t>Τα κράτη μέλη εκφράζουν την ανησυχία τους σχετικά με την εθνική ικανότητα αντιμετώπισης της πληθώρας κρίσεων, τη διαχείριση σε πολιτικό και επιχειρησιακό επίπεδο και τη διαχείριση της ανθρωπιστικής βοήθειας, ιδίως σε περιπτώσεις αστραπιαίων κρίσεων.</w:t>
      </w:r>
    </w:p>
    <w:p w:rsidRPr="0058055C" w:rsidR="000123EB" w:rsidP="000123EB" w:rsidRDefault="000123EB" w14:paraId="5F65D12D" w14:textId="77777777">
      <w:pPr>
        <w:ind w:left="567" w:hanging="567"/>
      </w:pPr>
    </w:p>
    <w:p w:rsidRPr="0058055C" w:rsidR="000123EB" w:rsidP="000123EB" w:rsidRDefault="000123EB" w14:paraId="60168449" w14:textId="77777777">
      <w:pPr>
        <w:pStyle w:val="Heading2"/>
      </w:pPr>
      <w:r>
        <w:lastRenderedPageBreak/>
        <w:t>Οι μελλοντικές ανθρωπιστικές κρίσεις που ενδέχεται να συνεπάγονται μεγάλης κλίμακας μεταναστεύσεις λόγω φυσικών ή ανθρωπογενών καταστροφών θα πρέπει ιδανικά να αντιμετωπίζονται με στενό συντονισμό μεταξύ της Ευρωπαϊκής Υπηρεσίας Εξωτερικής Δράσης (ΕΥΕΔ), της ΓΔ HOME και όλων των διαφορετικών μηχανισμών πολιτικής προστασίας (κράτη μέλη, ΕΕ, ΟΗΕ).</w:t>
      </w:r>
    </w:p>
    <w:p w:rsidRPr="0058055C" w:rsidR="000123EB" w:rsidP="000123EB" w:rsidRDefault="000123EB" w14:paraId="5ADDD5A9" w14:textId="77777777">
      <w:pPr>
        <w:ind w:left="567" w:hanging="567"/>
      </w:pPr>
    </w:p>
    <w:p w:rsidRPr="0058055C" w:rsidR="000123EB" w:rsidP="000123EB" w:rsidRDefault="000123EB" w14:paraId="0B5A98E0" w14:textId="77777777">
      <w:pPr>
        <w:pStyle w:val="Heading1"/>
        <w:keepNext/>
        <w:rPr>
          <w:bCs/>
        </w:rPr>
      </w:pPr>
      <w:r>
        <w:rPr>
          <w:b/>
        </w:rPr>
        <w:t>Συμπερίληψη της κοινωνίας των πολιτών</w:t>
      </w:r>
    </w:p>
    <w:p w:rsidRPr="0058055C" w:rsidR="000123EB" w:rsidP="000123EB" w:rsidRDefault="000123EB" w14:paraId="2DA7931B" w14:textId="77777777">
      <w:pPr>
        <w:keepNext/>
        <w:ind w:left="567" w:hanging="567"/>
      </w:pPr>
    </w:p>
    <w:p w:rsidRPr="0058055C" w:rsidR="000123EB" w:rsidP="000123EB" w:rsidRDefault="000123EB" w14:paraId="10C34276" w14:textId="77777777">
      <w:pPr>
        <w:pStyle w:val="Heading2"/>
      </w:pPr>
      <w:r>
        <w:t>Τα κράτη μέλη εξέφρασαν την εκτίμησή τους για τη βοήθεια που προσφέρουν οι πολίτες, οι εθελοντές και οι ΜΚΟ (σε ορισμένες περιπτώσεις, ανέφεραν μείωση της συμμετοχής σε πρόσφατες κρίσεις). Η συμμετοχή τους θα μπορούσε να αποφέρει καρπούς ειδικά στον τομέα της πρόληψης, καθώς διεισδύουν σε όλα τα κοινωνικά στρώματα και έχουν προνομιακή πρόσβαση στα τοπικά οικοσυστήματα, την οποία δεν διαθέτουν οι δημόσιες αρχές.</w:t>
      </w:r>
    </w:p>
    <w:p w:rsidRPr="0058055C" w:rsidR="000123EB" w:rsidP="000123EB" w:rsidRDefault="000123EB" w14:paraId="2DD95F91" w14:textId="77777777">
      <w:pPr>
        <w:ind w:left="567" w:hanging="567"/>
      </w:pPr>
    </w:p>
    <w:p w:rsidRPr="0058055C" w:rsidR="000123EB" w:rsidP="000123EB" w:rsidRDefault="000123EB" w14:paraId="07340815" w14:textId="77777777">
      <w:pPr>
        <w:pStyle w:val="Heading2"/>
      </w:pPr>
      <w:r>
        <w:t>Η συμβολή ορισμένων κοινωνικών ομάδων ή οργανώσεων της κοινωνίας των πολιτών είναι ζωτικής σημασίας. Οι δημοτικές αρχές θα μπορούσαν να παρέχουν προγράμματα κατάρτισης για τις τοπικές κοινότητες.</w:t>
      </w:r>
    </w:p>
    <w:p w:rsidRPr="0058055C" w:rsidR="000123EB" w:rsidP="000123EB" w:rsidRDefault="000123EB" w14:paraId="7226CF43" w14:textId="77777777">
      <w:pPr>
        <w:ind w:left="567" w:hanging="567"/>
      </w:pPr>
    </w:p>
    <w:p w:rsidRPr="0058055C" w:rsidR="000123EB" w:rsidP="000123EB" w:rsidRDefault="000123EB" w14:paraId="55EA4209" w14:textId="77777777">
      <w:pPr>
        <w:pStyle w:val="Heading2"/>
      </w:pPr>
      <w:r>
        <w:t>Η ευαισθητοποίηση θα πρέπει να αναπτυχθεί περαιτέρω, ώστε οι Ευρωπαίοι πολίτες να είναι σε θέση να αντιμετωπίζουν κάθε πιθανό κίνδυνο, απειλή ή κρίση, ανεξάρτητα από το επίπεδο τεχνικής πολυπλοκότητας (π.χ. ατύχημα σε μετρό ή πυρκαγιά σε αστική περιοχή ή διαρροή χημικών ουσιών σε βιομηχανική ζώνη). Αυτό θα μπορούσε να προσαρμοστεί ανά γειτονιά (όπως αναφέρθηκε ότι συμβσίνει σε ορισμένες χώρες).</w:t>
      </w:r>
    </w:p>
    <w:p w:rsidRPr="0058055C" w:rsidR="000123EB" w:rsidP="000123EB" w:rsidRDefault="000123EB" w14:paraId="16F4477C" w14:textId="77777777">
      <w:pPr>
        <w:ind w:left="567" w:hanging="567"/>
      </w:pPr>
    </w:p>
    <w:p w:rsidRPr="0058055C" w:rsidR="000123EB" w:rsidP="000123EB" w:rsidRDefault="000123EB" w14:paraId="34672F52" w14:textId="77777777">
      <w:pPr>
        <w:pStyle w:val="Heading2"/>
      </w:pPr>
      <w:r>
        <w:t>Δεν έχει αναφερθεί ακόμη κάποια σημαντική διαδικασία διαβούλευσης στα κράτη μέλη όσον αφορά τη συμμετοχή των οργανώσεων της κοινωνίας των πολιτών σε εκστρατείες ευαισθητοποίησης ή ενσωμάτωσης των τοπικών κοινοτήτων.</w:t>
      </w:r>
    </w:p>
    <w:p w:rsidRPr="0058055C" w:rsidR="000123EB" w:rsidP="000123EB" w:rsidRDefault="000123EB" w14:paraId="758F3D5E" w14:textId="77777777">
      <w:pPr>
        <w:ind w:left="567" w:hanging="567"/>
      </w:pPr>
    </w:p>
    <w:p w:rsidR="000123EB" w:rsidP="000123EB" w:rsidRDefault="000123EB" w14:paraId="13324486" w14:textId="4ABC30EB">
      <w:pPr>
        <w:pStyle w:val="Heading2"/>
      </w:pPr>
      <w:r>
        <w:t>Ένα θεσμικό πλαίσιο που ενθαρρύνει και προωθεί τις συμπράξεις με τις συνδικαλιστικές οργανώσεις και τις οργανώσεις εργοδοτών στον τομέα της διαχείρισης καταστροφών είναι πολύτιμο για τις τοπικές και περιφερειακές κοινότητες. Αυτό θα μπορούσε να περιλαμβάνει κοινή κατάρτιση, συμμετοχή σε ευρωπαϊκά έργα και τακτικά σεμινάρια από τις δημόσιες αρχές για την ενίσχυση της επικοινωνίας και την ευαισθητοποίηση.</w:t>
      </w:r>
    </w:p>
    <w:p w:rsidRPr="00D21555" w:rsidR="00D21555" w:rsidP="00CC0B2C" w:rsidRDefault="00D21555" w14:paraId="30AD7DFD" w14:textId="77777777"/>
    <w:p w:rsidRPr="0058055C" w:rsidR="000123EB" w:rsidP="000123EB" w:rsidRDefault="000123EB" w14:paraId="0A7B8872" w14:textId="77777777">
      <w:pPr>
        <w:pStyle w:val="Heading1"/>
        <w:keepNext/>
        <w:rPr>
          <w:bCs/>
        </w:rPr>
      </w:pPr>
      <w:r>
        <w:rPr>
          <w:b/>
        </w:rPr>
        <w:t>Ειδικές παρατηρήσεις για τους εθελοντές</w:t>
      </w:r>
    </w:p>
    <w:p w:rsidRPr="0058055C" w:rsidR="000123EB" w:rsidP="000123EB" w:rsidRDefault="000123EB" w14:paraId="402E46FE" w14:textId="77777777">
      <w:pPr>
        <w:keepNext/>
        <w:ind w:left="567" w:hanging="567"/>
      </w:pPr>
    </w:p>
    <w:p w:rsidRPr="0058055C" w:rsidR="000123EB" w:rsidP="000123EB" w:rsidRDefault="000123EB" w14:paraId="4A666659" w14:textId="77777777">
      <w:pPr>
        <w:pStyle w:val="Heading2"/>
      </w:pPr>
      <w:r>
        <w:t>Η συμμετοχή των εθελοντών στην πρόληψη, την ετοιμότητα και την αντιμετώπιση εξαρτάται από την παρουσία εμπλεκόμενων οργανώσεων και ατόμων σε τοπικό επίπεδο. Στο στάδιο της πρόληψης, απαιτείται προσήλωση στην κατάρτιση και τουλάχιστον εβδομαδιαία συμμετοχή, προκειμένου να βοηθηθούν οι τοπικές κοινότητες και τα ενδιαφερόμενα μέρη να εργαστούν προληπτικά πριν από μια κρίση. Η διαθεσιμότητα κατάλληλου εξοπλισμού και μέσων αποτελεί βασικό κριτήριο για τη διαπίστευση ή την αδειοδότηση των εθελοντικών ομάδων να συμμετέχουν στη διαχείριση κρίσεων επιτόπου.</w:t>
      </w:r>
    </w:p>
    <w:p w:rsidRPr="0058055C" w:rsidR="000123EB" w:rsidP="000123EB" w:rsidRDefault="000123EB" w14:paraId="557149A2" w14:textId="77777777">
      <w:pPr>
        <w:ind w:left="567" w:hanging="567"/>
      </w:pPr>
    </w:p>
    <w:p w:rsidRPr="0058055C" w:rsidR="000123EB" w:rsidP="000123EB" w:rsidRDefault="000123EB" w14:paraId="7622BBDE" w14:textId="77777777">
      <w:pPr>
        <w:pStyle w:val="Heading2"/>
      </w:pPr>
      <w:r>
        <w:lastRenderedPageBreak/>
        <w:t>Προγράμματα δια βίου μάθησης ή σεμινάρια με τη συμμετοχή επαγγελματιών, ομάδων εθελοντών, σωμάτων αλληλεγγύης και δημόσιων φορέων θα δημιουργήσουν μεγαλύτερη εμπιστοσύνη και συμμετοχή μεταξύ των τοπικών κοινοτήτων.</w:t>
      </w:r>
    </w:p>
    <w:p w:rsidRPr="0058055C" w:rsidR="000123EB" w:rsidP="000123EB" w:rsidRDefault="000123EB" w14:paraId="2D8E22B2" w14:textId="77777777">
      <w:pPr>
        <w:ind w:left="567" w:hanging="567"/>
      </w:pPr>
    </w:p>
    <w:p w:rsidRPr="0058055C" w:rsidR="000123EB" w:rsidP="000123EB" w:rsidRDefault="000123EB" w14:paraId="40D5C1A2" w14:textId="77777777">
      <w:pPr>
        <w:pStyle w:val="Heading2"/>
      </w:pPr>
      <w:r>
        <w:t>Ένα εθνικό μητρώο με αναφορά στις γνώσεις και την εμπειρογνωμοσύνη κάθε εθελοντή είναι χρήσιμο ώστε οι εθνικές και οι περιφερειακές αρχές να προβαίνουν στις κατάλληλες επιλογές με βάση ένα αρχείο προηγούμενης συνεργασίας. Μια οργάνωση ή ένα άτομο μπορεί να διαγράφεται από το μητρώο, εάν δεν συμμορφώνεται με τις ελάχιστες απαιτήσεις όσον αφορά τη διαθεσιμότητα, την κατάρτιση και την αποδοτικότητα.</w:t>
      </w:r>
    </w:p>
    <w:p w:rsidRPr="0058055C" w:rsidR="000123EB" w:rsidP="000123EB" w:rsidRDefault="000123EB" w14:paraId="63723BD1" w14:textId="77777777">
      <w:pPr>
        <w:ind w:left="567" w:hanging="567"/>
      </w:pPr>
    </w:p>
    <w:p w:rsidR="000123EB" w:rsidP="000123EB" w:rsidRDefault="000123EB" w14:paraId="306DA435" w14:textId="77777777">
      <w:pPr>
        <w:pStyle w:val="Heading2"/>
      </w:pPr>
      <w:r>
        <w:t>Για να διευκολυνθεί η συμμετοχή επαγγελματιών σε προγράμματα εθελοντισμού και η ποιοτική αναβάθμιση του τομέα του εθελοντισμού, πρέπει να διασφαλιστεί ότι η συμμετοχή του προσωπικού των σωμάτων ασφαλείας σε οργανώσεις εθελοντών δεν υπόκειται στην προϋπόθεση ειδικής αρχικής κατάρτισης ή πιστοποίησης, ούτε περισσότερων διοικητικών διαπιστευτηρίων.</w:t>
      </w:r>
    </w:p>
    <w:p w:rsidRPr="00FF4D38" w:rsidR="000123EB" w:rsidP="000123EB" w:rsidRDefault="000123EB" w14:paraId="79415294" w14:textId="77777777"/>
    <w:p w:rsidRPr="0058055C" w:rsidR="000123EB" w:rsidP="000123EB" w:rsidRDefault="000123EB" w14:paraId="5A09E2FD" w14:textId="77777777">
      <w:pPr>
        <w:pStyle w:val="Heading2"/>
      </w:pPr>
      <w:r>
        <w:t>Στο στάδιο της ετοιμότητας, οι δημόσιες αρχές φαίνεται ότι δεν βασίζονταν ιδιαίτερα στις ικανότητες, τις δεξιότητες και τη συμμετοχή του τομέα των εθελοντών. Η συμμετοχή των εθελοντών προϋποθέτει μεγαλύτερο επίπεδο κατάρτισης, δέσμευσης, επιχειρησιακής ικανότητας και συμμετοχής σε αποστολές.</w:t>
      </w:r>
    </w:p>
    <w:p w:rsidRPr="0058055C" w:rsidR="000123EB" w:rsidP="000123EB" w:rsidRDefault="000123EB" w14:paraId="4855DB0D" w14:textId="77777777">
      <w:pPr>
        <w:ind w:left="567" w:hanging="567"/>
      </w:pPr>
    </w:p>
    <w:p w:rsidRPr="0058055C" w:rsidR="000123EB" w:rsidP="000123EB" w:rsidRDefault="000123EB" w14:paraId="20C16514" w14:textId="77777777">
      <w:pPr>
        <w:pStyle w:val="Heading2"/>
      </w:pPr>
      <w:r>
        <w:t>Η συμμετοχή των εθελοντών είναι ουσιαστική στο στάδιο της αντιμετώπισης. Οι χώρες που βασίζονται σε επαγγελματίες εθελοντές είναι πιθανό να αντιμετωπίσουν τις διαφαινόμενες κρίσεις εντός της επίσημης ιεραρχίας διοίκησης, ενώ άλλες που δεν ενσωματώνουν εθελοντές στο επίσημο σύστημα πολιτικής προστασίας έχουν ένα ιστορικό αυθόρμητης χρήσης με βάση τις πραγματικές ανάγκες και τα κενά που εμφανίζονταν στο επαγγελματικό προσωπικό.</w:t>
      </w:r>
    </w:p>
    <w:p w:rsidRPr="0058055C" w:rsidR="000123EB" w:rsidP="000123EB" w:rsidRDefault="000123EB" w14:paraId="364F8490" w14:textId="77777777">
      <w:pPr>
        <w:ind w:left="567" w:hanging="567"/>
      </w:pPr>
    </w:p>
    <w:p w:rsidRPr="0058055C" w:rsidR="000123EB" w:rsidP="000123EB" w:rsidRDefault="000123EB" w14:paraId="239D490D" w14:textId="77777777">
      <w:pPr>
        <w:pStyle w:val="Heading2"/>
      </w:pPr>
      <w:r>
        <w:t>Ένα ευρωπαϊκό και διεθνές μητρώο οργανώσεων εθελοντών με πρότυπα διαπίστευσης της ΕΕ ή της UN-INSARAG (Διεθνής συμβουλευτική ομάδα των Ηνωμένων Εθνών για την Έρευνα και τη Διάσωση) είναι ουσιαστικό, ιδίως για τις δυνάμεις εθελοντών που επιχειρούν πέρα από τα εθνικά σύνορα. Θα μπορούσαν να διεξάγονται κοινές ασκήσεις σε ευρωπαϊκό επίπεδο για την ενίσχυση των ικανοτήτων επιλεγμένων οργανώσεων εθελοντών. Ένα διαδικτυακό σύστημα εξέτασης, διαπίστευσης και ελέγχου της ικανότητας των εθελοντών να δρουν σε θεματικές αποστολές θα διευκολύνει τη διαδικασία επιλογής από δημόσιους φορείς, την ομάδα του ΚΣΑΕΑ και άλλες κοινές δυνάμεις.</w:t>
      </w:r>
    </w:p>
    <w:p w:rsidRPr="0058055C" w:rsidR="000123EB" w:rsidP="000123EB" w:rsidRDefault="000123EB" w14:paraId="64084F29" w14:textId="77777777">
      <w:pPr>
        <w:ind w:left="567" w:hanging="567"/>
      </w:pPr>
    </w:p>
    <w:p w:rsidR="000123EB" w:rsidP="000123EB" w:rsidRDefault="000123EB" w14:paraId="2DD1D720" w14:textId="77777777">
      <w:pPr>
        <w:pStyle w:val="Heading2"/>
      </w:pPr>
      <w:r>
        <w:t>Οι εθελοντικές οργανώσεις θα πρέπει να καταχωρίζονται σε ένα εργαλείο πλατφόρμας της ΕΕ, το οποίο θα περιλαμβάνει εθνικά μητρώα εθελοντών (με στοιχεία επικοινωνίας και αναφορά στην εμπειρογνωμοσύνη). Στο πλαίσιο αυτής της πλατφόρμας, οι εθελοντικές οργανώσεις θα μπορούσαν να εκφράζουν τη διαθεσιμότητά τους και να επικοινωνούν με τον ΜΠΠΕ σε περίπτωση καταστροφής.</w:t>
      </w:r>
    </w:p>
    <w:p w:rsidRPr="00262EEE" w:rsidR="000123EB" w:rsidP="000123EB" w:rsidRDefault="000123EB" w14:paraId="6636AA6F" w14:textId="77777777"/>
    <w:p w:rsidRPr="0058055C" w:rsidR="000123EB" w:rsidP="000123EB" w:rsidRDefault="000123EB" w14:paraId="5A354CEC" w14:textId="77777777">
      <w:pPr>
        <w:pStyle w:val="Heading1"/>
        <w:keepNext/>
        <w:keepLines/>
        <w:rPr>
          <w:bCs/>
        </w:rPr>
      </w:pPr>
      <w:r>
        <w:rPr>
          <w:b/>
        </w:rPr>
        <w:t>Συστάσεις</w:t>
      </w:r>
    </w:p>
    <w:p w:rsidRPr="0058055C" w:rsidR="000123EB" w:rsidP="000123EB" w:rsidRDefault="000123EB" w14:paraId="49D4E974" w14:textId="77777777">
      <w:pPr>
        <w:keepNext/>
        <w:keepLines/>
        <w:ind w:left="567" w:hanging="567"/>
      </w:pPr>
    </w:p>
    <w:p w:rsidRPr="0058055C" w:rsidR="000123EB" w:rsidP="000123EB" w:rsidRDefault="000123EB" w14:paraId="080CDA51" w14:textId="77777777">
      <w:pPr>
        <w:pStyle w:val="Heading2"/>
      </w:pPr>
      <w:r>
        <w:t xml:space="preserve">Η ανάπτυξη αναβαθμισμένων εργαλείων θα διευκολύνει την ενημέρωση και την επικοινωνία κατά τη διάρκεια κρίσεων, ενδεικτικά μέσω της δημιουργίας πλατφορμών και εφαρμογών για </w:t>
      </w:r>
      <w:r>
        <w:lastRenderedPageBreak/>
        <w:t>την αναφορά από τα κράτη μέλη των σημείων συγκέντρωσης για την κατάρτιση στην επικοινωνία, καθώς και τη συμμετοχή πολιτών και εθελοντών, ή μέσω της εφαρμογής εθνικών και ευρωπαϊκών συστημάτων προειδοποίησης για καταστροφές, με αναφορά σε συγκεκριμένα σημεία συγκέντρωσης (μηχανισμός προειδοποίησης γεωχωρικών δεδομένων). Ένας κοινός αριθμός έκτακτης ανάγκης για πολιτική προστασία (112) σε κάθε είδος κρίσης θεωρείται κατάλληλο και αμέσως αποτελεσματικό μέτρο για όλα τα κράτη μέλη της ΕΕ και τους πολίτες.</w:t>
      </w:r>
    </w:p>
    <w:p w:rsidRPr="0058055C" w:rsidR="000123EB" w:rsidP="000123EB" w:rsidRDefault="000123EB" w14:paraId="701FFA5D" w14:textId="77777777">
      <w:pPr>
        <w:ind w:left="567" w:hanging="567"/>
      </w:pPr>
    </w:p>
    <w:p w:rsidR="000123EB" w:rsidP="000123EB" w:rsidRDefault="000123EB" w14:paraId="15D4B0AF" w14:textId="77777777">
      <w:pPr>
        <w:pStyle w:val="Heading2"/>
      </w:pPr>
      <w:r>
        <w:t>Ο χρόνος απόκρισης αποτελεί ουσιώδες στοιχείο για τη διαχείριση κρίσεων. Αυτό απαιτεί τον ορισμό, μέσω της ομάδας του ΜΠΠΕ σε συνεργασία με τους εθνικούς οργανισμούς, ενός μοναδικού οργάνου ή αρχής που θα έχει την ευθύνη της διοίκησης και του συντονισμού για τη διαχείριση κάθε κρίσης και θα λαμβάνει αποφάσεις σχετικά με την αποτελεσματική κατανομή και ανάπτυξη των διαθέσιμων δυνάμεων (με κριτήρια αποτελεσματικότητας και ασφάλειας).</w:t>
      </w:r>
    </w:p>
    <w:p w:rsidRPr="00FF4D38" w:rsidR="000123EB" w:rsidP="000123EB" w:rsidRDefault="000123EB" w14:paraId="1B8AD675" w14:textId="77777777"/>
    <w:p w:rsidRPr="0058055C" w:rsidR="000123EB" w:rsidP="000123EB" w:rsidRDefault="000123EB" w14:paraId="385218C7" w14:textId="77777777">
      <w:pPr>
        <w:pStyle w:val="Heading2"/>
      </w:pPr>
      <w:r>
        <w:t>Η αποτελεσματική διαχείριση των κρίσεων που σχετίζονται με το κλίμα απαιτεί πρόσθετες επενδύσεις σε υποδομές σε πολλούς τομείς. Εκτός από τις επενδύσεις σε ικανότητες πολιτικής προστασίας (π.χ. ανθρώπινοι πόροι, ικανότητα πρόληψης, προώθηση της ευελιξίας για την υιοθέτηση νέων τεχνικών), είναι ζωτικής σημασίας να συμπληρωθούν οι υποδομές ζωτικής σημασίας στους τομείς της τεχνολογίας, των μεταφορών, της γεωργίας, των ΜΜΕ, της δημόσιας υγείας κ.λπ. Είναι σημαντικό να ενισχυθεί περαιτέρω και να μην χαθεί η συσσωρευμένη εμπειρία από τη διαχείριση της κρίσης της πανδημίας, με τις συνέπειές της στους μηχανισμούς ψηφιοποίησης, αντιμετώπισης καταστάσεων έκτακτης ανάγκης, κατάρτισης και χρηματοδοτικής στήριξης.</w:t>
      </w:r>
    </w:p>
    <w:p w:rsidRPr="0058055C" w:rsidR="000123EB" w:rsidP="000123EB" w:rsidRDefault="000123EB" w14:paraId="408D4EB4" w14:textId="77777777">
      <w:pPr>
        <w:ind w:left="567" w:hanging="567"/>
      </w:pPr>
    </w:p>
    <w:p w:rsidRPr="0058055C" w:rsidR="000123EB" w:rsidP="000123EB" w:rsidRDefault="000123EB" w14:paraId="08112304" w14:textId="77777777">
      <w:pPr>
        <w:pStyle w:val="Heading2"/>
      </w:pPr>
      <w:r>
        <w:t>Η συμπερίληψη μελλοντικών κινδύνων (ιδίως στον τομέα της δημόσιας υγείας) στο πλαίσιο του ΜΠΠΕ απαιτεί ένα πιο προηγμένο σύστημα παρακολούθησης και αξιολόγησης της πληθώρας κινδύνων σε επίπεδο ΕΕ, σε συνεργασία με τα κράτη μέλη.</w:t>
      </w:r>
    </w:p>
    <w:p w:rsidRPr="0058055C" w:rsidR="000123EB" w:rsidP="000123EB" w:rsidRDefault="000123EB" w14:paraId="1478F8D8" w14:textId="77777777">
      <w:pPr>
        <w:ind w:left="567" w:hanging="567"/>
      </w:pPr>
    </w:p>
    <w:p w:rsidRPr="0058055C" w:rsidR="000123EB" w:rsidP="000123EB" w:rsidRDefault="000123EB" w14:paraId="7FEF2645" w14:textId="77777777">
      <w:pPr>
        <w:pStyle w:val="Heading2"/>
      </w:pPr>
      <w:r>
        <w:t>Η επέκταση της εκ των προτέρων τοποθέτησης σε τομείς άλλους από την πυρόσβεση, σε όλα τα στάδια της πολιτικής προστασίας (πρόληψη, ετοιμότητα και αντιμετώπιση), θα πρέπει να θεωρηθεί καταλύτης που θα ενισχύσει την επιχειρησιακή ικανότητα του μηχανισμού. Με την καθολική εφαρμογή της εκ των προτέρων τοποθέτησης σε όλα τα κράτη μέλη, είναι πιθανό να ξεπεραστούν οι ανεπαρκείς διαδικασίες λήψης αποφάσεων σε εθνικό διοικητικό και πολιτικό επίπεδο, που θα μπορούσαν να προκαλέσουν καθυστερήσεις στο πεδίο και σοβαρές απώλειες.</w:t>
      </w:r>
    </w:p>
    <w:p w:rsidRPr="0058055C" w:rsidR="000123EB" w:rsidP="000123EB" w:rsidRDefault="000123EB" w14:paraId="149C20ED" w14:textId="77777777"/>
    <w:p w:rsidRPr="0058055C" w:rsidR="000123EB" w:rsidP="000123EB" w:rsidRDefault="000123EB" w14:paraId="44A7E150" w14:textId="77777777">
      <w:pPr>
        <w:pStyle w:val="Heading2"/>
      </w:pPr>
      <w:r>
        <w:t>Κρίνεται σκόπιμη μια άσκηση χαρτογράφησης κινδύνων για την ενσωμάτωση όλων των πιθανών κινδύνων και την αξιολόγηση της συχνότητάς τους, του κόστους ανάκαμψης και της περιβαλλοντικής και κοινωνικής ζημίας που συνεπάγονται. Είναι αναγκαίο να υιοθετηθούν διαφορετικές προσεγγίσεις για διαφορετικά είδη κινδύνων. Ορισμένοι τομείς απαιτούν αυξημένη προσοχή, συμπεριλαμβανομένων των κινδύνων με χαμηλή πιθανότητα εμφάνισης αλλά υψηλό δυνητικό αντίκτυπο.</w:t>
      </w:r>
    </w:p>
    <w:p w:rsidRPr="0058055C" w:rsidR="000123EB" w:rsidP="000123EB" w:rsidRDefault="000123EB" w14:paraId="777BA342" w14:textId="77777777">
      <w:pPr>
        <w:pStyle w:val="Heading2"/>
        <w:numPr>
          <w:ilvl w:val="0"/>
          <w:numId w:val="0"/>
        </w:numPr>
        <w:ind w:left="567" w:hanging="567"/>
      </w:pPr>
    </w:p>
    <w:p w:rsidRPr="0058055C" w:rsidR="000123EB" w:rsidP="000123EB" w:rsidRDefault="000123EB" w14:paraId="5D331C14" w14:textId="77777777">
      <w:pPr>
        <w:pStyle w:val="Heading2"/>
      </w:pPr>
      <w:r>
        <w:t>Οι εθνικές αρχές έχουν καταβάλει προσπάθειες και έχουν επενδύσει πόρους για την ευθυγράμμιση των εθνικών προτύπων με τις απαιτήσεις της ΕΕ. Ο ΜΠΠΕ θα πρέπει να διατηρήσει την επιχειρησιακή και στρατηγική ικανότητα ανάπτυξης νέων μεθοδολογιών και μέσων σε κεντρικό επίπεδο και να παρέχει διαθέσιμη χρηματοδότηση στα κράτη μέλη, ώστε να ανταποκρίνονται στην αναβαθμισμένη απαίτηση για εθνικά μέτρα αντιμετώπισης κρίσεων.</w:t>
      </w:r>
    </w:p>
    <w:p w:rsidRPr="0058055C" w:rsidR="000123EB" w:rsidP="000123EB" w:rsidRDefault="000123EB" w14:paraId="0CC903E9" w14:textId="77777777">
      <w:pPr>
        <w:ind w:left="567" w:hanging="567"/>
      </w:pPr>
    </w:p>
    <w:p w:rsidRPr="0058055C" w:rsidR="000123EB" w:rsidP="000123EB" w:rsidRDefault="000123EB" w14:paraId="16A7B08D" w14:textId="77777777">
      <w:pPr>
        <w:pStyle w:val="Heading2"/>
      </w:pPr>
      <w:r>
        <w:t>Θα πρέπει να συζητηθεί και να εφαρμοστεί σταδιακά και κατάλληλα μια διαδικασία εναρμόνισης σε όλα τα στάδια (πρόληψη, ετοιμότητα, αντιμετώπιση), προκειμένου να παρασχεθεί στους εθνικούς οργανισμούς μια ενοποιημένη επιχειρησιακή γλώσσα, κοινά εργαλεία, τυποποιημένα υποδείγματα και επιχειρησιακά πρωτόκολλα.</w:t>
      </w:r>
    </w:p>
    <w:p w:rsidRPr="0058055C" w:rsidR="000123EB" w:rsidP="000123EB" w:rsidRDefault="000123EB" w14:paraId="3A2CDFD3" w14:textId="77777777">
      <w:pPr>
        <w:ind w:left="567" w:hanging="567"/>
      </w:pPr>
    </w:p>
    <w:p w:rsidRPr="0058055C" w:rsidR="000123EB" w:rsidP="000123EB" w:rsidRDefault="000123EB" w14:paraId="669369E2" w14:textId="77777777">
      <w:pPr>
        <w:pStyle w:val="Heading2"/>
      </w:pPr>
      <w:r>
        <w:t>Απαιτείται καλύτερη επικοινωνία και διασύνδεση μεταξύ επιστημονικών οργανισμών και οργάνων επιχειρησιακού χαρακτήρα για την αντιμετώπιση σύνθετων ροών δεδομένων και νέων κλιματικών ή συγκρουσιακών φαινομένων. Ο μηχανισμός θα πρέπει επίσης να εμπεριέχει τέτοιες συνέργειες σε περιφερειακό, εθνικό και διμερές-πολυμερές επίπεδο.</w:t>
      </w:r>
    </w:p>
    <w:p w:rsidRPr="0058055C" w:rsidR="000123EB" w:rsidP="000123EB" w:rsidRDefault="000123EB" w14:paraId="4051E0D6" w14:textId="77777777">
      <w:pPr>
        <w:ind w:left="567" w:hanging="567"/>
      </w:pPr>
    </w:p>
    <w:p w:rsidRPr="0058055C" w:rsidR="000123EB" w:rsidP="000123EB" w:rsidRDefault="000123EB" w14:paraId="202B5480" w14:textId="77777777">
      <w:pPr>
        <w:pStyle w:val="Heading2"/>
      </w:pPr>
      <w:r>
        <w:t>Πρέπει να ληφθούν ειδικά μέτρα για την ποσοτική αύξηση και την ποιοτική αναβάθμιση των ανθρώπινων πόρων που προορίζονται για κοινές αποστολές διαχείρισης καταστροφών. Όσον αφορά τη συμμετοχή δημόσιων υπαλλήλων σε ευρωπαϊκά έργα συναφή με την πολιτική προστασία, οι κατευθυντήριες γραμμές για τα κράτη μέλη θα πρέπει να επικεντρώνονται στη μερική άρση βασικών διοικητικών και οικονομικών προϋποθέσεων.</w:t>
      </w:r>
    </w:p>
    <w:p w:rsidRPr="0058055C" w:rsidR="000123EB" w:rsidP="000123EB" w:rsidRDefault="000123EB" w14:paraId="39557569" w14:textId="77777777">
      <w:pPr>
        <w:pStyle w:val="Heading2"/>
        <w:numPr>
          <w:ilvl w:val="0"/>
          <w:numId w:val="0"/>
        </w:numPr>
        <w:ind w:left="567" w:hanging="567"/>
      </w:pPr>
    </w:p>
    <w:p w:rsidRPr="0058055C" w:rsidR="000123EB" w:rsidP="000123EB" w:rsidRDefault="000123EB" w14:paraId="1E861EDA" w14:textId="77777777">
      <w:pPr>
        <w:pStyle w:val="Heading3"/>
      </w:pPr>
      <w:r>
        <w:t>Η συμμετοχή, η κατάρτιση και η πιστοποίηση των εθελοντών στη διαχείριση διαφόρων ειδών καταστροφών θα πρέπει να σχεδιάζονται προσεκτικά και να οργανώνονται με πιο επαγγελματικό τρόπο, ώστε να εξισορροπούνται η ελευθερία διαθεσιμότητας και το καθήκον δέσμευσης στο πεδίο. Τα διαπιστευμένα προγράμματα εθελοντισμού με πρότυπα ΕΕ/UN-INSARAG, τα οποία αποδεικνύουν την ικανότητα και την αξιοπιστία τους, θα πρέπει να έχουν πρόσβαση σε χρηματοδότηση, κατάρτιση και δωρεάν εξοπλισμό. Η κατάρτιση σε εθνικό επίπεδο θα μπορούσε να είναι ενοποιημένη και να παρέχει κοινή γλώσσα και πρακτικές για τη διαχείριση καταστροφών.</w:t>
      </w:r>
    </w:p>
    <w:p w:rsidRPr="0058055C" w:rsidR="000123EB" w:rsidP="000123EB" w:rsidRDefault="000123EB" w14:paraId="1A5A65A4" w14:textId="77777777">
      <w:pPr>
        <w:pStyle w:val="Heading2"/>
        <w:numPr>
          <w:ilvl w:val="0"/>
          <w:numId w:val="0"/>
        </w:numPr>
        <w:ind w:left="567" w:hanging="567"/>
      </w:pPr>
    </w:p>
    <w:p w:rsidRPr="0058055C" w:rsidR="000123EB" w:rsidP="000123EB" w:rsidRDefault="000123EB" w14:paraId="18FA1341" w14:textId="77777777">
      <w:pPr>
        <w:pStyle w:val="Heading3"/>
      </w:pPr>
      <w:r>
        <w:t>Θα πρέπει να θεσπιστεί ένα νομικό πλαίσιο για τη συμμετοχή εθελοντών (ατόμων ή οργανώσεων) στη βοήθεια που προσφέρεται σε σοβαρές κρίσεις. Θα πρέπει να θεσπιστούν συστήματα αποζημίωσης και ασφάλισης για άτομα που ενδέχεται να υποστούν ατυχήματα, απώλειες ιδιωτικής περιουσίας, κινδύνους για την υγεία ή άλλους κινδύνους.</w:t>
      </w:r>
    </w:p>
    <w:p w:rsidRPr="0058055C" w:rsidR="000123EB" w:rsidP="000123EB" w:rsidRDefault="000123EB" w14:paraId="4CC173D0" w14:textId="77777777">
      <w:pPr>
        <w:pStyle w:val="Heading2"/>
        <w:numPr>
          <w:ilvl w:val="0"/>
          <w:numId w:val="0"/>
        </w:numPr>
        <w:ind w:left="567" w:hanging="567"/>
      </w:pPr>
    </w:p>
    <w:p w:rsidRPr="0058055C" w:rsidR="000123EB" w:rsidP="000123EB" w:rsidRDefault="000123EB" w14:paraId="3484CC2E" w14:textId="77777777">
      <w:pPr>
        <w:pStyle w:val="Heading3"/>
      </w:pPr>
      <w:r>
        <w:t>Απαιτείται συχνότερη και αποδοτικότερη οργάνωση της κατάρτισης των πολιτών και της κοινωνίας των πολιτών για τη βελτίωση της ευαισθητοποίησης και της ανθεκτικότητας των τοπικών κοινοτήτων. Αυτό θα εμπεριέχει θεματική κατάρτιση για κάθε είδος κινδύνου (επικαιροποιημένη κατάρτιση κάθε έξι μήνες), ποιοτικές αναβαθμίσεις της κατάρτισης σε σχολικό επίπεδο, κοινούς κανόνες συμπεριφοράς μετά την κρίση και διακριτά ανοικτά σημεία αναφοράς σε εθνικό και τοπικό επίπεδο. Θα πρέπει να δημιουργηθούν ανοικτά εμφανή σημεία συγκέντρωσης για τους πολίτες και τις ομάδες διάσωσης σε περίπτωση έκτακτης ανάγκης (πάρκα, πλατείες κ.λπ.) σε επίπεδο δήμων και περιφερειών.</w:t>
      </w:r>
    </w:p>
    <w:p w:rsidRPr="0058055C" w:rsidR="000123EB" w:rsidP="000123EB" w:rsidRDefault="000123EB" w14:paraId="6599BD7A" w14:textId="77777777">
      <w:pPr>
        <w:pStyle w:val="Heading2"/>
        <w:numPr>
          <w:ilvl w:val="0"/>
          <w:numId w:val="0"/>
        </w:numPr>
        <w:ind w:left="567" w:hanging="567"/>
      </w:pPr>
    </w:p>
    <w:p w:rsidRPr="0058055C" w:rsidR="000123EB" w:rsidP="000123EB" w:rsidRDefault="000123EB" w14:paraId="5606D712" w14:textId="77777777">
      <w:pPr>
        <w:pStyle w:val="Heading2"/>
      </w:pPr>
      <w:r>
        <w:t>Οι μηχανισμοί χρηματοδότησης της ΕΕ θα πρέπει να επικεντρωθούν στη δημιουργία συνεργειών για τις ευρωπαϊκές βιομηχανίες στον τεχνολογικό τομέα, στην παραγωγή νέων προηγμένων μέσων για την καλύτερη διαχείριση όλων των ειδών φυσικών καταστροφών, καθώς και στην προώθηση της προόδου και της γενίκευσης της ανθεκτικότητας στις νέες δημόσιες και ιδιωτικές υποδομές.</w:t>
      </w:r>
    </w:p>
    <w:p w:rsidRPr="0058055C" w:rsidR="000123EB" w:rsidP="000123EB" w:rsidRDefault="000123EB" w14:paraId="5F75C101" w14:textId="77777777">
      <w:pPr>
        <w:pStyle w:val="Heading2"/>
        <w:numPr>
          <w:ilvl w:val="0"/>
          <w:numId w:val="0"/>
        </w:numPr>
        <w:ind w:left="567" w:hanging="567"/>
      </w:pPr>
    </w:p>
    <w:p w:rsidRPr="0058055C" w:rsidR="000123EB" w:rsidP="000123EB" w:rsidRDefault="000123EB" w14:paraId="437A19AE" w14:textId="77777777">
      <w:pPr>
        <w:pStyle w:val="Heading3"/>
      </w:pPr>
      <w:r>
        <w:lastRenderedPageBreak/>
        <w:t>Η αγορά τεχνολογικά προηγμένου εξοπλισμού για τις ομάδες διάσωσης, τα νοσοκομεία και τις υπηρεσίες που ασχολούνται με τις κρίσεις και τις καταστροφές είναι αναγκαία για την ομαλή διαχείρισή τους.</w:t>
      </w:r>
    </w:p>
    <w:p w:rsidRPr="0058055C" w:rsidR="000123EB" w:rsidP="000123EB" w:rsidRDefault="000123EB" w14:paraId="3E380BA4" w14:textId="77777777">
      <w:pPr>
        <w:pStyle w:val="Heading2"/>
        <w:numPr>
          <w:ilvl w:val="0"/>
          <w:numId w:val="0"/>
        </w:numPr>
        <w:ind w:left="567" w:hanging="567"/>
      </w:pPr>
    </w:p>
    <w:p w:rsidRPr="0058055C" w:rsidR="000123EB" w:rsidP="000123EB" w:rsidRDefault="000123EB" w14:paraId="07236DD8" w14:textId="77777777">
      <w:pPr>
        <w:pStyle w:val="Heading3"/>
      </w:pPr>
      <w:r>
        <w:t>Η άμεση επιστροφή του ΦΠΑ για αγαθά και υπηρεσίες πολιτικής προστασίας στον οργανισμό που είναι αρμόδιος για τη διαχείριση καταστροφών (όχι στο κεντρικό ταμείο) θα ενισχύσει λογικά τη μόχλευση των δημόσιων συμβάσεων.</w:t>
      </w:r>
    </w:p>
    <w:p w:rsidR="000123EB" w:rsidP="000123EB" w:rsidRDefault="000123EB" w14:paraId="7539B415" w14:textId="77777777">
      <w:pPr>
        <w:jc w:val="center"/>
      </w:pPr>
    </w:p>
    <w:p w:rsidR="000123EB" w:rsidP="000123EB" w:rsidRDefault="000123EB" w14:paraId="41BE87CF" w14:textId="77777777"/>
    <w:p w:rsidR="000123EB" w:rsidP="000123EB" w:rsidRDefault="000123EB" w14:paraId="456CE58B" w14:textId="77777777"/>
    <w:p w:rsidRPr="006A66FB" w:rsidR="000123EB" w:rsidP="000123EB" w:rsidRDefault="000123EB" w14:paraId="7DAEDB10" w14:textId="77777777">
      <w:r>
        <w:t>Βρυξέλλες, 15 Ιουνίου 2023</w:t>
      </w:r>
    </w:p>
    <w:p w:rsidRPr="006A66FB" w:rsidR="000123EB" w:rsidP="000123EB" w:rsidRDefault="000123EB" w14:paraId="3816DF49" w14:textId="77777777"/>
    <w:p w:rsidR="000123EB" w:rsidP="000123EB" w:rsidRDefault="000123EB" w14:paraId="6080D1B4" w14:textId="77777777"/>
    <w:p w:rsidR="000123EB" w:rsidP="000123EB" w:rsidRDefault="000123EB" w14:paraId="48F9CC98" w14:textId="77777777">
      <w:r>
        <w:t>Oliver Röpke</w:t>
      </w:r>
    </w:p>
    <w:p w:rsidRPr="0059130C" w:rsidR="000123EB" w:rsidP="000123EB" w:rsidRDefault="000123EB" w14:paraId="2B3F4A29" w14:textId="69B5F9EA">
      <w:r>
        <w:t>Πρόεδρος της Ευρωπαϊκής Οικονομικής και Κοινωνικής Επιτροπής</w:t>
      </w:r>
    </w:p>
    <w:p w:rsidRPr="0059130C" w:rsidR="000123EB" w:rsidP="000123EB" w:rsidRDefault="000123EB" w14:paraId="360CC636" w14:textId="77777777">
      <w:pPr>
        <w:keepNext/>
        <w:keepLines/>
        <w:jc w:val="left"/>
      </w:pPr>
    </w:p>
    <w:p w:rsidRPr="008D755D" w:rsidR="00111D47" w:rsidP="00111D47" w:rsidRDefault="00111D47" w14:paraId="174E94B6" w14:textId="77777777">
      <w:pPr>
        <w:jc w:val="center"/>
      </w:pPr>
      <w:r>
        <w:t>*</w:t>
      </w:r>
    </w:p>
    <w:p w:rsidRPr="008D755D" w:rsidR="00111D47" w:rsidP="00111D47" w:rsidRDefault="00111D47" w14:paraId="3CABBA7C" w14:textId="77777777">
      <w:pPr>
        <w:jc w:val="center"/>
      </w:pPr>
    </w:p>
    <w:p w:rsidRPr="008D755D" w:rsidR="00111D47" w:rsidP="00111D47" w:rsidRDefault="00111D47" w14:paraId="231DF742" w14:textId="77777777">
      <w:pPr>
        <w:jc w:val="center"/>
      </w:pPr>
      <w:r>
        <w:t>*</w:t>
      </w:r>
      <w:r>
        <w:tab/>
        <w:t>*</w:t>
      </w:r>
    </w:p>
    <w:p w:rsidR="000123EB" w:rsidP="000123EB" w:rsidRDefault="000123EB" w14:paraId="5A599B8E" w14:textId="77777777">
      <w:pPr>
        <w:jc w:val="center"/>
      </w:pPr>
    </w:p>
    <w:p w:rsidRPr="00205EFF" w:rsidR="00111D47" w:rsidP="00111D47" w:rsidRDefault="00111D47" w14:paraId="7A20F9B6" w14:textId="77777777">
      <w:pPr>
        <w:jc w:val="left"/>
        <w:rPr>
          <w:b/>
          <w:bCs/>
        </w:rPr>
      </w:pPr>
      <w:r>
        <w:rPr>
          <w:b/>
        </w:rPr>
        <w:t xml:space="preserve">ΣΗΜ.: </w:t>
      </w:r>
      <w:r>
        <w:t>Ακολουθεί προσάρτημα.</w:t>
      </w:r>
    </w:p>
    <w:p w:rsidRPr="00574C9B" w:rsidR="000123EB" w:rsidP="000123EB" w:rsidRDefault="000123EB" w14:paraId="48AAE3CC" w14:textId="01492F30">
      <w:pPr>
        <w:jc w:val="center"/>
      </w:pPr>
    </w:p>
    <w:p w:rsidRPr="0060551F" w:rsidR="00B578B4" w:rsidP="00B578B4" w:rsidRDefault="00B578B4" w14:paraId="500A74F0" w14:textId="77777777">
      <w:pPr>
        <w:ind w:left="567" w:hanging="567"/>
        <w:rPr>
          <w:lang w:val="en-GB"/>
        </w:rPr>
      </w:pPr>
    </w:p>
    <w:p w:rsidR="006F7856" w:rsidP="00DB7F50" w:rsidRDefault="006F7856" w14:paraId="6CD470A8" w14:textId="22295134">
      <w:pPr>
        <w:jc w:val="center"/>
        <w:rPr>
          <w:lang w:val="en-GB"/>
        </w:rPr>
        <w:sectPr w:rsidR="006F7856" w:rsidSect="001E74A1">
          <w:headerReference w:type="default" r:id="rId21"/>
          <w:footerReference w:type="default" r:id="rId22"/>
          <w:pgSz w:w="11907" w:h="16839" w:code="9"/>
          <w:pgMar w:top="1418" w:right="1418" w:bottom="1418" w:left="1418" w:header="709" w:footer="709" w:gutter="0"/>
          <w:pgNumType w:start="1"/>
          <w:cols w:space="720"/>
          <w:docGrid w:linePitch="299"/>
        </w:sectPr>
      </w:pPr>
    </w:p>
    <w:p w:rsidRPr="00F127B8" w:rsidR="00F127B8" w:rsidP="00F127B8" w:rsidRDefault="00F127B8" w14:paraId="733A9087" w14:textId="77777777">
      <w:pPr>
        <w:jc w:val="center"/>
        <w:rPr>
          <w:b/>
          <w:bCs/>
          <w:sz w:val="28"/>
          <w:szCs w:val="28"/>
          <w:lang w:val="en-US"/>
        </w:rPr>
      </w:pPr>
      <w:r w:rsidRPr="00F127B8">
        <w:rPr>
          <w:b/>
          <w:bCs/>
          <w:sz w:val="28"/>
          <w:szCs w:val="28"/>
          <w:lang w:val="en-US"/>
        </w:rPr>
        <w:lastRenderedPageBreak/>
        <w:t>APPENDIX</w:t>
      </w:r>
    </w:p>
    <w:p w:rsidRPr="00F127B8" w:rsidR="00F127B8" w:rsidP="00F127B8" w:rsidRDefault="00F127B8" w14:paraId="28C786D4" w14:textId="77777777">
      <w:pPr>
        <w:jc w:val="center"/>
        <w:rPr>
          <w:b/>
          <w:bCs/>
          <w:lang w:val="en-US"/>
        </w:rPr>
      </w:pPr>
    </w:p>
    <w:p w:rsidRPr="00F127B8" w:rsidR="00F127B8" w:rsidP="00F127B8" w:rsidRDefault="00F127B8" w14:paraId="098C2931" w14:textId="77777777">
      <w:pPr>
        <w:spacing w:after="160" w:line="259" w:lineRule="auto"/>
        <w:rPr>
          <w:lang w:val="en-GB"/>
        </w:rPr>
      </w:pPr>
    </w:p>
    <w:tbl>
      <w:tblPr>
        <w:tblpPr w:leftFromText="141" w:rightFromText="141" w:vertAnchor="text" w:horzAnchor="margin" w:tblpY="-77"/>
        <w:tblW w:w="0" w:type="auto"/>
        <w:tblLook w:val="04A0" w:firstRow="1" w:lastRow="0" w:firstColumn="1" w:lastColumn="0" w:noHBand="0" w:noVBand="1"/>
      </w:tblPr>
      <w:tblGrid>
        <w:gridCol w:w="9063"/>
      </w:tblGrid>
      <w:tr w:rsidRPr="00F127B8" w:rsidR="00F127B8" w:rsidTr="008E4F74" w14:paraId="1C91B35D" w14:textId="77777777">
        <w:tc>
          <w:tcPr>
            <w:tcW w:w="9063" w:type="dxa"/>
            <w:tcBorders>
              <w:top w:val="single" w:color="auto" w:sz="4" w:space="0"/>
              <w:left w:val="single" w:color="auto" w:sz="4" w:space="0"/>
              <w:bottom w:val="single" w:color="auto" w:sz="4" w:space="0"/>
              <w:right w:val="single" w:color="auto" w:sz="4" w:space="0"/>
            </w:tcBorders>
            <w:shd w:val="clear" w:color="auto" w:fill="BDD6EE" w:themeFill="accent1" w:themeFillTint="66"/>
            <w:hideMark/>
          </w:tcPr>
          <w:p w:rsidRPr="00F127B8" w:rsidR="00F127B8" w:rsidP="00F127B8" w:rsidRDefault="00F127B8" w14:paraId="6114FCCA" w14:textId="77777777">
            <w:pPr>
              <w:jc w:val="center"/>
              <w:rPr>
                <w:rFonts w:asciiTheme="minorHAnsi" w:hAnsiTheme="minorHAnsi" w:cstheme="minorBidi"/>
                <w:b/>
                <w:bCs/>
                <w:color w:val="1F4E79"/>
                <w:sz w:val="36"/>
                <w:szCs w:val="36"/>
                <w:lang w:val="en-GB"/>
              </w:rPr>
            </w:pPr>
            <w:r w:rsidRPr="00F127B8">
              <w:rPr>
                <w:rFonts w:asciiTheme="minorHAnsi" w:hAnsiTheme="minorHAnsi" w:cstheme="minorBidi"/>
                <w:b/>
                <w:bCs/>
                <w:color w:val="1F4E79"/>
                <w:sz w:val="36"/>
                <w:szCs w:val="36"/>
                <w:lang w:val="en-GB"/>
              </w:rPr>
              <w:t>EVALUATION OF THE EUROPEAN UNION CIVIL PROTECTION MECHANISM (including RescEU)</w:t>
            </w:r>
          </w:p>
          <w:p w:rsidRPr="00F127B8" w:rsidR="00F127B8" w:rsidP="00F127B8" w:rsidRDefault="00F127B8" w14:paraId="7D32AFDD" w14:textId="77777777">
            <w:pPr>
              <w:jc w:val="center"/>
              <w:rPr>
                <w:sz w:val="28"/>
                <w:szCs w:val="28"/>
                <w:lang w:val="en-GB"/>
              </w:rPr>
            </w:pPr>
            <w:r w:rsidRPr="00F127B8">
              <w:rPr>
                <w:rFonts w:asciiTheme="minorHAnsi" w:hAnsiTheme="minorHAnsi" w:cstheme="minorBidi"/>
                <w:i/>
                <w:iCs/>
                <w:color w:val="1F4E79"/>
                <w:sz w:val="28"/>
                <w:szCs w:val="28"/>
                <w:lang w:val="en-GB"/>
              </w:rPr>
              <w:t>Technical annex</w:t>
            </w:r>
          </w:p>
        </w:tc>
      </w:tr>
    </w:tbl>
    <w:p w:rsidRPr="00F127B8" w:rsidR="00F127B8" w:rsidP="00F127B8" w:rsidRDefault="00F127B8" w14:paraId="1C9AB6DA" w14:textId="77777777">
      <w:pPr>
        <w:rPr>
          <w:lang w:val="en-GB"/>
        </w:rPr>
      </w:pPr>
    </w:p>
    <w:sdt>
      <w:sdtPr>
        <w:rPr>
          <w:b/>
          <w:lang w:val="en-US"/>
        </w:rPr>
        <w:id w:val="32709412"/>
        <w:docPartObj>
          <w:docPartGallery w:val="Table of Contents"/>
          <w:docPartUnique/>
        </w:docPartObj>
      </w:sdtPr>
      <w:sdtEndPr>
        <w:rPr>
          <w:b w:val="0"/>
          <w:bCs/>
          <w:noProof/>
        </w:rPr>
      </w:sdtEndPr>
      <w:sdtContent>
        <w:p w:rsidRPr="00F127B8" w:rsidR="00F127B8" w:rsidP="00F127B8" w:rsidRDefault="00F127B8" w14:paraId="76658848" w14:textId="77777777">
          <w:pPr>
            <w:keepNext/>
            <w:keepLines/>
            <w:spacing w:before="240" w:line="259" w:lineRule="auto"/>
            <w:jc w:val="left"/>
            <w:rPr>
              <w:rFonts w:asciiTheme="majorHAnsi" w:hAnsiTheme="majorHAnsi" w:eastAsiaTheme="majorEastAsia" w:cstheme="majorBidi"/>
              <w:color w:val="2E74B5" w:themeColor="accent1" w:themeShade="BF"/>
              <w:sz w:val="32"/>
              <w:szCs w:val="32"/>
              <w:lang w:val="en-US"/>
            </w:rPr>
          </w:pPr>
          <w:r w:rsidRPr="00F127B8">
            <w:rPr>
              <w:rFonts w:asciiTheme="majorHAnsi" w:hAnsiTheme="majorHAnsi" w:eastAsiaTheme="majorEastAsia" w:cstheme="majorBidi"/>
              <w:color w:val="2E74B5" w:themeColor="accent1" w:themeShade="BF"/>
              <w:sz w:val="32"/>
              <w:szCs w:val="32"/>
              <w:lang w:val="en-US"/>
            </w:rPr>
            <w:t>Contents</w:t>
          </w:r>
        </w:p>
        <w:p w:rsidRPr="00F127B8" w:rsidR="00F127B8" w:rsidP="00F127B8" w:rsidRDefault="00F127B8" w14:paraId="302A301D" w14:textId="77777777">
          <w:pPr>
            <w:tabs>
              <w:tab w:val="left" w:pos="440"/>
              <w:tab w:val="right" w:leader="dot" w:pos="9063"/>
            </w:tabs>
            <w:spacing w:after="100"/>
            <w:rPr>
              <w:rFonts w:asciiTheme="minorHAnsi" w:hAnsiTheme="minorHAnsi" w:eastAsiaTheme="minorEastAsia" w:cstheme="minorBidi"/>
              <w:noProof/>
              <w:lang w:val="en-GB" w:eastAsia="en-GB"/>
            </w:rPr>
          </w:pPr>
          <w:r w:rsidRPr="00F127B8">
            <w:rPr>
              <w:b/>
              <w:noProof/>
              <w:lang w:val="en-GB"/>
            </w:rPr>
            <w:fldChar w:fldCharType="begin"/>
          </w:r>
          <w:r w:rsidRPr="00F127B8">
            <w:rPr>
              <w:b/>
              <w:noProof/>
              <w:lang w:val="en-GB"/>
            </w:rPr>
            <w:instrText xml:space="preserve"> TOC \o "1-3" \h \z \u </w:instrText>
          </w:r>
          <w:r w:rsidRPr="00F127B8">
            <w:rPr>
              <w:b/>
              <w:noProof/>
              <w:lang w:val="en-GB"/>
            </w:rPr>
            <w:fldChar w:fldCharType="separate"/>
          </w:r>
          <w:hyperlink w:history="1" w:anchor="_Toc133242973">
            <w:r w:rsidRPr="00F127B8">
              <w:rPr>
                <w:b/>
                <w:bCs/>
                <w:noProof/>
                <w:color w:val="0000FF"/>
                <w:u w:val="single"/>
                <w:lang w:val="en-GB"/>
              </w:rPr>
              <w:t>1.</w:t>
            </w:r>
            <w:r w:rsidRPr="00F127B8">
              <w:rPr>
                <w:rFonts w:asciiTheme="minorHAnsi" w:hAnsiTheme="minorHAnsi" w:eastAsiaTheme="minorEastAsia" w:cstheme="minorBidi"/>
                <w:noProof/>
                <w:lang w:val="en-GB" w:eastAsia="en-GB"/>
              </w:rPr>
              <w:tab/>
            </w:r>
            <w:r w:rsidRPr="00F127B8">
              <w:rPr>
                <w:b/>
                <w:noProof/>
                <w:color w:val="0000FF"/>
                <w:u w:val="single"/>
                <w:lang w:val="en-GB"/>
              </w:rPr>
              <w:t>Introduction</w:t>
            </w:r>
            <w:r w:rsidRPr="00F127B8">
              <w:rPr>
                <w:b/>
                <w:noProof/>
                <w:webHidden/>
                <w:lang w:val="en-GB"/>
              </w:rPr>
              <w:tab/>
            </w:r>
            <w:r w:rsidRPr="00F127B8">
              <w:rPr>
                <w:b/>
                <w:noProof/>
                <w:webHidden/>
                <w:lang w:val="en-GB"/>
              </w:rPr>
              <w:fldChar w:fldCharType="begin"/>
            </w:r>
            <w:r w:rsidRPr="00F127B8">
              <w:rPr>
                <w:b/>
                <w:noProof/>
                <w:webHidden/>
                <w:lang w:val="en-GB"/>
              </w:rPr>
              <w:instrText xml:space="preserve"> PAGEREF _Toc133242973 \h </w:instrText>
            </w:r>
            <w:r w:rsidRPr="00F127B8">
              <w:rPr>
                <w:b/>
                <w:noProof/>
                <w:webHidden/>
                <w:lang w:val="en-GB"/>
              </w:rPr>
            </w:r>
            <w:r w:rsidRPr="00F127B8">
              <w:rPr>
                <w:b/>
                <w:noProof/>
                <w:webHidden/>
                <w:lang w:val="en-GB"/>
              </w:rPr>
              <w:fldChar w:fldCharType="separate"/>
            </w:r>
            <w:r w:rsidRPr="00F127B8">
              <w:rPr>
                <w:b/>
                <w:noProof/>
                <w:webHidden/>
                <w:lang w:val="en-GB"/>
              </w:rPr>
              <w:t>1</w:t>
            </w:r>
            <w:r w:rsidRPr="00F127B8">
              <w:rPr>
                <w:b/>
                <w:noProof/>
                <w:webHidden/>
                <w:lang w:val="en-GB"/>
              </w:rPr>
              <w:fldChar w:fldCharType="end"/>
            </w:r>
          </w:hyperlink>
        </w:p>
        <w:p w:rsidRPr="00F127B8" w:rsidR="00F127B8" w:rsidP="00F127B8" w:rsidRDefault="00F127B8" w14:paraId="5D84890C" w14:textId="77777777">
          <w:pPr>
            <w:tabs>
              <w:tab w:val="left" w:pos="440"/>
              <w:tab w:val="right" w:leader="dot" w:pos="9063"/>
            </w:tabs>
            <w:spacing w:after="100"/>
            <w:rPr>
              <w:rFonts w:asciiTheme="minorHAnsi" w:hAnsiTheme="minorHAnsi" w:eastAsiaTheme="minorEastAsia" w:cstheme="minorBidi"/>
              <w:noProof/>
              <w:lang w:val="en-GB" w:eastAsia="en-GB"/>
            </w:rPr>
          </w:pPr>
          <w:hyperlink w:history="1" w:anchor="_Toc133242974">
            <w:r w:rsidRPr="00F127B8">
              <w:rPr>
                <w:b/>
                <w:bCs/>
                <w:noProof/>
                <w:color w:val="0000FF"/>
                <w:u w:val="single"/>
                <w:lang w:val="en-GB"/>
              </w:rPr>
              <w:t>2.</w:t>
            </w:r>
            <w:r w:rsidRPr="00F127B8">
              <w:rPr>
                <w:rFonts w:asciiTheme="minorHAnsi" w:hAnsiTheme="minorHAnsi" w:eastAsiaTheme="minorEastAsia" w:cstheme="minorBidi"/>
                <w:noProof/>
                <w:lang w:val="en-GB" w:eastAsia="en-GB"/>
              </w:rPr>
              <w:tab/>
            </w:r>
            <w:r w:rsidRPr="00F127B8">
              <w:rPr>
                <w:b/>
                <w:noProof/>
                <w:color w:val="0000FF"/>
                <w:u w:val="single"/>
                <w:lang w:val="en-GB"/>
              </w:rPr>
              <w:t>Methodology and sampling</w:t>
            </w:r>
            <w:r w:rsidRPr="00F127B8">
              <w:rPr>
                <w:b/>
                <w:noProof/>
                <w:webHidden/>
                <w:lang w:val="en-GB"/>
              </w:rPr>
              <w:tab/>
            </w:r>
            <w:r w:rsidRPr="00F127B8">
              <w:rPr>
                <w:b/>
                <w:noProof/>
                <w:webHidden/>
                <w:lang w:val="en-GB"/>
              </w:rPr>
              <w:fldChar w:fldCharType="begin"/>
            </w:r>
            <w:r w:rsidRPr="00F127B8">
              <w:rPr>
                <w:b/>
                <w:noProof/>
                <w:webHidden/>
                <w:lang w:val="en-GB"/>
              </w:rPr>
              <w:instrText xml:space="preserve"> PAGEREF _Toc133242974 \h </w:instrText>
            </w:r>
            <w:r w:rsidRPr="00F127B8">
              <w:rPr>
                <w:b/>
                <w:noProof/>
                <w:webHidden/>
                <w:lang w:val="en-GB"/>
              </w:rPr>
            </w:r>
            <w:r w:rsidRPr="00F127B8">
              <w:rPr>
                <w:b/>
                <w:noProof/>
                <w:webHidden/>
                <w:lang w:val="en-GB"/>
              </w:rPr>
              <w:fldChar w:fldCharType="separate"/>
            </w:r>
            <w:r w:rsidRPr="00F127B8">
              <w:rPr>
                <w:b/>
                <w:noProof/>
                <w:webHidden/>
                <w:lang w:val="en-GB"/>
              </w:rPr>
              <w:t>1</w:t>
            </w:r>
            <w:r w:rsidRPr="00F127B8">
              <w:rPr>
                <w:b/>
                <w:noProof/>
                <w:webHidden/>
                <w:lang w:val="en-GB"/>
              </w:rPr>
              <w:fldChar w:fldCharType="end"/>
            </w:r>
          </w:hyperlink>
        </w:p>
        <w:p w:rsidRPr="00F127B8" w:rsidR="00F127B8" w:rsidP="00F127B8" w:rsidRDefault="00F127B8" w14:paraId="408A7A42" w14:textId="77777777">
          <w:pPr>
            <w:tabs>
              <w:tab w:val="left" w:pos="880"/>
              <w:tab w:val="right" w:leader="dot" w:pos="9063"/>
            </w:tabs>
            <w:spacing w:after="100"/>
            <w:ind w:left="220"/>
            <w:rPr>
              <w:rFonts w:asciiTheme="minorHAnsi" w:hAnsiTheme="minorHAnsi" w:eastAsiaTheme="minorEastAsia" w:cstheme="minorBidi"/>
              <w:noProof/>
              <w:lang w:val="en-GB" w:eastAsia="en-GB"/>
            </w:rPr>
          </w:pPr>
          <w:hyperlink w:history="1" w:anchor="_Toc133242975">
            <w:r w:rsidRPr="00F127B8">
              <w:rPr>
                <w:noProof/>
                <w:color w:val="0000FF"/>
                <w:u w:val="single"/>
                <w:lang w:val="en-US"/>
              </w:rPr>
              <w:t>2.1</w:t>
            </w:r>
            <w:r w:rsidRPr="00F127B8">
              <w:rPr>
                <w:rFonts w:asciiTheme="minorHAnsi" w:hAnsiTheme="minorHAnsi" w:eastAsiaTheme="minorEastAsia" w:cstheme="minorBidi"/>
                <w:noProof/>
                <w:lang w:val="en-GB" w:eastAsia="en-GB"/>
              </w:rPr>
              <w:tab/>
            </w:r>
            <w:r w:rsidRPr="00F127B8">
              <w:rPr>
                <w:noProof/>
                <w:color w:val="0000FF"/>
                <w:u w:val="single"/>
                <w:lang w:val="en-US"/>
              </w:rPr>
              <w:t>Fact-finding meetings</w:t>
            </w:r>
            <w:r w:rsidRPr="00F127B8">
              <w:rPr>
                <w:noProof/>
                <w:webHidden/>
                <w:lang w:val="en-US"/>
              </w:rPr>
              <w:tab/>
            </w:r>
            <w:r w:rsidRPr="00F127B8">
              <w:rPr>
                <w:noProof/>
                <w:webHidden/>
                <w:lang w:val="en-US"/>
              </w:rPr>
              <w:fldChar w:fldCharType="begin"/>
            </w:r>
            <w:r w:rsidRPr="00F127B8">
              <w:rPr>
                <w:noProof/>
                <w:webHidden/>
                <w:lang w:val="en-US"/>
              </w:rPr>
              <w:instrText xml:space="preserve"> PAGEREF _Toc133242975 \h </w:instrText>
            </w:r>
            <w:r w:rsidRPr="00F127B8">
              <w:rPr>
                <w:noProof/>
                <w:webHidden/>
                <w:lang w:val="en-US"/>
              </w:rPr>
            </w:r>
            <w:r w:rsidRPr="00F127B8">
              <w:rPr>
                <w:noProof/>
                <w:webHidden/>
                <w:lang w:val="en-US"/>
              </w:rPr>
              <w:fldChar w:fldCharType="separate"/>
            </w:r>
            <w:r w:rsidRPr="00F127B8">
              <w:rPr>
                <w:noProof/>
                <w:webHidden/>
                <w:lang w:val="en-US"/>
              </w:rPr>
              <w:t>1</w:t>
            </w:r>
            <w:r w:rsidRPr="00F127B8">
              <w:rPr>
                <w:noProof/>
                <w:webHidden/>
                <w:lang w:val="en-US"/>
              </w:rPr>
              <w:fldChar w:fldCharType="end"/>
            </w:r>
          </w:hyperlink>
        </w:p>
        <w:p w:rsidRPr="00F127B8" w:rsidR="00F127B8" w:rsidP="00F127B8" w:rsidRDefault="00F127B8" w14:paraId="1B811B35" w14:textId="77777777">
          <w:pPr>
            <w:tabs>
              <w:tab w:val="left" w:pos="880"/>
              <w:tab w:val="right" w:leader="dot" w:pos="9063"/>
            </w:tabs>
            <w:spacing w:after="100"/>
            <w:ind w:left="220"/>
            <w:rPr>
              <w:rFonts w:asciiTheme="minorHAnsi" w:hAnsiTheme="minorHAnsi" w:eastAsiaTheme="minorEastAsia" w:cstheme="minorBidi"/>
              <w:noProof/>
              <w:lang w:val="en-GB" w:eastAsia="en-GB"/>
            </w:rPr>
          </w:pPr>
          <w:hyperlink w:history="1" w:anchor="_Toc133242976">
            <w:r w:rsidRPr="00F127B8">
              <w:rPr>
                <w:noProof/>
                <w:color w:val="0000FF"/>
                <w:u w:val="single"/>
                <w:lang w:val="en-US"/>
              </w:rPr>
              <w:t>2.2</w:t>
            </w:r>
            <w:r w:rsidRPr="00F127B8">
              <w:rPr>
                <w:rFonts w:asciiTheme="minorHAnsi" w:hAnsiTheme="minorHAnsi" w:eastAsiaTheme="minorEastAsia" w:cstheme="minorBidi"/>
                <w:noProof/>
                <w:lang w:val="en-GB" w:eastAsia="en-GB"/>
              </w:rPr>
              <w:tab/>
            </w:r>
            <w:r w:rsidRPr="00F127B8">
              <w:rPr>
                <w:noProof/>
                <w:color w:val="0000FF"/>
                <w:u w:val="single"/>
                <w:lang w:val="en-US"/>
              </w:rPr>
              <w:t>Questionnaire</w:t>
            </w:r>
            <w:r w:rsidRPr="00F127B8">
              <w:rPr>
                <w:noProof/>
                <w:webHidden/>
                <w:lang w:val="en-US"/>
              </w:rPr>
              <w:tab/>
            </w:r>
            <w:r w:rsidRPr="00F127B8">
              <w:rPr>
                <w:noProof/>
                <w:webHidden/>
                <w:lang w:val="en-US"/>
              </w:rPr>
              <w:fldChar w:fldCharType="begin"/>
            </w:r>
            <w:r w:rsidRPr="00F127B8">
              <w:rPr>
                <w:noProof/>
                <w:webHidden/>
                <w:lang w:val="en-US"/>
              </w:rPr>
              <w:instrText xml:space="preserve"> PAGEREF _Toc133242976 \h </w:instrText>
            </w:r>
            <w:r w:rsidRPr="00F127B8">
              <w:rPr>
                <w:noProof/>
                <w:webHidden/>
                <w:lang w:val="en-US"/>
              </w:rPr>
            </w:r>
            <w:r w:rsidRPr="00F127B8">
              <w:rPr>
                <w:noProof/>
                <w:webHidden/>
                <w:lang w:val="en-US"/>
              </w:rPr>
              <w:fldChar w:fldCharType="separate"/>
            </w:r>
            <w:r w:rsidRPr="00F127B8">
              <w:rPr>
                <w:noProof/>
                <w:webHidden/>
                <w:lang w:val="en-US"/>
              </w:rPr>
              <w:t>2</w:t>
            </w:r>
            <w:r w:rsidRPr="00F127B8">
              <w:rPr>
                <w:noProof/>
                <w:webHidden/>
                <w:lang w:val="en-US"/>
              </w:rPr>
              <w:fldChar w:fldCharType="end"/>
            </w:r>
          </w:hyperlink>
        </w:p>
        <w:p w:rsidRPr="00F127B8" w:rsidR="00F127B8" w:rsidP="00F127B8" w:rsidRDefault="00F127B8" w14:paraId="42FD82F1" w14:textId="77777777">
          <w:pPr>
            <w:tabs>
              <w:tab w:val="left" w:pos="880"/>
              <w:tab w:val="right" w:leader="dot" w:pos="9063"/>
            </w:tabs>
            <w:spacing w:after="100"/>
            <w:ind w:left="220"/>
            <w:rPr>
              <w:rFonts w:asciiTheme="minorHAnsi" w:hAnsiTheme="minorHAnsi" w:eastAsiaTheme="minorEastAsia" w:cstheme="minorBidi"/>
              <w:noProof/>
              <w:lang w:val="en-GB" w:eastAsia="en-GB"/>
            </w:rPr>
          </w:pPr>
          <w:hyperlink w:history="1" w:anchor="_Toc133242977">
            <w:r w:rsidRPr="00F127B8">
              <w:rPr>
                <w:noProof/>
                <w:color w:val="0000FF"/>
                <w:u w:val="single"/>
                <w:lang w:val="en-US"/>
              </w:rPr>
              <w:t>2.3</w:t>
            </w:r>
            <w:r w:rsidRPr="00F127B8">
              <w:rPr>
                <w:rFonts w:asciiTheme="minorHAnsi" w:hAnsiTheme="minorHAnsi" w:eastAsiaTheme="minorEastAsia" w:cstheme="minorBidi"/>
                <w:noProof/>
                <w:lang w:val="en-GB" w:eastAsia="en-GB"/>
              </w:rPr>
              <w:tab/>
            </w:r>
            <w:r w:rsidRPr="00F127B8">
              <w:rPr>
                <w:noProof/>
                <w:color w:val="0000FF"/>
                <w:u w:val="single"/>
                <w:lang w:val="en-US"/>
              </w:rPr>
              <w:t>Respondent breakdown</w:t>
            </w:r>
            <w:r w:rsidRPr="00F127B8">
              <w:rPr>
                <w:noProof/>
                <w:webHidden/>
                <w:lang w:val="en-US"/>
              </w:rPr>
              <w:tab/>
            </w:r>
            <w:r w:rsidRPr="00F127B8">
              <w:rPr>
                <w:noProof/>
                <w:webHidden/>
                <w:lang w:val="en-US"/>
              </w:rPr>
              <w:fldChar w:fldCharType="begin"/>
            </w:r>
            <w:r w:rsidRPr="00F127B8">
              <w:rPr>
                <w:noProof/>
                <w:webHidden/>
                <w:lang w:val="en-US"/>
              </w:rPr>
              <w:instrText xml:space="preserve"> PAGEREF _Toc133242977 \h </w:instrText>
            </w:r>
            <w:r w:rsidRPr="00F127B8">
              <w:rPr>
                <w:noProof/>
                <w:webHidden/>
                <w:lang w:val="en-US"/>
              </w:rPr>
            </w:r>
            <w:r w:rsidRPr="00F127B8">
              <w:rPr>
                <w:noProof/>
                <w:webHidden/>
                <w:lang w:val="en-US"/>
              </w:rPr>
              <w:fldChar w:fldCharType="separate"/>
            </w:r>
            <w:r w:rsidRPr="00F127B8">
              <w:rPr>
                <w:noProof/>
                <w:webHidden/>
                <w:lang w:val="en-US"/>
              </w:rPr>
              <w:t>2</w:t>
            </w:r>
            <w:r w:rsidRPr="00F127B8">
              <w:rPr>
                <w:noProof/>
                <w:webHidden/>
                <w:lang w:val="en-US"/>
              </w:rPr>
              <w:fldChar w:fldCharType="end"/>
            </w:r>
          </w:hyperlink>
        </w:p>
        <w:p w:rsidRPr="00F127B8" w:rsidR="00F127B8" w:rsidP="00F127B8" w:rsidRDefault="00F127B8" w14:paraId="1295245B" w14:textId="77777777">
          <w:pPr>
            <w:tabs>
              <w:tab w:val="left" w:pos="440"/>
              <w:tab w:val="right" w:leader="dot" w:pos="9063"/>
            </w:tabs>
            <w:spacing w:after="100"/>
            <w:rPr>
              <w:rFonts w:asciiTheme="minorHAnsi" w:hAnsiTheme="minorHAnsi" w:eastAsiaTheme="minorEastAsia" w:cstheme="minorBidi"/>
              <w:noProof/>
              <w:lang w:val="en-GB" w:eastAsia="en-GB"/>
            </w:rPr>
          </w:pPr>
          <w:hyperlink w:history="1" w:anchor="_Toc133242978">
            <w:r w:rsidRPr="00F127B8">
              <w:rPr>
                <w:b/>
                <w:bCs/>
                <w:noProof/>
                <w:color w:val="0000FF"/>
                <w:u w:val="single"/>
                <w:lang w:val="en-GB"/>
              </w:rPr>
              <w:t>3.</w:t>
            </w:r>
            <w:r w:rsidRPr="00F127B8">
              <w:rPr>
                <w:rFonts w:asciiTheme="minorHAnsi" w:hAnsiTheme="minorHAnsi" w:eastAsiaTheme="minorEastAsia" w:cstheme="minorBidi"/>
                <w:noProof/>
                <w:lang w:val="en-GB" w:eastAsia="en-GB"/>
              </w:rPr>
              <w:tab/>
            </w:r>
            <w:r w:rsidRPr="00F127B8">
              <w:rPr>
                <w:b/>
                <w:noProof/>
                <w:color w:val="0000FF"/>
                <w:u w:val="single"/>
                <w:lang w:val="en-GB"/>
              </w:rPr>
              <w:t>Focus of the evaluation report</w:t>
            </w:r>
            <w:r w:rsidRPr="00F127B8">
              <w:rPr>
                <w:b/>
                <w:noProof/>
                <w:webHidden/>
                <w:lang w:val="en-GB"/>
              </w:rPr>
              <w:tab/>
            </w:r>
            <w:r w:rsidRPr="00F127B8">
              <w:rPr>
                <w:b/>
                <w:noProof/>
                <w:webHidden/>
                <w:lang w:val="en-GB"/>
              </w:rPr>
              <w:fldChar w:fldCharType="begin"/>
            </w:r>
            <w:r w:rsidRPr="00F127B8">
              <w:rPr>
                <w:b/>
                <w:noProof/>
                <w:webHidden/>
                <w:lang w:val="en-GB"/>
              </w:rPr>
              <w:instrText xml:space="preserve"> PAGEREF _Toc133242978 \h </w:instrText>
            </w:r>
            <w:r w:rsidRPr="00F127B8">
              <w:rPr>
                <w:b/>
                <w:noProof/>
                <w:webHidden/>
                <w:lang w:val="en-GB"/>
              </w:rPr>
            </w:r>
            <w:r w:rsidRPr="00F127B8">
              <w:rPr>
                <w:b/>
                <w:noProof/>
                <w:webHidden/>
                <w:lang w:val="en-GB"/>
              </w:rPr>
              <w:fldChar w:fldCharType="separate"/>
            </w:r>
            <w:r w:rsidRPr="00F127B8">
              <w:rPr>
                <w:b/>
                <w:noProof/>
                <w:webHidden/>
                <w:lang w:val="en-GB"/>
              </w:rPr>
              <w:t>3</w:t>
            </w:r>
            <w:r w:rsidRPr="00F127B8">
              <w:rPr>
                <w:b/>
                <w:noProof/>
                <w:webHidden/>
                <w:lang w:val="en-GB"/>
              </w:rPr>
              <w:fldChar w:fldCharType="end"/>
            </w:r>
          </w:hyperlink>
        </w:p>
        <w:p w:rsidRPr="00F127B8" w:rsidR="00F127B8" w:rsidP="00F127B8" w:rsidRDefault="00F127B8" w14:paraId="7EA07180" w14:textId="77777777">
          <w:pPr>
            <w:tabs>
              <w:tab w:val="left" w:pos="880"/>
              <w:tab w:val="right" w:leader="dot" w:pos="9063"/>
            </w:tabs>
            <w:spacing w:after="100"/>
            <w:ind w:left="220"/>
            <w:rPr>
              <w:rFonts w:asciiTheme="minorHAnsi" w:hAnsiTheme="minorHAnsi" w:eastAsiaTheme="minorEastAsia" w:cstheme="minorBidi"/>
              <w:noProof/>
              <w:lang w:val="en-GB" w:eastAsia="en-GB"/>
            </w:rPr>
          </w:pPr>
          <w:hyperlink w:history="1" w:anchor="_Toc133242979">
            <w:r w:rsidRPr="00F127B8">
              <w:rPr>
                <w:noProof/>
                <w:color w:val="0000FF"/>
                <w:u w:val="single"/>
                <w:lang w:val="en-US"/>
              </w:rPr>
              <w:t>3.1</w:t>
            </w:r>
            <w:r w:rsidRPr="00F127B8">
              <w:rPr>
                <w:rFonts w:asciiTheme="minorHAnsi" w:hAnsiTheme="minorHAnsi" w:eastAsiaTheme="minorEastAsia" w:cstheme="minorBidi"/>
                <w:noProof/>
                <w:lang w:val="en-GB" w:eastAsia="en-GB"/>
              </w:rPr>
              <w:tab/>
            </w:r>
            <w:r w:rsidRPr="00F127B8">
              <w:rPr>
                <w:noProof/>
                <w:color w:val="0000FF"/>
                <w:u w:val="single"/>
                <w:lang w:val="en-US"/>
              </w:rPr>
              <w:t>Overview of UCPM implementation in each of the selected Member States</w:t>
            </w:r>
            <w:r w:rsidRPr="00F127B8">
              <w:rPr>
                <w:noProof/>
                <w:webHidden/>
                <w:lang w:val="en-US"/>
              </w:rPr>
              <w:tab/>
            </w:r>
            <w:r w:rsidRPr="00F127B8">
              <w:rPr>
                <w:noProof/>
                <w:webHidden/>
                <w:lang w:val="en-US"/>
              </w:rPr>
              <w:fldChar w:fldCharType="begin"/>
            </w:r>
            <w:r w:rsidRPr="00F127B8">
              <w:rPr>
                <w:noProof/>
                <w:webHidden/>
                <w:lang w:val="en-US"/>
              </w:rPr>
              <w:instrText xml:space="preserve"> PAGEREF _Toc133242979 \h </w:instrText>
            </w:r>
            <w:r w:rsidRPr="00F127B8">
              <w:rPr>
                <w:noProof/>
                <w:webHidden/>
                <w:lang w:val="en-US"/>
              </w:rPr>
            </w:r>
            <w:r w:rsidRPr="00F127B8">
              <w:rPr>
                <w:noProof/>
                <w:webHidden/>
                <w:lang w:val="en-US"/>
              </w:rPr>
              <w:fldChar w:fldCharType="separate"/>
            </w:r>
            <w:r w:rsidRPr="00F127B8">
              <w:rPr>
                <w:noProof/>
                <w:webHidden/>
                <w:lang w:val="en-US"/>
              </w:rPr>
              <w:t>4</w:t>
            </w:r>
            <w:r w:rsidRPr="00F127B8">
              <w:rPr>
                <w:noProof/>
                <w:webHidden/>
                <w:lang w:val="en-US"/>
              </w:rPr>
              <w:fldChar w:fldCharType="end"/>
            </w:r>
          </w:hyperlink>
        </w:p>
        <w:p w:rsidRPr="00F127B8" w:rsidR="00F127B8" w:rsidP="00F127B8" w:rsidRDefault="00F127B8" w14:paraId="6C2F2F69" w14:textId="77777777">
          <w:pPr>
            <w:tabs>
              <w:tab w:val="left" w:pos="440"/>
              <w:tab w:val="right" w:leader="dot" w:pos="9063"/>
            </w:tabs>
            <w:spacing w:after="100"/>
            <w:rPr>
              <w:rFonts w:asciiTheme="minorHAnsi" w:hAnsiTheme="minorHAnsi" w:eastAsiaTheme="minorEastAsia" w:cstheme="minorBidi"/>
              <w:noProof/>
              <w:lang w:val="en-GB" w:eastAsia="en-GB"/>
            </w:rPr>
          </w:pPr>
          <w:hyperlink w:history="1" w:anchor="_Toc133242980">
            <w:r w:rsidRPr="00F127B8">
              <w:rPr>
                <w:b/>
                <w:bCs/>
                <w:noProof/>
                <w:color w:val="0000FF"/>
                <w:u w:val="single"/>
                <w:lang w:val="en-GB"/>
              </w:rPr>
              <w:t>4.</w:t>
            </w:r>
            <w:r w:rsidRPr="00F127B8">
              <w:rPr>
                <w:rFonts w:asciiTheme="minorHAnsi" w:hAnsiTheme="minorHAnsi" w:eastAsiaTheme="minorEastAsia" w:cstheme="minorBidi"/>
                <w:noProof/>
                <w:lang w:val="en-GB" w:eastAsia="en-GB"/>
              </w:rPr>
              <w:tab/>
            </w:r>
            <w:r w:rsidRPr="00F127B8">
              <w:rPr>
                <w:b/>
                <w:noProof/>
                <w:color w:val="0000FF"/>
                <w:u w:val="single"/>
                <w:lang w:val="en-GB"/>
              </w:rPr>
              <w:t>Primary data: findings and analysis</w:t>
            </w:r>
            <w:r w:rsidRPr="00F127B8">
              <w:rPr>
                <w:b/>
                <w:noProof/>
                <w:webHidden/>
                <w:lang w:val="en-GB"/>
              </w:rPr>
              <w:tab/>
            </w:r>
            <w:r w:rsidRPr="00F127B8">
              <w:rPr>
                <w:b/>
                <w:noProof/>
                <w:webHidden/>
                <w:lang w:val="en-GB"/>
              </w:rPr>
              <w:fldChar w:fldCharType="begin"/>
            </w:r>
            <w:r w:rsidRPr="00F127B8">
              <w:rPr>
                <w:b/>
                <w:noProof/>
                <w:webHidden/>
                <w:lang w:val="en-GB"/>
              </w:rPr>
              <w:instrText xml:space="preserve"> PAGEREF _Toc133242980 \h </w:instrText>
            </w:r>
            <w:r w:rsidRPr="00F127B8">
              <w:rPr>
                <w:b/>
                <w:noProof/>
                <w:webHidden/>
                <w:lang w:val="en-GB"/>
              </w:rPr>
            </w:r>
            <w:r w:rsidRPr="00F127B8">
              <w:rPr>
                <w:b/>
                <w:noProof/>
                <w:webHidden/>
                <w:lang w:val="en-GB"/>
              </w:rPr>
              <w:fldChar w:fldCharType="separate"/>
            </w:r>
            <w:r w:rsidRPr="00F127B8">
              <w:rPr>
                <w:b/>
                <w:noProof/>
                <w:webHidden/>
                <w:lang w:val="en-GB"/>
              </w:rPr>
              <w:t>10</w:t>
            </w:r>
            <w:r w:rsidRPr="00F127B8">
              <w:rPr>
                <w:b/>
                <w:noProof/>
                <w:webHidden/>
                <w:lang w:val="en-GB"/>
              </w:rPr>
              <w:fldChar w:fldCharType="end"/>
            </w:r>
          </w:hyperlink>
        </w:p>
        <w:p w:rsidRPr="00F127B8" w:rsidR="00F127B8" w:rsidP="00F127B8" w:rsidRDefault="00F127B8" w14:paraId="693ACF58" w14:textId="77777777">
          <w:pPr>
            <w:tabs>
              <w:tab w:val="left" w:pos="880"/>
              <w:tab w:val="right" w:leader="dot" w:pos="9063"/>
            </w:tabs>
            <w:spacing w:after="100"/>
            <w:ind w:left="220"/>
            <w:rPr>
              <w:rFonts w:asciiTheme="minorHAnsi" w:hAnsiTheme="minorHAnsi" w:eastAsiaTheme="minorEastAsia" w:cstheme="minorBidi"/>
              <w:noProof/>
              <w:lang w:val="en-GB" w:eastAsia="en-GB"/>
            </w:rPr>
          </w:pPr>
          <w:hyperlink w:history="1" w:anchor="_Toc133242981">
            <w:r w:rsidRPr="00F127B8">
              <w:rPr>
                <w:noProof/>
                <w:color w:val="0000FF"/>
                <w:u w:val="single"/>
                <w:lang w:val="en-US"/>
              </w:rPr>
              <w:t>4.1</w:t>
            </w:r>
            <w:r w:rsidRPr="00F127B8">
              <w:rPr>
                <w:rFonts w:asciiTheme="minorHAnsi" w:hAnsiTheme="minorHAnsi" w:eastAsiaTheme="minorEastAsia" w:cstheme="minorBidi"/>
                <w:noProof/>
                <w:lang w:val="en-GB" w:eastAsia="en-GB"/>
              </w:rPr>
              <w:tab/>
            </w:r>
            <w:r w:rsidRPr="00F127B8">
              <w:rPr>
                <w:noProof/>
                <w:color w:val="0000FF"/>
                <w:u w:val="single"/>
                <w:lang w:val="en-US"/>
              </w:rPr>
              <w:t>Effectiveness</w:t>
            </w:r>
            <w:r w:rsidRPr="00F127B8">
              <w:rPr>
                <w:noProof/>
                <w:webHidden/>
                <w:lang w:val="en-US"/>
              </w:rPr>
              <w:tab/>
            </w:r>
            <w:r w:rsidRPr="00F127B8">
              <w:rPr>
                <w:noProof/>
                <w:webHidden/>
                <w:lang w:val="en-US"/>
              </w:rPr>
              <w:fldChar w:fldCharType="begin"/>
            </w:r>
            <w:r w:rsidRPr="00F127B8">
              <w:rPr>
                <w:noProof/>
                <w:webHidden/>
                <w:lang w:val="en-US"/>
              </w:rPr>
              <w:instrText xml:space="preserve"> PAGEREF _Toc133242981 \h </w:instrText>
            </w:r>
            <w:r w:rsidRPr="00F127B8">
              <w:rPr>
                <w:noProof/>
                <w:webHidden/>
                <w:lang w:val="en-US"/>
              </w:rPr>
            </w:r>
            <w:r w:rsidRPr="00F127B8">
              <w:rPr>
                <w:noProof/>
                <w:webHidden/>
                <w:lang w:val="en-US"/>
              </w:rPr>
              <w:fldChar w:fldCharType="separate"/>
            </w:r>
            <w:r w:rsidRPr="00F127B8">
              <w:rPr>
                <w:noProof/>
                <w:webHidden/>
                <w:lang w:val="en-US"/>
              </w:rPr>
              <w:t>10</w:t>
            </w:r>
            <w:r w:rsidRPr="00F127B8">
              <w:rPr>
                <w:noProof/>
                <w:webHidden/>
                <w:lang w:val="en-US"/>
              </w:rPr>
              <w:fldChar w:fldCharType="end"/>
            </w:r>
          </w:hyperlink>
        </w:p>
        <w:p w:rsidRPr="00F127B8" w:rsidR="00F127B8" w:rsidP="00F127B8" w:rsidRDefault="00F127B8" w14:paraId="10315B15" w14:textId="77777777">
          <w:pPr>
            <w:tabs>
              <w:tab w:val="left" w:pos="880"/>
              <w:tab w:val="right" w:leader="dot" w:pos="9063"/>
            </w:tabs>
            <w:spacing w:after="100"/>
            <w:ind w:left="220"/>
            <w:rPr>
              <w:rFonts w:asciiTheme="minorHAnsi" w:hAnsiTheme="minorHAnsi" w:eastAsiaTheme="minorEastAsia" w:cstheme="minorBidi"/>
              <w:noProof/>
              <w:lang w:val="en-GB" w:eastAsia="en-GB"/>
            </w:rPr>
          </w:pPr>
          <w:hyperlink w:history="1" w:anchor="_Toc133242982">
            <w:r w:rsidRPr="00F127B8">
              <w:rPr>
                <w:noProof/>
                <w:color w:val="0000FF"/>
                <w:u w:val="single"/>
                <w:lang w:val="en-US"/>
              </w:rPr>
              <w:t>4.2</w:t>
            </w:r>
            <w:r w:rsidRPr="00F127B8">
              <w:rPr>
                <w:rFonts w:asciiTheme="minorHAnsi" w:hAnsiTheme="minorHAnsi" w:eastAsiaTheme="minorEastAsia" w:cstheme="minorBidi"/>
                <w:noProof/>
                <w:lang w:val="en-GB" w:eastAsia="en-GB"/>
              </w:rPr>
              <w:tab/>
            </w:r>
            <w:r w:rsidRPr="00F127B8">
              <w:rPr>
                <w:noProof/>
                <w:color w:val="0000FF"/>
                <w:u w:val="single"/>
                <w:lang w:val="en-US"/>
              </w:rPr>
              <w:t>Relevance</w:t>
            </w:r>
            <w:r w:rsidRPr="00F127B8">
              <w:rPr>
                <w:noProof/>
                <w:webHidden/>
                <w:lang w:val="en-US"/>
              </w:rPr>
              <w:tab/>
            </w:r>
            <w:r w:rsidRPr="00F127B8">
              <w:rPr>
                <w:noProof/>
                <w:webHidden/>
                <w:lang w:val="en-US"/>
              </w:rPr>
              <w:fldChar w:fldCharType="begin"/>
            </w:r>
            <w:r w:rsidRPr="00F127B8">
              <w:rPr>
                <w:noProof/>
                <w:webHidden/>
                <w:lang w:val="en-US"/>
              </w:rPr>
              <w:instrText xml:space="preserve"> PAGEREF _Toc133242982 \h </w:instrText>
            </w:r>
            <w:r w:rsidRPr="00F127B8">
              <w:rPr>
                <w:noProof/>
                <w:webHidden/>
                <w:lang w:val="en-US"/>
              </w:rPr>
            </w:r>
            <w:r w:rsidRPr="00F127B8">
              <w:rPr>
                <w:noProof/>
                <w:webHidden/>
                <w:lang w:val="en-US"/>
              </w:rPr>
              <w:fldChar w:fldCharType="separate"/>
            </w:r>
            <w:r w:rsidRPr="00F127B8">
              <w:rPr>
                <w:noProof/>
                <w:webHidden/>
                <w:lang w:val="en-US"/>
              </w:rPr>
              <w:t>23</w:t>
            </w:r>
            <w:r w:rsidRPr="00F127B8">
              <w:rPr>
                <w:noProof/>
                <w:webHidden/>
                <w:lang w:val="en-US"/>
              </w:rPr>
              <w:fldChar w:fldCharType="end"/>
            </w:r>
          </w:hyperlink>
        </w:p>
        <w:p w:rsidRPr="00F127B8" w:rsidR="00F127B8" w:rsidP="00F127B8" w:rsidRDefault="00F127B8" w14:paraId="507FEE9F" w14:textId="77777777">
          <w:pPr>
            <w:tabs>
              <w:tab w:val="left" w:pos="880"/>
              <w:tab w:val="right" w:leader="dot" w:pos="9063"/>
            </w:tabs>
            <w:spacing w:after="100"/>
            <w:ind w:left="220"/>
            <w:rPr>
              <w:rFonts w:asciiTheme="minorHAnsi" w:hAnsiTheme="minorHAnsi" w:eastAsiaTheme="minorEastAsia" w:cstheme="minorBidi"/>
              <w:noProof/>
              <w:lang w:val="en-GB" w:eastAsia="en-GB"/>
            </w:rPr>
          </w:pPr>
          <w:hyperlink w:history="1" w:anchor="_Toc133242983">
            <w:r w:rsidRPr="00F127B8">
              <w:rPr>
                <w:noProof/>
                <w:color w:val="0000FF"/>
                <w:u w:val="single"/>
                <w:lang w:val="en-US"/>
              </w:rPr>
              <w:t>4.3</w:t>
            </w:r>
            <w:r w:rsidRPr="00F127B8">
              <w:rPr>
                <w:rFonts w:asciiTheme="minorHAnsi" w:hAnsiTheme="minorHAnsi" w:eastAsiaTheme="minorEastAsia" w:cstheme="minorBidi"/>
                <w:noProof/>
                <w:lang w:val="en-GB" w:eastAsia="en-GB"/>
              </w:rPr>
              <w:tab/>
            </w:r>
            <w:r w:rsidRPr="00F127B8">
              <w:rPr>
                <w:noProof/>
                <w:color w:val="0000FF"/>
                <w:u w:val="single"/>
                <w:lang w:val="en-US"/>
              </w:rPr>
              <w:t>Inclusion of civil society and added value</w:t>
            </w:r>
            <w:r w:rsidRPr="00F127B8">
              <w:rPr>
                <w:noProof/>
                <w:webHidden/>
                <w:lang w:val="en-US"/>
              </w:rPr>
              <w:tab/>
            </w:r>
            <w:r w:rsidRPr="00F127B8">
              <w:rPr>
                <w:noProof/>
                <w:webHidden/>
                <w:lang w:val="en-US"/>
              </w:rPr>
              <w:fldChar w:fldCharType="begin"/>
            </w:r>
            <w:r w:rsidRPr="00F127B8">
              <w:rPr>
                <w:noProof/>
                <w:webHidden/>
                <w:lang w:val="en-US"/>
              </w:rPr>
              <w:instrText xml:space="preserve"> PAGEREF _Toc133242983 \h </w:instrText>
            </w:r>
            <w:r w:rsidRPr="00F127B8">
              <w:rPr>
                <w:noProof/>
                <w:webHidden/>
                <w:lang w:val="en-US"/>
              </w:rPr>
            </w:r>
            <w:r w:rsidRPr="00F127B8">
              <w:rPr>
                <w:noProof/>
                <w:webHidden/>
                <w:lang w:val="en-US"/>
              </w:rPr>
              <w:fldChar w:fldCharType="separate"/>
            </w:r>
            <w:r w:rsidRPr="00F127B8">
              <w:rPr>
                <w:noProof/>
                <w:webHidden/>
                <w:lang w:val="en-US"/>
              </w:rPr>
              <w:t>31</w:t>
            </w:r>
            <w:r w:rsidRPr="00F127B8">
              <w:rPr>
                <w:noProof/>
                <w:webHidden/>
                <w:lang w:val="en-US"/>
              </w:rPr>
              <w:fldChar w:fldCharType="end"/>
            </w:r>
          </w:hyperlink>
          <w:r w:rsidRPr="00F127B8">
            <w:rPr>
              <w:noProof/>
              <w:lang w:val="en-US"/>
            </w:rPr>
            <w:t>3</w:t>
          </w:r>
        </w:p>
        <w:p w:rsidRPr="00F127B8" w:rsidR="00F127B8" w:rsidP="00F127B8" w:rsidRDefault="00F127B8" w14:paraId="56F23A3A" w14:textId="77777777">
          <w:pPr>
            <w:tabs>
              <w:tab w:val="left" w:pos="880"/>
              <w:tab w:val="right" w:leader="dot" w:pos="9063"/>
            </w:tabs>
            <w:spacing w:after="100"/>
            <w:ind w:left="220"/>
            <w:rPr>
              <w:rFonts w:asciiTheme="minorHAnsi" w:hAnsiTheme="minorHAnsi" w:eastAsiaTheme="minorEastAsia" w:cstheme="minorBidi"/>
              <w:noProof/>
              <w:lang w:val="en-GB" w:eastAsia="en-GB"/>
            </w:rPr>
          </w:pPr>
          <w:hyperlink w:history="1" w:anchor="_Toc133242984">
            <w:r w:rsidRPr="00F127B8">
              <w:rPr>
                <w:noProof/>
                <w:color w:val="0000FF"/>
                <w:u w:val="single"/>
                <w:lang w:val="en-US"/>
              </w:rPr>
              <w:t>4.4</w:t>
            </w:r>
            <w:r w:rsidRPr="00F127B8">
              <w:rPr>
                <w:rFonts w:asciiTheme="minorHAnsi" w:hAnsiTheme="minorHAnsi" w:eastAsiaTheme="minorEastAsia" w:cstheme="minorBidi"/>
                <w:noProof/>
                <w:lang w:val="en-GB" w:eastAsia="en-GB"/>
              </w:rPr>
              <w:tab/>
            </w:r>
            <w:r w:rsidRPr="00F127B8">
              <w:rPr>
                <w:noProof/>
                <w:color w:val="0000FF"/>
                <w:u w:val="single"/>
                <w:lang w:val="en-US"/>
              </w:rPr>
              <w:t>Policy initiatives to address current challenges of UCPM</w:t>
            </w:r>
            <w:r w:rsidRPr="00F127B8">
              <w:rPr>
                <w:noProof/>
                <w:webHidden/>
                <w:lang w:val="en-US"/>
              </w:rPr>
              <w:tab/>
            </w:r>
            <w:r w:rsidRPr="00F127B8">
              <w:rPr>
                <w:noProof/>
                <w:webHidden/>
                <w:lang w:val="en-US"/>
              </w:rPr>
              <w:fldChar w:fldCharType="begin"/>
            </w:r>
            <w:r w:rsidRPr="00F127B8">
              <w:rPr>
                <w:noProof/>
                <w:webHidden/>
                <w:lang w:val="en-US"/>
              </w:rPr>
              <w:instrText xml:space="preserve"> PAGEREF _Toc133242984 \h </w:instrText>
            </w:r>
            <w:r w:rsidRPr="00F127B8">
              <w:rPr>
                <w:noProof/>
                <w:webHidden/>
                <w:lang w:val="en-US"/>
              </w:rPr>
            </w:r>
            <w:r w:rsidRPr="00F127B8">
              <w:rPr>
                <w:noProof/>
                <w:webHidden/>
                <w:lang w:val="en-US"/>
              </w:rPr>
              <w:fldChar w:fldCharType="separate"/>
            </w:r>
            <w:r w:rsidRPr="00F127B8">
              <w:rPr>
                <w:noProof/>
                <w:webHidden/>
                <w:lang w:val="en-US"/>
              </w:rPr>
              <w:t>38</w:t>
            </w:r>
            <w:r w:rsidRPr="00F127B8">
              <w:rPr>
                <w:noProof/>
                <w:webHidden/>
                <w:lang w:val="en-US"/>
              </w:rPr>
              <w:fldChar w:fldCharType="end"/>
            </w:r>
          </w:hyperlink>
        </w:p>
        <w:p w:rsidRPr="00F127B8" w:rsidR="00F127B8" w:rsidP="00F127B8" w:rsidRDefault="00F127B8" w14:paraId="25B0B590" w14:textId="77777777">
          <w:pPr>
            <w:tabs>
              <w:tab w:val="left" w:pos="440"/>
              <w:tab w:val="right" w:leader="dot" w:pos="9063"/>
            </w:tabs>
            <w:spacing w:after="100"/>
            <w:rPr>
              <w:rFonts w:asciiTheme="minorHAnsi" w:hAnsiTheme="minorHAnsi" w:eastAsiaTheme="minorEastAsia" w:cstheme="minorBidi"/>
              <w:noProof/>
              <w:lang w:val="en-GB" w:eastAsia="en-GB"/>
            </w:rPr>
          </w:pPr>
          <w:hyperlink w:history="1" w:anchor="_Toc133242985">
            <w:r w:rsidRPr="00F127B8">
              <w:rPr>
                <w:b/>
                <w:bCs/>
                <w:noProof/>
                <w:color w:val="0000FF"/>
                <w:u w:val="single"/>
                <w:lang w:val="en-GB"/>
              </w:rPr>
              <w:t>5.</w:t>
            </w:r>
            <w:r w:rsidRPr="00F127B8">
              <w:rPr>
                <w:rFonts w:asciiTheme="minorHAnsi" w:hAnsiTheme="minorHAnsi" w:eastAsiaTheme="minorEastAsia" w:cstheme="minorBidi"/>
                <w:noProof/>
                <w:lang w:val="en-GB" w:eastAsia="en-GB"/>
              </w:rPr>
              <w:tab/>
            </w:r>
            <w:r w:rsidRPr="00F127B8">
              <w:rPr>
                <w:b/>
                <w:noProof/>
                <w:color w:val="0000FF"/>
                <w:u w:val="single"/>
                <w:lang w:val="en-GB"/>
              </w:rPr>
              <w:t>Secondary data: literature review of EESC work</w:t>
            </w:r>
            <w:r w:rsidRPr="00F127B8">
              <w:rPr>
                <w:b/>
                <w:noProof/>
                <w:webHidden/>
                <w:lang w:val="en-GB"/>
              </w:rPr>
              <w:tab/>
            </w:r>
            <w:r w:rsidRPr="00F127B8">
              <w:rPr>
                <w:b/>
                <w:noProof/>
                <w:webHidden/>
                <w:lang w:val="en-GB"/>
              </w:rPr>
              <w:fldChar w:fldCharType="begin"/>
            </w:r>
            <w:r w:rsidRPr="00F127B8">
              <w:rPr>
                <w:b/>
                <w:noProof/>
                <w:webHidden/>
                <w:lang w:val="en-GB"/>
              </w:rPr>
              <w:instrText xml:space="preserve"> PAGEREF _Toc133242985 \h </w:instrText>
            </w:r>
            <w:r w:rsidRPr="00F127B8">
              <w:rPr>
                <w:b/>
                <w:noProof/>
                <w:webHidden/>
                <w:lang w:val="en-GB"/>
              </w:rPr>
            </w:r>
            <w:r w:rsidRPr="00F127B8">
              <w:rPr>
                <w:b/>
                <w:noProof/>
                <w:webHidden/>
                <w:lang w:val="en-GB"/>
              </w:rPr>
              <w:fldChar w:fldCharType="separate"/>
            </w:r>
            <w:r w:rsidRPr="00F127B8">
              <w:rPr>
                <w:b/>
                <w:noProof/>
                <w:webHidden/>
                <w:lang w:val="en-GB"/>
              </w:rPr>
              <w:t>45</w:t>
            </w:r>
            <w:r w:rsidRPr="00F127B8">
              <w:rPr>
                <w:b/>
                <w:noProof/>
                <w:webHidden/>
                <w:lang w:val="en-GB"/>
              </w:rPr>
              <w:fldChar w:fldCharType="end"/>
            </w:r>
          </w:hyperlink>
        </w:p>
        <w:p w:rsidRPr="00F127B8" w:rsidR="00F127B8" w:rsidP="00F127B8" w:rsidRDefault="00F127B8" w14:paraId="07321DC6" w14:textId="77777777">
          <w:pPr>
            <w:tabs>
              <w:tab w:val="left" w:pos="440"/>
              <w:tab w:val="right" w:leader="dot" w:pos="9063"/>
            </w:tabs>
            <w:spacing w:after="100"/>
            <w:rPr>
              <w:rFonts w:asciiTheme="minorHAnsi" w:hAnsiTheme="minorHAnsi" w:eastAsiaTheme="minorEastAsia" w:cstheme="minorBidi"/>
              <w:noProof/>
              <w:lang w:val="en-GB" w:eastAsia="en-GB"/>
            </w:rPr>
          </w:pPr>
          <w:hyperlink w:history="1" w:anchor="_Toc133242986">
            <w:r w:rsidRPr="00F127B8">
              <w:rPr>
                <w:b/>
                <w:bCs/>
                <w:noProof/>
                <w:color w:val="0000FF"/>
                <w:u w:val="single"/>
                <w:lang w:val="en-GB"/>
              </w:rPr>
              <w:t>6.</w:t>
            </w:r>
            <w:r w:rsidRPr="00F127B8">
              <w:rPr>
                <w:rFonts w:asciiTheme="minorHAnsi" w:hAnsiTheme="minorHAnsi" w:eastAsiaTheme="minorEastAsia" w:cstheme="minorBidi"/>
                <w:noProof/>
                <w:lang w:val="en-GB" w:eastAsia="en-GB"/>
              </w:rPr>
              <w:tab/>
            </w:r>
            <w:r w:rsidRPr="00F127B8">
              <w:rPr>
                <w:b/>
                <w:noProof/>
                <w:color w:val="0000FF"/>
                <w:u w:val="single"/>
                <w:lang w:val="en-GB"/>
              </w:rPr>
              <w:t>List of organisations consulted</w:t>
            </w:r>
            <w:r w:rsidRPr="00F127B8">
              <w:rPr>
                <w:b/>
                <w:noProof/>
                <w:webHidden/>
                <w:lang w:val="en-GB"/>
              </w:rPr>
              <w:tab/>
            </w:r>
            <w:r w:rsidRPr="00F127B8">
              <w:rPr>
                <w:b/>
                <w:noProof/>
                <w:webHidden/>
                <w:lang w:val="en-GB"/>
              </w:rPr>
              <w:fldChar w:fldCharType="begin"/>
            </w:r>
            <w:r w:rsidRPr="00F127B8">
              <w:rPr>
                <w:b/>
                <w:noProof/>
                <w:webHidden/>
                <w:lang w:val="en-GB"/>
              </w:rPr>
              <w:instrText xml:space="preserve"> PAGEREF _Toc133242986 \h </w:instrText>
            </w:r>
            <w:r w:rsidRPr="00F127B8">
              <w:rPr>
                <w:b/>
                <w:noProof/>
                <w:webHidden/>
                <w:lang w:val="en-GB"/>
              </w:rPr>
            </w:r>
            <w:r w:rsidRPr="00F127B8">
              <w:rPr>
                <w:b/>
                <w:noProof/>
                <w:webHidden/>
                <w:lang w:val="en-GB"/>
              </w:rPr>
              <w:fldChar w:fldCharType="separate"/>
            </w:r>
            <w:r w:rsidRPr="00F127B8">
              <w:rPr>
                <w:b/>
                <w:noProof/>
                <w:webHidden/>
                <w:lang w:val="en-GB"/>
              </w:rPr>
              <w:t>49</w:t>
            </w:r>
            <w:r w:rsidRPr="00F127B8">
              <w:rPr>
                <w:b/>
                <w:noProof/>
                <w:webHidden/>
                <w:lang w:val="en-GB"/>
              </w:rPr>
              <w:fldChar w:fldCharType="end"/>
            </w:r>
          </w:hyperlink>
        </w:p>
        <w:p w:rsidRPr="00F127B8" w:rsidR="00F127B8" w:rsidP="00F127B8" w:rsidRDefault="00F127B8" w14:paraId="28ACDAD8" w14:textId="77777777">
          <w:pPr>
            <w:rPr>
              <w:lang w:val="en-US"/>
            </w:rPr>
          </w:pPr>
          <w:r w:rsidRPr="00F127B8">
            <w:rPr>
              <w:b/>
              <w:bCs/>
              <w:noProof/>
              <w:lang w:val="en-US"/>
            </w:rPr>
            <w:fldChar w:fldCharType="end"/>
          </w:r>
        </w:p>
      </w:sdtContent>
    </w:sdt>
    <w:p w:rsidRPr="00F127B8" w:rsidR="00F127B8" w:rsidP="00F127B8" w:rsidRDefault="00F127B8" w14:paraId="0A5466DD" w14:textId="77777777">
      <w:pPr>
        <w:tabs>
          <w:tab w:val="left" w:pos="1390"/>
        </w:tabs>
        <w:rPr>
          <w:lang w:val="en-GB"/>
        </w:rPr>
        <w:sectPr w:rsidRPr="00F127B8" w:rsidR="00F127B8" w:rsidSect="006334EE">
          <w:footerReference w:type="default" r:id="rId23"/>
          <w:pgSz w:w="11907" w:h="16839"/>
          <w:pgMar w:top="1417" w:right="1417" w:bottom="1417" w:left="1417" w:header="709" w:footer="709" w:gutter="0"/>
          <w:cols w:space="708"/>
          <w:docGrid w:linePitch="360"/>
        </w:sectPr>
      </w:pPr>
    </w:p>
    <w:p w:rsidRPr="00F127B8" w:rsidR="00F127B8" w:rsidP="00F127B8" w:rsidRDefault="00F127B8" w14:paraId="62FAF051" w14:textId="77777777">
      <w:pPr>
        <w:numPr>
          <w:ilvl w:val="0"/>
          <w:numId w:val="10"/>
        </w:numPr>
        <w:ind w:left="567" w:hanging="567"/>
        <w:outlineLvl w:val="0"/>
        <w:rPr>
          <w:b/>
          <w:bCs/>
          <w:kern w:val="28"/>
          <w:lang w:val="en-GB"/>
        </w:rPr>
      </w:pPr>
      <w:bookmarkStart w:name="_Toc75790731" w:id="0"/>
      <w:bookmarkStart w:name="_Toc133242973" w:id="1"/>
      <w:bookmarkStart w:name="_Hlk137742925" w:id="2"/>
      <w:r w:rsidRPr="00F127B8">
        <w:rPr>
          <w:b/>
          <w:bCs/>
          <w:kern w:val="28"/>
          <w:lang w:val="en-GB"/>
        </w:rPr>
        <w:lastRenderedPageBreak/>
        <w:t>Introduction</w:t>
      </w:r>
      <w:bookmarkEnd w:id="0"/>
      <w:bookmarkEnd w:id="1"/>
    </w:p>
    <w:p w:rsidRPr="00F127B8" w:rsidR="00F127B8" w:rsidP="00F127B8" w:rsidRDefault="00F127B8" w14:paraId="4FE250EE" w14:textId="77777777">
      <w:pPr>
        <w:rPr>
          <w:lang w:val="en-GB"/>
        </w:rPr>
      </w:pPr>
    </w:p>
    <w:p w:rsidRPr="00F127B8" w:rsidR="00F127B8" w:rsidP="00F127B8" w:rsidRDefault="00F127B8" w14:paraId="38479DD1" w14:textId="77777777">
      <w:pPr>
        <w:rPr>
          <w:b/>
          <w:bCs/>
          <w:color w:val="000000" w:themeColor="text1"/>
          <w:lang w:val="en-GB"/>
        </w:rPr>
      </w:pPr>
      <w:r w:rsidRPr="00F127B8">
        <w:rPr>
          <w:lang w:val="en-GB"/>
        </w:rPr>
        <w:t>The European Economic and Social Committee has drawn up an</w:t>
      </w:r>
      <w:r w:rsidRPr="00F127B8">
        <w:rPr>
          <w:color w:val="000000"/>
          <w:shd w:val="clear" w:color="auto" w:fill="FFFFFF"/>
          <w:lang w:val="en-GB"/>
        </w:rPr>
        <w:t xml:space="preserve"> evaluation report assessing (ex-post) the </w:t>
      </w:r>
      <w:r w:rsidRPr="00F127B8">
        <w:rPr>
          <w:b/>
          <w:bCs/>
          <w:color w:val="000000"/>
          <w:shd w:val="clear" w:color="auto" w:fill="FFFFFF"/>
          <w:lang w:val="en-GB"/>
        </w:rPr>
        <w:t>implementation of the European Union Civil Protection Mechanism (UCPM) - including RescEU –</w:t>
      </w:r>
      <w:r w:rsidRPr="00F127B8">
        <w:rPr>
          <w:color w:val="000000"/>
          <w:shd w:val="clear" w:color="auto" w:fill="FFFFFF"/>
          <w:lang w:val="en-GB"/>
        </w:rPr>
        <w:t xml:space="preserve"> an instrument to coordinate the EU's response to natural and man-made disasters such as wildfires, floods, marine pollution, earthquakes, hurricanes and industrial accidents, for the period of 2017-2022</w:t>
      </w:r>
      <w:r w:rsidRPr="00F127B8">
        <w:rPr>
          <w:b/>
          <w:bCs/>
          <w:color w:val="000000" w:themeColor="text1"/>
          <w:lang w:val="en-GB"/>
        </w:rPr>
        <w:t xml:space="preserve">. </w:t>
      </w:r>
      <w:r w:rsidRPr="00F127B8">
        <w:rPr>
          <w:color w:val="000000" w:themeColor="text1"/>
          <w:lang w:val="en-GB"/>
        </w:rPr>
        <w:t>This report reflects the views of the social partners and civil society organisations, including the public authorities, in selected EU Member States (Belgium, France, Greece, Romania and Sweden) on the effectiveness, relevance and added value of civil society involvement in the implementation of this mechanism.</w:t>
      </w:r>
    </w:p>
    <w:p w:rsidRPr="00F127B8" w:rsidR="00F127B8" w:rsidP="00F127B8" w:rsidRDefault="00F127B8" w14:paraId="2E7E2F39" w14:textId="77777777">
      <w:pPr>
        <w:rPr>
          <w:color w:val="000000" w:themeColor="text1"/>
          <w:lang w:val="en-GB"/>
        </w:rPr>
      </w:pPr>
    </w:p>
    <w:p w:rsidRPr="00F127B8" w:rsidR="00F127B8" w:rsidP="00F127B8" w:rsidRDefault="00F127B8" w14:paraId="39E65E72" w14:textId="77777777">
      <w:pPr>
        <w:overflowPunct w:val="0"/>
        <w:autoSpaceDE w:val="0"/>
        <w:autoSpaceDN w:val="0"/>
        <w:adjustRightInd w:val="0"/>
        <w:contextualSpacing/>
        <w:textAlignment w:val="baseline"/>
        <w:rPr>
          <w:szCs w:val="20"/>
          <w:lang w:val="en-GB"/>
        </w:rPr>
      </w:pPr>
      <w:r w:rsidRPr="00F127B8">
        <w:rPr>
          <w:szCs w:val="20"/>
          <w:lang w:val="en-GB"/>
        </w:rPr>
        <w:t>Based on findings collected during physical and virtual meetings in the mentioned Member States and expert online questionnaire replies, this technical annex </w:t>
      </w:r>
      <w:r w:rsidRPr="00F127B8">
        <w:rPr>
          <w:b/>
          <w:bCs/>
          <w:szCs w:val="20"/>
          <w:lang w:val="en-GB"/>
        </w:rPr>
        <w:t xml:space="preserve">gathers, analyses and summarises the views of civil society organisations, </w:t>
      </w:r>
      <w:r w:rsidRPr="00F127B8">
        <w:rPr>
          <w:b/>
          <w:szCs w:val="20"/>
          <w:lang w:val="en-GB"/>
        </w:rPr>
        <w:t>as well as of public authorities</w:t>
      </w:r>
      <w:r w:rsidRPr="00F127B8">
        <w:rPr>
          <w:b/>
          <w:bCs/>
          <w:szCs w:val="20"/>
          <w:lang w:val="en-GB"/>
        </w:rPr>
        <w:t>, on the implementation of the UCPM in these countries.</w:t>
      </w:r>
      <w:r w:rsidRPr="00F127B8">
        <w:rPr>
          <w:szCs w:val="20"/>
          <w:lang w:val="en-GB"/>
        </w:rPr>
        <w:t xml:space="preserve">  In particular, stakeholders were invited to present their views on the relevance, effectiveness and civil society added value in the implementation of the mechanism, </w:t>
      </w:r>
      <w:r w:rsidRPr="00F127B8">
        <w:rPr>
          <w:color w:val="333333"/>
          <w:szCs w:val="20"/>
          <w:shd w:val="clear" w:color="auto" w:fill="FFFFFF"/>
          <w:lang w:val="en-GB"/>
        </w:rPr>
        <w:t>focusing specifically on cooperation and coordination in the interventions of UCPM (challenges, hurdles, opportunities). </w:t>
      </w:r>
    </w:p>
    <w:p w:rsidRPr="00F127B8" w:rsidR="00F127B8" w:rsidP="00F127B8" w:rsidRDefault="00F127B8" w14:paraId="55C212DB" w14:textId="77777777">
      <w:pPr>
        <w:overflowPunct w:val="0"/>
        <w:autoSpaceDE w:val="0"/>
        <w:autoSpaceDN w:val="0"/>
        <w:adjustRightInd w:val="0"/>
        <w:contextualSpacing/>
        <w:textAlignment w:val="baseline"/>
        <w:rPr>
          <w:szCs w:val="20"/>
          <w:lang w:val="en-GB"/>
        </w:rPr>
      </w:pPr>
    </w:p>
    <w:p w:rsidRPr="00F127B8" w:rsidR="00F127B8" w:rsidP="00F127B8" w:rsidRDefault="00F127B8" w14:paraId="115A346D" w14:textId="77777777">
      <w:pPr>
        <w:overflowPunct w:val="0"/>
        <w:autoSpaceDE w:val="0"/>
        <w:autoSpaceDN w:val="0"/>
        <w:adjustRightInd w:val="0"/>
        <w:contextualSpacing/>
        <w:textAlignment w:val="baseline"/>
        <w:rPr>
          <w:szCs w:val="20"/>
          <w:lang w:val="en-GB"/>
        </w:rPr>
      </w:pPr>
      <w:r w:rsidRPr="00F127B8">
        <w:rPr>
          <w:szCs w:val="20"/>
          <w:lang w:val="en-GB"/>
        </w:rPr>
        <w:t>The evaluation report and the present annex aim at informing policymakers on the views of civil society organisations as well as public authorities regarding the implementation of the European Union Civil Protection mechanism</w:t>
      </w:r>
      <w:r w:rsidRPr="00F127B8">
        <w:rPr>
          <w:b/>
          <w:bCs/>
          <w:szCs w:val="20"/>
          <w:lang w:val="en-GB"/>
        </w:rPr>
        <w:t xml:space="preserve"> </w:t>
      </w:r>
      <w:r w:rsidRPr="00F127B8">
        <w:rPr>
          <w:bCs/>
          <w:szCs w:val="20"/>
          <w:lang w:val="en-GB"/>
        </w:rPr>
        <w:t xml:space="preserve">in selected Member States </w:t>
      </w:r>
      <w:r w:rsidRPr="00F127B8">
        <w:rPr>
          <w:szCs w:val="20"/>
          <w:lang w:val="en-GB"/>
        </w:rPr>
        <w:t>since 2017, and assess their experience and role in the implementation of this mechanism,</w:t>
      </w:r>
      <w:r w:rsidRPr="00F127B8">
        <w:rPr>
          <w:bCs/>
          <w:szCs w:val="20"/>
          <w:lang w:val="en-GB"/>
        </w:rPr>
        <w:t xml:space="preserve"> aiming to bring the highest added value to the EC's evaluation</w:t>
      </w:r>
      <w:r w:rsidRPr="00F127B8">
        <w:rPr>
          <w:szCs w:val="20"/>
          <w:lang w:val="en-GB"/>
        </w:rPr>
        <w:t>. These documents will be shared with the European Commission and other concerned stakeholders.</w:t>
      </w:r>
    </w:p>
    <w:p w:rsidRPr="00F127B8" w:rsidR="00F127B8" w:rsidP="00F127B8" w:rsidRDefault="00F127B8" w14:paraId="4C99FD68" w14:textId="77777777">
      <w:pPr>
        <w:overflowPunct w:val="0"/>
        <w:autoSpaceDE w:val="0"/>
        <w:autoSpaceDN w:val="0"/>
        <w:adjustRightInd w:val="0"/>
        <w:contextualSpacing/>
        <w:textAlignment w:val="baseline"/>
        <w:rPr>
          <w:szCs w:val="20"/>
          <w:lang w:val="en-GB"/>
        </w:rPr>
      </w:pPr>
    </w:p>
    <w:p w:rsidRPr="00F127B8" w:rsidR="00F127B8" w:rsidP="00F127B8" w:rsidRDefault="00F127B8" w14:paraId="4A9B6761" w14:textId="77777777">
      <w:pPr>
        <w:overflowPunct w:val="0"/>
        <w:autoSpaceDE w:val="0"/>
        <w:autoSpaceDN w:val="0"/>
        <w:adjustRightInd w:val="0"/>
        <w:contextualSpacing/>
        <w:textAlignment w:val="baseline"/>
        <w:rPr>
          <w:szCs w:val="20"/>
          <w:lang w:val="en-GB"/>
        </w:rPr>
      </w:pPr>
    </w:p>
    <w:p w:rsidRPr="00F127B8" w:rsidR="00F127B8" w:rsidP="00F127B8" w:rsidRDefault="00F127B8" w14:paraId="46D9E3F5" w14:textId="77777777">
      <w:pPr>
        <w:numPr>
          <w:ilvl w:val="0"/>
          <w:numId w:val="1"/>
        </w:numPr>
        <w:ind w:left="567" w:hanging="567"/>
        <w:outlineLvl w:val="0"/>
        <w:rPr>
          <w:b/>
          <w:bCs/>
          <w:kern w:val="28"/>
          <w:lang w:val="en-US"/>
        </w:rPr>
      </w:pPr>
      <w:bookmarkStart w:name="_Toc65094376" w:id="3"/>
      <w:bookmarkStart w:name="_Toc75790732" w:id="4"/>
      <w:bookmarkStart w:name="_Toc133242974" w:id="5"/>
      <w:r w:rsidRPr="00F127B8">
        <w:rPr>
          <w:b/>
          <w:bCs/>
          <w:kern w:val="28"/>
          <w:lang w:val="en-US"/>
        </w:rPr>
        <w:t>Methodology</w:t>
      </w:r>
      <w:bookmarkEnd w:id="3"/>
      <w:r w:rsidRPr="00F127B8">
        <w:rPr>
          <w:b/>
          <w:bCs/>
          <w:kern w:val="28"/>
          <w:lang w:val="en-US"/>
        </w:rPr>
        <w:t xml:space="preserve"> and sampling</w:t>
      </w:r>
      <w:bookmarkEnd w:id="4"/>
      <w:bookmarkEnd w:id="5"/>
    </w:p>
    <w:p w:rsidRPr="00F127B8" w:rsidR="00F127B8" w:rsidP="00F127B8" w:rsidRDefault="00F127B8" w14:paraId="300B012D" w14:textId="77777777">
      <w:pPr>
        <w:rPr>
          <w:lang w:val="en-GB"/>
        </w:rPr>
      </w:pPr>
    </w:p>
    <w:p w:rsidRPr="00F127B8" w:rsidR="00F127B8" w:rsidP="00F127B8" w:rsidRDefault="00F127B8" w14:paraId="3138E6A7" w14:textId="77777777">
      <w:pPr>
        <w:rPr>
          <w:lang w:val="en-GB"/>
        </w:rPr>
      </w:pPr>
      <w:r w:rsidRPr="00F127B8">
        <w:rPr>
          <w:lang w:val="en-GB"/>
        </w:rPr>
        <w:t>The members of the EESC study group collected the views of civil society organisations as well as of public authorities through two channels: five physical or virtual fact-finding visits in the selected countries and a targeted online questionnaire.</w:t>
      </w:r>
    </w:p>
    <w:p w:rsidRPr="00F127B8" w:rsidR="00F127B8" w:rsidP="00F127B8" w:rsidRDefault="00F127B8" w14:paraId="6EF55D32" w14:textId="77777777">
      <w:pPr>
        <w:rPr>
          <w:lang w:val="en-GB"/>
        </w:rPr>
      </w:pPr>
    </w:p>
    <w:p w:rsidRPr="00F127B8" w:rsidR="00F127B8" w:rsidP="00F127B8" w:rsidRDefault="00F127B8" w14:paraId="560540C6" w14:textId="77777777">
      <w:pPr>
        <w:rPr>
          <w:lang w:val="en-GB"/>
        </w:rPr>
      </w:pPr>
      <w:r w:rsidRPr="00F127B8">
        <w:rPr>
          <w:lang w:val="en-GB"/>
        </w:rPr>
        <w:t>Additionally, secondary data on the EESC's past work on the subject was collected and analysed.</w:t>
      </w:r>
    </w:p>
    <w:p w:rsidRPr="00F127B8" w:rsidR="00F127B8" w:rsidP="00F127B8" w:rsidRDefault="00F127B8" w14:paraId="2292BE47" w14:textId="77777777">
      <w:pPr>
        <w:rPr>
          <w:lang w:val="en-GB"/>
        </w:rPr>
      </w:pPr>
    </w:p>
    <w:p w:rsidRPr="00F127B8" w:rsidR="00F127B8" w:rsidP="00F127B8" w:rsidRDefault="00F127B8" w14:paraId="729A752B" w14:textId="77777777">
      <w:pPr>
        <w:rPr>
          <w:u w:val="single"/>
          <w:lang w:val="en-GB"/>
        </w:rPr>
      </w:pPr>
    </w:p>
    <w:p w:rsidRPr="00F127B8" w:rsidR="00F127B8" w:rsidP="00F127B8" w:rsidRDefault="00F127B8" w14:paraId="2A8DE87C" w14:textId="77777777">
      <w:pPr>
        <w:numPr>
          <w:ilvl w:val="1"/>
          <w:numId w:val="1"/>
        </w:numPr>
        <w:ind w:left="851" w:hanging="709"/>
        <w:outlineLvl w:val="1"/>
        <w:rPr>
          <w:u w:val="single"/>
          <w:lang w:val="en-US"/>
        </w:rPr>
      </w:pPr>
      <w:bookmarkStart w:name="_Toc75790733" w:id="6"/>
      <w:bookmarkStart w:name="_Toc133242975" w:id="7"/>
      <w:r w:rsidRPr="00F127B8">
        <w:rPr>
          <w:u w:val="single"/>
          <w:lang w:val="en-US"/>
        </w:rPr>
        <w:t>Fact-finding meetings</w:t>
      </w:r>
      <w:bookmarkEnd w:id="6"/>
      <w:bookmarkEnd w:id="7"/>
    </w:p>
    <w:p w:rsidRPr="00F127B8" w:rsidR="00F127B8" w:rsidP="00F127B8" w:rsidRDefault="00F127B8" w14:paraId="211CAC40" w14:textId="77777777">
      <w:pPr>
        <w:rPr>
          <w:lang w:val="en-GB"/>
        </w:rPr>
      </w:pPr>
    </w:p>
    <w:p w:rsidRPr="00F127B8" w:rsidR="00F127B8" w:rsidP="00F127B8" w:rsidRDefault="00F127B8" w14:paraId="6408C680" w14:textId="77777777">
      <w:pPr>
        <w:rPr>
          <w:lang w:val="en-GB"/>
        </w:rPr>
      </w:pPr>
      <w:r w:rsidRPr="00F127B8">
        <w:rPr>
          <w:lang w:val="en-GB"/>
        </w:rPr>
        <w:t xml:space="preserve">The fact-finding meetings were based on semi-structured interviews with local civil society organisations and representatives of public authorities, generally following the thematic structure of the questionnaire. They took place either physically or via the </w:t>
      </w:r>
      <w:r w:rsidRPr="00F127B8">
        <w:rPr>
          <w:i/>
          <w:iCs/>
          <w:lang w:val="en-GB"/>
        </w:rPr>
        <w:t>Interactio</w:t>
      </w:r>
      <w:r w:rsidRPr="00F127B8">
        <w:rPr>
          <w:lang w:val="en-GB"/>
        </w:rPr>
        <w:t xml:space="preserve"> online platform.</w:t>
      </w:r>
    </w:p>
    <w:p w:rsidRPr="00F127B8" w:rsidR="00F127B8" w:rsidP="00F127B8" w:rsidRDefault="00F127B8" w14:paraId="3FB3FFA1" w14:textId="77777777">
      <w:pPr>
        <w:rPr>
          <w:lang w:val="en-GB"/>
        </w:rPr>
      </w:pPr>
    </w:p>
    <w:p w:rsidRPr="00F127B8" w:rsidR="00F127B8" w:rsidP="00F127B8" w:rsidRDefault="00F127B8" w14:paraId="7762A93D" w14:textId="77777777">
      <w:pPr>
        <w:rPr>
          <w:lang w:val="en-GB"/>
        </w:rPr>
      </w:pPr>
      <w:r w:rsidRPr="00F127B8">
        <w:rPr>
          <w:lang w:val="en-GB"/>
        </w:rPr>
        <w:t>The sample of Member States was selected by the study group based on criteria adopted by the EESC Bureau on 13 December 2022. The European Commission was also informed about the sample.</w:t>
      </w:r>
    </w:p>
    <w:p w:rsidRPr="00F127B8" w:rsidR="00F127B8" w:rsidP="00F127B8" w:rsidRDefault="00F127B8" w14:paraId="1F037CA1" w14:textId="77777777">
      <w:pPr>
        <w:rPr>
          <w:lang w:val="en-GB"/>
        </w:rPr>
      </w:pPr>
    </w:p>
    <w:p w:rsidRPr="00F127B8" w:rsidR="00F127B8" w:rsidP="00F127B8" w:rsidRDefault="00F127B8" w14:paraId="63D0DC84" w14:textId="77777777">
      <w:pPr>
        <w:rPr>
          <w:lang w:val="en-GB"/>
        </w:rPr>
      </w:pPr>
      <w:r w:rsidRPr="00F127B8">
        <w:rPr>
          <w:lang w:val="en-GB"/>
        </w:rPr>
        <w:t>The countries were selected based on:</w:t>
      </w:r>
    </w:p>
    <w:bookmarkEnd w:id="2"/>
    <w:p w:rsidRPr="00F127B8" w:rsidR="00F127B8" w:rsidP="00F127B8" w:rsidRDefault="00F127B8" w14:paraId="5EA89E5A" w14:textId="77777777">
      <w:pPr>
        <w:numPr>
          <w:ilvl w:val="0"/>
          <w:numId w:val="2"/>
        </w:numPr>
        <w:contextualSpacing/>
        <w:rPr>
          <w:szCs w:val="20"/>
          <w:lang w:val="en-GB"/>
        </w:rPr>
      </w:pPr>
      <w:r w:rsidRPr="00F127B8">
        <w:rPr>
          <w:i/>
          <w:iCs/>
          <w:szCs w:val="20"/>
          <w:lang w:val="en-GB"/>
        </w:rPr>
        <w:lastRenderedPageBreak/>
        <w:t>political spread</w:t>
      </w:r>
      <w:r w:rsidRPr="00F127B8">
        <w:rPr>
          <w:szCs w:val="20"/>
          <w:lang w:val="en-GB"/>
        </w:rPr>
        <w:t xml:space="preserve"> e.g. high/low level of implementation, application success rates, most/least affected by the legislative proposal/programme, etc.;</w:t>
      </w:r>
    </w:p>
    <w:p w:rsidRPr="00F127B8" w:rsidR="00F127B8" w:rsidP="00F127B8" w:rsidRDefault="00F127B8" w14:paraId="05CFB9D7" w14:textId="77777777">
      <w:pPr>
        <w:numPr>
          <w:ilvl w:val="0"/>
          <w:numId w:val="2"/>
        </w:numPr>
        <w:contextualSpacing/>
        <w:rPr>
          <w:szCs w:val="20"/>
          <w:lang w:val="en-GB"/>
        </w:rPr>
      </w:pPr>
      <w:r w:rsidRPr="00F127B8">
        <w:rPr>
          <w:i/>
          <w:iCs/>
          <w:szCs w:val="20"/>
          <w:lang w:val="en-GB"/>
        </w:rPr>
        <w:t>geographical spread</w:t>
      </w:r>
      <w:r w:rsidRPr="00F127B8">
        <w:rPr>
          <w:szCs w:val="20"/>
          <w:lang w:val="en-GB"/>
        </w:rPr>
        <w:t xml:space="preserve"> i.e. by setting up five groups of Member States and choosing one from each group.</w:t>
      </w:r>
    </w:p>
    <w:p w:rsidRPr="00F127B8" w:rsidR="00F127B8" w:rsidP="00F127B8" w:rsidRDefault="00F127B8" w14:paraId="0D192A1A"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1970D561" w14:textId="77777777">
      <w:pPr>
        <w:rPr>
          <w:lang w:val="en-GB"/>
        </w:rPr>
      </w:pPr>
      <w:r w:rsidRPr="00F127B8">
        <w:rPr>
          <w:lang w:val="en-GB"/>
        </w:rPr>
        <w:t xml:space="preserve">The five EU Member States selected for this information report where physical or virtual fact-finding meetings took place were the following: </w:t>
      </w:r>
      <w:r w:rsidRPr="00F127B8">
        <w:rPr>
          <w:b/>
          <w:bCs/>
          <w:lang w:val="en-GB"/>
        </w:rPr>
        <w:t>Sweden (3 March 2023),</w:t>
      </w:r>
      <w:r w:rsidRPr="00F127B8">
        <w:rPr>
          <w:lang w:val="en-GB"/>
        </w:rPr>
        <w:t xml:space="preserve"> </w:t>
      </w:r>
      <w:r w:rsidRPr="00F127B8">
        <w:rPr>
          <w:b/>
          <w:bCs/>
          <w:lang w:val="en-GB"/>
        </w:rPr>
        <w:t>Greece (3 April 2023), Romania (7 April 2023),</w:t>
      </w:r>
      <w:r w:rsidRPr="00F127B8">
        <w:rPr>
          <w:lang w:val="en-GB"/>
        </w:rPr>
        <w:t xml:space="preserve"> </w:t>
      </w:r>
      <w:r w:rsidRPr="00F127B8">
        <w:rPr>
          <w:b/>
          <w:bCs/>
          <w:color w:val="000000" w:themeColor="text1"/>
          <w:lang w:val="en-GB"/>
        </w:rPr>
        <w:t xml:space="preserve">France (11 April 2023) </w:t>
      </w:r>
      <w:r w:rsidRPr="00F127B8">
        <w:rPr>
          <w:color w:val="000000" w:themeColor="text1"/>
          <w:lang w:val="en-GB"/>
        </w:rPr>
        <w:t>and</w:t>
      </w:r>
      <w:r w:rsidRPr="00F127B8">
        <w:rPr>
          <w:b/>
          <w:bCs/>
          <w:color w:val="000000" w:themeColor="text1"/>
          <w:lang w:val="en-GB"/>
        </w:rPr>
        <w:t xml:space="preserve"> Belgium (14 April 2023).</w:t>
      </w:r>
    </w:p>
    <w:p w:rsidRPr="00F127B8" w:rsidR="00F127B8" w:rsidP="00F127B8" w:rsidRDefault="00F127B8" w14:paraId="18B6AAFB" w14:textId="77777777">
      <w:pPr>
        <w:rPr>
          <w:lang w:val="en-GB"/>
        </w:rPr>
      </w:pPr>
    </w:p>
    <w:p w:rsidRPr="00F127B8" w:rsidR="00F127B8" w:rsidP="00F127B8" w:rsidRDefault="00F127B8" w14:paraId="32CA1043" w14:textId="77777777">
      <w:pPr>
        <w:numPr>
          <w:ilvl w:val="1"/>
          <w:numId w:val="1"/>
        </w:numPr>
        <w:ind w:left="851" w:hanging="709"/>
        <w:outlineLvl w:val="1"/>
        <w:rPr>
          <w:u w:val="single"/>
          <w:lang w:val="en-US"/>
        </w:rPr>
      </w:pPr>
      <w:bookmarkStart w:name="_Toc75790734" w:id="8"/>
      <w:bookmarkStart w:name="_Toc133242976" w:id="9"/>
      <w:r w:rsidRPr="00F127B8">
        <w:rPr>
          <w:u w:val="single"/>
          <w:lang w:val="en-US"/>
        </w:rPr>
        <w:t>Questionnaire</w:t>
      </w:r>
      <w:bookmarkEnd w:id="8"/>
      <w:bookmarkEnd w:id="9"/>
    </w:p>
    <w:p w:rsidRPr="00F127B8" w:rsidR="00F127B8" w:rsidP="00F127B8" w:rsidRDefault="00F127B8" w14:paraId="0CDEB335" w14:textId="77777777">
      <w:pPr>
        <w:rPr>
          <w:lang w:val="en-GB"/>
        </w:rPr>
      </w:pPr>
    </w:p>
    <w:p w:rsidRPr="00F127B8" w:rsidR="00F127B8" w:rsidP="00F127B8" w:rsidRDefault="00F127B8" w14:paraId="568DBC10" w14:textId="77777777">
      <w:pPr>
        <w:rPr>
          <w:lang w:val="en-GB"/>
        </w:rPr>
      </w:pPr>
      <w:r w:rsidRPr="00F127B8">
        <w:rPr>
          <w:lang w:val="en-GB"/>
        </w:rPr>
        <w:t>The questionnaire was created on the EU Survey online portal, using a combination of question formats (filter questions, closed and open-ended questions, a grid). The questionnaire consultation was open from 14 February to 18 April 2023.</w:t>
      </w:r>
    </w:p>
    <w:p w:rsidRPr="00F127B8" w:rsidR="00F127B8" w:rsidP="00F127B8" w:rsidRDefault="00F127B8" w14:paraId="16749A6A" w14:textId="77777777">
      <w:pPr>
        <w:rPr>
          <w:lang w:val="en-GB"/>
        </w:rPr>
      </w:pPr>
    </w:p>
    <w:p w:rsidRPr="00F127B8" w:rsidR="00F127B8" w:rsidP="00F127B8" w:rsidRDefault="00F127B8" w14:paraId="12549DDE" w14:textId="77777777">
      <w:pPr>
        <w:rPr>
          <w:lang w:val="en-GB"/>
        </w:rPr>
      </w:pPr>
      <w:r w:rsidRPr="00F127B8">
        <w:rPr>
          <w:lang w:val="en-GB"/>
        </w:rPr>
        <w:t>The aim of the questionnaire was to complement the information obtained from the fact-finding meetings. The questionnaire, composed of 28 questions, was sent to organisations in the Member States selected for the fact-finding meetings (not only to those participating in the physical or virtual meetings but also to other relevant organisations).</w:t>
      </w:r>
    </w:p>
    <w:p w:rsidRPr="00F127B8" w:rsidR="00F127B8" w:rsidP="00F127B8" w:rsidRDefault="00F127B8" w14:paraId="5338FA74" w14:textId="77777777">
      <w:pPr>
        <w:rPr>
          <w:lang w:val="en-GB"/>
        </w:rPr>
      </w:pPr>
    </w:p>
    <w:p w:rsidRPr="00F127B8" w:rsidR="00F127B8" w:rsidP="00F127B8" w:rsidRDefault="00F127B8" w14:paraId="4BED25CE" w14:textId="77777777">
      <w:pPr>
        <w:numPr>
          <w:ilvl w:val="1"/>
          <w:numId w:val="1"/>
        </w:numPr>
        <w:ind w:left="851" w:hanging="709"/>
        <w:outlineLvl w:val="1"/>
        <w:rPr>
          <w:u w:val="single"/>
          <w:lang w:val="en-US"/>
        </w:rPr>
      </w:pPr>
      <w:bookmarkStart w:name="_Toc75790735" w:id="10"/>
      <w:bookmarkStart w:name="_Toc133242977" w:id="11"/>
      <w:r w:rsidRPr="00F127B8">
        <w:rPr>
          <w:u w:val="single"/>
          <w:lang w:val="en-US"/>
        </w:rPr>
        <w:t>Respondent breakdown</w:t>
      </w:r>
      <w:bookmarkEnd w:id="10"/>
      <w:bookmarkEnd w:id="11"/>
    </w:p>
    <w:p w:rsidRPr="00F127B8" w:rsidR="00F127B8" w:rsidP="00F127B8" w:rsidRDefault="00F127B8" w14:paraId="63D03EBA" w14:textId="77777777">
      <w:pPr>
        <w:spacing w:before="240"/>
        <w:rPr>
          <w:lang w:val="en-US"/>
        </w:rPr>
      </w:pPr>
      <w:r w:rsidRPr="00F127B8">
        <w:rPr>
          <w:lang w:val="en-US"/>
        </w:rPr>
        <w:t>During the five fact-finding visits, the EESC delegation consulted in total about 39</w:t>
      </w:r>
      <w:r w:rsidRPr="00F127B8">
        <w:rPr>
          <w:b/>
          <w:bCs/>
          <w:lang w:val="en-US"/>
        </w:rPr>
        <w:t xml:space="preserve"> civil society organisations and public authorities</w:t>
      </w:r>
      <w:r w:rsidRPr="00F127B8">
        <w:rPr>
          <w:lang w:val="en-US"/>
        </w:rPr>
        <w:t>. It is important to note, however, that the total number of persons interviewed was slightly higher as on many occasions more than one representative of an organisation participated in the meeting.</w:t>
      </w:r>
    </w:p>
    <w:p w:rsidRPr="00F127B8" w:rsidR="00F127B8" w:rsidP="00F127B8" w:rsidRDefault="00F127B8" w14:paraId="47035F2E" w14:textId="77777777">
      <w:pPr>
        <w:rPr>
          <w:lang w:val="en-GB"/>
        </w:rPr>
      </w:pPr>
    </w:p>
    <w:p w:rsidRPr="00F127B8" w:rsidR="00F127B8" w:rsidP="00F127B8" w:rsidRDefault="00F127B8" w14:paraId="676739FB" w14:textId="77777777">
      <w:pPr>
        <w:rPr>
          <w:lang w:val="en-US"/>
        </w:rPr>
      </w:pPr>
      <w:r w:rsidRPr="00F127B8">
        <w:rPr>
          <w:lang w:val="en-US"/>
        </w:rPr>
        <w:t>In addition, 19</w:t>
      </w:r>
      <w:r w:rsidRPr="00F127B8">
        <w:rPr>
          <w:b/>
          <w:bCs/>
          <w:lang w:val="en-US"/>
        </w:rPr>
        <w:t xml:space="preserve"> contributions</w:t>
      </w:r>
      <w:r w:rsidRPr="00F127B8">
        <w:rPr>
          <w:lang w:val="en-US"/>
        </w:rPr>
        <w:t xml:space="preserve"> were collected through the online questionnaire, including 8 representatives from public authorities (42%), 5 representatives from research and academia (26%), 4 representatives from civil society organisations (21 %) and 2 respondents (11 %) considered themselves as "other". It is important to note that, despite efforts, the turnout of the questionnaire responses was unexpectedly low.</w:t>
      </w:r>
    </w:p>
    <w:p w:rsidRPr="00F127B8" w:rsidR="00F127B8" w:rsidP="00F127B8" w:rsidRDefault="00F127B8" w14:paraId="7E283CF4" w14:textId="77777777">
      <w:pPr>
        <w:rPr>
          <w:lang w:val="en-GB"/>
        </w:rPr>
      </w:pPr>
    </w:p>
    <w:p w:rsidRPr="00F127B8" w:rsidR="00F127B8" w:rsidP="00F127B8" w:rsidRDefault="00F127B8" w14:paraId="68B7569F" w14:textId="77777777">
      <w:pPr>
        <w:keepNext/>
        <w:jc w:val="center"/>
        <w:rPr>
          <w:lang w:val="en-US"/>
        </w:rPr>
      </w:pPr>
      <w:r w:rsidRPr="00F127B8">
        <w:rPr>
          <w:noProof/>
          <w:lang w:val="en-US"/>
        </w:rPr>
        <w:drawing>
          <wp:inline distT="0" distB="0" distL="0" distR="0" wp14:anchorId="1B89F2D0" wp14:editId="1634E750">
            <wp:extent cx="4680000" cy="1980000"/>
            <wp:effectExtent l="0" t="0" r="6350" b="1270"/>
            <wp:docPr id="1" name="Chart 1">
              <a:extLst xmlns:a="http://schemas.openxmlformats.org/drawingml/2006/main">
                <a:ext uri="{FF2B5EF4-FFF2-40B4-BE49-F238E27FC236}">
                  <a16:creationId xmlns:a16="http://schemas.microsoft.com/office/drawing/2014/main" id="{1B47E0D9-570D-4753-BC4C-2D2EEAC6106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rsidRPr="00F127B8" w:rsidR="00F127B8" w:rsidP="00F127B8" w:rsidRDefault="00F127B8" w14:paraId="5C8306E0" w14:textId="77777777">
      <w:pPr>
        <w:jc w:val="left"/>
        <w:rPr>
          <w:lang w:val="en-GB"/>
        </w:rPr>
      </w:pPr>
    </w:p>
    <w:p w:rsidRPr="00F127B8" w:rsidR="00F127B8" w:rsidP="00F127B8" w:rsidRDefault="00F127B8" w14:paraId="29AB958B" w14:textId="77777777">
      <w:pPr>
        <w:rPr>
          <w:lang w:val="en-GB"/>
        </w:rPr>
      </w:pPr>
      <w:r w:rsidRPr="00F127B8">
        <w:rPr>
          <w:lang w:val="en-GB"/>
        </w:rPr>
        <w:lastRenderedPageBreak/>
        <w:t>Regarding the distribution of answers across the five countries, the highest number of responses came from Greece (7), and the lowest was from France (one single respondent).</w:t>
      </w:r>
    </w:p>
    <w:p w:rsidRPr="00F127B8" w:rsidR="00F127B8" w:rsidP="00F127B8" w:rsidRDefault="00F127B8" w14:paraId="3694CAFD" w14:textId="77777777">
      <w:pPr>
        <w:rPr>
          <w:lang w:val="en-GB"/>
        </w:rPr>
      </w:pPr>
    </w:p>
    <w:p w:rsidRPr="00F127B8" w:rsidR="00F127B8" w:rsidP="00F127B8" w:rsidRDefault="00F127B8" w14:paraId="053C2F6B" w14:textId="77777777">
      <w:pPr>
        <w:keepNext/>
        <w:jc w:val="center"/>
        <w:rPr>
          <w:lang w:val="en-US"/>
        </w:rPr>
      </w:pPr>
      <w:r w:rsidRPr="00F127B8">
        <w:rPr>
          <w:noProof/>
          <w:lang w:val="en-US"/>
        </w:rPr>
        <w:drawing>
          <wp:inline distT="0" distB="0" distL="0" distR="0" wp14:anchorId="069AA210" wp14:editId="7547E38D">
            <wp:extent cx="4680000" cy="2520000"/>
            <wp:effectExtent l="0" t="0" r="6350" b="13970"/>
            <wp:docPr id="2" name="Chart 2">
              <a:extLst xmlns:a="http://schemas.openxmlformats.org/drawingml/2006/main">
                <a:ext uri="{FF2B5EF4-FFF2-40B4-BE49-F238E27FC236}">
                  <a16:creationId xmlns:a16="http://schemas.microsoft.com/office/drawing/2014/main" id="{F9411B24-2757-4146-850F-F0C0E79D653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rsidRPr="00F127B8" w:rsidR="00F127B8" w:rsidP="00F127B8" w:rsidRDefault="00F127B8" w14:paraId="70F3D7BC" w14:textId="77777777">
      <w:pPr>
        <w:rPr>
          <w:lang w:val="en-GB"/>
        </w:rPr>
      </w:pPr>
    </w:p>
    <w:p w:rsidRPr="00F127B8" w:rsidR="00F127B8" w:rsidP="00F127B8" w:rsidRDefault="00F127B8" w14:paraId="55A84C85" w14:textId="77777777">
      <w:pPr>
        <w:rPr>
          <w:b/>
          <w:bCs/>
          <w:lang w:val="en-GB"/>
        </w:rPr>
      </w:pPr>
    </w:p>
    <w:p w:rsidRPr="00F127B8" w:rsidR="00F127B8" w:rsidP="00F127B8" w:rsidRDefault="00F127B8" w14:paraId="348C62A8" w14:textId="77777777">
      <w:pPr>
        <w:numPr>
          <w:ilvl w:val="0"/>
          <w:numId w:val="1"/>
        </w:numPr>
        <w:ind w:left="567" w:hanging="567"/>
        <w:outlineLvl w:val="0"/>
        <w:rPr>
          <w:kern w:val="28"/>
          <w:lang w:val="en-GB"/>
        </w:rPr>
      </w:pPr>
      <w:bookmarkStart w:name="_Toc75790736" w:id="12"/>
      <w:bookmarkStart w:name="_Toc133242978" w:id="13"/>
      <w:r w:rsidRPr="00F127B8">
        <w:rPr>
          <w:b/>
          <w:bCs/>
          <w:kern w:val="28"/>
          <w:lang w:val="en-GB"/>
        </w:rPr>
        <w:t>Focus of the evaluation report</w:t>
      </w:r>
      <w:bookmarkStart w:name="_Toc75790737" w:id="14"/>
      <w:bookmarkEnd w:id="12"/>
      <w:bookmarkEnd w:id="13"/>
    </w:p>
    <w:p w:rsidRPr="00F127B8" w:rsidR="00F127B8" w:rsidP="00F127B8" w:rsidRDefault="00F127B8" w14:paraId="08B1A6CB" w14:textId="77777777">
      <w:pPr>
        <w:rPr>
          <w:lang w:val="en-GB"/>
        </w:rPr>
      </w:pPr>
    </w:p>
    <w:p w:rsidRPr="00F127B8" w:rsidR="00F127B8" w:rsidP="00F127B8" w:rsidRDefault="00F127B8" w14:paraId="22587278" w14:textId="77777777">
      <w:pPr>
        <w:rPr>
          <w:lang w:val="en-IE"/>
        </w:rPr>
      </w:pPr>
      <w:r w:rsidRPr="00F127B8">
        <w:rPr>
          <w:lang w:val="en-IE"/>
        </w:rPr>
        <w:t xml:space="preserve">The </w:t>
      </w:r>
      <w:r w:rsidRPr="00F127B8">
        <w:rPr>
          <w:b/>
          <w:bCs/>
          <w:lang w:val="en-IE"/>
        </w:rPr>
        <w:t>Union Civil Protection Mechanism</w:t>
      </w:r>
      <w:r w:rsidRPr="00F127B8">
        <w:rPr>
          <w:lang w:val="en-IE"/>
        </w:rPr>
        <w:t xml:space="preserve"> (UCPM) is an instrument to coordinate the EU's response to natural and man-made disasters such as wildfires, floods, marine pollution, earthquakes, hurricanes and industrial accidents</w:t>
      </w:r>
      <w:r w:rsidRPr="00F127B8">
        <w:rPr>
          <w:sz w:val="24"/>
          <w:vertAlign w:val="superscript"/>
          <w:lang w:val="en-IE"/>
        </w:rPr>
        <w:footnoteReference w:id="1"/>
      </w:r>
      <w:r w:rsidRPr="00F127B8">
        <w:rPr>
          <w:lang w:val="en-IE"/>
        </w:rPr>
        <w:t xml:space="preserve">. Established in 2001 on the basis of Articles 196 and 222 (the 'solidarity clause') of the TFEU, it relies on a voluntary system of mutual assistance from Member States. In 2019, it was expanded with the creation of an additional common EU reserve of resources known as </w:t>
      </w:r>
      <w:r w:rsidRPr="00F127B8">
        <w:rPr>
          <w:b/>
          <w:bCs/>
          <w:lang w:val="en-IE"/>
        </w:rPr>
        <w:t>RescEU</w:t>
      </w:r>
      <w:r w:rsidRPr="00F127B8">
        <w:rPr>
          <w:lang w:val="en-IE"/>
        </w:rPr>
        <w:t>. Under RescEU, the EU can jointly procure resources to assist countries hit by disaster when national capacity is overstretched.</w:t>
      </w:r>
      <w:r w:rsidRPr="00F127B8">
        <w:rPr>
          <w:sz w:val="24"/>
          <w:vertAlign w:val="superscript"/>
          <w:lang w:val="en-IE"/>
        </w:rPr>
        <w:footnoteReference w:id="2"/>
      </w:r>
      <w:r w:rsidRPr="00F127B8">
        <w:rPr>
          <w:lang w:val="en-IE"/>
        </w:rPr>
        <w:t xml:space="preserve"> </w:t>
      </w:r>
    </w:p>
    <w:p w:rsidRPr="00F127B8" w:rsidR="00F127B8" w:rsidP="00F127B8" w:rsidRDefault="00F127B8" w14:paraId="362C2C54" w14:textId="77777777">
      <w:pPr>
        <w:spacing w:before="240" w:after="240"/>
        <w:rPr>
          <w:bCs/>
          <w:lang w:val="en-IE"/>
        </w:rPr>
      </w:pPr>
      <w:r w:rsidRPr="00F127B8">
        <w:rPr>
          <w:bCs/>
          <w:lang w:val="en-IE"/>
        </w:rPr>
        <w:t xml:space="preserve">The Mechanism aims to strengthen cooperation on civil protection between the EU Member States and 8 Participating States (Albania, Bosnia and Herzegovina, Iceland, Montenegro, North Macedonia, Norway, Serbia, and Türkiye). It works to improve prevention, preparedness and response to disasters. </w:t>
      </w:r>
    </w:p>
    <w:p w:rsidRPr="00F127B8" w:rsidR="00F127B8" w:rsidP="00F127B8" w:rsidRDefault="00F127B8" w14:paraId="57AD57F9" w14:textId="77777777">
      <w:pPr>
        <w:spacing w:before="240" w:after="240"/>
        <w:rPr>
          <w:bCs/>
          <w:lang w:val="en-IE"/>
        </w:rPr>
      </w:pPr>
      <w:r w:rsidRPr="00F127B8">
        <w:rPr>
          <w:bCs/>
          <w:lang w:val="en-IE"/>
        </w:rPr>
        <w:t>When an emergency overwhelms the response capabilities of a country, it can request assistance through the Mechanism. Specialised teams and equipment, such as forest firefighting planes, search and rescue and medical teams, can be mobilised at short notice for deployment inside and outside Europe. In addition to these, the RescEU reserve includes a fleet of firefighting planes and helicopters, a medical evacuation plane, and a stockpile of medical equipment and field hospitals. The Mechanism also includes the provision of disaster preparedness and response training activities for national authorities and contributes to the exchange of best practices.</w:t>
      </w:r>
    </w:p>
    <w:p w:rsidRPr="00F127B8" w:rsidR="00F127B8" w:rsidP="00F127B8" w:rsidRDefault="00F127B8" w14:paraId="3014D3E9" w14:textId="77777777">
      <w:pPr>
        <w:spacing w:before="240" w:after="240"/>
        <w:rPr>
          <w:lang w:val="en-US"/>
        </w:rPr>
      </w:pPr>
      <w:r w:rsidRPr="00F127B8">
        <w:rPr>
          <w:lang w:val="en-US"/>
        </w:rPr>
        <w:t>The European Economic and Social Committee has drawn up an evaluation report assessing (ex-post) the implementation of the European Union Civil Protection Mechanism (UCPM) - including RescEU –, for the period of 2017-2022.</w:t>
      </w:r>
    </w:p>
    <w:p w:rsidRPr="00F127B8" w:rsidR="00F127B8" w:rsidP="00F127B8" w:rsidRDefault="00F127B8" w14:paraId="2A124D10" w14:textId="77777777">
      <w:pPr>
        <w:overflowPunct w:val="0"/>
        <w:autoSpaceDE w:val="0"/>
        <w:autoSpaceDN w:val="0"/>
        <w:adjustRightInd w:val="0"/>
        <w:textAlignment w:val="baseline"/>
        <w:rPr>
          <w:bCs/>
          <w:lang w:val="en-GB"/>
        </w:rPr>
      </w:pPr>
      <w:r w:rsidRPr="00F127B8">
        <w:rPr>
          <w:bCs/>
          <w:lang w:val="en-GB"/>
        </w:rPr>
        <w:lastRenderedPageBreak/>
        <w:t>The EESC evaluation methodology follows the EC's Better Regulation guidelines, in that the evaluation reports are structured around three of the evaluation criteria used by the EC:</w:t>
      </w:r>
    </w:p>
    <w:p w:rsidRPr="00F127B8" w:rsidR="00F127B8" w:rsidP="00F127B8" w:rsidRDefault="00F127B8" w14:paraId="1B233A3A" w14:textId="77777777">
      <w:pPr>
        <w:overflowPunct w:val="0"/>
        <w:autoSpaceDE w:val="0"/>
        <w:autoSpaceDN w:val="0"/>
        <w:adjustRightInd w:val="0"/>
        <w:spacing w:line="240" w:lineRule="auto"/>
        <w:textAlignment w:val="baseline"/>
        <w:rPr>
          <w:bCs/>
          <w:sz w:val="20"/>
          <w:szCs w:val="20"/>
          <w:lang w:val="en-GB"/>
        </w:rPr>
      </w:pPr>
    </w:p>
    <w:p w:rsidRPr="00F127B8" w:rsidR="00F127B8" w:rsidP="00F127B8" w:rsidRDefault="00F127B8" w14:paraId="317D8DA0" w14:textId="77777777">
      <w:pPr>
        <w:numPr>
          <w:ilvl w:val="0"/>
          <w:numId w:val="3"/>
        </w:numPr>
        <w:overflowPunct w:val="0"/>
        <w:autoSpaceDE w:val="0"/>
        <w:autoSpaceDN w:val="0"/>
        <w:adjustRightInd w:val="0"/>
        <w:contextualSpacing/>
        <w:textAlignment w:val="baseline"/>
        <w:rPr>
          <w:bCs/>
          <w:szCs w:val="20"/>
          <w:lang w:val="en-GB"/>
        </w:rPr>
      </w:pPr>
      <w:r w:rsidRPr="00F127B8">
        <w:rPr>
          <w:b/>
          <w:szCs w:val="20"/>
          <w:lang w:val="en-GB"/>
        </w:rPr>
        <w:t>Effectiveness</w:t>
      </w:r>
      <w:r w:rsidRPr="00F127B8">
        <w:rPr>
          <w:bCs/>
          <w:szCs w:val="20"/>
          <w:lang w:val="en-GB"/>
        </w:rPr>
        <w:t>: considers how successful EU action has been in achieving or progressing towards its objectives.</w:t>
      </w:r>
    </w:p>
    <w:p w:rsidRPr="00F127B8" w:rsidR="00F127B8" w:rsidP="00F127B8" w:rsidRDefault="00F127B8" w14:paraId="38AF02B3" w14:textId="77777777">
      <w:pPr>
        <w:numPr>
          <w:ilvl w:val="0"/>
          <w:numId w:val="3"/>
        </w:numPr>
        <w:overflowPunct w:val="0"/>
        <w:autoSpaceDE w:val="0"/>
        <w:autoSpaceDN w:val="0"/>
        <w:adjustRightInd w:val="0"/>
        <w:contextualSpacing/>
        <w:textAlignment w:val="baseline"/>
        <w:rPr>
          <w:bCs/>
          <w:szCs w:val="20"/>
          <w:lang w:val="en-GB"/>
        </w:rPr>
      </w:pPr>
      <w:r w:rsidRPr="00F127B8">
        <w:rPr>
          <w:b/>
          <w:szCs w:val="20"/>
          <w:lang w:val="en-GB"/>
        </w:rPr>
        <w:t>Relevance</w:t>
      </w:r>
      <w:r w:rsidRPr="00F127B8">
        <w:rPr>
          <w:bCs/>
          <w:szCs w:val="20"/>
          <w:lang w:val="en-GB"/>
        </w:rPr>
        <w:t xml:space="preserve">: looks at the relationship between the needs and problems in society and the objectives of the intervention and hence touches on aspects of design. Relevance analysis also requires a consideration of how the objectives of an EU intervention (…) correspond to wider EU policy goals and priorities. </w:t>
      </w:r>
    </w:p>
    <w:p w:rsidRPr="00F127B8" w:rsidR="00F127B8" w:rsidP="00F127B8" w:rsidRDefault="00F127B8" w14:paraId="2D07631F" w14:textId="77777777">
      <w:pPr>
        <w:numPr>
          <w:ilvl w:val="0"/>
          <w:numId w:val="3"/>
        </w:numPr>
        <w:overflowPunct w:val="0"/>
        <w:autoSpaceDE w:val="0"/>
        <w:autoSpaceDN w:val="0"/>
        <w:adjustRightInd w:val="0"/>
        <w:contextualSpacing/>
        <w:textAlignment w:val="baseline"/>
        <w:rPr>
          <w:bCs/>
          <w:szCs w:val="20"/>
          <w:lang w:val="en-GB"/>
        </w:rPr>
      </w:pPr>
      <w:r w:rsidRPr="00F127B8">
        <w:rPr>
          <w:b/>
          <w:szCs w:val="20"/>
          <w:lang w:val="en-GB"/>
        </w:rPr>
        <w:t>Added value of civil society involvement</w:t>
      </w:r>
      <w:r w:rsidRPr="00F127B8">
        <w:rPr>
          <w:bCs/>
          <w:szCs w:val="20"/>
          <w:lang w:val="en-GB"/>
        </w:rPr>
        <w:t>: assesses the level of involvement of civil society in the design, monitoring, implementation and evaluation of the EU legislation in question</w:t>
      </w:r>
    </w:p>
    <w:p w:rsidRPr="00F127B8" w:rsidR="00F127B8" w:rsidP="00F127B8" w:rsidRDefault="00F127B8" w14:paraId="0F726ACA" w14:textId="77777777">
      <w:pPr>
        <w:rPr>
          <w:highlight w:val="yellow"/>
          <w:lang w:val="en-GB"/>
        </w:rPr>
      </w:pPr>
    </w:p>
    <w:p w:rsidRPr="00F127B8" w:rsidR="00F127B8" w:rsidP="00F127B8" w:rsidRDefault="00F127B8" w14:paraId="337788A5" w14:textId="77777777">
      <w:pPr>
        <w:overflowPunct w:val="0"/>
        <w:autoSpaceDE w:val="0"/>
        <w:autoSpaceDN w:val="0"/>
        <w:adjustRightInd w:val="0"/>
        <w:textAlignment w:val="baseline"/>
        <w:rPr>
          <w:u w:val="single"/>
          <w:lang w:val="en-US"/>
        </w:rPr>
      </w:pPr>
      <w:r w:rsidRPr="00F127B8">
        <w:rPr>
          <w:lang w:val="en-US"/>
        </w:rPr>
        <w:t xml:space="preserve">With a view to complementing the ongoing evaluation of the European Commission on this topic usefully, the EESC evaluation has focused specifically on </w:t>
      </w:r>
      <w:r w:rsidRPr="00F127B8">
        <w:rPr>
          <w:b/>
          <w:bCs/>
          <w:lang w:val="en-US"/>
        </w:rPr>
        <w:t>cooperation and coordination</w:t>
      </w:r>
      <w:r w:rsidRPr="00F127B8">
        <w:rPr>
          <w:lang w:val="en-US"/>
        </w:rPr>
        <w:t xml:space="preserve"> in the interventions of UCPM (challenges, hurdles, opportunities).</w:t>
      </w:r>
    </w:p>
    <w:p w:rsidRPr="00F127B8" w:rsidR="00F127B8" w:rsidP="00F127B8" w:rsidRDefault="00F127B8" w14:paraId="0BC203CD" w14:textId="77777777">
      <w:pPr>
        <w:rPr>
          <w:lang w:val="en-GB"/>
        </w:rPr>
      </w:pPr>
    </w:p>
    <w:p w:rsidRPr="00F127B8" w:rsidR="00F127B8" w:rsidP="00F127B8" w:rsidRDefault="00F127B8" w14:paraId="2D188B7E" w14:textId="77777777">
      <w:pPr>
        <w:ind w:left="720"/>
        <w:outlineLvl w:val="1"/>
        <w:rPr>
          <w:lang w:val="en-US"/>
        </w:rPr>
      </w:pPr>
    </w:p>
    <w:p w:rsidRPr="00F127B8" w:rsidR="00F127B8" w:rsidP="00F127B8" w:rsidRDefault="00F127B8" w14:paraId="21AC2735" w14:textId="77777777">
      <w:pPr>
        <w:numPr>
          <w:ilvl w:val="1"/>
          <w:numId w:val="1"/>
        </w:numPr>
        <w:ind w:left="851" w:hanging="709"/>
        <w:outlineLvl w:val="1"/>
        <w:rPr>
          <w:u w:val="single"/>
          <w:lang w:val="en-US"/>
        </w:rPr>
      </w:pPr>
      <w:bookmarkStart w:name="_Toc133242979" w:id="15"/>
      <w:r w:rsidRPr="00F127B8">
        <w:rPr>
          <w:u w:val="single"/>
          <w:lang w:val="en-US"/>
        </w:rPr>
        <w:t>Overview of UCPM implementation in each of the selected Member States</w:t>
      </w:r>
      <w:bookmarkEnd w:id="14"/>
      <w:bookmarkEnd w:id="15"/>
    </w:p>
    <w:p w:rsidRPr="00F127B8" w:rsidR="00F127B8" w:rsidP="00F127B8" w:rsidRDefault="00F127B8" w14:paraId="6468EC33" w14:textId="77777777">
      <w:pPr>
        <w:rPr>
          <w:lang w:val="en-GB"/>
        </w:rPr>
      </w:pPr>
    </w:p>
    <w:p w:rsidRPr="00F127B8" w:rsidR="00F127B8" w:rsidP="00F127B8" w:rsidRDefault="00F127B8" w14:paraId="283A5977" w14:textId="77777777">
      <w:pPr>
        <w:rPr>
          <w:lang w:val="en-GB"/>
        </w:rPr>
      </w:pPr>
      <w:r w:rsidRPr="00F127B8">
        <w:rPr>
          <w:lang w:val="en-GB"/>
        </w:rPr>
        <w:t>The following section presents a brief overview of the implementation of the European Union Civil Protection Mechanism (including RescEU) in each of the five selected Member States:</w:t>
      </w:r>
    </w:p>
    <w:p w:rsidRPr="00F127B8" w:rsidR="00F127B8" w:rsidP="00F127B8" w:rsidRDefault="00F127B8" w14:paraId="6186E426" w14:textId="77777777">
      <w:pPr>
        <w:rPr>
          <w:lang w:val="en-GB"/>
        </w:rPr>
      </w:pPr>
    </w:p>
    <w:p w:rsidRPr="00F127B8" w:rsidR="00F127B8" w:rsidP="00F127B8" w:rsidRDefault="00F127B8" w14:paraId="0EEB6F4F" w14:textId="77777777">
      <w:pPr>
        <w:numPr>
          <w:ilvl w:val="0"/>
          <w:numId w:val="7"/>
        </w:numPr>
        <w:contextualSpacing/>
        <w:rPr>
          <w:szCs w:val="20"/>
          <w:lang w:val="en-GB"/>
        </w:rPr>
      </w:pPr>
      <w:r w:rsidRPr="00F127B8">
        <w:rPr>
          <w:b/>
          <w:bCs/>
          <w:szCs w:val="20"/>
          <w:lang w:val="en-GB"/>
        </w:rPr>
        <w:t>Belgium</w:t>
      </w:r>
      <w:r w:rsidRPr="00F127B8">
        <w:rPr>
          <w:szCs w:val="20"/>
          <w:lang w:val="en-GB"/>
        </w:rPr>
        <w:t xml:space="preserve">: Civil protection in Belgium is under the mandate of the Ministry for Security and the Interior. The responsible unit is Directorate-General Civil Security within the Interior Federal Public Service department (SPF </w:t>
      </w:r>
      <w:r w:rsidRPr="00F127B8">
        <w:rPr>
          <w:i/>
          <w:iCs/>
          <w:szCs w:val="20"/>
          <w:lang w:val="en-GB"/>
        </w:rPr>
        <w:t>Intérieur</w:t>
      </w:r>
      <w:r w:rsidRPr="00F127B8">
        <w:rPr>
          <w:szCs w:val="20"/>
          <w:lang w:val="en-GB"/>
        </w:rPr>
        <w:t>)</w:t>
      </w:r>
      <w:r w:rsidRPr="00F127B8">
        <w:rPr>
          <w:szCs w:val="20"/>
          <w:vertAlign w:val="superscript"/>
          <w:lang w:val="en-GB"/>
        </w:rPr>
        <w:t xml:space="preserve"> </w:t>
      </w:r>
      <w:r w:rsidRPr="00F127B8">
        <w:rPr>
          <w:szCs w:val="20"/>
          <w:vertAlign w:val="superscript"/>
          <w:lang w:val="en-GB"/>
        </w:rPr>
        <w:footnoteReference w:id="3"/>
      </w:r>
      <w:r w:rsidRPr="00F127B8">
        <w:rPr>
          <w:szCs w:val="20"/>
          <w:lang w:val="en-GB"/>
        </w:rPr>
        <w:t>. The Directorate-General Civil Security ensures the proper functioning of the three complementary structures that make up the rescue chain in Belgium: the emergency call centres 112, the civil protection, and the 34 emergency rescue zones</w:t>
      </w:r>
      <w:r w:rsidRPr="00F127B8">
        <w:rPr>
          <w:sz w:val="24"/>
          <w:szCs w:val="20"/>
          <w:vertAlign w:val="superscript"/>
          <w:lang w:val="en-IE"/>
        </w:rPr>
        <w:footnoteReference w:id="4"/>
      </w:r>
      <w:r w:rsidRPr="00F127B8">
        <w:rPr>
          <w:szCs w:val="20"/>
          <w:lang w:val="en-IE"/>
        </w:rPr>
        <w:t>.</w:t>
      </w:r>
    </w:p>
    <w:p w:rsidRPr="00F127B8" w:rsidR="00F127B8" w:rsidP="00F127B8" w:rsidRDefault="00F127B8" w14:paraId="7919D395"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6ED6E992" w14:textId="77777777">
      <w:pPr>
        <w:overflowPunct w:val="0"/>
        <w:autoSpaceDE w:val="0"/>
        <w:autoSpaceDN w:val="0"/>
        <w:adjustRightInd w:val="0"/>
        <w:ind w:left="720"/>
        <w:contextualSpacing/>
        <w:textAlignment w:val="baseline"/>
        <w:rPr>
          <w:szCs w:val="20"/>
          <w:lang w:val="en-GB"/>
        </w:rPr>
      </w:pPr>
      <w:r w:rsidRPr="00F127B8">
        <w:rPr>
          <w:szCs w:val="20"/>
          <w:lang w:val="en-GB"/>
        </w:rPr>
        <w:t xml:space="preserve">While the emergency call centres 112 and the Civil Protection units are operational services of the Directorate-General Civil Security, the rescue zones (i.e., fire brigade) are local entities with their own legal personality. Still, the Directorate-General provides the rescue zones with significant support in financial, legal, public procurement, and training matters. </w:t>
      </w:r>
    </w:p>
    <w:p w:rsidRPr="00F127B8" w:rsidR="00F127B8" w:rsidP="00F127B8" w:rsidRDefault="00F127B8" w14:paraId="45CB7C5A"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2A6E5B58" w14:textId="77777777">
      <w:pPr>
        <w:overflowPunct w:val="0"/>
        <w:autoSpaceDE w:val="0"/>
        <w:autoSpaceDN w:val="0"/>
        <w:adjustRightInd w:val="0"/>
        <w:ind w:left="720"/>
        <w:contextualSpacing/>
        <w:textAlignment w:val="baseline"/>
        <w:rPr>
          <w:szCs w:val="20"/>
          <w:lang w:val="en-GB"/>
        </w:rPr>
      </w:pPr>
      <w:r w:rsidRPr="00F127B8">
        <w:rPr>
          <w:szCs w:val="20"/>
          <w:lang w:val="en-GB"/>
        </w:rPr>
        <w:t>Civil Protection</w:t>
      </w:r>
      <w:r w:rsidRPr="00F127B8">
        <w:rPr>
          <w:sz w:val="24"/>
          <w:szCs w:val="20"/>
          <w:vertAlign w:val="superscript"/>
          <w:lang w:val="en-GB"/>
        </w:rPr>
        <w:footnoteReference w:id="5"/>
      </w:r>
      <w:r w:rsidRPr="00F127B8">
        <w:rPr>
          <w:szCs w:val="20"/>
          <w:lang w:val="en-GB"/>
        </w:rPr>
        <w:t xml:space="preserve"> is a federal emergency service under the Directorate-General Civil Security that assists the population in the event of disasters. Its teams intervene with specialized resources to strengthen the action of the fire brigade, the police and other authorities. The Civil Protection can also rely on volunteers to strengthen its response capacities. It intervenes at the request of the Minister of Home Affairs, a Governor, a Mayor, the fire brigade or the police.</w:t>
      </w:r>
    </w:p>
    <w:p w:rsidRPr="00F127B8" w:rsidR="00F127B8" w:rsidP="00F127B8" w:rsidRDefault="00F127B8" w14:paraId="66B2FFDB"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7C0E59EF" w14:textId="77777777">
      <w:pPr>
        <w:overflowPunct w:val="0"/>
        <w:autoSpaceDE w:val="0"/>
        <w:autoSpaceDN w:val="0"/>
        <w:adjustRightInd w:val="0"/>
        <w:ind w:left="720"/>
        <w:contextualSpacing/>
        <w:textAlignment w:val="baseline"/>
        <w:rPr>
          <w:szCs w:val="20"/>
          <w:lang w:val="en-GB"/>
        </w:rPr>
      </w:pPr>
      <w:r w:rsidRPr="00F127B8">
        <w:rPr>
          <w:szCs w:val="20"/>
          <w:lang w:val="en-GB"/>
        </w:rPr>
        <w:lastRenderedPageBreak/>
        <w:t>In Belgium, foreign civil defence and emergency response operations are provided through the B-FAST (Belgian First Aid and Support Team) structure</w:t>
      </w:r>
      <w:r w:rsidRPr="00F127B8">
        <w:rPr>
          <w:sz w:val="24"/>
          <w:szCs w:val="20"/>
          <w:vertAlign w:val="superscript"/>
          <w:lang w:val="en-IE"/>
        </w:rPr>
        <w:footnoteReference w:id="6"/>
      </w:r>
      <w:r w:rsidRPr="00F127B8">
        <w:rPr>
          <w:szCs w:val="20"/>
          <w:lang w:val="en-GB"/>
        </w:rPr>
        <w:t>. This is a permanent interdepartmental structure for relief and assistance operations coordinated by the SPF Foreign Affairs and Development Cooperation, along with SPF Public Health, Defence, the SPF Interior and the SPF Bosa for logistical and administrative support</w:t>
      </w:r>
      <w:r w:rsidRPr="00F127B8">
        <w:rPr>
          <w:sz w:val="24"/>
          <w:szCs w:val="20"/>
          <w:vertAlign w:val="superscript"/>
          <w:lang w:val="en-IE"/>
        </w:rPr>
        <w:footnoteReference w:id="7"/>
      </w:r>
      <w:r w:rsidRPr="00F127B8">
        <w:rPr>
          <w:szCs w:val="20"/>
          <w:lang w:val="en-GB"/>
        </w:rPr>
        <w:t>. The operations abroad are carried out in coordination with international partners (UN, EU, NATO).  The composition of the dispatched B-FAST team depends on the type of intervention and type of disaster at hand (e.g., floods, pollution, earthquakes, tidal waves). Next to human resources, B-FAST can provide services such as emergency temporary shelter, water purification, field hospitals and general emergency response.</w:t>
      </w:r>
    </w:p>
    <w:p w:rsidRPr="00F127B8" w:rsidR="00F127B8" w:rsidP="00F127B8" w:rsidRDefault="00F127B8" w14:paraId="4D9D1CCF"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1F671C20" w14:textId="77777777">
      <w:pPr>
        <w:overflowPunct w:val="0"/>
        <w:autoSpaceDE w:val="0"/>
        <w:autoSpaceDN w:val="0"/>
        <w:adjustRightInd w:val="0"/>
        <w:ind w:left="720"/>
        <w:contextualSpacing/>
        <w:textAlignment w:val="baseline"/>
        <w:rPr>
          <w:szCs w:val="20"/>
          <w:lang w:val="en-GB"/>
        </w:rPr>
      </w:pPr>
      <w:r w:rsidRPr="00F127B8">
        <w:rPr>
          <w:szCs w:val="20"/>
          <w:lang w:val="en-GB"/>
        </w:rPr>
        <w:t>The B-FAST secretariat, which is integrated into the Ministry of Foreign Affairs, is responsible for guaranteeing a quick and effective decision for assistance or relief in response to a request for help by a third country</w:t>
      </w:r>
      <w:r w:rsidRPr="00F127B8">
        <w:rPr>
          <w:sz w:val="24"/>
          <w:szCs w:val="20"/>
          <w:vertAlign w:val="superscript"/>
          <w:lang w:val="en-GB"/>
        </w:rPr>
        <w:footnoteReference w:id="8"/>
      </w:r>
      <w:r w:rsidRPr="00F127B8">
        <w:rPr>
          <w:szCs w:val="20"/>
          <w:lang w:val="en-GB"/>
        </w:rPr>
        <w:t xml:space="preserve">.   </w:t>
      </w:r>
    </w:p>
    <w:p w:rsidRPr="00F127B8" w:rsidR="00F127B8" w:rsidP="00F127B8" w:rsidRDefault="00F127B8" w14:paraId="51AEB2D1"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360EE8CC" w14:textId="77777777">
      <w:pPr>
        <w:overflowPunct w:val="0"/>
        <w:autoSpaceDE w:val="0"/>
        <w:autoSpaceDN w:val="0"/>
        <w:adjustRightInd w:val="0"/>
        <w:ind w:left="720"/>
        <w:contextualSpacing/>
        <w:textAlignment w:val="baseline"/>
        <w:rPr>
          <w:szCs w:val="20"/>
          <w:lang w:val="en-GB"/>
        </w:rPr>
      </w:pPr>
      <w:r w:rsidRPr="00F127B8">
        <w:rPr>
          <w:szCs w:val="20"/>
          <w:lang w:val="en-GB"/>
        </w:rPr>
        <w:t>The SPF Interior's contribution to the B-FAST structure is mostly in form of the Contingent for Relief Operations Abroad (DICa-DIR). The DICa-DIR is made up of about 150 professionals and volunteers of the Fire Brigade and the Civil Protection with training and expertise to operate in difficult circumstances abroad. It can be deployed in case of earthquakes, floods, chemical incidents and other disasters. In addition, the FPS Interior is also tasked with ensuring that the actions of the B-FAST structure are in line with the framework of the European Mechanism of Civil Protection.</w:t>
      </w:r>
    </w:p>
    <w:p w:rsidRPr="00F127B8" w:rsidR="00F127B8" w:rsidP="00F127B8" w:rsidRDefault="00F127B8" w14:paraId="7505B106"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766527FD" w14:textId="77777777">
      <w:pPr>
        <w:overflowPunct w:val="0"/>
        <w:autoSpaceDE w:val="0"/>
        <w:autoSpaceDN w:val="0"/>
        <w:adjustRightInd w:val="0"/>
        <w:ind w:left="720"/>
        <w:contextualSpacing/>
        <w:textAlignment w:val="baseline"/>
        <w:rPr>
          <w:szCs w:val="20"/>
          <w:lang w:val="en-GB"/>
        </w:rPr>
      </w:pPr>
      <w:r w:rsidRPr="00F127B8">
        <w:rPr>
          <w:szCs w:val="20"/>
          <w:lang w:val="en-GB"/>
        </w:rPr>
        <w:t>Belgium hosts part of the RescEU medical stockpile, which has been mobilised during the Covid-19 pandemic</w:t>
      </w:r>
      <w:r w:rsidRPr="00F127B8">
        <w:rPr>
          <w:sz w:val="24"/>
          <w:szCs w:val="20"/>
          <w:vertAlign w:val="superscript"/>
          <w:lang w:val="en-IE"/>
        </w:rPr>
        <w:footnoteReference w:id="9"/>
      </w:r>
      <w:r w:rsidRPr="00F127B8">
        <w:rPr>
          <w:szCs w:val="20"/>
          <w:lang w:val="en-GB"/>
        </w:rPr>
        <w:t>. It also contributes to the European Civil Protection Pool of the UCPM with a High Capacity Pumping Module (HCP)</w:t>
      </w:r>
      <w:r w:rsidRPr="00F127B8">
        <w:rPr>
          <w:sz w:val="24"/>
          <w:szCs w:val="20"/>
          <w:vertAlign w:val="superscript"/>
          <w:lang w:val="en-IE"/>
        </w:rPr>
        <w:footnoteReference w:id="10"/>
      </w:r>
      <w:r w:rsidRPr="00F127B8">
        <w:rPr>
          <w:szCs w:val="20"/>
          <w:lang w:val="en-GB"/>
        </w:rPr>
        <w:t>, a Flood Rescue Using Boats module (FRUB)</w:t>
      </w:r>
      <w:r w:rsidRPr="00F127B8">
        <w:rPr>
          <w:szCs w:val="20"/>
          <w:lang w:val="en-IE"/>
        </w:rPr>
        <w:t xml:space="preserve"> </w:t>
      </w:r>
      <w:r w:rsidRPr="00F127B8">
        <w:rPr>
          <w:sz w:val="24"/>
          <w:szCs w:val="20"/>
          <w:vertAlign w:val="superscript"/>
          <w:lang w:val="en-IE"/>
        </w:rPr>
        <w:footnoteReference w:id="11"/>
      </w:r>
      <w:r w:rsidRPr="00F127B8">
        <w:rPr>
          <w:szCs w:val="20"/>
          <w:lang w:val="en-GB"/>
        </w:rPr>
        <w:t>, and trained staff. Both the FRUB and HCP modules of the Belgian Civil Protection have previously participated in several international large-scale exercises – including EU training - and have been approved by European authorities according to international quality standards.</w:t>
      </w:r>
    </w:p>
    <w:p w:rsidRPr="00F127B8" w:rsidR="00F127B8" w:rsidP="00F127B8" w:rsidRDefault="00F127B8" w14:paraId="21BC1C02" w14:textId="77777777">
      <w:pPr>
        <w:overflowPunct w:val="0"/>
        <w:autoSpaceDE w:val="0"/>
        <w:autoSpaceDN w:val="0"/>
        <w:adjustRightInd w:val="0"/>
        <w:ind w:left="720"/>
        <w:contextualSpacing/>
        <w:textAlignment w:val="baseline"/>
        <w:rPr>
          <w:szCs w:val="20"/>
          <w:lang w:val="en-GB"/>
        </w:rPr>
      </w:pPr>
      <w:r w:rsidRPr="00F127B8">
        <w:rPr>
          <w:szCs w:val="20"/>
          <w:lang w:val="en-GB"/>
        </w:rPr>
        <w:t>B-FAST operates through the UCPM in most of its interventions. For example, Pakistan recently submitted an emergency application through the European mechanism when suffering from flooding, which resulted in Belgium sending out a water treatment module and a team of experts through B-FAST</w:t>
      </w:r>
      <w:r w:rsidRPr="00F127B8">
        <w:rPr>
          <w:sz w:val="24"/>
          <w:szCs w:val="20"/>
          <w:vertAlign w:val="superscript"/>
          <w:lang w:val="en-IE"/>
        </w:rPr>
        <w:footnoteReference w:id="12"/>
      </w:r>
      <w:r w:rsidRPr="00F127B8">
        <w:rPr>
          <w:szCs w:val="20"/>
          <w:lang w:val="en-GB"/>
        </w:rPr>
        <w:t xml:space="preserve">. </w:t>
      </w:r>
    </w:p>
    <w:p w:rsidRPr="00F127B8" w:rsidR="00F127B8" w:rsidP="00F127B8" w:rsidRDefault="00F127B8" w14:paraId="488B3F62" w14:textId="77777777">
      <w:pPr>
        <w:overflowPunct w:val="0"/>
        <w:autoSpaceDE w:val="0"/>
        <w:autoSpaceDN w:val="0"/>
        <w:adjustRightInd w:val="0"/>
        <w:ind w:left="720"/>
        <w:contextualSpacing/>
        <w:textAlignment w:val="baseline"/>
        <w:rPr>
          <w:szCs w:val="20"/>
          <w:lang w:val="en-GB"/>
        </w:rPr>
      </w:pPr>
      <w:r w:rsidRPr="00F127B8">
        <w:rPr>
          <w:szCs w:val="20"/>
          <w:lang w:val="en-GB"/>
        </w:rPr>
        <w:lastRenderedPageBreak/>
        <w:t>Most recently, Belgium responded to the request for UCPM assistance sent by Ukraine following the invasion of Ukraine by Russia in 2020. Belgium has also invoked the mechanism for assistance during the severe floods experienced in 2021</w:t>
      </w:r>
      <w:r w:rsidRPr="00F127B8">
        <w:rPr>
          <w:sz w:val="24"/>
          <w:szCs w:val="20"/>
          <w:vertAlign w:val="superscript"/>
          <w:lang w:val="en-IE"/>
        </w:rPr>
        <w:footnoteReference w:id="13"/>
      </w:r>
      <w:r w:rsidRPr="00F127B8">
        <w:rPr>
          <w:szCs w:val="20"/>
          <w:lang w:val="en-GB"/>
        </w:rPr>
        <w:t>.</w:t>
      </w:r>
    </w:p>
    <w:p w:rsidRPr="00F127B8" w:rsidR="00F127B8" w:rsidP="00F127B8" w:rsidRDefault="00F127B8" w14:paraId="210B7775" w14:textId="77777777">
      <w:pPr>
        <w:rPr>
          <w:lang w:val="en-US"/>
        </w:rPr>
      </w:pPr>
    </w:p>
    <w:p w:rsidRPr="00F127B8" w:rsidR="00F127B8" w:rsidP="00F127B8" w:rsidRDefault="00F127B8" w14:paraId="4FF289B6" w14:textId="77777777">
      <w:pPr>
        <w:numPr>
          <w:ilvl w:val="0"/>
          <w:numId w:val="7"/>
        </w:numPr>
        <w:contextualSpacing/>
        <w:rPr>
          <w:szCs w:val="20"/>
          <w:lang w:val="en-GB"/>
        </w:rPr>
      </w:pPr>
      <w:r w:rsidRPr="00F127B8">
        <w:rPr>
          <w:b/>
          <w:bCs/>
          <w:szCs w:val="20"/>
          <w:lang w:val="en-GB"/>
        </w:rPr>
        <w:t>France</w:t>
      </w:r>
      <w:r w:rsidRPr="00F127B8">
        <w:rPr>
          <w:szCs w:val="20"/>
          <w:lang w:val="en-GB"/>
        </w:rPr>
        <w:t>: In France, civil protection falls under the remit of the Ministry of the Interior and external territories (</w:t>
      </w:r>
      <w:r w:rsidRPr="00F127B8">
        <w:rPr>
          <w:i/>
          <w:szCs w:val="20"/>
          <w:lang w:val="en-GB"/>
        </w:rPr>
        <w:t>Ministère de l'Intérieur et des Outre-Mer</w:t>
      </w:r>
      <w:r w:rsidRPr="00F127B8">
        <w:rPr>
          <w:szCs w:val="20"/>
          <w:lang w:val="en-GB"/>
        </w:rPr>
        <w:t>). At the governmental level, the Delegate Minister with responsibility for local authorities (</w:t>
      </w:r>
      <w:r w:rsidRPr="00F127B8">
        <w:rPr>
          <w:i/>
          <w:iCs/>
          <w:szCs w:val="20"/>
          <w:lang w:val="en-GB"/>
        </w:rPr>
        <w:t>Ministre</w:t>
      </w:r>
      <w:r w:rsidRPr="00F127B8">
        <w:rPr>
          <w:i/>
          <w:szCs w:val="20"/>
          <w:lang w:val="en-GB"/>
        </w:rPr>
        <w:t xml:space="preserve"> déléguée chargée des Collectivités territoriales</w:t>
      </w:r>
      <w:r w:rsidRPr="00F127B8">
        <w:rPr>
          <w:szCs w:val="20"/>
          <w:lang w:val="en-GB"/>
        </w:rPr>
        <w:t>) leads on civil protection matters. Under the territorial defence regulation, French regional authorities in civil protection are known as zones of defence and security. These are used solely in the planning of emergency response and organisation. These administrative units are managed at the central level. The zone prefect co-ordinates emergency resources with the assistance of the Interregional Civil Security Operational Co-ordination Centre (COZ).</w:t>
      </w:r>
    </w:p>
    <w:p w:rsidRPr="00F127B8" w:rsidR="00F127B8" w:rsidP="00F127B8" w:rsidRDefault="00F127B8" w14:paraId="2699EC87"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7A13AF9C" w14:textId="77777777">
      <w:pPr>
        <w:overflowPunct w:val="0"/>
        <w:autoSpaceDE w:val="0"/>
        <w:autoSpaceDN w:val="0"/>
        <w:adjustRightInd w:val="0"/>
        <w:ind w:left="720"/>
        <w:contextualSpacing/>
        <w:textAlignment w:val="baseline"/>
        <w:rPr>
          <w:szCs w:val="20"/>
          <w:lang w:val="en-GB"/>
        </w:rPr>
      </w:pPr>
      <w:r w:rsidRPr="00F127B8">
        <w:rPr>
          <w:szCs w:val="20"/>
          <w:lang w:val="en-GB"/>
        </w:rPr>
        <w:t>The civil protection response organization (ORSEC) is responsible for humanitarian response and environmental protection in an emergency situation. Since the adoption of Law No. 2004-811 of August 13, 2004 on the modernization of civil security, the ORSEC system is available at departmental, zonal and maritime levels.</w:t>
      </w:r>
    </w:p>
    <w:p w:rsidRPr="00F127B8" w:rsidR="00F127B8" w:rsidP="00F127B8" w:rsidRDefault="00F127B8" w14:paraId="6044F931"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5118C104" w14:textId="77777777">
      <w:pPr>
        <w:overflowPunct w:val="0"/>
        <w:autoSpaceDE w:val="0"/>
        <w:autoSpaceDN w:val="0"/>
        <w:adjustRightInd w:val="0"/>
        <w:ind w:left="720"/>
        <w:contextualSpacing/>
        <w:textAlignment w:val="baseline"/>
        <w:rPr>
          <w:szCs w:val="20"/>
          <w:lang w:val="en-GB"/>
        </w:rPr>
      </w:pPr>
      <w:r w:rsidRPr="00F127B8">
        <w:rPr>
          <w:szCs w:val="20"/>
          <w:lang w:val="en-GB"/>
        </w:rPr>
        <w:t>France has contributed a Dash firefighting plane to the RescEU reserve. France also contributed firefighters and vehicles to Greece in response to forest fires in 2021 and France activated the mechanism in July 2022 in response to the heatwave and subsequent forest fires. Aid was received from Greece and Italy, who each provided two firefighting planes.</w:t>
      </w:r>
    </w:p>
    <w:p w:rsidRPr="00F127B8" w:rsidR="00F127B8" w:rsidP="00F127B8" w:rsidRDefault="00F127B8" w14:paraId="3DB185BA"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5E641127" w14:textId="77777777">
      <w:pPr>
        <w:numPr>
          <w:ilvl w:val="0"/>
          <w:numId w:val="7"/>
        </w:numPr>
        <w:contextualSpacing/>
        <w:rPr>
          <w:szCs w:val="20"/>
          <w:lang w:val="en-GB"/>
        </w:rPr>
      </w:pPr>
      <w:r w:rsidRPr="00F127B8">
        <w:rPr>
          <w:b/>
          <w:bCs/>
          <w:szCs w:val="20"/>
          <w:lang w:val="en-GB"/>
        </w:rPr>
        <w:t>Greece</w:t>
      </w:r>
      <w:r w:rsidRPr="00F127B8">
        <w:rPr>
          <w:szCs w:val="20"/>
          <w:lang w:val="en-GB"/>
        </w:rPr>
        <w:t xml:space="preserve">: Civil protection is a shared competence of all levels of governance. The central Government is responsible for overall strategic planning, with the Ministry for Climate Crisis and Civil Protection having responsibility for coordination, funding and international assistance including the UCPM. Regional and municipal authorities have responsibility for the implementation and preparation of civil protection programmes. </w:t>
      </w:r>
    </w:p>
    <w:p w:rsidRPr="00F127B8" w:rsidR="00F127B8" w:rsidP="00F127B8" w:rsidRDefault="00F127B8" w14:paraId="3FF2E42D"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64287879" w14:textId="77777777">
      <w:pPr>
        <w:overflowPunct w:val="0"/>
        <w:autoSpaceDE w:val="0"/>
        <w:autoSpaceDN w:val="0"/>
        <w:adjustRightInd w:val="0"/>
        <w:ind w:left="720"/>
        <w:contextualSpacing/>
        <w:textAlignment w:val="baseline"/>
        <w:rPr>
          <w:szCs w:val="20"/>
          <w:lang w:val="en-GB"/>
        </w:rPr>
      </w:pPr>
      <w:r w:rsidRPr="00F127B8">
        <w:rPr>
          <w:szCs w:val="20"/>
          <w:lang w:val="en-GB"/>
        </w:rPr>
        <w:t xml:space="preserve">The Ministry is directly responsible for the UCPM, both for requesting foreign assistance, coordination Greek provisions of aid abroad and participating in joint training exercises. Greece contributes aerial forest firefighting capacities to the RescEU reserve and both aerial and ground forest fire modules to the Civil Protection Pool. </w:t>
      </w:r>
    </w:p>
    <w:p w:rsidRPr="00F127B8" w:rsidR="00F127B8" w:rsidP="00F127B8" w:rsidRDefault="00F127B8" w14:paraId="7FA2A9E5"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1E5CC4A2" w14:textId="77777777">
      <w:pPr>
        <w:overflowPunct w:val="0"/>
        <w:autoSpaceDE w:val="0"/>
        <w:autoSpaceDN w:val="0"/>
        <w:adjustRightInd w:val="0"/>
        <w:ind w:left="720"/>
        <w:contextualSpacing/>
        <w:textAlignment w:val="baseline"/>
        <w:rPr>
          <w:szCs w:val="20"/>
          <w:lang w:val="en-GB"/>
        </w:rPr>
      </w:pPr>
      <w:r w:rsidRPr="00F127B8">
        <w:rPr>
          <w:szCs w:val="20"/>
          <w:lang w:val="en-GB"/>
        </w:rPr>
        <w:t xml:space="preserve">Greece participates in the BALANCE and HOPE FSX projects on earthquake responses, and the PRINCE project (Preparedness Response for CBRNE INCidEnts). </w:t>
      </w:r>
    </w:p>
    <w:p w:rsidRPr="00F127B8" w:rsidR="00F127B8" w:rsidP="00F127B8" w:rsidRDefault="00F127B8" w14:paraId="67F039DD"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05E8CA46" w14:textId="77777777">
      <w:pPr>
        <w:overflowPunct w:val="0"/>
        <w:autoSpaceDE w:val="0"/>
        <w:autoSpaceDN w:val="0"/>
        <w:adjustRightInd w:val="0"/>
        <w:ind w:left="720"/>
        <w:contextualSpacing/>
        <w:textAlignment w:val="baseline"/>
        <w:rPr>
          <w:szCs w:val="20"/>
          <w:lang w:val="en-GB"/>
        </w:rPr>
      </w:pPr>
      <w:r w:rsidRPr="00F127B8">
        <w:rPr>
          <w:szCs w:val="20"/>
          <w:lang w:val="en-GB"/>
        </w:rPr>
        <w:t>Greece requested aid under the UCPM in response to forest fires in 2021, with responses from Austria, Croatia, Cyprus, Czech Republic, France, Germany, Poland, Romania, Slovakia, Spain, and Sweden. Greece has participated in UCPM missions in response to forest fires in France, Italy, Cyprus and others.</w:t>
      </w:r>
    </w:p>
    <w:p w:rsidRPr="00F127B8" w:rsidR="00F127B8" w:rsidP="00F127B8" w:rsidRDefault="00F127B8" w14:paraId="4EA4A3FD" w14:textId="77777777">
      <w:pPr>
        <w:numPr>
          <w:ilvl w:val="0"/>
          <w:numId w:val="7"/>
        </w:numPr>
        <w:contextualSpacing/>
        <w:rPr>
          <w:szCs w:val="20"/>
          <w:lang w:val="en-IE"/>
        </w:rPr>
      </w:pPr>
      <w:r w:rsidRPr="00F127B8">
        <w:rPr>
          <w:b/>
          <w:bCs/>
          <w:szCs w:val="20"/>
          <w:lang w:val="en-IE"/>
        </w:rPr>
        <w:lastRenderedPageBreak/>
        <w:t>Romania</w:t>
      </w:r>
      <w:r w:rsidRPr="00F127B8">
        <w:rPr>
          <w:szCs w:val="20"/>
          <w:lang w:val="en-IE"/>
        </w:rPr>
        <w:t>: In Romania, the Department for Emergency Situation (DSU) holds the overall strategic and coordination powers regarding the prevention and management of emergencies. The DSU is part of the Ministry of Internal Affairs. Their mandate involves acquiring and coordinating the human, material, financial and other resources necessary to cope with emergencies, including qualified first aid and emergency medical assistance within emergency units and emergency compartments</w:t>
      </w:r>
      <w:r w:rsidRPr="00F127B8">
        <w:rPr>
          <w:sz w:val="24"/>
          <w:szCs w:val="20"/>
          <w:vertAlign w:val="superscript"/>
          <w:lang w:val="en-IE"/>
        </w:rPr>
        <w:footnoteReference w:id="14"/>
      </w:r>
      <w:r w:rsidRPr="00F127B8">
        <w:rPr>
          <w:szCs w:val="20"/>
          <w:lang w:val="en-IE"/>
        </w:rPr>
        <w:t>.</w:t>
      </w:r>
    </w:p>
    <w:p w:rsidRPr="00F127B8" w:rsidR="00F127B8" w:rsidP="00F127B8" w:rsidRDefault="00F127B8" w14:paraId="1D340278" w14:textId="77777777">
      <w:pPr>
        <w:overflowPunct w:val="0"/>
        <w:autoSpaceDE w:val="0"/>
        <w:autoSpaceDN w:val="0"/>
        <w:adjustRightInd w:val="0"/>
        <w:ind w:left="720"/>
        <w:contextualSpacing/>
        <w:textAlignment w:val="baseline"/>
        <w:rPr>
          <w:b/>
          <w:bCs/>
          <w:szCs w:val="20"/>
          <w:lang w:val="en-IE"/>
        </w:rPr>
      </w:pPr>
    </w:p>
    <w:p w:rsidRPr="00F127B8" w:rsidR="00F127B8" w:rsidP="00F127B8" w:rsidRDefault="00F127B8" w14:paraId="6F4F7C19" w14:textId="77777777">
      <w:pPr>
        <w:overflowPunct w:val="0"/>
        <w:autoSpaceDE w:val="0"/>
        <w:autoSpaceDN w:val="0"/>
        <w:adjustRightInd w:val="0"/>
        <w:ind w:left="720"/>
        <w:contextualSpacing/>
        <w:textAlignment w:val="baseline"/>
        <w:rPr>
          <w:szCs w:val="20"/>
          <w:lang w:val="en-IE"/>
        </w:rPr>
      </w:pPr>
      <w:r w:rsidRPr="00F127B8">
        <w:rPr>
          <w:szCs w:val="20"/>
          <w:lang w:val="en-IE"/>
        </w:rPr>
        <w:t>The practical implementation of emergency response activities is carried out by the General Inspectorate for Emergency Situations (IGSU)</w:t>
      </w:r>
      <w:r w:rsidRPr="00F127B8">
        <w:rPr>
          <w:sz w:val="24"/>
          <w:szCs w:val="20"/>
          <w:vertAlign w:val="superscript"/>
          <w:lang w:val="en-IE"/>
        </w:rPr>
        <w:footnoteReference w:id="15"/>
      </w:r>
      <w:r w:rsidRPr="00F127B8">
        <w:rPr>
          <w:szCs w:val="20"/>
          <w:lang w:val="en-IE"/>
        </w:rPr>
        <w:t xml:space="preserve">, acting under the DSU. The IGSU was created in 2004, merging the Military Firefighters Corps and the Civil Protection Command, to adapt to the growing non-military risks in Romania related to globalisation, diversification of economic activities, climate change, and the occurrence of natural disasters. </w:t>
      </w:r>
    </w:p>
    <w:p w:rsidRPr="00F127B8" w:rsidR="00F127B8" w:rsidP="00F127B8" w:rsidRDefault="00F127B8" w14:paraId="5758C85C" w14:textId="77777777">
      <w:pPr>
        <w:overflowPunct w:val="0"/>
        <w:autoSpaceDE w:val="0"/>
        <w:autoSpaceDN w:val="0"/>
        <w:adjustRightInd w:val="0"/>
        <w:ind w:left="720"/>
        <w:contextualSpacing/>
        <w:textAlignment w:val="baseline"/>
        <w:rPr>
          <w:szCs w:val="20"/>
          <w:lang w:val="en-IE"/>
        </w:rPr>
      </w:pPr>
    </w:p>
    <w:p w:rsidRPr="00F127B8" w:rsidR="00F127B8" w:rsidP="00F127B8" w:rsidRDefault="00F127B8" w14:paraId="040B663D" w14:textId="77777777">
      <w:pPr>
        <w:overflowPunct w:val="0"/>
        <w:autoSpaceDE w:val="0"/>
        <w:autoSpaceDN w:val="0"/>
        <w:adjustRightInd w:val="0"/>
        <w:ind w:left="720"/>
        <w:contextualSpacing/>
        <w:textAlignment w:val="baseline"/>
        <w:rPr>
          <w:szCs w:val="20"/>
          <w:lang w:val="en-GB"/>
        </w:rPr>
      </w:pPr>
      <w:r w:rsidRPr="00F127B8">
        <w:rPr>
          <w:szCs w:val="20"/>
          <w:lang w:val="en-IE"/>
        </w:rPr>
        <w:t>The IGSU is composed of 42 County-Level Operational Centres and more than 280 operational subunits.  It holds the title of "Integrator of the National Emergency Management System" and is tasked with effectively streamlining the actions of all institutions involved in emergency response, to ensure rapid containment of risks and the safety of communities. They are active in co-ordinating</w:t>
      </w:r>
      <w:r w:rsidRPr="00F127B8">
        <w:rPr>
          <w:szCs w:val="20"/>
          <w:lang w:val="en-GB"/>
        </w:rPr>
        <w:t xml:space="preserve"> activities related to all </w:t>
      </w:r>
      <w:r w:rsidRPr="00F127B8">
        <w:rPr>
          <w:szCs w:val="20"/>
          <w:lang w:val="en-IE"/>
        </w:rPr>
        <w:t xml:space="preserve">types of natural or anthropogenic disasters, including </w:t>
      </w:r>
      <w:r w:rsidRPr="00F127B8">
        <w:rPr>
          <w:szCs w:val="20"/>
          <w:lang w:val="en-GB"/>
        </w:rPr>
        <w:t>firefighting, extrication and first aid, limiting the damage caused by floods, landslides, seismic movements, epidemics, epizootics, snowfalls, drought, intervention in technological, radiological, nuclear, biological disasters. Depending on the type, scale, and complexity of emergencies, the County-Level Inspectorates of the IGSU take on the coordinating role in emergency response, working with other relevant authorities (e.g., the defence, public order and national safety, and public administration) to ensure an efficient localized response.</w:t>
      </w:r>
    </w:p>
    <w:p w:rsidRPr="00F127B8" w:rsidR="00F127B8" w:rsidP="00F127B8" w:rsidRDefault="00F127B8" w14:paraId="445DEC74"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6245041E" w14:textId="77777777">
      <w:pPr>
        <w:overflowPunct w:val="0"/>
        <w:autoSpaceDE w:val="0"/>
        <w:autoSpaceDN w:val="0"/>
        <w:adjustRightInd w:val="0"/>
        <w:ind w:left="720"/>
        <w:contextualSpacing/>
        <w:textAlignment w:val="baseline"/>
        <w:rPr>
          <w:szCs w:val="20"/>
          <w:lang w:val="en-IE"/>
        </w:rPr>
      </w:pPr>
      <w:r w:rsidRPr="00F127B8">
        <w:rPr>
          <w:szCs w:val="20"/>
          <w:lang w:val="en-IE"/>
        </w:rPr>
        <w:t>Within the Inspectorate for Emergency Situations operates the Emergency Medical Service, Reanimation and Extrication (SMURD). In collaboration with the county, regional hospitals and with the local public authorities, specialized teams in the SMURD are tasked with providing emergency medical and technical assistance, as well as qualified first aid.</w:t>
      </w:r>
    </w:p>
    <w:p w:rsidRPr="00F127B8" w:rsidR="00F127B8" w:rsidP="00F127B8" w:rsidRDefault="00F127B8" w14:paraId="0CBBD4E8" w14:textId="77777777">
      <w:pPr>
        <w:overflowPunct w:val="0"/>
        <w:autoSpaceDE w:val="0"/>
        <w:autoSpaceDN w:val="0"/>
        <w:adjustRightInd w:val="0"/>
        <w:ind w:left="720"/>
        <w:contextualSpacing/>
        <w:textAlignment w:val="baseline"/>
        <w:rPr>
          <w:szCs w:val="20"/>
          <w:lang w:val="en-IE"/>
        </w:rPr>
      </w:pPr>
    </w:p>
    <w:p w:rsidRPr="00F127B8" w:rsidR="00F127B8" w:rsidP="00F127B8" w:rsidRDefault="00F127B8" w14:paraId="1CE3923D" w14:textId="77777777">
      <w:pPr>
        <w:overflowPunct w:val="0"/>
        <w:autoSpaceDE w:val="0"/>
        <w:autoSpaceDN w:val="0"/>
        <w:adjustRightInd w:val="0"/>
        <w:ind w:left="720"/>
        <w:contextualSpacing/>
        <w:textAlignment w:val="baseline"/>
        <w:rPr>
          <w:szCs w:val="20"/>
          <w:lang w:val="en-IE"/>
        </w:rPr>
      </w:pPr>
      <w:r w:rsidRPr="00F127B8">
        <w:rPr>
          <w:szCs w:val="20"/>
          <w:lang w:val="en-IE"/>
        </w:rPr>
        <w:t>Next to implementing the emergency response, the IGSU is also responsible for national emergency preparedness. Two directorates within the IGSU provide relevant exercises/training: the Directorate for Exercises Planning and Monitoring Emergency Situations, and the Directorate for Preparedness for Intervention. Additionally, the IGSU holds the mandate for coordinating emergency prevention activities at the national level through the specialised Prevention Inspectorate structure. The General Inspectorate also provides guidance and control of prevention measures and management of emergencies at the regional level, through liaising with County Inspectorates.</w:t>
      </w:r>
    </w:p>
    <w:p w:rsidRPr="00F127B8" w:rsidR="00F127B8" w:rsidP="00F127B8" w:rsidRDefault="00F127B8" w14:paraId="616DEC59" w14:textId="77777777">
      <w:pPr>
        <w:overflowPunct w:val="0"/>
        <w:autoSpaceDE w:val="0"/>
        <w:autoSpaceDN w:val="0"/>
        <w:adjustRightInd w:val="0"/>
        <w:ind w:left="720"/>
        <w:contextualSpacing/>
        <w:textAlignment w:val="baseline"/>
        <w:rPr>
          <w:szCs w:val="20"/>
          <w:lang w:val="en-IE"/>
        </w:rPr>
      </w:pPr>
    </w:p>
    <w:p w:rsidRPr="00F127B8" w:rsidR="00F127B8" w:rsidP="00F127B8" w:rsidRDefault="00F127B8" w14:paraId="51110964" w14:textId="77777777">
      <w:pPr>
        <w:overflowPunct w:val="0"/>
        <w:autoSpaceDE w:val="0"/>
        <w:autoSpaceDN w:val="0"/>
        <w:adjustRightInd w:val="0"/>
        <w:ind w:left="720"/>
        <w:contextualSpacing/>
        <w:textAlignment w:val="baseline"/>
        <w:rPr>
          <w:szCs w:val="20"/>
          <w:lang w:val="en-GB"/>
        </w:rPr>
      </w:pPr>
      <w:r w:rsidRPr="00F127B8">
        <w:rPr>
          <w:szCs w:val="20"/>
          <w:lang w:val="en-IE"/>
        </w:rPr>
        <w:t xml:space="preserve">On top of the IGSUs national role in disaster prevention, preparedness and response, it also acts as the contact point for all relevant international governmental and non-governmental </w:t>
      </w:r>
      <w:r w:rsidRPr="00F127B8">
        <w:rPr>
          <w:szCs w:val="20"/>
          <w:lang w:val="en-IE"/>
        </w:rPr>
        <w:lastRenderedPageBreak/>
        <w:t>organisations. It holds the responsibility for</w:t>
      </w:r>
      <w:r w:rsidRPr="00F127B8">
        <w:rPr>
          <w:szCs w:val="20"/>
          <w:lang w:val="en-GB"/>
        </w:rPr>
        <w:t> harmonizing national structures with the requirements of the international environment in the field of emergency management.</w:t>
      </w:r>
    </w:p>
    <w:p w:rsidRPr="00F127B8" w:rsidR="00F127B8" w:rsidP="00F127B8" w:rsidRDefault="00F127B8" w14:paraId="15A23339"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0A93C8C8" w14:textId="77777777">
      <w:pPr>
        <w:overflowPunct w:val="0"/>
        <w:autoSpaceDE w:val="0"/>
        <w:autoSpaceDN w:val="0"/>
        <w:adjustRightInd w:val="0"/>
        <w:ind w:left="720"/>
        <w:contextualSpacing/>
        <w:textAlignment w:val="baseline"/>
        <w:rPr>
          <w:szCs w:val="20"/>
          <w:lang w:val="en-GB"/>
        </w:rPr>
      </w:pPr>
      <w:r w:rsidRPr="00F127B8">
        <w:rPr>
          <w:szCs w:val="20"/>
          <w:lang w:val="en-GB"/>
        </w:rPr>
        <w:t>Romania has one of the highest seismic risk profiles in the EU and experienced the largest number of flood events in the EU over the last decade.</w:t>
      </w:r>
      <w:r w:rsidRPr="00F127B8">
        <w:rPr>
          <w:sz w:val="24"/>
          <w:szCs w:val="20"/>
          <w:vertAlign w:val="superscript"/>
          <w:lang w:val="en-GB"/>
        </w:rPr>
        <w:footnoteReference w:id="16"/>
      </w:r>
      <w:r w:rsidRPr="00F127B8">
        <w:rPr>
          <w:szCs w:val="20"/>
          <w:lang w:val="en-GB"/>
        </w:rPr>
        <w:t xml:space="preserve"> Relating to the countries' elevated risk of natural disasters and climate change challenges, it has a high national and international engagement in emergency prevention, preparedness and response structures. </w:t>
      </w:r>
    </w:p>
    <w:p w:rsidRPr="00F127B8" w:rsidR="00F127B8" w:rsidP="00F127B8" w:rsidRDefault="00F127B8" w14:paraId="628A6789"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72B2EC86" w14:textId="77777777">
      <w:pPr>
        <w:overflowPunct w:val="0"/>
        <w:autoSpaceDE w:val="0"/>
        <w:autoSpaceDN w:val="0"/>
        <w:adjustRightInd w:val="0"/>
        <w:ind w:left="720"/>
        <w:contextualSpacing/>
        <w:textAlignment w:val="baseline"/>
        <w:rPr>
          <w:sz w:val="24"/>
          <w:szCs w:val="20"/>
          <w:vertAlign w:val="superscript"/>
          <w:lang w:val="en-GB"/>
        </w:rPr>
      </w:pPr>
      <w:r w:rsidRPr="00F127B8">
        <w:rPr>
          <w:szCs w:val="20"/>
          <w:lang w:val="en-GB"/>
        </w:rPr>
        <w:t>Romania actively participates at the international level in the exercises, projects and actions under the Union Civil Protection Mechanism but also that of other bodies, regional and bilateral initiatives (e.g., Disaster Preparedness and Prevention Initiative for South Eastern Europe, NATO). To strengthen the cooperation within the UCPM, Romanian experts and teams have actively participated in the UCPM training programme.</w:t>
      </w:r>
      <w:r w:rsidRPr="00F127B8">
        <w:rPr>
          <w:sz w:val="24"/>
          <w:szCs w:val="20"/>
          <w:vertAlign w:val="superscript"/>
          <w:lang w:val="en-GB"/>
        </w:rPr>
        <w:footnoteReference w:id="17"/>
      </w:r>
      <w:r w:rsidRPr="00F127B8">
        <w:rPr>
          <w:szCs w:val="20"/>
          <w:lang w:val="en-GB"/>
        </w:rPr>
        <w:t xml:space="preserve"> For instance, the last EU MODEX field exercise was in Sibiu, Romania, and replicated a major flood causing risk to life and critical infrastructure. The IGUS has also been involved in carrying out several programmes co-financed by European Commission funds (SAFE QUAKE 2010, UP – SAFETY 2010) and exercises (EU_HUROMEX 2008, EU-DANUBIUS 2009).</w:t>
      </w:r>
      <w:r w:rsidRPr="00F127B8">
        <w:rPr>
          <w:sz w:val="24"/>
          <w:szCs w:val="20"/>
          <w:vertAlign w:val="superscript"/>
          <w:lang w:val="en-GB"/>
        </w:rPr>
        <w:t xml:space="preserve"> </w:t>
      </w:r>
      <w:r w:rsidRPr="00F127B8">
        <w:rPr>
          <w:sz w:val="24"/>
          <w:szCs w:val="20"/>
          <w:vertAlign w:val="superscript"/>
          <w:lang w:val="en-GB"/>
        </w:rPr>
        <w:footnoteReference w:id="18"/>
      </w:r>
    </w:p>
    <w:p w:rsidRPr="00F127B8" w:rsidR="00F127B8" w:rsidP="00F127B8" w:rsidRDefault="00F127B8" w14:paraId="5528D740"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1AD694C9" w14:textId="77777777">
      <w:pPr>
        <w:overflowPunct w:val="0"/>
        <w:autoSpaceDE w:val="0"/>
        <w:autoSpaceDN w:val="0"/>
        <w:adjustRightInd w:val="0"/>
        <w:ind w:left="720"/>
        <w:contextualSpacing/>
        <w:textAlignment w:val="baseline"/>
        <w:rPr>
          <w:szCs w:val="20"/>
          <w:lang w:val="en-GB"/>
        </w:rPr>
      </w:pPr>
      <w:r w:rsidRPr="00F127B8">
        <w:rPr>
          <w:szCs w:val="20"/>
          <w:lang w:val="en-GB"/>
        </w:rPr>
        <w:t xml:space="preserve">Romania has previously requested and </w:t>
      </w:r>
      <w:r w:rsidRPr="00F127B8">
        <w:rPr>
          <w:szCs w:val="20"/>
          <w:lang w:val="en-IE"/>
        </w:rPr>
        <w:t xml:space="preserve">received international assistance under the UCPM in 2005, 2006, 2008, and </w:t>
      </w:r>
      <w:hyperlink w:history="1" r:id="rId26">
        <w:r w:rsidRPr="00F127B8">
          <w:rPr>
            <w:szCs w:val="20"/>
            <w:lang w:val="en-IE"/>
          </w:rPr>
          <w:t>2010</w:t>
        </w:r>
      </w:hyperlink>
      <w:r w:rsidRPr="00F127B8">
        <w:rPr>
          <w:szCs w:val="20"/>
          <w:lang w:val="en-IE"/>
        </w:rPr>
        <w:t> in response to severe flooding</w:t>
      </w:r>
      <w:r w:rsidRPr="00F127B8">
        <w:rPr>
          <w:sz w:val="24"/>
          <w:szCs w:val="20"/>
          <w:vertAlign w:val="superscript"/>
          <w:lang w:val="en-IE"/>
        </w:rPr>
        <w:footnoteReference w:id="19"/>
      </w:r>
      <w:r w:rsidRPr="00F127B8">
        <w:rPr>
          <w:szCs w:val="20"/>
          <w:lang w:val="en-IE"/>
        </w:rPr>
        <w:t xml:space="preserve">. EU member states offered viral support including </w:t>
      </w:r>
      <w:r w:rsidRPr="00F127B8">
        <w:rPr>
          <w:szCs w:val="20"/>
          <w:lang w:val="en-GB"/>
        </w:rPr>
        <w:t>pumps, generators,</w:t>
      </w:r>
      <w:r w:rsidRPr="00F127B8">
        <w:rPr>
          <w:rFonts w:ascii="Roboto" w:hAnsi="Roboto"/>
          <w:color w:val="4A4A4A"/>
          <w:sz w:val="27"/>
          <w:szCs w:val="27"/>
          <w:lang w:val="en-GB"/>
        </w:rPr>
        <w:t xml:space="preserve"> </w:t>
      </w:r>
      <w:r w:rsidRPr="00F127B8">
        <w:rPr>
          <w:szCs w:val="20"/>
          <w:lang w:val="en-GB"/>
        </w:rPr>
        <w:t>generators, dikes, geotextile, water purification and other emergency equipment</w:t>
      </w:r>
      <w:r w:rsidRPr="00F127B8">
        <w:rPr>
          <w:sz w:val="24"/>
          <w:szCs w:val="20"/>
          <w:vertAlign w:val="superscript"/>
          <w:lang w:val="en-IE"/>
        </w:rPr>
        <w:footnoteReference w:id="20"/>
      </w:r>
      <w:r w:rsidRPr="00F127B8">
        <w:rPr>
          <w:szCs w:val="20"/>
          <w:lang w:val="en-GB"/>
        </w:rPr>
        <w:t>. </w:t>
      </w:r>
    </w:p>
    <w:p w:rsidRPr="00F127B8" w:rsidR="00F127B8" w:rsidP="00F127B8" w:rsidRDefault="00F127B8" w14:paraId="35169107" w14:textId="77777777">
      <w:pPr>
        <w:overflowPunct w:val="0"/>
        <w:autoSpaceDE w:val="0"/>
        <w:autoSpaceDN w:val="0"/>
        <w:adjustRightInd w:val="0"/>
        <w:ind w:left="720"/>
        <w:contextualSpacing/>
        <w:textAlignment w:val="baseline"/>
        <w:rPr>
          <w:szCs w:val="20"/>
          <w:lang w:val="en-GB"/>
        </w:rPr>
      </w:pPr>
    </w:p>
    <w:p w:rsidRPr="00F127B8" w:rsidR="00F127B8" w:rsidP="00F127B8" w:rsidRDefault="00F127B8" w14:paraId="3DC68140" w14:textId="77777777">
      <w:pPr>
        <w:overflowPunct w:val="0"/>
        <w:autoSpaceDE w:val="0"/>
        <w:autoSpaceDN w:val="0"/>
        <w:adjustRightInd w:val="0"/>
        <w:ind w:left="720"/>
        <w:contextualSpacing/>
        <w:textAlignment w:val="baseline"/>
        <w:rPr>
          <w:szCs w:val="20"/>
          <w:lang w:val="en-IE"/>
        </w:rPr>
      </w:pPr>
      <w:r w:rsidRPr="00F127B8">
        <w:rPr>
          <w:szCs w:val="20"/>
          <w:lang w:val="en-AU"/>
        </w:rPr>
        <w:t>The IGUS has coordinated the provision of international humanitarian, requested through the Mechanism by other countries, in several instances. For instance, in the context of the war in Ukraine, Romania – next to Slovakia and Poland - houses a UCPM logistics hub which was set up to facilitate the delivery of supplies and assistance to Ukraine and neighbouring countries. The ERCC Liaison Officers and EU Civil Protection Teams (EUCPT) deployed in the logistic hub to manage the arrival of incoming assistance (e.g., medicine, shelter and hygiene items, food and ambulances), praise the coordination with national civil protection authorities</w:t>
      </w:r>
      <w:r w:rsidRPr="00F127B8">
        <w:rPr>
          <w:sz w:val="24"/>
          <w:szCs w:val="20"/>
          <w:vertAlign w:val="superscript"/>
          <w:lang w:val="en-AU"/>
        </w:rPr>
        <w:footnoteReference w:id="21"/>
      </w:r>
      <w:r w:rsidRPr="00F127B8">
        <w:rPr>
          <w:szCs w:val="20"/>
          <w:lang w:val="en-AU"/>
        </w:rPr>
        <w:t>. Romania is also one of nine EU Member States that hosts a RescEU medical stockpile</w:t>
      </w:r>
      <w:r w:rsidRPr="00F127B8">
        <w:rPr>
          <w:szCs w:val="20"/>
          <w:vertAlign w:val="superscript"/>
          <w:lang w:val="en-AU"/>
        </w:rPr>
        <w:footnoteReference w:id="22"/>
      </w:r>
      <w:r w:rsidRPr="00F127B8">
        <w:rPr>
          <w:szCs w:val="20"/>
          <w:lang w:val="en-AU"/>
        </w:rPr>
        <w:t xml:space="preserve">. </w:t>
      </w:r>
    </w:p>
    <w:p w:rsidRPr="00F127B8" w:rsidR="00F127B8" w:rsidP="00F127B8" w:rsidRDefault="00F127B8" w14:paraId="03594793" w14:textId="77777777">
      <w:pPr>
        <w:overflowPunct w:val="0"/>
        <w:autoSpaceDE w:val="0"/>
        <w:autoSpaceDN w:val="0"/>
        <w:adjustRightInd w:val="0"/>
        <w:spacing w:before="240" w:after="240"/>
        <w:ind w:left="720"/>
        <w:contextualSpacing/>
        <w:textAlignment w:val="baseline"/>
        <w:rPr>
          <w:szCs w:val="20"/>
          <w:lang w:val="en-IE"/>
        </w:rPr>
      </w:pPr>
    </w:p>
    <w:p w:rsidRPr="00F127B8" w:rsidR="00F127B8" w:rsidP="00F127B8" w:rsidRDefault="00F127B8" w14:paraId="131B8548" w14:textId="77777777">
      <w:pPr>
        <w:numPr>
          <w:ilvl w:val="0"/>
          <w:numId w:val="7"/>
        </w:numPr>
        <w:spacing w:before="240" w:after="240"/>
        <w:contextualSpacing/>
        <w:rPr>
          <w:szCs w:val="20"/>
          <w:lang w:val="en-IE"/>
        </w:rPr>
      </w:pPr>
      <w:r w:rsidRPr="00F127B8">
        <w:rPr>
          <w:b/>
          <w:bCs/>
          <w:szCs w:val="20"/>
          <w:lang w:val="en-GB"/>
        </w:rPr>
        <w:t>Sweden</w:t>
      </w:r>
      <w:r w:rsidRPr="00F127B8">
        <w:rPr>
          <w:szCs w:val="20"/>
          <w:lang w:val="en-GB"/>
        </w:rPr>
        <w:t xml:space="preserve">: </w:t>
      </w:r>
      <w:r w:rsidRPr="00F127B8">
        <w:rPr>
          <w:szCs w:val="20"/>
          <w:lang w:val="en-IE"/>
        </w:rPr>
        <w:t xml:space="preserve">The Swedish Civil Contingencies Agency (MSB) is the contact point for the EU Civil Protection Mechanism in Sweden. They are responsible for both receiving requests for </w:t>
      </w:r>
      <w:r w:rsidRPr="00F127B8">
        <w:rPr>
          <w:szCs w:val="20"/>
          <w:lang w:val="en-IE"/>
        </w:rPr>
        <w:lastRenderedPageBreak/>
        <w:t>assistance from other countries and coordinating foreign assistance to Sweden</w:t>
      </w:r>
      <w:r w:rsidRPr="00F127B8">
        <w:rPr>
          <w:sz w:val="24"/>
          <w:szCs w:val="20"/>
          <w:vertAlign w:val="superscript"/>
          <w:lang w:val="en-IE"/>
        </w:rPr>
        <w:footnoteReference w:id="23"/>
      </w:r>
      <w:r w:rsidRPr="00F127B8">
        <w:rPr>
          <w:szCs w:val="20"/>
          <w:lang w:val="en-IE"/>
        </w:rPr>
        <w:t>. When requesting international assistance, MSB is required to first inform the Swedish government.</w:t>
      </w:r>
    </w:p>
    <w:p w:rsidRPr="00F127B8" w:rsidR="00F127B8" w:rsidP="00F127B8" w:rsidRDefault="00F127B8" w14:paraId="21D4DB72" w14:textId="77777777">
      <w:pPr>
        <w:overflowPunct w:val="0"/>
        <w:autoSpaceDE w:val="0"/>
        <w:autoSpaceDN w:val="0"/>
        <w:adjustRightInd w:val="0"/>
        <w:spacing w:before="240" w:after="240"/>
        <w:ind w:left="720"/>
        <w:contextualSpacing/>
        <w:textAlignment w:val="baseline"/>
        <w:rPr>
          <w:szCs w:val="20"/>
          <w:lang w:val="en-IE"/>
        </w:rPr>
      </w:pPr>
    </w:p>
    <w:p w:rsidRPr="00F127B8" w:rsidR="00F127B8" w:rsidP="00F127B8" w:rsidRDefault="00F127B8" w14:paraId="7DF37868" w14:textId="77777777">
      <w:pPr>
        <w:overflowPunct w:val="0"/>
        <w:autoSpaceDE w:val="0"/>
        <w:autoSpaceDN w:val="0"/>
        <w:adjustRightInd w:val="0"/>
        <w:spacing w:before="240" w:after="240"/>
        <w:ind w:left="720"/>
        <w:contextualSpacing/>
        <w:textAlignment w:val="baseline"/>
        <w:rPr>
          <w:szCs w:val="20"/>
          <w:lang w:val="en-IE"/>
        </w:rPr>
      </w:pPr>
      <w:r w:rsidRPr="00F127B8">
        <w:rPr>
          <w:szCs w:val="20"/>
          <w:lang w:val="en-IE"/>
        </w:rPr>
        <w:t>At the local level, Swedish municipalities have responsibility for the planning and management of serious events in their areas</w:t>
      </w:r>
      <w:r w:rsidRPr="00F127B8">
        <w:rPr>
          <w:sz w:val="24"/>
          <w:szCs w:val="20"/>
          <w:vertAlign w:val="superscript"/>
          <w:lang w:val="en-IE"/>
        </w:rPr>
        <w:footnoteReference w:id="24"/>
      </w:r>
      <w:r w:rsidRPr="00F127B8">
        <w:rPr>
          <w:szCs w:val="20"/>
          <w:lang w:val="en-IE"/>
        </w:rPr>
        <w:t>. County administrative boards at the regional level can provide assistance in situations affecting multiple municipalities. County administrative boards also have the role of prioritising and allocating incoming national and international reinforcement resources, with the support of MSB at the national level. MSB also provides guidelines to support actors at different levels in preparing for and receiving international support relating to travel arrangements, equipment, logistics, communications, transportation as well as roles and responsibilities.</w:t>
      </w:r>
    </w:p>
    <w:p w:rsidRPr="00F127B8" w:rsidR="00F127B8" w:rsidP="00F127B8" w:rsidRDefault="00F127B8" w14:paraId="005F1F60" w14:textId="77777777">
      <w:pPr>
        <w:overflowPunct w:val="0"/>
        <w:autoSpaceDE w:val="0"/>
        <w:autoSpaceDN w:val="0"/>
        <w:adjustRightInd w:val="0"/>
        <w:spacing w:before="240" w:after="240"/>
        <w:ind w:left="720"/>
        <w:contextualSpacing/>
        <w:textAlignment w:val="baseline"/>
        <w:rPr>
          <w:szCs w:val="20"/>
          <w:lang w:val="en-IE"/>
        </w:rPr>
      </w:pPr>
    </w:p>
    <w:p w:rsidRPr="00F127B8" w:rsidR="00F127B8" w:rsidP="00F127B8" w:rsidRDefault="00F127B8" w14:paraId="5C436770" w14:textId="77777777">
      <w:pPr>
        <w:overflowPunct w:val="0"/>
        <w:autoSpaceDE w:val="0"/>
        <w:autoSpaceDN w:val="0"/>
        <w:adjustRightInd w:val="0"/>
        <w:spacing w:before="240" w:after="240"/>
        <w:ind w:left="720"/>
        <w:contextualSpacing/>
        <w:textAlignment w:val="baseline"/>
        <w:rPr>
          <w:szCs w:val="20"/>
          <w:lang w:val="en-IE"/>
        </w:rPr>
      </w:pPr>
      <w:r w:rsidRPr="00F127B8">
        <w:rPr>
          <w:szCs w:val="20"/>
          <w:lang w:val="en-IE"/>
        </w:rPr>
        <w:t xml:space="preserve">Sweden contributes to the Civil Protection Pool on capacities including marine pollution, flood containment, technical support, medical evacuation, and shelter. </w:t>
      </w:r>
    </w:p>
    <w:p w:rsidRPr="00F127B8" w:rsidR="00F127B8" w:rsidP="00F127B8" w:rsidRDefault="00F127B8" w14:paraId="20E40B0F" w14:textId="77777777">
      <w:pPr>
        <w:overflowPunct w:val="0"/>
        <w:autoSpaceDE w:val="0"/>
        <w:autoSpaceDN w:val="0"/>
        <w:adjustRightInd w:val="0"/>
        <w:spacing w:before="240" w:after="240"/>
        <w:ind w:left="720"/>
        <w:contextualSpacing/>
        <w:textAlignment w:val="baseline"/>
        <w:rPr>
          <w:szCs w:val="20"/>
          <w:lang w:val="en-IE"/>
        </w:rPr>
      </w:pPr>
    </w:p>
    <w:p w:rsidRPr="00F127B8" w:rsidR="00F127B8" w:rsidP="00F127B8" w:rsidRDefault="00F127B8" w14:paraId="6788F85E" w14:textId="77777777">
      <w:pPr>
        <w:overflowPunct w:val="0"/>
        <w:autoSpaceDE w:val="0"/>
        <w:autoSpaceDN w:val="0"/>
        <w:adjustRightInd w:val="0"/>
        <w:spacing w:before="240" w:after="240"/>
        <w:ind w:left="720"/>
        <w:contextualSpacing/>
        <w:textAlignment w:val="baseline"/>
        <w:rPr>
          <w:szCs w:val="20"/>
          <w:lang w:val="en-IE"/>
        </w:rPr>
      </w:pPr>
      <w:r w:rsidRPr="00F127B8">
        <w:rPr>
          <w:szCs w:val="20"/>
          <w:lang w:val="en-IE"/>
        </w:rPr>
        <w:t>Regarding RescEU, Sweden provides firefighting aircrafts and helicopters and is one of the countries hosting the RescEU medical stockpile. The medical stockpile is led by MSB, who manage the transport of the requested material. The Swedish Defence Materiel Administration, FMV, is responsible for procurement and quality assurance and the National Board of Health and Welfare provides expertise on medical equipment and its storage</w:t>
      </w:r>
      <w:r w:rsidRPr="00F127B8">
        <w:rPr>
          <w:sz w:val="24"/>
          <w:szCs w:val="20"/>
          <w:vertAlign w:val="superscript"/>
          <w:lang w:val="en-IE"/>
        </w:rPr>
        <w:footnoteReference w:id="25"/>
      </w:r>
      <w:r w:rsidRPr="00F127B8">
        <w:rPr>
          <w:szCs w:val="20"/>
          <w:lang w:val="en-IE"/>
        </w:rPr>
        <w:t xml:space="preserve">. </w:t>
      </w:r>
    </w:p>
    <w:p w:rsidRPr="00F127B8" w:rsidR="00F127B8" w:rsidP="00F127B8" w:rsidRDefault="00F127B8" w14:paraId="0CAD17A7" w14:textId="77777777">
      <w:pPr>
        <w:overflowPunct w:val="0"/>
        <w:autoSpaceDE w:val="0"/>
        <w:autoSpaceDN w:val="0"/>
        <w:adjustRightInd w:val="0"/>
        <w:spacing w:before="240" w:after="240"/>
        <w:ind w:left="720"/>
        <w:contextualSpacing/>
        <w:textAlignment w:val="baseline"/>
        <w:rPr>
          <w:szCs w:val="20"/>
          <w:lang w:val="en-IE"/>
        </w:rPr>
      </w:pPr>
    </w:p>
    <w:p w:rsidRPr="00F127B8" w:rsidR="00F127B8" w:rsidP="00F127B8" w:rsidRDefault="00F127B8" w14:paraId="67710B8D" w14:textId="77777777">
      <w:pPr>
        <w:overflowPunct w:val="0"/>
        <w:autoSpaceDE w:val="0"/>
        <w:autoSpaceDN w:val="0"/>
        <w:adjustRightInd w:val="0"/>
        <w:spacing w:before="240" w:after="240"/>
        <w:ind w:left="720"/>
        <w:contextualSpacing/>
        <w:textAlignment w:val="baseline"/>
        <w:rPr>
          <w:szCs w:val="20"/>
          <w:lang w:val="en-IE"/>
        </w:rPr>
      </w:pPr>
      <w:r w:rsidRPr="00F127B8">
        <w:rPr>
          <w:szCs w:val="20"/>
          <w:lang w:val="en-IE"/>
        </w:rPr>
        <w:t>Sweden also hosts a strategic warehouse and logistical centre for EU civil defence activities located in Kristinehamn</w:t>
      </w:r>
      <w:r w:rsidRPr="00F127B8">
        <w:rPr>
          <w:sz w:val="24"/>
          <w:szCs w:val="20"/>
          <w:vertAlign w:val="superscript"/>
          <w:lang w:val="en-IE"/>
        </w:rPr>
        <w:footnoteReference w:id="26"/>
      </w:r>
      <w:r w:rsidRPr="00F127B8">
        <w:rPr>
          <w:szCs w:val="20"/>
          <w:lang w:val="en-IE"/>
        </w:rPr>
        <w:t>. The equipment kept in stock includes IT equipment, satellite telephones, medical supplies, medicines and helmets. MSB administer the maintenance of the equipment that has been used in the missions, and develop an Enterprise Resource Planning system for the management of the equipment.</w:t>
      </w:r>
    </w:p>
    <w:p w:rsidRPr="00F127B8" w:rsidR="00F127B8" w:rsidP="00F127B8" w:rsidRDefault="00F127B8" w14:paraId="76D50EAA" w14:textId="77777777">
      <w:pPr>
        <w:overflowPunct w:val="0"/>
        <w:autoSpaceDE w:val="0"/>
        <w:autoSpaceDN w:val="0"/>
        <w:adjustRightInd w:val="0"/>
        <w:spacing w:before="240" w:after="240"/>
        <w:ind w:left="720"/>
        <w:contextualSpacing/>
        <w:textAlignment w:val="baseline"/>
        <w:rPr>
          <w:szCs w:val="20"/>
          <w:lang w:val="en-IE"/>
        </w:rPr>
      </w:pPr>
      <w:r w:rsidRPr="00F127B8">
        <w:rPr>
          <w:szCs w:val="20"/>
          <w:lang w:val="en-IE"/>
        </w:rPr>
        <w:t>Sweden has received international assistance via the ERCC during storm Gudrun in 2005, the forest fire in Västmanland in 2014 and the large 2018 forest fires, for which aerial resources and ground forces were provided from several different countries. In March 2022, Sweden also received assistance under RescEU for temporary shelter in response to the Russian invasion of Ukraine</w:t>
      </w:r>
      <w:r w:rsidRPr="00F127B8">
        <w:rPr>
          <w:sz w:val="24"/>
          <w:szCs w:val="20"/>
          <w:vertAlign w:val="superscript"/>
          <w:lang w:val="en-IE"/>
        </w:rPr>
        <w:footnoteReference w:id="27"/>
      </w:r>
      <w:r w:rsidRPr="00F127B8">
        <w:rPr>
          <w:szCs w:val="20"/>
          <w:lang w:val="en-IE"/>
        </w:rPr>
        <w:t>. This includes light shelter solutions, non-food items (NFI), such as beds, sheets, matrasses, as well as electrical equipment to provide the shelters with power.</w:t>
      </w:r>
    </w:p>
    <w:p w:rsidRPr="00F127B8" w:rsidR="00F127B8" w:rsidP="00F127B8" w:rsidRDefault="00F127B8" w14:paraId="66A085EB" w14:textId="77777777">
      <w:pPr>
        <w:rPr>
          <w:lang w:val="en-US"/>
        </w:rPr>
      </w:pPr>
    </w:p>
    <w:p w:rsidRPr="00F127B8" w:rsidR="00F127B8" w:rsidP="00F127B8" w:rsidRDefault="00F127B8" w14:paraId="373E7372" w14:textId="77777777">
      <w:pPr>
        <w:rPr>
          <w:lang w:val="en-US"/>
        </w:rPr>
      </w:pPr>
    </w:p>
    <w:p w:rsidRPr="00F127B8" w:rsidR="00F127B8" w:rsidP="00F127B8" w:rsidRDefault="00F127B8" w14:paraId="71DFA58B" w14:textId="77777777">
      <w:pPr>
        <w:keepNext/>
        <w:keepLines/>
        <w:numPr>
          <w:ilvl w:val="0"/>
          <w:numId w:val="1"/>
        </w:numPr>
        <w:ind w:left="567" w:hanging="567"/>
        <w:outlineLvl w:val="0"/>
        <w:rPr>
          <w:b/>
          <w:bCs/>
          <w:kern w:val="28"/>
          <w:lang w:val="en-US"/>
        </w:rPr>
      </w:pPr>
      <w:bookmarkStart w:name="_Toc75790738" w:id="16"/>
      <w:bookmarkStart w:name="_Toc133242980" w:id="17"/>
      <w:r w:rsidRPr="00F127B8">
        <w:rPr>
          <w:b/>
          <w:bCs/>
          <w:kern w:val="28"/>
          <w:lang w:val="en-US"/>
        </w:rPr>
        <w:lastRenderedPageBreak/>
        <w:t>Primary data: findings and analysis</w:t>
      </w:r>
      <w:bookmarkEnd w:id="16"/>
      <w:bookmarkEnd w:id="17"/>
    </w:p>
    <w:p w:rsidRPr="00F127B8" w:rsidR="00F127B8" w:rsidP="00F127B8" w:rsidRDefault="00F127B8" w14:paraId="2BDEAA20" w14:textId="77777777">
      <w:pPr>
        <w:keepNext/>
        <w:keepLines/>
        <w:rPr>
          <w:lang w:val="en-GB"/>
        </w:rPr>
      </w:pPr>
    </w:p>
    <w:p w:rsidRPr="00F127B8" w:rsidR="00F127B8" w:rsidP="00F127B8" w:rsidRDefault="00F127B8" w14:paraId="1831655E" w14:textId="77777777">
      <w:pPr>
        <w:keepNext/>
        <w:keepLines/>
        <w:numPr>
          <w:ilvl w:val="1"/>
          <w:numId w:val="1"/>
        </w:numPr>
        <w:ind w:left="851" w:hanging="709"/>
        <w:outlineLvl w:val="1"/>
        <w:rPr>
          <w:u w:val="single"/>
          <w:lang w:val="en-US"/>
        </w:rPr>
      </w:pPr>
      <w:bookmarkStart w:name="_Toc75790739" w:id="18"/>
      <w:bookmarkStart w:name="_Toc133242981" w:id="19"/>
      <w:r w:rsidRPr="00F127B8">
        <w:rPr>
          <w:u w:val="single"/>
          <w:lang w:val="en-US"/>
        </w:rPr>
        <w:t>Effectiveness</w:t>
      </w:r>
      <w:bookmarkEnd w:id="18"/>
      <w:bookmarkEnd w:id="19"/>
    </w:p>
    <w:p w:rsidRPr="00F127B8" w:rsidR="00F127B8" w:rsidP="00F127B8" w:rsidRDefault="00F127B8" w14:paraId="3A0A9586" w14:textId="77777777">
      <w:pPr>
        <w:keepNext/>
        <w:keepLines/>
        <w:rPr>
          <w:lang w:val="en-GB"/>
        </w:rPr>
      </w:pPr>
    </w:p>
    <w:p w:rsidRPr="00F127B8" w:rsidR="00F127B8" w:rsidP="00F127B8" w:rsidRDefault="00F127B8" w14:paraId="43170F5E" w14:textId="77777777">
      <w:pPr>
        <w:rPr>
          <w:lang w:val="en-GB"/>
        </w:rPr>
      </w:pPr>
      <w:r w:rsidRPr="00F127B8">
        <w:rPr>
          <w:lang w:val="en-GB"/>
        </w:rPr>
        <w:t xml:space="preserve">Asked </w:t>
      </w:r>
      <w:r w:rsidRPr="00F127B8">
        <w:rPr>
          <w:u w:val="single"/>
          <w:lang w:val="en-GB"/>
        </w:rPr>
        <w:t>to what extent the UCPM achieved its objective of contributing to strengthened cooperation between the European Union and the Member States for civil protection in the prevention of disasters, preparedness for disasters and response to disasters</w:t>
      </w:r>
      <w:r w:rsidRPr="00F127B8">
        <w:rPr>
          <w:lang w:val="en-GB"/>
        </w:rPr>
        <w:t xml:space="preserve"> (</w:t>
      </w:r>
      <w:r w:rsidRPr="00F127B8">
        <w:rPr>
          <w:b/>
          <w:bCs/>
          <w:lang w:val="en-GB"/>
        </w:rPr>
        <w:t>Question B.1</w:t>
      </w:r>
      <w:r w:rsidRPr="00F127B8">
        <w:rPr>
          <w:lang w:val="en-GB"/>
        </w:rPr>
        <w:t>), the respondents gave quite a positive feedback, with the majority considering that the UCPM had indeed achieved the mentioned objective 'to a large extent'.</w:t>
      </w:r>
    </w:p>
    <w:p w:rsidRPr="00F127B8" w:rsidR="00F127B8" w:rsidP="00F127B8" w:rsidRDefault="00F127B8" w14:paraId="66B5733F" w14:textId="77777777">
      <w:pPr>
        <w:rPr>
          <w:lang w:val="en-GB"/>
        </w:rPr>
      </w:pPr>
    </w:p>
    <w:p w:rsidRPr="00F127B8" w:rsidR="00F127B8" w:rsidP="00F127B8" w:rsidRDefault="00F127B8" w14:paraId="5A131984" w14:textId="77777777">
      <w:pPr>
        <w:keepNext/>
        <w:rPr>
          <w:lang w:val="en-US"/>
        </w:rPr>
      </w:pPr>
      <w:r w:rsidRPr="00F127B8">
        <w:rPr>
          <w:noProof/>
          <w:lang w:val="en-US"/>
        </w:rPr>
        <w:drawing>
          <wp:inline distT="0" distB="0" distL="0" distR="0" wp14:anchorId="61F18AB6" wp14:editId="0A6356F1">
            <wp:extent cx="5759450" cy="2700000"/>
            <wp:effectExtent l="0" t="0" r="12700" b="5715"/>
            <wp:docPr id="3" name="Chart 3">
              <a:extLst xmlns:a="http://schemas.openxmlformats.org/drawingml/2006/main">
                <a:ext uri="{FF2B5EF4-FFF2-40B4-BE49-F238E27FC236}">
                  <a16:creationId xmlns:a16="http://schemas.microsoft.com/office/drawing/2014/main" id="{A6B3C92F-5F1C-47AB-B449-0856EDB1CE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rsidRPr="00F127B8" w:rsidR="00F127B8" w:rsidP="00F127B8" w:rsidRDefault="00F127B8" w14:paraId="29C6D0CB" w14:textId="77777777">
      <w:pPr>
        <w:rPr>
          <w:lang w:val="en-GB"/>
        </w:rPr>
      </w:pPr>
    </w:p>
    <w:p w:rsidRPr="00F127B8" w:rsidR="00F127B8" w:rsidP="00F127B8" w:rsidRDefault="00F127B8" w14:paraId="4B44CE8B" w14:textId="77777777">
      <w:pPr>
        <w:rPr>
          <w:lang w:val="en-GB"/>
        </w:rPr>
      </w:pPr>
      <w:r w:rsidRPr="00F127B8">
        <w:rPr>
          <w:lang w:val="en-GB"/>
        </w:rPr>
        <w:t xml:space="preserve">Regarding the prevention of disasters, 6 respondents were of the view that the UCPM had achieved its objective 'to a moderate extent' and 5 – 'to a large extent', whilst 4 considered the objective to have been achieved 'to a poor extent'. While the majority of respondents (13 out of 19) believed that the UCPM had achieved cooperation in disaster prevention to some degree, the feedback was least supportive of the mechanism's prevention pillar. From a cross-country perspective, the Greek and Romanian respondents were the most positive, whereas the Belgian – the least positive. </w:t>
      </w:r>
    </w:p>
    <w:p w:rsidRPr="00F127B8" w:rsidR="00F127B8" w:rsidP="00F127B8" w:rsidRDefault="00F127B8" w14:paraId="29B47953" w14:textId="77777777">
      <w:pPr>
        <w:rPr>
          <w:lang w:val="en-GB"/>
        </w:rPr>
      </w:pPr>
    </w:p>
    <w:p w:rsidRPr="00F127B8" w:rsidR="00F127B8" w:rsidP="00F127B8" w:rsidRDefault="00F127B8" w14:paraId="0B9F1BEE" w14:textId="77777777">
      <w:pPr>
        <w:rPr>
          <w:lang w:val="en-GB"/>
        </w:rPr>
      </w:pPr>
      <w:r w:rsidRPr="00F127B8">
        <w:rPr>
          <w:lang w:val="en-GB"/>
        </w:rPr>
        <w:t>With regard to preparedness for disasters, again the majority of respondents considered that the UCPM had achieved its objective – 9 were of the view that it had been so 'to a large extent', and 3 respectively – 'to a very large / moderate / poor extent'. Comparing the responses by country, the majority of respondents expressed the view that the UCPM had achieved the mentioned objective 'to a large / very large extent'. Only 2 Belgian and 1 Greek respondent considered that it had been done 'to a poor extent'.</w:t>
      </w:r>
    </w:p>
    <w:p w:rsidRPr="00F127B8" w:rsidR="00F127B8" w:rsidP="00F127B8" w:rsidRDefault="00F127B8" w14:paraId="71FF2478" w14:textId="77777777">
      <w:pPr>
        <w:rPr>
          <w:lang w:val="en-GB"/>
        </w:rPr>
      </w:pPr>
    </w:p>
    <w:p w:rsidRPr="00F127B8" w:rsidR="00F127B8" w:rsidP="00F127B8" w:rsidRDefault="00F127B8" w14:paraId="6426F379" w14:textId="77777777">
      <w:pPr>
        <w:rPr>
          <w:lang w:val="en-GB"/>
        </w:rPr>
      </w:pPr>
      <w:r w:rsidRPr="00F127B8">
        <w:rPr>
          <w:lang w:val="en-GB"/>
        </w:rPr>
        <w:t xml:space="preserve">Finally, with regard to response to disasters, the respondents held the most positive views, with 9 considering that this objective had been reached 'to a very large extent' and 5 - 'to a large extent'. Looking at the different countries, the feedback on disaster response was largely positive as well, with only 2 Belgian respondents considering that this objective had been achieved 'to a poor extent', whilst all Romanian, Swedish and the only French respondent thought that it had been so 'to a very large extent'. </w:t>
      </w:r>
    </w:p>
    <w:p w:rsidRPr="00F127B8" w:rsidR="00F127B8" w:rsidP="00F127B8" w:rsidRDefault="00F127B8" w14:paraId="455747BE" w14:textId="77777777">
      <w:pPr>
        <w:rPr>
          <w:lang w:val="en-GB"/>
        </w:rPr>
      </w:pPr>
    </w:p>
    <w:p w:rsidRPr="00F127B8" w:rsidR="00F127B8" w:rsidP="00F127B8" w:rsidRDefault="00F127B8" w14:paraId="4068153F" w14:textId="77777777">
      <w:pPr>
        <w:keepNext/>
        <w:jc w:val="center"/>
        <w:rPr>
          <w:lang w:val="en-US"/>
        </w:rPr>
      </w:pPr>
      <w:r w:rsidRPr="00F127B8">
        <w:rPr>
          <w:noProof/>
          <w:lang w:val="en-US"/>
        </w:rPr>
        <w:lastRenderedPageBreak/>
        <w:drawing>
          <wp:inline distT="0" distB="0" distL="0" distR="0" wp14:anchorId="200B0177" wp14:editId="6144089F">
            <wp:extent cx="5400000" cy="2700000"/>
            <wp:effectExtent l="0" t="0" r="10795" b="5715"/>
            <wp:docPr id="5" name="Chart 5">
              <a:extLst xmlns:a="http://schemas.openxmlformats.org/drawingml/2006/main">
                <a:ext uri="{FF2B5EF4-FFF2-40B4-BE49-F238E27FC236}">
                  <a16:creationId xmlns:a16="http://schemas.microsoft.com/office/drawing/2014/main" id="{7061A048-112D-420C-B8DB-1411E222C10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rsidRPr="00F127B8" w:rsidR="00F127B8" w:rsidP="00F127B8" w:rsidRDefault="00F127B8" w14:paraId="7403E7D4" w14:textId="77777777">
      <w:pPr>
        <w:keepNext/>
        <w:rPr>
          <w:lang w:val="en-US"/>
        </w:rPr>
      </w:pPr>
    </w:p>
    <w:p w:rsidRPr="00F127B8" w:rsidR="00F127B8" w:rsidP="00F127B8" w:rsidRDefault="00F127B8" w14:paraId="54E196F7" w14:textId="77777777">
      <w:pPr>
        <w:keepNext/>
        <w:rPr>
          <w:lang w:val="en-US"/>
        </w:rPr>
      </w:pPr>
      <w:r w:rsidRPr="00F127B8">
        <w:rPr>
          <w:lang w:val="en-GB"/>
        </w:rPr>
        <w:t>Looking at the responses to this question from a cross-category perspective, the 7 representatives from public authorities mostly thought that the objective of the UCPM in all three mentioned areas had been achieved 'to a very large / large extent', whereas the 4 representatives from the civil society were least positive with a half viewing them as having been achieved 'to a poor extent', one was unsure and one considered them having been achieved either 'to a large or a moderate extent'. Finally, the majority of the academia representatives (4 out of 5) were of the view that the objective of "Response to disasters" had been achieved 'to a very large extent', whilst the other two objectives were considered to have been achieved to a lesser extent but still in the area of positive assessment.</w:t>
      </w:r>
    </w:p>
    <w:p w:rsidRPr="00F127B8" w:rsidR="00F127B8" w:rsidP="00F127B8" w:rsidRDefault="00F127B8" w14:paraId="6D6971BF" w14:textId="77777777">
      <w:pPr>
        <w:rPr>
          <w:lang w:val="en-GB"/>
        </w:rPr>
      </w:pPr>
    </w:p>
    <w:p w:rsidRPr="00F127B8" w:rsidR="00F127B8" w:rsidP="00F127B8" w:rsidRDefault="00F127B8" w14:paraId="013D9B6F" w14:textId="77777777">
      <w:pPr>
        <w:keepNext/>
        <w:jc w:val="center"/>
        <w:rPr>
          <w:lang w:val="en-US"/>
        </w:rPr>
      </w:pPr>
      <w:r w:rsidRPr="00F127B8">
        <w:rPr>
          <w:noProof/>
          <w:lang w:val="en-US"/>
        </w:rPr>
        <w:drawing>
          <wp:inline distT="0" distB="0" distL="0" distR="0" wp14:anchorId="0A0BA62A" wp14:editId="7BF24A08">
            <wp:extent cx="5400000" cy="2700000"/>
            <wp:effectExtent l="0" t="0" r="10795" b="5715"/>
            <wp:docPr id="12" name="Chart 12">
              <a:extLst xmlns:a="http://schemas.openxmlformats.org/drawingml/2006/main">
                <a:ext uri="{FF2B5EF4-FFF2-40B4-BE49-F238E27FC236}">
                  <a16:creationId xmlns:a16="http://schemas.microsoft.com/office/drawing/2014/main" id="{E837E83A-9B73-43E6-922F-E8A9DF42C26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rsidRPr="00F127B8" w:rsidR="00F127B8" w:rsidP="00F127B8" w:rsidRDefault="00F127B8" w14:paraId="3380AC4B" w14:textId="77777777">
      <w:pPr>
        <w:keepNext/>
        <w:rPr>
          <w:lang w:val="en-US"/>
        </w:rPr>
      </w:pPr>
    </w:p>
    <w:p w:rsidRPr="00F127B8" w:rsidR="00F127B8" w:rsidP="00F127B8" w:rsidRDefault="00F127B8" w14:paraId="6A5E9136" w14:textId="77777777">
      <w:pPr>
        <w:rPr>
          <w:lang w:val="en-GB"/>
        </w:rPr>
      </w:pPr>
      <w:r w:rsidRPr="00F127B8">
        <w:rPr>
          <w:lang w:val="en-GB"/>
        </w:rPr>
        <w:t xml:space="preserve">During the semi-structured interviews, representatives from the </w:t>
      </w:r>
      <w:r w:rsidRPr="00F127B8">
        <w:rPr>
          <w:b/>
          <w:bCs/>
          <w:lang w:val="en-GB"/>
        </w:rPr>
        <w:t>French</w:t>
      </w:r>
      <w:r w:rsidRPr="00F127B8">
        <w:rPr>
          <w:lang w:val="en-GB"/>
        </w:rPr>
        <w:t xml:space="preserve"> public authorities noted that the UCPM had been a useful tool to support the national civil protection structures of member and participant states and to help them plan, prevent, respond and manage natural disasters that would otherwise rapidly submerge their limited capabilities. However, there was ample room for improvement with regard to the cooperation and coordination aspects of the UCPM. A lack of synergies and of a clear and shared visibility had been reported in some cases when a concerted action </w:t>
      </w:r>
      <w:r w:rsidRPr="00F127B8">
        <w:rPr>
          <w:lang w:val="en-GB"/>
        </w:rPr>
        <w:lastRenderedPageBreak/>
        <w:t xml:space="preserve">was urgently required. Identifying and following common protocols was of the utmost importance. The health sector would be the sole exception where common protocols are relatively more advanced than in any other domain. </w:t>
      </w:r>
      <w:r w:rsidRPr="00F127B8">
        <w:rPr>
          <w:iCs/>
          <w:lang w:val="en-IE"/>
        </w:rPr>
        <w:t>Improved cooperation and coordination would be especially felt in the following domains: unified commandment and use of common tools (or harmonization of the existing one so that, even if they remain different to adapt to specific needs and situations, they can at least be made compatible).</w:t>
      </w:r>
    </w:p>
    <w:p w:rsidRPr="00F127B8" w:rsidR="00F127B8" w:rsidP="00F127B8" w:rsidRDefault="00F127B8" w14:paraId="48F5B366" w14:textId="77777777">
      <w:pPr>
        <w:rPr>
          <w:lang w:val="en-GB"/>
        </w:rPr>
      </w:pPr>
    </w:p>
    <w:p w:rsidRPr="00F127B8" w:rsidR="00F127B8" w:rsidP="00F127B8" w:rsidRDefault="00F127B8" w14:paraId="14F02C12" w14:textId="77777777">
      <w:pPr>
        <w:rPr>
          <w:lang w:val="en-GB"/>
        </w:rPr>
      </w:pPr>
      <w:r w:rsidRPr="00F127B8">
        <w:rPr>
          <w:lang w:val="en-GB"/>
        </w:rPr>
        <w:t xml:space="preserve">Also, a representative from the </w:t>
      </w:r>
      <w:r w:rsidRPr="00F127B8">
        <w:rPr>
          <w:b/>
          <w:bCs/>
          <w:lang w:val="en-GB"/>
        </w:rPr>
        <w:t>Romanian</w:t>
      </w:r>
      <w:r w:rsidRPr="00F127B8">
        <w:rPr>
          <w:lang w:val="en-GB"/>
        </w:rPr>
        <w:t xml:space="preserve"> public authorities stated that the UCPM achieved what it was set out to achieve, namely, it (1) provided the necessary support to strengthen the efforts of affected countries and (2) formed a joint approach to civil protection in Europe (and beyond).</w:t>
      </w:r>
    </w:p>
    <w:p w:rsidRPr="00F127B8" w:rsidR="00F127B8" w:rsidP="00F127B8" w:rsidRDefault="00F127B8" w14:paraId="5CD7641D" w14:textId="77777777">
      <w:pPr>
        <w:rPr>
          <w:lang w:val="en-GB"/>
        </w:rPr>
      </w:pPr>
    </w:p>
    <w:p w:rsidRPr="00F127B8" w:rsidR="00F127B8" w:rsidP="00F127B8" w:rsidRDefault="00F127B8" w14:paraId="4E288181" w14:textId="77777777">
      <w:pPr>
        <w:rPr>
          <w:lang w:val="en-GB"/>
        </w:rPr>
      </w:pPr>
      <w:r w:rsidRPr="00F127B8">
        <w:rPr>
          <w:lang w:val="en-GB"/>
        </w:rPr>
        <w:t>Furthermore, regarding the efficiency of the UCPM implementation, the participant stated that the responsible Romanian authorities were always happy to follow the latest trends and innovations in technology. He believed that technological innovation is mandatory for staying up-to-date and improving efficiency. The participant praised the UCPM "Exchange of Experts Program" as it facilitates the process of staying aware of novel means/tools in civil protection.</w:t>
      </w:r>
    </w:p>
    <w:p w:rsidRPr="00F127B8" w:rsidR="00F127B8" w:rsidP="00F127B8" w:rsidRDefault="00F127B8" w14:paraId="02FD0AF5" w14:textId="77777777">
      <w:pPr>
        <w:rPr>
          <w:lang w:val="en-GB"/>
        </w:rPr>
      </w:pPr>
    </w:p>
    <w:p w:rsidRPr="00F127B8" w:rsidR="00F127B8" w:rsidP="00F127B8" w:rsidRDefault="00F127B8" w14:paraId="409A0B5B" w14:textId="77777777">
      <w:pPr>
        <w:rPr>
          <w:lang w:val="en-GB"/>
        </w:rPr>
      </w:pPr>
      <w:r w:rsidRPr="00F127B8">
        <w:rPr>
          <w:lang w:val="en-GB"/>
        </w:rPr>
        <w:t>The representative from the Romanian public authorities also made a point regarding the interoperability between EU countries, highlighting the need to improve the existing guidelines on capacities. He particularly expressed the desire for more concrete EU-wide regulations regarding the criteria that a capacity (from any country) needs to fulfil when it is supposed to execute missions under the umbrella of the UCPM. Romanian authorities stated the need to supplement EC decision 762 and its following amendments, which describes the current rules and requirements for certified participation in the EU civil protection pool.</w:t>
      </w:r>
    </w:p>
    <w:p w:rsidRPr="00F127B8" w:rsidR="00F127B8" w:rsidP="00F127B8" w:rsidRDefault="00F127B8" w14:paraId="70B27E4C" w14:textId="77777777">
      <w:pPr>
        <w:rPr>
          <w:lang w:val="en-GB"/>
        </w:rPr>
      </w:pPr>
    </w:p>
    <w:p w:rsidRPr="00F127B8" w:rsidR="00F127B8" w:rsidP="00F127B8" w:rsidRDefault="00F127B8" w14:paraId="0AA40B18" w14:textId="77777777">
      <w:pPr>
        <w:rPr>
          <w:lang w:val="en-GB"/>
        </w:rPr>
      </w:pPr>
      <w:r w:rsidRPr="00F127B8">
        <w:rPr>
          <w:lang w:val="en-GB"/>
        </w:rPr>
        <w:t xml:space="preserve">On a different note, a representative from a </w:t>
      </w:r>
      <w:r w:rsidRPr="00F127B8">
        <w:rPr>
          <w:b/>
          <w:bCs/>
          <w:lang w:val="en-GB"/>
        </w:rPr>
        <w:t>Swedish</w:t>
      </w:r>
      <w:r w:rsidRPr="00F127B8">
        <w:rPr>
          <w:lang w:val="en-GB"/>
        </w:rPr>
        <w:t xml:space="preserve"> civil society organisation pointed out that, in their opinion, there was a large potential for expanding emergency preparedness collaboration within the geographical area of the Baltic Sea (between Baltic countries, Nordic counties and Germany) to build up a response capacity. </w:t>
      </w:r>
    </w:p>
    <w:p w:rsidRPr="00F127B8" w:rsidR="00F127B8" w:rsidP="00F127B8" w:rsidRDefault="00F127B8" w14:paraId="524A5755" w14:textId="77777777">
      <w:pPr>
        <w:rPr>
          <w:lang w:val="en-GB"/>
        </w:rPr>
      </w:pPr>
    </w:p>
    <w:p w:rsidRPr="00F127B8" w:rsidR="00F127B8" w:rsidP="00F127B8" w:rsidRDefault="00F127B8" w14:paraId="090539E4" w14:textId="77777777">
      <w:pPr>
        <w:rPr>
          <w:lang w:val="en-GB"/>
        </w:rPr>
      </w:pPr>
      <w:r w:rsidRPr="00F127B8">
        <w:rPr>
          <w:lang w:val="en-GB"/>
        </w:rPr>
        <w:t xml:space="preserve">On crisis response, a representative from the </w:t>
      </w:r>
      <w:r w:rsidRPr="00F127B8">
        <w:rPr>
          <w:b/>
          <w:bCs/>
          <w:lang w:val="en-GB"/>
        </w:rPr>
        <w:t>Romanian</w:t>
      </w:r>
      <w:r w:rsidRPr="00F127B8">
        <w:rPr>
          <w:lang w:val="en-GB"/>
        </w:rPr>
        <w:t xml:space="preserve"> public authorities highlighted that the "pre-positioning programme" has improved crisis intervention for various types of predictable risks. In particular, he stressed that "pre-positioning" is better suited to respond to any crisis in which there is a need for fast deployment. This applies to many types of risks, as, generally, the faster the intervention, the greater the chance of limiting the amplitude and complexity of the event. On the other hand, the participant mentioned that for risks that cannot be easily forecasted (e.g., earthquakes), the standard UCPM response remains the most effective. And that the mechanisms' rules and procedures ensure a smooth and fast deployment of resources on the ground.</w:t>
      </w:r>
    </w:p>
    <w:p w:rsidRPr="00F127B8" w:rsidR="00F127B8" w:rsidP="00F127B8" w:rsidRDefault="00F127B8" w14:paraId="288A836C" w14:textId="77777777">
      <w:pPr>
        <w:rPr>
          <w:lang w:val="en-GB"/>
        </w:rPr>
      </w:pPr>
    </w:p>
    <w:p w:rsidRPr="00F127B8" w:rsidR="00F127B8" w:rsidP="00F127B8" w:rsidRDefault="00F127B8" w14:paraId="64E0846C" w14:textId="77777777">
      <w:pPr>
        <w:rPr>
          <w:lang w:val="en-GB"/>
        </w:rPr>
      </w:pPr>
      <w:r w:rsidRPr="00F127B8">
        <w:rPr>
          <w:lang w:val="en-GB"/>
        </w:rPr>
        <w:t xml:space="preserve">Contrary to that, a representative from the </w:t>
      </w:r>
      <w:r w:rsidRPr="00F127B8">
        <w:rPr>
          <w:b/>
          <w:bCs/>
          <w:lang w:val="en-GB"/>
        </w:rPr>
        <w:t>Belgian</w:t>
      </w:r>
      <w:r w:rsidRPr="00F127B8">
        <w:rPr>
          <w:lang w:val="en-GB"/>
        </w:rPr>
        <w:t xml:space="preserve"> public authorities did not believe that the "pre-positioning program" (a response mechanism introduced by the European Commission on top of the standard UCPM response) currently strengthened the response capacity and speed of countries in times of disasters. He questioned the added value of having Northern countries assist Southern countries in managing forests given their lack of capacity, knowledge and expertise on the particular crisis at hand. He believed that a bilateral approach, between countries with similar experience, might be more valuable to crisis-struck countries. Furthermore, he believed it to be impossible to convince </w:t>
      </w:r>
      <w:r w:rsidRPr="00F127B8">
        <w:rPr>
          <w:lang w:val="en-GB"/>
        </w:rPr>
        <w:lastRenderedPageBreak/>
        <w:t>politicians to further increase the dispatch of national capacities to foreign countries for any eventuality of a disaster.</w:t>
      </w:r>
    </w:p>
    <w:p w:rsidRPr="00F127B8" w:rsidR="00F127B8" w:rsidP="00F127B8" w:rsidRDefault="00F127B8" w14:paraId="14451A4C" w14:textId="77777777">
      <w:pPr>
        <w:rPr>
          <w:lang w:val="en-GB"/>
        </w:rPr>
      </w:pPr>
      <w:r w:rsidRPr="00F127B8">
        <w:rPr>
          <w:lang w:val="en-GB"/>
        </w:rPr>
        <w:t>Furthermore, on the effectiveness of crisis preparedness in the UCPM, the Romanian participant from the public authorities pointed out that preparedness is better for some types of risks than others, specifically those that occur more frequently (e.g., floods and forest fires). Generally, he expressed the desire for additional EU funding into the UCPM pillars of preparedness and resilience.</w:t>
      </w:r>
    </w:p>
    <w:p w:rsidRPr="00F127B8" w:rsidR="00F127B8" w:rsidP="00F127B8" w:rsidRDefault="00F127B8" w14:paraId="3A0EA123" w14:textId="77777777">
      <w:pPr>
        <w:rPr>
          <w:iCs/>
          <w:lang w:val="en-US"/>
        </w:rPr>
      </w:pPr>
    </w:p>
    <w:p w:rsidRPr="00F127B8" w:rsidR="00F127B8" w:rsidP="00F127B8" w:rsidRDefault="00F127B8" w14:paraId="5E489926" w14:textId="77777777">
      <w:pPr>
        <w:rPr>
          <w:lang w:val="en-GB"/>
        </w:rPr>
      </w:pPr>
      <w:r w:rsidRPr="00F127B8">
        <w:rPr>
          <w:lang w:val="en-GB"/>
        </w:rPr>
        <w:t xml:space="preserve">The representative from the </w:t>
      </w:r>
      <w:r w:rsidRPr="00F127B8">
        <w:rPr>
          <w:b/>
          <w:bCs/>
          <w:lang w:val="en-GB"/>
        </w:rPr>
        <w:t>Belgian</w:t>
      </w:r>
      <w:r w:rsidRPr="00F127B8">
        <w:rPr>
          <w:lang w:val="en-GB"/>
        </w:rPr>
        <w:t xml:space="preserve"> public authorities also mentioned the broad European Union Disaster Resilience Goals, and expressed worries that the constant expansion of competence areas may lead to a neglect of the core UCPM goals of disaster response and preparedness, which are already lacking in investments. He suggested that the EU should collectively reconsider whether it is feasible to achieve all these goals within the framework of the UCPM. In the participant's view, there was a lack of consensus on what civil protection entails. The lack of consensus on the concept represents the first challenge to effectively achieving EU-wide cooperation, and it reflects deficiencies in strategic guidance from the highest level. </w:t>
      </w:r>
    </w:p>
    <w:p w:rsidRPr="00F127B8" w:rsidR="00F127B8" w:rsidP="00F127B8" w:rsidRDefault="00F127B8" w14:paraId="2228340D" w14:textId="77777777">
      <w:pPr>
        <w:rPr>
          <w:lang w:val="en-GB"/>
        </w:rPr>
      </w:pPr>
    </w:p>
    <w:p w:rsidRPr="00F127B8" w:rsidR="00F127B8" w:rsidP="00F127B8" w:rsidRDefault="00F127B8" w14:paraId="7B61AA1D" w14:textId="77777777">
      <w:pPr>
        <w:rPr>
          <w:lang w:val="en-GB"/>
        </w:rPr>
      </w:pPr>
      <w:r w:rsidRPr="00F127B8">
        <w:rPr>
          <w:lang w:val="en-GB"/>
        </w:rPr>
        <w:t>Moreover, the participant noted that the Union Disaster Resilience Goals go far beyond civil protection and thus fall outside the competence of the UCPM (e.g., critical infrastructure, health, transport, environment, economy). He stressed that there is a risk of overburdening the UCPM by "putting all the eggs in the same basket". He argued for a clearer division of labour between the relevant sectors and an increased focus on strengthening the coordination between overlapping domains to prevent siloed work.</w:t>
      </w:r>
    </w:p>
    <w:p w:rsidRPr="00F127B8" w:rsidR="00F127B8" w:rsidP="00F127B8" w:rsidRDefault="00F127B8" w14:paraId="6CC8211B" w14:textId="77777777">
      <w:pPr>
        <w:rPr>
          <w:lang w:val="en-GB"/>
        </w:rPr>
      </w:pPr>
    </w:p>
    <w:p w:rsidRPr="00F127B8" w:rsidR="00F127B8" w:rsidP="00F127B8" w:rsidRDefault="00F127B8" w14:paraId="54AAEB57" w14:textId="77777777">
      <w:pPr>
        <w:rPr>
          <w:lang w:val="en-GB"/>
        </w:rPr>
      </w:pPr>
      <w:r w:rsidRPr="00F127B8">
        <w:rPr>
          <w:lang w:val="en-GB"/>
        </w:rPr>
        <w:t>In addition, the participant stated that there needs to be a clearer distinction between the competencies of different EU tools that operate in crisis response, for example, between the UCPM and the Integrated Political Crisis Response (IPCR).</w:t>
      </w:r>
    </w:p>
    <w:p w:rsidRPr="00F127B8" w:rsidR="00F127B8" w:rsidP="00F127B8" w:rsidRDefault="00F127B8" w14:paraId="3C133D0D" w14:textId="77777777">
      <w:pPr>
        <w:rPr>
          <w:lang w:val="en-GB"/>
        </w:rPr>
      </w:pPr>
    </w:p>
    <w:p w:rsidRPr="00F127B8" w:rsidR="00F127B8" w:rsidP="00F127B8" w:rsidRDefault="00F127B8" w14:paraId="4919EA66" w14:textId="77777777">
      <w:pPr>
        <w:rPr>
          <w:lang w:val="en-US"/>
        </w:rPr>
      </w:pPr>
      <w:r w:rsidRPr="00F127B8">
        <w:rPr>
          <w:b/>
          <w:bCs/>
          <w:lang w:val="en-US"/>
        </w:rPr>
        <w:t>Swedish</w:t>
      </w:r>
      <w:r w:rsidRPr="00F127B8">
        <w:rPr>
          <w:lang w:val="en-US"/>
        </w:rPr>
        <w:t xml:space="preserve"> public authority representatives expressed a similar perspective that the prevention pillar is falling behind and may be outside the scope of the UCPM. Whilst they judged the UCPM's effectiveness as overall positive, they stressed that the mechanism's main strengths lie within the crisis response and preparedness pillars. Regarding crisis prevention, participants mentioned that "the UCPM is not stronger than the member states are", reflecting their beliefs that the mechanism alone cannot achieve prevention if the relevant national capacities and competencies are insufficiently developed and integrated. Moreover, participants raised that much of the work related to improving </w:t>
      </w:r>
      <w:r w:rsidRPr="00F127B8">
        <w:rPr>
          <w:rFonts w:eastAsiaTheme="majorEastAsia"/>
          <w:lang w:val="en-US"/>
        </w:rPr>
        <w:t>crisis prevention goes beyond the mandate of the UCPM</w:t>
      </w:r>
      <w:r w:rsidRPr="00F127B8">
        <w:rPr>
          <w:lang w:val="en-US"/>
        </w:rPr>
        <w:t>. Instead, it involves enhancing national legislation in areas such as; responsible forest usage, fire-making in forest areas, urban planning, and water management systems. Nevertheless, participants encouraged further EU financing of projects focused on developing early-warning and other prevention systems.</w:t>
      </w:r>
    </w:p>
    <w:p w:rsidRPr="00F127B8" w:rsidR="00F127B8" w:rsidP="00F127B8" w:rsidRDefault="00F127B8" w14:paraId="02421A42" w14:textId="77777777">
      <w:pPr>
        <w:rPr>
          <w:lang w:val="en-GB"/>
        </w:rPr>
      </w:pPr>
    </w:p>
    <w:p w:rsidRPr="00F127B8" w:rsidR="00F127B8" w:rsidP="00F127B8" w:rsidRDefault="00F127B8" w14:paraId="3CF6093A" w14:textId="77777777">
      <w:pPr>
        <w:rPr>
          <w:lang w:val="en-US"/>
        </w:rPr>
      </w:pPr>
      <w:r w:rsidRPr="00F127B8">
        <w:rPr>
          <w:lang w:val="en-US"/>
        </w:rPr>
        <w:t xml:space="preserve">Another point mentioned by a </w:t>
      </w:r>
      <w:r w:rsidRPr="00F127B8">
        <w:rPr>
          <w:b/>
          <w:bCs/>
          <w:lang w:val="en-US"/>
        </w:rPr>
        <w:t>Belgian</w:t>
      </w:r>
      <w:r w:rsidRPr="00F127B8">
        <w:rPr>
          <w:lang w:val="en-US"/>
        </w:rPr>
        <w:t xml:space="preserve"> representative from a rescue zone – despite the overall effectiveness of the mechanism - was a believed lack of awareness and knowledge of the UCPM's existence and functioning among relevant operational stakeholders on the ground. He stated that awareness-raising was critical to improving the mechanism's impact. </w:t>
      </w:r>
    </w:p>
    <w:p w:rsidRPr="00F127B8" w:rsidR="00F127B8" w:rsidP="00F127B8" w:rsidRDefault="00F127B8" w14:paraId="45CCD934" w14:textId="77777777">
      <w:pPr>
        <w:rPr>
          <w:lang w:val="en-GB"/>
        </w:rPr>
      </w:pPr>
    </w:p>
    <w:p w:rsidRPr="00F127B8" w:rsidR="00F127B8" w:rsidP="00F127B8" w:rsidRDefault="00F127B8" w14:paraId="5EB57648" w14:textId="77777777">
      <w:pPr>
        <w:rPr>
          <w:b/>
          <w:bCs/>
          <w:color w:val="000000"/>
          <w:shd w:val="clear" w:color="auto" w:fill="FFFFFF"/>
          <w:lang w:val="en-US"/>
        </w:rPr>
      </w:pPr>
      <w:r w:rsidRPr="00F127B8">
        <w:rPr>
          <w:rFonts w:eastAsiaTheme="majorEastAsia"/>
          <w:color w:val="0E101A"/>
          <w:lang w:val="en-US"/>
        </w:rPr>
        <w:t>Regarding the effectiveness of the UCPM across the different pillars (i.e., prevention, preparedness, and response), the rescue zone representative perceived emergency response as the primary focus and strength of the mechanism. While he experienced the UCPM as less active in training/preparedness, he firmly believed that preparedness is vital for improving response capacities and needs to be promoted in the UCPM.</w:t>
      </w:r>
    </w:p>
    <w:p w:rsidRPr="00F127B8" w:rsidR="00F127B8" w:rsidP="00F127B8" w:rsidRDefault="00F127B8" w14:paraId="7287928D" w14:textId="77777777">
      <w:pPr>
        <w:rPr>
          <w:b/>
          <w:bCs/>
          <w:lang w:val="en-GB"/>
        </w:rPr>
      </w:pPr>
    </w:p>
    <w:p w:rsidRPr="00F127B8" w:rsidR="00F127B8" w:rsidP="00F127B8" w:rsidRDefault="00F127B8" w14:paraId="560E28BA" w14:textId="77777777">
      <w:pPr>
        <w:rPr>
          <w:lang w:val="en-GB"/>
        </w:rPr>
      </w:pPr>
      <w:r w:rsidRPr="00F127B8">
        <w:rPr>
          <w:rFonts w:eastAsiaTheme="majorEastAsia"/>
          <w:color w:val="0E101A"/>
          <w:lang w:val="en-US"/>
        </w:rPr>
        <w:t xml:space="preserve">Similarly, </w:t>
      </w:r>
      <w:r w:rsidRPr="00F127B8">
        <w:rPr>
          <w:rFonts w:eastAsiaTheme="majorEastAsia"/>
          <w:b/>
          <w:bCs/>
          <w:color w:val="0E101A"/>
          <w:lang w:val="en-US"/>
        </w:rPr>
        <w:t xml:space="preserve">Greek </w:t>
      </w:r>
      <w:r w:rsidRPr="00F127B8">
        <w:rPr>
          <w:rFonts w:eastAsiaTheme="majorEastAsia"/>
          <w:color w:val="0E101A"/>
          <w:lang w:val="en-US"/>
        </w:rPr>
        <w:t>public authorities mentioned that preparedness and response are interlinked; being well-prepared leads to responding quickly and effectively. They believed that it would be favorable to have a single common approach between preparedness and response at both national and European. The Commission should invest more into cooperation and joint action between these areas, sometimes the DG ECHO and the DG HOME do not cooperate sufficiently.</w:t>
      </w:r>
      <w:r w:rsidRPr="00F127B8">
        <w:rPr>
          <w:color w:val="000000"/>
          <w:shd w:val="clear" w:color="auto" w:fill="FFFFFF"/>
          <w:lang w:val="en-US"/>
        </w:rPr>
        <w:t> </w:t>
      </w:r>
    </w:p>
    <w:p w:rsidRPr="00F127B8" w:rsidR="00F127B8" w:rsidP="00F127B8" w:rsidRDefault="00F127B8" w14:paraId="783D4AFF" w14:textId="77777777">
      <w:pPr>
        <w:rPr>
          <w:lang w:val="en-GB"/>
        </w:rPr>
      </w:pPr>
    </w:p>
    <w:p w:rsidRPr="00F127B8" w:rsidR="00F127B8" w:rsidP="00F127B8" w:rsidRDefault="00F127B8" w14:paraId="62731A43" w14:textId="77777777">
      <w:pPr>
        <w:rPr>
          <w:lang w:val="en-GB"/>
        </w:rPr>
      </w:pPr>
      <w:r w:rsidRPr="00F127B8">
        <w:rPr>
          <w:lang w:val="en-GB"/>
        </w:rPr>
        <w:t xml:space="preserve">Regarding </w:t>
      </w:r>
      <w:r w:rsidRPr="00F127B8">
        <w:rPr>
          <w:u w:val="single"/>
          <w:lang w:val="en-GB"/>
        </w:rPr>
        <w:t>the UCPM response, in terms of timely action, in the latest most important crisis in their country</w:t>
      </w:r>
      <w:r w:rsidRPr="00F127B8">
        <w:rPr>
          <w:lang w:val="en-GB"/>
        </w:rPr>
        <w:t xml:space="preserve"> (</w:t>
      </w:r>
      <w:r w:rsidRPr="00F127B8">
        <w:rPr>
          <w:b/>
          <w:bCs/>
          <w:lang w:val="en-GB"/>
        </w:rPr>
        <w:t>Question B.2</w:t>
      </w:r>
      <w:r w:rsidRPr="00F127B8">
        <w:rPr>
          <w:lang w:val="en-GB"/>
        </w:rPr>
        <w:t>), 8 out of the 19 respondents considered it to have been 'appropriate', whilst 6 thought it had been 'adequate' and 3 – 'poor'. Looking at the answers in a cross-country perspective, the majority of the Swedish, Romanian and Greek respondents chose the response 'appropriate', whilst the majority of the Belgian and the only French respondent considered the UCPM response to have been 'adequate'. One Greek and two Belgian respondents viewed it as 'poor'.</w:t>
      </w:r>
    </w:p>
    <w:p w:rsidRPr="00F127B8" w:rsidR="00F127B8" w:rsidP="00F127B8" w:rsidRDefault="00F127B8" w14:paraId="74C35F78" w14:textId="77777777">
      <w:pPr>
        <w:rPr>
          <w:lang w:val="en-GB"/>
        </w:rPr>
      </w:pPr>
    </w:p>
    <w:p w:rsidRPr="00F127B8" w:rsidR="00F127B8" w:rsidP="00F127B8" w:rsidRDefault="00F127B8" w14:paraId="0632645A" w14:textId="77777777">
      <w:pPr>
        <w:keepNext/>
        <w:jc w:val="center"/>
        <w:rPr>
          <w:lang w:val="en-US"/>
        </w:rPr>
      </w:pPr>
      <w:r w:rsidRPr="00F127B8">
        <w:rPr>
          <w:noProof/>
          <w:lang w:val="en-US"/>
        </w:rPr>
        <w:drawing>
          <wp:inline distT="0" distB="0" distL="0" distR="0" wp14:anchorId="190F1EA1" wp14:editId="7416B491">
            <wp:extent cx="5400000" cy="2700000"/>
            <wp:effectExtent l="0" t="0" r="10795" b="5715"/>
            <wp:docPr id="39" name="Chart 39">
              <a:extLst xmlns:a="http://schemas.openxmlformats.org/drawingml/2006/main">
                <a:ext uri="{FF2B5EF4-FFF2-40B4-BE49-F238E27FC236}">
                  <a16:creationId xmlns:a16="http://schemas.microsoft.com/office/drawing/2014/main" id="{7ADB68F9-915F-4FA2-900E-B0C9248E2E8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rsidRPr="00F127B8" w:rsidR="00F127B8" w:rsidP="00F127B8" w:rsidRDefault="00F127B8" w14:paraId="56407795" w14:textId="77777777">
      <w:pPr>
        <w:rPr>
          <w:lang w:val="en-GB"/>
        </w:rPr>
      </w:pPr>
    </w:p>
    <w:p w:rsidRPr="00F127B8" w:rsidR="00F127B8" w:rsidP="00F127B8" w:rsidRDefault="00F127B8" w14:paraId="02387363" w14:textId="77777777">
      <w:pPr>
        <w:rPr>
          <w:lang w:val="en-US"/>
        </w:rPr>
      </w:pPr>
      <w:r w:rsidRPr="00F127B8">
        <w:rPr>
          <w:lang w:val="en-GB"/>
        </w:rPr>
        <w:t xml:space="preserve">During the semi-structured interviews, the representatives of the </w:t>
      </w:r>
      <w:r w:rsidRPr="00F127B8">
        <w:rPr>
          <w:b/>
          <w:bCs/>
          <w:lang w:val="en-GB"/>
        </w:rPr>
        <w:t>Swedish</w:t>
      </w:r>
      <w:r w:rsidRPr="00F127B8">
        <w:rPr>
          <w:lang w:val="en-GB"/>
        </w:rPr>
        <w:t xml:space="preserve"> public authorities </w:t>
      </w:r>
      <w:r w:rsidRPr="00F127B8">
        <w:rPr>
          <w:lang w:val="en-US"/>
        </w:rPr>
        <w:t>mentioned that Sweden had requested and received support from the mechanism in three instances: storm Gudrun (2008) as well as forest fires in 2015 and 2018. They stated that the EU mechanism was considered part of their preparedness and that Sweden could not have handled the latest forest fire situation without this cooperation.</w:t>
      </w:r>
    </w:p>
    <w:p w:rsidRPr="00F127B8" w:rsidR="00F127B8" w:rsidP="00F127B8" w:rsidRDefault="00F127B8" w14:paraId="4AAF51CA" w14:textId="77777777">
      <w:pPr>
        <w:rPr>
          <w:lang w:val="en-US"/>
        </w:rPr>
      </w:pPr>
    </w:p>
    <w:p w:rsidRPr="00F127B8" w:rsidR="00F127B8" w:rsidP="00F127B8" w:rsidRDefault="00F127B8" w14:paraId="42E18E66" w14:textId="77777777">
      <w:pPr>
        <w:rPr>
          <w:lang w:val="en-GB"/>
        </w:rPr>
      </w:pPr>
      <w:r w:rsidRPr="00F127B8">
        <w:rPr>
          <w:lang w:val="en-GB"/>
        </w:rPr>
        <w:t>Furthermore, from Sweden's repeated use of the mechanism, the authorities had learned some lessons which helped them to improve the future implementations of the UCPM. They highlighted that there were two requirements to an effective UCPM response, namely (1) timely provision of relevant support by the EU members and (2) sufficient national capacity and competence to receive the incoming support. It was also mentioned that the UCPMs' effectiveness may be compromised if host countries are not sufficiently prepared to receive the incoming human and material resources in cases of emergency.</w:t>
      </w:r>
    </w:p>
    <w:p w:rsidRPr="00F127B8" w:rsidR="00F127B8" w:rsidP="00F127B8" w:rsidRDefault="00F127B8" w14:paraId="6220ABA1" w14:textId="77777777">
      <w:pPr>
        <w:rPr>
          <w:lang w:val="en-GB"/>
        </w:rPr>
      </w:pPr>
      <w:r w:rsidRPr="00F127B8">
        <w:rPr>
          <w:lang w:val="en-GB"/>
        </w:rPr>
        <w:t xml:space="preserve">Regarding the competence to receive the incoming support, the representative of the </w:t>
      </w:r>
      <w:r w:rsidRPr="00F127B8">
        <w:rPr>
          <w:b/>
          <w:bCs/>
          <w:lang w:val="en-GB"/>
        </w:rPr>
        <w:t>Belgian</w:t>
      </w:r>
      <w:r w:rsidRPr="00F127B8">
        <w:rPr>
          <w:lang w:val="en-GB"/>
        </w:rPr>
        <w:t xml:space="preserve"> public authorities positively highlighted that the host nation support program has reduced coordination challenges between countries during a disaster. In particular through helping countries to better prepare for accommodating the incoming support from other EU Member States. Inspired by NATO's strict host nation support guidelines, he suggested that the EU mechanism could be more streamlined to improve cooperation.</w:t>
      </w:r>
    </w:p>
    <w:p w:rsidRPr="00F127B8" w:rsidR="00F127B8" w:rsidP="00F127B8" w:rsidRDefault="00F127B8" w14:paraId="1A6531C2" w14:textId="77777777">
      <w:pPr>
        <w:rPr>
          <w:lang w:val="en-GB"/>
        </w:rPr>
      </w:pPr>
    </w:p>
    <w:p w:rsidRPr="00F127B8" w:rsidR="00F127B8" w:rsidP="00F127B8" w:rsidRDefault="00F127B8" w14:paraId="37329307" w14:textId="77777777">
      <w:pPr>
        <w:rPr>
          <w:iCs/>
          <w:lang w:val="en-IE"/>
        </w:rPr>
      </w:pPr>
      <w:r w:rsidRPr="00F127B8">
        <w:rPr>
          <w:lang w:val="en-GB"/>
        </w:rPr>
        <w:t xml:space="preserve">Regarding the above, the representatives of the </w:t>
      </w:r>
      <w:r w:rsidRPr="00F127B8">
        <w:rPr>
          <w:b/>
          <w:bCs/>
          <w:lang w:val="en-GB"/>
        </w:rPr>
        <w:t>French</w:t>
      </w:r>
      <w:r w:rsidRPr="00F127B8">
        <w:rPr>
          <w:lang w:val="en-GB"/>
        </w:rPr>
        <w:t xml:space="preserve"> public authorities noted </w:t>
      </w:r>
      <w:r w:rsidRPr="00F127B8">
        <w:rPr>
          <w:iCs/>
          <w:lang w:val="en-IE"/>
        </w:rPr>
        <w:t>that host nations shall have prepared the necessary plans on how to receive and "absorb" foreign support, with a detailed prevision of the readily available forces and the most suitable grounds to deploy them, depending on their respective strengths and weaknesses.</w:t>
      </w:r>
    </w:p>
    <w:p w:rsidRPr="00F127B8" w:rsidR="00F127B8" w:rsidP="00F127B8" w:rsidRDefault="00F127B8" w14:paraId="2A3F4C2F" w14:textId="77777777">
      <w:pPr>
        <w:rPr>
          <w:lang w:val="en-GB"/>
        </w:rPr>
      </w:pPr>
    </w:p>
    <w:p w:rsidRPr="00F127B8" w:rsidR="00F127B8" w:rsidP="00F127B8" w:rsidRDefault="00F127B8" w14:paraId="595A7C57" w14:textId="77777777">
      <w:pPr>
        <w:rPr>
          <w:lang w:val="en-GB"/>
        </w:rPr>
      </w:pPr>
      <w:r w:rsidRPr="00F127B8">
        <w:rPr>
          <w:lang w:val="en-GB"/>
        </w:rPr>
        <w:t xml:space="preserve">On timeliness of response, the representative from </w:t>
      </w:r>
      <w:r w:rsidRPr="00F127B8">
        <w:rPr>
          <w:b/>
          <w:bCs/>
          <w:lang w:val="en-GB"/>
        </w:rPr>
        <w:t>Belgian</w:t>
      </w:r>
      <w:r w:rsidRPr="00F127B8">
        <w:rPr>
          <w:lang w:val="en-GB"/>
        </w:rPr>
        <w:t xml:space="preserve"> authorities stressed that decision-making speed within the UCPM is highly dependent on the political culture of each country e.g., operational vs. bureaucratic/burdensome. He raised concerns about how to address response delays deeply rooted within national political culture. However, from the Belgian experience of managing the floods in 2021, he stated that a concrete way to improve decision-making speed among politicians had been to involve them in UCPM drills and train them on the necessity for speedy action during an emergency.</w:t>
      </w:r>
    </w:p>
    <w:p w:rsidRPr="00F127B8" w:rsidR="00F127B8" w:rsidP="00F127B8" w:rsidRDefault="00F127B8" w14:paraId="7F610A91" w14:textId="77777777">
      <w:pPr>
        <w:rPr>
          <w:lang w:val="en-GB"/>
        </w:rPr>
      </w:pPr>
    </w:p>
    <w:p w:rsidRPr="00F127B8" w:rsidR="00F127B8" w:rsidP="00F127B8" w:rsidRDefault="00F127B8" w14:paraId="48DF4B45" w14:textId="77777777">
      <w:pPr>
        <w:rPr>
          <w:lang w:val="en-GB"/>
        </w:rPr>
      </w:pPr>
      <w:r w:rsidRPr="00F127B8">
        <w:rPr>
          <w:lang w:val="en-GB"/>
        </w:rPr>
        <w:t xml:space="preserve">Additionally, in terms of ensuring a timely response, the representatives of the </w:t>
      </w:r>
      <w:r w:rsidRPr="00F127B8">
        <w:rPr>
          <w:b/>
          <w:bCs/>
          <w:lang w:val="en-GB"/>
        </w:rPr>
        <w:t>Swedish</w:t>
      </w:r>
      <w:r w:rsidRPr="00F127B8">
        <w:rPr>
          <w:lang w:val="en-GB"/>
        </w:rPr>
        <w:t xml:space="preserve"> public authorities mentioned that a shortcoming of RescEU was that it currently did not allow for the pre-deployment of resources. In many natural disaster cases, for instance, forest fires, the earlier the intervention, the easier the crisis management. Participants expressed the view that the Commission should support the pre-deployment capacities within RescEU. They particularly encouraged the pre-deployment of areal means, as opposed to ground forces, as they saw the largest potential for improving early crisis management in this area.</w:t>
      </w:r>
    </w:p>
    <w:p w:rsidRPr="00F127B8" w:rsidR="00F127B8" w:rsidP="00F127B8" w:rsidRDefault="00F127B8" w14:paraId="395773CD" w14:textId="77777777">
      <w:pPr>
        <w:rPr>
          <w:lang w:val="en-GB"/>
        </w:rPr>
      </w:pPr>
    </w:p>
    <w:p w:rsidRPr="00F127B8" w:rsidR="00F127B8" w:rsidP="00F127B8" w:rsidRDefault="00F127B8" w14:paraId="6B02623A" w14:textId="77777777">
      <w:pPr>
        <w:rPr>
          <w:lang w:val="en-GB"/>
        </w:rPr>
      </w:pPr>
      <w:r w:rsidRPr="00F127B8">
        <w:rPr>
          <w:lang w:val="en-GB"/>
        </w:rPr>
        <w:t xml:space="preserve">Finally, representatives of the </w:t>
      </w:r>
      <w:r w:rsidRPr="00F127B8">
        <w:rPr>
          <w:b/>
          <w:bCs/>
          <w:lang w:val="en-GB"/>
        </w:rPr>
        <w:t>Swedish</w:t>
      </w:r>
      <w:r w:rsidRPr="00F127B8">
        <w:rPr>
          <w:lang w:val="en-GB"/>
        </w:rPr>
        <w:t xml:space="preserve"> public authorities encouraged the instalment of resource hubs to increase the response speed of the UCPM. Pre-deployment capacities could be strengthened through hubs of areal resources (e.g., one in Southern Europe, one in Northern Europe), strategically equipped to fit the type and frequency of risks in different locations.</w:t>
      </w:r>
    </w:p>
    <w:p w:rsidRPr="00F127B8" w:rsidR="00F127B8" w:rsidP="00F127B8" w:rsidRDefault="00F127B8" w14:paraId="557F3458" w14:textId="77777777">
      <w:pPr>
        <w:rPr>
          <w:lang w:val="en-GB"/>
        </w:rPr>
      </w:pPr>
    </w:p>
    <w:p w:rsidRPr="00F127B8" w:rsidR="00F127B8" w:rsidP="00F127B8" w:rsidRDefault="00F127B8" w14:paraId="0C07F5C1" w14:textId="77777777">
      <w:pPr>
        <w:rPr>
          <w:lang w:val="en-GB"/>
        </w:rPr>
      </w:pPr>
      <w:r w:rsidRPr="00F127B8">
        <w:rPr>
          <w:lang w:val="en-GB"/>
        </w:rPr>
        <w:t xml:space="preserve">In addition, the </w:t>
      </w:r>
      <w:r w:rsidRPr="00F127B8">
        <w:rPr>
          <w:b/>
          <w:bCs/>
          <w:lang w:val="en-GB"/>
        </w:rPr>
        <w:t>Swedish</w:t>
      </w:r>
      <w:r w:rsidRPr="00F127B8">
        <w:rPr>
          <w:lang w:val="en-GB"/>
        </w:rPr>
        <w:t xml:space="preserve"> civil society representatives mentioned that all disaster systems require investments in better early-warning and preparedness structures to detect signs of disasters and improve the response speed. Such systems provide emergency actors with time to start coordinating with other (national) organisations beforehand and increase preparedness to intervene in times of crisis.</w:t>
      </w:r>
    </w:p>
    <w:p w:rsidRPr="00F127B8" w:rsidR="00F127B8" w:rsidP="00F127B8" w:rsidRDefault="00F127B8" w14:paraId="286BA22A" w14:textId="77777777">
      <w:pPr>
        <w:rPr>
          <w:lang w:val="en-GB"/>
        </w:rPr>
      </w:pPr>
    </w:p>
    <w:p w:rsidRPr="00F127B8" w:rsidR="00F127B8" w:rsidP="00F127B8" w:rsidRDefault="00F127B8" w14:paraId="4438EFD0" w14:textId="77777777">
      <w:pPr>
        <w:rPr>
          <w:lang w:val="en-GB"/>
        </w:rPr>
      </w:pPr>
      <w:r w:rsidRPr="00F127B8">
        <w:rPr>
          <w:lang w:val="en-GB"/>
        </w:rPr>
        <w:t xml:space="preserve">When asked about the </w:t>
      </w:r>
      <w:r w:rsidRPr="00F127B8">
        <w:rPr>
          <w:u w:val="single"/>
          <w:lang w:val="en-GB"/>
        </w:rPr>
        <w:t>quality of the support in terms of personnel, equipment, and technical capacity to deal with the problem in the mentioned latest most important crisis in their country</w:t>
      </w:r>
      <w:r w:rsidRPr="00F127B8">
        <w:rPr>
          <w:lang w:val="en-GB"/>
        </w:rPr>
        <w:t xml:space="preserve"> (</w:t>
      </w:r>
      <w:r w:rsidRPr="00F127B8">
        <w:rPr>
          <w:b/>
          <w:bCs/>
          <w:lang w:val="en-GB"/>
        </w:rPr>
        <w:t>Question B.3</w:t>
      </w:r>
      <w:r w:rsidRPr="00F127B8">
        <w:rPr>
          <w:lang w:val="en-GB"/>
        </w:rPr>
        <w:t xml:space="preserve">), the large majority of the respondents held the view that it had indeed been either 'very satisfactory' or 'moderately satisfactory' in all three categories. However, 3 respondents considered that with regard to personnel and technical capacity to deal with the problem, the amount of support had been 'not at all satisfactory. </w:t>
      </w:r>
    </w:p>
    <w:p w:rsidRPr="00F127B8" w:rsidR="00F127B8" w:rsidP="00F127B8" w:rsidRDefault="00F127B8" w14:paraId="5754CE23" w14:textId="77777777">
      <w:pPr>
        <w:rPr>
          <w:lang w:val="en-GB"/>
        </w:rPr>
      </w:pPr>
    </w:p>
    <w:p w:rsidRPr="00F127B8" w:rsidR="00F127B8" w:rsidP="00F127B8" w:rsidRDefault="00F127B8" w14:paraId="6B74EACE" w14:textId="77777777">
      <w:pPr>
        <w:jc w:val="center"/>
        <w:rPr>
          <w:lang w:val="en-GB"/>
        </w:rPr>
      </w:pPr>
      <w:r w:rsidRPr="00F127B8">
        <w:rPr>
          <w:noProof/>
          <w:lang w:val="en-US"/>
        </w:rPr>
        <w:drawing>
          <wp:inline distT="0" distB="0" distL="0" distR="0" wp14:anchorId="261A13B7" wp14:editId="517322D4">
            <wp:extent cx="5760000" cy="2520000"/>
            <wp:effectExtent l="0" t="0" r="12700" b="13970"/>
            <wp:docPr id="8" name="Chart 8">
              <a:extLst xmlns:a="http://schemas.openxmlformats.org/drawingml/2006/main">
                <a:ext uri="{FF2B5EF4-FFF2-40B4-BE49-F238E27FC236}">
                  <a16:creationId xmlns:a16="http://schemas.microsoft.com/office/drawing/2014/main" id="{4F8D43F5-B1E4-4FCF-A155-534D77DA584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rsidRPr="00F127B8" w:rsidR="00F127B8" w:rsidP="00F127B8" w:rsidRDefault="00F127B8" w14:paraId="7F60D5B8" w14:textId="77777777">
      <w:pPr>
        <w:rPr>
          <w:lang w:val="en-GB"/>
        </w:rPr>
      </w:pPr>
    </w:p>
    <w:p w:rsidRPr="00F127B8" w:rsidR="00F127B8" w:rsidP="00F127B8" w:rsidRDefault="00F127B8" w14:paraId="40F401D5" w14:textId="77777777">
      <w:pPr>
        <w:rPr>
          <w:lang w:val="en-GB"/>
        </w:rPr>
      </w:pPr>
      <w:r w:rsidRPr="00F127B8">
        <w:rPr>
          <w:lang w:val="en-GB"/>
        </w:rPr>
        <w:t>Also from a cross-country perspective, the majority of the respondents thought that in all three categories the support had been 'very satisfactory' or 'moderately satisfactory'. The Belgian respondents were the least positive, with 2 persons considering that the support had been 'not at all satisfactory' both in terms of personnel, as well as in terms of technical capacity to deal with the problem.</w:t>
      </w:r>
    </w:p>
    <w:p w:rsidRPr="00F127B8" w:rsidR="00F127B8" w:rsidP="00F127B8" w:rsidRDefault="00F127B8" w14:paraId="6BF72A4F" w14:textId="77777777">
      <w:pPr>
        <w:rPr>
          <w:lang w:val="en-GB"/>
        </w:rPr>
      </w:pPr>
    </w:p>
    <w:p w:rsidRPr="00F127B8" w:rsidR="00F127B8" w:rsidP="00F127B8" w:rsidRDefault="00F127B8" w14:paraId="041F020D" w14:textId="77777777">
      <w:pPr>
        <w:jc w:val="center"/>
        <w:rPr>
          <w:lang w:val="en-GB"/>
        </w:rPr>
      </w:pPr>
      <w:r w:rsidRPr="00F127B8">
        <w:rPr>
          <w:noProof/>
          <w:lang w:val="en-US"/>
        </w:rPr>
        <w:drawing>
          <wp:inline distT="0" distB="0" distL="0" distR="0" wp14:anchorId="490C0691" wp14:editId="6D64C390">
            <wp:extent cx="5400000" cy="2700000"/>
            <wp:effectExtent l="0" t="0" r="10795" b="5715"/>
            <wp:docPr id="11" name="Chart 11">
              <a:extLst xmlns:a="http://schemas.openxmlformats.org/drawingml/2006/main">
                <a:ext uri="{FF2B5EF4-FFF2-40B4-BE49-F238E27FC236}">
                  <a16:creationId xmlns:a16="http://schemas.microsoft.com/office/drawing/2014/main" id="{B0018CB1-F76A-4CA0-93F6-E210D5160CB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rsidRPr="00F127B8" w:rsidR="00F127B8" w:rsidP="00F127B8" w:rsidRDefault="00F127B8" w14:paraId="349E6F2F" w14:textId="77777777">
      <w:pPr>
        <w:rPr>
          <w:lang w:val="en-GB"/>
        </w:rPr>
      </w:pPr>
    </w:p>
    <w:p w:rsidRPr="00F127B8" w:rsidR="00F127B8" w:rsidP="00F127B8" w:rsidRDefault="00F127B8" w14:paraId="3D1C3C56" w14:textId="77777777">
      <w:pPr>
        <w:rPr>
          <w:lang w:val="en-GB"/>
        </w:rPr>
      </w:pPr>
      <w:r w:rsidRPr="00F127B8">
        <w:rPr>
          <w:lang w:val="en-GB"/>
        </w:rPr>
        <w:t xml:space="preserve">From a cross-category perspective, the views were quite divergent – whilst the public authorities' representatives only held positive views regarding the support in all three areas, the majority of the civil society representatives viewed the support as having been 'not very satisfactory' (for equipment) or 'not at all satisfactory' (for personnel and technical capacity). Finally, the representatives from the academia were split between 'very / moderately satisfactory' in all areas of support. </w:t>
      </w:r>
    </w:p>
    <w:p w:rsidRPr="00F127B8" w:rsidR="00F127B8" w:rsidP="00F127B8" w:rsidRDefault="00F127B8" w14:paraId="7F43760C" w14:textId="77777777">
      <w:pPr>
        <w:rPr>
          <w:lang w:val="en-GB"/>
        </w:rPr>
      </w:pPr>
    </w:p>
    <w:p w:rsidRPr="00F127B8" w:rsidR="00F127B8" w:rsidP="00F127B8" w:rsidRDefault="00F127B8" w14:paraId="5A149D26" w14:textId="77777777">
      <w:pPr>
        <w:jc w:val="center"/>
        <w:rPr>
          <w:lang w:val="en-GB"/>
        </w:rPr>
      </w:pPr>
      <w:r w:rsidRPr="00F127B8">
        <w:rPr>
          <w:noProof/>
          <w:lang w:val="en-US"/>
        </w:rPr>
        <w:drawing>
          <wp:inline distT="0" distB="0" distL="0" distR="0" wp14:anchorId="4DAF51D0" wp14:editId="59E284FC">
            <wp:extent cx="5510254" cy="2519680"/>
            <wp:effectExtent l="0" t="0" r="14605" b="13970"/>
            <wp:docPr id="9" name="Chart 9">
              <a:extLst xmlns:a="http://schemas.openxmlformats.org/drawingml/2006/main">
                <a:ext uri="{FF2B5EF4-FFF2-40B4-BE49-F238E27FC236}">
                  <a16:creationId xmlns:a16="http://schemas.microsoft.com/office/drawing/2014/main" id="{332E34B3-59F9-429D-9599-8D00A7C32CA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rsidRPr="00F127B8" w:rsidR="00F127B8" w:rsidP="00F127B8" w:rsidRDefault="00F127B8" w14:paraId="63DD9F22" w14:textId="77777777">
      <w:pPr>
        <w:rPr>
          <w:lang w:val="en-GB"/>
        </w:rPr>
      </w:pPr>
    </w:p>
    <w:p w:rsidRPr="00F127B8" w:rsidR="00F127B8" w:rsidP="00F127B8" w:rsidRDefault="00F127B8" w14:paraId="482EBD82" w14:textId="77777777">
      <w:pPr>
        <w:rPr>
          <w:lang w:val="en-GB"/>
        </w:rPr>
      </w:pPr>
      <w:r w:rsidRPr="00F127B8">
        <w:rPr>
          <w:lang w:val="en-GB"/>
        </w:rPr>
        <w:t xml:space="preserve">During the semi-structured interviews, a </w:t>
      </w:r>
      <w:r w:rsidRPr="00F127B8">
        <w:rPr>
          <w:b/>
          <w:bCs/>
          <w:lang w:val="en-GB"/>
        </w:rPr>
        <w:t>Belgian</w:t>
      </w:r>
      <w:r w:rsidRPr="00F127B8">
        <w:rPr>
          <w:lang w:val="en-GB"/>
        </w:rPr>
        <w:t xml:space="preserve"> representative from rescue zones (Liège) who had had direct experience with the UCPM during the flooding in 2021 highlighted that the challenges experienced when using the UCPM primarily related to the Belgian system. He particularly underlined the inability of the relevant authorities to accommodate the incoming support. While the federal level was responsible for requesting help and coordinating the incoming support, the operational level had to absorb and implement it. They had experienced situations where the support received was larger than what the operational level could effectively absorb.</w:t>
      </w:r>
    </w:p>
    <w:p w:rsidRPr="00F127B8" w:rsidR="00F127B8" w:rsidP="00F127B8" w:rsidRDefault="00F127B8" w14:paraId="4428FC1E" w14:textId="77777777">
      <w:pPr>
        <w:rPr>
          <w:lang w:val="en-GB"/>
        </w:rPr>
      </w:pPr>
    </w:p>
    <w:p w:rsidRPr="00F127B8" w:rsidR="00F127B8" w:rsidP="00F127B8" w:rsidRDefault="00F127B8" w14:paraId="735CE735" w14:textId="77777777">
      <w:pPr>
        <w:rPr>
          <w:lang w:val="en-GB"/>
        </w:rPr>
      </w:pPr>
      <w:r w:rsidRPr="00F127B8">
        <w:rPr>
          <w:lang w:val="en-GB"/>
        </w:rPr>
        <w:t xml:space="preserve">Similarly, </w:t>
      </w:r>
      <w:r w:rsidRPr="00F127B8">
        <w:rPr>
          <w:b/>
          <w:bCs/>
          <w:lang w:val="en-GB"/>
        </w:rPr>
        <w:t>French</w:t>
      </w:r>
      <w:r w:rsidRPr="00F127B8">
        <w:rPr>
          <w:lang w:val="en-GB"/>
        </w:rPr>
        <w:t xml:space="preserve"> and </w:t>
      </w:r>
      <w:r w:rsidRPr="00F127B8">
        <w:rPr>
          <w:b/>
          <w:bCs/>
          <w:lang w:val="en-GB"/>
        </w:rPr>
        <w:t>Swedish</w:t>
      </w:r>
      <w:r w:rsidRPr="00F127B8">
        <w:rPr>
          <w:lang w:val="en-GB"/>
        </w:rPr>
        <w:t xml:space="preserve"> public authority representatives expressed that the dispatching of timely and relevant support has been relatively effective, but more efforts are needed to ensure that host countries are prepared to receive and absorb the resources provided under the UCPM. In both countries, authorities mentioned the host nation support guidelines (HNS) as a helpful EU initiative for improving the management of incoming support by recipient countries. </w:t>
      </w:r>
    </w:p>
    <w:p w:rsidRPr="00F127B8" w:rsidR="00F127B8" w:rsidP="00F127B8" w:rsidRDefault="00F127B8" w14:paraId="4E1ED410" w14:textId="77777777">
      <w:pPr>
        <w:rPr>
          <w:lang w:val="en-GB"/>
        </w:rPr>
      </w:pPr>
    </w:p>
    <w:p w:rsidRPr="00F127B8" w:rsidR="00F127B8" w:rsidP="00F127B8" w:rsidRDefault="00F127B8" w14:paraId="0FBA54BD" w14:textId="77777777">
      <w:pPr>
        <w:rPr>
          <w:lang w:val="en-GB"/>
        </w:rPr>
      </w:pPr>
      <w:r w:rsidRPr="00F127B8">
        <w:rPr>
          <w:lang w:val="en-GB"/>
        </w:rPr>
        <w:t xml:space="preserve">Regarding the </w:t>
      </w:r>
      <w:r w:rsidRPr="00F127B8">
        <w:rPr>
          <w:u w:val="single"/>
          <w:lang w:val="en-GB"/>
        </w:rPr>
        <w:t xml:space="preserve">question whether the staff who came to assist was properly trained for the task at hand </w:t>
      </w:r>
      <w:r w:rsidRPr="00F127B8">
        <w:rPr>
          <w:lang w:val="en-GB"/>
        </w:rPr>
        <w:t>(</w:t>
      </w:r>
      <w:r w:rsidRPr="00F127B8">
        <w:rPr>
          <w:b/>
          <w:bCs/>
          <w:lang w:val="en-GB"/>
        </w:rPr>
        <w:t>Question B.4</w:t>
      </w:r>
      <w:r w:rsidRPr="00F127B8">
        <w:rPr>
          <w:lang w:val="en-GB"/>
        </w:rPr>
        <w:t xml:space="preserve">), the majority of the respondents (12 out of 19) agreed that it had been properly trained, whilst 6 respondents were not sure. In a cross-country comparison, the majority of the respondents from all countries except for Sweden and France responded affirmatively; three respondents from the latter two were 'unsure'. </w:t>
      </w:r>
    </w:p>
    <w:p w:rsidRPr="00F127B8" w:rsidR="00F127B8" w:rsidP="00F127B8" w:rsidRDefault="00F127B8" w14:paraId="7A5191DA" w14:textId="77777777">
      <w:pPr>
        <w:jc w:val="center"/>
        <w:rPr>
          <w:lang w:val="en-GB"/>
        </w:rPr>
      </w:pPr>
      <w:r w:rsidRPr="00F127B8">
        <w:rPr>
          <w:noProof/>
          <w:lang w:val="en-US"/>
        </w:rPr>
        <w:drawing>
          <wp:inline distT="0" distB="0" distL="0" distR="0" wp14:anchorId="62148B04" wp14:editId="4925FFA1">
            <wp:extent cx="5400000" cy="2520000"/>
            <wp:effectExtent l="0" t="0" r="10795" b="13970"/>
            <wp:docPr id="35" name="Chart 35">
              <a:extLst xmlns:a="http://schemas.openxmlformats.org/drawingml/2006/main">
                <a:ext uri="{FF2B5EF4-FFF2-40B4-BE49-F238E27FC236}">
                  <a16:creationId xmlns:a16="http://schemas.microsoft.com/office/drawing/2014/main" id="{FF9FB868-5D14-48E1-84B1-481E916D1DB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rsidRPr="00F127B8" w:rsidR="00F127B8" w:rsidP="00F127B8" w:rsidRDefault="00F127B8" w14:paraId="26554511" w14:textId="77777777">
      <w:pPr>
        <w:rPr>
          <w:lang w:val="en-GB"/>
        </w:rPr>
      </w:pPr>
    </w:p>
    <w:p w:rsidRPr="00F127B8" w:rsidR="00F127B8" w:rsidP="00F127B8" w:rsidRDefault="00F127B8" w14:paraId="3047742B" w14:textId="77777777">
      <w:pPr>
        <w:rPr>
          <w:lang w:val="en-GB"/>
        </w:rPr>
      </w:pPr>
      <w:r w:rsidRPr="00F127B8">
        <w:rPr>
          <w:lang w:val="en-GB"/>
        </w:rPr>
        <w:t xml:space="preserve">Asked in an open question </w:t>
      </w:r>
      <w:r w:rsidRPr="00F127B8">
        <w:rPr>
          <w:u w:val="single"/>
          <w:lang w:val="en-GB"/>
        </w:rPr>
        <w:t>whether, in the latest most important crisis in their respective country, the effectiveness of the UCPM assistance differed by type of disaster</w:t>
      </w:r>
      <w:r w:rsidRPr="00F127B8">
        <w:rPr>
          <w:lang w:val="en-GB"/>
        </w:rPr>
        <w:t xml:space="preserve"> (</w:t>
      </w:r>
      <w:r w:rsidRPr="00F127B8">
        <w:rPr>
          <w:b/>
          <w:bCs/>
          <w:lang w:val="en-GB"/>
        </w:rPr>
        <w:t>Question B.5</w:t>
      </w:r>
      <w:r w:rsidRPr="00F127B8">
        <w:rPr>
          <w:lang w:val="en-GB"/>
        </w:rPr>
        <w:t>), some respondents – to an approximately equal degree - thought that it had been the case, and others disagreed. Among the given comments the following points are worth mentioning:</w:t>
      </w:r>
    </w:p>
    <w:p w:rsidRPr="00F127B8" w:rsidR="00F127B8" w:rsidP="00F127B8" w:rsidRDefault="00F127B8" w14:paraId="40406B0A" w14:textId="77777777">
      <w:pPr>
        <w:rPr>
          <w:lang w:val="en-GB"/>
        </w:rPr>
      </w:pPr>
    </w:p>
    <w:p w:rsidRPr="00F127B8" w:rsidR="00F127B8" w:rsidP="00F127B8" w:rsidRDefault="00F127B8" w14:paraId="02573B2C" w14:textId="77777777">
      <w:pPr>
        <w:numPr>
          <w:ilvl w:val="0"/>
          <w:numId w:val="4"/>
        </w:numPr>
        <w:contextualSpacing/>
        <w:rPr>
          <w:szCs w:val="20"/>
          <w:lang w:val="en-GB"/>
        </w:rPr>
      </w:pPr>
      <w:r w:rsidRPr="00F127B8">
        <w:rPr>
          <w:szCs w:val="20"/>
          <w:lang w:val="en-GB"/>
        </w:rPr>
        <w:t xml:space="preserve">Effectiveness did not differ according to the type of disaster, as both the personnel involved and the means offered were appropriate. What most determined the effectiveness of the support mechanism was the activation and arrival time of the assistance offered. </w:t>
      </w:r>
    </w:p>
    <w:p w:rsidRPr="00F127B8" w:rsidR="00F127B8" w:rsidP="00F127B8" w:rsidRDefault="00F127B8" w14:paraId="6785C6F9" w14:textId="77777777">
      <w:pPr>
        <w:numPr>
          <w:ilvl w:val="0"/>
          <w:numId w:val="4"/>
        </w:numPr>
        <w:contextualSpacing/>
        <w:rPr>
          <w:szCs w:val="20"/>
          <w:lang w:val="en-GB"/>
        </w:rPr>
      </w:pPr>
      <w:r w:rsidRPr="00F127B8">
        <w:rPr>
          <w:szCs w:val="20"/>
          <w:lang w:val="en-GB"/>
        </w:rPr>
        <w:t>Beyond the volume of aid and its specialization, an equally decisive factor is the ability to coordinate and control the support through a unified and interoperable network of rules, tactics, communications and infrastructures for receiving it (of any aid).</w:t>
      </w:r>
    </w:p>
    <w:p w:rsidRPr="00F127B8" w:rsidR="00F127B8" w:rsidP="00F127B8" w:rsidRDefault="00F127B8" w14:paraId="122F1CF2" w14:textId="77777777">
      <w:pPr>
        <w:numPr>
          <w:ilvl w:val="0"/>
          <w:numId w:val="4"/>
        </w:numPr>
        <w:contextualSpacing/>
        <w:rPr>
          <w:szCs w:val="20"/>
          <w:lang w:val="en-GB"/>
        </w:rPr>
      </w:pPr>
      <w:r w:rsidRPr="00F127B8">
        <w:rPr>
          <w:szCs w:val="20"/>
          <w:lang w:val="en-GB"/>
        </w:rPr>
        <w:t>The UCPM, as all stakeholders of crises and civil protection, is more effective when it comes to classical disasters and the life-saving phase, but needs to develop when it comes to long-term and cross-sectorial crises.</w:t>
      </w:r>
    </w:p>
    <w:p w:rsidRPr="00F127B8" w:rsidR="00F127B8" w:rsidP="00F127B8" w:rsidRDefault="00F127B8" w14:paraId="34763C44" w14:textId="77777777">
      <w:pPr>
        <w:rPr>
          <w:lang w:val="en-GB"/>
        </w:rPr>
      </w:pPr>
    </w:p>
    <w:p w:rsidRPr="00F127B8" w:rsidR="00F127B8" w:rsidP="00F127B8" w:rsidRDefault="00F127B8" w14:paraId="36F2DA11" w14:textId="77777777">
      <w:pPr>
        <w:rPr>
          <w:lang w:val="en-GB"/>
        </w:rPr>
      </w:pPr>
      <w:r w:rsidRPr="00F127B8">
        <w:rPr>
          <w:lang w:val="en-GB"/>
        </w:rPr>
        <w:t xml:space="preserve">Furthermore, the large majority of respondents (13 out of 19) agreed that </w:t>
      </w:r>
      <w:r w:rsidRPr="00F127B8">
        <w:rPr>
          <w:u w:val="single"/>
          <w:lang w:val="en-GB"/>
        </w:rPr>
        <w:t>the UCPM programme and activities had helped the EU become more efficient in crisis response</w:t>
      </w:r>
      <w:r w:rsidRPr="00F127B8">
        <w:rPr>
          <w:lang w:val="en-GB"/>
        </w:rPr>
        <w:t xml:space="preserve"> (</w:t>
      </w:r>
      <w:r w:rsidRPr="00F127B8">
        <w:rPr>
          <w:b/>
          <w:bCs/>
          <w:lang w:val="en-GB"/>
        </w:rPr>
        <w:t>Question B.6</w:t>
      </w:r>
      <w:r w:rsidRPr="00F127B8">
        <w:rPr>
          <w:lang w:val="en-GB"/>
        </w:rPr>
        <w:t>), whilst only one disagreed (from a Belgian civil society organisation). Hence, the views on this matter were largely similar among the five examined countries and respondent categories.</w:t>
      </w:r>
    </w:p>
    <w:p w:rsidRPr="00F127B8" w:rsidR="00F127B8" w:rsidP="00F127B8" w:rsidRDefault="00F127B8" w14:paraId="1DA47E18" w14:textId="77777777">
      <w:pPr>
        <w:rPr>
          <w:lang w:val="en-GB"/>
        </w:rPr>
      </w:pPr>
    </w:p>
    <w:p w:rsidRPr="00F127B8" w:rsidR="00F127B8" w:rsidP="00F127B8" w:rsidRDefault="00F127B8" w14:paraId="4A860FDF" w14:textId="77777777">
      <w:pPr>
        <w:jc w:val="center"/>
        <w:rPr>
          <w:lang w:val="en-GB"/>
        </w:rPr>
      </w:pPr>
      <w:r w:rsidRPr="00F127B8">
        <w:rPr>
          <w:noProof/>
          <w:lang w:val="en-US"/>
        </w:rPr>
        <w:drawing>
          <wp:inline distT="0" distB="0" distL="0" distR="0" wp14:anchorId="51CCA1E6" wp14:editId="326BC94D">
            <wp:extent cx="5399405" cy="2700000"/>
            <wp:effectExtent l="0" t="0" r="10795" b="5715"/>
            <wp:docPr id="13" name="Chart 13">
              <a:extLst xmlns:a="http://schemas.openxmlformats.org/drawingml/2006/main">
                <a:ext uri="{FF2B5EF4-FFF2-40B4-BE49-F238E27FC236}">
                  <a16:creationId xmlns:a16="http://schemas.microsoft.com/office/drawing/2014/main" id="{C55885A9-30C4-4EB1-B0F7-B69BE361EB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rsidRPr="00F127B8" w:rsidR="00F127B8" w:rsidP="00F127B8" w:rsidRDefault="00F127B8" w14:paraId="141BBDD9" w14:textId="77777777">
      <w:pPr>
        <w:rPr>
          <w:lang w:val="en-GB"/>
        </w:rPr>
      </w:pPr>
    </w:p>
    <w:p w:rsidRPr="00F127B8" w:rsidR="00F127B8" w:rsidP="00F127B8" w:rsidRDefault="00F127B8" w14:paraId="074EED86" w14:textId="77777777">
      <w:pPr>
        <w:rPr>
          <w:lang w:val="en-GB"/>
        </w:rPr>
      </w:pPr>
      <w:r w:rsidRPr="00F127B8">
        <w:rPr>
          <w:lang w:val="en-GB"/>
        </w:rPr>
        <w:t xml:space="preserve">During the semi-structured interviews, the representatives of the </w:t>
      </w:r>
      <w:r w:rsidRPr="00F127B8">
        <w:rPr>
          <w:b/>
          <w:bCs/>
          <w:lang w:val="en-GB"/>
        </w:rPr>
        <w:t>Swedish</w:t>
      </w:r>
      <w:r w:rsidRPr="00F127B8">
        <w:rPr>
          <w:lang w:val="en-GB"/>
        </w:rPr>
        <w:t xml:space="preserve"> public authorities expressed the view that, overall, the effectiveness of the UCPM had been positive. They noted that the structure and effectiveness of the UCPM have evolved considerably since its establishment in 2001. They agreed that features introduced in the latest revision in 2019 have particularly advanced the mechanisms' effectiveness. </w:t>
      </w:r>
    </w:p>
    <w:p w:rsidRPr="00F127B8" w:rsidR="00F127B8" w:rsidP="00F127B8" w:rsidRDefault="00F127B8" w14:paraId="79FAF04A" w14:textId="77777777">
      <w:pPr>
        <w:rPr>
          <w:lang w:val="en-GB"/>
        </w:rPr>
      </w:pPr>
    </w:p>
    <w:p w:rsidRPr="00F127B8" w:rsidR="00F127B8" w:rsidP="00F127B8" w:rsidRDefault="00F127B8" w14:paraId="2AE13315" w14:textId="77777777">
      <w:pPr>
        <w:rPr>
          <w:lang w:val="en-GB"/>
        </w:rPr>
      </w:pPr>
      <w:r w:rsidRPr="00F127B8">
        <w:rPr>
          <w:lang w:val="en-GB"/>
        </w:rPr>
        <w:t xml:space="preserve">Similarly, a representative from the </w:t>
      </w:r>
      <w:r w:rsidRPr="00F127B8">
        <w:rPr>
          <w:b/>
          <w:bCs/>
          <w:lang w:val="en-GB"/>
        </w:rPr>
        <w:t>Belgian</w:t>
      </w:r>
      <w:r w:rsidRPr="00F127B8">
        <w:rPr>
          <w:lang w:val="en-GB"/>
        </w:rPr>
        <w:t xml:space="preserve"> public authorities </w:t>
      </w:r>
      <w:r w:rsidRPr="00F127B8">
        <w:rPr>
          <w:iCs/>
          <w:lang w:val="en-US"/>
        </w:rPr>
        <w:t xml:space="preserve">pointed out that the large-scale crises of the last years (e.g., climate crisis, covid-19, Ukraine war) had forced the UCPM to adapt quickly and address exposed shortcomings. Their perception was that overall, the UCPM had been remarkably capable of developing solutions to experienced difficulties and that there had been a great display of flexibility and collective resilience. Also, a representative from a </w:t>
      </w:r>
      <w:r w:rsidRPr="00F127B8">
        <w:rPr>
          <w:b/>
          <w:bCs/>
          <w:iCs/>
          <w:lang w:val="en-US"/>
        </w:rPr>
        <w:t>Belgian</w:t>
      </w:r>
      <w:r w:rsidRPr="00F127B8">
        <w:rPr>
          <w:iCs/>
          <w:lang w:val="en-US"/>
        </w:rPr>
        <w:t xml:space="preserve"> hospital expressed the view that the UCPM increased the resilience of the EU (inside and outside of the EU) and that the investments from the Commission and the Member States into the UCPM had been worth it. He believed that the unique strength of the UCPM stems from the pooling of resources and competencies.</w:t>
      </w:r>
    </w:p>
    <w:p w:rsidRPr="00F127B8" w:rsidR="00F127B8" w:rsidP="00F127B8" w:rsidRDefault="00F127B8" w14:paraId="1C716B32" w14:textId="77777777">
      <w:pPr>
        <w:rPr>
          <w:lang w:val="en-GB"/>
        </w:rPr>
      </w:pPr>
    </w:p>
    <w:p w:rsidRPr="00F127B8" w:rsidR="00F127B8" w:rsidP="00F127B8" w:rsidRDefault="00F127B8" w14:paraId="462A2A57" w14:textId="77777777">
      <w:pPr>
        <w:rPr>
          <w:lang w:val="en-GB"/>
        </w:rPr>
      </w:pPr>
      <w:r w:rsidRPr="00F127B8">
        <w:rPr>
          <w:lang w:val="en-GB"/>
        </w:rPr>
        <w:t xml:space="preserve">Furthermore, the representatives of the </w:t>
      </w:r>
      <w:r w:rsidRPr="00F127B8">
        <w:rPr>
          <w:b/>
          <w:bCs/>
          <w:lang w:val="en-GB"/>
        </w:rPr>
        <w:t>Swedish</w:t>
      </w:r>
      <w:r w:rsidRPr="00F127B8">
        <w:rPr>
          <w:lang w:val="en-GB"/>
        </w:rPr>
        <w:t xml:space="preserve"> public authorities positively highlighted that the "Emergency Response Coordination Centre" (ERCC), introduced in 2019, had improved the spread of information and mobilisation of assistance/expertise from UCPM members (also a representative from the </w:t>
      </w:r>
      <w:r w:rsidRPr="00F127B8">
        <w:rPr>
          <w:b/>
          <w:bCs/>
          <w:lang w:val="en-GB"/>
        </w:rPr>
        <w:t>Belgian</w:t>
      </w:r>
      <w:r w:rsidRPr="00F127B8">
        <w:rPr>
          <w:lang w:val="en-GB"/>
        </w:rPr>
        <w:t xml:space="preserve"> public authorities highlighted that the ERCC was very effective in supporting member states with operational/practical matters in times of crisis). </w:t>
      </w:r>
    </w:p>
    <w:p w:rsidRPr="00F127B8" w:rsidR="00F127B8" w:rsidP="00F127B8" w:rsidRDefault="00F127B8" w14:paraId="5AA728E4" w14:textId="77777777">
      <w:pPr>
        <w:rPr>
          <w:lang w:val="en-GB"/>
        </w:rPr>
      </w:pPr>
    </w:p>
    <w:p w:rsidRPr="00F127B8" w:rsidR="00F127B8" w:rsidP="00F127B8" w:rsidRDefault="00F127B8" w14:paraId="59D89223" w14:textId="77777777">
      <w:pPr>
        <w:rPr>
          <w:lang w:val="en-GB"/>
        </w:rPr>
      </w:pPr>
      <w:r w:rsidRPr="00F127B8">
        <w:rPr>
          <w:lang w:val="en-GB"/>
        </w:rPr>
        <w:t xml:space="preserve">Contrary to the above, a representative from a </w:t>
      </w:r>
      <w:r w:rsidRPr="00F127B8">
        <w:rPr>
          <w:b/>
          <w:bCs/>
          <w:lang w:val="en-GB"/>
        </w:rPr>
        <w:t>Romanian</w:t>
      </w:r>
      <w:r w:rsidRPr="00F127B8">
        <w:rPr>
          <w:lang w:val="en-GB"/>
        </w:rPr>
        <w:t xml:space="preserve"> civil society organisation stated that in their experience the EU mechanism was unclear, slow and far removed from the ground. While they were in total unclarity of the UCPM, Romanian NGOs relied on the prompt assistance of UNHCR and international donors for knowledge, procedures, training and funding. While the UNHCR technical coordination mechanism had limitations, at least it was readily available, and acted as a gathering force that ensured technical and other resources.</w:t>
      </w:r>
    </w:p>
    <w:p w:rsidRPr="00F127B8" w:rsidR="00F127B8" w:rsidP="00F127B8" w:rsidRDefault="00F127B8" w14:paraId="646B245A" w14:textId="77777777">
      <w:pPr>
        <w:rPr>
          <w:lang w:val="en-GB"/>
        </w:rPr>
      </w:pPr>
      <w:r w:rsidRPr="00F127B8">
        <w:rPr>
          <w:lang w:val="en-GB"/>
        </w:rPr>
        <w:t xml:space="preserve"> </w:t>
      </w:r>
    </w:p>
    <w:p w:rsidRPr="00F127B8" w:rsidR="00F127B8" w:rsidP="00F127B8" w:rsidRDefault="00F127B8" w14:paraId="7D5E7027" w14:textId="77777777">
      <w:pPr>
        <w:rPr>
          <w:lang w:val="en-GB"/>
        </w:rPr>
      </w:pPr>
      <w:r w:rsidRPr="00F127B8">
        <w:rPr>
          <w:lang w:val="en-GB"/>
        </w:rPr>
        <w:t>The representative from a Romanian civil society organisation suggested that instead of immediate relief, the UCPM/EU could have a role in supporting crisis victims in the medium and long term, particularly after the fatigue of international donors sets in. While EU processes are too lengthy to ensure quick support, FONSS believed that sophisticated EU mechanisms could cover the needs of victims more sustainably.</w:t>
      </w:r>
    </w:p>
    <w:p w:rsidRPr="00F127B8" w:rsidR="00F127B8" w:rsidP="00F127B8" w:rsidRDefault="00F127B8" w14:paraId="2B0171BE" w14:textId="77777777">
      <w:pPr>
        <w:rPr>
          <w:lang w:val="en-GB"/>
        </w:rPr>
      </w:pPr>
    </w:p>
    <w:p w:rsidRPr="00F127B8" w:rsidR="00F127B8" w:rsidP="00F127B8" w:rsidRDefault="00F127B8" w14:paraId="71755D50" w14:textId="77777777">
      <w:pPr>
        <w:rPr>
          <w:lang w:val="en-GB"/>
        </w:rPr>
      </w:pPr>
      <w:r w:rsidRPr="00F127B8">
        <w:rPr>
          <w:lang w:val="en-GB"/>
        </w:rPr>
        <w:t xml:space="preserve">With regard to the creation of RescEU, the representatives of the </w:t>
      </w:r>
      <w:r w:rsidRPr="00F127B8">
        <w:rPr>
          <w:b/>
          <w:bCs/>
          <w:lang w:val="en-GB"/>
        </w:rPr>
        <w:t>Swedish</w:t>
      </w:r>
      <w:r w:rsidRPr="00F127B8">
        <w:rPr>
          <w:lang w:val="en-GB"/>
        </w:rPr>
        <w:t xml:space="preserve"> public authorities perceived it as an asset to the effectiveness of the UCPM. It was said that RescEU had improved the sharing capacity between member states and the ability of countries to respond to both expected and unexpected risks.</w:t>
      </w:r>
    </w:p>
    <w:p w:rsidRPr="00F127B8" w:rsidR="00F127B8" w:rsidP="00F127B8" w:rsidRDefault="00F127B8" w14:paraId="3E89B75B" w14:textId="77777777">
      <w:pPr>
        <w:rPr>
          <w:iCs/>
          <w:lang w:val="en-US"/>
        </w:rPr>
      </w:pPr>
    </w:p>
    <w:p w:rsidRPr="00F127B8" w:rsidR="00F127B8" w:rsidP="00F127B8" w:rsidRDefault="00F127B8" w14:paraId="444BEA1C" w14:textId="77777777">
      <w:pPr>
        <w:rPr>
          <w:iCs/>
          <w:lang w:val="en-US"/>
        </w:rPr>
      </w:pPr>
      <w:r w:rsidRPr="00F127B8">
        <w:rPr>
          <w:iCs/>
          <w:lang w:val="en-US"/>
        </w:rPr>
        <w:t xml:space="preserve">The representative from the </w:t>
      </w:r>
      <w:r w:rsidRPr="00F127B8">
        <w:rPr>
          <w:b/>
          <w:bCs/>
          <w:iCs/>
          <w:lang w:val="en-US"/>
        </w:rPr>
        <w:t>Belgian</w:t>
      </w:r>
      <w:r w:rsidRPr="00F127B8">
        <w:rPr>
          <w:iCs/>
          <w:lang w:val="en-US"/>
        </w:rPr>
        <w:t xml:space="preserve"> public authorities, however, expressed concerns about the increasing centralization of the UCPM coordination at the EU level. The participant mentioned the establishment of RescEU (i.e., shared EU reserve capacity) as an example of increased centralisation of civil protection. While the participant perceived the pooling of resources as highly relevant/effective, he stressed that the centralization trend needed to be accompanied by efforts to maintain a functional balance between the core competencies of member states and those of the Commission.</w:t>
      </w:r>
    </w:p>
    <w:p w:rsidRPr="00F127B8" w:rsidR="00F127B8" w:rsidP="00F127B8" w:rsidRDefault="00F127B8" w14:paraId="2F611C06" w14:textId="77777777">
      <w:pPr>
        <w:rPr>
          <w:iCs/>
          <w:lang w:val="en-US"/>
        </w:rPr>
      </w:pPr>
    </w:p>
    <w:p w:rsidRPr="00F127B8" w:rsidR="00F127B8" w:rsidP="00F127B8" w:rsidRDefault="00F127B8" w14:paraId="3B7CE294" w14:textId="77777777">
      <w:pPr>
        <w:rPr>
          <w:iCs/>
          <w:lang w:val="en-US"/>
        </w:rPr>
      </w:pPr>
      <w:r w:rsidRPr="00F127B8">
        <w:rPr>
          <w:iCs/>
          <w:lang w:val="en-US"/>
        </w:rPr>
        <w:t>Furthermore, he highlighted that the UCPM, at its core, is a supportive instrument designed to facilitate emergency response and act supplementary to the member states mission to provide civil protection. He expressed that it would help to have clear guidelines on task division and effective coordination between complementary competencies. If complementary is ensured, the participant believed that the UCPM (and RescEU) creates a win-win situation whereby coordination between member states (1) strengthens the EU's emergency response and (2) pushes individual member states to expand their national capacities.</w:t>
      </w:r>
    </w:p>
    <w:p w:rsidRPr="00F127B8" w:rsidR="00F127B8" w:rsidP="00F127B8" w:rsidRDefault="00F127B8" w14:paraId="410D1DC9" w14:textId="77777777">
      <w:pPr>
        <w:rPr>
          <w:iCs/>
          <w:lang w:val="en-US"/>
        </w:rPr>
      </w:pPr>
    </w:p>
    <w:p w:rsidRPr="00F127B8" w:rsidR="00F127B8" w:rsidP="00F127B8" w:rsidRDefault="00F127B8" w14:paraId="2F3C6F94" w14:textId="77777777">
      <w:pPr>
        <w:rPr>
          <w:lang w:val="en-GB"/>
        </w:rPr>
      </w:pPr>
      <w:r w:rsidRPr="00F127B8">
        <w:rPr>
          <w:lang w:val="en-GB"/>
        </w:rPr>
        <w:t xml:space="preserve">A </w:t>
      </w:r>
      <w:r w:rsidRPr="00F127B8">
        <w:rPr>
          <w:b/>
          <w:bCs/>
          <w:lang w:val="en-GB"/>
        </w:rPr>
        <w:t>Belgian</w:t>
      </w:r>
      <w:r w:rsidRPr="00F127B8">
        <w:rPr>
          <w:lang w:val="en-GB"/>
        </w:rPr>
        <w:t xml:space="preserve"> representative from a rescue zone expressed a somewhat differing view. Having witnessed several coordination challenges while sending troops abroad to assist rescue efforts in Turkey, in his perception, the UCPM lacked a central coordinating body with the mandate to lead/direct the entire operation. He had experienced siloed actions and dispatch of support from individual member states, leading to chaos at the EU level. In his view, to increase the UCPM's effectiveness, it would be necessary to establish clarity on who is in command and responsible for dispatching in times of disaster. </w:t>
      </w:r>
    </w:p>
    <w:p w:rsidRPr="00F127B8" w:rsidR="00F127B8" w:rsidP="00F127B8" w:rsidRDefault="00F127B8" w14:paraId="3C914626" w14:textId="77777777">
      <w:pPr>
        <w:rPr>
          <w:lang w:val="en-GB"/>
        </w:rPr>
      </w:pPr>
    </w:p>
    <w:p w:rsidRPr="00F127B8" w:rsidR="00F127B8" w:rsidP="00F127B8" w:rsidRDefault="00F127B8" w14:paraId="2C3D014A" w14:textId="77777777">
      <w:pPr>
        <w:rPr>
          <w:lang w:val="en-GB"/>
        </w:rPr>
      </w:pPr>
      <w:r w:rsidRPr="00F127B8">
        <w:rPr>
          <w:lang w:val="en-GB"/>
        </w:rPr>
        <w:t>The participant believed that the current lack of a command chain and leadership on the ground delayed the speed of capacity deployment in the UCPM and prevented the mechanism from effectively responding to needs as they arise on the ground. Since the first 24-72h were the most crucial in emergencies, it was fatal and unacceptable if a system takes several days/weeks to establish its chain of command. Therefore, he believed that a single command body would be paramount to increasing the success of the UCPM and proposed a system in which the UCPM command rotates between member states (for instance, giving the command to the member state holding the presidency in the Council).</w:t>
      </w:r>
    </w:p>
    <w:p w:rsidRPr="00F127B8" w:rsidR="00F127B8" w:rsidP="00F127B8" w:rsidRDefault="00F127B8" w14:paraId="3B67336C" w14:textId="77777777">
      <w:pPr>
        <w:rPr>
          <w:lang w:val="en-GB"/>
        </w:rPr>
      </w:pPr>
    </w:p>
    <w:p w:rsidRPr="00F127B8" w:rsidR="00F127B8" w:rsidP="00F127B8" w:rsidRDefault="00F127B8" w14:paraId="012C9147" w14:textId="77777777">
      <w:pPr>
        <w:rPr>
          <w:lang w:val="en-GB"/>
        </w:rPr>
      </w:pPr>
      <w:r w:rsidRPr="00F127B8">
        <w:rPr>
          <w:lang w:val="en-GB"/>
        </w:rPr>
        <w:t xml:space="preserve">Furthermore, the representatives of the </w:t>
      </w:r>
      <w:r w:rsidRPr="00F127B8">
        <w:rPr>
          <w:b/>
          <w:bCs/>
          <w:lang w:val="en-GB"/>
        </w:rPr>
        <w:t>Swedish</w:t>
      </w:r>
      <w:r w:rsidRPr="00F127B8">
        <w:rPr>
          <w:lang w:val="en-GB"/>
        </w:rPr>
        <w:t xml:space="preserve"> public authorities noted that in order to ensure effective cooperation with other EU countries during UCPM interventions it would be helpful if two expectations could be relied on: (1) help-requesting countries can manage the incoming support themselves, (2) countries either meet a capacity standard or their capacity status is known to the help-giving members. Participants believed that relatively similar national capacity standards are instrumental in ensuring interoperability between member states. They encouraged the establishment of comparable standards through measures such as training standards, licences, and certification of capacities.</w:t>
      </w:r>
    </w:p>
    <w:p w:rsidRPr="00F127B8" w:rsidR="00F127B8" w:rsidP="00F127B8" w:rsidRDefault="00F127B8" w14:paraId="25CDF882" w14:textId="77777777">
      <w:pPr>
        <w:rPr>
          <w:lang w:val="en-GB"/>
        </w:rPr>
      </w:pPr>
    </w:p>
    <w:p w:rsidRPr="00F127B8" w:rsidR="00F127B8" w:rsidP="00F127B8" w:rsidRDefault="00F127B8" w14:paraId="69C3510B" w14:textId="77777777">
      <w:pPr>
        <w:rPr>
          <w:lang w:val="en-GB"/>
        </w:rPr>
      </w:pPr>
      <w:r w:rsidRPr="00F127B8">
        <w:rPr>
          <w:lang w:val="en-GB"/>
        </w:rPr>
        <w:t xml:space="preserve">Results were even more positive when asked </w:t>
      </w:r>
      <w:r w:rsidRPr="00F127B8">
        <w:rPr>
          <w:u w:val="single"/>
          <w:lang w:val="en-GB"/>
        </w:rPr>
        <w:t>whether the UCPM programme and activities had helped the EU become more cooperative and show more solidarity</w:t>
      </w:r>
      <w:r w:rsidRPr="00F127B8">
        <w:rPr>
          <w:lang w:val="en-GB"/>
        </w:rPr>
        <w:t xml:space="preserve"> (</w:t>
      </w:r>
      <w:r w:rsidRPr="00F127B8">
        <w:rPr>
          <w:b/>
          <w:bCs/>
          <w:lang w:val="en-GB"/>
        </w:rPr>
        <w:t>Question B.7</w:t>
      </w:r>
      <w:r w:rsidRPr="00F127B8">
        <w:rPr>
          <w:lang w:val="en-GB"/>
        </w:rPr>
        <w:t>), as 15 out of 19 respondents agreed that it had been the case (again a representative from a Belgian civil society organisation disagreed). In a cross-category comparison, representatives from the public authorities and the academia held the most positive views (one person from each category was 'unsure').</w:t>
      </w:r>
    </w:p>
    <w:p w:rsidRPr="00F127B8" w:rsidR="00F127B8" w:rsidP="00F127B8" w:rsidRDefault="00F127B8" w14:paraId="0508F2B9" w14:textId="77777777">
      <w:pPr>
        <w:rPr>
          <w:lang w:val="en-GB"/>
        </w:rPr>
      </w:pPr>
    </w:p>
    <w:p w:rsidRPr="00F127B8" w:rsidR="00F127B8" w:rsidP="00F127B8" w:rsidRDefault="00F127B8" w14:paraId="43544539" w14:textId="77777777">
      <w:pPr>
        <w:jc w:val="center"/>
        <w:rPr>
          <w:lang w:val="en-GB"/>
        </w:rPr>
      </w:pPr>
      <w:r w:rsidRPr="00F127B8">
        <w:rPr>
          <w:noProof/>
          <w:lang w:val="en-US"/>
        </w:rPr>
        <w:drawing>
          <wp:inline distT="0" distB="0" distL="0" distR="0" wp14:anchorId="6C165328" wp14:editId="2F810A9C">
            <wp:extent cx="5039995" cy="2700000"/>
            <wp:effectExtent l="0" t="0" r="8255" b="5715"/>
            <wp:docPr id="14" name="Chart 14">
              <a:extLst xmlns:a="http://schemas.openxmlformats.org/drawingml/2006/main">
                <a:ext uri="{FF2B5EF4-FFF2-40B4-BE49-F238E27FC236}">
                  <a16:creationId xmlns:a16="http://schemas.microsoft.com/office/drawing/2014/main" id="{13BC67FD-DDEB-40D2-9FF4-C40DFC943FD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rsidRPr="00F127B8" w:rsidR="00F127B8" w:rsidP="00F127B8" w:rsidRDefault="00F127B8" w14:paraId="12F08762" w14:textId="77777777">
      <w:pPr>
        <w:rPr>
          <w:lang w:val="en-GB"/>
        </w:rPr>
      </w:pPr>
    </w:p>
    <w:p w:rsidRPr="00F127B8" w:rsidR="00F127B8" w:rsidP="00F127B8" w:rsidRDefault="00F127B8" w14:paraId="30866EC1" w14:textId="77777777">
      <w:pPr>
        <w:rPr>
          <w:lang w:val="en-GB"/>
        </w:rPr>
      </w:pPr>
      <w:r w:rsidRPr="00F127B8">
        <w:rPr>
          <w:lang w:val="en-GB"/>
        </w:rPr>
        <w:t xml:space="preserve">When asked </w:t>
      </w:r>
      <w:r w:rsidRPr="00F127B8">
        <w:rPr>
          <w:u w:val="single"/>
          <w:lang w:val="en-GB"/>
        </w:rPr>
        <w:t>whether the UCPM's organisational set-up was flexible enough</w:t>
      </w:r>
      <w:r w:rsidRPr="00F127B8">
        <w:rPr>
          <w:lang w:val="en-GB"/>
        </w:rPr>
        <w:t xml:space="preserve"> (</w:t>
      </w:r>
      <w:r w:rsidRPr="00F127B8">
        <w:rPr>
          <w:b/>
          <w:bCs/>
          <w:lang w:val="en-GB"/>
        </w:rPr>
        <w:t>Question B.8</w:t>
      </w:r>
      <w:r w:rsidRPr="00F127B8">
        <w:rPr>
          <w:lang w:val="en-GB"/>
        </w:rPr>
        <w:t>), the respondents' views were divergent with the majority being 'unsure' (9 out of 19), 7 considering it flexible enough and 3 – not enough. Some respondents in all countries except for Romania and Sweden considered the set-up to be not flexible enough, whilst in all countries except for France there were respondents who were 'unsure'.</w:t>
      </w:r>
    </w:p>
    <w:p w:rsidRPr="00F127B8" w:rsidR="00F127B8" w:rsidP="00F127B8" w:rsidRDefault="00F127B8" w14:paraId="3053A5C6" w14:textId="77777777">
      <w:pPr>
        <w:rPr>
          <w:lang w:val="en-GB"/>
        </w:rPr>
      </w:pPr>
    </w:p>
    <w:p w:rsidRPr="00F127B8" w:rsidR="00F127B8" w:rsidP="00F127B8" w:rsidRDefault="00F127B8" w14:paraId="140B7799" w14:textId="77777777">
      <w:pPr>
        <w:jc w:val="center"/>
        <w:rPr>
          <w:lang w:val="en-GB"/>
        </w:rPr>
      </w:pPr>
      <w:r w:rsidRPr="00F127B8">
        <w:rPr>
          <w:noProof/>
          <w:lang w:val="en-US"/>
        </w:rPr>
        <w:drawing>
          <wp:inline distT="0" distB="0" distL="0" distR="0" wp14:anchorId="0480DDDD" wp14:editId="5ECC1CEF">
            <wp:extent cx="5400000" cy="2700000"/>
            <wp:effectExtent l="0" t="0" r="10795" b="5715"/>
            <wp:docPr id="15" name="Chart 15">
              <a:extLst xmlns:a="http://schemas.openxmlformats.org/drawingml/2006/main">
                <a:ext uri="{FF2B5EF4-FFF2-40B4-BE49-F238E27FC236}">
                  <a16:creationId xmlns:a16="http://schemas.microsoft.com/office/drawing/2014/main" id="{820F0867-6A92-4ABB-A6AC-4E53E47B378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rsidRPr="00F127B8" w:rsidR="00F127B8" w:rsidP="00F127B8" w:rsidRDefault="00F127B8" w14:paraId="16F7D3D2" w14:textId="77777777">
      <w:pPr>
        <w:rPr>
          <w:lang w:val="en-GB"/>
        </w:rPr>
      </w:pPr>
    </w:p>
    <w:p w:rsidRPr="00F127B8" w:rsidR="00F127B8" w:rsidP="00F127B8" w:rsidRDefault="00F127B8" w14:paraId="3C85CB59" w14:textId="77777777">
      <w:pPr>
        <w:rPr>
          <w:lang w:val="en-GB"/>
        </w:rPr>
      </w:pPr>
      <w:r w:rsidRPr="00F127B8">
        <w:rPr>
          <w:lang w:val="en-GB"/>
        </w:rPr>
        <w:t xml:space="preserve">Regarding the </w:t>
      </w:r>
      <w:r w:rsidRPr="00F127B8">
        <w:rPr>
          <w:u w:val="single"/>
          <w:lang w:val="en-GB"/>
        </w:rPr>
        <w:t>extent to which the UCPM has been able to incorporate recommendations from civil society and stakeholders, as well as lessons learned by past experience</w:t>
      </w:r>
      <w:r w:rsidRPr="00F127B8">
        <w:rPr>
          <w:lang w:val="en-GB"/>
        </w:rPr>
        <w:t xml:space="preserve"> (</w:t>
      </w:r>
      <w:r w:rsidRPr="00F127B8">
        <w:rPr>
          <w:b/>
          <w:bCs/>
          <w:lang w:val="en-GB"/>
        </w:rPr>
        <w:t>Question B.9</w:t>
      </w:r>
      <w:r w:rsidRPr="00F127B8">
        <w:rPr>
          <w:lang w:val="en-GB"/>
        </w:rPr>
        <w:t>), almost half of the respondents (9 out of 19) were of the view that it had been 'to some extent', 5 thought that it was 'to a large extent' and one person – 'not at all' (a Belgian civil society representative). The majority of the respondents in all 5 countries agreed that the UCPM had been able to incorporate recommendations from civil society and stakeholders, as well as lessons learned by past experience, 'to some extent'. Only 3 Greek respondents and one Belgian and one Romanian thought that it had done so 'to a large extent'.</w:t>
      </w:r>
    </w:p>
    <w:p w:rsidRPr="00F127B8" w:rsidR="00F127B8" w:rsidP="00F127B8" w:rsidRDefault="00F127B8" w14:paraId="73D6E7AD" w14:textId="77777777">
      <w:pPr>
        <w:rPr>
          <w:lang w:val="en-GB"/>
        </w:rPr>
      </w:pPr>
    </w:p>
    <w:p w:rsidRPr="00F127B8" w:rsidR="00F127B8" w:rsidP="00F127B8" w:rsidRDefault="00F127B8" w14:paraId="1682C997" w14:textId="77777777">
      <w:pPr>
        <w:jc w:val="center"/>
        <w:rPr>
          <w:lang w:val="en-GB"/>
        </w:rPr>
      </w:pPr>
      <w:r w:rsidRPr="00F127B8">
        <w:rPr>
          <w:noProof/>
          <w:lang w:val="en-US"/>
        </w:rPr>
        <w:drawing>
          <wp:inline distT="0" distB="0" distL="0" distR="0" wp14:anchorId="577ED8C3" wp14:editId="384E85CF">
            <wp:extent cx="5400000" cy="2700000"/>
            <wp:effectExtent l="0" t="0" r="10795" b="5715"/>
            <wp:docPr id="16" name="Chart 16">
              <a:extLst xmlns:a="http://schemas.openxmlformats.org/drawingml/2006/main">
                <a:ext uri="{FF2B5EF4-FFF2-40B4-BE49-F238E27FC236}">
                  <a16:creationId xmlns:a16="http://schemas.microsoft.com/office/drawing/2014/main" id="{C11E507D-BAB7-4BF5-994B-03B4702BBE0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rsidRPr="00F127B8" w:rsidR="00F127B8" w:rsidP="00F127B8" w:rsidRDefault="00F127B8" w14:paraId="327C7581" w14:textId="77777777">
      <w:pPr>
        <w:rPr>
          <w:lang w:val="en-GB"/>
        </w:rPr>
      </w:pPr>
    </w:p>
    <w:p w:rsidRPr="00F127B8" w:rsidR="00F127B8" w:rsidP="00F127B8" w:rsidRDefault="00F127B8" w14:paraId="6BB4B2EC" w14:textId="77777777">
      <w:pPr>
        <w:rPr>
          <w:lang w:val="en-GB"/>
        </w:rPr>
      </w:pPr>
      <w:r w:rsidRPr="00F127B8">
        <w:rPr>
          <w:lang w:val="en-GB"/>
        </w:rPr>
        <w:t xml:space="preserve">Asked </w:t>
      </w:r>
      <w:r w:rsidRPr="00F127B8">
        <w:rPr>
          <w:u w:val="single"/>
          <w:lang w:val="en-GB"/>
        </w:rPr>
        <w:t>whether the respondents could measure the annual impact of natural disasters on the respective national economy</w:t>
      </w:r>
      <w:r w:rsidRPr="00F127B8">
        <w:rPr>
          <w:lang w:val="en-GB"/>
        </w:rPr>
        <w:t xml:space="preserve"> (</w:t>
      </w:r>
      <w:r w:rsidRPr="00F127B8">
        <w:rPr>
          <w:b/>
          <w:bCs/>
          <w:lang w:val="en-GB"/>
        </w:rPr>
        <w:t>Question B.10</w:t>
      </w:r>
      <w:r w:rsidRPr="00F127B8">
        <w:rPr>
          <w:lang w:val="en-GB"/>
        </w:rPr>
        <w:t>), the majority (10 out of 19) were 'unsure', whilst 5 thought it was possible and 4 – that it was not. There was no particular difference in answers among the countries.</w:t>
      </w:r>
    </w:p>
    <w:p w:rsidRPr="00F127B8" w:rsidR="00F127B8" w:rsidP="00F127B8" w:rsidRDefault="00F127B8" w14:paraId="0E40F881" w14:textId="77777777">
      <w:pPr>
        <w:rPr>
          <w:lang w:val="en-GB"/>
        </w:rPr>
      </w:pPr>
    </w:p>
    <w:p w:rsidRPr="00F127B8" w:rsidR="00F127B8" w:rsidP="00F127B8" w:rsidRDefault="00F127B8" w14:paraId="6D8A2E93" w14:textId="77777777">
      <w:pPr>
        <w:jc w:val="center"/>
        <w:rPr>
          <w:lang w:val="en-GB"/>
        </w:rPr>
      </w:pPr>
      <w:r w:rsidRPr="00F127B8">
        <w:rPr>
          <w:noProof/>
          <w:lang w:val="en-US"/>
        </w:rPr>
        <w:drawing>
          <wp:inline distT="0" distB="0" distL="0" distR="0" wp14:anchorId="37702F4A" wp14:editId="65D30299">
            <wp:extent cx="5400000" cy="2700000"/>
            <wp:effectExtent l="0" t="0" r="10795" b="5715"/>
            <wp:docPr id="17" name="Chart 17">
              <a:extLst xmlns:a="http://schemas.openxmlformats.org/drawingml/2006/main">
                <a:ext uri="{FF2B5EF4-FFF2-40B4-BE49-F238E27FC236}">
                  <a16:creationId xmlns:a16="http://schemas.microsoft.com/office/drawing/2014/main" id="{11A2182C-D7AE-4354-9BD0-66A979D9BE0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rsidRPr="00F127B8" w:rsidR="00F127B8" w:rsidP="00F127B8" w:rsidRDefault="00F127B8" w14:paraId="6929A2B4" w14:textId="77777777">
      <w:pPr>
        <w:rPr>
          <w:lang w:val="en-GB"/>
        </w:rPr>
      </w:pPr>
    </w:p>
    <w:p w:rsidRPr="00F127B8" w:rsidR="00F127B8" w:rsidP="00F127B8" w:rsidRDefault="00F127B8" w14:paraId="7D53C368" w14:textId="77777777">
      <w:pPr>
        <w:rPr>
          <w:lang w:val="en-GB"/>
        </w:rPr>
      </w:pPr>
    </w:p>
    <w:p w:rsidRPr="00F127B8" w:rsidR="00F127B8" w:rsidP="00F127B8" w:rsidRDefault="00F127B8" w14:paraId="117C5BD4" w14:textId="77777777">
      <w:pPr>
        <w:keepNext/>
        <w:keepLines/>
        <w:numPr>
          <w:ilvl w:val="1"/>
          <w:numId w:val="1"/>
        </w:numPr>
        <w:ind w:left="851" w:hanging="567"/>
        <w:outlineLvl w:val="1"/>
        <w:rPr>
          <w:lang w:val="en-US"/>
        </w:rPr>
      </w:pPr>
      <w:bookmarkStart w:name="_Toc133242982" w:id="20"/>
      <w:r w:rsidRPr="00F127B8">
        <w:rPr>
          <w:lang w:val="en-US"/>
        </w:rPr>
        <w:t>Relevance</w:t>
      </w:r>
      <w:bookmarkEnd w:id="20"/>
    </w:p>
    <w:p w:rsidRPr="00F127B8" w:rsidR="00F127B8" w:rsidP="00F127B8" w:rsidRDefault="00F127B8" w14:paraId="6ADB8EFB" w14:textId="77777777">
      <w:pPr>
        <w:keepNext/>
        <w:keepLines/>
        <w:rPr>
          <w:rFonts w:ascii="Calibri" w:hAnsi="Calibri" w:eastAsiaTheme="majorEastAsia" w:cstheme="majorBidi"/>
          <w:szCs w:val="26"/>
          <w:lang w:val="en-GB"/>
        </w:rPr>
      </w:pPr>
    </w:p>
    <w:p w:rsidRPr="00F127B8" w:rsidR="00F127B8" w:rsidP="00F127B8" w:rsidRDefault="00F127B8" w14:paraId="04093184" w14:textId="77777777">
      <w:pPr>
        <w:rPr>
          <w:lang w:val="en-GB"/>
        </w:rPr>
      </w:pPr>
      <w:r w:rsidRPr="00F127B8">
        <w:rPr>
          <w:lang w:val="en-GB"/>
        </w:rPr>
        <w:t xml:space="preserve">Regarding the </w:t>
      </w:r>
      <w:r w:rsidRPr="00F127B8">
        <w:rPr>
          <w:u w:val="single"/>
          <w:lang w:val="en-GB"/>
        </w:rPr>
        <w:t>extent to which the UCPM activities were relevant to civil protection needs in the respective country</w:t>
      </w:r>
      <w:r w:rsidRPr="00F127B8">
        <w:rPr>
          <w:lang w:val="en-GB"/>
        </w:rPr>
        <w:t xml:space="preserve"> (</w:t>
      </w:r>
      <w:r w:rsidRPr="00F127B8">
        <w:rPr>
          <w:b/>
          <w:bCs/>
          <w:lang w:val="en-GB"/>
        </w:rPr>
        <w:t>Question C.1</w:t>
      </w:r>
      <w:r w:rsidRPr="00F127B8">
        <w:rPr>
          <w:lang w:val="en-GB"/>
        </w:rPr>
        <w:t>), the vast majority of the respondents (15 out of 19) considered that it was 'very much' or 'quite a lot', with only one person responding – 'not at all' (a Greek respondent identifying themselves as from category "Other"). In all countries, the majority of the assessments were positive.</w:t>
      </w:r>
    </w:p>
    <w:p w:rsidRPr="00F127B8" w:rsidR="00F127B8" w:rsidP="00F127B8" w:rsidRDefault="00F127B8" w14:paraId="6FBD5204" w14:textId="77777777">
      <w:pPr>
        <w:rPr>
          <w:lang w:val="en-GB"/>
        </w:rPr>
      </w:pPr>
    </w:p>
    <w:p w:rsidRPr="00F127B8" w:rsidR="00F127B8" w:rsidP="00F127B8" w:rsidRDefault="00F127B8" w14:paraId="4D006514" w14:textId="77777777">
      <w:pPr>
        <w:jc w:val="center"/>
        <w:rPr>
          <w:lang w:val="en-GB"/>
        </w:rPr>
      </w:pPr>
      <w:r w:rsidRPr="00F127B8">
        <w:rPr>
          <w:noProof/>
          <w:lang w:val="en-US"/>
        </w:rPr>
        <w:drawing>
          <wp:inline distT="0" distB="0" distL="0" distR="0" wp14:anchorId="6B1783D1" wp14:editId="0028D9C6">
            <wp:extent cx="5400000" cy="2700000"/>
            <wp:effectExtent l="0" t="0" r="10795" b="5715"/>
            <wp:docPr id="18" name="Chart 18">
              <a:extLst xmlns:a="http://schemas.openxmlformats.org/drawingml/2006/main">
                <a:ext uri="{FF2B5EF4-FFF2-40B4-BE49-F238E27FC236}">
                  <a16:creationId xmlns:a16="http://schemas.microsoft.com/office/drawing/2014/main" id="{8351F724-D46E-4841-AFE9-9D9249A423E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rsidRPr="00F127B8" w:rsidR="00F127B8" w:rsidP="00F127B8" w:rsidRDefault="00F127B8" w14:paraId="23329366" w14:textId="77777777">
      <w:pPr>
        <w:rPr>
          <w:lang w:val="en-GB"/>
        </w:rPr>
      </w:pPr>
    </w:p>
    <w:p w:rsidRPr="00F127B8" w:rsidR="00F127B8" w:rsidP="00F127B8" w:rsidRDefault="00F127B8" w14:paraId="664D6F71" w14:textId="77777777">
      <w:pPr>
        <w:rPr>
          <w:lang w:val="en-GB"/>
        </w:rPr>
      </w:pPr>
      <w:r w:rsidRPr="00F127B8">
        <w:rPr>
          <w:lang w:val="en-GB"/>
        </w:rPr>
        <w:t xml:space="preserve">During the semi-structured interviews, a </w:t>
      </w:r>
      <w:r w:rsidRPr="00F127B8">
        <w:rPr>
          <w:b/>
          <w:bCs/>
          <w:lang w:val="en-GB"/>
        </w:rPr>
        <w:t>Belgian</w:t>
      </w:r>
      <w:r w:rsidRPr="00F127B8">
        <w:rPr>
          <w:lang w:val="en-GB"/>
        </w:rPr>
        <w:t xml:space="preserve"> representative from rescue zones (Liège) who had had direct experience with the UCPM during the flooding in 2021 noted that in light of the rapidly evolving risk landscape and increasingly complex and destructive disasters, the UCPM and the shared EU capacity for disaster management was highly relevant. He underlined that the need for mutual assistance and resource pooling was more relevant than ever.</w:t>
      </w:r>
    </w:p>
    <w:p w:rsidRPr="00F127B8" w:rsidR="00F127B8" w:rsidP="00F127B8" w:rsidRDefault="00F127B8" w14:paraId="43B93584" w14:textId="77777777">
      <w:pPr>
        <w:rPr>
          <w:lang w:val="en-GB"/>
        </w:rPr>
      </w:pPr>
    </w:p>
    <w:p w:rsidRPr="00F127B8" w:rsidR="00F127B8" w:rsidP="00F127B8" w:rsidRDefault="00F127B8" w14:paraId="3346DF46" w14:textId="77777777">
      <w:pPr>
        <w:rPr>
          <w:lang w:val="en-GB"/>
        </w:rPr>
      </w:pPr>
      <w:r w:rsidRPr="00F127B8">
        <w:rPr>
          <w:lang w:val="en-GB"/>
        </w:rPr>
        <w:t xml:space="preserve">Asked in an open question </w:t>
      </w:r>
      <w:r w:rsidRPr="00F127B8">
        <w:rPr>
          <w:u w:val="single"/>
          <w:lang w:val="en-GB"/>
        </w:rPr>
        <w:t>whether any needs within the scope of the UCPM's work had remained unaddressed</w:t>
      </w:r>
      <w:r w:rsidRPr="00F127B8">
        <w:rPr>
          <w:lang w:val="en-GB"/>
        </w:rPr>
        <w:t xml:space="preserve"> (</w:t>
      </w:r>
      <w:r w:rsidRPr="00F127B8">
        <w:rPr>
          <w:b/>
          <w:bCs/>
          <w:lang w:val="en-GB"/>
        </w:rPr>
        <w:t>Question C.2</w:t>
      </w:r>
      <w:r w:rsidRPr="00F127B8">
        <w:rPr>
          <w:lang w:val="en-GB"/>
        </w:rPr>
        <w:t>), respondents mentioned several points:</w:t>
      </w:r>
    </w:p>
    <w:p w:rsidRPr="00F127B8" w:rsidR="00F127B8" w:rsidP="00F127B8" w:rsidRDefault="00F127B8" w14:paraId="40F03D7F" w14:textId="77777777">
      <w:pPr>
        <w:rPr>
          <w:lang w:val="en-GB"/>
        </w:rPr>
      </w:pPr>
    </w:p>
    <w:p w:rsidRPr="00F127B8" w:rsidR="00F127B8" w:rsidP="00F127B8" w:rsidRDefault="00F127B8" w14:paraId="5B740C66" w14:textId="77777777">
      <w:pPr>
        <w:numPr>
          <w:ilvl w:val="0"/>
          <w:numId w:val="5"/>
        </w:numPr>
        <w:contextualSpacing/>
        <w:rPr>
          <w:szCs w:val="20"/>
          <w:lang w:val="en-GB"/>
        </w:rPr>
      </w:pPr>
      <w:r w:rsidRPr="00F127B8">
        <w:rPr>
          <w:szCs w:val="20"/>
          <w:lang w:val="en-GB"/>
        </w:rPr>
        <w:t>Creation of a legal status of the European lifeguard, minimum standard operating procedures for all European modules.</w:t>
      </w:r>
    </w:p>
    <w:p w:rsidRPr="00F127B8" w:rsidR="00F127B8" w:rsidP="00F127B8" w:rsidRDefault="00F127B8" w14:paraId="0E0C880A" w14:textId="77777777">
      <w:pPr>
        <w:numPr>
          <w:ilvl w:val="0"/>
          <w:numId w:val="5"/>
        </w:numPr>
        <w:contextualSpacing/>
        <w:rPr>
          <w:szCs w:val="20"/>
          <w:lang w:val="en-GB"/>
        </w:rPr>
      </w:pPr>
      <w:r w:rsidRPr="00F127B8">
        <w:rPr>
          <w:szCs w:val="20"/>
          <w:lang w:val="en-GB"/>
        </w:rPr>
        <w:t xml:space="preserve">In view of the disaster in Turkey, the organisation of the dispatch of relief services is still chaotic at European level – characterised by a lack of command structure and sending of resources without consultation. </w:t>
      </w:r>
    </w:p>
    <w:p w:rsidRPr="00F127B8" w:rsidR="00F127B8" w:rsidP="00F127B8" w:rsidRDefault="00F127B8" w14:paraId="11CB9917" w14:textId="77777777">
      <w:pPr>
        <w:numPr>
          <w:ilvl w:val="0"/>
          <w:numId w:val="5"/>
        </w:numPr>
        <w:contextualSpacing/>
        <w:rPr>
          <w:szCs w:val="20"/>
          <w:lang w:val="en-GB"/>
        </w:rPr>
      </w:pPr>
      <w:r w:rsidRPr="00F127B8">
        <w:rPr>
          <w:szCs w:val="20"/>
          <w:lang w:val="en-GB"/>
        </w:rPr>
        <w:t xml:space="preserve">There is a strong interest from member states and other stakeholders to invest more in training courses and exchange of expertise in strategic foresight and preparing for the consequences of the scenarios, which differs from the current approaches in risk assessment and management. </w:t>
      </w:r>
    </w:p>
    <w:p w:rsidRPr="00F127B8" w:rsidR="00F127B8" w:rsidP="00F127B8" w:rsidRDefault="00F127B8" w14:paraId="4ABCB656" w14:textId="77777777">
      <w:pPr>
        <w:numPr>
          <w:ilvl w:val="0"/>
          <w:numId w:val="5"/>
        </w:numPr>
        <w:contextualSpacing/>
        <w:rPr>
          <w:szCs w:val="20"/>
          <w:lang w:val="en-GB"/>
        </w:rPr>
      </w:pPr>
      <w:r w:rsidRPr="00F127B8">
        <w:rPr>
          <w:szCs w:val="20"/>
          <w:lang w:val="en-GB"/>
        </w:rPr>
        <w:t>The need to adopt a new approach to critical infrastructure in order to increase the resilience of our societies.</w:t>
      </w:r>
    </w:p>
    <w:p w:rsidRPr="00F127B8" w:rsidR="00F127B8" w:rsidP="00F127B8" w:rsidRDefault="00F127B8" w14:paraId="44ABD6CF" w14:textId="77777777">
      <w:pPr>
        <w:numPr>
          <w:ilvl w:val="0"/>
          <w:numId w:val="5"/>
        </w:numPr>
        <w:contextualSpacing/>
        <w:rPr>
          <w:szCs w:val="20"/>
          <w:lang w:val="en-GB"/>
        </w:rPr>
      </w:pPr>
      <w:r w:rsidRPr="00F127B8">
        <w:rPr>
          <w:szCs w:val="20"/>
          <w:lang w:val="en-GB"/>
        </w:rPr>
        <w:t xml:space="preserve">In terms of prevention (preparedness and mitigation), there is still a lot of room for development and strengthening. In particular, artificial intelligence technologies could be the driving force behind the evolution of the mechanism in these matters as well as in the matters of investigation of any management. </w:t>
      </w:r>
    </w:p>
    <w:p w:rsidRPr="00F127B8" w:rsidR="00F127B8" w:rsidP="00F127B8" w:rsidRDefault="00F127B8" w14:paraId="0F5CADAD" w14:textId="77777777">
      <w:pPr>
        <w:numPr>
          <w:ilvl w:val="0"/>
          <w:numId w:val="5"/>
        </w:numPr>
        <w:contextualSpacing/>
        <w:rPr>
          <w:szCs w:val="20"/>
          <w:lang w:val="en-GB"/>
        </w:rPr>
      </w:pPr>
      <w:r w:rsidRPr="00F127B8">
        <w:rPr>
          <w:szCs w:val="20"/>
          <w:lang w:val="en-GB"/>
        </w:rPr>
        <w:t>The pre-installation program should also be extended during the winter months so that Southern European countries can exchange know-how with Northern countries that may have more experience in dealing with natural disasters with a higher frequency of occurrence. e.g. flood response, mountain rescue, tunnel rescue, etc.</w:t>
      </w:r>
    </w:p>
    <w:p w:rsidRPr="00F127B8" w:rsidR="00F127B8" w:rsidP="00F127B8" w:rsidRDefault="00F127B8" w14:paraId="717F7D97" w14:textId="77777777">
      <w:pPr>
        <w:numPr>
          <w:ilvl w:val="0"/>
          <w:numId w:val="5"/>
        </w:numPr>
        <w:contextualSpacing/>
        <w:rPr>
          <w:szCs w:val="20"/>
          <w:lang w:val="en-GB"/>
        </w:rPr>
      </w:pPr>
      <w:r w:rsidRPr="00F127B8">
        <w:rPr>
          <w:szCs w:val="20"/>
          <w:lang w:val="en-GB"/>
        </w:rPr>
        <w:t>The co-training of voluntary organizations by state and European services so that they are able to assist in calls within and outside their country.</w:t>
      </w:r>
    </w:p>
    <w:p w:rsidRPr="00F127B8" w:rsidR="00F127B8" w:rsidP="00F127B8" w:rsidRDefault="00F127B8" w14:paraId="43020F74" w14:textId="77777777">
      <w:pPr>
        <w:numPr>
          <w:ilvl w:val="0"/>
          <w:numId w:val="5"/>
        </w:numPr>
        <w:contextualSpacing/>
        <w:rPr>
          <w:szCs w:val="20"/>
          <w:lang w:val="en-GB"/>
        </w:rPr>
      </w:pPr>
      <w:r w:rsidRPr="00F127B8">
        <w:rPr>
          <w:szCs w:val="20"/>
          <w:lang w:val="en-GB"/>
        </w:rPr>
        <w:t>There is a need for consolidating cooperation between the EU and NATO, as well as establishing the role of the UCPM in relation to other actors, such as the UN Office for the Coordination of Humanitarian Affairs (OCHA), outside Europe's borders.</w:t>
      </w:r>
    </w:p>
    <w:p w:rsidRPr="00F127B8" w:rsidR="00F127B8" w:rsidP="00F127B8" w:rsidRDefault="00F127B8" w14:paraId="4117A9E3" w14:textId="77777777">
      <w:pPr>
        <w:numPr>
          <w:ilvl w:val="0"/>
          <w:numId w:val="5"/>
        </w:numPr>
        <w:contextualSpacing/>
        <w:rPr>
          <w:szCs w:val="20"/>
          <w:lang w:val="en-GB"/>
        </w:rPr>
      </w:pPr>
      <w:r w:rsidRPr="00F127B8">
        <w:rPr>
          <w:szCs w:val="20"/>
          <w:lang w:val="en-GB"/>
        </w:rPr>
        <w:t>The need for more focus on disaster prevention and preparedness by funding research programs and projects at national level and trans-border risk mitigation.</w:t>
      </w:r>
    </w:p>
    <w:p w:rsidRPr="00F127B8" w:rsidR="00F127B8" w:rsidP="00F127B8" w:rsidRDefault="00F127B8" w14:paraId="43DD2DA6" w14:textId="77777777">
      <w:pPr>
        <w:rPr>
          <w:lang w:val="en-GB"/>
        </w:rPr>
      </w:pPr>
    </w:p>
    <w:p w:rsidRPr="00F127B8" w:rsidR="00F127B8" w:rsidP="00F127B8" w:rsidRDefault="00F127B8" w14:paraId="172D1E63" w14:textId="77777777">
      <w:pPr>
        <w:rPr>
          <w:lang w:val="en-GB"/>
        </w:rPr>
      </w:pPr>
      <w:r w:rsidRPr="00F127B8">
        <w:rPr>
          <w:lang w:val="en-GB"/>
        </w:rPr>
        <w:t xml:space="preserve">Furthermore, during the semi-structured interviews, a representative from a </w:t>
      </w:r>
      <w:r w:rsidRPr="00F127B8">
        <w:rPr>
          <w:b/>
          <w:bCs/>
          <w:lang w:val="en-GB"/>
        </w:rPr>
        <w:t>Swedish</w:t>
      </w:r>
      <w:r w:rsidRPr="00F127B8">
        <w:rPr>
          <w:lang w:val="en-GB"/>
        </w:rPr>
        <w:t xml:space="preserve"> civil society organisation believed that there was a need to create more open channels for dialogue and information between diverse stakeholders, which can serve to better identify and communicate risks with each other in a quick manner. In their opinion, it is essential that such communication lines are well-established before disasters occur to facilitate cooperation once a crisis strikes. They encouraged open channels, as opposed to long bureaucratic chains and processes of communication.</w:t>
      </w:r>
    </w:p>
    <w:p w:rsidRPr="00F127B8" w:rsidR="00F127B8" w:rsidP="00F127B8" w:rsidRDefault="00F127B8" w14:paraId="38F370B7" w14:textId="77777777">
      <w:pPr>
        <w:rPr>
          <w:lang w:val="en-GB"/>
        </w:rPr>
      </w:pPr>
    </w:p>
    <w:p w:rsidRPr="00F127B8" w:rsidR="00F127B8" w:rsidP="00F127B8" w:rsidRDefault="00F127B8" w14:paraId="6E37F186" w14:textId="77777777">
      <w:pPr>
        <w:rPr>
          <w:lang w:val="en-GB"/>
        </w:rPr>
      </w:pPr>
      <w:r w:rsidRPr="00F127B8">
        <w:rPr>
          <w:lang w:val="en-GB"/>
        </w:rPr>
        <w:t xml:space="preserve">Similarly, </w:t>
      </w:r>
      <w:r w:rsidRPr="00F127B8">
        <w:rPr>
          <w:iCs/>
          <w:lang w:val="en-US"/>
        </w:rPr>
        <w:t xml:space="preserve">a representative from a </w:t>
      </w:r>
      <w:r w:rsidRPr="00F127B8">
        <w:rPr>
          <w:b/>
          <w:bCs/>
          <w:iCs/>
          <w:lang w:val="en-US"/>
        </w:rPr>
        <w:t>Belgian</w:t>
      </w:r>
      <w:r w:rsidRPr="00F127B8">
        <w:rPr>
          <w:iCs/>
          <w:lang w:val="en-US"/>
        </w:rPr>
        <w:t xml:space="preserve"> hospital also mentioned the indirect line of communication between the European Commission and the trained UCPM experts at the national level. He explained that the current system required all communication to pass through the member states. In some instances, member states had completely blocked communication lines to experts, leading to delays in setting up teams and starting interventions.</w:t>
      </w:r>
    </w:p>
    <w:p w:rsidRPr="00F127B8" w:rsidR="00F127B8" w:rsidP="00F127B8" w:rsidRDefault="00F127B8" w14:paraId="733981BC" w14:textId="77777777">
      <w:pPr>
        <w:rPr>
          <w:lang w:val="en-GB"/>
        </w:rPr>
      </w:pPr>
    </w:p>
    <w:p w:rsidRPr="00F127B8" w:rsidR="00F127B8" w:rsidP="00F127B8" w:rsidRDefault="00F127B8" w14:paraId="00330469" w14:textId="77777777">
      <w:pPr>
        <w:rPr>
          <w:lang w:val="en-GB"/>
        </w:rPr>
      </w:pPr>
      <w:r w:rsidRPr="00F127B8">
        <w:rPr>
          <w:lang w:val="en-GB"/>
        </w:rPr>
        <w:t>Swedish civil society stakeholders also mentioned the need for a rights-based approach in disaster management systems across European countries. They stressed that a relevant disaster management system is not only about having a timely response but also involves offering assistance that is in line with human rights and relevant to the needs of people affected by the disaster.</w:t>
      </w:r>
    </w:p>
    <w:p w:rsidRPr="00F127B8" w:rsidR="00F127B8" w:rsidP="00F127B8" w:rsidRDefault="00F127B8" w14:paraId="403CCE0B" w14:textId="77777777">
      <w:pPr>
        <w:rPr>
          <w:lang w:val="en-GB"/>
        </w:rPr>
      </w:pPr>
      <w:r w:rsidRPr="00F127B8">
        <w:rPr>
          <w:iCs/>
          <w:lang w:val="en-US"/>
        </w:rPr>
        <w:t xml:space="preserve">A representative from a </w:t>
      </w:r>
      <w:r w:rsidRPr="00F127B8">
        <w:rPr>
          <w:b/>
          <w:bCs/>
          <w:iCs/>
          <w:lang w:val="en-US"/>
        </w:rPr>
        <w:t>Belgian</w:t>
      </w:r>
      <w:r w:rsidRPr="00F127B8">
        <w:rPr>
          <w:iCs/>
          <w:lang w:val="en-US"/>
        </w:rPr>
        <w:t xml:space="preserve"> hospital stressed the need to develop strategic foresight capacities within the UCPM, especially given the current geopolitical developments. Secondly, he mentioned that recipient countries need better support with coordinating incoming modules and forces.</w:t>
      </w:r>
    </w:p>
    <w:p w:rsidRPr="00F127B8" w:rsidR="00F127B8" w:rsidP="00F127B8" w:rsidRDefault="00F127B8" w14:paraId="77B941AE" w14:textId="77777777">
      <w:pPr>
        <w:rPr>
          <w:lang w:val="en-GB"/>
        </w:rPr>
      </w:pPr>
    </w:p>
    <w:p w:rsidRPr="00F127B8" w:rsidR="00F127B8" w:rsidP="00F127B8" w:rsidRDefault="00F127B8" w14:paraId="19199597" w14:textId="77777777">
      <w:pPr>
        <w:rPr>
          <w:lang w:val="en-GB"/>
        </w:rPr>
      </w:pPr>
      <w:r w:rsidRPr="00F127B8">
        <w:rPr>
          <w:lang w:val="en-GB"/>
        </w:rPr>
        <w:t xml:space="preserve">Asked </w:t>
      </w:r>
      <w:r w:rsidRPr="00F127B8">
        <w:rPr>
          <w:u w:val="single"/>
          <w:lang w:val="en-GB"/>
        </w:rPr>
        <w:t>whether the UCPM adapted to the evolving needs on the ground and the emerging developments</w:t>
      </w:r>
      <w:r w:rsidRPr="00F127B8">
        <w:rPr>
          <w:lang w:val="en-GB"/>
        </w:rPr>
        <w:t xml:space="preserve"> (</w:t>
      </w:r>
      <w:r w:rsidRPr="00F127B8">
        <w:rPr>
          <w:b/>
          <w:bCs/>
          <w:lang w:val="en-GB"/>
        </w:rPr>
        <w:t>Question C.3</w:t>
      </w:r>
      <w:r w:rsidRPr="00F127B8">
        <w:rPr>
          <w:lang w:val="en-GB"/>
        </w:rPr>
        <w:t>), the majority of the respondents (10 out of 19) responded affirmatively, only 3 respondents thought that it was not the case, whilst 6 were 'unsure'. In a cross-country and cross-category perspective, the majority of the respondents in all countries except Sweden and all categories except for civil society thought the UCPM adapted to the evolving needs on the ground.</w:t>
      </w:r>
    </w:p>
    <w:p w:rsidRPr="00F127B8" w:rsidR="00F127B8" w:rsidP="00F127B8" w:rsidRDefault="00F127B8" w14:paraId="058C928F" w14:textId="77777777">
      <w:pPr>
        <w:rPr>
          <w:lang w:val="en-GB"/>
        </w:rPr>
      </w:pPr>
    </w:p>
    <w:p w:rsidRPr="00F127B8" w:rsidR="00F127B8" w:rsidP="00F127B8" w:rsidRDefault="00F127B8" w14:paraId="7CDF1D1C" w14:textId="77777777">
      <w:pPr>
        <w:jc w:val="center"/>
        <w:rPr>
          <w:lang w:val="en-GB"/>
        </w:rPr>
      </w:pPr>
      <w:r w:rsidRPr="00F127B8">
        <w:rPr>
          <w:noProof/>
          <w:lang w:val="en-US"/>
        </w:rPr>
        <w:drawing>
          <wp:inline distT="0" distB="0" distL="0" distR="0" wp14:anchorId="3A372353" wp14:editId="7052E8F0">
            <wp:extent cx="5400000" cy="2700000"/>
            <wp:effectExtent l="0" t="0" r="10795" b="5715"/>
            <wp:docPr id="19" name="Chart 19">
              <a:extLst xmlns:a="http://schemas.openxmlformats.org/drawingml/2006/main">
                <a:ext uri="{FF2B5EF4-FFF2-40B4-BE49-F238E27FC236}">
                  <a16:creationId xmlns:a16="http://schemas.microsoft.com/office/drawing/2014/main" id="{8E5F858C-5926-47EC-87E4-40B2988ABEE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rsidRPr="00F127B8" w:rsidR="00F127B8" w:rsidP="00F127B8" w:rsidRDefault="00F127B8" w14:paraId="166CBEF9" w14:textId="77777777">
      <w:pPr>
        <w:rPr>
          <w:lang w:val="en-GB"/>
        </w:rPr>
      </w:pPr>
    </w:p>
    <w:p w:rsidRPr="00F127B8" w:rsidR="00F127B8" w:rsidP="00F127B8" w:rsidRDefault="00F127B8" w14:paraId="64E71D6A" w14:textId="77777777">
      <w:pPr>
        <w:rPr>
          <w:lang w:val="en-GB"/>
        </w:rPr>
      </w:pPr>
      <w:r w:rsidRPr="00F127B8">
        <w:rPr>
          <w:lang w:val="en-GB"/>
        </w:rPr>
        <w:t xml:space="preserve">Stakeholders were asked on their </w:t>
      </w:r>
      <w:r w:rsidRPr="00F127B8">
        <w:rPr>
          <w:u w:val="single"/>
          <w:lang w:val="en-GB"/>
        </w:rPr>
        <w:t>assessment of a series of initiatives</w:t>
      </w:r>
      <w:r w:rsidRPr="00F127B8">
        <w:rPr>
          <w:lang w:val="en-GB"/>
        </w:rPr>
        <w:t xml:space="preserve"> (</w:t>
      </w:r>
      <w:r w:rsidRPr="00F127B8">
        <w:rPr>
          <w:b/>
          <w:bCs/>
          <w:lang w:val="en-GB"/>
        </w:rPr>
        <w:t>Question C.4</w:t>
      </w:r>
      <w:r w:rsidRPr="00F127B8">
        <w:rPr>
          <w:lang w:val="en-GB"/>
        </w:rPr>
        <w:t xml:space="preserve">), namely on: </w:t>
      </w:r>
      <w:r w:rsidRPr="00F127B8">
        <w:rPr>
          <w:u w:val="single"/>
          <w:lang w:val="en-GB"/>
        </w:rPr>
        <w:t>common training of volunteers</w:t>
      </w:r>
      <w:r w:rsidRPr="00F127B8">
        <w:rPr>
          <w:lang w:val="en-GB"/>
        </w:rPr>
        <w:t xml:space="preserve">; a </w:t>
      </w:r>
      <w:r w:rsidRPr="00F127B8">
        <w:rPr>
          <w:u w:val="single"/>
          <w:lang w:val="en-GB"/>
        </w:rPr>
        <w:t>European body of volunteers</w:t>
      </w:r>
      <w:r w:rsidRPr="00F127B8">
        <w:rPr>
          <w:lang w:val="en-GB"/>
        </w:rPr>
        <w:t xml:space="preserve"> and related associations; and the creation of a </w:t>
      </w:r>
      <w:r w:rsidRPr="00F127B8">
        <w:rPr>
          <w:u w:val="single"/>
          <w:lang w:val="en-GB"/>
        </w:rPr>
        <w:t>common registry of volunteers</w:t>
      </w:r>
      <w:r w:rsidRPr="00F127B8">
        <w:rPr>
          <w:lang w:val="en-GB"/>
        </w:rPr>
        <w:t xml:space="preserve">. </w:t>
      </w:r>
    </w:p>
    <w:p w:rsidRPr="00F127B8" w:rsidR="00F127B8" w:rsidP="00F127B8" w:rsidRDefault="00F127B8" w14:paraId="116045E0" w14:textId="77777777">
      <w:pPr>
        <w:rPr>
          <w:lang w:val="en-GB"/>
        </w:rPr>
      </w:pPr>
    </w:p>
    <w:p w:rsidRPr="00F127B8" w:rsidR="00F127B8" w:rsidP="00F127B8" w:rsidRDefault="00F127B8" w14:paraId="35655819" w14:textId="77777777">
      <w:pPr>
        <w:rPr>
          <w:lang w:val="en-GB"/>
        </w:rPr>
      </w:pPr>
      <w:r w:rsidRPr="00F127B8">
        <w:rPr>
          <w:lang w:val="en-GB"/>
        </w:rPr>
        <w:t xml:space="preserve">The common training of volunteers gathered the most positive views (12 out of 19 judged it very or moderately satisfactory, with 8 answering 'very satisfactory'), followed by the common registry (12 out of 19, with 7 'very satisfactory'). A European body of volunteers gathered 11 positive answers, with 6 'very satisfactory'. </w:t>
      </w:r>
    </w:p>
    <w:p w:rsidRPr="00F127B8" w:rsidR="00F127B8" w:rsidP="00F127B8" w:rsidRDefault="00F127B8" w14:paraId="0BF199FE" w14:textId="77777777">
      <w:pPr>
        <w:rPr>
          <w:lang w:val="en-GB"/>
        </w:rPr>
      </w:pPr>
    </w:p>
    <w:p w:rsidRPr="00F127B8" w:rsidR="00F127B8" w:rsidP="00F127B8" w:rsidRDefault="00F127B8" w14:paraId="4EAD4FC2" w14:textId="77777777">
      <w:pPr>
        <w:jc w:val="center"/>
        <w:rPr>
          <w:lang w:val="en-GB"/>
        </w:rPr>
      </w:pPr>
      <w:r w:rsidRPr="00F127B8">
        <w:rPr>
          <w:noProof/>
          <w:lang w:val="en-US"/>
        </w:rPr>
        <w:drawing>
          <wp:inline distT="0" distB="0" distL="0" distR="0" wp14:anchorId="37BF39D9" wp14:editId="3E1AFAA5">
            <wp:extent cx="5669280" cy="2699385"/>
            <wp:effectExtent l="0" t="0" r="7620" b="5715"/>
            <wp:docPr id="21" name="Chart 21">
              <a:extLst xmlns:a="http://schemas.openxmlformats.org/drawingml/2006/main">
                <a:ext uri="{FF2B5EF4-FFF2-40B4-BE49-F238E27FC236}">
                  <a16:creationId xmlns:a16="http://schemas.microsoft.com/office/drawing/2014/main" id="{5EB79399-BB34-42FC-BB83-C93DE0523F1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rsidRPr="00F127B8" w:rsidR="00F127B8" w:rsidP="00F127B8" w:rsidRDefault="00F127B8" w14:paraId="69D99EF0" w14:textId="77777777">
      <w:pPr>
        <w:rPr>
          <w:lang w:val="en-GB"/>
        </w:rPr>
      </w:pPr>
    </w:p>
    <w:p w:rsidRPr="00F127B8" w:rsidR="00F127B8" w:rsidP="00F127B8" w:rsidRDefault="00F127B8" w14:paraId="5CB358BE" w14:textId="77777777">
      <w:pPr>
        <w:rPr>
          <w:lang w:val="en-GB"/>
        </w:rPr>
      </w:pPr>
      <w:r w:rsidRPr="00F127B8">
        <w:rPr>
          <w:lang w:val="en-GB"/>
        </w:rPr>
        <w:t xml:space="preserve">This distribution hides, nevertheless, some disparities in the answers between countries. Indeed, the responses among the Greek questionnaire respondents were overwhelmingly positive (7 out of 7 'very satisfactory' answers in the first topic, and 6 in the second). Similarly, the Romanian respondents (coming from public authorities and academia) were also very positive, having at least two positive answers, one 'unsure'. In Belgium and Sweden, on the other hand, the answers were mostly in the 'not satisfactory' field, with some 'unsure' answers. The reasons for this disparity should be a source of questioning from the side of the EC. However, it is impossible to draw immediate conclusions from this, given the number of answers. </w:t>
      </w:r>
    </w:p>
    <w:p w:rsidRPr="00F127B8" w:rsidR="00F127B8" w:rsidP="00F127B8" w:rsidRDefault="00F127B8" w14:paraId="67605F04" w14:textId="77777777">
      <w:pPr>
        <w:rPr>
          <w:lang w:val="en-GB"/>
        </w:rPr>
      </w:pPr>
    </w:p>
    <w:p w:rsidRPr="00F127B8" w:rsidR="00F127B8" w:rsidP="00F127B8" w:rsidRDefault="00F127B8" w14:paraId="772A0F2A" w14:textId="77777777">
      <w:pPr>
        <w:jc w:val="center"/>
        <w:rPr>
          <w:lang w:val="en-GB"/>
        </w:rPr>
      </w:pPr>
      <w:r w:rsidRPr="00F127B8">
        <w:rPr>
          <w:noProof/>
          <w:lang w:val="en-US"/>
        </w:rPr>
        <w:drawing>
          <wp:inline distT="0" distB="0" distL="0" distR="0" wp14:anchorId="2C0E6A5A" wp14:editId="4012D371">
            <wp:extent cx="5688000" cy="3168000"/>
            <wp:effectExtent l="0" t="0" r="8255" b="13970"/>
            <wp:docPr id="4" name="Chart 4">
              <a:extLst xmlns:a="http://schemas.openxmlformats.org/drawingml/2006/main">
                <a:ext uri="{FF2B5EF4-FFF2-40B4-BE49-F238E27FC236}">
                  <a16:creationId xmlns:a16="http://schemas.microsoft.com/office/drawing/2014/main" id="{74D360D6-3A93-42A6-902E-C6FC7AA87CA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rsidRPr="00F127B8" w:rsidR="00F127B8" w:rsidP="00F127B8" w:rsidRDefault="00F127B8" w14:paraId="2394C1FC" w14:textId="77777777">
      <w:pPr>
        <w:rPr>
          <w:lang w:val="en-GB"/>
        </w:rPr>
      </w:pPr>
    </w:p>
    <w:p w:rsidRPr="00F127B8" w:rsidR="00F127B8" w:rsidP="00F127B8" w:rsidRDefault="00F127B8" w14:paraId="1CE2A09D" w14:textId="77777777">
      <w:pPr>
        <w:rPr>
          <w:lang w:val="en-GB"/>
        </w:rPr>
      </w:pPr>
      <w:r w:rsidRPr="00F127B8">
        <w:rPr>
          <w:lang w:val="en-GB"/>
        </w:rPr>
        <w:t xml:space="preserve">In the semi-structured interviews, </w:t>
      </w:r>
      <w:r w:rsidRPr="00F127B8">
        <w:rPr>
          <w:b/>
          <w:bCs/>
          <w:lang w:val="en-GB"/>
        </w:rPr>
        <w:t>Greek</w:t>
      </w:r>
      <w:r w:rsidRPr="00F127B8">
        <w:rPr>
          <w:lang w:val="en-GB"/>
        </w:rPr>
        <w:t xml:space="preserve"> stakeholders </w:t>
      </w:r>
      <w:r w:rsidRPr="00F127B8">
        <w:rPr>
          <w:lang w:val="en-US" w:eastAsia="en-GB"/>
        </w:rPr>
        <w:t>gave positive feedback about the common training every year on a European level, where all interested Member States can participate. They mentioned that there are lessons for firefighters in their response to certain situations. Participants have the opportunity to meet and get to know each other, exchange practices and build a common language. All Member States receive common training and on-the-field exercises. Through this training they get to know the weak and strong points of each country. </w:t>
      </w:r>
      <w:r w:rsidRPr="00F127B8">
        <w:rPr>
          <w:lang w:val="en-GB"/>
        </w:rPr>
        <w:t>They reported that regarding preparedness and response offered by the UCPM, a lot of members attended the program and it was an effective way to meet other earthquake-prone countries. They mentioned that they are still using the educational material and scientific data offered at the training (even if the programs finished 10 years ago). An example of this material that is still used is the inspection of buildings after the earthquake. This common training that they received helps them to interact and work together with other countries.</w:t>
      </w:r>
    </w:p>
    <w:p w:rsidRPr="00F127B8" w:rsidR="00F127B8" w:rsidP="00F127B8" w:rsidRDefault="00F127B8" w14:paraId="3D386620" w14:textId="77777777">
      <w:pPr>
        <w:rPr>
          <w:lang w:val="en-GB"/>
        </w:rPr>
      </w:pPr>
    </w:p>
    <w:p w:rsidRPr="00F127B8" w:rsidR="00F127B8" w:rsidP="00F127B8" w:rsidRDefault="00F127B8" w14:paraId="37B2B138" w14:textId="77777777">
      <w:pPr>
        <w:rPr>
          <w:lang w:val="en-GB"/>
        </w:rPr>
      </w:pPr>
      <w:r w:rsidRPr="00F127B8">
        <w:rPr>
          <w:b/>
          <w:bCs/>
          <w:lang w:val="en-GB"/>
        </w:rPr>
        <w:t>Swedish</w:t>
      </w:r>
      <w:r w:rsidRPr="00F127B8">
        <w:rPr>
          <w:lang w:val="en-GB"/>
        </w:rPr>
        <w:t xml:space="preserve"> stakeholders saw both challenges and opportunities with having a RescEU school with EU-common training for volunteers. A mentioned benefit of the current, nationally administered education was that it encourages the establishment of diverse education networks between countries, which had previously to provided opportunities to get accustomed to different national cultures and settings. These features were highly relevant for preparedness to assist in an actual crisis. On the other hand, it was said that EU-funded RescEU schools, emplaced within the member countries, could help to speed up the volunteer education process. </w:t>
      </w:r>
    </w:p>
    <w:p w:rsidRPr="00F127B8" w:rsidR="00F127B8" w:rsidP="00F127B8" w:rsidRDefault="00F127B8" w14:paraId="5D4571C8" w14:textId="77777777">
      <w:pPr>
        <w:rPr>
          <w:lang w:val="en-GB"/>
        </w:rPr>
      </w:pPr>
    </w:p>
    <w:p w:rsidRPr="00F127B8" w:rsidR="00F127B8" w:rsidP="00F127B8" w:rsidRDefault="00F127B8" w14:paraId="4C2AE796" w14:textId="77777777">
      <w:pPr>
        <w:rPr>
          <w:lang w:val="en-GB"/>
        </w:rPr>
      </w:pPr>
      <w:r w:rsidRPr="00F127B8">
        <w:rPr>
          <w:lang w:val="en-GB"/>
        </w:rPr>
        <w:t xml:space="preserve">Regarding the relevance of a European pool of volunteers, participants pointed out that the appropriate management and coordination of volunteers is already challenging at a national level. Participants from authorities and academia were sceptic regarding if and how one would achieve to manage and govern an EU pool of volunteers. In Sweden, most challenges related to volunteer involvement relate to coordinating spontaneous volunteers (i.e., operating outside of the recognized organisations) in a manner that guarantees their utility in case of a disaster. Overall, participants agreed that it is considerably easier to coordinate groups than individuals and that the aim should be to arrange any available volunteer resources into official groups with defined competence. Another challenge regarding an EU pool volunteer system is the difference in understanding of what is considered a volunteer from one country to another (e.g., 90% of Germany's firefighters are volunteers). </w:t>
      </w:r>
    </w:p>
    <w:p w:rsidRPr="00F127B8" w:rsidR="00F127B8" w:rsidP="00F127B8" w:rsidRDefault="00F127B8" w14:paraId="25034ED8" w14:textId="77777777">
      <w:pPr>
        <w:rPr>
          <w:lang w:val="en-GB"/>
        </w:rPr>
      </w:pPr>
    </w:p>
    <w:p w:rsidRPr="00F127B8" w:rsidR="00F127B8" w:rsidP="00F127B8" w:rsidRDefault="00F127B8" w14:paraId="0AF476C9" w14:textId="77777777">
      <w:pPr>
        <w:rPr>
          <w:lang w:val="en-GB"/>
        </w:rPr>
      </w:pPr>
      <w:r w:rsidRPr="00F127B8">
        <w:rPr>
          <w:lang w:val="en-GB"/>
        </w:rPr>
        <w:t xml:space="preserve">The </w:t>
      </w:r>
      <w:r w:rsidRPr="00F127B8">
        <w:rPr>
          <w:b/>
          <w:lang w:val="en-GB"/>
        </w:rPr>
        <w:t>Swedish</w:t>
      </w:r>
      <w:r w:rsidRPr="00F127B8">
        <w:rPr>
          <w:lang w:val="en-GB"/>
        </w:rPr>
        <w:t xml:space="preserve"> representatives did not see the relevance of having a shared registry of experts from all EU countries that the Commission could select for deployment in disaster situations without having to consult the member states. Firstly, they would want to be involved in nominating experts going to a disaster. Second, they recommended a system in which member states are to guarantee the availability of someone with a certified expertise (e.g., water purification expert) rather than having to reserve a specific individual to be available at any time. Compared to a system based on function, they deemed a system based on "reserving" a particular individual as unsustainable.</w:t>
      </w:r>
    </w:p>
    <w:p w:rsidRPr="00F127B8" w:rsidR="00F127B8" w:rsidP="00F127B8" w:rsidRDefault="00F127B8" w14:paraId="5F7DA6FA" w14:textId="77777777">
      <w:pPr>
        <w:rPr>
          <w:lang w:val="en-GB"/>
        </w:rPr>
      </w:pPr>
    </w:p>
    <w:p w:rsidRPr="00F127B8" w:rsidR="00F127B8" w:rsidP="00F127B8" w:rsidRDefault="00F127B8" w14:paraId="727BBA3B" w14:textId="77777777">
      <w:pPr>
        <w:rPr>
          <w:lang w:val="en-GB"/>
        </w:rPr>
      </w:pPr>
      <w:r w:rsidRPr="00F127B8">
        <w:rPr>
          <w:lang w:val="en-GB"/>
        </w:rPr>
        <w:t xml:space="preserve">A </w:t>
      </w:r>
      <w:r w:rsidRPr="00F127B8">
        <w:rPr>
          <w:b/>
          <w:bCs/>
          <w:lang w:val="en-GB"/>
        </w:rPr>
        <w:t>Swedish</w:t>
      </w:r>
      <w:r w:rsidRPr="00F127B8">
        <w:rPr>
          <w:lang w:val="en-GB"/>
        </w:rPr>
        <w:t xml:space="preserve"> civil society stakeholder welcomed the idea of organised common training for volunteers from across the EU. They saw it as a potential motivation for volunteers since it provides an opportunity to meet volunteers from other countries, travel, and learn. However, they expressed concerns regarding who should be the organising body of such training – the EU or actors financed through EU mechanisms – with the latter appearing to be a more feasible option.  </w:t>
      </w:r>
    </w:p>
    <w:p w:rsidRPr="00F127B8" w:rsidR="00F127B8" w:rsidP="00F127B8" w:rsidRDefault="00F127B8" w14:paraId="0FA45B7A" w14:textId="77777777">
      <w:pPr>
        <w:rPr>
          <w:lang w:val="en-GB"/>
        </w:rPr>
      </w:pPr>
    </w:p>
    <w:p w:rsidRPr="00F127B8" w:rsidR="00F127B8" w:rsidP="00F127B8" w:rsidRDefault="00F127B8" w14:paraId="2F561C7B" w14:textId="77777777">
      <w:pPr>
        <w:rPr>
          <w:lang w:val="en-GB"/>
        </w:rPr>
      </w:pPr>
      <w:r w:rsidRPr="00F127B8">
        <w:rPr>
          <w:lang w:val="en-GB"/>
        </w:rPr>
        <w:t>Swedish civil society representatives also raised concerns regarding the relevance of an EU database for volunteers, linked to the expected management and administrative burden required to keep such registries updated. Additionally, they believed that a mandatory registry of volunteers conflicted with one of the main defining features of civil society, namely their complete independence from public authorities.</w:t>
      </w:r>
    </w:p>
    <w:p w:rsidRPr="00F127B8" w:rsidR="00F127B8" w:rsidP="00F127B8" w:rsidRDefault="00F127B8" w14:paraId="158F6743" w14:textId="77777777">
      <w:pPr>
        <w:rPr>
          <w:lang w:val="en-GB"/>
        </w:rPr>
      </w:pPr>
    </w:p>
    <w:p w:rsidRPr="00F127B8" w:rsidR="00F127B8" w:rsidP="00F127B8" w:rsidRDefault="00F127B8" w14:paraId="3979413E" w14:textId="77777777">
      <w:pPr>
        <w:rPr>
          <w:lang w:val="en-GB"/>
        </w:rPr>
      </w:pPr>
      <w:r w:rsidRPr="00F127B8">
        <w:rPr>
          <w:lang w:val="en-GB"/>
        </w:rPr>
        <w:t xml:space="preserve">In the semi-structured interviews in </w:t>
      </w:r>
      <w:r w:rsidRPr="00F127B8">
        <w:rPr>
          <w:b/>
          <w:bCs/>
          <w:lang w:val="en-GB"/>
        </w:rPr>
        <w:t>Belgium</w:t>
      </w:r>
      <w:r w:rsidRPr="00F127B8">
        <w:rPr>
          <w:lang w:val="en-GB"/>
        </w:rPr>
        <w:t xml:space="preserve"> one participant did not perceive it as relevant to introduce standardized EU-wide thematic training (e.g., how to act in earthquakes). He stated that the training systems that are currently in place are very functional and should not be reinvented. The participant believed that, the combination of having (1) member states implementing their training independently and (2) having well-defined international standards for capacities (e.g., defined by the UN or EU), guarantees the effectiveness of the current system. While international standards ensure that capacities will be interoperable, training independence provides countries with the freedom to adapt the training to their national circumstances.</w:t>
      </w:r>
    </w:p>
    <w:p w:rsidRPr="00F127B8" w:rsidR="00F127B8" w:rsidP="00F127B8" w:rsidRDefault="00F127B8" w14:paraId="7BC8C16F" w14:textId="77777777">
      <w:pPr>
        <w:rPr>
          <w:lang w:val="en-GB"/>
        </w:rPr>
      </w:pPr>
    </w:p>
    <w:p w:rsidRPr="00F127B8" w:rsidR="00F127B8" w:rsidP="00F127B8" w:rsidRDefault="00F127B8" w14:paraId="5FB1BE53" w14:textId="77777777">
      <w:pPr>
        <w:rPr>
          <w:lang w:val="en-GB"/>
        </w:rPr>
      </w:pPr>
      <w:r w:rsidRPr="00F127B8">
        <w:rPr>
          <w:lang w:val="en-GB"/>
        </w:rPr>
        <w:t>The participant pointed out that there are already systems in place that enable countries to acquire operational expertise for specific events from those EU countries that have ample experience dealing with specific risk types (e.g., forest fires in the Southern EU). The "pre-positioning program" and "exchange of expert program", were highlighted as systems that enable collective training, the gathering of operational expertise, sharing of knowledge and the setting up of networks.</w:t>
      </w:r>
    </w:p>
    <w:p w:rsidRPr="00F127B8" w:rsidR="00F127B8" w:rsidP="00F127B8" w:rsidRDefault="00F127B8" w14:paraId="40DF71DC" w14:textId="77777777">
      <w:pPr>
        <w:rPr>
          <w:lang w:val="en-GB"/>
        </w:rPr>
      </w:pPr>
    </w:p>
    <w:p w:rsidRPr="00F127B8" w:rsidR="00F127B8" w:rsidP="00F127B8" w:rsidRDefault="00F127B8" w14:paraId="571FDA7D" w14:textId="77777777">
      <w:pPr>
        <w:rPr>
          <w:lang w:val="en-GB"/>
        </w:rPr>
      </w:pPr>
      <w:r w:rsidRPr="00F127B8">
        <w:rPr>
          <w:lang w:val="en-GB"/>
        </w:rPr>
        <w:t xml:space="preserve">A </w:t>
      </w:r>
      <w:r w:rsidRPr="00F127B8">
        <w:rPr>
          <w:b/>
          <w:bCs/>
          <w:lang w:val="en-GB"/>
        </w:rPr>
        <w:t>Romanian</w:t>
      </w:r>
      <w:r w:rsidRPr="00F127B8">
        <w:rPr>
          <w:lang w:val="en-GB"/>
        </w:rPr>
        <w:t xml:space="preserve"> civil society stakeholder, during the interviews, affirmed that considering natural disasters do not know borders, it could be relevant to have an EU database of volunteers, collecting information on registered volunteers from all member states and their capacity for intervening (e.g., individual X is a flood expert). They stated that it is better to maximise capacity, rather than to restrict it to national borders. However, they underlined that it would not suffice to set up an EU volunteer platform; there would also have to be recurrent volunteer training. They further raised that, before starting an EU-wide initiative, there is a need to address cooperation issues between the state authorities and civil society at the national level. </w:t>
      </w:r>
    </w:p>
    <w:p w:rsidRPr="00F127B8" w:rsidR="00F127B8" w:rsidP="00F127B8" w:rsidRDefault="00F127B8" w14:paraId="7C0DD7E1" w14:textId="77777777">
      <w:pPr>
        <w:rPr>
          <w:lang w:val="en-GB"/>
        </w:rPr>
      </w:pPr>
    </w:p>
    <w:p w:rsidRPr="00F127B8" w:rsidR="00F127B8" w:rsidP="00F127B8" w:rsidRDefault="00F127B8" w14:paraId="3A1FD736" w14:textId="77777777">
      <w:pPr>
        <w:rPr>
          <w:lang w:val="en-GB"/>
        </w:rPr>
      </w:pPr>
      <w:r w:rsidRPr="00F127B8">
        <w:rPr>
          <w:lang w:val="en-GB"/>
        </w:rPr>
        <w:t xml:space="preserve">However, another civil society stakeholder stated that they did not consider an EU-wide volunteer platform as realistic. Working with large numbers of volunteers and citizens in an emergency raises numerous issues (e.g., data protection, disruption of operational procedures) and hinders the implementation of strict rules and responsibilities which are vital to efficient emergency coordination. The UCPM should focus on accredited/certified actors, including NGOs and public authorities, that are trained to respond in a coordinated manner during a disaster relief situation. The accreditation process used by ECHO to certify any emergency actor that wants to operate in the international landscape. In the civil protection units at the local and national levels, such procedures need to become more central to make sure NGO capacities are compatible with the situation and UCPM framework.  </w:t>
      </w:r>
    </w:p>
    <w:p w:rsidRPr="00F127B8" w:rsidR="00F127B8" w:rsidP="00F127B8" w:rsidRDefault="00F127B8" w14:paraId="729011D9" w14:textId="77777777">
      <w:pPr>
        <w:rPr>
          <w:lang w:val="en-GB"/>
        </w:rPr>
      </w:pPr>
    </w:p>
    <w:p w:rsidRPr="00F127B8" w:rsidR="00F127B8" w:rsidP="00F127B8" w:rsidRDefault="00F127B8" w14:paraId="1C09ACDE" w14:textId="77777777">
      <w:pPr>
        <w:rPr>
          <w:lang w:val="en-GB"/>
        </w:rPr>
      </w:pPr>
      <w:r w:rsidRPr="00F127B8">
        <w:rPr>
          <w:lang w:val="en-GB"/>
        </w:rPr>
        <w:t xml:space="preserve">Similarly, the </w:t>
      </w:r>
      <w:r w:rsidRPr="00F127B8">
        <w:rPr>
          <w:b/>
          <w:bCs/>
          <w:lang w:val="en-GB"/>
        </w:rPr>
        <w:t>Romanian</w:t>
      </w:r>
      <w:r w:rsidRPr="00F127B8">
        <w:rPr>
          <w:lang w:val="en-GB"/>
        </w:rPr>
        <w:t xml:space="preserve"> public authority representative did not believe in the relevance of a common EU system/regulation on volunteer involvement in emergencies, considering significant differences in volunteering structures from one country to another. Instead, the main goal should be that, within national systems, every country should have highly trained volunteers that receive proper protection and guidance from the authorities responsible for emergency management (e.g., the IGSU in the case of Romania).</w:t>
      </w:r>
    </w:p>
    <w:p w:rsidRPr="00F127B8" w:rsidR="00F127B8" w:rsidP="00F127B8" w:rsidRDefault="00F127B8" w14:paraId="3A397E04" w14:textId="77777777">
      <w:pPr>
        <w:rPr>
          <w:lang w:val="en-GB"/>
        </w:rPr>
      </w:pPr>
    </w:p>
    <w:p w:rsidRPr="00F127B8" w:rsidR="00F127B8" w:rsidP="00F127B8" w:rsidRDefault="00F127B8" w14:paraId="4AA4303A" w14:textId="77777777">
      <w:pPr>
        <w:rPr>
          <w:lang w:val="en-US"/>
        </w:rPr>
      </w:pPr>
      <w:r w:rsidRPr="00F127B8">
        <w:rPr>
          <w:lang w:val="en-GB"/>
        </w:rPr>
        <w:t>While sceptic about the relevance of a common registry of EU volunteers, Romanian civil society organisations regretted that there was currently no scaled-up national training program provided to all NGOs and their volunteers. They agreed that the systematic participation of volunteers in an emergency could be improved if the UCPM would mandate countries to organise national training for all NGOs on managing specific types of risk situations (e.g., earthquakes, floods).</w:t>
      </w:r>
    </w:p>
    <w:p w:rsidRPr="00F127B8" w:rsidR="00F127B8" w:rsidP="00F127B8" w:rsidRDefault="00F127B8" w14:paraId="17DAF392" w14:textId="77777777">
      <w:pPr>
        <w:rPr>
          <w:lang w:val="en-GB"/>
        </w:rPr>
      </w:pPr>
    </w:p>
    <w:p w:rsidRPr="00F127B8" w:rsidR="00F127B8" w:rsidP="00F127B8" w:rsidRDefault="00F127B8" w14:paraId="45BEDAFE" w14:textId="77777777">
      <w:pPr>
        <w:rPr>
          <w:iCs/>
          <w:lang w:val="en-GB"/>
        </w:rPr>
      </w:pPr>
      <w:r w:rsidRPr="00F127B8">
        <w:rPr>
          <w:lang w:val="en-GB"/>
        </w:rPr>
        <w:t xml:space="preserve">Representatives from academia stated that </w:t>
      </w:r>
      <w:r w:rsidRPr="00F127B8">
        <w:rPr>
          <w:iCs/>
          <w:lang w:val="en-GB"/>
        </w:rPr>
        <w:t>there is a need for more training in all the relevant areas, as well as the need to raise awareness of the volunteering activities. It seemed that the concept of spontaneous volunteering was not very well understood in Romania, therefore efforts should be made in this respect. Training at the academic level should also be strengthened, inter alia with a view to setting up networks with Central and Western European countries. Currently, there were no such networks. Perhaps some incentive/intervention could also come from the side of the UCPM.</w:t>
      </w:r>
    </w:p>
    <w:p w:rsidRPr="00F127B8" w:rsidR="00F127B8" w:rsidP="00F127B8" w:rsidRDefault="00F127B8" w14:paraId="45E40988" w14:textId="77777777">
      <w:pPr>
        <w:rPr>
          <w:lang w:val="en-GB"/>
        </w:rPr>
      </w:pPr>
    </w:p>
    <w:p w:rsidRPr="00F127B8" w:rsidR="00F127B8" w:rsidP="00F127B8" w:rsidRDefault="00F127B8" w14:paraId="584E7647" w14:textId="77777777">
      <w:pPr>
        <w:rPr>
          <w:lang w:val="en-GB"/>
        </w:rPr>
      </w:pPr>
      <w:r w:rsidRPr="00F127B8">
        <w:rPr>
          <w:lang w:val="en-GB"/>
        </w:rPr>
        <w:t xml:space="preserve">The </w:t>
      </w:r>
      <w:r w:rsidRPr="00F127B8">
        <w:rPr>
          <w:b/>
          <w:bCs/>
          <w:lang w:val="en-GB"/>
        </w:rPr>
        <w:t>Greek</w:t>
      </w:r>
      <w:r w:rsidRPr="00F127B8">
        <w:rPr>
          <w:lang w:val="en-GB"/>
        </w:rPr>
        <w:t xml:space="preserve"> authorities mentioned that a main disadvantage of a common EU volunteering pool is when there are simultaneous disasters in different countries. For instance, someone with the capacity to help might be unable to offer their service because they might have the same problem in their country. They mentioned that the national volunteer pool working well in Greece even without RescEU.</w:t>
      </w:r>
    </w:p>
    <w:p w:rsidRPr="00F127B8" w:rsidR="00F127B8" w:rsidP="00F127B8" w:rsidRDefault="00F127B8" w14:paraId="551C73C2" w14:textId="77777777">
      <w:pPr>
        <w:rPr>
          <w:lang w:val="en-GB"/>
        </w:rPr>
      </w:pPr>
    </w:p>
    <w:p w:rsidRPr="00F127B8" w:rsidR="00F127B8" w:rsidP="00F127B8" w:rsidRDefault="00F127B8" w14:paraId="3F91BDE1" w14:textId="77777777">
      <w:pPr>
        <w:rPr>
          <w:lang w:val="en-GB"/>
        </w:rPr>
      </w:pPr>
      <w:r w:rsidRPr="00F127B8">
        <w:rPr>
          <w:lang w:val="en-GB"/>
        </w:rPr>
        <w:t xml:space="preserve">The majority of the respondents were of the opinion that the </w:t>
      </w:r>
      <w:r w:rsidRPr="00F127B8">
        <w:rPr>
          <w:u w:val="single"/>
          <w:lang w:val="en-GB"/>
        </w:rPr>
        <w:t>UCPM assistance should</w:t>
      </w:r>
      <w:r w:rsidRPr="00F127B8">
        <w:rPr>
          <w:lang w:val="en-GB"/>
        </w:rPr>
        <w:t xml:space="preserve"> only </w:t>
      </w:r>
      <w:r w:rsidRPr="00F127B8">
        <w:rPr>
          <w:u w:val="single"/>
          <w:lang w:val="en-GB"/>
        </w:rPr>
        <w:t>be deployed</w:t>
      </w:r>
      <w:r w:rsidRPr="00F127B8">
        <w:rPr>
          <w:lang w:val="en-GB"/>
        </w:rPr>
        <w:t xml:space="preserve"> at the request of a Member State (</w:t>
      </w:r>
      <w:r w:rsidRPr="00F127B8">
        <w:rPr>
          <w:b/>
          <w:bCs/>
          <w:lang w:val="en-GB"/>
        </w:rPr>
        <w:t>Question C.5</w:t>
      </w:r>
      <w:r w:rsidRPr="00F127B8">
        <w:rPr>
          <w:lang w:val="en-GB"/>
        </w:rPr>
        <w:t xml:space="preserve">). This was the overwhelming opinion among stakeholders of four of the five countries. Nevertheless, in Greece, the majority of the respondents believed that the UCPM should be deployed automatically unless the Member State informs that no assistance is required. In fact, of the 7 such answers, 5 were from Greece (the remaining 2 were from Belgium). </w:t>
      </w:r>
    </w:p>
    <w:p w:rsidRPr="00F127B8" w:rsidR="00F127B8" w:rsidP="00F127B8" w:rsidRDefault="00F127B8" w14:paraId="552E49DD" w14:textId="77777777">
      <w:pPr>
        <w:rPr>
          <w:lang w:val="en-GB"/>
        </w:rPr>
      </w:pPr>
    </w:p>
    <w:p w:rsidRPr="00F127B8" w:rsidR="00F127B8" w:rsidP="00F127B8" w:rsidRDefault="00F127B8" w14:paraId="6BD4770D" w14:textId="77777777">
      <w:pPr>
        <w:jc w:val="center"/>
        <w:rPr>
          <w:lang w:val="en-GB"/>
        </w:rPr>
      </w:pPr>
      <w:r w:rsidRPr="00F127B8">
        <w:rPr>
          <w:noProof/>
          <w:lang w:val="en-US"/>
        </w:rPr>
        <w:drawing>
          <wp:inline distT="0" distB="0" distL="0" distR="0" wp14:anchorId="2D465A3D" wp14:editId="7F0094DF">
            <wp:extent cx="5597718" cy="2878455"/>
            <wp:effectExtent l="0" t="0" r="3175" b="17145"/>
            <wp:docPr id="24" name="Chart 24">
              <a:extLst xmlns:a="http://schemas.openxmlformats.org/drawingml/2006/main">
                <a:ext uri="{FF2B5EF4-FFF2-40B4-BE49-F238E27FC236}">
                  <a16:creationId xmlns:a16="http://schemas.microsoft.com/office/drawing/2014/main" id="{BF8590A7-FC61-4337-A61F-CC8F708504D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rsidRPr="00F127B8" w:rsidR="00F127B8" w:rsidP="00F127B8" w:rsidRDefault="00F127B8" w14:paraId="50E830C6" w14:textId="77777777">
      <w:pPr>
        <w:rPr>
          <w:lang w:val="en-GB"/>
        </w:rPr>
      </w:pPr>
    </w:p>
    <w:p w:rsidRPr="00F127B8" w:rsidR="00F127B8" w:rsidP="00F127B8" w:rsidRDefault="00F127B8" w14:paraId="76A3E9ED" w14:textId="77777777">
      <w:pPr>
        <w:rPr>
          <w:lang w:val="en-GB"/>
        </w:rPr>
      </w:pPr>
      <w:r w:rsidRPr="00F127B8">
        <w:rPr>
          <w:lang w:val="en-GB"/>
        </w:rPr>
        <w:t xml:space="preserve">In the interviews, similar feedback was received from </w:t>
      </w:r>
      <w:r w:rsidRPr="00F127B8">
        <w:rPr>
          <w:b/>
          <w:bCs/>
          <w:lang w:val="en-GB"/>
        </w:rPr>
        <w:t>Romanian</w:t>
      </w:r>
      <w:r w:rsidRPr="00F127B8">
        <w:rPr>
          <w:lang w:val="en-GB"/>
        </w:rPr>
        <w:t xml:space="preserve"> public authorities. The participants did not see the relevance of granting EU interventions without official request of the country. They remarked that relevant assistance, i.e., tailored to the scope and nature of the problem, can only be provided once the requesting country has quantified the disaster and identified its assistance needs. </w:t>
      </w:r>
    </w:p>
    <w:p w:rsidRPr="00F127B8" w:rsidR="00F127B8" w:rsidP="00F127B8" w:rsidRDefault="00F127B8" w14:paraId="09522CAD" w14:textId="77777777">
      <w:pPr>
        <w:rPr>
          <w:lang w:val="en-GB"/>
        </w:rPr>
      </w:pPr>
    </w:p>
    <w:p w:rsidRPr="00F127B8" w:rsidR="00F127B8" w:rsidP="00F127B8" w:rsidRDefault="00F127B8" w14:paraId="30889AD3" w14:textId="77777777">
      <w:pPr>
        <w:rPr>
          <w:lang w:val="en-GB"/>
        </w:rPr>
      </w:pPr>
      <w:r w:rsidRPr="00F127B8">
        <w:rPr>
          <w:lang w:val="en-GB"/>
        </w:rPr>
        <w:t xml:space="preserve">Also in the interviews, </w:t>
      </w:r>
      <w:r w:rsidRPr="00F127B8">
        <w:rPr>
          <w:b/>
          <w:bCs/>
          <w:lang w:val="en-GB"/>
        </w:rPr>
        <w:t>Greek</w:t>
      </w:r>
      <w:r w:rsidRPr="00F127B8">
        <w:rPr>
          <w:lang w:val="en-GB"/>
        </w:rPr>
        <w:t xml:space="preserve"> public authorities shared this opinion. They underpinned that each Member State should respond to natural disasters nationally, the RescEU is a safety net, and it is a last-ditch solution to deal with natural disasters and other extreme events. Only if the national support isn't enough, then there are automated mechanisms and within an hour they seek assistance from the "Emergency Response Coordination Centre" (ERCC). The closer a country is geographically to the country that needs help the better, it is much easier to send support to neighbouring countries than the ones further away.</w:t>
      </w:r>
    </w:p>
    <w:p w:rsidRPr="00F127B8" w:rsidR="00F127B8" w:rsidP="00F127B8" w:rsidRDefault="00F127B8" w14:paraId="03A8706A" w14:textId="77777777">
      <w:pPr>
        <w:rPr>
          <w:lang w:val="en-GB"/>
        </w:rPr>
      </w:pPr>
    </w:p>
    <w:p w:rsidRPr="00F127B8" w:rsidR="00F127B8" w:rsidP="00F127B8" w:rsidRDefault="00F127B8" w14:paraId="6FED4B3A" w14:textId="77777777">
      <w:pPr>
        <w:rPr>
          <w:lang w:val="en-GB"/>
        </w:rPr>
      </w:pPr>
      <w:r w:rsidRPr="00F127B8">
        <w:rPr>
          <w:lang w:val="en-GB"/>
        </w:rPr>
        <w:t xml:space="preserve">The issue of geographical proximity was also raised by </w:t>
      </w:r>
      <w:r w:rsidRPr="00F127B8">
        <w:rPr>
          <w:b/>
          <w:bCs/>
          <w:lang w:val="en-GB"/>
        </w:rPr>
        <w:t>Belgian</w:t>
      </w:r>
      <w:r w:rsidRPr="00F127B8">
        <w:rPr>
          <w:lang w:val="en-GB"/>
        </w:rPr>
        <w:t xml:space="preserve"> stakeholders. The pre-positioning program currently does not necessarily strengthen the response capacity and speed of countries in times of disasters. The added value of having Northern countries assist Southern countries in managing forests was questioned, given their lack of capacity, knowledge and expertise on the particular crisis at hand. A bilateral approach, between countries with similar experience, might be more valuable to crisis-struck countries. Furthermore, it is difficult impossible to convince politicians to further increase the dispatch of national capacities to foreign countries for any eventuality of a disaster. Rather than supplementing the emergency response, participants saw the value of the pre-positioning program in the creation of additional opportunities for joint training activities between EU countries. Participants agreed that it may be helpful to institutionalise a set rooster of experts at the national level, so to increase the predictability of available human resources in the UCPM and ensure a quicker dispatch of expert teams in times of emergency.</w:t>
      </w:r>
    </w:p>
    <w:p w:rsidRPr="00F127B8" w:rsidR="00F127B8" w:rsidP="00F127B8" w:rsidRDefault="00F127B8" w14:paraId="7D6BDD2A" w14:textId="77777777">
      <w:pPr>
        <w:rPr>
          <w:lang w:val="en-GB"/>
        </w:rPr>
      </w:pPr>
    </w:p>
    <w:p w:rsidRPr="00F127B8" w:rsidR="00F127B8" w:rsidP="00F127B8" w:rsidRDefault="00F127B8" w14:paraId="2E108015" w14:textId="77777777">
      <w:pPr>
        <w:rPr>
          <w:lang w:val="en-GB"/>
        </w:rPr>
      </w:pPr>
      <w:r w:rsidRPr="00F127B8">
        <w:rPr>
          <w:lang w:val="en-GB"/>
        </w:rPr>
        <w:t xml:space="preserve">Similarly, the </w:t>
      </w:r>
      <w:r w:rsidRPr="00F127B8">
        <w:rPr>
          <w:b/>
          <w:bCs/>
          <w:lang w:val="en-GB"/>
        </w:rPr>
        <w:t>Swedish</w:t>
      </w:r>
      <w:r w:rsidRPr="00F127B8">
        <w:rPr>
          <w:lang w:val="en-GB"/>
        </w:rPr>
        <w:t xml:space="preserve"> public authority representatives believed that the mechanism should only be activated upon request of the Member states. They did not perceive the requirement of countries to ask for assistance from the Emergency Response Coordination Centre (ERCC) to start a UCPM intervention as a political obstacle to receiving assistance. Participants agreed that, in Sweden, a request for aid was not a political process but rather handled in a bureaucratic and pragmatic manner, characterized by quick lines of communication.  Despite a potential time loss associated with a request for assistance in some countries, public authorities agreed that the EU should not be able to overrule the decision power of national governments.</w:t>
      </w:r>
    </w:p>
    <w:p w:rsidRPr="00F127B8" w:rsidR="00F127B8" w:rsidP="00F127B8" w:rsidRDefault="00F127B8" w14:paraId="4A0E67CA" w14:textId="77777777">
      <w:pPr>
        <w:rPr>
          <w:lang w:val="en-GB"/>
        </w:rPr>
      </w:pPr>
    </w:p>
    <w:p w:rsidRPr="00F127B8" w:rsidR="00F127B8" w:rsidP="00F127B8" w:rsidRDefault="00F127B8" w14:paraId="25B09922" w14:textId="77777777">
      <w:pPr>
        <w:rPr>
          <w:lang w:val="en-GB"/>
        </w:rPr>
      </w:pPr>
      <w:r w:rsidRPr="00F127B8">
        <w:rPr>
          <w:lang w:val="en-GB"/>
        </w:rPr>
        <w:t xml:space="preserve">Concerning </w:t>
      </w:r>
      <w:r w:rsidRPr="00F127B8">
        <w:rPr>
          <w:u w:val="single"/>
          <w:lang w:val="en-GB"/>
        </w:rPr>
        <w:t>disaster prevention</w:t>
      </w:r>
      <w:r w:rsidRPr="00F127B8">
        <w:rPr>
          <w:lang w:val="en-GB"/>
        </w:rPr>
        <w:t>, (</w:t>
      </w:r>
      <w:r w:rsidRPr="00F127B8">
        <w:rPr>
          <w:b/>
          <w:bCs/>
          <w:lang w:val="en-GB"/>
        </w:rPr>
        <w:t>Question C.6</w:t>
      </w:r>
      <w:r w:rsidRPr="00F127B8">
        <w:rPr>
          <w:lang w:val="en-GB"/>
        </w:rPr>
        <w:t xml:space="preserve">) there was an almost consensus concerning some of the areas. Respondents believed that the UCPM should be directed in the forthcoming years towards natural disasters (18 positive out of 19 answers) health risks (15 answers) and human induced disasters (16 answers). Concerning water infrastructure though, opinions were divided, with 9 respondents positive towards it, and 7 were unsure. </w:t>
      </w:r>
    </w:p>
    <w:p w:rsidRPr="00F127B8" w:rsidR="00F127B8" w:rsidP="00F127B8" w:rsidRDefault="00F127B8" w14:paraId="02EF84A6" w14:textId="77777777">
      <w:pPr>
        <w:rPr>
          <w:lang w:val="en-GB"/>
        </w:rPr>
      </w:pPr>
    </w:p>
    <w:p w:rsidRPr="00F127B8" w:rsidR="00F127B8" w:rsidP="00F127B8" w:rsidRDefault="00F127B8" w14:paraId="39C078DF" w14:textId="77777777">
      <w:pPr>
        <w:jc w:val="center"/>
        <w:rPr>
          <w:lang w:val="en-GB"/>
        </w:rPr>
      </w:pPr>
      <w:r w:rsidRPr="00F127B8">
        <w:rPr>
          <w:noProof/>
          <w:lang w:val="en-US"/>
        </w:rPr>
        <w:drawing>
          <wp:inline distT="0" distB="0" distL="0" distR="0" wp14:anchorId="545C307D" wp14:editId="6FBD0074">
            <wp:extent cx="5731510" cy="2814320"/>
            <wp:effectExtent l="0" t="0" r="2540" b="5080"/>
            <wp:docPr id="22" name="Chart 22">
              <a:extLst xmlns:a="http://schemas.openxmlformats.org/drawingml/2006/main">
                <a:ext uri="{FF2B5EF4-FFF2-40B4-BE49-F238E27FC236}">
                  <a16:creationId xmlns:a16="http://schemas.microsoft.com/office/drawing/2014/main" id="{DCBBE07A-C807-4589-BEC4-262CA2EEBE1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rsidRPr="00F127B8" w:rsidR="00F127B8" w:rsidP="00F127B8" w:rsidRDefault="00F127B8" w14:paraId="27E9CF11" w14:textId="77777777">
      <w:pPr>
        <w:rPr>
          <w:lang w:val="en-GB"/>
        </w:rPr>
      </w:pPr>
    </w:p>
    <w:p w:rsidRPr="00F127B8" w:rsidR="00F127B8" w:rsidP="00F127B8" w:rsidRDefault="00F127B8" w14:paraId="4FB997AA" w14:textId="77777777">
      <w:pPr>
        <w:rPr>
          <w:lang w:val="en-GB"/>
        </w:rPr>
      </w:pPr>
      <w:r w:rsidRPr="00F127B8">
        <w:rPr>
          <w:lang w:val="en-GB"/>
        </w:rPr>
        <w:t xml:space="preserve">In </w:t>
      </w:r>
      <w:r w:rsidRPr="00F127B8">
        <w:rPr>
          <w:b/>
          <w:bCs/>
          <w:lang w:val="en-GB"/>
        </w:rPr>
        <w:t>Romania</w:t>
      </w:r>
      <w:r w:rsidRPr="00F127B8">
        <w:rPr>
          <w:lang w:val="en-GB"/>
        </w:rPr>
        <w:t xml:space="preserve">, participants mentioned that the country (and the EU) is currently facing a highly diverse risk landscape, ranging from geopolitical to natural risks. In this risk environment, they perceived it as highly relevant to promote event-specific training and to encourage the creation of different RescEU taskforces prepared to intervene in specific types of risks. Regarding preparedness for future risks, the participants believed that it is crucial to take a multi-risk approach and prepare for the worst-case scenario, as this will allow to mitigate fallouts and reduce vulnerability. Technical innovation (e.g., using drones during missions) are highly beneficial for emergency response and preparedness. For the response part, drones provide an overview of the affected area, allowing them to better plan the intervention in the field. On preparedness, analysts can use the extensive drone footage to conduct calculations and evaluate missions (e.g., generating maps from pre-and post-event data). Implementing such insights can improve preparedness during the following crises. Regarding the future of the UCPM, participants expressed support for using the most novel technologies (e.g., AI,  augmentative reality) in various domains ranging from evaluating the extent of the disasters to training team leaders and providing unified performance feedback. The COPERNICUS programme was also highly praised as being a crucial tool. </w:t>
      </w:r>
    </w:p>
    <w:p w:rsidRPr="00F127B8" w:rsidR="00F127B8" w:rsidP="00F127B8" w:rsidRDefault="00F127B8" w14:paraId="1DFC4275" w14:textId="77777777">
      <w:pPr>
        <w:rPr>
          <w:lang w:val="en-GB"/>
        </w:rPr>
      </w:pPr>
    </w:p>
    <w:p w:rsidRPr="00F127B8" w:rsidR="00F127B8" w:rsidP="00F127B8" w:rsidRDefault="00F127B8" w14:paraId="718E32FB" w14:textId="77777777">
      <w:pPr>
        <w:rPr>
          <w:lang w:val="en-GB"/>
        </w:rPr>
      </w:pPr>
      <w:r w:rsidRPr="00F127B8">
        <w:rPr>
          <w:lang w:val="en-GB"/>
        </w:rPr>
        <w:t xml:space="preserve">The resources currently available at the EU level (e.g., equipment, technologies, human) do not suffice to confidently claim that we are prepared to deal with any potential emergency. Romanian stakeholders stated that this is especially true in the face of the climate crisis and associated environmental changes, which create novel challenges that require constant updates and improvements. Furthermore, the current circumstances require critical and continuous investments and EU funding into better preparedness structures, innovative technical means and response processes.  </w:t>
      </w:r>
    </w:p>
    <w:p w:rsidRPr="00F127B8" w:rsidR="00F127B8" w:rsidP="00F127B8" w:rsidRDefault="00F127B8" w14:paraId="7746B507" w14:textId="77777777">
      <w:pPr>
        <w:rPr>
          <w:lang w:val="en-GB"/>
        </w:rPr>
      </w:pPr>
    </w:p>
    <w:p w:rsidRPr="00F127B8" w:rsidR="00F127B8" w:rsidP="00F127B8" w:rsidRDefault="00F127B8" w14:paraId="6E9BB278" w14:textId="77777777">
      <w:pPr>
        <w:rPr>
          <w:lang w:val="en-GB"/>
        </w:rPr>
      </w:pPr>
      <w:r w:rsidRPr="00F127B8">
        <w:rPr>
          <w:lang w:val="en-GB"/>
        </w:rPr>
        <w:t xml:space="preserve">Similar issues were raised by </w:t>
      </w:r>
      <w:r w:rsidRPr="00F127B8">
        <w:rPr>
          <w:b/>
          <w:bCs/>
          <w:lang w:val="en-GB"/>
        </w:rPr>
        <w:t>Belgian</w:t>
      </w:r>
      <w:r w:rsidRPr="00F127B8">
        <w:rPr>
          <w:lang w:val="en-GB"/>
        </w:rPr>
        <w:t xml:space="preserve"> stakeholders during the interviews. Regarding the UCPM and Belgium's ability to effectively manage climate-related crises, participants noted an urgent need to invest in infrastructures in many sectors. Next to investments in UCPM and national civil protection capacities (e.g., human resources, prevention capacity, promoting flexibility to adopt new techniques), they argued to supplement critical infrastructure in technology, transportation, public health, etc.  They stressed that while it is crucial to have EU strategies on climate adaptation and a shared approach to risk analysis/scenarios, the prevention of climate-related crises also largely falls into the domain of environmental management, which is beyond the UCPM. </w:t>
      </w:r>
    </w:p>
    <w:p w:rsidRPr="00F127B8" w:rsidR="00F127B8" w:rsidP="00F127B8" w:rsidRDefault="00F127B8" w14:paraId="661A9935" w14:textId="77777777">
      <w:pPr>
        <w:rPr>
          <w:lang w:val="en-GB"/>
        </w:rPr>
      </w:pPr>
    </w:p>
    <w:p w:rsidRPr="00F127B8" w:rsidR="00F127B8" w:rsidP="00F127B8" w:rsidRDefault="00F127B8" w14:paraId="25746A96" w14:textId="77777777">
      <w:pPr>
        <w:rPr>
          <w:lang w:val="en-GB"/>
        </w:rPr>
      </w:pPr>
      <w:r w:rsidRPr="00F127B8">
        <w:rPr>
          <w:lang w:val="en-GB"/>
        </w:rPr>
        <w:t xml:space="preserve">According to a Belgian participant, the EU is currently lacking a coordinated and resilient risk management architecture. The UCPM cannot solely manage all/any types of risks from beginning to end (i.e., a whole risk cycle approach). Instead, there is a need to integrate the UCPM within a robust and collaborative system. The available knowledge, tools, and functional structures are too isolated and lack relevant links.  </w:t>
      </w:r>
    </w:p>
    <w:p w:rsidRPr="00F127B8" w:rsidR="00F127B8" w:rsidP="00F127B8" w:rsidRDefault="00F127B8" w14:paraId="7E29B848" w14:textId="77777777">
      <w:pPr>
        <w:rPr>
          <w:lang w:val="en-GB"/>
        </w:rPr>
      </w:pPr>
    </w:p>
    <w:p w:rsidRPr="00F127B8" w:rsidR="00F127B8" w:rsidP="00F127B8" w:rsidRDefault="00F127B8" w14:paraId="218FA06A" w14:textId="77777777">
      <w:pPr>
        <w:rPr>
          <w:lang w:val="en-GB"/>
        </w:rPr>
      </w:pPr>
      <w:r w:rsidRPr="00F127B8">
        <w:rPr>
          <w:lang w:val="en-GB"/>
        </w:rPr>
        <w:t xml:space="preserve">In </w:t>
      </w:r>
      <w:r w:rsidRPr="00F127B8">
        <w:rPr>
          <w:b/>
          <w:bCs/>
          <w:lang w:val="en-GB"/>
        </w:rPr>
        <w:t>Sweden</w:t>
      </w:r>
      <w:r w:rsidRPr="00F127B8">
        <w:rPr>
          <w:lang w:val="en-GB"/>
        </w:rPr>
        <w:t>, civil society organisations interviewed believed among the main future challenge that could benefit from a common EU strategy – or at least stronger EU collaboration - participants mentioned migration and climate change. With people moving across borders, there is a need for better information sharing and compatibility with national structures and mechanisms. They also pointed to the risks associated with country protectiveness that has developed during the pandemic, with countries primarily focusing on themselves. Public authorities felt like they were (to the best of their abilities) prepared to deal with the varied risk landscape that existed nowadays (e.g., public health, and environmental risks). It was said that Sweden had a well-developed system and holistic approach to researching and identifying future risks and their potential consequences. Their system goes beyond developing technical solutions for siloed risks but takes a broader perspective e.g., societal and geopolitical. Participants mentioned that in all disasters, there are challenges in the initial phases where there is a lack of knowledge on the scope and nature of the problem.</w:t>
      </w:r>
    </w:p>
    <w:p w:rsidRPr="00F127B8" w:rsidR="00F127B8" w:rsidP="00F127B8" w:rsidRDefault="00F127B8" w14:paraId="1E09B889" w14:textId="77777777">
      <w:pPr>
        <w:rPr>
          <w:lang w:val="en-GB"/>
        </w:rPr>
      </w:pPr>
    </w:p>
    <w:p w:rsidRPr="00F127B8" w:rsidR="00F127B8" w:rsidP="00F127B8" w:rsidRDefault="00F127B8" w14:paraId="75F911D2" w14:textId="77777777">
      <w:pPr>
        <w:rPr>
          <w:lang w:val="en-GB"/>
        </w:rPr>
      </w:pPr>
    </w:p>
    <w:p w:rsidRPr="00F127B8" w:rsidR="00F127B8" w:rsidP="00F127B8" w:rsidRDefault="00F127B8" w14:paraId="6F2D8C03" w14:textId="77777777">
      <w:pPr>
        <w:numPr>
          <w:ilvl w:val="1"/>
          <w:numId w:val="1"/>
        </w:numPr>
        <w:ind w:left="851" w:hanging="709"/>
        <w:outlineLvl w:val="1"/>
        <w:rPr>
          <w:u w:val="single"/>
          <w:lang w:val="en-US"/>
        </w:rPr>
      </w:pPr>
      <w:bookmarkStart w:name="_Toc133242983" w:id="21"/>
      <w:r w:rsidRPr="00F127B8">
        <w:rPr>
          <w:u w:val="single"/>
          <w:lang w:val="en-US"/>
        </w:rPr>
        <w:t>Inclusion of civil society and added value</w:t>
      </w:r>
      <w:bookmarkEnd w:id="21"/>
    </w:p>
    <w:p w:rsidRPr="00F127B8" w:rsidR="00F127B8" w:rsidP="00F127B8" w:rsidRDefault="00F127B8" w14:paraId="4161507E" w14:textId="77777777">
      <w:pPr>
        <w:rPr>
          <w:lang w:val="en-GB"/>
        </w:rPr>
      </w:pPr>
    </w:p>
    <w:p w:rsidRPr="00F127B8" w:rsidR="00F127B8" w:rsidP="00F127B8" w:rsidRDefault="00F127B8" w14:paraId="4D59BFEC" w14:textId="77777777">
      <w:pPr>
        <w:rPr>
          <w:lang w:val="en-GB"/>
        </w:rPr>
      </w:pPr>
      <w:r w:rsidRPr="00F127B8">
        <w:rPr>
          <w:lang w:val="en-GB"/>
        </w:rPr>
        <w:t xml:space="preserve">The third part of the questionnaire was dedicated to the involvement of civil society in UCPM policies. Only a minority of the respondents affirmed that </w:t>
      </w:r>
      <w:r w:rsidRPr="00F127B8">
        <w:rPr>
          <w:u w:val="single"/>
          <w:lang w:val="en-GB"/>
        </w:rPr>
        <w:t>public authorities in their Member State included the social partners and civil society organisations in the consultation processes for UCPM policies</w:t>
      </w:r>
      <w:r w:rsidRPr="00F127B8">
        <w:rPr>
          <w:lang w:val="en-GB"/>
        </w:rPr>
        <w:t xml:space="preserve"> (</w:t>
      </w:r>
      <w:r w:rsidRPr="00F127B8">
        <w:rPr>
          <w:b/>
          <w:bCs/>
          <w:lang w:val="en-GB"/>
        </w:rPr>
        <w:t>Question D.1</w:t>
      </w:r>
      <w:r w:rsidRPr="00F127B8">
        <w:rPr>
          <w:lang w:val="en-GB"/>
        </w:rPr>
        <w:t xml:space="preserve">). </w:t>
      </w:r>
    </w:p>
    <w:p w:rsidRPr="00F127B8" w:rsidR="00F127B8" w:rsidP="00F127B8" w:rsidRDefault="00F127B8" w14:paraId="0724ABE3" w14:textId="77777777">
      <w:pPr>
        <w:rPr>
          <w:lang w:val="en-GB"/>
        </w:rPr>
      </w:pPr>
    </w:p>
    <w:p w:rsidRPr="00F127B8" w:rsidR="00F127B8" w:rsidP="00F127B8" w:rsidRDefault="00F127B8" w14:paraId="24E2CD34" w14:textId="77777777">
      <w:pPr>
        <w:jc w:val="center"/>
        <w:rPr>
          <w:lang w:val="en-GB"/>
        </w:rPr>
      </w:pPr>
      <w:r w:rsidRPr="00F127B8">
        <w:rPr>
          <w:noProof/>
          <w:lang w:val="en-US"/>
        </w:rPr>
        <w:drawing>
          <wp:inline distT="0" distB="0" distL="0" distR="0" wp14:anchorId="40C74233" wp14:editId="37437346">
            <wp:extent cx="5239385" cy="2536466"/>
            <wp:effectExtent l="0" t="0" r="18415" b="16510"/>
            <wp:docPr id="25" name="Chart 25">
              <a:extLst xmlns:a="http://schemas.openxmlformats.org/drawingml/2006/main">
                <a:ext uri="{FF2B5EF4-FFF2-40B4-BE49-F238E27FC236}">
                  <a16:creationId xmlns:a16="http://schemas.microsoft.com/office/drawing/2014/main" id="{D248F11B-C24B-4135-AB60-F5926E8B7A7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rsidRPr="00F127B8" w:rsidR="00F127B8" w:rsidP="00F127B8" w:rsidRDefault="00F127B8" w14:paraId="2BE6FE09" w14:textId="77777777">
      <w:pPr>
        <w:rPr>
          <w:lang w:val="en-GB"/>
        </w:rPr>
      </w:pPr>
    </w:p>
    <w:p w:rsidRPr="00F127B8" w:rsidR="00F127B8" w:rsidP="00F127B8" w:rsidRDefault="00F127B8" w14:paraId="57AC774F" w14:textId="77777777">
      <w:pPr>
        <w:rPr>
          <w:lang w:val="en-GB"/>
        </w:rPr>
      </w:pPr>
      <w:r w:rsidRPr="00F127B8">
        <w:rPr>
          <w:lang w:val="en-GB"/>
        </w:rPr>
        <w:t xml:space="preserve">Of the 5 positive answers, 4 came from Greece, and all 5 respondents believed the level of involvement was either good or adequate. The remaining 14 respondents were almost equally divided between no involvement, or being unsure of the inclusion of civil society by public authorities. </w:t>
      </w:r>
    </w:p>
    <w:p w:rsidRPr="00F127B8" w:rsidR="00F127B8" w:rsidP="00F127B8" w:rsidRDefault="00F127B8" w14:paraId="0E69FBF3" w14:textId="77777777">
      <w:pPr>
        <w:rPr>
          <w:lang w:val="en-GB"/>
        </w:rPr>
      </w:pPr>
    </w:p>
    <w:p w:rsidRPr="00F127B8" w:rsidR="00F127B8" w:rsidP="00F127B8" w:rsidRDefault="00F127B8" w14:paraId="12F3627C" w14:textId="77777777">
      <w:pPr>
        <w:rPr>
          <w:lang w:val="en-GB"/>
        </w:rPr>
      </w:pPr>
      <w:r w:rsidRPr="00F127B8">
        <w:rPr>
          <w:lang w:val="en-GB"/>
        </w:rPr>
        <w:t xml:space="preserve">The </w:t>
      </w:r>
      <w:r w:rsidRPr="00F127B8">
        <w:rPr>
          <w:b/>
          <w:bCs/>
          <w:lang w:val="en-GB"/>
        </w:rPr>
        <w:t>Swedish</w:t>
      </w:r>
      <w:r w:rsidRPr="00F127B8">
        <w:rPr>
          <w:lang w:val="en-GB"/>
        </w:rPr>
        <w:t xml:space="preserve"> civil society representatives regretted that, despite their central role in national emergency management (i.e., official mandate of coordinating spontaneous volunteers), which involves access to primary information-sharing forums and regular contact with the relevant national authorities, they were never part of (policy) discussions that involve the UCPM and EU levels of crisis management.</w:t>
      </w:r>
    </w:p>
    <w:p w:rsidRPr="00F127B8" w:rsidR="00F127B8" w:rsidP="00F127B8" w:rsidRDefault="00F127B8" w14:paraId="1E15F448" w14:textId="77777777">
      <w:pPr>
        <w:rPr>
          <w:lang w:val="en-GB"/>
        </w:rPr>
      </w:pPr>
    </w:p>
    <w:p w:rsidRPr="00F127B8" w:rsidR="00F127B8" w:rsidP="00F127B8" w:rsidRDefault="00F127B8" w14:paraId="4B4941B3" w14:textId="77777777">
      <w:pPr>
        <w:rPr>
          <w:lang w:val="en-GB"/>
        </w:rPr>
      </w:pPr>
      <w:r w:rsidRPr="00F127B8">
        <w:rPr>
          <w:lang w:val="en-GB"/>
        </w:rPr>
        <w:t xml:space="preserve">The following question allowed respondents to give their views on </w:t>
      </w:r>
      <w:r w:rsidRPr="00F127B8">
        <w:rPr>
          <w:u w:val="single"/>
          <w:lang w:val="en-GB"/>
        </w:rPr>
        <w:t>which aspects of stakeholder involvement in the design, monitoring, implementation and evaluation of civil protection activities have brought the highest added value</w:t>
      </w:r>
      <w:r w:rsidRPr="00F127B8">
        <w:rPr>
          <w:lang w:val="en-GB"/>
        </w:rPr>
        <w:t xml:space="preserve"> (</w:t>
      </w:r>
      <w:r w:rsidRPr="00F127B8">
        <w:rPr>
          <w:b/>
          <w:bCs/>
          <w:lang w:val="en-GB"/>
        </w:rPr>
        <w:t>Question D.2</w:t>
      </w:r>
      <w:r w:rsidRPr="00F127B8">
        <w:rPr>
          <w:lang w:val="en-GB"/>
        </w:rPr>
        <w:t xml:space="preserve">). The most positive feedback was related to both </w:t>
      </w:r>
      <w:r w:rsidRPr="00F127B8">
        <w:rPr>
          <w:i/>
          <w:iCs/>
          <w:lang w:val="en-GB"/>
        </w:rPr>
        <w:t>training</w:t>
      </w:r>
      <w:r w:rsidRPr="00F127B8">
        <w:rPr>
          <w:lang w:val="en-GB"/>
        </w:rPr>
        <w:t xml:space="preserve"> and </w:t>
      </w:r>
      <w:r w:rsidRPr="00F127B8">
        <w:rPr>
          <w:i/>
          <w:iCs/>
          <w:lang w:val="en-GB"/>
        </w:rPr>
        <w:t>raising awareness</w:t>
      </w:r>
      <w:r w:rsidRPr="00F127B8">
        <w:rPr>
          <w:lang w:val="en-GB"/>
        </w:rPr>
        <w:t xml:space="preserve"> to members (16 and 17 positive answers, respectively). Still highly positive, but more mitigated, were the answers concerning </w:t>
      </w:r>
      <w:r w:rsidRPr="00F127B8">
        <w:rPr>
          <w:i/>
          <w:iCs/>
          <w:lang w:val="en-GB"/>
        </w:rPr>
        <w:t>volunteering</w:t>
      </w:r>
      <w:r w:rsidRPr="00F127B8">
        <w:rPr>
          <w:lang w:val="en-GB"/>
        </w:rPr>
        <w:t xml:space="preserve"> and the improvement of </w:t>
      </w:r>
      <w:r w:rsidRPr="00F127B8">
        <w:rPr>
          <w:i/>
          <w:iCs/>
          <w:lang w:val="en-GB"/>
        </w:rPr>
        <w:t>policies at</w:t>
      </w:r>
      <w:r w:rsidRPr="00F127B8">
        <w:rPr>
          <w:lang w:val="en-GB"/>
        </w:rPr>
        <w:t xml:space="preserve"> </w:t>
      </w:r>
      <w:r w:rsidRPr="00F127B8">
        <w:rPr>
          <w:i/>
          <w:iCs/>
          <w:lang w:val="en-GB"/>
        </w:rPr>
        <w:t>local level</w:t>
      </w:r>
      <w:r w:rsidRPr="00F127B8">
        <w:rPr>
          <w:lang w:val="en-GB"/>
        </w:rPr>
        <w:t xml:space="preserve"> (respectively 13 and 12 answers were either 'very' or 'moderately effective'). </w:t>
      </w:r>
    </w:p>
    <w:p w:rsidRPr="00F127B8" w:rsidR="00F127B8" w:rsidP="00F127B8" w:rsidRDefault="00F127B8" w14:paraId="546A5E2C" w14:textId="77777777">
      <w:pPr>
        <w:rPr>
          <w:lang w:val="en-GB"/>
        </w:rPr>
      </w:pPr>
    </w:p>
    <w:p w:rsidRPr="00F127B8" w:rsidR="00F127B8" w:rsidP="00F127B8" w:rsidRDefault="00F127B8" w14:paraId="0FAB9847" w14:textId="77777777">
      <w:pPr>
        <w:jc w:val="center"/>
        <w:rPr>
          <w:b/>
          <w:bCs/>
          <w:lang w:val="en-GB"/>
        </w:rPr>
      </w:pPr>
      <w:r w:rsidRPr="00F127B8">
        <w:rPr>
          <w:noProof/>
          <w:lang w:val="en-US"/>
        </w:rPr>
        <w:drawing>
          <wp:inline distT="0" distB="0" distL="0" distR="0" wp14:anchorId="31AA089E" wp14:editId="6319541D">
            <wp:extent cx="5760000" cy="3060000"/>
            <wp:effectExtent l="0" t="0" r="12700" b="7620"/>
            <wp:docPr id="26" name="Chart 26">
              <a:extLst xmlns:a="http://schemas.openxmlformats.org/drawingml/2006/main">
                <a:ext uri="{FF2B5EF4-FFF2-40B4-BE49-F238E27FC236}">
                  <a16:creationId xmlns:a16="http://schemas.microsoft.com/office/drawing/2014/main" id="{14BFBBC3-E3E4-41EC-AB2D-7E4890B493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rsidRPr="00F127B8" w:rsidR="00F127B8" w:rsidP="00F127B8" w:rsidRDefault="00F127B8" w14:paraId="44FD8A8C" w14:textId="77777777">
      <w:pPr>
        <w:rPr>
          <w:lang w:val="en-GB"/>
        </w:rPr>
      </w:pPr>
    </w:p>
    <w:p w:rsidRPr="00F127B8" w:rsidR="00F127B8" w:rsidP="00F127B8" w:rsidRDefault="00F127B8" w14:paraId="4DB903E3" w14:textId="77777777">
      <w:pPr>
        <w:rPr>
          <w:lang w:val="en-GB"/>
        </w:rPr>
      </w:pPr>
      <w:r w:rsidRPr="00F127B8">
        <w:rPr>
          <w:lang w:val="en-GB"/>
        </w:rPr>
        <w:t xml:space="preserve">In the semi-structured interviews, </w:t>
      </w:r>
      <w:r w:rsidRPr="00F127B8">
        <w:rPr>
          <w:b/>
          <w:bCs/>
          <w:lang w:val="en-GB"/>
        </w:rPr>
        <w:t>Greek</w:t>
      </w:r>
      <w:r w:rsidRPr="00F127B8">
        <w:rPr>
          <w:lang w:val="en-GB"/>
        </w:rPr>
        <w:t xml:space="preserve"> stakeholders pointed out that it is necessary to have volunteers to be involved all year round. In the country there are volunteer firefighters and volunteer civil protection agents, which are two separate volunteering categories. The public authorities are trying to make a clear distinction in terms of action, safety and insurance between these two volunteering groups so that they can further their contributions.  For the volunteers' legal framework, training and equipment are needed. It was agreed by all that it is more useful that the volunteer operates on a local or regional level than a European level because they have the advantage of knowing the territory and the terrain, which foreign volunteers don't.</w:t>
      </w:r>
    </w:p>
    <w:p w:rsidRPr="00F127B8" w:rsidR="00F127B8" w:rsidP="00F127B8" w:rsidRDefault="00F127B8" w14:paraId="4DD6EBF0" w14:textId="77777777">
      <w:pPr>
        <w:rPr>
          <w:lang w:val="en-GB"/>
        </w:rPr>
      </w:pPr>
    </w:p>
    <w:p w:rsidRPr="00F127B8" w:rsidR="00F127B8" w:rsidP="00F127B8" w:rsidRDefault="00F127B8" w14:paraId="4926332C" w14:textId="77777777">
      <w:pPr>
        <w:rPr>
          <w:lang w:val="en-GB"/>
        </w:rPr>
      </w:pPr>
      <w:r w:rsidRPr="00F127B8">
        <w:rPr>
          <w:b/>
          <w:bCs/>
          <w:lang w:val="en-GB"/>
        </w:rPr>
        <w:t>Swedish</w:t>
      </w:r>
      <w:r w:rsidRPr="00F127B8">
        <w:rPr>
          <w:lang w:val="en-GB"/>
        </w:rPr>
        <w:t xml:space="preserve"> stakeholders affirmed that there is, in general, a lack of civil society inclusion in Sweden's disaster preparedness system. However, there were initiatives from the side of the relevant government authorities and civil society themselves to establish a more prominent role in preparing, averting and managing disasters. Participants mentioned that it was challenging for civil society organisations to establish themselves within the Swedish system for disaster management. Challenges related to the fact that the system is built on the "Responsibility Principle", meaning that there is no primary response agency. Instead, the local levels (i.e., municipalities, regions) which are responsible for day-to-day operations, are also responsible for managing a crisis. It was mentioned that civil society inclusion in Sweden may be more difficult as the governmental structures are generally functional. Based on their experience, civil society involvement is usually the largest in countries with deficient governmental systems and provisions.  </w:t>
      </w:r>
    </w:p>
    <w:p w:rsidRPr="00F127B8" w:rsidR="00F127B8" w:rsidP="00F127B8" w:rsidRDefault="00F127B8" w14:paraId="598608C8" w14:textId="77777777">
      <w:pPr>
        <w:rPr>
          <w:lang w:val="en-GB"/>
        </w:rPr>
      </w:pPr>
    </w:p>
    <w:p w:rsidRPr="00F127B8" w:rsidR="00F127B8" w:rsidP="00F127B8" w:rsidRDefault="00F127B8" w14:paraId="060BCCC8" w14:textId="77777777">
      <w:pPr>
        <w:rPr>
          <w:lang w:val="en-GB"/>
        </w:rPr>
      </w:pPr>
      <w:r w:rsidRPr="00F127B8">
        <w:rPr>
          <w:lang w:val="en-GB"/>
        </w:rPr>
        <w:t xml:space="preserve">In </w:t>
      </w:r>
      <w:r w:rsidRPr="00F127B8">
        <w:rPr>
          <w:b/>
          <w:bCs/>
          <w:lang w:val="en-GB"/>
        </w:rPr>
        <w:t>France</w:t>
      </w:r>
      <w:r w:rsidRPr="00F127B8">
        <w:rPr>
          <w:lang w:val="en-GB"/>
        </w:rPr>
        <w:t>, civil society stakeholders mentioned participation in the design and preparation of the response to natural disasters occurs mostly at a local level. Their involvement could bear fruit specifically in the field of prevention, as they permeate all strata of society and have a privileged access that is out of reach for public authorities.</w:t>
      </w:r>
    </w:p>
    <w:p w:rsidRPr="00F127B8" w:rsidR="00F127B8" w:rsidP="00F127B8" w:rsidRDefault="00F127B8" w14:paraId="0DBBCC42" w14:textId="77777777">
      <w:pPr>
        <w:rPr>
          <w:lang w:val="en-GB"/>
        </w:rPr>
      </w:pPr>
    </w:p>
    <w:p w:rsidRPr="00F127B8" w:rsidR="00F127B8" w:rsidP="00F127B8" w:rsidRDefault="00F127B8" w14:paraId="7897AAE8" w14:textId="77777777">
      <w:pPr>
        <w:rPr>
          <w:lang w:val="en-GB"/>
        </w:rPr>
      </w:pPr>
      <w:r w:rsidRPr="00F127B8">
        <w:rPr>
          <w:lang w:val="en-GB"/>
        </w:rPr>
        <w:t xml:space="preserve">In </w:t>
      </w:r>
      <w:r w:rsidRPr="00F127B8">
        <w:rPr>
          <w:b/>
          <w:bCs/>
          <w:lang w:val="en-GB"/>
        </w:rPr>
        <w:t>Belgium</w:t>
      </w:r>
      <w:r w:rsidRPr="00F127B8">
        <w:rPr>
          <w:lang w:val="en-GB"/>
        </w:rPr>
        <w:t xml:space="preserve"> there are two categories of volunteers, organised and spontaneous volunteers. Generally, the category of organised volunteers is insured and reimbursed for their assistance in emergencies. It includes, among others, volunteer firefighters, certified volunteers within NGOs, and B-FAST volunteers trained to intervene in disasters abroad. The public authorities appreciate the institutional sector of volunteers since it is easy to arrange and employ during disaster management. It was mentioned during the interviews that, whilst the spontaneous volunteers have a huge potential, their integration into emergency responses can be burdensome given the unstructured nature of their support, particularly on the international level. </w:t>
      </w:r>
    </w:p>
    <w:p w:rsidRPr="00F127B8" w:rsidR="00F127B8" w:rsidP="00F127B8" w:rsidRDefault="00F127B8" w14:paraId="6D84898E" w14:textId="77777777">
      <w:pPr>
        <w:rPr>
          <w:lang w:val="en-GB"/>
        </w:rPr>
      </w:pPr>
    </w:p>
    <w:p w:rsidRPr="00F127B8" w:rsidR="00F127B8" w:rsidP="00F127B8" w:rsidRDefault="00F127B8" w14:paraId="109DEF6B" w14:textId="77777777">
      <w:pPr>
        <w:rPr>
          <w:lang w:val="en-GB"/>
        </w:rPr>
      </w:pPr>
      <w:r w:rsidRPr="00F127B8">
        <w:rPr>
          <w:lang w:val="en-GB"/>
        </w:rPr>
        <w:t>Some stakeholders referred that cooperation challenges between authorities and citizens during emergencies are related to the fact that CSOs often do not want to participate in state-led action. As civil society involvement frequently arises to demonstrate against ineffective state responses, there is an inherent barrier to achieving coordination between these actors. This national challenge needs to be addressed to achieve the ultimate goal of having citizen-provided support flow into the EU mechanism.</w:t>
      </w:r>
    </w:p>
    <w:p w:rsidRPr="00F127B8" w:rsidR="00F127B8" w:rsidP="00F127B8" w:rsidRDefault="00F127B8" w14:paraId="15F6A5D4" w14:textId="77777777">
      <w:pPr>
        <w:rPr>
          <w:lang w:val="en-GB"/>
        </w:rPr>
      </w:pPr>
    </w:p>
    <w:p w:rsidRPr="00F127B8" w:rsidR="00F127B8" w:rsidP="00F127B8" w:rsidRDefault="00F127B8" w14:paraId="32447435" w14:textId="77777777">
      <w:pPr>
        <w:rPr>
          <w:lang w:val="en-GB"/>
        </w:rPr>
      </w:pPr>
      <w:r w:rsidRPr="00F127B8">
        <w:rPr>
          <w:lang w:val="en-GB"/>
        </w:rPr>
        <w:t xml:space="preserve">In </w:t>
      </w:r>
      <w:r w:rsidRPr="00F127B8">
        <w:rPr>
          <w:b/>
          <w:bCs/>
          <w:lang w:val="en-GB"/>
        </w:rPr>
        <w:t>Romania</w:t>
      </w:r>
      <w:r w:rsidRPr="00F127B8">
        <w:rPr>
          <w:lang w:val="en-GB"/>
        </w:rPr>
        <w:t xml:space="preserve">, authorities stated that, on the national level, volunteers are an integral part of the management efforts during an emergency. There is a dedicated programme where volunteers receive practical and theoretical training to become certified (e.g., for basic fire management, first-aid). Certified volunteers can become part of the intervention sub-units and will assist in real emergencies. Authorities believe that it is beneficial to have such centrally administered volunteer training by the relevant public authorities and regulated by national standards/law since it guarantees that any trained volunteer speaks "the same language" when addressing specific challenges.  Trained volunteers tend to remain active and engaged within the emergency system. However, the engagement depends on their professional occupation, which sometimes may limit their availability. Within the system, volunteers can specify their specific dates of availability on which they will be available to intervene. </w:t>
      </w:r>
    </w:p>
    <w:p w:rsidRPr="00F127B8" w:rsidR="00F127B8" w:rsidP="00F127B8" w:rsidRDefault="00F127B8" w14:paraId="072AE5F5" w14:textId="77777777">
      <w:pPr>
        <w:rPr>
          <w:lang w:val="en-GB"/>
        </w:rPr>
      </w:pPr>
    </w:p>
    <w:p w:rsidRPr="00F127B8" w:rsidR="00F127B8" w:rsidP="00F127B8" w:rsidRDefault="00F127B8" w14:paraId="13C48D2C" w14:textId="77777777">
      <w:pPr>
        <w:rPr>
          <w:lang w:val="en-GB"/>
        </w:rPr>
      </w:pPr>
      <w:r w:rsidRPr="00F127B8">
        <w:rPr>
          <w:lang w:val="en-GB"/>
        </w:rPr>
        <w:t>Civil society organisations also believe the UCPM is generally efficient in Romania. However, it is highly militarized and coordinated by the Ministry of Internal Affairs and the Department of Emergency Situations. Only in very few counties, and only as pilot initiatives, the solidarity of the civil society is exploited within the mechanism. For example, during the covid-19 pandemic, one county established a protocol to bring together civil society organizations, the DSU, the local police, the health county department, the social welfare department and other social actors. According to participants, such cooperation was very innovative and not the general rule in Romania.</w:t>
      </w:r>
    </w:p>
    <w:p w:rsidRPr="00F127B8" w:rsidR="00F127B8" w:rsidP="00F127B8" w:rsidRDefault="00F127B8" w14:paraId="7668880E" w14:textId="77777777">
      <w:pPr>
        <w:rPr>
          <w:lang w:val="en-GB"/>
        </w:rPr>
      </w:pPr>
    </w:p>
    <w:p w:rsidRPr="00F127B8" w:rsidR="00F127B8" w:rsidP="00F127B8" w:rsidRDefault="00F127B8" w14:paraId="23386E55" w14:textId="77777777">
      <w:pPr>
        <w:rPr>
          <w:b/>
          <w:bCs/>
          <w:lang w:val="en-GB"/>
        </w:rPr>
      </w:pPr>
      <w:r w:rsidRPr="00F127B8">
        <w:rPr>
          <w:lang w:val="en-GB"/>
        </w:rPr>
        <w:t>The representatives from Romanian NGOs agreed that, in case of interventions during natural disasters (e.g., floods, earthquakes), the coordination mechanism is completely militarized, with the State being the sole acting authority. Civil society only interferes in large-scale events such as the Ukrainian war and covid-19 and has little insight into the UCPMs functioning in natural disaster emergencies. Participants highlighted that they only intervene when their help is requested by local authorities (not the national or EU level).</w:t>
      </w:r>
    </w:p>
    <w:p w:rsidRPr="00F127B8" w:rsidR="00F127B8" w:rsidP="00F127B8" w:rsidRDefault="00F127B8" w14:paraId="46ED866D" w14:textId="77777777">
      <w:pPr>
        <w:rPr>
          <w:b/>
          <w:bCs/>
          <w:lang w:val="en-GB"/>
        </w:rPr>
      </w:pPr>
    </w:p>
    <w:p w:rsidRPr="00F127B8" w:rsidR="00F127B8" w:rsidP="00F127B8" w:rsidRDefault="00F127B8" w14:paraId="214ACB62" w14:textId="77777777">
      <w:pPr>
        <w:rPr>
          <w:lang w:val="en-GB"/>
        </w:rPr>
      </w:pPr>
      <w:r w:rsidRPr="00F127B8">
        <w:rPr>
          <w:lang w:val="en-GB"/>
        </w:rPr>
        <w:t xml:space="preserve">More than half of the respondents believe that </w:t>
      </w:r>
      <w:r w:rsidRPr="00F127B8">
        <w:rPr>
          <w:u w:val="single"/>
          <w:lang w:val="en-GB"/>
        </w:rPr>
        <w:t>the UCPM led to increased cross-sectoral cooperation involving stakeholders in other policy areas</w:t>
      </w:r>
      <w:r w:rsidRPr="00F127B8">
        <w:rPr>
          <w:lang w:val="en-GB"/>
        </w:rPr>
        <w:t xml:space="preserve"> (</w:t>
      </w:r>
      <w:r w:rsidRPr="00F127B8">
        <w:rPr>
          <w:b/>
          <w:bCs/>
          <w:lang w:val="en-GB"/>
        </w:rPr>
        <w:t>Question D.3</w:t>
      </w:r>
      <w:r w:rsidRPr="00F127B8">
        <w:rPr>
          <w:lang w:val="en-GB"/>
        </w:rPr>
        <w:t xml:space="preserve">). Only 3 of the respondents answered negatively, and a third were unsure. </w:t>
      </w:r>
    </w:p>
    <w:p w:rsidRPr="00F127B8" w:rsidR="00F127B8" w:rsidP="00F127B8" w:rsidRDefault="00F127B8" w14:paraId="4D692287" w14:textId="77777777">
      <w:pPr>
        <w:rPr>
          <w:lang w:val="en-GB"/>
        </w:rPr>
      </w:pPr>
    </w:p>
    <w:p w:rsidRPr="00F127B8" w:rsidR="00F127B8" w:rsidP="00F127B8" w:rsidRDefault="00F127B8" w14:paraId="555E6A29" w14:textId="77777777">
      <w:pPr>
        <w:jc w:val="center"/>
        <w:rPr>
          <w:lang w:val="en-GB"/>
        </w:rPr>
      </w:pPr>
      <w:r w:rsidRPr="00F127B8">
        <w:rPr>
          <w:noProof/>
          <w:lang w:val="en-US"/>
        </w:rPr>
        <w:drawing>
          <wp:inline distT="0" distB="0" distL="0" distR="0" wp14:anchorId="5DBCB7A5" wp14:editId="2BDE305A">
            <wp:extent cx="4269850" cy="2202180"/>
            <wp:effectExtent l="0" t="0" r="16510" b="7620"/>
            <wp:docPr id="27" name="Chart 27">
              <a:extLst xmlns:a="http://schemas.openxmlformats.org/drawingml/2006/main">
                <a:ext uri="{FF2B5EF4-FFF2-40B4-BE49-F238E27FC236}">
                  <a16:creationId xmlns:a16="http://schemas.microsoft.com/office/drawing/2014/main" id="{FB516462-FE17-4F64-BAD5-3FD1727BF52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rsidRPr="00F127B8" w:rsidR="00F127B8" w:rsidP="00F127B8" w:rsidRDefault="00F127B8" w14:paraId="221B8DEC" w14:textId="77777777">
      <w:pPr>
        <w:rPr>
          <w:lang w:val="en-GB"/>
        </w:rPr>
      </w:pPr>
    </w:p>
    <w:p w:rsidRPr="00F127B8" w:rsidR="00F127B8" w:rsidP="00F127B8" w:rsidRDefault="00F127B8" w14:paraId="16206736" w14:textId="77777777">
      <w:pPr>
        <w:rPr>
          <w:lang w:val="en-GB"/>
        </w:rPr>
      </w:pPr>
      <w:r w:rsidRPr="00F127B8">
        <w:rPr>
          <w:lang w:val="en-GB"/>
        </w:rPr>
        <w:t xml:space="preserve">During the interviews, </w:t>
      </w:r>
      <w:r w:rsidRPr="00F127B8">
        <w:rPr>
          <w:b/>
          <w:bCs/>
          <w:lang w:val="en-GB"/>
        </w:rPr>
        <w:t>Romanian</w:t>
      </w:r>
      <w:r w:rsidRPr="00F127B8">
        <w:rPr>
          <w:lang w:val="en-GB"/>
        </w:rPr>
        <w:t xml:space="preserve"> stakeholders highlighted that there needs to be more investment into preparedness and prevention, including investments in critical digital infrastructure (the primary cause of their NGO). The representative stressed that furthering preparedness will require closer collaboration/alignment between actors from different sectors that need to cooperate when a crisis hits, ranging from UN agencies, the EU, and state authorities to civil society. Some organizations are concerned about the lack of awareness and information on the possibilities of accessing the UCPM. To scale up and increase the UCPM's effectiveness, the state authorities have to increase their commitment to using technologies. In 2022, the NGOs in Romania were kept outside information loops and had to do "the work of detectives" to understand who at the level of the EU could/should intervene to support the type of services that they are providing in emergencies. Thus, despite the good relations with local and central authorities, they were completely unaware of the functionality of the UCPM for months following the outbreak of the invasion of Ukraine.</w:t>
      </w:r>
    </w:p>
    <w:p w:rsidRPr="00F127B8" w:rsidR="00F127B8" w:rsidP="00F127B8" w:rsidRDefault="00F127B8" w14:paraId="7424393D" w14:textId="77777777">
      <w:pPr>
        <w:rPr>
          <w:lang w:val="en-GB"/>
        </w:rPr>
      </w:pPr>
    </w:p>
    <w:p w:rsidRPr="00F127B8" w:rsidR="00F127B8" w:rsidP="00F127B8" w:rsidRDefault="00F127B8" w14:paraId="2CB4C2F6" w14:textId="77777777">
      <w:pPr>
        <w:rPr>
          <w:lang w:val="en-GB"/>
        </w:rPr>
      </w:pPr>
      <w:r w:rsidRPr="00F127B8">
        <w:rPr>
          <w:lang w:val="en-GB"/>
        </w:rPr>
        <w:t xml:space="preserve">In </w:t>
      </w:r>
      <w:r w:rsidRPr="00F127B8">
        <w:rPr>
          <w:b/>
          <w:bCs/>
          <w:lang w:val="en-GB"/>
        </w:rPr>
        <w:t>Belgium</w:t>
      </w:r>
      <w:r w:rsidRPr="00F127B8">
        <w:rPr>
          <w:lang w:val="en-GB"/>
        </w:rPr>
        <w:t>, stakeholders pointed out that citizen participation and volunteering aspects of the UCPM require attention. There is a double dynamic whereby there is a decreasing motivation for volunteer firefighting but an increased willingness in the general society to assist in disasters (e.g., raising aid via social networks). The help of spontaneous volunteers needs to be sufficiently organised to ensure their effective contribution to response efforts on the ground. If a minimal organisation is not guaranteed, society's involvement might create more hindrance than support.</w:t>
      </w:r>
    </w:p>
    <w:p w:rsidRPr="00F127B8" w:rsidR="00F127B8" w:rsidP="00F127B8" w:rsidRDefault="00F127B8" w14:paraId="2DA81D20" w14:textId="77777777">
      <w:pPr>
        <w:rPr>
          <w:lang w:val="en-GB"/>
        </w:rPr>
      </w:pPr>
    </w:p>
    <w:p w:rsidRPr="00F127B8" w:rsidR="00F127B8" w:rsidP="00F127B8" w:rsidRDefault="00F127B8" w14:paraId="25723296" w14:textId="77777777">
      <w:pPr>
        <w:rPr>
          <w:lang w:val="en-GB"/>
        </w:rPr>
      </w:pPr>
      <w:r w:rsidRPr="00F127B8">
        <w:rPr>
          <w:b/>
          <w:bCs/>
          <w:lang w:val="en-GB"/>
        </w:rPr>
        <w:t>Swedish</w:t>
      </w:r>
      <w:r w:rsidRPr="00F127B8">
        <w:rPr>
          <w:lang w:val="en-GB"/>
        </w:rPr>
        <w:t xml:space="preserve"> participants perceived the UCPM as relatively irrelevant to Swedish emergency policy. However, they mentioned that the UCPM might well be discussed by the relevant public authorities, reflecting the minimal inclusion of civil society in UCPM planning and dialogue. The participants mentioned that they came into direct contact with UCPM in 2021 when participating for the first time in the EU-organised MODEX training (European Module Exercise), which is a practical exercise for specific disaster situations. While they did not receive training themselves, they appreciated that it created an opportunity for exchange between the participants of MODEX. They believed that including them in disaster management has added value, with three main contributions being mentioned: (1) The concrete delivery of assistance to affected populations, (2) They represent an entry point for unorganised volunteers and civil society actors to get engaged in crisis support, next to organised volunteers and professionals in the rescue services, (3) They act as voice carriers that bridge the experiences of the affected communities to the relevant authorities.</w:t>
      </w:r>
    </w:p>
    <w:p w:rsidRPr="00F127B8" w:rsidR="00F127B8" w:rsidP="00F127B8" w:rsidRDefault="00F127B8" w14:paraId="290B75CB" w14:textId="77777777">
      <w:pPr>
        <w:rPr>
          <w:lang w:val="en-GB"/>
        </w:rPr>
      </w:pPr>
    </w:p>
    <w:p w:rsidRPr="00F127B8" w:rsidR="00F127B8" w:rsidP="00F127B8" w:rsidRDefault="00F127B8" w14:paraId="37B2A34B" w14:textId="77777777">
      <w:pPr>
        <w:rPr>
          <w:lang w:val="en-GB"/>
        </w:rPr>
      </w:pPr>
      <w:r w:rsidRPr="00F127B8">
        <w:rPr>
          <w:lang w:val="en-GB"/>
        </w:rPr>
        <w:t xml:space="preserve">Respondents were asked to provide </w:t>
      </w:r>
      <w:r w:rsidRPr="00F127B8">
        <w:rPr>
          <w:u w:val="single"/>
          <w:lang w:val="en-GB"/>
        </w:rPr>
        <w:t>suggestions to improve the involvement of beneficiaries, social partners and civil society organisations in future actions of the UCPM programme</w:t>
      </w:r>
      <w:r w:rsidRPr="00F127B8">
        <w:rPr>
          <w:lang w:val="en-GB"/>
        </w:rPr>
        <w:t xml:space="preserve"> (</w:t>
      </w:r>
      <w:r w:rsidRPr="00F127B8">
        <w:rPr>
          <w:b/>
          <w:bCs/>
          <w:lang w:val="en-GB"/>
        </w:rPr>
        <w:t>Question D.4</w:t>
      </w:r>
      <w:r w:rsidRPr="00F127B8">
        <w:rPr>
          <w:lang w:val="en-GB"/>
        </w:rPr>
        <w:t xml:space="preserve">). This was an open question, and the majority of stakeholders presented some ideas, which can be summarized along the following lines. </w:t>
      </w:r>
    </w:p>
    <w:p w:rsidRPr="00F127B8" w:rsidR="00F127B8" w:rsidP="00F127B8" w:rsidRDefault="00F127B8" w14:paraId="5B2F5713" w14:textId="77777777">
      <w:pPr>
        <w:rPr>
          <w:lang w:val="en-GB"/>
        </w:rPr>
      </w:pPr>
    </w:p>
    <w:p w:rsidRPr="00F127B8" w:rsidR="00F127B8" w:rsidP="00F127B8" w:rsidRDefault="00F127B8" w14:paraId="422C6425" w14:textId="77777777">
      <w:pPr>
        <w:numPr>
          <w:ilvl w:val="0"/>
          <w:numId w:val="6"/>
        </w:numPr>
        <w:contextualSpacing/>
        <w:rPr>
          <w:szCs w:val="20"/>
          <w:lang w:val="en-GB"/>
        </w:rPr>
      </w:pPr>
      <w:r w:rsidRPr="00F127B8">
        <w:rPr>
          <w:szCs w:val="20"/>
          <w:lang w:val="en-GB"/>
        </w:rPr>
        <w:t xml:space="preserve">At least two of the stakeholders mentioned the lack of visibility of the Mechanism. Better communication, including the dissemination of objectives and benefits (if not the necessity of participation), is thus needed, targeting social partners, civil society and potential beneficiaries. </w:t>
      </w:r>
    </w:p>
    <w:p w:rsidRPr="00F127B8" w:rsidR="00F127B8" w:rsidP="00F127B8" w:rsidRDefault="00F127B8" w14:paraId="3C0ABD07" w14:textId="77777777">
      <w:pPr>
        <w:numPr>
          <w:ilvl w:val="0"/>
          <w:numId w:val="6"/>
        </w:numPr>
        <w:contextualSpacing/>
        <w:rPr>
          <w:szCs w:val="20"/>
          <w:lang w:val="en-GB"/>
        </w:rPr>
      </w:pPr>
      <w:r w:rsidRPr="00F127B8">
        <w:rPr>
          <w:szCs w:val="20"/>
          <w:lang w:val="en-GB"/>
        </w:rPr>
        <w:t xml:space="preserve">The structured involvement of social partners at European and at national levels is necessary in order to gather suggestions for a better implementation of the UCPM. </w:t>
      </w:r>
    </w:p>
    <w:p w:rsidRPr="00F127B8" w:rsidR="00F127B8" w:rsidP="00F127B8" w:rsidRDefault="00F127B8" w14:paraId="03028A5E" w14:textId="77777777">
      <w:pPr>
        <w:numPr>
          <w:ilvl w:val="0"/>
          <w:numId w:val="6"/>
        </w:numPr>
        <w:contextualSpacing/>
        <w:rPr>
          <w:szCs w:val="20"/>
          <w:lang w:val="en-GB"/>
        </w:rPr>
      </w:pPr>
      <w:r w:rsidRPr="00F127B8">
        <w:rPr>
          <w:szCs w:val="20"/>
          <w:lang w:val="en-GB"/>
        </w:rPr>
        <w:t>Public authorities stressed that a strengthened EU Knowledge Network would allow cooperation on the exchange of knowledge, experiences and training. The participation in exercises and trainings could enhance the awareness of the UCPM. On operational aspects however, public authorities refer that the UCPM is a clear public authorities' mechanism. A big involvement of other actors in the operational aspects of the UCPM risks hampering the professionalisation, clear division of tasks and efficiency in and of the Mechanism.</w:t>
      </w:r>
    </w:p>
    <w:p w:rsidRPr="00F127B8" w:rsidR="00F127B8" w:rsidP="00F127B8" w:rsidRDefault="00F127B8" w14:paraId="1382DCF1" w14:textId="77777777">
      <w:pPr>
        <w:numPr>
          <w:ilvl w:val="0"/>
          <w:numId w:val="6"/>
        </w:numPr>
        <w:contextualSpacing/>
        <w:rPr>
          <w:szCs w:val="20"/>
          <w:lang w:val="en-GB"/>
        </w:rPr>
      </w:pPr>
      <w:r w:rsidRPr="00F127B8">
        <w:rPr>
          <w:szCs w:val="20"/>
          <w:lang w:val="en-GB"/>
        </w:rPr>
        <w:t xml:space="preserve">An opinion that is partially dissonant from this came from the academic field, referring that UCPM activities have been reserved for civil servants directly involved in civil protection. This limits the involvement of other actors (NGO's, hospitals, experts, etc.), in the Mechanism and related trainings. This constitutes a strong reduction of the possible expertise to be offered to the communities of the disaster-stricken countries. </w:t>
      </w:r>
    </w:p>
    <w:p w:rsidRPr="00F127B8" w:rsidR="00F127B8" w:rsidP="00F127B8" w:rsidRDefault="00F127B8" w14:paraId="1E62C426" w14:textId="77777777">
      <w:pPr>
        <w:rPr>
          <w:lang w:val="en-GB"/>
        </w:rPr>
      </w:pPr>
    </w:p>
    <w:p w:rsidRPr="00F127B8" w:rsidR="00F127B8" w:rsidP="00F127B8" w:rsidRDefault="00F127B8" w14:paraId="4E0BB1EE" w14:textId="77777777">
      <w:pPr>
        <w:rPr>
          <w:lang w:val="en-GB"/>
        </w:rPr>
      </w:pPr>
      <w:r w:rsidRPr="00F127B8">
        <w:rPr>
          <w:lang w:val="en-GB"/>
        </w:rPr>
        <w:t xml:space="preserve">Respondents were asked </w:t>
      </w:r>
      <w:r w:rsidRPr="00F127B8">
        <w:rPr>
          <w:u w:val="single"/>
          <w:lang w:val="en-GB"/>
        </w:rPr>
        <w:t>which members of society in their country face most difficulties during or after natural disasters</w:t>
      </w:r>
      <w:r w:rsidRPr="00F127B8">
        <w:rPr>
          <w:lang w:val="en-GB"/>
        </w:rPr>
        <w:t xml:space="preserve"> (</w:t>
      </w:r>
      <w:r w:rsidRPr="00F127B8">
        <w:rPr>
          <w:b/>
          <w:bCs/>
          <w:lang w:val="en-GB"/>
        </w:rPr>
        <w:t>Question D.5</w:t>
      </w:r>
      <w:r w:rsidRPr="00F127B8">
        <w:rPr>
          <w:lang w:val="en-GB"/>
        </w:rPr>
        <w:t xml:space="preserve">). They were asked to order five types of groups according to which they thought faced most, up to the ones that faced least difficulties. The table below show and average of the score of each group. </w:t>
      </w:r>
    </w:p>
    <w:p w:rsidRPr="00F127B8" w:rsidR="00F127B8" w:rsidP="00F127B8" w:rsidRDefault="00F127B8" w14:paraId="31B5E648" w14:textId="77777777">
      <w:pPr>
        <w:rPr>
          <w:lang w:val="en-GB"/>
        </w:rPr>
      </w:pPr>
    </w:p>
    <w:p w:rsidRPr="00F127B8" w:rsidR="00F127B8" w:rsidP="00F127B8" w:rsidRDefault="00F127B8" w14:paraId="2A50246F" w14:textId="77777777">
      <w:pPr>
        <w:jc w:val="center"/>
        <w:rPr>
          <w:lang w:val="en-GB"/>
        </w:rPr>
      </w:pPr>
      <w:r w:rsidRPr="00F127B8">
        <w:rPr>
          <w:noProof/>
          <w:lang w:val="en-US"/>
        </w:rPr>
        <w:drawing>
          <wp:inline distT="0" distB="0" distL="0" distR="0" wp14:anchorId="05F1A665" wp14:editId="22891EED">
            <wp:extent cx="5400000" cy="2700000"/>
            <wp:effectExtent l="0" t="0" r="10795" b="5715"/>
            <wp:docPr id="28" name="Chart 28">
              <a:extLst xmlns:a="http://schemas.openxmlformats.org/drawingml/2006/main">
                <a:ext uri="{FF2B5EF4-FFF2-40B4-BE49-F238E27FC236}">
                  <a16:creationId xmlns:a16="http://schemas.microsoft.com/office/drawing/2014/main" id="{DEF5C67D-B393-4392-8716-CABDF63ED5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rsidRPr="00F127B8" w:rsidR="00F127B8" w:rsidP="00F127B8" w:rsidRDefault="00F127B8" w14:paraId="5F928CB7" w14:textId="77777777">
      <w:pPr>
        <w:rPr>
          <w:lang w:val="en-GB"/>
        </w:rPr>
      </w:pPr>
    </w:p>
    <w:p w:rsidRPr="00F127B8" w:rsidR="00F127B8" w:rsidP="00F127B8" w:rsidRDefault="00F127B8" w14:paraId="142D32E2" w14:textId="77777777">
      <w:pPr>
        <w:rPr>
          <w:lang w:val="en-GB"/>
        </w:rPr>
      </w:pPr>
      <w:r w:rsidRPr="00F127B8">
        <w:rPr>
          <w:lang w:val="en-GB"/>
        </w:rPr>
        <w:t xml:space="preserve">It was almost consensual (15 out of 19 answers) that vulnerable populations face the most problems in the occurrence of natural disasters. Households in general were classified second by 14 respondents, followed by local businesses (11 answers). 14 respondents divided themselves equally (7 each) in attributing the last two positions for employees and self-employed professionals. </w:t>
      </w:r>
    </w:p>
    <w:p w:rsidRPr="00F127B8" w:rsidR="00F127B8" w:rsidP="00F127B8" w:rsidRDefault="00F127B8" w14:paraId="2505B8E2" w14:textId="77777777">
      <w:pPr>
        <w:rPr>
          <w:lang w:val="en-GB"/>
        </w:rPr>
      </w:pPr>
    </w:p>
    <w:p w:rsidRPr="00F127B8" w:rsidR="00F127B8" w:rsidP="00F127B8" w:rsidRDefault="00F127B8" w14:paraId="67927317" w14:textId="77777777">
      <w:pPr>
        <w:rPr>
          <w:lang w:val="en-GB"/>
        </w:rPr>
      </w:pPr>
      <w:r w:rsidRPr="00F127B8">
        <w:rPr>
          <w:lang w:val="en-GB"/>
        </w:rPr>
        <w:t xml:space="preserve">In the following question, respondents were </w:t>
      </w:r>
      <w:r w:rsidRPr="00F127B8">
        <w:rPr>
          <w:u w:val="single"/>
          <w:lang w:val="en-GB"/>
        </w:rPr>
        <w:t>asked, according to their most recent experience of a disaster, to evaluate the support lent to specific groups</w:t>
      </w:r>
      <w:r w:rsidRPr="00F127B8">
        <w:rPr>
          <w:lang w:val="en-GB"/>
        </w:rPr>
        <w:t xml:space="preserve"> (</w:t>
      </w:r>
      <w:r w:rsidRPr="00F127B8">
        <w:rPr>
          <w:b/>
          <w:bCs/>
          <w:lang w:val="en-GB"/>
        </w:rPr>
        <w:t>Question D.6</w:t>
      </w:r>
      <w:r w:rsidRPr="00F127B8">
        <w:rPr>
          <w:lang w:val="en-GB"/>
        </w:rPr>
        <w:t xml:space="preserve">). The answers were evenly distributed concerning employees that lost their job (7 sufficient, 7 insufficient), but there was an expressive number of opinions that the support to entrepreneurs and households was insufficient, and as well of respondents that were unsure (8 and 6 answers, respectively). </w:t>
      </w:r>
    </w:p>
    <w:p w:rsidRPr="00F127B8" w:rsidR="00F127B8" w:rsidP="00F127B8" w:rsidRDefault="00F127B8" w14:paraId="78563403" w14:textId="77777777">
      <w:pPr>
        <w:rPr>
          <w:lang w:val="en-GB"/>
        </w:rPr>
      </w:pPr>
    </w:p>
    <w:p w:rsidRPr="00F127B8" w:rsidR="00F127B8" w:rsidP="00F127B8" w:rsidRDefault="00F127B8" w14:paraId="1E163E32" w14:textId="77777777">
      <w:pPr>
        <w:jc w:val="center"/>
        <w:rPr>
          <w:lang w:val="en-GB"/>
        </w:rPr>
      </w:pPr>
      <w:r w:rsidRPr="00F127B8">
        <w:rPr>
          <w:noProof/>
          <w:lang w:val="en-US"/>
        </w:rPr>
        <w:drawing>
          <wp:inline distT="0" distB="0" distL="0" distR="0" wp14:anchorId="0174205A" wp14:editId="5F09BD4A">
            <wp:extent cx="5760000" cy="2700000"/>
            <wp:effectExtent l="0" t="0" r="12700" b="5715"/>
            <wp:docPr id="29" name="Chart 29">
              <a:extLst xmlns:a="http://schemas.openxmlformats.org/drawingml/2006/main">
                <a:ext uri="{FF2B5EF4-FFF2-40B4-BE49-F238E27FC236}">
                  <a16:creationId xmlns:a16="http://schemas.microsoft.com/office/drawing/2014/main" id="{7F2E082B-A517-481B-8C26-8E07BC0B1CF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rsidRPr="00F127B8" w:rsidR="00F127B8" w:rsidP="00F127B8" w:rsidRDefault="00F127B8" w14:paraId="565CB53E" w14:textId="77777777">
      <w:pPr>
        <w:rPr>
          <w:lang w:val="en-GB"/>
        </w:rPr>
      </w:pPr>
    </w:p>
    <w:p w:rsidRPr="00F127B8" w:rsidR="00F127B8" w:rsidP="00F127B8" w:rsidRDefault="00F127B8" w14:paraId="3DA1E464" w14:textId="77777777">
      <w:pPr>
        <w:rPr>
          <w:lang w:val="en-GB"/>
        </w:rPr>
      </w:pPr>
      <w:r w:rsidRPr="00F127B8">
        <w:rPr>
          <w:lang w:val="en-GB"/>
        </w:rPr>
        <w:t xml:space="preserve">Respondents were asked if they think that </w:t>
      </w:r>
      <w:r w:rsidRPr="00F127B8">
        <w:rPr>
          <w:u w:val="single"/>
          <w:lang w:val="en-GB"/>
        </w:rPr>
        <w:t>the European Solidarity Fund for disasters should use higher pre-financing schemes (e.g., 50%, without audit at the beginning) for the compensation of households and/or local businesses</w:t>
      </w:r>
      <w:r w:rsidRPr="00F127B8">
        <w:rPr>
          <w:lang w:val="en-GB"/>
        </w:rPr>
        <w:t xml:space="preserve"> (</w:t>
      </w:r>
      <w:r w:rsidRPr="00F127B8">
        <w:rPr>
          <w:b/>
          <w:bCs/>
          <w:lang w:val="en-GB"/>
        </w:rPr>
        <w:t>Question D.7</w:t>
      </w:r>
      <w:r w:rsidRPr="00F127B8">
        <w:rPr>
          <w:lang w:val="en-GB"/>
        </w:rPr>
        <w:t xml:space="preserve">). In both cases respondents were almost evenly split between a positive answer and being unsure on such proceedings. Nevertheless, and as observed in a previous question, this distribution hides national disparities. As visible below, whereas Belgian and Swedish respondents are almost entirely unsure on the adoption of this measure, the great majority of Greek and Romanian respondents are favourable to it. </w:t>
      </w:r>
    </w:p>
    <w:p w:rsidRPr="00F127B8" w:rsidR="00F127B8" w:rsidP="00F127B8" w:rsidRDefault="00F127B8" w14:paraId="06C39424" w14:textId="77777777">
      <w:pPr>
        <w:rPr>
          <w:lang w:val="en-GB"/>
        </w:rPr>
      </w:pPr>
    </w:p>
    <w:p w:rsidRPr="00F127B8" w:rsidR="00F127B8" w:rsidP="00F127B8" w:rsidRDefault="00F127B8" w14:paraId="1816EB51" w14:textId="77777777">
      <w:pPr>
        <w:jc w:val="center"/>
        <w:rPr>
          <w:lang w:val="en-GB"/>
        </w:rPr>
      </w:pPr>
      <w:r w:rsidRPr="00F127B8">
        <w:rPr>
          <w:noProof/>
          <w:lang w:val="en-US"/>
        </w:rPr>
        <w:drawing>
          <wp:inline distT="0" distB="0" distL="0" distR="0" wp14:anchorId="13AF9A40" wp14:editId="52BD4A70">
            <wp:extent cx="5581816" cy="2766695"/>
            <wp:effectExtent l="0" t="0" r="0" b="14605"/>
            <wp:docPr id="31" name="Chart 31">
              <a:extLst xmlns:a="http://schemas.openxmlformats.org/drawingml/2006/main">
                <a:ext uri="{FF2B5EF4-FFF2-40B4-BE49-F238E27FC236}">
                  <a16:creationId xmlns:a16="http://schemas.microsoft.com/office/drawing/2014/main" id="{E1F0DFDB-D329-4480-A4B1-6408D3C315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rsidRPr="00F127B8" w:rsidR="00F127B8" w:rsidP="00F127B8" w:rsidRDefault="00F127B8" w14:paraId="424E4BC8" w14:textId="77777777">
      <w:pPr>
        <w:rPr>
          <w:lang w:val="en-GB"/>
        </w:rPr>
      </w:pPr>
    </w:p>
    <w:p w:rsidRPr="00F127B8" w:rsidR="00F127B8" w:rsidP="00F127B8" w:rsidRDefault="00F127B8" w14:paraId="50BE0AD3" w14:textId="77777777">
      <w:pPr>
        <w:rPr>
          <w:lang w:val="en-GB"/>
        </w:rPr>
      </w:pPr>
    </w:p>
    <w:p w:rsidRPr="00F127B8" w:rsidR="00F127B8" w:rsidP="00F127B8" w:rsidRDefault="00F127B8" w14:paraId="25B23252" w14:textId="77777777">
      <w:pPr>
        <w:numPr>
          <w:ilvl w:val="1"/>
          <w:numId w:val="1"/>
        </w:numPr>
        <w:ind w:left="851" w:hanging="709"/>
        <w:outlineLvl w:val="1"/>
        <w:rPr>
          <w:u w:val="single"/>
          <w:lang w:val="en-US"/>
        </w:rPr>
      </w:pPr>
      <w:bookmarkStart w:name="_Toc133242984" w:id="22"/>
      <w:r w:rsidRPr="00F127B8">
        <w:rPr>
          <w:u w:val="single"/>
          <w:lang w:val="en-US"/>
        </w:rPr>
        <w:t>Policy Initiatives to Address Current Challenges of UCPM</w:t>
      </w:r>
      <w:bookmarkEnd w:id="22"/>
    </w:p>
    <w:p w:rsidRPr="00F127B8" w:rsidR="00F127B8" w:rsidP="00F127B8" w:rsidRDefault="00F127B8" w14:paraId="40413C52" w14:textId="77777777">
      <w:pPr>
        <w:rPr>
          <w:lang w:val="en-GB"/>
        </w:rPr>
      </w:pPr>
    </w:p>
    <w:p w:rsidRPr="00F127B8" w:rsidR="00F127B8" w:rsidP="00F127B8" w:rsidRDefault="00F127B8" w14:paraId="21B3E909" w14:textId="77777777">
      <w:pPr>
        <w:rPr>
          <w:lang w:val="en-GB"/>
        </w:rPr>
      </w:pPr>
      <w:r w:rsidRPr="00F127B8">
        <w:rPr>
          <w:lang w:val="en-GB"/>
        </w:rPr>
        <w:t>In a view of improving the EU Solidarity Fund, respondents were asked to express their opinion on which financing mechanisms they perceived as most effective for disaster management (</w:t>
      </w:r>
      <w:r w:rsidRPr="00F127B8">
        <w:rPr>
          <w:b/>
          <w:bCs/>
          <w:lang w:val="en-GB"/>
        </w:rPr>
        <w:t>Question E.1</w:t>
      </w:r>
      <w:r w:rsidRPr="00F127B8">
        <w:rPr>
          <w:lang w:val="en-GB"/>
        </w:rPr>
        <w:t xml:space="preserve">). The most positive feedback was provided for financing by </w:t>
      </w:r>
      <w:r w:rsidRPr="00F127B8">
        <w:rPr>
          <w:i/>
          <w:iCs/>
          <w:lang w:val="en-GB"/>
        </w:rPr>
        <w:t>regional/local authorities</w:t>
      </w:r>
      <w:r w:rsidRPr="00F127B8">
        <w:rPr>
          <w:lang w:val="en-GB"/>
        </w:rPr>
        <w:t xml:space="preserve"> and financing by </w:t>
      </w:r>
      <w:r w:rsidRPr="00F127B8">
        <w:rPr>
          <w:i/>
          <w:iCs/>
          <w:lang w:val="en-GB"/>
        </w:rPr>
        <w:t>national governments</w:t>
      </w:r>
      <w:r w:rsidRPr="00F127B8">
        <w:rPr>
          <w:lang w:val="en-GB"/>
        </w:rPr>
        <w:t xml:space="preserve">, with both receiving 14 positive answers ('very effective' or 'moderately effective'). </w:t>
      </w:r>
    </w:p>
    <w:p w:rsidRPr="00F127B8" w:rsidR="00F127B8" w:rsidP="00F127B8" w:rsidRDefault="00F127B8" w14:paraId="0DFFD08B" w14:textId="77777777">
      <w:pPr>
        <w:rPr>
          <w:i/>
          <w:iCs/>
          <w:lang w:val="en-GB"/>
        </w:rPr>
      </w:pPr>
    </w:p>
    <w:p w:rsidRPr="00F127B8" w:rsidR="00F127B8" w:rsidP="00F127B8" w:rsidRDefault="00F127B8" w14:paraId="29F028E8" w14:textId="77777777">
      <w:pPr>
        <w:jc w:val="center"/>
        <w:rPr>
          <w:i/>
          <w:iCs/>
          <w:lang w:val="en-GB"/>
        </w:rPr>
      </w:pPr>
      <w:r w:rsidRPr="00F127B8">
        <w:rPr>
          <w:noProof/>
          <w:lang w:val="en-US"/>
        </w:rPr>
        <w:drawing>
          <wp:inline distT="0" distB="0" distL="0" distR="0" wp14:anchorId="42DD8593" wp14:editId="475A3EE7">
            <wp:extent cx="5731510" cy="2728595"/>
            <wp:effectExtent l="0" t="0" r="2540" b="14605"/>
            <wp:docPr id="10" name="Chart 10">
              <a:extLst xmlns:a="http://schemas.openxmlformats.org/drawingml/2006/main">
                <a:ext uri="{FF2B5EF4-FFF2-40B4-BE49-F238E27FC236}">
                  <a16:creationId xmlns:a16="http://schemas.microsoft.com/office/drawing/2014/main" id="{DDAF0B0A-32B3-4142-8FCF-045EEDED1BA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rsidRPr="00F127B8" w:rsidR="00F127B8" w:rsidP="00F127B8" w:rsidRDefault="00F127B8" w14:paraId="7D5E1FE6" w14:textId="77777777">
      <w:pPr>
        <w:rPr>
          <w:lang w:val="en-GB"/>
        </w:rPr>
      </w:pPr>
    </w:p>
    <w:p w:rsidRPr="00F127B8" w:rsidR="00F127B8" w:rsidP="00F127B8" w:rsidRDefault="00F127B8" w14:paraId="1EFAAFAC" w14:textId="77777777">
      <w:pPr>
        <w:rPr>
          <w:i/>
          <w:iCs/>
          <w:lang w:val="en-GB"/>
        </w:rPr>
      </w:pPr>
      <w:r w:rsidRPr="00F127B8">
        <w:rPr>
          <w:lang w:val="en-GB"/>
        </w:rPr>
        <w:t>Compared to these nationally-oriented financing mechanisms, the respondents expressed a more nuanced view regarding the effectiveness of having direct financial assistance from the EU (via an open application platform and later audit by regional authorities). Across categories, respondents from civil society had the most supportive stance towards direct financial assistance by the EU, being the only sector that did not express any negative opinion on the topic (3 'effective' and 1 'unsure'). Among categories, solely civil society perceived EU financing in disaster management as more effective than assistance by national governments.</w:t>
      </w:r>
    </w:p>
    <w:p w:rsidRPr="00F127B8" w:rsidR="00F127B8" w:rsidP="00F127B8" w:rsidRDefault="00F127B8" w14:paraId="1232095E" w14:textId="77777777">
      <w:pPr>
        <w:rPr>
          <w:i/>
          <w:iCs/>
          <w:lang w:val="en-GB"/>
        </w:rPr>
      </w:pPr>
    </w:p>
    <w:p w:rsidRPr="00F127B8" w:rsidR="00F127B8" w:rsidP="00F127B8" w:rsidRDefault="00F127B8" w14:paraId="249E1140" w14:textId="77777777">
      <w:pPr>
        <w:jc w:val="center"/>
        <w:rPr>
          <w:i/>
          <w:iCs/>
          <w:lang w:val="en-GB"/>
        </w:rPr>
      </w:pPr>
      <w:r w:rsidRPr="00F127B8">
        <w:rPr>
          <w:noProof/>
          <w:lang w:val="en-US"/>
        </w:rPr>
        <w:drawing>
          <wp:inline distT="0" distB="0" distL="0" distR="0" wp14:anchorId="6C2C1056" wp14:editId="717BAD13">
            <wp:extent cx="5400000" cy="2700000"/>
            <wp:effectExtent l="0" t="0" r="10795" b="5715"/>
            <wp:docPr id="33" name="Chart 33">
              <a:extLst xmlns:a="http://schemas.openxmlformats.org/drawingml/2006/main">
                <a:ext uri="{FF2B5EF4-FFF2-40B4-BE49-F238E27FC236}">
                  <a16:creationId xmlns:a16="http://schemas.microsoft.com/office/drawing/2014/main" id="{FEA0ECEF-9AD9-482C-888B-6B313BE91BB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rsidRPr="00F127B8" w:rsidR="00F127B8" w:rsidP="00F127B8" w:rsidRDefault="00F127B8" w14:paraId="5F087D45" w14:textId="77777777">
      <w:pPr>
        <w:rPr>
          <w:lang w:val="en-GB"/>
        </w:rPr>
      </w:pPr>
    </w:p>
    <w:p w:rsidRPr="00F127B8" w:rsidR="00F127B8" w:rsidP="00F127B8" w:rsidRDefault="00F127B8" w14:paraId="63BAA2AC" w14:textId="77777777">
      <w:pPr>
        <w:rPr>
          <w:lang w:val="en-GB"/>
        </w:rPr>
      </w:pPr>
      <w:r w:rsidRPr="00F127B8">
        <w:rPr>
          <w:lang w:val="en-GB"/>
        </w:rPr>
        <w:t xml:space="preserve">However, during the semi-structured interviews in </w:t>
      </w:r>
      <w:r w:rsidRPr="00F127B8">
        <w:rPr>
          <w:b/>
          <w:bCs/>
          <w:lang w:val="en-GB"/>
        </w:rPr>
        <w:t>Romania</w:t>
      </w:r>
      <w:r w:rsidRPr="00F127B8">
        <w:rPr>
          <w:lang w:val="en-GB"/>
        </w:rPr>
        <w:t>, NGOs raised their concerns regarding the ability of EU financial assistance to be functional in offering immediate disaster relief to affected people (e.g., for food, shelter, care). In their experience, access to funding through the UCPM has been much slower than through international NGOs or local authorities. The process of accessing EU funds, up until now, had been highly bureaucratic and burdensome in the perception of Romanian NGOs. The lengthy nature of these applications does not align with the immediate nature of the needed response. Instead, EU funding is more suited for providing medium to long-term support.</w:t>
      </w:r>
    </w:p>
    <w:p w:rsidRPr="00F127B8" w:rsidR="00F127B8" w:rsidP="00F127B8" w:rsidRDefault="00F127B8" w14:paraId="09FF7BD3" w14:textId="77777777">
      <w:pPr>
        <w:rPr>
          <w:lang w:val="en-GB"/>
        </w:rPr>
      </w:pPr>
    </w:p>
    <w:p w:rsidRPr="00F127B8" w:rsidR="00F127B8" w:rsidP="00F127B8" w:rsidRDefault="00F127B8" w14:paraId="293E113D" w14:textId="77777777">
      <w:pPr>
        <w:rPr>
          <w:lang w:val="en-GB"/>
        </w:rPr>
      </w:pPr>
      <w:r w:rsidRPr="00F127B8">
        <w:rPr>
          <w:lang w:val="en-GB"/>
        </w:rPr>
        <w:t xml:space="preserve">The </w:t>
      </w:r>
      <w:r w:rsidRPr="00F127B8">
        <w:rPr>
          <w:b/>
          <w:bCs/>
          <w:lang w:val="en-GB"/>
        </w:rPr>
        <w:t xml:space="preserve">Romanian </w:t>
      </w:r>
      <w:r w:rsidRPr="00F127B8">
        <w:rPr>
          <w:lang w:val="en-GB"/>
        </w:rPr>
        <w:t>NGOs further elaborated that, while managing the influx of Ukrainian refugees, they mostly received funding from local authorities (i.e., local budgets of the counties they were operating in), not the federal authorities. They stated that the close collaboration with the counties had allowed them to provide the relevant support during immediate crisis response. However, they stressed that local authorities have limited budgets and cannot be sustainably relied on for long-time service provision. Furthermore, the NGOs highlighted inadequate communication between the central and local levels of authority, whereby local authorises were completely in the dark about if/how to get their expenses reimbursed. Once they figured out the process, they had to deal with burdensome documentation and only received limited compensation, leading to frustration at the level of local authorities.</w:t>
      </w:r>
    </w:p>
    <w:p w:rsidRPr="00F127B8" w:rsidR="00F127B8" w:rsidP="00F127B8" w:rsidRDefault="00F127B8" w14:paraId="4D2824DB" w14:textId="77777777">
      <w:pPr>
        <w:rPr>
          <w:lang w:val="en-GB"/>
        </w:rPr>
      </w:pPr>
    </w:p>
    <w:p w:rsidRPr="00F127B8" w:rsidR="00F127B8" w:rsidP="00F127B8" w:rsidRDefault="00F127B8" w14:paraId="181ABB48" w14:textId="77777777">
      <w:pPr>
        <w:rPr>
          <w:lang w:val="en-GB"/>
        </w:rPr>
      </w:pPr>
      <w:r w:rsidRPr="00F127B8">
        <w:rPr>
          <w:lang w:val="en-GB"/>
        </w:rPr>
        <w:t xml:space="preserve">On the subject of regional/local authorities experiencing budget constraints while assisting in disaster management, public authority representatives from the region of Attika in </w:t>
      </w:r>
      <w:r w:rsidRPr="00F127B8">
        <w:rPr>
          <w:b/>
          <w:bCs/>
          <w:lang w:val="en-GB"/>
        </w:rPr>
        <w:t>Greece</w:t>
      </w:r>
      <w:r w:rsidRPr="00F127B8">
        <w:rPr>
          <w:lang w:val="en-GB"/>
        </w:rPr>
        <w:t xml:space="preserve"> stated that the budget of the municipalities is insufficient to carry the financial burden of managing risks and disasters. If the latter is their mandate, they would require increased budgets. Especially given that almost half of Greece's population lives in this region and that the area has a variety of risk-prone terrains, including mountains, cities and coastline.</w:t>
      </w:r>
    </w:p>
    <w:p w:rsidRPr="00F127B8" w:rsidR="00F127B8" w:rsidP="00F127B8" w:rsidRDefault="00F127B8" w14:paraId="548F64D7" w14:textId="77777777">
      <w:pPr>
        <w:rPr>
          <w:lang w:val="en-GB"/>
        </w:rPr>
      </w:pPr>
    </w:p>
    <w:p w:rsidRPr="00F127B8" w:rsidR="00F127B8" w:rsidP="00F127B8" w:rsidRDefault="00F127B8" w14:paraId="1C1C61FA" w14:textId="77777777">
      <w:pPr>
        <w:rPr>
          <w:lang w:val="en-GB"/>
        </w:rPr>
      </w:pPr>
      <w:r w:rsidRPr="00F127B8">
        <w:rPr>
          <w:lang w:val="en-US"/>
        </w:rPr>
        <w:t>In the following question (</w:t>
      </w:r>
      <w:r w:rsidRPr="00F127B8">
        <w:rPr>
          <w:b/>
          <w:bCs/>
          <w:lang w:val="en-US"/>
        </w:rPr>
        <w:t>Question E.2</w:t>
      </w:r>
      <w:r w:rsidRPr="00F127B8">
        <w:rPr>
          <w:lang w:val="en-US"/>
        </w:rPr>
        <w:t>), respondents were asked to share their views on the relevance of different actions for improving the future use and effectiveness of the UCPM. The respondents generally had a positive stance towards all the proposed initiatives, including the</w:t>
      </w:r>
      <w:r w:rsidRPr="00F127B8">
        <w:rPr>
          <w:i/>
          <w:iCs/>
          <w:lang w:val="en-US"/>
        </w:rPr>
        <w:t> pre-emptive use of joint special EU forces to prevent national disasters</w:t>
      </w:r>
      <w:r w:rsidRPr="00F127B8">
        <w:rPr>
          <w:lang w:val="en-US"/>
        </w:rPr>
        <w:t> (i.e., similar to FRONTEX), </w:t>
      </w:r>
      <w:r w:rsidRPr="00F127B8">
        <w:rPr>
          <w:i/>
          <w:iCs/>
          <w:lang w:val="en-US"/>
        </w:rPr>
        <w:t>common training</w:t>
      </w:r>
      <w:r w:rsidRPr="00F127B8">
        <w:rPr>
          <w:lang w:val="en-US"/>
        </w:rPr>
        <w:t> for those involved in rescue missions, and the use of </w:t>
      </w:r>
      <w:r w:rsidRPr="00F127B8">
        <w:rPr>
          <w:i/>
          <w:iCs/>
          <w:lang w:val="en-US"/>
        </w:rPr>
        <w:t>common technologies and harmonized tools</w:t>
      </w:r>
      <w:r w:rsidRPr="00F127B8">
        <w:rPr>
          <w:lang w:val="en-US"/>
        </w:rPr>
        <w:t>. The support for these three initiatives was reflected across countries and sectors. </w:t>
      </w:r>
    </w:p>
    <w:p w:rsidRPr="00F127B8" w:rsidR="00F127B8" w:rsidP="00F127B8" w:rsidRDefault="00F127B8" w14:paraId="07E76D72" w14:textId="77777777">
      <w:pPr>
        <w:rPr>
          <w:lang w:val="en-GB"/>
        </w:rPr>
      </w:pPr>
    </w:p>
    <w:p w:rsidRPr="00F127B8" w:rsidR="00F127B8" w:rsidP="00F127B8" w:rsidRDefault="00F127B8" w14:paraId="545E55AD" w14:textId="77777777">
      <w:pPr>
        <w:rPr>
          <w:lang w:val="en-GB"/>
        </w:rPr>
      </w:pPr>
      <w:r w:rsidRPr="00F127B8">
        <w:rPr>
          <w:lang w:val="en-GB"/>
        </w:rPr>
        <w:t xml:space="preserve">While common training for those involved in rescEU received the highest number of 'very effective' judgements (16 out of 19), it was the only initiative that received an answer of 'not very effective', expressed by a civil society organisation from Belgium. </w:t>
      </w:r>
    </w:p>
    <w:p w:rsidRPr="00F127B8" w:rsidR="00F127B8" w:rsidP="00F127B8" w:rsidRDefault="00F127B8" w14:paraId="4209AE95" w14:textId="77777777">
      <w:pPr>
        <w:rPr>
          <w:lang w:val="en-GB"/>
        </w:rPr>
      </w:pPr>
    </w:p>
    <w:p w:rsidRPr="00F127B8" w:rsidR="00F127B8" w:rsidP="00F127B8" w:rsidRDefault="00F127B8" w14:paraId="087B50B7" w14:textId="77777777">
      <w:pPr>
        <w:jc w:val="center"/>
        <w:rPr>
          <w:lang w:val="en-GB"/>
        </w:rPr>
      </w:pPr>
      <w:r w:rsidRPr="00F127B8">
        <w:rPr>
          <w:noProof/>
          <w:lang w:val="en-US"/>
        </w:rPr>
        <w:drawing>
          <wp:inline distT="0" distB="0" distL="0" distR="0" wp14:anchorId="30AB993B" wp14:editId="4222327E">
            <wp:extent cx="5731510" cy="3260034"/>
            <wp:effectExtent l="0" t="0" r="2540" b="17145"/>
            <wp:docPr id="40" name="Chart 40">
              <a:extLst xmlns:a="http://schemas.openxmlformats.org/drawingml/2006/main">
                <a:ext uri="{FF2B5EF4-FFF2-40B4-BE49-F238E27FC236}">
                  <a16:creationId xmlns:a16="http://schemas.microsoft.com/office/drawing/2014/main" id="{8142E51E-A412-4212-87BF-C3CD072169B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rsidRPr="00F127B8" w:rsidR="00F127B8" w:rsidP="00F127B8" w:rsidRDefault="00F127B8" w14:paraId="7DD43400" w14:textId="77777777">
      <w:pPr>
        <w:rPr>
          <w:lang w:val="en-GB"/>
        </w:rPr>
      </w:pPr>
    </w:p>
    <w:p w:rsidRPr="00F127B8" w:rsidR="00F127B8" w:rsidP="00F127B8" w:rsidRDefault="00F127B8" w14:paraId="50DBD4B1" w14:textId="77777777">
      <w:pPr>
        <w:rPr>
          <w:lang w:val="en-US"/>
        </w:rPr>
      </w:pPr>
      <w:r w:rsidRPr="00F127B8">
        <w:rPr>
          <w:lang w:val="en-US"/>
        </w:rPr>
        <w:t>The wide-ranging support for the above initiatives was also reflected during the semi-structured interviews. During the mission to </w:t>
      </w:r>
      <w:r w:rsidRPr="00F127B8">
        <w:rPr>
          <w:b/>
          <w:bCs/>
          <w:lang w:val="en-US"/>
        </w:rPr>
        <w:t>Sweden</w:t>
      </w:r>
      <w:r w:rsidRPr="00F127B8">
        <w:rPr>
          <w:lang w:val="en-US"/>
        </w:rPr>
        <w:t>, representatives from public authorities suggested that better cooperation between EU countries requires investments in innovation and standardization of equipment/infrastructure (e.g., adaptors that work on all water hoses). As an element of improving interoperability, the participants mentioned the connection of communication equipment. Participants referred to the "Broadnet program", which aims to ensure that countries can use their national radios across Europe, as a helpful initiative in this domain. </w:t>
      </w:r>
    </w:p>
    <w:p w:rsidRPr="00F127B8" w:rsidR="00F127B8" w:rsidP="00F127B8" w:rsidRDefault="00F127B8" w14:paraId="1C7B6B56" w14:textId="77777777">
      <w:pPr>
        <w:rPr>
          <w:lang w:val="en-GB"/>
        </w:rPr>
      </w:pPr>
    </w:p>
    <w:p w:rsidRPr="00F127B8" w:rsidR="00F127B8" w:rsidP="00F127B8" w:rsidRDefault="00F127B8" w14:paraId="45D17E56" w14:textId="77777777">
      <w:pPr>
        <w:rPr>
          <w:lang w:val="en-GB"/>
        </w:rPr>
      </w:pPr>
      <w:r w:rsidRPr="00F127B8">
        <w:rPr>
          <w:lang w:val="en-GB"/>
        </w:rPr>
        <w:t>On the other hand, representatives from Swedish academia and public authorities mentioned that it would be very challenging (and potentially ineffective) to have an EU-wide standardization of all processes and competencies given country differences in emergency response structure. In Sweden, for instance, even internal harmonisation is complicated, given that their civil protection system is decentralised and strongly involves local municipalities. Another mentioned issue of EU-wide standardization of training related to differences in the nature and consequences of natural disasters (e.g., fires) depending on the country of occurrence. Participants from academia and authorities believed that standardization could only occur on a meta-level (if at all) since the required skillsets and equipment differ by location.</w:t>
      </w:r>
    </w:p>
    <w:p w:rsidRPr="00F127B8" w:rsidR="00F127B8" w:rsidP="00F127B8" w:rsidRDefault="00F127B8" w14:paraId="10E876A5" w14:textId="77777777">
      <w:pPr>
        <w:rPr>
          <w:lang w:val="en-GB"/>
        </w:rPr>
      </w:pPr>
    </w:p>
    <w:p w:rsidRPr="00F127B8" w:rsidR="00F127B8" w:rsidP="00F127B8" w:rsidRDefault="00F127B8" w14:paraId="411C63C5" w14:textId="77777777">
      <w:pPr>
        <w:rPr>
          <w:lang w:val="en-GB"/>
        </w:rPr>
      </w:pPr>
      <w:r w:rsidRPr="00F127B8">
        <w:rPr>
          <w:rFonts w:eastAsiaTheme="majorEastAsia"/>
          <w:b/>
          <w:bCs/>
          <w:color w:val="0E101A"/>
          <w:lang w:val="en-US"/>
        </w:rPr>
        <w:t>Greek </w:t>
      </w:r>
      <w:r w:rsidRPr="00F127B8">
        <w:rPr>
          <w:lang w:val="en-US"/>
        </w:rPr>
        <w:t>and </w:t>
      </w:r>
      <w:r w:rsidRPr="00F127B8">
        <w:rPr>
          <w:rFonts w:eastAsiaTheme="majorEastAsia"/>
          <w:b/>
          <w:bCs/>
          <w:color w:val="0E101A"/>
          <w:lang w:val="en-US"/>
        </w:rPr>
        <w:t>Belgian</w:t>
      </w:r>
      <w:r w:rsidRPr="00F127B8">
        <w:rPr>
          <w:lang w:val="en-US"/>
        </w:rPr>
        <w:t xml:space="preserve"> public </w:t>
      </w:r>
      <w:r w:rsidRPr="00F127B8">
        <w:rPr>
          <w:lang w:val="en-GB"/>
        </w:rPr>
        <w:t>authority representatives stressed their support for a more standardized approach in the UCPM, including the harmonisation of tools, to ensure compatibility across EU countries in specific disaster situations. For example, regarding</w:t>
      </w:r>
      <w:r w:rsidRPr="00F127B8">
        <w:rPr>
          <w:lang w:val="en-US"/>
        </w:rPr>
        <w:t xml:space="preserve"> firefighters, they recommend having the same pipes/tubes across the EU or mandatory adapters for Member States with different equipment.</w:t>
      </w:r>
    </w:p>
    <w:p w:rsidRPr="00F127B8" w:rsidR="00F127B8" w:rsidP="00F127B8" w:rsidRDefault="00F127B8" w14:paraId="792C4F82" w14:textId="77777777">
      <w:pPr>
        <w:rPr>
          <w:lang w:val="en-GB"/>
        </w:rPr>
      </w:pPr>
    </w:p>
    <w:p w:rsidRPr="00F127B8" w:rsidR="00F127B8" w:rsidP="00F127B8" w:rsidRDefault="00F127B8" w14:paraId="33F3315A" w14:textId="77777777">
      <w:pPr>
        <w:rPr>
          <w:lang w:val="en-GB"/>
        </w:rPr>
      </w:pPr>
      <w:r w:rsidRPr="00F127B8">
        <w:rPr>
          <w:lang w:val="en-US"/>
        </w:rPr>
        <w:t xml:space="preserve">On the importance of joint training </w:t>
      </w:r>
      <w:r w:rsidRPr="00F127B8">
        <w:rPr>
          <w:lang w:val="en-GB"/>
        </w:rPr>
        <w:t>and harmonisation of tools, the </w:t>
      </w:r>
      <w:r w:rsidRPr="00F127B8">
        <w:rPr>
          <w:b/>
          <w:bCs/>
          <w:lang w:val="en-GB"/>
        </w:rPr>
        <w:t>Romanian</w:t>
      </w:r>
      <w:r w:rsidRPr="00F127B8">
        <w:rPr>
          <w:lang w:val="en-GB"/>
        </w:rPr>
        <w:t> authority representative stated that the "pre-positioning program" and other joint training exercises allow countries to develop a common language and help to identify small - but relevant - operational gaps that might otherwise go unnoticed. As an example of an issue identified during their pre-positioning in Greece, the participant mentioned incompatible equipment (e.g., water hose, pipes). He stressed that introducing EU-wide equipment standards could help address incompatibilities in tools within the UCPM in a more prospective and quick manner. </w:t>
      </w:r>
    </w:p>
    <w:p w:rsidRPr="00F127B8" w:rsidR="00F127B8" w:rsidP="00F127B8" w:rsidRDefault="00F127B8" w14:paraId="13B91EBE" w14:textId="77777777">
      <w:pPr>
        <w:rPr>
          <w:lang w:val="en-GB"/>
        </w:rPr>
      </w:pPr>
    </w:p>
    <w:p w:rsidRPr="00F127B8" w:rsidR="00F127B8" w:rsidP="00F127B8" w:rsidRDefault="00F127B8" w14:paraId="3FDD18B8" w14:textId="77777777">
      <w:pPr>
        <w:rPr>
          <w:lang w:val="en-GB"/>
        </w:rPr>
      </w:pPr>
      <w:r w:rsidRPr="00F127B8">
        <w:rPr>
          <w:lang w:val="en-GB"/>
        </w:rPr>
        <w:t xml:space="preserve">On top of this, the </w:t>
      </w:r>
      <w:r w:rsidRPr="00F127B8">
        <w:rPr>
          <w:b/>
          <w:bCs/>
          <w:lang w:val="en-GB"/>
        </w:rPr>
        <w:t>Romanian</w:t>
      </w:r>
      <w:r w:rsidRPr="00F127B8">
        <w:rPr>
          <w:lang w:val="en-GB"/>
        </w:rPr>
        <w:t xml:space="preserve"> public authority representative expressed interest in having EU-wide standardisation of rules and operational standards for a given capacity (i.e., consistency of procedures among all firefighting models). Standardized procedures would increase the ease of joint action between different EU countries, which is crucial, especially in light of increasingly complex crises and conditions.  </w:t>
      </w:r>
    </w:p>
    <w:p w:rsidRPr="00F127B8" w:rsidR="00F127B8" w:rsidP="00F127B8" w:rsidRDefault="00F127B8" w14:paraId="200A1F71" w14:textId="77777777">
      <w:pPr>
        <w:rPr>
          <w:lang w:val="en-GB"/>
        </w:rPr>
      </w:pPr>
    </w:p>
    <w:p w:rsidRPr="00F127B8" w:rsidR="00F127B8" w:rsidP="00F127B8" w:rsidRDefault="00F127B8" w14:paraId="3F64E84D" w14:textId="77777777">
      <w:pPr>
        <w:rPr>
          <w:lang w:val="en-GB"/>
        </w:rPr>
      </w:pPr>
      <w:r w:rsidRPr="00F127B8">
        <w:rPr>
          <w:lang w:val="en-US"/>
        </w:rPr>
        <w:t>In </w:t>
      </w:r>
      <w:r w:rsidRPr="00F127B8">
        <w:rPr>
          <w:b/>
          <w:bCs/>
          <w:lang w:val="en-US"/>
        </w:rPr>
        <w:t>Greece</w:t>
      </w:r>
      <w:r w:rsidRPr="00F127B8">
        <w:rPr>
          <w:lang w:val="en-US"/>
        </w:rPr>
        <w:t xml:space="preserve">, representatives from NGOs and academia highlighted that joint training at a European level is necessary to learn how other countries deal with similar incidents and improve interoperability in crisis response. They recommend promoting joint exercises and exchanges of knowledge between countries to a greater extent. Similarly, the semi-structured interview in </w:t>
      </w:r>
      <w:r w:rsidRPr="00F127B8">
        <w:rPr>
          <w:b/>
          <w:bCs/>
          <w:lang w:val="en-US"/>
        </w:rPr>
        <w:t>France</w:t>
      </w:r>
      <w:r w:rsidRPr="00F127B8">
        <w:rPr>
          <w:lang w:val="en-US"/>
        </w:rPr>
        <w:t xml:space="preserve"> showed that in all sectors (i.e., NGOs, academia, authorities), participants believed that the UCPM should have obligatory programs for the joint training of both staff and volunteers across EU countries. </w:t>
      </w:r>
    </w:p>
    <w:p w:rsidRPr="00F127B8" w:rsidR="00F127B8" w:rsidP="00F127B8" w:rsidRDefault="00F127B8" w14:paraId="1D3098EF" w14:textId="77777777">
      <w:pPr>
        <w:rPr>
          <w:lang w:val="en-GB"/>
        </w:rPr>
      </w:pPr>
      <w:r w:rsidRPr="00F127B8">
        <w:rPr>
          <w:lang w:val="en-GB"/>
        </w:rPr>
        <w:t> </w:t>
      </w:r>
    </w:p>
    <w:p w:rsidRPr="00F127B8" w:rsidR="00F127B8" w:rsidP="00F127B8" w:rsidRDefault="00F127B8" w14:paraId="6C67BCD2" w14:textId="77777777">
      <w:pPr>
        <w:rPr>
          <w:lang w:val="en-US"/>
        </w:rPr>
      </w:pPr>
      <w:r w:rsidRPr="00F127B8">
        <w:rPr>
          <w:lang w:val="en-US"/>
        </w:rPr>
        <w:t>On the importance of pre-emptive joint EU forces to prevent natural disasters, representatives from</w:t>
      </w:r>
      <w:r w:rsidRPr="00F127B8">
        <w:rPr>
          <w:b/>
          <w:bCs/>
          <w:lang w:val="en-US"/>
        </w:rPr>
        <w:t> France </w:t>
      </w:r>
      <w:r w:rsidRPr="00F127B8">
        <w:rPr>
          <w:lang w:val="en-US"/>
        </w:rPr>
        <w:t>mentioned that the pre-deployment of EU forces has increased disaster preparedness in the UCPM to a certain extent. Specifically, in the case of predictable risks and for events that progress at a steady pace. However, they raised that prevention for sudden events (e.g. flash floods) is currently limited and that neither officials nor – or even less - volunteers can act pre-emptively.</w:t>
      </w:r>
    </w:p>
    <w:p w:rsidRPr="00F127B8" w:rsidR="00F127B8" w:rsidP="00F127B8" w:rsidRDefault="00F127B8" w14:paraId="62C3C6BD" w14:textId="77777777">
      <w:pPr>
        <w:rPr>
          <w:b/>
          <w:bCs/>
          <w:lang w:val="en-GB"/>
        </w:rPr>
      </w:pPr>
    </w:p>
    <w:p w:rsidRPr="00F127B8" w:rsidR="00F127B8" w:rsidP="00F127B8" w:rsidRDefault="00F127B8" w14:paraId="0BAC23A5" w14:textId="77777777">
      <w:pPr>
        <w:rPr>
          <w:lang w:val="en-GB"/>
        </w:rPr>
      </w:pPr>
      <w:r w:rsidRPr="00F127B8">
        <w:rPr>
          <w:lang w:val="en-GB"/>
        </w:rPr>
        <w:t>Regarding</w:t>
      </w:r>
      <w:r w:rsidRPr="00F127B8">
        <w:rPr>
          <w:b/>
          <w:bCs/>
          <w:lang w:val="en-GB"/>
        </w:rPr>
        <w:t> </w:t>
      </w:r>
      <w:r w:rsidRPr="00F127B8">
        <w:rPr>
          <w:u w:val="single"/>
          <w:lang w:val="en-GB"/>
        </w:rPr>
        <w:t>fields in which regional and European cooperation could be more effectively implemented</w:t>
      </w:r>
      <w:r w:rsidRPr="00F127B8">
        <w:rPr>
          <w:lang w:val="en-GB"/>
        </w:rPr>
        <w:t> (</w:t>
      </w:r>
      <w:r w:rsidRPr="00F127B8">
        <w:rPr>
          <w:b/>
          <w:bCs/>
          <w:lang w:val="en-GB"/>
        </w:rPr>
        <w:t>Question E.3</w:t>
      </w:r>
      <w:r w:rsidRPr="00F127B8">
        <w:rPr>
          <w:lang w:val="en-GB"/>
        </w:rPr>
        <w:t>), respondents raised that better cooperative action is needed in the areas of </w:t>
      </w:r>
      <w:r w:rsidRPr="00F127B8">
        <w:rPr>
          <w:i/>
          <w:iCs/>
          <w:lang w:val="en-GB"/>
        </w:rPr>
        <w:t>natural disasters</w:t>
      </w:r>
      <w:r w:rsidRPr="00F127B8">
        <w:rPr>
          <w:lang w:val="en-GB"/>
        </w:rPr>
        <w:t> (other than earthquakes, fires) as well as for</w:t>
      </w:r>
      <w:r w:rsidRPr="00F127B8">
        <w:rPr>
          <w:i/>
          <w:iCs/>
          <w:lang w:val="en-GB"/>
        </w:rPr>
        <w:t> Medical/CBRN threats</w:t>
      </w:r>
      <w:r w:rsidRPr="00F127B8">
        <w:rPr>
          <w:lang w:val="en-GB"/>
        </w:rPr>
        <w:t> (chemical, biological, radiological and nuclear). In both these fields, 17 out of 19 respondents believed in the value of strengthened cooperation. </w:t>
      </w:r>
    </w:p>
    <w:p w:rsidRPr="00F127B8" w:rsidR="00F127B8" w:rsidP="00F127B8" w:rsidRDefault="00F127B8" w14:paraId="65E02264" w14:textId="77777777">
      <w:pPr>
        <w:rPr>
          <w:lang w:val="en-GB"/>
        </w:rPr>
      </w:pPr>
    </w:p>
    <w:p w:rsidRPr="00F127B8" w:rsidR="00F127B8" w:rsidP="00F127B8" w:rsidRDefault="00F127B8" w14:paraId="62945208" w14:textId="77777777">
      <w:pPr>
        <w:rPr>
          <w:lang w:val="fr-BE"/>
        </w:rPr>
      </w:pPr>
      <w:r w:rsidRPr="00F127B8">
        <w:rPr>
          <w:lang w:val="en-GB"/>
        </w:rPr>
        <w:t>In line with this, during the semi-structured interviews </w:t>
      </w:r>
      <w:r w:rsidRPr="00F127B8">
        <w:rPr>
          <w:b/>
          <w:bCs/>
          <w:lang w:val="en-GB"/>
        </w:rPr>
        <w:t>in Romania</w:t>
      </w:r>
      <w:r w:rsidRPr="00F127B8">
        <w:rPr>
          <w:lang w:val="en-GB"/>
        </w:rPr>
        <w:t>, a public authority representative stated that preparedness and collaboration in the UCPM are more advanced for some types of risks, particularly those that occur more frequently (e.g., floods, forest fires, earthquakes). While not specifying which, he mentioned that other risk areas are relatively neglected and require more investments in strengthening cooperation.</w:t>
      </w:r>
      <w:r w:rsidRPr="00F127B8">
        <w:rPr>
          <w:lang w:val="fr-BE"/>
        </w:rPr>
        <w:t>  </w:t>
      </w:r>
    </w:p>
    <w:p w:rsidRPr="00F127B8" w:rsidR="00F127B8" w:rsidP="00F127B8" w:rsidRDefault="00F127B8" w14:paraId="6F1BF8D6" w14:textId="77777777">
      <w:pPr>
        <w:rPr>
          <w:lang w:val="en-GB"/>
        </w:rPr>
      </w:pPr>
    </w:p>
    <w:p w:rsidRPr="00F127B8" w:rsidR="00F127B8" w:rsidP="00F127B8" w:rsidRDefault="00F127B8" w14:paraId="1F261438" w14:textId="77777777">
      <w:pPr>
        <w:jc w:val="center"/>
        <w:rPr>
          <w:lang w:val="en-GB"/>
        </w:rPr>
      </w:pPr>
      <w:r w:rsidRPr="00F127B8">
        <w:rPr>
          <w:noProof/>
          <w:lang w:val="en-US"/>
        </w:rPr>
        <w:drawing>
          <wp:inline distT="0" distB="0" distL="0" distR="0" wp14:anchorId="34F7DF3F" wp14:editId="243C34B4">
            <wp:extent cx="5759450" cy="2981739"/>
            <wp:effectExtent l="0" t="0" r="12700" b="9525"/>
            <wp:docPr id="23" name="Chart 23">
              <a:extLst xmlns:a="http://schemas.openxmlformats.org/drawingml/2006/main">
                <a:ext uri="{FF2B5EF4-FFF2-40B4-BE49-F238E27FC236}">
                  <a16:creationId xmlns:a16="http://schemas.microsoft.com/office/drawing/2014/main" id="{789C3571-F914-445E-8AE1-98B86A7DF52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rsidRPr="00F127B8" w:rsidR="00F127B8" w:rsidP="00F127B8" w:rsidRDefault="00F127B8" w14:paraId="12E2602B" w14:textId="77777777">
      <w:pPr>
        <w:rPr>
          <w:lang w:val="en-GB"/>
        </w:rPr>
      </w:pPr>
    </w:p>
    <w:p w:rsidRPr="00F127B8" w:rsidR="00F127B8" w:rsidP="00F127B8" w:rsidRDefault="00F127B8" w14:paraId="11901177" w14:textId="77777777">
      <w:pPr>
        <w:rPr>
          <w:lang w:val="en-GB"/>
        </w:rPr>
      </w:pPr>
      <w:r w:rsidRPr="00F127B8">
        <w:rPr>
          <w:lang w:val="en-GB"/>
        </w:rPr>
        <w:t>Overall, there was a high representation of "Yes" answers across the different risks and across respondents from the five investigated countries, which reflects an overall desire for more efficient regional and EU cooperation in the UCPM. </w:t>
      </w:r>
    </w:p>
    <w:p w:rsidRPr="00F127B8" w:rsidR="00F127B8" w:rsidP="00F127B8" w:rsidRDefault="00F127B8" w14:paraId="5EFAAC6A" w14:textId="77777777">
      <w:pPr>
        <w:rPr>
          <w:lang w:val="en-GB"/>
        </w:rPr>
      </w:pPr>
    </w:p>
    <w:p w:rsidRPr="00F127B8" w:rsidR="00F127B8" w:rsidP="00F127B8" w:rsidRDefault="00F127B8" w14:paraId="51B54276" w14:textId="77777777">
      <w:pPr>
        <w:rPr>
          <w:lang w:val="en-GB"/>
        </w:rPr>
      </w:pPr>
      <w:r w:rsidRPr="00F127B8">
        <w:rPr>
          <w:lang w:val="en-GB"/>
        </w:rPr>
        <w:t>In line with this, during the semi-structured interviews in </w:t>
      </w:r>
      <w:r w:rsidRPr="00F127B8">
        <w:rPr>
          <w:b/>
          <w:bCs/>
          <w:lang w:val="en-GB"/>
        </w:rPr>
        <w:t>Sweden</w:t>
      </w:r>
      <w:r w:rsidRPr="00F127B8">
        <w:rPr>
          <w:lang w:val="en-GB"/>
        </w:rPr>
        <w:t>, public authority representatives pointed out that the risk landscape has evolved quickly over the past years, with the current priority being long-lasting crises spanning across countries (e.g., climate-related disasters, pandemics, war). They underlined that managing any crisis of such nature requires increased cooperation and constant adaptation of the skillsets and procedures, including efforts to maintain capacities, energy and resources lasting for longer.  </w:t>
      </w:r>
    </w:p>
    <w:p w:rsidRPr="00F127B8" w:rsidR="00F127B8" w:rsidP="00F127B8" w:rsidRDefault="00F127B8" w14:paraId="31C38E8C" w14:textId="77777777">
      <w:pPr>
        <w:rPr>
          <w:lang w:val="en-GB"/>
        </w:rPr>
      </w:pPr>
    </w:p>
    <w:p w:rsidRPr="00F127B8" w:rsidR="00F127B8" w:rsidP="00F127B8" w:rsidRDefault="00F127B8" w14:paraId="364056FE" w14:textId="77777777">
      <w:pPr>
        <w:rPr>
          <w:lang w:val="en-GB"/>
        </w:rPr>
      </w:pPr>
      <w:r w:rsidRPr="00F127B8">
        <w:rPr>
          <w:lang w:val="en-GB"/>
        </w:rPr>
        <w:t xml:space="preserve">Similarly, a </w:t>
      </w:r>
      <w:r w:rsidRPr="00F127B8">
        <w:rPr>
          <w:b/>
          <w:bCs/>
          <w:lang w:val="en-GB"/>
        </w:rPr>
        <w:t xml:space="preserve">Belgian </w:t>
      </w:r>
      <w:r w:rsidRPr="00F127B8">
        <w:rPr>
          <w:lang w:val="en-GB"/>
        </w:rPr>
        <w:t>representative from academia expressed that the need for cooperation is not limited to one field. He underlined that, in the current risk landscape, dominated by complex risks and increasingly dangerous surprise events, there is a need to strengthen EU cooperation in developing capacities in strategic foresight, scenario thinking and impact assessment. For instance, during a 'worst-case scenario' practice, experts work together detailing any conceivable outcomes/ramifications of a future event and their potential impacts. The participant highlighted the need for EU cooperation since no single country, organisation, or institution has sufficient capacities to conduct a holistic scenario exercise on its own. </w:t>
      </w:r>
    </w:p>
    <w:p w:rsidRPr="00F127B8" w:rsidR="00F127B8" w:rsidP="00F127B8" w:rsidRDefault="00F127B8" w14:paraId="5D5628B6" w14:textId="77777777">
      <w:pPr>
        <w:rPr>
          <w:lang w:val="en-GB"/>
        </w:rPr>
      </w:pPr>
    </w:p>
    <w:p w:rsidRPr="00F127B8" w:rsidR="00F127B8" w:rsidP="00F127B8" w:rsidRDefault="00F127B8" w14:paraId="4D64B12C" w14:textId="77777777">
      <w:pPr>
        <w:rPr>
          <w:lang w:val="en-GB"/>
        </w:rPr>
      </w:pPr>
      <w:r w:rsidRPr="00F127B8">
        <w:rPr>
          <w:lang w:val="en-GB"/>
        </w:rPr>
        <w:t>In addition, a Belgian representative from public authority stated that RescEU and EU cooperation is highly relevant for CBRN risks (chemical, biological, radiological and nuclear), as it offers a cumulation of capabilities and capacities. The participant explained that it is inefficient for each country to invest extensively in CBRN capacities, given the gigantic investment needs and the low statistical probability that these capacities will be needed. </w:t>
      </w:r>
    </w:p>
    <w:p w:rsidRPr="00F127B8" w:rsidR="00F127B8" w:rsidP="00F127B8" w:rsidRDefault="00F127B8" w14:paraId="2AEDC3C5" w14:textId="77777777">
      <w:pPr>
        <w:rPr>
          <w:lang w:val="en-GB"/>
        </w:rPr>
      </w:pPr>
    </w:p>
    <w:p w:rsidRPr="00F127B8" w:rsidR="00F127B8" w:rsidP="00F127B8" w:rsidRDefault="00F127B8" w14:paraId="7E7C2DC9" w14:textId="77777777">
      <w:pPr>
        <w:rPr>
          <w:lang w:val="en-GB"/>
        </w:rPr>
      </w:pPr>
      <w:r w:rsidRPr="00F127B8">
        <w:rPr>
          <w:lang w:val="en-GB"/>
        </w:rPr>
        <w:t>Regarding which main future challenge could benefit from a common EU strategy, or at least stronger EU collaboration, a representative from a </w:t>
      </w:r>
      <w:r w:rsidRPr="00F127B8">
        <w:rPr>
          <w:b/>
          <w:bCs/>
          <w:lang w:val="en-GB"/>
        </w:rPr>
        <w:t>Swedish</w:t>
      </w:r>
      <w:r w:rsidRPr="00F127B8">
        <w:rPr>
          <w:lang w:val="en-GB"/>
        </w:rPr>
        <w:t> civil society organisation mentioned migration and climate change. With people moving across borders, there is a need for better information sharing and compatibility with national structures and mechanisms. </w:t>
      </w:r>
    </w:p>
    <w:p w:rsidRPr="00F127B8" w:rsidR="00F127B8" w:rsidP="00F127B8" w:rsidRDefault="00F127B8" w14:paraId="7CF57452" w14:textId="77777777">
      <w:pPr>
        <w:rPr>
          <w:lang w:val="en-GB"/>
        </w:rPr>
      </w:pPr>
    </w:p>
    <w:p w:rsidRPr="00F127B8" w:rsidR="00F127B8" w:rsidP="00F127B8" w:rsidRDefault="00F127B8" w14:paraId="6F7C7B2D" w14:textId="77777777">
      <w:pPr>
        <w:rPr>
          <w:lang w:val="en-GB"/>
        </w:rPr>
      </w:pPr>
      <w:r w:rsidRPr="00F127B8">
        <w:rPr>
          <w:lang w:val="en-GB"/>
        </w:rPr>
        <w:t>Similarly, NGOs from </w:t>
      </w:r>
      <w:r w:rsidRPr="00F127B8">
        <w:rPr>
          <w:b/>
          <w:bCs/>
          <w:lang w:val="en-GB"/>
        </w:rPr>
        <w:t>Greece</w:t>
      </w:r>
      <w:r w:rsidRPr="00F127B8">
        <w:rPr>
          <w:lang w:val="en-GB"/>
        </w:rPr>
        <w:t> expressed their concerns that neither individual countries nor Europe was prepared to face pollution and climate-related natural disaster. They believed that it would require more cooperation to address these future risks. </w:t>
      </w:r>
    </w:p>
    <w:p w:rsidRPr="00F127B8" w:rsidR="00F127B8" w:rsidP="00F127B8" w:rsidRDefault="00F127B8" w14:paraId="158E6443" w14:textId="77777777">
      <w:pPr>
        <w:rPr>
          <w:lang w:val="en-GB"/>
        </w:rPr>
      </w:pPr>
    </w:p>
    <w:p w:rsidRPr="00F127B8" w:rsidR="00F127B8" w:rsidP="00F127B8" w:rsidRDefault="00F127B8" w14:paraId="12A91C02" w14:textId="77777777">
      <w:pPr>
        <w:rPr>
          <w:lang w:val="fr-BE"/>
        </w:rPr>
      </w:pPr>
      <w:r w:rsidRPr="00F127B8">
        <w:rPr>
          <w:lang w:val="en-GB"/>
        </w:rPr>
        <w:t>In </w:t>
      </w:r>
      <w:r w:rsidRPr="00F127B8">
        <w:rPr>
          <w:b/>
          <w:bCs/>
          <w:lang w:val="en-GB"/>
        </w:rPr>
        <w:t>Question E.4,</w:t>
      </w:r>
      <w:r w:rsidRPr="00F127B8">
        <w:rPr>
          <w:lang w:val="en-GB"/>
        </w:rPr>
        <w:t> respondents were asked to share their views on who should be responsible for implementing policies in the field of UCPM at the national/regional level. The respondents' answers reflect that, across the investigated countries, central governments are believed to be the most suitable institution (17/19 positive responses) to fulfil this policy implementation task. A Belgian civil society organisation was the only respondent opposed to having central governments carry out this task. The support for having </w:t>
      </w:r>
      <w:r w:rsidRPr="00F127B8">
        <w:rPr>
          <w:i/>
          <w:iCs/>
          <w:lang w:val="en-GB"/>
        </w:rPr>
        <w:t>regional authorities</w:t>
      </w:r>
      <w:r w:rsidRPr="00F127B8">
        <w:rPr>
          <w:lang w:val="en-GB"/>
        </w:rPr>
        <w:t> and </w:t>
      </w:r>
      <w:r w:rsidRPr="00F127B8">
        <w:rPr>
          <w:i/>
          <w:iCs/>
          <w:lang w:val="en-GB"/>
        </w:rPr>
        <w:t>EU authorities via local agencies</w:t>
      </w:r>
      <w:r w:rsidRPr="00F127B8">
        <w:rPr>
          <w:lang w:val="en-GB"/>
        </w:rPr>
        <w:t> responsible for policy implementation nationally was very nuanced, receiving 11/19 and 9/19 positive answers, respectively.</w:t>
      </w:r>
      <w:r w:rsidRPr="00F127B8">
        <w:rPr>
          <w:lang w:val="fr-BE"/>
        </w:rPr>
        <w:t> </w:t>
      </w:r>
    </w:p>
    <w:p w:rsidRPr="00F127B8" w:rsidR="00F127B8" w:rsidP="00F127B8" w:rsidRDefault="00F127B8" w14:paraId="7CA43F02" w14:textId="77777777">
      <w:pPr>
        <w:rPr>
          <w:lang w:val="en-GB"/>
        </w:rPr>
      </w:pPr>
    </w:p>
    <w:p w:rsidRPr="00F127B8" w:rsidR="00F127B8" w:rsidP="00F127B8" w:rsidRDefault="00F127B8" w14:paraId="4412181A" w14:textId="77777777">
      <w:pPr>
        <w:rPr>
          <w:lang w:val="en-GB"/>
        </w:rPr>
      </w:pPr>
      <w:r w:rsidRPr="00F127B8">
        <w:rPr>
          <w:noProof/>
          <w:lang w:val="en-US"/>
        </w:rPr>
        <w:drawing>
          <wp:inline distT="0" distB="0" distL="0" distR="0" wp14:anchorId="34BE9570" wp14:editId="0E77BE6F">
            <wp:extent cx="5759450" cy="2520000"/>
            <wp:effectExtent l="0" t="0" r="12700" b="13970"/>
            <wp:docPr id="30" name="Chart 30">
              <a:extLst xmlns:a="http://schemas.openxmlformats.org/drawingml/2006/main">
                <a:ext uri="{FF2B5EF4-FFF2-40B4-BE49-F238E27FC236}">
                  <a16:creationId xmlns:a16="http://schemas.microsoft.com/office/drawing/2014/main" id="{35601717-C78D-4F78-9CD7-48C7F09BCB9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rsidRPr="00F127B8" w:rsidR="00F127B8" w:rsidP="00F127B8" w:rsidRDefault="00F127B8" w14:paraId="05337856" w14:textId="77777777">
      <w:pPr>
        <w:rPr>
          <w:lang w:val="en-GB"/>
        </w:rPr>
      </w:pPr>
    </w:p>
    <w:p w:rsidRPr="00F127B8" w:rsidR="00F127B8" w:rsidP="00F127B8" w:rsidRDefault="00F127B8" w14:paraId="229C3B62" w14:textId="77777777">
      <w:pPr>
        <w:rPr>
          <w:lang w:val="en-GB"/>
        </w:rPr>
      </w:pPr>
      <w:r w:rsidRPr="00F127B8">
        <w:rPr>
          <w:lang w:val="en-GB"/>
        </w:rPr>
        <w:t>The cross-country comparison showed that Greece had the most and Belgium had the least supportive stance towards EU involvement in national/regional UCPM policy implementation. Regarding policy implementation by regional authorities, negative views were distributed across countries, with Belgium again seeming to be least supportive.</w:t>
      </w:r>
    </w:p>
    <w:p w:rsidRPr="00F127B8" w:rsidR="00F127B8" w:rsidP="00F127B8" w:rsidRDefault="00F127B8" w14:paraId="5E9EE4A8" w14:textId="77777777">
      <w:pPr>
        <w:rPr>
          <w:lang w:val="en-GB"/>
        </w:rPr>
      </w:pPr>
    </w:p>
    <w:p w:rsidRPr="00F127B8" w:rsidR="00F127B8" w:rsidP="00F127B8" w:rsidRDefault="00F127B8" w14:paraId="10B6FADE" w14:textId="77777777">
      <w:pPr>
        <w:jc w:val="center"/>
        <w:rPr>
          <w:lang w:val="en-GB"/>
        </w:rPr>
      </w:pPr>
      <w:r w:rsidRPr="00F127B8">
        <w:rPr>
          <w:noProof/>
          <w:lang w:val="en-US"/>
        </w:rPr>
        <w:drawing>
          <wp:inline distT="0" distB="0" distL="0" distR="0" wp14:anchorId="22D16C83" wp14:editId="573C9C4E">
            <wp:extent cx="5400000" cy="2700000"/>
            <wp:effectExtent l="0" t="0" r="10795" b="5715"/>
            <wp:docPr id="32" name="Chart 32">
              <a:extLst xmlns:a="http://schemas.openxmlformats.org/drawingml/2006/main">
                <a:ext uri="{FF2B5EF4-FFF2-40B4-BE49-F238E27FC236}">
                  <a16:creationId xmlns:a16="http://schemas.microsoft.com/office/drawing/2014/main" id="{0912F210-3274-403D-9EAF-94DC327759A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rsidRPr="00F127B8" w:rsidR="00F127B8" w:rsidP="00F127B8" w:rsidRDefault="00F127B8" w14:paraId="56C2D776" w14:textId="77777777">
      <w:pPr>
        <w:rPr>
          <w:lang w:val="en-GB"/>
        </w:rPr>
      </w:pPr>
    </w:p>
    <w:p w:rsidRPr="00F127B8" w:rsidR="00F127B8" w:rsidP="00F127B8" w:rsidRDefault="00F127B8" w14:paraId="0BD0A848" w14:textId="77777777">
      <w:pPr>
        <w:rPr>
          <w:lang w:val="en-GB"/>
        </w:rPr>
      </w:pPr>
      <w:r w:rsidRPr="00F127B8">
        <w:rPr>
          <w:lang w:val="en-GB"/>
        </w:rPr>
        <w:t>In the semi-structured interviews, NGO representatives from </w:t>
      </w:r>
      <w:r w:rsidRPr="00F127B8">
        <w:rPr>
          <w:b/>
          <w:bCs/>
          <w:lang w:val="en-GB"/>
        </w:rPr>
        <w:t>Sweden</w:t>
      </w:r>
      <w:r w:rsidRPr="00F127B8">
        <w:rPr>
          <w:lang w:val="en-GB"/>
        </w:rPr>
        <w:t> explained that the Swedish emergency response system is built on the "Responsibility Principle", meaning that there is no primary response agency. Instead, the local levels (i.e., municipalities, regions) responsible for day-to-day operations are also responsible for managing any eventual crisis and requesting help in case of a disaster. While such regional implementation has benefits, such as proximity to needs on the ground, a representative from academia pointed out that for Sweden, delays in communication in the UCPM generally arise at the local level, from the municipalities to their regions. When it comes to communication between the central authority and the EU, the UCPM was perceived as expert-heavy, built on small and effective communication channels.   </w:t>
      </w:r>
    </w:p>
    <w:p w:rsidRPr="00F127B8" w:rsidR="00F127B8" w:rsidP="00F127B8" w:rsidRDefault="00F127B8" w14:paraId="5ED48089" w14:textId="77777777">
      <w:pPr>
        <w:rPr>
          <w:lang w:val="en-GB"/>
        </w:rPr>
      </w:pPr>
    </w:p>
    <w:p w:rsidRPr="00F127B8" w:rsidR="00F127B8" w:rsidP="00F127B8" w:rsidRDefault="00F127B8" w14:paraId="1953F252" w14:textId="77777777">
      <w:pPr>
        <w:rPr>
          <w:lang w:val="en-GB"/>
        </w:rPr>
      </w:pPr>
      <w:r w:rsidRPr="00F127B8">
        <w:rPr>
          <w:lang w:val="en-GB"/>
        </w:rPr>
        <w:t xml:space="preserve">In Romania, the lead for civil protection belongs to the Ministry of Interior, specifically the Department for Emergency Situations (DSU) and the General Inspectorate for Emergency Situations (i.e., firefighters from Romania). While the IGSU has operational inspectorates within every county, there is no regional level of organisation. The </w:t>
      </w:r>
      <w:r w:rsidRPr="00F127B8">
        <w:rPr>
          <w:b/>
          <w:bCs/>
          <w:lang w:val="en-GB"/>
        </w:rPr>
        <w:t>Romanian</w:t>
      </w:r>
      <w:r w:rsidRPr="00F127B8">
        <w:rPr>
          <w:lang w:val="en-GB"/>
        </w:rPr>
        <w:t xml:space="preserve"> public authority representative strongly believed that centralised coordination, supplemented with regional action in the field, is vital to implement the UCPM effectively within the country.</w:t>
      </w:r>
    </w:p>
    <w:p w:rsidRPr="00F127B8" w:rsidR="00F127B8" w:rsidP="00F127B8" w:rsidRDefault="00F127B8" w14:paraId="4483F281" w14:textId="77777777">
      <w:pPr>
        <w:rPr>
          <w:lang w:val="en-GB"/>
        </w:rPr>
      </w:pPr>
    </w:p>
    <w:p w:rsidRPr="00F127B8" w:rsidR="00F127B8" w:rsidP="00F127B8" w:rsidRDefault="00F127B8" w14:paraId="14FB19FB" w14:textId="77777777">
      <w:pPr>
        <w:rPr>
          <w:lang w:val="en-GB"/>
        </w:rPr>
      </w:pPr>
      <w:r w:rsidRPr="00F127B8">
        <w:rPr>
          <w:lang w:val="en-GB"/>
        </w:rPr>
        <w:t>The last question (</w:t>
      </w:r>
      <w:r w:rsidRPr="00F127B8">
        <w:rPr>
          <w:b/>
          <w:bCs/>
          <w:lang w:val="en-GB"/>
        </w:rPr>
        <w:t>Question F.1</w:t>
      </w:r>
      <w:r w:rsidRPr="00F127B8">
        <w:rPr>
          <w:lang w:val="en-GB"/>
        </w:rPr>
        <w:t>) was open-ended and provided respondents with an opportunity to </w:t>
      </w:r>
      <w:r w:rsidRPr="00F127B8">
        <w:rPr>
          <w:u w:val="single"/>
          <w:lang w:val="en-GB"/>
        </w:rPr>
        <w:t>comment on anything that had not been covered by the questionnaire.</w:t>
      </w:r>
      <w:r w:rsidRPr="00F127B8">
        <w:rPr>
          <w:lang w:val="en-GB"/>
        </w:rPr>
        <w:t> Three respondents provided supplementary information. </w:t>
      </w:r>
    </w:p>
    <w:p w:rsidRPr="00F127B8" w:rsidR="00F127B8" w:rsidP="00F127B8" w:rsidRDefault="00F127B8" w14:paraId="002060DE" w14:textId="77777777">
      <w:pPr>
        <w:rPr>
          <w:lang w:val="en-GB"/>
        </w:rPr>
      </w:pPr>
    </w:p>
    <w:p w:rsidRPr="00F127B8" w:rsidR="00F127B8" w:rsidP="00F127B8" w:rsidRDefault="00F127B8" w14:paraId="7530DE57" w14:textId="77777777">
      <w:pPr>
        <w:rPr>
          <w:lang w:val="en-GB"/>
        </w:rPr>
      </w:pPr>
      <w:r w:rsidRPr="00F127B8">
        <w:rPr>
          <w:lang w:val="en-GB"/>
        </w:rPr>
        <w:t>Tying in with </w:t>
      </w:r>
      <w:r w:rsidRPr="00F127B8">
        <w:rPr>
          <w:b/>
          <w:bCs/>
          <w:lang w:val="en-GB"/>
        </w:rPr>
        <w:t>Question E.4</w:t>
      </w:r>
      <w:r w:rsidRPr="00F127B8">
        <w:rPr>
          <w:lang w:val="en-GB"/>
        </w:rPr>
        <w:t xml:space="preserve"> on regional competencies, a representative from </w:t>
      </w:r>
      <w:r w:rsidRPr="00F127B8">
        <w:rPr>
          <w:b/>
          <w:bCs/>
          <w:lang w:val="en-GB"/>
        </w:rPr>
        <w:t>Romanian</w:t>
      </w:r>
      <w:r w:rsidRPr="00F127B8">
        <w:rPr>
          <w:lang w:val="en-GB"/>
        </w:rPr>
        <w:t xml:space="preserve"> authorities questioned whether a UCPM with increasing regional initiatives and de-centralised programs could still be considered an EU mechanism. On the topic of civil society inclusion, the same respondent underlined that while Romania recognizes the importance of integrating civil society in future disaster response actions, the coordination of the UCPM must remain at the national level. </w:t>
      </w:r>
    </w:p>
    <w:p w:rsidRPr="00F127B8" w:rsidR="00F127B8" w:rsidP="00F127B8" w:rsidRDefault="00F127B8" w14:paraId="6ECEAA90" w14:textId="77777777">
      <w:pPr>
        <w:rPr>
          <w:lang w:val="en-GB"/>
        </w:rPr>
      </w:pPr>
    </w:p>
    <w:p w:rsidRPr="00F127B8" w:rsidR="00F127B8" w:rsidP="00F127B8" w:rsidRDefault="00F127B8" w14:paraId="09724164" w14:textId="77777777">
      <w:pPr>
        <w:rPr>
          <w:lang w:val="en-GB"/>
        </w:rPr>
      </w:pPr>
      <w:r w:rsidRPr="00F127B8">
        <w:rPr>
          <w:lang w:val="en-GB"/>
        </w:rPr>
        <w:t>A </w:t>
      </w:r>
      <w:r w:rsidRPr="00F127B8">
        <w:rPr>
          <w:b/>
          <w:bCs/>
          <w:lang w:val="en-GB"/>
        </w:rPr>
        <w:t>Belgian</w:t>
      </w:r>
      <w:r w:rsidRPr="00F127B8">
        <w:rPr>
          <w:lang w:val="en-GB"/>
        </w:rPr>
        <w:t> respondent from research and academia stressed that the UCPM expert selection procedure, which is currently the mandate of national authorities, in some member states promotes personal careers over the intended purpose of the UCPM system (i.e., to strengthen EU capacities and collaboration in crisis). He argued that the Commission should consider gathering a group of experts for RescEU that is not solely dependent on nomination by national authorities but also based on profile/experience/competences. In the semi-structured interviews, he further elaborated on this topic, stating that the selection procedure of experts (into missions and training) should be more systematic. As of now, the right to selection sits solely with the member states, and there appears to be a large discrepancy in the quality of selection procedures between countries. He mentioned that while member states have a vital role in selecting relevant experts since they have more insight, the EU should install a quality control mechanism.</w:t>
      </w:r>
    </w:p>
    <w:p w:rsidRPr="00F127B8" w:rsidR="00F127B8" w:rsidP="00F127B8" w:rsidRDefault="00F127B8" w14:paraId="7F433C2B" w14:textId="77777777">
      <w:pPr>
        <w:rPr>
          <w:lang w:val="en-GB"/>
        </w:rPr>
      </w:pPr>
    </w:p>
    <w:p w:rsidRPr="00F127B8" w:rsidR="00F127B8" w:rsidP="00F127B8" w:rsidRDefault="00F127B8" w14:paraId="51682938" w14:textId="77777777">
      <w:pPr>
        <w:rPr>
          <w:lang w:val="en-GB"/>
        </w:rPr>
      </w:pPr>
      <w:r w:rsidRPr="00F127B8">
        <w:rPr>
          <w:lang w:val="en-GB"/>
        </w:rPr>
        <w:t>Moreover, a </w:t>
      </w:r>
      <w:r w:rsidRPr="00F127B8">
        <w:rPr>
          <w:b/>
          <w:bCs/>
          <w:lang w:val="en-GB"/>
        </w:rPr>
        <w:t>French </w:t>
      </w:r>
      <w:r w:rsidRPr="00F127B8">
        <w:rPr>
          <w:lang w:val="en-GB"/>
        </w:rPr>
        <w:t>respondent underlined that minimum standard operating procedures (SOPs) should be created for all UCPM Modules (similar to INSARAG). Aligned with this, a </w:t>
      </w:r>
      <w:r w:rsidRPr="00F127B8">
        <w:rPr>
          <w:b/>
          <w:bCs/>
          <w:lang w:val="en-GB"/>
        </w:rPr>
        <w:t>Romanian </w:t>
      </w:r>
      <w:r w:rsidRPr="00F127B8">
        <w:rPr>
          <w:lang w:val="en-GB"/>
        </w:rPr>
        <w:t>public authority representative</w:t>
      </w:r>
      <w:r w:rsidRPr="00F127B8">
        <w:rPr>
          <w:b/>
          <w:bCs/>
          <w:lang w:val="en-GB"/>
        </w:rPr>
        <w:t> </w:t>
      </w:r>
      <w:r w:rsidRPr="00F127B8">
        <w:rPr>
          <w:lang w:val="en-GB"/>
        </w:rPr>
        <w:t>highlighted during the semi-structured interviews the need to improve the existing guidelines on UCPM capacities and Modules to improve interoperability and create shared expectations on their function and ability. He particularly expressed the desire for concrete EU-wide standards regarding the criteria that a Module (from any country) needs to fulfil when supposed to execute missions under the umbrella of the UCPM. As positive examples of EU modules with rigid guidelines, he mentioned the "EU Search and Rescue" capacities that all follow the INSARAG guidelines and the "Emergency Medical Teams" which follow WHO guidelines. </w:t>
      </w:r>
    </w:p>
    <w:p w:rsidRPr="00F127B8" w:rsidR="00F127B8" w:rsidP="00F127B8" w:rsidRDefault="00F127B8" w14:paraId="24021CE4" w14:textId="77777777">
      <w:pPr>
        <w:rPr>
          <w:lang w:val="en-GB"/>
        </w:rPr>
      </w:pPr>
    </w:p>
    <w:p w:rsidRPr="00F127B8" w:rsidR="00F127B8" w:rsidP="00F127B8" w:rsidRDefault="00F127B8" w14:paraId="001B1E9D" w14:textId="77777777">
      <w:pPr>
        <w:rPr>
          <w:lang w:val="en-GB"/>
        </w:rPr>
      </w:pPr>
      <w:r w:rsidRPr="00F127B8">
        <w:rPr>
          <w:lang w:val="en-GB"/>
        </w:rPr>
        <w:t>Related to </w:t>
      </w:r>
      <w:r w:rsidRPr="00F127B8">
        <w:rPr>
          <w:b/>
          <w:bCs/>
          <w:lang w:val="en-GB"/>
        </w:rPr>
        <w:t>Question E.2</w:t>
      </w:r>
      <w:r w:rsidRPr="00F127B8">
        <w:rPr>
          <w:lang w:val="en-GB"/>
        </w:rPr>
        <w:t> on current initiatives to improve the effectiveness of the UCPM, the French representative underlined the relevance of establishing a permanent UCPM Expert Corps (FRONTEX type). He believed that having a dedicated group of experts would strengthen the EUs capacity to prevent specific natural disasters. </w:t>
      </w:r>
    </w:p>
    <w:p w:rsidRPr="00F127B8" w:rsidR="00F127B8" w:rsidP="00F127B8" w:rsidRDefault="00F127B8" w14:paraId="2B7220F6" w14:textId="77777777">
      <w:pPr>
        <w:rPr>
          <w:lang w:val="en-GB"/>
        </w:rPr>
      </w:pPr>
    </w:p>
    <w:p w:rsidRPr="00F127B8" w:rsidR="00F127B8" w:rsidP="00F127B8" w:rsidRDefault="00F127B8" w14:paraId="5467527C" w14:textId="77777777">
      <w:pPr>
        <w:rPr>
          <w:lang w:val="en-GB"/>
        </w:rPr>
      </w:pPr>
      <w:r w:rsidRPr="00F127B8">
        <w:rPr>
          <w:lang w:val="en-GB"/>
        </w:rPr>
        <w:t xml:space="preserve">On a practical note, the </w:t>
      </w:r>
      <w:r w:rsidRPr="00F127B8">
        <w:rPr>
          <w:b/>
          <w:bCs/>
          <w:lang w:val="en-GB"/>
        </w:rPr>
        <w:t>French</w:t>
      </w:r>
      <w:r w:rsidRPr="00F127B8">
        <w:rPr>
          <w:lang w:val="en-GB"/>
        </w:rPr>
        <w:t xml:space="preserve"> respondent mentioned that DG ECHO should provide more clothing effects for UCPM staff, including trousers, jackets, sweatshirts, etc. This highlights that material support is not only needed for elaborate technical capacities.</w:t>
      </w:r>
    </w:p>
    <w:p w:rsidRPr="00F127B8" w:rsidR="00F127B8" w:rsidP="00F127B8" w:rsidRDefault="00F127B8" w14:paraId="1AD45476" w14:textId="77777777">
      <w:pPr>
        <w:rPr>
          <w:lang w:val="en-GB"/>
        </w:rPr>
      </w:pPr>
    </w:p>
    <w:p w:rsidRPr="00F127B8" w:rsidR="00F127B8" w:rsidP="00F127B8" w:rsidRDefault="00F127B8" w14:paraId="5EB8FE8B" w14:textId="77777777">
      <w:pPr>
        <w:rPr>
          <w:lang w:val="en-GB"/>
        </w:rPr>
      </w:pPr>
      <w:r w:rsidRPr="00F127B8">
        <w:rPr>
          <w:lang w:val="en-GB"/>
        </w:rPr>
        <w:t>Finally, the </w:t>
      </w:r>
      <w:r w:rsidRPr="00F127B8">
        <w:rPr>
          <w:b/>
          <w:bCs/>
          <w:lang w:val="en-GB"/>
        </w:rPr>
        <w:t>French </w:t>
      </w:r>
      <w:r w:rsidRPr="00F127B8">
        <w:rPr>
          <w:lang w:val="en-GB"/>
        </w:rPr>
        <w:t>respondent further underlined the need to create "a legal statute for the European rescuer (…) in order to have minimum legal protection for European firefighters" and volunteers. In line with this, during the semi-structured interviews in</w:t>
      </w:r>
      <w:r w:rsidRPr="00F127B8">
        <w:rPr>
          <w:b/>
          <w:bCs/>
          <w:lang w:val="en-GB"/>
        </w:rPr>
        <w:t> Greece</w:t>
      </w:r>
      <w:r w:rsidRPr="00F127B8">
        <w:rPr>
          <w:lang w:val="en-GB"/>
        </w:rPr>
        <w:t xml:space="preserve">, NGO representatives mentioned that only certified volunteers are insured, while other volunteer categories are self-insured and self-financed. They stressed that there is a need to improve the legal framework for volunteers and proposed that the European Union could provide volunteers involved in the EU system with insurance. In other countries yet, including </w:t>
      </w:r>
      <w:r w:rsidRPr="00F127B8">
        <w:rPr>
          <w:b/>
          <w:bCs/>
          <w:lang w:val="en-GB"/>
        </w:rPr>
        <w:t>Belgium and Romania</w:t>
      </w:r>
      <w:r w:rsidRPr="00F127B8">
        <w:rPr>
          <w:lang w:val="en-GB"/>
        </w:rPr>
        <w:t>, it was mentioned that they have functional national legislation for volunteers that assist in disasters (including firefighters and NGO volunteers) and that volunteers receive minimum insurance. These countries did not express a specific desire for EU-wide legislation on volunteers.</w:t>
      </w:r>
    </w:p>
    <w:p w:rsidRPr="00F127B8" w:rsidR="00F127B8" w:rsidP="00F127B8" w:rsidRDefault="00F127B8" w14:paraId="7A0A05DD" w14:textId="77777777">
      <w:pPr>
        <w:rPr>
          <w:lang w:val="en-US"/>
        </w:rPr>
      </w:pPr>
    </w:p>
    <w:p w:rsidRPr="00F127B8" w:rsidR="00F127B8" w:rsidP="00F127B8" w:rsidRDefault="00F127B8" w14:paraId="6D8FFAA6" w14:textId="77777777">
      <w:pPr>
        <w:rPr>
          <w:lang w:val="en-GB"/>
        </w:rPr>
      </w:pPr>
    </w:p>
    <w:p w:rsidRPr="00F127B8" w:rsidR="00F127B8" w:rsidP="00F127B8" w:rsidRDefault="00F127B8" w14:paraId="478FACD0" w14:textId="77777777">
      <w:pPr>
        <w:numPr>
          <w:ilvl w:val="0"/>
          <w:numId w:val="1"/>
        </w:numPr>
        <w:ind w:left="567" w:hanging="567"/>
        <w:outlineLvl w:val="0"/>
        <w:rPr>
          <w:b/>
          <w:bCs/>
          <w:kern w:val="28"/>
          <w:lang w:val="en-US"/>
        </w:rPr>
      </w:pPr>
      <w:bookmarkStart w:name="_Toc75790742" w:id="23"/>
      <w:bookmarkStart w:name="_Toc133242985" w:id="24"/>
      <w:r w:rsidRPr="00F127B8">
        <w:rPr>
          <w:b/>
          <w:bCs/>
          <w:kern w:val="28"/>
          <w:lang w:val="en-US"/>
        </w:rPr>
        <w:t>Secondary data: literature review of EESC work</w:t>
      </w:r>
      <w:bookmarkEnd w:id="23"/>
      <w:bookmarkEnd w:id="24"/>
    </w:p>
    <w:p w:rsidRPr="00F127B8" w:rsidR="00F127B8" w:rsidP="00F127B8" w:rsidRDefault="00F127B8" w14:paraId="6DE580CD" w14:textId="77777777">
      <w:pPr>
        <w:rPr>
          <w:lang w:val="en-US"/>
        </w:rPr>
      </w:pPr>
    </w:p>
    <w:p w:rsidRPr="00F127B8" w:rsidR="00F127B8" w:rsidP="00F127B8" w:rsidRDefault="00F127B8" w14:paraId="188B1F21" w14:textId="77777777">
      <w:pPr>
        <w:rPr>
          <w:bCs/>
          <w:lang w:val="en-GB"/>
        </w:rPr>
      </w:pPr>
      <w:r w:rsidRPr="00F127B8">
        <w:rPr>
          <w:b/>
          <w:lang w:val="en-GB"/>
        </w:rPr>
        <w:t xml:space="preserve">In </w:t>
      </w:r>
      <w:hyperlink w:history="1" r:id="rId58">
        <w:r w:rsidRPr="00F127B8">
          <w:rPr>
            <w:b/>
            <w:color w:val="0000FF"/>
            <w:u w:val="single"/>
            <w:lang w:val="en-GB"/>
          </w:rPr>
          <w:t>REX/542</w:t>
        </w:r>
      </w:hyperlink>
      <w:r w:rsidRPr="00F127B8">
        <w:rPr>
          <w:b/>
          <w:lang w:val="en-GB"/>
        </w:rPr>
        <w:t xml:space="preserve"> on Consolidating the EU Civil Protection Mechanism in order to improve the EU's capacity to react in the face of extreme events, including those occurring outside its territory (2022)</w:t>
      </w:r>
      <w:r w:rsidRPr="00F127B8">
        <w:rPr>
          <w:bCs/>
          <w:lang w:val="en-GB"/>
        </w:rPr>
        <w:t>, the EESC noted that the Union Civil Protection Mechanism (UCPM or 'the Mechanism') is no longer sufficiently capable nor wide enough to respond to disasters linked to climate change and multiple risks in terms of prevention, preparedness, warning, planning and operational capabilities, occurring inside and outside the Union's territory. Furthermore, t</w:t>
      </w:r>
      <w:r w:rsidRPr="00F127B8">
        <w:rPr>
          <w:lang w:val="en-US"/>
        </w:rPr>
        <w:t>he link between civil protection (short-term operations) and humanitarian aid (long-term management) needs to be better addressed and coordinated.</w:t>
      </w:r>
    </w:p>
    <w:p w:rsidRPr="00F127B8" w:rsidR="00F127B8" w:rsidP="00F127B8" w:rsidRDefault="00F127B8" w14:paraId="2C35E2C5" w14:textId="77777777">
      <w:pPr>
        <w:rPr>
          <w:lang w:val="en-US"/>
        </w:rPr>
      </w:pPr>
    </w:p>
    <w:p w:rsidRPr="00F127B8" w:rsidR="00F127B8" w:rsidP="00F127B8" w:rsidRDefault="00F127B8" w14:paraId="2A4978BC" w14:textId="77777777">
      <w:pPr>
        <w:rPr>
          <w:lang w:val="en-US"/>
        </w:rPr>
      </w:pPr>
      <w:r w:rsidRPr="00F127B8">
        <w:rPr>
          <w:lang w:val="en-US"/>
        </w:rPr>
        <w:t>The EESC considered that post-disaster action of the EU for events outside its territory needs to be further identified and developed and underlined the utmost importance of evolving operational cooperation through harmonisation of training, compatibility of material and equipment, clarity and efficiency of command chains.</w:t>
      </w:r>
    </w:p>
    <w:p w:rsidRPr="00F127B8" w:rsidR="00F127B8" w:rsidP="00F127B8" w:rsidRDefault="00F127B8" w14:paraId="5FA97D9E" w14:textId="77777777">
      <w:pPr>
        <w:rPr>
          <w:bCs/>
          <w:lang w:val="en-GB"/>
        </w:rPr>
      </w:pPr>
    </w:p>
    <w:p w:rsidRPr="00F127B8" w:rsidR="00F127B8" w:rsidP="00F127B8" w:rsidRDefault="00F127B8" w14:paraId="0444EE85" w14:textId="77777777">
      <w:pPr>
        <w:rPr>
          <w:bCs/>
          <w:lang w:val="en-GB"/>
        </w:rPr>
      </w:pPr>
      <w:r w:rsidRPr="00F127B8">
        <w:rPr>
          <w:bCs/>
          <w:lang w:val="en-GB"/>
        </w:rPr>
        <w:t>The EESC considered that the need to set up a European agency for civil protection and humanitarian aid should be examined as a practical mechanism of stronger foreign policy actions and drew attention to the necessary progress to be made with regard to the intervention decision-making process, outside the EU territory.</w:t>
      </w:r>
    </w:p>
    <w:p w:rsidRPr="00F127B8" w:rsidR="00F127B8" w:rsidP="00F127B8" w:rsidRDefault="00F127B8" w14:paraId="637F08CE" w14:textId="77777777">
      <w:pPr>
        <w:rPr>
          <w:bCs/>
          <w:lang w:val="en-GB"/>
        </w:rPr>
      </w:pPr>
    </w:p>
    <w:p w:rsidRPr="00F127B8" w:rsidR="00F127B8" w:rsidP="00F127B8" w:rsidRDefault="00F127B8" w14:paraId="1B81B249" w14:textId="77777777">
      <w:pPr>
        <w:rPr>
          <w:bCs/>
          <w:lang w:val="en-GB"/>
        </w:rPr>
      </w:pPr>
      <w:r w:rsidRPr="00F127B8">
        <w:rPr>
          <w:lang w:val="en-US"/>
        </w:rPr>
        <w:t>The EESC considered that the diplomatic dimension of European civil protection is not sufficiently developed. As regards external relations and reaction of the EU in the face of extreme events, the EESC underlines the importance of:</w:t>
      </w:r>
    </w:p>
    <w:p w:rsidRPr="00F127B8" w:rsidR="00F127B8" w:rsidP="00F127B8" w:rsidRDefault="00F127B8" w14:paraId="59A16020" w14:textId="77777777">
      <w:pPr>
        <w:numPr>
          <w:ilvl w:val="0"/>
          <w:numId w:val="9"/>
        </w:numPr>
        <w:contextualSpacing/>
        <w:rPr>
          <w:szCs w:val="20"/>
          <w:lang w:val="en-GB"/>
        </w:rPr>
      </w:pPr>
      <w:r w:rsidRPr="00F127B8">
        <w:rPr>
          <w:szCs w:val="20"/>
          <w:lang w:val="en-GB"/>
        </w:rPr>
        <w:t>Focusing on prevention, preparedness and recovery procedures in a more resilient way; working with the UN on Disaster Risk Reduction strategies and the implementation of the "build back better" priority of UN-Sendai Framework of Action to strengthen resilience inside and outside the EU, as a sustainable approach adjusted with the SDGs.</w:t>
      </w:r>
    </w:p>
    <w:p w:rsidRPr="00F127B8" w:rsidR="00F127B8" w:rsidP="00F127B8" w:rsidRDefault="00F127B8" w14:paraId="1EF1A204" w14:textId="77777777">
      <w:pPr>
        <w:numPr>
          <w:ilvl w:val="0"/>
          <w:numId w:val="9"/>
        </w:numPr>
        <w:contextualSpacing/>
        <w:rPr>
          <w:szCs w:val="20"/>
          <w:lang w:val="en-GB"/>
        </w:rPr>
      </w:pPr>
      <w:r w:rsidRPr="00F127B8">
        <w:rPr>
          <w:szCs w:val="20"/>
          <w:lang w:val="en-GB"/>
        </w:rPr>
        <w:t>Enhancing knowledge sharing, expertise and exchange of lessons learnt, common training and exercises worldwide, including the civil society on the local level.</w:t>
      </w:r>
    </w:p>
    <w:p w:rsidRPr="00F127B8" w:rsidR="00F127B8" w:rsidP="00F127B8" w:rsidRDefault="00F127B8" w14:paraId="36E126A1" w14:textId="77777777">
      <w:pPr>
        <w:numPr>
          <w:ilvl w:val="0"/>
          <w:numId w:val="9"/>
        </w:numPr>
        <w:contextualSpacing/>
        <w:rPr>
          <w:szCs w:val="20"/>
          <w:lang w:val="en-GB"/>
        </w:rPr>
      </w:pPr>
      <w:r w:rsidRPr="00F127B8">
        <w:rPr>
          <w:szCs w:val="20"/>
          <w:lang w:val="en-GB"/>
        </w:rPr>
        <w:t>Highlighting links between civil protection and humanitarian aid, especially in isolated areas of the world when a disaster strikes.</w:t>
      </w:r>
    </w:p>
    <w:p w:rsidRPr="00F127B8" w:rsidR="00F127B8" w:rsidP="00F127B8" w:rsidRDefault="00F127B8" w14:paraId="7693CAA6" w14:textId="77777777">
      <w:pPr>
        <w:numPr>
          <w:ilvl w:val="0"/>
          <w:numId w:val="9"/>
        </w:numPr>
        <w:contextualSpacing/>
        <w:rPr>
          <w:szCs w:val="20"/>
          <w:lang w:val="en-GB"/>
        </w:rPr>
      </w:pPr>
      <w:r w:rsidRPr="00F127B8">
        <w:rPr>
          <w:szCs w:val="20"/>
          <w:lang w:val="en-GB"/>
        </w:rPr>
        <w:t>Including cultural awareness as a key issue of civil protection training to enhance the effectiveness of the UCPM activity (aid deployment) at the area of the disaster, worldwide.</w:t>
      </w:r>
    </w:p>
    <w:p w:rsidRPr="00F127B8" w:rsidR="00F127B8" w:rsidP="00F127B8" w:rsidRDefault="00F127B8" w14:paraId="1ED22C2E" w14:textId="77777777">
      <w:pPr>
        <w:rPr>
          <w:bCs/>
          <w:lang w:val="en-GB"/>
        </w:rPr>
      </w:pPr>
    </w:p>
    <w:p w:rsidRPr="00F127B8" w:rsidR="00F127B8" w:rsidP="00F127B8" w:rsidRDefault="00F127B8" w14:paraId="7FF5AD82" w14:textId="77777777">
      <w:pPr>
        <w:rPr>
          <w:bCs/>
          <w:lang w:val="en-GB"/>
        </w:rPr>
      </w:pPr>
      <w:r w:rsidRPr="00F127B8">
        <w:rPr>
          <w:bCs/>
          <w:lang w:val="en-GB"/>
        </w:rPr>
        <w:t>The EESC questioned the definition of the geographical scope of the UCPM and the selection criteria of participating countries.</w:t>
      </w:r>
    </w:p>
    <w:p w:rsidRPr="00F127B8" w:rsidR="00F127B8" w:rsidP="00F127B8" w:rsidRDefault="00F127B8" w14:paraId="0F0E5B67" w14:textId="77777777">
      <w:pPr>
        <w:rPr>
          <w:bCs/>
          <w:lang w:val="en-GB"/>
        </w:rPr>
      </w:pPr>
    </w:p>
    <w:p w:rsidRPr="00F127B8" w:rsidR="00F127B8" w:rsidP="00F127B8" w:rsidRDefault="00F127B8" w14:paraId="34D5259B" w14:textId="77777777">
      <w:pPr>
        <w:rPr>
          <w:bCs/>
          <w:lang w:val="en-GB"/>
        </w:rPr>
      </w:pPr>
      <w:r w:rsidRPr="00F127B8">
        <w:rPr>
          <w:bCs/>
          <w:lang w:val="en-GB"/>
        </w:rPr>
        <w:t>The EESC would support the idea of developing joint disaster management first response transnational teams with own resources, joint training and standardisation of resources and equipment.</w:t>
      </w:r>
    </w:p>
    <w:p w:rsidRPr="00F127B8" w:rsidR="00F127B8" w:rsidP="00F127B8" w:rsidRDefault="00F127B8" w14:paraId="70108512" w14:textId="77777777">
      <w:pPr>
        <w:rPr>
          <w:bCs/>
          <w:lang w:val="en-GB"/>
        </w:rPr>
      </w:pPr>
    </w:p>
    <w:p w:rsidRPr="00F127B8" w:rsidR="00F127B8" w:rsidP="00F127B8" w:rsidRDefault="00F127B8" w14:paraId="44CDF49B" w14:textId="77777777">
      <w:pPr>
        <w:rPr>
          <w:bCs/>
          <w:lang w:val="en-GB"/>
        </w:rPr>
      </w:pPr>
      <w:r w:rsidRPr="00F127B8">
        <w:rPr>
          <w:bCs/>
          <w:lang w:val="en-GB"/>
        </w:rPr>
        <w:t>The Committee encouraged a proposal for a legislative amendment to authorise automatic and immediate response under the Mechanism in the event of a mankind disaster inside and outside the EU territory, without requiring a prior request from the Member State concerned, the Member State retaining the right to refuse such assistance. This resource in a form of a task force may contribute to strengthening of the external dimension of EU relations through civil protection.</w:t>
      </w:r>
    </w:p>
    <w:p w:rsidRPr="00F127B8" w:rsidR="00F127B8" w:rsidP="00F127B8" w:rsidRDefault="00F127B8" w14:paraId="2C2DBBE5" w14:textId="77777777">
      <w:pPr>
        <w:rPr>
          <w:bCs/>
          <w:lang w:val="en-GB"/>
        </w:rPr>
      </w:pPr>
      <w:r w:rsidRPr="00F127B8">
        <w:rPr>
          <w:bCs/>
          <w:lang w:val="en-GB"/>
        </w:rPr>
        <w:t>The EESC supported strengthening of voluntarism for civil protection, recommending the development of standards for volunteering programmes with provisions that guarantee volunteers human and labour rights and the creation of common certification system for voluntary civil protection teams.</w:t>
      </w:r>
    </w:p>
    <w:p w:rsidRPr="00F127B8" w:rsidR="00F127B8" w:rsidP="00F127B8" w:rsidRDefault="00F127B8" w14:paraId="718E1502" w14:textId="77777777">
      <w:pPr>
        <w:rPr>
          <w:bCs/>
          <w:lang w:val="en-GB"/>
        </w:rPr>
      </w:pPr>
    </w:p>
    <w:p w:rsidRPr="00F127B8" w:rsidR="00F127B8" w:rsidP="00F127B8" w:rsidRDefault="00F127B8" w14:paraId="72C8DF3D" w14:textId="77777777">
      <w:pPr>
        <w:rPr>
          <w:bCs/>
          <w:lang w:val="en-GB"/>
        </w:rPr>
      </w:pPr>
      <w:r w:rsidRPr="00F127B8">
        <w:rPr>
          <w:bCs/>
          <w:lang w:val="en-GB"/>
        </w:rPr>
        <w:t>The EESC noted the lack of a rapid response flexible financial instrument for providing direct funding to affected populations for compensation, upon request.</w:t>
      </w:r>
    </w:p>
    <w:p w:rsidRPr="00F127B8" w:rsidR="00F127B8" w:rsidP="00F127B8" w:rsidRDefault="00F127B8" w14:paraId="1F292E8F" w14:textId="77777777">
      <w:pPr>
        <w:rPr>
          <w:bCs/>
          <w:lang w:val="en-GB"/>
        </w:rPr>
      </w:pPr>
    </w:p>
    <w:p w:rsidRPr="00F127B8" w:rsidR="00F127B8" w:rsidP="00F127B8" w:rsidRDefault="00F127B8" w14:paraId="09EBE01F" w14:textId="77777777">
      <w:pPr>
        <w:rPr>
          <w:bCs/>
          <w:lang w:val="en-GB"/>
        </w:rPr>
      </w:pPr>
      <w:r w:rsidRPr="00F127B8">
        <w:rPr>
          <w:bCs/>
          <w:lang w:val="en-GB"/>
        </w:rPr>
        <w:t>The EESC supported strengthening of public information actions concerning UCPM's activity through modern ways of communication (e.g. social media), and an active role of organised volunteer organisations.</w:t>
      </w:r>
    </w:p>
    <w:p w:rsidRPr="00F127B8" w:rsidR="00F127B8" w:rsidP="00F127B8" w:rsidRDefault="00F127B8" w14:paraId="3901B345" w14:textId="77777777">
      <w:pPr>
        <w:rPr>
          <w:bCs/>
          <w:lang w:val="en-GB"/>
        </w:rPr>
      </w:pPr>
    </w:p>
    <w:p w:rsidRPr="00F127B8" w:rsidR="00F127B8" w:rsidP="00F127B8" w:rsidRDefault="00F127B8" w14:paraId="114725C7" w14:textId="77777777">
      <w:pPr>
        <w:rPr>
          <w:bCs/>
          <w:lang w:val="en-GB"/>
        </w:rPr>
      </w:pPr>
      <w:r w:rsidRPr="00F127B8">
        <w:rPr>
          <w:bCs/>
          <w:lang w:val="en-GB"/>
        </w:rPr>
        <w:t>The Committee noted the need for further strengthening of cooperation of the Union's operational response with the humanitarian organizations and the civil society for better deployment of the aid on the ground.</w:t>
      </w:r>
    </w:p>
    <w:p w:rsidRPr="00F127B8" w:rsidR="00F127B8" w:rsidP="00F127B8" w:rsidRDefault="00F127B8" w14:paraId="7180F03F" w14:textId="77777777">
      <w:pPr>
        <w:rPr>
          <w:bCs/>
          <w:lang w:val="en-GB"/>
        </w:rPr>
      </w:pPr>
    </w:p>
    <w:p w:rsidRPr="00F127B8" w:rsidR="00F127B8" w:rsidP="00F127B8" w:rsidRDefault="00F127B8" w14:paraId="7A8DA07D" w14:textId="77777777">
      <w:pPr>
        <w:rPr>
          <w:bCs/>
          <w:lang w:val="en-GB"/>
        </w:rPr>
      </w:pPr>
      <w:r w:rsidRPr="00F127B8">
        <w:rPr>
          <w:bCs/>
          <w:lang w:val="en-GB"/>
        </w:rPr>
        <w:t>The EESC highlighted the need of further consideration of ensuring continuity of SMEs in the aftermath of a disaster.</w:t>
      </w:r>
    </w:p>
    <w:p w:rsidRPr="00F127B8" w:rsidR="00F127B8" w:rsidP="00F127B8" w:rsidRDefault="00F127B8" w14:paraId="2652C224" w14:textId="77777777">
      <w:pPr>
        <w:rPr>
          <w:bCs/>
          <w:lang w:val="en-GB"/>
        </w:rPr>
      </w:pPr>
    </w:p>
    <w:p w:rsidRPr="00F127B8" w:rsidR="00F127B8" w:rsidP="00F127B8" w:rsidRDefault="00F127B8" w14:paraId="4FEE93C1" w14:textId="77777777">
      <w:pPr>
        <w:rPr>
          <w:bCs/>
          <w:lang w:val="en-GB"/>
        </w:rPr>
      </w:pPr>
      <w:r w:rsidRPr="00F127B8">
        <w:rPr>
          <w:bCs/>
          <w:lang w:val="en-GB"/>
        </w:rPr>
        <w:t>Finally, the EESC recommended a stronger involvement of the scientific community in the alert and prevention process of the UCPM, taking advantage of the EU Civil Protection Knowledge Network and the reinforcement of the DRM Knowledge Centre.</w:t>
      </w:r>
    </w:p>
    <w:p w:rsidRPr="00F127B8" w:rsidR="00F127B8" w:rsidP="00F127B8" w:rsidRDefault="00F127B8" w14:paraId="0EA72131" w14:textId="77777777">
      <w:pPr>
        <w:rPr>
          <w:bCs/>
          <w:lang w:val="en-GB"/>
        </w:rPr>
      </w:pPr>
    </w:p>
    <w:p w:rsidRPr="00F127B8" w:rsidR="00F127B8" w:rsidP="00F127B8" w:rsidRDefault="00F127B8" w14:paraId="3CB1129E" w14:textId="77777777">
      <w:pPr>
        <w:rPr>
          <w:bCs/>
          <w:lang w:val="en-GB"/>
        </w:rPr>
      </w:pPr>
      <w:r w:rsidRPr="00F127B8">
        <w:rPr>
          <w:bCs/>
          <w:lang w:val="en-GB"/>
        </w:rPr>
        <w:t xml:space="preserve">In </w:t>
      </w:r>
      <w:hyperlink w:history="1" r:id="rId59">
        <w:r w:rsidRPr="00F127B8">
          <w:rPr>
            <w:b/>
            <w:color w:val="0000FF"/>
            <w:u w:val="single"/>
            <w:lang w:val="en-GB"/>
          </w:rPr>
          <w:t>NAT/774</w:t>
        </w:r>
      </w:hyperlink>
      <w:r w:rsidRPr="00F127B8">
        <w:rPr>
          <w:b/>
          <w:lang w:val="en-GB"/>
        </w:rPr>
        <w:t xml:space="preserve"> on Union Civil Protection Mechanism (amendment) (2019)</w:t>
      </w:r>
      <w:r w:rsidRPr="00F127B8">
        <w:rPr>
          <w:bCs/>
          <w:lang w:val="en-GB"/>
        </w:rPr>
        <w:t xml:space="preserve"> the EESC welcomed this proposal to revise and reinforce the current framework of the UCPM. </w:t>
      </w:r>
    </w:p>
    <w:p w:rsidRPr="00F127B8" w:rsidR="00F127B8" w:rsidP="00F127B8" w:rsidRDefault="00F127B8" w14:paraId="70240B9D" w14:textId="77777777">
      <w:pPr>
        <w:rPr>
          <w:bCs/>
          <w:lang w:val="en-GB"/>
        </w:rPr>
      </w:pPr>
    </w:p>
    <w:p w:rsidRPr="00F127B8" w:rsidR="00F127B8" w:rsidP="00F127B8" w:rsidRDefault="00F127B8" w14:paraId="31DE8C88" w14:textId="77777777">
      <w:pPr>
        <w:rPr>
          <w:bCs/>
          <w:lang w:val="en-GB"/>
        </w:rPr>
      </w:pPr>
      <w:r w:rsidRPr="00F127B8">
        <w:rPr>
          <w:bCs/>
          <w:lang w:val="en-GB"/>
        </w:rPr>
        <w:t>In order to ensure uniform conditions for the implementation of the UCPM and with a view to the establishment and organisation of the Civil Protection Knowledge Network, the EESC may contribute in specific advisory groups to the periodical revision of the guidelines on risk mapping and through appropriate inter-institutional initiatives (e.g. "Civil Society Annual Forum on Risk Assessment, Mitigation, Prevention and Preparedness"), in partnership with recognised, representative social and economic partners and regional cross-border resilient cities networks.</w:t>
      </w:r>
    </w:p>
    <w:p w:rsidRPr="00F127B8" w:rsidR="00F127B8" w:rsidP="00F127B8" w:rsidRDefault="00F127B8" w14:paraId="41C2190B" w14:textId="77777777">
      <w:pPr>
        <w:rPr>
          <w:bCs/>
          <w:lang w:val="en-GB"/>
        </w:rPr>
      </w:pPr>
    </w:p>
    <w:p w:rsidRPr="00F127B8" w:rsidR="00F127B8" w:rsidP="00F127B8" w:rsidRDefault="00F127B8" w14:paraId="4E479A74" w14:textId="77777777">
      <w:pPr>
        <w:rPr>
          <w:bCs/>
          <w:lang w:val="en-GB"/>
        </w:rPr>
      </w:pPr>
      <w:r w:rsidRPr="00F127B8">
        <w:rPr>
          <w:bCs/>
          <w:lang w:val="en-GB"/>
        </w:rPr>
        <w:t>The EESC asked the Council, the Parliament and the Commission to explore the feasibility and plan the implementation of a European Training Centre and Knowledge Hub connected with existing national and sub-national structures, including centres of excellence, specialised, independent research networks and other experts able to deliver immediate intervention analysis on unusual disasters. This centre and knowledge hub could be a permanently updated, tangible and accessible tool for basic competences in effective risk mitigation for young professionals and also experienced volunteers in the area of emergency management training for local resilient communities and, where possible, be extended to involve third countries, particularly neighbouring countries, vulnerable groups in isolated areas, mobility and tourism actors, media, etc.</w:t>
      </w:r>
    </w:p>
    <w:p w:rsidRPr="00F127B8" w:rsidR="00F127B8" w:rsidP="00F127B8" w:rsidRDefault="00F127B8" w14:paraId="2BFD3DB7" w14:textId="77777777">
      <w:pPr>
        <w:rPr>
          <w:bCs/>
          <w:lang w:val="en-GB"/>
        </w:rPr>
      </w:pPr>
    </w:p>
    <w:p w:rsidRPr="00F127B8" w:rsidR="00F127B8" w:rsidP="00F127B8" w:rsidRDefault="00F127B8" w14:paraId="2D356CB3" w14:textId="77777777">
      <w:pPr>
        <w:rPr>
          <w:bCs/>
          <w:lang w:val="en-GB"/>
        </w:rPr>
      </w:pPr>
      <w:r w:rsidRPr="00F127B8">
        <w:rPr>
          <w:bCs/>
          <w:lang w:val="en-GB"/>
        </w:rPr>
        <w:t>The Committee deemed it necessary to integrate appropriately the new UCPM objectives and approach into the framework of existing structural and investment policies. It is essential to ensure an adequate territorial and community-led dimension (particularly in remote, insular, mountain and rural areas). Local community action is the fastest and most effective way of limiting the damage caused by a disaster.</w:t>
      </w:r>
    </w:p>
    <w:p w:rsidRPr="00F127B8" w:rsidR="00F127B8" w:rsidP="00F127B8" w:rsidRDefault="00F127B8" w14:paraId="7597D2FC" w14:textId="77777777">
      <w:pPr>
        <w:rPr>
          <w:bCs/>
          <w:lang w:val="en-GB"/>
        </w:rPr>
      </w:pPr>
    </w:p>
    <w:p w:rsidRPr="00F127B8" w:rsidR="00F127B8" w:rsidP="00F127B8" w:rsidRDefault="00F127B8" w14:paraId="5C860415" w14:textId="77777777">
      <w:pPr>
        <w:rPr>
          <w:bCs/>
          <w:lang w:val="en-GB"/>
        </w:rPr>
      </w:pPr>
      <w:r w:rsidRPr="00F127B8">
        <w:rPr>
          <w:bCs/>
          <w:lang w:val="en-GB"/>
        </w:rPr>
        <w:t xml:space="preserve">In </w:t>
      </w:r>
      <w:hyperlink w:history="1" r:id="rId60">
        <w:r w:rsidRPr="00F127B8">
          <w:rPr>
            <w:b/>
            <w:color w:val="0000FF"/>
            <w:u w:val="single"/>
            <w:lang w:val="en-GB"/>
          </w:rPr>
          <w:t>NAT/750</w:t>
        </w:r>
      </w:hyperlink>
      <w:r w:rsidRPr="00F127B8">
        <w:rPr>
          <w:b/>
          <w:lang w:val="en-GB"/>
        </w:rPr>
        <w:t xml:space="preserve"> on</w:t>
      </w:r>
      <w:r w:rsidRPr="00F127B8">
        <w:rPr>
          <w:bCs/>
          <w:lang w:val="en-GB"/>
        </w:rPr>
        <w:t xml:space="preserve"> </w:t>
      </w:r>
      <w:r w:rsidRPr="00F127B8">
        <w:rPr>
          <w:b/>
          <w:lang w:val="en-GB"/>
        </w:rPr>
        <w:t xml:space="preserve">Strengthen EU's civil protection response – rescEU (2018) </w:t>
      </w:r>
      <w:r w:rsidRPr="00F127B8">
        <w:rPr>
          <w:bCs/>
          <w:lang w:val="en-GB"/>
        </w:rPr>
        <w:t>the EESC, in the light of new and constantly changing circumstances arising as a result of the effects of climate change and dramatically affecting human activity and life, urged the European institutions to adopt new joint measures and policies. Addressing these phenomena requires increased vigilance and solidarity-based development not only of projects, but also of practical solutions. They proposed revised Union Civil Protection Mechanism, rescEU, which for the first time includes European aerial forest fire-fighting instruments, urban search and rescue instruments, field hospitals and emergency medical teams, is a step in this direction.</w:t>
      </w:r>
    </w:p>
    <w:p w:rsidRPr="00F127B8" w:rsidR="00F127B8" w:rsidP="00F127B8" w:rsidRDefault="00F127B8" w14:paraId="1C578142" w14:textId="77777777">
      <w:pPr>
        <w:rPr>
          <w:bCs/>
          <w:lang w:val="en-GB"/>
        </w:rPr>
      </w:pPr>
    </w:p>
    <w:p w:rsidRPr="00F127B8" w:rsidR="00F127B8" w:rsidP="00F127B8" w:rsidRDefault="00F127B8" w14:paraId="64067C78" w14:textId="77777777">
      <w:pPr>
        <w:rPr>
          <w:bCs/>
          <w:lang w:val="en-GB"/>
        </w:rPr>
      </w:pPr>
      <w:r w:rsidRPr="00F127B8">
        <w:rPr>
          <w:bCs/>
          <w:lang w:val="en-GB"/>
        </w:rPr>
        <w:t>Aside from the four capacities described, the EESC considered it essential to lay down provisions enabling the Commission to establish additional capacities for rescEU, thereby ensuring the necessary flexibility.</w:t>
      </w:r>
    </w:p>
    <w:p w:rsidRPr="00F127B8" w:rsidR="00F127B8" w:rsidP="00F127B8" w:rsidRDefault="00F127B8" w14:paraId="67E1E9F9" w14:textId="77777777">
      <w:pPr>
        <w:rPr>
          <w:b/>
          <w:lang w:val="en-GB"/>
        </w:rPr>
      </w:pPr>
    </w:p>
    <w:p w:rsidRPr="00F127B8" w:rsidR="00F127B8" w:rsidP="00F127B8" w:rsidRDefault="00F127B8" w14:paraId="60D9E240" w14:textId="77777777">
      <w:pPr>
        <w:rPr>
          <w:bCs/>
          <w:lang w:val="en-GB"/>
        </w:rPr>
      </w:pPr>
      <w:r w:rsidRPr="00F127B8">
        <w:rPr>
          <w:bCs/>
          <w:lang w:val="en-GB"/>
        </w:rPr>
        <w:t>The EESC considered that the Communication takes into account the concept of European solidarity, but stressed that this does not alter the responsibilities and obligations of Member States.</w:t>
      </w:r>
    </w:p>
    <w:p w:rsidRPr="00F127B8" w:rsidR="00F127B8" w:rsidP="00F127B8" w:rsidRDefault="00F127B8" w14:paraId="21C9A790" w14:textId="77777777">
      <w:pPr>
        <w:rPr>
          <w:bCs/>
          <w:lang w:val="en-GB"/>
        </w:rPr>
      </w:pPr>
    </w:p>
    <w:p w:rsidRPr="00F127B8" w:rsidR="00F127B8" w:rsidP="00F127B8" w:rsidRDefault="00F127B8" w14:paraId="502E11E2" w14:textId="77777777">
      <w:pPr>
        <w:rPr>
          <w:lang w:val="en-GB"/>
        </w:rPr>
      </w:pPr>
      <w:r w:rsidRPr="00F127B8">
        <w:rPr>
          <w:lang w:val="en-GB"/>
        </w:rPr>
        <w:t>The Committee considered that with its current proposal the Commission has understood the need for coordinated sharing of information, as well as the fact that for full use to be made of this knowledge it should be made available to interested parties systematically.</w:t>
      </w:r>
    </w:p>
    <w:p w:rsidRPr="00F127B8" w:rsidR="00F127B8" w:rsidP="00F127B8" w:rsidRDefault="00F127B8" w14:paraId="1270EB63" w14:textId="77777777">
      <w:pPr>
        <w:rPr>
          <w:lang w:val="en-GB"/>
        </w:rPr>
      </w:pPr>
    </w:p>
    <w:p w:rsidRPr="00F127B8" w:rsidR="00F127B8" w:rsidP="00F127B8" w:rsidRDefault="00F127B8" w14:paraId="1102F81B" w14:textId="77777777">
      <w:pPr>
        <w:rPr>
          <w:lang w:val="en-GB"/>
        </w:rPr>
      </w:pPr>
      <w:r w:rsidRPr="00F127B8">
        <w:rPr>
          <w:lang w:val="en-GB"/>
        </w:rPr>
        <w:t>The Committee was of the view that education of the general population and the resulting preparedness should serve as the focal point of a common European policy in cooperation both with Member States and with non-Member States participating in joint actions, with the active cooperation of local and regional authorities.</w:t>
      </w:r>
    </w:p>
    <w:p w:rsidRPr="00F127B8" w:rsidR="00F127B8" w:rsidP="00F127B8" w:rsidRDefault="00F127B8" w14:paraId="39F4CDB2" w14:textId="77777777">
      <w:pPr>
        <w:rPr>
          <w:lang w:val="en-GB"/>
        </w:rPr>
      </w:pPr>
    </w:p>
    <w:p w:rsidRPr="00F127B8" w:rsidR="00F127B8" w:rsidP="00F127B8" w:rsidRDefault="00F127B8" w14:paraId="7F83EDBE" w14:textId="77777777">
      <w:pPr>
        <w:rPr>
          <w:lang w:val="en-GB"/>
        </w:rPr>
      </w:pPr>
      <w:r w:rsidRPr="00F127B8">
        <w:rPr>
          <w:lang w:val="en-GB"/>
        </w:rPr>
        <w:t>Civil protection is a matter for each and every one of us. However, our response to challenges will be improved not only through individual responsibility but also through collective effort and common understanding. In this context, civil society, non-governmental organizations (NGOs), volunteers and independent bodies need to be mobilized and participate both in devising emergency plans in the event of natural disasters and in implementing those plans.</w:t>
      </w:r>
    </w:p>
    <w:p w:rsidRPr="00F127B8" w:rsidR="00F127B8" w:rsidP="00F127B8" w:rsidRDefault="00F127B8" w14:paraId="03448830" w14:textId="77777777">
      <w:pPr>
        <w:rPr>
          <w:lang w:val="en-GB"/>
        </w:rPr>
      </w:pPr>
    </w:p>
    <w:p w:rsidRPr="00F127B8" w:rsidR="00F127B8" w:rsidP="00F127B8" w:rsidRDefault="00F127B8" w14:paraId="77295E25" w14:textId="77777777">
      <w:pPr>
        <w:rPr>
          <w:lang w:val="en-GB"/>
        </w:rPr>
      </w:pPr>
      <w:r w:rsidRPr="00F127B8">
        <w:rPr>
          <w:lang w:val="en-GB"/>
        </w:rPr>
        <w:t>Through collective actions, the business sector and its employees can help to us to adapt to or even reverse the adverse effects of climate change, as well as to minimise the impact of natural disasters or the causes of man-made disasters (for example, concerning gas and particulate emissions).</w:t>
      </w:r>
    </w:p>
    <w:p w:rsidRPr="00F127B8" w:rsidR="00F127B8" w:rsidP="00F127B8" w:rsidRDefault="00F127B8" w14:paraId="090DA0F1" w14:textId="77777777">
      <w:pPr>
        <w:rPr>
          <w:lang w:val="en-GB"/>
        </w:rPr>
      </w:pPr>
    </w:p>
    <w:p w:rsidRPr="00F127B8" w:rsidR="00F127B8" w:rsidP="00F127B8" w:rsidRDefault="00F127B8" w14:paraId="6AE3EC87" w14:textId="77777777">
      <w:pPr>
        <w:rPr>
          <w:lang w:val="en-GB"/>
        </w:rPr>
      </w:pPr>
      <w:r w:rsidRPr="00F127B8">
        <w:rPr>
          <w:lang w:val="en-GB"/>
        </w:rPr>
        <w:t>The EESC considered that the rescEU mechanism proposed by the Commission has the potential to:</w:t>
      </w:r>
    </w:p>
    <w:p w:rsidRPr="00F127B8" w:rsidR="00F127B8" w:rsidP="00F127B8" w:rsidRDefault="00F127B8" w14:paraId="44F5F2F9" w14:textId="77777777">
      <w:pPr>
        <w:keepNext/>
        <w:rPr>
          <w:lang w:val="en-GB"/>
        </w:rPr>
      </w:pPr>
    </w:p>
    <w:p w:rsidRPr="00F127B8" w:rsidR="00F127B8" w:rsidP="00F127B8" w:rsidRDefault="00F127B8" w14:paraId="2A772515" w14:textId="77777777">
      <w:pPr>
        <w:numPr>
          <w:ilvl w:val="0"/>
          <w:numId w:val="8"/>
        </w:numPr>
        <w:contextualSpacing/>
        <w:rPr>
          <w:szCs w:val="20"/>
          <w:lang w:val="en-GB"/>
        </w:rPr>
      </w:pPr>
      <w:r w:rsidRPr="00F127B8">
        <w:rPr>
          <w:szCs w:val="20"/>
          <w:lang w:val="en-GB"/>
        </w:rPr>
        <w:t>convey a strong message of European solidarity to European citizens at a time when the EU has a great need for this;</w:t>
      </w:r>
    </w:p>
    <w:p w:rsidRPr="00F127B8" w:rsidR="00F127B8" w:rsidP="00F127B8" w:rsidRDefault="00F127B8" w14:paraId="37D65C50" w14:textId="77777777">
      <w:pPr>
        <w:numPr>
          <w:ilvl w:val="0"/>
          <w:numId w:val="8"/>
        </w:numPr>
        <w:contextualSpacing/>
        <w:rPr>
          <w:szCs w:val="20"/>
          <w:lang w:val="en-GB"/>
        </w:rPr>
      </w:pPr>
      <w:r w:rsidRPr="00F127B8">
        <w:rPr>
          <w:szCs w:val="20"/>
          <w:lang w:val="en-GB"/>
        </w:rPr>
        <w:t xml:space="preserve">boost the cooperation of EU accession countries but also help create a corresponding solidarity mindset which should prevail in EU Member States; </w:t>
      </w:r>
    </w:p>
    <w:p w:rsidRPr="00F127B8" w:rsidR="00F127B8" w:rsidP="00F127B8" w:rsidRDefault="00F127B8" w14:paraId="35A0400E" w14:textId="77777777">
      <w:pPr>
        <w:numPr>
          <w:ilvl w:val="0"/>
          <w:numId w:val="8"/>
        </w:numPr>
        <w:contextualSpacing/>
        <w:rPr>
          <w:szCs w:val="20"/>
          <w:lang w:val="en-GB"/>
        </w:rPr>
      </w:pPr>
      <w:r w:rsidRPr="00F127B8">
        <w:rPr>
          <w:szCs w:val="20"/>
          <w:lang w:val="en-GB"/>
        </w:rPr>
        <w:t xml:space="preserve">introduce countries cooperating within the European institutions to sensitive and important matters, making them aware of what a union of states like the EU means in practice, over and above the normal areas that tend to be discussed; </w:t>
      </w:r>
    </w:p>
    <w:p w:rsidRPr="00F127B8" w:rsidR="00F127B8" w:rsidP="00F127B8" w:rsidRDefault="00F127B8" w14:paraId="5FC62E81" w14:textId="77777777">
      <w:pPr>
        <w:numPr>
          <w:ilvl w:val="0"/>
          <w:numId w:val="8"/>
        </w:numPr>
        <w:contextualSpacing/>
        <w:rPr>
          <w:szCs w:val="20"/>
          <w:lang w:val="en-GB"/>
        </w:rPr>
      </w:pPr>
      <w:r w:rsidRPr="00F127B8">
        <w:rPr>
          <w:szCs w:val="20"/>
          <w:lang w:val="en-GB"/>
        </w:rPr>
        <w:t>strengthen regional cooperation through bilateral agreements and help reduce tensions in sensitive political areas, as has been demonstrated repeatedly in the past when major natural disasters were addressed collectively.</w:t>
      </w:r>
    </w:p>
    <w:p w:rsidRPr="00F127B8" w:rsidR="00F127B8" w:rsidP="00F127B8" w:rsidRDefault="00F127B8" w14:paraId="50F2E766" w14:textId="77777777">
      <w:pPr>
        <w:rPr>
          <w:b/>
          <w:lang w:val="en-GB"/>
        </w:rPr>
      </w:pPr>
    </w:p>
    <w:p w:rsidRPr="00F127B8" w:rsidR="00F127B8" w:rsidP="00F127B8" w:rsidRDefault="00F127B8" w14:paraId="11A41A69" w14:textId="77777777">
      <w:pPr>
        <w:rPr>
          <w:lang w:val="en-GB"/>
        </w:rPr>
      </w:pPr>
      <w:r w:rsidRPr="00F127B8">
        <w:rPr>
          <w:lang w:val="en-GB"/>
        </w:rPr>
        <w:t>Furthermore, the EESC noted that, in addition to the information provided by the Commission on the intensity of natural phenomena and disasters up to 2017, this summer further demonstrated the need to revise and reinforce the current framework of the Union Civil Protection Mechanism. Fires, heat waves and floods, the intensity of which is unprecedented across the EU – even in areas not hitherto regarded as being vulnerable to such disasters – and linked to climate change, as well as unpredictable strong earthquakes with a high rate of recurrence, causing massive destruction and loss, demonstrate the need for initiatives similar to that proposed by the Commission in the form of rescEU.</w:t>
      </w:r>
    </w:p>
    <w:p w:rsidRPr="00F127B8" w:rsidR="00F127B8" w:rsidP="00F127B8" w:rsidRDefault="00F127B8" w14:paraId="5F95E644" w14:textId="77777777">
      <w:pPr>
        <w:rPr>
          <w:lang w:val="en-GB"/>
        </w:rPr>
      </w:pPr>
    </w:p>
    <w:p w:rsidRPr="00F127B8" w:rsidR="00F127B8" w:rsidP="00F127B8" w:rsidRDefault="00F127B8" w14:paraId="14AF9A6B" w14:textId="77777777">
      <w:pPr>
        <w:rPr>
          <w:lang w:val="en-GB"/>
        </w:rPr>
      </w:pPr>
      <w:r w:rsidRPr="00F127B8">
        <w:rPr>
          <w:lang w:val="en-GB"/>
        </w:rPr>
        <w:t>Finally, the Committee believed that, in the coming years, the approach to civil protection issues will need to become increasingly holistic and include policies at all levels of human activity. The EESC pointed out the urgent need to adopt a wider political and regulatory framework within the EU for civil protection.</w:t>
      </w:r>
    </w:p>
    <w:p w:rsidRPr="00F127B8" w:rsidR="00F127B8" w:rsidP="00F127B8" w:rsidRDefault="00F127B8" w14:paraId="2FC3BAF0" w14:textId="77777777">
      <w:pPr>
        <w:rPr>
          <w:lang w:val="en-GB"/>
        </w:rPr>
      </w:pPr>
    </w:p>
    <w:p w:rsidRPr="00F127B8" w:rsidR="00F127B8" w:rsidP="00F127B8" w:rsidRDefault="00F127B8" w14:paraId="02E74848" w14:textId="77777777">
      <w:pPr>
        <w:rPr>
          <w:lang w:val="en-GB"/>
        </w:rPr>
      </w:pPr>
    </w:p>
    <w:p w:rsidRPr="00F127B8" w:rsidR="00F127B8" w:rsidP="00F127B8" w:rsidRDefault="00F127B8" w14:paraId="7DCCA361" w14:textId="77777777">
      <w:pPr>
        <w:numPr>
          <w:ilvl w:val="0"/>
          <w:numId w:val="1"/>
        </w:numPr>
        <w:ind w:left="567" w:hanging="567"/>
        <w:outlineLvl w:val="0"/>
        <w:rPr>
          <w:b/>
          <w:bCs/>
          <w:kern w:val="28"/>
          <w:lang w:val="en-US"/>
        </w:rPr>
      </w:pPr>
      <w:bookmarkStart w:name="_Toc75790743" w:id="25"/>
      <w:bookmarkStart w:name="_Toc133242986" w:id="26"/>
      <w:r w:rsidRPr="00F127B8">
        <w:rPr>
          <w:b/>
          <w:bCs/>
          <w:kern w:val="28"/>
          <w:lang w:val="en-US"/>
        </w:rPr>
        <w:t>List of organisations consulted</w:t>
      </w:r>
      <w:bookmarkEnd w:id="25"/>
      <w:bookmarkEnd w:id="26"/>
    </w:p>
    <w:p w:rsidRPr="00F127B8" w:rsidR="00F127B8" w:rsidP="00F127B8" w:rsidRDefault="00F127B8" w14:paraId="2EA4CD68" w14:textId="77777777">
      <w:pPr>
        <w:rPr>
          <w:lang w:val="en-GB"/>
        </w:rPr>
      </w:pPr>
    </w:p>
    <w:tbl>
      <w:tblPr>
        <w:tblW w:w="5000" w:type="pct"/>
        <w:tblLook w:val="04A0" w:firstRow="1" w:lastRow="0" w:firstColumn="1" w:lastColumn="0" w:noHBand="0" w:noVBand="1"/>
      </w:tblPr>
      <w:tblGrid>
        <w:gridCol w:w="5128"/>
        <w:gridCol w:w="1055"/>
        <w:gridCol w:w="1633"/>
        <w:gridCol w:w="1471"/>
      </w:tblGrid>
      <w:tr w:rsidRPr="00F127B8" w:rsidR="00F127B8" w:rsidTr="008E4F74" w14:paraId="6DA16E15" w14:textId="77777777">
        <w:trPr>
          <w:trHeight w:val="790"/>
        </w:trPr>
        <w:tc>
          <w:tcPr>
            <w:tcW w:w="2761" w:type="pct"/>
            <w:tcBorders>
              <w:top w:val="single" w:color="auto" w:sz="8" w:space="0"/>
              <w:left w:val="single" w:color="auto" w:sz="8" w:space="0"/>
              <w:bottom w:val="single" w:color="auto" w:sz="8" w:space="0"/>
              <w:right w:val="single" w:color="auto" w:sz="4" w:space="0"/>
            </w:tcBorders>
            <w:shd w:val="clear" w:color="auto" w:fill="A6A6A6" w:themeFill="background1" w:themeFillShade="A6"/>
            <w:vAlign w:val="center"/>
            <w:hideMark/>
          </w:tcPr>
          <w:p w:rsidRPr="00F127B8" w:rsidR="00F127B8" w:rsidP="00F127B8" w:rsidRDefault="00F127B8" w14:paraId="0368E16E" w14:textId="77777777">
            <w:pPr>
              <w:spacing w:line="240" w:lineRule="auto"/>
              <w:jc w:val="center"/>
              <w:rPr>
                <w:b/>
                <w:bCs/>
                <w:color w:val="FFFFFF" w:themeColor="background1"/>
                <w:lang w:val="en-GB" w:eastAsia="en-GB"/>
              </w:rPr>
            </w:pPr>
            <w:r w:rsidRPr="00F127B8">
              <w:rPr>
                <w:b/>
                <w:bCs/>
                <w:color w:val="FFFFFF" w:themeColor="background1"/>
                <w:lang w:val="en-GB" w:eastAsia="en-GB"/>
              </w:rPr>
              <w:t>Organisation Name</w:t>
            </w:r>
          </w:p>
        </w:tc>
        <w:tc>
          <w:tcPr>
            <w:tcW w:w="568" w:type="pct"/>
            <w:tcBorders>
              <w:top w:val="single" w:color="auto" w:sz="8" w:space="0"/>
              <w:left w:val="nil"/>
              <w:bottom w:val="single" w:color="auto" w:sz="8" w:space="0"/>
              <w:right w:val="single" w:color="auto" w:sz="4" w:space="0"/>
            </w:tcBorders>
            <w:shd w:val="clear" w:color="auto" w:fill="A6A6A6" w:themeFill="background1" w:themeFillShade="A6"/>
            <w:vAlign w:val="center"/>
            <w:hideMark/>
          </w:tcPr>
          <w:p w:rsidRPr="00F127B8" w:rsidR="00F127B8" w:rsidP="00F127B8" w:rsidRDefault="00F127B8" w14:paraId="699CF9D9" w14:textId="77777777">
            <w:pPr>
              <w:spacing w:line="240" w:lineRule="auto"/>
              <w:jc w:val="center"/>
              <w:rPr>
                <w:b/>
                <w:bCs/>
                <w:color w:val="FFFFFF" w:themeColor="background1"/>
                <w:lang w:val="en-GB" w:eastAsia="en-GB"/>
              </w:rPr>
            </w:pPr>
            <w:r w:rsidRPr="00F127B8">
              <w:rPr>
                <w:b/>
                <w:bCs/>
                <w:color w:val="FFFFFF" w:themeColor="background1"/>
                <w:lang w:val="en-GB" w:eastAsia="en-GB"/>
              </w:rPr>
              <w:t>Member State</w:t>
            </w:r>
          </w:p>
        </w:tc>
        <w:tc>
          <w:tcPr>
            <w:tcW w:w="879" w:type="pct"/>
            <w:tcBorders>
              <w:top w:val="single" w:color="auto" w:sz="8" w:space="0"/>
              <w:left w:val="nil"/>
              <w:bottom w:val="single" w:color="auto" w:sz="8" w:space="0"/>
              <w:right w:val="single" w:color="auto" w:sz="4" w:space="0"/>
            </w:tcBorders>
            <w:shd w:val="clear" w:color="auto" w:fill="A6A6A6" w:themeFill="background1" w:themeFillShade="A6"/>
            <w:vAlign w:val="center"/>
            <w:hideMark/>
          </w:tcPr>
          <w:p w:rsidRPr="00F127B8" w:rsidR="00F127B8" w:rsidP="00F127B8" w:rsidRDefault="00F127B8" w14:paraId="4629DF36" w14:textId="77777777">
            <w:pPr>
              <w:spacing w:line="240" w:lineRule="auto"/>
              <w:jc w:val="center"/>
              <w:rPr>
                <w:b/>
                <w:bCs/>
                <w:color w:val="FFFFFF" w:themeColor="background1"/>
                <w:lang w:val="en-GB" w:eastAsia="en-GB"/>
              </w:rPr>
            </w:pPr>
            <w:r w:rsidRPr="00F127B8">
              <w:rPr>
                <w:b/>
                <w:bCs/>
                <w:color w:val="FFFFFF" w:themeColor="background1"/>
                <w:lang w:val="en-GB" w:eastAsia="en-GB"/>
              </w:rPr>
              <w:t>Consultation Via Online Questionnaire</w:t>
            </w:r>
          </w:p>
        </w:tc>
        <w:tc>
          <w:tcPr>
            <w:tcW w:w="792" w:type="pct"/>
            <w:tcBorders>
              <w:top w:val="single" w:color="auto" w:sz="8" w:space="0"/>
              <w:left w:val="nil"/>
              <w:bottom w:val="single" w:color="auto" w:sz="8" w:space="0"/>
              <w:right w:val="single" w:color="auto" w:sz="8" w:space="0"/>
            </w:tcBorders>
            <w:shd w:val="clear" w:color="auto" w:fill="A6A6A6" w:themeFill="background1" w:themeFillShade="A6"/>
            <w:vAlign w:val="center"/>
            <w:hideMark/>
          </w:tcPr>
          <w:p w:rsidRPr="00F127B8" w:rsidR="00F127B8" w:rsidP="00F127B8" w:rsidRDefault="00F127B8" w14:paraId="4F64EB3D" w14:textId="77777777">
            <w:pPr>
              <w:spacing w:line="240" w:lineRule="auto"/>
              <w:jc w:val="center"/>
              <w:rPr>
                <w:b/>
                <w:bCs/>
                <w:color w:val="FFFFFF" w:themeColor="background1"/>
                <w:lang w:val="en-GB" w:eastAsia="en-GB"/>
              </w:rPr>
            </w:pPr>
            <w:r w:rsidRPr="00F127B8">
              <w:rPr>
                <w:b/>
                <w:bCs/>
                <w:color w:val="FFFFFF" w:themeColor="background1"/>
                <w:lang w:val="en-GB" w:eastAsia="en-GB"/>
              </w:rPr>
              <w:t>Consultation Via Meetings</w:t>
            </w:r>
          </w:p>
        </w:tc>
      </w:tr>
      <w:tr w:rsidRPr="00F127B8" w:rsidR="00F127B8" w:rsidTr="008E4F74" w14:paraId="13B74515" w14:textId="77777777">
        <w:trPr>
          <w:trHeight w:val="124"/>
        </w:trPr>
        <w:tc>
          <w:tcPr>
            <w:tcW w:w="2761" w:type="pct"/>
            <w:tcBorders>
              <w:top w:val="nil"/>
              <w:left w:val="single" w:color="auto" w:sz="8" w:space="0"/>
              <w:bottom w:val="dotted" w:color="auto" w:sz="4" w:space="0"/>
              <w:right w:val="single" w:color="auto" w:sz="4" w:space="0"/>
            </w:tcBorders>
            <w:shd w:val="clear" w:color="auto" w:fill="auto"/>
            <w:vAlign w:val="center"/>
          </w:tcPr>
          <w:p w:rsidRPr="00F127B8" w:rsidR="00F127B8" w:rsidP="00F127B8" w:rsidRDefault="00F127B8" w14:paraId="6508FD2F"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General Inspectorate for Emergency Situations</w:t>
            </w:r>
          </w:p>
        </w:tc>
        <w:tc>
          <w:tcPr>
            <w:tcW w:w="568" w:type="pct"/>
            <w:tcBorders>
              <w:top w:val="nil"/>
              <w:left w:val="nil"/>
              <w:bottom w:val="dotted" w:color="auto" w:sz="4" w:space="0"/>
              <w:right w:val="single" w:color="auto" w:sz="4" w:space="0"/>
            </w:tcBorders>
            <w:shd w:val="clear" w:color="auto" w:fill="auto"/>
            <w:vAlign w:val="center"/>
          </w:tcPr>
          <w:p w:rsidRPr="00F127B8" w:rsidR="00F127B8" w:rsidP="00F127B8" w:rsidRDefault="00F127B8" w14:paraId="24E5E119"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Romania</w:t>
            </w:r>
          </w:p>
        </w:tc>
        <w:tc>
          <w:tcPr>
            <w:tcW w:w="879" w:type="pct"/>
            <w:tcBorders>
              <w:top w:val="nil"/>
              <w:left w:val="single" w:color="auto" w:sz="4" w:space="0"/>
              <w:bottom w:val="dotted" w:color="auto" w:sz="4" w:space="0"/>
              <w:right w:val="single" w:color="auto" w:sz="4" w:space="0"/>
            </w:tcBorders>
            <w:shd w:val="clear" w:color="auto" w:fill="E7E6E6" w:themeFill="background2"/>
            <w:vAlign w:val="center"/>
          </w:tcPr>
          <w:p w:rsidRPr="00F127B8" w:rsidR="00F127B8" w:rsidP="00F127B8" w:rsidRDefault="00F127B8" w14:paraId="21F93A93"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c>
          <w:tcPr>
            <w:tcW w:w="792" w:type="pct"/>
            <w:tcBorders>
              <w:top w:val="nil"/>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7148DF9C"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2E1B549E" w14:textId="77777777">
        <w:trPr>
          <w:trHeight w:val="185"/>
        </w:trPr>
        <w:tc>
          <w:tcPr>
            <w:tcW w:w="2761" w:type="pct"/>
            <w:tcBorders>
              <w:top w:val="nil"/>
              <w:left w:val="single" w:color="auto" w:sz="8" w:space="0"/>
              <w:bottom w:val="dotted" w:color="auto" w:sz="4" w:space="0"/>
              <w:right w:val="single" w:color="auto" w:sz="4" w:space="0"/>
            </w:tcBorders>
            <w:shd w:val="clear" w:color="auto" w:fill="auto"/>
            <w:vAlign w:val="center"/>
          </w:tcPr>
          <w:p w:rsidRPr="00F127B8" w:rsidR="00F127B8" w:rsidP="00F127B8" w:rsidRDefault="00F127B8" w14:paraId="78E1EF32"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The Federation of the Nongovernmental Organisations for Social Services (FONSS)</w:t>
            </w:r>
          </w:p>
        </w:tc>
        <w:tc>
          <w:tcPr>
            <w:tcW w:w="568" w:type="pct"/>
            <w:tcBorders>
              <w:top w:val="nil"/>
              <w:left w:val="nil"/>
              <w:bottom w:val="dotted" w:color="auto" w:sz="4" w:space="0"/>
              <w:right w:val="single" w:color="auto" w:sz="4" w:space="0"/>
            </w:tcBorders>
            <w:shd w:val="clear" w:color="auto" w:fill="auto"/>
            <w:vAlign w:val="center"/>
          </w:tcPr>
          <w:p w:rsidRPr="00F127B8" w:rsidR="00F127B8" w:rsidP="00F127B8" w:rsidRDefault="00F127B8" w14:paraId="0EA256B1"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Romania</w:t>
            </w:r>
          </w:p>
        </w:tc>
        <w:tc>
          <w:tcPr>
            <w:tcW w:w="879" w:type="pct"/>
            <w:tcBorders>
              <w:top w:val="nil"/>
              <w:left w:val="nil"/>
              <w:bottom w:val="dotted" w:color="auto" w:sz="4" w:space="0"/>
              <w:right w:val="single" w:color="auto" w:sz="4" w:space="0"/>
            </w:tcBorders>
            <w:shd w:val="clear" w:color="auto" w:fill="FFFFFF" w:themeFill="background1"/>
            <w:vAlign w:val="center"/>
          </w:tcPr>
          <w:p w:rsidRPr="00F127B8" w:rsidR="00F127B8" w:rsidP="00F127B8" w:rsidRDefault="00F127B8" w14:paraId="04E46BCB" w14:textId="77777777">
            <w:pPr>
              <w:spacing w:line="240" w:lineRule="auto"/>
              <w:jc w:val="center"/>
              <w:rPr>
                <w:color w:val="000000" w:themeColor="text1"/>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4A07F3A8"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1A5E15C7" w14:textId="77777777">
        <w:trPr>
          <w:trHeight w:val="185"/>
        </w:trPr>
        <w:tc>
          <w:tcPr>
            <w:tcW w:w="2761" w:type="pct"/>
            <w:tcBorders>
              <w:top w:val="nil"/>
              <w:left w:val="single" w:color="auto" w:sz="8" w:space="0"/>
              <w:bottom w:val="dotted" w:color="auto" w:sz="4" w:space="0"/>
              <w:right w:val="single" w:color="auto" w:sz="4" w:space="0"/>
            </w:tcBorders>
            <w:shd w:val="clear" w:color="auto" w:fill="auto"/>
            <w:vAlign w:val="center"/>
          </w:tcPr>
          <w:p w:rsidRPr="00F127B8" w:rsidR="00F127B8" w:rsidP="00F127B8" w:rsidRDefault="00F127B8" w14:paraId="6989EA0B"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Code for Romania</w:t>
            </w:r>
          </w:p>
        </w:tc>
        <w:tc>
          <w:tcPr>
            <w:tcW w:w="568" w:type="pct"/>
            <w:tcBorders>
              <w:top w:val="nil"/>
              <w:left w:val="nil"/>
              <w:bottom w:val="dotted" w:color="auto" w:sz="4" w:space="0"/>
              <w:right w:val="single" w:color="auto" w:sz="4" w:space="0"/>
            </w:tcBorders>
            <w:shd w:val="clear" w:color="auto" w:fill="auto"/>
            <w:vAlign w:val="center"/>
          </w:tcPr>
          <w:p w:rsidRPr="00F127B8" w:rsidR="00F127B8" w:rsidP="00F127B8" w:rsidRDefault="00F127B8" w14:paraId="6AE48E1F"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Romania</w:t>
            </w:r>
          </w:p>
        </w:tc>
        <w:tc>
          <w:tcPr>
            <w:tcW w:w="879" w:type="pct"/>
            <w:tcBorders>
              <w:top w:val="nil"/>
              <w:left w:val="nil"/>
              <w:bottom w:val="dotted" w:color="auto" w:sz="4" w:space="0"/>
              <w:right w:val="single" w:color="auto" w:sz="4" w:space="0"/>
            </w:tcBorders>
            <w:shd w:val="clear" w:color="auto" w:fill="FFFFFF" w:themeFill="background1"/>
            <w:vAlign w:val="center"/>
          </w:tcPr>
          <w:p w:rsidRPr="00F127B8" w:rsidR="00F127B8" w:rsidP="00F127B8" w:rsidRDefault="00F127B8" w14:paraId="5D2D2B34"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28DF521E"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145FB32B" w14:textId="77777777">
        <w:trPr>
          <w:trHeight w:val="185"/>
        </w:trPr>
        <w:tc>
          <w:tcPr>
            <w:tcW w:w="2761" w:type="pct"/>
            <w:tcBorders>
              <w:top w:val="nil"/>
              <w:left w:val="single" w:color="auto" w:sz="8" w:space="0"/>
              <w:bottom w:val="dotted" w:color="auto" w:sz="4" w:space="0"/>
              <w:right w:val="single" w:color="auto" w:sz="4" w:space="0"/>
            </w:tcBorders>
            <w:shd w:val="clear" w:color="auto" w:fill="auto"/>
            <w:vAlign w:val="center"/>
          </w:tcPr>
          <w:p w:rsidRPr="00F127B8" w:rsidR="00F127B8" w:rsidP="00F127B8" w:rsidRDefault="00F127B8" w14:paraId="267634B5"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Babes-Bolyai University - Research Institute for Sustainability and Disaster Management Based on High-Performance Computing (ISUMADECIP)</w:t>
            </w:r>
          </w:p>
        </w:tc>
        <w:tc>
          <w:tcPr>
            <w:tcW w:w="568" w:type="pct"/>
            <w:tcBorders>
              <w:top w:val="nil"/>
              <w:left w:val="nil"/>
              <w:bottom w:val="dotted" w:color="auto" w:sz="4" w:space="0"/>
              <w:right w:val="single" w:color="auto" w:sz="4" w:space="0"/>
            </w:tcBorders>
            <w:shd w:val="clear" w:color="auto" w:fill="auto"/>
            <w:vAlign w:val="center"/>
          </w:tcPr>
          <w:p w:rsidRPr="00F127B8" w:rsidR="00F127B8" w:rsidP="00F127B8" w:rsidRDefault="00F127B8" w14:paraId="1FD0CD30"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Romania</w:t>
            </w:r>
          </w:p>
        </w:tc>
        <w:tc>
          <w:tcPr>
            <w:tcW w:w="879" w:type="pct"/>
            <w:tcBorders>
              <w:top w:val="nil"/>
              <w:left w:val="nil"/>
              <w:bottom w:val="dotted" w:color="auto" w:sz="4" w:space="0"/>
              <w:right w:val="single" w:color="auto" w:sz="4" w:space="0"/>
            </w:tcBorders>
            <w:shd w:val="clear" w:color="auto" w:fill="E7E6E6" w:themeFill="background2"/>
            <w:vAlign w:val="center"/>
          </w:tcPr>
          <w:p w:rsidRPr="00F127B8" w:rsidR="00F127B8" w:rsidP="00F127B8" w:rsidRDefault="00F127B8" w14:paraId="285C5E37"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7A972B29"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4C618288" w14:textId="77777777">
        <w:trPr>
          <w:trHeight w:val="271"/>
        </w:trPr>
        <w:tc>
          <w:tcPr>
            <w:tcW w:w="2761" w:type="pct"/>
            <w:tcBorders>
              <w:top w:val="nil"/>
              <w:left w:val="single" w:color="auto" w:sz="8" w:space="0"/>
              <w:bottom w:val="dotted" w:color="auto" w:sz="4" w:space="0"/>
              <w:right w:val="single" w:color="auto" w:sz="4" w:space="0"/>
            </w:tcBorders>
            <w:shd w:val="clear" w:color="auto" w:fill="auto"/>
            <w:vAlign w:val="center"/>
          </w:tcPr>
          <w:p w:rsidRPr="00F127B8" w:rsidR="00F127B8" w:rsidP="00F127B8" w:rsidRDefault="00F127B8" w14:paraId="3669220F"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National Institute for Earth Physics (INCDFP)</w:t>
            </w:r>
          </w:p>
        </w:tc>
        <w:tc>
          <w:tcPr>
            <w:tcW w:w="568" w:type="pct"/>
            <w:tcBorders>
              <w:top w:val="nil"/>
              <w:left w:val="nil"/>
              <w:bottom w:val="dotted" w:color="auto" w:sz="4" w:space="0"/>
              <w:right w:val="single" w:color="auto" w:sz="4" w:space="0"/>
            </w:tcBorders>
            <w:shd w:val="clear" w:color="auto" w:fill="auto"/>
            <w:vAlign w:val="center"/>
          </w:tcPr>
          <w:p w:rsidRPr="00F127B8" w:rsidR="00F127B8" w:rsidP="00F127B8" w:rsidRDefault="00F127B8" w14:paraId="7A4C5E15"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Romania</w:t>
            </w:r>
          </w:p>
        </w:tc>
        <w:tc>
          <w:tcPr>
            <w:tcW w:w="879" w:type="pct"/>
            <w:tcBorders>
              <w:top w:val="nil"/>
              <w:left w:val="nil"/>
              <w:bottom w:val="dotted" w:color="auto" w:sz="4" w:space="0"/>
              <w:right w:val="single" w:color="auto" w:sz="4" w:space="0"/>
            </w:tcBorders>
            <w:shd w:val="clear" w:color="auto" w:fill="E7E6E6" w:themeFill="background2"/>
            <w:vAlign w:val="center"/>
          </w:tcPr>
          <w:p w:rsidRPr="00F127B8" w:rsidR="00F127B8" w:rsidP="00F127B8" w:rsidRDefault="00F127B8" w14:paraId="5EC23427"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5B57A4FE"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70826D54" w14:textId="77777777">
        <w:trPr>
          <w:trHeight w:val="250"/>
        </w:trPr>
        <w:tc>
          <w:tcPr>
            <w:tcW w:w="2761" w:type="pct"/>
            <w:tcBorders>
              <w:top w:val="single" w:color="auto" w:sz="8" w:space="0"/>
              <w:left w:val="single" w:color="auto" w:sz="8" w:space="0"/>
              <w:bottom w:val="dotted" w:color="auto" w:sz="4" w:space="0"/>
              <w:right w:val="single" w:color="auto" w:sz="4" w:space="0"/>
            </w:tcBorders>
            <w:shd w:val="clear" w:color="auto" w:fill="auto"/>
            <w:vAlign w:val="center"/>
          </w:tcPr>
          <w:p w:rsidRPr="00F127B8" w:rsidR="00F127B8" w:rsidP="00F127B8" w:rsidRDefault="00F127B8" w14:paraId="53D98893"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Mission for European and International Affairs (DGSCGC)</w:t>
            </w:r>
          </w:p>
        </w:tc>
        <w:tc>
          <w:tcPr>
            <w:tcW w:w="568" w:type="pct"/>
            <w:tcBorders>
              <w:top w:val="single" w:color="auto" w:sz="8" w:space="0"/>
              <w:left w:val="nil"/>
              <w:bottom w:val="dotted" w:color="auto" w:sz="4" w:space="0"/>
              <w:right w:val="single" w:color="auto" w:sz="4" w:space="0"/>
            </w:tcBorders>
            <w:shd w:val="clear" w:color="auto" w:fill="auto"/>
            <w:vAlign w:val="center"/>
          </w:tcPr>
          <w:p w:rsidRPr="00F127B8" w:rsidR="00F127B8" w:rsidP="00F127B8" w:rsidRDefault="00F127B8" w14:paraId="5B596231"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single" w:color="auto" w:sz="8" w:space="0"/>
              <w:left w:val="nil"/>
              <w:bottom w:val="dotted" w:color="auto" w:sz="4" w:space="0"/>
              <w:right w:val="single" w:color="auto" w:sz="4" w:space="0"/>
            </w:tcBorders>
            <w:shd w:val="clear" w:color="auto" w:fill="FFFFFF" w:themeFill="background1"/>
            <w:vAlign w:val="center"/>
          </w:tcPr>
          <w:p w:rsidRPr="00F127B8" w:rsidR="00F127B8" w:rsidP="00F127B8" w:rsidRDefault="00F127B8" w14:paraId="0F18D622" w14:textId="77777777">
            <w:pPr>
              <w:spacing w:line="240" w:lineRule="auto"/>
              <w:jc w:val="center"/>
              <w:rPr>
                <w:color w:val="000000" w:themeColor="text1"/>
                <w:sz w:val="20"/>
                <w:szCs w:val="20"/>
                <w:lang w:val="en-GB" w:eastAsia="en-GB"/>
              </w:rPr>
            </w:pPr>
          </w:p>
        </w:tc>
        <w:tc>
          <w:tcPr>
            <w:tcW w:w="792" w:type="pct"/>
            <w:tcBorders>
              <w:top w:val="single" w:color="auto" w:sz="8"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46DB9225" w14:textId="77777777">
            <w:pPr>
              <w:spacing w:line="240" w:lineRule="auto"/>
              <w:jc w:val="center"/>
              <w:rPr>
                <w:color w:val="000000"/>
                <w:sz w:val="20"/>
                <w:szCs w:val="20"/>
                <w:lang w:val="en-GB" w:eastAsia="en-GB"/>
              </w:rPr>
            </w:pPr>
            <w:r w:rsidRPr="00F127B8">
              <w:rPr>
                <w:color w:val="000000" w:themeColor="text1"/>
                <w:sz w:val="20"/>
                <w:szCs w:val="20"/>
                <w:lang w:val="en-GB" w:eastAsia="en-GB"/>
              </w:rPr>
              <w:t>X</w:t>
            </w:r>
          </w:p>
        </w:tc>
      </w:tr>
      <w:tr w:rsidRPr="00F127B8" w:rsidR="00F127B8" w:rsidTr="008E4F74" w14:paraId="60630F17" w14:textId="77777777">
        <w:trPr>
          <w:trHeight w:val="250"/>
        </w:trPr>
        <w:tc>
          <w:tcPr>
            <w:tcW w:w="2761" w:type="pct"/>
            <w:tcBorders>
              <w:top w:val="dotted" w:color="auto" w:sz="4" w:space="0"/>
              <w:left w:val="single" w:color="auto" w:sz="8" w:space="0"/>
              <w:bottom w:val="dotted" w:color="auto" w:sz="4" w:space="0"/>
              <w:right w:val="single" w:color="auto" w:sz="4" w:space="0"/>
            </w:tcBorders>
            <w:shd w:val="clear" w:color="auto" w:fill="auto"/>
            <w:vAlign w:val="center"/>
          </w:tcPr>
          <w:p w:rsidRPr="00F127B8" w:rsidR="00F127B8" w:rsidP="00F127B8" w:rsidRDefault="00F127B8" w14:paraId="56A93231"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Operational Centre for Interdepartmental Crisis Management (COGIC)</w:t>
            </w:r>
          </w:p>
        </w:tc>
        <w:tc>
          <w:tcPr>
            <w:tcW w:w="568" w:type="pct"/>
            <w:tcBorders>
              <w:top w:val="dotted" w:color="auto" w:sz="4" w:space="0"/>
              <w:left w:val="nil"/>
              <w:bottom w:val="dotted" w:color="auto" w:sz="4" w:space="0"/>
              <w:right w:val="single" w:color="auto" w:sz="4" w:space="0"/>
            </w:tcBorders>
            <w:shd w:val="clear" w:color="auto" w:fill="auto"/>
            <w:vAlign w:val="center"/>
          </w:tcPr>
          <w:p w:rsidRPr="00F127B8" w:rsidR="00F127B8" w:rsidP="00F127B8" w:rsidRDefault="00F127B8" w14:paraId="33F75340"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dotted" w:color="auto" w:sz="4" w:space="0"/>
              <w:left w:val="nil"/>
              <w:bottom w:val="dotted" w:color="auto" w:sz="4" w:space="0"/>
              <w:right w:val="single" w:color="auto" w:sz="4" w:space="0"/>
            </w:tcBorders>
            <w:shd w:val="clear" w:color="auto" w:fill="FFFFFF" w:themeFill="background1"/>
            <w:vAlign w:val="center"/>
          </w:tcPr>
          <w:p w:rsidRPr="00F127B8" w:rsidR="00F127B8" w:rsidP="00F127B8" w:rsidRDefault="00F127B8" w14:paraId="324182BC"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164140E3"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614D3D35"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5346E243"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Military Security Training (ForMiSC)</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6162F64F"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2C9029F7"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31A6A679"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13F07859"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6B31FE81"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Demining Intervention Group (GID)</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77FD9C69"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57666A98"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0F142C34"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53F5378E"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0B459D51"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 xml:space="preserve">Ministry of Europe and Foreign Affairs - Centre for Crisis and Support (CDCS) </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08B0DBA2"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03E699F7"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40AD507A"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078B6069"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01611742"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General Secretariat for European Affairs (SGAE)</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04C5FC32"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3A68CD00"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618D5F3C"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747AB1B3"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08FE46EF"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Permanent Representation of France to the European Institutions</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1DF3E770"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31027866"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46D1AA2F"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62AC564F"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22001E0F"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Civil Security Aircraft Grouping (GASC)</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798DED01"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54CA2B1C"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6AE4B2CD"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3158F5D8"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08780E03"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National Federation of Firefighters of France</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00BE3F7E"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1D96734E"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2FD24976"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5CCD88D0"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3CDC239E"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National School of Firefighters Officers (ENSOSP)</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644F32CF"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4D5D1F97"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0891CF62"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48CA5314"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540685D4"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School of Application of Civil Security (ECASC/Valabre)</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1948EFEF"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1E29561A"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32D8F8B7"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5FCA4AF4"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14E214DD"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Departmental Fire and Rescue Service 33</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404719A8"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02B024CA"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3A801C4B"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56EE59B8"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6EAA5E16"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Departmental Fire and Rescue Service 73</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18E85DF7"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25699CD5"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5FB25186"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130C1562"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10F4D218"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Departmental Fire and Rescue Service 69</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1B2CABED"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1BCC6855"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0BCB586D"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026DBB3E"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519D0487" w14:textId="77777777">
            <w:pPr>
              <w:spacing w:line="276" w:lineRule="auto"/>
              <w:rPr>
                <w:iCs/>
                <w:sz w:val="20"/>
                <w:szCs w:val="20"/>
                <w:lang w:val="en-GB"/>
              </w:rPr>
            </w:pPr>
            <w:r w:rsidRPr="00F127B8">
              <w:rPr>
                <w:color w:val="000000" w:themeColor="text1"/>
                <w:sz w:val="20"/>
                <w:szCs w:val="20"/>
                <w:lang w:val="en-GB" w:eastAsia="en-GB"/>
              </w:rPr>
              <w:t xml:space="preserve">Departmental Fire and Rescue </w:t>
            </w:r>
            <w:r w:rsidRPr="00F127B8">
              <w:rPr>
                <w:iCs/>
                <w:sz w:val="20"/>
                <w:szCs w:val="20"/>
                <w:lang w:val="en-GB"/>
              </w:rPr>
              <w:t>30</w:t>
            </w:r>
            <w:r w:rsidRPr="00F127B8">
              <w:rPr>
                <w:iCs/>
                <w:sz w:val="20"/>
                <w:szCs w:val="20"/>
                <w:lang w:val="en-US"/>
              </w:rPr>
              <w:t xml:space="preserve">, </w:t>
            </w:r>
            <w:r w:rsidRPr="00F127B8">
              <w:rPr>
                <w:iCs/>
                <w:sz w:val="20"/>
                <w:szCs w:val="20"/>
                <w:lang w:val="en-GB"/>
              </w:rPr>
              <w:t>Service départemental-métropolitain d'incendie et de secours (SDIS)</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0FC3842A"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5AB1FFEB"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79B3D134"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0E49D12D"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46B4FD09" w14:textId="77777777">
            <w:pPr>
              <w:spacing w:line="276" w:lineRule="auto"/>
              <w:rPr>
                <w:color w:val="000000" w:themeColor="text1"/>
                <w:sz w:val="20"/>
                <w:szCs w:val="20"/>
                <w:lang w:val="en-GB" w:eastAsia="en-GB"/>
              </w:rPr>
            </w:pPr>
            <w:r w:rsidRPr="00F127B8">
              <w:rPr>
                <w:color w:val="000000" w:themeColor="text1"/>
                <w:sz w:val="20"/>
                <w:szCs w:val="20"/>
                <w:lang w:val="en-GB" w:eastAsia="en-GB"/>
              </w:rPr>
              <w:t>Civil Security Field Hospital - ESCRIM</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285C0F00"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France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6EB83D7A"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2D1B604A"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56235D74" w14:textId="77777777">
        <w:trPr>
          <w:trHeight w:val="250"/>
        </w:trPr>
        <w:tc>
          <w:tcPr>
            <w:tcW w:w="2761" w:type="pct"/>
            <w:tcBorders>
              <w:top w:val="single" w:color="auto" w:sz="12" w:space="0"/>
              <w:left w:val="single" w:color="auto" w:sz="8" w:space="0"/>
              <w:bottom w:val="nil"/>
              <w:right w:val="single" w:color="auto" w:sz="4" w:space="0"/>
            </w:tcBorders>
            <w:shd w:val="clear" w:color="auto" w:fill="auto"/>
            <w:vAlign w:val="center"/>
          </w:tcPr>
          <w:p w:rsidRPr="00F127B8" w:rsidR="00F127B8" w:rsidP="00F127B8" w:rsidRDefault="00F127B8" w14:paraId="40EA5A1A" w14:textId="77777777">
            <w:pPr>
              <w:spacing w:line="276" w:lineRule="auto"/>
              <w:rPr>
                <w:color w:val="000000" w:themeColor="text1"/>
                <w:sz w:val="20"/>
                <w:szCs w:val="20"/>
                <w:lang w:val="en-GB" w:eastAsia="en-GB"/>
              </w:rPr>
            </w:pPr>
            <w:r w:rsidRPr="00F127B8">
              <w:rPr>
                <w:sz w:val="20"/>
                <w:szCs w:val="20"/>
                <w:lang w:val="en-GB"/>
              </w:rPr>
              <w:t>Swedish Civil Contingencies Agency</w:t>
            </w:r>
          </w:p>
        </w:tc>
        <w:tc>
          <w:tcPr>
            <w:tcW w:w="568" w:type="pct"/>
            <w:tcBorders>
              <w:top w:val="single" w:color="auto" w:sz="12" w:space="0"/>
              <w:left w:val="nil"/>
              <w:bottom w:val="nil"/>
              <w:right w:val="single" w:color="auto" w:sz="4" w:space="0"/>
            </w:tcBorders>
            <w:shd w:val="clear" w:color="auto" w:fill="auto"/>
            <w:vAlign w:val="center"/>
          </w:tcPr>
          <w:p w:rsidRPr="00F127B8" w:rsidR="00F127B8" w:rsidP="00F127B8" w:rsidRDefault="00F127B8" w14:paraId="798F7E78"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Sweden</w:t>
            </w:r>
          </w:p>
        </w:tc>
        <w:tc>
          <w:tcPr>
            <w:tcW w:w="879" w:type="pct"/>
            <w:tcBorders>
              <w:top w:val="single" w:color="auto" w:sz="12" w:space="0"/>
              <w:left w:val="nil"/>
              <w:bottom w:val="nil"/>
              <w:right w:val="single" w:color="auto" w:sz="4" w:space="0"/>
            </w:tcBorders>
            <w:shd w:val="clear" w:color="auto" w:fill="E7E6E6" w:themeFill="background2"/>
            <w:vAlign w:val="center"/>
          </w:tcPr>
          <w:p w:rsidRPr="00F127B8" w:rsidR="00F127B8" w:rsidP="00F127B8" w:rsidRDefault="00F127B8" w14:paraId="10F3B86F"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single" w:color="auto" w:sz="12"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70F73118"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6580C6CC"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25C50F2C" w14:textId="77777777">
            <w:pPr>
              <w:spacing w:line="240" w:lineRule="auto"/>
              <w:jc w:val="left"/>
              <w:rPr>
                <w:color w:val="000000" w:themeColor="text1"/>
                <w:sz w:val="20"/>
                <w:szCs w:val="20"/>
                <w:lang w:val="en-GB" w:eastAsia="en-GB"/>
              </w:rPr>
            </w:pPr>
            <w:r w:rsidRPr="00F127B8">
              <w:rPr>
                <w:iCs/>
                <w:sz w:val="20"/>
                <w:szCs w:val="20"/>
                <w:lang w:val="en-GB"/>
              </w:rPr>
              <w:t>Mid Sweden University, Risk and Crisis Research Centre</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13E3D145"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Sweden</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25E00615"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1E560815"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7D146BE3"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185770A8" w14:textId="77777777">
            <w:pPr>
              <w:spacing w:line="240" w:lineRule="auto"/>
              <w:jc w:val="left"/>
              <w:rPr>
                <w:color w:val="000000" w:themeColor="text1"/>
                <w:sz w:val="20"/>
                <w:szCs w:val="20"/>
                <w:lang w:val="en-GB" w:eastAsia="en-GB"/>
              </w:rPr>
            </w:pPr>
            <w:r w:rsidRPr="00F127B8">
              <w:rPr>
                <w:sz w:val="20"/>
                <w:szCs w:val="20"/>
                <w:lang w:val="en-GB"/>
              </w:rPr>
              <w:t>Swedish Red Cross</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6D8989C3"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Sweden</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5076E889"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7CC3C2C8"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5E938B51" w14:textId="77777777">
        <w:trPr>
          <w:trHeight w:val="250"/>
        </w:trPr>
        <w:tc>
          <w:tcPr>
            <w:tcW w:w="2761" w:type="pct"/>
            <w:tcBorders>
              <w:top w:val="single" w:color="auto" w:sz="12" w:space="0"/>
              <w:left w:val="single" w:color="auto" w:sz="8" w:space="0"/>
              <w:bottom w:val="nil"/>
              <w:right w:val="single" w:color="auto" w:sz="4" w:space="0"/>
            </w:tcBorders>
            <w:shd w:val="clear" w:color="auto" w:fill="auto"/>
            <w:vAlign w:val="center"/>
          </w:tcPr>
          <w:p w:rsidRPr="00F127B8" w:rsidR="00F127B8" w:rsidP="00F127B8" w:rsidRDefault="00F127B8" w14:paraId="137BDFC6"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Ministry of Home Affairs, Directorate-general for Civil Protection</w:t>
            </w:r>
          </w:p>
        </w:tc>
        <w:tc>
          <w:tcPr>
            <w:tcW w:w="568" w:type="pct"/>
            <w:tcBorders>
              <w:top w:val="single" w:color="auto" w:sz="12" w:space="0"/>
              <w:left w:val="nil"/>
              <w:bottom w:val="nil"/>
              <w:right w:val="single" w:color="auto" w:sz="4" w:space="0"/>
            </w:tcBorders>
            <w:shd w:val="clear" w:color="auto" w:fill="auto"/>
            <w:vAlign w:val="center"/>
          </w:tcPr>
          <w:p w:rsidRPr="00F127B8" w:rsidR="00F127B8" w:rsidP="00F127B8" w:rsidRDefault="00F127B8" w14:paraId="12446F99"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Belgium</w:t>
            </w:r>
          </w:p>
        </w:tc>
        <w:tc>
          <w:tcPr>
            <w:tcW w:w="879" w:type="pct"/>
            <w:tcBorders>
              <w:top w:val="single" w:color="auto" w:sz="12" w:space="0"/>
              <w:left w:val="nil"/>
              <w:bottom w:val="nil"/>
              <w:right w:val="single" w:color="auto" w:sz="4" w:space="0"/>
            </w:tcBorders>
            <w:shd w:val="clear" w:color="auto" w:fill="E7E6E6" w:themeFill="background2"/>
            <w:vAlign w:val="center"/>
          </w:tcPr>
          <w:p w:rsidRPr="00F127B8" w:rsidR="00F127B8" w:rsidP="00F127B8" w:rsidRDefault="00F127B8" w14:paraId="6679EAB1"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single" w:color="auto" w:sz="12"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6E2D6549"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2C1A6440"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5D548E8C"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Rescue Zone Liège Zone 2</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0FED6ED3"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Belgium</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22C13F97"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6AB13A67"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459245E1"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0B84B522"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Rescue Zone Hainaut Centre</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7D259092"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Belgium</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25282C39"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113551DD"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3556F784" w14:textId="77777777">
        <w:trPr>
          <w:trHeight w:val="156"/>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178FA43B"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University Hospitals Leuven - Disaster Management Centre</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7C9C1697"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Belgium</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0B1B90AD"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3B89ED07"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671CE98E" w14:textId="77777777">
        <w:trPr>
          <w:trHeight w:val="250"/>
        </w:trPr>
        <w:tc>
          <w:tcPr>
            <w:tcW w:w="2761" w:type="pct"/>
            <w:tcBorders>
              <w:top w:val="nil"/>
              <w:left w:val="single" w:color="auto" w:sz="8" w:space="0"/>
              <w:bottom w:val="single" w:color="auto" w:sz="12" w:space="0"/>
              <w:right w:val="single" w:color="auto" w:sz="4" w:space="0"/>
            </w:tcBorders>
            <w:shd w:val="clear" w:color="auto" w:fill="auto"/>
            <w:vAlign w:val="center"/>
          </w:tcPr>
          <w:p w:rsidRPr="00F127B8" w:rsidR="00F127B8" w:rsidP="00F127B8" w:rsidRDefault="00F127B8" w14:paraId="646251DA"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Fédération royale des corps de sapeurs-pompiers de Belgique</w:t>
            </w:r>
          </w:p>
        </w:tc>
        <w:tc>
          <w:tcPr>
            <w:tcW w:w="568" w:type="pct"/>
            <w:tcBorders>
              <w:top w:val="nil"/>
              <w:left w:val="nil"/>
              <w:bottom w:val="single" w:color="auto" w:sz="12" w:space="0"/>
              <w:right w:val="single" w:color="auto" w:sz="4" w:space="0"/>
            </w:tcBorders>
            <w:shd w:val="clear" w:color="auto" w:fill="auto"/>
            <w:vAlign w:val="center"/>
          </w:tcPr>
          <w:p w:rsidRPr="00F127B8" w:rsidR="00F127B8" w:rsidP="00F127B8" w:rsidRDefault="00F127B8" w14:paraId="2AEAFC4D" w14:textId="77777777">
            <w:pPr>
              <w:spacing w:line="240" w:lineRule="auto"/>
              <w:jc w:val="left"/>
              <w:rPr>
                <w:color w:val="000000" w:themeColor="text1"/>
                <w:sz w:val="20"/>
                <w:szCs w:val="20"/>
                <w:lang w:val="en-GB" w:eastAsia="en-GB"/>
              </w:rPr>
            </w:pPr>
          </w:p>
        </w:tc>
        <w:tc>
          <w:tcPr>
            <w:tcW w:w="879" w:type="pct"/>
            <w:tcBorders>
              <w:top w:val="nil"/>
              <w:left w:val="nil"/>
              <w:bottom w:val="single" w:color="auto" w:sz="12" w:space="0"/>
              <w:right w:val="single" w:color="auto" w:sz="4" w:space="0"/>
            </w:tcBorders>
            <w:shd w:val="clear" w:color="auto" w:fill="E7E6E6" w:themeFill="background2"/>
            <w:vAlign w:val="center"/>
          </w:tcPr>
          <w:p w:rsidRPr="00F127B8" w:rsidR="00F127B8" w:rsidP="00F127B8" w:rsidRDefault="00F127B8" w14:paraId="13DDE33A"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single" w:color="auto" w:sz="12" w:space="0"/>
              <w:right w:val="single" w:color="auto" w:sz="8" w:space="0"/>
            </w:tcBorders>
            <w:shd w:val="clear" w:color="auto" w:fill="FFFFFF" w:themeFill="background1"/>
            <w:vAlign w:val="center"/>
          </w:tcPr>
          <w:p w:rsidRPr="00F127B8" w:rsidR="00F127B8" w:rsidP="00F127B8" w:rsidRDefault="00F127B8" w14:paraId="4262E5F6" w14:textId="77777777">
            <w:pPr>
              <w:spacing w:line="240" w:lineRule="auto"/>
              <w:jc w:val="center"/>
              <w:rPr>
                <w:color w:val="000000" w:themeColor="text1"/>
                <w:sz w:val="20"/>
                <w:szCs w:val="20"/>
                <w:lang w:val="en-GB" w:eastAsia="en-GB"/>
              </w:rPr>
            </w:pPr>
          </w:p>
        </w:tc>
      </w:tr>
      <w:tr w:rsidRPr="00F127B8" w:rsidR="00F127B8" w:rsidTr="008E4F74" w14:paraId="6DDC8E62" w14:textId="77777777">
        <w:trPr>
          <w:trHeight w:val="250"/>
        </w:trPr>
        <w:tc>
          <w:tcPr>
            <w:tcW w:w="2761" w:type="pct"/>
            <w:tcBorders>
              <w:top w:val="single" w:color="auto" w:sz="12" w:space="0"/>
              <w:left w:val="single" w:color="auto" w:sz="8" w:space="0"/>
              <w:bottom w:val="nil"/>
              <w:right w:val="single" w:color="auto" w:sz="4" w:space="0"/>
            </w:tcBorders>
            <w:shd w:val="clear" w:color="auto" w:fill="auto"/>
            <w:vAlign w:val="center"/>
          </w:tcPr>
          <w:p w:rsidRPr="00F127B8" w:rsidR="00F127B8" w:rsidP="00F127B8" w:rsidRDefault="00F127B8" w14:paraId="5B38C899"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Hellenic Ministry of Citizen Protection - Centre for Security Studies (KEMEA)</w:t>
            </w:r>
          </w:p>
        </w:tc>
        <w:tc>
          <w:tcPr>
            <w:tcW w:w="568" w:type="pct"/>
            <w:tcBorders>
              <w:top w:val="single" w:color="auto" w:sz="12" w:space="0"/>
              <w:left w:val="nil"/>
              <w:bottom w:val="nil"/>
              <w:right w:val="single" w:color="auto" w:sz="4" w:space="0"/>
            </w:tcBorders>
            <w:shd w:val="clear" w:color="auto" w:fill="auto"/>
            <w:vAlign w:val="center"/>
          </w:tcPr>
          <w:p w:rsidRPr="00F127B8" w:rsidR="00F127B8" w:rsidP="00F127B8" w:rsidRDefault="00F127B8" w14:paraId="2C747185"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single" w:color="auto" w:sz="12" w:space="0"/>
              <w:left w:val="nil"/>
              <w:bottom w:val="nil"/>
              <w:right w:val="single" w:color="auto" w:sz="4" w:space="0"/>
            </w:tcBorders>
            <w:shd w:val="clear" w:color="auto" w:fill="FFFFFF" w:themeFill="background1"/>
            <w:vAlign w:val="center"/>
          </w:tcPr>
          <w:p w:rsidRPr="00F127B8" w:rsidR="00F127B8" w:rsidP="00F127B8" w:rsidRDefault="00F127B8" w14:paraId="0A33D04A" w14:textId="77777777">
            <w:pPr>
              <w:spacing w:line="240" w:lineRule="auto"/>
              <w:jc w:val="center"/>
              <w:rPr>
                <w:color w:val="000000"/>
                <w:sz w:val="20"/>
                <w:szCs w:val="20"/>
                <w:lang w:val="en-GB" w:eastAsia="en-GB"/>
              </w:rPr>
            </w:pPr>
          </w:p>
        </w:tc>
        <w:tc>
          <w:tcPr>
            <w:tcW w:w="792" w:type="pct"/>
            <w:tcBorders>
              <w:top w:val="single" w:color="auto" w:sz="12"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00CA599D"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1B31A91E"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414F4834"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National Research and Technological Development Centre (CERTH)</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1991C8FC"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08D83A13"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6A38AC2A"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17586C4A"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5B319FEA"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General Secretariat for Civil Protection</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19D0C0CE"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78816EC8"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1883E798"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1903D290"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363F23F5" w14:textId="77777777">
            <w:pPr>
              <w:spacing w:line="240" w:lineRule="auto"/>
              <w:jc w:val="left"/>
              <w:rPr>
                <w:lang w:val="en-US"/>
              </w:rPr>
            </w:pPr>
            <w:r w:rsidRPr="00F127B8">
              <w:rPr>
                <w:color w:val="000000" w:themeColor="text1"/>
                <w:sz w:val="20"/>
                <w:szCs w:val="20"/>
                <w:lang w:val="en-GB" w:eastAsia="en-GB"/>
              </w:rPr>
              <w:t>Organization for Earthquake Planning and Protection (O.A.S.P.), Directorate of Social Antiseismic Defence &amp; Preparedness-Assistance Department</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2F533603"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264BD9EC"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46F3FB7D"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71C38F88"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42B1A439"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Central Union of Municipalities of Greece (KEDE)</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33F5E43E"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7B41E793"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2A5DF66D"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3D72815F"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76664FBC"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 xml:space="preserve">Central Greece REGIONAL OFFICE (PSTE) </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4E0DDEE6"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052D0449"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2B0A191F"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634A1C39"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6CD9DB72"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Environment Department Ministry of Agriculture, Rural Development and Environment, Nicosia (Cyprus)</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7CC49E9E"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1E061D7E"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6BA63B9E"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63E7E7C7"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2D29B26A"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Region of Attika Civil Protection Department</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33AE6214"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43F55D60"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370C09FC"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04560FED"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52B3B853"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Hellenic Rescue Team</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53B32BBB"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1BA18E23"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1FD68918"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28DC2709"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74AD9F08"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Hellenic Fire Department Headquarters</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43BAEEFE"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E7E6E6" w:themeFill="background2"/>
            <w:vAlign w:val="center"/>
          </w:tcPr>
          <w:p w:rsidRPr="00F127B8" w:rsidR="00F127B8" w:rsidP="00F127B8" w:rsidRDefault="00F127B8" w14:paraId="756F4E20"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4A15293F"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40566B0E" w14:textId="77777777">
        <w:trPr>
          <w:trHeight w:val="250"/>
        </w:trPr>
        <w:tc>
          <w:tcPr>
            <w:tcW w:w="2761" w:type="pct"/>
            <w:tcBorders>
              <w:top w:val="nil"/>
              <w:left w:val="single" w:color="auto" w:sz="8" w:space="0"/>
              <w:bottom w:val="nil"/>
              <w:right w:val="single" w:color="auto" w:sz="4" w:space="0"/>
            </w:tcBorders>
            <w:shd w:val="clear" w:color="auto" w:fill="auto"/>
            <w:vAlign w:val="center"/>
          </w:tcPr>
          <w:p w:rsidRPr="00F127B8" w:rsidR="00F127B8" w:rsidP="00F127B8" w:rsidRDefault="00F127B8" w14:paraId="20D2533F"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National Observatory of Athens</w:t>
            </w:r>
          </w:p>
        </w:tc>
        <w:tc>
          <w:tcPr>
            <w:tcW w:w="568" w:type="pct"/>
            <w:tcBorders>
              <w:top w:val="nil"/>
              <w:left w:val="nil"/>
              <w:bottom w:val="nil"/>
              <w:right w:val="single" w:color="auto" w:sz="4" w:space="0"/>
            </w:tcBorders>
            <w:shd w:val="clear" w:color="auto" w:fill="auto"/>
            <w:vAlign w:val="center"/>
          </w:tcPr>
          <w:p w:rsidRPr="00F127B8" w:rsidR="00F127B8" w:rsidP="00F127B8" w:rsidRDefault="00F127B8" w14:paraId="3FD05C99"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Greece</w:t>
            </w:r>
          </w:p>
        </w:tc>
        <w:tc>
          <w:tcPr>
            <w:tcW w:w="879" w:type="pct"/>
            <w:tcBorders>
              <w:top w:val="nil"/>
              <w:left w:val="nil"/>
              <w:bottom w:val="nil"/>
              <w:right w:val="single" w:color="auto" w:sz="4" w:space="0"/>
            </w:tcBorders>
            <w:shd w:val="clear" w:color="auto" w:fill="FFFFFF" w:themeFill="background1"/>
            <w:vAlign w:val="center"/>
          </w:tcPr>
          <w:p w:rsidRPr="00F127B8" w:rsidR="00F127B8" w:rsidP="00F127B8" w:rsidRDefault="00F127B8" w14:paraId="377D22B7" w14:textId="77777777">
            <w:pPr>
              <w:spacing w:line="240" w:lineRule="auto"/>
              <w:jc w:val="center"/>
              <w:rPr>
                <w:color w:val="000000"/>
                <w:sz w:val="20"/>
                <w:szCs w:val="20"/>
                <w:lang w:val="en-GB" w:eastAsia="en-GB"/>
              </w:rPr>
            </w:pPr>
          </w:p>
        </w:tc>
        <w:tc>
          <w:tcPr>
            <w:tcW w:w="792" w:type="pct"/>
            <w:tcBorders>
              <w:top w:val="dotted" w:color="auto" w:sz="4" w:space="0"/>
              <w:left w:val="single" w:color="auto" w:sz="4" w:space="0"/>
              <w:bottom w:val="dotted" w:color="auto" w:sz="4" w:space="0"/>
              <w:right w:val="single" w:color="auto" w:sz="8" w:space="0"/>
            </w:tcBorders>
            <w:shd w:val="clear" w:color="auto" w:fill="E7E6E6" w:themeFill="background2"/>
            <w:vAlign w:val="center"/>
          </w:tcPr>
          <w:p w:rsidRPr="00F127B8" w:rsidR="00F127B8" w:rsidP="00F127B8" w:rsidRDefault="00F127B8" w14:paraId="56A984BF"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X</w:t>
            </w:r>
          </w:p>
        </w:tc>
      </w:tr>
      <w:tr w:rsidRPr="00F127B8" w:rsidR="00F127B8" w:rsidTr="008E4F74" w14:paraId="296C1791" w14:textId="77777777">
        <w:trPr>
          <w:trHeight w:val="250"/>
        </w:trPr>
        <w:tc>
          <w:tcPr>
            <w:tcW w:w="2761" w:type="pct"/>
            <w:tcBorders>
              <w:top w:val="nil"/>
              <w:left w:val="single" w:color="auto" w:sz="8" w:space="0"/>
              <w:bottom w:val="single" w:color="auto" w:sz="12" w:space="0"/>
              <w:right w:val="single" w:color="auto" w:sz="4" w:space="0"/>
            </w:tcBorders>
            <w:shd w:val="clear" w:color="auto" w:fill="auto"/>
            <w:vAlign w:val="center"/>
          </w:tcPr>
          <w:p w:rsidRPr="00F127B8" w:rsidR="00F127B8" w:rsidP="00F127B8" w:rsidRDefault="00F127B8" w14:paraId="4E55BF7E" w14:textId="77777777">
            <w:pPr>
              <w:spacing w:line="240" w:lineRule="auto"/>
              <w:jc w:val="left"/>
              <w:rPr>
                <w:lang w:val="en-US"/>
              </w:rPr>
            </w:pPr>
            <w:r w:rsidRPr="00F127B8">
              <w:rPr>
                <w:color w:val="000000" w:themeColor="text1"/>
                <w:sz w:val="20"/>
                <w:szCs w:val="20"/>
                <w:lang w:val="en-GB" w:eastAsia="en-GB"/>
              </w:rPr>
              <w:t xml:space="preserve">Municipality of Thessaloniki, Special Missions Team (EEPOMEE) </w:t>
            </w:r>
          </w:p>
        </w:tc>
        <w:tc>
          <w:tcPr>
            <w:tcW w:w="568" w:type="pct"/>
            <w:tcBorders>
              <w:top w:val="nil"/>
              <w:left w:val="nil"/>
              <w:bottom w:val="single" w:color="auto" w:sz="12" w:space="0"/>
              <w:right w:val="single" w:color="auto" w:sz="4" w:space="0"/>
            </w:tcBorders>
            <w:shd w:val="clear" w:color="auto" w:fill="auto"/>
            <w:vAlign w:val="center"/>
          </w:tcPr>
          <w:p w:rsidRPr="00F127B8" w:rsidR="00F127B8" w:rsidP="00F127B8" w:rsidRDefault="00F127B8" w14:paraId="4AA02295" w14:textId="77777777">
            <w:pPr>
              <w:spacing w:line="240" w:lineRule="auto"/>
              <w:jc w:val="left"/>
              <w:rPr>
                <w:color w:val="000000" w:themeColor="text1"/>
                <w:sz w:val="20"/>
                <w:szCs w:val="20"/>
                <w:lang w:val="en-GB" w:eastAsia="en-GB"/>
              </w:rPr>
            </w:pPr>
          </w:p>
        </w:tc>
        <w:tc>
          <w:tcPr>
            <w:tcW w:w="879" w:type="pct"/>
            <w:tcBorders>
              <w:top w:val="nil"/>
              <w:left w:val="nil"/>
              <w:bottom w:val="single" w:color="auto" w:sz="12" w:space="0"/>
              <w:right w:val="single" w:color="auto" w:sz="4" w:space="0"/>
            </w:tcBorders>
            <w:shd w:val="clear" w:color="auto" w:fill="E7E6E6" w:themeFill="background2"/>
            <w:vAlign w:val="center"/>
          </w:tcPr>
          <w:p w:rsidRPr="00F127B8" w:rsidR="00F127B8" w:rsidP="00F127B8" w:rsidRDefault="00F127B8" w14:paraId="7C5B97D9" w14:textId="77777777">
            <w:pPr>
              <w:spacing w:line="240" w:lineRule="auto"/>
              <w:jc w:val="center"/>
              <w:rPr>
                <w:color w:val="000000"/>
                <w:sz w:val="20"/>
                <w:szCs w:val="20"/>
                <w:lang w:val="en-GB" w:eastAsia="en-GB"/>
              </w:rPr>
            </w:pPr>
            <w:r w:rsidRPr="00F127B8">
              <w:rPr>
                <w:color w:val="000000"/>
                <w:sz w:val="20"/>
                <w:szCs w:val="20"/>
                <w:lang w:val="en-GB" w:eastAsia="en-GB"/>
              </w:rPr>
              <w:t>X</w:t>
            </w:r>
          </w:p>
        </w:tc>
        <w:tc>
          <w:tcPr>
            <w:tcW w:w="792" w:type="pct"/>
            <w:tcBorders>
              <w:top w:val="dotted" w:color="auto" w:sz="4" w:space="0"/>
              <w:left w:val="single" w:color="auto" w:sz="4" w:space="0"/>
              <w:bottom w:val="single" w:color="auto" w:sz="12" w:space="0"/>
              <w:right w:val="single" w:color="auto" w:sz="8" w:space="0"/>
            </w:tcBorders>
            <w:shd w:val="clear" w:color="auto" w:fill="FFFFFF" w:themeFill="background1"/>
            <w:vAlign w:val="center"/>
          </w:tcPr>
          <w:p w:rsidRPr="00F127B8" w:rsidR="00F127B8" w:rsidP="00F127B8" w:rsidRDefault="00F127B8" w14:paraId="60DD6B59" w14:textId="77777777">
            <w:pPr>
              <w:spacing w:line="240" w:lineRule="auto"/>
              <w:jc w:val="center"/>
              <w:rPr>
                <w:color w:val="000000" w:themeColor="text1"/>
                <w:sz w:val="20"/>
                <w:szCs w:val="20"/>
                <w:lang w:val="en-GB" w:eastAsia="en-GB"/>
              </w:rPr>
            </w:pPr>
          </w:p>
        </w:tc>
      </w:tr>
      <w:tr w:rsidRPr="00F127B8" w:rsidR="00F127B8" w:rsidTr="008E4F74" w14:paraId="3A2F9643" w14:textId="77777777">
        <w:trPr>
          <w:trHeight w:val="250"/>
        </w:trPr>
        <w:tc>
          <w:tcPr>
            <w:tcW w:w="2761" w:type="pct"/>
            <w:tcBorders>
              <w:top w:val="single" w:color="auto" w:sz="12" w:space="0"/>
              <w:left w:val="single" w:color="auto" w:sz="8" w:space="0"/>
              <w:bottom w:val="single" w:color="auto" w:sz="12" w:space="0"/>
              <w:right w:val="single" w:color="auto" w:sz="4" w:space="0"/>
            </w:tcBorders>
            <w:shd w:val="clear" w:color="auto" w:fill="FFFFFF" w:themeFill="background1"/>
            <w:vAlign w:val="center"/>
          </w:tcPr>
          <w:p w:rsidRPr="00F127B8" w:rsidR="00F127B8" w:rsidP="00F127B8" w:rsidRDefault="00F127B8" w14:paraId="32D0CE2C" w14:textId="77777777">
            <w:pPr>
              <w:spacing w:line="240" w:lineRule="auto"/>
              <w:jc w:val="left"/>
              <w:rPr>
                <w:color w:val="000000" w:themeColor="text1"/>
                <w:sz w:val="20"/>
                <w:szCs w:val="20"/>
                <w:lang w:val="en-GB" w:eastAsia="en-GB"/>
              </w:rPr>
            </w:pPr>
          </w:p>
        </w:tc>
        <w:tc>
          <w:tcPr>
            <w:tcW w:w="568" w:type="pct"/>
            <w:tcBorders>
              <w:top w:val="single" w:color="auto" w:sz="12" w:space="0"/>
              <w:left w:val="nil"/>
              <w:bottom w:val="single" w:color="auto" w:sz="12" w:space="0"/>
              <w:right w:val="single" w:color="auto" w:sz="4" w:space="0"/>
            </w:tcBorders>
            <w:shd w:val="clear" w:color="auto" w:fill="D0CECE" w:themeFill="background2" w:themeFillShade="E6"/>
            <w:vAlign w:val="center"/>
          </w:tcPr>
          <w:p w:rsidRPr="00F127B8" w:rsidR="00F127B8" w:rsidP="00F127B8" w:rsidRDefault="00F127B8" w14:paraId="0F82462E" w14:textId="77777777">
            <w:pPr>
              <w:spacing w:line="240" w:lineRule="auto"/>
              <w:jc w:val="left"/>
              <w:rPr>
                <w:color w:val="000000" w:themeColor="text1"/>
                <w:sz w:val="20"/>
                <w:szCs w:val="20"/>
                <w:lang w:val="en-GB" w:eastAsia="en-GB"/>
              </w:rPr>
            </w:pPr>
            <w:r w:rsidRPr="00F127B8">
              <w:rPr>
                <w:color w:val="000000" w:themeColor="text1"/>
                <w:sz w:val="20"/>
                <w:szCs w:val="20"/>
                <w:lang w:val="en-GB" w:eastAsia="en-GB"/>
              </w:rPr>
              <w:t>Total</w:t>
            </w:r>
          </w:p>
        </w:tc>
        <w:tc>
          <w:tcPr>
            <w:tcW w:w="879" w:type="pct"/>
            <w:tcBorders>
              <w:top w:val="single" w:color="auto" w:sz="12" w:space="0"/>
              <w:left w:val="nil"/>
              <w:bottom w:val="single" w:color="auto" w:sz="12" w:space="0"/>
              <w:right w:val="single" w:color="auto" w:sz="4" w:space="0"/>
            </w:tcBorders>
            <w:shd w:val="clear" w:color="auto" w:fill="D0CECE" w:themeFill="background2" w:themeFillShade="E6"/>
            <w:vAlign w:val="center"/>
          </w:tcPr>
          <w:p w:rsidRPr="00F127B8" w:rsidR="00F127B8" w:rsidP="00F127B8" w:rsidRDefault="00F127B8" w14:paraId="13CAFE2C" w14:textId="77777777">
            <w:pPr>
              <w:spacing w:line="240" w:lineRule="auto"/>
              <w:jc w:val="center"/>
              <w:rPr>
                <w:color w:val="000000"/>
                <w:sz w:val="20"/>
                <w:szCs w:val="20"/>
                <w:lang w:val="en-GB" w:eastAsia="en-GB"/>
              </w:rPr>
            </w:pPr>
            <w:r w:rsidRPr="00F127B8">
              <w:rPr>
                <w:color w:val="000000"/>
                <w:sz w:val="20"/>
                <w:szCs w:val="20"/>
                <w:lang w:val="en-GB" w:eastAsia="en-GB"/>
              </w:rPr>
              <w:t>19</w:t>
            </w:r>
          </w:p>
        </w:tc>
        <w:tc>
          <w:tcPr>
            <w:tcW w:w="792" w:type="pct"/>
            <w:tcBorders>
              <w:top w:val="single" w:color="auto" w:sz="12" w:space="0"/>
              <w:left w:val="single" w:color="auto" w:sz="4" w:space="0"/>
              <w:bottom w:val="single" w:color="auto" w:sz="12" w:space="0"/>
              <w:right w:val="single" w:color="auto" w:sz="8" w:space="0"/>
            </w:tcBorders>
            <w:shd w:val="clear" w:color="auto" w:fill="D0CECE" w:themeFill="background2" w:themeFillShade="E6"/>
            <w:vAlign w:val="center"/>
          </w:tcPr>
          <w:p w:rsidRPr="00F127B8" w:rsidR="00F127B8" w:rsidP="00F127B8" w:rsidRDefault="00F127B8" w14:paraId="6D859EF2" w14:textId="77777777">
            <w:pPr>
              <w:spacing w:line="240" w:lineRule="auto"/>
              <w:jc w:val="center"/>
              <w:rPr>
                <w:color w:val="000000" w:themeColor="text1"/>
                <w:sz w:val="20"/>
                <w:szCs w:val="20"/>
                <w:lang w:val="en-GB" w:eastAsia="en-GB"/>
              </w:rPr>
            </w:pPr>
            <w:r w:rsidRPr="00F127B8">
              <w:rPr>
                <w:color w:val="000000" w:themeColor="text1"/>
                <w:sz w:val="20"/>
                <w:szCs w:val="20"/>
                <w:lang w:val="en-GB" w:eastAsia="en-GB"/>
              </w:rPr>
              <w:t>39</w:t>
            </w:r>
          </w:p>
        </w:tc>
      </w:tr>
    </w:tbl>
    <w:p w:rsidRPr="00F127B8" w:rsidR="00F127B8" w:rsidP="00F127B8" w:rsidRDefault="00F127B8" w14:paraId="4EA454FE" w14:textId="77777777">
      <w:pPr>
        <w:rPr>
          <w:lang w:val="en-GB"/>
        </w:rPr>
      </w:pPr>
    </w:p>
    <w:p w:rsidRPr="00F127B8" w:rsidR="00F127B8" w:rsidP="00F127B8" w:rsidRDefault="00F127B8" w14:paraId="115D6726" w14:textId="77777777">
      <w:pPr>
        <w:jc w:val="center"/>
        <w:rPr>
          <w:lang w:val="en-GB"/>
        </w:rPr>
      </w:pPr>
      <w:r w:rsidRPr="00F127B8">
        <w:rPr>
          <w:lang w:val="en-GB"/>
        </w:rPr>
        <w:t>______________</w:t>
      </w:r>
    </w:p>
    <w:p w:rsidRPr="00F127B8" w:rsidR="00F127B8" w:rsidP="00F127B8" w:rsidRDefault="00F127B8" w14:paraId="474ACC3C" w14:textId="77777777">
      <w:pPr>
        <w:jc w:val="center"/>
        <w:rPr>
          <w:lang w:val="en-GB"/>
        </w:rPr>
      </w:pPr>
    </w:p>
    <w:p w:rsidRPr="00C26F87" w:rsidR="006F7856" w:rsidP="00F127B8" w:rsidRDefault="006F7856" w14:paraId="4C78DF49" w14:textId="77777777">
      <w:pPr>
        <w:jc w:val="center"/>
        <w:rPr>
          <w:lang w:val="en-GB"/>
        </w:rPr>
      </w:pPr>
    </w:p>
    <w:sectPr w:rsidRPr="00C26F87" w:rsidR="006F7856" w:rsidSect="001E74A1">
      <w:footerReference w:type="default" r:id="rId61"/>
      <w:pgSz w:w="11907" w:h="16839" w:code="9"/>
      <w:pgMar w:top="1418" w:right="1418" w:bottom="1418" w:left="1418" w:header="709" w:footer="709"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B1059C7" w14:textId="77777777" w:rsidR="00CA7DDF" w:rsidRDefault="00CA7DDF" w:rsidP="00F53370">
      <w:pPr>
        <w:spacing w:line="240" w:lineRule="auto"/>
      </w:pPr>
      <w:r>
        <w:separator/>
      </w:r>
    </w:p>
  </w:endnote>
  <w:endnote w:type="continuationSeparator" w:id="0">
    <w:p w14:paraId="39D00E10" w14:textId="77777777" w:rsidR="00CA7DDF" w:rsidRDefault="00CA7DDF" w:rsidP="00F5337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Roboto">
    <w:charset w:val="00"/>
    <w:family w:val="auto"/>
    <w:pitch w:val="variable"/>
    <w:sig w:usb0="E00002FF" w:usb1="5000205B" w:usb2="0000002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9BECD8" w14:textId="77777777" w:rsidR="00AD00D1" w:rsidRDefault="00AD00D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5CA779" w14:textId="77777777" w:rsidR="00AD00D1" w:rsidRDefault="00AD00D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A104C6" w14:textId="77777777" w:rsidR="00AD00D1" w:rsidRDefault="00AD00D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F7C186" w14:textId="77777777" w:rsidR="000123EB" w:rsidRDefault="000123E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4FA4E0" w14:textId="48B416DF" w:rsidR="0084105C" w:rsidRPr="003065C9" w:rsidRDefault="000123EB" w:rsidP="00B22A32">
    <w:pPr>
      <w:pStyle w:val="Footer"/>
      <w:jc w:val="left"/>
    </w:pPr>
    <w:r>
      <w:t xml:space="preserve">NAT/881 – EESC-2022-06182-00-00-RE-TRA (EN) </w:t>
    </w:r>
    <w:r w:rsidR="00B22A32">
      <w:fldChar w:fldCharType="begin"/>
    </w:r>
    <w:r w:rsidR="00B22A32">
      <w:instrText xml:space="preserve"> PAGE  \* Arabic  \* MERGEFORMAT </w:instrText>
    </w:r>
    <w:r w:rsidR="00B22A32">
      <w:fldChar w:fldCharType="separate"/>
    </w:r>
    <w:r w:rsidR="00452BC7">
      <w:t>7</w:t>
    </w:r>
    <w:r w:rsidR="00B22A32">
      <w:fldChar w:fldCharType="end"/>
    </w:r>
    <w:r>
      <w:t>/</w:t>
    </w:r>
    <w:r w:rsidR="00B22A32">
      <w:fldChar w:fldCharType="begin"/>
    </w:r>
    <w:r w:rsidR="00B22A32">
      <w:instrText xml:space="preserve"> = </w:instrText>
    </w:r>
    <w:fldSimple w:instr=" NUMPAGES ">
      <w:r w:rsidR="00776995">
        <w:rPr>
          <w:noProof/>
        </w:rPr>
        <w:instrText>62</w:instrText>
      </w:r>
    </w:fldSimple>
    <w:r w:rsidR="00B22A32">
      <w:instrText xml:space="preserve"> - 2 </w:instrText>
    </w:r>
    <w:r w:rsidR="00B22A32">
      <w:fldChar w:fldCharType="separate"/>
    </w:r>
    <w:r w:rsidR="00776995">
      <w:rPr>
        <w:noProof/>
      </w:rPr>
      <w:t>60</w:t>
    </w:r>
    <w:r w:rsidR="00B22A32">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43544902"/>
      <w:docPartObj>
        <w:docPartGallery w:val="Page Numbers (Bottom of Page)"/>
        <w:docPartUnique/>
      </w:docPartObj>
    </w:sdtPr>
    <w:sdtEndPr>
      <w:rPr>
        <w:noProof/>
      </w:rPr>
    </w:sdtEndPr>
    <w:sdtContent>
      <w:p w14:paraId="14D2C0BE" w14:textId="3BEE594A" w:rsidR="00F127B8" w:rsidRDefault="00F127B8">
        <w:pPr>
          <w:pStyle w:val="Footer"/>
          <w:jc w:val="center"/>
        </w:pPr>
        <w:r>
          <w:fldChar w:fldCharType="begin"/>
        </w:r>
        <w:r>
          <w:instrText xml:space="preserve"> PAGE   \* MERGEFORMAT </w:instrText>
        </w:r>
        <w:r>
          <w:fldChar w:fldCharType="separate"/>
        </w:r>
        <w:r>
          <w:rPr>
            <w:noProof/>
          </w:rPr>
          <w:t>1</w:t>
        </w:r>
        <w:r>
          <w:rPr>
            <w:noProof/>
          </w:rPr>
          <w:fldChar w:fldCharType="end"/>
        </w:r>
      </w:p>
    </w:sdtContent>
  </w:sdt>
  <w:p w14:paraId="14D2C0BE" w14:textId="3BEE594A" w:rsidR="00F127B8" w:rsidRDefault="00F127B8">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C822EB" w14:textId="77777777" w:rsidR="006F7856" w:rsidRDefault="006F7856">
    <w:pPr>
      <w:pStyle w:val="Footer"/>
      <w:jc w:val="right"/>
    </w:pPr>
  </w:p>
  <w:p w14:paraId="0EF08F1B" w14:textId="77777777" w:rsidR="006F7856" w:rsidRDefault="006F7856">
    <w:pPr>
      <w:pStyle w:val="Footer"/>
    </w:pPr>
    <w:r>
      <w:t>NAT/8</w:t>
    </w:r>
    <w:r w:rsidR="000123EB">
      <w:t>81</w:t>
    </w:r>
    <w:r>
      <w:t xml:space="preserve"> – </w:t>
    </w:r>
    <w:r w:rsidR="000123EB" w:rsidRPr="000123EB">
      <w:t>EESC-2022-06182-06-00-TCD-REF</w:t>
    </w:r>
    <w:r>
      <w:t xml:space="preserve"> (EN)</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A8CC4E3" w14:textId="77777777" w:rsidR="00CA7DDF" w:rsidRDefault="00CA7DDF" w:rsidP="00F53370">
      <w:pPr>
        <w:spacing w:line="240" w:lineRule="auto"/>
      </w:pPr>
      <w:r>
        <w:separator/>
      </w:r>
    </w:p>
  </w:footnote>
  <w:footnote w:type="continuationSeparator" w:id="0">
    <w:p w14:paraId="6EC928F9" w14:textId="77777777" w:rsidR="00CA7DDF" w:rsidRDefault="00CA7DDF" w:rsidP="00F53370">
      <w:pPr>
        <w:spacing w:line="240" w:lineRule="auto"/>
      </w:pPr>
      <w:r>
        <w:continuationSeparator/>
      </w:r>
    </w:p>
  </w:footnote>
  <w:footnote w:id="1">
    <w:p w14:paraId="4B453773" w14:textId="77777777" w:rsidR="00F127B8" w:rsidRPr="00411775" w:rsidRDefault="00F127B8" w:rsidP="00F127B8">
      <w:pPr>
        <w:pStyle w:val="FootnoteText"/>
        <w:rPr>
          <w:lang w:val="de-DE"/>
        </w:rPr>
      </w:pPr>
      <w:r>
        <w:rPr>
          <w:rStyle w:val="FootnoteReference"/>
        </w:rPr>
        <w:footnoteRef/>
      </w:r>
      <w:r>
        <w:t xml:space="preserve"> </w:t>
      </w:r>
      <w:r>
        <w:tab/>
      </w:r>
      <w:hyperlink r:id="rId1" w:history="1">
        <w:r>
          <w:rPr>
            <w:rStyle w:val="Hyperlink"/>
          </w:rPr>
          <w:t>EU Civil Protection Mechanism (europa.eu)</w:t>
        </w:r>
      </w:hyperlink>
    </w:p>
  </w:footnote>
  <w:footnote w:id="2">
    <w:p w14:paraId="396D0BD2" w14:textId="77777777" w:rsidR="00F127B8" w:rsidRPr="00411775" w:rsidRDefault="00F127B8" w:rsidP="00F127B8">
      <w:pPr>
        <w:pStyle w:val="FootnoteText"/>
        <w:rPr>
          <w:lang w:val="de-DE"/>
        </w:rPr>
      </w:pPr>
      <w:r>
        <w:rPr>
          <w:rStyle w:val="FootnoteReference"/>
        </w:rPr>
        <w:footnoteRef/>
      </w:r>
      <w:r>
        <w:t xml:space="preserve"> </w:t>
      </w:r>
      <w:r>
        <w:tab/>
      </w:r>
      <w:hyperlink r:id="rId2" w:history="1">
        <w:r>
          <w:rPr>
            <w:rStyle w:val="Hyperlink"/>
          </w:rPr>
          <w:t>COVID-19 lessons learnt: boosting EU civil protection | News | European Parliament (europa.eu)</w:t>
        </w:r>
      </w:hyperlink>
    </w:p>
  </w:footnote>
  <w:footnote w:id="3">
    <w:p w14:paraId="276B5759" w14:textId="77777777" w:rsidR="00F127B8" w:rsidRPr="00190535" w:rsidRDefault="00F127B8" w:rsidP="00F127B8">
      <w:pPr>
        <w:pStyle w:val="FootnoteText"/>
        <w:rPr>
          <w:lang w:val="en-GB"/>
        </w:rPr>
      </w:pPr>
      <w:r>
        <w:rPr>
          <w:rStyle w:val="FootnoteReference"/>
        </w:rPr>
        <w:footnoteRef/>
      </w:r>
      <w:r>
        <w:t xml:space="preserve"> </w:t>
      </w:r>
      <w:r>
        <w:tab/>
      </w:r>
      <w:hyperlink r:id="rId3" w:history="1">
        <w:r w:rsidRPr="005B74A9">
          <w:rPr>
            <w:rStyle w:val="Hyperlink"/>
          </w:rPr>
          <w:t>https://www.civieleveiligheid.be/fr/content/sur-la-securite-civile</w:t>
        </w:r>
      </w:hyperlink>
      <w:r>
        <w:t xml:space="preserve"> </w:t>
      </w:r>
    </w:p>
  </w:footnote>
  <w:footnote w:id="4">
    <w:p w14:paraId="5C02C5ED" w14:textId="77777777" w:rsidR="00F127B8" w:rsidRPr="00D04BD4" w:rsidRDefault="00F127B8" w:rsidP="00F127B8">
      <w:pPr>
        <w:pStyle w:val="FootnoteText"/>
        <w:rPr>
          <w:lang w:val="de-DE"/>
        </w:rPr>
      </w:pPr>
      <w:r>
        <w:rPr>
          <w:rStyle w:val="FootnoteReference"/>
        </w:rPr>
        <w:footnoteRef/>
      </w:r>
      <w:r>
        <w:t xml:space="preserve"> </w:t>
      </w:r>
      <w:r>
        <w:tab/>
      </w:r>
      <w:hyperlink r:id="rId4" w:history="1">
        <w:r>
          <w:rPr>
            <w:rStyle w:val="Hyperlink"/>
          </w:rPr>
          <w:t>Organization chart | Civiele Veiligheid (securitecivile.be)</w:t>
        </w:r>
      </w:hyperlink>
    </w:p>
  </w:footnote>
  <w:footnote w:id="5">
    <w:p w14:paraId="716FF1B5" w14:textId="77777777" w:rsidR="00F127B8" w:rsidRPr="0047628C" w:rsidRDefault="00F127B8" w:rsidP="00F127B8">
      <w:pPr>
        <w:pStyle w:val="FootnoteText"/>
        <w:rPr>
          <w:lang w:val="de-DE"/>
        </w:rPr>
      </w:pPr>
      <w:r>
        <w:rPr>
          <w:rStyle w:val="FootnoteReference"/>
        </w:rPr>
        <w:footnoteRef/>
      </w:r>
      <w:r>
        <w:t xml:space="preserve"> </w:t>
      </w:r>
      <w:r>
        <w:tab/>
      </w:r>
      <w:hyperlink r:id="rId5" w:history="1">
        <w:r>
          <w:rPr>
            <w:rStyle w:val="Hyperlink"/>
          </w:rPr>
          <w:t>What does the Civil Protection do? | Civiele Veiligheid (civiele-veiligheid.be)</w:t>
        </w:r>
      </w:hyperlink>
    </w:p>
  </w:footnote>
  <w:footnote w:id="6">
    <w:p w14:paraId="6E989A12" w14:textId="77777777" w:rsidR="00F127B8" w:rsidRPr="00F46BBA" w:rsidRDefault="00F127B8" w:rsidP="00F127B8">
      <w:pPr>
        <w:pStyle w:val="FootnoteText"/>
        <w:rPr>
          <w:lang w:val="en-GB"/>
        </w:rPr>
      </w:pPr>
      <w:r>
        <w:rPr>
          <w:rStyle w:val="FootnoteReference"/>
        </w:rPr>
        <w:footnoteRef/>
      </w:r>
      <w:r>
        <w:t xml:space="preserve"> </w:t>
      </w:r>
      <w:r>
        <w:tab/>
      </w:r>
      <w:hyperlink r:id="rId6" w:history="1">
        <w:r w:rsidRPr="005B74A9">
          <w:rPr>
            <w:rStyle w:val="Hyperlink"/>
          </w:rPr>
          <w:t>https://b-fast.be/en/content/history</w:t>
        </w:r>
      </w:hyperlink>
      <w:r>
        <w:t xml:space="preserve"> </w:t>
      </w:r>
    </w:p>
  </w:footnote>
  <w:footnote w:id="7">
    <w:p w14:paraId="6F5BA557" w14:textId="77777777" w:rsidR="00F127B8" w:rsidRPr="00DC19B6" w:rsidRDefault="00F127B8" w:rsidP="00F127B8">
      <w:pPr>
        <w:pStyle w:val="FootnoteText"/>
        <w:rPr>
          <w:lang w:val="en-GB"/>
        </w:rPr>
      </w:pPr>
      <w:r>
        <w:rPr>
          <w:rStyle w:val="FootnoteReference"/>
        </w:rPr>
        <w:footnoteRef/>
      </w:r>
      <w:r>
        <w:t xml:space="preserve"> </w:t>
      </w:r>
      <w:r>
        <w:tab/>
      </w:r>
      <w:hyperlink r:id="rId7" w:history="1">
        <w:r w:rsidRPr="005B74A9">
          <w:rPr>
            <w:rStyle w:val="Hyperlink"/>
          </w:rPr>
          <w:t>https://diplomatie.belgium.be/en/belgium-sends-emergency-humanitarian-material-ukraine-b-fast</w:t>
        </w:r>
      </w:hyperlink>
      <w:r>
        <w:t xml:space="preserve"> </w:t>
      </w:r>
    </w:p>
  </w:footnote>
  <w:footnote w:id="8">
    <w:p w14:paraId="29E2DDBD" w14:textId="77777777" w:rsidR="00F127B8" w:rsidRPr="00A7342D" w:rsidRDefault="00F127B8" w:rsidP="00F127B8">
      <w:pPr>
        <w:pStyle w:val="FootnoteText"/>
        <w:rPr>
          <w:lang w:val="de-DE"/>
        </w:rPr>
      </w:pPr>
      <w:r>
        <w:rPr>
          <w:rStyle w:val="FootnoteReference"/>
        </w:rPr>
        <w:footnoteRef/>
      </w:r>
      <w:r>
        <w:t xml:space="preserve"> </w:t>
      </w:r>
      <w:r>
        <w:tab/>
      </w:r>
      <w:hyperlink r:id="rId8" w:history="1">
        <w:r>
          <w:rPr>
            <w:rStyle w:val="Hyperlink"/>
          </w:rPr>
          <w:t>| (b-fast.be)</w:t>
        </w:r>
      </w:hyperlink>
    </w:p>
  </w:footnote>
  <w:footnote w:id="9">
    <w:p w14:paraId="7F615B1F" w14:textId="77777777" w:rsidR="00F127B8" w:rsidRPr="00F41318" w:rsidRDefault="00F127B8" w:rsidP="00F127B8">
      <w:pPr>
        <w:pStyle w:val="FootnoteText"/>
        <w:rPr>
          <w:lang w:val="de-DE"/>
        </w:rPr>
      </w:pPr>
      <w:r>
        <w:rPr>
          <w:rStyle w:val="FootnoteReference"/>
        </w:rPr>
        <w:footnoteRef/>
      </w:r>
      <w:r>
        <w:t xml:space="preserve"> </w:t>
      </w:r>
      <w:r>
        <w:tab/>
      </w:r>
      <w:hyperlink r:id="rId9" w:history="1">
        <w:r>
          <w:rPr>
            <w:rStyle w:val="Hyperlink"/>
          </w:rPr>
          <w:t>Civil Protection delivers medical equipment from the European Strategic Stockpile to Serbia | Civiele Veiligheid (securitecivile.be)</w:t>
        </w:r>
      </w:hyperlink>
    </w:p>
  </w:footnote>
  <w:footnote w:id="10">
    <w:p w14:paraId="54F1AEB2" w14:textId="77777777" w:rsidR="00F127B8" w:rsidRPr="008F35A5" w:rsidRDefault="00F127B8" w:rsidP="00F127B8">
      <w:pPr>
        <w:pStyle w:val="FootnoteText"/>
        <w:rPr>
          <w:lang w:val="en-GB"/>
        </w:rPr>
      </w:pPr>
      <w:r>
        <w:rPr>
          <w:rStyle w:val="FootnoteReference"/>
        </w:rPr>
        <w:footnoteRef/>
      </w:r>
      <w:r>
        <w:t xml:space="preserve"> </w:t>
      </w:r>
      <w:r>
        <w:tab/>
      </w:r>
      <w:hyperlink r:id="rId10" w:history="1">
        <w:r w:rsidRPr="005B74A9">
          <w:rPr>
            <w:rStyle w:val="Hyperlink"/>
          </w:rPr>
          <w:t>https://www.civiele-veiligheid.be/fr/high-capacity-pumping</w:t>
        </w:r>
      </w:hyperlink>
      <w:r>
        <w:t xml:space="preserve"> </w:t>
      </w:r>
    </w:p>
  </w:footnote>
  <w:footnote w:id="11">
    <w:p w14:paraId="56C7B502" w14:textId="77777777" w:rsidR="00F127B8" w:rsidRPr="008F35A5" w:rsidRDefault="00F127B8" w:rsidP="00F127B8">
      <w:pPr>
        <w:pStyle w:val="FootnoteText"/>
        <w:rPr>
          <w:lang w:val="en-GB"/>
        </w:rPr>
      </w:pPr>
      <w:r>
        <w:rPr>
          <w:rStyle w:val="FootnoteReference"/>
        </w:rPr>
        <w:footnoteRef/>
      </w:r>
      <w:r>
        <w:t xml:space="preserve"> </w:t>
      </w:r>
      <w:r>
        <w:tab/>
      </w:r>
      <w:hyperlink r:id="rId11" w:history="1">
        <w:r w:rsidRPr="005B74A9">
          <w:rPr>
            <w:rStyle w:val="Hyperlink"/>
          </w:rPr>
          <w:t>https://www.civieleveiligheid.be/fr/flood-rescue-using-boats</w:t>
        </w:r>
      </w:hyperlink>
      <w:r>
        <w:t xml:space="preserve"> </w:t>
      </w:r>
    </w:p>
  </w:footnote>
  <w:footnote w:id="12">
    <w:p w14:paraId="4677FF78" w14:textId="77777777" w:rsidR="00F127B8" w:rsidRPr="00E46BA1" w:rsidRDefault="00F127B8" w:rsidP="00F127B8">
      <w:pPr>
        <w:pStyle w:val="FootnoteText"/>
        <w:rPr>
          <w:lang w:val="de-DE"/>
        </w:rPr>
      </w:pPr>
      <w:r>
        <w:rPr>
          <w:rStyle w:val="FootnoteReference"/>
        </w:rPr>
        <w:footnoteRef/>
      </w:r>
      <w:r>
        <w:t xml:space="preserve"> </w:t>
      </w:r>
      <w:r>
        <w:tab/>
      </w:r>
      <w:hyperlink r:id="rId12" w:history="1">
        <w:r>
          <w:rPr>
            <w:rStyle w:val="Hyperlink"/>
          </w:rPr>
          <w:t>EU Civil Protection Mechanism: platform for effective emergency response worldwide | FPS Foreign Affairs - Foreign Trade and Development Cooperation (belgium.be)</w:t>
        </w:r>
      </w:hyperlink>
    </w:p>
  </w:footnote>
  <w:footnote w:id="13">
    <w:p w14:paraId="04906E19" w14:textId="77777777" w:rsidR="00F127B8" w:rsidRPr="00C53DCF" w:rsidRDefault="00F127B8" w:rsidP="00F127B8">
      <w:pPr>
        <w:pStyle w:val="FootnoteText"/>
        <w:rPr>
          <w:lang w:val="en-GB"/>
        </w:rPr>
      </w:pPr>
      <w:r>
        <w:rPr>
          <w:rStyle w:val="FootnoteReference"/>
        </w:rPr>
        <w:footnoteRef/>
      </w:r>
      <w:r>
        <w:t xml:space="preserve"> </w:t>
      </w:r>
      <w:r>
        <w:tab/>
      </w:r>
      <w:hyperlink r:id="rId13" w:history="1">
        <w:r w:rsidRPr="005B74A9">
          <w:rPr>
            <w:rStyle w:val="Hyperlink"/>
          </w:rPr>
          <w:t>https://diplomatie.belgium.be/en/policy/policy-areas/highlighted/eu-civil-protection-mechanism-platform-effective-emergency-response-worldwide</w:t>
        </w:r>
      </w:hyperlink>
      <w:r>
        <w:t xml:space="preserve"> </w:t>
      </w:r>
    </w:p>
  </w:footnote>
  <w:footnote w:id="14">
    <w:p w14:paraId="33DC5DD8" w14:textId="77777777" w:rsidR="00F127B8" w:rsidRPr="00FE3998" w:rsidRDefault="00F127B8" w:rsidP="00F127B8">
      <w:pPr>
        <w:pStyle w:val="FootnoteText"/>
        <w:rPr>
          <w:lang w:val="en-GB"/>
        </w:rPr>
      </w:pPr>
      <w:r>
        <w:rPr>
          <w:rStyle w:val="FootnoteReference"/>
        </w:rPr>
        <w:footnoteRef/>
      </w:r>
      <w:r>
        <w:t xml:space="preserve"> </w:t>
      </w:r>
      <w:r>
        <w:tab/>
      </w:r>
      <w:hyperlink r:id="rId14" w:history="1">
        <w:r w:rsidRPr="005B74A9">
          <w:rPr>
            <w:rStyle w:val="Hyperlink"/>
          </w:rPr>
          <w:t>https://civil-protection-humanitarian-aid.ec.europa.eu/what/civil-protection/national-disaster-management-system/romania_en</w:t>
        </w:r>
      </w:hyperlink>
      <w:r>
        <w:t xml:space="preserve"> </w:t>
      </w:r>
    </w:p>
  </w:footnote>
  <w:footnote w:id="15">
    <w:p w14:paraId="2808FA1E" w14:textId="77777777" w:rsidR="00F127B8" w:rsidRPr="003E3F42" w:rsidRDefault="00F127B8" w:rsidP="00F127B8">
      <w:pPr>
        <w:pStyle w:val="FootnoteText"/>
        <w:rPr>
          <w:lang w:val="de-DE"/>
        </w:rPr>
      </w:pPr>
      <w:r>
        <w:rPr>
          <w:rStyle w:val="FootnoteReference"/>
        </w:rPr>
        <w:footnoteRef/>
      </w:r>
      <w:r>
        <w:t xml:space="preserve"> </w:t>
      </w:r>
      <w:r>
        <w:tab/>
      </w:r>
      <w:hyperlink r:id="rId15" w:history="1">
        <w:r>
          <w:rPr>
            <w:rStyle w:val="Hyperlink"/>
          </w:rPr>
          <w:t>Responsibilities (igsu.ro)</w:t>
        </w:r>
      </w:hyperlink>
      <w:r>
        <w:t xml:space="preserve"> </w:t>
      </w:r>
    </w:p>
  </w:footnote>
  <w:footnote w:id="16">
    <w:p w14:paraId="7B7011C8" w14:textId="77777777" w:rsidR="00F127B8" w:rsidRPr="000E359C" w:rsidRDefault="00F127B8" w:rsidP="00F127B8">
      <w:pPr>
        <w:pStyle w:val="FootnoteText"/>
        <w:rPr>
          <w:lang w:val="de-DE"/>
        </w:rPr>
      </w:pPr>
      <w:r>
        <w:rPr>
          <w:rStyle w:val="FootnoteReference"/>
        </w:rPr>
        <w:footnoteRef/>
      </w:r>
      <w:r>
        <w:t xml:space="preserve"> </w:t>
      </w:r>
      <w:r>
        <w:tab/>
      </w:r>
      <w:hyperlink r:id="rId16" w:history="1">
        <w:r>
          <w:rPr>
            <w:rStyle w:val="Hyperlink"/>
          </w:rPr>
          <w:t>In Europe’s Disaster Risk Capital, Romanians Turn to Technology (worldbank.org)</w:t>
        </w:r>
      </w:hyperlink>
    </w:p>
  </w:footnote>
  <w:footnote w:id="17">
    <w:p w14:paraId="15673167" w14:textId="77777777" w:rsidR="00F127B8" w:rsidRPr="00590C8E" w:rsidRDefault="00F127B8" w:rsidP="00F127B8">
      <w:pPr>
        <w:pStyle w:val="FootnoteText"/>
        <w:rPr>
          <w:lang w:val="de-DE"/>
        </w:rPr>
      </w:pPr>
      <w:r>
        <w:rPr>
          <w:rStyle w:val="FootnoteReference"/>
        </w:rPr>
        <w:footnoteRef/>
      </w:r>
      <w:r>
        <w:t xml:space="preserve"> </w:t>
      </w:r>
      <w:r>
        <w:tab/>
      </w:r>
      <w:hyperlink r:id="rId17" w:history="1">
        <w:r>
          <w:rPr>
            <w:rStyle w:val="Hyperlink"/>
          </w:rPr>
          <w:t>Training brochure.pdf (europa.eu)</w:t>
        </w:r>
      </w:hyperlink>
    </w:p>
  </w:footnote>
  <w:footnote w:id="18">
    <w:p w14:paraId="32DEE6C1" w14:textId="77777777" w:rsidR="00F127B8" w:rsidRPr="0069544E" w:rsidRDefault="00F127B8" w:rsidP="00F127B8">
      <w:pPr>
        <w:pStyle w:val="FootnoteText"/>
        <w:rPr>
          <w:lang w:val="de-DE"/>
        </w:rPr>
      </w:pPr>
      <w:r>
        <w:rPr>
          <w:rStyle w:val="FootnoteReference"/>
        </w:rPr>
        <w:footnoteRef/>
      </w:r>
      <w:r>
        <w:t xml:space="preserve"> </w:t>
      </w:r>
      <w:r>
        <w:tab/>
      </w:r>
      <w:hyperlink r:id="rId18" w:history="1">
        <w:r>
          <w:rPr>
            <w:rStyle w:val="Hyperlink"/>
          </w:rPr>
          <w:t>EU MODEX Romania tests flood response | UCP Knowledge Network: Applied knowledge for action (europa.eu)</w:t>
        </w:r>
      </w:hyperlink>
    </w:p>
  </w:footnote>
  <w:footnote w:id="19">
    <w:p w14:paraId="2C4745A4" w14:textId="77777777" w:rsidR="00F127B8" w:rsidRPr="00590C8E" w:rsidRDefault="00F127B8" w:rsidP="00F127B8">
      <w:pPr>
        <w:pStyle w:val="FootnoteText"/>
        <w:rPr>
          <w:lang w:val="de-DE"/>
        </w:rPr>
      </w:pPr>
      <w:r>
        <w:rPr>
          <w:rStyle w:val="FootnoteReference"/>
        </w:rPr>
        <w:footnoteRef/>
      </w:r>
      <w:r>
        <w:t xml:space="preserve"> </w:t>
      </w:r>
      <w:r>
        <w:tab/>
      </w:r>
      <w:hyperlink r:id="rId19" w:history="1">
        <w:r>
          <w:rPr>
            <w:rStyle w:val="Hyperlink"/>
          </w:rPr>
          <w:t>International cooperation (igsu.ro)</w:t>
        </w:r>
      </w:hyperlink>
    </w:p>
  </w:footnote>
  <w:footnote w:id="20">
    <w:p w14:paraId="45478204" w14:textId="77777777" w:rsidR="00F127B8" w:rsidRPr="00444CAA" w:rsidRDefault="00F127B8" w:rsidP="00F127B8">
      <w:pPr>
        <w:pStyle w:val="FootnoteText"/>
        <w:rPr>
          <w:lang w:val="de-DE"/>
        </w:rPr>
      </w:pPr>
      <w:r>
        <w:rPr>
          <w:rStyle w:val="FootnoteReference"/>
        </w:rPr>
        <w:footnoteRef/>
      </w:r>
      <w:r>
        <w:t xml:space="preserve"> </w:t>
      </w:r>
      <w:r>
        <w:tab/>
      </w:r>
      <w:hyperlink r:id="rId20" w:history="1">
        <w:r>
          <w:rPr>
            <w:rStyle w:val="Hyperlink"/>
          </w:rPr>
          <w:t>EU response to floods in Romania, Ukraine and Moldova - Moldova | ReliefWeb</w:t>
        </w:r>
      </w:hyperlink>
    </w:p>
  </w:footnote>
  <w:footnote w:id="21">
    <w:p w14:paraId="63539A55" w14:textId="77777777" w:rsidR="00F127B8" w:rsidRPr="00E72B0A" w:rsidRDefault="00F127B8" w:rsidP="00F127B8">
      <w:pPr>
        <w:pStyle w:val="FootnoteText"/>
        <w:rPr>
          <w:lang w:val="de-DE"/>
        </w:rPr>
      </w:pPr>
      <w:r>
        <w:rPr>
          <w:rStyle w:val="FootnoteReference"/>
        </w:rPr>
        <w:footnoteRef/>
      </w:r>
      <w:r>
        <w:tab/>
      </w:r>
      <w:hyperlink r:id="rId21" w:history="1">
        <w:r w:rsidRPr="005B74A9">
          <w:rPr>
            <w:rStyle w:val="Hyperlink"/>
          </w:rPr>
          <w:t>https://civil-protection-knowledge-network.europa.eu/system/files/2022-03/Knowledge%20Network%20Newsletter%20-%20Issue%204%20-%20March%202022_1.pdf</w:t>
        </w:r>
      </w:hyperlink>
    </w:p>
  </w:footnote>
  <w:footnote w:id="22">
    <w:p w14:paraId="1954A8A4" w14:textId="77777777" w:rsidR="00F127B8" w:rsidRPr="00FE3998" w:rsidRDefault="00F127B8" w:rsidP="00F127B8">
      <w:pPr>
        <w:pStyle w:val="FootnoteText"/>
        <w:rPr>
          <w:lang w:val="en-GB"/>
        </w:rPr>
      </w:pPr>
      <w:r>
        <w:rPr>
          <w:rStyle w:val="FootnoteReference"/>
        </w:rPr>
        <w:footnoteRef/>
      </w:r>
      <w:r>
        <w:t xml:space="preserve"> </w:t>
      </w:r>
      <w:r>
        <w:tab/>
      </w:r>
      <w:hyperlink r:id="rId22" w:history="1">
        <w:r w:rsidRPr="005B74A9">
          <w:rPr>
            <w:rStyle w:val="Hyperlink"/>
          </w:rPr>
          <w:t>https://www.igsu.ro/InformatiiUtile/CooperareInternationala</w:t>
        </w:r>
      </w:hyperlink>
      <w:r>
        <w:t xml:space="preserve"> </w:t>
      </w:r>
    </w:p>
  </w:footnote>
  <w:footnote w:id="23">
    <w:p w14:paraId="5FD6556C" w14:textId="77777777" w:rsidR="00F127B8" w:rsidRPr="008E1A1E" w:rsidRDefault="00F127B8" w:rsidP="00F127B8">
      <w:pPr>
        <w:pStyle w:val="FootnoteText"/>
        <w:rPr>
          <w:lang w:val="en-GB"/>
        </w:rPr>
      </w:pPr>
      <w:r>
        <w:rPr>
          <w:rStyle w:val="FootnoteReference"/>
        </w:rPr>
        <w:footnoteRef/>
      </w:r>
      <w:r>
        <w:t xml:space="preserve"> </w:t>
      </w:r>
      <w:r>
        <w:tab/>
      </w:r>
      <w:hyperlink r:id="rId23" w:history="1">
        <w:r w:rsidRPr="005B74A9">
          <w:rPr>
            <w:rStyle w:val="Hyperlink"/>
          </w:rPr>
          <w:t>https://www.msb.se/en/about-msb/international-co-operation/cooperation-with-eu/eu-and-the-civil-protection-cooperation/</w:t>
        </w:r>
      </w:hyperlink>
      <w:r>
        <w:t xml:space="preserve"> </w:t>
      </w:r>
    </w:p>
  </w:footnote>
  <w:footnote w:id="24">
    <w:p w14:paraId="3C97F2C4" w14:textId="77777777" w:rsidR="00F127B8" w:rsidRPr="008E1A1E" w:rsidRDefault="00F127B8" w:rsidP="00F127B8">
      <w:pPr>
        <w:pStyle w:val="FootnoteText"/>
        <w:rPr>
          <w:lang w:val="en-GB"/>
        </w:rPr>
      </w:pPr>
      <w:r>
        <w:rPr>
          <w:rStyle w:val="FootnoteReference"/>
        </w:rPr>
        <w:footnoteRef/>
      </w:r>
      <w:r>
        <w:t xml:space="preserve"> </w:t>
      </w:r>
      <w:r>
        <w:tab/>
      </w:r>
      <w:hyperlink r:id="rId24" w:history="1">
        <w:r w:rsidRPr="005B74A9">
          <w:rPr>
            <w:rStyle w:val="Hyperlink"/>
          </w:rPr>
          <w:t>https://rib.msb.se/filer/pdf/29970.pdf</w:t>
        </w:r>
      </w:hyperlink>
      <w:r>
        <w:t xml:space="preserve"> </w:t>
      </w:r>
    </w:p>
  </w:footnote>
  <w:footnote w:id="25">
    <w:p w14:paraId="2C491D93" w14:textId="77777777" w:rsidR="00F127B8" w:rsidRPr="004507EA" w:rsidRDefault="00F127B8" w:rsidP="00F127B8">
      <w:pPr>
        <w:pStyle w:val="FootnoteText"/>
        <w:rPr>
          <w:lang w:val="en-GB"/>
        </w:rPr>
      </w:pPr>
      <w:r>
        <w:rPr>
          <w:rStyle w:val="FootnoteReference"/>
        </w:rPr>
        <w:footnoteRef/>
      </w:r>
      <w:r>
        <w:t xml:space="preserve"> </w:t>
      </w:r>
      <w:r>
        <w:tab/>
      </w:r>
      <w:hyperlink r:id="rId25" w:history="1">
        <w:r w:rsidRPr="005B74A9">
          <w:rPr>
            <w:rStyle w:val="Hyperlink"/>
          </w:rPr>
          <w:t>https://www.msb.se/en/operations/international-operations/the-resceu-medical-stockpile-in-sweden/</w:t>
        </w:r>
      </w:hyperlink>
      <w:r>
        <w:t xml:space="preserve"> </w:t>
      </w:r>
    </w:p>
  </w:footnote>
  <w:footnote w:id="26">
    <w:p w14:paraId="0C00581D" w14:textId="77777777" w:rsidR="00F127B8" w:rsidRPr="003324D4" w:rsidRDefault="00F127B8" w:rsidP="00F127B8">
      <w:pPr>
        <w:pStyle w:val="FootnoteText"/>
        <w:rPr>
          <w:lang w:val="en-GB"/>
        </w:rPr>
      </w:pPr>
      <w:r>
        <w:rPr>
          <w:rStyle w:val="FootnoteReference"/>
        </w:rPr>
        <w:footnoteRef/>
      </w:r>
      <w:r>
        <w:t xml:space="preserve"> </w:t>
      </w:r>
      <w:r>
        <w:tab/>
      </w:r>
      <w:hyperlink r:id="rId26" w:history="1">
        <w:r w:rsidRPr="005B74A9">
          <w:rPr>
            <w:rStyle w:val="Hyperlink"/>
          </w:rPr>
          <w:t>https://www.msb.se/en/operations/international-operations/strategic-warehouse-for-civilian-missions-for-the-european-union/</w:t>
        </w:r>
      </w:hyperlink>
      <w:r>
        <w:t xml:space="preserve"> </w:t>
      </w:r>
    </w:p>
  </w:footnote>
  <w:footnote w:id="27">
    <w:p w14:paraId="0440FD7F" w14:textId="77777777" w:rsidR="00F127B8" w:rsidRPr="0002438B" w:rsidRDefault="00F127B8" w:rsidP="00F127B8">
      <w:pPr>
        <w:pStyle w:val="FootnoteText"/>
        <w:rPr>
          <w:lang w:val="en-GB"/>
        </w:rPr>
      </w:pPr>
      <w:r>
        <w:rPr>
          <w:rStyle w:val="FootnoteReference"/>
        </w:rPr>
        <w:footnoteRef/>
      </w:r>
      <w:r>
        <w:t xml:space="preserve"> </w:t>
      </w:r>
      <w:r>
        <w:tab/>
      </w:r>
      <w:hyperlink r:id="rId27" w:history="1">
        <w:r w:rsidRPr="005B74A9">
          <w:rPr>
            <w:rStyle w:val="Hyperlink"/>
          </w:rPr>
          <w:t>https://www.msb.se/en/operations/international-operations/the-resceu-shelter-stockpile-in-sweden/</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2E055C" w14:textId="77777777" w:rsidR="000123EB" w:rsidRDefault="008135FA">
    <w:pPr>
      <w:pStyle w:val="Header"/>
    </w:pPr>
    <w:r>
      <w:pict w14:anchorId="399BC78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4" o:spid="_x0000_s2060" type="#_x0000_t75" style="position:absolute;left:0;text-align:left;margin-left:0;margin-top:0;width:598.15pt;height:843.9pt;z-index:-251659776;mso-position-horizontal:center;mso-position-horizontal-relative:margin;mso-position-vertical:center;mso-position-vertical-relative:margin" o:allowincell="f">
          <v:imagedata r:id="rId1" o:title="background watermark with footer"/>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586286" w14:textId="77777777" w:rsidR="000123EB" w:rsidRDefault="000123EB">
    <w:pPr>
      <w:pStyle w:val="Header"/>
    </w:pPr>
    <w:r>
      <w:rPr>
        <w:noProof/>
      </w:rPr>
      <w:drawing>
        <wp:anchor distT="0" distB="0" distL="114300" distR="114300" simplePos="0" relativeHeight="251654656" behindDoc="0" locked="0" layoutInCell="1" allowOverlap="1" wp14:anchorId="35A2A73F" wp14:editId="4554E665">
          <wp:simplePos x="898497" y="453224"/>
          <wp:positionH relativeFrom="page">
            <wp:align>center</wp:align>
          </wp:positionH>
          <wp:positionV relativeFrom="page">
            <wp:posOffset>288290</wp:posOffset>
          </wp:positionV>
          <wp:extent cx="6944398" cy="3344275"/>
          <wp:effectExtent l="0" t="0" r="0" b="889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pic:cNvPicPr/>
                </pic:nvPicPr>
                <pic:blipFill>
                  <a:blip r:embed="rId1">
                    <a:extLst>
                      <a:ext uri="{28A0092B-C50C-407E-A947-70E740481C1C}">
                        <a14:useLocalDpi xmlns:a14="http://schemas.microsoft.com/office/drawing/2010/main" val="0"/>
                      </a:ext>
                    </a:extLst>
                  </a:blip>
                  <a:stretch>
                    <a:fillRect/>
                  </a:stretch>
                </pic:blipFill>
                <pic:spPr>
                  <a:xfrm>
                    <a:off x="0" y="0"/>
                    <a:ext cx="6944398" cy="3344275"/>
                  </a:xfrm>
                  <a:prstGeom prst="rect">
                    <a:avLst/>
                  </a:prstGeom>
                </pic:spPr>
              </pic:pic>
            </a:graphicData>
          </a:graphic>
          <wp14:sizeRelH relativeFrom="margin">
            <wp14:pctWidth>0</wp14:pctWidth>
          </wp14:sizeRelH>
          <wp14:sizeRelV relativeFrom="margin">
            <wp14:pctHeight>0</wp14:pctHeight>
          </wp14:sizeRelV>
        </wp:anchor>
      </w:drawing>
    </w:r>
    <w:r w:rsidR="008135FA">
      <w:pict w14:anchorId="28431AA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5" o:spid="_x0000_s2061" type="#_x0000_t75" style="position:absolute;left:0;text-align:left;margin-left:0;margin-top:0;width:598.15pt;height:843.9pt;z-index:-251658752;mso-position-horizontal:center;mso-position-horizontal-relative:page;mso-position-vertical:center;mso-position-vertical-relative:page" o:allowincell="f">
          <v:imagedata r:id="rId2" o:title="background watermark with footer"/>
          <w10:wrap anchorx="page" anchory="page"/>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0A06E2" w14:textId="77777777" w:rsidR="000123EB" w:rsidRDefault="008135FA">
    <w:pPr>
      <w:pStyle w:val="Header"/>
    </w:pPr>
    <w:r>
      <w:pict w14:anchorId="3163675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3" o:spid="_x0000_s2059" type="#_x0000_t75" style="position:absolute;left:0;text-align:left;margin-left:0;margin-top:0;width:598.15pt;height:843.9pt;z-index:-251657728;mso-position-horizontal:center;mso-position-horizontal-relative:margin;mso-position-vertical:center;mso-position-vertical-relative:margin" o:allowincell="f">
          <v:imagedata r:id="rId1" o:title="background watermark with footer"/>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AF021B" w14:textId="77777777" w:rsidR="000123EB" w:rsidRDefault="008135FA">
    <w:pPr>
      <w:pStyle w:val="Header"/>
    </w:pPr>
    <w:r>
      <w:pict w14:anchorId="4D81590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7" o:spid="_x0000_s2063" type="#_x0000_t75" style="position:absolute;left:0;text-align:left;margin-left:0;margin-top:0;width:598.15pt;height:843.9pt;z-index:-251656704;mso-position-horizontal:center;mso-position-horizontal-relative:margin;mso-position-vertical:center;mso-position-vertical-relative:margin" o:allowincell="f">
          <v:imagedata r:id="rId1" o:title="background watermark with footer"/>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ECEC42" w14:textId="77777777" w:rsidR="000123EB" w:rsidRDefault="000123EB">
    <w:pPr>
      <w:pStyle w:val="Header"/>
    </w:pPr>
    <w:r>
      <w:rPr>
        <w:noProof/>
      </w:rPr>
      <w:drawing>
        <wp:anchor distT="0" distB="0" distL="114300" distR="114300" simplePos="0" relativeHeight="251655680" behindDoc="1" locked="0" layoutInCell="1" allowOverlap="1" wp14:anchorId="0B4C3D1C" wp14:editId="06D10F1A">
          <wp:simplePos x="0" y="0"/>
          <wp:positionH relativeFrom="page">
            <wp:posOffset>-10571</wp:posOffset>
          </wp:positionH>
          <wp:positionV relativeFrom="page">
            <wp:posOffset>-221993</wp:posOffset>
          </wp:positionV>
          <wp:extent cx="7581265" cy="10898802"/>
          <wp:effectExtent l="0" t="0" r="63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1">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FC46B2" w14:textId="77777777" w:rsidR="000123EB" w:rsidRDefault="008135FA">
    <w:pPr>
      <w:pStyle w:val="Header"/>
    </w:pPr>
    <w:r>
      <w:pict w14:anchorId="7641B0F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476638596" o:spid="_x0000_s2062" type="#_x0000_t75" style="position:absolute;left:0;text-align:left;margin-left:0;margin-top:0;width:598.15pt;height:843.9pt;z-index:-251655680;mso-position-horizontal:center;mso-position-horizontal-relative:margin;mso-position-vertical:center;mso-position-vertical-relative:margin" o:allowincell="f">
          <v:imagedata r:id="rId1" o:title="background watermark with footer"/>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22B941" w14:textId="77777777" w:rsidR="00FA08F8" w:rsidRDefault="008135F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9F1EF154"/>
    <w:lvl w:ilvl="0">
      <w:start w:val="1"/>
      <w:numFmt w:val="decimal"/>
      <w:pStyle w:val="Heading1"/>
      <w:lvlText w:val="%1."/>
      <w:legacy w:legacy="1" w:legacySpace="0" w:legacyIndent="0"/>
      <w:lvlJc w:val="left"/>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1D08647A"/>
    <w:multiLevelType w:val="hybridMultilevel"/>
    <w:tmpl w:val="6724597C"/>
    <w:lvl w:ilvl="0" w:tplc="0809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 w15:restartNumberingAfterBreak="0">
    <w:nsid w:val="220F574C"/>
    <w:multiLevelType w:val="hybridMultilevel"/>
    <w:tmpl w:val="A0ECEBE8"/>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 w15:restartNumberingAfterBreak="0">
    <w:nsid w:val="42103427"/>
    <w:multiLevelType w:val="hybridMultilevel"/>
    <w:tmpl w:val="EC50425A"/>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4EA66FF8"/>
    <w:multiLevelType w:val="hybridMultilevel"/>
    <w:tmpl w:val="DF5458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522E76B2"/>
    <w:multiLevelType w:val="hybridMultilevel"/>
    <w:tmpl w:val="C38A1DF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5478561E"/>
    <w:multiLevelType w:val="hybridMultilevel"/>
    <w:tmpl w:val="8E3AAB72"/>
    <w:lvl w:ilvl="0" w:tplc="7CECEDE8">
      <w:start w:val="1"/>
      <w:numFmt w:val="lowerRoman"/>
      <w:lvlText w:val="%1)"/>
      <w:lvlJc w:val="left"/>
      <w:pPr>
        <w:ind w:left="1428" w:hanging="720"/>
      </w:pPr>
      <w:rPr>
        <w:rFonts w:hint="default"/>
      </w:rPr>
    </w:lvl>
    <w:lvl w:ilvl="1" w:tplc="08090019" w:tentative="1">
      <w:start w:val="1"/>
      <w:numFmt w:val="lowerLetter"/>
      <w:lvlText w:val="%2."/>
      <w:lvlJc w:val="left"/>
      <w:pPr>
        <w:ind w:left="1788" w:hanging="360"/>
      </w:pPr>
    </w:lvl>
    <w:lvl w:ilvl="2" w:tplc="0809001B" w:tentative="1">
      <w:start w:val="1"/>
      <w:numFmt w:val="lowerRoman"/>
      <w:lvlText w:val="%3."/>
      <w:lvlJc w:val="right"/>
      <w:pPr>
        <w:ind w:left="2508" w:hanging="180"/>
      </w:pPr>
    </w:lvl>
    <w:lvl w:ilvl="3" w:tplc="0809000F" w:tentative="1">
      <w:start w:val="1"/>
      <w:numFmt w:val="decimal"/>
      <w:lvlText w:val="%4."/>
      <w:lvlJc w:val="left"/>
      <w:pPr>
        <w:ind w:left="3228" w:hanging="360"/>
      </w:pPr>
    </w:lvl>
    <w:lvl w:ilvl="4" w:tplc="08090019" w:tentative="1">
      <w:start w:val="1"/>
      <w:numFmt w:val="lowerLetter"/>
      <w:lvlText w:val="%5."/>
      <w:lvlJc w:val="left"/>
      <w:pPr>
        <w:ind w:left="3948" w:hanging="360"/>
      </w:pPr>
    </w:lvl>
    <w:lvl w:ilvl="5" w:tplc="0809001B" w:tentative="1">
      <w:start w:val="1"/>
      <w:numFmt w:val="lowerRoman"/>
      <w:lvlText w:val="%6."/>
      <w:lvlJc w:val="right"/>
      <w:pPr>
        <w:ind w:left="4668" w:hanging="180"/>
      </w:pPr>
    </w:lvl>
    <w:lvl w:ilvl="6" w:tplc="0809000F" w:tentative="1">
      <w:start w:val="1"/>
      <w:numFmt w:val="decimal"/>
      <w:lvlText w:val="%7."/>
      <w:lvlJc w:val="left"/>
      <w:pPr>
        <w:ind w:left="5388" w:hanging="360"/>
      </w:pPr>
    </w:lvl>
    <w:lvl w:ilvl="7" w:tplc="08090019" w:tentative="1">
      <w:start w:val="1"/>
      <w:numFmt w:val="lowerLetter"/>
      <w:lvlText w:val="%8."/>
      <w:lvlJc w:val="left"/>
      <w:pPr>
        <w:ind w:left="6108" w:hanging="360"/>
      </w:pPr>
    </w:lvl>
    <w:lvl w:ilvl="8" w:tplc="0809001B" w:tentative="1">
      <w:start w:val="1"/>
      <w:numFmt w:val="lowerRoman"/>
      <w:lvlText w:val="%9."/>
      <w:lvlJc w:val="right"/>
      <w:pPr>
        <w:ind w:left="6828" w:hanging="180"/>
      </w:pPr>
    </w:lvl>
  </w:abstractNum>
  <w:abstractNum w:abstractNumId="7" w15:restartNumberingAfterBreak="0">
    <w:nsid w:val="54F878CF"/>
    <w:multiLevelType w:val="hybridMultilevel"/>
    <w:tmpl w:val="E4D8D406"/>
    <w:lvl w:ilvl="0" w:tplc="080C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553C1DD0"/>
    <w:multiLevelType w:val="hybridMultilevel"/>
    <w:tmpl w:val="F8C2C8E6"/>
    <w:lvl w:ilvl="0" w:tplc="0809000B">
      <w:start w:val="1"/>
      <w:numFmt w:val="bullet"/>
      <w:lvlText w:val=""/>
      <w:lvlJc w:val="left"/>
      <w:pPr>
        <w:ind w:left="720" w:hanging="360"/>
      </w:pPr>
      <w:rPr>
        <w:rFonts w:ascii="Wingdings" w:hAnsi="Wingding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0"/>
  </w:num>
  <w:num w:numId="2">
    <w:abstractNumId w:val="4"/>
  </w:num>
  <w:num w:numId="3">
    <w:abstractNumId w:val="5"/>
  </w:num>
  <w:num w:numId="4">
    <w:abstractNumId w:val="8"/>
  </w:num>
  <w:num w:numId="5">
    <w:abstractNumId w:val="2"/>
  </w:num>
  <w:num w:numId="6">
    <w:abstractNumId w:val="3"/>
  </w:num>
  <w:num w:numId="7">
    <w:abstractNumId w:val="1"/>
  </w:num>
  <w:num w:numId="8">
    <w:abstractNumId w:val="7"/>
  </w:num>
  <w:num w:numId="9">
    <w:abstractNumId w:val="6"/>
  </w:num>
  <w:num w:numId="1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64"/>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53370"/>
    <w:rsid w:val="000123EB"/>
    <w:rsid w:val="00020389"/>
    <w:rsid w:val="00053D00"/>
    <w:rsid w:val="00076A36"/>
    <w:rsid w:val="000A0F3B"/>
    <w:rsid w:val="000B19BD"/>
    <w:rsid w:val="000E1BCD"/>
    <w:rsid w:val="000E1D34"/>
    <w:rsid w:val="00111D47"/>
    <w:rsid w:val="00115008"/>
    <w:rsid w:val="00142EBB"/>
    <w:rsid w:val="0019231D"/>
    <w:rsid w:val="001972AD"/>
    <w:rsid w:val="001B61BB"/>
    <w:rsid w:val="001D61AC"/>
    <w:rsid w:val="001E15AA"/>
    <w:rsid w:val="001E3FA1"/>
    <w:rsid w:val="0020006F"/>
    <w:rsid w:val="00214BDC"/>
    <w:rsid w:val="00215E81"/>
    <w:rsid w:val="0024727F"/>
    <w:rsid w:val="00253232"/>
    <w:rsid w:val="002B6A7B"/>
    <w:rsid w:val="002D63E6"/>
    <w:rsid w:val="003353D7"/>
    <w:rsid w:val="003659F9"/>
    <w:rsid w:val="00397169"/>
    <w:rsid w:val="003F4127"/>
    <w:rsid w:val="00405E78"/>
    <w:rsid w:val="00430231"/>
    <w:rsid w:val="00452BC7"/>
    <w:rsid w:val="004538F3"/>
    <w:rsid w:val="00453D01"/>
    <w:rsid w:val="0048149C"/>
    <w:rsid w:val="004A4C24"/>
    <w:rsid w:val="00574C9B"/>
    <w:rsid w:val="0058411F"/>
    <w:rsid w:val="0060551F"/>
    <w:rsid w:val="006125A1"/>
    <w:rsid w:val="00632F60"/>
    <w:rsid w:val="00633604"/>
    <w:rsid w:val="00653E7D"/>
    <w:rsid w:val="00662207"/>
    <w:rsid w:val="00667F09"/>
    <w:rsid w:val="006B57A6"/>
    <w:rsid w:val="006F7856"/>
    <w:rsid w:val="007329A9"/>
    <w:rsid w:val="0075228F"/>
    <w:rsid w:val="00766864"/>
    <w:rsid w:val="00776995"/>
    <w:rsid w:val="00787837"/>
    <w:rsid w:val="00787ABB"/>
    <w:rsid w:val="007D23F0"/>
    <w:rsid w:val="008100CB"/>
    <w:rsid w:val="008135FA"/>
    <w:rsid w:val="00822952"/>
    <w:rsid w:val="00836505"/>
    <w:rsid w:val="00844B87"/>
    <w:rsid w:val="00885862"/>
    <w:rsid w:val="008A6DD4"/>
    <w:rsid w:val="008F74D7"/>
    <w:rsid w:val="00904C42"/>
    <w:rsid w:val="00924C05"/>
    <w:rsid w:val="00937CF2"/>
    <w:rsid w:val="00976645"/>
    <w:rsid w:val="0098228C"/>
    <w:rsid w:val="009929C8"/>
    <w:rsid w:val="009E3774"/>
    <w:rsid w:val="009F357A"/>
    <w:rsid w:val="009F60B8"/>
    <w:rsid w:val="00A06F55"/>
    <w:rsid w:val="00A23CCB"/>
    <w:rsid w:val="00A36AB0"/>
    <w:rsid w:val="00AB37A3"/>
    <w:rsid w:val="00AC5114"/>
    <w:rsid w:val="00AD00D1"/>
    <w:rsid w:val="00B22A32"/>
    <w:rsid w:val="00B51901"/>
    <w:rsid w:val="00B578B4"/>
    <w:rsid w:val="00BB30EF"/>
    <w:rsid w:val="00BE0B70"/>
    <w:rsid w:val="00C073E1"/>
    <w:rsid w:val="00C26F87"/>
    <w:rsid w:val="00C66AEA"/>
    <w:rsid w:val="00C81B88"/>
    <w:rsid w:val="00C9040A"/>
    <w:rsid w:val="00C91E4D"/>
    <w:rsid w:val="00CA1E69"/>
    <w:rsid w:val="00CA275B"/>
    <w:rsid w:val="00CA7DDF"/>
    <w:rsid w:val="00CB110A"/>
    <w:rsid w:val="00CC0B2C"/>
    <w:rsid w:val="00D21555"/>
    <w:rsid w:val="00D95232"/>
    <w:rsid w:val="00DB7F50"/>
    <w:rsid w:val="00DD4BCB"/>
    <w:rsid w:val="00DE30C7"/>
    <w:rsid w:val="00DF400F"/>
    <w:rsid w:val="00E15BF4"/>
    <w:rsid w:val="00E2376B"/>
    <w:rsid w:val="00E27707"/>
    <w:rsid w:val="00E34F64"/>
    <w:rsid w:val="00E661B7"/>
    <w:rsid w:val="00F127B8"/>
    <w:rsid w:val="00F2069F"/>
    <w:rsid w:val="00F53370"/>
    <w:rsid w:val="00F80191"/>
    <w:rsid w:val="00F90BE2"/>
    <w:rsid w:val="00FA704F"/>
    <w:rsid w:val="00FC0F42"/>
    <w:rsid w:val="1F169D66"/>
    <w:rsid w:val="7ABFEF8A"/>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64"/>
    <o:shapelayout v:ext="edit">
      <o:idmap v:ext="edit" data="1"/>
    </o:shapelayout>
  </w:shapeDefaults>
  <w:decimalSymbol w:val=","/>
  <w:listSeparator w:val=";"/>
  <w14:docId w14:val="6D54A1A1"/>
  <w15:chartTrackingRefBased/>
  <w15:docId w15:val="{D381F634-0C15-4454-8DBD-75C4E885C5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l-G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4C9B"/>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F53370"/>
    <w:pPr>
      <w:numPr>
        <w:numId w:val="1"/>
      </w:numPr>
      <w:ind w:left="567" w:hanging="567"/>
      <w:outlineLvl w:val="0"/>
    </w:pPr>
    <w:rPr>
      <w:kern w:val="28"/>
    </w:rPr>
  </w:style>
  <w:style w:type="paragraph" w:styleId="Heading2">
    <w:name w:val="heading 2"/>
    <w:basedOn w:val="Normal"/>
    <w:next w:val="Normal"/>
    <w:link w:val="Heading2Char"/>
    <w:qFormat/>
    <w:rsid w:val="00F53370"/>
    <w:pPr>
      <w:numPr>
        <w:ilvl w:val="1"/>
        <w:numId w:val="1"/>
      </w:numPr>
      <w:ind w:left="567" w:hanging="567"/>
      <w:outlineLvl w:val="1"/>
    </w:pPr>
  </w:style>
  <w:style w:type="paragraph" w:styleId="Heading3">
    <w:name w:val="heading 3"/>
    <w:basedOn w:val="Normal"/>
    <w:next w:val="Normal"/>
    <w:link w:val="Heading3Char"/>
    <w:qFormat/>
    <w:rsid w:val="00F53370"/>
    <w:pPr>
      <w:numPr>
        <w:ilvl w:val="2"/>
        <w:numId w:val="1"/>
      </w:numPr>
      <w:ind w:left="567" w:hanging="567"/>
      <w:outlineLvl w:val="2"/>
    </w:pPr>
  </w:style>
  <w:style w:type="paragraph" w:styleId="Heading4">
    <w:name w:val="heading 4"/>
    <w:basedOn w:val="Normal"/>
    <w:next w:val="Normal"/>
    <w:link w:val="Heading4Char"/>
    <w:qFormat/>
    <w:rsid w:val="00F53370"/>
    <w:pPr>
      <w:numPr>
        <w:ilvl w:val="3"/>
        <w:numId w:val="1"/>
      </w:numPr>
      <w:ind w:left="567" w:hanging="567"/>
      <w:outlineLvl w:val="3"/>
    </w:pPr>
  </w:style>
  <w:style w:type="paragraph" w:styleId="Heading5">
    <w:name w:val="heading 5"/>
    <w:basedOn w:val="Normal"/>
    <w:next w:val="Normal"/>
    <w:link w:val="Heading5Char"/>
    <w:qFormat/>
    <w:rsid w:val="00F53370"/>
    <w:pPr>
      <w:numPr>
        <w:ilvl w:val="4"/>
        <w:numId w:val="1"/>
      </w:numPr>
      <w:ind w:left="567" w:hanging="567"/>
      <w:outlineLvl w:val="4"/>
    </w:pPr>
  </w:style>
  <w:style w:type="paragraph" w:styleId="Heading6">
    <w:name w:val="heading 6"/>
    <w:basedOn w:val="Normal"/>
    <w:next w:val="Normal"/>
    <w:link w:val="Heading6Char"/>
    <w:qFormat/>
    <w:rsid w:val="00F53370"/>
    <w:pPr>
      <w:numPr>
        <w:ilvl w:val="5"/>
        <w:numId w:val="1"/>
      </w:numPr>
      <w:ind w:left="567" w:hanging="567"/>
      <w:outlineLvl w:val="5"/>
    </w:pPr>
  </w:style>
  <w:style w:type="paragraph" w:styleId="Heading7">
    <w:name w:val="heading 7"/>
    <w:basedOn w:val="Normal"/>
    <w:next w:val="Normal"/>
    <w:link w:val="Heading7Char"/>
    <w:qFormat/>
    <w:rsid w:val="00F53370"/>
    <w:pPr>
      <w:numPr>
        <w:ilvl w:val="6"/>
        <w:numId w:val="1"/>
      </w:numPr>
      <w:ind w:left="567" w:hanging="567"/>
      <w:outlineLvl w:val="6"/>
    </w:pPr>
  </w:style>
  <w:style w:type="paragraph" w:styleId="Heading8">
    <w:name w:val="heading 8"/>
    <w:basedOn w:val="Normal"/>
    <w:next w:val="Normal"/>
    <w:link w:val="Heading8Char"/>
    <w:qFormat/>
    <w:rsid w:val="00F53370"/>
    <w:pPr>
      <w:numPr>
        <w:ilvl w:val="7"/>
        <w:numId w:val="1"/>
      </w:numPr>
      <w:ind w:left="567" w:hanging="567"/>
      <w:outlineLvl w:val="7"/>
    </w:pPr>
  </w:style>
  <w:style w:type="paragraph" w:styleId="Heading9">
    <w:name w:val="heading 9"/>
    <w:basedOn w:val="Normal"/>
    <w:next w:val="Normal"/>
    <w:link w:val="Heading9Char"/>
    <w:qFormat/>
    <w:rsid w:val="00F53370"/>
    <w:pPr>
      <w:numPr>
        <w:ilvl w:val="8"/>
        <w:numId w:val="1"/>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53370"/>
    <w:rPr>
      <w:rFonts w:ascii="Times New Roman" w:eastAsia="Times New Roman" w:hAnsi="Times New Roman" w:cs="Times New Roman"/>
      <w:kern w:val="28"/>
    </w:rPr>
  </w:style>
  <w:style w:type="character" w:customStyle="1" w:styleId="Heading2Char">
    <w:name w:val="Heading 2 Char"/>
    <w:basedOn w:val="DefaultParagraphFont"/>
    <w:link w:val="Heading2"/>
    <w:rsid w:val="00F53370"/>
    <w:rPr>
      <w:rFonts w:ascii="Times New Roman" w:eastAsia="Times New Roman" w:hAnsi="Times New Roman" w:cs="Times New Roman"/>
    </w:rPr>
  </w:style>
  <w:style w:type="character" w:customStyle="1" w:styleId="Heading3Char">
    <w:name w:val="Heading 3 Char"/>
    <w:basedOn w:val="DefaultParagraphFont"/>
    <w:link w:val="Heading3"/>
    <w:rsid w:val="00F53370"/>
    <w:rPr>
      <w:rFonts w:ascii="Times New Roman" w:eastAsia="Times New Roman" w:hAnsi="Times New Roman" w:cs="Times New Roman"/>
    </w:rPr>
  </w:style>
  <w:style w:type="character" w:customStyle="1" w:styleId="Heading4Char">
    <w:name w:val="Heading 4 Char"/>
    <w:basedOn w:val="DefaultParagraphFont"/>
    <w:link w:val="Heading4"/>
    <w:rsid w:val="00F53370"/>
    <w:rPr>
      <w:rFonts w:ascii="Times New Roman" w:eastAsia="Times New Roman" w:hAnsi="Times New Roman" w:cs="Times New Roman"/>
    </w:rPr>
  </w:style>
  <w:style w:type="character" w:customStyle="1" w:styleId="Heading5Char">
    <w:name w:val="Heading 5 Char"/>
    <w:basedOn w:val="DefaultParagraphFont"/>
    <w:link w:val="Heading5"/>
    <w:rsid w:val="00F53370"/>
    <w:rPr>
      <w:rFonts w:ascii="Times New Roman" w:eastAsia="Times New Roman" w:hAnsi="Times New Roman" w:cs="Times New Roman"/>
    </w:rPr>
  </w:style>
  <w:style w:type="character" w:customStyle="1" w:styleId="Heading6Char">
    <w:name w:val="Heading 6 Char"/>
    <w:basedOn w:val="DefaultParagraphFont"/>
    <w:link w:val="Heading6"/>
    <w:rsid w:val="00F53370"/>
    <w:rPr>
      <w:rFonts w:ascii="Times New Roman" w:eastAsia="Times New Roman" w:hAnsi="Times New Roman" w:cs="Times New Roman"/>
    </w:rPr>
  </w:style>
  <w:style w:type="character" w:customStyle="1" w:styleId="Heading7Char">
    <w:name w:val="Heading 7 Char"/>
    <w:basedOn w:val="DefaultParagraphFont"/>
    <w:link w:val="Heading7"/>
    <w:rsid w:val="00F53370"/>
    <w:rPr>
      <w:rFonts w:ascii="Times New Roman" w:eastAsia="Times New Roman" w:hAnsi="Times New Roman" w:cs="Times New Roman"/>
    </w:rPr>
  </w:style>
  <w:style w:type="character" w:customStyle="1" w:styleId="Heading8Char">
    <w:name w:val="Heading 8 Char"/>
    <w:basedOn w:val="DefaultParagraphFont"/>
    <w:link w:val="Heading8"/>
    <w:rsid w:val="00F53370"/>
    <w:rPr>
      <w:rFonts w:ascii="Times New Roman" w:eastAsia="Times New Roman" w:hAnsi="Times New Roman" w:cs="Times New Roman"/>
    </w:rPr>
  </w:style>
  <w:style w:type="character" w:customStyle="1" w:styleId="Heading9Char">
    <w:name w:val="Heading 9 Char"/>
    <w:basedOn w:val="DefaultParagraphFont"/>
    <w:link w:val="Heading9"/>
    <w:rsid w:val="00F53370"/>
    <w:rPr>
      <w:rFonts w:ascii="Times New Roman" w:eastAsia="Times New Roman" w:hAnsi="Times New Roman" w:cs="Times New Roman"/>
    </w:rPr>
  </w:style>
  <w:style w:type="paragraph" w:styleId="Footer">
    <w:name w:val="footer"/>
    <w:basedOn w:val="Normal"/>
    <w:link w:val="FooterChar"/>
    <w:qFormat/>
    <w:rsid w:val="00F53370"/>
  </w:style>
  <w:style w:type="character" w:customStyle="1" w:styleId="FooterChar">
    <w:name w:val="Footer Char"/>
    <w:basedOn w:val="DefaultParagraphFont"/>
    <w:link w:val="Footer"/>
    <w:rsid w:val="00F53370"/>
    <w:rPr>
      <w:rFonts w:ascii="Times New Roman" w:eastAsia="Times New Roman" w:hAnsi="Times New Roman" w:cs="Times New Roman"/>
    </w:rPr>
  </w:style>
  <w:style w:type="paragraph" w:styleId="FootnoteText">
    <w:name w:val="footnote text"/>
    <w:aliases w:val="stile 1,Footnote,Footnote1,Footnote2,Footnote3,Footnote4,Footnote5,Footnote6,Footnote7,Footnote8,Footnote9,Footnote10,Footnote11,Footnote21,Footnote31,Footnote41,Footnote51,Footnote61,Footnote71,Footnote81,Footnote91,FA,FA Fu,fn,Reference"/>
    <w:basedOn w:val="Normal"/>
    <w:link w:val="FootnoteTextChar"/>
    <w:qFormat/>
    <w:rsid w:val="00F53370"/>
    <w:pPr>
      <w:keepLines/>
      <w:spacing w:after="60" w:line="240" w:lineRule="auto"/>
      <w:ind w:left="567" w:hanging="567"/>
    </w:pPr>
    <w:rPr>
      <w:sz w:val="16"/>
    </w:rPr>
  </w:style>
  <w:style w:type="character" w:customStyle="1" w:styleId="FootnoteTextChar">
    <w:name w:val="Footnote Text Char"/>
    <w:aliases w:val="stile 1 Char,Footnote Char,Footnote1 Char,Footnote2 Char,Footnote3 Char,Footnote4 Char,Footnote5 Char,Footnote6 Char,Footnote7 Char,Footnote8 Char,Footnote9 Char,Footnote10 Char,Footnote11 Char,Footnote21 Char,Footnote31 Char,FA Char"/>
    <w:basedOn w:val="DefaultParagraphFont"/>
    <w:link w:val="FootnoteText"/>
    <w:rsid w:val="00F53370"/>
    <w:rPr>
      <w:rFonts w:ascii="Times New Roman" w:eastAsia="Times New Roman" w:hAnsi="Times New Roman" w:cs="Times New Roman"/>
      <w:sz w:val="16"/>
    </w:rPr>
  </w:style>
  <w:style w:type="paragraph" w:styleId="Header">
    <w:name w:val="header"/>
    <w:basedOn w:val="Normal"/>
    <w:link w:val="HeaderChar"/>
    <w:uiPriority w:val="99"/>
    <w:qFormat/>
    <w:rsid w:val="00F53370"/>
  </w:style>
  <w:style w:type="character" w:customStyle="1" w:styleId="HeaderChar">
    <w:name w:val="Header Char"/>
    <w:basedOn w:val="DefaultParagraphFont"/>
    <w:link w:val="Header"/>
    <w:uiPriority w:val="99"/>
    <w:rsid w:val="00F53370"/>
    <w:rPr>
      <w:rFonts w:ascii="Times New Roman" w:eastAsia="Times New Roman" w:hAnsi="Times New Roman" w:cs="Times New Roman"/>
    </w:rPr>
  </w:style>
  <w:style w:type="paragraph" w:customStyle="1" w:styleId="quotes">
    <w:name w:val="quotes"/>
    <w:basedOn w:val="Normal"/>
    <w:next w:val="Normal"/>
    <w:rsid w:val="00F53370"/>
    <w:pPr>
      <w:ind w:left="720"/>
    </w:pPr>
    <w:rPr>
      <w:i/>
    </w:rPr>
  </w:style>
  <w:style w:type="character" w:styleId="FootnoteReference">
    <w:name w:val="footnote reference"/>
    <w:aliases w:val="Footnote symbol,Footnote Reference Superscript,BVI fnr, BVI fnr,EN Footnote Reference,Times 10 Point,Exposant 3 Point,Footnote reference number,note TESI,stylish,SUPERS,number,no...,Ref,de nota al pie,Footnote Reference1"/>
    <w:basedOn w:val="DefaultParagraphFont"/>
    <w:unhideWhenUsed/>
    <w:qFormat/>
    <w:rsid w:val="00F53370"/>
    <w:rPr>
      <w:sz w:val="24"/>
      <w:vertAlign w:val="superscript"/>
    </w:rPr>
  </w:style>
  <w:style w:type="table" w:styleId="TableGrid">
    <w:name w:val="Table Grid"/>
    <w:basedOn w:val="TableNormal"/>
    <w:uiPriority w:val="59"/>
    <w:rsid w:val="00F533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rsid w:val="008A6DD4"/>
    <w:rPr>
      <w:color w:val="0000FF"/>
      <w:u w:val="single"/>
    </w:rPr>
  </w:style>
  <w:style w:type="character" w:styleId="CommentReference">
    <w:name w:val="annotation reference"/>
    <w:basedOn w:val="DefaultParagraphFont"/>
    <w:uiPriority w:val="99"/>
    <w:semiHidden/>
    <w:unhideWhenUsed/>
    <w:rsid w:val="00F80191"/>
    <w:rPr>
      <w:sz w:val="16"/>
      <w:szCs w:val="16"/>
    </w:rPr>
  </w:style>
  <w:style w:type="paragraph" w:styleId="CommentText">
    <w:name w:val="annotation text"/>
    <w:basedOn w:val="Normal"/>
    <w:link w:val="CommentTextChar"/>
    <w:uiPriority w:val="99"/>
    <w:unhideWhenUsed/>
    <w:rsid w:val="00F80191"/>
    <w:pPr>
      <w:spacing w:line="240" w:lineRule="auto"/>
    </w:pPr>
    <w:rPr>
      <w:sz w:val="20"/>
      <w:szCs w:val="20"/>
    </w:rPr>
  </w:style>
  <w:style w:type="character" w:customStyle="1" w:styleId="CommentTextChar">
    <w:name w:val="Comment Text Char"/>
    <w:basedOn w:val="DefaultParagraphFont"/>
    <w:link w:val="CommentText"/>
    <w:uiPriority w:val="99"/>
    <w:rsid w:val="00F80191"/>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F80191"/>
    <w:rPr>
      <w:b/>
      <w:bCs/>
    </w:rPr>
  </w:style>
  <w:style w:type="character" w:customStyle="1" w:styleId="CommentSubjectChar">
    <w:name w:val="Comment Subject Char"/>
    <w:basedOn w:val="CommentTextChar"/>
    <w:link w:val="CommentSubject"/>
    <w:uiPriority w:val="99"/>
    <w:semiHidden/>
    <w:rsid w:val="00F80191"/>
    <w:rPr>
      <w:rFonts w:ascii="Times New Roman" w:eastAsia="Times New Roman" w:hAnsi="Times New Roman" w:cs="Times New Roman"/>
      <w:b/>
      <w:bCs/>
      <w:sz w:val="20"/>
      <w:szCs w:val="20"/>
    </w:rPr>
  </w:style>
  <w:style w:type="paragraph" w:styleId="ListParagraph">
    <w:name w:val="List Paragraph"/>
    <w:aliases w:val="Resume Title,Listes,Citation List,Ha,List Paragraph1,Body,List Paragraph_Table bullets,Bullet List Paragraph,1st level - Bullet List Paragraph,Lettre d'introduction,Paragrafo elenco,Medium Grid 1 - Accent 21,AFW Body,Normal bullet 2"/>
    <w:basedOn w:val="Normal"/>
    <w:link w:val="ListParagraphChar"/>
    <w:uiPriority w:val="34"/>
    <w:qFormat/>
    <w:rsid w:val="00B578B4"/>
    <w:pPr>
      <w:overflowPunct w:val="0"/>
      <w:autoSpaceDE w:val="0"/>
      <w:autoSpaceDN w:val="0"/>
      <w:adjustRightInd w:val="0"/>
      <w:ind w:left="720"/>
      <w:contextualSpacing/>
      <w:textAlignment w:val="baseline"/>
    </w:pPr>
    <w:rPr>
      <w:szCs w:val="20"/>
    </w:rPr>
  </w:style>
  <w:style w:type="character" w:styleId="FollowedHyperlink">
    <w:name w:val="FollowedHyperlink"/>
    <w:basedOn w:val="DefaultParagraphFont"/>
    <w:uiPriority w:val="99"/>
    <w:semiHidden/>
    <w:unhideWhenUsed/>
    <w:rsid w:val="00C26F87"/>
    <w:rPr>
      <w:color w:val="954F72" w:themeColor="followedHyperlink"/>
      <w:u w:val="single"/>
    </w:rPr>
  </w:style>
  <w:style w:type="paragraph" w:styleId="TOCHeading">
    <w:name w:val="TOC Heading"/>
    <w:basedOn w:val="Heading1"/>
    <w:next w:val="Normal"/>
    <w:uiPriority w:val="39"/>
    <w:unhideWhenUsed/>
    <w:qFormat/>
    <w:rsid w:val="006F7856"/>
    <w:pPr>
      <w:keepNext/>
      <w:keepLines/>
      <w:numPr>
        <w:numId w:val="0"/>
      </w:numPr>
      <w:spacing w:before="240" w:line="259" w:lineRule="auto"/>
      <w:jc w:val="left"/>
      <w:outlineLvl w:val="9"/>
    </w:pPr>
    <w:rPr>
      <w:rFonts w:asciiTheme="majorHAnsi" w:eastAsiaTheme="majorEastAsia" w:hAnsiTheme="majorHAnsi" w:cstheme="majorBidi"/>
      <w:color w:val="2E74B5" w:themeColor="accent1" w:themeShade="BF"/>
      <w:kern w:val="0"/>
      <w:sz w:val="32"/>
      <w:szCs w:val="32"/>
    </w:rPr>
  </w:style>
  <w:style w:type="paragraph" w:styleId="TOC1">
    <w:name w:val="toc 1"/>
    <w:basedOn w:val="Normal"/>
    <w:next w:val="Normal"/>
    <w:autoRedefine/>
    <w:uiPriority w:val="39"/>
    <w:unhideWhenUsed/>
    <w:rsid w:val="006F7856"/>
    <w:pPr>
      <w:tabs>
        <w:tab w:val="left" w:pos="440"/>
        <w:tab w:val="right" w:leader="dot" w:pos="9063"/>
      </w:tabs>
      <w:spacing w:after="100"/>
    </w:pPr>
    <w:rPr>
      <w:b/>
      <w:noProof/>
    </w:rPr>
  </w:style>
  <w:style w:type="paragraph" w:styleId="TOC2">
    <w:name w:val="toc 2"/>
    <w:basedOn w:val="Normal"/>
    <w:next w:val="Normal"/>
    <w:autoRedefine/>
    <w:uiPriority w:val="39"/>
    <w:unhideWhenUsed/>
    <w:rsid w:val="006F7856"/>
    <w:pPr>
      <w:spacing w:after="100"/>
      <w:ind w:left="220"/>
    </w:pPr>
  </w:style>
  <w:style w:type="character" w:customStyle="1" w:styleId="normaltextrun">
    <w:name w:val="normaltextrun"/>
    <w:basedOn w:val="DefaultParagraphFont"/>
    <w:rsid w:val="006F7856"/>
  </w:style>
  <w:style w:type="paragraph" w:customStyle="1" w:styleId="paragraph">
    <w:name w:val="paragraph"/>
    <w:basedOn w:val="Normal"/>
    <w:rsid w:val="006F7856"/>
    <w:pPr>
      <w:spacing w:before="100" w:beforeAutospacing="1" w:after="100" w:afterAutospacing="1" w:line="240" w:lineRule="auto"/>
      <w:jc w:val="left"/>
    </w:pPr>
    <w:rPr>
      <w:sz w:val="24"/>
      <w:szCs w:val="24"/>
      <w:lang w:eastAsia="es-ES"/>
    </w:rPr>
  </w:style>
  <w:style w:type="character" w:customStyle="1" w:styleId="eop">
    <w:name w:val="eop"/>
    <w:basedOn w:val="DefaultParagraphFont"/>
    <w:rsid w:val="006F7856"/>
  </w:style>
  <w:style w:type="paragraph" w:styleId="BalloonText">
    <w:name w:val="Balloon Text"/>
    <w:basedOn w:val="Normal"/>
    <w:link w:val="BalloonTextChar"/>
    <w:uiPriority w:val="99"/>
    <w:semiHidden/>
    <w:unhideWhenUsed/>
    <w:rsid w:val="006F7856"/>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F7856"/>
    <w:rPr>
      <w:rFonts w:ascii="Segoe UI" w:eastAsia="Times New Roman" w:hAnsi="Segoe UI" w:cs="Segoe UI"/>
      <w:sz w:val="18"/>
      <w:szCs w:val="18"/>
    </w:rPr>
  </w:style>
  <w:style w:type="paragraph" w:styleId="NormalWeb">
    <w:name w:val="Normal (Web)"/>
    <w:basedOn w:val="Normal"/>
    <w:uiPriority w:val="99"/>
    <w:unhideWhenUsed/>
    <w:rsid w:val="006F7856"/>
    <w:pPr>
      <w:spacing w:before="100" w:beforeAutospacing="1" w:after="100" w:afterAutospacing="1" w:line="240" w:lineRule="auto"/>
      <w:jc w:val="left"/>
    </w:pPr>
    <w:rPr>
      <w:sz w:val="24"/>
      <w:szCs w:val="24"/>
      <w:lang w:eastAsia="es-ES"/>
    </w:rPr>
  </w:style>
  <w:style w:type="character" w:customStyle="1" w:styleId="scxw29950472">
    <w:name w:val="scxw29950472"/>
    <w:basedOn w:val="DefaultParagraphFont"/>
    <w:rsid w:val="006F7856"/>
  </w:style>
  <w:style w:type="character" w:styleId="Strong">
    <w:name w:val="Strong"/>
    <w:basedOn w:val="DefaultParagraphFont"/>
    <w:uiPriority w:val="22"/>
    <w:qFormat/>
    <w:rsid w:val="006F7856"/>
    <w:rPr>
      <w:b/>
      <w:bCs/>
    </w:rPr>
  </w:style>
  <w:style w:type="paragraph" w:styleId="Caption">
    <w:name w:val="caption"/>
    <w:basedOn w:val="Normal"/>
    <w:next w:val="Normal"/>
    <w:uiPriority w:val="35"/>
    <w:unhideWhenUsed/>
    <w:qFormat/>
    <w:rsid w:val="006F7856"/>
    <w:pPr>
      <w:spacing w:after="200" w:line="240" w:lineRule="auto"/>
    </w:pPr>
    <w:rPr>
      <w:i/>
      <w:iCs/>
      <w:color w:val="44546A" w:themeColor="text2"/>
      <w:sz w:val="18"/>
      <w:szCs w:val="18"/>
    </w:rPr>
  </w:style>
  <w:style w:type="paragraph" w:styleId="Revision">
    <w:name w:val="Revision"/>
    <w:hidden/>
    <w:uiPriority w:val="99"/>
    <w:semiHidden/>
    <w:rsid w:val="006F7856"/>
    <w:pPr>
      <w:spacing w:after="0" w:line="240" w:lineRule="auto"/>
    </w:pPr>
    <w:rPr>
      <w:rFonts w:ascii="Times New Roman" w:eastAsia="Times New Roman" w:hAnsi="Times New Roman" w:cs="Times New Roman"/>
    </w:rPr>
  </w:style>
  <w:style w:type="character" w:customStyle="1" w:styleId="UnresolvedMention1">
    <w:name w:val="Unresolved Mention1"/>
    <w:basedOn w:val="DefaultParagraphFont"/>
    <w:uiPriority w:val="99"/>
    <w:semiHidden/>
    <w:unhideWhenUsed/>
    <w:rsid w:val="006F7856"/>
    <w:rPr>
      <w:color w:val="605E5C"/>
      <w:shd w:val="clear" w:color="auto" w:fill="E1DFDD"/>
    </w:rPr>
  </w:style>
  <w:style w:type="character" w:customStyle="1" w:styleId="ListParagraphChar">
    <w:name w:val="List Paragraph Char"/>
    <w:aliases w:val="Resume Title Char,Listes Char,Citation List Char,Ha Char,List Paragraph1 Char,Body Char,List Paragraph_Table bullets Char,Bullet List Paragraph Char,1st level - Bullet List Paragraph Char,Lettre d'introduction Char,AFW Body Char"/>
    <w:link w:val="ListParagraph"/>
    <w:uiPriority w:val="34"/>
    <w:rsid w:val="006F7856"/>
    <w:rPr>
      <w:rFonts w:ascii="Times New Roman" w:eastAsia="Times New Roman" w:hAnsi="Times New Roman" w:cs="Times New Roman"/>
      <w:szCs w:val="20"/>
      <w:lang w:val="el-GR"/>
    </w:rPr>
  </w:style>
  <w:style w:type="character" w:customStyle="1" w:styleId="y2iqfc">
    <w:name w:val="y2iqfc"/>
    <w:basedOn w:val="DefaultParagraphFont"/>
    <w:rsid w:val="006F7856"/>
  </w:style>
  <w:style w:type="paragraph" w:styleId="HTMLPreformatted">
    <w:name w:val="HTML Preformatted"/>
    <w:basedOn w:val="Normal"/>
    <w:link w:val="HTMLPreformattedChar"/>
    <w:uiPriority w:val="99"/>
    <w:unhideWhenUsed/>
    <w:rsid w:val="006F785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jc w:val="left"/>
    </w:pPr>
    <w:rPr>
      <w:rFonts w:ascii="Courier New" w:hAnsi="Courier New" w:cs="Courier New"/>
      <w:sz w:val="20"/>
      <w:szCs w:val="20"/>
      <w:lang w:eastAsia="fr-FR"/>
    </w:rPr>
  </w:style>
  <w:style w:type="character" w:customStyle="1" w:styleId="HTMLPreformattedChar">
    <w:name w:val="HTML Preformatted Char"/>
    <w:basedOn w:val="DefaultParagraphFont"/>
    <w:link w:val="HTMLPreformatted"/>
    <w:uiPriority w:val="99"/>
    <w:rsid w:val="006F7856"/>
    <w:rPr>
      <w:rFonts w:ascii="Courier New" w:eastAsia="Times New Roman" w:hAnsi="Courier New" w:cs="Courier New"/>
      <w:sz w:val="20"/>
      <w:szCs w:val="20"/>
      <w:lang w:val="el-GR" w:eastAsia="fr-FR"/>
    </w:rPr>
  </w:style>
  <w:style w:type="table" w:styleId="GridTable5Dark-Accent1">
    <w:name w:val="Grid Table 5 Dark Accent 1"/>
    <w:basedOn w:val="TableNormal"/>
    <w:uiPriority w:val="50"/>
    <w:rsid w:val="006F7856"/>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paragraph" w:styleId="TOC3">
    <w:name w:val="toc 3"/>
    <w:basedOn w:val="Normal"/>
    <w:next w:val="Normal"/>
    <w:autoRedefine/>
    <w:uiPriority w:val="39"/>
    <w:unhideWhenUsed/>
    <w:rsid w:val="006F7856"/>
    <w:pPr>
      <w:spacing w:after="100"/>
      <w:ind w:left="440"/>
    </w:pPr>
  </w:style>
  <w:style w:type="character" w:customStyle="1" w:styleId="findhit">
    <w:name w:val="findhit"/>
    <w:basedOn w:val="DefaultParagraphFont"/>
    <w:rsid w:val="000123EB"/>
  </w:style>
  <w:style w:type="character" w:customStyle="1" w:styleId="UnresolvedMention2">
    <w:name w:val="Unresolved Mention2"/>
    <w:basedOn w:val="DefaultParagraphFont"/>
    <w:uiPriority w:val="99"/>
    <w:semiHidden/>
    <w:unhideWhenUsed/>
    <w:rsid w:val="00D2155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242391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5.xml"/><Relationship Id="rId26" Type="http://schemas.openxmlformats.org/officeDocument/2006/relationships/hyperlink" Target="https://www.igsu.ro/documente/SAEARI/ROMANIA_Floods_2010.pdf" TargetMode="External"/><Relationship Id="rId39" Type="http://schemas.openxmlformats.org/officeDocument/2006/relationships/chart" Target="charts/chart15.xml"/><Relationship Id="rId21" Type="http://schemas.openxmlformats.org/officeDocument/2006/relationships/header" Target="header7.xml"/><Relationship Id="rId34" Type="http://schemas.openxmlformats.org/officeDocument/2006/relationships/chart" Target="charts/chart10.xml"/><Relationship Id="rId42" Type="http://schemas.openxmlformats.org/officeDocument/2006/relationships/chart" Target="charts/chart18.xml"/><Relationship Id="rId47" Type="http://schemas.openxmlformats.org/officeDocument/2006/relationships/chart" Target="charts/chart23.xml"/><Relationship Id="rId50" Type="http://schemas.openxmlformats.org/officeDocument/2006/relationships/chart" Target="charts/chart26.xml"/><Relationship Id="rId55" Type="http://schemas.openxmlformats.org/officeDocument/2006/relationships/chart" Target="charts/chart31.xml"/><Relationship Id="rId63" Type="http://schemas.openxmlformats.org/officeDocument/2006/relationships/theme" Target="theme/theme1.xml"/><Relationship Id="rId7" Type="http://schemas.openxmlformats.org/officeDocument/2006/relationships/settings" Target="settings.xml"/><Relationship Id="rId16" Type="http://schemas.openxmlformats.org/officeDocument/2006/relationships/footer" Target="footer3.xml"/><Relationship Id="rId29" Type="http://schemas.openxmlformats.org/officeDocument/2006/relationships/chart" Target="charts/chart5.xml"/><Relationship Id="rId11" Type="http://schemas.openxmlformats.org/officeDocument/2006/relationships/header" Target="header1.xml"/><Relationship Id="rId24" Type="http://schemas.openxmlformats.org/officeDocument/2006/relationships/chart" Target="charts/chart1.xml"/><Relationship Id="rId32" Type="http://schemas.openxmlformats.org/officeDocument/2006/relationships/chart" Target="charts/chart8.xml"/><Relationship Id="rId37" Type="http://schemas.openxmlformats.org/officeDocument/2006/relationships/chart" Target="charts/chart13.xml"/><Relationship Id="rId40" Type="http://schemas.openxmlformats.org/officeDocument/2006/relationships/chart" Target="charts/chart16.xml"/><Relationship Id="rId45" Type="http://schemas.openxmlformats.org/officeDocument/2006/relationships/chart" Target="charts/chart21.xml"/><Relationship Id="rId53" Type="http://schemas.openxmlformats.org/officeDocument/2006/relationships/chart" Target="charts/chart29.xml"/><Relationship Id="rId58" Type="http://schemas.openxmlformats.org/officeDocument/2006/relationships/hyperlink" Target="https://www.eesc.europa.eu/en/our-work/opinions-information-reports/opinions/consolidating-eu-civil-protection-mechanism-order-improve-eus-capacity-react-face-extreme-events-including-those" TargetMode="External"/><Relationship Id="rId66" Type="http://schemas.openxmlformats.org/officeDocument/2006/relationships/customXml" Target="../customXml/item3.xml"/><Relationship Id="rId5" Type="http://schemas.openxmlformats.org/officeDocument/2006/relationships/numbering" Target="numbering.xml"/><Relationship Id="rId61" Type="http://schemas.openxmlformats.org/officeDocument/2006/relationships/footer" Target="footer7.xml"/><Relationship Id="rId19" Type="http://schemas.openxmlformats.org/officeDocument/2006/relationships/footer" Target="footer4.xml"/><Relationship Id="rId14" Type="http://schemas.openxmlformats.org/officeDocument/2006/relationships/footer" Target="footer2.xml"/><Relationship Id="rId22" Type="http://schemas.openxmlformats.org/officeDocument/2006/relationships/footer" Target="footer5.xml"/><Relationship Id="rId27" Type="http://schemas.openxmlformats.org/officeDocument/2006/relationships/chart" Target="charts/chart3.xml"/><Relationship Id="rId30" Type="http://schemas.openxmlformats.org/officeDocument/2006/relationships/chart" Target="charts/chart6.xml"/><Relationship Id="rId35" Type="http://schemas.openxmlformats.org/officeDocument/2006/relationships/chart" Target="charts/chart11.xml"/><Relationship Id="rId43" Type="http://schemas.openxmlformats.org/officeDocument/2006/relationships/chart" Target="charts/chart19.xml"/><Relationship Id="rId48" Type="http://schemas.openxmlformats.org/officeDocument/2006/relationships/chart" Target="charts/chart24.xml"/><Relationship Id="rId56" Type="http://schemas.openxmlformats.org/officeDocument/2006/relationships/chart" Target="charts/chart32.xml"/><Relationship Id="rId64" Type="http://schemas.openxmlformats.org/officeDocument/2006/relationships/customXml" Target="../customXml/item1.xml"/><Relationship Id="rId8" Type="http://schemas.openxmlformats.org/officeDocument/2006/relationships/webSettings" Target="webSettings.xml"/><Relationship Id="rId51" Type="http://schemas.openxmlformats.org/officeDocument/2006/relationships/chart" Target="charts/chart27.xml"/><Relationship Id="rId12" Type="http://schemas.openxmlformats.org/officeDocument/2006/relationships/header" Target="header2.xml"/><Relationship Id="rId17" Type="http://schemas.openxmlformats.org/officeDocument/2006/relationships/header" Target="header4.xml"/><Relationship Id="rId25" Type="http://schemas.openxmlformats.org/officeDocument/2006/relationships/chart" Target="charts/chart2.xml"/><Relationship Id="rId33" Type="http://schemas.openxmlformats.org/officeDocument/2006/relationships/chart" Target="charts/chart9.xml"/><Relationship Id="rId38" Type="http://schemas.openxmlformats.org/officeDocument/2006/relationships/chart" Target="charts/chart14.xml"/><Relationship Id="rId46" Type="http://schemas.openxmlformats.org/officeDocument/2006/relationships/chart" Target="charts/chart22.xml"/><Relationship Id="rId59" Type="http://schemas.openxmlformats.org/officeDocument/2006/relationships/hyperlink" Target="https://www.eesc.europa.eu/en/our-work/opinions-information-reports/opinions/union-civil-protection-mechanism-amendment" TargetMode="External"/><Relationship Id="rId67" Type="http://schemas.openxmlformats.org/officeDocument/2006/relationships/customXml" Target="../customXml/item4.xml"/><Relationship Id="rId20" Type="http://schemas.openxmlformats.org/officeDocument/2006/relationships/header" Target="header6.xml"/><Relationship Id="rId41" Type="http://schemas.openxmlformats.org/officeDocument/2006/relationships/chart" Target="charts/chart17.xml"/><Relationship Id="rId54" Type="http://schemas.openxmlformats.org/officeDocument/2006/relationships/chart" Target="charts/chart30.xml"/><Relationship Id="rId62" Type="http://schemas.openxmlformats.org/officeDocument/2006/relationships/fontTable" Target="fontTable.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footer" Target="footer6.xml"/><Relationship Id="rId28" Type="http://schemas.openxmlformats.org/officeDocument/2006/relationships/chart" Target="charts/chart4.xml"/><Relationship Id="rId36" Type="http://schemas.openxmlformats.org/officeDocument/2006/relationships/chart" Target="charts/chart12.xml"/><Relationship Id="rId49" Type="http://schemas.openxmlformats.org/officeDocument/2006/relationships/chart" Target="charts/chart25.xml"/><Relationship Id="rId57" Type="http://schemas.openxmlformats.org/officeDocument/2006/relationships/chart" Target="charts/chart33.xml"/><Relationship Id="rId10" Type="http://schemas.openxmlformats.org/officeDocument/2006/relationships/endnotes" Target="endnotes.xml"/><Relationship Id="rId31" Type="http://schemas.openxmlformats.org/officeDocument/2006/relationships/chart" Target="charts/chart7.xml"/><Relationship Id="rId44" Type="http://schemas.openxmlformats.org/officeDocument/2006/relationships/chart" Target="charts/chart20.xml"/><Relationship Id="rId52" Type="http://schemas.openxmlformats.org/officeDocument/2006/relationships/chart" Target="charts/chart28.xml"/><Relationship Id="rId60" Type="http://schemas.openxmlformats.org/officeDocument/2006/relationships/hyperlink" Target="https://www.eesc.europa.eu/en/our-work/opinions-information-reports/opinions/strengthen-eus-civil-protection-response-resceu" TargetMode="External"/><Relationship Id="rId65" Type="http://schemas.openxmlformats.org/officeDocument/2006/relationships/customXml" Target="../customXml/item2.xml"/><Relationship Id="rId9" Type="http://schemas.openxmlformats.org/officeDocument/2006/relationships/footnotes" Target="footnotes.xml"/></Relationships>
</file>

<file path=word/_rels/footnotes.xml.rels><?xml version="1.0" encoding="UTF-8" standalone="yes"?>
<Relationships xmlns="http://schemas.openxmlformats.org/package/2006/relationships"><Relationship Id="rId8" Type="http://schemas.openxmlformats.org/officeDocument/2006/relationships/hyperlink" Target="https://b-fast.be/en/content/history" TargetMode="External"/><Relationship Id="rId13" Type="http://schemas.openxmlformats.org/officeDocument/2006/relationships/hyperlink" Target="https://diplomatie.belgium.be/en/policy/policy-areas/highlighted/eu-civil-protection-mechanism-platform-effective-emergency-response-worldwide" TargetMode="External"/><Relationship Id="rId18" Type="http://schemas.openxmlformats.org/officeDocument/2006/relationships/hyperlink" Target="https://civil-protection-knowledge-network.europa.eu/stories/eu-modex-romania-tests-flood-response" TargetMode="External"/><Relationship Id="rId26" Type="http://schemas.openxmlformats.org/officeDocument/2006/relationships/hyperlink" Target="https://www.msb.se/en/operations/international-operations/strategic-warehouse-for-civilian-missions-for-the-european-union/" TargetMode="External"/><Relationship Id="rId3" Type="http://schemas.openxmlformats.org/officeDocument/2006/relationships/hyperlink" Target="https://www.civieleveiligheid.be/fr/content/sur-la-securite-civile" TargetMode="External"/><Relationship Id="rId21" Type="http://schemas.openxmlformats.org/officeDocument/2006/relationships/hyperlink" Target="https://civil-protection-knowledge-network.europa.eu/system/files/2022-03/Knowledge%20Network%20Newsletter%20-%20Issue%204%20-%20March%202022_1.pdf" TargetMode="External"/><Relationship Id="rId7" Type="http://schemas.openxmlformats.org/officeDocument/2006/relationships/hyperlink" Target="https://diplomatie.belgium.be/en/belgium-sends-emergency-humanitarian-material-ukraine-b-fast" TargetMode="External"/><Relationship Id="rId12" Type="http://schemas.openxmlformats.org/officeDocument/2006/relationships/hyperlink" Target="https://diplomatie.belgium.be/en/policy/policy-areas/highlighted/eu-civil-protection-mechanism-platform-effective-emergency-response-worldwide" TargetMode="External"/><Relationship Id="rId17" Type="http://schemas.openxmlformats.org/officeDocument/2006/relationships/hyperlink" Target="https://ec.europa.eu/echo/files/civil_protection/civil/prote/pdfdocs/Training%20brochure.pdf" TargetMode="External"/><Relationship Id="rId25" Type="http://schemas.openxmlformats.org/officeDocument/2006/relationships/hyperlink" Target="https://www.msb.se/en/operations/international-operations/the-resceu-medical-stockpile-in-sweden/" TargetMode="External"/><Relationship Id="rId2" Type="http://schemas.openxmlformats.org/officeDocument/2006/relationships/hyperlink" Target="https://www.europarl.europa.eu/news/en/press-room/20210208IPR97325/covid-19-lessons-learnt-boosting-eu-civil-protection" TargetMode="External"/><Relationship Id="rId16" Type="http://schemas.openxmlformats.org/officeDocument/2006/relationships/hyperlink" Target="https://www.worldbank.org/en/news/feature/2019/11/25/in-europe-disaster-risk-capital-romanians-turn-to-technology" TargetMode="External"/><Relationship Id="rId20" Type="http://schemas.openxmlformats.org/officeDocument/2006/relationships/hyperlink" Target="https://reliefweb.int/report/moldova/eu-response-floods-romania-ukraine-and-moldova" TargetMode="External"/><Relationship Id="rId1" Type="http://schemas.openxmlformats.org/officeDocument/2006/relationships/hyperlink" Target="https://civil-protection-humanitarian-aid.ec.europa.eu/what/civil-protection/eu-civil-protection-mechanism_en" TargetMode="External"/><Relationship Id="rId6" Type="http://schemas.openxmlformats.org/officeDocument/2006/relationships/hyperlink" Target="https://b-fast.be/en/content/history" TargetMode="External"/><Relationship Id="rId11" Type="http://schemas.openxmlformats.org/officeDocument/2006/relationships/hyperlink" Target="https://www.civieleveiligheid.be/fr/flood-rescue-using-boats" TargetMode="External"/><Relationship Id="rId24" Type="http://schemas.openxmlformats.org/officeDocument/2006/relationships/hyperlink" Target="https://rib.msb.se/filer/pdf/29970.pdf" TargetMode="External"/><Relationship Id="rId5" Type="http://schemas.openxmlformats.org/officeDocument/2006/relationships/hyperlink" Target="https://www.civiele-veiligheid.be/en/what-does-civil-protection-do" TargetMode="External"/><Relationship Id="rId15" Type="http://schemas.openxmlformats.org/officeDocument/2006/relationships/hyperlink" Target="https://www.igsu.ro/InformatiiGenerale/Atributii" TargetMode="External"/><Relationship Id="rId23" Type="http://schemas.openxmlformats.org/officeDocument/2006/relationships/hyperlink" Target="https://www.msb.se/en/about-msb/international-co-operation/cooperation-with-eu/eu-and-the-civil-protection-cooperation/" TargetMode="External"/><Relationship Id="rId10" Type="http://schemas.openxmlformats.org/officeDocument/2006/relationships/hyperlink" Target="https://www.civiele-veiligheid.be/fr/high-capacity-pumping" TargetMode="External"/><Relationship Id="rId19" Type="http://schemas.openxmlformats.org/officeDocument/2006/relationships/hyperlink" Target="https://www.igsu.ro/InformatiiUtile/CooperareInternationala" TargetMode="External"/><Relationship Id="rId4" Type="http://schemas.openxmlformats.org/officeDocument/2006/relationships/hyperlink" Target="https://www.securitecivile.be/en/content/organization-chart" TargetMode="External"/><Relationship Id="rId9" Type="http://schemas.openxmlformats.org/officeDocument/2006/relationships/hyperlink" Target="https://www.securitecivile.be/en/civil-protection-delivers-medical-equipment-european-strategic-stockpile-serbia" TargetMode="External"/><Relationship Id="rId14" Type="http://schemas.openxmlformats.org/officeDocument/2006/relationships/hyperlink" Target="https://civil-protection-humanitarian-aid.ec.europa.eu/what/civil-protection/national-disaster-management-system/romania_en" TargetMode="External"/><Relationship Id="rId22" Type="http://schemas.openxmlformats.org/officeDocument/2006/relationships/hyperlink" Target="https://www.igsu.ro/InformatiiUtile/CooperareInternationala" TargetMode="External"/><Relationship Id="rId27" Type="http://schemas.openxmlformats.org/officeDocument/2006/relationships/hyperlink" Target="https://www.msb.se/en/operations/international-operations/the-resceu-shelter-stockpile-in-sweden/"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3.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2" Type="http://schemas.openxmlformats.org/officeDocument/2006/relationships/oleObject" Target="file:///C:\Users\jesch\Desktop\UCPM\Copy_Statistics_Export_AllResults.xlsx" TargetMode="External"/><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6.xml"/></Relationships>
</file>

<file path=word/charts/_rels/chart7.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7.xml"/></Relationships>
</file>

<file path=word/charts/_rels/chart8.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8.xml"/></Relationships>
</file>

<file path=word/charts/_rels/chart9.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9.xml"/></Relationships>
</file>

<file path=word/charts/_rels/chart10.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0.xml"/></Relationships>
</file>

<file path=word/charts/_rels/chart11.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1.xml"/></Relationships>
</file>

<file path=word/charts/_rels/chart12.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2.xml"/></Relationships>
</file>

<file path=word/charts/_rels/chart13.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3.xml"/></Relationships>
</file>

<file path=word/charts/_rels/chart14.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4.xml"/></Relationships>
</file>

<file path=word/charts/_rels/chart15.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5.xml"/></Relationships>
</file>

<file path=word/charts/_rels/chart16.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6.xml"/></Relationships>
</file>

<file path=word/charts/_rels/chart17.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7.xml"/></Relationships>
</file>

<file path=word/charts/_rels/chart18.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18.xml"/></Relationships>
</file>

<file path=word/charts/_rels/chart19.xml.rels><?xml version="1.0" encoding="UTF-8" standalone="yes"?>
<Relationships xmlns="http://schemas.openxmlformats.org/package/2006/relationships"><Relationship Id="rId3" Type="http://schemas.openxmlformats.org/officeDocument/2006/relationships/themeOverride" Target="../theme/themeOverride19.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file:///C:\Users\jesch\Desktop\Copy_Statistics_Export_AllResults.xlsx" TargetMode="External"/></Relationships>
</file>

<file path=word/charts/_rels/chart20.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20.xml"/></Relationships>
</file>

<file path=word/charts/_rels/chart21.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21.xml"/></Relationships>
</file>

<file path=word/charts/_rels/chart22.xml.rels><?xml version="1.0" encoding="UTF-8" standalone="yes"?>
<Relationships xmlns="http://schemas.openxmlformats.org/package/2006/relationships"><Relationship Id="rId3" Type="http://schemas.openxmlformats.org/officeDocument/2006/relationships/themeOverride" Target="../theme/themeOverride22.xml"/><Relationship Id="rId2" Type="http://schemas.microsoft.com/office/2011/relationships/chartColorStyle" Target="colors2.xml"/><Relationship Id="rId1" Type="http://schemas.microsoft.com/office/2011/relationships/chartStyle" Target="style2.xml"/><Relationship Id="rId5" Type="http://schemas.openxmlformats.org/officeDocument/2006/relationships/chartUserShapes" Target="../drawings/drawing1.xml"/><Relationship Id="rId4" Type="http://schemas.openxmlformats.org/officeDocument/2006/relationships/oleObject" Target="file:///C:\Users\jesch\Desktop\Copy_Statistics_Export_AllResults.xlsx" TargetMode="External"/></Relationships>
</file>

<file path=word/charts/_rels/chart23.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23.xml"/></Relationships>
</file>

<file path=word/charts/_rels/chart24.xml.rels><?xml version="1.0" encoding="UTF-8" standalone="yes"?>
<Relationships xmlns="http://schemas.openxmlformats.org/package/2006/relationships"><Relationship Id="rId3" Type="http://schemas.openxmlformats.org/officeDocument/2006/relationships/themeOverride" Target="../theme/themeOverride24.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file:///C:\Users\jesch\Desktop\Copy_Statistics_Export_AllResults.xlsx" TargetMode="External"/></Relationships>
</file>

<file path=word/charts/_rels/chart25.xml.rels><?xml version="1.0" encoding="UTF-8" standalone="yes"?>
<Relationships xmlns="http://schemas.openxmlformats.org/package/2006/relationships"><Relationship Id="rId3" Type="http://schemas.openxmlformats.org/officeDocument/2006/relationships/themeOverride" Target="../theme/themeOverride25.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file:///C:\Users\jesch\Desktop\Copy_Statistics_Export_AllResults.xlsx" TargetMode="External"/></Relationships>
</file>

<file path=word/charts/_rels/chart26.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26.xml"/></Relationships>
</file>

<file path=word/charts/_rels/chart27.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27.xml"/></Relationships>
</file>

<file path=word/charts/_rels/chart28.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28.xml"/></Relationships>
</file>

<file path=word/charts/_rels/chart29.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29.xml"/></Relationships>
</file>

<file path=word/charts/_rels/chart30.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30.xml"/></Relationships>
</file>

<file path=word/charts/_rels/chart31.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31.xml"/></Relationships>
</file>

<file path=word/charts/_rels/chart32.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32.xml"/></Relationships>
</file>

<file path=word/charts/_rels/chart33.xml.rels><?xml version="1.0" encoding="UTF-8" standalone="yes"?>
<Relationships xmlns="http://schemas.openxmlformats.org/package/2006/relationships"><Relationship Id="rId2" Type="http://schemas.openxmlformats.org/officeDocument/2006/relationships/oleObject" Target="file:///C:\Users\jesch\Desktop\Copy_Statistics_Export_AllResults.xlsx" TargetMode="External"/><Relationship Id="rId1" Type="http://schemas.openxmlformats.org/officeDocument/2006/relationships/themeOverride" Target="../theme/themeOverride3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Graphs!PivotTable7</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100" baseline="0">
                <a:latin typeface="Calibri" panose="020F0502020204030204" pitchFamily="34" charset="0"/>
              </a:rPr>
              <a:t>Responses by type of organisation</a:t>
            </a: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75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1">
              <a:lumMod val="40000"/>
              <a:lumOff val="60000"/>
            </a:schemeClr>
          </a:solidFill>
          <a:ln>
            <a:solidFill>
              <a:schemeClr val="accent1">
                <a:lumMod val="75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1">
              <a:lumMod val="40000"/>
              <a:lumOff val="60000"/>
            </a:schemeClr>
          </a:solidFill>
          <a:ln>
            <a:solidFill>
              <a:schemeClr val="accent1">
                <a:lumMod val="75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'All Graphs'!$G$5:$G$6</c:f>
              <c:strCache>
                <c:ptCount val="1"/>
                <c:pt idx="0">
                  <c:v>Total</c:v>
                </c:pt>
              </c:strCache>
            </c:strRef>
          </c:tx>
          <c:spPr>
            <a:solidFill>
              <a:schemeClr val="accent1">
                <a:lumMod val="40000"/>
                <a:lumOff val="60000"/>
              </a:schemeClr>
            </a:solidFill>
            <a:ln>
              <a:solidFill>
                <a:schemeClr val="accent1">
                  <a:lumMod val="75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Graphs'!$F$7:$F$11</c:f>
              <c:strCache>
                <c:ptCount val="4"/>
                <c:pt idx="0">
                  <c:v>Other</c:v>
                </c:pt>
                <c:pt idx="1">
                  <c:v>Civil society organisations</c:v>
                </c:pt>
                <c:pt idx="2">
                  <c:v>Research and academia</c:v>
                </c:pt>
                <c:pt idx="3">
                  <c:v>Public authority</c:v>
                </c:pt>
              </c:strCache>
            </c:strRef>
          </c:cat>
          <c:val>
            <c:numRef>
              <c:f>'All Graphs'!$G$7:$G$11</c:f>
              <c:numCache>
                <c:formatCode>General</c:formatCode>
                <c:ptCount val="4"/>
                <c:pt idx="0">
                  <c:v>2</c:v>
                </c:pt>
                <c:pt idx="1">
                  <c:v>4</c:v>
                </c:pt>
                <c:pt idx="2">
                  <c:v>5</c:v>
                </c:pt>
                <c:pt idx="3">
                  <c:v>8</c:v>
                </c:pt>
              </c:numCache>
            </c:numRef>
          </c:val>
          <c:extLst>
            <c:ext xmlns:c16="http://schemas.microsoft.com/office/drawing/2014/chart" uri="{C3380CC4-5D6E-409C-BE32-E72D297353CC}">
              <c16:uniqueId val="{00000000-5F42-405F-947B-8229965C31E3}"/>
            </c:ext>
          </c:extLst>
        </c:ser>
        <c:dLbls>
          <c:showLegendKey val="0"/>
          <c:showVal val="0"/>
          <c:showCatName val="0"/>
          <c:showSerName val="0"/>
          <c:showPercent val="0"/>
          <c:showBubbleSize val="0"/>
        </c:dLbls>
        <c:gapWidth val="119"/>
        <c:axId val="520079264"/>
        <c:axId val="1"/>
      </c:barChart>
      <c:catAx>
        <c:axId val="52007926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520079264"/>
        <c:crosses val="autoZero"/>
        <c:crossBetween val="between"/>
      </c:valAx>
      <c:spPr>
        <a:noFill/>
        <a:ln w="25400">
          <a:noFill/>
        </a:ln>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pivotOptions>
    </c:ext>
  </c:extLst>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Graphs!PivotTable9</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100"/>
              <a:t>Responses</a:t>
            </a:r>
            <a:r>
              <a:rPr lang="en-US" sz="1100" baseline="0"/>
              <a:t> by c</a:t>
            </a:r>
            <a:r>
              <a:rPr lang="en-US" sz="1100"/>
              <a:t>ountry </a:t>
            </a: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5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1">
              <a:lumMod val="40000"/>
              <a:lumOff val="60000"/>
            </a:schemeClr>
          </a:solidFill>
          <a:ln>
            <a:solidFill>
              <a:schemeClr val="accent1">
                <a:lumMod val="5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1">
              <a:lumMod val="40000"/>
              <a:lumOff val="60000"/>
            </a:schemeClr>
          </a:solidFill>
          <a:ln>
            <a:solidFill>
              <a:schemeClr val="accent1">
                <a:lumMod val="5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col"/>
        <c:grouping val="clustered"/>
        <c:varyColors val="0"/>
        <c:ser>
          <c:idx val="0"/>
          <c:order val="0"/>
          <c:tx>
            <c:strRef>
              <c:f>'All Graphs'!$G$26:$G$27</c:f>
              <c:strCache>
                <c:ptCount val="1"/>
                <c:pt idx="0">
                  <c:v>Total</c:v>
                </c:pt>
              </c:strCache>
            </c:strRef>
          </c:tx>
          <c:spPr>
            <a:solidFill>
              <a:schemeClr val="accent1">
                <a:lumMod val="40000"/>
                <a:lumOff val="60000"/>
              </a:schemeClr>
            </a:solidFill>
            <a:ln>
              <a:solidFill>
                <a:schemeClr val="accent1">
                  <a:lumMod val="5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5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Graphs'!$F$28:$F$33</c:f>
              <c:strCache>
                <c:ptCount val="5"/>
                <c:pt idx="0">
                  <c:v>Greece</c:v>
                </c:pt>
                <c:pt idx="1">
                  <c:v>Belgium</c:v>
                </c:pt>
                <c:pt idx="2">
                  <c:v>Sweden</c:v>
                </c:pt>
                <c:pt idx="3">
                  <c:v>Romania</c:v>
                </c:pt>
                <c:pt idx="4">
                  <c:v>France</c:v>
                </c:pt>
              </c:strCache>
            </c:strRef>
          </c:cat>
          <c:val>
            <c:numRef>
              <c:f>'All Graphs'!$G$28:$G$33</c:f>
              <c:numCache>
                <c:formatCode>General</c:formatCode>
                <c:ptCount val="5"/>
                <c:pt idx="0">
                  <c:v>7</c:v>
                </c:pt>
                <c:pt idx="1">
                  <c:v>5</c:v>
                </c:pt>
                <c:pt idx="2">
                  <c:v>3</c:v>
                </c:pt>
                <c:pt idx="3">
                  <c:v>3</c:v>
                </c:pt>
                <c:pt idx="4">
                  <c:v>1</c:v>
                </c:pt>
              </c:numCache>
            </c:numRef>
          </c:val>
          <c:extLst>
            <c:ext xmlns:c16="http://schemas.microsoft.com/office/drawing/2014/chart" uri="{C3380CC4-5D6E-409C-BE32-E72D297353CC}">
              <c16:uniqueId val="{00000000-258C-44BA-BF7E-C02D0B976D04}"/>
            </c:ext>
          </c:extLst>
        </c:ser>
        <c:dLbls>
          <c:showLegendKey val="0"/>
          <c:showVal val="0"/>
          <c:showCatName val="0"/>
          <c:showSerName val="0"/>
          <c:showPercent val="0"/>
          <c:showBubbleSize val="0"/>
        </c:dLbls>
        <c:gapWidth val="170"/>
        <c:axId val="520083856"/>
        <c:axId val="1"/>
      </c:barChart>
      <c:catAx>
        <c:axId val="520083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856"/>
        <c:crosses val="autoZero"/>
        <c:crossBetween val="between"/>
      </c:valAx>
      <c:spPr>
        <a:noFill/>
        <a:ln w="25400">
          <a:noFill/>
        </a:ln>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pivotOptions>
    </c:ext>
  </c:extLst>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Graphs!PivotTable16</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100" baseline="0"/>
              <a:t>Perceived extent to which the UCPM achieved its objective to strengthen cooperation in disaster </a:t>
            </a:r>
            <a:r>
              <a:rPr lang="fr-BE" sz="1100" b="0" i="0" u="none" strike="noStrike" baseline="0">
                <a:effectLst/>
              </a:rPr>
              <a:t>prevention, </a:t>
            </a:r>
            <a:r>
              <a:rPr lang="fr-BE" sz="1100" baseline="0"/>
              <a:t>preparedness and response</a:t>
            </a:r>
          </a:p>
        </c:rich>
      </c:tx>
      <c:overlay val="0"/>
      <c:spPr>
        <a:noFill/>
        <a:ln>
          <a:noFill/>
        </a:ln>
        <a:effectLst/>
      </c:spPr>
    </c:title>
    <c:autoTitleDeleted val="0"/>
    <c:pivotFmts>
      <c:pivotFmt>
        <c:idx val="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6124264639333877"/>
          <c:y val="0.20403603603603604"/>
          <c:w val="0.78210034090566261"/>
          <c:h val="0.58980520678158477"/>
        </c:manualLayout>
      </c:layout>
      <c:barChart>
        <c:barDir val="bar"/>
        <c:grouping val="stacked"/>
        <c:varyColors val="0"/>
        <c:ser>
          <c:idx val="0"/>
          <c:order val="0"/>
          <c:tx>
            <c:strRef>
              <c:f>'All Graphs'!$J$140:$J$141</c:f>
              <c:strCache>
                <c:ptCount val="1"/>
                <c:pt idx="0">
                  <c:v>To a very large extent</c:v>
                </c:pt>
              </c:strCache>
            </c:strRef>
          </c:tx>
          <c:spPr>
            <a:solidFill>
              <a:schemeClr val="accent6">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Graphs'!$I$142:$I$145</c:f>
              <c:strCache>
                <c:ptCount val="3"/>
                <c:pt idx="0">
                  <c:v>Prevention</c:v>
                </c:pt>
                <c:pt idx="1">
                  <c:v>Preparedness</c:v>
                </c:pt>
                <c:pt idx="2">
                  <c:v>Response</c:v>
                </c:pt>
              </c:strCache>
            </c:strRef>
          </c:cat>
          <c:val>
            <c:numRef>
              <c:f>'All Graphs'!$J$142:$J$145</c:f>
              <c:numCache>
                <c:formatCode>General</c:formatCode>
                <c:ptCount val="3"/>
                <c:pt idx="0">
                  <c:v>2</c:v>
                </c:pt>
                <c:pt idx="1">
                  <c:v>3</c:v>
                </c:pt>
                <c:pt idx="2">
                  <c:v>9</c:v>
                </c:pt>
              </c:numCache>
            </c:numRef>
          </c:val>
          <c:extLst>
            <c:ext xmlns:c16="http://schemas.microsoft.com/office/drawing/2014/chart" uri="{C3380CC4-5D6E-409C-BE32-E72D297353CC}">
              <c16:uniqueId val="{00000000-98CD-414D-A18C-24DEA763CFCA}"/>
            </c:ext>
          </c:extLst>
        </c:ser>
        <c:ser>
          <c:idx val="1"/>
          <c:order val="1"/>
          <c:tx>
            <c:strRef>
              <c:f>'All Graphs'!$K$140:$K$141</c:f>
              <c:strCache>
                <c:ptCount val="1"/>
                <c:pt idx="0">
                  <c:v>To a large extent</c:v>
                </c:pt>
              </c:strCache>
            </c:strRef>
          </c:tx>
          <c:spPr>
            <a:solidFill>
              <a:schemeClr val="accent4">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Graphs'!$I$142:$I$145</c:f>
              <c:strCache>
                <c:ptCount val="3"/>
                <c:pt idx="0">
                  <c:v>Prevention</c:v>
                </c:pt>
                <c:pt idx="1">
                  <c:v>Preparedness</c:v>
                </c:pt>
                <c:pt idx="2">
                  <c:v>Response</c:v>
                </c:pt>
              </c:strCache>
            </c:strRef>
          </c:cat>
          <c:val>
            <c:numRef>
              <c:f>'All Graphs'!$K$142:$K$145</c:f>
              <c:numCache>
                <c:formatCode>General</c:formatCode>
                <c:ptCount val="3"/>
                <c:pt idx="0">
                  <c:v>5</c:v>
                </c:pt>
                <c:pt idx="1">
                  <c:v>9</c:v>
                </c:pt>
                <c:pt idx="2">
                  <c:v>5</c:v>
                </c:pt>
              </c:numCache>
            </c:numRef>
          </c:val>
          <c:extLst>
            <c:ext xmlns:c16="http://schemas.microsoft.com/office/drawing/2014/chart" uri="{C3380CC4-5D6E-409C-BE32-E72D297353CC}">
              <c16:uniqueId val="{00000001-98CD-414D-A18C-24DEA763CFCA}"/>
            </c:ext>
          </c:extLst>
        </c:ser>
        <c:ser>
          <c:idx val="2"/>
          <c:order val="2"/>
          <c:tx>
            <c:strRef>
              <c:f>'All Graphs'!$L$140:$L$141</c:f>
              <c:strCache>
                <c:ptCount val="1"/>
                <c:pt idx="0">
                  <c:v>To a moderate extent</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Graphs'!$I$142:$I$145</c:f>
              <c:strCache>
                <c:ptCount val="3"/>
                <c:pt idx="0">
                  <c:v>Prevention</c:v>
                </c:pt>
                <c:pt idx="1">
                  <c:v>Preparedness</c:v>
                </c:pt>
                <c:pt idx="2">
                  <c:v>Response</c:v>
                </c:pt>
              </c:strCache>
            </c:strRef>
          </c:cat>
          <c:val>
            <c:numRef>
              <c:f>'All Graphs'!$L$142:$L$145</c:f>
              <c:numCache>
                <c:formatCode>General</c:formatCode>
                <c:ptCount val="3"/>
                <c:pt idx="0">
                  <c:v>6</c:v>
                </c:pt>
                <c:pt idx="1">
                  <c:v>3</c:v>
                </c:pt>
                <c:pt idx="2">
                  <c:v>1</c:v>
                </c:pt>
              </c:numCache>
            </c:numRef>
          </c:val>
          <c:extLst>
            <c:ext xmlns:c16="http://schemas.microsoft.com/office/drawing/2014/chart" uri="{C3380CC4-5D6E-409C-BE32-E72D297353CC}">
              <c16:uniqueId val="{00000002-98CD-414D-A18C-24DEA763CFCA}"/>
            </c:ext>
          </c:extLst>
        </c:ser>
        <c:ser>
          <c:idx val="3"/>
          <c:order val="3"/>
          <c:tx>
            <c:strRef>
              <c:f>'All Graphs'!$M$140:$M$141</c:f>
              <c:strCache>
                <c:ptCount val="1"/>
                <c:pt idx="0">
                  <c:v>To a poor extent</c:v>
                </c:pt>
              </c:strCache>
            </c:strRef>
          </c:tx>
          <c:spPr>
            <a:solidFill>
              <a:schemeClr val="accent3">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Graphs'!$I$142:$I$145</c:f>
              <c:strCache>
                <c:ptCount val="3"/>
                <c:pt idx="0">
                  <c:v>Prevention</c:v>
                </c:pt>
                <c:pt idx="1">
                  <c:v>Preparedness</c:v>
                </c:pt>
                <c:pt idx="2">
                  <c:v>Response</c:v>
                </c:pt>
              </c:strCache>
            </c:strRef>
          </c:cat>
          <c:val>
            <c:numRef>
              <c:f>'All Graphs'!$M$142:$M$145</c:f>
              <c:numCache>
                <c:formatCode>General</c:formatCode>
                <c:ptCount val="3"/>
                <c:pt idx="0">
                  <c:v>4</c:v>
                </c:pt>
                <c:pt idx="1">
                  <c:v>3</c:v>
                </c:pt>
                <c:pt idx="2">
                  <c:v>2</c:v>
                </c:pt>
              </c:numCache>
            </c:numRef>
          </c:val>
          <c:extLst>
            <c:ext xmlns:c16="http://schemas.microsoft.com/office/drawing/2014/chart" uri="{C3380CC4-5D6E-409C-BE32-E72D297353CC}">
              <c16:uniqueId val="{00000003-98CD-414D-A18C-24DEA763CFCA}"/>
            </c:ext>
          </c:extLst>
        </c:ser>
        <c:ser>
          <c:idx val="4"/>
          <c:order val="4"/>
          <c:tx>
            <c:strRef>
              <c:f>'All Graphs'!$N$140:$N$141</c:f>
              <c:strCache>
                <c:ptCount val="1"/>
                <c:pt idx="0">
                  <c:v>Unsure</c:v>
                </c:pt>
              </c:strCache>
            </c:strRef>
          </c:tx>
          <c:spPr>
            <a:solidFill>
              <a:schemeClr val="accent5">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Graphs'!$I$142:$I$145</c:f>
              <c:strCache>
                <c:ptCount val="3"/>
                <c:pt idx="0">
                  <c:v>Prevention</c:v>
                </c:pt>
                <c:pt idx="1">
                  <c:v>Preparedness</c:v>
                </c:pt>
                <c:pt idx="2">
                  <c:v>Response</c:v>
                </c:pt>
              </c:strCache>
            </c:strRef>
          </c:cat>
          <c:val>
            <c:numRef>
              <c:f>'All Graphs'!$N$142:$N$145</c:f>
              <c:numCache>
                <c:formatCode>General</c:formatCode>
                <c:ptCount val="3"/>
                <c:pt idx="0">
                  <c:v>2</c:v>
                </c:pt>
                <c:pt idx="1">
                  <c:v>1</c:v>
                </c:pt>
                <c:pt idx="2">
                  <c:v>2</c:v>
                </c:pt>
              </c:numCache>
            </c:numRef>
          </c:val>
          <c:extLst>
            <c:ext xmlns:c16="http://schemas.microsoft.com/office/drawing/2014/chart" uri="{C3380CC4-5D6E-409C-BE32-E72D297353CC}">
              <c16:uniqueId val="{00000004-98CD-414D-A18C-24DEA763CFCA}"/>
            </c:ext>
          </c:extLst>
        </c:ser>
        <c:dLbls>
          <c:showLegendKey val="0"/>
          <c:showVal val="0"/>
          <c:showCatName val="0"/>
          <c:showSerName val="0"/>
          <c:showPercent val="0"/>
          <c:showBubbleSize val="0"/>
        </c:dLbls>
        <c:gapWidth val="185"/>
        <c:overlap val="100"/>
        <c:axId val="520085824"/>
        <c:axId val="1"/>
      </c:barChart>
      <c:catAx>
        <c:axId val="520085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valAx>
      <c:spPr>
        <a:noFill/>
        <a:ln w="25400">
          <a:noFill/>
        </a:ln>
      </c:spPr>
    </c:plotArea>
    <c:legend>
      <c:legendPos val="b"/>
      <c:layout>
        <c:manualLayout>
          <c:xMode val="edge"/>
          <c:yMode val="edge"/>
          <c:x val="7.6086071137659528E-2"/>
          <c:y val="0.8828573455345109"/>
          <c:w val="0.86123766856729111"/>
          <c:h val="9.5521032843867468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Graphs!PivotTable1</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100" b="0" i="0" baseline="0">
                <a:effectLst/>
              </a:rPr>
              <a:t>Extent of achievement of the UCPM objective to strenghten cooperation between EU and Member States in disaster response, by country</a:t>
            </a:r>
            <a:endParaRPr lang="fr-BE" sz="1100" baseline="0">
              <a:effectLst/>
            </a:endParaRP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stacked"/>
        <c:varyColors val="0"/>
        <c:ser>
          <c:idx val="0"/>
          <c:order val="0"/>
          <c:tx>
            <c:strRef>
              <c:f>'Country Graphs'!$M$8:$M$9</c:f>
              <c:strCache>
                <c:ptCount val="1"/>
                <c:pt idx="0">
                  <c:v>To a very large extent</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Graphs'!$L$10:$L$15</c:f>
              <c:strCache>
                <c:ptCount val="5"/>
                <c:pt idx="0">
                  <c:v>Belgium</c:v>
                </c:pt>
                <c:pt idx="1">
                  <c:v>France</c:v>
                </c:pt>
                <c:pt idx="2">
                  <c:v>Greece</c:v>
                </c:pt>
                <c:pt idx="3">
                  <c:v>Romania</c:v>
                </c:pt>
                <c:pt idx="4">
                  <c:v>Sweden</c:v>
                </c:pt>
              </c:strCache>
            </c:strRef>
          </c:cat>
          <c:val>
            <c:numRef>
              <c:f>'Country Graphs'!$M$10:$M$15</c:f>
              <c:numCache>
                <c:formatCode>General</c:formatCode>
                <c:ptCount val="5"/>
                <c:pt idx="0">
                  <c:v>1</c:v>
                </c:pt>
                <c:pt idx="1">
                  <c:v>1</c:v>
                </c:pt>
                <c:pt idx="2">
                  <c:v>2</c:v>
                </c:pt>
                <c:pt idx="3">
                  <c:v>3</c:v>
                </c:pt>
                <c:pt idx="4">
                  <c:v>2</c:v>
                </c:pt>
              </c:numCache>
            </c:numRef>
          </c:val>
          <c:extLst>
            <c:ext xmlns:c16="http://schemas.microsoft.com/office/drawing/2014/chart" uri="{C3380CC4-5D6E-409C-BE32-E72D297353CC}">
              <c16:uniqueId val="{00000000-0BE6-471C-9480-AC64BF157AE6}"/>
            </c:ext>
          </c:extLst>
        </c:ser>
        <c:ser>
          <c:idx val="1"/>
          <c:order val="1"/>
          <c:tx>
            <c:strRef>
              <c:f>'Country Graphs'!$N$8:$N$9</c:f>
              <c:strCache>
                <c:ptCount val="1"/>
                <c:pt idx="0">
                  <c:v>To a large extent</c:v>
                </c:pt>
              </c:strCache>
            </c:strRef>
          </c:tx>
          <c:spPr>
            <a:solidFill>
              <a:schemeClr val="accent4">
                <a:lumMod val="40000"/>
                <a:lumOff val="60000"/>
              </a:schemeClr>
            </a:solidFill>
            <a:ln>
              <a:solidFill>
                <a:schemeClr val="accent4">
                  <a:lumMod val="40000"/>
                  <a:lumOff val="6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Graphs'!$L$10:$L$15</c:f>
              <c:strCache>
                <c:ptCount val="5"/>
                <c:pt idx="0">
                  <c:v>Belgium</c:v>
                </c:pt>
                <c:pt idx="1">
                  <c:v>France</c:v>
                </c:pt>
                <c:pt idx="2">
                  <c:v>Greece</c:v>
                </c:pt>
                <c:pt idx="3">
                  <c:v>Romania</c:v>
                </c:pt>
                <c:pt idx="4">
                  <c:v>Sweden</c:v>
                </c:pt>
              </c:strCache>
            </c:strRef>
          </c:cat>
          <c:val>
            <c:numRef>
              <c:f>'Country Graphs'!$N$10:$N$15</c:f>
              <c:numCache>
                <c:formatCode>General</c:formatCode>
                <c:ptCount val="5"/>
                <c:pt idx="0">
                  <c:v>2</c:v>
                </c:pt>
                <c:pt idx="2">
                  <c:v>3</c:v>
                </c:pt>
              </c:numCache>
            </c:numRef>
          </c:val>
          <c:extLst>
            <c:ext xmlns:c16="http://schemas.microsoft.com/office/drawing/2014/chart" uri="{C3380CC4-5D6E-409C-BE32-E72D297353CC}">
              <c16:uniqueId val="{00000001-0BE6-471C-9480-AC64BF157AE6}"/>
            </c:ext>
          </c:extLst>
        </c:ser>
        <c:ser>
          <c:idx val="2"/>
          <c:order val="2"/>
          <c:tx>
            <c:strRef>
              <c:f>'Country Graphs'!$O$8:$O$9</c:f>
              <c:strCache>
                <c:ptCount val="1"/>
                <c:pt idx="0">
                  <c:v>To a moderate extent</c:v>
                </c:pt>
              </c:strCache>
            </c:strRef>
          </c:tx>
          <c:spPr>
            <a:solidFill>
              <a:schemeClr val="accent2">
                <a:lumMod val="60000"/>
                <a:lumOff val="40000"/>
              </a:schemeClr>
            </a:solidFill>
            <a:ln>
              <a:solidFill>
                <a:schemeClr val="accent2">
                  <a:lumMod val="60000"/>
                  <a:lumOff val="4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Graphs'!$L$10:$L$15</c:f>
              <c:strCache>
                <c:ptCount val="5"/>
                <c:pt idx="0">
                  <c:v>Belgium</c:v>
                </c:pt>
                <c:pt idx="1">
                  <c:v>France</c:v>
                </c:pt>
                <c:pt idx="2">
                  <c:v>Greece</c:v>
                </c:pt>
                <c:pt idx="3">
                  <c:v>Romania</c:v>
                </c:pt>
                <c:pt idx="4">
                  <c:v>Sweden</c:v>
                </c:pt>
              </c:strCache>
            </c:strRef>
          </c:cat>
          <c:val>
            <c:numRef>
              <c:f>'Country Graphs'!$O$10:$O$15</c:f>
              <c:numCache>
                <c:formatCode>General</c:formatCode>
                <c:ptCount val="5"/>
                <c:pt idx="2">
                  <c:v>1</c:v>
                </c:pt>
              </c:numCache>
            </c:numRef>
          </c:val>
          <c:extLst>
            <c:ext xmlns:c16="http://schemas.microsoft.com/office/drawing/2014/chart" uri="{C3380CC4-5D6E-409C-BE32-E72D297353CC}">
              <c16:uniqueId val="{00000002-0BE6-471C-9480-AC64BF157AE6}"/>
            </c:ext>
          </c:extLst>
        </c:ser>
        <c:ser>
          <c:idx val="3"/>
          <c:order val="3"/>
          <c:tx>
            <c:strRef>
              <c:f>'Country Graphs'!$P$8:$P$9</c:f>
              <c:strCache>
                <c:ptCount val="1"/>
                <c:pt idx="0">
                  <c:v>To a poor extent</c:v>
                </c:pt>
              </c:strCache>
            </c:strRef>
          </c:tx>
          <c:spPr>
            <a:solidFill>
              <a:schemeClr val="accent3">
                <a:lumMod val="40000"/>
                <a:lumOff val="60000"/>
              </a:schemeClr>
            </a:solidFill>
            <a:ln>
              <a:solidFill>
                <a:schemeClr val="accent3">
                  <a:lumMod val="40000"/>
                  <a:lumOff val="6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Graphs'!$L$10:$L$15</c:f>
              <c:strCache>
                <c:ptCount val="5"/>
                <c:pt idx="0">
                  <c:v>Belgium</c:v>
                </c:pt>
                <c:pt idx="1">
                  <c:v>France</c:v>
                </c:pt>
                <c:pt idx="2">
                  <c:v>Greece</c:v>
                </c:pt>
                <c:pt idx="3">
                  <c:v>Romania</c:v>
                </c:pt>
                <c:pt idx="4">
                  <c:v>Sweden</c:v>
                </c:pt>
              </c:strCache>
            </c:strRef>
          </c:cat>
          <c:val>
            <c:numRef>
              <c:f>'Country Graphs'!$P$10:$P$15</c:f>
              <c:numCache>
                <c:formatCode>General</c:formatCode>
                <c:ptCount val="5"/>
                <c:pt idx="0">
                  <c:v>2</c:v>
                </c:pt>
              </c:numCache>
            </c:numRef>
          </c:val>
          <c:extLst>
            <c:ext xmlns:c16="http://schemas.microsoft.com/office/drawing/2014/chart" uri="{C3380CC4-5D6E-409C-BE32-E72D297353CC}">
              <c16:uniqueId val="{00000003-0BE6-471C-9480-AC64BF157AE6}"/>
            </c:ext>
          </c:extLst>
        </c:ser>
        <c:ser>
          <c:idx val="4"/>
          <c:order val="4"/>
          <c:tx>
            <c:strRef>
              <c:f>'Country Graphs'!$Q$8:$Q$9</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Graphs'!$L$10:$L$15</c:f>
              <c:strCache>
                <c:ptCount val="5"/>
                <c:pt idx="0">
                  <c:v>Belgium</c:v>
                </c:pt>
                <c:pt idx="1">
                  <c:v>France</c:v>
                </c:pt>
                <c:pt idx="2">
                  <c:v>Greece</c:v>
                </c:pt>
                <c:pt idx="3">
                  <c:v>Romania</c:v>
                </c:pt>
                <c:pt idx="4">
                  <c:v>Sweden</c:v>
                </c:pt>
              </c:strCache>
            </c:strRef>
          </c:cat>
          <c:val>
            <c:numRef>
              <c:f>'Country Graphs'!$Q$10:$Q$15</c:f>
              <c:numCache>
                <c:formatCode>General</c:formatCode>
                <c:ptCount val="5"/>
                <c:pt idx="2">
                  <c:v>1</c:v>
                </c:pt>
                <c:pt idx="4">
                  <c:v>1</c:v>
                </c:pt>
              </c:numCache>
            </c:numRef>
          </c:val>
          <c:extLst>
            <c:ext xmlns:c16="http://schemas.microsoft.com/office/drawing/2014/chart" uri="{C3380CC4-5D6E-409C-BE32-E72D297353CC}">
              <c16:uniqueId val="{00000004-0BE6-471C-9480-AC64BF157AE6}"/>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[Copy_Statistics_Export_AllResults.xlsx]Category Graphs!PivotTable2</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100" b="0" i="0" baseline="0">
                <a:effectLst/>
              </a:rPr>
              <a:t>Extent of achievement of the UCPM objective to strengthen cooperation between EU and Member States in disaster response, by category</a:t>
            </a:r>
          </a:p>
        </c:rich>
      </c:tx>
      <c:overlay val="0"/>
      <c:spPr>
        <a:noFill/>
        <a:ln>
          <a:noFill/>
        </a:ln>
        <a:effectLst/>
      </c:spPr>
    </c:title>
    <c:autoTitleDeleted val="0"/>
    <c:pivotFmts>
      <c:pivotFmt>
        <c:idx val="0"/>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5">
              <a:lumMod val="60000"/>
              <a:lumOff val="40000"/>
              <a:alpha val="66000"/>
            </a:schemeClr>
          </a:solidFill>
          <a:ln>
            <a:noFill/>
          </a:ln>
          <a:effectLst/>
        </c:spPr>
      </c:pivotFmt>
      <c:pivotFmt>
        <c:idx val="6"/>
        <c:spPr>
          <a:solidFill>
            <a:schemeClr val="accent5">
              <a:lumMod val="60000"/>
              <a:lumOff val="40000"/>
              <a:alpha val="66000"/>
            </a:schemeClr>
          </a:solidFill>
          <a:ln>
            <a:noFill/>
          </a:ln>
          <a:effectLst/>
        </c:spPr>
      </c:pivotFmt>
      <c:pivotFmt>
        <c:idx val="7"/>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6"/>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7"/>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8"/>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9"/>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0"/>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1"/>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2"/>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3"/>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4"/>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5"/>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6"/>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7"/>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8"/>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9"/>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0"/>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1"/>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2"/>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3"/>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5">
              <a:lumMod val="60000"/>
              <a:lumOff val="40000"/>
            </a:schemeClr>
          </a:solidFill>
          <a:ln>
            <a:solidFill>
              <a:schemeClr val="accent5">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5">
              <a:lumMod val="60000"/>
              <a:lumOff val="40000"/>
            </a:schemeClr>
          </a:solidFill>
          <a:ln>
            <a:solidFill>
              <a:schemeClr val="accent5">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5">
              <a:lumMod val="60000"/>
              <a:lumOff val="40000"/>
            </a:schemeClr>
          </a:solidFill>
          <a:ln>
            <a:solidFill>
              <a:schemeClr val="accent5">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2247831478374994"/>
          <c:y val="0.21658418196239915"/>
          <c:w val="0.6127010472090797"/>
          <c:h val="0.63324211414056608"/>
        </c:manualLayout>
      </c:layout>
      <c:barChart>
        <c:barDir val="col"/>
        <c:grouping val="stacked"/>
        <c:varyColors val="0"/>
        <c:ser>
          <c:idx val="0"/>
          <c:order val="0"/>
          <c:tx>
            <c:strRef>
              <c:f>'Category Graphs'!$P$6:$P$7</c:f>
              <c:strCache>
                <c:ptCount val="1"/>
                <c:pt idx="0">
                  <c:v>Unsure</c:v>
                </c:pt>
              </c:strCache>
            </c:strRef>
          </c:tx>
          <c:spPr>
            <a:solidFill>
              <a:schemeClr val="accent5">
                <a:lumMod val="40000"/>
                <a:lumOff val="60000"/>
              </a:schemeClr>
            </a:solidFill>
            <a:ln>
              <a:solidFill>
                <a:schemeClr val="accent5">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'Category Graphs'!$O$8:$O$12</c:f>
              <c:strCache>
                <c:ptCount val="4"/>
                <c:pt idx="0">
                  <c:v>Public authority</c:v>
                </c:pt>
                <c:pt idx="1">
                  <c:v>Academia</c:v>
                </c:pt>
                <c:pt idx="2">
                  <c:v>Civil society organisation</c:v>
                </c:pt>
                <c:pt idx="3">
                  <c:v>Other</c:v>
                </c:pt>
              </c:strCache>
            </c:strRef>
          </c:cat>
          <c:val>
            <c:numRef>
              <c:f>'Category Graphs'!$P$8:$P$12</c:f>
              <c:numCache>
                <c:formatCode>General</c:formatCode>
                <c:ptCount val="4"/>
                <c:pt idx="2">
                  <c:v>1</c:v>
                </c:pt>
                <c:pt idx="3">
                  <c:v>1</c:v>
                </c:pt>
              </c:numCache>
            </c:numRef>
          </c:val>
          <c:extLst>
            <c:ext xmlns:c16="http://schemas.microsoft.com/office/drawing/2014/chart" uri="{C3380CC4-5D6E-409C-BE32-E72D297353CC}">
              <c16:uniqueId val="{00000000-CAEC-4540-A642-58745950A97A}"/>
            </c:ext>
          </c:extLst>
        </c:ser>
        <c:ser>
          <c:idx val="1"/>
          <c:order val="1"/>
          <c:tx>
            <c:strRef>
              <c:f>'Category Graphs'!$Q$6:$Q$7</c:f>
              <c:strCache>
                <c:ptCount val="1"/>
                <c:pt idx="0">
                  <c:v>To a poor extent</c:v>
                </c:pt>
              </c:strCache>
            </c:strRef>
          </c:tx>
          <c:spPr>
            <a:solidFill>
              <a:schemeClr val="accent3">
                <a:lumMod val="40000"/>
                <a:lumOff val="60000"/>
              </a:schemeClr>
            </a:solidFill>
            <a:ln>
              <a:solidFill>
                <a:schemeClr val="accent3">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Graphs'!$O$8:$O$12</c:f>
              <c:strCache>
                <c:ptCount val="4"/>
                <c:pt idx="0">
                  <c:v>Public authority</c:v>
                </c:pt>
                <c:pt idx="1">
                  <c:v>Academia</c:v>
                </c:pt>
                <c:pt idx="2">
                  <c:v>Civil society organisation</c:v>
                </c:pt>
                <c:pt idx="3">
                  <c:v>Other</c:v>
                </c:pt>
              </c:strCache>
            </c:strRef>
          </c:cat>
          <c:val>
            <c:numRef>
              <c:f>'Category Graphs'!$Q$8:$Q$12</c:f>
              <c:numCache>
                <c:formatCode>General</c:formatCode>
                <c:ptCount val="4"/>
                <c:pt idx="2">
                  <c:v>2</c:v>
                </c:pt>
              </c:numCache>
            </c:numRef>
          </c:val>
          <c:extLst>
            <c:ext xmlns:c16="http://schemas.microsoft.com/office/drawing/2014/chart" uri="{C3380CC4-5D6E-409C-BE32-E72D297353CC}">
              <c16:uniqueId val="{00000001-CAEC-4540-A642-58745950A97A}"/>
            </c:ext>
          </c:extLst>
        </c:ser>
        <c:ser>
          <c:idx val="2"/>
          <c:order val="2"/>
          <c:tx>
            <c:strRef>
              <c:f>'Category Graphs'!$R$6:$R$7</c:f>
              <c:strCache>
                <c:ptCount val="1"/>
                <c:pt idx="0">
                  <c:v>To a moderate extent</c:v>
                </c:pt>
              </c:strCache>
            </c:strRef>
          </c:tx>
          <c:spPr>
            <a:solidFill>
              <a:schemeClr val="accent2">
                <a:lumMod val="60000"/>
                <a:lumOff val="40000"/>
              </a:schemeClr>
            </a:solidFill>
            <a:ln>
              <a:solidFill>
                <a:schemeClr val="accent2">
                  <a:lumMod val="60000"/>
                  <a:lumOff val="4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Graphs'!$O$8:$O$12</c:f>
              <c:strCache>
                <c:ptCount val="4"/>
                <c:pt idx="0">
                  <c:v>Public authority</c:v>
                </c:pt>
                <c:pt idx="1">
                  <c:v>Academia</c:v>
                </c:pt>
                <c:pt idx="2">
                  <c:v>Civil society organisation</c:v>
                </c:pt>
                <c:pt idx="3">
                  <c:v>Other</c:v>
                </c:pt>
              </c:strCache>
            </c:strRef>
          </c:cat>
          <c:val>
            <c:numRef>
              <c:f>'Category Graphs'!$R$8:$R$12</c:f>
              <c:numCache>
                <c:formatCode>General</c:formatCode>
                <c:ptCount val="4"/>
                <c:pt idx="2">
                  <c:v>1</c:v>
                </c:pt>
              </c:numCache>
            </c:numRef>
          </c:val>
          <c:extLst>
            <c:ext xmlns:c16="http://schemas.microsoft.com/office/drawing/2014/chart" uri="{C3380CC4-5D6E-409C-BE32-E72D297353CC}">
              <c16:uniqueId val="{00000002-CAEC-4540-A642-58745950A97A}"/>
            </c:ext>
          </c:extLst>
        </c:ser>
        <c:ser>
          <c:idx val="3"/>
          <c:order val="3"/>
          <c:tx>
            <c:strRef>
              <c:f>'Category Graphs'!$S$6:$S$7</c:f>
              <c:strCache>
                <c:ptCount val="1"/>
                <c:pt idx="0">
                  <c:v>To a large extent</c:v>
                </c:pt>
              </c:strCache>
            </c:strRef>
          </c:tx>
          <c:spPr>
            <a:solidFill>
              <a:schemeClr val="accent4">
                <a:lumMod val="40000"/>
                <a:lumOff val="60000"/>
              </a:schemeClr>
            </a:solidFill>
            <a:ln>
              <a:solidFill>
                <a:schemeClr val="accent4">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Graphs'!$O$8:$O$12</c:f>
              <c:strCache>
                <c:ptCount val="4"/>
                <c:pt idx="0">
                  <c:v>Public authority</c:v>
                </c:pt>
                <c:pt idx="1">
                  <c:v>Academia</c:v>
                </c:pt>
                <c:pt idx="2">
                  <c:v>Civil society organisation</c:v>
                </c:pt>
                <c:pt idx="3">
                  <c:v>Other</c:v>
                </c:pt>
              </c:strCache>
            </c:strRef>
          </c:cat>
          <c:val>
            <c:numRef>
              <c:f>'Category Graphs'!$S$8:$S$12</c:f>
              <c:numCache>
                <c:formatCode>General</c:formatCode>
                <c:ptCount val="4"/>
                <c:pt idx="0">
                  <c:v>4</c:v>
                </c:pt>
                <c:pt idx="1">
                  <c:v>1</c:v>
                </c:pt>
              </c:numCache>
            </c:numRef>
          </c:val>
          <c:extLst>
            <c:ext xmlns:c16="http://schemas.microsoft.com/office/drawing/2014/chart" uri="{C3380CC4-5D6E-409C-BE32-E72D297353CC}">
              <c16:uniqueId val="{00000003-CAEC-4540-A642-58745950A97A}"/>
            </c:ext>
          </c:extLst>
        </c:ser>
        <c:ser>
          <c:idx val="4"/>
          <c:order val="4"/>
          <c:tx>
            <c:strRef>
              <c:f>'Category Graphs'!$T$6:$T$7</c:f>
              <c:strCache>
                <c:ptCount val="1"/>
                <c:pt idx="0">
                  <c:v>To a very large extent</c:v>
                </c:pt>
              </c:strCache>
            </c:strRef>
          </c:tx>
          <c:spPr>
            <a:solidFill>
              <a:schemeClr val="accent6">
                <a:lumMod val="40000"/>
                <a:lumOff val="60000"/>
              </a:schemeClr>
            </a:solidFill>
            <a:ln>
              <a:solidFill>
                <a:schemeClr val="accent6">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Graphs'!$O$8:$O$12</c:f>
              <c:strCache>
                <c:ptCount val="4"/>
                <c:pt idx="0">
                  <c:v>Public authority</c:v>
                </c:pt>
                <c:pt idx="1">
                  <c:v>Academia</c:v>
                </c:pt>
                <c:pt idx="2">
                  <c:v>Civil society organisation</c:v>
                </c:pt>
                <c:pt idx="3">
                  <c:v>Other</c:v>
                </c:pt>
              </c:strCache>
            </c:strRef>
          </c:cat>
          <c:val>
            <c:numRef>
              <c:f>'Category Graphs'!$T$8:$T$12</c:f>
              <c:numCache>
                <c:formatCode>General</c:formatCode>
                <c:ptCount val="4"/>
                <c:pt idx="0">
                  <c:v>4</c:v>
                </c:pt>
                <c:pt idx="1">
                  <c:v>4</c:v>
                </c:pt>
                <c:pt idx="3">
                  <c:v>1</c:v>
                </c:pt>
              </c:numCache>
            </c:numRef>
          </c:val>
          <c:extLst>
            <c:ext xmlns:c16="http://schemas.microsoft.com/office/drawing/2014/chart" uri="{C3380CC4-5D6E-409C-BE32-E72D297353CC}">
              <c16:uniqueId val="{00000004-CAEC-4540-A642-58745950A97A}"/>
            </c:ext>
          </c:extLst>
        </c:ser>
        <c:dLbls>
          <c:showLegendKey val="0"/>
          <c:showVal val="0"/>
          <c:showCatName val="0"/>
          <c:showSerName val="0"/>
          <c:showPercent val="0"/>
          <c:showBubbleSize val="0"/>
        </c:dLbls>
        <c:gapWidth val="166"/>
        <c:overlap val="100"/>
        <c:axId val="789463816"/>
        <c:axId val="789464144"/>
      </c:barChart>
      <c:catAx>
        <c:axId val="7894638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464144"/>
        <c:crosses val="autoZero"/>
        <c:auto val="1"/>
        <c:lblAlgn val="ctr"/>
        <c:lblOffset val="100"/>
        <c:noMultiLvlLbl val="0"/>
      </c:catAx>
      <c:valAx>
        <c:axId val="7894641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fr-BE"/>
                  <a:t>Number of answers</a:t>
                </a:r>
              </a:p>
            </c:rich>
          </c:tx>
          <c:layout>
            <c:manualLayout>
              <c:xMode val="edge"/>
              <c:yMode val="edge"/>
              <c:x val="3.1457949238950088E-2"/>
              <c:y val="0.34488015416977558"/>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463816"/>
        <c:crosses val="autoZero"/>
        <c:crossBetween val="between"/>
      </c:valAx>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Graphs!PivotTable3</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100" b="0" i="0" baseline="0">
                <a:effectLst/>
              </a:rPr>
              <a:t>How would you evaluate the timeliness of action in the last UCPM response, by country</a:t>
            </a:r>
            <a:endParaRPr lang="fr-BE" sz="1100" baseline="0">
              <a:effectLst/>
            </a:endParaRP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stacked"/>
        <c:varyColors val="0"/>
        <c:ser>
          <c:idx val="0"/>
          <c:order val="0"/>
          <c:tx>
            <c:strRef>
              <c:f>'Country Graphs'!$M$23:$M$24</c:f>
              <c:strCache>
                <c:ptCount val="1"/>
                <c:pt idx="0">
                  <c:v>Appropriate</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Graphs'!$L$25:$L$30</c:f>
              <c:strCache>
                <c:ptCount val="5"/>
                <c:pt idx="0">
                  <c:v>France</c:v>
                </c:pt>
                <c:pt idx="1">
                  <c:v>Belgium</c:v>
                </c:pt>
                <c:pt idx="2">
                  <c:v>Romania</c:v>
                </c:pt>
                <c:pt idx="3">
                  <c:v>Sweden</c:v>
                </c:pt>
                <c:pt idx="4">
                  <c:v>Greece</c:v>
                </c:pt>
              </c:strCache>
            </c:strRef>
          </c:cat>
          <c:val>
            <c:numRef>
              <c:f>'Country Graphs'!$M$25:$M$30</c:f>
              <c:numCache>
                <c:formatCode>General</c:formatCode>
                <c:ptCount val="5"/>
                <c:pt idx="1">
                  <c:v>1</c:v>
                </c:pt>
                <c:pt idx="2">
                  <c:v>2</c:v>
                </c:pt>
                <c:pt idx="3">
                  <c:v>2</c:v>
                </c:pt>
                <c:pt idx="4">
                  <c:v>3</c:v>
                </c:pt>
              </c:numCache>
            </c:numRef>
          </c:val>
          <c:extLst>
            <c:ext xmlns:c16="http://schemas.microsoft.com/office/drawing/2014/chart" uri="{C3380CC4-5D6E-409C-BE32-E72D297353CC}">
              <c16:uniqueId val="{00000000-A2D3-4B54-BEB1-32D2C8C95181}"/>
            </c:ext>
          </c:extLst>
        </c:ser>
        <c:ser>
          <c:idx val="1"/>
          <c:order val="1"/>
          <c:tx>
            <c:strRef>
              <c:f>'Country Graphs'!$N$23:$N$24</c:f>
              <c:strCache>
                <c:ptCount val="1"/>
                <c:pt idx="0">
                  <c:v>Adequate</c:v>
                </c:pt>
              </c:strCache>
            </c:strRef>
          </c:tx>
          <c:spPr>
            <a:solidFill>
              <a:schemeClr val="accent4">
                <a:lumMod val="40000"/>
                <a:lumOff val="60000"/>
              </a:schemeClr>
            </a:solidFill>
            <a:ln>
              <a:solidFill>
                <a:schemeClr val="accent4">
                  <a:lumMod val="40000"/>
                  <a:lumOff val="6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Graphs'!$L$25:$L$30</c:f>
              <c:strCache>
                <c:ptCount val="5"/>
                <c:pt idx="0">
                  <c:v>France</c:v>
                </c:pt>
                <c:pt idx="1">
                  <c:v>Belgium</c:v>
                </c:pt>
                <c:pt idx="2">
                  <c:v>Romania</c:v>
                </c:pt>
                <c:pt idx="3">
                  <c:v>Sweden</c:v>
                </c:pt>
                <c:pt idx="4">
                  <c:v>Greece</c:v>
                </c:pt>
              </c:strCache>
            </c:strRef>
          </c:cat>
          <c:val>
            <c:numRef>
              <c:f>'Country Graphs'!$N$25:$N$30</c:f>
              <c:numCache>
                <c:formatCode>General</c:formatCode>
                <c:ptCount val="5"/>
                <c:pt idx="0">
                  <c:v>1</c:v>
                </c:pt>
                <c:pt idx="1">
                  <c:v>2</c:v>
                </c:pt>
                <c:pt idx="4">
                  <c:v>3</c:v>
                </c:pt>
              </c:numCache>
            </c:numRef>
          </c:val>
          <c:extLst>
            <c:ext xmlns:c16="http://schemas.microsoft.com/office/drawing/2014/chart" uri="{C3380CC4-5D6E-409C-BE32-E72D297353CC}">
              <c16:uniqueId val="{00000001-A2D3-4B54-BEB1-32D2C8C95181}"/>
            </c:ext>
          </c:extLst>
        </c:ser>
        <c:ser>
          <c:idx val="2"/>
          <c:order val="2"/>
          <c:tx>
            <c:strRef>
              <c:f>'Country Graphs'!$O$23:$O$24</c:f>
              <c:strCache>
                <c:ptCount val="1"/>
                <c:pt idx="0">
                  <c:v>Poor</c:v>
                </c:pt>
              </c:strCache>
            </c:strRef>
          </c:tx>
          <c:spPr>
            <a:solidFill>
              <a:schemeClr val="accent2">
                <a:lumMod val="60000"/>
                <a:lumOff val="40000"/>
              </a:schemeClr>
            </a:solidFill>
            <a:ln>
              <a:solidFill>
                <a:schemeClr val="accent2">
                  <a:lumMod val="60000"/>
                  <a:lumOff val="4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Graphs'!$L$25:$L$30</c:f>
              <c:strCache>
                <c:ptCount val="5"/>
                <c:pt idx="0">
                  <c:v>France</c:v>
                </c:pt>
                <c:pt idx="1">
                  <c:v>Belgium</c:v>
                </c:pt>
                <c:pt idx="2">
                  <c:v>Romania</c:v>
                </c:pt>
                <c:pt idx="3">
                  <c:v>Sweden</c:v>
                </c:pt>
                <c:pt idx="4">
                  <c:v>Greece</c:v>
                </c:pt>
              </c:strCache>
            </c:strRef>
          </c:cat>
          <c:val>
            <c:numRef>
              <c:f>'Country Graphs'!$O$25:$O$30</c:f>
              <c:numCache>
                <c:formatCode>General</c:formatCode>
                <c:ptCount val="5"/>
                <c:pt idx="1">
                  <c:v>2</c:v>
                </c:pt>
                <c:pt idx="4">
                  <c:v>1</c:v>
                </c:pt>
              </c:numCache>
            </c:numRef>
          </c:val>
          <c:extLst>
            <c:ext xmlns:c16="http://schemas.microsoft.com/office/drawing/2014/chart" uri="{C3380CC4-5D6E-409C-BE32-E72D297353CC}">
              <c16:uniqueId val="{00000002-A2D3-4B54-BEB1-32D2C8C95181}"/>
            </c:ext>
          </c:extLst>
        </c:ser>
        <c:ser>
          <c:idx val="3"/>
          <c:order val="3"/>
          <c:tx>
            <c:strRef>
              <c:f>'Country Graphs'!$P$23:$P$24</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Graphs'!$L$25:$L$30</c:f>
              <c:strCache>
                <c:ptCount val="5"/>
                <c:pt idx="0">
                  <c:v>France</c:v>
                </c:pt>
                <c:pt idx="1">
                  <c:v>Belgium</c:v>
                </c:pt>
                <c:pt idx="2">
                  <c:v>Romania</c:v>
                </c:pt>
                <c:pt idx="3">
                  <c:v>Sweden</c:v>
                </c:pt>
                <c:pt idx="4">
                  <c:v>Greece</c:v>
                </c:pt>
              </c:strCache>
            </c:strRef>
          </c:cat>
          <c:val>
            <c:numRef>
              <c:f>'Country Graphs'!$P$25:$P$30</c:f>
              <c:numCache>
                <c:formatCode>General</c:formatCode>
                <c:ptCount val="5"/>
                <c:pt idx="2">
                  <c:v>1</c:v>
                </c:pt>
                <c:pt idx="3">
                  <c:v>1</c:v>
                </c:pt>
              </c:numCache>
            </c:numRef>
          </c:val>
          <c:extLst>
            <c:ext xmlns:c16="http://schemas.microsoft.com/office/drawing/2014/chart" uri="{C3380CC4-5D6E-409C-BE32-E72D297353CC}">
              <c16:uniqueId val="{00000003-A2D3-4B54-BEB1-32D2C8C95181}"/>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Graphs!PivotTable20</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100" baseline="0"/>
              <a:t>Satisfaction with the amount of support provided under the UCPM</a:t>
            </a:r>
          </a:p>
        </c:rich>
      </c:tx>
      <c:layout>
        <c:manualLayout>
          <c:xMode val="edge"/>
          <c:yMode val="edge"/>
          <c:x val="0.15312017640573319"/>
          <c:y val="5.040322580645161E-2"/>
        </c:manualLayout>
      </c:layout>
      <c:overlay val="0"/>
      <c:spPr>
        <a:noFill/>
        <a:ln>
          <a:noFill/>
        </a:ln>
        <a:effectLst/>
      </c:spPr>
    </c:title>
    <c:autoTitleDeleted val="0"/>
    <c:pivotFmts>
      <c:pivotFmt>
        <c:idx val="0"/>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6124264639333877"/>
          <c:y val="0.20403603603603604"/>
          <c:w val="0.78210034090566261"/>
          <c:h val="0.52341525791183952"/>
        </c:manualLayout>
      </c:layout>
      <c:barChart>
        <c:barDir val="bar"/>
        <c:grouping val="stacked"/>
        <c:varyColors val="0"/>
        <c:ser>
          <c:idx val="0"/>
          <c:order val="0"/>
          <c:tx>
            <c:strRef>
              <c:f>'All Graphs'!$G$272:$G$273</c:f>
              <c:strCache>
                <c:ptCount val="1"/>
                <c:pt idx="0">
                  <c:v>Very satisfactory</c:v>
                </c:pt>
              </c:strCache>
            </c:strRef>
          </c:tx>
          <c:spPr>
            <a:solidFill>
              <a:schemeClr val="accent6">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Graphs'!$F$274:$F$277</c:f>
              <c:strCache>
                <c:ptCount val="3"/>
                <c:pt idx="0">
                  <c:v>Technical capacity</c:v>
                </c:pt>
                <c:pt idx="1">
                  <c:v>Personnel</c:v>
                </c:pt>
                <c:pt idx="2">
                  <c:v>Equipment</c:v>
                </c:pt>
              </c:strCache>
            </c:strRef>
          </c:cat>
          <c:val>
            <c:numRef>
              <c:f>'All Graphs'!$G$274:$G$277</c:f>
              <c:numCache>
                <c:formatCode>General</c:formatCode>
                <c:ptCount val="3"/>
                <c:pt idx="0">
                  <c:v>5</c:v>
                </c:pt>
                <c:pt idx="1">
                  <c:v>7</c:v>
                </c:pt>
                <c:pt idx="2">
                  <c:v>7</c:v>
                </c:pt>
              </c:numCache>
            </c:numRef>
          </c:val>
          <c:extLst>
            <c:ext xmlns:c16="http://schemas.microsoft.com/office/drawing/2014/chart" uri="{C3380CC4-5D6E-409C-BE32-E72D297353CC}">
              <c16:uniqueId val="{00000000-627A-42ED-BA5F-BF9D531BA699}"/>
            </c:ext>
          </c:extLst>
        </c:ser>
        <c:ser>
          <c:idx val="1"/>
          <c:order val="1"/>
          <c:tx>
            <c:strRef>
              <c:f>'All Graphs'!$H$272:$H$273</c:f>
              <c:strCache>
                <c:ptCount val="1"/>
                <c:pt idx="0">
                  <c:v>Moderately satisfactory  </c:v>
                </c:pt>
              </c:strCache>
            </c:strRef>
          </c:tx>
          <c:spPr>
            <a:solidFill>
              <a:schemeClr val="accent4">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Graphs'!$F$274:$F$277</c:f>
              <c:strCache>
                <c:ptCount val="3"/>
                <c:pt idx="0">
                  <c:v>Technical capacity</c:v>
                </c:pt>
                <c:pt idx="1">
                  <c:v>Personnel</c:v>
                </c:pt>
                <c:pt idx="2">
                  <c:v>Equipment</c:v>
                </c:pt>
              </c:strCache>
            </c:strRef>
          </c:cat>
          <c:val>
            <c:numRef>
              <c:f>'All Graphs'!$H$274:$H$277</c:f>
              <c:numCache>
                <c:formatCode>General</c:formatCode>
                <c:ptCount val="3"/>
                <c:pt idx="0">
                  <c:v>7</c:v>
                </c:pt>
                <c:pt idx="1">
                  <c:v>7</c:v>
                </c:pt>
                <c:pt idx="2">
                  <c:v>7</c:v>
                </c:pt>
              </c:numCache>
            </c:numRef>
          </c:val>
          <c:extLst>
            <c:ext xmlns:c16="http://schemas.microsoft.com/office/drawing/2014/chart" uri="{C3380CC4-5D6E-409C-BE32-E72D297353CC}">
              <c16:uniqueId val="{00000001-627A-42ED-BA5F-BF9D531BA699}"/>
            </c:ext>
          </c:extLst>
        </c:ser>
        <c:ser>
          <c:idx val="2"/>
          <c:order val="2"/>
          <c:tx>
            <c:strRef>
              <c:f>'All Graphs'!$I$272:$I$273</c:f>
              <c:strCache>
                <c:ptCount val="1"/>
                <c:pt idx="0">
                  <c:v>Not very satisfactory</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Graphs'!$F$274:$F$277</c:f>
              <c:strCache>
                <c:ptCount val="3"/>
                <c:pt idx="0">
                  <c:v>Technical capacity</c:v>
                </c:pt>
                <c:pt idx="1">
                  <c:v>Personnel</c:v>
                </c:pt>
                <c:pt idx="2">
                  <c:v>Equipment</c:v>
                </c:pt>
              </c:strCache>
            </c:strRef>
          </c:cat>
          <c:val>
            <c:numRef>
              <c:f>'All Graphs'!$I$274:$I$277</c:f>
              <c:numCache>
                <c:formatCode>General</c:formatCode>
                <c:ptCount val="3"/>
                <c:pt idx="2">
                  <c:v>2</c:v>
                </c:pt>
              </c:numCache>
            </c:numRef>
          </c:val>
          <c:extLst>
            <c:ext xmlns:c16="http://schemas.microsoft.com/office/drawing/2014/chart" uri="{C3380CC4-5D6E-409C-BE32-E72D297353CC}">
              <c16:uniqueId val="{00000002-627A-42ED-BA5F-BF9D531BA699}"/>
            </c:ext>
          </c:extLst>
        </c:ser>
        <c:ser>
          <c:idx val="3"/>
          <c:order val="3"/>
          <c:tx>
            <c:strRef>
              <c:f>'All Graphs'!$J$272:$J$273</c:f>
              <c:strCache>
                <c:ptCount val="1"/>
                <c:pt idx="0">
                  <c:v>Not at all satisfactory</c:v>
                </c:pt>
              </c:strCache>
            </c:strRef>
          </c:tx>
          <c:spPr>
            <a:solidFill>
              <a:schemeClr val="accent3">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Graphs'!$F$274:$F$277</c:f>
              <c:strCache>
                <c:ptCount val="3"/>
                <c:pt idx="0">
                  <c:v>Technical capacity</c:v>
                </c:pt>
                <c:pt idx="1">
                  <c:v>Personnel</c:v>
                </c:pt>
                <c:pt idx="2">
                  <c:v>Equipment</c:v>
                </c:pt>
              </c:strCache>
            </c:strRef>
          </c:cat>
          <c:val>
            <c:numRef>
              <c:f>'All Graphs'!$J$274:$J$277</c:f>
              <c:numCache>
                <c:formatCode>General</c:formatCode>
                <c:ptCount val="3"/>
                <c:pt idx="0">
                  <c:v>3</c:v>
                </c:pt>
                <c:pt idx="1">
                  <c:v>3</c:v>
                </c:pt>
                <c:pt idx="2">
                  <c:v>1</c:v>
                </c:pt>
              </c:numCache>
            </c:numRef>
          </c:val>
          <c:extLst>
            <c:ext xmlns:c16="http://schemas.microsoft.com/office/drawing/2014/chart" uri="{C3380CC4-5D6E-409C-BE32-E72D297353CC}">
              <c16:uniqueId val="{00000003-627A-42ED-BA5F-BF9D531BA699}"/>
            </c:ext>
          </c:extLst>
        </c:ser>
        <c:ser>
          <c:idx val="4"/>
          <c:order val="4"/>
          <c:tx>
            <c:strRef>
              <c:f>'All Graphs'!$K$272:$K$273</c:f>
              <c:strCache>
                <c:ptCount val="1"/>
                <c:pt idx="0">
                  <c:v>Unsure</c:v>
                </c:pt>
              </c:strCache>
            </c:strRef>
          </c:tx>
          <c:spPr>
            <a:solidFill>
              <a:schemeClr val="accent5">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Graphs'!$F$274:$F$277</c:f>
              <c:strCache>
                <c:ptCount val="3"/>
                <c:pt idx="0">
                  <c:v>Technical capacity</c:v>
                </c:pt>
                <c:pt idx="1">
                  <c:v>Personnel</c:v>
                </c:pt>
                <c:pt idx="2">
                  <c:v>Equipment</c:v>
                </c:pt>
              </c:strCache>
            </c:strRef>
          </c:cat>
          <c:val>
            <c:numRef>
              <c:f>'All Graphs'!$K$274:$K$277</c:f>
              <c:numCache>
                <c:formatCode>General</c:formatCode>
                <c:ptCount val="3"/>
                <c:pt idx="0">
                  <c:v>4</c:v>
                </c:pt>
                <c:pt idx="1">
                  <c:v>2</c:v>
                </c:pt>
                <c:pt idx="2">
                  <c:v>2</c:v>
                </c:pt>
              </c:numCache>
            </c:numRef>
          </c:val>
          <c:extLst>
            <c:ext xmlns:c16="http://schemas.microsoft.com/office/drawing/2014/chart" uri="{C3380CC4-5D6E-409C-BE32-E72D297353CC}">
              <c16:uniqueId val="{00000004-627A-42ED-BA5F-BF9D531BA699}"/>
            </c:ext>
          </c:extLst>
        </c:ser>
        <c:dLbls>
          <c:showLegendKey val="0"/>
          <c:showVal val="0"/>
          <c:showCatName val="0"/>
          <c:showSerName val="0"/>
          <c:showPercent val="0"/>
          <c:showBubbleSize val="0"/>
        </c:dLbls>
        <c:gapWidth val="160"/>
        <c:overlap val="100"/>
        <c:axId val="520085824"/>
        <c:axId val="1"/>
      </c:barChart>
      <c:catAx>
        <c:axId val="520085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valAx>
      <c:spPr>
        <a:noFill/>
        <a:ln w="25400">
          <a:noFill/>
        </a:ln>
      </c:spPr>
    </c:plotArea>
    <c:legend>
      <c:legendPos val="b"/>
      <c:layout>
        <c:manualLayout>
          <c:xMode val="edge"/>
          <c:yMode val="edge"/>
          <c:x val="6.2855654619798765E-2"/>
          <c:y val="0.86269605664211324"/>
          <c:w val="0.86123766856729111"/>
          <c:h val="9.552103284386746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Graphs!PivotTable4</c:name>
    <c:fmtId val="-1"/>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b="0" i="0" baseline="0">
                <a:effectLst/>
              </a:rPr>
              <a:t>How would you evaluate the amount of provided support in terms of personnel, by country</a:t>
            </a: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stacked"/>
        <c:varyColors val="0"/>
        <c:ser>
          <c:idx val="0"/>
          <c:order val="0"/>
          <c:tx>
            <c:strRef>
              <c:f>'Country Graphs'!$O$59:$O$60</c:f>
              <c:strCache>
                <c:ptCount val="1"/>
                <c:pt idx="0">
                  <c:v>Very satisfactory</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Graphs'!$N$61:$N$66</c:f>
              <c:strCache>
                <c:ptCount val="5"/>
                <c:pt idx="0">
                  <c:v>France</c:v>
                </c:pt>
                <c:pt idx="1">
                  <c:v>Romania</c:v>
                </c:pt>
                <c:pt idx="2">
                  <c:v>Sweden</c:v>
                </c:pt>
                <c:pt idx="3">
                  <c:v>Belgium</c:v>
                </c:pt>
                <c:pt idx="4">
                  <c:v>Greece</c:v>
                </c:pt>
              </c:strCache>
            </c:strRef>
          </c:cat>
          <c:val>
            <c:numRef>
              <c:f>'Country Graphs'!$O$61:$O$66</c:f>
              <c:numCache>
                <c:formatCode>General</c:formatCode>
                <c:ptCount val="5"/>
                <c:pt idx="1">
                  <c:v>1</c:v>
                </c:pt>
                <c:pt idx="2">
                  <c:v>2</c:v>
                </c:pt>
                <c:pt idx="3">
                  <c:v>2</c:v>
                </c:pt>
                <c:pt idx="4">
                  <c:v>2</c:v>
                </c:pt>
              </c:numCache>
            </c:numRef>
          </c:val>
          <c:extLst>
            <c:ext xmlns:c16="http://schemas.microsoft.com/office/drawing/2014/chart" uri="{C3380CC4-5D6E-409C-BE32-E72D297353CC}">
              <c16:uniqueId val="{00000000-8BD9-46F0-9655-513B20B88A5D}"/>
            </c:ext>
          </c:extLst>
        </c:ser>
        <c:ser>
          <c:idx val="1"/>
          <c:order val="1"/>
          <c:tx>
            <c:strRef>
              <c:f>'Country Graphs'!$P$59:$P$60</c:f>
              <c:strCache>
                <c:ptCount val="1"/>
                <c:pt idx="0">
                  <c:v>Moderately satisfactory  </c:v>
                </c:pt>
              </c:strCache>
            </c:strRef>
          </c:tx>
          <c:spPr>
            <a:solidFill>
              <a:schemeClr val="accent4">
                <a:lumMod val="40000"/>
                <a:lumOff val="60000"/>
              </a:schemeClr>
            </a:solidFill>
            <a:ln>
              <a:solidFill>
                <a:schemeClr val="accent4">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Graphs'!$N$61:$N$66</c:f>
              <c:strCache>
                <c:ptCount val="5"/>
                <c:pt idx="0">
                  <c:v>France</c:v>
                </c:pt>
                <c:pt idx="1">
                  <c:v>Romania</c:v>
                </c:pt>
                <c:pt idx="2">
                  <c:v>Sweden</c:v>
                </c:pt>
                <c:pt idx="3">
                  <c:v>Belgium</c:v>
                </c:pt>
                <c:pt idx="4">
                  <c:v>Greece</c:v>
                </c:pt>
              </c:strCache>
            </c:strRef>
          </c:cat>
          <c:val>
            <c:numRef>
              <c:f>'Country Graphs'!$P$61:$P$66</c:f>
              <c:numCache>
                <c:formatCode>General</c:formatCode>
                <c:ptCount val="5"/>
                <c:pt idx="0">
                  <c:v>1</c:v>
                </c:pt>
                <c:pt idx="1">
                  <c:v>1</c:v>
                </c:pt>
                <c:pt idx="3">
                  <c:v>1</c:v>
                </c:pt>
                <c:pt idx="4">
                  <c:v>4</c:v>
                </c:pt>
              </c:numCache>
            </c:numRef>
          </c:val>
          <c:extLst>
            <c:ext xmlns:c16="http://schemas.microsoft.com/office/drawing/2014/chart" uri="{C3380CC4-5D6E-409C-BE32-E72D297353CC}">
              <c16:uniqueId val="{00000001-8BD9-46F0-9655-513B20B88A5D}"/>
            </c:ext>
          </c:extLst>
        </c:ser>
        <c:ser>
          <c:idx val="2"/>
          <c:order val="2"/>
          <c:tx>
            <c:strRef>
              <c:f>'Country Graphs'!$Q$59:$Q$60</c:f>
              <c:strCache>
                <c:ptCount val="1"/>
                <c:pt idx="0">
                  <c:v>Not at all satisfactory</c:v>
                </c:pt>
              </c:strCache>
            </c:strRef>
          </c:tx>
          <c:spPr>
            <a:solidFill>
              <a:schemeClr val="accent3">
                <a:lumMod val="40000"/>
                <a:lumOff val="60000"/>
              </a:schemeClr>
            </a:solidFill>
            <a:ln>
              <a:solidFill>
                <a:schemeClr val="accent3">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Graphs'!$N$61:$N$66</c:f>
              <c:strCache>
                <c:ptCount val="5"/>
                <c:pt idx="0">
                  <c:v>France</c:v>
                </c:pt>
                <c:pt idx="1">
                  <c:v>Romania</c:v>
                </c:pt>
                <c:pt idx="2">
                  <c:v>Sweden</c:v>
                </c:pt>
                <c:pt idx="3">
                  <c:v>Belgium</c:v>
                </c:pt>
                <c:pt idx="4">
                  <c:v>Greece</c:v>
                </c:pt>
              </c:strCache>
            </c:strRef>
          </c:cat>
          <c:val>
            <c:numRef>
              <c:f>'Country Graphs'!$Q$61:$Q$66</c:f>
              <c:numCache>
                <c:formatCode>General</c:formatCode>
                <c:ptCount val="5"/>
                <c:pt idx="3">
                  <c:v>2</c:v>
                </c:pt>
                <c:pt idx="4">
                  <c:v>1</c:v>
                </c:pt>
              </c:numCache>
            </c:numRef>
          </c:val>
          <c:extLst>
            <c:ext xmlns:c16="http://schemas.microsoft.com/office/drawing/2014/chart" uri="{C3380CC4-5D6E-409C-BE32-E72D297353CC}">
              <c16:uniqueId val="{00000002-8BD9-46F0-9655-513B20B88A5D}"/>
            </c:ext>
          </c:extLst>
        </c:ser>
        <c:ser>
          <c:idx val="3"/>
          <c:order val="3"/>
          <c:tx>
            <c:strRef>
              <c:f>'Country Graphs'!$R$59:$R$60</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Graphs'!$N$61:$N$66</c:f>
              <c:strCache>
                <c:ptCount val="5"/>
                <c:pt idx="0">
                  <c:v>France</c:v>
                </c:pt>
                <c:pt idx="1">
                  <c:v>Romania</c:v>
                </c:pt>
                <c:pt idx="2">
                  <c:v>Sweden</c:v>
                </c:pt>
                <c:pt idx="3">
                  <c:v>Belgium</c:v>
                </c:pt>
                <c:pt idx="4">
                  <c:v>Greece</c:v>
                </c:pt>
              </c:strCache>
            </c:strRef>
          </c:cat>
          <c:val>
            <c:numRef>
              <c:f>'Country Graphs'!$R$61:$R$66</c:f>
              <c:numCache>
                <c:formatCode>General</c:formatCode>
                <c:ptCount val="5"/>
                <c:pt idx="1">
                  <c:v>1</c:v>
                </c:pt>
                <c:pt idx="2">
                  <c:v>1</c:v>
                </c:pt>
              </c:numCache>
            </c:numRef>
          </c:val>
          <c:extLst>
            <c:ext xmlns:c16="http://schemas.microsoft.com/office/drawing/2014/chart" uri="{C3380CC4-5D6E-409C-BE32-E72D297353CC}">
              <c16:uniqueId val="{00000003-8BD9-46F0-9655-513B20B88A5D}"/>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Graphs!PivotTable5</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100" b="0" i="0" baseline="0">
                <a:effectLst/>
              </a:rPr>
              <a:t>How would you evaluate the amount of provided support in terms of personnel, by category</a:t>
            </a:r>
          </a:p>
        </c:rich>
      </c:tx>
      <c:overlay val="0"/>
      <c:spPr>
        <a:noFill/>
        <a:ln>
          <a:noFill/>
        </a:ln>
        <a:effectLst/>
      </c:spPr>
    </c:title>
    <c:autoTitleDeleted val="0"/>
    <c:pivotFmts>
      <c:pivotFmt>
        <c:idx val="0"/>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5">
              <a:lumMod val="60000"/>
              <a:lumOff val="40000"/>
              <a:alpha val="66000"/>
            </a:schemeClr>
          </a:solidFill>
          <a:ln>
            <a:noFill/>
          </a:ln>
          <a:effectLst/>
        </c:spPr>
      </c:pivotFmt>
      <c:pivotFmt>
        <c:idx val="6"/>
        <c:spPr>
          <a:solidFill>
            <a:schemeClr val="accent5">
              <a:lumMod val="60000"/>
              <a:lumOff val="40000"/>
              <a:alpha val="66000"/>
            </a:schemeClr>
          </a:solidFill>
          <a:ln>
            <a:noFill/>
          </a:ln>
          <a:effectLst/>
        </c:spPr>
      </c:pivotFmt>
      <c:pivotFmt>
        <c:idx val="7"/>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6"/>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7"/>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8"/>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9"/>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0"/>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1"/>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2"/>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3"/>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4"/>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5"/>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6"/>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7"/>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8"/>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9"/>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0"/>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1"/>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2"/>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3"/>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135546372375511"/>
          <c:y val="0.21658418196239915"/>
          <c:w val="0.63500999073386877"/>
          <c:h val="0.65751988576082032"/>
        </c:manualLayout>
      </c:layout>
      <c:barChart>
        <c:barDir val="col"/>
        <c:grouping val="stacked"/>
        <c:varyColors val="0"/>
        <c:ser>
          <c:idx val="0"/>
          <c:order val="0"/>
          <c:tx>
            <c:strRef>
              <c:f>'All Graphs'!$F$218:$F$219</c:f>
              <c:strCache>
                <c:ptCount val="1"/>
                <c:pt idx="0">
                  <c:v>Unsure</c:v>
                </c:pt>
              </c:strCache>
            </c:strRef>
          </c:tx>
          <c:spPr>
            <a:solidFill>
              <a:schemeClr val="accent5">
                <a:lumMod val="40000"/>
                <a:lumOff val="60000"/>
              </a:schemeClr>
            </a:solidFill>
            <a:ln>
              <a:solidFill>
                <a:schemeClr val="accent5">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Graphs'!$E$220:$E$224</c:f>
              <c:strCache>
                <c:ptCount val="4"/>
                <c:pt idx="0">
                  <c:v>Public authorities</c:v>
                </c:pt>
                <c:pt idx="1">
                  <c:v>Civil society</c:v>
                </c:pt>
                <c:pt idx="2">
                  <c:v>Academia</c:v>
                </c:pt>
                <c:pt idx="3">
                  <c:v>Other</c:v>
                </c:pt>
              </c:strCache>
            </c:strRef>
          </c:cat>
          <c:val>
            <c:numRef>
              <c:f>'All Graphs'!$F$220:$F$224</c:f>
              <c:numCache>
                <c:formatCode>General</c:formatCode>
                <c:ptCount val="4"/>
                <c:pt idx="1">
                  <c:v>1</c:v>
                </c:pt>
                <c:pt idx="2">
                  <c:v>1</c:v>
                </c:pt>
              </c:numCache>
            </c:numRef>
          </c:val>
          <c:extLst>
            <c:ext xmlns:c16="http://schemas.microsoft.com/office/drawing/2014/chart" uri="{C3380CC4-5D6E-409C-BE32-E72D297353CC}">
              <c16:uniqueId val="{00000000-6A3C-42C7-BCC5-9842AD663F15}"/>
            </c:ext>
          </c:extLst>
        </c:ser>
        <c:ser>
          <c:idx val="1"/>
          <c:order val="1"/>
          <c:tx>
            <c:strRef>
              <c:f>'All Graphs'!$G$218:$G$219</c:f>
              <c:strCache>
                <c:ptCount val="1"/>
                <c:pt idx="0">
                  <c:v>Not at all satisfactory</c:v>
                </c:pt>
              </c:strCache>
            </c:strRef>
          </c:tx>
          <c:spPr>
            <a:solidFill>
              <a:schemeClr val="accent3">
                <a:lumMod val="40000"/>
                <a:lumOff val="60000"/>
              </a:schemeClr>
            </a:solidFill>
            <a:ln>
              <a:solidFill>
                <a:schemeClr val="accent3">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'All Graphs'!$E$220:$E$224</c:f>
              <c:strCache>
                <c:ptCount val="4"/>
                <c:pt idx="0">
                  <c:v>Public authorities</c:v>
                </c:pt>
                <c:pt idx="1">
                  <c:v>Civil society</c:v>
                </c:pt>
                <c:pt idx="2">
                  <c:v>Academia</c:v>
                </c:pt>
                <c:pt idx="3">
                  <c:v>Other</c:v>
                </c:pt>
              </c:strCache>
            </c:strRef>
          </c:cat>
          <c:val>
            <c:numRef>
              <c:f>'All Graphs'!$G$220:$G$224</c:f>
              <c:numCache>
                <c:formatCode>General</c:formatCode>
                <c:ptCount val="4"/>
                <c:pt idx="1">
                  <c:v>2</c:v>
                </c:pt>
                <c:pt idx="3">
                  <c:v>1</c:v>
                </c:pt>
              </c:numCache>
            </c:numRef>
          </c:val>
          <c:extLst>
            <c:ext xmlns:c16="http://schemas.microsoft.com/office/drawing/2014/chart" uri="{C3380CC4-5D6E-409C-BE32-E72D297353CC}">
              <c16:uniqueId val="{00000001-6A3C-42C7-BCC5-9842AD663F15}"/>
            </c:ext>
          </c:extLst>
        </c:ser>
        <c:ser>
          <c:idx val="2"/>
          <c:order val="2"/>
          <c:tx>
            <c:strRef>
              <c:f>'All Graphs'!$H$218:$H$219</c:f>
              <c:strCache>
                <c:ptCount val="1"/>
                <c:pt idx="0">
                  <c:v>Moderately satisfactory  </c:v>
                </c:pt>
              </c:strCache>
            </c:strRef>
          </c:tx>
          <c:spPr>
            <a:solidFill>
              <a:schemeClr val="accent4">
                <a:lumMod val="40000"/>
                <a:lumOff val="60000"/>
              </a:schemeClr>
            </a:solidFill>
            <a:ln>
              <a:solidFill>
                <a:schemeClr val="accent4">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'All Graphs'!$E$220:$E$224</c:f>
              <c:strCache>
                <c:ptCount val="4"/>
                <c:pt idx="0">
                  <c:v>Public authorities</c:v>
                </c:pt>
                <c:pt idx="1">
                  <c:v>Civil society</c:v>
                </c:pt>
                <c:pt idx="2">
                  <c:v>Academia</c:v>
                </c:pt>
                <c:pt idx="3">
                  <c:v>Other</c:v>
                </c:pt>
              </c:strCache>
            </c:strRef>
          </c:cat>
          <c:val>
            <c:numRef>
              <c:f>'All Graphs'!$H$220:$H$224</c:f>
              <c:numCache>
                <c:formatCode>General</c:formatCode>
                <c:ptCount val="4"/>
                <c:pt idx="0">
                  <c:v>3</c:v>
                </c:pt>
                <c:pt idx="2">
                  <c:v>3</c:v>
                </c:pt>
                <c:pt idx="3">
                  <c:v>1</c:v>
                </c:pt>
              </c:numCache>
            </c:numRef>
          </c:val>
          <c:extLst>
            <c:ext xmlns:c16="http://schemas.microsoft.com/office/drawing/2014/chart" uri="{C3380CC4-5D6E-409C-BE32-E72D297353CC}">
              <c16:uniqueId val="{00000002-6A3C-42C7-BCC5-9842AD663F15}"/>
            </c:ext>
          </c:extLst>
        </c:ser>
        <c:ser>
          <c:idx val="3"/>
          <c:order val="3"/>
          <c:tx>
            <c:strRef>
              <c:f>'All Graphs'!$I$218:$I$219</c:f>
              <c:strCache>
                <c:ptCount val="1"/>
                <c:pt idx="0">
                  <c:v>Very satisfactory</c:v>
                </c:pt>
              </c:strCache>
            </c:strRef>
          </c:tx>
          <c:spPr>
            <a:solidFill>
              <a:schemeClr val="accent6">
                <a:lumMod val="40000"/>
                <a:lumOff val="60000"/>
              </a:schemeClr>
            </a:solidFill>
            <a:ln>
              <a:solidFill>
                <a:schemeClr val="accent6">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'All Graphs'!$E$220:$E$224</c:f>
              <c:strCache>
                <c:ptCount val="4"/>
                <c:pt idx="0">
                  <c:v>Public authorities</c:v>
                </c:pt>
                <c:pt idx="1">
                  <c:v>Civil society</c:v>
                </c:pt>
                <c:pt idx="2">
                  <c:v>Academia</c:v>
                </c:pt>
                <c:pt idx="3">
                  <c:v>Other</c:v>
                </c:pt>
              </c:strCache>
            </c:strRef>
          </c:cat>
          <c:val>
            <c:numRef>
              <c:f>'All Graphs'!$I$220:$I$224</c:f>
              <c:numCache>
                <c:formatCode>General</c:formatCode>
                <c:ptCount val="4"/>
                <c:pt idx="0">
                  <c:v>5</c:v>
                </c:pt>
                <c:pt idx="1">
                  <c:v>1</c:v>
                </c:pt>
                <c:pt idx="2">
                  <c:v>1</c:v>
                </c:pt>
              </c:numCache>
            </c:numRef>
          </c:val>
          <c:extLst>
            <c:ext xmlns:c16="http://schemas.microsoft.com/office/drawing/2014/chart" uri="{C3380CC4-5D6E-409C-BE32-E72D297353CC}">
              <c16:uniqueId val="{00000003-6A3C-42C7-BCC5-9842AD663F15}"/>
            </c:ext>
          </c:extLst>
        </c:ser>
        <c:dLbls>
          <c:showLegendKey val="0"/>
          <c:showVal val="0"/>
          <c:showCatName val="0"/>
          <c:showSerName val="0"/>
          <c:showPercent val="0"/>
          <c:showBubbleSize val="0"/>
        </c:dLbls>
        <c:gapWidth val="166"/>
        <c:overlap val="100"/>
        <c:axId val="789463816"/>
        <c:axId val="789464144"/>
      </c:barChart>
      <c:catAx>
        <c:axId val="7894638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464144"/>
        <c:crosses val="autoZero"/>
        <c:auto val="1"/>
        <c:lblAlgn val="ctr"/>
        <c:lblOffset val="100"/>
        <c:noMultiLvlLbl val="0"/>
      </c:catAx>
      <c:valAx>
        <c:axId val="7894641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fr-BE"/>
                  <a:t>Number of answers</a:t>
                </a:r>
              </a:p>
            </c:rich>
          </c:tx>
          <c:layout>
            <c:manualLayout>
              <c:xMode val="edge"/>
              <c:yMode val="edge"/>
              <c:x val="2.2534352754148897E-2"/>
              <c:y val="0.34487997813092008"/>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463816"/>
        <c:crosses val="autoZero"/>
        <c:crossBetween val="between"/>
      </c:valAx>
    </c:plotArea>
    <c:legend>
      <c:legendPos val="r"/>
      <c:layout>
        <c:manualLayout>
          <c:xMode val="edge"/>
          <c:yMode val="edge"/>
          <c:x val="0.75684969105576805"/>
          <c:y val="0.42318390099271097"/>
          <c:w val="0.22976492132571549"/>
          <c:h val="0.3277517477103417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Graphs!PivotTable5</c:name>
    <c:fmtId val="-1"/>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b="0" i="0" baseline="0">
                <a:effectLst/>
              </a:rPr>
              <a:t>Was the staff properly trained for the task they came to assist? By country</a:t>
            </a: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2"/>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6"/>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stacked"/>
        <c:varyColors val="0"/>
        <c:ser>
          <c:idx val="0"/>
          <c:order val="0"/>
          <c:tx>
            <c:strRef>
              <c:f>'Country Graphs'!$O$77:$O$78</c:f>
              <c:strCache>
                <c:ptCount val="1"/>
                <c:pt idx="0">
                  <c:v>Yes</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Graphs'!$N$79:$N$84</c:f>
              <c:strCache>
                <c:ptCount val="5"/>
                <c:pt idx="0">
                  <c:v>France</c:v>
                </c:pt>
                <c:pt idx="1">
                  <c:v>Sweden</c:v>
                </c:pt>
                <c:pt idx="2">
                  <c:v>Romania</c:v>
                </c:pt>
                <c:pt idx="3">
                  <c:v>Belgium</c:v>
                </c:pt>
                <c:pt idx="4">
                  <c:v>Greece</c:v>
                </c:pt>
              </c:strCache>
            </c:strRef>
          </c:cat>
          <c:val>
            <c:numRef>
              <c:f>'Country Graphs'!$O$79:$O$84</c:f>
              <c:numCache>
                <c:formatCode>General</c:formatCode>
                <c:ptCount val="5"/>
                <c:pt idx="1">
                  <c:v>1</c:v>
                </c:pt>
                <c:pt idx="2">
                  <c:v>2</c:v>
                </c:pt>
                <c:pt idx="3">
                  <c:v>4</c:v>
                </c:pt>
                <c:pt idx="4">
                  <c:v>5</c:v>
                </c:pt>
              </c:numCache>
            </c:numRef>
          </c:val>
          <c:extLst>
            <c:ext xmlns:c16="http://schemas.microsoft.com/office/drawing/2014/chart" uri="{C3380CC4-5D6E-409C-BE32-E72D297353CC}">
              <c16:uniqueId val="{00000000-D7BB-4E18-A258-AED312B20E04}"/>
            </c:ext>
          </c:extLst>
        </c:ser>
        <c:ser>
          <c:idx val="1"/>
          <c:order val="1"/>
          <c:tx>
            <c:strRef>
              <c:f>'Country Graphs'!$P$77:$P$78</c:f>
              <c:strCache>
                <c:ptCount val="1"/>
                <c:pt idx="0">
                  <c:v>No</c:v>
                </c:pt>
              </c:strCache>
            </c:strRef>
          </c:tx>
          <c:spPr>
            <a:solidFill>
              <a:schemeClr val="accent2">
                <a:lumMod val="40000"/>
                <a:lumOff val="60000"/>
              </a:schemeClr>
            </a:solidFill>
            <a:ln>
              <a:solidFill>
                <a:schemeClr val="accent2">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Graphs'!$N$79:$N$84</c:f>
              <c:strCache>
                <c:ptCount val="5"/>
                <c:pt idx="0">
                  <c:v>France</c:v>
                </c:pt>
                <c:pt idx="1">
                  <c:v>Sweden</c:v>
                </c:pt>
                <c:pt idx="2">
                  <c:v>Romania</c:v>
                </c:pt>
                <c:pt idx="3">
                  <c:v>Belgium</c:v>
                </c:pt>
                <c:pt idx="4">
                  <c:v>Greece</c:v>
                </c:pt>
              </c:strCache>
            </c:strRef>
          </c:cat>
          <c:val>
            <c:numRef>
              <c:f>'Country Graphs'!$P$79:$P$84</c:f>
              <c:numCache>
                <c:formatCode>General</c:formatCode>
                <c:ptCount val="5"/>
                <c:pt idx="3">
                  <c:v>1</c:v>
                </c:pt>
              </c:numCache>
            </c:numRef>
          </c:val>
          <c:extLst>
            <c:ext xmlns:c16="http://schemas.microsoft.com/office/drawing/2014/chart" uri="{C3380CC4-5D6E-409C-BE32-E72D297353CC}">
              <c16:uniqueId val="{00000001-D7BB-4E18-A258-AED312B20E04}"/>
            </c:ext>
          </c:extLst>
        </c:ser>
        <c:ser>
          <c:idx val="2"/>
          <c:order val="2"/>
          <c:tx>
            <c:strRef>
              <c:f>'Country Graphs'!$Q$77:$Q$78</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Graphs'!$N$79:$N$84</c:f>
              <c:strCache>
                <c:ptCount val="5"/>
                <c:pt idx="0">
                  <c:v>France</c:v>
                </c:pt>
                <c:pt idx="1">
                  <c:v>Sweden</c:v>
                </c:pt>
                <c:pt idx="2">
                  <c:v>Romania</c:v>
                </c:pt>
                <c:pt idx="3">
                  <c:v>Belgium</c:v>
                </c:pt>
                <c:pt idx="4">
                  <c:v>Greece</c:v>
                </c:pt>
              </c:strCache>
            </c:strRef>
          </c:cat>
          <c:val>
            <c:numRef>
              <c:f>'Country Graphs'!$Q$79:$Q$84</c:f>
              <c:numCache>
                <c:formatCode>General</c:formatCode>
                <c:ptCount val="5"/>
                <c:pt idx="0">
                  <c:v>1</c:v>
                </c:pt>
                <c:pt idx="1">
                  <c:v>2</c:v>
                </c:pt>
                <c:pt idx="2">
                  <c:v>1</c:v>
                </c:pt>
                <c:pt idx="4">
                  <c:v>2</c:v>
                </c:pt>
              </c:numCache>
            </c:numRef>
          </c:val>
          <c:extLst>
            <c:ext xmlns:c16="http://schemas.microsoft.com/office/drawing/2014/chart" uri="{C3380CC4-5D6E-409C-BE32-E72D297353CC}">
              <c16:uniqueId val="{00000002-D7BB-4E18-A258-AED312B20E04}"/>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Graphs!PivotTable6</c:name>
    <c:fmtId val="-1"/>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b="0" i="0" u="none" strike="noStrike" baseline="0">
                <a:effectLst/>
              </a:rPr>
              <a:t>Has the UCPM programme and activities helped the EU become more efficient in crisis response? By country</a:t>
            </a:r>
            <a:endParaRPr lang="fr-BE" sz="1100" b="0" i="0" baseline="0">
              <a:effectLst/>
            </a:endParaRP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2"/>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6"/>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8"/>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3"/>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4"/>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250780387392795"/>
          <c:y val="0.22230290456431534"/>
          <c:w val="0.84273192368951699"/>
          <c:h val="0.53872725193583171"/>
        </c:manualLayout>
      </c:layout>
      <c:barChart>
        <c:barDir val="bar"/>
        <c:grouping val="stacked"/>
        <c:varyColors val="0"/>
        <c:ser>
          <c:idx val="0"/>
          <c:order val="0"/>
          <c:tx>
            <c:strRef>
              <c:f>'Country Graphs'!$O$95:$O$96</c:f>
              <c:strCache>
                <c:ptCount val="1"/>
                <c:pt idx="0">
                  <c:v>Yes</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wrap="square" lIns="38100" tIns="19050" rIns="38100" bIns="19050" anchor="ctr">
                <a:spAutoFit/>
              </a:bodyPr>
              <a:lstStyle/>
              <a:p>
                <a:pPr>
                  <a:defRPr sz="900" baseline="0"/>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Graphs'!$N$97:$N$102</c:f>
              <c:strCache>
                <c:ptCount val="5"/>
                <c:pt idx="0">
                  <c:v>Belgium</c:v>
                </c:pt>
                <c:pt idx="1">
                  <c:v>France</c:v>
                </c:pt>
                <c:pt idx="2">
                  <c:v>Greece</c:v>
                </c:pt>
                <c:pt idx="3">
                  <c:v>Romania</c:v>
                </c:pt>
                <c:pt idx="4">
                  <c:v>Sweden</c:v>
                </c:pt>
              </c:strCache>
            </c:strRef>
          </c:cat>
          <c:val>
            <c:numRef>
              <c:f>'Country Graphs'!$O$97:$O$102</c:f>
              <c:numCache>
                <c:formatCode>General</c:formatCode>
                <c:ptCount val="5"/>
                <c:pt idx="0">
                  <c:v>2</c:v>
                </c:pt>
                <c:pt idx="1">
                  <c:v>1</c:v>
                </c:pt>
                <c:pt idx="2">
                  <c:v>6</c:v>
                </c:pt>
                <c:pt idx="3">
                  <c:v>3</c:v>
                </c:pt>
                <c:pt idx="4">
                  <c:v>1</c:v>
                </c:pt>
              </c:numCache>
            </c:numRef>
          </c:val>
          <c:extLst>
            <c:ext xmlns:c16="http://schemas.microsoft.com/office/drawing/2014/chart" uri="{C3380CC4-5D6E-409C-BE32-E72D297353CC}">
              <c16:uniqueId val="{00000000-6DA9-402C-8AA9-BD98FFA4D4AA}"/>
            </c:ext>
          </c:extLst>
        </c:ser>
        <c:ser>
          <c:idx val="1"/>
          <c:order val="1"/>
          <c:tx>
            <c:strRef>
              <c:f>'Country Graphs'!$P$95:$P$96</c:f>
              <c:strCache>
                <c:ptCount val="1"/>
                <c:pt idx="0">
                  <c:v>No</c:v>
                </c:pt>
              </c:strCache>
            </c:strRef>
          </c:tx>
          <c:spPr>
            <a:solidFill>
              <a:schemeClr val="accent2">
                <a:lumMod val="40000"/>
                <a:lumOff val="60000"/>
              </a:schemeClr>
            </a:solidFill>
            <a:ln>
              <a:solidFill>
                <a:schemeClr val="accent2">
                  <a:lumMod val="40000"/>
                  <a:lumOff val="60000"/>
                </a:schemeClr>
              </a:solidFill>
            </a:ln>
            <a:effectLst/>
          </c:spPr>
          <c:invertIfNegative val="0"/>
          <c:dLbls>
            <c:spPr>
              <a:noFill/>
              <a:ln>
                <a:noFill/>
              </a:ln>
              <a:effectLst/>
            </c:spPr>
            <c:txPr>
              <a:bodyPr wrap="square" lIns="38100" tIns="19050" rIns="38100" bIns="19050" anchor="ctr">
                <a:spAutoFit/>
              </a:bodyPr>
              <a:lstStyle/>
              <a:p>
                <a:pPr>
                  <a:defRPr sz="900" baseline="0"/>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Graphs'!$N$97:$N$102</c:f>
              <c:strCache>
                <c:ptCount val="5"/>
                <c:pt idx="0">
                  <c:v>Belgium</c:v>
                </c:pt>
                <c:pt idx="1">
                  <c:v>France</c:v>
                </c:pt>
                <c:pt idx="2">
                  <c:v>Greece</c:v>
                </c:pt>
                <c:pt idx="3">
                  <c:v>Romania</c:v>
                </c:pt>
                <c:pt idx="4">
                  <c:v>Sweden</c:v>
                </c:pt>
              </c:strCache>
            </c:strRef>
          </c:cat>
          <c:val>
            <c:numRef>
              <c:f>'Country Graphs'!$P$97:$P$102</c:f>
              <c:numCache>
                <c:formatCode>General</c:formatCode>
                <c:ptCount val="5"/>
                <c:pt idx="0">
                  <c:v>1</c:v>
                </c:pt>
              </c:numCache>
            </c:numRef>
          </c:val>
          <c:extLst>
            <c:ext xmlns:c16="http://schemas.microsoft.com/office/drawing/2014/chart" uri="{C3380CC4-5D6E-409C-BE32-E72D297353CC}">
              <c16:uniqueId val="{00000001-6DA9-402C-8AA9-BD98FFA4D4AA}"/>
            </c:ext>
          </c:extLst>
        </c:ser>
        <c:ser>
          <c:idx val="2"/>
          <c:order val="2"/>
          <c:tx>
            <c:strRef>
              <c:f>'Country Graphs'!$Q$95:$Q$96</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txPr>
              <a:bodyPr wrap="square" lIns="38100" tIns="19050" rIns="38100" bIns="19050" anchor="ctr">
                <a:spAutoFit/>
              </a:bodyPr>
              <a:lstStyle/>
              <a:p>
                <a:pPr>
                  <a:defRPr sz="900" baseline="0"/>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Graphs'!$N$97:$N$102</c:f>
              <c:strCache>
                <c:ptCount val="5"/>
                <c:pt idx="0">
                  <c:v>Belgium</c:v>
                </c:pt>
                <c:pt idx="1">
                  <c:v>France</c:v>
                </c:pt>
                <c:pt idx="2">
                  <c:v>Greece</c:v>
                </c:pt>
                <c:pt idx="3">
                  <c:v>Romania</c:v>
                </c:pt>
                <c:pt idx="4">
                  <c:v>Sweden</c:v>
                </c:pt>
              </c:strCache>
            </c:strRef>
          </c:cat>
          <c:val>
            <c:numRef>
              <c:f>'Country Graphs'!$Q$97:$Q$102</c:f>
              <c:numCache>
                <c:formatCode>General</c:formatCode>
                <c:ptCount val="5"/>
                <c:pt idx="0">
                  <c:v>2</c:v>
                </c:pt>
                <c:pt idx="2">
                  <c:v>1</c:v>
                </c:pt>
                <c:pt idx="4">
                  <c:v>2</c:v>
                </c:pt>
              </c:numCache>
            </c:numRef>
          </c:val>
          <c:extLst>
            <c:ext xmlns:c16="http://schemas.microsoft.com/office/drawing/2014/chart" uri="{C3380CC4-5D6E-409C-BE32-E72D297353CC}">
              <c16:uniqueId val="{00000002-6DA9-402C-8AA9-BD98FFA4D4AA}"/>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[Copy_Statistics_Export_AllResults.xlsx]Category Graphs!PivotTable7</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100" b="0" i="0" baseline="0">
                <a:effectLst/>
              </a:rPr>
              <a:t>Has the UCPM programme and activities helped the EU become more cooperative and show more solidarity? By category</a:t>
            </a:r>
          </a:p>
        </c:rich>
      </c:tx>
      <c:overlay val="0"/>
      <c:spPr>
        <a:noFill/>
        <a:ln>
          <a:noFill/>
        </a:ln>
        <a:effectLst/>
      </c:spPr>
    </c:title>
    <c:autoTitleDeleted val="0"/>
    <c:pivotFmts>
      <c:pivotFmt>
        <c:idx val="0"/>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5">
              <a:lumMod val="60000"/>
              <a:lumOff val="40000"/>
              <a:alpha val="66000"/>
            </a:schemeClr>
          </a:solidFill>
          <a:ln>
            <a:noFill/>
          </a:ln>
          <a:effectLst/>
        </c:spPr>
      </c:pivotFmt>
      <c:pivotFmt>
        <c:idx val="6"/>
        <c:spPr>
          <a:solidFill>
            <a:schemeClr val="accent5">
              <a:lumMod val="60000"/>
              <a:lumOff val="40000"/>
              <a:alpha val="66000"/>
            </a:schemeClr>
          </a:solidFill>
          <a:ln>
            <a:noFill/>
          </a:ln>
          <a:effectLst/>
        </c:spPr>
      </c:pivotFmt>
      <c:pivotFmt>
        <c:idx val="7"/>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6"/>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7"/>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8"/>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9"/>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0"/>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1"/>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2"/>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3"/>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4"/>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5"/>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6"/>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7"/>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8"/>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9"/>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0"/>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1"/>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2"/>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3"/>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2">
              <a:lumMod val="40000"/>
              <a:lumOff val="60000"/>
            </a:schemeClr>
          </a:solidFill>
          <a:ln>
            <a:solidFill>
              <a:schemeClr val="accent2">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2">
              <a:lumMod val="40000"/>
              <a:lumOff val="60000"/>
            </a:schemeClr>
          </a:solidFill>
          <a:ln>
            <a:solidFill>
              <a:schemeClr val="accent2">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40000"/>
              <a:lumOff val="60000"/>
            </a:schemeClr>
          </a:solidFill>
          <a:ln>
            <a:solidFill>
              <a:schemeClr val="accent2">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2247831478374994"/>
          <c:y val="0.21658418196239915"/>
          <c:w val="0.69498976757709952"/>
          <c:h val="0.63324211414056608"/>
        </c:manualLayout>
      </c:layout>
      <c:barChart>
        <c:barDir val="col"/>
        <c:grouping val="stacked"/>
        <c:varyColors val="0"/>
        <c:ser>
          <c:idx val="0"/>
          <c:order val="0"/>
          <c:tx>
            <c:strRef>
              <c:f>'Category Graphs'!$P$30:$P$31</c:f>
              <c:strCache>
                <c:ptCount val="1"/>
                <c:pt idx="0">
                  <c:v>Unsure</c:v>
                </c:pt>
              </c:strCache>
            </c:strRef>
          </c:tx>
          <c:spPr>
            <a:solidFill>
              <a:schemeClr val="accent3">
                <a:lumMod val="40000"/>
                <a:lumOff val="60000"/>
              </a:schemeClr>
            </a:solidFill>
            <a:ln>
              <a:solidFill>
                <a:schemeClr val="accent3">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'Category Graphs'!$O$32:$O$36</c:f>
              <c:strCache>
                <c:ptCount val="4"/>
                <c:pt idx="0">
                  <c:v>Public authority</c:v>
                </c:pt>
                <c:pt idx="1">
                  <c:v>Academia</c:v>
                </c:pt>
                <c:pt idx="2">
                  <c:v>Civil society organisations</c:v>
                </c:pt>
                <c:pt idx="3">
                  <c:v>Other</c:v>
                </c:pt>
              </c:strCache>
            </c:strRef>
          </c:cat>
          <c:val>
            <c:numRef>
              <c:f>'Category Graphs'!$P$32:$P$36</c:f>
              <c:numCache>
                <c:formatCode>General</c:formatCode>
                <c:ptCount val="4"/>
                <c:pt idx="0">
                  <c:v>1</c:v>
                </c:pt>
                <c:pt idx="1">
                  <c:v>1</c:v>
                </c:pt>
                <c:pt idx="2">
                  <c:v>1</c:v>
                </c:pt>
              </c:numCache>
            </c:numRef>
          </c:val>
          <c:extLst>
            <c:ext xmlns:c16="http://schemas.microsoft.com/office/drawing/2014/chart" uri="{C3380CC4-5D6E-409C-BE32-E72D297353CC}">
              <c16:uniqueId val="{00000000-D246-4412-89DB-839B48F0B703}"/>
            </c:ext>
          </c:extLst>
        </c:ser>
        <c:ser>
          <c:idx val="1"/>
          <c:order val="1"/>
          <c:tx>
            <c:strRef>
              <c:f>'Category Graphs'!$Q$30:$Q$31</c:f>
              <c:strCache>
                <c:ptCount val="1"/>
                <c:pt idx="0">
                  <c:v>No</c:v>
                </c:pt>
              </c:strCache>
            </c:strRef>
          </c:tx>
          <c:spPr>
            <a:solidFill>
              <a:schemeClr val="accent2">
                <a:lumMod val="40000"/>
                <a:lumOff val="60000"/>
              </a:schemeClr>
            </a:solidFill>
            <a:ln>
              <a:solidFill>
                <a:schemeClr val="accent2">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Graphs'!$O$32:$O$36</c:f>
              <c:strCache>
                <c:ptCount val="4"/>
                <c:pt idx="0">
                  <c:v>Public authority</c:v>
                </c:pt>
                <c:pt idx="1">
                  <c:v>Academia</c:v>
                </c:pt>
                <c:pt idx="2">
                  <c:v>Civil society organisations</c:v>
                </c:pt>
                <c:pt idx="3">
                  <c:v>Other</c:v>
                </c:pt>
              </c:strCache>
            </c:strRef>
          </c:cat>
          <c:val>
            <c:numRef>
              <c:f>'Category Graphs'!$Q$32:$Q$36</c:f>
              <c:numCache>
                <c:formatCode>General</c:formatCode>
                <c:ptCount val="4"/>
                <c:pt idx="2">
                  <c:v>1</c:v>
                </c:pt>
              </c:numCache>
            </c:numRef>
          </c:val>
          <c:extLst>
            <c:ext xmlns:c16="http://schemas.microsoft.com/office/drawing/2014/chart" uri="{C3380CC4-5D6E-409C-BE32-E72D297353CC}">
              <c16:uniqueId val="{00000001-D246-4412-89DB-839B48F0B703}"/>
            </c:ext>
          </c:extLst>
        </c:ser>
        <c:ser>
          <c:idx val="2"/>
          <c:order val="2"/>
          <c:tx>
            <c:strRef>
              <c:f>'Category Graphs'!$R$30:$R$31</c:f>
              <c:strCache>
                <c:ptCount val="1"/>
                <c:pt idx="0">
                  <c:v>Yes</c:v>
                </c:pt>
              </c:strCache>
            </c:strRef>
          </c:tx>
          <c:spPr>
            <a:solidFill>
              <a:schemeClr val="accent6">
                <a:lumMod val="40000"/>
                <a:lumOff val="60000"/>
              </a:schemeClr>
            </a:solidFill>
            <a:ln>
              <a:solidFill>
                <a:schemeClr val="accent6">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Graphs'!$O$32:$O$36</c:f>
              <c:strCache>
                <c:ptCount val="4"/>
                <c:pt idx="0">
                  <c:v>Public authority</c:v>
                </c:pt>
                <c:pt idx="1">
                  <c:v>Academia</c:v>
                </c:pt>
                <c:pt idx="2">
                  <c:v>Civil society organisations</c:v>
                </c:pt>
                <c:pt idx="3">
                  <c:v>Other</c:v>
                </c:pt>
              </c:strCache>
            </c:strRef>
          </c:cat>
          <c:val>
            <c:numRef>
              <c:f>'Category Graphs'!$R$32:$R$36</c:f>
              <c:numCache>
                <c:formatCode>General</c:formatCode>
                <c:ptCount val="4"/>
                <c:pt idx="0">
                  <c:v>7</c:v>
                </c:pt>
                <c:pt idx="1">
                  <c:v>4</c:v>
                </c:pt>
                <c:pt idx="2">
                  <c:v>2</c:v>
                </c:pt>
                <c:pt idx="3">
                  <c:v>2</c:v>
                </c:pt>
              </c:numCache>
            </c:numRef>
          </c:val>
          <c:extLst>
            <c:ext xmlns:c16="http://schemas.microsoft.com/office/drawing/2014/chart" uri="{C3380CC4-5D6E-409C-BE32-E72D297353CC}">
              <c16:uniqueId val="{00000002-D246-4412-89DB-839B48F0B703}"/>
            </c:ext>
          </c:extLst>
        </c:ser>
        <c:dLbls>
          <c:showLegendKey val="0"/>
          <c:showVal val="0"/>
          <c:showCatName val="0"/>
          <c:showSerName val="0"/>
          <c:showPercent val="0"/>
          <c:showBubbleSize val="0"/>
        </c:dLbls>
        <c:gapWidth val="166"/>
        <c:overlap val="100"/>
        <c:axId val="789463816"/>
        <c:axId val="789464144"/>
      </c:barChart>
      <c:catAx>
        <c:axId val="7894638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464144"/>
        <c:crosses val="autoZero"/>
        <c:auto val="1"/>
        <c:lblAlgn val="ctr"/>
        <c:lblOffset val="100"/>
        <c:noMultiLvlLbl val="0"/>
      </c:catAx>
      <c:valAx>
        <c:axId val="7894641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fr-BE"/>
                  <a:t>Number of answers</a:t>
                </a:r>
              </a:p>
            </c:rich>
          </c:tx>
          <c:layout>
            <c:manualLayout>
              <c:xMode val="edge"/>
              <c:yMode val="edge"/>
              <c:x val="3.1457949238950088E-2"/>
              <c:y val="0.34488015416977558"/>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463816"/>
        <c:crosses val="autoZero"/>
        <c:crossBetween val="between"/>
      </c:valAx>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Graphs!PivotTable8</c:name>
    <c:fmtId val="-1"/>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b="0" i="0" u="none" strike="noStrike" baseline="0">
                <a:effectLst/>
              </a:rPr>
              <a:t> Is the UCPM’s organisational set-up flexible enough? By country</a:t>
            </a:r>
            <a:endParaRPr lang="fr-BE" sz="1100" b="0" i="0" baseline="0">
              <a:effectLst/>
            </a:endParaRP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2"/>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6"/>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8"/>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3"/>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4"/>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8"/>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1"/>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2"/>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4"/>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5"/>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stacked"/>
        <c:varyColors val="0"/>
        <c:ser>
          <c:idx val="0"/>
          <c:order val="0"/>
          <c:tx>
            <c:strRef>
              <c:f>'Country Graphs'!$O$120:$O$121</c:f>
              <c:strCache>
                <c:ptCount val="1"/>
                <c:pt idx="0">
                  <c:v>Yes</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Graphs'!$N$122:$N$127</c:f>
              <c:strCache>
                <c:ptCount val="5"/>
                <c:pt idx="0">
                  <c:v>France</c:v>
                </c:pt>
                <c:pt idx="1">
                  <c:v>Sweden</c:v>
                </c:pt>
                <c:pt idx="2">
                  <c:v>Romania</c:v>
                </c:pt>
                <c:pt idx="3">
                  <c:v>Greece</c:v>
                </c:pt>
                <c:pt idx="4">
                  <c:v>Belgium</c:v>
                </c:pt>
              </c:strCache>
            </c:strRef>
          </c:cat>
          <c:val>
            <c:numRef>
              <c:f>'Country Graphs'!$O$122:$O$127</c:f>
              <c:numCache>
                <c:formatCode>General</c:formatCode>
                <c:ptCount val="5"/>
                <c:pt idx="1">
                  <c:v>1</c:v>
                </c:pt>
                <c:pt idx="2">
                  <c:v>2</c:v>
                </c:pt>
                <c:pt idx="3">
                  <c:v>2</c:v>
                </c:pt>
                <c:pt idx="4">
                  <c:v>2</c:v>
                </c:pt>
              </c:numCache>
            </c:numRef>
          </c:val>
          <c:extLst>
            <c:ext xmlns:c16="http://schemas.microsoft.com/office/drawing/2014/chart" uri="{C3380CC4-5D6E-409C-BE32-E72D297353CC}">
              <c16:uniqueId val="{00000000-0812-4D45-9CB9-68C93830C232}"/>
            </c:ext>
          </c:extLst>
        </c:ser>
        <c:ser>
          <c:idx val="1"/>
          <c:order val="1"/>
          <c:tx>
            <c:strRef>
              <c:f>'Country Graphs'!$P$120:$P$121</c:f>
              <c:strCache>
                <c:ptCount val="1"/>
                <c:pt idx="0">
                  <c:v>No</c:v>
                </c:pt>
              </c:strCache>
            </c:strRef>
          </c:tx>
          <c:spPr>
            <a:solidFill>
              <a:schemeClr val="accent2">
                <a:lumMod val="40000"/>
                <a:lumOff val="60000"/>
              </a:schemeClr>
            </a:solidFill>
            <a:ln>
              <a:solidFill>
                <a:schemeClr val="accent2">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Graphs'!$N$122:$N$127</c:f>
              <c:strCache>
                <c:ptCount val="5"/>
                <c:pt idx="0">
                  <c:v>France</c:v>
                </c:pt>
                <c:pt idx="1">
                  <c:v>Sweden</c:v>
                </c:pt>
                <c:pt idx="2">
                  <c:v>Romania</c:v>
                </c:pt>
                <c:pt idx="3">
                  <c:v>Greece</c:v>
                </c:pt>
                <c:pt idx="4">
                  <c:v>Belgium</c:v>
                </c:pt>
              </c:strCache>
            </c:strRef>
          </c:cat>
          <c:val>
            <c:numRef>
              <c:f>'Country Graphs'!$P$122:$P$127</c:f>
              <c:numCache>
                <c:formatCode>General</c:formatCode>
                <c:ptCount val="5"/>
                <c:pt idx="0">
                  <c:v>1</c:v>
                </c:pt>
                <c:pt idx="3">
                  <c:v>1</c:v>
                </c:pt>
                <c:pt idx="4">
                  <c:v>1</c:v>
                </c:pt>
              </c:numCache>
            </c:numRef>
          </c:val>
          <c:extLst>
            <c:ext xmlns:c16="http://schemas.microsoft.com/office/drawing/2014/chart" uri="{C3380CC4-5D6E-409C-BE32-E72D297353CC}">
              <c16:uniqueId val="{00000001-0812-4D45-9CB9-68C93830C232}"/>
            </c:ext>
          </c:extLst>
        </c:ser>
        <c:ser>
          <c:idx val="2"/>
          <c:order val="2"/>
          <c:tx>
            <c:strRef>
              <c:f>'Country Graphs'!$Q$120:$Q$121</c:f>
              <c:strCache>
                <c:ptCount val="1"/>
                <c:pt idx="0">
                  <c:v>Unsure</c:v>
                </c:pt>
              </c:strCache>
            </c:strRef>
          </c:tx>
          <c:spPr>
            <a:solidFill>
              <a:schemeClr val="accent1">
                <a:lumMod val="40000"/>
                <a:lumOff val="60000"/>
              </a:schemeClr>
            </a:solidFill>
            <a:ln>
              <a:solidFill>
                <a:schemeClr val="accent1">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Graphs'!$N$122:$N$127</c:f>
              <c:strCache>
                <c:ptCount val="5"/>
                <c:pt idx="0">
                  <c:v>France</c:v>
                </c:pt>
                <c:pt idx="1">
                  <c:v>Sweden</c:v>
                </c:pt>
                <c:pt idx="2">
                  <c:v>Romania</c:v>
                </c:pt>
                <c:pt idx="3">
                  <c:v>Greece</c:v>
                </c:pt>
                <c:pt idx="4">
                  <c:v>Belgium</c:v>
                </c:pt>
              </c:strCache>
            </c:strRef>
          </c:cat>
          <c:val>
            <c:numRef>
              <c:f>'Country Graphs'!$Q$122:$Q$127</c:f>
              <c:numCache>
                <c:formatCode>General</c:formatCode>
                <c:ptCount val="5"/>
                <c:pt idx="1">
                  <c:v>2</c:v>
                </c:pt>
                <c:pt idx="2">
                  <c:v>1</c:v>
                </c:pt>
                <c:pt idx="3">
                  <c:v>4</c:v>
                </c:pt>
                <c:pt idx="4">
                  <c:v>2</c:v>
                </c:pt>
              </c:numCache>
            </c:numRef>
          </c:val>
          <c:extLst>
            <c:ext xmlns:c16="http://schemas.microsoft.com/office/drawing/2014/chart" uri="{C3380CC4-5D6E-409C-BE32-E72D297353CC}">
              <c16:uniqueId val="{00000002-0812-4D45-9CB9-68C93830C232}"/>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Graphs!PivotTable9</c:name>
    <c:fmtId val="-1"/>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b="0" i="0" baseline="0">
                <a:effectLst/>
              </a:rPr>
              <a:t>Extent to which the UCPM has been able to incorporate recommendations from civil society and lessons learnt by past experience, by country </a:t>
            </a: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4"/>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7"/>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8"/>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0"/>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stacked"/>
        <c:varyColors val="0"/>
        <c:ser>
          <c:idx val="0"/>
          <c:order val="0"/>
          <c:tx>
            <c:strRef>
              <c:f>'Country Graphs'!$O$145:$O$146</c:f>
              <c:strCache>
                <c:ptCount val="1"/>
                <c:pt idx="0">
                  <c:v>To a large extent</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Graphs'!$N$147:$N$152</c:f>
              <c:strCache>
                <c:ptCount val="5"/>
                <c:pt idx="0">
                  <c:v>France</c:v>
                </c:pt>
                <c:pt idx="1">
                  <c:v>Sweden</c:v>
                </c:pt>
                <c:pt idx="2">
                  <c:v>Belgium</c:v>
                </c:pt>
                <c:pt idx="3">
                  <c:v>Romania</c:v>
                </c:pt>
                <c:pt idx="4">
                  <c:v>Greece</c:v>
                </c:pt>
              </c:strCache>
            </c:strRef>
          </c:cat>
          <c:val>
            <c:numRef>
              <c:f>'Country Graphs'!$O$147:$O$152</c:f>
              <c:numCache>
                <c:formatCode>General</c:formatCode>
                <c:ptCount val="5"/>
                <c:pt idx="2">
                  <c:v>1</c:v>
                </c:pt>
                <c:pt idx="3">
                  <c:v>1</c:v>
                </c:pt>
                <c:pt idx="4">
                  <c:v>3</c:v>
                </c:pt>
              </c:numCache>
            </c:numRef>
          </c:val>
          <c:extLst>
            <c:ext xmlns:c16="http://schemas.microsoft.com/office/drawing/2014/chart" uri="{C3380CC4-5D6E-409C-BE32-E72D297353CC}">
              <c16:uniqueId val="{00000000-6C65-4958-A79C-5A257883B2E0}"/>
            </c:ext>
          </c:extLst>
        </c:ser>
        <c:ser>
          <c:idx val="1"/>
          <c:order val="1"/>
          <c:tx>
            <c:strRef>
              <c:f>'Country Graphs'!$P$145:$P$146</c:f>
              <c:strCache>
                <c:ptCount val="1"/>
                <c:pt idx="0">
                  <c:v>To some extent</c:v>
                </c:pt>
              </c:strCache>
            </c:strRef>
          </c:tx>
          <c:spPr>
            <a:solidFill>
              <a:schemeClr val="accent4">
                <a:lumMod val="40000"/>
                <a:lumOff val="60000"/>
              </a:schemeClr>
            </a:solidFill>
            <a:ln>
              <a:solidFill>
                <a:schemeClr val="accent4">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Graphs'!$N$147:$N$152</c:f>
              <c:strCache>
                <c:ptCount val="5"/>
                <c:pt idx="0">
                  <c:v>France</c:v>
                </c:pt>
                <c:pt idx="1">
                  <c:v>Sweden</c:v>
                </c:pt>
                <c:pt idx="2">
                  <c:v>Belgium</c:v>
                </c:pt>
                <c:pt idx="3">
                  <c:v>Romania</c:v>
                </c:pt>
                <c:pt idx="4">
                  <c:v>Greece</c:v>
                </c:pt>
              </c:strCache>
            </c:strRef>
          </c:cat>
          <c:val>
            <c:numRef>
              <c:f>'Country Graphs'!$P$147:$P$152</c:f>
              <c:numCache>
                <c:formatCode>General</c:formatCode>
                <c:ptCount val="5"/>
                <c:pt idx="0">
                  <c:v>1</c:v>
                </c:pt>
                <c:pt idx="1">
                  <c:v>1</c:v>
                </c:pt>
                <c:pt idx="2">
                  <c:v>2</c:v>
                </c:pt>
                <c:pt idx="3">
                  <c:v>2</c:v>
                </c:pt>
                <c:pt idx="4">
                  <c:v>3</c:v>
                </c:pt>
              </c:numCache>
            </c:numRef>
          </c:val>
          <c:extLst>
            <c:ext xmlns:c16="http://schemas.microsoft.com/office/drawing/2014/chart" uri="{C3380CC4-5D6E-409C-BE32-E72D297353CC}">
              <c16:uniqueId val="{00000001-6C65-4958-A79C-5A257883B2E0}"/>
            </c:ext>
          </c:extLst>
        </c:ser>
        <c:ser>
          <c:idx val="2"/>
          <c:order val="2"/>
          <c:tx>
            <c:strRef>
              <c:f>'Country Graphs'!$Q$145:$Q$146</c:f>
              <c:strCache>
                <c:ptCount val="1"/>
                <c:pt idx="0">
                  <c:v>Not at all</c:v>
                </c:pt>
              </c:strCache>
            </c:strRef>
          </c:tx>
          <c:spPr>
            <a:solidFill>
              <a:schemeClr val="accent2">
                <a:lumMod val="40000"/>
                <a:lumOff val="60000"/>
              </a:schemeClr>
            </a:solidFill>
            <a:ln>
              <a:solidFill>
                <a:schemeClr val="accent2">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Graphs'!$N$147:$N$152</c:f>
              <c:strCache>
                <c:ptCount val="5"/>
                <c:pt idx="0">
                  <c:v>France</c:v>
                </c:pt>
                <c:pt idx="1">
                  <c:v>Sweden</c:v>
                </c:pt>
                <c:pt idx="2">
                  <c:v>Belgium</c:v>
                </c:pt>
                <c:pt idx="3">
                  <c:v>Romania</c:v>
                </c:pt>
                <c:pt idx="4">
                  <c:v>Greece</c:v>
                </c:pt>
              </c:strCache>
            </c:strRef>
          </c:cat>
          <c:val>
            <c:numRef>
              <c:f>'Country Graphs'!$Q$147:$Q$152</c:f>
              <c:numCache>
                <c:formatCode>General</c:formatCode>
                <c:ptCount val="5"/>
                <c:pt idx="2">
                  <c:v>1</c:v>
                </c:pt>
              </c:numCache>
            </c:numRef>
          </c:val>
          <c:extLst>
            <c:ext xmlns:c16="http://schemas.microsoft.com/office/drawing/2014/chart" uri="{C3380CC4-5D6E-409C-BE32-E72D297353CC}">
              <c16:uniqueId val="{00000002-6C65-4958-A79C-5A257883B2E0}"/>
            </c:ext>
          </c:extLst>
        </c:ser>
        <c:ser>
          <c:idx val="3"/>
          <c:order val="3"/>
          <c:tx>
            <c:strRef>
              <c:f>'Country Graphs'!$R$145:$R$146</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Graphs'!$N$147:$N$152</c:f>
              <c:strCache>
                <c:ptCount val="5"/>
                <c:pt idx="0">
                  <c:v>France</c:v>
                </c:pt>
                <c:pt idx="1">
                  <c:v>Sweden</c:v>
                </c:pt>
                <c:pt idx="2">
                  <c:v>Belgium</c:v>
                </c:pt>
                <c:pt idx="3">
                  <c:v>Romania</c:v>
                </c:pt>
                <c:pt idx="4">
                  <c:v>Greece</c:v>
                </c:pt>
              </c:strCache>
            </c:strRef>
          </c:cat>
          <c:val>
            <c:numRef>
              <c:f>'Country Graphs'!$R$147:$R$152</c:f>
              <c:numCache>
                <c:formatCode>General</c:formatCode>
                <c:ptCount val="5"/>
                <c:pt idx="1">
                  <c:v>2</c:v>
                </c:pt>
                <c:pt idx="2">
                  <c:v>1</c:v>
                </c:pt>
                <c:pt idx="4">
                  <c:v>1</c:v>
                </c:pt>
              </c:numCache>
            </c:numRef>
          </c:val>
          <c:extLst>
            <c:ext xmlns:c16="http://schemas.microsoft.com/office/drawing/2014/chart" uri="{C3380CC4-5D6E-409C-BE32-E72D297353CC}">
              <c16:uniqueId val="{00000003-6C65-4958-A79C-5A257883B2E0}"/>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layout>
        <c:manualLayout>
          <c:xMode val="edge"/>
          <c:yMode val="edge"/>
          <c:x val="0.13753827646544181"/>
          <c:y val="0.90335593467483233"/>
          <c:w val="0.72492344706911638"/>
          <c:h val="7.8125546806649168E-2"/>
        </c:manualLayout>
      </c:layout>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Graphs!PivotTable10</c:name>
    <c:fmtId val="-1"/>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b="0" i="0" u="none" strike="noStrike" baseline="0">
                <a:effectLst/>
              </a:rPr>
              <a:t>Can you (or an authority in your country) measure the annual impact of natural disasters on your national economy? By country</a:t>
            </a:r>
            <a:endParaRPr lang="fr-BE" sz="1100" b="0" i="0" baseline="0">
              <a:effectLst/>
            </a:endParaRP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2"/>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6"/>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8"/>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3"/>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4"/>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8"/>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1"/>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2"/>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4"/>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5"/>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6"/>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8"/>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0"/>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1"/>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2"/>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stacked"/>
        <c:varyColors val="0"/>
        <c:ser>
          <c:idx val="0"/>
          <c:order val="0"/>
          <c:tx>
            <c:strRef>
              <c:f>'Country Graphs'!$O$170:$O$171</c:f>
              <c:strCache>
                <c:ptCount val="1"/>
                <c:pt idx="0">
                  <c:v>Yes</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Graphs'!$N$172:$N$177</c:f>
              <c:strCache>
                <c:ptCount val="5"/>
                <c:pt idx="0">
                  <c:v>France</c:v>
                </c:pt>
                <c:pt idx="1">
                  <c:v>Romania</c:v>
                </c:pt>
                <c:pt idx="2">
                  <c:v>Belgium</c:v>
                </c:pt>
                <c:pt idx="3">
                  <c:v>Greece</c:v>
                </c:pt>
                <c:pt idx="4">
                  <c:v>Sweden</c:v>
                </c:pt>
              </c:strCache>
            </c:strRef>
          </c:cat>
          <c:val>
            <c:numRef>
              <c:f>'Country Graphs'!$O$172:$O$177</c:f>
              <c:numCache>
                <c:formatCode>General</c:formatCode>
                <c:ptCount val="5"/>
                <c:pt idx="1">
                  <c:v>1</c:v>
                </c:pt>
                <c:pt idx="2">
                  <c:v>1</c:v>
                </c:pt>
                <c:pt idx="3">
                  <c:v>2</c:v>
                </c:pt>
                <c:pt idx="4">
                  <c:v>1</c:v>
                </c:pt>
              </c:numCache>
            </c:numRef>
          </c:val>
          <c:extLst>
            <c:ext xmlns:c16="http://schemas.microsoft.com/office/drawing/2014/chart" uri="{C3380CC4-5D6E-409C-BE32-E72D297353CC}">
              <c16:uniqueId val="{00000000-242A-4B8F-9A4A-C2F37AB7C19F}"/>
            </c:ext>
          </c:extLst>
        </c:ser>
        <c:ser>
          <c:idx val="1"/>
          <c:order val="1"/>
          <c:tx>
            <c:strRef>
              <c:f>'Country Graphs'!$P$170:$P$171</c:f>
              <c:strCache>
                <c:ptCount val="1"/>
                <c:pt idx="0">
                  <c:v>No</c:v>
                </c:pt>
              </c:strCache>
            </c:strRef>
          </c:tx>
          <c:spPr>
            <a:solidFill>
              <a:schemeClr val="accent2">
                <a:lumMod val="40000"/>
                <a:lumOff val="60000"/>
              </a:schemeClr>
            </a:solidFill>
            <a:ln>
              <a:solidFill>
                <a:schemeClr val="accent2">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Graphs'!$N$172:$N$177</c:f>
              <c:strCache>
                <c:ptCount val="5"/>
                <c:pt idx="0">
                  <c:v>France</c:v>
                </c:pt>
                <c:pt idx="1">
                  <c:v>Romania</c:v>
                </c:pt>
                <c:pt idx="2">
                  <c:v>Belgium</c:v>
                </c:pt>
                <c:pt idx="3">
                  <c:v>Greece</c:v>
                </c:pt>
                <c:pt idx="4">
                  <c:v>Sweden</c:v>
                </c:pt>
              </c:strCache>
            </c:strRef>
          </c:cat>
          <c:val>
            <c:numRef>
              <c:f>'Country Graphs'!$P$172:$P$177</c:f>
              <c:numCache>
                <c:formatCode>General</c:formatCode>
                <c:ptCount val="5"/>
                <c:pt idx="1">
                  <c:v>1</c:v>
                </c:pt>
                <c:pt idx="2">
                  <c:v>1</c:v>
                </c:pt>
                <c:pt idx="3">
                  <c:v>2</c:v>
                </c:pt>
              </c:numCache>
            </c:numRef>
          </c:val>
          <c:extLst>
            <c:ext xmlns:c16="http://schemas.microsoft.com/office/drawing/2014/chart" uri="{C3380CC4-5D6E-409C-BE32-E72D297353CC}">
              <c16:uniqueId val="{00000001-242A-4B8F-9A4A-C2F37AB7C19F}"/>
            </c:ext>
          </c:extLst>
        </c:ser>
        <c:ser>
          <c:idx val="2"/>
          <c:order val="2"/>
          <c:tx>
            <c:strRef>
              <c:f>'Country Graphs'!$Q$170:$Q$171</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Graphs'!$N$172:$N$177</c:f>
              <c:strCache>
                <c:ptCount val="5"/>
                <c:pt idx="0">
                  <c:v>France</c:v>
                </c:pt>
                <c:pt idx="1">
                  <c:v>Romania</c:v>
                </c:pt>
                <c:pt idx="2">
                  <c:v>Belgium</c:v>
                </c:pt>
                <c:pt idx="3">
                  <c:v>Greece</c:v>
                </c:pt>
                <c:pt idx="4">
                  <c:v>Sweden</c:v>
                </c:pt>
              </c:strCache>
            </c:strRef>
          </c:cat>
          <c:val>
            <c:numRef>
              <c:f>'Country Graphs'!$Q$172:$Q$177</c:f>
              <c:numCache>
                <c:formatCode>General</c:formatCode>
                <c:ptCount val="5"/>
                <c:pt idx="0">
                  <c:v>1</c:v>
                </c:pt>
                <c:pt idx="1">
                  <c:v>1</c:v>
                </c:pt>
                <c:pt idx="2">
                  <c:v>3</c:v>
                </c:pt>
                <c:pt idx="3">
                  <c:v>3</c:v>
                </c:pt>
                <c:pt idx="4">
                  <c:v>2</c:v>
                </c:pt>
              </c:numCache>
            </c:numRef>
          </c:val>
          <c:extLst>
            <c:ext xmlns:c16="http://schemas.microsoft.com/office/drawing/2014/chart" uri="{C3380CC4-5D6E-409C-BE32-E72D297353CC}">
              <c16:uniqueId val="{00000002-242A-4B8F-9A4A-C2F37AB7C19F}"/>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max val="7"/>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Graphs!PivotTable11</c:name>
    <c:fmtId val="-1"/>
  </c:pivotSource>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100" b="0" i="0" u="none" strike="noStrike" kern="1200" spc="0" baseline="0">
                <a:solidFill>
                  <a:sysClr val="windowText" lastClr="000000">
                    <a:lumMod val="65000"/>
                    <a:lumOff val="35000"/>
                  </a:sysClr>
                </a:solidFill>
                <a:latin typeface="+mn-lt"/>
                <a:ea typeface="+mn-ea"/>
                <a:cs typeface="+mn-cs"/>
              </a:defRPr>
            </a:pPr>
            <a:r>
              <a:rPr lang="fr-BE" sz="1100" b="0" i="0" baseline="0">
                <a:effectLst/>
                <a:latin typeface="Calibri" panose="020F0502020204030204" pitchFamily="34" charset="0"/>
              </a:rPr>
              <a:t>Extent to which the UCPM activities have been relevant to civil protection needs in your country</a:t>
            </a:r>
            <a:endParaRPr lang="fr-BE" sz="1100" baseline="0">
              <a:effectLst/>
              <a:latin typeface="Calibri" panose="020F0502020204030204" pitchFamily="34" charset="0"/>
            </a:endParaRPr>
          </a:p>
        </c:rich>
      </c:tx>
      <c:layout>
        <c:manualLayout>
          <c:xMode val="edge"/>
          <c:yMode val="edge"/>
          <c:x val="0.14075032341526519"/>
          <c:y val="2.8228652081863093E-2"/>
        </c:manualLayout>
      </c:layout>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4"/>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7"/>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8"/>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0"/>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1"/>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3"/>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5"/>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6"/>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8"/>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9"/>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0"/>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1"/>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4"/>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5"/>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2937719515699156"/>
          <c:y val="0.2205080810427873"/>
          <c:w val="0.83076704107265686"/>
          <c:h val="0.58385154152158769"/>
        </c:manualLayout>
      </c:layout>
      <c:barChart>
        <c:barDir val="bar"/>
        <c:grouping val="stacked"/>
        <c:varyColors val="0"/>
        <c:ser>
          <c:idx val="0"/>
          <c:order val="0"/>
          <c:tx>
            <c:strRef>
              <c:f>'Country Graphs'!$O$190:$O$191</c:f>
              <c:strCache>
                <c:ptCount val="1"/>
                <c:pt idx="0">
                  <c:v>Very much</c:v>
                </c:pt>
              </c:strCache>
            </c:strRef>
          </c:tx>
          <c:spPr>
            <a:solidFill>
              <a:schemeClr val="accent6">
                <a:lumMod val="40000"/>
                <a:lumOff val="60000"/>
              </a:schemeClr>
            </a:solidFill>
            <a:ln>
              <a:solidFill>
                <a:schemeClr val="accent6">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Graphs'!$N$192:$N$197</c:f>
              <c:strCache>
                <c:ptCount val="5"/>
                <c:pt idx="0">
                  <c:v>France</c:v>
                </c:pt>
                <c:pt idx="1">
                  <c:v>Belgium</c:v>
                </c:pt>
                <c:pt idx="2">
                  <c:v>Sweden</c:v>
                </c:pt>
                <c:pt idx="3">
                  <c:v>Romania</c:v>
                </c:pt>
                <c:pt idx="4">
                  <c:v>Greece</c:v>
                </c:pt>
              </c:strCache>
            </c:strRef>
          </c:cat>
          <c:val>
            <c:numRef>
              <c:f>'Country Graphs'!$O$192:$O$197</c:f>
              <c:numCache>
                <c:formatCode>General</c:formatCode>
                <c:ptCount val="5"/>
                <c:pt idx="1">
                  <c:v>1</c:v>
                </c:pt>
                <c:pt idx="2">
                  <c:v>1</c:v>
                </c:pt>
                <c:pt idx="3">
                  <c:v>1</c:v>
                </c:pt>
                <c:pt idx="4">
                  <c:v>5</c:v>
                </c:pt>
              </c:numCache>
            </c:numRef>
          </c:val>
          <c:extLst>
            <c:ext xmlns:c16="http://schemas.microsoft.com/office/drawing/2014/chart" uri="{C3380CC4-5D6E-409C-BE32-E72D297353CC}">
              <c16:uniqueId val="{00000000-1A74-4589-A6D5-AFE80AD7F6D5}"/>
            </c:ext>
          </c:extLst>
        </c:ser>
        <c:ser>
          <c:idx val="1"/>
          <c:order val="1"/>
          <c:tx>
            <c:strRef>
              <c:f>'Country Graphs'!$P$190:$P$191</c:f>
              <c:strCache>
                <c:ptCount val="1"/>
                <c:pt idx="0">
                  <c:v>Quite a lot</c:v>
                </c:pt>
              </c:strCache>
            </c:strRef>
          </c:tx>
          <c:spPr>
            <a:solidFill>
              <a:schemeClr val="accent4">
                <a:lumMod val="40000"/>
                <a:lumOff val="60000"/>
              </a:schemeClr>
            </a:solidFill>
            <a:ln>
              <a:solidFill>
                <a:schemeClr val="accent4">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Graphs'!$N$192:$N$197</c:f>
              <c:strCache>
                <c:ptCount val="5"/>
                <c:pt idx="0">
                  <c:v>France</c:v>
                </c:pt>
                <c:pt idx="1">
                  <c:v>Belgium</c:v>
                </c:pt>
                <c:pt idx="2">
                  <c:v>Sweden</c:v>
                </c:pt>
                <c:pt idx="3">
                  <c:v>Romania</c:v>
                </c:pt>
                <c:pt idx="4">
                  <c:v>Greece</c:v>
                </c:pt>
              </c:strCache>
            </c:strRef>
          </c:cat>
          <c:val>
            <c:numRef>
              <c:f>'Country Graphs'!$P$192:$P$197</c:f>
              <c:numCache>
                <c:formatCode>General</c:formatCode>
                <c:ptCount val="5"/>
                <c:pt idx="0">
                  <c:v>1</c:v>
                </c:pt>
                <c:pt idx="1">
                  <c:v>2</c:v>
                </c:pt>
                <c:pt idx="2">
                  <c:v>1</c:v>
                </c:pt>
                <c:pt idx="3">
                  <c:v>2</c:v>
                </c:pt>
                <c:pt idx="4">
                  <c:v>1</c:v>
                </c:pt>
              </c:numCache>
            </c:numRef>
          </c:val>
          <c:extLst>
            <c:ext xmlns:c16="http://schemas.microsoft.com/office/drawing/2014/chart" uri="{C3380CC4-5D6E-409C-BE32-E72D297353CC}">
              <c16:uniqueId val="{00000001-1A74-4589-A6D5-AFE80AD7F6D5}"/>
            </c:ext>
          </c:extLst>
        </c:ser>
        <c:ser>
          <c:idx val="2"/>
          <c:order val="2"/>
          <c:tx>
            <c:strRef>
              <c:f>'Country Graphs'!$Q$190:$Q$191</c:f>
              <c:strCache>
                <c:ptCount val="1"/>
                <c:pt idx="0">
                  <c:v>Not very much</c:v>
                </c:pt>
              </c:strCache>
            </c:strRef>
          </c:tx>
          <c:spPr>
            <a:solidFill>
              <a:schemeClr val="accent2">
                <a:lumMod val="40000"/>
                <a:lumOff val="60000"/>
              </a:schemeClr>
            </a:solidFill>
            <a:ln>
              <a:solidFill>
                <a:schemeClr val="accent2">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Graphs'!$N$192:$N$197</c:f>
              <c:strCache>
                <c:ptCount val="5"/>
                <c:pt idx="0">
                  <c:v>France</c:v>
                </c:pt>
                <c:pt idx="1">
                  <c:v>Belgium</c:v>
                </c:pt>
                <c:pt idx="2">
                  <c:v>Sweden</c:v>
                </c:pt>
                <c:pt idx="3">
                  <c:v>Romania</c:v>
                </c:pt>
                <c:pt idx="4">
                  <c:v>Greece</c:v>
                </c:pt>
              </c:strCache>
            </c:strRef>
          </c:cat>
          <c:val>
            <c:numRef>
              <c:f>'Country Graphs'!$Q$192:$Q$197</c:f>
              <c:numCache>
                <c:formatCode>General</c:formatCode>
                <c:ptCount val="5"/>
                <c:pt idx="1">
                  <c:v>2</c:v>
                </c:pt>
              </c:numCache>
            </c:numRef>
          </c:val>
          <c:extLst>
            <c:ext xmlns:c16="http://schemas.microsoft.com/office/drawing/2014/chart" uri="{C3380CC4-5D6E-409C-BE32-E72D297353CC}">
              <c16:uniqueId val="{00000002-1A74-4589-A6D5-AFE80AD7F6D5}"/>
            </c:ext>
          </c:extLst>
        </c:ser>
        <c:ser>
          <c:idx val="3"/>
          <c:order val="3"/>
          <c:tx>
            <c:strRef>
              <c:f>'Country Graphs'!$R$190:$R$191</c:f>
              <c:strCache>
                <c:ptCount val="1"/>
                <c:pt idx="0">
                  <c:v>Not at all</c:v>
                </c:pt>
              </c:strCache>
            </c:strRef>
          </c:tx>
          <c:spPr>
            <a:solidFill>
              <a:schemeClr val="accent3">
                <a:lumMod val="40000"/>
                <a:lumOff val="60000"/>
              </a:schemeClr>
            </a:solidFill>
            <a:ln>
              <a:solidFill>
                <a:schemeClr val="accent3">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Graphs'!$N$192:$N$197</c:f>
              <c:strCache>
                <c:ptCount val="5"/>
                <c:pt idx="0">
                  <c:v>France</c:v>
                </c:pt>
                <c:pt idx="1">
                  <c:v>Belgium</c:v>
                </c:pt>
                <c:pt idx="2">
                  <c:v>Sweden</c:v>
                </c:pt>
                <c:pt idx="3">
                  <c:v>Romania</c:v>
                </c:pt>
                <c:pt idx="4">
                  <c:v>Greece</c:v>
                </c:pt>
              </c:strCache>
            </c:strRef>
          </c:cat>
          <c:val>
            <c:numRef>
              <c:f>'Country Graphs'!$R$192:$R$197</c:f>
              <c:numCache>
                <c:formatCode>General</c:formatCode>
                <c:ptCount val="5"/>
                <c:pt idx="4">
                  <c:v>1</c:v>
                </c:pt>
              </c:numCache>
            </c:numRef>
          </c:val>
          <c:extLst>
            <c:ext xmlns:c16="http://schemas.microsoft.com/office/drawing/2014/chart" uri="{C3380CC4-5D6E-409C-BE32-E72D297353CC}">
              <c16:uniqueId val="{00000003-1A74-4589-A6D5-AFE80AD7F6D5}"/>
            </c:ext>
          </c:extLst>
        </c:ser>
        <c:ser>
          <c:idx val="4"/>
          <c:order val="4"/>
          <c:tx>
            <c:strRef>
              <c:f>'Country Graphs'!$S$190:$S$191</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Graphs'!$N$192:$N$197</c:f>
              <c:strCache>
                <c:ptCount val="5"/>
                <c:pt idx="0">
                  <c:v>France</c:v>
                </c:pt>
                <c:pt idx="1">
                  <c:v>Belgium</c:v>
                </c:pt>
                <c:pt idx="2">
                  <c:v>Sweden</c:v>
                </c:pt>
                <c:pt idx="3">
                  <c:v>Romania</c:v>
                </c:pt>
                <c:pt idx="4">
                  <c:v>Greece</c:v>
                </c:pt>
              </c:strCache>
            </c:strRef>
          </c:cat>
          <c:val>
            <c:numRef>
              <c:f>'Country Graphs'!$S$192:$S$197</c:f>
              <c:numCache>
                <c:formatCode>General</c:formatCode>
                <c:ptCount val="5"/>
                <c:pt idx="2">
                  <c:v>1</c:v>
                </c:pt>
              </c:numCache>
            </c:numRef>
          </c:val>
          <c:extLst>
            <c:ext xmlns:c16="http://schemas.microsoft.com/office/drawing/2014/chart" uri="{C3380CC4-5D6E-409C-BE32-E72D297353CC}">
              <c16:uniqueId val="{00000004-1A74-4589-A6D5-AFE80AD7F6D5}"/>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max val="7"/>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layout>
        <c:manualLayout>
          <c:xMode val="edge"/>
          <c:yMode val="edge"/>
          <c:x val="0.13753827646544181"/>
          <c:y val="0.90335593467483233"/>
          <c:w val="0.72492344706911638"/>
          <c:h val="7.8125546806649168E-2"/>
        </c:manualLayout>
      </c:layout>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Graphs!PivotTable12</c:name>
    <c:fmtId val="-1"/>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fr-BE" sz="1100" b="0" i="0" u="none" strike="noStrike" baseline="0">
                <a:effectLst/>
              </a:rPr>
              <a:t> Does the UCPM adapt to the evolving needs on the ground and the emerging developments? By country</a:t>
            </a:r>
            <a:endParaRPr lang="fr-BE" sz="1100" b="0" i="0" baseline="0">
              <a:effectLst/>
            </a:endParaRP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2"/>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6"/>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8"/>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3"/>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4"/>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8"/>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1"/>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2"/>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4"/>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5"/>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6"/>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8"/>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0"/>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1"/>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2"/>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6"/>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7"/>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8"/>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0"/>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3"/>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stacked"/>
        <c:varyColors val="0"/>
        <c:ser>
          <c:idx val="0"/>
          <c:order val="0"/>
          <c:tx>
            <c:strRef>
              <c:f>'Country Graphs'!$O$214:$O$215</c:f>
              <c:strCache>
                <c:ptCount val="1"/>
                <c:pt idx="0">
                  <c:v>Yes</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wrap="square" lIns="38100" tIns="19050" rIns="38100" bIns="19050" anchor="ctr">
                <a:spAutoFit/>
              </a:bodyPr>
              <a:lstStyle/>
              <a:p>
                <a:pPr>
                  <a:defRPr sz="900" baseline="0"/>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Graphs'!$N$216:$N$221</c:f>
              <c:strCache>
                <c:ptCount val="5"/>
                <c:pt idx="0">
                  <c:v>Belgium</c:v>
                </c:pt>
                <c:pt idx="1">
                  <c:v>Greece</c:v>
                </c:pt>
                <c:pt idx="2">
                  <c:v>Sweden</c:v>
                </c:pt>
                <c:pt idx="3">
                  <c:v>Romania</c:v>
                </c:pt>
                <c:pt idx="4">
                  <c:v>France</c:v>
                </c:pt>
              </c:strCache>
            </c:strRef>
          </c:cat>
          <c:val>
            <c:numRef>
              <c:f>'Country Graphs'!$O$216:$O$221</c:f>
              <c:numCache>
                <c:formatCode>General</c:formatCode>
                <c:ptCount val="5"/>
                <c:pt idx="0">
                  <c:v>2</c:v>
                </c:pt>
                <c:pt idx="1">
                  <c:v>4</c:v>
                </c:pt>
                <c:pt idx="2">
                  <c:v>1</c:v>
                </c:pt>
                <c:pt idx="3">
                  <c:v>2</c:v>
                </c:pt>
                <c:pt idx="4">
                  <c:v>1</c:v>
                </c:pt>
              </c:numCache>
            </c:numRef>
          </c:val>
          <c:extLst>
            <c:ext xmlns:c16="http://schemas.microsoft.com/office/drawing/2014/chart" uri="{C3380CC4-5D6E-409C-BE32-E72D297353CC}">
              <c16:uniqueId val="{00000000-90F2-42AE-BDCC-CAF144A1B051}"/>
            </c:ext>
          </c:extLst>
        </c:ser>
        <c:ser>
          <c:idx val="1"/>
          <c:order val="1"/>
          <c:tx>
            <c:strRef>
              <c:f>'Country Graphs'!$P$214:$P$215</c:f>
              <c:strCache>
                <c:ptCount val="1"/>
                <c:pt idx="0">
                  <c:v>No</c:v>
                </c:pt>
              </c:strCache>
            </c:strRef>
          </c:tx>
          <c:spPr>
            <a:solidFill>
              <a:schemeClr val="accent2">
                <a:lumMod val="40000"/>
                <a:lumOff val="60000"/>
              </a:schemeClr>
            </a:solidFill>
            <a:ln>
              <a:solidFill>
                <a:schemeClr val="accent2">
                  <a:lumMod val="40000"/>
                  <a:lumOff val="60000"/>
                </a:schemeClr>
              </a:solidFill>
            </a:ln>
            <a:effectLst/>
          </c:spPr>
          <c:invertIfNegative val="0"/>
          <c:dLbls>
            <c:spPr>
              <a:noFill/>
              <a:ln>
                <a:noFill/>
              </a:ln>
              <a:effectLst/>
            </c:spPr>
            <c:txPr>
              <a:bodyPr wrap="square" lIns="38100" tIns="19050" rIns="38100" bIns="19050" anchor="ctr">
                <a:spAutoFit/>
              </a:bodyPr>
              <a:lstStyle/>
              <a:p>
                <a:pPr>
                  <a:defRPr sz="900" baseline="0"/>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Graphs'!$N$216:$N$221</c:f>
              <c:strCache>
                <c:ptCount val="5"/>
                <c:pt idx="0">
                  <c:v>Belgium</c:v>
                </c:pt>
                <c:pt idx="1">
                  <c:v>Greece</c:v>
                </c:pt>
                <c:pt idx="2">
                  <c:v>Sweden</c:v>
                </c:pt>
                <c:pt idx="3">
                  <c:v>Romania</c:v>
                </c:pt>
                <c:pt idx="4">
                  <c:v>France</c:v>
                </c:pt>
              </c:strCache>
            </c:strRef>
          </c:cat>
          <c:val>
            <c:numRef>
              <c:f>'Country Graphs'!$P$216:$P$221</c:f>
              <c:numCache>
                <c:formatCode>General</c:formatCode>
                <c:ptCount val="5"/>
                <c:pt idx="0">
                  <c:v>1</c:v>
                </c:pt>
                <c:pt idx="1">
                  <c:v>2</c:v>
                </c:pt>
              </c:numCache>
            </c:numRef>
          </c:val>
          <c:extLst>
            <c:ext xmlns:c16="http://schemas.microsoft.com/office/drawing/2014/chart" uri="{C3380CC4-5D6E-409C-BE32-E72D297353CC}">
              <c16:uniqueId val="{00000001-90F2-42AE-BDCC-CAF144A1B051}"/>
            </c:ext>
          </c:extLst>
        </c:ser>
        <c:ser>
          <c:idx val="2"/>
          <c:order val="2"/>
          <c:tx>
            <c:strRef>
              <c:f>'Country Graphs'!$Q$214:$Q$215</c:f>
              <c:strCache>
                <c:ptCount val="1"/>
                <c:pt idx="0">
                  <c:v>Unsure</c:v>
                </c:pt>
              </c:strCache>
            </c:strRef>
          </c:tx>
          <c:spPr>
            <a:solidFill>
              <a:schemeClr val="accent1">
                <a:lumMod val="40000"/>
                <a:lumOff val="60000"/>
              </a:schemeClr>
            </a:solidFill>
            <a:ln>
              <a:solidFill>
                <a:schemeClr val="accent1">
                  <a:lumMod val="40000"/>
                  <a:lumOff val="60000"/>
                </a:schemeClr>
              </a:solidFill>
            </a:ln>
            <a:effectLst/>
          </c:spPr>
          <c:invertIfNegative val="0"/>
          <c:dLbls>
            <c:spPr>
              <a:noFill/>
              <a:ln>
                <a:noFill/>
              </a:ln>
              <a:effectLst/>
            </c:spPr>
            <c:txPr>
              <a:bodyPr wrap="square" lIns="38100" tIns="19050" rIns="38100" bIns="19050" anchor="ctr">
                <a:spAutoFit/>
              </a:bodyPr>
              <a:lstStyle/>
              <a:p>
                <a:pPr>
                  <a:defRPr sz="900" baseline="0"/>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Graphs'!$N$216:$N$221</c:f>
              <c:strCache>
                <c:ptCount val="5"/>
                <c:pt idx="0">
                  <c:v>Belgium</c:v>
                </c:pt>
                <c:pt idx="1">
                  <c:v>Greece</c:v>
                </c:pt>
                <c:pt idx="2">
                  <c:v>Sweden</c:v>
                </c:pt>
                <c:pt idx="3">
                  <c:v>Romania</c:v>
                </c:pt>
                <c:pt idx="4">
                  <c:v>France</c:v>
                </c:pt>
              </c:strCache>
            </c:strRef>
          </c:cat>
          <c:val>
            <c:numRef>
              <c:f>'Country Graphs'!$Q$216:$Q$221</c:f>
              <c:numCache>
                <c:formatCode>General</c:formatCode>
                <c:ptCount val="5"/>
                <c:pt idx="0">
                  <c:v>2</c:v>
                </c:pt>
                <c:pt idx="1">
                  <c:v>1</c:v>
                </c:pt>
                <c:pt idx="2">
                  <c:v>2</c:v>
                </c:pt>
                <c:pt idx="3">
                  <c:v>1</c:v>
                </c:pt>
              </c:numCache>
            </c:numRef>
          </c:val>
          <c:extLst>
            <c:ext xmlns:c16="http://schemas.microsoft.com/office/drawing/2014/chart" uri="{C3380CC4-5D6E-409C-BE32-E72D297353CC}">
              <c16:uniqueId val="{00000002-90F2-42AE-BDCC-CAF144A1B051}"/>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Graphs!PivotTable24</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200"/>
              <a:t>Assessment of different UCPM initiatives on volunteers</a:t>
            </a:r>
          </a:p>
        </c:rich>
      </c:tx>
      <c:layout>
        <c:manualLayout>
          <c:xMode val="edge"/>
          <c:yMode val="edge"/>
          <c:x val="0.21623551210762959"/>
          <c:y val="5.1122235918593245E-2"/>
        </c:manualLayout>
      </c:layout>
      <c:overlay val="0"/>
      <c:spPr>
        <a:noFill/>
        <a:ln>
          <a:noFill/>
        </a:ln>
        <a:effectLst/>
      </c:spPr>
    </c:title>
    <c:autoTitleDeleted val="0"/>
    <c:pivotFmts>
      <c:pivotFmt>
        <c:idx val="0"/>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25118045816403728"/>
          <c:y val="0.16995731763561506"/>
          <c:w val="0.69216257154467487"/>
          <c:h val="0.62162845794718147"/>
        </c:manualLayout>
      </c:layout>
      <c:barChart>
        <c:barDir val="bar"/>
        <c:grouping val="stacked"/>
        <c:varyColors val="0"/>
        <c:ser>
          <c:idx val="0"/>
          <c:order val="0"/>
          <c:tx>
            <c:strRef>
              <c:f>'All Graphs'!$Q$464:$Q$465</c:f>
              <c:strCache>
                <c:ptCount val="1"/>
                <c:pt idx="0">
                  <c:v>Very satisfactory</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Graphs'!$P$466:$P$469</c:f>
              <c:strCache>
                <c:ptCount val="3"/>
                <c:pt idx="0">
                  <c:v>Establishment of a European body of volunteers</c:v>
                </c:pt>
                <c:pt idx="1">
                  <c:v>Creation of a common EU registry for volunteers</c:v>
                </c:pt>
                <c:pt idx="2">
                  <c:v>Common training of volunteers across EU </c:v>
                </c:pt>
              </c:strCache>
            </c:strRef>
          </c:cat>
          <c:val>
            <c:numRef>
              <c:f>'All Graphs'!$Q$466:$Q$469</c:f>
              <c:numCache>
                <c:formatCode>General</c:formatCode>
                <c:ptCount val="3"/>
                <c:pt idx="0">
                  <c:v>6</c:v>
                </c:pt>
                <c:pt idx="1">
                  <c:v>7</c:v>
                </c:pt>
                <c:pt idx="2">
                  <c:v>8</c:v>
                </c:pt>
              </c:numCache>
            </c:numRef>
          </c:val>
          <c:extLst>
            <c:ext xmlns:c16="http://schemas.microsoft.com/office/drawing/2014/chart" uri="{C3380CC4-5D6E-409C-BE32-E72D297353CC}">
              <c16:uniqueId val="{00000000-F43E-40F3-934E-F2A1D6E16BDB}"/>
            </c:ext>
          </c:extLst>
        </c:ser>
        <c:ser>
          <c:idx val="1"/>
          <c:order val="1"/>
          <c:tx>
            <c:strRef>
              <c:f>'All Graphs'!$R$464:$R$465</c:f>
              <c:strCache>
                <c:ptCount val="1"/>
                <c:pt idx="0">
                  <c:v>Moderately satisfactory  </c:v>
                </c:pt>
              </c:strCache>
            </c:strRef>
          </c:tx>
          <c:spPr>
            <a:solidFill>
              <a:schemeClr val="accent4">
                <a:lumMod val="40000"/>
                <a:lumOff val="60000"/>
              </a:schemeClr>
            </a:solidFill>
            <a:ln>
              <a:solidFill>
                <a:schemeClr val="accent4">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Graphs'!$P$466:$P$469</c:f>
              <c:strCache>
                <c:ptCount val="3"/>
                <c:pt idx="0">
                  <c:v>Establishment of a European body of volunteers</c:v>
                </c:pt>
                <c:pt idx="1">
                  <c:v>Creation of a common EU registry for volunteers</c:v>
                </c:pt>
                <c:pt idx="2">
                  <c:v>Common training of volunteers across EU </c:v>
                </c:pt>
              </c:strCache>
            </c:strRef>
          </c:cat>
          <c:val>
            <c:numRef>
              <c:f>'All Graphs'!$R$466:$R$469</c:f>
              <c:numCache>
                <c:formatCode>General</c:formatCode>
                <c:ptCount val="3"/>
                <c:pt idx="0">
                  <c:v>5</c:v>
                </c:pt>
                <c:pt idx="1">
                  <c:v>5</c:v>
                </c:pt>
                <c:pt idx="2">
                  <c:v>4</c:v>
                </c:pt>
              </c:numCache>
            </c:numRef>
          </c:val>
          <c:extLst>
            <c:ext xmlns:c16="http://schemas.microsoft.com/office/drawing/2014/chart" uri="{C3380CC4-5D6E-409C-BE32-E72D297353CC}">
              <c16:uniqueId val="{00000001-F43E-40F3-934E-F2A1D6E16BDB}"/>
            </c:ext>
          </c:extLst>
        </c:ser>
        <c:ser>
          <c:idx val="2"/>
          <c:order val="2"/>
          <c:tx>
            <c:strRef>
              <c:f>'All Graphs'!$S$464:$S$465</c:f>
              <c:strCache>
                <c:ptCount val="1"/>
                <c:pt idx="0">
                  <c:v>Not very satisfactory</c:v>
                </c:pt>
              </c:strCache>
            </c:strRef>
          </c:tx>
          <c:spPr>
            <a:solidFill>
              <a:schemeClr val="accent2">
                <a:lumMod val="40000"/>
                <a:lumOff val="60000"/>
              </a:schemeClr>
            </a:solidFill>
            <a:ln>
              <a:solidFill>
                <a:schemeClr val="accent2">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Graphs'!$P$466:$P$469</c:f>
              <c:strCache>
                <c:ptCount val="3"/>
                <c:pt idx="0">
                  <c:v>Establishment of a European body of volunteers</c:v>
                </c:pt>
                <c:pt idx="1">
                  <c:v>Creation of a common EU registry for volunteers</c:v>
                </c:pt>
                <c:pt idx="2">
                  <c:v>Common training of volunteers across EU </c:v>
                </c:pt>
              </c:strCache>
            </c:strRef>
          </c:cat>
          <c:val>
            <c:numRef>
              <c:f>'All Graphs'!$S$466:$S$469</c:f>
              <c:numCache>
                <c:formatCode>General</c:formatCode>
                <c:ptCount val="3"/>
                <c:pt idx="0">
                  <c:v>3</c:v>
                </c:pt>
                <c:pt idx="1">
                  <c:v>3</c:v>
                </c:pt>
                <c:pt idx="2">
                  <c:v>3</c:v>
                </c:pt>
              </c:numCache>
            </c:numRef>
          </c:val>
          <c:extLst>
            <c:ext xmlns:c16="http://schemas.microsoft.com/office/drawing/2014/chart" uri="{C3380CC4-5D6E-409C-BE32-E72D297353CC}">
              <c16:uniqueId val="{00000002-F43E-40F3-934E-F2A1D6E16BDB}"/>
            </c:ext>
          </c:extLst>
        </c:ser>
        <c:ser>
          <c:idx val="3"/>
          <c:order val="3"/>
          <c:tx>
            <c:strRef>
              <c:f>'All Graphs'!$T$464:$T$465</c:f>
              <c:strCache>
                <c:ptCount val="1"/>
                <c:pt idx="0">
                  <c:v>Not at all satisfactory</c:v>
                </c:pt>
              </c:strCache>
            </c:strRef>
          </c:tx>
          <c:spPr>
            <a:solidFill>
              <a:schemeClr val="accent3">
                <a:lumMod val="40000"/>
                <a:lumOff val="60000"/>
              </a:schemeClr>
            </a:solidFill>
            <a:ln>
              <a:solidFill>
                <a:schemeClr val="accent3">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Graphs'!$P$466:$P$469</c:f>
              <c:strCache>
                <c:ptCount val="3"/>
                <c:pt idx="0">
                  <c:v>Establishment of a European body of volunteers</c:v>
                </c:pt>
                <c:pt idx="1">
                  <c:v>Creation of a common EU registry for volunteers</c:v>
                </c:pt>
                <c:pt idx="2">
                  <c:v>Common training of volunteers across EU </c:v>
                </c:pt>
              </c:strCache>
            </c:strRef>
          </c:cat>
          <c:val>
            <c:numRef>
              <c:f>'All Graphs'!$T$466:$T$469</c:f>
              <c:numCache>
                <c:formatCode>General</c:formatCode>
                <c:ptCount val="3"/>
                <c:pt idx="0">
                  <c:v>2</c:v>
                </c:pt>
                <c:pt idx="1">
                  <c:v>1</c:v>
                </c:pt>
                <c:pt idx="2">
                  <c:v>1</c:v>
                </c:pt>
              </c:numCache>
            </c:numRef>
          </c:val>
          <c:extLst>
            <c:ext xmlns:c16="http://schemas.microsoft.com/office/drawing/2014/chart" uri="{C3380CC4-5D6E-409C-BE32-E72D297353CC}">
              <c16:uniqueId val="{00000003-F43E-40F3-934E-F2A1D6E16BDB}"/>
            </c:ext>
          </c:extLst>
        </c:ser>
        <c:ser>
          <c:idx val="4"/>
          <c:order val="4"/>
          <c:tx>
            <c:strRef>
              <c:f>'All Graphs'!$U$464:$U$465</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Graphs'!$P$466:$P$469</c:f>
              <c:strCache>
                <c:ptCount val="3"/>
                <c:pt idx="0">
                  <c:v>Establishment of a European body of volunteers</c:v>
                </c:pt>
                <c:pt idx="1">
                  <c:v>Creation of a common EU registry for volunteers</c:v>
                </c:pt>
                <c:pt idx="2">
                  <c:v>Common training of volunteers across EU </c:v>
                </c:pt>
              </c:strCache>
            </c:strRef>
          </c:cat>
          <c:val>
            <c:numRef>
              <c:f>'All Graphs'!$U$466:$U$469</c:f>
              <c:numCache>
                <c:formatCode>General</c:formatCode>
                <c:ptCount val="3"/>
                <c:pt idx="0">
                  <c:v>3</c:v>
                </c:pt>
                <c:pt idx="1">
                  <c:v>3</c:v>
                </c:pt>
                <c:pt idx="2">
                  <c:v>3</c:v>
                </c:pt>
              </c:numCache>
            </c:numRef>
          </c:val>
          <c:extLst>
            <c:ext xmlns:c16="http://schemas.microsoft.com/office/drawing/2014/chart" uri="{C3380CC4-5D6E-409C-BE32-E72D297353CC}">
              <c16:uniqueId val="{00000004-F43E-40F3-934E-F2A1D6E16BDB}"/>
            </c:ext>
          </c:extLst>
        </c:ser>
        <c:dLbls>
          <c:showLegendKey val="0"/>
          <c:showVal val="0"/>
          <c:showCatName val="0"/>
          <c:showSerName val="0"/>
          <c:showPercent val="0"/>
          <c:showBubbleSize val="0"/>
        </c:dLbls>
        <c:gapWidth val="185"/>
        <c:overlap val="100"/>
        <c:axId val="520085824"/>
        <c:axId val="1"/>
      </c:barChart>
      <c:catAx>
        <c:axId val="520085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valAx>
      <c:spPr>
        <a:noFill/>
        <a:ln w="25400">
          <a:noFill/>
        </a:ln>
      </c:spPr>
    </c:plotArea>
    <c:legend>
      <c:legendPos val="b"/>
      <c:layout>
        <c:manualLayout>
          <c:xMode val="edge"/>
          <c:yMode val="edge"/>
          <c:x val="6.7247163660993994E-2"/>
          <c:y val="0.88076321087951515"/>
          <c:w val="0.86123766856729111"/>
          <c:h val="9.5521032843867468E-2"/>
        </c:manualLayout>
      </c:layout>
      <c:overlay val="0"/>
      <c:spPr>
        <a:noFill/>
        <a:ln>
          <a:noFill/>
        </a:ln>
        <a:effectLst/>
      </c:spPr>
      <c:txPr>
        <a:bodyPr rot="0" spcFirstLastPara="1" vertOverflow="ellipsis" vert="horz" wrap="square" anchor="ctr" anchorCtr="1"/>
        <a:lstStyle/>
        <a:p>
          <a:pPr>
            <a:defRPr sz="85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Graphs!PivotTable13</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200" b="0" i="0" baseline="0">
                <a:effectLst/>
              </a:rPr>
              <a:t>Assessment of different UCPM initatives on volunteers, by country aggregates</a:t>
            </a:r>
          </a:p>
        </c:rich>
      </c:tx>
      <c:layout>
        <c:manualLayout>
          <c:xMode val="edge"/>
          <c:yMode val="edge"/>
          <c:x val="0.16266640344690639"/>
          <c:y val="2.758722014621424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5.5354348156070564E-2"/>
          <c:y val="0.16218644206703947"/>
          <c:w val="0.75711897911719594"/>
          <c:h val="0.5501169439488599"/>
        </c:manualLayout>
      </c:layout>
      <c:barChart>
        <c:barDir val="col"/>
        <c:grouping val="stacked"/>
        <c:varyColors val="0"/>
        <c:ser>
          <c:idx val="0"/>
          <c:order val="0"/>
          <c:tx>
            <c:strRef>
              <c:f>'Country Graphs'!$B$289:$B$290</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0-56D9-46BD-9B60-EB42678B1FD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'Country Graphs'!$A$291:$A$300</c:f>
              <c:multiLvlStrCache>
                <c:ptCount val="6"/>
                <c:lvl>
                  <c:pt idx="0">
                    <c:v>Aggregated GR and RO</c:v>
                  </c:pt>
                  <c:pt idx="1">
                    <c:v>Aggregated BE and SV</c:v>
                  </c:pt>
                  <c:pt idx="2">
                    <c:v>Aggregated GR and RO</c:v>
                  </c:pt>
                  <c:pt idx="3">
                    <c:v>Aggregated BE and SV</c:v>
                  </c:pt>
                  <c:pt idx="4">
                    <c:v>Aggregated GR and RO</c:v>
                  </c:pt>
                  <c:pt idx="5">
                    <c:v>Aggregated BE and SV</c:v>
                  </c:pt>
                </c:lvl>
                <c:lvl>
                  <c:pt idx="0">
                    <c:v>Common training of volunteers across EU</c:v>
                  </c:pt>
                  <c:pt idx="2">
                    <c:v>Creation of a common registry of volunteers</c:v>
                  </c:pt>
                  <c:pt idx="4">
                    <c:v>Establishment of a European body of volunteers</c:v>
                  </c:pt>
                </c:lvl>
              </c:multiLvlStrCache>
            </c:multiLvlStrRef>
          </c:cat>
          <c:val>
            <c:numRef>
              <c:f>'Country Graphs'!$B$291:$B$300</c:f>
              <c:numCache>
                <c:formatCode>General</c:formatCode>
                <c:ptCount val="6"/>
                <c:pt idx="0">
                  <c:v>0</c:v>
                </c:pt>
                <c:pt idx="1">
                  <c:v>3</c:v>
                </c:pt>
                <c:pt idx="2">
                  <c:v>1</c:v>
                </c:pt>
                <c:pt idx="3">
                  <c:v>2</c:v>
                </c:pt>
                <c:pt idx="4">
                  <c:v>1</c:v>
                </c:pt>
                <c:pt idx="5">
                  <c:v>2</c:v>
                </c:pt>
              </c:numCache>
            </c:numRef>
          </c:val>
          <c:extLst>
            <c:ext xmlns:c16="http://schemas.microsoft.com/office/drawing/2014/chart" uri="{C3380CC4-5D6E-409C-BE32-E72D297353CC}">
              <c16:uniqueId val="{00000001-56D9-46BD-9B60-EB42678B1FDC}"/>
            </c:ext>
          </c:extLst>
        </c:ser>
        <c:ser>
          <c:idx val="1"/>
          <c:order val="1"/>
          <c:tx>
            <c:strRef>
              <c:f>'Country Graphs'!$C$289:$C$290</c:f>
              <c:strCache>
                <c:ptCount val="1"/>
                <c:pt idx="0">
                  <c:v>Unsatisfactory </c:v>
                </c:pt>
              </c:strCache>
            </c:strRef>
          </c:tx>
          <c:spPr>
            <a:solidFill>
              <a:schemeClr val="accent2">
                <a:lumMod val="60000"/>
                <a:lumOff val="40000"/>
              </a:schemeClr>
            </a:solidFill>
            <a:ln>
              <a:solidFill>
                <a:schemeClr val="accent2">
                  <a:lumMod val="60000"/>
                  <a:lumOff val="40000"/>
                </a:schemeClr>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56D9-46BD-9B60-EB42678B1FDC}"/>
                </c:ext>
              </c:extLst>
            </c:dLbl>
            <c:dLbl>
              <c:idx val="2"/>
              <c:delete val="1"/>
              <c:extLst>
                <c:ext xmlns:c15="http://schemas.microsoft.com/office/drawing/2012/chart" uri="{CE6537A1-D6FC-4f65-9D91-7224C49458BB}"/>
                <c:ext xmlns:c16="http://schemas.microsoft.com/office/drawing/2014/chart" uri="{C3380CC4-5D6E-409C-BE32-E72D297353CC}">
                  <c16:uniqueId val="{00000003-56D9-46BD-9B60-EB42678B1FDC}"/>
                </c:ext>
              </c:extLst>
            </c:dLbl>
            <c:dLbl>
              <c:idx val="4"/>
              <c:delete val="1"/>
              <c:extLst>
                <c:ext xmlns:c15="http://schemas.microsoft.com/office/drawing/2012/chart" uri="{CE6537A1-D6FC-4f65-9D91-7224C49458BB}"/>
                <c:ext xmlns:c16="http://schemas.microsoft.com/office/drawing/2014/chart" uri="{C3380CC4-5D6E-409C-BE32-E72D297353CC}">
                  <c16:uniqueId val="{00000004-56D9-46BD-9B60-EB42678B1FD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'Country Graphs'!$A$291:$A$300</c:f>
              <c:multiLvlStrCache>
                <c:ptCount val="6"/>
                <c:lvl>
                  <c:pt idx="0">
                    <c:v>Aggregated GR and RO</c:v>
                  </c:pt>
                  <c:pt idx="1">
                    <c:v>Aggregated BE and SV</c:v>
                  </c:pt>
                  <c:pt idx="2">
                    <c:v>Aggregated GR and RO</c:v>
                  </c:pt>
                  <c:pt idx="3">
                    <c:v>Aggregated BE and SV</c:v>
                  </c:pt>
                  <c:pt idx="4">
                    <c:v>Aggregated GR and RO</c:v>
                  </c:pt>
                  <c:pt idx="5">
                    <c:v>Aggregated BE and SV</c:v>
                  </c:pt>
                </c:lvl>
                <c:lvl>
                  <c:pt idx="0">
                    <c:v>Common training of volunteers across EU</c:v>
                  </c:pt>
                  <c:pt idx="2">
                    <c:v>Creation of a common registry of volunteers</c:v>
                  </c:pt>
                  <c:pt idx="4">
                    <c:v>Establishment of a European body of volunteers</c:v>
                  </c:pt>
                </c:lvl>
              </c:multiLvlStrCache>
            </c:multiLvlStrRef>
          </c:cat>
          <c:val>
            <c:numRef>
              <c:f>'Country Graphs'!$C$291:$C$300</c:f>
              <c:numCache>
                <c:formatCode>General</c:formatCode>
                <c:ptCount val="6"/>
                <c:pt idx="0">
                  <c:v>0</c:v>
                </c:pt>
                <c:pt idx="1">
                  <c:v>4</c:v>
                </c:pt>
                <c:pt idx="2">
                  <c:v>0</c:v>
                </c:pt>
                <c:pt idx="3">
                  <c:v>4</c:v>
                </c:pt>
                <c:pt idx="4">
                  <c:v>0</c:v>
                </c:pt>
                <c:pt idx="5">
                  <c:v>5</c:v>
                </c:pt>
              </c:numCache>
            </c:numRef>
          </c:val>
          <c:extLst>
            <c:ext xmlns:c16="http://schemas.microsoft.com/office/drawing/2014/chart" uri="{C3380CC4-5D6E-409C-BE32-E72D297353CC}">
              <c16:uniqueId val="{00000005-56D9-46BD-9B60-EB42678B1FDC}"/>
            </c:ext>
          </c:extLst>
        </c:ser>
        <c:ser>
          <c:idx val="2"/>
          <c:order val="2"/>
          <c:tx>
            <c:strRef>
              <c:f>'Country Graphs'!$D$289:$D$290</c:f>
              <c:strCache>
                <c:ptCount val="1"/>
                <c:pt idx="0">
                  <c:v>Satisfactory</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'Country Graphs'!$A$291:$A$300</c:f>
              <c:multiLvlStrCache>
                <c:ptCount val="6"/>
                <c:lvl>
                  <c:pt idx="0">
                    <c:v>Aggregated GR and RO</c:v>
                  </c:pt>
                  <c:pt idx="1">
                    <c:v>Aggregated BE and SV</c:v>
                  </c:pt>
                  <c:pt idx="2">
                    <c:v>Aggregated GR and RO</c:v>
                  </c:pt>
                  <c:pt idx="3">
                    <c:v>Aggregated BE and SV</c:v>
                  </c:pt>
                  <c:pt idx="4">
                    <c:v>Aggregated GR and RO</c:v>
                  </c:pt>
                  <c:pt idx="5">
                    <c:v>Aggregated BE and SV</c:v>
                  </c:pt>
                </c:lvl>
                <c:lvl>
                  <c:pt idx="0">
                    <c:v>Common training of volunteers across EU</c:v>
                  </c:pt>
                  <c:pt idx="2">
                    <c:v>Creation of a common registry of volunteers</c:v>
                  </c:pt>
                  <c:pt idx="4">
                    <c:v>Establishment of a European body of volunteers</c:v>
                  </c:pt>
                </c:lvl>
              </c:multiLvlStrCache>
            </c:multiLvlStrRef>
          </c:cat>
          <c:val>
            <c:numRef>
              <c:f>'Country Graphs'!$D$291:$D$300</c:f>
              <c:numCache>
                <c:formatCode>General</c:formatCode>
                <c:ptCount val="6"/>
                <c:pt idx="0">
                  <c:v>10</c:v>
                </c:pt>
                <c:pt idx="1">
                  <c:v>1</c:v>
                </c:pt>
                <c:pt idx="2">
                  <c:v>9</c:v>
                </c:pt>
                <c:pt idx="3">
                  <c:v>2</c:v>
                </c:pt>
                <c:pt idx="4">
                  <c:v>9</c:v>
                </c:pt>
                <c:pt idx="5">
                  <c:v>1</c:v>
                </c:pt>
              </c:numCache>
            </c:numRef>
          </c:val>
          <c:extLst>
            <c:ext xmlns:c16="http://schemas.microsoft.com/office/drawing/2014/chart" uri="{C3380CC4-5D6E-409C-BE32-E72D297353CC}">
              <c16:uniqueId val="{00000006-56D9-46BD-9B60-EB42678B1FDC}"/>
            </c:ext>
          </c:extLst>
        </c:ser>
        <c:dLbls>
          <c:dLblPos val="ctr"/>
          <c:showLegendKey val="0"/>
          <c:showVal val="1"/>
          <c:showCatName val="0"/>
          <c:showSerName val="0"/>
          <c:showPercent val="0"/>
          <c:showBubbleSize val="0"/>
        </c:dLbls>
        <c:gapWidth val="219"/>
        <c:overlap val="100"/>
        <c:axId val="856640984"/>
        <c:axId val="856634096"/>
      </c:barChart>
      <c:catAx>
        <c:axId val="8566409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70" b="0" i="0" u="none" strike="noStrike" kern="1200" baseline="0">
                <a:solidFill>
                  <a:schemeClr val="tx1">
                    <a:lumMod val="65000"/>
                    <a:lumOff val="35000"/>
                  </a:schemeClr>
                </a:solidFill>
                <a:latin typeface="+mn-lt"/>
                <a:ea typeface="+mn-ea"/>
                <a:cs typeface="+mn-cs"/>
              </a:defRPr>
            </a:pPr>
            <a:endParaRPr lang="en-US"/>
          </a:p>
        </c:txPr>
        <c:crossAx val="856634096"/>
        <c:crosses val="autoZero"/>
        <c:auto val="1"/>
        <c:lblAlgn val="ctr"/>
        <c:lblOffset val="100"/>
        <c:noMultiLvlLbl val="0"/>
      </c:catAx>
      <c:valAx>
        <c:axId val="8566340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5664098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extLst>
    <c:ext xmlns:c14="http://schemas.microsoft.com/office/drawing/2007/8/2/chart" uri="{781A3756-C4B2-4CAC-9D66-4F8BD8637D16}">
      <c14:pivotOptions>
        <c14:dropZoneFilter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Graphs!PivotTable14</c:name>
    <c:fmtId val="-1"/>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US" sz="1800" b="0" i="0" baseline="0">
                <a:effectLst/>
              </a:rPr>
              <a:t> </a:t>
            </a:r>
            <a:r>
              <a:rPr lang="en-US" sz="1200" b="0" i="0" baseline="0">
                <a:effectLst/>
              </a:rPr>
              <a:t>In your opinion, when should the UCPM assistance be deployed? </a:t>
            </a:r>
          </a:p>
          <a:p>
            <a:pPr>
              <a:defRPr sz="1100" b="0" i="0" u="none" strike="noStrike" kern="1200" spc="0" baseline="0">
                <a:solidFill>
                  <a:schemeClr val="tx1">
                    <a:lumMod val="65000"/>
                    <a:lumOff val="35000"/>
                  </a:schemeClr>
                </a:solidFill>
                <a:latin typeface="+mn-lt"/>
                <a:ea typeface="+mn-ea"/>
                <a:cs typeface="+mn-cs"/>
              </a:defRPr>
            </a:pPr>
            <a:r>
              <a:rPr lang="en-US" sz="1200" b="0" i="0" baseline="0">
                <a:effectLst/>
              </a:rPr>
              <a:t>By country</a:t>
            </a:r>
            <a:endParaRPr lang="fr-BE" sz="1200" baseline="0">
              <a:effectLst/>
            </a:endParaRPr>
          </a:p>
        </c:rich>
      </c:tx>
      <c:overlay val="0"/>
      <c:spPr>
        <a:noFill/>
        <a:ln>
          <a:noFill/>
        </a:ln>
        <a:effectLst/>
      </c:spPr>
    </c:title>
    <c:autoTitleDeleted val="0"/>
    <c:pivotFmts>
      <c:pivotFmt>
        <c:idx val="0"/>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solidFill>
              <a:schemeClr val="accent4">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40000"/>
              <a:lumOff val="60000"/>
            </a:schemeClr>
          </a:solidFill>
          <a:ln>
            <a:solidFill>
              <a:schemeClr val="accent2">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40000"/>
              <a:lumOff val="60000"/>
            </a:schemeClr>
          </a:solidFill>
          <a:ln>
            <a:solidFill>
              <a:schemeClr val="accent3">
                <a:lumMod val="40000"/>
                <a:lumOff val="60000"/>
              </a:schemeClr>
            </a:solidFill>
          </a:ln>
          <a:effectLst/>
        </c:spP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1">
              <a:lumMod val="40000"/>
              <a:lumOff val="60000"/>
            </a:schemeClr>
          </a:solidFill>
          <a:ln>
            <a:solidFill>
              <a:schemeClr val="accent1">
                <a:lumMod val="40000"/>
                <a:lumOff val="60000"/>
              </a:schemeClr>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6">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40000"/>
              <a:lumOff val="60000"/>
            </a:schemeClr>
          </a:solidFill>
          <a:ln>
            <a:solidFill>
              <a:schemeClr val="accent3">
                <a:lumMod val="40000"/>
                <a:lumOff val="60000"/>
              </a:schemeClr>
            </a:solidFill>
          </a:ln>
          <a:effectLst/>
        </c:spPr>
        <c:marker>
          <c:symbol val="none"/>
        </c:marker>
        <c:dLbl>
          <c:idx val="0"/>
          <c:spPr>
            <a:solidFill>
              <a:schemeClr val="accent3">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solidFill>
              <a:schemeClr val="accent6">
                <a:lumMod val="40000"/>
                <a:lumOff val="60000"/>
              </a:schemeClr>
            </a:solidFill>
          </a:ln>
          <a:effectLst/>
        </c:spPr>
        <c:marker>
          <c:symbol val="none"/>
        </c:marker>
        <c:dLbl>
          <c:idx val="0"/>
          <c:spPr>
            <a:solidFill>
              <a:schemeClr val="accent6">
                <a:lumMod val="40000"/>
                <a:lumOff val="60000"/>
              </a:scheme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solidFill>
              <a:schemeClr val="accent2">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solidFill>
              <a:schemeClr val="accent4">
                <a:lumMod val="40000"/>
                <a:lumOff val="60000"/>
              </a:schemeClr>
            </a:solidFill>
          </a:ln>
          <a:effectLst/>
        </c:spPr>
        <c:marker>
          <c:symbol val="none"/>
        </c:marker>
        <c:dLbl>
          <c:idx val="0"/>
          <c:spPr>
            <a:solidFill>
              <a:schemeClr val="accent4">
                <a:lumMod val="40000"/>
                <a:lumOff val="60000"/>
              </a:schemeClr>
            </a:solidFill>
            <a:ln>
              <a:solidFill>
                <a:schemeClr val="accent4">
                  <a:lumMod val="40000"/>
                  <a:lumOff val="60000"/>
                </a:schemeClr>
              </a:solid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3">
              <a:lumMod val="40000"/>
              <a:lumOff val="60000"/>
            </a:schemeClr>
          </a:solidFill>
          <a:ln>
            <a:solidFill>
              <a:schemeClr val="accent3">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2"/>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5"/>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6"/>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8"/>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3"/>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4"/>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6"/>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7"/>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8"/>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1"/>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2"/>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4"/>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5"/>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6"/>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8"/>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9"/>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0"/>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1"/>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2"/>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3"/>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6"/>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7"/>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8"/>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9"/>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0"/>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1"/>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2"/>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3"/>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4"/>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5"/>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6"/>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7"/>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8"/>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19"/>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2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21"/>
        <c:spPr>
          <a:solidFill>
            <a:schemeClr val="accent2">
              <a:lumMod val="40000"/>
              <a:lumOff val="60000"/>
            </a:schemeClr>
          </a:solidFill>
          <a:ln>
            <a:solidFill>
              <a:schemeClr val="accent2">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22"/>
        <c:spPr>
          <a:solidFill>
            <a:schemeClr val="accent1">
              <a:lumMod val="40000"/>
              <a:lumOff val="60000"/>
            </a:schemeClr>
          </a:solidFill>
          <a:ln>
            <a:solidFill>
              <a:schemeClr val="accent1">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stacked"/>
        <c:varyColors val="0"/>
        <c:ser>
          <c:idx val="0"/>
          <c:order val="0"/>
          <c:tx>
            <c:strRef>
              <c:f>'Country Graphs'!$O$320:$O$321</c:f>
              <c:strCache>
                <c:ptCount val="1"/>
                <c:pt idx="0">
                  <c:v>Automatically after the disaster</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Graphs'!$N$322:$N$327</c:f>
              <c:strCache>
                <c:ptCount val="5"/>
                <c:pt idx="0">
                  <c:v>France</c:v>
                </c:pt>
                <c:pt idx="1">
                  <c:v>Romania</c:v>
                </c:pt>
                <c:pt idx="2">
                  <c:v>Sweden</c:v>
                </c:pt>
                <c:pt idx="3">
                  <c:v>Belgium</c:v>
                </c:pt>
                <c:pt idx="4">
                  <c:v>Greece</c:v>
                </c:pt>
              </c:strCache>
            </c:strRef>
          </c:cat>
          <c:val>
            <c:numRef>
              <c:f>'Country Graphs'!$O$322:$O$327</c:f>
              <c:numCache>
                <c:formatCode>General</c:formatCode>
                <c:ptCount val="5"/>
                <c:pt idx="3">
                  <c:v>2</c:v>
                </c:pt>
                <c:pt idx="4">
                  <c:v>5</c:v>
                </c:pt>
              </c:numCache>
            </c:numRef>
          </c:val>
          <c:extLst>
            <c:ext xmlns:c16="http://schemas.microsoft.com/office/drawing/2014/chart" uri="{C3380CC4-5D6E-409C-BE32-E72D297353CC}">
              <c16:uniqueId val="{00000000-4ED5-48A3-965C-4D1250F24DFC}"/>
            </c:ext>
          </c:extLst>
        </c:ser>
        <c:ser>
          <c:idx val="1"/>
          <c:order val="1"/>
          <c:tx>
            <c:strRef>
              <c:f>'Country Graphs'!$P$320:$P$321</c:f>
              <c:strCache>
                <c:ptCount val="1"/>
                <c:pt idx="0">
                  <c:v>Only at the request of a Member State</c:v>
                </c:pt>
              </c:strCache>
            </c:strRef>
          </c:tx>
          <c:spPr>
            <a:solidFill>
              <a:schemeClr val="accent2">
                <a:lumMod val="40000"/>
                <a:lumOff val="60000"/>
              </a:schemeClr>
            </a:solidFill>
            <a:ln>
              <a:solidFill>
                <a:schemeClr val="accent2">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Graphs'!$N$322:$N$327</c:f>
              <c:strCache>
                <c:ptCount val="5"/>
                <c:pt idx="0">
                  <c:v>France</c:v>
                </c:pt>
                <c:pt idx="1">
                  <c:v>Romania</c:v>
                </c:pt>
                <c:pt idx="2">
                  <c:v>Sweden</c:v>
                </c:pt>
                <c:pt idx="3">
                  <c:v>Belgium</c:v>
                </c:pt>
                <c:pt idx="4">
                  <c:v>Greece</c:v>
                </c:pt>
              </c:strCache>
            </c:strRef>
          </c:cat>
          <c:val>
            <c:numRef>
              <c:f>'Country Graphs'!$P$322:$P$327</c:f>
              <c:numCache>
                <c:formatCode>General</c:formatCode>
                <c:ptCount val="5"/>
                <c:pt idx="0">
                  <c:v>1</c:v>
                </c:pt>
                <c:pt idx="1">
                  <c:v>3</c:v>
                </c:pt>
                <c:pt idx="2">
                  <c:v>2</c:v>
                </c:pt>
                <c:pt idx="3">
                  <c:v>3</c:v>
                </c:pt>
                <c:pt idx="4">
                  <c:v>2</c:v>
                </c:pt>
              </c:numCache>
            </c:numRef>
          </c:val>
          <c:extLst>
            <c:ext xmlns:c16="http://schemas.microsoft.com/office/drawing/2014/chart" uri="{C3380CC4-5D6E-409C-BE32-E72D297353CC}">
              <c16:uniqueId val="{00000001-4ED5-48A3-965C-4D1250F24DFC}"/>
            </c:ext>
          </c:extLst>
        </c:ser>
        <c:ser>
          <c:idx val="2"/>
          <c:order val="2"/>
          <c:tx>
            <c:strRef>
              <c:f>'Country Graphs'!$Q$320:$Q$321</c:f>
              <c:strCache>
                <c:ptCount val="1"/>
                <c:pt idx="0">
                  <c:v>Unsure</c:v>
                </c:pt>
              </c:strCache>
            </c:strRef>
          </c:tx>
          <c:spPr>
            <a:solidFill>
              <a:schemeClr val="accent1">
                <a:lumMod val="40000"/>
                <a:lumOff val="60000"/>
              </a:schemeClr>
            </a:solidFill>
            <a:ln>
              <a:solidFill>
                <a:schemeClr val="accent1">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'Country Graphs'!$N$322:$N$327</c:f>
              <c:strCache>
                <c:ptCount val="5"/>
                <c:pt idx="0">
                  <c:v>France</c:v>
                </c:pt>
                <c:pt idx="1">
                  <c:v>Romania</c:v>
                </c:pt>
                <c:pt idx="2">
                  <c:v>Sweden</c:v>
                </c:pt>
                <c:pt idx="3">
                  <c:v>Belgium</c:v>
                </c:pt>
                <c:pt idx="4">
                  <c:v>Greece</c:v>
                </c:pt>
              </c:strCache>
            </c:strRef>
          </c:cat>
          <c:val>
            <c:numRef>
              <c:f>'Country Graphs'!$Q$322:$Q$327</c:f>
              <c:numCache>
                <c:formatCode>General</c:formatCode>
                <c:ptCount val="5"/>
                <c:pt idx="2">
                  <c:v>1</c:v>
                </c:pt>
              </c:numCache>
            </c:numRef>
          </c:val>
          <c:extLst>
            <c:ext xmlns:c16="http://schemas.microsoft.com/office/drawing/2014/chart" uri="{C3380CC4-5D6E-409C-BE32-E72D297353CC}">
              <c16:uniqueId val="{00000002-4ED5-48A3-965C-4D1250F24DFC}"/>
            </c:ext>
          </c:extLst>
        </c:ser>
        <c:dLbls>
          <c:dLblPos val="ctr"/>
          <c:showLegendKey val="0"/>
          <c:showVal val="1"/>
          <c:showCatName val="0"/>
          <c:showSerName val="0"/>
          <c:showPercent val="0"/>
          <c:showBubbleSize val="0"/>
        </c:dLbls>
        <c:gapWidth val="94"/>
        <c:overlap val="100"/>
        <c:axId val="520083528"/>
        <c:axId val="1"/>
      </c:barChart>
      <c:catAx>
        <c:axId val="520083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3528"/>
        <c:crosses val="autoZero"/>
        <c:crossBetween val="between"/>
      </c:valAx>
      <c:spPr>
        <a:noFill/>
        <a:ln w="25400">
          <a:noFill/>
        </a:ln>
      </c:spPr>
    </c:plotArea>
    <c:legend>
      <c:legendPos val="b"/>
      <c:overlay val="0"/>
      <c:spPr>
        <a:noFill/>
        <a:ln>
          <a:solidFill>
            <a:schemeClr val="accent5">
              <a:lumMod val="20000"/>
              <a:lumOff val="80000"/>
            </a:schemeClr>
          </a:solid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Graphs!PivotTable27</c:name>
    <c:fmtId val="-1"/>
  </c:pivotSource>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fr-BE" sz="1200" baseline="0"/>
              <a:t> In which area should UCPM </a:t>
            </a:r>
            <a:r>
              <a:rPr lang="fr-BE" sz="1200" b="0" i="0" u="none" strike="noStrike" baseline="0">
                <a:effectLst/>
              </a:rPr>
              <a:t>disaster prevention</a:t>
            </a:r>
            <a:r>
              <a:rPr lang="fr-BE" sz="1200" baseline="0"/>
              <a:t> initiatives be directed in the forthcoming years?</a:t>
            </a:r>
          </a:p>
        </c:rich>
      </c:tx>
      <c:layout>
        <c:manualLayout>
          <c:xMode val="edge"/>
          <c:yMode val="edge"/>
          <c:x val="0.11159293100771001"/>
          <c:y val="5.0725729835917749E-2"/>
        </c:manualLayout>
      </c:layout>
      <c:overlay val="0"/>
      <c:spPr>
        <a:noFill/>
        <a:ln>
          <a:noFill/>
        </a:ln>
        <a:effectLst/>
      </c:spPr>
    </c:title>
    <c:autoTitleDeleted val="0"/>
    <c:pivotFmts>
      <c:pivotFmt>
        <c:idx val="0"/>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25118057893993029"/>
          <c:y val="0.24295886750618267"/>
          <c:w val="0.69216257727553532"/>
          <c:h val="0.54685625719485764"/>
        </c:manualLayout>
      </c:layout>
      <c:barChart>
        <c:barDir val="bar"/>
        <c:grouping val="stacked"/>
        <c:varyColors val="0"/>
        <c:ser>
          <c:idx val="0"/>
          <c:order val="0"/>
          <c:tx>
            <c:strRef>
              <c:f>'All Graphs'!$K$526:$K$527</c:f>
              <c:strCache>
                <c:ptCount val="1"/>
                <c:pt idx="0">
                  <c:v>Yes</c:v>
                </c:pt>
              </c:strCache>
            </c:strRef>
          </c:tx>
          <c:spPr>
            <a:solidFill>
              <a:schemeClr val="accent6">
                <a:lumMod val="40000"/>
                <a:lumOff val="60000"/>
              </a:schemeClr>
            </a:solidFill>
            <a:ln>
              <a:no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'All Graphs'!$J$528:$J$532</c:f>
              <c:strCache>
                <c:ptCount val="4"/>
                <c:pt idx="0">
                  <c:v>Water infrastructure/ land protection</c:v>
                </c:pt>
                <c:pt idx="1">
                  <c:v>Health risks</c:v>
                </c:pt>
                <c:pt idx="2">
                  <c:v>Human induced disasters</c:v>
                </c:pt>
                <c:pt idx="3">
                  <c:v>Natural disasters</c:v>
                </c:pt>
              </c:strCache>
            </c:strRef>
          </c:cat>
          <c:val>
            <c:numRef>
              <c:f>'All Graphs'!$K$528:$K$532</c:f>
              <c:numCache>
                <c:formatCode>General</c:formatCode>
                <c:ptCount val="4"/>
                <c:pt idx="0">
                  <c:v>9</c:v>
                </c:pt>
                <c:pt idx="1">
                  <c:v>15</c:v>
                </c:pt>
                <c:pt idx="2">
                  <c:v>16</c:v>
                </c:pt>
                <c:pt idx="3">
                  <c:v>18</c:v>
                </c:pt>
              </c:numCache>
            </c:numRef>
          </c:val>
          <c:extLst>
            <c:ext xmlns:c16="http://schemas.microsoft.com/office/drawing/2014/chart" uri="{C3380CC4-5D6E-409C-BE32-E72D297353CC}">
              <c16:uniqueId val="{00000000-5218-485B-8B9B-C9E6FB2E6230}"/>
            </c:ext>
          </c:extLst>
        </c:ser>
        <c:ser>
          <c:idx val="1"/>
          <c:order val="1"/>
          <c:tx>
            <c:strRef>
              <c:f>'All Graphs'!$L$526:$L$527</c:f>
              <c:strCache>
                <c:ptCount val="1"/>
                <c:pt idx="0">
                  <c:v>No</c:v>
                </c:pt>
              </c:strCache>
            </c:strRef>
          </c:tx>
          <c:spPr>
            <a:solidFill>
              <a:schemeClr val="accent2">
                <a:lumMod val="60000"/>
                <a:lumOff val="40000"/>
              </a:schemeClr>
            </a:solidFill>
            <a:ln>
              <a:no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'All Graphs'!$J$528:$J$532</c:f>
              <c:strCache>
                <c:ptCount val="4"/>
                <c:pt idx="0">
                  <c:v>Water infrastructure/ land protection</c:v>
                </c:pt>
                <c:pt idx="1">
                  <c:v>Health risks</c:v>
                </c:pt>
                <c:pt idx="2">
                  <c:v>Human induced disasters</c:v>
                </c:pt>
                <c:pt idx="3">
                  <c:v>Natural disasters</c:v>
                </c:pt>
              </c:strCache>
            </c:strRef>
          </c:cat>
          <c:val>
            <c:numRef>
              <c:f>'All Graphs'!$L$528:$L$532</c:f>
              <c:numCache>
                <c:formatCode>General</c:formatCode>
                <c:ptCount val="4"/>
                <c:pt idx="0">
                  <c:v>3</c:v>
                </c:pt>
                <c:pt idx="2">
                  <c:v>2</c:v>
                </c:pt>
              </c:numCache>
            </c:numRef>
          </c:val>
          <c:extLst>
            <c:ext xmlns:c16="http://schemas.microsoft.com/office/drawing/2014/chart" uri="{C3380CC4-5D6E-409C-BE32-E72D297353CC}">
              <c16:uniqueId val="{00000001-5218-485B-8B9B-C9E6FB2E6230}"/>
            </c:ext>
          </c:extLst>
        </c:ser>
        <c:ser>
          <c:idx val="2"/>
          <c:order val="2"/>
          <c:tx>
            <c:strRef>
              <c:f>'All Graphs'!$M$526:$M$527</c:f>
              <c:strCache>
                <c:ptCount val="1"/>
                <c:pt idx="0">
                  <c:v>Unsure</c:v>
                </c:pt>
              </c:strCache>
            </c:strRef>
          </c:tx>
          <c:spPr>
            <a:solidFill>
              <a:schemeClr val="accent5">
                <a:lumMod val="40000"/>
                <a:lumOff val="60000"/>
              </a:schemeClr>
            </a:solidFill>
            <a:ln>
              <a:no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'All Graphs'!$J$528:$J$532</c:f>
              <c:strCache>
                <c:ptCount val="4"/>
                <c:pt idx="0">
                  <c:v>Water infrastructure/ land protection</c:v>
                </c:pt>
                <c:pt idx="1">
                  <c:v>Health risks</c:v>
                </c:pt>
                <c:pt idx="2">
                  <c:v>Human induced disasters</c:v>
                </c:pt>
                <c:pt idx="3">
                  <c:v>Natural disasters</c:v>
                </c:pt>
              </c:strCache>
            </c:strRef>
          </c:cat>
          <c:val>
            <c:numRef>
              <c:f>'All Graphs'!$M$528:$M$532</c:f>
              <c:numCache>
                <c:formatCode>General</c:formatCode>
                <c:ptCount val="4"/>
                <c:pt idx="0">
                  <c:v>7</c:v>
                </c:pt>
                <c:pt idx="1">
                  <c:v>4</c:v>
                </c:pt>
                <c:pt idx="2">
                  <c:v>1</c:v>
                </c:pt>
                <c:pt idx="3">
                  <c:v>1</c:v>
                </c:pt>
              </c:numCache>
            </c:numRef>
          </c:val>
          <c:extLst>
            <c:ext xmlns:c16="http://schemas.microsoft.com/office/drawing/2014/chart" uri="{C3380CC4-5D6E-409C-BE32-E72D297353CC}">
              <c16:uniqueId val="{00000002-5218-485B-8B9B-C9E6FB2E6230}"/>
            </c:ext>
          </c:extLst>
        </c:ser>
        <c:dLbls>
          <c:dLblPos val="ctr"/>
          <c:showLegendKey val="0"/>
          <c:showVal val="1"/>
          <c:showCatName val="0"/>
          <c:showSerName val="0"/>
          <c:showPercent val="0"/>
          <c:showBubbleSize val="0"/>
        </c:dLbls>
        <c:gapWidth val="118"/>
        <c:overlap val="100"/>
        <c:axId val="520085824"/>
        <c:axId val="1"/>
      </c:barChart>
      <c:catAx>
        <c:axId val="520085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valAx>
      <c:spPr>
        <a:noFill/>
        <a:ln w="25400">
          <a:noFill/>
        </a:ln>
      </c:spPr>
    </c:plotArea>
    <c:legend>
      <c:legendPos val="b"/>
      <c:layout>
        <c:manualLayout>
          <c:xMode val="edge"/>
          <c:yMode val="edge"/>
          <c:x val="0.12760878023417915"/>
          <c:y val="0.8890256509347374"/>
          <c:w val="0.74265570493323929"/>
          <c:h val="8.028394198783867E-2"/>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Graphs!PivotTable42</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a:t> </a:t>
            </a:r>
            <a:r>
              <a:rPr lang="fr-BE" sz="1100" baseline="0"/>
              <a:t>Do public authorities include the social partners and civil society organisations in the consultation processes for UCPM policies?</a:t>
            </a:r>
          </a:p>
        </c:rich>
      </c:tx>
      <c:layout>
        <c:manualLayout>
          <c:xMode val="edge"/>
          <c:yMode val="edge"/>
          <c:x val="0.12844753421011007"/>
          <c:y val="1.18584011744294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
        <c:spPr>
          <a:solidFill>
            <a:schemeClr val="accent1"/>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
        <c:spPr>
          <a:solidFill>
            <a:schemeClr val="accent5">
              <a:lumMod val="40000"/>
              <a:lumOff val="60000"/>
            </a:schemeClr>
          </a:solidFill>
          <a:ln>
            <a:solidFill>
              <a:schemeClr val="accent1">
                <a:lumMod val="40000"/>
                <a:lumOff val="60000"/>
              </a:schemeClr>
            </a:solidFill>
          </a:ln>
          <a:effectLst/>
        </c:spPr>
      </c:pivotFmt>
      <c:pivotFmt>
        <c:idx val="6"/>
        <c:spPr>
          <a:solidFill>
            <a:schemeClr val="accent2">
              <a:lumMod val="60000"/>
              <a:lumOff val="40000"/>
            </a:schemeClr>
          </a:solidFill>
          <a:ln>
            <a:solidFill>
              <a:schemeClr val="accent1">
                <a:lumMod val="40000"/>
                <a:lumOff val="60000"/>
              </a:schemeClr>
            </a:solidFill>
          </a:ln>
          <a:effectLst/>
        </c:spPr>
      </c:pivotFmt>
      <c:pivotFmt>
        <c:idx val="7"/>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8"/>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9"/>
        <c:spPr>
          <a:solidFill>
            <a:schemeClr val="accent1"/>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0"/>
        <c:spPr>
          <a:solidFill>
            <a:schemeClr val="accent2">
              <a:lumMod val="60000"/>
              <a:lumOff val="40000"/>
            </a:schemeClr>
          </a:solidFill>
          <a:ln>
            <a:solidFill>
              <a:schemeClr val="accent1">
                <a:lumMod val="40000"/>
                <a:lumOff val="60000"/>
              </a:schemeClr>
            </a:solidFill>
          </a:ln>
          <a:effectLst/>
        </c:spPr>
      </c:pivotFmt>
      <c:pivotFmt>
        <c:idx val="11"/>
        <c:spPr>
          <a:solidFill>
            <a:schemeClr val="accent5">
              <a:lumMod val="40000"/>
              <a:lumOff val="60000"/>
            </a:schemeClr>
          </a:solidFill>
          <a:ln>
            <a:solidFill>
              <a:schemeClr val="accent1">
                <a:lumMod val="40000"/>
                <a:lumOff val="60000"/>
              </a:schemeClr>
            </a:solidFill>
          </a:ln>
          <a:effectLst/>
        </c:spPr>
      </c:pivotFmt>
      <c:pivotFmt>
        <c:idx val="12"/>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3"/>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4"/>
        <c:spPr>
          <a:solidFill>
            <a:schemeClr val="accent1"/>
          </a:solidFill>
          <a:ln>
            <a:solidFill>
              <a:schemeClr val="accent1">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5"/>
        <c:spPr>
          <a:solidFill>
            <a:schemeClr val="accent2">
              <a:lumMod val="60000"/>
              <a:lumOff val="40000"/>
            </a:schemeClr>
          </a:solidFill>
          <a:ln>
            <a:solidFill>
              <a:schemeClr val="accent1">
                <a:lumMod val="40000"/>
                <a:lumOff val="60000"/>
              </a:schemeClr>
            </a:solidFill>
          </a:ln>
          <a:effectLst/>
        </c:spPr>
      </c:pivotFmt>
      <c:pivotFmt>
        <c:idx val="16"/>
        <c:spPr>
          <a:solidFill>
            <a:schemeClr val="accent5">
              <a:lumMod val="40000"/>
              <a:lumOff val="60000"/>
            </a:schemeClr>
          </a:solidFill>
          <a:ln>
            <a:solidFill>
              <a:schemeClr val="accent1">
                <a:lumMod val="40000"/>
                <a:lumOff val="60000"/>
              </a:schemeClr>
            </a:solidFill>
          </a:ln>
          <a:effectLst/>
        </c:spPr>
      </c:pivotFmt>
    </c:pivotFmts>
    <c:plotArea>
      <c:layout>
        <c:manualLayout>
          <c:layoutTarget val="inner"/>
          <c:xMode val="edge"/>
          <c:yMode val="edge"/>
          <c:x val="7.4520244388563028E-2"/>
          <c:y val="0.21770695277038998"/>
          <c:w val="0.65881968971549154"/>
          <c:h val="0.6837866886306978"/>
        </c:manualLayout>
      </c:layout>
      <c:barChart>
        <c:barDir val="col"/>
        <c:grouping val="stacked"/>
        <c:varyColors val="0"/>
        <c:ser>
          <c:idx val="0"/>
          <c:order val="0"/>
          <c:tx>
            <c:strRef>
              <c:f>'All Graphs'!$K$555:$K$556</c:f>
              <c:strCache>
                <c:ptCount val="1"/>
                <c:pt idx="0">
                  <c:v>Adequate</c:v>
                </c:pt>
              </c:strCache>
            </c:strRef>
          </c:tx>
          <c:spPr>
            <a:solidFill>
              <a:schemeClr val="accent4">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Graphs'!$J$557:$J$560</c:f>
              <c:strCache>
                <c:ptCount val="3"/>
                <c:pt idx="0">
                  <c:v>Yes</c:v>
                </c:pt>
                <c:pt idx="1">
                  <c:v>No</c:v>
                </c:pt>
                <c:pt idx="2">
                  <c:v>Unsure</c:v>
                </c:pt>
              </c:strCache>
            </c:strRef>
          </c:cat>
          <c:val>
            <c:numRef>
              <c:f>'All Graphs'!$K$557:$K$560</c:f>
              <c:numCache>
                <c:formatCode>General</c:formatCode>
                <c:ptCount val="3"/>
                <c:pt idx="0">
                  <c:v>4</c:v>
                </c:pt>
              </c:numCache>
            </c:numRef>
          </c:val>
          <c:extLst>
            <c:ext xmlns:c16="http://schemas.microsoft.com/office/drawing/2014/chart" uri="{C3380CC4-5D6E-409C-BE32-E72D297353CC}">
              <c16:uniqueId val="{00000000-051D-4875-9D8D-F967965C96B3}"/>
            </c:ext>
          </c:extLst>
        </c:ser>
        <c:ser>
          <c:idx val="1"/>
          <c:order val="1"/>
          <c:tx>
            <c:strRef>
              <c:f>'All Graphs'!$L$555:$L$556</c:f>
              <c:strCache>
                <c:ptCount val="1"/>
                <c:pt idx="0">
                  <c:v>Good</c:v>
                </c:pt>
              </c:strCache>
            </c:strRef>
          </c:tx>
          <c:spPr>
            <a:solidFill>
              <a:schemeClr val="accent6">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Graphs'!$J$557:$J$560</c:f>
              <c:strCache>
                <c:ptCount val="3"/>
                <c:pt idx="0">
                  <c:v>Yes</c:v>
                </c:pt>
                <c:pt idx="1">
                  <c:v>No</c:v>
                </c:pt>
                <c:pt idx="2">
                  <c:v>Unsure</c:v>
                </c:pt>
              </c:strCache>
            </c:strRef>
          </c:cat>
          <c:val>
            <c:numRef>
              <c:f>'All Graphs'!$L$557:$L$560</c:f>
              <c:numCache>
                <c:formatCode>General</c:formatCode>
                <c:ptCount val="3"/>
                <c:pt idx="0">
                  <c:v>1</c:v>
                </c:pt>
              </c:numCache>
            </c:numRef>
          </c:val>
          <c:extLst>
            <c:ext xmlns:c16="http://schemas.microsoft.com/office/drawing/2014/chart" uri="{C3380CC4-5D6E-409C-BE32-E72D297353CC}">
              <c16:uniqueId val="{00000001-051D-4875-9D8D-F967965C96B3}"/>
            </c:ext>
          </c:extLst>
        </c:ser>
        <c:ser>
          <c:idx val="2"/>
          <c:order val="2"/>
          <c:tx>
            <c:strRef>
              <c:f>'All Graphs'!$M$555:$M$556</c:f>
              <c:strCache>
                <c:ptCount val="1"/>
                <c:pt idx="0">
                  <c:v>None</c:v>
                </c:pt>
              </c:strCache>
            </c:strRef>
          </c:tx>
          <c:spPr>
            <a:solidFill>
              <a:schemeClr val="accent3"/>
            </a:solidFill>
            <a:ln>
              <a:solidFill>
                <a:schemeClr val="accent5">
                  <a:lumMod val="40000"/>
                  <a:lumOff val="60000"/>
                </a:schemeClr>
              </a:solidFill>
            </a:ln>
            <a:effectLst/>
          </c:spPr>
          <c:invertIfNegative val="0"/>
          <c:dPt>
            <c:idx val="1"/>
            <c:invertIfNegative val="0"/>
            <c:bubble3D val="0"/>
            <c:spPr>
              <a:solidFill>
                <a:schemeClr val="accent2">
                  <a:lumMod val="60000"/>
                  <a:lumOff val="40000"/>
                </a:schemeClr>
              </a:solidFill>
              <a:ln>
                <a:solidFill>
                  <a:schemeClr val="accent2">
                    <a:lumMod val="40000"/>
                    <a:lumOff val="60000"/>
                  </a:schemeClr>
                </a:solidFill>
              </a:ln>
              <a:effectLst/>
            </c:spPr>
            <c:extLst>
              <c:ext xmlns:c16="http://schemas.microsoft.com/office/drawing/2014/chart" uri="{C3380CC4-5D6E-409C-BE32-E72D297353CC}">
                <c16:uniqueId val="{00000003-051D-4875-9D8D-F967965C96B3}"/>
              </c:ext>
            </c:extLst>
          </c:dPt>
          <c:dPt>
            <c:idx val="2"/>
            <c:invertIfNegative val="0"/>
            <c:bubble3D val="0"/>
            <c:spPr>
              <a:solidFill>
                <a:schemeClr val="accent5">
                  <a:lumMod val="40000"/>
                  <a:lumOff val="60000"/>
                </a:schemeClr>
              </a:solidFill>
              <a:ln>
                <a:solidFill>
                  <a:schemeClr val="accent5">
                    <a:lumMod val="40000"/>
                    <a:lumOff val="60000"/>
                  </a:schemeClr>
                </a:solidFill>
              </a:ln>
              <a:effectLst/>
            </c:spPr>
            <c:extLst>
              <c:ext xmlns:c16="http://schemas.microsoft.com/office/drawing/2014/chart" uri="{C3380CC4-5D6E-409C-BE32-E72D297353CC}">
                <c16:uniqueId val="{00000005-051D-4875-9D8D-F967965C96B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Graphs'!$J$557:$J$560</c:f>
              <c:strCache>
                <c:ptCount val="3"/>
                <c:pt idx="0">
                  <c:v>Yes</c:v>
                </c:pt>
                <c:pt idx="1">
                  <c:v>No</c:v>
                </c:pt>
                <c:pt idx="2">
                  <c:v>Unsure</c:v>
                </c:pt>
              </c:strCache>
            </c:strRef>
          </c:cat>
          <c:val>
            <c:numRef>
              <c:f>'All Graphs'!$M$557:$M$560</c:f>
              <c:numCache>
                <c:formatCode>General</c:formatCode>
                <c:ptCount val="3"/>
                <c:pt idx="1">
                  <c:v>8</c:v>
                </c:pt>
                <c:pt idx="2">
                  <c:v>6</c:v>
                </c:pt>
              </c:numCache>
            </c:numRef>
          </c:val>
          <c:extLst>
            <c:ext xmlns:c16="http://schemas.microsoft.com/office/drawing/2014/chart" uri="{C3380CC4-5D6E-409C-BE32-E72D297353CC}">
              <c16:uniqueId val="{00000006-051D-4875-9D8D-F967965C96B3}"/>
            </c:ext>
          </c:extLst>
        </c:ser>
        <c:dLbls>
          <c:showLegendKey val="0"/>
          <c:showVal val="0"/>
          <c:showCatName val="0"/>
          <c:showSerName val="0"/>
          <c:showPercent val="0"/>
          <c:showBubbleSize val="0"/>
        </c:dLbls>
        <c:gapWidth val="219"/>
        <c:overlap val="100"/>
        <c:axId val="940501288"/>
        <c:axId val="940505552"/>
      </c:barChart>
      <c:catAx>
        <c:axId val="9405012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940505552"/>
        <c:crosses val="autoZero"/>
        <c:auto val="1"/>
        <c:lblAlgn val="ctr"/>
        <c:lblOffset val="100"/>
        <c:noMultiLvlLbl val="0"/>
      </c:catAx>
      <c:valAx>
        <c:axId val="9405055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0501288"/>
        <c:crosses val="autoZero"/>
        <c:crossBetween val="between"/>
      </c:valAx>
      <c:spPr>
        <a:noFill/>
        <a:ln>
          <a:noFill/>
        </a:ln>
        <a:effectLst/>
      </c:spPr>
    </c:plotArea>
    <c:legend>
      <c:legendPos val="r"/>
      <c:legendEntry>
        <c:idx val="0"/>
        <c:delete val="1"/>
      </c:legendEntry>
      <c:layout>
        <c:manualLayout>
          <c:xMode val="edge"/>
          <c:yMode val="edge"/>
          <c:x val="0.78555326627075506"/>
          <c:y val="0.4659875884158548"/>
          <c:w val="0.13618733327115612"/>
          <c:h val="0.1433130570529926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userShapes r:id="rId5"/>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Graphs!PivotTable28</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0" i="0" u="none" strike="noStrike" baseline="0">
                <a:effectLst/>
                <a:latin typeface="Calibri" panose="020F0502020204030204" pitchFamily="34" charset="0"/>
              </a:rPr>
              <a:t>Which aspects of stakeholder involvement in the design, monitoring, implementation and evaluation of civil protection activities have brought the highest added value? </a:t>
            </a:r>
            <a:endParaRPr lang="fr-BE" sz="1200" b="0" i="0" baseline="0">
              <a:latin typeface="Calibri" panose="020F0502020204030204" pitchFamily="34" charset="0"/>
            </a:endParaRPr>
          </a:p>
        </c:rich>
      </c:tx>
      <c:layout>
        <c:manualLayout>
          <c:xMode val="edge"/>
          <c:yMode val="edge"/>
          <c:x val="0.11957704294680915"/>
          <c:y val="3.7198105529461373E-2"/>
        </c:manualLayout>
      </c:layout>
      <c:overlay val="0"/>
      <c:spPr>
        <a:noFill/>
        <a:ln>
          <a:noFill/>
        </a:ln>
        <a:effectLst/>
      </c:spPr>
    </c:title>
    <c:autoTitleDeleted val="0"/>
    <c:pivotFmts>
      <c:pivotFmt>
        <c:idx val="0"/>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8783252580907997"/>
          <c:y val="0.24874241359943805"/>
          <c:w val="0.75551050246793605"/>
          <c:h val="0.56447609112896469"/>
        </c:manualLayout>
      </c:layout>
      <c:barChart>
        <c:barDir val="bar"/>
        <c:grouping val="stacked"/>
        <c:varyColors val="0"/>
        <c:ser>
          <c:idx val="0"/>
          <c:order val="0"/>
          <c:tx>
            <c:strRef>
              <c:f>'All Graphs'!$K$575:$K$576</c:f>
              <c:strCache>
                <c:ptCount val="1"/>
                <c:pt idx="0">
                  <c:v>Very effective</c:v>
                </c:pt>
              </c:strCache>
            </c:strRef>
          </c:tx>
          <c:spPr>
            <a:solidFill>
              <a:schemeClr val="accent6">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Graphs'!$J$577:$J$581</c:f>
              <c:strCache>
                <c:ptCount val="4"/>
                <c:pt idx="0">
                  <c:v>Volunteering</c:v>
                </c:pt>
                <c:pt idx="1">
                  <c:v>Raising awareness to members</c:v>
                </c:pt>
                <c:pt idx="2">
                  <c:v>Improving policy initiatives at local level</c:v>
                </c:pt>
                <c:pt idx="3">
                  <c:v>Training to members</c:v>
                </c:pt>
              </c:strCache>
            </c:strRef>
          </c:cat>
          <c:val>
            <c:numRef>
              <c:f>'All Graphs'!$K$577:$K$581</c:f>
              <c:numCache>
                <c:formatCode>General</c:formatCode>
                <c:ptCount val="4"/>
                <c:pt idx="0">
                  <c:v>9</c:v>
                </c:pt>
                <c:pt idx="1">
                  <c:v>9</c:v>
                </c:pt>
                <c:pt idx="2">
                  <c:v>10</c:v>
                </c:pt>
                <c:pt idx="3">
                  <c:v>13</c:v>
                </c:pt>
              </c:numCache>
            </c:numRef>
          </c:val>
          <c:extLst>
            <c:ext xmlns:c16="http://schemas.microsoft.com/office/drawing/2014/chart" uri="{C3380CC4-5D6E-409C-BE32-E72D297353CC}">
              <c16:uniqueId val="{00000000-F73D-4AFA-B77B-33431D7A0A1B}"/>
            </c:ext>
          </c:extLst>
        </c:ser>
        <c:ser>
          <c:idx val="1"/>
          <c:order val="1"/>
          <c:tx>
            <c:strRef>
              <c:f>'All Graphs'!$L$575:$L$576</c:f>
              <c:strCache>
                <c:ptCount val="1"/>
                <c:pt idx="0">
                  <c:v>Moderately effective</c:v>
                </c:pt>
              </c:strCache>
            </c:strRef>
          </c:tx>
          <c:spPr>
            <a:solidFill>
              <a:schemeClr val="accent4">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Graphs'!$J$577:$J$581</c:f>
              <c:strCache>
                <c:ptCount val="4"/>
                <c:pt idx="0">
                  <c:v>Volunteering</c:v>
                </c:pt>
                <c:pt idx="1">
                  <c:v>Raising awareness to members</c:v>
                </c:pt>
                <c:pt idx="2">
                  <c:v>Improving policy initiatives at local level</c:v>
                </c:pt>
                <c:pt idx="3">
                  <c:v>Training to members</c:v>
                </c:pt>
              </c:strCache>
            </c:strRef>
          </c:cat>
          <c:val>
            <c:numRef>
              <c:f>'All Graphs'!$L$577:$L$581</c:f>
              <c:numCache>
                <c:formatCode>General</c:formatCode>
                <c:ptCount val="4"/>
                <c:pt idx="0">
                  <c:v>4</c:v>
                </c:pt>
                <c:pt idx="1">
                  <c:v>8</c:v>
                </c:pt>
                <c:pt idx="2">
                  <c:v>2</c:v>
                </c:pt>
                <c:pt idx="3">
                  <c:v>3</c:v>
                </c:pt>
              </c:numCache>
            </c:numRef>
          </c:val>
          <c:extLst>
            <c:ext xmlns:c16="http://schemas.microsoft.com/office/drawing/2014/chart" uri="{C3380CC4-5D6E-409C-BE32-E72D297353CC}">
              <c16:uniqueId val="{00000001-F73D-4AFA-B77B-33431D7A0A1B}"/>
            </c:ext>
          </c:extLst>
        </c:ser>
        <c:ser>
          <c:idx val="2"/>
          <c:order val="2"/>
          <c:tx>
            <c:strRef>
              <c:f>'All Graphs'!$M$575:$M$576</c:f>
              <c:strCache>
                <c:ptCount val="1"/>
                <c:pt idx="0">
                  <c:v>Not very effective</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Graphs'!$J$577:$J$581</c:f>
              <c:strCache>
                <c:ptCount val="4"/>
                <c:pt idx="0">
                  <c:v>Volunteering</c:v>
                </c:pt>
                <c:pt idx="1">
                  <c:v>Raising awareness to members</c:v>
                </c:pt>
                <c:pt idx="2">
                  <c:v>Improving policy initiatives at local level</c:v>
                </c:pt>
                <c:pt idx="3">
                  <c:v>Training to members</c:v>
                </c:pt>
              </c:strCache>
            </c:strRef>
          </c:cat>
          <c:val>
            <c:numRef>
              <c:f>'All Graphs'!$M$577:$M$581</c:f>
              <c:numCache>
                <c:formatCode>General</c:formatCode>
                <c:ptCount val="4"/>
                <c:pt idx="0">
                  <c:v>2</c:v>
                </c:pt>
                <c:pt idx="1">
                  <c:v>1</c:v>
                </c:pt>
                <c:pt idx="2">
                  <c:v>1</c:v>
                </c:pt>
                <c:pt idx="3">
                  <c:v>1</c:v>
                </c:pt>
              </c:numCache>
            </c:numRef>
          </c:val>
          <c:extLst>
            <c:ext xmlns:c16="http://schemas.microsoft.com/office/drawing/2014/chart" uri="{C3380CC4-5D6E-409C-BE32-E72D297353CC}">
              <c16:uniqueId val="{00000002-F73D-4AFA-B77B-33431D7A0A1B}"/>
            </c:ext>
          </c:extLst>
        </c:ser>
        <c:ser>
          <c:idx val="3"/>
          <c:order val="3"/>
          <c:tx>
            <c:strRef>
              <c:f>'All Graphs'!$N$575:$N$576</c:f>
              <c:strCache>
                <c:ptCount val="1"/>
                <c:pt idx="0">
                  <c:v>Not at all effective</c:v>
                </c:pt>
              </c:strCache>
            </c:strRef>
          </c:tx>
          <c:spPr>
            <a:solidFill>
              <a:schemeClr val="accent3">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Graphs'!$J$577:$J$581</c:f>
              <c:strCache>
                <c:ptCount val="4"/>
                <c:pt idx="0">
                  <c:v>Volunteering</c:v>
                </c:pt>
                <c:pt idx="1">
                  <c:v>Raising awareness to members</c:v>
                </c:pt>
                <c:pt idx="2">
                  <c:v>Improving policy initiatives at local level</c:v>
                </c:pt>
                <c:pt idx="3">
                  <c:v>Training to members</c:v>
                </c:pt>
              </c:strCache>
            </c:strRef>
          </c:cat>
          <c:val>
            <c:numRef>
              <c:f>'All Graphs'!$N$577:$N$581</c:f>
              <c:numCache>
                <c:formatCode>General</c:formatCode>
                <c:ptCount val="4"/>
                <c:pt idx="0">
                  <c:v>1</c:v>
                </c:pt>
                <c:pt idx="2">
                  <c:v>3</c:v>
                </c:pt>
              </c:numCache>
            </c:numRef>
          </c:val>
          <c:extLst>
            <c:ext xmlns:c16="http://schemas.microsoft.com/office/drawing/2014/chart" uri="{C3380CC4-5D6E-409C-BE32-E72D297353CC}">
              <c16:uniqueId val="{00000003-F73D-4AFA-B77B-33431D7A0A1B}"/>
            </c:ext>
          </c:extLst>
        </c:ser>
        <c:ser>
          <c:idx val="4"/>
          <c:order val="4"/>
          <c:tx>
            <c:strRef>
              <c:f>'All Graphs'!$O$575:$O$576</c:f>
              <c:strCache>
                <c:ptCount val="1"/>
                <c:pt idx="0">
                  <c:v>Unsure</c:v>
                </c:pt>
              </c:strCache>
            </c:strRef>
          </c:tx>
          <c:spPr>
            <a:solidFill>
              <a:schemeClr val="accent5">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Graphs'!$J$577:$J$581</c:f>
              <c:strCache>
                <c:ptCount val="4"/>
                <c:pt idx="0">
                  <c:v>Volunteering</c:v>
                </c:pt>
                <c:pt idx="1">
                  <c:v>Raising awareness to members</c:v>
                </c:pt>
                <c:pt idx="2">
                  <c:v>Improving policy initiatives at local level</c:v>
                </c:pt>
                <c:pt idx="3">
                  <c:v>Training to members</c:v>
                </c:pt>
              </c:strCache>
            </c:strRef>
          </c:cat>
          <c:val>
            <c:numRef>
              <c:f>'All Graphs'!$O$577:$O$581</c:f>
              <c:numCache>
                <c:formatCode>General</c:formatCode>
                <c:ptCount val="4"/>
                <c:pt idx="0">
                  <c:v>3</c:v>
                </c:pt>
                <c:pt idx="1">
                  <c:v>1</c:v>
                </c:pt>
                <c:pt idx="2">
                  <c:v>3</c:v>
                </c:pt>
                <c:pt idx="3">
                  <c:v>2</c:v>
                </c:pt>
              </c:numCache>
            </c:numRef>
          </c:val>
          <c:extLst>
            <c:ext xmlns:c16="http://schemas.microsoft.com/office/drawing/2014/chart" uri="{C3380CC4-5D6E-409C-BE32-E72D297353CC}">
              <c16:uniqueId val="{00000004-F73D-4AFA-B77B-33431D7A0A1B}"/>
            </c:ext>
          </c:extLst>
        </c:ser>
        <c:dLbls>
          <c:showLegendKey val="0"/>
          <c:showVal val="0"/>
          <c:showCatName val="0"/>
          <c:showSerName val="0"/>
          <c:showPercent val="0"/>
          <c:showBubbleSize val="0"/>
        </c:dLbls>
        <c:gapWidth val="185"/>
        <c:overlap val="100"/>
        <c:axId val="520085824"/>
        <c:axId val="1"/>
      </c:barChart>
      <c:catAx>
        <c:axId val="520085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valAx>
      <c:spPr>
        <a:noFill/>
        <a:ln w="25400">
          <a:noFill/>
        </a:ln>
      </c:spPr>
    </c:plotArea>
    <c:legend>
      <c:legendPos val="b"/>
      <c:layout>
        <c:manualLayout>
          <c:xMode val="edge"/>
          <c:yMode val="edge"/>
          <c:x val="7.6086071137659528E-2"/>
          <c:y val="0.8828573455345109"/>
          <c:w val="0.86123766856729111"/>
          <c:h val="9.5521032843867468E-2"/>
        </c:manualLayout>
      </c:layout>
      <c:overlay val="0"/>
      <c:spPr>
        <a:noFill/>
        <a:ln>
          <a:noFill/>
        </a:ln>
        <a:effectLst/>
      </c:spPr>
      <c:txPr>
        <a:bodyPr rot="0" spcFirstLastPara="1" vertOverflow="ellipsis" vert="horz" wrap="square" anchor="ctr" anchorCtr="1"/>
        <a:lstStyle/>
        <a:p>
          <a:pPr>
            <a:defRPr sz="95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100" baseline="0"/>
              <a:t>Did the UCPM lead to increased cross-sectoral cooperation involving stakeholders in other policy areas?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169106378481214"/>
          <c:y val="0.29453474143434771"/>
          <c:w val="0.40359483168630766"/>
          <c:h val="0.61537516847556217"/>
        </c:manualLayout>
      </c:layout>
      <c:pieChart>
        <c:varyColors val="1"/>
        <c:ser>
          <c:idx val="0"/>
          <c:order val="0"/>
          <c:tx>
            <c:strRef>
              <c:f>'All Graphs'!$B$743</c:f>
              <c:strCache>
                <c:ptCount val="1"/>
                <c:pt idx="0">
                  <c:v>Answers</c:v>
                </c:pt>
              </c:strCache>
            </c:strRef>
          </c:tx>
          <c:spPr>
            <a:ln>
              <a:noFill/>
            </a:ln>
          </c:spPr>
          <c:dPt>
            <c:idx val="0"/>
            <c:bubble3D val="0"/>
            <c:spPr>
              <a:solidFill>
                <a:schemeClr val="accent6">
                  <a:lumMod val="40000"/>
                  <a:lumOff val="60000"/>
                </a:schemeClr>
              </a:solidFill>
              <a:ln w="19050">
                <a:noFill/>
              </a:ln>
              <a:effectLst/>
            </c:spPr>
            <c:extLst>
              <c:ext xmlns:c16="http://schemas.microsoft.com/office/drawing/2014/chart" uri="{C3380CC4-5D6E-409C-BE32-E72D297353CC}">
                <c16:uniqueId val="{00000001-291B-48FA-B587-169F4AF86B8D}"/>
              </c:ext>
            </c:extLst>
          </c:dPt>
          <c:dPt>
            <c:idx val="1"/>
            <c:bubble3D val="0"/>
            <c:spPr>
              <a:solidFill>
                <a:schemeClr val="accent2">
                  <a:lumMod val="60000"/>
                  <a:lumOff val="40000"/>
                </a:schemeClr>
              </a:solidFill>
              <a:ln w="19050">
                <a:noFill/>
              </a:ln>
              <a:effectLst/>
            </c:spPr>
            <c:extLst>
              <c:ext xmlns:c16="http://schemas.microsoft.com/office/drawing/2014/chart" uri="{C3380CC4-5D6E-409C-BE32-E72D297353CC}">
                <c16:uniqueId val="{00000003-291B-48FA-B587-169F4AF86B8D}"/>
              </c:ext>
            </c:extLst>
          </c:dPt>
          <c:dPt>
            <c:idx val="2"/>
            <c:bubble3D val="0"/>
            <c:spPr>
              <a:solidFill>
                <a:schemeClr val="accent5">
                  <a:lumMod val="40000"/>
                  <a:lumOff val="60000"/>
                </a:schemeClr>
              </a:solidFill>
              <a:ln w="19050">
                <a:noFill/>
              </a:ln>
              <a:effectLst/>
            </c:spPr>
            <c:extLst>
              <c:ext xmlns:c16="http://schemas.microsoft.com/office/drawing/2014/chart" uri="{C3380CC4-5D6E-409C-BE32-E72D297353CC}">
                <c16:uniqueId val="{00000005-291B-48FA-B587-169F4AF86B8D}"/>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'All Graphs'!$A$744:$A$746</c:f>
              <c:strCache>
                <c:ptCount val="3"/>
                <c:pt idx="0">
                  <c:v>Yes</c:v>
                </c:pt>
                <c:pt idx="1">
                  <c:v>No</c:v>
                </c:pt>
                <c:pt idx="2">
                  <c:v>Unsure</c:v>
                </c:pt>
              </c:strCache>
            </c:strRef>
          </c:cat>
          <c:val>
            <c:numRef>
              <c:f>'All Graphs'!$B$744:$B$746</c:f>
              <c:numCache>
                <c:formatCode>General</c:formatCode>
                <c:ptCount val="3"/>
                <c:pt idx="0">
                  <c:v>10</c:v>
                </c:pt>
                <c:pt idx="1">
                  <c:v>3</c:v>
                </c:pt>
                <c:pt idx="2">
                  <c:v>6</c:v>
                </c:pt>
              </c:numCache>
            </c:numRef>
          </c:val>
          <c:extLst>
            <c:ext xmlns:c16="http://schemas.microsoft.com/office/drawing/2014/chart" uri="{C3380CC4-5D6E-409C-BE32-E72D297353CC}">
              <c16:uniqueId val="{00000006-291B-48FA-B587-169F4AF86B8D}"/>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61724226767906243"/>
          <c:y val="0.44414489278805547"/>
          <c:w val="0.20450747767267347"/>
          <c:h val="0.35917571114421509"/>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Graphs!PivotTable22</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b="0" i="0" u="none" strike="noStrike" baseline="0">
                <a:effectLst/>
                <a:latin typeface="Calibri" panose="020F0502020204030204" pitchFamily="34" charset="0"/>
              </a:rPr>
              <a:t>Which members of society in your country face most difficulties during or after natural disasters?</a:t>
            </a:r>
            <a:endParaRPr lang="en-US" sz="1200" b="0" i="0" baseline="0">
              <a:latin typeface="Calibri" panose="020F0502020204030204" pitchFamily="34" charset="0"/>
            </a:endParaRPr>
          </a:p>
        </c:rich>
      </c:tx>
      <c:layout>
        <c:manualLayout>
          <c:xMode val="edge"/>
          <c:yMode val="edge"/>
          <c:x val="0.13971553075040008"/>
          <c:y val="3.523511722764038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lumMod val="40000"/>
              <a:lumOff val="60000"/>
            </a:schemeClr>
          </a:solidFill>
          <a:ln>
            <a:solidFill>
              <a:schemeClr val="accen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1">
              <a:lumMod val="40000"/>
              <a:lumOff val="60000"/>
            </a:schemeClr>
          </a:solidFill>
          <a:ln>
            <a:solidFill>
              <a:schemeClr val="accen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1">
              <a:lumMod val="40000"/>
              <a:lumOff val="60000"/>
            </a:schemeClr>
          </a:solidFill>
          <a:ln>
            <a:solidFill>
              <a:schemeClr val="accen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6.8381826603225393E-2"/>
          <c:y val="0.20838971583220567"/>
          <c:w val="0.90292376880566982"/>
          <c:h val="0.63130319925141187"/>
        </c:manualLayout>
      </c:layout>
      <c:barChart>
        <c:barDir val="col"/>
        <c:grouping val="clustered"/>
        <c:varyColors val="0"/>
        <c:ser>
          <c:idx val="0"/>
          <c:order val="0"/>
          <c:tx>
            <c:strRef>
              <c:f>'All Graphs'!$J$752</c:f>
              <c:strCache>
                <c:ptCount val="1"/>
                <c:pt idx="0">
                  <c:v>Total</c:v>
                </c:pt>
              </c:strCache>
            </c:strRef>
          </c:tx>
          <c:spPr>
            <a:solidFill>
              <a:schemeClr val="accent1">
                <a:lumMod val="40000"/>
                <a:lumOff val="60000"/>
              </a:schemeClr>
            </a:solidFill>
            <a:ln>
              <a:solidFill>
                <a:schemeClr val="accen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'All Graphs'!$I$753:$I$758</c:f>
              <c:strCache>
                <c:ptCount val="5"/>
                <c:pt idx="0">
                  <c:v>Vulnerable populations</c:v>
                </c:pt>
                <c:pt idx="1">
                  <c:v>Households</c:v>
                </c:pt>
                <c:pt idx="2">
                  <c:v>Local businesses</c:v>
                </c:pt>
                <c:pt idx="3">
                  <c:v>Professionals / self-employed</c:v>
                </c:pt>
                <c:pt idx="4">
                  <c:v>Employees</c:v>
                </c:pt>
              </c:strCache>
            </c:strRef>
          </c:cat>
          <c:val>
            <c:numRef>
              <c:f>'All Graphs'!$J$753:$J$758</c:f>
              <c:numCache>
                <c:formatCode>General</c:formatCode>
                <c:ptCount val="5"/>
                <c:pt idx="0">
                  <c:v>4.42</c:v>
                </c:pt>
                <c:pt idx="1">
                  <c:v>3.78</c:v>
                </c:pt>
                <c:pt idx="2">
                  <c:v>2.73</c:v>
                </c:pt>
                <c:pt idx="3">
                  <c:v>2.0499999999999998</c:v>
                </c:pt>
                <c:pt idx="4">
                  <c:v>2</c:v>
                </c:pt>
              </c:numCache>
            </c:numRef>
          </c:val>
          <c:extLst>
            <c:ext xmlns:c16="http://schemas.microsoft.com/office/drawing/2014/chart" uri="{C3380CC4-5D6E-409C-BE32-E72D297353CC}">
              <c16:uniqueId val="{00000000-C62F-413B-924E-B5618F6C08EC}"/>
            </c:ext>
          </c:extLst>
        </c:ser>
        <c:dLbls>
          <c:dLblPos val="outEnd"/>
          <c:showLegendKey val="0"/>
          <c:showVal val="1"/>
          <c:showCatName val="0"/>
          <c:showSerName val="0"/>
          <c:showPercent val="0"/>
          <c:showBubbleSize val="0"/>
        </c:dLbls>
        <c:gapWidth val="211"/>
        <c:overlap val="-27"/>
        <c:axId val="879311560"/>
        <c:axId val="879317136"/>
      </c:barChart>
      <c:catAx>
        <c:axId val="8793115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317136"/>
        <c:crosses val="autoZero"/>
        <c:auto val="1"/>
        <c:lblAlgn val="ctr"/>
        <c:lblOffset val="100"/>
        <c:noMultiLvlLbl val="0"/>
      </c:catAx>
      <c:valAx>
        <c:axId val="8793171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931156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extLst>
    <c:ext xmlns:c14="http://schemas.microsoft.com/office/drawing/2007/8/2/chart" uri="{781A3756-C4B2-4CAC-9D66-4F8BD8637D16}">
      <c14:pivotOptions>
        <c14:dropZoneFilter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Graphs!PivotTable23</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500"/>
              <a:t> </a:t>
            </a:r>
            <a:r>
              <a:rPr lang="fr-BE" sz="1200" baseline="0"/>
              <a:t>According to your most recent experience of the impact of natural or other disaster, how do you evaluate the support to:</a:t>
            </a:r>
          </a:p>
        </c:rich>
      </c:tx>
      <c:overlay val="0"/>
      <c:spPr>
        <a:noFill/>
        <a:ln>
          <a:noFill/>
        </a:ln>
        <a:effectLst/>
      </c:spPr>
    </c:title>
    <c:autoTitleDeleted val="0"/>
    <c:pivotFmts>
      <c:pivotFmt>
        <c:idx val="0"/>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marker>
          <c:symbol val="none"/>
        </c:marker>
        <c:dLbl>
          <c:idx val="0"/>
          <c:delete val="1"/>
          <c:extLst>
            <c:ext xmlns:c15="http://schemas.microsoft.com/office/drawing/2012/chart" uri="{CE6537A1-D6FC-4f65-9D91-7224C49458BB}"/>
          </c:extLst>
        </c:dLbl>
      </c:pivotFmt>
      <c:pivotFmt>
        <c:idx val="49"/>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marker>
          <c:symbol val="none"/>
        </c:marker>
        <c:dLbl>
          <c:idx val="0"/>
          <c:dLblPos val="ctr"/>
          <c:showLegendKey val="0"/>
          <c:showVal val="1"/>
          <c:showCatName val="0"/>
          <c:showSerName val="0"/>
          <c:showPercent val="0"/>
          <c:showBubbleSize val="0"/>
          <c:extLst>
            <c:ext xmlns:c15="http://schemas.microsoft.com/office/drawing/2012/chart" uri="{CE6537A1-D6FC-4f65-9D91-7224C49458BB}"/>
          </c:extLst>
        </c:dLbl>
      </c:pivotFmt>
      <c:pivotFmt>
        <c:idx val="68"/>
        <c:marker>
          <c:symbol val="none"/>
        </c:marker>
        <c:dLbl>
          <c:idx val="0"/>
          <c:dLblPos val="ctr"/>
          <c:showLegendKey val="0"/>
          <c:showVal val="1"/>
          <c:showCatName val="0"/>
          <c:showSerName val="0"/>
          <c:showPercent val="0"/>
          <c:showBubbleSize val="0"/>
          <c:extLst>
            <c:ext xmlns:c15="http://schemas.microsoft.com/office/drawing/2012/chart" uri="{CE6537A1-D6FC-4f65-9D91-7224C49458BB}"/>
          </c:extLst>
        </c:dLbl>
      </c:pivotFmt>
      <c:pivotFmt>
        <c:idx val="69"/>
        <c:marker>
          <c:symbol val="none"/>
        </c:marker>
        <c:dLbl>
          <c:idx val="0"/>
          <c:dLblPos val="ctr"/>
          <c:showLegendKey val="0"/>
          <c:showVal val="1"/>
          <c:showCatName val="0"/>
          <c:showSerName val="0"/>
          <c:showPercent val="0"/>
          <c:showBubbleSize val="0"/>
          <c:extLst>
            <c:ext xmlns:c15="http://schemas.microsoft.com/office/drawing/2012/chart" uri="{CE6537A1-D6FC-4f65-9D91-7224C49458BB}"/>
          </c:extLst>
        </c:dLbl>
      </c:pivotFmt>
      <c:pivotFmt>
        <c:idx val="70"/>
        <c:marker>
          <c:symbol val="none"/>
        </c:marker>
        <c:dLbl>
          <c:idx val="0"/>
          <c:dLblPos val="ctr"/>
          <c:showLegendKey val="0"/>
          <c:showVal val="1"/>
          <c:showCatName val="0"/>
          <c:showSerName val="0"/>
          <c:showPercent val="0"/>
          <c:showBubbleSize val="0"/>
          <c:extLst>
            <c:ext xmlns:c15="http://schemas.microsoft.com/office/drawing/2012/chart" uri="{CE6537A1-D6FC-4f65-9D91-7224C49458BB}"/>
          </c:extLst>
        </c:dLbl>
      </c:pivotFmt>
      <c:pivotFmt>
        <c:idx val="71"/>
        <c:marker>
          <c:symbol val="none"/>
        </c:marker>
        <c:dLbl>
          <c:idx val="0"/>
          <c:dLblPos val="ctr"/>
          <c:showLegendKey val="0"/>
          <c:showVal val="1"/>
          <c:showCatName val="0"/>
          <c:showSerName val="0"/>
          <c:showPercent val="0"/>
          <c:showBubbleSize val="0"/>
          <c:extLst>
            <c:ext xmlns:c15="http://schemas.microsoft.com/office/drawing/2012/chart" uri="{CE6537A1-D6FC-4f65-9D91-7224C49458BB}"/>
          </c:extLst>
        </c:dLbl>
      </c:pivotFmt>
      <c:pivotFmt>
        <c:idx val="72"/>
        <c:marker>
          <c:symbol val="none"/>
        </c:marker>
        <c:dLbl>
          <c:idx val="0"/>
          <c:dLblPos val="ctr"/>
          <c:showLegendKey val="0"/>
          <c:showVal val="1"/>
          <c:showCatName val="0"/>
          <c:showSerName val="0"/>
          <c:showPercent val="0"/>
          <c:showBubbleSize val="0"/>
          <c:extLst>
            <c:ext xmlns:c15="http://schemas.microsoft.com/office/drawing/2012/chart" uri="{CE6537A1-D6FC-4f65-9D91-7224C49458BB}"/>
          </c:extLst>
        </c:dLbl>
      </c:pivotFmt>
      <c:pivotFmt>
        <c:idx val="73"/>
        <c:spPr>
          <a:solidFill>
            <a:schemeClr val="accent2">
              <a:lumMod val="60000"/>
              <a:lumOff val="40000"/>
            </a:schemeClr>
          </a:solidFill>
          <a:ln>
            <a:solidFill>
              <a:schemeClr val="accent2">
                <a:lumMod val="60000"/>
                <a:lumOff val="40000"/>
              </a:schemeClr>
            </a:solidFill>
          </a:ln>
        </c:spPr>
        <c:marker>
          <c:symbol val="none"/>
        </c:marker>
        <c:dLbl>
          <c:idx val="0"/>
          <c:delete val="1"/>
          <c:extLst>
            <c:ext xmlns:c15="http://schemas.microsoft.com/office/drawing/2012/chart" uri="{CE6537A1-D6FC-4f65-9D91-7224C49458BB}"/>
          </c:extLst>
        </c:dLbl>
      </c:pivotFmt>
      <c:pivotFmt>
        <c:idx val="74"/>
        <c:spPr>
          <a:solidFill>
            <a:schemeClr val="accent6">
              <a:lumMod val="40000"/>
              <a:lumOff val="60000"/>
            </a:schemeClr>
          </a:solidFill>
          <a:ln>
            <a:solidFill>
              <a:schemeClr val="accent6">
                <a:lumMod val="40000"/>
                <a:lumOff val="60000"/>
              </a:schemeClr>
            </a:solidFill>
          </a:ln>
        </c:spPr>
        <c:marker>
          <c:symbol val="none"/>
        </c:marker>
        <c:dLbl>
          <c:idx val="0"/>
          <c:delete val="1"/>
          <c:extLst>
            <c:ext xmlns:c15="http://schemas.microsoft.com/office/drawing/2012/chart" uri="{CE6537A1-D6FC-4f65-9D91-7224C49458BB}"/>
          </c:extLst>
        </c:dLbl>
      </c:pivotFmt>
      <c:pivotFmt>
        <c:idx val="75"/>
        <c:spPr>
          <a:solidFill>
            <a:schemeClr val="accent5">
              <a:lumMod val="40000"/>
              <a:lumOff val="60000"/>
            </a:schemeClr>
          </a:solidFill>
          <a:ln>
            <a:solidFill>
              <a:schemeClr val="accent5">
                <a:lumMod val="40000"/>
                <a:lumOff val="60000"/>
              </a:schemeClr>
            </a:solidFill>
          </a:ln>
        </c:spPr>
        <c:marker>
          <c:symbol val="none"/>
        </c:marker>
        <c:dLbl>
          <c:idx val="0"/>
          <c:delete val="1"/>
          <c:extLst>
            <c:ext xmlns:c15="http://schemas.microsoft.com/office/drawing/2012/chart" uri="{CE6537A1-D6FC-4f65-9D91-7224C49458BB}"/>
          </c:extLst>
        </c:dLbl>
      </c:pivotFmt>
      <c:pivotFmt>
        <c:idx val="76"/>
        <c:spPr>
          <a:solidFill>
            <a:schemeClr val="accent6">
              <a:lumMod val="40000"/>
              <a:lumOff val="60000"/>
            </a:schemeClr>
          </a:solidFill>
          <a:ln>
            <a:solidFill>
              <a:schemeClr val="accent6">
                <a:lumMod val="40000"/>
                <a:lumOff val="60000"/>
              </a:schemeClr>
            </a:solidFill>
          </a:ln>
        </c:spPr>
        <c:marker>
          <c:symbol val="none"/>
        </c:marker>
        <c:dLbl>
          <c:idx val="0"/>
          <c:delete val="1"/>
          <c:extLst>
            <c:ext xmlns:c15="http://schemas.microsoft.com/office/drawing/2012/chart" uri="{CE6537A1-D6FC-4f65-9D91-7224C49458BB}"/>
          </c:extLst>
        </c:dLbl>
      </c:pivotFmt>
      <c:pivotFmt>
        <c:idx val="77"/>
        <c:spPr>
          <a:solidFill>
            <a:schemeClr val="accent2">
              <a:lumMod val="60000"/>
              <a:lumOff val="40000"/>
            </a:schemeClr>
          </a:solidFill>
          <a:ln>
            <a:solidFill>
              <a:schemeClr val="accent2">
                <a:lumMod val="60000"/>
                <a:lumOff val="40000"/>
              </a:schemeClr>
            </a:solidFill>
          </a:ln>
        </c:spPr>
        <c:marker>
          <c:symbol val="none"/>
        </c:marker>
        <c:dLbl>
          <c:idx val="0"/>
          <c:delete val="1"/>
          <c:extLst>
            <c:ext xmlns:c15="http://schemas.microsoft.com/office/drawing/2012/chart" uri="{CE6537A1-D6FC-4f65-9D91-7224C49458BB}"/>
          </c:extLst>
        </c:dLbl>
      </c:pivotFmt>
      <c:pivotFmt>
        <c:idx val="78"/>
        <c:spPr>
          <a:solidFill>
            <a:schemeClr val="accent5">
              <a:lumMod val="40000"/>
              <a:lumOff val="60000"/>
            </a:schemeClr>
          </a:solidFill>
          <a:ln>
            <a:solidFill>
              <a:schemeClr val="accent5">
                <a:lumMod val="40000"/>
                <a:lumOff val="60000"/>
              </a:schemeClr>
            </a:solidFill>
          </a:ln>
        </c:spPr>
        <c:marker>
          <c:symbol val="none"/>
        </c:marker>
        <c:dLbl>
          <c:idx val="0"/>
          <c:delete val="1"/>
          <c:extLst>
            <c:ext xmlns:c15="http://schemas.microsoft.com/office/drawing/2012/chart" uri="{CE6537A1-D6FC-4f65-9D91-7224C49458BB}"/>
          </c:extLst>
        </c:dLbl>
      </c:pivotFmt>
      <c:pivotFmt>
        <c:idx val="79"/>
        <c:spPr>
          <a:solidFill>
            <a:schemeClr val="accent6">
              <a:lumMod val="40000"/>
              <a:lumOff val="60000"/>
            </a:schemeClr>
          </a:solidFill>
          <a:ln>
            <a:solidFill>
              <a:schemeClr val="accent6">
                <a:lumMod val="40000"/>
                <a:lumOff val="60000"/>
              </a:schemeClr>
            </a:solidFill>
          </a:ln>
        </c:spPr>
        <c:marker>
          <c:symbol val="none"/>
        </c:marker>
        <c:dLbl>
          <c:idx val="0"/>
          <c:delete val="1"/>
          <c:extLst>
            <c:ext xmlns:c15="http://schemas.microsoft.com/office/drawing/2012/chart" uri="{CE6537A1-D6FC-4f65-9D91-7224C49458BB}"/>
          </c:extLst>
        </c:dLbl>
      </c:pivotFmt>
      <c:pivotFmt>
        <c:idx val="80"/>
        <c:spPr>
          <a:solidFill>
            <a:schemeClr val="accent2">
              <a:lumMod val="60000"/>
              <a:lumOff val="40000"/>
            </a:schemeClr>
          </a:solidFill>
          <a:ln>
            <a:solidFill>
              <a:schemeClr val="accent2">
                <a:lumMod val="60000"/>
                <a:lumOff val="40000"/>
              </a:schemeClr>
            </a:solidFill>
          </a:ln>
        </c:spPr>
        <c:marker>
          <c:symbol val="none"/>
        </c:marker>
        <c:dLbl>
          <c:idx val="0"/>
          <c:delete val="1"/>
          <c:extLst>
            <c:ext xmlns:c15="http://schemas.microsoft.com/office/drawing/2012/chart" uri="{CE6537A1-D6FC-4f65-9D91-7224C49458BB}"/>
          </c:extLst>
        </c:dLbl>
      </c:pivotFmt>
      <c:pivotFmt>
        <c:idx val="81"/>
        <c:spPr>
          <a:solidFill>
            <a:schemeClr val="accent5">
              <a:lumMod val="40000"/>
              <a:lumOff val="60000"/>
            </a:schemeClr>
          </a:solidFill>
          <a:ln>
            <a:solidFill>
              <a:schemeClr val="accent5">
                <a:lumMod val="40000"/>
                <a:lumOff val="60000"/>
              </a:schemeClr>
            </a:solidFill>
          </a:ln>
        </c:spPr>
        <c:marker>
          <c:symbol val="none"/>
        </c:marker>
        <c:dLbl>
          <c:idx val="0"/>
          <c:delete val="1"/>
          <c:extLst>
            <c:ext xmlns:c15="http://schemas.microsoft.com/office/drawing/2012/chart" uri="{CE6537A1-D6FC-4f65-9D91-7224C49458BB}"/>
          </c:extLst>
        </c:dLbl>
      </c:pivotFmt>
    </c:pivotFmts>
    <c:plotArea>
      <c:layout>
        <c:manualLayout>
          <c:layoutTarget val="inner"/>
          <c:xMode val="edge"/>
          <c:yMode val="edge"/>
          <c:x val="0.21539158092719021"/>
          <c:y val="0.23607272203102758"/>
          <c:w val="0.70963134525118521"/>
          <c:h val="0.56014643383254492"/>
        </c:manualLayout>
      </c:layout>
      <c:barChart>
        <c:barDir val="bar"/>
        <c:grouping val="stacked"/>
        <c:varyColors val="0"/>
        <c:ser>
          <c:idx val="0"/>
          <c:order val="0"/>
          <c:tx>
            <c:strRef>
              <c:f>'All Graphs'!$O$785:$O$786</c:f>
              <c:strCache>
                <c:ptCount val="1"/>
                <c:pt idx="0">
                  <c:v>Sufficient</c:v>
                </c:pt>
              </c:strCache>
            </c:strRef>
          </c:tx>
          <c:spPr>
            <a:solidFill>
              <a:schemeClr val="accent6">
                <a:lumMod val="40000"/>
                <a:lumOff val="60000"/>
              </a:schemeClr>
            </a:solidFill>
            <a:ln>
              <a:solidFill>
                <a:schemeClr val="accent6">
                  <a:lumMod val="40000"/>
                  <a:lumOff val="60000"/>
                </a:schemeClr>
              </a:solidFill>
            </a:ln>
          </c:spPr>
          <c:invertIfNegative val="0"/>
          <c:dLbls>
            <c:spPr>
              <a:noFill/>
              <a:ln>
                <a:noFill/>
              </a:ln>
              <a:effectLst/>
            </c:spPr>
            <c:txPr>
              <a:bodyPr wrap="square" lIns="38100" tIns="19050" rIns="38100" bIns="19050" anchor="ctr">
                <a:spAutoFit/>
              </a:bodyPr>
              <a:lstStyle/>
              <a:p>
                <a:pPr>
                  <a:defRPr sz="800" baseline="0"/>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'All Graphs'!$N$787:$N$790</c:f>
              <c:strCache>
                <c:ptCount val="3"/>
                <c:pt idx="0">
                  <c:v>Entrepreneurs that lost their property</c:v>
                </c:pt>
                <c:pt idx="1">
                  <c:v>Households who lost properties/ living standards</c:v>
                </c:pt>
                <c:pt idx="2">
                  <c:v>Employees that lost their jobs</c:v>
                </c:pt>
              </c:strCache>
            </c:strRef>
          </c:cat>
          <c:val>
            <c:numRef>
              <c:f>'All Graphs'!$O$787:$O$790</c:f>
              <c:numCache>
                <c:formatCode>General</c:formatCode>
                <c:ptCount val="3"/>
                <c:pt idx="0">
                  <c:v>5</c:v>
                </c:pt>
                <c:pt idx="1">
                  <c:v>5</c:v>
                </c:pt>
                <c:pt idx="2">
                  <c:v>7</c:v>
                </c:pt>
              </c:numCache>
            </c:numRef>
          </c:val>
          <c:extLst>
            <c:ext xmlns:c16="http://schemas.microsoft.com/office/drawing/2014/chart" uri="{C3380CC4-5D6E-409C-BE32-E72D297353CC}">
              <c16:uniqueId val="{00000000-68AB-45E9-8877-C97830243E1F}"/>
            </c:ext>
          </c:extLst>
        </c:ser>
        <c:ser>
          <c:idx val="1"/>
          <c:order val="1"/>
          <c:tx>
            <c:strRef>
              <c:f>'All Graphs'!$P$785:$P$786</c:f>
              <c:strCache>
                <c:ptCount val="1"/>
                <c:pt idx="0">
                  <c:v>Insufficient</c:v>
                </c:pt>
              </c:strCache>
            </c:strRef>
          </c:tx>
          <c:spPr>
            <a:solidFill>
              <a:schemeClr val="accent2">
                <a:lumMod val="60000"/>
                <a:lumOff val="40000"/>
              </a:schemeClr>
            </a:solidFill>
            <a:ln>
              <a:solidFill>
                <a:schemeClr val="accent2">
                  <a:lumMod val="60000"/>
                  <a:lumOff val="40000"/>
                </a:schemeClr>
              </a:solidFill>
            </a:ln>
          </c:spPr>
          <c:invertIfNegative val="0"/>
          <c:dLbls>
            <c:spPr>
              <a:noFill/>
              <a:ln>
                <a:noFill/>
              </a:ln>
              <a:effectLst/>
            </c:spPr>
            <c:txPr>
              <a:bodyPr wrap="square" lIns="38100" tIns="19050" rIns="38100" bIns="19050" anchor="ctr">
                <a:spAutoFit/>
              </a:bodyPr>
              <a:lstStyle/>
              <a:p>
                <a:pPr>
                  <a:defRPr sz="800" baseline="0"/>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'All Graphs'!$N$787:$N$790</c:f>
              <c:strCache>
                <c:ptCount val="3"/>
                <c:pt idx="0">
                  <c:v>Entrepreneurs that lost their property</c:v>
                </c:pt>
                <c:pt idx="1">
                  <c:v>Households who lost properties/ living standards</c:v>
                </c:pt>
                <c:pt idx="2">
                  <c:v>Employees that lost their jobs</c:v>
                </c:pt>
              </c:strCache>
            </c:strRef>
          </c:cat>
          <c:val>
            <c:numRef>
              <c:f>'All Graphs'!$P$787:$P$790</c:f>
              <c:numCache>
                <c:formatCode>General</c:formatCode>
                <c:ptCount val="3"/>
                <c:pt idx="0">
                  <c:v>8</c:v>
                </c:pt>
                <c:pt idx="1">
                  <c:v>8</c:v>
                </c:pt>
                <c:pt idx="2">
                  <c:v>7</c:v>
                </c:pt>
              </c:numCache>
            </c:numRef>
          </c:val>
          <c:extLst>
            <c:ext xmlns:c16="http://schemas.microsoft.com/office/drawing/2014/chart" uri="{C3380CC4-5D6E-409C-BE32-E72D297353CC}">
              <c16:uniqueId val="{00000001-68AB-45E9-8877-C97830243E1F}"/>
            </c:ext>
          </c:extLst>
        </c:ser>
        <c:ser>
          <c:idx val="2"/>
          <c:order val="2"/>
          <c:tx>
            <c:strRef>
              <c:f>'All Graphs'!$Q$785:$Q$786</c:f>
              <c:strCache>
                <c:ptCount val="1"/>
                <c:pt idx="0">
                  <c:v>Unsure</c:v>
                </c:pt>
              </c:strCache>
            </c:strRef>
          </c:tx>
          <c:spPr>
            <a:solidFill>
              <a:schemeClr val="accent5">
                <a:lumMod val="40000"/>
                <a:lumOff val="60000"/>
              </a:schemeClr>
            </a:solidFill>
            <a:ln>
              <a:solidFill>
                <a:schemeClr val="accent5">
                  <a:lumMod val="40000"/>
                  <a:lumOff val="60000"/>
                </a:schemeClr>
              </a:solidFill>
            </a:ln>
          </c:spPr>
          <c:invertIfNegative val="0"/>
          <c:dLbls>
            <c:spPr>
              <a:noFill/>
              <a:ln>
                <a:noFill/>
              </a:ln>
              <a:effectLst/>
            </c:spPr>
            <c:txPr>
              <a:bodyPr wrap="square" lIns="38100" tIns="19050" rIns="38100" bIns="19050" anchor="ctr">
                <a:spAutoFit/>
              </a:bodyPr>
              <a:lstStyle/>
              <a:p>
                <a:pPr>
                  <a:defRPr sz="800" baseline="0"/>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'All Graphs'!$N$787:$N$790</c:f>
              <c:strCache>
                <c:ptCount val="3"/>
                <c:pt idx="0">
                  <c:v>Entrepreneurs that lost their property</c:v>
                </c:pt>
                <c:pt idx="1">
                  <c:v>Households who lost properties/ living standards</c:v>
                </c:pt>
                <c:pt idx="2">
                  <c:v>Employees that lost their jobs</c:v>
                </c:pt>
              </c:strCache>
            </c:strRef>
          </c:cat>
          <c:val>
            <c:numRef>
              <c:f>'All Graphs'!$Q$787:$Q$790</c:f>
              <c:numCache>
                <c:formatCode>General</c:formatCode>
                <c:ptCount val="3"/>
                <c:pt idx="0">
                  <c:v>6</c:v>
                </c:pt>
                <c:pt idx="1">
                  <c:v>6</c:v>
                </c:pt>
                <c:pt idx="2">
                  <c:v>5</c:v>
                </c:pt>
              </c:numCache>
            </c:numRef>
          </c:val>
          <c:extLst>
            <c:ext xmlns:c16="http://schemas.microsoft.com/office/drawing/2014/chart" uri="{C3380CC4-5D6E-409C-BE32-E72D297353CC}">
              <c16:uniqueId val="{00000002-68AB-45E9-8877-C97830243E1F}"/>
            </c:ext>
          </c:extLst>
        </c:ser>
        <c:dLbls>
          <c:dLblPos val="ctr"/>
          <c:showLegendKey val="0"/>
          <c:showVal val="1"/>
          <c:showCatName val="0"/>
          <c:showSerName val="0"/>
          <c:showPercent val="0"/>
          <c:showBubbleSize val="0"/>
        </c:dLbls>
        <c:gapWidth val="185"/>
        <c:overlap val="100"/>
        <c:axId val="520085824"/>
        <c:axId val="1"/>
      </c:barChart>
      <c:catAx>
        <c:axId val="520085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t" anchorCtr="0"/>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valAx>
      <c:spPr>
        <a:noFill/>
        <a:ln w="25400">
          <a:noFill/>
        </a:ln>
      </c:spPr>
    </c:plotArea>
    <c:legend>
      <c:legendPos val="b"/>
      <c:layout>
        <c:manualLayout>
          <c:xMode val="edge"/>
          <c:yMode val="edge"/>
          <c:x val="0.29790107667961846"/>
          <c:y val="0.917475630191535"/>
          <c:w val="0.42756045091084199"/>
          <c:h val="6.1273247353339763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Graphs!PivotTable24</c:name>
    <c:fmtId val="-1"/>
  </c:pivotSource>
  <c:chart>
    <c:title>
      <c:tx>
        <c:rich>
          <a:bodyPr rot="0" vert="horz"/>
          <a:lstStyle/>
          <a:p>
            <a:pPr>
              <a:defRPr/>
            </a:pPr>
            <a:r>
              <a:rPr lang="en-GB" sz="1100" b="0" i="0" baseline="0">
                <a:latin typeface="Calibri" panose="020F0502020204030204" pitchFamily="34" charset="0"/>
              </a:rPr>
              <a:t>Should the European Solidarity Fund for disasters use higher pre-financing for the compensation of households and/or local businesses?</a:t>
            </a:r>
            <a:endParaRPr lang="fr-BE" sz="1100" b="0" i="0" baseline="0">
              <a:latin typeface="Calibri" panose="020F0502020204030204" pitchFamily="34" charset="0"/>
            </a:endParaRPr>
          </a:p>
        </c:rich>
      </c:tx>
      <c:layout>
        <c:manualLayout>
          <c:xMode val="edge"/>
          <c:yMode val="edge"/>
          <c:x val="0.1381948446655514"/>
          <c:y val="2.7587291197402282E-2"/>
        </c:manualLayout>
      </c:layout>
      <c:overlay val="0"/>
      <c:spPr>
        <a:noFill/>
        <a:ln>
          <a:noFill/>
        </a:ln>
        <a:effectLst/>
      </c:spPr>
    </c:title>
    <c:autoTitleDeleted val="0"/>
    <c:pivotFmts>
      <c:pivotFmt>
        <c:idx val="0"/>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10"/>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1"/>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12"/>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3"/>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4"/>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15"/>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6"/>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7"/>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18"/>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9"/>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20"/>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1"/>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2"/>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3"/>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24"/>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5"/>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6"/>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27"/>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s>
    <c:plotArea>
      <c:layout>
        <c:manualLayout>
          <c:layoutTarget val="inner"/>
          <c:xMode val="edge"/>
          <c:yMode val="edge"/>
          <c:x val="7.6895363272534697E-2"/>
          <c:y val="0.21989043283705567"/>
          <c:w val="0.77679952078757519"/>
          <c:h val="0.57869732659364337"/>
        </c:manualLayout>
      </c:layout>
      <c:barChart>
        <c:barDir val="col"/>
        <c:grouping val="stacked"/>
        <c:varyColors val="0"/>
        <c:ser>
          <c:idx val="0"/>
          <c:order val="0"/>
          <c:tx>
            <c:strRef>
              <c:f>'Country Graphs'!$O$353:$O$354</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multiLvlStrRef>
              <c:f>'Country Graphs'!$N$355:$N$361</c:f>
              <c:multiLvlStrCache>
                <c:ptCount val="4"/>
                <c:lvl>
                  <c:pt idx="0">
                    <c:v>Aggregated BE and SV</c:v>
                  </c:pt>
                  <c:pt idx="1">
                    <c:v>Aggregated GR and RO</c:v>
                  </c:pt>
                  <c:pt idx="2">
                    <c:v>Aggregated BE and SV</c:v>
                  </c:pt>
                  <c:pt idx="3">
                    <c:v>Aggregated GR and RO</c:v>
                  </c:pt>
                </c:lvl>
                <c:lvl>
                  <c:pt idx="0">
                    <c:v>Households</c:v>
                  </c:pt>
                  <c:pt idx="2">
                    <c:v>Local businesses</c:v>
                  </c:pt>
                </c:lvl>
              </c:multiLvlStrCache>
            </c:multiLvlStrRef>
          </c:cat>
          <c:val>
            <c:numRef>
              <c:f>'Country Graphs'!$O$355:$O$361</c:f>
              <c:numCache>
                <c:formatCode>General</c:formatCode>
                <c:ptCount val="4"/>
                <c:pt idx="0">
                  <c:v>7</c:v>
                </c:pt>
                <c:pt idx="1">
                  <c:v>1</c:v>
                </c:pt>
                <c:pt idx="2">
                  <c:v>7</c:v>
                </c:pt>
                <c:pt idx="3">
                  <c:v>1</c:v>
                </c:pt>
              </c:numCache>
            </c:numRef>
          </c:val>
          <c:extLst>
            <c:ext xmlns:c16="http://schemas.microsoft.com/office/drawing/2014/chart" uri="{C3380CC4-5D6E-409C-BE32-E72D297353CC}">
              <c16:uniqueId val="{00000000-4BEC-4823-88B0-5B21E4B82148}"/>
            </c:ext>
          </c:extLst>
        </c:ser>
        <c:ser>
          <c:idx val="1"/>
          <c:order val="1"/>
          <c:tx>
            <c:strRef>
              <c:f>'Country Graphs'!$P$353:$P$354</c:f>
              <c:strCache>
                <c:ptCount val="1"/>
                <c:pt idx="0">
                  <c:v>No</c:v>
                </c:pt>
              </c:strCache>
            </c:strRef>
          </c:tx>
          <c:spPr>
            <a:solidFill>
              <a:schemeClr val="accent2">
                <a:lumMod val="60000"/>
                <a:lumOff val="40000"/>
              </a:schemeClr>
            </a:solidFill>
            <a:ln>
              <a:solidFill>
                <a:schemeClr val="accent2">
                  <a:lumMod val="60000"/>
                  <a:lumOff val="40000"/>
                </a:schemeClr>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1-4BEC-4823-88B0-5B21E4B82148}"/>
                </c:ext>
              </c:extLst>
            </c:dLbl>
            <c:dLbl>
              <c:idx val="2"/>
              <c:delete val="1"/>
              <c:extLst>
                <c:ext xmlns:c15="http://schemas.microsoft.com/office/drawing/2012/chart" uri="{CE6537A1-D6FC-4f65-9D91-7224C49458BB}"/>
                <c:ext xmlns:c16="http://schemas.microsoft.com/office/drawing/2014/chart" uri="{C3380CC4-5D6E-409C-BE32-E72D297353CC}">
                  <c16:uniqueId val="{00000002-4BEC-4823-88B0-5B21E4B82148}"/>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multiLvlStrRef>
              <c:f>'Country Graphs'!$N$355:$N$361</c:f>
              <c:multiLvlStrCache>
                <c:ptCount val="4"/>
                <c:lvl>
                  <c:pt idx="0">
                    <c:v>Aggregated BE and SV</c:v>
                  </c:pt>
                  <c:pt idx="1">
                    <c:v>Aggregated GR and RO</c:v>
                  </c:pt>
                  <c:pt idx="2">
                    <c:v>Aggregated BE and SV</c:v>
                  </c:pt>
                  <c:pt idx="3">
                    <c:v>Aggregated GR and RO</c:v>
                  </c:pt>
                </c:lvl>
                <c:lvl>
                  <c:pt idx="0">
                    <c:v>Households</c:v>
                  </c:pt>
                  <c:pt idx="2">
                    <c:v>Local businesses</c:v>
                  </c:pt>
                </c:lvl>
              </c:multiLvlStrCache>
            </c:multiLvlStrRef>
          </c:cat>
          <c:val>
            <c:numRef>
              <c:f>'Country Graphs'!$P$355:$P$361</c:f>
              <c:numCache>
                <c:formatCode>General</c:formatCode>
                <c:ptCount val="4"/>
                <c:pt idx="0">
                  <c:v>0</c:v>
                </c:pt>
                <c:pt idx="1">
                  <c:v>1</c:v>
                </c:pt>
                <c:pt idx="2">
                  <c:v>0</c:v>
                </c:pt>
                <c:pt idx="3">
                  <c:v>2</c:v>
                </c:pt>
              </c:numCache>
            </c:numRef>
          </c:val>
          <c:extLst>
            <c:ext xmlns:c16="http://schemas.microsoft.com/office/drawing/2014/chart" uri="{C3380CC4-5D6E-409C-BE32-E72D297353CC}">
              <c16:uniqueId val="{00000003-4BEC-4823-88B0-5B21E4B82148}"/>
            </c:ext>
          </c:extLst>
        </c:ser>
        <c:ser>
          <c:idx val="2"/>
          <c:order val="2"/>
          <c:tx>
            <c:strRef>
              <c:f>'Country Graphs'!$Q$353:$Q$354</c:f>
              <c:strCache>
                <c:ptCount val="1"/>
                <c:pt idx="0">
                  <c:v>Yes</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multiLvlStrRef>
              <c:f>'Country Graphs'!$N$355:$N$361</c:f>
              <c:multiLvlStrCache>
                <c:ptCount val="4"/>
                <c:lvl>
                  <c:pt idx="0">
                    <c:v>Aggregated BE and SV</c:v>
                  </c:pt>
                  <c:pt idx="1">
                    <c:v>Aggregated GR and RO</c:v>
                  </c:pt>
                  <c:pt idx="2">
                    <c:v>Aggregated BE and SV</c:v>
                  </c:pt>
                  <c:pt idx="3">
                    <c:v>Aggregated GR and RO</c:v>
                  </c:pt>
                </c:lvl>
                <c:lvl>
                  <c:pt idx="0">
                    <c:v>Households</c:v>
                  </c:pt>
                  <c:pt idx="2">
                    <c:v>Local businesses</c:v>
                  </c:pt>
                </c:lvl>
              </c:multiLvlStrCache>
            </c:multiLvlStrRef>
          </c:cat>
          <c:val>
            <c:numRef>
              <c:f>'Country Graphs'!$Q$355:$Q$361</c:f>
              <c:numCache>
                <c:formatCode>General</c:formatCode>
                <c:ptCount val="4"/>
                <c:pt idx="0">
                  <c:v>1</c:v>
                </c:pt>
                <c:pt idx="1">
                  <c:v>8</c:v>
                </c:pt>
                <c:pt idx="2">
                  <c:v>1</c:v>
                </c:pt>
                <c:pt idx="3">
                  <c:v>7</c:v>
                </c:pt>
              </c:numCache>
            </c:numRef>
          </c:val>
          <c:extLst>
            <c:ext xmlns:c16="http://schemas.microsoft.com/office/drawing/2014/chart" uri="{C3380CC4-5D6E-409C-BE32-E72D297353CC}">
              <c16:uniqueId val="{00000004-4BEC-4823-88B0-5B21E4B82148}"/>
            </c:ext>
          </c:extLst>
        </c:ser>
        <c:dLbls>
          <c:dLblPos val="ctr"/>
          <c:showLegendKey val="0"/>
          <c:showVal val="1"/>
          <c:showCatName val="0"/>
          <c:showSerName val="0"/>
          <c:showPercent val="0"/>
          <c:showBubbleSize val="0"/>
        </c:dLbls>
        <c:gapWidth val="219"/>
        <c:overlap val="100"/>
        <c:axId val="856640984"/>
        <c:axId val="856634096"/>
      </c:barChart>
      <c:catAx>
        <c:axId val="8566409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en-US"/>
          </a:p>
        </c:txPr>
        <c:crossAx val="856634096"/>
        <c:crosses val="autoZero"/>
        <c:auto val="1"/>
        <c:lblAlgn val="ctr"/>
        <c:lblOffset val="100"/>
        <c:noMultiLvlLbl val="0"/>
      </c:catAx>
      <c:valAx>
        <c:axId val="856634096"/>
        <c:scaling>
          <c:orientation val="minMax"/>
          <c:max val="1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vert="horz"/>
          <a:lstStyle/>
          <a:p>
            <a:pPr>
              <a:defRPr/>
            </a:pPr>
            <a:endParaRPr lang="en-US"/>
          </a:p>
        </c:txPr>
        <c:crossAx val="856640984"/>
        <c:crosses val="autoZero"/>
        <c:crossBetween val="between"/>
        <c:majorUnit val="2"/>
      </c:valAx>
    </c:plotArea>
    <c:legend>
      <c:legendPos val="r"/>
      <c:overlay val="0"/>
      <c:spPr>
        <a:noFill/>
        <a:ln>
          <a:noFill/>
        </a:ln>
        <a:effectLst/>
      </c:spPr>
      <c:txPr>
        <a:bodyPr rot="0" vert="horz"/>
        <a:lstStyle/>
        <a:p>
          <a:pPr>
            <a:defRPr/>
          </a:pPr>
          <a:endParaRPr lang="en-US"/>
        </a:p>
      </c:txPr>
    </c:legend>
    <c:plotVisOnly val="1"/>
    <c:dispBlanksAs val="gap"/>
    <c:showDLblsOverMax val="0"/>
    <c:extLst/>
  </c:chart>
  <c:txPr>
    <a:bodyPr/>
    <a:lstStyle/>
    <a:p>
      <a:pPr>
        <a:defRPr sz="900" baseline="0"/>
      </a:pPr>
      <a:endParaRPr lang="en-US"/>
    </a:p>
  </c:txPr>
  <c:externalData r:id="rId2">
    <c:autoUpdate val="0"/>
  </c:externalData>
  <c:extLst>
    <c:ext xmlns:c14="http://schemas.microsoft.com/office/drawing/2007/8/2/chart" uri="{781A3756-C4B2-4CAC-9D66-4F8BD8637D16}">
      <c14:pivotOptions>
        <c14:dropZoneFilter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Graphs!PivotTable45</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200" baseline="0"/>
              <a:t>In disaster management, which option of financial assistance is the most effective, in your opinion?</a:t>
            </a:r>
          </a:p>
        </c:rich>
      </c:tx>
      <c:overlay val="0"/>
      <c:spPr>
        <a:noFill/>
        <a:ln>
          <a:noFill/>
        </a:ln>
        <a:effectLst/>
      </c:spPr>
    </c:title>
    <c:autoTitleDeleted val="0"/>
    <c:pivotFmts>
      <c:pivotFmt>
        <c:idx val="0"/>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4">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5">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4">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6124264639333877"/>
          <c:y val="0.20403603603603604"/>
          <c:w val="0.78210034090566261"/>
          <c:h val="0.56447609112896469"/>
        </c:manualLayout>
      </c:layout>
      <c:barChart>
        <c:barDir val="bar"/>
        <c:grouping val="stacked"/>
        <c:varyColors val="0"/>
        <c:ser>
          <c:idx val="0"/>
          <c:order val="0"/>
          <c:tx>
            <c:strRef>
              <c:f>'All Graphs'!$L$609:$L$610</c:f>
              <c:strCache>
                <c:ptCount val="1"/>
                <c:pt idx="0">
                  <c:v>Very effective</c:v>
                </c:pt>
              </c:strCache>
            </c:strRef>
          </c:tx>
          <c:spPr>
            <a:solidFill>
              <a:schemeClr val="accent6">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Graphs'!$K$611:$K$614</c:f>
              <c:strCache>
                <c:ptCount val="3"/>
                <c:pt idx="0">
                  <c:v>By the EU via an open application platform</c:v>
                </c:pt>
                <c:pt idx="1">
                  <c:v>By central national government</c:v>
                </c:pt>
                <c:pt idx="2">
                  <c:v>By regional/local authorities</c:v>
                </c:pt>
              </c:strCache>
            </c:strRef>
          </c:cat>
          <c:val>
            <c:numRef>
              <c:f>'All Graphs'!$L$611:$L$614</c:f>
              <c:numCache>
                <c:formatCode>General</c:formatCode>
                <c:ptCount val="3"/>
                <c:pt idx="0">
                  <c:v>9</c:v>
                </c:pt>
                <c:pt idx="1">
                  <c:v>7</c:v>
                </c:pt>
                <c:pt idx="2">
                  <c:v>11</c:v>
                </c:pt>
              </c:numCache>
            </c:numRef>
          </c:val>
          <c:extLst>
            <c:ext xmlns:c16="http://schemas.microsoft.com/office/drawing/2014/chart" uri="{C3380CC4-5D6E-409C-BE32-E72D297353CC}">
              <c16:uniqueId val="{00000000-39B9-428B-A674-F6F8C11B1935}"/>
            </c:ext>
          </c:extLst>
        </c:ser>
        <c:ser>
          <c:idx val="1"/>
          <c:order val="1"/>
          <c:tx>
            <c:strRef>
              <c:f>'All Graphs'!$M$609:$M$610</c:f>
              <c:strCache>
                <c:ptCount val="1"/>
                <c:pt idx="0">
                  <c:v>Moderately effective</c:v>
                </c:pt>
              </c:strCache>
            </c:strRef>
          </c:tx>
          <c:spPr>
            <a:solidFill>
              <a:schemeClr val="accent4">
                <a:lumMod val="40000"/>
                <a:lumOff val="60000"/>
              </a:schemeClr>
            </a:solidFill>
            <a:ln>
              <a:solidFill>
                <a:schemeClr val="accent4">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Graphs'!$K$611:$K$614</c:f>
              <c:strCache>
                <c:ptCount val="3"/>
                <c:pt idx="0">
                  <c:v>By the EU via an open application platform</c:v>
                </c:pt>
                <c:pt idx="1">
                  <c:v>By central national government</c:v>
                </c:pt>
                <c:pt idx="2">
                  <c:v>By regional/local authorities</c:v>
                </c:pt>
              </c:strCache>
            </c:strRef>
          </c:cat>
          <c:val>
            <c:numRef>
              <c:f>'All Graphs'!$M$611:$M$614</c:f>
              <c:numCache>
                <c:formatCode>General</c:formatCode>
                <c:ptCount val="3"/>
                <c:pt idx="0">
                  <c:v>3</c:v>
                </c:pt>
                <c:pt idx="1">
                  <c:v>7</c:v>
                </c:pt>
                <c:pt idx="2">
                  <c:v>3</c:v>
                </c:pt>
              </c:numCache>
            </c:numRef>
          </c:val>
          <c:extLst>
            <c:ext xmlns:c16="http://schemas.microsoft.com/office/drawing/2014/chart" uri="{C3380CC4-5D6E-409C-BE32-E72D297353CC}">
              <c16:uniqueId val="{00000001-39B9-428B-A674-F6F8C11B1935}"/>
            </c:ext>
          </c:extLst>
        </c:ser>
        <c:ser>
          <c:idx val="2"/>
          <c:order val="2"/>
          <c:tx>
            <c:strRef>
              <c:f>'All Graphs'!$N$609:$N$610</c:f>
              <c:strCache>
                <c:ptCount val="1"/>
                <c:pt idx="0">
                  <c:v>Not very effective</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Graphs'!$K$611:$K$614</c:f>
              <c:strCache>
                <c:ptCount val="3"/>
                <c:pt idx="0">
                  <c:v>By the EU via an open application platform</c:v>
                </c:pt>
                <c:pt idx="1">
                  <c:v>By central national government</c:v>
                </c:pt>
                <c:pt idx="2">
                  <c:v>By regional/local authorities</c:v>
                </c:pt>
              </c:strCache>
            </c:strRef>
          </c:cat>
          <c:val>
            <c:numRef>
              <c:f>'All Graphs'!$N$611:$N$614</c:f>
              <c:numCache>
                <c:formatCode>General</c:formatCode>
                <c:ptCount val="3"/>
                <c:pt idx="0">
                  <c:v>4</c:v>
                </c:pt>
                <c:pt idx="1">
                  <c:v>3</c:v>
                </c:pt>
                <c:pt idx="2">
                  <c:v>2</c:v>
                </c:pt>
              </c:numCache>
            </c:numRef>
          </c:val>
          <c:extLst>
            <c:ext xmlns:c16="http://schemas.microsoft.com/office/drawing/2014/chart" uri="{C3380CC4-5D6E-409C-BE32-E72D297353CC}">
              <c16:uniqueId val="{00000002-39B9-428B-A674-F6F8C11B1935}"/>
            </c:ext>
          </c:extLst>
        </c:ser>
        <c:ser>
          <c:idx val="3"/>
          <c:order val="3"/>
          <c:tx>
            <c:strRef>
              <c:f>'All Graphs'!$O$609:$O$610</c:f>
              <c:strCache>
                <c:ptCount val="1"/>
                <c:pt idx="0">
                  <c:v>Not at all effective</c:v>
                </c:pt>
              </c:strCache>
            </c:strRef>
          </c:tx>
          <c:spPr>
            <a:solidFill>
              <a:schemeClr val="accent3">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Graphs'!$K$611:$K$614</c:f>
              <c:strCache>
                <c:ptCount val="3"/>
                <c:pt idx="0">
                  <c:v>By the EU via an open application platform</c:v>
                </c:pt>
                <c:pt idx="1">
                  <c:v>By central national government</c:v>
                </c:pt>
                <c:pt idx="2">
                  <c:v>By regional/local authorities</c:v>
                </c:pt>
              </c:strCache>
            </c:strRef>
          </c:cat>
          <c:val>
            <c:numRef>
              <c:f>'All Graphs'!$O$611:$O$614</c:f>
              <c:numCache>
                <c:formatCode>General</c:formatCode>
                <c:ptCount val="3"/>
                <c:pt idx="0">
                  <c:v>1</c:v>
                </c:pt>
                <c:pt idx="1">
                  <c:v>2</c:v>
                </c:pt>
                <c:pt idx="2">
                  <c:v>2</c:v>
                </c:pt>
              </c:numCache>
            </c:numRef>
          </c:val>
          <c:extLst>
            <c:ext xmlns:c16="http://schemas.microsoft.com/office/drawing/2014/chart" uri="{C3380CC4-5D6E-409C-BE32-E72D297353CC}">
              <c16:uniqueId val="{00000003-39B9-428B-A674-F6F8C11B1935}"/>
            </c:ext>
          </c:extLst>
        </c:ser>
        <c:ser>
          <c:idx val="4"/>
          <c:order val="4"/>
          <c:tx>
            <c:strRef>
              <c:f>'All Graphs'!$P$609:$P$610</c:f>
              <c:strCache>
                <c:ptCount val="1"/>
                <c:pt idx="0">
                  <c:v>Unsure</c:v>
                </c:pt>
              </c:strCache>
            </c:strRef>
          </c:tx>
          <c:spPr>
            <a:solidFill>
              <a:schemeClr val="accent5">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Graphs'!$K$611:$K$614</c:f>
              <c:strCache>
                <c:ptCount val="3"/>
                <c:pt idx="0">
                  <c:v>By the EU via an open application platform</c:v>
                </c:pt>
                <c:pt idx="1">
                  <c:v>By central national government</c:v>
                </c:pt>
                <c:pt idx="2">
                  <c:v>By regional/local authorities</c:v>
                </c:pt>
              </c:strCache>
            </c:strRef>
          </c:cat>
          <c:val>
            <c:numRef>
              <c:f>'All Graphs'!$P$611:$P$614</c:f>
              <c:numCache>
                <c:formatCode>General</c:formatCode>
                <c:ptCount val="3"/>
                <c:pt idx="0">
                  <c:v>2</c:v>
                </c:pt>
                <c:pt idx="2">
                  <c:v>1</c:v>
                </c:pt>
              </c:numCache>
            </c:numRef>
          </c:val>
          <c:extLst>
            <c:ext xmlns:c16="http://schemas.microsoft.com/office/drawing/2014/chart" uri="{C3380CC4-5D6E-409C-BE32-E72D297353CC}">
              <c16:uniqueId val="{00000004-39B9-428B-A674-F6F8C11B1935}"/>
            </c:ext>
          </c:extLst>
        </c:ser>
        <c:dLbls>
          <c:showLegendKey val="0"/>
          <c:showVal val="0"/>
          <c:showCatName val="0"/>
          <c:showSerName val="0"/>
          <c:showPercent val="0"/>
          <c:showBubbleSize val="0"/>
        </c:dLbls>
        <c:gapWidth val="185"/>
        <c:overlap val="100"/>
        <c:axId val="520085824"/>
        <c:axId val="1"/>
      </c:barChart>
      <c:catAx>
        <c:axId val="520085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valAx>
      <c:spPr>
        <a:noFill/>
        <a:ln w="25400">
          <a:noFill/>
        </a:ln>
      </c:spPr>
    </c:plotArea>
    <c:legend>
      <c:legendPos val="b"/>
      <c:layout>
        <c:manualLayout>
          <c:xMode val="edge"/>
          <c:yMode val="edge"/>
          <c:x val="7.6086071137659528E-2"/>
          <c:y val="0.8828573455345109"/>
          <c:w val="0.86123766856729111"/>
          <c:h val="9.552103284386746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[Copy_Statistics_Export_AllResults.xlsx]Category Graphs!PivotTable1</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200" b="0" i="0" baseline="0">
                <a:effectLst/>
              </a:rPr>
              <a:t>In disaster management, how do you assess the effectivness of </a:t>
            </a:r>
            <a:r>
              <a:rPr lang="fr-BE" sz="1200" b="0" i="0" u="none" strike="noStrike" baseline="0">
                <a:effectLst/>
              </a:rPr>
              <a:t>direct financial assistance by the EU? By category</a:t>
            </a:r>
            <a:endParaRPr lang="fr-BE" sz="1200" b="0" i="0" baseline="0">
              <a:effectLst/>
            </a:endParaRPr>
          </a:p>
        </c:rich>
      </c:tx>
      <c:overlay val="0"/>
      <c:spPr>
        <a:noFill/>
        <a:ln>
          <a:noFill/>
        </a:ln>
        <a:effectLst/>
      </c:spPr>
    </c:title>
    <c:autoTitleDeleted val="0"/>
    <c:pivotFmts>
      <c:pivotFmt>
        <c:idx val="0"/>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1"/>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5">
              <a:lumMod val="60000"/>
              <a:lumOff val="40000"/>
              <a:alpha val="66000"/>
            </a:schemeClr>
          </a:solidFill>
          <a:ln>
            <a:noFill/>
          </a:ln>
          <a:effectLst/>
        </c:spPr>
      </c:pivotFmt>
      <c:pivotFmt>
        <c:idx val="6"/>
        <c:spPr>
          <a:solidFill>
            <a:schemeClr val="accent5">
              <a:lumMod val="60000"/>
              <a:lumOff val="40000"/>
              <a:alpha val="66000"/>
            </a:schemeClr>
          </a:solidFill>
          <a:ln>
            <a:noFill/>
          </a:ln>
          <a:effectLst/>
        </c:spPr>
      </c:pivotFmt>
      <c:pivotFmt>
        <c:idx val="7"/>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6"/>
        <c:spPr>
          <a:solidFill>
            <a:schemeClr val="accent4">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7"/>
        <c:spPr>
          <a:solidFill>
            <a:schemeClr val="accent2">
              <a:alpha val="62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8"/>
        <c:spPr>
          <a:solidFill>
            <a:schemeClr val="accent3">
              <a:alpha val="5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9"/>
        <c:spPr>
          <a:solidFill>
            <a:schemeClr val="accent5">
              <a:lumMod val="60000"/>
              <a:lumOff val="40000"/>
              <a:alpha val="66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0"/>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1"/>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2"/>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3"/>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4"/>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5"/>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6"/>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7"/>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8"/>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9"/>
        <c:spPr>
          <a:solidFill>
            <a:schemeClr val="accent5">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0"/>
        <c:spPr>
          <a:solidFill>
            <a:schemeClr val="accent2">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1"/>
        <c:spPr>
          <a:solidFill>
            <a:schemeClr val="accent4">
              <a:lumMod val="60000"/>
              <a:lumOff val="40000"/>
            </a:schemeClr>
          </a:solidFill>
          <a:ln>
            <a:noFill/>
          </a:ln>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2"/>
        <c:spPr>
          <a:solidFill>
            <a:schemeClr val="accent6">
              <a:lumMod val="60000"/>
              <a:lumOff val="40000"/>
            </a:schemeClr>
          </a:solidFill>
        </c:spPr>
        <c:dLbl>
          <c:idx val="0"/>
          <c:spPr>
            <a:noFill/>
            <a:ln>
              <a:noFill/>
            </a:ln>
            <a:effectLst/>
          </c:spPr>
          <c:txPr>
            <a:bodyPr wrap="square" lIns="38100" tIns="19050" rIns="38100" bIns="19050" anchor="ctr">
              <a:spAutoFit/>
            </a:bodyPr>
            <a:lstStyle/>
            <a:p>
              <a:pPr>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3"/>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5">
              <a:lumMod val="60000"/>
              <a:lumOff val="40000"/>
            </a:schemeClr>
          </a:solidFill>
          <a:ln>
            <a:no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2">
              <a:lumMod val="60000"/>
              <a:lumOff val="40000"/>
            </a:schemeClr>
          </a:solidFill>
          <a:ln>
            <a:solidFill>
              <a:schemeClr val="accent2">
                <a:lumMod val="60000"/>
                <a:lumOff val="4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2">
              <a:lumMod val="40000"/>
              <a:lumOff val="60000"/>
            </a:schemeClr>
          </a:solidFill>
          <a:ln>
            <a:solidFill>
              <a:schemeClr val="accent2">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2">
              <a:lumMod val="40000"/>
              <a:lumOff val="60000"/>
            </a:schemeClr>
          </a:solidFill>
          <a:ln>
            <a:solidFill>
              <a:schemeClr val="accent2">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40000"/>
              <a:lumOff val="60000"/>
            </a:schemeClr>
          </a:solidFill>
          <a:ln>
            <a:solidFill>
              <a:schemeClr val="accent2">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2">
              <a:lumMod val="40000"/>
              <a:lumOff val="60000"/>
            </a:schemeClr>
          </a:solidFill>
          <a:ln>
            <a:solidFill>
              <a:schemeClr val="accent2">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5">
              <a:lumMod val="40000"/>
              <a:lumOff val="60000"/>
            </a:schemeClr>
          </a:solidFill>
          <a:ln>
            <a:solidFill>
              <a:schemeClr val="accent5">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5">
              <a:lumMod val="40000"/>
              <a:lumOff val="60000"/>
            </a:schemeClr>
          </a:solidFill>
          <a:ln>
            <a:solidFill>
              <a:schemeClr val="accent5">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2">
              <a:lumMod val="40000"/>
              <a:lumOff val="60000"/>
            </a:schemeClr>
          </a:solidFill>
          <a:ln>
            <a:solidFill>
              <a:schemeClr val="accent2">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5">
              <a:lumMod val="40000"/>
              <a:lumOff val="60000"/>
            </a:schemeClr>
          </a:solidFill>
          <a:ln>
            <a:solidFill>
              <a:schemeClr val="accent5">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3">
              <a:lumMod val="40000"/>
              <a:lumOff val="60000"/>
            </a:schemeClr>
          </a:solidFill>
          <a:ln>
            <a:solidFill>
              <a:schemeClr val="accent3">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2">
              <a:lumMod val="40000"/>
              <a:lumOff val="60000"/>
            </a:schemeClr>
          </a:solidFill>
          <a:ln>
            <a:solidFill>
              <a:schemeClr val="accent2">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4">
              <a:lumMod val="40000"/>
              <a:lumOff val="60000"/>
            </a:schemeClr>
          </a:solidFill>
          <a:ln>
            <a:solidFill>
              <a:schemeClr val="accent4">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6">
              <a:lumMod val="40000"/>
              <a:lumOff val="60000"/>
            </a:schemeClr>
          </a:solidFill>
          <a:ln>
            <a:solidFill>
              <a:schemeClr val="accent6">
                <a:lumMod val="40000"/>
                <a:lumOff val="60000"/>
              </a:schemeClr>
            </a:solidFill>
          </a:ln>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8.6399022731899935E-2"/>
          <c:y val="0.21658430120406671"/>
          <c:w val="0.65169445220429822"/>
          <c:h val="0.63324211414056608"/>
        </c:manualLayout>
      </c:layout>
      <c:barChart>
        <c:barDir val="col"/>
        <c:grouping val="stacked"/>
        <c:varyColors val="0"/>
        <c:ser>
          <c:idx val="0"/>
          <c:order val="0"/>
          <c:tx>
            <c:strRef>
              <c:f>'Category Graphs'!$P$60:$P$61</c:f>
              <c:strCache>
                <c:ptCount val="1"/>
                <c:pt idx="0">
                  <c:v>Unsure</c:v>
                </c:pt>
              </c:strCache>
            </c:strRef>
          </c:tx>
          <c:spPr>
            <a:solidFill>
              <a:schemeClr val="accent5">
                <a:lumMod val="40000"/>
                <a:lumOff val="60000"/>
              </a:schemeClr>
            </a:solidFill>
            <a:ln>
              <a:solidFill>
                <a:schemeClr val="accent5">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'Category Graphs'!$O$62:$O$66</c:f>
              <c:strCache>
                <c:ptCount val="4"/>
                <c:pt idx="0">
                  <c:v>Public authorities</c:v>
                </c:pt>
                <c:pt idx="1">
                  <c:v>Civil society</c:v>
                </c:pt>
                <c:pt idx="2">
                  <c:v>Academia</c:v>
                </c:pt>
                <c:pt idx="3">
                  <c:v>Other </c:v>
                </c:pt>
              </c:strCache>
            </c:strRef>
          </c:cat>
          <c:val>
            <c:numRef>
              <c:f>'Category Graphs'!$P$62:$P$66</c:f>
              <c:numCache>
                <c:formatCode>General</c:formatCode>
                <c:ptCount val="4"/>
                <c:pt idx="0">
                  <c:v>1</c:v>
                </c:pt>
                <c:pt idx="1">
                  <c:v>1</c:v>
                </c:pt>
              </c:numCache>
            </c:numRef>
          </c:val>
          <c:extLst>
            <c:ext xmlns:c16="http://schemas.microsoft.com/office/drawing/2014/chart" uri="{C3380CC4-5D6E-409C-BE32-E72D297353CC}">
              <c16:uniqueId val="{00000000-6A77-473F-80B0-8237DAEDCDCC}"/>
            </c:ext>
          </c:extLst>
        </c:ser>
        <c:ser>
          <c:idx val="1"/>
          <c:order val="1"/>
          <c:tx>
            <c:strRef>
              <c:f>'Category Graphs'!$Q$60:$Q$61</c:f>
              <c:strCache>
                <c:ptCount val="1"/>
                <c:pt idx="0">
                  <c:v>Not at all effective</c:v>
                </c:pt>
              </c:strCache>
            </c:strRef>
          </c:tx>
          <c:spPr>
            <a:solidFill>
              <a:schemeClr val="accent3">
                <a:lumMod val="40000"/>
                <a:lumOff val="60000"/>
              </a:schemeClr>
            </a:solidFill>
            <a:ln>
              <a:solidFill>
                <a:schemeClr val="accent3">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Graphs'!$O$62:$O$66</c:f>
              <c:strCache>
                <c:ptCount val="4"/>
                <c:pt idx="0">
                  <c:v>Public authorities</c:v>
                </c:pt>
                <c:pt idx="1">
                  <c:v>Civil society</c:v>
                </c:pt>
                <c:pt idx="2">
                  <c:v>Academia</c:v>
                </c:pt>
                <c:pt idx="3">
                  <c:v>Other </c:v>
                </c:pt>
              </c:strCache>
            </c:strRef>
          </c:cat>
          <c:val>
            <c:numRef>
              <c:f>'Category Graphs'!$Q$62:$Q$66</c:f>
              <c:numCache>
                <c:formatCode>General</c:formatCode>
                <c:ptCount val="4"/>
                <c:pt idx="0">
                  <c:v>1</c:v>
                </c:pt>
              </c:numCache>
            </c:numRef>
          </c:val>
          <c:extLst>
            <c:ext xmlns:c16="http://schemas.microsoft.com/office/drawing/2014/chart" uri="{C3380CC4-5D6E-409C-BE32-E72D297353CC}">
              <c16:uniqueId val="{00000001-6A77-473F-80B0-8237DAEDCDCC}"/>
            </c:ext>
          </c:extLst>
        </c:ser>
        <c:ser>
          <c:idx val="2"/>
          <c:order val="2"/>
          <c:tx>
            <c:strRef>
              <c:f>'Category Graphs'!$R$60:$R$61</c:f>
              <c:strCache>
                <c:ptCount val="1"/>
                <c:pt idx="0">
                  <c:v>Not very effective</c:v>
                </c:pt>
              </c:strCache>
            </c:strRef>
          </c:tx>
          <c:spPr>
            <a:solidFill>
              <a:schemeClr val="accent2">
                <a:lumMod val="40000"/>
                <a:lumOff val="60000"/>
              </a:schemeClr>
            </a:solidFill>
            <a:ln>
              <a:solidFill>
                <a:schemeClr val="accent2">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Graphs'!$O$62:$O$66</c:f>
              <c:strCache>
                <c:ptCount val="4"/>
                <c:pt idx="0">
                  <c:v>Public authorities</c:v>
                </c:pt>
                <c:pt idx="1">
                  <c:v>Civil society</c:v>
                </c:pt>
                <c:pt idx="2">
                  <c:v>Academia</c:v>
                </c:pt>
                <c:pt idx="3">
                  <c:v>Other </c:v>
                </c:pt>
              </c:strCache>
            </c:strRef>
          </c:cat>
          <c:val>
            <c:numRef>
              <c:f>'Category Graphs'!$R$62:$R$66</c:f>
              <c:numCache>
                <c:formatCode>General</c:formatCode>
                <c:ptCount val="4"/>
                <c:pt idx="0">
                  <c:v>1</c:v>
                </c:pt>
                <c:pt idx="2">
                  <c:v>2</c:v>
                </c:pt>
                <c:pt idx="3">
                  <c:v>1</c:v>
                </c:pt>
              </c:numCache>
            </c:numRef>
          </c:val>
          <c:extLst>
            <c:ext xmlns:c16="http://schemas.microsoft.com/office/drawing/2014/chart" uri="{C3380CC4-5D6E-409C-BE32-E72D297353CC}">
              <c16:uniqueId val="{00000002-6A77-473F-80B0-8237DAEDCDCC}"/>
            </c:ext>
          </c:extLst>
        </c:ser>
        <c:ser>
          <c:idx val="3"/>
          <c:order val="3"/>
          <c:tx>
            <c:strRef>
              <c:f>'Category Graphs'!$S$60:$S$61</c:f>
              <c:strCache>
                <c:ptCount val="1"/>
                <c:pt idx="0">
                  <c:v>Moderately effective</c:v>
                </c:pt>
              </c:strCache>
            </c:strRef>
          </c:tx>
          <c:spPr>
            <a:solidFill>
              <a:schemeClr val="accent4">
                <a:lumMod val="40000"/>
                <a:lumOff val="60000"/>
              </a:schemeClr>
            </a:solidFill>
            <a:ln>
              <a:solidFill>
                <a:schemeClr val="accent4">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Graphs'!$O$62:$O$66</c:f>
              <c:strCache>
                <c:ptCount val="4"/>
                <c:pt idx="0">
                  <c:v>Public authorities</c:v>
                </c:pt>
                <c:pt idx="1">
                  <c:v>Civil society</c:v>
                </c:pt>
                <c:pt idx="2">
                  <c:v>Academia</c:v>
                </c:pt>
                <c:pt idx="3">
                  <c:v>Other </c:v>
                </c:pt>
              </c:strCache>
            </c:strRef>
          </c:cat>
          <c:val>
            <c:numRef>
              <c:f>'Category Graphs'!$S$62:$S$66</c:f>
              <c:numCache>
                <c:formatCode>General</c:formatCode>
                <c:ptCount val="4"/>
                <c:pt idx="0">
                  <c:v>1</c:v>
                </c:pt>
                <c:pt idx="1">
                  <c:v>1</c:v>
                </c:pt>
              </c:numCache>
            </c:numRef>
          </c:val>
          <c:extLst>
            <c:ext xmlns:c16="http://schemas.microsoft.com/office/drawing/2014/chart" uri="{C3380CC4-5D6E-409C-BE32-E72D297353CC}">
              <c16:uniqueId val="{00000003-6A77-473F-80B0-8237DAEDCDCC}"/>
            </c:ext>
          </c:extLst>
        </c:ser>
        <c:ser>
          <c:idx val="4"/>
          <c:order val="4"/>
          <c:tx>
            <c:strRef>
              <c:f>'Category Graphs'!$T$60:$T$61</c:f>
              <c:strCache>
                <c:ptCount val="1"/>
                <c:pt idx="0">
                  <c:v>Very effective</c:v>
                </c:pt>
              </c:strCache>
            </c:strRef>
          </c:tx>
          <c:spPr>
            <a:solidFill>
              <a:schemeClr val="accent6">
                <a:lumMod val="40000"/>
                <a:lumOff val="60000"/>
              </a:schemeClr>
            </a:solidFill>
            <a:ln>
              <a:solidFill>
                <a:schemeClr val="accent6">
                  <a:lumMod val="40000"/>
                  <a:lumOff val="60000"/>
                </a:schemeClr>
              </a:solidFill>
            </a:ln>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'Category Graphs'!$O$62:$O$66</c:f>
              <c:strCache>
                <c:ptCount val="4"/>
                <c:pt idx="0">
                  <c:v>Public authorities</c:v>
                </c:pt>
                <c:pt idx="1">
                  <c:v>Civil society</c:v>
                </c:pt>
                <c:pt idx="2">
                  <c:v>Academia</c:v>
                </c:pt>
                <c:pt idx="3">
                  <c:v>Other </c:v>
                </c:pt>
              </c:strCache>
            </c:strRef>
          </c:cat>
          <c:val>
            <c:numRef>
              <c:f>'Category Graphs'!$T$62:$T$66</c:f>
              <c:numCache>
                <c:formatCode>General</c:formatCode>
                <c:ptCount val="4"/>
                <c:pt idx="0">
                  <c:v>4</c:v>
                </c:pt>
                <c:pt idx="1">
                  <c:v>2</c:v>
                </c:pt>
                <c:pt idx="2">
                  <c:v>3</c:v>
                </c:pt>
                <c:pt idx="3">
                  <c:v>1</c:v>
                </c:pt>
              </c:numCache>
            </c:numRef>
          </c:val>
          <c:extLst>
            <c:ext xmlns:c16="http://schemas.microsoft.com/office/drawing/2014/chart" uri="{C3380CC4-5D6E-409C-BE32-E72D297353CC}">
              <c16:uniqueId val="{00000004-6A77-473F-80B0-8237DAEDCDCC}"/>
            </c:ext>
          </c:extLst>
        </c:ser>
        <c:dLbls>
          <c:dLblPos val="ctr"/>
          <c:showLegendKey val="0"/>
          <c:showVal val="1"/>
          <c:showCatName val="0"/>
          <c:showSerName val="0"/>
          <c:showPercent val="0"/>
          <c:showBubbleSize val="0"/>
        </c:dLbls>
        <c:gapWidth val="166"/>
        <c:overlap val="100"/>
        <c:axId val="789463816"/>
        <c:axId val="789464144"/>
      </c:barChart>
      <c:catAx>
        <c:axId val="7894638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464144"/>
        <c:crosses val="autoZero"/>
        <c:auto val="1"/>
        <c:lblAlgn val="ctr"/>
        <c:lblOffset val="100"/>
        <c:noMultiLvlLbl val="0"/>
      </c:catAx>
      <c:valAx>
        <c:axId val="7894641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463816"/>
        <c:crosses val="autoZero"/>
        <c:crossBetween val="between"/>
      </c:valAx>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Graphs!PivotTable29</c:name>
    <c:fmtId val="-1"/>
  </c:pivotSource>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fr-BE" sz="1200" baseline="0"/>
              <a:t> In your opinion, how important are the following actions for the effective use of the UCPM in the future?</a:t>
            </a:r>
          </a:p>
        </c:rich>
      </c:tx>
      <c:layout>
        <c:manualLayout>
          <c:xMode val="edge"/>
          <c:yMode val="edge"/>
          <c:x val="0.13084021488229103"/>
          <c:y val="2.2883580230437298E-2"/>
        </c:manualLayout>
      </c:layout>
      <c:overlay val="0"/>
      <c:spPr>
        <a:noFill/>
        <a:ln>
          <a:noFill/>
        </a:ln>
        <a:effectLst/>
      </c:spPr>
    </c:title>
    <c:autoTitleDeleted val="0"/>
    <c:pivotFmts>
      <c:pivotFmt>
        <c:idx val="0"/>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4">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spPr>
          <a:solidFill>
            <a:schemeClr val="accent5">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9"/>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4">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5">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4">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5">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4"/>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5"/>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6"/>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7"/>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8"/>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9"/>
        <c:spPr>
          <a:solidFill>
            <a:schemeClr val="accent4">
              <a:lumMod val="40000"/>
              <a:lumOff val="60000"/>
            </a:schemeClr>
          </a:solidFill>
          <a:ln>
            <a:solidFill>
              <a:schemeClr val="accent4">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0"/>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71"/>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1637938937756709"/>
          <c:y val="0.18106908377140538"/>
          <c:w val="0.82055457270408472"/>
          <c:h val="0.53044163959956603"/>
        </c:manualLayout>
      </c:layout>
      <c:barChart>
        <c:barDir val="col"/>
        <c:grouping val="stacked"/>
        <c:varyColors val="0"/>
        <c:ser>
          <c:idx val="0"/>
          <c:order val="0"/>
          <c:tx>
            <c:strRef>
              <c:f>'All Graphs'!$M$642:$M$643</c:f>
              <c:strCache>
                <c:ptCount val="1"/>
                <c:pt idx="0">
                  <c:v>Very effective</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Graphs'!$L$644:$L$647</c:f>
              <c:strCache>
                <c:ptCount val="3"/>
                <c:pt idx="0">
                  <c:v> Pre-emptive use of joint special European forces to prevent natural disasters</c:v>
                </c:pt>
                <c:pt idx="1">
                  <c:v>Common training of those involved in rescue missions</c:v>
                </c:pt>
                <c:pt idx="2">
                  <c:v>Use of common technologies and harmonized tools</c:v>
                </c:pt>
              </c:strCache>
            </c:strRef>
          </c:cat>
          <c:val>
            <c:numRef>
              <c:f>'All Graphs'!$M$644:$M$647</c:f>
              <c:numCache>
                <c:formatCode>General</c:formatCode>
                <c:ptCount val="3"/>
                <c:pt idx="0">
                  <c:v>14</c:v>
                </c:pt>
                <c:pt idx="1">
                  <c:v>16</c:v>
                </c:pt>
                <c:pt idx="2">
                  <c:v>13</c:v>
                </c:pt>
              </c:numCache>
            </c:numRef>
          </c:val>
          <c:extLst>
            <c:ext xmlns:c16="http://schemas.microsoft.com/office/drawing/2014/chart" uri="{C3380CC4-5D6E-409C-BE32-E72D297353CC}">
              <c16:uniqueId val="{00000000-F7F7-40D6-A6A5-4E10879E2D38}"/>
            </c:ext>
          </c:extLst>
        </c:ser>
        <c:ser>
          <c:idx val="1"/>
          <c:order val="1"/>
          <c:tx>
            <c:strRef>
              <c:f>'All Graphs'!$N$642:$N$643</c:f>
              <c:strCache>
                <c:ptCount val="1"/>
                <c:pt idx="0">
                  <c:v>Moderately effective</c:v>
                </c:pt>
              </c:strCache>
            </c:strRef>
          </c:tx>
          <c:spPr>
            <a:solidFill>
              <a:schemeClr val="accent4">
                <a:lumMod val="40000"/>
                <a:lumOff val="60000"/>
              </a:schemeClr>
            </a:solidFill>
            <a:ln>
              <a:solidFill>
                <a:schemeClr val="accent4">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Graphs'!$L$644:$L$647</c:f>
              <c:strCache>
                <c:ptCount val="3"/>
                <c:pt idx="0">
                  <c:v> Pre-emptive use of joint special European forces to prevent natural disasters</c:v>
                </c:pt>
                <c:pt idx="1">
                  <c:v>Common training of those involved in rescue missions</c:v>
                </c:pt>
                <c:pt idx="2">
                  <c:v>Use of common technologies and harmonized tools</c:v>
                </c:pt>
              </c:strCache>
            </c:strRef>
          </c:cat>
          <c:val>
            <c:numRef>
              <c:f>'All Graphs'!$N$644:$N$647</c:f>
              <c:numCache>
                <c:formatCode>General</c:formatCode>
                <c:ptCount val="3"/>
                <c:pt idx="0">
                  <c:v>3</c:v>
                </c:pt>
                <c:pt idx="1">
                  <c:v>2</c:v>
                </c:pt>
                <c:pt idx="2">
                  <c:v>5</c:v>
                </c:pt>
              </c:numCache>
            </c:numRef>
          </c:val>
          <c:extLst>
            <c:ext xmlns:c16="http://schemas.microsoft.com/office/drawing/2014/chart" uri="{C3380CC4-5D6E-409C-BE32-E72D297353CC}">
              <c16:uniqueId val="{00000001-F7F7-40D6-A6A5-4E10879E2D38}"/>
            </c:ext>
          </c:extLst>
        </c:ser>
        <c:ser>
          <c:idx val="2"/>
          <c:order val="2"/>
          <c:tx>
            <c:strRef>
              <c:f>'All Graphs'!$O$642:$O$643</c:f>
              <c:strCache>
                <c:ptCount val="1"/>
                <c:pt idx="0">
                  <c:v>Not very effective</c:v>
                </c:pt>
              </c:strCache>
            </c:strRef>
          </c:tx>
          <c:spPr>
            <a:solidFill>
              <a:schemeClr val="accent2">
                <a:lumMod val="60000"/>
                <a:lumOff val="40000"/>
              </a:schemeClr>
            </a:solidFill>
            <a:ln>
              <a:solidFill>
                <a:schemeClr val="accent2">
                  <a:lumMod val="60000"/>
                  <a:lumOff val="4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Graphs'!$L$644:$L$647</c:f>
              <c:strCache>
                <c:ptCount val="3"/>
                <c:pt idx="0">
                  <c:v> Pre-emptive use of joint special European forces to prevent natural disasters</c:v>
                </c:pt>
                <c:pt idx="1">
                  <c:v>Common training of those involved in rescue missions</c:v>
                </c:pt>
                <c:pt idx="2">
                  <c:v>Use of common technologies and harmonized tools</c:v>
                </c:pt>
              </c:strCache>
            </c:strRef>
          </c:cat>
          <c:val>
            <c:numRef>
              <c:f>'All Graphs'!$O$644:$O$647</c:f>
              <c:numCache>
                <c:formatCode>General</c:formatCode>
                <c:ptCount val="3"/>
                <c:pt idx="1">
                  <c:v>1</c:v>
                </c:pt>
              </c:numCache>
            </c:numRef>
          </c:val>
          <c:extLst>
            <c:ext xmlns:c16="http://schemas.microsoft.com/office/drawing/2014/chart" uri="{C3380CC4-5D6E-409C-BE32-E72D297353CC}">
              <c16:uniqueId val="{00000002-F7F7-40D6-A6A5-4E10879E2D38}"/>
            </c:ext>
          </c:extLst>
        </c:ser>
        <c:ser>
          <c:idx val="3"/>
          <c:order val="3"/>
          <c:tx>
            <c:strRef>
              <c:f>'All Graphs'!$P$642:$P$643</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Graphs'!$L$644:$L$647</c:f>
              <c:strCache>
                <c:ptCount val="3"/>
                <c:pt idx="0">
                  <c:v> Pre-emptive use of joint special European forces to prevent natural disasters</c:v>
                </c:pt>
                <c:pt idx="1">
                  <c:v>Common training of those involved in rescue missions</c:v>
                </c:pt>
                <c:pt idx="2">
                  <c:v>Use of common technologies and harmonized tools</c:v>
                </c:pt>
              </c:strCache>
            </c:strRef>
          </c:cat>
          <c:val>
            <c:numRef>
              <c:f>'All Graphs'!$P$644:$P$647</c:f>
              <c:numCache>
                <c:formatCode>General</c:formatCode>
                <c:ptCount val="3"/>
                <c:pt idx="0">
                  <c:v>2</c:v>
                </c:pt>
                <c:pt idx="2">
                  <c:v>1</c:v>
                </c:pt>
              </c:numCache>
            </c:numRef>
          </c:val>
          <c:extLst>
            <c:ext xmlns:c16="http://schemas.microsoft.com/office/drawing/2014/chart" uri="{C3380CC4-5D6E-409C-BE32-E72D297353CC}">
              <c16:uniqueId val="{00000003-F7F7-40D6-A6A5-4E10879E2D38}"/>
            </c:ext>
          </c:extLst>
        </c:ser>
        <c:dLbls>
          <c:showLegendKey val="0"/>
          <c:showVal val="0"/>
          <c:showCatName val="0"/>
          <c:showSerName val="0"/>
          <c:showPercent val="0"/>
          <c:showBubbleSize val="0"/>
        </c:dLbls>
        <c:gapWidth val="185"/>
        <c:overlap val="100"/>
        <c:axId val="520085824"/>
        <c:axId val="1"/>
      </c:barChart>
      <c:catAx>
        <c:axId val="5200858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majorUnit val="4"/>
      </c:valAx>
      <c:spPr>
        <a:noFill/>
        <a:ln w="25400">
          <a:noFill/>
        </a:ln>
      </c:spPr>
    </c:plotArea>
    <c:legend>
      <c:legendPos val="b"/>
      <c:layout>
        <c:manualLayout>
          <c:xMode val="edge"/>
          <c:yMode val="edge"/>
          <c:x val="9.8403213114868507E-2"/>
          <c:y val="0.91809146896571026"/>
          <c:w val="0.81015357995774739"/>
          <c:h val="6.1273232032657048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Graphs!PivotTable43</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200" baseline="0"/>
              <a:t>In which field do you think that regional and European cooperation could be more effectively implemented?</a:t>
            </a:r>
          </a:p>
        </c:rich>
      </c:tx>
      <c:overlay val="0"/>
      <c:spPr>
        <a:noFill/>
        <a:ln>
          <a:noFill/>
        </a:ln>
        <a:effectLst/>
      </c:spPr>
    </c:title>
    <c:autoTitleDeleted val="0"/>
    <c:pivotFmts>
      <c:pivotFmt>
        <c:idx val="0"/>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marker>
          <c:symbol val="none"/>
        </c:marker>
        <c:dLbl>
          <c:idx val="0"/>
          <c:delete val="1"/>
          <c:extLst>
            <c:ext xmlns:c15="http://schemas.microsoft.com/office/drawing/2012/chart" uri="{CE6537A1-D6FC-4f65-9D91-7224C49458BB}"/>
          </c:extLst>
        </c:dLbl>
      </c:pivotFmt>
      <c:pivotFmt>
        <c:idx val="49"/>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21760740188885652"/>
          <c:y val="0.1738231796040742"/>
          <c:w val="0.70963134525118521"/>
          <c:h val="0.6518963883508172"/>
        </c:manualLayout>
      </c:layout>
      <c:barChart>
        <c:barDir val="bar"/>
        <c:grouping val="stacked"/>
        <c:varyColors val="0"/>
        <c:ser>
          <c:idx val="0"/>
          <c:order val="0"/>
          <c:tx>
            <c:strRef>
              <c:f>'All Graphs'!$L$667:$L$668</c:f>
              <c:strCache>
                <c:ptCount val="1"/>
                <c:pt idx="0">
                  <c:v>Yes</c:v>
                </c:pt>
              </c:strCache>
            </c:strRef>
          </c:tx>
          <c:spPr>
            <a:solidFill>
              <a:schemeClr val="accent6">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Graphs'!$K$669:$K$675</c:f>
              <c:strCache>
                <c:ptCount val="6"/>
                <c:pt idx="0">
                  <c:v>Migration flow management</c:v>
                </c:pt>
                <c:pt idx="1">
                  <c:v>Anti-terrorist actions/ training</c:v>
                </c:pt>
                <c:pt idx="2">
                  <c:v>Earthquakes</c:v>
                </c:pt>
                <c:pt idx="3">
                  <c:v>Fires</c:v>
                </c:pt>
                <c:pt idx="4">
                  <c:v>Medical/ CBRN</c:v>
                </c:pt>
                <c:pt idx="5">
                  <c:v>Other natural disasters</c:v>
                </c:pt>
              </c:strCache>
            </c:strRef>
          </c:cat>
          <c:val>
            <c:numRef>
              <c:f>'All Graphs'!$L$669:$L$675</c:f>
              <c:numCache>
                <c:formatCode>General</c:formatCode>
                <c:ptCount val="6"/>
                <c:pt idx="0">
                  <c:v>14</c:v>
                </c:pt>
                <c:pt idx="1">
                  <c:v>14</c:v>
                </c:pt>
                <c:pt idx="2">
                  <c:v>15</c:v>
                </c:pt>
                <c:pt idx="3">
                  <c:v>16</c:v>
                </c:pt>
                <c:pt idx="4">
                  <c:v>17</c:v>
                </c:pt>
                <c:pt idx="5">
                  <c:v>17</c:v>
                </c:pt>
              </c:numCache>
            </c:numRef>
          </c:val>
          <c:extLst>
            <c:ext xmlns:c16="http://schemas.microsoft.com/office/drawing/2014/chart" uri="{C3380CC4-5D6E-409C-BE32-E72D297353CC}">
              <c16:uniqueId val="{00000000-D279-4F72-941A-CE341B6D54B5}"/>
            </c:ext>
          </c:extLst>
        </c:ser>
        <c:ser>
          <c:idx val="1"/>
          <c:order val="1"/>
          <c:tx>
            <c:strRef>
              <c:f>'All Graphs'!$M$667:$M$668</c:f>
              <c:strCache>
                <c:ptCount val="1"/>
                <c:pt idx="0">
                  <c:v>No</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Graphs'!$K$669:$K$675</c:f>
              <c:strCache>
                <c:ptCount val="6"/>
                <c:pt idx="0">
                  <c:v>Migration flow management</c:v>
                </c:pt>
                <c:pt idx="1">
                  <c:v>Anti-terrorist actions/ training</c:v>
                </c:pt>
                <c:pt idx="2">
                  <c:v>Earthquakes</c:v>
                </c:pt>
                <c:pt idx="3">
                  <c:v>Fires</c:v>
                </c:pt>
                <c:pt idx="4">
                  <c:v>Medical/ CBRN</c:v>
                </c:pt>
                <c:pt idx="5">
                  <c:v>Other natural disasters</c:v>
                </c:pt>
              </c:strCache>
            </c:strRef>
          </c:cat>
          <c:val>
            <c:numRef>
              <c:f>'All Graphs'!$M$669:$M$675</c:f>
              <c:numCache>
                <c:formatCode>General</c:formatCode>
                <c:ptCount val="6"/>
                <c:pt idx="0">
                  <c:v>2</c:v>
                </c:pt>
                <c:pt idx="2">
                  <c:v>2</c:v>
                </c:pt>
                <c:pt idx="3">
                  <c:v>1</c:v>
                </c:pt>
                <c:pt idx="4">
                  <c:v>1</c:v>
                </c:pt>
              </c:numCache>
            </c:numRef>
          </c:val>
          <c:extLst>
            <c:ext xmlns:c16="http://schemas.microsoft.com/office/drawing/2014/chart" uri="{C3380CC4-5D6E-409C-BE32-E72D297353CC}">
              <c16:uniqueId val="{00000001-D279-4F72-941A-CE341B6D54B5}"/>
            </c:ext>
          </c:extLst>
        </c:ser>
        <c:ser>
          <c:idx val="2"/>
          <c:order val="2"/>
          <c:tx>
            <c:strRef>
              <c:f>'All Graphs'!$N$667:$N$668</c:f>
              <c:strCache>
                <c:ptCount val="1"/>
                <c:pt idx="0">
                  <c:v>Unsure</c:v>
                </c:pt>
              </c:strCache>
            </c:strRef>
          </c:tx>
          <c:spPr>
            <a:solidFill>
              <a:schemeClr val="accent4">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Graphs'!$K$669:$K$675</c:f>
              <c:strCache>
                <c:ptCount val="6"/>
                <c:pt idx="0">
                  <c:v>Migration flow management</c:v>
                </c:pt>
                <c:pt idx="1">
                  <c:v>Anti-terrorist actions/ training</c:v>
                </c:pt>
                <c:pt idx="2">
                  <c:v>Earthquakes</c:v>
                </c:pt>
                <c:pt idx="3">
                  <c:v>Fires</c:v>
                </c:pt>
                <c:pt idx="4">
                  <c:v>Medical/ CBRN</c:v>
                </c:pt>
                <c:pt idx="5">
                  <c:v>Other natural disasters</c:v>
                </c:pt>
              </c:strCache>
            </c:strRef>
          </c:cat>
          <c:val>
            <c:numRef>
              <c:f>'All Graphs'!$N$669:$N$675</c:f>
              <c:numCache>
                <c:formatCode>General</c:formatCode>
                <c:ptCount val="6"/>
                <c:pt idx="0">
                  <c:v>3</c:v>
                </c:pt>
                <c:pt idx="1">
                  <c:v>5</c:v>
                </c:pt>
                <c:pt idx="2">
                  <c:v>2</c:v>
                </c:pt>
                <c:pt idx="3">
                  <c:v>2</c:v>
                </c:pt>
                <c:pt idx="4">
                  <c:v>1</c:v>
                </c:pt>
                <c:pt idx="5">
                  <c:v>2</c:v>
                </c:pt>
              </c:numCache>
            </c:numRef>
          </c:val>
          <c:extLst>
            <c:ext xmlns:c16="http://schemas.microsoft.com/office/drawing/2014/chart" uri="{C3380CC4-5D6E-409C-BE32-E72D297353CC}">
              <c16:uniqueId val="{00000002-D279-4F72-941A-CE341B6D54B5}"/>
            </c:ext>
          </c:extLst>
        </c:ser>
        <c:dLbls>
          <c:showLegendKey val="0"/>
          <c:showVal val="0"/>
          <c:showCatName val="0"/>
          <c:showSerName val="0"/>
          <c:showPercent val="0"/>
          <c:showBubbleSize val="0"/>
        </c:dLbls>
        <c:gapWidth val="185"/>
        <c:overlap val="100"/>
        <c:axId val="520085824"/>
        <c:axId val="1"/>
      </c:barChart>
      <c:catAx>
        <c:axId val="520085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t" anchorCtr="0"/>
          <a:lstStyle/>
          <a:p>
            <a:pPr>
              <a:defRPr sz="10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valAx>
      <c:spPr>
        <a:noFill/>
        <a:ln w="25400">
          <a:noFill/>
        </a:ln>
      </c:spPr>
    </c:plotArea>
    <c:legend>
      <c:legendPos val="b"/>
      <c:layout>
        <c:manualLayout>
          <c:xMode val="edge"/>
          <c:yMode val="edge"/>
          <c:x val="0.27067775568847718"/>
          <c:y val="0.90820323178452522"/>
          <c:w val="0.46869546899615488"/>
          <c:h val="5.9766115730496283E-2"/>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[Copy_Statistics_Export_AllResults.xlsx]All Graphs!PivotTable44</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200"/>
              <a:t>Who should be responsible for the implementation of policies in the field of UCPM at national/regional level?</a:t>
            </a:r>
          </a:p>
        </c:rich>
      </c:tx>
      <c:overlay val="0"/>
      <c:spPr>
        <a:noFill/>
        <a:ln>
          <a:noFill/>
        </a:ln>
        <a:effectLst/>
      </c:spPr>
    </c:title>
    <c:autoTitleDeleted val="0"/>
    <c:pivotFmts>
      <c:pivotFmt>
        <c:idx val="0"/>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5"/>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6"/>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7"/>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8"/>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9"/>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0"/>
        <c:spPr>
          <a:solidFill>
            <a:schemeClr val="accent4">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1"/>
        <c:spPr>
          <a:solidFill>
            <a:schemeClr val="accent6">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2"/>
        <c:spPr>
          <a:solidFill>
            <a:schemeClr val="accent2">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3"/>
        <c:spPr>
          <a:solidFill>
            <a:schemeClr val="accent3">
              <a:lumMod val="60000"/>
              <a:lumOff val="4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4"/>
        <c:spPr>
          <a:solidFill>
            <a:schemeClr val="accent5">
              <a:lumMod val="40000"/>
              <a:lumOff val="60000"/>
            </a:schemeClr>
          </a:solidFill>
          <a:ln>
            <a:no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1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5"/>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6"/>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7"/>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8"/>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9"/>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0"/>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3"/>
        <c:spPr>
          <a:solidFill>
            <a:schemeClr val="accent3">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4"/>
        <c:spPr>
          <a:solidFill>
            <a:schemeClr val="accent5">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5"/>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7"/>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48"/>
        <c:marker>
          <c:symbol val="none"/>
        </c:marker>
        <c:dLbl>
          <c:idx val="0"/>
          <c:delete val="1"/>
          <c:extLst>
            <c:ext xmlns:c15="http://schemas.microsoft.com/office/drawing/2012/chart" uri="{CE6537A1-D6FC-4f65-9D91-7224C49458BB}"/>
          </c:extLst>
        </c:dLbl>
      </c:pivotFmt>
      <c:pivotFmt>
        <c:idx val="49"/>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0"/>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1"/>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2"/>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3"/>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4"/>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5"/>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6"/>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7"/>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8"/>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59"/>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0"/>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1"/>
        <c:spPr>
          <a:solidFill>
            <a:schemeClr val="accent6">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2"/>
        <c:spPr>
          <a:solidFill>
            <a:schemeClr val="accent2">
              <a:lumMod val="60000"/>
              <a:lumOff val="4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63"/>
        <c:spPr>
          <a:solidFill>
            <a:schemeClr val="accent4">
              <a:lumMod val="40000"/>
              <a:lumOff val="6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21760744445435987"/>
          <c:y val="0.20403596576097016"/>
          <c:w val="0.70963134525118521"/>
          <c:h val="0.57020157627424084"/>
        </c:manualLayout>
      </c:layout>
      <c:barChart>
        <c:barDir val="bar"/>
        <c:grouping val="stacked"/>
        <c:varyColors val="0"/>
        <c:ser>
          <c:idx val="0"/>
          <c:order val="0"/>
          <c:tx>
            <c:strRef>
              <c:f>'All Graphs'!$L$697:$L$698</c:f>
              <c:strCache>
                <c:ptCount val="1"/>
                <c:pt idx="0">
                  <c:v>Yes</c:v>
                </c:pt>
              </c:strCache>
            </c:strRef>
          </c:tx>
          <c:spPr>
            <a:solidFill>
              <a:schemeClr val="accent6">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Graphs'!$K$699:$K$702</c:f>
              <c:strCache>
                <c:ptCount val="3"/>
                <c:pt idx="0">
                  <c:v>European authorities via local agencies</c:v>
                </c:pt>
                <c:pt idx="1">
                  <c:v> Regional authorities/ municipalities</c:v>
                </c:pt>
                <c:pt idx="2">
                  <c:v>Central government</c:v>
                </c:pt>
              </c:strCache>
            </c:strRef>
          </c:cat>
          <c:val>
            <c:numRef>
              <c:f>'All Graphs'!$L$699:$L$702</c:f>
              <c:numCache>
                <c:formatCode>General</c:formatCode>
                <c:ptCount val="3"/>
                <c:pt idx="0">
                  <c:v>9</c:v>
                </c:pt>
                <c:pt idx="1">
                  <c:v>11</c:v>
                </c:pt>
                <c:pt idx="2">
                  <c:v>17</c:v>
                </c:pt>
              </c:numCache>
            </c:numRef>
          </c:val>
          <c:extLst>
            <c:ext xmlns:c16="http://schemas.microsoft.com/office/drawing/2014/chart" uri="{C3380CC4-5D6E-409C-BE32-E72D297353CC}">
              <c16:uniqueId val="{00000000-CAFF-46B5-9DE6-F8CDDB5206C8}"/>
            </c:ext>
          </c:extLst>
        </c:ser>
        <c:ser>
          <c:idx val="1"/>
          <c:order val="1"/>
          <c:tx>
            <c:strRef>
              <c:f>'All Graphs'!$M$697:$M$698</c:f>
              <c:strCache>
                <c:ptCount val="1"/>
                <c:pt idx="0">
                  <c:v>No</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Graphs'!$K$699:$K$702</c:f>
              <c:strCache>
                <c:ptCount val="3"/>
                <c:pt idx="0">
                  <c:v>European authorities via local agencies</c:v>
                </c:pt>
                <c:pt idx="1">
                  <c:v> Regional authorities/ municipalities</c:v>
                </c:pt>
                <c:pt idx="2">
                  <c:v>Central government</c:v>
                </c:pt>
              </c:strCache>
            </c:strRef>
          </c:cat>
          <c:val>
            <c:numRef>
              <c:f>'All Graphs'!$M$699:$M$702</c:f>
              <c:numCache>
                <c:formatCode>General</c:formatCode>
                <c:ptCount val="3"/>
                <c:pt idx="0">
                  <c:v>6</c:v>
                </c:pt>
                <c:pt idx="1">
                  <c:v>6</c:v>
                </c:pt>
                <c:pt idx="2">
                  <c:v>1</c:v>
                </c:pt>
              </c:numCache>
            </c:numRef>
          </c:val>
          <c:extLst>
            <c:ext xmlns:c16="http://schemas.microsoft.com/office/drawing/2014/chart" uri="{C3380CC4-5D6E-409C-BE32-E72D297353CC}">
              <c16:uniqueId val="{00000001-CAFF-46B5-9DE6-F8CDDB5206C8}"/>
            </c:ext>
          </c:extLst>
        </c:ser>
        <c:ser>
          <c:idx val="2"/>
          <c:order val="2"/>
          <c:tx>
            <c:strRef>
              <c:f>'All Graphs'!$N$697:$N$698</c:f>
              <c:strCache>
                <c:ptCount val="1"/>
                <c:pt idx="0">
                  <c:v>Unsure</c:v>
                </c:pt>
              </c:strCache>
            </c:strRef>
          </c:tx>
          <c:spPr>
            <a:solidFill>
              <a:schemeClr val="accent4">
                <a:lumMod val="40000"/>
                <a:lumOff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'All Graphs'!$K$699:$K$702</c:f>
              <c:strCache>
                <c:ptCount val="3"/>
                <c:pt idx="0">
                  <c:v>European authorities via local agencies</c:v>
                </c:pt>
                <c:pt idx="1">
                  <c:v> Regional authorities/ municipalities</c:v>
                </c:pt>
                <c:pt idx="2">
                  <c:v>Central government</c:v>
                </c:pt>
              </c:strCache>
            </c:strRef>
          </c:cat>
          <c:val>
            <c:numRef>
              <c:f>'All Graphs'!$N$699:$N$702</c:f>
              <c:numCache>
                <c:formatCode>General</c:formatCode>
                <c:ptCount val="3"/>
                <c:pt idx="0">
                  <c:v>4</c:v>
                </c:pt>
                <c:pt idx="1">
                  <c:v>2</c:v>
                </c:pt>
                <c:pt idx="2">
                  <c:v>1</c:v>
                </c:pt>
              </c:numCache>
            </c:numRef>
          </c:val>
          <c:extLst>
            <c:ext xmlns:c16="http://schemas.microsoft.com/office/drawing/2014/chart" uri="{C3380CC4-5D6E-409C-BE32-E72D297353CC}">
              <c16:uniqueId val="{00000002-CAFF-46B5-9DE6-F8CDDB5206C8}"/>
            </c:ext>
          </c:extLst>
        </c:ser>
        <c:dLbls>
          <c:showLegendKey val="0"/>
          <c:showVal val="0"/>
          <c:showCatName val="0"/>
          <c:showSerName val="0"/>
          <c:showPercent val="0"/>
          <c:showBubbleSize val="0"/>
        </c:dLbls>
        <c:gapWidth val="185"/>
        <c:overlap val="100"/>
        <c:axId val="520085824"/>
        <c:axId val="1"/>
      </c:barChart>
      <c:catAx>
        <c:axId val="5200858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t" anchorCtr="0"/>
          <a:lstStyle/>
          <a:p>
            <a:pPr>
              <a:defRPr sz="900" b="0" i="0" u="none" strike="noStrike" kern="1200" baseline="0">
                <a:solidFill>
                  <a:schemeClr val="tx1">
                    <a:lumMod val="65000"/>
                    <a:lumOff val="35000"/>
                  </a:schemeClr>
                </a:solidFill>
                <a:latin typeface="+mn-lt"/>
                <a:ea typeface="+mn-ea"/>
                <a:cs typeface="+mn-cs"/>
              </a:defRPr>
            </a:pPr>
            <a:endParaRPr lang="en-US"/>
          </a:p>
        </c:txPr>
        <c:crossAx val="1"/>
        <c:crosses val="autoZero"/>
        <c:auto val="0"/>
        <c:lblAlgn val="ctr"/>
        <c:lblOffset val="100"/>
        <c:noMultiLvlLbl val="0"/>
      </c:catAx>
      <c:valAx>
        <c:axId val="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085824"/>
        <c:crosses val="autoZero"/>
        <c:crossBetween val="between"/>
      </c:valAx>
      <c:spPr>
        <a:noFill/>
        <a:ln w="25400">
          <a:noFill/>
        </a:ln>
      </c:spPr>
    </c:plotArea>
    <c:legend>
      <c:legendPos val="b"/>
      <c:layout>
        <c:manualLayout>
          <c:xMode val="edge"/>
          <c:yMode val="edge"/>
          <c:x val="0.27574286706295548"/>
          <c:y val="0.91747551585543086"/>
          <c:w val="0.46869546899615488"/>
          <c:h val="5.9766115730496283E-2"/>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Categories val="1"/>
        <c14:dropZoneData val="1"/>
        <c14:dropZoneSeries val="1"/>
      </c14:pivotOptions>
    </c:ext>
  </c:extLst>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pivotSource>
    <c:name>[Copy_Statistics_Export_AllResults.xlsx]Country Graphs!PivotTable2</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fr-BE" sz="1200" b="0" i="0" baseline="0">
                <a:effectLst/>
                <a:latin typeface="Calibri" panose="020F0502020204030204" pitchFamily="34" charset="0"/>
              </a:rPr>
              <a:t>Who should be responsible for the implementation of policies in the field of UCPM at local/regional level? By country  </a:t>
            </a:r>
          </a:p>
        </c:rich>
      </c:tx>
      <c:layout>
        <c:manualLayout>
          <c:xMode val="edge"/>
          <c:yMode val="edge"/>
          <c:x val="9.2903539823830844E-2"/>
          <c:y val="2.5662394390482211E-2"/>
        </c:manualLayout>
      </c:layout>
      <c:overlay val="0"/>
      <c:spPr>
        <a:noFill/>
        <a:ln>
          <a:noFill/>
        </a:ln>
        <a:effectLst/>
      </c:spPr>
    </c:title>
    <c:autoTitleDeleted val="0"/>
    <c:pivotFmts>
      <c:pivotFmt>
        <c:idx val="0"/>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delete val="1"/>
          <c:extLst>
            <c:ext xmlns:c15="http://schemas.microsoft.com/office/drawing/2012/chart" uri="{CE6537A1-D6FC-4f65-9D91-7224C49458BB}"/>
          </c:extLst>
        </c:dLbl>
      </c:pivotFmt>
      <c:pivotFmt>
        <c:idx val="10"/>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1"/>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12"/>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3"/>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4"/>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15"/>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6"/>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7"/>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18"/>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19"/>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20"/>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1"/>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2"/>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3"/>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24"/>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5"/>
        <c:spPr>
          <a:solidFill>
            <a:schemeClr val="accent5">
              <a:lumMod val="40000"/>
              <a:lumOff val="60000"/>
            </a:schemeClr>
          </a:solidFill>
          <a:ln>
            <a:solidFill>
              <a:schemeClr val="accent5">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6"/>
        <c:spPr>
          <a:solidFill>
            <a:schemeClr val="accent2">
              <a:lumMod val="60000"/>
              <a:lumOff val="40000"/>
            </a:schemeClr>
          </a:solidFill>
          <a:ln>
            <a:solidFill>
              <a:schemeClr val="accent2">
                <a:lumMod val="60000"/>
                <a:lumOff val="40000"/>
              </a:schemeClr>
            </a:solidFill>
          </a:ln>
          <a:effectLst/>
        </c:spPr>
        <c:marker>
          <c:symbol val="none"/>
        </c:marker>
        <c:dLbl>
          <c:idx val="0"/>
          <c:delete val="1"/>
          <c:extLst>
            <c:ext xmlns:c15="http://schemas.microsoft.com/office/drawing/2012/chart" uri="{CE6537A1-D6FC-4f65-9D91-7224C49458BB}"/>
          </c:extLst>
        </c:dLbl>
      </c:pivotFmt>
      <c:pivotFmt>
        <c:idx val="27"/>
        <c:spPr>
          <a:solidFill>
            <a:schemeClr val="accent6">
              <a:lumMod val="40000"/>
              <a:lumOff val="60000"/>
            </a:schemeClr>
          </a:solidFill>
          <a:ln>
            <a:solidFill>
              <a:schemeClr val="accent6">
                <a:lumMod val="40000"/>
                <a:lumOff val="60000"/>
              </a:schemeClr>
            </a:solidFill>
          </a:ln>
          <a:effectLst/>
        </c:spPr>
        <c:marker>
          <c:symbol val="none"/>
        </c:marker>
        <c:dLbl>
          <c:idx val="0"/>
          <c:delete val="1"/>
          <c:extLst>
            <c:ext xmlns:c15="http://schemas.microsoft.com/office/drawing/2012/chart" uri="{CE6537A1-D6FC-4f65-9D91-7224C49458BB}"/>
          </c:extLst>
        </c:dLbl>
      </c:pivotFmt>
      <c:pivotFmt>
        <c:idx val="28"/>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29"/>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0"/>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1"/>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2"/>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3"/>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4"/>
        <c:spPr>
          <a:solidFill>
            <a:schemeClr val="accent5">
              <a:lumMod val="40000"/>
              <a:lumOff val="60000"/>
            </a:schemeClr>
          </a:solidFill>
          <a:ln>
            <a:solidFill>
              <a:schemeClr val="accent5">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5"/>
        <c:spPr>
          <a:solidFill>
            <a:schemeClr val="accent2">
              <a:lumMod val="60000"/>
              <a:lumOff val="40000"/>
            </a:schemeClr>
          </a:solidFill>
          <a:ln>
            <a:solidFill>
              <a:schemeClr val="accent2">
                <a:lumMod val="60000"/>
                <a:lumOff val="4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
        <c:idx val="36"/>
        <c:spPr>
          <a:solidFill>
            <a:schemeClr val="accent6">
              <a:lumMod val="40000"/>
              <a:lumOff val="60000"/>
            </a:schemeClr>
          </a:solidFill>
          <a:ln>
            <a:solidFill>
              <a:schemeClr val="accent6">
                <a:lumMod val="40000"/>
                <a:lumOff val="60000"/>
              </a:schemeClr>
            </a:solidFill>
          </a:ln>
          <a:effectLst/>
        </c:spPr>
        <c:marker>
          <c:symbol val="none"/>
        </c:marker>
        <c:dLbl>
          <c:idx val="0"/>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6.3664933392245729E-2"/>
          <c:y val="0.19025039022100437"/>
          <c:w val="0.79631248172086699"/>
          <c:h val="0.52336768440779324"/>
        </c:manualLayout>
      </c:layout>
      <c:barChart>
        <c:barDir val="col"/>
        <c:grouping val="stacked"/>
        <c:varyColors val="0"/>
        <c:ser>
          <c:idx val="0"/>
          <c:order val="0"/>
          <c:tx>
            <c:strRef>
              <c:f>'Country Graphs'!$N$390:$N$391</c:f>
              <c:strCache>
                <c:ptCount val="1"/>
                <c:pt idx="0">
                  <c:v>Unsure</c:v>
                </c:pt>
              </c:strCache>
            </c:strRef>
          </c:tx>
          <c:spPr>
            <a:solidFill>
              <a:schemeClr val="accent5">
                <a:lumMod val="40000"/>
                <a:lumOff val="60000"/>
              </a:schemeClr>
            </a:solidFill>
            <a:ln>
              <a:solidFill>
                <a:schemeClr val="accent5">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multiLvlStrRef>
              <c:f>'Country Graphs'!$M$392:$M$404</c:f>
              <c:multiLvlStrCache>
                <c:ptCount val="10"/>
                <c:lvl>
                  <c:pt idx="0">
                    <c:v>Greece</c:v>
                  </c:pt>
                  <c:pt idx="1">
                    <c:v>France</c:v>
                  </c:pt>
                  <c:pt idx="2">
                    <c:v>Romania</c:v>
                  </c:pt>
                  <c:pt idx="3">
                    <c:v>Sweden</c:v>
                  </c:pt>
                  <c:pt idx="4">
                    <c:v>Belgium</c:v>
                  </c:pt>
                  <c:pt idx="5">
                    <c:v>Greece</c:v>
                  </c:pt>
                  <c:pt idx="6">
                    <c:v>France</c:v>
                  </c:pt>
                  <c:pt idx="7">
                    <c:v>Romania</c:v>
                  </c:pt>
                  <c:pt idx="8">
                    <c:v>Sweden</c:v>
                  </c:pt>
                  <c:pt idx="9">
                    <c:v>Belgium</c:v>
                  </c:pt>
                </c:lvl>
                <c:lvl>
                  <c:pt idx="0">
                    <c:v>EU authorities via local agencies</c:v>
                  </c:pt>
                  <c:pt idx="5">
                    <c:v>Regional authorities/ municipalities </c:v>
                  </c:pt>
                </c:lvl>
              </c:multiLvlStrCache>
            </c:multiLvlStrRef>
          </c:cat>
          <c:val>
            <c:numRef>
              <c:f>'Country Graphs'!$N$392:$N$404</c:f>
              <c:numCache>
                <c:formatCode>General</c:formatCode>
                <c:ptCount val="10"/>
                <c:pt idx="0">
                  <c:v>2</c:v>
                </c:pt>
                <c:pt idx="3">
                  <c:v>1</c:v>
                </c:pt>
                <c:pt idx="4">
                  <c:v>1</c:v>
                </c:pt>
                <c:pt idx="5">
                  <c:v>1</c:v>
                </c:pt>
                <c:pt idx="6">
                  <c:v>1</c:v>
                </c:pt>
              </c:numCache>
            </c:numRef>
          </c:val>
          <c:extLst>
            <c:ext xmlns:c16="http://schemas.microsoft.com/office/drawing/2014/chart" uri="{C3380CC4-5D6E-409C-BE32-E72D297353CC}">
              <c16:uniqueId val="{00000000-9A3B-4C2A-8A12-2D1DECDBF01E}"/>
            </c:ext>
          </c:extLst>
        </c:ser>
        <c:ser>
          <c:idx val="1"/>
          <c:order val="1"/>
          <c:tx>
            <c:strRef>
              <c:f>'Country Graphs'!$O$390:$O$391</c:f>
              <c:strCache>
                <c:ptCount val="1"/>
                <c:pt idx="0">
                  <c:v>No</c:v>
                </c:pt>
              </c:strCache>
            </c:strRef>
          </c:tx>
          <c:spPr>
            <a:solidFill>
              <a:schemeClr val="accent2">
                <a:lumMod val="60000"/>
                <a:lumOff val="40000"/>
              </a:schemeClr>
            </a:solidFill>
            <a:ln>
              <a:solidFill>
                <a:schemeClr val="accent2">
                  <a:lumMod val="60000"/>
                  <a:lumOff val="4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multiLvlStrRef>
              <c:f>'Country Graphs'!$M$392:$M$404</c:f>
              <c:multiLvlStrCache>
                <c:ptCount val="10"/>
                <c:lvl>
                  <c:pt idx="0">
                    <c:v>Greece</c:v>
                  </c:pt>
                  <c:pt idx="1">
                    <c:v>France</c:v>
                  </c:pt>
                  <c:pt idx="2">
                    <c:v>Romania</c:v>
                  </c:pt>
                  <c:pt idx="3">
                    <c:v>Sweden</c:v>
                  </c:pt>
                  <c:pt idx="4">
                    <c:v>Belgium</c:v>
                  </c:pt>
                  <c:pt idx="5">
                    <c:v>Greece</c:v>
                  </c:pt>
                  <c:pt idx="6">
                    <c:v>France</c:v>
                  </c:pt>
                  <c:pt idx="7">
                    <c:v>Romania</c:v>
                  </c:pt>
                  <c:pt idx="8">
                    <c:v>Sweden</c:v>
                  </c:pt>
                  <c:pt idx="9">
                    <c:v>Belgium</c:v>
                  </c:pt>
                </c:lvl>
                <c:lvl>
                  <c:pt idx="0">
                    <c:v>EU authorities via local agencies</c:v>
                  </c:pt>
                  <c:pt idx="5">
                    <c:v>Regional authorities/ municipalities </c:v>
                  </c:pt>
                </c:lvl>
              </c:multiLvlStrCache>
            </c:multiLvlStrRef>
          </c:cat>
          <c:val>
            <c:numRef>
              <c:f>'Country Graphs'!$O$392:$O$404</c:f>
              <c:numCache>
                <c:formatCode>General</c:formatCode>
                <c:ptCount val="10"/>
                <c:pt idx="2">
                  <c:v>1</c:v>
                </c:pt>
                <c:pt idx="3">
                  <c:v>2</c:v>
                </c:pt>
                <c:pt idx="4">
                  <c:v>3</c:v>
                </c:pt>
                <c:pt idx="5">
                  <c:v>1</c:v>
                </c:pt>
                <c:pt idx="7">
                  <c:v>1</c:v>
                </c:pt>
                <c:pt idx="8">
                  <c:v>1</c:v>
                </c:pt>
                <c:pt idx="9">
                  <c:v>3</c:v>
                </c:pt>
              </c:numCache>
            </c:numRef>
          </c:val>
          <c:extLst>
            <c:ext xmlns:c16="http://schemas.microsoft.com/office/drawing/2014/chart" uri="{C3380CC4-5D6E-409C-BE32-E72D297353CC}">
              <c16:uniqueId val="{00000001-9A3B-4C2A-8A12-2D1DECDBF01E}"/>
            </c:ext>
          </c:extLst>
        </c:ser>
        <c:ser>
          <c:idx val="2"/>
          <c:order val="2"/>
          <c:tx>
            <c:strRef>
              <c:f>'Country Graphs'!$P$390:$P$391</c:f>
              <c:strCache>
                <c:ptCount val="1"/>
                <c:pt idx="0">
                  <c:v>Yes</c:v>
                </c:pt>
              </c:strCache>
            </c:strRef>
          </c:tx>
          <c:spPr>
            <a:solidFill>
              <a:schemeClr val="accent6">
                <a:lumMod val="40000"/>
                <a:lumOff val="60000"/>
              </a:schemeClr>
            </a:solidFill>
            <a:ln>
              <a:solidFill>
                <a:schemeClr val="accent6">
                  <a:lumMod val="40000"/>
                  <a:lumOff val="60000"/>
                </a:schemeClr>
              </a:solidFill>
            </a:ln>
            <a:effectLst/>
          </c:spPr>
          <c:invertIfNegative val="0"/>
          <c:dLbls>
            <c:spPr>
              <a:noFill/>
              <a:ln>
                <a:noFill/>
              </a:ln>
              <a:effectLst/>
            </c:spPr>
            <c:txPr>
              <a:bodyPr wrap="square" lIns="38100" tIns="19050" rIns="38100" bIns="19050" anchor="ctr">
                <a:spAutoFit/>
              </a:bodyPr>
              <a:lstStyle/>
              <a:p>
                <a:pPr>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multiLvlStrRef>
              <c:f>'Country Graphs'!$M$392:$M$404</c:f>
              <c:multiLvlStrCache>
                <c:ptCount val="10"/>
                <c:lvl>
                  <c:pt idx="0">
                    <c:v>Greece</c:v>
                  </c:pt>
                  <c:pt idx="1">
                    <c:v>France</c:v>
                  </c:pt>
                  <c:pt idx="2">
                    <c:v>Romania</c:v>
                  </c:pt>
                  <c:pt idx="3">
                    <c:v>Sweden</c:v>
                  </c:pt>
                  <c:pt idx="4">
                    <c:v>Belgium</c:v>
                  </c:pt>
                  <c:pt idx="5">
                    <c:v>Greece</c:v>
                  </c:pt>
                  <c:pt idx="6">
                    <c:v>France</c:v>
                  </c:pt>
                  <c:pt idx="7">
                    <c:v>Romania</c:v>
                  </c:pt>
                  <c:pt idx="8">
                    <c:v>Sweden</c:v>
                  </c:pt>
                  <c:pt idx="9">
                    <c:v>Belgium</c:v>
                  </c:pt>
                </c:lvl>
                <c:lvl>
                  <c:pt idx="0">
                    <c:v>EU authorities via local agencies</c:v>
                  </c:pt>
                  <c:pt idx="5">
                    <c:v>Regional authorities/ municipalities </c:v>
                  </c:pt>
                </c:lvl>
              </c:multiLvlStrCache>
            </c:multiLvlStrRef>
          </c:cat>
          <c:val>
            <c:numRef>
              <c:f>'Country Graphs'!$P$392:$P$404</c:f>
              <c:numCache>
                <c:formatCode>General</c:formatCode>
                <c:ptCount val="10"/>
                <c:pt idx="0">
                  <c:v>5</c:v>
                </c:pt>
                <c:pt idx="1">
                  <c:v>1</c:v>
                </c:pt>
                <c:pt idx="2">
                  <c:v>2</c:v>
                </c:pt>
                <c:pt idx="4">
                  <c:v>1</c:v>
                </c:pt>
                <c:pt idx="5">
                  <c:v>5</c:v>
                </c:pt>
                <c:pt idx="7">
                  <c:v>2</c:v>
                </c:pt>
                <c:pt idx="8">
                  <c:v>2</c:v>
                </c:pt>
                <c:pt idx="9">
                  <c:v>2</c:v>
                </c:pt>
              </c:numCache>
            </c:numRef>
          </c:val>
          <c:extLst>
            <c:ext xmlns:c16="http://schemas.microsoft.com/office/drawing/2014/chart" uri="{C3380CC4-5D6E-409C-BE32-E72D297353CC}">
              <c16:uniqueId val="{00000002-9A3B-4C2A-8A12-2D1DECDBF01E}"/>
            </c:ext>
          </c:extLst>
        </c:ser>
        <c:dLbls>
          <c:dLblPos val="ctr"/>
          <c:showLegendKey val="0"/>
          <c:showVal val="1"/>
          <c:showCatName val="0"/>
          <c:showSerName val="0"/>
          <c:showPercent val="0"/>
          <c:showBubbleSize val="0"/>
        </c:dLbls>
        <c:gapWidth val="219"/>
        <c:overlap val="100"/>
        <c:axId val="856640984"/>
        <c:axId val="856634096"/>
      </c:barChart>
      <c:catAx>
        <c:axId val="8566409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856634096"/>
        <c:crosses val="autoZero"/>
        <c:auto val="1"/>
        <c:lblAlgn val="ctr"/>
        <c:lblOffset val="100"/>
        <c:noMultiLvlLbl val="0"/>
      </c:catAx>
      <c:valAx>
        <c:axId val="8566340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56640984"/>
        <c:crosses val="autoZero"/>
        <c:crossBetween val="between"/>
      </c:valAx>
    </c:plotArea>
    <c:legend>
      <c:legendPos val="r"/>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txPr>
    <a:bodyPr/>
    <a:lstStyle/>
    <a:p>
      <a:pPr>
        <a:defRPr/>
      </a:pPr>
      <a:endParaRPr lang="en-US"/>
    </a:p>
  </c:txPr>
  <c:externalData r:id="rId2">
    <c:autoUpdate val="0"/>
  </c:externalData>
  <c:extLst>
    <c:ext xmlns:c14="http://schemas.microsoft.com/office/drawing/2007/8/2/chart" uri="{781A3756-C4B2-4CAC-9D66-4F8BD8637D16}">
      <c14:pivotOptions>
        <c14:dropZoneFilter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0.74776</cdr:x>
      <cdr:y>0.38851</cdr:y>
    </cdr:from>
    <cdr:to>
      <cdr:x>0.97339</cdr:x>
      <cdr:y>0.69424</cdr:y>
    </cdr:to>
    <cdr:sp macro="" textlink="">
      <cdr:nvSpPr>
        <cdr:cNvPr id="2" name="TextBox 1">
          <a:extLst xmlns:a="http://schemas.openxmlformats.org/drawingml/2006/main">
            <a:ext uri="{FF2B5EF4-FFF2-40B4-BE49-F238E27FC236}">
              <a16:creationId xmlns:a16="http://schemas.microsoft.com/office/drawing/2014/main" id="{2AC64439-D5A1-466A-9D50-D51FA2C231D3}"/>
            </a:ext>
          </a:extLst>
        </cdr:cNvPr>
        <cdr:cNvSpPr txBox="1"/>
      </cdr:nvSpPr>
      <cdr:spPr>
        <a:xfrm xmlns:a="http://schemas.openxmlformats.org/drawingml/2006/main">
          <a:off x="3917818" y="1164429"/>
          <a:ext cx="1182163" cy="916333"/>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fr-BE" sz="1000">
              <a:solidFill>
                <a:schemeClr val="bg2">
                  <a:lumMod val="50000"/>
                </a:schemeClr>
              </a:solidFill>
            </a:rPr>
            <a:t>Level</a:t>
          </a:r>
          <a:r>
            <a:rPr lang="fr-BE" sz="1000" baseline="0">
              <a:solidFill>
                <a:schemeClr val="bg2">
                  <a:lumMod val="50000"/>
                </a:schemeClr>
              </a:solidFill>
            </a:rPr>
            <a:t> of involvement</a:t>
          </a:r>
          <a:endParaRPr lang="fr-BE" sz="1000">
            <a:solidFill>
              <a:schemeClr val="bg2">
                <a:lumMod val="50000"/>
              </a:schemeClr>
            </a:solidFill>
          </a:endParaRP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1299d781-265f-4ceb-999e-e1eca3df2c90">P6FJPSUHKDC2-1879354131-3900</_dlc_DocId>
    <_dlc_DocIdUrl xmlns="1299d781-265f-4ceb-999e-e1eca3df2c90">
      <Url>http://dm/eesc/2022/_layouts/15/DocIdRedir.aspx?ID=P6FJPSUHKDC2-1879354131-3900</Url>
      <Description>P6FJPSUHKDC2-1879354131-3900</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RE</TermName>
          <TermId xmlns="http://schemas.microsoft.com/office/infopath/2007/PartnerControls">2e31ab9a-38d8-4b15-bf54-b076b749ef85</TermId>
        </TermInfo>
      </Terms>
    </DocumentType_0>
    <Procedure xmlns="1299d781-265f-4ceb-999e-e1eca3df2c90"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1299d781-265f-4ceb-999e-e1eca3df2c90">2023-06-16T12:00:00+00:00</ProductionDate>
    <DocumentNumber xmlns="97f6790a-59af-4d46-a983-db9f80621922">6182</DocumentNumber>
    <FicheYear xmlns="1299d781-265f-4ceb-999e-e1eca3df2c90" xsi:nil="true"/>
    <DossierNumber xmlns="1299d781-265f-4ceb-999e-e1eca3df2c90">881</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TaxCatchAll xmlns="1299d781-265f-4ceb-999e-e1eca3df2c90">
      <Value>246</Value>
      <Value>63</Value>
      <Value>55</Value>
      <Value>54</Value>
      <Value>47</Value>
      <Value>46</Value>
      <Value>45</Value>
      <Value>44</Value>
      <Value>43</Value>
      <Value>42</Value>
      <Value>41</Value>
      <Value>40</Value>
      <Value>38</Value>
      <Value>37</Value>
      <Value>36</Value>
      <Value>35</Value>
      <Value>34</Value>
      <Value>33</Value>
      <Value>32</Value>
      <Value>31</Value>
      <Value>30</Value>
      <Value>29</Value>
      <Value>26</Value>
      <Value>22</Value>
      <Value>11</Value>
      <Value>9</Value>
      <Value>7</Value>
      <Value>6</Value>
      <Value>4</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EL</TermName>
          <TermId xmlns="http://schemas.microsoft.com/office/infopath/2007/PartnerControls">6d4f4d51-af9b-4650-94b4-4276bee85c91</TermId>
        </TermInfo>
      </Terms>
    </DocumentLanguage_0>
    <MeetingDate xmlns="1299d781-265f-4ceb-999e-e1eca3df2c90" xsi:nil="true"/>
    <Rapporteur xmlns="1299d781-265f-4ceb-999e-e1eca3df2c90">GKOFAS</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1299d781-265f-4ceb-999e-e1eca3df2c90">2022</DocumentYear>
    <FicheNumber xmlns="1299d781-265f-4ceb-999e-e1eca3df2c90">14780</FicheNumber>
    <OriginalSender xmlns="1299d781-265f-4ceb-999e-e1eca3df2c90">
      <UserInfo>
        <DisplayName>Skarpas Georges</DisplayName>
        <AccountId>1681</AccountId>
        <AccountType/>
      </UserInfo>
    </OriginalSender>
    <DocumentPart xmlns="1299d781-265f-4ceb-999e-e1eca3df2c90">0</DocumentPart>
    <AdoptionDate xmlns="1299d781-265f-4ceb-999e-e1eca3df2c90">2023-06-15T12:00:00+00:00</AdoptionDate>
    <RequestingService xmlns="1299d781-265f-4ceb-999e-e1eca3df2c90">Agriculture, développement rural et environnement</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97f6790a-59af-4d46-a983-db9f80621922"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NAT</TermName>
          <TermId xmlns="http://schemas.microsoft.com/office/infopath/2007/PartnerControls">b263ab5d-0564-42a8-87bf-1cc57d938922</TermId>
        </TermInfo>
      </Terms>
    </DossierName_0>
    <DocumentVersion xmlns="1299d781-265f-4ceb-999e-e1eca3df2c90">0</DocumentVersion>
  </documentManagement>
</p:properties>
</file>

<file path=customXml/item2.xml><?xml version="1.0" encoding="utf-8"?>
<ct:contentTypeSchema xmlns:ct="http://schemas.microsoft.com/office/2006/metadata/contentType" xmlns:ma="http://schemas.microsoft.com/office/2006/metadata/properties/metaAttributes" ct:_="" ma:_="" ma:contentTypeName="DM Document" ma:contentTypeID="0x010100EA97B91038054C99906057A708A1480A0026A0B019233960488C951ECADB66A751" ma:contentTypeVersion="6" ma:contentTypeDescription="Defines the documents for Document Manager V2" ma:contentTypeScope="" ma:versionID="e9725b1f3531ff0a57f3a00a95a35610">
  <xsd:schema xmlns:xsd="http://www.w3.org/2001/XMLSchema" xmlns:xs="http://www.w3.org/2001/XMLSchema" xmlns:p="http://schemas.microsoft.com/office/2006/metadata/properties" xmlns:ns2="1299d781-265f-4ceb-999e-e1eca3df2c90" xmlns:ns3="http://schemas.microsoft.com/sharepoint/v3/fields" xmlns:ns4="97f6790a-59af-4d46-a983-db9f80621922" targetNamespace="http://schemas.microsoft.com/office/2006/metadata/properties" ma:root="true" ma:fieldsID="5eb0b8b15f6f2cb121298ac04e8c4ac2" ns2:_="" ns3:_="" ns4:_="">
    <xsd:import namespace="1299d781-265f-4ceb-999e-e1eca3df2c90"/>
    <xsd:import namespace="http://schemas.microsoft.com/sharepoint/v3/fields"/>
    <xsd:import namespace="97f6790a-59af-4d46-a983-db9f80621922"/>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99d781-265f-4ceb-999e-e1eca3df2c9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7ea9cc77-7db7-4067-9972-efc9a75de26f}" ma:internalName="TaxCatchAll" ma:showField="CatchAllData" ma:web="1299d781-265f-4ceb-999e-e1eca3df2c90">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7ea9cc77-7db7-4067-9972-efc9a75de26f}" ma:internalName="TaxCatchAllLabel" ma:readOnly="true" ma:showField="CatchAllDataLabel" ma:web="1299d781-265f-4ceb-999e-e1eca3df2c90">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7f6790a-59af-4d46-a983-db9f80621922"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BEAA8E8-69DC-46A6-AC1E-37016F12C125}"/>
</file>

<file path=customXml/itemProps2.xml><?xml version="1.0" encoding="utf-8"?>
<ds:datastoreItem xmlns:ds="http://schemas.openxmlformats.org/officeDocument/2006/customXml" ds:itemID="{399E9A9C-CCE6-45B2-8E9E-AD7FD516AD22}"/>
</file>

<file path=customXml/itemProps3.xml><?xml version="1.0" encoding="utf-8"?>
<ds:datastoreItem xmlns:ds="http://schemas.openxmlformats.org/officeDocument/2006/customXml" ds:itemID="{CDC8A598-9B14-4807-A09A-6C03112A3032}"/>
</file>

<file path=customXml/itemProps4.xml><?xml version="1.0" encoding="utf-8"?>
<ds:datastoreItem xmlns:ds="http://schemas.openxmlformats.org/officeDocument/2006/customXml" ds:itemID="{EA893731-691D-42EC-81E2-FDD511BE0D6B}"/>
</file>

<file path=docProps/app.xml><?xml version="1.0" encoding="utf-8"?>
<Properties xmlns="http://schemas.openxmlformats.org/officeDocument/2006/extended-properties" xmlns:vt="http://schemas.openxmlformats.org/officeDocument/2006/docPropsVTypes">
  <Template>Normal.dotm</Template>
  <TotalTime>0</TotalTime>
  <Pages>62</Pages>
  <Words>21882</Words>
  <Characters>124729</Characters>
  <Application>Microsoft Office Word</Application>
  <DocSecurity>0</DocSecurity>
  <Lines>1039</Lines>
  <Paragraphs>292</Paragraphs>
  <ScaleCrop>false</ScaleCrop>
  <HeadingPairs>
    <vt:vector size="2" baseType="variant">
      <vt:variant>
        <vt:lpstr>Title</vt:lpstr>
      </vt:variant>
      <vt:variant>
        <vt:i4>1</vt:i4>
      </vt:variant>
    </vt:vector>
  </HeadingPairs>
  <TitlesOfParts>
    <vt:vector size="1" baseType="lpstr">
      <vt:lpstr>Evaluation of the EU school scheme</vt:lpstr>
    </vt:vector>
  </TitlesOfParts>
  <Company>CESE-CdR</Company>
  <LinksUpToDate>false</LinksUpToDate>
  <CharactersWithSpaces>146319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Εκ των υστέρων αξιολόγηση του μηχανισμού πολιτικής προστασίας της Ευρωπαϊκής Ένωσης (συμπεριλαμβανομένου του μέσου RescEU)</dc:title>
  <dc:subject>RE</dc:subject>
  <dc:creator>Francois Aude</dc:creator>
  <cp:keywords>EESC-2022-06182-00-00-RE-TRA-EN</cp:keywords>
  <dc:description>Rapporteur: GKOFAS - Original language: EN - Date of document: 16/06/2023 - Date of meeting:  - External documents:  - Administrator: M. INIGUEZ YUSTE Arturo José</dc:description>
  <cp:lastModifiedBy>Skarpas Georges</cp:lastModifiedBy>
  <cp:revision>12</cp:revision>
  <dcterms:created xsi:type="dcterms:W3CDTF">2023-06-16T08:14:00Z</dcterms:created>
  <dcterms:modified xsi:type="dcterms:W3CDTF">2023-06-16T09:25:00Z</dcterms:modified>
  <cp:category>NAT/881</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16/06/2023, 03/01/2023, 17/05/2022</vt:lpwstr>
  </property>
  <property fmtid="{D5CDD505-2E9C-101B-9397-08002B2CF9AE}" pid="4" name="Pref_Time">
    <vt:lpwstr>09:50:56, 09:30:20, 14:56:43</vt:lpwstr>
  </property>
  <property fmtid="{D5CDD505-2E9C-101B-9397-08002B2CF9AE}" pid="5" name="Pref_User">
    <vt:lpwstr>enied, jhvi, enied</vt:lpwstr>
  </property>
  <property fmtid="{D5CDD505-2E9C-101B-9397-08002B2CF9AE}" pid="6" name="Pref_FileName">
    <vt:lpwstr>EESC-2022-06182-00-00-RE-ORI.docx, EESC-2022-01724-00-00-RE-TRA-EN-CRR.docx, COR-EESC-2022-02558-00-00-ADMIN-ORI.docx</vt:lpwstr>
  </property>
  <property fmtid="{D5CDD505-2E9C-101B-9397-08002B2CF9AE}" pid="7" name="ContentTypeId">
    <vt:lpwstr>0x010100EA97B91038054C99906057A708A1480A0026A0B019233960488C951ECADB66A751</vt:lpwstr>
  </property>
  <property fmtid="{D5CDD505-2E9C-101B-9397-08002B2CF9AE}" pid="8" name="_dlc_DocIdItemGuid">
    <vt:lpwstr>eed542a7-53ea-4973-8252-999cad82a755</vt:lpwstr>
  </property>
  <property fmtid="{D5CDD505-2E9C-101B-9397-08002B2CF9AE}" pid="9" name="AvailableTranslations">
    <vt:lpwstr>30;#PL|1e03da61-4678-4e07-b136-b5024ca9197b;#35;#MT|7df99101-6854-4a26-b53a-b88c0da02c26;#54;#ET|ff6c3f4c-b02c-4c3c-ab07-2c37995a7a0a;#45;#RO|feb747a2-64cd-4299-af12-4833ddc30497;#63;#GA|762d2456-c427-4ecb-b312-af3dad8e258c;#40;#BG|1a1b3951-7821-4e6a-85f5-5673fc08bd2c;#11;#FR|d2afafd3-4c81-4f60-8f52-ee33f2f54ff3;#4;#EN|f2175f21-25d7-44a3-96da-d6a61b075e1b;#33;#IT|0774613c-01ed-4e5d-a25d-11d2388de825;#36;#HU|6b229040-c589-4408-b4c1-4285663d20a8;#42;#SL|98a412ae-eb01-49e9-ae3d-585a81724cfc;#41;#CS|72f9705b-0217-4fd3-bea2-cbc7ed80e26e;#34;#SK|46d9fce0-ef79-4f71-b89b-cd6aa82426b8;#43;#NL|55c6556c-b4f4-441d-9acf-c498d4f838bd;#46;#EL|6d4f4d51-af9b-4650-94b4-4276bee85c91;#37;#PT|50ccc04a-eadd-42ae-a0cb-acaf45f812ba;#26;#LV|46f7e311-5d9f-4663-b433-18aeccb7ace7;#29;#SV|c2ed69e7-a339-43d7-8f22-d93680a92aa0;#22;#DE|f6b31e5a-26fa-4935-b661-318e46daf27e;#38;#FI|87606a43-d45f-42d6-b8c9-e1a3457db5b7;#31;#ES|e7a6b05b-ae16-40c8-add9-68b64b03aeba;#44;#LT|a7ff5ce7-6123-4f68-865a-a57c31810414;#32;#DA|5d49c027-8956-412b-aa16-e85a0f96ad0e;#55;#HR|2f555653-ed1a-4fe6-8362-9082d95989e5</vt:lpwstr>
  </property>
  <property fmtid="{D5CDD505-2E9C-101B-9397-08002B2CF9AE}" pid="10" name="DocumentType_0">
    <vt:lpwstr>RE|2e31ab9a-38d8-4b15-bf54-b076b749ef85</vt:lpwstr>
  </property>
  <property fmtid="{D5CDD505-2E9C-101B-9397-08002B2CF9AE}" pid="11" name="DossierName_0">
    <vt:lpwstr>NAT|b263ab5d-0564-42a8-87bf-1cc57d938922</vt:lpwstr>
  </property>
  <property fmtid="{D5CDD505-2E9C-101B-9397-08002B2CF9AE}" pid="12" name="DocumentSource_0">
    <vt:lpwstr>EESC|422833ec-8d7e-4e65-8e4e-8bed07ffb729</vt:lpwstr>
  </property>
  <property fmtid="{D5CDD505-2E9C-101B-9397-08002B2CF9AE}" pid="13" name="DocumentNumber">
    <vt:i4>6182</vt:i4>
  </property>
  <property fmtid="{D5CDD505-2E9C-101B-9397-08002B2CF9AE}" pid="14" name="DocumentVersion">
    <vt:i4>0</vt:i4>
  </property>
  <property fmtid="{D5CDD505-2E9C-101B-9397-08002B2CF9AE}" pid="15" name="DossierNumber">
    <vt:i4>881</vt:i4>
  </property>
  <property fmtid="{D5CDD505-2E9C-101B-9397-08002B2CF9AE}" pid="16" name="DocumentStatus">
    <vt:lpwstr>7;#TRA|150d2a88-1431-44e6-a8ca-0bb753ab8672</vt:lpwstr>
  </property>
  <property fmtid="{D5CDD505-2E9C-101B-9397-08002B2CF9AE}" pid="17" name="DocumentPart">
    <vt:i4>0</vt:i4>
  </property>
  <property fmtid="{D5CDD505-2E9C-101B-9397-08002B2CF9AE}" pid="18" name="DossierName">
    <vt:lpwstr>47;#NAT|b263ab5d-0564-42a8-87bf-1cc57d938922</vt:lpwstr>
  </property>
  <property fmtid="{D5CDD505-2E9C-101B-9397-08002B2CF9AE}" pid="19" name="DocumentSource">
    <vt:lpwstr>1;#EESC|422833ec-8d7e-4e65-8e4e-8bed07ffb729</vt:lpwstr>
  </property>
  <property fmtid="{D5CDD505-2E9C-101B-9397-08002B2CF9AE}" pid="20" name="AdoptionDate">
    <vt:filetime>2023-06-15T12:00:00Z</vt:filetime>
  </property>
  <property fmtid="{D5CDD505-2E9C-101B-9397-08002B2CF9AE}" pid="21" name="DocumentType">
    <vt:lpwstr>246;#RE|2e31ab9a-38d8-4b15-bf54-b076b749ef85</vt:lpwstr>
  </property>
  <property fmtid="{D5CDD505-2E9C-101B-9397-08002B2CF9AE}" pid="22" name="RequestingService">
    <vt:lpwstr>Agriculture, développement rural et environnement</vt:lpwstr>
  </property>
  <property fmtid="{D5CDD505-2E9C-101B-9397-08002B2CF9AE}" pid="23" name="Confidentiality">
    <vt:lpwstr>9;#Unrestricted|826e22d7-d029-4ec0-a450-0c28ff673572</vt:lpwstr>
  </property>
  <property fmtid="{D5CDD505-2E9C-101B-9397-08002B2CF9AE}" pid="24" name="MeetingName_0">
    <vt:lpwstr/>
  </property>
  <property fmtid="{D5CDD505-2E9C-101B-9397-08002B2CF9AE}" pid="25" name="Confidentiality_0">
    <vt:lpwstr>Unrestricted|826e22d7-d029-4ec0-a450-0c28ff673572</vt:lpwstr>
  </property>
  <property fmtid="{D5CDD505-2E9C-101B-9397-08002B2CF9AE}" pid="26" name="OriginalLanguage">
    <vt:lpwstr>4;#EN|f2175f21-25d7-44a3-96da-d6a61b075e1b</vt:lpwstr>
  </property>
  <property fmtid="{D5CDD505-2E9C-101B-9397-08002B2CF9AE}" pid="27" name="MeetingName">
    <vt:lpwstr/>
  </property>
  <property fmtid="{D5CDD505-2E9C-101B-9397-08002B2CF9AE}" pid="29" name="AvailableTranslations_0">
    <vt:lpwstr/>
  </property>
  <property fmtid="{D5CDD505-2E9C-101B-9397-08002B2CF9AE}" pid="30" name="DocumentStatus_0">
    <vt:lpwstr>TRA|150d2a88-1431-44e6-a8ca-0bb753ab8672</vt:lpwstr>
  </property>
  <property fmtid="{D5CDD505-2E9C-101B-9397-08002B2CF9AE}" pid="31" name="OriginalLanguage_0">
    <vt:lpwstr>EN|f2175f21-25d7-44a3-96da-d6a61b075e1b</vt:lpwstr>
  </property>
  <property fmtid="{D5CDD505-2E9C-101B-9397-08002B2CF9AE}" pid="32" name="TaxCatchAll">
    <vt:lpwstr>47;#NAT|b263ab5d-0564-42a8-87bf-1cc57d938922;#46;#EL|6d4f4d51-af9b-4650-94b4-4276bee85c91;#9;#Unrestricted|826e22d7-d029-4ec0-a450-0c28ff673572;#246;#RE|2e31ab9a-38d8-4b15-bf54-b076b749ef85;#7;#TRA|150d2a88-1431-44e6-a8ca-0bb753ab8672;#6;#Final|ea5e6674-7b27-4bac-b091-73adbb394efe;#4;#EN|f2175f21-25d7-44a3-96da-d6a61b075e1b;#1;#EESC|422833ec-8d7e-4e65-8e4e-8bed07ffb729</vt:lpwstr>
  </property>
  <property fmtid="{D5CDD505-2E9C-101B-9397-08002B2CF9AE}" pid="33" name="Rapporteur">
    <vt:lpwstr>GKOFAS</vt:lpwstr>
  </property>
  <property fmtid="{D5CDD505-2E9C-101B-9397-08002B2CF9AE}" pid="34" name="VersionStatus_0">
    <vt:lpwstr>Final|ea5e6674-7b27-4bac-b091-73adbb394efe</vt:lpwstr>
  </property>
  <property fmtid="{D5CDD505-2E9C-101B-9397-08002B2CF9AE}" pid="35" name="VersionStatus">
    <vt:lpwstr>6;#Final|ea5e6674-7b27-4bac-b091-73adbb394efe</vt:lpwstr>
  </property>
  <property fmtid="{D5CDD505-2E9C-101B-9397-08002B2CF9AE}" pid="36" name="DocumentYear">
    <vt:i4>2022</vt:i4>
  </property>
  <property fmtid="{D5CDD505-2E9C-101B-9397-08002B2CF9AE}" pid="37" name="FicheNumber">
    <vt:i4>14780</vt:i4>
  </property>
  <property fmtid="{D5CDD505-2E9C-101B-9397-08002B2CF9AE}" pid="38" name="DocumentLanguage">
    <vt:lpwstr>46;#EL|6d4f4d51-af9b-4650-94b4-4276bee85c91</vt:lpwstr>
  </property>
  <property fmtid="{D5CDD505-2E9C-101B-9397-08002B2CF9AE}" pid="39" name="_docset_NoMedatataSyncRequired">
    <vt:lpwstr>False</vt:lpwstr>
  </property>
  <property fmtid="{D5CDD505-2E9C-101B-9397-08002B2CF9AE}" pid="40" name="DocumentLanguage_0">
    <vt:lpwstr>EL|6d4f4d51-af9b-4650-94b4-4276bee85c91</vt:lpwstr>
  </property>
</Properties>
</file>