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77"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77"/>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FAD"/>
    <a:srgbClr val="174195"/>
    <a:srgbClr val="0060A0"/>
    <a:srgbClr val="4F9B2B"/>
    <a:srgbClr val="1F5FA0"/>
    <a:srgbClr val="07A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6296"/>
  </p:normalViewPr>
  <p:slideViewPr>
    <p:cSldViewPr snapToGrid="0">
      <p:cViewPr varScale="1">
        <p:scale>
          <a:sx n="155" d="100"/>
          <a:sy n="155" d="100"/>
        </p:scale>
        <p:origin x="216"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&lt;cf&gt;♀&lt;/cf&gt;</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&lt;cf&gt;♂&lt;/cf&gt;</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dirty="0"/>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dirty="0"/>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dirty="0"/>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dirty="0"/>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dirty="0"/>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dirty="0"/>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dirty="0"/>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years now, the EESC has been working on how to better integrate the voice of young Europeans in its work and in the EU decision-making process in a structured and meaningful way</a:t>
            </a:r>
            <a:endParaRPr lang="en-GB" dirty="0"/>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dirty="0"/>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dirty="0"/>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dirty="0"/>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dirty="0"/>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dirty="0"/>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sites/default/files/2024-12/qe-01-24-018-en-n.pdf" TargetMode="External"/><Relationship Id="rId3" Type="http://schemas.openxmlformats.org/officeDocument/2006/relationships/hyperlink" Target="https://www.eesc.europa.eu/sites/default/files/2024-12/qe-01-24-023-en-n_0.pdf" TargetMode="External"/><Relationship Id="rId7" Type="http://schemas.openxmlformats.org/officeDocument/2006/relationships/hyperlink" Target="https://www.eesc.europa.eu/sites/default/files/2024-12/qe-01-24-017-en-n.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ayback.archive-it.org/12710/20241019021126/https:/belgian-presidency.consilium.europa.eu/en/news/liege-declaration-towards-affordable-decent-and-sustainable-housing-for-all/" TargetMode="External"/><Relationship Id="rId5" Type="http://schemas.openxmlformats.org/officeDocument/2006/relationships/hyperlink" Target="https://www.eesc.europa.eu/sites/default/files/2024-12/qe-01-24-016-en-n.pdf" TargetMode="External"/><Relationship Id="rId4" Type="http://schemas.openxmlformats.org/officeDocument/2006/relationships/hyperlink" Target="https://www.eesc.europa.eu/sites/default/files/2024-12/qe-01-24-020-en-n.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esc.europa.eu/el/news-media/articles/integrating-young-voices-eu-decision-making" TargetMode="External"/><Relationship Id="rId3" Type="http://schemas.openxmlformats.org/officeDocument/2006/relationships/hyperlink" Target="https://www.eesc.europa.eu/el/our-work/publications-other-work/publications/recent-eesc-achievements" TargetMode="External"/><Relationship Id="rId7" Type="http://schemas.openxmlformats.org/officeDocument/2006/relationships/hyperlink" Target="https://www.eesc.europa.eu/en/news-media/articles/leading-way-just-transition" TargetMode="External"/><Relationship Id="rId2" Type="http://schemas.openxmlformats.org/officeDocument/2006/relationships/hyperlink" Target="https://www.eesc.europa.eu/sites/default/files/2024-12/qe-01-24-013-en-n.pdf" TargetMode="External"/><Relationship Id="rId1" Type="http://schemas.openxmlformats.org/officeDocument/2006/relationships/slideLayout" Target="../slideLayouts/slideLayout2.xml"/><Relationship Id="rId6" Type="http://schemas.openxmlformats.org/officeDocument/2006/relationships/hyperlink" Target="https://unfccc.int/topics/just-transition/united-arab-emirates-just-transition-work-programme%23%3A%7E%3Atext%3DJust%20Transition%20Pathways-%2CThe%20First%20Dialogue%20under%20the%20United%20Arab%20Emirates%20Just%20Transition%2CJune%200800%20to%201200%20CEST" TargetMode="External"/><Relationship Id="rId5" Type="http://schemas.openxmlformats.org/officeDocument/2006/relationships/hyperlink" Target="https://www.eesc.europa.eu/sites/default/files/2024-12/qe-01-24-019-en-n.pdf" TargetMode="External"/><Relationship Id="rId10" Type="http://schemas.openxmlformats.org/officeDocument/2006/relationships/hyperlink" Target="https://www.eesc.europa.eu/sites/default/files/2024-12/qe-01-24-022-en-n.pdf" TargetMode="External"/><Relationship Id="rId4" Type="http://schemas.openxmlformats.org/officeDocument/2006/relationships/hyperlink" Target="https://www.eesc.europa.eu/el" TargetMode="External"/><Relationship Id="rId9" Type="http://schemas.openxmlformats.org/officeDocument/2006/relationships/hyperlink" Target="https://www.eesc.europa.eu/el/our-work/opinions-information-reports/opinions/eu-youth-t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5.png"/><Relationship Id="rId18" Type="http://schemas.openxmlformats.org/officeDocument/2006/relationships/hyperlink" Target="https://www.instagram.com/eu_civilsociety/" TargetMode="External"/><Relationship Id="rId26" Type="http://schemas.openxmlformats.org/officeDocument/2006/relationships/image" Target="../media/image30.png"/><Relationship Id="rId3" Type="http://schemas.openxmlformats.org/officeDocument/2006/relationships/image" Target="../media/image19.png"/><Relationship Id="rId21" Type="http://schemas.openxmlformats.org/officeDocument/2006/relationships/hyperlink" Target="https://x.com/EU_EESC" TargetMode="External"/><Relationship Id="rId7" Type="http://schemas.openxmlformats.org/officeDocument/2006/relationships/image" Target="../media/image22.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29.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4.png"/><Relationship Id="rId24"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26.gif"/><Relationship Id="rId23" Type="http://schemas.openxmlformats.org/officeDocument/2006/relationships/image" Target="../media/image27.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el/work-with-us/traineeships" TargetMode="External"/><Relationship Id="rId3" Type="http://schemas.openxmlformats.org/officeDocument/2006/relationships/hyperlink" Target="https://www.eesc.europa.eu/el/our-work/opinions-information-reports/follow-opinions" TargetMode="External"/><Relationship Id="rId7" Type="http://schemas.openxmlformats.org/officeDocument/2006/relationships/hyperlink" Target="https://www.eesc.europa.eu/en/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2.png"/><Relationship Id="rId5" Type="http://schemas.openxmlformats.org/officeDocument/2006/relationships/hyperlink" Target="https://www.eesc.europa.eu/el/our-work/opinions-information-reports/in-the-spotlight" TargetMode="External"/><Relationship Id="rId10" Type="http://schemas.openxmlformats.org/officeDocument/2006/relationships/image" Target="../media/image31.png"/><Relationship Id="rId4" Type="http://schemas.openxmlformats.org/officeDocument/2006/relationships/hyperlink" Target="https://what-europe-does-for-me.europarl.europa.eu/" TargetMode="External"/><Relationship Id="rId9" Type="http://schemas.openxmlformats.org/officeDocument/2006/relationships/hyperlink" Target="https://www.eesc.europa.eu/el/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eesc.europa.eu/el/sections-other-bodies/other/eesc-youth-group" TargetMode="External"/><Relationship Id="rId7" Type="http://schemas.openxmlformats.org/officeDocument/2006/relationships/hyperlink" Target="https://www.eesc.europa.eu/el/initiatives/eesc-youth-delegate" TargetMode="External"/><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el/initiatives/youth-climate-and-sustainability-round-tables" TargetMode="External"/><Relationship Id="rId11" Type="http://schemas.openxmlformats.org/officeDocument/2006/relationships/image" Target="../media/image38.png"/><Relationship Id="rId5" Type="http://schemas.openxmlformats.org/officeDocument/2006/relationships/hyperlink" Target="https://www.eesc.europa.eu/el/our-work/opinions-information-reports/opinions/eu-youth-test" TargetMode="External"/><Relationship Id="rId10" Type="http://schemas.openxmlformats.org/officeDocument/2006/relationships/image" Target="../media/image37.png"/><Relationship Id="rId4" Type="http://schemas.openxmlformats.org/officeDocument/2006/relationships/hyperlink" Target="https://www.eesc.europa.eu/el/initiatives/i-diki-soy-eyropi-i-diki-soy-foni"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esc.europa.eu/?i=portal.el.group-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esc.europa.eu/?i=portal.el.group-3" TargetMode="External"/><Relationship Id="rId4" Type="http://schemas.openxmlformats.org/officeDocument/2006/relationships/hyperlink" Target="http://www.eesc.europa.eu/?i=portal.el.group-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esc.europa.eu/el/sections-other-bodies/sections-commission/external-relations-section-rex"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esc.europa.eu/el/sections-other-bodies/sections-commission/economic-and-monetary-union-and-economic-and-social-cohesion-eco" TargetMode="External"/><Relationship Id="rId4" Type="http://schemas.openxmlformats.org/officeDocument/2006/relationships/hyperlink" Target="https://www.eesc.europa.eu/el/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el/sections-other-bodies/sections-commission/consultative-commission-industrial-change-ccmi" TargetMode="External"/><Relationship Id="rId7" Type="http://schemas.openxmlformats.org/officeDocument/2006/relationships/hyperlink" Target="https://www.eesc.europa.eu/el/initiatives/eu-blue-deal"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el/sections-other-bodies/sections-commission/single-market-production-and-consumption-int" TargetMode="External"/><Relationship Id="rId11" Type="http://schemas.openxmlformats.org/officeDocument/2006/relationships/image" Target="../media/image13.png"/><Relationship Id="rId5" Type="http://schemas.openxmlformats.org/officeDocument/2006/relationships/hyperlink" Target="https://www.eesc.europa.eu/el/sections-other-bodies/sections-commission/section-employment-social-affairs-and-citizenship-soc" TargetMode="External"/><Relationship Id="rId10" Type="http://schemas.openxmlformats.org/officeDocument/2006/relationships/image" Target="../media/image12.png"/><Relationship Id="rId4" Type="http://schemas.openxmlformats.org/officeDocument/2006/relationships/hyperlink" Target="https://www.eesc.europa.eu/el/sections-other-bodies/sections-commission/economic-and-monetary-union-and-economic-and-social-cohesion-eco"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www.eesc.europa.eu/el/sections-other-bodies/observatories/labour-market-observatory" TargetMode="External"/><Relationship Id="rId3" Type="http://schemas.openxmlformats.org/officeDocument/2006/relationships/slide" Target="slide20.xml"/><Relationship Id="rId7" Type="http://schemas.openxmlformats.org/officeDocument/2006/relationships/hyperlink" Target="https://www.eesc.europa.eu/el/sections-other-bodies/observatories/observatory-digital-transition-and-single-mark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el/sections-other-bodies/observatories/sustainable-development-observatory" TargetMode="External"/><Relationship Id="rId11" Type="http://schemas.openxmlformats.org/officeDocument/2006/relationships/image" Target="../media/image17.png"/><Relationship Id="rId5" Type="http://schemas.openxmlformats.org/officeDocument/2006/relationships/hyperlink" Target="https://www.eesc.europa.eu/el/sections-other-bodies/other/eidiki-omada-isotita" TargetMode="External"/><Relationship Id="rId10" Type="http://schemas.openxmlformats.org/officeDocument/2006/relationships/image" Target="../media/image16.png"/><Relationship Id="rId4" Type="http://schemas.openxmlformats.org/officeDocument/2006/relationships/hyperlink" Target="https://www.eesc.europa.eu/el/sections-other-bodies/other/eesc-youth-group"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0BBB-6078-460B-B9E5-B88E7EB45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576" y="-2298452"/>
            <a:ext cx="13729447" cy="9156452"/>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el-GR" sz="9600" b="1">
                <a:solidFill>
                  <a:prstClr val="white"/>
                </a:solidFill>
                <a:effectLst>
                  <a:outerShdw blurRad="127000" dist="38100" dir="2700000" algn="tl" rotWithShape="0">
                    <a:prstClr val="black">
                      <a:alpha val="40000"/>
                    </a:prstClr>
                  </a:outerShdw>
                </a:effectLst>
              </a:rPr>
              <a:t>ΚΑΛΩΣ ΗΡΘΑΤΕ</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299394" y="4319999"/>
            <a:ext cx="3780000" cy="2168483"/>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7999"/>
            <a:ext cx="3780000" cy="2081837"/>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305069" y="2088000"/>
            <a:ext cx="3779999" cy="2099520"/>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dirty="0"/>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200" y="4320000"/>
            <a:ext cx="3779999" cy="2168482"/>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dirty="0"/>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402249" y="4458348"/>
            <a:ext cx="3314920" cy="551305"/>
          </a:xfrm>
          <a:prstGeom prst="rect">
            <a:avLst/>
          </a:prstGeom>
        </p:spPr>
        <p:txBody>
          <a:bodyPr wrap="square" lIns="0" tIns="0" rIns="0" bIns="0" rtlCol="0" anchor="t">
            <a:spAutoFit/>
          </a:bodyPr>
          <a:lstStyle/>
          <a:p>
            <a:pPr algn="ctr">
              <a:lnSpc>
                <a:spcPts val="2239"/>
              </a:lnSpc>
            </a:pPr>
            <a:r>
              <a:rPr lang="el-GR" sz="1400" b="1" dirty="0">
                <a:solidFill>
                  <a:srgbClr val="3C4C59"/>
                </a:solidFill>
                <a:ea typeface="Calibri (MS) Bold"/>
                <a:cs typeface="Calibri (MS) Bold"/>
                <a:sym typeface="Calibri (MS) Bold"/>
                <a:hlinkClick r:id="rId2" tooltip="https://www.eesc.europa.eu/sites/default/files/2024-12/qe-01-24-021-en-n.pdf"/>
              </a:rPr>
              <a:t>Προάσπιση του δικαιώματος σε οικονομικά προσιτή ενέργεια για όλους</a:t>
            </a: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089787" y="2142000"/>
            <a:ext cx="3544170" cy="977861"/>
            <a:chOff x="0" y="-374723"/>
            <a:chExt cx="7088341" cy="1955721"/>
          </a:xfrm>
        </p:grpSpPr>
        <p:sp>
          <p:nvSpPr>
            <p:cNvPr id="30" name="TextBox 34">
              <a:extLst>
                <a:ext uri="{FF2B5EF4-FFF2-40B4-BE49-F238E27FC236}">
                  <a16:creationId xmlns:a16="http://schemas.microsoft.com/office/drawing/2014/main" id="{F2A9B6F1-703E-54DB-4A69-B7759CDA6F19}"/>
                </a:ext>
              </a:extLst>
            </p:cNvPr>
            <p:cNvSpPr txBox="1"/>
            <p:nvPr/>
          </p:nvSpPr>
          <p:spPr>
            <a:xfrm>
              <a:off x="1365682" y="-374723"/>
              <a:ext cx="5722659" cy="1575945"/>
            </a:xfrm>
            <a:prstGeom prst="rect">
              <a:avLst/>
            </a:prstGeom>
          </p:spPr>
          <p:txBody>
            <a:bodyPr wrap="square" lIns="0" tIns="0" rIns="0" bIns="0" rtlCol="0" anchor="t">
              <a:spAutoFit/>
            </a:bodyPr>
            <a:lstStyle/>
            <a:p>
              <a:pPr algn="ctr">
                <a:lnSpc>
                  <a:spcPts val="2147"/>
                </a:lnSpc>
              </a:pPr>
              <a:r>
                <a:rPr lang="el-GR" sz="1400" b="1" u="sng" dirty="0">
                  <a:solidFill>
                    <a:srgbClr val="3C4C59"/>
                  </a:solidFill>
                  <a:ea typeface="Calibri (MS) Bold"/>
                  <a:cs typeface="Calibri (MS) Bold"/>
                  <a:sym typeface="Calibri (MS) Bold"/>
                  <a:hlinkClick r:id="rId3" tooltip="https://www.eesc.europa.eu/sites/default/files/2024-12/qe-01-24-023-en-n_0.pdf"/>
                </a:rPr>
                <a:t>Διασφάλιση ότι οι εμπορικές συμφωνίες ωφελούν όλα τα τμήματα της κοινωνίας</a:t>
              </a: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dirty="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12592" y="4460400"/>
            <a:ext cx="4498604" cy="547842"/>
            <a:chOff x="0" y="-738349"/>
            <a:chExt cx="6479565" cy="340726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dirty="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407268"/>
            </a:xfrm>
            <a:prstGeom prst="rect">
              <a:avLst/>
            </a:prstGeom>
          </p:spPr>
          <p:txBody>
            <a:bodyPr wrap="square" lIns="0" tIns="0" rIns="0" bIns="0" rtlCol="0" anchor="t">
              <a:spAutoFit/>
            </a:bodyPr>
            <a:lstStyle/>
            <a:p>
              <a:pPr algn="ctr">
                <a:lnSpc>
                  <a:spcPts val="2239"/>
                </a:lnSpc>
              </a:pPr>
              <a:r>
                <a:rPr lang="el-GR" sz="1400" b="1" u="sng" dirty="0">
                  <a:solidFill>
                    <a:srgbClr val="3C4C59"/>
                  </a:solidFill>
                  <a:ea typeface="Calibri (MS) Bold"/>
                  <a:cs typeface="Calibri (MS) Bold"/>
                  <a:sym typeface="Calibri (MS) Bold"/>
                  <a:hlinkClick r:id="rId4" tooltip="https://www.eesc.europa.eu/sites/default/files/2024-12/qe-01-24-020-en-n.pdf"/>
                </a:rPr>
                <a:t>Κάλεσμα για ένα </a:t>
              </a:r>
              <a:r>
                <a:rPr lang="el-GR" sz="1400" b="1" u="sng" dirty="0" err="1">
                  <a:solidFill>
                    <a:srgbClr val="3C4C59"/>
                  </a:solidFill>
                  <a:ea typeface="Calibri (MS) Bold"/>
                  <a:cs typeface="Calibri (MS) Bold"/>
                  <a:sym typeface="Calibri (MS) Bold"/>
                  <a:hlinkClick r:id="rId4" tooltip="https://www.eesc.europa.eu/sites/default/files/2024-12/qe-01-24-020-en-n.pdf"/>
                </a:rPr>
                <a:t>ενωσιακό</a:t>
              </a:r>
              <a:r>
                <a:rPr lang="el-GR" sz="1400" b="1" u="sng" dirty="0">
                  <a:solidFill>
                    <a:srgbClr val="3C4C59"/>
                  </a:solidFill>
                  <a:ea typeface="Calibri (MS) Bold"/>
                  <a:cs typeface="Calibri (MS) Bold"/>
                  <a:sym typeface="Calibri (MS) Bold"/>
                  <a:hlinkClick r:id="rId4" tooltip="https://www.eesc.europa.eu/sites/default/files/2024-12/qe-01-24-020-en-n.pdf"/>
                </a:rPr>
                <a:t> σχέδιο δράσης</a:t>
              </a:r>
            </a:p>
            <a:p>
              <a:pPr algn="ctr">
                <a:lnSpc>
                  <a:spcPts val="2239"/>
                </a:lnSpc>
              </a:pPr>
              <a:r>
                <a:rPr lang="el-GR" sz="1400" b="1" u="sng" dirty="0">
                  <a:solidFill>
                    <a:srgbClr val="3C4C59"/>
                  </a:solidFill>
                  <a:ea typeface="Calibri (MS) Bold"/>
                  <a:cs typeface="Calibri (MS) Bold"/>
                  <a:sym typeface="Calibri (MS) Bold"/>
                  <a:hlinkClick r:id="rId4" tooltip="https://www.eesc.europa.eu/sites/default/files/2024-12/qe-01-24-020-en-n.pdf"/>
                </a:rPr>
                <a:t>για τις σπάνιες νόσους</a:t>
              </a: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65660" y="2212084"/>
            <a:ext cx="3515474" cy="552202"/>
            <a:chOff x="-317932" y="-212527"/>
            <a:chExt cx="7030947" cy="2211782"/>
          </a:xfrm>
        </p:grpSpPr>
        <p:sp>
          <p:nvSpPr>
            <p:cNvPr id="36" name="TextBox 40">
              <a:extLst>
                <a:ext uri="{FF2B5EF4-FFF2-40B4-BE49-F238E27FC236}">
                  <a16:creationId xmlns:a16="http://schemas.microsoft.com/office/drawing/2014/main" id="{41DB221D-9AA7-C57D-DDF0-F7C5A9D7AEC4}"/>
                </a:ext>
              </a:extLst>
            </p:cNvPr>
            <p:cNvSpPr txBox="1"/>
            <p:nvPr/>
          </p:nvSpPr>
          <p:spPr>
            <a:xfrm>
              <a:off x="-317932" y="-212527"/>
              <a:ext cx="7030947" cy="2167354"/>
            </a:xfrm>
            <a:prstGeom prst="rect">
              <a:avLst/>
            </a:prstGeom>
          </p:spPr>
          <p:txBody>
            <a:bodyPr wrap="square" lIns="0" tIns="0" rIns="0" bIns="0" rtlCol="0" anchor="t">
              <a:spAutoFit/>
            </a:bodyPr>
            <a:lstStyle/>
            <a:p>
              <a:pPr algn="ctr">
                <a:lnSpc>
                  <a:spcPts val="2239"/>
                </a:lnSpc>
              </a:pPr>
              <a:r>
                <a:rPr lang="el-GR" sz="1400" b="1" u="sng" dirty="0">
                  <a:solidFill>
                    <a:srgbClr val="3C4C59"/>
                  </a:solidFill>
                  <a:ea typeface="Calibri (MS) Bold"/>
                  <a:cs typeface="Calibri (MS) Bold"/>
                  <a:sym typeface="Calibri (MS) Bold"/>
                  <a:hlinkClick r:id="rId5" tooltip="https://www.eesc.europa.eu/sites/default/files/2024-12/qe-01-24-016-en-n.pdf"/>
                </a:rPr>
                <a:t>Ανάληψη ηγετικού ρόλου στο κάλεσμα για μια στρατηγική της ΕΕ για τα ύδατα</a:t>
              </a: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dirty="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el-GR" sz="1066">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184247" y="5272042"/>
            <a:ext cx="3733364" cy="858184"/>
          </a:xfrm>
          <a:prstGeom prst="rect">
            <a:avLst/>
          </a:prstGeom>
        </p:spPr>
        <p:txBody>
          <a:bodyPr wrap="square" lIns="0" tIns="0" rIns="0" bIns="0" rtlCol="0" anchor="t">
            <a:spAutoFit/>
          </a:bodyPr>
          <a:lstStyle/>
          <a:p>
            <a:pPr algn="just">
              <a:lnSpc>
                <a:spcPts val="1680"/>
              </a:lnSpc>
              <a:spcBef>
                <a:spcPct val="0"/>
              </a:spcBef>
            </a:pPr>
            <a:r>
              <a:rPr lang="el-GR" sz="1200" dirty="0">
                <a:ea typeface="Calibri (MS)"/>
                <a:cs typeface="Calibri (MS)"/>
                <a:sym typeface="Calibri (MS)"/>
              </a:rPr>
              <a:t>Η σύσταση της ΕΟΚΕ για ένα Ευρωπαϊκό Παρατηρητήριο Φτώχειας οδήγησε την Ευρωπαϊκή Επιτροπή στη δημιουργία του συμβουλευτικού κόμβου για την ενεργειακή φτώχεια (EPAH).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el-GR" sz="4000" b="1">
                <a:solidFill>
                  <a:schemeClr val="bg1"/>
                </a:solidFill>
                <a:ea typeface="Calibri (MS) Bold"/>
                <a:cs typeface="Calibri (MS) Bold"/>
                <a:sym typeface="Calibri (MS) Bold"/>
              </a:rPr>
              <a:t>ΠΡΟΣΦΑΤΑ ΕΠΙΤΕΥΓΜΑΤΑ</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257703" y="5388255"/>
            <a:ext cx="3623431" cy="954364"/>
          </a:xfrm>
          <a:prstGeom prst="rect">
            <a:avLst/>
          </a:prstGeom>
        </p:spPr>
        <p:txBody>
          <a:bodyPr wrap="square" lIns="0" tIns="0" rIns="0" bIns="0" rtlCol="0" anchor="t">
            <a:spAutoFit/>
          </a:bodyPr>
          <a:lstStyle/>
          <a:p>
            <a:pPr algn="just">
              <a:lnSpc>
                <a:spcPts val="1493"/>
              </a:lnSpc>
              <a:spcBef>
                <a:spcPct val="0"/>
              </a:spcBef>
            </a:pPr>
            <a:r>
              <a:rPr lang="el-GR" sz="1200" dirty="0">
                <a:ea typeface="Calibri (MS)"/>
                <a:cs typeface="Calibri (MS)"/>
                <a:sym typeface="Calibri (MS)"/>
              </a:rPr>
              <a:t>Το 2023 η Ευρωπαϊκή Επιτροπή υπέβαλε τη νομοθετική πρόταση για το «Δικαίωμα επισκευής» στο πλαίσιο του νέου θεματολογίου για τους καταναλωτές. Η πρόταση αντιμετωπίζει τα εμπόδια που αποτρέπουν τους καταναλωτές από την επισκευή προϊόντων. </a:t>
            </a: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869309"/>
            <a:ext cx="3602182" cy="738664"/>
          </a:xfrm>
          <a:prstGeom prst="rect">
            <a:avLst/>
          </a:prstGeom>
        </p:spPr>
        <p:txBody>
          <a:bodyPr wrap="square" lIns="0" tIns="0" rIns="0" bIns="0" rtlCol="0" anchor="t">
            <a:spAutoFit/>
          </a:bodyPr>
          <a:lstStyle/>
          <a:p>
            <a:pPr algn="just">
              <a:spcBef>
                <a:spcPct val="0"/>
              </a:spcBef>
            </a:pPr>
            <a:r>
              <a:rPr lang="el-GR" sz="1200" dirty="0">
                <a:ea typeface="Calibri (MS)"/>
                <a:cs typeface="Calibri (MS)"/>
                <a:sym typeface="Calibri (MS)"/>
              </a:rPr>
              <a:t>Τα αιτήματα της ΕΟΚΕ διαμόρφωσαν τη </a:t>
            </a:r>
            <a:r>
              <a:rPr lang="el-GR" sz="1200" u="sng" dirty="0">
                <a:ea typeface="Calibri (MS)"/>
                <a:cs typeface="Calibri (MS)"/>
                <a:sym typeface="Calibri (MS)"/>
                <a:hlinkClick r:id="rId6" tooltip="https://wayback.archive-it.org/12710/20241019021126/https:/belgian-presidency.consilium.europa.eu/en/news/liege-declaration-towards-affordable-decent-and-sustainable-housing-for-all/"/>
              </a:rPr>
              <a:t>Δήλωση της Λιέγης</a:t>
            </a:r>
            <a:r>
              <a:rPr lang="el-GR" sz="1200" dirty="0">
                <a:ea typeface="Calibri (MS)"/>
                <a:cs typeface="Calibri (MS)"/>
                <a:sym typeface="Calibri (MS)"/>
              </a:rPr>
              <a:t> του Μαρτίου 2024, η οποία εγκρίθηκε κατά την Ευρωπαϊκή Διάσκεψη των Υπουργών Στέγασης υπό τη βελγική Προεδρία του Συμβουλίου.</a:t>
            </a:r>
          </a:p>
        </p:txBody>
      </p:sp>
      <p:sp>
        <p:nvSpPr>
          <p:cNvPr id="50" name="TextBox 59">
            <a:extLst>
              <a:ext uri="{FF2B5EF4-FFF2-40B4-BE49-F238E27FC236}">
                <a16:creationId xmlns:a16="http://schemas.microsoft.com/office/drawing/2014/main" id="{A7D6516B-89A6-830A-3C93-8257DDE9889E}"/>
              </a:ext>
            </a:extLst>
          </p:cNvPr>
          <p:cNvSpPr txBox="1"/>
          <p:nvPr/>
        </p:nvSpPr>
        <p:spPr>
          <a:xfrm>
            <a:off x="8368104" y="2972552"/>
            <a:ext cx="3670380" cy="864917"/>
          </a:xfrm>
          <a:prstGeom prst="rect">
            <a:avLst/>
          </a:prstGeom>
        </p:spPr>
        <p:txBody>
          <a:bodyPr wrap="square" lIns="0" tIns="0" rIns="0" bIns="0" rtlCol="0" anchor="t">
            <a:spAutoFit/>
          </a:bodyPr>
          <a:lstStyle/>
          <a:p>
            <a:pPr algn="just">
              <a:lnSpc>
                <a:spcPts val="1680"/>
              </a:lnSpc>
              <a:spcBef>
                <a:spcPct val="0"/>
              </a:spcBef>
            </a:pPr>
            <a:r>
              <a:rPr lang="el-GR" sz="1200" dirty="0">
                <a:ea typeface="Calibri (MS)"/>
                <a:cs typeface="Calibri (MS)"/>
                <a:sym typeface="Calibri (MS)"/>
              </a:rPr>
              <a:t>Η ΕΟΚΕ ορίστηκε από την Ευρωπαϊκή Επιτροπή ως γραμματεία για όλες τις εσωτερικές συμβουλευτικές ομάδες (ΕΣΟ) της ΕΕ, υπό την ηγεσία της επικεφαλής συντονίστριας </a:t>
            </a:r>
            <a:r>
              <a:rPr lang="el-GR" sz="1200" dirty="0" err="1">
                <a:ea typeface="Calibri (MS)"/>
                <a:cs typeface="Calibri (MS)"/>
                <a:sym typeface="Calibri (MS)"/>
              </a:rPr>
              <a:t>Tanja</a:t>
            </a:r>
            <a:r>
              <a:rPr lang="el-GR" sz="1200" dirty="0">
                <a:ea typeface="Calibri (MS)"/>
                <a:cs typeface="Calibri (MS)"/>
                <a:sym typeface="Calibri (MS)"/>
              </a:rPr>
              <a:t> </a:t>
            </a:r>
            <a:r>
              <a:rPr lang="el-GR" sz="1200" dirty="0" err="1">
                <a:ea typeface="Calibri (MS)"/>
                <a:cs typeface="Calibri (MS)"/>
                <a:sym typeface="Calibri (MS)"/>
              </a:rPr>
              <a:t>Buzek</a:t>
            </a:r>
            <a:r>
              <a:rPr lang="el-GR" sz="1200" dirty="0">
                <a:ea typeface="Calibri (MS)"/>
                <a:cs typeface="Calibri (MS)"/>
                <a:sym typeface="Calibri (MS)"/>
              </a:rPr>
              <a:t>, μέλους της ΕΟΚΕ.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296635" y="2792776"/>
            <a:ext cx="3669609" cy="1220462"/>
          </a:xfrm>
          <a:prstGeom prst="rect">
            <a:avLst/>
          </a:prstGeom>
        </p:spPr>
        <p:txBody>
          <a:bodyPr wrap="square" lIns="0" tIns="0" rIns="0" bIns="0" rtlCol="0" anchor="t">
            <a:spAutoFit/>
          </a:bodyPr>
          <a:lstStyle/>
          <a:p>
            <a:pPr algn="just">
              <a:lnSpc>
                <a:spcPts val="1586"/>
              </a:lnSpc>
              <a:spcBef>
                <a:spcPct val="0"/>
              </a:spcBef>
            </a:pPr>
            <a:r>
              <a:rPr lang="el-GR" sz="1200" dirty="0">
                <a:ea typeface="Calibri (MS)"/>
                <a:cs typeface="Calibri (MS)"/>
                <a:sym typeface="Calibri (MS)"/>
              </a:rPr>
              <a:t>Το 2023, η ΕΟΚΕ δρομολόγησε τη Γαλάζια Συμφωνία της ΕΕ — το πρώτο σημαντικό κάλεσμα για μια ενοποιημένη πολιτική της ΕΕ για τα ύδατα. Η πρωτοβουλία αυτή όχι μόνο προσδιορίζει τα ζητήματα που αφορούν τα ύδατα στην Ευρώπη, αλλά παρέχει επίσης έναν σαφή και συγκεκριμένο χάρτη πορείας για την αντιμετώπισή τους.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362578" y="5070716"/>
            <a:ext cx="3681431" cy="864917"/>
          </a:xfrm>
          <a:prstGeom prst="rect">
            <a:avLst/>
          </a:prstGeom>
        </p:spPr>
        <p:txBody>
          <a:bodyPr wrap="square" lIns="0" tIns="0" rIns="0" bIns="0" rtlCol="0" anchor="t">
            <a:spAutoFit/>
          </a:bodyPr>
          <a:lstStyle/>
          <a:p>
            <a:pPr algn="just">
              <a:lnSpc>
                <a:spcPts val="1679"/>
              </a:lnSpc>
              <a:spcBef>
                <a:spcPct val="0"/>
              </a:spcBef>
            </a:pPr>
            <a:r>
              <a:rPr lang="el-GR" sz="1200" dirty="0">
                <a:ea typeface="Calibri (MS)"/>
                <a:cs typeface="Calibri (MS)"/>
                <a:sym typeface="Calibri (MS)"/>
              </a:rPr>
              <a:t>Μέσω σειράς συστάσεων και διασκέψεων, η ΕΟΚΕ έχει καταβάλει προσπάθειες ώστε να συμπεριληφθεί ένα σχέδιο δράσης της ΕΕ για τις σπάνιες νόσους στο επόμενο πρόγραμμα εργασίας της Ευρωπαϊκής Επιτροπής. </a:t>
            </a:r>
          </a:p>
        </p:txBody>
      </p:sp>
      <p:sp>
        <p:nvSpPr>
          <p:cNvPr id="53" name="TextBox 62">
            <a:extLst>
              <a:ext uri="{FF2B5EF4-FFF2-40B4-BE49-F238E27FC236}">
                <a16:creationId xmlns:a16="http://schemas.microsoft.com/office/drawing/2014/main" id="{382D50AD-0DCC-097D-3C03-6C5A85784EF9}"/>
              </a:ext>
            </a:extLst>
          </p:cNvPr>
          <p:cNvSpPr txBox="1"/>
          <p:nvPr/>
        </p:nvSpPr>
        <p:spPr>
          <a:xfrm>
            <a:off x="4225053" y="4461811"/>
            <a:ext cx="3741191" cy="823239"/>
          </a:xfrm>
          <a:prstGeom prst="rect">
            <a:avLst/>
          </a:prstGeom>
        </p:spPr>
        <p:txBody>
          <a:bodyPr wrap="square" lIns="0" tIns="0" rIns="0" bIns="0" rtlCol="0" anchor="t">
            <a:spAutoFit/>
          </a:bodyPr>
          <a:lstStyle/>
          <a:p>
            <a:pPr algn="ctr">
              <a:lnSpc>
                <a:spcPts val="2239"/>
              </a:lnSpc>
              <a:spcBef>
                <a:spcPct val="0"/>
              </a:spcBef>
            </a:pPr>
            <a:r>
              <a:rPr lang="el-GR" sz="1400" b="1" dirty="0">
                <a:solidFill>
                  <a:srgbClr val="3C4C59"/>
                </a:solidFill>
                <a:ea typeface="Calibri (MS) Bold"/>
                <a:cs typeface="Calibri (MS) Bold"/>
                <a:sym typeface="Calibri (MS) Bold"/>
                <a:hlinkClick r:id="rId7"/>
              </a:rPr>
              <a:t>Τοποθέτηση του δικαιώματος επισκευής στο επίκεντρο της πολιτικής της ΕΕ για την προστασία των καταναλωτών</a:t>
            </a: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488483"/>
            <a:ext cx="886164" cy="228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554639"/>
          </a:xfrm>
          <a:prstGeom prst="rect">
            <a:avLst/>
          </a:prstGeom>
        </p:spPr>
        <p:txBody>
          <a:bodyPr wrap="square" lIns="0" tIns="0" rIns="0" bIns="0" rtlCol="0" anchor="t">
            <a:spAutoFit/>
          </a:bodyPr>
          <a:lstStyle/>
          <a:p>
            <a:pPr algn="ctr">
              <a:lnSpc>
                <a:spcPts val="2239"/>
              </a:lnSpc>
            </a:pPr>
            <a:r>
              <a:rPr lang="el-GR" sz="1400" b="1" dirty="0">
                <a:solidFill>
                  <a:srgbClr val="3C4C59"/>
                </a:solidFill>
                <a:ea typeface="Calibri (MS) Bold"/>
                <a:cs typeface="Calibri (MS) Bold"/>
                <a:sym typeface="Calibri (MS) Bold"/>
                <a:hlinkClick r:id="rId8"/>
              </a:rPr>
              <a:t>Κάλεσμα για ασφαλή πρόσβαση σε κοινωνική και οικονομικά προσιτή στέγη για όλους</a:t>
            </a:r>
          </a:p>
        </p:txBody>
      </p:sp>
      <p:sp>
        <p:nvSpPr>
          <p:cNvPr id="2" name="TextBox 1">
            <a:extLst>
              <a:ext uri="{FF2B5EF4-FFF2-40B4-BE49-F238E27FC236}">
                <a16:creationId xmlns:a16="http://schemas.microsoft.com/office/drawing/2014/main" id="{CAD65887-BC2E-4CDE-AECD-FBD7CCDBAC68}"/>
              </a:ext>
            </a:extLst>
          </p:cNvPr>
          <p:cNvSpPr txBox="1"/>
          <p:nvPr/>
        </p:nvSpPr>
        <p:spPr>
          <a:xfrm>
            <a:off x="609600" y="1228436"/>
            <a:ext cx="11442615" cy="830997"/>
          </a:xfrm>
          <a:prstGeom prst="rect">
            <a:avLst/>
          </a:prstGeom>
          <a:noFill/>
        </p:spPr>
        <p:txBody>
          <a:bodyPr wrap="square" rtlCol="0">
            <a:spAutoFit/>
          </a:bodyPr>
          <a:lstStyle/>
          <a:p>
            <a:pPr algn="ctr"/>
            <a:r>
              <a:rPr lang="el-GR" sz="1600" b="1" dirty="0">
                <a:solidFill>
                  <a:srgbClr val="174195"/>
                </a:solidFill>
              </a:rPr>
              <a:t>Αυτή η σειρά πρόσφατων επιτευγμάτων έχει ως στόχο να καταδείξει την επίδραση της ΕΟΚΕ στη νομοθεσία της ΕΕ, όπου έχουμε θέσει ουσιαστικά ζητήματα της κοινωνίας των πολιτών επί τάπητος σε επίπεδο ΕΕ και όπου έχουμε εδραιωθεί ως βασικοί παράγοντες</a:t>
            </a: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04800" y="2087999"/>
            <a:ext cx="3780000" cy="2089895"/>
            <a:chOff x="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05649" y="4319999"/>
            <a:ext cx="3780000" cy="2168483"/>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292018" y="4147827"/>
            <a:ext cx="3780000" cy="1860129"/>
            <a:chOff x="-4427" y="-140187"/>
            <a:chExt cx="6942027" cy="3440131"/>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sz="1600"/>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4427" y="-140187"/>
              <a:ext cx="6942027" cy="1534952"/>
            </a:xfrm>
            <a:prstGeom prst="rect">
              <a:avLst/>
            </a:prstGeom>
          </p:spPr>
          <p:txBody>
            <a:bodyPr wrap="square" lIns="0" tIns="0" rIns="0" bIns="0" rtlCol="0" anchor="t">
              <a:spAutoFit/>
            </a:bodyPr>
            <a:lstStyle/>
            <a:p>
              <a:pPr algn="ctr">
                <a:lnSpc>
                  <a:spcPts val="2239"/>
                </a:lnSpc>
              </a:pPr>
              <a:r>
                <a:rPr lang="el-GR" sz="1400" b="1" dirty="0">
                  <a:solidFill>
                    <a:srgbClr val="3C4C59"/>
                  </a:solidFill>
                  <a:ea typeface="Calibri (MS) Bold"/>
                  <a:cs typeface="Calibri (MS) Bold"/>
                  <a:sym typeface="Calibri (MS) Bold"/>
                  <a:hlinkClick r:id="rId2" tooltip="https://www.eesc.europa.eu/sites/default/files/2024-12/qe-01-24-013-en-n.pdf"/>
                </a:rPr>
                <a:t>Προώθηση του μέλλοντος της </a:t>
              </a:r>
              <a:r>
                <a:rPr lang="el-GR" sz="1400" b="1" dirty="0" err="1">
                  <a:solidFill>
                    <a:srgbClr val="3C4C59"/>
                  </a:solidFill>
                  <a:ea typeface="Calibri (MS) Bold"/>
                  <a:cs typeface="Calibri (MS) Bold"/>
                  <a:sym typeface="Calibri (MS) Bold"/>
                  <a:hlinkClick r:id="rId2" tooltip="https://www.eesc.europa.eu/sites/default/files/2024-12/qe-01-24-013-en-n.pdf"/>
                </a:rPr>
                <a:t>αειφορίας</a:t>
              </a:r>
              <a:r>
                <a:rPr lang="el-GR" sz="1400" b="1" dirty="0">
                  <a:solidFill>
                    <a:srgbClr val="3C4C59"/>
                  </a:solidFill>
                  <a:ea typeface="Calibri (MS) Bold"/>
                  <a:cs typeface="Calibri (MS) Bold"/>
                  <a:sym typeface="Calibri (MS) Bold"/>
                  <a:hlinkClick r:id="rId2" tooltip="https://www.eesc.europa.eu/sites/default/files/2024-12/qe-01-24-013-en-n.pdf"/>
                </a:rPr>
                <a:t> με την ευρωπαϊκή πλατφόρμα ενδιαφερόμενων μερών για την κυκλική οικονομία</a:t>
              </a:r>
            </a:p>
          </p:txBody>
        </p:sp>
        <p:sp>
          <p:nvSpPr>
            <p:cNvPr id="28" name="TextBox 27">
              <a:extLst>
                <a:ext uri="{FF2B5EF4-FFF2-40B4-BE49-F238E27FC236}">
                  <a16:creationId xmlns:a16="http://schemas.microsoft.com/office/drawing/2014/main" id="{8C00D836-69DC-AF5E-20F4-A533D516D84C}"/>
                </a:ext>
              </a:extLst>
            </p:cNvPr>
            <p:cNvSpPr txBox="1"/>
            <p:nvPr/>
          </p:nvSpPr>
          <p:spPr>
            <a:xfrm>
              <a:off x="21806" y="1534084"/>
              <a:ext cx="6758286" cy="1498192"/>
            </a:xfrm>
            <a:prstGeom prst="rect">
              <a:avLst/>
            </a:prstGeom>
          </p:spPr>
          <p:txBody>
            <a:bodyPr wrap="square" lIns="0" tIns="0" rIns="0" bIns="0" rtlCol="0" anchor="t">
              <a:spAutoFit/>
            </a:bodyPr>
            <a:lstStyle/>
            <a:p>
              <a:pPr algn="just">
                <a:lnSpc>
                  <a:spcPts val="1586"/>
                </a:lnSpc>
                <a:spcBef>
                  <a:spcPct val="0"/>
                </a:spcBef>
              </a:pPr>
              <a:r>
                <a:rPr lang="el-GR" sz="1200" dirty="0">
                  <a:ea typeface="Calibri (MS)"/>
                  <a:cs typeface="Calibri (MS)"/>
                  <a:sym typeface="Calibri (MS)"/>
                </a:rPr>
                <a:t>Το 2017, σε συνεργασία με την Ευρωπαϊκή Επιτροπή, η ΕΟΚΕ εγκαινίασε την Ευρωπαϊκή Πλατφόρμα ενδιαφερόμενων μερών για την κυκλική οικονομία (ECESP).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334146" y="4039437"/>
            <a:ext cx="3780000" cy="2047852"/>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sz="1600"/>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17964"/>
            </a:xfrm>
            <a:prstGeom prst="rect">
              <a:avLst/>
            </a:prstGeom>
          </p:spPr>
          <p:txBody>
            <a:bodyPr lIns="0" tIns="0" rIns="0" bIns="0" rtlCol="0" anchor="t">
              <a:spAutoFit/>
            </a:bodyPr>
            <a:lstStyle/>
            <a:p>
              <a:pPr algn="ctr">
                <a:lnSpc>
                  <a:spcPts val="2239"/>
                </a:lnSpc>
              </a:pPr>
              <a:r>
                <a:rPr lang="el-GR" sz="1400" b="1">
                  <a:solidFill>
                    <a:srgbClr val="3C4C59"/>
                  </a:solidFill>
                  <a:ea typeface="Calibri (MS) Bold"/>
                  <a:cs typeface="Calibri (MS) Bold"/>
                  <a:sym typeface="Calibri (MS) Bold"/>
                  <a:hlinkClick r:id="rId3" tooltip="https://www.eesc.europa.eu/el/our-work/publications-other-work/publications/recent-eesc-achievements"/>
                </a:rPr>
                <a:t>... και πολλά άλλα!</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el-GR" sz="1200">
                  <a:ea typeface="Calibri (MS)"/>
                  <a:cs typeface="Calibri (MS)"/>
                  <a:sym typeface="Calibri (MS)"/>
                </a:rPr>
                <a:t>Δείτε άλλα πρόσφατα επιτεύγματα στον ιστότοπο </a:t>
              </a:r>
              <a:r>
                <a:rPr lang="el-GR" sz="1200" u="sng">
                  <a:solidFill>
                    <a:srgbClr val="545454"/>
                  </a:solidFill>
                  <a:ea typeface="Calibri (MS)"/>
                  <a:cs typeface="Calibri (MS)"/>
                  <a:sym typeface="Calibri (MS)"/>
                  <a:hlinkClick r:id="rId4" tooltip="https://www.eesc.europa.eu/el"/>
                </a:rPr>
                <a:t>eesc.europa.eu</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el-GR" sz="40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ΠΡΟΣΦΑΤΑ ΕΠΙΤΕΥΓΜΑΤΑ</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322390" y="1641944"/>
            <a:ext cx="3794763" cy="2212448"/>
            <a:chOff x="85838" y="0"/>
            <a:chExt cx="7589526" cy="3210048"/>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sz="1600"/>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364086" y="100498"/>
              <a:ext cx="7311278" cy="1924743"/>
            </a:xfrm>
            <a:prstGeom prst="rect">
              <a:avLst/>
            </a:prstGeom>
          </p:spPr>
          <p:txBody>
            <a:bodyPr wrap="square" lIns="0" tIns="0" rIns="0" bIns="0" rtlCol="0" anchor="t">
              <a:spAutoFit/>
            </a:bodyPr>
            <a:lstStyle/>
            <a:p>
              <a:pPr algn="ctr">
                <a:lnSpc>
                  <a:spcPts val="2147"/>
                </a:lnSpc>
              </a:pPr>
              <a:r>
                <a:rPr lang="el-GR" sz="1400" b="1" u="sng" dirty="0">
                  <a:solidFill>
                    <a:srgbClr val="3C4C59"/>
                  </a:solidFill>
                  <a:ea typeface="Calibri (MS) Bold"/>
                  <a:cs typeface="Calibri (MS) Bold"/>
                  <a:sym typeface="Calibri (MS) Bold"/>
                  <a:hlinkClick r:id="rId5" tooltip="https://www.eesc.europa.eu/sites/default/files/2024-12/qe-01-24-019-en-n.pdf"/>
                </a:rPr>
                <a:t>Υποχρεωτική διαβούλευση με την κοινωνία των πολιτών σχετικά με τις αναγκαίες οικονομικές μεταρρυθμίσεις</a:t>
              </a:r>
            </a:p>
            <a:p>
              <a:pPr algn="ctr">
                <a:lnSpc>
                  <a:spcPts val="2147"/>
                </a:lnSpc>
              </a:pPr>
              <a:endParaRPr lang="el-GR" sz="1400" b="1" u="sng" dirty="0">
                <a:solidFill>
                  <a:srgbClr val="3C4C59"/>
                </a:solidFill>
                <a:ea typeface="Calibri (MS) Bold"/>
                <a:cs typeface="Calibri (MS) Bold"/>
                <a:sym typeface="Calibri (MS) Bold"/>
                <a:hlinkClick r:id="rId5" tooltip="https://www.eesc.europa.eu/sites/default/files/2024-12/qe-01-24-019-en-n.pdf"/>
              </a:endParaRPr>
            </a:p>
            <a:p>
              <a:pPr algn="ctr">
                <a:lnSpc>
                  <a:spcPts val="2147"/>
                </a:lnSpc>
              </a:pPr>
              <a:endParaRPr lang="en-US" sz="1400" b="1" u="sng" dirty="0">
                <a:solidFill>
                  <a:srgbClr val="3C4C59"/>
                </a:solidFill>
                <a:ea typeface="Calibri (MS) Bold"/>
                <a:cs typeface="Calibri (MS) Bold"/>
                <a:sym typeface="Calibri (MS) Bold"/>
                <a:hlinkClick r:id="rId5" tooltip="https://www.eesc.europa.eu/sites/default/files/2024-12/qe-01-24-019-en-n.pdf"/>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210198" y="1352632"/>
              <a:ext cx="7311278" cy="1857416"/>
            </a:xfrm>
            <a:prstGeom prst="rect">
              <a:avLst/>
            </a:prstGeom>
          </p:spPr>
          <p:txBody>
            <a:bodyPr wrap="square" lIns="0" tIns="0" rIns="0" bIns="0" rtlCol="0" anchor="t">
              <a:spAutoFit/>
            </a:bodyPr>
            <a:lstStyle/>
            <a:p>
              <a:pPr algn="just">
                <a:lnSpc>
                  <a:spcPts val="1400"/>
                </a:lnSpc>
                <a:spcBef>
                  <a:spcPct val="0"/>
                </a:spcBef>
              </a:pPr>
              <a:r>
                <a:rPr lang="el-GR" sz="1200" dirty="0">
                  <a:ea typeface="Calibri (MS)"/>
                  <a:cs typeface="Calibri (MS)"/>
                  <a:sym typeface="Calibri (MS)"/>
                </a:rPr>
                <a:t>Το 2023 η Ευρωπαϊκή Επιτροπή υπέβαλε πρόταση για τη μεταρρύθμιση του πλαισίου οικονομικής διακυβέρνησης της ΕΕ με σκοπό την αντιμετώπιση των σημερινών οικονομικών προκλήσεων. Η ΕΟΚΕ εξέδωσε βασικές συστάσεις οι οποίες διαμόρφωσαν σε μεγάλο βαθμό την τελική δέσμη νομοθετικών μέτρων.</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322389" y="4054758"/>
            <a:ext cx="3779999" cy="2032531"/>
            <a:chOff x="557502" y="0"/>
            <a:chExt cx="7898417" cy="3229340"/>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557502" y="0"/>
              <a:ext cx="7898417" cy="3229340"/>
              <a:chOff x="-9" y="0"/>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9" y="0"/>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sz="1600" dirty="0"/>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859153" y="730803"/>
              <a:ext cx="7338545" cy="1821488"/>
            </a:xfrm>
            <a:prstGeom prst="rect">
              <a:avLst/>
            </a:prstGeom>
          </p:spPr>
          <p:txBody>
            <a:bodyPr wrap="square" lIns="0" tIns="0" rIns="0" bIns="0" rtlCol="0" anchor="t">
              <a:spAutoFit/>
            </a:bodyPr>
            <a:lstStyle/>
            <a:p>
              <a:pPr algn="just">
                <a:lnSpc>
                  <a:spcPts val="1586"/>
                </a:lnSpc>
                <a:spcBef>
                  <a:spcPct val="0"/>
                </a:spcBef>
              </a:pPr>
              <a:r>
                <a:rPr lang="el-GR" sz="1200">
                  <a:ea typeface="Calibri (MS)"/>
                  <a:cs typeface="Calibri (MS)"/>
                  <a:sym typeface="Calibri (MS)"/>
                </a:rPr>
                <a:t>Το 2023, η ειδική ομάδα της ΕΟΚΕ για τη σύμβαση-πλαίσιο των Ηνωμένων Εθνών για την κλιματική αλλαγή (UNFCCC) συνέβαλε στο </a:t>
              </a:r>
              <a:r>
                <a:rPr lang="el-GR" sz="1200" u="sng">
                  <a:ea typeface="Calibri (MS)"/>
                  <a:cs typeface="Calibri (MS)"/>
                  <a:sym typeface="Calibri (MS)"/>
                  <a:hlinkClick r:id="rId6" tooltip="https://unfccc.int/topics/just-transition/united-arab-emirates-just-transition-work-programme#%3A%7E%3Atext%3DJust%20Transition%20Pathways-%2CThe%20First%20Dialogue%20under%20the%20United%20Arab%20Emirates%20Just%20Transition%2CJune%200800%20to%201200%20CEST"/>
                </a:rPr>
                <a:t>πρόγραμμα εργασίας για τη δίκαιη μετάβαση</a:t>
              </a:r>
              <a:r>
                <a:rPr lang="el-GR" sz="1200">
                  <a:ea typeface="Calibri (MS)"/>
                  <a:cs typeface="Calibri (MS)"/>
                  <a:sym typeface="Calibri (MS)"/>
                </a:rPr>
                <a:t> επηρεάζοντας άμεσα τις θέσεις των κρατών μελών της ΕΕ και της Ευρωπαϊκής Επιτροπής.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70289" y="127046"/>
              <a:ext cx="7284064" cy="476712"/>
            </a:xfrm>
            <a:prstGeom prst="rect">
              <a:avLst/>
            </a:prstGeom>
          </p:spPr>
          <p:txBody>
            <a:bodyPr lIns="0" tIns="0" rIns="0" bIns="0" rtlCol="0" anchor="t">
              <a:spAutoFit/>
            </a:bodyPr>
            <a:lstStyle/>
            <a:p>
              <a:pPr algn="ctr">
                <a:lnSpc>
                  <a:spcPts val="2239"/>
                </a:lnSpc>
              </a:pPr>
              <a:r>
                <a:rPr lang="el-GR" sz="1400" b="1">
                  <a:solidFill>
                    <a:srgbClr val="3C4C59"/>
                  </a:solidFill>
                  <a:ea typeface="Calibri (MS)"/>
                  <a:cs typeface="Calibri (MS)"/>
                  <a:sym typeface="Calibri (MS)"/>
                </a:rPr>
                <a:t> </a:t>
              </a:r>
              <a:r>
                <a:rPr lang="el-GR" sz="1400" b="1" u="sng">
                  <a:solidFill>
                    <a:srgbClr val="3C4C59"/>
                  </a:solidFill>
                  <a:ea typeface="Calibri (MS) Bold"/>
                  <a:cs typeface="Calibri (MS) Bold"/>
                  <a:sym typeface="Calibri (MS) Bold"/>
                  <a:hlinkClick r:id="rId7" tooltip="https://www.eesc.europa.eu/en/news-media/articles/leading-way-just-transition"/>
                </a:rPr>
                <a:t>Πρωτοπορία στη δίκαιη μετάβαση</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208822" y="1641944"/>
            <a:ext cx="3780000" cy="2245828"/>
            <a:chOff x="-36647" y="23223"/>
            <a:chExt cx="7074988" cy="3398267"/>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sz="1600"/>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el-GR" sz="1400" b="1" dirty="0">
                  <a:solidFill>
                    <a:srgbClr val="3C4C59"/>
                  </a:solidFill>
                  <a:ea typeface="Calibri (MS) Bold"/>
                  <a:cs typeface="Calibri (MS) Bold"/>
                  <a:sym typeface="Calibri (MS) Bold"/>
                  <a:hlinkClick r:id="rId8" tooltip="https://www.eesc.europa.eu/sites/default/files/2024-12/qe-01-24-017-en-n.pdf"/>
                </a:rPr>
                <a:t>Ενσωμάτωση των απόψεων των νέων </a:t>
              </a:r>
            </a:p>
            <a:p>
              <a:pPr algn="ctr">
                <a:lnSpc>
                  <a:spcPts val="2239"/>
                </a:lnSpc>
              </a:pPr>
              <a:r>
                <a:rPr lang="el-GR" sz="1400" b="1" dirty="0">
                  <a:solidFill>
                    <a:srgbClr val="3C4C59"/>
                  </a:solidFill>
                  <a:ea typeface="Calibri (MS) Bold"/>
                  <a:cs typeface="Calibri (MS) Bold"/>
                  <a:sym typeface="Calibri (MS) Bold"/>
                  <a:hlinkClick r:id="rId8" tooltip="https://www.eesc.europa.eu/sites/default/files/2024-12/qe-01-24-017-en-n.pdf"/>
                </a:rPr>
                <a:t>στη διαδικασία λήψης αποφάσεων της ΕΕ</a:t>
              </a:r>
            </a:p>
          </p:txBody>
        </p:sp>
        <p:sp>
          <p:nvSpPr>
            <p:cNvPr id="49" name="TextBox 48">
              <a:extLst>
                <a:ext uri="{FF2B5EF4-FFF2-40B4-BE49-F238E27FC236}">
                  <a16:creationId xmlns:a16="http://schemas.microsoft.com/office/drawing/2014/main" id="{55288387-1E9D-562B-18E7-3247F86689DA}"/>
                </a:ext>
              </a:extLst>
            </p:cNvPr>
            <p:cNvSpPr txBox="1"/>
            <p:nvPr/>
          </p:nvSpPr>
          <p:spPr>
            <a:xfrm>
              <a:off x="305825" y="1231886"/>
              <a:ext cx="6621880" cy="2189604"/>
            </a:xfrm>
            <a:prstGeom prst="rect">
              <a:avLst/>
            </a:prstGeom>
          </p:spPr>
          <p:txBody>
            <a:bodyPr wrap="square" lIns="0" tIns="0" rIns="0" bIns="0" rtlCol="0" anchor="t">
              <a:spAutoFit/>
            </a:bodyPr>
            <a:lstStyle/>
            <a:p>
              <a:pPr algn="just">
                <a:lnSpc>
                  <a:spcPts val="1586"/>
                </a:lnSpc>
                <a:spcBef>
                  <a:spcPct val="0"/>
                </a:spcBef>
              </a:pPr>
              <a:r>
                <a:rPr lang="el-GR" sz="1200" dirty="0">
                  <a:ea typeface="Calibri (MS)"/>
                  <a:cs typeface="Calibri (MS)"/>
                  <a:sym typeface="Calibri (MS)"/>
                </a:rPr>
                <a:t>Το 2022 η ΕΟΚΕ κατέστη το πρώτο θεσμικό όργανο της ΕΕ που δεσμεύτηκε για την </a:t>
              </a:r>
              <a:r>
                <a:rPr lang="el-GR" sz="1200" u="sng" dirty="0">
                  <a:solidFill>
                    <a:srgbClr val="545454"/>
                  </a:solidFill>
                  <a:ea typeface="Calibri (MS)"/>
                  <a:cs typeface="Calibri (MS)"/>
                  <a:sym typeface="Calibri (MS)"/>
                  <a:hlinkClick r:id="rId9" tooltip="https://www.eesc.europa.eu/el/our-work/opinions-information-reports/opinions/eu-youth-test"/>
                </a:rPr>
                <a:t>αξιολόγηση του αντικτύπου της ΕΕ από τη σκοπιά της νεολαίας</a:t>
              </a:r>
              <a:r>
                <a:rPr lang="el-GR" sz="1200" dirty="0">
                  <a:ea typeface="Calibri (MS)"/>
                  <a:cs typeface="Calibri (MS)"/>
                  <a:sym typeface="Calibri (MS)"/>
                </a:rPr>
                <a:t>, ένα πρωτοποριακό εργαλείο που αποσκοπεί στην ενσωμάτωση της συμμετοχής των νέων στη διαδικασία χάραξης πολιτικής.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356558" y="1661763"/>
            <a:ext cx="3780000" cy="2114368"/>
            <a:chOff x="568919" y="0"/>
            <a:chExt cx="7560000" cy="3600000"/>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sz="1600"/>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3" y="181080"/>
              <a:ext cx="7223714" cy="531428"/>
            </a:xfrm>
            <a:prstGeom prst="rect">
              <a:avLst/>
            </a:prstGeom>
          </p:spPr>
          <p:txBody>
            <a:bodyPr wrap="square" lIns="0" tIns="0" rIns="0" bIns="0" rtlCol="0" anchor="t">
              <a:spAutoFit/>
            </a:bodyPr>
            <a:lstStyle/>
            <a:p>
              <a:pPr algn="ctr">
                <a:lnSpc>
                  <a:spcPts val="2239"/>
                </a:lnSpc>
              </a:pPr>
              <a:r>
                <a:rPr lang="el-GR" sz="1400" b="1">
                  <a:solidFill>
                    <a:srgbClr val="3C4C59"/>
                  </a:solidFill>
                  <a:ea typeface="Calibri (MS) Bold"/>
                  <a:cs typeface="Calibri (MS) Bold"/>
                  <a:sym typeface="Calibri (MS) Bold"/>
                  <a:hlinkClick r:id="rId10" tooltip="https://www.eesc.europa.eu/sites/default/files/2024-12/qe-01-24-022-en-n.pdf"/>
                </a:rPr>
                <a:t>Η πολιτική τροφίμων επί τάπητος στην ΕΕ</a:t>
              </a:r>
            </a:p>
          </p:txBody>
        </p:sp>
        <p:sp>
          <p:nvSpPr>
            <p:cNvPr id="54" name="TextBox 53">
              <a:extLst>
                <a:ext uri="{FF2B5EF4-FFF2-40B4-BE49-F238E27FC236}">
                  <a16:creationId xmlns:a16="http://schemas.microsoft.com/office/drawing/2014/main" id="{357D6752-9DD2-D3A2-DFCC-2DD26140A479}"/>
                </a:ext>
              </a:extLst>
            </p:cNvPr>
            <p:cNvSpPr txBox="1"/>
            <p:nvPr/>
          </p:nvSpPr>
          <p:spPr>
            <a:xfrm>
              <a:off x="782349" y="1234382"/>
              <a:ext cx="7133138" cy="2051844"/>
            </a:xfrm>
            <a:prstGeom prst="rect">
              <a:avLst/>
            </a:prstGeom>
          </p:spPr>
          <p:txBody>
            <a:bodyPr wrap="square" lIns="0" tIns="0" rIns="0" bIns="0" rtlCol="0" anchor="t">
              <a:spAutoFit/>
            </a:bodyPr>
            <a:lstStyle/>
            <a:p>
              <a:pPr algn="just">
                <a:lnSpc>
                  <a:spcPts val="1586"/>
                </a:lnSpc>
                <a:spcBef>
                  <a:spcPct val="0"/>
                </a:spcBef>
              </a:pPr>
              <a:r>
                <a:rPr lang="el-GR" sz="1200">
                  <a:ea typeface="Calibri (MS)"/>
                  <a:cs typeface="Calibri (MS)"/>
                  <a:sym typeface="Calibri (MS)"/>
                </a:rPr>
                <a:t>Το 2024, η ΕΟΚΕ ενέκρινε συστάσεις για την κοινή γεωργική πολιτική μετά το 2027, οι οποίες προωθούν πιο βιώσιμες επιλογές τροφίμων που είναι προσβάσιμες στους καταναλωτές της ΕΕ και οικονομικά προσιτές για τις κοινωνικά ευάλωτες ομάδες.</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256278" y="4039435"/>
            <a:ext cx="3780000" cy="2047855"/>
          </a:xfrm>
          <a:prstGeom prst="roundRect">
            <a:avLst/>
          </a:prstGeom>
          <a:noFill/>
          <a:ln w="9525">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100" dirty="0"/>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dirty="0">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1" y="1903498"/>
            <a:ext cx="12191907" cy="861774"/>
          </a:xfrm>
          <a:prstGeom prst="rect">
            <a:avLst/>
          </a:prstGeom>
          <a:noFill/>
        </p:spPr>
        <p:txBody>
          <a:bodyPr wrap="square">
            <a:spAutoFit/>
          </a:bodyPr>
          <a:lstStyle/>
          <a:p>
            <a:pPr algn="ctr">
              <a:spcBef>
                <a:spcPts val="1200"/>
              </a:spcBef>
              <a:defRPr/>
            </a:pPr>
            <a:r>
              <a:rPr lang="el-GR" sz="2000"/>
              <a:t>Εκτιμούμε βαθύτατα και προωθούμε ενεργά τη χρήση και των </a:t>
            </a:r>
            <a:r>
              <a:rPr lang="el-GR" sz="2000" b="1">
                <a:solidFill>
                  <a:srgbClr val="0E5D9E"/>
                </a:solidFill>
              </a:rPr>
              <a:t>24 επίσημων γλωσσών της ΕΕ.</a:t>
            </a:r>
            <a:r>
              <a:rPr lang="el-GR" sz="2000" b="0" i="0" u="none" strike="noStrike">
                <a:solidFill>
                  <a:srgbClr val="000000"/>
                </a:solidFill>
                <a:effectLst/>
              </a:rPr>
              <a:t> </a:t>
            </a:r>
          </a:p>
          <a:p>
            <a:pPr algn="ctr">
              <a:spcBef>
                <a:spcPts val="1200"/>
              </a:spcBef>
              <a:defRPr/>
            </a:pPr>
            <a:r>
              <a:rPr lang="el-GR" sz="2000">
                <a:solidFill>
                  <a:srgbClr val="000000"/>
                </a:solidFill>
              </a:rPr>
              <a:t>Προς τούτο, τα μέλη μας έχουν δικαίωμα να εργάζονται στη γλώσσα τους, τόσο προφορικά όσο και γραπτά.</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el-GR" sz="2000" u="none" strike="noStrike">
                <a:effectLst/>
              </a:rPr>
              <a:t>Το σύνθημα της ΕΕ </a:t>
            </a:r>
            <a:r>
              <a:rPr lang="el-GR" sz="2000" b="1" i="1" u="none" strike="noStrike">
                <a:effectLst/>
              </a:rPr>
              <a:t>«</a:t>
            </a:r>
            <a:r>
              <a:rPr lang="el-GR" sz="2000" b="1" i="1" u="none" strike="noStrike">
                <a:solidFill>
                  <a:srgbClr val="1F5FA0"/>
                </a:solidFill>
                <a:effectLst/>
              </a:rPr>
              <a:t>Ενωμένοι στην πολυμορφία</a:t>
            </a:r>
            <a:r>
              <a:rPr lang="el-GR" sz="2000" b="1" i="1" u="none" strike="noStrike">
                <a:effectLst/>
              </a:rPr>
              <a:t>»</a:t>
            </a:r>
            <a:r>
              <a:rPr lang="el-GR" sz="2000" u="none" strike="noStrike">
                <a:effectLst/>
              </a:rPr>
              <a:t> γίνεται πραγματικότητα μέσω της πολυγλωσσίας στην ΕΟΚΕ.</a:t>
            </a:r>
            <a:r>
              <a:rPr lang="el-GR" sz="2000" b="0" i="0" u="none" strike="noStrike">
                <a:solidFill>
                  <a:srgbClr val="000000"/>
                </a:solidFill>
                <a:effectLst/>
              </a:rPr>
              <a:t> </a:t>
            </a:r>
          </a:p>
        </p:txBody>
      </p:sp>
      <p:sp>
        <p:nvSpPr>
          <p:cNvPr id="3" name="TextBox 2">
            <a:extLst>
              <a:ext uri="{FF2B5EF4-FFF2-40B4-BE49-F238E27FC236}">
                <a16:creationId xmlns:a16="http://schemas.microsoft.com/office/drawing/2014/main" id="{2687FEEC-7D31-3FEA-F177-B62958830CEA}"/>
              </a:ext>
            </a:extLst>
          </p:cNvPr>
          <p:cNvSpPr txBox="1"/>
          <p:nvPr/>
        </p:nvSpPr>
        <p:spPr>
          <a:xfrm>
            <a:off x="0" y="5592666"/>
            <a:ext cx="12192000" cy="707886"/>
          </a:xfrm>
          <a:prstGeom prst="rect">
            <a:avLst/>
          </a:prstGeom>
          <a:noFill/>
        </p:spPr>
        <p:txBody>
          <a:bodyPr wrap="square">
            <a:spAutoFit/>
          </a:bodyPr>
          <a:lstStyle/>
          <a:p>
            <a:pPr algn="ctr"/>
            <a:r>
              <a:rPr lang="el-GR" sz="2000"/>
              <a:t>Όλες οι γνωμοδοτήσεις, τα επίσημα έγγραφα και το μεγαλύτερο μέρος του ψηφιακού περιεχομένου της ΕΟΚΕ είναι </a:t>
            </a:r>
            <a:r>
              <a:rPr lang="el-GR" sz="2000" b="1">
                <a:solidFill>
                  <a:srgbClr val="1F5FA0"/>
                </a:solidFill>
              </a:rPr>
              <a:t>διαθέσιμα σε κάθε γλώσσα</a:t>
            </a:r>
            <a:r>
              <a:rPr lang="el-GR" sz="2000"/>
              <a:t>, χάρη στο πολύτιμο έργο της Διεύθυνσης Μετάφρασής μας.</a:t>
            </a:r>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el-GR" sz="4000" b="1">
                <a:solidFill>
                  <a:schemeClr val="bg1"/>
                </a:solidFill>
                <a:latin typeface="Calibri" panose="020F0502020204030204" pitchFamily="34" charset="0"/>
              </a:rPr>
              <a:t>Η ΠΟΛΥΓΛΩΣΣΙΑ ΣΤΗΝ ΕΟΚΕ</a:t>
            </a:r>
          </a:p>
          <a:p>
            <a:pPr algn="ctr"/>
            <a:r>
              <a:rPr lang="el-GR" sz="4400"/>
              <a:t> </a:t>
            </a:r>
          </a:p>
        </p:txBody>
      </p:sp>
      <p:pic>
        <p:nvPicPr>
          <p:cNvPr id="7" name="Picture 6">
            <a:extLst>
              <a:ext uri="{FF2B5EF4-FFF2-40B4-BE49-F238E27FC236}">
                <a16:creationId xmlns:a16="http://schemas.microsoft.com/office/drawing/2014/main" id="{F199BEBD-7050-4138-B762-CF18F6303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436" y="2863464"/>
            <a:ext cx="7600943" cy="2652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9CC790BF-8CB3-E8E7-7C5E-7B8B3B024515}"/>
              </a:ext>
            </a:extLst>
          </p:cNvPr>
          <p:cNvSpPr txBox="1"/>
          <p:nvPr/>
        </p:nvSpPr>
        <p:spPr>
          <a:xfrm>
            <a:off x="5620512" y="1737599"/>
            <a:ext cx="4163969" cy="400110"/>
          </a:xfrm>
          <a:prstGeom prst="rect">
            <a:avLst/>
          </a:prstGeom>
          <a:noFill/>
        </p:spPr>
        <p:txBody>
          <a:bodyPr wrap="square" rtlCol="0">
            <a:spAutoFit/>
          </a:bodyPr>
          <a:lstStyle/>
          <a:p>
            <a:pPr algn="ctr"/>
            <a:r>
              <a:rPr lang="el-GR" sz="2000" b="1" dirty="0"/>
              <a:t>Σαρώστε τον κωδικό QR για το έντυπο αξιολόγησης</a:t>
            </a:r>
          </a:p>
        </p:txBody>
      </p:sp>
      <p:sp>
        <p:nvSpPr>
          <p:cNvPr id="8" name="TextBox 7">
            <a:extLst>
              <a:ext uri="{FF2B5EF4-FFF2-40B4-BE49-F238E27FC236}">
                <a16:creationId xmlns:a16="http://schemas.microsoft.com/office/drawing/2014/main" id="{BF4BD99E-8E46-4F5B-92AB-EA92CB301976}"/>
              </a:ext>
            </a:extLst>
          </p:cNvPr>
          <p:cNvSpPr txBox="1"/>
          <p:nvPr/>
        </p:nvSpPr>
        <p:spPr>
          <a:xfrm>
            <a:off x="5977592" y="2441414"/>
            <a:ext cx="3396371" cy="1200329"/>
          </a:xfrm>
          <a:prstGeom prst="rect">
            <a:avLst/>
          </a:prstGeom>
          <a:noFill/>
        </p:spPr>
        <p:txBody>
          <a:bodyPr wrap="square" rtlCol="0">
            <a:spAutoFit/>
          </a:bodyPr>
          <a:lstStyle/>
          <a:p>
            <a:pPr algn="ctr"/>
            <a:r>
              <a:rPr lang="el-GR" dirty="0"/>
              <a:t>Θέλετε να επικοινωνήσετε μαζί μας; Στείλτε μας μήνυμα στη διεύθυνση </a:t>
            </a:r>
            <a:r>
              <a:rPr lang="el-GR" b="1" dirty="0">
                <a:solidFill>
                  <a:srgbClr val="0563C1"/>
                </a:solidFill>
                <a:hlinkClick r:id="rId2"/>
              </a:rPr>
              <a:t>visitEESC@eesc.europa.eu</a:t>
            </a:r>
          </a:p>
        </p:txBody>
      </p:sp>
      <p:sp>
        <p:nvSpPr>
          <p:cNvPr id="9" name="TextBox 8">
            <a:extLst>
              <a:ext uri="{FF2B5EF4-FFF2-40B4-BE49-F238E27FC236}">
                <a16:creationId xmlns:a16="http://schemas.microsoft.com/office/drawing/2014/main" id="{60FF77A7-4E1F-0497-1341-B646CAAAB633}"/>
              </a:ext>
            </a:extLst>
          </p:cNvPr>
          <p:cNvSpPr txBox="1"/>
          <p:nvPr/>
        </p:nvSpPr>
        <p:spPr>
          <a:xfrm>
            <a:off x="7738679" y="3880666"/>
            <a:ext cx="3470589" cy="584775"/>
          </a:xfrm>
          <a:prstGeom prst="rect">
            <a:avLst/>
          </a:prstGeom>
          <a:noFill/>
        </p:spPr>
        <p:txBody>
          <a:bodyPr wrap="square" rtlCol="0">
            <a:spAutoFit/>
          </a:bodyPr>
          <a:lstStyle/>
          <a:p>
            <a:r>
              <a:rPr lang="el-GR" sz="1600" b="1" dirty="0"/>
              <a:t>Για περισσότερες πληροφορίες, ακολουθήστε μας:</a:t>
            </a: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9" y="28831"/>
            <a:ext cx="12351155" cy="1384995"/>
          </a:xfrm>
          <a:prstGeom prst="rect">
            <a:avLst/>
          </a:prstGeom>
          <a:noFill/>
        </p:spPr>
        <p:txBody>
          <a:bodyPr wrap="square" rtlCol="0">
            <a:spAutoFit/>
          </a:bodyPr>
          <a:lstStyle/>
          <a:p>
            <a:pPr algn="ctr"/>
            <a:r>
              <a:rPr lang="el-GR" sz="4000" b="1">
                <a:solidFill>
                  <a:schemeClr val="bg1"/>
                </a:solidFill>
                <a:latin typeface="+mn-lt"/>
              </a:rPr>
              <a:t>ΕΧΕΤΕ ΑΠΟΡΙΕΣ;</a:t>
            </a:r>
          </a:p>
          <a:p>
            <a:pPr algn="ctr"/>
            <a:endParaRPr lang="LID4096" sz="4400" dirty="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4589981" y="5551544"/>
            <a:ext cx="2815602" cy="73741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b="1">
                <a:solidFill>
                  <a:srgbClr val="0060A0"/>
                </a:solidFill>
                <a:latin typeface="+mn-lt"/>
              </a:rPr>
              <a:t>Ας μείνουμε σε επαφή!</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800" b="0" i="0" u="none" strike="noStrike" cap="none" normalizeH="0" baseline="0">
                <a:ln>
                  <a:noFill/>
                </a:ln>
                <a:solidFill>
                  <a:schemeClr val="tx1"/>
                </a:solidFill>
                <a:effectLst/>
                <a:latin typeface="Arial" panose="020B0604020202020204" pitchFamily="34" charset="0"/>
              </a:rPr>
              <a:t> </a:t>
            </a: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646518" y="5692865"/>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627855" y="606972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627855" y="6506804"/>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633024" y="4446428"/>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630107" y="4842170"/>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601503" y="5256454"/>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458401" y="560901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800" b="0" i="0" u="none" strike="noStrike" cap="none" normalizeH="0" baseline="0">
                <a:ln>
                  <a:noFill/>
                </a:ln>
                <a:solidFill>
                  <a:schemeClr val="tx1"/>
                </a:solidFill>
                <a:effectLst/>
                <a:latin typeface="Arial" panose="020B0604020202020204" pitchFamily="34" charset="0"/>
              </a:rPr>
              <a:t> </a:t>
            </a:r>
          </a:p>
        </p:txBody>
      </p:sp>
      <p:sp>
        <p:nvSpPr>
          <p:cNvPr id="35" name="TextBox 34">
            <a:extLst>
              <a:ext uri="{FF2B5EF4-FFF2-40B4-BE49-F238E27FC236}">
                <a16:creationId xmlns:a16="http://schemas.microsoft.com/office/drawing/2014/main" id="{856C192C-767A-8349-18FA-88FA2C72BBDA}"/>
              </a:ext>
            </a:extLst>
          </p:cNvPr>
          <p:cNvSpPr txBox="1"/>
          <p:nvPr/>
        </p:nvSpPr>
        <p:spPr>
          <a:xfrm>
            <a:off x="8046326" y="4456379"/>
            <a:ext cx="3641669" cy="307777"/>
          </a:xfrm>
          <a:prstGeom prst="rect">
            <a:avLst/>
          </a:prstGeom>
          <a:noFill/>
        </p:spPr>
        <p:txBody>
          <a:bodyPr wrap="square" rtlCol="0">
            <a:spAutoFit/>
          </a:bodyPr>
          <a:lstStyle/>
          <a:p>
            <a:r>
              <a:rPr lang="el-GR" sz="1400" i="0" dirty="0">
                <a:effectLst/>
                <a:hlinkClick r:id="rId17"/>
              </a:rPr>
              <a:t>Ευρωπαϊκή Οικονομική και Κοινωνική Επιτροπή</a:t>
            </a:r>
          </a:p>
        </p:txBody>
      </p:sp>
      <p:sp>
        <p:nvSpPr>
          <p:cNvPr id="36" name="TextBox 35">
            <a:extLst>
              <a:ext uri="{FF2B5EF4-FFF2-40B4-BE49-F238E27FC236}">
                <a16:creationId xmlns:a16="http://schemas.microsoft.com/office/drawing/2014/main" id="{D40BD118-7C63-B4A8-2032-A640D30E7B32}"/>
              </a:ext>
            </a:extLst>
          </p:cNvPr>
          <p:cNvSpPr txBox="1"/>
          <p:nvPr/>
        </p:nvSpPr>
        <p:spPr>
          <a:xfrm>
            <a:off x="8046327" y="4849988"/>
            <a:ext cx="3641669" cy="307777"/>
          </a:xfrm>
          <a:prstGeom prst="rect">
            <a:avLst/>
          </a:prstGeom>
          <a:noFill/>
        </p:spPr>
        <p:txBody>
          <a:bodyPr wrap="square" rtlCol="0">
            <a:spAutoFit/>
          </a:bodyPr>
          <a:lstStyle/>
          <a:p>
            <a:r>
              <a:rPr lang="el-GR" sz="1400" i="0" dirty="0">
                <a:effectLst/>
                <a:hlinkClick r:id="rId18"/>
              </a:rPr>
              <a:t>@eu_civilsociety</a:t>
            </a:r>
          </a:p>
        </p:txBody>
      </p:sp>
      <p:sp>
        <p:nvSpPr>
          <p:cNvPr id="37" name="TextBox 36">
            <a:extLst>
              <a:ext uri="{FF2B5EF4-FFF2-40B4-BE49-F238E27FC236}">
                <a16:creationId xmlns:a16="http://schemas.microsoft.com/office/drawing/2014/main" id="{9E799CD4-21F0-A204-55A3-594F307616DF}"/>
              </a:ext>
            </a:extLst>
          </p:cNvPr>
          <p:cNvSpPr txBox="1"/>
          <p:nvPr/>
        </p:nvSpPr>
        <p:spPr>
          <a:xfrm>
            <a:off x="8046328" y="5265372"/>
            <a:ext cx="3641669" cy="307777"/>
          </a:xfrm>
          <a:prstGeom prst="rect">
            <a:avLst/>
          </a:prstGeom>
          <a:noFill/>
        </p:spPr>
        <p:txBody>
          <a:bodyPr wrap="square" rtlCol="0">
            <a:spAutoFit/>
          </a:bodyPr>
          <a:lstStyle/>
          <a:p>
            <a:r>
              <a:rPr lang="el-GR" sz="1400" i="0" dirty="0">
                <a:effectLst/>
                <a:hlinkClick r:id="rId19"/>
              </a:rPr>
              <a:t>@eesc.bsky.social</a:t>
            </a:r>
          </a:p>
        </p:txBody>
      </p:sp>
      <p:sp>
        <p:nvSpPr>
          <p:cNvPr id="38" name="TextBox 37">
            <a:extLst>
              <a:ext uri="{FF2B5EF4-FFF2-40B4-BE49-F238E27FC236}">
                <a16:creationId xmlns:a16="http://schemas.microsoft.com/office/drawing/2014/main" id="{6F1CE994-DD97-8A8B-909E-147E196BE805}"/>
              </a:ext>
            </a:extLst>
          </p:cNvPr>
          <p:cNvSpPr txBox="1"/>
          <p:nvPr/>
        </p:nvSpPr>
        <p:spPr>
          <a:xfrm>
            <a:off x="8046329" y="5662325"/>
            <a:ext cx="4327426" cy="307777"/>
          </a:xfrm>
          <a:prstGeom prst="rect">
            <a:avLst/>
          </a:prstGeom>
          <a:noFill/>
        </p:spPr>
        <p:txBody>
          <a:bodyPr wrap="square" rtlCol="0">
            <a:spAutoFit/>
          </a:bodyPr>
          <a:lstStyle/>
          <a:p>
            <a:r>
              <a:rPr lang="el-GR" sz="1400" i="0" dirty="0">
                <a:effectLst/>
                <a:hlinkClick r:id="rId20"/>
              </a:rPr>
              <a:t>ΕΟΚΕ – Ευρωπαϊκή Οικονομική και Κοινωνική Επιτροπή</a:t>
            </a:r>
          </a:p>
        </p:txBody>
      </p:sp>
      <p:sp>
        <p:nvSpPr>
          <p:cNvPr id="39" name="TextBox 38">
            <a:extLst>
              <a:ext uri="{FF2B5EF4-FFF2-40B4-BE49-F238E27FC236}">
                <a16:creationId xmlns:a16="http://schemas.microsoft.com/office/drawing/2014/main" id="{3AFF144C-BDFC-7497-3DCA-A8C76B6EC0A8}"/>
              </a:ext>
            </a:extLst>
          </p:cNvPr>
          <p:cNvSpPr txBox="1"/>
          <p:nvPr/>
        </p:nvSpPr>
        <p:spPr>
          <a:xfrm>
            <a:off x="8046329" y="6055022"/>
            <a:ext cx="3641669" cy="307777"/>
          </a:xfrm>
          <a:prstGeom prst="rect">
            <a:avLst/>
          </a:prstGeom>
          <a:noFill/>
        </p:spPr>
        <p:txBody>
          <a:bodyPr wrap="square" rtlCol="0">
            <a:spAutoFit/>
          </a:bodyPr>
          <a:lstStyle/>
          <a:p>
            <a:r>
              <a:rPr lang="el-GR" sz="1400" i="0" dirty="0">
                <a:effectLst/>
                <a:hlinkClick r:id="rId21"/>
              </a:rPr>
              <a:t>@EU_EESC</a:t>
            </a:r>
          </a:p>
        </p:txBody>
      </p:sp>
      <p:sp>
        <p:nvSpPr>
          <p:cNvPr id="40" name="TextBox 39">
            <a:extLst>
              <a:ext uri="{FF2B5EF4-FFF2-40B4-BE49-F238E27FC236}">
                <a16:creationId xmlns:a16="http://schemas.microsoft.com/office/drawing/2014/main" id="{20FC0D27-8966-AF98-53FF-71427157F622}"/>
              </a:ext>
            </a:extLst>
          </p:cNvPr>
          <p:cNvSpPr txBox="1"/>
          <p:nvPr/>
        </p:nvSpPr>
        <p:spPr>
          <a:xfrm>
            <a:off x="8046328" y="6474280"/>
            <a:ext cx="3641669" cy="307777"/>
          </a:xfrm>
          <a:prstGeom prst="rect">
            <a:avLst/>
          </a:prstGeom>
          <a:noFill/>
        </p:spPr>
        <p:txBody>
          <a:bodyPr wrap="square" rtlCol="0">
            <a:spAutoFit/>
          </a:bodyPr>
          <a:lstStyle/>
          <a:p>
            <a:r>
              <a:rPr lang="el-GR" sz="1400" i="0" dirty="0">
                <a:effectLst/>
                <a:hlinkClick r:id="rId22"/>
              </a:rPr>
              <a:t>@EurEcoSocCommittee</a:t>
            </a: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779430" y="2033894"/>
            <a:ext cx="1601817" cy="2628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1112026" y="2635153"/>
            <a:ext cx="981949" cy="1251674"/>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dirty="0">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el-GR" sz="3600" b="1">
                <a:solidFill>
                  <a:schemeClr val="bg1"/>
                </a:solidFill>
                <a:ea typeface="Calibri" panose="020F0502020204030204" pitchFamily="34" charset="0"/>
                <a:cs typeface="Calibri" panose="020F0502020204030204" pitchFamily="34" charset="0"/>
                <a:sym typeface="Open Sans Bold"/>
              </a:rPr>
              <a:t>ΠΑΡΑΡΤΗΜΑ: </a:t>
            </a:r>
          </a:p>
          <a:p>
            <a:pPr algn="ctr">
              <a:lnSpc>
                <a:spcPts val="3125"/>
              </a:lnSpc>
            </a:pPr>
            <a:r>
              <a:rPr lang="el-GR" sz="3600" b="1">
                <a:solidFill>
                  <a:schemeClr val="bg1"/>
                </a:solidFill>
                <a:ea typeface="Calibri" panose="020F0502020204030204" pitchFamily="34" charset="0"/>
                <a:cs typeface="Calibri" panose="020F0502020204030204" pitchFamily="34" charset="0"/>
                <a:sym typeface="Open Sans Bold"/>
              </a:rPr>
              <a:t>ΠΡΟΣΘΕΤΕΣ ΠΛΗΡΟΦΟΡΙΕΣ</a:t>
            </a:r>
          </a:p>
          <a:p>
            <a:pPr algn="ctr">
              <a:lnSpc>
                <a:spcPts val="3321"/>
              </a:lnSpc>
            </a:pPr>
            <a:endParaRPr lang="en-US" sz="2233" b="1" dirty="0">
              <a:solidFill>
                <a:srgbClr val="2C4390"/>
              </a:solidFill>
              <a:ea typeface="Open Sans Bold"/>
              <a:cs typeface="Open Sans Bold"/>
              <a:sym typeface="Open Sans Bold"/>
            </a:endParaRPr>
          </a:p>
        </p:txBody>
      </p:sp>
      <p:sp>
        <p:nvSpPr>
          <p:cNvPr id="27" name="TextBox 27"/>
          <p:cNvSpPr txBox="1"/>
          <p:nvPr/>
        </p:nvSpPr>
        <p:spPr>
          <a:xfrm>
            <a:off x="1589199" y="429118"/>
            <a:ext cx="2135175" cy="565026"/>
          </a:xfrm>
          <a:prstGeom prst="rect">
            <a:avLst/>
          </a:prstGeom>
        </p:spPr>
        <p:txBody>
          <a:bodyPr wrap="square" lIns="0" tIns="0" rIns="0" bIns="0" rtlCol="0" anchor="t">
            <a:spAutoFit/>
          </a:bodyPr>
          <a:lstStyle/>
          <a:p>
            <a:pPr>
              <a:lnSpc>
                <a:spcPts val="2427"/>
              </a:lnSpc>
            </a:pPr>
            <a:r>
              <a:rPr lang="el-GR" b="1" u="sng" dirty="0">
                <a:solidFill>
                  <a:srgbClr val="2C4390"/>
                </a:solidFill>
                <a:ea typeface="Open Sans Bold"/>
                <a:cs typeface="Open Sans Bold"/>
                <a:sym typeface="Open Sans Bold"/>
                <a:hlinkClick r:id="rId2" tooltip="https://memberspage.eesc.europa.eu/members"/>
              </a:rPr>
              <a:t>Σελίδα των Μελών</a:t>
            </a:r>
          </a:p>
          <a:p>
            <a:pPr>
              <a:lnSpc>
                <a:spcPts val="1867"/>
              </a:lnSpc>
            </a:pPr>
            <a:endParaRPr lang="en-US" sz="2200" u="sng" dirty="0">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7602197" y="437677"/>
            <a:ext cx="4115395" cy="571760"/>
          </a:xfrm>
          <a:prstGeom prst="rect">
            <a:avLst/>
          </a:prstGeom>
        </p:spPr>
        <p:txBody>
          <a:bodyPr wrap="square" lIns="0" tIns="0" rIns="0" bIns="0" rtlCol="0" anchor="t">
            <a:spAutoFit/>
          </a:bodyPr>
          <a:lstStyle/>
          <a:p>
            <a:pPr algn="r">
              <a:lnSpc>
                <a:spcPts val="2427"/>
              </a:lnSpc>
            </a:pPr>
            <a:r>
              <a:rPr lang="el-GR" b="1" u="sng" dirty="0">
                <a:solidFill>
                  <a:srgbClr val="2C4390"/>
                </a:solidFill>
                <a:ea typeface="Open Sans Bold"/>
                <a:cs typeface="Open Sans Bold"/>
                <a:sym typeface="Open Sans Bold"/>
                <a:hlinkClick r:id="rId3" tooltip="https://www.eesc.europa.eu/el/our-work/opinions-information-reports/follow-opinions"/>
              </a:rPr>
              <a:t>Συνέχεια που δόθηκε στις γνωμοδοτήσεις </a:t>
            </a:r>
          </a:p>
          <a:p>
            <a:pPr algn="r">
              <a:lnSpc>
                <a:spcPts val="1867"/>
              </a:lnSpc>
            </a:pPr>
            <a:endParaRPr lang="en-US" sz="2400" dirty="0">
              <a:solidFill>
                <a:srgbClr val="2C4390"/>
              </a:solidFill>
              <a:ea typeface="Open Sans Bold"/>
              <a:cs typeface="Open Sans Bold"/>
              <a:sym typeface="Open Sans Bold"/>
            </a:endParaRPr>
          </a:p>
        </p:txBody>
      </p:sp>
      <p:sp>
        <p:nvSpPr>
          <p:cNvPr id="29" name="TextBox 29"/>
          <p:cNvSpPr txBox="1"/>
          <p:nvPr/>
        </p:nvSpPr>
        <p:spPr>
          <a:xfrm>
            <a:off x="4413347" y="5258857"/>
            <a:ext cx="3260245" cy="291747"/>
          </a:xfrm>
          <a:prstGeom prst="rect">
            <a:avLst/>
          </a:prstGeom>
        </p:spPr>
        <p:txBody>
          <a:bodyPr wrap="square" lIns="0" tIns="0" rIns="0" bIns="0" rtlCol="0" anchor="t">
            <a:spAutoFit/>
          </a:bodyPr>
          <a:lstStyle/>
          <a:p>
            <a:pPr algn="r">
              <a:lnSpc>
                <a:spcPts val="2427"/>
              </a:lnSpc>
            </a:pPr>
            <a:r>
              <a:rPr lang="el-GR" b="1" u="sng" dirty="0">
                <a:solidFill>
                  <a:srgbClr val="2C4390"/>
                </a:solidFill>
                <a:ea typeface="Open Sans Bold"/>
                <a:cs typeface="Open Sans Bold"/>
                <a:sym typeface="Open Sans Bold"/>
                <a:hlinkClick r:id="rId4" tooltip="https://what-europe-does-for-me.europarl.europa.eu"/>
              </a:rPr>
              <a:t>Τι κάνει η Ευρώπη για μένα</a:t>
            </a:r>
          </a:p>
        </p:txBody>
      </p:sp>
      <p:sp>
        <p:nvSpPr>
          <p:cNvPr id="36" name="TextBox 36"/>
          <p:cNvSpPr txBox="1"/>
          <p:nvPr/>
        </p:nvSpPr>
        <p:spPr>
          <a:xfrm>
            <a:off x="1463433" y="795261"/>
            <a:ext cx="2121391" cy="738664"/>
          </a:xfrm>
          <a:prstGeom prst="rect">
            <a:avLst/>
          </a:prstGeom>
        </p:spPr>
        <p:txBody>
          <a:bodyPr lIns="0" tIns="0" rIns="0" bIns="0" rtlCol="0" anchor="t">
            <a:spAutoFit/>
          </a:bodyPr>
          <a:lstStyle/>
          <a:p>
            <a:pPr marR="0" lvl="0" algn="ctr" defTabSz="914400" rtl="0" eaLnBrk="1" fontAlgn="auto" latinLnBrk="0" hangingPunct="1">
              <a:spcBef>
                <a:spcPts val="0"/>
              </a:spcBef>
              <a:spcAft>
                <a:spcPts val="0"/>
              </a:spcAft>
              <a:buClrTx/>
              <a:buSzTx/>
              <a:tabLst/>
              <a:defRPr/>
            </a:pPr>
            <a:r>
              <a:rPr lang="el-GR" sz="1600">
                <a:solidFill>
                  <a:schemeClr val="bg2">
                    <a:lumMod val="25000"/>
                  </a:schemeClr>
                </a:solidFill>
              </a:rPr>
              <a:t>Πλήρης κατάλογος των σημερινών μελών της ΕΟΚΕ και των αντιπροσώπων της CCMI</a:t>
            </a:r>
          </a:p>
        </p:txBody>
      </p:sp>
      <p:sp>
        <p:nvSpPr>
          <p:cNvPr id="37" name="TextBox 37"/>
          <p:cNvSpPr txBox="1"/>
          <p:nvPr/>
        </p:nvSpPr>
        <p:spPr>
          <a:xfrm>
            <a:off x="8622164" y="838782"/>
            <a:ext cx="1980637" cy="487313"/>
          </a:xfrm>
          <a:prstGeom prst="rect">
            <a:avLst/>
          </a:prstGeom>
        </p:spPr>
        <p:txBody>
          <a:bodyPr lIns="0" tIns="0" rIns="0" bIns="0" rtlCol="0" anchor="t">
            <a:spAutoFit/>
          </a:bodyPr>
          <a:lstStyle/>
          <a:p>
            <a:pPr algn="ctr">
              <a:lnSpc>
                <a:spcPts val="1867"/>
              </a:lnSpc>
            </a:pPr>
            <a:r>
              <a:rPr lang="el-GR" sz="1600" dirty="0">
                <a:solidFill>
                  <a:srgbClr val="4F4F59"/>
                </a:solidFill>
                <a:ea typeface="Calibri (MS)"/>
                <a:cs typeface="Calibri (MS)"/>
                <a:sym typeface="Calibri (MS)"/>
              </a:rPr>
              <a:t>Συνέχεια που δόθηκε στις γνωμοδοτήσεις της ΕΟΚΕ </a:t>
            </a:r>
          </a:p>
        </p:txBody>
      </p:sp>
      <p:sp>
        <p:nvSpPr>
          <p:cNvPr id="38" name="TextBox 38"/>
          <p:cNvSpPr txBox="1"/>
          <p:nvPr/>
        </p:nvSpPr>
        <p:spPr>
          <a:xfrm>
            <a:off x="5318864" y="5777586"/>
            <a:ext cx="2572069" cy="487313"/>
          </a:xfrm>
          <a:prstGeom prst="rect">
            <a:avLst/>
          </a:prstGeom>
        </p:spPr>
        <p:txBody>
          <a:bodyPr wrap="square" lIns="0" tIns="0" rIns="0" bIns="0" rtlCol="0" anchor="t">
            <a:spAutoFit/>
          </a:bodyPr>
          <a:lstStyle/>
          <a:p>
            <a:pPr algn="ctr">
              <a:lnSpc>
                <a:spcPts val="1867"/>
              </a:lnSpc>
            </a:pPr>
            <a:r>
              <a:rPr lang="el-GR" sz="1600" dirty="0">
                <a:solidFill>
                  <a:srgbClr val="4F4F59"/>
                </a:solidFill>
                <a:ea typeface="Calibri (MS)"/>
                <a:cs typeface="Calibri (MS)"/>
                <a:sym typeface="Calibri (MS)"/>
              </a:rPr>
              <a:t>Αντίκτυπος των δράσεων της ΕΕ στην καθημερινή ζωή των Ευρωπαίων</a:t>
            </a:r>
          </a:p>
        </p:txBody>
      </p:sp>
      <p:sp>
        <p:nvSpPr>
          <p:cNvPr id="43" name="TextBox 43"/>
          <p:cNvSpPr txBox="1"/>
          <p:nvPr/>
        </p:nvSpPr>
        <p:spPr>
          <a:xfrm>
            <a:off x="1167736" y="2093208"/>
            <a:ext cx="2439118" cy="571760"/>
          </a:xfrm>
          <a:prstGeom prst="rect">
            <a:avLst/>
          </a:prstGeom>
        </p:spPr>
        <p:txBody>
          <a:bodyPr wrap="square" lIns="0" tIns="0" rIns="0" bIns="0" rtlCol="0" anchor="t">
            <a:spAutoFit/>
          </a:bodyPr>
          <a:lstStyle/>
          <a:p>
            <a:pPr>
              <a:lnSpc>
                <a:spcPts val="2427"/>
              </a:lnSpc>
            </a:pPr>
            <a:r>
              <a:rPr lang="el-GR" b="1" u="sng" dirty="0">
                <a:solidFill>
                  <a:srgbClr val="2C4390"/>
                </a:solidFill>
                <a:ea typeface="Open Sans Bold"/>
                <a:cs typeface="Open Sans Bold"/>
                <a:sym typeface="Open Sans Bold"/>
                <a:hlinkClick r:id="rId5" tooltip="https://www.eesc.europa.eu/el/our-work/opinions-information-reports/in-the-spotlight"/>
              </a:rPr>
              <a:t>Γνωμοδοτήσεις της ΕΟΚΕ</a:t>
            </a:r>
          </a:p>
          <a:p>
            <a:pPr>
              <a:lnSpc>
                <a:spcPts val="1867"/>
              </a:lnSpc>
            </a:pPr>
            <a:endParaRPr lang="en-US" sz="2400" u="sng" dirty="0">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375931" y="2453791"/>
            <a:ext cx="1980637" cy="487313"/>
          </a:xfrm>
          <a:prstGeom prst="rect">
            <a:avLst/>
          </a:prstGeom>
        </p:spPr>
        <p:txBody>
          <a:bodyPr lIns="0" tIns="0" rIns="0" bIns="0" rtlCol="0" anchor="t">
            <a:spAutoFit/>
          </a:bodyPr>
          <a:lstStyle/>
          <a:p>
            <a:pPr algn="ctr">
              <a:lnSpc>
                <a:spcPts val="1867"/>
              </a:lnSpc>
            </a:pPr>
            <a:r>
              <a:rPr lang="el-GR" sz="1600" dirty="0">
                <a:solidFill>
                  <a:srgbClr val="4F4F59"/>
                </a:solidFill>
                <a:ea typeface="Calibri (MS)"/>
                <a:cs typeface="Calibri (MS)"/>
                <a:sym typeface="Calibri (MS)"/>
              </a:rPr>
              <a:t>Γνωμοδοτήσεις που βρίσκονται επί του παρόντος στο προσκήνιο </a:t>
            </a:r>
          </a:p>
        </p:txBody>
      </p:sp>
      <p:sp>
        <p:nvSpPr>
          <p:cNvPr id="45" name="TextBox 45"/>
          <p:cNvSpPr txBox="1"/>
          <p:nvPr/>
        </p:nvSpPr>
        <p:spPr>
          <a:xfrm>
            <a:off x="9730857" y="5465763"/>
            <a:ext cx="976429" cy="312073"/>
          </a:xfrm>
          <a:prstGeom prst="rect">
            <a:avLst/>
          </a:prstGeom>
        </p:spPr>
        <p:txBody>
          <a:bodyPr lIns="0" tIns="0" rIns="0" bIns="0" rtlCol="0" anchor="t">
            <a:spAutoFit/>
          </a:bodyPr>
          <a:lstStyle/>
          <a:p>
            <a:pPr algn="r">
              <a:lnSpc>
                <a:spcPts val="2427"/>
              </a:lnSpc>
            </a:pPr>
            <a:r>
              <a:rPr lang="el-GR" b="1" u="sng" dirty="0" err="1">
                <a:solidFill>
                  <a:srgbClr val="2C4390"/>
                </a:solidFill>
                <a:ea typeface="Open Sans Bold"/>
                <a:cs typeface="Open Sans Bold"/>
                <a:sym typeface="Open Sans Bold"/>
                <a:hlinkClick r:id="rId6" tooltip="https://www.eesc.europa.eu/ceslink/en"/>
              </a:rPr>
              <a:t>CESlink</a:t>
            </a:r>
            <a:r>
              <a:rPr lang="el-GR" sz="2400" u="sng" dirty="0">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275289" y="5465763"/>
            <a:ext cx="3557802" cy="571760"/>
          </a:xfrm>
          <a:prstGeom prst="rect">
            <a:avLst/>
          </a:prstGeom>
        </p:spPr>
        <p:txBody>
          <a:bodyPr wrap="square" lIns="0" tIns="0" rIns="0" bIns="0" rtlCol="0" anchor="t">
            <a:spAutoFit/>
          </a:bodyPr>
          <a:lstStyle/>
          <a:p>
            <a:pPr>
              <a:lnSpc>
                <a:spcPts val="2427"/>
              </a:lnSpc>
            </a:pPr>
            <a:r>
              <a:rPr lang="el-GR" b="1" u="sng" dirty="0">
                <a:solidFill>
                  <a:srgbClr val="2C4390"/>
                </a:solidFill>
                <a:ea typeface="Open Sans Bold"/>
                <a:cs typeface="Open Sans Bold"/>
                <a:sym typeface="Open Sans Bold"/>
                <a:hlinkClick r:id="rId7" tooltip="https://www.eesc.europa.eu/en/news-media/videos/lifecycle-opinion"/>
              </a:rPr>
              <a:t>Ο κύκλος ζωής μιας γνωμοδότησης</a:t>
            </a:r>
          </a:p>
          <a:p>
            <a:pPr>
              <a:lnSpc>
                <a:spcPts val="1867"/>
              </a:lnSpc>
            </a:pPr>
            <a:endParaRPr lang="en-US" sz="2400" u="sng" dirty="0">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751021" y="5871290"/>
            <a:ext cx="2331971" cy="487313"/>
          </a:xfrm>
          <a:prstGeom prst="rect">
            <a:avLst/>
          </a:prstGeom>
        </p:spPr>
        <p:txBody>
          <a:bodyPr lIns="0" tIns="0" rIns="0" bIns="0" rtlCol="0" anchor="t">
            <a:spAutoFit/>
          </a:bodyPr>
          <a:lstStyle/>
          <a:p>
            <a:pPr algn="ctr">
              <a:lnSpc>
                <a:spcPts val="1867"/>
              </a:lnSpc>
            </a:pPr>
            <a:r>
              <a:rPr lang="el-GR" sz="1600">
                <a:solidFill>
                  <a:srgbClr val="4F4F59"/>
                </a:solidFill>
                <a:ea typeface="Calibri (MS)"/>
                <a:cs typeface="Calibri (MS)"/>
                <a:sym typeface="Calibri (MS)"/>
              </a:rPr>
              <a:t>Πώς συντάσσονται οι γνωμοδοτήσεις της ΕΟΚΕ (βίντεο) </a:t>
            </a:r>
          </a:p>
        </p:txBody>
      </p:sp>
      <p:sp>
        <p:nvSpPr>
          <p:cNvPr id="52" name="TextBox 52"/>
          <p:cNvSpPr txBox="1"/>
          <p:nvPr/>
        </p:nvSpPr>
        <p:spPr>
          <a:xfrm>
            <a:off x="8940800" y="5819328"/>
            <a:ext cx="2878137" cy="487313"/>
          </a:xfrm>
          <a:prstGeom prst="rect">
            <a:avLst/>
          </a:prstGeom>
        </p:spPr>
        <p:txBody>
          <a:bodyPr wrap="square" lIns="0" tIns="0" rIns="0" bIns="0" rtlCol="0" anchor="t">
            <a:spAutoFit/>
          </a:bodyPr>
          <a:lstStyle/>
          <a:p>
            <a:pPr algn="ctr">
              <a:lnSpc>
                <a:spcPts val="1867"/>
              </a:lnSpc>
            </a:pPr>
            <a:r>
              <a:rPr lang="el-GR" sz="1600" dirty="0">
                <a:solidFill>
                  <a:srgbClr val="4F4F59"/>
                </a:solidFill>
                <a:ea typeface="Calibri (MS)"/>
                <a:cs typeface="Calibri (MS)"/>
                <a:sym typeface="Calibri (MS)"/>
              </a:rPr>
              <a:t>Διαδικτυακή κοινότητα των εθνικών οικονομικών και κοινωνικών επιτροπών</a:t>
            </a:r>
          </a:p>
        </p:txBody>
      </p:sp>
      <p:sp>
        <p:nvSpPr>
          <p:cNvPr id="53" name="TextBox 53"/>
          <p:cNvSpPr txBox="1"/>
          <p:nvPr/>
        </p:nvSpPr>
        <p:spPr>
          <a:xfrm>
            <a:off x="1138621" y="3776380"/>
            <a:ext cx="2217947" cy="571760"/>
          </a:xfrm>
          <a:prstGeom prst="rect">
            <a:avLst/>
          </a:prstGeom>
        </p:spPr>
        <p:txBody>
          <a:bodyPr wrap="square" lIns="0" tIns="0" rIns="0" bIns="0" rtlCol="0" anchor="t">
            <a:spAutoFit/>
          </a:bodyPr>
          <a:lstStyle/>
          <a:p>
            <a:pPr>
              <a:lnSpc>
                <a:spcPts val="2427"/>
              </a:lnSpc>
            </a:pPr>
            <a:r>
              <a:rPr lang="el-GR" sz="2400" b="1" u="sng" dirty="0">
                <a:solidFill>
                  <a:srgbClr val="2C4390"/>
                </a:solidFill>
                <a:ea typeface="Open Sans Bold"/>
                <a:cs typeface="Open Sans Bold"/>
                <a:sym typeface="Open Sans Bold"/>
                <a:hlinkClick r:id="rId8" tooltip="https://www.eesc.europa.eu/el/work-with-us/partnerships"/>
              </a:rPr>
              <a:t> </a:t>
            </a:r>
            <a:r>
              <a:rPr lang="el-GR" b="1" u="sng" dirty="0">
                <a:solidFill>
                  <a:srgbClr val="2C4390"/>
                </a:solidFill>
                <a:ea typeface="Open Sans Bold"/>
                <a:cs typeface="Open Sans Bold"/>
                <a:sym typeface="Open Sans Bold"/>
                <a:hlinkClick r:id="rId8" tooltip="https://www.eesc.europa.eu/el/work-with-us/partnerships"/>
              </a:rPr>
              <a:t>Εργαστείτε σε εμάς!</a:t>
            </a:r>
          </a:p>
          <a:p>
            <a:pPr>
              <a:lnSpc>
                <a:spcPts val="1867"/>
              </a:lnSpc>
            </a:pPr>
            <a:endParaRPr lang="en-US" sz="2400" b="1" u="sng" dirty="0">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9313975" y="2261137"/>
            <a:ext cx="2224007" cy="571760"/>
          </a:xfrm>
          <a:prstGeom prst="rect">
            <a:avLst/>
          </a:prstGeom>
        </p:spPr>
        <p:txBody>
          <a:bodyPr wrap="square" lIns="0" tIns="0" rIns="0" bIns="0" rtlCol="0" anchor="t">
            <a:spAutoFit/>
          </a:bodyPr>
          <a:lstStyle/>
          <a:p>
            <a:pPr algn="r">
              <a:lnSpc>
                <a:spcPts val="2427"/>
              </a:lnSpc>
            </a:pPr>
            <a:r>
              <a:rPr lang="el-GR" b="1" u="sng" dirty="0">
                <a:solidFill>
                  <a:srgbClr val="2C4390"/>
                </a:solidFill>
                <a:ea typeface="Open Sans Bold"/>
                <a:cs typeface="Open Sans Bold"/>
                <a:sym typeface="Open Sans Bold"/>
                <a:hlinkClick r:id="rId9" tooltip="https://www.eesc.europa.eu/el/agenda/plenary-sessions"/>
              </a:rPr>
              <a:t>Σύνοδοι ολομέλειας </a:t>
            </a:r>
          </a:p>
          <a:p>
            <a:pPr algn="r">
              <a:lnSpc>
                <a:spcPts val="1867"/>
              </a:lnSpc>
            </a:pPr>
            <a:endParaRPr lang="en-US" sz="2400" u="sng" dirty="0">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694379" y="4166546"/>
            <a:ext cx="2789865" cy="730969"/>
          </a:xfrm>
          <a:prstGeom prst="rect">
            <a:avLst/>
          </a:prstGeom>
        </p:spPr>
        <p:txBody>
          <a:bodyPr wrap="square" lIns="0" tIns="0" rIns="0" bIns="0" rtlCol="0" anchor="t">
            <a:spAutoFit/>
          </a:bodyPr>
          <a:lstStyle/>
          <a:p>
            <a:pPr algn="ctr">
              <a:lnSpc>
                <a:spcPts val="1867"/>
              </a:lnSpc>
            </a:pPr>
            <a:r>
              <a:rPr lang="el-GR" sz="1600" dirty="0">
                <a:solidFill>
                  <a:srgbClr val="4F4F59"/>
                </a:solidFill>
                <a:ea typeface="Calibri (MS)"/>
                <a:cs typeface="Calibri (MS)"/>
                <a:sym typeface="Calibri (MS)"/>
              </a:rPr>
              <a:t>Δύο φορές τον χρόνο, η ΕΟΚΕ προσφέρει αμειβόμενη </a:t>
            </a:r>
            <a:r>
              <a:rPr lang="el-GR" sz="1600" b="1" dirty="0">
                <a:solidFill>
                  <a:srgbClr val="4F4F59"/>
                </a:solidFill>
                <a:ea typeface="Calibri (MS)"/>
                <a:cs typeface="Calibri (MS)"/>
                <a:sym typeface="Calibri (MS)"/>
              </a:rPr>
              <a:t>πρακτική άσκηση</a:t>
            </a:r>
            <a:r>
              <a:rPr lang="el-GR" sz="1600" dirty="0">
                <a:solidFill>
                  <a:srgbClr val="4F4F59"/>
                </a:solidFill>
                <a:ea typeface="Calibri (MS)"/>
                <a:cs typeface="Calibri (MS)"/>
                <a:sym typeface="Calibri (MS)"/>
              </a:rPr>
              <a:t> διάρκειας 5 μηνών σε διάφορους τομείς </a:t>
            </a:r>
          </a:p>
        </p:txBody>
      </p:sp>
      <p:sp>
        <p:nvSpPr>
          <p:cNvPr id="56" name="TextBox 56"/>
          <p:cNvSpPr txBox="1"/>
          <p:nvPr/>
        </p:nvSpPr>
        <p:spPr>
          <a:xfrm>
            <a:off x="9596654" y="2556117"/>
            <a:ext cx="1980637" cy="487313"/>
          </a:xfrm>
          <a:prstGeom prst="rect">
            <a:avLst/>
          </a:prstGeom>
        </p:spPr>
        <p:txBody>
          <a:bodyPr lIns="0" tIns="0" rIns="0" bIns="0" rtlCol="0" anchor="t">
            <a:spAutoFit/>
          </a:bodyPr>
          <a:lstStyle/>
          <a:p>
            <a:pPr algn="ctr">
              <a:lnSpc>
                <a:spcPts val="1867"/>
              </a:lnSpc>
            </a:pPr>
            <a:r>
              <a:rPr lang="el-GR" sz="1600" dirty="0">
                <a:solidFill>
                  <a:srgbClr val="4F4F59"/>
                </a:solidFill>
                <a:ea typeface="Calibri (MS)"/>
                <a:cs typeface="Calibri (MS)"/>
                <a:sym typeface="Calibri (MS)"/>
              </a:rPr>
              <a:t>Πώς να παρακολουθήσετε τη σύνοδο ολομέλειας της ΕΟΚΕ</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55010" y="3684173"/>
            <a:ext cx="2463927" cy="1587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30981"/>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383BB-6686-455B-B375-6D163080F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866" y="47236"/>
            <a:ext cx="4458076" cy="3681337"/>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8" y="0"/>
            <a:ext cx="6158209" cy="683992"/>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Rectangle 6">
            <a:extLst>
              <a:ext uri="{FF2B5EF4-FFF2-40B4-BE49-F238E27FC236}">
                <a16:creationId xmlns:a16="http://schemas.microsoft.com/office/drawing/2014/main" id="{E83E1852-A23D-79E9-E18D-95013C6152E8}"/>
              </a:ext>
            </a:extLst>
          </p:cNvPr>
          <p:cNvSpPr/>
          <p:nvPr/>
        </p:nvSpPr>
        <p:spPr>
          <a:xfrm>
            <a:off x="6168427" y="3728572"/>
            <a:ext cx="6015371" cy="803943"/>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1FA108E3-BD6F-47E9-ADEA-D7E9A121BE86}"/>
              </a:ext>
            </a:extLst>
          </p:cNvPr>
          <p:cNvSpPr txBox="1"/>
          <p:nvPr/>
        </p:nvSpPr>
        <p:spPr>
          <a:xfrm>
            <a:off x="6434113" y="4532516"/>
            <a:ext cx="5483998" cy="2062103"/>
          </a:xfrm>
          <a:prstGeom prst="rect">
            <a:avLst/>
          </a:prstGeom>
          <a:noFill/>
        </p:spPr>
        <p:txBody>
          <a:bodyPr wrap="square" rtlCol="0">
            <a:spAutoFit/>
          </a:bodyPr>
          <a:lstStyle/>
          <a:p>
            <a:pPr algn="just"/>
            <a:r>
              <a:rPr lang="el-GR" sz="1600" dirty="0"/>
              <a:t>Η θητεία της ΕΟΚΕ για την περίοδο 2025-2030 έχει τον </a:t>
            </a:r>
            <a:r>
              <a:rPr lang="el-GR" sz="1600" b="1" dirty="0">
                <a:solidFill>
                  <a:srgbClr val="0CAFAD"/>
                </a:solidFill>
              </a:rPr>
              <a:t>υψηλότερο αριθμό γυναικών μεταξύ των μελών της</a:t>
            </a:r>
            <a:r>
              <a:rPr lang="el-GR" sz="1600" dirty="0"/>
              <a:t>, από όταν άρχισαν να τηρούνται στατιστικά στοιχεία σχετικά με τα μέλη το 2010. </a:t>
            </a:r>
          </a:p>
          <a:p>
            <a:pPr algn="just"/>
            <a:endParaRPr lang="en-US" sz="1600" dirty="0"/>
          </a:p>
          <a:p>
            <a:pPr algn="just"/>
            <a:r>
              <a:rPr lang="el-GR" sz="1600" dirty="0"/>
              <a:t>Πρόκειται για το υψηλότερο στα χρονικά ποσοστό συμμετοχής των γυναικών: </a:t>
            </a:r>
            <a:r>
              <a:rPr lang="el-GR" sz="1600" b="1" dirty="0">
                <a:solidFill>
                  <a:srgbClr val="0CAFAD"/>
                </a:solidFill>
              </a:rPr>
              <a:t>39 %</a:t>
            </a:r>
            <a:r>
              <a:rPr lang="el-GR" sz="1600" dirty="0"/>
              <a:t> έναντι ποσοστού 33 % το 2020 και 28 % το 2015 - ανοδική τάση!</a:t>
            </a:r>
          </a:p>
        </p:txBody>
      </p:sp>
      <p:sp>
        <p:nvSpPr>
          <p:cNvPr id="16" name="TextBox 15">
            <a:extLst>
              <a:ext uri="{FF2B5EF4-FFF2-40B4-BE49-F238E27FC236}">
                <a16:creationId xmlns:a16="http://schemas.microsoft.com/office/drawing/2014/main" id="{A8D34B5C-8782-4984-AA1F-50E3A83B4451}"/>
              </a:ext>
            </a:extLst>
          </p:cNvPr>
          <p:cNvSpPr txBox="1"/>
          <p:nvPr/>
        </p:nvSpPr>
        <p:spPr>
          <a:xfrm>
            <a:off x="561298" y="931133"/>
            <a:ext cx="5079851" cy="2062103"/>
          </a:xfrm>
          <a:prstGeom prst="rect">
            <a:avLst/>
          </a:prstGeom>
          <a:noFill/>
        </p:spPr>
        <p:txBody>
          <a:bodyPr wrap="square" rtlCol="0">
            <a:spAutoFit/>
          </a:bodyPr>
          <a:lstStyle/>
          <a:p>
            <a:pPr algn="just"/>
            <a:r>
              <a:rPr lang="el-GR" sz="1600" dirty="0"/>
              <a:t>Όπως συμβαίνει και με άλλα ευρωπαϊκά θεσμικά όργανα,</a:t>
            </a:r>
            <a:r>
              <a:rPr lang="el-GR" sz="1600" b="1" dirty="0">
                <a:solidFill>
                  <a:srgbClr val="0CAFAD"/>
                </a:solidFill>
              </a:rPr>
              <a:t> η γεωγραφική εκπροσώπηση της EOKE είναι αναλογική</a:t>
            </a:r>
            <a:r>
              <a:rPr lang="el-GR" sz="1600" dirty="0"/>
              <a:t>, πράγμα που σημαίνει ότι οι πολυπληθέστερες χώρες δικαιούνται μεγαλύτερο αριθμό μελών για την εκπροσώπησή τους. </a:t>
            </a:r>
          </a:p>
          <a:p>
            <a:pPr algn="just"/>
            <a:endParaRPr lang="en-US" sz="1600" dirty="0"/>
          </a:p>
          <a:p>
            <a:pPr algn="just"/>
            <a:r>
              <a:rPr lang="el-GR" sz="1600" dirty="0"/>
              <a:t>Συνεπώς, η</a:t>
            </a:r>
            <a:r>
              <a:rPr lang="el-GR" sz="1600" b="1" dirty="0">
                <a:solidFill>
                  <a:srgbClr val="0CAFAD"/>
                </a:solidFill>
              </a:rPr>
              <a:t> Γαλλία, η Γερμανία και η Ιταλία</a:t>
            </a:r>
            <a:r>
              <a:rPr lang="el-GR" sz="1600" dirty="0"/>
              <a:t> διαθέτουν τα περισσότερα μέλη (</a:t>
            </a:r>
            <a:r>
              <a:rPr lang="el-GR" sz="1600" b="1" dirty="0">
                <a:solidFill>
                  <a:srgbClr val="0CAFAD"/>
                </a:solidFill>
              </a:rPr>
              <a:t>24</a:t>
            </a:r>
            <a:r>
              <a:rPr lang="el-GR" sz="1600" dirty="0"/>
              <a:t>), ενώ η </a:t>
            </a:r>
            <a:r>
              <a:rPr lang="el-GR" sz="1600" b="1" dirty="0">
                <a:solidFill>
                  <a:srgbClr val="0CAFAD"/>
                </a:solidFill>
              </a:rPr>
              <a:t>Μάλτα</a:t>
            </a:r>
            <a:r>
              <a:rPr lang="el-GR" sz="1600" dirty="0"/>
              <a:t> τα λιγότερα (</a:t>
            </a:r>
            <a:r>
              <a:rPr lang="el-GR" sz="1600" b="1" dirty="0">
                <a:solidFill>
                  <a:srgbClr val="0CAFAD"/>
                </a:solidFill>
              </a:rPr>
              <a:t>5</a:t>
            </a:r>
            <a:r>
              <a:rPr lang="el-GR" sz="1600" dirty="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882086"/>
            <a:ext cx="6094562" cy="523220"/>
          </a:xfrm>
          <a:prstGeom prst="rect">
            <a:avLst/>
          </a:prstGeom>
          <a:noFill/>
        </p:spPr>
        <p:txBody>
          <a:bodyPr wrap="square">
            <a:spAutoFit/>
          </a:bodyPr>
          <a:lstStyle/>
          <a:p>
            <a:pPr algn="ctr"/>
            <a:r>
              <a:rPr lang="el-GR" sz="2800" b="1" dirty="0">
                <a:solidFill>
                  <a:schemeClr val="bg1"/>
                </a:solidFill>
              </a:rPr>
              <a:t>ΙΣΟΡΡΟΠΗ ΕΚΠΡΟΣΩΠΗΣΗ ΤΩΝ ΦΥΛΩΝ</a:t>
            </a:r>
          </a:p>
        </p:txBody>
      </p:sp>
      <p:sp>
        <p:nvSpPr>
          <p:cNvPr id="10" name="Rectangle 9">
            <a:extLst>
              <a:ext uri="{FF2B5EF4-FFF2-40B4-BE49-F238E27FC236}">
                <a16:creationId xmlns:a16="http://schemas.microsoft.com/office/drawing/2014/main" id="{82EA4EF9-9E0A-BC94-9621-2063ABA703B1}"/>
              </a:ext>
            </a:extLst>
          </p:cNvPr>
          <p:cNvSpPr/>
          <p:nvPr/>
        </p:nvSpPr>
        <p:spPr>
          <a:xfrm>
            <a:off x="-83157" y="-6211"/>
            <a:ext cx="6251584"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20948" y="124885"/>
            <a:ext cx="6095999" cy="737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bg1"/>
                </a:solidFill>
                <a:latin typeface="+mn-lt"/>
              </a:rPr>
              <a:t>ΜΕΛΗ ΑΝΑ ΧΩΡΑ</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extLst>
              <p:ext uri="{D42A27DB-BD31-4B8C-83A1-F6EECF244321}">
                <p14:modId xmlns:p14="http://schemas.microsoft.com/office/powerpoint/2010/main" val="2624973894"/>
              </p:ext>
            </p:extLst>
          </p:nvPr>
        </p:nvGraphicFramePr>
        <p:xfrm>
          <a:off x="253963" y="3146032"/>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B7F6D1-32CE-DB30-1B66-8E6822283C13}"/>
              </a:ext>
            </a:extLst>
          </p:cNvPr>
          <p:cNvSpPr/>
          <p:nvPr/>
        </p:nvSpPr>
        <p:spPr>
          <a:xfrm>
            <a:off x="6208802" y="-6211"/>
            <a:ext cx="2679900"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3218311" cy="1231106"/>
          </a:xfrm>
          <a:prstGeom prst="rect">
            <a:avLst/>
          </a:prstGeom>
          <a:noFill/>
        </p:spPr>
        <p:txBody>
          <a:bodyPr wrap="square" rtlCol="0">
            <a:spAutoFit/>
          </a:bodyPr>
          <a:lstStyle/>
          <a:p>
            <a:pPr algn="ctr"/>
            <a:r>
              <a:rPr lang="el-GR" b="1">
                <a:solidFill>
                  <a:srgbClr val="1F5FA0"/>
                </a:solidFill>
              </a:rPr>
              <a:t>Εξερευνήστε</a:t>
            </a:r>
          </a:p>
          <a:p>
            <a:pPr algn="just"/>
            <a:r>
              <a:rPr lang="el-GR" sz="1400"/>
              <a:t>Ενδιαφέρεστε να εργαστείτε στα θεσμικά όργανα της ΕΕ ή σε άλλη χώρα της ΕΕ; </a:t>
            </a:r>
          </a:p>
          <a:p>
            <a:pPr algn="just"/>
            <a:r>
              <a:rPr lang="el-GR" sz="1400"/>
              <a:t>Κάθε χρόνο, η ΕΕ προσφέρει αμειβόμενες θέσεις πρακτικής άσκησης σε</a:t>
            </a:r>
            <a:r>
              <a:rPr lang="el-GR" sz="1400" b="1"/>
              <a:t> </a:t>
            </a:r>
            <a:r>
              <a:rPr lang="el-GR" sz="1400" b="1">
                <a:solidFill>
                  <a:srgbClr val="0CAFAD"/>
                </a:solidFill>
              </a:rPr>
              <a:t>νέους πτυχιούχους πανεπιστημίου</a:t>
            </a:r>
            <a:r>
              <a:rPr lang="el-GR" sz="1400"/>
              <a:t>.</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3166673" cy="1446550"/>
          </a:xfrm>
          <a:prstGeom prst="rect">
            <a:avLst/>
          </a:prstGeom>
          <a:noFill/>
        </p:spPr>
        <p:txBody>
          <a:bodyPr wrap="square" rtlCol="0">
            <a:spAutoFit/>
          </a:bodyPr>
          <a:lstStyle/>
          <a:p>
            <a:pPr algn="ctr"/>
            <a:r>
              <a:rPr lang="el-GR" b="1">
                <a:solidFill>
                  <a:srgbClr val="1F5FA0"/>
                </a:solidFill>
              </a:rPr>
              <a:t>Σπουδάστε</a:t>
            </a:r>
          </a:p>
          <a:p>
            <a:pPr algn="just"/>
            <a:r>
              <a:rPr lang="el-GR" sz="1400"/>
              <a:t>Δικαιούστε να σπουδάσετε σε οποιοδήποτε πανεπιστήμιο της ΕΕ υπό τους ίδιους όρους με τους υπηκόους της εκάστοτε χώρας. </a:t>
            </a:r>
          </a:p>
          <a:p>
            <a:pPr algn="just"/>
            <a:r>
              <a:rPr lang="el-GR" sz="1400"/>
              <a:t>Το πρόγραμμα </a:t>
            </a:r>
            <a:r>
              <a:rPr lang="el-GR" sz="1400" b="1">
                <a:solidFill>
                  <a:srgbClr val="0CAFAD"/>
                </a:solidFill>
              </a:rPr>
              <a:t>ERASMUS</a:t>
            </a:r>
            <a:r>
              <a:rPr lang="el-GR" sz="1400"/>
              <a:t> σάς επιτρέπει να πραγματοποιήσετε ένα μέρος των πανεπιστημιακών σας σπουδών στο εξωτερικό.</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el-GR" b="1" dirty="0">
                <a:solidFill>
                  <a:srgbClr val="1F5FA0"/>
                </a:solidFill>
              </a:rPr>
              <a:t>Εκφραστείτε</a:t>
            </a:r>
          </a:p>
          <a:p>
            <a:pPr algn="just"/>
            <a:r>
              <a:rPr lang="el-GR" sz="1400" dirty="0"/>
              <a:t>Μπορείτε να συμμετάσχετε σε εκδηλώσεις για τη νεολαία, όπως ο Διάλογος της ΕΕ για τη Νεολαία, η Ευρωπαϊκή Εκδήλωση για τη Νεολαία (EYE) που διοργανώνει το Ευρωπαϊκό Κοινοβούλιο και η εκδήλωση </a:t>
            </a:r>
            <a:r>
              <a:rPr lang="el-GR" sz="1400" b="1" i="1" dirty="0">
                <a:solidFill>
                  <a:srgbClr val="0CAFAD"/>
                </a:solidFill>
              </a:rPr>
              <a:t>Η δική σου Ευρώπη, η δική σου φωνή!</a:t>
            </a:r>
            <a:r>
              <a:rPr lang="el-GR" sz="1400" dirty="0"/>
              <a:t>, εδώ στην έδρα της ΕΟΚΕ. </a:t>
            </a:r>
          </a:p>
          <a:p>
            <a:pPr algn="just"/>
            <a:r>
              <a:rPr lang="el-GR" sz="1400" dirty="0"/>
              <a:t>Εδώ, μπορείτε να κάνετε τη φωνή σας να ακουστεί!</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785013" y="1823337"/>
            <a:ext cx="3133485" cy="1446550"/>
          </a:xfrm>
          <a:prstGeom prst="rect">
            <a:avLst/>
          </a:prstGeom>
          <a:noFill/>
        </p:spPr>
        <p:txBody>
          <a:bodyPr wrap="square" rtlCol="0">
            <a:spAutoFit/>
          </a:bodyPr>
          <a:lstStyle/>
          <a:p>
            <a:pPr algn="ctr"/>
            <a:r>
              <a:rPr lang="el-GR" b="1">
                <a:solidFill>
                  <a:srgbClr val="1F5FA0"/>
                </a:solidFill>
              </a:rPr>
              <a:t>Εργαστείτε</a:t>
            </a:r>
          </a:p>
          <a:p>
            <a:pPr algn="just"/>
            <a:r>
              <a:rPr lang="el-GR" sz="1400"/>
              <a:t>Μπορείτε να υποβάλετε αίτηση για εργασία οπουδήποτε στην Ευρωπαϊκή Ένωση από την ηλικία των 18 ετών. Το πρόγραμμα</a:t>
            </a:r>
            <a:r>
              <a:rPr lang="el-GR" sz="1400" b="1">
                <a:solidFill>
                  <a:srgbClr val="0CAFAD"/>
                </a:solidFill>
              </a:rPr>
              <a:t> EURES </a:t>
            </a:r>
            <a:r>
              <a:rPr lang="el-GR" sz="1400"/>
              <a:t>σάς φέρνει σε επαφή με εργοδότες από ολόκληρη την ΕΕ, τη Νορβηγία και την Ισλανδία.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785013" y="3975869"/>
            <a:ext cx="3133485" cy="1446550"/>
          </a:xfrm>
          <a:prstGeom prst="rect">
            <a:avLst/>
          </a:prstGeom>
          <a:noFill/>
        </p:spPr>
        <p:txBody>
          <a:bodyPr wrap="square" rtlCol="0">
            <a:spAutoFit/>
          </a:bodyPr>
          <a:lstStyle/>
          <a:p>
            <a:pPr algn="ctr"/>
            <a:r>
              <a:rPr lang="el-GR" b="1">
                <a:solidFill>
                  <a:srgbClr val="1F5FA0"/>
                </a:solidFill>
              </a:rPr>
              <a:t>Ταξιδέψτε</a:t>
            </a:r>
          </a:p>
          <a:p>
            <a:pPr algn="just"/>
            <a:r>
              <a:rPr lang="el-GR" sz="1400"/>
              <a:t>Ο χωρίς σύνορα χώρος Σένγκεν εξασφαλίζει την ελεύθερη κυκλοφορία 400 εκατομμυρίων πολιτών της ΕΕ μεταξύ διαφόρων χωρών. Για παράδειγμα, η σιδηροδρομική κάρτα </a:t>
            </a:r>
            <a:r>
              <a:rPr lang="el-GR" sz="1400" b="1">
                <a:solidFill>
                  <a:srgbClr val="0CAFAD"/>
                </a:solidFill>
              </a:rPr>
              <a:t>INTERRAIL</a:t>
            </a:r>
            <a:r>
              <a:rPr lang="el-GR" sz="1400"/>
              <a:t> σάς επιτρέπει να ταξιδέψετε σε περισσότερους από 40 000 προορισμούς σε 30 χώρες.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el-GR" sz="4000" b="1">
                <a:solidFill>
                  <a:schemeClr val="bg1"/>
                </a:solidFill>
                <a:latin typeface="+mn-lt"/>
              </a:rPr>
              <a:t>ΤΙ ΚΑΝΕΙ Η ΕΕ ΓΙΑ ΤΟΥΣ ΝΕΟΥΣ;</a:t>
            </a: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7533" y="4079527"/>
            <a:ext cx="4019006" cy="2255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Oval 11">
            <a:hlinkClick r:id="rId3"/>
          </p:cNvPr>
          <p:cNvSpPr/>
          <p:nvPr/>
        </p:nvSpPr>
        <p:spPr>
          <a:xfrm>
            <a:off x="42291" y="1053187"/>
            <a:ext cx="2755316" cy="2755316"/>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chemeClr val="tx1"/>
              </a:solidFill>
            </a:endParaRPr>
          </a:p>
        </p:txBody>
      </p:sp>
      <p:sp>
        <p:nvSpPr>
          <p:cNvPr id="16" name="Content Placeholder 2"/>
          <p:cNvSpPr txBox="1">
            <a:spLocks/>
          </p:cNvSpPr>
          <p:nvPr/>
        </p:nvSpPr>
        <p:spPr>
          <a:xfrm>
            <a:off x="483378" y="1288888"/>
            <a:ext cx="1895441" cy="4864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l-GR" sz="1200" b="1" dirty="0">
                <a:solidFill>
                  <a:schemeClr val="bg1"/>
                </a:solidFill>
                <a:latin typeface="Calibri" pitchFamily="34" charset="0"/>
              </a:rPr>
              <a:t>Ομάδα Νεολαίας της ΕΟΚΕ</a:t>
            </a:r>
          </a:p>
        </p:txBody>
      </p:sp>
      <p:sp>
        <p:nvSpPr>
          <p:cNvPr id="17" name="Oval 16">
            <a:hlinkClick r:id="rId4"/>
          </p:cNvPr>
          <p:cNvSpPr/>
          <p:nvPr/>
        </p:nvSpPr>
        <p:spPr>
          <a:xfrm>
            <a:off x="3751945" y="1134438"/>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2"/>
          <p:cNvSpPr txBox="1">
            <a:spLocks/>
          </p:cNvSpPr>
          <p:nvPr/>
        </p:nvSpPr>
        <p:spPr>
          <a:xfrm>
            <a:off x="4119665" y="1365798"/>
            <a:ext cx="2376377" cy="41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l-GR" sz="1200" b="1" dirty="0">
                <a:solidFill>
                  <a:schemeClr val="bg1"/>
                </a:solidFill>
                <a:latin typeface="Calibri" pitchFamily="34" charset="0"/>
              </a:rPr>
              <a:t>Η δική σου Ευρώπη, </a:t>
            </a:r>
          </a:p>
          <a:p>
            <a:pPr>
              <a:defRPr/>
            </a:pPr>
            <a:r>
              <a:rPr lang="el-GR" sz="1200" b="1" dirty="0">
                <a:solidFill>
                  <a:schemeClr val="bg1"/>
                </a:solidFill>
                <a:latin typeface="Calibri" pitchFamily="34" charset="0"/>
              </a:rPr>
              <a:t>η δική σου φωνή!</a:t>
            </a:r>
          </a:p>
        </p:txBody>
      </p:sp>
      <p:sp>
        <p:nvSpPr>
          <p:cNvPr id="19" name="Oval 18">
            <a:hlinkClick r:id="rId5"/>
          </p:cNvPr>
          <p:cNvSpPr/>
          <p:nvPr/>
        </p:nvSpPr>
        <p:spPr>
          <a:xfrm>
            <a:off x="8907104" y="1151966"/>
            <a:ext cx="3267634" cy="3267634"/>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bg1"/>
              </a:solidFill>
            </a:endParaRPr>
          </a:p>
        </p:txBody>
      </p:sp>
      <p:sp>
        <p:nvSpPr>
          <p:cNvPr id="20" name="Content Placeholder 2"/>
          <p:cNvSpPr txBox="1">
            <a:spLocks/>
          </p:cNvSpPr>
          <p:nvPr/>
        </p:nvSpPr>
        <p:spPr>
          <a:xfrm>
            <a:off x="9403559" y="1425559"/>
            <a:ext cx="2379132"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l-GR" sz="1200" b="1" dirty="0">
                <a:solidFill>
                  <a:schemeClr val="bg1"/>
                </a:solidFill>
                <a:latin typeface="Calibri"/>
                <a:ea typeface="Calibri"/>
                <a:cs typeface="Calibri"/>
              </a:rPr>
              <a:t>Αξιολόγηση του αντικτύπου της ΕΕ από τη σκοπιά της νεολαίας στην ΕΟΚΕ</a:t>
            </a:r>
          </a:p>
          <a:p>
            <a:pPr>
              <a:defRPr/>
            </a:pPr>
            <a:endParaRPr lang="el-GR" sz="1200" b="1" dirty="0">
              <a:solidFill>
                <a:schemeClr val="bg1"/>
              </a:solidFill>
              <a:latin typeface="Calibri"/>
              <a:ea typeface="Calibri"/>
              <a:cs typeface="Calibri"/>
            </a:endParaRPr>
          </a:p>
        </p:txBody>
      </p:sp>
      <p:sp>
        <p:nvSpPr>
          <p:cNvPr id="21" name="Oval 20"/>
          <p:cNvSpPr/>
          <p:nvPr/>
        </p:nvSpPr>
        <p:spPr>
          <a:xfrm>
            <a:off x="7410184" y="1101347"/>
            <a:ext cx="1620000" cy="162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22" name="Content Placeholder 2"/>
          <p:cNvSpPr txBox="1">
            <a:spLocks/>
          </p:cNvSpPr>
          <p:nvPr/>
        </p:nvSpPr>
        <p:spPr>
          <a:xfrm>
            <a:off x="7507165" y="1412685"/>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l-GR" sz="1400" b="1" dirty="0">
                <a:solidFill>
                  <a:schemeClr val="bg1"/>
                </a:solidFill>
                <a:latin typeface="Calibri"/>
                <a:ea typeface="Calibri"/>
                <a:cs typeface="Calibri"/>
              </a:rPr>
              <a:t>Μελέτη με θέμα τη συμμετοχή των νέων σε διάφορα επίπεδα</a:t>
            </a:r>
          </a:p>
        </p:txBody>
      </p:sp>
      <p:sp>
        <p:nvSpPr>
          <p:cNvPr id="15" name="Oval 14">
            <a:hlinkClick r:id="rId6"/>
          </p:cNvPr>
          <p:cNvSpPr/>
          <p:nvPr/>
        </p:nvSpPr>
        <p:spPr>
          <a:xfrm>
            <a:off x="6075948" y="3163853"/>
            <a:ext cx="3240000" cy="324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6332994" y="3411938"/>
            <a:ext cx="2812419" cy="7858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l-GR" sz="1200" b="1" dirty="0">
                <a:solidFill>
                  <a:schemeClr val="bg1"/>
                </a:solidFill>
                <a:latin typeface="Calibri" pitchFamily="34" charset="0"/>
              </a:rPr>
              <a:t>Στρογγυλές τράπεζες νέων</a:t>
            </a:r>
          </a:p>
          <a:p>
            <a:pPr>
              <a:defRPr/>
            </a:pPr>
            <a:r>
              <a:rPr lang="el-GR" sz="1200" b="1" dirty="0">
                <a:solidFill>
                  <a:schemeClr val="bg1"/>
                </a:solidFill>
                <a:latin typeface="Calibri" pitchFamily="34" charset="0"/>
              </a:rPr>
              <a:t> για το κλίμα και τη βιωσιμότητα</a:t>
            </a:r>
          </a:p>
        </p:txBody>
      </p:sp>
      <p:sp>
        <p:nvSpPr>
          <p:cNvPr id="5" name="Oval 4">
            <a:hlinkClick r:id="rId7"/>
            <a:extLst>
              <a:ext uri="{FF2B5EF4-FFF2-40B4-BE49-F238E27FC236}">
                <a16:creationId xmlns:a16="http://schemas.microsoft.com/office/drawing/2014/main" id="{6060A246-292C-6F67-BB34-9D053AC3F69C}"/>
              </a:ext>
            </a:extLst>
          </p:cNvPr>
          <p:cNvSpPr/>
          <p:nvPr/>
        </p:nvSpPr>
        <p:spPr>
          <a:xfrm>
            <a:off x="1277183" y="3489235"/>
            <a:ext cx="3384000" cy="3384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a:latin typeface="Calibri"/>
                <a:ea typeface="Calibri"/>
                <a:cs typeface="Calibri"/>
              </a:rPr>
              <a:t>​</a:t>
            </a:r>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20687" y="0"/>
            <a:ext cx="12192000" cy="1061659"/>
          </a:xfrm>
        </p:spPr>
        <p:txBody>
          <a:bodyPr>
            <a:noAutofit/>
          </a:bodyPr>
          <a:lstStyle/>
          <a:p>
            <a:pPr algn="ctr" eaLnBrk="1" hangingPunct="1"/>
            <a:r>
              <a:rPr lang="el-GR" sz="4800" b="1" dirty="0">
                <a:solidFill>
                  <a:schemeClr val="bg1"/>
                </a:solidFill>
                <a:latin typeface="+mn-lt"/>
              </a:rPr>
              <a:t>ΠΡΩΤΟΒΟΥΛΙΕΣ ΤΗΣ ΕΟΚΕ ΓΙΑ ΤΟΥΣ ΝΕΟΥΣ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21127" y="1180189"/>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385210" y="1962391"/>
            <a:ext cx="2476994" cy="2139047"/>
          </a:xfrm>
          <a:prstGeom prst="rect">
            <a:avLst/>
          </a:prstGeom>
          <a:noFill/>
        </p:spPr>
        <p:txBody>
          <a:bodyPr wrap="square" rtlCol="0">
            <a:spAutoFit/>
          </a:bodyPr>
          <a:lstStyle/>
          <a:p>
            <a:pPr algn="just"/>
            <a:r>
              <a:rPr lang="el-GR" sz="950" i="0" dirty="0">
                <a:solidFill>
                  <a:schemeClr val="bg1"/>
                </a:solidFill>
                <a:effectLst/>
              </a:rPr>
              <a:t>Η αξιολόγηση του αντικτύπου της ΕΕ από τη σκοπιά της νεολαίας είναι ένα μέσο που αποσκοπεί στη διασφάλιση της αθρόας συμμετοχής των νέων στη διαδικασία χάραξης πολιτικής. Όσον αφορά την ΕΟΚΕ, αυτό σημαίνει, π.χ., τη συμμετοχή εκπροσώπων της νεολαίας στις γνωμοδοτήσεις της. Εάν κάποια οργάνωση εκδηλώσει ενδιαφέρον για μια γνωμοδότηση, θα μπορούσαν επίσης να προβλεφθούν κι άλλες μορφές συμμετοχής, όπως η παροχή στοιχείων για το υπό εξέταση θέμα μέσω ηλεκτρονικού ταχυδρομείου, η πραγματοποίηση μιας συνάντησης με τα μέλη της ΕΟΚΕ κ.λπ.</a:t>
            </a:r>
          </a:p>
        </p:txBody>
      </p:sp>
      <p:sp>
        <p:nvSpPr>
          <p:cNvPr id="32" name="TextBox 31">
            <a:extLst>
              <a:ext uri="{FF2B5EF4-FFF2-40B4-BE49-F238E27FC236}">
                <a16:creationId xmlns:a16="http://schemas.microsoft.com/office/drawing/2014/main" id="{499DF70F-B6A1-4E77-A85C-27EA21993E7C}"/>
              </a:ext>
            </a:extLst>
          </p:cNvPr>
          <p:cNvSpPr txBox="1"/>
          <p:nvPr/>
        </p:nvSpPr>
        <p:spPr>
          <a:xfrm>
            <a:off x="466447" y="1523261"/>
            <a:ext cx="1963440" cy="1938992"/>
          </a:xfrm>
          <a:prstGeom prst="rect">
            <a:avLst/>
          </a:prstGeom>
          <a:noFill/>
        </p:spPr>
        <p:txBody>
          <a:bodyPr wrap="square" rtlCol="0">
            <a:spAutoFit/>
          </a:bodyPr>
          <a:lstStyle/>
          <a:p>
            <a:pPr algn="just"/>
            <a:r>
              <a:rPr lang="el-GR" sz="1000" dirty="0">
                <a:solidFill>
                  <a:schemeClr val="bg1"/>
                </a:solidFill>
              </a:rPr>
              <a:t>Δημιουργήθηκε το 2023 για να ενισχύσει τη συμμετοχή των νέων στη διαδικασία χάραξης πολιτικής της ΕΕ. Φέρνει σε επαφή μέλη της ΕΟΚΕ και οργανώσεις νέων προκειμένου να ληφθούν υπόψη οι απόψεις των νέων, να εφαρμοστεί η αξιολόγηση του αντικτύπου της ΕΕ από τη σκοπιά της νεολαίας (→) και να συντονιστούν πρωτοβουλίες που σχετίζονται με τους νέους.</a:t>
            </a:r>
          </a:p>
        </p:txBody>
      </p:sp>
      <p:sp>
        <p:nvSpPr>
          <p:cNvPr id="36" name="TextBox 35">
            <a:extLst>
              <a:ext uri="{FF2B5EF4-FFF2-40B4-BE49-F238E27FC236}">
                <a16:creationId xmlns:a16="http://schemas.microsoft.com/office/drawing/2014/main" id="{1B2D2801-B429-4E42-BC37-1964632292B1}"/>
              </a:ext>
            </a:extLst>
          </p:cNvPr>
          <p:cNvSpPr txBox="1"/>
          <p:nvPr/>
        </p:nvSpPr>
        <p:spPr>
          <a:xfrm>
            <a:off x="4082319" y="1696516"/>
            <a:ext cx="2376376" cy="2092881"/>
          </a:xfrm>
          <a:prstGeom prst="rect">
            <a:avLst/>
          </a:prstGeom>
          <a:noFill/>
        </p:spPr>
        <p:txBody>
          <a:bodyPr wrap="square" rtlCol="0">
            <a:spAutoFit/>
          </a:bodyPr>
          <a:lstStyle/>
          <a:p>
            <a:pPr algn="just"/>
            <a:br>
              <a:rPr lang="el-GR" sz="1000" dirty="0">
                <a:solidFill>
                  <a:schemeClr val="bg1"/>
                </a:solidFill>
              </a:rPr>
            </a:br>
            <a:r>
              <a:rPr lang="el-GR" sz="1000" dirty="0">
                <a:solidFill>
                  <a:schemeClr val="bg1"/>
                </a:solidFill>
              </a:rPr>
              <a:t>Η YEYS είναι η ετήσια εκδήλωση της ΕΟΚΕ για τους νέους, στην οποία συμμετέχουν μαθητές από όλα τα κράτη μέλη της ΕΕ και τις υποψήφιες χώρες προκειμένου να συνεργαστούν με την Ευρωπαϊκή Ένωση. Από το 2010, νέοι συμμετέχοντες έχουν έρθει στις Βρυξέλλες για να συζητήσουν, να ανταλλάξουν ιδέες και να καταρτίσουν ψηφίσματα που αντικατοπτρίζουν το όραμά τους για το μέλλον της Ευρώπης, τα οποία στη συνέχεια κοινοποιούνται στα θεσμικά όργανα της ΕΕ.</a:t>
            </a:r>
          </a:p>
        </p:txBody>
      </p:sp>
      <p:sp>
        <p:nvSpPr>
          <p:cNvPr id="37" name="TextBox 36">
            <a:extLst>
              <a:ext uri="{FF2B5EF4-FFF2-40B4-BE49-F238E27FC236}">
                <a16:creationId xmlns:a16="http://schemas.microsoft.com/office/drawing/2014/main" id="{07CD62D4-50EC-4C06-8B06-F83B68EA12E7}"/>
              </a:ext>
            </a:extLst>
          </p:cNvPr>
          <p:cNvSpPr txBox="1"/>
          <p:nvPr/>
        </p:nvSpPr>
        <p:spPr>
          <a:xfrm>
            <a:off x="6537676" y="4161009"/>
            <a:ext cx="2436601" cy="1785104"/>
          </a:xfrm>
          <a:prstGeom prst="rect">
            <a:avLst/>
          </a:prstGeom>
          <a:noFill/>
        </p:spPr>
        <p:txBody>
          <a:bodyPr wrap="square" rtlCol="0">
            <a:spAutoFit/>
          </a:bodyPr>
          <a:lstStyle/>
          <a:p>
            <a:pPr algn="just"/>
            <a:r>
              <a:rPr lang="el-GR" sz="1000" dirty="0">
                <a:solidFill>
                  <a:schemeClr val="bg1"/>
                </a:solidFill>
              </a:rPr>
              <a:t>Πρωτοβουλία της ΕΟΚΕ που πραγματοποιείται δύο φορές τον χρόνο για την προώθηση του διαλόγου μεταξύ των νέων και των φορέων λήψης αποφάσεων της ΕΕ σχετικά με το κλίμα και τη βιωσιμότητα. Οι συνεδριάσεις αυτές, οι οποίες διοργανώνονται από κοινού με την Ευρωπαϊκή Επιτροπή και τα δίκτυα νεολαίας, διασφαλίζουν ότι οι προτάσεις των νέων ακούγονται και αποκτούν συγκεκριμένη συνέχεια.</a:t>
            </a: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0340" y="4295941"/>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1832227" y="3800241"/>
            <a:ext cx="2436094" cy="276999"/>
          </a:xfrm>
          <a:prstGeom prst="rect">
            <a:avLst/>
          </a:prstGeom>
          <a:noFill/>
        </p:spPr>
        <p:txBody>
          <a:bodyPr wrap="square" rtlCol="0">
            <a:spAutoFit/>
          </a:bodyPr>
          <a:lstStyle/>
          <a:p>
            <a:r>
              <a:rPr lang="el-GR" sz="1200" b="1" dirty="0">
                <a:solidFill>
                  <a:srgbClr val="FFFFFF"/>
                </a:solidFill>
                <a:latin typeface="Calibri"/>
              </a:rPr>
              <a:t>Εκπρόσωπος των νέων στην COP</a:t>
            </a:r>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37271" y="4497177"/>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1817785" y="4097222"/>
            <a:ext cx="2392041" cy="2400657"/>
          </a:xfrm>
          <a:prstGeom prst="rect">
            <a:avLst/>
          </a:prstGeom>
          <a:noFill/>
        </p:spPr>
        <p:txBody>
          <a:bodyPr wrap="square" rtlCol="0">
            <a:spAutoFit/>
          </a:bodyPr>
          <a:lstStyle/>
          <a:p>
            <a:pPr algn="just"/>
            <a:r>
              <a:rPr lang="el-GR" sz="1000" dirty="0">
                <a:solidFill>
                  <a:schemeClr val="bg1"/>
                </a:solidFill>
              </a:rPr>
              <a:t>Πρωτοβουλία της ΕΟΚΕ που εξασφαλίζει τη συμμετοχή εκπροσώπου των νέων στην αντιπροσωπεία της ΕΕ στις διασκέψεις των Ηνωμένων Εθνών για το κλίμα και τη βιοποικιλότητα. Ο εκπρόσωπος των νέων, ο οποίος επιλέγεται ανά διετία μέσω ανοικτής διαδικασίας με το Ευρωπαϊκό Φόρουμ Νεολαίας και την </a:t>
            </a:r>
            <a:r>
              <a:rPr lang="el-GR" sz="1000" dirty="0" err="1">
                <a:solidFill>
                  <a:schemeClr val="bg1"/>
                </a:solidFill>
              </a:rPr>
              <a:t>Generation</a:t>
            </a:r>
            <a:r>
              <a:rPr lang="el-GR" sz="1000" dirty="0">
                <a:solidFill>
                  <a:schemeClr val="bg1"/>
                </a:solidFill>
              </a:rPr>
              <a:t> </a:t>
            </a:r>
            <a:r>
              <a:rPr lang="el-GR" sz="1000" dirty="0" err="1">
                <a:solidFill>
                  <a:schemeClr val="bg1"/>
                </a:solidFill>
              </a:rPr>
              <a:t>Climate</a:t>
            </a:r>
            <a:r>
              <a:rPr lang="el-GR" sz="1000" dirty="0">
                <a:solidFill>
                  <a:schemeClr val="bg1"/>
                </a:solidFill>
              </a:rPr>
              <a:t> Europe, συμβάλλει στο έργο της ΕΟΚΕ σχετικά με την πολιτική για το κλίμα πριν, κατά τη διάρκεια και μετά τις συνεδριάσεις της COP, διασφαλίζοντας ότι οι απόψεις των νέων ακούγονται στις διεθνείς συζητήσεις για το κλίμα και τη βιωσιμότητα.</a:t>
            </a: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12584" y="2099776"/>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BF3539-DBE0-FAB4-A055-E7B5A3EB246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743052" y="2014960"/>
            <a:ext cx="6448948" cy="3323288"/>
          </a:xfrm>
        </p:spPr>
      </p:pic>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000" b="1">
                <a:solidFill>
                  <a:schemeClr val="bg1"/>
                </a:solidFill>
                <a:latin typeface="+mn-lt"/>
              </a:rPr>
              <a:t>Η ΑΞΙΟΛΟΓΗΣΗ ΤΟΥ ΑΝΤΙΚΤΥΠΟΥ ΤΗΣ ΕΕ ΑΠΟ ΤΗ ΣΚΟΠΙΑ ΤΗΣ ΝΕΟΛΑΙΑΣ ΣΤΗΝ ΕΟΚΕ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354431" cy="3139321"/>
          </a:xfrm>
          <a:prstGeom prst="rect">
            <a:avLst/>
          </a:prstGeom>
          <a:noFill/>
        </p:spPr>
        <p:txBody>
          <a:bodyPr wrap="square" rtlCol="0">
            <a:spAutoFit/>
          </a:bodyPr>
          <a:lstStyle/>
          <a:p>
            <a:pPr algn="just"/>
            <a:r>
              <a:rPr lang="el-GR" dirty="0"/>
              <a:t>Η εν λόγω αξιολόγηση αποτελεί εργαλείο που σχεδιάστηκε για </a:t>
            </a:r>
            <a:r>
              <a:rPr lang="el-GR" b="1" dirty="0">
                <a:solidFill>
                  <a:srgbClr val="0CAFAD"/>
                </a:solidFill>
              </a:rPr>
              <a:t>την ενίσχυση της συμμετοχής των νέων και την ενσωμάτωση της διάστασης της νεολαίας στη διαδικασία χάραξης πολιτικής</a:t>
            </a:r>
            <a:r>
              <a:rPr lang="el-GR" dirty="0"/>
              <a:t>. </a:t>
            </a:r>
            <a:r>
              <a:rPr lang="el-GR" dirty="0">
                <a:solidFill>
                  <a:schemeClr val="tx1">
                    <a:lumMod val="75000"/>
                    <a:lumOff val="25000"/>
                  </a:schemeClr>
                </a:solidFill>
              </a:rPr>
              <a:t>Αυτό σημαίνει ότι, στην ΕΟΚΕ, οι εκπρόσωποι των νέων μπορούν να συμμετέχουν στην προετοιμασία των συστάσεων πολιτικής της ΕΟΚΕ: </a:t>
            </a:r>
          </a:p>
          <a:p>
            <a:pPr algn="just"/>
            <a:r>
              <a:rPr lang="el-GR" dirty="0"/>
              <a:t>    </a:t>
            </a:r>
            <a:r>
              <a:rPr lang="el-GR" dirty="0">
                <a:solidFill>
                  <a:schemeClr val="tx1">
                    <a:lumMod val="75000"/>
                    <a:lumOff val="25000"/>
                  </a:schemeClr>
                </a:solidFill>
              </a:rPr>
              <a:t>συμμετέχοντας σε συνεδριάσεις και ακροάσεις </a:t>
            </a:r>
          </a:p>
          <a:p>
            <a:pPr algn="just"/>
            <a:r>
              <a:rPr lang="el-GR" dirty="0">
                <a:solidFill>
                  <a:schemeClr val="tx1">
                    <a:lumMod val="75000"/>
                    <a:lumOff val="25000"/>
                  </a:schemeClr>
                </a:solidFill>
              </a:rPr>
              <a:t>    υποβάλλοντας γραπτές εισηγήσεις </a:t>
            </a:r>
          </a:p>
          <a:p>
            <a:pPr algn="just"/>
            <a:r>
              <a:rPr lang="el-GR" dirty="0">
                <a:solidFill>
                  <a:schemeClr val="tx1">
                    <a:lumMod val="75000"/>
                    <a:lumOff val="25000"/>
                  </a:schemeClr>
                </a:solidFill>
              </a:rPr>
              <a:t>    παρακολουθώντας τη συνέχεια που δίνεται στην εκάστοτε γνωμοδότηση</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4396251"/>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4661330"/>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2" y="4946225"/>
            <a:ext cx="265079" cy="265079"/>
          </a:xfrm>
          <a:prstGeom prst="rect">
            <a:avLst/>
          </a:prstGeo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el-GR" sz="2000" b="1" dirty="0">
                <a:solidFill>
                  <a:srgbClr val="0060A0"/>
                </a:solidFill>
                <a:latin typeface="+mn-lt"/>
              </a:rPr>
              <a:t>Το Ευρωπαϊκό Κοινοβούλιο, το Συμβούλιο της ΕΕ και η Ευρωπαϊκή Επιτροπή</a:t>
            </a:r>
            <a:r>
              <a:rPr lang="el-GR" sz="2000" dirty="0">
                <a:solidFill>
                  <a:srgbClr val="0060A0"/>
                </a:solidFill>
                <a:latin typeface="+mn-lt"/>
              </a:rPr>
              <a:t> υποχρεούνται εκ του νόμου να συμβουλεύονται την ΕΟΚΕ πριν από τη θέσπιση νέας νομοθεσίας σχετικά με ποικίλα θέματα στους ακόλουθους τομείς:</a:t>
            </a:r>
          </a:p>
          <a:p>
            <a:pPr algn="ctr"/>
            <a:endParaRPr lang="en-GB" sz="2000" dirty="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t>ΣΤΟΝ ΠΥΡΗΝΑ ΤΗΣ ΔΙΑΔΙΚΑΣΙΑΣ ΛΗΨΗΣ ΑΠΟΦΑΣΕΩΝ ΤΗΣ ΕΕ</a:t>
            </a:r>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1320924500"/>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lvl="0" indent="-342900">
                        <a:buFont typeface="Courier New" panose="02070309020205020404" pitchFamily="49" charset="0"/>
                        <a:buChar char="o"/>
                      </a:pPr>
                      <a:r>
                        <a:rPr lang="el-GR" sz="1800" b="0" noProof="0" dirty="0">
                          <a:solidFill>
                            <a:schemeClr val="tx1"/>
                          </a:solidFill>
                          <a:effectLst/>
                        </a:rPr>
                        <a:t>Γεωργία και Αλιεία</a:t>
                      </a:r>
                    </a:p>
                    <a:p>
                      <a:pPr marL="342900" lvl="0" indent="-342900">
                        <a:buFont typeface="Courier New" panose="02070309020205020404" pitchFamily="49" charset="0"/>
                        <a:buChar char="o"/>
                      </a:pPr>
                      <a:r>
                        <a:rPr lang="el-GR" sz="1800" b="0" noProof="0" dirty="0">
                          <a:solidFill>
                            <a:schemeClr val="tx1"/>
                          </a:solidFill>
                          <a:effectLst/>
                        </a:rPr>
                        <a:t>Κοινοί κανόνες για τον ανταγωνισμό, τη φορολογία και την προσέγγιση την νομοθεσιών</a:t>
                      </a:r>
                    </a:p>
                    <a:p>
                      <a:pPr marL="342900" lvl="0" indent="-342900">
                        <a:buFont typeface="Courier New" panose="02070309020205020404" pitchFamily="49" charset="0"/>
                        <a:buChar char="o"/>
                      </a:pPr>
                      <a:r>
                        <a:rPr lang="el-GR" sz="1800" b="0" noProof="0" dirty="0">
                          <a:solidFill>
                            <a:schemeClr val="tx1"/>
                          </a:solidFill>
                          <a:effectLst/>
                        </a:rPr>
                        <a:t>Προστασία των καταναλωτών</a:t>
                      </a:r>
                    </a:p>
                    <a:p>
                      <a:pPr marL="342900" lvl="0" indent="-342900">
                        <a:buFont typeface="Courier New" panose="02070309020205020404" pitchFamily="49" charset="0"/>
                        <a:buChar char="o"/>
                      </a:pPr>
                      <a:r>
                        <a:rPr lang="el-GR" sz="1800" b="0" noProof="0" dirty="0">
                          <a:solidFill>
                            <a:schemeClr val="tx1"/>
                          </a:solidFill>
                          <a:effectLst/>
                        </a:rPr>
                        <a:t>Οικονομική, κοινωνική και εδαφική συνοχή</a:t>
                      </a:r>
                    </a:p>
                    <a:p>
                      <a:pPr marL="342900" lvl="0" indent="-342900">
                        <a:buFont typeface="Courier New" panose="02070309020205020404" pitchFamily="49" charset="0"/>
                        <a:buChar char="o"/>
                      </a:pPr>
                      <a:r>
                        <a:rPr lang="el-GR" sz="1800" b="0" noProof="0" dirty="0">
                          <a:solidFill>
                            <a:schemeClr val="tx1"/>
                          </a:solidFill>
                          <a:effectLst/>
                        </a:rPr>
                        <a:t>Παιδεία, επαγγελματική κατάρτιση, νεολαία και αθλητισμός</a:t>
                      </a: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b="0" noProof="0" dirty="0">
                          <a:solidFill>
                            <a:schemeClr val="tx1"/>
                          </a:solidFill>
                          <a:effectLst/>
                        </a:rPr>
                        <a:t>Απασχόληση</a:t>
                      </a:r>
                    </a:p>
                    <a:p>
                      <a:pPr marL="342900" lvl="0" indent="-342900">
                        <a:buFont typeface="Courier New" panose="02070309020205020404" pitchFamily="49" charset="0"/>
                        <a:buChar char="o"/>
                      </a:pPr>
                      <a:r>
                        <a:rPr lang="el-GR" sz="1800" b="0" noProof="0" dirty="0">
                          <a:solidFill>
                            <a:schemeClr val="tx1"/>
                          </a:solidFill>
                          <a:effectLst/>
                        </a:rPr>
                        <a:t>Ενέργεια</a:t>
                      </a:r>
                    </a:p>
                    <a:p>
                      <a:pPr marL="342900" lvl="0" indent="-342900">
                        <a:buFont typeface="Courier New" panose="02070309020205020404" pitchFamily="49" charset="0"/>
                        <a:buChar char="o"/>
                      </a:pPr>
                      <a:r>
                        <a:rPr lang="el-GR" sz="1800" b="0" noProof="0" dirty="0">
                          <a:solidFill>
                            <a:schemeClr val="tx1"/>
                          </a:solidFill>
                          <a:effectLst/>
                        </a:rPr>
                        <a:t>Περιβάλλον</a:t>
                      </a:r>
                    </a:p>
                    <a:p>
                      <a:pPr marL="342900" lvl="0" indent="-342900">
                        <a:buFont typeface="Courier New" panose="02070309020205020404" pitchFamily="49" charset="0"/>
                        <a:buChar char="o"/>
                      </a:pPr>
                      <a:r>
                        <a:rPr lang="el-GR" sz="1800" b="0" noProof="0" dirty="0">
                          <a:solidFill>
                            <a:schemeClr val="tx1"/>
                          </a:solidFill>
                          <a:effectLst/>
                        </a:rPr>
                        <a:t>Ευρωπαϊκό Κοινωνικό Ταμείο</a:t>
                      </a:r>
                    </a:p>
                    <a:p>
                      <a:pPr marL="342900" lvl="0" indent="-342900">
                        <a:buFont typeface="Courier New" panose="02070309020205020404" pitchFamily="49" charset="0"/>
                        <a:buChar char="o"/>
                      </a:pPr>
                      <a:r>
                        <a:rPr lang="el-GR" sz="1800" b="0" noProof="0" dirty="0">
                          <a:solidFill>
                            <a:schemeClr val="tx1"/>
                          </a:solidFill>
                          <a:effectLst/>
                        </a:rPr>
                        <a:t>Ελεύθερη κυκλοφορία των προσώπων, των υπηρεσιών και των κεφαλαίων </a:t>
                      </a:r>
                    </a:p>
                    <a:p>
                      <a:pPr marL="342900" lvl="0" indent="-342900">
                        <a:buFont typeface="Courier New" panose="02070309020205020404" pitchFamily="49" charset="0"/>
                        <a:buChar char="o"/>
                      </a:pPr>
                      <a:r>
                        <a:rPr lang="el-GR" sz="1800" b="0" noProof="0" dirty="0">
                          <a:solidFill>
                            <a:schemeClr val="tx1"/>
                          </a:solidFill>
                          <a:effectLst/>
                        </a:rPr>
                        <a:t>Υγεία και ασφάλεια</a:t>
                      </a:r>
                    </a:p>
                    <a:p>
                      <a:pPr marL="342900" lvl="0" indent="-342900">
                        <a:buFont typeface="Courier New" panose="02070309020205020404" pitchFamily="49" charset="0"/>
                        <a:buChar char="o"/>
                      </a:pPr>
                      <a:r>
                        <a:rPr lang="el-GR" sz="1800" b="0" noProof="0" dirty="0">
                          <a:solidFill>
                            <a:schemeClr val="tx1"/>
                          </a:solidFill>
                          <a:effectLst/>
                        </a:rPr>
                        <a:t>Βιομηχανία</a:t>
                      </a:r>
                    </a:p>
                    <a:p>
                      <a:pPr marL="342900" lvl="0" indent="-342900">
                        <a:buFont typeface="Courier New" panose="02070309020205020404" pitchFamily="49" charset="0"/>
                        <a:buChar char="o"/>
                      </a:pPr>
                      <a:r>
                        <a:rPr lang="el-GR" sz="1800" b="0" noProof="0" dirty="0">
                          <a:solidFill>
                            <a:schemeClr val="tx1"/>
                          </a:solidFill>
                          <a:effectLst/>
                        </a:rPr>
                        <a:t>Επενδύσεις</a:t>
                      </a:r>
                    </a:p>
                  </a:txBody>
                  <a:tcPr marL="68580" marR="68580" marT="0" marB="0">
                    <a:solidFill>
                      <a:schemeClr val="bg1"/>
                    </a:solidFill>
                  </a:tcPr>
                </a:tc>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b="0" noProof="0" dirty="0">
                          <a:solidFill>
                            <a:schemeClr val="tx1"/>
                          </a:solidFill>
                          <a:effectLst/>
                        </a:rPr>
                        <a:t>Άρση των διακρίσεων και ιθαγένεια της Ένωσης</a:t>
                      </a:r>
                    </a:p>
                    <a:p>
                      <a:pPr marL="342900" lvl="0" indent="-342900">
                        <a:buFont typeface="Courier New" panose="02070309020205020404" pitchFamily="49" charset="0"/>
                        <a:buChar char="o"/>
                      </a:pPr>
                      <a:r>
                        <a:rPr lang="el-GR" sz="1800" b="0" noProof="0" dirty="0">
                          <a:solidFill>
                            <a:schemeClr val="tx1"/>
                          </a:solidFill>
                          <a:effectLst/>
                        </a:rPr>
                        <a:t>Κοινή πυρηνική αγορά</a:t>
                      </a:r>
                    </a:p>
                    <a:p>
                      <a:pPr marL="342900" lvl="0" indent="-342900">
                        <a:buFont typeface="Courier New" panose="02070309020205020404" pitchFamily="49" charset="0"/>
                        <a:buChar char="o"/>
                      </a:pPr>
                      <a:r>
                        <a:rPr lang="el-GR" sz="1800" b="0" noProof="0" dirty="0">
                          <a:solidFill>
                            <a:schemeClr val="tx1"/>
                          </a:solidFill>
                          <a:effectLst/>
                        </a:rPr>
                        <a:t>Δημόσια υγεία</a:t>
                      </a:r>
                    </a:p>
                    <a:p>
                      <a:pPr marL="342900" lvl="0" indent="-342900">
                        <a:buFont typeface="Courier New" panose="02070309020205020404" pitchFamily="49" charset="0"/>
                        <a:buChar char="o"/>
                      </a:pPr>
                      <a:r>
                        <a:rPr lang="el-GR" sz="1800" b="0" noProof="0" dirty="0">
                          <a:solidFill>
                            <a:schemeClr val="tx1"/>
                          </a:solidFill>
                          <a:effectLst/>
                        </a:rPr>
                        <a:t>Έρευνα, τεχνολογική ανάπτυξη και διάστημα</a:t>
                      </a:r>
                    </a:p>
                    <a:p>
                      <a:pPr marL="342900" lvl="0" indent="-342900">
                        <a:buFont typeface="Courier New" panose="02070309020205020404" pitchFamily="49" charset="0"/>
                        <a:buChar char="o"/>
                      </a:pPr>
                      <a:r>
                        <a:rPr lang="el-GR" sz="1800" b="0" noProof="0" dirty="0">
                          <a:solidFill>
                            <a:schemeClr val="tx1"/>
                          </a:solidFill>
                          <a:effectLst/>
                        </a:rPr>
                        <a:t>Κοινωνική πολιτική</a:t>
                      </a:r>
                    </a:p>
                    <a:p>
                      <a:pPr marL="342900" lvl="0" indent="-342900">
                        <a:buFont typeface="Courier New" panose="02070309020205020404" pitchFamily="49" charset="0"/>
                        <a:buChar char="o"/>
                      </a:pPr>
                      <a:r>
                        <a:rPr lang="el-GR" sz="1800" b="0" noProof="0" dirty="0">
                          <a:solidFill>
                            <a:schemeClr val="tx1"/>
                          </a:solidFill>
                          <a:effectLst/>
                        </a:rPr>
                        <a:t>Διευρωπαϊκά δίκτυα</a:t>
                      </a:r>
                    </a:p>
                    <a:p>
                      <a:pPr marL="342900" lvl="0" indent="-342900">
                        <a:buFont typeface="Courier New" panose="02070309020205020404" pitchFamily="49" charset="0"/>
                        <a:buChar char="o"/>
                      </a:pPr>
                      <a:r>
                        <a:rPr lang="el-GR" sz="1800" b="0" noProof="0" dirty="0">
                          <a:solidFill>
                            <a:schemeClr val="tx1"/>
                          </a:solidFill>
                          <a:effectLst/>
                        </a:rPr>
                        <a:t>Μεταφορές</a:t>
                      </a: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el-GR"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Η Ευρωπαϊκή Οικονομική και Κοινωνική Επιτροπή είναι</a:t>
            </a:r>
            <a:br>
              <a:rPr lang="el-GR"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el-GR"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ένα συμβουλευτικό όργανο που εκπροσωπεί</a:t>
            </a:r>
            <a:br>
              <a:rPr lang="el-GR"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el-GR"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την </a:t>
            </a:r>
            <a:r>
              <a:rPr lang="el-GR" sz="4000" b="1">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οργανωμένη κοινωνία πολιτών</a:t>
            </a:r>
            <a:br>
              <a:rPr lang="el-GR" sz="4267" b="1">
                <a:solidFill>
                  <a:schemeClr val="bg1"/>
                </a:solidFill>
                <a:latin typeface="Calibri" panose="020F0502020204030204" pitchFamily="34" charset="0"/>
                <a:ea typeface="MS PGothic" charset="0"/>
              </a:rPr>
            </a:br>
            <a:endParaRPr lang="el-GR" sz="4267" b="1">
              <a:solidFill>
                <a:schemeClr val="bg1"/>
              </a:solidFill>
              <a:latin typeface="Calibri" panose="020F0502020204030204" pitchFamily="34" charset="0"/>
              <a:ea typeface="MS PGothic" charset="0"/>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4"/>
            <a:ext cx="6332417" cy="2732616"/>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lnSpc>
                <a:spcPct val="110000"/>
              </a:lnSpc>
              <a:spcBef>
                <a:spcPts val="1000"/>
              </a:spcBef>
              <a:buNone/>
            </a:pPr>
            <a:r>
              <a:rPr lang="el-GR">
                <a:solidFill>
                  <a:schemeClr val="tx1"/>
                </a:solidFill>
                <a:latin typeface="Calibri" panose="020F0502020204030204" pitchFamily="34" charset="0"/>
                <a:ea typeface="+mn-ea"/>
              </a:rPr>
              <a:t>«Το Ευρωπαϊκό Κοινοβούλιο, το Συμβούλιο </a:t>
            </a:r>
          </a:p>
          <a:p>
            <a:pPr algn="ctr" eaLnBrk="1" hangingPunct="1">
              <a:lnSpc>
                <a:spcPct val="110000"/>
              </a:lnSpc>
              <a:spcBef>
                <a:spcPts val="1000"/>
              </a:spcBef>
              <a:buNone/>
            </a:pPr>
            <a:r>
              <a:rPr lang="el-GR">
                <a:solidFill>
                  <a:schemeClr val="tx1"/>
                </a:solidFill>
                <a:latin typeface="Calibri" panose="020F0502020204030204" pitchFamily="34" charset="0"/>
                <a:ea typeface="+mn-ea"/>
              </a:rPr>
              <a:t>και η Ευρωπαϊκή Επιτροπή</a:t>
            </a:r>
            <a:r>
              <a:rPr lang="el-GR">
                <a:latin typeface="Calibri" panose="020F0502020204030204" pitchFamily="34" charset="0"/>
                <a:ea typeface="+mn-ea"/>
              </a:rPr>
              <a:t> </a:t>
            </a:r>
            <a:r>
              <a:rPr lang="el-GR" b="1">
                <a:solidFill>
                  <a:srgbClr val="174195"/>
                </a:solidFill>
                <a:latin typeface="Calibri" panose="020F0502020204030204" pitchFamily="34" charset="0"/>
                <a:ea typeface="+mn-ea"/>
              </a:rPr>
              <a:t>επικουρούνται από </a:t>
            </a:r>
          </a:p>
          <a:p>
            <a:pPr algn="ctr" eaLnBrk="1" hangingPunct="1">
              <a:lnSpc>
                <a:spcPct val="110000"/>
              </a:lnSpc>
              <a:spcBef>
                <a:spcPts val="1000"/>
              </a:spcBef>
              <a:buNone/>
            </a:pPr>
            <a:r>
              <a:rPr lang="el-GR" b="1">
                <a:solidFill>
                  <a:srgbClr val="174195"/>
                </a:solidFill>
                <a:latin typeface="Calibri" panose="020F0502020204030204" pitchFamily="34" charset="0"/>
                <a:ea typeface="+mn-ea"/>
              </a:rPr>
              <a:t>την Οικονομική και Κοινωνική Επιτροπή </a:t>
            </a:r>
          </a:p>
          <a:p>
            <a:pPr algn="ctr" eaLnBrk="1" hangingPunct="1">
              <a:lnSpc>
                <a:spcPct val="110000"/>
              </a:lnSpc>
              <a:spcBef>
                <a:spcPts val="1000"/>
              </a:spcBef>
              <a:buNone/>
            </a:pPr>
            <a:r>
              <a:rPr lang="el-GR">
                <a:solidFill>
                  <a:schemeClr val="tx1"/>
                </a:solidFill>
                <a:latin typeface="Calibri" panose="020F0502020204030204" pitchFamily="34" charset="0"/>
                <a:ea typeface="+mn-ea"/>
              </a:rPr>
              <a:t>και από την Επιτροπή των Περιφερειών, οι οποίες </a:t>
            </a:r>
          </a:p>
          <a:p>
            <a:pPr algn="ctr" eaLnBrk="1" hangingPunct="1">
              <a:lnSpc>
                <a:spcPct val="110000"/>
              </a:lnSpc>
              <a:spcBef>
                <a:spcPts val="1000"/>
              </a:spcBef>
              <a:buNone/>
            </a:pPr>
            <a:r>
              <a:rPr lang="el-GR">
                <a:solidFill>
                  <a:schemeClr val="tx1"/>
                </a:solidFill>
                <a:latin typeface="Calibri" panose="020F0502020204030204" pitchFamily="34" charset="0"/>
                <a:ea typeface="+mn-ea"/>
              </a:rPr>
              <a:t>ασκούν</a:t>
            </a:r>
            <a:r>
              <a:rPr lang="el-GR">
                <a:latin typeface="Calibri" panose="020F0502020204030204" pitchFamily="34" charset="0"/>
                <a:ea typeface="+mn-ea"/>
              </a:rPr>
              <a:t> </a:t>
            </a:r>
            <a:r>
              <a:rPr lang="el-GR" b="1">
                <a:solidFill>
                  <a:srgbClr val="174195"/>
                </a:solidFill>
                <a:latin typeface="Calibri" panose="020F0502020204030204" pitchFamily="34" charset="0"/>
                <a:ea typeface="+mn-ea"/>
              </a:rPr>
              <a:t>συμβουλευτικά καθήκοντα.» </a:t>
            </a:r>
          </a:p>
          <a:p>
            <a:pPr algn="ctr" eaLnBrk="1" hangingPunct="1">
              <a:lnSpc>
                <a:spcPct val="110000"/>
              </a:lnSpc>
              <a:spcBef>
                <a:spcPts val="1000"/>
              </a:spcBef>
              <a:buNone/>
            </a:pPr>
            <a:endParaRPr lang="en-GB" altLang="ja-JP" dirty="0">
              <a:solidFill>
                <a:schemeClr val="tx1"/>
              </a:solidFill>
              <a:latin typeface="Calibri" panose="020F0502020204030204" pitchFamily="34" charset="0"/>
              <a:ea typeface="+mn-ea"/>
            </a:endParaRPr>
          </a:p>
          <a:p>
            <a:pPr algn="ctr" eaLnBrk="1" hangingPunct="1">
              <a:lnSpc>
                <a:spcPct val="110000"/>
              </a:lnSpc>
              <a:spcBef>
                <a:spcPts val="1000"/>
              </a:spcBef>
              <a:buNone/>
            </a:pPr>
            <a:r>
              <a:rPr lang="el-GR" b="1">
                <a:solidFill>
                  <a:schemeClr val="tx1"/>
                </a:solidFill>
                <a:latin typeface="Calibri" panose="020F0502020204030204" pitchFamily="34" charset="0"/>
                <a:ea typeface="+mn-ea"/>
              </a:rPr>
              <a:t>(Συνθήκη για την Ευρωπαϊκή Ένωση, άρθρο 13)</a:t>
            </a:r>
          </a:p>
        </p:txBody>
      </p:sp>
      <p:pic>
        <p:nvPicPr>
          <p:cNvPr id="2" name="Picture 1">
            <a:extLst>
              <a:ext uri="{FF2B5EF4-FFF2-40B4-BE49-F238E27FC236}">
                <a16:creationId xmlns:a16="http://schemas.microsoft.com/office/drawing/2014/main" id="{9CF75D38-9BB0-753E-7664-8EA882E8201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283630" y="1851082"/>
            <a:ext cx="4582855" cy="5006918"/>
          </a:xfrm>
          <a:prstGeom prst="rect">
            <a:avLst/>
          </a:prstGeom>
          <a:ln>
            <a:noFill/>
          </a:ln>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849746" y="1902691"/>
            <a:ext cx="11183166" cy="3894604"/>
          </a:xfrm>
        </p:spPr>
        <p:txBody>
          <a:bodyPr>
            <a:normAutofit/>
          </a:bodyPr>
          <a:lstStyle/>
          <a:p>
            <a:pPr>
              <a:buFont typeface="Courier New" panose="02070309020205020404" pitchFamily="49" charset="0"/>
              <a:buChar char="o"/>
            </a:pPr>
            <a:r>
              <a:rPr lang="el-GR" sz="1800" i="0" u="none" strike="noStrike" baseline="0" dirty="0">
                <a:latin typeface="Calibri" panose="020F0502020204030204" pitchFamily="34" charset="0"/>
              </a:rPr>
              <a:t>Ομάδα </a:t>
            </a:r>
            <a:r>
              <a:rPr lang="el-GR" sz="1800" b="1" i="0" u="none" strike="noStrike" baseline="0" dirty="0">
                <a:latin typeface="Calibri" panose="020F0502020204030204" pitchFamily="34" charset="0"/>
              </a:rPr>
              <a:t>«Θεμελιώδη δικαιώματα και κράτος δικαίου»</a:t>
            </a:r>
          </a:p>
          <a:p>
            <a:pPr>
              <a:buFont typeface="Courier New" panose="02070309020205020404" pitchFamily="49" charset="0"/>
              <a:buChar char="o"/>
            </a:pPr>
            <a:r>
              <a:rPr lang="el-GR" sz="1800" i="0" u="none" strike="noStrike" baseline="0" dirty="0">
                <a:latin typeface="Calibri" panose="020F0502020204030204" pitchFamily="34" charset="0"/>
              </a:rPr>
              <a:t>Ομάδα </a:t>
            </a:r>
            <a:r>
              <a:rPr lang="el-GR" sz="1800" b="1" i="0" u="none" strike="noStrike" baseline="0" dirty="0">
                <a:latin typeface="Calibri" panose="020F0502020204030204" pitchFamily="34" charset="0"/>
              </a:rPr>
              <a:t>«Ευρωπαϊκό Εξάμηνο»</a:t>
            </a:r>
          </a:p>
          <a:p>
            <a:pPr>
              <a:buFont typeface="Courier New" panose="02070309020205020404" pitchFamily="49" charset="0"/>
              <a:buChar char="o"/>
            </a:pPr>
            <a:r>
              <a:rPr lang="el-GR" sz="1800" i="0" u="none" strike="noStrike" baseline="0" dirty="0">
                <a:latin typeface="Calibri" panose="020F0502020204030204" pitchFamily="34" charset="0"/>
              </a:rPr>
              <a:t>Ομάδα </a:t>
            </a:r>
            <a:r>
              <a:rPr lang="el-GR" sz="1800" b="1" i="0" u="none" strike="noStrike" baseline="0" dirty="0">
                <a:latin typeface="Calibri" panose="020F0502020204030204" pitchFamily="34" charset="0"/>
              </a:rPr>
              <a:t>«Διάσκεψη των μερών της σύμβασης-πλαισίου των Ηνωμένων Εθνών για την κλιματική αλλαγή»</a:t>
            </a:r>
          </a:p>
          <a:p>
            <a:pPr>
              <a:buFont typeface="Courier New" panose="02070309020205020404" pitchFamily="49" charset="0"/>
              <a:buChar char="o"/>
            </a:pPr>
            <a:r>
              <a:rPr lang="el-GR" sz="1800" i="0" u="none" strike="noStrike" baseline="0" dirty="0">
                <a:latin typeface="Calibri" panose="020F0502020204030204" pitchFamily="34" charset="0"/>
              </a:rPr>
              <a:t>Ομάδα </a:t>
            </a:r>
            <a:r>
              <a:rPr lang="el-GR" sz="1800" b="1" i="0" u="none" strike="noStrike" baseline="0" dirty="0">
                <a:latin typeface="Calibri" panose="020F0502020204030204" pitchFamily="34" charset="0"/>
              </a:rPr>
              <a:t>«Υπηρεσίες κοινής ωφελείας»</a:t>
            </a:r>
          </a:p>
          <a:p>
            <a:pPr>
              <a:buFont typeface="Courier New" panose="02070309020205020404" pitchFamily="49" charset="0"/>
              <a:buChar char="o"/>
            </a:pPr>
            <a:r>
              <a:rPr lang="el-GR" sz="1800" i="0" u="none" strike="noStrike" baseline="0" dirty="0">
                <a:latin typeface="Calibri" panose="020F0502020204030204" pitchFamily="34" charset="0"/>
              </a:rPr>
              <a:t>Ομάδα </a:t>
            </a:r>
            <a:r>
              <a:rPr lang="el-GR" sz="1800" b="1" i="0" u="none" strike="noStrike" baseline="0" dirty="0">
                <a:latin typeface="Calibri" panose="020F0502020204030204" pitchFamily="34" charset="0"/>
              </a:rPr>
              <a:t>«Ενέργεια»</a:t>
            </a:r>
          </a:p>
          <a:p>
            <a:pPr>
              <a:buFont typeface="Courier New" panose="02070309020205020404" pitchFamily="49" charset="0"/>
              <a:buChar char="o"/>
            </a:pPr>
            <a:r>
              <a:rPr lang="el-GR" sz="1800" dirty="0">
                <a:latin typeface="Calibri" panose="020F0502020204030204" pitchFamily="34" charset="0"/>
              </a:rPr>
              <a:t>Ομάδα </a:t>
            </a:r>
            <a:r>
              <a:rPr lang="el-GR" sz="1800" b="1" dirty="0">
                <a:latin typeface="Calibri" panose="020F0502020204030204" pitchFamily="34" charset="0"/>
              </a:rPr>
              <a:t>«Μεταφορές»</a:t>
            </a:r>
          </a:p>
          <a:p>
            <a:pPr>
              <a:buFont typeface="Courier New" panose="02070309020205020404" pitchFamily="49" charset="0"/>
              <a:buChar char="o"/>
            </a:pPr>
            <a:r>
              <a:rPr lang="el-GR" sz="1800" dirty="0">
                <a:latin typeface="Calibri" panose="020F0502020204030204" pitchFamily="34" charset="0"/>
              </a:rPr>
              <a:t>Ομάδα </a:t>
            </a:r>
            <a:r>
              <a:rPr lang="el-GR" sz="1800" b="1" dirty="0">
                <a:latin typeface="Calibri" panose="020F0502020204030204" pitchFamily="34" charset="0"/>
              </a:rPr>
              <a:t>«Μετανάστευση και ένταξη»</a:t>
            </a:r>
          </a:p>
          <a:p>
            <a:pPr>
              <a:buFont typeface="Courier New" panose="02070309020205020404" pitchFamily="49" charset="0"/>
              <a:buChar char="o"/>
            </a:pPr>
            <a:r>
              <a:rPr lang="el-GR" sz="1800" i="0" u="none" strike="noStrike" baseline="0" dirty="0">
                <a:latin typeface="Calibri" panose="020F0502020204030204" pitchFamily="34" charset="0"/>
              </a:rPr>
              <a:t>Ομάδα </a:t>
            </a:r>
            <a:r>
              <a:rPr lang="el-GR" sz="1800" b="1" i="0" u="none" strike="noStrike" baseline="0" dirty="0">
                <a:latin typeface="Calibri" panose="020F0502020204030204" pitchFamily="34" charset="0"/>
              </a:rPr>
              <a:t>«Ένταξη των </a:t>
            </a:r>
            <a:r>
              <a:rPr lang="el-GR" sz="1800" b="1" i="0" u="none" strike="noStrike" baseline="0" dirty="0" err="1">
                <a:latin typeface="Calibri" panose="020F0502020204030204" pitchFamily="34" charset="0"/>
              </a:rPr>
              <a:t>Ρομά</a:t>
            </a:r>
            <a:r>
              <a:rPr lang="el-GR" sz="1800" b="1" i="0" u="none" strike="noStrike" baseline="0" dirty="0">
                <a:latin typeface="Calibri" panose="020F0502020204030204" pitchFamily="34" charset="0"/>
              </a:rPr>
              <a:t>»</a:t>
            </a:r>
          </a:p>
          <a:p>
            <a:pPr>
              <a:buFont typeface="Courier New" panose="02070309020205020404" pitchFamily="49" charset="0"/>
              <a:buChar char="o"/>
            </a:pPr>
            <a:r>
              <a:rPr lang="el-GR" sz="1800" dirty="0">
                <a:latin typeface="Calibri" panose="020F0502020204030204" pitchFamily="34" charset="0"/>
              </a:rPr>
              <a:t>Ομάδα </a:t>
            </a:r>
            <a:r>
              <a:rPr lang="el-GR" sz="1800" b="1" dirty="0">
                <a:latin typeface="Calibri" panose="020F0502020204030204" pitchFamily="34" charset="0"/>
              </a:rPr>
              <a:t>«Δικαιώματα των ατόμων με αναπηρία»</a:t>
            </a:r>
          </a:p>
          <a:p>
            <a:pPr>
              <a:buFont typeface="Courier New" panose="02070309020205020404" pitchFamily="49" charset="0"/>
              <a:buChar char="o"/>
            </a:pPr>
            <a:r>
              <a:rPr lang="el-GR" sz="1800" dirty="0">
                <a:latin typeface="Calibri" panose="020F0502020204030204" pitchFamily="34" charset="0"/>
              </a:rPr>
              <a:t>Ομάδα </a:t>
            </a:r>
            <a:r>
              <a:rPr lang="el-GR" sz="1800" b="1" i="0" u="none" strike="noStrike" baseline="0" dirty="0">
                <a:latin typeface="Calibri" panose="020F0502020204030204" pitchFamily="34" charset="0"/>
              </a:rPr>
              <a:t>«Βιώσιμα συστήματα τροφίμων»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a:t>Μόνιμες ομάδες</a:t>
            </a:r>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dirty="0">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6" name="Content Placeholder 2"/>
          <p:cNvSpPr>
            <a:spLocks noGrp="1"/>
          </p:cNvSpPr>
          <p:nvPr>
            <p:ph idx="1"/>
          </p:nvPr>
        </p:nvSpPr>
        <p:spPr>
          <a:xfrm>
            <a:off x="5498713" y="2550593"/>
            <a:ext cx="6557162" cy="3610867"/>
          </a:xfrm>
        </p:spPr>
        <p:txBody>
          <a:bodyPr>
            <a:normAutofit fontScale="85000" lnSpcReduction="10000"/>
          </a:bodyPr>
          <a:lstStyle/>
          <a:p>
            <a:pPr marL="0" lvl="0" indent="0" algn="ctr">
              <a:lnSpc>
                <a:spcPct val="110000"/>
              </a:lnSpc>
              <a:buNone/>
            </a:pPr>
            <a:r>
              <a:rPr lang="el-GR" sz="2600" dirty="0">
                <a:latin typeface="Calibri" panose="020F0502020204030204" pitchFamily="34" charset="0"/>
              </a:rPr>
              <a:t>Διορίζονται για </a:t>
            </a:r>
            <a:r>
              <a:rPr lang="el-GR" sz="2600" b="1" dirty="0">
                <a:solidFill>
                  <a:srgbClr val="0060A0"/>
                </a:solidFill>
                <a:latin typeface="Calibri" panose="020F0502020204030204" pitchFamily="34" charset="0"/>
              </a:rPr>
              <a:t>ανανεώσιμη πενταετή θητεία από το Συμβούλιο</a:t>
            </a:r>
            <a:r>
              <a:rPr lang="el-GR" sz="2600" dirty="0">
                <a:latin typeface="Calibri" panose="020F0502020204030204" pitchFamily="34" charset="0"/>
              </a:rPr>
              <a:t> μετά από εισήγηση του κάθε κράτους μέλους</a:t>
            </a:r>
          </a:p>
          <a:p>
            <a:pPr marL="0" indent="0" algn="ctr">
              <a:lnSpc>
                <a:spcPct val="110000"/>
              </a:lnSpc>
              <a:buNone/>
            </a:pPr>
            <a:r>
              <a:rPr lang="el-GR" sz="2600" dirty="0">
                <a:latin typeface="Calibri" panose="020F0502020204030204" pitchFamily="34" charset="0"/>
              </a:rPr>
              <a:t>Είναι ανεξάρτητα </a:t>
            </a:r>
            <a:r>
              <a:rPr lang="el-GR" sz="2600" b="1" dirty="0">
                <a:solidFill>
                  <a:srgbClr val="0060A0"/>
                </a:solidFill>
                <a:latin typeface="Calibri" panose="020F0502020204030204" pitchFamily="34" charset="0"/>
              </a:rPr>
              <a:t>(= χωρίς πολιτική τοποθέτηση)</a:t>
            </a:r>
            <a:r>
              <a:rPr lang="el-GR" sz="2600" dirty="0">
                <a:latin typeface="Calibri" panose="020F0502020204030204" pitchFamily="34" charset="0"/>
              </a:rPr>
              <a:t> και ενεργούν προς το συμφέρον όλων των πολιτών της ΕΕ.</a:t>
            </a:r>
          </a:p>
          <a:p>
            <a:pPr marL="0" indent="0" algn="ctr">
              <a:lnSpc>
                <a:spcPct val="110000"/>
              </a:lnSpc>
              <a:buNone/>
            </a:pPr>
            <a:r>
              <a:rPr lang="el-GR" sz="2600" b="1" dirty="0">
                <a:solidFill>
                  <a:srgbClr val="0060A0"/>
                </a:solidFill>
                <a:latin typeface="Calibri" panose="020F0502020204030204" pitchFamily="34" charset="0"/>
              </a:rPr>
              <a:t>Δεν βρίσκονται μονίμως στις Βρυξέλλες</a:t>
            </a:r>
            <a:r>
              <a:rPr lang="el-GR" sz="2600" dirty="0">
                <a:latin typeface="Calibri" panose="020F0502020204030204" pitchFamily="34" charset="0"/>
              </a:rPr>
              <a:t>: τα περισσότερα μέλη συνεχίζουν να εργάζονται για τις οργανώσεις τους στην πατρίδα τους. Τα έξοδα </a:t>
            </a:r>
            <a:r>
              <a:rPr lang="el-GR" sz="2600" dirty="0" err="1">
                <a:latin typeface="Calibri" panose="020F0502020204030204" pitchFamily="34" charset="0"/>
              </a:rPr>
              <a:t>ταξιδίου</a:t>
            </a:r>
            <a:r>
              <a:rPr lang="el-GR" sz="2600" dirty="0">
                <a:latin typeface="Calibri" panose="020F0502020204030204" pitchFamily="34" charset="0"/>
              </a:rPr>
              <a:t> και διαμονής τους καλύπτονται από την ΕΟΚΕ.</a:t>
            </a:r>
          </a:p>
          <a:p>
            <a:pPr lvl="0"/>
            <a:endParaRPr lang="en-GB" sz="2200" dirty="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EEF93FD-3C97-D521-87A7-D8F00E14E82C}"/>
              </a:ext>
            </a:extLst>
          </p:cNvPr>
          <p:cNvSpPr txBox="1"/>
          <p:nvPr/>
        </p:nvSpPr>
        <p:spPr>
          <a:xfrm>
            <a:off x="26681" y="263341"/>
            <a:ext cx="12165319" cy="2000548"/>
          </a:xfrm>
          <a:prstGeom prst="rect">
            <a:avLst/>
          </a:prstGeom>
          <a:noFill/>
        </p:spPr>
        <p:txBody>
          <a:bodyPr wrap="square" rtlCol="0">
            <a:spAutoFit/>
          </a:bodyPr>
          <a:lstStyle/>
          <a:p>
            <a:pPr algn="ctr"/>
            <a:r>
              <a:rPr lang="el-GR" sz="4000" b="1">
                <a:solidFill>
                  <a:schemeClr val="bg1"/>
                </a:solidFill>
                <a:latin typeface="Calibri" panose="020F0502020204030204" pitchFamily="34" charset="0"/>
              </a:rPr>
              <a:t>ΜΙΑ ΣΥΝΕΛΕΥΣΗ 329 ΜΕΛΩΝ ΠΡΟΕΡΧΟΜΕΝΩΝ</a:t>
            </a:r>
            <a:br>
              <a:rPr lang="el-GR" sz="4000" b="1">
                <a:solidFill>
                  <a:schemeClr val="bg1"/>
                </a:solidFill>
                <a:latin typeface="Calibri" panose="020F0502020204030204" pitchFamily="34" charset="0"/>
              </a:rPr>
            </a:br>
            <a:r>
              <a:rPr lang="el-GR" sz="4000" b="1">
                <a:solidFill>
                  <a:schemeClr val="bg1"/>
                </a:solidFill>
                <a:latin typeface="Calibri" panose="020F0502020204030204" pitchFamily="34" charset="0"/>
              </a:rPr>
              <a:t>ΑΠΟ ΟΛΑ ΤΑ ΚΡΑΤΗ ΜΕΛΗ ΤΗΣ ΕΥΡΩΠΑΪΚΉΣ ΈΝΩΣΗΣ</a:t>
            </a:r>
          </a:p>
          <a:p>
            <a:pPr algn="ctr"/>
            <a:endParaRPr lang="en-GB" sz="4400" dirty="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70290"/>
            <a:ext cx="4985579" cy="3324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fontScale="77500" lnSpcReduction="20000"/>
          </a:bodyPr>
          <a:lstStyle/>
          <a:p>
            <a:pPr marL="0" lvl="1" indent="0" algn="ctr">
              <a:buNone/>
            </a:pPr>
            <a:r>
              <a:rPr lang="el-GR">
                <a:latin typeface="Calibri" charset="0"/>
                <a:ea typeface="MS PGothic" charset="-128"/>
              </a:rPr>
              <a:t>Συμπεριλαμβάνει όλες τις ομάδες και τις οργανώσεις στις οποίες τα άτομα</a:t>
            </a:r>
            <a:r>
              <a:rPr lang="el-GR" b="1">
                <a:latin typeface="Calibri" charset="0"/>
                <a:ea typeface="MS PGothic" charset="-128"/>
              </a:rPr>
              <a:t> </a:t>
            </a:r>
            <a:r>
              <a:rPr lang="el-GR" b="1">
                <a:solidFill>
                  <a:srgbClr val="0060A0"/>
                </a:solidFill>
                <a:latin typeface="Calibri" charset="0"/>
                <a:ea typeface="MS PGothic" charset="-128"/>
              </a:rPr>
              <a:t>δραστηριοποιούνται συνεργατικά</a:t>
            </a:r>
            <a:r>
              <a:rPr lang="el-GR">
                <a:latin typeface="Calibri" charset="0"/>
                <a:ea typeface="MS PGothic" charset="-128"/>
              </a:rPr>
              <a:t>, δηλαδή τις εξής τρεις:</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l-GR" sz="2533" b="1">
                <a:solidFill>
                  <a:schemeClr val="bg1"/>
                </a:solidFill>
                <a:latin typeface="Calibri" panose="020F0502020204030204" pitchFamily="34" charset="0"/>
                <a:ea typeface="+mj-ea"/>
              </a:rPr>
              <a:t>Εργοδότες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l-GR" sz="2533" b="1">
                <a:solidFill>
                  <a:schemeClr val="bg1"/>
                </a:solidFill>
                <a:latin typeface="Calibri" panose="020F0502020204030204" pitchFamily="34" charset="0"/>
                <a:ea typeface="+mj-ea"/>
              </a:rPr>
              <a:t>Εργαζόμενοι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l-GR" sz="2667" b="1">
                <a:solidFill>
                  <a:schemeClr val="bg1"/>
                </a:solidFill>
                <a:latin typeface="Calibri" panose="020F0502020204030204" pitchFamily="34" charset="0"/>
                <a:ea typeface="+mj-ea"/>
              </a:rPr>
              <a:t>Οργανώσεις της κοινωνίας των πολιτών (110)</a:t>
            </a:r>
          </a:p>
          <a:p>
            <a:pPr algn="ctr" eaLnBrk="1" hangingPunct="1">
              <a:defRPr/>
            </a:pPr>
            <a:endParaRPr lang="en-GB" sz="2667" b="1" dirty="0">
              <a:solidFill>
                <a:schemeClr val="bg1"/>
              </a:solidFill>
              <a:latin typeface="Calibri" panose="020F0502020204030204" pitchFamily="34" charset="0"/>
              <a:ea typeface="+mj-ea"/>
            </a:endParaRPr>
          </a:p>
        </p:txBody>
      </p:sp>
      <p:sp>
        <p:nvSpPr>
          <p:cNvPr id="18" name="Content Placeholder 2"/>
          <p:cNvSpPr txBox="1">
            <a:spLocks/>
          </p:cNvSpPr>
          <p:nvPr/>
        </p:nvSpPr>
        <p:spPr>
          <a:xfrm>
            <a:off x="323880" y="5151376"/>
            <a:ext cx="11489685" cy="145076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l-GR" sz="2400" b="1">
                <a:solidFill>
                  <a:srgbClr val="1F5FA0"/>
                </a:solidFill>
                <a:latin typeface="Calibri" charset="0"/>
                <a:ea typeface="MS PGothic" charset="-128"/>
              </a:rPr>
              <a:t>Αποστολή τους είναι να υπερασπίζονται τα συμφέροντα και τις επιδιώξεις των ομάδων τους (ή των κοινοτήτων συμφερόντων τους) και συχνά δρουν ως μεσολαβητές μεταξύ των αρμοδίων λήψης αποφάσεων και του κοινού.</a:t>
            </a: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241622"/>
          </a:xfrm>
          <a:prstGeom prst="rect">
            <a:avLst/>
          </a:prstGeom>
          <a:noFill/>
        </p:spPr>
        <p:txBody>
          <a:bodyPr wrap="square" rtlCol="0">
            <a:spAutoFit/>
          </a:bodyPr>
          <a:lstStyle/>
          <a:p>
            <a:pPr algn="ctr"/>
            <a:r>
              <a:rPr lang="el-GR" sz="1867">
                <a:solidFill>
                  <a:schemeClr val="bg1"/>
                </a:solidFill>
              </a:rPr>
              <a:t>Ενώσεις εργοδοτών,</a:t>
            </a:r>
          </a:p>
          <a:p>
            <a:pPr algn="ctr"/>
            <a:r>
              <a:rPr lang="el-GR" sz="1867">
                <a:solidFill>
                  <a:schemeClr val="bg1"/>
                </a:solidFill>
              </a:rPr>
              <a:t>εμπορικά επιμελητήρια,</a:t>
            </a:r>
          </a:p>
          <a:p>
            <a:pPr algn="ctr"/>
            <a:r>
              <a:rPr lang="el-GR" sz="1867">
                <a:solidFill>
                  <a:schemeClr val="bg1"/>
                </a:solidFill>
              </a:rPr>
              <a:t>οργανώσεις ΜμΕ </a:t>
            </a:r>
          </a:p>
          <a:p>
            <a:pPr algn="ctr"/>
            <a:endParaRPr lang="en-GB" sz="1867" dirty="0">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el-GR" sz="1867">
                <a:solidFill>
                  <a:schemeClr val="bg1"/>
                </a:solidFill>
              </a:rPr>
              <a:t>Συνδικαλιστικές οργανώσεις</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36373" y="3132000"/>
            <a:ext cx="2962656" cy="1816266"/>
          </a:xfrm>
          <a:prstGeom prst="rect">
            <a:avLst/>
          </a:prstGeom>
          <a:noFill/>
        </p:spPr>
        <p:txBody>
          <a:bodyPr wrap="square" rtlCol="0">
            <a:spAutoFit/>
          </a:bodyPr>
          <a:lstStyle/>
          <a:p>
            <a:pPr algn="ctr"/>
            <a:r>
              <a:rPr lang="el-GR" sz="1867">
                <a:solidFill>
                  <a:schemeClr val="bg1"/>
                </a:solidFill>
              </a:rPr>
              <a:t>Εκπρόσωποι γεωργών, καταναλωτών, νέων, επαγγελμάτων, ατόμων με αναπηρία, πανεπιστημιακών, συνεταιρισμών, ΜΚΟ... </a:t>
            </a:r>
          </a:p>
          <a:p>
            <a:pPr algn="ctr"/>
            <a:endParaRPr lang="en-GB" sz="1867" dirty="0">
              <a:solidFill>
                <a:schemeClr val="bg1"/>
              </a:solidFill>
            </a:endParaRP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l-GR" sz="4000" b="1">
                <a:solidFill>
                  <a:schemeClr val="bg1"/>
                </a:solidFill>
                <a:latin typeface="Calibri" panose="020F0502020204030204" pitchFamily="34" charset="0"/>
                <a:ea typeface="+mj-ea"/>
              </a:rPr>
              <a:t>ΤΙ ΕΙΝΑΙ Η ΟΡΓΑΝΩΜΕΝΗ ΚΟΙΝΩΝΙΑ ΤΩΝ ΠΟΛΙΤΩΝ;</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el-GR" sz="1400">
                <a:solidFill>
                  <a:srgbClr val="174195"/>
                </a:solidFill>
              </a:rPr>
              <a:t>* Δύο μέλη δεν ανήκουν σε καμία από τις τρεις ομάδες</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324259"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6532" y="-9144"/>
            <a:ext cx="7430791" cy="1144284"/>
          </a:xfrm>
          <a:effectLst>
            <a:outerShdw blurRad="76200" dist="12700" dir="2700000" sy="-23000" kx="-800400" algn="bl" rotWithShape="0">
              <a:prstClr val="black">
                <a:alpha val="20000"/>
              </a:prstClr>
            </a:outerShdw>
          </a:effectLst>
        </p:spPr>
        <p:txBody>
          <a:bodyPr>
            <a:noAutofit/>
          </a:bodyPr>
          <a:lstStyle/>
          <a:p>
            <a:pPr algn="ctr"/>
            <a:r>
              <a:rPr lang="el-GR" sz="4000" b="1">
                <a:solidFill>
                  <a:schemeClr val="bg1"/>
                </a:solidFill>
                <a:latin typeface="+mn-lt"/>
                <a:ea typeface="+mn-ea"/>
                <a:cs typeface="+mn-cs"/>
              </a:rPr>
              <a:t>ΤΙ ΚΑΝΕΙ Η ΕΟΚΕ;</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7324260" y="228599"/>
            <a:ext cx="4875638" cy="660041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124545" y="1144284"/>
            <a:ext cx="7105335" cy="4647426"/>
          </a:xfrm>
          <a:prstGeom prst="rect">
            <a:avLst/>
          </a:prstGeom>
        </p:spPr>
        <p:txBody>
          <a:bodyPr wrap="square">
            <a:spAutoFit/>
          </a:bodyPr>
          <a:lstStyle/>
          <a:p>
            <a:pPr algn="just"/>
            <a:r>
              <a:rPr lang="el-GR" sz="1600" dirty="0"/>
              <a:t>Το </a:t>
            </a:r>
            <a:r>
              <a:rPr lang="el-GR" sz="1600" b="1" dirty="0">
                <a:solidFill>
                  <a:srgbClr val="1F5FA0"/>
                </a:solidFill>
              </a:rPr>
              <a:t>Ευρωπαϊκό Κοινοβούλιο</a:t>
            </a:r>
            <a:r>
              <a:rPr lang="el-GR" sz="1600" dirty="0"/>
              <a:t>, το </a:t>
            </a:r>
            <a:r>
              <a:rPr lang="el-GR" sz="1600" b="1" dirty="0">
                <a:solidFill>
                  <a:srgbClr val="1F5FA0"/>
                </a:solidFill>
              </a:rPr>
              <a:t>Συμβούλιο της ΕΕ</a:t>
            </a:r>
            <a:r>
              <a:rPr lang="el-GR" sz="1600" dirty="0"/>
              <a:t> και η </a:t>
            </a:r>
            <a:r>
              <a:rPr lang="el-GR" sz="1600" b="1" dirty="0"/>
              <a:t>Ευρωπαϊκή Επιτροπή</a:t>
            </a:r>
            <a:r>
              <a:rPr lang="el-GR" sz="1600" dirty="0"/>
              <a:t> </a:t>
            </a:r>
            <a:r>
              <a:rPr lang="el-GR" sz="1600" b="1" dirty="0">
                <a:solidFill>
                  <a:srgbClr val="0060A0"/>
                </a:solidFill>
              </a:rPr>
              <a:t>υποχρεούνται εκ του νόμου να συμβουλεύονται την ΕΟΚΕ</a:t>
            </a:r>
            <a:r>
              <a:rPr lang="el-GR" sz="1600" dirty="0"/>
              <a:t> πριν από τη θέσπιση νέας νομοθεσίας. Η </a:t>
            </a:r>
            <a:r>
              <a:rPr lang="el-GR" sz="1600" b="1" dirty="0"/>
              <a:t>διαβούλευση</a:t>
            </a:r>
            <a:r>
              <a:rPr lang="el-GR" sz="1600" dirty="0"/>
              <a:t> καλύπτει ευρύ φάσμα θεμάτων. </a:t>
            </a:r>
          </a:p>
          <a:p>
            <a:pPr algn="just"/>
            <a:endParaRPr lang="en-GB" altLang="fr-FR" sz="1600" dirty="0">
              <a:solidFill>
                <a:srgbClr val="0060A0"/>
              </a:solidFill>
            </a:endParaRPr>
          </a:p>
          <a:p>
            <a:pPr algn="just"/>
            <a:r>
              <a:rPr lang="el-GR" sz="1600" dirty="0"/>
              <a:t>Τα </a:t>
            </a:r>
            <a:r>
              <a:rPr lang="el-GR" sz="1600" b="1" dirty="0">
                <a:solidFill>
                  <a:srgbClr val="1F5FA0"/>
                </a:solidFill>
              </a:rPr>
              <a:t>μέλη της ΕΟΚΕ</a:t>
            </a:r>
            <a:r>
              <a:rPr lang="el-GR" sz="1600" dirty="0"/>
              <a:t>, που εκπροσωπούν </a:t>
            </a:r>
            <a:r>
              <a:rPr lang="el-GR" sz="1600" b="1" dirty="0">
                <a:solidFill>
                  <a:srgbClr val="0060A0"/>
                </a:solidFill>
              </a:rPr>
              <a:t>και τις 3 Ομάδες, συζητούν, διαβουλεύονται και επιτυγχάνουν συναίνεση για την εκπόνηση ενιαίου εγγράφου, της λεγόμενης «γνωμοδότησης»</a:t>
            </a:r>
            <a:r>
              <a:rPr lang="el-GR" sz="1600" dirty="0">
                <a:solidFill>
                  <a:srgbClr val="0060A0"/>
                </a:solidFill>
              </a:rPr>
              <a:t>,</a:t>
            </a:r>
            <a:r>
              <a:rPr lang="el-GR" sz="1600" dirty="0"/>
              <a:t> όσον αφορά την προτεινόμενη νομοθεσία.</a:t>
            </a:r>
          </a:p>
          <a:p>
            <a:pPr algn="just"/>
            <a:endParaRPr lang="en-GB" altLang="fr-FR" sz="1600" dirty="0"/>
          </a:p>
          <a:p>
            <a:pPr algn="just"/>
            <a:r>
              <a:rPr lang="el-GR" sz="1600" dirty="0"/>
              <a:t>Όταν μια </a:t>
            </a:r>
            <a:r>
              <a:rPr lang="el-GR" sz="1600" b="1" dirty="0">
                <a:solidFill>
                  <a:srgbClr val="1F5FA0"/>
                </a:solidFill>
              </a:rPr>
              <a:t>γνωμοδότηση εγκριθεί, διαβιβάζεται στα θεσμικά όργανα της ΕΕ</a:t>
            </a:r>
            <a:r>
              <a:rPr lang="el-GR" sz="1600" dirty="0"/>
              <a:t> προς συζήτηση και δημοσίευση στην Επίσημη Εφημερίδα της ΕΕ (σε 24 γλώσσες).</a:t>
            </a:r>
          </a:p>
          <a:p>
            <a:pPr algn="just"/>
            <a:endParaRPr lang="en-GB" altLang="fr-FR" sz="1600" dirty="0"/>
          </a:p>
          <a:p>
            <a:pPr algn="just"/>
            <a:r>
              <a:rPr lang="el-GR" sz="1600" dirty="0"/>
              <a:t>Ο εισηγητής</a:t>
            </a:r>
            <a:r>
              <a:rPr lang="el-GR" sz="1600" b="1" dirty="0">
                <a:solidFill>
                  <a:srgbClr val="1F5FA0"/>
                </a:solidFill>
              </a:rPr>
              <a:t> παρουσιάζει τα κύρια πορίσματα</a:t>
            </a:r>
            <a:r>
              <a:rPr lang="el-GR" sz="1600" dirty="0"/>
              <a:t> της γνωμοδότησης της ΕΟΚΕ και την </a:t>
            </a:r>
            <a:r>
              <a:rPr lang="el-GR" sz="1600" b="1" dirty="0">
                <a:solidFill>
                  <a:srgbClr val="1F5FA0"/>
                </a:solidFill>
              </a:rPr>
              <a:t>προωθεί</a:t>
            </a:r>
            <a:r>
              <a:rPr lang="el-GR" sz="1600" dirty="0"/>
              <a:t> σε </a:t>
            </a:r>
            <a:r>
              <a:rPr lang="el-GR" sz="1600" dirty="0" err="1"/>
              <a:t>ενωσιακό</a:t>
            </a:r>
            <a:r>
              <a:rPr lang="el-GR" sz="1600" dirty="0"/>
              <a:t>, εθνικό και τοπικό επίπεδο.</a:t>
            </a:r>
          </a:p>
          <a:p>
            <a:pPr algn="just"/>
            <a:endParaRPr lang="en-GB" altLang="fr-FR" sz="1600" dirty="0"/>
          </a:p>
          <a:p>
            <a:pPr algn="just"/>
            <a:r>
              <a:rPr lang="el-GR" sz="1600" dirty="0"/>
              <a:t>Συνολικά, η ΕΟΚΕ εκπονεί περίπου </a:t>
            </a:r>
            <a:r>
              <a:rPr lang="el-GR" sz="1600" b="1" dirty="0">
                <a:solidFill>
                  <a:srgbClr val="1F5FA0"/>
                </a:solidFill>
              </a:rPr>
              <a:t>200 γνωμοδοτήσεις</a:t>
            </a:r>
            <a:r>
              <a:rPr lang="el-GR" sz="1600" dirty="0"/>
              <a:t> κάθε χρόνο.</a:t>
            </a:r>
          </a:p>
          <a:p>
            <a:pPr algn="just"/>
            <a:endParaRPr lang="en-GB" altLang="fr-FR" sz="1600" dirty="0">
              <a:solidFill>
                <a:srgbClr val="FF0000"/>
              </a:solidFill>
            </a:endParaRPr>
          </a:p>
          <a:p>
            <a:pPr marL="285750" indent="-285750" algn="just">
              <a:buFont typeface="Arial" panose="020B0604020202020204" pitchFamily="34" charset="0"/>
              <a:buChar char="•"/>
            </a:pPr>
            <a:endParaRPr lang="en-GB" altLang="fr-FR" sz="1200" dirty="0">
              <a:solidFill>
                <a:srgbClr val="FF0000"/>
              </a:solidFill>
            </a:endParaRPr>
          </a:p>
          <a:p>
            <a:pPr marL="285750" indent="-285750" algn="just">
              <a:buFont typeface="Arial" panose="020B0604020202020204" pitchFamily="34" charset="0"/>
              <a:buChar char="•"/>
            </a:pPr>
            <a:endParaRPr lang="en-GB" sz="1200" dirty="0"/>
          </a:p>
        </p:txBody>
      </p:sp>
      <p:sp>
        <p:nvSpPr>
          <p:cNvPr id="6" name="TextBox 5">
            <a:extLst>
              <a:ext uri="{FF2B5EF4-FFF2-40B4-BE49-F238E27FC236}">
                <a16:creationId xmlns:a16="http://schemas.microsoft.com/office/drawing/2014/main" id="{D54632D7-92F4-4501-A9F6-C753A58D7CB1}"/>
              </a:ext>
            </a:extLst>
          </p:cNvPr>
          <p:cNvSpPr txBox="1"/>
          <p:nvPr/>
        </p:nvSpPr>
        <p:spPr>
          <a:xfrm>
            <a:off x="2209887" y="6164440"/>
            <a:ext cx="3254557" cy="338554"/>
          </a:xfrm>
          <a:prstGeom prst="rect">
            <a:avLst/>
          </a:prstGeom>
          <a:noFill/>
        </p:spPr>
        <p:txBody>
          <a:bodyPr wrap="square">
            <a:spAutoFit/>
          </a:bodyPr>
          <a:lstStyle/>
          <a:p>
            <a:r>
              <a:rPr lang="el-GR" sz="1600" b="1"/>
              <a:t>Για περισσότερες πληροφορίες, σαρώστε τον κωδικό QR!</a:t>
            </a: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38560" y="5838417"/>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32957" y="6115277"/>
            <a:ext cx="436880" cy="436880"/>
          </a:xfrm>
          <a:prstGeom prst="rect">
            <a:avLst/>
          </a:prstGeom>
        </p:spPr>
      </p:pic>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dirty="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dirty="0">
              <a:solidFill>
                <a:srgbClr val="0060A0"/>
              </a:solidFill>
              <a:latin typeface="Calibri" pitchFamily="34" charset="0"/>
            </a:endParaRPr>
          </a:p>
          <a:p>
            <a:pPr algn="ctr">
              <a:lnSpc>
                <a:spcPts val="2060"/>
              </a:lnSpc>
              <a:spcBef>
                <a:spcPts val="1200"/>
              </a:spcBef>
              <a:defRPr/>
            </a:pPr>
            <a:endParaRPr lang="en-GB" altLang="fr-FR" sz="2400" b="1" dirty="0">
              <a:solidFill>
                <a:srgbClr val="1F5FA0"/>
              </a:solidFill>
              <a:latin typeface="Calibri" pitchFamily="34" charset="0"/>
            </a:endParaRPr>
          </a:p>
          <a:p>
            <a:pPr algn="ctr">
              <a:lnSpc>
                <a:spcPts val="2060"/>
              </a:lnSpc>
              <a:spcBef>
                <a:spcPts val="1200"/>
              </a:spcBef>
              <a:defRPr/>
            </a:pPr>
            <a:endParaRPr lang="en-GB" sz="2400" spc="50" dirty="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0" y="2161287"/>
            <a:ext cx="12192000" cy="2862322"/>
          </a:xfrm>
          <a:prstGeom prst="rect">
            <a:avLst/>
          </a:prstGeom>
          <a:noFill/>
        </p:spPr>
        <p:txBody>
          <a:bodyPr wrap="square">
            <a:spAutoFit/>
          </a:bodyPr>
          <a:lstStyle/>
          <a:p>
            <a:pPr algn="ctr">
              <a:spcBef>
                <a:spcPts val="1200"/>
              </a:spcBef>
              <a:defRPr/>
            </a:pPr>
            <a:r>
              <a:rPr lang="el-GR" sz="2000" dirty="0"/>
              <a:t>Η ΕΟΚΕ είναι το μόνο </a:t>
            </a:r>
            <a:r>
              <a:rPr lang="el-GR" sz="2000" b="1" dirty="0"/>
              <a:t>θεσμικό σημείο συνάντησης και διαλόγου σε επίπεδο ΕΕ</a:t>
            </a:r>
            <a:r>
              <a:rPr lang="el-GR" sz="2000" dirty="0"/>
              <a:t> όπου καθίσταται δυνατή η επίτευξη </a:t>
            </a:r>
            <a:r>
              <a:rPr lang="el-GR" sz="2000" b="1" dirty="0">
                <a:solidFill>
                  <a:srgbClr val="0060A0"/>
                </a:solidFill>
              </a:rPr>
              <a:t>συναίνεσης</a:t>
            </a:r>
            <a:r>
              <a:rPr lang="el-GR" sz="2000" dirty="0"/>
              <a:t> μεταξύ των εκφραστών διαφορετικών συμφερόντων. Είναι η μόνη επίσημη </a:t>
            </a:r>
            <a:r>
              <a:rPr lang="el-GR" sz="2000" b="1" dirty="0">
                <a:solidFill>
                  <a:srgbClr val="0060A0"/>
                </a:solidFill>
              </a:rPr>
              <a:t>έκφραση</a:t>
            </a:r>
            <a:r>
              <a:rPr lang="el-GR" sz="2000" dirty="0"/>
              <a:t> των θέσεων των </a:t>
            </a:r>
            <a:r>
              <a:rPr lang="el-GR" sz="2000" b="1" dirty="0">
                <a:solidFill>
                  <a:srgbClr val="0060A0"/>
                </a:solidFill>
              </a:rPr>
              <a:t>ομάδων συμφερόντων της Ευρώπης</a:t>
            </a:r>
            <a:r>
              <a:rPr lang="el-GR" sz="2000" dirty="0"/>
              <a:t> όσον αφορά τα </a:t>
            </a:r>
            <a:r>
              <a:rPr lang="el-GR" sz="2000" b="1" dirty="0">
                <a:solidFill>
                  <a:srgbClr val="0060A0"/>
                </a:solidFill>
              </a:rPr>
              <a:t>σχέδια </a:t>
            </a:r>
            <a:r>
              <a:rPr lang="el-GR" sz="2000" b="1" dirty="0" err="1">
                <a:solidFill>
                  <a:srgbClr val="0060A0"/>
                </a:solidFill>
              </a:rPr>
              <a:t>ενωσιακής</a:t>
            </a:r>
            <a:r>
              <a:rPr lang="el-GR" sz="2000" b="1" dirty="0">
                <a:solidFill>
                  <a:srgbClr val="0060A0"/>
                </a:solidFill>
              </a:rPr>
              <a:t> νομοθεσίας σε διοργανικό πλαίσιο</a:t>
            </a:r>
            <a:r>
              <a:rPr lang="el-GR" sz="2000" dirty="0"/>
              <a:t>.</a:t>
            </a:r>
          </a:p>
          <a:p>
            <a:pPr algn="ctr">
              <a:spcBef>
                <a:spcPts val="1200"/>
              </a:spcBef>
              <a:defRPr/>
            </a:pPr>
            <a:r>
              <a:rPr lang="el-GR" sz="2000" dirty="0">
                <a:latin typeface="Calibri" pitchFamily="34" charset="0"/>
              </a:rPr>
              <a:t>Η συμμετοχή της οργανωμένης κοινωνίας των πολιτών είναι θεμελιώδες στοιχείο της ευρωπαϊκής </a:t>
            </a:r>
            <a:r>
              <a:rPr lang="el-GR" sz="2000" b="1" dirty="0">
                <a:solidFill>
                  <a:srgbClr val="0060A0"/>
                </a:solidFill>
                <a:latin typeface="Calibri" pitchFamily="34" charset="0"/>
              </a:rPr>
              <a:t>συμμετοχικής δημοκρατίας</a:t>
            </a:r>
            <a:r>
              <a:rPr lang="el-GR" sz="2000" dirty="0">
                <a:latin typeface="Calibri" pitchFamily="34" charset="0"/>
              </a:rPr>
              <a:t>.</a:t>
            </a:r>
          </a:p>
          <a:p>
            <a:pPr algn="ctr">
              <a:spcBef>
                <a:spcPts val="1200"/>
              </a:spcBef>
              <a:defRPr/>
            </a:pPr>
            <a:r>
              <a:rPr lang="el-GR" sz="2000" dirty="0">
                <a:latin typeface="Calibri" pitchFamily="34" charset="0"/>
              </a:rPr>
              <a:t>Καλύπτει </a:t>
            </a:r>
            <a:r>
              <a:rPr lang="el-GR" sz="2000" b="1" dirty="0">
                <a:solidFill>
                  <a:srgbClr val="0060A0"/>
                </a:solidFill>
                <a:latin typeface="Calibri" pitchFamily="34" charset="0"/>
                <a:hlinkClick r:id="rId2" action="ppaction://hlinksldjump"/>
              </a:rPr>
              <a:t>πολλά ζητήματα που επηρεάζουν τον καθημερινό βίο των πολιτών</a:t>
            </a:r>
            <a:r>
              <a:rPr lang="el-GR" sz="2000" dirty="0">
                <a:latin typeface="Calibri" pitchFamily="34" charset="0"/>
              </a:rPr>
              <a:t> (εργασία, υγεία, δικαιώματα των καταναλωτών, γεωργία, καταπολέμηση του οργανωμένου εγκλήματος κ.λπ.)</a:t>
            </a:r>
            <a:r>
              <a:rPr lang="el-GR" sz="2000" dirty="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el-GR" sz="4000" b="1">
                <a:solidFill>
                  <a:schemeClr val="bg1"/>
                </a:solidFill>
                <a:latin typeface="Calibri" panose="020F0502020204030204" pitchFamily="34" charset="0"/>
              </a:rPr>
              <a:t>ΓΙΑΤΙ Η ΕΟΚΕ ΕΙΝΑΙ ΣΗΜΑΝΤΙΚΗ ΓΙΑ ΤΗΝ ΕΕ;</a:t>
            </a:r>
          </a:p>
          <a:p>
            <a:pPr algn="ctr"/>
            <a:endParaRPr lang="en-GB" sz="4400" dirty="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l-GR" sz="4000" b="1">
                <a:solidFill>
                  <a:schemeClr val="bg1"/>
                </a:solidFill>
                <a:latin typeface="Calibri" charset="0"/>
              </a:rPr>
              <a:t>ΟΡΓΑΝΑ ΕΡΓΑΣΙΑΣ: 6 ΤΜΗΜΑΤΑ &amp; 1 ΕΠΙΤΡΟΠΗ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40" y="1872000"/>
            <a:ext cx="2520000" cy="671915"/>
          </a:xfrm>
          <a:prstGeom prst="rect">
            <a:avLst/>
          </a:prstGeom>
          <a:noFill/>
        </p:spPr>
        <p:txBody>
          <a:bodyPr wrap="square">
            <a:spAutoFit/>
          </a:bodyPr>
          <a:lstStyle/>
          <a:p>
            <a:pPr algn="ctr">
              <a:lnSpc>
                <a:spcPct val="107000"/>
              </a:lnSpc>
              <a:spcAft>
                <a:spcPts val="800"/>
              </a:spcAft>
            </a:pPr>
            <a:r>
              <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«Εξωτερικές σχέσεις»</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264642"/>
          </a:xfrm>
          <a:prstGeom prst="rect">
            <a:avLst/>
          </a:prstGeom>
          <a:noFill/>
        </p:spPr>
        <p:txBody>
          <a:bodyPr wrap="square">
            <a:spAutoFit/>
          </a:bodyPr>
          <a:lstStyle/>
          <a:p>
            <a:pPr algn="ctr">
              <a:lnSpc>
                <a:spcPct val="107000"/>
              </a:lnSpc>
              <a:spcAft>
                <a:spcPts val="800"/>
              </a:spcAft>
            </a:pPr>
            <a:br>
              <a:rPr lang="el-GR"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«Γεωργία, αγροτική ανάπτυξη, περιβάλλον»</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1384995"/>
          </a:xfrm>
          <a:prstGeom prst="rect">
            <a:avLst/>
          </a:prstGeom>
          <a:noFill/>
        </p:spPr>
        <p:txBody>
          <a:bodyPr wrap="square" rtlCol="0">
            <a:spAutoFit/>
          </a:bodyPr>
          <a:lstStyle/>
          <a:p>
            <a:pPr marL="285750" indent="-285750">
              <a:buFont typeface="Courier New" panose="02070309020205020404" pitchFamily="49" charset="0"/>
              <a:buChar char="o"/>
            </a:pPr>
            <a:r>
              <a:rPr lang="el-GR" sz="1400" dirty="0"/>
              <a:t>Διάλογος της κοινωνίας των πολιτών με τρίτες χώρες</a:t>
            </a:r>
          </a:p>
          <a:p>
            <a:pPr marL="285750" indent="-285750">
              <a:buFont typeface="Courier New" panose="02070309020205020404" pitchFamily="49" charset="0"/>
              <a:buChar char="o"/>
            </a:pPr>
            <a:r>
              <a:rPr lang="el-GR" sz="1400" dirty="0"/>
              <a:t>Διεύρυνση</a:t>
            </a:r>
          </a:p>
          <a:p>
            <a:pPr marL="285750" indent="-285750">
              <a:buFont typeface="Courier New" panose="02070309020205020404" pitchFamily="49" charset="0"/>
              <a:buChar char="o"/>
            </a:pPr>
            <a:r>
              <a:rPr lang="el-GR" sz="1400" dirty="0"/>
              <a:t>Εμπόριο</a:t>
            </a:r>
          </a:p>
          <a:p>
            <a:pPr marL="285750" indent="-285750">
              <a:buFont typeface="Courier New" panose="02070309020205020404" pitchFamily="49" charset="0"/>
              <a:buChar char="o"/>
            </a:pPr>
            <a:r>
              <a:rPr lang="el-GR" sz="1400" dirty="0"/>
              <a:t>Σχέσεις γειτονίας</a:t>
            </a:r>
          </a:p>
          <a:p>
            <a:pPr marL="285750" indent="-285750">
              <a:buFont typeface="Courier New" panose="02070309020205020404" pitchFamily="49" charset="0"/>
              <a:buChar char="o"/>
            </a:pPr>
            <a:r>
              <a:rPr lang="el-GR" sz="1400" dirty="0"/>
              <a:t>Διεθνής συνεργασία</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36663" y="1872000"/>
            <a:ext cx="2495619" cy="1264642"/>
          </a:xfrm>
          <a:prstGeom prst="rect">
            <a:avLst/>
          </a:prstGeom>
          <a:noFill/>
        </p:spPr>
        <p:txBody>
          <a:bodyPr wrap="square">
            <a:spAutoFit/>
          </a:bodyPr>
          <a:lstStyle/>
          <a:p>
            <a:pPr algn="ctr">
              <a:lnSpc>
                <a:spcPct val="107000"/>
              </a:lnSpc>
              <a:spcAft>
                <a:spcPts val="800"/>
              </a:spcAft>
            </a:pPr>
            <a:br>
              <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«Μεταφορές, ενέργεια, υποδομές, κοινωνία των πληροφοριών»</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36663" y="3204000"/>
            <a:ext cx="2520000" cy="2031325"/>
          </a:xfrm>
          <a:prstGeom prst="rect">
            <a:avLst/>
          </a:prstGeom>
          <a:noFill/>
        </p:spPr>
        <p:txBody>
          <a:bodyPr wrap="square" rtlCol="0">
            <a:spAutoFit/>
          </a:bodyPr>
          <a:lstStyle/>
          <a:p>
            <a:pPr marL="285750" indent="-285750">
              <a:buFont typeface="Courier New" panose="02070309020205020404" pitchFamily="49" charset="0"/>
              <a:buChar char="o"/>
            </a:pPr>
            <a:r>
              <a:rPr lang="el-GR" sz="1400" dirty="0"/>
              <a:t>Φθηνή και καθαρή ενέργεια</a:t>
            </a:r>
          </a:p>
          <a:p>
            <a:pPr marL="285750" indent="-285750">
              <a:buFont typeface="Courier New" panose="02070309020205020404" pitchFamily="49" charset="0"/>
              <a:buChar char="o"/>
            </a:pPr>
            <a:r>
              <a:rPr lang="el-GR" sz="1400" dirty="0"/>
              <a:t>Βιώσιμες και έξυπνες μεταφορές</a:t>
            </a:r>
          </a:p>
          <a:p>
            <a:pPr marL="285750" indent="-285750">
              <a:buFont typeface="Courier New" panose="02070309020205020404" pitchFamily="49" charset="0"/>
              <a:buChar char="o"/>
            </a:pPr>
            <a:r>
              <a:rPr lang="el-GR" sz="1400" dirty="0"/>
              <a:t>Αξιοπρεπής, </a:t>
            </a:r>
            <a:r>
              <a:rPr lang="el-GR" sz="1400" dirty="0" err="1"/>
              <a:t>προσβάσιμη</a:t>
            </a:r>
            <a:r>
              <a:rPr lang="el-GR" sz="1400" dirty="0"/>
              <a:t> και οικονομικά προσιτή στέγαση</a:t>
            </a:r>
          </a:p>
          <a:p>
            <a:pPr marL="285750" indent="-285750">
              <a:buFont typeface="Courier New" panose="02070309020205020404" pitchFamily="49" charset="0"/>
              <a:buChar char="o"/>
            </a:pPr>
            <a:r>
              <a:rPr lang="el-GR" sz="1400" dirty="0"/>
              <a:t>Χωροταξικός σχεδιασμός για το ευρύ κοινό και την κοινωνία των πολιτών</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el-GR" sz="1400" dirty="0"/>
              <a:t>Βιώσιμο σύστημα τροφίμων</a:t>
            </a:r>
          </a:p>
          <a:p>
            <a:pPr marL="285750" indent="-285750">
              <a:buFont typeface="Courier New" panose="02070309020205020404" pitchFamily="49" charset="0"/>
              <a:buChar char="o"/>
            </a:pPr>
            <a:r>
              <a:rPr lang="el-GR" sz="1400" dirty="0"/>
              <a:t>Δράση για το κλίμα</a:t>
            </a:r>
          </a:p>
          <a:p>
            <a:pPr marL="285750" indent="-285750">
              <a:buFont typeface="Courier New" panose="02070309020205020404" pitchFamily="49" charset="0"/>
              <a:buChar char="o"/>
            </a:pPr>
            <a:r>
              <a:rPr lang="el-GR" sz="1400" dirty="0"/>
              <a:t>Περιβάλλον και βιοποικιλότητα</a:t>
            </a:r>
          </a:p>
          <a:p>
            <a:pPr marL="285750" indent="-285750">
              <a:buFont typeface="Courier New" panose="02070309020205020404" pitchFamily="49" charset="0"/>
              <a:buChar char="o"/>
            </a:pPr>
            <a:r>
              <a:rPr lang="el-GR" sz="1400" dirty="0"/>
              <a:t>Γεωργία </a:t>
            </a:r>
          </a:p>
          <a:p>
            <a:pPr marL="285750" indent="-285750">
              <a:buFont typeface="Courier New" panose="02070309020205020404" pitchFamily="49" charset="0"/>
              <a:buChar char="o"/>
            </a:pPr>
            <a:r>
              <a:rPr lang="el-GR" sz="1400" dirty="0"/>
              <a:t>Βιώσιμη ανάπτυξη — γενικά</a:t>
            </a:r>
          </a:p>
          <a:p>
            <a:pPr marL="285750" indent="-285750">
              <a:buFont typeface="Courier New" panose="02070309020205020404" pitchFamily="49" charset="0"/>
              <a:buChar char="o"/>
            </a:pPr>
            <a:r>
              <a:rPr lang="el-GR" sz="1400" dirty="0"/>
              <a:t>Βιώσιμη αγροτική και αστική ανάπτυξη</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l-GR" sz="4000" b="1">
                <a:solidFill>
                  <a:schemeClr val="bg1"/>
                </a:solidFill>
                <a:latin typeface="Calibri" charset="0"/>
              </a:rPr>
              <a:t>ΟΡΓΑΝΑ ΕΡΓΑΣΙΑΣ: 6 ΤΜΗΜΑΤΑ &amp; 1 ΕΠΙΤΡΟΠΗ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830997"/>
          </a:xfrm>
          <a:prstGeom prst="rect">
            <a:avLst/>
          </a:prstGeom>
          <a:noFill/>
        </p:spPr>
        <p:txBody>
          <a:bodyPr wrap="square">
            <a:spAutoFit/>
          </a:bodyPr>
          <a:lstStyle/>
          <a:p>
            <a:pPr algn="ctr"/>
            <a:r>
              <a:rPr lang="el-GR"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Συμβουλευτική Επιτροπή Βιομηχανικών Μεταλλαγών (CCMI)</a:t>
            </a: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241788" y="1872000"/>
            <a:ext cx="2532124" cy="1430841"/>
          </a:xfrm>
          <a:prstGeom prst="rect">
            <a:avLst/>
          </a:prstGeom>
          <a:noFill/>
        </p:spPr>
        <p:txBody>
          <a:bodyPr wrap="square">
            <a:spAutoFit/>
          </a:bodyPr>
          <a:lstStyle/>
          <a:p>
            <a:pPr algn="ctr">
              <a:lnSpc>
                <a:spcPct val="107000"/>
              </a:lnSpc>
              <a:spcAft>
                <a:spcPts val="800"/>
              </a:spcAft>
            </a:pPr>
            <a:br>
              <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l-GR"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«Οικονομική και Νομισματική Ένωση, Οικονομική και Κοινωνική Συνοχή»</a:t>
            </a:r>
            <a:endPar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72000"/>
            <a:ext cx="2503061" cy="1167371"/>
          </a:xfrm>
          <a:prstGeom prst="rect">
            <a:avLst/>
          </a:prstGeom>
          <a:noFill/>
        </p:spPr>
        <p:txBody>
          <a:bodyPr wrap="square">
            <a:spAutoFit/>
          </a:bodyPr>
          <a:lstStyle/>
          <a:p>
            <a:pPr algn="ctr">
              <a:lnSpc>
                <a:spcPct val="107000"/>
              </a:lnSpc>
              <a:spcAft>
                <a:spcPts val="800"/>
              </a:spcAft>
            </a:pPr>
            <a:br>
              <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l-GR"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«Απασχόληση, κοινωνικές υποθέσεις, δικαιώματα του πολίτη»</a:t>
            </a:r>
            <a:endPar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03902"/>
          </a:xfrm>
          <a:prstGeom prst="rect">
            <a:avLst/>
          </a:prstGeom>
          <a:noFill/>
        </p:spPr>
        <p:txBody>
          <a:bodyPr wrap="square">
            <a:spAutoFit/>
          </a:bodyPr>
          <a:lstStyle/>
          <a:p>
            <a:pPr algn="ctr">
              <a:lnSpc>
                <a:spcPct val="107000"/>
              </a:lnSpc>
              <a:spcAft>
                <a:spcPts val="800"/>
              </a:spcAft>
            </a:pPr>
            <a:br>
              <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l-GR" sz="16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«Ενιαία αγορά, παραγωγή και κατανάλωση»</a:t>
            </a:r>
            <a:endParaRPr lang="el-GR"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203348"/>
            <a:ext cx="2500034" cy="2246769"/>
          </a:xfrm>
          <a:prstGeom prst="rect">
            <a:avLst/>
          </a:prstGeom>
          <a:noFill/>
        </p:spPr>
        <p:txBody>
          <a:bodyPr wrap="square" rtlCol="0">
            <a:spAutoFit/>
          </a:bodyPr>
          <a:lstStyle/>
          <a:p>
            <a:pPr marL="285750" indent="-285750">
              <a:buFont typeface="Courier New" panose="02070309020205020404" pitchFamily="49" charset="0"/>
              <a:buChar char="o"/>
            </a:pPr>
            <a:r>
              <a:rPr lang="el-GR" sz="1400" dirty="0"/>
              <a:t>Οικονομική και Νομισματική Ένωση </a:t>
            </a:r>
          </a:p>
          <a:p>
            <a:pPr marL="285750" indent="-285750">
              <a:buFont typeface="Courier New" panose="02070309020205020404" pitchFamily="49" charset="0"/>
              <a:buChar char="o"/>
            </a:pPr>
            <a:r>
              <a:rPr lang="el-GR" sz="1400" dirty="0"/>
              <a:t>Χρηματαγορές και κεφαλαιαγορές </a:t>
            </a:r>
          </a:p>
          <a:p>
            <a:pPr marL="285750" indent="-285750">
              <a:buFont typeface="Courier New" panose="02070309020205020404" pitchFamily="49" charset="0"/>
              <a:buChar char="o"/>
            </a:pPr>
            <a:r>
              <a:rPr lang="el-GR" sz="1400" dirty="0"/>
              <a:t>Φορολογία</a:t>
            </a:r>
          </a:p>
          <a:p>
            <a:pPr marL="285750" indent="-285750">
              <a:buFont typeface="Courier New" panose="02070309020205020404" pitchFamily="49" charset="0"/>
              <a:buChar char="o"/>
            </a:pPr>
            <a:r>
              <a:rPr lang="el-GR" sz="1400" dirty="0"/>
              <a:t>Προϋπολογισμός της ΕΕ και ίδιοι πόροι </a:t>
            </a:r>
          </a:p>
          <a:p>
            <a:pPr marL="285750" indent="-285750">
              <a:buFont typeface="Courier New" panose="02070309020205020404" pitchFamily="49" charset="0"/>
              <a:buChar char="o"/>
            </a:pPr>
            <a:r>
              <a:rPr lang="el-GR" sz="1400" dirty="0"/>
              <a:t>Πολιτική συνοχής και αστική πολιτική</a:t>
            </a:r>
          </a:p>
          <a:p>
            <a:pPr marL="285750" indent="-285750">
              <a:buFont typeface="Courier New" panose="02070309020205020404" pitchFamily="49" charset="0"/>
              <a:buChar char="o"/>
            </a:pPr>
            <a:r>
              <a:rPr lang="el-GR" sz="1400" dirty="0"/>
              <a:t>Στατιστικές</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204000"/>
            <a:ext cx="2318328" cy="1169551"/>
          </a:xfrm>
          <a:prstGeom prst="rect">
            <a:avLst/>
          </a:prstGeom>
          <a:noFill/>
        </p:spPr>
        <p:txBody>
          <a:bodyPr wrap="square" rtlCol="0">
            <a:spAutoFit/>
          </a:bodyPr>
          <a:lstStyle/>
          <a:p>
            <a:pPr marL="285750" indent="-285750">
              <a:buFont typeface="Courier New" panose="02070309020205020404" pitchFamily="49" charset="0"/>
              <a:buChar char="o"/>
            </a:pPr>
            <a:r>
              <a:rPr lang="el-GR" sz="1400" dirty="0"/>
              <a:t>Απασχόληση</a:t>
            </a:r>
          </a:p>
          <a:p>
            <a:pPr marL="285750" indent="-285750">
              <a:buFont typeface="Courier New" panose="02070309020205020404" pitchFamily="49" charset="0"/>
              <a:buChar char="o"/>
            </a:pPr>
            <a:r>
              <a:rPr lang="el-GR" sz="1400" dirty="0"/>
              <a:t>Κοινωνική ένταξη</a:t>
            </a:r>
          </a:p>
          <a:p>
            <a:pPr marL="285750" indent="-285750">
              <a:buFont typeface="Courier New" panose="02070309020205020404" pitchFamily="49" charset="0"/>
              <a:buChar char="o"/>
            </a:pPr>
            <a:r>
              <a:rPr lang="el-GR" sz="1400" dirty="0"/>
              <a:t>Ιθαγένεια</a:t>
            </a:r>
          </a:p>
          <a:p>
            <a:pPr marL="285750" indent="-285750">
              <a:buFont typeface="Courier New" panose="02070309020205020404" pitchFamily="49" charset="0"/>
              <a:buChar char="o"/>
            </a:pPr>
            <a:r>
              <a:rPr lang="el-GR" sz="1400" dirty="0"/>
              <a:t>Κοινωνική προστασία</a:t>
            </a:r>
          </a:p>
          <a:p>
            <a:pPr marL="285750" indent="-285750">
              <a:buFont typeface="Courier New" panose="02070309020205020404" pitchFamily="49" charset="0"/>
              <a:buChar char="o"/>
            </a:pPr>
            <a:r>
              <a:rPr lang="el-GR" sz="1400" dirty="0"/>
              <a:t>Ίσες ευκαιρίες</a:t>
            </a:r>
            <a:endParaRPr lang="el-GR" sz="1600" dirty="0"/>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204617"/>
            <a:ext cx="2478297" cy="1846659"/>
          </a:xfrm>
          <a:prstGeom prst="rect">
            <a:avLst/>
          </a:prstGeom>
          <a:noFill/>
        </p:spPr>
        <p:txBody>
          <a:bodyPr wrap="square" rtlCol="0">
            <a:spAutoFit/>
          </a:bodyPr>
          <a:lstStyle/>
          <a:p>
            <a:pPr marL="285750" indent="-285750">
              <a:buFont typeface="Courier New" panose="02070309020205020404" pitchFamily="49" charset="0"/>
              <a:buChar char="o"/>
            </a:pPr>
            <a:r>
              <a:rPr lang="el-GR" sz="1400" dirty="0"/>
              <a:t>Προστασία των καταναλωτών</a:t>
            </a:r>
          </a:p>
          <a:p>
            <a:pPr marL="285750" indent="-285750">
              <a:buFont typeface="Courier New" panose="02070309020205020404" pitchFamily="49" charset="0"/>
              <a:buChar char="o"/>
            </a:pPr>
            <a:r>
              <a:rPr lang="el-GR" sz="1400" dirty="0"/>
              <a:t>Ενιαία αγορά</a:t>
            </a:r>
          </a:p>
          <a:p>
            <a:pPr marL="285750" indent="-285750">
              <a:buFont typeface="Courier New" panose="02070309020205020404" pitchFamily="49" charset="0"/>
              <a:buChar char="o"/>
            </a:pPr>
            <a:r>
              <a:rPr lang="el-GR" sz="1400" dirty="0"/>
              <a:t>Επιχειρήσεις</a:t>
            </a:r>
          </a:p>
          <a:p>
            <a:pPr marL="285750" indent="-285750">
              <a:buFont typeface="Courier New" panose="02070309020205020404" pitchFamily="49" charset="0"/>
              <a:buChar char="o"/>
            </a:pPr>
            <a:r>
              <a:rPr lang="el-GR" sz="1400" dirty="0"/>
              <a:t>Βιομηχανική πολιτική</a:t>
            </a:r>
          </a:p>
          <a:p>
            <a:pPr marL="285750" indent="-285750">
              <a:buFont typeface="Courier New" panose="02070309020205020404" pitchFamily="49" charset="0"/>
              <a:buChar char="o"/>
            </a:pPr>
            <a:r>
              <a:rPr lang="el-GR" sz="1400" dirty="0"/>
              <a:t>Οικονομικές Υπηρεσίες</a:t>
            </a:r>
          </a:p>
          <a:p>
            <a:pPr marL="285750" indent="-285750">
              <a:buFont typeface="Courier New" panose="02070309020205020404" pitchFamily="49" charset="0"/>
              <a:buChar char="o"/>
            </a:pPr>
            <a:r>
              <a:rPr lang="el-GR" sz="1400" dirty="0"/>
              <a:t>Έρευνα και καινοτομία </a:t>
            </a:r>
          </a:p>
          <a:p>
            <a:pPr marL="285750" indent="-285750" algn="ctr">
              <a:buFont typeface="Arial" panose="020B0604020202020204" pitchFamily="34" charset="0"/>
              <a:buChar char="•"/>
            </a:pPr>
            <a:endParaRPr lang="en-GB" sz="1600" i="1" dirty="0">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63436" y="3204000"/>
            <a:ext cx="2450139" cy="2492990"/>
          </a:xfrm>
          <a:prstGeom prst="rect">
            <a:avLst/>
          </a:prstGeom>
          <a:noFill/>
        </p:spPr>
        <p:txBody>
          <a:bodyPr wrap="square" rtlCol="0">
            <a:spAutoFit/>
          </a:bodyPr>
          <a:lstStyle/>
          <a:p>
            <a:pPr marL="285750" indent="-285750">
              <a:buFont typeface="Courier New" panose="02070309020205020404" pitchFamily="49" charset="0"/>
              <a:buChar char="o"/>
            </a:pPr>
            <a:r>
              <a:rPr lang="el-GR" sz="1400" dirty="0"/>
              <a:t>Τομεακές βιομηχανικές πολιτικές, π.χ. άμυνα, ύδατα, υγεία, </a:t>
            </a:r>
            <a:r>
              <a:rPr lang="el-GR" sz="1400" dirty="0" err="1"/>
              <a:t>ενεργοβόρες</a:t>
            </a:r>
            <a:r>
              <a:rPr lang="el-GR" sz="1400" dirty="0"/>
              <a:t> βιομηχανίες, ρομποτική</a:t>
            </a:r>
          </a:p>
          <a:p>
            <a:pPr marL="285750" indent="-285750">
              <a:buFont typeface="Courier New" panose="02070309020205020404" pitchFamily="49" charset="0"/>
              <a:buChar char="o"/>
            </a:pPr>
            <a:r>
              <a:rPr lang="el-GR" sz="1400" dirty="0"/>
              <a:t>Βιομηχανική και τεχνολογική ανάλυση προοπτικών</a:t>
            </a:r>
          </a:p>
          <a:p>
            <a:pPr marL="285750" indent="-285750">
              <a:buFont typeface="Courier New" panose="02070309020205020404" pitchFamily="49" charset="0"/>
              <a:buChar char="o"/>
            </a:pPr>
            <a:r>
              <a:rPr lang="el-GR" sz="1400" dirty="0"/>
              <a:t>Κρίσιμες πρώτες ύλες</a:t>
            </a:r>
          </a:p>
          <a:p>
            <a:pPr marL="285750" indent="-285750">
              <a:buFont typeface="Courier New" panose="02070309020205020404" pitchFamily="49" charset="0"/>
              <a:buChar char="o"/>
            </a:pPr>
            <a:r>
              <a:rPr lang="el-GR" sz="1400" dirty="0"/>
              <a:t>Συντονισμός της</a:t>
            </a:r>
            <a:r>
              <a:rPr lang="el-GR" sz="1400" dirty="0">
                <a:hlinkClick r:id="rId7">
                  <a:extLst>
                    <a:ext uri="{A12FA001-AC4F-418D-AE19-62706E023703}">
                      <ahyp:hlinkClr xmlns:ahyp="http://schemas.microsoft.com/office/drawing/2018/hyperlinkcolor" val="tx"/>
                    </a:ext>
                  </a:extLst>
                </a:hlinkClick>
              </a:rPr>
              <a:t> Γαλάζιας συμφωνίας της ΕΕ</a:t>
            </a:r>
          </a:p>
          <a:p>
            <a:pPr marL="285750" indent="-285750">
              <a:buFont typeface="Courier New" panose="02070309020205020404" pitchFamily="49" charset="0"/>
              <a:buChar char="o"/>
            </a:pPr>
            <a:endParaRPr lang="en-GB" sz="1600" dirty="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a:solidFill>
                  <a:srgbClr val="174195"/>
                </a:solidFill>
                <a:hlinkClick r:id="rId3" action="ppaction://hlinksldjump">
                  <a:extLst>
                    <a:ext uri="{A12FA001-AC4F-418D-AE19-62706E023703}">
                      <ahyp:hlinkClr xmlns:ahyp="http://schemas.microsoft.com/office/drawing/2018/hyperlinkcolor" val="tx"/>
                    </a:ext>
                  </a:extLst>
                </a:hlinkClick>
              </a:rPr>
              <a:t>10 Μόνιμες Ομάδες</a:t>
            </a:r>
            <a:br>
              <a:rPr lang="el-GR">
                <a:solidFill>
                  <a:srgbClr val="174195"/>
                </a:solidFill>
              </a:rPr>
            </a:br>
            <a:r>
              <a:rPr lang="el-GR">
                <a:solidFill>
                  <a:srgbClr val="174195"/>
                </a:solidFill>
              </a:rPr>
              <a:t>που συνδέονται με τις δραστηριότητες των τμημάτων</a:t>
            </a:r>
          </a:p>
          <a:p>
            <a:pPr algn="ctr"/>
            <a:endParaRPr lang="en-GB" dirty="0"/>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l-GR" sz="4000" b="1">
                <a:solidFill>
                  <a:schemeClr val="bg1"/>
                </a:solidFill>
                <a:latin typeface="Calibri" charset="0"/>
              </a:rPr>
              <a:t>ΑΛΛΑ ΟΡΓΑΝΑ ΕΡΓΑΣΙΑΣ</a:t>
            </a:r>
          </a:p>
        </p:txBody>
      </p:sp>
      <p:sp>
        <p:nvSpPr>
          <p:cNvPr id="5" name="TextBox 4">
            <a:extLst>
              <a:ext uri="{FF2B5EF4-FFF2-40B4-BE49-F238E27FC236}">
                <a16:creationId xmlns:a16="http://schemas.microsoft.com/office/drawing/2014/main" id="{8D37CE55-F288-49E7-A644-DF39AA2A24F8}"/>
              </a:ext>
            </a:extLst>
          </p:cNvPr>
          <p:cNvSpPr txBox="1"/>
          <p:nvPr/>
        </p:nvSpPr>
        <p:spPr>
          <a:xfrm>
            <a:off x="8463204" y="1394702"/>
            <a:ext cx="3021650" cy="3170099"/>
          </a:xfrm>
          <a:prstGeom prst="rect">
            <a:avLst/>
          </a:prstGeom>
          <a:noFill/>
        </p:spPr>
        <p:txBody>
          <a:bodyPr wrap="square" rtlCol="0">
            <a:spAutoFit/>
          </a:bodyPr>
          <a:lstStyle/>
          <a:p>
            <a:pPr algn="ctr"/>
            <a:r>
              <a:rPr lang="el-GR" b="1">
                <a:solidFill>
                  <a:srgbClr val="174195"/>
                </a:solidFill>
              </a:rPr>
              <a:t>Ειδικές ομάδες</a:t>
            </a:r>
          </a:p>
          <a:p>
            <a:pPr algn="ctr"/>
            <a:endParaRPr lang="en-GB" sz="2000" b="1" dirty="0">
              <a:solidFill>
                <a:srgbClr val="174195"/>
              </a:solidFill>
            </a:endParaRPr>
          </a:p>
          <a:p>
            <a:pPr marL="285750" indent="-285750">
              <a:buFont typeface="Courier New" panose="02070309020205020404" pitchFamily="49" charset="0"/>
              <a:buChar char="o"/>
            </a:pPr>
            <a:r>
              <a:rPr lang="el-GR">
                <a:solidFill>
                  <a:srgbClr val="174195"/>
                </a:solidFill>
              </a:rPr>
              <a:t>Ομάδα </a:t>
            </a:r>
            <a:r>
              <a:rPr lang="el-GR" b="1">
                <a:solidFill>
                  <a:srgbClr val="174195"/>
                </a:solidFill>
              </a:rPr>
              <a:t>«Ευρωπαϊκή Πρωτοβουλία Πολιτών»</a:t>
            </a:r>
          </a:p>
          <a:p>
            <a:pPr marL="285750" indent="-285750">
              <a:buFont typeface="Wingdings" panose="05000000000000000000" pitchFamily="2" charset="2"/>
              <a:buChar char="Ø"/>
            </a:pPr>
            <a:endParaRPr lang="en-GB" dirty="0">
              <a:solidFill>
                <a:srgbClr val="174195"/>
              </a:solidFill>
            </a:endParaRPr>
          </a:p>
          <a:p>
            <a:pPr marL="342900" indent="-342900">
              <a:buFont typeface="Courier New" panose="02070309020205020404" pitchFamily="49" charset="0"/>
              <a:buChar char="o"/>
            </a:pPr>
            <a:r>
              <a:rPr lang="el-GR">
                <a:solidFill>
                  <a:srgbClr val="174195"/>
                </a:solidFill>
              </a:rPr>
              <a:t>Ομάδα </a:t>
            </a:r>
            <a:r>
              <a:rPr lang="el-GR" b="1">
                <a:solidFill>
                  <a:srgbClr val="174195"/>
                </a:solidFill>
                <a:hlinkClick r:id="rId4">
                  <a:extLst>
                    <a:ext uri="{A12FA001-AC4F-418D-AE19-62706E023703}">
                      <ahyp:hlinkClr xmlns:ahyp="http://schemas.microsoft.com/office/drawing/2018/hyperlinkcolor" val="tx"/>
                    </a:ext>
                  </a:extLst>
                </a:hlinkClick>
              </a:rPr>
              <a:t>Νεολαίας της ΕΟΚΕ</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l-GR">
                <a:solidFill>
                  <a:srgbClr val="174195"/>
                </a:solidFill>
              </a:rPr>
              <a:t>Ομάδα </a:t>
            </a:r>
            <a:r>
              <a:rPr lang="el-GR" b="1">
                <a:solidFill>
                  <a:srgbClr val="174195"/>
                </a:solidFill>
                <a:hlinkClick r:id="rId4">
                  <a:extLst>
                    <a:ext uri="{A12FA001-AC4F-418D-AE19-62706E023703}">
                      <ahyp:hlinkClr xmlns:ahyp="http://schemas.microsoft.com/office/drawing/2018/hyperlinkcolor" val="tx"/>
                    </a:ext>
                  </a:extLst>
                </a:hlinkClick>
              </a:rPr>
              <a:t>«Ισότητα»</a:t>
            </a:r>
            <a:r>
              <a:rPr lang="el-GR">
                <a:solidFill>
                  <a:srgbClr val="174195"/>
                </a:solidFill>
                <a:hlinkClick r:id="rId5">
                  <a:extLst>
                    <a:ext uri="{A12FA001-AC4F-418D-AE19-62706E023703}">
                      <ahyp:hlinkClr xmlns:ahyp="http://schemas.microsoft.com/office/drawing/2018/hyperlinkcolor" val="tx"/>
                    </a:ext>
                  </a:extLst>
                </a:hlinkClick>
              </a:rPr>
              <a:t> </a:t>
            </a:r>
          </a:p>
          <a:p>
            <a:endParaRPr lang="en-GB" dirty="0">
              <a:solidFill>
                <a:srgbClr val="174195"/>
              </a:solidFill>
            </a:endParaRPr>
          </a:p>
          <a:p>
            <a:endParaRPr lang="en-GB" dirty="0">
              <a:solidFill>
                <a:srgbClr val="174195"/>
              </a:solidFill>
            </a:endParaRPr>
          </a:p>
          <a:p>
            <a:endParaRPr lang="en-GB" dirty="0">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707146" y="1394702"/>
            <a:ext cx="3098486" cy="3416320"/>
          </a:xfrm>
          <a:prstGeom prst="rect">
            <a:avLst/>
          </a:prstGeom>
          <a:noFill/>
          <a:ln>
            <a:noFill/>
          </a:ln>
        </p:spPr>
        <p:txBody>
          <a:bodyPr wrap="square" rtlCol="0">
            <a:spAutoFit/>
          </a:bodyPr>
          <a:lstStyle/>
          <a:p>
            <a:pPr algn="ctr"/>
            <a:r>
              <a:rPr lang="el-GR" b="1" dirty="0">
                <a:solidFill>
                  <a:srgbClr val="174195"/>
                </a:solidFill>
              </a:rPr>
              <a:t>Παρατηρητήρια</a:t>
            </a:r>
          </a:p>
          <a:p>
            <a:pPr marL="285750" indent="-285750">
              <a:buFont typeface="Courier New" panose="02070309020205020404" pitchFamily="49" charset="0"/>
              <a:buChar char="o"/>
            </a:pPr>
            <a:endParaRPr lang="en-GB" dirty="0">
              <a:solidFill>
                <a:srgbClr val="174195"/>
              </a:solidFill>
            </a:endParaRPr>
          </a:p>
          <a:p>
            <a:pPr marL="285750" indent="-285750">
              <a:buFont typeface="Courier New" panose="02070309020205020404" pitchFamily="49" charset="0"/>
              <a:buChar char="o"/>
            </a:pPr>
            <a:r>
              <a:rPr lang="el-GR" dirty="0">
                <a:solidFill>
                  <a:srgbClr val="174195"/>
                </a:solidFill>
              </a:rPr>
              <a:t>Παρατηρητήριο </a:t>
            </a:r>
            <a:r>
              <a:rPr lang="el-GR" b="1" dirty="0">
                <a:solidFill>
                  <a:srgbClr val="174195"/>
                </a:solidFill>
                <a:hlinkClick r:id="rId6">
                  <a:extLst>
                    <a:ext uri="{A12FA001-AC4F-418D-AE19-62706E023703}">
                      <ahyp:hlinkClr xmlns:ahyp="http://schemas.microsoft.com/office/drawing/2018/hyperlinkcolor" val="tx"/>
                    </a:ext>
                  </a:extLst>
                </a:hlinkClick>
              </a:rPr>
              <a:t>Βιώσιμης Ανάπτυξης</a:t>
            </a:r>
            <a:r>
              <a:rPr lang="el-GR" dirty="0">
                <a:solidFill>
                  <a:srgbClr val="174195"/>
                </a:solidFill>
              </a:rPr>
              <a:t> (ΠΒΑ) </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l-GR" dirty="0">
                <a:solidFill>
                  <a:srgbClr val="174195"/>
                </a:solidFill>
              </a:rPr>
              <a:t>Παρατηρητήριο </a:t>
            </a:r>
            <a:r>
              <a:rPr lang="el-GR" b="1" dirty="0">
                <a:solidFill>
                  <a:srgbClr val="174195"/>
                </a:solidFill>
                <a:hlinkClick r:id="rId7">
                  <a:extLst>
                    <a:ext uri="{A12FA001-AC4F-418D-AE19-62706E023703}">
                      <ahyp:hlinkClr xmlns:ahyp="http://schemas.microsoft.com/office/drawing/2018/hyperlinkcolor" val="tx"/>
                    </a:ext>
                  </a:extLst>
                </a:hlinkClick>
              </a:rPr>
              <a:t>Τήρησης των Κανόνων της Ενιαίας Αγοράς</a:t>
            </a:r>
            <a:r>
              <a:rPr lang="el-GR" dirty="0">
                <a:solidFill>
                  <a:srgbClr val="174195"/>
                </a:solidFill>
              </a:rPr>
              <a:t> (SMEO)</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l-GR" dirty="0">
                <a:solidFill>
                  <a:srgbClr val="174195"/>
                </a:solidFill>
              </a:rPr>
              <a:t>Παρατηρητήριο της</a:t>
            </a:r>
            <a:r>
              <a:rPr lang="el-GR" dirty="0">
                <a:solidFill>
                  <a:srgbClr val="174195"/>
                </a:solidFill>
                <a:hlinkClick r:id="rId8">
                  <a:extLst>
                    <a:ext uri="{A12FA001-AC4F-418D-AE19-62706E023703}">
                      <ahyp:hlinkClr xmlns:ahyp="http://schemas.microsoft.com/office/drawing/2018/hyperlinkcolor" val="tx"/>
                    </a:ext>
                  </a:extLst>
                </a:hlinkClick>
              </a:rPr>
              <a:t> </a:t>
            </a:r>
            <a:r>
              <a:rPr lang="el-GR" b="1" dirty="0">
                <a:solidFill>
                  <a:srgbClr val="174195"/>
                </a:solidFill>
                <a:hlinkClick r:id="rId8">
                  <a:extLst>
                    <a:ext uri="{A12FA001-AC4F-418D-AE19-62706E023703}">
                      <ahyp:hlinkClr xmlns:ahyp="http://schemas.microsoft.com/office/drawing/2018/hyperlinkcolor" val="tx"/>
                    </a:ext>
                  </a:extLst>
                </a:hlinkClick>
              </a:rPr>
              <a:t>Αγοράς Εργασίας</a:t>
            </a:r>
            <a:r>
              <a:rPr lang="el-GR" dirty="0">
                <a:solidFill>
                  <a:srgbClr val="174195"/>
                </a:solidFill>
              </a:rPr>
              <a:t> (ΠΑΕ)</a:t>
            </a:r>
          </a:p>
          <a:p>
            <a:endParaRPr lang="en-GB" dirty="0">
              <a:solidFill>
                <a:srgbClr val="0060A0"/>
              </a:solidFill>
            </a:endParaRPr>
          </a:p>
          <a:p>
            <a:endParaRPr lang="en-GB" dirty="0"/>
          </a:p>
        </p:txBody>
      </p:sp>
      <p:pic>
        <p:nvPicPr>
          <p:cNvPr id="6" name="Picture 5">
            <a:extLst>
              <a:ext uri="{FF2B5EF4-FFF2-40B4-BE49-F238E27FC236}">
                <a16:creationId xmlns:a16="http://schemas.microsoft.com/office/drawing/2014/main" id="{08F05F2A-2048-46F7-AE99-D039DCD197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0429" y="1671717"/>
            <a:ext cx="3098487" cy="19662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4D6336-9B48-4574-A8CC-234AA8304B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33854" y="4643693"/>
            <a:ext cx="2280401" cy="188682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4809B19-502F-4656-A506-10F64481239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81488" y="4536078"/>
            <a:ext cx="2690325" cy="1775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A6WAAD5KZT2Q-604569563-16706</_dlc_DocId>
    <_dlc_DocIdUrl xmlns="1a33af13-4045-4f88-9d7b-618e30f79918">
      <Url>http://dm/eesc/2025/_layouts/15/DocIdRedir.aspx?ID=A6WAAD5KZT2Q-604569563-16706</Url>
      <Description>A6WAAD5KZT2Q-604569563-16706</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2025-11-17T12:00:00+00:00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EL</TermName>
          <TermId xmlns="http://schemas.microsoft.com/office/infopath/2007/PartnerControls">6d4f4d51-af9b-4650-94b4-4276bee85c91</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Poulou Nikoletta</DisplayName>
        <AccountId>1511</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Props1.xml><?xml version="1.0" encoding="utf-8"?>
<ds:datastoreItem xmlns:ds="http://schemas.openxmlformats.org/officeDocument/2006/customXml" ds:itemID="{5BB213E8-3885-4FCB-9125-64F9419E3F57}">
  <ds:schemaRefs>
    <ds:schemaRef ds:uri="http://schemas.microsoft.com/sharepoint/events"/>
  </ds:schemaRefs>
</ds:datastoreItem>
</file>

<file path=customXml/itemProps2.xml><?xml version="1.0" encoding="utf-8"?>
<ds:datastoreItem xmlns:ds="http://schemas.openxmlformats.org/officeDocument/2006/customXml" ds:itemID="{F135D837-2201-456A-B999-EC0EB5B41A7C}">
  <ds:schemaRefs>
    <ds:schemaRef ds:uri="http://schemas.microsoft.com/sharepoint/v3/contenttype/forms"/>
  </ds:schemaRefs>
</ds:datastoreItem>
</file>

<file path=customXml/itemProps3.xml><?xml version="1.0" encoding="utf-8"?>
<ds:datastoreItem xmlns:ds="http://schemas.openxmlformats.org/officeDocument/2006/customXml" ds:itemID="{8183CDBA-7F65-418E-818B-6602349C4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3af13-4045-4f88-9d7b-618e30f79918"/>
    <ds:schemaRef ds:uri="http://schemas.microsoft.com/sharepoint/v3/fields"/>
    <ds:schemaRef ds:uri="be3ca9a7-9286-4008-99ec-aebc20da9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A319CCD-C155-421F-9AE4-1C52F2E13363}">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e3ca9a7-9286-4008-99ec-aebc20da9dc2"/>
    <ds:schemaRef ds:uri="http://purl.org/dc/dcmitype/"/>
    <ds:schemaRef ds:uri="http://schemas.microsoft.com/sharepoint/v3/fields"/>
    <ds:schemaRef ds:uri="1a33af13-4045-4f88-9d7b-618e30f79918"/>
    <ds:schemaRef ds:uri="http://www.w3.org/XML/1998/namespace"/>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0</TotalTime>
  <Words>2744</Words>
  <Application>Microsoft Macintosh PowerPoint</Application>
  <PresentationFormat>Grand écran</PresentationFormat>
  <Paragraphs>267</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Η Ευρωπαϊκή Οικονομική και Κοινωνική Επιτροπή είναι ένα συμβουλευτικό όργανο που εκπροσωπεί την οργανωμένη κοινωνία πολιτών </vt:lpstr>
      <vt:lpstr>Présentation PowerPoint</vt:lpstr>
      <vt:lpstr>Présentation PowerPoint</vt:lpstr>
      <vt:lpstr>ΤΙ ΚΑΝΕΙ Η ΕΟΚΕ;</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ΤΙ ΚΑΝΕΙ Η ΕΕ ΓΙΑ ΤΟΥΣ ΝΕΟΥΣ;</vt:lpstr>
      <vt:lpstr>ΠΡΩΤΟΒΟΥΛΙΕΣ ΤΗΣ ΕΟΚΕ ΓΙΑ ΤΟΥΣ ΝΕΟΥΣ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Powerpoint για τους επισκέπτες - ΕΟΚΕ</dc:title>
  <dc:subject>Information document</dc:subject>
  <dc:creator>Andrejczuk Emilia</dc:creator>
  <cp:keywords>EESC-2025-00613-00-01-INFO-TRA-EN</cp:keywords>
  <dc:description>Rapporteur: -  Original language: - EN Date of document: - 03/03/2025 Date of meeting: -  External documents: -  Administrator responsible: -  ANDREJCZUK EMILIA</dc:description>
  <cp:lastModifiedBy>Utilisateur Microsoft Office</cp:lastModifiedBy>
  <cp:revision>295</cp:revision>
  <cp:lastPrinted>2025-10-21T13:38:22Z</cp:lastPrinted>
  <dcterms:created xsi:type="dcterms:W3CDTF">2024-07-17T07:57:29Z</dcterms:created>
  <dcterms:modified xsi:type="dcterms:W3CDTF">2025-12-02T09:52:14Z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7d2e334c-0eda-470e-995b-efdae1aa08b9</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ET|ff6c3f4c-b02c-4c3c-ab07-2c37995a7a0a;EN|f2175f21-25d7-44a3-96da-d6a61b075e1b;MT|7df99101-6854-4a26-b53a-b88c0da02c26;FR|d2afafd3-4c81-4f60-8f52-ee33f2f54ff3</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32;#MT|7df99101-6854-4a26-b53a-b88c0da02c26;#13;#TRA|150d2a88-1431-44e6-a8ca-0bb753ab8672;#12;#FR|d2afafd3-4c81-4f60-8f52-ee33f2f54ff3;#9;#INFO|d9136e7c-93a9-4c42-9d28-92b61e85f80c;#8;#Final|ea5e6674-7b27-4bac-b091-73adbb394efe;#41;#ET|ff6c3f4c-b02c-4c3c-</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296272</vt:i4>
  </property>
  <property fmtid="{D5CDD505-2E9C-101B-9397-08002B2CF9AE}" pid="30" name="DocumentLanguage">
    <vt:lpwstr>42;#EL|6d4f4d51-af9b-4650-94b4-4276bee85c91</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