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en/news-media/articles/integrating-young-voices-eu-decision-making" TargetMode="External"/><Relationship Id="rId3" Type="http://schemas.openxmlformats.org/officeDocument/2006/relationships/hyperlink" Target="https://www.eesc.europa.eu/es/our-work/publications-other-work/publications/recent-eesc-achievements" TargetMode="External"/><Relationship Id="rId7" Type="http://schemas.openxmlformats.org/officeDocument/2006/relationships/hyperlink" Target="https://www.eesc.europa.eu/es/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es" TargetMode="External"/><Relationship Id="rId9" Type="http://schemas.openxmlformats.org/officeDocument/2006/relationships/hyperlink" Target="https://www.eesc.europa.eu/es/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es/work-with-us/traineeships" TargetMode="External"/><Relationship Id="rId3" Type="http://schemas.openxmlformats.org/officeDocument/2006/relationships/hyperlink" Target="https://www.eesc.europa.eu/es/our-work/opinions-information-reports/follow-opinions" TargetMode="External"/><Relationship Id="rId7" Type="http://schemas.openxmlformats.org/officeDocument/2006/relationships/hyperlink" Target="https://www.eesc.europa.eu/es/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es/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es/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eesc.europa.eu/es/sections-other-bodies/other/eesc-youth-group" TargetMode="External"/><Relationship Id="rId7" Type="http://schemas.openxmlformats.org/officeDocument/2006/relationships/hyperlink" Target="https://www.eesc.europa.eu/en/initiatives/eesc-youth-delegate" TargetMode="External"/><Relationship Id="rId12"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es/initiatives/mesas-redondas-sobre-clima-y-sostenibilidad-dirigidas-la-juventud" TargetMode="External"/><Relationship Id="rId11" Type="http://schemas.openxmlformats.org/officeDocument/2006/relationships/image" Target="../media/image38.png"/><Relationship Id="rId5" Type="http://schemas.openxmlformats.org/officeDocument/2006/relationships/hyperlink" Target="https://www.eesc.europa.eu/es/our-work/opinions-information-reports/opinions/eu-youth-test" TargetMode="External"/><Relationship Id="rId10" Type="http://schemas.openxmlformats.org/officeDocument/2006/relationships/image" Target="../media/image37.png"/><Relationship Id="rId4" Type="http://schemas.openxmlformats.org/officeDocument/2006/relationships/hyperlink" Target="https://www.eesc.europa.eu/es/initiatives/tu-europa-tu-voz" TargetMode="Externa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esc.europa.eu/es/members-groups/groups/employers-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esc.europa.eu/es/members-groups/groups/grupo-diversidad-europa" TargetMode="External"/><Relationship Id="rId4" Type="http://schemas.openxmlformats.org/officeDocument/2006/relationships/hyperlink" Target="https://www.eesc.europa.eu/es/members-groups/groups/workers-gro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es/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es/sections-other-bodies/sections-commission/economic-and-monetary-union-and-economic-and-social-cohesion-eco" TargetMode="External"/><Relationship Id="rId4" Type="http://schemas.openxmlformats.org/officeDocument/2006/relationships/hyperlink" Target="https://www.eesc.europa.eu/es/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es/sections-other-bodies/sections-commission/consultative-commission-industrial-change-ccmi" TargetMode="External"/><Relationship Id="rId7" Type="http://schemas.openxmlformats.org/officeDocument/2006/relationships/hyperlink" Target="https://www.eesc.europa.eu/es/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es/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es/sections-other-bodies/sections-commission/seccion-de-empleo-asuntos-sociales-y-ciudadania-soc" TargetMode="External"/><Relationship Id="rId10" Type="http://schemas.openxmlformats.org/officeDocument/2006/relationships/image" Target="../media/image12.png"/><Relationship Id="rId4" Type="http://schemas.openxmlformats.org/officeDocument/2006/relationships/hyperlink" Target="https://www.eesc.europa.eu/es/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es/sections-other-bodies/observatories/labour-market-observatory" TargetMode="External"/><Relationship Id="rId3" Type="http://schemas.openxmlformats.org/officeDocument/2006/relationships/slide" Target="slide20.xml"/><Relationship Id="rId7" Type="http://schemas.openxmlformats.org/officeDocument/2006/relationships/hyperlink" Target="https://www.eesc.europa.eu/es/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es/sections-other-bodies/observatories/sustainable-development-observatory" TargetMode="External"/><Relationship Id="rId11" Type="http://schemas.openxmlformats.org/officeDocument/2006/relationships/image" Target="../media/image17.png"/><Relationship Id="rId5" Type="http://schemas.openxmlformats.org/officeDocument/2006/relationships/hyperlink" Target="https://www.eesc.europa.eu/es/sections-other-bodies/other/grupo-ad-hoc-sobre-igualdad" TargetMode="External"/><Relationship Id="rId10" Type="http://schemas.openxmlformats.org/officeDocument/2006/relationships/image" Target="../media/image16.png"/><Relationship Id="rId4" Type="http://schemas.openxmlformats.org/officeDocument/2006/relationships/hyperlink" Target="https://www.eesc.europa.eu/es/sections-other-bodies/other/eesc-youth-group"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es-ES" sz="9600" b="1">
                <a:solidFill>
                  <a:prstClr val="white"/>
                </a:solidFill>
                <a:effectLst>
                  <a:outerShdw blurRad="127000" dist="38100" dir="2700000" algn="tl" rotWithShape="0">
                    <a:prstClr val="black">
                      <a:alpha val="40000"/>
                    </a:prstClr>
                  </a:outerShdw>
                </a:effectLst>
              </a:rPr>
              <a:t>BIENVENIDA</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301889" y="4523474"/>
            <a:ext cx="3780000" cy="1914906"/>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7999"/>
            <a:ext cx="3780000" cy="2032131"/>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7999"/>
            <a:ext cx="3779999" cy="2032129"/>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198" y="4522968"/>
            <a:ext cx="3779999" cy="1914906"/>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329620" y="4600052"/>
            <a:ext cx="3314920" cy="551305"/>
          </a:xfrm>
          <a:prstGeom prst="rect">
            <a:avLst/>
          </a:prstGeom>
        </p:spPr>
        <p:txBody>
          <a:bodyPr wrap="square" lIns="0" tIns="0" rIns="0" bIns="0" rtlCol="0" anchor="t">
            <a:spAutoFit/>
          </a:bodyPr>
          <a:lstStyle/>
          <a:p>
            <a:pPr algn="ctr">
              <a:lnSpc>
                <a:spcPts val="2239"/>
              </a:lnSpc>
            </a:pPr>
            <a:r>
              <a:rPr lang="es-ES" sz="1600" b="1" dirty="0">
                <a:solidFill>
                  <a:srgbClr val="3C4C59"/>
                </a:solidFill>
                <a:ea typeface="Calibri (MS) Bold"/>
                <a:cs typeface="Calibri (MS) Bold"/>
                <a:sym typeface="Calibri (MS) Bold"/>
                <a:hlinkClick r:id="rId2" tooltip="https://www.eesc.europa.eu/sites/default/files/2024-12/qe-01-24-021-en-n.pdf"/>
              </a:rPr>
              <a:t>Defender </a:t>
            </a:r>
            <a:r>
              <a:rPr lang="es-ES" sz="1600" b="1" u="sng" dirty="0">
                <a:solidFill>
                  <a:srgbClr val="3C4C59"/>
                </a:solidFill>
                <a:ea typeface="Calibri (MS) Bold"/>
                <a:cs typeface="Calibri (MS) Bold"/>
                <a:sym typeface="Calibri (MS) Bold"/>
                <a:hlinkClick r:id="rId2" tooltip="https://www.eesc.europa.eu/sites/default/files/2024-12/qe-01-24-021-en-n.pdf"/>
              </a:rPr>
              <a:t>el</a:t>
            </a:r>
            <a:r>
              <a:rPr lang="es-ES" sz="1600" b="1" dirty="0">
                <a:solidFill>
                  <a:srgbClr val="3C4C59"/>
                </a:solidFill>
                <a:ea typeface="Calibri (MS) Bold"/>
                <a:cs typeface="Calibri (MS) Bold"/>
                <a:sym typeface="Calibri (MS) Bold"/>
                <a:hlinkClick r:id="rId2" tooltip="https://www.eesc.europa.eu/sites/default/files/2024-12/qe-01-24-021-en-n.pdf"/>
              </a:rPr>
              <a:t> derecho a una energía asequible para todos</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544170" cy="977861"/>
            <a:chOff x="0" y="-374723"/>
            <a:chExt cx="708834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1365682" y="-374723"/>
              <a:ext cx="5722659" cy="1057725"/>
            </a:xfrm>
            <a:prstGeom prst="rect">
              <a:avLst/>
            </a:prstGeom>
          </p:spPr>
          <p:txBody>
            <a:bodyPr wrap="square" lIns="0" tIns="0" rIns="0" bIns="0" rtlCol="0" anchor="t">
              <a:spAutoFit/>
            </a:bodyPr>
            <a:lstStyle/>
            <a:p>
              <a:pPr algn="ctr">
                <a:lnSpc>
                  <a:spcPts val="2147"/>
                </a:lnSpc>
              </a:pPr>
              <a:r>
                <a:rPr lang="es-ES" sz="1600" b="1" u="sng">
                  <a:solidFill>
                    <a:srgbClr val="3C4C59"/>
                  </a:solidFill>
                  <a:ea typeface="Calibri (MS) Bold"/>
                  <a:cs typeface="Calibri (MS) Bold"/>
                  <a:sym typeface="Calibri (MS) Bold"/>
                  <a:hlinkClick r:id="rId3" tooltip="https://www.eesc.europa.eu/sites/default/files/2024-12/qe-01-24-023-en-n_0.pdf"/>
                </a:rPr>
                <a:t>Garantizar que los acuerdos comerciales beneficien a todos los sectores de la sociedad</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93394" y="4675994"/>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es-ES" sz="1600" b="1" u="sng">
                  <a:solidFill>
                    <a:srgbClr val="3C4C59"/>
                  </a:solidFill>
                  <a:ea typeface="Calibri (MS) Bold"/>
                  <a:cs typeface="Calibri (MS) Bold"/>
                  <a:sym typeface="Calibri (MS) Bold"/>
                  <a:hlinkClick r:id="rId4" tooltip="https://www.eesc.europa.eu/sites/default/files/2024-12/qe-01-24-020-en-n.pdf"/>
                </a:rPr>
                <a:t>Pedir un plan de acción de la UE</a:t>
              </a:r>
            </a:p>
            <a:p>
              <a:pPr algn="ctr">
                <a:lnSpc>
                  <a:spcPts val="2239"/>
                </a:lnSpc>
              </a:pPr>
              <a:r>
                <a:rPr lang="es-ES" sz="1600" b="1" u="sng">
                  <a:solidFill>
                    <a:srgbClr val="3C4C59"/>
                  </a:solidFill>
                  <a:ea typeface="Calibri (MS) Bold"/>
                  <a:cs typeface="Calibri (MS) Bold"/>
                  <a:sym typeface="Calibri (MS) Bold"/>
                  <a:hlinkClick r:id="rId4" tooltip="https://www.eesc.europa.eu/sites/default/files/2024-12/qe-01-24-020-en-n.pdf"/>
                </a:rPr>
                <a:t>sobre enfermedades raras</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91040" y="2139139"/>
            <a:ext cx="3515474" cy="625147"/>
            <a:chOff x="-267172" y="-504699"/>
            <a:chExt cx="7030947" cy="2503954"/>
          </a:xfrm>
        </p:grpSpPr>
        <p:sp>
          <p:nvSpPr>
            <p:cNvPr id="36" name="TextBox 40">
              <a:extLst>
                <a:ext uri="{FF2B5EF4-FFF2-40B4-BE49-F238E27FC236}">
                  <a16:creationId xmlns:a16="http://schemas.microsoft.com/office/drawing/2014/main" id="{41DB221D-9AA7-C57D-DDF0-F7C5A9D7AEC4}"/>
                </a:ext>
              </a:extLst>
            </p:cNvPr>
            <p:cNvSpPr txBox="1"/>
            <p:nvPr/>
          </p:nvSpPr>
          <p:spPr>
            <a:xfrm>
              <a:off x="-267172" y="-504699"/>
              <a:ext cx="7030947" cy="1064287"/>
            </a:xfrm>
            <a:prstGeom prst="rect">
              <a:avLst/>
            </a:prstGeom>
          </p:spPr>
          <p:txBody>
            <a:bodyPr wrap="square" lIns="0" tIns="0" rIns="0" bIns="0" rtlCol="0" anchor="t">
              <a:spAutoFit/>
            </a:bodyPr>
            <a:lstStyle/>
            <a:p>
              <a:pPr algn="ctr">
                <a:lnSpc>
                  <a:spcPts val="2239"/>
                </a:lnSpc>
              </a:pPr>
              <a:r>
                <a:rPr lang="es-ES" sz="1600" b="1" u="sng" dirty="0">
                  <a:solidFill>
                    <a:srgbClr val="3C4C59"/>
                  </a:solidFill>
                  <a:ea typeface="Calibri (MS) Bold"/>
                  <a:cs typeface="Calibri (MS) Bold"/>
                  <a:sym typeface="Calibri (MS) Bold"/>
                  <a:hlinkClick r:id="rId5" tooltip="https://www.eesc.europa.eu/sites/default/files/2024-12/qe-01-24-016-en-n.pdf"/>
                </a:rPr>
                <a:t>Liderar el llamamiento en favor de una estrategia de la UE sobre el agua</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es-ES"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243592" y="5298789"/>
            <a:ext cx="3676553" cy="864917"/>
          </a:xfrm>
          <a:prstGeom prst="rect">
            <a:avLst/>
          </a:prstGeom>
        </p:spPr>
        <p:txBody>
          <a:bodyPr wrap="square" lIns="0" tIns="0" rIns="0" bIns="0" rtlCol="0" anchor="t">
            <a:spAutoFit/>
          </a:bodyPr>
          <a:lstStyle/>
          <a:p>
            <a:pPr algn="just">
              <a:lnSpc>
                <a:spcPts val="1680"/>
              </a:lnSpc>
              <a:spcBef>
                <a:spcPct val="0"/>
              </a:spcBef>
            </a:pPr>
            <a:r>
              <a:rPr lang="es-ES" sz="1400" dirty="0">
                <a:ea typeface="Calibri (MS)"/>
                <a:cs typeface="Calibri (MS)"/>
                <a:sym typeface="Calibri (MS)"/>
              </a:rPr>
              <a:t>La recomendación del CESE de constituir un Observatorio Europeo de la Pobreza llevó a la Comisión Europea a crear la Plataforma de Asesoramiento sobre la Pobreza Energética.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es-ES" sz="4000" b="1">
                <a:solidFill>
                  <a:schemeClr val="bg1"/>
                </a:solidFill>
                <a:ea typeface="Calibri (MS) Bold"/>
                <a:cs typeface="Calibri (MS) Bold"/>
                <a:sym typeface="Calibri (MS) Bold"/>
              </a:rPr>
              <a:t>EJEMPLOS DE ÉXITO RECIENTES</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309020" y="5402617"/>
            <a:ext cx="3623431" cy="769441"/>
          </a:xfrm>
          <a:prstGeom prst="rect">
            <a:avLst/>
          </a:prstGeom>
        </p:spPr>
        <p:txBody>
          <a:bodyPr wrap="square" lIns="0" tIns="0" rIns="0" bIns="0" rtlCol="0" anchor="t">
            <a:spAutoFit/>
          </a:bodyPr>
          <a:lstStyle/>
          <a:p>
            <a:pPr algn="just">
              <a:lnSpc>
                <a:spcPts val="1493"/>
              </a:lnSpc>
              <a:spcBef>
                <a:spcPct val="0"/>
              </a:spcBef>
            </a:pPr>
            <a:r>
              <a:rPr lang="es-ES" sz="1400" dirty="0">
                <a:ea typeface="Calibri (MS)"/>
                <a:cs typeface="Calibri (MS)"/>
                <a:sym typeface="Calibri (MS)"/>
              </a:rPr>
              <a:t>En 2023, la Comisión presentó la propuesta legislativa «Derecho a la reparación» como parte de la Nueva Agenda del Consumidor, que aborda los obstáculos que disuaden a los consumidores a la hora de reparar los productos.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602182" cy="861774"/>
          </a:xfrm>
          <a:prstGeom prst="rect">
            <a:avLst/>
          </a:prstGeom>
        </p:spPr>
        <p:txBody>
          <a:bodyPr wrap="square" lIns="0" tIns="0" rIns="0" bIns="0" rtlCol="0" anchor="t">
            <a:spAutoFit/>
          </a:bodyPr>
          <a:lstStyle/>
          <a:p>
            <a:pPr algn="just">
              <a:spcBef>
                <a:spcPct val="0"/>
              </a:spcBef>
            </a:pPr>
            <a:r>
              <a:rPr lang="es-ES" sz="1400">
                <a:ea typeface="Calibri (MS)"/>
                <a:cs typeface="Calibri (MS)"/>
                <a:sym typeface="Calibri (MS)"/>
              </a:rPr>
              <a:t>Las peticiones del CESE desembocaron en la </a:t>
            </a:r>
            <a:r>
              <a:rPr lang="es-ES" sz="1400" u="sng">
                <a:solidFill>
                  <a:srgbClr val="545454"/>
                </a:solidFill>
                <a:ea typeface="Calibri (MS)"/>
                <a:cs typeface="Calibri (MS)"/>
                <a:sym typeface="Calibri (MS)"/>
                <a:hlinkClick r:id="rId6" tooltip="https://wayback.archive-it.org/12710/20241019021126/https:/belgian-presidency.consilium.europa.eu/en/news/liege-declaration-towards-affordable-decent-and-sustainable-housing-for-all/"/>
              </a:rPr>
              <a:t>Declaración de Lieja</a:t>
            </a:r>
            <a:r>
              <a:rPr lang="es-ES" sz="1400">
                <a:ea typeface="Calibri (MS)"/>
                <a:cs typeface="Calibri (MS)"/>
                <a:sym typeface="Calibri (MS)"/>
              </a:rPr>
              <a:t> de marzo de 2024, adoptada en la conferencia europea de ministros encargados de vivienda bajo la Presidencia belga del Consejo.</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56699" y="3011135"/>
            <a:ext cx="3670380" cy="864917"/>
          </a:xfrm>
          <a:prstGeom prst="rect">
            <a:avLst/>
          </a:prstGeom>
        </p:spPr>
        <p:txBody>
          <a:bodyPr wrap="square" lIns="0" tIns="0" rIns="0" bIns="0" rtlCol="0" anchor="t">
            <a:spAutoFit/>
          </a:bodyPr>
          <a:lstStyle/>
          <a:p>
            <a:pPr algn="just">
              <a:lnSpc>
                <a:spcPts val="1680"/>
              </a:lnSpc>
              <a:spcBef>
                <a:spcPct val="0"/>
              </a:spcBef>
            </a:pPr>
            <a:r>
              <a:rPr lang="es-ES" sz="1400" dirty="0">
                <a:ea typeface="Calibri (MS)"/>
                <a:cs typeface="Calibri (MS)"/>
                <a:sym typeface="Calibri (MS)"/>
              </a:rPr>
              <a:t>La Comisión Europea designó al CESE secretaría de todos los grupos consultivos internos de la UE (GCI), bajo la dirección de la coordinadora principal Tanja Buzek, miembro del CESE.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355516" y="2782161"/>
            <a:ext cx="3609879" cy="1436291"/>
          </a:xfrm>
          <a:prstGeom prst="rect">
            <a:avLst/>
          </a:prstGeom>
        </p:spPr>
        <p:txBody>
          <a:bodyPr wrap="square" lIns="0" tIns="0" rIns="0" bIns="0" rtlCol="0" anchor="t">
            <a:spAutoFit/>
          </a:bodyPr>
          <a:lstStyle/>
          <a:p>
            <a:pPr algn="just">
              <a:lnSpc>
                <a:spcPts val="1586"/>
              </a:lnSpc>
              <a:spcBef>
                <a:spcPct val="0"/>
              </a:spcBef>
            </a:pPr>
            <a:r>
              <a:rPr lang="es-ES" sz="1400" dirty="0">
                <a:ea typeface="Calibri (MS)"/>
                <a:cs typeface="Calibri (MS)"/>
                <a:sym typeface="Calibri (MS)"/>
              </a:rPr>
              <a:t>En 2023, el CESE puso en marcha el Pacto Azul Europeo, el primer gran llamamiento en favor de una política de aguas unificada de la UE. Esta iniciativa no solo determina las cuestiones relacionadas con el agua en Europa, sino que también ofrece una hoja de ruta clara y concreta para abordarlas.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41371" y="5373967"/>
            <a:ext cx="3681431" cy="864917"/>
          </a:xfrm>
          <a:prstGeom prst="rect">
            <a:avLst/>
          </a:prstGeom>
        </p:spPr>
        <p:txBody>
          <a:bodyPr wrap="square" lIns="0" tIns="0" rIns="0" bIns="0" rtlCol="0" anchor="t">
            <a:spAutoFit/>
          </a:bodyPr>
          <a:lstStyle/>
          <a:p>
            <a:pPr algn="just">
              <a:lnSpc>
                <a:spcPts val="1679"/>
              </a:lnSpc>
              <a:spcBef>
                <a:spcPct val="0"/>
              </a:spcBef>
            </a:pPr>
            <a:r>
              <a:rPr lang="es-ES" sz="1400" dirty="0">
                <a:ea typeface="Calibri (MS)"/>
                <a:cs typeface="Calibri (MS)"/>
                <a:sym typeface="Calibri (MS)"/>
              </a:rPr>
              <a:t>Mediante una serie de recomendaciones y conferencias, el CESE ha abogado por incluir un plan de acción de la UE sobre enfermedades raras en el próximo programa de trabajo de la Comisión.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4204" y="4533233"/>
            <a:ext cx="3741191" cy="547842"/>
          </a:xfrm>
          <a:prstGeom prst="rect">
            <a:avLst/>
          </a:prstGeom>
        </p:spPr>
        <p:txBody>
          <a:bodyPr wrap="square" lIns="0" tIns="0" rIns="0" bIns="0" rtlCol="0" anchor="t">
            <a:spAutoFit/>
          </a:bodyPr>
          <a:lstStyle/>
          <a:p>
            <a:pPr algn="ctr">
              <a:lnSpc>
                <a:spcPts val="2239"/>
              </a:lnSpc>
              <a:spcBef>
                <a:spcPct val="0"/>
              </a:spcBef>
            </a:pPr>
            <a:r>
              <a:rPr lang="es-ES" sz="1600" b="1" dirty="0">
                <a:solidFill>
                  <a:srgbClr val="3C4C59"/>
                </a:solidFill>
                <a:ea typeface="Calibri (MS) Bold"/>
                <a:cs typeface="Calibri (MS) Bold"/>
                <a:sym typeface="Calibri (MS) Bold"/>
                <a:hlinkClick r:id="rId7"/>
              </a:rPr>
              <a:t>Situar el derecho a la reparación en el centro de la política de protección de los consumidores de la UE</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54639"/>
          </a:xfrm>
          <a:prstGeom prst="rect">
            <a:avLst/>
          </a:prstGeom>
        </p:spPr>
        <p:txBody>
          <a:bodyPr wrap="square" lIns="0" tIns="0" rIns="0" bIns="0" rtlCol="0" anchor="t">
            <a:spAutoFit/>
          </a:bodyPr>
          <a:lstStyle/>
          <a:p>
            <a:pPr algn="ctr">
              <a:lnSpc>
                <a:spcPts val="2239"/>
              </a:lnSpc>
            </a:pPr>
            <a:r>
              <a:rPr lang="es-ES" sz="1600" b="1">
                <a:solidFill>
                  <a:srgbClr val="3C4C59"/>
                </a:solidFill>
                <a:ea typeface="Calibri (MS) Bold"/>
                <a:cs typeface="Calibri (MS) Bold"/>
                <a:sym typeface="Calibri (MS) Bold"/>
                <a:hlinkClick r:id="rId8"/>
              </a:rPr>
              <a:t>Defender un acceso seguro a una vivienda social y asequible para todos</a:t>
            </a: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646331"/>
          </a:xfrm>
          <a:prstGeom prst="rect">
            <a:avLst/>
          </a:prstGeom>
          <a:noFill/>
        </p:spPr>
        <p:txBody>
          <a:bodyPr wrap="square" rtlCol="0">
            <a:spAutoFit/>
          </a:bodyPr>
          <a:lstStyle/>
          <a:p>
            <a:pPr algn="ctr"/>
            <a:r>
              <a:rPr lang="es-ES" b="1">
                <a:solidFill>
                  <a:srgbClr val="174195"/>
                </a:solidFill>
              </a:rPr>
              <a:t>A continuación se presenta una serie de éxitos recientes con el objetivo de mostrar el impacto que el CESE ha tenido en la legislación de la UE, al plantear cuestiones esenciales para la sociedad civil y tras establecerse como agente clave</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63204" y="2088000"/>
            <a:ext cx="3780000" cy="2232000"/>
            <a:chOff x="3333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3333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30736" y="4523474"/>
            <a:ext cx="3780000" cy="1914906"/>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306302" y="4148388"/>
            <a:ext cx="3679951" cy="1886652"/>
            <a:chOff x="21806" y="-139164"/>
            <a:chExt cx="6758285" cy="3439108"/>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30707" y="-139164"/>
              <a:ext cx="6680680" cy="1534953"/>
            </a:xfrm>
            <a:prstGeom prst="rect">
              <a:avLst/>
            </a:prstGeom>
          </p:spPr>
          <p:txBody>
            <a:bodyPr wrap="square" lIns="0" tIns="0" rIns="0" bIns="0" rtlCol="0" anchor="t">
              <a:spAutoFit/>
            </a:bodyPr>
            <a:lstStyle/>
            <a:p>
              <a:pPr algn="ctr">
                <a:lnSpc>
                  <a:spcPts val="2239"/>
                </a:lnSpc>
              </a:pPr>
              <a:r>
                <a:rPr lang="es-ES" sz="1600" b="1" dirty="0">
                  <a:solidFill>
                    <a:srgbClr val="3C4C59"/>
                  </a:solidFill>
                  <a:ea typeface="Calibri (MS) Bold"/>
                  <a:cs typeface="Calibri (MS) Bold"/>
                  <a:sym typeface="Calibri (MS) Bold"/>
                  <a:hlinkClick r:id="rId2" tooltip="https://www.eesc.europa.eu/sites/default/files/2024-12/qe-01-24-013-en-n.pdf"/>
                </a:rPr>
                <a:t>Impulsar el futuro de la sostenibilidad con la Plataforma Europea de Partes Interesadas de la Economía Circular</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6" y="1534084"/>
              <a:ext cx="6758285" cy="1128943"/>
            </a:xfrm>
            <a:prstGeom prst="rect">
              <a:avLst/>
            </a:prstGeom>
          </p:spPr>
          <p:txBody>
            <a:bodyPr wrap="square" lIns="0" tIns="0" rIns="0" bIns="0" rtlCol="0" anchor="t">
              <a:spAutoFit/>
            </a:bodyPr>
            <a:lstStyle/>
            <a:p>
              <a:pPr algn="just">
                <a:lnSpc>
                  <a:spcPts val="1586"/>
                </a:lnSpc>
                <a:spcBef>
                  <a:spcPct val="0"/>
                </a:spcBef>
              </a:pPr>
              <a:r>
                <a:rPr lang="es-ES" sz="1400" dirty="0">
                  <a:ea typeface="Calibri (MS)"/>
                  <a:cs typeface="Calibri (MS)"/>
                  <a:sym typeface="Calibri (MS)"/>
                </a:rPr>
                <a:t>En 2017, en colaboración con la Comisión Europea, el CESE puso en marcha la Plataforma Europea de Partes Interesadas de la Economía Circular.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2041241"/>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es-ES" sz="1600" b="1">
                  <a:solidFill>
                    <a:srgbClr val="3C4C59"/>
                  </a:solidFill>
                  <a:ea typeface="Calibri (MS) Bold"/>
                  <a:cs typeface="Calibri (MS) Bold"/>
                  <a:sym typeface="Calibri (MS) Bold"/>
                  <a:hlinkClick r:id="rId3" tooltip="https://www.eesc.europa.eu/es/our-work/publications-other-work/publications/recent-eesc-achievements"/>
                </a:rPr>
                <a:t>... y muchos más</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es-ES" sz="1400">
                  <a:ea typeface="Calibri (MS)"/>
                  <a:cs typeface="Calibri (MS)"/>
                  <a:sym typeface="Calibri (MS)"/>
                </a:rPr>
                <a:t>Consulte otros logros recientes en </a:t>
              </a:r>
              <a:r>
                <a:rPr lang="es-ES" sz="1400" u="sng">
                  <a:solidFill>
                    <a:srgbClr val="545454"/>
                  </a:solidFill>
                  <a:ea typeface="Calibri (MS)"/>
                  <a:cs typeface="Calibri (MS)"/>
                  <a:sym typeface="Calibri (MS)"/>
                  <a:hlinkClick r:id="rId4" tooltip="https://www.eesc.europa.eu/es"/>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es-ES"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EJEMPLOS DE ÉXITO RECIENTES</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4"/>
            <a:ext cx="3794763" cy="2319728"/>
            <a:chOff x="85838" y="0"/>
            <a:chExt cx="7589526" cy="3111934"/>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100499"/>
              <a:ext cx="7311278" cy="1367113"/>
            </a:xfrm>
            <a:prstGeom prst="rect">
              <a:avLst/>
            </a:prstGeom>
          </p:spPr>
          <p:txBody>
            <a:bodyPr wrap="square" lIns="0" tIns="0" rIns="0" bIns="0" rtlCol="0" anchor="t">
              <a:spAutoFit/>
            </a:bodyPr>
            <a:lstStyle/>
            <a:p>
              <a:pPr algn="ctr">
                <a:lnSpc>
                  <a:spcPts val="2147"/>
                </a:lnSpc>
              </a:pPr>
              <a:r>
                <a:rPr lang="es-ES" sz="1600" b="1" u="sng">
                  <a:solidFill>
                    <a:srgbClr val="3C4C59"/>
                  </a:solidFill>
                  <a:ea typeface="Calibri (MS) Bold"/>
                  <a:cs typeface="Calibri (MS) Bold"/>
                  <a:sym typeface="Calibri (MS) Bold"/>
                  <a:hlinkClick r:id="rId5" tooltip="https://www.eesc.europa.eu/sites/default/files/2024-12/qe-01-24-019-en-n.pdf"/>
                </a:rPr>
                <a:t>Hacer obligatoria la consulta a la sociedad civil sobre las reformas económicas necesarias</a:t>
              </a:r>
            </a:p>
            <a:p>
              <a:pPr algn="ctr">
                <a:lnSpc>
                  <a:spcPts val="2147"/>
                </a:lnSpc>
              </a:pPr>
              <a:endParaRPr lang="en-US" sz="16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210198" y="1254517"/>
              <a:ext cx="7311278" cy="1857417"/>
            </a:xfrm>
            <a:prstGeom prst="rect">
              <a:avLst/>
            </a:prstGeom>
          </p:spPr>
          <p:txBody>
            <a:bodyPr wrap="square" lIns="0" tIns="0" rIns="0" bIns="0" rtlCol="0" anchor="t">
              <a:spAutoFit/>
            </a:bodyPr>
            <a:lstStyle/>
            <a:p>
              <a:pPr algn="just">
                <a:lnSpc>
                  <a:spcPts val="1400"/>
                </a:lnSpc>
                <a:spcBef>
                  <a:spcPct val="0"/>
                </a:spcBef>
              </a:pPr>
              <a:r>
                <a:rPr lang="es-ES" sz="1400" dirty="0">
                  <a:ea typeface="Calibri (MS)"/>
                  <a:cs typeface="Calibri (MS)"/>
                  <a:sym typeface="Calibri (MS)"/>
                </a:rPr>
                <a:t>En 2023, la Comisión Europea presentó una propuesta para reformar el marco de gobernanza económica de la UE a fin de abordar los retos económicos actuales. El CESE formuló recomendaciones fundamentales que determinaron significativamente la versión final del paquete legislativo.</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237302" y="4054758"/>
            <a:ext cx="3780000" cy="2041241"/>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59152" y="730803"/>
              <a:ext cx="7338545" cy="2237367"/>
            </a:xfrm>
            <a:prstGeom prst="rect">
              <a:avLst/>
            </a:prstGeom>
          </p:spPr>
          <p:txBody>
            <a:bodyPr wrap="square" lIns="0" tIns="0" rIns="0" bIns="0" rtlCol="0" anchor="t">
              <a:spAutoFit/>
            </a:bodyPr>
            <a:lstStyle/>
            <a:p>
              <a:pPr algn="just">
                <a:lnSpc>
                  <a:spcPts val="1586"/>
                </a:lnSpc>
                <a:spcBef>
                  <a:spcPct val="0"/>
                </a:spcBef>
              </a:pPr>
              <a:r>
                <a:rPr lang="es-ES" sz="1400">
                  <a:ea typeface="Calibri (MS)"/>
                  <a:cs typeface="Calibri (MS)"/>
                  <a:sym typeface="Calibri (MS)"/>
                </a:rPr>
                <a:t>En 2023, el Grupo </a:t>
              </a:r>
              <a:r>
                <a:rPr lang="es-ES" sz="1400" i="1">
                  <a:ea typeface="Calibri (MS)"/>
                  <a:cs typeface="Calibri (MS)"/>
                  <a:sym typeface="Calibri (MS)"/>
                </a:rPr>
                <a:t>ad hoc</a:t>
              </a:r>
              <a:r>
                <a:rPr lang="es-ES" sz="1400">
                  <a:ea typeface="Calibri (MS)"/>
                  <a:cs typeface="Calibri (MS)"/>
                  <a:sym typeface="Calibri (MS)"/>
                </a:rPr>
                <a:t> del CESE sobre la Convención Marco de las Naciones Unidas sobre el Cambio Climático (CMNUCC) contribuyó al </a:t>
              </a:r>
              <a:r>
                <a:rPr lang="es-ES" sz="1400" u="sng">
                  <a:solidFill>
                    <a:srgbClr val="545454"/>
                  </a:solidFill>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programa de trabajo para una transición justa</a:t>
              </a:r>
              <a:r>
                <a:rPr lang="es-ES" sz="1400">
                  <a:ea typeface="Calibri (MS)"/>
                  <a:cs typeface="Calibri (MS)"/>
                  <a:sym typeface="Calibri (MS)"/>
                </a:rPr>
                <a:t>, al influir directamente en las posiciones de los Estados miembros de la UE y de la Comisión.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es-ES" sz="1600" b="1">
                  <a:solidFill>
                    <a:srgbClr val="3C4C59"/>
                  </a:solidFill>
                  <a:ea typeface="Calibri (MS)"/>
                  <a:cs typeface="Calibri (MS)"/>
                  <a:sym typeface="Calibri (MS)"/>
                </a:rPr>
                <a:t> </a:t>
              </a:r>
              <a:r>
                <a:rPr lang="es-ES" sz="1600" b="1" u="sng">
                  <a:solidFill>
                    <a:srgbClr val="3C4C59"/>
                  </a:solidFill>
                  <a:ea typeface="Calibri (MS) Bold"/>
                  <a:cs typeface="Calibri (MS) Bold"/>
                  <a:sym typeface="Calibri (MS) Bold"/>
                  <a:hlinkClick r:id="rId7" tooltip="https://www.eesc.europa.eu/es/news-media/articles/leading-way-just-transition"/>
                </a:rPr>
                <a:t>Liderar el camino en una transición justa</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2308222"/>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es-ES" sz="1600" b="1">
                  <a:solidFill>
                    <a:srgbClr val="3C4C59"/>
                  </a:solidFill>
                  <a:ea typeface="Calibri (MS) Bold"/>
                  <a:cs typeface="Calibri (MS) Bold"/>
                  <a:sym typeface="Calibri (MS) Bold"/>
                  <a:hlinkClick r:id="rId8" tooltip="https://www.eesc.europa.eu/sites/default/files/2024-12/qe-01-24-017-en-n.pdf"/>
                </a:rPr>
                <a:t>Incorporar la perspectiva de la juventud </a:t>
              </a:r>
            </a:p>
            <a:p>
              <a:pPr algn="ctr">
                <a:lnSpc>
                  <a:spcPts val="2239"/>
                </a:lnSpc>
              </a:pPr>
              <a:r>
                <a:rPr lang="es-ES" sz="1600" b="1">
                  <a:solidFill>
                    <a:srgbClr val="3C4C59"/>
                  </a:solidFill>
                  <a:ea typeface="Calibri (MS) Bold"/>
                  <a:cs typeface="Calibri (MS) Bold"/>
                  <a:sym typeface="Calibri (MS) Bold"/>
                  <a:hlinkClick r:id="rId8" tooltip="https://www.eesc.europa.eu/sites/default/files/2024-12/qe-01-24-017-en-n.pdf"/>
                </a:rPr>
                <a:t>en la toma de decisiones en la UE</a:t>
              </a: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1461423"/>
            </a:xfrm>
            <a:prstGeom prst="rect">
              <a:avLst/>
            </a:prstGeom>
          </p:spPr>
          <p:txBody>
            <a:bodyPr wrap="square" lIns="0" tIns="0" rIns="0" bIns="0" rtlCol="0" anchor="t">
              <a:spAutoFit/>
            </a:bodyPr>
            <a:lstStyle/>
            <a:p>
              <a:pPr algn="just">
                <a:lnSpc>
                  <a:spcPts val="1586"/>
                </a:lnSpc>
                <a:spcBef>
                  <a:spcPct val="0"/>
                </a:spcBef>
              </a:pPr>
              <a:r>
                <a:rPr lang="es-ES" sz="1400" dirty="0">
                  <a:ea typeface="Calibri (MS)"/>
                  <a:cs typeface="Calibri (MS)"/>
                  <a:sym typeface="Calibri (MS)"/>
                </a:rPr>
                <a:t>En 2022, el CESE se convirtió en la primera institución de la UE en realizar la </a:t>
              </a:r>
              <a:r>
                <a:rPr lang="es-ES" sz="1400" u="sng" dirty="0">
                  <a:solidFill>
                    <a:srgbClr val="545454"/>
                  </a:solidFill>
                  <a:ea typeface="Calibri (MS)"/>
                  <a:cs typeface="Calibri (MS)"/>
                  <a:sym typeface="Calibri (MS)"/>
                  <a:hlinkClick r:id="rId9" tooltip="https://www.eesc.europa.eu/es/our-work/opinions-information-reports/opinions/eu-youth-test"/>
                </a:rPr>
                <a:t>evaluación de la UE desde el punto de vista de los jóvenes</a:t>
              </a:r>
              <a:r>
                <a:rPr lang="es-ES" sz="1400" dirty="0">
                  <a:ea typeface="Calibri (MS)"/>
                  <a:cs typeface="Calibri (MS)"/>
                  <a:sym typeface="Calibri (MS)"/>
                </a:rPr>
                <a:t>, una herramienta pionera para integrar la participación de la juventud en la elaboración de las políticas.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3"/>
            <a:ext cx="3780000" cy="2288404"/>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es-ES" sz="1600" b="1">
                  <a:solidFill>
                    <a:srgbClr val="3C4C59"/>
                  </a:solidFill>
                  <a:ea typeface="Calibri (MS) Bold"/>
                  <a:cs typeface="Calibri (MS) Bold"/>
                  <a:sym typeface="Calibri (MS) Bold"/>
                  <a:hlinkClick r:id="rId10" tooltip="https://www.eesc.europa.eu/sites/default/files/2024-12/qe-01-24-022-en-n.pdf"/>
                </a:rPr>
                <a:t>Llevar la política alimentaria a la mesa de la UE</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es-ES" sz="1400" dirty="0">
                  <a:ea typeface="Calibri (MS)"/>
                  <a:cs typeface="Calibri (MS)"/>
                  <a:sym typeface="Calibri (MS)"/>
                </a:rPr>
                <a:t>En 2024, el CESE aprobó recomendaciones respecto de la política agrícola común posterior a 2027, abogando por opciones alimentarias más sostenibles que sean accesibles para los consumidores de la UE y asequibles para los grupos socialmente vulnerables</a:t>
              </a:r>
              <a:r>
                <a:rPr lang="es-ES" sz="1333" dirty="0">
                  <a:ea typeface="Calibri (MS)"/>
                  <a:cs typeface="Calibri (MS)"/>
                  <a:sym typeface="Calibri (MS)"/>
                </a:rPr>
                <a:t>.</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80000" cy="2056564"/>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es-ES" sz="2000" b="0" i="0" u="none" strike="noStrike">
                <a:solidFill>
                  <a:srgbClr val="000000"/>
                </a:solidFill>
                <a:effectLst/>
              </a:rPr>
              <a:t>Valoramos profundamente e impulsamos de forma activa las</a:t>
            </a:r>
            <a:r>
              <a:rPr lang="es-ES" sz="2000" b="1" i="0" u="none" strike="noStrike">
                <a:solidFill>
                  <a:srgbClr val="0E5D9E"/>
                </a:solidFill>
                <a:effectLst/>
              </a:rPr>
              <a:t> </a:t>
            </a:r>
            <a:r>
              <a:rPr lang="es-ES" sz="2000" b="1" i="0" u="none" strike="noStrike">
                <a:solidFill>
                  <a:srgbClr val="1F5FA0"/>
                </a:solidFill>
                <a:effectLst/>
              </a:rPr>
              <a:t>24</a:t>
            </a:r>
            <a:r>
              <a:rPr lang="es-ES" sz="2000">
                <a:solidFill>
                  <a:srgbClr val="1F5FA0"/>
                </a:solidFill>
              </a:rPr>
              <a:t> </a:t>
            </a:r>
            <a:r>
              <a:rPr lang="es-ES" sz="2000" b="1" i="0" u="none" strike="noStrike">
                <a:solidFill>
                  <a:srgbClr val="1F5FA0"/>
                </a:solidFill>
                <a:effectLst/>
              </a:rPr>
              <a:t>lenguas oficiales de la UE</a:t>
            </a:r>
            <a:r>
              <a:rPr lang="es-ES" sz="2000" b="0" i="0" u="none" strike="noStrike">
                <a:solidFill>
                  <a:srgbClr val="000000"/>
                </a:solidFill>
                <a:effectLst/>
              </a:rPr>
              <a:t>. </a:t>
            </a:r>
          </a:p>
          <a:p>
            <a:pPr algn="ctr">
              <a:spcBef>
                <a:spcPts val="1200"/>
              </a:spcBef>
              <a:defRPr/>
            </a:pPr>
            <a:r>
              <a:rPr lang="es-ES" sz="2000" b="0" i="0" u="none" strike="noStrike">
                <a:solidFill>
                  <a:srgbClr val="000000"/>
                </a:solidFill>
                <a:effectLst/>
              </a:rPr>
              <a:t>Con tal fin, los miembros del CESE tienen derecho a </a:t>
            </a:r>
            <a:r>
              <a:rPr lang="es-ES" sz="2000">
                <a:solidFill>
                  <a:srgbClr val="000000"/>
                </a:solidFill>
              </a:rPr>
              <a:t>trabajar en su propia lengua, oralmente y por escrito</a:t>
            </a:r>
            <a:r>
              <a:rPr lang="es-ES" sz="2000" b="0" i="0" u="none" strike="noStrike">
                <a:solidFill>
                  <a:srgbClr val="000000"/>
                </a:solidFill>
                <a:effectLst/>
              </a:rPr>
              <a:t>.</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es-ES" sz="2000" b="0" i="0" u="none" strike="noStrike">
                <a:solidFill>
                  <a:srgbClr val="000000"/>
                </a:solidFill>
                <a:effectLst/>
              </a:rPr>
              <a:t>La divisa de la UE «</a:t>
            </a:r>
            <a:r>
              <a:rPr lang="es-ES" sz="2000" b="1" i="1" u="none" strike="noStrike">
                <a:solidFill>
                  <a:srgbClr val="1F5FA0"/>
                </a:solidFill>
                <a:effectLst/>
              </a:rPr>
              <a:t>Unida en la diversidad</a:t>
            </a:r>
            <a:r>
              <a:rPr lang="es-ES" sz="2000" u="none" strike="noStrike">
                <a:effectLst/>
              </a:rPr>
              <a:t>»</a:t>
            </a:r>
            <a:r>
              <a:rPr lang="es-ES" sz="2000" b="0" i="0" u="none" strike="noStrike">
                <a:effectLst/>
              </a:rPr>
              <a:t> </a:t>
            </a:r>
            <a:r>
              <a:rPr lang="es-ES" sz="2000" b="0" i="0" u="none" strike="noStrike">
                <a:solidFill>
                  <a:srgbClr val="000000"/>
                </a:solidFill>
                <a:effectLst/>
              </a:rPr>
              <a:t>cobra verdaderamente forma en el CESE a través del multilingüismo.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es-ES" sz="2000" b="0" i="0" u="none" strike="noStrike">
                <a:solidFill>
                  <a:srgbClr val="000000"/>
                </a:solidFill>
                <a:effectLst/>
              </a:rPr>
              <a:t>Todos los dictámenes del CESE, documentos oficiales y la mayor parte del contenido digital están </a:t>
            </a:r>
            <a:r>
              <a:rPr lang="es-ES" sz="2000" b="1" i="0" u="none" strike="noStrike">
                <a:solidFill>
                  <a:srgbClr val="1F5FA0"/>
                </a:solidFill>
                <a:effectLst/>
              </a:rPr>
              <a:t>disponibles en todas las</a:t>
            </a:r>
            <a:r>
              <a:rPr lang="es-ES" sz="2000">
                <a:solidFill>
                  <a:srgbClr val="1F5FA0"/>
                </a:solidFill>
              </a:rPr>
              <a:t> </a:t>
            </a:r>
            <a:r>
              <a:rPr lang="es-ES" sz="2000" b="1" i="0" u="none" strike="noStrike">
                <a:solidFill>
                  <a:srgbClr val="1F5FA0"/>
                </a:solidFill>
                <a:effectLst/>
              </a:rPr>
              <a:t>lenguas</a:t>
            </a:r>
            <a:r>
              <a:rPr lang="es-ES" sz="2000" b="0" i="0" u="none" strike="noStrike">
                <a:solidFill>
                  <a:srgbClr val="000000"/>
                </a:solidFill>
                <a:effectLst/>
              </a:rPr>
              <a:t>, gracias a la </a:t>
            </a:r>
            <a:r>
              <a:rPr lang="es-ES" sz="2000">
                <a:solidFill>
                  <a:srgbClr val="000000"/>
                </a:solidFill>
              </a:rPr>
              <a:t>labor específica de nuestra Dirección</a:t>
            </a:r>
            <a:r>
              <a:rPr lang="es-ES" sz="2000" b="0" i="0" u="none" strike="noStrike">
                <a:solidFill>
                  <a:srgbClr val="000000"/>
                </a:solidFill>
                <a:effectLst/>
              </a:rPr>
              <a:t> de Traducción.</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es-ES" sz="4000" b="1">
                <a:solidFill>
                  <a:schemeClr val="bg1"/>
                </a:solidFill>
                <a:latin typeface="Calibri" panose="020F0502020204030204" pitchFamily="34" charset="0"/>
              </a:rPr>
              <a:t>MULTILINGÜISMO EN EL COMITÉ</a:t>
            </a:r>
          </a:p>
          <a:p>
            <a:pPr algn="ctr"/>
            <a:r>
              <a:rPr lang="es-ES"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es-ES" sz="2000" b="1"/>
              <a:t>Escanea el QR para el formulario de evaluación</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396371" cy="707886"/>
          </a:xfrm>
          <a:prstGeom prst="rect">
            <a:avLst/>
          </a:prstGeom>
          <a:noFill/>
        </p:spPr>
        <p:txBody>
          <a:bodyPr wrap="square" rtlCol="0">
            <a:spAutoFit/>
          </a:bodyPr>
          <a:lstStyle/>
          <a:p>
            <a:pPr algn="ctr"/>
            <a:r>
              <a:rPr lang="es-ES" sz="2000"/>
              <a:t>¿Te gustaría contactarnos? Escríbenos a </a:t>
            </a:r>
            <a:r>
              <a:rPr lang="es-ES" sz="2000" b="1">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615197" y="3938448"/>
            <a:ext cx="3396370" cy="400110"/>
          </a:xfrm>
          <a:prstGeom prst="rect">
            <a:avLst/>
          </a:prstGeom>
          <a:noFill/>
        </p:spPr>
        <p:txBody>
          <a:bodyPr wrap="square" rtlCol="0">
            <a:spAutoFit/>
          </a:bodyPr>
          <a:lstStyle/>
          <a:p>
            <a:pPr algn="just"/>
            <a:r>
              <a:rPr lang="es-ES" sz="2000" b="1" dirty="0"/>
              <a:t>Síguenos si quieres saber más</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es-ES" sz="4000" b="1">
                <a:solidFill>
                  <a:schemeClr val="bg1"/>
                </a:solidFill>
                <a:latin typeface="+mn-lt"/>
              </a:rPr>
              <a:t>¿ALGUNA PREGUNTA?</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a:solidFill>
                  <a:srgbClr val="0060A0"/>
                </a:solidFill>
                <a:latin typeface="+mn-lt"/>
              </a:rPr>
              <a:t>Sigamos en contacto</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2" y="4456379"/>
            <a:ext cx="3641669" cy="323165"/>
          </a:xfrm>
          <a:prstGeom prst="rect">
            <a:avLst/>
          </a:prstGeom>
          <a:noFill/>
        </p:spPr>
        <p:txBody>
          <a:bodyPr wrap="square" rtlCol="0">
            <a:spAutoFit/>
          </a:bodyPr>
          <a:lstStyle/>
          <a:p>
            <a:r>
              <a:rPr lang="es-ES" sz="1500" i="0">
                <a:effectLst/>
                <a:hlinkClick r:id="rId17"/>
              </a:rPr>
              <a:t>Comité Económico y Social Europeo</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3641669" cy="323165"/>
          </a:xfrm>
          <a:prstGeom prst="rect">
            <a:avLst/>
          </a:prstGeom>
          <a:noFill/>
        </p:spPr>
        <p:txBody>
          <a:bodyPr wrap="square" rtlCol="0">
            <a:spAutoFit/>
          </a:bodyPr>
          <a:lstStyle/>
          <a:p>
            <a:r>
              <a:rPr lang="es-ES" sz="1500" i="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65372"/>
            <a:ext cx="3641669" cy="323165"/>
          </a:xfrm>
          <a:prstGeom prst="rect">
            <a:avLst/>
          </a:prstGeom>
          <a:noFill/>
        </p:spPr>
        <p:txBody>
          <a:bodyPr wrap="square" rtlCol="0">
            <a:spAutoFit/>
          </a:bodyPr>
          <a:lstStyle/>
          <a:p>
            <a:r>
              <a:rPr lang="es-ES" sz="1500" i="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62325"/>
            <a:ext cx="4327426" cy="323165"/>
          </a:xfrm>
          <a:prstGeom prst="rect">
            <a:avLst/>
          </a:prstGeom>
          <a:noFill/>
        </p:spPr>
        <p:txBody>
          <a:bodyPr wrap="square" rtlCol="0">
            <a:spAutoFit/>
          </a:bodyPr>
          <a:lstStyle/>
          <a:p>
            <a:r>
              <a:rPr lang="es-ES" sz="1500" i="0">
                <a:effectLst/>
                <a:hlinkClick r:id="rId20"/>
              </a:rPr>
              <a:t>CESE – Comité Económico y Social Europeo</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5" y="6055022"/>
            <a:ext cx="3641669" cy="323165"/>
          </a:xfrm>
          <a:prstGeom prst="rect">
            <a:avLst/>
          </a:prstGeom>
          <a:noFill/>
        </p:spPr>
        <p:txBody>
          <a:bodyPr wrap="square" rtlCol="0">
            <a:spAutoFit/>
          </a:bodyPr>
          <a:lstStyle/>
          <a:p>
            <a:r>
              <a:rPr lang="es-ES" sz="1500" i="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74280"/>
            <a:ext cx="3641669" cy="323165"/>
          </a:xfrm>
          <a:prstGeom prst="rect">
            <a:avLst/>
          </a:prstGeom>
          <a:noFill/>
        </p:spPr>
        <p:txBody>
          <a:bodyPr wrap="square" rtlCol="0">
            <a:spAutoFit/>
          </a:bodyPr>
          <a:lstStyle/>
          <a:p>
            <a:r>
              <a:rPr lang="es-ES" sz="1500" i="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es-ES" sz="3600" b="1">
                <a:solidFill>
                  <a:schemeClr val="bg1"/>
                </a:solidFill>
                <a:ea typeface="Calibri" panose="020F0502020204030204" pitchFamily="34" charset="0"/>
                <a:cs typeface="Calibri" panose="020F0502020204030204" pitchFamily="34" charset="0"/>
                <a:sym typeface="Open Sans Bold"/>
              </a:rPr>
              <a:t>ANEXO: </a:t>
            </a:r>
          </a:p>
          <a:p>
            <a:pPr algn="ctr">
              <a:lnSpc>
                <a:spcPts val="3125"/>
              </a:lnSpc>
            </a:pPr>
            <a:r>
              <a:rPr lang="es-ES" sz="3600" b="1">
                <a:solidFill>
                  <a:schemeClr val="bg1"/>
                </a:solidFill>
                <a:ea typeface="Calibri" panose="020F0502020204030204" pitchFamily="34" charset="0"/>
                <a:cs typeface="Calibri" panose="020F0502020204030204" pitchFamily="34" charset="0"/>
                <a:sym typeface="Open Sans Bold"/>
              </a:rPr>
              <a:t>INFORMACIÓN ADICIONAL</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045496" y="386562"/>
            <a:ext cx="3043761" cy="565026"/>
          </a:xfrm>
          <a:prstGeom prst="rect">
            <a:avLst/>
          </a:prstGeom>
        </p:spPr>
        <p:txBody>
          <a:bodyPr wrap="square" lIns="0" tIns="0" rIns="0" bIns="0" rtlCol="0" anchor="t">
            <a:spAutoFit/>
          </a:bodyPr>
          <a:lstStyle/>
          <a:p>
            <a:pPr>
              <a:lnSpc>
                <a:spcPts val="2427"/>
              </a:lnSpc>
            </a:pPr>
            <a:r>
              <a:rPr lang="es-ES" sz="2400" b="1" u="sng" dirty="0">
                <a:solidFill>
                  <a:srgbClr val="2C4390"/>
                </a:solidFill>
                <a:ea typeface="Open Sans Bold"/>
                <a:cs typeface="Open Sans Bold"/>
                <a:sym typeface="Open Sans Bold"/>
                <a:hlinkClick r:id="rId2" tooltip="https://memberspage.eesc.europa.eu/members"/>
              </a:rPr>
              <a:t>Página de los miembros</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7573973" y="536746"/>
            <a:ext cx="4077017" cy="571760"/>
          </a:xfrm>
          <a:prstGeom prst="rect">
            <a:avLst/>
          </a:prstGeom>
        </p:spPr>
        <p:txBody>
          <a:bodyPr wrap="square" lIns="0" tIns="0" rIns="0" bIns="0" rtlCol="0" anchor="t">
            <a:spAutoFit/>
          </a:bodyPr>
          <a:lstStyle/>
          <a:p>
            <a:pPr algn="r">
              <a:lnSpc>
                <a:spcPts val="2427"/>
              </a:lnSpc>
            </a:pPr>
            <a:r>
              <a:rPr lang="es-ES" sz="2400" b="1" u="sng" dirty="0">
                <a:solidFill>
                  <a:srgbClr val="2C4390"/>
                </a:solidFill>
                <a:ea typeface="Open Sans Bold"/>
                <a:cs typeface="Open Sans Bold"/>
                <a:sym typeface="Open Sans Bold"/>
                <a:hlinkClick r:id="rId3" tooltip="https://www.eesc.europa.eu/es/our-work/opinions-information-reports/follow-opinions"/>
              </a:rPr>
              <a:t>Seguimiento de los dictámenes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357207" y="5465763"/>
            <a:ext cx="3477586" cy="312073"/>
          </a:xfrm>
          <a:prstGeom prst="rect">
            <a:avLst/>
          </a:prstGeom>
        </p:spPr>
        <p:txBody>
          <a:bodyPr wrap="square" lIns="0" tIns="0" rIns="0" bIns="0" rtlCol="0" anchor="t">
            <a:spAutoFit/>
          </a:bodyPr>
          <a:lstStyle/>
          <a:p>
            <a:pPr algn="r">
              <a:lnSpc>
                <a:spcPts val="2427"/>
              </a:lnSpc>
            </a:pPr>
            <a:r>
              <a:rPr lang="es-ES" sz="2400" b="1" u="sng" dirty="0">
                <a:solidFill>
                  <a:srgbClr val="2C4390"/>
                </a:solidFill>
                <a:ea typeface="Open Sans Bold"/>
                <a:cs typeface="Open Sans Bold"/>
                <a:sym typeface="Open Sans Bold"/>
                <a:hlinkClick r:id="rId4" tooltip="https://what-europe-does-for-me.europarl.europa.eu"/>
              </a:rPr>
              <a:t>Lo que Europa hace por mí</a:t>
            </a:r>
          </a:p>
        </p:txBody>
      </p:sp>
      <p:sp>
        <p:nvSpPr>
          <p:cNvPr id="36" name="TextBox 36"/>
          <p:cNvSpPr txBox="1"/>
          <p:nvPr/>
        </p:nvSpPr>
        <p:spPr>
          <a:xfrm>
            <a:off x="1463433" y="795261"/>
            <a:ext cx="2121391" cy="738664"/>
          </a:xfrm>
          <a:prstGeom prst="rect">
            <a:avLst/>
          </a:prstGeom>
        </p:spPr>
        <p:txBody>
          <a:bodyPr lIns="0" tIns="0" rIns="0" bIns="0" rtlCol="0" anchor="t">
            <a:spAutoFit/>
          </a:bodyPr>
          <a:lstStyle/>
          <a:p>
            <a:pPr marR="0" lvl="0" algn="ctr" defTabSz="914400" rtl="0" eaLnBrk="1" fontAlgn="auto" latinLnBrk="0" hangingPunct="1">
              <a:spcBef>
                <a:spcPts val="0"/>
              </a:spcBef>
              <a:spcAft>
                <a:spcPts val="0"/>
              </a:spcAft>
              <a:buClrTx/>
              <a:buSzTx/>
              <a:tabLst/>
              <a:defRPr/>
            </a:pPr>
            <a:r>
              <a:rPr kumimoji="0" lang="es-ES" sz="1600" b="0" i="0" u="none" strike="noStrike" cap="none" normalizeH="0" baseline="0" noProof="0">
                <a:ln>
                  <a:noFill/>
                </a:ln>
                <a:solidFill>
                  <a:schemeClr val="bg2">
                    <a:lumMod val="25000"/>
                  </a:schemeClr>
                </a:solidFill>
                <a:effectLst/>
                <a:uLnTx/>
                <a:uFillTx/>
                <a:ea typeface="+mn-ea"/>
                <a:cs typeface="+mn-cs"/>
              </a:rPr>
              <a:t>Lista completa de los </a:t>
            </a:r>
            <a:r>
              <a:rPr lang="es-ES" sz="1600">
                <a:solidFill>
                  <a:schemeClr val="bg2">
                    <a:lumMod val="25000"/>
                  </a:schemeClr>
                </a:solidFill>
              </a:rPr>
              <a:t>miembros </a:t>
            </a:r>
            <a:r>
              <a:rPr kumimoji="0" lang="es-ES" sz="1600" b="0" i="0" u="none" strike="noStrike" cap="none" normalizeH="0" baseline="0" noProof="0">
                <a:ln>
                  <a:noFill/>
                </a:ln>
                <a:solidFill>
                  <a:schemeClr val="bg2">
                    <a:lumMod val="25000"/>
                  </a:schemeClr>
                </a:solidFill>
                <a:effectLst/>
                <a:uLnTx/>
                <a:uFillTx/>
                <a:ea typeface="+mn-ea"/>
                <a:cs typeface="+mn-cs"/>
              </a:rPr>
              <a:t>del CESE y de los delegados de la CCMI actuales</a:t>
            </a:r>
          </a:p>
        </p:txBody>
      </p:sp>
      <p:sp>
        <p:nvSpPr>
          <p:cNvPr id="37" name="TextBox 37"/>
          <p:cNvSpPr txBox="1"/>
          <p:nvPr/>
        </p:nvSpPr>
        <p:spPr>
          <a:xfrm>
            <a:off x="8622164" y="838782"/>
            <a:ext cx="1980637" cy="487313"/>
          </a:xfrm>
          <a:prstGeom prst="rect">
            <a:avLst/>
          </a:prstGeom>
        </p:spPr>
        <p:txBody>
          <a:bodyPr lIns="0" tIns="0" rIns="0" bIns="0" rtlCol="0" anchor="t">
            <a:spAutoFit/>
          </a:bodyPr>
          <a:lstStyle/>
          <a:p>
            <a:pPr algn="ctr">
              <a:lnSpc>
                <a:spcPts val="1867"/>
              </a:lnSpc>
            </a:pPr>
            <a:r>
              <a:rPr lang="es-ES" sz="1600">
                <a:solidFill>
                  <a:srgbClr val="4F4F59"/>
                </a:solidFill>
                <a:ea typeface="Calibri (MS)"/>
                <a:cs typeface="Calibri (MS)"/>
                <a:sym typeface="Calibri (MS)"/>
              </a:rPr>
              <a:t>Medidas adoptadas a partir de dictámenes del CESE </a:t>
            </a:r>
          </a:p>
        </p:txBody>
      </p:sp>
      <p:sp>
        <p:nvSpPr>
          <p:cNvPr id="38" name="TextBox 38"/>
          <p:cNvSpPr txBox="1"/>
          <p:nvPr/>
        </p:nvSpPr>
        <p:spPr>
          <a:xfrm>
            <a:off x="5318864" y="5884374"/>
            <a:ext cx="2572069" cy="487313"/>
          </a:xfrm>
          <a:prstGeom prst="rect">
            <a:avLst/>
          </a:prstGeom>
        </p:spPr>
        <p:txBody>
          <a:bodyPr wrap="square" lIns="0" tIns="0" rIns="0" bIns="0" rtlCol="0" anchor="t">
            <a:spAutoFit/>
          </a:bodyPr>
          <a:lstStyle/>
          <a:p>
            <a:pPr algn="ctr">
              <a:lnSpc>
                <a:spcPts val="1867"/>
              </a:lnSpc>
            </a:pPr>
            <a:r>
              <a:rPr lang="es-ES" sz="1600">
                <a:solidFill>
                  <a:srgbClr val="4F4F59"/>
                </a:solidFill>
                <a:ea typeface="Calibri (MS)"/>
                <a:cs typeface="Calibri (MS)"/>
                <a:sym typeface="Calibri (MS)"/>
              </a:rPr>
              <a:t>Impacto de las medidas de la UE en la vida cotidiana de los europeos</a:t>
            </a:r>
          </a:p>
        </p:txBody>
      </p:sp>
      <p:sp>
        <p:nvSpPr>
          <p:cNvPr id="43" name="TextBox 43"/>
          <p:cNvSpPr txBox="1"/>
          <p:nvPr/>
        </p:nvSpPr>
        <p:spPr>
          <a:xfrm>
            <a:off x="818889" y="2102173"/>
            <a:ext cx="2665355" cy="571760"/>
          </a:xfrm>
          <a:prstGeom prst="rect">
            <a:avLst/>
          </a:prstGeom>
        </p:spPr>
        <p:txBody>
          <a:bodyPr wrap="square" lIns="0" tIns="0" rIns="0" bIns="0" rtlCol="0" anchor="t">
            <a:spAutoFit/>
          </a:bodyPr>
          <a:lstStyle/>
          <a:p>
            <a:pPr>
              <a:lnSpc>
                <a:spcPts val="2427"/>
              </a:lnSpc>
            </a:pPr>
            <a:r>
              <a:rPr lang="es-ES" sz="2400" b="1" u="sng" dirty="0">
                <a:solidFill>
                  <a:srgbClr val="2C4390"/>
                </a:solidFill>
                <a:ea typeface="Open Sans Bold"/>
                <a:cs typeface="Open Sans Bold"/>
                <a:sym typeface="Open Sans Bold"/>
                <a:hlinkClick r:id="rId5" tooltip="https://www.eesc.europa.eu/es/our-work/opinions-information-reports/in-the-spotlight"/>
              </a:rPr>
              <a:t>Dictámenes del CESE</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3" y="2453791"/>
            <a:ext cx="1980637" cy="487313"/>
          </a:xfrm>
          <a:prstGeom prst="rect">
            <a:avLst/>
          </a:prstGeom>
        </p:spPr>
        <p:txBody>
          <a:bodyPr lIns="0" tIns="0" rIns="0" bIns="0" rtlCol="0" anchor="t">
            <a:spAutoFit/>
          </a:bodyPr>
          <a:lstStyle/>
          <a:p>
            <a:pPr algn="ctr">
              <a:lnSpc>
                <a:spcPts val="1867"/>
              </a:lnSpc>
            </a:pPr>
            <a:r>
              <a:rPr lang="es-ES" sz="1600">
                <a:solidFill>
                  <a:srgbClr val="4F4F59"/>
                </a:solidFill>
                <a:ea typeface="Calibri (MS)"/>
                <a:cs typeface="Calibri (MS)"/>
                <a:sym typeface="Calibri (MS)"/>
              </a:rPr>
              <a:t>Dictámenes de actualidad en estos momentos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es-ES" sz="2400" b="1" u="sng">
                <a:solidFill>
                  <a:srgbClr val="2C4390"/>
                </a:solidFill>
                <a:ea typeface="Open Sans Bold"/>
                <a:cs typeface="Open Sans Bold"/>
                <a:sym typeface="Open Sans Bold"/>
                <a:hlinkClick r:id="rId6" tooltip="https://www.eesc.europa.eu/ceslink/en"/>
              </a:rPr>
              <a:t>CESlink</a:t>
            </a:r>
            <a:r>
              <a:rPr lang="es-ES" sz="2400" u="sng">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704528" cy="571760"/>
          </a:xfrm>
          <a:prstGeom prst="rect">
            <a:avLst/>
          </a:prstGeom>
        </p:spPr>
        <p:txBody>
          <a:bodyPr wrap="square" lIns="0" tIns="0" rIns="0" bIns="0" rtlCol="0" anchor="t">
            <a:spAutoFit/>
          </a:bodyPr>
          <a:lstStyle/>
          <a:p>
            <a:pPr>
              <a:lnSpc>
                <a:spcPts val="2427"/>
              </a:lnSpc>
            </a:pPr>
            <a:r>
              <a:rPr lang="es-ES" sz="2400" b="1" u="sng" dirty="0">
                <a:solidFill>
                  <a:srgbClr val="2C4390"/>
                </a:solidFill>
                <a:ea typeface="Open Sans Bold"/>
                <a:cs typeface="Open Sans Bold"/>
                <a:sym typeface="Open Sans Bold"/>
                <a:hlinkClick r:id="rId7" tooltip="https://www.eesc.europa.eu/es/news-media/videos/lifecycle-opinion"/>
              </a:rPr>
              <a:t>Ciclo de vida de un dictamen</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es-ES" sz="1600">
                <a:solidFill>
                  <a:srgbClr val="4F4F59"/>
                </a:solidFill>
                <a:ea typeface="Calibri (MS)"/>
                <a:cs typeface="Calibri (MS)"/>
                <a:sym typeface="Calibri (MS)"/>
              </a:rPr>
              <a:t>Cómo se elaboran los dictámenes del CESE (vídeo)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es-ES" sz="1600">
                <a:solidFill>
                  <a:srgbClr val="4F4F59"/>
                </a:solidFill>
                <a:ea typeface="Calibri (MS)"/>
                <a:cs typeface="Calibri (MS)"/>
                <a:sym typeface="Calibri (MS)"/>
              </a:rPr>
              <a:t>Comunidad en línea de los consejos económicos y sociales nacionales</a:t>
            </a:r>
          </a:p>
        </p:txBody>
      </p:sp>
      <p:sp>
        <p:nvSpPr>
          <p:cNvPr id="53" name="TextBox 53"/>
          <p:cNvSpPr txBox="1"/>
          <p:nvPr/>
        </p:nvSpPr>
        <p:spPr>
          <a:xfrm>
            <a:off x="751021" y="3806954"/>
            <a:ext cx="2789865" cy="571760"/>
          </a:xfrm>
          <a:prstGeom prst="rect">
            <a:avLst/>
          </a:prstGeom>
        </p:spPr>
        <p:txBody>
          <a:bodyPr wrap="square" lIns="0" tIns="0" rIns="0" bIns="0" rtlCol="0" anchor="t">
            <a:spAutoFit/>
          </a:bodyPr>
          <a:lstStyle/>
          <a:p>
            <a:pPr>
              <a:lnSpc>
                <a:spcPts val="2427"/>
              </a:lnSpc>
            </a:pPr>
            <a:r>
              <a:rPr lang="es-ES" sz="2400" b="1" u="sng" dirty="0">
                <a:solidFill>
                  <a:srgbClr val="2C4390"/>
                </a:solidFill>
                <a:ea typeface="Open Sans Bold"/>
                <a:cs typeface="Open Sans Bold"/>
                <a:sym typeface="Open Sans Bold"/>
                <a:hlinkClick r:id="rId8" tooltip="https://www.eesc.europa.eu/es/work-with-us/traineeships"/>
              </a:rPr>
              <a:t> Trabaja con nosotros</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8792879" y="2270237"/>
            <a:ext cx="2224007" cy="571760"/>
          </a:xfrm>
          <a:prstGeom prst="rect">
            <a:avLst/>
          </a:prstGeom>
        </p:spPr>
        <p:txBody>
          <a:bodyPr wrap="square" lIns="0" tIns="0" rIns="0" bIns="0" rtlCol="0" anchor="t">
            <a:spAutoFit/>
          </a:bodyPr>
          <a:lstStyle/>
          <a:p>
            <a:pPr algn="r">
              <a:lnSpc>
                <a:spcPts val="2427"/>
              </a:lnSpc>
            </a:pPr>
            <a:r>
              <a:rPr lang="es-ES" sz="2400" b="1" u="sng" dirty="0">
                <a:solidFill>
                  <a:srgbClr val="2C4390"/>
                </a:solidFill>
                <a:ea typeface="Open Sans Bold"/>
                <a:cs typeface="Open Sans Bold"/>
                <a:sym typeface="Open Sans Bold"/>
                <a:hlinkClick r:id="rId9" tooltip="https://www.eesc.europa.eu/es/agenda/plenary-sessions"/>
              </a:rPr>
              <a:t>Plenos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166546"/>
            <a:ext cx="2789865" cy="730969"/>
          </a:xfrm>
          <a:prstGeom prst="rect">
            <a:avLst/>
          </a:prstGeom>
        </p:spPr>
        <p:txBody>
          <a:bodyPr wrap="square" lIns="0" tIns="0" rIns="0" bIns="0" rtlCol="0" anchor="t">
            <a:spAutoFit/>
          </a:bodyPr>
          <a:lstStyle/>
          <a:p>
            <a:pPr algn="ctr">
              <a:lnSpc>
                <a:spcPts val="1867"/>
              </a:lnSpc>
            </a:pPr>
            <a:r>
              <a:rPr lang="es-ES" sz="1600">
                <a:solidFill>
                  <a:srgbClr val="4F4F59"/>
                </a:solidFill>
                <a:ea typeface="Calibri (MS)"/>
                <a:cs typeface="Calibri (MS)"/>
                <a:sym typeface="Calibri (MS)"/>
              </a:rPr>
              <a:t>Dos veces al año, el CESE ofrece </a:t>
            </a:r>
            <a:r>
              <a:rPr lang="es-ES" sz="1600" b="1">
                <a:solidFill>
                  <a:srgbClr val="4F4F59"/>
                </a:solidFill>
                <a:ea typeface="Calibri (MS)"/>
                <a:cs typeface="Calibri (MS)"/>
                <a:sym typeface="Calibri (MS)"/>
              </a:rPr>
              <a:t>períodos de prácticas</a:t>
            </a:r>
            <a:r>
              <a:rPr lang="es-ES" sz="1600">
                <a:solidFill>
                  <a:srgbClr val="4F4F59"/>
                </a:solidFill>
                <a:ea typeface="Calibri (MS)"/>
                <a:cs typeface="Calibri (MS)"/>
                <a:sym typeface="Calibri (MS)"/>
              </a:rPr>
              <a:t> remuneradas de cinco meses en diversos ámbitos </a:t>
            </a:r>
          </a:p>
        </p:txBody>
      </p:sp>
      <p:sp>
        <p:nvSpPr>
          <p:cNvPr id="56" name="TextBox 56"/>
          <p:cNvSpPr txBox="1"/>
          <p:nvPr/>
        </p:nvSpPr>
        <p:spPr>
          <a:xfrm>
            <a:off x="9596654" y="2556117"/>
            <a:ext cx="1980637" cy="487313"/>
          </a:xfrm>
          <a:prstGeom prst="rect">
            <a:avLst/>
          </a:prstGeom>
        </p:spPr>
        <p:txBody>
          <a:bodyPr lIns="0" tIns="0" rIns="0" bIns="0" rtlCol="0" anchor="t">
            <a:spAutoFit/>
          </a:bodyPr>
          <a:lstStyle/>
          <a:p>
            <a:pPr algn="ctr">
              <a:lnSpc>
                <a:spcPts val="1867"/>
              </a:lnSpc>
            </a:pPr>
            <a:r>
              <a:rPr lang="es-ES" sz="1600">
                <a:solidFill>
                  <a:srgbClr val="4F4F59"/>
                </a:solidFill>
                <a:ea typeface="Calibri (MS)"/>
                <a:cs typeface="Calibri (MS)"/>
                <a:sym typeface="Calibri (MS)"/>
              </a:rPr>
              <a:t>Cómo seguir un pleno del CESE</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043430"/>
            <a:ext cx="2463927" cy="1587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5604"/>
            <a:ext cx="4508492" cy="37229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246769"/>
          </a:xfrm>
          <a:prstGeom prst="rect">
            <a:avLst/>
          </a:prstGeom>
          <a:noFill/>
        </p:spPr>
        <p:txBody>
          <a:bodyPr wrap="square" rtlCol="0">
            <a:spAutoFit/>
          </a:bodyPr>
          <a:lstStyle/>
          <a:p>
            <a:pPr algn="just"/>
            <a:r>
              <a:rPr lang="es-ES" sz="2000"/>
              <a:t>En su mandato 2025-2030, el CESE contará con </a:t>
            </a:r>
            <a:r>
              <a:rPr lang="es-ES" sz="2000" b="1">
                <a:solidFill>
                  <a:srgbClr val="0CAFAD"/>
                </a:solidFill>
              </a:rPr>
              <a:t>el mayor número de mujeres </a:t>
            </a:r>
            <a:r>
              <a:rPr lang="es-ES" sz="2000"/>
              <a:t>desde que comenzaron las estadísticas sobre los miembros en 2010. </a:t>
            </a:r>
          </a:p>
          <a:p>
            <a:pPr algn="just"/>
            <a:endParaRPr lang="en-US" sz="2000" dirty="0"/>
          </a:p>
          <a:p>
            <a:pPr algn="just"/>
            <a:r>
              <a:rPr lang="es-ES" sz="2000"/>
              <a:t>El porcentaje de mujeres en el Comité es mayor que nunca: un </a:t>
            </a:r>
            <a:r>
              <a:rPr lang="es-ES" sz="2000" b="1">
                <a:solidFill>
                  <a:srgbClr val="0CAFAD"/>
                </a:solidFill>
              </a:rPr>
              <a:t>39 %</a:t>
            </a:r>
            <a:r>
              <a:rPr lang="es-ES" sz="2000"/>
              <a:t>, frente al 33 % de 2020 y el 28 % de 2015, una tendencia al alza.</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554545"/>
          </a:xfrm>
          <a:prstGeom prst="rect">
            <a:avLst/>
          </a:prstGeom>
          <a:noFill/>
        </p:spPr>
        <p:txBody>
          <a:bodyPr wrap="square" rtlCol="0">
            <a:spAutoFit/>
          </a:bodyPr>
          <a:lstStyle/>
          <a:p>
            <a:pPr algn="just"/>
            <a:r>
              <a:rPr lang="es-ES" sz="2000"/>
              <a:t>Al igual que sucede en otras instituciones europeas, la </a:t>
            </a:r>
            <a:r>
              <a:rPr lang="es-ES" sz="2000" b="1">
                <a:solidFill>
                  <a:srgbClr val="0CAFAD"/>
                </a:solidFill>
              </a:rPr>
              <a:t>representación geográfica del CESE es proporcional</a:t>
            </a:r>
            <a:r>
              <a:rPr lang="es-ES" sz="2000"/>
              <a:t>, por lo que se asigna a los países más poblados un mayor número de miembros para su representación. </a:t>
            </a:r>
          </a:p>
          <a:p>
            <a:pPr algn="just"/>
            <a:endParaRPr lang="en-US" sz="2000" dirty="0"/>
          </a:p>
          <a:p>
            <a:pPr algn="just"/>
            <a:r>
              <a:rPr lang="es-ES" sz="2000"/>
              <a:t>Por lo tanto, </a:t>
            </a:r>
            <a:r>
              <a:rPr lang="es-ES" sz="2000" b="1">
                <a:solidFill>
                  <a:srgbClr val="0CAFAD"/>
                </a:solidFill>
              </a:rPr>
              <a:t>Francia, Alemania e Italia </a:t>
            </a:r>
            <a:r>
              <a:rPr lang="es-ES" sz="2000"/>
              <a:t>tienen el mayor número de miembros (</a:t>
            </a:r>
            <a:r>
              <a:rPr lang="es-ES" sz="2000" b="1">
                <a:solidFill>
                  <a:srgbClr val="0CAFAD"/>
                </a:solidFill>
              </a:rPr>
              <a:t>24</a:t>
            </a:r>
            <a:r>
              <a:rPr lang="es-ES" sz="2000"/>
              <a:t>), mientras que</a:t>
            </a:r>
            <a:r>
              <a:rPr lang="es-ES" sz="2000" b="1">
                <a:solidFill>
                  <a:srgbClr val="0CAFAD"/>
                </a:solidFill>
              </a:rPr>
              <a:t> Malta </a:t>
            </a:r>
            <a:r>
              <a:rPr lang="es-ES" sz="2000"/>
              <a:t>es la que menos tiene (</a:t>
            </a:r>
            <a:r>
              <a:rPr lang="es-ES" sz="2000" b="1">
                <a:solidFill>
                  <a:srgbClr val="0CAFAD"/>
                </a:solidFill>
              </a:rPr>
              <a:t>5</a:t>
            </a:r>
            <a:r>
              <a:rPr lang="es-ES" sz="200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es-ES" sz="4000" b="1">
                <a:solidFill>
                  <a:schemeClr val="bg1"/>
                </a:solidFill>
              </a:rPr>
              <a:t>EQUILIBRIO DE GÉNERO</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a:solidFill>
                  <a:schemeClr val="bg1"/>
                </a:solidFill>
                <a:latin typeface="+mn-lt"/>
              </a:rPr>
              <a:t>MIEMBROS POR PAÍS</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es-ES" b="1">
                <a:solidFill>
                  <a:srgbClr val="1F5FA0"/>
                </a:solidFill>
              </a:rPr>
              <a:t>Explorar</a:t>
            </a:r>
          </a:p>
          <a:p>
            <a:pPr algn="just"/>
            <a:r>
              <a:rPr lang="es-ES" sz="1400"/>
              <a:t>¿Estás pensando en una experiencia laboral en las instituciones europeas o en otro país de la UE? </a:t>
            </a:r>
          </a:p>
          <a:p>
            <a:pPr algn="just"/>
            <a:r>
              <a:rPr lang="es-ES" sz="1400"/>
              <a:t>Cada año, la UE ofrece prácticas remuneradas a </a:t>
            </a:r>
            <a:r>
              <a:rPr lang="es-ES" sz="1400" b="1">
                <a:solidFill>
                  <a:srgbClr val="0CAFAD"/>
                </a:solidFill>
              </a:rPr>
              <a:t>jóvenes</a:t>
            </a:r>
            <a:r>
              <a:rPr lang="es-ES" sz="1400">
                <a:solidFill>
                  <a:srgbClr val="0CAFAD"/>
                </a:solidFill>
              </a:rPr>
              <a:t> </a:t>
            </a:r>
            <a:r>
              <a:rPr lang="es-ES" sz="1400" b="1">
                <a:solidFill>
                  <a:srgbClr val="0CAFAD"/>
                </a:solidFill>
              </a:rPr>
              <a:t>titulados universitarios</a:t>
            </a:r>
            <a:r>
              <a:rPr lang="es-ES" sz="140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es-ES" b="1">
                <a:solidFill>
                  <a:srgbClr val="1F5FA0"/>
                </a:solidFill>
              </a:rPr>
              <a:t>Estudiar</a:t>
            </a:r>
          </a:p>
          <a:p>
            <a:pPr algn="just"/>
            <a:r>
              <a:rPr lang="es-ES" sz="1400"/>
              <a:t>Puedes estudiar en cualquier universidad de la UE y con las mismas condicionas que los nacionales del país al que vayas. </a:t>
            </a:r>
          </a:p>
          <a:p>
            <a:pPr algn="just"/>
            <a:r>
              <a:rPr lang="es-ES" sz="1400"/>
              <a:t>El programa </a:t>
            </a:r>
            <a:r>
              <a:rPr lang="es-ES" sz="1400" b="1">
                <a:solidFill>
                  <a:srgbClr val="0CAFAD"/>
                </a:solidFill>
              </a:rPr>
              <a:t>ERASMUS</a:t>
            </a:r>
            <a:r>
              <a:rPr lang="es-ES" sz="1400"/>
              <a:t> te permite cursar una parte de tus estudios universitarios en el extranjero.</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es-ES" b="1">
                <a:solidFill>
                  <a:srgbClr val="1F5FA0"/>
                </a:solidFill>
              </a:rPr>
              <a:t>Hacer oír tu voz</a:t>
            </a:r>
          </a:p>
          <a:p>
            <a:pPr algn="just"/>
            <a:r>
              <a:rPr lang="es-ES" sz="1400"/>
              <a:t>Puedes participar, aquí en el Comité Económico y Social Europeo, en actos juveniles como el Diálogo de la UE con la Juventud, el Evento Europeo de la Juventud (EYE) del Parlamento Europeo, o en el acto </a:t>
            </a:r>
            <a:r>
              <a:rPr lang="es-ES" sz="1400" b="1" i="1">
                <a:solidFill>
                  <a:srgbClr val="0CAFAD"/>
                </a:solidFill>
              </a:rPr>
              <a:t>¡Tu Europa, tu voz!</a:t>
            </a:r>
            <a:r>
              <a:rPr lang="es-ES" sz="1400"/>
              <a:t> </a:t>
            </a:r>
          </a:p>
          <a:p>
            <a:pPr algn="just"/>
            <a:r>
              <a:rPr lang="es-ES" sz="1400"/>
              <a:t>Aprovecha estas oportunidades para hacer oír tu voz.</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es-ES" b="1">
                <a:solidFill>
                  <a:srgbClr val="1F5FA0"/>
                </a:solidFill>
              </a:rPr>
              <a:t>Trabajar</a:t>
            </a:r>
          </a:p>
          <a:p>
            <a:pPr algn="just"/>
            <a:r>
              <a:rPr lang="es-ES" sz="1400"/>
              <a:t>Puedes solicitar empleo en cualquier lugar de la Unión Europea a partir de los dieciocho años. El portal</a:t>
            </a:r>
            <a:r>
              <a:rPr lang="es-ES" sz="1400">
                <a:solidFill>
                  <a:schemeClr val="accent1">
                    <a:lumMod val="75000"/>
                  </a:schemeClr>
                </a:solidFill>
              </a:rPr>
              <a:t> </a:t>
            </a:r>
            <a:r>
              <a:rPr lang="es-ES" sz="1400" b="1">
                <a:solidFill>
                  <a:srgbClr val="0CAFAD"/>
                </a:solidFill>
              </a:rPr>
              <a:t>EURES</a:t>
            </a:r>
            <a:r>
              <a:rPr lang="es-ES" sz="1400">
                <a:solidFill>
                  <a:schemeClr val="accent1">
                    <a:lumMod val="75000"/>
                  </a:schemeClr>
                </a:solidFill>
              </a:rPr>
              <a:t> </a:t>
            </a:r>
            <a:r>
              <a:rPr lang="es-ES" sz="1400"/>
              <a:t>te pone en contacto con empleadores de toda la UE, así como de Noruega e Islandia.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es-ES" b="1">
                <a:solidFill>
                  <a:srgbClr val="1F5FA0"/>
                </a:solidFill>
              </a:rPr>
              <a:t>Viajar</a:t>
            </a:r>
          </a:p>
          <a:p>
            <a:pPr algn="just"/>
            <a:r>
              <a:rPr lang="es-ES" sz="1400"/>
              <a:t>El espacio Schengen sin fronteras concede a 400 millones de ciudadanos de la UE el derecho a la libre circulación entre países. Por ejemplo, el pase de tren </a:t>
            </a:r>
            <a:r>
              <a:rPr lang="es-ES" sz="1400" b="1">
                <a:solidFill>
                  <a:srgbClr val="0CAFAD"/>
                </a:solidFill>
              </a:rPr>
              <a:t>INTERRAIL</a:t>
            </a:r>
            <a:r>
              <a:rPr lang="es-ES" sz="1400"/>
              <a:t> te permite viajar a más de 40 000 destinos en treinta países.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es-ES" sz="4000" b="1">
                <a:solidFill>
                  <a:schemeClr val="bg1"/>
                </a:solidFill>
                <a:latin typeface="+mn-lt"/>
              </a:rPr>
              <a:t>¿QUÉ HACE LA UE POR LA JUVENTUD?</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429000"/>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9996" y="1091033"/>
            <a:ext cx="2692349" cy="3475044"/>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408449" y="1274619"/>
            <a:ext cx="1895441" cy="4864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s-ES" sz="2000" b="1" dirty="0">
                <a:solidFill>
                  <a:schemeClr val="bg1"/>
                </a:solidFill>
                <a:latin typeface="Calibri" pitchFamily="34" charset="0"/>
              </a:rPr>
              <a:t>Grupo sobre la Juventud en el CESE</a:t>
            </a:r>
          </a:p>
        </p:txBody>
      </p:sp>
      <p:sp>
        <p:nvSpPr>
          <p:cNvPr id="17" name="Oval 16">
            <a:hlinkClick r:id="rId4"/>
          </p:cNvPr>
          <p:cNvSpPr/>
          <p:nvPr/>
        </p:nvSpPr>
        <p:spPr>
          <a:xfrm>
            <a:off x="3681120" y="1097418"/>
            <a:ext cx="3299039" cy="3439285"/>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90993" y="1546083"/>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s-ES" sz="2000" b="1" dirty="0">
                <a:solidFill>
                  <a:schemeClr val="bg1"/>
                </a:solidFill>
                <a:latin typeface="Calibri" pitchFamily="34" charset="0"/>
              </a:rPr>
              <a:t>¡Tu Europa, tu voz!</a:t>
            </a:r>
          </a:p>
        </p:txBody>
      </p:sp>
      <p:sp>
        <p:nvSpPr>
          <p:cNvPr id="19" name="Oval 18">
            <a:hlinkClick r:id="rId5"/>
          </p:cNvPr>
          <p:cNvSpPr/>
          <p:nvPr/>
        </p:nvSpPr>
        <p:spPr>
          <a:xfrm>
            <a:off x="8675477" y="1095245"/>
            <a:ext cx="3458480" cy="3535923"/>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8972398" y="1339781"/>
            <a:ext cx="2864638"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s-ES" sz="2000" b="1" dirty="0">
                <a:solidFill>
                  <a:schemeClr val="bg1"/>
                </a:solidFill>
                <a:latin typeface="Calibri"/>
                <a:ea typeface="Calibri"/>
                <a:cs typeface="Calibri"/>
              </a:rPr>
              <a:t>Evaluación de la UE desde el punto de vista de los jóvenes en el CESE</a:t>
            </a:r>
          </a:p>
        </p:txBody>
      </p:sp>
      <p:sp>
        <p:nvSpPr>
          <p:cNvPr id="21" name="Oval 20"/>
          <p:cNvSpPr/>
          <p:nvPr/>
        </p:nvSpPr>
        <p:spPr>
          <a:xfrm>
            <a:off x="7360875" y="1091033"/>
            <a:ext cx="1620564" cy="1683268"/>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451400" y="1283788"/>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s-ES" sz="1600" b="1" dirty="0">
                <a:solidFill>
                  <a:schemeClr val="bg1"/>
                </a:solidFill>
                <a:latin typeface="Calibri"/>
                <a:ea typeface="Calibri"/>
                <a:cs typeface="Calibri"/>
              </a:rPr>
              <a:t>Estudio sobre la participación de los jóvenes a distintos niveles</a:t>
            </a:r>
          </a:p>
        </p:txBody>
      </p:sp>
      <p:sp>
        <p:nvSpPr>
          <p:cNvPr id="15" name="Oval 14">
            <a:hlinkClick r:id="rId6"/>
          </p:cNvPr>
          <p:cNvSpPr/>
          <p:nvPr/>
        </p:nvSpPr>
        <p:spPr>
          <a:xfrm>
            <a:off x="6157556" y="3386589"/>
            <a:ext cx="3384001" cy="3400405"/>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529072" y="3845280"/>
            <a:ext cx="2672244"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s-ES" sz="2000" b="1" dirty="0">
                <a:solidFill>
                  <a:schemeClr val="bg1"/>
                </a:solidFill>
                <a:latin typeface="Calibri" pitchFamily="34" charset="0"/>
              </a:rPr>
              <a:t>Mesas redondas sobre clima y sostenibilidad dirigidas a la juventud</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975360" y="3164459"/>
            <a:ext cx="3685823" cy="3708776"/>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es-ES" sz="4800" b="1">
                <a:solidFill>
                  <a:schemeClr val="bg1"/>
                </a:solidFill>
                <a:latin typeface="+mn-lt"/>
              </a:rPr>
              <a:t>INICIATIVAS DEL CESE PARA LA JUVENTUD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21127" y="1180189"/>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057637" y="2233123"/>
            <a:ext cx="2760862" cy="1938992"/>
          </a:xfrm>
          <a:prstGeom prst="rect">
            <a:avLst/>
          </a:prstGeom>
          <a:noFill/>
        </p:spPr>
        <p:txBody>
          <a:bodyPr wrap="square" rtlCol="0">
            <a:spAutoFit/>
          </a:bodyPr>
          <a:lstStyle/>
          <a:p>
            <a:pPr algn="just"/>
            <a:r>
              <a:rPr lang="es-ES" sz="1000" i="0" dirty="0">
                <a:solidFill>
                  <a:schemeClr val="bg1"/>
                </a:solidFill>
                <a:effectLst/>
              </a:rPr>
              <a:t>La evaluación de la UE desde el punto de vista de los jóvenes es una herramienta destinada a garantizar una mayor participación de la juventud en la elaboración de las políticas. En el CESE, esto implica, por ejemplo, la participación de representantes de la juventud en los dictámenes. Si una organización expresa su interés por un dictamen, también podría preverse otro tipo de participación, como la aportación de información sobre el tema por correo electrónico, la organización de una reunión con miembros del CESE, etc.</a:t>
            </a:r>
          </a:p>
        </p:txBody>
      </p:sp>
      <p:sp>
        <p:nvSpPr>
          <p:cNvPr id="32" name="TextBox 31">
            <a:extLst>
              <a:ext uri="{FF2B5EF4-FFF2-40B4-BE49-F238E27FC236}">
                <a16:creationId xmlns:a16="http://schemas.microsoft.com/office/drawing/2014/main" id="{499DF70F-B6A1-4E77-A85C-27EA21993E7C}"/>
              </a:ext>
            </a:extLst>
          </p:cNvPr>
          <p:cNvSpPr txBox="1"/>
          <p:nvPr/>
        </p:nvSpPr>
        <p:spPr>
          <a:xfrm>
            <a:off x="387670" y="2160099"/>
            <a:ext cx="1963440" cy="1785104"/>
          </a:xfrm>
          <a:prstGeom prst="rect">
            <a:avLst/>
          </a:prstGeom>
          <a:noFill/>
        </p:spPr>
        <p:txBody>
          <a:bodyPr wrap="square" rtlCol="0">
            <a:spAutoFit/>
          </a:bodyPr>
          <a:lstStyle/>
          <a:p>
            <a:pPr algn="just"/>
            <a:r>
              <a:rPr lang="es-ES" sz="1000" dirty="0">
                <a:solidFill>
                  <a:schemeClr val="bg1"/>
                </a:solidFill>
              </a:rPr>
              <a:t>Creado en 2023 para impulsar la participación de los jóvenes en la elaboración de las políticas de la UE, reúne a miembros del CESE y organizaciones juveniles para incorporar la perspectiva de la juventud, aplicar la evaluación de la UE desde el punto de los jóvenes (→) y coordinar las iniciativas relacionadas con la juventud.</a:t>
            </a:r>
          </a:p>
        </p:txBody>
      </p:sp>
      <p:sp>
        <p:nvSpPr>
          <p:cNvPr id="36" name="TextBox 35">
            <a:extLst>
              <a:ext uri="{FF2B5EF4-FFF2-40B4-BE49-F238E27FC236}">
                <a16:creationId xmlns:a16="http://schemas.microsoft.com/office/drawing/2014/main" id="{1B2D2801-B429-4E42-BC37-1964632292B1}"/>
              </a:ext>
            </a:extLst>
          </p:cNvPr>
          <p:cNvSpPr txBox="1"/>
          <p:nvPr/>
        </p:nvSpPr>
        <p:spPr>
          <a:xfrm>
            <a:off x="4146112" y="1853557"/>
            <a:ext cx="2376376" cy="1938992"/>
          </a:xfrm>
          <a:prstGeom prst="rect">
            <a:avLst/>
          </a:prstGeom>
          <a:noFill/>
        </p:spPr>
        <p:txBody>
          <a:bodyPr wrap="square" rtlCol="0">
            <a:spAutoFit/>
          </a:bodyPr>
          <a:lstStyle/>
          <a:p>
            <a:pPr algn="just"/>
            <a:br>
              <a:rPr lang="es-ES" sz="1000" dirty="0">
                <a:solidFill>
                  <a:schemeClr val="bg1"/>
                </a:solidFill>
              </a:rPr>
            </a:br>
            <a:r>
              <a:rPr lang="es-ES" sz="1000" dirty="0">
                <a:solidFill>
                  <a:schemeClr val="bg1"/>
                </a:solidFill>
              </a:rPr>
              <a:t>«¡Tu Europa, tu voz!» es el acto juvenil que el CESE celebra con carácter anual para reunir a estudiantes de todos los Estados miembros de la UE y de los países candidatos para colaborar con la UE. Desde 2010, los jóvenes participantes han acudido a Bruselas para debatir, intercambiar ideas y elaborar resoluciones que reflejen su visión del futuro de Europa y compartirla a continuación con las instituciones de la UE.</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541392" y="4860675"/>
            <a:ext cx="2675461" cy="1323439"/>
          </a:xfrm>
          <a:prstGeom prst="rect">
            <a:avLst/>
          </a:prstGeom>
          <a:noFill/>
        </p:spPr>
        <p:txBody>
          <a:bodyPr wrap="square" rtlCol="0">
            <a:spAutoFit/>
          </a:bodyPr>
          <a:lstStyle/>
          <a:p>
            <a:pPr algn="just"/>
            <a:r>
              <a:rPr lang="es-ES" sz="1000" dirty="0">
                <a:solidFill>
                  <a:schemeClr val="bg1"/>
                </a:solidFill>
              </a:rPr>
              <a:t>Se trata de una iniciativa del CESE que se celebra dos veces al año para fomentar el diálogo entre los jóvenes y los responsables políticos de la UE sobre el clima y la sostenibilidad. Estas reuniones, organizadas con la Comisión Europea y redes juveniles, garantizan que las propuestas de la juventud resuenen y tengan continuidad.</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59315" y="5133742"/>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684701" y="3639463"/>
            <a:ext cx="2290513" cy="707886"/>
          </a:xfrm>
          <a:prstGeom prst="rect">
            <a:avLst/>
          </a:prstGeom>
          <a:noFill/>
        </p:spPr>
        <p:txBody>
          <a:bodyPr wrap="square" rtlCol="0">
            <a:spAutoFit/>
          </a:bodyPr>
          <a:lstStyle/>
          <a:p>
            <a:pPr algn="ctr"/>
            <a:r>
              <a:rPr lang="es-ES" sz="2000" b="1" dirty="0">
                <a:solidFill>
                  <a:srgbClr val="FFFFFF"/>
                </a:solidFill>
                <a:latin typeface="Calibri"/>
              </a:rPr>
              <a:t>Delegado de la juventud en la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64142" y="4768709"/>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463044" y="4305268"/>
            <a:ext cx="2776324" cy="2092881"/>
          </a:xfrm>
          <a:prstGeom prst="rect">
            <a:avLst/>
          </a:prstGeom>
          <a:noFill/>
        </p:spPr>
        <p:txBody>
          <a:bodyPr wrap="square" rtlCol="0">
            <a:spAutoFit/>
          </a:bodyPr>
          <a:lstStyle/>
          <a:p>
            <a:pPr algn="just"/>
            <a:r>
              <a:rPr lang="es-ES" sz="1000" dirty="0">
                <a:solidFill>
                  <a:schemeClr val="bg1"/>
                </a:solidFill>
              </a:rPr>
              <a:t>Una iniciativa del CESE a través de la cual un representante de la juventud acude con la delegación de la UE a las conferencias de las Naciones sobre el clima y la biodiversidad. El delegado de la juventud, seleccionado cada dos años a través de un proceso abierto en el que participan el Foro Europeo de la Juventud y </a:t>
            </a:r>
            <a:r>
              <a:rPr lang="es-ES" sz="1000" dirty="0" err="1">
                <a:solidFill>
                  <a:schemeClr val="bg1"/>
                </a:solidFill>
              </a:rPr>
              <a:t>Generation</a:t>
            </a:r>
            <a:r>
              <a:rPr lang="es-ES" sz="1000" dirty="0">
                <a:solidFill>
                  <a:schemeClr val="bg1"/>
                </a:solidFill>
              </a:rPr>
              <a:t> </a:t>
            </a:r>
            <a:r>
              <a:rPr lang="es-ES" sz="1000" dirty="0" err="1">
                <a:solidFill>
                  <a:schemeClr val="bg1"/>
                </a:solidFill>
              </a:rPr>
              <a:t>Climate</a:t>
            </a:r>
            <a:r>
              <a:rPr lang="es-ES" sz="1000" dirty="0">
                <a:solidFill>
                  <a:schemeClr val="bg1"/>
                </a:solidFill>
              </a:rPr>
              <a:t> Europe, contribuye a los trabajos del CESE en materia de política de acción por el clima antes, durante y después de las reuniones de la COP, de modo que la perspectiva de la juventud tengan cabida en los debates internacionales sobre el clima y la sostenibilidad.</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45838" y="2302422"/>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BF3539-DBE0-FAB4-A055-E7B5A3EB24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743052" y="2014960"/>
            <a:ext cx="6448948" cy="3323288"/>
          </a:xfrm>
        </p:spPr>
      </p:pic>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a:solidFill>
                  <a:schemeClr val="bg1"/>
                </a:solidFill>
                <a:latin typeface="+mn-lt"/>
              </a:rPr>
              <a:t>LA EVALUACIÓN DE LA UE DESDE EL PUNTO DE VISTA DE LOS JÓVENES EN EL CESE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2862322"/>
          </a:xfrm>
          <a:prstGeom prst="rect">
            <a:avLst/>
          </a:prstGeom>
          <a:noFill/>
        </p:spPr>
        <p:txBody>
          <a:bodyPr wrap="square" rtlCol="0">
            <a:spAutoFit/>
          </a:bodyPr>
          <a:lstStyle/>
          <a:p>
            <a:pPr algn="just"/>
            <a:r>
              <a:rPr lang="es-ES" sz="2000">
                <a:solidFill>
                  <a:schemeClr val="tx1">
                    <a:lumMod val="75000"/>
                    <a:lumOff val="25000"/>
                  </a:schemeClr>
                </a:solidFill>
              </a:rPr>
              <a:t>La evaluación desde el punto de vista de los jóvenes es una herramienta diseñada para </a:t>
            </a:r>
            <a:r>
              <a:rPr lang="es-ES" sz="2000" b="1">
                <a:solidFill>
                  <a:srgbClr val="0CAFAD"/>
                </a:solidFill>
              </a:rPr>
              <a:t>reforzar la participación y la integración de la juventud en la elaboración de las políticas</a:t>
            </a:r>
            <a:r>
              <a:rPr lang="es-ES" sz="2000"/>
              <a:t>. </a:t>
            </a:r>
            <a:r>
              <a:rPr lang="es-ES" sz="2000">
                <a:solidFill>
                  <a:schemeClr val="tx1">
                    <a:lumMod val="75000"/>
                    <a:lumOff val="25000"/>
                  </a:schemeClr>
                </a:solidFill>
              </a:rPr>
              <a:t>Así pues, los representantes de la juventud pueden participar en la elaboración de las recomendaciones políticas del CESE de las maneras siguientes: </a:t>
            </a:r>
          </a:p>
          <a:p>
            <a:pPr algn="just"/>
            <a:endParaRPr lang="en-US" sz="2000" dirty="0"/>
          </a:p>
          <a:p>
            <a:pPr algn="just"/>
            <a:r>
              <a:rPr lang="es-ES" sz="2000">
                <a:solidFill>
                  <a:schemeClr val="tx1">
                    <a:lumMod val="75000"/>
                    <a:lumOff val="25000"/>
                  </a:schemeClr>
                </a:solidFill>
              </a:rPr>
              <a:t>    participando en reuniones y audiencias </a:t>
            </a:r>
          </a:p>
          <a:p>
            <a:pPr algn="just"/>
            <a:r>
              <a:rPr lang="es-ES" sz="2000">
                <a:solidFill>
                  <a:schemeClr val="tx1">
                    <a:lumMod val="75000"/>
                    <a:lumOff val="25000"/>
                  </a:schemeClr>
                </a:solidFill>
              </a:rPr>
              <a:t>    aportando contribuciones escritas </a:t>
            </a:r>
          </a:p>
          <a:p>
            <a:pPr algn="just"/>
            <a:r>
              <a:rPr lang="es-ES" sz="2000">
                <a:solidFill>
                  <a:schemeClr val="tx1">
                    <a:lumMod val="75000"/>
                    <a:lumOff val="25000"/>
                  </a:schemeClr>
                </a:solidFill>
              </a:rPr>
              <a:t>    supervisando el seguimiento de los dictámenes</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4" y="5253904"/>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4" y="5518983"/>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5817130"/>
            <a:ext cx="265079" cy="265079"/>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es-ES" sz="2400">
                <a:solidFill>
                  <a:srgbClr val="0060A0"/>
                </a:solidFill>
                <a:latin typeface="+mn-lt"/>
              </a:rPr>
              <a:t>El </a:t>
            </a:r>
            <a:r>
              <a:rPr lang="es-ES" sz="2400" b="1">
                <a:solidFill>
                  <a:srgbClr val="0060A0"/>
                </a:solidFill>
                <a:latin typeface="+mn-lt"/>
              </a:rPr>
              <a:t>Parlamento Europeo</a:t>
            </a:r>
            <a:r>
              <a:rPr lang="es-ES" sz="2400">
                <a:solidFill>
                  <a:srgbClr val="0060A0"/>
                </a:solidFill>
                <a:latin typeface="+mn-lt"/>
              </a:rPr>
              <a:t>, el </a:t>
            </a:r>
            <a:r>
              <a:rPr lang="es-ES" sz="2400" b="1">
                <a:solidFill>
                  <a:srgbClr val="0060A0"/>
                </a:solidFill>
                <a:latin typeface="+mn-lt"/>
              </a:rPr>
              <a:t>Consejo de la UE</a:t>
            </a:r>
            <a:r>
              <a:rPr lang="es-ES" sz="2400">
                <a:solidFill>
                  <a:srgbClr val="0060A0"/>
                </a:solidFill>
                <a:latin typeface="+mn-lt"/>
              </a:rPr>
              <a:t> y la </a:t>
            </a:r>
            <a:r>
              <a:rPr lang="es-ES" sz="2400" b="1">
                <a:solidFill>
                  <a:srgbClr val="0060A0"/>
                </a:solidFill>
                <a:latin typeface="+mn-lt"/>
              </a:rPr>
              <a:t>Comisión Europea</a:t>
            </a:r>
            <a:r>
              <a:rPr lang="es-ES" sz="2400">
                <a:solidFill>
                  <a:srgbClr val="0060A0"/>
                </a:solidFill>
                <a:latin typeface="+mn-lt"/>
              </a:rPr>
              <a:t> están jurídicamente obligados a consultar </a:t>
            </a:r>
            <a:r>
              <a:rPr lang="es-ES" sz="2400" b="1">
                <a:solidFill>
                  <a:srgbClr val="0060A0"/>
                </a:solidFill>
                <a:latin typeface="+mn-lt"/>
              </a:rPr>
              <a:t>al CESE</a:t>
            </a:r>
            <a:r>
              <a:rPr lang="es-ES" sz="2400">
                <a:solidFill>
                  <a:srgbClr val="0060A0"/>
                </a:solidFill>
                <a:latin typeface="+mn-lt"/>
              </a:rPr>
              <a:t> cuando adoptan nueva legislación sobre una amplia variedad de temas en los siguientes ámbitos:</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000" b="1"/>
              <a:t>EN EL CENTRO DE LA TOMA DE DECISIONES DE LA UE</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es-ES" sz="1800" b="0" noProof="0">
                          <a:solidFill>
                            <a:schemeClr val="tx1"/>
                          </a:solidFill>
                          <a:effectLst/>
                        </a:rPr>
                        <a:t>Agricultura y Pesca</a:t>
                      </a:r>
                    </a:p>
                    <a:p>
                      <a:pPr marL="342900" lvl="0" indent="-342900">
                        <a:buFont typeface="Courier New" panose="02070309020205020404" pitchFamily="49" charset="0"/>
                        <a:buChar char="o"/>
                      </a:pPr>
                      <a:r>
                        <a:rPr lang="es-ES" sz="1800" b="0" noProof="0">
                          <a:solidFill>
                            <a:schemeClr val="tx1"/>
                          </a:solidFill>
                          <a:effectLst/>
                        </a:rPr>
                        <a:t>Normas comunes de competencia, fiscalidad y aproximación de las legislaciones</a:t>
                      </a:r>
                    </a:p>
                    <a:p>
                      <a:pPr marL="342900" lvl="0" indent="-342900">
                        <a:buFont typeface="Courier New" panose="02070309020205020404" pitchFamily="49" charset="0"/>
                        <a:buChar char="o"/>
                      </a:pPr>
                      <a:r>
                        <a:rPr lang="es-ES" sz="1800" b="0" noProof="0">
                          <a:solidFill>
                            <a:schemeClr val="tx1"/>
                          </a:solidFill>
                          <a:effectLst/>
                        </a:rPr>
                        <a:t>Protección de los consumidores</a:t>
                      </a:r>
                    </a:p>
                    <a:p>
                      <a:pPr marL="342900" lvl="0" indent="-342900">
                        <a:buFont typeface="Courier New" panose="02070309020205020404" pitchFamily="49" charset="0"/>
                        <a:buChar char="o"/>
                      </a:pPr>
                      <a:r>
                        <a:rPr lang="es-ES" sz="1800" b="0" noProof="0">
                          <a:solidFill>
                            <a:schemeClr val="tx1"/>
                          </a:solidFill>
                          <a:effectLst/>
                        </a:rPr>
                        <a:t>Cohesión económica, social y territorial</a:t>
                      </a:r>
                    </a:p>
                    <a:p>
                      <a:pPr marL="342900" lvl="0" indent="-342900">
                        <a:buFont typeface="Courier New" panose="02070309020205020404" pitchFamily="49" charset="0"/>
                        <a:buChar char="o"/>
                      </a:pPr>
                      <a:r>
                        <a:rPr lang="es-ES" sz="1800" b="0" noProof="0">
                          <a:solidFill>
                            <a:schemeClr val="tx1"/>
                          </a:solidFill>
                          <a:effectLst/>
                        </a:rPr>
                        <a:t>Educación, formación profesional, juventud y deporte</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800" b="0" noProof="0">
                          <a:solidFill>
                            <a:schemeClr val="tx1"/>
                          </a:solidFill>
                          <a:effectLst/>
                        </a:rPr>
                        <a:t>Empleo</a:t>
                      </a:r>
                    </a:p>
                    <a:p>
                      <a:pPr marL="342900" lvl="0" indent="-342900">
                        <a:buFont typeface="Courier New" panose="02070309020205020404" pitchFamily="49" charset="0"/>
                        <a:buChar char="o"/>
                      </a:pPr>
                      <a:r>
                        <a:rPr lang="es-ES" sz="1800" b="0" noProof="0">
                          <a:solidFill>
                            <a:schemeClr val="tx1"/>
                          </a:solidFill>
                          <a:effectLst/>
                        </a:rPr>
                        <a:t>Energía</a:t>
                      </a:r>
                    </a:p>
                    <a:p>
                      <a:pPr marL="342900" lvl="0" indent="-342900">
                        <a:buFont typeface="Courier New" panose="02070309020205020404" pitchFamily="49" charset="0"/>
                        <a:buChar char="o"/>
                      </a:pPr>
                      <a:r>
                        <a:rPr lang="es-ES" sz="1800" b="0" noProof="0">
                          <a:solidFill>
                            <a:schemeClr val="tx1"/>
                          </a:solidFill>
                          <a:effectLst/>
                        </a:rPr>
                        <a:t>Medio ambiente</a:t>
                      </a:r>
                    </a:p>
                    <a:p>
                      <a:pPr marL="342900" lvl="0" indent="-342900">
                        <a:buFont typeface="Courier New" panose="02070309020205020404" pitchFamily="49" charset="0"/>
                        <a:buChar char="o"/>
                      </a:pPr>
                      <a:r>
                        <a:rPr lang="es-ES" sz="1800" b="0" noProof="0">
                          <a:solidFill>
                            <a:schemeClr val="tx1"/>
                          </a:solidFill>
                          <a:effectLst/>
                        </a:rPr>
                        <a:t>Fondo Social Europeo</a:t>
                      </a:r>
                    </a:p>
                    <a:p>
                      <a:pPr marL="342900" lvl="0" indent="-342900">
                        <a:buFont typeface="Courier New" panose="02070309020205020404" pitchFamily="49" charset="0"/>
                        <a:buChar char="o"/>
                      </a:pPr>
                      <a:r>
                        <a:rPr lang="es-ES" sz="1800" b="0" noProof="0">
                          <a:solidFill>
                            <a:schemeClr val="tx1"/>
                          </a:solidFill>
                          <a:effectLst/>
                        </a:rPr>
                        <a:t>Libre circulación de personas, </a:t>
                      </a:r>
                      <a:br>
                        <a:rPr lang="es-ES" sz="1800" b="0" noProof="0">
                          <a:solidFill>
                            <a:schemeClr val="tx1"/>
                          </a:solidFill>
                          <a:effectLst/>
                        </a:rPr>
                      </a:br>
                      <a:r>
                        <a:rPr lang="es-ES" sz="1800" b="0" noProof="0">
                          <a:solidFill>
                            <a:schemeClr val="tx1"/>
                          </a:solidFill>
                          <a:effectLst/>
                        </a:rPr>
                        <a:t>servicios y capitales </a:t>
                      </a:r>
                    </a:p>
                    <a:p>
                      <a:pPr marL="342900" lvl="0" indent="-342900">
                        <a:buFont typeface="Courier New" panose="02070309020205020404" pitchFamily="49" charset="0"/>
                        <a:buChar char="o"/>
                      </a:pPr>
                      <a:r>
                        <a:rPr lang="es-ES" sz="1800" b="0" noProof="0">
                          <a:solidFill>
                            <a:schemeClr val="tx1"/>
                          </a:solidFill>
                          <a:effectLst/>
                        </a:rPr>
                        <a:t>Salud y seguridad</a:t>
                      </a:r>
                    </a:p>
                    <a:p>
                      <a:pPr marL="342900" lvl="0" indent="-342900">
                        <a:buFont typeface="Courier New" panose="02070309020205020404" pitchFamily="49" charset="0"/>
                        <a:buChar char="o"/>
                      </a:pPr>
                      <a:r>
                        <a:rPr lang="es-ES" sz="1800" b="0" noProof="0">
                          <a:solidFill>
                            <a:schemeClr val="tx1"/>
                          </a:solidFill>
                          <a:effectLst/>
                        </a:rPr>
                        <a:t>Industria</a:t>
                      </a:r>
                    </a:p>
                    <a:p>
                      <a:pPr marL="342900" lvl="0" indent="-342900">
                        <a:buFont typeface="Courier New" panose="02070309020205020404" pitchFamily="49" charset="0"/>
                        <a:buChar char="o"/>
                      </a:pPr>
                      <a:r>
                        <a:rPr lang="es-ES" sz="1800" b="0" noProof="0">
                          <a:solidFill>
                            <a:schemeClr val="tx1"/>
                          </a:solidFill>
                          <a:effectLst/>
                        </a:rPr>
                        <a:t>Inversiones</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ES" sz="1800" b="0" noProof="0">
                          <a:solidFill>
                            <a:schemeClr val="tx1"/>
                          </a:solidFill>
                          <a:effectLst/>
                        </a:rPr>
                        <a:t>No discriminación y ciudadanía de la Unión</a:t>
                      </a:r>
                    </a:p>
                    <a:p>
                      <a:pPr marL="342900" lvl="0" indent="-342900">
                        <a:buFont typeface="Courier New" panose="02070309020205020404" pitchFamily="49" charset="0"/>
                        <a:buChar char="o"/>
                      </a:pPr>
                      <a:r>
                        <a:rPr lang="es-ES" sz="1800" b="0" noProof="0">
                          <a:solidFill>
                            <a:schemeClr val="tx1"/>
                          </a:solidFill>
                          <a:effectLst/>
                        </a:rPr>
                        <a:t>Mercado común nuclear</a:t>
                      </a:r>
                    </a:p>
                    <a:p>
                      <a:pPr marL="342900" lvl="0" indent="-342900">
                        <a:buFont typeface="Courier New" panose="02070309020205020404" pitchFamily="49" charset="0"/>
                        <a:buChar char="o"/>
                      </a:pPr>
                      <a:r>
                        <a:rPr lang="es-ES" sz="1800" b="0" noProof="0">
                          <a:solidFill>
                            <a:schemeClr val="tx1"/>
                          </a:solidFill>
                          <a:effectLst/>
                        </a:rPr>
                        <a:t>Salud pública</a:t>
                      </a:r>
                    </a:p>
                    <a:p>
                      <a:pPr marL="342900" lvl="0" indent="-342900">
                        <a:buFont typeface="Courier New" panose="02070309020205020404" pitchFamily="49" charset="0"/>
                        <a:buChar char="o"/>
                      </a:pPr>
                      <a:r>
                        <a:rPr lang="es-ES" sz="1800" b="0" noProof="0">
                          <a:solidFill>
                            <a:schemeClr val="tx1"/>
                          </a:solidFill>
                          <a:effectLst/>
                        </a:rPr>
                        <a:t>Investigación y desarrollo tecnológico y espacio</a:t>
                      </a:r>
                    </a:p>
                    <a:p>
                      <a:pPr marL="342900" lvl="0" indent="-342900">
                        <a:buFont typeface="Courier New" panose="02070309020205020404" pitchFamily="49" charset="0"/>
                        <a:buChar char="o"/>
                      </a:pPr>
                      <a:r>
                        <a:rPr lang="es-ES" sz="1800" b="0" noProof="0">
                          <a:solidFill>
                            <a:schemeClr val="tx1"/>
                          </a:solidFill>
                          <a:effectLst/>
                        </a:rPr>
                        <a:t>Política social</a:t>
                      </a:r>
                    </a:p>
                    <a:p>
                      <a:pPr marL="342900" lvl="0" indent="-342900">
                        <a:buFont typeface="Courier New" panose="02070309020205020404" pitchFamily="49" charset="0"/>
                        <a:buChar char="o"/>
                      </a:pPr>
                      <a:r>
                        <a:rPr lang="es-ES" sz="1800" b="0" noProof="0">
                          <a:solidFill>
                            <a:schemeClr val="tx1"/>
                          </a:solidFill>
                          <a:effectLst/>
                        </a:rPr>
                        <a:t>Redes transeuropeas</a:t>
                      </a:r>
                    </a:p>
                    <a:p>
                      <a:pPr marL="342900" lvl="0" indent="-342900">
                        <a:buFont typeface="Courier New" panose="02070309020205020404" pitchFamily="49" charset="0"/>
                        <a:buChar char="o"/>
                      </a:pPr>
                      <a:r>
                        <a:rPr lang="es-ES" sz="1800" b="0" noProof="0">
                          <a:solidFill>
                            <a:schemeClr val="tx1"/>
                          </a:solidFill>
                          <a:effectLst/>
                        </a:rPr>
                        <a:t>Transportes</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es-ES"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El Comité Económico y Social Europeo es</a:t>
            </a:r>
            <a:br>
              <a:rPr lang="es-ES"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es-ES"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un órgano consultivo que representa a la</a:t>
            </a:r>
            <a:br>
              <a:rPr lang="es-ES"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es-ES"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sociedad civil organizada</a:t>
            </a:r>
            <a:r>
              <a:rPr lang="es-ES"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a:t>
            </a:r>
            <a:br>
              <a:rPr lang="es-ES" sz="4267" b="1">
                <a:solidFill>
                  <a:schemeClr val="bg1"/>
                </a:solidFill>
                <a:latin typeface="Calibri" panose="020F0502020204030204" pitchFamily="34" charset="0"/>
                <a:ea typeface="MS PGothic" charset="0"/>
              </a:rPr>
            </a:br>
            <a:endParaRPr lang="es-ES"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es-ES" dirty="0">
                <a:solidFill>
                  <a:schemeClr val="tx1"/>
                </a:solidFill>
                <a:latin typeface="Calibri" panose="020F0502020204030204" pitchFamily="34" charset="0"/>
                <a:ea typeface="+mn-ea"/>
              </a:rPr>
              <a:t>«El Parlamento Europeo, el Consejo </a:t>
            </a:r>
          </a:p>
          <a:p>
            <a:pPr algn="ctr" eaLnBrk="1" hangingPunct="1">
              <a:lnSpc>
                <a:spcPct val="110000"/>
              </a:lnSpc>
              <a:spcBef>
                <a:spcPts val="1000"/>
              </a:spcBef>
              <a:buNone/>
            </a:pPr>
            <a:r>
              <a:rPr lang="es-ES" dirty="0">
                <a:solidFill>
                  <a:schemeClr val="tx1"/>
                </a:solidFill>
                <a:latin typeface="Calibri" panose="020F0502020204030204" pitchFamily="34" charset="0"/>
                <a:ea typeface="+mn-ea"/>
              </a:rPr>
              <a:t>y la Comisión estarán</a:t>
            </a:r>
            <a:r>
              <a:rPr lang="es-ES" dirty="0">
                <a:latin typeface="Calibri" panose="020F0502020204030204" pitchFamily="34" charset="0"/>
                <a:ea typeface="+mn-ea"/>
              </a:rPr>
              <a:t> </a:t>
            </a:r>
            <a:r>
              <a:rPr lang="es-ES" b="1" dirty="0">
                <a:solidFill>
                  <a:srgbClr val="174195"/>
                </a:solidFill>
                <a:latin typeface="Calibri" panose="020F0502020204030204" pitchFamily="34" charset="0"/>
                <a:ea typeface="+mn-ea"/>
              </a:rPr>
              <a:t>asistidos por </a:t>
            </a:r>
          </a:p>
          <a:p>
            <a:pPr algn="ctr" eaLnBrk="1" hangingPunct="1">
              <a:lnSpc>
                <a:spcPct val="110000"/>
              </a:lnSpc>
              <a:spcBef>
                <a:spcPts val="1000"/>
              </a:spcBef>
              <a:buNone/>
            </a:pPr>
            <a:r>
              <a:rPr lang="es-ES" b="1" dirty="0">
                <a:solidFill>
                  <a:srgbClr val="174195"/>
                </a:solidFill>
                <a:latin typeface="Calibri" panose="020F0502020204030204" pitchFamily="34" charset="0"/>
                <a:ea typeface="+mn-ea"/>
              </a:rPr>
              <a:t>un Comité Económico y Social </a:t>
            </a:r>
          </a:p>
          <a:p>
            <a:pPr algn="ctr" eaLnBrk="1" hangingPunct="1">
              <a:lnSpc>
                <a:spcPct val="110000"/>
              </a:lnSpc>
              <a:spcBef>
                <a:spcPts val="1000"/>
              </a:spcBef>
              <a:buNone/>
            </a:pPr>
            <a:r>
              <a:rPr lang="es-ES" dirty="0">
                <a:solidFill>
                  <a:schemeClr val="tx1"/>
                </a:solidFill>
                <a:latin typeface="Calibri" panose="020F0502020204030204" pitchFamily="34" charset="0"/>
                <a:ea typeface="+mn-ea"/>
              </a:rPr>
              <a:t>y por un Comité de las Regiones que ejercerán </a:t>
            </a:r>
          </a:p>
          <a:p>
            <a:pPr algn="ctr" eaLnBrk="1" hangingPunct="1">
              <a:lnSpc>
                <a:spcPct val="110000"/>
              </a:lnSpc>
              <a:spcBef>
                <a:spcPts val="1000"/>
              </a:spcBef>
              <a:buNone/>
            </a:pPr>
            <a:r>
              <a:rPr lang="es-ES" b="1" dirty="0">
                <a:solidFill>
                  <a:srgbClr val="174195"/>
                </a:solidFill>
                <a:latin typeface="Calibri" panose="020F0502020204030204" pitchFamily="34" charset="0"/>
                <a:ea typeface="+mn-ea"/>
              </a:rPr>
              <a:t>funciones consultivas</a:t>
            </a:r>
            <a:r>
              <a:rPr lang="es-ES" dirty="0">
                <a:solidFill>
                  <a:schemeClr val="tx1"/>
                </a:solidFill>
                <a:latin typeface="Calibri" panose="020F0502020204030204" pitchFamily="34" charset="0"/>
                <a:ea typeface="+mn-ea"/>
              </a:rPr>
              <a:t>.»</a:t>
            </a:r>
            <a:r>
              <a:rPr lang="es-ES" b="1" dirty="0">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es-ES" b="1" dirty="0">
                <a:solidFill>
                  <a:schemeClr val="tx1"/>
                </a:solidFill>
                <a:latin typeface="Calibri" panose="020F0502020204030204" pitchFamily="34" charset="0"/>
                <a:ea typeface="+mn-ea"/>
              </a:rPr>
              <a:t>Artículo 13 del Tratado de la Unión Europea</a:t>
            </a:r>
          </a:p>
        </p:txBody>
      </p:sp>
      <p:pic>
        <p:nvPicPr>
          <p:cNvPr id="2" name="Picture 1">
            <a:extLst>
              <a:ext uri="{FF2B5EF4-FFF2-40B4-BE49-F238E27FC236}">
                <a16:creationId xmlns:a16="http://schemas.microsoft.com/office/drawing/2014/main" id="{9CF75D38-9BB0-753E-7664-8EA882E8201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512915" y="1851082"/>
            <a:ext cx="4679084" cy="5006918"/>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lnSpcReduction="10000"/>
          </a:bodyPr>
          <a:lstStyle/>
          <a:p>
            <a:pPr>
              <a:buFont typeface="Courier New" panose="02070309020205020404" pitchFamily="49" charset="0"/>
              <a:buChar char="o"/>
            </a:pPr>
            <a:r>
              <a:rPr lang="es-ES" sz="1800" b="0" i="0" u="none" strike="noStrike" baseline="0" dirty="0">
                <a:latin typeface="Calibri" panose="020F0502020204030204" pitchFamily="34" charset="0"/>
              </a:rPr>
              <a:t>Grupo  sobre </a:t>
            </a:r>
            <a:r>
              <a:rPr lang="es-ES" sz="1800" b="1" i="0" u="none" strike="noStrike" baseline="0" dirty="0">
                <a:latin typeface="Calibri" panose="020F0502020204030204" pitchFamily="34" charset="0"/>
              </a:rPr>
              <a:t>Derechos Fundamentales y Estado de Derecho</a:t>
            </a:r>
          </a:p>
          <a:p>
            <a:pPr>
              <a:buFont typeface="Courier New" panose="02070309020205020404" pitchFamily="49" charset="0"/>
              <a:buChar char="o"/>
            </a:pPr>
            <a:r>
              <a:rPr lang="es-ES" sz="1800" b="0" i="0" u="none" strike="noStrike" baseline="0" dirty="0">
                <a:latin typeface="Calibri" panose="020F0502020204030204" pitchFamily="34" charset="0"/>
              </a:rPr>
              <a:t>Grupo  sobre el </a:t>
            </a:r>
            <a:r>
              <a:rPr lang="es-ES" sz="1800" b="1" i="0" u="none" strike="noStrike" baseline="0" dirty="0">
                <a:latin typeface="Calibri" panose="020F0502020204030204" pitchFamily="34" charset="0"/>
              </a:rPr>
              <a:t>Semestre Europeo</a:t>
            </a:r>
          </a:p>
          <a:p>
            <a:pPr>
              <a:buFont typeface="Courier New" panose="02070309020205020404" pitchFamily="49" charset="0"/>
              <a:buChar char="o"/>
            </a:pPr>
            <a:r>
              <a:rPr lang="es-ES" sz="1800" b="0" i="0" u="none" strike="noStrike" baseline="0" dirty="0">
                <a:latin typeface="Calibri" panose="020F0502020204030204" pitchFamily="34" charset="0"/>
              </a:rPr>
              <a:t>Grupo  sobre la </a:t>
            </a:r>
            <a:r>
              <a:rPr lang="es-ES" sz="1800" b="1" i="0" u="none" strike="noStrike" baseline="0" dirty="0">
                <a:latin typeface="Calibri" panose="020F0502020204030204" pitchFamily="34" charset="0"/>
              </a:rPr>
              <a:t>Conferencia de las Partes en la Convención Marco de las Naciones Unidas sobre el Cambio Climático</a:t>
            </a:r>
          </a:p>
          <a:p>
            <a:pPr>
              <a:buFont typeface="Courier New" panose="02070309020205020404" pitchFamily="49" charset="0"/>
              <a:buChar char="o"/>
            </a:pPr>
            <a:r>
              <a:rPr lang="es-ES" sz="1800" b="0" i="0" u="none" strike="noStrike" baseline="0" dirty="0">
                <a:latin typeface="Calibri" panose="020F0502020204030204" pitchFamily="34" charset="0"/>
              </a:rPr>
              <a:t>Grupo  sobre los </a:t>
            </a:r>
            <a:r>
              <a:rPr lang="es-ES" sz="1800" b="1" i="0" u="none" strike="noStrike" baseline="0" dirty="0">
                <a:latin typeface="Calibri" panose="020F0502020204030204" pitchFamily="34" charset="0"/>
              </a:rPr>
              <a:t>Servicios de Interés General</a:t>
            </a:r>
          </a:p>
          <a:p>
            <a:pPr>
              <a:buFont typeface="Courier New" panose="02070309020205020404" pitchFamily="49" charset="0"/>
              <a:buChar char="o"/>
            </a:pPr>
            <a:r>
              <a:rPr lang="es-ES" sz="1800" b="0" i="0" u="none" strike="noStrike" baseline="0" dirty="0">
                <a:latin typeface="Calibri" panose="020F0502020204030204" pitchFamily="34" charset="0"/>
              </a:rPr>
              <a:t>Grupo  sobre la </a:t>
            </a:r>
            <a:r>
              <a:rPr lang="es-ES" sz="1800" b="1" i="0" u="none" strike="noStrike" baseline="0" dirty="0">
                <a:latin typeface="Calibri" panose="020F0502020204030204" pitchFamily="34" charset="0"/>
              </a:rPr>
              <a:t>Energía</a:t>
            </a:r>
          </a:p>
          <a:p>
            <a:pPr>
              <a:buFont typeface="Courier New" panose="02070309020205020404" pitchFamily="49" charset="0"/>
              <a:buChar char="o"/>
            </a:pPr>
            <a:r>
              <a:rPr lang="es-ES" sz="1800" b="0" i="0" u="none" strike="noStrike" baseline="0" dirty="0">
                <a:latin typeface="Calibri" panose="020F0502020204030204" pitchFamily="34" charset="0"/>
              </a:rPr>
              <a:t>Grupo sobre el </a:t>
            </a:r>
            <a:r>
              <a:rPr lang="es-ES" sz="1800" b="1" i="0" u="none" strike="noStrike" baseline="0" dirty="0">
                <a:latin typeface="Calibri" panose="020F0502020204030204" pitchFamily="34" charset="0"/>
              </a:rPr>
              <a:t>Transporte</a:t>
            </a:r>
          </a:p>
          <a:p>
            <a:pPr>
              <a:buFont typeface="Courier New" panose="02070309020205020404" pitchFamily="49" charset="0"/>
              <a:buChar char="o"/>
            </a:pPr>
            <a:r>
              <a:rPr lang="es-ES" sz="1800" dirty="0">
                <a:latin typeface="Calibri" panose="020F0502020204030204" pitchFamily="34" charset="0"/>
              </a:rPr>
              <a:t>Grupo sobre </a:t>
            </a:r>
            <a:r>
              <a:rPr lang="es-ES" sz="1800" b="1" dirty="0">
                <a:latin typeface="Calibri" panose="020F0502020204030204" pitchFamily="34" charset="0"/>
              </a:rPr>
              <a:t>Inmigración e Integración</a:t>
            </a:r>
          </a:p>
          <a:p>
            <a:pPr>
              <a:buFont typeface="Courier New" panose="02070309020205020404" pitchFamily="49" charset="0"/>
              <a:buChar char="o"/>
            </a:pPr>
            <a:r>
              <a:rPr lang="es-ES" sz="1800" b="0" i="0" u="none" strike="noStrike" baseline="0" dirty="0">
                <a:latin typeface="Calibri" panose="020F0502020204030204" pitchFamily="34" charset="0"/>
              </a:rPr>
              <a:t>Grupo sobre la </a:t>
            </a:r>
            <a:r>
              <a:rPr lang="es-ES" sz="1800" b="1" i="0" u="none" strike="noStrike" baseline="0" dirty="0">
                <a:latin typeface="Calibri" panose="020F0502020204030204" pitchFamily="34" charset="0"/>
              </a:rPr>
              <a:t>Integración de los Gitanos</a:t>
            </a:r>
          </a:p>
          <a:p>
            <a:pPr>
              <a:buFont typeface="Courier New" panose="02070309020205020404" pitchFamily="49" charset="0"/>
              <a:buChar char="o"/>
            </a:pPr>
            <a:r>
              <a:rPr lang="es-ES" sz="1800" dirty="0">
                <a:latin typeface="Calibri" panose="020F0502020204030204" pitchFamily="34" charset="0"/>
              </a:rPr>
              <a:t>Grupo sobre los </a:t>
            </a:r>
            <a:r>
              <a:rPr lang="es-ES" sz="1800" b="1" dirty="0">
                <a:latin typeface="Calibri" panose="020F0502020204030204" pitchFamily="34" charset="0"/>
              </a:rPr>
              <a:t>Derechos de las Personas con Discapacidad</a:t>
            </a:r>
          </a:p>
          <a:p>
            <a:pPr>
              <a:buFont typeface="Courier New" panose="02070309020205020404" pitchFamily="49" charset="0"/>
              <a:buChar char="o"/>
            </a:pPr>
            <a:r>
              <a:rPr lang="es-ES" sz="1800" b="0" i="0" u="none" strike="noStrike" baseline="0" dirty="0">
                <a:latin typeface="Calibri" panose="020F0502020204030204" pitchFamily="34" charset="0"/>
              </a:rPr>
              <a:t>Grupo sobre los </a:t>
            </a:r>
            <a:r>
              <a:rPr lang="es-ES" sz="1800" b="1" i="0" u="none" strike="noStrike" baseline="0" dirty="0">
                <a:latin typeface="Calibri" panose="020F0502020204030204" pitchFamily="34" charset="0"/>
              </a:rPr>
              <a:t>Sistemas Alimentarios Sostenibles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400" dirty="0"/>
              <a:t>Grupos Permanentes</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92500" lnSpcReduction="20000"/>
          </a:bodyPr>
          <a:lstStyle/>
          <a:p>
            <a:pPr marL="0" lvl="0" indent="0" algn="ctr">
              <a:lnSpc>
                <a:spcPct val="110000"/>
              </a:lnSpc>
              <a:buNone/>
            </a:pPr>
            <a:r>
              <a:rPr lang="es-ES" sz="2600" dirty="0">
                <a:latin typeface="Calibri" panose="020F0502020204030204" pitchFamily="34" charset="0"/>
              </a:rPr>
              <a:t>Nombrados para un </a:t>
            </a:r>
            <a:r>
              <a:rPr lang="es-ES" sz="2600" b="1" dirty="0">
                <a:solidFill>
                  <a:srgbClr val="0060A0"/>
                </a:solidFill>
                <a:latin typeface="Calibri" panose="020F0502020204030204" pitchFamily="34" charset="0"/>
              </a:rPr>
              <a:t>mandato renovable de cinco años por el Consejo</a:t>
            </a:r>
            <a:r>
              <a:rPr lang="es-ES" sz="2600" dirty="0">
                <a:latin typeface="Calibri" panose="020F0502020204030204" pitchFamily="34" charset="0"/>
              </a:rPr>
              <a:t>, a propuesta de cada Estado miembro.</a:t>
            </a:r>
          </a:p>
          <a:p>
            <a:pPr marL="0" indent="0" algn="ctr">
              <a:lnSpc>
                <a:spcPct val="110000"/>
              </a:lnSpc>
              <a:buNone/>
            </a:pPr>
            <a:r>
              <a:rPr lang="es-ES" sz="2600" dirty="0">
                <a:latin typeface="Calibri" panose="020F0502020204030204" pitchFamily="34" charset="0"/>
              </a:rPr>
              <a:t>Son independientes </a:t>
            </a:r>
            <a:r>
              <a:rPr lang="es-ES" sz="2600" b="1" dirty="0">
                <a:solidFill>
                  <a:srgbClr val="0060A0"/>
                </a:solidFill>
                <a:latin typeface="Calibri" panose="020F0502020204030204" pitchFamily="34" charset="0"/>
              </a:rPr>
              <a:t>(= sin afiliación política) </a:t>
            </a:r>
            <a:r>
              <a:rPr lang="es-ES" sz="2600" dirty="0">
                <a:latin typeface="Calibri" panose="020F0502020204030204" pitchFamily="34" charset="0"/>
              </a:rPr>
              <a:t>y actúan en interés de toda la ciudadanía de la UE.</a:t>
            </a:r>
          </a:p>
          <a:p>
            <a:pPr marL="0" indent="0" algn="ctr">
              <a:lnSpc>
                <a:spcPct val="110000"/>
              </a:lnSpc>
              <a:buNone/>
            </a:pPr>
            <a:r>
              <a:rPr lang="es-ES" sz="2600" b="1" dirty="0">
                <a:solidFill>
                  <a:srgbClr val="0060A0"/>
                </a:solidFill>
                <a:latin typeface="Calibri" panose="020F0502020204030204" pitchFamily="34" charset="0"/>
              </a:rPr>
              <a:t>No están afincados a tiempo completo en Bruselas</a:t>
            </a:r>
            <a:r>
              <a:rPr lang="es-ES" sz="2600" dirty="0">
                <a:latin typeface="Calibri" panose="020F0502020204030204" pitchFamily="34" charset="0"/>
              </a:rPr>
              <a:t>: la mayoría sigue trabajando para sus organizaciones nacionales en el país de origen. Los gastos de viaje y alojamiento son sufragados por el CESE.</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13340" y="0"/>
            <a:ext cx="12165319" cy="2616101"/>
          </a:xfrm>
          <a:prstGeom prst="rect">
            <a:avLst/>
          </a:prstGeom>
          <a:noFill/>
        </p:spPr>
        <p:txBody>
          <a:bodyPr wrap="square" rtlCol="0">
            <a:spAutoFit/>
          </a:bodyPr>
          <a:lstStyle/>
          <a:p>
            <a:pPr algn="ctr"/>
            <a:r>
              <a:rPr lang="es-ES" sz="4000" b="1" dirty="0">
                <a:solidFill>
                  <a:schemeClr val="bg1"/>
                </a:solidFill>
                <a:latin typeface="Calibri" panose="020F0502020204030204" pitchFamily="34" charset="0"/>
              </a:rPr>
              <a:t>UNA ASAMBLEA DE 329 MIEMBROS</a:t>
            </a:r>
            <a:br>
              <a:rPr lang="es-ES" sz="4000" b="1" dirty="0">
                <a:solidFill>
                  <a:schemeClr val="bg1"/>
                </a:solidFill>
                <a:latin typeface="Calibri" panose="020F0502020204030204" pitchFamily="34" charset="0"/>
              </a:rPr>
            </a:br>
            <a:r>
              <a:rPr lang="es-ES" sz="4000" b="1" dirty="0">
                <a:solidFill>
                  <a:schemeClr val="bg1"/>
                </a:solidFill>
                <a:latin typeface="Calibri" panose="020F0502020204030204" pitchFamily="34" charset="0"/>
              </a:rPr>
              <a:t>DE TODOS LOS ESTADOS MIEMBROS</a:t>
            </a:r>
            <a:br>
              <a:rPr lang="es-ES" sz="4000" b="1" dirty="0">
                <a:solidFill>
                  <a:schemeClr val="bg1"/>
                </a:solidFill>
                <a:latin typeface="Calibri" panose="020F0502020204030204" pitchFamily="34" charset="0"/>
              </a:rPr>
            </a:br>
            <a:r>
              <a:rPr lang="es-ES" sz="4000" b="1" dirty="0">
                <a:solidFill>
                  <a:schemeClr val="bg1"/>
                </a:solidFill>
                <a:latin typeface="Calibri" panose="020F0502020204030204" pitchFamily="34" charset="0"/>
              </a:rPr>
              <a:t>DE LA UNIÓN EUROPEA</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fontScale="92500"/>
          </a:bodyPr>
          <a:lstStyle/>
          <a:p>
            <a:pPr marL="0" lvl="1" indent="0" algn="ctr">
              <a:buNone/>
            </a:pPr>
            <a:r>
              <a:rPr lang="es-ES">
                <a:latin typeface="Calibri" charset="0"/>
                <a:ea typeface="MS PGothic" charset="-128"/>
              </a:rPr>
              <a:t>Engloba a todos los grupos y organizaciones en los que las</a:t>
            </a:r>
            <a:r>
              <a:rPr lang="es-ES" b="1">
                <a:solidFill>
                  <a:srgbClr val="0060A0"/>
                </a:solidFill>
                <a:latin typeface="Calibri" charset="0"/>
                <a:ea typeface="MS PGothic" charset="-128"/>
              </a:rPr>
              <a:t> personas trabajan de forma colaborativa</a:t>
            </a:r>
            <a:r>
              <a:rPr lang="es-ES">
                <a:solidFill>
                  <a:srgbClr val="0060A0"/>
                </a:solidFill>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s-ES" sz="2533" b="1">
                <a:solidFill>
                  <a:schemeClr val="bg1"/>
                </a:solidFill>
                <a:latin typeface="Calibri" panose="020F0502020204030204" pitchFamily="34" charset="0"/>
                <a:ea typeface="+mj-ea"/>
              </a:rPr>
              <a:t>Empresarios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s-ES" sz="2533" b="1">
                <a:solidFill>
                  <a:schemeClr val="bg1"/>
                </a:solidFill>
                <a:latin typeface="Calibri" panose="020F0502020204030204" pitchFamily="34" charset="0"/>
                <a:ea typeface="+mj-ea"/>
              </a:rPr>
              <a:t>Trabajadores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s-ES" sz="2667" b="1" dirty="0">
                <a:solidFill>
                  <a:schemeClr val="bg1"/>
                </a:solidFill>
                <a:latin typeface="Calibri" panose="020F0502020204030204" pitchFamily="34" charset="0"/>
                <a:ea typeface="+mj-ea"/>
              </a:rPr>
              <a:t>Organizaciones de la sociedad civil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183205" y="5362297"/>
            <a:ext cx="11825590"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s-ES" sz="2400" b="1" dirty="0">
                <a:solidFill>
                  <a:srgbClr val="1F5FA0"/>
                </a:solidFill>
                <a:latin typeface="Calibri" charset="0"/>
                <a:ea typeface="MS PGothic" charset="-128"/>
              </a:rPr>
              <a:t>Se comprometen a defender los intereses y valores de sus grupos (o comunidades) y actúan a menudo como intermediarios entre quienes toman las decisiones y el público en general.</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es-ES" sz="1867">
                <a:solidFill>
                  <a:schemeClr val="bg1"/>
                </a:solidFill>
              </a:rPr>
              <a:t>federaciones empresariales,</a:t>
            </a:r>
          </a:p>
          <a:p>
            <a:pPr algn="ctr"/>
            <a:r>
              <a:rPr lang="es-ES" sz="1867">
                <a:solidFill>
                  <a:schemeClr val="bg1"/>
                </a:solidFill>
              </a:rPr>
              <a:t>cámaras de comercio,</a:t>
            </a:r>
          </a:p>
          <a:p>
            <a:pPr algn="ctr"/>
            <a:r>
              <a:rPr lang="es-ES" sz="1867">
                <a:solidFill>
                  <a:schemeClr val="bg1"/>
                </a:solidFill>
              </a:rPr>
              <a:t>organizaciones de pymes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es-ES" sz="1867">
                <a:solidFill>
                  <a:schemeClr val="bg1"/>
                </a:solidFill>
              </a:rPr>
              <a:t>sindicatos</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1" y="2854705"/>
            <a:ext cx="2962656" cy="2103589"/>
          </a:xfrm>
          <a:prstGeom prst="rect">
            <a:avLst/>
          </a:prstGeom>
          <a:noFill/>
        </p:spPr>
        <p:txBody>
          <a:bodyPr wrap="square" rtlCol="0">
            <a:spAutoFit/>
          </a:bodyPr>
          <a:lstStyle/>
          <a:p>
            <a:pPr algn="ctr"/>
            <a:r>
              <a:rPr lang="es-ES" sz="1867" dirty="0">
                <a:solidFill>
                  <a:schemeClr val="bg1"/>
                </a:solidFill>
              </a:rPr>
              <a:t>representantes de los agricultores, los consumidores, la juventud, los profesionales, las personas con discapacidad, el mundo académico, las cooperativas, las ONG, etc.</a:t>
            </a: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s-ES" sz="4000" b="1">
                <a:solidFill>
                  <a:schemeClr val="bg1"/>
                </a:solidFill>
                <a:latin typeface="Calibri" panose="020F0502020204030204" pitchFamily="34" charset="0"/>
                <a:ea typeface="+mj-ea"/>
              </a:rPr>
              <a:t>¿QUÉ SIGNIFICA SOCIEDAD CIVIL ORGANIZADA?</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es-ES" sz="1400">
                <a:solidFill>
                  <a:srgbClr val="174195"/>
                </a:solidFill>
              </a:rPr>
              <a:t>* Dos miembros no pertenecen a ninguno de los tres grupos.</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657253"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055699" cy="1144284"/>
          </a:xfrm>
          <a:effectLst>
            <a:outerShdw blurRad="76200" dist="12700" dir="2700000" sy="-23000" kx="-800400" algn="bl" rotWithShape="0">
              <a:prstClr val="black">
                <a:alpha val="20000"/>
              </a:prstClr>
            </a:outerShdw>
          </a:effectLst>
        </p:spPr>
        <p:txBody>
          <a:bodyPr>
            <a:noAutofit/>
          </a:bodyPr>
          <a:lstStyle/>
          <a:p>
            <a:pPr algn="ctr"/>
            <a:r>
              <a:rPr lang="es-ES" sz="4000" b="1" dirty="0">
                <a:solidFill>
                  <a:schemeClr val="bg1"/>
                </a:solidFill>
                <a:latin typeface="+mn-lt"/>
                <a:ea typeface="+mn-ea"/>
                <a:cs typeface="+mn-cs"/>
              </a:rPr>
              <a:t>¿QUÉ HACE EL CESE?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6949167" y="-9144"/>
            <a:ext cx="5242832" cy="68671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0" y="1070856"/>
            <a:ext cx="6949167" cy="5786199"/>
          </a:xfrm>
          <a:prstGeom prst="rect">
            <a:avLst/>
          </a:prstGeom>
        </p:spPr>
        <p:txBody>
          <a:bodyPr wrap="square">
            <a:spAutoFit/>
          </a:bodyPr>
          <a:lstStyle/>
          <a:p>
            <a:pPr algn="just"/>
            <a:r>
              <a:rPr lang="es-ES" sz="1900" dirty="0"/>
              <a:t>El </a:t>
            </a:r>
            <a:r>
              <a:rPr lang="es-ES" sz="1900" b="1" dirty="0">
                <a:solidFill>
                  <a:srgbClr val="1F5FA0"/>
                </a:solidFill>
              </a:rPr>
              <a:t>Parlamento Europeo</a:t>
            </a:r>
            <a:r>
              <a:rPr lang="es-ES" sz="1900" dirty="0">
                <a:solidFill>
                  <a:srgbClr val="0060A0"/>
                </a:solidFill>
              </a:rPr>
              <a:t>,</a:t>
            </a:r>
            <a:r>
              <a:rPr lang="es-ES" sz="1900" dirty="0"/>
              <a:t> el </a:t>
            </a:r>
            <a:r>
              <a:rPr lang="es-ES" sz="1900" b="1" dirty="0">
                <a:solidFill>
                  <a:srgbClr val="1F5FA0"/>
                </a:solidFill>
              </a:rPr>
              <a:t>Consejo de la UE</a:t>
            </a:r>
            <a:r>
              <a:rPr lang="es-ES" sz="1900" dirty="0"/>
              <a:t> y la </a:t>
            </a:r>
            <a:r>
              <a:rPr lang="es-ES" sz="1900" b="1" dirty="0">
                <a:solidFill>
                  <a:srgbClr val="1F5FA0"/>
                </a:solidFill>
              </a:rPr>
              <a:t>Comisión Europea</a:t>
            </a:r>
            <a:r>
              <a:rPr lang="es-ES" sz="1900" dirty="0"/>
              <a:t> están </a:t>
            </a:r>
            <a:r>
              <a:rPr lang="es-ES" sz="1900" b="1" dirty="0">
                <a:solidFill>
                  <a:srgbClr val="0060A0"/>
                </a:solidFill>
              </a:rPr>
              <a:t>jurídicamente obligados a consultar al CESE</a:t>
            </a:r>
            <a:r>
              <a:rPr lang="es-ES" sz="1900" dirty="0"/>
              <a:t> cuando adoptan nueva legislación. La </a:t>
            </a:r>
            <a:r>
              <a:rPr lang="es-ES" sz="1900" b="1" dirty="0"/>
              <a:t>consulta</a:t>
            </a:r>
            <a:r>
              <a:rPr lang="es-ES" sz="1900" dirty="0"/>
              <a:t> puede abarcar un amplio abanico de temas. </a:t>
            </a:r>
          </a:p>
          <a:p>
            <a:pPr algn="just"/>
            <a:endParaRPr lang="en-GB" altLang="fr-FR" dirty="0">
              <a:solidFill>
                <a:srgbClr val="0060A0"/>
              </a:solidFill>
            </a:endParaRPr>
          </a:p>
          <a:p>
            <a:pPr algn="just"/>
            <a:r>
              <a:rPr lang="es-ES" sz="1900" dirty="0"/>
              <a:t>Los </a:t>
            </a:r>
            <a:r>
              <a:rPr lang="es-ES" sz="1900" b="1" dirty="0">
                <a:solidFill>
                  <a:srgbClr val="1F5FA0"/>
                </a:solidFill>
              </a:rPr>
              <a:t>miembros del CESE</a:t>
            </a:r>
            <a:r>
              <a:rPr lang="es-ES" sz="1900" dirty="0">
                <a:solidFill>
                  <a:srgbClr val="0060A0"/>
                </a:solidFill>
              </a:rPr>
              <a:t>, </a:t>
            </a:r>
            <a:r>
              <a:rPr lang="es-ES" sz="1900" dirty="0"/>
              <a:t>en representación de </a:t>
            </a:r>
            <a:r>
              <a:rPr lang="es-ES" sz="1900" b="1" dirty="0">
                <a:solidFill>
                  <a:srgbClr val="0060A0"/>
                </a:solidFill>
              </a:rPr>
              <a:t>los tres Grupos, debaten, consultan y alcanzan un consenso, que compilan en un documento único, denominado «dictamen»</a:t>
            </a:r>
            <a:r>
              <a:rPr lang="es-ES" sz="1900" dirty="0">
                <a:solidFill>
                  <a:srgbClr val="0060A0"/>
                </a:solidFill>
              </a:rPr>
              <a:t>, </a:t>
            </a:r>
            <a:r>
              <a:rPr lang="es-ES" sz="1900" dirty="0"/>
              <a:t>sobre la legislación propuesta.</a:t>
            </a:r>
          </a:p>
          <a:p>
            <a:pPr algn="just"/>
            <a:endParaRPr lang="en-GB" altLang="fr-FR" dirty="0"/>
          </a:p>
          <a:p>
            <a:pPr algn="just"/>
            <a:r>
              <a:rPr lang="es-ES" sz="1900" dirty="0"/>
              <a:t>Una vez </a:t>
            </a:r>
            <a:r>
              <a:rPr lang="es-ES" sz="1900" b="1" dirty="0">
                <a:solidFill>
                  <a:srgbClr val="1F5FA0"/>
                </a:solidFill>
              </a:rPr>
              <a:t>aprobado, el dictamen se remite a las instituciones de la UE</a:t>
            </a:r>
            <a:r>
              <a:rPr lang="es-ES" sz="1900" dirty="0"/>
              <a:t> para su debate y publicación en el Diario Oficial de la UE (en 24 lenguas).</a:t>
            </a:r>
          </a:p>
          <a:p>
            <a:pPr algn="just"/>
            <a:endParaRPr lang="en-GB" altLang="fr-FR" dirty="0"/>
          </a:p>
          <a:p>
            <a:pPr algn="just"/>
            <a:r>
              <a:rPr lang="es-ES" sz="1900" dirty="0"/>
              <a:t>El o la ponente </a:t>
            </a:r>
            <a:r>
              <a:rPr lang="es-ES" sz="1900" b="1" dirty="0">
                <a:solidFill>
                  <a:srgbClr val="1F5FA0"/>
                </a:solidFill>
              </a:rPr>
              <a:t>presenta</a:t>
            </a:r>
            <a:r>
              <a:rPr lang="es-ES" sz="1900" dirty="0"/>
              <a:t> las </a:t>
            </a:r>
            <a:r>
              <a:rPr lang="es-ES" sz="1900" b="1" dirty="0">
                <a:solidFill>
                  <a:srgbClr val="1F5FA0"/>
                </a:solidFill>
              </a:rPr>
              <a:t>principales conclusiones</a:t>
            </a:r>
            <a:r>
              <a:rPr lang="es-ES" sz="1900" dirty="0"/>
              <a:t> del dictamen del CESE y lo </a:t>
            </a:r>
            <a:r>
              <a:rPr lang="es-ES" sz="1900" b="1" dirty="0">
                <a:solidFill>
                  <a:srgbClr val="1F5FA0"/>
                </a:solidFill>
              </a:rPr>
              <a:t>promociona</a:t>
            </a:r>
            <a:r>
              <a:rPr lang="es-ES" sz="1900" dirty="0"/>
              <a:t> a escala local, nacional y de la UE.</a:t>
            </a:r>
          </a:p>
          <a:p>
            <a:pPr algn="just"/>
            <a:endParaRPr lang="en-GB" altLang="fr-FR" dirty="0"/>
          </a:p>
          <a:p>
            <a:pPr algn="just"/>
            <a:r>
              <a:rPr lang="es-ES" sz="1900" dirty="0"/>
              <a:t>En total, el CESE emite unos </a:t>
            </a:r>
            <a:r>
              <a:rPr lang="es-ES" sz="1900" b="1" dirty="0">
                <a:solidFill>
                  <a:srgbClr val="1F5FA0"/>
                </a:solidFill>
              </a:rPr>
              <a:t>200 dictámenes</a:t>
            </a:r>
            <a:r>
              <a:rPr lang="es-ES" sz="1900" dirty="0"/>
              <a:t> al año.</a:t>
            </a:r>
            <a:endParaRPr lang="en-GB" altLang="fr-FR" sz="2000" dirty="0">
              <a:solidFill>
                <a:srgbClr val="FF0000"/>
              </a:solidFill>
            </a:endParaRPr>
          </a:p>
          <a:p>
            <a:pPr marL="285750" indent="-285750" algn="just">
              <a:buFont typeface="Arial" panose="020B0604020202020204" pitchFamily="34" charset="0"/>
              <a:buChar char="•"/>
            </a:pPr>
            <a:endParaRPr lang="en-GB" altLang="fr-FR" sz="16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024662" y="6363832"/>
            <a:ext cx="3328491" cy="338554"/>
          </a:xfrm>
          <a:prstGeom prst="rect">
            <a:avLst/>
          </a:prstGeom>
          <a:noFill/>
        </p:spPr>
        <p:txBody>
          <a:bodyPr wrap="square">
            <a:spAutoFit/>
          </a:bodyPr>
          <a:lstStyle/>
          <a:p>
            <a:r>
              <a:rPr lang="es-ES" sz="1600" b="1" dirty="0"/>
              <a:t>Escanea el código QR para saber más</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21384" y="5760109"/>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31238" y="6314669"/>
            <a:ext cx="436880" cy="436880"/>
          </a:xfrm>
          <a:prstGeom prst="rect">
            <a:avLst/>
          </a:prstGeo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3724096"/>
          </a:xfrm>
          <a:prstGeom prst="rect">
            <a:avLst/>
          </a:prstGeom>
          <a:noFill/>
        </p:spPr>
        <p:txBody>
          <a:bodyPr wrap="square">
            <a:spAutoFit/>
          </a:bodyPr>
          <a:lstStyle/>
          <a:p>
            <a:pPr algn="ctr">
              <a:spcBef>
                <a:spcPts val="1200"/>
              </a:spcBef>
              <a:defRPr/>
            </a:pPr>
            <a:r>
              <a:rPr lang="es-ES" sz="2400"/>
              <a:t>El Comité es el único </a:t>
            </a:r>
            <a:r>
              <a:rPr lang="es-ES" sz="2400" b="1"/>
              <a:t>foro institucional de reunión y diálogo a escala europea</a:t>
            </a:r>
            <a:r>
              <a:rPr lang="es-ES" sz="2400"/>
              <a:t> en el que es posible alcanzar un </a:t>
            </a:r>
            <a:r>
              <a:rPr lang="es-ES" sz="2400" b="1">
                <a:solidFill>
                  <a:srgbClr val="0060A0"/>
                </a:solidFill>
              </a:rPr>
              <a:t>consenso</a:t>
            </a:r>
            <a:r>
              <a:rPr lang="es-ES" sz="2400"/>
              <a:t> entre diversos intereses. </a:t>
            </a:r>
            <a:r>
              <a:rPr lang="es-ES" sz="2400">
                <a:latin typeface="Calibri" pitchFamily="34" charset="0"/>
              </a:rPr>
              <a:t>Es la única forma de que los </a:t>
            </a:r>
            <a:r>
              <a:rPr lang="es-ES" sz="2400" b="1">
                <a:solidFill>
                  <a:srgbClr val="0060A0"/>
                </a:solidFill>
              </a:rPr>
              <a:t>grupos de intereses de Europa expresen</a:t>
            </a:r>
            <a:r>
              <a:rPr lang="es-ES" sz="2400">
                <a:latin typeface="Calibri" pitchFamily="34" charset="0"/>
              </a:rPr>
              <a:t> formalmente </a:t>
            </a:r>
            <a:r>
              <a:rPr lang="es-ES" sz="2400" b="1">
                <a:solidFill>
                  <a:srgbClr val="0060A0"/>
                </a:solidFill>
                <a:latin typeface="Calibri" pitchFamily="34" charset="0"/>
              </a:rPr>
              <a:t>su opinión sobre los proyectos legislativos de la UE en un entorno interinstitucional</a:t>
            </a:r>
            <a:r>
              <a:rPr lang="es-ES" sz="2400"/>
              <a:t>.</a:t>
            </a:r>
          </a:p>
          <a:p>
            <a:pPr algn="ctr">
              <a:spcBef>
                <a:spcPts val="1200"/>
              </a:spcBef>
              <a:defRPr/>
            </a:pPr>
            <a:r>
              <a:rPr lang="es-ES" sz="2400">
                <a:latin typeface="Calibri" pitchFamily="34" charset="0"/>
              </a:rPr>
              <a:t>La participación de las organizaciones de la sociedad civil es una parte crucial de la democracia europea:</a:t>
            </a:r>
            <a:br>
              <a:rPr lang="es-ES" sz="2400">
                <a:latin typeface="Calibri" pitchFamily="34" charset="0"/>
              </a:rPr>
            </a:br>
            <a:r>
              <a:rPr lang="es-ES" sz="2400" b="1">
                <a:solidFill>
                  <a:srgbClr val="0060A0"/>
                </a:solidFill>
                <a:latin typeface="Calibri" pitchFamily="34" charset="0"/>
              </a:rPr>
              <a:t>democracia participativa.</a:t>
            </a:r>
          </a:p>
          <a:p>
            <a:pPr algn="ctr">
              <a:spcBef>
                <a:spcPts val="1200"/>
              </a:spcBef>
              <a:defRPr/>
            </a:pPr>
            <a:r>
              <a:rPr lang="es-ES" sz="2400">
                <a:latin typeface="Calibri" pitchFamily="34" charset="0"/>
              </a:rPr>
              <a:t>Se cubren muchos</a:t>
            </a:r>
            <a:r>
              <a:rPr lang="es-ES" sz="2400">
                <a:solidFill>
                  <a:srgbClr val="595959"/>
                </a:solidFill>
                <a:latin typeface="Calibri" pitchFamily="34" charset="0"/>
              </a:rPr>
              <a:t> </a:t>
            </a:r>
            <a:r>
              <a:rPr lang="es-ES" sz="2400" b="1">
                <a:solidFill>
                  <a:srgbClr val="0060A0"/>
                </a:solidFill>
                <a:latin typeface="Calibri" pitchFamily="34" charset="0"/>
                <a:hlinkClick r:id="rId2" action="ppaction://hlinksldjump"/>
              </a:rPr>
              <a:t>temas que afectan a la vida cotidiana de las personas:</a:t>
            </a:r>
            <a:r>
              <a:rPr lang="es-ES" sz="2400">
                <a:latin typeface="Calibri" pitchFamily="34" charset="0"/>
              </a:rPr>
              <a:t> empleo, salud, derechos de los consumidores, agricultura y ganadería, lucha contra la delincuencia organizada, etc.</a:t>
            </a:r>
            <a:r>
              <a:rPr lang="es-ES" sz="240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es-ES" sz="4000" b="1">
                <a:solidFill>
                  <a:schemeClr val="bg1"/>
                </a:solidFill>
                <a:latin typeface="Calibri" panose="020F0502020204030204" pitchFamily="34" charset="0"/>
              </a:rPr>
              <a:t>¿POR QUÉ ES IMPORTANTE EL CESE PARA LA UE?</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s-ES" sz="4000" b="1">
                <a:solidFill>
                  <a:schemeClr val="bg1"/>
                </a:solidFill>
                <a:latin typeface="Calibri" charset="0"/>
              </a:rPr>
              <a:t>ÓRGANOS DE TRABAJO: 6 SECCIONES Y 1 COMISIÓN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Relaciones Exteriores</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Agricultura, Desarrollo Rural y Medio Ambiente</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es-ES" sz="1600"/>
              <a:t>Diálogo de la sociedad civil con terceros países</a:t>
            </a:r>
          </a:p>
          <a:p>
            <a:pPr marL="285750" indent="-285750">
              <a:buFont typeface="Courier New" panose="02070309020205020404" pitchFamily="49" charset="0"/>
              <a:buChar char="o"/>
            </a:pPr>
            <a:r>
              <a:rPr lang="es-ES" sz="1600"/>
              <a:t>Ampliación</a:t>
            </a:r>
          </a:p>
          <a:p>
            <a:pPr marL="285750" indent="-285750">
              <a:buFont typeface="Courier New" panose="02070309020205020404" pitchFamily="49" charset="0"/>
              <a:buChar char="o"/>
            </a:pPr>
            <a:r>
              <a:rPr lang="es-ES" sz="1600"/>
              <a:t>Comercio</a:t>
            </a:r>
          </a:p>
          <a:p>
            <a:pPr marL="285750" indent="-285750">
              <a:buFont typeface="Courier New" panose="02070309020205020404" pitchFamily="49" charset="0"/>
              <a:buChar char="o"/>
            </a:pPr>
            <a:r>
              <a:rPr lang="es-ES" sz="1600"/>
              <a:t>Relaciones con países vecinos</a:t>
            </a:r>
          </a:p>
          <a:p>
            <a:pPr marL="285750" indent="-285750">
              <a:buFont typeface="Courier New" panose="02070309020205020404" pitchFamily="49" charset="0"/>
              <a:buChar char="o"/>
            </a:pPr>
            <a:r>
              <a:rPr lang="es-ES" sz="1600"/>
              <a:t>Cooperación internacional</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es-ES"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s-ES"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Transportes, Energía, Infraestructuras y Sociedad de la Información</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24472" y="3360345"/>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es-ES" sz="1600" dirty="0"/>
              <a:t>Energía asequible y limpia</a:t>
            </a:r>
          </a:p>
          <a:p>
            <a:pPr marL="285750" indent="-285750">
              <a:buFont typeface="Courier New" panose="02070309020205020404" pitchFamily="49" charset="0"/>
              <a:buChar char="o"/>
            </a:pPr>
            <a:r>
              <a:rPr lang="es-ES" sz="1600" dirty="0"/>
              <a:t>Transporte sostenible e inteligente</a:t>
            </a:r>
          </a:p>
          <a:p>
            <a:pPr marL="285750" indent="-285750">
              <a:buFont typeface="Courier New" panose="02070309020205020404" pitchFamily="49" charset="0"/>
              <a:buChar char="o"/>
            </a:pPr>
            <a:r>
              <a:rPr lang="es-ES" sz="1600" dirty="0"/>
              <a:t>Vivienda digna, accesible y asequible</a:t>
            </a:r>
          </a:p>
          <a:p>
            <a:pPr marL="285750" indent="-285750">
              <a:buFont typeface="Courier New" panose="02070309020205020404" pitchFamily="49" charset="0"/>
              <a:buChar char="o"/>
            </a:pPr>
            <a:r>
              <a:rPr lang="es-ES" sz="1600" dirty="0"/>
              <a:t>Ordenación del territorio para el público en general y la sociedad civil</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es-ES" sz="1600"/>
              <a:t>Sistemas alimentarios sostenibles</a:t>
            </a:r>
          </a:p>
          <a:p>
            <a:pPr marL="285750" indent="-285750">
              <a:buFont typeface="Courier New" panose="02070309020205020404" pitchFamily="49" charset="0"/>
              <a:buChar char="o"/>
            </a:pPr>
            <a:r>
              <a:rPr lang="es-ES" sz="1600"/>
              <a:t>Acción por el clima</a:t>
            </a:r>
          </a:p>
          <a:p>
            <a:pPr marL="285750" indent="-285750">
              <a:buFont typeface="Courier New" panose="02070309020205020404" pitchFamily="49" charset="0"/>
              <a:buChar char="o"/>
            </a:pPr>
            <a:r>
              <a:rPr lang="es-ES" sz="1600"/>
              <a:t>Medio ambiente y biodiversidad</a:t>
            </a:r>
          </a:p>
          <a:p>
            <a:pPr marL="285750" indent="-285750">
              <a:buFont typeface="Courier New" panose="02070309020205020404" pitchFamily="49" charset="0"/>
              <a:buChar char="o"/>
            </a:pPr>
            <a:r>
              <a:rPr lang="es-ES" sz="1600"/>
              <a:t>Agricultura </a:t>
            </a:r>
          </a:p>
          <a:p>
            <a:pPr marL="285750" indent="-285750">
              <a:buFont typeface="Courier New" panose="02070309020205020404" pitchFamily="49" charset="0"/>
              <a:buChar char="o"/>
            </a:pPr>
            <a:r>
              <a:rPr lang="es-ES" sz="1600"/>
              <a:t>Desarrollo sostenible en general</a:t>
            </a:r>
          </a:p>
          <a:p>
            <a:pPr marL="285750" indent="-285750">
              <a:buFont typeface="Courier New" panose="02070309020205020404" pitchFamily="49" charset="0"/>
              <a:buChar char="o"/>
            </a:pPr>
            <a:r>
              <a:rPr lang="es-ES" sz="1600"/>
              <a:t>Desarrollo urbano y rural sostenible</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s-ES" sz="4000" b="1">
                <a:solidFill>
                  <a:schemeClr val="bg1"/>
                </a:solidFill>
                <a:latin typeface="Calibri" charset="0"/>
              </a:rPr>
              <a:t>ÓRGANOS DE TRABAJO: 6 SECCIONES Y 1 COMISIÓN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Comisión Consultiva de las Transformaciones Industriales</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264642"/>
          </a:xfrm>
          <a:prstGeom prst="rect">
            <a:avLst/>
          </a:prstGeom>
          <a:noFill/>
        </p:spPr>
        <p:txBody>
          <a:bodyPr wrap="square">
            <a:spAutoFit/>
          </a:bodyPr>
          <a:lstStyle/>
          <a:p>
            <a:pPr algn="ctr">
              <a:lnSpc>
                <a:spcPct val="107000"/>
              </a:lnSpc>
              <a:spcAft>
                <a:spcPts val="800"/>
              </a:spcAft>
            </a:pPr>
            <a:b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Unión Económica y Monetaria y Cohesión Económica y Social</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Empleo, Asuntos Sociales y Ciudadanía</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s-ES"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Mercado Único, Producción y Consumo</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es-ES" sz="1600"/>
              <a:t>Unión económica y monetaria </a:t>
            </a:r>
          </a:p>
          <a:p>
            <a:pPr marL="285750" indent="-285750">
              <a:buFont typeface="Courier New" panose="02070309020205020404" pitchFamily="49" charset="0"/>
              <a:buChar char="o"/>
            </a:pPr>
            <a:r>
              <a:rPr lang="es-ES" sz="1600"/>
              <a:t>Mercados financieros y de capitales </a:t>
            </a:r>
          </a:p>
          <a:p>
            <a:pPr marL="285750" indent="-285750">
              <a:buFont typeface="Courier New" panose="02070309020205020404" pitchFamily="49" charset="0"/>
              <a:buChar char="o"/>
            </a:pPr>
            <a:r>
              <a:rPr lang="es-ES" sz="1600"/>
              <a:t>Fiscalidad</a:t>
            </a:r>
          </a:p>
          <a:p>
            <a:pPr marL="285750" indent="-285750">
              <a:buFont typeface="Courier New" panose="02070309020205020404" pitchFamily="49" charset="0"/>
              <a:buChar char="o"/>
            </a:pPr>
            <a:r>
              <a:rPr lang="es-ES" sz="1600"/>
              <a:t>Presupuesto de la UE y recursos propios </a:t>
            </a:r>
          </a:p>
          <a:p>
            <a:pPr marL="285750" indent="-285750">
              <a:buFont typeface="Courier New" panose="02070309020205020404" pitchFamily="49" charset="0"/>
              <a:buChar char="o"/>
            </a:pPr>
            <a:r>
              <a:rPr lang="es-ES" sz="1600"/>
              <a:t>Cohesión y política urbana</a:t>
            </a:r>
          </a:p>
          <a:p>
            <a:pPr marL="285750" indent="-285750">
              <a:buFont typeface="Courier New" panose="02070309020205020404" pitchFamily="49" charset="0"/>
              <a:buChar char="o"/>
            </a:pPr>
            <a:r>
              <a:rPr lang="es-ES" sz="1600"/>
              <a:t>Estadísticas</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es-ES" sz="1600"/>
              <a:t>Empleo</a:t>
            </a:r>
          </a:p>
          <a:p>
            <a:pPr marL="285750" indent="-285750">
              <a:buFont typeface="Courier New" panose="02070309020205020404" pitchFamily="49" charset="0"/>
              <a:buChar char="o"/>
            </a:pPr>
            <a:r>
              <a:rPr lang="es-ES" sz="1600"/>
              <a:t>Inclusión social</a:t>
            </a:r>
          </a:p>
          <a:p>
            <a:pPr marL="285750" indent="-285750">
              <a:buFont typeface="Courier New" panose="02070309020205020404" pitchFamily="49" charset="0"/>
              <a:buChar char="o"/>
            </a:pPr>
            <a:r>
              <a:rPr lang="es-ES" sz="1600"/>
              <a:t>Ciudadanía</a:t>
            </a:r>
          </a:p>
          <a:p>
            <a:pPr marL="285750" indent="-285750">
              <a:buFont typeface="Courier New" panose="02070309020205020404" pitchFamily="49" charset="0"/>
              <a:buChar char="o"/>
            </a:pPr>
            <a:r>
              <a:rPr lang="es-ES" sz="1600"/>
              <a:t>Protección social</a:t>
            </a:r>
          </a:p>
          <a:p>
            <a:pPr marL="285750" indent="-285750">
              <a:buFont typeface="Courier New" panose="02070309020205020404" pitchFamily="49" charset="0"/>
              <a:buChar char="o"/>
            </a:pPr>
            <a:r>
              <a:rPr lang="es-ES" sz="1600"/>
              <a:t>Igualdad de oportunidades</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es-ES" sz="1600"/>
              <a:t>Protección de los consumidores</a:t>
            </a:r>
          </a:p>
          <a:p>
            <a:pPr marL="285750" indent="-285750">
              <a:buFont typeface="Courier New" panose="02070309020205020404" pitchFamily="49" charset="0"/>
              <a:buChar char="o"/>
            </a:pPr>
            <a:r>
              <a:rPr lang="es-ES" sz="1600"/>
              <a:t>Mercado único</a:t>
            </a:r>
          </a:p>
          <a:p>
            <a:pPr marL="285750" indent="-285750">
              <a:buFont typeface="Courier New" panose="02070309020205020404" pitchFamily="49" charset="0"/>
              <a:buChar char="o"/>
            </a:pPr>
            <a:r>
              <a:rPr lang="es-ES" sz="1600"/>
              <a:t>Empresas</a:t>
            </a:r>
          </a:p>
          <a:p>
            <a:pPr marL="285750" indent="-285750">
              <a:buFont typeface="Courier New" panose="02070309020205020404" pitchFamily="49" charset="0"/>
              <a:buChar char="o"/>
            </a:pPr>
            <a:r>
              <a:rPr lang="es-ES" sz="1600"/>
              <a:t>Política industrial</a:t>
            </a:r>
          </a:p>
          <a:p>
            <a:pPr marL="285750" indent="-285750">
              <a:buFont typeface="Courier New" panose="02070309020205020404" pitchFamily="49" charset="0"/>
              <a:buChar char="o"/>
            </a:pPr>
            <a:r>
              <a:rPr lang="es-ES" sz="1600"/>
              <a:t>Servicios financieros</a:t>
            </a:r>
          </a:p>
          <a:p>
            <a:pPr marL="285750" indent="-285750">
              <a:buFont typeface="Courier New" panose="02070309020205020404" pitchFamily="49" charset="0"/>
              <a:buChar char="o"/>
            </a:pPr>
            <a:r>
              <a:rPr lang="es-ES" sz="1600"/>
              <a:t>Investigación e innovación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136642"/>
            <a:ext cx="2450139" cy="3108543"/>
          </a:xfrm>
          <a:prstGeom prst="rect">
            <a:avLst/>
          </a:prstGeom>
          <a:noFill/>
        </p:spPr>
        <p:txBody>
          <a:bodyPr wrap="square" rtlCol="0">
            <a:spAutoFit/>
          </a:bodyPr>
          <a:lstStyle/>
          <a:p>
            <a:pPr marL="285750" indent="-285750">
              <a:buFont typeface="Courier New" panose="02070309020205020404" pitchFamily="49" charset="0"/>
              <a:buChar char="o"/>
            </a:pPr>
            <a:r>
              <a:rPr lang="es-ES" sz="1500" dirty="0"/>
              <a:t>Políticas industriales sectoriales, por ejemplo, en materia de defensa, agua, salud, industrias de gran consumo de energía o robótica</a:t>
            </a:r>
          </a:p>
          <a:p>
            <a:pPr marL="285750" indent="-285750">
              <a:buFont typeface="Courier New" panose="02070309020205020404" pitchFamily="49" charset="0"/>
              <a:buChar char="o"/>
            </a:pPr>
            <a:r>
              <a:rPr lang="es-ES" sz="1500" dirty="0"/>
              <a:t>Prospectiva tecnológica e industrial</a:t>
            </a:r>
          </a:p>
          <a:p>
            <a:pPr marL="285750" indent="-285750">
              <a:buFont typeface="Courier New" panose="02070309020205020404" pitchFamily="49" charset="0"/>
              <a:buChar char="o"/>
            </a:pPr>
            <a:r>
              <a:rPr lang="es-ES" sz="1500" dirty="0"/>
              <a:t>Materias primas fundamentales</a:t>
            </a:r>
          </a:p>
          <a:p>
            <a:pPr marL="285750" indent="-285750">
              <a:buFont typeface="Courier New" panose="02070309020205020404" pitchFamily="49" charset="0"/>
              <a:buChar char="o"/>
            </a:pPr>
            <a:r>
              <a:rPr lang="es-ES" sz="1500" dirty="0"/>
              <a:t>Coordinación del </a:t>
            </a:r>
            <a:r>
              <a:rPr lang="es-ES" sz="1500" dirty="0">
                <a:hlinkClick r:id="rId7">
                  <a:extLst>
                    <a:ext uri="{A12FA001-AC4F-418D-AE19-62706E023703}">
                      <ahyp:hlinkClr xmlns:ahyp="http://schemas.microsoft.com/office/drawing/2018/hyperlinkcolor" val="tx"/>
                    </a:ext>
                  </a:extLst>
                </a:hlinkClick>
              </a:rPr>
              <a:t>Pacto Azul Europeo</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rgbClr val="174195"/>
                </a:solidFill>
                <a:hlinkClick r:id="rId3" action="ppaction://hlinksldjump">
                  <a:extLst>
                    <a:ext uri="{A12FA001-AC4F-418D-AE19-62706E023703}">
                      <ahyp:hlinkClr xmlns:ahyp="http://schemas.microsoft.com/office/drawing/2018/hyperlinkcolor" val="tx"/>
                    </a:ext>
                  </a:extLst>
                </a:hlinkClick>
              </a:rPr>
              <a:t>10 Grupos permanentes</a:t>
            </a:r>
            <a:br>
              <a:rPr lang="es-ES" b="1">
                <a:solidFill>
                  <a:srgbClr val="174195"/>
                </a:solidFill>
              </a:rPr>
            </a:br>
            <a:r>
              <a:rPr lang="es-ES">
                <a:solidFill>
                  <a:srgbClr val="174195"/>
                </a:solidFill>
              </a:rPr>
              <a:t>relacionados</a:t>
            </a:r>
            <a:r>
              <a:rPr lang="es-ES" b="1">
                <a:solidFill>
                  <a:srgbClr val="174195"/>
                </a:solidFill>
              </a:rPr>
              <a:t> </a:t>
            </a:r>
            <a:r>
              <a:rPr lang="es-ES">
                <a:solidFill>
                  <a:srgbClr val="174195"/>
                </a:solidFill>
              </a:rPr>
              <a:t>con las actividades de las secciones</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s-ES" sz="4000" b="1">
                <a:solidFill>
                  <a:schemeClr val="bg1"/>
                </a:solidFill>
                <a:latin typeface="Calibri" charset="0"/>
              </a:rPr>
              <a:t>OTROS ÓRGANOS DE TRABAJO</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3170099"/>
          </a:xfrm>
          <a:prstGeom prst="rect">
            <a:avLst/>
          </a:prstGeom>
          <a:noFill/>
        </p:spPr>
        <p:txBody>
          <a:bodyPr wrap="square" rtlCol="0">
            <a:spAutoFit/>
          </a:bodyPr>
          <a:lstStyle/>
          <a:p>
            <a:pPr algn="ctr"/>
            <a:r>
              <a:rPr lang="es-ES" b="1" dirty="0">
                <a:solidFill>
                  <a:srgbClr val="174195"/>
                </a:solidFill>
              </a:rPr>
              <a:t>Grupos </a:t>
            </a:r>
            <a:r>
              <a:rPr lang="es-ES" b="1" i="1" dirty="0">
                <a:solidFill>
                  <a:srgbClr val="174195"/>
                </a:solidFill>
              </a:rPr>
              <a:t>ad hoc</a:t>
            </a:r>
          </a:p>
          <a:p>
            <a:pPr algn="ctr"/>
            <a:endParaRPr lang="en-GB" sz="2000" b="1" dirty="0">
              <a:solidFill>
                <a:srgbClr val="174195"/>
              </a:solidFill>
            </a:endParaRPr>
          </a:p>
          <a:p>
            <a:pPr marL="285750" indent="-285750">
              <a:buFont typeface="Courier New" panose="02070309020205020404" pitchFamily="49" charset="0"/>
              <a:buChar char="o"/>
            </a:pPr>
            <a:r>
              <a:rPr lang="es-ES" dirty="0">
                <a:solidFill>
                  <a:srgbClr val="174195"/>
                </a:solidFill>
              </a:rPr>
              <a:t>Grupo </a:t>
            </a:r>
            <a:r>
              <a:rPr lang="es-ES" i="1" dirty="0">
                <a:solidFill>
                  <a:srgbClr val="174195"/>
                </a:solidFill>
              </a:rPr>
              <a:t>ad hoc</a:t>
            </a:r>
            <a:r>
              <a:rPr lang="es-ES" dirty="0">
                <a:solidFill>
                  <a:srgbClr val="174195"/>
                </a:solidFill>
              </a:rPr>
              <a:t> sobre la Iniciativa Ciudadana Europea</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es-ES" dirty="0">
                <a:solidFill>
                  <a:srgbClr val="174195"/>
                </a:solidFill>
              </a:rPr>
              <a:t>Grupo sobre la </a:t>
            </a:r>
            <a:r>
              <a:rPr lang="es-ES" b="1" dirty="0">
                <a:solidFill>
                  <a:srgbClr val="174195"/>
                </a:solidFill>
                <a:hlinkClick r:id="rId4">
                  <a:extLst>
                    <a:ext uri="{A12FA001-AC4F-418D-AE19-62706E023703}">
                      <ahyp:hlinkClr xmlns:ahyp="http://schemas.microsoft.com/office/drawing/2018/hyperlinkcolor" val="tx"/>
                    </a:ext>
                  </a:extLst>
                </a:hlinkClick>
              </a:rPr>
              <a:t>Juventud en el CESE</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s-ES" dirty="0">
                <a:solidFill>
                  <a:srgbClr val="174195"/>
                </a:solidFill>
              </a:rPr>
              <a:t>Grupo </a:t>
            </a:r>
            <a:r>
              <a:rPr lang="es-ES" i="1" dirty="0">
                <a:solidFill>
                  <a:srgbClr val="174195"/>
                </a:solidFill>
              </a:rPr>
              <a:t>ad hoc</a:t>
            </a:r>
            <a:r>
              <a:rPr lang="es-ES" dirty="0">
                <a:solidFill>
                  <a:srgbClr val="174195"/>
                </a:solidFill>
              </a:rPr>
              <a:t> sobre </a:t>
            </a:r>
            <a:r>
              <a:rPr lang="es-ES" b="1" dirty="0">
                <a:solidFill>
                  <a:srgbClr val="174195"/>
                </a:solidFill>
                <a:hlinkClick r:id="rId5">
                  <a:extLst>
                    <a:ext uri="{A12FA001-AC4F-418D-AE19-62706E023703}">
                      <ahyp:hlinkClr xmlns:ahyp="http://schemas.microsoft.com/office/drawing/2018/hyperlinkcolor" val="tx"/>
                    </a:ext>
                  </a:extLst>
                </a:hlinkClick>
              </a:rPr>
              <a:t>Igualdad</a:t>
            </a:r>
            <a:r>
              <a:rPr lang="es-ES" dirty="0">
                <a:solidFill>
                  <a:srgbClr val="174195"/>
                </a:solidFill>
                <a:hlinkClick r:id="rId5">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07146" y="1394702"/>
            <a:ext cx="3098486" cy="3970318"/>
          </a:xfrm>
          <a:prstGeom prst="rect">
            <a:avLst/>
          </a:prstGeom>
          <a:noFill/>
          <a:ln>
            <a:noFill/>
          </a:ln>
        </p:spPr>
        <p:txBody>
          <a:bodyPr wrap="square" rtlCol="0">
            <a:spAutoFit/>
          </a:bodyPr>
          <a:lstStyle/>
          <a:p>
            <a:pPr algn="ctr"/>
            <a:r>
              <a:rPr lang="es-ES" b="1" dirty="0">
                <a:solidFill>
                  <a:srgbClr val="174195"/>
                </a:solidFill>
              </a:rPr>
              <a:t>Observatorios</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es-ES" dirty="0">
                <a:solidFill>
                  <a:srgbClr val="174195"/>
                </a:solidFill>
              </a:rPr>
              <a:t>Observatorio del</a:t>
            </a:r>
            <a:br>
              <a:rPr lang="es-ES" dirty="0">
                <a:solidFill>
                  <a:srgbClr val="174195"/>
                </a:solidFill>
              </a:rPr>
            </a:br>
            <a:r>
              <a:rPr lang="es-ES" b="1" dirty="0">
                <a:solidFill>
                  <a:srgbClr val="174195"/>
                </a:solidFill>
                <a:hlinkClick r:id="rId6">
                  <a:extLst>
                    <a:ext uri="{A12FA001-AC4F-418D-AE19-62706E023703}">
                      <ahyp:hlinkClr xmlns:ahyp="http://schemas.microsoft.com/office/drawing/2018/hyperlinkcolor" val="tx"/>
                    </a:ext>
                  </a:extLst>
                </a:hlinkClick>
              </a:rPr>
              <a:t>Desarrollo Sostenible</a:t>
            </a:r>
            <a:r>
              <a:rPr lang="es-ES" dirty="0">
                <a:solidFill>
                  <a:srgbClr val="174195"/>
                </a:solidFill>
              </a:rPr>
              <a:t> (ODS)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s-ES" dirty="0">
                <a:solidFill>
                  <a:srgbClr val="174195"/>
                </a:solidFill>
              </a:rPr>
              <a:t>Observatorio del </a:t>
            </a:r>
            <a:r>
              <a:rPr lang="es-ES" b="1" dirty="0">
                <a:solidFill>
                  <a:srgbClr val="174195"/>
                </a:solidFill>
                <a:hlinkClick r:id="rId7">
                  <a:extLst>
                    <a:ext uri="{A12FA001-AC4F-418D-AE19-62706E023703}">
                      <ahyp:hlinkClr xmlns:ahyp="http://schemas.microsoft.com/office/drawing/2018/hyperlinkcolor" val="tx"/>
                    </a:ext>
                  </a:extLst>
                </a:hlinkClick>
              </a:rPr>
              <a:t>Cumplimiento de la Legislación sobre el Mercado Único</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s-ES" dirty="0">
                <a:solidFill>
                  <a:srgbClr val="174195"/>
                </a:solidFill>
              </a:rPr>
              <a:t>Observatorio del </a:t>
            </a:r>
            <a:r>
              <a:rPr lang="es-ES" b="1" dirty="0">
                <a:solidFill>
                  <a:srgbClr val="174195"/>
                </a:solidFill>
                <a:hlinkClick r:id="rId8">
                  <a:extLst>
                    <a:ext uri="{A12FA001-AC4F-418D-AE19-62706E023703}">
                      <ahyp:hlinkClr xmlns:ahyp="http://schemas.microsoft.com/office/drawing/2018/hyperlinkcolor" val="tx"/>
                    </a:ext>
                  </a:extLst>
                </a:hlinkClick>
              </a:rPr>
              <a:t>Mercado de Trabajo</a:t>
            </a:r>
            <a:r>
              <a:rPr lang="es-ES" dirty="0">
                <a:solidFill>
                  <a:srgbClr val="174195"/>
                </a:solidFill>
              </a:rPr>
              <a:t> (OMT)</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33854" y="4480413"/>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A6WAAD5KZT2Q-604569563-16725</_dlc_DocId>
    <_dlc_DocIdUrl xmlns="1a33af13-4045-4f88-9d7b-618e30f79918">
      <Url>http://dm/eesc/2025/_layouts/15/DocIdRedir.aspx?ID=A6WAAD5KZT2Q-604569563-16725</Url>
      <Description>A6WAAD5KZT2Q-604569563-16725</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2025-11-18T12:00:00+00:00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ES</TermName>
          <TermId xmlns="http://schemas.microsoft.com/office/infopath/2007/PartnerControls">e7a6b05b-ae16-40c8-add9-68b64b03aeba</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Rosa Garcia Alba Maria</DisplayName>
        <AccountId>2051</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2.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customXml/itemProps2.xml><?xml version="1.0" encoding="utf-8"?>
<ds:datastoreItem xmlns:ds="http://schemas.openxmlformats.org/officeDocument/2006/customXml" ds:itemID="{E95B8A05-D20C-431C-AA0E-2F0D5BD48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35D837-2201-456A-B999-EC0EB5B41A7C}">
  <ds:schemaRefs>
    <ds:schemaRef ds:uri="http://schemas.microsoft.com/sharepoint/v3/contenttype/forms"/>
  </ds:schemaRefs>
</ds:datastoreItem>
</file>

<file path=customXml/itemProps4.xml><?xml version="1.0" encoding="utf-8"?>
<ds:datastoreItem xmlns:ds="http://schemas.openxmlformats.org/officeDocument/2006/customXml" ds:itemID="{5BB213E8-3885-4FCB-9125-64F9419E3F57}">
  <ds:schemaRefs>
    <ds:schemaRef ds:uri="http://schemas.microsoft.com/sharepoint/event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0</TotalTime>
  <Words>2926</Words>
  <Application>Microsoft Macintosh PowerPoint</Application>
  <PresentationFormat>Grand écran</PresentationFormat>
  <Paragraphs>265</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El Comité Económico y Social Europeo es un órgano consultivo que representa a la sociedad civil organizada. </vt:lpstr>
      <vt:lpstr>Présentation PowerPoint</vt:lpstr>
      <vt:lpstr>Présentation PowerPoint</vt:lpstr>
      <vt:lpstr>¿QUÉ HACE EL CESE?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¿QUÉ HACE LA UE POR LA JUVENTUD?</vt:lpstr>
      <vt:lpstr>INICIATIVAS DEL CESE PARA LA JUVENTUD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 para los visitantes - CESE</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282</cp:revision>
  <cp:lastPrinted>2025-10-21T13:38:22Z</cp:lastPrinted>
  <dcterms:created xsi:type="dcterms:W3CDTF">2024-07-17T07:57:29Z</dcterms:created>
  <dcterms:modified xsi:type="dcterms:W3CDTF">2025-12-02T09:53:21Z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6c83566f-68bd-4cd6-888c-649a6cd124b6</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DA|5d49c027-8956-412b-aa16-e85a0f96ad0e;NL|55c6556c-b4f4-441d-9acf-c498d4f838bd;SL|98a412ae-eb01-49e9-ae3d-585a81724cfc;ET|ff6c3f4c-b02c-4c3c-ab07-2c37995a7a0a;HU|6b229040-c589-4408-b4c1-4285663d20a8;EN|f2175f21-25d7-44a3-96da-d6a61b075e1b;FI|87606a43-d45</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50;#HR|2f555653-ed1a-4fe6-8362-9082d95989e5;#47;#BG|1a1b3951-7821-4e6a-85f5-5673fc08bd2c;#46;#SK|46d9fce0-ef79-4f71-b89b-cd6aa82426b8;#43;#GA|762d2456-c427-4ecb-b312-af3dad8e258c;#42;#EL|6d4f4d51-af9b-4650-94b4-4276bee85c91;#41;#ET|ff6c3f4c-b02c-4c3c-ab07</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16;#ES|e7a6b05b-ae16-40c8-add9-68b64b03aeba</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