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82" r:id="rId2"/>
  </p:sldMasterIdLst>
  <p:notesMasterIdLst>
    <p:notesMasterId r:id="rId15"/>
  </p:notesMasterIdLst>
  <p:handoutMasterIdLst>
    <p:handoutMasterId r:id="rId16"/>
  </p:handoutMasterIdLst>
  <p:sldIdLst>
    <p:sldId id="311" r:id="rId3"/>
    <p:sldId id="360" r:id="rId4"/>
    <p:sldId id="361" r:id="rId5"/>
    <p:sldId id="389" r:id="rId6"/>
    <p:sldId id="386" r:id="rId7"/>
    <p:sldId id="387" r:id="rId8"/>
    <p:sldId id="388" r:id="rId9"/>
    <p:sldId id="390" r:id="rId10"/>
    <p:sldId id="392" r:id="rId11"/>
    <p:sldId id="393" r:id="rId12"/>
    <p:sldId id="394" r:id="rId13"/>
    <p:sldId id="350" r:id="rId1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930" y="45"/>
      </p:cViewPr>
      <p:guideLst>
        <p:guide orient="horz" pos="2160"/>
        <p:guide pos="2880"/>
      </p:guideLst>
    </p:cSldViewPr>
  </p:slideViewPr>
  <p:outlineViewPr>
    <p:cViewPr>
      <p:scale>
        <a:sx n="33" d="100"/>
        <a:sy n="33" d="100"/>
      </p:scale>
      <p:origin x="42"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76344EFB-8F0D-1A4A-8A2E-A7F00E90559D}" type="datetimeFigureOut">
              <a:rPr lang="en-US"/>
              <a:pPr>
                <a:defRPr/>
              </a:pPr>
              <a:t>8/31/2022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EE32A384-C553-6B46-8F13-FE66ED84C286}" type="slidenum">
              <a:rPr lang="en-US"/>
              <a:pPr>
                <a:defRPr/>
              </a:pPr>
              <a:t>‹#›</a:t>
            </a:fld>
            <a:endParaRPr lang="en-US"/>
          </a:p>
        </p:txBody>
      </p:sp>
    </p:spTree>
    <p:extLst>
      <p:ext uri="{BB962C8B-B14F-4D97-AF65-F5344CB8AC3E}">
        <p14:creationId xmlns:p14="http://schemas.microsoft.com/office/powerpoint/2010/main" val="41400037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E65D2394-E104-7C4B-8A4A-D3D0E4ADB460}" type="datetimeFigureOut">
              <a:rPr lang="de-DE"/>
              <a:pPr>
                <a:defRPr/>
              </a:pPr>
              <a:t>31.08.2022</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4FA61AAB-48AA-6049-A735-F959764C2CB8}" type="slidenum">
              <a:rPr lang="de-DE"/>
              <a:pPr>
                <a:defRPr/>
              </a:pPr>
              <a:t>‹#›</a:t>
            </a:fld>
            <a:endParaRPr lang="de-DE"/>
          </a:p>
        </p:txBody>
      </p:sp>
    </p:spTree>
    <p:extLst>
      <p:ext uri="{BB962C8B-B14F-4D97-AF65-F5344CB8AC3E}">
        <p14:creationId xmlns:p14="http://schemas.microsoft.com/office/powerpoint/2010/main" val="236354992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Course: All beginnings</a:t>
            </a:r>
            <a:r>
              <a:rPr lang="en-US" baseline="0" dirty="0" smtClean="0"/>
              <a:t> are difficult and so will the application of the new regulation for the practitioners. </a:t>
            </a:r>
          </a:p>
          <a:p>
            <a:r>
              <a:rPr lang="en-US" dirty="0" smtClean="0"/>
              <a:t>I</a:t>
            </a:r>
            <a:r>
              <a:rPr lang="en-US" baseline="0" dirty="0" smtClean="0"/>
              <a:t> picked 4 different subjects of the Regulation where I see increased problems and will try to have a look into the crystal ball.</a:t>
            </a:r>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2</a:t>
            </a:fld>
            <a:endParaRPr lang="de-DE"/>
          </a:p>
        </p:txBody>
      </p:sp>
    </p:spTree>
    <p:extLst>
      <p:ext uri="{BB962C8B-B14F-4D97-AF65-F5344CB8AC3E}">
        <p14:creationId xmlns:p14="http://schemas.microsoft.com/office/powerpoint/2010/main" val="207835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lawyers not </a:t>
            </a:r>
            <a:r>
              <a:rPr lang="en-US" dirty="0" err="1" smtClean="0"/>
              <a:t>specialised</a:t>
            </a:r>
            <a:r>
              <a:rPr lang="en-US" dirty="0" smtClean="0"/>
              <a:t> in the topic don’t show enough interest, having confidence that</a:t>
            </a:r>
            <a:r>
              <a:rPr lang="en-US" baseline="0" dirty="0" smtClean="0"/>
              <a:t> the court will take care of international specifics, need to </a:t>
            </a:r>
            <a:r>
              <a:rPr lang="en-US" baseline="0" dirty="0" err="1" smtClean="0"/>
              <a:t>sensitise</a:t>
            </a:r>
            <a:r>
              <a:rPr lang="en-US" baseline="0" dirty="0" smtClean="0"/>
              <a:t> them and making clear that they play an important role in the functioning of the Regulation and in using the </a:t>
            </a:r>
            <a:r>
              <a:rPr lang="en-US" baseline="0" dirty="0" err="1" smtClean="0"/>
              <a:t>possibilites</a:t>
            </a:r>
            <a:r>
              <a:rPr lang="en-US" baseline="0" dirty="0" smtClean="0"/>
              <a:t> Br </a:t>
            </a:r>
            <a:r>
              <a:rPr lang="en-US" baseline="0" dirty="0" err="1" smtClean="0"/>
              <a:t>Iib</a:t>
            </a:r>
            <a:r>
              <a:rPr lang="en-US" baseline="0" dirty="0" smtClean="0"/>
              <a:t> is offering in the interest of the families. </a:t>
            </a:r>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11</a:t>
            </a:fld>
            <a:endParaRPr lang="de-DE"/>
          </a:p>
        </p:txBody>
      </p:sp>
    </p:spTree>
    <p:extLst>
      <p:ext uri="{BB962C8B-B14F-4D97-AF65-F5344CB8AC3E}">
        <p14:creationId xmlns:p14="http://schemas.microsoft.com/office/powerpoint/2010/main" val="777176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new autonomous standard applicable in proceedings concerning parental responsibility and return proceedings</a:t>
            </a:r>
          </a:p>
          <a:p>
            <a:r>
              <a:rPr lang="en-US" baseline="0" dirty="0" smtClean="0"/>
              <a:t> instead of national standard of each MS which is applicable under Br </a:t>
            </a:r>
            <a:r>
              <a:rPr lang="en-US" baseline="0" dirty="0" err="1" smtClean="0"/>
              <a:t>IIa</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3</a:t>
            </a:fld>
            <a:endParaRPr lang="de-DE"/>
          </a:p>
        </p:txBody>
      </p:sp>
    </p:spTree>
    <p:extLst>
      <p:ext uri="{BB962C8B-B14F-4D97-AF65-F5344CB8AC3E}">
        <p14:creationId xmlns:p14="http://schemas.microsoft.com/office/powerpoint/2010/main" val="777176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autonomous ground for refusal</a:t>
            </a:r>
            <a:r>
              <a:rPr lang="en-US" sz="1200" baseline="0" dirty="0" smtClean="0"/>
              <a:t> of </a:t>
            </a:r>
            <a:r>
              <a:rPr lang="en-US" sz="1200" dirty="0" smtClean="0"/>
              <a:t>recognition instead of the situation under Brussels</a:t>
            </a:r>
            <a:r>
              <a:rPr lang="en-US" sz="1200" baseline="0" dirty="0" smtClean="0"/>
              <a:t> </a:t>
            </a:r>
            <a:r>
              <a:rPr lang="en-US" sz="1200" baseline="0" dirty="0" err="1" smtClean="0"/>
              <a:t>Iib</a:t>
            </a:r>
            <a:r>
              <a:rPr lang="en-US" sz="1200" baseline="0" dirty="0" smtClean="0"/>
              <a:t>; here some courts in MS refused recognition declaring that </a:t>
            </a:r>
            <a:r>
              <a:rPr lang="en-US" sz="1200" baseline="0" dirty="0" err="1" smtClean="0"/>
              <a:t>th</a:t>
            </a:r>
            <a:r>
              <a:rPr lang="de-DE" sz="1200" baseline="0" dirty="0" smtClean="0"/>
              <a:t>ei</a:t>
            </a:r>
            <a:r>
              <a:rPr lang="en-US" sz="1200" baseline="0" dirty="0" smtClean="0"/>
              <a:t>r national standard of hearing a child is a fundamental principle and that this </a:t>
            </a:r>
            <a:r>
              <a:rPr lang="en-US" sz="1200" dirty="0" smtClean="0"/>
              <a:t>standard of the fundamental principle of procedure of the MS in which recognition is sought, is not fulfilled, Art. 23 (b) Brussels </a:t>
            </a:r>
            <a:r>
              <a:rPr lang="en-US" sz="1200" dirty="0" err="1" smtClean="0"/>
              <a:t>Iia</a:t>
            </a:r>
            <a:r>
              <a:rPr lang="en-US" sz="1200" dirty="0" smtClean="0"/>
              <a:t>. This applied especially to many German courts. </a:t>
            </a:r>
          </a:p>
          <a:p>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4</a:t>
            </a:fld>
            <a:endParaRPr lang="de-DE"/>
          </a:p>
        </p:txBody>
      </p:sp>
    </p:spTree>
    <p:extLst>
      <p:ext uri="{BB962C8B-B14F-4D97-AF65-F5344CB8AC3E}">
        <p14:creationId xmlns:p14="http://schemas.microsoft.com/office/powerpoint/2010/main" val="777176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will happen in practice?</a:t>
            </a:r>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5</a:t>
            </a:fld>
            <a:endParaRPr lang="de-DE"/>
          </a:p>
        </p:txBody>
      </p:sp>
    </p:spTree>
    <p:extLst>
      <p:ext uri="{BB962C8B-B14F-4D97-AF65-F5344CB8AC3E}">
        <p14:creationId xmlns:p14="http://schemas.microsoft.com/office/powerpoint/2010/main" val="77717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fontAlgn="auto" hangingPunct="1">
              <a:spcAft>
                <a:spcPts val="0"/>
              </a:spcAft>
              <a:buFont typeface="Arial" charset="0"/>
              <a:buNone/>
              <a:defRPr/>
            </a:pPr>
            <a:r>
              <a:rPr lang="en-US" dirty="0" smtClean="0"/>
              <a:t>Vague</a:t>
            </a:r>
            <a:r>
              <a:rPr lang="en-US" baseline="0" dirty="0" smtClean="0"/>
              <a:t> legal terms: </a:t>
            </a:r>
            <a:r>
              <a:rPr lang="en-US" sz="1200" dirty="0" smtClean="0"/>
              <a:t>Need to be interpreted autonomously, recital 39 hints at</a:t>
            </a:r>
            <a:r>
              <a:rPr lang="en-US" sz="1200" baseline="0" dirty="0" smtClean="0"/>
              <a:t> the EJC decisions, the Charta and the UN Convention on the Rights of the Child BUT:</a:t>
            </a:r>
            <a:endParaRPr lang="en-US" sz="1200" dirty="0" smtClean="0"/>
          </a:p>
          <a:p>
            <a:pPr marL="0" indent="0" eaLnBrk="1" fontAlgn="auto" hangingPunct="1">
              <a:spcAft>
                <a:spcPts val="0"/>
              </a:spcAft>
              <a:buFont typeface="Arial" charset="0"/>
              <a:buNone/>
              <a:defRPr/>
            </a:pPr>
            <a:r>
              <a:rPr lang="en-US" sz="1200" dirty="0" smtClean="0"/>
              <a:t>no awareness of legislators in MS changing the national law in so far, I can only hope that they are taking care of child-friendly surroundings. </a:t>
            </a:r>
          </a:p>
          <a:p>
            <a:pPr marL="0" indent="0" eaLnBrk="1" fontAlgn="auto" hangingPunct="1">
              <a:spcAft>
                <a:spcPts val="0"/>
              </a:spcAft>
              <a:buFont typeface="Arial" charset="0"/>
              <a:buNone/>
              <a:defRPr/>
            </a:pPr>
            <a:r>
              <a:rPr lang="en-US" sz="1200" dirty="0" smtClean="0"/>
              <a:t>task of the judges in the MS in the individual case to meet the standard, some will have</a:t>
            </a:r>
            <a:r>
              <a:rPr lang="en-US" sz="1200" baseline="0" dirty="0" smtClean="0"/>
              <a:t> to increase, some to increase </a:t>
            </a:r>
            <a:r>
              <a:rPr lang="en-US" sz="1200" baseline="0" dirty="0" err="1" smtClean="0"/>
              <a:t>th</a:t>
            </a:r>
            <a:r>
              <a:rPr lang="de-DE" sz="1200" baseline="0" dirty="0" smtClean="0"/>
              <a:t>ei</a:t>
            </a:r>
            <a:r>
              <a:rPr lang="en-US" sz="1200" baseline="0" dirty="0" smtClean="0"/>
              <a:t>r national standard; </a:t>
            </a:r>
            <a:r>
              <a:rPr lang="en-US" sz="1200" dirty="0" smtClean="0"/>
              <a:t>Danger of using national concepts for interpretation when answering for example:</a:t>
            </a:r>
            <a:r>
              <a:rPr lang="en-US" sz="1200" baseline="0" dirty="0" smtClean="0"/>
              <a:t> when is c child capable of forming views? Views on the subject of the proceedings or are general desires enough?</a:t>
            </a:r>
          </a:p>
          <a:p>
            <a:pPr marL="0" indent="0" eaLnBrk="1" fontAlgn="auto" hangingPunct="1">
              <a:spcAft>
                <a:spcPts val="0"/>
              </a:spcAft>
              <a:buFont typeface="Arial" charset="0"/>
              <a:buNone/>
              <a:defRPr/>
            </a:pPr>
            <a:r>
              <a:rPr lang="en-US" sz="1200" baseline="0" dirty="0" smtClean="0"/>
              <a:t> - probably need for actions</a:t>
            </a:r>
            <a:r>
              <a:rPr lang="en-US" sz="1200" dirty="0" smtClean="0"/>
              <a:t> for ECJ setting European</a:t>
            </a:r>
            <a:r>
              <a:rPr lang="en-US" sz="1200" baseline="0" dirty="0" smtClean="0"/>
              <a:t> standards</a:t>
            </a: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6</a:t>
            </a:fld>
            <a:endParaRPr lang="de-DE"/>
          </a:p>
        </p:txBody>
      </p:sp>
    </p:spTree>
    <p:extLst>
      <p:ext uri="{BB962C8B-B14F-4D97-AF65-F5344CB8AC3E}">
        <p14:creationId xmlns:p14="http://schemas.microsoft.com/office/powerpoint/2010/main" val="77717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Art. 27: possibility for the court dealing with return proceedings under the 1980 HC to protect the child from a grave risk of harm on the court’s own instance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Art. 2: such a provisional</a:t>
            </a:r>
            <a:r>
              <a:rPr lang="en-US" sz="1200" baseline="0" dirty="0" smtClean="0"/>
              <a:t> measure has cross-border effect</a:t>
            </a: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7</a:t>
            </a:fld>
            <a:endParaRPr lang="de-DE"/>
          </a:p>
        </p:txBody>
      </p:sp>
    </p:spTree>
    <p:extLst>
      <p:ext uri="{BB962C8B-B14F-4D97-AF65-F5344CB8AC3E}">
        <p14:creationId xmlns:p14="http://schemas.microsoft.com/office/powerpoint/2010/main" val="777176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a:t>
            </a:r>
            <a:r>
              <a:rPr lang="en-US" baseline="0" dirty="0" smtClean="0"/>
              <a:t> (3): measures cease to apply as soon as the court of the MS having jurisdiction as to the substance of the matter has taken the measures it considers appropriate  - need for a lot of confidence</a:t>
            </a:r>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8</a:t>
            </a:fld>
            <a:endParaRPr lang="de-DE"/>
          </a:p>
        </p:txBody>
      </p:sp>
    </p:spTree>
    <p:extLst>
      <p:ext uri="{BB962C8B-B14F-4D97-AF65-F5344CB8AC3E}">
        <p14:creationId xmlns:p14="http://schemas.microsoft.com/office/powerpoint/2010/main" val="777176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fontAlgn="auto" hangingPunct="1">
              <a:spcAft>
                <a:spcPts val="0"/>
              </a:spcAft>
              <a:buNone/>
              <a:defRPr/>
            </a:pPr>
            <a:r>
              <a:rPr lang="en-US" sz="1200" dirty="0" smtClean="0"/>
              <a:t>C</a:t>
            </a:r>
            <a:r>
              <a:rPr lang="de-DE" sz="1200" dirty="0" err="1" smtClean="0"/>
              <a:t>onditions</a:t>
            </a:r>
            <a:r>
              <a:rPr lang="de-DE" sz="1200" dirty="0" smtClean="0"/>
              <a:t>: Substantial </a:t>
            </a:r>
            <a:r>
              <a:rPr lang="de-DE" sz="1200" dirty="0" err="1" smtClean="0"/>
              <a:t>connection</a:t>
            </a:r>
            <a:r>
              <a:rPr lang="de-DE" sz="1200" dirty="0" smtClean="0"/>
              <a:t> of </a:t>
            </a:r>
            <a:r>
              <a:rPr lang="de-DE" sz="1200" dirty="0" err="1" smtClean="0"/>
              <a:t>the</a:t>
            </a:r>
            <a:r>
              <a:rPr lang="de-DE" sz="1200" dirty="0" smtClean="0"/>
              <a:t> </a:t>
            </a:r>
            <a:r>
              <a:rPr lang="de-DE" sz="1200" dirty="0" err="1" smtClean="0"/>
              <a:t>child</a:t>
            </a:r>
            <a:r>
              <a:rPr lang="de-DE" sz="1200" dirty="0" smtClean="0"/>
              <a:t> </a:t>
            </a:r>
            <a:r>
              <a:rPr lang="de-DE" sz="1200" dirty="0" err="1" smtClean="0"/>
              <a:t>with</a:t>
            </a:r>
            <a:r>
              <a:rPr lang="de-DE" sz="1200" dirty="0" smtClean="0"/>
              <a:t> </a:t>
            </a:r>
            <a:r>
              <a:rPr lang="de-DE" sz="1200" dirty="0" err="1" smtClean="0"/>
              <a:t>this</a:t>
            </a:r>
            <a:r>
              <a:rPr lang="de-DE" sz="1200" dirty="0" smtClean="0"/>
              <a:t> MS </a:t>
            </a:r>
            <a:r>
              <a:rPr lang="mr-IN" sz="1200" dirty="0" smtClean="0"/>
              <a:t>–</a:t>
            </a:r>
            <a:r>
              <a:rPr lang="de-DE" sz="1200" dirty="0" smtClean="0"/>
              <a:t> </a:t>
            </a:r>
            <a:r>
              <a:rPr lang="de-DE" sz="1200" dirty="0" err="1" smtClean="0"/>
              <a:t>call</a:t>
            </a:r>
            <a:r>
              <a:rPr lang="de-DE" sz="1200" dirty="0" smtClean="0"/>
              <a:t> </a:t>
            </a:r>
            <a:r>
              <a:rPr lang="de-DE" sz="1200" dirty="0" err="1" smtClean="0"/>
              <a:t>for</a:t>
            </a:r>
            <a:r>
              <a:rPr lang="de-DE" sz="1200" dirty="0" smtClean="0"/>
              <a:t> a </a:t>
            </a:r>
            <a:r>
              <a:rPr lang="de-DE" sz="1200" dirty="0" err="1" smtClean="0"/>
              <a:t>broad</a:t>
            </a:r>
            <a:r>
              <a:rPr lang="de-DE" sz="1200" dirty="0" smtClean="0"/>
              <a:t> </a:t>
            </a:r>
            <a:r>
              <a:rPr lang="de-DE" sz="1200" dirty="0" err="1" smtClean="0"/>
              <a:t>interpretation</a:t>
            </a:r>
            <a:r>
              <a:rPr lang="de-DE" sz="1200" dirty="0" smtClean="0"/>
              <a:t> +   </a:t>
            </a:r>
            <a:r>
              <a:rPr lang="en-US" sz="1200" dirty="0" smtClean="0"/>
              <a:t>Court’s duty to ensure that parties are informed about their right not to accept the </a:t>
            </a:r>
            <a:r>
              <a:rPr lang="en-US" sz="1200" dirty="0" err="1" smtClean="0"/>
              <a:t>jurisdicion</a:t>
            </a:r>
            <a:r>
              <a:rPr lang="en-US" sz="1200" dirty="0" smtClean="0"/>
              <a:t> + </a:t>
            </a:r>
          </a:p>
          <a:p>
            <a:pPr marL="0" indent="0" eaLnBrk="1" fontAlgn="auto" hangingPunct="1">
              <a:spcAft>
                <a:spcPts val="0"/>
              </a:spcAft>
              <a:buNone/>
              <a:defRPr/>
            </a:pPr>
            <a:r>
              <a:rPr lang="en-US" sz="1200" dirty="0" smtClean="0"/>
              <a:t>Exercise of jurisdiction is in the best interests of the child +</a:t>
            </a:r>
            <a:r>
              <a:rPr lang="en-US" sz="1200" baseline="0" dirty="0" smtClean="0"/>
              <a:t> </a:t>
            </a:r>
            <a:r>
              <a:rPr lang="en-US" sz="1200" dirty="0" smtClean="0"/>
              <a:t>Need of due form, Art. 10 (2) + persons</a:t>
            </a:r>
            <a:r>
              <a:rPr lang="en-US" sz="1200" baseline="0" dirty="0" smtClean="0"/>
              <a:t> who now become new parties need to express </a:t>
            </a:r>
            <a:r>
              <a:rPr lang="en-US" sz="1200" baseline="0" dirty="0" err="1" smtClean="0"/>
              <a:t>th</a:t>
            </a:r>
            <a:r>
              <a:rPr lang="de-DE" sz="1200" baseline="0" dirty="0" smtClean="0"/>
              <a:t>ei</a:t>
            </a:r>
            <a:r>
              <a:rPr lang="en-US" sz="1200" baseline="0" dirty="0" smtClean="0"/>
              <a:t>r agreement; is is regarded as implicit in the absence of </a:t>
            </a:r>
            <a:r>
              <a:rPr lang="en-US" sz="1200" baseline="0" dirty="0" err="1" smtClean="0"/>
              <a:t>th</a:t>
            </a:r>
            <a:r>
              <a:rPr lang="de-DE" sz="1200" baseline="0" dirty="0" smtClean="0"/>
              <a:t>ei</a:t>
            </a:r>
            <a:r>
              <a:rPr lang="en-US" sz="1200" baseline="0" dirty="0" smtClean="0"/>
              <a:t>r opposition but they have to be consulted </a:t>
            </a: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9</a:t>
            </a:fld>
            <a:endParaRPr lang="de-DE"/>
          </a:p>
        </p:txBody>
      </p:sp>
    </p:spTree>
    <p:extLst>
      <p:ext uri="{BB962C8B-B14F-4D97-AF65-F5344CB8AC3E}">
        <p14:creationId xmlns:p14="http://schemas.microsoft.com/office/powerpoint/2010/main" val="777176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fontAlgn="auto" hangingPunct="1">
              <a:spcAft>
                <a:spcPts val="0"/>
              </a:spcAft>
              <a:buNone/>
              <a:defRPr/>
            </a:pPr>
            <a:r>
              <a:rPr lang="en-US" sz="1200" dirty="0" smtClean="0"/>
              <a:t>C</a:t>
            </a:r>
            <a:r>
              <a:rPr lang="de-DE" sz="1200" dirty="0" err="1" smtClean="0"/>
              <a:t>onditions</a:t>
            </a:r>
            <a:r>
              <a:rPr lang="de-DE" sz="1200" smtClean="0"/>
              <a:t>: Substantial </a:t>
            </a:r>
            <a:r>
              <a:rPr lang="de-DE" sz="1200" dirty="0" err="1" smtClean="0"/>
              <a:t>connection</a:t>
            </a:r>
            <a:r>
              <a:rPr lang="de-DE" sz="1200" dirty="0" smtClean="0"/>
              <a:t> of </a:t>
            </a:r>
            <a:r>
              <a:rPr lang="de-DE" sz="1200" dirty="0" err="1" smtClean="0"/>
              <a:t>the</a:t>
            </a:r>
            <a:r>
              <a:rPr lang="de-DE" sz="1200" dirty="0" smtClean="0"/>
              <a:t> </a:t>
            </a:r>
            <a:r>
              <a:rPr lang="de-DE" sz="1200" dirty="0" err="1" smtClean="0"/>
              <a:t>child</a:t>
            </a:r>
            <a:r>
              <a:rPr lang="de-DE" sz="1200" dirty="0" smtClean="0"/>
              <a:t> </a:t>
            </a:r>
            <a:r>
              <a:rPr lang="de-DE" sz="1200" dirty="0" err="1" smtClean="0"/>
              <a:t>with</a:t>
            </a:r>
            <a:r>
              <a:rPr lang="de-DE" sz="1200" dirty="0" smtClean="0"/>
              <a:t> </a:t>
            </a:r>
            <a:r>
              <a:rPr lang="de-DE" sz="1200" dirty="0" err="1" smtClean="0"/>
              <a:t>this</a:t>
            </a:r>
            <a:r>
              <a:rPr lang="de-DE" sz="1200" dirty="0" smtClean="0"/>
              <a:t> MS </a:t>
            </a:r>
            <a:r>
              <a:rPr lang="mr-IN" sz="1200" dirty="0" smtClean="0"/>
              <a:t>–</a:t>
            </a:r>
            <a:r>
              <a:rPr lang="de-DE" sz="1200" dirty="0" smtClean="0"/>
              <a:t> </a:t>
            </a:r>
            <a:r>
              <a:rPr lang="de-DE" sz="1200" dirty="0" err="1" smtClean="0"/>
              <a:t>call</a:t>
            </a:r>
            <a:r>
              <a:rPr lang="de-DE" sz="1200" dirty="0" smtClean="0"/>
              <a:t> </a:t>
            </a:r>
            <a:r>
              <a:rPr lang="de-DE" sz="1200" dirty="0" err="1" smtClean="0"/>
              <a:t>for</a:t>
            </a:r>
            <a:r>
              <a:rPr lang="de-DE" sz="1200" dirty="0" smtClean="0"/>
              <a:t> a </a:t>
            </a:r>
            <a:r>
              <a:rPr lang="de-DE" sz="1200" dirty="0" err="1" smtClean="0"/>
              <a:t>broad</a:t>
            </a:r>
            <a:r>
              <a:rPr lang="de-DE" sz="1200" dirty="0" smtClean="0"/>
              <a:t> </a:t>
            </a:r>
            <a:r>
              <a:rPr lang="de-DE" sz="1200" dirty="0" err="1" smtClean="0"/>
              <a:t>interpretation</a:t>
            </a:r>
            <a:r>
              <a:rPr lang="de-DE" sz="1200" dirty="0" smtClean="0"/>
              <a:t> +   </a:t>
            </a:r>
            <a:r>
              <a:rPr lang="en-US" sz="1200" dirty="0" smtClean="0"/>
              <a:t>Court’s duty to ensure that parties are informed about their right not to accept the </a:t>
            </a:r>
            <a:r>
              <a:rPr lang="en-US" sz="1200" dirty="0" err="1" smtClean="0"/>
              <a:t>jurisdicion</a:t>
            </a:r>
            <a:r>
              <a:rPr lang="en-US" sz="1200" dirty="0" smtClean="0"/>
              <a:t> + </a:t>
            </a:r>
          </a:p>
          <a:p>
            <a:pPr marL="0" indent="0" eaLnBrk="1" fontAlgn="auto" hangingPunct="1">
              <a:spcAft>
                <a:spcPts val="0"/>
              </a:spcAft>
              <a:buNone/>
              <a:defRPr/>
            </a:pPr>
            <a:r>
              <a:rPr lang="en-US" sz="1200" dirty="0" smtClean="0"/>
              <a:t>Exercise of jurisdiction is in the best interests of the child +</a:t>
            </a:r>
            <a:r>
              <a:rPr lang="en-US" sz="1200" baseline="0" dirty="0" smtClean="0"/>
              <a:t> </a:t>
            </a:r>
            <a:r>
              <a:rPr lang="en-US" sz="1200" dirty="0" smtClean="0"/>
              <a:t>Need of due form, Art. 10 (2) + persons</a:t>
            </a:r>
            <a:r>
              <a:rPr lang="en-US" sz="1200" baseline="0" dirty="0" smtClean="0"/>
              <a:t> who now become new parties need to express </a:t>
            </a:r>
            <a:r>
              <a:rPr lang="en-US" sz="1200" baseline="0" dirty="0" err="1" smtClean="0"/>
              <a:t>th</a:t>
            </a:r>
            <a:r>
              <a:rPr lang="de-DE" sz="1200" baseline="0" dirty="0" smtClean="0"/>
              <a:t>ei</a:t>
            </a:r>
            <a:r>
              <a:rPr lang="en-US" sz="1200" baseline="0" dirty="0" smtClean="0"/>
              <a:t>r agreement; is is regarded as implicit in the absence of </a:t>
            </a:r>
            <a:r>
              <a:rPr lang="en-US" sz="1200" baseline="0" dirty="0" err="1" smtClean="0"/>
              <a:t>th</a:t>
            </a:r>
            <a:r>
              <a:rPr lang="de-DE" sz="1200" baseline="0" dirty="0" smtClean="0"/>
              <a:t>ei</a:t>
            </a:r>
            <a:r>
              <a:rPr lang="en-US" sz="1200" baseline="0" dirty="0" smtClean="0"/>
              <a:t>r opposition but they have to be consulted </a:t>
            </a: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4FA61AAB-48AA-6049-A735-F959764C2CB8}" type="slidenum">
              <a:rPr lang="de-DE" smtClean="0"/>
              <a:pPr>
                <a:defRPr/>
              </a:pPr>
              <a:t>10</a:t>
            </a:fld>
            <a:endParaRPr lang="de-DE"/>
          </a:p>
        </p:txBody>
      </p:sp>
    </p:spTree>
    <p:extLst>
      <p:ext uri="{BB962C8B-B14F-4D97-AF65-F5344CB8AC3E}">
        <p14:creationId xmlns:p14="http://schemas.microsoft.com/office/powerpoint/2010/main" val="777176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pPr>
              <a:defRPr/>
            </a:pPr>
            <a:fld id="{09B2D607-FC6B-1244-BB91-27E85842AB6D}"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3382DD0F-40A9-9A46-B361-CC39EB31D486}" type="slidenum">
              <a:rPr lang="de-DE"/>
              <a:pPr>
                <a:defRPr/>
              </a:pPr>
              <a:t>‹#›</a:t>
            </a:fld>
            <a:endParaRPr lang="de-DE"/>
          </a:p>
        </p:txBody>
      </p:sp>
    </p:spTree>
    <p:extLst>
      <p:ext uri="{BB962C8B-B14F-4D97-AF65-F5344CB8AC3E}">
        <p14:creationId xmlns:p14="http://schemas.microsoft.com/office/powerpoint/2010/main" val="420289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21C85CDB-9D27-5846-9522-D0381AA86D5A}"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A0106AD1-0521-CF4F-8F73-9C540664B900}" type="slidenum">
              <a:rPr lang="de-DE"/>
              <a:pPr>
                <a:defRPr/>
              </a:pPr>
              <a:t>‹#›</a:t>
            </a:fld>
            <a:endParaRPr lang="de-DE"/>
          </a:p>
        </p:txBody>
      </p:sp>
    </p:spTree>
    <p:extLst>
      <p:ext uri="{BB962C8B-B14F-4D97-AF65-F5344CB8AC3E}">
        <p14:creationId xmlns:p14="http://schemas.microsoft.com/office/powerpoint/2010/main" val="2374722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A9FC5EA8-1454-5F4E-B835-44C581170A11}"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82FD7BF5-39E2-104E-B960-94087531D6A2}" type="slidenum">
              <a:rPr lang="de-DE"/>
              <a:pPr>
                <a:defRPr/>
              </a:pPr>
              <a:t>‹#›</a:t>
            </a:fld>
            <a:endParaRPr lang="de-DE"/>
          </a:p>
        </p:txBody>
      </p:sp>
    </p:spTree>
    <p:extLst>
      <p:ext uri="{BB962C8B-B14F-4D97-AF65-F5344CB8AC3E}">
        <p14:creationId xmlns:p14="http://schemas.microsoft.com/office/powerpoint/2010/main" val="1989156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pPr>
              <a:defRPr/>
            </a:pPr>
            <a:fld id="{293939CC-0766-9B48-A71F-E3827936AF10}"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8AAA9313-274D-3442-935D-89F5809286F7}" type="slidenum">
              <a:rPr lang="de-DE"/>
              <a:pPr>
                <a:defRPr/>
              </a:pPr>
              <a:t>‹#›</a:t>
            </a:fld>
            <a:endParaRPr lang="de-DE"/>
          </a:p>
        </p:txBody>
      </p:sp>
    </p:spTree>
    <p:extLst>
      <p:ext uri="{BB962C8B-B14F-4D97-AF65-F5344CB8AC3E}">
        <p14:creationId xmlns:p14="http://schemas.microsoft.com/office/powerpoint/2010/main" val="40141204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E08E56F8-0395-FB49-BC58-D1A688D26202}"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9294DE6B-C372-F94C-AC67-8E5D837ECF10}" type="slidenum">
              <a:rPr lang="de-DE"/>
              <a:pPr>
                <a:defRPr/>
              </a:pPr>
              <a:t>‹#›</a:t>
            </a:fld>
            <a:endParaRPr lang="de-DE"/>
          </a:p>
        </p:txBody>
      </p:sp>
    </p:spTree>
    <p:extLst>
      <p:ext uri="{BB962C8B-B14F-4D97-AF65-F5344CB8AC3E}">
        <p14:creationId xmlns:p14="http://schemas.microsoft.com/office/powerpoint/2010/main" val="2718252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EA637C1E-82F5-F740-8C90-C0BD329C070D}"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4A3DDEB8-6477-1C4C-9C57-D3983D87D408}" type="slidenum">
              <a:rPr lang="de-DE"/>
              <a:pPr>
                <a:defRPr/>
              </a:pPr>
              <a:t>‹#›</a:t>
            </a:fld>
            <a:endParaRPr lang="de-DE"/>
          </a:p>
        </p:txBody>
      </p:sp>
    </p:spTree>
    <p:extLst>
      <p:ext uri="{BB962C8B-B14F-4D97-AF65-F5344CB8AC3E}">
        <p14:creationId xmlns:p14="http://schemas.microsoft.com/office/powerpoint/2010/main" val="33964972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a:lvl1pPr>
          </a:lstStyle>
          <a:p>
            <a:pPr>
              <a:defRPr/>
            </a:pPr>
            <a:fld id="{3BA91804-45BF-DE49-89E0-D3A468B11727}" type="datetime1">
              <a:rPr lang="de-DE" smtClean="0"/>
              <a:t>31.08.2022</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0DB95AAC-4A07-154F-BBF5-630308FE2190}" type="slidenum">
              <a:rPr lang="de-DE"/>
              <a:pPr>
                <a:defRPr/>
              </a:pPr>
              <a:t>‹#›</a:t>
            </a:fld>
            <a:endParaRPr lang="de-DE"/>
          </a:p>
        </p:txBody>
      </p:sp>
    </p:spTree>
    <p:extLst>
      <p:ext uri="{BB962C8B-B14F-4D97-AF65-F5344CB8AC3E}">
        <p14:creationId xmlns:p14="http://schemas.microsoft.com/office/powerpoint/2010/main" val="2245183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a:lvl1pPr>
          </a:lstStyle>
          <a:p>
            <a:pPr>
              <a:defRPr/>
            </a:pPr>
            <a:fld id="{0E2E4144-5E6B-4948-8BB9-D01A241F4D5C}" type="datetime1">
              <a:rPr lang="de-DE" smtClean="0"/>
              <a:t>31.08.2022</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B42C86AC-B46A-3141-B02C-4656F9946FDF}" type="slidenum">
              <a:rPr lang="de-DE"/>
              <a:pPr>
                <a:defRPr/>
              </a:pPr>
              <a:t>‹#›</a:t>
            </a:fld>
            <a:endParaRPr lang="de-DE"/>
          </a:p>
        </p:txBody>
      </p:sp>
    </p:spTree>
    <p:extLst>
      <p:ext uri="{BB962C8B-B14F-4D97-AF65-F5344CB8AC3E}">
        <p14:creationId xmlns:p14="http://schemas.microsoft.com/office/powerpoint/2010/main" val="1230144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pPr>
              <a:defRPr/>
            </a:pPr>
            <a:fld id="{F7FA58DF-6298-1C47-A0B6-C84F37D38ACE}" type="datetime1">
              <a:rPr lang="de-DE" smtClean="0"/>
              <a:t>31.08.2022</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83A25729-E2EF-1A4D-B39C-4ABC390E58CE}" type="slidenum">
              <a:rPr lang="de-DE"/>
              <a:pPr>
                <a:defRPr/>
              </a:pPr>
              <a:t>‹#›</a:t>
            </a:fld>
            <a:endParaRPr lang="de-DE"/>
          </a:p>
        </p:txBody>
      </p:sp>
    </p:spTree>
    <p:extLst>
      <p:ext uri="{BB962C8B-B14F-4D97-AF65-F5344CB8AC3E}">
        <p14:creationId xmlns:p14="http://schemas.microsoft.com/office/powerpoint/2010/main" val="161619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E3E9A54F-D96E-1240-92B8-F2B0713F8D02}" type="datetime1">
              <a:rPr lang="de-DE" smtClean="0"/>
              <a:t>31.08.2022</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C3099365-215C-6C43-8AE9-DC7F56D9130D}" type="slidenum">
              <a:rPr lang="de-DE"/>
              <a:pPr>
                <a:defRPr/>
              </a:pPr>
              <a:t>‹#›</a:t>
            </a:fld>
            <a:endParaRPr lang="de-DE"/>
          </a:p>
        </p:txBody>
      </p:sp>
    </p:spTree>
    <p:extLst>
      <p:ext uri="{BB962C8B-B14F-4D97-AF65-F5344CB8AC3E}">
        <p14:creationId xmlns:p14="http://schemas.microsoft.com/office/powerpoint/2010/main" val="2507761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8AA88F3F-F162-6E42-96E2-17F7C99A5221}" type="datetime1">
              <a:rPr lang="de-DE" smtClean="0"/>
              <a:t>31.08.2022</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89707CDE-2578-1D4F-8E4A-D037789EC25D}" type="slidenum">
              <a:rPr lang="de-DE"/>
              <a:pPr>
                <a:defRPr/>
              </a:pPr>
              <a:t>‹#›</a:t>
            </a:fld>
            <a:endParaRPr lang="de-DE"/>
          </a:p>
        </p:txBody>
      </p:sp>
    </p:spTree>
    <p:extLst>
      <p:ext uri="{BB962C8B-B14F-4D97-AF65-F5344CB8AC3E}">
        <p14:creationId xmlns:p14="http://schemas.microsoft.com/office/powerpoint/2010/main" val="3884848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E2DD1B04-9091-CF48-9A0C-7BE1629F9E79}"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0FE00CBF-0F45-1A4C-B46E-9339428D51A3}" type="slidenum">
              <a:rPr lang="de-DE"/>
              <a:pPr>
                <a:defRPr/>
              </a:pPr>
              <a:t>‹#›</a:t>
            </a:fld>
            <a:endParaRPr lang="de-DE"/>
          </a:p>
        </p:txBody>
      </p:sp>
    </p:spTree>
    <p:extLst>
      <p:ext uri="{BB962C8B-B14F-4D97-AF65-F5344CB8AC3E}">
        <p14:creationId xmlns:p14="http://schemas.microsoft.com/office/powerpoint/2010/main" val="17190594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BB29A180-6262-274A-99EA-0A1CBA8C5B76}" type="datetime1">
              <a:rPr lang="de-DE" smtClean="0"/>
              <a:t>31.08.2022</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CBFA93B2-15D0-CC45-A204-BA16E7BE997C}" type="slidenum">
              <a:rPr lang="de-DE"/>
              <a:pPr>
                <a:defRPr/>
              </a:pPr>
              <a:t>‹#›</a:t>
            </a:fld>
            <a:endParaRPr lang="de-DE"/>
          </a:p>
        </p:txBody>
      </p:sp>
    </p:spTree>
    <p:extLst>
      <p:ext uri="{BB962C8B-B14F-4D97-AF65-F5344CB8AC3E}">
        <p14:creationId xmlns:p14="http://schemas.microsoft.com/office/powerpoint/2010/main" val="3653835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CD72BCDA-69E4-5740-90C5-01F4B9010658}"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6FE4E1ED-B364-8940-979B-A6AF78D1652C}" type="slidenum">
              <a:rPr lang="de-DE"/>
              <a:pPr>
                <a:defRPr/>
              </a:pPr>
              <a:t>‹#›</a:t>
            </a:fld>
            <a:endParaRPr lang="de-DE"/>
          </a:p>
        </p:txBody>
      </p:sp>
    </p:spTree>
    <p:extLst>
      <p:ext uri="{BB962C8B-B14F-4D97-AF65-F5344CB8AC3E}">
        <p14:creationId xmlns:p14="http://schemas.microsoft.com/office/powerpoint/2010/main" val="3878042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634D24A2-65F1-2A45-892D-61B5D67CD53A}"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EAE5FF53-3FB1-8B41-8CBB-B63B049BB308}" type="slidenum">
              <a:rPr lang="de-DE"/>
              <a:pPr>
                <a:defRPr/>
              </a:pPr>
              <a:t>‹#›</a:t>
            </a:fld>
            <a:endParaRPr lang="de-DE"/>
          </a:p>
        </p:txBody>
      </p:sp>
    </p:spTree>
    <p:extLst>
      <p:ext uri="{BB962C8B-B14F-4D97-AF65-F5344CB8AC3E}">
        <p14:creationId xmlns:p14="http://schemas.microsoft.com/office/powerpoint/2010/main" val="3742794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1DB878E2-38F5-C047-AE4A-92B280B6E44F}" type="datetime1">
              <a:rPr lang="de-DE" smtClean="0"/>
              <a:t>31.08.2022</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0B10C1C1-97AE-AB40-8B8B-3E92B41505D7}" type="slidenum">
              <a:rPr lang="de-DE"/>
              <a:pPr>
                <a:defRPr/>
              </a:pPr>
              <a:t>‹#›</a:t>
            </a:fld>
            <a:endParaRPr lang="de-DE"/>
          </a:p>
        </p:txBody>
      </p:sp>
    </p:spTree>
    <p:extLst>
      <p:ext uri="{BB962C8B-B14F-4D97-AF65-F5344CB8AC3E}">
        <p14:creationId xmlns:p14="http://schemas.microsoft.com/office/powerpoint/2010/main" val="2857774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a:lvl1pPr>
          </a:lstStyle>
          <a:p>
            <a:pPr>
              <a:defRPr/>
            </a:pPr>
            <a:fld id="{888BFCB0-058B-D242-9C75-491A179E5F11}" type="datetime1">
              <a:rPr lang="de-DE" smtClean="0"/>
              <a:t>31.08.2022</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611A309B-33AD-384E-9557-7ED640BCD5CB}" type="slidenum">
              <a:rPr lang="de-DE"/>
              <a:pPr>
                <a:defRPr/>
              </a:pPr>
              <a:t>‹#›</a:t>
            </a:fld>
            <a:endParaRPr lang="de-DE"/>
          </a:p>
        </p:txBody>
      </p:sp>
    </p:spTree>
    <p:extLst>
      <p:ext uri="{BB962C8B-B14F-4D97-AF65-F5344CB8AC3E}">
        <p14:creationId xmlns:p14="http://schemas.microsoft.com/office/powerpoint/2010/main" val="1844847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a:lvl1pPr>
          </a:lstStyle>
          <a:p>
            <a:pPr>
              <a:defRPr/>
            </a:pPr>
            <a:fld id="{37B4AE66-4E53-804A-82DC-3039A7F9C8B0}" type="datetime1">
              <a:rPr lang="de-DE" smtClean="0"/>
              <a:t>31.08.2022</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8E3E1949-FC87-2D4D-AA5A-9C9A35EBFDBE}" type="slidenum">
              <a:rPr lang="de-DE"/>
              <a:pPr>
                <a:defRPr/>
              </a:pPr>
              <a:t>‹#›</a:t>
            </a:fld>
            <a:endParaRPr lang="de-DE"/>
          </a:p>
        </p:txBody>
      </p:sp>
    </p:spTree>
    <p:extLst>
      <p:ext uri="{BB962C8B-B14F-4D97-AF65-F5344CB8AC3E}">
        <p14:creationId xmlns:p14="http://schemas.microsoft.com/office/powerpoint/2010/main" val="3752580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pPr>
              <a:defRPr/>
            </a:pPr>
            <a:fld id="{86176472-9F43-754F-85E3-623845DCADA9}" type="datetime1">
              <a:rPr lang="de-DE" smtClean="0"/>
              <a:t>31.08.2022</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187A95F8-C67D-AF4E-B7CD-943D653F569B}" type="slidenum">
              <a:rPr lang="de-DE"/>
              <a:pPr>
                <a:defRPr/>
              </a:pPr>
              <a:t>‹#›</a:t>
            </a:fld>
            <a:endParaRPr lang="de-DE"/>
          </a:p>
        </p:txBody>
      </p:sp>
    </p:spTree>
    <p:extLst>
      <p:ext uri="{BB962C8B-B14F-4D97-AF65-F5344CB8AC3E}">
        <p14:creationId xmlns:p14="http://schemas.microsoft.com/office/powerpoint/2010/main" val="382434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2EC7890A-C575-E540-B822-02574FD2E1FE}" type="datetime1">
              <a:rPr lang="de-DE" smtClean="0"/>
              <a:t>31.08.2022</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E3F0479E-CA4D-264E-A8A2-55CA094B3AA9}" type="slidenum">
              <a:rPr lang="de-DE"/>
              <a:pPr>
                <a:defRPr/>
              </a:pPr>
              <a:t>‹#›</a:t>
            </a:fld>
            <a:endParaRPr lang="de-DE"/>
          </a:p>
        </p:txBody>
      </p:sp>
    </p:spTree>
    <p:extLst>
      <p:ext uri="{BB962C8B-B14F-4D97-AF65-F5344CB8AC3E}">
        <p14:creationId xmlns:p14="http://schemas.microsoft.com/office/powerpoint/2010/main" val="3426951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4822C23B-B103-214E-AAA4-2EC6F31E8019}" type="datetime1">
              <a:rPr lang="de-DE" smtClean="0"/>
              <a:t>31.08.2022</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5649E7A9-E406-D24B-A1BA-08AB6729424F}" type="slidenum">
              <a:rPr lang="de-DE"/>
              <a:pPr>
                <a:defRPr/>
              </a:pPr>
              <a:t>‹#›</a:t>
            </a:fld>
            <a:endParaRPr lang="de-DE"/>
          </a:p>
        </p:txBody>
      </p:sp>
    </p:spTree>
    <p:extLst>
      <p:ext uri="{BB962C8B-B14F-4D97-AF65-F5344CB8AC3E}">
        <p14:creationId xmlns:p14="http://schemas.microsoft.com/office/powerpoint/2010/main" val="3366868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AAD23D83-EBA9-5843-9EE5-3ED36C408142}" type="datetime1">
              <a:rPr lang="de-DE" smtClean="0"/>
              <a:t>31.08.2022</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0799D8F6-A872-9E4F-BF8B-4A3ABC0CD21E}" type="slidenum">
              <a:rPr lang="de-DE"/>
              <a:pPr>
                <a:defRPr/>
              </a:pPr>
              <a:t>‹#›</a:t>
            </a:fld>
            <a:endParaRPr lang="de-DE"/>
          </a:p>
        </p:txBody>
      </p:sp>
    </p:spTree>
    <p:extLst>
      <p:ext uri="{BB962C8B-B14F-4D97-AF65-F5344CB8AC3E}">
        <p14:creationId xmlns:p14="http://schemas.microsoft.com/office/powerpoint/2010/main" val="1131393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1027"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ea typeface="+mn-ea"/>
                <a:cs typeface="+mn-cs"/>
              </a:defRPr>
            </a:lvl1pPr>
          </a:lstStyle>
          <a:p>
            <a:pPr>
              <a:defRPr/>
            </a:pPr>
            <a:fld id="{A75DC0BA-BF5F-1F4B-AAB8-39483F19071C}" type="datetime1">
              <a:rPr lang="de-DE" smtClean="0"/>
              <a:t>31.08.2022</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E7838214-3686-9947-B04D-83C8AA1ADE97}" type="slidenum">
              <a:rPr lang="de-DE"/>
              <a:pPr>
                <a:defRPr/>
              </a:pPr>
              <a:t>‹#›</a:t>
            </a:fld>
            <a:endParaRPr lang="de-DE"/>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13315"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ea typeface="+mn-ea"/>
                <a:cs typeface="+mn-cs"/>
              </a:defRPr>
            </a:lvl1pPr>
          </a:lstStyle>
          <a:p>
            <a:pPr>
              <a:defRPr/>
            </a:pPr>
            <a:fld id="{09BF6B2A-2B04-6A4D-B793-3A2ED43220D4}" type="datetime1">
              <a:rPr lang="de-DE" smtClean="0"/>
              <a:t>31.08.2022</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F2B7FAAC-CC7E-664F-97C1-F06F97640F0E}" type="slidenum">
              <a:rPr lang="de-DE"/>
              <a:pPr>
                <a:defRPr/>
              </a:pPr>
              <a:t>‹#›</a:t>
            </a:fld>
            <a:endParaRPr lang="de-DE"/>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14375" y="333375"/>
            <a:ext cx="7886700" cy="2951609"/>
          </a:xfrm>
          <a:solidFill>
            <a:schemeClr val="accent6"/>
          </a:solidFill>
        </p:spPr>
        <p:style>
          <a:lnRef idx="2">
            <a:schemeClr val="accent3">
              <a:shade val="50000"/>
            </a:schemeClr>
          </a:lnRef>
          <a:fillRef idx="1">
            <a:schemeClr val="accent3"/>
          </a:fillRef>
          <a:effectRef idx="0">
            <a:schemeClr val="accent3"/>
          </a:effectRef>
          <a:fontRef idx="minor">
            <a:schemeClr val="lt1"/>
          </a:fontRef>
        </p:style>
        <p:txBody>
          <a:bodyPr rtlCol="0">
            <a:normAutofit/>
          </a:bodyPr>
          <a:lstStyle/>
          <a:p>
            <a:pPr eaLnBrk="1" fontAlgn="auto" hangingPunct="1">
              <a:spcAft>
                <a:spcPts val="0"/>
              </a:spcAft>
              <a:defRPr/>
            </a:pPr>
            <a:r>
              <a:rPr lang="en-US" sz="3200" dirty="0" smtClean="0"/>
              <a:t>What’s </a:t>
            </a:r>
            <a:r>
              <a:rPr lang="en-US" sz="3200" dirty="0"/>
              <a:t>n</a:t>
            </a:r>
            <a:r>
              <a:rPr lang="en-US" sz="3200" dirty="0" smtClean="0"/>
              <a:t>ew in EU family </a:t>
            </a:r>
            <a:r>
              <a:rPr lang="en-US" sz="3200" dirty="0"/>
              <a:t>l</a:t>
            </a:r>
            <a:r>
              <a:rPr lang="en-US" sz="3200" dirty="0" smtClean="0"/>
              <a:t>aw?</a:t>
            </a:r>
            <a:br>
              <a:rPr lang="en-US" sz="3200" dirty="0" smtClean="0"/>
            </a:br>
            <a:r>
              <a:rPr lang="en-US" sz="3200" dirty="0" smtClean="0"/>
              <a:t>A view from the bench </a:t>
            </a:r>
            <a:r>
              <a:rPr lang="mr-IN" sz="3200" dirty="0" smtClean="0"/>
              <a:t>–</a:t>
            </a:r>
            <a:r>
              <a:rPr lang="en-US" sz="3200" dirty="0" smtClean="0"/>
              <a:t> </a:t>
            </a:r>
            <a:br>
              <a:rPr lang="en-US" sz="3200" dirty="0" smtClean="0"/>
            </a:br>
            <a:r>
              <a:rPr lang="en-US" sz="3200" dirty="0" smtClean="0"/>
              <a:t>Perspective from a practicing judge on the new </a:t>
            </a:r>
            <a:r>
              <a:rPr lang="en-US" sz="3200" dirty="0"/>
              <a:t>R</a:t>
            </a:r>
            <a:r>
              <a:rPr lang="en-US" sz="3200" dirty="0" smtClean="0"/>
              <a:t>egulation </a:t>
            </a:r>
            <a:br>
              <a:rPr lang="en-US" sz="3200" dirty="0" smtClean="0"/>
            </a:br>
            <a:endParaRPr lang="en-US" sz="3200" dirty="0"/>
          </a:p>
        </p:txBody>
      </p:sp>
      <p:sp>
        <p:nvSpPr>
          <p:cNvPr id="3" name="Untertitel 2"/>
          <p:cNvSpPr>
            <a:spLocks noGrp="1"/>
          </p:cNvSpPr>
          <p:nvPr>
            <p:ph type="subTitle" idx="1"/>
          </p:nvPr>
        </p:nvSpPr>
        <p:spPr>
          <a:xfrm>
            <a:off x="1371600" y="3501008"/>
            <a:ext cx="6400800" cy="3023617"/>
          </a:xfrm>
        </p:spPr>
        <p:txBody>
          <a:bodyPr rtlCol="0">
            <a:noAutofit/>
          </a:bodyPr>
          <a:lstStyle/>
          <a:p>
            <a:pPr eaLnBrk="1" fontAlgn="auto" hangingPunct="1">
              <a:spcAft>
                <a:spcPts val="0"/>
              </a:spcAft>
              <a:buFont typeface="Arial" pitchFamily="34" charset="0"/>
              <a:buNone/>
              <a:defRPr/>
            </a:pPr>
            <a:r>
              <a:rPr lang="de-DE" sz="2400" dirty="0">
                <a:ea typeface="+mn-ea"/>
                <a:cs typeface="+mn-cs"/>
              </a:rPr>
              <a:t>Martina Erb-</a:t>
            </a:r>
            <a:r>
              <a:rPr lang="de-DE" sz="2400" dirty="0" err="1">
                <a:ea typeface="+mn-ea"/>
                <a:cs typeface="+mn-cs"/>
              </a:rPr>
              <a:t>Klünemann</a:t>
            </a:r>
            <a:endParaRPr lang="de-DE" sz="2400" dirty="0">
              <a:ea typeface="+mn-ea"/>
              <a:cs typeface="+mn-cs"/>
            </a:endParaRPr>
          </a:p>
          <a:p>
            <a:pPr eaLnBrk="1" fontAlgn="auto" hangingPunct="1">
              <a:spcAft>
                <a:spcPts val="0"/>
              </a:spcAft>
              <a:buFont typeface="Arial" pitchFamily="34" charset="0"/>
              <a:buNone/>
              <a:defRPr/>
            </a:pPr>
            <a:r>
              <a:rPr lang="de-DE" sz="1600" dirty="0" smtClean="0">
                <a:ea typeface="+mn-ea"/>
                <a:cs typeface="+mn-cs"/>
              </a:rPr>
              <a:t>German </a:t>
            </a:r>
            <a:r>
              <a:rPr lang="de-DE" sz="1600" dirty="0" err="1" smtClean="0">
                <a:ea typeface="+mn-ea"/>
                <a:cs typeface="+mn-cs"/>
              </a:rPr>
              <a:t>family</a:t>
            </a:r>
            <a:r>
              <a:rPr lang="de-DE" sz="1600" dirty="0" smtClean="0">
                <a:ea typeface="+mn-ea"/>
                <a:cs typeface="+mn-cs"/>
              </a:rPr>
              <a:t> </a:t>
            </a:r>
            <a:r>
              <a:rPr lang="de-DE" sz="1600" dirty="0" err="1">
                <a:ea typeface="+mn-ea"/>
                <a:cs typeface="+mn-cs"/>
              </a:rPr>
              <a:t>c</a:t>
            </a:r>
            <a:r>
              <a:rPr lang="de-DE" sz="1600" dirty="0" err="1" smtClean="0">
                <a:ea typeface="+mn-ea"/>
                <a:cs typeface="+mn-cs"/>
              </a:rPr>
              <a:t>ourt</a:t>
            </a:r>
            <a:r>
              <a:rPr lang="de-DE" sz="1600" dirty="0" smtClean="0">
                <a:ea typeface="+mn-ea"/>
                <a:cs typeface="+mn-cs"/>
              </a:rPr>
              <a:t> </a:t>
            </a:r>
            <a:r>
              <a:rPr lang="de-DE" sz="1600" dirty="0" err="1">
                <a:ea typeface="+mn-ea"/>
                <a:cs typeface="+mn-cs"/>
              </a:rPr>
              <a:t>j</a:t>
            </a:r>
            <a:r>
              <a:rPr lang="de-DE" sz="1600" dirty="0" err="1" smtClean="0">
                <a:ea typeface="+mn-ea"/>
                <a:cs typeface="+mn-cs"/>
              </a:rPr>
              <a:t>udge</a:t>
            </a:r>
            <a:r>
              <a:rPr lang="de-DE" sz="1600" dirty="0" smtClean="0">
                <a:ea typeface="+mn-ea"/>
                <a:cs typeface="+mn-cs"/>
              </a:rPr>
              <a:t>, </a:t>
            </a:r>
            <a:r>
              <a:rPr lang="en-US" sz="1600" dirty="0">
                <a:ea typeface="+mn-ea"/>
                <a:cs typeface="+mn-cs"/>
              </a:rPr>
              <a:t>n</a:t>
            </a:r>
            <a:r>
              <a:rPr lang="de-DE" sz="1600" dirty="0" err="1" smtClean="0">
                <a:ea typeface="+mn-ea"/>
                <a:cs typeface="+mn-cs"/>
              </a:rPr>
              <a:t>etwork</a:t>
            </a:r>
            <a:r>
              <a:rPr lang="de-DE" sz="1600" dirty="0" smtClean="0">
                <a:ea typeface="+mn-ea"/>
                <a:cs typeface="+mn-cs"/>
              </a:rPr>
              <a:t> </a:t>
            </a:r>
            <a:r>
              <a:rPr lang="de-DE" sz="1600" dirty="0" err="1">
                <a:ea typeface="+mn-ea"/>
                <a:cs typeface="+mn-cs"/>
              </a:rPr>
              <a:t>j</a:t>
            </a:r>
            <a:r>
              <a:rPr lang="de-DE" sz="1600" dirty="0" err="1" smtClean="0">
                <a:ea typeface="+mn-ea"/>
                <a:cs typeface="+mn-cs"/>
              </a:rPr>
              <a:t>udge</a:t>
            </a:r>
            <a:r>
              <a:rPr lang="de-DE" sz="1600" dirty="0">
                <a:ea typeface="+mn-ea"/>
                <a:cs typeface="+mn-cs"/>
              </a:rPr>
              <a:t>:</a:t>
            </a:r>
            <a:r>
              <a:rPr lang="de-DE" sz="1600" dirty="0" smtClean="0">
                <a:ea typeface="+mn-ea"/>
                <a:cs typeface="+mn-cs"/>
              </a:rPr>
              <a:t> European </a:t>
            </a:r>
            <a:r>
              <a:rPr lang="de-DE" sz="1600" dirty="0" err="1">
                <a:ea typeface="+mn-ea"/>
                <a:cs typeface="+mn-cs"/>
              </a:rPr>
              <a:t>j</a:t>
            </a:r>
            <a:r>
              <a:rPr lang="de-DE" sz="1600" dirty="0" err="1" smtClean="0">
                <a:ea typeface="+mn-ea"/>
                <a:cs typeface="+mn-cs"/>
              </a:rPr>
              <a:t>udicial</a:t>
            </a:r>
            <a:r>
              <a:rPr lang="de-DE" sz="1600" dirty="0" smtClean="0">
                <a:ea typeface="+mn-ea"/>
                <a:cs typeface="+mn-cs"/>
              </a:rPr>
              <a:t> </a:t>
            </a:r>
            <a:r>
              <a:rPr lang="de-DE" sz="1600" dirty="0" err="1">
                <a:ea typeface="+mn-ea"/>
                <a:cs typeface="+mn-cs"/>
              </a:rPr>
              <a:t>n</a:t>
            </a:r>
            <a:r>
              <a:rPr lang="de-DE" sz="1600" dirty="0" err="1" smtClean="0">
                <a:ea typeface="+mn-ea"/>
                <a:cs typeface="+mn-cs"/>
              </a:rPr>
              <a:t>etwork</a:t>
            </a:r>
            <a:r>
              <a:rPr lang="de-DE" sz="1600" dirty="0" smtClean="0">
                <a:ea typeface="+mn-ea"/>
                <a:cs typeface="+mn-cs"/>
              </a:rPr>
              <a:t> in </a:t>
            </a:r>
            <a:r>
              <a:rPr lang="de-DE" sz="1600" dirty="0" err="1" smtClean="0">
                <a:ea typeface="+mn-ea"/>
                <a:cs typeface="+mn-cs"/>
              </a:rPr>
              <a:t>civil</a:t>
            </a:r>
            <a:r>
              <a:rPr lang="de-DE" sz="1600" dirty="0" smtClean="0">
                <a:ea typeface="+mn-ea"/>
                <a:cs typeface="+mn-cs"/>
              </a:rPr>
              <a:t> </a:t>
            </a:r>
            <a:r>
              <a:rPr lang="de-DE" sz="1600" dirty="0" err="1" smtClean="0">
                <a:ea typeface="+mn-ea"/>
                <a:cs typeface="+mn-cs"/>
              </a:rPr>
              <a:t>and</a:t>
            </a:r>
            <a:r>
              <a:rPr lang="de-DE" sz="1600" dirty="0" smtClean="0">
                <a:ea typeface="+mn-ea"/>
                <a:cs typeface="+mn-cs"/>
              </a:rPr>
              <a:t> </a:t>
            </a:r>
            <a:r>
              <a:rPr lang="de-DE" sz="1600" dirty="0" err="1" smtClean="0">
                <a:ea typeface="+mn-ea"/>
                <a:cs typeface="+mn-cs"/>
              </a:rPr>
              <a:t>commercial</a:t>
            </a:r>
            <a:r>
              <a:rPr lang="de-DE" sz="1600" dirty="0" smtClean="0">
                <a:ea typeface="+mn-ea"/>
                <a:cs typeface="+mn-cs"/>
              </a:rPr>
              <a:t> </a:t>
            </a:r>
            <a:r>
              <a:rPr lang="de-DE" sz="1600" dirty="0" err="1" smtClean="0">
                <a:ea typeface="+mn-ea"/>
                <a:cs typeface="+mn-cs"/>
              </a:rPr>
              <a:t>matters</a:t>
            </a:r>
            <a:r>
              <a:rPr lang="de-DE" sz="1600" dirty="0" smtClean="0">
                <a:ea typeface="+mn-ea"/>
                <a:cs typeface="+mn-cs"/>
              </a:rPr>
              <a:t> </a:t>
            </a:r>
            <a:r>
              <a:rPr lang="de-DE" sz="1600" dirty="0" err="1" smtClean="0">
                <a:ea typeface="+mn-ea"/>
                <a:cs typeface="+mn-cs"/>
              </a:rPr>
              <a:t>and</a:t>
            </a:r>
            <a:r>
              <a:rPr lang="de-DE" sz="1600" dirty="0" smtClean="0">
                <a:ea typeface="+mn-ea"/>
                <a:cs typeface="+mn-cs"/>
              </a:rPr>
              <a:t> International </a:t>
            </a:r>
            <a:r>
              <a:rPr lang="de-DE" sz="1600" dirty="0" err="1" smtClean="0">
                <a:ea typeface="+mn-ea"/>
                <a:cs typeface="+mn-cs"/>
              </a:rPr>
              <a:t>Hague</a:t>
            </a:r>
            <a:r>
              <a:rPr lang="de-DE" sz="1600" dirty="0" smtClean="0">
                <a:ea typeface="+mn-ea"/>
                <a:cs typeface="+mn-cs"/>
              </a:rPr>
              <a:t> </a:t>
            </a:r>
            <a:r>
              <a:rPr lang="de-DE" sz="1600" dirty="0" err="1" smtClean="0">
                <a:ea typeface="+mn-ea"/>
                <a:cs typeface="+mn-cs"/>
              </a:rPr>
              <a:t>network</a:t>
            </a:r>
            <a:r>
              <a:rPr lang="de-DE" sz="1600" dirty="0" smtClean="0">
                <a:ea typeface="+mn-ea"/>
                <a:cs typeface="+mn-cs"/>
              </a:rPr>
              <a:t> of </a:t>
            </a:r>
            <a:r>
              <a:rPr lang="de-DE" sz="1600" dirty="0" err="1">
                <a:ea typeface="+mn-ea"/>
                <a:cs typeface="+mn-cs"/>
              </a:rPr>
              <a:t>j</a:t>
            </a:r>
            <a:r>
              <a:rPr lang="de-DE" sz="1600" dirty="0" err="1" smtClean="0">
                <a:ea typeface="+mn-ea"/>
                <a:cs typeface="+mn-cs"/>
              </a:rPr>
              <a:t>udges</a:t>
            </a:r>
            <a:endParaRPr lang="de-DE" sz="1600" dirty="0" smtClean="0">
              <a:ea typeface="+mn-ea"/>
              <a:cs typeface="+mn-cs"/>
            </a:endParaRPr>
          </a:p>
          <a:p>
            <a:pPr eaLnBrk="1" fontAlgn="auto" hangingPunct="1">
              <a:spcAft>
                <a:spcPts val="0"/>
              </a:spcAft>
              <a:buFont typeface="Arial" pitchFamily="34" charset="0"/>
              <a:buNone/>
              <a:defRPr/>
            </a:pPr>
            <a:endParaRPr lang="de-DE" sz="1800" dirty="0" smtClean="0">
              <a:ea typeface="+mn-ea"/>
              <a:cs typeface="+mn-cs"/>
            </a:endParaRPr>
          </a:p>
          <a:p>
            <a:pPr eaLnBrk="1" fontAlgn="auto" hangingPunct="1">
              <a:spcAft>
                <a:spcPts val="0"/>
              </a:spcAft>
              <a:buFont typeface="Arial" pitchFamily="34" charset="0"/>
              <a:buNone/>
              <a:defRPr/>
            </a:pPr>
            <a:r>
              <a:rPr lang="de-DE" sz="2400" dirty="0">
                <a:ea typeface="+mn-ea"/>
                <a:cs typeface="+mn-cs"/>
              </a:rPr>
              <a:t>8</a:t>
            </a:r>
            <a:r>
              <a:rPr lang="de-DE" sz="2400" dirty="0" smtClean="0">
                <a:ea typeface="+mn-ea"/>
                <a:cs typeface="+mn-cs"/>
              </a:rPr>
              <a:t> September 2022</a:t>
            </a:r>
          </a:p>
          <a:p>
            <a:pPr eaLnBrk="1" fontAlgn="auto" hangingPunct="1">
              <a:spcAft>
                <a:spcPts val="0"/>
              </a:spcAft>
              <a:buFont typeface="Arial" pitchFamily="34" charset="0"/>
              <a:buNone/>
              <a:defRPr/>
            </a:pPr>
            <a:r>
              <a:rPr lang="de-DE" sz="2400" dirty="0" smtClean="0">
                <a:ea typeface="+mn-ea"/>
                <a:cs typeface="+mn-cs"/>
              </a:rPr>
              <a:t>Hybrid </a:t>
            </a:r>
            <a:r>
              <a:rPr lang="de-DE" sz="2400" dirty="0" err="1" smtClean="0">
                <a:ea typeface="+mn-ea"/>
                <a:cs typeface="+mn-cs"/>
              </a:rPr>
              <a:t>conference</a:t>
            </a:r>
            <a:r>
              <a:rPr lang="de-DE" sz="2400" dirty="0" smtClean="0">
                <a:ea typeface="+mn-ea"/>
                <a:cs typeface="+mn-cs"/>
              </a:rPr>
              <a:t>, European </a:t>
            </a:r>
            <a:r>
              <a:rPr lang="de-DE" sz="2400" dirty="0" err="1" smtClean="0">
                <a:ea typeface="+mn-ea"/>
                <a:cs typeface="+mn-cs"/>
              </a:rPr>
              <a:t>Parliament</a:t>
            </a:r>
            <a:endParaRPr lang="de-DE" sz="2400" dirty="0" smtClean="0">
              <a:ea typeface="+mn-ea"/>
              <a:cs typeface="+mn-cs"/>
            </a:endParaRPr>
          </a:p>
          <a:p>
            <a:pPr eaLnBrk="1" fontAlgn="auto" hangingPunct="1">
              <a:spcAft>
                <a:spcPts val="0"/>
              </a:spcAft>
              <a:buFont typeface="Arial" pitchFamily="34" charset="0"/>
              <a:buNone/>
              <a:defRPr/>
            </a:pPr>
            <a:r>
              <a:rPr lang="de-DE" sz="2400" dirty="0" smtClean="0">
                <a:ea typeface="+mn-ea"/>
                <a:cs typeface="+mn-cs"/>
              </a:rPr>
              <a:t> </a:t>
            </a:r>
            <a:r>
              <a:rPr lang="de-DE" sz="2400" dirty="0" err="1" smtClean="0">
                <a:ea typeface="+mn-ea"/>
                <a:cs typeface="+mn-cs"/>
              </a:rPr>
              <a:t>Brussels</a:t>
            </a:r>
            <a:r>
              <a:rPr lang="de-DE" sz="2400" dirty="0" smtClean="0">
                <a:ea typeface="+mn-ea"/>
                <a:cs typeface="+mn-cs"/>
              </a:rPr>
              <a:t> </a:t>
            </a:r>
            <a:r>
              <a:rPr lang="de-DE" sz="2400" dirty="0" err="1" smtClean="0">
                <a:ea typeface="+mn-ea"/>
                <a:cs typeface="+mn-cs"/>
              </a:rPr>
              <a:t>and</a:t>
            </a:r>
            <a:r>
              <a:rPr lang="de-DE" sz="2400" dirty="0" smtClean="0">
                <a:ea typeface="+mn-ea"/>
                <a:cs typeface="+mn-cs"/>
              </a:rPr>
              <a:t> online</a:t>
            </a:r>
            <a:endParaRPr lang="de-DE" sz="2400" dirty="0">
              <a:ea typeface="+mn-ea"/>
              <a:cs typeface="+mn-cs"/>
            </a:endParaRPr>
          </a:p>
        </p:txBody>
      </p:sp>
      <p:sp>
        <p:nvSpPr>
          <p:cNvPr id="27651"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FC3F42E7-D965-7B49-B0BC-F51FFD6E7D55}" type="slidenum">
              <a:rPr lang="de-DE" sz="1200">
                <a:solidFill>
                  <a:srgbClr val="898989"/>
                </a:solidFill>
              </a:rPr>
              <a:pPr eaLnBrk="1" fontAlgn="base" hangingPunct="1">
                <a:spcBef>
                  <a:spcPct val="0"/>
                </a:spcBef>
                <a:spcAft>
                  <a:spcPct val="0"/>
                </a:spcAft>
              </a:pPr>
              <a:t>1</a:t>
            </a:fld>
            <a:endParaRPr lang="de-DE" sz="1200">
              <a:solidFill>
                <a:srgbClr val="89898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en-US" sz="3200" dirty="0" smtClean="0"/>
              <a:t/>
            </a:r>
            <a:br>
              <a:rPr lang="en-US" sz="3200" dirty="0" smtClean="0"/>
            </a:br>
            <a:r>
              <a:rPr lang="en-US" sz="3200" dirty="0"/>
              <a:t/>
            </a:r>
            <a:br>
              <a:rPr lang="en-US" sz="3200" dirty="0"/>
            </a:br>
            <a:r>
              <a:rPr lang="en-US" sz="3200" dirty="0" smtClean="0"/>
              <a:t>Cooperation and Communication</a:t>
            </a:r>
            <a:r>
              <a:rPr lang="en-US" sz="3200" dirty="0"/>
              <a:t/>
            </a:r>
            <a:br>
              <a:rPr lang="en-US" sz="3200" dirty="0"/>
            </a:br>
            <a:r>
              <a:rPr lang="de-DE" sz="3200" dirty="0" smtClean="0"/>
              <a:t/>
            </a:r>
            <a:br>
              <a:rPr lang="de-DE" sz="3200" dirty="0" smtClean="0"/>
            </a:br>
            <a:endParaRPr lang="de-DE" sz="3200" dirty="0"/>
          </a:p>
        </p:txBody>
      </p:sp>
      <p:sp>
        <p:nvSpPr>
          <p:cNvPr id="3" name="Inhaltsplatzhalter 2"/>
          <p:cNvSpPr>
            <a:spLocks noGrp="1"/>
          </p:cNvSpPr>
          <p:nvPr>
            <p:ph idx="1"/>
          </p:nvPr>
        </p:nvSpPr>
        <p:spPr>
          <a:xfrm>
            <a:off x="179388" y="1484313"/>
            <a:ext cx="8785225" cy="5373687"/>
          </a:xfrm>
        </p:spPr>
        <p:txBody>
          <a:bodyPr rtlCol="0">
            <a:normAutofit/>
          </a:bodyPr>
          <a:lstStyle/>
          <a:p>
            <a:pPr marL="0" indent="0" eaLnBrk="1" fontAlgn="auto" hangingPunct="1">
              <a:spcAft>
                <a:spcPts val="0"/>
              </a:spcAft>
              <a:buNone/>
              <a:defRPr/>
            </a:pPr>
            <a:r>
              <a:rPr lang="de-DE" sz="2000" dirty="0" smtClean="0"/>
              <a:t>(+) </a:t>
            </a:r>
            <a:r>
              <a:rPr lang="de-DE" sz="2000" dirty="0" err="1" smtClean="0"/>
              <a:t>Strengthening</a:t>
            </a:r>
            <a:r>
              <a:rPr lang="de-DE" sz="2000" dirty="0" smtClean="0"/>
              <a:t> of </a:t>
            </a:r>
            <a:r>
              <a:rPr lang="de-DE" sz="2000" dirty="0" err="1" smtClean="0"/>
              <a:t>the</a:t>
            </a:r>
            <a:r>
              <a:rPr lang="de-DE" sz="2000" dirty="0" smtClean="0"/>
              <a:t> </a:t>
            </a:r>
            <a:r>
              <a:rPr lang="de-DE" sz="2000" dirty="0" err="1" smtClean="0"/>
              <a:t>tasks</a:t>
            </a:r>
            <a:r>
              <a:rPr lang="de-DE" sz="2000" dirty="0" smtClean="0"/>
              <a:t> of </a:t>
            </a:r>
            <a:r>
              <a:rPr lang="de-DE" sz="2000" dirty="0" err="1" smtClean="0"/>
              <a:t>the</a:t>
            </a:r>
            <a:r>
              <a:rPr lang="de-DE" sz="2000" dirty="0" smtClean="0"/>
              <a:t> </a:t>
            </a:r>
            <a:r>
              <a:rPr lang="de-DE" sz="2000" dirty="0" err="1" smtClean="0"/>
              <a:t>CA‘s</a:t>
            </a:r>
            <a:r>
              <a:rPr lang="de-DE" sz="2000" dirty="0" smtClean="0"/>
              <a:t>, Art. 76 </a:t>
            </a:r>
            <a:r>
              <a:rPr lang="de-DE" sz="2000" dirty="0" err="1" smtClean="0"/>
              <a:t>Brussels</a:t>
            </a:r>
            <a:r>
              <a:rPr lang="de-DE" sz="2000" dirty="0" smtClean="0"/>
              <a:t> </a:t>
            </a:r>
            <a:r>
              <a:rPr lang="de-DE" sz="2000" dirty="0" err="1" smtClean="0"/>
              <a:t>IIb</a:t>
            </a:r>
            <a:r>
              <a:rPr lang="de-DE" sz="2000" dirty="0" smtClean="0"/>
              <a:t>, </a:t>
            </a:r>
            <a:r>
              <a:rPr lang="de-DE" sz="2000" dirty="0" err="1" smtClean="0"/>
              <a:t>is</a:t>
            </a:r>
            <a:r>
              <a:rPr lang="de-DE" sz="2000" dirty="0" smtClean="0"/>
              <a:t> </a:t>
            </a:r>
            <a:r>
              <a:rPr lang="de-DE" sz="2000" dirty="0" err="1" smtClean="0"/>
              <a:t>crucial</a:t>
            </a:r>
            <a:r>
              <a:rPr lang="de-DE" sz="2000" dirty="0" smtClean="0"/>
              <a:t> </a:t>
            </a:r>
            <a:r>
              <a:rPr lang="de-DE" sz="2000" dirty="0" err="1" smtClean="0"/>
              <a:t>as</a:t>
            </a:r>
            <a:r>
              <a:rPr lang="de-DE" sz="2000" dirty="0" smtClean="0"/>
              <a:t> </a:t>
            </a:r>
            <a:r>
              <a:rPr lang="de-DE" sz="2000" dirty="0" err="1" smtClean="0"/>
              <a:t>they</a:t>
            </a:r>
            <a:r>
              <a:rPr lang="de-DE" sz="2000" dirty="0" smtClean="0"/>
              <a:t> </a:t>
            </a:r>
            <a:r>
              <a:rPr lang="de-DE" sz="2000" dirty="0" err="1" smtClean="0"/>
              <a:t>play</a:t>
            </a:r>
            <a:r>
              <a:rPr lang="de-DE" sz="2000" dirty="0" smtClean="0"/>
              <a:t> a </a:t>
            </a:r>
            <a:r>
              <a:rPr lang="de-DE" sz="2000" dirty="0" err="1" smtClean="0"/>
              <a:t>very</a:t>
            </a:r>
            <a:r>
              <a:rPr lang="de-DE" sz="2000" dirty="0" smtClean="0"/>
              <a:t> </a:t>
            </a:r>
            <a:r>
              <a:rPr lang="de-DE" sz="2000" dirty="0" err="1" smtClean="0"/>
              <a:t>important</a:t>
            </a:r>
            <a:r>
              <a:rPr lang="de-DE" sz="2000" dirty="0" smtClean="0"/>
              <a:t> </a:t>
            </a:r>
            <a:r>
              <a:rPr lang="de-DE" sz="2000" dirty="0" err="1" smtClean="0"/>
              <a:t>role</a:t>
            </a:r>
            <a:endParaRPr lang="de-DE" sz="2000" dirty="0" smtClean="0"/>
          </a:p>
          <a:p>
            <a:pPr marL="0" indent="0" eaLnBrk="1" fontAlgn="auto" hangingPunct="1">
              <a:spcAft>
                <a:spcPts val="0"/>
              </a:spcAft>
              <a:buNone/>
              <a:defRPr/>
            </a:pPr>
            <a:endParaRPr lang="de-DE" sz="2000" dirty="0"/>
          </a:p>
          <a:p>
            <a:pPr marL="0" indent="0" eaLnBrk="1" fontAlgn="auto" hangingPunct="1">
              <a:spcAft>
                <a:spcPts val="0"/>
              </a:spcAft>
              <a:buNone/>
              <a:defRPr/>
            </a:pPr>
            <a:r>
              <a:rPr lang="de-DE" sz="2000" dirty="0" smtClean="0"/>
              <a:t>(+) </a:t>
            </a:r>
            <a:r>
              <a:rPr lang="de-DE" sz="2000" dirty="0" err="1" smtClean="0"/>
              <a:t>Strengthening</a:t>
            </a:r>
            <a:r>
              <a:rPr lang="de-DE" sz="2000" dirty="0" smtClean="0"/>
              <a:t> of </a:t>
            </a:r>
            <a:r>
              <a:rPr lang="de-DE" sz="2000" dirty="0" err="1" smtClean="0"/>
              <a:t>direct</a:t>
            </a:r>
            <a:r>
              <a:rPr lang="de-DE" sz="2000" dirty="0" smtClean="0"/>
              <a:t> </a:t>
            </a:r>
            <a:r>
              <a:rPr lang="de-DE" sz="2000" dirty="0" err="1" smtClean="0"/>
              <a:t>judicial</a:t>
            </a:r>
            <a:r>
              <a:rPr lang="de-DE" sz="2000" dirty="0" smtClean="0"/>
              <a:t> </a:t>
            </a:r>
            <a:r>
              <a:rPr lang="de-DE" sz="2000" dirty="0" err="1" smtClean="0"/>
              <a:t>communication</a:t>
            </a:r>
            <a:r>
              <a:rPr lang="de-DE" sz="2000" dirty="0" smtClean="0"/>
              <a:t>, Art. 86 </a:t>
            </a:r>
            <a:r>
              <a:rPr lang="de-DE" sz="2000" dirty="0" err="1" smtClean="0"/>
              <a:t>Brussel</a:t>
            </a:r>
            <a:r>
              <a:rPr lang="de-DE" sz="2000" dirty="0" smtClean="0"/>
              <a:t> </a:t>
            </a:r>
            <a:r>
              <a:rPr lang="de-DE" sz="2000" dirty="0" err="1" smtClean="0"/>
              <a:t>IIb</a:t>
            </a:r>
            <a:r>
              <a:rPr lang="de-DE" sz="2000" dirty="0" smtClean="0"/>
              <a:t>, </a:t>
            </a:r>
            <a:r>
              <a:rPr lang="de-DE" sz="2000" dirty="0" err="1" smtClean="0"/>
              <a:t>and</a:t>
            </a:r>
            <a:r>
              <a:rPr lang="de-DE" sz="2000" dirty="0" smtClean="0"/>
              <a:t> </a:t>
            </a:r>
            <a:r>
              <a:rPr lang="de-DE" sz="2000" dirty="0" err="1" smtClean="0"/>
              <a:t>the</a:t>
            </a:r>
            <a:r>
              <a:rPr lang="de-DE" sz="2000" dirty="0" smtClean="0"/>
              <a:t> </a:t>
            </a:r>
            <a:r>
              <a:rPr lang="de-DE" sz="2000" dirty="0" err="1" smtClean="0"/>
              <a:t>use</a:t>
            </a:r>
            <a:r>
              <a:rPr lang="de-DE" sz="2000" dirty="0" smtClean="0"/>
              <a:t> of </a:t>
            </a:r>
            <a:r>
              <a:rPr lang="de-DE" sz="2000" dirty="0" err="1" smtClean="0"/>
              <a:t>the</a:t>
            </a:r>
            <a:r>
              <a:rPr lang="de-DE" sz="2000" dirty="0" smtClean="0"/>
              <a:t> EJN </a:t>
            </a:r>
            <a:r>
              <a:rPr lang="de-DE" sz="2000" dirty="0" err="1" smtClean="0"/>
              <a:t>and</a:t>
            </a:r>
            <a:r>
              <a:rPr lang="de-DE" sz="2000" dirty="0" smtClean="0"/>
              <a:t> </a:t>
            </a:r>
            <a:r>
              <a:rPr lang="de-DE" sz="2000" dirty="0" err="1" smtClean="0"/>
              <a:t>the</a:t>
            </a:r>
            <a:r>
              <a:rPr lang="de-DE" sz="2000" dirty="0" smtClean="0"/>
              <a:t> IHNJ, </a:t>
            </a:r>
            <a:r>
              <a:rPr lang="de-DE" sz="2000" dirty="0" err="1" smtClean="0"/>
              <a:t>see</a:t>
            </a:r>
            <a:r>
              <a:rPr lang="de-DE" sz="2000" dirty="0" smtClean="0"/>
              <a:t> </a:t>
            </a:r>
            <a:r>
              <a:rPr lang="de-DE" sz="2000" dirty="0" err="1" smtClean="0"/>
              <a:t>recitals</a:t>
            </a:r>
            <a:endParaRPr lang="de-DE" sz="2000" dirty="0" smtClean="0"/>
          </a:p>
          <a:p>
            <a:pPr marL="0" indent="0" eaLnBrk="1" fontAlgn="auto" hangingPunct="1">
              <a:spcAft>
                <a:spcPts val="0"/>
              </a:spcAft>
              <a:buNone/>
              <a:defRPr/>
            </a:pPr>
            <a:endParaRPr lang="de-DE" sz="2000" dirty="0" smtClean="0"/>
          </a:p>
          <a:p>
            <a:pPr marL="0" indent="0" eaLnBrk="1" fontAlgn="auto" hangingPunct="1">
              <a:spcAft>
                <a:spcPts val="0"/>
              </a:spcAft>
              <a:buNone/>
              <a:defRPr/>
            </a:pPr>
            <a:r>
              <a:rPr lang="de-DE" sz="2000" dirty="0" smtClean="0"/>
              <a:t>? MS </a:t>
            </a:r>
            <a:r>
              <a:rPr lang="de-DE" sz="2000" dirty="0" err="1" smtClean="0"/>
              <a:t>have</a:t>
            </a:r>
            <a:r>
              <a:rPr lang="de-DE" sz="2000" dirty="0" smtClean="0"/>
              <a:t> </a:t>
            </a:r>
            <a:r>
              <a:rPr lang="de-DE" sz="2000" dirty="0" err="1" smtClean="0"/>
              <a:t>to</a:t>
            </a:r>
            <a:r>
              <a:rPr lang="de-DE" sz="2000" dirty="0" smtClean="0"/>
              <a:t> </a:t>
            </a:r>
            <a:r>
              <a:rPr lang="de-DE" sz="2000" dirty="0" err="1" smtClean="0"/>
              <a:t>take</a:t>
            </a:r>
            <a:r>
              <a:rPr lang="de-DE" sz="2000" dirty="0" smtClean="0"/>
              <a:t> </a:t>
            </a:r>
            <a:r>
              <a:rPr lang="de-DE" sz="2000" dirty="0" err="1" smtClean="0"/>
              <a:t>care</a:t>
            </a:r>
            <a:r>
              <a:rPr lang="de-DE" sz="2000" dirty="0" smtClean="0"/>
              <a:t> </a:t>
            </a:r>
            <a:r>
              <a:rPr lang="de-DE" sz="2000" dirty="0" err="1" smtClean="0"/>
              <a:t>that</a:t>
            </a:r>
            <a:r>
              <a:rPr lang="de-DE" sz="2000" dirty="0" smtClean="0"/>
              <a:t> </a:t>
            </a:r>
            <a:r>
              <a:rPr lang="de-DE" sz="2000" dirty="0" err="1" smtClean="0"/>
              <a:t>the</a:t>
            </a:r>
            <a:r>
              <a:rPr lang="de-DE" sz="2000" dirty="0" smtClean="0"/>
              <a:t> </a:t>
            </a:r>
            <a:r>
              <a:rPr lang="de-DE" sz="2000" dirty="0" err="1" smtClean="0"/>
              <a:t>members</a:t>
            </a:r>
            <a:r>
              <a:rPr lang="de-DE" sz="2000" dirty="0" smtClean="0"/>
              <a:t> of </a:t>
            </a:r>
            <a:r>
              <a:rPr lang="de-DE" sz="2000" dirty="0" err="1" smtClean="0"/>
              <a:t>the</a:t>
            </a:r>
            <a:r>
              <a:rPr lang="de-DE" sz="2000" dirty="0" smtClean="0"/>
              <a:t> </a:t>
            </a:r>
            <a:r>
              <a:rPr lang="de-DE" sz="2000" dirty="0" err="1" smtClean="0"/>
              <a:t>networks</a:t>
            </a:r>
            <a:r>
              <a:rPr lang="de-DE" sz="2000" dirty="0" smtClean="0"/>
              <a:t> </a:t>
            </a:r>
            <a:r>
              <a:rPr lang="de-DE" sz="2000" dirty="0" err="1" smtClean="0"/>
              <a:t>have</a:t>
            </a:r>
            <a:r>
              <a:rPr lang="de-DE" sz="2000" dirty="0" smtClean="0"/>
              <a:t> </a:t>
            </a:r>
            <a:r>
              <a:rPr lang="de-DE" sz="2000" dirty="0" err="1" smtClean="0"/>
              <a:t>adequate</a:t>
            </a:r>
            <a:r>
              <a:rPr lang="de-DE" sz="2000" dirty="0" smtClean="0"/>
              <a:t> </a:t>
            </a:r>
            <a:r>
              <a:rPr lang="de-DE" sz="2000" dirty="0" err="1" smtClean="0"/>
              <a:t>resources</a:t>
            </a:r>
            <a:endParaRPr lang="de-DE" sz="2000" dirty="0" smtClean="0"/>
          </a:p>
          <a:p>
            <a:pPr marL="0" indent="0" eaLnBrk="1" fontAlgn="auto" hangingPunct="1">
              <a:spcAft>
                <a:spcPts val="0"/>
              </a:spcAft>
              <a:buNone/>
              <a:defRPr/>
            </a:pPr>
            <a:r>
              <a:rPr lang="de-DE" sz="2000" dirty="0" smtClean="0"/>
              <a:t>? European </a:t>
            </a:r>
            <a:r>
              <a:rPr lang="de-DE" sz="2000" dirty="0" err="1" smtClean="0"/>
              <a:t>Commision</a:t>
            </a:r>
            <a:r>
              <a:rPr lang="de-DE" sz="2000" dirty="0" smtClean="0"/>
              <a:t> </a:t>
            </a:r>
            <a:r>
              <a:rPr lang="de-DE" sz="2000" dirty="0" err="1" smtClean="0"/>
              <a:t>and</a:t>
            </a:r>
            <a:r>
              <a:rPr lang="de-DE" sz="2000" dirty="0" smtClean="0"/>
              <a:t> </a:t>
            </a:r>
            <a:r>
              <a:rPr lang="de-DE" sz="2000" dirty="0" err="1" smtClean="0"/>
              <a:t>Hague</a:t>
            </a:r>
            <a:r>
              <a:rPr lang="de-DE" sz="2000" dirty="0" smtClean="0"/>
              <a:t> Conference </a:t>
            </a:r>
            <a:r>
              <a:rPr lang="de-DE" sz="2000" dirty="0" err="1" smtClean="0"/>
              <a:t>have</a:t>
            </a:r>
            <a:r>
              <a:rPr lang="de-DE" sz="2000" dirty="0" smtClean="0"/>
              <a:t> </a:t>
            </a:r>
            <a:r>
              <a:rPr lang="de-DE" sz="2000" dirty="0" err="1" smtClean="0"/>
              <a:t>to</a:t>
            </a:r>
            <a:r>
              <a:rPr lang="de-DE" sz="2000" dirty="0" smtClean="0"/>
              <a:t> </a:t>
            </a:r>
            <a:r>
              <a:rPr lang="de-DE" sz="2000" dirty="0" err="1" smtClean="0"/>
              <a:t>offer</a:t>
            </a:r>
            <a:r>
              <a:rPr lang="de-DE" sz="2000" dirty="0" smtClean="0"/>
              <a:t> </a:t>
            </a:r>
            <a:r>
              <a:rPr lang="de-DE" sz="2000" dirty="0" err="1" smtClean="0"/>
              <a:t>adequate</a:t>
            </a:r>
            <a:r>
              <a:rPr lang="de-DE" sz="2000" dirty="0" smtClean="0"/>
              <a:t> </a:t>
            </a:r>
            <a:r>
              <a:rPr lang="de-DE" sz="2000" dirty="0" err="1" smtClean="0"/>
              <a:t>support</a:t>
            </a:r>
            <a:endParaRPr lang="de-DE" sz="2000" dirty="0" smtClean="0"/>
          </a:p>
          <a:p>
            <a:pPr marL="0" indent="0" eaLnBrk="1" fontAlgn="auto" hangingPunct="1">
              <a:spcAft>
                <a:spcPts val="0"/>
              </a:spcAft>
              <a:buNone/>
              <a:defRPr/>
            </a:pPr>
            <a:endParaRPr lang="de-DE" sz="2000" dirty="0" smtClean="0"/>
          </a:p>
          <a:p>
            <a:pPr marL="0" indent="0" eaLnBrk="1" fontAlgn="auto" hangingPunct="1">
              <a:spcAft>
                <a:spcPts val="0"/>
              </a:spcAft>
              <a:buNone/>
              <a:defRPr/>
            </a:pPr>
            <a:r>
              <a:rPr lang="de-DE" sz="2000" dirty="0" smtClean="0"/>
              <a:t>? </a:t>
            </a:r>
            <a:r>
              <a:rPr lang="en-US" sz="2000" dirty="0" smtClean="0"/>
              <a:t>I</a:t>
            </a:r>
            <a:r>
              <a:rPr lang="de-DE" sz="2000" dirty="0" err="1" smtClean="0"/>
              <a:t>ncrease</a:t>
            </a:r>
            <a:r>
              <a:rPr lang="de-DE" sz="2000" dirty="0" smtClean="0"/>
              <a:t> of </a:t>
            </a:r>
            <a:r>
              <a:rPr lang="de-DE" sz="2000" dirty="0" err="1" smtClean="0"/>
              <a:t>advertising</a:t>
            </a:r>
            <a:r>
              <a:rPr lang="de-DE" sz="2000" dirty="0" smtClean="0"/>
              <a:t> </a:t>
            </a:r>
            <a:r>
              <a:rPr lang="de-DE" sz="2000" dirty="0" err="1" smtClean="0"/>
              <a:t>the</a:t>
            </a:r>
            <a:r>
              <a:rPr lang="de-DE" sz="2000" dirty="0" smtClean="0"/>
              <a:t> </a:t>
            </a:r>
            <a:r>
              <a:rPr lang="de-DE" sz="2000" dirty="0" err="1" smtClean="0"/>
              <a:t>possibilites</a:t>
            </a:r>
            <a:r>
              <a:rPr lang="de-DE" sz="2000" dirty="0" smtClean="0"/>
              <a:t> </a:t>
            </a:r>
            <a:r>
              <a:rPr lang="de-DE" sz="2000" dirty="0" err="1" smtClean="0"/>
              <a:t>offered</a:t>
            </a:r>
            <a:r>
              <a:rPr lang="de-DE" sz="2000" dirty="0" smtClean="0"/>
              <a:t> </a:t>
            </a:r>
            <a:r>
              <a:rPr lang="de-DE" sz="2000" dirty="0" err="1" smtClean="0"/>
              <a:t>by</a:t>
            </a:r>
            <a:r>
              <a:rPr lang="de-DE" sz="2000" dirty="0" smtClean="0"/>
              <a:t> </a:t>
            </a:r>
            <a:r>
              <a:rPr lang="de-DE" sz="2000" dirty="0" err="1" smtClean="0"/>
              <a:t>CA‘s</a:t>
            </a:r>
            <a:r>
              <a:rPr lang="de-DE" sz="2000" dirty="0" smtClean="0"/>
              <a:t> </a:t>
            </a:r>
            <a:r>
              <a:rPr lang="de-DE" sz="2000" dirty="0" err="1" smtClean="0"/>
              <a:t>and</a:t>
            </a:r>
            <a:r>
              <a:rPr lang="de-DE" sz="2000" dirty="0" smtClean="0"/>
              <a:t> </a:t>
            </a:r>
            <a:r>
              <a:rPr lang="de-DE" sz="2000" dirty="0" err="1" smtClean="0"/>
              <a:t>the</a:t>
            </a:r>
            <a:r>
              <a:rPr lang="de-DE" sz="2000" dirty="0" smtClean="0"/>
              <a:t> </a:t>
            </a:r>
            <a:r>
              <a:rPr lang="de-DE" sz="2000" dirty="0" err="1" smtClean="0"/>
              <a:t>network</a:t>
            </a:r>
            <a:r>
              <a:rPr lang="de-DE" sz="2000" dirty="0" smtClean="0"/>
              <a:t> </a:t>
            </a:r>
            <a:r>
              <a:rPr lang="de-DE" sz="2000" dirty="0" err="1" smtClean="0"/>
              <a:t>judges</a:t>
            </a:r>
            <a:endParaRPr lang="de-DE" sz="2000" dirty="0" smtClean="0"/>
          </a:p>
          <a:p>
            <a:pPr marL="0" indent="0" eaLnBrk="1" fontAlgn="auto" hangingPunct="1">
              <a:spcAft>
                <a:spcPts val="0"/>
              </a:spcAft>
              <a:buNone/>
              <a:defRPr/>
            </a:pPr>
            <a:r>
              <a:rPr lang="en-US" sz="2000" dirty="0" smtClean="0"/>
              <a:t>on the international, </a:t>
            </a:r>
            <a:r>
              <a:rPr lang="en-US" sz="2000" dirty="0"/>
              <a:t>E</a:t>
            </a:r>
            <a:r>
              <a:rPr lang="en-US" sz="2000" dirty="0" smtClean="0"/>
              <a:t>uropean and national level</a:t>
            </a:r>
            <a:endParaRPr lang="de-DE" sz="2000" dirty="0" smtClean="0"/>
          </a:p>
          <a:p>
            <a:pPr marL="0" indent="0" eaLnBrk="1" fontAlgn="auto" hangingPunct="1">
              <a:spcAft>
                <a:spcPts val="0"/>
              </a:spcAft>
              <a:buNone/>
              <a:defRPr/>
            </a:pPr>
            <a:endParaRPr lang="en-US" sz="1800" dirty="0" smtClean="0"/>
          </a:p>
          <a:p>
            <a:pPr marL="0" indent="0" eaLnBrk="1" fontAlgn="auto" hangingPunct="1">
              <a:spcAft>
                <a:spcPts val="0"/>
              </a:spcAft>
              <a:buNone/>
              <a:defRPr/>
            </a:pPr>
            <a:endParaRPr lang="en-US" sz="1800" dirty="0"/>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10</a:t>
            </a:fld>
            <a:endParaRPr lang="de-DE" sz="1200">
              <a:solidFill>
                <a:srgbClr val="898989"/>
              </a:solidFill>
            </a:endParaRPr>
          </a:p>
        </p:txBody>
      </p:sp>
    </p:spTree>
    <p:extLst>
      <p:ext uri="{BB962C8B-B14F-4D97-AF65-F5344CB8AC3E}">
        <p14:creationId xmlns:p14="http://schemas.microsoft.com/office/powerpoint/2010/main" val="232174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en-US" sz="3200" dirty="0"/>
              <a:t>Information, </a:t>
            </a:r>
            <a:r>
              <a:rPr lang="en-US" sz="3200" dirty="0" smtClean="0"/>
              <a:t>Training </a:t>
            </a:r>
            <a:r>
              <a:rPr lang="en-US" sz="3200" dirty="0"/>
              <a:t>and </a:t>
            </a:r>
            <a:r>
              <a:rPr lang="en-US" sz="3200" dirty="0" smtClean="0"/>
              <a:t>Experience</a:t>
            </a:r>
            <a:endParaRPr lang="en-US" sz="3200" dirty="0"/>
          </a:p>
        </p:txBody>
      </p:sp>
      <p:sp>
        <p:nvSpPr>
          <p:cNvPr id="3" name="Inhaltsplatzhalter 2"/>
          <p:cNvSpPr>
            <a:spLocks noGrp="1"/>
          </p:cNvSpPr>
          <p:nvPr>
            <p:ph idx="1"/>
          </p:nvPr>
        </p:nvSpPr>
        <p:spPr>
          <a:xfrm>
            <a:off x="179388" y="1484313"/>
            <a:ext cx="8785225" cy="5373687"/>
          </a:xfrm>
        </p:spPr>
        <p:txBody>
          <a:bodyPr rtlCol="0">
            <a:normAutofit/>
          </a:bodyPr>
          <a:lstStyle/>
          <a:p>
            <a:pPr eaLnBrk="1" fontAlgn="auto" hangingPunct="1">
              <a:spcAft>
                <a:spcPts val="0"/>
              </a:spcAft>
              <a:defRPr/>
            </a:pPr>
            <a:r>
              <a:rPr lang="en-US" sz="2000" dirty="0" smtClean="0"/>
              <a:t>Remember:</a:t>
            </a:r>
          </a:p>
          <a:p>
            <a:pPr marL="0" indent="0" eaLnBrk="1" fontAlgn="auto" hangingPunct="1">
              <a:spcAft>
                <a:spcPts val="0"/>
              </a:spcAft>
              <a:buNone/>
              <a:defRPr/>
            </a:pPr>
            <a:r>
              <a:rPr lang="en-US" sz="2000" dirty="0"/>
              <a:t> </a:t>
            </a:r>
            <a:r>
              <a:rPr lang="en-US" sz="2000" dirty="0" smtClean="0"/>
              <a:t>     F</a:t>
            </a:r>
            <a:r>
              <a:rPr lang="de-DE" sz="2000" dirty="0" err="1" smtClean="0"/>
              <a:t>rom</a:t>
            </a:r>
            <a:r>
              <a:rPr lang="de-DE" sz="2000" dirty="0" smtClean="0"/>
              <a:t> 72 </a:t>
            </a:r>
            <a:r>
              <a:rPr lang="de-DE" sz="2000" dirty="0" err="1" smtClean="0"/>
              <a:t>to</a:t>
            </a:r>
            <a:r>
              <a:rPr lang="de-DE" sz="2000" dirty="0" smtClean="0"/>
              <a:t> 105 </a:t>
            </a:r>
            <a:r>
              <a:rPr lang="de-DE" sz="2000" dirty="0" err="1" smtClean="0"/>
              <a:t>Articles</a:t>
            </a:r>
            <a:endParaRPr lang="de-DE" sz="2000" dirty="0" smtClean="0"/>
          </a:p>
          <a:p>
            <a:pPr marL="0" indent="0" eaLnBrk="1" fontAlgn="auto" hangingPunct="1">
              <a:spcAft>
                <a:spcPts val="0"/>
              </a:spcAft>
              <a:buNone/>
              <a:defRPr/>
            </a:pPr>
            <a:r>
              <a:rPr lang="en-US" sz="2000" dirty="0" smtClean="0"/>
              <a:t>      F</a:t>
            </a:r>
            <a:r>
              <a:rPr lang="de-DE" sz="2000" dirty="0" err="1" smtClean="0"/>
              <a:t>rom</a:t>
            </a:r>
            <a:r>
              <a:rPr lang="de-DE" sz="2000" dirty="0" smtClean="0"/>
              <a:t> 33 </a:t>
            </a:r>
            <a:r>
              <a:rPr lang="de-DE" sz="2000" dirty="0" err="1" smtClean="0"/>
              <a:t>recitals</a:t>
            </a:r>
            <a:r>
              <a:rPr lang="de-DE" sz="2000" dirty="0" smtClean="0"/>
              <a:t> </a:t>
            </a:r>
            <a:r>
              <a:rPr lang="de-DE" sz="2000" dirty="0" err="1" smtClean="0"/>
              <a:t>to</a:t>
            </a:r>
            <a:r>
              <a:rPr lang="de-DE" sz="2000" dirty="0" smtClean="0"/>
              <a:t> 98 </a:t>
            </a:r>
            <a:r>
              <a:rPr lang="de-DE" sz="2000" dirty="0" err="1" smtClean="0"/>
              <a:t>recitals</a:t>
            </a:r>
            <a:endParaRPr lang="de-DE" sz="2000" dirty="0" smtClean="0"/>
          </a:p>
          <a:p>
            <a:pPr marL="0" indent="0" eaLnBrk="1" fontAlgn="auto" hangingPunct="1">
              <a:spcAft>
                <a:spcPts val="0"/>
              </a:spcAft>
              <a:buNone/>
              <a:defRPr/>
            </a:pPr>
            <a:r>
              <a:rPr lang="en-US" sz="2000" dirty="0" smtClean="0"/>
              <a:t>      F</a:t>
            </a:r>
            <a:r>
              <a:rPr lang="de-DE" sz="2000" dirty="0" err="1" smtClean="0"/>
              <a:t>rom</a:t>
            </a:r>
            <a:r>
              <a:rPr lang="de-DE" sz="2000" dirty="0" smtClean="0"/>
              <a:t> 4 </a:t>
            </a:r>
            <a:r>
              <a:rPr lang="de-DE" sz="2000" dirty="0" err="1" smtClean="0"/>
              <a:t>certificates</a:t>
            </a:r>
            <a:r>
              <a:rPr lang="de-DE" sz="2000" dirty="0" smtClean="0"/>
              <a:t> </a:t>
            </a:r>
            <a:r>
              <a:rPr lang="de-DE" sz="2000" dirty="0" err="1" smtClean="0"/>
              <a:t>to</a:t>
            </a:r>
            <a:r>
              <a:rPr lang="de-DE" sz="2000" dirty="0" smtClean="0"/>
              <a:t> 9 </a:t>
            </a:r>
            <a:r>
              <a:rPr lang="de-DE" sz="2000" dirty="0" err="1" smtClean="0"/>
              <a:t>certificates</a:t>
            </a:r>
            <a:endParaRPr lang="de-DE" sz="2000" dirty="0" smtClean="0"/>
          </a:p>
          <a:p>
            <a:pPr marL="0" indent="0" eaLnBrk="1" fontAlgn="auto" hangingPunct="1">
              <a:spcAft>
                <a:spcPts val="0"/>
              </a:spcAft>
              <a:buNone/>
              <a:defRPr/>
            </a:pPr>
            <a:r>
              <a:rPr lang="en-US" sz="2000" dirty="0" smtClean="0"/>
              <a:t>      F</a:t>
            </a:r>
            <a:r>
              <a:rPr lang="de-DE" sz="2000" dirty="0" err="1" smtClean="0"/>
              <a:t>rom</a:t>
            </a:r>
            <a:r>
              <a:rPr lang="de-DE" sz="2000" dirty="0" smtClean="0"/>
              <a:t> 19 </a:t>
            </a:r>
            <a:r>
              <a:rPr lang="de-DE" sz="2000" dirty="0" err="1" smtClean="0"/>
              <a:t>pages</a:t>
            </a:r>
            <a:r>
              <a:rPr lang="de-DE" sz="2000" dirty="0" smtClean="0"/>
              <a:t> </a:t>
            </a:r>
            <a:r>
              <a:rPr lang="de-DE" sz="2000" dirty="0" err="1" smtClean="0"/>
              <a:t>to</a:t>
            </a:r>
            <a:r>
              <a:rPr lang="de-DE" sz="2000" dirty="0" smtClean="0"/>
              <a:t> 120 </a:t>
            </a:r>
            <a:r>
              <a:rPr lang="de-DE" sz="2000" dirty="0" err="1" smtClean="0"/>
              <a:t>pages</a:t>
            </a:r>
            <a:endParaRPr lang="de-DE" sz="2000" dirty="0" smtClean="0"/>
          </a:p>
          <a:p>
            <a:pPr marL="0" indent="0" eaLnBrk="1" fontAlgn="auto" hangingPunct="1">
              <a:spcAft>
                <a:spcPts val="0"/>
              </a:spcAft>
              <a:buNone/>
              <a:defRPr/>
            </a:pPr>
            <a:endParaRPr lang="de-DE" sz="2000" dirty="0" smtClean="0"/>
          </a:p>
          <a:p>
            <a:pPr eaLnBrk="1" fontAlgn="auto" hangingPunct="1">
              <a:spcAft>
                <a:spcPts val="0"/>
              </a:spcAft>
              <a:defRPr/>
            </a:pPr>
            <a:r>
              <a:rPr lang="en-US" sz="2000" dirty="0" smtClean="0"/>
              <a:t>I</a:t>
            </a:r>
            <a:r>
              <a:rPr lang="de-DE" sz="2000" dirty="0" err="1"/>
              <a:t>n</a:t>
            </a:r>
            <a:r>
              <a:rPr lang="de-DE" sz="2000" dirty="0" err="1" smtClean="0"/>
              <a:t>telligent</a:t>
            </a:r>
            <a:r>
              <a:rPr lang="de-DE" sz="2000" dirty="0" smtClean="0"/>
              <a:t>, but </a:t>
            </a:r>
            <a:r>
              <a:rPr lang="de-DE" sz="2000" dirty="0" err="1" smtClean="0"/>
              <a:t>difficult</a:t>
            </a:r>
            <a:r>
              <a:rPr lang="de-DE" sz="2000" dirty="0" smtClean="0"/>
              <a:t> </a:t>
            </a:r>
            <a:r>
              <a:rPr lang="de-DE" sz="2000" dirty="0" err="1" smtClean="0"/>
              <a:t>rulings</a:t>
            </a:r>
            <a:endParaRPr lang="de-DE" sz="2000" dirty="0" smtClean="0"/>
          </a:p>
          <a:p>
            <a:pPr eaLnBrk="1" fontAlgn="auto" hangingPunct="1">
              <a:spcAft>
                <a:spcPts val="0"/>
              </a:spcAft>
              <a:defRPr/>
            </a:pPr>
            <a:r>
              <a:rPr lang="en-US" sz="2000" dirty="0" smtClean="0"/>
              <a:t>N</a:t>
            </a:r>
            <a:r>
              <a:rPr lang="de-DE" sz="2000" dirty="0" err="1" smtClean="0"/>
              <a:t>eed</a:t>
            </a:r>
            <a:r>
              <a:rPr lang="de-DE" sz="2000" dirty="0" smtClean="0"/>
              <a:t> </a:t>
            </a:r>
            <a:r>
              <a:rPr lang="de-DE" sz="2000" dirty="0" err="1" smtClean="0"/>
              <a:t>for</a:t>
            </a:r>
            <a:r>
              <a:rPr lang="de-DE" sz="2000" dirty="0" smtClean="0"/>
              <a:t> </a:t>
            </a:r>
            <a:r>
              <a:rPr lang="de-DE" sz="2000" dirty="0" err="1" smtClean="0"/>
              <a:t>judges</a:t>
            </a:r>
            <a:r>
              <a:rPr lang="de-DE" sz="2000" dirty="0" smtClean="0"/>
              <a:t> </a:t>
            </a:r>
            <a:r>
              <a:rPr lang="de-DE" sz="2000" dirty="0" err="1" smtClean="0"/>
              <a:t>dealing</a:t>
            </a:r>
            <a:r>
              <a:rPr lang="de-DE" sz="2000" dirty="0" smtClean="0"/>
              <a:t> </a:t>
            </a:r>
            <a:r>
              <a:rPr lang="de-DE" sz="2000" dirty="0" err="1" smtClean="0"/>
              <a:t>with</a:t>
            </a:r>
            <a:r>
              <a:rPr lang="de-DE" sz="2000" dirty="0" smtClean="0"/>
              <a:t> </a:t>
            </a:r>
            <a:r>
              <a:rPr lang="de-DE" sz="2000" dirty="0" err="1" smtClean="0"/>
              <a:t>cross-border</a:t>
            </a:r>
            <a:r>
              <a:rPr lang="de-DE" sz="2000" dirty="0" smtClean="0"/>
              <a:t> </a:t>
            </a:r>
            <a:r>
              <a:rPr lang="de-DE" sz="2000" dirty="0" err="1" smtClean="0"/>
              <a:t>family</a:t>
            </a:r>
            <a:r>
              <a:rPr lang="de-DE" sz="2000" dirty="0" smtClean="0"/>
              <a:t> </a:t>
            </a:r>
            <a:r>
              <a:rPr lang="de-DE" sz="2000" dirty="0" err="1" smtClean="0"/>
              <a:t>cases</a:t>
            </a:r>
            <a:r>
              <a:rPr lang="de-DE" sz="2000" dirty="0" smtClean="0"/>
              <a:t> </a:t>
            </a:r>
            <a:r>
              <a:rPr lang="de-DE" sz="2000" dirty="0" err="1" smtClean="0"/>
              <a:t>to</a:t>
            </a:r>
            <a:r>
              <a:rPr lang="de-DE" sz="2000" dirty="0" smtClean="0"/>
              <a:t> </a:t>
            </a:r>
            <a:r>
              <a:rPr lang="de-DE" sz="2000" dirty="0" err="1" smtClean="0"/>
              <a:t>be</a:t>
            </a:r>
            <a:r>
              <a:rPr lang="de-DE" sz="2000" dirty="0" smtClean="0"/>
              <a:t> </a:t>
            </a:r>
            <a:r>
              <a:rPr lang="de-DE" sz="2000" dirty="0" err="1" smtClean="0"/>
              <a:t>familiar</a:t>
            </a:r>
            <a:r>
              <a:rPr lang="de-DE" sz="2000" dirty="0" smtClean="0"/>
              <a:t> in </a:t>
            </a:r>
            <a:r>
              <a:rPr lang="de-DE" sz="2000" dirty="0" err="1" smtClean="0"/>
              <a:t>addition</a:t>
            </a:r>
            <a:r>
              <a:rPr lang="de-DE" sz="2000" dirty="0" smtClean="0"/>
              <a:t> </a:t>
            </a:r>
            <a:r>
              <a:rPr lang="de-DE" sz="2000" dirty="0" err="1" smtClean="0"/>
              <a:t>with</a:t>
            </a:r>
            <a:r>
              <a:rPr lang="de-DE" sz="2000" dirty="0" smtClean="0"/>
              <a:t> </a:t>
            </a:r>
            <a:r>
              <a:rPr lang="de-DE" sz="2000" dirty="0" err="1" smtClean="0"/>
              <a:t>other</a:t>
            </a:r>
            <a:r>
              <a:rPr lang="de-DE" sz="2000" dirty="0" smtClean="0"/>
              <a:t> </a:t>
            </a:r>
            <a:r>
              <a:rPr lang="de-DE" sz="2000" dirty="0" err="1"/>
              <a:t>R</a:t>
            </a:r>
            <a:r>
              <a:rPr lang="de-DE" sz="2000" dirty="0" err="1" smtClean="0"/>
              <a:t>egulations</a:t>
            </a:r>
            <a:r>
              <a:rPr lang="de-DE" sz="2000" dirty="0" smtClean="0"/>
              <a:t>, international </a:t>
            </a:r>
            <a:r>
              <a:rPr lang="de-DE" sz="2000" dirty="0" err="1" smtClean="0"/>
              <a:t>instruments</a:t>
            </a:r>
            <a:r>
              <a:rPr lang="de-DE" sz="2000" dirty="0"/>
              <a:t> </a:t>
            </a:r>
            <a:r>
              <a:rPr lang="de-DE" sz="2000" dirty="0" err="1" smtClean="0"/>
              <a:t>and</a:t>
            </a:r>
            <a:r>
              <a:rPr lang="de-DE" sz="2000" dirty="0" smtClean="0"/>
              <a:t> national </a:t>
            </a:r>
            <a:r>
              <a:rPr lang="de-DE" sz="2000" dirty="0" err="1" smtClean="0"/>
              <a:t>law</a:t>
            </a:r>
            <a:r>
              <a:rPr lang="de-DE" sz="2000" dirty="0" smtClean="0"/>
              <a:t> </a:t>
            </a:r>
            <a:r>
              <a:rPr lang="de-DE" sz="2000" dirty="0" err="1" smtClean="0"/>
              <a:t>and</a:t>
            </a:r>
            <a:r>
              <a:rPr lang="de-DE" sz="2000" dirty="0" smtClean="0"/>
              <a:t> </a:t>
            </a:r>
            <a:r>
              <a:rPr lang="de-DE" sz="2000" dirty="0" err="1" smtClean="0"/>
              <a:t>the</a:t>
            </a:r>
            <a:r>
              <a:rPr lang="de-DE" sz="2000" dirty="0" smtClean="0"/>
              <a:t> </a:t>
            </a:r>
            <a:r>
              <a:rPr lang="de-DE" sz="2000" dirty="0" err="1" smtClean="0"/>
              <a:t>relationship</a:t>
            </a:r>
            <a:r>
              <a:rPr lang="de-DE" sz="2000" dirty="0" smtClean="0"/>
              <a:t> </a:t>
            </a:r>
            <a:r>
              <a:rPr lang="de-DE" sz="2000" dirty="0" err="1" smtClean="0"/>
              <a:t>between</a:t>
            </a:r>
            <a:r>
              <a:rPr lang="de-DE" sz="2000" dirty="0" smtClean="0"/>
              <a:t> </a:t>
            </a:r>
            <a:r>
              <a:rPr lang="de-DE" sz="2000" dirty="0" err="1" smtClean="0"/>
              <a:t>the</a:t>
            </a:r>
            <a:r>
              <a:rPr lang="de-DE" sz="2000" dirty="0" smtClean="0"/>
              <a:t> different </a:t>
            </a:r>
            <a:r>
              <a:rPr lang="de-DE" sz="2000" dirty="0" err="1" smtClean="0"/>
              <a:t>instruments</a:t>
            </a:r>
            <a:endParaRPr lang="de-DE" sz="2000" dirty="0" smtClean="0"/>
          </a:p>
          <a:p>
            <a:pPr eaLnBrk="1" fontAlgn="auto" hangingPunct="1">
              <a:spcAft>
                <a:spcPts val="0"/>
              </a:spcAft>
              <a:defRPr/>
            </a:pPr>
            <a:r>
              <a:rPr lang="en-US" sz="2000" dirty="0" smtClean="0"/>
              <a:t>C</a:t>
            </a:r>
            <a:r>
              <a:rPr lang="de-DE" sz="2000" dirty="0" smtClean="0"/>
              <a:t>all </a:t>
            </a:r>
            <a:r>
              <a:rPr lang="de-DE" sz="2000" dirty="0" err="1" smtClean="0"/>
              <a:t>for</a:t>
            </a:r>
            <a:r>
              <a:rPr lang="de-DE" sz="2000" dirty="0" smtClean="0"/>
              <a:t> </a:t>
            </a:r>
            <a:r>
              <a:rPr lang="de-DE" sz="2000" dirty="0" err="1" smtClean="0"/>
              <a:t>specialised</a:t>
            </a:r>
            <a:r>
              <a:rPr lang="de-DE" sz="2000" dirty="0" smtClean="0"/>
              <a:t> </a:t>
            </a:r>
            <a:r>
              <a:rPr lang="de-DE" sz="2000" dirty="0" err="1" smtClean="0"/>
              <a:t>courts</a:t>
            </a:r>
            <a:r>
              <a:rPr lang="de-DE" sz="2000" dirty="0" smtClean="0"/>
              <a:t>, </a:t>
            </a:r>
            <a:r>
              <a:rPr lang="de-DE" sz="2000" dirty="0" err="1" smtClean="0"/>
              <a:t>see</a:t>
            </a:r>
            <a:r>
              <a:rPr lang="de-DE" sz="2000" dirty="0" smtClean="0"/>
              <a:t> </a:t>
            </a:r>
            <a:r>
              <a:rPr lang="de-DE" sz="2000" dirty="0" err="1" smtClean="0"/>
              <a:t>recital</a:t>
            </a:r>
            <a:r>
              <a:rPr lang="de-DE" sz="2000" dirty="0" smtClean="0"/>
              <a:t> 41 </a:t>
            </a:r>
            <a:r>
              <a:rPr lang="de-DE" sz="2000" dirty="0" err="1" smtClean="0"/>
              <a:t>for</a:t>
            </a:r>
            <a:r>
              <a:rPr lang="de-DE" sz="2000" dirty="0" smtClean="0"/>
              <a:t> </a:t>
            </a:r>
            <a:r>
              <a:rPr lang="de-DE" sz="2000" dirty="0" err="1" smtClean="0"/>
              <a:t>return</a:t>
            </a:r>
            <a:r>
              <a:rPr lang="de-DE" sz="2000" dirty="0" smtClean="0"/>
              <a:t> </a:t>
            </a:r>
            <a:r>
              <a:rPr lang="de-DE" sz="2000" dirty="0" err="1" smtClean="0"/>
              <a:t>proceedings</a:t>
            </a:r>
            <a:r>
              <a:rPr lang="de-DE" sz="2000" dirty="0" smtClean="0"/>
              <a:t>, </a:t>
            </a:r>
            <a:r>
              <a:rPr lang="de-DE" sz="2000" dirty="0" err="1" smtClean="0"/>
              <a:t>at</a:t>
            </a:r>
            <a:r>
              <a:rPr lang="de-DE" sz="2000" dirty="0" smtClean="0"/>
              <a:t> least </a:t>
            </a:r>
            <a:r>
              <a:rPr lang="de-DE" sz="2000" dirty="0" err="1" smtClean="0"/>
              <a:t>family</a:t>
            </a:r>
            <a:r>
              <a:rPr lang="de-DE" sz="2000" dirty="0" smtClean="0"/>
              <a:t> </a:t>
            </a:r>
            <a:r>
              <a:rPr lang="de-DE" sz="2000" dirty="0" err="1" smtClean="0"/>
              <a:t>courts</a:t>
            </a:r>
            <a:endParaRPr lang="de-DE" sz="2000" dirty="0" smtClean="0"/>
          </a:p>
          <a:p>
            <a:pPr eaLnBrk="1" fontAlgn="auto" hangingPunct="1">
              <a:spcAft>
                <a:spcPts val="0"/>
              </a:spcAft>
              <a:defRPr/>
            </a:pPr>
            <a:r>
              <a:rPr lang="de-DE" sz="2000" dirty="0" smtClean="0"/>
              <a:t>Call </a:t>
            </a:r>
            <a:r>
              <a:rPr lang="de-DE" sz="2000" dirty="0" err="1" smtClean="0"/>
              <a:t>for</a:t>
            </a:r>
            <a:r>
              <a:rPr lang="de-DE" sz="2000" dirty="0" smtClean="0"/>
              <a:t> </a:t>
            </a:r>
            <a:r>
              <a:rPr lang="de-DE" sz="2000" dirty="0" err="1" smtClean="0"/>
              <a:t>further</a:t>
            </a:r>
            <a:r>
              <a:rPr lang="de-DE" sz="2000" dirty="0" smtClean="0"/>
              <a:t> </a:t>
            </a:r>
            <a:r>
              <a:rPr lang="de-DE" sz="2000" dirty="0" err="1" smtClean="0"/>
              <a:t>trainings</a:t>
            </a:r>
            <a:r>
              <a:rPr lang="de-DE" sz="2000" dirty="0" smtClean="0"/>
              <a:t> </a:t>
            </a:r>
            <a:r>
              <a:rPr lang="de-DE" sz="2000" dirty="0" err="1" smtClean="0"/>
              <a:t>for</a:t>
            </a:r>
            <a:r>
              <a:rPr lang="de-DE" sz="2000" dirty="0" smtClean="0"/>
              <a:t> </a:t>
            </a:r>
            <a:r>
              <a:rPr lang="de-DE" sz="2000" dirty="0" err="1" smtClean="0"/>
              <a:t>judges</a:t>
            </a:r>
            <a:r>
              <a:rPr lang="de-DE" sz="2000" dirty="0" smtClean="0"/>
              <a:t> </a:t>
            </a:r>
            <a:r>
              <a:rPr lang="de-DE" sz="2000" dirty="0" err="1" smtClean="0"/>
              <a:t>and</a:t>
            </a:r>
            <a:r>
              <a:rPr lang="de-DE" sz="2000" dirty="0" smtClean="0"/>
              <a:t> </a:t>
            </a:r>
            <a:r>
              <a:rPr lang="de-DE" sz="2000" dirty="0" err="1" smtClean="0"/>
              <a:t>lawyers</a:t>
            </a:r>
            <a:r>
              <a:rPr lang="de-DE" sz="2000" dirty="0" smtClean="0"/>
              <a:t> </a:t>
            </a:r>
            <a:r>
              <a:rPr lang="de-DE" sz="2000" dirty="0" err="1" smtClean="0"/>
              <a:t>by</a:t>
            </a:r>
            <a:r>
              <a:rPr lang="de-DE" sz="2000" dirty="0" smtClean="0"/>
              <a:t> national </a:t>
            </a:r>
            <a:r>
              <a:rPr lang="de-DE" sz="2000" dirty="0" err="1" smtClean="0"/>
              <a:t>and</a:t>
            </a:r>
            <a:r>
              <a:rPr lang="de-DE" sz="2000" dirty="0" smtClean="0"/>
              <a:t> European </a:t>
            </a:r>
            <a:r>
              <a:rPr lang="de-DE" sz="2000" dirty="0" err="1" smtClean="0"/>
              <a:t>institutions</a:t>
            </a:r>
            <a:endParaRPr lang="de-DE" sz="2000" dirty="0" smtClean="0"/>
          </a:p>
          <a:p>
            <a:pPr eaLnBrk="1" fontAlgn="auto" hangingPunct="1">
              <a:spcAft>
                <a:spcPts val="0"/>
              </a:spcAft>
              <a:defRPr/>
            </a:pPr>
            <a:r>
              <a:rPr lang="de-DE" sz="2000" dirty="0" smtClean="0"/>
              <a:t>Call </a:t>
            </a:r>
            <a:r>
              <a:rPr lang="de-DE" sz="2000" dirty="0" err="1" smtClean="0"/>
              <a:t>for</a:t>
            </a:r>
            <a:r>
              <a:rPr lang="de-DE" sz="2000" dirty="0" smtClean="0"/>
              <a:t> </a:t>
            </a:r>
            <a:r>
              <a:rPr lang="de-DE" sz="2000" dirty="0" err="1" smtClean="0"/>
              <a:t>publications</a:t>
            </a:r>
            <a:r>
              <a:rPr lang="de-DE" sz="2000" dirty="0" smtClean="0"/>
              <a:t> such </a:t>
            </a:r>
            <a:r>
              <a:rPr lang="de-DE" sz="2000" dirty="0" err="1" smtClean="0"/>
              <a:t>as</a:t>
            </a:r>
            <a:r>
              <a:rPr lang="de-DE" sz="2000" dirty="0" smtClean="0"/>
              <a:t> </a:t>
            </a:r>
            <a:r>
              <a:rPr lang="de-DE" sz="2000" dirty="0" err="1" smtClean="0"/>
              <a:t>the</a:t>
            </a:r>
            <a:r>
              <a:rPr lang="de-DE" sz="2000" dirty="0" smtClean="0"/>
              <a:t> Practice Guide </a:t>
            </a:r>
            <a:r>
              <a:rPr lang="de-DE" sz="2000" dirty="0" err="1" smtClean="0"/>
              <a:t>to</a:t>
            </a:r>
            <a:r>
              <a:rPr lang="de-DE" sz="2000" dirty="0" smtClean="0"/>
              <a:t> </a:t>
            </a:r>
            <a:r>
              <a:rPr lang="de-DE" sz="2000" dirty="0" err="1" smtClean="0"/>
              <a:t>the</a:t>
            </a:r>
            <a:r>
              <a:rPr lang="de-DE" sz="2000" dirty="0" smtClean="0"/>
              <a:t> </a:t>
            </a:r>
            <a:r>
              <a:rPr lang="de-DE" sz="2000" dirty="0" err="1" smtClean="0"/>
              <a:t>new</a:t>
            </a:r>
            <a:r>
              <a:rPr lang="de-DE" sz="2000" dirty="0" smtClean="0"/>
              <a:t> Regulation </a:t>
            </a:r>
          </a:p>
          <a:p>
            <a:pPr marL="0" indent="0" eaLnBrk="1" fontAlgn="auto" hangingPunct="1">
              <a:spcAft>
                <a:spcPts val="0"/>
              </a:spcAft>
              <a:buNone/>
              <a:defRPr/>
            </a:pPr>
            <a:endParaRPr lang="en-US" sz="1800" dirty="0" smtClean="0"/>
          </a:p>
          <a:p>
            <a:pPr marL="0" indent="0" eaLnBrk="1" fontAlgn="auto" hangingPunct="1">
              <a:spcAft>
                <a:spcPts val="0"/>
              </a:spcAft>
              <a:buNone/>
              <a:defRPr/>
            </a:pPr>
            <a:endParaRPr lang="en-US" sz="1800" dirty="0"/>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11</a:t>
            </a:fld>
            <a:endParaRPr lang="de-DE" sz="1200">
              <a:solidFill>
                <a:srgbClr val="898989"/>
              </a:solidFill>
            </a:endParaRPr>
          </a:p>
        </p:txBody>
      </p:sp>
    </p:spTree>
    <p:extLst>
      <p:ext uri="{BB962C8B-B14F-4D97-AF65-F5344CB8AC3E}">
        <p14:creationId xmlns:p14="http://schemas.microsoft.com/office/powerpoint/2010/main" val="3877345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0" y="188913"/>
            <a:ext cx="7772400" cy="503237"/>
          </a:xfrm>
        </p:spPr>
        <p:txBody>
          <a:bodyPr>
            <a:normAutofit fontScale="90000"/>
          </a:bodyPr>
          <a:lstStyle/>
          <a:p>
            <a:pPr eaLnBrk="1" fontAlgn="auto" hangingPunct="1">
              <a:spcAft>
                <a:spcPts val="0"/>
              </a:spcAft>
              <a:defRPr/>
            </a:pPr>
            <a:endParaRPr lang="en-US">
              <a:ea typeface="+mj-ea"/>
              <a:cs typeface="+mj-cs"/>
            </a:endParaRPr>
          </a:p>
        </p:txBody>
      </p:sp>
      <p:pic>
        <p:nvPicPr>
          <p:cNvPr id="52226" name="Content Placeholder 3"/>
          <p:cNvPicPr>
            <a:picLocks noGrp="1" noChangeAspect="1"/>
          </p:cNvPicPr>
          <p:nvPr>
            <p:ph sz="quarter" idx="1"/>
          </p:nvPr>
        </p:nvPicPr>
        <p:blipFill>
          <a:blip r:embed="rId2" cstate="email">
            <a:extLst>
              <a:ext uri="{28A0092B-C50C-407E-A947-70E740481C1C}">
                <a14:useLocalDpi xmlns:a14="http://schemas.microsoft.com/office/drawing/2010/main" val="0"/>
              </a:ext>
            </a:extLst>
          </a:blip>
          <a:srcRect t="11925" b="11925"/>
          <a:stretch>
            <a:fillRect/>
          </a:stretch>
        </p:blipFill>
        <p:spPr>
          <a:xfrm>
            <a:off x="323850" y="765175"/>
            <a:ext cx="8640763" cy="5688013"/>
          </a:xfrm>
        </p:spPr>
      </p:pic>
      <p:sp>
        <p:nvSpPr>
          <p:cNvPr id="3" name="Slide Number Placeholder 2"/>
          <p:cNvSpPr>
            <a:spLocks noGrp="1"/>
          </p:cNvSpPr>
          <p:nvPr>
            <p:ph type="sldNum" sz="quarter" idx="12"/>
          </p:nvPr>
        </p:nvSpPr>
        <p:spPr/>
        <p:txBody>
          <a:bodyPr/>
          <a:lstStyle/>
          <a:p>
            <a:pPr>
              <a:defRPr/>
            </a:pPr>
            <a:fld id="{40FF2F8F-A772-9746-B512-6AD9DF72DCB3}" type="slidenum">
              <a:rPr lang="de-DE"/>
              <a:pPr>
                <a:defRPr/>
              </a:pPr>
              <a:t>12</a:t>
            </a:fld>
            <a:endParaRPr lang="de-D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en-US" sz="3200" dirty="0" smtClean="0"/>
              <a:t>A</a:t>
            </a:r>
            <a:r>
              <a:rPr lang="de-DE" sz="3200" dirty="0" err="1" smtClean="0"/>
              <a:t>ll</a:t>
            </a:r>
            <a:r>
              <a:rPr lang="de-DE" sz="3200" dirty="0" smtClean="0"/>
              <a:t> </a:t>
            </a:r>
            <a:r>
              <a:rPr lang="de-DE" sz="3200" dirty="0" err="1"/>
              <a:t>b</a:t>
            </a:r>
            <a:r>
              <a:rPr lang="de-DE" sz="3200" dirty="0" err="1" smtClean="0"/>
              <a:t>eginnings</a:t>
            </a:r>
            <a:r>
              <a:rPr lang="de-DE" sz="3200" dirty="0" smtClean="0"/>
              <a:t> </a:t>
            </a:r>
            <a:r>
              <a:rPr lang="de-DE" sz="3200" dirty="0" err="1" smtClean="0"/>
              <a:t>are</a:t>
            </a:r>
            <a:r>
              <a:rPr lang="de-DE" sz="3200" dirty="0" smtClean="0"/>
              <a:t> </a:t>
            </a:r>
            <a:r>
              <a:rPr lang="de-DE" sz="3200" dirty="0" err="1"/>
              <a:t>d</a:t>
            </a:r>
            <a:r>
              <a:rPr lang="de-DE" sz="3200" dirty="0" err="1" smtClean="0"/>
              <a:t>ifficult</a:t>
            </a:r>
            <a:endParaRPr lang="de-DE" sz="3200" dirty="0"/>
          </a:p>
        </p:txBody>
      </p:sp>
      <p:sp>
        <p:nvSpPr>
          <p:cNvPr id="3" name="Inhaltsplatzhalter 2"/>
          <p:cNvSpPr>
            <a:spLocks noGrp="1"/>
          </p:cNvSpPr>
          <p:nvPr>
            <p:ph idx="1"/>
          </p:nvPr>
        </p:nvSpPr>
        <p:spPr>
          <a:xfrm>
            <a:off x="179388" y="1484313"/>
            <a:ext cx="8785225" cy="5373687"/>
          </a:xfrm>
        </p:spPr>
        <p:txBody>
          <a:bodyPr rtlCol="0">
            <a:normAutofit/>
          </a:bodyPr>
          <a:lstStyle/>
          <a:p>
            <a:pPr eaLnBrk="1" fontAlgn="auto" hangingPunct="1">
              <a:spcAft>
                <a:spcPts val="0"/>
              </a:spcAft>
              <a:defRPr/>
            </a:pPr>
            <a:r>
              <a:rPr lang="en-US" dirty="0" smtClean="0"/>
              <a:t>The </a:t>
            </a:r>
            <a:r>
              <a:rPr lang="en-US" dirty="0"/>
              <a:t>h</a:t>
            </a:r>
            <a:r>
              <a:rPr lang="en-US" dirty="0" smtClean="0"/>
              <a:t>earing of the child</a:t>
            </a:r>
          </a:p>
          <a:p>
            <a:pPr eaLnBrk="1" fontAlgn="auto" hangingPunct="1">
              <a:spcAft>
                <a:spcPts val="0"/>
              </a:spcAft>
              <a:defRPr/>
            </a:pPr>
            <a:r>
              <a:rPr lang="en-US" dirty="0" smtClean="0"/>
              <a:t>Two new possibilities in </a:t>
            </a:r>
          </a:p>
          <a:p>
            <a:pPr marL="0" indent="0" eaLnBrk="1" fontAlgn="auto" hangingPunct="1">
              <a:spcAft>
                <a:spcPts val="0"/>
              </a:spcAft>
              <a:buNone/>
              <a:defRPr/>
            </a:pPr>
            <a:r>
              <a:rPr lang="en-US" dirty="0" smtClean="0"/>
              <a:t>    return proceedings </a:t>
            </a:r>
            <a:endParaRPr lang="en-US" dirty="0"/>
          </a:p>
          <a:p>
            <a:pPr marL="0" indent="0" eaLnBrk="1" fontAlgn="auto" hangingPunct="1">
              <a:spcAft>
                <a:spcPts val="0"/>
              </a:spcAft>
              <a:buNone/>
              <a:defRPr/>
            </a:pPr>
            <a:r>
              <a:rPr lang="en-US" dirty="0" smtClean="0"/>
              <a:t>    under the 1980 HC</a:t>
            </a:r>
          </a:p>
          <a:p>
            <a:pPr eaLnBrk="1" fontAlgn="auto" hangingPunct="1">
              <a:spcAft>
                <a:spcPts val="0"/>
              </a:spcAft>
              <a:defRPr/>
            </a:pPr>
            <a:r>
              <a:rPr lang="en-US" dirty="0" smtClean="0"/>
              <a:t>Cooperation and </a:t>
            </a:r>
          </a:p>
          <a:p>
            <a:pPr marL="0" indent="0" eaLnBrk="1" fontAlgn="auto" hangingPunct="1">
              <a:spcAft>
                <a:spcPts val="0"/>
              </a:spcAft>
              <a:buNone/>
              <a:defRPr/>
            </a:pPr>
            <a:r>
              <a:rPr lang="en-US" dirty="0" smtClean="0"/>
              <a:t>    communication</a:t>
            </a:r>
          </a:p>
          <a:p>
            <a:pPr eaLnBrk="1" fontAlgn="auto" hangingPunct="1">
              <a:spcAft>
                <a:spcPts val="0"/>
              </a:spcAft>
              <a:defRPr/>
            </a:pPr>
            <a:r>
              <a:rPr lang="en-US" dirty="0" smtClean="0"/>
              <a:t>Information, training and </a:t>
            </a:r>
          </a:p>
          <a:p>
            <a:pPr marL="0" indent="0" eaLnBrk="1" fontAlgn="auto" hangingPunct="1">
              <a:spcAft>
                <a:spcPts val="0"/>
              </a:spcAft>
              <a:buNone/>
              <a:defRPr/>
            </a:pPr>
            <a:r>
              <a:rPr lang="en-US" dirty="0" smtClean="0"/>
              <a:t>   experience</a:t>
            </a:r>
          </a:p>
          <a:p>
            <a:pPr marL="0" indent="0">
              <a:buNone/>
            </a:pPr>
            <a:endParaRPr lang="en-US" sz="2400" dirty="0"/>
          </a:p>
          <a:p>
            <a:pPr marL="0" indent="0">
              <a:buNone/>
            </a:pPr>
            <a:endParaRPr lang="en-US" sz="2400" dirty="0"/>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2</a:t>
            </a:fld>
            <a:endParaRPr lang="de-DE" sz="1200">
              <a:solidFill>
                <a:srgbClr val="898989"/>
              </a:solidFill>
            </a:endParaRPr>
          </a:p>
        </p:txBody>
      </p:sp>
      <p:pic>
        <p:nvPicPr>
          <p:cNvPr id="4" name="Picture 3" descr="pexels-mark-arron-smith-2251798.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940152" y="1988840"/>
            <a:ext cx="2592288" cy="3816424"/>
          </a:xfrm>
          <a:prstGeom prst="rect">
            <a:avLst/>
          </a:prstGeom>
        </p:spPr>
      </p:pic>
    </p:spTree>
    <p:extLst>
      <p:ext uri="{BB962C8B-B14F-4D97-AF65-F5344CB8AC3E}">
        <p14:creationId xmlns:p14="http://schemas.microsoft.com/office/powerpoint/2010/main" val="2183960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de-DE" sz="3200" dirty="0" smtClean="0"/>
              <a:t>The </a:t>
            </a:r>
            <a:r>
              <a:rPr lang="de-DE" sz="3200" dirty="0" err="1"/>
              <a:t>h</a:t>
            </a:r>
            <a:r>
              <a:rPr lang="de-DE" sz="3200" dirty="0" err="1" smtClean="0"/>
              <a:t>earing</a:t>
            </a:r>
            <a:r>
              <a:rPr lang="de-DE" sz="3200" dirty="0" smtClean="0"/>
              <a:t> of </a:t>
            </a:r>
            <a:r>
              <a:rPr lang="de-DE" sz="3200" dirty="0" err="1" smtClean="0"/>
              <a:t>the</a:t>
            </a:r>
            <a:r>
              <a:rPr lang="de-DE" sz="3200" dirty="0" smtClean="0"/>
              <a:t> </a:t>
            </a:r>
            <a:r>
              <a:rPr lang="de-DE" sz="3200" dirty="0" err="1"/>
              <a:t>c</a:t>
            </a:r>
            <a:r>
              <a:rPr lang="de-DE" sz="3200" dirty="0" err="1" smtClean="0"/>
              <a:t>hild</a:t>
            </a:r>
            <a:r>
              <a:rPr lang="de-DE" sz="3200" dirty="0" smtClean="0"/>
              <a:t/>
            </a:r>
            <a:br>
              <a:rPr lang="de-DE" sz="3200" dirty="0" smtClean="0"/>
            </a:br>
            <a:r>
              <a:rPr lang="de-DE" sz="3200" dirty="0" smtClean="0"/>
              <a:t>The </a:t>
            </a:r>
            <a:r>
              <a:rPr lang="de-DE" sz="3200" dirty="0" err="1"/>
              <a:t>n</a:t>
            </a:r>
            <a:r>
              <a:rPr lang="de-DE" sz="3200" dirty="0" err="1" smtClean="0"/>
              <a:t>ew</a:t>
            </a:r>
            <a:r>
              <a:rPr lang="de-DE" sz="3200" dirty="0" smtClean="0"/>
              <a:t> </a:t>
            </a:r>
            <a:r>
              <a:rPr lang="de-DE" sz="3200" dirty="0" err="1"/>
              <a:t>a</a:t>
            </a:r>
            <a:r>
              <a:rPr lang="de-DE" sz="3200" dirty="0" err="1" smtClean="0"/>
              <a:t>utonomous</a:t>
            </a:r>
            <a:r>
              <a:rPr lang="de-DE" sz="3200" dirty="0" smtClean="0"/>
              <a:t> </a:t>
            </a:r>
            <a:r>
              <a:rPr lang="de-DE" sz="3200" dirty="0" err="1"/>
              <a:t>s</a:t>
            </a:r>
            <a:r>
              <a:rPr lang="de-DE" sz="3200" dirty="0" err="1" smtClean="0"/>
              <a:t>tandard</a:t>
            </a:r>
            <a:r>
              <a:rPr lang="de-DE" sz="3200" dirty="0" smtClean="0"/>
              <a:t/>
            </a:r>
            <a:br>
              <a:rPr lang="de-DE" sz="3200" dirty="0" smtClean="0"/>
            </a:br>
            <a:endParaRPr lang="de-DE" sz="3200" dirty="0"/>
          </a:p>
        </p:txBody>
      </p:sp>
      <p:sp>
        <p:nvSpPr>
          <p:cNvPr id="3" name="Inhaltsplatzhalter 2"/>
          <p:cNvSpPr>
            <a:spLocks noGrp="1"/>
          </p:cNvSpPr>
          <p:nvPr>
            <p:ph idx="1"/>
          </p:nvPr>
        </p:nvSpPr>
        <p:spPr>
          <a:xfrm>
            <a:off x="179388" y="1484313"/>
            <a:ext cx="8785225" cy="5373687"/>
          </a:xfrm>
        </p:spPr>
        <p:txBody>
          <a:bodyPr rtlCol="0">
            <a:normAutofit/>
          </a:bodyPr>
          <a:lstStyle/>
          <a:p>
            <a:pPr marL="0" indent="0" eaLnBrk="1" fontAlgn="auto" hangingPunct="1">
              <a:spcAft>
                <a:spcPts val="0"/>
              </a:spcAft>
              <a:buFont typeface="Arial" charset="0"/>
              <a:buNone/>
              <a:defRPr/>
            </a:pPr>
            <a:r>
              <a:rPr lang="en-US" sz="2400" b="1" i="1" dirty="0" smtClean="0"/>
              <a:t>Art. 21 Brussels </a:t>
            </a:r>
            <a:r>
              <a:rPr lang="en-US" sz="2400" b="1" i="1" dirty="0" err="1" smtClean="0"/>
              <a:t>IIb</a:t>
            </a:r>
            <a:endParaRPr lang="en-US" sz="2400" b="1" i="1" dirty="0" smtClean="0"/>
          </a:p>
          <a:p>
            <a:pPr marL="457200" indent="-457200" eaLnBrk="1" fontAlgn="auto" hangingPunct="1">
              <a:spcAft>
                <a:spcPts val="0"/>
              </a:spcAft>
              <a:buFont typeface="Arial" charset="0"/>
              <a:buAutoNum type="arabicPeriod"/>
              <a:defRPr/>
            </a:pPr>
            <a:r>
              <a:rPr lang="en-US" sz="2400" i="1" dirty="0" smtClean="0"/>
              <a:t>When exercising </a:t>
            </a:r>
            <a:r>
              <a:rPr lang="en-US" sz="2400" i="1" dirty="0" err="1" smtClean="0"/>
              <a:t>th</a:t>
            </a:r>
            <a:r>
              <a:rPr lang="de-DE" sz="2400" i="1" dirty="0" smtClean="0"/>
              <a:t>ei</a:t>
            </a:r>
            <a:r>
              <a:rPr lang="en-US" sz="2400" i="1" dirty="0" smtClean="0"/>
              <a:t>r jurisdiction under Section 2 of this Chapter, the courts in the Member States shall, in accordance with national law and procedure, provide the child who is capable of forming his or her own views with a genuine and effective opportunity to express his or her views, either directly, or through a representative or an appropriate body.</a:t>
            </a:r>
            <a:endParaRPr lang="en-US" sz="2400" i="1" dirty="0"/>
          </a:p>
          <a:p>
            <a:pPr marL="457200" indent="-457200" eaLnBrk="1" fontAlgn="auto" hangingPunct="1">
              <a:spcAft>
                <a:spcPts val="0"/>
              </a:spcAft>
              <a:buFont typeface="Arial" charset="0"/>
              <a:buAutoNum type="arabicPeriod"/>
              <a:defRPr/>
            </a:pPr>
            <a:r>
              <a:rPr lang="en-US" sz="2400" i="1" dirty="0" smtClean="0"/>
              <a:t>Where the court, in accordance with national law and procedure, gives a child an opportunity to express his or her views in accordance with this Article, the court shall give due weight to the views of the child in accordance with his or her age and maturity.</a:t>
            </a:r>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3</a:t>
            </a:fld>
            <a:endParaRPr lang="de-DE" sz="1200">
              <a:solidFill>
                <a:srgbClr val="898989"/>
              </a:solidFill>
            </a:endParaRPr>
          </a:p>
        </p:txBody>
      </p:sp>
    </p:spTree>
    <p:extLst>
      <p:ext uri="{BB962C8B-B14F-4D97-AF65-F5344CB8AC3E}">
        <p14:creationId xmlns:p14="http://schemas.microsoft.com/office/powerpoint/2010/main" val="2768251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de-DE" sz="3200" dirty="0" smtClean="0"/>
              <a:t/>
            </a:r>
            <a:br>
              <a:rPr lang="de-DE" sz="3200" dirty="0" smtClean="0"/>
            </a:br>
            <a:r>
              <a:rPr lang="de-DE" sz="3200" dirty="0"/>
              <a:t/>
            </a:r>
            <a:br>
              <a:rPr lang="de-DE" sz="3200" dirty="0"/>
            </a:br>
            <a:r>
              <a:rPr lang="de-DE" sz="3200" dirty="0" smtClean="0"/>
              <a:t>The </a:t>
            </a:r>
            <a:r>
              <a:rPr lang="de-DE" sz="3200" dirty="0" err="1"/>
              <a:t>h</a:t>
            </a:r>
            <a:r>
              <a:rPr lang="de-DE" sz="3200" dirty="0" err="1" smtClean="0"/>
              <a:t>earing</a:t>
            </a:r>
            <a:r>
              <a:rPr lang="de-DE" sz="3200" dirty="0" smtClean="0"/>
              <a:t> of </a:t>
            </a:r>
            <a:r>
              <a:rPr lang="de-DE" sz="3200" dirty="0" err="1" smtClean="0"/>
              <a:t>the</a:t>
            </a:r>
            <a:r>
              <a:rPr lang="de-DE" sz="3200" dirty="0" smtClean="0"/>
              <a:t> </a:t>
            </a:r>
            <a:r>
              <a:rPr lang="de-DE" sz="3200" dirty="0" err="1" smtClean="0"/>
              <a:t>child</a:t>
            </a:r>
            <a:r>
              <a:rPr lang="de-DE" sz="3200" dirty="0" smtClean="0"/>
              <a:t/>
            </a:r>
            <a:br>
              <a:rPr lang="de-DE" sz="3200" dirty="0" smtClean="0"/>
            </a:br>
            <a:r>
              <a:rPr lang="de-DE" sz="3200" dirty="0" smtClean="0"/>
              <a:t>New </a:t>
            </a:r>
            <a:r>
              <a:rPr lang="de-DE" sz="3200" dirty="0" err="1"/>
              <a:t>g</a:t>
            </a:r>
            <a:r>
              <a:rPr lang="de-DE" sz="3200" dirty="0" err="1" smtClean="0"/>
              <a:t>round</a:t>
            </a:r>
            <a:r>
              <a:rPr lang="de-DE" sz="3200" dirty="0" smtClean="0"/>
              <a:t> </a:t>
            </a:r>
            <a:r>
              <a:rPr lang="de-DE" sz="3200" dirty="0" err="1" smtClean="0"/>
              <a:t>for</a:t>
            </a:r>
            <a:r>
              <a:rPr lang="de-DE" sz="3200" dirty="0" smtClean="0"/>
              <a:t> </a:t>
            </a:r>
            <a:r>
              <a:rPr lang="de-DE" sz="3200" dirty="0" err="1"/>
              <a:t>r</a:t>
            </a:r>
            <a:r>
              <a:rPr lang="de-DE" sz="3200" dirty="0" err="1" smtClean="0"/>
              <a:t>efusal</a:t>
            </a:r>
            <a:r>
              <a:rPr lang="de-DE" sz="3200" dirty="0" smtClean="0"/>
              <a:t> of </a:t>
            </a:r>
            <a:r>
              <a:rPr lang="de-DE" sz="3200" dirty="0" err="1"/>
              <a:t>r</a:t>
            </a:r>
            <a:r>
              <a:rPr lang="de-DE" sz="3200" dirty="0" err="1" smtClean="0"/>
              <a:t>ecognition</a:t>
            </a:r>
            <a:r>
              <a:rPr lang="de-DE" sz="3200" dirty="0" smtClean="0"/>
              <a:t/>
            </a:r>
            <a:br>
              <a:rPr lang="de-DE" sz="3200" dirty="0" smtClean="0"/>
            </a:br>
            <a:r>
              <a:rPr lang="de-DE" sz="3200" dirty="0" smtClean="0"/>
              <a:t/>
            </a:r>
            <a:br>
              <a:rPr lang="de-DE" sz="3200" dirty="0" smtClean="0"/>
            </a:br>
            <a:endParaRPr lang="de-DE" sz="3200" dirty="0"/>
          </a:p>
        </p:txBody>
      </p:sp>
      <p:sp>
        <p:nvSpPr>
          <p:cNvPr id="3" name="Inhaltsplatzhalter 2"/>
          <p:cNvSpPr>
            <a:spLocks noGrp="1"/>
          </p:cNvSpPr>
          <p:nvPr>
            <p:ph idx="1"/>
          </p:nvPr>
        </p:nvSpPr>
        <p:spPr>
          <a:xfrm>
            <a:off x="179388" y="1484313"/>
            <a:ext cx="8785225" cy="5373687"/>
          </a:xfrm>
        </p:spPr>
        <p:txBody>
          <a:bodyPr rtlCol="0">
            <a:normAutofit/>
          </a:bodyPr>
          <a:lstStyle/>
          <a:p>
            <a:pPr marL="0" indent="0" eaLnBrk="1" fontAlgn="auto" hangingPunct="1">
              <a:spcAft>
                <a:spcPts val="0"/>
              </a:spcAft>
              <a:buFont typeface="Arial" charset="0"/>
              <a:buNone/>
              <a:defRPr/>
            </a:pPr>
            <a:r>
              <a:rPr lang="en-US" sz="2400" b="1" i="1" dirty="0" smtClean="0"/>
              <a:t>Art. 39 Brussels </a:t>
            </a:r>
            <a:r>
              <a:rPr lang="en-US" sz="2400" b="1" i="1" dirty="0" err="1" smtClean="0"/>
              <a:t>I</a:t>
            </a:r>
            <a:r>
              <a:rPr lang="en-US" sz="2400" b="1" i="1" dirty="0" err="1"/>
              <a:t>I</a:t>
            </a:r>
            <a:r>
              <a:rPr lang="en-US" sz="2400" b="1" i="1" dirty="0" err="1" smtClean="0"/>
              <a:t>b</a:t>
            </a:r>
            <a:r>
              <a:rPr lang="en-US" sz="2400" b="1" i="1" dirty="0" smtClean="0"/>
              <a:t> </a:t>
            </a:r>
            <a:r>
              <a:rPr lang="mr-IN" sz="2400" i="1" dirty="0" smtClean="0"/>
              <a:t>…</a:t>
            </a:r>
            <a:endParaRPr lang="de-DE" sz="2400" i="1" dirty="0" smtClean="0"/>
          </a:p>
          <a:p>
            <a:pPr marL="0" indent="0" eaLnBrk="1" fontAlgn="auto" hangingPunct="1">
              <a:spcAft>
                <a:spcPts val="0"/>
              </a:spcAft>
              <a:buFont typeface="Arial" charset="0"/>
              <a:buNone/>
              <a:defRPr/>
            </a:pPr>
            <a:r>
              <a:rPr lang="de-DE" sz="2400" i="1" dirty="0" smtClean="0"/>
              <a:t>2</a:t>
            </a:r>
            <a:r>
              <a:rPr lang="en-US" sz="2400" i="1" dirty="0" smtClean="0"/>
              <a:t>. The recognition of a decision in matters of parental responsibility may be refused of it was given without the child who is capable of forming his or her own views having been given an opportunity to express his or her view in accordance with Article 21, except were:</a:t>
            </a:r>
          </a:p>
          <a:p>
            <a:pPr marL="0" indent="0" eaLnBrk="1" fontAlgn="auto" hangingPunct="1">
              <a:spcAft>
                <a:spcPts val="0"/>
              </a:spcAft>
              <a:buFont typeface="Arial" charset="0"/>
              <a:buNone/>
              <a:defRPr/>
            </a:pPr>
            <a:r>
              <a:rPr lang="en-US" sz="2400" i="1" dirty="0" smtClean="0"/>
              <a:t>(a) </a:t>
            </a:r>
            <a:r>
              <a:rPr lang="en-US" sz="2400" i="1" dirty="0"/>
              <a:t>t</a:t>
            </a:r>
            <a:r>
              <a:rPr lang="en-US" sz="2400" i="1" dirty="0" smtClean="0"/>
              <a:t>he proceedings only concerned the property of the child and provided that giving such an opportunity was not required in light of the subject matter of the proceedings; or</a:t>
            </a:r>
          </a:p>
          <a:p>
            <a:pPr marL="0" indent="0" eaLnBrk="1" fontAlgn="auto" hangingPunct="1">
              <a:spcAft>
                <a:spcPts val="0"/>
              </a:spcAft>
              <a:buFont typeface="Arial" charset="0"/>
              <a:buNone/>
              <a:defRPr/>
            </a:pPr>
            <a:r>
              <a:rPr lang="en-US" sz="2400" i="1" dirty="0" smtClean="0"/>
              <a:t>(b) there were serious grounds taking into account, in particular the urgency of the case. </a:t>
            </a:r>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4</a:t>
            </a:fld>
            <a:endParaRPr lang="de-DE" sz="1200">
              <a:solidFill>
                <a:srgbClr val="898989"/>
              </a:solidFill>
            </a:endParaRPr>
          </a:p>
        </p:txBody>
      </p:sp>
    </p:spTree>
    <p:extLst>
      <p:ext uri="{BB962C8B-B14F-4D97-AF65-F5344CB8AC3E}">
        <p14:creationId xmlns:p14="http://schemas.microsoft.com/office/powerpoint/2010/main" val="3205082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de-DE" sz="3200" dirty="0" smtClean="0"/>
              <a:t/>
            </a:r>
            <a:br>
              <a:rPr lang="de-DE" sz="3200" dirty="0" smtClean="0"/>
            </a:br>
            <a:r>
              <a:rPr lang="de-DE" sz="3200" dirty="0"/>
              <a:t/>
            </a:r>
            <a:br>
              <a:rPr lang="de-DE" sz="3200" dirty="0"/>
            </a:br>
            <a:r>
              <a:rPr lang="de-DE" sz="3200" dirty="0" smtClean="0"/>
              <a:t>The </a:t>
            </a:r>
            <a:r>
              <a:rPr lang="de-DE" sz="3200" dirty="0" err="1"/>
              <a:t>h</a:t>
            </a:r>
            <a:r>
              <a:rPr lang="de-DE" sz="3200" dirty="0" err="1" smtClean="0"/>
              <a:t>earing</a:t>
            </a:r>
            <a:r>
              <a:rPr lang="de-DE" sz="3200" dirty="0" smtClean="0"/>
              <a:t> of </a:t>
            </a:r>
            <a:r>
              <a:rPr lang="de-DE" sz="3200" dirty="0" err="1" smtClean="0"/>
              <a:t>the</a:t>
            </a:r>
            <a:r>
              <a:rPr lang="de-DE" sz="3200" dirty="0" smtClean="0"/>
              <a:t> </a:t>
            </a:r>
            <a:r>
              <a:rPr lang="de-DE" sz="3200" dirty="0" err="1" smtClean="0"/>
              <a:t>child</a:t>
            </a:r>
            <a:r>
              <a:rPr lang="de-DE" sz="3200" dirty="0" smtClean="0"/>
              <a:t> </a:t>
            </a:r>
            <a:r>
              <a:rPr lang="mr-IN" sz="3200" dirty="0" smtClean="0"/>
              <a:t>–</a:t>
            </a:r>
            <a:r>
              <a:rPr lang="de-DE" sz="3200" dirty="0" smtClean="0"/>
              <a:t/>
            </a:r>
            <a:br>
              <a:rPr lang="de-DE" sz="3200" dirty="0" smtClean="0"/>
            </a:br>
            <a:r>
              <a:rPr lang="de-DE" sz="3200" dirty="0"/>
              <a:t>P</a:t>
            </a:r>
            <a:r>
              <a:rPr lang="de-DE" sz="3200" dirty="0" smtClean="0"/>
              <a:t>ersonal </a:t>
            </a:r>
            <a:r>
              <a:rPr lang="de-DE" sz="3200" dirty="0" err="1"/>
              <a:t>a</a:t>
            </a:r>
            <a:r>
              <a:rPr lang="de-DE" sz="3200" dirty="0" err="1" smtClean="0"/>
              <a:t>ssessment</a:t>
            </a:r>
            <a:r>
              <a:rPr lang="de-DE" sz="3200" dirty="0" smtClean="0"/>
              <a:t/>
            </a:r>
            <a:br>
              <a:rPr lang="de-DE" sz="3200" dirty="0" smtClean="0"/>
            </a:br>
            <a:r>
              <a:rPr lang="de-DE" sz="3200" dirty="0" smtClean="0"/>
              <a:t/>
            </a:r>
            <a:br>
              <a:rPr lang="de-DE" sz="3200" dirty="0" smtClean="0"/>
            </a:br>
            <a:endParaRPr lang="de-DE" sz="3200" dirty="0"/>
          </a:p>
        </p:txBody>
      </p:sp>
      <p:sp>
        <p:nvSpPr>
          <p:cNvPr id="3" name="Inhaltsplatzhalter 2"/>
          <p:cNvSpPr>
            <a:spLocks noGrp="1"/>
          </p:cNvSpPr>
          <p:nvPr>
            <p:ph idx="1"/>
          </p:nvPr>
        </p:nvSpPr>
        <p:spPr>
          <a:xfrm>
            <a:off x="179388" y="1484313"/>
            <a:ext cx="8785225" cy="5373687"/>
          </a:xfrm>
        </p:spPr>
        <p:txBody>
          <a:bodyPr rtlCol="0">
            <a:normAutofit/>
          </a:bodyPr>
          <a:lstStyle/>
          <a:p>
            <a:pPr marL="0" indent="0" eaLnBrk="1" fontAlgn="auto" hangingPunct="1">
              <a:spcAft>
                <a:spcPts val="0"/>
              </a:spcAft>
              <a:buFont typeface="Arial" charset="0"/>
              <a:buNone/>
              <a:defRPr/>
            </a:pPr>
            <a:r>
              <a:rPr lang="en-US" sz="2400" dirty="0" smtClean="0"/>
              <a:t>(+) judges have to apply the new autonomous standard instead of national law in cross-border proceedings</a:t>
            </a:r>
          </a:p>
          <a:p>
            <a:pPr marL="0" indent="0" eaLnBrk="1" fontAlgn="auto" hangingPunct="1">
              <a:spcAft>
                <a:spcPts val="0"/>
              </a:spcAft>
              <a:buFont typeface="Arial" charset="0"/>
              <a:buNone/>
              <a:defRPr/>
            </a:pPr>
            <a:r>
              <a:rPr lang="en-US" sz="2400" dirty="0" smtClean="0"/>
              <a:t>(+) autonomous ground for non-recognition instead of the standard of the fundamental principle of procedure of the MS in which recognition is sought, Art. 23 (b) Brussels </a:t>
            </a:r>
            <a:r>
              <a:rPr lang="en-US" sz="2400" dirty="0" err="1" smtClean="0"/>
              <a:t>IIa</a:t>
            </a:r>
            <a:endParaRPr lang="en-US" sz="2400" dirty="0" smtClean="0"/>
          </a:p>
          <a:p>
            <a:pPr marL="0" indent="0" eaLnBrk="1" fontAlgn="auto" hangingPunct="1">
              <a:spcAft>
                <a:spcPts val="0"/>
              </a:spcAft>
              <a:buFont typeface="Arial" charset="0"/>
              <a:buNone/>
              <a:defRPr/>
            </a:pPr>
            <a:endParaRPr lang="en-US" sz="2400" dirty="0"/>
          </a:p>
          <a:p>
            <a:pPr marL="0" indent="0" eaLnBrk="1" fontAlgn="auto" hangingPunct="1">
              <a:spcAft>
                <a:spcPts val="0"/>
              </a:spcAft>
              <a:buFont typeface="Arial" charset="0"/>
              <a:buNone/>
              <a:defRPr/>
            </a:pPr>
            <a:r>
              <a:rPr lang="en-US" sz="2400" dirty="0" smtClean="0"/>
              <a:t>= important strengthening of the rights of the child</a:t>
            </a:r>
          </a:p>
          <a:p>
            <a:pPr marL="0" indent="0" eaLnBrk="1" fontAlgn="auto" hangingPunct="1">
              <a:spcAft>
                <a:spcPts val="0"/>
              </a:spcAft>
              <a:buFont typeface="Arial" charset="0"/>
              <a:buNone/>
              <a:defRPr/>
            </a:pPr>
            <a:endParaRPr lang="en-US" sz="2400" dirty="0" smtClean="0"/>
          </a:p>
          <a:p>
            <a:pPr marL="0" indent="0" eaLnBrk="1" fontAlgn="auto" hangingPunct="1">
              <a:spcAft>
                <a:spcPts val="0"/>
              </a:spcAft>
              <a:buFont typeface="Arial" charset="0"/>
              <a:buNone/>
              <a:defRPr/>
            </a:pPr>
            <a:r>
              <a:rPr lang="en-US" sz="2400" dirty="0" smtClean="0"/>
              <a:t>?  Many vague legal terms</a:t>
            </a:r>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5</a:t>
            </a:fld>
            <a:endParaRPr lang="de-DE" sz="1200">
              <a:solidFill>
                <a:srgbClr val="898989"/>
              </a:solidFill>
            </a:endParaRPr>
          </a:p>
        </p:txBody>
      </p:sp>
    </p:spTree>
    <p:extLst>
      <p:ext uri="{BB962C8B-B14F-4D97-AF65-F5344CB8AC3E}">
        <p14:creationId xmlns:p14="http://schemas.microsoft.com/office/powerpoint/2010/main" val="239897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de-DE" sz="3200" dirty="0" smtClean="0"/>
              <a:t>The </a:t>
            </a:r>
            <a:r>
              <a:rPr lang="de-DE" sz="3200" dirty="0" err="1"/>
              <a:t>h</a:t>
            </a:r>
            <a:r>
              <a:rPr lang="de-DE" sz="3200" dirty="0" err="1" smtClean="0"/>
              <a:t>earing</a:t>
            </a:r>
            <a:r>
              <a:rPr lang="de-DE" sz="3200" dirty="0" smtClean="0"/>
              <a:t> of </a:t>
            </a:r>
            <a:r>
              <a:rPr lang="de-DE" sz="3200" dirty="0" err="1" smtClean="0"/>
              <a:t>the</a:t>
            </a:r>
            <a:r>
              <a:rPr lang="de-DE" sz="3200" dirty="0" smtClean="0"/>
              <a:t> </a:t>
            </a:r>
            <a:r>
              <a:rPr lang="de-DE" sz="3200" dirty="0" err="1"/>
              <a:t>c</a:t>
            </a:r>
            <a:r>
              <a:rPr lang="de-DE" sz="3200" dirty="0" err="1" smtClean="0"/>
              <a:t>hild</a:t>
            </a:r>
            <a:r>
              <a:rPr lang="de-DE" sz="3200" dirty="0" smtClean="0"/>
              <a:t/>
            </a:r>
            <a:br>
              <a:rPr lang="de-DE" sz="3200" dirty="0" smtClean="0"/>
            </a:br>
            <a:r>
              <a:rPr lang="de-DE" sz="3200" dirty="0" smtClean="0"/>
              <a:t/>
            </a:r>
            <a:br>
              <a:rPr lang="de-DE" sz="3200" dirty="0" smtClean="0"/>
            </a:br>
            <a:endParaRPr lang="de-DE" sz="3200" dirty="0"/>
          </a:p>
        </p:txBody>
      </p:sp>
      <p:sp>
        <p:nvSpPr>
          <p:cNvPr id="3" name="Inhaltsplatzhalter 2"/>
          <p:cNvSpPr>
            <a:spLocks noGrp="1"/>
          </p:cNvSpPr>
          <p:nvPr>
            <p:ph idx="1"/>
          </p:nvPr>
        </p:nvSpPr>
        <p:spPr>
          <a:xfrm>
            <a:off x="179388" y="1484313"/>
            <a:ext cx="8785225" cy="5373687"/>
          </a:xfrm>
        </p:spPr>
        <p:txBody>
          <a:bodyPr rtlCol="0">
            <a:normAutofit/>
          </a:bodyPr>
          <a:lstStyle/>
          <a:p>
            <a:pPr marL="0" indent="0" eaLnBrk="1" fontAlgn="auto" hangingPunct="1">
              <a:spcAft>
                <a:spcPts val="0"/>
              </a:spcAft>
              <a:buFont typeface="Arial" charset="0"/>
              <a:buNone/>
              <a:defRPr/>
            </a:pPr>
            <a:r>
              <a:rPr lang="en-US" sz="1800" b="1" i="1" dirty="0" smtClean="0"/>
              <a:t>Art. 21 Brussels </a:t>
            </a:r>
            <a:r>
              <a:rPr lang="en-US" sz="1800" b="1" i="1" dirty="0" err="1" smtClean="0"/>
              <a:t>IIb</a:t>
            </a:r>
            <a:endParaRPr lang="en-US" sz="1800" b="1" i="1" dirty="0" smtClean="0"/>
          </a:p>
          <a:p>
            <a:pPr marL="0" indent="0" eaLnBrk="1" fontAlgn="auto" hangingPunct="1">
              <a:spcAft>
                <a:spcPts val="0"/>
              </a:spcAft>
              <a:buFont typeface="Arial" charset="0"/>
              <a:buNone/>
              <a:defRPr/>
            </a:pPr>
            <a:r>
              <a:rPr lang="en-US" sz="1800" i="1" dirty="0" smtClean="0"/>
              <a:t>1. When exercising </a:t>
            </a:r>
            <a:r>
              <a:rPr lang="en-US" sz="1800" i="1" dirty="0" err="1" smtClean="0"/>
              <a:t>th</a:t>
            </a:r>
            <a:r>
              <a:rPr lang="de-DE" sz="1800" i="1" dirty="0" smtClean="0"/>
              <a:t>ei</a:t>
            </a:r>
            <a:r>
              <a:rPr lang="en-US" sz="1800" i="1" dirty="0" smtClean="0"/>
              <a:t>r jurisdiction under Section 2 of this Chapter, the courts in the Member States shall, in accordance with national law and procedure, provide the child who is </a:t>
            </a:r>
            <a:r>
              <a:rPr lang="en-US" sz="1800" b="1" i="1" dirty="0" smtClean="0"/>
              <a:t>capable of forming his or her own views</a:t>
            </a:r>
            <a:r>
              <a:rPr lang="en-US" sz="1800" i="1" dirty="0" smtClean="0"/>
              <a:t> with a </a:t>
            </a:r>
            <a:r>
              <a:rPr lang="en-US" sz="1800" b="1" i="1" dirty="0" smtClean="0"/>
              <a:t>genuine and effective opportunity </a:t>
            </a:r>
            <a:r>
              <a:rPr lang="en-US" sz="1800" i="1" dirty="0" smtClean="0"/>
              <a:t>to express his or her views, either directly, or through a representative or an appropriate body.</a:t>
            </a:r>
            <a:endParaRPr lang="en-US" sz="1800" i="1" dirty="0"/>
          </a:p>
          <a:p>
            <a:pPr marL="0" indent="0" eaLnBrk="1" fontAlgn="auto" hangingPunct="1">
              <a:spcAft>
                <a:spcPts val="0"/>
              </a:spcAft>
              <a:buFont typeface="Arial" charset="0"/>
              <a:buNone/>
              <a:defRPr/>
            </a:pPr>
            <a:r>
              <a:rPr lang="en-US" sz="1800" i="1" dirty="0" smtClean="0"/>
              <a:t>2. Where the court, in accordance with national law and procedure, gives a child an opportunity to express his or her views in accordance with this Article, the court shall </a:t>
            </a:r>
            <a:r>
              <a:rPr lang="en-US" sz="1800" b="1" i="1" dirty="0" smtClean="0"/>
              <a:t>give due weight to the views </a:t>
            </a:r>
            <a:r>
              <a:rPr lang="en-US" sz="1800" i="1" dirty="0" smtClean="0"/>
              <a:t>of the child in accordance with his or her age and maturity.</a:t>
            </a:r>
          </a:p>
          <a:p>
            <a:pPr marL="0" indent="0" eaLnBrk="1" fontAlgn="auto" hangingPunct="1">
              <a:spcAft>
                <a:spcPts val="0"/>
              </a:spcAft>
              <a:buFont typeface="Arial" charset="0"/>
              <a:buNone/>
              <a:defRPr/>
            </a:pPr>
            <a:endParaRPr lang="en-US" sz="1800" i="1" dirty="0" smtClean="0"/>
          </a:p>
          <a:p>
            <a:pPr marL="0" indent="0" eaLnBrk="1" fontAlgn="auto" hangingPunct="1">
              <a:spcAft>
                <a:spcPts val="0"/>
              </a:spcAft>
              <a:buNone/>
              <a:defRPr/>
            </a:pPr>
            <a:r>
              <a:rPr lang="en-US" sz="1800" b="1" i="1" dirty="0"/>
              <a:t>Art. 39 Brussels </a:t>
            </a:r>
            <a:r>
              <a:rPr lang="en-US" sz="1800" b="1" i="1" dirty="0" err="1" smtClean="0"/>
              <a:t>IIb</a:t>
            </a:r>
            <a:r>
              <a:rPr lang="mr-IN" sz="1800" b="1" i="1" dirty="0" smtClean="0"/>
              <a:t>…</a:t>
            </a:r>
            <a:endParaRPr lang="de-DE" sz="1800" i="1" dirty="0"/>
          </a:p>
          <a:p>
            <a:pPr marL="0" indent="0" eaLnBrk="1" fontAlgn="auto" hangingPunct="1">
              <a:spcAft>
                <a:spcPts val="0"/>
              </a:spcAft>
              <a:buNone/>
              <a:defRPr/>
            </a:pPr>
            <a:r>
              <a:rPr lang="de-DE" sz="1800" i="1" dirty="0"/>
              <a:t>2</a:t>
            </a:r>
            <a:r>
              <a:rPr lang="en-US" sz="1800" i="1" dirty="0"/>
              <a:t>. The recognition of a decision in matters of parental responsibility </a:t>
            </a:r>
            <a:r>
              <a:rPr lang="en-US" sz="1800" b="1" i="1" dirty="0"/>
              <a:t>may be </a:t>
            </a:r>
            <a:r>
              <a:rPr lang="en-US" sz="1800" i="1" dirty="0"/>
              <a:t>refused of it was given without the child who is </a:t>
            </a:r>
            <a:r>
              <a:rPr lang="en-US" sz="1800" b="1" i="1" dirty="0"/>
              <a:t>capable of forming his or her own views </a:t>
            </a:r>
            <a:r>
              <a:rPr lang="en-US" sz="1800" i="1" dirty="0"/>
              <a:t>having been given an </a:t>
            </a:r>
            <a:r>
              <a:rPr lang="en-US" sz="1800" b="1" i="1" dirty="0"/>
              <a:t>opportunity</a:t>
            </a:r>
            <a:r>
              <a:rPr lang="en-US" sz="1800" i="1" dirty="0"/>
              <a:t> to express his or her view in accordance with Article 21, except were:</a:t>
            </a:r>
          </a:p>
          <a:p>
            <a:pPr marL="0" indent="0" eaLnBrk="1" fontAlgn="auto" hangingPunct="1">
              <a:spcAft>
                <a:spcPts val="0"/>
              </a:spcAft>
              <a:buNone/>
              <a:defRPr/>
            </a:pPr>
            <a:r>
              <a:rPr lang="en-US" sz="1800" i="1" dirty="0"/>
              <a:t>(a) the proceedings only concerned the property of the child and provided that giving such an opportunity was not required in light of the subject matter of the proceedings; or</a:t>
            </a:r>
          </a:p>
          <a:p>
            <a:pPr marL="0" indent="0" eaLnBrk="1" fontAlgn="auto" hangingPunct="1">
              <a:spcAft>
                <a:spcPts val="0"/>
              </a:spcAft>
              <a:buNone/>
              <a:defRPr/>
            </a:pPr>
            <a:r>
              <a:rPr lang="en-US" sz="1800" i="1" dirty="0"/>
              <a:t>(b) there were </a:t>
            </a:r>
            <a:r>
              <a:rPr lang="en-US" sz="1800" b="1" i="1" dirty="0"/>
              <a:t>serious grounds </a:t>
            </a:r>
            <a:r>
              <a:rPr lang="en-US" sz="1800" i="1" dirty="0"/>
              <a:t>taking into account, in particular the </a:t>
            </a:r>
            <a:r>
              <a:rPr lang="en-US" sz="1800" b="1" i="1" dirty="0"/>
              <a:t>urgency </a:t>
            </a:r>
            <a:r>
              <a:rPr lang="en-US" sz="1800" i="1" dirty="0"/>
              <a:t>of the case. </a:t>
            </a:r>
          </a:p>
          <a:p>
            <a:pPr marL="0" indent="0" eaLnBrk="1" fontAlgn="auto" hangingPunct="1">
              <a:spcAft>
                <a:spcPts val="0"/>
              </a:spcAft>
              <a:buFont typeface="Arial" charset="0"/>
              <a:buNone/>
              <a:defRPr/>
            </a:pPr>
            <a:endParaRPr lang="en-US" sz="1800" dirty="0" smtClean="0"/>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6</a:t>
            </a:fld>
            <a:endParaRPr lang="de-DE" sz="1200">
              <a:solidFill>
                <a:srgbClr val="898989"/>
              </a:solidFill>
            </a:endParaRPr>
          </a:p>
        </p:txBody>
      </p:sp>
    </p:spTree>
    <p:extLst>
      <p:ext uri="{BB962C8B-B14F-4D97-AF65-F5344CB8AC3E}">
        <p14:creationId xmlns:p14="http://schemas.microsoft.com/office/powerpoint/2010/main" val="7995802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en-US" sz="3200" dirty="0" smtClean="0"/>
              <a:t/>
            </a:r>
            <a:br>
              <a:rPr lang="en-US" sz="3200" dirty="0" smtClean="0"/>
            </a:br>
            <a:r>
              <a:rPr lang="en-US" sz="3200" dirty="0"/>
              <a:t/>
            </a:r>
            <a:br>
              <a:rPr lang="en-US" sz="3200" dirty="0"/>
            </a:br>
            <a:r>
              <a:rPr lang="en-US" sz="3200" dirty="0" smtClean="0"/>
              <a:t>The </a:t>
            </a:r>
            <a:r>
              <a:rPr lang="en-US" sz="3200" dirty="0"/>
              <a:t>n</a:t>
            </a:r>
            <a:r>
              <a:rPr lang="en-US" sz="3200" dirty="0" smtClean="0"/>
              <a:t>ew </a:t>
            </a:r>
            <a:r>
              <a:rPr lang="en-US" sz="3200" dirty="0"/>
              <a:t>p</a:t>
            </a:r>
            <a:r>
              <a:rPr lang="en-US" sz="3200" dirty="0" smtClean="0"/>
              <a:t>ossibilities </a:t>
            </a:r>
            <a:r>
              <a:rPr lang="en-US" sz="3200" dirty="0"/>
              <a:t>in </a:t>
            </a:r>
            <a:r>
              <a:rPr lang="en-US" sz="3200" dirty="0" smtClean="0"/>
              <a:t>Return </a:t>
            </a:r>
            <a:r>
              <a:rPr lang="en-US" sz="3200" dirty="0"/>
              <a:t>P</a:t>
            </a:r>
            <a:r>
              <a:rPr lang="en-US" sz="3200" dirty="0" smtClean="0"/>
              <a:t>roceedings </a:t>
            </a:r>
            <a:r>
              <a:rPr lang="en-US" sz="3200" dirty="0"/>
              <a:t>under the 1980 </a:t>
            </a:r>
            <a:r>
              <a:rPr lang="en-US" sz="3200" dirty="0" smtClean="0"/>
              <a:t>HC (1)</a:t>
            </a:r>
            <a:r>
              <a:rPr lang="en-US" sz="3200" dirty="0"/>
              <a:t/>
            </a:r>
            <a:br>
              <a:rPr lang="en-US" sz="3200" dirty="0"/>
            </a:br>
            <a:r>
              <a:rPr lang="de-DE" sz="3200" dirty="0" smtClean="0"/>
              <a:t/>
            </a:r>
            <a:br>
              <a:rPr lang="de-DE" sz="3200" dirty="0" smtClean="0"/>
            </a:br>
            <a:endParaRPr lang="de-DE" sz="3200" dirty="0"/>
          </a:p>
        </p:txBody>
      </p:sp>
      <p:sp>
        <p:nvSpPr>
          <p:cNvPr id="3" name="Inhaltsplatzhalter 2"/>
          <p:cNvSpPr>
            <a:spLocks noGrp="1"/>
          </p:cNvSpPr>
          <p:nvPr>
            <p:ph idx="1"/>
          </p:nvPr>
        </p:nvSpPr>
        <p:spPr>
          <a:xfrm>
            <a:off x="179388" y="1484313"/>
            <a:ext cx="8785225" cy="5373687"/>
          </a:xfrm>
        </p:spPr>
        <p:txBody>
          <a:bodyPr rtlCol="0">
            <a:normAutofit/>
          </a:bodyPr>
          <a:lstStyle/>
          <a:p>
            <a:pPr marL="0" indent="0" eaLnBrk="1" fontAlgn="auto" hangingPunct="1">
              <a:spcAft>
                <a:spcPts val="0"/>
              </a:spcAft>
              <a:buFont typeface="Arial" charset="0"/>
              <a:buNone/>
              <a:defRPr/>
            </a:pPr>
            <a:r>
              <a:rPr lang="en-US" sz="2400" b="1" i="1" dirty="0" smtClean="0"/>
              <a:t>Art. 27 Brussels </a:t>
            </a:r>
            <a:r>
              <a:rPr lang="en-US" sz="2400" b="1" i="1" dirty="0" err="1" smtClean="0"/>
              <a:t>I</a:t>
            </a:r>
            <a:r>
              <a:rPr lang="en-US" sz="2400" b="1" i="1" dirty="0" err="1"/>
              <a:t>I</a:t>
            </a:r>
            <a:r>
              <a:rPr lang="en-US" sz="2400" b="1" i="1" dirty="0" err="1" smtClean="0"/>
              <a:t>b</a:t>
            </a:r>
            <a:endParaRPr lang="en-US" sz="2400" b="1" i="1" dirty="0" smtClean="0"/>
          </a:p>
          <a:p>
            <a:pPr marL="0" indent="0" eaLnBrk="1" fontAlgn="auto" hangingPunct="1">
              <a:spcAft>
                <a:spcPts val="0"/>
              </a:spcAft>
              <a:buFont typeface="Arial" charset="0"/>
              <a:buNone/>
              <a:defRPr/>
            </a:pPr>
            <a:r>
              <a:rPr lang="en-US" sz="2400" i="1" dirty="0"/>
              <a:t>5</a:t>
            </a:r>
            <a:r>
              <a:rPr lang="en-US" sz="2400" i="1" dirty="0" smtClean="0"/>
              <a:t>. Where the court orders the return of the child, the court may, where appropriate, take provisional measures in accordance with Art. 15 in order to protect the child from the grave risk referred to in Art. 13 (1b) 1980 HC, providing that the examining and taking of such measures would not unduly delay the return proceedings.</a:t>
            </a:r>
          </a:p>
          <a:p>
            <a:pPr marL="0" indent="0" eaLnBrk="1" fontAlgn="auto" hangingPunct="1">
              <a:spcAft>
                <a:spcPts val="0"/>
              </a:spcAft>
              <a:buFont typeface="Arial" charset="0"/>
              <a:buNone/>
              <a:defRPr/>
            </a:pPr>
            <a:endParaRPr lang="en-US" sz="2400" dirty="0"/>
          </a:p>
          <a:p>
            <a:pPr marL="0" indent="0" eaLnBrk="1" fontAlgn="auto" hangingPunct="1">
              <a:spcAft>
                <a:spcPts val="0"/>
              </a:spcAft>
              <a:buFont typeface="Arial" charset="0"/>
              <a:buNone/>
              <a:defRPr/>
            </a:pPr>
            <a:r>
              <a:rPr lang="en-US" sz="2400" b="1" i="1" dirty="0" smtClean="0"/>
              <a:t>Art. 2 Brussels </a:t>
            </a:r>
            <a:r>
              <a:rPr lang="en-US" sz="2400" b="1" i="1" dirty="0" err="1" smtClean="0"/>
              <a:t>IIb</a:t>
            </a:r>
            <a:endParaRPr lang="en-US" sz="2400" b="1" i="1" dirty="0" smtClean="0"/>
          </a:p>
          <a:p>
            <a:pPr marL="0" indent="0" eaLnBrk="1" fontAlgn="auto" hangingPunct="1">
              <a:spcAft>
                <a:spcPts val="0"/>
              </a:spcAft>
              <a:buFont typeface="Arial" charset="0"/>
              <a:buNone/>
              <a:defRPr/>
            </a:pPr>
            <a:r>
              <a:rPr lang="en-US" sz="2400" i="1" dirty="0" smtClean="0"/>
              <a:t>1.</a:t>
            </a:r>
            <a:r>
              <a:rPr lang="mr-IN" sz="2400" i="1" dirty="0" smtClean="0"/>
              <a:t>…</a:t>
            </a:r>
            <a:r>
              <a:rPr lang="de-DE" sz="2400" i="1" dirty="0" err="1" smtClean="0"/>
              <a:t>For</a:t>
            </a:r>
            <a:r>
              <a:rPr lang="de-DE" sz="2400" i="1" dirty="0" smtClean="0"/>
              <a:t> </a:t>
            </a:r>
            <a:r>
              <a:rPr lang="de-DE" sz="2400" i="1" dirty="0" err="1" smtClean="0"/>
              <a:t>the</a:t>
            </a:r>
            <a:r>
              <a:rPr lang="de-DE" sz="2400" i="1" dirty="0" smtClean="0"/>
              <a:t> </a:t>
            </a:r>
            <a:r>
              <a:rPr lang="de-DE" sz="2400" i="1" dirty="0" err="1" smtClean="0"/>
              <a:t>purpose</a:t>
            </a:r>
            <a:r>
              <a:rPr lang="de-DE" sz="2400" i="1" dirty="0" smtClean="0"/>
              <a:t> of Chapter IV ‚</a:t>
            </a:r>
            <a:r>
              <a:rPr lang="de-DE" sz="2400" i="1" dirty="0" err="1" smtClean="0"/>
              <a:t>decision</a:t>
            </a:r>
            <a:r>
              <a:rPr lang="de-DE" sz="2400" i="1" dirty="0" smtClean="0"/>
              <a:t>‘ </a:t>
            </a:r>
            <a:r>
              <a:rPr lang="de-DE" sz="2400" i="1" dirty="0" err="1" smtClean="0"/>
              <a:t>includes</a:t>
            </a:r>
            <a:r>
              <a:rPr lang="de-DE" sz="2400" i="1" dirty="0" smtClean="0"/>
              <a:t>:</a:t>
            </a:r>
          </a:p>
          <a:p>
            <a:pPr marL="0" indent="0" eaLnBrk="1" fontAlgn="auto" hangingPunct="1">
              <a:spcAft>
                <a:spcPts val="0"/>
              </a:spcAft>
              <a:buFont typeface="Arial" charset="0"/>
              <a:buNone/>
              <a:defRPr/>
            </a:pPr>
            <a:r>
              <a:rPr lang="de-DE" sz="2400" i="1" dirty="0" smtClean="0"/>
              <a:t>...(b) </a:t>
            </a:r>
            <a:r>
              <a:rPr lang="de-DE" sz="2400" i="1" dirty="0" err="1" smtClean="0"/>
              <a:t>provisional</a:t>
            </a:r>
            <a:r>
              <a:rPr lang="de-DE" sz="2400" i="1" dirty="0" smtClean="0"/>
              <a:t> </a:t>
            </a:r>
            <a:r>
              <a:rPr lang="de-DE" sz="2400" i="1" dirty="0" err="1" smtClean="0"/>
              <a:t>including</a:t>
            </a:r>
            <a:r>
              <a:rPr lang="de-DE" sz="2400" i="1" dirty="0" smtClean="0"/>
              <a:t> </a:t>
            </a:r>
            <a:r>
              <a:rPr lang="de-DE" sz="2400" i="1" dirty="0" err="1" smtClean="0"/>
              <a:t>protective</a:t>
            </a:r>
            <a:r>
              <a:rPr lang="de-DE" sz="2400" i="1" dirty="0" smtClean="0"/>
              <a:t> </a:t>
            </a:r>
            <a:r>
              <a:rPr lang="de-DE" sz="2400" i="1" dirty="0" err="1" smtClean="0"/>
              <a:t>measures</a:t>
            </a:r>
            <a:r>
              <a:rPr lang="de-DE" sz="2400" i="1" dirty="0" smtClean="0"/>
              <a:t>...</a:t>
            </a:r>
            <a:r>
              <a:rPr lang="de-DE" sz="2400" i="1" dirty="0" err="1" smtClean="0"/>
              <a:t>ordered</a:t>
            </a:r>
            <a:r>
              <a:rPr lang="de-DE" sz="2400" i="1" dirty="0" smtClean="0"/>
              <a:t> in </a:t>
            </a:r>
            <a:r>
              <a:rPr lang="de-DE" sz="2400" i="1" dirty="0" err="1" smtClean="0"/>
              <a:t>accordance</a:t>
            </a:r>
            <a:r>
              <a:rPr lang="de-DE" sz="2400" i="1" dirty="0" smtClean="0"/>
              <a:t> </a:t>
            </a:r>
            <a:r>
              <a:rPr lang="de-DE" sz="2400" i="1" dirty="0" err="1" smtClean="0"/>
              <a:t>with</a:t>
            </a:r>
            <a:r>
              <a:rPr lang="de-DE" sz="2400" i="1" dirty="0" smtClean="0"/>
              <a:t> Art. 27 (5), Art. 15;</a:t>
            </a:r>
            <a:endParaRPr lang="en-US" sz="2400" i="1" dirty="0" smtClean="0"/>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7</a:t>
            </a:fld>
            <a:endParaRPr lang="de-DE" sz="1200">
              <a:solidFill>
                <a:srgbClr val="898989"/>
              </a:solidFill>
            </a:endParaRPr>
          </a:p>
        </p:txBody>
      </p:sp>
    </p:spTree>
    <p:extLst>
      <p:ext uri="{BB962C8B-B14F-4D97-AF65-F5344CB8AC3E}">
        <p14:creationId xmlns:p14="http://schemas.microsoft.com/office/powerpoint/2010/main" val="2630561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en-US" sz="3200" dirty="0" smtClean="0"/>
              <a:t/>
            </a:r>
            <a:br>
              <a:rPr lang="en-US" sz="3200" dirty="0" smtClean="0"/>
            </a:br>
            <a:r>
              <a:rPr lang="en-US" sz="3200" dirty="0"/>
              <a:t/>
            </a:r>
            <a:br>
              <a:rPr lang="en-US" sz="3200" dirty="0"/>
            </a:br>
            <a:r>
              <a:rPr lang="en-US" sz="3200" dirty="0" smtClean="0"/>
              <a:t>The </a:t>
            </a:r>
            <a:r>
              <a:rPr lang="en-US" sz="3200" dirty="0"/>
              <a:t>n</a:t>
            </a:r>
            <a:r>
              <a:rPr lang="en-US" sz="3200" dirty="0" smtClean="0"/>
              <a:t>ew </a:t>
            </a:r>
            <a:r>
              <a:rPr lang="en-US" sz="3200" dirty="0"/>
              <a:t>p</a:t>
            </a:r>
            <a:r>
              <a:rPr lang="en-US" sz="3200" dirty="0" smtClean="0"/>
              <a:t>ossibilities </a:t>
            </a:r>
            <a:r>
              <a:rPr lang="en-US" sz="3200" dirty="0"/>
              <a:t>in r</a:t>
            </a:r>
            <a:r>
              <a:rPr lang="en-US" sz="3200" dirty="0" smtClean="0"/>
              <a:t>eturn </a:t>
            </a:r>
            <a:r>
              <a:rPr lang="en-US" sz="3200" dirty="0"/>
              <a:t>p</a:t>
            </a:r>
            <a:r>
              <a:rPr lang="en-US" sz="3200" dirty="0" smtClean="0"/>
              <a:t>roceedings </a:t>
            </a:r>
            <a:r>
              <a:rPr lang="en-US" sz="3200" dirty="0"/>
              <a:t>under the 1980 </a:t>
            </a:r>
            <a:r>
              <a:rPr lang="en-US" sz="3200" dirty="0" smtClean="0"/>
              <a:t>HC (1) -</a:t>
            </a:r>
            <a:br>
              <a:rPr lang="en-US" sz="3200" dirty="0" smtClean="0"/>
            </a:br>
            <a:r>
              <a:rPr lang="en-US" sz="3200" dirty="0" smtClean="0"/>
              <a:t>Personal assessment</a:t>
            </a:r>
            <a:r>
              <a:rPr lang="en-US" sz="3200" dirty="0"/>
              <a:t/>
            </a:r>
            <a:br>
              <a:rPr lang="en-US" sz="3200" dirty="0"/>
            </a:br>
            <a:r>
              <a:rPr lang="de-DE" sz="3200" dirty="0" smtClean="0"/>
              <a:t/>
            </a:r>
            <a:br>
              <a:rPr lang="de-DE" sz="3200" dirty="0" smtClean="0"/>
            </a:br>
            <a:endParaRPr lang="de-DE" sz="3200" dirty="0"/>
          </a:p>
        </p:txBody>
      </p:sp>
      <p:sp>
        <p:nvSpPr>
          <p:cNvPr id="3" name="Inhaltsplatzhalter 2"/>
          <p:cNvSpPr>
            <a:spLocks noGrp="1"/>
          </p:cNvSpPr>
          <p:nvPr>
            <p:ph idx="1"/>
          </p:nvPr>
        </p:nvSpPr>
        <p:spPr>
          <a:xfrm>
            <a:off x="179388" y="1484313"/>
            <a:ext cx="8785225" cy="5373687"/>
          </a:xfrm>
        </p:spPr>
        <p:txBody>
          <a:bodyPr rtlCol="0">
            <a:normAutofit/>
          </a:bodyPr>
          <a:lstStyle/>
          <a:p>
            <a:pPr marL="0" indent="0" eaLnBrk="1" fontAlgn="auto" hangingPunct="1">
              <a:spcAft>
                <a:spcPts val="0"/>
              </a:spcAft>
              <a:buFont typeface="Arial" charset="0"/>
              <a:buNone/>
              <a:defRPr/>
            </a:pPr>
            <a:r>
              <a:rPr lang="en-US" sz="2400" dirty="0" smtClean="0"/>
              <a:t>(+) broadening of the scope of action giving an active possibility</a:t>
            </a:r>
          </a:p>
          <a:p>
            <a:pPr marL="0" indent="0" eaLnBrk="1" fontAlgn="auto" hangingPunct="1">
              <a:spcAft>
                <a:spcPts val="0"/>
              </a:spcAft>
              <a:buFont typeface="Arial" charset="0"/>
              <a:buNone/>
              <a:defRPr/>
            </a:pPr>
            <a:r>
              <a:rPr lang="en-US" sz="2400" dirty="0" smtClean="0"/>
              <a:t>? Scope of application: </a:t>
            </a:r>
          </a:p>
          <a:p>
            <a:pPr marL="0" indent="0" eaLnBrk="1" fontAlgn="auto" hangingPunct="1">
              <a:spcAft>
                <a:spcPts val="0"/>
              </a:spcAft>
              <a:buFont typeface="Arial" charset="0"/>
              <a:buNone/>
              <a:defRPr/>
            </a:pPr>
            <a:r>
              <a:rPr lang="en-US" sz="2400" dirty="0" smtClean="0"/>
              <a:t>Recital 46: for instance: residence with the primary caregiver after return; contact after return</a:t>
            </a:r>
          </a:p>
          <a:p>
            <a:pPr marL="0" indent="0" eaLnBrk="1" fontAlgn="auto" hangingPunct="1">
              <a:spcAft>
                <a:spcPts val="0"/>
              </a:spcAft>
              <a:buFont typeface="Arial" charset="0"/>
              <a:buNone/>
              <a:defRPr/>
            </a:pPr>
            <a:r>
              <a:rPr lang="en-US" sz="2400" dirty="0" smtClean="0"/>
              <a:t>? No unduly delay: What is possible having regard to the limited scope of inquiry in return proceedings?</a:t>
            </a:r>
          </a:p>
          <a:p>
            <a:pPr marL="0" indent="0" eaLnBrk="1" fontAlgn="auto" hangingPunct="1">
              <a:spcAft>
                <a:spcPts val="0"/>
              </a:spcAft>
              <a:buFont typeface="Arial" charset="0"/>
              <a:buNone/>
              <a:defRPr/>
            </a:pPr>
            <a:r>
              <a:rPr lang="en-US" sz="2400" dirty="0" smtClean="0"/>
              <a:t>2 </a:t>
            </a:r>
            <a:r>
              <a:rPr lang="en-US" sz="2400" dirty="0"/>
              <a:t>A</a:t>
            </a:r>
            <a:r>
              <a:rPr lang="en-US" sz="2400" dirty="0" smtClean="0"/>
              <a:t>lternatives:</a:t>
            </a:r>
          </a:p>
          <a:p>
            <a:pPr marL="0" indent="0" eaLnBrk="1" fontAlgn="auto" hangingPunct="1">
              <a:spcAft>
                <a:spcPts val="0"/>
              </a:spcAft>
              <a:buFont typeface="Arial" charset="0"/>
              <a:buNone/>
              <a:defRPr/>
            </a:pPr>
            <a:r>
              <a:rPr lang="en-US" sz="2400" dirty="0" smtClean="0"/>
              <a:t>Danger of bringing in criteria of proceedings on parental responsibility and causing delay </a:t>
            </a:r>
          </a:p>
          <a:p>
            <a:pPr marL="0" indent="0" eaLnBrk="1" fontAlgn="auto" hangingPunct="1">
              <a:spcAft>
                <a:spcPts val="0"/>
              </a:spcAft>
              <a:buFont typeface="Arial" charset="0"/>
              <a:buNone/>
              <a:defRPr/>
            </a:pPr>
            <a:r>
              <a:rPr lang="en-US" sz="2400" dirty="0"/>
              <a:t>o</a:t>
            </a:r>
            <a:r>
              <a:rPr lang="en-US" sz="2400" dirty="0" smtClean="0"/>
              <a:t>r strict interpretation and only a very limited scope of application</a:t>
            </a:r>
          </a:p>
          <a:p>
            <a:pPr marL="0" indent="0" eaLnBrk="1" fontAlgn="auto" hangingPunct="1">
              <a:spcAft>
                <a:spcPts val="0"/>
              </a:spcAft>
              <a:buFont typeface="Arial" charset="0"/>
              <a:buNone/>
              <a:defRPr/>
            </a:pPr>
            <a:r>
              <a:rPr lang="en-US" sz="2400" dirty="0" smtClean="0"/>
              <a:t>? Only limited security, Art. 15 (3) Brussels </a:t>
            </a:r>
            <a:r>
              <a:rPr lang="en-US" sz="2400" dirty="0" err="1" smtClean="0"/>
              <a:t>IIb</a:t>
            </a:r>
            <a:r>
              <a:rPr lang="en-US" sz="2400" dirty="0" smtClean="0"/>
              <a:t>   </a:t>
            </a:r>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8</a:t>
            </a:fld>
            <a:endParaRPr lang="de-DE" sz="1200">
              <a:solidFill>
                <a:srgbClr val="898989"/>
              </a:solidFill>
            </a:endParaRPr>
          </a:p>
        </p:txBody>
      </p:sp>
    </p:spTree>
    <p:extLst>
      <p:ext uri="{BB962C8B-B14F-4D97-AF65-F5344CB8AC3E}">
        <p14:creationId xmlns:p14="http://schemas.microsoft.com/office/powerpoint/2010/main" val="12106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588"/>
            <a:ext cx="8258175" cy="1368425"/>
          </a:xfrm>
          <a:solidFill>
            <a:schemeClr val="accent6"/>
          </a:solidFill>
        </p:spPr>
        <p:style>
          <a:lnRef idx="1">
            <a:schemeClr val="accent3"/>
          </a:lnRef>
          <a:fillRef idx="2">
            <a:schemeClr val="accent3"/>
          </a:fillRef>
          <a:effectRef idx="1">
            <a:schemeClr val="accent3"/>
          </a:effectRef>
          <a:fontRef idx="minor">
            <a:schemeClr val="dk1"/>
          </a:fontRef>
        </p:style>
        <p:txBody>
          <a:bodyPr rtlCol="0">
            <a:noAutofit/>
          </a:bodyPr>
          <a:lstStyle/>
          <a:p>
            <a:pPr eaLnBrk="1" fontAlgn="auto" hangingPunct="1">
              <a:spcAft>
                <a:spcPts val="0"/>
              </a:spcAft>
              <a:defRPr/>
            </a:pPr>
            <a:r>
              <a:rPr lang="en-US" sz="3200" dirty="0" smtClean="0"/>
              <a:t/>
            </a:r>
            <a:br>
              <a:rPr lang="en-US" sz="3200" dirty="0" smtClean="0"/>
            </a:br>
            <a:r>
              <a:rPr lang="en-US" sz="3200" dirty="0"/>
              <a:t/>
            </a:r>
            <a:br>
              <a:rPr lang="en-US" sz="3200" dirty="0"/>
            </a:br>
            <a:r>
              <a:rPr lang="en-US" sz="3200" dirty="0" smtClean="0"/>
              <a:t>The </a:t>
            </a:r>
            <a:r>
              <a:rPr lang="en-US" sz="3200" dirty="0"/>
              <a:t>n</a:t>
            </a:r>
            <a:r>
              <a:rPr lang="en-US" sz="3200" dirty="0" smtClean="0"/>
              <a:t>ew </a:t>
            </a:r>
            <a:r>
              <a:rPr lang="en-US" sz="3200" dirty="0"/>
              <a:t>p</a:t>
            </a:r>
            <a:r>
              <a:rPr lang="en-US" sz="3200" dirty="0" smtClean="0"/>
              <a:t>ossibilities </a:t>
            </a:r>
            <a:r>
              <a:rPr lang="en-US" sz="3200" dirty="0"/>
              <a:t>in r</a:t>
            </a:r>
            <a:r>
              <a:rPr lang="en-US" sz="3200" dirty="0" smtClean="0"/>
              <a:t>eturn </a:t>
            </a:r>
            <a:r>
              <a:rPr lang="en-US" sz="3200" dirty="0"/>
              <a:t>p</a:t>
            </a:r>
            <a:r>
              <a:rPr lang="en-US" sz="3200" dirty="0" smtClean="0"/>
              <a:t>roceedings </a:t>
            </a:r>
            <a:r>
              <a:rPr lang="en-US" sz="3200" dirty="0"/>
              <a:t>under the 1980 </a:t>
            </a:r>
            <a:r>
              <a:rPr lang="en-US" sz="3200" dirty="0" smtClean="0"/>
              <a:t>HC (2) -</a:t>
            </a:r>
            <a:br>
              <a:rPr lang="en-US" sz="3200" dirty="0" smtClean="0"/>
            </a:br>
            <a:r>
              <a:rPr lang="en-US" sz="3200" dirty="0" smtClean="0"/>
              <a:t>Strengthening of judicial agreements </a:t>
            </a:r>
            <a:r>
              <a:rPr lang="en-US" sz="3200" dirty="0"/>
              <a:t/>
            </a:r>
            <a:br>
              <a:rPr lang="en-US" sz="3200" dirty="0"/>
            </a:br>
            <a:r>
              <a:rPr lang="de-DE" sz="3200" dirty="0" smtClean="0"/>
              <a:t/>
            </a:r>
            <a:br>
              <a:rPr lang="de-DE" sz="3200" dirty="0" smtClean="0"/>
            </a:br>
            <a:endParaRPr lang="de-DE" sz="3200" dirty="0"/>
          </a:p>
        </p:txBody>
      </p:sp>
      <p:sp>
        <p:nvSpPr>
          <p:cNvPr id="3" name="Inhaltsplatzhalter 2"/>
          <p:cNvSpPr>
            <a:spLocks noGrp="1"/>
          </p:cNvSpPr>
          <p:nvPr>
            <p:ph idx="1"/>
          </p:nvPr>
        </p:nvSpPr>
        <p:spPr>
          <a:xfrm>
            <a:off x="179388" y="1484313"/>
            <a:ext cx="8785225" cy="5373687"/>
          </a:xfrm>
        </p:spPr>
        <p:txBody>
          <a:bodyPr rtlCol="0">
            <a:normAutofit/>
          </a:bodyPr>
          <a:lstStyle/>
          <a:p>
            <a:pPr marL="0" indent="0" eaLnBrk="1" fontAlgn="auto" hangingPunct="1">
              <a:spcAft>
                <a:spcPts val="0"/>
              </a:spcAft>
              <a:buFont typeface="Arial" charset="0"/>
              <a:buNone/>
              <a:defRPr/>
            </a:pPr>
            <a:r>
              <a:rPr lang="en-US" sz="2000" b="1" i="1" dirty="0" smtClean="0"/>
              <a:t>Art. 10 Brussels </a:t>
            </a:r>
            <a:r>
              <a:rPr lang="en-US" sz="2000" b="1" i="1" dirty="0" err="1" smtClean="0"/>
              <a:t>I</a:t>
            </a:r>
            <a:r>
              <a:rPr lang="en-US" sz="2000" b="1" i="1" dirty="0" err="1"/>
              <a:t>I</a:t>
            </a:r>
            <a:r>
              <a:rPr lang="en-US" sz="2000" b="1" i="1" dirty="0" err="1" smtClean="0"/>
              <a:t>b</a:t>
            </a:r>
            <a:endParaRPr lang="en-US" sz="2000" b="1" i="1" dirty="0" smtClean="0"/>
          </a:p>
          <a:p>
            <a:pPr marL="457200" indent="-457200" eaLnBrk="1" fontAlgn="auto" hangingPunct="1">
              <a:spcAft>
                <a:spcPts val="0"/>
              </a:spcAft>
              <a:buFont typeface="Arial" charset="0"/>
              <a:buAutoNum type="arabicPeriod"/>
              <a:defRPr/>
            </a:pPr>
            <a:r>
              <a:rPr lang="en-US" sz="2000" i="1" dirty="0" smtClean="0"/>
              <a:t>The courts of the MS shall have jurisdiction in matters of parental responsibility where the following conditions are met:</a:t>
            </a:r>
          </a:p>
          <a:p>
            <a:pPr marL="0" indent="0" eaLnBrk="1" fontAlgn="auto" hangingPunct="1">
              <a:spcAft>
                <a:spcPts val="0"/>
              </a:spcAft>
              <a:buNone/>
              <a:defRPr/>
            </a:pPr>
            <a:r>
              <a:rPr lang="mr-IN" sz="2000" i="1" dirty="0" smtClean="0"/>
              <a:t>…</a:t>
            </a:r>
            <a:r>
              <a:rPr lang="de-DE" sz="2000" i="1" dirty="0" smtClean="0"/>
              <a:t> (b) </a:t>
            </a:r>
            <a:r>
              <a:rPr lang="de-DE" sz="2000" i="1" dirty="0" err="1" smtClean="0"/>
              <a:t>the</a:t>
            </a:r>
            <a:r>
              <a:rPr lang="de-DE" sz="2000" i="1" dirty="0" smtClean="0"/>
              <a:t> </a:t>
            </a:r>
            <a:r>
              <a:rPr lang="de-DE" sz="2000" i="1" dirty="0" err="1" smtClean="0"/>
              <a:t>parties</a:t>
            </a:r>
            <a:r>
              <a:rPr lang="de-DE" sz="2000" i="1" dirty="0" smtClean="0"/>
              <a:t>, </a:t>
            </a:r>
            <a:r>
              <a:rPr lang="de-DE" sz="2000" i="1" dirty="0" err="1" smtClean="0"/>
              <a:t>as</a:t>
            </a:r>
            <a:r>
              <a:rPr lang="de-DE" sz="2000" i="1" dirty="0" smtClean="0"/>
              <a:t> </a:t>
            </a:r>
            <a:r>
              <a:rPr lang="de-DE" sz="2000" i="1" dirty="0" err="1" smtClean="0"/>
              <a:t>well</a:t>
            </a:r>
            <a:r>
              <a:rPr lang="de-DE" sz="2000" i="1" dirty="0" smtClean="0"/>
              <a:t> </a:t>
            </a:r>
            <a:r>
              <a:rPr lang="de-DE" sz="2000" i="1" dirty="0" err="1" smtClean="0"/>
              <a:t>as</a:t>
            </a:r>
            <a:r>
              <a:rPr lang="de-DE" sz="2000" i="1" dirty="0" smtClean="0"/>
              <a:t> </a:t>
            </a:r>
            <a:r>
              <a:rPr lang="de-DE" sz="2000" i="1" dirty="0" err="1" smtClean="0"/>
              <a:t>any</a:t>
            </a:r>
            <a:r>
              <a:rPr lang="de-DE" sz="2000" i="1" dirty="0" smtClean="0"/>
              <a:t> </a:t>
            </a:r>
            <a:r>
              <a:rPr lang="de-DE" sz="2000" i="1" dirty="0" err="1" smtClean="0"/>
              <a:t>other</a:t>
            </a:r>
            <a:r>
              <a:rPr lang="de-DE" sz="2000" i="1" dirty="0" smtClean="0"/>
              <a:t> holder of parental </a:t>
            </a:r>
            <a:r>
              <a:rPr lang="de-DE" sz="2000" i="1" dirty="0" err="1" smtClean="0"/>
              <a:t>responsibility</a:t>
            </a:r>
            <a:r>
              <a:rPr lang="de-DE" sz="2000" i="1" dirty="0" smtClean="0"/>
              <a:t> </a:t>
            </a:r>
            <a:r>
              <a:rPr lang="de-DE" sz="2000" i="1" dirty="0" err="1" smtClean="0"/>
              <a:t>have</a:t>
            </a:r>
            <a:r>
              <a:rPr lang="de-DE" sz="2000" i="1" dirty="0" smtClean="0"/>
              <a:t>:</a:t>
            </a:r>
          </a:p>
          <a:p>
            <a:pPr marL="0" indent="0" eaLnBrk="1" fontAlgn="auto" hangingPunct="1">
              <a:spcAft>
                <a:spcPts val="0"/>
              </a:spcAft>
              <a:buNone/>
              <a:defRPr/>
            </a:pPr>
            <a:r>
              <a:rPr lang="de-DE" sz="2000" i="1" dirty="0" smtClean="0"/>
              <a:t>...(ii) </a:t>
            </a:r>
            <a:r>
              <a:rPr lang="de-DE" sz="2000" i="1" dirty="0" err="1" smtClean="0"/>
              <a:t>expressly</a:t>
            </a:r>
            <a:r>
              <a:rPr lang="de-DE" sz="2000" i="1" dirty="0" smtClean="0"/>
              <a:t> </a:t>
            </a:r>
            <a:r>
              <a:rPr lang="de-DE" sz="2000" i="1" dirty="0" err="1" smtClean="0"/>
              <a:t>accepted</a:t>
            </a:r>
            <a:r>
              <a:rPr lang="de-DE" sz="2000" i="1" dirty="0" smtClean="0"/>
              <a:t> </a:t>
            </a:r>
            <a:r>
              <a:rPr lang="de-DE" sz="2000" i="1" dirty="0" err="1" smtClean="0"/>
              <a:t>the</a:t>
            </a:r>
            <a:r>
              <a:rPr lang="de-DE" sz="2000" i="1" dirty="0" smtClean="0"/>
              <a:t> </a:t>
            </a:r>
            <a:r>
              <a:rPr lang="de-DE" sz="2000" i="1" dirty="0" err="1" smtClean="0"/>
              <a:t>jurisdiction</a:t>
            </a:r>
            <a:r>
              <a:rPr lang="de-DE" sz="2000" i="1" dirty="0" smtClean="0"/>
              <a:t> in </a:t>
            </a:r>
            <a:r>
              <a:rPr lang="de-DE" sz="2000" i="1" dirty="0" err="1" smtClean="0"/>
              <a:t>the</a:t>
            </a:r>
            <a:r>
              <a:rPr lang="de-DE" sz="2000" i="1" dirty="0" smtClean="0"/>
              <a:t> </a:t>
            </a:r>
            <a:r>
              <a:rPr lang="de-DE" sz="2000" i="1" dirty="0" err="1" smtClean="0"/>
              <a:t>course</a:t>
            </a:r>
            <a:r>
              <a:rPr lang="de-DE" sz="2000" i="1" dirty="0" smtClean="0"/>
              <a:t> of </a:t>
            </a:r>
            <a:r>
              <a:rPr lang="de-DE" sz="2000" i="1" dirty="0" err="1" smtClean="0"/>
              <a:t>the</a:t>
            </a:r>
            <a:r>
              <a:rPr lang="de-DE" sz="2000" i="1" dirty="0" smtClean="0"/>
              <a:t> </a:t>
            </a:r>
            <a:r>
              <a:rPr lang="de-DE" sz="2000" i="1" dirty="0" err="1" smtClean="0"/>
              <a:t>proceedings</a:t>
            </a:r>
            <a:r>
              <a:rPr lang="de-DE" sz="2000" i="1" dirty="0" smtClean="0"/>
              <a:t>.....</a:t>
            </a:r>
          </a:p>
          <a:p>
            <a:pPr marL="0" indent="0" eaLnBrk="1" fontAlgn="auto" hangingPunct="1">
              <a:spcAft>
                <a:spcPts val="0"/>
              </a:spcAft>
              <a:buNone/>
              <a:defRPr/>
            </a:pPr>
            <a:endParaRPr lang="de-DE" sz="2000" dirty="0" smtClean="0"/>
          </a:p>
          <a:p>
            <a:pPr marL="0" indent="0" eaLnBrk="1" fontAlgn="auto" hangingPunct="1">
              <a:spcAft>
                <a:spcPts val="0"/>
              </a:spcAft>
              <a:buNone/>
              <a:defRPr/>
            </a:pPr>
            <a:r>
              <a:rPr lang="de-DE" sz="2000" dirty="0" smtClean="0"/>
              <a:t>(+) </a:t>
            </a:r>
            <a:r>
              <a:rPr lang="de-DE" sz="2000" dirty="0" err="1" smtClean="0"/>
              <a:t>choice</a:t>
            </a:r>
            <a:r>
              <a:rPr lang="de-DE" sz="2000" dirty="0" smtClean="0"/>
              <a:t> of </a:t>
            </a:r>
            <a:r>
              <a:rPr lang="de-DE" sz="2000" dirty="0" err="1" smtClean="0"/>
              <a:t>court</a:t>
            </a:r>
            <a:r>
              <a:rPr lang="de-DE" sz="2000" dirty="0" smtClean="0"/>
              <a:t> </a:t>
            </a:r>
            <a:r>
              <a:rPr lang="de-DE" sz="2000" dirty="0" err="1" smtClean="0"/>
              <a:t>agreements</a:t>
            </a:r>
            <a:r>
              <a:rPr lang="de-DE" sz="2000" dirty="0" smtClean="0"/>
              <a:t> in </a:t>
            </a:r>
            <a:r>
              <a:rPr lang="de-DE" sz="2000" dirty="0" err="1" smtClean="0"/>
              <a:t>return</a:t>
            </a:r>
            <a:r>
              <a:rPr lang="de-DE" sz="2000" dirty="0" smtClean="0"/>
              <a:t> </a:t>
            </a:r>
            <a:r>
              <a:rPr lang="de-DE" sz="2000" dirty="0" err="1" smtClean="0"/>
              <a:t>proceedings</a:t>
            </a:r>
            <a:r>
              <a:rPr lang="de-DE" sz="2000" dirty="0" smtClean="0"/>
              <a:t> so </a:t>
            </a:r>
            <a:r>
              <a:rPr lang="de-DE" sz="2000" dirty="0" err="1" smtClean="0"/>
              <a:t>that</a:t>
            </a:r>
            <a:r>
              <a:rPr lang="de-DE" sz="2000" dirty="0" smtClean="0"/>
              <a:t> </a:t>
            </a:r>
            <a:r>
              <a:rPr lang="de-DE" sz="2000" dirty="0" err="1" smtClean="0"/>
              <a:t>the</a:t>
            </a:r>
            <a:r>
              <a:rPr lang="de-DE" sz="2000" dirty="0" smtClean="0"/>
              <a:t> </a:t>
            </a:r>
            <a:r>
              <a:rPr lang="de-DE" sz="2000" dirty="0" err="1" smtClean="0"/>
              <a:t>court</a:t>
            </a:r>
            <a:r>
              <a:rPr lang="de-DE" sz="2000" dirty="0" smtClean="0"/>
              <a:t> </a:t>
            </a:r>
            <a:r>
              <a:rPr lang="de-DE" sz="2000" dirty="0" err="1" smtClean="0"/>
              <a:t>dealing</a:t>
            </a:r>
            <a:r>
              <a:rPr lang="de-DE" sz="2000" dirty="0" smtClean="0"/>
              <a:t> </a:t>
            </a:r>
            <a:r>
              <a:rPr lang="de-DE" sz="2000" dirty="0" err="1" smtClean="0"/>
              <a:t>with</a:t>
            </a:r>
            <a:r>
              <a:rPr lang="de-DE" sz="2000" dirty="0" smtClean="0"/>
              <a:t> </a:t>
            </a:r>
            <a:r>
              <a:rPr lang="de-DE" sz="2000" dirty="0" err="1" smtClean="0"/>
              <a:t>the</a:t>
            </a:r>
            <a:r>
              <a:rPr lang="de-DE" sz="2000" dirty="0" smtClean="0"/>
              <a:t> </a:t>
            </a:r>
            <a:r>
              <a:rPr lang="de-DE" sz="2000" dirty="0" err="1" smtClean="0"/>
              <a:t>return</a:t>
            </a:r>
            <a:r>
              <a:rPr lang="de-DE" sz="2000" dirty="0" smtClean="0"/>
              <a:t> </a:t>
            </a:r>
            <a:r>
              <a:rPr lang="de-DE" sz="2000" dirty="0" err="1" smtClean="0"/>
              <a:t>can</a:t>
            </a:r>
            <a:r>
              <a:rPr lang="de-DE" sz="2000" dirty="0" smtClean="0"/>
              <a:t> </a:t>
            </a:r>
            <a:r>
              <a:rPr lang="de-DE" sz="2000" dirty="0" err="1" smtClean="0"/>
              <a:t>make</a:t>
            </a:r>
            <a:r>
              <a:rPr lang="de-DE" sz="2000" dirty="0" smtClean="0"/>
              <a:t> an </a:t>
            </a:r>
            <a:r>
              <a:rPr lang="de-DE" sz="2000" dirty="0" err="1" smtClean="0"/>
              <a:t>agreement</a:t>
            </a:r>
            <a:r>
              <a:rPr lang="de-DE" sz="2000" dirty="0" smtClean="0"/>
              <a:t> on </a:t>
            </a:r>
            <a:r>
              <a:rPr lang="de-DE" sz="2000" dirty="0" err="1" smtClean="0"/>
              <a:t>questions</a:t>
            </a:r>
            <a:r>
              <a:rPr lang="de-DE" sz="2000" dirty="0" smtClean="0"/>
              <a:t> of parental </a:t>
            </a:r>
            <a:r>
              <a:rPr lang="de-DE" sz="2000" dirty="0" err="1" smtClean="0"/>
              <a:t>responsibility</a:t>
            </a:r>
            <a:r>
              <a:rPr lang="de-DE" sz="2000" dirty="0" smtClean="0"/>
              <a:t> </a:t>
            </a:r>
            <a:r>
              <a:rPr lang="de-DE" sz="2000" dirty="0" err="1" smtClean="0"/>
              <a:t>legally</a:t>
            </a:r>
            <a:r>
              <a:rPr lang="de-DE" sz="2000" dirty="0" smtClean="0"/>
              <a:t> </a:t>
            </a:r>
            <a:r>
              <a:rPr lang="de-DE" sz="2000" dirty="0" err="1" smtClean="0"/>
              <a:t>binding</a:t>
            </a:r>
            <a:r>
              <a:rPr lang="de-DE" sz="2000" dirty="0" smtClean="0"/>
              <a:t>; </a:t>
            </a:r>
            <a:r>
              <a:rPr lang="de-DE" sz="2000" dirty="0" err="1" smtClean="0"/>
              <a:t>often</a:t>
            </a:r>
            <a:r>
              <a:rPr lang="de-DE" sz="2000" dirty="0" smtClean="0"/>
              <a:t> </a:t>
            </a:r>
            <a:r>
              <a:rPr lang="de-DE" sz="2000" dirty="0" err="1" smtClean="0"/>
              <a:t>asked</a:t>
            </a:r>
            <a:r>
              <a:rPr lang="de-DE" sz="2000" dirty="0" smtClean="0"/>
              <a:t> </a:t>
            </a:r>
            <a:r>
              <a:rPr lang="de-DE" sz="2000" dirty="0" err="1" smtClean="0"/>
              <a:t>for</a:t>
            </a:r>
            <a:r>
              <a:rPr lang="de-DE" sz="2000" dirty="0" smtClean="0"/>
              <a:t> </a:t>
            </a:r>
            <a:r>
              <a:rPr lang="de-DE" sz="2000" dirty="0" err="1" smtClean="0"/>
              <a:t>by</a:t>
            </a:r>
            <a:r>
              <a:rPr lang="de-DE" sz="2000" dirty="0" smtClean="0"/>
              <a:t> </a:t>
            </a:r>
            <a:r>
              <a:rPr lang="de-DE" sz="2000" dirty="0" err="1" smtClean="0"/>
              <a:t>the</a:t>
            </a:r>
            <a:r>
              <a:rPr lang="de-DE" sz="2000" dirty="0" smtClean="0"/>
              <a:t> </a:t>
            </a:r>
            <a:r>
              <a:rPr lang="de-DE" sz="2000" dirty="0" err="1" smtClean="0"/>
              <a:t>parties</a:t>
            </a:r>
            <a:endParaRPr lang="de-DE" sz="2000" dirty="0" smtClean="0"/>
          </a:p>
          <a:p>
            <a:pPr marL="0" indent="0" eaLnBrk="1" fontAlgn="auto" hangingPunct="1">
              <a:spcAft>
                <a:spcPts val="0"/>
              </a:spcAft>
              <a:buNone/>
              <a:defRPr/>
            </a:pPr>
            <a:r>
              <a:rPr lang="de-DE" sz="2000" dirty="0" smtClean="0"/>
              <a:t>? </a:t>
            </a:r>
            <a:r>
              <a:rPr lang="en-US" sz="2000" dirty="0" smtClean="0"/>
              <a:t>Diverse c</a:t>
            </a:r>
            <a:r>
              <a:rPr lang="de-DE" sz="2000" dirty="0" err="1" smtClean="0"/>
              <a:t>onditions</a:t>
            </a:r>
            <a:r>
              <a:rPr lang="de-DE" sz="2000" dirty="0"/>
              <a:t> </a:t>
            </a:r>
            <a:r>
              <a:rPr lang="de-DE" sz="2000" dirty="0" smtClean="0"/>
              <a:t>in Art. 10 </a:t>
            </a:r>
          </a:p>
          <a:p>
            <a:pPr marL="0" indent="0" eaLnBrk="1" fontAlgn="auto" hangingPunct="1">
              <a:spcAft>
                <a:spcPts val="0"/>
              </a:spcAft>
              <a:buNone/>
              <a:defRPr/>
            </a:pPr>
            <a:r>
              <a:rPr lang="de-DE" sz="2000" dirty="0"/>
              <a:t>? </a:t>
            </a:r>
            <a:r>
              <a:rPr lang="en-US" sz="2000" dirty="0"/>
              <a:t>I</a:t>
            </a:r>
            <a:r>
              <a:rPr lang="de-DE" sz="2000" dirty="0"/>
              <a:t>s </a:t>
            </a:r>
            <a:r>
              <a:rPr lang="de-DE" sz="2000" dirty="0" err="1"/>
              <a:t>it</a:t>
            </a:r>
            <a:r>
              <a:rPr lang="de-DE" sz="2000" dirty="0"/>
              <a:t> </a:t>
            </a:r>
            <a:r>
              <a:rPr lang="de-DE" sz="2000" dirty="0" err="1"/>
              <a:t>guaranteed</a:t>
            </a:r>
            <a:r>
              <a:rPr lang="de-DE" sz="2000" dirty="0"/>
              <a:t> in </a:t>
            </a:r>
            <a:r>
              <a:rPr lang="de-DE" sz="2000" dirty="0" err="1"/>
              <a:t>the</a:t>
            </a:r>
            <a:r>
              <a:rPr lang="de-DE" sz="2000" dirty="0"/>
              <a:t> MS </a:t>
            </a:r>
            <a:r>
              <a:rPr lang="de-DE" sz="2000" dirty="0" err="1"/>
              <a:t>that</a:t>
            </a:r>
            <a:r>
              <a:rPr lang="de-DE" sz="2000" dirty="0"/>
              <a:t> </a:t>
            </a:r>
            <a:r>
              <a:rPr lang="de-DE" sz="2000" dirty="0" err="1"/>
              <a:t>the</a:t>
            </a:r>
            <a:r>
              <a:rPr lang="de-DE" sz="2000" dirty="0"/>
              <a:t> </a:t>
            </a:r>
            <a:r>
              <a:rPr lang="de-DE" sz="2000" dirty="0" err="1"/>
              <a:t>court</a:t>
            </a:r>
            <a:r>
              <a:rPr lang="de-DE" sz="2000" dirty="0"/>
              <a:t> </a:t>
            </a:r>
            <a:r>
              <a:rPr lang="de-DE" sz="2000" dirty="0" err="1"/>
              <a:t>dealing</a:t>
            </a:r>
            <a:r>
              <a:rPr lang="de-DE" sz="2000" dirty="0"/>
              <a:t> </a:t>
            </a:r>
            <a:r>
              <a:rPr lang="de-DE" sz="2000" dirty="0" err="1"/>
              <a:t>with</a:t>
            </a:r>
            <a:r>
              <a:rPr lang="de-DE" sz="2000" dirty="0"/>
              <a:t> </a:t>
            </a:r>
            <a:r>
              <a:rPr lang="de-DE" sz="2000" dirty="0" err="1"/>
              <a:t>return</a:t>
            </a:r>
            <a:r>
              <a:rPr lang="de-DE" sz="2000" dirty="0"/>
              <a:t> </a:t>
            </a:r>
            <a:r>
              <a:rPr lang="de-DE" sz="2000" dirty="0" err="1"/>
              <a:t>proceedings</a:t>
            </a:r>
            <a:r>
              <a:rPr lang="de-DE" sz="2000" dirty="0"/>
              <a:t> </a:t>
            </a:r>
            <a:r>
              <a:rPr lang="de-DE" sz="2000" dirty="0" err="1"/>
              <a:t>under</a:t>
            </a:r>
            <a:r>
              <a:rPr lang="de-DE" sz="2000" dirty="0"/>
              <a:t> </a:t>
            </a:r>
            <a:r>
              <a:rPr lang="de-DE" sz="2000" dirty="0" err="1"/>
              <a:t>the</a:t>
            </a:r>
            <a:r>
              <a:rPr lang="de-DE" sz="2000" dirty="0"/>
              <a:t> 1980 HC </a:t>
            </a:r>
            <a:r>
              <a:rPr lang="de-DE" sz="2000" dirty="0" err="1"/>
              <a:t>has</a:t>
            </a:r>
            <a:r>
              <a:rPr lang="de-DE" sz="2000" dirty="0"/>
              <a:t> </a:t>
            </a:r>
            <a:r>
              <a:rPr lang="de-DE" sz="2000" dirty="0" err="1"/>
              <a:t>local</a:t>
            </a:r>
            <a:r>
              <a:rPr lang="de-DE" sz="2000" dirty="0"/>
              <a:t> </a:t>
            </a:r>
            <a:r>
              <a:rPr lang="de-DE" sz="2000" dirty="0" err="1"/>
              <a:t>jurisdiction</a:t>
            </a:r>
            <a:r>
              <a:rPr lang="de-DE" sz="2000" dirty="0"/>
              <a:t> </a:t>
            </a:r>
            <a:r>
              <a:rPr lang="de-DE" sz="2000" dirty="0" err="1"/>
              <a:t>for</a:t>
            </a:r>
            <a:r>
              <a:rPr lang="de-DE" sz="2000" dirty="0"/>
              <a:t> </a:t>
            </a:r>
            <a:r>
              <a:rPr lang="de-DE" sz="2000" dirty="0" err="1"/>
              <a:t>questions</a:t>
            </a:r>
            <a:r>
              <a:rPr lang="de-DE" sz="2000" dirty="0"/>
              <a:t> on parental </a:t>
            </a:r>
            <a:r>
              <a:rPr lang="de-DE" sz="2000" dirty="0" err="1"/>
              <a:t>responsibility</a:t>
            </a:r>
            <a:r>
              <a:rPr lang="de-DE" sz="2000" dirty="0"/>
              <a:t>?</a:t>
            </a:r>
          </a:p>
          <a:p>
            <a:pPr marL="0" indent="0" eaLnBrk="1" fontAlgn="auto" hangingPunct="1">
              <a:spcAft>
                <a:spcPts val="0"/>
              </a:spcAft>
              <a:buNone/>
              <a:defRPr/>
            </a:pPr>
            <a:endParaRPr lang="de-DE" sz="2000" dirty="0" smtClean="0"/>
          </a:p>
          <a:p>
            <a:pPr marL="0" indent="0" eaLnBrk="1" fontAlgn="auto" hangingPunct="1">
              <a:spcAft>
                <a:spcPts val="0"/>
              </a:spcAft>
              <a:buNone/>
              <a:defRPr/>
            </a:pPr>
            <a:endParaRPr lang="en-US" sz="1800" dirty="0" smtClean="0"/>
          </a:p>
          <a:p>
            <a:pPr marL="0" indent="0" eaLnBrk="1" fontAlgn="auto" hangingPunct="1">
              <a:spcAft>
                <a:spcPts val="0"/>
              </a:spcAft>
              <a:buNone/>
              <a:defRPr/>
            </a:pPr>
            <a:endParaRPr lang="en-US" sz="1800" dirty="0"/>
          </a:p>
        </p:txBody>
      </p:sp>
      <p:sp>
        <p:nvSpPr>
          <p:cNvPr id="29699" name="Foliennummernplatzhalt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E52CEE2-58FF-D34D-9D27-1979E4400EA4}" type="slidenum">
              <a:rPr lang="de-DE" sz="1200">
                <a:solidFill>
                  <a:srgbClr val="898989"/>
                </a:solidFill>
              </a:rPr>
              <a:pPr eaLnBrk="1" fontAlgn="base" hangingPunct="1">
                <a:spcBef>
                  <a:spcPct val="0"/>
                </a:spcBef>
                <a:spcAft>
                  <a:spcPct val="0"/>
                </a:spcAft>
              </a:pPr>
              <a:t>9</a:t>
            </a:fld>
            <a:endParaRPr lang="de-DE" sz="1200">
              <a:solidFill>
                <a:srgbClr val="898989"/>
              </a:solidFill>
            </a:endParaRPr>
          </a:p>
        </p:txBody>
      </p:sp>
    </p:spTree>
    <p:extLst>
      <p:ext uri="{BB962C8B-B14F-4D97-AF65-F5344CB8AC3E}">
        <p14:creationId xmlns:p14="http://schemas.microsoft.com/office/powerpoint/2010/main" val="156752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4854</TotalTime>
  <Words>1922</Words>
  <Application>Microsoft Office PowerPoint</Application>
  <PresentationFormat>On-screen Show (4:3)</PresentationFormat>
  <Paragraphs>129</Paragraphs>
  <Slides>12</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ＭＳ Ｐゴシック</vt:lpstr>
      <vt:lpstr>Arial</vt:lpstr>
      <vt:lpstr>Calibri</vt:lpstr>
      <vt:lpstr>Mangal</vt:lpstr>
      <vt:lpstr>Larissa-Design</vt:lpstr>
      <vt:lpstr>2_Larissa-Design</vt:lpstr>
      <vt:lpstr>What’s new in EU family law? A view from the bench –  Perspective from a practicing judge on the new Regulation  </vt:lpstr>
      <vt:lpstr>All beginnings are difficult</vt:lpstr>
      <vt:lpstr>The hearing of the child The new autonomous standard </vt:lpstr>
      <vt:lpstr>  The hearing of the child New ground for refusal of recognition  </vt:lpstr>
      <vt:lpstr>  The hearing of the child – Personal assessment  </vt:lpstr>
      <vt:lpstr>The hearing of the child  </vt:lpstr>
      <vt:lpstr>  The new possibilities in Return Proceedings under the 1980 HC (1)  </vt:lpstr>
      <vt:lpstr>  The new possibilities in return proceedings under the 1980 HC (1) - Personal assessment  </vt:lpstr>
      <vt:lpstr>  The new possibilities in return proceedings under the 1980 HC (2) - Strengthening of judicial agreements   </vt:lpstr>
      <vt:lpstr>  Cooperation and Communication  </vt:lpstr>
      <vt:lpstr>Information, Training and Experience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Internationales Kindschaftsrecht</dc:title>
  <cp:revision>574</cp:revision>
  <dcterms:created xsi:type="dcterms:W3CDTF">2014-01-02T10:13:00Z</dcterms:created>
  <dcterms:modified xsi:type="dcterms:W3CDTF">2022-08-31T13:44:24Z</dcterms:modified>
</cp:coreProperties>
</file>