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93" r:id="rId4"/>
  </p:sldMasterIdLst>
  <p:notesMasterIdLst>
    <p:notesMasterId r:id="rId16"/>
  </p:notesMasterIdLst>
  <p:handoutMasterIdLst>
    <p:handoutMasterId r:id="rId17"/>
  </p:handoutMasterIdLst>
  <p:sldIdLst>
    <p:sldId id="267" r:id="rId5"/>
    <p:sldId id="265" r:id="rId6"/>
    <p:sldId id="272" r:id="rId7"/>
    <p:sldId id="274" r:id="rId8"/>
    <p:sldId id="279" r:id="rId9"/>
    <p:sldId id="273" r:id="rId10"/>
    <p:sldId id="277" r:id="rId11"/>
    <p:sldId id="275" r:id="rId12"/>
    <p:sldId id="276" r:id="rId13"/>
    <p:sldId id="278" r:id="rId14"/>
    <p:sldId id="269" r:id="rId15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3">
          <p15:clr>
            <a:srgbClr val="A4A3A4"/>
          </p15:clr>
        </p15:guide>
        <p15:guide id="2" pos="544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72" y="255"/>
      </p:cViewPr>
      <p:guideLst>
        <p:guide orient="horz" pos="2953"/>
        <p:guide pos="54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4304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6129F1-4D35-411F-B480-17DA5A85D3A5}" type="datetime1">
              <a:rPr lang="en-US" altLang="en-US"/>
              <a:pPr/>
              <a:t>1/19/2026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544FA74-2FFB-4823-88E3-67F899699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586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4F5DB9C-6982-4996-8221-14CA80541469}" type="datetime1">
              <a:rPr lang="en-US" altLang="en-US"/>
              <a:pPr/>
              <a:t>1/19/2026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F620D7-F8FA-46BA-A24A-308037814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4981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105" y="1648966"/>
            <a:ext cx="6512273" cy="933758"/>
          </a:xfrm>
        </p:spPr>
        <p:txBody>
          <a:bodyPr anchor="b">
            <a:normAutofit/>
          </a:bodyPr>
          <a:lstStyle>
            <a:lvl1pPr>
              <a:defRPr sz="2200" b="1" baseline="0">
                <a:solidFill>
                  <a:schemeClr val="tx2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105" y="2581894"/>
            <a:ext cx="6512273" cy="69765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07855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2500313" y="2227263"/>
            <a:ext cx="4070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400" b="1" cap="all" dirty="0">
                <a:solidFill>
                  <a:schemeClr val="bg2"/>
                </a:solidFill>
                <a:latin typeface="Arial Narrow" charset="0"/>
                <a:cs typeface="Arial Narrow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80486606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33733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827"/>
            <a:ext cx="7433733" cy="3254173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105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7140"/>
            <a:ext cx="7790205" cy="1021556"/>
          </a:xfrm>
        </p:spPr>
        <p:txBody>
          <a:bodyPr>
            <a:normAutofit/>
          </a:bodyPr>
          <a:lstStyle>
            <a:lvl1pPr algn="l">
              <a:defRPr sz="1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1999"/>
            <a:ext cx="7790205" cy="1125140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52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39738"/>
            <a:ext cx="7662333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8179"/>
            <a:ext cx="3708400" cy="336578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411133" y="1058179"/>
            <a:ext cx="3708400" cy="336578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9870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6783" cy="4159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3879"/>
            <a:ext cx="3680708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18897"/>
            <a:ext cx="3680702" cy="2992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20879" y="1003879"/>
            <a:ext cx="3682154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20879" y="1418896"/>
            <a:ext cx="3682148" cy="2992237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7652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50667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1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94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397639"/>
            <a:ext cx="2700862" cy="54215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1999" y="1175845"/>
            <a:ext cx="4529667" cy="329455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75845"/>
            <a:ext cx="2700863" cy="329455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158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1" y="775138"/>
            <a:ext cx="7289798" cy="338067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4230416"/>
            <a:ext cx="7289799" cy="26351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748077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66643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84263"/>
            <a:ext cx="756126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 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5657552-FAD3-4CCF-BA52-5794F0B9A1D8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6B11F7A-7A1B-4E24-A825-2429BD69A93B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6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7" r:id="rId10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600" b="1" kern="1200" cap="all">
          <a:solidFill>
            <a:schemeClr val="tx2"/>
          </a:solidFill>
          <a:latin typeface="Arial Narrow"/>
          <a:ea typeface="MS PGothic" panose="020B0600070205080204" pitchFamily="34" charset="-128"/>
          <a:cs typeface="Arial Narrow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230188" indent="-230188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buFont typeface="Wingdings" panose="05000000000000000000" pitchFamily="2" charset="2"/>
        <a:buChar char="§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2pPr>
      <a:lvl3pPr marL="719138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Font typeface="Arial" panose="020B0604020202020204" pitchFamily="34" charset="0"/>
        <a:buChar char="•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3pPr>
      <a:lvl4pPr marL="10795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SzPct val="55000"/>
        <a:buFont typeface="Wingdings 3" panose="05040102010807070707" pitchFamily="18" charset="2"/>
        <a:buChar char="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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688" y="1649413"/>
            <a:ext cx="6511925" cy="9334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Autofit/>
          </a:bodyPr>
          <a:lstStyle/>
          <a:p>
            <a:pPr>
              <a:defRPr/>
            </a:pPr>
            <a:r>
              <a:rPr lang="en-US" sz="3200" dirty="0">
                <a:latin typeface="Europea" pitchFamily="2" charset="0"/>
              </a:rPr>
              <a:t>EU Competitiveness and the MFF</a:t>
            </a:r>
            <a:endParaRPr lang="en-US" sz="3200" dirty="0">
              <a:latin typeface="Europea" pitchFamily="2" charset="0"/>
              <a:ea typeface="Europea" pitchFamily="2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47688" y="2581275"/>
            <a:ext cx="6511925" cy="69850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sz="2800">
                <a:latin typeface="Europea" pitchFamily="2" charset="0"/>
              </a:rPr>
              <a:t>Key </a:t>
            </a:r>
            <a:r>
              <a:rPr lang="en-US" sz="2800" dirty="0">
                <a:latin typeface="Europea" pitchFamily="2" charset="0"/>
              </a:rPr>
              <a:t>findings and policy lessons</a:t>
            </a:r>
          </a:p>
        </p:txBody>
      </p:sp>
      <p:sp>
        <p:nvSpPr>
          <p:cNvPr id="512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547688" y="4495800"/>
            <a:ext cx="6511925" cy="304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en-US" altLang="en-US" dirty="0">
                <a:latin typeface="Europea" pitchFamily="2" charset="0"/>
                <a:ea typeface="Europea" pitchFamily="2" charset="0"/>
              </a:rPr>
              <a:t>Daniel Gros/Director, Institute for European Policymaking, Bocconi University</a:t>
            </a:r>
          </a:p>
        </p:txBody>
      </p:sp>
      <p:pic>
        <p:nvPicPr>
          <p:cNvPr id="5125" name="Picture 6" descr="EP logo CMYK_EN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0" y="3670300"/>
            <a:ext cx="16303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Key Policy Lessons </a:t>
            </a:r>
            <a:r>
              <a:rPr lang="en-US" sz="2800" cap="none" dirty="0"/>
              <a:t>for the </a:t>
            </a:r>
            <a:r>
              <a:rPr lang="en-US" sz="2800" dirty="0"/>
              <a:t>Next MFF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399639" y="1546701"/>
            <a:ext cx="8344722" cy="2050097"/>
          </a:xfrm>
        </p:spPr>
        <p:txBody>
          <a:bodyPr>
            <a:normAutofit/>
          </a:bodyPr>
          <a:lstStyle/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High leverage does not guarantee high impact; quality matters more than volume.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Reduce reliance on incumbent-driven instruments.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Strengthen support for disruptive innovation and single-recipient schemes.</a:t>
            </a:r>
          </a:p>
          <a:p>
            <a:pPr marL="0" lvl="1" indent="0" algn="just">
              <a:buNone/>
            </a:pPr>
            <a:endParaRPr lang="en-US" altLang="en-US" sz="2400" dirty="0">
              <a:solidFill>
                <a:srgbClr val="5B656B"/>
              </a:solidFill>
              <a:latin typeface="Europe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14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Context</a:t>
            </a:r>
            <a:r>
              <a:rPr lang="en-US" sz="2800" cap="none" dirty="0"/>
              <a:t> and </a:t>
            </a:r>
            <a:r>
              <a:rPr lang="en-US" sz="2800" dirty="0"/>
              <a:t>Scope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2555"/>
            <a:ext cx="8344722" cy="3369446"/>
          </a:xfrm>
        </p:spPr>
        <p:txBody>
          <a:bodyPr>
            <a:noAutofit/>
          </a:bodyPr>
          <a:lstStyle/>
          <a:p>
            <a:pPr marL="0" lvl="1" indent="0" algn="just">
              <a:buNone/>
            </a:pP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EU growth has been disappointing. The Draghi report on competitiveness argues for bold action.</a:t>
            </a:r>
          </a:p>
          <a:p>
            <a:pPr marL="0" lvl="1" indent="0" algn="just">
              <a:buNone/>
            </a:pP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Competitiveness is a core priority of the EU’s next Multiannual Financial Framework (MFF).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  <a:ea typeface="Europea" pitchFamily="2" charset="0"/>
            </a:endParaRPr>
          </a:p>
          <a:p>
            <a:pPr marL="0" lvl="1" indent="0" algn="just">
              <a:buNone/>
            </a:pP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The Commission identifies innovation, </a:t>
            </a:r>
            <a:r>
              <a:rPr lang="en-US" sz="2000" dirty="0" err="1">
                <a:solidFill>
                  <a:srgbClr val="5B656B"/>
                </a:solidFill>
                <a:latin typeface="Europea" pitchFamily="2" charset="0"/>
              </a:rPr>
              <a:t>decarbonisation</a:t>
            </a: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, and reduced dependencies as key elements of competitiveness.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</a:endParaRPr>
          </a:p>
          <a:p>
            <a:pPr marL="0" lvl="1" indent="0" algn="just">
              <a:buNone/>
            </a:pP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This briefing focuses how EU budgetary instruments have been instrumental in driving innovation-driven growth.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US" sz="2800" noProof="0" dirty="0"/>
              <a:t>Incumbent bias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5618"/>
            <a:ext cx="8344722" cy="3186566"/>
          </a:xfrm>
        </p:spPr>
        <p:txBody>
          <a:bodyPr>
            <a:noAutofit/>
          </a:bodyPr>
          <a:lstStyle/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The EU competitiveness gap mainly reflects weak performance in disruptive technologies (ICT, AI).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Europe remains strong in ‘middle technologies’ (automotive, machinery).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</a:endParaRP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A large part of the budget for competitiveness involves industry in the formulation of work programs (Pillar II of HE) or financing (Jus), IPCEIs and Chips Act. This creates a risk of a bias towards incumbents and incremental innovation.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826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Leveraging Private Investment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6268"/>
            <a:ext cx="8344722" cy="2624863"/>
          </a:xfrm>
        </p:spPr>
        <p:txBody>
          <a:bodyPr>
            <a:normAutofit/>
          </a:bodyPr>
          <a:lstStyle/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High leverage instruments create the illusion of impact with limited EU budget resources.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  <a:ea typeface="Europea" pitchFamily="2" charset="0"/>
            </a:endParaRP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Small (relative) EU contributions reduce influence on project selection and additionality.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</a:endParaRP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InvestEU and EFSI claims of hundreds of billions </a:t>
            </a:r>
            <a:r>
              <a:rPr lang="en-US" sz="2000" dirty="0" err="1">
                <a:solidFill>
                  <a:srgbClr val="5B656B"/>
                </a:solidFill>
                <a:latin typeface="Europea" pitchFamily="2" charset="0"/>
              </a:rPr>
              <a:t>mobilised</a:t>
            </a: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 should be treated cautiously.</a:t>
            </a:r>
          </a:p>
          <a:p>
            <a:pPr lvl="1" algn="just"/>
            <a:endParaRPr lang="en-US" dirty="0">
              <a:solidFill>
                <a:srgbClr val="5B656B"/>
              </a:solidFill>
              <a:latin typeface="Europea" pitchFamily="2" charset="0"/>
            </a:endParaRPr>
          </a:p>
          <a:p>
            <a:pPr lvl="1" algn="just"/>
            <a:endParaRPr lang="en-US" altLang="en-US" dirty="0">
              <a:solidFill>
                <a:srgbClr val="5B656B"/>
              </a:solidFill>
              <a:latin typeface="Europea" pitchFamily="2" charset="0"/>
            </a:endParaRPr>
          </a:p>
          <a:p>
            <a:pPr marL="0" indent="0" eaLnBrk="1" hangingPunct="1"/>
            <a:endParaRPr lang="en-US" altLang="en-US" dirty="0">
              <a:solidFill>
                <a:srgbClr val="5B65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76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76F2-9113-1F97-47C9-83440B01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sz="2800" noProof="0" dirty="0"/>
              <a:t>Leverage in Physics applied to economics</a:t>
            </a:r>
            <a:endParaRPr lang="it-IT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88E53-FAEC-0CA4-C8CA-5FDCB0A84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293312"/>
            <a:ext cx="3708400" cy="3017432"/>
          </a:xfrm>
        </p:spPr>
        <p:txBody>
          <a:bodyPr>
            <a:normAutofit/>
          </a:bodyPr>
          <a:lstStyle/>
          <a:p>
            <a:r>
              <a:rPr lang="en-GB" sz="1600" dirty="0"/>
              <a:t>Physics standard: A small force, the finger at the long end of the lever, can lift a heavy force (red block at the short end). Corollary: even a strong force a the short end can only exercise a weak force at the long end. </a:t>
            </a:r>
          </a:p>
          <a:p>
            <a:r>
              <a:rPr lang="en-GB" sz="1600" dirty="0"/>
              <a:t>Analogy: small budget guarantee can move large amounts, but only with little force (influence).</a:t>
            </a:r>
            <a:endParaRPr lang="it-IT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652E53-65A9-90E0-C076-1CE826C5C56A}"/>
              </a:ext>
            </a:extLst>
          </p:cNvPr>
          <p:cNvPicPr>
            <a:picLocks noGrp="1" noChangeAspect="1"/>
          </p:cNvPicPr>
          <p:nvPr>
            <p:ph sz="half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2679" y="1856307"/>
            <a:ext cx="3146367" cy="1770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098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893361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I</a:t>
            </a:r>
            <a:r>
              <a:rPr lang="en-US" sz="2800" cap="none" dirty="0"/>
              <a:t>nvest</a:t>
            </a:r>
            <a:r>
              <a:rPr lang="en-US" sz="2800" dirty="0"/>
              <a:t>EU – Small budget big impact? Main Concerns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399639" y="1648599"/>
            <a:ext cx="8344722" cy="2566851"/>
          </a:xfrm>
        </p:spPr>
        <p:txBody>
          <a:bodyPr>
            <a:normAutofit/>
          </a:bodyPr>
          <a:lstStyle/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Very high multipliers (claimed 14 times) imply low implicit subsidies (around 6–7%).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Stagnant EIB and EIF balance sheets not compatible with claims of massive </a:t>
            </a:r>
            <a:r>
              <a:rPr lang="en-US" sz="2000" dirty="0" err="1">
                <a:solidFill>
                  <a:srgbClr val="5B656B"/>
                </a:solidFill>
                <a:latin typeface="Europea" pitchFamily="2" charset="0"/>
              </a:rPr>
              <a:t>mobilisation</a:t>
            </a: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 (hundreds of billions, also for EFSI).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Market failures claimed but not documented or defined in impact assessment.</a:t>
            </a:r>
          </a:p>
        </p:txBody>
      </p:sp>
    </p:spTree>
    <p:extLst>
      <p:ext uri="{BB962C8B-B14F-4D97-AF65-F5344CB8AC3E}">
        <p14:creationId xmlns:p14="http://schemas.microsoft.com/office/powerpoint/2010/main" val="2049830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85486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Horizon Europe, biggest budget item – Mixed Performance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399639" y="1649975"/>
            <a:ext cx="8344722" cy="2787544"/>
          </a:xfrm>
        </p:spPr>
        <p:txBody>
          <a:bodyPr>
            <a:noAutofit/>
          </a:bodyPr>
          <a:lstStyle/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Pillar I (Excellent Science) performs well. But only indirect impact on competitiveness.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  <a:ea typeface="Europea" pitchFamily="2" charset="0"/>
            </a:endParaRP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Pillar II large collaborative projects show weak long-term impact on firms, especially for collaborative projects. Large beneficiaries obtain hundreds of projects and significant share of overall budget. JUs have built-in conflicts of interest.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</a:endParaRP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Pillar III (EIC) more promising but governance needs strengthening.</a:t>
            </a:r>
          </a:p>
        </p:txBody>
      </p:sp>
    </p:spTree>
    <p:extLst>
      <p:ext uri="{BB962C8B-B14F-4D97-AF65-F5344CB8AC3E}">
        <p14:creationId xmlns:p14="http://schemas.microsoft.com/office/powerpoint/2010/main" val="2263908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192505"/>
            <a:ext cx="7662863" cy="913391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Chips Act </a:t>
            </a:r>
            <a:r>
              <a:rPr lang="en-US" sz="2800" cap="none" dirty="0"/>
              <a:t>and</a:t>
            </a:r>
            <a:r>
              <a:rPr lang="en-US" sz="2800" dirty="0"/>
              <a:t> IPCEI</a:t>
            </a:r>
            <a:r>
              <a:rPr lang="en-US" sz="2800" cap="none" dirty="0"/>
              <a:t>s: not budgetary instrument, more competition policy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95663"/>
            <a:ext cx="8344722" cy="3195931"/>
          </a:xfrm>
        </p:spPr>
        <p:txBody>
          <a:bodyPr>
            <a:noAutofit/>
          </a:bodyPr>
          <a:lstStyle/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Only national money, formally within EU framework.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Chips Act: Primarily benefits national champions for mature-node semiconductor production used in automotive. No cross-border element.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IPCEIs some cross-border element, but project selection dominated by incumbents (also no EU money).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</a:endParaRP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Both: industry capture and misalignment with disruptive innovation goals.</a:t>
            </a:r>
          </a:p>
          <a:p>
            <a:pPr marL="0" indent="0" eaLnBrk="1" hangingPunct="1"/>
            <a:endParaRPr lang="en-US" altLang="en-US" sz="2400" dirty="0">
              <a:solidFill>
                <a:srgbClr val="5B65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281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STEP </a:t>
            </a:r>
            <a:r>
              <a:rPr lang="en-US" sz="2800" cap="none" dirty="0"/>
              <a:t>and</a:t>
            </a:r>
            <a:r>
              <a:rPr lang="en-US" sz="2800" dirty="0"/>
              <a:t> the limits of Repackaging</a:t>
            </a:r>
            <a:endParaRPr lang="en-US" sz="2800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8258"/>
            <a:ext cx="8344722" cy="2605268"/>
          </a:xfrm>
        </p:spPr>
        <p:txBody>
          <a:bodyPr>
            <a:noAutofit/>
          </a:bodyPr>
          <a:lstStyle/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STEP mainly aligns existing </a:t>
            </a:r>
            <a:r>
              <a:rPr lang="en-US" sz="2000" dirty="0" err="1">
                <a:solidFill>
                  <a:srgbClr val="5B656B"/>
                </a:solidFill>
                <a:latin typeface="Europea" pitchFamily="2" charset="0"/>
              </a:rPr>
              <a:t>programmes</a:t>
            </a:r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 rather than adding new resources.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  <a:ea typeface="Europea" pitchFamily="2" charset="0"/>
            </a:endParaRP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Sovereignty Seal can redirect ERDF funding towards advanced technologies.</a:t>
            </a:r>
          </a:p>
          <a:p>
            <a:pPr lvl="1" algn="just"/>
            <a:r>
              <a:rPr lang="en-US" sz="2000" dirty="0">
                <a:solidFill>
                  <a:srgbClr val="5B656B"/>
                </a:solidFill>
                <a:latin typeface="Europea" pitchFamily="2" charset="0"/>
              </a:rPr>
              <a:t>Impact depends on effective reprogramming by Member States and regions.</a:t>
            </a:r>
            <a:endParaRPr lang="en-US" altLang="en-US" sz="2000" dirty="0">
              <a:solidFill>
                <a:srgbClr val="5B656B"/>
              </a:solidFill>
              <a:latin typeface="Europea" pitchFamily="2" charset="0"/>
            </a:endParaRPr>
          </a:p>
          <a:p>
            <a:pPr marL="0" indent="0" eaLnBrk="1" hangingPunct="1"/>
            <a:endParaRPr lang="en-US" altLang="en-US" sz="2800" dirty="0">
              <a:solidFill>
                <a:srgbClr val="5B65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09105"/>
      </p:ext>
    </p:extLst>
  </p:cSld>
  <p:clrMapOvr>
    <a:masterClrMapping/>
  </p:clrMapOvr>
</p:sld>
</file>

<file path=ppt/theme/theme1.xml><?xml version="1.0" encoding="utf-8"?>
<a:theme xmlns:a="http://schemas.openxmlformats.org/drawingml/2006/main" name="EP">
  <a:themeElements>
    <a:clrScheme name="EP">
      <a:dk1>
        <a:srgbClr val="000000"/>
      </a:dk1>
      <a:lt1>
        <a:sysClr val="window" lastClr="FFFFFF"/>
      </a:lt1>
      <a:dk2>
        <a:srgbClr val="0A4999"/>
      </a:dk2>
      <a:lt2>
        <a:srgbClr val="7A868E"/>
      </a:lt2>
      <a:accent1>
        <a:srgbClr val="6D89AE"/>
      </a:accent1>
      <a:accent2>
        <a:srgbClr val="283C56"/>
      </a:accent2>
      <a:accent3>
        <a:srgbClr val="ECCF4F"/>
      </a:accent3>
      <a:accent4>
        <a:srgbClr val="D37022"/>
      </a:accent4>
      <a:accent5>
        <a:srgbClr val="AF2529"/>
      </a:accent5>
      <a:accent6>
        <a:srgbClr val="769C92"/>
      </a:accent6>
      <a:hlink>
        <a:srgbClr val="0C4DA2"/>
      </a:hlink>
      <a:folHlink>
        <a:srgbClr val="79516F"/>
      </a:folHlink>
    </a:clrScheme>
    <a:fontScheme name="EP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spcBef>
            <a:spcPts val="1200"/>
          </a:spcBef>
          <a:defRPr sz="1200" dirty="0" smtClean="0">
            <a:solidFill>
              <a:schemeClr val="bg2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P template pp16x9 white (EN Logo).ppt [Compatibility Mode]" id="{B371DA7C-DBE0-49D3-BE10-87BF855916DE}" vid="{E6852DC5-129D-47BE-8A53-085AAF1EA6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e7c29a2-0106-48bc-87d7-b260e578e9a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C4E69499DE432439CBD0B0D144B50D6" ma:contentTypeVersion="14" ma:contentTypeDescription="Creare un nuovo documento." ma:contentTypeScope="" ma:versionID="7c5e702b4395c852023063db378cf38a">
  <xsd:schema xmlns:xsd="http://www.w3.org/2001/XMLSchema" xmlns:xs="http://www.w3.org/2001/XMLSchema" xmlns:p="http://schemas.microsoft.com/office/2006/metadata/properties" xmlns:ns3="4e7c29a2-0106-48bc-87d7-b260e578e9a8" xmlns:ns4="b44d6dca-2a5b-4e03-b1c9-41036b5b771f" targetNamespace="http://schemas.microsoft.com/office/2006/metadata/properties" ma:root="true" ma:fieldsID="268531aba2d190077973e20c36f1b45e" ns3:_="" ns4:_="">
    <xsd:import namespace="4e7c29a2-0106-48bc-87d7-b260e578e9a8"/>
    <xsd:import namespace="b44d6dca-2a5b-4e03-b1c9-41036b5b771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7c29a2-0106-48bc-87d7-b260e578e9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4d6dca-2a5b-4e03-b1c9-41036b5b77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8A6959-CA08-4255-A85A-AFB2649898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1C36CF-6B1E-4526-8A2D-942B384BF649}">
  <ds:schemaRefs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metadata/properties"/>
    <ds:schemaRef ds:uri="4e7c29a2-0106-48bc-87d7-b260e578e9a8"/>
    <ds:schemaRef ds:uri="b44d6dca-2a5b-4e03-b1c9-41036b5b771f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CB6DD0A-1B28-4AE5-8D1C-3A97366685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7c29a2-0106-48bc-87d7-b260e578e9a8"/>
    <ds:schemaRef ds:uri="b44d6dca-2a5b-4e03-b1c9-41036b5b77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EP template pp16x9 white (EN Logo)</Template>
  <TotalTime>146</TotalTime>
  <Words>558</Words>
  <Application>Microsoft Office PowerPoint</Application>
  <PresentationFormat>On-screen Show (16:9)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Europea</vt:lpstr>
      <vt:lpstr>Wingdings</vt:lpstr>
      <vt:lpstr>Wingdings 3</vt:lpstr>
      <vt:lpstr>EP</vt:lpstr>
      <vt:lpstr>EU Competitiveness and the MFF</vt:lpstr>
      <vt:lpstr>Context and Scope</vt:lpstr>
      <vt:lpstr>Incumbent bias</vt:lpstr>
      <vt:lpstr>Leveraging Private Investment</vt:lpstr>
      <vt:lpstr>Leverage in Physics applied to economics</vt:lpstr>
      <vt:lpstr>InvestEU – Small budget big impact? Main Concerns</vt:lpstr>
      <vt:lpstr>Horizon Europe, biggest budget item – Mixed Performance</vt:lpstr>
      <vt:lpstr>Chips Act and IPCEIs: not budgetary instrument, more competition policy</vt:lpstr>
      <vt:lpstr>STEP and the limits of Repackaging</vt:lpstr>
      <vt:lpstr>Key Policy Lessons for the Next MFF</vt:lpstr>
      <vt:lpstr>PowerPoint Presentation</vt:lpstr>
    </vt:vector>
  </TitlesOfParts>
  <Company>European Parliament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comes here</dc:title>
  <dc:creator>DUARTE GOMES Catarina</dc:creator>
  <cp:lastModifiedBy>JUNG Diana</cp:lastModifiedBy>
  <cp:revision>13</cp:revision>
  <dcterms:created xsi:type="dcterms:W3CDTF">2018-07-04T12:26:27Z</dcterms:created>
  <dcterms:modified xsi:type="dcterms:W3CDTF">2026-01-19T15:29:07Z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0x0101005C4E69499DE432439CBD0B0D144B50D6</vt:lpwstr>
  </property>
</Properties>
</file>