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4193" r:id="rId1"/>
  </p:sldMasterIdLst>
  <p:notesMasterIdLst>
    <p:notesMasterId r:id="rId12"/>
  </p:notesMasterIdLst>
  <p:handoutMasterIdLst>
    <p:handoutMasterId r:id="rId13"/>
  </p:handoutMasterIdLst>
  <p:sldIdLst>
    <p:sldId id="267" r:id="rId2"/>
    <p:sldId id="279" r:id="rId3"/>
    <p:sldId id="278" r:id="rId4"/>
    <p:sldId id="273" r:id="rId5"/>
    <p:sldId id="272" r:id="rId6"/>
    <p:sldId id="287" r:id="rId7"/>
    <p:sldId id="285" r:id="rId8"/>
    <p:sldId id="288" r:id="rId9"/>
    <p:sldId id="286" r:id="rId10"/>
    <p:sldId id="269" r:id="rId11"/>
  </p:sldIdLst>
  <p:sldSz cx="9144000" cy="5143500" type="screen16x9"/>
  <p:notesSz cx="6858000" cy="9144000"/>
  <p:defaultTextStyle>
    <a:defPPr>
      <a:defRPr lang="en-US"/>
    </a:defPPr>
    <a:lvl1pPr algn="l" defTabSz="457200" rtl="0" fontAlgn="base">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1pPr>
    <a:lvl2pPr marL="457200" algn="l" defTabSz="457200" rtl="0" fontAlgn="base">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2pPr>
    <a:lvl3pPr marL="914400" algn="l" defTabSz="457200" rtl="0" fontAlgn="base">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3pPr>
    <a:lvl4pPr marL="1371600" algn="l" defTabSz="457200" rtl="0" fontAlgn="base">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4pPr>
    <a:lvl5pPr marL="1828800" algn="l" defTabSz="457200" rtl="0" fontAlgn="base">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953">
          <p15:clr>
            <a:srgbClr val="A4A3A4"/>
          </p15:clr>
        </p15:guide>
        <p15:guide id="2" pos="5445">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4" autoAdjust="0"/>
    <p:restoredTop sz="85755" autoAdjust="0"/>
  </p:normalViewPr>
  <p:slideViewPr>
    <p:cSldViewPr snapToGrid="0" snapToObjects="1">
      <p:cViewPr varScale="1">
        <p:scale>
          <a:sx n="125" d="100"/>
          <a:sy n="125" d="100"/>
        </p:scale>
        <p:origin x="1230" y="102"/>
      </p:cViewPr>
      <p:guideLst>
        <p:guide orient="horz" pos="2953"/>
        <p:guide pos="544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109" d="100"/>
          <a:sy n="109" d="100"/>
        </p:scale>
        <p:origin x="-4304" y="-10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https://sieps-my.sharepoint.com/personal/johannes_jarlebring_sieps_se/Documents/Dokument/fr&#229;n%20gamla%20datorn/KK-fonden/Kopia%20av%20BUDGET%20HEU%202025%2008%2002.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sieps-my.sharepoint.com/personal/johannes_jarlebring_sieps_se/Documents/Dokument/fr&#229;n%20gamla%20datorn/KK-fonden/Kopia%20av%20BUDGET%20HEU%202025%2008%2002.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'Total budget'!$C$10</c:f>
              <c:strCache>
                <c:ptCount val="1"/>
                <c:pt idx="0">
                  <c:v>HEU</c:v>
                </c:pt>
              </c:strCache>
            </c:strRef>
          </c:tx>
          <c:spPr>
            <a:solidFill>
              <a:schemeClr val="accent1"/>
            </a:solidFill>
            <a:ln>
              <a:noFill/>
            </a:ln>
            <a:effectLst/>
          </c:spPr>
          <c:invertIfNegative val="0"/>
          <c:cat>
            <c:strRef>
              <c:f>('Total budget'!$D$9,'Total budget'!$F$9)</c:f>
              <c:strCache>
                <c:ptCount val="2"/>
                <c:pt idx="0">
                  <c:v>2021-2027</c:v>
                </c:pt>
                <c:pt idx="1">
                  <c:v>2028-2034</c:v>
                </c:pt>
              </c:strCache>
              <c:extLst/>
            </c:strRef>
          </c:cat>
          <c:val>
            <c:numRef>
              <c:f>('Total budget'!$D$10,'Total budget'!$F$10)</c:f>
              <c:numCache>
                <c:formatCode>General</c:formatCode>
                <c:ptCount val="2"/>
                <c:pt idx="0">
                  <c:v>86.1</c:v>
                </c:pt>
                <c:pt idx="1">
                  <c:v>175</c:v>
                </c:pt>
              </c:numCache>
              <c:extLst/>
            </c:numRef>
          </c:val>
          <c:extLst>
            <c:ext xmlns:c16="http://schemas.microsoft.com/office/drawing/2014/chart" uri="{C3380CC4-5D6E-409C-BE32-E72D297353CC}">
              <c16:uniqueId val="{00000000-9E40-4DB4-A545-3E6D69FACFA6}"/>
            </c:ext>
          </c:extLst>
        </c:ser>
        <c:ser>
          <c:idx val="1"/>
          <c:order val="1"/>
          <c:tx>
            <c:strRef>
              <c:f>'Total budget'!$C$11</c:f>
              <c:strCache>
                <c:ptCount val="1"/>
                <c:pt idx="0">
                  <c:v>InvestEU</c:v>
                </c:pt>
              </c:strCache>
            </c:strRef>
          </c:tx>
          <c:spPr>
            <a:solidFill>
              <a:schemeClr val="accent2"/>
            </a:solidFill>
            <a:ln>
              <a:noFill/>
            </a:ln>
            <a:effectLst/>
          </c:spPr>
          <c:invertIfNegative val="0"/>
          <c:cat>
            <c:strRef>
              <c:f>('Total budget'!$D$9,'Total budget'!$F$9)</c:f>
              <c:strCache>
                <c:ptCount val="2"/>
                <c:pt idx="0">
                  <c:v>2021-2027</c:v>
                </c:pt>
                <c:pt idx="1">
                  <c:v>2028-2034</c:v>
                </c:pt>
              </c:strCache>
              <c:extLst/>
            </c:strRef>
          </c:cat>
          <c:val>
            <c:numRef>
              <c:f>('Total budget'!$D$11,'Total budget'!$F$11)</c:f>
              <c:numCache>
                <c:formatCode>General</c:formatCode>
                <c:ptCount val="2"/>
                <c:pt idx="0">
                  <c:v>26.2</c:v>
                </c:pt>
                <c:pt idx="1">
                  <c:v>234.3</c:v>
                </c:pt>
              </c:numCache>
              <c:extLst/>
            </c:numRef>
          </c:val>
          <c:extLst>
            <c:ext xmlns:c16="http://schemas.microsoft.com/office/drawing/2014/chart" uri="{C3380CC4-5D6E-409C-BE32-E72D297353CC}">
              <c16:uniqueId val="{00000001-9E40-4DB4-A545-3E6D69FACFA6}"/>
            </c:ext>
          </c:extLst>
        </c:ser>
        <c:ser>
          <c:idx val="2"/>
          <c:order val="2"/>
          <c:tx>
            <c:strRef>
              <c:f>'Total budget'!$C$12</c:f>
              <c:strCache>
                <c:ptCount val="1"/>
                <c:pt idx="0">
                  <c:v>ESP</c:v>
                </c:pt>
              </c:strCache>
            </c:strRef>
          </c:tx>
          <c:spPr>
            <a:solidFill>
              <a:schemeClr val="accent3"/>
            </a:solidFill>
            <a:ln>
              <a:noFill/>
            </a:ln>
            <a:effectLst/>
          </c:spPr>
          <c:invertIfNegative val="0"/>
          <c:cat>
            <c:strRef>
              <c:f>('Total budget'!$D$9,'Total budget'!$F$9)</c:f>
              <c:strCache>
                <c:ptCount val="2"/>
                <c:pt idx="0">
                  <c:v>2021-2027</c:v>
                </c:pt>
                <c:pt idx="1">
                  <c:v>2028-2034</c:v>
                </c:pt>
              </c:strCache>
              <c:extLst/>
            </c:strRef>
          </c:cat>
          <c:val>
            <c:numRef>
              <c:f>('Total budget'!$D$12,'Total budget'!$F$12)</c:f>
              <c:numCache>
                <c:formatCode>General</c:formatCode>
                <c:ptCount val="2"/>
                <c:pt idx="0">
                  <c:v>14.9</c:v>
                </c:pt>
              </c:numCache>
              <c:extLst/>
            </c:numRef>
          </c:val>
          <c:extLst>
            <c:ext xmlns:c16="http://schemas.microsoft.com/office/drawing/2014/chart" uri="{C3380CC4-5D6E-409C-BE32-E72D297353CC}">
              <c16:uniqueId val="{00000002-9E40-4DB4-A545-3E6D69FACFA6}"/>
            </c:ext>
          </c:extLst>
        </c:ser>
        <c:ser>
          <c:idx val="3"/>
          <c:order val="3"/>
          <c:tx>
            <c:strRef>
              <c:f>'Total budget'!$C$13</c:f>
              <c:strCache>
                <c:ptCount val="1"/>
                <c:pt idx="0">
                  <c:v>EDF</c:v>
                </c:pt>
              </c:strCache>
            </c:strRef>
          </c:tx>
          <c:spPr>
            <a:solidFill>
              <a:schemeClr val="accent4"/>
            </a:solidFill>
            <a:ln>
              <a:noFill/>
            </a:ln>
            <a:effectLst/>
          </c:spPr>
          <c:invertIfNegative val="0"/>
          <c:cat>
            <c:strRef>
              <c:f>('Total budget'!$D$9,'Total budget'!$F$9)</c:f>
              <c:strCache>
                <c:ptCount val="2"/>
                <c:pt idx="0">
                  <c:v>2021-2027</c:v>
                </c:pt>
                <c:pt idx="1">
                  <c:v>2028-2034</c:v>
                </c:pt>
              </c:strCache>
              <c:extLst/>
            </c:strRef>
          </c:cat>
          <c:val>
            <c:numRef>
              <c:f>('Total budget'!$D$13,'Total budget'!$F$13)</c:f>
              <c:numCache>
                <c:formatCode>General</c:formatCode>
                <c:ptCount val="2"/>
                <c:pt idx="0">
                  <c:v>8</c:v>
                </c:pt>
              </c:numCache>
              <c:extLst/>
            </c:numRef>
          </c:val>
          <c:extLst>
            <c:ext xmlns:c16="http://schemas.microsoft.com/office/drawing/2014/chart" uri="{C3380CC4-5D6E-409C-BE32-E72D297353CC}">
              <c16:uniqueId val="{00000003-9E40-4DB4-A545-3E6D69FACFA6}"/>
            </c:ext>
          </c:extLst>
        </c:ser>
        <c:ser>
          <c:idx val="4"/>
          <c:order val="4"/>
          <c:tx>
            <c:strRef>
              <c:f>'Total budget'!$C$14</c:f>
              <c:strCache>
                <c:ptCount val="1"/>
                <c:pt idx="0">
                  <c:v>DEP</c:v>
                </c:pt>
              </c:strCache>
            </c:strRef>
          </c:tx>
          <c:spPr>
            <a:solidFill>
              <a:schemeClr val="accent5"/>
            </a:solidFill>
            <a:ln>
              <a:noFill/>
            </a:ln>
            <a:effectLst/>
          </c:spPr>
          <c:invertIfNegative val="0"/>
          <c:cat>
            <c:strRef>
              <c:f>('Total budget'!$D$9,'Total budget'!$F$9)</c:f>
              <c:strCache>
                <c:ptCount val="2"/>
                <c:pt idx="0">
                  <c:v>2021-2027</c:v>
                </c:pt>
                <c:pt idx="1">
                  <c:v>2028-2034</c:v>
                </c:pt>
              </c:strCache>
              <c:extLst/>
            </c:strRef>
          </c:cat>
          <c:val>
            <c:numRef>
              <c:f>('Total budget'!$D$14,'Total budget'!$F$14)</c:f>
              <c:numCache>
                <c:formatCode>General</c:formatCode>
                <c:ptCount val="2"/>
                <c:pt idx="0">
                  <c:v>7.6</c:v>
                </c:pt>
              </c:numCache>
              <c:extLst/>
            </c:numRef>
          </c:val>
          <c:extLst>
            <c:ext xmlns:c16="http://schemas.microsoft.com/office/drawing/2014/chart" uri="{C3380CC4-5D6E-409C-BE32-E72D297353CC}">
              <c16:uniqueId val="{00000004-9E40-4DB4-A545-3E6D69FACFA6}"/>
            </c:ext>
          </c:extLst>
        </c:ser>
        <c:ser>
          <c:idx val="5"/>
          <c:order val="5"/>
          <c:tx>
            <c:strRef>
              <c:f>'Total budget'!$C$15</c:f>
              <c:strCache>
                <c:ptCount val="1"/>
                <c:pt idx="0">
                  <c:v>LIFE  </c:v>
                </c:pt>
              </c:strCache>
            </c:strRef>
          </c:tx>
          <c:spPr>
            <a:solidFill>
              <a:schemeClr val="accent6"/>
            </a:solidFill>
            <a:ln>
              <a:noFill/>
            </a:ln>
            <a:effectLst/>
          </c:spPr>
          <c:invertIfNegative val="0"/>
          <c:cat>
            <c:strRef>
              <c:f>('Total budget'!$D$9,'Total budget'!$F$9)</c:f>
              <c:strCache>
                <c:ptCount val="2"/>
                <c:pt idx="0">
                  <c:v>2021-2027</c:v>
                </c:pt>
                <c:pt idx="1">
                  <c:v>2028-2034</c:v>
                </c:pt>
              </c:strCache>
              <c:extLst/>
            </c:strRef>
          </c:cat>
          <c:val>
            <c:numRef>
              <c:f>('Total budget'!$D$15,'Total budget'!$F$15)</c:f>
              <c:numCache>
                <c:formatCode>General</c:formatCode>
                <c:ptCount val="2"/>
                <c:pt idx="0">
                  <c:v>5.4</c:v>
                </c:pt>
              </c:numCache>
              <c:extLst/>
            </c:numRef>
          </c:val>
          <c:extLst>
            <c:ext xmlns:c16="http://schemas.microsoft.com/office/drawing/2014/chart" uri="{C3380CC4-5D6E-409C-BE32-E72D297353CC}">
              <c16:uniqueId val="{00000005-9E40-4DB4-A545-3E6D69FACFA6}"/>
            </c:ext>
          </c:extLst>
        </c:ser>
        <c:ser>
          <c:idx val="6"/>
          <c:order val="6"/>
          <c:tx>
            <c:strRef>
              <c:f>'Total budget'!$C$16</c:f>
              <c:strCache>
                <c:ptCount val="1"/>
                <c:pt idx="0">
                  <c:v>EU4Health</c:v>
                </c:pt>
              </c:strCache>
            </c:strRef>
          </c:tx>
          <c:spPr>
            <a:solidFill>
              <a:schemeClr val="accent1">
                <a:lumMod val="60000"/>
              </a:schemeClr>
            </a:solidFill>
            <a:ln>
              <a:noFill/>
            </a:ln>
            <a:effectLst/>
          </c:spPr>
          <c:invertIfNegative val="0"/>
          <c:cat>
            <c:strRef>
              <c:f>('Total budget'!$D$9,'Total budget'!$F$9)</c:f>
              <c:strCache>
                <c:ptCount val="2"/>
                <c:pt idx="0">
                  <c:v>2021-2027</c:v>
                </c:pt>
                <c:pt idx="1">
                  <c:v>2028-2034</c:v>
                </c:pt>
              </c:strCache>
              <c:extLst/>
            </c:strRef>
          </c:cat>
          <c:val>
            <c:numRef>
              <c:f>('Total budget'!$D$16,'Total budget'!$F$16)</c:f>
              <c:numCache>
                <c:formatCode>General</c:formatCode>
                <c:ptCount val="2"/>
                <c:pt idx="0">
                  <c:v>5.3</c:v>
                </c:pt>
              </c:numCache>
              <c:extLst/>
            </c:numRef>
          </c:val>
          <c:extLst>
            <c:ext xmlns:c16="http://schemas.microsoft.com/office/drawing/2014/chart" uri="{C3380CC4-5D6E-409C-BE32-E72D297353CC}">
              <c16:uniqueId val="{00000006-9E40-4DB4-A545-3E6D69FACFA6}"/>
            </c:ext>
          </c:extLst>
        </c:ser>
        <c:ser>
          <c:idx val="7"/>
          <c:order val="7"/>
          <c:tx>
            <c:strRef>
              <c:f>'Total budget'!$C$17</c:f>
              <c:strCache>
                <c:ptCount val="1"/>
                <c:pt idx="0">
                  <c:v>IRIS2</c:v>
                </c:pt>
              </c:strCache>
            </c:strRef>
          </c:tx>
          <c:spPr>
            <a:solidFill>
              <a:schemeClr val="accent2">
                <a:lumMod val="60000"/>
              </a:schemeClr>
            </a:solidFill>
            <a:ln>
              <a:noFill/>
            </a:ln>
            <a:effectLst/>
          </c:spPr>
          <c:invertIfNegative val="0"/>
          <c:cat>
            <c:strRef>
              <c:f>('Total budget'!$D$9,'Total budget'!$F$9)</c:f>
              <c:strCache>
                <c:ptCount val="2"/>
                <c:pt idx="0">
                  <c:v>2021-2027</c:v>
                </c:pt>
                <c:pt idx="1">
                  <c:v>2028-2034</c:v>
                </c:pt>
              </c:strCache>
              <c:extLst/>
            </c:strRef>
          </c:cat>
          <c:val>
            <c:numRef>
              <c:f>('Total budget'!$D$17,'Total budget'!$F$17)</c:f>
              <c:numCache>
                <c:formatCode>General</c:formatCode>
                <c:ptCount val="2"/>
                <c:pt idx="0">
                  <c:v>2.5</c:v>
                </c:pt>
              </c:numCache>
              <c:extLst/>
            </c:numRef>
          </c:val>
          <c:extLst>
            <c:ext xmlns:c16="http://schemas.microsoft.com/office/drawing/2014/chart" uri="{C3380CC4-5D6E-409C-BE32-E72D297353CC}">
              <c16:uniqueId val="{00000007-9E40-4DB4-A545-3E6D69FACFA6}"/>
            </c:ext>
          </c:extLst>
        </c:ser>
        <c:ser>
          <c:idx val="8"/>
          <c:order val="8"/>
          <c:tx>
            <c:strRef>
              <c:f>'Total budget'!$C$18</c:f>
              <c:strCache>
                <c:ptCount val="1"/>
                <c:pt idx="0">
                  <c:v>CEF (digital)</c:v>
                </c:pt>
              </c:strCache>
            </c:strRef>
          </c:tx>
          <c:spPr>
            <a:solidFill>
              <a:schemeClr val="accent3">
                <a:lumMod val="60000"/>
              </a:schemeClr>
            </a:solidFill>
            <a:ln>
              <a:noFill/>
            </a:ln>
            <a:effectLst/>
          </c:spPr>
          <c:invertIfNegative val="0"/>
          <c:cat>
            <c:strRef>
              <c:f>('Total budget'!$D$9,'Total budget'!$F$9)</c:f>
              <c:strCache>
                <c:ptCount val="2"/>
                <c:pt idx="0">
                  <c:v>2021-2027</c:v>
                </c:pt>
                <c:pt idx="1">
                  <c:v>2028-2034</c:v>
                </c:pt>
              </c:strCache>
              <c:extLst/>
            </c:strRef>
          </c:cat>
          <c:val>
            <c:numRef>
              <c:f>('Total budget'!$D$18,'Total budget'!$F$18)</c:f>
              <c:numCache>
                <c:formatCode>General</c:formatCode>
                <c:ptCount val="2"/>
                <c:pt idx="0">
                  <c:v>2.1</c:v>
                </c:pt>
              </c:numCache>
              <c:extLst/>
            </c:numRef>
          </c:val>
          <c:extLst>
            <c:ext xmlns:c16="http://schemas.microsoft.com/office/drawing/2014/chart" uri="{C3380CC4-5D6E-409C-BE32-E72D297353CC}">
              <c16:uniqueId val="{00000008-9E40-4DB4-A545-3E6D69FACFA6}"/>
            </c:ext>
          </c:extLst>
        </c:ser>
        <c:ser>
          <c:idx val="9"/>
          <c:order val="9"/>
          <c:tx>
            <c:strRef>
              <c:f>'Total budget'!$C$19</c:f>
              <c:strCache>
                <c:ptCount val="1"/>
                <c:pt idx="0">
                  <c:v>EDIP</c:v>
                </c:pt>
              </c:strCache>
            </c:strRef>
          </c:tx>
          <c:spPr>
            <a:solidFill>
              <a:schemeClr val="accent4">
                <a:lumMod val="60000"/>
              </a:schemeClr>
            </a:solidFill>
            <a:ln>
              <a:noFill/>
            </a:ln>
            <a:effectLst/>
          </c:spPr>
          <c:invertIfNegative val="0"/>
          <c:cat>
            <c:strRef>
              <c:f>('Total budget'!$D$9,'Total budget'!$F$9)</c:f>
              <c:strCache>
                <c:ptCount val="2"/>
                <c:pt idx="0">
                  <c:v>2021-2027</c:v>
                </c:pt>
                <c:pt idx="1">
                  <c:v>2028-2034</c:v>
                </c:pt>
              </c:strCache>
              <c:extLst/>
            </c:strRef>
          </c:cat>
          <c:val>
            <c:numRef>
              <c:f>('Total budget'!$D$19,'Total budget'!$F$19)</c:f>
              <c:numCache>
                <c:formatCode>General</c:formatCode>
                <c:ptCount val="2"/>
                <c:pt idx="0">
                  <c:v>1.5</c:v>
                </c:pt>
              </c:numCache>
              <c:extLst/>
            </c:numRef>
          </c:val>
          <c:extLst>
            <c:ext xmlns:c16="http://schemas.microsoft.com/office/drawing/2014/chart" uri="{C3380CC4-5D6E-409C-BE32-E72D297353CC}">
              <c16:uniqueId val="{00000009-9E40-4DB4-A545-3E6D69FACFA6}"/>
            </c:ext>
          </c:extLst>
        </c:ser>
        <c:ser>
          <c:idx val="10"/>
          <c:order val="10"/>
          <c:tx>
            <c:strRef>
              <c:f>'Total budget'!$C$20</c:f>
              <c:strCache>
                <c:ptCount val="1"/>
                <c:pt idx="0">
                  <c:v>SMP (SME pillar)</c:v>
                </c:pt>
              </c:strCache>
            </c:strRef>
          </c:tx>
          <c:spPr>
            <a:solidFill>
              <a:schemeClr val="accent5">
                <a:lumMod val="60000"/>
              </a:schemeClr>
            </a:solidFill>
            <a:ln>
              <a:noFill/>
            </a:ln>
            <a:effectLst/>
          </c:spPr>
          <c:invertIfNegative val="0"/>
          <c:cat>
            <c:strRef>
              <c:f>('Total budget'!$D$9,'Total budget'!$F$9)</c:f>
              <c:strCache>
                <c:ptCount val="2"/>
                <c:pt idx="0">
                  <c:v>2021-2027</c:v>
                </c:pt>
                <c:pt idx="1">
                  <c:v>2028-2034</c:v>
                </c:pt>
              </c:strCache>
              <c:extLst/>
            </c:strRef>
          </c:cat>
          <c:val>
            <c:numRef>
              <c:f>('Total budget'!$D$20,'Total budget'!$F$20)</c:f>
              <c:numCache>
                <c:formatCode>General</c:formatCode>
                <c:ptCount val="2"/>
                <c:pt idx="0">
                  <c:v>1</c:v>
                </c:pt>
              </c:numCache>
              <c:extLst/>
            </c:numRef>
          </c:val>
          <c:extLst>
            <c:ext xmlns:c16="http://schemas.microsoft.com/office/drawing/2014/chart" uri="{C3380CC4-5D6E-409C-BE32-E72D297353CC}">
              <c16:uniqueId val="{0000000A-9E40-4DB4-A545-3E6D69FACFA6}"/>
            </c:ext>
          </c:extLst>
        </c:ser>
        <c:ser>
          <c:idx val="11"/>
          <c:order val="11"/>
          <c:tx>
            <c:strRef>
              <c:f>'Total budget'!$C$21</c:f>
              <c:strCache>
                <c:ptCount val="1"/>
                <c:pt idx="0">
                  <c:v>ASAP</c:v>
                </c:pt>
              </c:strCache>
            </c:strRef>
          </c:tx>
          <c:spPr>
            <a:solidFill>
              <a:schemeClr val="accent6">
                <a:lumMod val="60000"/>
              </a:schemeClr>
            </a:solidFill>
            <a:ln>
              <a:noFill/>
            </a:ln>
            <a:effectLst/>
          </c:spPr>
          <c:invertIfNegative val="0"/>
          <c:cat>
            <c:strRef>
              <c:f>('Total budget'!$D$9,'Total budget'!$F$9)</c:f>
              <c:strCache>
                <c:ptCount val="2"/>
                <c:pt idx="0">
                  <c:v>2021-2027</c:v>
                </c:pt>
                <c:pt idx="1">
                  <c:v>2028-2034</c:v>
                </c:pt>
              </c:strCache>
              <c:extLst/>
            </c:strRef>
          </c:cat>
          <c:val>
            <c:numRef>
              <c:f>('Total budget'!$D$21,'Total budget'!$F$21)</c:f>
              <c:numCache>
                <c:formatCode>General</c:formatCode>
                <c:ptCount val="2"/>
                <c:pt idx="0">
                  <c:v>0.5</c:v>
                </c:pt>
              </c:numCache>
              <c:extLst/>
            </c:numRef>
          </c:val>
          <c:extLst>
            <c:ext xmlns:c16="http://schemas.microsoft.com/office/drawing/2014/chart" uri="{C3380CC4-5D6E-409C-BE32-E72D297353CC}">
              <c16:uniqueId val="{0000000B-9E40-4DB4-A545-3E6D69FACFA6}"/>
            </c:ext>
          </c:extLst>
        </c:ser>
        <c:ser>
          <c:idx val="12"/>
          <c:order val="12"/>
          <c:tx>
            <c:strRef>
              <c:f>'Total budget'!$C$22</c:f>
              <c:strCache>
                <c:ptCount val="1"/>
                <c:pt idx="0">
                  <c:v>EDIRPA</c:v>
                </c:pt>
              </c:strCache>
            </c:strRef>
          </c:tx>
          <c:spPr>
            <a:solidFill>
              <a:schemeClr val="accent1">
                <a:lumMod val="80000"/>
                <a:lumOff val="20000"/>
              </a:schemeClr>
            </a:solidFill>
            <a:ln>
              <a:noFill/>
            </a:ln>
            <a:effectLst/>
          </c:spPr>
          <c:invertIfNegative val="0"/>
          <c:cat>
            <c:strRef>
              <c:f>('Total budget'!$D$9,'Total budget'!$F$9)</c:f>
              <c:strCache>
                <c:ptCount val="2"/>
                <c:pt idx="0">
                  <c:v>2021-2027</c:v>
                </c:pt>
                <c:pt idx="1">
                  <c:v>2028-2034</c:v>
                </c:pt>
              </c:strCache>
              <c:extLst/>
            </c:strRef>
          </c:cat>
          <c:val>
            <c:numRef>
              <c:f>('Total budget'!$D$22,'Total budget'!$F$22)</c:f>
              <c:numCache>
                <c:formatCode>General</c:formatCode>
                <c:ptCount val="2"/>
                <c:pt idx="0">
                  <c:v>0.3</c:v>
                </c:pt>
              </c:numCache>
              <c:extLst/>
            </c:numRef>
          </c:val>
          <c:extLst>
            <c:ext xmlns:c16="http://schemas.microsoft.com/office/drawing/2014/chart" uri="{C3380CC4-5D6E-409C-BE32-E72D297353CC}">
              <c16:uniqueId val="{0000000C-9E40-4DB4-A545-3E6D69FACFA6}"/>
            </c:ext>
          </c:extLst>
        </c:ser>
        <c:dLbls>
          <c:showLegendKey val="0"/>
          <c:showVal val="0"/>
          <c:showCatName val="0"/>
          <c:showSerName val="0"/>
          <c:showPercent val="0"/>
          <c:showBubbleSize val="0"/>
        </c:dLbls>
        <c:gapWidth val="150"/>
        <c:overlap val="100"/>
        <c:axId val="213131968"/>
        <c:axId val="213139168"/>
      </c:barChart>
      <c:catAx>
        <c:axId val="2131319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3139168"/>
        <c:crosses val="autoZero"/>
        <c:auto val="1"/>
        <c:lblAlgn val="ctr"/>
        <c:lblOffset val="100"/>
        <c:noMultiLvlLbl val="0"/>
      </c:catAx>
      <c:valAx>
        <c:axId val="21313916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GB" sz="1200"/>
                  <a:t>Billion</a:t>
                </a:r>
                <a:r>
                  <a:rPr lang="en-GB" sz="1200" baseline="0"/>
                  <a:t> euro</a:t>
                </a:r>
                <a:endParaRPr lang="en-GB" sz="1200"/>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3131968"/>
        <c:crosses val="autoZero"/>
        <c:crossBetween val="between"/>
      </c:valAx>
      <c:spPr>
        <a:noFill/>
        <a:ln>
          <a:noFill/>
        </a:ln>
        <a:effectLst/>
      </c:spPr>
    </c:plotArea>
    <c:legend>
      <c:legendPos val="b"/>
      <c:layout>
        <c:manualLayout>
          <c:xMode val="edge"/>
          <c:yMode val="edge"/>
          <c:x val="0.11624755694043691"/>
          <c:y val="0.81949707823955165"/>
          <c:w val="0.50283195475885434"/>
          <c:h val="0.18050292176044838"/>
        </c:manualLayout>
      </c:layout>
      <c:overlay val="0"/>
      <c:spPr>
        <a:noFill/>
        <a:ln>
          <a:noFill/>
        </a:ln>
        <a:effectLst/>
      </c:spPr>
      <c:txPr>
        <a:bodyPr rot="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Öronmärkning!$F$90</c:f>
              <c:strCache>
                <c:ptCount val="1"/>
                <c:pt idx="0">
                  <c:v>FP10</c:v>
                </c:pt>
              </c:strCache>
            </c:strRef>
          </c:tx>
          <c:spPr>
            <a:solidFill>
              <a:schemeClr val="accent1"/>
            </a:solidFill>
            <a:ln>
              <a:noFill/>
            </a:ln>
            <a:effectLst/>
          </c:spPr>
          <c:invertIfNegative val="0"/>
          <c:cat>
            <c:strRef>
              <c:f>Öronmärkning!$G$89:$K$89</c:f>
              <c:strCache>
                <c:ptCount val="5"/>
                <c:pt idx="0">
                  <c:v>1.Resilience, Security, Defense Industry &amp; Space</c:v>
                </c:pt>
                <c:pt idx="1">
                  <c:v>2.Clean Transition &amp; Industrial Decarbonisation</c:v>
                </c:pt>
                <c:pt idx="2">
                  <c:v>3.Digital Leadership</c:v>
                </c:pt>
                <c:pt idx="3">
                  <c:v>4.Health, Biotech, Agriculture &amp; Bioeconomy</c:v>
                </c:pt>
                <c:pt idx="4">
                  <c:v>Non-thematic</c:v>
                </c:pt>
              </c:strCache>
            </c:strRef>
          </c:cat>
          <c:val>
            <c:numRef>
              <c:f>Öronmärkning!$G$90:$K$90</c:f>
              <c:numCache>
                <c:formatCode>General</c:formatCode>
                <c:ptCount val="5"/>
                <c:pt idx="0">
                  <c:v>6.4</c:v>
                </c:pt>
                <c:pt idx="1">
                  <c:v>25.3</c:v>
                </c:pt>
                <c:pt idx="2">
                  <c:v>16.899999999999999</c:v>
                </c:pt>
                <c:pt idx="3">
                  <c:v>19.7</c:v>
                </c:pt>
              </c:numCache>
            </c:numRef>
          </c:val>
          <c:extLst>
            <c:ext xmlns:c16="http://schemas.microsoft.com/office/drawing/2014/chart" uri="{C3380CC4-5D6E-409C-BE32-E72D297353CC}">
              <c16:uniqueId val="{00000000-69A8-4712-8C02-39A95FBC53A4}"/>
            </c:ext>
          </c:extLst>
        </c:ser>
        <c:ser>
          <c:idx val="1"/>
          <c:order val="1"/>
          <c:tx>
            <c:strRef>
              <c:f>Öronmärkning!$F$91</c:f>
              <c:strCache>
                <c:ptCount val="1"/>
                <c:pt idx="0">
                  <c:v>ECF</c:v>
                </c:pt>
              </c:strCache>
            </c:strRef>
          </c:tx>
          <c:spPr>
            <a:solidFill>
              <a:schemeClr val="accent2"/>
            </a:solidFill>
            <a:ln>
              <a:noFill/>
            </a:ln>
            <a:effectLst/>
          </c:spPr>
          <c:invertIfNegative val="0"/>
          <c:cat>
            <c:strRef>
              <c:f>Öronmärkning!$G$89:$K$89</c:f>
              <c:strCache>
                <c:ptCount val="5"/>
                <c:pt idx="0">
                  <c:v>1.Resilience, Security, Defense Industry &amp; Space</c:v>
                </c:pt>
                <c:pt idx="1">
                  <c:v>2.Clean Transition &amp; Industrial Decarbonisation</c:v>
                </c:pt>
                <c:pt idx="2">
                  <c:v>3.Digital Leadership</c:v>
                </c:pt>
                <c:pt idx="3">
                  <c:v>4.Health, Biotech, Agriculture &amp; Bioeconomy</c:v>
                </c:pt>
                <c:pt idx="4">
                  <c:v>Non-thematic</c:v>
                </c:pt>
              </c:strCache>
            </c:strRef>
          </c:cat>
          <c:val>
            <c:numRef>
              <c:f>Öronmärkning!$G$91:$K$91</c:f>
              <c:numCache>
                <c:formatCode>General</c:formatCode>
                <c:ptCount val="5"/>
                <c:pt idx="0">
                  <c:v>125.2</c:v>
                </c:pt>
                <c:pt idx="1">
                  <c:v>26.2</c:v>
                </c:pt>
                <c:pt idx="2">
                  <c:v>51.5</c:v>
                </c:pt>
                <c:pt idx="3">
                  <c:v>20.399999999999999</c:v>
                </c:pt>
                <c:pt idx="4">
                  <c:v>11</c:v>
                </c:pt>
              </c:numCache>
            </c:numRef>
          </c:val>
          <c:extLst>
            <c:ext xmlns:c16="http://schemas.microsoft.com/office/drawing/2014/chart" uri="{C3380CC4-5D6E-409C-BE32-E72D297353CC}">
              <c16:uniqueId val="{00000001-69A8-4712-8C02-39A95FBC53A4}"/>
            </c:ext>
          </c:extLst>
        </c:ser>
        <c:dLbls>
          <c:showLegendKey val="0"/>
          <c:showVal val="0"/>
          <c:showCatName val="0"/>
          <c:showSerName val="0"/>
          <c:showPercent val="0"/>
          <c:showBubbleSize val="0"/>
        </c:dLbls>
        <c:gapWidth val="150"/>
        <c:overlap val="100"/>
        <c:axId val="1091829056"/>
        <c:axId val="1091807936"/>
      </c:barChart>
      <c:catAx>
        <c:axId val="10918290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91807936"/>
        <c:crosses val="autoZero"/>
        <c:auto val="1"/>
        <c:lblAlgn val="ctr"/>
        <c:lblOffset val="100"/>
        <c:noMultiLvlLbl val="0"/>
      </c:catAx>
      <c:valAx>
        <c:axId val="109180793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GB" sz="1000"/>
                  <a:t>Billion EUR</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crossAx val="109182905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8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anose="020F0502020204030204" pitchFamily="34" charset="0"/>
              </a:defRPr>
            </a:lvl1pPr>
          </a:lstStyle>
          <a:p>
            <a:fld id="{6D6129F1-4D35-411F-B480-17DA5A85D3A5}" type="datetime1">
              <a:rPr lang="en-US" altLang="en-US"/>
              <a:pPr/>
              <a:t>1/20/2026</a:t>
            </a:fld>
            <a:endParaRPr lang="en-US"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4544FA74-2FFB-4823-88E3-67F899699D26}" type="slidenum">
              <a:rPr lang="en-US" altLang="en-US"/>
              <a:pPr/>
              <a:t>‹#›</a:t>
            </a:fld>
            <a:endParaRPr lang="en-US" altLang="en-US"/>
          </a:p>
        </p:txBody>
      </p:sp>
    </p:spTree>
    <p:extLst>
      <p:ext uri="{BB962C8B-B14F-4D97-AF65-F5344CB8AC3E}">
        <p14:creationId xmlns:p14="http://schemas.microsoft.com/office/powerpoint/2010/main" val="37395868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anose="020F0502020204030204" pitchFamily="34" charset="0"/>
              </a:defRPr>
            </a:lvl1pPr>
          </a:lstStyle>
          <a:p>
            <a:fld id="{B4F5DB9C-6982-4996-8221-14CA80541469}" type="datetime1">
              <a:rPr lang="en-US" altLang="en-US"/>
              <a:pPr/>
              <a:t>1/20/2026</a:t>
            </a:fld>
            <a:endParaRPr lang="en-US" alt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6DF620D7-F8FA-46BA-A24A-308037814661}" type="slidenum">
              <a:rPr lang="en-US" altLang="en-US"/>
              <a:pPr/>
              <a:t>‹#›</a:t>
            </a:fld>
            <a:endParaRPr lang="en-US" altLang="en-US"/>
          </a:p>
        </p:txBody>
      </p:sp>
    </p:spTree>
    <p:extLst>
      <p:ext uri="{BB962C8B-B14F-4D97-AF65-F5344CB8AC3E}">
        <p14:creationId xmlns:p14="http://schemas.microsoft.com/office/powerpoint/2010/main" val="2746498176"/>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6DF620D7-F8FA-46BA-A24A-308037814661}" type="slidenum">
              <a:rPr lang="en-US" altLang="en-US" smtClean="0"/>
              <a:pPr/>
              <a:t>2</a:t>
            </a:fld>
            <a:endParaRPr lang="en-US" altLang="en-US"/>
          </a:p>
        </p:txBody>
      </p:sp>
    </p:spTree>
    <p:extLst>
      <p:ext uri="{BB962C8B-B14F-4D97-AF65-F5344CB8AC3E}">
        <p14:creationId xmlns:p14="http://schemas.microsoft.com/office/powerpoint/2010/main" val="18975474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DF620D7-F8FA-46BA-A24A-308037814661}" type="slidenum">
              <a:rPr lang="en-US" altLang="en-US" smtClean="0"/>
              <a:pPr/>
              <a:t>3</a:t>
            </a:fld>
            <a:endParaRPr lang="en-US" altLang="en-US"/>
          </a:p>
        </p:txBody>
      </p:sp>
    </p:spTree>
    <p:extLst>
      <p:ext uri="{BB962C8B-B14F-4D97-AF65-F5344CB8AC3E}">
        <p14:creationId xmlns:p14="http://schemas.microsoft.com/office/powerpoint/2010/main" val="42854075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US" sz="1200" b="0" i="0" kern="1200" dirty="0">
                <a:solidFill>
                  <a:schemeClr val="tx1"/>
                </a:solidFill>
                <a:effectLst/>
                <a:latin typeface="+mn-lt"/>
                <a:ea typeface="MS PGothic" panose="020B0600070205080204" pitchFamily="34" charset="-128"/>
                <a:cs typeface="ＭＳ Ｐゴシック" charset="0"/>
              </a:rPr>
              <a:t>The work </a:t>
            </a:r>
            <a:r>
              <a:rPr lang="en-US" sz="1200" b="0" i="0" kern="1200" dirty="0" err="1">
                <a:solidFill>
                  <a:schemeClr val="tx1"/>
                </a:solidFill>
                <a:effectLst/>
                <a:latin typeface="+mn-lt"/>
                <a:ea typeface="MS PGothic" panose="020B0600070205080204" pitchFamily="34" charset="-128"/>
                <a:cs typeface="ＭＳ Ｐゴシック" charset="0"/>
              </a:rPr>
              <a:t>programmes</a:t>
            </a:r>
            <a:r>
              <a:rPr lang="en-US" sz="1200" b="0" i="0" kern="1200" dirty="0">
                <a:solidFill>
                  <a:schemeClr val="tx1"/>
                </a:solidFill>
                <a:effectLst/>
                <a:latin typeface="+mn-lt"/>
                <a:ea typeface="MS PGothic" panose="020B0600070205080204" pitchFamily="34" charset="-128"/>
                <a:cs typeface="ＭＳ Ｐゴシック" charset="0"/>
              </a:rPr>
              <a:t> may include dedicated two-stage bottom-up award procedures to identify and support EU Tech frontrunners through industry-driven consortia leveraging on their role as innovation and export drivers to strengthen their global competitive position along with their European SME suppliers through investments in new solutions and identification of relevant partners. Project preparation as well as crowding in of additional public and private capital may be supported.</a:t>
            </a:r>
          </a:p>
          <a:p>
            <a:r>
              <a:rPr lang="en-US" sz="1200" b="0" i="0" kern="1200" dirty="0">
                <a:solidFill>
                  <a:schemeClr val="tx1"/>
                </a:solidFill>
                <a:effectLst/>
                <a:latin typeface="+mn-lt"/>
                <a:ea typeface="MS PGothic" panose="020B0600070205080204" pitchFamily="34" charset="-128"/>
                <a:cs typeface="ＭＳ Ｐゴシック" charset="0"/>
              </a:rPr>
              <a:t>2.At the first stage, an open call for expression of interest for goods, works or services that might contribute to Union competitiveness in general, or in a specified sector, may be published without specification of the kind of activities or the instrument of budget implementation to be used.</a:t>
            </a:r>
          </a:p>
          <a:p>
            <a:r>
              <a:rPr lang="en-US" sz="1200" b="0" i="0" kern="1200" dirty="0">
                <a:solidFill>
                  <a:schemeClr val="tx1"/>
                </a:solidFill>
                <a:effectLst/>
                <a:latin typeface="+mn-lt"/>
                <a:ea typeface="MS PGothic" panose="020B0600070205080204" pitchFamily="34" charset="-128"/>
                <a:cs typeface="ＭＳ Ｐゴシック" charset="0"/>
              </a:rPr>
              <a:t>3.At the second stage, analysis and crowding in of additional public and private capital shall be supported.</a:t>
            </a:r>
          </a:p>
          <a:p>
            <a:r>
              <a:rPr lang="en-US" sz="1200" b="0" i="0" kern="1200" dirty="0">
                <a:solidFill>
                  <a:schemeClr val="tx1"/>
                </a:solidFill>
                <a:effectLst/>
                <a:latin typeface="+mn-lt"/>
                <a:ea typeface="MS PGothic" panose="020B0600070205080204" pitchFamily="34" charset="-128"/>
                <a:cs typeface="ＭＳ Ｐゴシック" charset="0"/>
              </a:rPr>
              <a:t>4.</a:t>
            </a:r>
            <a:r>
              <a:rPr lang="en-US" sz="1200" b="1" i="0" kern="1200" dirty="0">
                <a:solidFill>
                  <a:schemeClr val="tx1"/>
                </a:solidFill>
                <a:effectLst/>
                <a:latin typeface="+mn-lt"/>
                <a:ea typeface="MS PGothic" panose="020B0600070205080204" pitchFamily="34" charset="-128"/>
                <a:cs typeface="ＭＳ Ｐゴシック" charset="0"/>
              </a:rPr>
              <a:t>Proposals and offers shall be evaluated and ranked based on common award criteria such as their comparative contribution to Union competitiveness.</a:t>
            </a:r>
          </a:p>
          <a:p>
            <a:r>
              <a:rPr lang="en-US" sz="1200" b="0" i="0" kern="1200" dirty="0">
                <a:solidFill>
                  <a:schemeClr val="tx1"/>
                </a:solidFill>
                <a:effectLst/>
                <a:latin typeface="+mn-lt"/>
                <a:ea typeface="MS PGothic" panose="020B0600070205080204" pitchFamily="34" charset="-128"/>
                <a:cs typeface="ＭＳ Ｐゴシック" charset="0"/>
              </a:rPr>
              <a:t>5</a:t>
            </a:r>
            <a:r>
              <a:rPr lang="en-US" sz="1200" b="1" i="0" kern="1200" dirty="0">
                <a:solidFill>
                  <a:schemeClr val="tx1"/>
                </a:solidFill>
                <a:effectLst/>
                <a:latin typeface="+mn-lt"/>
                <a:ea typeface="MS PGothic" panose="020B0600070205080204" pitchFamily="34" charset="-128"/>
                <a:cs typeface="ＭＳ Ｐゴシック" charset="0"/>
              </a:rPr>
              <a:t>.The evaluation committee shall determine the most appropriate instrument of budget implementation, as well as propose the maximum amount and form of the Union contribution.</a:t>
            </a:r>
          </a:p>
          <a:p>
            <a:endParaRPr lang="sv-SE" dirty="0"/>
          </a:p>
        </p:txBody>
      </p:sp>
      <p:sp>
        <p:nvSpPr>
          <p:cNvPr id="4" name="Platshållare för bildnummer 3"/>
          <p:cNvSpPr>
            <a:spLocks noGrp="1"/>
          </p:cNvSpPr>
          <p:nvPr>
            <p:ph type="sldNum" sz="quarter" idx="5"/>
          </p:nvPr>
        </p:nvSpPr>
        <p:spPr/>
        <p:txBody>
          <a:bodyPr/>
          <a:lstStyle/>
          <a:p>
            <a:fld id="{6DF620D7-F8FA-46BA-A24A-308037814661}" type="slidenum">
              <a:rPr lang="en-US" altLang="en-US" smtClean="0"/>
              <a:pPr/>
              <a:t>6</a:t>
            </a:fld>
            <a:endParaRPr lang="en-US" altLang="en-US"/>
          </a:p>
        </p:txBody>
      </p:sp>
    </p:spTree>
    <p:extLst>
      <p:ext uri="{BB962C8B-B14F-4D97-AF65-F5344CB8AC3E}">
        <p14:creationId xmlns:p14="http://schemas.microsoft.com/office/powerpoint/2010/main" val="4184811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DF620D7-F8FA-46BA-A24A-308037814661}" type="slidenum">
              <a:rPr lang="en-US" altLang="en-US" smtClean="0"/>
              <a:pPr/>
              <a:t>8</a:t>
            </a:fld>
            <a:endParaRPr lang="en-US" altLang="en-US"/>
          </a:p>
        </p:txBody>
      </p:sp>
    </p:spTree>
    <p:extLst>
      <p:ext uri="{BB962C8B-B14F-4D97-AF65-F5344CB8AC3E}">
        <p14:creationId xmlns:p14="http://schemas.microsoft.com/office/powerpoint/2010/main" val="42603721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DF620D7-F8FA-46BA-A24A-308037814661}" type="slidenum">
              <a:rPr lang="en-US" altLang="en-US" smtClean="0"/>
              <a:pPr/>
              <a:t>9</a:t>
            </a:fld>
            <a:endParaRPr lang="en-US" altLang="en-US"/>
          </a:p>
        </p:txBody>
      </p:sp>
    </p:spTree>
    <p:extLst>
      <p:ext uri="{BB962C8B-B14F-4D97-AF65-F5344CB8AC3E}">
        <p14:creationId xmlns:p14="http://schemas.microsoft.com/office/powerpoint/2010/main" val="45805507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48105" y="1648966"/>
            <a:ext cx="6512273" cy="933758"/>
          </a:xfrm>
        </p:spPr>
        <p:txBody>
          <a:bodyPr anchor="b">
            <a:normAutofit/>
          </a:bodyPr>
          <a:lstStyle>
            <a:lvl1pPr>
              <a:defRPr sz="2200" b="1" baseline="0">
                <a:solidFill>
                  <a:schemeClr val="tx2"/>
                </a:solidFill>
                <a:latin typeface="Arial Narrow"/>
                <a:cs typeface="Arial Narrow"/>
              </a:defRPr>
            </a:lvl1pPr>
          </a:lstStyle>
          <a:p>
            <a:r>
              <a:rPr lang="en-US"/>
              <a:t>Click to edit Master title style</a:t>
            </a:r>
            <a:endParaRPr lang="en-US" dirty="0"/>
          </a:p>
        </p:txBody>
      </p:sp>
      <p:sp>
        <p:nvSpPr>
          <p:cNvPr id="3" name="Subtitle 2"/>
          <p:cNvSpPr>
            <a:spLocks noGrp="1"/>
          </p:cNvSpPr>
          <p:nvPr>
            <p:ph type="subTitle" idx="1"/>
          </p:nvPr>
        </p:nvSpPr>
        <p:spPr>
          <a:xfrm>
            <a:off x="548105" y="2581894"/>
            <a:ext cx="6512273" cy="697655"/>
          </a:xfrm>
        </p:spPr>
        <p:txBody>
          <a:bodyPr>
            <a:normAutofit/>
          </a:bodyPr>
          <a:lstStyle>
            <a:lvl1pPr marL="0" indent="0" algn="l">
              <a:spcBef>
                <a:spcPts val="0"/>
              </a:spcBef>
              <a:buNone/>
              <a:defRPr sz="1400">
                <a:solidFill>
                  <a:schemeClr val="bg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Text Placeholder 4"/>
          <p:cNvSpPr>
            <a:spLocks noGrp="1"/>
          </p:cNvSpPr>
          <p:nvPr>
            <p:ph type="body" sz="quarter" idx="10"/>
          </p:nvPr>
        </p:nvSpPr>
        <p:spPr>
          <a:xfrm>
            <a:off x="548453" y="4495268"/>
            <a:ext cx="6511925" cy="305857"/>
          </a:xfrm>
          <a:noFill/>
        </p:spPr>
        <p:txBody>
          <a:bodyPr/>
          <a:lstStyle>
            <a:lvl1pPr>
              <a:defRPr sz="1100">
                <a:solidFill>
                  <a:schemeClr val="bg2"/>
                </a:solidFill>
              </a:defRPr>
            </a:lvl1pPr>
          </a:lstStyle>
          <a:p>
            <a:pPr lvl="0"/>
            <a:r>
              <a:rPr lang="en-US"/>
              <a:t>Click to edit Master text styles</a:t>
            </a:r>
          </a:p>
        </p:txBody>
      </p:sp>
    </p:spTree>
    <p:extLst>
      <p:ext uri="{BB962C8B-B14F-4D97-AF65-F5344CB8AC3E}">
        <p14:creationId xmlns:p14="http://schemas.microsoft.com/office/powerpoint/2010/main" val="865207855"/>
      </p:ext>
    </p:extLst>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hank you">
    <p:spTree>
      <p:nvGrpSpPr>
        <p:cNvPr id="1" name=""/>
        <p:cNvGrpSpPr/>
        <p:nvPr/>
      </p:nvGrpSpPr>
      <p:grpSpPr>
        <a:xfrm>
          <a:off x="0" y="0"/>
          <a:ext cx="0" cy="0"/>
          <a:chOff x="0" y="0"/>
          <a:chExt cx="0" cy="0"/>
        </a:xfrm>
      </p:grpSpPr>
      <p:sp>
        <p:nvSpPr>
          <p:cNvPr id="2" name="TextBox 11"/>
          <p:cNvSpPr txBox="1">
            <a:spLocks noChangeArrowheads="1"/>
          </p:cNvSpPr>
          <p:nvPr/>
        </p:nvSpPr>
        <p:spPr bwMode="auto">
          <a:xfrm>
            <a:off x="2500313" y="2227263"/>
            <a:ext cx="4070350" cy="461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Arial" charset="0"/>
                <a:ea typeface="ＭＳ Ｐゴシック" charset="0"/>
                <a:cs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fontAlgn="base">
              <a:spcBef>
                <a:spcPct val="0"/>
              </a:spcBef>
              <a:spcAft>
                <a:spcPct val="0"/>
              </a:spcAft>
              <a:defRPr>
                <a:solidFill>
                  <a:schemeClr val="tx1"/>
                </a:solidFill>
                <a:latin typeface="Arial" charset="0"/>
                <a:ea typeface="ＭＳ Ｐゴシック" charset="0"/>
              </a:defRPr>
            </a:lvl6pPr>
            <a:lvl7pPr marL="2971800" indent="-228600" fontAlgn="base">
              <a:spcBef>
                <a:spcPct val="0"/>
              </a:spcBef>
              <a:spcAft>
                <a:spcPct val="0"/>
              </a:spcAft>
              <a:defRPr>
                <a:solidFill>
                  <a:schemeClr val="tx1"/>
                </a:solidFill>
                <a:latin typeface="Arial" charset="0"/>
                <a:ea typeface="ＭＳ Ｐゴシック" charset="0"/>
              </a:defRPr>
            </a:lvl7pPr>
            <a:lvl8pPr marL="3429000" indent="-228600" fontAlgn="base">
              <a:spcBef>
                <a:spcPct val="0"/>
              </a:spcBef>
              <a:spcAft>
                <a:spcPct val="0"/>
              </a:spcAft>
              <a:defRPr>
                <a:solidFill>
                  <a:schemeClr val="tx1"/>
                </a:solidFill>
                <a:latin typeface="Arial" charset="0"/>
                <a:ea typeface="ＭＳ Ｐゴシック" charset="0"/>
              </a:defRPr>
            </a:lvl8pPr>
            <a:lvl9pPr marL="3886200" indent="-228600" fontAlgn="base">
              <a:spcBef>
                <a:spcPct val="0"/>
              </a:spcBef>
              <a:spcAft>
                <a:spcPct val="0"/>
              </a:spcAft>
              <a:defRPr>
                <a:solidFill>
                  <a:schemeClr val="tx1"/>
                </a:solidFill>
                <a:latin typeface="Arial" charset="0"/>
                <a:ea typeface="ＭＳ Ｐゴシック" charset="0"/>
              </a:defRPr>
            </a:lvl9pPr>
          </a:lstStyle>
          <a:p>
            <a:pPr algn="ctr">
              <a:defRPr/>
            </a:pPr>
            <a:r>
              <a:rPr lang="en-GB" sz="2400" b="1" cap="all" dirty="0">
                <a:solidFill>
                  <a:schemeClr val="bg2"/>
                </a:solidFill>
                <a:latin typeface="Arial Narrow" charset="0"/>
                <a:cs typeface="Arial Narrow" charset="0"/>
              </a:rPr>
              <a:t>Thank you!</a:t>
            </a:r>
          </a:p>
        </p:txBody>
      </p:sp>
    </p:spTree>
    <p:extLst>
      <p:ext uri="{BB962C8B-B14F-4D97-AF65-F5344CB8AC3E}">
        <p14:creationId xmlns:p14="http://schemas.microsoft.com/office/powerpoint/2010/main" val="3804866067"/>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439738"/>
            <a:ext cx="7433733" cy="415925"/>
          </a:xfrm>
        </p:spPr>
        <p:txBody>
          <a:bodyPr/>
          <a:lstStyle/>
          <a:p>
            <a:r>
              <a:rPr lang="en-US"/>
              <a:t>Click to edit Master title style</a:t>
            </a:r>
            <a:endParaRPr lang="en-US" dirty="0"/>
          </a:p>
        </p:txBody>
      </p:sp>
      <p:sp>
        <p:nvSpPr>
          <p:cNvPr id="3" name="Content Placeholder 2"/>
          <p:cNvSpPr>
            <a:spLocks noGrp="1"/>
          </p:cNvSpPr>
          <p:nvPr>
            <p:ph idx="1"/>
          </p:nvPr>
        </p:nvSpPr>
        <p:spPr>
          <a:xfrm>
            <a:off x="457200" y="1063827"/>
            <a:ext cx="7433733" cy="3254173"/>
          </a:xfrm>
        </p:spPr>
        <p:txBody>
          <a:bodyPr>
            <a:normAutofit/>
          </a:bodyPr>
          <a:lstStyle>
            <a:lvl1pPr>
              <a:defRPr sz="1200"/>
            </a:lvl1pPr>
            <a:lvl2pPr>
              <a:defRPr sz="1200"/>
            </a:lvl2pPr>
            <a:lvl3pPr>
              <a:defRPr sz="1200"/>
            </a:lvl3pPr>
            <a:lvl4pPr>
              <a:defRPr sz="1200"/>
            </a:lvl4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321058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2777140"/>
            <a:ext cx="7790205" cy="1021556"/>
          </a:xfrm>
        </p:spPr>
        <p:txBody>
          <a:bodyPr>
            <a:normAutofit/>
          </a:bodyPr>
          <a:lstStyle>
            <a:lvl1pPr algn="l">
              <a:defRPr sz="1800" b="1" cap="all"/>
            </a:lvl1pPr>
          </a:lstStyle>
          <a:p>
            <a:r>
              <a:rPr lang="en-US"/>
              <a:t>Click to edit Master title style</a:t>
            </a:r>
            <a:endParaRPr lang="en-US" dirty="0"/>
          </a:p>
        </p:txBody>
      </p:sp>
      <p:sp>
        <p:nvSpPr>
          <p:cNvPr id="3" name="Text Placeholder 2"/>
          <p:cNvSpPr>
            <a:spLocks noGrp="1"/>
          </p:cNvSpPr>
          <p:nvPr>
            <p:ph type="body" idx="1"/>
          </p:nvPr>
        </p:nvSpPr>
        <p:spPr>
          <a:xfrm>
            <a:off x="457200" y="1651999"/>
            <a:ext cx="7790205" cy="1125140"/>
          </a:xfrm>
        </p:spPr>
        <p:txBody>
          <a:bodyPr anchor="b">
            <a:normAutofit/>
          </a:bodyPr>
          <a:lstStyle>
            <a:lvl1pPr marL="0" indent="0">
              <a:buNone/>
              <a:defRPr sz="14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225526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199" y="439738"/>
            <a:ext cx="7662333" cy="41592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457200" y="1058179"/>
            <a:ext cx="3708400" cy="3365789"/>
          </a:xfrm>
        </p:spPr>
        <p:txBody>
          <a:bodyPr>
            <a:normAutofit/>
          </a:bodyPr>
          <a:lstStyle>
            <a:lvl1pPr>
              <a:defRPr sz="1200">
                <a:solidFill>
                  <a:schemeClr val="bg2">
                    <a:lumMod val="75000"/>
                  </a:schemeClr>
                </a:solidFill>
              </a:defRPr>
            </a:lvl1pPr>
            <a:lvl2pPr>
              <a:defRPr sz="1200">
                <a:solidFill>
                  <a:schemeClr val="bg2">
                    <a:lumMod val="75000"/>
                  </a:schemeClr>
                </a:solidFill>
              </a:defRPr>
            </a:lvl2pPr>
            <a:lvl3pPr>
              <a:defRPr sz="1200">
                <a:solidFill>
                  <a:schemeClr val="bg2">
                    <a:lumMod val="75000"/>
                  </a:schemeClr>
                </a:solidFill>
              </a:defRPr>
            </a:lvl3pPr>
            <a:lvl4pPr>
              <a:defRPr sz="1200">
                <a:solidFill>
                  <a:schemeClr val="bg2">
                    <a:lumMod val="75000"/>
                  </a:schemeClr>
                </a:solidFill>
              </a:defRPr>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8" name="Content Placeholder 2"/>
          <p:cNvSpPr>
            <a:spLocks noGrp="1"/>
          </p:cNvSpPr>
          <p:nvPr>
            <p:ph sz="half" idx="13"/>
          </p:nvPr>
        </p:nvSpPr>
        <p:spPr>
          <a:xfrm>
            <a:off x="4411133" y="1058179"/>
            <a:ext cx="3708400" cy="3365789"/>
          </a:xfrm>
        </p:spPr>
        <p:txBody>
          <a:bodyPr>
            <a:normAutofit/>
          </a:bodyPr>
          <a:lstStyle>
            <a:lvl1pPr>
              <a:defRPr sz="1200">
                <a:solidFill>
                  <a:schemeClr val="bg2">
                    <a:lumMod val="75000"/>
                  </a:schemeClr>
                </a:solidFill>
              </a:defRPr>
            </a:lvl1pPr>
            <a:lvl2pPr>
              <a:defRPr sz="1200">
                <a:solidFill>
                  <a:schemeClr val="bg2">
                    <a:lumMod val="75000"/>
                  </a:schemeClr>
                </a:solidFill>
              </a:defRPr>
            </a:lvl2pPr>
            <a:lvl3pPr>
              <a:defRPr sz="1200">
                <a:solidFill>
                  <a:schemeClr val="bg2">
                    <a:lumMod val="75000"/>
                  </a:schemeClr>
                </a:solidFill>
              </a:defRPr>
            </a:lvl3pPr>
            <a:lvl4pPr>
              <a:defRPr sz="1200">
                <a:solidFill>
                  <a:schemeClr val="bg2">
                    <a:lumMod val="75000"/>
                  </a:schemeClr>
                </a:solidFill>
              </a:defRPr>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3998706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439738"/>
            <a:ext cx="7666783" cy="415925"/>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003879"/>
            <a:ext cx="3680708" cy="268671"/>
          </a:xfrm>
        </p:spPr>
        <p:txBody>
          <a:bodyPr anchor="b">
            <a:noAutofit/>
          </a:bodyPr>
          <a:lstStyle>
            <a:lvl1pPr marL="0" indent="0">
              <a:buNone/>
              <a:defRPr sz="1600" b="1" i="0">
                <a:solidFill>
                  <a:schemeClr val="bg2"/>
                </a:solidFill>
                <a:latin typeface="Arial Narrow"/>
                <a:cs typeface="Arial Narrow"/>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418897"/>
            <a:ext cx="3680702" cy="2992237"/>
          </a:xfrm>
        </p:spPr>
        <p:txBody>
          <a:bodyPr>
            <a:normAutofit/>
          </a:bodyPr>
          <a:lstStyle>
            <a:lvl1pPr>
              <a:defRPr sz="1200"/>
            </a:lvl1pPr>
            <a:lvl2pPr>
              <a:defRPr sz="1200"/>
            </a:lvl2pPr>
            <a:lvl3pPr>
              <a:defRPr sz="1200"/>
            </a:lvl3pPr>
            <a:lvl4pPr>
              <a:defRPr sz="12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Text Placeholder 4"/>
          <p:cNvSpPr>
            <a:spLocks noGrp="1"/>
          </p:cNvSpPr>
          <p:nvPr>
            <p:ph type="body" sz="quarter" idx="3"/>
          </p:nvPr>
        </p:nvSpPr>
        <p:spPr>
          <a:xfrm>
            <a:off x="4420879" y="1003879"/>
            <a:ext cx="3682154" cy="268671"/>
          </a:xfrm>
        </p:spPr>
        <p:txBody>
          <a:bodyPr anchor="b">
            <a:noAutofit/>
          </a:bodyPr>
          <a:lstStyle>
            <a:lvl1pPr marL="0" indent="0">
              <a:buNone/>
              <a:defRPr sz="1600" b="1" i="0">
                <a:solidFill>
                  <a:schemeClr val="bg2"/>
                </a:solidFill>
                <a:latin typeface="Arial Narrow"/>
                <a:cs typeface="Arial Narrow"/>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420879" y="1418896"/>
            <a:ext cx="3682148" cy="2992237"/>
          </a:xfrm>
        </p:spPr>
        <p:txBody>
          <a:bodyPr>
            <a:normAutofit/>
          </a:bodyPr>
          <a:lstStyle>
            <a:lvl1pPr>
              <a:defRPr sz="1200">
                <a:solidFill>
                  <a:schemeClr val="bg2">
                    <a:lumMod val="75000"/>
                  </a:schemeClr>
                </a:solidFill>
              </a:defRPr>
            </a:lvl1pPr>
            <a:lvl2pPr>
              <a:defRPr sz="1200">
                <a:solidFill>
                  <a:schemeClr val="bg2">
                    <a:lumMod val="75000"/>
                  </a:schemeClr>
                </a:solidFill>
              </a:defRPr>
            </a:lvl2pPr>
            <a:lvl3pPr>
              <a:defRPr sz="1200">
                <a:solidFill>
                  <a:schemeClr val="bg2">
                    <a:lumMod val="75000"/>
                  </a:schemeClr>
                </a:solidFill>
              </a:defRPr>
            </a:lvl3pPr>
            <a:lvl4pPr>
              <a:defRPr sz="1200">
                <a:solidFill>
                  <a:schemeClr val="bg2">
                    <a:lumMod val="75000"/>
                  </a:schemeClr>
                </a:solidFill>
              </a:defRPr>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39765202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439738"/>
            <a:ext cx="7450667" cy="415925"/>
          </a:xfrm>
        </p:spPr>
        <p:txBody>
          <a:bodyPr/>
          <a:lstStyle/>
          <a:p>
            <a:r>
              <a:rPr lang="en-US"/>
              <a:t>Click to edit Master title style</a:t>
            </a:r>
            <a:endParaRPr lang="en-US" dirty="0"/>
          </a:p>
        </p:txBody>
      </p:sp>
    </p:spTree>
    <p:extLst>
      <p:ext uri="{BB962C8B-B14F-4D97-AF65-F5344CB8AC3E}">
        <p14:creationId xmlns:p14="http://schemas.microsoft.com/office/powerpoint/2010/main" val="3293915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09443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397639"/>
            <a:ext cx="2700862" cy="542158"/>
          </a:xfrm>
        </p:spPr>
        <p:txBody>
          <a:bodyPr anchor="b"/>
          <a:lstStyle>
            <a:lvl1pPr algn="l">
              <a:defRPr sz="1600" b="1"/>
            </a:lvl1pPr>
          </a:lstStyle>
          <a:p>
            <a:r>
              <a:rPr lang="en-US"/>
              <a:t>Click to edit Master title style</a:t>
            </a:r>
            <a:endParaRPr lang="en-US" dirty="0"/>
          </a:p>
        </p:txBody>
      </p:sp>
      <p:sp>
        <p:nvSpPr>
          <p:cNvPr id="3" name="Content Placeholder 2"/>
          <p:cNvSpPr>
            <a:spLocks noGrp="1"/>
          </p:cNvSpPr>
          <p:nvPr>
            <p:ph idx="1"/>
          </p:nvPr>
        </p:nvSpPr>
        <p:spPr>
          <a:xfrm>
            <a:off x="3301999" y="1175845"/>
            <a:ext cx="4529667" cy="3294555"/>
          </a:xfrm>
        </p:spPr>
        <p:txBody>
          <a:bodyPr>
            <a:normAutofit/>
          </a:bodyPr>
          <a:lstStyle>
            <a:lvl1pPr>
              <a:defRPr sz="1200"/>
            </a:lvl1pPr>
            <a:lvl2pPr>
              <a:defRPr sz="1200"/>
            </a:lvl2pPr>
            <a:lvl3pPr>
              <a:defRPr sz="1200"/>
            </a:lvl3pPr>
            <a:lvl4pPr>
              <a:defRPr sz="12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Text Placeholder 3"/>
          <p:cNvSpPr>
            <a:spLocks noGrp="1"/>
          </p:cNvSpPr>
          <p:nvPr>
            <p:ph type="body" sz="half" idx="2"/>
          </p:nvPr>
        </p:nvSpPr>
        <p:spPr>
          <a:xfrm>
            <a:off x="457203" y="1175845"/>
            <a:ext cx="2700863" cy="3294556"/>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691581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57201" y="775138"/>
            <a:ext cx="7289798" cy="3380672"/>
          </a:xfrm>
        </p:spPr>
        <p:txBody>
          <a:bodyPr rtlCol="0">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457201" y="4230416"/>
            <a:ext cx="7289799" cy="263512"/>
          </a:xfrm>
        </p:spPr>
        <p:txBody>
          <a:bodyPr>
            <a:no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177748077"/>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2"/>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439738"/>
            <a:ext cx="6664325" cy="4159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title style</a:t>
            </a:r>
            <a:endParaRPr lang="en-US" dirty="0"/>
          </a:p>
        </p:txBody>
      </p:sp>
      <p:sp>
        <p:nvSpPr>
          <p:cNvPr id="1027" name="Text Placeholder 2"/>
          <p:cNvSpPr>
            <a:spLocks noGrp="1"/>
          </p:cNvSpPr>
          <p:nvPr>
            <p:ph type="body" idx="1"/>
          </p:nvPr>
        </p:nvSpPr>
        <p:spPr bwMode="auto">
          <a:xfrm>
            <a:off x="457200" y="1084263"/>
            <a:ext cx="7561263"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 </a:t>
            </a:r>
          </a:p>
          <a:p>
            <a:pPr lvl="2"/>
            <a:r>
              <a:rPr lang="en-GB" altLang="en-US"/>
              <a:t>Third level</a:t>
            </a:r>
          </a:p>
          <a:p>
            <a:pPr lvl="3"/>
            <a:r>
              <a:rPr lang="en-GB" altLang="en-US"/>
              <a:t>Fourth level</a:t>
            </a:r>
          </a:p>
        </p:txBody>
      </p:sp>
      <p:sp>
        <p:nvSpPr>
          <p:cNvPr id="13" name="Slide Number Placeholder 5"/>
          <p:cNvSpPr txBox="1">
            <a:spLocks/>
          </p:cNvSpPr>
          <p:nvPr/>
        </p:nvSpPr>
        <p:spPr>
          <a:xfrm>
            <a:off x="8737600" y="488950"/>
            <a:ext cx="406400" cy="230188"/>
          </a:xfrm>
          <a:prstGeom prst="rect">
            <a:avLst/>
          </a:prstGeom>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E5657552-FAD3-4CCF-BA52-5794F0B9A1D8}" type="slidenum">
              <a:rPr lang="en-US" altLang="en-US" sz="900">
                <a:solidFill>
                  <a:schemeClr val="bg1"/>
                </a:solidFill>
              </a:rPr>
              <a:pPr eaLnBrk="1" hangingPunct="1"/>
              <a:t>‹#›</a:t>
            </a:fld>
            <a:endParaRPr lang="en-US" altLang="en-US" sz="900">
              <a:solidFill>
                <a:schemeClr val="bg1"/>
              </a:solidFill>
            </a:endParaRPr>
          </a:p>
        </p:txBody>
      </p:sp>
      <p:sp>
        <p:nvSpPr>
          <p:cNvPr id="6" name="Footer Placeholder 4"/>
          <p:cNvSpPr txBox="1">
            <a:spLocks/>
          </p:cNvSpPr>
          <p:nvPr userDrawn="1"/>
        </p:nvSpPr>
        <p:spPr>
          <a:xfrm>
            <a:off x="457200" y="4748213"/>
            <a:ext cx="7078663" cy="180975"/>
          </a:xfrm>
          <a:prstGeom prst="rect">
            <a:avLst/>
          </a:prstGeom>
        </p:spPr>
        <p:txBody>
          <a:bodyPr/>
          <a:lstStyle>
            <a:defPPr>
              <a:defRPr lang="en-US"/>
            </a:defPPr>
            <a:lvl1pPr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a:lstStyle>
          <a:p>
            <a:pPr>
              <a:defRPr/>
            </a:pPr>
            <a:r>
              <a:rPr lang="en-US" sz="700" cap="all" dirty="0">
                <a:solidFill>
                  <a:schemeClr val="bg2"/>
                </a:solidFill>
              </a:rPr>
              <a:t>PRESENTATION TITLE comes here</a:t>
            </a:r>
          </a:p>
        </p:txBody>
      </p:sp>
      <p:sp>
        <p:nvSpPr>
          <p:cNvPr id="7" name="Slide Number Placeholder 5"/>
          <p:cNvSpPr txBox="1">
            <a:spLocks/>
          </p:cNvSpPr>
          <p:nvPr userDrawn="1"/>
        </p:nvSpPr>
        <p:spPr>
          <a:xfrm>
            <a:off x="8737600" y="488950"/>
            <a:ext cx="406400" cy="230188"/>
          </a:xfrm>
          <a:prstGeom prst="rect">
            <a:avLst/>
          </a:prstGeom>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96B11F7A-7A1B-4E24-A825-2429BD69A93B}" type="slidenum">
              <a:rPr lang="en-US" altLang="en-US" sz="900">
                <a:solidFill>
                  <a:schemeClr val="bg1"/>
                </a:solidFill>
              </a:rPr>
              <a:pPr eaLnBrk="1" hangingPunct="1"/>
              <a:t>‹#›</a:t>
            </a:fld>
            <a:endParaRPr lang="en-US" altLang="en-US" sz="900">
              <a:solidFill>
                <a:schemeClr val="bg1"/>
              </a:solidFill>
            </a:endParaRPr>
          </a:p>
        </p:txBody>
      </p:sp>
    </p:spTree>
  </p:cSld>
  <p:clrMap bg1="lt1" tx1="dk1" bg2="lt2" tx2="dk2" accent1="accent1" accent2="accent2" accent3="accent3" accent4="accent4" accent5="accent5" accent6="accent6" hlink="hlink" folHlink="folHlink"/>
  <p:sldLayoutIdLst>
    <p:sldLayoutId id="2147484346" r:id="rId1"/>
    <p:sldLayoutId id="2147484338" r:id="rId2"/>
    <p:sldLayoutId id="2147484339" r:id="rId3"/>
    <p:sldLayoutId id="2147484340" r:id="rId4"/>
    <p:sldLayoutId id="2147484341" r:id="rId5"/>
    <p:sldLayoutId id="2147484342" r:id="rId6"/>
    <p:sldLayoutId id="2147484343" r:id="rId7"/>
    <p:sldLayoutId id="2147484344" r:id="rId8"/>
    <p:sldLayoutId id="2147484345" r:id="rId9"/>
    <p:sldLayoutId id="2147484347" r:id="rId10"/>
  </p:sldLayoutIdLst>
  <p:hf hdr="0" dt="0"/>
  <p:txStyles>
    <p:titleStyle>
      <a:lvl1pPr algn="l" defTabSz="457200" rtl="0" eaLnBrk="1" fontAlgn="base" hangingPunct="1">
        <a:spcBef>
          <a:spcPct val="0"/>
        </a:spcBef>
        <a:spcAft>
          <a:spcPct val="0"/>
        </a:spcAft>
        <a:defRPr sz="1600" b="1" kern="1200" cap="all">
          <a:solidFill>
            <a:schemeClr val="tx2"/>
          </a:solidFill>
          <a:latin typeface="Arial Narrow"/>
          <a:ea typeface="MS PGothic" panose="020B0600070205080204" pitchFamily="34" charset="-128"/>
          <a:cs typeface="Arial Narrow"/>
        </a:defRPr>
      </a:lvl1pPr>
      <a:lvl2pPr algn="l" defTabSz="457200" rtl="0" eaLnBrk="1" fontAlgn="base" hangingPunct="1">
        <a:spcBef>
          <a:spcPct val="0"/>
        </a:spcBef>
        <a:spcAft>
          <a:spcPct val="0"/>
        </a:spcAft>
        <a:defRPr sz="1600" b="1">
          <a:solidFill>
            <a:schemeClr val="tx2"/>
          </a:solidFill>
          <a:latin typeface="Arial Narrow" charset="0"/>
          <a:ea typeface="MS PGothic" panose="020B0600070205080204" pitchFamily="34" charset="-128"/>
        </a:defRPr>
      </a:lvl2pPr>
      <a:lvl3pPr algn="l" defTabSz="457200" rtl="0" eaLnBrk="1" fontAlgn="base" hangingPunct="1">
        <a:spcBef>
          <a:spcPct val="0"/>
        </a:spcBef>
        <a:spcAft>
          <a:spcPct val="0"/>
        </a:spcAft>
        <a:defRPr sz="1600" b="1">
          <a:solidFill>
            <a:schemeClr val="tx2"/>
          </a:solidFill>
          <a:latin typeface="Arial Narrow" charset="0"/>
          <a:ea typeface="MS PGothic" panose="020B0600070205080204" pitchFamily="34" charset="-128"/>
        </a:defRPr>
      </a:lvl3pPr>
      <a:lvl4pPr algn="l" defTabSz="457200" rtl="0" eaLnBrk="1" fontAlgn="base" hangingPunct="1">
        <a:spcBef>
          <a:spcPct val="0"/>
        </a:spcBef>
        <a:spcAft>
          <a:spcPct val="0"/>
        </a:spcAft>
        <a:defRPr sz="1600" b="1">
          <a:solidFill>
            <a:schemeClr val="tx2"/>
          </a:solidFill>
          <a:latin typeface="Arial Narrow" charset="0"/>
          <a:ea typeface="MS PGothic" panose="020B0600070205080204" pitchFamily="34" charset="-128"/>
        </a:defRPr>
      </a:lvl4pPr>
      <a:lvl5pPr algn="l" defTabSz="457200" rtl="0" eaLnBrk="1" fontAlgn="base" hangingPunct="1">
        <a:spcBef>
          <a:spcPct val="0"/>
        </a:spcBef>
        <a:spcAft>
          <a:spcPct val="0"/>
        </a:spcAft>
        <a:defRPr sz="1600" b="1">
          <a:solidFill>
            <a:schemeClr val="tx2"/>
          </a:solidFill>
          <a:latin typeface="Arial Narrow" charset="0"/>
          <a:ea typeface="MS PGothic" panose="020B0600070205080204" pitchFamily="34" charset="-128"/>
        </a:defRPr>
      </a:lvl5pPr>
      <a:lvl6pPr marL="457200" algn="l" defTabSz="457200" rtl="0" eaLnBrk="1" fontAlgn="base" hangingPunct="1">
        <a:spcBef>
          <a:spcPct val="0"/>
        </a:spcBef>
        <a:spcAft>
          <a:spcPct val="0"/>
        </a:spcAft>
        <a:defRPr sz="1600" b="1">
          <a:solidFill>
            <a:schemeClr val="tx2"/>
          </a:solidFill>
          <a:latin typeface="Arial Narrow" charset="0"/>
          <a:ea typeface="ＭＳ Ｐゴシック" charset="0"/>
        </a:defRPr>
      </a:lvl6pPr>
      <a:lvl7pPr marL="914400" algn="l" defTabSz="457200" rtl="0" eaLnBrk="1" fontAlgn="base" hangingPunct="1">
        <a:spcBef>
          <a:spcPct val="0"/>
        </a:spcBef>
        <a:spcAft>
          <a:spcPct val="0"/>
        </a:spcAft>
        <a:defRPr sz="1600" b="1">
          <a:solidFill>
            <a:schemeClr val="tx2"/>
          </a:solidFill>
          <a:latin typeface="Arial Narrow" charset="0"/>
          <a:ea typeface="ＭＳ Ｐゴシック" charset="0"/>
        </a:defRPr>
      </a:lvl7pPr>
      <a:lvl8pPr marL="1371600" algn="l" defTabSz="457200" rtl="0" eaLnBrk="1" fontAlgn="base" hangingPunct="1">
        <a:spcBef>
          <a:spcPct val="0"/>
        </a:spcBef>
        <a:spcAft>
          <a:spcPct val="0"/>
        </a:spcAft>
        <a:defRPr sz="1600" b="1">
          <a:solidFill>
            <a:schemeClr val="tx2"/>
          </a:solidFill>
          <a:latin typeface="Arial Narrow" charset="0"/>
          <a:ea typeface="ＭＳ Ｐゴシック" charset="0"/>
        </a:defRPr>
      </a:lvl8pPr>
      <a:lvl9pPr marL="1828800" algn="l" defTabSz="457200" rtl="0" eaLnBrk="1" fontAlgn="base" hangingPunct="1">
        <a:spcBef>
          <a:spcPct val="0"/>
        </a:spcBef>
        <a:spcAft>
          <a:spcPct val="0"/>
        </a:spcAft>
        <a:defRPr sz="1600" b="1">
          <a:solidFill>
            <a:schemeClr val="tx2"/>
          </a:solidFill>
          <a:latin typeface="Arial Narrow" charset="0"/>
          <a:ea typeface="ＭＳ Ｐゴシック" charset="0"/>
        </a:defRPr>
      </a:lvl9pPr>
    </p:titleStyle>
    <p:bodyStyle>
      <a:lvl1pPr marL="342900" indent="-342900" algn="l" defTabSz="457200" rtl="0" eaLnBrk="1" fontAlgn="base" hangingPunct="1">
        <a:lnSpc>
          <a:spcPct val="105000"/>
        </a:lnSpc>
        <a:spcBef>
          <a:spcPts val="1200"/>
        </a:spcBef>
        <a:spcAft>
          <a:spcPct val="0"/>
        </a:spcAft>
        <a:buClr>
          <a:srgbClr val="6D89AE"/>
        </a:buClr>
        <a:defRPr sz="1200" kern="1200">
          <a:solidFill>
            <a:srgbClr val="5B656B"/>
          </a:solidFill>
          <a:latin typeface="+mn-lt"/>
          <a:ea typeface="MS PGothic" panose="020B0600070205080204" pitchFamily="34" charset="-128"/>
          <a:cs typeface="ＭＳ Ｐゴシック" charset="0"/>
        </a:defRPr>
      </a:lvl1pPr>
      <a:lvl2pPr marL="230188" indent="-230188" algn="l" defTabSz="457200" rtl="0" eaLnBrk="1" fontAlgn="base" hangingPunct="1">
        <a:lnSpc>
          <a:spcPct val="105000"/>
        </a:lnSpc>
        <a:spcBef>
          <a:spcPts val="1200"/>
        </a:spcBef>
        <a:spcAft>
          <a:spcPct val="0"/>
        </a:spcAft>
        <a:buClr>
          <a:srgbClr val="6D89AE"/>
        </a:buClr>
        <a:buFont typeface="Wingdings" panose="05000000000000000000" pitchFamily="2" charset="2"/>
        <a:buChar char="§"/>
        <a:defRPr sz="1200" kern="1200">
          <a:solidFill>
            <a:srgbClr val="5B656B"/>
          </a:solidFill>
          <a:latin typeface="+mn-lt"/>
          <a:ea typeface="MS PGothic" panose="020B0600070205080204" pitchFamily="34" charset="-128"/>
          <a:cs typeface="+mn-cs"/>
        </a:defRPr>
      </a:lvl2pPr>
      <a:lvl3pPr marL="719138" indent="-228600" algn="l" defTabSz="457200" rtl="0" eaLnBrk="1" fontAlgn="base" hangingPunct="1">
        <a:spcBef>
          <a:spcPts val="500"/>
        </a:spcBef>
        <a:spcAft>
          <a:spcPct val="0"/>
        </a:spcAft>
        <a:buClr>
          <a:srgbClr val="6D89AE"/>
        </a:buClr>
        <a:buFont typeface="Arial" panose="020B0604020202020204" pitchFamily="34" charset="0"/>
        <a:buChar char="•"/>
        <a:defRPr sz="1200" kern="1200">
          <a:solidFill>
            <a:srgbClr val="5B656B"/>
          </a:solidFill>
          <a:latin typeface="+mn-lt"/>
          <a:ea typeface="MS PGothic" panose="020B0600070205080204" pitchFamily="34" charset="-128"/>
          <a:cs typeface="+mn-cs"/>
        </a:defRPr>
      </a:lvl3pPr>
      <a:lvl4pPr marL="1079500" indent="-228600" algn="l" defTabSz="457200" rtl="0" eaLnBrk="1" fontAlgn="base" hangingPunct="1">
        <a:spcBef>
          <a:spcPts val="500"/>
        </a:spcBef>
        <a:spcAft>
          <a:spcPct val="0"/>
        </a:spcAft>
        <a:buClr>
          <a:srgbClr val="6D89AE"/>
        </a:buClr>
        <a:buSzPct val="55000"/>
        <a:buFont typeface="Wingdings 3" panose="05040102010807070707" pitchFamily="18" charset="2"/>
        <a:buChar char=""/>
        <a:defRPr sz="1200" kern="1200">
          <a:solidFill>
            <a:srgbClr val="5B656B"/>
          </a:solidFill>
          <a:latin typeface="+mn-lt"/>
          <a:ea typeface="MS PGothic" panose="020B0600070205080204" pitchFamily="34" charset="-128"/>
          <a:cs typeface="+mn-cs"/>
        </a:defRPr>
      </a:lvl4pPr>
      <a:lvl5pPr marL="2057400" indent="-228600" algn="l" defTabSz="457200" rtl="0" eaLnBrk="1" fontAlgn="base" hangingPunct="1">
        <a:spcBef>
          <a:spcPct val="20000"/>
        </a:spcBef>
        <a:spcAft>
          <a:spcPct val="0"/>
        </a:spcAft>
        <a:buSzPct val="60000"/>
        <a:buFont typeface="Wingdings" panose="05000000000000000000" pitchFamily="2" charset="2"/>
        <a:buChar char=""/>
        <a:defRPr kern="1200">
          <a:solidFill>
            <a:schemeClr val="tx1"/>
          </a:solidFill>
          <a:latin typeface="+mn-lt"/>
          <a:ea typeface="MS PGothic" panose="020B0600070205080204"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1.xml"/><Relationship Id="rId1" Type="http://schemas.openxmlformats.org/officeDocument/2006/relationships/themeOverride" Target="../theme/themeOverride1.xml"/><Relationship Id="rId4" Type="http://schemas.openxmlformats.org/officeDocument/2006/relationships/image" Target="../media/image4.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defRPr/>
            </a:pPr>
            <a:r>
              <a:rPr lang="en-US" dirty="0">
                <a:latin typeface="Europea" pitchFamily="2" charset="0"/>
                <a:ea typeface="Europea" pitchFamily="2" charset="0"/>
              </a:rPr>
              <a:t>Governing flexibility</a:t>
            </a:r>
          </a:p>
        </p:txBody>
      </p:sp>
      <p:sp>
        <p:nvSpPr>
          <p:cNvPr id="5123" name="Subtitle 2"/>
          <p:cNvSpPr>
            <a:spLocks noGrp="1"/>
          </p:cNvSpPr>
          <p:nvPr>
            <p:ph type="subTitle" idx="1"/>
          </p:nvPr>
        </p:nvSpPr>
        <p:spPr/>
        <p:txBody>
          <a:bodyPr/>
          <a:lstStyle/>
          <a:p>
            <a:pPr eaLnBrk="1" hangingPunct="1">
              <a:spcBef>
                <a:spcPct val="0"/>
              </a:spcBef>
            </a:pPr>
            <a:r>
              <a:rPr lang="en-US" altLang="en-US" dirty="0">
                <a:latin typeface="Europea" pitchFamily="2" charset="0"/>
                <a:ea typeface="Europea" pitchFamily="2" charset="0"/>
              </a:rPr>
              <a:t>An assessment of the European Competitiveness Fund (ECF)</a:t>
            </a:r>
          </a:p>
        </p:txBody>
      </p:sp>
      <p:sp>
        <p:nvSpPr>
          <p:cNvPr id="5124" name="Text Placeholder 3"/>
          <p:cNvSpPr>
            <a:spLocks noGrp="1"/>
          </p:cNvSpPr>
          <p:nvPr>
            <p:ph type="body" sz="quarter" idx="10"/>
          </p:nvPr>
        </p:nvSpPr>
        <p:spPr/>
        <p:txBody>
          <a:bodyPr/>
          <a:lstStyle/>
          <a:p>
            <a:pPr marL="0" indent="0" eaLnBrk="1" hangingPunct="1">
              <a:spcBef>
                <a:spcPct val="0"/>
              </a:spcBef>
            </a:pPr>
            <a:r>
              <a:rPr lang="en-US" altLang="en-US" dirty="0">
                <a:latin typeface="Europea" pitchFamily="2" charset="0"/>
                <a:ea typeface="Europea" pitchFamily="2" charset="0"/>
              </a:rPr>
              <a:t>Johannes Jarlebring, Swedish Institute for European Policy Studies (SIEPS)</a:t>
            </a:r>
          </a:p>
        </p:txBody>
      </p:sp>
      <p:pic>
        <p:nvPicPr>
          <p:cNvPr id="5125" name="Picture 6" descr="EP logo CMYK_EN.eps"/>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270750" y="3670300"/>
            <a:ext cx="1630363"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A88358E7-8015-4829-A378-C827DC0AF0E2}"/>
              </a:ext>
            </a:extLst>
          </p:cNvPr>
          <p:cNvSpPr/>
          <p:nvPr/>
        </p:nvSpPr>
        <p:spPr>
          <a:xfrm>
            <a:off x="396580" y="4650828"/>
            <a:ext cx="1957737" cy="331075"/>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Puzzled Smiley Face">
            <a:extLst>
              <a:ext uri="{FF2B5EF4-FFF2-40B4-BE49-F238E27FC236}">
                <a16:creationId xmlns:a16="http://schemas.microsoft.com/office/drawing/2014/main" id="{7C7F5DA5-4DD5-26C0-B488-F219C83C756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97666" y="2783374"/>
            <a:ext cx="983264" cy="1047455"/>
          </a:xfrm>
          <a:prstGeom prst="rect">
            <a:avLst/>
          </a:prstGeom>
          <a:noFill/>
          <a:extLst>
            <a:ext uri="{909E8E84-426E-40DD-AFC4-6F175D3DCCD1}">
              <a14:hiddenFill xmlns:a14="http://schemas.microsoft.com/office/drawing/2010/main">
                <a:solidFill>
                  <a:srgbClr val="FFFFFF"/>
                </a:solidFill>
              </a14:hiddenFill>
            </a:ext>
          </a:extLst>
        </p:spPr>
      </p:pic>
      <p:sp>
        <p:nvSpPr>
          <p:cNvPr id="2" name="Rubrik 1">
            <a:extLst>
              <a:ext uri="{FF2B5EF4-FFF2-40B4-BE49-F238E27FC236}">
                <a16:creationId xmlns:a16="http://schemas.microsoft.com/office/drawing/2014/main" id="{9932DC78-8BCD-514F-292F-58D70D29CF4E}"/>
              </a:ext>
            </a:extLst>
          </p:cNvPr>
          <p:cNvSpPr>
            <a:spLocks noGrp="1"/>
          </p:cNvSpPr>
          <p:nvPr>
            <p:ph type="title"/>
          </p:nvPr>
        </p:nvSpPr>
        <p:spPr/>
        <p:txBody>
          <a:bodyPr/>
          <a:lstStyle/>
          <a:p>
            <a:r>
              <a:rPr lang="sv-SE" dirty="0" err="1"/>
              <a:t>Key</a:t>
            </a:r>
            <a:r>
              <a:rPr lang="sv-SE" dirty="0"/>
              <a:t> </a:t>
            </a:r>
            <a:r>
              <a:rPr lang="sv-SE" dirty="0" err="1"/>
              <a:t>messages</a:t>
            </a:r>
            <a:endParaRPr lang="sv-SE" dirty="0"/>
          </a:p>
        </p:txBody>
      </p:sp>
      <p:sp>
        <p:nvSpPr>
          <p:cNvPr id="3" name="Platshållare för innehåll 2">
            <a:extLst>
              <a:ext uri="{FF2B5EF4-FFF2-40B4-BE49-F238E27FC236}">
                <a16:creationId xmlns:a16="http://schemas.microsoft.com/office/drawing/2014/main" id="{4843806B-5302-3118-D810-D0BB4FC9C4D3}"/>
              </a:ext>
            </a:extLst>
          </p:cNvPr>
          <p:cNvSpPr>
            <a:spLocks noGrp="1"/>
          </p:cNvSpPr>
          <p:nvPr>
            <p:ph idx="1"/>
          </p:nvPr>
        </p:nvSpPr>
        <p:spPr>
          <a:xfrm>
            <a:off x="396580" y="1063827"/>
            <a:ext cx="7433733" cy="3529193"/>
          </a:xfrm>
        </p:spPr>
        <p:txBody>
          <a:bodyPr>
            <a:noAutofit/>
          </a:bodyPr>
          <a:lstStyle/>
          <a:p>
            <a:pPr>
              <a:buFont typeface="Wingdings" panose="05000000000000000000" pitchFamily="2" charset="2"/>
              <a:buChar char="Ø"/>
            </a:pPr>
            <a:r>
              <a:rPr lang="sv-SE" dirty="0"/>
              <a:t>ECF </a:t>
            </a:r>
            <a:r>
              <a:rPr lang="sv-SE" dirty="0" err="1"/>
              <a:t>would</a:t>
            </a:r>
            <a:r>
              <a:rPr lang="sv-SE" dirty="0"/>
              <a:t> make the EU a </a:t>
            </a:r>
            <a:r>
              <a:rPr lang="sv-SE" b="1" dirty="0" err="1"/>
              <a:t>stronger</a:t>
            </a:r>
            <a:r>
              <a:rPr lang="sv-SE" dirty="0"/>
              <a:t> </a:t>
            </a:r>
            <a:r>
              <a:rPr lang="sv-SE" dirty="0" err="1"/>
              <a:t>industrial</a:t>
            </a:r>
            <a:r>
              <a:rPr lang="sv-SE" dirty="0"/>
              <a:t> policy </a:t>
            </a:r>
            <a:r>
              <a:rPr lang="sv-SE" dirty="0" err="1"/>
              <a:t>player</a:t>
            </a:r>
            <a:r>
              <a:rPr lang="sv-SE" dirty="0"/>
              <a:t>, </a:t>
            </a:r>
            <a:r>
              <a:rPr lang="sv-SE" dirty="0" err="1"/>
              <a:t>but</a:t>
            </a:r>
            <a:r>
              <a:rPr lang="sv-SE" dirty="0"/>
              <a:t> it </a:t>
            </a:r>
            <a:r>
              <a:rPr lang="sv-SE" dirty="0" err="1"/>
              <a:t>raises</a:t>
            </a:r>
            <a:r>
              <a:rPr lang="sv-SE" dirty="0"/>
              <a:t> </a:t>
            </a:r>
            <a:r>
              <a:rPr lang="sv-SE" dirty="0" err="1"/>
              <a:t>difficult</a:t>
            </a:r>
            <a:r>
              <a:rPr lang="sv-SE" dirty="0"/>
              <a:t> </a:t>
            </a:r>
            <a:r>
              <a:rPr lang="sv-SE" dirty="0" err="1"/>
              <a:t>governance</a:t>
            </a:r>
            <a:r>
              <a:rPr lang="sv-SE" dirty="0"/>
              <a:t> </a:t>
            </a:r>
            <a:r>
              <a:rPr lang="sv-SE" dirty="0" err="1"/>
              <a:t>issues</a:t>
            </a:r>
            <a:r>
              <a:rPr lang="sv-SE" dirty="0"/>
              <a:t>.</a:t>
            </a:r>
          </a:p>
          <a:p>
            <a:pPr>
              <a:buFont typeface="Wingdings" panose="05000000000000000000" pitchFamily="2" charset="2"/>
              <a:buChar char="Ø"/>
            </a:pPr>
            <a:endParaRPr lang="sv-SE" sz="100" dirty="0"/>
          </a:p>
          <a:p>
            <a:pPr>
              <a:buFont typeface="Wingdings" panose="05000000000000000000" pitchFamily="2" charset="2"/>
              <a:buChar char="Ø"/>
            </a:pPr>
            <a:r>
              <a:rPr lang="sv-SE" dirty="0" err="1"/>
              <a:t>Aspects</a:t>
            </a:r>
            <a:r>
              <a:rPr lang="sv-SE" dirty="0"/>
              <a:t> to </a:t>
            </a:r>
            <a:r>
              <a:rPr lang="sv-SE" b="1" dirty="0" err="1"/>
              <a:t>preserve</a:t>
            </a:r>
            <a:endParaRPr lang="sv-SE" b="1" dirty="0"/>
          </a:p>
          <a:p>
            <a:pPr lvl="2">
              <a:buFont typeface="Wingdings" panose="05000000000000000000" pitchFamily="2" charset="2"/>
              <a:buChar char="Ø"/>
            </a:pPr>
            <a:r>
              <a:rPr lang="sv-SE" dirty="0" err="1"/>
              <a:t>Consolidation</a:t>
            </a:r>
            <a:r>
              <a:rPr lang="sv-SE" dirty="0"/>
              <a:t> </a:t>
            </a:r>
            <a:r>
              <a:rPr lang="sv-SE" dirty="0" err="1"/>
              <a:t>of</a:t>
            </a:r>
            <a:r>
              <a:rPr lang="sv-SE" dirty="0"/>
              <a:t> EU </a:t>
            </a:r>
            <a:r>
              <a:rPr lang="sv-SE" dirty="0" err="1"/>
              <a:t>funding</a:t>
            </a:r>
            <a:r>
              <a:rPr lang="sv-SE" dirty="0"/>
              <a:t> landscape</a:t>
            </a:r>
          </a:p>
          <a:p>
            <a:pPr lvl="2">
              <a:buFont typeface="Wingdings" panose="05000000000000000000" pitchFamily="2" charset="2"/>
              <a:buChar char="Ø"/>
            </a:pPr>
            <a:r>
              <a:rPr lang="sv-SE" dirty="0" err="1"/>
              <a:t>Allocation</a:t>
            </a:r>
            <a:r>
              <a:rPr lang="sv-SE" dirty="0"/>
              <a:t> </a:t>
            </a:r>
            <a:r>
              <a:rPr lang="sv-SE" dirty="0" err="1"/>
              <a:t>of</a:t>
            </a:r>
            <a:r>
              <a:rPr lang="sv-SE" dirty="0"/>
              <a:t> </a:t>
            </a:r>
            <a:r>
              <a:rPr lang="sv-SE" dirty="0" err="1"/>
              <a:t>funding</a:t>
            </a:r>
            <a:r>
              <a:rPr lang="sv-SE" dirty="0"/>
              <a:t> </a:t>
            </a:r>
            <a:r>
              <a:rPr lang="sv-SE" dirty="0" err="1"/>
              <a:t>through</a:t>
            </a:r>
            <a:r>
              <a:rPr lang="sv-SE" dirty="0"/>
              <a:t> broad policy </a:t>
            </a:r>
            <a:r>
              <a:rPr lang="sv-SE" dirty="0" err="1"/>
              <a:t>windows</a:t>
            </a:r>
            <a:endParaRPr lang="sv-SE" dirty="0"/>
          </a:p>
          <a:p>
            <a:pPr>
              <a:buFont typeface="Wingdings" panose="05000000000000000000" pitchFamily="2" charset="2"/>
              <a:buChar char="Ø"/>
            </a:pPr>
            <a:endParaRPr lang="sv-SE" sz="100" dirty="0"/>
          </a:p>
          <a:p>
            <a:pPr>
              <a:buFont typeface="Wingdings" panose="05000000000000000000" pitchFamily="2" charset="2"/>
              <a:buChar char="Ø"/>
            </a:pPr>
            <a:r>
              <a:rPr lang="sv-SE" dirty="0" err="1"/>
              <a:t>Aspects</a:t>
            </a:r>
            <a:r>
              <a:rPr lang="sv-SE" dirty="0"/>
              <a:t> to </a:t>
            </a:r>
            <a:r>
              <a:rPr lang="sv-SE" b="1" dirty="0" err="1"/>
              <a:t>develop</a:t>
            </a:r>
            <a:endParaRPr lang="sv-SE" b="1" dirty="0"/>
          </a:p>
          <a:p>
            <a:pPr lvl="2">
              <a:buFont typeface="Wingdings" panose="05000000000000000000" pitchFamily="2" charset="2"/>
              <a:buChar char="Ø"/>
            </a:pPr>
            <a:r>
              <a:rPr lang="sv-SE" dirty="0"/>
              <a:t>Tools, </a:t>
            </a:r>
            <a:r>
              <a:rPr lang="sv-SE" dirty="0" err="1"/>
              <a:t>criteria</a:t>
            </a:r>
            <a:r>
              <a:rPr lang="sv-SE" dirty="0"/>
              <a:t> and </a:t>
            </a:r>
            <a:r>
              <a:rPr lang="sv-SE" dirty="0" err="1"/>
              <a:t>selection</a:t>
            </a:r>
            <a:r>
              <a:rPr lang="sv-SE" dirty="0"/>
              <a:t> </a:t>
            </a:r>
            <a:r>
              <a:rPr lang="sv-SE" dirty="0" err="1"/>
              <a:t>processes</a:t>
            </a:r>
            <a:endParaRPr lang="sv-SE" dirty="0"/>
          </a:p>
          <a:p>
            <a:pPr lvl="2">
              <a:buFont typeface="Wingdings" panose="05000000000000000000" pitchFamily="2" charset="2"/>
              <a:buChar char="Ø"/>
            </a:pPr>
            <a:r>
              <a:rPr lang="sv-SE" dirty="0" err="1"/>
              <a:t>Accountability</a:t>
            </a:r>
            <a:r>
              <a:rPr lang="sv-SE" dirty="0"/>
              <a:t> </a:t>
            </a:r>
            <a:r>
              <a:rPr lang="sv-SE" dirty="0" err="1"/>
              <a:t>of</a:t>
            </a:r>
            <a:r>
              <a:rPr lang="sv-SE" dirty="0"/>
              <a:t> ECF </a:t>
            </a:r>
            <a:r>
              <a:rPr lang="sv-SE" dirty="0" err="1"/>
              <a:t>spending</a:t>
            </a:r>
            <a:endParaRPr lang="sv-SE" dirty="0"/>
          </a:p>
          <a:p>
            <a:pPr lvl="2">
              <a:buFont typeface="Wingdings" panose="05000000000000000000" pitchFamily="2" charset="2"/>
              <a:buChar char="Ø"/>
            </a:pPr>
            <a:r>
              <a:rPr lang="sv-SE" dirty="0"/>
              <a:t>Relationship </a:t>
            </a:r>
            <a:r>
              <a:rPr lang="sv-SE" dirty="0" err="1"/>
              <a:t>between</a:t>
            </a:r>
            <a:r>
              <a:rPr lang="sv-SE" dirty="0"/>
              <a:t> ECF and </a:t>
            </a:r>
            <a:r>
              <a:rPr lang="sv-SE" dirty="0" err="1"/>
              <a:t>Horizon</a:t>
            </a:r>
            <a:r>
              <a:rPr lang="sv-SE" dirty="0"/>
              <a:t> </a:t>
            </a:r>
            <a:r>
              <a:rPr lang="sv-SE" dirty="0" err="1"/>
              <a:t>Europe</a:t>
            </a:r>
            <a:r>
              <a:rPr lang="sv-SE" dirty="0"/>
              <a:t> (HEU)</a:t>
            </a:r>
          </a:p>
          <a:p>
            <a:pPr>
              <a:buFont typeface="Wingdings" panose="05000000000000000000" pitchFamily="2" charset="2"/>
              <a:buChar char="Ø"/>
            </a:pPr>
            <a:endParaRPr lang="sv-SE" sz="100" dirty="0"/>
          </a:p>
          <a:p>
            <a:pPr>
              <a:buFont typeface="Wingdings" panose="05000000000000000000" pitchFamily="2" charset="2"/>
              <a:buChar char="Ø"/>
            </a:pPr>
            <a:r>
              <a:rPr lang="sv-SE" dirty="0" err="1"/>
              <a:t>Open</a:t>
            </a:r>
            <a:r>
              <a:rPr lang="sv-SE" dirty="0"/>
              <a:t> </a:t>
            </a:r>
            <a:r>
              <a:rPr lang="sv-SE" b="1" dirty="0" err="1"/>
              <a:t>question</a:t>
            </a:r>
            <a:endParaRPr lang="sv-SE" b="1" dirty="0"/>
          </a:p>
          <a:p>
            <a:pPr lvl="2">
              <a:buFont typeface="Wingdings" panose="05000000000000000000" pitchFamily="2" charset="2"/>
              <a:buChar char="Ø"/>
            </a:pPr>
            <a:r>
              <a:rPr lang="sv-SE" dirty="0"/>
              <a:t>Process for </a:t>
            </a:r>
            <a:r>
              <a:rPr lang="sv-SE" dirty="0" err="1"/>
              <a:t>prioritisation</a:t>
            </a:r>
            <a:r>
              <a:rPr lang="sv-SE" dirty="0"/>
              <a:t> </a:t>
            </a:r>
            <a:r>
              <a:rPr lang="sv-SE" dirty="0" err="1"/>
              <a:t>of</a:t>
            </a:r>
            <a:r>
              <a:rPr lang="sv-SE" dirty="0"/>
              <a:t> </a:t>
            </a:r>
            <a:r>
              <a:rPr lang="sv-SE" dirty="0" err="1"/>
              <a:t>spending</a:t>
            </a:r>
            <a:endParaRPr lang="sv-SE" dirty="0"/>
          </a:p>
          <a:p>
            <a:pPr>
              <a:buFont typeface="Wingdings" panose="05000000000000000000" pitchFamily="2" charset="2"/>
              <a:buChar char="Ø"/>
            </a:pPr>
            <a:endParaRPr lang="sv-SE" dirty="0"/>
          </a:p>
          <a:p>
            <a:pPr>
              <a:buFont typeface="Wingdings" panose="05000000000000000000" pitchFamily="2" charset="2"/>
              <a:buChar char="Ø"/>
            </a:pPr>
            <a:endParaRPr lang="sv-SE" dirty="0"/>
          </a:p>
          <a:p>
            <a:pPr>
              <a:buFont typeface="Wingdings" panose="05000000000000000000" pitchFamily="2" charset="2"/>
              <a:buChar char="Ø"/>
            </a:pPr>
            <a:endParaRPr lang="sv-SE" dirty="0"/>
          </a:p>
          <a:p>
            <a:pPr marL="0" indent="0"/>
            <a:endParaRPr lang="sv-SE" sz="1000" dirty="0"/>
          </a:p>
        </p:txBody>
      </p:sp>
      <p:pic>
        <p:nvPicPr>
          <p:cNvPr id="4" name="Picture 2" descr="Smiley Free Stock Photo - Public Domain Pictures">
            <a:extLst>
              <a:ext uri="{FF2B5EF4-FFF2-40B4-BE49-F238E27FC236}">
                <a16:creationId xmlns:a16="http://schemas.microsoft.com/office/drawing/2014/main" id="{607F43C4-82E8-3A62-327E-E1399C84143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65765" y="1953110"/>
            <a:ext cx="647066" cy="48529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Puzzled Smiley Face">
            <a:extLst>
              <a:ext uri="{FF2B5EF4-FFF2-40B4-BE49-F238E27FC236}">
                <a16:creationId xmlns:a16="http://schemas.microsoft.com/office/drawing/2014/main" id="{0F42FB15-3E17-CECF-5B10-02A9063742A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97666" y="3715762"/>
            <a:ext cx="983264" cy="1047455"/>
          </a:xfrm>
          <a:prstGeom prst="rect">
            <a:avLst/>
          </a:prstGeom>
          <a:noFill/>
          <a:extLst>
            <a:ext uri="{909E8E84-426E-40DD-AFC4-6F175D3DCCD1}">
              <a14:hiddenFill xmlns:a14="http://schemas.microsoft.com/office/drawing/2010/main">
                <a:solidFill>
                  <a:srgbClr val="FFFFFF"/>
                </a:solidFill>
              </a14:hiddenFill>
            </a:ext>
          </a:extLst>
        </p:spPr>
      </p:pic>
      <p:sp>
        <p:nvSpPr>
          <p:cNvPr id="7" name="Rektangel 6">
            <a:extLst>
              <a:ext uri="{FF2B5EF4-FFF2-40B4-BE49-F238E27FC236}">
                <a16:creationId xmlns:a16="http://schemas.microsoft.com/office/drawing/2014/main" id="{8B833CA4-4709-423E-893C-639ACA61C42E}"/>
              </a:ext>
            </a:extLst>
          </p:cNvPr>
          <p:cNvSpPr/>
          <p:nvPr/>
        </p:nvSpPr>
        <p:spPr>
          <a:xfrm>
            <a:off x="396580" y="4650828"/>
            <a:ext cx="1957737" cy="331075"/>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21756661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6F17CF2-C108-2DE1-FBAC-D3461C5C0AB1}"/>
              </a:ext>
            </a:extLst>
          </p:cNvPr>
          <p:cNvSpPr>
            <a:spLocks noGrp="1"/>
          </p:cNvSpPr>
          <p:nvPr>
            <p:ph type="title"/>
          </p:nvPr>
        </p:nvSpPr>
        <p:spPr/>
        <p:txBody>
          <a:bodyPr/>
          <a:lstStyle/>
          <a:p>
            <a:r>
              <a:rPr lang="sv-SE" dirty="0" err="1"/>
              <a:t>Preserve</a:t>
            </a:r>
            <a:r>
              <a:rPr lang="sv-SE" dirty="0"/>
              <a:t> </a:t>
            </a:r>
            <a:r>
              <a:rPr lang="sv-SE" dirty="0" err="1"/>
              <a:t>consolidation</a:t>
            </a:r>
            <a:r>
              <a:rPr lang="sv-SE" dirty="0"/>
              <a:t> </a:t>
            </a:r>
            <a:r>
              <a:rPr lang="sv-SE" dirty="0" err="1"/>
              <a:t>of</a:t>
            </a:r>
            <a:r>
              <a:rPr lang="sv-SE" dirty="0"/>
              <a:t> </a:t>
            </a:r>
            <a:r>
              <a:rPr lang="sv-SE" dirty="0" err="1"/>
              <a:t>funding</a:t>
            </a:r>
            <a:r>
              <a:rPr lang="sv-SE" dirty="0"/>
              <a:t> landscape</a:t>
            </a:r>
          </a:p>
        </p:txBody>
      </p:sp>
      <p:graphicFrame>
        <p:nvGraphicFramePr>
          <p:cNvPr id="6" name="Platshållare för innehåll 5">
            <a:extLst>
              <a:ext uri="{FF2B5EF4-FFF2-40B4-BE49-F238E27FC236}">
                <a16:creationId xmlns:a16="http://schemas.microsoft.com/office/drawing/2014/main" id="{A6299B9F-9681-87AD-D331-7F5BCDFCB1E3}"/>
              </a:ext>
            </a:extLst>
          </p:cNvPr>
          <p:cNvGraphicFramePr>
            <a:graphicFrameLocks noGrp="1"/>
          </p:cNvGraphicFramePr>
          <p:nvPr>
            <p:ph idx="1"/>
            <p:extLst>
              <p:ext uri="{D42A27DB-BD31-4B8C-83A1-F6EECF244321}">
                <p14:modId xmlns:p14="http://schemas.microsoft.com/office/powerpoint/2010/main" val="3627623332"/>
              </p:ext>
            </p:extLst>
          </p:nvPr>
        </p:nvGraphicFramePr>
        <p:xfrm>
          <a:off x="4158018" y="1124608"/>
          <a:ext cx="4562926" cy="3419856"/>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ruta 6">
            <a:extLst>
              <a:ext uri="{FF2B5EF4-FFF2-40B4-BE49-F238E27FC236}">
                <a16:creationId xmlns:a16="http://schemas.microsoft.com/office/drawing/2014/main" id="{09355637-1644-1C9A-6852-32463ED9D060}"/>
              </a:ext>
            </a:extLst>
          </p:cNvPr>
          <p:cNvSpPr txBox="1"/>
          <p:nvPr/>
        </p:nvSpPr>
        <p:spPr>
          <a:xfrm>
            <a:off x="7413900" y="1262216"/>
            <a:ext cx="439544" cy="276999"/>
          </a:xfrm>
          <a:prstGeom prst="rect">
            <a:avLst/>
          </a:prstGeom>
          <a:noFill/>
        </p:spPr>
        <p:txBody>
          <a:bodyPr wrap="none" rtlCol="0">
            <a:spAutoFit/>
          </a:bodyPr>
          <a:lstStyle/>
          <a:p>
            <a:pPr>
              <a:spcBef>
                <a:spcPts val="1200"/>
              </a:spcBef>
            </a:pPr>
            <a:r>
              <a:rPr lang="sv-SE" sz="1200" dirty="0">
                <a:solidFill>
                  <a:schemeClr val="bg2">
                    <a:lumMod val="75000"/>
                  </a:schemeClr>
                </a:solidFill>
              </a:rPr>
              <a:t>409</a:t>
            </a:r>
          </a:p>
        </p:txBody>
      </p:sp>
      <p:sp>
        <p:nvSpPr>
          <p:cNvPr id="8" name="textruta 7">
            <a:extLst>
              <a:ext uri="{FF2B5EF4-FFF2-40B4-BE49-F238E27FC236}">
                <a16:creationId xmlns:a16="http://schemas.microsoft.com/office/drawing/2014/main" id="{40FEF783-8E42-DB38-126A-D30A3A6EEC5B}"/>
              </a:ext>
            </a:extLst>
          </p:cNvPr>
          <p:cNvSpPr txBox="1"/>
          <p:nvPr/>
        </p:nvSpPr>
        <p:spPr>
          <a:xfrm>
            <a:off x="5513580" y="2557537"/>
            <a:ext cx="439544" cy="276999"/>
          </a:xfrm>
          <a:prstGeom prst="rect">
            <a:avLst/>
          </a:prstGeom>
          <a:noFill/>
        </p:spPr>
        <p:txBody>
          <a:bodyPr wrap="none" rtlCol="0">
            <a:spAutoFit/>
          </a:bodyPr>
          <a:lstStyle/>
          <a:p>
            <a:pPr>
              <a:spcBef>
                <a:spcPts val="1200"/>
              </a:spcBef>
            </a:pPr>
            <a:r>
              <a:rPr lang="sv-SE" sz="1200" dirty="0">
                <a:solidFill>
                  <a:schemeClr val="bg2">
                    <a:lumMod val="75000"/>
                  </a:schemeClr>
                </a:solidFill>
              </a:rPr>
              <a:t>161</a:t>
            </a:r>
          </a:p>
        </p:txBody>
      </p:sp>
      <p:cxnSp>
        <p:nvCxnSpPr>
          <p:cNvPr id="10" name="Rak koppling 9">
            <a:extLst>
              <a:ext uri="{FF2B5EF4-FFF2-40B4-BE49-F238E27FC236}">
                <a16:creationId xmlns:a16="http://schemas.microsoft.com/office/drawing/2014/main" id="{12BEEF14-AE3B-EB8B-E00A-A4BF98E29C80}"/>
              </a:ext>
            </a:extLst>
          </p:cNvPr>
          <p:cNvCxnSpPr>
            <a:cxnSpLocks/>
          </p:cNvCxnSpPr>
          <p:nvPr/>
        </p:nvCxnSpPr>
        <p:spPr>
          <a:xfrm flipV="1">
            <a:off x="6121446" y="1492469"/>
            <a:ext cx="1124132" cy="1313794"/>
          </a:xfrm>
          <a:prstGeom prst="line">
            <a:avLst/>
          </a:prstGeom>
        </p:spPr>
        <p:style>
          <a:lnRef idx="2">
            <a:schemeClr val="accent1"/>
          </a:lnRef>
          <a:fillRef idx="0">
            <a:schemeClr val="accent1"/>
          </a:fillRef>
          <a:effectRef idx="1">
            <a:schemeClr val="accent1"/>
          </a:effectRef>
          <a:fontRef idx="minor">
            <a:schemeClr val="tx1"/>
          </a:fontRef>
        </p:style>
      </p:cxnSp>
      <p:sp>
        <p:nvSpPr>
          <p:cNvPr id="11" name="textruta 10">
            <a:extLst>
              <a:ext uri="{FF2B5EF4-FFF2-40B4-BE49-F238E27FC236}">
                <a16:creationId xmlns:a16="http://schemas.microsoft.com/office/drawing/2014/main" id="{3DD59D9D-6C76-F192-4EC0-B34A45F13ABA}"/>
              </a:ext>
            </a:extLst>
          </p:cNvPr>
          <p:cNvSpPr txBox="1"/>
          <p:nvPr/>
        </p:nvSpPr>
        <p:spPr>
          <a:xfrm>
            <a:off x="6171488" y="2067103"/>
            <a:ext cx="439544" cy="276999"/>
          </a:xfrm>
          <a:prstGeom prst="rect">
            <a:avLst/>
          </a:prstGeom>
          <a:noFill/>
        </p:spPr>
        <p:txBody>
          <a:bodyPr wrap="none" rtlCol="0">
            <a:spAutoFit/>
          </a:bodyPr>
          <a:lstStyle/>
          <a:p>
            <a:pPr>
              <a:spcBef>
                <a:spcPts val="1200"/>
              </a:spcBef>
            </a:pPr>
            <a:r>
              <a:rPr lang="sv-SE" sz="1200" dirty="0">
                <a:solidFill>
                  <a:schemeClr val="bg2">
                    <a:lumMod val="75000"/>
                  </a:schemeClr>
                </a:solidFill>
              </a:rPr>
              <a:t>268</a:t>
            </a:r>
          </a:p>
        </p:txBody>
      </p:sp>
      <p:sp>
        <p:nvSpPr>
          <p:cNvPr id="19" name="Platshållare för innehåll 2">
            <a:extLst>
              <a:ext uri="{FF2B5EF4-FFF2-40B4-BE49-F238E27FC236}">
                <a16:creationId xmlns:a16="http://schemas.microsoft.com/office/drawing/2014/main" id="{702E4E1A-3491-BF28-727C-74EB298C16C5}"/>
              </a:ext>
            </a:extLst>
          </p:cNvPr>
          <p:cNvSpPr txBox="1">
            <a:spLocks/>
          </p:cNvSpPr>
          <p:nvPr/>
        </p:nvSpPr>
        <p:spPr bwMode="auto">
          <a:xfrm>
            <a:off x="457200" y="1058179"/>
            <a:ext cx="3708400" cy="33657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42900" indent="-342900" algn="l" defTabSz="457200" rtl="0" eaLnBrk="1" fontAlgn="base" hangingPunct="1">
              <a:lnSpc>
                <a:spcPct val="105000"/>
              </a:lnSpc>
              <a:spcBef>
                <a:spcPts val="1200"/>
              </a:spcBef>
              <a:spcAft>
                <a:spcPct val="0"/>
              </a:spcAft>
              <a:buClr>
                <a:srgbClr val="6D89AE"/>
              </a:buClr>
              <a:defRPr sz="1200" kern="1200">
                <a:solidFill>
                  <a:srgbClr val="5B656B"/>
                </a:solidFill>
                <a:latin typeface="+mn-lt"/>
                <a:ea typeface="MS PGothic" panose="020B0600070205080204" pitchFamily="34" charset="-128"/>
                <a:cs typeface="ＭＳ Ｐゴシック" charset="0"/>
              </a:defRPr>
            </a:lvl1pPr>
            <a:lvl2pPr marL="230188" indent="-230188" algn="l" defTabSz="457200" rtl="0" eaLnBrk="1" fontAlgn="base" hangingPunct="1">
              <a:lnSpc>
                <a:spcPct val="105000"/>
              </a:lnSpc>
              <a:spcBef>
                <a:spcPts val="1200"/>
              </a:spcBef>
              <a:spcAft>
                <a:spcPct val="0"/>
              </a:spcAft>
              <a:buClr>
                <a:srgbClr val="6D89AE"/>
              </a:buClr>
              <a:buFont typeface="Wingdings" panose="05000000000000000000" pitchFamily="2" charset="2"/>
              <a:buChar char="§"/>
              <a:defRPr sz="1200" kern="1200">
                <a:solidFill>
                  <a:srgbClr val="5B656B"/>
                </a:solidFill>
                <a:latin typeface="+mn-lt"/>
                <a:ea typeface="MS PGothic" panose="020B0600070205080204" pitchFamily="34" charset="-128"/>
                <a:cs typeface="+mn-cs"/>
              </a:defRPr>
            </a:lvl2pPr>
            <a:lvl3pPr marL="719138" indent="-228600" algn="l" defTabSz="457200" rtl="0" eaLnBrk="1" fontAlgn="base" hangingPunct="1">
              <a:spcBef>
                <a:spcPts val="500"/>
              </a:spcBef>
              <a:spcAft>
                <a:spcPct val="0"/>
              </a:spcAft>
              <a:buClr>
                <a:srgbClr val="6D89AE"/>
              </a:buClr>
              <a:buFont typeface="Arial" panose="020B0604020202020204" pitchFamily="34" charset="0"/>
              <a:buChar char="•"/>
              <a:defRPr sz="1200" kern="1200">
                <a:solidFill>
                  <a:srgbClr val="5B656B"/>
                </a:solidFill>
                <a:latin typeface="+mn-lt"/>
                <a:ea typeface="MS PGothic" panose="020B0600070205080204" pitchFamily="34" charset="-128"/>
                <a:cs typeface="+mn-cs"/>
              </a:defRPr>
            </a:lvl3pPr>
            <a:lvl4pPr marL="1079500" indent="-228600" algn="l" defTabSz="457200" rtl="0" eaLnBrk="1" fontAlgn="base" hangingPunct="1">
              <a:spcBef>
                <a:spcPts val="500"/>
              </a:spcBef>
              <a:spcAft>
                <a:spcPct val="0"/>
              </a:spcAft>
              <a:buClr>
                <a:srgbClr val="6D89AE"/>
              </a:buClr>
              <a:buSzPct val="55000"/>
              <a:buFont typeface="Wingdings 3" panose="05040102010807070707" pitchFamily="18" charset="2"/>
              <a:buChar char=""/>
              <a:defRPr sz="1200" kern="1200">
                <a:solidFill>
                  <a:srgbClr val="5B656B"/>
                </a:solidFill>
                <a:latin typeface="+mn-lt"/>
                <a:ea typeface="MS PGothic" panose="020B0600070205080204" pitchFamily="34" charset="-128"/>
                <a:cs typeface="+mn-cs"/>
              </a:defRPr>
            </a:lvl4pPr>
            <a:lvl5pPr marL="2057400" indent="-228600" algn="l" defTabSz="457200" rtl="0" eaLnBrk="1" fontAlgn="base" hangingPunct="1">
              <a:spcBef>
                <a:spcPct val="20000"/>
              </a:spcBef>
              <a:spcAft>
                <a:spcPct val="0"/>
              </a:spcAft>
              <a:buSzPct val="60000"/>
              <a:buFont typeface="Wingdings" panose="05000000000000000000" pitchFamily="2" charset="2"/>
              <a:buChar char=""/>
              <a:defRPr kern="1200">
                <a:solidFill>
                  <a:schemeClr val="tx1"/>
                </a:solidFill>
                <a:latin typeface="+mn-lt"/>
                <a:ea typeface="MS PGothic" panose="020B0600070205080204"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endParaRPr lang="sv-SE" sz="1400" dirty="0"/>
          </a:p>
          <a:p>
            <a:pPr marL="228600" indent="-228600">
              <a:buFont typeface="Arial" panose="020B0604020202020204" pitchFamily="34" charset="0"/>
              <a:buChar char="•"/>
            </a:pPr>
            <a:r>
              <a:rPr lang="sv-SE" sz="1400" dirty="0" err="1"/>
              <a:t>Existing</a:t>
            </a:r>
            <a:r>
              <a:rPr lang="sv-SE" sz="1400" dirty="0"/>
              <a:t> </a:t>
            </a:r>
            <a:r>
              <a:rPr lang="sv-SE" sz="1400" dirty="0" err="1"/>
              <a:t>funds</a:t>
            </a:r>
            <a:r>
              <a:rPr lang="sv-SE" sz="1400" dirty="0"/>
              <a:t> </a:t>
            </a:r>
            <a:r>
              <a:rPr lang="sv-SE" sz="1400" dirty="0" err="1"/>
              <a:t>are</a:t>
            </a:r>
            <a:r>
              <a:rPr lang="sv-SE" sz="1400" dirty="0"/>
              <a:t> </a:t>
            </a:r>
            <a:r>
              <a:rPr lang="sv-SE" sz="1400" dirty="0" err="1"/>
              <a:t>too</a:t>
            </a:r>
            <a:r>
              <a:rPr lang="sv-SE" sz="1400" dirty="0"/>
              <a:t> small and diverse</a:t>
            </a:r>
          </a:p>
          <a:p>
            <a:pPr marL="228600" indent="-228600">
              <a:buFont typeface="Arial" panose="020B0604020202020204" pitchFamily="34" charset="0"/>
              <a:buChar char="•"/>
            </a:pPr>
            <a:r>
              <a:rPr lang="sv-SE" sz="1400" dirty="0" err="1"/>
              <a:t>Partially</a:t>
            </a:r>
            <a:r>
              <a:rPr lang="sv-SE" sz="1400" dirty="0"/>
              <a:t> </a:t>
            </a:r>
            <a:r>
              <a:rPr lang="sv-SE" sz="1400" dirty="0" err="1"/>
              <a:t>overlapping</a:t>
            </a:r>
            <a:endParaRPr lang="sv-SE" sz="1400" dirty="0"/>
          </a:p>
          <a:p>
            <a:pPr marL="228600" indent="-228600">
              <a:buFont typeface="Arial" panose="020B0604020202020204" pitchFamily="34" charset="0"/>
              <a:buChar char="•"/>
            </a:pPr>
            <a:endParaRPr lang="sv-SE" sz="1400" dirty="0"/>
          </a:p>
          <a:p>
            <a:pPr marL="228600" indent="-228600">
              <a:buFont typeface="Arial" panose="020B0604020202020204" pitchFamily="34" charset="0"/>
              <a:buChar char="•"/>
            </a:pPr>
            <a:r>
              <a:rPr lang="sv-SE" sz="1400" dirty="0"/>
              <a:t>A </a:t>
            </a:r>
            <a:r>
              <a:rPr lang="sv-SE" sz="1400" dirty="0" err="1"/>
              <a:t>larger</a:t>
            </a:r>
            <a:r>
              <a:rPr lang="sv-SE" sz="1400" dirty="0"/>
              <a:t> </a:t>
            </a:r>
            <a:r>
              <a:rPr lang="sv-SE" sz="1400" dirty="0" err="1"/>
              <a:t>fund</a:t>
            </a:r>
            <a:r>
              <a:rPr lang="sv-SE" sz="1400" dirty="0"/>
              <a:t> </a:t>
            </a:r>
            <a:r>
              <a:rPr lang="sv-SE" sz="1400" dirty="0" err="1"/>
              <a:t>structure</a:t>
            </a:r>
            <a:r>
              <a:rPr lang="sv-SE" sz="1400" dirty="0"/>
              <a:t> </a:t>
            </a:r>
            <a:r>
              <a:rPr lang="sv-SE" sz="1400" dirty="0" err="1"/>
              <a:t>can</a:t>
            </a:r>
            <a:r>
              <a:rPr lang="sv-SE" sz="1400" dirty="0"/>
              <a:t>:</a:t>
            </a:r>
          </a:p>
          <a:p>
            <a:pPr marL="604838" lvl="2"/>
            <a:r>
              <a:rPr lang="sv-SE" sz="1400" dirty="0" err="1"/>
              <a:t>enhance</a:t>
            </a:r>
            <a:r>
              <a:rPr lang="sv-SE" sz="1400" dirty="0"/>
              <a:t> </a:t>
            </a:r>
            <a:r>
              <a:rPr lang="sv-SE" sz="1400" b="1" dirty="0" err="1"/>
              <a:t>flexibility</a:t>
            </a:r>
            <a:r>
              <a:rPr lang="sv-SE" sz="1400" b="1" dirty="0"/>
              <a:t> and </a:t>
            </a:r>
            <a:r>
              <a:rPr lang="sv-SE" sz="1400" b="1" dirty="0" err="1"/>
              <a:t>coordination</a:t>
            </a:r>
            <a:endParaRPr lang="sv-SE" sz="1400" b="1" dirty="0"/>
          </a:p>
          <a:p>
            <a:pPr marL="604838" lvl="2"/>
            <a:r>
              <a:rPr lang="sv-SE" sz="1400" dirty="0" err="1"/>
              <a:t>allow</a:t>
            </a:r>
            <a:r>
              <a:rPr lang="sv-SE" sz="1400" dirty="0"/>
              <a:t> for an </a:t>
            </a:r>
            <a:r>
              <a:rPr lang="sv-SE" sz="1400" dirty="0" err="1"/>
              <a:t>effective</a:t>
            </a:r>
            <a:r>
              <a:rPr lang="sv-SE" sz="1400" dirty="0"/>
              <a:t> </a:t>
            </a:r>
            <a:r>
              <a:rPr lang="sv-SE" sz="1400" b="1" dirty="0" err="1"/>
              <a:t>horizontal</a:t>
            </a:r>
            <a:r>
              <a:rPr lang="sv-SE" sz="1400" b="1" dirty="0"/>
              <a:t> </a:t>
            </a:r>
            <a:r>
              <a:rPr lang="sv-SE" sz="1400" b="1" dirty="0" err="1"/>
              <a:t>toolbox</a:t>
            </a:r>
            <a:r>
              <a:rPr lang="sv-SE" sz="1400" dirty="0"/>
              <a:t> (</a:t>
            </a:r>
            <a:r>
              <a:rPr lang="sv-SE" sz="1400" dirty="0" err="1"/>
              <a:t>eg</a:t>
            </a:r>
            <a:r>
              <a:rPr lang="sv-SE" sz="1400" dirty="0"/>
              <a:t> </a:t>
            </a:r>
            <a:r>
              <a:rPr lang="sv-SE" sz="1400" dirty="0" err="1"/>
              <a:t>InvestEU</a:t>
            </a:r>
            <a:r>
              <a:rPr lang="sv-SE" sz="1400" dirty="0"/>
              <a:t>, partnerships, </a:t>
            </a:r>
            <a:r>
              <a:rPr lang="sv-SE" sz="1400" dirty="0" err="1"/>
              <a:t>competitiveness</a:t>
            </a:r>
            <a:r>
              <a:rPr lang="sv-SE" sz="1400" dirty="0"/>
              <a:t> </a:t>
            </a:r>
            <a:r>
              <a:rPr lang="sv-SE" sz="1400" dirty="0" err="1"/>
              <a:t>seal</a:t>
            </a:r>
            <a:r>
              <a:rPr lang="sv-SE" sz="1400" dirty="0"/>
              <a:t>) </a:t>
            </a:r>
          </a:p>
          <a:p>
            <a:pPr marL="228600" indent="-228600">
              <a:buFont typeface="Arial" panose="020B0604020202020204" pitchFamily="34" charset="0"/>
              <a:buChar char="•"/>
            </a:pPr>
            <a:endParaRPr lang="sv-SE" sz="1400" dirty="0"/>
          </a:p>
          <a:p>
            <a:pPr marL="228600" indent="-228600">
              <a:buFont typeface="Arial" panose="020B0604020202020204" pitchFamily="34" charset="0"/>
              <a:buChar char="•"/>
            </a:pPr>
            <a:endParaRPr lang="sv-SE" sz="1400" dirty="0"/>
          </a:p>
          <a:p>
            <a:pPr marL="228600" indent="-228600">
              <a:buFont typeface="Arial" panose="020B0604020202020204" pitchFamily="34" charset="0"/>
              <a:buChar char="•"/>
            </a:pPr>
            <a:endParaRPr lang="sv-SE" sz="1400" dirty="0"/>
          </a:p>
          <a:p>
            <a:pPr marL="228600" indent="-228600">
              <a:buFont typeface="Arial" panose="020B0604020202020204" pitchFamily="34" charset="0"/>
              <a:buChar char="•"/>
            </a:pPr>
            <a:endParaRPr lang="sv-SE" sz="1400" dirty="0"/>
          </a:p>
        </p:txBody>
      </p:sp>
      <p:sp>
        <p:nvSpPr>
          <p:cNvPr id="20" name="textruta 19">
            <a:extLst>
              <a:ext uri="{FF2B5EF4-FFF2-40B4-BE49-F238E27FC236}">
                <a16:creationId xmlns:a16="http://schemas.microsoft.com/office/drawing/2014/main" id="{5FB6E73C-B90E-FF76-D486-56665EBECCEC}"/>
              </a:ext>
            </a:extLst>
          </p:cNvPr>
          <p:cNvSpPr txBox="1"/>
          <p:nvPr/>
        </p:nvSpPr>
        <p:spPr>
          <a:xfrm>
            <a:off x="7398490" y="1978261"/>
            <a:ext cx="492443" cy="276999"/>
          </a:xfrm>
          <a:prstGeom prst="rect">
            <a:avLst/>
          </a:prstGeom>
          <a:noFill/>
        </p:spPr>
        <p:txBody>
          <a:bodyPr wrap="none" rtlCol="0">
            <a:spAutoFit/>
          </a:bodyPr>
          <a:lstStyle/>
          <a:p>
            <a:pPr>
              <a:spcBef>
                <a:spcPts val="1200"/>
              </a:spcBef>
            </a:pPr>
            <a:r>
              <a:rPr lang="sv-SE" sz="1200" dirty="0">
                <a:solidFill>
                  <a:schemeClr val="bg1"/>
                </a:solidFill>
              </a:rPr>
              <a:t>ECF</a:t>
            </a:r>
          </a:p>
        </p:txBody>
      </p:sp>
      <p:sp>
        <p:nvSpPr>
          <p:cNvPr id="21" name="textruta 20">
            <a:extLst>
              <a:ext uri="{FF2B5EF4-FFF2-40B4-BE49-F238E27FC236}">
                <a16:creationId xmlns:a16="http://schemas.microsoft.com/office/drawing/2014/main" id="{EFB6913B-D668-39EA-D5A2-243A15BE0BD5}"/>
              </a:ext>
            </a:extLst>
          </p:cNvPr>
          <p:cNvSpPr txBox="1"/>
          <p:nvPr/>
        </p:nvSpPr>
        <p:spPr>
          <a:xfrm>
            <a:off x="7283670" y="2885092"/>
            <a:ext cx="740978" cy="461665"/>
          </a:xfrm>
          <a:prstGeom prst="rect">
            <a:avLst/>
          </a:prstGeom>
          <a:noFill/>
        </p:spPr>
        <p:txBody>
          <a:bodyPr wrap="square" rtlCol="0">
            <a:spAutoFit/>
          </a:bodyPr>
          <a:lstStyle/>
          <a:p>
            <a:pPr algn="ctr">
              <a:spcBef>
                <a:spcPts val="1200"/>
              </a:spcBef>
            </a:pPr>
            <a:r>
              <a:rPr lang="sv-SE" sz="1200" dirty="0" err="1">
                <a:solidFill>
                  <a:schemeClr val="bg1"/>
                </a:solidFill>
              </a:rPr>
              <a:t>Horizon</a:t>
            </a:r>
            <a:r>
              <a:rPr lang="sv-SE" sz="1200" dirty="0">
                <a:solidFill>
                  <a:schemeClr val="bg1"/>
                </a:solidFill>
              </a:rPr>
              <a:t> </a:t>
            </a:r>
            <a:r>
              <a:rPr lang="sv-SE" sz="1200" dirty="0" err="1">
                <a:solidFill>
                  <a:schemeClr val="bg1"/>
                </a:solidFill>
              </a:rPr>
              <a:t>Europe</a:t>
            </a:r>
            <a:endParaRPr lang="sv-SE" sz="1200" dirty="0">
              <a:solidFill>
                <a:schemeClr val="bg1"/>
              </a:solidFill>
            </a:endParaRPr>
          </a:p>
        </p:txBody>
      </p:sp>
      <p:sp>
        <p:nvSpPr>
          <p:cNvPr id="13" name="Rektangel 12">
            <a:extLst>
              <a:ext uri="{FF2B5EF4-FFF2-40B4-BE49-F238E27FC236}">
                <a16:creationId xmlns:a16="http://schemas.microsoft.com/office/drawing/2014/main" id="{AAA6EE93-5403-44E8-9453-8E0263AEF240}"/>
              </a:ext>
            </a:extLst>
          </p:cNvPr>
          <p:cNvSpPr/>
          <p:nvPr/>
        </p:nvSpPr>
        <p:spPr>
          <a:xfrm>
            <a:off x="396580" y="4650828"/>
            <a:ext cx="1957737" cy="331075"/>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262697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CA91B28-7529-4BEC-0AAD-B4819AFC68C7}"/>
              </a:ext>
            </a:extLst>
          </p:cNvPr>
          <p:cNvSpPr>
            <a:spLocks noGrp="1"/>
          </p:cNvSpPr>
          <p:nvPr>
            <p:ph type="title"/>
          </p:nvPr>
        </p:nvSpPr>
        <p:spPr/>
        <p:txBody>
          <a:bodyPr/>
          <a:lstStyle/>
          <a:p>
            <a:r>
              <a:rPr lang="sv-SE" dirty="0" err="1"/>
              <a:t>Preserve</a:t>
            </a:r>
            <a:r>
              <a:rPr lang="sv-SE" dirty="0"/>
              <a:t> </a:t>
            </a:r>
            <a:r>
              <a:rPr lang="sv-SE" dirty="0" err="1"/>
              <a:t>allocation</a:t>
            </a:r>
            <a:r>
              <a:rPr lang="sv-SE" dirty="0"/>
              <a:t> </a:t>
            </a:r>
            <a:r>
              <a:rPr lang="sv-SE" dirty="0" err="1"/>
              <a:t>through</a:t>
            </a:r>
            <a:r>
              <a:rPr lang="sv-SE" dirty="0"/>
              <a:t> policy </a:t>
            </a:r>
            <a:r>
              <a:rPr lang="sv-SE" dirty="0" err="1"/>
              <a:t>windows</a:t>
            </a:r>
            <a:endParaRPr lang="sv-SE" dirty="0"/>
          </a:p>
        </p:txBody>
      </p:sp>
      <p:graphicFrame>
        <p:nvGraphicFramePr>
          <p:cNvPr id="9" name="Diagram 8">
            <a:extLst>
              <a:ext uri="{FF2B5EF4-FFF2-40B4-BE49-F238E27FC236}">
                <a16:creationId xmlns:a16="http://schemas.microsoft.com/office/drawing/2014/main" id="{67BEFBCC-1F85-4D06-4558-1288FB01D8DF}"/>
              </a:ext>
            </a:extLst>
          </p:cNvPr>
          <p:cNvGraphicFramePr>
            <a:graphicFrameLocks/>
          </p:cNvGraphicFramePr>
          <p:nvPr>
            <p:extLst>
              <p:ext uri="{D42A27DB-BD31-4B8C-83A1-F6EECF244321}">
                <p14:modId xmlns:p14="http://schemas.microsoft.com/office/powerpoint/2010/main" val="2563328481"/>
              </p:ext>
            </p:extLst>
          </p:nvPr>
        </p:nvGraphicFramePr>
        <p:xfrm>
          <a:off x="3983421" y="1037227"/>
          <a:ext cx="4958832" cy="3744979"/>
        </p:xfrm>
        <a:graphic>
          <a:graphicData uri="http://schemas.openxmlformats.org/drawingml/2006/chart">
            <c:chart xmlns:c="http://schemas.openxmlformats.org/drawingml/2006/chart" xmlns:r="http://schemas.openxmlformats.org/officeDocument/2006/relationships" r:id="rId2"/>
          </a:graphicData>
        </a:graphic>
      </p:graphicFrame>
      <p:sp>
        <p:nvSpPr>
          <p:cNvPr id="3" name="Platshållare för innehåll 2">
            <a:extLst>
              <a:ext uri="{FF2B5EF4-FFF2-40B4-BE49-F238E27FC236}">
                <a16:creationId xmlns:a16="http://schemas.microsoft.com/office/drawing/2014/main" id="{06F006B6-FA13-C12F-4047-561BB23CF998}"/>
              </a:ext>
            </a:extLst>
          </p:cNvPr>
          <p:cNvSpPr>
            <a:spLocks noGrp="1"/>
          </p:cNvSpPr>
          <p:nvPr>
            <p:ph sz="half" idx="1"/>
          </p:nvPr>
        </p:nvSpPr>
        <p:spPr/>
        <p:txBody>
          <a:bodyPr>
            <a:normAutofit/>
          </a:bodyPr>
          <a:lstStyle/>
          <a:p>
            <a:endParaRPr lang="sv-SE" sz="1400" dirty="0"/>
          </a:p>
          <a:p>
            <a:pPr>
              <a:buFont typeface="Arial" panose="020B0604020202020204" pitchFamily="34" charset="0"/>
              <a:buChar char="•"/>
            </a:pPr>
            <a:r>
              <a:rPr lang="sv-SE" sz="1400" dirty="0"/>
              <a:t>Policy </a:t>
            </a:r>
            <a:r>
              <a:rPr lang="sv-SE" sz="1400" dirty="0" err="1"/>
              <a:t>windows</a:t>
            </a:r>
            <a:r>
              <a:rPr lang="sv-SE" sz="1400" dirty="0"/>
              <a:t> </a:t>
            </a:r>
            <a:r>
              <a:rPr lang="sv-SE" sz="1400" dirty="0" err="1"/>
              <a:t>broadly</a:t>
            </a:r>
            <a:r>
              <a:rPr lang="sv-SE" sz="1400" dirty="0"/>
              <a:t> </a:t>
            </a:r>
            <a:r>
              <a:rPr lang="sv-SE" sz="1400" dirty="0" err="1"/>
              <a:t>reflect</a:t>
            </a:r>
            <a:r>
              <a:rPr lang="sv-SE" sz="1400" dirty="0"/>
              <a:t> the </a:t>
            </a:r>
            <a:r>
              <a:rPr lang="sv-SE" sz="1400" dirty="0" err="1"/>
              <a:t>priorities</a:t>
            </a:r>
            <a:r>
              <a:rPr lang="sv-SE" sz="1400" dirty="0"/>
              <a:t> </a:t>
            </a:r>
            <a:r>
              <a:rPr lang="sv-SE" sz="1400" dirty="0" err="1"/>
              <a:t>of</a:t>
            </a:r>
            <a:r>
              <a:rPr lang="sv-SE" sz="1400" dirty="0"/>
              <a:t> the </a:t>
            </a:r>
            <a:r>
              <a:rPr lang="sv-SE" sz="1400" dirty="0" err="1"/>
              <a:t>Draghi</a:t>
            </a:r>
            <a:r>
              <a:rPr lang="sv-SE" sz="1400" dirty="0"/>
              <a:t> </a:t>
            </a:r>
            <a:r>
              <a:rPr lang="sv-SE" sz="1400" dirty="0" err="1"/>
              <a:t>report</a:t>
            </a:r>
            <a:endParaRPr lang="sv-SE" sz="1400" dirty="0"/>
          </a:p>
          <a:p>
            <a:pPr>
              <a:buFont typeface="Arial" panose="020B0604020202020204" pitchFamily="34" charset="0"/>
              <a:buChar char="•"/>
            </a:pPr>
            <a:endParaRPr lang="sv-SE" sz="1400" dirty="0"/>
          </a:p>
          <a:p>
            <a:pPr>
              <a:buFont typeface="Arial" panose="020B0604020202020204" pitchFamily="34" charset="0"/>
              <a:buChar char="•"/>
            </a:pPr>
            <a:r>
              <a:rPr lang="sv-SE" sz="1400" dirty="0"/>
              <a:t>Main </a:t>
            </a:r>
            <a:r>
              <a:rPr lang="sv-SE" sz="1400" dirty="0" err="1"/>
              <a:t>increase</a:t>
            </a:r>
            <a:r>
              <a:rPr lang="sv-SE" sz="1400" dirty="0"/>
              <a:t> </a:t>
            </a:r>
            <a:r>
              <a:rPr lang="sv-SE" sz="1400" dirty="0" err="1"/>
              <a:t>of</a:t>
            </a:r>
            <a:r>
              <a:rPr lang="sv-SE" sz="1400" dirty="0"/>
              <a:t> </a:t>
            </a:r>
            <a:r>
              <a:rPr lang="sv-SE" sz="1400" dirty="0" err="1"/>
              <a:t>funding</a:t>
            </a:r>
            <a:r>
              <a:rPr lang="sv-SE" sz="1400" dirty="0"/>
              <a:t> in </a:t>
            </a:r>
            <a:r>
              <a:rPr lang="sv-SE" sz="1400" dirty="0" err="1"/>
              <a:t>resilience</a:t>
            </a:r>
            <a:r>
              <a:rPr lang="sv-SE" sz="1400" dirty="0"/>
              <a:t>, </a:t>
            </a:r>
            <a:r>
              <a:rPr lang="sv-SE" sz="1400" dirty="0" err="1"/>
              <a:t>security</a:t>
            </a:r>
            <a:r>
              <a:rPr lang="sv-SE" sz="1400" dirty="0"/>
              <a:t>, </a:t>
            </a:r>
            <a:r>
              <a:rPr lang="sv-SE" sz="1400" dirty="0" err="1"/>
              <a:t>defense</a:t>
            </a:r>
            <a:r>
              <a:rPr lang="sv-SE" sz="1400" dirty="0"/>
              <a:t> </a:t>
            </a:r>
            <a:r>
              <a:rPr lang="sv-SE" sz="1400" dirty="0" err="1"/>
              <a:t>industry</a:t>
            </a:r>
            <a:r>
              <a:rPr lang="sv-SE" sz="1400" dirty="0"/>
              <a:t> and space</a:t>
            </a:r>
          </a:p>
          <a:p>
            <a:pPr marL="0" indent="0"/>
            <a:endParaRPr lang="sv-SE" sz="1400" dirty="0"/>
          </a:p>
          <a:p>
            <a:pPr>
              <a:buFont typeface="Arial" panose="020B0604020202020204" pitchFamily="34" charset="0"/>
              <a:buChar char="•"/>
            </a:pPr>
            <a:r>
              <a:rPr lang="sv-SE" sz="1400" dirty="0"/>
              <a:t>No </a:t>
            </a:r>
            <a:r>
              <a:rPr lang="sv-SE" sz="1400" dirty="0" err="1"/>
              <a:t>obvious</a:t>
            </a:r>
            <a:r>
              <a:rPr lang="sv-SE" sz="1400" dirty="0"/>
              <a:t> </a:t>
            </a:r>
            <a:r>
              <a:rPr lang="sv-SE" sz="1400" dirty="0" err="1"/>
              <a:t>cuts</a:t>
            </a:r>
            <a:r>
              <a:rPr lang="sv-SE" sz="1400" dirty="0"/>
              <a:t> </a:t>
            </a:r>
            <a:r>
              <a:rPr lang="sv-SE" sz="1400" dirty="0" err="1"/>
              <a:t>of</a:t>
            </a:r>
            <a:r>
              <a:rPr lang="sv-SE" sz="1400" dirty="0"/>
              <a:t> </a:t>
            </a:r>
            <a:r>
              <a:rPr lang="sv-SE" sz="1400" dirty="0" err="1"/>
              <a:t>existing</a:t>
            </a:r>
            <a:r>
              <a:rPr lang="sv-SE" sz="1400" dirty="0"/>
              <a:t> </a:t>
            </a:r>
            <a:r>
              <a:rPr lang="sv-SE" sz="1400" dirty="0" err="1"/>
              <a:t>fund</a:t>
            </a:r>
            <a:endParaRPr lang="sv-SE" sz="1400" dirty="0"/>
          </a:p>
          <a:p>
            <a:pPr marL="0" indent="0"/>
            <a:endParaRPr lang="sv-SE" sz="1400" dirty="0"/>
          </a:p>
        </p:txBody>
      </p:sp>
      <p:sp>
        <p:nvSpPr>
          <p:cNvPr id="5" name="Rektangel 4">
            <a:extLst>
              <a:ext uri="{FF2B5EF4-FFF2-40B4-BE49-F238E27FC236}">
                <a16:creationId xmlns:a16="http://schemas.microsoft.com/office/drawing/2014/main" id="{DC714020-888E-402C-98C3-C7170A93424C}"/>
              </a:ext>
            </a:extLst>
          </p:cNvPr>
          <p:cNvSpPr/>
          <p:nvPr/>
        </p:nvSpPr>
        <p:spPr>
          <a:xfrm>
            <a:off x="396580" y="4650828"/>
            <a:ext cx="1957737" cy="331075"/>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26891769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AFD8229-8E69-16F1-1937-80BAD70BB4D1}"/>
              </a:ext>
            </a:extLst>
          </p:cNvPr>
          <p:cNvSpPr>
            <a:spLocks noGrp="1"/>
          </p:cNvSpPr>
          <p:nvPr>
            <p:ph type="title"/>
          </p:nvPr>
        </p:nvSpPr>
        <p:spPr/>
        <p:txBody>
          <a:bodyPr/>
          <a:lstStyle/>
          <a:p>
            <a:r>
              <a:rPr lang="sv-SE" dirty="0"/>
              <a:t>A </a:t>
            </a:r>
            <a:r>
              <a:rPr lang="sv-SE" dirty="0" err="1"/>
              <a:t>challenging</a:t>
            </a:r>
            <a:r>
              <a:rPr lang="sv-SE" dirty="0"/>
              <a:t> </a:t>
            </a:r>
            <a:r>
              <a:rPr lang="sv-SE" dirty="0" err="1"/>
              <a:t>shift</a:t>
            </a:r>
            <a:r>
              <a:rPr lang="sv-SE" dirty="0"/>
              <a:t> </a:t>
            </a:r>
            <a:r>
              <a:rPr lang="sv-SE" dirty="0" err="1"/>
              <a:t>towards</a:t>
            </a:r>
            <a:r>
              <a:rPr lang="sv-SE" dirty="0"/>
              <a:t> </a:t>
            </a:r>
            <a:r>
              <a:rPr lang="sv-SE" dirty="0" err="1"/>
              <a:t>ongoing</a:t>
            </a:r>
            <a:r>
              <a:rPr lang="sv-SE" dirty="0"/>
              <a:t>, </a:t>
            </a:r>
            <a:r>
              <a:rPr lang="sv-SE" dirty="0" err="1"/>
              <a:t>strategic</a:t>
            </a:r>
            <a:r>
              <a:rPr lang="sv-SE" dirty="0"/>
              <a:t> </a:t>
            </a:r>
            <a:r>
              <a:rPr lang="sv-SE" dirty="0" err="1"/>
              <a:t>steering</a:t>
            </a:r>
            <a:endParaRPr lang="sv-SE" dirty="0"/>
          </a:p>
        </p:txBody>
      </p:sp>
      <p:grpSp>
        <p:nvGrpSpPr>
          <p:cNvPr id="4" name="Grupp 3">
            <a:extLst>
              <a:ext uri="{FF2B5EF4-FFF2-40B4-BE49-F238E27FC236}">
                <a16:creationId xmlns:a16="http://schemas.microsoft.com/office/drawing/2014/main" id="{77D18C41-0397-58B7-BC0B-F15073A94774}"/>
              </a:ext>
            </a:extLst>
          </p:cNvPr>
          <p:cNvGrpSpPr/>
          <p:nvPr/>
        </p:nvGrpSpPr>
        <p:grpSpPr>
          <a:xfrm>
            <a:off x="1371375" y="1217642"/>
            <a:ext cx="5643215" cy="3205242"/>
            <a:chOff x="953207" y="2657368"/>
            <a:chExt cx="6104736" cy="2706148"/>
          </a:xfrm>
        </p:grpSpPr>
        <p:grpSp>
          <p:nvGrpSpPr>
            <p:cNvPr id="5" name="Grupp 4">
              <a:extLst>
                <a:ext uri="{FF2B5EF4-FFF2-40B4-BE49-F238E27FC236}">
                  <a16:creationId xmlns:a16="http://schemas.microsoft.com/office/drawing/2014/main" id="{620306BD-2F6D-090E-168B-BBB37EB28CC7}"/>
                </a:ext>
              </a:extLst>
            </p:cNvPr>
            <p:cNvGrpSpPr/>
            <p:nvPr/>
          </p:nvGrpSpPr>
          <p:grpSpPr>
            <a:xfrm>
              <a:off x="953207" y="2657368"/>
              <a:ext cx="6104736" cy="2706148"/>
              <a:chOff x="953207" y="2657368"/>
              <a:chExt cx="6104736" cy="2706148"/>
            </a:xfrm>
          </p:grpSpPr>
          <p:sp>
            <p:nvSpPr>
              <p:cNvPr id="12" name="Parallelltrapets 11">
                <a:extLst>
                  <a:ext uri="{FF2B5EF4-FFF2-40B4-BE49-F238E27FC236}">
                    <a16:creationId xmlns:a16="http://schemas.microsoft.com/office/drawing/2014/main" id="{DDBF2065-B18E-A526-0E22-D22A11E31591}"/>
                  </a:ext>
                </a:extLst>
              </p:cNvPr>
              <p:cNvSpPr/>
              <p:nvPr/>
            </p:nvSpPr>
            <p:spPr>
              <a:xfrm>
                <a:off x="5318353" y="2910468"/>
                <a:ext cx="1739590" cy="1216152"/>
              </a:xfrm>
              <a:prstGeom prst="trapezoid">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3" name="Parallelltrapets 12">
                <a:extLst>
                  <a:ext uri="{FF2B5EF4-FFF2-40B4-BE49-F238E27FC236}">
                    <a16:creationId xmlns:a16="http://schemas.microsoft.com/office/drawing/2014/main" id="{24266E98-95A1-73A8-5778-599BFE13C0B3}"/>
                  </a:ext>
                </a:extLst>
              </p:cNvPr>
              <p:cNvSpPr/>
              <p:nvPr/>
            </p:nvSpPr>
            <p:spPr>
              <a:xfrm rot="10800000">
                <a:off x="5318353" y="4130248"/>
                <a:ext cx="1739590" cy="1216152"/>
              </a:xfrm>
              <a:prstGeom prst="trapezoid">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4" name="Parallelltrapets 13">
                <a:extLst>
                  <a:ext uri="{FF2B5EF4-FFF2-40B4-BE49-F238E27FC236}">
                    <a16:creationId xmlns:a16="http://schemas.microsoft.com/office/drawing/2014/main" id="{DA4BBDDF-3941-8002-A4CF-D1C75F08633B}"/>
                  </a:ext>
                </a:extLst>
              </p:cNvPr>
              <p:cNvSpPr/>
              <p:nvPr/>
            </p:nvSpPr>
            <p:spPr>
              <a:xfrm rot="10800000">
                <a:off x="2843521" y="2910468"/>
                <a:ext cx="1739590" cy="1216152"/>
              </a:xfrm>
              <a:prstGeom prst="trapezoid">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5" name="Parallelltrapets 14">
                <a:extLst>
                  <a:ext uri="{FF2B5EF4-FFF2-40B4-BE49-F238E27FC236}">
                    <a16:creationId xmlns:a16="http://schemas.microsoft.com/office/drawing/2014/main" id="{D354E5E9-A36E-2433-96DF-BE547D4424B1}"/>
                  </a:ext>
                </a:extLst>
              </p:cNvPr>
              <p:cNvSpPr/>
              <p:nvPr/>
            </p:nvSpPr>
            <p:spPr>
              <a:xfrm>
                <a:off x="2843521" y="4130248"/>
                <a:ext cx="1739590" cy="1216152"/>
              </a:xfrm>
              <a:prstGeom prst="trapezoid">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16" name="textruta 15">
                <a:extLst>
                  <a:ext uri="{FF2B5EF4-FFF2-40B4-BE49-F238E27FC236}">
                    <a16:creationId xmlns:a16="http://schemas.microsoft.com/office/drawing/2014/main" id="{8A9E82B6-3F22-A3EE-59DD-A9A651B70BC1}"/>
                  </a:ext>
                </a:extLst>
              </p:cNvPr>
              <p:cNvSpPr txBox="1"/>
              <p:nvPr/>
            </p:nvSpPr>
            <p:spPr>
              <a:xfrm>
                <a:off x="953207" y="2927679"/>
                <a:ext cx="1822888" cy="441748"/>
              </a:xfrm>
              <a:prstGeom prst="rect">
                <a:avLst/>
              </a:prstGeom>
              <a:noFill/>
            </p:spPr>
            <p:txBody>
              <a:bodyPr wrap="none" rtlCol="0">
                <a:spAutoFit/>
              </a:bodyPr>
              <a:lstStyle/>
              <a:p>
                <a:pPr algn="ctr"/>
                <a:r>
                  <a:rPr lang="sv-SE" sz="1400" dirty="0"/>
                  <a:t>Long-term </a:t>
                </a:r>
                <a:r>
                  <a:rPr lang="sv-SE" sz="1400" dirty="0" err="1"/>
                  <a:t>steering</a:t>
                </a:r>
                <a:endParaRPr lang="sv-SE" sz="1400" dirty="0"/>
              </a:p>
              <a:p>
                <a:pPr algn="ctr"/>
                <a:r>
                  <a:rPr lang="sv-SE" sz="1400" dirty="0"/>
                  <a:t>(7y </a:t>
                </a:r>
                <a:r>
                  <a:rPr lang="sv-SE" sz="1400" dirty="0" err="1"/>
                  <a:t>regulations</a:t>
                </a:r>
                <a:r>
                  <a:rPr lang="sv-SE" sz="1400" dirty="0"/>
                  <a:t>)</a:t>
                </a:r>
                <a:endParaRPr lang="en-GB" sz="1400" dirty="0"/>
              </a:p>
            </p:txBody>
          </p:sp>
          <p:sp>
            <p:nvSpPr>
              <p:cNvPr id="17" name="textruta 16">
                <a:extLst>
                  <a:ext uri="{FF2B5EF4-FFF2-40B4-BE49-F238E27FC236}">
                    <a16:creationId xmlns:a16="http://schemas.microsoft.com/office/drawing/2014/main" id="{1D014EC6-236B-7567-1F4C-7BAD909D0A4D}"/>
                  </a:ext>
                </a:extLst>
              </p:cNvPr>
              <p:cNvSpPr txBox="1"/>
              <p:nvPr/>
            </p:nvSpPr>
            <p:spPr>
              <a:xfrm>
                <a:off x="985838" y="3849434"/>
                <a:ext cx="1739591" cy="441748"/>
              </a:xfrm>
              <a:prstGeom prst="rect">
                <a:avLst/>
              </a:prstGeom>
              <a:noFill/>
            </p:spPr>
            <p:txBody>
              <a:bodyPr wrap="square" rtlCol="0">
                <a:spAutoFit/>
              </a:bodyPr>
              <a:lstStyle/>
              <a:p>
                <a:pPr algn="ctr"/>
                <a:r>
                  <a:rPr lang="sv-SE" sz="1400" dirty="0" err="1"/>
                  <a:t>Ongoing</a:t>
                </a:r>
                <a:r>
                  <a:rPr lang="sv-SE" sz="1400" dirty="0"/>
                  <a:t>, </a:t>
                </a:r>
                <a:r>
                  <a:rPr lang="sv-SE" sz="1400" dirty="0" err="1"/>
                  <a:t>strategic</a:t>
                </a:r>
                <a:r>
                  <a:rPr lang="sv-SE" sz="1400" dirty="0"/>
                  <a:t> </a:t>
                </a:r>
                <a:r>
                  <a:rPr lang="sv-SE" sz="1400" dirty="0" err="1"/>
                  <a:t>steering</a:t>
                </a:r>
                <a:r>
                  <a:rPr lang="sv-SE" sz="1400" dirty="0"/>
                  <a:t> </a:t>
                </a:r>
              </a:p>
            </p:txBody>
          </p:sp>
          <p:sp>
            <p:nvSpPr>
              <p:cNvPr id="18" name="textruta 17">
                <a:extLst>
                  <a:ext uri="{FF2B5EF4-FFF2-40B4-BE49-F238E27FC236}">
                    <a16:creationId xmlns:a16="http://schemas.microsoft.com/office/drawing/2014/main" id="{ED1A7497-77F6-9FDA-8305-16EE22138F3B}"/>
                  </a:ext>
                </a:extLst>
              </p:cNvPr>
              <p:cNvSpPr txBox="1"/>
              <p:nvPr/>
            </p:nvSpPr>
            <p:spPr>
              <a:xfrm>
                <a:off x="1153077" y="4921768"/>
                <a:ext cx="1522889" cy="441748"/>
              </a:xfrm>
              <a:prstGeom prst="rect">
                <a:avLst/>
              </a:prstGeom>
              <a:noFill/>
            </p:spPr>
            <p:txBody>
              <a:bodyPr wrap="none" rtlCol="0">
                <a:spAutoFit/>
              </a:bodyPr>
              <a:lstStyle/>
              <a:p>
                <a:pPr algn="ctr"/>
                <a:r>
                  <a:rPr lang="sv-SE" sz="1400" dirty="0"/>
                  <a:t>Implementation</a:t>
                </a:r>
              </a:p>
              <a:p>
                <a:pPr algn="ctr"/>
                <a:r>
                  <a:rPr lang="sv-SE" sz="1400" dirty="0" err="1"/>
                  <a:t>steering</a:t>
                </a:r>
                <a:endParaRPr lang="sv-SE" sz="1400" dirty="0"/>
              </a:p>
            </p:txBody>
          </p:sp>
          <p:sp>
            <p:nvSpPr>
              <p:cNvPr id="19" name="textruta 18">
                <a:extLst>
                  <a:ext uri="{FF2B5EF4-FFF2-40B4-BE49-F238E27FC236}">
                    <a16:creationId xmlns:a16="http://schemas.microsoft.com/office/drawing/2014/main" id="{0983D072-7182-E8E7-FA01-ABEEF6632A9E}"/>
                  </a:ext>
                </a:extLst>
              </p:cNvPr>
              <p:cNvSpPr txBox="1"/>
              <p:nvPr/>
            </p:nvSpPr>
            <p:spPr>
              <a:xfrm>
                <a:off x="2851889" y="2657368"/>
                <a:ext cx="1621730" cy="259852"/>
              </a:xfrm>
              <a:prstGeom prst="rect">
                <a:avLst/>
              </a:prstGeom>
              <a:noFill/>
            </p:spPr>
            <p:txBody>
              <a:bodyPr wrap="none" rtlCol="0">
                <a:spAutoFit/>
              </a:bodyPr>
              <a:lstStyle/>
              <a:p>
                <a:r>
                  <a:rPr lang="sv-SE" sz="1400" b="1" dirty="0" err="1"/>
                  <a:t>Current</a:t>
                </a:r>
                <a:r>
                  <a:rPr lang="sv-SE" sz="1400" b="1" dirty="0"/>
                  <a:t> system</a:t>
                </a:r>
                <a:endParaRPr lang="en-GB" sz="1400" b="1" dirty="0"/>
              </a:p>
            </p:txBody>
          </p:sp>
          <p:sp>
            <p:nvSpPr>
              <p:cNvPr id="20" name="textruta 19">
                <a:extLst>
                  <a:ext uri="{FF2B5EF4-FFF2-40B4-BE49-F238E27FC236}">
                    <a16:creationId xmlns:a16="http://schemas.microsoft.com/office/drawing/2014/main" id="{E2236B1E-5511-F981-03AF-9ABE09394FC4}"/>
                  </a:ext>
                </a:extLst>
              </p:cNvPr>
              <p:cNvSpPr txBox="1"/>
              <p:nvPr/>
            </p:nvSpPr>
            <p:spPr>
              <a:xfrm>
                <a:off x="5198128" y="2657368"/>
                <a:ext cx="1814218" cy="259852"/>
              </a:xfrm>
              <a:prstGeom prst="rect">
                <a:avLst/>
              </a:prstGeom>
              <a:noFill/>
            </p:spPr>
            <p:txBody>
              <a:bodyPr wrap="none" rtlCol="0">
                <a:spAutoFit/>
              </a:bodyPr>
              <a:lstStyle/>
              <a:p>
                <a:r>
                  <a:rPr lang="sv-SE" sz="1400" b="1" dirty="0" err="1"/>
                  <a:t>Proposed</a:t>
                </a:r>
                <a:r>
                  <a:rPr lang="sv-SE" sz="1400" b="1" dirty="0"/>
                  <a:t> system</a:t>
                </a:r>
                <a:endParaRPr lang="en-GB" sz="1400" b="1" dirty="0"/>
              </a:p>
            </p:txBody>
          </p:sp>
        </p:grpSp>
        <p:sp>
          <p:nvSpPr>
            <p:cNvPr id="6" name="textruta 5">
              <a:extLst>
                <a:ext uri="{FF2B5EF4-FFF2-40B4-BE49-F238E27FC236}">
                  <a16:creationId xmlns:a16="http://schemas.microsoft.com/office/drawing/2014/main" id="{F6E74DD7-971F-88D4-2ADD-E6028F95AD23}"/>
                </a:ext>
              </a:extLst>
            </p:cNvPr>
            <p:cNvSpPr txBox="1"/>
            <p:nvPr/>
          </p:nvSpPr>
          <p:spPr>
            <a:xfrm>
              <a:off x="5892264" y="2906840"/>
              <a:ext cx="544642" cy="220874"/>
            </a:xfrm>
            <a:prstGeom prst="rect">
              <a:avLst/>
            </a:prstGeom>
            <a:noFill/>
          </p:spPr>
          <p:txBody>
            <a:bodyPr wrap="none" rtlCol="0">
              <a:spAutoFit/>
            </a:bodyPr>
            <a:lstStyle/>
            <a:p>
              <a:r>
                <a:rPr lang="sv-SE" sz="1100" dirty="0" err="1">
                  <a:solidFill>
                    <a:schemeClr val="bg1"/>
                  </a:solidFill>
                </a:rPr>
                <a:t>Low</a:t>
              </a:r>
              <a:endParaRPr lang="en-GB" sz="1100" dirty="0">
                <a:solidFill>
                  <a:schemeClr val="bg1"/>
                </a:solidFill>
              </a:endParaRPr>
            </a:p>
          </p:txBody>
        </p:sp>
        <p:sp>
          <p:nvSpPr>
            <p:cNvPr id="7" name="textruta 6">
              <a:extLst>
                <a:ext uri="{FF2B5EF4-FFF2-40B4-BE49-F238E27FC236}">
                  <a16:creationId xmlns:a16="http://schemas.microsoft.com/office/drawing/2014/main" id="{62021FAE-D9A4-6DA2-9DB7-30A2BB4E5829}"/>
                </a:ext>
              </a:extLst>
            </p:cNvPr>
            <p:cNvSpPr txBox="1"/>
            <p:nvPr/>
          </p:nvSpPr>
          <p:spPr>
            <a:xfrm>
              <a:off x="5892264" y="4977068"/>
              <a:ext cx="544642" cy="220874"/>
            </a:xfrm>
            <a:prstGeom prst="rect">
              <a:avLst/>
            </a:prstGeom>
            <a:noFill/>
          </p:spPr>
          <p:txBody>
            <a:bodyPr wrap="none" rtlCol="0">
              <a:spAutoFit/>
            </a:bodyPr>
            <a:lstStyle/>
            <a:p>
              <a:r>
                <a:rPr lang="sv-SE" sz="1100" dirty="0" err="1">
                  <a:solidFill>
                    <a:schemeClr val="bg1"/>
                  </a:solidFill>
                </a:rPr>
                <a:t>Low</a:t>
              </a:r>
              <a:endParaRPr lang="en-GB" sz="1100" dirty="0">
                <a:solidFill>
                  <a:schemeClr val="bg1"/>
                </a:solidFill>
              </a:endParaRPr>
            </a:p>
          </p:txBody>
        </p:sp>
        <p:sp>
          <p:nvSpPr>
            <p:cNvPr id="8" name="textruta 7">
              <a:extLst>
                <a:ext uri="{FF2B5EF4-FFF2-40B4-BE49-F238E27FC236}">
                  <a16:creationId xmlns:a16="http://schemas.microsoft.com/office/drawing/2014/main" id="{2B8F801E-22EA-D52E-E9EF-93801AF81723}"/>
                </a:ext>
              </a:extLst>
            </p:cNvPr>
            <p:cNvSpPr txBox="1"/>
            <p:nvPr/>
          </p:nvSpPr>
          <p:spPr>
            <a:xfrm>
              <a:off x="3368332" y="3849419"/>
              <a:ext cx="544642" cy="220874"/>
            </a:xfrm>
            <a:prstGeom prst="rect">
              <a:avLst/>
            </a:prstGeom>
            <a:noFill/>
          </p:spPr>
          <p:txBody>
            <a:bodyPr wrap="none" rtlCol="0">
              <a:spAutoFit/>
            </a:bodyPr>
            <a:lstStyle/>
            <a:p>
              <a:r>
                <a:rPr lang="sv-SE" sz="1100" dirty="0" err="1">
                  <a:solidFill>
                    <a:schemeClr val="bg1"/>
                  </a:solidFill>
                </a:rPr>
                <a:t>Low</a:t>
              </a:r>
              <a:endParaRPr lang="en-GB" sz="1100" dirty="0">
                <a:solidFill>
                  <a:schemeClr val="bg1"/>
                </a:solidFill>
              </a:endParaRPr>
            </a:p>
          </p:txBody>
        </p:sp>
        <p:sp>
          <p:nvSpPr>
            <p:cNvPr id="9" name="textruta 8">
              <a:extLst>
                <a:ext uri="{FF2B5EF4-FFF2-40B4-BE49-F238E27FC236}">
                  <a16:creationId xmlns:a16="http://schemas.microsoft.com/office/drawing/2014/main" id="{00CD68A8-D581-A495-1D11-F95BDCF37FAA}"/>
                </a:ext>
              </a:extLst>
            </p:cNvPr>
            <p:cNvSpPr txBox="1"/>
            <p:nvPr/>
          </p:nvSpPr>
          <p:spPr>
            <a:xfrm>
              <a:off x="5867385" y="3849419"/>
              <a:ext cx="583938" cy="220874"/>
            </a:xfrm>
            <a:prstGeom prst="rect">
              <a:avLst/>
            </a:prstGeom>
            <a:noFill/>
          </p:spPr>
          <p:txBody>
            <a:bodyPr wrap="none" rtlCol="0">
              <a:spAutoFit/>
            </a:bodyPr>
            <a:lstStyle/>
            <a:p>
              <a:r>
                <a:rPr lang="sv-SE" sz="1100" dirty="0" err="1">
                  <a:solidFill>
                    <a:schemeClr val="bg1"/>
                  </a:solidFill>
                </a:rPr>
                <a:t>High</a:t>
              </a:r>
              <a:endParaRPr lang="en-GB" sz="1100" dirty="0">
                <a:solidFill>
                  <a:schemeClr val="bg1"/>
                </a:solidFill>
              </a:endParaRPr>
            </a:p>
          </p:txBody>
        </p:sp>
        <p:sp>
          <p:nvSpPr>
            <p:cNvPr id="10" name="textruta 9">
              <a:extLst>
                <a:ext uri="{FF2B5EF4-FFF2-40B4-BE49-F238E27FC236}">
                  <a16:creationId xmlns:a16="http://schemas.microsoft.com/office/drawing/2014/main" id="{2E7C4E1E-01A6-B842-D284-DC8F7B2DEF86}"/>
                </a:ext>
              </a:extLst>
            </p:cNvPr>
            <p:cNvSpPr txBox="1"/>
            <p:nvPr/>
          </p:nvSpPr>
          <p:spPr>
            <a:xfrm>
              <a:off x="3343453" y="4977068"/>
              <a:ext cx="583938" cy="220874"/>
            </a:xfrm>
            <a:prstGeom prst="rect">
              <a:avLst/>
            </a:prstGeom>
            <a:noFill/>
          </p:spPr>
          <p:txBody>
            <a:bodyPr wrap="none" rtlCol="0">
              <a:spAutoFit/>
            </a:bodyPr>
            <a:lstStyle/>
            <a:p>
              <a:r>
                <a:rPr lang="sv-SE" sz="1100" dirty="0" err="1">
                  <a:solidFill>
                    <a:schemeClr val="bg1"/>
                  </a:solidFill>
                </a:rPr>
                <a:t>High</a:t>
              </a:r>
              <a:endParaRPr lang="en-GB" sz="1100" dirty="0">
                <a:solidFill>
                  <a:schemeClr val="bg1"/>
                </a:solidFill>
              </a:endParaRPr>
            </a:p>
          </p:txBody>
        </p:sp>
        <p:sp>
          <p:nvSpPr>
            <p:cNvPr id="11" name="textruta 10">
              <a:extLst>
                <a:ext uri="{FF2B5EF4-FFF2-40B4-BE49-F238E27FC236}">
                  <a16:creationId xmlns:a16="http://schemas.microsoft.com/office/drawing/2014/main" id="{96B63884-9BB4-6736-3C62-1DBAB82A2A02}"/>
                </a:ext>
              </a:extLst>
            </p:cNvPr>
            <p:cNvSpPr txBox="1"/>
            <p:nvPr/>
          </p:nvSpPr>
          <p:spPr>
            <a:xfrm>
              <a:off x="3343453" y="2916263"/>
              <a:ext cx="583938" cy="220874"/>
            </a:xfrm>
            <a:prstGeom prst="rect">
              <a:avLst/>
            </a:prstGeom>
            <a:noFill/>
          </p:spPr>
          <p:txBody>
            <a:bodyPr wrap="none" rtlCol="0">
              <a:spAutoFit/>
            </a:bodyPr>
            <a:lstStyle/>
            <a:p>
              <a:r>
                <a:rPr lang="sv-SE" sz="1100" dirty="0" err="1">
                  <a:solidFill>
                    <a:schemeClr val="bg1"/>
                  </a:solidFill>
                </a:rPr>
                <a:t>High</a:t>
              </a:r>
              <a:endParaRPr lang="en-GB" sz="1100" dirty="0">
                <a:solidFill>
                  <a:schemeClr val="bg1"/>
                </a:solidFill>
              </a:endParaRPr>
            </a:p>
          </p:txBody>
        </p:sp>
      </p:grpSp>
      <p:sp>
        <p:nvSpPr>
          <p:cNvPr id="21" name="Rektangel 20">
            <a:extLst>
              <a:ext uri="{FF2B5EF4-FFF2-40B4-BE49-F238E27FC236}">
                <a16:creationId xmlns:a16="http://schemas.microsoft.com/office/drawing/2014/main" id="{39010C43-9603-4DEA-BF8C-6FDB6FD360C0}"/>
              </a:ext>
            </a:extLst>
          </p:cNvPr>
          <p:cNvSpPr/>
          <p:nvPr/>
        </p:nvSpPr>
        <p:spPr>
          <a:xfrm>
            <a:off x="396580" y="4650828"/>
            <a:ext cx="1957737" cy="331075"/>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8814324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B5B00FD-F5C5-C668-6F33-3221FD68DB0E}"/>
              </a:ext>
            </a:extLst>
          </p:cNvPr>
          <p:cNvSpPr>
            <a:spLocks noGrp="1"/>
          </p:cNvSpPr>
          <p:nvPr>
            <p:ph type="title"/>
          </p:nvPr>
        </p:nvSpPr>
        <p:spPr/>
        <p:txBody>
          <a:bodyPr/>
          <a:lstStyle/>
          <a:p>
            <a:r>
              <a:rPr lang="sv-SE" dirty="0" err="1"/>
              <a:t>Specify</a:t>
            </a:r>
            <a:r>
              <a:rPr lang="sv-SE" dirty="0"/>
              <a:t> </a:t>
            </a:r>
            <a:r>
              <a:rPr lang="sv-SE" dirty="0" err="1"/>
              <a:t>tools</a:t>
            </a:r>
            <a:r>
              <a:rPr lang="sv-SE" dirty="0"/>
              <a:t>, </a:t>
            </a:r>
            <a:r>
              <a:rPr lang="sv-SE" dirty="0" err="1"/>
              <a:t>criteria</a:t>
            </a:r>
            <a:r>
              <a:rPr lang="sv-SE" dirty="0"/>
              <a:t> and </a:t>
            </a:r>
            <a:r>
              <a:rPr lang="sv-SE" dirty="0" err="1"/>
              <a:t>selection</a:t>
            </a:r>
            <a:r>
              <a:rPr lang="sv-SE" dirty="0"/>
              <a:t> </a:t>
            </a:r>
            <a:r>
              <a:rPr lang="sv-SE" dirty="0" err="1"/>
              <a:t>processes</a:t>
            </a:r>
            <a:endParaRPr lang="sv-SE" dirty="0"/>
          </a:p>
        </p:txBody>
      </p:sp>
      <p:sp>
        <p:nvSpPr>
          <p:cNvPr id="5" name="Platshållare för text 4">
            <a:extLst>
              <a:ext uri="{FF2B5EF4-FFF2-40B4-BE49-F238E27FC236}">
                <a16:creationId xmlns:a16="http://schemas.microsoft.com/office/drawing/2014/main" id="{67E38F2C-3586-C77C-D8BB-52824E0ECF6F}"/>
              </a:ext>
            </a:extLst>
          </p:cNvPr>
          <p:cNvSpPr>
            <a:spLocks noGrp="1"/>
          </p:cNvSpPr>
          <p:nvPr>
            <p:ph type="body" idx="1"/>
          </p:nvPr>
        </p:nvSpPr>
        <p:spPr>
          <a:xfrm>
            <a:off x="457200" y="1370703"/>
            <a:ext cx="3680708" cy="268671"/>
          </a:xfrm>
        </p:spPr>
        <p:txBody>
          <a:bodyPr/>
          <a:lstStyle/>
          <a:p>
            <a:r>
              <a:rPr lang="sv-SE" dirty="0" err="1"/>
              <a:t>What</a:t>
            </a:r>
            <a:r>
              <a:rPr lang="sv-SE" dirty="0"/>
              <a:t> is </a:t>
            </a:r>
            <a:r>
              <a:rPr lang="sv-SE" dirty="0" err="1"/>
              <a:t>needed</a:t>
            </a:r>
            <a:endParaRPr lang="sv-SE" dirty="0"/>
          </a:p>
        </p:txBody>
      </p:sp>
      <p:sp>
        <p:nvSpPr>
          <p:cNvPr id="3" name="Platshållare för innehåll 2">
            <a:extLst>
              <a:ext uri="{FF2B5EF4-FFF2-40B4-BE49-F238E27FC236}">
                <a16:creationId xmlns:a16="http://schemas.microsoft.com/office/drawing/2014/main" id="{8D5D441F-761F-3528-CB08-5BB6BE019BAE}"/>
              </a:ext>
            </a:extLst>
          </p:cNvPr>
          <p:cNvSpPr>
            <a:spLocks noGrp="1"/>
          </p:cNvSpPr>
          <p:nvPr>
            <p:ph sz="half" idx="2"/>
          </p:nvPr>
        </p:nvSpPr>
        <p:spPr/>
        <p:txBody>
          <a:bodyPr>
            <a:normAutofit/>
          </a:bodyPr>
          <a:lstStyle/>
          <a:p>
            <a:pPr marL="0" indent="0"/>
            <a:endParaRPr lang="sv-SE" sz="1400" dirty="0"/>
          </a:p>
          <a:p>
            <a:pPr>
              <a:buFont typeface="Arial" panose="020B0604020202020204" pitchFamily="34" charset="0"/>
              <a:buChar char="•"/>
            </a:pPr>
            <a:r>
              <a:rPr lang="sv-SE" sz="1400" dirty="0" err="1"/>
              <a:t>More</a:t>
            </a:r>
            <a:r>
              <a:rPr lang="sv-SE" sz="1400" dirty="0"/>
              <a:t> </a:t>
            </a:r>
            <a:r>
              <a:rPr lang="sv-SE" sz="1400" dirty="0" err="1"/>
              <a:t>clearly</a:t>
            </a:r>
            <a:r>
              <a:rPr lang="sv-SE" sz="1400" dirty="0"/>
              <a:t> </a:t>
            </a:r>
            <a:r>
              <a:rPr lang="sv-SE" sz="1400" dirty="0" err="1"/>
              <a:t>specified</a:t>
            </a:r>
            <a:r>
              <a:rPr lang="sv-SE" sz="1400" dirty="0"/>
              <a:t> </a:t>
            </a:r>
            <a:r>
              <a:rPr lang="sv-SE" sz="1400" b="1" dirty="0" err="1"/>
              <a:t>tools</a:t>
            </a:r>
            <a:r>
              <a:rPr lang="sv-SE" sz="1400" dirty="0"/>
              <a:t> (</a:t>
            </a:r>
            <a:r>
              <a:rPr lang="sv-SE" sz="1400" dirty="0" err="1"/>
              <a:t>eg</a:t>
            </a:r>
            <a:r>
              <a:rPr lang="sv-SE" sz="1400" dirty="0"/>
              <a:t> ”EU </a:t>
            </a:r>
            <a:r>
              <a:rPr lang="sv-SE" sz="1400" dirty="0" err="1"/>
              <a:t>tech</a:t>
            </a:r>
            <a:r>
              <a:rPr lang="sv-SE" sz="1400" dirty="0"/>
              <a:t> </a:t>
            </a:r>
            <a:r>
              <a:rPr lang="sv-SE" sz="1400" dirty="0" err="1"/>
              <a:t>frontrunners</a:t>
            </a:r>
            <a:r>
              <a:rPr lang="sv-SE" sz="1400" dirty="0"/>
              <a:t>”, ”</a:t>
            </a:r>
            <a:r>
              <a:rPr lang="en-US" sz="1400" dirty="0"/>
              <a:t>Single Market value chains builder”, </a:t>
            </a:r>
            <a:r>
              <a:rPr lang="sv-SE" sz="1400" dirty="0"/>
              <a:t>”</a:t>
            </a:r>
            <a:r>
              <a:rPr lang="sv-SE" sz="1400" dirty="0" err="1"/>
              <a:t>European</a:t>
            </a:r>
            <a:r>
              <a:rPr lang="sv-SE" sz="1400" dirty="0"/>
              <a:t> </a:t>
            </a:r>
            <a:r>
              <a:rPr lang="sv-SE" sz="1400" dirty="0" err="1"/>
              <a:t>preference</a:t>
            </a:r>
            <a:r>
              <a:rPr lang="sv-SE" sz="1400" dirty="0"/>
              <a:t>”)</a:t>
            </a:r>
          </a:p>
          <a:p>
            <a:pPr>
              <a:buFont typeface="Arial" panose="020B0604020202020204" pitchFamily="34" charset="0"/>
              <a:buChar char="•"/>
            </a:pPr>
            <a:endParaRPr lang="sv-SE" sz="1400" dirty="0"/>
          </a:p>
          <a:p>
            <a:pPr>
              <a:buFont typeface="Arial" panose="020B0604020202020204" pitchFamily="34" charset="0"/>
              <a:buChar char="•"/>
            </a:pPr>
            <a:r>
              <a:rPr lang="sv-SE" sz="1400" dirty="0" err="1"/>
              <a:t>Clearer</a:t>
            </a:r>
            <a:r>
              <a:rPr lang="sv-SE" sz="1400" dirty="0"/>
              <a:t> </a:t>
            </a:r>
            <a:r>
              <a:rPr lang="sv-SE" sz="1400" b="1" dirty="0" err="1"/>
              <a:t>criteria</a:t>
            </a:r>
            <a:r>
              <a:rPr lang="sv-SE" sz="1400" dirty="0"/>
              <a:t> for </a:t>
            </a:r>
            <a:r>
              <a:rPr lang="sv-SE" sz="1400" dirty="0" err="1"/>
              <a:t>selection</a:t>
            </a:r>
            <a:r>
              <a:rPr lang="sv-SE" sz="1400" dirty="0"/>
              <a:t> </a:t>
            </a:r>
            <a:r>
              <a:rPr lang="sv-SE" sz="1400" dirty="0" err="1"/>
              <a:t>processes</a:t>
            </a:r>
            <a:endParaRPr lang="sv-SE" sz="1400" dirty="0"/>
          </a:p>
          <a:p>
            <a:pPr>
              <a:buFont typeface="Arial" panose="020B0604020202020204" pitchFamily="34" charset="0"/>
              <a:buChar char="•"/>
            </a:pPr>
            <a:endParaRPr lang="sv-SE" sz="1400" dirty="0"/>
          </a:p>
          <a:p>
            <a:pPr>
              <a:buFont typeface="Arial" panose="020B0604020202020204" pitchFamily="34" charset="0"/>
              <a:buChar char="•"/>
            </a:pPr>
            <a:r>
              <a:rPr lang="sv-SE" sz="1400" dirty="0" err="1"/>
              <a:t>Greater</a:t>
            </a:r>
            <a:r>
              <a:rPr lang="sv-SE" sz="1400" dirty="0"/>
              <a:t> </a:t>
            </a:r>
            <a:r>
              <a:rPr lang="sv-SE" sz="1400" dirty="0" err="1"/>
              <a:t>reliance</a:t>
            </a:r>
            <a:r>
              <a:rPr lang="sv-SE" sz="1400" dirty="0"/>
              <a:t> on </a:t>
            </a:r>
            <a:r>
              <a:rPr lang="sv-SE" sz="1400" b="1" dirty="0"/>
              <a:t>experts</a:t>
            </a:r>
            <a:r>
              <a:rPr lang="sv-SE" sz="1400" dirty="0"/>
              <a:t> to </a:t>
            </a:r>
            <a:r>
              <a:rPr lang="sv-SE" sz="1400" dirty="0" err="1"/>
              <a:t>apply</a:t>
            </a:r>
            <a:r>
              <a:rPr lang="sv-SE" sz="1400" dirty="0"/>
              <a:t> </a:t>
            </a:r>
            <a:r>
              <a:rPr lang="sv-SE" sz="1400" dirty="0" err="1"/>
              <a:t>selection</a:t>
            </a:r>
            <a:r>
              <a:rPr lang="sv-SE" sz="1400" dirty="0"/>
              <a:t> </a:t>
            </a:r>
            <a:r>
              <a:rPr lang="sv-SE" sz="1400" dirty="0" err="1"/>
              <a:t>criteria</a:t>
            </a:r>
            <a:endParaRPr lang="sv-SE" sz="1400" dirty="0"/>
          </a:p>
        </p:txBody>
      </p:sp>
      <p:sp>
        <p:nvSpPr>
          <p:cNvPr id="6" name="Platshållare för text 5">
            <a:extLst>
              <a:ext uri="{FF2B5EF4-FFF2-40B4-BE49-F238E27FC236}">
                <a16:creationId xmlns:a16="http://schemas.microsoft.com/office/drawing/2014/main" id="{5D6A953A-B169-1210-B531-823E1E6FA875}"/>
              </a:ext>
            </a:extLst>
          </p:cNvPr>
          <p:cNvSpPr>
            <a:spLocks noGrp="1"/>
          </p:cNvSpPr>
          <p:nvPr>
            <p:ph type="body" sz="quarter" idx="3"/>
          </p:nvPr>
        </p:nvSpPr>
        <p:spPr>
          <a:xfrm>
            <a:off x="4420879" y="1370703"/>
            <a:ext cx="3682154" cy="268671"/>
          </a:xfrm>
        </p:spPr>
        <p:txBody>
          <a:bodyPr/>
          <a:lstStyle/>
          <a:p>
            <a:r>
              <a:rPr lang="sv-SE" dirty="0"/>
              <a:t>Challenges</a:t>
            </a:r>
          </a:p>
        </p:txBody>
      </p:sp>
      <p:sp>
        <p:nvSpPr>
          <p:cNvPr id="7" name="Platshållare för innehåll 6">
            <a:extLst>
              <a:ext uri="{FF2B5EF4-FFF2-40B4-BE49-F238E27FC236}">
                <a16:creationId xmlns:a16="http://schemas.microsoft.com/office/drawing/2014/main" id="{519FA78B-D033-CBD0-5A37-E12178D31725}"/>
              </a:ext>
            </a:extLst>
          </p:cNvPr>
          <p:cNvSpPr>
            <a:spLocks noGrp="1"/>
          </p:cNvSpPr>
          <p:nvPr>
            <p:ph sz="quarter" idx="4"/>
          </p:nvPr>
        </p:nvSpPr>
        <p:spPr/>
        <p:txBody>
          <a:bodyPr>
            <a:normAutofit/>
          </a:bodyPr>
          <a:lstStyle/>
          <a:p>
            <a:endParaRPr lang="sv-SE" sz="1400" dirty="0"/>
          </a:p>
          <a:p>
            <a:pPr>
              <a:buFont typeface="Arial" panose="020B0604020202020204" pitchFamily="34" charset="0"/>
              <a:buChar char="•"/>
            </a:pPr>
            <a:r>
              <a:rPr lang="sv-SE" sz="1400" dirty="0" err="1"/>
              <a:t>Disagreement</a:t>
            </a:r>
            <a:r>
              <a:rPr lang="sv-SE" sz="1400" dirty="0"/>
              <a:t> on </a:t>
            </a:r>
            <a:r>
              <a:rPr lang="sv-SE" sz="1400" dirty="0" err="1"/>
              <a:t>underlying</a:t>
            </a:r>
            <a:r>
              <a:rPr lang="sv-SE" sz="1400" dirty="0"/>
              <a:t> </a:t>
            </a:r>
            <a:r>
              <a:rPr lang="sv-SE" sz="1400" b="1" dirty="0" err="1"/>
              <a:t>aims</a:t>
            </a:r>
            <a:r>
              <a:rPr lang="sv-SE" sz="1400" dirty="0"/>
              <a:t> (</a:t>
            </a:r>
            <a:r>
              <a:rPr lang="sv-SE" sz="1400" dirty="0" err="1"/>
              <a:t>productivity</a:t>
            </a:r>
            <a:r>
              <a:rPr lang="sv-SE" sz="1400" dirty="0"/>
              <a:t> vs </a:t>
            </a:r>
            <a:r>
              <a:rPr lang="sv-SE" sz="1400" dirty="0" err="1"/>
              <a:t>autonomy</a:t>
            </a:r>
            <a:r>
              <a:rPr lang="sv-SE" sz="1400" dirty="0"/>
              <a:t>)</a:t>
            </a:r>
          </a:p>
          <a:p>
            <a:pPr>
              <a:buFont typeface="Arial" panose="020B0604020202020204" pitchFamily="34" charset="0"/>
              <a:buChar char="•"/>
            </a:pPr>
            <a:endParaRPr lang="sv-SE" sz="1400" dirty="0"/>
          </a:p>
          <a:p>
            <a:pPr>
              <a:buFont typeface="Arial" panose="020B0604020202020204" pitchFamily="34" charset="0"/>
              <a:buChar char="•"/>
            </a:pPr>
            <a:r>
              <a:rPr lang="sv-SE" sz="1400" dirty="0" err="1"/>
              <a:t>Differences</a:t>
            </a:r>
            <a:r>
              <a:rPr lang="sv-SE" sz="1400" dirty="0"/>
              <a:t> </a:t>
            </a:r>
            <a:r>
              <a:rPr lang="sv-SE" sz="1400" dirty="0" err="1"/>
              <a:t>between</a:t>
            </a:r>
            <a:r>
              <a:rPr lang="sv-SE" sz="1400" dirty="0"/>
              <a:t> </a:t>
            </a:r>
            <a:r>
              <a:rPr lang="sv-SE" sz="1400" b="1" dirty="0" err="1"/>
              <a:t>needs</a:t>
            </a:r>
            <a:r>
              <a:rPr lang="sv-SE" sz="1400" b="1" dirty="0"/>
              <a:t> in different areas </a:t>
            </a:r>
            <a:r>
              <a:rPr lang="sv-SE" sz="1400" dirty="0"/>
              <a:t>(</a:t>
            </a:r>
            <a:r>
              <a:rPr lang="sv-SE" sz="1400" dirty="0" err="1"/>
              <a:t>eg</a:t>
            </a:r>
            <a:r>
              <a:rPr lang="sv-SE" sz="1400" dirty="0"/>
              <a:t> </a:t>
            </a:r>
            <a:r>
              <a:rPr lang="sv-SE" sz="1400" dirty="0" err="1"/>
              <a:t>defence</a:t>
            </a:r>
            <a:r>
              <a:rPr lang="sv-SE" sz="1400" dirty="0"/>
              <a:t>, </a:t>
            </a:r>
            <a:r>
              <a:rPr lang="sv-SE" sz="1400" dirty="0" err="1"/>
              <a:t>health</a:t>
            </a:r>
            <a:r>
              <a:rPr lang="sv-SE" sz="1400" dirty="0"/>
              <a:t>, </a:t>
            </a:r>
            <a:r>
              <a:rPr lang="sv-SE" sz="1400" dirty="0" err="1"/>
              <a:t>environment</a:t>
            </a:r>
            <a:r>
              <a:rPr lang="sv-SE" sz="1400" dirty="0"/>
              <a:t>)</a:t>
            </a:r>
          </a:p>
          <a:p>
            <a:pPr lvl="2"/>
            <a:endParaRPr lang="sv-SE" sz="1400" dirty="0"/>
          </a:p>
          <a:p>
            <a:endParaRPr lang="sv-SE" sz="1400" dirty="0"/>
          </a:p>
        </p:txBody>
      </p:sp>
      <p:sp>
        <p:nvSpPr>
          <p:cNvPr id="4" name="Pil: nedåt 3">
            <a:extLst>
              <a:ext uri="{FF2B5EF4-FFF2-40B4-BE49-F238E27FC236}">
                <a16:creationId xmlns:a16="http://schemas.microsoft.com/office/drawing/2014/main" id="{1F5A2A28-E6D4-714A-7C3C-4B3C70DF363A}"/>
              </a:ext>
            </a:extLst>
          </p:cNvPr>
          <p:cNvSpPr/>
          <p:nvPr/>
        </p:nvSpPr>
        <p:spPr>
          <a:xfrm>
            <a:off x="1684265" y="2566139"/>
            <a:ext cx="387457" cy="387457"/>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8" name="Pil: nedåt 7">
            <a:extLst>
              <a:ext uri="{FF2B5EF4-FFF2-40B4-BE49-F238E27FC236}">
                <a16:creationId xmlns:a16="http://schemas.microsoft.com/office/drawing/2014/main" id="{23C9BE22-73E0-5363-0E1D-5A33E912313C}"/>
              </a:ext>
            </a:extLst>
          </p:cNvPr>
          <p:cNvSpPr/>
          <p:nvPr/>
        </p:nvSpPr>
        <p:spPr>
          <a:xfrm>
            <a:off x="1670397" y="3418414"/>
            <a:ext cx="387457" cy="387457"/>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9" name="Rektangel 8">
            <a:extLst>
              <a:ext uri="{FF2B5EF4-FFF2-40B4-BE49-F238E27FC236}">
                <a16:creationId xmlns:a16="http://schemas.microsoft.com/office/drawing/2014/main" id="{D3A41A4D-2F36-4C95-9E61-3F736E5C9B06}"/>
              </a:ext>
            </a:extLst>
          </p:cNvPr>
          <p:cNvSpPr/>
          <p:nvPr/>
        </p:nvSpPr>
        <p:spPr>
          <a:xfrm>
            <a:off x="396580" y="4650828"/>
            <a:ext cx="1957737" cy="331075"/>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24248921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DB699F6-8A9E-6BA4-9541-81AF41768A79}"/>
              </a:ext>
            </a:extLst>
          </p:cNvPr>
          <p:cNvSpPr>
            <a:spLocks noGrp="1"/>
          </p:cNvSpPr>
          <p:nvPr>
            <p:ph type="title"/>
          </p:nvPr>
        </p:nvSpPr>
        <p:spPr/>
        <p:txBody>
          <a:bodyPr/>
          <a:lstStyle/>
          <a:p>
            <a:r>
              <a:rPr lang="sv-SE" dirty="0" err="1"/>
              <a:t>Enhanced</a:t>
            </a:r>
            <a:r>
              <a:rPr lang="sv-SE" dirty="0"/>
              <a:t> </a:t>
            </a:r>
            <a:r>
              <a:rPr lang="sv-SE" dirty="0" err="1"/>
              <a:t>accountability</a:t>
            </a:r>
            <a:r>
              <a:rPr lang="sv-SE" dirty="0"/>
              <a:t> </a:t>
            </a:r>
            <a:r>
              <a:rPr lang="sv-SE" dirty="0" err="1"/>
              <a:t>of</a:t>
            </a:r>
            <a:r>
              <a:rPr lang="sv-SE" dirty="0"/>
              <a:t> </a:t>
            </a:r>
            <a:r>
              <a:rPr lang="sv-SE" dirty="0" err="1"/>
              <a:t>spending</a:t>
            </a:r>
            <a:r>
              <a:rPr lang="sv-SE" dirty="0"/>
              <a:t>: 3 options</a:t>
            </a:r>
          </a:p>
        </p:txBody>
      </p:sp>
      <p:sp>
        <p:nvSpPr>
          <p:cNvPr id="9" name="Platshållare för innehåll 8">
            <a:extLst>
              <a:ext uri="{FF2B5EF4-FFF2-40B4-BE49-F238E27FC236}">
                <a16:creationId xmlns:a16="http://schemas.microsoft.com/office/drawing/2014/main" id="{427E84DB-3761-7773-CFD4-0B29DE922634}"/>
              </a:ext>
            </a:extLst>
          </p:cNvPr>
          <p:cNvSpPr>
            <a:spLocks noGrp="1"/>
          </p:cNvSpPr>
          <p:nvPr>
            <p:ph idx="1"/>
          </p:nvPr>
        </p:nvSpPr>
        <p:spPr>
          <a:xfrm>
            <a:off x="978009" y="1144988"/>
            <a:ext cx="7771853" cy="3254173"/>
          </a:xfrm>
        </p:spPr>
        <p:txBody>
          <a:bodyPr>
            <a:noAutofit/>
          </a:bodyPr>
          <a:lstStyle/>
          <a:p>
            <a:pPr>
              <a:buFont typeface="+mj-lt"/>
              <a:buAutoNum type="arabicPeriod"/>
            </a:pPr>
            <a:r>
              <a:rPr lang="sv-SE" dirty="0"/>
              <a:t>Re-</a:t>
            </a:r>
            <a:r>
              <a:rPr lang="sv-SE" dirty="0" err="1"/>
              <a:t>introduce</a:t>
            </a:r>
            <a:r>
              <a:rPr lang="sv-SE" dirty="0"/>
              <a:t> </a:t>
            </a:r>
            <a:r>
              <a:rPr lang="sv-SE" dirty="0" err="1"/>
              <a:t>more</a:t>
            </a:r>
            <a:r>
              <a:rPr lang="sv-SE" dirty="0"/>
              <a:t> </a:t>
            </a:r>
            <a:r>
              <a:rPr lang="sv-SE" b="1" dirty="0" err="1"/>
              <a:t>earmarking</a:t>
            </a:r>
            <a:r>
              <a:rPr lang="sv-SE" dirty="0"/>
              <a:t> in </a:t>
            </a:r>
            <a:r>
              <a:rPr lang="sv-SE" dirty="0" err="1"/>
              <a:t>regulation</a:t>
            </a:r>
            <a:r>
              <a:rPr lang="sv-SE" dirty="0"/>
              <a:t> (</a:t>
            </a:r>
            <a:r>
              <a:rPr lang="sv-SE" dirty="0" err="1"/>
              <a:t>eg</a:t>
            </a:r>
            <a:r>
              <a:rPr lang="sv-SE" dirty="0"/>
              <a:t> new policy </a:t>
            </a:r>
            <a:r>
              <a:rPr lang="sv-SE" dirty="0" err="1"/>
              <a:t>windows</a:t>
            </a:r>
            <a:r>
              <a:rPr lang="sv-SE" dirty="0"/>
              <a:t>, min/max </a:t>
            </a:r>
            <a:r>
              <a:rPr lang="sv-SE" dirty="0" err="1"/>
              <a:t>spending</a:t>
            </a:r>
            <a:r>
              <a:rPr lang="sv-SE" dirty="0"/>
              <a:t> </a:t>
            </a:r>
            <a:r>
              <a:rPr lang="sv-SE" dirty="0" err="1"/>
              <a:t>targets</a:t>
            </a:r>
            <a:r>
              <a:rPr lang="sv-SE" dirty="0"/>
              <a:t> </a:t>
            </a:r>
            <a:r>
              <a:rPr lang="sv-SE" dirty="0" err="1"/>
              <a:t>regarding</a:t>
            </a:r>
            <a:r>
              <a:rPr lang="sv-SE" dirty="0"/>
              <a:t> </a:t>
            </a:r>
            <a:r>
              <a:rPr lang="sv-SE" dirty="0" err="1"/>
              <a:t>aims</a:t>
            </a:r>
            <a:r>
              <a:rPr lang="sv-SE" dirty="0"/>
              <a:t> or recipients, </a:t>
            </a:r>
            <a:r>
              <a:rPr lang="sv-SE" dirty="0" err="1"/>
              <a:t>such</a:t>
            </a:r>
            <a:r>
              <a:rPr lang="sv-SE" dirty="0"/>
              <a:t> as SME:s)</a:t>
            </a:r>
          </a:p>
          <a:p>
            <a:pPr lvl="2"/>
            <a:r>
              <a:rPr lang="sv-SE" b="1" dirty="0"/>
              <a:t>Pro</a:t>
            </a:r>
            <a:r>
              <a:rPr lang="sv-SE" dirty="0"/>
              <a:t>: </a:t>
            </a:r>
            <a:r>
              <a:rPr lang="sv-SE" dirty="0" err="1"/>
              <a:t>Enhanced</a:t>
            </a:r>
            <a:r>
              <a:rPr lang="sv-SE" dirty="0"/>
              <a:t> </a:t>
            </a:r>
            <a:r>
              <a:rPr lang="sv-SE" dirty="0" err="1"/>
              <a:t>predictability</a:t>
            </a:r>
            <a:r>
              <a:rPr lang="sv-SE" dirty="0"/>
              <a:t> and </a:t>
            </a:r>
            <a:r>
              <a:rPr lang="sv-SE" dirty="0" err="1"/>
              <a:t>control</a:t>
            </a:r>
            <a:endParaRPr lang="sv-SE" dirty="0"/>
          </a:p>
          <a:p>
            <a:pPr lvl="2"/>
            <a:r>
              <a:rPr lang="sv-SE" b="1" dirty="0" err="1"/>
              <a:t>Con</a:t>
            </a:r>
            <a:r>
              <a:rPr lang="sv-SE" dirty="0"/>
              <a:t>: May be </a:t>
            </a:r>
            <a:r>
              <a:rPr lang="sv-SE" dirty="0" err="1"/>
              <a:t>stiftling</a:t>
            </a:r>
            <a:r>
              <a:rPr lang="sv-SE" dirty="0"/>
              <a:t>. </a:t>
            </a:r>
            <a:r>
              <a:rPr lang="sv-SE" dirty="0" err="1"/>
              <a:t>Difficult</a:t>
            </a:r>
            <a:r>
              <a:rPr lang="sv-SE" dirty="0"/>
              <a:t> to </a:t>
            </a:r>
            <a:r>
              <a:rPr lang="sv-SE" dirty="0" err="1"/>
              <a:t>agree</a:t>
            </a:r>
            <a:r>
              <a:rPr lang="sv-SE" dirty="0"/>
              <a:t> on re-</a:t>
            </a:r>
            <a:r>
              <a:rPr lang="sv-SE" dirty="0" err="1"/>
              <a:t>allocation</a:t>
            </a:r>
            <a:r>
              <a:rPr lang="sv-SE" dirty="0"/>
              <a:t> </a:t>
            </a:r>
            <a:r>
              <a:rPr lang="sv-SE" dirty="0" err="1"/>
              <a:t>when</a:t>
            </a:r>
            <a:r>
              <a:rPr lang="sv-SE" dirty="0"/>
              <a:t> </a:t>
            </a:r>
            <a:r>
              <a:rPr lang="sv-SE" dirty="0" err="1"/>
              <a:t>needed</a:t>
            </a:r>
            <a:endParaRPr lang="sv-SE" dirty="0"/>
          </a:p>
          <a:p>
            <a:pPr>
              <a:buFont typeface="+mj-lt"/>
              <a:buAutoNum type="arabicPeriod"/>
            </a:pPr>
            <a:endParaRPr lang="sv-SE" sz="100" b="1" dirty="0"/>
          </a:p>
          <a:p>
            <a:pPr>
              <a:buFont typeface="+mj-lt"/>
              <a:buAutoNum type="arabicPeriod"/>
            </a:pPr>
            <a:r>
              <a:rPr lang="sv-SE" dirty="0" err="1"/>
              <a:t>Introduce</a:t>
            </a:r>
            <a:r>
              <a:rPr lang="sv-SE" dirty="0"/>
              <a:t> process for </a:t>
            </a:r>
            <a:r>
              <a:rPr lang="sv-SE" dirty="0" err="1"/>
              <a:t>legislator</a:t>
            </a:r>
            <a:r>
              <a:rPr lang="sv-SE" dirty="0"/>
              <a:t> to </a:t>
            </a:r>
            <a:r>
              <a:rPr lang="sv-SE" dirty="0" err="1"/>
              <a:t>give</a:t>
            </a:r>
            <a:r>
              <a:rPr lang="sv-SE" dirty="0"/>
              <a:t> </a:t>
            </a:r>
            <a:r>
              <a:rPr lang="sv-SE" b="1" dirty="0" err="1"/>
              <a:t>impulse</a:t>
            </a:r>
            <a:r>
              <a:rPr lang="sv-SE" dirty="0"/>
              <a:t> to </a:t>
            </a:r>
            <a:r>
              <a:rPr lang="sv-SE" dirty="0" err="1"/>
              <a:t>ongoing</a:t>
            </a:r>
            <a:r>
              <a:rPr lang="sv-SE" dirty="0"/>
              <a:t> </a:t>
            </a:r>
            <a:r>
              <a:rPr lang="sv-SE" dirty="0" err="1"/>
              <a:t>strategic</a:t>
            </a:r>
            <a:r>
              <a:rPr lang="sv-SE" dirty="0"/>
              <a:t> planning (eg. a </a:t>
            </a:r>
            <a:r>
              <a:rPr lang="sv-SE" dirty="0" err="1"/>
              <a:t>political</a:t>
            </a:r>
            <a:r>
              <a:rPr lang="sv-SE" dirty="0"/>
              <a:t> </a:t>
            </a:r>
            <a:r>
              <a:rPr lang="sv-SE" dirty="0" err="1"/>
              <a:t>steering</a:t>
            </a:r>
            <a:r>
              <a:rPr lang="sv-SE" dirty="0"/>
              <a:t> process </a:t>
            </a:r>
            <a:r>
              <a:rPr lang="sv-SE" dirty="0" err="1"/>
              <a:t>with</a:t>
            </a:r>
            <a:r>
              <a:rPr lang="sv-SE" dirty="0"/>
              <a:t> </a:t>
            </a:r>
            <a:r>
              <a:rPr lang="sv-SE" dirty="0" err="1"/>
              <a:t>guiding</a:t>
            </a:r>
            <a:r>
              <a:rPr lang="sv-SE" dirty="0"/>
              <a:t> </a:t>
            </a:r>
            <a:r>
              <a:rPr lang="sv-SE" dirty="0" err="1"/>
              <a:t>targets</a:t>
            </a:r>
            <a:r>
              <a:rPr lang="sv-SE" dirty="0"/>
              <a:t>)</a:t>
            </a:r>
          </a:p>
          <a:p>
            <a:pPr lvl="2"/>
            <a:r>
              <a:rPr lang="sv-SE" b="1" dirty="0"/>
              <a:t>Pro</a:t>
            </a:r>
            <a:r>
              <a:rPr lang="sv-SE" dirty="0"/>
              <a:t>: </a:t>
            </a:r>
            <a:r>
              <a:rPr lang="sv-SE" dirty="0" err="1"/>
              <a:t>Direct</a:t>
            </a:r>
            <a:r>
              <a:rPr lang="sv-SE" dirty="0"/>
              <a:t> </a:t>
            </a:r>
            <a:r>
              <a:rPr lang="sv-SE" dirty="0" err="1"/>
              <a:t>involvement</a:t>
            </a:r>
            <a:r>
              <a:rPr lang="sv-SE" dirty="0"/>
              <a:t> </a:t>
            </a:r>
            <a:r>
              <a:rPr lang="sv-SE" dirty="0" err="1"/>
              <a:t>of</a:t>
            </a:r>
            <a:r>
              <a:rPr lang="sv-SE" dirty="0"/>
              <a:t> </a:t>
            </a:r>
            <a:r>
              <a:rPr lang="sv-SE" dirty="0" err="1"/>
              <a:t>elected</a:t>
            </a:r>
            <a:r>
              <a:rPr lang="sv-SE" dirty="0"/>
              <a:t> </a:t>
            </a:r>
            <a:r>
              <a:rPr lang="sv-SE" dirty="0" err="1"/>
              <a:t>officials</a:t>
            </a:r>
            <a:endParaRPr lang="sv-SE" dirty="0"/>
          </a:p>
          <a:p>
            <a:pPr lvl="2"/>
            <a:r>
              <a:rPr lang="sv-SE" b="1" dirty="0" err="1"/>
              <a:t>Con</a:t>
            </a:r>
            <a:r>
              <a:rPr lang="sv-SE" dirty="0"/>
              <a:t>: </a:t>
            </a:r>
            <a:r>
              <a:rPr lang="sv-SE" dirty="0" err="1"/>
              <a:t>Reduced</a:t>
            </a:r>
            <a:r>
              <a:rPr lang="sv-SE" dirty="0"/>
              <a:t> </a:t>
            </a:r>
            <a:r>
              <a:rPr lang="sv-SE" dirty="0" err="1"/>
              <a:t>predictability</a:t>
            </a:r>
            <a:r>
              <a:rPr lang="sv-SE" dirty="0"/>
              <a:t>. Most </a:t>
            </a:r>
            <a:r>
              <a:rPr lang="sv-SE" dirty="0" err="1"/>
              <a:t>investments</a:t>
            </a:r>
            <a:r>
              <a:rPr lang="sv-SE" dirty="0"/>
              <a:t> in </a:t>
            </a:r>
            <a:r>
              <a:rPr lang="sv-SE" dirty="0" err="1"/>
              <a:t>competitiveness</a:t>
            </a:r>
            <a:r>
              <a:rPr lang="sv-SE" dirty="0"/>
              <a:t> </a:t>
            </a:r>
            <a:r>
              <a:rPr lang="sv-SE" dirty="0" err="1"/>
              <a:t>need</a:t>
            </a:r>
            <a:r>
              <a:rPr lang="sv-SE" dirty="0"/>
              <a:t> to be long-term to </a:t>
            </a:r>
            <a:r>
              <a:rPr lang="sv-SE" dirty="0" err="1"/>
              <a:t>have</a:t>
            </a:r>
            <a:r>
              <a:rPr lang="sv-SE" dirty="0"/>
              <a:t> </a:t>
            </a:r>
            <a:r>
              <a:rPr lang="sv-SE" dirty="0" err="1"/>
              <a:t>effect</a:t>
            </a:r>
            <a:endParaRPr lang="sv-SE" dirty="0"/>
          </a:p>
          <a:p>
            <a:pPr marL="1588" lvl="1" indent="0">
              <a:buNone/>
            </a:pPr>
            <a:endParaRPr lang="sv-SE" sz="100" dirty="0"/>
          </a:p>
          <a:p>
            <a:pPr lvl="1" indent="-228600">
              <a:buAutoNum type="arabicPeriod" startAt="3"/>
            </a:pPr>
            <a:r>
              <a:rPr lang="sv-SE" dirty="0" err="1"/>
              <a:t>Enhance</a:t>
            </a:r>
            <a:r>
              <a:rPr lang="sv-SE" dirty="0"/>
              <a:t> </a:t>
            </a:r>
            <a:r>
              <a:rPr lang="sv-SE" dirty="0" err="1"/>
              <a:t>transparency</a:t>
            </a:r>
            <a:r>
              <a:rPr lang="sv-SE" dirty="0"/>
              <a:t> </a:t>
            </a:r>
            <a:r>
              <a:rPr lang="sv-SE" dirty="0" err="1"/>
              <a:t>of</a:t>
            </a:r>
            <a:r>
              <a:rPr lang="sv-SE" b="1" dirty="0"/>
              <a:t> implementation and</a:t>
            </a:r>
            <a:r>
              <a:rPr lang="sv-SE" dirty="0"/>
              <a:t> </a:t>
            </a:r>
            <a:r>
              <a:rPr lang="sv-SE" b="1" dirty="0" err="1"/>
              <a:t>outcomes</a:t>
            </a:r>
            <a:r>
              <a:rPr lang="sv-SE" dirty="0"/>
              <a:t>. </a:t>
            </a:r>
            <a:r>
              <a:rPr lang="sv-SE" dirty="0" err="1"/>
              <a:t>Regular</a:t>
            </a:r>
            <a:r>
              <a:rPr lang="sv-SE" dirty="0"/>
              <a:t> </a:t>
            </a:r>
            <a:r>
              <a:rPr lang="sv-SE" dirty="0" err="1"/>
              <a:t>reports</a:t>
            </a:r>
            <a:r>
              <a:rPr lang="sv-SE" dirty="0"/>
              <a:t> from the Commission (</a:t>
            </a:r>
            <a:r>
              <a:rPr lang="sv-SE" dirty="0" err="1"/>
              <a:t>eg</a:t>
            </a:r>
            <a:r>
              <a:rPr lang="sv-SE" dirty="0"/>
              <a:t> </a:t>
            </a:r>
            <a:r>
              <a:rPr lang="sv-SE" dirty="0" err="1"/>
              <a:t>allocation</a:t>
            </a:r>
            <a:r>
              <a:rPr lang="sv-SE" dirty="0"/>
              <a:t> to SME:s).</a:t>
            </a:r>
          </a:p>
          <a:p>
            <a:pPr lvl="2"/>
            <a:r>
              <a:rPr lang="sv-SE" b="1" dirty="0"/>
              <a:t>Pro</a:t>
            </a:r>
            <a:r>
              <a:rPr lang="sv-SE" dirty="0"/>
              <a:t>: </a:t>
            </a:r>
            <a:r>
              <a:rPr lang="sv-SE" dirty="0" err="1"/>
              <a:t>Precondition</a:t>
            </a:r>
            <a:r>
              <a:rPr lang="sv-SE" dirty="0"/>
              <a:t> for </a:t>
            </a:r>
            <a:r>
              <a:rPr lang="sv-SE" dirty="0" err="1"/>
              <a:t>effective</a:t>
            </a:r>
            <a:r>
              <a:rPr lang="sv-SE" dirty="0"/>
              <a:t> </a:t>
            </a:r>
            <a:r>
              <a:rPr lang="sv-SE" dirty="0" err="1"/>
              <a:t>accountability</a:t>
            </a:r>
            <a:endParaRPr lang="sv-SE" dirty="0"/>
          </a:p>
          <a:p>
            <a:pPr lvl="2"/>
            <a:r>
              <a:rPr lang="sv-SE" b="1" dirty="0" err="1"/>
              <a:t>Con</a:t>
            </a:r>
            <a:r>
              <a:rPr lang="sv-SE" dirty="0"/>
              <a:t>: </a:t>
            </a:r>
            <a:r>
              <a:rPr lang="sv-SE" dirty="0" err="1"/>
              <a:t>Bureaucracy</a:t>
            </a:r>
            <a:r>
              <a:rPr lang="sv-SE" dirty="0"/>
              <a:t>. Risk aversion </a:t>
            </a:r>
          </a:p>
          <a:p>
            <a:pPr>
              <a:buFont typeface="+mj-lt"/>
              <a:buAutoNum type="arabicPeriod"/>
            </a:pPr>
            <a:endParaRPr lang="sv-SE" dirty="0"/>
          </a:p>
          <a:p>
            <a:pPr lvl="2"/>
            <a:endParaRPr lang="sv-SE" dirty="0"/>
          </a:p>
        </p:txBody>
      </p:sp>
      <p:sp>
        <p:nvSpPr>
          <p:cNvPr id="11" name="Rektangel: rundade hörn 10">
            <a:extLst>
              <a:ext uri="{FF2B5EF4-FFF2-40B4-BE49-F238E27FC236}">
                <a16:creationId xmlns:a16="http://schemas.microsoft.com/office/drawing/2014/main" id="{98FE34ED-70C0-E1BA-B2BB-3A36D12456C0}"/>
              </a:ext>
            </a:extLst>
          </p:cNvPr>
          <p:cNvSpPr/>
          <p:nvPr/>
        </p:nvSpPr>
        <p:spPr>
          <a:xfrm>
            <a:off x="208195" y="1192834"/>
            <a:ext cx="691763" cy="568518"/>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600" dirty="0"/>
              <a:t>Ex ante</a:t>
            </a:r>
          </a:p>
        </p:txBody>
      </p:sp>
      <p:sp>
        <p:nvSpPr>
          <p:cNvPr id="12" name="Rektangel: rundade hörn 11">
            <a:extLst>
              <a:ext uri="{FF2B5EF4-FFF2-40B4-BE49-F238E27FC236}">
                <a16:creationId xmlns:a16="http://schemas.microsoft.com/office/drawing/2014/main" id="{11579BE4-11BC-F5AB-9D27-4AB79464140F}"/>
              </a:ext>
            </a:extLst>
          </p:cNvPr>
          <p:cNvSpPr/>
          <p:nvPr/>
        </p:nvSpPr>
        <p:spPr>
          <a:xfrm>
            <a:off x="208192" y="2398041"/>
            <a:ext cx="691763" cy="568518"/>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600" dirty="0" err="1"/>
              <a:t>Duri-ng</a:t>
            </a:r>
            <a:endParaRPr lang="sv-SE" sz="1600" dirty="0"/>
          </a:p>
        </p:txBody>
      </p:sp>
      <p:sp>
        <p:nvSpPr>
          <p:cNvPr id="13" name="Rektangel: rundade hörn 12">
            <a:extLst>
              <a:ext uri="{FF2B5EF4-FFF2-40B4-BE49-F238E27FC236}">
                <a16:creationId xmlns:a16="http://schemas.microsoft.com/office/drawing/2014/main" id="{A780D6A8-BE13-401B-77C5-B024A0C6C8BB}"/>
              </a:ext>
            </a:extLst>
          </p:cNvPr>
          <p:cNvSpPr/>
          <p:nvPr/>
        </p:nvSpPr>
        <p:spPr>
          <a:xfrm>
            <a:off x="208193" y="3563287"/>
            <a:ext cx="691763" cy="568518"/>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sv-SE" sz="1600" dirty="0"/>
              <a:t>Ex post</a:t>
            </a:r>
          </a:p>
        </p:txBody>
      </p:sp>
      <p:sp>
        <p:nvSpPr>
          <p:cNvPr id="7" name="Rektangel 6">
            <a:extLst>
              <a:ext uri="{FF2B5EF4-FFF2-40B4-BE49-F238E27FC236}">
                <a16:creationId xmlns:a16="http://schemas.microsoft.com/office/drawing/2014/main" id="{5841EF79-96BB-47E7-B349-F92D787EF8F6}"/>
              </a:ext>
            </a:extLst>
          </p:cNvPr>
          <p:cNvSpPr/>
          <p:nvPr/>
        </p:nvSpPr>
        <p:spPr>
          <a:xfrm>
            <a:off x="396580" y="4650828"/>
            <a:ext cx="1957737" cy="331075"/>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36070325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8952CA1-0C94-611D-2690-7D26D9CE2015}"/>
              </a:ext>
            </a:extLst>
          </p:cNvPr>
          <p:cNvSpPr>
            <a:spLocks noGrp="1"/>
          </p:cNvSpPr>
          <p:nvPr>
            <p:ph type="title"/>
          </p:nvPr>
        </p:nvSpPr>
        <p:spPr/>
        <p:txBody>
          <a:bodyPr/>
          <a:lstStyle/>
          <a:p>
            <a:r>
              <a:rPr lang="sv-SE" dirty="0" err="1"/>
              <a:t>Clarify</a:t>
            </a:r>
            <a:r>
              <a:rPr lang="sv-SE" dirty="0"/>
              <a:t> </a:t>
            </a:r>
            <a:r>
              <a:rPr lang="sv-SE" dirty="0" err="1"/>
              <a:t>complementarity</a:t>
            </a:r>
            <a:r>
              <a:rPr lang="sv-SE" dirty="0"/>
              <a:t> </a:t>
            </a:r>
            <a:r>
              <a:rPr lang="sv-SE" dirty="0" err="1"/>
              <a:t>with</a:t>
            </a:r>
            <a:r>
              <a:rPr lang="sv-SE" dirty="0"/>
              <a:t> </a:t>
            </a:r>
            <a:r>
              <a:rPr lang="sv-SE" dirty="0" err="1"/>
              <a:t>Horizon</a:t>
            </a:r>
            <a:r>
              <a:rPr lang="sv-SE" dirty="0"/>
              <a:t> </a:t>
            </a:r>
            <a:r>
              <a:rPr lang="sv-SE" dirty="0" err="1"/>
              <a:t>europe</a:t>
            </a:r>
            <a:endParaRPr lang="sv-SE" dirty="0"/>
          </a:p>
        </p:txBody>
      </p:sp>
      <p:sp>
        <p:nvSpPr>
          <p:cNvPr id="4" name="Platshållare för text 3">
            <a:extLst>
              <a:ext uri="{FF2B5EF4-FFF2-40B4-BE49-F238E27FC236}">
                <a16:creationId xmlns:a16="http://schemas.microsoft.com/office/drawing/2014/main" id="{02E0B997-6BC8-D328-CC5F-63FBCD3FE98B}"/>
              </a:ext>
            </a:extLst>
          </p:cNvPr>
          <p:cNvSpPr>
            <a:spLocks noGrp="1"/>
          </p:cNvSpPr>
          <p:nvPr>
            <p:ph type="body" idx="1"/>
          </p:nvPr>
        </p:nvSpPr>
        <p:spPr>
          <a:xfrm>
            <a:off x="457200" y="1213145"/>
            <a:ext cx="3680708" cy="268671"/>
          </a:xfrm>
        </p:spPr>
        <p:txBody>
          <a:bodyPr/>
          <a:lstStyle/>
          <a:p>
            <a:r>
              <a:rPr lang="sv-SE" sz="1800" dirty="0"/>
              <a:t>Risks </a:t>
            </a:r>
            <a:r>
              <a:rPr lang="sv-SE" sz="1800" dirty="0" err="1"/>
              <a:t>with</a:t>
            </a:r>
            <a:r>
              <a:rPr lang="sv-SE" sz="1800" dirty="0"/>
              <a:t> </a:t>
            </a:r>
            <a:r>
              <a:rPr lang="sv-SE" sz="1800" dirty="0" err="1"/>
              <a:t>current</a:t>
            </a:r>
            <a:r>
              <a:rPr lang="sv-SE" sz="1800" dirty="0"/>
              <a:t> </a:t>
            </a:r>
            <a:r>
              <a:rPr lang="sv-SE" sz="1800" dirty="0" err="1"/>
              <a:t>proposal</a:t>
            </a:r>
            <a:endParaRPr lang="sv-SE" sz="1800" dirty="0"/>
          </a:p>
        </p:txBody>
      </p:sp>
      <p:sp>
        <p:nvSpPr>
          <p:cNvPr id="3" name="Platshållare för innehåll 2">
            <a:extLst>
              <a:ext uri="{FF2B5EF4-FFF2-40B4-BE49-F238E27FC236}">
                <a16:creationId xmlns:a16="http://schemas.microsoft.com/office/drawing/2014/main" id="{7822231E-6301-1CF5-50CA-82DA89D77D5E}"/>
              </a:ext>
            </a:extLst>
          </p:cNvPr>
          <p:cNvSpPr>
            <a:spLocks noGrp="1"/>
          </p:cNvSpPr>
          <p:nvPr>
            <p:ph sz="half" idx="2"/>
          </p:nvPr>
        </p:nvSpPr>
        <p:spPr/>
        <p:txBody>
          <a:bodyPr/>
          <a:lstStyle/>
          <a:p>
            <a:pPr>
              <a:buFont typeface="Arial" panose="020B0604020202020204" pitchFamily="34" charset="0"/>
              <a:buChar char="•"/>
            </a:pPr>
            <a:endParaRPr lang="sv-SE" sz="1400" dirty="0"/>
          </a:p>
          <a:p>
            <a:pPr marL="171450" indent="-171450">
              <a:buFont typeface="Arial" panose="020B0604020202020204" pitchFamily="34" charset="0"/>
              <a:buChar char="•"/>
            </a:pPr>
            <a:r>
              <a:rPr lang="sv-SE" sz="1400" dirty="0" err="1"/>
              <a:t>ECF’s</a:t>
            </a:r>
            <a:r>
              <a:rPr lang="sv-SE" sz="1400" dirty="0"/>
              <a:t> </a:t>
            </a:r>
            <a:r>
              <a:rPr lang="sv-SE" sz="1400" dirty="0" err="1"/>
              <a:t>coordination</a:t>
            </a:r>
            <a:r>
              <a:rPr lang="sv-SE" sz="1400" dirty="0"/>
              <a:t> </a:t>
            </a:r>
            <a:r>
              <a:rPr lang="sv-SE" sz="1400" dirty="0" err="1"/>
              <a:t>of</a:t>
            </a:r>
            <a:r>
              <a:rPr lang="sv-SE" sz="1400" dirty="0"/>
              <a:t> </a:t>
            </a:r>
            <a:r>
              <a:rPr lang="sv-SE" sz="1400" dirty="0" err="1"/>
              <a:t>collaborative</a:t>
            </a:r>
            <a:r>
              <a:rPr lang="sv-SE" sz="1400" dirty="0"/>
              <a:t> R&amp;I risks </a:t>
            </a:r>
            <a:r>
              <a:rPr lang="sv-SE" sz="1400" dirty="0" err="1"/>
              <a:t>shifting</a:t>
            </a:r>
            <a:r>
              <a:rPr lang="sv-SE" sz="1400" dirty="0"/>
              <a:t> </a:t>
            </a:r>
            <a:r>
              <a:rPr lang="sv-SE" sz="1400" dirty="0" err="1"/>
              <a:t>investements</a:t>
            </a:r>
            <a:r>
              <a:rPr lang="sv-SE" sz="1400" dirty="0"/>
              <a:t> </a:t>
            </a:r>
            <a:r>
              <a:rPr lang="sv-SE" sz="1400" dirty="0" err="1"/>
              <a:t>too</a:t>
            </a:r>
            <a:r>
              <a:rPr lang="sv-SE" sz="1400" dirty="0"/>
              <a:t> </a:t>
            </a:r>
            <a:r>
              <a:rPr lang="sv-SE" sz="1400" dirty="0" err="1"/>
              <a:t>much</a:t>
            </a:r>
            <a:r>
              <a:rPr lang="sv-SE" sz="1400" dirty="0"/>
              <a:t> </a:t>
            </a:r>
            <a:r>
              <a:rPr lang="sv-SE" sz="1400" dirty="0" err="1"/>
              <a:t>towards</a:t>
            </a:r>
            <a:r>
              <a:rPr lang="sv-SE" sz="1400" dirty="0"/>
              <a:t> </a:t>
            </a:r>
            <a:r>
              <a:rPr lang="sv-SE" sz="1400" dirty="0" err="1"/>
              <a:t>immediate</a:t>
            </a:r>
            <a:r>
              <a:rPr lang="sv-SE" sz="1400" dirty="0"/>
              <a:t> </a:t>
            </a:r>
            <a:r>
              <a:rPr lang="sv-SE" sz="1400" dirty="0" err="1"/>
              <a:t>needs</a:t>
            </a:r>
            <a:r>
              <a:rPr lang="sv-SE" sz="1400" dirty="0"/>
              <a:t> </a:t>
            </a:r>
            <a:r>
              <a:rPr lang="sv-SE" sz="1400" dirty="0" err="1"/>
              <a:t>of</a:t>
            </a:r>
            <a:r>
              <a:rPr lang="sv-SE" sz="1400" dirty="0"/>
              <a:t> </a:t>
            </a:r>
            <a:r>
              <a:rPr lang="sv-SE" sz="1400" dirty="0" err="1"/>
              <a:t>mature</a:t>
            </a:r>
            <a:r>
              <a:rPr lang="sv-SE" sz="1400" dirty="0"/>
              <a:t> </a:t>
            </a:r>
            <a:r>
              <a:rPr lang="sv-SE" sz="1400" dirty="0" err="1"/>
              <a:t>industries</a:t>
            </a:r>
            <a:endParaRPr lang="sv-SE" sz="1400" dirty="0"/>
          </a:p>
          <a:p>
            <a:pPr marL="0" indent="0"/>
            <a:endParaRPr lang="sv-SE" sz="1400" dirty="0"/>
          </a:p>
          <a:p>
            <a:pPr marL="171450" indent="-171450">
              <a:buFont typeface="Arial" panose="020B0604020202020204" pitchFamily="34" charset="0"/>
              <a:buChar char="•"/>
            </a:pPr>
            <a:r>
              <a:rPr lang="sv-SE" sz="1400" dirty="0" err="1"/>
              <a:t>ECF’s</a:t>
            </a:r>
            <a:r>
              <a:rPr lang="sv-SE" sz="1400" dirty="0"/>
              <a:t> </a:t>
            </a:r>
            <a:r>
              <a:rPr lang="sv-SE" sz="1400" dirty="0" err="1"/>
              <a:t>rules</a:t>
            </a:r>
            <a:r>
              <a:rPr lang="sv-SE" sz="1400" dirty="0"/>
              <a:t> on ”</a:t>
            </a:r>
            <a:r>
              <a:rPr lang="sv-SE" sz="1400" dirty="0" err="1"/>
              <a:t>European</a:t>
            </a:r>
            <a:r>
              <a:rPr lang="sv-SE" sz="1400" dirty="0"/>
              <a:t> </a:t>
            </a:r>
            <a:r>
              <a:rPr lang="sv-SE" sz="1400" dirty="0" err="1"/>
              <a:t>preference</a:t>
            </a:r>
            <a:r>
              <a:rPr lang="sv-SE" sz="1400" dirty="0"/>
              <a:t>” </a:t>
            </a:r>
            <a:r>
              <a:rPr lang="sv-SE" sz="1400" dirty="0" err="1"/>
              <a:t>may</a:t>
            </a:r>
            <a:r>
              <a:rPr lang="sv-SE" sz="1400" dirty="0"/>
              <a:t> be </a:t>
            </a:r>
            <a:r>
              <a:rPr lang="sv-SE" sz="1400" dirty="0" err="1"/>
              <a:t>applied</a:t>
            </a:r>
            <a:r>
              <a:rPr lang="sv-SE" sz="1400" dirty="0"/>
              <a:t> in a </a:t>
            </a:r>
            <a:r>
              <a:rPr lang="sv-SE" sz="1400" dirty="0" err="1"/>
              <a:t>way</a:t>
            </a:r>
            <a:r>
              <a:rPr lang="sv-SE" sz="1400" dirty="0"/>
              <a:t> </a:t>
            </a:r>
            <a:r>
              <a:rPr lang="sv-SE" sz="1400" dirty="0" err="1"/>
              <a:t>that</a:t>
            </a:r>
            <a:r>
              <a:rPr lang="sv-SE" sz="1400" dirty="0"/>
              <a:t> </a:t>
            </a:r>
            <a:r>
              <a:rPr lang="sv-SE" sz="1400" dirty="0" err="1"/>
              <a:t>reduces</a:t>
            </a:r>
            <a:r>
              <a:rPr lang="sv-SE" sz="1400" dirty="0"/>
              <a:t> long-term R&amp;I </a:t>
            </a:r>
            <a:r>
              <a:rPr lang="sv-SE" sz="1400" dirty="0" err="1"/>
              <a:t>capacity</a:t>
            </a:r>
            <a:endParaRPr lang="sv-SE" sz="1400" dirty="0"/>
          </a:p>
        </p:txBody>
      </p:sp>
      <p:sp>
        <p:nvSpPr>
          <p:cNvPr id="5" name="Platshållare för text 4">
            <a:extLst>
              <a:ext uri="{FF2B5EF4-FFF2-40B4-BE49-F238E27FC236}">
                <a16:creationId xmlns:a16="http://schemas.microsoft.com/office/drawing/2014/main" id="{28759A49-2BEC-698C-E956-C9BF2CB77E60}"/>
              </a:ext>
            </a:extLst>
          </p:cNvPr>
          <p:cNvSpPr>
            <a:spLocks noGrp="1"/>
          </p:cNvSpPr>
          <p:nvPr>
            <p:ph type="body" sz="quarter" idx="3"/>
          </p:nvPr>
        </p:nvSpPr>
        <p:spPr>
          <a:xfrm>
            <a:off x="4420878" y="1213145"/>
            <a:ext cx="4328984" cy="268671"/>
          </a:xfrm>
        </p:spPr>
        <p:txBody>
          <a:bodyPr/>
          <a:lstStyle/>
          <a:p>
            <a:r>
              <a:rPr lang="sv-SE" sz="1800" dirty="0"/>
              <a:t>Potential solutions = </a:t>
            </a:r>
            <a:r>
              <a:rPr lang="sv-SE" sz="1800" dirty="0" err="1"/>
              <a:t>more</a:t>
            </a:r>
            <a:r>
              <a:rPr lang="sv-SE" sz="1800" dirty="0"/>
              <a:t> </a:t>
            </a:r>
            <a:r>
              <a:rPr lang="sv-SE" sz="1800" dirty="0" err="1"/>
              <a:t>autonomous</a:t>
            </a:r>
            <a:r>
              <a:rPr lang="sv-SE" sz="1800" dirty="0"/>
              <a:t> HEU</a:t>
            </a:r>
          </a:p>
        </p:txBody>
      </p:sp>
      <p:sp>
        <p:nvSpPr>
          <p:cNvPr id="6" name="Platshållare för innehåll 5">
            <a:extLst>
              <a:ext uri="{FF2B5EF4-FFF2-40B4-BE49-F238E27FC236}">
                <a16:creationId xmlns:a16="http://schemas.microsoft.com/office/drawing/2014/main" id="{232D8B2D-3023-0E3E-0840-B182C6491451}"/>
              </a:ext>
            </a:extLst>
          </p:cNvPr>
          <p:cNvSpPr>
            <a:spLocks noGrp="1"/>
          </p:cNvSpPr>
          <p:nvPr>
            <p:ph sz="quarter" idx="4"/>
          </p:nvPr>
        </p:nvSpPr>
        <p:spPr/>
        <p:txBody>
          <a:bodyPr/>
          <a:lstStyle/>
          <a:p>
            <a:pPr>
              <a:buFont typeface="Arial" panose="020B0604020202020204" pitchFamily="34" charset="0"/>
              <a:buChar char="•"/>
            </a:pPr>
            <a:endParaRPr lang="sv-SE" sz="1400" dirty="0"/>
          </a:p>
          <a:p>
            <a:pPr>
              <a:buFont typeface="Arial" panose="020B0604020202020204" pitchFamily="34" charset="0"/>
              <a:buChar char="•"/>
            </a:pPr>
            <a:r>
              <a:rPr lang="sv-SE" sz="1400" dirty="0" err="1"/>
              <a:t>Separate</a:t>
            </a:r>
            <a:r>
              <a:rPr lang="sv-SE" sz="1400" dirty="0"/>
              <a:t> </a:t>
            </a:r>
            <a:r>
              <a:rPr lang="sv-SE" sz="1400" dirty="0" err="1"/>
              <a:t>work</a:t>
            </a:r>
            <a:r>
              <a:rPr lang="sv-SE" sz="1400" dirty="0"/>
              <a:t> </a:t>
            </a:r>
            <a:r>
              <a:rPr lang="sv-SE" sz="1400" dirty="0" err="1"/>
              <a:t>programmes</a:t>
            </a:r>
            <a:r>
              <a:rPr lang="sv-SE" sz="1400" dirty="0"/>
              <a:t> for ECF and HEU</a:t>
            </a:r>
          </a:p>
          <a:p>
            <a:pPr>
              <a:buFont typeface="Arial" panose="020B0604020202020204" pitchFamily="34" charset="0"/>
              <a:buChar char="•"/>
            </a:pPr>
            <a:r>
              <a:rPr lang="sv-SE" sz="1400" dirty="0" err="1"/>
              <a:t>Clarification</a:t>
            </a:r>
            <a:r>
              <a:rPr lang="sv-SE" sz="1400" dirty="0"/>
              <a:t> </a:t>
            </a:r>
            <a:r>
              <a:rPr lang="sv-SE" sz="1400" dirty="0" err="1"/>
              <a:t>that</a:t>
            </a:r>
            <a:r>
              <a:rPr lang="sv-SE" sz="1400" dirty="0"/>
              <a:t> </a:t>
            </a:r>
            <a:r>
              <a:rPr lang="sv-SE" sz="1400" dirty="0" err="1"/>
              <a:t>HEU’s</a:t>
            </a:r>
            <a:r>
              <a:rPr lang="sv-SE" sz="1400" dirty="0"/>
              <a:t> </a:t>
            </a:r>
            <a:r>
              <a:rPr lang="sv-SE" sz="1400" dirty="0" err="1"/>
              <a:t>excellence</a:t>
            </a:r>
            <a:r>
              <a:rPr lang="sv-SE" sz="1400" dirty="0"/>
              <a:t> </a:t>
            </a:r>
            <a:r>
              <a:rPr lang="sv-SE" sz="1400" dirty="0" err="1"/>
              <a:t>criteria</a:t>
            </a:r>
            <a:r>
              <a:rPr lang="sv-SE" sz="1400" dirty="0"/>
              <a:t> </a:t>
            </a:r>
            <a:r>
              <a:rPr lang="sv-SE" sz="1400" dirty="0" err="1"/>
              <a:t>applies</a:t>
            </a:r>
            <a:r>
              <a:rPr lang="sv-SE" sz="1400" dirty="0"/>
              <a:t> to all </a:t>
            </a:r>
            <a:r>
              <a:rPr lang="sv-SE" sz="1400" dirty="0" err="1"/>
              <a:t>investments</a:t>
            </a:r>
            <a:r>
              <a:rPr lang="sv-SE" sz="1400" dirty="0"/>
              <a:t> in Research and Innovation</a:t>
            </a:r>
          </a:p>
          <a:p>
            <a:pPr>
              <a:buFont typeface="Arial" panose="020B0604020202020204" pitchFamily="34" charset="0"/>
              <a:buChar char="•"/>
            </a:pPr>
            <a:endParaRPr lang="sv-SE" sz="1400" dirty="0"/>
          </a:p>
          <a:p>
            <a:pPr>
              <a:buFont typeface="Arial" panose="020B0604020202020204" pitchFamily="34" charset="0"/>
              <a:buChar char="•"/>
            </a:pPr>
            <a:r>
              <a:rPr lang="sv-SE" sz="1400" dirty="0" err="1"/>
              <a:t>Specific</a:t>
            </a:r>
            <a:r>
              <a:rPr lang="sv-SE" sz="1400" dirty="0"/>
              <a:t> </a:t>
            </a:r>
            <a:r>
              <a:rPr lang="sv-SE" sz="1400" dirty="0" err="1"/>
              <a:t>rules</a:t>
            </a:r>
            <a:r>
              <a:rPr lang="sv-SE" sz="1400" dirty="0"/>
              <a:t> for HEU</a:t>
            </a:r>
          </a:p>
        </p:txBody>
      </p:sp>
      <p:sp>
        <p:nvSpPr>
          <p:cNvPr id="8" name="Likbent triangel 7">
            <a:extLst>
              <a:ext uri="{FF2B5EF4-FFF2-40B4-BE49-F238E27FC236}">
                <a16:creationId xmlns:a16="http://schemas.microsoft.com/office/drawing/2014/main" id="{A46430AE-2270-6D4E-EE83-3C09F8AFB0C3}"/>
              </a:ext>
            </a:extLst>
          </p:cNvPr>
          <p:cNvSpPr/>
          <p:nvPr/>
        </p:nvSpPr>
        <p:spPr>
          <a:xfrm rot="5400000">
            <a:off x="3759634" y="2020211"/>
            <a:ext cx="901501" cy="365547"/>
          </a:xfrm>
          <a:prstGeom prst="triangl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sz="2000"/>
          </a:p>
        </p:txBody>
      </p:sp>
      <p:sp>
        <p:nvSpPr>
          <p:cNvPr id="9" name="Likbent triangel 8">
            <a:extLst>
              <a:ext uri="{FF2B5EF4-FFF2-40B4-BE49-F238E27FC236}">
                <a16:creationId xmlns:a16="http://schemas.microsoft.com/office/drawing/2014/main" id="{EE485F6A-723E-6AA6-DA91-54E4BEA1AF80}"/>
              </a:ext>
            </a:extLst>
          </p:cNvPr>
          <p:cNvSpPr/>
          <p:nvPr/>
        </p:nvSpPr>
        <p:spPr>
          <a:xfrm rot="5400000">
            <a:off x="3759634" y="3471006"/>
            <a:ext cx="901500" cy="365547"/>
          </a:xfrm>
          <a:prstGeom prst="triangl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sz="2000"/>
          </a:p>
        </p:txBody>
      </p:sp>
      <p:sp>
        <p:nvSpPr>
          <p:cNvPr id="10" name="Rektangel 9">
            <a:extLst>
              <a:ext uri="{FF2B5EF4-FFF2-40B4-BE49-F238E27FC236}">
                <a16:creationId xmlns:a16="http://schemas.microsoft.com/office/drawing/2014/main" id="{503104FD-7D1A-4740-8C38-A3CC70A03C17}"/>
              </a:ext>
            </a:extLst>
          </p:cNvPr>
          <p:cNvSpPr/>
          <p:nvPr/>
        </p:nvSpPr>
        <p:spPr>
          <a:xfrm>
            <a:off x="396580" y="4650828"/>
            <a:ext cx="1957737" cy="331075"/>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4136054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A62736A-BA02-7A40-9D2A-04818DDDCFAB}"/>
              </a:ext>
            </a:extLst>
          </p:cNvPr>
          <p:cNvSpPr>
            <a:spLocks noGrp="1"/>
          </p:cNvSpPr>
          <p:nvPr>
            <p:ph type="title"/>
          </p:nvPr>
        </p:nvSpPr>
        <p:spPr/>
        <p:txBody>
          <a:bodyPr/>
          <a:lstStyle/>
          <a:p>
            <a:r>
              <a:rPr lang="sv-SE" dirty="0" err="1"/>
              <a:t>How</a:t>
            </a:r>
            <a:r>
              <a:rPr lang="sv-SE" dirty="0"/>
              <a:t> to </a:t>
            </a:r>
            <a:r>
              <a:rPr lang="sv-SE" dirty="0" err="1"/>
              <a:t>enhance</a:t>
            </a:r>
            <a:r>
              <a:rPr lang="sv-SE" dirty="0"/>
              <a:t> </a:t>
            </a:r>
            <a:r>
              <a:rPr lang="sv-SE" dirty="0" err="1"/>
              <a:t>ongoing</a:t>
            </a:r>
            <a:r>
              <a:rPr lang="sv-SE" dirty="0"/>
              <a:t> </a:t>
            </a:r>
            <a:r>
              <a:rPr lang="sv-SE" dirty="0" err="1"/>
              <a:t>prioritization</a:t>
            </a:r>
            <a:r>
              <a:rPr lang="sv-SE" dirty="0"/>
              <a:t> </a:t>
            </a:r>
            <a:r>
              <a:rPr lang="sv-SE" dirty="0" err="1"/>
              <a:t>of</a:t>
            </a:r>
            <a:r>
              <a:rPr lang="sv-SE" dirty="0"/>
              <a:t> </a:t>
            </a:r>
            <a:r>
              <a:rPr lang="sv-SE" dirty="0" err="1"/>
              <a:t>industrial</a:t>
            </a:r>
            <a:r>
              <a:rPr lang="sv-SE" dirty="0"/>
              <a:t> policy </a:t>
            </a:r>
            <a:r>
              <a:rPr lang="sv-SE" dirty="0" err="1"/>
              <a:t>spending</a:t>
            </a:r>
            <a:r>
              <a:rPr lang="sv-SE" dirty="0"/>
              <a:t>?</a:t>
            </a:r>
          </a:p>
        </p:txBody>
      </p:sp>
      <p:sp>
        <p:nvSpPr>
          <p:cNvPr id="26" name="Ellips 25">
            <a:extLst>
              <a:ext uri="{FF2B5EF4-FFF2-40B4-BE49-F238E27FC236}">
                <a16:creationId xmlns:a16="http://schemas.microsoft.com/office/drawing/2014/main" id="{F7709021-79DB-972D-B6DC-3654E02A4C0A}"/>
              </a:ext>
            </a:extLst>
          </p:cNvPr>
          <p:cNvSpPr/>
          <p:nvPr/>
        </p:nvSpPr>
        <p:spPr>
          <a:xfrm>
            <a:off x="4718229" y="1734716"/>
            <a:ext cx="1477706" cy="1098712"/>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1200" dirty="0"/>
              <a:t>EU budget </a:t>
            </a:r>
            <a:r>
              <a:rPr lang="sv-SE" sz="1200" dirty="0" err="1"/>
              <a:t>stereering</a:t>
            </a:r>
            <a:endParaRPr lang="sv-SE" sz="1200" dirty="0"/>
          </a:p>
          <a:p>
            <a:pPr algn="ctr"/>
            <a:r>
              <a:rPr lang="sv-SE" sz="1200" dirty="0" err="1"/>
              <a:t>mechanism</a:t>
            </a:r>
            <a:r>
              <a:rPr lang="sv-SE" sz="1200" dirty="0"/>
              <a:t>?</a:t>
            </a:r>
          </a:p>
        </p:txBody>
      </p:sp>
      <p:sp>
        <p:nvSpPr>
          <p:cNvPr id="4" name="Ellips 3">
            <a:extLst>
              <a:ext uri="{FF2B5EF4-FFF2-40B4-BE49-F238E27FC236}">
                <a16:creationId xmlns:a16="http://schemas.microsoft.com/office/drawing/2014/main" id="{34DB4483-B9B2-D6FF-6593-C2CC08DF8DC1}"/>
              </a:ext>
            </a:extLst>
          </p:cNvPr>
          <p:cNvSpPr/>
          <p:nvPr/>
        </p:nvSpPr>
        <p:spPr>
          <a:xfrm>
            <a:off x="2866884" y="1704831"/>
            <a:ext cx="1844503" cy="225719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r>
              <a:rPr lang="sv-SE" sz="1200" dirty="0" err="1"/>
              <a:t>Sectoral</a:t>
            </a:r>
            <a:r>
              <a:rPr lang="sv-SE" sz="1200" dirty="0"/>
              <a:t> </a:t>
            </a:r>
            <a:r>
              <a:rPr lang="sv-SE" sz="1200" dirty="0" err="1"/>
              <a:t>initiatives</a:t>
            </a:r>
            <a:r>
              <a:rPr lang="sv-SE" sz="1200" dirty="0"/>
              <a:t>, </a:t>
            </a:r>
            <a:r>
              <a:rPr lang="sv-SE" sz="1200" dirty="0" err="1"/>
              <a:t>eg</a:t>
            </a:r>
            <a:endParaRPr lang="sv-SE" sz="1200" dirty="0"/>
          </a:p>
          <a:p>
            <a:pPr lvl="0">
              <a:buFont typeface="Arial" panose="020B0604020202020204" pitchFamily="34" charset="0"/>
              <a:buChar char="•"/>
            </a:pPr>
            <a:r>
              <a:rPr lang="sv-SE" sz="1200" dirty="0"/>
              <a:t>Cloud and AI</a:t>
            </a:r>
          </a:p>
          <a:p>
            <a:pPr lvl="0">
              <a:buFont typeface="Arial" panose="020B0604020202020204" pitchFamily="34" charset="0"/>
              <a:buChar char="•"/>
            </a:pPr>
            <a:r>
              <a:rPr lang="sv-SE" sz="1200" dirty="0"/>
              <a:t>Chips</a:t>
            </a:r>
          </a:p>
          <a:p>
            <a:pPr lvl="0">
              <a:buFont typeface="Arial" panose="020B0604020202020204" pitchFamily="34" charset="0"/>
              <a:buChar char="•"/>
            </a:pPr>
            <a:r>
              <a:rPr lang="sv-SE" sz="1200" dirty="0"/>
              <a:t>Biotech</a:t>
            </a:r>
          </a:p>
          <a:p>
            <a:pPr lvl="0">
              <a:buFont typeface="Arial" panose="020B0604020202020204" pitchFamily="34" charset="0"/>
              <a:buChar char="•"/>
            </a:pPr>
            <a:r>
              <a:rPr lang="sv-SE" sz="1200" dirty="0" err="1"/>
              <a:t>Advanced</a:t>
            </a:r>
            <a:r>
              <a:rPr lang="sv-SE" sz="1200" dirty="0"/>
              <a:t> materials </a:t>
            </a:r>
          </a:p>
          <a:p>
            <a:pPr lvl="0">
              <a:buFont typeface="Arial" panose="020B0604020202020204" pitchFamily="34" charset="0"/>
              <a:buChar char="•"/>
            </a:pPr>
            <a:r>
              <a:rPr lang="sv-SE" sz="1200" dirty="0"/>
              <a:t>Quantum</a:t>
            </a:r>
          </a:p>
          <a:p>
            <a:pPr lvl="0">
              <a:buFont typeface="Arial" panose="020B0604020202020204" pitchFamily="34" charset="0"/>
              <a:buChar char="•"/>
            </a:pPr>
            <a:r>
              <a:rPr lang="sv-SE" sz="1200" dirty="0"/>
              <a:t>Drone </a:t>
            </a:r>
            <a:r>
              <a:rPr lang="sv-SE" sz="1200" dirty="0" err="1"/>
              <a:t>strategy</a:t>
            </a:r>
            <a:endParaRPr lang="sv-SE" sz="1200" dirty="0"/>
          </a:p>
        </p:txBody>
      </p:sp>
      <p:sp>
        <p:nvSpPr>
          <p:cNvPr id="9" name="Ellips 8">
            <a:extLst>
              <a:ext uri="{FF2B5EF4-FFF2-40B4-BE49-F238E27FC236}">
                <a16:creationId xmlns:a16="http://schemas.microsoft.com/office/drawing/2014/main" id="{0993DD35-56AC-8066-EF98-98A634925252}"/>
              </a:ext>
            </a:extLst>
          </p:cNvPr>
          <p:cNvSpPr/>
          <p:nvPr/>
        </p:nvSpPr>
        <p:spPr>
          <a:xfrm>
            <a:off x="6254785" y="1375895"/>
            <a:ext cx="2068865" cy="1052112"/>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sv-SE" sz="1200" dirty="0"/>
              <a:t>EU budget </a:t>
            </a:r>
          </a:p>
          <a:p>
            <a:pPr algn="ctr"/>
            <a:r>
              <a:rPr lang="sv-SE" sz="1200" dirty="0"/>
              <a:t>(+ </a:t>
            </a:r>
            <a:r>
              <a:rPr lang="sv-SE" sz="1200" dirty="0" err="1"/>
              <a:t>loans</a:t>
            </a:r>
            <a:r>
              <a:rPr lang="sv-SE" sz="1200" dirty="0"/>
              <a:t>)</a:t>
            </a:r>
          </a:p>
        </p:txBody>
      </p:sp>
      <p:sp>
        <p:nvSpPr>
          <p:cNvPr id="3" name="Ellips 2">
            <a:extLst>
              <a:ext uri="{FF2B5EF4-FFF2-40B4-BE49-F238E27FC236}">
                <a16:creationId xmlns:a16="http://schemas.microsoft.com/office/drawing/2014/main" id="{FC310448-1D42-F6CD-0D13-6AC2C12B4629}"/>
              </a:ext>
            </a:extLst>
          </p:cNvPr>
          <p:cNvSpPr/>
          <p:nvPr/>
        </p:nvSpPr>
        <p:spPr>
          <a:xfrm>
            <a:off x="6296827" y="2170919"/>
            <a:ext cx="2068865" cy="1052112"/>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sv-SE" sz="1200" dirty="0"/>
              <a:t>National </a:t>
            </a:r>
            <a:r>
              <a:rPr lang="sv-SE" sz="1200" dirty="0" err="1"/>
              <a:t>funding</a:t>
            </a:r>
            <a:endParaRPr lang="sv-SE" sz="1200" dirty="0"/>
          </a:p>
        </p:txBody>
      </p:sp>
      <p:sp>
        <p:nvSpPr>
          <p:cNvPr id="7" name="Ellips 6">
            <a:extLst>
              <a:ext uri="{FF2B5EF4-FFF2-40B4-BE49-F238E27FC236}">
                <a16:creationId xmlns:a16="http://schemas.microsoft.com/office/drawing/2014/main" id="{39344CCB-141A-5506-90D9-563D1B82647D}"/>
              </a:ext>
            </a:extLst>
          </p:cNvPr>
          <p:cNvSpPr/>
          <p:nvPr/>
        </p:nvSpPr>
        <p:spPr>
          <a:xfrm>
            <a:off x="4725071" y="2700261"/>
            <a:ext cx="1477706" cy="1098712"/>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1200" dirty="0" err="1"/>
              <a:t>Competititve-ness</a:t>
            </a:r>
            <a:r>
              <a:rPr lang="sv-SE" sz="1200" dirty="0"/>
              <a:t> </a:t>
            </a:r>
            <a:r>
              <a:rPr lang="sv-SE" sz="1200" dirty="0" err="1"/>
              <a:t>coordination</a:t>
            </a:r>
            <a:r>
              <a:rPr lang="sv-SE" sz="1200" dirty="0"/>
              <a:t> </a:t>
            </a:r>
            <a:r>
              <a:rPr lang="sv-SE" sz="1200" dirty="0" err="1"/>
              <a:t>tool</a:t>
            </a:r>
            <a:r>
              <a:rPr lang="sv-SE" sz="1200" dirty="0"/>
              <a:t>?</a:t>
            </a:r>
          </a:p>
        </p:txBody>
      </p:sp>
      <p:sp>
        <p:nvSpPr>
          <p:cNvPr id="10" name="Pil: höger 9">
            <a:extLst>
              <a:ext uri="{FF2B5EF4-FFF2-40B4-BE49-F238E27FC236}">
                <a16:creationId xmlns:a16="http://schemas.microsoft.com/office/drawing/2014/main" id="{C5CE5F9C-C863-6504-10C0-DF5043065297}"/>
              </a:ext>
            </a:extLst>
          </p:cNvPr>
          <p:cNvSpPr/>
          <p:nvPr/>
        </p:nvSpPr>
        <p:spPr>
          <a:xfrm>
            <a:off x="708840" y="3976800"/>
            <a:ext cx="7562802" cy="496201"/>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r>
              <a:rPr lang="sv-SE" sz="2000" dirty="0" err="1"/>
              <a:t>Pressure</a:t>
            </a:r>
            <a:endParaRPr lang="sv-SE" sz="2000" dirty="0"/>
          </a:p>
        </p:txBody>
      </p:sp>
      <p:sp>
        <p:nvSpPr>
          <p:cNvPr id="12" name="Ellips 11">
            <a:extLst>
              <a:ext uri="{FF2B5EF4-FFF2-40B4-BE49-F238E27FC236}">
                <a16:creationId xmlns:a16="http://schemas.microsoft.com/office/drawing/2014/main" id="{7F1F0D2E-0780-4016-A634-39FC358845DE}"/>
              </a:ext>
            </a:extLst>
          </p:cNvPr>
          <p:cNvSpPr/>
          <p:nvPr/>
        </p:nvSpPr>
        <p:spPr>
          <a:xfrm>
            <a:off x="6296827" y="2920003"/>
            <a:ext cx="2068865" cy="1052112"/>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sv-SE" sz="1200" dirty="0"/>
              <a:t>Private </a:t>
            </a:r>
            <a:r>
              <a:rPr lang="sv-SE" sz="1200" dirty="0" err="1"/>
              <a:t>investments</a:t>
            </a:r>
            <a:endParaRPr lang="sv-SE" sz="1200" dirty="0"/>
          </a:p>
        </p:txBody>
      </p:sp>
      <p:sp>
        <p:nvSpPr>
          <p:cNvPr id="13" name="Ellips 12">
            <a:extLst>
              <a:ext uri="{FF2B5EF4-FFF2-40B4-BE49-F238E27FC236}">
                <a16:creationId xmlns:a16="http://schemas.microsoft.com/office/drawing/2014/main" id="{5E22A643-17DB-4C0F-B7F5-09791D449999}"/>
              </a:ext>
            </a:extLst>
          </p:cNvPr>
          <p:cNvSpPr/>
          <p:nvPr/>
        </p:nvSpPr>
        <p:spPr>
          <a:xfrm>
            <a:off x="452429" y="1363000"/>
            <a:ext cx="2317081" cy="1052112"/>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sv-SE" sz="1200" dirty="0"/>
              <a:t>Global </a:t>
            </a:r>
            <a:r>
              <a:rPr lang="sv-SE" sz="1200" dirty="0" err="1"/>
              <a:t>technology</a:t>
            </a:r>
            <a:r>
              <a:rPr lang="sv-SE" sz="1200" dirty="0"/>
              <a:t> race</a:t>
            </a:r>
          </a:p>
        </p:txBody>
      </p:sp>
      <p:sp>
        <p:nvSpPr>
          <p:cNvPr id="14" name="Ellips 13">
            <a:extLst>
              <a:ext uri="{FF2B5EF4-FFF2-40B4-BE49-F238E27FC236}">
                <a16:creationId xmlns:a16="http://schemas.microsoft.com/office/drawing/2014/main" id="{9FFD2CAE-C1EE-450F-BE66-E92A45B9AA0D}"/>
              </a:ext>
            </a:extLst>
          </p:cNvPr>
          <p:cNvSpPr/>
          <p:nvPr/>
        </p:nvSpPr>
        <p:spPr>
          <a:xfrm>
            <a:off x="472367" y="2159758"/>
            <a:ext cx="2317081" cy="1052112"/>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sv-SE" sz="1200" dirty="0" err="1"/>
              <a:t>Economic</a:t>
            </a:r>
            <a:r>
              <a:rPr lang="sv-SE" sz="1200" dirty="0"/>
              <a:t> </a:t>
            </a:r>
            <a:r>
              <a:rPr lang="sv-SE" sz="1200" dirty="0" err="1"/>
              <a:t>security</a:t>
            </a:r>
            <a:r>
              <a:rPr lang="sv-SE" sz="1200" dirty="0"/>
              <a:t> (</a:t>
            </a:r>
            <a:r>
              <a:rPr lang="sv-SE" sz="1200" dirty="0" err="1"/>
              <a:t>autonomy</a:t>
            </a:r>
            <a:r>
              <a:rPr lang="sv-SE" sz="1200" dirty="0"/>
              <a:t>/</a:t>
            </a:r>
            <a:r>
              <a:rPr lang="sv-SE" sz="1200" dirty="0" err="1"/>
              <a:t>resilience</a:t>
            </a:r>
            <a:r>
              <a:rPr lang="sv-SE" sz="1200" dirty="0"/>
              <a:t>)</a:t>
            </a:r>
          </a:p>
        </p:txBody>
      </p:sp>
      <p:sp>
        <p:nvSpPr>
          <p:cNvPr id="15" name="Ellips 14">
            <a:extLst>
              <a:ext uri="{FF2B5EF4-FFF2-40B4-BE49-F238E27FC236}">
                <a16:creationId xmlns:a16="http://schemas.microsoft.com/office/drawing/2014/main" id="{A7395754-BAED-4FD3-AFA1-F9FD1DAF713D}"/>
              </a:ext>
            </a:extLst>
          </p:cNvPr>
          <p:cNvSpPr/>
          <p:nvPr/>
        </p:nvSpPr>
        <p:spPr>
          <a:xfrm>
            <a:off x="466113" y="2930512"/>
            <a:ext cx="2317081" cy="1052112"/>
          </a:xfrm>
          <a:prstGeom prst="ellipse">
            <a:avLst/>
          </a:prstGeom>
        </p:spPr>
        <p:style>
          <a:lnRef idx="3">
            <a:schemeClr val="lt1"/>
          </a:lnRef>
          <a:fillRef idx="1">
            <a:schemeClr val="dk1"/>
          </a:fillRef>
          <a:effectRef idx="1">
            <a:schemeClr val="dk1"/>
          </a:effectRef>
          <a:fontRef idx="minor">
            <a:schemeClr val="lt1"/>
          </a:fontRef>
        </p:style>
        <p:txBody>
          <a:bodyPr rtlCol="0" anchor="ctr"/>
          <a:lstStyle/>
          <a:p>
            <a:pPr algn="ctr"/>
            <a:r>
              <a:rPr lang="sv-SE" sz="1200" dirty="0" err="1"/>
              <a:t>Military</a:t>
            </a:r>
            <a:r>
              <a:rPr lang="sv-SE" sz="1200" dirty="0"/>
              <a:t> </a:t>
            </a:r>
            <a:r>
              <a:rPr lang="sv-SE" sz="1200" dirty="0" err="1"/>
              <a:t>needs</a:t>
            </a:r>
            <a:endParaRPr lang="sv-SE" sz="1200" dirty="0"/>
          </a:p>
        </p:txBody>
      </p:sp>
      <p:sp>
        <p:nvSpPr>
          <p:cNvPr id="16" name="Rektangel 15">
            <a:extLst>
              <a:ext uri="{FF2B5EF4-FFF2-40B4-BE49-F238E27FC236}">
                <a16:creationId xmlns:a16="http://schemas.microsoft.com/office/drawing/2014/main" id="{081A401A-17F5-41D9-8EA4-DF02515C553B}"/>
              </a:ext>
            </a:extLst>
          </p:cNvPr>
          <p:cNvSpPr/>
          <p:nvPr/>
        </p:nvSpPr>
        <p:spPr>
          <a:xfrm>
            <a:off x="396580" y="4650828"/>
            <a:ext cx="1957737" cy="331075"/>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2597360140"/>
      </p:ext>
    </p:extLst>
  </p:cSld>
  <p:clrMapOvr>
    <a:masterClrMapping/>
  </p:clrMapOvr>
</p:sld>
</file>

<file path=ppt/theme/theme1.xml><?xml version="1.0" encoding="utf-8"?>
<a:theme xmlns:a="http://schemas.openxmlformats.org/drawingml/2006/main" name="EP">
  <a:themeElements>
    <a:clrScheme name="EP">
      <a:dk1>
        <a:srgbClr val="000000"/>
      </a:dk1>
      <a:lt1>
        <a:sysClr val="window" lastClr="FFFFFF"/>
      </a:lt1>
      <a:dk2>
        <a:srgbClr val="0A4999"/>
      </a:dk2>
      <a:lt2>
        <a:srgbClr val="7A868E"/>
      </a:lt2>
      <a:accent1>
        <a:srgbClr val="6D89AE"/>
      </a:accent1>
      <a:accent2>
        <a:srgbClr val="283C56"/>
      </a:accent2>
      <a:accent3>
        <a:srgbClr val="ECCF4F"/>
      </a:accent3>
      <a:accent4>
        <a:srgbClr val="D37022"/>
      </a:accent4>
      <a:accent5>
        <a:srgbClr val="AF2529"/>
      </a:accent5>
      <a:accent6>
        <a:srgbClr val="769C92"/>
      </a:accent6>
      <a:hlink>
        <a:srgbClr val="0C4DA2"/>
      </a:hlink>
      <a:folHlink>
        <a:srgbClr val="79516F"/>
      </a:folHlink>
    </a:clrScheme>
    <a:fontScheme name="EP">
      <a:majorFont>
        <a:latin typeface="Arial Narrow"/>
        <a:ea typeface=""/>
        <a:cs typeface=""/>
      </a:majorFont>
      <a:minorFont>
        <a:latin typeface="Arial"/>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spcBef>
            <a:spcPts val="1200"/>
          </a:spcBef>
          <a:defRPr sz="1200" dirty="0" smtClean="0">
            <a:solidFill>
              <a:schemeClr val="bg2">
                <a:lumMod val="75000"/>
              </a:schemeClr>
            </a:solidFill>
          </a:defRPr>
        </a:defPPr>
      </a:lstStyle>
    </a:txDef>
  </a:objectDefaults>
  <a:extraClrSchemeLst/>
  <a:extLst>
    <a:ext uri="{05A4C25C-085E-4340-85A3-A5531E510DB2}">
      <thm15:themeFamily xmlns:thm15="http://schemas.microsoft.com/office/thememl/2012/main" name="EP template pp16x9 white (EN Logo).ppt [Compatibility Mode]" id="{B371DA7C-DBE0-49D3-BE10-87BF855916DE}" vid="{E6852DC5-129D-47BE-8A53-085AAF1EA63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EP">
    <a:dk1>
      <a:srgbClr val="000000"/>
    </a:dk1>
    <a:lt1>
      <a:sysClr val="window" lastClr="FFFFFF"/>
    </a:lt1>
    <a:dk2>
      <a:srgbClr val="0A4999"/>
    </a:dk2>
    <a:lt2>
      <a:srgbClr val="7A868E"/>
    </a:lt2>
    <a:accent1>
      <a:srgbClr val="6D89AE"/>
    </a:accent1>
    <a:accent2>
      <a:srgbClr val="283C56"/>
    </a:accent2>
    <a:accent3>
      <a:srgbClr val="ECCF4F"/>
    </a:accent3>
    <a:accent4>
      <a:srgbClr val="D37022"/>
    </a:accent4>
    <a:accent5>
      <a:srgbClr val="AF2529"/>
    </a:accent5>
    <a:accent6>
      <a:srgbClr val="769C92"/>
    </a:accent6>
    <a:hlink>
      <a:srgbClr val="0C4DA2"/>
    </a:hlink>
    <a:folHlink>
      <a:srgbClr val="79516F"/>
    </a:folHlink>
  </a:clrScheme>
</a:themeOverride>
</file>

<file path=docMetadata/LabelInfo.xml><?xml version="1.0" encoding="utf-8"?>
<clbl:labelList xmlns:clbl="http://schemas.microsoft.com/office/2020/mipLabelMetadata">
  <clbl:label id="{defa4170-0d19-0005-0004-bc88714345d2}" enabled="1" method="Standard" siteId="{c6344a4e-5d5a-44c6-9920-6e3c45fc4416}" removed="0"/>
</clbl:labelList>
</file>

<file path=docProps/app.xml><?xml version="1.0" encoding="utf-8"?>
<Properties xmlns="http://schemas.openxmlformats.org/officeDocument/2006/extended-properties" xmlns:vt="http://schemas.openxmlformats.org/officeDocument/2006/docPropsVTypes">
  <Template/>
  <TotalTime>6</TotalTime>
  <Words>740</Words>
  <Application>Microsoft Office PowerPoint</Application>
  <PresentationFormat>On-screen Show (16:9)</PresentationFormat>
  <Paragraphs>126</Paragraphs>
  <Slides>10</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Arial Narrow</vt:lpstr>
      <vt:lpstr>Calibri</vt:lpstr>
      <vt:lpstr>Europea</vt:lpstr>
      <vt:lpstr>Wingdings</vt:lpstr>
      <vt:lpstr>Wingdings 3</vt:lpstr>
      <vt:lpstr>EP</vt:lpstr>
      <vt:lpstr>Governing flexibility</vt:lpstr>
      <vt:lpstr>Key messages</vt:lpstr>
      <vt:lpstr>Preserve consolidation of funding landscape</vt:lpstr>
      <vt:lpstr>Preserve allocation through policy windows</vt:lpstr>
      <vt:lpstr>A challenging shift towards ongoing, strategic steering</vt:lpstr>
      <vt:lpstr>Specify tools, criteria and selection processes</vt:lpstr>
      <vt:lpstr>Enhanced accountability of spending: 3 options</vt:lpstr>
      <vt:lpstr>Clarify complementarity with Horizon europe</vt:lpstr>
      <vt:lpstr>How to enhance ongoing prioritization of industrial policy spending?</vt:lpstr>
      <vt:lpstr>PowerPoint Presentation</vt:lpstr>
    </vt:vector>
  </TitlesOfParts>
  <Company>European Parliament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comes here</dc:title>
  <dc:creator>DUARTE GOMES Catarina</dc:creator>
  <cp:lastModifiedBy>POUWELS Alexandra</cp:lastModifiedBy>
  <cp:revision>13</cp:revision>
  <dcterms:created xsi:type="dcterms:W3CDTF">2018-07-04T12:26:27Z</dcterms:created>
  <dcterms:modified xsi:type="dcterms:W3CDTF">2026-01-20T07:33:58Z</dcterms:modified>
</cp:coreProperties>
</file>