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193" r:id="rId1"/>
  </p:sldMasterIdLst>
  <p:notesMasterIdLst>
    <p:notesMasterId r:id="rId14"/>
  </p:notesMasterIdLst>
  <p:handoutMasterIdLst>
    <p:handoutMasterId r:id="rId15"/>
  </p:handoutMasterIdLst>
  <p:sldIdLst>
    <p:sldId id="267" r:id="rId2"/>
    <p:sldId id="270" r:id="rId3"/>
    <p:sldId id="271" r:id="rId4"/>
    <p:sldId id="257" r:id="rId5"/>
    <p:sldId id="265" r:id="rId6"/>
    <p:sldId id="264" r:id="rId7"/>
    <p:sldId id="272" r:id="rId8"/>
    <p:sldId id="260" r:id="rId9"/>
    <p:sldId id="274" r:id="rId10"/>
    <p:sldId id="275" r:id="rId11"/>
    <p:sldId id="276" r:id="rId12"/>
    <p:sldId id="269" r:id="rId13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53">
          <p15:clr>
            <a:srgbClr val="A4A3A4"/>
          </p15:clr>
        </p15:guide>
        <p15:guide id="2" pos="544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 snapToObjects="1">
      <p:cViewPr varScale="1">
        <p:scale>
          <a:sx n="163" d="100"/>
          <a:sy n="163" d="100"/>
        </p:scale>
        <p:origin x="150" y="144"/>
      </p:cViewPr>
      <p:guideLst>
        <p:guide orient="horz" pos="2953"/>
        <p:guide pos="54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9" d="100"/>
          <a:sy n="109" d="100"/>
        </p:scale>
        <p:origin x="-4304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D6129F1-4D35-411F-B480-17DA5A85D3A5}" type="datetime1">
              <a:rPr lang="en-US" altLang="en-US"/>
              <a:pPr/>
              <a:t>1/21/2026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544FA74-2FFB-4823-88E3-67F899699D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9586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4F5DB9C-6982-4996-8221-14CA80541469}" type="datetime1">
              <a:rPr lang="en-US" altLang="en-US"/>
              <a:pPr/>
              <a:t>1/21/2026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DF620D7-F8FA-46BA-A24A-3080378146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64981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27A94BAF-EB20-44F9-BDFC-8F1860C730B5}" type="slidenum">
              <a:rPr lang="en-US" altLang="en-US" sz="1200">
                <a:latin typeface="Calibri" panose="020F0502020204030204" pitchFamily="34" charset="0"/>
              </a:rPr>
              <a:pPr eaLnBrk="1" hangingPunct="1"/>
              <a:t>4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065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105" y="1648966"/>
            <a:ext cx="6512273" cy="933758"/>
          </a:xfrm>
        </p:spPr>
        <p:txBody>
          <a:bodyPr anchor="b">
            <a:normAutofit/>
          </a:bodyPr>
          <a:lstStyle>
            <a:lvl1pPr>
              <a:defRPr sz="2200" b="1" baseline="0">
                <a:solidFill>
                  <a:schemeClr val="tx2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105" y="2581894"/>
            <a:ext cx="6512273" cy="69765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48453" y="4495268"/>
            <a:ext cx="6511925" cy="305857"/>
          </a:xfrm>
          <a:noFill/>
        </p:spPr>
        <p:txBody>
          <a:bodyPr/>
          <a:lstStyle>
            <a:lvl1pPr>
              <a:defRPr sz="11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5207855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1"/>
          <p:cNvSpPr txBox="1">
            <a:spLocks noChangeArrowheads="1"/>
          </p:cNvSpPr>
          <p:nvPr/>
        </p:nvSpPr>
        <p:spPr bwMode="auto">
          <a:xfrm>
            <a:off x="2500313" y="2227263"/>
            <a:ext cx="4070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GB" sz="2400" b="1" cap="all" dirty="0">
                <a:solidFill>
                  <a:schemeClr val="bg2"/>
                </a:solidFill>
                <a:latin typeface="Arial Narrow" charset="0"/>
                <a:cs typeface="Arial Narrow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804866067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433733" cy="4159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3827"/>
            <a:ext cx="7433733" cy="3254173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1058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7140"/>
            <a:ext cx="7790205" cy="1021556"/>
          </a:xfrm>
        </p:spPr>
        <p:txBody>
          <a:bodyPr>
            <a:normAutofit/>
          </a:bodyPr>
          <a:lstStyle>
            <a:lvl1pPr algn="l">
              <a:defRPr sz="1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51999"/>
            <a:ext cx="7790205" cy="1125140"/>
          </a:xfrm>
        </p:spPr>
        <p:txBody>
          <a:bodyPr anchor="b">
            <a:normAutofit/>
          </a:bodyPr>
          <a:lstStyle>
            <a:lvl1pPr marL="0" indent="0">
              <a:buNone/>
              <a:defRPr sz="14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552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39738"/>
            <a:ext cx="7662333" cy="4159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8179"/>
            <a:ext cx="3708400" cy="3365789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1200"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 sz="1200"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411133" y="1058179"/>
            <a:ext cx="3708400" cy="3365789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1200"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 sz="1200"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998706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666783" cy="4159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03879"/>
            <a:ext cx="3680708" cy="268671"/>
          </a:xfrm>
        </p:spPr>
        <p:txBody>
          <a:bodyPr anchor="b">
            <a:noAutofit/>
          </a:bodyPr>
          <a:lstStyle>
            <a:lvl1pPr marL="0" indent="0">
              <a:buNone/>
              <a:defRPr sz="1600" b="1" i="0">
                <a:solidFill>
                  <a:schemeClr val="bg2"/>
                </a:solidFill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418897"/>
            <a:ext cx="3680702" cy="2992237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20879" y="1003879"/>
            <a:ext cx="3682154" cy="268671"/>
          </a:xfrm>
        </p:spPr>
        <p:txBody>
          <a:bodyPr anchor="b">
            <a:noAutofit/>
          </a:bodyPr>
          <a:lstStyle>
            <a:lvl1pPr marL="0" indent="0">
              <a:buNone/>
              <a:defRPr sz="1600" b="1" i="0">
                <a:solidFill>
                  <a:schemeClr val="bg2"/>
                </a:solidFill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20879" y="1418896"/>
            <a:ext cx="3682148" cy="2992237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1200"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 sz="1200"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976520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450667" cy="4159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915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944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397639"/>
            <a:ext cx="2700862" cy="542158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1999" y="1175845"/>
            <a:ext cx="4529667" cy="3294555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175845"/>
            <a:ext cx="2700863" cy="3294556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1581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1" y="775138"/>
            <a:ext cx="7289798" cy="3380672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4230416"/>
            <a:ext cx="7289799" cy="263512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7748077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666432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84263"/>
            <a:ext cx="7561263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 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</p:txBody>
      </p:sp>
      <p:sp>
        <p:nvSpPr>
          <p:cNvPr id="13" name="Slide Number Placeholder 5"/>
          <p:cNvSpPr txBox="1">
            <a:spLocks/>
          </p:cNvSpPr>
          <p:nvPr/>
        </p:nvSpPr>
        <p:spPr>
          <a:xfrm>
            <a:off x="8737600" y="488950"/>
            <a:ext cx="406400" cy="230188"/>
          </a:xfrm>
          <a:prstGeom prst="rect">
            <a:avLst/>
          </a:prstGeo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E5657552-FAD3-4CCF-BA52-5794F0B9A1D8}" type="slidenum">
              <a:rPr lang="en-US" altLang="en-US" sz="900">
                <a:solidFill>
                  <a:schemeClr val="bg1"/>
                </a:solidFill>
              </a:rPr>
              <a:pPr eaLnBrk="1" hangingPunct="1"/>
              <a:t>‹#›</a:t>
            </a:fld>
            <a:endParaRPr lang="en-US" altLang="en-US" sz="900">
              <a:solidFill>
                <a:schemeClr val="bg1"/>
              </a:solidFill>
            </a:endParaRP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737600" y="488950"/>
            <a:ext cx="406400" cy="230188"/>
          </a:xfrm>
          <a:prstGeom prst="rect">
            <a:avLst/>
          </a:prstGeo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96B11F7A-7A1B-4E24-A825-2429BD69A93B}" type="slidenum">
              <a:rPr lang="en-US" altLang="en-US" sz="900">
                <a:solidFill>
                  <a:schemeClr val="bg1"/>
                </a:solidFill>
              </a:rPr>
              <a:pPr eaLnBrk="1" hangingPunct="1"/>
              <a:t>‹#›</a:t>
            </a:fld>
            <a:endParaRPr lang="en-US" altLang="en-US" sz="90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6" r:id="rId1"/>
    <p:sldLayoutId id="2147484338" r:id="rId2"/>
    <p:sldLayoutId id="2147484339" r:id="rId3"/>
    <p:sldLayoutId id="2147484340" r:id="rId4"/>
    <p:sldLayoutId id="2147484341" r:id="rId5"/>
    <p:sldLayoutId id="2147484342" r:id="rId6"/>
    <p:sldLayoutId id="2147484343" r:id="rId7"/>
    <p:sldLayoutId id="2147484344" r:id="rId8"/>
    <p:sldLayoutId id="2147484345" r:id="rId9"/>
    <p:sldLayoutId id="2147484347" r:id="rId10"/>
  </p:sldLayoutIdLst>
  <p:hf hd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1600" b="1" kern="1200" cap="all">
          <a:solidFill>
            <a:schemeClr val="tx2"/>
          </a:solidFill>
          <a:latin typeface="Arial Narrow"/>
          <a:ea typeface="MS PGothic" panose="020B0600070205080204" pitchFamily="34" charset="-128"/>
          <a:cs typeface="Arial Narrow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MS PGothic" panose="020B0600070205080204" pitchFamily="34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MS PGothic" panose="020B0600070205080204" pitchFamily="34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MS PGothic" panose="020B0600070205080204" pitchFamily="34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MS PGothic" panose="020B0600070205080204" pitchFamily="34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 Narrow" charset="0"/>
          <a:ea typeface="ＭＳ Ｐゴシック" charset="0"/>
        </a:defRPr>
      </a:lvl9pPr>
    </p:titleStyle>
    <p:bodyStyle>
      <a:lvl1pPr marL="342900" indent="-342900" algn="l" defTabSz="457200" rtl="0" eaLnBrk="1" fontAlgn="base" hangingPunct="1">
        <a:lnSpc>
          <a:spcPct val="105000"/>
        </a:lnSpc>
        <a:spcBef>
          <a:spcPts val="1200"/>
        </a:spcBef>
        <a:spcAft>
          <a:spcPct val="0"/>
        </a:spcAft>
        <a:buClr>
          <a:srgbClr val="6D89AE"/>
        </a:buClr>
        <a:defRPr sz="1200" kern="1200">
          <a:solidFill>
            <a:srgbClr val="5B656B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230188" indent="-230188" algn="l" defTabSz="457200" rtl="0" eaLnBrk="1" fontAlgn="base" hangingPunct="1">
        <a:lnSpc>
          <a:spcPct val="105000"/>
        </a:lnSpc>
        <a:spcBef>
          <a:spcPts val="1200"/>
        </a:spcBef>
        <a:spcAft>
          <a:spcPct val="0"/>
        </a:spcAft>
        <a:buClr>
          <a:srgbClr val="6D89AE"/>
        </a:buClr>
        <a:buFont typeface="Wingdings" panose="05000000000000000000" pitchFamily="2" charset="2"/>
        <a:buChar char="§"/>
        <a:defRPr sz="1200" kern="1200">
          <a:solidFill>
            <a:srgbClr val="5B656B"/>
          </a:solidFill>
          <a:latin typeface="+mn-lt"/>
          <a:ea typeface="MS PGothic" panose="020B0600070205080204" pitchFamily="34" charset="-128"/>
          <a:cs typeface="+mn-cs"/>
        </a:defRPr>
      </a:lvl2pPr>
      <a:lvl3pPr marL="719138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6D89AE"/>
        </a:buClr>
        <a:buFont typeface="Arial" panose="020B0604020202020204" pitchFamily="34" charset="0"/>
        <a:buChar char="•"/>
        <a:defRPr sz="1200" kern="1200">
          <a:solidFill>
            <a:srgbClr val="5B656B"/>
          </a:solidFill>
          <a:latin typeface="+mn-lt"/>
          <a:ea typeface="MS PGothic" panose="020B0600070205080204" pitchFamily="34" charset="-128"/>
          <a:cs typeface="+mn-cs"/>
        </a:defRPr>
      </a:lvl3pPr>
      <a:lvl4pPr marL="1079500" indent="-228600" algn="l" defTabSz="457200" rtl="0" eaLnBrk="1" fontAlgn="base" hangingPunct="1">
        <a:spcBef>
          <a:spcPts val="500"/>
        </a:spcBef>
        <a:spcAft>
          <a:spcPct val="0"/>
        </a:spcAft>
        <a:buClr>
          <a:srgbClr val="6D89AE"/>
        </a:buClr>
        <a:buSzPct val="55000"/>
        <a:buFont typeface="Wingdings 3" panose="05040102010807070707" pitchFamily="18" charset="2"/>
        <a:buChar char=""/>
        <a:defRPr sz="1200" kern="1200">
          <a:solidFill>
            <a:srgbClr val="5B656B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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7688" y="1649413"/>
            <a:ext cx="6511925" cy="93345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GB" dirty="0"/>
              <a:t>Can the European Competitiveness Fund deliver?</a:t>
            </a:r>
            <a:endParaRPr lang="en-BE" dirty="0"/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47688" y="2581275"/>
            <a:ext cx="6511925" cy="6985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dirty="0"/>
              <a:t>Strengths, shortcomings and recommendations for an effective EU industrial policy</a:t>
            </a:r>
            <a:endParaRPr lang="en-US" altLang="en-US" dirty="0">
              <a:latin typeface="Europea" pitchFamily="2" charset="0"/>
              <a:ea typeface="Europea" pitchFamily="2" charset="0"/>
            </a:endParaRPr>
          </a:p>
        </p:txBody>
      </p:sp>
      <p:sp>
        <p:nvSpPr>
          <p:cNvPr id="512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47688" y="4495800"/>
            <a:ext cx="6511925" cy="3048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</a:pPr>
            <a:r>
              <a:rPr lang="en-US" altLang="en-US" dirty="0">
                <a:latin typeface="Europea" pitchFamily="2" charset="0"/>
                <a:ea typeface="Europea" pitchFamily="2" charset="0"/>
              </a:rPr>
              <a:t>Dr. Philipp Lausberg, Senior Policy Analyst, European Policy Centre</a:t>
            </a:r>
          </a:p>
        </p:txBody>
      </p:sp>
      <p:pic>
        <p:nvPicPr>
          <p:cNvPr id="5125" name="Picture 6" descr="EP logo CMYK_EN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750" y="3670300"/>
            <a:ext cx="163036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49286-8F99-58E1-4046-8D9CE47A8E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9F80CA3D-1CB9-76B3-CE77-B95E8A39C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4159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Europea" pitchFamily="2" charset="0"/>
                <a:ea typeface="Europea" pitchFamily="2" charset="0"/>
              </a:rPr>
              <a:t>Recommendations iv: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E0D793C-53CB-551C-1BFB-8E244917D0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058179"/>
            <a:ext cx="7662863" cy="336578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Establish a </a:t>
            </a:r>
            <a:r>
              <a:rPr lang="en-US" b="1" dirty="0"/>
              <a:t>single, coherent political priority-setting mechanism</a:t>
            </a:r>
            <a:r>
              <a:rPr lang="en-US" dirty="0"/>
              <a:t>, building on the European Semester.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Use it to define </a:t>
            </a:r>
            <a:r>
              <a:rPr lang="en-US" b="1" dirty="0"/>
              <a:t>headline spending priorities</a:t>
            </a:r>
            <a:r>
              <a:rPr lang="en-US" dirty="0"/>
              <a:t>, endorsed annually by Parliament and Council.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Hold the Commission accountable via </a:t>
            </a:r>
            <a:r>
              <a:rPr lang="en-US" b="1" dirty="0"/>
              <a:t>discharge and stronger performance reporting</a:t>
            </a:r>
            <a:r>
              <a:rPr lang="en-US" dirty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Maintain </a:t>
            </a:r>
            <a:r>
              <a:rPr lang="en-US" b="1" dirty="0"/>
              <a:t>independent expert involvement </a:t>
            </a:r>
            <a:r>
              <a:rPr lang="en-US" dirty="0"/>
              <a:t>in project selection.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Define </a:t>
            </a:r>
            <a:r>
              <a:rPr lang="en-US" b="1" dirty="0"/>
              <a:t>minimum safeguards and transparency requirements </a:t>
            </a:r>
            <a:r>
              <a:rPr lang="en-US" dirty="0"/>
              <a:t>for funding without calls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415704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C4AB9-1ECA-EA61-AC6B-0DA2E6142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935415D4-8B17-CA80-440E-CB3C0660F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4159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Europea" pitchFamily="2" charset="0"/>
                <a:ea typeface="Europea" pitchFamily="2" charset="0"/>
              </a:rPr>
              <a:t>Conclusion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1783302-752A-BCD7-93F9-77696D8FE4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058179"/>
            <a:ext cx="7662863" cy="3365789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ECF marks a </a:t>
            </a:r>
            <a:r>
              <a:rPr lang="en-US" b="1" dirty="0"/>
              <a:t>significant leap forward</a:t>
            </a:r>
            <a:r>
              <a:rPr lang="en-US" dirty="0"/>
              <a:t>, notably through its larger scale, reduced fragmentation, and the </a:t>
            </a:r>
            <a:r>
              <a:rPr lang="en-US" dirty="0" err="1"/>
              <a:t>standardisation</a:t>
            </a:r>
            <a:r>
              <a:rPr lang="en-US" dirty="0"/>
              <a:t> of financial tools and administrative processes.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However, without sharper </a:t>
            </a:r>
            <a:r>
              <a:rPr lang="en-US" dirty="0" err="1"/>
              <a:t>prioritisation</a:t>
            </a:r>
            <a:r>
              <a:rPr lang="en-US" dirty="0"/>
              <a:t>, stronger leverage, and clearer governance guardrails, its </a:t>
            </a:r>
            <a:r>
              <a:rPr lang="en-US" b="1" dirty="0"/>
              <a:t>impact</a:t>
            </a:r>
            <a:r>
              <a:rPr lang="en-US" dirty="0"/>
              <a:t> </a:t>
            </a:r>
            <a:r>
              <a:rPr lang="en-US" b="1" dirty="0"/>
              <a:t>risks falling short of its potential</a:t>
            </a:r>
            <a:r>
              <a:rPr lang="en-US" dirty="0"/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European Parliament and the Council now have a </a:t>
            </a:r>
            <a:r>
              <a:rPr lang="en-US" b="1" dirty="0"/>
              <a:t>decisive opportunity to strengthen the ECF </a:t>
            </a:r>
            <a:r>
              <a:rPr lang="en-US" dirty="0"/>
              <a:t>and turn it into a genuinely strategic EU industrial policy instrument.</a:t>
            </a:r>
          </a:p>
        </p:txBody>
      </p:sp>
    </p:spTree>
    <p:extLst>
      <p:ext uri="{BB962C8B-B14F-4D97-AF65-F5344CB8AC3E}">
        <p14:creationId xmlns:p14="http://schemas.microsoft.com/office/powerpoint/2010/main" val="913016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415925"/>
          </a:xfrm>
        </p:spPr>
        <p:txBody>
          <a:bodyPr/>
          <a:lstStyle/>
          <a:p>
            <a:pPr>
              <a:defRPr/>
            </a:pPr>
            <a:r>
              <a:rPr lang="en-GB" dirty="0"/>
              <a:t>assessment criteria for an effective European Competitiveness Fund (ECF)</a:t>
            </a:r>
            <a:endParaRPr lang="en-US" b="0" dirty="0">
              <a:solidFill>
                <a:srgbClr val="FF0000"/>
              </a:solidFill>
              <a:latin typeface="Europea" pitchFamily="2" charset="0"/>
              <a:ea typeface="Europea" pitchFamily="2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8863"/>
            <a:ext cx="7974106" cy="3411537"/>
          </a:xfrm>
        </p:spPr>
        <p:txBody>
          <a:bodyPr>
            <a:normAutofit lnSpcReduction="10000"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en-GB" b="1" dirty="0"/>
              <a:t>Sufficient resources</a:t>
            </a:r>
            <a:r>
              <a:rPr lang="en-GB" dirty="0"/>
              <a:t> to provide adequate risk-bearing capacity for a range of prioritised sectors.</a:t>
            </a:r>
            <a:endParaRPr lang="en-BE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GB" b="1" dirty="0"/>
              <a:t>Clear strategic focus and prioritisation</a:t>
            </a:r>
            <a:r>
              <a:rPr lang="en-GB" dirty="0"/>
              <a:t>, concentrating EU</a:t>
            </a:r>
            <a:r>
              <a:rPr lang="en-GB" b="1" dirty="0"/>
              <a:t> </a:t>
            </a:r>
            <a:r>
              <a:rPr lang="en-GB" dirty="0"/>
              <a:t>spending where it can have the highest impact.</a:t>
            </a:r>
            <a:endParaRPr lang="en-BE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GB" b="1" dirty="0"/>
              <a:t>Strong leverage</a:t>
            </a:r>
            <a:r>
              <a:rPr lang="en-GB" dirty="0"/>
              <a:t> to mobilise additional public and private capital and expertise.</a:t>
            </a:r>
            <a:endParaRPr lang="en-BE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GB" b="1" dirty="0"/>
              <a:t>Coherence and simplicity of design</a:t>
            </a:r>
            <a:r>
              <a:rPr lang="en-GB" dirty="0"/>
              <a:t>, reducing fragmentation and administrative burdens</a:t>
            </a:r>
            <a:r>
              <a:rPr lang="en-US" dirty="0"/>
              <a:t> for authorities and beneficiaries.</a:t>
            </a:r>
            <a:endParaRPr lang="en-BE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GB" b="1" dirty="0"/>
              <a:t>Effective coordination</a:t>
            </a:r>
            <a:r>
              <a:rPr lang="en-GB" dirty="0"/>
              <a:t> across different funding programmes, policies and governance levels to maximise synergies and economies of scale</a:t>
            </a:r>
            <a:endParaRPr lang="en-BE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GB" b="1" dirty="0"/>
              <a:t>Consistency</a:t>
            </a:r>
            <a:r>
              <a:rPr lang="en-GB" dirty="0"/>
              <a:t> </a:t>
            </a:r>
            <a:r>
              <a:rPr lang="en-GB" b="1" dirty="0"/>
              <a:t>and directionality</a:t>
            </a:r>
            <a:r>
              <a:rPr lang="en-GB" dirty="0"/>
              <a:t> in investment decisions providing long-term predictability and credible investment signals</a:t>
            </a:r>
            <a:endParaRPr lang="en-BE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GB" b="1" dirty="0"/>
              <a:t>Flexibility</a:t>
            </a:r>
            <a:r>
              <a:rPr lang="en-GB" dirty="0"/>
              <a:t> </a:t>
            </a:r>
            <a:r>
              <a:rPr lang="en-GB" b="1" dirty="0"/>
              <a:t>and responsiveness</a:t>
            </a:r>
            <a:r>
              <a:rPr lang="en-GB" dirty="0"/>
              <a:t>, </a:t>
            </a:r>
            <a:r>
              <a:rPr lang="en-US" dirty="0"/>
              <a:t>enabling rapid reallocation of resources in response to shocks and technological change.</a:t>
            </a:r>
            <a:endParaRPr lang="en-BE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GB" b="1" dirty="0"/>
              <a:t>Transparency and accountability</a:t>
            </a:r>
            <a:r>
              <a:rPr lang="en-GB" dirty="0"/>
              <a:t> </a:t>
            </a:r>
            <a:r>
              <a:rPr lang="en-US" dirty="0"/>
              <a:t>ensuring efficient use of public funds and</a:t>
            </a:r>
            <a:r>
              <a:rPr lang="en-GB" dirty="0"/>
              <a:t> evidence-based</a:t>
            </a:r>
            <a:r>
              <a:rPr lang="en-US" dirty="0"/>
              <a:t> decision-making</a:t>
            </a:r>
            <a:endParaRPr lang="en-BE" dirty="0"/>
          </a:p>
          <a:p>
            <a:pPr lvl="1" eaLnBrk="1" hangingPunct="1">
              <a:defRPr/>
            </a:pPr>
            <a:endParaRPr lang="en-GB" sz="1000" dirty="0">
              <a:solidFill>
                <a:srgbClr val="FF0000"/>
              </a:solidFill>
              <a:ea typeface="ＭＳ Ｐゴシック" charset="0"/>
            </a:endParaRPr>
          </a:p>
          <a:p>
            <a:pPr lvl="1" eaLnBrk="1" hangingPunct="1">
              <a:defRPr/>
            </a:pPr>
            <a:endParaRPr lang="en-GB" sz="1000" dirty="0">
              <a:solidFill>
                <a:srgbClr val="FF0000"/>
              </a:solidFill>
              <a:ea typeface="ＭＳ Ｐゴシック" charset="0"/>
            </a:endParaRPr>
          </a:p>
          <a:p>
            <a:pPr marL="0" lvl="1" indent="-112712" eaLnBrk="1" hangingPunct="1">
              <a:defRPr/>
            </a:pPr>
            <a:endParaRPr lang="en-US" dirty="0">
              <a:solidFill>
                <a:srgbClr val="5B656B"/>
              </a:solidFill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415925"/>
          </a:xfrm>
        </p:spPr>
        <p:txBody>
          <a:bodyPr/>
          <a:lstStyle/>
          <a:p>
            <a:r>
              <a:rPr lang="en-GB" dirty="0"/>
              <a:t>1. Resources and focus: substantial volume but insufficient prioritisation</a:t>
            </a:r>
            <a:endParaRPr lang="en-BE" dirty="0"/>
          </a:p>
        </p:txBody>
      </p:sp>
      <p:sp>
        <p:nvSpPr>
          <p:cNvPr id="7170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8863"/>
            <a:ext cx="3994150" cy="336550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b="1" u="sng" dirty="0"/>
              <a:t>Strengths – Scale with real potential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Significant volume</a:t>
            </a:r>
            <a:r>
              <a:rPr lang="en-US" dirty="0"/>
              <a:t>: EUR 409 bn (ECF + Horizon) represents a major rebalancing of the EU budget towards competitiveness (~30% of MFF).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Broad European public goods focus</a:t>
            </a:r>
            <a:r>
              <a:rPr lang="en-US" dirty="0"/>
              <a:t>: focus on scaling, manufacturing and deployment of strategic technologies and reduction of dependencies in areas with scale economies and cross-border spillovers (cleantech, digital, </a:t>
            </a:r>
            <a:r>
              <a:rPr lang="en-US" dirty="0" err="1"/>
              <a:t>defence</a:t>
            </a:r>
            <a:r>
              <a:rPr lang="en-US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Boost to innovation</a:t>
            </a:r>
            <a:r>
              <a:rPr lang="en-US" dirty="0"/>
              <a:t>: Doubling of R&amp;I funding and tripling of the EIC Fund address long-standing EU weaknesses (</a:t>
            </a:r>
            <a:r>
              <a:rPr lang="en-US" dirty="0" err="1"/>
              <a:t>commercialisation</a:t>
            </a:r>
            <a:r>
              <a:rPr lang="en-US" dirty="0"/>
              <a:t>, scaleup gap).</a:t>
            </a:r>
          </a:p>
          <a:p>
            <a:pPr lvl="1" eaLnBrk="1" hangingPunct="1"/>
            <a:endParaRPr lang="en-GB" altLang="en-US" sz="1000" dirty="0">
              <a:solidFill>
                <a:srgbClr val="FF0000"/>
              </a:solidFill>
              <a:latin typeface="Europea" pitchFamily="2" charset="0"/>
              <a:ea typeface="Europea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194B6-B5EE-748C-EBF0-08DE665F665F}"/>
              </a:ext>
            </a:extLst>
          </p:cNvPr>
          <p:cNvSpPr txBox="1">
            <a:spLocks/>
          </p:cNvSpPr>
          <p:nvPr/>
        </p:nvSpPr>
        <p:spPr bwMode="auto">
          <a:xfrm>
            <a:off x="4632511" y="1058863"/>
            <a:ext cx="3994150" cy="3365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1" fontAlgn="base" hangingPunct="1">
              <a:lnSpc>
                <a:spcPct val="105000"/>
              </a:lnSpc>
              <a:spcBef>
                <a:spcPts val="1200"/>
              </a:spcBef>
              <a:spcAft>
                <a:spcPct val="0"/>
              </a:spcAft>
              <a:buClr>
                <a:srgbClr val="6D89AE"/>
              </a:buClr>
              <a:defRPr sz="1200" kern="1200">
                <a:solidFill>
                  <a:schemeClr val="bg2">
                    <a:lumMod val="75000"/>
                  </a:schemeClr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230188" indent="-230188" algn="l" defTabSz="457200" rtl="0" eaLnBrk="1" fontAlgn="base" hangingPunct="1">
              <a:lnSpc>
                <a:spcPct val="105000"/>
              </a:lnSpc>
              <a:spcBef>
                <a:spcPts val="1200"/>
              </a:spcBef>
              <a:spcAft>
                <a:spcPct val="0"/>
              </a:spcAft>
              <a:buClr>
                <a:srgbClr val="6D89AE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bg2">
                    <a:lumMod val="75000"/>
                  </a:schemeClr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719138" indent="-228600" algn="l" defTabSz="457200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6D89AE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bg2">
                    <a:lumMod val="75000"/>
                  </a:schemeClr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079500" indent="-228600" algn="l" defTabSz="457200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6D89AE"/>
              </a:buClr>
              <a:buSzPct val="55000"/>
              <a:buFont typeface="Wingdings 3" panose="05040102010807070707" pitchFamily="18" charset="2"/>
              <a:buChar char=""/>
              <a:defRPr sz="1200" kern="1200">
                <a:solidFill>
                  <a:schemeClr val="bg2">
                    <a:lumMod val="75000"/>
                  </a:schemeClr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"/>
              <a:defRPr sz="1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dirty="0"/>
              <a:t>Weaknesses – Too broad to be truly strategic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Insufficient </a:t>
            </a:r>
            <a:r>
              <a:rPr lang="en-US" b="1" dirty="0" err="1"/>
              <a:t>prioritisation</a:t>
            </a:r>
            <a:r>
              <a:rPr lang="en-US" dirty="0"/>
              <a:t> within overly broad policy windows risks spreading resources too thin.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Lack of a clear definition of EU added value</a:t>
            </a:r>
            <a:r>
              <a:rPr lang="en-US" dirty="0"/>
              <a:t>, increasing the risk of funding quasi-national projects.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Unclear notion of “strategic dependencies”</a:t>
            </a:r>
            <a:r>
              <a:rPr lang="en-US" dirty="0"/>
              <a:t>, opening the door to misguided and inefficient support.</a:t>
            </a:r>
          </a:p>
          <a:p>
            <a:pPr lvl="1"/>
            <a:endParaRPr lang="en-GB" altLang="en-US" sz="1000" dirty="0">
              <a:solidFill>
                <a:srgbClr val="FF0000"/>
              </a:solidFill>
              <a:latin typeface="Europea" pitchFamily="2" charset="0"/>
              <a:ea typeface="Europea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434263" cy="415925"/>
          </a:xfrm>
        </p:spPr>
        <p:txBody>
          <a:bodyPr/>
          <a:lstStyle/>
          <a:p>
            <a:r>
              <a:rPr lang="en-GB" dirty="0"/>
              <a:t>Recommendations I:</a:t>
            </a:r>
            <a:endParaRPr lang="en-BE" dirty="0"/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457200" y="1063625"/>
            <a:ext cx="8021171" cy="3730251"/>
          </a:xfrm>
        </p:spPr>
        <p:txBody>
          <a:bodyPr>
            <a:normAutofit/>
          </a:bodyPr>
          <a:lstStyle/>
          <a:p>
            <a:r>
              <a:rPr lang="en-GB" b="1" dirty="0"/>
              <a:t>Introduce a prioritisation framework based on six criteria: </a:t>
            </a:r>
            <a:endParaRPr lang="en-BE" b="1" dirty="0"/>
          </a:p>
          <a:p>
            <a:pPr lvl="0">
              <a:buFont typeface="+mj-lt"/>
              <a:buAutoNum type="arabicPeriod"/>
            </a:pPr>
            <a:r>
              <a:rPr lang="en-GB" b="1" dirty="0"/>
              <a:t>EU added value</a:t>
            </a:r>
            <a:r>
              <a:rPr lang="en-GB" dirty="0"/>
              <a:t>, specifying where EU-level intervention delivers greater impact than national action;</a:t>
            </a:r>
            <a:endParaRPr lang="en-BE" dirty="0"/>
          </a:p>
          <a:p>
            <a:pPr lvl="0">
              <a:buFont typeface="+mj-lt"/>
              <a:buAutoNum type="arabicPeriod"/>
            </a:pPr>
            <a:r>
              <a:rPr lang="en-GB" b="1" dirty="0"/>
              <a:t>Potential to develop an international competitive edge</a:t>
            </a:r>
            <a:r>
              <a:rPr lang="en-GB" dirty="0"/>
              <a:t>;</a:t>
            </a:r>
            <a:endParaRPr lang="en-BE" dirty="0"/>
          </a:p>
          <a:p>
            <a:pPr lvl="0">
              <a:buFont typeface="+mj-lt"/>
              <a:buAutoNum type="arabicPeriod"/>
            </a:pPr>
            <a:r>
              <a:rPr lang="en-GB" b="1" dirty="0"/>
              <a:t>Indispensability for the EU’s sovereignty and economic security</a:t>
            </a:r>
            <a:r>
              <a:rPr lang="en-GB" dirty="0"/>
              <a:t>;</a:t>
            </a:r>
            <a:endParaRPr lang="en-BE" dirty="0"/>
          </a:p>
          <a:p>
            <a:pPr lvl="0">
              <a:buFont typeface="+mj-lt"/>
              <a:buAutoNum type="arabicPeriod"/>
            </a:pPr>
            <a:r>
              <a:rPr lang="en-GB" b="1" dirty="0"/>
              <a:t>Network effects</a:t>
            </a:r>
            <a:r>
              <a:rPr lang="en-GB" dirty="0"/>
              <a:t> that simultaneously advance multiple strategic objectives, such as productivity, resilience, and decarbonisation;</a:t>
            </a:r>
            <a:endParaRPr lang="en-BE" dirty="0"/>
          </a:p>
          <a:p>
            <a:pPr lvl="0">
              <a:buFont typeface="+mj-lt"/>
              <a:buAutoNum type="arabicPeriod"/>
            </a:pPr>
            <a:r>
              <a:rPr lang="en-GB" b="1" dirty="0"/>
              <a:t>Appropriateness of policy instruments</a:t>
            </a:r>
            <a:r>
              <a:rPr lang="en-GB" dirty="0"/>
              <a:t>, assessing whether a given industry would be more effectively supported through alternative tools, such as trade or competition policy;</a:t>
            </a:r>
            <a:endParaRPr lang="en-BE" dirty="0"/>
          </a:p>
          <a:p>
            <a:pPr lvl="0">
              <a:buFont typeface="+mj-lt"/>
              <a:buAutoNum type="arabicPeriod"/>
            </a:pPr>
            <a:r>
              <a:rPr lang="en-GB" b="1" dirty="0"/>
              <a:t>Appropriate governance level</a:t>
            </a:r>
            <a:r>
              <a:rPr lang="en-GB" dirty="0"/>
              <a:t>, evaluating whether intervention is best undertaken at EU, national, regional, or local level, in line with the principle of subsidiarity.</a:t>
            </a:r>
            <a:endParaRPr lang="en-BE" dirty="0"/>
          </a:p>
          <a:p>
            <a:pPr lvl="1"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415925"/>
          </a:xfrm>
        </p:spPr>
        <p:txBody>
          <a:bodyPr/>
          <a:lstStyle/>
          <a:p>
            <a:pPr>
              <a:defRPr/>
            </a:pPr>
            <a:r>
              <a:rPr lang="en-GB" dirty="0"/>
              <a:t>2. Leverage: capable instruments but weak ambition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0242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8863"/>
            <a:ext cx="4038600" cy="3665537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u="sng" dirty="0"/>
              <a:t>Strengths – Right tools, proven models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Banking on </a:t>
            </a:r>
            <a:r>
              <a:rPr lang="en-US" b="1" dirty="0" err="1"/>
              <a:t>InvestEU</a:t>
            </a:r>
            <a:r>
              <a:rPr lang="en-US" dirty="0"/>
              <a:t>: Strong leverage (~5.6x) and effective crowding-in of capital.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Open architecture strengthened</a:t>
            </a:r>
            <a:r>
              <a:rPr lang="en-US" dirty="0"/>
              <a:t>: Greater role for implementing partners with deep balance sheets and local expertise.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Higher provisioning rate</a:t>
            </a:r>
            <a:r>
              <a:rPr lang="en-US" dirty="0"/>
              <a:t> improves risk-bearing capacity (40% to 50% or more).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Horizontal use of </a:t>
            </a:r>
            <a:r>
              <a:rPr lang="en-US" b="1" dirty="0" err="1"/>
              <a:t>InvestEU</a:t>
            </a:r>
            <a:r>
              <a:rPr lang="en-US" dirty="0"/>
              <a:t> across the MFF enhances market-making effects.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Scale-Up Europe Fund/ECF Scale-Up Facility announced</a:t>
            </a:r>
            <a:r>
              <a:rPr lang="en-US" dirty="0"/>
              <a:t>, addressing the EU’s equity gap.</a:t>
            </a:r>
          </a:p>
          <a:p>
            <a:pPr marL="0" indent="0" eaLnBrk="1" hangingPunct="1"/>
            <a:endParaRPr lang="en-US" altLang="en-US" dirty="0">
              <a:solidFill>
                <a:srgbClr val="5B656B"/>
              </a:solidFill>
            </a:endParaRPr>
          </a:p>
        </p:txBody>
      </p:sp>
      <p:sp>
        <p:nvSpPr>
          <p:cNvPr id="10243" name="Content Placeholder 3"/>
          <p:cNvSpPr>
            <a:spLocks noGrp="1"/>
          </p:cNvSpPr>
          <p:nvPr>
            <p:ph sz="half" idx="13"/>
          </p:nvPr>
        </p:nvSpPr>
        <p:spPr>
          <a:xfrm>
            <a:off x="4648200" y="1058863"/>
            <a:ext cx="4038600" cy="3665537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u="sng" dirty="0"/>
              <a:t>Weaknesses – Low ambition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Minimum </a:t>
            </a:r>
            <a:r>
              <a:rPr lang="en-US" b="1" dirty="0" err="1"/>
              <a:t>InvestEU</a:t>
            </a:r>
            <a:r>
              <a:rPr lang="en-US" b="1" dirty="0"/>
              <a:t> guarantee lower</a:t>
            </a:r>
            <a:r>
              <a:rPr lang="en-US" dirty="0"/>
              <a:t> compared to the current </a:t>
            </a:r>
            <a:r>
              <a:rPr lang="en-US" dirty="0" err="1"/>
              <a:t>programme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Maximum guarantee still capped</a:t>
            </a:r>
            <a:r>
              <a:rPr lang="en-US" dirty="0"/>
              <a:t>, limiting leverage potential.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Blending not systematically </a:t>
            </a:r>
            <a:r>
              <a:rPr lang="en-US" b="1" dirty="0" err="1"/>
              <a:t>incentivised</a:t>
            </a:r>
            <a:r>
              <a:rPr lang="en-US" dirty="0"/>
              <a:t> across the MFF.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Private bank participation uncertain</a:t>
            </a:r>
            <a:r>
              <a:rPr lang="en-US" dirty="0"/>
              <a:t> due to risk aversion and administrative burdens.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4159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Europea" pitchFamily="2" charset="0"/>
                <a:ea typeface="Europea" pitchFamily="2" charset="0"/>
              </a:rPr>
              <a:t>Recommendations ii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2FE7980-3B05-9392-44C4-094DBD5DEE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058179"/>
            <a:ext cx="7662863" cy="3365789"/>
          </a:xfrm>
        </p:spPr>
        <p:txBody>
          <a:bodyPr/>
          <a:lstStyle/>
          <a:p>
            <a:pPr marL="0" indent="0"/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Raise the </a:t>
            </a:r>
            <a:r>
              <a:rPr lang="en-US" b="1" dirty="0"/>
              <a:t>minimum </a:t>
            </a:r>
            <a:r>
              <a:rPr lang="en-US" b="1" dirty="0" err="1"/>
              <a:t>InvestEU</a:t>
            </a:r>
            <a:r>
              <a:rPr lang="en-US" b="1" dirty="0"/>
              <a:t> guarantee</a:t>
            </a:r>
            <a:r>
              <a:rPr lang="en-US" dirty="0"/>
              <a:t> to at least EUR 29.1 bn and increase or remove the cap.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Introduce </a:t>
            </a:r>
            <a:r>
              <a:rPr lang="en-US" b="1" dirty="0"/>
              <a:t>risk-taking incentives</a:t>
            </a:r>
            <a:r>
              <a:rPr lang="en-US" dirty="0"/>
              <a:t> for implementing partners (e.g. milestone-based fee premia).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Make </a:t>
            </a:r>
            <a:r>
              <a:rPr lang="en-US" b="1" dirty="0"/>
              <a:t>blending a selection criterion</a:t>
            </a:r>
            <a:r>
              <a:rPr lang="en-US" dirty="0"/>
              <a:t> for EU grants across </a:t>
            </a:r>
            <a:r>
              <a:rPr lang="en-US" dirty="0" err="1"/>
              <a:t>programmes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Ensure substantial volume for the </a:t>
            </a:r>
            <a:r>
              <a:rPr lang="en-US" b="1" dirty="0"/>
              <a:t>ECF scale-up facility</a:t>
            </a:r>
          </a:p>
          <a:p>
            <a:endParaRPr lang="en-B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CD2ED2-C850-14C0-6CF3-058E2C2C3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89B594B6-CC91-B21D-6B7D-5CDC33883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415925"/>
          </a:xfrm>
        </p:spPr>
        <p:txBody>
          <a:bodyPr/>
          <a:lstStyle/>
          <a:p>
            <a:pPr>
              <a:defRPr/>
            </a:pPr>
            <a:r>
              <a:rPr lang="en-GB" dirty="0"/>
              <a:t>3. Coherence, Simplicity &amp; Coordination: progress but Lack of clarity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0242" name="Content Placeholder 2">
            <a:extLst>
              <a:ext uri="{FF2B5EF4-FFF2-40B4-BE49-F238E27FC236}">
                <a16:creationId xmlns:a16="http://schemas.microsoft.com/office/drawing/2014/main" id="{8E70BF7B-82DA-B2B2-4DDF-F8B847051D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058863"/>
            <a:ext cx="4038600" cy="3665537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u="sng" dirty="0"/>
              <a:t>Strengths – A real step forward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12 instruments bundled under one rulebook</a:t>
            </a:r>
            <a:r>
              <a:rPr lang="en-US" dirty="0"/>
              <a:t>, reducing fragmentation.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Standardised</a:t>
            </a:r>
            <a:r>
              <a:rPr lang="en-US" b="1" dirty="0"/>
              <a:t> financial toolbox</a:t>
            </a:r>
            <a:r>
              <a:rPr lang="en-US" dirty="0"/>
              <a:t> and unified advisory services via a </a:t>
            </a:r>
            <a:r>
              <a:rPr lang="en-US" b="1" dirty="0"/>
              <a:t>Competitiveness Hub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Single portal and Single Gateway</a:t>
            </a:r>
            <a:r>
              <a:rPr lang="en-US" dirty="0"/>
              <a:t> promise faster access and lower administrative costs.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ECF top-ups for IPCEIs</a:t>
            </a:r>
            <a:r>
              <a:rPr lang="en-US" dirty="0"/>
              <a:t> strengthen EU-level steer.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Competitiveness Seal</a:t>
            </a:r>
            <a:r>
              <a:rPr lang="en-US" dirty="0"/>
              <a:t> could ease funding combination and attract private investors.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Closer alignment with Horizon</a:t>
            </a:r>
            <a:r>
              <a:rPr lang="en-US" dirty="0"/>
              <a:t> could improve the innovation-to-deployment pipeline.</a:t>
            </a:r>
          </a:p>
          <a:p>
            <a:pPr marL="0" indent="0" eaLnBrk="1" hangingPunct="1"/>
            <a:endParaRPr lang="en-US" altLang="en-US" dirty="0">
              <a:solidFill>
                <a:srgbClr val="5B656B"/>
              </a:solidFill>
            </a:endParaRPr>
          </a:p>
        </p:txBody>
      </p:sp>
      <p:sp>
        <p:nvSpPr>
          <p:cNvPr id="10243" name="Content Placeholder 3">
            <a:extLst>
              <a:ext uri="{FF2B5EF4-FFF2-40B4-BE49-F238E27FC236}">
                <a16:creationId xmlns:a16="http://schemas.microsoft.com/office/drawing/2014/main" id="{E3C45D8F-11E5-70F2-6539-359E9CF2ADA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48200" y="1058863"/>
            <a:ext cx="4038600" cy="3665537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u="sng" dirty="0"/>
              <a:t>Weaknesses – Clarity still missing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Risk of overlaps</a:t>
            </a:r>
            <a:r>
              <a:rPr lang="en-US" dirty="0"/>
              <a:t> between ECF and Horizon due to broad common rulebook.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Unclear division of </a:t>
            </a:r>
            <a:r>
              <a:rPr lang="en-US" b="1" dirty="0" err="1"/>
              <a:t>labour</a:t>
            </a:r>
            <a:r>
              <a:rPr lang="en-US" dirty="0"/>
              <a:t> with Innovation Fund and CEF.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Weak conditionality of NRPPs</a:t>
            </a:r>
            <a:r>
              <a:rPr lang="en-US" dirty="0"/>
              <a:t>, risking low EU added value.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Coordination promises not backed by operational detail</a:t>
            </a:r>
            <a:r>
              <a:rPr lang="en-US" dirty="0"/>
              <a:t>, timelines or safeguards.</a:t>
            </a:r>
          </a:p>
        </p:txBody>
      </p:sp>
    </p:spTree>
    <p:extLst>
      <p:ext uri="{BB962C8B-B14F-4D97-AF65-F5344CB8AC3E}">
        <p14:creationId xmlns:p14="http://schemas.microsoft.com/office/powerpoint/2010/main" val="1134013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7434263" cy="415925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Europea" pitchFamily="2" charset="0"/>
                <a:ea typeface="Europea" pitchFamily="2" charset="0"/>
              </a:rPr>
              <a:t>Recommendations </a:t>
            </a:r>
            <a:r>
              <a:rPr lang="en-US" dirty="0" err="1">
                <a:latin typeface="Europea" pitchFamily="2" charset="0"/>
                <a:ea typeface="Europea" pitchFamily="2" charset="0"/>
              </a:rPr>
              <a:t>iiI</a:t>
            </a:r>
            <a:endParaRPr lang="en-US" dirty="0">
              <a:latin typeface="Europea" pitchFamily="2" charset="0"/>
              <a:ea typeface="Europea" pitchFamily="2" charset="0"/>
            </a:endParaRP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61DCBBF8-90B6-A8A0-6271-611CCE0CB8EC}"/>
              </a:ext>
            </a:extLst>
          </p:cNvPr>
          <p:cNvSpPr txBox="1">
            <a:spLocks/>
          </p:cNvSpPr>
          <p:nvPr/>
        </p:nvSpPr>
        <p:spPr bwMode="auto">
          <a:xfrm>
            <a:off x="457200" y="1179759"/>
            <a:ext cx="7662863" cy="3365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1" fontAlgn="base" hangingPunct="1">
              <a:lnSpc>
                <a:spcPct val="105000"/>
              </a:lnSpc>
              <a:spcBef>
                <a:spcPts val="1200"/>
              </a:spcBef>
              <a:spcAft>
                <a:spcPct val="0"/>
              </a:spcAft>
              <a:buClr>
                <a:srgbClr val="6D89AE"/>
              </a:buClr>
              <a:defRPr sz="1200" kern="1200">
                <a:solidFill>
                  <a:srgbClr val="5B656B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230188" indent="-230188" algn="l" defTabSz="457200" rtl="0" eaLnBrk="1" fontAlgn="base" hangingPunct="1">
              <a:lnSpc>
                <a:spcPct val="105000"/>
              </a:lnSpc>
              <a:spcBef>
                <a:spcPts val="1200"/>
              </a:spcBef>
              <a:spcAft>
                <a:spcPct val="0"/>
              </a:spcAft>
              <a:buClr>
                <a:srgbClr val="6D89AE"/>
              </a:buClr>
              <a:buFont typeface="Wingdings" panose="05000000000000000000" pitchFamily="2" charset="2"/>
              <a:buChar char="§"/>
              <a:defRPr sz="1200" kern="1200">
                <a:solidFill>
                  <a:srgbClr val="5B656B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719138" indent="-228600" algn="l" defTabSz="457200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6D89AE"/>
              </a:buClr>
              <a:buFont typeface="Arial" panose="020B0604020202020204" pitchFamily="34" charset="0"/>
              <a:buChar char="•"/>
              <a:defRPr sz="1200" kern="1200">
                <a:solidFill>
                  <a:srgbClr val="5B656B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079500" indent="-228600" algn="l" defTabSz="457200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6D89AE"/>
              </a:buClr>
              <a:buSzPct val="55000"/>
              <a:buFont typeface="Wingdings 3" panose="05040102010807070707" pitchFamily="18" charset="2"/>
              <a:buChar char=""/>
              <a:defRPr sz="1200" kern="1200">
                <a:solidFill>
                  <a:srgbClr val="5B656B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Font typeface="Wingdings" panose="05000000000000000000" pitchFamily="2" charset="2"/>
              <a:buChar char="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Prioritise</a:t>
            </a:r>
            <a:r>
              <a:rPr lang="en-US" dirty="0"/>
              <a:t> </a:t>
            </a:r>
            <a:r>
              <a:rPr lang="en-US" b="1" dirty="0" err="1"/>
              <a:t>standardised</a:t>
            </a:r>
            <a:r>
              <a:rPr lang="en-US" b="1" dirty="0"/>
              <a:t> procedures and IT systems </a:t>
            </a:r>
            <a:r>
              <a:rPr lang="en-US" dirty="0"/>
              <a:t>under a Single Gateway with clear rollout timeline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Define a </a:t>
            </a:r>
            <a:r>
              <a:rPr lang="en-US" b="1" dirty="0"/>
              <a:t>fast-track mechanism </a:t>
            </a:r>
            <a:r>
              <a:rPr lang="en-US" dirty="0"/>
              <a:t>linking Horizon (incl. EIC Accelerator) to ECF scale-up financing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Reuse Horizon assessments </a:t>
            </a:r>
            <a:r>
              <a:rPr lang="en-US" dirty="0"/>
              <a:t>to shorten time-to-finance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Clarify roles</a:t>
            </a:r>
            <a:r>
              <a:rPr lang="en-US" dirty="0"/>
              <a:t>, with Innovation Fund focusing on technological risk and ECF on commercial risk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BE" altLang="en-BE" dirty="0"/>
              <a:t>Strengthen </a:t>
            </a:r>
            <a:r>
              <a:rPr lang="en-BE" altLang="en-BE" b="1" dirty="0"/>
              <a:t>results-based conditionality </a:t>
            </a:r>
            <a:r>
              <a:rPr lang="en-BE" altLang="en-BE" dirty="0"/>
              <a:t>for NRPP funding</a:t>
            </a:r>
          </a:p>
          <a:p>
            <a:endParaRPr lang="en-B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22B7C-97E6-5A66-2514-536D2072D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D950D394-1F9E-4A1B-A073-89C0EBE1A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9738"/>
            <a:ext cx="7662863" cy="415925"/>
          </a:xfrm>
        </p:spPr>
        <p:txBody>
          <a:bodyPr/>
          <a:lstStyle/>
          <a:p>
            <a:pPr>
              <a:defRPr/>
            </a:pPr>
            <a:r>
              <a:rPr lang="en-GB" dirty="0"/>
              <a:t>3. Coherence, Simplicity &amp; Coordination: progress but Lack of clarity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0242" name="Content Placeholder 2">
            <a:extLst>
              <a:ext uri="{FF2B5EF4-FFF2-40B4-BE49-F238E27FC236}">
                <a16:creationId xmlns:a16="http://schemas.microsoft.com/office/drawing/2014/main" id="{420A7D4D-5C35-0156-934C-9D267C0037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058863"/>
            <a:ext cx="4038600" cy="3665537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u="sng" dirty="0"/>
              <a:t>Pros – Directional ambition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Recognition that </a:t>
            </a:r>
            <a:r>
              <a:rPr lang="en-US" b="1" dirty="0"/>
              <a:t>political priority-setting is essential</a:t>
            </a:r>
            <a:r>
              <a:rPr lang="en-US" dirty="0"/>
              <a:t> for industrial policy.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Reduced veto-power of member states in comitology supports focus on </a:t>
            </a:r>
            <a:r>
              <a:rPr lang="en-US" b="1" dirty="0"/>
              <a:t>directionality and excellence in work </a:t>
            </a:r>
            <a:r>
              <a:rPr lang="en-US" b="1" dirty="0" err="1"/>
              <a:t>programmes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Greater flexibility to respond to </a:t>
            </a:r>
            <a:r>
              <a:rPr lang="en-US" b="1" dirty="0"/>
              <a:t>emergencies and technological change</a:t>
            </a:r>
            <a:r>
              <a:rPr lang="en-US" dirty="0"/>
              <a:t>.</a:t>
            </a:r>
          </a:p>
          <a:p>
            <a:pPr marL="0" indent="0" eaLnBrk="1" hangingPunct="1"/>
            <a:endParaRPr lang="en-US" altLang="en-US" dirty="0">
              <a:solidFill>
                <a:srgbClr val="5B656B"/>
              </a:solidFill>
            </a:endParaRPr>
          </a:p>
        </p:txBody>
      </p:sp>
      <p:sp>
        <p:nvSpPr>
          <p:cNvPr id="10243" name="Content Placeholder 3">
            <a:extLst>
              <a:ext uri="{FF2B5EF4-FFF2-40B4-BE49-F238E27FC236}">
                <a16:creationId xmlns:a16="http://schemas.microsoft.com/office/drawing/2014/main" id="{A91EB59A-5CD9-B60B-F45C-2864204486D8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48200" y="1058863"/>
            <a:ext cx="4038600" cy="3665537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b="1" dirty="0"/>
              <a:t>Cons – Not directional enough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Steering mechanism overly complex and vague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Annual budget process ill-suited for </a:t>
            </a:r>
            <a:r>
              <a:rPr lang="en-US" b="1" dirty="0"/>
              <a:t>qualitative industrial </a:t>
            </a:r>
            <a:r>
              <a:rPr lang="en-US" b="1" dirty="0" err="1"/>
              <a:t>prioritisation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Commission discretion remains too wide</a:t>
            </a:r>
            <a:r>
              <a:rPr lang="en-US" dirty="0"/>
              <a:t>, with weak links to political guidance.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No clear guardrails</a:t>
            </a:r>
            <a:r>
              <a:rPr lang="en-US" dirty="0"/>
              <a:t> for exceptional funding without calls (e.g. </a:t>
            </a:r>
            <a:r>
              <a:rPr lang="en-BE" dirty="0"/>
              <a:t>EU tech frontrunners and Single Market value chains</a:t>
            </a:r>
            <a:r>
              <a:rPr lang="en-US" dirty="0"/>
              <a:t> calls).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Risk of </a:t>
            </a:r>
            <a:r>
              <a:rPr lang="en-US" b="1" dirty="0"/>
              <a:t>policy volatility</a:t>
            </a:r>
            <a:r>
              <a:rPr lang="en-US" dirty="0"/>
              <a:t>, undermining private investment confidence.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Reduced role for independent experts</a:t>
            </a:r>
            <a:r>
              <a:rPr lang="en-US" dirty="0"/>
              <a:t> in project selection removes important check</a:t>
            </a:r>
          </a:p>
        </p:txBody>
      </p:sp>
    </p:spTree>
    <p:extLst>
      <p:ext uri="{BB962C8B-B14F-4D97-AF65-F5344CB8AC3E}">
        <p14:creationId xmlns:p14="http://schemas.microsoft.com/office/powerpoint/2010/main" val="168402112"/>
      </p:ext>
    </p:extLst>
  </p:cSld>
  <p:clrMapOvr>
    <a:masterClrMapping/>
  </p:clrMapOvr>
</p:sld>
</file>

<file path=ppt/theme/theme1.xml><?xml version="1.0" encoding="utf-8"?>
<a:theme xmlns:a="http://schemas.openxmlformats.org/drawingml/2006/main" name="EP">
  <a:themeElements>
    <a:clrScheme name="EP">
      <a:dk1>
        <a:srgbClr val="000000"/>
      </a:dk1>
      <a:lt1>
        <a:sysClr val="window" lastClr="FFFFFF"/>
      </a:lt1>
      <a:dk2>
        <a:srgbClr val="0A4999"/>
      </a:dk2>
      <a:lt2>
        <a:srgbClr val="7A868E"/>
      </a:lt2>
      <a:accent1>
        <a:srgbClr val="6D89AE"/>
      </a:accent1>
      <a:accent2>
        <a:srgbClr val="283C56"/>
      </a:accent2>
      <a:accent3>
        <a:srgbClr val="ECCF4F"/>
      </a:accent3>
      <a:accent4>
        <a:srgbClr val="D37022"/>
      </a:accent4>
      <a:accent5>
        <a:srgbClr val="AF2529"/>
      </a:accent5>
      <a:accent6>
        <a:srgbClr val="769C92"/>
      </a:accent6>
      <a:hlink>
        <a:srgbClr val="0C4DA2"/>
      </a:hlink>
      <a:folHlink>
        <a:srgbClr val="79516F"/>
      </a:folHlink>
    </a:clrScheme>
    <a:fontScheme name="EP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spcBef>
            <a:spcPts val="1200"/>
          </a:spcBef>
          <a:defRPr sz="1200" dirty="0" smtClean="0">
            <a:solidFill>
              <a:schemeClr val="bg2">
                <a:lumMod val="7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P template pp16x9 white (EN Logo).ppt [Compatibility Mode]" id="{B371DA7C-DBE0-49D3-BE10-87BF855916DE}" vid="{E6852DC5-129D-47BE-8A53-085AAF1EA63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EP template pp16x9 white (EN Logo)</Template>
  <TotalTime>235</TotalTime>
  <Words>1089</Words>
  <Application>Microsoft Office PowerPoint</Application>
  <PresentationFormat>On-screen Show (16:9)</PresentationFormat>
  <Paragraphs>92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ＭＳ Ｐゴシック</vt:lpstr>
      <vt:lpstr>Arial</vt:lpstr>
      <vt:lpstr>Arial Narrow</vt:lpstr>
      <vt:lpstr>Calibri</vt:lpstr>
      <vt:lpstr>Europea</vt:lpstr>
      <vt:lpstr>Wingdings</vt:lpstr>
      <vt:lpstr>Wingdings 3</vt:lpstr>
      <vt:lpstr>EP</vt:lpstr>
      <vt:lpstr>Can the European Competitiveness Fund deliver?</vt:lpstr>
      <vt:lpstr>assessment criteria for an effective European Competitiveness Fund (ECF)</vt:lpstr>
      <vt:lpstr>1. Resources and focus: substantial volume but insufficient prioritisation</vt:lpstr>
      <vt:lpstr>Recommendations I:</vt:lpstr>
      <vt:lpstr>2. Leverage: capable instruments but weak ambition</vt:lpstr>
      <vt:lpstr>Recommendations ii</vt:lpstr>
      <vt:lpstr>3. Coherence, Simplicity &amp; Coordination: progress but Lack of clarity</vt:lpstr>
      <vt:lpstr>Recommendations iiI</vt:lpstr>
      <vt:lpstr>3. Coherence, Simplicity &amp; Coordination: progress but Lack of clarity</vt:lpstr>
      <vt:lpstr>Recommendations iv: </vt:lpstr>
      <vt:lpstr>Conclusion</vt:lpstr>
      <vt:lpstr>PowerPoint Presentation</vt:lpstr>
    </vt:vector>
  </TitlesOfParts>
  <Company>European Parliament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comes here</dc:title>
  <dc:creator>DUARTE GOMES Catarina</dc:creator>
  <cp:lastModifiedBy>JUNG Diana</cp:lastModifiedBy>
  <cp:revision>4</cp:revision>
  <dcterms:created xsi:type="dcterms:W3CDTF">2018-07-04T12:26:27Z</dcterms:created>
  <dcterms:modified xsi:type="dcterms:W3CDTF">2026-01-21T10:33:49Z</dcterms:modified>
</cp:coreProperties>
</file>