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4193" r:id="rId1"/>
  </p:sldMasterIdLst>
  <p:notesMasterIdLst>
    <p:notesMasterId r:id="rId12"/>
  </p:notesMasterIdLst>
  <p:handoutMasterIdLst>
    <p:handoutMasterId r:id="rId13"/>
  </p:handoutMasterIdLst>
  <p:sldIdLst>
    <p:sldId id="267" r:id="rId2"/>
    <p:sldId id="271" r:id="rId3"/>
    <p:sldId id="272" r:id="rId4"/>
    <p:sldId id="273" r:id="rId5"/>
    <p:sldId id="274" r:id="rId6"/>
    <p:sldId id="276" r:id="rId7"/>
    <p:sldId id="275" r:id="rId8"/>
    <p:sldId id="277" r:id="rId9"/>
    <p:sldId id="278" r:id="rId10"/>
    <p:sldId id="269" r:id="rId11"/>
  </p:sldIdLst>
  <p:sldSz cx="9144000" cy="5143500" type="screen16x9"/>
  <p:notesSz cx="6810375" cy="9942513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53">
          <p15:clr>
            <a:srgbClr val="A4A3A4"/>
          </p15:clr>
        </p15:guide>
        <p15:guide id="2" pos="544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80296E6-84A2-8D5A-033B-2C247C4D6743}" name="POUWELS Alexandra" initials="AP" userId="S::alexandra.pouwels@europarl.europa.eu::bef2df28-eb42-4073-820f-82f60d59c54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4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4AAE50-B835-4645-89B8-DA63DDEBC7D5}" v="1" dt="2026-01-19T15:25:56.4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 snapToObjects="1">
      <p:cViewPr varScale="1">
        <p:scale>
          <a:sx n="163" d="100"/>
          <a:sy n="163" d="100"/>
        </p:scale>
        <p:origin x="150" y="144"/>
      </p:cViewPr>
      <p:guideLst>
        <p:guide orient="horz" pos="2953"/>
        <p:guide pos="544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09" d="100"/>
          <a:sy n="109" d="100"/>
        </p:scale>
        <p:origin x="-4304" y="-104"/>
      </p:cViewPr>
      <p:guideLst>
        <p:guide orient="horz" pos="3132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lvie Matelly" userId="0925147d-0334-4a67-838e-6275e6eac15d" providerId="ADAL" clId="{44556195-2CAE-4A22-B675-59E2E6D4B463}"/>
    <pc:docChg chg="modNotesMaster modHandout">
      <pc:chgData name="Sylvie Matelly" userId="0925147d-0334-4a67-838e-6275e6eac15d" providerId="ADAL" clId="{44556195-2CAE-4A22-B675-59E2E6D4B463}" dt="2026-01-19T15:25:56.429" v="0"/>
      <pc:docMkLst>
        <pc:docMk/>
      </pc:docMkLst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D6129F1-4D35-411F-B480-17DA5A85D3A5}" type="datetime1">
              <a:rPr lang="en-US" altLang="en-US"/>
              <a:pPr/>
              <a:t>1/22/2026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Toward a coherent EU Defence Invesment Framework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4544FA74-2FFB-4823-88E3-67F899699D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95868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B4F5DB9C-6982-4996-8221-14CA80541469}" type="datetime1">
              <a:rPr lang="en-US" altLang="en-US"/>
              <a:pPr/>
              <a:t>1/22/2026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622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2694"/>
            <a:ext cx="544830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Toward a coherent EU Defence Invesment Framework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DF620D7-F8FA-46BA-A24A-3080378146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649817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105" y="1648966"/>
            <a:ext cx="6512273" cy="933758"/>
          </a:xfrm>
        </p:spPr>
        <p:txBody>
          <a:bodyPr anchor="b">
            <a:normAutofit/>
          </a:bodyPr>
          <a:lstStyle>
            <a:lvl1pPr>
              <a:defRPr sz="2200" b="1" baseline="0">
                <a:solidFill>
                  <a:schemeClr val="tx2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105" y="2581894"/>
            <a:ext cx="6512273" cy="69765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40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48453" y="4495268"/>
            <a:ext cx="6511925" cy="305857"/>
          </a:xfrm>
          <a:noFill/>
        </p:spPr>
        <p:txBody>
          <a:bodyPr/>
          <a:lstStyle>
            <a:lvl1pPr>
              <a:defRPr sz="11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65207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1"/>
          <p:cNvSpPr txBox="1">
            <a:spLocks noChangeArrowheads="1"/>
          </p:cNvSpPr>
          <p:nvPr/>
        </p:nvSpPr>
        <p:spPr bwMode="auto">
          <a:xfrm>
            <a:off x="2500313" y="2227263"/>
            <a:ext cx="40703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GB" sz="2400" b="1" cap="all" dirty="0">
                <a:solidFill>
                  <a:schemeClr val="bg2"/>
                </a:solidFill>
                <a:latin typeface="Arial Narrow" charset="0"/>
                <a:cs typeface="Arial Narrow" charset="0"/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804866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7433733" cy="4159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3827"/>
            <a:ext cx="7433733" cy="3254173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21058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7140"/>
            <a:ext cx="7790205" cy="1021556"/>
          </a:xfrm>
        </p:spPr>
        <p:txBody>
          <a:bodyPr>
            <a:normAutofit/>
          </a:bodyPr>
          <a:lstStyle>
            <a:lvl1pPr algn="l">
              <a:defRPr sz="1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51999"/>
            <a:ext cx="7790205" cy="1125140"/>
          </a:xfrm>
        </p:spPr>
        <p:txBody>
          <a:bodyPr anchor="b">
            <a:normAutofit/>
          </a:bodyPr>
          <a:lstStyle>
            <a:lvl1pPr marL="0" indent="0">
              <a:buNone/>
              <a:defRPr sz="14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5526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39738"/>
            <a:ext cx="7662333" cy="4159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58179"/>
            <a:ext cx="3708400" cy="3365789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bg2">
                    <a:lumMod val="75000"/>
                  </a:schemeClr>
                </a:solidFill>
              </a:defRPr>
            </a:lvl1pPr>
            <a:lvl2pPr>
              <a:defRPr sz="1200">
                <a:solidFill>
                  <a:schemeClr val="bg2">
                    <a:lumMod val="75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75000"/>
                  </a:schemeClr>
                </a:solidFill>
              </a:defRPr>
            </a:lvl3pPr>
            <a:lvl4pPr>
              <a:defRPr sz="1200">
                <a:solidFill>
                  <a:schemeClr val="bg2">
                    <a:lumMod val="75000"/>
                  </a:schemeClr>
                </a:solidFill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411133" y="1058179"/>
            <a:ext cx="3708400" cy="3365789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bg2">
                    <a:lumMod val="75000"/>
                  </a:schemeClr>
                </a:solidFill>
              </a:defRPr>
            </a:lvl1pPr>
            <a:lvl2pPr>
              <a:defRPr sz="1200">
                <a:solidFill>
                  <a:schemeClr val="bg2">
                    <a:lumMod val="75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75000"/>
                  </a:schemeClr>
                </a:solidFill>
              </a:defRPr>
            </a:lvl3pPr>
            <a:lvl4pPr>
              <a:defRPr sz="1200">
                <a:solidFill>
                  <a:schemeClr val="bg2">
                    <a:lumMod val="75000"/>
                  </a:schemeClr>
                </a:solidFill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998706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7666783" cy="4159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03879"/>
            <a:ext cx="3680708" cy="268671"/>
          </a:xfrm>
        </p:spPr>
        <p:txBody>
          <a:bodyPr anchor="b">
            <a:noAutofit/>
          </a:bodyPr>
          <a:lstStyle>
            <a:lvl1pPr marL="0" indent="0">
              <a:buNone/>
              <a:defRPr sz="1600" b="1" i="0">
                <a:solidFill>
                  <a:schemeClr val="bg2"/>
                </a:solidFill>
                <a:latin typeface="Arial Narrow"/>
                <a:cs typeface="Arial Narrow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418897"/>
            <a:ext cx="3680702" cy="2992237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20879" y="1003879"/>
            <a:ext cx="3682154" cy="268671"/>
          </a:xfrm>
        </p:spPr>
        <p:txBody>
          <a:bodyPr anchor="b">
            <a:noAutofit/>
          </a:bodyPr>
          <a:lstStyle>
            <a:lvl1pPr marL="0" indent="0">
              <a:buNone/>
              <a:defRPr sz="1600" b="1" i="0">
                <a:solidFill>
                  <a:schemeClr val="bg2"/>
                </a:solidFill>
                <a:latin typeface="Arial Narrow"/>
                <a:cs typeface="Arial Narrow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20879" y="1418896"/>
            <a:ext cx="3682148" cy="2992237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bg2">
                    <a:lumMod val="75000"/>
                  </a:schemeClr>
                </a:solidFill>
              </a:defRPr>
            </a:lvl1pPr>
            <a:lvl2pPr>
              <a:defRPr sz="1200">
                <a:solidFill>
                  <a:schemeClr val="bg2">
                    <a:lumMod val="75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75000"/>
                  </a:schemeClr>
                </a:solidFill>
              </a:defRPr>
            </a:lvl3pPr>
            <a:lvl4pPr>
              <a:defRPr sz="1200">
                <a:solidFill>
                  <a:schemeClr val="bg2">
                    <a:lumMod val="75000"/>
                  </a:schemeClr>
                </a:solidFill>
              </a:defRPr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976520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7450667" cy="4159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915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944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397639"/>
            <a:ext cx="2700862" cy="542158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1999" y="1175845"/>
            <a:ext cx="4529667" cy="3294555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175845"/>
            <a:ext cx="2700863" cy="3294556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91581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1" y="775138"/>
            <a:ext cx="7289798" cy="3380672"/>
          </a:xfrm>
        </p:spPr>
        <p:txBody>
          <a:bodyPr rtlCol="0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4230416"/>
            <a:ext cx="7289799" cy="263512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7748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439738"/>
            <a:ext cx="6664325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084263"/>
            <a:ext cx="7561263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 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</p:txBody>
      </p:sp>
      <p:sp>
        <p:nvSpPr>
          <p:cNvPr id="13" name="Slide Number Placeholder 5"/>
          <p:cNvSpPr txBox="1">
            <a:spLocks/>
          </p:cNvSpPr>
          <p:nvPr/>
        </p:nvSpPr>
        <p:spPr>
          <a:xfrm>
            <a:off x="8737600" y="488950"/>
            <a:ext cx="406400" cy="230188"/>
          </a:xfrm>
          <a:prstGeom prst="rect">
            <a:avLst/>
          </a:prstGeom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E5657552-FAD3-4CCF-BA52-5794F0B9A1D8}" type="slidenum">
              <a:rPr lang="en-US" altLang="en-US" sz="900">
                <a:solidFill>
                  <a:schemeClr val="bg1"/>
                </a:solidFill>
              </a:rPr>
              <a:pPr eaLnBrk="1" hangingPunct="1"/>
              <a:t>‹#›</a:t>
            </a:fld>
            <a:endParaRPr lang="en-US" altLang="en-US" sz="900">
              <a:solidFill>
                <a:schemeClr val="bg1"/>
              </a:solidFill>
            </a:endParaRP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8737600" y="488950"/>
            <a:ext cx="406400" cy="230188"/>
          </a:xfrm>
          <a:prstGeom prst="rect">
            <a:avLst/>
          </a:prstGeom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96B11F7A-7A1B-4E24-A825-2429BD69A93B}" type="slidenum">
              <a:rPr lang="en-US" altLang="en-US" sz="900">
                <a:solidFill>
                  <a:schemeClr val="bg1"/>
                </a:solidFill>
              </a:rPr>
              <a:pPr eaLnBrk="1" hangingPunct="1"/>
              <a:t>‹#›</a:t>
            </a:fld>
            <a:endParaRPr lang="en-US" altLang="en-US" sz="90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6" r:id="rId1"/>
    <p:sldLayoutId id="2147484338" r:id="rId2"/>
    <p:sldLayoutId id="2147484339" r:id="rId3"/>
    <p:sldLayoutId id="2147484340" r:id="rId4"/>
    <p:sldLayoutId id="2147484341" r:id="rId5"/>
    <p:sldLayoutId id="2147484342" r:id="rId6"/>
    <p:sldLayoutId id="2147484343" r:id="rId7"/>
    <p:sldLayoutId id="2147484344" r:id="rId8"/>
    <p:sldLayoutId id="2147484345" r:id="rId9"/>
    <p:sldLayoutId id="2147484347" r:id="rId10"/>
  </p:sldLayoutIdLst>
  <p:hf hd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1600" b="1" kern="1200" cap="all">
          <a:solidFill>
            <a:schemeClr val="tx2"/>
          </a:solidFill>
          <a:latin typeface="Arial Narrow"/>
          <a:ea typeface="MS PGothic" panose="020B0600070205080204" pitchFamily="34" charset="-128"/>
          <a:cs typeface="Arial Narrow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 Narrow" charset="0"/>
          <a:ea typeface="MS PGothic" panose="020B0600070205080204" pitchFamily="34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 Narrow" charset="0"/>
          <a:ea typeface="MS PGothic" panose="020B0600070205080204" pitchFamily="34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 Narrow" charset="0"/>
          <a:ea typeface="MS PGothic" panose="020B0600070205080204" pitchFamily="34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 Narrow" charset="0"/>
          <a:ea typeface="MS PGothic" panose="020B0600070205080204" pitchFamily="34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 Narrow" charset="0"/>
          <a:ea typeface="ＭＳ Ｐゴシック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 Narrow" charset="0"/>
          <a:ea typeface="ＭＳ Ｐゴシック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 Narrow" charset="0"/>
          <a:ea typeface="ＭＳ Ｐゴシック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 Narrow" charset="0"/>
          <a:ea typeface="ＭＳ Ｐゴシック" charset="0"/>
        </a:defRPr>
      </a:lvl9pPr>
    </p:titleStyle>
    <p:bodyStyle>
      <a:lvl1pPr marL="342900" indent="-342900" algn="l" defTabSz="457200" rtl="0" eaLnBrk="1" fontAlgn="base" hangingPunct="1">
        <a:lnSpc>
          <a:spcPct val="105000"/>
        </a:lnSpc>
        <a:spcBef>
          <a:spcPts val="1200"/>
        </a:spcBef>
        <a:spcAft>
          <a:spcPct val="0"/>
        </a:spcAft>
        <a:buClr>
          <a:srgbClr val="6D89AE"/>
        </a:buClr>
        <a:defRPr sz="1200" kern="1200">
          <a:solidFill>
            <a:srgbClr val="5B656B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230188" indent="-230188" algn="l" defTabSz="457200" rtl="0" eaLnBrk="1" fontAlgn="base" hangingPunct="1">
        <a:lnSpc>
          <a:spcPct val="105000"/>
        </a:lnSpc>
        <a:spcBef>
          <a:spcPts val="1200"/>
        </a:spcBef>
        <a:spcAft>
          <a:spcPct val="0"/>
        </a:spcAft>
        <a:buClr>
          <a:srgbClr val="6D89AE"/>
        </a:buClr>
        <a:buFont typeface="Wingdings" panose="05000000000000000000" pitchFamily="2" charset="2"/>
        <a:buChar char="§"/>
        <a:defRPr sz="1200" kern="1200">
          <a:solidFill>
            <a:srgbClr val="5B656B"/>
          </a:solidFill>
          <a:latin typeface="+mn-lt"/>
          <a:ea typeface="MS PGothic" panose="020B0600070205080204" pitchFamily="34" charset="-128"/>
          <a:cs typeface="+mn-cs"/>
        </a:defRPr>
      </a:lvl2pPr>
      <a:lvl3pPr marL="719138" indent="-228600" algn="l" defTabSz="457200" rtl="0" eaLnBrk="1" fontAlgn="base" hangingPunct="1">
        <a:spcBef>
          <a:spcPts val="500"/>
        </a:spcBef>
        <a:spcAft>
          <a:spcPct val="0"/>
        </a:spcAft>
        <a:buClr>
          <a:srgbClr val="6D89AE"/>
        </a:buClr>
        <a:buFont typeface="Arial" panose="020B0604020202020204" pitchFamily="34" charset="0"/>
        <a:buChar char="•"/>
        <a:defRPr sz="1200" kern="1200">
          <a:solidFill>
            <a:srgbClr val="5B656B"/>
          </a:solidFill>
          <a:latin typeface="+mn-lt"/>
          <a:ea typeface="MS PGothic" panose="020B0600070205080204" pitchFamily="34" charset="-128"/>
          <a:cs typeface="+mn-cs"/>
        </a:defRPr>
      </a:lvl3pPr>
      <a:lvl4pPr marL="1079500" indent="-228600" algn="l" defTabSz="457200" rtl="0" eaLnBrk="1" fontAlgn="base" hangingPunct="1">
        <a:spcBef>
          <a:spcPts val="500"/>
        </a:spcBef>
        <a:spcAft>
          <a:spcPct val="0"/>
        </a:spcAft>
        <a:buClr>
          <a:srgbClr val="6D89AE"/>
        </a:buClr>
        <a:buSzPct val="55000"/>
        <a:buFont typeface="Wingdings 3" panose="05040102010807070707" pitchFamily="18" charset="2"/>
        <a:buChar char=""/>
        <a:defRPr sz="1200" kern="1200">
          <a:solidFill>
            <a:srgbClr val="5B656B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SzPct val="60000"/>
        <a:buFont typeface="Wingdings" panose="05000000000000000000" pitchFamily="2" charset="2"/>
        <a:buChar char="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7688" y="1649413"/>
            <a:ext cx="6511925" cy="933450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dirty="0">
                <a:latin typeface="Europea" pitchFamily="2" charset="0"/>
                <a:ea typeface="Europea" pitchFamily="2" charset="0"/>
              </a:rPr>
              <a:t>Toward a coherent EU </a:t>
            </a:r>
            <a:r>
              <a:rPr lang="en-US" dirty="0" err="1">
                <a:latin typeface="Europea" pitchFamily="2" charset="0"/>
                <a:ea typeface="Europea" pitchFamily="2" charset="0"/>
              </a:rPr>
              <a:t>Defence</a:t>
            </a:r>
            <a:r>
              <a:rPr lang="en-US" dirty="0">
                <a:latin typeface="Europea" pitchFamily="2" charset="0"/>
                <a:ea typeface="Europea" pitchFamily="2" charset="0"/>
              </a:rPr>
              <a:t> </a:t>
            </a:r>
            <a:r>
              <a:rPr lang="en-US" dirty="0" err="1">
                <a:latin typeface="Europea" pitchFamily="2" charset="0"/>
                <a:ea typeface="Europea" pitchFamily="2" charset="0"/>
              </a:rPr>
              <a:t>Invesment</a:t>
            </a:r>
            <a:r>
              <a:rPr lang="en-US" dirty="0">
                <a:latin typeface="Europea" pitchFamily="2" charset="0"/>
                <a:ea typeface="Europea" pitchFamily="2" charset="0"/>
              </a:rPr>
              <a:t> Framework</a:t>
            </a: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547688" y="2581275"/>
            <a:ext cx="6511925" cy="6985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dirty="0">
                <a:solidFill>
                  <a:schemeClr val="tx1"/>
                </a:solidFill>
                <a:latin typeface="Europea" pitchFamily="2" charset="0"/>
                <a:ea typeface="Europea" pitchFamily="2" charset="0"/>
              </a:rPr>
              <a:t>From incentive to Investment in collective security</a:t>
            </a:r>
          </a:p>
          <a:p>
            <a:pPr eaLnBrk="1" hangingPunct="1">
              <a:spcBef>
                <a:spcPct val="0"/>
              </a:spcBef>
            </a:pPr>
            <a:endParaRPr lang="en-US" altLang="en-US" dirty="0">
              <a:latin typeface="Europea" pitchFamily="2" charset="0"/>
              <a:ea typeface="Europea" pitchFamily="2" charset="0"/>
            </a:endParaRPr>
          </a:p>
        </p:txBody>
      </p:sp>
      <p:sp>
        <p:nvSpPr>
          <p:cNvPr id="512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547688" y="4495800"/>
            <a:ext cx="6511925" cy="304800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</a:pPr>
            <a:r>
              <a:rPr lang="en-US" altLang="en-US" dirty="0">
                <a:latin typeface="Europea" pitchFamily="2" charset="0"/>
                <a:ea typeface="Europea" pitchFamily="2" charset="0"/>
              </a:rPr>
              <a:t>Sylvie MATELLY, Economist &amp; Director, Jacques Delors Institute</a:t>
            </a:r>
          </a:p>
        </p:txBody>
      </p:sp>
      <p:pic>
        <p:nvPicPr>
          <p:cNvPr id="5125" name="Picture 6" descr="EP logo CMYK_EN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750" y="3670300"/>
            <a:ext cx="1630363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7662863" cy="598331"/>
          </a:xfrm>
        </p:spPr>
        <p:txBody>
          <a:bodyPr/>
          <a:lstStyle/>
          <a:p>
            <a:pPr>
              <a:defRPr/>
            </a:pPr>
            <a:r>
              <a:rPr lang="en-US" dirty="0"/>
              <a:t>Toward a Coherent EU </a:t>
            </a:r>
            <a:r>
              <a:rPr lang="en-US" dirty="0" err="1"/>
              <a:t>Defence</a:t>
            </a:r>
            <a:r>
              <a:rPr lang="en-US" dirty="0"/>
              <a:t> Investment Framework: </a:t>
            </a:r>
            <a:r>
              <a:rPr lang="en-US" cap="small" dirty="0"/>
              <a:t>From incentives to investment in collective security</a:t>
            </a:r>
            <a:endParaRPr lang="en-US" b="0" cap="small" dirty="0">
              <a:solidFill>
                <a:srgbClr val="FF0000"/>
              </a:solidFill>
              <a:latin typeface="Europea" pitchFamily="2" charset="0"/>
              <a:ea typeface="Europea" pitchFamily="2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A2EF47E-107B-44DB-D630-5D1C7AF7A86A}"/>
              </a:ext>
            </a:extLst>
          </p:cNvPr>
          <p:cNvSpPr txBox="1"/>
          <p:nvPr/>
        </p:nvSpPr>
        <p:spPr>
          <a:xfrm>
            <a:off x="457200" y="1266669"/>
            <a:ext cx="772743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fr-FR" sz="1200" dirty="0">
                <a:solidFill>
                  <a:schemeClr val="bg2">
                    <a:lumMod val="75000"/>
                  </a:schemeClr>
                </a:solidFill>
              </a:rPr>
              <a:t>	</a:t>
            </a:r>
            <a:r>
              <a:rPr lang="fr-FR" sz="1400" b="1" dirty="0">
                <a:solidFill>
                  <a:srgbClr val="0A4999"/>
                </a:solidFill>
              </a:rPr>
              <a:t>A key message</a:t>
            </a:r>
          </a:p>
          <a:p>
            <a:pPr>
              <a:spcBef>
                <a:spcPts val="1200"/>
              </a:spcBef>
            </a:pPr>
            <a:r>
              <a:rPr lang="en-US" sz="1200" dirty="0"/>
              <a:t>The challenge of the next MFF is not only to </a:t>
            </a:r>
            <a:r>
              <a:rPr lang="en-US" sz="1200" b="1" dirty="0"/>
              <a:t>spend more</a:t>
            </a:r>
            <a:r>
              <a:rPr lang="en-US" sz="1200" dirty="0"/>
              <a:t>, but to </a:t>
            </a:r>
            <a:r>
              <a:rPr lang="en-US" sz="1200" b="1" dirty="0"/>
              <a:t>spend better and together</a:t>
            </a:r>
            <a:r>
              <a:rPr lang="en-US" sz="1200" dirty="0"/>
              <a:t> on European </a:t>
            </a:r>
            <a:r>
              <a:rPr lang="en-US" sz="1200" dirty="0" err="1"/>
              <a:t>defence</a:t>
            </a:r>
            <a:r>
              <a:rPr lang="en-US" sz="1200" dirty="0"/>
              <a:t>.</a:t>
            </a:r>
          </a:p>
          <a:p>
            <a:pPr marL="446088" indent="-446088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1400" b="1" dirty="0">
                <a:solidFill>
                  <a:srgbClr val="0A4999"/>
                </a:solidFill>
              </a:rPr>
              <a:t>4 key points</a:t>
            </a:r>
            <a:r>
              <a:rPr lang="en-US" sz="1200" b="1" dirty="0">
                <a:solidFill>
                  <a:schemeClr val="bg2">
                    <a:lumMod val="75000"/>
                  </a:schemeClr>
                </a:solidFill>
              </a:rPr>
              <a:t>:</a:t>
            </a:r>
          </a:p>
          <a:p>
            <a:pPr marL="628650" lvl="1" indent="-171450">
              <a:spcBef>
                <a:spcPts val="1200"/>
              </a:spcBef>
              <a:buFontTx/>
              <a:buChar char="-"/>
            </a:pPr>
            <a:r>
              <a:rPr lang="en-US" sz="1200" dirty="0"/>
              <a:t>Why a new step is needed?</a:t>
            </a:r>
          </a:p>
          <a:p>
            <a:pPr marL="628650" lvl="1" indent="-171450">
              <a:spcBef>
                <a:spcPts val="1200"/>
              </a:spcBef>
              <a:buFontTx/>
              <a:buChar char="-"/>
            </a:pPr>
            <a:r>
              <a:rPr lang="en-US" sz="1200" dirty="0"/>
              <a:t>The European Paradox/risk: More money, less efficiency.</a:t>
            </a:r>
          </a:p>
          <a:p>
            <a:pPr marL="628650" lvl="1" indent="-171450">
              <a:spcBef>
                <a:spcPts val="1200"/>
              </a:spcBef>
              <a:buFontTx/>
              <a:buChar char="-"/>
            </a:pPr>
            <a:r>
              <a:rPr lang="fr-FR" sz="1200" dirty="0" err="1"/>
              <a:t>What</a:t>
            </a:r>
            <a:r>
              <a:rPr lang="fr-FR" sz="1200" dirty="0"/>
              <a:t> the EU budget can </a:t>
            </a:r>
            <a:r>
              <a:rPr lang="fr-FR" sz="1200" dirty="0" err="1"/>
              <a:t>deliver</a:t>
            </a:r>
            <a:r>
              <a:rPr lang="fr-FR" sz="1200" dirty="0"/>
              <a:t> for </a:t>
            </a:r>
            <a:r>
              <a:rPr lang="fr-FR" sz="1200" dirty="0" err="1"/>
              <a:t>defence</a:t>
            </a:r>
            <a:r>
              <a:rPr lang="fr-FR" sz="1200" dirty="0"/>
              <a:t> and </a:t>
            </a:r>
            <a:r>
              <a:rPr lang="fr-FR" sz="1200" dirty="0" err="1"/>
              <a:t>security</a:t>
            </a:r>
            <a:r>
              <a:rPr lang="fr-FR" sz="1200" dirty="0"/>
              <a:t> in Europe?</a:t>
            </a:r>
          </a:p>
          <a:p>
            <a:pPr marL="628650" lvl="1" indent="-171450">
              <a:spcBef>
                <a:spcPts val="1200"/>
              </a:spcBef>
              <a:buFontTx/>
              <a:buChar char="-"/>
            </a:pPr>
            <a:r>
              <a:rPr lang="fr-FR" sz="1200" dirty="0"/>
              <a:t>The </a:t>
            </a:r>
            <a:r>
              <a:rPr lang="fr-FR" sz="1200" dirty="0" err="1"/>
              <a:t>next</a:t>
            </a:r>
            <a:r>
              <a:rPr lang="fr-FR" sz="1200" dirty="0"/>
              <a:t> MFF as a </a:t>
            </a:r>
            <a:r>
              <a:rPr lang="fr-FR" sz="1200" dirty="0" err="1"/>
              <a:t>turning</a:t>
            </a:r>
            <a:r>
              <a:rPr lang="fr-FR" sz="1200" dirty="0"/>
              <a:t> point for </a:t>
            </a:r>
            <a:r>
              <a:rPr lang="fr-FR" sz="1200" dirty="0" err="1"/>
              <a:t>defence</a:t>
            </a:r>
            <a:endParaRPr lang="fr-FR" sz="1200" dirty="0"/>
          </a:p>
          <a:p>
            <a:pPr marL="171450" indent="-171450">
              <a:spcBef>
                <a:spcPts val="1200"/>
              </a:spcBef>
              <a:buFontTx/>
              <a:buChar char="-"/>
            </a:pPr>
            <a:endParaRPr lang="fr-FR" sz="12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E2FB38-E593-76CF-B527-A181C540C4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F27E7-C70A-28B4-86F5-1E5216579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9738"/>
            <a:ext cx="7662863" cy="598331"/>
          </a:xfrm>
        </p:spPr>
        <p:txBody>
          <a:bodyPr/>
          <a:lstStyle/>
          <a:p>
            <a:pPr>
              <a:defRPr/>
            </a:pPr>
            <a:r>
              <a:rPr lang="en-US" dirty="0"/>
              <a:t>Why a new step is needed?</a:t>
            </a:r>
            <a:endParaRPr lang="en-US" b="0" cap="small" dirty="0">
              <a:solidFill>
                <a:srgbClr val="FF0000"/>
              </a:solidFill>
              <a:latin typeface="Europea" pitchFamily="2" charset="0"/>
              <a:ea typeface="Europea" pitchFamily="2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6F6F67A-368E-1C93-591A-E5C29F0099F7}"/>
              </a:ext>
            </a:extLst>
          </p:cNvPr>
          <p:cNvSpPr txBox="1"/>
          <p:nvPr/>
        </p:nvSpPr>
        <p:spPr>
          <a:xfrm>
            <a:off x="374754" y="1266669"/>
            <a:ext cx="7393898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6088" indent="-446088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fr-FR" sz="1200" dirty="0" err="1"/>
              <a:t>Recent</a:t>
            </a:r>
            <a:r>
              <a:rPr lang="fr-FR" sz="1200" dirty="0"/>
              <a:t> changes in the </a:t>
            </a:r>
            <a:r>
              <a:rPr lang="fr-FR" sz="1200" dirty="0" err="1"/>
              <a:t>geopolitical</a:t>
            </a:r>
            <a:r>
              <a:rPr lang="fr-FR" sz="1200" dirty="0"/>
              <a:t> </a:t>
            </a:r>
            <a:r>
              <a:rPr lang="fr-FR" sz="1200" dirty="0" err="1"/>
              <a:t>framework</a:t>
            </a:r>
            <a:r>
              <a:rPr lang="fr-FR" sz="1200" dirty="0"/>
              <a:t> + a </a:t>
            </a:r>
            <a:r>
              <a:rPr lang="fr-FR" sz="1200" dirty="0" err="1"/>
              <a:t>need</a:t>
            </a:r>
            <a:r>
              <a:rPr lang="fr-FR" sz="1200" dirty="0"/>
              <a:t> for a structural </a:t>
            </a:r>
            <a:r>
              <a:rPr lang="fr-FR" sz="1200" dirty="0" err="1"/>
              <a:t>defence</a:t>
            </a:r>
            <a:r>
              <a:rPr lang="fr-FR" sz="1200" dirty="0"/>
              <a:t> </a:t>
            </a:r>
            <a:r>
              <a:rPr lang="fr-FR" sz="1200" dirty="0" err="1"/>
              <a:t>investment</a:t>
            </a:r>
            <a:r>
              <a:rPr lang="fr-FR" sz="1200" dirty="0"/>
              <a:t> cycle</a:t>
            </a:r>
          </a:p>
          <a:p>
            <a:pPr>
              <a:spcBef>
                <a:spcPts val="1200"/>
              </a:spcBef>
            </a:pPr>
            <a:r>
              <a:rPr lang="fr-FR" sz="1200" dirty="0"/>
              <a:t>		</a:t>
            </a:r>
            <a:r>
              <a:rPr lang="fr-FR" sz="1200" dirty="0">
                <a:sym typeface="Symbol" panose="05050102010706020507" pitchFamily="18" charset="2"/>
              </a:rPr>
              <a:t> T</a:t>
            </a:r>
            <a:r>
              <a:rPr lang="fr-FR" sz="1200" dirty="0"/>
              <a:t>he </a:t>
            </a:r>
            <a:r>
              <a:rPr lang="fr-FR" sz="1200" dirty="0" err="1"/>
              <a:t>next</a:t>
            </a:r>
            <a:r>
              <a:rPr lang="fr-FR" sz="1200" dirty="0"/>
              <a:t> MFF = </a:t>
            </a:r>
            <a:r>
              <a:rPr lang="fr-FR" sz="1200" dirty="0" err="1"/>
              <a:t>decisive</a:t>
            </a:r>
            <a:r>
              <a:rPr lang="fr-FR" sz="1200" dirty="0"/>
              <a:t> in </a:t>
            </a:r>
            <a:r>
              <a:rPr lang="fr-FR" sz="1200" dirty="0" err="1"/>
              <a:t>carrying</a:t>
            </a:r>
            <a:r>
              <a:rPr lang="fr-FR" sz="1200" dirty="0"/>
              <a:t> </a:t>
            </a:r>
            <a:r>
              <a:rPr lang="fr-FR" sz="1200" dirty="0" err="1"/>
              <a:t>this</a:t>
            </a:r>
            <a:r>
              <a:rPr lang="fr-FR" sz="1200" dirty="0"/>
              <a:t> transition and </a:t>
            </a:r>
            <a:r>
              <a:rPr lang="fr-FR" sz="1200" dirty="0" err="1"/>
              <a:t>shaping</a:t>
            </a:r>
            <a:r>
              <a:rPr lang="fr-FR" sz="1200" dirty="0"/>
              <a:t> </a:t>
            </a:r>
            <a:r>
              <a:rPr lang="fr-FR" sz="1200" dirty="0" err="1"/>
              <a:t>Europe’s</a:t>
            </a:r>
            <a:r>
              <a:rPr lang="fr-FR" sz="1200" dirty="0"/>
              <a:t> </a:t>
            </a:r>
            <a:r>
              <a:rPr lang="fr-FR" sz="1200" dirty="0" err="1"/>
              <a:t>defence</a:t>
            </a:r>
            <a:r>
              <a:rPr lang="fr-FR" sz="1200" dirty="0"/>
              <a:t> effort</a:t>
            </a:r>
          </a:p>
          <a:p>
            <a:pPr marL="446088" indent="-446088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fr-FR" sz="1400" b="1" dirty="0">
                <a:solidFill>
                  <a:srgbClr val="0A4999"/>
                </a:solidFill>
              </a:rPr>
              <a:t>3 structural drivers</a:t>
            </a:r>
          </a:p>
          <a:p>
            <a:pPr marL="628650" lvl="1" indent="-1714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sz="1200" dirty="0"/>
              <a:t>Return of high-</a:t>
            </a:r>
            <a:r>
              <a:rPr lang="fr-FR" sz="1200" dirty="0" err="1"/>
              <a:t>intensity</a:t>
            </a:r>
            <a:r>
              <a:rPr lang="fr-FR" sz="1200" dirty="0"/>
              <a:t> </a:t>
            </a:r>
            <a:r>
              <a:rPr lang="fr-FR" sz="1200" dirty="0" err="1"/>
              <a:t>warfare</a:t>
            </a:r>
            <a:r>
              <a:rPr lang="fr-FR" sz="1200" dirty="0"/>
              <a:t> </a:t>
            </a:r>
            <a:r>
              <a:rPr lang="fr-FR" sz="1200" dirty="0" err="1"/>
              <a:t>with</a:t>
            </a:r>
            <a:r>
              <a:rPr lang="fr-FR" sz="1200" dirty="0"/>
              <a:t> the </a:t>
            </a:r>
            <a:r>
              <a:rPr lang="fr-FR" sz="1200" dirty="0" err="1"/>
              <a:t>war</a:t>
            </a:r>
            <a:r>
              <a:rPr lang="fr-FR" sz="1200" dirty="0"/>
              <a:t> in Ukraine and a lasting </a:t>
            </a:r>
            <a:r>
              <a:rPr lang="fr-FR" sz="1200" dirty="0" err="1"/>
              <a:t>Russian</a:t>
            </a:r>
            <a:r>
              <a:rPr lang="fr-FR" sz="1200" dirty="0"/>
              <a:t> </a:t>
            </a:r>
            <a:r>
              <a:rPr lang="fr-FR" sz="1200" dirty="0" err="1"/>
              <a:t>threat</a:t>
            </a:r>
            <a:endParaRPr lang="fr-FR" sz="1200" dirty="0"/>
          </a:p>
          <a:p>
            <a:pPr marL="628650" lvl="1" indent="-1714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1200" dirty="0"/>
              <a:t>Growing uncertainty over the US security guarantee from Ukraine in the short term to NATO in the long term</a:t>
            </a:r>
          </a:p>
          <a:p>
            <a:pPr lvl="1">
              <a:spcBef>
                <a:spcPts val="1200"/>
              </a:spcBef>
            </a:pPr>
            <a:r>
              <a:rPr lang="en-US" sz="1200" dirty="0">
                <a:sym typeface="Symbol" panose="05050102010706020507" pitchFamily="18" charset="2"/>
              </a:rPr>
              <a:t> The imperative of strategic autonomy</a:t>
            </a:r>
            <a:endParaRPr lang="en-US" sz="1200" dirty="0"/>
          </a:p>
          <a:p>
            <a:pPr marL="628650" lvl="1" indent="-1714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sz="1200" dirty="0" err="1"/>
              <a:t>Decades</a:t>
            </a:r>
            <a:r>
              <a:rPr lang="fr-FR" sz="1200" dirty="0"/>
              <a:t> of </a:t>
            </a:r>
            <a:r>
              <a:rPr lang="fr-FR" sz="1200" dirty="0" err="1"/>
              <a:t>under-investments</a:t>
            </a:r>
            <a:r>
              <a:rPr lang="fr-FR" sz="1200" dirty="0"/>
              <a:t> in Europe (</a:t>
            </a:r>
            <a:r>
              <a:rPr lang="fr-FR" sz="1200" dirty="0">
                <a:sym typeface="Symbol" panose="05050102010706020507" pitchFamily="18" charset="2"/>
              </a:rPr>
              <a:t> EUR 1100bn </a:t>
            </a:r>
            <a:r>
              <a:rPr lang="fr-FR" sz="1200" dirty="0" err="1">
                <a:sym typeface="Symbol" panose="05050102010706020507" pitchFamily="18" charset="2"/>
              </a:rPr>
              <a:t>since</a:t>
            </a:r>
            <a:r>
              <a:rPr lang="fr-FR" sz="1200" dirty="0">
                <a:sym typeface="Symbol" panose="05050102010706020507" pitchFamily="18" charset="2"/>
              </a:rPr>
              <a:t> 2014 / 2%GDP)</a:t>
            </a:r>
          </a:p>
          <a:p>
            <a:pPr lvl="1">
              <a:spcBef>
                <a:spcPts val="1200"/>
              </a:spcBef>
            </a:pPr>
            <a:r>
              <a:rPr lang="fr-FR" sz="1200" dirty="0">
                <a:sym typeface="Symbol" panose="05050102010706020507" pitchFamily="18" charset="2"/>
              </a:rPr>
              <a:t> A </a:t>
            </a:r>
            <a:r>
              <a:rPr lang="en-GB" sz="1200" dirty="0"/>
              <a:t>colossal deficit that must now be bridged</a:t>
            </a:r>
            <a:endParaRPr lang="fr-FR" sz="1200" dirty="0"/>
          </a:p>
          <a:p>
            <a:pPr marL="171450" indent="-171450">
              <a:spcBef>
                <a:spcPts val="1200"/>
              </a:spcBef>
              <a:buFontTx/>
              <a:buChar char="-"/>
            </a:pPr>
            <a:endParaRPr lang="fr-FR" sz="12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385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C5BC47-896C-C492-2156-F4186E427E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CA2BE-2E14-1229-9D8B-8D869191A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9738"/>
            <a:ext cx="7662863" cy="598331"/>
          </a:xfrm>
        </p:spPr>
        <p:txBody>
          <a:bodyPr/>
          <a:lstStyle/>
          <a:p>
            <a:pPr>
              <a:defRPr/>
            </a:pPr>
            <a:r>
              <a:rPr lang="en-US" dirty="0"/>
              <a:t>The European Paradox/Risk: more money, less efficiency</a:t>
            </a:r>
            <a:endParaRPr lang="en-US" b="0" cap="small" dirty="0">
              <a:solidFill>
                <a:srgbClr val="FF0000"/>
              </a:solidFill>
              <a:latin typeface="Europea" pitchFamily="2" charset="0"/>
              <a:ea typeface="Europea" pitchFamily="2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7E6F05A-F07D-A022-8192-A6B390A0F34A}"/>
              </a:ext>
            </a:extLst>
          </p:cNvPr>
          <p:cNvSpPr txBox="1"/>
          <p:nvPr/>
        </p:nvSpPr>
        <p:spPr>
          <a:xfrm>
            <a:off x="658708" y="1088439"/>
            <a:ext cx="7461355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fr-FR" sz="1200" dirty="0">
                <a:solidFill>
                  <a:schemeClr val="bg2">
                    <a:lumMod val="75000"/>
                  </a:schemeClr>
                </a:solidFill>
              </a:rPr>
              <a:t>	</a:t>
            </a:r>
            <a:r>
              <a:rPr lang="fr-FR" sz="1400" b="1" dirty="0">
                <a:solidFill>
                  <a:srgbClr val="0A4999"/>
                </a:solidFill>
              </a:rPr>
              <a:t>A central </a:t>
            </a:r>
            <a:r>
              <a:rPr lang="fr-FR" sz="1400" b="1" dirty="0" err="1">
                <a:solidFill>
                  <a:srgbClr val="0A4999"/>
                </a:solidFill>
              </a:rPr>
              <a:t>risk</a:t>
            </a:r>
            <a:r>
              <a:rPr lang="fr-FR" sz="1400" b="1" dirty="0">
                <a:solidFill>
                  <a:srgbClr val="0A4999"/>
                </a:solidFill>
              </a:rPr>
              <a:t> in the </a:t>
            </a:r>
            <a:r>
              <a:rPr lang="fr-FR" sz="1400" b="1" dirty="0" err="1">
                <a:solidFill>
                  <a:srgbClr val="0A4999"/>
                </a:solidFill>
              </a:rPr>
              <a:t>next</a:t>
            </a:r>
            <a:r>
              <a:rPr lang="fr-FR" sz="1400" b="1" dirty="0">
                <a:solidFill>
                  <a:srgbClr val="0A4999"/>
                </a:solidFill>
              </a:rPr>
              <a:t> few </a:t>
            </a:r>
            <a:r>
              <a:rPr lang="fr-FR" sz="1400" b="1" dirty="0" err="1">
                <a:solidFill>
                  <a:srgbClr val="0A4999"/>
                </a:solidFill>
              </a:rPr>
              <a:t>years</a:t>
            </a:r>
            <a:endParaRPr lang="fr-FR" sz="1400" b="1" dirty="0">
              <a:solidFill>
                <a:srgbClr val="0A4999"/>
              </a:solidFill>
            </a:endParaRPr>
          </a:p>
          <a:p>
            <a:pPr>
              <a:spcBef>
                <a:spcPts val="1200"/>
              </a:spcBef>
            </a:pPr>
            <a:r>
              <a:rPr lang="en-US" sz="1200" dirty="0"/>
              <a:t>Significant increases in national </a:t>
            </a:r>
            <a:r>
              <a:rPr lang="en-US" sz="1200" dirty="0" err="1"/>
              <a:t>defence</a:t>
            </a:r>
            <a:r>
              <a:rPr lang="en-US" sz="1200" dirty="0"/>
              <a:t> budgets since 2022 BUT may prove insufficiently effective — or even counterproductive.</a:t>
            </a:r>
          </a:p>
          <a:p>
            <a:pPr marL="446088" indent="-446088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1400" b="1" dirty="0">
                <a:solidFill>
                  <a:srgbClr val="0A4999"/>
                </a:solidFill>
              </a:rPr>
              <a:t>Current weaknesses</a:t>
            </a:r>
            <a:r>
              <a:rPr lang="en-US" sz="1200" b="1" dirty="0">
                <a:solidFill>
                  <a:schemeClr val="bg2">
                    <a:lumMod val="75000"/>
                  </a:schemeClr>
                </a:solidFill>
              </a:rPr>
              <a:t>:</a:t>
            </a:r>
          </a:p>
          <a:p>
            <a:pPr marL="628650" lvl="1" indent="-171450">
              <a:spcBef>
                <a:spcPts val="1200"/>
              </a:spcBef>
              <a:buFontTx/>
              <a:buChar char="-"/>
            </a:pPr>
            <a:r>
              <a:rPr lang="en-US" sz="1200" dirty="0"/>
              <a:t>Fragmentation – demand and procurement / supply and industrial bases</a:t>
            </a:r>
          </a:p>
          <a:p>
            <a:pPr marL="628650" lvl="1" indent="-171450">
              <a:spcBef>
                <a:spcPts val="1200"/>
              </a:spcBef>
              <a:buFontTx/>
              <a:buChar char="-"/>
            </a:pPr>
            <a:r>
              <a:rPr lang="en-US" sz="1200" dirty="0"/>
              <a:t>Duplication of </a:t>
            </a:r>
            <a:r>
              <a:rPr lang="en-US" sz="1200" dirty="0" err="1"/>
              <a:t>equipements</a:t>
            </a:r>
            <a:endParaRPr lang="en-US" sz="1200" dirty="0"/>
          </a:p>
          <a:p>
            <a:pPr marL="628650" lvl="1" indent="-171450">
              <a:spcBef>
                <a:spcPts val="1200"/>
              </a:spcBef>
              <a:buFontTx/>
              <a:buChar char="-"/>
            </a:pPr>
            <a:r>
              <a:rPr lang="en-US" sz="1200" dirty="0"/>
              <a:t>Limited production capacity/agility and continued reliance on external suppliers</a:t>
            </a:r>
          </a:p>
          <a:p>
            <a:pPr marL="628650" lvl="1" indent="-171450">
              <a:spcBef>
                <a:spcPts val="1200"/>
              </a:spcBef>
              <a:buFontTx/>
              <a:buChar char="-"/>
            </a:pPr>
            <a:r>
              <a:rPr lang="fr-FR" sz="1200" dirty="0"/>
              <a:t>Limited </a:t>
            </a:r>
            <a:r>
              <a:rPr lang="fr-FR" sz="1200" dirty="0" err="1"/>
              <a:t>economies</a:t>
            </a:r>
            <a:r>
              <a:rPr lang="fr-FR" sz="1200" dirty="0"/>
              <a:t> of </a:t>
            </a:r>
            <a:r>
              <a:rPr lang="fr-FR" sz="1200" dirty="0" err="1"/>
              <a:t>scale</a:t>
            </a:r>
            <a:r>
              <a:rPr lang="fr-FR" sz="1200" dirty="0"/>
              <a:t> and </a:t>
            </a:r>
            <a:r>
              <a:rPr lang="fr-FR" sz="1200" dirty="0" err="1"/>
              <a:t>competitiveness</a:t>
            </a:r>
            <a:endParaRPr lang="fr-FR" sz="1200" dirty="0"/>
          </a:p>
          <a:p>
            <a:pPr marL="171450" indent="-171450">
              <a:spcBef>
                <a:spcPts val="1200"/>
              </a:spcBef>
              <a:buFontTx/>
              <a:buChar char="-"/>
            </a:pPr>
            <a:endParaRPr lang="fr-FR" sz="1200" dirty="0">
              <a:solidFill>
                <a:schemeClr val="bg2">
                  <a:lumMod val="75000"/>
                </a:schemeClr>
              </a:solidFill>
            </a:endParaRPr>
          </a:p>
          <a:p>
            <a:pPr algn="r">
              <a:spcBef>
                <a:spcPts val="1200"/>
              </a:spcBef>
            </a:pPr>
            <a:r>
              <a:rPr lang="fr-FR" sz="1200" dirty="0">
                <a:solidFill>
                  <a:schemeClr val="bg2">
                    <a:lumMod val="75000"/>
                  </a:schemeClr>
                </a:solidFill>
                <a:sym typeface="Symbol" panose="05050102010706020507" pitchFamily="18" charset="2"/>
              </a:rPr>
              <a:t> </a:t>
            </a:r>
            <a:r>
              <a:rPr lang="fr-FR" sz="1400" b="1" dirty="0" err="1">
                <a:solidFill>
                  <a:srgbClr val="0A4999"/>
                </a:solidFill>
                <a:sym typeface="Symbol" panose="05050102010706020507" pitchFamily="18" charset="2"/>
              </a:rPr>
              <a:t>Without</a:t>
            </a:r>
            <a:r>
              <a:rPr lang="fr-FR" sz="1400" b="1" dirty="0">
                <a:solidFill>
                  <a:srgbClr val="0A4999"/>
                </a:solidFill>
                <a:sym typeface="Symbol" panose="05050102010706020507" pitchFamily="18" charset="2"/>
              </a:rPr>
              <a:t> EU-</a:t>
            </a:r>
            <a:r>
              <a:rPr lang="fr-FR" sz="1400" b="1" dirty="0" err="1">
                <a:solidFill>
                  <a:srgbClr val="0A4999"/>
                </a:solidFill>
                <a:sym typeface="Symbol" panose="05050102010706020507" pitchFamily="18" charset="2"/>
              </a:rPr>
              <a:t>level</a:t>
            </a:r>
            <a:r>
              <a:rPr lang="fr-FR" sz="1400" b="1" dirty="0">
                <a:solidFill>
                  <a:srgbClr val="0A4999"/>
                </a:solidFill>
                <a:sym typeface="Symbol" panose="05050102010706020507" pitchFamily="18" charset="2"/>
              </a:rPr>
              <a:t> </a:t>
            </a:r>
            <a:r>
              <a:rPr lang="fr-FR" sz="1400" b="1" dirty="0" err="1">
                <a:solidFill>
                  <a:srgbClr val="0A4999"/>
                </a:solidFill>
                <a:sym typeface="Symbol" panose="05050102010706020507" pitchFamily="18" charset="2"/>
              </a:rPr>
              <a:t>structuring</a:t>
            </a:r>
            <a:r>
              <a:rPr lang="fr-FR" sz="1400" b="1" dirty="0">
                <a:solidFill>
                  <a:srgbClr val="0A4999"/>
                </a:solidFill>
                <a:sym typeface="Symbol" panose="05050102010706020507" pitchFamily="18" charset="2"/>
              </a:rPr>
              <a:t>, more </a:t>
            </a:r>
            <a:r>
              <a:rPr lang="fr-FR" sz="1400" b="1" dirty="0" err="1">
                <a:solidFill>
                  <a:srgbClr val="0A4999"/>
                </a:solidFill>
                <a:sym typeface="Symbol" panose="05050102010706020507" pitchFamily="18" charset="2"/>
              </a:rPr>
              <a:t>spending</a:t>
            </a:r>
            <a:r>
              <a:rPr lang="fr-FR" sz="1400" b="1" dirty="0">
                <a:solidFill>
                  <a:srgbClr val="0A4999"/>
                </a:solidFill>
                <a:sym typeface="Symbol" panose="05050102010706020507" pitchFamily="18" charset="2"/>
              </a:rPr>
              <a:t> </a:t>
            </a:r>
            <a:r>
              <a:rPr lang="fr-FR" sz="1400" b="1" dirty="0" err="1">
                <a:solidFill>
                  <a:srgbClr val="0A4999"/>
                </a:solidFill>
                <a:sym typeface="Symbol" panose="05050102010706020507" pitchFamily="18" charset="2"/>
              </a:rPr>
              <a:t>may</a:t>
            </a:r>
            <a:r>
              <a:rPr lang="fr-FR" sz="1400" b="1" dirty="0">
                <a:solidFill>
                  <a:srgbClr val="0A4999"/>
                </a:solidFill>
                <a:sym typeface="Symbol" panose="05050102010706020507" pitchFamily="18" charset="2"/>
              </a:rPr>
              <a:t> lead to </a:t>
            </a:r>
            <a:r>
              <a:rPr lang="fr-FR" sz="1400" b="1" dirty="0" err="1">
                <a:solidFill>
                  <a:srgbClr val="0A4999"/>
                </a:solidFill>
                <a:sym typeface="Symbol" panose="05050102010706020507" pitchFamily="18" charset="2"/>
              </a:rPr>
              <a:t>less</a:t>
            </a:r>
            <a:r>
              <a:rPr lang="fr-FR" sz="1400" b="1" dirty="0">
                <a:solidFill>
                  <a:srgbClr val="0A4999"/>
                </a:solidFill>
                <a:sym typeface="Symbol" panose="05050102010706020507" pitchFamily="18" charset="2"/>
              </a:rPr>
              <a:t> </a:t>
            </a:r>
            <a:r>
              <a:rPr lang="fr-FR" sz="1400" b="1" dirty="0" err="1">
                <a:solidFill>
                  <a:srgbClr val="0A4999"/>
                </a:solidFill>
                <a:sym typeface="Symbol" panose="05050102010706020507" pitchFamily="18" charset="2"/>
              </a:rPr>
              <a:t>security</a:t>
            </a:r>
            <a:endParaRPr lang="fr-FR" sz="1400" dirty="0">
              <a:solidFill>
                <a:srgbClr val="0A4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358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7017B0-E137-451A-E3B2-C09C5113B8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2CE2F-C197-F66E-3562-399A0B217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9738"/>
            <a:ext cx="7662863" cy="598331"/>
          </a:xfrm>
        </p:spPr>
        <p:txBody>
          <a:bodyPr/>
          <a:lstStyle/>
          <a:p>
            <a:pPr>
              <a:defRPr/>
            </a:pPr>
            <a:r>
              <a:rPr lang="en-US" dirty="0"/>
              <a:t>What the EU budget can deliver for </a:t>
            </a:r>
            <a:r>
              <a:rPr lang="en-US" dirty="0" err="1"/>
              <a:t>defence</a:t>
            </a:r>
            <a:r>
              <a:rPr lang="en-US" dirty="0"/>
              <a:t> &amp; security in </a:t>
            </a:r>
            <a:r>
              <a:rPr lang="en-US" dirty="0" err="1"/>
              <a:t>europe</a:t>
            </a:r>
            <a:r>
              <a:rPr lang="en-US" dirty="0"/>
              <a:t>?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Lessons from the current MFF</a:t>
            </a:r>
            <a:endParaRPr lang="en-US" b="0" cap="small" dirty="0">
              <a:solidFill>
                <a:srgbClr val="FF0000"/>
              </a:solidFill>
              <a:latin typeface="Europea" pitchFamily="2" charset="0"/>
              <a:ea typeface="Europea" pitchFamily="2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652B814-471D-4A00-9D64-545E37F815E9}"/>
              </a:ext>
            </a:extLst>
          </p:cNvPr>
          <p:cNvSpPr txBox="1"/>
          <p:nvPr/>
        </p:nvSpPr>
        <p:spPr>
          <a:xfrm>
            <a:off x="558384" y="1588957"/>
            <a:ext cx="772743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fr-FR" sz="1200" dirty="0">
                <a:solidFill>
                  <a:schemeClr val="bg2">
                    <a:lumMod val="75000"/>
                  </a:schemeClr>
                </a:solidFill>
              </a:rPr>
              <a:t>	</a:t>
            </a:r>
            <a:r>
              <a:rPr lang="fr-FR" sz="1400" b="1" dirty="0" err="1">
                <a:solidFill>
                  <a:srgbClr val="0A4999"/>
                </a:solidFill>
              </a:rPr>
              <a:t>What</a:t>
            </a:r>
            <a:r>
              <a:rPr lang="fr-FR" sz="1400" b="1" dirty="0">
                <a:solidFill>
                  <a:srgbClr val="0A4999"/>
                </a:solidFill>
              </a:rPr>
              <a:t> </a:t>
            </a:r>
            <a:r>
              <a:rPr lang="fr-FR" sz="1400" b="1" dirty="0" err="1">
                <a:solidFill>
                  <a:srgbClr val="0A4999"/>
                </a:solidFill>
              </a:rPr>
              <a:t>works</a:t>
            </a:r>
            <a:r>
              <a:rPr lang="fr-FR" sz="1400" b="1" dirty="0">
                <a:solidFill>
                  <a:srgbClr val="0A4999"/>
                </a:solidFill>
              </a:rPr>
              <a:t>?</a:t>
            </a:r>
          </a:p>
          <a:p>
            <a:pPr marL="625475" indent="-179388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1200" dirty="0"/>
              <a:t>European </a:t>
            </a:r>
            <a:r>
              <a:rPr lang="en-US" sz="1200" dirty="0" err="1"/>
              <a:t>Defence</a:t>
            </a:r>
            <a:r>
              <a:rPr lang="en-US" sz="1200" dirty="0"/>
              <a:t> Fund (EDF) – cooperative Research &amp; Development (R&amp;D), industrial integration</a:t>
            </a:r>
          </a:p>
          <a:p>
            <a:pPr marL="625475" indent="-179388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1200" dirty="0"/>
              <a:t>ASAP/EDIRPA: industrial ramp-up, joint procurement</a:t>
            </a:r>
          </a:p>
          <a:p>
            <a:pPr marL="446088" indent="-446088">
              <a:spcBef>
                <a:spcPts val="1200"/>
              </a:spcBef>
              <a:buFont typeface="Wingdings" panose="05000000000000000000" pitchFamily="2" charset="2"/>
              <a:buChar char="Ø"/>
              <a:tabLst>
                <a:tab pos="539750" algn="l"/>
              </a:tabLst>
            </a:pPr>
            <a:r>
              <a:rPr lang="en-US" sz="1400" b="1" dirty="0">
                <a:solidFill>
                  <a:srgbClr val="0A4999"/>
                </a:solidFill>
              </a:rPr>
              <a:t>What remains weak?</a:t>
            </a:r>
            <a:endParaRPr lang="en-US" sz="1200" b="1" dirty="0">
              <a:solidFill>
                <a:srgbClr val="0A4999"/>
              </a:solidFill>
            </a:endParaRPr>
          </a:p>
          <a:p>
            <a:pPr marL="628650" lvl="1" indent="-1714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1200" dirty="0"/>
              <a:t>Transition from R&amp;D to production and deployment</a:t>
            </a:r>
          </a:p>
          <a:p>
            <a:pPr marL="628650" lvl="1" indent="-1714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1200" dirty="0"/>
              <a:t>Long-term industrial preparedness</a:t>
            </a:r>
          </a:p>
          <a:p>
            <a:pPr marL="628650" lvl="1" indent="-1714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sz="1200" dirty="0" err="1"/>
              <a:t>Demand</a:t>
            </a:r>
            <a:r>
              <a:rPr lang="fr-FR" sz="1200" dirty="0"/>
              <a:t> </a:t>
            </a:r>
            <a:r>
              <a:rPr lang="fr-FR" sz="1200" dirty="0" err="1"/>
              <a:t>visibility</a:t>
            </a:r>
            <a:r>
              <a:rPr lang="fr-FR" sz="1200" dirty="0"/>
              <a:t> for </a:t>
            </a:r>
            <a:r>
              <a:rPr lang="fr-FR" sz="1200" dirty="0" err="1"/>
              <a:t>industry</a:t>
            </a:r>
            <a:endParaRPr lang="fr-FR" sz="1200" dirty="0"/>
          </a:p>
          <a:p>
            <a:pPr marL="171450" indent="-171450">
              <a:spcBef>
                <a:spcPts val="1200"/>
              </a:spcBef>
              <a:buFontTx/>
              <a:buChar char="-"/>
            </a:pPr>
            <a:endParaRPr lang="fr-FR" sz="12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4517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2FCB86-116D-B265-B75B-51F16D57D9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0179F-0E2A-845F-2844-860E4CFA5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9738"/>
            <a:ext cx="7662863" cy="845669"/>
          </a:xfrm>
        </p:spPr>
        <p:txBody>
          <a:bodyPr/>
          <a:lstStyle/>
          <a:p>
            <a:pPr>
              <a:defRPr/>
            </a:pPr>
            <a:r>
              <a:rPr lang="en-US" dirty="0"/>
              <a:t>What the EU budget can deliver for </a:t>
            </a:r>
            <a:r>
              <a:rPr lang="en-US" dirty="0" err="1"/>
              <a:t>defence</a:t>
            </a:r>
            <a:r>
              <a:rPr lang="en-US" dirty="0"/>
              <a:t> &amp; security in </a:t>
            </a:r>
            <a:r>
              <a:rPr lang="en-US" dirty="0" err="1"/>
              <a:t>europe</a:t>
            </a:r>
            <a:r>
              <a:rPr lang="en-US" dirty="0"/>
              <a:t>?</a:t>
            </a:r>
            <a:br>
              <a:rPr lang="en-US" dirty="0"/>
            </a:br>
            <a:br>
              <a:rPr lang="en-US" dirty="0"/>
            </a:br>
            <a:r>
              <a:rPr lang="en-US" dirty="0"/>
              <a:t>Ambitions and Challenges of common funding</a:t>
            </a:r>
            <a:endParaRPr lang="en-US" b="0" cap="small" dirty="0">
              <a:solidFill>
                <a:srgbClr val="FF0000"/>
              </a:solidFill>
              <a:latin typeface="Europea" pitchFamily="2" charset="0"/>
              <a:ea typeface="Europea" pitchFamily="2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D5DEA29-6663-D91A-D596-7180B7DF4A79}"/>
              </a:ext>
            </a:extLst>
          </p:cNvPr>
          <p:cNvSpPr txBox="1"/>
          <p:nvPr/>
        </p:nvSpPr>
        <p:spPr>
          <a:xfrm>
            <a:off x="494674" y="1469036"/>
            <a:ext cx="7819985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fr-FR" sz="1200" dirty="0">
                <a:solidFill>
                  <a:schemeClr val="bg2">
                    <a:lumMod val="75000"/>
                  </a:schemeClr>
                </a:solidFill>
              </a:rPr>
              <a:t>	</a:t>
            </a:r>
            <a:r>
              <a:rPr lang="fr-FR" sz="1400" b="1" dirty="0">
                <a:solidFill>
                  <a:srgbClr val="0A4999"/>
                </a:solidFill>
              </a:rPr>
              <a:t>Ambitions</a:t>
            </a:r>
          </a:p>
          <a:p>
            <a:pPr marL="625475" indent="-179388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1200" dirty="0"/>
              <a:t>The EU budget is not intended to replace national </a:t>
            </a:r>
            <a:r>
              <a:rPr lang="en-US" sz="1200" dirty="0" err="1"/>
              <a:t>defence</a:t>
            </a:r>
            <a:r>
              <a:rPr lang="en-US" sz="1200" dirty="0"/>
              <a:t> spending</a:t>
            </a:r>
          </a:p>
          <a:p>
            <a:pPr marL="625475" indent="-179388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1200" dirty="0"/>
              <a:t>BUT has been designed to leverage and coordinate national spending</a:t>
            </a:r>
          </a:p>
          <a:p>
            <a:pPr marL="625475" indent="-179388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1200" dirty="0"/>
              <a:t>CAN move from pure incentives toward more structured and efficient collective investment</a:t>
            </a:r>
          </a:p>
          <a:p>
            <a:pPr marL="446088" indent="-446088">
              <a:spcBef>
                <a:spcPts val="1200"/>
              </a:spcBef>
              <a:buFont typeface="Wingdings" panose="05000000000000000000" pitchFamily="2" charset="2"/>
              <a:buChar char="Ø"/>
              <a:tabLst>
                <a:tab pos="539750" algn="l"/>
              </a:tabLst>
            </a:pPr>
            <a:r>
              <a:rPr lang="en-US" sz="1400" b="1" dirty="0">
                <a:solidFill>
                  <a:srgbClr val="0A4999"/>
                </a:solidFill>
              </a:rPr>
              <a:t>Challenges</a:t>
            </a:r>
            <a:endParaRPr lang="en-US" sz="1200" b="1" dirty="0">
              <a:solidFill>
                <a:srgbClr val="0A4999"/>
              </a:solidFill>
            </a:endParaRPr>
          </a:p>
          <a:p>
            <a:pPr marL="628650" lvl="1" indent="-1714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1200" dirty="0"/>
              <a:t>Reducing fragmentation</a:t>
            </a:r>
          </a:p>
          <a:p>
            <a:pPr marL="628650" lvl="1" indent="-1714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1200" dirty="0"/>
              <a:t>Strengthening the competitiveness of the European Defence Technological and Industrial Base (EDTIB) </a:t>
            </a:r>
          </a:p>
          <a:p>
            <a:pPr marL="628650" lvl="1" indent="-1714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1200" dirty="0"/>
              <a:t>Filling critical capability gaps</a:t>
            </a:r>
          </a:p>
          <a:p>
            <a:pPr marL="628650" lvl="1" indent="-1714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1200" dirty="0"/>
              <a:t>Directing national spending</a:t>
            </a:r>
            <a:endParaRPr lang="fr-FR" sz="1200" dirty="0"/>
          </a:p>
          <a:p>
            <a:pPr marL="171450" indent="-171450">
              <a:spcBef>
                <a:spcPts val="1200"/>
              </a:spcBef>
              <a:buFontTx/>
              <a:buChar char="-"/>
            </a:pPr>
            <a:endParaRPr lang="fr-FR" sz="12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25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6A1760-882D-FF65-562D-94BEA04CBA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CB573-8B51-9A62-C470-07AF8A5CA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9738"/>
            <a:ext cx="7662863" cy="598331"/>
          </a:xfrm>
        </p:spPr>
        <p:txBody>
          <a:bodyPr/>
          <a:lstStyle/>
          <a:p>
            <a:pPr>
              <a:defRPr/>
            </a:pPr>
            <a:r>
              <a:rPr lang="en-US" dirty="0"/>
              <a:t>The next </a:t>
            </a:r>
            <a:r>
              <a:rPr lang="en-US" dirty="0" err="1"/>
              <a:t>mff</a:t>
            </a:r>
            <a:r>
              <a:rPr lang="en-US" dirty="0"/>
              <a:t> as a turning point for </a:t>
            </a:r>
            <a:r>
              <a:rPr lang="en-US" dirty="0" err="1"/>
              <a:t>defence</a:t>
            </a:r>
            <a:br>
              <a:rPr lang="en-US" dirty="0"/>
            </a:br>
            <a:r>
              <a:rPr lang="en-US" cap="small" dirty="0"/>
              <a:t>Toward a coherent EU </a:t>
            </a:r>
            <a:r>
              <a:rPr lang="en-US" cap="small" dirty="0" err="1"/>
              <a:t>Defence</a:t>
            </a:r>
            <a:r>
              <a:rPr lang="en-US" cap="small" dirty="0"/>
              <a:t> investment framework</a:t>
            </a:r>
            <a:endParaRPr lang="en-US" b="0" cap="small" dirty="0">
              <a:solidFill>
                <a:srgbClr val="FF0000"/>
              </a:solidFill>
              <a:latin typeface="Europea" pitchFamily="2" charset="0"/>
              <a:ea typeface="Europea" pitchFamily="2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36B9908-6026-F1FE-A1F1-872A46E3EEEC}"/>
              </a:ext>
            </a:extLst>
          </p:cNvPr>
          <p:cNvSpPr txBox="1"/>
          <p:nvPr/>
        </p:nvSpPr>
        <p:spPr>
          <a:xfrm>
            <a:off x="910652" y="1266669"/>
            <a:ext cx="727397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fr-FR" sz="1200" dirty="0">
                <a:solidFill>
                  <a:schemeClr val="bg2">
                    <a:lumMod val="75000"/>
                  </a:schemeClr>
                </a:solidFill>
              </a:rPr>
              <a:t>	</a:t>
            </a:r>
            <a:r>
              <a:rPr lang="fr-FR" sz="1400" b="1" dirty="0">
                <a:solidFill>
                  <a:srgbClr val="0A4999"/>
                </a:solidFill>
              </a:rPr>
              <a:t>The </a:t>
            </a:r>
            <a:r>
              <a:rPr lang="fr-FR" sz="1400" b="1" dirty="0" err="1">
                <a:solidFill>
                  <a:srgbClr val="0A4999"/>
                </a:solidFill>
              </a:rPr>
              <a:t>Commission’s</a:t>
            </a:r>
            <a:r>
              <a:rPr lang="fr-FR" sz="1400" b="1" dirty="0">
                <a:solidFill>
                  <a:srgbClr val="0A4999"/>
                </a:solidFill>
              </a:rPr>
              <a:t> </a:t>
            </a:r>
            <a:r>
              <a:rPr lang="fr-FR" sz="1400" b="1" dirty="0" err="1">
                <a:solidFill>
                  <a:srgbClr val="0A4999"/>
                </a:solidFill>
              </a:rPr>
              <a:t>proposal</a:t>
            </a:r>
            <a:r>
              <a:rPr lang="fr-FR" sz="1400" b="1" dirty="0">
                <a:solidFill>
                  <a:srgbClr val="0A4999"/>
                </a:solidFill>
              </a:rPr>
              <a:t> </a:t>
            </a:r>
            <a:r>
              <a:rPr lang="fr-FR" sz="1400" b="1" dirty="0">
                <a:sym typeface="Symbol" panose="05050102010706020507" pitchFamily="18" charset="2"/>
              </a:rPr>
              <a:t> A real change</a:t>
            </a:r>
            <a:endParaRPr lang="fr-FR" sz="1400" b="1" dirty="0"/>
          </a:p>
          <a:p>
            <a:pPr marL="62547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bg2">
                    <a:lumMod val="75000"/>
                  </a:schemeClr>
                </a:solidFill>
              </a:rPr>
              <a:t>	</a:t>
            </a:r>
            <a:r>
              <a:rPr lang="fr-FR" sz="1200" dirty="0"/>
              <a:t>EUR 131 </a:t>
            </a:r>
            <a:r>
              <a:rPr lang="fr-FR" sz="1200" dirty="0" err="1"/>
              <a:t>bn</a:t>
            </a:r>
            <a:r>
              <a:rPr lang="fr-FR" sz="1200" dirty="0"/>
              <a:t> for </a:t>
            </a:r>
            <a:r>
              <a:rPr lang="fr-FR" sz="1200" dirty="0" err="1"/>
              <a:t>defence</a:t>
            </a:r>
            <a:r>
              <a:rPr lang="fr-FR" sz="1200" dirty="0"/>
              <a:t>, </a:t>
            </a:r>
            <a:r>
              <a:rPr lang="fr-FR" sz="1200" dirty="0" err="1"/>
              <a:t>security</a:t>
            </a:r>
            <a:r>
              <a:rPr lang="fr-FR" sz="1200" dirty="0"/>
              <a:t> and </a:t>
            </a:r>
            <a:r>
              <a:rPr lang="fr-FR" sz="1200" dirty="0" err="1"/>
              <a:t>space</a:t>
            </a:r>
            <a:endParaRPr lang="fr-FR" sz="1200" dirty="0"/>
          </a:p>
          <a:p>
            <a:pPr marL="895350" indent="-26987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sz="1200" dirty="0"/>
              <a:t> A </a:t>
            </a:r>
            <a:r>
              <a:rPr lang="fr-FR" sz="1200" dirty="0" err="1"/>
              <a:t>European</a:t>
            </a:r>
            <a:r>
              <a:rPr lang="fr-FR" sz="1200" dirty="0"/>
              <a:t> </a:t>
            </a:r>
            <a:r>
              <a:rPr lang="fr-FR" sz="1200" dirty="0" err="1"/>
              <a:t>Competitveness</a:t>
            </a:r>
            <a:r>
              <a:rPr lang="fr-FR" sz="1200" dirty="0"/>
              <a:t> </a:t>
            </a:r>
            <a:r>
              <a:rPr lang="fr-FR" sz="1200" dirty="0" err="1"/>
              <a:t>Fund</a:t>
            </a:r>
            <a:endParaRPr lang="fr-FR" sz="1200" dirty="0"/>
          </a:p>
          <a:p>
            <a:pPr marL="446088" indent="-446088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1400" b="1" dirty="0">
                <a:solidFill>
                  <a:srgbClr val="0A4999"/>
                </a:solidFill>
              </a:rPr>
              <a:t>Impact will depend on</a:t>
            </a:r>
            <a:endParaRPr lang="en-US" sz="1200" b="1" dirty="0">
              <a:solidFill>
                <a:srgbClr val="0A4999"/>
              </a:solidFill>
            </a:endParaRPr>
          </a:p>
          <a:p>
            <a:pPr marL="895350" lvl="1" indent="-26987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1200" dirty="0"/>
              <a:t>Concentration of </a:t>
            </a:r>
            <a:r>
              <a:rPr lang="en-US" sz="1200" dirty="0" err="1"/>
              <a:t>ressources</a:t>
            </a:r>
            <a:endParaRPr lang="en-US" sz="1200" dirty="0"/>
          </a:p>
          <a:p>
            <a:pPr marL="895350" lvl="1" indent="-26987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1200" dirty="0"/>
              <a:t>Clear priorities (domains and objectives)</a:t>
            </a:r>
          </a:p>
          <a:p>
            <a:pPr marL="895350" lvl="1" indent="-26987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sz="1200" dirty="0"/>
              <a:t>Effective </a:t>
            </a:r>
            <a:r>
              <a:rPr lang="fr-FR" sz="1200" dirty="0" err="1"/>
              <a:t>governance</a:t>
            </a:r>
            <a:endParaRPr lang="fr-FR" sz="1200" dirty="0"/>
          </a:p>
          <a:p>
            <a:pPr marL="895350" lvl="1" indent="-26987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sz="1200" dirty="0"/>
              <a:t>The </a:t>
            </a:r>
            <a:r>
              <a:rPr lang="fr-FR" sz="1200" dirty="0" err="1"/>
              <a:t>next</a:t>
            </a:r>
            <a:r>
              <a:rPr lang="fr-FR" sz="1200" dirty="0"/>
              <a:t> MFF as a </a:t>
            </a:r>
            <a:r>
              <a:rPr lang="fr-FR" sz="1200" dirty="0" err="1"/>
              <a:t>turning</a:t>
            </a:r>
            <a:r>
              <a:rPr lang="fr-FR" sz="1200" dirty="0"/>
              <a:t> point for </a:t>
            </a:r>
            <a:r>
              <a:rPr lang="fr-FR" sz="1200" dirty="0" err="1"/>
              <a:t>defence</a:t>
            </a:r>
            <a:endParaRPr lang="fr-FR" sz="1200" dirty="0"/>
          </a:p>
          <a:p>
            <a:pPr marL="171450" indent="-171450">
              <a:spcBef>
                <a:spcPts val="1200"/>
              </a:spcBef>
              <a:buFontTx/>
              <a:buChar char="-"/>
            </a:pPr>
            <a:endParaRPr lang="fr-FR" sz="12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448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2D209C-3CF0-12D4-D182-5C8CBB4E56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FD00C-C646-BC00-4A53-1ACBA2FA1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9738"/>
            <a:ext cx="7662863" cy="598331"/>
          </a:xfrm>
        </p:spPr>
        <p:txBody>
          <a:bodyPr/>
          <a:lstStyle/>
          <a:p>
            <a:pPr>
              <a:defRPr/>
            </a:pPr>
            <a:r>
              <a:rPr lang="en-US" dirty="0"/>
              <a:t>The next </a:t>
            </a:r>
            <a:r>
              <a:rPr lang="en-US" dirty="0" err="1"/>
              <a:t>mff</a:t>
            </a:r>
            <a:r>
              <a:rPr lang="en-US" dirty="0"/>
              <a:t> as a turning point for </a:t>
            </a:r>
            <a:r>
              <a:rPr lang="en-US" dirty="0" err="1"/>
              <a:t>defence</a:t>
            </a:r>
            <a:br>
              <a:rPr lang="en-US" dirty="0"/>
            </a:br>
            <a:r>
              <a:rPr lang="en-US" cap="small" dirty="0"/>
              <a:t>Recommendations</a:t>
            </a:r>
            <a:endParaRPr lang="en-US" b="0" cap="small" dirty="0">
              <a:solidFill>
                <a:srgbClr val="FF0000"/>
              </a:solidFill>
              <a:latin typeface="Europea" pitchFamily="2" charset="0"/>
              <a:ea typeface="Europea" pitchFamily="2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79289B7-76BC-99A0-4696-49CA9AD66997}"/>
              </a:ext>
            </a:extLst>
          </p:cNvPr>
          <p:cNvSpPr txBox="1"/>
          <p:nvPr/>
        </p:nvSpPr>
        <p:spPr>
          <a:xfrm>
            <a:off x="457200" y="1266669"/>
            <a:ext cx="772743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fr-FR" sz="1400" b="1" dirty="0" err="1">
                <a:solidFill>
                  <a:srgbClr val="0A4999"/>
                </a:solidFill>
              </a:rPr>
              <a:t>Potential</a:t>
            </a:r>
            <a:r>
              <a:rPr lang="fr-FR" sz="1400" b="1" dirty="0">
                <a:solidFill>
                  <a:srgbClr val="0A4999"/>
                </a:solidFill>
              </a:rPr>
              <a:t> </a:t>
            </a:r>
            <a:r>
              <a:rPr lang="fr-FR" sz="1400" b="1" dirty="0" err="1">
                <a:solidFill>
                  <a:srgbClr val="0A4999"/>
                </a:solidFill>
              </a:rPr>
              <a:t>priority</a:t>
            </a:r>
            <a:r>
              <a:rPr lang="fr-FR" sz="1400" b="1" dirty="0">
                <a:solidFill>
                  <a:srgbClr val="0A4999"/>
                </a:solidFill>
              </a:rPr>
              <a:t> </a:t>
            </a:r>
            <a:r>
              <a:rPr lang="fr-FR" sz="1400" b="1" dirty="0" err="1">
                <a:solidFill>
                  <a:srgbClr val="0A4999"/>
                </a:solidFill>
              </a:rPr>
              <a:t>domains</a:t>
            </a:r>
            <a:r>
              <a:rPr lang="fr-FR" sz="1400" b="1" dirty="0">
                <a:solidFill>
                  <a:schemeClr val="bg2">
                    <a:lumMod val="75000"/>
                  </a:schemeClr>
                </a:solidFill>
              </a:rPr>
              <a:t> – </a:t>
            </a:r>
            <a:r>
              <a:rPr lang="fr-FR" sz="1400" b="1" dirty="0" err="1"/>
              <a:t>see</a:t>
            </a:r>
            <a:r>
              <a:rPr lang="fr-FR" sz="1400" b="1" dirty="0"/>
              <a:t> the White </a:t>
            </a:r>
            <a:r>
              <a:rPr lang="fr-FR" sz="1400" b="1" dirty="0" err="1"/>
              <a:t>paper</a:t>
            </a:r>
            <a:endParaRPr lang="fr-FR" sz="1400" b="1" dirty="0"/>
          </a:p>
          <a:p>
            <a:pPr marL="446088" indent="-446088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fr-FR" sz="1400" b="1" dirty="0" err="1">
                <a:solidFill>
                  <a:srgbClr val="0A4999"/>
                </a:solidFill>
              </a:rPr>
              <a:t>Criteria</a:t>
            </a:r>
            <a:r>
              <a:rPr lang="fr-FR" sz="1400" b="1" dirty="0">
                <a:solidFill>
                  <a:srgbClr val="0A4999"/>
                </a:solidFill>
              </a:rPr>
              <a:t> </a:t>
            </a:r>
            <a:r>
              <a:rPr lang="fr-FR" sz="1400" b="1" dirty="0" err="1">
                <a:solidFill>
                  <a:srgbClr val="0A4999"/>
                </a:solidFill>
              </a:rPr>
              <a:t>justifying</a:t>
            </a:r>
            <a:r>
              <a:rPr lang="fr-FR" sz="1400" b="1" dirty="0">
                <a:solidFill>
                  <a:srgbClr val="0A4999"/>
                </a:solidFill>
              </a:rPr>
              <a:t> </a:t>
            </a:r>
            <a:r>
              <a:rPr lang="fr-FR" sz="1400" b="1" dirty="0" err="1">
                <a:solidFill>
                  <a:srgbClr val="0A4999"/>
                </a:solidFill>
              </a:rPr>
              <a:t>common</a:t>
            </a:r>
            <a:r>
              <a:rPr lang="fr-FR" sz="1400" b="1" dirty="0">
                <a:solidFill>
                  <a:srgbClr val="0A4999"/>
                </a:solidFill>
              </a:rPr>
              <a:t> </a:t>
            </a:r>
            <a:r>
              <a:rPr lang="fr-FR" sz="1400" b="1" dirty="0" err="1">
                <a:solidFill>
                  <a:srgbClr val="0A4999"/>
                </a:solidFill>
              </a:rPr>
              <a:t>spending</a:t>
            </a:r>
            <a:endParaRPr lang="fr-FR" sz="1400" b="1" dirty="0">
              <a:solidFill>
                <a:srgbClr val="0A4999"/>
              </a:solidFill>
            </a:endParaRPr>
          </a:p>
          <a:p>
            <a:pPr marL="62547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bg2">
                    <a:lumMod val="75000"/>
                  </a:schemeClr>
                </a:solidFill>
              </a:rPr>
              <a:t>	</a:t>
            </a:r>
            <a:r>
              <a:rPr lang="fr-FR" sz="1200" dirty="0" err="1"/>
              <a:t>Costs</a:t>
            </a:r>
            <a:r>
              <a:rPr lang="fr-FR" sz="1200" dirty="0"/>
              <a:t> </a:t>
            </a:r>
            <a:r>
              <a:rPr lang="fr-FR" sz="1200" dirty="0" err="1"/>
              <a:t>beyond</a:t>
            </a:r>
            <a:r>
              <a:rPr lang="fr-FR" sz="1200" dirty="0"/>
              <a:t> </a:t>
            </a:r>
            <a:r>
              <a:rPr lang="fr-FR" sz="1200" dirty="0" err="1"/>
              <a:t>any</a:t>
            </a:r>
            <a:r>
              <a:rPr lang="fr-FR" sz="1200" dirty="0"/>
              <a:t> single </a:t>
            </a:r>
            <a:r>
              <a:rPr lang="fr-FR" sz="1200" dirty="0" err="1"/>
              <a:t>Member</a:t>
            </a:r>
            <a:r>
              <a:rPr lang="fr-FR" sz="1200" dirty="0"/>
              <a:t> </a:t>
            </a:r>
            <a:r>
              <a:rPr lang="fr-FR" sz="1200" dirty="0" err="1"/>
              <a:t>State’s</a:t>
            </a:r>
            <a:r>
              <a:rPr lang="fr-FR" sz="1200" dirty="0"/>
              <a:t> </a:t>
            </a:r>
            <a:r>
              <a:rPr lang="fr-FR" sz="1200" dirty="0" err="1"/>
              <a:t>capacity</a:t>
            </a:r>
            <a:endParaRPr lang="fr-FR" sz="1200" dirty="0"/>
          </a:p>
          <a:p>
            <a:pPr marL="895350" indent="-26987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sz="1200" dirty="0"/>
              <a:t>Multinational by design</a:t>
            </a:r>
          </a:p>
          <a:p>
            <a:pPr marL="895350" indent="-26987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sz="1200" dirty="0"/>
              <a:t>Disruptive or dual-use technologies</a:t>
            </a:r>
          </a:p>
          <a:p>
            <a:pPr marL="446088" indent="-446088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1400" b="1" dirty="0">
                <a:solidFill>
                  <a:srgbClr val="0A4999"/>
                </a:solidFill>
              </a:rPr>
              <a:t>Core primary objectives</a:t>
            </a:r>
            <a:endParaRPr lang="en-US" sz="1200" b="1" dirty="0">
              <a:solidFill>
                <a:srgbClr val="0A4999"/>
              </a:solidFill>
            </a:endParaRPr>
          </a:p>
          <a:p>
            <a:pPr marL="895350" lvl="1" indent="-26987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1200" dirty="0"/>
              <a:t>Supporting common industrial ramp-up and </a:t>
            </a:r>
            <a:r>
              <a:rPr lang="en-US" sz="1200" dirty="0" err="1"/>
              <a:t>modernisation</a:t>
            </a:r>
            <a:endParaRPr lang="en-US" sz="1200" dirty="0"/>
          </a:p>
          <a:p>
            <a:pPr marL="895350" lvl="1" indent="-26987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1200" dirty="0"/>
              <a:t>Securing </a:t>
            </a:r>
            <a:r>
              <a:rPr lang="en-US" sz="1200" dirty="0" err="1"/>
              <a:t>defence</a:t>
            </a:r>
            <a:r>
              <a:rPr lang="en-US" sz="1200" dirty="0"/>
              <a:t> supply chains</a:t>
            </a:r>
          </a:p>
          <a:p>
            <a:pPr marL="895350" lvl="1" indent="-26987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sz="1200" dirty="0" err="1"/>
              <a:t>Supporting</a:t>
            </a:r>
            <a:r>
              <a:rPr lang="fr-FR" sz="1200" dirty="0"/>
              <a:t> </a:t>
            </a:r>
            <a:r>
              <a:rPr lang="fr-FR" sz="1200" dirty="0" err="1"/>
              <a:t>SMEs</a:t>
            </a:r>
            <a:r>
              <a:rPr lang="fr-FR" sz="1200" dirty="0"/>
              <a:t> (FAST </a:t>
            </a:r>
            <a:r>
              <a:rPr lang="fr-FR" sz="1200" dirty="0" err="1"/>
              <a:t>fund</a:t>
            </a:r>
            <a:r>
              <a:rPr lang="fr-FR" sz="1200" dirty="0"/>
              <a:t>)</a:t>
            </a:r>
          </a:p>
          <a:p>
            <a:pPr marL="895350" lvl="1" indent="-26987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sz="1200" dirty="0" err="1"/>
              <a:t>Aggregating</a:t>
            </a:r>
            <a:r>
              <a:rPr lang="fr-FR" sz="1200" dirty="0"/>
              <a:t> </a:t>
            </a:r>
            <a:r>
              <a:rPr lang="fr-FR" sz="1200" dirty="0" err="1"/>
              <a:t>demand</a:t>
            </a:r>
            <a:r>
              <a:rPr lang="fr-FR" sz="1200" dirty="0"/>
              <a:t> </a:t>
            </a:r>
            <a:r>
              <a:rPr lang="fr-FR" sz="1200" dirty="0" err="1"/>
              <a:t>through</a:t>
            </a:r>
            <a:r>
              <a:rPr lang="fr-FR" sz="1200" dirty="0"/>
              <a:t> joint </a:t>
            </a:r>
            <a:r>
              <a:rPr lang="fr-FR" sz="1200" dirty="0" err="1"/>
              <a:t>procurement</a:t>
            </a:r>
            <a:endParaRPr lang="fr-FR" sz="1200" dirty="0"/>
          </a:p>
          <a:p>
            <a:pPr marL="171450" indent="-171450">
              <a:spcBef>
                <a:spcPts val="1200"/>
              </a:spcBef>
              <a:buFontTx/>
              <a:buChar char="-"/>
            </a:pPr>
            <a:endParaRPr lang="fr-FR" sz="12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800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99D971-6A9C-F9DA-C333-B019D96E76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F6D42-98FE-C98B-FCEC-70162A1E3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9738"/>
            <a:ext cx="7662863" cy="598331"/>
          </a:xfrm>
        </p:spPr>
        <p:txBody>
          <a:bodyPr/>
          <a:lstStyle/>
          <a:p>
            <a:pPr>
              <a:defRPr/>
            </a:pPr>
            <a:r>
              <a:rPr lang="en-US" dirty="0"/>
              <a:t>Conclusion – A strategic Window of opportunity</a:t>
            </a:r>
            <a:br>
              <a:rPr lang="en-US" dirty="0"/>
            </a:br>
            <a:endParaRPr lang="en-US" b="0" cap="small" dirty="0">
              <a:solidFill>
                <a:srgbClr val="FF0000"/>
              </a:solidFill>
              <a:latin typeface="Europea" pitchFamily="2" charset="0"/>
              <a:ea typeface="Europea" pitchFamily="2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B721055-8F48-D350-65FD-99CCE2F62D9A}"/>
              </a:ext>
            </a:extLst>
          </p:cNvPr>
          <p:cNvSpPr txBox="1"/>
          <p:nvPr/>
        </p:nvSpPr>
        <p:spPr>
          <a:xfrm>
            <a:off x="708285" y="1386810"/>
            <a:ext cx="7258987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fr-FR" sz="1200" dirty="0">
                <a:solidFill>
                  <a:schemeClr val="bg2">
                    <a:lumMod val="75000"/>
                  </a:schemeClr>
                </a:solidFill>
              </a:rPr>
              <a:t>	</a:t>
            </a:r>
            <a:r>
              <a:rPr lang="fr-FR" sz="1400" b="1" dirty="0">
                <a:solidFill>
                  <a:srgbClr val="0A4999"/>
                </a:solidFill>
              </a:rPr>
              <a:t>The 2028-2034 MFF can </a:t>
            </a:r>
            <a:r>
              <a:rPr lang="fr-FR" sz="1400" b="1" dirty="0" err="1">
                <a:solidFill>
                  <a:srgbClr val="0A4999"/>
                </a:solidFill>
              </a:rPr>
              <a:t>lay</a:t>
            </a:r>
            <a:r>
              <a:rPr lang="fr-FR" sz="1400" b="1" dirty="0">
                <a:solidFill>
                  <a:srgbClr val="0A4999"/>
                </a:solidFill>
              </a:rPr>
              <a:t> the </a:t>
            </a:r>
            <a:r>
              <a:rPr lang="fr-FR" sz="1400" b="1" dirty="0" err="1">
                <a:solidFill>
                  <a:srgbClr val="0A4999"/>
                </a:solidFill>
              </a:rPr>
              <a:t>foundation</a:t>
            </a:r>
            <a:r>
              <a:rPr lang="fr-FR" sz="1400" b="1" dirty="0">
                <a:solidFill>
                  <a:srgbClr val="0A4999"/>
                </a:solidFill>
              </a:rPr>
              <a:t> for*</a:t>
            </a:r>
          </a:p>
          <a:p>
            <a:pPr>
              <a:spcBef>
                <a:spcPts val="1200"/>
              </a:spcBef>
            </a:pPr>
            <a:endParaRPr lang="fr-FR" sz="1400" b="1" dirty="0">
              <a:solidFill>
                <a:schemeClr val="bg2">
                  <a:lumMod val="75000"/>
                </a:schemeClr>
              </a:solidFill>
            </a:endParaRPr>
          </a:p>
          <a:p>
            <a:pPr marL="895350" indent="-26987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sz="1400" dirty="0"/>
              <a:t>A </a:t>
            </a:r>
            <a:r>
              <a:rPr lang="fr-FR" sz="1400" dirty="0" err="1"/>
              <a:t>credible</a:t>
            </a:r>
            <a:r>
              <a:rPr lang="fr-FR" sz="1400" dirty="0"/>
              <a:t> </a:t>
            </a:r>
            <a:r>
              <a:rPr lang="fr-FR" sz="1400" dirty="0" err="1"/>
              <a:t>defence</a:t>
            </a:r>
            <a:r>
              <a:rPr lang="fr-FR" sz="1400" dirty="0"/>
              <a:t> for Europe and </a:t>
            </a:r>
            <a:r>
              <a:rPr lang="fr-FR" sz="1400" dirty="0" err="1"/>
              <a:t>Europeans</a:t>
            </a:r>
            <a:endParaRPr lang="fr-FR" sz="1400" dirty="0"/>
          </a:p>
          <a:p>
            <a:pPr marL="895350" indent="-26987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sz="1400" dirty="0"/>
              <a:t>A </a:t>
            </a:r>
            <a:r>
              <a:rPr lang="fr-FR" sz="1400" dirty="0" err="1"/>
              <a:t>strong</a:t>
            </a:r>
            <a:r>
              <a:rPr lang="fr-FR" sz="1400" dirty="0"/>
              <a:t> and </a:t>
            </a:r>
            <a:r>
              <a:rPr lang="fr-FR" sz="1400" dirty="0" err="1"/>
              <a:t>integrated</a:t>
            </a:r>
            <a:r>
              <a:rPr lang="fr-FR" sz="1400" dirty="0"/>
              <a:t> </a:t>
            </a:r>
            <a:r>
              <a:rPr lang="fr-FR" sz="1400" dirty="0" err="1"/>
              <a:t>defence</a:t>
            </a:r>
            <a:r>
              <a:rPr lang="fr-FR" sz="1400" dirty="0"/>
              <a:t> </a:t>
            </a:r>
            <a:r>
              <a:rPr lang="fr-FR" sz="1400" dirty="0" err="1"/>
              <a:t>industrial</a:t>
            </a:r>
            <a:r>
              <a:rPr lang="fr-FR" sz="1400" dirty="0"/>
              <a:t> bases</a:t>
            </a:r>
          </a:p>
          <a:p>
            <a:pPr marL="895350" indent="-26987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sz="1400" dirty="0"/>
              <a:t>And </a:t>
            </a:r>
            <a:r>
              <a:rPr lang="fr-FR" sz="1400" dirty="0" err="1"/>
              <a:t>genuine</a:t>
            </a:r>
            <a:r>
              <a:rPr lang="fr-FR" sz="1400" dirty="0"/>
              <a:t> collective </a:t>
            </a:r>
            <a:r>
              <a:rPr lang="fr-FR" sz="1400" dirty="0" err="1"/>
              <a:t>security</a:t>
            </a:r>
            <a:endParaRPr lang="fr-FR" sz="1400" dirty="0"/>
          </a:p>
          <a:p>
            <a:pPr marL="895350" indent="-26987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sz="1400" dirty="0" err="1"/>
              <a:t>Reinforcing</a:t>
            </a:r>
            <a:r>
              <a:rPr lang="fr-FR" sz="1400" dirty="0"/>
              <a:t> </a:t>
            </a:r>
            <a:r>
              <a:rPr lang="fr-FR" sz="1400" dirty="0" err="1"/>
              <a:t>strategic</a:t>
            </a:r>
            <a:r>
              <a:rPr lang="fr-FR" sz="1400" dirty="0"/>
              <a:t> </a:t>
            </a:r>
            <a:r>
              <a:rPr lang="fr-FR" sz="1400" dirty="0" err="1"/>
              <a:t>autonomy</a:t>
            </a:r>
            <a:r>
              <a:rPr lang="fr-FR" sz="1400" dirty="0"/>
              <a:t> </a:t>
            </a:r>
            <a:r>
              <a:rPr lang="fr-FR" sz="1400" dirty="0" err="1"/>
              <a:t>while</a:t>
            </a:r>
            <a:r>
              <a:rPr lang="fr-FR" sz="1400" dirty="0"/>
              <a:t> </a:t>
            </a:r>
            <a:r>
              <a:rPr lang="fr-FR" sz="1400" dirty="0" err="1"/>
              <a:t>boosting</a:t>
            </a:r>
            <a:r>
              <a:rPr lang="fr-FR" sz="1400" dirty="0"/>
              <a:t> </a:t>
            </a:r>
            <a:r>
              <a:rPr lang="fr-FR" sz="1400" dirty="0" err="1"/>
              <a:t>European</a:t>
            </a:r>
            <a:r>
              <a:rPr lang="fr-FR" sz="1400" dirty="0"/>
              <a:t> </a:t>
            </a:r>
            <a:r>
              <a:rPr lang="fr-FR" sz="1400" dirty="0" err="1"/>
              <a:t>competitiveness</a:t>
            </a:r>
            <a:endParaRPr lang="fr-FR" sz="1400" dirty="0"/>
          </a:p>
          <a:p>
            <a:pPr marL="171450" indent="-171450">
              <a:spcBef>
                <a:spcPts val="1200"/>
              </a:spcBef>
              <a:buFontTx/>
              <a:buChar char="-"/>
            </a:pPr>
            <a:endParaRPr lang="fr-FR" sz="12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1511942"/>
      </p:ext>
    </p:extLst>
  </p:cSld>
  <p:clrMapOvr>
    <a:masterClrMapping/>
  </p:clrMapOvr>
</p:sld>
</file>

<file path=ppt/theme/theme1.xml><?xml version="1.0" encoding="utf-8"?>
<a:theme xmlns:a="http://schemas.openxmlformats.org/drawingml/2006/main" name="EP">
  <a:themeElements>
    <a:clrScheme name="EP">
      <a:dk1>
        <a:srgbClr val="000000"/>
      </a:dk1>
      <a:lt1>
        <a:sysClr val="window" lastClr="FFFFFF"/>
      </a:lt1>
      <a:dk2>
        <a:srgbClr val="0A4999"/>
      </a:dk2>
      <a:lt2>
        <a:srgbClr val="7A868E"/>
      </a:lt2>
      <a:accent1>
        <a:srgbClr val="6D89AE"/>
      </a:accent1>
      <a:accent2>
        <a:srgbClr val="283C56"/>
      </a:accent2>
      <a:accent3>
        <a:srgbClr val="ECCF4F"/>
      </a:accent3>
      <a:accent4>
        <a:srgbClr val="D37022"/>
      </a:accent4>
      <a:accent5>
        <a:srgbClr val="AF2529"/>
      </a:accent5>
      <a:accent6>
        <a:srgbClr val="769C92"/>
      </a:accent6>
      <a:hlink>
        <a:srgbClr val="0C4DA2"/>
      </a:hlink>
      <a:folHlink>
        <a:srgbClr val="79516F"/>
      </a:folHlink>
    </a:clrScheme>
    <a:fontScheme name="EP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spcBef>
            <a:spcPts val="1200"/>
          </a:spcBef>
          <a:defRPr sz="1200" dirty="0" smtClean="0">
            <a:solidFill>
              <a:schemeClr val="bg2">
                <a:lumMod val="75000"/>
              </a:schemeClr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P template pp16x9 white (EN Logo).ppt [Compatibility Mode]" id="{B371DA7C-DBE0-49D3-BE10-87BF855916DE}" vid="{E6852DC5-129D-47BE-8A53-085AAF1EA63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EP template pp16x9 white (EN Logo)</Template>
  <TotalTime>3220</TotalTime>
  <Words>621</Words>
  <Application>Microsoft Office PowerPoint</Application>
  <PresentationFormat>On-screen Show (16:9)</PresentationFormat>
  <Paragraphs>75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Arial Narrow</vt:lpstr>
      <vt:lpstr>Calibri</vt:lpstr>
      <vt:lpstr>Europea</vt:lpstr>
      <vt:lpstr>Symbol</vt:lpstr>
      <vt:lpstr>Wingdings</vt:lpstr>
      <vt:lpstr>Wingdings 3</vt:lpstr>
      <vt:lpstr>EP</vt:lpstr>
      <vt:lpstr>Toward a coherent EU Defence Invesment Framework</vt:lpstr>
      <vt:lpstr>Toward a Coherent EU Defence Investment Framework: From incentives to investment in collective security</vt:lpstr>
      <vt:lpstr>Why a new step is needed?</vt:lpstr>
      <vt:lpstr>The European Paradox/Risk: more money, less efficiency</vt:lpstr>
      <vt:lpstr>What the EU budget can deliver for defence &amp; security in europe?   Lessons from the current MFF</vt:lpstr>
      <vt:lpstr>What the EU budget can deliver for defence &amp; security in europe?  Ambitions and Challenges of common funding</vt:lpstr>
      <vt:lpstr>The next mff as a turning point for defence Toward a coherent EU Defence investment framework</vt:lpstr>
      <vt:lpstr>The next mff as a turning point for defence Recommendations</vt:lpstr>
      <vt:lpstr>Conclusion – A strategic Window of opportunity </vt:lpstr>
      <vt:lpstr>PowerPoint Presentation</vt:lpstr>
    </vt:vector>
  </TitlesOfParts>
  <Company>European Parliament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comes here</dc:title>
  <dc:creator>DUARTE GOMES Catarina</dc:creator>
  <cp:lastModifiedBy>JUNG Diana</cp:lastModifiedBy>
  <cp:revision>6</cp:revision>
  <cp:lastPrinted>2026-01-19T15:25:57Z</cp:lastPrinted>
  <dcterms:created xsi:type="dcterms:W3CDTF">2018-07-04T12:26:27Z</dcterms:created>
  <dcterms:modified xsi:type="dcterms:W3CDTF">2026-01-22T15:49:47Z</dcterms:modified>
</cp:coreProperties>
</file>