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920" r:id="rId4"/>
    <p:sldMasterId id="2147483961" r:id="rId5"/>
  </p:sldMasterIdLst>
  <p:notesMasterIdLst>
    <p:notesMasterId r:id="rId13"/>
  </p:notesMasterIdLst>
  <p:handoutMasterIdLst>
    <p:handoutMasterId r:id="rId14"/>
  </p:handoutMasterIdLst>
  <p:sldIdLst>
    <p:sldId id="2222" r:id="rId6"/>
    <p:sldId id="2147478958" r:id="rId7"/>
    <p:sldId id="2147478964" r:id="rId8"/>
    <p:sldId id="2147478965" r:id="rId9"/>
    <p:sldId id="2147478966" r:id="rId10"/>
    <p:sldId id="2147478967" r:id="rId11"/>
    <p:sldId id="940" r:id="rId12"/>
  </p:sldIdLst>
  <p:sldSz cx="12192000" cy="6858000"/>
  <p:notesSz cx="6858000" cy="9144000"/>
  <p:embeddedFontLst>
    <p:embeddedFont>
      <p:font typeface="EC Square Sans Cond Pro" panose="020B0506040000020004" pitchFamily="34" charset="0"/>
      <p:regular r:id="rId15"/>
      <p:bold r:id="rId16"/>
      <p:italic r:id="rId17"/>
      <p:boldItalic r:id="rId18"/>
    </p:embeddedFont>
    <p:embeddedFont>
      <p:font typeface="EC Square Sans Pro" panose="020B05060400000200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h3YP3xexYcFoahXa2ehi0H5V4Za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2DF80A-6E13-B55C-117F-9D3AE7966C1D}" name="BUS Victor (SG REFORM)" initials="VB" userId="S::Victor.BUS@ec.europa.eu::13f9c335-d2c6-4212-ba47-f6e0fa07ee30" providerId="AD"/>
  <p188:author id="{684AF00C-1AA5-14EC-3060-64AFFD611984}" name="SWIERCZYNA Jaroslaw (SG REFORM)" initials="JS" userId="S::Jaroslaw.SWIERCZYNA@ec.europa.eu::93f72705-f34f-46cd-a38b-f141e16eb9d5" providerId="AD"/>
  <p188:author id="{4EEB1624-1D36-E708-0AF9-2980FFC2AB8B}" name="CARLUCCI Francesco Felice (SG REFORM)" initials="FC" userId="S::Francesco-Felice.CARLUCCI@ec.europa.eu::0823df9d-91a2-47a1-a6a4-4dcb25ee892d" providerId="AD"/>
  <p188:author id="{8E809944-4D3E-1521-3315-31E704944972}" name="NYVANG LUND Christian (SG REFORM)" initials="NR" userId="S::christian.nyvang-lund@ec.europa.eu::197f8a39-fb25-4ac9-9ba0-23e5c1b20b4f" providerId="AD"/>
  <p188:author id="{5964D798-6666-91E9-59B4-FEA0F2033CCB}" name="SWIERCZYNA Jaroslaw (SG REFORM)" initials="SR" userId="S::jaroslaw.swierczyna@ec.europa.eu::93f72705-f34f-46cd-a38b-f141e16eb9d5" providerId="AD"/>
  <p188:author id="{DE47EBEB-7B23-E698-2175-32B8EE61FBB3}" name="GAUER Celine (SG REFORM)" initials="GR" userId="S::celine.gauer@ec.europa.eu::84511114-7a23-4637-b59f-13f54946c5b7" providerId="AD"/>
  <p188:author id="{BB4651EE-F907-ED5B-464A-58198AAA452E}" name="EHMANN Hendrik (SG REFORM)" initials="ER" userId="S::hendrik.ehmann@ec.europa.eu::42f8ea67-b5f4-47a4-a30a-2b442c26ee32" providerId="AD"/>
  <p188:author id="{C05383F3-1795-6C0B-5859-22F85252F5B1}" name="LAMBRECHT Regine (ESTAT-EXT)" initials="RL" userId="S::Regine.LAMBRECHT@ext.ec.europa.eu::1a5166bf-0d9b-4429-b96c-64f3c887b7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ED00"/>
    <a:srgbClr val="FFD34E"/>
    <a:srgbClr val="BCBED4"/>
    <a:srgbClr val="0066FF"/>
    <a:srgbClr val="00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3" Type="http://customschemas.google.com/relationships/presentationmetadata" Target="metadata"/><Relationship Id="rId58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5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4D34D8-E3B4-F069-6ADD-F8D442E60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191E5-897D-1F21-6B64-C79FF3AD2E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E606C-77CD-45C1-9571-DE74CA837D88}" type="datetimeFigureOut">
              <a:rPr lang="en-IE" smtClean="0"/>
              <a:t>26/01/2026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03FA3-5DC7-AAE3-B405-7184FD6B12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54CF8-DBD9-2EAE-C757-6C20B65855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08B9C-ED77-41BB-BC53-D69EC8827C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5320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711370" y="5016055"/>
            <a:ext cx="5690955" cy="410404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304925"/>
            <a:ext cx="6246812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208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option 1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75400-3E4A-4805-76D4-89E3DBA2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7486"/>
            <a:ext cx="2743200" cy="17252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rPr lang="fr-BE"/>
              <a:t>DD/MM/YYYY</a:t>
            </a:r>
            <a:endParaRPr lang="en-I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290A50-B43D-A2B6-515F-75425256A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0714"/>
            <a:ext cx="10515600" cy="1020337"/>
          </a:xfrm>
          <a:noFill/>
        </p:spPr>
        <p:txBody>
          <a:bodyPr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9D02D42-BA7D-84CC-873F-80F08362B3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219575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0E4EF-7051-9AAC-2C78-0958FBC51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243158"/>
            <a:ext cx="3176847" cy="304616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buNone/>
              <a:defRPr sz="16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European Commission">
            <a:extLst>
              <a:ext uri="{FF2B5EF4-FFF2-40B4-BE49-F238E27FC236}">
                <a16:creationId xmlns:a16="http://schemas.microsoft.com/office/drawing/2014/main" id="{85D80D5D-B11B-B8B1-1D33-81E7377D59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015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5570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39DED1-43B7-A54B-D3D7-54792E535D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85570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416748-3994-A02A-B7BD-AC827288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A56761B-AC86-49AF-4B3B-2CCCDB7A4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569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5570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0E4D59-AF6A-8993-094A-5A4FED57EA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85570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3588F2-1E00-50BC-0820-CB663EE97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7575C568-2951-1529-11F7-C12F1B067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45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AA9BB-29EC-79EA-02CA-8452ADF6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BA1A05-4F7E-D9F9-D094-9C9394F84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29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8270BF-EE76-A46D-95E0-FB617042099B}"/>
              </a:ext>
            </a:extLst>
          </p:cNvPr>
          <p:cNvSpPr>
            <a:spLocks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7262511B-BA2E-7984-66D6-B5152DA09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11" name="Picture 10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B557BE9-B8DC-E601-A0F8-16CD84F91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FAC7B2-2467-A72A-9F8B-CBD0FB0D8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D838E642-5C12-54DE-94A0-3EDA044A5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3666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col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CCFB38-4E5F-126B-A212-3CBD911F98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7083"/>
            <a:ext cx="4670502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6259F-C7F8-D963-3DFD-92239B4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7083"/>
            <a:ext cx="5181600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02BBC44B-821F-21ED-8464-03E5216981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22B46DA4-CDDE-5119-2E5E-AD549E681C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321162-C08B-5D98-4E1F-FE50C321D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5400899-1203-EA20-07C6-EFFB182F4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760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8786C-FCBD-3783-706E-0CBF5B0343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9467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DC31AC-D39C-A8A3-ED76-D3399E224DE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7400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635DEE-A882-2487-2337-D6BB66A7A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440D1373-D055-D2EC-8197-171DDBDAD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173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39438-760E-ED2B-8243-319A5EF047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68465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7DAD-79FF-9241-7523-B9F28613F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284C9D-0459-8584-A6B3-FFE83837141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8730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9454014D-FC40-DABB-5F97-62E05A376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2440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2655-E9DF-246B-F4FD-D62B2B37A4B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C7A71E-B4AA-350C-C619-6CD926C5F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90199"/>
            <a:ext cx="3045644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64B145-4048-55E1-B2E9-6B27CC0E587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586925" y="2010169"/>
            <a:ext cx="3132055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6044468-6F92-BCD9-357B-E332816656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86926" y="2690199"/>
            <a:ext cx="3132055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2839C1-28EB-C84A-8FE0-1EB86DE1BDE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422064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E8E11D-2B2A-C5C5-EFFC-16D7985105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22064" y="2690199"/>
            <a:ext cx="3045644" cy="25982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761D88-1D18-A805-8D96-5BEBFEFE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4BB2291-2147-D1C0-AB46-6D3DE9C2D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0171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DE773-46A1-EE6A-D3DF-FC96DCA4C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3834467-B58A-08E2-AA0A-DB1D50F360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5" name="Picture 4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570F0233-3DB4-DD9F-5F0F-39691070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DF5A1-9706-DCB7-1601-51D0F26AE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B7DFF0-1C84-8F6C-0408-2B1515126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5619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BD169-F6A4-2E23-F2D4-B7DED1FC9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C2FD4-3B80-FE70-83EA-C9956AF11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B7624A9B-CC72-EEB9-2AE2-FDB9629A0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5923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1">
            <a:extLst>
              <a:ext uri="{FF2B5EF4-FFF2-40B4-BE49-F238E27FC236}">
                <a16:creationId xmlns:a16="http://schemas.microsoft.com/office/drawing/2014/main" id="{D3CADB7B-43FA-62FF-A4B3-5E073752114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981200"/>
            <a:ext cx="12192000" cy="4876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0E61F-C8F9-4190-1EE4-9217CF0F1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4518"/>
            <a:ext cx="10515600" cy="1068400"/>
          </a:xfrm>
          <a:solidFill>
            <a:schemeClr val="bg1"/>
          </a:solidFill>
        </p:spPr>
        <p:txBody>
          <a:bodyPr lIns="144000" tIns="144000" rIns="144000" bIns="144000" anchor="b">
            <a:noAutofit/>
          </a:bodyPr>
          <a:lstStyle>
            <a:lvl1pPr>
              <a:defRPr sz="8800"/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F041A8C2-E23F-3F85-E8AE-2AEEB49641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942564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95398073-E69B-2867-360F-504F7007F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6437CF6F-3079-899D-F025-61C0BCD596A4}"/>
              </a:ext>
            </a:extLst>
          </p:cNvPr>
          <p:cNvPicPr/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European Commission">
            <a:extLst>
              <a:ext uri="{FF2B5EF4-FFF2-40B4-BE49-F238E27FC236}">
                <a16:creationId xmlns:a16="http://schemas.microsoft.com/office/drawing/2014/main" id="{97034CB8-2B4A-3519-77AF-1512D68F279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64" y="174518"/>
            <a:ext cx="2544024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597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4 imag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91;p33">
            <a:extLst>
              <a:ext uri="{FF2B5EF4-FFF2-40B4-BE49-F238E27FC236}">
                <a16:creationId xmlns:a16="http://schemas.microsoft.com/office/drawing/2014/main" id="{A9F38C94-2545-ED67-4909-C5A475FCF80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538332" y="2197664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95;p33">
            <a:extLst>
              <a:ext uri="{FF2B5EF4-FFF2-40B4-BE49-F238E27FC236}">
                <a16:creationId xmlns:a16="http://schemas.microsoft.com/office/drawing/2014/main" id="{45EC68E1-18F5-04CB-00B3-F8948F3B4F1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161035" y="2197663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A4763F-1C9A-B628-1609-DA5C75C90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2758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Google Shape;91;p33">
            <a:extLst>
              <a:ext uri="{FF2B5EF4-FFF2-40B4-BE49-F238E27FC236}">
                <a16:creationId xmlns:a16="http://schemas.microsoft.com/office/drawing/2014/main" id="{0AB5F208-A96D-CEBC-874F-7B719FD86F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38332" y="4031391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95;p33">
            <a:extLst>
              <a:ext uri="{FF2B5EF4-FFF2-40B4-BE49-F238E27FC236}">
                <a16:creationId xmlns:a16="http://schemas.microsoft.com/office/drawing/2014/main" id="{0AC28D44-5B34-89F9-D8AB-62E99E380E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1035" y="4031390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4095A4F-385F-CF4A-5E10-E3628D85F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2758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92A6C90-A6CE-C107-4350-7906F5FDD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39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A45C4F8-1803-A72B-10DF-5927ABF6E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39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9C7B51-3F16-5ABF-3BE2-AA17BD10D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F256C38A-CD2B-89BF-A117-9ED92151C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4727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57" y="589047"/>
            <a:ext cx="7587343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66457" y="1895333"/>
            <a:ext cx="7587342" cy="384557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E7AFEC3F-1C21-3132-B967-9F0F25A56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2728" y="62689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5917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F83483-47D9-4712-A8D7-6CBF6177582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7"/>
            <a:ext cx="5138057" cy="717240"/>
          </a:xfr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bg1"/>
                </a:solidFill>
                <a:highlight>
                  <a:srgbClr val="003399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72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F035CA-6728-7746-C9FC-81382094BF06}"/>
              </a:ext>
            </a:extLst>
          </p:cNvPr>
          <p:cNvSpPr/>
          <p:nvPr/>
        </p:nvSpPr>
        <p:spPr>
          <a:xfrm>
            <a:off x="5388429" y="0"/>
            <a:ext cx="6803571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701F0-97E6-7792-DA18-AD6E08BC874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6"/>
            <a:ext cx="5138057" cy="1000267"/>
          </a:xfrm>
          <a:noFill/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tx2"/>
                </a:solidFill>
                <a:highlight>
                  <a:srgbClr val="FFD34E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noFill/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07C9B7E-A9F7-E74E-8B7F-3BB737CA3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B7786630-3DC2-B1C3-65DD-397E446197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07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2 columns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773642" y="0"/>
            <a:ext cx="4418358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8936A4-CDCB-C345-F71F-92F2A35F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067"/>
            <a:ext cx="7915275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E590DB-1C31-60F0-D6F8-A170679611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C5D68-6EAE-4A7A-7185-241C6CF3B9B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05921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01A7271-B7CF-4C49-1423-D7CA7ECEF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C0DCEE1B-27AC-37B6-7683-71F823E43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7D846-EECB-7092-C88A-21E2250B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296A4E82-A1A1-EFC7-7768-E6DDC71C4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5953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14E959-31F1-870D-FAE7-99D8E633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F6ADE38F-D638-BFB1-E702-D0F6D0CB0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8489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517C-B46F-A98F-0643-A97107DEC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2D6F6E54-ED8F-C9DE-9355-5B2E347C2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183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a colou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0C1291-4A16-4E7F-D6F2-0662C6CC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706136"/>
            <a:ext cx="4840275" cy="346317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1CCFCC-12CB-E276-21C2-DAA2C8D36EC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393779" y="1706137"/>
            <a:ext cx="4960021" cy="346317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40A71C-FBDC-ABE7-AF08-221E5E629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C1FACF7A-9967-0A10-F75B-7E70FCAB2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0522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posi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559404-34AB-2AB1-76B4-CB85000D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16904"/>
            <a:ext cx="10515600" cy="81690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12AF7B-3A7E-8763-817E-DD321C64A6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A2B82B-3461-6DA2-3E41-F3AC813918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tx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oogle Shape;66;p29" descr="Quote">
            <a:extLst>
              <a:ext uri="{FF2B5EF4-FFF2-40B4-BE49-F238E27FC236}">
                <a16:creationId xmlns:a16="http://schemas.microsoft.com/office/drawing/2014/main" id="{2BA61D73-E039-6C69-A4A9-27D86CB30D1D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BE2FFB7F-6A6F-E203-E2CE-AAC503E40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Google Shape;66;p29" descr="Quote">
            <a:extLst>
              <a:ext uri="{FF2B5EF4-FFF2-40B4-BE49-F238E27FC236}">
                <a16:creationId xmlns:a16="http://schemas.microsoft.com/office/drawing/2014/main" id="{D61A7912-F509-F977-C8A3-05B55096DDA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flag with yellow stars&#10;&#10;Description automatically generated">
            <a:extLst>
              <a:ext uri="{FF2B5EF4-FFF2-40B4-BE49-F238E27FC236}">
                <a16:creationId xmlns:a16="http://schemas.microsoft.com/office/drawing/2014/main" id="{519F3A2E-810F-F3DF-534B-DFE8563EDC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0BD146-26A9-B2E3-790A-137432E69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3E557AF9-465E-61C3-8C33-29231AE45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1349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ega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6039EEF-B8E6-4383-4827-068F061175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BE876A1-64BE-0A6D-B28E-A01C8883D1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bg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oogle Shape;66;p29" descr="Quote">
            <a:extLst>
              <a:ext uri="{FF2B5EF4-FFF2-40B4-BE49-F238E27FC236}">
                <a16:creationId xmlns:a16="http://schemas.microsoft.com/office/drawing/2014/main" id="{E1B4A183-929D-5431-B365-FECE6A72A48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6CD1AA0-BE2D-038C-5423-E271CF163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48383-BBA9-7909-CFDF-60BEA0FE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3511"/>
            <a:ext cx="10515600" cy="81690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6" name="Google Shape;66;p29" descr="Quote">
            <a:extLst>
              <a:ext uri="{FF2B5EF4-FFF2-40B4-BE49-F238E27FC236}">
                <a16:creationId xmlns:a16="http://schemas.microsoft.com/office/drawing/2014/main" id="{DE2EBF53-76CE-6C8F-0861-C3A5D384E18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AB87E6E1-A561-866F-CE99-26D9647684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65A446-C679-3C21-6DB2-E6E244E9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11C79F0A-B650-EE29-9ABF-AC09E7753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022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8779EA-6394-AAE5-959A-6BB82A7D90AE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Google Shape;75;p31">
            <a:extLst>
              <a:ext uri="{FF2B5EF4-FFF2-40B4-BE49-F238E27FC236}">
                <a16:creationId xmlns:a16="http://schemas.microsoft.com/office/drawing/2014/main" id="{66DB0E40-389A-4ADF-E594-6BBAB29E7192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6BCEAD-64F8-A9C2-D826-FF1F037B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59C8E60-AD13-6DDB-15AD-A3F8E3F22A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239B419-47F7-2FF3-C377-FBB7B2DBA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D8C14CF6-6F1D-C458-1F86-A760F31FE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522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picture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152718" y="1683033"/>
            <a:ext cx="3886563" cy="3886563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43A5598A-C2EA-5505-BEB5-E80CA68AED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3D5D7A7A-28D1-BC55-7F75-53B9E5FBC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7D111-DE2E-9994-A799-F62F38E8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33A6EEA9-52B7-550C-7CFD-E465C8DB4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0056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4D01C79-8E51-7320-51B2-6B4D1CD15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6200794-8F7F-E0F0-3735-90CCC24A8A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71D99-21D4-ED76-0E54-1ECA6FD71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36249086-331D-49C8-6F5E-1FD73ADA2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5834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7EF38B-E8AF-66F2-44F8-7A5DA7FF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0850E44D-CF7B-5CF4-6BF7-5B2F65007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7060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s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Google Shape;128;p36">
            <a:extLst>
              <a:ext uri="{FF2B5EF4-FFF2-40B4-BE49-F238E27FC236}">
                <a16:creationId xmlns:a16="http://schemas.microsoft.com/office/drawing/2014/main" id="{C6066961-5253-C2E8-C59C-7D3AEA19074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4407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7354" y="179242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128;p36">
            <a:extLst>
              <a:ext uri="{FF2B5EF4-FFF2-40B4-BE49-F238E27FC236}">
                <a16:creationId xmlns:a16="http://schemas.microsoft.com/office/drawing/2014/main" id="{530B519E-B8E9-0851-34A7-4EBCABDB1F2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38198" y="379352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CC6BA2-60D9-1664-3253-8468AB06B3B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2887352" y="394186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128;p36">
            <a:extLst>
              <a:ext uri="{FF2B5EF4-FFF2-40B4-BE49-F238E27FC236}">
                <a16:creationId xmlns:a16="http://schemas.microsoft.com/office/drawing/2014/main" id="{B0466037-50F3-96B3-1B0E-06D3D18B8BCE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422796" y="167960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C1C8BB-B6BF-EFC9-4FB7-FE68ADABF64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71950" y="182795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2B2D1DEC-353D-0530-46BD-FAC7D81DC42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422794" y="382905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C01048-C2DE-CFE9-C353-8ED3741099B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71948" y="397739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7E4CCE-C35C-C711-24D0-0F4BCA80C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3B38F9D4-3EE2-3396-18AD-F87E42190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9833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ectangles pictures white backgroun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5" name="Google Shape;97;p33">
            <a:extLst>
              <a:ext uri="{FF2B5EF4-FFF2-40B4-BE49-F238E27FC236}">
                <a16:creationId xmlns:a16="http://schemas.microsoft.com/office/drawing/2014/main" id="{51CBB8A7-3E08-DCAC-14AF-878AC33CDC3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38200" y="1931348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438DF5-CCC4-87AD-037A-C14F79B62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8868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97;p33">
            <a:extLst>
              <a:ext uri="{FF2B5EF4-FFF2-40B4-BE49-F238E27FC236}">
                <a16:creationId xmlns:a16="http://schemas.microsoft.com/office/drawing/2014/main" id="{BFE9E99F-07A9-26A1-106E-78351E5222CA}"/>
              </a:ext>
            </a:extLst>
          </p:cNvPr>
          <p:cNvSpPr>
            <a:spLocks noGrp="1"/>
          </p:cNvSpPr>
          <p:nvPr>
            <p:ph type="pic" idx="7"/>
          </p:nvPr>
        </p:nvSpPr>
        <p:spPr>
          <a:xfrm>
            <a:off x="838202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A6A52A8-BCDE-0058-03FA-48265F58CC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868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95;p33">
            <a:extLst>
              <a:ext uri="{FF2B5EF4-FFF2-40B4-BE49-F238E27FC236}">
                <a16:creationId xmlns:a16="http://schemas.microsoft.com/office/drawing/2014/main" id="{A15E4B72-6400-86B0-FD40-4FCA9F386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80157" y="1931348"/>
            <a:ext cx="2461593" cy="163815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6022ECE-0EE9-F2CA-72F3-353CAD2AB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587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97;p33">
            <a:extLst>
              <a:ext uri="{FF2B5EF4-FFF2-40B4-BE49-F238E27FC236}">
                <a16:creationId xmlns:a16="http://schemas.microsoft.com/office/drawing/2014/main" id="{0D3E0C88-3573-7B0F-D8F7-5AAD283A42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80157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FF4C0-B8CC-5E9A-7FF2-0BA1FD866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1587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F815C1-0113-F490-4A53-0227959C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40C61561-6F08-5417-8327-52799F612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1121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squared pictures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993028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Google Shape;116;p35">
            <a:extLst>
              <a:ext uri="{FF2B5EF4-FFF2-40B4-BE49-F238E27FC236}">
                <a16:creationId xmlns:a16="http://schemas.microsoft.com/office/drawing/2014/main" id="{80AA888C-2660-9749-11E6-8A96DD56EAC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147856" y="161372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17;p35">
            <a:extLst>
              <a:ext uri="{FF2B5EF4-FFF2-40B4-BE49-F238E27FC236}">
                <a16:creationId xmlns:a16="http://schemas.microsoft.com/office/drawing/2014/main" id="{95752BFF-4A6F-68EA-E048-C405D776F6A9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7302684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18;p35">
            <a:extLst>
              <a:ext uri="{FF2B5EF4-FFF2-40B4-BE49-F238E27FC236}">
                <a16:creationId xmlns:a16="http://schemas.microsoft.com/office/drawing/2014/main" id="{69A61CD2-9393-897F-4851-B55A256B6577}"/>
              </a:ext>
            </a:extLst>
          </p:cNvPr>
          <p:cNvSpPr>
            <a:spLocks noGrp="1"/>
          </p:cNvSpPr>
          <p:nvPr>
            <p:ph type="pic" idx="6"/>
          </p:nvPr>
        </p:nvSpPr>
        <p:spPr>
          <a:xfrm>
            <a:off x="9457512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5" name="Google Shape;114;p35">
            <a:extLst>
              <a:ext uri="{FF2B5EF4-FFF2-40B4-BE49-F238E27FC236}">
                <a16:creationId xmlns:a16="http://schemas.microsoft.com/office/drawing/2014/main" id="{5BBBB0BA-17D9-1A2A-5573-A96E32CB11C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8200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6" name="Google Shape;115;p35">
            <a:extLst>
              <a:ext uri="{FF2B5EF4-FFF2-40B4-BE49-F238E27FC236}">
                <a16:creationId xmlns:a16="http://schemas.microsoft.com/office/drawing/2014/main" id="{E234676C-5503-D335-7C9F-8EBF756F24A7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993028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116;p35">
            <a:extLst>
              <a:ext uri="{FF2B5EF4-FFF2-40B4-BE49-F238E27FC236}">
                <a16:creationId xmlns:a16="http://schemas.microsoft.com/office/drawing/2014/main" id="{8C059826-5CA9-F193-6C89-8B0DECF9ACE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47856" y="379975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Google Shape;117;p35">
            <a:extLst>
              <a:ext uri="{FF2B5EF4-FFF2-40B4-BE49-F238E27FC236}">
                <a16:creationId xmlns:a16="http://schemas.microsoft.com/office/drawing/2014/main" id="{E57729DD-0495-06CF-3D2B-B8EC5F7D6EF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02684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9" name="Google Shape;118;p35">
            <a:extLst>
              <a:ext uri="{FF2B5EF4-FFF2-40B4-BE49-F238E27FC236}">
                <a16:creationId xmlns:a16="http://schemas.microsoft.com/office/drawing/2014/main" id="{DDFD3960-357B-A667-2997-F567232AE44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457512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EF7B-6FA5-122A-260D-E885CDDAA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2F8295BB-BABD-70B5-D58D-1DF08E62A2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2003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Google Shape;121;p35">
            <a:extLst>
              <a:ext uri="{FF2B5EF4-FFF2-40B4-BE49-F238E27FC236}">
                <a16:creationId xmlns:a16="http://schemas.microsoft.com/office/drawing/2014/main" id="{2EA4C09F-A3D0-2FDF-C8EF-EDEF2FCF78CE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C5C1-4287-4FC9-8450-3D86D951F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95AF122-27C1-57B4-2A7C-54A134842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8614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Google Shape;114;p35">
            <a:extLst>
              <a:ext uri="{FF2B5EF4-FFF2-40B4-BE49-F238E27FC236}">
                <a16:creationId xmlns:a16="http://schemas.microsoft.com/office/drawing/2014/main" id="{F38470BA-1066-4059-A16D-B9EE9722C73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15;p35">
            <a:extLst>
              <a:ext uri="{FF2B5EF4-FFF2-40B4-BE49-F238E27FC236}">
                <a16:creationId xmlns:a16="http://schemas.microsoft.com/office/drawing/2014/main" id="{4C5EDD4B-6148-8C81-CEE4-C4C5BFE4E787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21;p35">
            <a:extLst>
              <a:ext uri="{FF2B5EF4-FFF2-40B4-BE49-F238E27FC236}">
                <a16:creationId xmlns:a16="http://schemas.microsoft.com/office/drawing/2014/main" id="{85A61031-57E6-E855-38A1-FA502D6C575D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C730096-D3D5-78FF-DEE5-BE9525C4D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9F566B8-5CFB-8DB0-6A67-925C39BEF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800A1-1EE4-975A-7B55-1404DB41F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D39D4F72-AD6A-6B47-A2FF-9CFB1C55FF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9800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with credi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44;p20">
            <a:extLst>
              <a:ext uri="{FF2B5EF4-FFF2-40B4-BE49-F238E27FC236}">
                <a16:creationId xmlns:a16="http://schemas.microsoft.com/office/drawing/2014/main" id="{DA7E9652-CF81-1788-7674-E1FA25BFE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44BEB-A192-AF1A-3CE0-A12C2705D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996499"/>
            <a:ext cx="10515600" cy="16668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oogle Shape;444;p20">
            <a:extLst>
              <a:ext uri="{FF2B5EF4-FFF2-40B4-BE49-F238E27FC236}">
                <a16:creationId xmlns:a16="http://schemas.microsoft.com/office/drawing/2014/main" id="{8A55753B-1E31-7005-E76C-7A1B520A3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E782E-88D7-720D-47B0-E5C4BDBFE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13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option 1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75400-3E4A-4805-76D4-89E3DBA2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7486"/>
            <a:ext cx="2743200" cy="17252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rPr lang="fr-BE"/>
              <a:t>DD/MM/YYYY</a:t>
            </a:r>
            <a:endParaRPr lang="en-I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290A50-B43D-A2B6-515F-75425256A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0714"/>
            <a:ext cx="10515600" cy="1020337"/>
          </a:xfrm>
          <a:noFill/>
        </p:spPr>
        <p:txBody>
          <a:bodyPr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9D02D42-BA7D-84CC-873F-80F08362B3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219575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0E4EF-7051-9AAC-2C78-0958FBC51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243158"/>
            <a:ext cx="3176847" cy="304616"/>
          </a:xfrm>
          <a:solidFill>
            <a:schemeClr val="accent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buNone/>
              <a:defRPr sz="16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European Commission">
            <a:extLst>
              <a:ext uri="{FF2B5EF4-FFF2-40B4-BE49-F238E27FC236}">
                <a16:creationId xmlns:a16="http://schemas.microsoft.com/office/drawing/2014/main" id="{85D80D5D-B11B-B8B1-1D33-81E7377D59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  <p:pic>
        <p:nvPicPr>
          <p:cNvPr id="7" name="Picture 6" descr="A black and yellow sign with white text&#10;&#10;AI-generated content may be incorrect.">
            <a:extLst>
              <a:ext uri="{FF2B5EF4-FFF2-40B4-BE49-F238E27FC236}">
                <a16:creationId xmlns:a16="http://schemas.microsoft.com/office/drawing/2014/main" id="{5814A857-E93A-A919-F2A4-6C226CEEB5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4025" y="466187"/>
            <a:ext cx="1610207" cy="18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05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5B256C-F848-9C9F-2A9C-E218DE9A199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1F22256-0B85-5AAD-C0B2-E8F5E3C50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350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1">
            <a:extLst>
              <a:ext uri="{FF2B5EF4-FFF2-40B4-BE49-F238E27FC236}">
                <a16:creationId xmlns:a16="http://schemas.microsoft.com/office/drawing/2014/main" id="{D3CADB7B-43FA-62FF-A4B3-5E073752114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981200"/>
            <a:ext cx="12192000" cy="4876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0E61F-C8F9-4190-1EE4-9217CF0F1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4518"/>
            <a:ext cx="10515600" cy="1068400"/>
          </a:xfrm>
          <a:solidFill>
            <a:schemeClr val="bg1"/>
          </a:solidFill>
        </p:spPr>
        <p:txBody>
          <a:bodyPr lIns="144000" tIns="144000" rIns="144000" bIns="144000" anchor="b">
            <a:noAutofit/>
          </a:bodyPr>
          <a:lstStyle>
            <a:lvl1pPr>
              <a:defRPr sz="8800"/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F041A8C2-E23F-3F85-E8AE-2AEEB49641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942564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95398073-E69B-2867-360F-504F7007F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6437CF6F-3079-899D-F025-61C0BCD596A4}"/>
              </a:ext>
            </a:extLst>
          </p:cNvPr>
          <p:cNvPicPr/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European Commission">
            <a:extLst>
              <a:ext uri="{FF2B5EF4-FFF2-40B4-BE49-F238E27FC236}">
                <a16:creationId xmlns:a16="http://schemas.microsoft.com/office/drawing/2014/main" id="{97034CB8-2B4A-3519-77AF-1512D68F279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64" y="174518"/>
            <a:ext cx="2544024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3570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8779EA-6394-AAE5-959A-6BB82A7D90AE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Google Shape;75;p31">
            <a:extLst>
              <a:ext uri="{FF2B5EF4-FFF2-40B4-BE49-F238E27FC236}">
                <a16:creationId xmlns:a16="http://schemas.microsoft.com/office/drawing/2014/main" id="{66DB0E40-389A-4ADF-E594-6BBAB29E7192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6BCEAD-64F8-A9C2-D826-FF1F037B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59C8E60-AD13-6DDB-15AD-A3F8E3F22A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239B419-47F7-2FF3-C377-FBB7B2DBA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66580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5B256C-F848-9C9F-2A9C-E218DE9A199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7618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58619-8012-9B7D-9C59-16671B37457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7353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5A3C0-5810-CECB-04D1-E370BADB2EE8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 tIns="144000" rIns="144000" bIns="144000" anchor="ctr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BD178DF-B2B3-E383-43AA-D54BBF227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C194F48-423C-93CB-1A61-CE12CAB5B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535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526B31-D383-5ABA-08B1-8097743DECE0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D7151F52-9DDF-CEC4-58EC-587B7A1D7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blue flag with yellow stars&#10;&#10;Description automatically generated">
            <a:extLst>
              <a:ext uri="{FF2B5EF4-FFF2-40B4-BE49-F238E27FC236}">
                <a16:creationId xmlns:a16="http://schemas.microsoft.com/office/drawing/2014/main" id="{8B94F84F-1590-9DE6-C3AC-9FBA58E40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033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85714" cy="816904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BD8A8F-01F7-069C-2D69-AFCA2F78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971"/>
            <a:ext cx="10515600" cy="3842127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499CD-21D1-84C4-7FD1-F33A3963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90359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9BE7C2-2602-0313-8D83-EAB1C755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342900" indent="-3429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accent1"/>
              </a:buClr>
              <a:buSzPct val="100000"/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tx2"/>
              </a:buCl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43C2E6-DFE0-78B7-AEF2-E94F2838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16277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8905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39DED1-43B7-A54B-D3D7-54792E535D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98905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416748-3994-A02A-B7BD-AC827288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72155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89056"/>
            <a:ext cx="5019675" cy="3271102"/>
          </a:xfrm>
          <a:solidFill>
            <a:schemeClr val="accent1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0E4D59-AF6A-8993-094A-5A4FED57EA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989056"/>
            <a:ext cx="5019675" cy="3271102"/>
          </a:xfrm>
          <a:solidFill>
            <a:schemeClr val="accent1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3588F2-1E00-50BC-0820-CB663EE97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286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58619-8012-9B7D-9C59-16671B37457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0835BD4-2C09-6FBA-FC30-3BD6A2866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37485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accent1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accent1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AA9BB-29EC-79EA-02CA-8452ADF6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31541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8270BF-EE76-A46D-95E0-FB617042099B}"/>
              </a:ext>
            </a:extLst>
          </p:cNvPr>
          <p:cNvSpPr>
            <a:spLocks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7262511B-BA2E-7984-66D6-B5152DA09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11" name="Picture 10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B557BE9-B8DC-E601-A0F8-16CD84F91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FAC7B2-2467-A72A-9F8B-CBD0FB0D8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41975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col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CCFB38-4E5F-126B-A212-3CBD911F98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7083"/>
            <a:ext cx="4670502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6259F-C7F8-D963-3DFD-92239B4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7083"/>
            <a:ext cx="5181600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02BBC44B-821F-21ED-8464-03E5216981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22B46DA4-CDDE-5119-2E5E-AD549E681C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321162-C08B-5D98-4E1F-FE50C321D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74357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8786C-FCBD-3783-706E-0CBF5B0343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9467" y="1989056"/>
            <a:ext cx="3056400" cy="3299381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DC31AC-D39C-A8A3-ED76-D3399E224DE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7400" y="1989056"/>
            <a:ext cx="3056400" cy="3299381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635DEE-A882-2487-2337-D6BB66A7A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06459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39438-760E-ED2B-8243-319A5EF047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68465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7DAD-79FF-9241-7523-B9F28613F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284C9D-0459-8584-A6B3-FFE83837141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8730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67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2655-E9DF-246B-F4FD-D62B2B37A4B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C7A71E-B4AA-350C-C619-6CD926C5F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90199"/>
            <a:ext cx="3045644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64B145-4048-55E1-B2E9-6B27CC0E587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586925" y="2010169"/>
            <a:ext cx="3132055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6044468-6F92-BCD9-357B-E332816656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86926" y="2690199"/>
            <a:ext cx="3132055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2839C1-28EB-C84A-8FE0-1EB86DE1BDE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422064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E8E11D-2B2A-C5C5-EFFC-16D7985105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22064" y="2690199"/>
            <a:ext cx="3045644" cy="25982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761D88-1D18-A805-8D96-5BEBFEFE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69187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coloured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DE773-46A1-EE6A-D3DF-FC96DCA4C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3834467-B58A-08E2-AA0A-DB1D50F360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5" name="Picture 4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570F0233-3DB4-DD9F-5F0F-39691070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DF5A1-9706-DCB7-1601-51D0F26AE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1515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BD169-F6A4-2E23-F2D4-B7DED1FC9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C2FD4-3B80-FE70-83EA-C9956AF11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9688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4 imag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91;p33">
            <a:extLst>
              <a:ext uri="{FF2B5EF4-FFF2-40B4-BE49-F238E27FC236}">
                <a16:creationId xmlns:a16="http://schemas.microsoft.com/office/drawing/2014/main" id="{A9F38C94-2545-ED67-4909-C5A475FCF80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538332" y="2197664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95;p33">
            <a:extLst>
              <a:ext uri="{FF2B5EF4-FFF2-40B4-BE49-F238E27FC236}">
                <a16:creationId xmlns:a16="http://schemas.microsoft.com/office/drawing/2014/main" id="{45EC68E1-18F5-04CB-00B3-F8948F3B4F1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161035" y="2197663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A4763F-1C9A-B628-1609-DA5C75C90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2758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Google Shape;91;p33">
            <a:extLst>
              <a:ext uri="{FF2B5EF4-FFF2-40B4-BE49-F238E27FC236}">
                <a16:creationId xmlns:a16="http://schemas.microsoft.com/office/drawing/2014/main" id="{0AB5F208-A96D-CEBC-874F-7B719FD86F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38332" y="4031391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95;p33">
            <a:extLst>
              <a:ext uri="{FF2B5EF4-FFF2-40B4-BE49-F238E27FC236}">
                <a16:creationId xmlns:a16="http://schemas.microsoft.com/office/drawing/2014/main" id="{0AC28D44-5B34-89F9-D8AB-62E99E380E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1035" y="4031390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4095A4F-385F-CF4A-5E10-E3628D85F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2758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92A6C90-A6CE-C107-4350-7906F5FDD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39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A45C4F8-1803-A72B-10DF-5927ABF6E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39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9C7B51-3F16-5ABF-3BE2-AA17BD10D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6532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57" y="589047"/>
            <a:ext cx="7587343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66457" y="1895333"/>
            <a:ext cx="7587342" cy="384557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7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5A3C0-5810-CECB-04D1-E370BADB2EE8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 tIns="144000" rIns="144000" bIns="144000" anchor="ctr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BD178DF-B2B3-E383-43AA-D54BBF227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C194F48-423C-93CB-1A61-CE12CAB5B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5037411D-B917-4DD6-582A-69CDCB27D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09350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F83483-47D9-4712-A8D7-6CBF6177582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7"/>
            <a:ext cx="5138057" cy="717240"/>
          </a:xfr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bg1"/>
                </a:solidFill>
                <a:highlight>
                  <a:srgbClr val="003399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7981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F035CA-6728-7746-C9FC-81382094BF06}"/>
              </a:ext>
            </a:extLst>
          </p:cNvPr>
          <p:cNvSpPr/>
          <p:nvPr/>
        </p:nvSpPr>
        <p:spPr>
          <a:xfrm>
            <a:off x="5388429" y="0"/>
            <a:ext cx="6803571" cy="685799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701F0-97E6-7792-DA18-AD6E08BC874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6"/>
            <a:ext cx="5138057" cy="1000267"/>
          </a:xfrm>
          <a:noFill/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tx2"/>
                </a:solidFill>
                <a:highlight>
                  <a:srgbClr val="FFD34E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noFill/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07C9B7E-A9F7-E74E-8B7F-3BB737CA3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B7786630-3DC2-B1C3-65DD-397E446197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028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2 columns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773642" y="0"/>
            <a:ext cx="4418358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8936A4-CDCB-C345-F71F-92F2A35F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067"/>
            <a:ext cx="7915275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E590DB-1C31-60F0-D6F8-A170679611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C5D68-6EAE-4A7A-7185-241C6CF3B9B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05921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01A7271-B7CF-4C49-1423-D7CA7ECEF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C0DCEE1B-27AC-37B6-7683-71F823E43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7D846-EECB-7092-C88A-21E2250B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0814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14E959-31F1-870D-FAE7-99D8E633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6459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517C-B46F-A98F-0643-A97107DEC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23195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a colou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0C1291-4A16-4E7F-D6F2-0662C6CC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706136"/>
            <a:ext cx="4840275" cy="346317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1CCFCC-12CB-E276-21C2-DAA2C8D36EC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393779" y="1706137"/>
            <a:ext cx="4960021" cy="3463178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40A71C-FBDC-ABE7-AF08-221E5E629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58850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posi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559404-34AB-2AB1-76B4-CB85000D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16904"/>
            <a:ext cx="10515600" cy="81690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12AF7B-3A7E-8763-817E-DD321C64A6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A2B82B-3461-6DA2-3E41-F3AC813918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accent1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oogle Shape;66;p29" descr="Quote">
            <a:extLst>
              <a:ext uri="{FF2B5EF4-FFF2-40B4-BE49-F238E27FC236}">
                <a16:creationId xmlns:a16="http://schemas.microsoft.com/office/drawing/2014/main" id="{2BA61D73-E039-6C69-A4A9-27D86CB30D1D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BE2FFB7F-6A6F-E203-E2CE-AAC503E40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Google Shape;66;p29" descr="Quote">
            <a:extLst>
              <a:ext uri="{FF2B5EF4-FFF2-40B4-BE49-F238E27FC236}">
                <a16:creationId xmlns:a16="http://schemas.microsoft.com/office/drawing/2014/main" id="{D61A7912-F509-F977-C8A3-05B55096DDA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flag with yellow stars&#10;&#10;Description automatically generated">
            <a:extLst>
              <a:ext uri="{FF2B5EF4-FFF2-40B4-BE49-F238E27FC236}">
                <a16:creationId xmlns:a16="http://schemas.microsoft.com/office/drawing/2014/main" id="{519F3A2E-810F-F3DF-534B-DFE8563EDC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0BD146-26A9-B2E3-790A-137432E69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84097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ega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6039EEF-B8E6-4383-4827-068F061175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BE876A1-64BE-0A6D-B28E-A01C8883D1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bg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oogle Shape;66;p29" descr="Quote">
            <a:extLst>
              <a:ext uri="{FF2B5EF4-FFF2-40B4-BE49-F238E27FC236}">
                <a16:creationId xmlns:a16="http://schemas.microsoft.com/office/drawing/2014/main" id="{E1B4A183-929D-5431-B365-FECE6A72A48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6CD1AA0-BE2D-038C-5423-E271CF163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48383-BBA9-7909-CFDF-60BEA0FE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3511"/>
            <a:ext cx="10515600" cy="81690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6" name="Google Shape;66;p29" descr="Quote">
            <a:extLst>
              <a:ext uri="{FF2B5EF4-FFF2-40B4-BE49-F238E27FC236}">
                <a16:creationId xmlns:a16="http://schemas.microsoft.com/office/drawing/2014/main" id="{DE2EBF53-76CE-6C8F-0861-C3A5D384E18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AB87E6E1-A561-866F-CE99-26D9647684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65A446-C679-3C21-6DB2-E6E244E9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99900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picture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152718" y="1683033"/>
            <a:ext cx="3886563" cy="3886563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43A5598A-C2EA-5505-BEB5-E80CA68AED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3D5D7A7A-28D1-BC55-7F75-53B9E5FBC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7D111-DE2E-9994-A799-F62F38E8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2269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4D01C79-8E51-7320-51B2-6B4D1CD15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6200794-8F7F-E0F0-3735-90CCC24A8A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71D99-21D4-ED76-0E54-1ECA6FD71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990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526B31-D383-5ABA-08B1-8097743DECE0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D7151F52-9DDF-CEC4-58EC-587B7A1D7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blue flag with yellow stars&#10;&#10;Description automatically generated">
            <a:extLst>
              <a:ext uri="{FF2B5EF4-FFF2-40B4-BE49-F238E27FC236}">
                <a16:creationId xmlns:a16="http://schemas.microsoft.com/office/drawing/2014/main" id="{8B94F84F-1590-9DE6-C3AC-9FBA58E40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6D8387C3-85B8-44CF-42FB-C414F5876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85161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7EF38B-E8AF-66F2-44F8-7A5DA7FF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5026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s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Google Shape;128;p36">
            <a:extLst>
              <a:ext uri="{FF2B5EF4-FFF2-40B4-BE49-F238E27FC236}">
                <a16:creationId xmlns:a16="http://schemas.microsoft.com/office/drawing/2014/main" id="{C6066961-5253-C2E8-C59C-7D3AEA19074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4407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7354" y="179242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128;p36">
            <a:extLst>
              <a:ext uri="{FF2B5EF4-FFF2-40B4-BE49-F238E27FC236}">
                <a16:creationId xmlns:a16="http://schemas.microsoft.com/office/drawing/2014/main" id="{530B519E-B8E9-0851-34A7-4EBCABDB1F2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38198" y="379352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CC6BA2-60D9-1664-3253-8468AB06B3B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2887352" y="394186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128;p36">
            <a:extLst>
              <a:ext uri="{FF2B5EF4-FFF2-40B4-BE49-F238E27FC236}">
                <a16:creationId xmlns:a16="http://schemas.microsoft.com/office/drawing/2014/main" id="{B0466037-50F3-96B3-1B0E-06D3D18B8BCE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422796" y="167960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C1C8BB-B6BF-EFC9-4FB7-FE68ADABF64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71950" y="182795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2B2D1DEC-353D-0530-46BD-FAC7D81DC42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422794" y="382905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C01048-C2DE-CFE9-C353-8ED3741099B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71948" y="397739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7E4CCE-C35C-C711-24D0-0F4BCA80C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6974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ectangles pictures white backgroun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5" name="Google Shape;97;p33">
            <a:extLst>
              <a:ext uri="{FF2B5EF4-FFF2-40B4-BE49-F238E27FC236}">
                <a16:creationId xmlns:a16="http://schemas.microsoft.com/office/drawing/2014/main" id="{51CBB8A7-3E08-DCAC-14AF-878AC33CDC3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38200" y="1931348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438DF5-CCC4-87AD-037A-C14F79B62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8868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97;p33">
            <a:extLst>
              <a:ext uri="{FF2B5EF4-FFF2-40B4-BE49-F238E27FC236}">
                <a16:creationId xmlns:a16="http://schemas.microsoft.com/office/drawing/2014/main" id="{BFE9E99F-07A9-26A1-106E-78351E5222CA}"/>
              </a:ext>
            </a:extLst>
          </p:cNvPr>
          <p:cNvSpPr>
            <a:spLocks noGrp="1"/>
          </p:cNvSpPr>
          <p:nvPr>
            <p:ph type="pic" idx="7"/>
          </p:nvPr>
        </p:nvSpPr>
        <p:spPr>
          <a:xfrm>
            <a:off x="838202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A6A52A8-BCDE-0058-03FA-48265F58CC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868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95;p33">
            <a:extLst>
              <a:ext uri="{FF2B5EF4-FFF2-40B4-BE49-F238E27FC236}">
                <a16:creationId xmlns:a16="http://schemas.microsoft.com/office/drawing/2014/main" id="{A15E4B72-6400-86B0-FD40-4FCA9F386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80157" y="1931348"/>
            <a:ext cx="2461593" cy="163815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6022ECE-0EE9-F2CA-72F3-353CAD2AB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587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97;p33">
            <a:extLst>
              <a:ext uri="{FF2B5EF4-FFF2-40B4-BE49-F238E27FC236}">
                <a16:creationId xmlns:a16="http://schemas.microsoft.com/office/drawing/2014/main" id="{0D3E0C88-3573-7B0F-D8F7-5AAD283A42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80157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FF4C0-B8CC-5E9A-7FF2-0BA1FD866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1587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F815C1-0113-F490-4A53-0227959C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44309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squared pictures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993028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Google Shape;116;p35">
            <a:extLst>
              <a:ext uri="{FF2B5EF4-FFF2-40B4-BE49-F238E27FC236}">
                <a16:creationId xmlns:a16="http://schemas.microsoft.com/office/drawing/2014/main" id="{80AA888C-2660-9749-11E6-8A96DD56EAC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147856" y="161372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17;p35">
            <a:extLst>
              <a:ext uri="{FF2B5EF4-FFF2-40B4-BE49-F238E27FC236}">
                <a16:creationId xmlns:a16="http://schemas.microsoft.com/office/drawing/2014/main" id="{95752BFF-4A6F-68EA-E048-C405D776F6A9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7302684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18;p35">
            <a:extLst>
              <a:ext uri="{FF2B5EF4-FFF2-40B4-BE49-F238E27FC236}">
                <a16:creationId xmlns:a16="http://schemas.microsoft.com/office/drawing/2014/main" id="{69A61CD2-9393-897F-4851-B55A256B6577}"/>
              </a:ext>
            </a:extLst>
          </p:cNvPr>
          <p:cNvSpPr>
            <a:spLocks noGrp="1"/>
          </p:cNvSpPr>
          <p:nvPr>
            <p:ph type="pic" idx="6"/>
          </p:nvPr>
        </p:nvSpPr>
        <p:spPr>
          <a:xfrm>
            <a:off x="9457512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5" name="Google Shape;114;p35">
            <a:extLst>
              <a:ext uri="{FF2B5EF4-FFF2-40B4-BE49-F238E27FC236}">
                <a16:creationId xmlns:a16="http://schemas.microsoft.com/office/drawing/2014/main" id="{5BBBB0BA-17D9-1A2A-5573-A96E32CB11C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8200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6" name="Google Shape;115;p35">
            <a:extLst>
              <a:ext uri="{FF2B5EF4-FFF2-40B4-BE49-F238E27FC236}">
                <a16:creationId xmlns:a16="http://schemas.microsoft.com/office/drawing/2014/main" id="{E234676C-5503-D335-7C9F-8EBF756F24A7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993028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116;p35">
            <a:extLst>
              <a:ext uri="{FF2B5EF4-FFF2-40B4-BE49-F238E27FC236}">
                <a16:creationId xmlns:a16="http://schemas.microsoft.com/office/drawing/2014/main" id="{8C059826-5CA9-F193-6C89-8B0DECF9ACE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47856" y="379975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Google Shape;117;p35">
            <a:extLst>
              <a:ext uri="{FF2B5EF4-FFF2-40B4-BE49-F238E27FC236}">
                <a16:creationId xmlns:a16="http://schemas.microsoft.com/office/drawing/2014/main" id="{E57729DD-0495-06CF-3D2B-B8EC5F7D6EF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02684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9" name="Google Shape;118;p35">
            <a:extLst>
              <a:ext uri="{FF2B5EF4-FFF2-40B4-BE49-F238E27FC236}">
                <a16:creationId xmlns:a16="http://schemas.microsoft.com/office/drawing/2014/main" id="{DDFD3960-357B-A667-2997-F567232AE44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457512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EF7B-6FA5-122A-260D-E885CDDAA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7097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Google Shape;121;p35">
            <a:extLst>
              <a:ext uri="{FF2B5EF4-FFF2-40B4-BE49-F238E27FC236}">
                <a16:creationId xmlns:a16="http://schemas.microsoft.com/office/drawing/2014/main" id="{2EA4C09F-A3D0-2FDF-C8EF-EDEF2FCF78CE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C5C1-4287-4FC9-8450-3D86D951F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3726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coloured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Google Shape;114;p35">
            <a:extLst>
              <a:ext uri="{FF2B5EF4-FFF2-40B4-BE49-F238E27FC236}">
                <a16:creationId xmlns:a16="http://schemas.microsoft.com/office/drawing/2014/main" id="{F38470BA-1066-4059-A16D-B9EE9722C73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15;p35">
            <a:extLst>
              <a:ext uri="{FF2B5EF4-FFF2-40B4-BE49-F238E27FC236}">
                <a16:creationId xmlns:a16="http://schemas.microsoft.com/office/drawing/2014/main" id="{4C5EDD4B-6148-8C81-CEE4-C4C5BFE4E787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21;p35">
            <a:extLst>
              <a:ext uri="{FF2B5EF4-FFF2-40B4-BE49-F238E27FC236}">
                <a16:creationId xmlns:a16="http://schemas.microsoft.com/office/drawing/2014/main" id="{85A61031-57E6-E855-38A1-FA502D6C575D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C730096-D3D5-78FF-DEE5-BE9525C4D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9F566B8-5CFB-8DB0-6A67-925C39BEF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800A1-1EE4-975A-7B55-1404DB41F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0758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8117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with credi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A69828-BDA3-A0E8-D0BD-4F0C2E5000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44BEB-A192-AF1A-3CE0-A12C2705D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996499"/>
            <a:ext cx="10515600" cy="16668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42C2875-4782-3214-62FA-C38D558F12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ack and yellow sign with white text&#10;&#10;AI-generated content may be incorrect.">
            <a:extLst>
              <a:ext uri="{FF2B5EF4-FFF2-40B4-BE49-F238E27FC236}">
                <a16:creationId xmlns:a16="http://schemas.microsoft.com/office/drawing/2014/main" id="{21CDAFA4-0099-7700-ECFC-9E7489BEC3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299" y="693965"/>
            <a:ext cx="1610207" cy="18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903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8D96B-6BBF-8538-2294-4CD2DF0D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EDCC-13FB-DA6D-297E-1963C6899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11805-894B-DB30-78D6-DF72D7078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F1E1-32E6-4F3C-98FE-A352F8FF2203}" type="datetimeFigureOut">
              <a:rPr lang="en-IE" smtClean="0"/>
              <a:t>26/01/2026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546AD-B9ED-27C3-B292-9A75612BE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40A38-884F-0DD3-B885-EC6F7E5F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BFC6-AFD7-452D-AC31-8EC86AFEBEC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74041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57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BD8A8F-01F7-069C-2D69-AFCA2F78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499CD-21D1-84C4-7FD1-F33A3963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3A7104ED-A036-D2F4-B40F-5A65C505A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92288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1"/>
          </p:nvPr>
        </p:nvSpPr>
        <p:spPr>
          <a:xfrm>
            <a:off x="838198" y="1825626"/>
            <a:ext cx="3358489" cy="376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Google Shape;50;p27"/>
          <p:cNvSpPr txBox="1">
            <a:spLocks noGrp="1"/>
          </p:cNvSpPr>
          <p:nvPr>
            <p:ph type="body" idx="2"/>
          </p:nvPr>
        </p:nvSpPr>
        <p:spPr>
          <a:xfrm>
            <a:off x="4604979" y="1825625"/>
            <a:ext cx="3358489" cy="376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3"/>
          </p:nvPr>
        </p:nvSpPr>
        <p:spPr>
          <a:xfrm>
            <a:off x="8371761" y="1825625"/>
            <a:ext cx="3358489" cy="376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2" name="Google Shape;52;p27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64612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9BE7C2-2602-0313-8D83-EAB1C755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2"/>
              </a:buClr>
              <a:buSzPct val="100000"/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43C2E6-DFE0-78B7-AEF2-E94F2838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BE520F0-58F1-06F4-10C5-832EFDCE6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900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9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42" Type="http://schemas.openxmlformats.org/officeDocument/2006/relationships/slideLayout" Target="../slideLayouts/slideLayout80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40" Type="http://schemas.openxmlformats.org/officeDocument/2006/relationships/slideLayout" Target="../slideLayouts/slideLayout78.xml"/><Relationship Id="rId45" Type="http://schemas.openxmlformats.org/officeDocument/2006/relationships/image" Target="../media/image2.jpeg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58.xml"/><Relationship Id="rId41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E374-A678-A684-FA4B-26330CF6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A1E0C-386D-FF7A-6872-1942CD433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6"/>
            <a:ext cx="10515600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66B9-5E84-94E6-4EDD-A9E25FB0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2619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53097-A9FD-84E7-4EFA-47C8DA48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CE57FDCE-6642-0FA5-3739-FA81457769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1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40C55-B1A0-5DE0-B0E4-F05DE550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A12B438D-C839-BF7B-253A-401802D9F2AC}"/>
              </a:ext>
            </a:extLst>
          </p:cNvPr>
          <p:cNvPicPr/>
          <p:nvPr userDrawn="1"/>
        </p:nvPicPr>
        <p:blipFill>
          <a:blip r:embed="rId41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56ABFE-DCB4-5FCC-525D-A462F5BB0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93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  <p:sldLayoutId id="2147483946" r:id="rId26"/>
    <p:sldLayoutId id="2147483947" r:id="rId27"/>
    <p:sldLayoutId id="2147483948" r:id="rId28"/>
    <p:sldLayoutId id="2147483949" r:id="rId29"/>
    <p:sldLayoutId id="2147483950" r:id="rId30"/>
    <p:sldLayoutId id="2147483951" r:id="rId31"/>
    <p:sldLayoutId id="2147483952" r:id="rId32"/>
    <p:sldLayoutId id="2147483953" r:id="rId33"/>
    <p:sldLayoutId id="2147483954" r:id="rId34"/>
    <p:sldLayoutId id="2147483955" r:id="rId35"/>
    <p:sldLayoutId id="2147483956" r:id="rId36"/>
    <p:sldLayoutId id="2147483957" r:id="rId37"/>
    <p:sldLayoutId id="2147483958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E374-A678-A684-FA4B-26330CF6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A1E0C-386D-FF7A-6872-1942CD433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6"/>
            <a:ext cx="10515600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66B9-5E84-94E6-4EDD-A9E25FB0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2619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53097-A9FD-84E7-4EFA-47C8DA48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CE57FDCE-6642-0FA5-3739-FA81457769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5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40C55-B1A0-5DE0-B0E4-F05DE550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A12B438D-C839-BF7B-253A-401802D9F2AC}"/>
              </a:ext>
            </a:extLst>
          </p:cNvPr>
          <p:cNvPicPr/>
          <p:nvPr userDrawn="1"/>
        </p:nvPicPr>
        <p:blipFill>
          <a:blip r:embed="rId45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0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  <p:sldLayoutId id="2147483978" r:id="rId17"/>
    <p:sldLayoutId id="2147483979" r:id="rId18"/>
    <p:sldLayoutId id="2147483980" r:id="rId19"/>
    <p:sldLayoutId id="2147483981" r:id="rId20"/>
    <p:sldLayoutId id="2147483982" r:id="rId21"/>
    <p:sldLayoutId id="2147483983" r:id="rId22"/>
    <p:sldLayoutId id="2147483984" r:id="rId23"/>
    <p:sldLayoutId id="2147483985" r:id="rId24"/>
    <p:sldLayoutId id="2147483986" r:id="rId25"/>
    <p:sldLayoutId id="2147483987" r:id="rId26"/>
    <p:sldLayoutId id="2147483988" r:id="rId27"/>
    <p:sldLayoutId id="2147483989" r:id="rId28"/>
    <p:sldLayoutId id="2147483990" r:id="rId29"/>
    <p:sldLayoutId id="2147483991" r:id="rId30"/>
    <p:sldLayoutId id="2147483992" r:id="rId31"/>
    <p:sldLayoutId id="2147483993" r:id="rId32"/>
    <p:sldLayoutId id="2147483994" r:id="rId33"/>
    <p:sldLayoutId id="2147483995" r:id="rId34"/>
    <p:sldLayoutId id="2147483996" r:id="rId35"/>
    <p:sldLayoutId id="2147483997" r:id="rId36"/>
    <p:sldLayoutId id="2147483998" r:id="rId37"/>
    <p:sldLayoutId id="2147483999" r:id="rId38"/>
    <p:sldLayoutId id="2147484000" r:id="rId39"/>
    <p:sldLayoutId id="2147484001" r:id="rId40"/>
    <p:sldLayoutId id="2147484002" r:id="rId41"/>
    <p:sldLayoutId id="2147484003" r:id="rId4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62716851-CBFE-7E11-B7F8-5550071C5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702" y="3557139"/>
            <a:ext cx="8058509" cy="1061049"/>
          </a:xfrm>
        </p:spPr>
        <p:txBody>
          <a:bodyPr/>
          <a:lstStyle/>
          <a:p>
            <a:r>
              <a:rPr lang="en-US" sz="2800" b="1" i="1" dirty="0">
                <a:latin typeface="EC Square Sans Cond Pro" panose="020B0506040000020004" pitchFamily="34" charset="0"/>
              </a:rPr>
              <a:t>5 lessons learnt from the RRF</a:t>
            </a:r>
            <a:endParaRPr lang="en-IE" sz="3600" b="1" i="1" dirty="0">
              <a:latin typeface="EC Square Sans Cond Pro" panose="020B0506040000020004" pitchFamily="34" charset="0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CA339FB0-EE5C-AA75-FCD1-D0FDCFA8A33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4702" y="4618188"/>
            <a:ext cx="3657785" cy="611188"/>
          </a:xfrm>
        </p:spPr>
        <p:txBody>
          <a:bodyPr/>
          <a:lstStyle/>
          <a:p>
            <a:r>
              <a:rPr lang="en-IE" sz="1800">
                <a:latin typeface="EC Square Sans Cond Pro" panose="020B0506040000020004" pitchFamily="34" charset="0"/>
              </a:rPr>
              <a:t>CONT Committee – 27 January 2026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6E1F402-7636-90A5-1E6C-F82849EB56D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4702" y="5229376"/>
            <a:ext cx="3657785" cy="941016"/>
          </a:xfrm>
          <a:solidFill>
            <a:srgbClr val="FFED00"/>
          </a:solidFill>
        </p:spPr>
        <p:txBody>
          <a:bodyPr/>
          <a:lstStyle/>
          <a:p>
            <a:r>
              <a:rPr lang="en-IE" sz="1800" i="0">
                <a:latin typeface="EC Square Sans Cond Pro" panose="020B0506040000020004" pitchFamily="34" charset="0"/>
              </a:rPr>
              <a:t>Céline Gauer</a:t>
            </a:r>
          </a:p>
          <a:p>
            <a:r>
              <a:rPr lang="en-US" sz="1800" i="0">
                <a:latin typeface="EC Square Sans Cond Pro" panose="020B0506040000020004" pitchFamily="34" charset="0"/>
              </a:rPr>
              <a:t>Director-General - SG REFORM</a:t>
            </a:r>
            <a:endParaRPr lang="en-IE" sz="1800" i="0">
              <a:latin typeface="EC Square Sans Cond Pro" panose="020B05060400000200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D6A2EA-6A94-E03C-C14A-FC577803DA93}"/>
              </a:ext>
            </a:extLst>
          </p:cNvPr>
          <p:cNvSpPr txBox="1"/>
          <p:nvPr/>
        </p:nvSpPr>
        <p:spPr>
          <a:xfrm>
            <a:off x="3985405" y="943221"/>
            <a:ext cx="6877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Cond Pro" panose="020B0506040000020004" pitchFamily="34" charset="0"/>
                <a:ea typeface="+mj-ea"/>
                <a:cs typeface="+mj-cs"/>
              </a:rPr>
              <a:t>Workshop – Towards a performance-based EU budget: What implications for parliamentary oversight and transparency?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2908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33811-AD31-A0A5-5FD3-AD33BA680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02074-9640-9778-53AB-0B5602CC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3099"/>
            <a:ext cx="10885714" cy="816904"/>
          </a:xfrm>
        </p:spPr>
        <p:txBody>
          <a:bodyPr/>
          <a:lstStyle/>
          <a:p>
            <a:r>
              <a:rPr lang="en-US" dirty="0">
                <a:latin typeface="EC Square Sans Pro" panose="020B0506040000020004" pitchFamily="34" charset="0"/>
              </a:rPr>
              <a:t>Lesson 1 – Impact</a:t>
            </a:r>
            <a:br>
              <a:rPr lang="en-US" dirty="0">
                <a:latin typeface="EC Square Sans Pro" panose="020B0506040000020004" pitchFamily="34" charset="0"/>
              </a:rPr>
            </a:br>
            <a:r>
              <a:rPr lang="en-US" sz="2400" b="0" dirty="0">
                <a:latin typeface="EC Square Sans Pro" panose="020B0506040000020004" pitchFamily="34" charset="0"/>
              </a:rPr>
              <a:t>Size and scope matter</a:t>
            </a:r>
            <a:endParaRPr lang="en-IE" b="0" dirty="0">
              <a:latin typeface="EC Square Sans Pro" panose="020B05060400000200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D9B7A-7F02-2E74-8D38-9C183E7DD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68364BB-9B21-4D29-A19C-C6410F652861}" type="slidenum">
              <a:rPr kumimoji="0" lang="en-IE" sz="1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IE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48190FF-95AE-B366-359E-61E3F51CA1E2}"/>
              </a:ext>
            </a:extLst>
          </p:cNvPr>
          <p:cNvGrpSpPr/>
          <p:nvPr/>
        </p:nvGrpSpPr>
        <p:grpSpPr>
          <a:xfrm>
            <a:off x="1311819" y="1605706"/>
            <a:ext cx="9784806" cy="3893111"/>
            <a:chOff x="1617300" y="1196131"/>
            <a:chExt cx="9784806" cy="3893111"/>
          </a:xfrm>
        </p:grpSpPr>
        <p:sp>
          <p:nvSpPr>
            <p:cNvPr id="5" name="Flowchart: Manual Input 4">
              <a:extLst>
                <a:ext uri="{FF2B5EF4-FFF2-40B4-BE49-F238E27FC236}">
                  <a16:creationId xmlns:a16="http://schemas.microsoft.com/office/drawing/2014/main" id="{BF98EBC3-B2F5-C903-447D-80450DE7EAC6}"/>
                </a:ext>
              </a:extLst>
            </p:cNvPr>
            <p:cNvSpPr/>
            <p:nvPr/>
          </p:nvSpPr>
          <p:spPr>
            <a:xfrm flipH="1" flipV="1">
              <a:off x="1617300" y="1196131"/>
              <a:ext cx="9784806" cy="1271596"/>
            </a:xfrm>
            <a:prstGeom prst="flowChartManualInpu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D3627DF-2A79-E0BB-8DCC-1783D4B9654B}"/>
                </a:ext>
              </a:extLst>
            </p:cNvPr>
            <p:cNvSpPr/>
            <p:nvPr/>
          </p:nvSpPr>
          <p:spPr>
            <a:xfrm>
              <a:off x="2187028" y="2072226"/>
              <a:ext cx="8999051" cy="30170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10A83C-DD9B-C844-B1E2-7C4F9A716999}"/>
                </a:ext>
              </a:extLst>
            </p:cNvPr>
            <p:cNvSpPr/>
            <p:nvPr/>
          </p:nvSpPr>
          <p:spPr>
            <a:xfrm>
              <a:off x="2037670" y="1533526"/>
              <a:ext cx="8925606" cy="3314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Tx/>
                <a:tabLst/>
                <a:defRPr/>
              </a:pPr>
              <a:endParaRPr lang="en-IE" sz="2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EC Square Sans Pro" panose="020B0506040000020004" pitchFamily="34" charset="0"/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1CDB78-F8CE-15DD-89D4-ED345F6A3354}"/>
              </a:ext>
            </a:extLst>
          </p:cNvPr>
          <p:cNvSpPr/>
          <p:nvPr/>
        </p:nvSpPr>
        <p:spPr>
          <a:xfrm>
            <a:off x="3132497" y="2109152"/>
            <a:ext cx="7259847" cy="919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Char char="•"/>
            </a:pP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Large single plan</a:t>
            </a: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 with </a:t>
            </a: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broad scope </a:t>
            </a: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and </a:t>
            </a: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single set of rules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har char="•"/>
            </a:pP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Combination of </a:t>
            </a: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reforms and investments</a:t>
            </a: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Flexibility</a:t>
            </a: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 to address crisis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65956B2-4E0A-3308-3DCA-57D70EE53599}"/>
              </a:ext>
            </a:extLst>
          </p:cNvPr>
          <p:cNvSpPr/>
          <p:nvPr/>
        </p:nvSpPr>
        <p:spPr>
          <a:xfrm>
            <a:off x="3129431" y="3133005"/>
            <a:ext cx="7259271" cy="919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marL="285750" indent="-285750">
              <a:buChar char="•"/>
            </a:pP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Large impact on recovery and estimated 5% boost of GDP</a:t>
            </a: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BUT:</a:t>
            </a: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 not well suited for cross-border projects</a:t>
            </a:r>
          </a:p>
          <a:p>
            <a:pPr marL="285750" indent="-285750">
              <a:buChar char="•"/>
            </a:pP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And complex implementation due to coexistence of various instruments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BB19FC1-2FE8-620F-9FE2-736C97BCBA7C}"/>
              </a:ext>
            </a:extLst>
          </p:cNvPr>
          <p:cNvSpPr/>
          <p:nvPr/>
        </p:nvSpPr>
        <p:spPr>
          <a:xfrm>
            <a:off x="3140976" y="4173392"/>
            <a:ext cx="7249746" cy="919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marL="285750" indent="-285750">
              <a:buChar char="•"/>
            </a:pP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Single set of rules</a:t>
            </a: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 across sizeable budget</a:t>
            </a: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Reforms </a:t>
            </a: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at the core with more robust </a:t>
            </a: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policy reference framework</a:t>
            </a: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Complementarity to other EU funds, including EU competitiveness fund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E335F25-6883-743A-FF99-BA94691A4049}"/>
              </a:ext>
            </a:extLst>
          </p:cNvPr>
          <p:cNvSpPr/>
          <p:nvPr/>
        </p:nvSpPr>
        <p:spPr>
          <a:xfrm>
            <a:off x="1939713" y="2109152"/>
            <a:ext cx="1136921" cy="919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EC Square Sans Pro"/>
                <a:cs typeface="Arial"/>
              </a:rPr>
              <a:t>RRF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C2B0F32-CFCE-C692-751F-5B8B176A74B0}"/>
              </a:ext>
            </a:extLst>
          </p:cNvPr>
          <p:cNvSpPr/>
          <p:nvPr/>
        </p:nvSpPr>
        <p:spPr>
          <a:xfrm>
            <a:off x="1939713" y="3133004"/>
            <a:ext cx="1143379" cy="91940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EC Square Sans Pro"/>
                <a:cs typeface="Arial"/>
              </a:rPr>
              <a:t>In practice</a:t>
            </a:r>
            <a:endParaRPr lang="en-US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F24C0FE-F811-D702-AC28-F810AE9477F5}"/>
              </a:ext>
            </a:extLst>
          </p:cNvPr>
          <p:cNvSpPr/>
          <p:nvPr/>
        </p:nvSpPr>
        <p:spPr>
          <a:xfrm>
            <a:off x="1933254" y="4157272"/>
            <a:ext cx="1143379" cy="919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EC Square Sans Pro"/>
                <a:cs typeface="Arial"/>
              </a:rPr>
              <a:t>Proposal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20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7ECF3-79A1-7F47-8394-06B3C3DBB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162D-A8AA-8A8B-17EA-F0FC11648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3099"/>
            <a:ext cx="10885714" cy="816904"/>
          </a:xfrm>
        </p:spPr>
        <p:txBody>
          <a:bodyPr/>
          <a:lstStyle/>
          <a:p>
            <a:r>
              <a:rPr lang="en-US" dirty="0">
                <a:latin typeface="EC Square Sans Pro" panose="020B0506040000020004" pitchFamily="34" charset="0"/>
              </a:rPr>
              <a:t>Lesson 2 – Programming </a:t>
            </a:r>
            <a:br>
              <a:rPr lang="en-US" dirty="0">
                <a:latin typeface="EC Square Sans Pro" panose="020B0506040000020004" pitchFamily="34" charset="0"/>
              </a:rPr>
            </a:br>
            <a:r>
              <a:rPr lang="en-US" sz="2400" b="0" dirty="0">
                <a:latin typeface="EC Square Sans Pro" panose="020B0506040000020004" pitchFamily="34" charset="0"/>
              </a:rPr>
              <a:t>Partnership principle and multilevel governance</a:t>
            </a:r>
            <a:endParaRPr lang="en-IE" sz="2400" b="0" dirty="0">
              <a:latin typeface="EC Square Sans Pro" panose="020B05060400000200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7DFEE-ED57-C41E-8223-4DB83F70B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68364BB-9B21-4D29-A19C-C6410F652861}" type="slidenum">
              <a:rPr kumimoji="0" lang="en-IE" sz="1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IE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AB2627-F41C-8450-F322-C0E23D812FFE}"/>
              </a:ext>
            </a:extLst>
          </p:cNvPr>
          <p:cNvGrpSpPr/>
          <p:nvPr/>
        </p:nvGrpSpPr>
        <p:grpSpPr>
          <a:xfrm>
            <a:off x="1311819" y="1605706"/>
            <a:ext cx="9784806" cy="3893111"/>
            <a:chOff x="1617300" y="1196131"/>
            <a:chExt cx="9784806" cy="3893111"/>
          </a:xfrm>
        </p:grpSpPr>
        <p:sp>
          <p:nvSpPr>
            <p:cNvPr id="5" name="Flowchart: Manual Input 4">
              <a:extLst>
                <a:ext uri="{FF2B5EF4-FFF2-40B4-BE49-F238E27FC236}">
                  <a16:creationId xmlns:a16="http://schemas.microsoft.com/office/drawing/2014/main" id="{B76CB81B-2BAB-0F11-37F8-90774E07ED19}"/>
                </a:ext>
              </a:extLst>
            </p:cNvPr>
            <p:cNvSpPr/>
            <p:nvPr/>
          </p:nvSpPr>
          <p:spPr>
            <a:xfrm flipH="1" flipV="1">
              <a:off x="1617300" y="1196131"/>
              <a:ext cx="9784806" cy="1271596"/>
            </a:xfrm>
            <a:prstGeom prst="flowChartManualInpu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50F39D-4A60-06B6-FAE2-B43139A17D22}"/>
                </a:ext>
              </a:extLst>
            </p:cNvPr>
            <p:cNvSpPr/>
            <p:nvPr/>
          </p:nvSpPr>
          <p:spPr>
            <a:xfrm>
              <a:off x="2187028" y="2072226"/>
              <a:ext cx="8999051" cy="30170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4F52B0-9756-8CB9-4A8C-5D7B8FE407DD}"/>
                </a:ext>
              </a:extLst>
            </p:cNvPr>
            <p:cNvSpPr/>
            <p:nvPr/>
          </p:nvSpPr>
          <p:spPr>
            <a:xfrm>
              <a:off x="2037670" y="1533526"/>
              <a:ext cx="8925606" cy="3314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Tx/>
                <a:tabLst/>
                <a:defRPr/>
              </a:pPr>
              <a:endParaRPr lang="en-IE" sz="2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EC Square Sans Pro" panose="020B0506040000020004" pitchFamily="34" charset="0"/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284B0BE-8777-9051-99EF-A6B3A576C99E}"/>
              </a:ext>
            </a:extLst>
          </p:cNvPr>
          <p:cNvSpPr/>
          <p:nvPr/>
        </p:nvSpPr>
        <p:spPr>
          <a:xfrm>
            <a:off x="3132497" y="2109152"/>
            <a:ext cx="7259847" cy="919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Char char="•"/>
            </a:pP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Direct management</a:t>
            </a:r>
          </a:p>
          <a:p>
            <a:pPr marL="285750" indent="-285750">
              <a:buChar char="•"/>
            </a:pPr>
            <a:r>
              <a:rPr lang="en-US" sz="1600" b="1" dirty="0" err="1">
                <a:solidFill>
                  <a:schemeClr val="tx1"/>
                </a:solidFill>
                <a:latin typeface="EC Square Sans Pro"/>
                <a:cs typeface="Arial"/>
              </a:rPr>
              <a:t>Centralised</a:t>
            </a: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 programming </a:t>
            </a: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given time constraints in crisis context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Char char="•"/>
            </a:pP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Limited leverage in legal basis for </a:t>
            </a: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bottom-up approach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46A023-9C18-6E0E-F5F2-789EB865A569}"/>
              </a:ext>
            </a:extLst>
          </p:cNvPr>
          <p:cNvSpPr/>
          <p:nvPr/>
        </p:nvSpPr>
        <p:spPr>
          <a:xfrm>
            <a:off x="3129431" y="3133005"/>
            <a:ext cx="7259271" cy="919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Uneven involvement </a:t>
            </a: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of regions, local authorities, social partners and stakeholders</a:t>
            </a: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 </a:t>
            </a: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across Member States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Char char="•"/>
            </a:pP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Involvement in </a:t>
            </a: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implementation </a:t>
            </a: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but </a:t>
            </a: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less </a:t>
            </a: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so in </a:t>
            </a: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design </a:t>
            </a: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phase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C11C9C2-C047-FD98-E389-EA3E85C2FC9A}"/>
              </a:ext>
            </a:extLst>
          </p:cNvPr>
          <p:cNvSpPr/>
          <p:nvPr/>
        </p:nvSpPr>
        <p:spPr>
          <a:xfrm>
            <a:off x="3140976" y="4173392"/>
            <a:ext cx="7249746" cy="919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marL="285750" indent="-285750">
              <a:buChar char="•"/>
            </a:pP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Shared management and partnership principle </a:t>
            </a: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enshrined in the proposal</a:t>
            </a: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“Regional check” </a:t>
            </a: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for the approval of plans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9E86932-B495-2288-D9CD-D8440F1FEDF2}"/>
              </a:ext>
            </a:extLst>
          </p:cNvPr>
          <p:cNvSpPr/>
          <p:nvPr/>
        </p:nvSpPr>
        <p:spPr>
          <a:xfrm>
            <a:off x="1939713" y="2109152"/>
            <a:ext cx="1136921" cy="919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EC Square Sans Pro"/>
                <a:cs typeface="Arial"/>
              </a:rPr>
              <a:t>RRF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6944A57-C397-88AD-C39F-5F27ECA990C5}"/>
              </a:ext>
            </a:extLst>
          </p:cNvPr>
          <p:cNvSpPr/>
          <p:nvPr/>
        </p:nvSpPr>
        <p:spPr>
          <a:xfrm>
            <a:off x="1939713" y="3133004"/>
            <a:ext cx="1143379" cy="91940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EC Square Sans Pro"/>
                <a:cs typeface="Arial"/>
              </a:rPr>
              <a:t>In practice</a:t>
            </a:r>
            <a:endParaRPr lang="en-US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24000DD-0FDF-C79A-EC0E-3F39D00E2833}"/>
              </a:ext>
            </a:extLst>
          </p:cNvPr>
          <p:cNvSpPr/>
          <p:nvPr/>
        </p:nvSpPr>
        <p:spPr>
          <a:xfrm>
            <a:off x="1933254" y="4157272"/>
            <a:ext cx="1143379" cy="919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EC Square Sans Pro"/>
                <a:cs typeface="Arial"/>
              </a:rPr>
              <a:t>Proposal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6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76811-0D1D-77A6-76CB-FDE1CE9ED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2B76D-E1E3-E711-1390-A4F5927E8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3099"/>
            <a:ext cx="10885714" cy="816904"/>
          </a:xfrm>
        </p:spPr>
        <p:txBody>
          <a:bodyPr/>
          <a:lstStyle/>
          <a:p>
            <a:r>
              <a:rPr lang="en-US" dirty="0">
                <a:latin typeface="EC Square Sans Pro" panose="020B0506040000020004" pitchFamily="34" charset="0"/>
              </a:rPr>
              <a:t>Lesson 3 - Measuring performance </a:t>
            </a:r>
            <a:br>
              <a:rPr lang="en-US" dirty="0">
                <a:latin typeface="EC Square Sans Pro" panose="020B0506040000020004" pitchFamily="34" charset="0"/>
              </a:rPr>
            </a:br>
            <a:r>
              <a:rPr lang="en-US" sz="2400" b="0" dirty="0">
                <a:latin typeface="EC Square Sans Pro" panose="020B0506040000020004" pitchFamily="34" charset="0"/>
              </a:rPr>
              <a:t>A streamlined and more comparable approach</a:t>
            </a:r>
            <a:endParaRPr lang="en-IE" sz="2400" b="0" dirty="0">
              <a:latin typeface="EC Square Sans Pro" panose="020B05060400000200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D8707-48BA-C53E-C302-BA974ABB7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68364BB-9B21-4D29-A19C-C6410F652861}" type="slidenum">
              <a:rPr kumimoji="0" lang="en-IE" sz="1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IE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0496EE9-7497-1332-2FBB-7DB2D9CA13CA}"/>
              </a:ext>
            </a:extLst>
          </p:cNvPr>
          <p:cNvGrpSpPr/>
          <p:nvPr/>
        </p:nvGrpSpPr>
        <p:grpSpPr>
          <a:xfrm>
            <a:off x="1311819" y="1605706"/>
            <a:ext cx="9784806" cy="3893111"/>
            <a:chOff x="1617300" y="1196131"/>
            <a:chExt cx="9784806" cy="3893111"/>
          </a:xfrm>
        </p:grpSpPr>
        <p:sp>
          <p:nvSpPr>
            <p:cNvPr id="5" name="Flowchart: Manual Input 4">
              <a:extLst>
                <a:ext uri="{FF2B5EF4-FFF2-40B4-BE49-F238E27FC236}">
                  <a16:creationId xmlns:a16="http://schemas.microsoft.com/office/drawing/2014/main" id="{6738D5C1-821E-7611-06FC-D773ECE4F91D}"/>
                </a:ext>
              </a:extLst>
            </p:cNvPr>
            <p:cNvSpPr/>
            <p:nvPr/>
          </p:nvSpPr>
          <p:spPr>
            <a:xfrm flipH="1" flipV="1">
              <a:off x="1617300" y="1196131"/>
              <a:ext cx="9784806" cy="1271596"/>
            </a:xfrm>
            <a:prstGeom prst="flowChartManualInpu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A0A92DB-131A-744C-4E34-43AF5A21987B}"/>
                </a:ext>
              </a:extLst>
            </p:cNvPr>
            <p:cNvSpPr/>
            <p:nvPr/>
          </p:nvSpPr>
          <p:spPr>
            <a:xfrm>
              <a:off x="2187028" y="2072226"/>
              <a:ext cx="8999051" cy="30170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7E5486-8FD8-BE7B-97D7-042BF7427C5A}"/>
                </a:ext>
              </a:extLst>
            </p:cNvPr>
            <p:cNvSpPr/>
            <p:nvPr/>
          </p:nvSpPr>
          <p:spPr>
            <a:xfrm>
              <a:off x="2037670" y="1533526"/>
              <a:ext cx="8925606" cy="3314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Tx/>
                <a:tabLst/>
                <a:defRPr/>
              </a:pPr>
              <a:endParaRPr lang="en-IE" sz="2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EC Square Sans Pro" panose="020B0506040000020004" pitchFamily="34" charset="0"/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8A4FC8-2372-EB3B-D2F3-203C7D186C98}"/>
              </a:ext>
            </a:extLst>
          </p:cNvPr>
          <p:cNvSpPr/>
          <p:nvPr/>
        </p:nvSpPr>
        <p:spPr>
          <a:xfrm>
            <a:off x="3132497" y="2109152"/>
            <a:ext cx="7259847" cy="919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Char char="•"/>
            </a:pP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Tailor-made </a:t>
            </a: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milestones and targets for each Member State </a:t>
            </a:r>
          </a:p>
          <a:p>
            <a:pPr marL="285750" indent="-285750">
              <a:buChar char="•"/>
            </a:pP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14 common indicators with no link to the milestones and targets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E71887B-59BD-0A49-0826-1EB8153EAED3}"/>
              </a:ext>
            </a:extLst>
          </p:cNvPr>
          <p:cNvSpPr/>
          <p:nvPr/>
        </p:nvSpPr>
        <p:spPr>
          <a:xfrm>
            <a:off x="3129431" y="3133005"/>
            <a:ext cx="7259271" cy="919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marL="285750" indent="-285750">
              <a:buChar char="•"/>
            </a:pPr>
            <a:r>
              <a:rPr lang="en-US" sz="1600" b="1" dirty="0" err="1">
                <a:solidFill>
                  <a:schemeClr val="tx1"/>
                </a:solidFill>
                <a:latin typeface="EC Square Sans Pro"/>
                <a:cs typeface="Arial"/>
              </a:rPr>
              <a:t>Standardisation</a:t>
            </a: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 through revisions </a:t>
            </a:r>
          </a:p>
          <a:p>
            <a:pPr marL="285750" indent="-285750">
              <a:buChar char="•"/>
            </a:pP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Impact calculated based on output targets </a:t>
            </a: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Effective for delivery, </a:t>
            </a: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but </a:t>
            </a: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limited comparability and transparency</a:t>
            </a:r>
            <a:endParaRPr lang="en-US" sz="1600" dirty="0">
              <a:solidFill>
                <a:schemeClr val="tx1"/>
              </a:solidFill>
              <a:latin typeface="EC Square Sans Pro"/>
              <a:cs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DA9D903-CE2C-0726-E79B-6D2DAB70E194}"/>
              </a:ext>
            </a:extLst>
          </p:cNvPr>
          <p:cNvSpPr/>
          <p:nvPr/>
        </p:nvSpPr>
        <p:spPr>
          <a:xfrm>
            <a:off x="3140976" y="4173392"/>
            <a:ext cx="7249746" cy="919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marL="285750" indent="-285750">
              <a:buChar char="•"/>
            </a:pP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A common set of </a:t>
            </a: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indicators</a:t>
            </a: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and</a:t>
            </a: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intervention fields</a:t>
            </a:r>
          </a:p>
          <a:p>
            <a:pPr marL="285750" indent="-285750">
              <a:buChar char="•"/>
            </a:pP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Clear measurement of </a:t>
            </a: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outputs and results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C17D7D0-3841-97A1-D672-7BF198A43424}"/>
              </a:ext>
            </a:extLst>
          </p:cNvPr>
          <p:cNvSpPr/>
          <p:nvPr/>
        </p:nvSpPr>
        <p:spPr>
          <a:xfrm>
            <a:off x="1939713" y="2109152"/>
            <a:ext cx="1136921" cy="919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EC Square Sans Pro"/>
                <a:cs typeface="Arial"/>
              </a:rPr>
              <a:t>RRF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6593AA8-D22A-1417-3CDF-B7AB88B87A62}"/>
              </a:ext>
            </a:extLst>
          </p:cNvPr>
          <p:cNvSpPr/>
          <p:nvPr/>
        </p:nvSpPr>
        <p:spPr>
          <a:xfrm>
            <a:off x="1939713" y="3133004"/>
            <a:ext cx="1143379" cy="91940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EC Square Sans Pro"/>
                <a:cs typeface="Arial"/>
              </a:rPr>
              <a:t>In practice</a:t>
            </a:r>
            <a:endParaRPr lang="en-US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BE9CC53-C0D0-D811-3758-3E275E9BBC42}"/>
              </a:ext>
            </a:extLst>
          </p:cNvPr>
          <p:cNvSpPr/>
          <p:nvPr/>
        </p:nvSpPr>
        <p:spPr>
          <a:xfrm>
            <a:off x="1933254" y="4157272"/>
            <a:ext cx="1143379" cy="919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EC Square Sans Pro"/>
                <a:cs typeface="Arial"/>
              </a:rPr>
              <a:t>Proposal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54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8135E-C824-07B1-175C-62721657E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0357F-E43B-49FD-C1B7-76E162561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3099"/>
            <a:ext cx="10885714" cy="816904"/>
          </a:xfrm>
        </p:spPr>
        <p:txBody>
          <a:bodyPr/>
          <a:lstStyle/>
          <a:p>
            <a:r>
              <a:rPr lang="en-US" dirty="0">
                <a:latin typeface="EC Square Sans Pro" panose="020B0506040000020004" pitchFamily="34" charset="0"/>
              </a:rPr>
              <a:t>Lesson 4 - Costing</a:t>
            </a:r>
            <a:br>
              <a:rPr lang="en-US" dirty="0">
                <a:latin typeface="EC Square Sans Pro" panose="020B0506040000020004" pitchFamily="34" charset="0"/>
              </a:rPr>
            </a:br>
            <a:r>
              <a:rPr lang="en-US" sz="2400" b="0" dirty="0">
                <a:latin typeface="EC Square Sans Pro" panose="020B0506040000020004" pitchFamily="34" charset="0"/>
              </a:rPr>
              <a:t>A more robust framework</a:t>
            </a:r>
            <a:endParaRPr lang="en-IE" sz="2400" b="0" dirty="0">
              <a:latin typeface="EC Square Sans Pro" panose="020B05060400000200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8E129-1290-405F-17EC-F3C5AF2F0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68364BB-9B21-4D29-A19C-C6410F652861}" type="slidenum">
              <a:rPr kumimoji="0" lang="en-IE" sz="1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IE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9A5B2E-74CA-C81A-B2A0-01FAFD3C0174}"/>
              </a:ext>
            </a:extLst>
          </p:cNvPr>
          <p:cNvGrpSpPr/>
          <p:nvPr/>
        </p:nvGrpSpPr>
        <p:grpSpPr>
          <a:xfrm>
            <a:off x="1311819" y="1605706"/>
            <a:ext cx="9784806" cy="3893111"/>
            <a:chOff x="1617300" y="1196131"/>
            <a:chExt cx="9784806" cy="3893111"/>
          </a:xfrm>
        </p:grpSpPr>
        <p:sp>
          <p:nvSpPr>
            <p:cNvPr id="5" name="Flowchart: Manual Input 4">
              <a:extLst>
                <a:ext uri="{FF2B5EF4-FFF2-40B4-BE49-F238E27FC236}">
                  <a16:creationId xmlns:a16="http://schemas.microsoft.com/office/drawing/2014/main" id="{62B8808F-E493-201A-F4EF-5DDCE9D03B14}"/>
                </a:ext>
              </a:extLst>
            </p:cNvPr>
            <p:cNvSpPr/>
            <p:nvPr/>
          </p:nvSpPr>
          <p:spPr>
            <a:xfrm flipH="1" flipV="1">
              <a:off x="1617300" y="1196131"/>
              <a:ext cx="9784806" cy="1271596"/>
            </a:xfrm>
            <a:prstGeom prst="flowChartManualInpu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93B67E-5703-E868-0AC0-3E6C748414B4}"/>
                </a:ext>
              </a:extLst>
            </p:cNvPr>
            <p:cNvSpPr/>
            <p:nvPr/>
          </p:nvSpPr>
          <p:spPr>
            <a:xfrm>
              <a:off x="2187028" y="2072226"/>
              <a:ext cx="8999051" cy="30170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C89AAC-8773-82C2-03D4-0A8808D0B13E}"/>
                </a:ext>
              </a:extLst>
            </p:cNvPr>
            <p:cNvSpPr/>
            <p:nvPr/>
          </p:nvSpPr>
          <p:spPr>
            <a:xfrm>
              <a:off x="2037670" y="1533526"/>
              <a:ext cx="8925606" cy="3314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Tx/>
                <a:tabLst/>
                <a:defRPr/>
              </a:pPr>
              <a:endParaRPr lang="en-IE" sz="2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EC Square Sans Pro" panose="020B0506040000020004" pitchFamily="34" charset="0"/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B5BA72A-05A1-A97F-5BE6-13254A31B637}"/>
              </a:ext>
            </a:extLst>
          </p:cNvPr>
          <p:cNvSpPr/>
          <p:nvPr/>
        </p:nvSpPr>
        <p:spPr>
          <a:xfrm>
            <a:off x="3132497" y="2109152"/>
            <a:ext cx="7259847" cy="919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Char char="•"/>
            </a:pP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Ex-ante costing of the plans, no explicit </a:t>
            </a: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review mechanism</a:t>
            </a:r>
            <a:endParaRPr lang="en-US" sz="1600" dirty="0">
              <a:solidFill>
                <a:schemeClr val="tx1"/>
              </a:solidFill>
              <a:latin typeface="EC Square Sans Pro"/>
              <a:cs typeface="Arial"/>
            </a:endParaRPr>
          </a:p>
          <a:p>
            <a:pPr marL="285750" indent="-285750">
              <a:buChar char="•"/>
            </a:pP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Average unit value for all milestones and targets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7E68A28-CE47-DFFF-998F-D2223AC7C93B}"/>
              </a:ext>
            </a:extLst>
          </p:cNvPr>
          <p:cNvSpPr/>
          <p:nvPr/>
        </p:nvSpPr>
        <p:spPr>
          <a:xfrm>
            <a:off x="3129431" y="3133005"/>
            <a:ext cx="7259271" cy="919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Adjustment and assessment of the costing with every plan revision</a:t>
            </a:r>
            <a:endParaRPr lang="en-US" sz="1600" b="1" dirty="0">
              <a:solidFill>
                <a:schemeClr val="tx1"/>
              </a:solidFill>
              <a:latin typeface="EC Square Sans Pro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Milestone “value” not always </a:t>
            </a: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proportionate to actual (costed) value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5F183C5-B44C-D863-2A07-A51BC15D5B68}"/>
              </a:ext>
            </a:extLst>
          </p:cNvPr>
          <p:cNvSpPr/>
          <p:nvPr/>
        </p:nvSpPr>
        <p:spPr>
          <a:xfrm>
            <a:off x="3140976" y="4173392"/>
            <a:ext cx="7249746" cy="919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marL="285750" indent="-285750">
              <a:buChar char="•"/>
            </a:pP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Ex-ante costing, and </a:t>
            </a: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mandatory revision </a:t>
            </a: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at mid-term review (2031)</a:t>
            </a: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Safeguard</a:t>
            </a: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 that money received does not exceed money disbursed</a:t>
            </a:r>
          </a:p>
          <a:p>
            <a:pPr marL="285750" indent="-285750">
              <a:buChar char="•"/>
            </a:pP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Ex-ante payout values for improved </a:t>
            </a: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predictability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DAE95A-521E-710E-1F23-A72CD306F592}"/>
              </a:ext>
            </a:extLst>
          </p:cNvPr>
          <p:cNvSpPr/>
          <p:nvPr/>
        </p:nvSpPr>
        <p:spPr>
          <a:xfrm>
            <a:off x="1939713" y="2109152"/>
            <a:ext cx="1136921" cy="919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EC Square Sans Pro"/>
                <a:cs typeface="Arial"/>
              </a:rPr>
              <a:t>RRF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438F4CF-CC09-460E-AF30-0758F4479BB6}"/>
              </a:ext>
            </a:extLst>
          </p:cNvPr>
          <p:cNvSpPr/>
          <p:nvPr/>
        </p:nvSpPr>
        <p:spPr>
          <a:xfrm>
            <a:off x="1939713" y="3133004"/>
            <a:ext cx="1143379" cy="91940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EC Square Sans Pro"/>
                <a:cs typeface="Arial"/>
              </a:rPr>
              <a:t>In practice</a:t>
            </a:r>
            <a:endParaRPr lang="en-US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21B13E6-FE50-5770-9D72-AAB46881E789}"/>
              </a:ext>
            </a:extLst>
          </p:cNvPr>
          <p:cNvSpPr/>
          <p:nvPr/>
        </p:nvSpPr>
        <p:spPr>
          <a:xfrm>
            <a:off x="1933254" y="4157272"/>
            <a:ext cx="1143379" cy="919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EC Square Sans Pro"/>
                <a:cs typeface="Arial"/>
              </a:rPr>
              <a:t>Proposal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2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098BD-3182-A5AE-AFE7-E5B7D061C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8CBC7-A477-5669-E3C9-8E5BC57B0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3099"/>
            <a:ext cx="10885714" cy="816904"/>
          </a:xfrm>
        </p:spPr>
        <p:txBody>
          <a:bodyPr/>
          <a:lstStyle/>
          <a:p>
            <a:r>
              <a:rPr lang="en-US" dirty="0">
                <a:latin typeface="EC Square Sans Pro" panose="020B0506040000020004" pitchFamily="34" charset="0"/>
              </a:rPr>
              <a:t>Lesson 5 - Transparency and Parliament oversight</a:t>
            </a:r>
            <a:br>
              <a:rPr lang="en-US" dirty="0">
                <a:latin typeface="EC Square Sans Pro" panose="020B0506040000020004" pitchFamily="34" charset="0"/>
              </a:rPr>
            </a:br>
            <a:r>
              <a:rPr lang="en-US" sz="2400" b="0" dirty="0">
                <a:latin typeface="EC Square Sans Pro" panose="020B0506040000020004" pitchFamily="34" charset="0"/>
              </a:rPr>
              <a:t>Full disclosure in a single platform</a:t>
            </a:r>
            <a:endParaRPr lang="en-IE" sz="2400" b="0" dirty="0">
              <a:latin typeface="EC Square Sans Pro" panose="020B05060400000200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8D98-2D67-FCF5-249C-465CF71C9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68364BB-9B21-4D29-A19C-C6410F652861}" type="slidenum">
              <a:rPr kumimoji="0" lang="en-IE" sz="1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IE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3309573-05FD-8263-F2AF-FB68E388B86D}"/>
              </a:ext>
            </a:extLst>
          </p:cNvPr>
          <p:cNvGrpSpPr/>
          <p:nvPr/>
        </p:nvGrpSpPr>
        <p:grpSpPr>
          <a:xfrm>
            <a:off x="1311819" y="1605706"/>
            <a:ext cx="9784806" cy="3893111"/>
            <a:chOff x="1617300" y="1196131"/>
            <a:chExt cx="9784806" cy="3893111"/>
          </a:xfrm>
        </p:grpSpPr>
        <p:sp>
          <p:nvSpPr>
            <p:cNvPr id="5" name="Flowchart: Manual Input 4">
              <a:extLst>
                <a:ext uri="{FF2B5EF4-FFF2-40B4-BE49-F238E27FC236}">
                  <a16:creationId xmlns:a16="http://schemas.microsoft.com/office/drawing/2014/main" id="{76AEC4D6-7852-3369-C9BF-75862D12C4A8}"/>
                </a:ext>
              </a:extLst>
            </p:cNvPr>
            <p:cNvSpPr/>
            <p:nvPr/>
          </p:nvSpPr>
          <p:spPr>
            <a:xfrm flipH="1" flipV="1">
              <a:off x="1617300" y="1196131"/>
              <a:ext cx="9784806" cy="1271596"/>
            </a:xfrm>
            <a:prstGeom prst="flowChartManualInpu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1B523F-3C83-B05F-63F1-7051F2275F96}"/>
                </a:ext>
              </a:extLst>
            </p:cNvPr>
            <p:cNvSpPr/>
            <p:nvPr/>
          </p:nvSpPr>
          <p:spPr>
            <a:xfrm>
              <a:off x="2187028" y="2072226"/>
              <a:ext cx="8999051" cy="30170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892857-91CD-D2F4-65A4-C2DF666304D3}"/>
                </a:ext>
              </a:extLst>
            </p:cNvPr>
            <p:cNvSpPr/>
            <p:nvPr/>
          </p:nvSpPr>
          <p:spPr>
            <a:xfrm>
              <a:off x="2037670" y="1533526"/>
              <a:ext cx="8925606" cy="3314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Tx/>
                <a:tabLst/>
                <a:defRPr/>
              </a:pPr>
              <a:endParaRPr lang="en-IE" sz="2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EC Square Sans Pro" panose="020B0506040000020004" pitchFamily="34" charset="0"/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9AC13F-D530-D85B-D3E1-9F9128D2BC3D}"/>
              </a:ext>
            </a:extLst>
          </p:cNvPr>
          <p:cNvSpPr/>
          <p:nvPr/>
        </p:nvSpPr>
        <p:spPr>
          <a:xfrm>
            <a:off x="3132497" y="2109152"/>
            <a:ext cx="7259847" cy="919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Char char="•"/>
            </a:pP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Limited transparency </a:t>
            </a: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(100 largest recipients)</a:t>
            </a:r>
          </a:p>
          <a:p>
            <a:pPr marL="285750" indent="-285750">
              <a:buChar char="•"/>
            </a:pP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Data keeping obligation do </a:t>
            </a: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not match </a:t>
            </a: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transparency requirements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A00DB1-02C3-D40B-93BB-FD496656E005}"/>
              </a:ext>
            </a:extLst>
          </p:cNvPr>
          <p:cNvSpPr/>
          <p:nvPr/>
        </p:nvSpPr>
        <p:spPr>
          <a:xfrm>
            <a:off x="3140976" y="3101354"/>
            <a:ext cx="7259271" cy="100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Multiple COM efforts</a:t>
            </a: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, limited results due to the limits of the legal basis (map, requests to Member States…)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Extensive EP involvement through </a:t>
            </a: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Discharge procedure, RRF working group and Recovery and Resilience dialogue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B17449D-786D-195C-D5CC-76059F7EC9CD}"/>
              </a:ext>
            </a:extLst>
          </p:cNvPr>
          <p:cNvSpPr/>
          <p:nvPr/>
        </p:nvSpPr>
        <p:spPr>
          <a:xfrm>
            <a:off x="3140976" y="4173392"/>
            <a:ext cx="7249746" cy="919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marL="285750" indent="-285750">
              <a:buChar char="•"/>
            </a:pPr>
            <a:r>
              <a:rPr lang="en-US" sz="1600" b="1" dirty="0" err="1">
                <a:solidFill>
                  <a:schemeClr val="tx1"/>
                </a:solidFill>
                <a:latin typeface="EC Square Sans Pro"/>
                <a:cs typeface="Arial"/>
              </a:rPr>
              <a:t>Harmonised</a:t>
            </a: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 transparency </a:t>
            </a:r>
            <a:r>
              <a:rPr lang="en-US" sz="1600" dirty="0">
                <a:solidFill>
                  <a:schemeClr val="tx1"/>
                </a:solidFill>
                <a:latin typeface="EC Square Sans Pro"/>
                <a:cs typeface="Arial"/>
              </a:rPr>
              <a:t>in one set of rules for all shared management</a:t>
            </a: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tx1"/>
                </a:solidFill>
                <a:latin typeface="EC Square Sans Pro"/>
                <a:cs typeface="Arial"/>
              </a:rPr>
              <a:t>Transparency at all levels: beneficiary, recipient, operation, contractor, sub-contractor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468392-0A77-37EE-9B3C-E5F34B7CE92D}"/>
              </a:ext>
            </a:extLst>
          </p:cNvPr>
          <p:cNvSpPr/>
          <p:nvPr/>
        </p:nvSpPr>
        <p:spPr>
          <a:xfrm>
            <a:off x="1939713" y="2109152"/>
            <a:ext cx="1136921" cy="919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EC Square Sans Pro"/>
                <a:cs typeface="Arial"/>
              </a:rPr>
              <a:t>RRF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3CCDBE5-3784-740B-20C8-C80F762D469D}"/>
              </a:ext>
            </a:extLst>
          </p:cNvPr>
          <p:cNvSpPr/>
          <p:nvPr/>
        </p:nvSpPr>
        <p:spPr>
          <a:xfrm>
            <a:off x="1933253" y="3096451"/>
            <a:ext cx="1143379" cy="1008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EC Square Sans Pro"/>
                <a:cs typeface="Arial"/>
              </a:rPr>
              <a:t>In practice</a:t>
            </a:r>
            <a:endParaRPr lang="en-US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DBEC210-2607-56E6-2AD7-6753951A8DAE}"/>
              </a:ext>
            </a:extLst>
          </p:cNvPr>
          <p:cNvSpPr/>
          <p:nvPr/>
        </p:nvSpPr>
        <p:spPr>
          <a:xfrm>
            <a:off x="1933254" y="4157272"/>
            <a:ext cx="1143379" cy="919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EC Square Sans Pro"/>
                <a:cs typeface="Arial"/>
              </a:rPr>
              <a:t>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68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685BCF52-A5F9-EFFB-C9DD-E48357D049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44691"/>
      </p:ext>
    </p:extLst>
  </p:cSld>
  <p:clrMapOvr>
    <a:masterClrMapping/>
  </p:clrMapOvr>
</p:sld>
</file>

<file path=ppt/theme/theme1.xml><?xml version="1.0" encoding="utf-8"?>
<a:theme xmlns:a="http://schemas.openxmlformats.org/drawingml/2006/main" name="colour palette new PPT">
  <a:themeElements>
    <a:clrScheme name="EC Colour Palette 2024">
      <a:dk1>
        <a:sysClr val="windowText" lastClr="000000"/>
      </a:dk1>
      <a:lt1>
        <a:sysClr val="window" lastClr="FFFFFF"/>
      </a:lt1>
      <a:dk2>
        <a:srgbClr val="003399"/>
      </a:dk2>
      <a:lt2>
        <a:srgbClr val="C6E5DF"/>
      </a:lt2>
      <a:accent1>
        <a:srgbClr val="44BA7E"/>
      </a:accent1>
      <a:accent2>
        <a:srgbClr val="000083"/>
      </a:accent2>
      <a:accent3>
        <a:srgbClr val="48038C"/>
      </a:accent3>
      <a:accent4>
        <a:srgbClr val="FF712C"/>
      </a:accent4>
      <a:accent5>
        <a:srgbClr val="FFD34E"/>
      </a:accent5>
      <a:accent6>
        <a:srgbClr val="DD0C86"/>
      </a:accent6>
      <a:hlink>
        <a:srgbClr val="003399"/>
      </a:hlink>
      <a:folHlink>
        <a:srgbClr val="003399"/>
      </a:folHlink>
    </a:clrScheme>
    <a:fontScheme name="EC reva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amp_VI_EC_Corporate_PPT_Template_2024 2.pptx" id="{82638BCC-62B9-435A-B3D4-91B8F41A0F82}" vid="{331CF50E-8039-4F5B-9C47-F59CDFBC175A}"/>
    </a:ext>
  </a:extLst>
</a:theme>
</file>

<file path=ppt/theme/theme2.xml><?xml version="1.0" encoding="utf-8"?>
<a:theme xmlns:a="http://schemas.openxmlformats.org/drawingml/2006/main" name="1_colour palette new PPT">
  <a:themeElements>
    <a:clrScheme name="MFF palette">
      <a:dk1>
        <a:sysClr val="windowText" lastClr="000000"/>
      </a:dk1>
      <a:lt1>
        <a:sysClr val="window" lastClr="FFFFFF"/>
      </a:lt1>
      <a:dk2>
        <a:srgbClr val="0E2841"/>
      </a:dk2>
      <a:lt2>
        <a:srgbClr val="BBD1EA"/>
      </a:lt2>
      <a:accent1>
        <a:srgbClr val="003399"/>
      </a:accent1>
      <a:accent2>
        <a:srgbClr val="FFED00"/>
      </a:accent2>
      <a:accent3>
        <a:srgbClr val="FF8600"/>
      </a:accent3>
      <a:accent4>
        <a:srgbClr val="D8315B"/>
      </a:accent4>
      <a:accent5>
        <a:srgbClr val="545E75"/>
      </a:accent5>
      <a:accent6>
        <a:srgbClr val="7371FC"/>
      </a:accent6>
      <a:hlink>
        <a:srgbClr val="467886"/>
      </a:hlink>
      <a:folHlink>
        <a:srgbClr val="E1EBFF"/>
      </a:folHlink>
    </a:clrScheme>
    <a:fontScheme name="EC reva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amp_VI_EC_Corporate_PPT_Template_2024.pptx  -  Read-Only" id="{A476E394-1417-47A8-998E-FFB3C413DF64}" vid="{1C6DC389-8EFF-4C14-8109-DFBA60FF7BA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EAB6131FC5C04793979B2C1E5142F9" ma:contentTypeVersion="4" ma:contentTypeDescription="Create a new document." ma:contentTypeScope="" ma:versionID="8bc2fb3713919bf30b165a48e5b7be91">
  <xsd:schema xmlns:xsd="http://www.w3.org/2001/XMLSchema" xmlns:xs="http://www.w3.org/2001/XMLSchema" xmlns:p="http://schemas.microsoft.com/office/2006/metadata/properties" xmlns:ns2="58b7fe30-8668-4ebf-b119-c4ca95737a77" targetNamespace="http://schemas.microsoft.com/office/2006/metadata/properties" ma:root="true" ma:fieldsID="56fcaa01462e724ff4dbf0875f7b40d3" ns2:_="">
    <xsd:import namespace="58b7fe30-8668-4ebf-b119-c4ca95737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b7fe30-8668-4ebf-b119-c4ca95737a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7B6F83-6DDD-48D8-857B-BE72EE2D0B99}">
  <ds:schemaRefs>
    <ds:schemaRef ds:uri="58b7fe30-8668-4ebf-b119-c4ca95737a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FA0310E-9BD2-4B4F-ABA1-82D2EB9F6C50}">
  <ds:schemaRefs>
    <ds:schemaRef ds:uri="58b7fe30-8668-4ebf-b119-c4ca95737a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C578E49-555D-4D0C-B802-355039F0D8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129</TotalTime>
  <Words>445</Words>
  <Application>Microsoft Office PowerPoint</Application>
  <PresentationFormat>Widescreen</PresentationFormat>
  <Paragraphs>67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EC Square Sans Pro</vt:lpstr>
      <vt:lpstr>Calibri</vt:lpstr>
      <vt:lpstr>EC Square Sans Cond Pro</vt:lpstr>
      <vt:lpstr>Arial</vt:lpstr>
      <vt:lpstr>colour palette new PPT</vt:lpstr>
      <vt:lpstr>1_colour palette new PPT</vt:lpstr>
      <vt:lpstr>5 lessons learnt from the RRF</vt:lpstr>
      <vt:lpstr>Lesson 1 – Impact Size and scope matter</vt:lpstr>
      <vt:lpstr>Lesson 2 – Programming  Partnership principle and multilevel governance</vt:lpstr>
      <vt:lpstr>Lesson 3 - Measuring performance  A streamlined and more comparable approach</vt:lpstr>
      <vt:lpstr>Lesson 4 - Costing A more robust framework</vt:lpstr>
      <vt:lpstr>Lesson 5 - Transparency and Parliament oversight Full disclosure in a single platform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BUS Victor (SG REFORM)</dc:creator>
  <cp:lastModifiedBy>BUS Victor (SG REFORM)</cp:lastModifiedBy>
  <cp:revision>8</cp:revision>
  <dcterms:created xsi:type="dcterms:W3CDTF">2026-01-05T16:42:12Z</dcterms:created>
  <dcterms:modified xsi:type="dcterms:W3CDTF">2026-01-26T17:36:24Z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0x01010042EAB6131FC5C04793979B2C1E5142F9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</Properties>
</file>