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9" r:id="rId6"/>
    <p:sldId id="308" r:id="rId7"/>
    <p:sldId id="309" r:id="rId8"/>
    <p:sldId id="310" r:id="rId9"/>
    <p:sldId id="307" r:id="rId10"/>
    <p:sldId id="306" r:id="rId11"/>
    <p:sldId id="296" r:id="rId12"/>
    <p:sldId id="277" r:id="rId13"/>
  </p:sldIdLst>
  <p:sldSz cx="9144000" cy="6858000" type="screen4x3"/>
  <p:notesSz cx="6797675" cy="9926638"/>
  <p:custDataLst>
    <p:tags r:id="rId16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anose="020B0503030403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anose="020B0503030403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anose="020B0503030403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anose="020B0503030403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anose="020B05030304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anose="020B05030304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anose="020B05030304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anose="020B05030304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anose="020B05030304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9EC430-B187-A00F-296D-32AE58A6413A}" name="Helena Piron-Mäki-Korvela" initials="HPMK" userId="S::helena.piron@eca.europa.eu::e9e4968e-4848-4789-93ae-5350fc16f590" providerId="AD"/>
  <p188:author id="{17DE458B-0254-425B-F507-767A6E361BE2}" name="Sebastian Mitrowski" initials="SM" userId="S::sebastian.mitrowski@eca.europa.eu::fe5f4e41-e262-4800-998d-07b58097233e" providerId="AD"/>
  <p188:author id="{221B03D6-51BC-220B-B93E-1DB08A7857D6}" name="Jean-Francois Hynderick" initials="JFH" userId="S::jean-francois.hynderick@eca.europa.eu::f9902a68-a5c4-4fc8-9b1d-0ff32b95662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 Kotoaro" initials="RK" lastIdx="1" clrIdx="0">
    <p:extLst>
      <p:ext uri="{19B8F6BF-5375-455C-9EA6-DF929625EA0E}">
        <p15:presenceInfo xmlns:p15="http://schemas.microsoft.com/office/powerpoint/2012/main" userId="S-1-5-21-1004336348-117609710-725345543-69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7F"/>
    <a:srgbClr val="A8B621"/>
    <a:srgbClr val="025388"/>
    <a:srgbClr val="00BCCC"/>
    <a:srgbClr val="943980"/>
    <a:srgbClr val="2AB172"/>
    <a:srgbClr val="FDB913"/>
    <a:srgbClr val="026938"/>
    <a:srgbClr val="006533"/>
    <a:srgbClr val="038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5628" autoAdjust="0"/>
  </p:normalViewPr>
  <p:slideViewPr>
    <p:cSldViewPr snapToGrid="0">
      <p:cViewPr varScale="1">
        <p:scale>
          <a:sx n="111" d="100"/>
          <a:sy n="111" d="100"/>
        </p:scale>
        <p:origin x="16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28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20A3D4AE-8E79-4BDD-A0DD-6365CA337C5A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CDF60013-AB09-45F6-AC76-61762265D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378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1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1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8B1FB8-9BEA-4014-A814-8999874BA1D9}" type="datetimeFigureOut">
              <a:rPr lang="en-GB"/>
              <a:pPr>
                <a:defRPr/>
              </a:pPr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6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1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1"/>
          </a:xfrm>
          <a:prstGeom prst="rect">
            <a:avLst/>
          </a:prstGeom>
        </p:spPr>
        <p:txBody>
          <a:bodyPr vert="horz" wrap="square" lIns="90708" tIns="45354" rIns="90708" bIns="453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8E96DC7-6E29-4B75-AEAA-3F1120CB8AF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96DC7-6E29-4B75-AEAA-3F1120CB8AF6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475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96DC7-6E29-4B75-AEAA-3F1120CB8AF6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508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26BDD-967D-4925-A13A-C7E47E3775B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96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2FBA78-C2FC-FC15-633F-046FBDA69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" y="0"/>
            <a:ext cx="914369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53C335C-9DA8-E68B-27BB-E53C89B884A7}"/>
              </a:ext>
            </a:extLst>
          </p:cNvPr>
          <p:cNvGrpSpPr/>
          <p:nvPr userDrawn="1"/>
        </p:nvGrpSpPr>
        <p:grpSpPr>
          <a:xfrm>
            <a:off x="0" y="-10814"/>
            <a:ext cx="9144000" cy="6879629"/>
            <a:chOff x="-1533525" y="-10814"/>
            <a:chExt cx="9144000" cy="6879629"/>
          </a:xfrm>
        </p:grpSpPr>
        <p:pic>
          <p:nvPicPr>
            <p:cNvPr id="3" name="Picture 2" descr="A blue background with white dots&#10;&#10;Description automatically generated">
              <a:extLst>
                <a:ext uri="{FF2B5EF4-FFF2-40B4-BE49-F238E27FC236}">
                  <a16:creationId xmlns:a16="http://schemas.microsoft.com/office/drawing/2014/main" id="{7FAEFCD2-321B-13A4-1683-8696F7888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 am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33525" y="-10814"/>
              <a:ext cx="9144000" cy="6879629"/>
            </a:xfrm>
            <a:prstGeom prst="rect">
              <a:avLst/>
            </a:prstGeom>
          </p:spPr>
        </p:pic>
        <p:pic>
          <p:nvPicPr>
            <p:cNvPr id="5" name="Picture 4" descr="A blue and green background&#10;&#10;AI-generated content may be incorrect.">
              <a:extLst>
                <a:ext uri="{FF2B5EF4-FFF2-40B4-BE49-F238E27FC236}">
                  <a16:creationId xmlns:a16="http://schemas.microsoft.com/office/drawing/2014/main" id="{C8E59CA7-1C3A-AB51-5AF3-5FB5A81EB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alphaModFix amt="57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33525" y="0"/>
              <a:ext cx="9143381" cy="6858000"/>
            </a:xfrm>
            <a:prstGeom prst="rect">
              <a:avLst/>
            </a:prstGeom>
          </p:spPr>
        </p:pic>
        <p:pic>
          <p:nvPicPr>
            <p:cNvPr id="6" name="Picture 5" descr="A blue background with white dots&#10;&#10;Description automatically generated">
              <a:extLst>
                <a:ext uri="{FF2B5EF4-FFF2-40B4-BE49-F238E27FC236}">
                  <a16:creationId xmlns:a16="http://schemas.microsoft.com/office/drawing/2014/main" id="{96D0197A-9BFA-392D-6B52-0DA24C34C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33525" y="-10814"/>
              <a:ext cx="9144000" cy="6879629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88201240-C21D-A1A2-8DE7-91CFBA215C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667" y="419101"/>
            <a:ext cx="1805028" cy="7879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82EEFFD-FFF5-AEE2-2249-11CD99847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4617302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5B563A8-9037-35AB-B264-047DD2D52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5517302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614763D-5877-1D63-DAFC-99172561E9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00" y="3213302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7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gradient&#10;&#10;AI-generated content may be incorrect.">
            <a:extLst>
              <a:ext uri="{FF2B5EF4-FFF2-40B4-BE49-F238E27FC236}">
                <a16:creationId xmlns:a16="http://schemas.microsoft.com/office/drawing/2014/main" id="{4B501363-BCA6-E66A-6081-4DC9B00E415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04" y="0"/>
            <a:ext cx="9148704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7AA189-DA1A-FD50-503E-23FB83CDB31D}"/>
              </a:ext>
            </a:extLst>
          </p:cNvPr>
          <p:cNvCxnSpPr>
            <a:cxnSpLocks/>
          </p:cNvCxnSpPr>
          <p:nvPr userDrawn="1"/>
        </p:nvCxnSpPr>
        <p:spPr>
          <a:xfrm flipH="1">
            <a:off x="2149252" y="6365257"/>
            <a:ext cx="6527204" cy="0"/>
          </a:xfrm>
          <a:prstGeom prst="line">
            <a:avLst/>
          </a:prstGeom>
          <a:ln w="190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1E9AB80B-4948-EBA0-4830-596F16A99A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3344" y="735264"/>
            <a:ext cx="5220000" cy="864000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F61160D-8D2E-BBCB-20E8-0481B44969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960" y="6123273"/>
            <a:ext cx="1072795" cy="468284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D147DFD-8D0E-09CE-F41A-85CF7B8D3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3344" y="4173949"/>
            <a:ext cx="5196117" cy="1163637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41AB257-E1DD-CE8A-93FF-E12828A1BD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3344" y="2348460"/>
            <a:ext cx="5196117" cy="1163637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0CD7D78-C6A4-4D3A-B6F7-69C7B6EFBE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560" y="567522"/>
            <a:ext cx="1725076" cy="1156168"/>
          </a:xfrm>
        </p:spPr>
        <p:txBody>
          <a:bodyPr anchor="ctr"/>
          <a:lstStyle>
            <a:lvl1pPr marL="0" indent="0">
              <a:buNone/>
              <a:defRPr sz="11500" b="1">
                <a:solidFill>
                  <a:schemeClr val="bg1">
                    <a:alpha val="20000"/>
                  </a:schemeClr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5B112BE-3978-94EC-1482-71B4866AB9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560" y="4203454"/>
            <a:ext cx="1725076" cy="1156168"/>
          </a:xfrm>
        </p:spPr>
        <p:txBody>
          <a:bodyPr anchor="ctr"/>
          <a:lstStyle>
            <a:lvl1pPr marL="0" indent="0">
              <a:buNone/>
              <a:defRPr sz="11500" b="1">
                <a:solidFill>
                  <a:schemeClr val="bg1">
                    <a:alpha val="20000"/>
                  </a:schemeClr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A4231C3-51F0-F990-B352-5AB75A8FFE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560" y="2360640"/>
            <a:ext cx="1725076" cy="1156168"/>
          </a:xfrm>
        </p:spPr>
        <p:txBody>
          <a:bodyPr anchor="ctr"/>
          <a:lstStyle>
            <a:lvl1pPr marL="0" indent="0">
              <a:buNone/>
              <a:defRPr sz="11500" b="1">
                <a:solidFill>
                  <a:schemeClr val="bg1">
                    <a:alpha val="20000"/>
                  </a:schemeClr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2076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gradient&#10;&#10;AI-generated content may be incorrect.">
            <a:extLst>
              <a:ext uri="{FF2B5EF4-FFF2-40B4-BE49-F238E27FC236}">
                <a16:creationId xmlns:a16="http://schemas.microsoft.com/office/drawing/2014/main" id="{4B501363-BCA6-E66A-6081-4DC9B00E415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04" y="0"/>
            <a:ext cx="9148704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7AA189-DA1A-FD50-503E-23FB83CDB31D}"/>
              </a:ext>
            </a:extLst>
          </p:cNvPr>
          <p:cNvCxnSpPr>
            <a:cxnSpLocks/>
          </p:cNvCxnSpPr>
          <p:nvPr userDrawn="1"/>
        </p:nvCxnSpPr>
        <p:spPr>
          <a:xfrm flipH="1">
            <a:off x="2149252" y="6365257"/>
            <a:ext cx="6527204" cy="0"/>
          </a:xfrm>
          <a:prstGeom prst="line">
            <a:avLst/>
          </a:prstGeom>
          <a:ln w="190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1E9AB80B-4948-EBA0-4830-596F16A99A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3344" y="735264"/>
            <a:ext cx="5220000" cy="864000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F61160D-8D2E-BBCB-20E8-0481B44969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960" y="6123273"/>
            <a:ext cx="1072795" cy="46828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36FEFE-E5E4-72E8-D5B0-08F14FB43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3344" y="3249609"/>
            <a:ext cx="5196117" cy="1163637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F20CDA7-3D37-49AF-9F96-D75E50E4A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560" y="567522"/>
            <a:ext cx="1725076" cy="1156168"/>
          </a:xfrm>
        </p:spPr>
        <p:txBody>
          <a:bodyPr anchor="ctr"/>
          <a:lstStyle>
            <a:lvl1pPr marL="0" indent="0">
              <a:buNone/>
              <a:defRPr sz="11500" b="1">
                <a:solidFill>
                  <a:schemeClr val="bg1">
                    <a:alpha val="20000"/>
                  </a:schemeClr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296FE84-9C5E-E806-AFF9-8939D959C6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560" y="3275040"/>
            <a:ext cx="1725076" cy="1156168"/>
          </a:xfrm>
        </p:spPr>
        <p:txBody>
          <a:bodyPr anchor="ctr"/>
          <a:lstStyle>
            <a:lvl1pPr marL="0" indent="0">
              <a:buNone/>
              <a:defRPr sz="11500" b="1">
                <a:solidFill>
                  <a:schemeClr val="bg1">
                    <a:alpha val="20000"/>
                  </a:schemeClr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106146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3306-4977-4BEE-FD85-84E76A7D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47608"/>
            <a:ext cx="7392824" cy="540000"/>
          </a:xfrm>
        </p:spPr>
        <p:txBody>
          <a:bodyPr anchor="t">
            <a:normAutofit/>
          </a:bodyPr>
          <a:lstStyle>
            <a:lvl1pPr algn="ctr">
              <a:defRPr sz="3200" b="1" cap="none" baseline="0">
                <a:solidFill>
                  <a:srgbClr val="0253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B68961-A0C3-03B2-C542-58A1F2977ABB}"/>
              </a:ext>
            </a:extLst>
          </p:cNvPr>
          <p:cNvCxnSpPr/>
          <p:nvPr userDrawn="1"/>
        </p:nvCxnSpPr>
        <p:spPr>
          <a:xfrm>
            <a:off x="3715325" y="1052736"/>
            <a:ext cx="1617343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3ED3AC-7AC2-80F6-8EBB-9E6418902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1192464"/>
            <a:ext cx="7392824" cy="3600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306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gradient&#10;&#10;AI-generated content may be incorrect.">
            <a:extLst>
              <a:ext uri="{FF2B5EF4-FFF2-40B4-BE49-F238E27FC236}">
                <a16:creationId xmlns:a16="http://schemas.microsoft.com/office/drawing/2014/main" id="{4B501363-BCA6-E66A-6081-4DC9B00E415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04" y="0"/>
            <a:ext cx="9148704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24BD45F-1B87-292C-67EB-FB178B939A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960" y="6123273"/>
            <a:ext cx="1072795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gradient&#10;&#10;AI-generated content may be incorrect.">
            <a:extLst>
              <a:ext uri="{FF2B5EF4-FFF2-40B4-BE49-F238E27FC236}">
                <a16:creationId xmlns:a16="http://schemas.microsoft.com/office/drawing/2014/main" id="{4B501363-BCA6-E66A-6081-4DC9B00E415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04" y="0"/>
            <a:ext cx="9148704" cy="6858000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87D0B4F-7B0A-A3B8-EA18-346200CFF3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560" y="949281"/>
            <a:ext cx="1725076" cy="1156168"/>
          </a:xfrm>
        </p:spPr>
        <p:txBody>
          <a:bodyPr anchor="ctr"/>
          <a:lstStyle>
            <a:lvl1pPr marL="0" indent="0">
              <a:buNone/>
              <a:defRPr sz="11500" b="1">
                <a:solidFill>
                  <a:schemeClr val="bg1">
                    <a:alpha val="20000"/>
                  </a:schemeClr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17755-2416-8658-3F5A-07F15F199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08" y="3111690"/>
            <a:ext cx="3456384" cy="2392685"/>
          </a:xfr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CC48DE-F8CC-8AA0-84EE-EB97F47DD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072" y="2103578"/>
            <a:ext cx="6264696" cy="792088"/>
          </a:xfrm>
        </p:spPr>
        <p:txBody>
          <a:bodyPr wrap="none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dirty="0"/>
              <a:t>Click to edit title</a:t>
            </a:r>
            <a:endParaRPr lang="en-GB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451CBB-903D-0AE5-47CE-2ED1E5C02EFC}"/>
              </a:ext>
            </a:extLst>
          </p:cNvPr>
          <p:cNvCxnSpPr>
            <a:cxnSpLocks/>
          </p:cNvCxnSpPr>
          <p:nvPr userDrawn="1"/>
        </p:nvCxnSpPr>
        <p:spPr>
          <a:xfrm>
            <a:off x="795072" y="2199958"/>
            <a:ext cx="611560" cy="0"/>
          </a:xfrm>
          <a:prstGeom prst="line">
            <a:avLst/>
          </a:prstGeom>
          <a:ln w="25400">
            <a:solidFill>
              <a:srgbClr val="B5B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8353B551-2082-40EE-193C-111260A974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960" y="6123273"/>
            <a:ext cx="1072795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7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gradient&#10;&#10;AI-generated content may be incorrect.">
            <a:extLst>
              <a:ext uri="{FF2B5EF4-FFF2-40B4-BE49-F238E27FC236}">
                <a16:creationId xmlns:a16="http://schemas.microsoft.com/office/drawing/2014/main" id="{DB300974-D868-B23D-39C6-D8E2AF77ACE4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8912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AD32602-D0D6-1F6C-B16A-AD332BFCE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08" y="3547872"/>
            <a:ext cx="3237664" cy="1956503"/>
          </a:xfr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13742C-3E96-9F6C-B819-B4814E488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072" y="2441448"/>
            <a:ext cx="3191712" cy="914400"/>
          </a:xfrm>
        </p:spPr>
        <p:txBody>
          <a:bodyPr wrap="none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dirty="0"/>
              <a:t>Click to edit title</a:t>
            </a:r>
            <a:endParaRPr lang="en-GB" alt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E12948-30CD-6E2F-D97D-1EE765A625ED}"/>
              </a:ext>
            </a:extLst>
          </p:cNvPr>
          <p:cNvCxnSpPr>
            <a:cxnSpLocks/>
          </p:cNvCxnSpPr>
          <p:nvPr userDrawn="1"/>
        </p:nvCxnSpPr>
        <p:spPr>
          <a:xfrm>
            <a:off x="795072" y="2199958"/>
            <a:ext cx="611560" cy="0"/>
          </a:xfrm>
          <a:prstGeom prst="line">
            <a:avLst/>
          </a:prstGeom>
          <a:ln w="25400">
            <a:solidFill>
              <a:srgbClr val="B5B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E87F7A6-E7F2-937B-FC08-FA761CDA085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85776" y="2912384"/>
            <a:ext cx="3402648" cy="304036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58595B"/>
                </a:solidFill>
              </a:defRPr>
            </a:lvl1pPr>
            <a:lvl2pPr marL="444500" indent="-166688">
              <a:defRPr sz="1600">
                <a:solidFill>
                  <a:srgbClr val="58595B"/>
                </a:solidFill>
              </a:defRPr>
            </a:lvl2pPr>
            <a:lvl3pPr>
              <a:defRPr sz="1600">
                <a:solidFill>
                  <a:srgbClr val="58595B"/>
                </a:solidFill>
              </a:defRPr>
            </a:lvl3pPr>
            <a:lvl4pPr>
              <a:defRPr sz="1600">
                <a:solidFill>
                  <a:srgbClr val="58595B"/>
                </a:solidFill>
              </a:defRPr>
            </a:lvl4pPr>
            <a:lvl5pPr>
              <a:defRPr sz="16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9F2492F-EED1-1A83-3F61-B923A2FD2F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88281" y="2480336"/>
            <a:ext cx="3390812" cy="25200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9F07D8E-4006-A5C2-500A-6693D2ECF1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960" y="6123273"/>
            <a:ext cx="1072795" cy="468284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63E420CA-B0C1-14FC-9FF8-7C600B5F43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560" y="959223"/>
            <a:ext cx="1725076" cy="1156168"/>
          </a:xfrm>
        </p:spPr>
        <p:txBody>
          <a:bodyPr anchor="ctr"/>
          <a:lstStyle>
            <a:lvl1pPr marL="0" indent="0">
              <a:buNone/>
              <a:defRPr sz="11500" b="1">
                <a:solidFill>
                  <a:schemeClr val="bg1">
                    <a:alpha val="20000"/>
                  </a:schemeClr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7BE23-1C2E-A00F-3DAC-F7EB4218D715}"/>
              </a:ext>
            </a:extLst>
          </p:cNvPr>
          <p:cNvCxnSpPr>
            <a:cxnSpLocks/>
          </p:cNvCxnSpPr>
          <p:nvPr userDrawn="1"/>
        </p:nvCxnSpPr>
        <p:spPr>
          <a:xfrm flipH="1">
            <a:off x="2149252" y="6326475"/>
            <a:ext cx="2223965" cy="0"/>
          </a:xfrm>
          <a:prstGeom prst="line">
            <a:avLst/>
          </a:prstGeom>
          <a:ln w="190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812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gradient&#10;&#10;AI-generated content may be incorrect.">
            <a:extLst>
              <a:ext uri="{FF2B5EF4-FFF2-40B4-BE49-F238E27FC236}">
                <a16:creationId xmlns:a16="http://schemas.microsoft.com/office/drawing/2014/main" id="{917ED271-EB6F-8107-9E1B-911875BE8A91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6762" cy="12435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D46700E-2363-0BFC-F07F-861C5C80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2970"/>
            <a:ext cx="7956440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630591-F3A8-52B4-1C99-ED4BD9014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2016000"/>
            <a:ext cx="7956440" cy="4248000"/>
          </a:xfrm>
        </p:spPr>
        <p:txBody>
          <a:bodyPr/>
          <a:lstStyle>
            <a:lvl1pPr marL="265113" indent="-265113">
              <a:spcBef>
                <a:spcPts val="2400"/>
              </a:spcBef>
              <a:buClr>
                <a:srgbClr val="B5B900"/>
              </a:buClr>
              <a:buFont typeface="Myriad Pro" panose="020B0503030403020204" pitchFamily="34" charset="0"/>
              <a:buChar char="Ι"/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FBD4006-4ACB-0A84-FAF1-6AB9D5798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7956934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538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10F9AAE-505A-AEF2-8C63-D41E7FDFC4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7956934" cy="288000"/>
          </a:xfrm>
        </p:spPr>
        <p:txBody>
          <a:bodyPr/>
          <a:lstStyle>
            <a:lvl1pPr marL="0" indent="0">
              <a:buNone/>
              <a:defRPr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26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dots&#10;&#10;Description automatically generated">
            <a:extLst>
              <a:ext uri="{FF2B5EF4-FFF2-40B4-BE49-F238E27FC236}">
                <a16:creationId xmlns:a16="http://schemas.microsoft.com/office/drawing/2014/main" id="{072FB937-61AF-A2BE-6CEB-99A1ABA958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181"/>
          <a:stretch/>
        </p:blipFill>
        <p:spPr>
          <a:xfrm>
            <a:off x="0" y="0"/>
            <a:ext cx="9144000" cy="12435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C09930E-BB2E-61BE-3552-B4187F811AFF}"/>
              </a:ext>
            </a:extLst>
          </p:cNvPr>
          <p:cNvSpPr txBox="1">
            <a:spLocks/>
          </p:cNvSpPr>
          <p:nvPr userDrawn="1"/>
        </p:nvSpPr>
        <p:spPr>
          <a:xfrm>
            <a:off x="576000" y="452970"/>
            <a:ext cx="604800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CF4A37-9A7B-FCF1-E465-CD4E48714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968" y="1988840"/>
            <a:ext cx="4320480" cy="428395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58595B"/>
                </a:solidFill>
              </a:defRPr>
            </a:lvl1pPr>
            <a:lvl2pPr marL="444500" indent="-166688">
              <a:defRPr sz="1600">
                <a:solidFill>
                  <a:srgbClr val="58595B"/>
                </a:solidFill>
              </a:defRPr>
            </a:lvl2pPr>
            <a:lvl3pPr>
              <a:defRPr sz="1600">
                <a:solidFill>
                  <a:srgbClr val="58595B"/>
                </a:solidFill>
              </a:defRPr>
            </a:lvl3pPr>
            <a:lvl4pPr>
              <a:defRPr sz="1600">
                <a:solidFill>
                  <a:srgbClr val="58595B"/>
                </a:solidFill>
              </a:defRPr>
            </a:lvl4pPr>
            <a:lvl5pPr>
              <a:defRPr sz="16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16B7262-88AF-A84C-8DCB-1B1AB3C930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000" y="1556792"/>
            <a:ext cx="3458078" cy="2520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964019B-F00B-A6FD-48C1-D26A17A5EE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000" y="4166560"/>
            <a:ext cx="3458078" cy="2520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DC40A0-685F-14A8-931F-5A207F7A4754}"/>
              </a:ext>
            </a:extLst>
          </p:cNvPr>
          <p:cNvCxnSpPr>
            <a:cxnSpLocks/>
          </p:cNvCxnSpPr>
          <p:nvPr userDrawn="1"/>
        </p:nvCxnSpPr>
        <p:spPr>
          <a:xfrm>
            <a:off x="576000" y="1844824"/>
            <a:ext cx="252945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423551-CAC3-A73E-687C-D66646BB558E}"/>
              </a:ext>
            </a:extLst>
          </p:cNvPr>
          <p:cNvCxnSpPr>
            <a:cxnSpLocks/>
          </p:cNvCxnSpPr>
          <p:nvPr userDrawn="1"/>
        </p:nvCxnSpPr>
        <p:spPr>
          <a:xfrm>
            <a:off x="576000" y="4450974"/>
            <a:ext cx="252945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B3F2C68-E62C-4D31-D4FA-D6AEC5EA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3600"/>
            <a:ext cx="6048000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53A458-854E-3F49-EC43-253ABC9DB052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576000" y="1988840"/>
            <a:ext cx="3432776" cy="187220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58595B"/>
                </a:solidFill>
              </a:defRPr>
            </a:lvl1pPr>
            <a:lvl2pPr marL="444500" indent="-166688">
              <a:defRPr sz="1600">
                <a:solidFill>
                  <a:srgbClr val="58595B"/>
                </a:solidFill>
              </a:defRPr>
            </a:lvl2pPr>
            <a:lvl3pPr>
              <a:defRPr sz="1600">
                <a:solidFill>
                  <a:srgbClr val="58595B"/>
                </a:solidFill>
              </a:defRPr>
            </a:lvl3pPr>
            <a:lvl4pPr>
              <a:defRPr sz="1600">
                <a:solidFill>
                  <a:srgbClr val="58595B"/>
                </a:solidFill>
              </a:defRPr>
            </a:lvl4pPr>
            <a:lvl5pPr>
              <a:defRPr sz="16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18FECE-6110-1E05-7601-4F447567B5C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576000" y="4581128"/>
            <a:ext cx="3432776" cy="158192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58595B"/>
                </a:solidFill>
              </a:defRPr>
            </a:lvl1pPr>
            <a:lvl2pPr marL="444500" indent="-166688">
              <a:defRPr sz="1600">
                <a:solidFill>
                  <a:srgbClr val="58595B"/>
                </a:solidFill>
              </a:defRPr>
            </a:lvl2pPr>
            <a:lvl3pPr>
              <a:defRPr sz="1600">
                <a:solidFill>
                  <a:srgbClr val="58595B"/>
                </a:solidFill>
              </a:defRPr>
            </a:lvl3pPr>
            <a:lvl4pPr>
              <a:defRPr sz="1600">
                <a:solidFill>
                  <a:srgbClr val="58595B"/>
                </a:solidFill>
              </a:defRPr>
            </a:lvl4pPr>
            <a:lvl5pPr>
              <a:defRPr sz="16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8023938-F50E-50DD-6A97-C420C9A950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83968" y="1556792"/>
            <a:ext cx="3224303" cy="25200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584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D5D8-891B-1220-0624-F1470DC13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3" y="452438"/>
            <a:ext cx="7620072" cy="431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C051F-44CE-C199-51AB-D22F07C31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3" y="1368425"/>
            <a:ext cx="7620072" cy="46371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788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E0A9AB-4480-E5DE-EF7F-A1569E4779BA}"/>
              </a:ext>
            </a:extLst>
          </p:cNvPr>
          <p:cNvSpPr/>
          <p:nvPr userDrawn="1"/>
        </p:nvSpPr>
        <p:spPr>
          <a:xfrm>
            <a:off x="0" y="1268760"/>
            <a:ext cx="3419872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blue background with white dots&#10;&#10;Description automatically generated">
            <a:extLst>
              <a:ext uri="{FF2B5EF4-FFF2-40B4-BE49-F238E27FC236}">
                <a16:creationId xmlns:a16="http://schemas.microsoft.com/office/drawing/2014/main" id="{CF4BCB3A-7E9A-BCAD-74CE-F039A8B96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2771"/>
          <a:stretch/>
        </p:blipFill>
        <p:spPr>
          <a:xfrm>
            <a:off x="0" y="0"/>
            <a:ext cx="9144000" cy="43135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68C5D6-BEE1-8269-B344-CD09AD553366}"/>
              </a:ext>
            </a:extLst>
          </p:cNvPr>
          <p:cNvSpPr txBox="1">
            <a:spLocks/>
          </p:cNvSpPr>
          <p:nvPr userDrawn="1"/>
        </p:nvSpPr>
        <p:spPr>
          <a:xfrm>
            <a:off x="576000" y="452970"/>
            <a:ext cx="806400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9F08B0-0642-18F3-29EC-73B1C6A70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3431" y="1988840"/>
            <a:ext cx="4536504" cy="428395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58595B"/>
                </a:solidFill>
              </a:defRPr>
            </a:lvl1pPr>
            <a:lvl2pPr marL="444500" indent="-166688">
              <a:defRPr sz="1600">
                <a:solidFill>
                  <a:srgbClr val="58595B"/>
                </a:solidFill>
              </a:defRPr>
            </a:lvl2pPr>
            <a:lvl3pPr>
              <a:defRPr sz="1600">
                <a:solidFill>
                  <a:srgbClr val="58595B"/>
                </a:solidFill>
              </a:defRPr>
            </a:lvl3pPr>
            <a:lvl4pPr>
              <a:defRPr sz="1600">
                <a:solidFill>
                  <a:srgbClr val="58595B"/>
                </a:solidFill>
              </a:defRPr>
            </a:lvl4pPr>
            <a:lvl5pPr>
              <a:defRPr sz="16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63886-F129-7F48-490A-C2C4BB8836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5999" y="1916832"/>
            <a:ext cx="2036881" cy="936104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solidFill>
                  <a:srgbClr val="00538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455416-B1A3-D12E-0454-C33E42E9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71381B9-1EA2-B7EE-B502-82CB3F9970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95936" y="1556792"/>
            <a:ext cx="4520724" cy="25200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1D3CFC-68FA-1AAE-E68B-FA57E764FD77}"/>
              </a:ext>
            </a:extLst>
          </p:cNvPr>
          <p:cNvCxnSpPr>
            <a:cxnSpLocks/>
          </p:cNvCxnSpPr>
          <p:nvPr userDrawn="1"/>
        </p:nvCxnSpPr>
        <p:spPr>
          <a:xfrm>
            <a:off x="576064" y="1772816"/>
            <a:ext cx="611560" cy="0"/>
          </a:xfrm>
          <a:prstGeom prst="line">
            <a:avLst/>
          </a:prstGeom>
          <a:ln w="25400">
            <a:solidFill>
              <a:srgbClr val="B5B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logo of a book with stars and a circle of leaves&#10;&#10;AI-generated content may be incorrect.">
            <a:extLst>
              <a:ext uri="{FF2B5EF4-FFF2-40B4-BE49-F238E27FC236}">
                <a16:creationId xmlns:a16="http://schemas.microsoft.com/office/drawing/2014/main" id="{41D078B1-77FE-E7F0-601A-7910E3AAC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8" y="6043948"/>
            <a:ext cx="1425272" cy="64769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F703C5-AC18-0CAB-A64A-C79AA8133003}"/>
              </a:ext>
            </a:extLst>
          </p:cNvPr>
          <p:cNvCxnSpPr>
            <a:cxnSpLocks/>
          </p:cNvCxnSpPr>
          <p:nvPr userDrawn="1"/>
        </p:nvCxnSpPr>
        <p:spPr>
          <a:xfrm flipH="1">
            <a:off x="1871330" y="6332519"/>
            <a:ext cx="1658679" cy="0"/>
          </a:xfrm>
          <a:prstGeom prst="line">
            <a:avLst/>
          </a:prstGeom>
          <a:ln w="190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37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B1FCE7-FCED-27D7-9E4E-BA829ED727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" y="0"/>
            <a:ext cx="914369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CEE0-E42F-B2C9-A624-7FF32D7A5F1E}"/>
              </a:ext>
            </a:extLst>
          </p:cNvPr>
          <p:cNvGrpSpPr/>
          <p:nvPr userDrawn="1"/>
        </p:nvGrpSpPr>
        <p:grpSpPr>
          <a:xfrm>
            <a:off x="0" y="0"/>
            <a:ext cx="9144000" cy="6879629"/>
            <a:chOff x="-1647825" y="0"/>
            <a:chExt cx="9144000" cy="6879629"/>
          </a:xfrm>
        </p:grpSpPr>
        <p:pic>
          <p:nvPicPr>
            <p:cNvPr id="13" name="Picture 12" descr="A blue background with white dots&#10;&#10;Description automatically generated">
              <a:extLst>
                <a:ext uri="{FF2B5EF4-FFF2-40B4-BE49-F238E27FC236}">
                  <a16:creationId xmlns:a16="http://schemas.microsoft.com/office/drawing/2014/main" id="{4FA1D365-961F-60F9-A3D7-57F3DB7D08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 am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47825" y="0"/>
              <a:ext cx="9144000" cy="687962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B6B798-4669-82AF-8298-FAE860948527}"/>
                </a:ext>
              </a:extLst>
            </p:cNvPr>
            <p:cNvSpPr/>
            <p:nvPr userDrawn="1"/>
          </p:nvSpPr>
          <p:spPr>
            <a:xfrm>
              <a:off x="-1647825" y="0"/>
              <a:ext cx="9144000" cy="6858000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 descr="A blue background with white dots&#10;&#10;Description automatically generated">
            <a:extLst>
              <a:ext uri="{FF2B5EF4-FFF2-40B4-BE49-F238E27FC236}">
                <a16:creationId xmlns:a16="http://schemas.microsoft.com/office/drawing/2014/main" id="{351A4C07-FFF1-E7FC-8A44-CD996C73C6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916832"/>
            <a:ext cx="5760640" cy="3960440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303D573-5EDF-41AE-2639-32928243DE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4032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F7B51F-A3BC-BBB9-550C-2AC9269DB5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2320" y="404664"/>
            <a:ext cx="1350030" cy="5892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F5166F-5965-D860-86BD-AD9D8EA791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32" y="2052000"/>
            <a:ext cx="5220000" cy="864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5EF852C-D61A-FDFF-2C14-57B83F7A0A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32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92AD47-462C-A490-C9B5-52CE70508474}"/>
              </a:ext>
            </a:extLst>
          </p:cNvPr>
          <p:cNvCxnSpPr>
            <a:cxnSpLocks/>
          </p:cNvCxnSpPr>
          <p:nvPr userDrawn="1"/>
        </p:nvCxnSpPr>
        <p:spPr>
          <a:xfrm>
            <a:off x="683568" y="1916832"/>
            <a:ext cx="5760640" cy="0"/>
          </a:xfrm>
          <a:prstGeom prst="line">
            <a:avLst/>
          </a:prstGeom>
          <a:ln w="25400">
            <a:solidFill>
              <a:srgbClr val="B5B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30A350-A399-7DDC-6B67-E4839F998503}"/>
              </a:ext>
            </a:extLst>
          </p:cNvPr>
          <p:cNvCxnSpPr>
            <a:cxnSpLocks/>
          </p:cNvCxnSpPr>
          <p:nvPr userDrawn="1"/>
        </p:nvCxnSpPr>
        <p:spPr>
          <a:xfrm flipH="1">
            <a:off x="7098979" y="5917998"/>
            <a:ext cx="1637528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1CCFE85-DC9D-3ACC-D7FE-D3A0CDCB89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3429" y="6040444"/>
            <a:ext cx="2479675" cy="639763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77813" indent="0">
              <a:buNone/>
              <a:defRPr sz="1600">
                <a:solidFill>
                  <a:schemeClr val="bg1"/>
                </a:solidFill>
              </a:defRPr>
            </a:lvl2pPr>
            <a:lvl3pPr marL="530225" indent="0">
              <a:buNone/>
              <a:defRPr sz="1600">
                <a:solidFill>
                  <a:schemeClr val="bg1"/>
                </a:solidFill>
              </a:defRPr>
            </a:lvl3pPr>
            <a:lvl4pPr marL="765175" indent="0">
              <a:buNone/>
              <a:defRPr sz="1600">
                <a:solidFill>
                  <a:schemeClr val="bg1"/>
                </a:solidFill>
              </a:defRPr>
            </a:lvl4pPr>
            <a:lvl5pPr marL="9906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First Name Last Name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i="1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3622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F9D8-3B69-B6FE-814A-43FEE0CC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00" y="453600"/>
            <a:ext cx="7600931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66CAA-3D3A-FF1A-86C3-60F73AAC5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000" y="1367999"/>
            <a:ext cx="3744416" cy="489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69867-4221-A298-3218-CC10AB4EE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1367999"/>
            <a:ext cx="3744416" cy="489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71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679950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6263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569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74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71A172-5258-EAB5-24D4-709A7BBF4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648" y="1368000"/>
            <a:ext cx="3451792" cy="4896000"/>
          </a:xfrm>
        </p:spPr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blue background with white dots&#10;&#10;Description automatically generated">
            <a:extLst>
              <a:ext uri="{FF2B5EF4-FFF2-40B4-BE49-F238E27FC236}">
                <a16:creationId xmlns:a16="http://schemas.microsoft.com/office/drawing/2014/main" id="{0D08FE01-462C-E2C0-524F-788E91CCE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35424" cy="6858000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8A00F13-362C-C9FA-F1D5-977A0AC63B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736" y="1368000"/>
            <a:ext cx="3004888" cy="486931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en-US" b="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A69CDA-CEE8-68F1-7C25-5E278A8EF7B2}"/>
              </a:ext>
            </a:extLst>
          </p:cNvPr>
          <p:cNvCxnSpPr>
            <a:cxnSpLocks/>
          </p:cNvCxnSpPr>
          <p:nvPr userDrawn="1"/>
        </p:nvCxnSpPr>
        <p:spPr>
          <a:xfrm>
            <a:off x="844736" y="1196752"/>
            <a:ext cx="611560" cy="0"/>
          </a:xfrm>
          <a:prstGeom prst="line">
            <a:avLst/>
          </a:prstGeom>
          <a:ln w="25400">
            <a:solidFill>
              <a:srgbClr val="B5B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3A54ADB-9F6A-A835-EABF-4E7DE76056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960" y="6123273"/>
            <a:ext cx="1072795" cy="46828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B4E0C1-3915-97E2-4CFC-F65392E57824}"/>
              </a:ext>
            </a:extLst>
          </p:cNvPr>
          <p:cNvCxnSpPr>
            <a:cxnSpLocks/>
          </p:cNvCxnSpPr>
          <p:nvPr userDrawn="1"/>
        </p:nvCxnSpPr>
        <p:spPr>
          <a:xfrm flipH="1">
            <a:off x="2149252" y="6326475"/>
            <a:ext cx="2377924" cy="0"/>
          </a:xfrm>
          <a:prstGeom prst="line">
            <a:avLst/>
          </a:prstGeom>
          <a:ln w="190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822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4679950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79950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16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994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70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964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679950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79950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900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20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4A0499-EC17-DE6D-899F-0B53B47B3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" y="0"/>
            <a:ext cx="9143690" cy="6858000"/>
          </a:xfrm>
          <a:prstGeom prst="rect">
            <a:avLst/>
          </a:prstGeom>
        </p:spPr>
      </p:pic>
      <p:pic>
        <p:nvPicPr>
          <p:cNvPr id="2" name="Picture 1" descr="A blue and green gradient&#10;&#10;AI-generated content may be incorrect.">
            <a:extLst>
              <a:ext uri="{FF2B5EF4-FFF2-40B4-BE49-F238E27FC236}">
                <a16:creationId xmlns:a16="http://schemas.microsoft.com/office/drawing/2014/main" id="{9305DF65-C102-B490-6987-26EA6FF7D19A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5353050" cy="6858000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AD68B4CE-E234-5052-3461-8791846F1E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76" y="486916"/>
            <a:ext cx="1874524" cy="8227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319077-2634-0166-CB6B-1CC1D6074B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19872" y="5848473"/>
            <a:ext cx="1393688" cy="2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27D030-6AF1-5057-8CFE-DEB308B84192}"/>
              </a:ext>
            </a:extLst>
          </p:cNvPr>
          <p:cNvCxnSpPr>
            <a:cxnSpLocks/>
          </p:cNvCxnSpPr>
          <p:nvPr userDrawn="1"/>
        </p:nvCxnSpPr>
        <p:spPr>
          <a:xfrm>
            <a:off x="373376" y="2258964"/>
            <a:ext cx="0" cy="10940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397C4F3-3B1D-914B-5E66-A227F39A0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252" y="2522877"/>
            <a:ext cx="4101764" cy="79821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68F1306-DF4D-58CB-EED3-A7D6BC1EC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252" y="3428359"/>
            <a:ext cx="4101764" cy="8647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3" name="Picture 22" descr="A blue and green background&#10;&#10;AI-generated content may be incorrect.">
            <a:extLst>
              <a:ext uri="{FF2B5EF4-FFF2-40B4-BE49-F238E27FC236}">
                <a16:creationId xmlns:a16="http://schemas.microsoft.com/office/drawing/2014/main" id="{278181A8-0492-3996-458B-8E43C2681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57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6851"/>
          <a:stretch/>
        </p:blipFill>
        <p:spPr>
          <a:xfrm>
            <a:off x="5347723" y="0"/>
            <a:ext cx="3796277" cy="685799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EDEF2B-B1D9-5069-7422-75C0F79E3A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51" y="5338763"/>
            <a:ext cx="3036887" cy="820737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277813" indent="0">
              <a:buNone/>
              <a:defRPr>
                <a:solidFill>
                  <a:schemeClr val="bg1"/>
                </a:solidFill>
              </a:defRPr>
            </a:lvl2pPr>
            <a:lvl3pPr marL="530225" indent="0">
              <a:buNone/>
              <a:defRPr>
                <a:solidFill>
                  <a:schemeClr val="bg1"/>
                </a:solidFill>
              </a:defRPr>
            </a:lvl3pPr>
            <a:lvl4pPr marL="765175" indent="0">
              <a:buNone/>
              <a:defRPr>
                <a:solidFill>
                  <a:schemeClr val="bg1"/>
                </a:solidFill>
              </a:defRPr>
            </a:lvl4pPr>
            <a:lvl5pPr marL="990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l"/>
            <a:r>
              <a:rPr lang="en-GB" sz="2400" b="1" dirty="0">
                <a:solidFill>
                  <a:schemeClr val="bg1"/>
                </a:solidFill>
              </a:rPr>
              <a:t>xx Month 2025</a:t>
            </a:r>
            <a:endParaRPr lang="en-GB" sz="5400" b="1" dirty="0">
              <a:solidFill>
                <a:schemeClr val="bg1"/>
              </a:solidFill>
            </a:endParaRPr>
          </a:p>
          <a:p>
            <a:endParaRPr lang="en-GB" sz="1400" b="1" dirty="0">
              <a:solidFill>
                <a:srgbClr val="134F6F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First Name Last Name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i="1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76616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76263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6263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64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62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54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81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278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576263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>
              <a:spcBef>
                <a:spcPts val="0"/>
              </a:spcBef>
              <a:defRPr sz="1000"/>
            </a:lvl2pPr>
            <a:lvl3pPr marL="573088" indent="-187325">
              <a:spcBef>
                <a:spcPts val="0"/>
              </a:spcBef>
              <a:defRPr sz="1000"/>
            </a:lvl3pPr>
            <a:lvl4pPr marL="717550" indent="-131763">
              <a:spcBef>
                <a:spcPts val="0"/>
              </a:spcBef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28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506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eople walking through a glass hallway&#10;&#10;AI-generated content may be incorrect.">
            <a:extLst>
              <a:ext uri="{FF2B5EF4-FFF2-40B4-BE49-F238E27FC236}">
                <a16:creationId xmlns:a16="http://schemas.microsoft.com/office/drawing/2014/main" id="{9BC0FBF2-75F1-27CD-4D1E-CEE023C7D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629"/>
            <a:ext cx="9137423" cy="6858000"/>
          </a:xfrm>
          <a:prstGeom prst="rect">
            <a:avLst/>
          </a:prstGeom>
        </p:spPr>
      </p:pic>
      <p:pic>
        <p:nvPicPr>
          <p:cNvPr id="26" name="Picture 25" descr="A blue background with white dots&#10;&#10;Description automatically generated">
            <a:extLst>
              <a:ext uri="{FF2B5EF4-FFF2-40B4-BE49-F238E27FC236}">
                <a16:creationId xmlns:a16="http://schemas.microsoft.com/office/drawing/2014/main" id="{4C78ECA3-EA45-B200-2FBA-BAFE746F10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629"/>
            <a:ext cx="9144000" cy="6879629"/>
          </a:xfrm>
          <a:prstGeom prst="rect">
            <a:avLst/>
          </a:prstGeom>
        </p:spPr>
      </p:pic>
      <p:pic>
        <p:nvPicPr>
          <p:cNvPr id="27" name="Picture 26" descr="A blue and green background&#10;&#10;AI-generated content may be incorrect.">
            <a:extLst>
              <a:ext uri="{FF2B5EF4-FFF2-40B4-BE49-F238E27FC236}">
                <a16:creationId xmlns:a16="http://schemas.microsoft.com/office/drawing/2014/main" id="{89CB401B-108A-ED78-8383-539341259D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57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15"/>
            <a:ext cx="9143381" cy="6858000"/>
          </a:xfrm>
          <a:prstGeom prst="rect">
            <a:avLst/>
          </a:prstGeom>
        </p:spPr>
      </p:pic>
      <p:pic>
        <p:nvPicPr>
          <p:cNvPr id="28" name="Picture 27" descr="A blue background with white dots&#10;&#10;Description automatically generated">
            <a:extLst>
              <a:ext uri="{FF2B5EF4-FFF2-40B4-BE49-F238E27FC236}">
                <a16:creationId xmlns:a16="http://schemas.microsoft.com/office/drawing/2014/main" id="{4D0E5DB6-820D-33F1-45E6-B0ECA07068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629"/>
            <a:ext cx="9144000" cy="68796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791B2E-9CD0-51FC-D4B4-6EE41308AA07}"/>
              </a:ext>
            </a:extLst>
          </p:cNvPr>
          <p:cNvSpPr/>
          <p:nvPr userDrawn="1"/>
        </p:nvSpPr>
        <p:spPr>
          <a:xfrm>
            <a:off x="481095" y="-4821"/>
            <a:ext cx="5670673" cy="5911845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09954A2-55C7-1A89-34D6-7E57D86B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248" y="453600"/>
            <a:ext cx="4659504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CCDD5A3-325E-1C68-05AD-14CD4E446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248" y="2205038"/>
            <a:ext cx="4659504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ED59141-47D8-09BB-F585-93E09351D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8248" y="2492896"/>
            <a:ext cx="4659504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78C318-68E0-22BA-9EA9-25981EAD19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248" y="2852936"/>
            <a:ext cx="4659504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103EA052-8562-4850-6C70-72E34A2024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8248" y="3124050"/>
            <a:ext cx="4659504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9092A81-0381-C8C8-6DCE-9FDFDF197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8248" y="3514774"/>
            <a:ext cx="4659504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0A24202-EE3D-6617-D8E0-099FD8A37B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960" y="6123273"/>
            <a:ext cx="1072795" cy="468284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8A5D353-EE2B-9257-3ED3-F32EEAE7A749}"/>
              </a:ext>
            </a:extLst>
          </p:cNvPr>
          <p:cNvSpPr txBox="1">
            <a:spLocks/>
          </p:cNvSpPr>
          <p:nvPr userDrawn="1"/>
        </p:nvSpPr>
        <p:spPr>
          <a:xfrm>
            <a:off x="5436096" y="6271600"/>
            <a:ext cx="3264363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120000"/>
              <a:buFont typeface="Myriad Pro" panose="020B0503030403020204" pitchFamily="34" charset="0"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005385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005385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385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385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</a:t>
            </a:r>
            <a:r>
              <a:rPr lang="en-GB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European Union, 2025; Source: ECA</a:t>
            </a:r>
            <a:endParaRPr lang="fr-FR" altLang="en-US" sz="600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3953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dots&#10;&#10;Description automatically generated">
            <a:extLst>
              <a:ext uri="{FF2B5EF4-FFF2-40B4-BE49-F238E27FC236}">
                <a16:creationId xmlns:a16="http://schemas.microsoft.com/office/drawing/2014/main" id="{FE6E31E8-C5C0-B010-5114-36B1742DC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2896"/>
            <a:ext cx="9144000" cy="43500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AE9ABEC-CE36-AC5C-B17C-0CD0932BB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032" y="453600"/>
            <a:ext cx="3960000" cy="432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94FB80C-D6FC-51B6-A266-9FCE50779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7592" y="296952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0546109-32D4-22EA-C978-3A8C1A2E8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7592" y="325737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Job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DB49723-D505-EACD-897E-DCB91F4617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7592" y="361741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Tel Number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936FD0-EDA2-B8A5-93B4-B675573B87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7592" y="3888532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C7D03CE-59E2-C36E-A166-9559DC902C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7592" y="4279256"/>
            <a:ext cx="3960000" cy="13443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Address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86B11DC-7676-2B69-58DB-52A14AD3E0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960" y="6123273"/>
            <a:ext cx="1072795" cy="46828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24BCA-3360-F352-0360-E548903162CA}"/>
              </a:ext>
            </a:extLst>
          </p:cNvPr>
          <p:cNvSpPr txBox="1">
            <a:spLocks/>
          </p:cNvSpPr>
          <p:nvPr userDrawn="1"/>
        </p:nvSpPr>
        <p:spPr>
          <a:xfrm>
            <a:off x="5436096" y="6271600"/>
            <a:ext cx="3264363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120000"/>
              <a:buFont typeface="Myriad Pro" panose="020B0503030403020204" pitchFamily="34" charset="0"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005385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005385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385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385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</a:t>
            </a:r>
            <a:r>
              <a:rPr lang="en-GB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European Union, 2025; Source: ECA</a:t>
            </a:r>
            <a:endParaRPr lang="fr-FR" altLang="en-US" sz="600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6401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08363-E283-C763-29CF-2867DA34AA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810"/>
          <a:stretch/>
        </p:blipFill>
        <p:spPr>
          <a:xfrm>
            <a:off x="311" y="0"/>
            <a:ext cx="9143690" cy="6858000"/>
          </a:xfrm>
          <a:prstGeom prst="rect">
            <a:avLst/>
          </a:prstGeom>
        </p:spPr>
      </p:pic>
      <p:pic>
        <p:nvPicPr>
          <p:cNvPr id="16" name="Picture 15" descr="A blue background with white dots&#10;&#10;Description automatically generated">
            <a:extLst>
              <a:ext uri="{FF2B5EF4-FFF2-40B4-BE49-F238E27FC236}">
                <a16:creationId xmlns:a16="http://schemas.microsoft.com/office/drawing/2014/main" id="{BA27B74F-FC43-F7B6-354A-41E600195F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3160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A0FD57D-1C77-41CB-18C9-93B34AEA6935}"/>
              </a:ext>
            </a:extLst>
          </p:cNvPr>
          <p:cNvSpPr/>
          <p:nvPr userDrawn="1"/>
        </p:nvSpPr>
        <p:spPr>
          <a:xfrm>
            <a:off x="1" y="0"/>
            <a:ext cx="9144000" cy="5301208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A1AD082-5726-B376-7E55-208855CB3A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5967568"/>
            <a:ext cx="1350030" cy="589299"/>
          </a:xfrm>
          <a:prstGeom prst="rect">
            <a:avLst/>
          </a:prstGeom>
        </p:spPr>
      </p:pic>
      <p:pic>
        <p:nvPicPr>
          <p:cNvPr id="19" name="Picture 18" descr="A blue background with white dots&#10;&#10;Description automatically generated">
            <a:extLst>
              <a:ext uri="{FF2B5EF4-FFF2-40B4-BE49-F238E27FC236}">
                <a16:creationId xmlns:a16="http://schemas.microsoft.com/office/drawing/2014/main" id="{A80D9531-9561-FDB5-CF91-919DB2B3A6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07989"/>
            <a:ext cx="9144000" cy="4350011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13CCB38-83FF-AC45-AF1C-C8E22843F8A7}"/>
              </a:ext>
            </a:extLst>
          </p:cNvPr>
          <p:cNvSpPr txBox="1">
            <a:spLocks/>
          </p:cNvSpPr>
          <p:nvPr userDrawn="1"/>
        </p:nvSpPr>
        <p:spPr>
          <a:xfrm>
            <a:off x="5436096" y="6271600"/>
            <a:ext cx="3264363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120000"/>
              <a:buFont typeface="Myriad Pro" panose="020B0503030403020204" pitchFamily="34" charset="0"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005385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005385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385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385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</a:t>
            </a:r>
            <a:r>
              <a:rPr lang="en-GB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European Union, 2025; Source: ECA</a:t>
            </a:r>
            <a:endParaRPr lang="fr-FR" altLang="en-US" sz="6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3B00AB-8A5E-DDF9-545E-0ECF528C3632}"/>
              </a:ext>
            </a:extLst>
          </p:cNvPr>
          <p:cNvSpPr/>
          <p:nvPr userDrawn="1"/>
        </p:nvSpPr>
        <p:spPr>
          <a:xfrm>
            <a:off x="481095" y="-4821"/>
            <a:ext cx="5670673" cy="5664957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0C40B63-FA5F-A460-49E2-DF0E3F81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16" y="453600"/>
            <a:ext cx="4659504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3F4A5462-4F02-6907-8829-BDB954C37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216" y="3000566"/>
            <a:ext cx="4659504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6D7EF59-A28D-EFD3-5015-D9DADC2FE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216" y="3288424"/>
            <a:ext cx="4659504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237D8B8B-0CC4-F39E-42F7-7083F6630F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216" y="3648464"/>
            <a:ext cx="4659504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9EEC4320-175F-EC74-5DE9-434B805DFF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216" y="3919578"/>
            <a:ext cx="4659504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B015151E-291B-8AF4-DF24-688391CE2A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16" y="4310302"/>
            <a:ext cx="4659504" cy="10629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BCCEC47-9B06-27CA-850D-01F9DE34B8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960" y="6123273"/>
            <a:ext cx="1072795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3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7DA804-F7A6-57C2-0EF7-B7B32DEE6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" y="0"/>
            <a:ext cx="9143690" cy="6858000"/>
          </a:xfrm>
          <a:prstGeom prst="rect">
            <a:avLst/>
          </a:prstGeom>
        </p:spPr>
      </p:pic>
      <p:pic>
        <p:nvPicPr>
          <p:cNvPr id="14" name="Picture 13" descr="A blue background with white dots&#10;&#10;Description automatically generated">
            <a:extLst>
              <a:ext uri="{FF2B5EF4-FFF2-40B4-BE49-F238E27FC236}">
                <a16:creationId xmlns:a16="http://schemas.microsoft.com/office/drawing/2014/main" id="{0FBD5600-FD52-73FE-174C-A7E8DC3592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79629"/>
          </a:xfrm>
          <a:prstGeom prst="rect">
            <a:avLst/>
          </a:prstGeom>
        </p:spPr>
      </p:pic>
      <p:pic>
        <p:nvPicPr>
          <p:cNvPr id="15" name="Picture 14" descr="A blue and green background&#10;&#10;AI-generated content may be incorrect.">
            <a:extLst>
              <a:ext uri="{FF2B5EF4-FFF2-40B4-BE49-F238E27FC236}">
                <a16:creationId xmlns:a16="http://schemas.microsoft.com/office/drawing/2014/main" id="{E5121169-6ACD-3DAF-F8A2-F7038B09E7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" y="0"/>
            <a:ext cx="914307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DFAF20-53CE-D74D-A41B-D63D679BB78C}"/>
              </a:ext>
            </a:extLst>
          </p:cNvPr>
          <p:cNvSpPr/>
          <p:nvPr userDrawn="1"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blue background with white dots&#10;&#10;Description automatically generated">
            <a:extLst>
              <a:ext uri="{FF2B5EF4-FFF2-40B4-BE49-F238E27FC236}">
                <a16:creationId xmlns:a16="http://schemas.microsoft.com/office/drawing/2014/main" id="{B9E78917-65C5-58F6-C05E-896EA74D68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027"/>
          <a:stretch/>
        </p:blipFill>
        <p:spPr>
          <a:xfrm>
            <a:off x="0" y="1"/>
            <a:ext cx="9144000" cy="1551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C97A1F-7F74-F85C-08FB-8233855AB5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2052000"/>
            <a:ext cx="3915000" cy="864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893DC72-0380-F79C-2F18-DDA64A7ED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2952000"/>
            <a:ext cx="3915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9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73FB4D7-0526-A4A8-D6B2-5E717E12A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648000"/>
            <a:ext cx="3915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D4011A-AF71-F8A0-4A4F-87596815DA52}"/>
              </a:ext>
            </a:extLst>
          </p:cNvPr>
          <p:cNvCxnSpPr>
            <a:cxnSpLocks/>
          </p:cNvCxnSpPr>
          <p:nvPr userDrawn="1"/>
        </p:nvCxnSpPr>
        <p:spPr>
          <a:xfrm>
            <a:off x="0" y="1556792"/>
            <a:ext cx="9144000" cy="0"/>
          </a:xfrm>
          <a:prstGeom prst="line">
            <a:avLst/>
          </a:prstGeom>
          <a:ln w="25400">
            <a:solidFill>
              <a:srgbClr val="B5B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1D731244-2CEE-E32D-F77C-46CC2023EB8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960" y="6123273"/>
            <a:ext cx="1072795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7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40" y="2055474"/>
            <a:ext cx="1932548" cy="93590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 userDrawn="1"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398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34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136EB5-6141-A819-04B2-00C2A830C4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0"/>
          <a:stretch/>
        </p:blipFill>
        <p:spPr>
          <a:xfrm>
            <a:off x="5368671" y="0"/>
            <a:ext cx="3775329" cy="6858000"/>
          </a:xfrm>
          <a:prstGeom prst="rect">
            <a:avLst/>
          </a:prstGeom>
        </p:spPr>
      </p:pic>
      <p:pic>
        <p:nvPicPr>
          <p:cNvPr id="11" name="Picture 10" descr="A blue and green background&#10;&#10;AI-generated content may be incorrect.">
            <a:extLst>
              <a:ext uri="{FF2B5EF4-FFF2-40B4-BE49-F238E27FC236}">
                <a16:creationId xmlns:a16="http://schemas.microsoft.com/office/drawing/2014/main" id="{22498F4C-9B5F-0B75-1F83-5E5A0779A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6851"/>
          <a:stretch/>
        </p:blipFill>
        <p:spPr>
          <a:xfrm>
            <a:off x="5364088" y="0"/>
            <a:ext cx="3779912" cy="6857999"/>
          </a:xfrm>
          <a:prstGeom prst="rect">
            <a:avLst/>
          </a:prstGeom>
        </p:spPr>
      </p:pic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C8BFD027-3AD0-96CC-E3CC-A4F1CA552A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76" y="486916"/>
            <a:ext cx="1874524" cy="82274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4878EA-F30B-DD56-7777-63F4997EF184}"/>
              </a:ext>
            </a:extLst>
          </p:cNvPr>
          <p:cNvCxnSpPr>
            <a:cxnSpLocks/>
          </p:cNvCxnSpPr>
          <p:nvPr userDrawn="1"/>
        </p:nvCxnSpPr>
        <p:spPr>
          <a:xfrm>
            <a:off x="373376" y="2258964"/>
            <a:ext cx="0" cy="1094013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9FA1DB4-A874-86EF-4FA1-BE8134CAA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252" y="2564904"/>
            <a:ext cx="4101764" cy="798219"/>
          </a:xfrm>
        </p:spPr>
        <p:txBody>
          <a:bodyPr/>
          <a:lstStyle>
            <a:lvl1pPr>
              <a:defRPr sz="4000">
                <a:solidFill>
                  <a:srgbClr val="0253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6708746-070B-AA75-CD8C-0E12D7694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252" y="3644383"/>
            <a:ext cx="4101764" cy="8647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0253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 descr="A blue and green gradient&#10;&#10;AI-generated content may be incorrect.">
            <a:extLst>
              <a:ext uri="{FF2B5EF4-FFF2-40B4-BE49-F238E27FC236}">
                <a16:creationId xmlns:a16="http://schemas.microsoft.com/office/drawing/2014/main" id="{E0F6DB51-5977-7039-43A4-6EDA74C34400}"/>
              </a:ext>
            </a:extLst>
          </p:cNvPr>
          <p:cNvPicPr/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0"/>
            <a:ext cx="3779912" cy="3056954"/>
          </a:xfrm>
          <a:prstGeom prst="rect">
            <a:avLst/>
          </a:prstGeom>
        </p:spPr>
      </p:pic>
      <p:pic>
        <p:nvPicPr>
          <p:cNvPr id="12" name="Picture 11" descr="A logo of a book with stars and a circle of leaves&#10;&#10;AI-generated content may be incorrect.">
            <a:extLst>
              <a:ext uri="{FF2B5EF4-FFF2-40B4-BE49-F238E27FC236}">
                <a16:creationId xmlns:a16="http://schemas.microsoft.com/office/drawing/2014/main" id="{3EE54123-C732-F963-FC88-598D2F611F0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8401"/>
            <a:ext cx="1861016" cy="84571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82146A-0D97-AB64-3CD6-95BA2AF4724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242933" y="838901"/>
            <a:ext cx="1393688" cy="2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7FF5337-3AD9-3F94-C66C-1EDBBB5B58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4196" y="598230"/>
            <a:ext cx="3036887" cy="82073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77813" indent="0">
              <a:buNone/>
              <a:defRPr>
                <a:solidFill>
                  <a:schemeClr val="bg1"/>
                </a:solidFill>
              </a:defRPr>
            </a:lvl2pPr>
            <a:lvl3pPr marL="530225" indent="0">
              <a:buNone/>
              <a:defRPr>
                <a:solidFill>
                  <a:schemeClr val="bg1"/>
                </a:solidFill>
              </a:defRPr>
            </a:lvl3pPr>
            <a:lvl4pPr marL="765175" indent="0">
              <a:buNone/>
              <a:defRPr>
                <a:solidFill>
                  <a:schemeClr val="bg1"/>
                </a:solidFill>
              </a:defRPr>
            </a:lvl4pPr>
            <a:lvl5pPr marL="990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</a:rPr>
              <a:t>xx Month 2025</a:t>
            </a:r>
            <a:endParaRPr lang="en-GB" sz="1400" b="1" dirty="0">
              <a:solidFill>
                <a:srgbClr val="134F6F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First Name Last Name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i="1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2229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dots&#10;&#10;Description automatically generated">
            <a:extLst>
              <a:ext uri="{FF2B5EF4-FFF2-40B4-BE49-F238E27FC236}">
                <a16:creationId xmlns:a16="http://schemas.microsoft.com/office/drawing/2014/main" id="{E57D967B-DF32-2E37-57E3-353D236F56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14"/>
            <a:ext cx="9144000" cy="6879629"/>
          </a:xfrm>
          <a:prstGeom prst="rect">
            <a:avLst/>
          </a:prstGeom>
        </p:spPr>
      </p:pic>
      <p:pic>
        <p:nvPicPr>
          <p:cNvPr id="9" name="Picture 8" descr="A blue and green background&#10;&#10;AI-generated content may be incorrect.">
            <a:extLst>
              <a:ext uri="{FF2B5EF4-FFF2-40B4-BE49-F238E27FC236}">
                <a16:creationId xmlns:a16="http://schemas.microsoft.com/office/drawing/2014/main" id="{1AD238BD-0884-02EC-9AD3-47EFDF8EDD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" y="0"/>
            <a:ext cx="9143381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11E14E8-5A17-DBD3-600A-E66E140CC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2970"/>
            <a:ext cx="7956440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CFDC61-1C66-24D3-6AA9-AADE5E5F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2016000"/>
            <a:ext cx="7956440" cy="4248000"/>
          </a:xfrm>
        </p:spPr>
        <p:txBody>
          <a:bodyPr/>
          <a:lstStyle>
            <a:lvl1pPr marL="265113" indent="-265113">
              <a:spcBef>
                <a:spcPts val="2400"/>
              </a:spcBef>
              <a:buClr>
                <a:srgbClr val="B5B900"/>
              </a:buClr>
              <a:buFont typeface="Myriad Pro" panose="020B0503030403020204" pitchFamily="34" charset="0"/>
              <a:buChar char="Ι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C5EA9C3-405E-BB37-E5C7-EE72F589D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999" y="1368000"/>
            <a:ext cx="7956933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83BD2E2-0226-6E20-3DE7-59AAAE7E2B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999" y="1700840"/>
            <a:ext cx="7956933" cy="288000"/>
          </a:xfrm>
        </p:spPr>
        <p:txBody>
          <a:bodyPr/>
          <a:lstStyle>
            <a:lvl1pPr marL="0" indent="0">
              <a:buNone/>
              <a:defRPr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E7AF25-3CF0-A588-1DD9-864C95563A8A}"/>
              </a:ext>
            </a:extLst>
          </p:cNvPr>
          <p:cNvCxnSpPr>
            <a:cxnSpLocks/>
          </p:cNvCxnSpPr>
          <p:nvPr userDrawn="1"/>
        </p:nvCxnSpPr>
        <p:spPr>
          <a:xfrm flipH="1">
            <a:off x="2149252" y="6365257"/>
            <a:ext cx="6527204" cy="0"/>
          </a:xfrm>
          <a:prstGeom prst="line">
            <a:avLst/>
          </a:prstGeom>
          <a:ln w="190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6AE79B69-AFA0-4FAE-E5F7-4549983576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960" y="6123273"/>
            <a:ext cx="1072795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1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137969-BA4D-14D8-E3E1-05EDD97D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00" y="503056"/>
            <a:ext cx="7620424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rgbClr val="0253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15C6F20-1134-9BCE-C12B-1951CA8A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000" y="1192464"/>
            <a:ext cx="7620424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010A01-EF99-C0B8-3299-6581E383651B}"/>
              </a:ext>
            </a:extLst>
          </p:cNvPr>
          <p:cNvCxnSpPr/>
          <p:nvPr userDrawn="1"/>
        </p:nvCxnSpPr>
        <p:spPr>
          <a:xfrm>
            <a:off x="768000" y="1052736"/>
            <a:ext cx="1667136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32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gradient&#10;&#10;AI-generated content may be incorrect.">
            <a:extLst>
              <a:ext uri="{FF2B5EF4-FFF2-40B4-BE49-F238E27FC236}">
                <a16:creationId xmlns:a16="http://schemas.microsoft.com/office/drawing/2014/main" id="{4B501363-BCA6-E66A-6081-4DC9B00E415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04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18ADA8C-38E1-F543-BE57-DD4AD78DF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1580" y="735264"/>
            <a:ext cx="7560840" cy="864000"/>
          </a:xfrm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9A9DD8-48E6-2174-2079-D437DE55CB6B}"/>
              </a:ext>
            </a:extLst>
          </p:cNvPr>
          <p:cNvCxnSpPr>
            <a:cxnSpLocks/>
          </p:cNvCxnSpPr>
          <p:nvPr userDrawn="1"/>
        </p:nvCxnSpPr>
        <p:spPr>
          <a:xfrm flipH="1">
            <a:off x="2149252" y="6365257"/>
            <a:ext cx="6527204" cy="0"/>
          </a:xfrm>
          <a:prstGeom prst="line">
            <a:avLst/>
          </a:prstGeom>
          <a:ln w="190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33E4095A-5AFE-696F-00B5-12DBF3874C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960" y="6123273"/>
            <a:ext cx="1072795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9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gradient&#10;&#10;AI-generated content may be incorrect.">
            <a:extLst>
              <a:ext uri="{FF2B5EF4-FFF2-40B4-BE49-F238E27FC236}">
                <a16:creationId xmlns:a16="http://schemas.microsoft.com/office/drawing/2014/main" id="{4B501363-BCA6-E66A-6081-4DC9B00E415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04" y="0"/>
            <a:ext cx="9148704" cy="68580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99782CD-D20A-91F7-21F4-00C4A0EB9E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560" y="567522"/>
            <a:ext cx="1725076" cy="1156168"/>
          </a:xfrm>
        </p:spPr>
        <p:txBody>
          <a:bodyPr anchor="ctr"/>
          <a:lstStyle>
            <a:lvl1pPr marL="0" indent="0">
              <a:buNone/>
              <a:defRPr sz="11500" b="1">
                <a:solidFill>
                  <a:schemeClr val="bg1">
                    <a:alpha val="20000"/>
                  </a:schemeClr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7AA189-DA1A-FD50-503E-23FB83CDB31D}"/>
              </a:ext>
            </a:extLst>
          </p:cNvPr>
          <p:cNvCxnSpPr>
            <a:cxnSpLocks/>
          </p:cNvCxnSpPr>
          <p:nvPr userDrawn="1"/>
        </p:nvCxnSpPr>
        <p:spPr>
          <a:xfrm flipH="1">
            <a:off x="2149252" y="6365257"/>
            <a:ext cx="6527204" cy="0"/>
          </a:xfrm>
          <a:prstGeom prst="line">
            <a:avLst/>
          </a:prstGeom>
          <a:ln w="190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1E9AB80B-4948-EBA0-4830-596F16A99A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3344" y="735264"/>
            <a:ext cx="5220000" cy="864000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F61160D-8D2E-BBCB-20E8-0481B44969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960" y="6123273"/>
            <a:ext cx="1072795" cy="468284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597B911-59E7-D644-C3B4-D7E6B4CBD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3344" y="3249609"/>
            <a:ext cx="5196117" cy="1163637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9DF0833-2BED-99A5-56A3-FD2FC89C0C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3344" y="1811748"/>
            <a:ext cx="5196117" cy="1163637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CBA9C1E-3856-250D-FD72-0265094159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3344" y="4707348"/>
            <a:ext cx="5196117" cy="1163637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32F7946-83A0-BB8D-CEB0-ECC2E25B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560" y="4724364"/>
            <a:ext cx="1725076" cy="1156168"/>
          </a:xfrm>
        </p:spPr>
        <p:txBody>
          <a:bodyPr anchor="ctr"/>
          <a:lstStyle>
            <a:lvl1pPr marL="0" indent="0">
              <a:buNone/>
              <a:defRPr sz="11500" b="1">
                <a:solidFill>
                  <a:schemeClr val="bg1">
                    <a:alpha val="20000"/>
                  </a:schemeClr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18DF150-5F50-EB89-4718-F86A62F76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560" y="3338750"/>
            <a:ext cx="1725076" cy="1156168"/>
          </a:xfrm>
        </p:spPr>
        <p:txBody>
          <a:bodyPr anchor="ctr"/>
          <a:lstStyle>
            <a:lvl1pPr marL="0" indent="0">
              <a:buNone/>
              <a:defRPr sz="11500" b="1">
                <a:solidFill>
                  <a:schemeClr val="bg1">
                    <a:alpha val="20000"/>
                  </a:schemeClr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413C69-F201-FBD8-A749-1EFFF941C1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560" y="1953136"/>
            <a:ext cx="1725076" cy="1156168"/>
          </a:xfrm>
        </p:spPr>
        <p:txBody>
          <a:bodyPr anchor="ctr"/>
          <a:lstStyle>
            <a:lvl1pPr marL="0" indent="0">
              <a:buNone/>
              <a:defRPr sz="11500" b="1">
                <a:solidFill>
                  <a:schemeClr val="bg1">
                    <a:alpha val="20000"/>
                  </a:schemeClr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43040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83FAEC-A605-0DA8-DD15-8175451F4F1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943869" y="6332837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07C3DF-C3D7-CD60-89A3-E5B06023C7C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logo of a book with stars and a circle of leaves&#10;&#10;AI-generated content may be incorrect.">
            <a:extLst>
              <a:ext uri="{FF2B5EF4-FFF2-40B4-BE49-F238E27FC236}">
                <a16:creationId xmlns:a16="http://schemas.microsoft.com/office/drawing/2014/main" id="{9E68C785-F4F3-D160-1863-F7A2BF086845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8" y="6043948"/>
            <a:ext cx="1425272" cy="6476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8" r:id="rId2"/>
    <p:sldLayoutId id="2147483727" r:id="rId3"/>
    <p:sldLayoutId id="2147483747" r:id="rId4"/>
    <p:sldLayoutId id="2147483730" r:id="rId5"/>
    <p:sldLayoutId id="2147483716" r:id="rId6"/>
    <p:sldLayoutId id="2147483701" r:id="rId7"/>
    <p:sldLayoutId id="2147483732" r:id="rId8"/>
    <p:sldLayoutId id="2147483733" r:id="rId9"/>
    <p:sldLayoutId id="2147483745" r:id="rId10"/>
    <p:sldLayoutId id="2147483746" r:id="rId11"/>
    <p:sldLayoutId id="2147483734" r:id="rId12"/>
    <p:sldLayoutId id="2147483735" r:id="rId13"/>
    <p:sldLayoutId id="2147483736" r:id="rId14"/>
    <p:sldLayoutId id="2147483731" r:id="rId15"/>
    <p:sldLayoutId id="2147483702" r:id="rId16"/>
    <p:sldLayoutId id="2147483737" r:id="rId17"/>
    <p:sldLayoutId id="2147483739" r:id="rId18"/>
    <p:sldLayoutId id="2147483740" r:id="rId19"/>
    <p:sldLayoutId id="2147483738" r:id="rId20"/>
    <p:sldLayoutId id="2147483720" r:id="rId21"/>
    <p:sldLayoutId id="2147483704" r:id="rId22"/>
    <p:sldLayoutId id="2147483741" r:id="rId23"/>
    <p:sldLayoutId id="2147483721" r:id="rId24"/>
    <p:sldLayoutId id="2147483705" r:id="rId25"/>
    <p:sldLayoutId id="2147483706" r:id="rId26"/>
    <p:sldLayoutId id="2147483707" r:id="rId27"/>
    <p:sldLayoutId id="2147483722" r:id="rId28"/>
    <p:sldLayoutId id="2147483723" r:id="rId29"/>
    <p:sldLayoutId id="2147483724" r:id="rId30"/>
    <p:sldLayoutId id="2147483708" r:id="rId31"/>
    <p:sldLayoutId id="2147483709" r:id="rId32"/>
    <p:sldLayoutId id="2147483710" r:id="rId33"/>
    <p:sldLayoutId id="2147483711" r:id="rId34"/>
    <p:sldLayoutId id="2147483725" r:id="rId35"/>
    <p:sldLayoutId id="2147483712" r:id="rId36"/>
    <p:sldLayoutId id="2147483726" r:id="rId37"/>
    <p:sldLayoutId id="2147483742" r:id="rId38"/>
    <p:sldLayoutId id="2147483743" r:id="rId39"/>
    <p:sldLayoutId id="2147483748" r:id="rId40"/>
    <p:sldLayoutId id="2147483749" r:id="rId4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anose="020B0503030403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anose="020B0503030403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anose="020B0503030403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anose="020B0503030403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anose="020B0503030403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anose="020B0503030403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anose="020B0503030403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 panose="020B0503030403020204" pitchFamily="34" charset="0"/>
        </a:defRPr>
      </a:lvl9pPr>
    </p:titleStyle>
    <p:bodyStyle>
      <a:lvl1pPr marL="265113" indent="-26511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512763" indent="-23495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758825" indent="-228600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993775" indent="-228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1219200" indent="-228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00FD-878A-CA24-F804-EFE132E96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67" y="1578359"/>
            <a:ext cx="8491689" cy="4092071"/>
          </a:xfrm>
        </p:spPr>
        <p:txBody>
          <a:bodyPr/>
          <a:lstStyle/>
          <a:p>
            <a:pPr algn="ctr"/>
            <a:r>
              <a:rPr lang="hr-HR" sz="3600" dirty="0" err="1"/>
              <a:t>Towards</a:t>
            </a:r>
            <a:r>
              <a:rPr lang="hr-HR" sz="3600" dirty="0"/>
              <a:t> a </a:t>
            </a:r>
            <a:r>
              <a:rPr lang="hr-HR" sz="3600" dirty="0" err="1"/>
              <a:t>performance-based</a:t>
            </a:r>
            <a:r>
              <a:rPr lang="hr-HR" sz="3600" dirty="0"/>
              <a:t> </a:t>
            </a:r>
            <a:br>
              <a:rPr lang="hr-HR" sz="3600" dirty="0"/>
            </a:br>
            <a:r>
              <a:rPr lang="hr-HR" sz="3600" dirty="0"/>
              <a:t>EU </a:t>
            </a:r>
            <a:r>
              <a:rPr lang="hr-HR" sz="3600" dirty="0" err="1"/>
              <a:t>budget</a:t>
            </a:r>
            <a:r>
              <a:rPr lang="hr-HR" sz="3600" dirty="0"/>
              <a:t>:</a:t>
            </a:r>
            <a:br>
              <a:rPr lang="hr-HR" sz="3500" dirty="0"/>
            </a:br>
            <a:br>
              <a:rPr lang="hr-HR" sz="3500" dirty="0"/>
            </a:br>
            <a:r>
              <a:rPr lang="hr-HR" sz="3200" dirty="0" err="1"/>
              <a:t>What</a:t>
            </a:r>
            <a:r>
              <a:rPr lang="hr-HR" sz="3200" dirty="0"/>
              <a:t> </a:t>
            </a:r>
            <a:r>
              <a:rPr lang="hr-HR" sz="3200" dirty="0" err="1"/>
              <a:t>implications</a:t>
            </a:r>
            <a:r>
              <a:rPr lang="hr-HR" sz="3200" dirty="0"/>
              <a:t> for </a:t>
            </a:r>
            <a:r>
              <a:rPr lang="hr-HR" sz="3200" dirty="0" err="1"/>
              <a:t>parliamentary</a:t>
            </a:r>
            <a:r>
              <a:rPr lang="hr-HR" sz="3200" dirty="0"/>
              <a:t> </a:t>
            </a:r>
            <a:r>
              <a:rPr lang="hr-HR" sz="3200" dirty="0" err="1"/>
              <a:t>oversight</a:t>
            </a:r>
            <a:r>
              <a:rPr lang="hr-HR" sz="3200" dirty="0"/>
              <a:t>, </a:t>
            </a:r>
            <a:r>
              <a:rPr lang="hr-HR" sz="3200" dirty="0" err="1"/>
              <a:t>transparency</a:t>
            </a:r>
            <a:r>
              <a:rPr lang="hr-HR" sz="3200" dirty="0"/>
              <a:t>, and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br>
              <a:rPr lang="hr-HR" sz="3200" dirty="0"/>
            </a:br>
            <a:r>
              <a:rPr lang="hr-HR" sz="3200" dirty="0"/>
              <a:t>post-</a:t>
            </a:r>
            <a:r>
              <a:rPr lang="hr-HR" sz="3200" dirty="0" err="1"/>
              <a:t>Recovery</a:t>
            </a:r>
            <a:r>
              <a:rPr lang="hr-HR" sz="3200" dirty="0"/>
              <a:t> and </a:t>
            </a:r>
            <a:r>
              <a:rPr lang="hr-HR" sz="3200" dirty="0" err="1"/>
              <a:t>Resilience</a:t>
            </a:r>
            <a:r>
              <a:rPr lang="hr-HR" sz="3200" dirty="0"/>
              <a:t> </a:t>
            </a:r>
            <a:r>
              <a:rPr lang="hr-HR" sz="3200" dirty="0" err="1"/>
              <a:t>Facility</a:t>
            </a:r>
            <a:r>
              <a:rPr lang="hr-HR" sz="3200" dirty="0"/>
              <a:t> </a:t>
            </a:r>
            <a:r>
              <a:rPr lang="hr-HR" sz="3200" dirty="0" err="1"/>
              <a:t>framework</a:t>
            </a:r>
            <a:r>
              <a:rPr lang="hr-HR" sz="3200" dirty="0"/>
              <a:t>?</a:t>
            </a:r>
            <a:br>
              <a:rPr lang="en-GB" sz="3200" dirty="0"/>
            </a:br>
            <a:br>
              <a:rPr lang="en-GB" sz="3200" dirty="0"/>
            </a:b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46809-D0FA-BE42-E147-F0BEE179C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2475" y="5670430"/>
            <a:ext cx="4324710" cy="851140"/>
          </a:xfrm>
        </p:spPr>
        <p:txBody>
          <a:bodyPr>
            <a:normAutofit/>
          </a:bodyPr>
          <a:lstStyle/>
          <a:p>
            <a:pPr algn="r"/>
            <a:endParaRPr lang="en-GB" sz="2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7642E11-40DE-FB28-0CFA-09225F841B81}"/>
              </a:ext>
            </a:extLst>
          </p:cNvPr>
          <p:cNvSpPr txBox="1">
            <a:spLocks/>
          </p:cNvSpPr>
          <p:nvPr/>
        </p:nvSpPr>
        <p:spPr bwMode="auto">
          <a:xfrm>
            <a:off x="3571336" y="557842"/>
            <a:ext cx="5216106" cy="71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HR" sz="1600" dirty="0"/>
              <a:t>27 </a:t>
            </a:r>
            <a:r>
              <a:rPr lang="hr-HR" sz="1600" dirty="0" err="1"/>
              <a:t>January</a:t>
            </a:r>
            <a:r>
              <a:rPr lang="hr-HR" sz="1600" dirty="0"/>
              <a:t> 2026</a:t>
            </a:r>
          </a:p>
          <a:p>
            <a:pPr algn="r"/>
            <a:r>
              <a:rPr lang="hr-HR" sz="1600" dirty="0"/>
              <a:t>European Parliament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0967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8BA095-2A5C-A694-A7B5-8EBB417C3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38" y="2179609"/>
            <a:ext cx="7546118" cy="2674188"/>
          </a:xfrm>
        </p:spPr>
        <p:txBody>
          <a:bodyPr/>
          <a:lstStyle/>
          <a:p>
            <a:r>
              <a:rPr lang="hr-HR" sz="3600" dirty="0"/>
              <a:t>Panel </a:t>
            </a:r>
            <a:r>
              <a:rPr lang="hr-HR" sz="3600" dirty="0" err="1"/>
              <a:t>discussion</a:t>
            </a:r>
            <a:r>
              <a:rPr lang="hr-HR" sz="3600" dirty="0"/>
              <a:t>:</a:t>
            </a:r>
            <a:br>
              <a:rPr lang="hr-HR" sz="3600" dirty="0"/>
            </a:br>
            <a:r>
              <a:rPr lang="en-GB" sz="3600" dirty="0"/>
              <a:t>Assurance perspective, </a:t>
            </a:r>
            <a:br>
              <a:rPr lang="hr-HR" sz="3600" dirty="0"/>
            </a:br>
            <a:r>
              <a:rPr lang="en-GB" sz="3600" dirty="0"/>
              <a:t>implications for audits, </a:t>
            </a:r>
            <a:br>
              <a:rPr lang="hr-HR" sz="3600" dirty="0"/>
            </a:br>
            <a:r>
              <a:rPr lang="en-GB" sz="3600" dirty="0"/>
              <a:t>control chains and </a:t>
            </a:r>
            <a:br>
              <a:rPr lang="hr-HR" sz="3600" dirty="0"/>
            </a:br>
            <a:r>
              <a:rPr lang="en-GB" sz="3600" dirty="0"/>
              <a:t>tolerable risk of errors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DBF37A-3850-7AC4-E8CC-189E17FF64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8268" y="5998234"/>
            <a:ext cx="3576061" cy="681973"/>
          </a:xfrm>
        </p:spPr>
        <p:txBody>
          <a:bodyPr/>
          <a:lstStyle/>
          <a:p>
            <a:r>
              <a:rPr lang="en-GB" sz="2000" dirty="0"/>
              <a:t>Ivana Maletić, Member</a:t>
            </a:r>
          </a:p>
          <a:p>
            <a:r>
              <a:rPr lang="en-GB" sz="2000" dirty="0"/>
              <a:t>European Court of Auditors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78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B1D5-0E58-2E83-3A9C-BD5F2670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09" y="737641"/>
            <a:ext cx="7956440" cy="432000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Assurance perspective and implications for audit and controls in a performance-based budget framework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3C8070-C737-A02F-0501-9D32F7B7A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136748"/>
              </p:ext>
            </p:extLst>
          </p:nvPr>
        </p:nvGraphicFramePr>
        <p:xfrm>
          <a:off x="0" y="1247688"/>
          <a:ext cx="9139459" cy="5605862"/>
        </p:xfrm>
        <a:graphic>
          <a:graphicData uri="http://schemas.openxmlformats.org/drawingml/2006/table">
            <a:tbl>
              <a:tblPr firstRow="1" firstCol="1" bandRow="1"/>
              <a:tblGrid>
                <a:gridCol w="936000">
                  <a:extLst>
                    <a:ext uri="{9D8B030D-6E8A-4147-A177-3AD203B41FA5}">
                      <a16:colId xmlns:a16="http://schemas.microsoft.com/office/drawing/2014/main" val="2473388045"/>
                    </a:ext>
                  </a:extLst>
                </a:gridCol>
                <a:gridCol w="2037175">
                  <a:extLst>
                    <a:ext uri="{9D8B030D-6E8A-4147-A177-3AD203B41FA5}">
                      <a16:colId xmlns:a16="http://schemas.microsoft.com/office/drawing/2014/main" val="2210494747"/>
                    </a:ext>
                  </a:extLst>
                </a:gridCol>
                <a:gridCol w="1774313">
                  <a:extLst>
                    <a:ext uri="{9D8B030D-6E8A-4147-A177-3AD203B41FA5}">
                      <a16:colId xmlns:a16="http://schemas.microsoft.com/office/drawing/2014/main" val="795052042"/>
                    </a:ext>
                  </a:extLst>
                </a:gridCol>
                <a:gridCol w="2453370">
                  <a:extLst>
                    <a:ext uri="{9D8B030D-6E8A-4147-A177-3AD203B41FA5}">
                      <a16:colId xmlns:a16="http://schemas.microsoft.com/office/drawing/2014/main" val="2865130751"/>
                    </a:ext>
                  </a:extLst>
                </a:gridCol>
                <a:gridCol w="1938601">
                  <a:extLst>
                    <a:ext uri="{9D8B030D-6E8A-4147-A177-3AD203B41FA5}">
                      <a16:colId xmlns:a16="http://schemas.microsoft.com/office/drawing/2014/main" val="5317971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Assurance</a:t>
                      </a:r>
                    </a:p>
                  </a:txBody>
                  <a:tcPr marL="59387" marR="593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Controls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 rate</a:t>
                      </a: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83830"/>
                  </a:ext>
                </a:extLst>
              </a:tr>
              <a:tr h="31566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General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Legality and regularity of transactions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legality and regularity of payments (verification of M&amp;T triggering payments, soundness of systems, controls and audit trails).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p</a:t>
                      </a:r>
                      <a:r>
                        <a:rPr lang="en-GB" sz="1600" kern="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erformance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audit is complement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1600" kern="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ry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financial and compliance audits.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Controls expand from transactions to systems and data.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Tolerable risk of error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(TRE) </a:t>
                      </a:r>
                      <a:r>
                        <a:rPr lang="en-GB" sz="1600" b="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continues to apply to legality and regularity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the transactions.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 can be applied to certain </a:t>
                      </a:r>
                      <a:r>
                        <a:rPr lang="en-GB" sz="1600" kern="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600" kern="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legality and regularity of payments triggered by fulfilment of M&amp;T.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 do</a:t>
                      </a:r>
                      <a:r>
                        <a:rPr lang="hr-HR" sz="1600" kern="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not apply to performance: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-performance measurement depends on assumptions and methodologies, involves uncertainty and external factors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131075"/>
                  </a:ext>
                </a:extLst>
              </a:tr>
              <a:tr h="2089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 of </a:t>
                      </a:r>
                      <a:r>
                        <a:rPr lang="hr-HR" sz="1600" kern="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 of </a:t>
                      </a:r>
                      <a:r>
                        <a:rPr lang="hr-HR" sz="1600" kern="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 framework (indicators, baselines, results, links with M&amp;T…).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chains, indicators and all elements of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600" kern="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performance system must be clearly defined.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929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09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7A31-9415-61EF-B204-50169BEA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42" y="729015"/>
            <a:ext cx="7956440" cy="432000"/>
          </a:xfrm>
        </p:spPr>
        <p:txBody>
          <a:bodyPr/>
          <a:lstStyle/>
          <a:p>
            <a:r>
              <a:rPr lang="en-GB" dirty="0"/>
              <a:t>Assurance perspective and implications for audit and controls in a performance-based budget framework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7E8E20-24D5-C343-C6BE-F5339AFF6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30743"/>
              </p:ext>
            </p:extLst>
          </p:nvPr>
        </p:nvGraphicFramePr>
        <p:xfrm>
          <a:off x="0" y="1247124"/>
          <a:ext cx="9144000" cy="5629165"/>
        </p:xfrm>
        <a:graphic>
          <a:graphicData uri="http://schemas.openxmlformats.org/drawingml/2006/table">
            <a:tbl>
              <a:tblPr firstRow="1" firstCol="1" bandRow="1"/>
              <a:tblGrid>
                <a:gridCol w="936876">
                  <a:extLst>
                    <a:ext uri="{9D8B030D-6E8A-4147-A177-3AD203B41FA5}">
                      <a16:colId xmlns:a16="http://schemas.microsoft.com/office/drawing/2014/main" val="2473388045"/>
                    </a:ext>
                  </a:extLst>
                </a:gridCol>
                <a:gridCol w="2225248">
                  <a:extLst>
                    <a:ext uri="{9D8B030D-6E8A-4147-A177-3AD203B41FA5}">
                      <a16:colId xmlns:a16="http://schemas.microsoft.com/office/drawing/2014/main" val="2210494747"/>
                    </a:ext>
                  </a:extLst>
                </a:gridCol>
                <a:gridCol w="2919060">
                  <a:extLst>
                    <a:ext uri="{9D8B030D-6E8A-4147-A177-3AD203B41FA5}">
                      <a16:colId xmlns:a16="http://schemas.microsoft.com/office/drawing/2014/main" val="795052042"/>
                    </a:ext>
                  </a:extLst>
                </a:gridCol>
                <a:gridCol w="3062816">
                  <a:extLst>
                    <a:ext uri="{9D8B030D-6E8A-4147-A177-3AD203B41FA5}">
                      <a16:colId xmlns:a16="http://schemas.microsoft.com/office/drawing/2014/main" val="286513075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Assurance</a:t>
                      </a:r>
                    </a:p>
                  </a:txBody>
                  <a:tcPr marL="59387" marR="593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Controls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83830"/>
                  </a:ext>
                </a:extLst>
              </a:tr>
              <a:tr h="1983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Achievement of M&amp;T within set conditions (horizontal rules, eligibility, duration…)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and compliance audit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governance and verification of M&amp;T (</a:t>
                      </a:r>
                      <a:r>
                        <a:rPr lang="en-GB" sz="16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</a:t>
                      </a:r>
                      <a:r>
                        <a:rPr lang="hr-HR" sz="1600" b="1" kern="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6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 audit on effectiveness and efficiency (multiannual)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timeliness and achievements of M&amp;T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coherence between implementation (M&amp;T) and results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contribution to the achievements of the results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 reliability, completeness and comparability of indicators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600" kern="1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whether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reported results reflect reality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 performance data flows and the reliability of performance data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design and clarity of M&amp;T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reliability of data used to confirm M&amp;T achievement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traceability from operations to M&amp;T to results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verification procedures and documentation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controls of data sources, quality and coherence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controls of results indicators and baselines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131075"/>
                  </a:ext>
                </a:extLst>
              </a:tr>
              <a:tr h="3285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Results</a:t>
                      </a:r>
                      <a:r>
                        <a:rPr lang="hr-H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effectiveness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929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9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1396-2343-B8D0-FE27-E1271808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80" y="703136"/>
            <a:ext cx="7956440" cy="432000"/>
          </a:xfrm>
        </p:spPr>
        <p:txBody>
          <a:bodyPr/>
          <a:lstStyle/>
          <a:p>
            <a:r>
              <a:rPr lang="en-GB" dirty="0"/>
              <a:t>Assurance perspective and implications for audit and controls in a performance-based budget framework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FACEC7-776F-E8B6-C5A7-725ED1D8C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51011"/>
              </p:ext>
            </p:extLst>
          </p:nvPr>
        </p:nvGraphicFramePr>
        <p:xfrm>
          <a:off x="0" y="1239140"/>
          <a:ext cx="9144000" cy="5618860"/>
        </p:xfrm>
        <a:graphic>
          <a:graphicData uri="http://schemas.openxmlformats.org/drawingml/2006/table">
            <a:tbl>
              <a:tblPr firstRow="1" firstCol="1" bandRow="1"/>
              <a:tblGrid>
                <a:gridCol w="936000">
                  <a:extLst>
                    <a:ext uri="{9D8B030D-6E8A-4147-A177-3AD203B41FA5}">
                      <a16:colId xmlns:a16="http://schemas.microsoft.com/office/drawing/2014/main" val="2473388045"/>
                    </a:ext>
                  </a:extLst>
                </a:gridCol>
                <a:gridCol w="2224800">
                  <a:extLst>
                    <a:ext uri="{9D8B030D-6E8A-4147-A177-3AD203B41FA5}">
                      <a16:colId xmlns:a16="http://schemas.microsoft.com/office/drawing/2014/main" val="2210494747"/>
                    </a:ext>
                  </a:extLst>
                </a:gridCol>
                <a:gridCol w="2919600">
                  <a:extLst>
                    <a:ext uri="{9D8B030D-6E8A-4147-A177-3AD203B41FA5}">
                      <a16:colId xmlns:a16="http://schemas.microsoft.com/office/drawing/2014/main" val="795052042"/>
                    </a:ext>
                  </a:extLst>
                </a:gridCol>
                <a:gridCol w="3063600">
                  <a:extLst>
                    <a:ext uri="{9D8B030D-6E8A-4147-A177-3AD203B41FA5}">
                      <a16:colId xmlns:a16="http://schemas.microsoft.com/office/drawing/2014/main" val="2865130751"/>
                    </a:ext>
                  </a:extLst>
                </a:gridCol>
              </a:tblGrid>
              <a:tr h="3590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Assurance</a:t>
                      </a:r>
                    </a:p>
                  </a:txBody>
                  <a:tcPr marL="59387" marR="593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Controls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83830"/>
                  </a:ext>
                </a:extLst>
              </a:tr>
              <a:tr h="5259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Value for money</a:t>
                      </a:r>
                      <a:r>
                        <a:rPr lang="hr-H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hr-H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efficiency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were resources used efficiently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there a plausible link between spending and results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Controls must ensure timely availability and reliability of data on actual costs and results: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traceability of actual costs and comparison with estimates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reporting on actual costs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resources used for the results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600" kern="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13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19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5B1BF-94EB-0CDD-8EC7-34C2DB1AB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7789-AB92-4D2C-16F6-E6176635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 fields and indicators – example from the </a:t>
            </a:r>
            <a:r>
              <a:rPr lang="hr-HR" dirty="0"/>
              <a:t>p</a:t>
            </a:r>
            <a:r>
              <a:rPr lang="en-GB" dirty="0" err="1"/>
              <a:t>roposal</a:t>
            </a:r>
            <a:r>
              <a:rPr lang="en-GB" dirty="0"/>
              <a:t> on performance regulation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D0D0C6-74FD-28A4-AC82-E769D1FAD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652549"/>
              </p:ext>
            </p:extLst>
          </p:nvPr>
        </p:nvGraphicFramePr>
        <p:xfrm>
          <a:off x="0" y="1249326"/>
          <a:ext cx="9144000" cy="4645400"/>
        </p:xfrm>
        <a:graphic>
          <a:graphicData uri="http://schemas.openxmlformats.org/drawingml/2006/table">
            <a:tbl>
              <a:tblPr firstRow="1" firstCol="1" bandRow="1"/>
              <a:tblGrid>
                <a:gridCol w="1224000">
                  <a:extLst>
                    <a:ext uri="{9D8B030D-6E8A-4147-A177-3AD203B41FA5}">
                      <a16:colId xmlns:a16="http://schemas.microsoft.com/office/drawing/2014/main" val="2473388045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86513075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53179712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287812277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208142254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619830916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 area (level 1</a:t>
                      </a: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/ 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 area (level 2)</a:t>
                      </a:r>
                      <a:b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 field</a:t>
                      </a: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 indicator</a:t>
                      </a: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 indicator</a:t>
                      </a: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83830"/>
                  </a:ext>
                </a:extLst>
              </a:tr>
              <a:tr h="3349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 and skills / Education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mobility (education sectors incl. non-formal and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informal education and youth) 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Number of staff – by gender and age;</a:t>
                      </a:r>
                      <a:endParaRPr lang="hr-HR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Number of learners – by gender, by age, by socio-economic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background and by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sectors of skills (including STEM);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Number of participants in activities directly promoting EU values, fostering solidarity and civil engagement;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Share of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participants considering that they have benefitted from their participation;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Share of participants considering that they have increased their key competences;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Share of participants considering that they have an increased European sense of belonging;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13107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1D8A585-DCD6-F81B-9C8C-A26070DBFAFE}"/>
              </a:ext>
            </a:extLst>
          </p:cNvPr>
          <p:cNvSpPr txBox="1"/>
          <p:nvPr/>
        </p:nvSpPr>
        <p:spPr>
          <a:xfrm>
            <a:off x="1703352" y="5982083"/>
            <a:ext cx="7688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CCM: </a:t>
            </a:r>
            <a:r>
              <a:rPr lang="fr-FR" sz="1200" dirty="0" err="1"/>
              <a:t>climate</a:t>
            </a:r>
            <a:r>
              <a:rPr lang="fr-FR" sz="1200" dirty="0"/>
              <a:t> change mitigation, CCA: </a:t>
            </a:r>
            <a:r>
              <a:rPr lang="fr-FR" sz="1200" dirty="0" err="1"/>
              <a:t>climate</a:t>
            </a:r>
            <a:r>
              <a:rPr lang="fr-FR" sz="1200" dirty="0"/>
              <a:t> change adaptation and </a:t>
            </a:r>
            <a:r>
              <a:rPr lang="fr-FR" sz="1200" dirty="0" err="1"/>
              <a:t>resilience</a:t>
            </a:r>
            <a:r>
              <a:rPr lang="fr-FR" sz="1200" dirty="0"/>
              <a:t>, ENV: </a:t>
            </a:r>
            <a:r>
              <a:rPr lang="fr-FR" sz="1200" dirty="0" err="1"/>
              <a:t>environment</a:t>
            </a:r>
            <a:r>
              <a:rPr lang="fr-FR" sz="1200" dirty="0"/>
              <a:t>, SOC: social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0321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E077-A4A9-F5D5-EB8D-D46D12D0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 fields and indicators – example which ensures assessing performance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5CC93D-1AB1-499C-2EBC-EFA0A13CE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140328"/>
              </p:ext>
            </p:extLst>
          </p:nvPr>
        </p:nvGraphicFramePr>
        <p:xfrm>
          <a:off x="0" y="1239141"/>
          <a:ext cx="9144000" cy="4861560"/>
        </p:xfrm>
        <a:graphic>
          <a:graphicData uri="http://schemas.openxmlformats.org/drawingml/2006/table">
            <a:tbl>
              <a:tblPr firstRow="1" firstCol="1" bandRow="1"/>
              <a:tblGrid>
                <a:gridCol w="1224000">
                  <a:extLst>
                    <a:ext uri="{9D8B030D-6E8A-4147-A177-3AD203B41FA5}">
                      <a16:colId xmlns:a16="http://schemas.microsoft.com/office/drawing/2014/main" val="2473388045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86513075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53179712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287812277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208142254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619830916"/>
                    </a:ext>
                  </a:extLst>
                </a:gridCol>
              </a:tblGrid>
              <a:tr h="1267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 area (level 1)</a:t>
                      </a: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r-HR" sz="1600" b="1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</a:t>
                      </a: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600" b="1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hr-HR" sz="1600" b="1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 field</a:t>
                      </a: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 indicator</a:t>
                      </a: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 indicator</a:t>
                      </a:r>
                    </a:p>
                  </a:txBody>
                  <a:tcPr marL="59387" marR="59387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83830"/>
                  </a:ext>
                </a:extLst>
              </a:tr>
              <a:tr h="356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 and skills</a:t>
                      </a:r>
                      <a:r>
                        <a:rPr lang="hr-H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r-HR" sz="16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</a:t>
                      </a:r>
                      <a:endParaRPr lang="hr-HR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 employability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related competences,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outcomes and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 inclusion of learners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young people (including non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formal and informal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education)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learners and young people completing learning mobility actions meeting minimum quality standards;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 duration of completed learning mobility operations per participant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Share of participants whose learning results are formally recognised or validated upon completion.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Share of participants who demonstrate improved learning results or </a:t>
                      </a:r>
                      <a:r>
                        <a:rPr lang="hr-HR" sz="1600" kern="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  <a:r>
                        <a:rPr lang="hr-HR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into education, training or employment within 6 months after completion of learning mobility.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13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67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9222A-B116-D101-0281-F40FF91C9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77C88-ECB4-E167-B308-16D6DA88CA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8235" y="1668776"/>
            <a:ext cx="7545238" cy="4129178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0" dirty="0"/>
              <a:t>Legality and regularity of transactions and operations remain the cornerstone of assurance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0" dirty="0"/>
              <a:t>Additional assurance </a:t>
            </a:r>
            <a:r>
              <a:rPr lang="hr-HR" b="0" dirty="0" err="1"/>
              <a:t>is</a:t>
            </a:r>
            <a:r>
              <a:rPr lang="hr-HR" b="0" dirty="0"/>
              <a:t> </a:t>
            </a:r>
            <a:r>
              <a:rPr lang="hr-HR" b="0" dirty="0" err="1"/>
              <a:t>required</a:t>
            </a:r>
            <a:r>
              <a:rPr lang="hr-HR" b="0"/>
              <a:t> </a:t>
            </a:r>
            <a:r>
              <a:rPr lang="en-GB" b="0"/>
              <a:t>on </a:t>
            </a:r>
            <a:r>
              <a:rPr lang="en-GB" b="0" dirty="0"/>
              <a:t>legality and regularity of payments triggered by fulfilment of M&amp;T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0" dirty="0"/>
              <a:t>Payments must be linked to verifiable implementation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0" dirty="0"/>
              <a:t>Performance information must include clear baselines, outcomes and SMART results, and it cannot be limited to outcomes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B516BD-C472-5F8F-0E35-68FC146C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89" y="184031"/>
            <a:ext cx="8235351" cy="1040920"/>
          </a:xfrm>
        </p:spPr>
        <p:txBody>
          <a:bodyPr/>
          <a:lstStyle/>
          <a:p>
            <a:r>
              <a:rPr lang="hr-HR" sz="2400" dirty="0" err="1"/>
              <a:t>Conclusion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79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91" y="908720"/>
            <a:ext cx="3960000" cy="432000"/>
          </a:xfrm>
        </p:spPr>
        <p:txBody>
          <a:bodyPr/>
          <a:lstStyle/>
          <a:p>
            <a:r>
              <a:rPr lang="hr-HR" dirty="0" err="1"/>
              <a:t>Thank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for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attention</a:t>
            </a:r>
            <a:r>
              <a:rPr lang="hr-HR" dirty="0"/>
              <a:t>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l-SI" dirty="0">
                <a:solidFill>
                  <a:srgbClr val="B5B900"/>
                </a:solidFill>
              </a:rPr>
              <a:t>Ivana </a:t>
            </a:r>
            <a:r>
              <a:rPr lang="sl-SI" dirty="0" err="1">
                <a:solidFill>
                  <a:srgbClr val="B5B900"/>
                </a:solidFill>
              </a:rPr>
              <a:t>Maletić</a:t>
            </a:r>
            <a:endParaRPr lang="en-GB" dirty="0">
              <a:solidFill>
                <a:srgbClr val="B5B9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sl-SI" dirty="0" err="1">
                <a:solidFill>
                  <a:srgbClr val="B5B900"/>
                </a:solidFill>
              </a:rPr>
              <a:t>Member</a:t>
            </a:r>
            <a:endParaRPr lang="en-GB" dirty="0">
              <a:solidFill>
                <a:srgbClr val="B5B9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+352 4398 45633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ivana.maletic@eca.europa.eu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altLang="en-US" dirty="0"/>
              <a:t>European Court of Auditors</a:t>
            </a:r>
          </a:p>
          <a:p>
            <a:pPr>
              <a:spcBef>
                <a:spcPct val="0"/>
              </a:spcBef>
            </a:pPr>
            <a:r>
              <a:rPr lang="fr-CH" altLang="en-US"/>
              <a:t>12, Alcide de Gasperi</a:t>
            </a:r>
          </a:p>
          <a:p>
            <a:pPr>
              <a:spcBef>
                <a:spcPct val="0"/>
              </a:spcBef>
            </a:pPr>
            <a:r>
              <a:rPr lang="fr-CH" altLang="en-US" dirty="0"/>
              <a:t>1615 Luxembourg</a:t>
            </a:r>
          </a:p>
          <a:p>
            <a:pPr>
              <a:spcBef>
                <a:spcPct val="0"/>
              </a:spcBef>
            </a:pPr>
            <a:endParaRPr lang="fr-CH" altLang="en-US" dirty="0"/>
          </a:p>
          <a:p>
            <a:pPr>
              <a:spcBef>
                <a:spcPct val="0"/>
              </a:spcBef>
            </a:pPr>
            <a:r>
              <a:rPr lang="fr-CH" altLang="en-US" b="1" dirty="0"/>
              <a:t>eca.europa.eu</a:t>
            </a:r>
          </a:p>
          <a:p>
            <a:pPr>
              <a:spcBef>
                <a:spcPct val="0"/>
              </a:spcBef>
            </a:pPr>
            <a:r>
              <a:rPr lang="fr-CH" altLang="en-US" dirty="0"/>
              <a:t>eca-info@eca.europa.eu</a:t>
            </a:r>
          </a:p>
          <a:p>
            <a:pPr>
              <a:spcBef>
                <a:spcPct val="0"/>
              </a:spcBef>
            </a:pPr>
            <a:r>
              <a:rPr lang="fr-CH" altLang="en-US" dirty="0"/>
              <a:t>@</a:t>
            </a:r>
            <a:r>
              <a:rPr lang="fr-CH" altLang="en-US" dirty="0" err="1"/>
              <a:t>EUAuditorsECA</a:t>
            </a:r>
            <a:endParaRPr lang="fr-CH" alt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4991" y="1607547"/>
            <a:ext cx="396000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dirty="0">
                <a:solidFill>
                  <a:schemeClr val="bg1"/>
                </a:solidFill>
              </a:rPr>
              <a:t>Contact </a:t>
            </a:r>
            <a:r>
              <a:rPr lang="hr-HR" sz="1600" dirty="0" err="1">
                <a:solidFill>
                  <a:schemeClr val="bg1"/>
                </a:solidFill>
              </a:rPr>
              <a:t>details</a:t>
            </a:r>
            <a:r>
              <a:rPr lang="hr-HR" sz="1600" dirty="0">
                <a:solidFill>
                  <a:schemeClr val="bg1"/>
                </a:solidFill>
              </a:rPr>
              <a:t>: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14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4624f11eefedd6cc846ddded61b0157faf"/>
</p:tagLst>
</file>

<file path=ppt/theme/theme1.xml><?xml version="1.0" encoding="utf-8"?>
<a:theme xmlns:a="http://schemas.openxmlformats.org/drawingml/2006/main" name="Office Theme">
  <a:themeElements>
    <a:clrScheme name="Custom 3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5385"/>
      </a:accent1>
      <a:accent2>
        <a:srgbClr val="A4B220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4089F5353914C8C41B4254BDD9C3D" ma:contentTypeVersion="0" ma:contentTypeDescription="Crée un document." ma:contentTypeScope="" ma:versionID="204eb6a721b8151e61700eab24477b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7f12e2007a6e7eff3f7f888ab69429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6C2A8D-9152-49D9-B89B-9F4BE530D3B2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3783E8-7995-413B-B4D0-86E360A1B0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60D8F0-9417-42ED-ADC5-BF3560526C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13513</TotalTime>
  <Words>893</Words>
  <Application>Microsoft Office PowerPoint</Application>
  <PresentationFormat>On-screen Show (4:3)</PresentationFormat>
  <Paragraphs>122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Myriad Pro</vt:lpstr>
      <vt:lpstr>Wingdings</vt:lpstr>
      <vt:lpstr>Office Theme</vt:lpstr>
      <vt:lpstr>Towards a performance-based  EU budget:  What implications for parliamentary oversight, transparency, and the  post-Recovery and Resilience Facility framework?  </vt:lpstr>
      <vt:lpstr>Panel discussion: Assurance perspective,  implications for audits,  control chains and  tolerable risk of errors</vt:lpstr>
      <vt:lpstr>  Assurance perspective and implications for audit and controls in a performance-based budget framework</vt:lpstr>
      <vt:lpstr>Assurance perspective and implications for audit and controls in a performance-based budget framework</vt:lpstr>
      <vt:lpstr>Assurance perspective and implications for audit and controls in a performance-based budget framework</vt:lpstr>
      <vt:lpstr>Intervention fields and indicators – example from the proposal on performance regulation</vt:lpstr>
      <vt:lpstr>Intervention fields and indicators – example which ensures assessing performance</vt:lpstr>
      <vt:lpstr>Conclusion </vt:lpstr>
      <vt:lpstr>Thank you for your attention!</vt:lpstr>
    </vt:vector>
  </TitlesOfParts>
  <Company>ECA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 PowerPoint presentation template NEW 4x3</dc:title>
  <dc:creator>Rosa Kotoaro</dc:creator>
  <cp:lastModifiedBy>PADILLA OLIVARES Francisco Javier</cp:lastModifiedBy>
  <cp:revision>196</cp:revision>
  <cp:lastPrinted>2026-01-22T08:56:06Z</cp:lastPrinted>
  <dcterms:created xsi:type="dcterms:W3CDTF">2021-03-01T13:40:18Z</dcterms:created>
  <dcterms:modified xsi:type="dcterms:W3CDTF">2026-01-26T16:33:15Z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0x010100B4C4089F5353914C8C41B4254BDD9C3D</vt:lpwstr>
  </property>
  <property fmtid="{D5CDD505-2E9C-101B-9397-08002B2CF9AE}" pid="3" name="Eca_OrganisationTaxHTField0">
    <vt:lpwstr>European Court of Auditors|723c3162-adba-4aed-b99f-6e3e3f369d74</vt:lpwstr>
  </property>
  <property fmtid="{D5CDD505-2E9C-101B-9397-08002B2CF9AE}" pid="4" name="Eca_ConfidentialityLevelTaxHTField0">
    <vt:lpwstr>Internal|7394ceda-a5ec-41d6-a3a2-3d61019f25a3</vt:lpwstr>
  </property>
  <property fmtid="{D5CDD505-2E9C-101B-9397-08002B2CF9AE}" pid="5" name="termstore_sfDiv">
    <vt:lpwstr>4;#Directorate of the Presidency|a3f77e99-9212-46ff-8cee-52670a2f0846</vt:lpwstr>
  </property>
  <property fmtid="{D5CDD505-2E9C-101B-9397-08002B2CF9AE}" pid="6" name="Eca_Organisation">
    <vt:lpwstr>2;#European Court of Auditors|723c3162-adba-4aed-b99f-6e3e3f369d74</vt:lpwstr>
  </property>
  <property fmtid="{D5CDD505-2E9C-101B-9397-08002B2CF9AE}" pid="7" name="termstore_sfLang">
    <vt:lpwstr>5;#English|5c1bbf89-8134-4933-a804-d40db1ccb64c</vt:lpwstr>
  </property>
  <property fmtid="{D5CDD505-2E9C-101B-9397-08002B2CF9AE}" pid="8" name="Eca_Doc_Topics">
    <vt:lpwstr/>
  </property>
  <property fmtid="{D5CDD505-2E9C-101B-9397-08002B2CF9AE}" pid="9" name="Eca_CoreKeywordsDoc">
    <vt:lpwstr/>
  </property>
  <property fmtid="{D5CDD505-2E9C-101B-9397-08002B2CF9AE}" pid="10" name="Eca_ConfidentialityLevel">
    <vt:lpwstr>1;#Internal|7394ceda-a5ec-41d6-a3a2-3d61019f25a3</vt:lpwstr>
  </property>
  <property fmtid="{D5CDD505-2E9C-101B-9397-08002B2CF9AE}" pid="11" name="Eca_Doc_Confidentiality_Levels">
    <vt:lpwstr>1;#Internal|7394ceda-a5ec-41d6-a3a2-3d61019f25a3</vt:lpwstr>
  </property>
  <property fmtid="{D5CDD505-2E9C-101B-9397-08002B2CF9AE}" pid="12" name="termstore_sfCategory">
    <vt:lpwstr>70;#Presentation|ff41af9d-5882-4b16-86b4-31f73ed5bea0</vt:lpwstr>
  </property>
  <property fmtid="{D5CDD505-2E9C-101B-9397-08002B2CF9AE}" pid="13" name="Eca_Doc_Organisation">
    <vt:lpwstr>2;#European Court of Auditors|723c3162-adba-4aed-b99f-6e3e3f369d74</vt:lpwstr>
  </property>
  <property fmtid="{D5CDD505-2E9C-101B-9397-08002B2CF9AE}" pid="14" name="Eca_ComponentIdentifier">
    <vt:lpwstr/>
  </property>
  <property fmtid="{D5CDD505-2E9C-101B-9397-08002B2CF9AE}" pid="15" name="Eca_Doc_OrganisationTaxHTField0">
    <vt:lpwstr>European Court of Auditors|723c3162-adba-4aed-b99f-6e3e3f369d74</vt:lpwstr>
  </property>
  <property fmtid="{D5CDD505-2E9C-101B-9397-08002B2CF9AE}" pid="16" name="Eca_Doc_Url">
    <vt:lpwstr>, </vt:lpwstr>
  </property>
  <property fmtid="{D5CDD505-2E9C-101B-9397-08002B2CF9AE}" pid="17" name="Eca_CoreKeywordsDocTaxHTField0">
    <vt:lpwstr/>
  </property>
  <property fmtid="{D5CDD505-2E9C-101B-9397-08002B2CF9AE}" pid="18" name="Eca_Doc_ReferenceNumber">
    <vt:lpwstr/>
  </property>
  <property fmtid="{D5CDD505-2E9C-101B-9397-08002B2CF9AE}" pid="19" name="sfChrono">
    <vt:lpwstr/>
  </property>
  <property fmtid="{D5CDD505-2E9C-101B-9397-08002B2CF9AE}" pid="20" name="sfCategory">
    <vt:lpwstr/>
  </property>
  <property fmtid="{D5CDD505-2E9C-101B-9397-08002B2CF9AE}" pid="21" name="sfLang">
    <vt:lpwstr/>
  </property>
  <property fmtid="{D5CDD505-2E9C-101B-9397-08002B2CF9AE}" pid="22" name="Eca_Doc_Confidentiality_LevelsTaxHTField0">
    <vt:lpwstr>Internal|7394ceda-a5ec-41d6-a3a2-3d61019f25a3</vt:lpwstr>
  </property>
  <property fmtid="{D5CDD505-2E9C-101B-9397-08002B2CF9AE}" pid="23" name="sfLangTaxHTField0">
    <vt:lpwstr>English|5c1bbf89-8134-4933-a804-d40db1ccb64c</vt:lpwstr>
  </property>
  <property fmtid="{D5CDD505-2E9C-101B-9397-08002B2CF9AE}" pid="24" name="Eca_DocumentDate">
    <vt:lpwstr>2014-01-31T00:00:00Z</vt:lpwstr>
  </property>
  <property fmtid="{D5CDD505-2E9C-101B-9397-08002B2CF9AE}" pid="25" name="Eca_Doc_Author">
    <vt:lpwstr/>
  </property>
  <property fmtid="{D5CDD505-2E9C-101B-9397-08002B2CF9AE}" pid="26" name="TaxCatchAll">
    <vt:lpwstr>25;#Directorate of the Presidency|a3f77e99-9212-46ff-8cee-52670a2f0846;#248;#Presentation|ff41af9d-5882-4b16-86b4-31f73ed5bea0;#324;#Template|f62e574b-3cc3-41f1-94fb-41713324fdff;#1036;#Visual identity|52e1ab3c-9d76-4bd1-b252-14aa090b5307</vt:lpwstr>
  </property>
  <property fmtid="{D5CDD505-2E9C-101B-9397-08002B2CF9AE}" pid="27" name="Eca_Doc_Ext_Ref">
    <vt:lpwstr/>
  </property>
  <property fmtid="{D5CDD505-2E9C-101B-9397-08002B2CF9AE}" pid="28" name="termstore_sfDivTaxHTField0">
    <vt:lpwstr>Directorate of the Presidency|a3f77e99-9212-46ff-8cee-52670a2f0846</vt:lpwstr>
  </property>
  <property fmtid="{D5CDD505-2E9C-101B-9397-08002B2CF9AE}" pid="29" name="sfCategoryTaxHTField0">
    <vt:lpwstr>Presentation|ff41af9d-5882-4b16-86b4-31f73ed5bea0</vt:lpwstr>
  </property>
  <property fmtid="{D5CDD505-2E9C-101B-9397-08002B2CF9AE}" pid="30" name="Eca_Long_Description">
    <vt:lpwstr/>
  </property>
  <property fmtid="{D5CDD505-2E9C-101B-9397-08002B2CF9AE}" pid="31" name="sfDiv">
    <vt:lpwstr/>
  </property>
  <property fmtid="{D5CDD505-2E9C-101B-9397-08002B2CF9AE}" pid="32" name="Eca_Doc_TopicsTaxHTField0">
    <vt:lpwstr/>
  </property>
  <property fmtid="{D5CDD505-2E9C-101B-9397-08002B2CF9AE}" pid="33" name="ECAEnglishItemGuid">
    <vt:lpwstr>9d87a83a-c55a-4891-922b-225f804dfd44</vt:lpwstr>
  </property>
  <property fmtid="{D5CDD505-2E9C-101B-9397-08002B2CF9AE}" pid="34" name="ECATopics">
    <vt:lpwstr>1036;#Visual identity|52e1ab3c-9d76-4bd1-b252-14aa090b5307</vt:lpwstr>
  </property>
  <property fmtid="{D5CDD505-2E9C-101B-9397-08002B2CF9AE}" pid="35" name="ECADescription">
    <vt:lpwstr/>
  </property>
  <property fmtid="{D5CDD505-2E9C-101B-9397-08002B2CF9AE}" pid="36" name="ECAAdditionalDepartments">
    <vt:lpwstr/>
  </property>
  <property fmtid="{D5CDD505-2E9C-101B-9397-08002B2CF9AE}" pid="37" name="ECAEnglishItemId">
    <vt:r8>37</vt:r8>
  </property>
  <property fmtid="{D5CDD505-2E9C-101B-9397-08002B2CF9AE}" pid="38" name="g0faf6fc51764aa193d523d68c6540ed">
    <vt:lpwstr/>
  </property>
  <property fmtid="{D5CDD505-2E9C-101B-9397-08002B2CF9AE}" pid="39" name="bbdf71c3953a4d0485988c871184d553">
    <vt:lpwstr>Presentation|ff41af9d-5882-4b16-86b4-31f73ed5bea0;Template|f62e574b-3cc3-41f1-94fb-41713324fdff</vt:lpwstr>
  </property>
  <property fmtid="{D5CDD505-2E9C-101B-9397-08002B2CF9AE}" pid="40" name="i2bc3f41a5694859a10cc5d6b6d7ba62">
    <vt:lpwstr>Visual identity|52e1ab3c-9d76-4bd1-b252-14aa090b5307</vt:lpwstr>
  </property>
  <property fmtid="{D5CDD505-2E9C-101B-9397-08002B2CF9AE}" pid="41" name="ECACoreBusinessKeywords">
    <vt:lpwstr/>
  </property>
  <property fmtid="{D5CDD505-2E9C-101B-9397-08002B2CF9AE}" pid="42" name="k2f2552df09444fcbbff3a84eb9dd0cc">
    <vt:lpwstr/>
  </property>
  <property fmtid="{D5CDD505-2E9C-101B-9397-08002B2CF9AE}" pid="43" name="ECAAuthors">
    <vt:lpwstr/>
  </property>
  <property fmtid="{D5CDD505-2E9C-101B-9397-08002B2CF9AE}" pid="44" name="f3e173caf2db49a396cdbc0345a42419">
    <vt:lpwstr/>
  </property>
  <property fmtid="{D5CDD505-2E9C-101B-9397-08002B2CF9AE}" pid="45" name="ECAOwningDepartments">
    <vt:lpwstr>25;#Directorate of the Presidency|a3f77e99-9212-46ff-8cee-52670a2f0846</vt:lpwstr>
  </property>
  <property fmtid="{D5CDD505-2E9C-101B-9397-08002B2CF9AE}" pid="46" name="pb0d3fcd97d0473787e5b4d1428a0fce">
    <vt:lpwstr/>
  </property>
  <property fmtid="{D5CDD505-2E9C-101B-9397-08002B2CF9AE}" pid="47" name="ECATaskNumbers">
    <vt:lpwstr/>
  </property>
  <property fmtid="{D5CDD505-2E9C-101B-9397-08002B2CF9AE}" pid="48" name="ECAPublishedDate">
    <vt:filetime>2025-10-14T09:17:57Z</vt:filetime>
  </property>
  <property fmtid="{D5CDD505-2E9C-101B-9397-08002B2CF9AE}" pid="49" name="ECADocumentType">
    <vt:lpwstr>248;#Presentation|ff41af9d-5882-4b16-86b4-31f73ed5bea0;#324;#Template|f62e574b-3cc3-41f1-94fb-41713324fdff</vt:lpwstr>
  </property>
  <property fmtid="{D5CDD505-2E9C-101B-9397-08002B2CF9AE}" pid="50" name="ECAKnowledgeDomains">
    <vt:lpwstr/>
  </property>
  <property fmtid="{D5CDD505-2E9C-101B-9397-08002B2CF9AE}" pid="51" name="j472de07b35b4b9e8cc7c31d4ca6c387">
    <vt:lpwstr>Directorate of the Presidency|a3f77e99-9212-46ff-8cee-52670a2f0846</vt:lpwstr>
  </property>
</Properties>
</file>