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6" r:id="rId8"/>
    <p:sldId id="267" r:id="rId9"/>
    <p:sldId id="268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3B198-2430-A14C-BEF1-652F7B831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41BCB2-1259-9549-8982-55350ABF7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D428F-FD93-4C4D-8035-3451AE538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9ACB-FD06-9741-AB90-4E9A998E8595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2D122-E843-0A43-A348-C89E082C1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C504F-2DE9-F348-B533-82B68383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3F2D-90B4-5140-A5E9-65A0CB965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6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D30D7-2C26-7D4B-8C71-ED671B3C1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334BF0-C709-AA4F-B068-60B365945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97872-024E-2A48-BA07-60E9BD5C3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9ACB-FD06-9741-AB90-4E9A998E8595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611CD-014F-6E4E-8A72-28C022124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F8D80-1AAD-F34B-B060-B22171810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3F2D-90B4-5140-A5E9-65A0CB965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9D2EBC-4341-034A-B138-F05E2F844C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96B249-9F61-1247-809B-367741B5B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EE5FD-5E62-1242-B7BE-45C5C962D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9ACB-FD06-9741-AB90-4E9A998E8595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84E59-D8CD-A24E-99ED-EB5A919B9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BBC22-42EC-CD4A-B21E-DDE24B371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3F2D-90B4-5140-A5E9-65A0CB965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6DDF-F05D-A249-B412-9264CF82E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14F63-41CB-0C42-8DA4-F352551F7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3770B-4A94-B74D-9717-F8892E3BA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9ACB-FD06-9741-AB90-4E9A998E8595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15B0B-D4E1-B74B-A18D-08AEB870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A238B-585C-9846-BDD6-D8B88656D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3F2D-90B4-5140-A5E9-65A0CB965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2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FA0B4-F2E0-FC48-9307-5C5BF0C2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F414A-445E-574B-B516-E819EAB19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942BA-796B-754F-96A6-431F253A2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9ACB-FD06-9741-AB90-4E9A998E8595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30B2B-AEC1-3D46-82AD-EFED5F233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F4E93-1FF1-BA46-88BC-08FDBD372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3F2D-90B4-5140-A5E9-65A0CB965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3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15F9A-148B-0847-A0C3-88DB4A666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DB34A-EB52-F64A-9706-3C712C419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4D6AE1-6178-B948-A799-AB4D7BBC2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7B09A-3379-0E49-9D46-48BC9D369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9ACB-FD06-9741-AB90-4E9A998E8595}" type="datetimeFigureOut">
              <a:rPr lang="en-US" smtClean="0"/>
              <a:t>3/18/21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27B13-D9BF-6D4F-87D2-85CA54F73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D83A2-BE8A-8E4E-81C7-236365FF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3F2D-90B4-5140-A5E9-65A0CB965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0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A14E7-3D03-5143-AA62-6CB9B961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C3996-4ECC-454E-83D2-D41D9EF72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70186F-4F7C-3542-85D1-C91996582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B0B269-58CE-5749-BC25-45828372C7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D98F14-EC13-3C47-9956-E03CC35BC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47A8AE-486A-324C-85DA-7D3EA1131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9ACB-FD06-9741-AB90-4E9A998E8595}" type="datetimeFigureOut">
              <a:rPr lang="en-US" smtClean="0"/>
              <a:t>3/18/21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B0C491-9907-864F-8ACC-9B85DF39F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AF79B9-F595-B246-BF1E-16BBC1524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3F2D-90B4-5140-A5E9-65A0CB965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9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0A8FF-D8BE-8C45-B7FD-984C48C5E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5AF4D7-8CD1-1D45-9F54-8490E0D4E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9ACB-FD06-9741-AB90-4E9A998E8595}" type="datetimeFigureOut">
              <a:rPr lang="en-US" smtClean="0"/>
              <a:t>3/18/21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A547E-2F78-E94C-A9CE-B619A3D40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0EED8C-9E40-EF47-ACD6-A6E56843A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3F2D-90B4-5140-A5E9-65A0CB965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1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5A4CA5-A127-AA47-8529-712B001D0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9ACB-FD06-9741-AB90-4E9A998E8595}" type="datetimeFigureOut">
              <a:rPr lang="en-US" smtClean="0"/>
              <a:t>3/18/21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A2E65-561D-CF47-B444-93C6FFDFB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33165-0B71-494F-B903-CB2488F87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3F2D-90B4-5140-A5E9-65A0CB965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21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1C19A-0CAC-754A-A0C7-95F6BBF80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95C2C-6F51-9E41-96C7-43AB195A4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9100B-1B59-F742-B855-A024F161A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C49E8-17F7-FA42-A176-7B0560B07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9ACB-FD06-9741-AB90-4E9A998E8595}" type="datetimeFigureOut">
              <a:rPr lang="en-US" smtClean="0"/>
              <a:t>3/18/21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C5455-EE34-064E-8519-403586FBE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E99EE-EC08-4F43-B26D-11D3DA340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3F2D-90B4-5140-A5E9-65A0CB965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62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F5057-36C1-714F-A20C-0F0044E0F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834979-25A1-EC4E-BF95-B78F9296AC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95EEFD-091B-ED47-90AA-5E1FA3A5D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8FC7F0-D81C-EF46-9784-901CE3986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9ACB-FD06-9741-AB90-4E9A998E8595}" type="datetimeFigureOut">
              <a:rPr lang="en-US" smtClean="0"/>
              <a:t>3/18/21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77BDF-98E1-414F-8696-2183D0984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33B21-78B1-CA43-A85D-9471DE7C9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D3F2D-90B4-5140-A5E9-65A0CB965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38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D97C31-5407-9748-987A-6B61CCBC4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6C502-45D9-924C-81D3-EB7A49373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4B5E2-64AB-B64B-BD7C-1AE41D9F3B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E9ACB-FD06-9741-AB90-4E9A998E8595}" type="datetimeFigureOut">
              <a:rPr lang="en-US" smtClean="0"/>
              <a:t>3/18/21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1ED69-AC9B-6849-ABCE-84463C6E4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2FC92-9BC9-B34D-AB24-964F1A49B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D3F2D-90B4-5140-A5E9-65A0CB965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9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teams/risk-communication/infodemic-management" TargetMode="External"/><Relationship Id="rId2" Type="http://schemas.openxmlformats.org/officeDocument/2006/relationships/hyperlink" Target="https://en.unesco.org/fightfakenew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journalistsresource.org/media/share-fake-news-social-media/" TargetMode="External"/><Relationship Id="rId7" Type="http://schemas.openxmlformats.org/officeDocument/2006/relationships/hyperlink" Target="https://bhekisisa.org/article/2021-03-01-vaccine-misinformation-what-to-do-when-its-coming-from-leaders/" TargetMode="External"/><Relationship Id="rId2" Type="http://schemas.openxmlformats.org/officeDocument/2006/relationships/hyperlink" Target="https://www.dailymaverick.co.za/article/2021-02-14-disinformation-in-a-time-of-covid-19-weekly-trends-in-south-africa-2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al411.org.za/complaints-view/2jdcvy3t" TargetMode="External"/><Relationship Id="rId5" Type="http://schemas.openxmlformats.org/officeDocument/2006/relationships/hyperlink" Target="https://www.bbc.com/news/53525002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www.news24.com/news24/Analysis/fact-check-how-a-lie-about-bill-gates-and-a-vaccine-for-the-coronavirus-exploded-on-twitter-20200407" TargetMode="Externa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rxiv.org/content/10.1101/2020.12.28.20248950v1.full" TargetMode="External"/><Relationship Id="rId2" Type="http://schemas.openxmlformats.org/officeDocument/2006/relationships/hyperlink" Target="https://www.who.int/publications/i/item/WHO-2019-nCoV-vaccination-demand_planning-tool-2021.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potlightnsp.co.za/2020/10/07/what-we-know-about-vaccine-hesitancy-in-south-africa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joc.org/index.php/ijoc/article/view/14801/337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unesco.org/publications/balanceact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ture.com/articles/s41562-019-0632-4" TargetMode="External"/><Relationship Id="rId5" Type="http://schemas.openxmlformats.org/officeDocument/2006/relationships/hyperlink" Target="https://psycnet.apa.org/record/1981-05421-001" TargetMode="External"/><Relationship Id="rId4" Type="http://schemas.openxmlformats.org/officeDocument/2006/relationships/hyperlink" Target="https://www.washingtonpost.com/technology/2020/12/18/faq-coronavirus-vaccine-misinformation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CA4BCD1-F813-4A68-8727-7A3DE67AC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31480" y="1075612"/>
            <a:ext cx="1128382" cy="847206"/>
            <a:chOff x="7393391" y="1075612"/>
            <a:chExt cx="1128382" cy="847206"/>
          </a:xfrm>
        </p:grpSpPr>
        <p:sp>
          <p:nvSpPr>
            <p:cNvPr id="138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1327438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1075612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FA6F8ABB-6C5D-4349-9E1B-198D1ABF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6304" y="2134209"/>
            <a:ext cx="4840399" cy="4290450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143" name="Freeform: Shape 142">
            <a:extLst>
              <a:ext uri="{FF2B5EF4-FFF2-40B4-BE49-F238E27FC236}">
                <a16:creationId xmlns:a16="http://schemas.microsoft.com/office/drawing/2014/main" id="{E4B9AB89-BA23-4985-97B3-EB677E496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7271" y="421767"/>
            <a:ext cx="2847251" cy="2523756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F51F9A-3662-C34F-AFC0-6884BD05F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492" y="2269625"/>
            <a:ext cx="5147600" cy="2454167"/>
          </a:xfrm>
        </p:spPr>
        <p:txBody>
          <a:bodyPr anchor="t">
            <a:normAutofit/>
          </a:bodyPr>
          <a:lstStyle/>
          <a:p>
            <a:pPr algn="l"/>
            <a:r>
              <a:rPr lang="en-US" sz="5600" dirty="0"/>
              <a:t>How to tackle mis- and disinformation?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435E8-A16F-AA48-8898-97CE46542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492" y="4876491"/>
            <a:ext cx="4712322" cy="1124916"/>
          </a:xfrm>
        </p:spPr>
        <p:txBody>
          <a:bodyPr anchor="b">
            <a:noAutofit/>
          </a:bodyPr>
          <a:lstStyle/>
          <a:p>
            <a:pPr algn="l"/>
            <a:r>
              <a:rPr lang="en-US" sz="1600" dirty="0"/>
              <a:t>IAP Global Webinar on Countering Vaccine Hesitancy </a:t>
            </a:r>
          </a:p>
          <a:p>
            <a:pPr algn="l"/>
            <a:r>
              <a:rPr lang="en-US" sz="1600" dirty="0"/>
              <a:t>Tuesday 23 March 2021</a:t>
            </a:r>
          </a:p>
          <a:p>
            <a:pPr algn="l"/>
            <a:r>
              <a:rPr lang="en-US" sz="1600" dirty="0"/>
              <a:t>Herman Wasserman</a:t>
            </a:r>
          </a:p>
        </p:txBody>
      </p:sp>
      <p:pic>
        <p:nvPicPr>
          <p:cNvPr id="1026" name="Picture 2" descr="Latest News - Two Rhodes University academics recognised by Academy of  Science">
            <a:extLst>
              <a:ext uri="{FF2B5EF4-FFF2-40B4-BE49-F238E27FC236}">
                <a16:creationId xmlns:a16="http://schemas.microsoft.com/office/drawing/2014/main" id="{62654DB7-5B87-744D-8F9A-5CBABDE30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2373" y="1106589"/>
            <a:ext cx="1826880" cy="102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6A491C07-5C32-BF41-81ED-E301DC610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792" y="3047115"/>
            <a:ext cx="2963421" cy="278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8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E65F23-789E-4CB9-B34F-46A85E25D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CA207F7-3B67-4EA2-8EC5-1260B55A07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D4CC450-51C3-4A41-B2B1-68A15D57C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D62506D-F8E8-4C55-B160-D4FE898504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004793-0083-43B9-81A2-20F71D2C7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3D192AA-AFCB-470F-B66A-18815C352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079B0CF-0B4C-42A9-9769-3AC0A34FA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3C60DF-7232-DC4C-B730-D98303133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5260992" cy="2096756"/>
          </a:xfrm>
          <a:noFill/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66749-3597-4B40-B9EF-142ED936C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412" y="630936"/>
            <a:ext cx="6019776" cy="2096769"/>
          </a:xfrm>
          <a:noFill/>
        </p:spPr>
        <p:txBody>
          <a:bodyPr anchor="t">
            <a:norm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herman.wasserman@uct.ac.za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Disinfoafrica.org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BCC6E7D-DD6C-A348-B5DB-6083E8C99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59" y="3244474"/>
            <a:ext cx="10843065" cy="254812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4043ADFC-DC2E-40D2-954D-4A13B908D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5716" y="3029889"/>
            <a:ext cx="304800" cy="429768"/>
            <a:chOff x="215328" y="-46937"/>
            <a:chExt cx="304800" cy="2773841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975E7D3-10F5-4E53-902F-9E79C98C2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DC51AAB-5A3B-4730-B8AC-46C96AC0B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3A6F2D9-1476-4E35-988D-D4CCB15C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E17F678-D5C6-49BF-933D-1E65F69B3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3338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CB9C74-7A10-7445-82BF-0DC0BF465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417C9-CEB9-1A48-A1FB-69CE9F423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98" y="1940439"/>
            <a:ext cx="4155681" cy="4162249"/>
          </a:xfrm>
        </p:spPr>
        <p:txBody>
          <a:bodyPr>
            <a:normAutofit/>
          </a:bodyPr>
          <a:lstStyle/>
          <a:p>
            <a:r>
              <a:rPr lang="en-US" sz="3600" dirty="0"/>
              <a:t>What is mis- and disinformation?</a:t>
            </a:r>
          </a:p>
          <a:p>
            <a:r>
              <a:rPr lang="en-US" sz="3600" dirty="0"/>
              <a:t>Why and how does it spread?</a:t>
            </a:r>
          </a:p>
          <a:p>
            <a:r>
              <a:rPr lang="en-US" sz="3600" dirty="0"/>
              <a:t>How can we counter it?</a:t>
            </a:r>
          </a:p>
        </p:txBody>
      </p:sp>
      <p:pic>
        <p:nvPicPr>
          <p:cNvPr id="8" name="Picture 7" descr="A picture containing text, graffiti&#10;&#10;Description automatically generated">
            <a:extLst>
              <a:ext uri="{FF2B5EF4-FFF2-40B4-BE49-F238E27FC236}">
                <a16:creationId xmlns:a16="http://schemas.microsoft.com/office/drawing/2014/main" id="{80310AED-E0B5-B44B-8C5B-90D0C4B9F5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494" b="-2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7456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065DD-BEDF-A74E-BB87-40A654016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97" y="16586"/>
            <a:ext cx="10515600" cy="1325563"/>
          </a:xfrm>
        </p:spPr>
        <p:txBody>
          <a:bodyPr/>
          <a:lstStyle/>
          <a:p>
            <a:r>
              <a:rPr lang="en-US" dirty="0"/>
              <a:t>What is mis- and disinformation?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B1F48-7330-414E-AC00-E370EAA71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52" y="1342149"/>
            <a:ext cx="10100441" cy="4900996"/>
          </a:xfrm>
        </p:spPr>
        <p:txBody>
          <a:bodyPr>
            <a:noAutofit/>
          </a:bodyPr>
          <a:lstStyle/>
          <a:p>
            <a:r>
              <a:rPr lang="en-US" sz="2600" dirty="0">
                <a:hlinkClick r:id="rId2"/>
              </a:rPr>
              <a:t>Unesco </a:t>
            </a:r>
            <a:r>
              <a:rPr lang="en-US" sz="2600" dirty="0"/>
              <a:t>definitions:</a:t>
            </a:r>
          </a:p>
          <a:p>
            <a:pPr lvl="1"/>
            <a:r>
              <a:rPr lang="en-ZA" sz="2600" b="1" dirty="0"/>
              <a:t>Disinformation</a:t>
            </a:r>
            <a:r>
              <a:rPr lang="en-ZA" sz="2600" dirty="0"/>
              <a:t>: Information that is false and deliberately created to harm a person, social group, organisation or country</a:t>
            </a:r>
          </a:p>
          <a:p>
            <a:pPr lvl="1"/>
            <a:r>
              <a:rPr lang="en-ZA" sz="2600" b="1" dirty="0"/>
              <a:t>Misinformation</a:t>
            </a:r>
            <a:r>
              <a:rPr lang="en-ZA" sz="2600" dirty="0"/>
              <a:t>: Information that is false but not created with the intention of causing harm</a:t>
            </a:r>
          </a:p>
          <a:p>
            <a:pPr lvl="1"/>
            <a:r>
              <a:rPr lang="en-ZA" sz="2600" b="1" dirty="0"/>
              <a:t>Mal-information</a:t>
            </a:r>
            <a:r>
              <a:rPr lang="en-ZA" sz="2600" dirty="0"/>
              <a:t>: Information that is based on reality, used to inflict harm on a person, social group, organisation or country.</a:t>
            </a:r>
          </a:p>
          <a:p>
            <a:r>
              <a:rPr lang="en-US" sz="2600" dirty="0">
                <a:hlinkClick r:id="rId3"/>
              </a:rPr>
              <a:t>Infodemic</a:t>
            </a:r>
            <a:r>
              <a:rPr lang="en-US" sz="2600" dirty="0"/>
              <a:t> (WHO): </a:t>
            </a:r>
            <a:r>
              <a:rPr lang="en-ZA" sz="2600" dirty="0"/>
              <a:t>overabundance of information – some accurate and some not – that makes it hard for people to find trustworthy sources and reliable guidance when they need it. In this situation, misinformation and </a:t>
            </a:r>
            <a:r>
              <a:rPr lang="en-ZA" sz="2600" dirty="0" err="1"/>
              <a:t>rumors</a:t>
            </a:r>
            <a:r>
              <a:rPr lang="en-ZA" sz="2600" dirty="0"/>
              <a:t> appear on the scene, along with manipulation of information with doubtful intent. In the information age, this phenomenon is amplified through social networks, spreading farther and faster like a virus.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31132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CD8CADC-D02F-4684-A4A7-CACECFE06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6668706-3997-40F4-9D23-C76694AA3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2012" y="0"/>
            <a:ext cx="6829989" cy="6858000"/>
          </a:xfrm>
          <a:custGeom>
            <a:avLst/>
            <a:gdLst>
              <a:gd name="connsiteX0" fmla="*/ 0 w 6829989"/>
              <a:gd name="connsiteY0" fmla="*/ 0 h 6858000"/>
              <a:gd name="connsiteX1" fmla="*/ 6829989 w 6829989"/>
              <a:gd name="connsiteY1" fmla="*/ 0 h 6858000"/>
              <a:gd name="connsiteX2" fmla="*/ 6829989 w 6829989"/>
              <a:gd name="connsiteY2" fmla="*/ 6858000 h 6858000"/>
              <a:gd name="connsiteX3" fmla="*/ 1 w 6829989"/>
              <a:gd name="connsiteY3" fmla="*/ 6858000 h 6858000"/>
              <a:gd name="connsiteX4" fmla="*/ 4006 w 6829989"/>
              <a:gd name="connsiteY4" fmla="*/ 6854853 h 6858000"/>
              <a:gd name="connsiteX5" fmla="*/ 1619628 w 6829989"/>
              <a:gd name="connsiteY5" fmla="*/ 3429000 h 6858000"/>
              <a:gd name="connsiteX6" fmla="*/ 4006 w 6829989"/>
              <a:gd name="connsiteY6" fmla="*/ 31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9989" h="6858000">
                <a:moveTo>
                  <a:pt x="0" y="0"/>
                </a:moveTo>
                <a:lnTo>
                  <a:pt x="6829989" y="0"/>
                </a:lnTo>
                <a:lnTo>
                  <a:pt x="6829989" y="6858000"/>
                </a:lnTo>
                <a:lnTo>
                  <a:pt x="1" y="6858000"/>
                </a:lnTo>
                <a:lnTo>
                  <a:pt x="4006" y="6854853"/>
                </a:lnTo>
                <a:cubicBezTo>
                  <a:pt x="990707" y="6040555"/>
                  <a:pt x="1619628" y="4808224"/>
                  <a:pt x="1619628" y="3429000"/>
                </a:cubicBezTo>
                <a:cubicBezTo>
                  <a:pt x="1619628" y="2049777"/>
                  <a:pt x="990707" y="817446"/>
                  <a:pt x="4006" y="314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37F203-24F0-9940-9FDC-50176B277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67" y="251515"/>
            <a:ext cx="5193868" cy="936558"/>
          </a:xfrm>
        </p:spPr>
        <p:txBody>
          <a:bodyPr anchor="b">
            <a:normAutofit/>
          </a:bodyPr>
          <a:lstStyle/>
          <a:p>
            <a:r>
              <a:rPr lang="en-US" sz="4800" dirty="0"/>
              <a:t>Some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DC6BD-1B00-0A49-AE73-160796288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86" y="1717589"/>
            <a:ext cx="5394449" cy="4577464"/>
          </a:xfrm>
        </p:spPr>
        <p:txBody>
          <a:bodyPr>
            <a:normAutofit fontScale="77500" lnSpcReduction="20000"/>
          </a:bodyPr>
          <a:lstStyle/>
          <a:p>
            <a:r>
              <a:rPr lang="en-ZA" dirty="0"/>
              <a:t>Combination of conspiracy theories about vaccinations with already circulating disinformation on Covid-19: potential for anti-vaccination “</a:t>
            </a:r>
            <a:r>
              <a:rPr lang="en-ZA" dirty="0">
                <a:hlinkClick r:id="rId2"/>
              </a:rPr>
              <a:t>superstorm</a:t>
            </a:r>
            <a:r>
              <a:rPr lang="en-ZA" dirty="0"/>
              <a:t>”</a:t>
            </a:r>
          </a:p>
          <a:p>
            <a:r>
              <a:rPr lang="en-ZA" i="1" dirty="0"/>
              <a:t>Misinformation</a:t>
            </a:r>
            <a:r>
              <a:rPr lang="en-ZA" dirty="0"/>
              <a:t>: Social media platform design </a:t>
            </a:r>
            <a:r>
              <a:rPr lang="en-ZA" dirty="0">
                <a:hlinkClick r:id="rId3"/>
              </a:rPr>
              <a:t>encouraging quick scrolling</a:t>
            </a:r>
            <a:r>
              <a:rPr lang="en-ZA" dirty="0"/>
              <a:t>, inaccurate reading</a:t>
            </a:r>
          </a:p>
          <a:p>
            <a:r>
              <a:rPr lang="en-ZA" i="1" dirty="0"/>
              <a:t>Disinformation</a:t>
            </a:r>
            <a:r>
              <a:rPr lang="en-ZA" dirty="0"/>
              <a:t>: Videos warning people about </a:t>
            </a:r>
            <a:r>
              <a:rPr lang="en-ZA" dirty="0">
                <a:hlinkClick r:id="rId4"/>
              </a:rPr>
              <a:t>‘Bill Gates vaccines’ </a:t>
            </a:r>
            <a:r>
              <a:rPr lang="en-ZA" dirty="0"/>
              <a:t>to be tested in Africa, ‘</a:t>
            </a:r>
            <a:r>
              <a:rPr lang="en-ZA" dirty="0">
                <a:hlinkClick r:id="rId5"/>
              </a:rPr>
              <a:t>change your DNA’</a:t>
            </a:r>
            <a:r>
              <a:rPr lang="en-ZA" dirty="0"/>
              <a:t>, CNN logo </a:t>
            </a:r>
            <a:r>
              <a:rPr lang="en-ZA" dirty="0">
                <a:hlinkClick r:id="rId6"/>
              </a:rPr>
              <a:t>‘Penis injection hoax</a:t>
            </a:r>
            <a:r>
              <a:rPr lang="en-ZA" dirty="0"/>
              <a:t>’</a:t>
            </a:r>
          </a:p>
          <a:p>
            <a:r>
              <a:rPr lang="en-ZA" i="1" dirty="0" err="1"/>
              <a:t>Malinformation</a:t>
            </a:r>
            <a:r>
              <a:rPr lang="en-ZA" dirty="0"/>
              <a:t>: Incomplete or poorly informed reporting about pause in vaccine trials</a:t>
            </a:r>
          </a:p>
          <a:p>
            <a:r>
              <a:rPr lang="en-ZA" dirty="0"/>
              <a:t>Amplified by </a:t>
            </a:r>
            <a:r>
              <a:rPr lang="en-ZA" dirty="0">
                <a:hlinkClick r:id="rId7"/>
              </a:rPr>
              <a:t>people in power</a:t>
            </a:r>
            <a:endParaRPr lang="en-ZA" dirty="0"/>
          </a:p>
          <a:p>
            <a:endParaRPr lang="en-US" sz="1500" dirty="0"/>
          </a:p>
        </p:txBody>
      </p:sp>
      <p:pic>
        <p:nvPicPr>
          <p:cNvPr id="8" name="Picture 7" descr="A person talking on a microphone&#10;&#10;Description automatically generated with low confidence">
            <a:extLst>
              <a:ext uri="{FF2B5EF4-FFF2-40B4-BE49-F238E27FC236}">
                <a16:creationId xmlns:a16="http://schemas.microsoft.com/office/drawing/2014/main" id="{5EF1572C-6DDE-D844-B1DD-C148A24B2C6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prstClr val="white"/>
            </a:duotone>
          </a:blip>
          <a:stretch>
            <a:fillRect/>
          </a:stretch>
        </p:blipFill>
        <p:spPr>
          <a:xfrm>
            <a:off x="8324193" y="101412"/>
            <a:ext cx="2432268" cy="2643770"/>
          </a:xfrm>
          <a:prstGeom prst="rect">
            <a:avLst/>
          </a:prstGeom>
        </p:spPr>
      </p:pic>
      <p:pic>
        <p:nvPicPr>
          <p:cNvPr id="5" name="Picture 4" descr="A person in a suit and tie&#10;&#10;Description automatically generated with low confidence">
            <a:extLst>
              <a:ext uri="{FF2B5EF4-FFF2-40B4-BE49-F238E27FC236}">
                <a16:creationId xmlns:a16="http://schemas.microsoft.com/office/drawing/2014/main" id="{FB0BCAC2-63C4-4343-B811-B70D8D2CEE37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prstClr val="white"/>
            </a:duotone>
          </a:blip>
          <a:stretch>
            <a:fillRect/>
          </a:stretch>
        </p:blipFill>
        <p:spPr>
          <a:xfrm>
            <a:off x="8427094" y="3251371"/>
            <a:ext cx="2996339" cy="17228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5F6BD3-1E06-1746-94F1-0DCF10E8AF6D}"/>
              </a:ext>
            </a:extLst>
          </p:cNvPr>
          <p:cNvSpPr txBox="1"/>
          <p:nvPr/>
        </p:nvSpPr>
        <p:spPr>
          <a:xfrm>
            <a:off x="8505772" y="5000943"/>
            <a:ext cx="2996339" cy="17228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ZA" sz="800" dirty="0">
                <a:solidFill>
                  <a:srgbClr val="FFFFFF"/>
                </a:solidFill>
              </a:rPr>
              <a:t>“If there be any [COVID-19] vaccine that is the work of the devil meant to infuse 666 in the lives of the people, meant to corrupt their DNA … may it be destroyed by fire.” South Africa’s chief justice, </a:t>
            </a:r>
            <a:r>
              <a:rPr lang="en-ZA" sz="800" dirty="0" err="1">
                <a:solidFill>
                  <a:srgbClr val="FFFFFF"/>
                </a:solidFill>
              </a:rPr>
              <a:t>Mogoeng</a:t>
            </a:r>
            <a:r>
              <a:rPr lang="en-ZA" sz="800" dirty="0">
                <a:solidFill>
                  <a:srgbClr val="FFFFFF"/>
                </a:solidFill>
              </a:rPr>
              <a:t> </a:t>
            </a:r>
            <a:r>
              <a:rPr lang="en-ZA" sz="800" dirty="0" err="1">
                <a:solidFill>
                  <a:srgbClr val="FFFFFF"/>
                </a:solidFill>
              </a:rPr>
              <a:t>Mogoeng</a:t>
            </a:r>
            <a:endParaRPr lang="en-US" sz="800" dirty="0">
              <a:solidFill>
                <a:srgbClr val="FFFFFF"/>
              </a:solidFill>
            </a:endParaRP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DDB63D1-17E9-4B48-86AD-966528BC3FF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prstClr val="white"/>
            </a:duotone>
          </a:blip>
          <a:stretch>
            <a:fillRect/>
          </a:stretch>
        </p:blipFill>
        <p:spPr>
          <a:xfrm>
            <a:off x="8427093" y="4628984"/>
            <a:ext cx="1977134" cy="34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0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D4495-FA69-BC4C-94A2-1B09E037C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07" y="365125"/>
            <a:ext cx="10941269" cy="1325563"/>
          </a:xfrm>
        </p:spPr>
        <p:txBody>
          <a:bodyPr/>
          <a:lstStyle/>
          <a:p>
            <a:r>
              <a:rPr lang="en-US" dirty="0"/>
              <a:t>Why and how do mis- and disinformation spread?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711DF-4E00-2A4C-AA1F-A57CA5DE0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248" y="1442654"/>
            <a:ext cx="11687503" cy="505022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r>
              <a:rPr lang="en-ZA" sz="3100" dirty="0"/>
              <a:t>For false news to make an impact, it has to be shared. Why do people consume and share?</a:t>
            </a:r>
          </a:p>
          <a:p>
            <a:r>
              <a:rPr lang="en-US" sz="3100" dirty="0"/>
              <a:t>Feeds on anxieties, stereotypes, uncertainty, bias – if people do not know who to trust or where to get accurate information, disinformation has a foothold</a:t>
            </a:r>
          </a:p>
          <a:p>
            <a:r>
              <a:rPr lang="en-US" sz="3100" dirty="0"/>
              <a:t>Social context, view of authority, trust in media – all important factors</a:t>
            </a:r>
          </a:p>
          <a:p>
            <a:r>
              <a:rPr lang="en-US" sz="3100" dirty="0"/>
              <a:t>Study of </a:t>
            </a:r>
            <a:r>
              <a:rPr lang="en-US" sz="3100" i="1" dirty="0"/>
              <a:t>motivations</a:t>
            </a:r>
            <a:r>
              <a:rPr lang="en-US" sz="3100" dirty="0"/>
              <a:t> within </a:t>
            </a:r>
            <a:r>
              <a:rPr lang="en-US" sz="3100" i="1" dirty="0"/>
              <a:t>context</a:t>
            </a:r>
            <a:r>
              <a:rPr lang="en-US" sz="3100" dirty="0"/>
              <a:t> important step in countering disinformation</a:t>
            </a:r>
          </a:p>
          <a:p>
            <a:r>
              <a:rPr lang="en-US" sz="3100" dirty="0">
                <a:hlinkClick r:id="rId2"/>
              </a:rPr>
              <a:t>WHO guidance </a:t>
            </a:r>
            <a:r>
              <a:rPr lang="en-US" sz="3100" dirty="0"/>
              <a:t>: Formal research e.g. surveys, also social media listening and analysis – understand </a:t>
            </a:r>
            <a:r>
              <a:rPr lang="en-US" sz="3100" dirty="0" err="1"/>
              <a:t>rumours</a:t>
            </a:r>
            <a:r>
              <a:rPr lang="en-US" sz="3100" dirty="0"/>
              <a:t>, conspiracy theories, perceptions and motivations towards vaccines</a:t>
            </a:r>
          </a:p>
          <a:p>
            <a:r>
              <a:rPr lang="en-ZA" sz="3100" dirty="0">
                <a:effectLst/>
              </a:rPr>
              <a:t>Some parts of the world - very low acceptance rates. </a:t>
            </a:r>
            <a:r>
              <a:rPr lang="en-ZA" sz="3100" dirty="0">
                <a:hlinkClick r:id="rId3"/>
              </a:rPr>
              <a:t>Low rates </a:t>
            </a:r>
            <a:r>
              <a:rPr lang="en-ZA" sz="3100" dirty="0"/>
              <a:t>of COVID-19 vaccine acceptance were reported in the Middle East, Russia, Africa and several European countries.</a:t>
            </a:r>
            <a:r>
              <a:rPr lang="en-ZA" sz="3100" dirty="0">
                <a:effectLst/>
              </a:rPr>
              <a:t> (</a:t>
            </a:r>
            <a:r>
              <a:rPr lang="en-US" sz="3100" dirty="0">
                <a:hlinkClick r:id="rId4"/>
              </a:rPr>
              <a:t>South Africa</a:t>
            </a:r>
            <a:r>
              <a:rPr lang="en-US" sz="3100" dirty="0"/>
              <a:t>: less than two-thirds (64%) will accept vaccine)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56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D4495-FA69-BC4C-94A2-1B09E037C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and how does mis- and disinformation spread?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711DF-4E00-2A4C-AA1F-A57CA5DE0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91345" cy="48064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dirty="0">
              <a:hlinkClick r:id="rId2"/>
            </a:endParaRPr>
          </a:p>
          <a:p>
            <a:pPr marL="0" indent="0">
              <a:buNone/>
            </a:pPr>
            <a:r>
              <a:rPr lang="en-GB" sz="2600" dirty="0"/>
              <a:t>Example:</a:t>
            </a:r>
            <a:endParaRPr lang="en-ZA" sz="2600" dirty="0">
              <a:hlinkClick r:id="rId2"/>
            </a:endParaRPr>
          </a:p>
          <a:p>
            <a:pPr>
              <a:buFont typeface="Wingdings" pitchFamily="2" charset="2"/>
              <a:buChar char="§"/>
            </a:pPr>
            <a:r>
              <a:rPr lang="en-ZA" sz="2600" dirty="0">
                <a:hlinkClick r:id="rId2"/>
              </a:rPr>
              <a:t>Previous research </a:t>
            </a:r>
            <a:r>
              <a:rPr lang="en-ZA" sz="2600" dirty="0"/>
              <a:t>of African media users:</a:t>
            </a:r>
          </a:p>
          <a:p>
            <a:pPr lvl="1">
              <a:buFont typeface="Wingdings" pitchFamily="2" charset="2"/>
              <a:buChar char="§"/>
            </a:pPr>
            <a:r>
              <a:rPr lang="en-ZA" sz="2600" dirty="0"/>
              <a:t>high likelihood to share misinformation, even knowingly</a:t>
            </a:r>
          </a:p>
          <a:p>
            <a:pPr lvl="1">
              <a:buFont typeface="Wingdings" pitchFamily="2" charset="2"/>
              <a:buChar char="§"/>
            </a:pPr>
            <a:r>
              <a:rPr lang="en-ZA" sz="2600" dirty="0"/>
              <a:t>users </a:t>
            </a:r>
            <a:r>
              <a:rPr lang="en-GB" sz="2600" dirty="0"/>
              <a:t>employ variety of cues to determine veracity (agency)</a:t>
            </a:r>
          </a:p>
          <a:p>
            <a:pPr lvl="1">
              <a:buFont typeface="Wingdings" pitchFamily="2" charset="2"/>
              <a:buChar char="§"/>
            </a:pPr>
            <a:r>
              <a:rPr lang="en-GB" sz="2600" dirty="0"/>
              <a:t>motivations to share depends on topic (</a:t>
            </a:r>
            <a:r>
              <a:rPr lang="en-GB" sz="2600" dirty="0" err="1"/>
              <a:t>e.g</a:t>
            </a:r>
            <a:r>
              <a:rPr lang="en-GB" sz="2600" dirty="0"/>
              <a:t> to duty to warn others ‘just in case’, or ‘for fun’)</a:t>
            </a:r>
          </a:p>
          <a:p>
            <a:pPr lvl="1">
              <a:buFont typeface="Wingdings" pitchFamily="2" charset="2"/>
              <a:buChar char="§"/>
            </a:pPr>
            <a:r>
              <a:rPr lang="en-GB" sz="2600" dirty="0"/>
              <a:t>the political use of humour plays an important role – history of alternative communication forms (‘pavement radio’) in contexts of repression, state control of media</a:t>
            </a:r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146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kitchen appliance&#10;&#10;Description automatically generated">
            <a:extLst>
              <a:ext uri="{FF2B5EF4-FFF2-40B4-BE49-F238E27FC236}">
                <a16:creationId xmlns:a16="http://schemas.microsoft.com/office/drawing/2014/main" id="{8C21A591-4A97-444E-B4FE-812AD9FB5B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b="17643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8442C9-60F7-F44C-8EA8-3100590A4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270612"/>
            <a:ext cx="10165218" cy="945259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How do we counter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17DBB-EE64-8D4A-9913-BF20B4E7F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27" y="1631092"/>
            <a:ext cx="11182865" cy="49562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Different </a:t>
            </a:r>
            <a:r>
              <a:rPr lang="en-US" dirty="0">
                <a:solidFill>
                  <a:srgbClr val="FFFFFF"/>
                </a:solidFill>
                <a:hlinkClick r:id="rId3"/>
              </a:rPr>
              <a:t>types of responses</a:t>
            </a:r>
            <a:r>
              <a:rPr lang="en-US" dirty="0">
                <a:solidFill>
                  <a:srgbClr val="FFFFFF"/>
                </a:solidFill>
              </a:rPr>
              <a:t>: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Identification responses (debunking, fact-checking, investigative)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Aimed at production and distribution environment (legislative – e.g. criminalization, policy, counter-</a:t>
            </a:r>
            <a:r>
              <a:rPr lang="en-US" sz="2800" dirty="0" err="1">
                <a:solidFill>
                  <a:srgbClr val="FFFFFF"/>
                </a:solidFill>
              </a:rPr>
              <a:t>disinfo</a:t>
            </a:r>
            <a:r>
              <a:rPr lang="en-US" sz="2800" dirty="0">
                <a:solidFill>
                  <a:srgbClr val="FFFFFF"/>
                </a:solidFill>
              </a:rPr>
              <a:t> campaigns)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Aimed at production and distribution mechanisms (curatorial, algorithmic, demonetization, e.g. accuracy check reminders, label inaccurate or disputed claims, </a:t>
            </a:r>
            <a:r>
              <a:rPr lang="en-US" sz="2800" dirty="0">
                <a:solidFill>
                  <a:srgbClr val="FFFFFF"/>
                </a:solidFill>
                <a:hlinkClick r:id="rId4"/>
              </a:rPr>
              <a:t>stop searches </a:t>
            </a:r>
            <a:r>
              <a:rPr lang="en-US" sz="2800" dirty="0">
                <a:solidFill>
                  <a:srgbClr val="FFFFFF"/>
                </a:solidFill>
              </a:rPr>
              <a:t>for ‘vaccines’)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Aimed at </a:t>
            </a:r>
            <a:r>
              <a:rPr lang="en-US" sz="2800" dirty="0">
                <a:solidFill>
                  <a:srgbClr val="FFFFFF"/>
                </a:solidFill>
                <a:hlinkClick r:id="rId5"/>
              </a:rPr>
              <a:t>target  audience </a:t>
            </a:r>
            <a:r>
              <a:rPr lang="en-US" sz="2800" dirty="0">
                <a:solidFill>
                  <a:srgbClr val="FFFFFF"/>
                </a:solidFill>
              </a:rPr>
              <a:t>rather than denier (ethical, educational, empowerment ): </a:t>
            </a:r>
            <a:r>
              <a:rPr lang="en-ZA" sz="2800" dirty="0">
                <a:solidFill>
                  <a:srgbClr val="FFFFFF"/>
                </a:solidFill>
                <a:hlinkClick r:id="rId6"/>
              </a:rPr>
              <a:t>Technique rebuttal</a:t>
            </a:r>
            <a:r>
              <a:rPr lang="en-ZA" sz="2800" dirty="0">
                <a:solidFill>
                  <a:srgbClr val="FFFFFF"/>
                </a:solidFill>
              </a:rPr>
              <a:t> identifying common and “topic rebuttal” (attack plausibility of disinformation with facts) </a:t>
            </a:r>
          </a:p>
          <a:p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750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kitchen appliance&#10;&#10;Description automatically generated">
            <a:extLst>
              <a:ext uri="{FF2B5EF4-FFF2-40B4-BE49-F238E27FC236}">
                <a16:creationId xmlns:a16="http://schemas.microsoft.com/office/drawing/2014/main" id="{8C21A591-4A97-444E-B4FE-812AD9FB5B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b="17643"/>
          <a:stretch/>
        </p:blipFill>
        <p:spPr>
          <a:xfrm>
            <a:off x="180975" y="280793"/>
            <a:ext cx="11823637" cy="649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8442C9-60F7-F44C-8EA8-3100590A4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270612"/>
            <a:ext cx="10165218" cy="945259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How do we counter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17DBB-EE64-8D4A-9913-BF20B4E7F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360" y="2293245"/>
            <a:ext cx="11182865" cy="49562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Establish motivations, causes, perceptions:  surveys, social media listening, qualitative work, social media network analysis to establish influencers</a:t>
            </a:r>
          </a:p>
          <a:p>
            <a:r>
              <a:rPr lang="en-US" dirty="0">
                <a:solidFill>
                  <a:schemeClr val="bg1"/>
                </a:solidFill>
              </a:rPr>
              <a:t>Appeal to dominant motivations: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E.g. civic responsibility -  enlist help to spread correct information, show dangers of amplifying misinformation.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 ‘Fun’, gamify, develop memes </a:t>
            </a:r>
            <a:r>
              <a:rPr lang="en-US" sz="2800" dirty="0" err="1">
                <a:solidFill>
                  <a:schemeClr val="bg1"/>
                </a:solidFill>
              </a:rPr>
              <a:t>etc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23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kitchen appliance&#10;&#10;Description automatically generated">
            <a:extLst>
              <a:ext uri="{FF2B5EF4-FFF2-40B4-BE49-F238E27FC236}">
                <a16:creationId xmlns:a16="http://schemas.microsoft.com/office/drawing/2014/main" id="{8C21A591-4A97-444E-B4FE-812AD9FB5B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b="17643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8442C9-60F7-F44C-8EA8-3100590A4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270612"/>
            <a:ext cx="10165218" cy="945259"/>
          </a:xfrm>
        </p:spPr>
        <p:txBody>
          <a:bodyPr anchor="b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How do we counter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17DBB-EE64-8D4A-9913-BF20B4E7F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1726368"/>
            <a:ext cx="11182865" cy="49562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 top-down, one-directional communication – </a:t>
            </a:r>
            <a:r>
              <a:rPr lang="en-US" dirty="0" err="1">
                <a:solidFill>
                  <a:schemeClr val="bg1"/>
                </a:solidFill>
              </a:rPr>
              <a:t>esp</a:t>
            </a:r>
            <a:r>
              <a:rPr lang="en-US" dirty="0">
                <a:solidFill>
                  <a:schemeClr val="bg1"/>
                </a:solidFill>
              </a:rPr>
              <a:t> when people already are skeptical of authority. </a:t>
            </a:r>
          </a:p>
          <a:p>
            <a:r>
              <a:rPr lang="en-US" dirty="0">
                <a:solidFill>
                  <a:schemeClr val="bg1"/>
                </a:solidFill>
              </a:rPr>
              <a:t>Create spaces for dialogue, discussion, Q&amp;A</a:t>
            </a:r>
          </a:p>
          <a:p>
            <a:r>
              <a:rPr lang="en-US" dirty="0">
                <a:solidFill>
                  <a:schemeClr val="bg1"/>
                </a:solidFill>
              </a:rPr>
              <a:t>Engage civil society, faith communities, family networks or groups</a:t>
            </a:r>
          </a:p>
          <a:p>
            <a:r>
              <a:rPr lang="en-US" dirty="0">
                <a:solidFill>
                  <a:schemeClr val="bg1"/>
                </a:solidFill>
              </a:rPr>
              <a:t>Uphold freedom of expression</a:t>
            </a:r>
          </a:p>
          <a:p>
            <a:r>
              <a:rPr lang="en-US" dirty="0">
                <a:solidFill>
                  <a:schemeClr val="bg1"/>
                </a:solidFill>
              </a:rPr>
              <a:t>Counter bad information with good information – but establish efficacy within context (issues of trust, access, mode of delivery)</a:t>
            </a:r>
          </a:p>
          <a:p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95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806</Words>
  <Application>Microsoft Macintosh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How to tackle mis- and disinformation?</vt:lpstr>
      <vt:lpstr>Overview</vt:lpstr>
      <vt:lpstr>What is mis- and disinformation?</vt:lpstr>
      <vt:lpstr>Some examples</vt:lpstr>
      <vt:lpstr>Why and how do mis- and disinformation spread?</vt:lpstr>
      <vt:lpstr>Why and how does mis- and disinformation spread?</vt:lpstr>
      <vt:lpstr>How do we counter it?</vt:lpstr>
      <vt:lpstr>How do we counter it?</vt:lpstr>
      <vt:lpstr>How do we counter it?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tackle mis- and disinformation?</dc:title>
  <dc:creator>Herman Wasserman</dc:creator>
  <cp:lastModifiedBy>Herman Wasserman</cp:lastModifiedBy>
  <cp:revision>51</cp:revision>
  <dcterms:created xsi:type="dcterms:W3CDTF">2021-03-18T10:11:00Z</dcterms:created>
  <dcterms:modified xsi:type="dcterms:W3CDTF">2021-03-18T20:11:03Z</dcterms:modified>
</cp:coreProperties>
</file>