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1" r:id="rId3"/>
    <p:sldId id="260" r:id="rId4"/>
    <p:sldId id="262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2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22E3-D118-2647-83CD-E8208E2CC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A21E7-9E42-2841-AEAB-9EE027279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5BFD9-C125-AA48-8C64-B73BD6E5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2FEB5-30D2-D949-BD72-E87AE9B4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B4C1-3873-144D-8F88-12CF6F7D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4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CABA-35BF-E640-98A0-7EC4D5F1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11800-E28B-784F-A2E9-038BF3105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6732E-7704-C74C-99CD-38AC77E2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79ED4-D233-B346-91CC-E238A54F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03F28-6B89-5546-8804-F08D29A7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0CEA0-572B-E04F-A20A-D724BCB23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2E4B1-6307-6148-A753-3B2512530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2D667-51A9-7A4F-A57F-6E58654F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6CE5-711C-D74E-BADB-1C4BD378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4326-5082-6749-B2C1-4EDCF7C5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88F2-3D25-E04D-982B-92ACBE6E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7A19-E9E0-B740-B2D4-48FC339D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1149-33DC-2244-B37E-1DA0D23E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E7D1-B786-B24D-A531-9D703214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902E7-06D7-A641-8476-0C1FB732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8BB9-3B33-8140-A426-E93C5E46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E952D-3FBB-0A46-974E-105822D2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30F7E-FB82-A04C-902C-C85B1D76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3ECEB-F19E-A44A-83CD-3783801A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EC35F-51B1-BF40-9516-59EC4F89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4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A6CB-6A7B-8B4B-A3E3-FC6345BA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135A-3F50-1B48-8415-0DA7FA2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1B3E5-EDF0-DF42-9D78-19FB98B03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F028B-E3FF-2D46-BA62-0886EEE8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70688-FD01-4C41-9B7A-04FA2DD6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62785-819B-974D-8825-E24D1B55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DFCE-3360-364A-ACFF-3B7F8575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CFFD2-E214-CB43-B671-6DAD73103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8DCD9-7B7E-8F4D-A828-24B83C507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6938D-4337-994C-808A-055F2F286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1DD11-1FAE-5144-8065-B00819288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43DB6F-2EBD-CE42-B402-6B75B951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872A0-C809-574E-8EAC-A9C71C5E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09917-3150-EC40-B2D4-C85AF5BF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2829-73FC-2F44-B671-73509621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988DB-F884-C84A-B33A-41777A5B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3B939-1550-004C-B762-D532A2BC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DE193-4E3B-A840-BFCE-EA368AF4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52B8C-7213-7244-A479-520C8EC2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71722-10A3-1442-8C48-18A7C679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076AE-4F65-EA46-BC58-AEB9B628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8761-BDF2-EA4E-8118-9928AF22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05BB-17C5-3448-953A-EDAEC2975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85841-3A6E-DF4A-841F-283EB8C3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99800-890F-3641-9062-97BDC8AD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7FA6D-232F-F54B-9DEF-7848CEBA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6A2A3-3F60-2142-BE20-D5C01E65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B9B8-C05F-5049-9527-D5F539B3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A121E-8DD0-8742-A8D3-C87EB8995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9965B-127A-4742-A96B-A5B59A6A0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01F4-08D7-FB4E-BF44-3307DCCD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F42E1-2524-654D-94E1-AB4FBC69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4FCCA-6C4F-A74D-BD21-FF672511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F813D0-A019-A94F-8DAA-55158D0B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1201D-D2FC-F14D-B0D0-1B876250F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E579-2289-6049-9D21-4B94D60A5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CB89-24E1-7B44-B918-3BAE0DCFD1C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FA927-5E48-4C43-8CCC-26B494046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97A5-A4CB-5E4D-9021-B239199F2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4289-7483-CF4B-A1DC-97C2563DA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76BD-BBB8-7343-AADF-94816DF6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  </a:t>
            </a:r>
            <a:r>
              <a:rPr lang="en-US" sz="3600" dirty="0"/>
              <a:t>IAP Global Webinar on Countering Vaccine Hesitancy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78BD-8841-3F4A-AB5D-BEE499EEC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	  </a:t>
            </a:r>
            <a:r>
              <a:rPr lang="en-US" sz="6000" dirty="0"/>
              <a:t>Vaccine Trials and Approvals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	     </a:t>
            </a:r>
            <a:r>
              <a:rPr lang="en-US" sz="3600" dirty="0"/>
              <a:t>Margaret A. Hamburg, M.D.</a:t>
            </a:r>
          </a:p>
          <a:p>
            <a:pPr marL="0" indent="0">
              <a:buNone/>
            </a:pPr>
            <a:r>
              <a:rPr lang="en-US" sz="3600" dirty="0"/>
              <a:t>			</a:t>
            </a:r>
            <a:r>
              <a:rPr lang="en-US" sz="2400" dirty="0"/>
              <a:t>U.S. National Academy of Medicine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March 23, 2021</a:t>
            </a:r>
          </a:p>
        </p:txBody>
      </p:sp>
    </p:spTree>
    <p:extLst>
      <p:ext uri="{BB962C8B-B14F-4D97-AF65-F5344CB8AC3E}">
        <p14:creationId xmlns:p14="http://schemas.microsoft.com/office/powerpoint/2010/main" val="386827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4738-37E6-0B46-AEF0-18BF4959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Vaccine Development- The Role of Regulatory Authorities Across the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027B7-F921-8748-839B-9BFC8A976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023"/>
            <a:ext cx="10515600" cy="40799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Strain selection and reference standard production</a:t>
            </a:r>
          </a:p>
          <a:p>
            <a:r>
              <a:rPr lang="en-US" dirty="0"/>
              <a:t>Preclinical/animal studies</a:t>
            </a:r>
          </a:p>
          <a:p>
            <a:r>
              <a:rPr lang="en-US" dirty="0"/>
              <a:t>Clinical trial design</a:t>
            </a:r>
          </a:p>
          <a:p>
            <a:r>
              <a:rPr lang="en-US" dirty="0"/>
              <a:t>Evaluation of safety and efficacy</a:t>
            </a:r>
          </a:p>
          <a:p>
            <a:r>
              <a:rPr lang="en-US" dirty="0"/>
              <a:t>Manufacturing, including site inspection, quality control and lot 	release</a:t>
            </a:r>
          </a:p>
          <a:p>
            <a:r>
              <a:rPr lang="en-US" dirty="0"/>
              <a:t>Post-market surveillance</a:t>
            </a:r>
          </a:p>
          <a:p>
            <a:r>
              <a:rPr lang="en-US" dirty="0"/>
              <a:t>Advancing </a:t>
            </a:r>
            <a:r>
              <a:rPr lang="en-US"/>
              <a:t>vaccine technology</a:t>
            </a:r>
            <a:endParaRPr lang="en-US" dirty="0"/>
          </a:p>
          <a:p>
            <a:r>
              <a:rPr lang="en-US" dirty="0"/>
              <a:t>Helping to ensure public confidence/product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1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D4B8-52C4-F94C-8649-6575528E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91"/>
            <a:ext cx="10515600" cy="82937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Vaccine R&amp;D at Pandemic Speed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F7D47E-2973-5D4E-AE7A-F13400AE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210064"/>
            <a:ext cx="225378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41DB1-0331-3F47-ADA1-2C9A886C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52" y="767255"/>
            <a:ext cx="7344033" cy="5603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10B60-62EE-DC41-9EB4-F936EC59A989}"/>
              </a:ext>
            </a:extLst>
          </p:cNvPr>
          <p:cNvSpPr txBox="1"/>
          <p:nvPr/>
        </p:nvSpPr>
        <p:spPr>
          <a:xfrm>
            <a:off x="313561" y="6370937"/>
            <a:ext cx="7365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Developing COVID-19 Vaccines at Pandemic Speed, New England Journal of Medicine 2020;382:1969-1973 </a:t>
            </a:r>
          </a:p>
        </p:txBody>
      </p:sp>
    </p:spTree>
    <p:extLst>
      <p:ext uri="{BB962C8B-B14F-4D97-AF65-F5344CB8AC3E}">
        <p14:creationId xmlns:p14="http://schemas.microsoft.com/office/powerpoint/2010/main" val="366851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50FD-5E5A-9C4C-9E1A-E419EAED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Emergency Use Authorization for a COVID-19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AC2E-F488-D44D-BE8B-75D6366C9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Legal-regulatory mechanisms for emergency authorization exist in many jurisdictions, but differ in various ways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FDA’s emergency use authorization (EUA) program was adapted for COVID vaccines to include:</a:t>
            </a:r>
            <a:endParaRPr lang="en-US" sz="3300" dirty="0"/>
          </a:p>
          <a:p>
            <a:r>
              <a:rPr lang="en-US" sz="3200" dirty="0"/>
              <a:t> Demonstration of clear and compelling efficacy in a large well-designed phase 3      	clinical trial</a:t>
            </a:r>
          </a:p>
          <a:p>
            <a:r>
              <a:rPr lang="en-US" sz="3200" dirty="0"/>
              <a:t>Careful evaluation of quality, safety and efficacy </a:t>
            </a:r>
          </a:p>
          <a:p>
            <a:r>
              <a:rPr lang="en-US" sz="3200" dirty="0"/>
              <a:t>Assessment that recognized benefits outweigh known risks</a:t>
            </a:r>
          </a:p>
          <a:p>
            <a:r>
              <a:rPr lang="en-US" sz="3200" dirty="0"/>
              <a:t>Public advisory committee meeting</a:t>
            </a:r>
          </a:p>
          <a:p>
            <a:r>
              <a:rPr lang="en-US" sz="3200" dirty="0"/>
              <a:t>Enhanced post-deployment surveillance</a:t>
            </a:r>
          </a:p>
        </p:txBody>
      </p:sp>
    </p:spTree>
    <p:extLst>
      <p:ext uri="{BB962C8B-B14F-4D97-AF65-F5344CB8AC3E}">
        <p14:creationId xmlns:p14="http://schemas.microsoft.com/office/powerpoint/2010/main" val="41436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68F5-AB8D-4C47-BBB3-EF0106F4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Trial- Key Considerations and Trial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3B788-1FA5-704F-9545-3E40F5A82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phase studies should first enroll healthy adults</a:t>
            </a:r>
          </a:p>
          <a:p>
            <a:r>
              <a:rPr lang="en-US" dirty="0"/>
              <a:t>Late phase clinical trials to demonstrate vaccine efficacy needed to enroll many thousands of participants</a:t>
            </a:r>
          </a:p>
          <a:p>
            <a:r>
              <a:rPr lang="en-US" dirty="0"/>
              <a:t>Recommendation to include at risk populations:</a:t>
            </a:r>
          </a:p>
          <a:p>
            <a:pPr marL="457200" lvl="1" indent="0">
              <a:buNone/>
            </a:pPr>
            <a:r>
              <a:rPr lang="en-US" dirty="0"/>
              <a:t>-those with medical morbidities</a:t>
            </a:r>
          </a:p>
          <a:p>
            <a:pPr marL="457200" lvl="1" indent="0">
              <a:buNone/>
            </a:pPr>
            <a:r>
              <a:rPr lang="en-US" dirty="0"/>
              <a:t>-elderly individuals</a:t>
            </a:r>
          </a:p>
          <a:p>
            <a:pPr marL="457200" lvl="1" indent="0">
              <a:buNone/>
            </a:pPr>
            <a:r>
              <a:rPr lang="en-US" dirty="0"/>
              <a:t>-racial and ethnic minorities</a:t>
            </a:r>
          </a:p>
          <a:p>
            <a:pPr marL="457200" lvl="1" indent="0">
              <a:buNone/>
            </a:pPr>
            <a:r>
              <a:rPr lang="en-US" dirty="0"/>
              <a:t>-women of childbearing potential included</a:t>
            </a:r>
          </a:p>
          <a:p>
            <a:pPr marL="228600" lvl="1"/>
            <a:r>
              <a:rPr lang="en-US" dirty="0"/>
              <a:t>Pediatric studies to be undertaken late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3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B8D2-60C7-FC41-B977-B101992A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205"/>
          </a:xfrm>
        </p:spPr>
        <p:txBody>
          <a:bodyPr/>
          <a:lstStyle/>
          <a:p>
            <a:r>
              <a:rPr lang="en-US" dirty="0"/>
              <a:t>Clinical Trials-Key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C5D8-7E7C-F24B-B63E-623C76AE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68349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Clinical development programs for COVID-19 vaccines may be expedited through adaptive and/or seamless clinical trial design</a:t>
            </a:r>
          </a:p>
          <a:p>
            <a:endParaRPr lang="en-US" sz="2400" dirty="0"/>
          </a:p>
          <a:p>
            <a:r>
              <a:rPr lang="en-US" sz="2400" dirty="0"/>
              <a:t>Given current lack of data to assess correlates of immune protection, development programs should pursue traditional approval based on direct evidence of vaccine efficacy in protecting humans from SARS-CoV-2 infection or disease</a:t>
            </a:r>
          </a:p>
          <a:p>
            <a:endParaRPr lang="en-US" sz="2400" dirty="0"/>
          </a:p>
          <a:p>
            <a:r>
              <a:rPr lang="en-US" sz="2400" dirty="0"/>
              <a:t>Every effort should be made to more fully define correlates of immune protection to enable future studies and speed new vaccine R&amp;D</a:t>
            </a:r>
          </a:p>
          <a:p>
            <a:endParaRPr lang="en-US" sz="2400" dirty="0"/>
          </a:p>
          <a:p>
            <a:r>
              <a:rPr lang="en-US" sz="2400" dirty="0"/>
              <a:t>With multiple COVID vaccines in use, controlled clinical trials will be increasingly difficult</a:t>
            </a:r>
          </a:p>
          <a:p>
            <a:pPr marL="457200" lvl="1" indent="0">
              <a:buNone/>
            </a:pPr>
            <a:r>
              <a:rPr lang="en-US" sz="1600" dirty="0"/>
              <a:t>-</a:t>
            </a:r>
            <a:r>
              <a:rPr lang="en-US" dirty="0"/>
              <a:t>?placebo controls may not be feasible</a:t>
            </a:r>
          </a:p>
          <a:p>
            <a:pPr marL="457200" lvl="1" indent="0">
              <a:buNone/>
            </a:pPr>
            <a:r>
              <a:rPr lang="en-US" dirty="0"/>
              <a:t>-?human challenge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3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B87-F24E-3D45-9D88-E4E566FC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amongst Regulatory Authorities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94181-FAFD-FB40-98A7-34C32BAE0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During COVID-19, unprecedented coordination and collaboration amongst regulatory authorities to expedite and streamline the development, authorization and availability of COVID-19 Treatments and vaccines</a:t>
            </a:r>
          </a:p>
          <a:p>
            <a:r>
              <a:rPr lang="en-US" dirty="0"/>
              <a:t>Efforts to align strategies for such things as: data collection; assays and reagents; standards for efficacy assessment; communication about safety concerns/ possible adverse reactions; inspection information; dossier requirements </a:t>
            </a:r>
          </a:p>
          <a:p>
            <a:r>
              <a:rPr lang="en-US" dirty="0"/>
              <a:t>The International Coalition of Medicines Regulatory Authorities (ICMRA) served as a forum to support strategic coordination and international cooperation and helped to speed critical aspects of R&amp;D and administrative review</a:t>
            </a:r>
          </a:p>
        </p:txBody>
      </p:sp>
    </p:spTree>
    <p:extLst>
      <p:ext uri="{BB962C8B-B14F-4D97-AF65-F5344CB8AC3E}">
        <p14:creationId xmlns:p14="http://schemas.microsoft.com/office/powerpoint/2010/main" val="44767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459</Words>
  <Application>Microsoft Macintosh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IAP Global Webinar on Countering Vaccine Hesitancy</vt:lpstr>
      <vt:lpstr>Vaccine Development- The Role of Regulatory Authorities Across the Lifecycle</vt:lpstr>
      <vt:lpstr>Vaccine R&amp;D at Pandemic Speed</vt:lpstr>
      <vt:lpstr>Emergency Use Authorization for a COVID-19 Vaccine</vt:lpstr>
      <vt:lpstr>Clinical Trial- Key Considerations and Trial Design </vt:lpstr>
      <vt:lpstr>Clinical Trials-Key Considerations</vt:lpstr>
      <vt:lpstr>Collaboration amongst Regulatory Authorities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Hamburg</dc:creator>
  <cp:lastModifiedBy>Peggy Hamburg</cp:lastModifiedBy>
  <cp:revision>17</cp:revision>
  <dcterms:created xsi:type="dcterms:W3CDTF">2021-03-13T15:56:16Z</dcterms:created>
  <dcterms:modified xsi:type="dcterms:W3CDTF">2021-03-23T01:45:17Z</dcterms:modified>
</cp:coreProperties>
</file>