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"/>
  </p:notesMasterIdLst>
  <p:sldIdLst>
    <p:sldId id="61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551CEF-BBCC-423A-A43D-FD3B80DE7527}" v="243" dt="2025-10-26T00:57:51.3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2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10360-7F2B-43B7-AE47-3D95E72B02E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86178-B4BC-4168-845A-05655C68B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57A88C-D68B-7E43-B6BD-8EAA306090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036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81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66074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8B1CC-7E89-FC8B-DE61-81B292780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FFF8F3">
                <a:tint val="45000"/>
                <a:satMod val="400000"/>
              </a:srgbClr>
            </a:duotone>
          </a:blip>
          <a:srcRect t="7440" b="52893"/>
          <a:stretch/>
        </p:blipFill>
        <p:spPr>
          <a:xfrm>
            <a:off x="0" y="0"/>
            <a:ext cx="12191999" cy="6857999"/>
          </a:xfrm>
          <a:prstGeom prst="round2SameRect">
            <a:avLst>
              <a:gd name="adj1" fmla="val 0"/>
              <a:gd name="adj2" fmla="val 0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72358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82976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60028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80254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4A1448-F8D7-EA0F-E466-136E038AA3F1}"/>
              </a:ext>
            </a:extLst>
          </p:cNvPr>
          <p:cNvCxnSpPr>
            <a:cxnSpLocks/>
          </p:cNvCxnSpPr>
          <p:nvPr userDrawn="1"/>
        </p:nvCxnSpPr>
        <p:spPr>
          <a:xfrm>
            <a:off x="3182889" y="1352539"/>
            <a:ext cx="8339848" cy="0"/>
          </a:xfrm>
          <a:prstGeom prst="line">
            <a:avLst/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3699104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955436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85751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79309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79309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24834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24834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23351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95451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199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7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90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96772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7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AI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6911182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9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9" r:id="rId7"/>
    <p:sldLayoutId id="2147483670" r:id="rId8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support.microsoft.com/en-us/topic/overview-of-microsoft-365-chat-preview-5b00a52d-7296-48ee-b938-b95b7209f737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10.sv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2EC1A8-00F2-89BC-35FF-A9204DA42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>
            <a:extLst>
              <a:ext uri="{FF2B5EF4-FFF2-40B4-BE49-F238E27FC236}">
                <a16:creationId xmlns:a16="http://schemas.microsoft.com/office/drawing/2014/main" id="{D6D9A993-FD88-954B-DEA1-D970C2142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526298"/>
          </a:xfrm>
        </p:spPr>
        <p:txBody>
          <a:bodyPr/>
          <a:lstStyle/>
          <a:p>
            <a:r>
              <a:rPr lang="en-US" noProof="0" dirty="0"/>
              <a:t>A day in the life of a person who is dyslexic (neurodivergent)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5E69ED-08F5-362D-680C-CA33397341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US" noProof="0" dirty="0"/>
              <a:t>Buy</a:t>
            </a:r>
          </a:p>
        </p:txBody>
      </p:sp>
      <p:sp>
        <p:nvSpPr>
          <p:cNvPr id="125" name="Text Placeholder 124">
            <a:extLst>
              <a:ext uri="{FF2B5EF4-FFF2-40B4-BE49-F238E27FC236}">
                <a16:creationId xmlns:a16="http://schemas.microsoft.com/office/drawing/2014/main" id="{100085BD-236D-28F9-BE14-2C1B6CA1C8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pPr lvl="0"/>
            <a:r>
              <a:rPr lang="en-US" noProof="0" dirty="0"/>
              <a:t>Microsoft 365 Copilot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04921D90-BAA1-698A-7FE3-8533E5664F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684713"/>
            <a:ext cx="2808000" cy="345600"/>
          </a:xfrm>
        </p:spPr>
        <p:txBody>
          <a:bodyPr/>
          <a:lstStyle/>
          <a:p>
            <a:r>
              <a:rPr lang="en-US" noProof="0" dirty="0"/>
              <a:t>9:00 am – Summarize communications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6E3BCEB6-0B5B-E190-E58C-F75A9A468B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/>
          <a:lstStyle/>
          <a:p>
            <a:r>
              <a:rPr lang="en-US" noProof="0" dirty="0"/>
              <a:t>To prepare for her day, Ana asks Copilot to summarize all emails and chat over the past day.</a:t>
            </a:r>
          </a:p>
        </p:txBody>
      </p:sp>
      <p:sp>
        <p:nvSpPr>
          <p:cNvPr id="76" name="Text Placeholder 75">
            <a:extLst>
              <a:ext uri="{FF2B5EF4-FFF2-40B4-BE49-F238E27FC236}">
                <a16:creationId xmlns:a16="http://schemas.microsoft.com/office/drawing/2014/main" id="{25598276-F015-1A5A-57D7-5F940C9912C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304510"/>
            <a:ext cx="2808000" cy="626701"/>
          </a:xfrm>
        </p:spPr>
        <p:txBody>
          <a:bodyPr>
            <a:normAutofit/>
          </a:bodyPr>
          <a:lstStyle/>
          <a:p>
            <a:r>
              <a:rPr lang="en-US" noProof="0" dirty="0"/>
              <a:t>Sample Prompt: </a:t>
            </a:r>
            <a:r>
              <a:rPr lang="en-US" dirty="0">
                <a:latin typeface="+mj-lt"/>
              </a:rPr>
              <a:t>Summarize all my emails and Teams chats</a:t>
            </a:r>
            <a:r>
              <a:rPr lang="en-US" dirty="0"/>
              <a:t> </a:t>
            </a:r>
            <a:r>
              <a:rPr lang="en-US" noProof="0" dirty="0"/>
              <a:t>in the past day. 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3346F0DB-9602-A62D-DFDD-AE658E1D5B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76898" y="1684713"/>
            <a:ext cx="2808000" cy="345600"/>
          </a:xfrm>
        </p:spPr>
        <p:txBody>
          <a:bodyPr/>
          <a:lstStyle/>
          <a:p>
            <a:r>
              <a:rPr lang="en-US" noProof="0" dirty="0"/>
              <a:t>9:15 am – Simplify writing</a:t>
            </a:r>
          </a:p>
        </p:txBody>
      </p:sp>
      <p:sp>
        <p:nvSpPr>
          <p:cNvPr id="77" name="Text Placeholder 76">
            <a:extLst>
              <a:ext uri="{FF2B5EF4-FFF2-40B4-BE49-F238E27FC236}">
                <a16:creationId xmlns:a16="http://schemas.microsoft.com/office/drawing/2014/main" id="{AE2709CA-46D5-26D7-8C1D-7602FC53D89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/>
          <a:lstStyle/>
          <a:p>
            <a:r>
              <a:rPr lang="en-US" noProof="0" dirty="0"/>
              <a:t>She received a lengthy document with complex language from a customer. She asks</a:t>
            </a:r>
            <a:r>
              <a:rPr lang="en-US" dirty="0"/>
              <a:t> Copilot </a:t>
            </a:r>
            <a:r>
              <a:rPr lang="en-US" noProof="0" dirty="0"/>
              <a:t>in Word to summarize the document and simplify the language.</a:t>
            </a:r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C543408F-CA72-AE0F-FCBD-1C95CD71B5B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8" y="3304510"/>
            <a:ext cx="2808000" cy="626701"/>
          </a:xfrm>
        </p:spPr>
        <p:txBody>
          <a:bodyPr>
            <a:normAutofit/>
          </a:bodyPr>
          <a:lstStyle/>
          <a:p>
            <a:pPr lvl="0"/>
            <a:r>
              <a:rPr lang="en-US" noProof="0" dirty="0"/>
              <a:t>Sample Prompt: </a:t>
            </a:r>
            <a:r>
              <a:rPr lang="en-US" dirty="0">
                <a:latin typeface="+mj-lt"/>
              </a:rPr>
              <a:t>Summarize this document </a:t>
            </a:r>
            <a:r>
              <a:rPr lang="en-US" noProof="0" dirty="0"/>
              <a:t>and simplify the language.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70752962-8F8B-9E84-16EA-9392D098DB7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69595" y="1684713"/>
            <a:ext cx="2808000" cy="345600"/>
          </a:xfrm>
        </p:spPr>
        <p:txBody>
          <a:bodyPr/>
          <a:lstStyle/>
          <a:p>
            <a:r>
              <a:rPr lang="en-US" noProof="0" dirty="0"/>
              <a:t>10:00 am – Summarize a video</a:t>
            </a:r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48BB28AC-9A12-EE1E-5973-62A6B5C755F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/>
          <a:lstStyle/>
          <a:p>
            <a:r>
              <a:rPr lang="en-US" noProof="0" dirty="0"/>
              <a:t>Ana also received a long video in Stream. She uses Copilot in Stream to get the main points of the video while reducing cognitive load.</a:t>
            </a:r>
          </a:p>
        </p:txBody>
      </p:sp>
      <p:sp>
        <p:nvSpPr>
          <p:cNvPr id="80" name="Text Placeholder 79">
            <a:extLst>
              <a:ext uri="{FF2B5EF4-FFF2-40B4-BE49-F238E27FC236}">
                <a16:creationId xmlns:a16="http://schemas.microsoft.com/office/drawing/2014/main" id="{35B7E062-27F0-7693-5570-F52CA279539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</p:spPr>
        <p:txBody>
          <a:bodyPr/>
          <a:lstStyle/>
          <a:p>
            <a:r>
              <a:rPr lang="en-US" noProof="0" dirty="0"/>
              <a:t>Sample Prompt: </a:t>
            </a:r>
            <a:r>
              <a:rPr lang="en-US" dirty="0">
                <a:latin typeface="+mj-lt"/>
              </a:rPr>
              <a:t>Summarize the video</a:t>
            </a:r>
            <a:r>
              <a:rPr lang="en-US" noProof="0" dirty="0">
                <a:latin typeface="+mj-lt"/>
              </a:rPr>
              <a:t>.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16FF2131-98B5-7BA9-2831-61FB9D412A3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969595" y="4137995"/>
            <a:ext cx="2808000" cy="345600"/>
          </a:xfrm>
        </p:spPr>
        <p:txBody>
          <a:bodyPr/>
          <a:lstStyle/>
          <a:p>
            <a:r>
              <a:rPr lang="en-US" noProof="0" dirty="0"/>
              <a:t>1:00 pm – Draft an email</a:t>
            </a:r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E678AAF6-4A15-C362-B088-42A8DE40030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>
            <a:normAutofit lnSpcReduction="10000"/>
          </a:bodyPr>
          <a:lstStyle/>
          <a:p>
            <a:r>
              <a:rPr lang="en-US" noProof="0" dirty="0"/>
              <a:t>She needs to send an email back to her customer but struggles to get started from a blank email. She uses Draft with Copilot to create the first draft without worrying about grammar and spelling, then she can refine and send.</a:t>
            </a:r>
          </a:p>
        </p:txBody>
      </p:sp>
      <p:sp>
        <p:nvSpPr>
          <p:cNvPr id="86" name="Text Placeholder 85">
            <a:extLst>
              <a:ext uri="{FF2B5EF4-FFF2-40B4-BE49-F238E27FC236}">
                <a16:creationId xmlns:a16="http://schemas.microsoft.com/office/drawing/2014/main" id="{FAE6788D-DD83-3B65-A585-B2E9BC6B04B3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81038"/>
            <a:ext cx="2808000" cy="626701"/>
          </a:xfrm>
        </p:spPr>
        <p:txBody>
          <a:bodyPr/>
          <a:lstStyle/>
          <a:p>
            <a:r>
              <a:rPr lang="en-US" noProof="0" dirty="0"/>
              <a:t>Sample Prompt: </a:t>
            </a:r>
            <a:r>
              <a:rPr lang="en-US" noProof="0" dirty="0">
                <a:latin typeface="+mj-lt"/>
              </a:rPr>
              <a:t>Create draft to [customer] </a:t>
            </a:r>
            <a:r>
              <a:rPr lang="en-US" noProof="0" dirty="0"/>
              <a:t>outlining our last meeting and provide suggested next steps.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F6E640D4-7A8F-206B-82AA-A2A92C6050A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776898" y="4137995"/>
            <a:ext cx="2808000" cy="345600"/>
          </a:xfrm>
        </p:spPr>
        <p:txBody>
          <a:bodyPr/>
          <a:lstStyle/>
          <a:p>
            <a:r>
              <a:rPr lang="en-US" noProof="0" dirty="0"/>
              <a:t>3:00 pm – Improve writing</a:t>
            </a:r>
          </a:p>
        </p:txBody>
      </p:sp>
      <p:sp>
        <p:nvSpPr>
          <p:cNvPr id="83" name="Text Placeholder 82">
            <a:extLst>
              <a:ext uri="{FF2B5EF4-FFF2-40B4-BE49-F238E27FC236}">
                <a16:creationId xmlns:a16="http://schemas.microsoft.com/office/drawing/2014/main" id="{F54A0CE5-96F6-36AB-EEE0-4A5526C4A68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/>
          <a:lstStyle/>
          <a:p>
            <a:r>
              <a:rPr lang="en-US" dirty="0"/>
              <a:t>Next, Ana is going to write a blog about a grant recipient for her organization website. She creates a first draft using Copilot Chat in Word, then refines the content for the target audience.</a:t>
            </a:r>
            <a:endParaRPr lang="en-US" noProof="0" dirty="0"/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A6794854-7748-3F13-6AF2-4B8FA7E0FA7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8" y="5681038"/>
            <a:ext cx="2808000" cy="626701"/>
          </a:xfrm>
        </p:spPr>
        <p:txBody>
          <a:bodyPr>
            <a:noAutofit/>
          </a:bodyPr>
          <a:lstStyle/>
          <a:p>
            <a:r>
              <a:rPr lang="en-US" noProof="0" dirty="0"/>
              <a:t>Sample Prompt: </a:t>
            </a:r>
            <a:r>
              <a:rPr lang="en-US" dirty="0">
                <a:latin typeface="+mj-lt"/>
              </a:rPr>
              <a:t>Create a draft </a:t>
            </a:r>
            <a:r>
              <a:rPr lang="en-US" noProof="0" dirty="0"/>
              <a:t>about [grantee] including [grantee] overview, project description, and project results.</a:t>
            </a:r>
          </a:p>
          <a:p>
            <a:r>
              <a:rPr lang="en-US" dirty="0">
                <a:latin typeface="+mj-lt"/>
              </a:rPr>
              <a:t>Revise the tone </a:t>
            </a:r>
            <a:r>
              <a:rPr lang="en-US" noProof="0" dirty="0"/>
              <a:t>for an external corporate blog.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5C0F34B5-2101-472A-10F6-8EA7AB177C2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84200" y="4137995"/>
            <a:ext cx="2808000" cy="345600"/>
          </a:xfrm>
        </p:spPr>
        <p:txBody>
          <a:bodyPr/>
          <a:lstStyle/>
          <a:p>
            <a:r>
              <a:rPr lang="en-US" noProof="0" dirty="0"/>
              <a:t>4:00 pm – Summarize a chat</a:t>
            </a:r>
          </a:p>
        </p:txBody>
      </p:sp>
      <p:sp>
        <p:nvSpPr>
          <p:cNvPr id="81" name="Text Placeholder 80">
            <a:extLst>
              <a:ext uri="{FF2B5EF4-FFF2-40B4-BE49-F238E27FC236}">
                <a16:creationId xmlns:a16="http://schemas.microsoft.com/office/drawing/2014/main" id="{8D352D92-F5F2-A6A8-62B9-DE1F0469726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/>
          <a:lstStyle/>
          <a:p>
            <a:r>
              <a:rPr lang="en-US" noProof="0" dirty="0"/>
              <a:t>Ana has missed a few chats during the day. She sees that her team has been discussing a new product launch and asks Copilot to summarize the conversation. 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DFFBC351-50ED-237E-C551-A34247C5B88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</p:spPr>
        <p:txBody>
          <a:bodyPr/>
          <a:lstStyle/>
          <a:p>
            <a:r>
              <a:rPr lang="en-US" noProof="0" dirty="0"/>
              <a:t>Sample Prompt</a:t>
            </a:r>
            <a:r>
              <a:rPr lang="en-US" noProof="0" dirty="0">
                <a:latin typeface="+mj-lt"/>
              </a:rPr>
              <a:t>: </a:t>
            </a:r>
            <a:r>
              <a:rPr lang="en-US" dirty="0">
                <a:latin typeface="+mj-lt"/>
              </a:rPr>
              <a:t>Summarize this chat </a:t>
            </a:r>
            <a:r>
              <a:rPr lang="en-US" noProof="0" dirty="0"/>
              <a:t>and include the key points and who made them.</a:t>
            </a:r>
          </a:p>
        </p:txBody>
      </p:sp>
      <p:pic>
        <p:nvPicPr>
          <p:cNvPr id="4" name="Picture 3" descr="Portrait of Cassandra">
            <a:extLst>
              <a:ext uri="{FF2B5EF4-FFF2-40B4-BE49-F238E27FC236}">
                <a16:creationId xmlns:a16="http://schemas.microsoft.com/office/drawing/2014/main" id="{1DB250C9-00B4-9B80-A050-AB12CC4B931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1776" y="3384215"/>
            <a:ext cx="1403824" cy="3473785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02172EA8-A422-27BC-3D35-83840B29AE49}"/>
              </a:ext>
            </a:extLst>
          </p:cNvPr>
          <p:cNvSpPr txBox="1"/>
          <p:nvPr/>
        </p:nvSpPr>
        <p:spPr>
          <a:xfrm>
            <a:off x="10144674" y="1684338"/>
            <a:ext cx="1905067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Ana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uses technology to create and consume content.</a:t>
            </a:r>
          </a:p>
        </p:txBody>
      </p:sp>
      <p:pic>
        <p:nvPicPr>
          <p:cNvPr id="75" name="Graphic 74">
            <a:extLst>
              <a:ext uri="{FF2B5EF4-FFF2-40B4-BE49-F238E27FC236}">
                <a16:creationId xmlns:a16="http://schemas.microsoft.com/office/drawing/2014/main" id="{638F222E-A051-01E0-B3DE-126745EBE8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10959812" y="3019490"/>
            <a:ext cx="274790" cy="274790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B9BF19D7-C1EE-8230-5C6A-D4770FB39619}"/>
              </a:ext>
            </a:extLst>
          </p:cNvPr>
          <p:cNvGrpSpPr/>
          <p:nvPr/>
        </p:nvGrpSpPr>
        <p:grpSpPr>
          <a:xfrm>
            <a:off x="584200" y="2850537"/>
            <a:ext cx="2351135" cy="360000"/>
            <a:chOff x="584200" y="2850537"/>
            <a:chExt cx="2351135" cy="360000"/>
          </a:xfrm>
        </p:grpSpPr>
        <p:pic>
          <p:nvPicPr>
            <p:cNvPr id="88" name="Picture 87" descr="Zip Co logo SVG free download, id: 101874 - Brandlogos.net">
              <a:hlinkClick r:id="rId6"/>
              <a:extLst>
                <a:ext uri="{FF2B5EF4-FFF2-40B4-BE49-F238E27FC236}">
                  <a16:creationId xmlns:a16="http://schemas.microsoft.com/office/drawing/2014/main" id="{AF1535F7-35C8-6922-C45C-73D9C24167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4200" y="2850537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0282F11C-4BA8-DA10-ED1B-012D99A7B8F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3151" y="2953593"/>
              <a:ext cx="189218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Chat</a:t>
              </a:r>
              <a:r>
                <a:rPr kumimoji="0" lang="en-US" sz="10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Segoe UI" pitchFamily="34" charset="0"/>
                </a:rPr>
                <a:t>2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985A715D-5884-87C5-0F37-E02AAE40F433}"/>
              </a:ext>
            </a:extLst>
          </p:cNvPr>
          <p:cNvGrpSpPr/>
          <p:nvPr/>
        </p:nvGrpSpPr>
        <p:grpSpPr>
          <a:xfrm>
            <a:off x="3776663" y="2850538"/>
            <a:ext cx="2351135" cy="360000"/>
            <a:chOff x="7334274" y="2936835"/>
            <a:chExt cx="2351135" cy="360000"/>
          </a:xfrm>
        </p:grpSpPr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37DCDDD3-4084-AA3C-F50D-4EC46B8231D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34274" y="2936835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FA02448F-8D3C-1582-3F7F-6E7C4334857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7793225" y="3039891"/>
              <a:ext cx="189218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5D48D015-50C4-6ACA-228B-3EA85C74BF7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043151" y="5369769"/>
            <a:ext cx="160205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Teams</a:t>
            </a: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2E595F7A-8323-FFC6-00FB-C3885D746C2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00" y="5266713"/>
            <a:ext cx="360000" cy="360000"/>
          </a:xfrm>
          <a:prstGeom prst="ellipse">
            <a:avLst/>
          </a:prstGeom>
          <a:solidFill>
            <a:srgbClr val="FFFFFF"/>
          </a:solidFill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E4F9470-613C-3DA2-B526-CFFA407CB9A6}"/>
              </a:ext>
            </a:extLst>
          </p:cNvPr>
          <p:cNvGrpSpPr/>
          <p:nvPr/>
        </p:nvGrpSpPr>
        <p:grpSpPr>
          <a:xfrm>
            <a:off x="6969125" y="2850537"/>
            <a:ext cx="2351135" cy="360000"/>
            <a:chOff x="6969125" y="2850537"/>
            <a:chExt cx="2351135" cy="360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4724193-1CBE-3067-6CB9-176DBE8AED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69125" y="2850537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3C72869E-9826-7B83-2D79-06597CE837C4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7428076" y="2953593"/>
              <a:ext cx="189218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Stream 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2F1A336-A703-6ED2-2026-7C4A6CA42421}"/>
              </a:ext>
            </a:extLst>
          </p:cNvPr>
          <p:cNvGrpSpPr/>
          <p:nvPr/>
        </p:nvGrpSpPr>
        <p:grpSpPr>
          <a:xfrm>
            <a:off x="3776663" y="5265919"/>
            <a:ext cx="2351135" cy="360000"/>
            <a:chOff x="7334274" y="2936835"/>
            <a:chExt cx="2351135" cy="360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A3343E1-9A2F-CE6B-75D1-41C233C98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34274" y="2936835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56EBDAC-35B5-F1D0-35D5-59A1416A242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7793225" y="3039891"/>
              <a:ext cx="189218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Chat in Word</a:t>
              </a:r>
              <a:endPara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6AF1751-5C6E-27A9-FB1A-EFD2FB1E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9125" y="5266713"/>
            <a:ext cx="360000" cy="360000"/>
          </a:xfrm>
          <a:prstGeom prst="ellipse">
            <a:avLst/>
          </a:prstGeom>
          <a:solidFill>
            <a:srgbClr val="FFFFFF"/>
          </a:solidFill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BB2D326-1936-E469-925D-A24748A4E38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428546" y="5369769"/>
            <a:ext cx="189218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Outlook</a:t>
            </a:r>
          </a:p>
        </p:txBody>
      </p:sp>
      <p:sp>
        <p:nvSpPr>
          <p:cNvPr id="19" name="Rectangle: Rounded Corners 6" descr="Benefits">
            <a:extLst>
              <a:ext uri="{FF2B5EF4-FFF2-40B4-BE49-F238E27FC236}">
                <a16:creationId xmlns:a16="http://schemas.microsoft.com/office/drawing/2014/main" id="{12128C24-D7C4-20C0-57F0-DDF01DED4C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>
            <a:off x="576356" y="1134767"/>
            <a:ext cx="659514" cy="216000"/>
          </a:xfrm>
          <a:prstGeom prst="roundRect">
            <a:avLst>
              <a:gd name="adj" fmla="val 50000"/>
            </a:avLst>
          </a:prstGeom>
          <a:solidFill>
            <a:srgbClr val="FFA38B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702040204020203" pitchFamily="34" charset="0"/>
              </a:rPr>
              <a:t>Benefits</a:t>
            </a:r>
          </a:p>
        </p:txBody>
      </p:sp>
      <p:sp>
        <p:nvSpPr>
          <p:cNvPr id="22" name="Rectangle: Rounded Corners 6" descr="Meeting preparation">
            <a:extLst>
              <a:ext uri="{FF2B5EF4-FFF2-40B4-BE49-F238E27FC236}">
                <a16:creationId xmlns:a16="http://schemas.microsoft.com/office/drawing/2014/main" id="{DF115590-9429-BBE1-A937-3C4109AF110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>
            <a:off x="4132803" y="1134767"/>
            <a:ext cx="2325078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702040204020203" pitchFamily="34" charset="0"/>
              </a:rPr>
              <a:t>Improve writing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2E8751B9-2737-B84E-C8C1-10A74FB71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190307" y="1170767"/>
            <a:ext cx="144000" cy="14400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A3725642-10AA-3966-63B6-D1BB3E10B8A2}"/>
              </a:ext>
            </a:extLst>
          </p:cNvPr>
          <p:cNvGrpSpPr/>
          <p:nvPr/>
        </p:nvGrpSpPr>
        <p:grpSpPr>
          <a:xfrm>
            <a:off x="1286540" y="1134767"/>
            <a:ext cx="2795593" cy="216000"/>
            <a:chOff x="1366317" y="1134767"/>
            <a:chExt cx="2795593" cy="216000"/>
          </a:xfrm>
        </p:grpSpPr>
        <p:sp>
          <p:nvSpPr>
            <p:cNvPr id="28" name="Rectangle: Rounded Corners 6" descr="Areas of investment: content creation">
              <a:extLst>
                <a:ext uri="{FF2B5EF4-FFF2-40B4-BE49-F238E27FC236}">
                  <a16:creationId xmlns:a16="http://schemas.microsoft.com/office/drawing/2014/main" id="{E11281F2-5670-7C68-58DB-B4C4E3C5B2F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 bwMode="auto">
            <a:xfrm>
              <a:off x="1366317" y="1134767"/>
              <a:ext cx="2795593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 panose="020B0702040204020203" pitchFamily="34" charset="0"/>
                </a:rPr>
                <a:t>Areas of investment: Reading comprehension</a:t>
              </a:r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1E962E3F-8816-B72B-05C6-D4FC798AD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426152" y="1170767"/>
              <a:ext cx="144000" cy="14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860435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374</Words>
  <Application>Microsoft Office PowerPoint</Application>
  <PresentationFormat>Widescreen</PresentationFormat>
  <Paragraphs>33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 day in the life of a person who is dyslexic (neurodivergent)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2025-10-26T02:13:36Z</dcterms:created>
  <dcterms:modified xsi:type="dcterms:W3CDTF">2025-10-26T06:23:44Z</dcterms:modified>
</cp:coreProperties>
</file>